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126986682" r:id="rId2"/>
    <p:sldId id="256" r:id="rId3"/>
    <p:sldId id="1881839862" r:id="rId4"/>
    <p:sldId id="1171" r:id="rId5"/>
    <p:sldId id="1448944773" r:id="rId6"/>
    <p:sldId id="1178" r:id="rId7"/>
    <p:sldId id="1448944784" r:id="rId8"/>
    <p:sldId id="1448944783" r:id="rId9"/>
    <p:sldId id="1170" r:id="rId10"/>
    <p:sldId id="1448944807" r:id="rId11"/>
    <p:sldId id="668" r:id="rId12"/>
    <p:sldId id="1448944782" r:id="rId13"/>
    <p:sldId id="2147469905" r:id="rId14"/>
    <p:sldId id="1448944785" r:id="rId15"/>
    <p:sldId id="21474698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0CCAE46-02A9-FFC3-567B-E1A339C570D1}" name="Carly Weiss" initials="CW" userId="Carly Weiss" providerId="None"/>
  <p188:author id="{AF71F9A3-FC9F-D1AD-629A-C48CC9042B85}" name="William Uptegraph" initials="WU" userId="William Uptegraph"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7" d="100"/>
          <a:sy n="77" d="100"/>
        </p:scale>
        <p:origin x="101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56E0E-69C9-4AC7-AD77-FE0499BB4B51}"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0316A9-A943-49E3-8924-947E5FF807C7}" type="slidenum">
              <a:rPr lang="en-US" smtClean="0"/>
              <a:t>‹#›</a:t>
            </a:fld>
            <a:endParaRPr lang="en-US"/>
          </a:p>
        </p:txBody>
      </p:sp>
    </p:spTree>
    <p:extLst>
      <p:ext uri="{BB962C8B-B14F-4D97-AF65-F5344CB8AC3E}">
        <p14:creationId xmlns:p14="http://schemas.microsoft.com/office/powerpoint/2010/main" val="1076669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F620CE-25F6-4921-9F11-852FD8FFBA3B}" type="slidenum">
              <a:rPr lang="en-GB" smtClean="0"/>
              <a:t>1</a:t>
            </a:fld>
            <a:endParaRPr lang="en-GB"/>
          </a:p>
        </p:txBody>
      </p:sp>
    </p:spTree>
    <p:extLst>
      <p:ext uri="{BB962C8B-B14F-4D97-AF65-F5344CB8AC3E}">
        <p14:creationId xmlns:p14="http://schemas.microsoft.com/office/powerpoint/2010/main" val="1900180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69" name="Slide Image Placeholder 1">
            <a:extLst>
              <a:ext uri="{FF2B5EF4-FFF2-40B4-BE49-F238E27FC236}">
                <a16:creationId xmlns:a16="http://schemas.microsoft.com/office/drawing/2014/main" id="{80751B5D-0EFB-3D4D-A531-159AB4446BB2}"/>
              </a:ext>
            </a:extLst>
          </p:cNvPr>
          <p:cNvSpPr>
            <a:spLocks noGrp="1" noRot="1" noChangeAspect="1" noChangeArrowheads="1" noTextEdit="1"/>
          </p:cNvSpPr>
          <p:nvPr>
            <p:ph type="sldImg"/>
          </p:nvPr>
        </p:nvSpPr>
        <p:spPr>
          <a:xfrm>
            <a:off x="90488" y="744538"/>
            <a:ext cx="6616700" cy="3722687"/>
          </a:xfrm>
          <a:solidFill>
            <a:srgbClr val="FFFFFF"/>
          </a:solidFill>
          <a:ln/>
        </p:spPr>
      </p:sp>
      <p:sp>
        <p:nvSpPr>
          <p:cNvPr id="672770" name="Notes Placeholder 2">
            <a:extLst>
              <a:ext uri="{FF2B5EF4-FFF2-40B4-BE49-F238E27FC236}">
                <a16:creationId xmlns:a16="http://schemas.microsoft.com/office/drawing/2014/main" id="{D4B4A6DB-4D77-544B-931C-EF7BA329D6B9}"/>
              </a:ext>
            </a:extLst>
          </p:cNvPr>
          <p:cNvSpPr>
            <a:spLocks noGrp="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GB" altLang="en-US">
              <a:latin typeface="Arial" panose="020B0604020202020204" pitchFamily="34" charset="0"/>
              <a:ea typeface="ＭＳ Ｐゴシック" panose="020B0600070205080204" pitchFamily="34" charset="-128"/>
            </a:endParaRPr>
          </a:p>
        </p:txBody>
      </p:sp>
      <p:sp>
        <p:nvSpPr>
          <p:cNvPr id="672771" name="Slide Number Placeholder 3">
            <a:extLst>
              <a:ext uri="{FF2B5EF4-FFF2-40B4-BE49-F238E27FC236}">
                <a16:creationId xmlns:a16="http://schemas.microsoft.com/office/drawing/2014/main" id="{24AC29F5-BA5C-6340-BB3E-C40E0A8CBE1E}"/>
              </a:ext>
            </a:extLst>
          </p:cNvPr>
          <p:cNvSpPr txBox="1">
            <a:spLocks noGrp="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eaLnBrk="1" hangingPunct="1"/>
            <a:fld id="{938354C9-167E-C443-8E83-73BEF9B214DF}" type="slidenum">
              <a:rPr lang="en-US" altLang="en-US" sz="1200"/>
              <a:pPr algn="r" eaLnBrk="1" hangingPunct="1"/>
              <a:t>11</a:t>
            </a:fld>
            <a:endParaRPr lang="en-US" altLang="en-US" sz="1200"/>
          </a:p>
        </p:txBody>
      </p:sp>
    </p:spTree>
    <p:extLst>
      <p:ext uri="{BB962C8B-B14F-4D97-AF65-F5344CB8AC3E}">
        <p14:creationId xmlns:p14="http://schemas.microsoft.com/office/powerpoint/2010/main" val="2329419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30609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1306090" rtl="0" eaLnBrk="1" fontAlgn="auto" latinLnBrk="0" hangingPunct="1">
              <a:lnSpc>
                <a:spcPct val="100000"/>
              </a:lnSpc>
              <a:spcBef>
                <a:spcPts val="0"/>
              </a:spcBef>
              <a:spcAft>
                <a:spcPts val="0"/>
              </a:spcAft>
              <a:buClrTx/>
              <a:buSzTx/>
              <a:buFontTx/>
              <a:buNone/>
              <a:tabLst/>
              <a:defRPr/>
            </a:pPr>
            <a:fld id="{57BD2DD0-6DBF-4DAE-A55B-50B9089C43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09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74397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07F373-D984-44BA-8FCA-A27058EA090E}" type="slidenum">
              <a:rPr lang="en-CA" smtClean="0"/>
              <a:t>13</a:t>
            </a:fld>
            <a:endParaRPr lang="en-CA"/>
          </a:p>
        </p:txBody>
      </p:sp>
    </p:spTree>
    <p:extLst>
      <p:ext uri="{BB962C8B-B14F-4D97-AF65-F5344CB8AC3E}">
        <p14:creationId xmlns:p14="http://schemas.microsoft.com/office/powerpoint/2010/main" val="946441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130609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1306090" rtl="0" eaLnBrk="1" fontAlgn="auto" latinLnBrk="0" hangingPunct="1">
              <a:lnSpc>
                <a:spcPct val="100000"/>
              </a:lnSpc>
              <a:spcBef>
                <a:spcPts val="0"/>
              </a:spcBef>
              <a:spcAft>
                <a:spcPts val="0"/>
              </a:spcAft>
              <a:buClrTx/>
              <a:buSzTx/>
              <a:buFontTx/>
              <a:buNone/>
              <a:tabLst/>
              <a:defRPr/>
            </a:pPr>
            <a:fld id="{57BD2DD0-6DBF-4DAE-A55B-50B9089C43E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30609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83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D2DD0-6DBF-4DAE-A55B-50B9089C43EE}" type="slidenum">
              <a:rPr lang="en-US" smtClean="0"/>
              <a:pPr/>
              <a:t>15</a:t>
            </a:fld>
            <a:endParaRPr lang="en-US" dirty="0"/>
          </a:p>
        </p:txBody>
      </p:sp>
    </p:spTree>
    <p:extLst>
      <p:ext uri="{BB962C8B-B14F-4D97-AF65-F5344CB8AC3E}">
        <p14:creationId xmlns:p14="http://schemas.microsoft.com/office/powerpoint/2010/main" val="730424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3416300"/>
            <a:ext cx="6210300" cy="5113020"/>
          </a:xfrm>
        </p:spPr>
        <p:txBody>
          <a:bodyPr/>
          <a:lstStyle/>
          <a:p>
            <a:pPr marL="0" marR="0" lvl="0" indent="0" algn="l" defTabSz="914400" rtl="0" eaLnBrk="1" fontAlgn="auto" latinLnBrk="0" hangingPunct="1">
              <a:lnSpc>
                <a:spcPct val="100000"/>
              </a:lnSpc>
              <a:spcBef>
                <a:spcPts val="1000"/>
              </a:spcBef>
              <a:spcAft>
                <a:spcPts val="0"/>
              </a:spcAft>
              <a:buClr>
                <a:schemeClr val="accent1"/>
              </a:buClr>
              <a:buSzPct val="100000"/>
              <a:buFont typeface="Arial" panose="020B0604020202020204" pitchFamily="34" charset="0"/>
              <a:buNone/>
              <a:tabLst/>
              <a:defRPr/>
            </a:pPr>
            <a:endParaRPr lang="en-US" sz="900" dirty="0"/>
          </a:p>
        </p:txBody>
      </p:sp>
      <p:sp>
        <p:nvSpPr>
          <p:cNvPr id="4" name="Slide Number Placeholder 3"/>
          <p:cNvSpPr>
            <a:spLocks noGrp="1"/>
          </p:cNvSpPr>
          <p:nvPr>
            <p:ph type="sldNum" sz="quarter" idx="5"/>
          </p:nvPr>
        </p:nvSpPr>
        <p:spPr/>
        <p:txBody>
          <a:bodyPr/>
          <a:lstStyle/>
          <a:p>
            <a:fld id="{50487F27-F4AC-478C-A07B-A71CA0B86259}" type="slidenum">
              <a:rPr lang="en-US" smtClean="0"/>
              <a:pPr/>
              <a:t>3</a:t>
            </a:fld>
            <a:endParaRPr lang="en-US" dirty="0"/>
          </a:p>
        </p:txBody>
      </p:sp>
    </p:spTree>
    <p:extLst>
      <p:ext uri="{BB962C8B-B14F-4D97-AF65-F5344CB8AC3E}">
        <p14:creationId xmlns:p14="http://schemas.microsoft.com/office/powerpoint/2010/main" val="2882292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dirty="0"/>
          </a:p>
        </p:txBody>
      </p:sp>
      <p:sp>
        <p:nvSpPr>
          <p:cNvPr id="4" name="Slide Number Placeholder 3"/>
          <p:cNvSpPr>
            <a:spLocks noGrp="1"/>
          </p:cNvSpPr>
          <p:nvPr>
            <p:ph type="sldNum" sz="quarter" idx="5"/>
          </p:nvPr>
        </p:nvSpPr>
        <p:spPr/>
        <p:txBody>
          <a:bodyPr/>
          <a:lstStyle/>
          <a:p>
            <a:fld id="{57BD2DD0-6DBF-4DAE-A55B-50B9089C43EE}" type="slidenum">
              <a:rPr lang="en-US" smtClean="0"/>
              <a:pPr/>
              <a:t>4</a:t>
            </a:fld>
            <a:endParaRPr lang="en-US" dirty="0"/>
          </a:p>
        </p:txBody>
      </p:sp>
    </p:spTree>
    <p:extLst>
      <p:ext uri="{BB962C8B-B14F-4D97-AF65-F5344CB8AC3E}">
        <p14:creationId xmlns:p14="http://schemas.microsoft.com/office/powerpoint/2010/main" val="1109352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E5937ED6-AA9D-4350-A3F3-1D5D017ACA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B4F8390-9F19-44A7-AC12-81CB87420C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endParaRPr lang="en-US" dirty="0"/>
          </a:p>
        </p:txBody>
      </p:sp>
    </p:spTree>
    <p:extLst>
      <p:ext uri="{BB962C8B-B14F-4D97-AF65-F5344CB8AC3E}">
        <p14:creationId xmlns:p14="http://schemas.microsoft.com/office/powerpoint/2010/main" val="1316601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06090" rtl="0" eaLnBrk="1" fontAlgn="auto" latinLnBrk="0" hangingPunct="1">
              <a:lnSpc>
                <a:spcPct val="100000"/>
              </a:lnSpc>
              <a:spcBef>
                <a:spcPts val="0"/>
              </a:spcBef>
              <a:spcAft>
                <a:spcPts val="0"/>
              </a:spcAft>
              <a:buClrTx/>
              <a:buSzTx/>
              <a:buFontTx/>
              <a:buNone/>
              <a:tabLst/>
              <a:defRPr/>
            </a:pPr>
            <a:endParaRPr lang="en-US" sz="1400" dirty="0">
              <a:latin typeface="Arial" pitchFamily="34"/>
              <a:cs typeface="Arial" pitchFamily="34"/>
            </a:endParaRPr>
          </a:p>
        </p:txBody>
      </p:sp>
      <p:sp>
        <p:nvSpPr>
          <p:cNvPr id="4" name="Slide Number Placeholder 3"/>
          <p:cNvSpPr>
            <a:spLocks noGrp="1"/>
          </p:cNvSpPr>
          <p:nvPr>
            <p:ph type="sldNum" sz="quarter" idx="5"/>
          </p:nvPr>
        </p:nvSpPr>
        <p:spPr/>
        <p:txBody>
          <a:bodyPr/>
          <a:lstStyle/>
          <a:p>
            <a:fld id="{57BD2DD0-6DBF-4DAE-A55B-50B9089C43EE}" type="slidenum">
              <a:rPr lang="en-US" smtClean="0"/>
              <a:pPr/>
              <a:t>6</a:t>
            </a:fld>
            <a:endParaRPr lang="en-US" dirty="0"/>
          </a:p>
        </p:txBody>
      </p:sp>
    </p:spTree>
    <p:extLst>
      <p:ext uri="{BB962C8B-B14F-4D97-AF65-F5344CB8AC3E}">
        <p14:creationId xmlns:p14="http://schemas.microsoft.com/office/powerpoint/2010/main" val="2186447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7BD2DD0-6DBF-4DAE-A55B-50B9089C43EE}" type="slidenum">
              <a:rPr lang="en-US" smtClean="0"/>
              <a:pPr/>
              <a:t>7</a:t>
            </a:fld>
            <a:endParaRPr lang="en-US" dirty="0"/>
          </a:p>
        </p:txBody>
      </p:sp>
    </p:spTree>
    <p:extLst>
      <p:ext uri="{BB962C8B-B14F-4D97-AF65-F5344CB8AC3E}">
        <p14:creationId xmlns:p14="http://schemas.microsoft.com/office/powerpoint/2010/main" val="4146467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7BD2DD0-6DBF-4DAE-A55B-50B9089C43EE}" type="slidenum">
              <a:rPr lang="en-US" smtClean="0"/>
              <a:pPr/>
              <a:t>8</a:t>
            </a:fld>
            <a:endParaRPr lang="en-US" dirty="0"/>
          </a:p>
        </p:txBody>
      </p:sp>
    </p:spTree>
    <p:extLst>
      <p:ext uri="{BB962C8B-B14F-4D97-AF65-F5344CB8AC3E}">
        <p14:creationId xmlns:p14="http://schemas.microsoft.com/office/powerpoint/2010/main" val="4226317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BD2DD0-6DBF-4DAE-A55B-50B9089C43EE}" type="slidenum">
              <a:rPr lang="en-US" smtClean="0"/>
              <a:pPr/>
              <a:t>9</a:t>
            </a:fld>
            <a:endParaRPr lang="en-US" dirty="0"/>
          </a:p>
        </p:txBody>
      </p:sp>
    </p:spTree>
    <p:extLst>
      <p:ext uri="{BB962C8B-B14F-4D97-AF65-F5344CB8AC3E}">
        <p14:creationId xmlns:p14="http://schemas.microsoft.com/office/powerpoint/2010/main" val="44944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5"/>
          </p:nvPr>
        </p:nvSpPr>
        <p:spPr/>
        <p:txBody>
          <a:bodyPr/>
          <a:lstStyle/>
          <a:p>
            <a:fld id="{57BD2DD0-6DBF-4DAE-A55B-50B9089C43EE}" type="slidenum">
              <a:rPr lang="en-US" smtClean="0"/>
              <a:pPr/>
              <a:t>10</a:t>
            </a:fld>
            <a:endParaRPr lang="en-US" dirty="0"/>
          </a:p>
        </p:txBody>
      </p:sp>
    </p:spTree>
    <p:extLst>
      <p:ext uri="{BB962C8B-B14F-4D97-AF65-F5344CB8AC3E}">
        <p14:creationId xmlns:p14="http://schemas.microsoft.com/office/powerpoint/2010/main" val="39525389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Program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36726"/>
            <a:ext cx="10515600" cy="2852737"/>
          </a:xfrm>
        </p:spPr>
        <p:txBody>
          <a:bodyPr anchor="ctr">
            <a:normAutofit/>
          </a:bodyPr>
          <a:lstStyle>
            <a:lvl1pP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pic>
        <p:nvPicPr>
          <p:cNvPr id="11" name="Picture 10">
            <a:extLst>
              <a:ext uri="{FF2B5EF4-FFF2-40B4-BE49-F238E27FC236}">
                <a16:creationId xmlns:a16="http://schemas.microsoft.com/office/drawing/2014/main" id="{E48852D9-34E0-4159-A042-0685BA970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D827D5AA-4F23-415D-B703-E60362CBDA54}"/>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83019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6EA0-DF1B-4B60-8E92-A1F9A27C20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4E7CDB-6189-43E1-822E-487D921BC333}"/>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DEB9D4B4-80D7-403A-8862-E9A0EE259B06}"/>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9" name="Footer Placeholder 4">
            <a:extLst>
              <a:ext uri="{FF2B5EF4-FFF2-40B4-BE49-F238E27FC236}">
                <a16:creationId xmlns:a16="http://schemas.microsoft.com/office/drawing/2014/main" id="{0878160B-A50E-4044-BEDC-003941514F62}"/>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41408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541D1-28B2-4405-9844-98E0E4136F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48BAD9-7A6F-4E94-90C2-E48F2007B3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9CA5BC4D-2391-4A80-9FB2-579B3A3BAADA}"/>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9" name="Footer Placeholder 4">
            <a:extLst>
              <a:ext uri="{FF2B5EF4-FFF2-40B4-BE49-F238E27FC236}">
                <a16:creationId xmlns:a16="http://schemas.microsoft.com/office/drawing/2014/main" id="{7DA3EE56-F116-4736-BC0B-94830327ABE7}"/>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3942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15C6A-E8CC-2A5C-2345-26DECFD6605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0D407B-6489-8674-6808-70BB49159E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C4412-291E-056F-CCCB-4F5348540FEE}"/>
              </a:ext>
            </a:extLst>
          </p:cNvPr>
          <p:cNvSpPr>
            <a:spLocks noGrp="1"/>
          </p:cNvSpPr>
          <p:nvPr>
            <p:ph type="dt" sz="half" idx="10"/>
          </p:nvPr>
        </p:nvSpPr>
        <p:spPr/>
        <p:txBody>
          <a:bodyPr/>
          <a:lstStyle/>
          <a:p>
            <a:fld id="{81384669-8198-4DB6-9540-88B4B5427FCC}" type="datetimeFigureOut">
              <a:rPr lang="en-US" smtClean="0"/>
              <a:t>6/29/2022</a:t>
            </a:fld>
            <a:endParaRPr lang="en-US"/>
          </a:p>
        </p:txBody>
      </p:sp>
      <p:sp>
        <p:nvSpPr>
          <p:cNvPr id="5" name="Footer Placeholder 4">
            <a:extLst>
              <a:ext uri="{FF2B5EF4-FFF2-40B4-BE49-F238E27FC236}">
                <a16:creationId xmlns:a16="http://schemas.microsoft.com/office/drawing/2014/main" id="{BCECFB0C-C35D-546F-ECA4-BF3ADB267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D53BD-4E55-9F39-C70D-05721C830A09}"/>
              </a:ext>
            </a:extLst>
          </p:cNvPr>
          <p:cNvSpPr>
            <a:spLocks noGrp="1"/>
          </p:cNvSpPr>
          <p:nvPr>
            <p:ph type="sldNum" sz="quarter" idx="12"/>
          </p:nvPr>
        </p:nvSpPr>
        <p:spPr/>
        <p:txBody>
          <a:bodyPr/>
          <a:lstStyle/>
          <a:p>
            <a:fld id="{EB177416-D6DA-4D5A-B5C8-985A68A157CE}" type="slidenum">
              <a:rPr lang="en-US" smtClean="0"/>
              <a:t>‹#›</a:t>
            </a:fld>
            <a:endParaRPr lang="en-US"/>
          </a:p>
        </p:txBody>
      </p:sp>
    </p:spTree>
    <p:extLst>
      <p:ext uri="{BB962C8B-B14F-4D97-AF65-F5344CB8AC3E}">
        <p14:creationId xmlns:p14="http://schemas.microsoft.com/office/powerpoint/2010/main" val="839758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Only">
    <p:spTree>
      <p:nvGrpSpPr>
        <p:cNvPr id="1" name=""/>
        <p:cNvGrpSpPr/>
        <p:nvPr/>
      </p:nvGrpSpPr>
      <p:grpSpPr>
        <a:xfrm>
          <a:off x="0" y="0"/>
          <a:ext cx="0" cy="0"/>
          <a:chOff x="0" y="0"/>
          <a:chExt cx="0" cy="0"/>
        </a:xfrm>
      </p:grpSpPr>
      <p:sp>
        <p:nvSpPr>
          <p:cNvPr id="4" name="Text Placeholder 10">
            <a:extLst>
              <a:ext uri="{FF2B5EF4-FFF2-40B4-BE49-F238E27FC236}">
                <a16:creationId xmlns:a16="http://schemas.microsoft.com/office/drawing/2014/main" id="{BE9E01B1-7A9E-444B-8051-07146C695AF9}"/>
              </a:ext>
            </a:extLst>
          </p:cNvPr>
          <p:cNvSpPr>
            <a:spLocks noGrp="1"/>
          </p:cNvSpPr>
          <p:nvPr>
            <p:ph type="body" sz="quarter" idx="14"/>
          </p:nvPr>
        </p:nvSpPr>
        <p:spPr>
          <a:xfrm>
            <a:off x="623888" y="6334125"/>
            <a:ext cx="10944225" cy="419100"/>
          </a:xfrm>
        </p:spPr>
        <p:txBody>
          <a:bodyPr anchor="b"/>
          <a:lstStyle>
            <a:lvl1pPr marL="0" indent="0">
              <a:buNone/>
              <a:defRPr sz="1000"/>
            </a:lvl1pPr>
            <a:lvl2pPr marL="237486" indent="0">
              <a:buNone/>
              <a:defRPr sz="1100"/>
            </a:lvl2pPr>
            <a:lvl3pPr marL="600949" indent="0">
              <a:buNone/>
              <a:defRPr sz="1050"/>
            </a:lvl3pPr>
            <a:lvl4pPr marL="838417" indent="0">
              <a:buNone/>
              <a:defRPr sz="1050"/>
            </a:lvl4pPr>
            <a:lvl5pPr marL="1194671" indent="0">
              <a:buNone/>
              <a:defRPr sz="1050"/>
            </a:lvl5pPr>
          </a:lstStyle>
          <a:p>
            <a:pPr lvl="0"/>
            <a:r>
              <a:rPr lang="en-US"/>
              <a:t>Click to edit Master text styles</a:t>
            </a:r>
          </a:p>
        </p:txBody>
      </p:sp>
      <p:sp>
        <p:nvSpPr>
          <p:cNvPr id="3" name="Title 2">
            <a:extLst>
              <a:ext uri="{FF2B5EF4-FFF2-40B4-BE49-F238E27FC236}">
                <a16:creationId xmlns:a16="http://schemas.microsoft.com/office/drawing/2014/main" id="{D3E1D7BC-2212-49F1-A244-C8C3C2866326}"/>
              </a:ext>
            </a:extLst>
          </p:cNvPr>
          <p:cNvSpPr>
            <a:spLocks noGrp="1"/>
          </p:cNvSpPr>
          <p:nvPr>
            <p:ph type="title"/>
          </p:nvPr>
        </p:nvSpPr>
        <p:spPr>
          <a:xfrm>
            <a:off x="612649" y="0"/>
            <a:ext cx="10966704" cy="1218296"/>
          </a:xfrm>
          <a:prstGeom prst="rect">
            <a:avLst/>
          </a:prstGeom>
        </p:spPr>
        <p:txBody>
          <a:bodyPr/>
          <a:lstStyle/>
          <a:p>
            <a:r>
              <a:rPr lang="en-US"/>
              <a:t>Click to edit Master title style</a:t>
            </a:r>
            <a:endParaRPr lang="en-GB"/>
          </a:p>
        </p:txBody>
      </p:sp>
    </p:spTree>
    <p:extLst>
      <p:ext uri="{BB962C8B-B14F-4D97-AF65-F5344CB8AC3E}">
        <p14:creationId xmlns:p14="http://schemas.microsoft.com/office/powerpoint/2010/main" val="25447825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1847890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645827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19165565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1100736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1087356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1547863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2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9" name="Slide Number Placeholder 5">
            <a:extLst>
              <a:ext uri="{FF2B5EF4-FFF2-40B4-BE49-F238E27FC236}">
                <a16:creationId xmlns:a16="http://schemas.microsoft.com/office/drawing/2014/main" id="{3B500345-C3E0-42CC-8FD4-EB843A6FF5ED}"/>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pic>
        <p:nvPicPr>
          <p:cNvPr id="12" name="Picture 11">
            <a:extLst>
              <a:ext uri="{FF2B5EF4-FFF2-40B4-BE49-F238E27FC236}">
                <a16:creationId xmlns:a16="http://schemas.microsoft.com/office/drawing/2014/main" id="{C55E091B-F2D8-4905-A7C7-4D21412C59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2" name="Picture 1">
            <a:extLst>
              <a:ext uri="{FF2B5EF4-FFF2-40B4-BE49-F238E27FC236}">
                <a16:creationId xmlns:a16="http://schemas.microsoft.com/office/drawing/2014/main" id="{38177A6A-51BE-4C1A-B304-7C12D8C1B199}"/>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331046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856233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1387113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7"/>
          <p:cNvSpPr>
            <a:spLocks noGrp="1"/>
          </p:cNvSpPr>
          <p:nvPr>
            <p:ph type="body" sz="quarter" idx="10" hasCustomPrompt="1"/>
          </p:nvPr>
        </p:nvSpPr>
        <p:spPr>
          <a:xfrm>
            <a:off x="393998" y="6174950"/>
            <a:ext cx="11201655" cy="435429"/>
          </a:xfrm>
        </p:spPr>
        <p:txBody>
          <a:bodyPr anchor="b">
            <a:noAutofit/>
          </a:bodyPr>
          <a:lstStyle>
            <a:lvl1pPr marL="0" indent="0">
              <a:buNone/>
              <a:defRPr sz="1000"/>
            </a:lvl1pPr>
          </a:lstStyle>
          <a:p>
            <a:pPr lvl="0"/>
            <a:r>
              <a:rPr lang="en-US" dirty="0"/>
              <a:t>References</a:t>
            </a:r>
          </a:p>
        </p:txBody>
      </p:sp>
      <p:sp>
        <p:nvSpPr>
          <p:cNvPr id="7" name="TextBox 6"/>
          <p:cNvSpPr txBox="1"/>
          <p:nvPr userDrawn="1"/>
        </p:nvSpPr>
        <p:spPr>
          <a:xfrm>
            <a:off x="11410207" y="6550224"/>
            <a:ext cx="781793" cy="323165"/>
          </a:xfrm>
          <a:prstGeom prst="rect">
            <a:avLst/>
          </a:prstGeom>
          <a:noFill/>
        </p:spPr>
        <p:txBody>
          <a:bodyPr wrap="square" rtlCol="0">
            <a:spAutoFit/>
          </a:bodyPr>
          <a:lstStyle/>
          <a:p>
            <a:pPr algn="r"/>
            <a:fld id="{32DEC785-F459-40EE-916E-4E467132826C}" type="slidenum">
              <a:rPr lang="en-US" sz="1500" smtClean="0"/>
              <a:pPr algn="r"/>
              <a:t>‹#›</a:t>
            </a:fld>
            <a:endParaRPr lang="en-US" sz="1667" dirty="0"/>
          </a:p>
        </p:txBody>
      </p:sp>
    </p:spTree>
    <p:extLst>
      <p:ext uri="{BB962C8B-B14F-4D97-AF65-F5344CB8AC3E}">
        <p14:creationId xmlns:p14="http://schemas.microsoft.com/office/powerpoint/2010/main" val="2936816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BA793-0D75-4FEC-90EF-AB3BDC649737}"/>
              </a:ext>
            </a:extLst>
          </p:cNvPr>
          <p:cNvSpPr>
            <a:spLocks noGrp="1"/>
          </p:cNvSpPr>
          <p:nvPr>
            <p:ph type="title"/>
          </p:nvPr>
        </p:nvSpPr>
        <p:spPr>
          <a:xfrm>
            <a:off x="609601" y="62315"/>
            <a:ext cx="10515600" cy="1325563"/>
          </a:xfrm>
        </p:spPr>
        <p:txBody>
          <a:bodyPr>
            <a:normAutofit/>
          </a:bodyPr>
          <a:lstStyle>
            <a:lvl1pPr>
              <a:defRPr sz="3200"/>
            </a:lvl1pPr>
          </a:lstStyle>
          <a:p>
            <a:r>
              <a:rPr lang="en-US"/>
              <a:t>Click to edit Master title style</a:t>
            </a:r>
            <a:endParaRPr lang="en-US" dirty="0"/>
          </a:p>
        </p:txBody>
      </p:sp>
      <p:sp>
        <p:nvSpPr>
          <p:cNvPr id="8" name="Slide Number Placeholder 5">
            <a:extLst>
              <a:ext uri="{FF2B5EF4-FFF2-40B4-BE49-F238E27FC236}">
                <a16:creationId xmlns:a16="http://schemas.microsoft.com/office/drawing/2014/main" id="{3CBC0D3A-7A3C-48B4-9165-9A3532A4875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ext Placeholder 2">
            <a:extLst>
              <a:ext uri="{FF2B5EF4-FFF2-40B4-BE49-F238E27FC236}">
                <a16:creationId xmlns:a16="http://schemas.microsoft.com/office/drawing/2014/main" id="{EB25DC1A-8788-48D4-A7C2-D4263BFC73B6}"/>
              </a:ext>
            </a:extLst>
          </p:cNvPr>
          <p:cNvSpPr>
            <a:spLocks noGrp="1"/>
          </p:cNvSpPr>
          <p:nvPr>
            <p:ph idx="1"/>
          </p:nvPr>
        </p:nvSpPr>
        <p:spPr>
          <a:xfrm>
            <a:off x="609600" y="1675312"/>
            <a:ext cx="10744200" cy="45250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249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9CB57186-7DE7-42CA-A2BB-48F4CFFF6BEC}"/>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9596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19D8B-16ED-478D-86BC-53FB724ED70D}"/>
              </a:ext>
            </a:extLst>
          </p:cNvPr>
          <p:cNvSpPr>
            <a:spLocks noGrp="1"/>
          </p:cNvSpPr>
          <p:nvPr>
            <p:ph type="title"/>
          </p:nvPr>
        </p:nvSpPr>
        <p:spPr>
          <a:xfrm>
            <a:off x="609601" y="5951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5"/>
            <a:ext cx="5157787"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283808"/>
            <a:ext cx="5157787" cy="3784482"/>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5"/>
            <a:ext cx="5183188" cy="846249"/>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283808"/>
            <a:ext cx="5183188" cy="3784482"/>
          </a:xfrm>
          <a:prstGeom prst="rect">
            <a:avLst/>
          </a:prstGeom>
        </p:spPr>
        <p:txBody>
          <a:bodyPr/>
          <a:lstStyle>
            <a:lvl1pPr marL="228600" indent="-228600">
              <a:buClr>
                <a:schemeClr val="accent2"/>
              </a:buClr>
              <a:buFont typeface="Arial" panose="020B0604020202020204" pitchFamily="34" charset="0"/>
              <a:buChar char="•"/>
              <a:defRPr/>
            </a:lvl1pPr>
            <a:lvl2pPr marL="685800" indent="-228600">
              <a:buClr>
                <a:schemeClr val="accent2"/>
              </a:buClr>
              <a:buFont typeface="Arial" panose="020B0604020202020204" pitchFamily="34" charset="0"/>
              <a:buChar char="•"/>
              <a:defRPr/>
            </a:lvl2pPr>
            <a:lvl3pPr marL="1143000" indent="-228600">
              <a:buClr>
                <a:schemeClr val="accent2"/>
              </a:buClr>
              <a:buFont typeface="Arial" panose="020B0604020202020204" pitchFamily="34" charset="0"/>
              <a:buChar char="•"/>
              <a:defRPr/>
            </a:lvl3pPr>
            <a:lvl4pPr marL="1600200" indent="-228600">
              <a:buClr>
                <a:schemeClr val="accent2"/>
              </a:buClr>
              <a:buFont typeface="Arial" panose="020B0604020202020204" pitchFamily="34" charset="0"/>
              <a:buChar char="•"/>
              <a:defRPr/>
            </a:lvl4pPr>
            <a:lvl5pPr marL="2057400" indent="-228600">
              <a:buClr>
                <a:schemeClr val="accent2"/>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253E757C-D79B-40D8-9355-43F87E951596}"/>
              </a:ext>
            </a:extLst>
          </p:cNvPr>
          <p:cNvSpPr>
            <a:spLocks noGrp="1"/>
          </p:cNvSpPr>
          <p:nvPr>
            <p:ph type="sldNum" sz="quarter" idx="11"/>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9251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1C34443C-D685-44AF-A0D6-5833A6E5ADFF}"/>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265581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9D28C4-6CAF-4AB1-A1FF-6D91BF0C5DA0}"/>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7" name="Footer Placeholder 4">
            <a:extLst>
              <a:ext uri="{FF2B5EF4-FFF2-40B4-BE49-F238E27FC236}">
                <a16:creationId xmlns:a16="http://schemas.microsoft.com/office/drawing/2014/main" id="{9CDB45BB-B4C1-428B-BB37-17543D2C21BB}"/>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45740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50923BE7-3BC6-41D3-AC89-0C1CA104BEE2}"/>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8568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5">
            <a:extLst>
              <a:ext uri="{FF2B5EF4-FFF2-40B4-BE49-F238E27FC236}">
                <a16:creationId xmlns:a16="http://schemas.microsoft.com/office/drawing/2014/main" id="{B898CDB1-7C2E-4A79-9BF2-647BA000F41E}"/>
              </a:ext>
            </a:extLst>
          </p:cNvPr>
          <p:cNvSpPr>
            <a:spLocks noGrp="1"/>
          </p:cNvSpPr>
          <p:nvPr>
            <p:ph type="sldNum" sz="quarter" idx="4"/>
          </p:nvPr>
        </p:nvSpPr>
        <p:spPr>
          <a:xfrm>
            <a:off x="9791700" y="6356350"/>
            <a:ext cx="51596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390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59519"/>
            <a:ext cx="10744200" cy="1325563"/>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675312"/>
            <a:ext cx="10744200" cy="45250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471CE5-5FC3-46D5-8101-07AA0F041B91}"/>
              </a:ext>
            </a:extLst>
          </p:cNvPr>
          <p:cNvSpPr>
            <a:spLocks noGrp="1"/>
          </p:cNvSpPr>
          <p:nvPr>
            <p:ph type="sldNum" sz="quarter" idx="4"/>
          </p:nvPr>
        </p:nvSpPr>
        <p:spPr>
          <a:xfrm>
            <a:off x="9801224" y="6356350"/>
            <a:ext cx="5064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7416-D6DA-4D5A-B5C8-985A68A157CE}" type="slidenum">
              <a:rPr lang="en-US" smtClean="0"/>
              <a:t>‹#›</a:t>
            </a:fld>
            <a:endParaRPr lang="en-US"/>
          </a:p>
        </p:txBody>
      </p:sp>
      <p:sp>
        <p:nvSpPr>
          <p:cNvPr id="7" name="Rectangle 6">
            <a:extLst>
              <a:ext uri="{FF2B5EF4-FFF2-40B4-BE49-F238E27FC236}">
                <a16:creationId xmlns:a16="http://schemas.microsoft.com/office/drawing/2014/main" id="{7A4A0525-911C-4C6D-8D55-7D85D07ED4E3}"/>
              </a:ext>
            </a:extLst>
          </p:cNvPr>
          <p:cNvSpPr/>
          <p:nvPr/>
        </p:nvSpPr>
        <p:spPr>
          <a:xfrm>
            <a:off x="0" y="0"/>
            <a:ext cx="12192000" cy="106681"/>
          </a:xfrm>
          <a:prstGeom prst="rect">
            <a:avLst/>
          </a:prstGeom>
          <a:gradFill flip="none" rotWithShape="1">
            <a:gsLst>
              <a:gs pos="0">
                <a:srgbClr val="B10700"/>
              </a:gs>
              <a:gs pos="68000">
                <a:srgbClr val="D70700"/>
              </a:gs>
              <a:gs pos="100000">
                <a:srgbClr val="A2A2A2"/>
              </a:gs>
              <a:gs pos="13532">
                <a:srgbClr val="D00400"/>
              </a:gs>
              <a:gs pos="34000">
                <a:srgbClr val="FF0000"/>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09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rgbClr val="DC1C3B"/>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3"/>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bg1">
            <a:lumMod val="50000"/>
          </a:schemeClr>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Clr>
          <a:srgbClr val="DC1C3B"/>
        </a:buClr>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DF04-63B8-8270-A8D2-D25422D6CF30}"/>
              </a:ext>
            </a:extLst>
          </p:cNvPr>
          <p:cNvSpPr>
            <a:spLocks noGrp="1"/>
          </p:cNvSpPr>
          <p:nvPr>
            <p:ph type="title"/>
          </p:nvPr>
        </p:nvSpPr>
        <p:spPr/>
        <p:txBody>
          <a:bodyPr/>
          <a:lstStyle/>
          <a:p>
            <a:r>
              <a:rPr lang="en-US" dirty="0"/>
              <a:t>New Therapies for </a:t>
            </a:r>
            <a:r>
              <a:rPr lang="en-US" dirty="0" err="1"/>
              <a:t>HFrEF</a:t>
            </a:r>
            <a:r>
              <a:rPr lang="en-US" dirty="0"/>
              <a:t> – How Do They Work? What Can They Offer?</a:t>
            </a:r>
          </a:p>
        </p:txBody>
      </p:sp>
      <p:sp>
        <p:nvSpPr>
          <p:cNvPr id="3" name="Text Placeholder 2">
            <a:extLst>
              <a:ext uri="{FF2B5EF4-FFF2-40B4-BE49-F238E27FC236}">
                <a16:creationId xmlns:a16="http://schemas.microsoft.com/office/drawing/2014/main" id="{A73B23E0-B6B2-4193-9884-1075D7D3BFC7}"/>
              </a:ext>
            </a:extLst>
          </p:cNvPr>
          <p:cNvSpPr>
            <a:spLocks noGrp="1"/>
          </p:cNvSpPr>
          <p:nvPr>
            <p:ph type="body" idx="1"/>
          </p:nvPr>
        </p:nvSpPr>
        <p:spPr>
          <a:xfrm>
            <a:off x="609601" y="4589464"/>
            <a:ext cx="10515600" cy="1898885"/>
          </a:xfrm>
        </p:spPr>
        <p:txBody>
          <a:bodyPr>
            <a:normAutofit fontScale="85000" lnSpcReduction="20000"/>
          </a:bodyPr>
          <a:lstStyle/>
          <a:p>
            <a:r>
              <a:rPr lang="en-US" dirty="0" err="1"/>
              <a:t>Javed</a:t>
            </a:r>
            <a:r>
              <a:rPr lang="en-US" dirty="0"/>
              <a:t> Butler, MD, MPH, MBA</a:t>
            </a:r>
          </a:p>
          <a:p>
            <a:r>
              <a:rPr lang="en-US" dirty="0"/>
              <a:t>President</a:t>
            </a:r>
          </a:p>
          <a:p>
            <a:r>
              <a:rPr lang="en-US" dirty="0"/>
              <a:t>Baylor Scott and White Research Institute</a:t>
            </a:r>
          </a:p>
          <a:p>
            <a:r>
              <a:rPr lang="en-US" dirty="0"/>
              <a:t>Distinguished Professor of Medicine</a:t>
            </a:r>
          </a:p>
          <a:p>
            <a:r>
              <a:rPr lang="en-US" dirty="0"/>
              <a:t>University of Mississippi</a:t>
            </a:r>
          </a:p>
          <a:p>
            <a:r>
              <a:rPr lang="en-US" dirty="0"/>
              <a:t>Jackson, MS</a:t>
            </a:r>
          </a:p>
        </p:txBody>
      </p:sp>
    </p:spTree>
    <p:extLst>
      <p:ext uri="{BB962C8B-B14F-4D97-AF65-F5344CB8AC3E}">
        <p14:creationId xmlns:p14="http://schemas.microsoft.com/office/powerpoint/2010/main" val="1899263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7E9D8-C87D-4D50-9CBD-16E4595B6F1D}"/>
              </a:ext>
            </a:extLst>
          </p:cNvPr>
          <p:cNvSpPr>
            <a:spLocks noGrp="1"/>
          </p:cNvSpPr>
          <p:nvPr>
            <p:ph type="title"/>
          </p:nvPr>
        </p:nvSpPr>
        <p:spPr/>
        <p:txBody>
          <a:bodyPr/>
          <a:lstStyle/>
          <a:p>
            <a:r>
              <a:rPr lang="en-US"/>
              <a:t>Vericiguat: VICTORIA</a:t>
            </a:r>
            <a:endParaRPr lang="en-US" dirty="0"/>
          </a:p>
        </p:txBody>
      </p:sp>
      <p:pic>
        <p:nvPicPr>
          <p:cNvPr id="4" name="Picture 3">
            <a:extLst>
              <a:ext uri="{FF2B5EF4-FFF2-40B4-BE49-F238E27FC236}">
                <a16:creationId xmlns:a16="http://schemas.microsoft.com/office/drawing/2014/main" id="{47A88973-E22E-4A2C-B793-759DEA364C7B}"/>
              </a:ext>
            </a:extLst>
          </p:cNvPr>
          <p:cNvPicPr>
            <a:picLocks noChangeAspect="1"/>
          </p:cNvPicPr>
          <p:nvPr/>
        </p:nvPicPr>
        <p:blipFill rotWithShape="1">
          <a:blip r:embed="rId3"/>
          <a:srcRect r="4881"/>
          <a:stretch/>
        </p:blipFill>
        <p:spPr>
          <a:xfrm>
            <a:off x="532768" y="2651591"/>
            <a:ext cx="5734682" cy="3039293"/>
          </a:xfrm>
          <a:prstGeom prst="rect">
            <a:avLst/>
          </a:prstGeom>
        </p:spPr>
      </p:pic>
      <p:sp>
        <p:nvSpPr>
          <p:cNvPr id="6" name="TextBox 5">
            <a:extLst>
              <a:ext uri="{FF2B5EF4-FFF2-40B4-BE49-F238E27FC236}">
                <a16:creationId xmlns:a16="http://schemas.microsoft.com/office/drawing/2014/main" id="{4B7CCE1A-F6B2-4CA7-980B-A257E13FDE1A}"/>
              </a:ext>
            </a:extLst>
          </p:cNvPr>
          <p:cNvSpPr txBox="1"/>
          <p:nvPr/>
        </p:nvSpPr>
        <p:spPr>
          <a:xfrm>
            <a:off x="1587605" y="2374062"/>
            <a:ext cx="4154085" cy="338554"/>
          </a:xfrm>
          <a:prstGeom prst="rect">
            <a:avLst/>
          </a:prstGeom>
          <a:noFill/>
        </p:spPr>
        <p:txBody>
          <a:bodyPr wrap="square" rtlCol="0">
            <a:spAutoFit/>
          </a:bodyPr>
          <a:lstStyle/>
          <a:p>
            <a:pPr algn="ctr" defTabSz="1088321"/>
            <a:r>
              <a:rPr lang="en-US" sz="1600" b="1" dirty="0">
                <a:solidFill>
                  <a:prstClr val="black"/>
                </a:solidFill>
                <a:latin typeface="Calibri"/>
              </a:rPr>
              <a:t>Total Heart Failure Hospitalizations</a:t>
            </a:r>
          </a:p>
        </p:txBody>
      </p:sp>
      <p:sp>
        <p:nvSpPr>
          <p:cNvPr id="12" name="Content Placeholder 4">
            <a:extLst>
              <a:ext uri="{FF2B5EF4-FFF2-40B4-BE49-F238E27FC236}">
                <a16:creationId xmlns:a16="http://schemas.microsoft.com/office/drawing/2014/main" id="{08C2D211-A011-482E-B437-0FA402AF98D7}"/>
              </a:ext>
            </a:extLst>
          </p:cNvPr>
          <p:cNvSpPr txBox="1">
            <a:spLocks/>
          </p:cNvSpPr>
          <p:nvPr/>
        </p:nvSpPr>
        <p:spPr>
          <a:xfrm>
            <a:off x="675861" y="1348095"/>
            <a:ext cx="10856816" cy="638031"/>
          </a:xfrm>
          <a:prstGeom prst="rect">
            <a:avLst/>
          </a:prstGeom>
          <a:solidFill>
            <a:srgbClr val="FFFFCC"/>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76200" tIns="38100" rIns="76200" bIns="38100" rtlCol="0" anchor="ctr">
            <a:noAutofit/>
          </a:bodyPr>
          <a:lstStyle>
            <a:lvl1pPr marL="342900" indent="-342900" algn="l" defTabSz="914400" rtl="0" eaLnBrk="1" latinLnBrk="0" hangingPunct="1">
              <a:spcBef>
                <a:spcPct val="20000"/>
              </a:spcBef>
              <a:buClr>
                <a:schemeClr val="tx1"/>
              </a:buClr>
              <a:buFont typeface="Arial" pitchFamily="34" charset="0"/>
              <a:buChar char="•"/>
              <a:defRPr sz="3200" b="1" kern="1200">
                <a:solidFill>
                  <a:srgbClr val="0070C0"/>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761910">
              <a:buClr>
                <a:schemeClr val="bg1"/>
              </a:buClr>
              <a:buNone/>
            </a:pPr>
            <a:r>
              <a:rPr lang="en-US" sz="1800" dirty="0">
                <a:solidFill>
                  <a:schemeClr val="tx1"/>
                </a:solidFill>
              </a:rPr>
              <a:t>Vericiguat significantly reduced risk of HFH or CV death in symptomatic chronic HFrEF patients experiencing worsening heart failure.  </a:t>
            </a:r>
          </a:p>
        </p:txBody>
      </p:sp>
      <p:sp>
        <p:nvSpPr>
          <p:cNvPr id="13" name="TextBox 12">
            <a:extLst>
              <a:ext uri="{FF2B5EF4-FFF2-40B4-BE49-F238E27FC236}">
                <a16:creationId xmlns:a16="http://schemas.microsoft.com/office/drawing/2014/main" id="{E0231A4C-7AB0-4730-8BC8-E7B5CC3C14BB}"/>
              </a:ext>
            </a:extLst>
          </p:cNvPr>
          <p:cNvSpPr txBox="1"/>
          <p:nvPr/>
        </p:nvSpPr>
        <p:spPr>
          <a:xfrm>
            <a:off x="6576865" y="2368022"/>
            <a:ext cx="5082367" cy="2777683"/>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380970" indent="-380970" defTabSz="1088321">
              <a:spcBef>
                <a:spcPts val="500"/>
              </a:spcBef>
              <a:spcAft>
                <a:spcPts val="500"/>
              </a:spcAft>
              <a:buFont typeface="Arial" panose="020B0604020202020204" pitchFamily="34" charset="0"/>
              <a:buChar char="•"/>
            </a:pPr>
            <a:r>
              <a:rPr lang="en-US" dirty="0">
                <a:solidFill>
                  <a:prstClr val="black"/>
                </a:solidFill>
                <a:latin typeface="+mj-lt"/>
              </a:rPr>
              <a:t>Median treatment duration for primary endpoint: 10.8 months</a:t>
            </a:r>
          </a:p>
          <a:p>
            <a:pPr marL="380970" indent="-380970" defTabSz="1088321">
              <a:spcBef>
                <a:spcPts val="500"/>
              </a:spcBef>
              <a:spcAft>
                <a:spcPts val="500"/>
              </a:spcAft>
              <a:buFont typeface="Arial" panose="020B0604020202020204" pitchFamily="34" charset="0"/>
              <a:buChar char="•"/>
            </a:pPr>
            <a:r>
              <a:rPr lang="en-US" dirty="0">
                <a:solidFill>
                  <a:prstClr val="black"/>
                </a:solidFill>
                <a:latin typeface="+mj-lt"/>
              </a:rPr>
              <a:t>Annual event rate for vericiguat vs placebo per 100 patient-years was 33.6% versus 37.8%, respectively</a:t>
            </a:r>
          </a:p>
          <a:p>
            <a:pPr algn="ctr" defTabSz="761970" eaLnBrk="0" fontAlgn="base" hangingPunct="0">
              <a:spcAft>
                <a:spcPct val="0"/>
              </a:spcAft>
              <a:defRPr/>
            </a:pPr>
            <a:endParaRPr lang="en-US" dirty="0">
              <a:solidFill>
                <a:srgbClr val="000000"/>
              </a:solidFill>
              <a:latin typeface="+mj-lt"/>
              <a:cs typeface="Arial" panose="020B0604020202020204" pitchFamily="34" charset="0"/>
            </a:endParaRPr>
          </a:p>
          <a:p>
            <a:pPr algn="ctr" defTabSz="761970" eaLnBrk="0" fontAlgn="base" hangingPunct="0">
              <a:spcAft>
                <a:spcPct val="0"/>
              </a:spcAft>
              <a:defRPr/>
            </a:pPr>
            <a:r>
              <a:rPr lang="en-US" dirty="0">
                <a:solidFill>
                  <a:srgbClr val="000000"/>
                </a:solidFill>
                <a:latin typeface="+mj-lt"/>
                <a:cs typeface="Arial" panose="020B0604020202020204" pitchFamily="34" charset="0"/>
              </a:rPr>
              <a:t>HR: 0.90 (95% CI: 0.82-0.98; </a:t>
            </a:r>
            <a:r>
              <a:rPr lang="en-US" i="1" dirty="0">
                <a:solidFill>
                  <a:srgbClr val="000000"/>
                </a:solidFill>
                <a:latin typeface="+mj-lt"/>
                <a:cs typeface="Arial" panose="020B0604020202020204" pitchFamily="34" charset="0"/>
              </a:rPr>
              <a:t>P </a:t>
            </a:r>
            <a:r>
              <a:rPr lang="en-US" dirty="0">
                <a:solidFill>
                  <a:srgbClr val="000000"/>
                </a:solidFill>
                <a:latin typeface="+mj-lt"/>
                <a:cs typeface="Arial" panose="020B0604020202020204" pitchFamily="34" charset="0"/>
              </a:rPr>
              <a:t>= 0.02)</a:t>
            </a:r>
          </a:p>
          <a:p>
            <a:pPr algn="ctr" defTabSz="761970" eaLnBrk="0" fontAlgn="base" hangingPunct="0">
              <a:spcAft>
                <a:spcPct val="0"/>
              </a:spcAft>
              <a:defRPr/>
            </a:pPr>
            <a:r>
              <a:rPr lang="en-US" dirty="0">
                <a:solidFill>
                  <a:srgbClr val="000000"/>
                </a:solidFill>
                <a:latin typeface="+mj-lt"/>
                <a:cs typeface="Arial" panose="020B0604020202020204" pitchFamily="34" charset="0"/>
              </a:rPr>
              <a:t>ARR: 4.2%/year</a:t>
            </a:r>
          </a:p>
          <a:p>
            <a:pPr algn="ctr" defTabSz="761970" eaLnBrk="0" fontAlgn="base" hangingPunct="0">
              <a:spcAft>
                <a:spcPct val="0"/>
              </a:spcAft>
              <a:defRPr/>
            </a:pPr>
            <a:r>
              <a:rPr lang="en-US" dirty="0">
                <a:solidFill>
                  <a:srgbClr val="000000"/>
                </a:solidFill>
                <a:latin typeface="+mj-lt"/>
                <a:cs typeface="Arial" panose="020B0604020202020204" pitchFamily="34" charset="0"/>
              </a:rPr>
              <a:t>Annual NNT: 24</a:t>
            </a:r>
          </a:p>
        </p:txBody>
      </p:sp>
      <p:sp>
        <p:nvSpPr>
          <p:cNvPr id="3" name="Footer Placeholder 2">
            <a:extLst>
              <a:ext uri="{FF2B5EF4-FFF2-40B4-BE49-F238E27FC236}">
                <a16:creationId xmlns:a16="http://schemas.microsoft.com/office/drawing/2014/main" id="{5C3AF64C-1B8D-0BEB-372E-4C137E02186D}"/>
              </a:ext>
            </a:extLst>
          </p:cNvPr>
          <p:cNvSpPr>
            <a:spLocks noGrp="1"/>
          </p:cNvSpPr>
          <p:nvPr>
            <p:ph type="ftr" sz="quarter" idx="3"/>
          </p:nvPr>
        </p:nvSpPr>
        <p:spPr>
          <a:xfrm>
            <a:off x="609601" y="6356350"/>
            <a:ext cx="10923076" cy="442131"/>
          </a:xfrm>
        </p:spPr>
        <p:txBody>
          <a:bodyPr/>
          <a:lstStyle/>
          <a:p>
            <a:pPr>
              <a:spcAft>
                <a:spcPts val="600"/>
              </a:spcAft>
            </a:pPr>
            <a:r>
              <a:rPr lang="en-US" sz="1100" dirty="0"/>
              <a:t>ARR: absolute risk reduction; CI: confidence interval; CV: cardiovascular; HF: heart failure; HFH: </a:t>
            </a:r>
            <a:r>
              <a:rPr lang="en-US" sz="1100" dirty="0" err="1"/>
              <a:t>hospitalisation</a:t>
            </a:r>
            <a:r>
              <a:rPr lang="en-US" sz="1100" dirty="0"/>
              <a:t> for heart failure; NNT: number needed to treat</a:t>
            </a:r>
          </a:p>
          <a:p>
            <a:r>
              <a:rPr lang="en-US" dirty="0"/>
              <a:t>Armstrong PW, et al. </a:t>
            </a:r>
            <a:r>
              <a:rPr lang="en-US" i="1" dirty="0"/>
              <a:t>N </a:t>
            </a:r>
            <a:r>
              <a:rPr lang="en-US" i="1" dirty="0" err="1"/>
              <a:t>Engl</a:t>
            </a:r>
            <a:r>
              <a:rPr lang="en-US" i="1" dirty="0"/>
              <a:t> J Med</a:t>
            </a:r>
            <a:r>
              <a:rPr lang="en-US" dirty="0"/>
              <a:t>. 2020;382(20):1883-1893.</a:t>
            </a:r>
          </a:p>
        </p:txBody>
      </p:sp>
    </p:spTree>
    <p:extLst>
      <p:ext uri="{BB962C8B-B14F-4D97-AF65-F5344CB8AC3E}">
        <p14:creationId xmlns:p14="http://schemas.microsoft.com/office/powerpoint/2010/main" val="4765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5" name="Rectangle 8">
            <a:extLst>
              <a:ext uri="{FF2B5EF4-FFF2-40B4-BE49-F238E27FC236}">
                <a16:creationId xmlns:a16="http://schemas.microsoft.com/office/drawing/2014/main" id="{E6FB7BA8-BBF8-AE4E-9A52-4517B37067BF}"/>
              </a:ext>
            </a:extLst>
          </p:cNvPr>
          <p:cNvSpPr>
            <a:spLocks noGrp="1" noChangeArrowheads="1"/>
          </p:cNvSpPr>
          <p:nvPr>
            <p:ph type="title"/>
          </p:nvPr>
        </p:nvSpPr>
        <p:spPr>
          <a:xfrm>
            <a:off x="609599" y="59519"/>
            <a:ext cx="11432583" cy="1325563"/>
          </a:xfrm>
        </p:spPr>
        <p:txBody>
          <a:bodyPr>
            <a:normAutofit/>
          </a:bodyPr>
          <a:lstStyle/>
          <a:p>
            <a:r>
              <a:rPr lang="en-US" altLang="en-US" sz="2800" dirty="0"/>
              <a:t>Anemia &amp; Iron Deficiency &amp; Tissue Energy / Performance</a:t>
            </a:r>
          </a:p>
        </p:txBody>
      </p:sp>
      <p:sp>
        <p:nvSpPr>
          <p:cNvPr id="4" name="Footer Placeholder 3">
            <a:extLst>
              <a:ext uri="{FF2B5EF4-FFF2-40B4-BE49-F238E27FC236}">
                <a16:creationId xmlns:a16="http://schemas.microsoft.com/office/drawing/2014/main" id="{28ABF552-9FB2-F2A5-602B-2CFE0D52E6E0}"/>
              </a:ext>
            </a:extLst>
          </p:cNvPr>
          <p:cNvSpPr>
            <a:spLocks noGrp="1"/>
          </p:cNvSpPr>
          <p:nvPr>
            <p:ph type="ftr" sz="quarter" idx="3"/>
          </p:nvPr>
        </p:nvSpPr>
        <p:spPr>
          <a:xfrm>
            <a:off x="609600" y="6356350"/>
            <a:ext cx="11164311" cy="442131"/>
          </a:xfrm>
        </p:spPr>
        <p:txBody>
          <a:bodyPr/>
          <a:lstStyle/>
          <a:p>
            <a:r>
              <a:rPr lang="da-DK" altLang="en-US" dirty="0"/>
              <a:t>Haas JD, et al. </a:t>
            </a:r>
            <a:r>
              <a:rPr lang="en-US" altLang="en-US" i="1" dirty="0"/>
              <a:t>J </a:t>
            </a:r>
            <a:r>
              <a:rPr lang="en-US" altLang="en-US" i="1" dirty="0" err="1"/>
              <a:t>Nutr</a:t>
            </a:r>
            <a:r>
              <a:rPr lang="en-US" altLang="en-US" i="1" dirty="0"/>
              <a:t>. </a:t>
            </a:r>
            <a:r>
              <a:rPr lang="en-US" altLang="en-US" dirty="0"/>
              <a:t>2001;131(2 suppl 2):676S–690S; </a:t>
            </a:r>
            <a:r>
              <a:rPr lang="da-DK" altLang="en-US" dirty="0"/>
              <a:t>Dallman PR. </a:t>
            </a:r>
            <a:r>
              <a:rPr lang="sv-SE" altLang="en-US" i="1" dirty="0"/>
              <a:t>J Intern Med </a:t>
            </a:r>
            <a:r>
              <a:rPr lang="sv-SE" altLang="en-US" dirty="0"/>
              <a:t>1989;226(5):367–372;</a:t>
            </a:r>
          </a:p>
          <a:p>
            <a:r>
              <a:rPr lang="de-DE" altLang="en-US" dirty="0"/>
              <a:t>Willis WT, et al. </a:t>
            </a:r>
            <a:r>
              <a:rPr lang="de-DE" altLang="en-US" i="1" dirty="0"/>
              <a:t>Am J Physiol </a:t>
            </a:r>
            <a:r>
              <a:rPr lang="de-DE" altLang="en-US" dirty="0"/>
              <a:t>1989;257(6 Pt 1):C1080–1085;</a:t>
            </a:r>
          </a:p>
          <a:p>
            <a:r>
              <a:rPr lang="de-DE" altLang="en-US" dirty="0"/>
              <a:t>Figure adapted from: Anker et al. </a:t>
            </a:r>
            <a:r>
              <a:rPr lang="de-DE" altLang="en-US" i="1" dirty="0"/>
              <a:t>EJHF</a:t>
            </a:r>
            <a:r>
              <a:rPr lang="de-DE" altLang="en-US" dirty="0"/>
              <a:t> 2009</a:t>
            </a:r>
            <a:endParaRPr lang="da-DK" altLang="en-US" dirty="0"/>
          </a:p>
        </p:txBody>
      </p:sp>
      <p:sp>
        <p:nvSpPr>
          <p:cNvPr id="671747" name="Line 3">
            <a:extLst>
              <a:ext uri="{FF2B5EF4-FFF2-40B4-BE49-F238E27FC236}">
                <a16:creationId xmlns:a16="http://schemas.microsoft.com/office/drawing/2014/main" id="{05BB11D6-EDD7-A54C-A6F1-7269BE11EE4F}"/>
              </a:ext>
            </a:extLst>
          </p:cNvPr>
          <p:cNvSpPr>
            <a:spLocks noChangeShapeType="1"/>
          </p:cNvSpPr>
          <p:nvPr/>
        </p:nvSpPr>
        <p:spPr bwMode="auto">
          <a:xfrm>
            <a:off x="7899400" y="1449390"/>
            <a:ext cx="7433" cy="3086115"/>
          </a:xfrm>
          <a:prstGeom prst="line">
            <a:avLst/>
          </a:prstGeom>
          <a:noFill/>
          <a:ln w="38100">
            <a:solidFill>
              <a:srgbClr val="AEC5F4"/>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sz="1400">
              <a:latin typeface="+mj-lt"/>
            </a:endParaRPr>
          </a:p>
        </p:txBody>
      </p:sp>
      <p:sp>
        <p:nvSpPr>
          <p:cNvPr id="671748" name="Line 4">
            <a:extLst>
              <a:ext uri="{FF2B5EF4-FFF2-40B4-BE49-F238E27FC236}">
                <a16:creationId xmlns:a16="http://schemas.microsoft.com/office/drawing/2014/main" id="{4449A82F-47D6-2148-B6AC-2122306F603B}"/>
              </a:ext>
            </a:extLst>
          </p:cNvPr>
          <p:cNvSpPr>
            <a:spLocks noChangeShapeType="1"/>
          </p:cNvSpPr>
          <p:nvPr/>
        </p:nvSpPr>
        <p:spPr bwMode="auto">
          <a:xfrm flipH="1">
            <a:off x="4133851" y="1450978"/>
            <a:ext cx="12700" cy="3086114"/>
          </a:xfrm>
          <a:prstGeom prst="line">
            <a:avLst/>
          </a:prstGeom>
          <a:noFill/>
          <a:ln w="38100">
            <a:solidFill>
              <a:srgbClr val="AEC5F4"/>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n-US" sz="1400">
              <a:latin typeface="+mj-lt"/>
            </a:endParaRPr>
          </a:p>
        </p:txBody>
      </p:sp>
      <p:sp>
        <p:nvSpPr>
          <p:cNvPr id="671749" name="Line 5">
            <a:extLst>
              <a:ext uri="{FF2B5EF4-FFF2-40B4-BE49-F238E27FC236}">
                <a16:creationId xmlns:a16="http://schemas.microsoft.com/office/drawing/2014/main" id="{F910667B-5FF0-934A-8FBB-CDD2194EDF24}"/>
              </a:ext>
            </a:extLst>
          </p:cNvPr>
          <p:cNvSpPr>
            <a:spLocks noChangeShapeType="1"/>
          </p:cNvSpPr>
          <p:nvPr/>
        </p:nvSpPr>
        <p:spPr bwMode="auto">
          <a:xfrm>
            <a:off x="4125914" y="1465263"/>
            <a:ext cx="3792538" cy="0"/>
          </a:xfrm>
          <a:prstGeom prst="line">
            <a:avLst/>
          </a:prstGeom>
          <a:noFill/>
          <a:ln w="38100">
            <a:solidFill>
              <a:srgbClr val="AEC5F4"/>
            </a:solidFill>
            <a:round/>
            <a:headEnd/>
            <a:tailEnd/>
          </a:ln>
          <a:extLst>
            <a:ext uri="{909E8E84-426E-40DD-AFC4-6F175D3DCCD1}">
              <a14:hiddenFill xmlns:a14="http://schemas.microsoft.com/office/drawing/2010/main">
                <a:noFill/>
              </a14:hiddenFill>
            </a:ext>
          </a:extLst>
        </p:spPr>
        <p:txBody>
          <a:bodyPr>
            <a:spAutoFit/>
          </a:bodyPr>
          <a:lstStyle/>
          <a:p>
            <a:endParaRPr lang="en-US" sz="1400">
              <a:latin typeface="+mj-lt"/>
            </a:endParaRPr>
          </a:p>
        </p:txBody>
      </p:sp>
      <p:sp>
        <p:nvSpPr>
          <p:cNvPr id="671750" name="Rectangle 7">
            <a:extLst>
              <a:ext uri="{FF2B5EF4-FFF2-40B4-BE49-F238E27FC236}">
                <a16:creationId xmlns:a16="http://schemas.microsoft.com/office/drawing/2014/main" id="{14B7B258-CEB9-AD48-B631-D0EEED63B4A2}"/>
              </a:ext>
            </a:extLst>
          </p:cNvPr>
          <p:cNvSpPr>
            <a:spLocks noChangeArrowheads="1"/>
          </p:cNvSpPr>
          <p:nvPr/>
        </p:nvSpPr>
        <p:spPr bwMode="auto">
          <a:xfrm>
            <a:off x="1743076" y="3030539"/>
            <a:ext cx="8615363" cy="238125"/>
          </a:xfrm>
          <a:prstGeom prst="rect">
            <a:avLst/>
          </a:prstGeom>
          <a:solidFill>
            <a:srgbClr val="FFD08B"/>
          </a:solidFill>
          <a:ln w="12700">
            <a:solidFill>
              <a:srgbClr val="FFFFFF"/>
            </a:solidFill>
            <a:miter lim="800000"/>
            <a:headEnd/>
            <a:tailEnd/>
          </a:ln>
        </p:spPr>
        <p:txBody>
          <a:bodyPr wrap="none" anchor="ct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endParaRPr lang="it-IT" altLang="en-US" sz="4400">
              <a:solidFill>
                <a:schemeClr val="tx2"/>
              </a:solidFill>
              <a:latin typeface="+mj-lt"/>
            </a:endParaRPr>
          </a:p>
        </p:txBody>
      </p:sp>
      <p:sp>
        <p:nvSpPr>
          <p:cNvPr id="671751" name="Oval 8">
            <a:extLst>
              <a:ext uri="{FF2B5EF4-FFF2-40B4-BE49-F238E27FC236}">
                <a16:creationId xmlns:a16="http://schemas.microsoft.com/office/drawing/2014/main" id="{92841008-E5EF-D048-8C22-B3F2999734A1}"/>
              </a:ext>
            </a:extLst>
          </p:cNvPr>
          <p:cNvSpPr>
            <a:spLocks noChangeArrowheads="1"/>
          </p:cNvSpPr>
          <p:nvPr/>
        </p:nvSpPr>
        <p:spPr bwMode="auto">
          <a:xfrm>
            <a:off x="4481513" y="3686523"/>
            <a:ext cx="259766" cy="108198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endParaRPr lang="it-IT" altLang="en-US" sz="4400">
              <a:solidFill>
                <a:schemeClr val="tx2"/>
              </a:solidFill>
              <a:latin typeface="+mj-lt"/>
            </a:endParaRPr>
          </a:p>
        </p:txBody>
      </p:sp>
      <p:sp>
        <p:nvSpPr>
          <p:cNvPr id="671752" name="Text Box 9">
            <a:extLst>
              <a:ext uri="{FF2B5EF4-FFF2-40B4-BE49-F238E27FC236}">
                <a16:creationId xmlns:a16="http://schemas.microsoft.com/office/drawing/2014/main" id="{7CF55A3C-FA15-EA44-8FAE-F05D6C04AA49}"/>
              </a:ext>
            </a:extLst>
          </p:cNvPr>
          <p:cNvSpPr txBox="1">
            <a:spLocks noChangeArrowheads="1"/>
          </p:cNvSpPr>
          <p:nvPr/>
        </p:nvSpPr>
        <p:spPr bwMode="auto">
          <a:xfrm>
            <a:off x="2860676" y="5437189"/>
            <a:ext cx="6435725" cy="461665"/>
          </a:xfrm>
          <a:prstGeom prst="rect">
            <a:avLst/>
          </a:prstGeom>
          <a:solidFill>
            <a:srgbClr val="E5F2FF"/>
          </a:solidFill>
          <a:ln w="9525">
            <a:solidFill>
              <a:srgbClr val="AEC5F4"/>
            </a:solidFill>
            <a:miter lim="800000"/>
            <a:headEnd/>
            <a:tailEnd/>
          </a:ln>
        </p:spPr>
        <p:txBody>
          <a:bodyPr>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b="1">
                <a:solidFill>
                  <a:srgbClr val="333399"/>
                </a:solidFill>
                <a:latin typeface="+mj-lt"/>
              </a:rPr>
              <a:t> </a:t>
            </a:r>
            <a:r>
              <a:rPr lang="en-GB" altLang="en-US" sz="2000" b="1">
                <a:solidFill>
                  <a:srgbClr val="333399"/>
                </a:solidFill>
                <a:latin typeface="+mj-lt"/>
              </a:rPr>
              <a:t>tissue energy / performance status</a:t>
            </a:r>
            <a:endParaRPr lang="en-US" altLang="en-US" b="1">
              <a:solidFill>
                <a:srgbClr val="333399"/>
              </a:solidFill>
              <a:latin typeface="+mj-lt"/>
            </a:endParaRPr>
          </a:p>
        </p:txBody>
      </p:sp>
      <p:grpSp>
        <p:nvGrpSpPr>
          <p:cNvPr id="671753" name="Group 10">
            <a:extLst>
              <a:ext uri="{FF2B5EF4-FFF2-40B4-BE49-F238E27FC236}">
                <a16:creationId xmlns:a16="http://schemas.microsoft.com/office/drawing/2014/main" id="{10D67280-987E-AA49-BA5A-2F1CECF3A48A}"/>
              </a:ext>
            </a:extLst>
          </p:cNvPr>
          <p:cNvGrpSpPr>
            <a:grpSpLocks/>
          </p:cNvGrpSpPr>
          <p:nvPr/>
        </p:nvGrpSpPr>
        <p:grpSpPr bwMode="auto">
          <a:xfrm>
            <a:off x="6875464" y="2976563"/>
            <a:ext cx="396875" cy="603251"/>
            <a:chOff x="1448" y="1285"/>
            <a:chExt cx="368" cy="765"/>
          </a:xfrm>
        </p:grpSpPr>
        <p:sp>
          <p:nvSpPr>
            <p:cNvPr id="671779" name="Oval 11">
              <a:extLst>
                <a:ext uri="{FF2B5EF4-FFF2-40B4-BE49-F238E27FC236}">
                  <a16:creationId xmlns:a16="http://schemas.microsoft.com/office/drawing/2014/main" id="{0AF94BCA-5FC6-D442-A28D-433FD4CF3970}"/>
                </a:ext>
              </a:extLst>
            </p:cNvPr>
            <p:cNvSpPr>
              <a:spLocks noChangeArrowheads="1"/>
            </p:cNvSpPr>
            <p:nvPr/>
          </p:nvSpPr>
          <p:spPr bwMode="auto">
            <a:xfrm>
              <a:off x="1448" y="1285"/>
              <a:ext cx="368" cy="702"/>
            </a:xfrm>
            <a:prstGeom prst="ellipse">
              <a:avLst/>
            </a:prstGeom>
            <a:gradFill rotWithShape="1">
              <a:gsLst>
                <a:gs pos="0">
                  <a:srgbClr val="B07BCB"/>
                </a:gs>
                <a:gs pos="50000">
                  <a:srgbClr val="ECC5FF"/>
                </a:gs>
                <a:gs pos="100000">
                  <a:srgbClr val="B07BCB"/>
                </a:gs>
              </a:gsLst>
              <a:lin ang="0" scaled="1"/>
            </a:gradFill>
            <a:ln w="12700">
              <a:solidFill>
                <a:srgbClr val="FF8BE1"/>
              </a:solidFill>
              <a:round/>
              <a:headEnd/>
              <a:tailEnd/>
            </a:ln>
          </p:spPr>
          <p:txBody>
            <a:bodyPr wrap="none" anchor="ct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endParaRPr lang="de-DE" altLang="en-US" sz="1200" b="1">
                <a:latin typeface="+mj-lt"/>
              </a:endParaRPr>
            </a:p>
          </p:txBody>
        </p:sp>
        <p:sp>
          <p:nvSpPr>
            <p:cNvPr id="671780" name="Oval 12">
              <a:extLst>
                <a:ext uri="{FF2B5EF4-FFF2-40B4-BE49-F238E27FC236}">
                  <a16:creationId xmlns:a16="http://schemas.microsoft.com/office/drawing/2014/main" id="{A6011897-CA62-B64D-8F12-0140692212F1}"/>
                </a:ext>
              </a:extLst>
            </p:cNvPr>
            <p:cNvSpPr>
              <a:spLocks noChangeArrowheads="1"/>
            </p:cNvSpPr>
            <p:nvPr/>
          </p:nvSpPr>
          <p:spPr bwMode="auto">
            <a:xfrm>
              <a:off x="1496" y="1542"/>
              <a:ext cx="291" cy="508"/>
            </a:xfrm>
            <a:prstGeom prst="ellipse">
              <a:avLst/>
            </a:prstGeom>
            <a:gradFill rotWithShape="1">
              <a:gsLst>
                <a:gs pos="0">
                  <a:srgbClr val="B07BCB"/>
                </a:gs>
                <a:gs pos="50000">
                  <a:srgbClr val="ECC5FF"/>
                </a:gs>
                <a:gs pos="100000">
                  <a:srgbClr val="B07BCB"/>
                </a:gs>
              </a:gsLst>
              <a:lin ang="0" scaled="1"/>
            </a:gradFill>
            <a:ln w="12700">
              <a:solidFill>
                <a:srgbClr val="FF8BE1"/>
              </a:solidFill>
              <a:round/>
              <a:headEnd/>
              <a:tailEnd/>
            </a:ln>
          </p:spPr>
          <p:txBody>
            <a:bodyPr wrap="none" anchor="ct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ClrTx/>
                <a:buFontTx/>
                <a:buNone/>
              </a:pPr>
              <a:endParaRPr lang="de-DE" altLang="en-US" sz="1200" b="1">
                <a:latin typeface="+mj-lt"/>
              </a:endParaRPr>
            </a:p>
          </p:txBody>
        </p:sp>
      </p:grpSp>
      <p:sp>
        <p:nvSpPr>
          <p:cNvPr id="671754" name="Text Box 21">
            <a:extLst>
              <a:ext uri="{FF2B5EF4-FFF2-40B4-BE49-F238E27FC236}">
                <a16:creationId xmlns:a16="http://schemas.microsoft.com/office/drawing/2014/main" id="{4834ABB6-3A88-3741-8DE0-6275F361B38C}"/>
              </a:ext>
            </a:extLst>
          </p:cNvPr>
          <p:cNvSpPr txBox="1">
            <a:spLocks noChangeArrowheads="1"/>
          </p:cNvSpPr>
          <p:nvPr/>
        </p:nvSpPr>
        <p:spPr bwMode="auto">
          <a:xfrm>
            <a:off x="8010246" y="3932240"/>
            <a:ext cx="6292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sz="1800" b="1">
                <a:solidFill>
                  <a:srgbClr val="000066"/>
                </a:solidFill>
                <a:latin typeface="+mj-lt"/>
              </a:rPr>
              <a:t>ATP</a:t>
            </a:r>
            <a:endParaRPr lang="en-US" altLang="en-US" sz="1800" b="1">
              <a:solidFill>
                <a:srgbClr val="000066"/>
              </a:solidFill>
              <a:latin typeface="+mj-lt"/>
            </a:endParaRPr>
          </a:p>
        </p:txBody>
      </p:sp>
      <p:sp>
        <p:nvSpPr>
          <p:cNvPr id="671755" name="Text Box 22">
            <a:extLst>
              <a:ext uri="{FF2B5EF4-FFF2-40B4-BE49-F238E27FC236}">
                <a16:creationId xmlns:a16="http://schemas.microsoft.com/office/drawing/2014/main" id="{5F031177-7AB7-CC4B-ACC1-C38C933A7D9D}"/>
              </a:ext>
            </a:extLst>
          </p:cNvPr>
          <p:cNvSpPr txBox="1">
            <a:spLocks noChangeArrowheads="1"/>
          </p:cNvSpPr>
          <p:nvPr/>
        </p:nvSpPr>
        <p:spPr bwMode="auto">
          <a:xfrm>
            <a:off x="6316715" y="3933826"/>
            <a:ext cx="449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sz="1800" b="1">
                <a:solidFill>
                  <a:srgbClr val="000066"/>
                </a:solidFill>
                <a:latin typeface="+mj-lt"/>
              </a:rPr>
              <a:t>O</a:t>
            </a:r>
            <a:r>
              <a:rPr lang="en-GB" altLang="en-US" sz="1800" b="1" baseline="-25000">
                <a:solidFill>
                  <a:srgbClr val="000066"/>
                </a:solidFill>
                <a:latin typeface="+mj-lt"/>
              </a:rPr>
              <a:t>2</a:t>
            </a:r>
            <a:endParaRPr lang="en-US" altLang="en-US" sz="1800" b="1" baseline="-25000">
              <a:solidFill>
                <a:srgbClr val="000066"/>
              </a:solidFill>
              <a:latin typeface="+mj-lt"/>
            </a:endParaRPr>
          </a:p>
        </p:txBody>
      </p:sp>
      <p:sp>
        <p:nvSpPr>
          <p:cNvPr id="671756" name="Line 25">
            <a:extLst>
              <a:ext uri="{FF2B5EF4-FFF2-40B4-BE49-F238E27FC236}">
                <a16:creationId xmlns:a16="http://schemas.microsoft.com/office/drawing/2014/main" id="{90BD7A89-2725-594C-8E30-BFB2A37F6B9E}"/>
              </a:ext>
            </a:extLst>
          </p:cNvPr>
          <p:cNvSpPr>
            <a:spLocks noChangeShapeType="1"/>
          </p:cNvSpPr>
          <p:nvPr/>
        </p:nvSpPr>
        <p:spPr bwMode="auto">
          <a:xfrm>
            <a:off x="4113213" y="4983163"/>
            <a:ext cx="720725" cy="406400"/>
          </a:xfrm>
          <a:prstGeom prst="line">
            <a:avLst/>
          </a:prstGeom>
          <a:noFill/>
          <a:ln w="38100">
            <a:solidFill>
              <a:srgbClr val="AEC5F4"/>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sz="1400">
              <a:latin typeface="+mj-lt"/>
            </a:endParaRPr>
          </a:p>
        </p:txBody>
      </p:sp>
      <p:sp>
        <p:nvSpPr>
          <p:cNvPr id="1146906" name="Text Box 26">
            <a:extLst>
              <a:ext uri="{FF2B5EF4-FFF2-40B4-BE49-F238E27FC236}">
                <a16:creationId xmlns:a16="http://schemas.microsoft.com/office/drawing/2014/main" id="{3631E619-3656-AE4F-9326-D8B9A8104333}"/>
              </a:ext>
            </a:extLst>
          </p:cNvPr>
          <p:cNvSpPr txBox="1">
            <a:spLocks noChangeArrowheads="1"/>
          </p:cNvSpPr>
          <p:nvPr/>
        </p:nvSpPr>
        <p:spPr bwMode="auto">
          <a:xfrm>
            <a:off x="3543301" y="2138364"/>
            <a:ext cx="1155700" cy="369332"/>
          </a:xfrm>
          <a:prstGeom prst="rect">
            <a:avLst/>
          </a:prstGeom>
          <a:solidFill>
            <a:srgbClr val="FFD9D1"/>
          </a:solidFill>
          <a:ln w="9525" algn="ctr">
            <a:solidFill>
              <a:srgbClr val="FF0000"/>
            </a:solidFill>
            <a:miter lim="800000"/>
            <a:headEnd/>
            <a:tailEnd/>
          </a:ln>
        </p:spPr>
        <p:txBody>
          <a:bodyPr>
            <a:spAutoFit/>
          </a:bodyPr>
          <a:lstStyle/>
          <a:p>
            <a:pPr algn="ctr">
              <a:spcBef>
                <a:spcPct val="20000"/>
              </a:spcBef>
              <a:defRPr/>
            </a:pPr>
            <a:r>
              <a:rPr lang="en-GB" b="1" dirty="0">
                <a:solidFill>
                  <a:srgbClr val="FF0000"/>
                </a:solidFill>
                <a:effectLst>
                  <a:outerShdw blurRad="38100" dist="38100" dir="2700000" algn="tl">
                    <a:srgbClr val="000000"/>
                  </a:outerShdw>
                </a:effectLst>
                <a:latin typeface="+mj-lt"/>
              </a:rPr>
              <a:t>  </a:t>
            </a:r>
            <a:r>
              <a:rPr lang="en-GB" b="1" dirty="0">
                <a:solidFill>
                  <a:srgbClr val="FF0000"/>
                </a:solidFill>
                <a:latin typeface="+mj-lt"/>
              </a:rPr>
              <a:t>Hb</a:t>
            </a:r>
            <a:endParaRPr lang="en-US" b="1" dirty="0">
              <a:solidFill>
                <a:srgbClr val="FF0000"/>
              </a:solidFill>
              <a:latin typeface="+mj-lt"/>
            </a:endParaRPr>
          </a:p>
        </p:txBody>
      </p:sp>
      <p:sp>
        <p:nvSpPr>
          <p:cNvPr id="671758" name="Text Box 27">
            <a:extLst>
              <a:ext uri="{FF2B5EF4-FFF2-40B4-BE49-F238E27FC236}">
                <a16:creationId xmlns:a16="http://schemas.microsoft.com/office/drawing/2014/main" id="{34586B6F-9C58-EA4F-9815-FD596C69AAB7}"/>
              </a:ext>
            </a:extLst>
          </p:cNvPr>
          <p:cNvSpPr txBox="1">
            <a:spLocks noChangeArrowheads="1"/>
          </p:cNvSpPr>
          <p:nvPr/>
        </p:nvSpPr>
        <p:spPr bwMode="auto">
          <a:xfrm>
            <a:off x="5070206" y="1219200"/>
            <a:ext cx="1992853" cy="400110"/>
          </a:xfrm>
          <a:prstGeom prst="rect">
            <a:avLst/>
          </a:prstGeom>
          <a:solidFill>
            <a:srgbClr val="E5F2FF"/>
          </a:solidFill>
          <a:ln w="9525">
            <a:solidFill>
              <a:srgbClr val="AEC5F4"/>
            </a:solidFill>
            <a:miter lim="800000"/>
            <a:headEnd/>
            <a:tailEnd/>
          </a:ln>
        </p:spPr>
        <p:txBody>
          <a:bodyPr wrap="none">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sz="2000" b="1">
                <a:solidFill>
                  <a:srgbClr val="333399"/>
                </a:solidFill>
                <a:latin typeface="+mj-lt"/>
              </a:rPr>
              <a:t>Iron deficiency</a:t>
            </a:r>
            <a:endParaRPr lang="en-US" altLang="en-US" sz="2000" b="1">
              <a:solidFill>
                <a:srgbClr val="333399"/>
              </a:solidFill>
              <a:latin typeface="+mj-lt"/>
            </a:endParaRPr>
          </a:p>
        </p:txBody>
      </p:sp>
      <p:sp>
        <p:nvSpPr>
          <p:cNvPr id="671759" name="Text Box 29">
            <a:extLst>
              <a:ext uri="{FF2B5EF4-FFF2-40B4-BE49-F238E27FC236}">
                <a16:creationId xmlns:a16="http://schemas.microsoft.com/office/drawing/2014/main" id="{7FA97241-DA7B-544C-96BE-AAADC82CCA6F}"/>
              </a:ext>
            </a:extLst>
          </p:cNvPr>
          <p:cNvSpPr txBox="1">
            <a:spLocks noChangeArrowheads="1"/>
          </p:cNvSpPr>
          <p:nvPr/>
        </p:nvSpPr>
        <p:spPr bwMode="auto">
          <a:xfrm>
            <a:off x="1836830" y="3290888"/>
            <a:ext cx="1425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sz="1400" b="1">
                <a:solidFill>
                  <a:srgbClr val="000000"/>
                </a:solidFill>
                <a:latin typeface="+mj-lt"/>
              </a:rPr>
              <a:t>Mitochondrion</a:t>
            </a:r>
            <a:endParaRPr lang="en-US" altLang="en-US" sz="1400" b="1">
              <a:solidFill>
                <a:srgbClr val="000000"/>
              </a:solidFill>
              <a:latin typeface="+mj-lt"/>
            </a:endParaRPr>
          </a:p>
        </p:txBody>
      </p:sp>
      <p:sp>
        <p:nvSpPr>
          <p:cNvPr id="671760" name="Line 30">
            <a:extLst>
              <a:ext uri="{FF2B5EF4-FFF2-40B4-BE49-F238E27FC236}">
                <a16:creationId xmlns:a16="http://schemas.microsoft.com/office/drawing/2014/main" id="{DD2C495E-B600-6C48-98B3-D7FEEC87DDF6}"/>
              </a:ext>
            </a:extLst>
          </p:cNvPr>
          <p:cNvSpPr>
            <a:spLocks noChangeShapeType="1"/>
          </p:cNvSpPr>
          <p:nvPr/>
        </p:nvSpPr>
        <p:spPr bwMode="auto">
          <a:xfrm flipH="1">
            <a:off x="7308851" y="4938714"/>
            <a:ext cx="674688" cy="450851"/>
          </a:xfrm>
          <a:prstGeom prst="line">
            <a:avLst/>
          </a:prstGeom>
          <a:noFill/>
          <a:ln w="38100">
            <a:solidFill>
              <a:srgbClr val="AEC5F4"/>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sz="1400">
              <a:latin typeface="+mj-lt"/>
            </a:endParaRPr>
          </a:p>
        </p:txBody>
      </p:sp>
      <p:sp>
        <p:nvSpPr>
          <p:cNvPr id="671761" name="Text Box 31">
            <a:extLst>
              <a:ext uri="{FF2B5EF4-FFF2-40B4-BE49-F238E27FC236}">
                <a16:creationId xmlns:a16="http://schemas.microsoft.com/office/drawing/2014/main" id="{B46A18FB-DAE8-A349-8C6B-09187342901D}"/>
              </a:ext>
            </a:extLst>
          </p:cNvPr>
          <p:cNvSpPr txBox="1">
            <a:spLocks noChangeArrowheads="1"/>
          </p:cNvSpPr>
          <p:nvPr/>
        </p:nvSpPr>
        <p:spPr bwMode="auto">
          <a:xfrm>
            <a:off x="8580558" y="3306765"/>
            <a:ext cx="1584087" cy="523220"/>
          </a:xfrm>
          <a:prstGeom prst="rect">
            <a:avLst/>
          </a:prstGeom>
          <a:solidFill>
            <a:srgbClr val="FFFFCC"/>
          </a:solidFill>
          <a:ln w="9525">
            <a:solidFill>
              <a:srgbClr val="FFC000"/>
            </a:solidFill>
            <a:miter lim="800000"/>
            <a:headEnd/>
            <a:tailEnd/>
          </a:ln>
        </p:spPr>
        <p:txBody>
          <a:bodyPr wrap="none">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sz="1400" b="1">
                <a:solidFill>
                  <a:srgbClr val="000000"/>
                </a:solidFill>
                <a:latin typeface="+mj-lt"/>
              </a:rPr>
              <a:t>Oxidative</a:t>
            </a:r>
            <a:br>
              <a:rPr lang="en-GB" altLang="en-US" sz="1400" b="1">
                <a:solidFill>
                  <a:srgbClr val="000000"/>
                </a:solidFill>
                <a:latin typeface="+mj-lt"/>
              </a:rPr>
            </a:br>
            <a:r>
              <a:rPr lang="en-GB" altLang="en-US" sz="1400" b="1">
                <a:solidFill>
                  <a:srgbClr val="000000"/>
                </a:solidFill>
                <a:latin typeface="+mj-lt"/>
              </a:rPr>
              <a:t>phosphorylation</a:t>
            </a:r>
            <a:endParaRPr lang="en-US" altLang="en-US" sz="1400" b="1">
              <a:solidFill>
                <a:srgbClr val="000000"/>
              </a:solidFill>
              <a:latin typeface="+mj-lt"/>
            </a:endParaRPr>
          </a:p>
        </p:txBody>
      </p:sp>
      <p:sp>
        <p:nvSpPr>
          <p:cNvPr id="671763" name="Text Box 6">
            <a:extLst>
              <a:ext uri="{FF2B5EF4-FFF2-40B4-BE49-F238E27FC236}">
                <a16:creationId xmlns:a16="http://schemas.microsoft.com/office/drawing/2014/main" id="{D3E0E1DF-D2B5-6D4A-B912-77A2B9374920}"/>
              </a:ext>
            </a:extLst>
          </p:cNvPr>
          <p:cNvSpPr txBox="1">
            <a:spLocks noChangeArrowheads="1"/>
          </p:cNvSpPr>
          <p:nvPr/>
        </p:nvSpPr>
        <p:spPr bwMode="auto">
          <a:xfrm>
            <a:off x="6243638" y="2139952"/>
            <a:ext cx="3321051" cy="369332"/>
          </a:xfrm>
          <a:prstGeom prst="rect">
            <a:avLst/>
          </a:prstGeom>
          <a:solidFill>
            <a:srgbClr val="E5F2FF"/>
          </a:solidFill>
          <a:ln w="9525">
            <a:solidFill>
              <a:srgbClr val="AEC5F4"/>
            </a:solidFill>
            <a:miter lim="800000"/>
            <a:headEnd/>
            <a:tailEnd/>
          </a:ln>
        </p:spPr>
        <p:txBody>
          <a:bodyPr>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sz="1800" b="1">
                <a:solidFill>
                  <a:srgbClr val="333399"/>
                </a:solidFill>
                <a:latin typeface="+mj-lt"/>
              </a:rPr>
              <a:t>  Aerobic enzymes</a:t>
            </a:r>
            <a:endParaRPr lang="en-US" altLang="en-US" sz="1800" b="1">
              <a:solidFill>
                <a:srgbClr val="333399"/>
              </a:solidFill>
              <a:latin typeface="+mj-lt"/>
            </a:endParaRPr>
          </a:p>
        </p:txBody>
      </p:sp>
      <p:sp>
        <p:nvSpPr>
          <p:cNvPr id="671764" name="AutoShape 20">
            <a:extLst>
              <a:ext uri="{FF2B5EF4-FFF2-40B4-BE49-F238E27FC236}">
                <a16:creationId xmlns:a16="http://schemas.microsoft.com/office/drawing/2014/main" id="{E3873EEC-3CD8-B54F-BDCD-27989E6968A2}"/>
              </a:ext>
            </a:extLst>
          </p:cNvPr>
          <p:cNvSpPr>
            <a:spLocks noChangeArrowheads="1"/>
          </p:cNvSpPr>
          <p:nvPr/>
        </p:nvSpPr>
        <p:spPr bwMode="auto">
          <a:xfrm>
            <a:off x="7575551" y="3416301"/>
            <a:ext cx="785813" cy="495300"/>
          </a:xfrm>
          <a:prstGeom prst="curvedDownArrow">
            <a:avLst>
              <a:gd name="adj1" fmla="val 31731"/>
              <a:gd name="adj2" fmla="val 63462"/>
              <a:gd name="adj3" fmla="val 33333"/>
            </a:avLst>
          </a:prstGeom>
          <a:solidFill>
            <a:srgbClr val="DADADA"/>
          </a:solidFill>
          <a:ln w="9525">
            <a:solidFill>
              <a:srgbClr val="000000"/>
            </a:solidFill>
            <a:miter lim="800000"/>
            <a:headEnd/>
            <a:tailEnd/>
          </a:ln>
        </p:spPr>
        <p:txBody>
          <a:bodyPr anchor="ct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endParaRPr lang="it-IT" altLang="en-US" sz="4400">
              <a:solidFill>
                <a:schemeClr val="tx2"/>
              </a:solidFill>
              <a:latin typeface="+mj-lt"/>
            </a:endParaRPr>
          </a:p>
        </p:txBody>
      </p:sp>
      <p:sp>
        <p:nvSpPr>
          <p:cNvPr id="671765" name="AutoShape 13">
            <a:extLst>
              <a:ext uri="{FF2B5EF4-FFF2-40B4-BE49-F238E27FC236}">
                <a16:creationId xmlns:a16="http://schemas.microsoft.com/office/drawing/2014/main" id="{F31486E8-5FD2-F54E-A9F2-BED056ECA336}"/>
              </a:ext>
            </a:extLst>
          </p:cNvPr>
          <p:cNvSpPr>
            <a:spLocks noChangeArrowheads="1"/>
          </p:cNvSpPr>
          <p:nvPr/>
        </p:nvSpPr>
        <p:spPr bwMode="auto">
          <a:xfrm>
            <a:off x="6821489" y="3547518"/>
            <a:ext cx="574675" cy="769441"/>
          </a:xfrm>
          <a:prstGeom prst="curvedDownArrow">
            <a:avLst>
              <a:gd name="adj1" fmla="val 20000"/>
              <a:gd name="adj2" fmla="val 40000"/>
              <a:gd name="adj3" fmla="val 71087"/>
            </a:avLst>
          </a:prstGeom>
          <a:solidFill>
            <a:srgbClr val="DADADA"/>
          </a:solidFill>
          <a:ln w="9525">
            <a:solidFill>
              <a:srgbClr val="000000"/>
            </a:solidFill>
            <a:miter lim="800000"/>
            <a:headEnd/>
            <a:tailEnd/>
          </a:ln>
        </p:spPr>
        <p:txBody>
          <a:bodyPr anchor="ctr">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endParaRPr lang="it-IT" altLang="en-US" sz="4400">
              <a:solidFill>
                <a:schemeClr val="tx2"/>
              </a:solidFill>
              <a:latin typeface="+mj-lt"/>
            </a:endParaRPr>
          </a:p>
        </p:txBody>
      </p:sp>
      <p:grpSp>
        <p:nvGrpSpPr>
          <p:cNvPr id="671767" name="Group 43">
            <a:extLst>
              <a:ext uri="{FF2B5EF4-FFF2-40B4-BE49-F238E27FC236}">
                <a16:creationId xmlns:a16="http://schemas.microsoft.com/office/drawing/2014/main" id="{963B0DD8-7A03-AD40-8570-4DF86A99175F}"/>
              </a:ext>
            </a:extLst>
          </p:cNvPr>
          <p:cNvGrpSpPr>
            <a:grpSpLocks/>
          </p:cNvGrpSpPr>
          <p:nvPr/>
        </p:nvGrpSpPr>
        <p:grpSpPr bwMode="auto">
          <a:xfrm>
            <a:off x="7702551" y="2851151"/>
            <a:ext cx="422275" cy="587375"/>
            <a:chOff x="3977" y="2111"/>
            <a:chExt cx="198" cy="277"/>
          </a:xfrm>
        </p:grpSpPr>
        <p:sp>
          <p:nvSpPr>
            <p:cNvPr id="671775" name="Oval 17">
              <a:extLst>
                <a:ext uri="{FF2B5EF4-FFF2-40B4-BE49-F238E27FC236}">
                  <a16:creationId xmlns:a16="http://schemas.microsoft.com/office/drawing/2014/main" id="{DD102C95-706D-4F40-9C86-5D9EF43B8718}"/>
                </a:ext>
              </a:extLst>
            </p:cNvPr>
            <p:cNvSpPr>
              <a:spLocks noChangeArrowheads="1"/>
            </p:cNvSpPr>
            <p:nvPr/>
          </p:nvSpPr>
          <p:spPr bwMode="auto">
            <a:xfrm>
              <a:off x="3977" y="2112"/>
              <a:ext cx="64" cy="276"/>
            </a:xfrm>
            <a:prstGeom prst="ellipse">
              <a:avLst/>
            </a:prstGeom>
            <a:gradFill rotWithShape="1">
              <a:gsLst>
                <a:gs pos="0">
                  <a:srgbClr val="E1A093"/>
                </a:gs>
                <a:gs pos="50000">
                  <a:srgbClr val="FFCDA7"/>
                </a:gs>
                <a:gs pos="100000">
                  <a:srgbClr val="E1A093"/>
                </a:gs>
              </a:gsLst>
              <a:lin ang="0" scaled="1"/>
            </a:gradFill>
            <a:ln w="12700">
              <a:solidFill>
                <a:srgbClr val="FF0000"/>
              </a:solidFill>
              <a:round/>
              <a:headEnd/>
              <a:tailEnd/>
            </a:ln>
          </p:spPr>
          <p:txBody>
            <a:bodyPr wrap="none" anchor="ct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endParaRPr lang="it-IT" altLang="en-US" sz="4400">
                <a:solidFill>
                  <a:schemeClr val="tx2"/>
                </a:solidFill>
                <a:latin typeface="+mj-lt"/>
              </a:endParaRPr>
            </a:p>
          </p:txBody>
        </p:sp>
        <p:sp>
          <p:nvSpPr>
            <p:cNvPr id="671776" name="Oval 18">
              <a:extLst>
                <a:ext uri="{FF2B5EF4-FFF2-40B4-BE49-F238E27FC236}">
                  <a16:creationId xmlns:a16="http://schemas.microsoft.com/office/drawing/2014/main" id="{2CC303B3-7D46-194B-93E7-210812F6BF2A}"/>
                </a:ext>
              </a:extLst>
            </p:cNvPr>
            <p:cNvSpPr>
              <a:spLocks noChangeArrowheads="1"/>
            </p:cNvSpPr>
            <p:nvPr/>
          </p:nvSpPr>
          <p:spPr bwMode="auto">
            <a:xfrm>
              <a:off x="4089" y="2112"/>
              <a:ext cx="86" cy="276"/>
            </a:xfrm>
            <a:prstGeom prst="ellipse">
              <a:avLst/>
            </a:prstGeom>
            <a:gradFill rotWithShape="1">
              <a:gsLst>
                <a:gs pos="0">
                  <a:srgbClr val="E1A093"/>
                </a:gs>
                <a:gs pos="50000">
                  <a:srgbClr val="FFCDA7"/>
                </a:gs>
                <a:gs pos="100000">
                  <a:srgbClr val="E1A093"/>
                </a:gs>
              </a:gsLst>
              <a:lin ang="0" scaled="1"/>
            </a:gradFill>
            <a:ln w="12700">
              <a:solidFill>
                <a:srgbClr val="FF0000"/>
              </a:solidFill>
              <a:round/>
              <a:headEnd/>
              <a:tailEnd/>
            </a:ln>
          </p:spPr>
          <p:txBody>
            <a:bodyPr wrap="none" anchor="ct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endParaRPr lang="it-IT" altLang="en-US" sz="4400">
                <a:solidFill>
                  <a:schemeClr val="tx2"/>
                </a:solidFill>
                <a:latin typeface="+mj-lt"/>
              </a:endParaRPr>
            </a:p>
          </p:txBody>
        </p:sp>
        <p:sp>
          <p:nvSpPr>
            <p:cNvPr id="671777" name="Oval 19">
              <a:extLst>
                <a:ext uri="{FF2B5EF4-FFF2-40B4-BE49-F238E27FC236}">
                  <a16:creationId xmlns:a16="http://schemas.microsoft.com/office/drawing/2014/main" id="{3C2331A5-A228-994D-8D2E-B5453A05255A}"/>
                </a:ext>
              </a:extLst>
            </p:cNvPr>
            <p:cNvSpPr>
              <a:spLocks noChangeArrowheads="1"/>
            </p:cNvSpPr>
            <p:nvPr/>
          </p:nvSpPr>
          <p:spPr bwMode="auto">
            <a:xfrm>
              <a:off x="4019" y="2111"/>
              <a:ext cx="64" cy="276"/>
            </a:xfrm>
            <a:prstGeom prst="ellipse">
              <a:avLst/>
            </a:prstGeom>
            <a:gradFill rotWithShape="1">
              <a:gsLst>
                <a:gs pos="0">
                  <a:srgbClr val="E1A093"/>
                </a:gs>
                <a:gs pos="50000">
                  <a:srgbClr val="FFCDA7"/>
                </a:gs>
                <a:gs pos="100000">
                  <a:srgbClr val="E1A093"/>
                </a:gs>
              </a:gsLst>
              <a:lin ang="0" scaled="1"/>
            </a:gradFill>
            <a:ln w="12700">
              <a:solidFill>
                <a:srgbClr val="FF0000"/>
              </a:solidFill>
              <a:round/>
              <a:headEnd/>
              <a:tailEnd/>
            </a:ln>
          </p:spPr>
          <p:txBody>
            <a:bodyPr wrap="none" anchor="ct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endParaRPr lang="it-IT" altLang="en-US" sz="4400">
                <a:solidFill>
                  <a:schemeClr val="tx2"/>
                </a:solidFill>
                <a:latin typeface="+mj-lt"/>
              </a:endParaRPr>
            </a:p>
          </p:txBody>
        </p:sp>
        <p:sp>
          <p:nvSpPr>
            <p:cNvPr id="671778" name="Oval 18">
              <a:extLst>
                <a:ext uri="{FF2B5EF4-FFF2-40B4-BE49-F238E27FC236}">
                  <a16:creationId xmlns:a16="http://schemas.microsoft.com/office/drawing/2014/main" id="{CCADA96C-914A-0143-90EB-685C65B1994F}"/>
                </a:ext>
              </a:extLst>
            </p:cNvPr>
            <p:cNvSpPr>
              <a:spLocks noChangeArrowheads="1"/>
            </p:cNvSpPr>
            <p:nvPr/>
          </p:nvSpPr>
          <p:spPr bwMode="auto">
            <a:xfrm>
              <a:off x="4064" y="2112"/>
              <a:ext cx="64" cy="276"/>
            </a:xfrm>
            <a:prstGeom prst="ellipse">
              <a:avLst/>
            </a:prstGeom>
            <a:gradFill rotWithShape="1">
              <a:gsLst>
                <a:gs pos="0">
                  <a:srgbClr val="E1A093"/>
                </a:gs>
                <a:gs pos="50000">
                  <a:srgbClr val="FFCDA7"/>
                </a:gs>
                <a:gs pos="100000">
                  <a:srgbClr val="E1A093"/>
                </a:gs>
              </a:gsLst>
              <a:lin ang="0" scaled="1"/>
            </a:gradFill>
            <a:ln w="12700">
              <a:solidFill>
                <a:srgbClr val="FF0000"/>
              </a:solidFill>
              <a:round/>
              <a:headEnd/>
              <a:tailEnd/>
            </a:ln>
          </p:spPr>
          <p:txBody>
            <a:bodyPr wrap="none" anchor="ct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ClrTx/>
                <a:buFontTx/>
                <a:buNone/>
              </a:pPr>
              <a:endParaRPr lang="it-IT" altLang="en-US" sz="4400">
                <a:solidFill>
                  <a:schemeClr val="tx2"/>
                </a:solidFill>
                <a:latin typeface="+mj-lt"/>
              </a:endParaRPr>
            </a:p>
          </p:txBody>
        </p:sp>
      </p:grpSp>
      <p:grpSp>
        <p:nvGrpSpPr>
          <p:cNvPr id="671768" name="Group 41">
            <a:extLst>
              <a:ext uri="{FF2B5EF4-FFF2-40B4-BE49-F238E27FC236}">
                <a16:creationId xmlns:a16="http://schemas.microsoft.com/office/drawing/2014/main" id="{93E5A84A-7AE5-4D45-80DF-7F29C199D6EA}"/>
              </a:ext>
            </a:extLst>
          </p:cNvPr>
          <p:cNvGrpSpPr>
            <a:grpSpLocks/>
          </p:cNvGrpSpPr>
          <p:nvPr/>
        </p:nvGrpSpPr>
        <p:grpSpPr bwMode="auto">
          <a:xfrm>
            <a:off x="2703514" y="4575183"/>
            <a:ext cx="6751638" cy="369888"/>
            <a:chOff x="773" y="3150"/>
            <a:chExt cx="4253" cy="233"/>
          </a:xfrm>
        </p:grpSpPr>
        <p:sp>
          <p:nvSpPr>
            <p:cNvPr id="671773" name="Text Box 23">
              <a:extLst>
                <a:ext uri="{FF2B5EF4-FFF2-40B4-BE49-F238E27FC236}">
                  <a16:creationId xmlns:a16="http://schemas.microsoft.com/office/drawing/2014/main" id="{3CFC930C-D33E-2141-95D0-E0F8951EAF86}"/>
                </a:ext>
              </a:extLst>
            </p:cNvPr>
            <p:cNvSpPr txBox="1">
              <a:spLocks noChangeArrowheads="1"/>
            </p:cNvSpPr>
            <p:nvPr/>
          </p:nvSpPr>
          <p:spPr bwMode="auto">
            <a:xfrm>
              <a:off x="3076" y="3150"/>
              <a:ext cx="1950" cy="233"/>
            </a:xfrm>
            <a:prstGeom prst="rect">
              <a:avLst/>
            </a:prstGeom>
            <a:solidFill>
              <a:srgbClr val="E5F2FF"/>
            </a:solidFill>
            <a:ln w="9525">
              <a:solidFill>
                <a:srgbClr val="AEC5F4"/>
              </a:solidFill>
              <a:miter lim="800000"/>
              <a:headEnd/>
              <a:tailEnd/>
            </a:ln>
          </p:spPr>
          <p:txBody>
            <a:bodyPr>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sz="1800" b="1">
                  <a:solidFill>
                    <a:srgbClr val="333399"/>
                  </a:solidFill>
                  <a:latin typeface="+mj-lt"/>
                </a:rPr>
                <a:t>  O</a:t>
              </a:r>
              <a:r>
                <a:rPr lang="en-GB" altLang="en-US" sz="1800" b="1" baseline="-25000">
                  <a:solidFill>
                    <a:srgbClr val="333399"/>
                  </a:solidFill>
                  <a:latin typeface="+mj-lt"/>
                </a:rPr>
                <a:t>2</a:t>
              </a:r>
              <a:r>
                <a:rPr lang="en-GB" altLang="en-US" sz="1800" b="1">
                  <a:solidFill>
                    <a:srgbClr val="333399"/>
                  </a:solidFill>
                  <a:latin typeface="+mj-lt"/>
                </a:rPr>
                <a:t> utilization</a:t>
              </a:r>
              <a:endParaRPr lang="en-US" altLang="en-US" sz="1800" b="1">
                <a:solidFill>
                  <a:srgbClr val="333399"/>
                </a:solidFill>
                <a:latin typeface="+mj-lt"/>
              </a:endParaRPr>
            </a:p>
          </p:txBody>
        </p:sp>
        <p:sp>
          <p:nvSpPr>
            <p:cNvPr id="671774" name="Rectangle 24">
              <a:extLst>
                <a:ext uri="{FF2B5EF4-FFF2-40B4-BE49-F238E27FC236}">
                  <a16:creationId xmlns:a16="http://schemas.microsoft.com/office/drawing/2014/main" id="{A7C05B06-39B7-9740-BE77-83238443C54F}"/>
                </a:ext>
              </a:extLst>
            </p:cNvPr>
            <p:cNvSpPr>
              <a:spLocks noChangeArrowheads="1"/>
            </p:cNvSpPr>
            <p:nvPr/>
          </p:nvSpPr>
          <p:spPr bwMode="auto">
            <a:xfrm>
              <a:off x="773" y="3150"/>
              <a:ext cx="1788" cy="233"/>
            </a:xfrm>
            <a:prstGeom prst="rect">
              <a:avLst/>
            </a:prstGeom>
            <a:solidFill>
              <a:srgbClr val="E5F2FF"/>
            </a:solidFill>
            <a:ln w="9525">
              <a:solidFill>
                <a:srgbClr val="AEC5F4"/>
              </a:solidFill>
              <a:miter lim="800000"/>
              <a:headEnd/>
              <a:tailEnd/>
            </a:ln>
          </p:spPr>
          <p:txBody>
            <a:bodyPr>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a:buClrTx/>
                <a:buFontTx/>
                <a:buNone/>
              </a:pPr>
              <a:r>
                <a:rPr lang="en-GB" altLang="en-US" sz="1800" b="1">
                  <a:solidFill>
                    <a:srgbClr val="333399"/>
                  </a:solidFill>
                  <a:latin typeface="+mj-lt"/>
                </a:rPr>
                <a:t> O</a:t>
              </a:r>
              <a:r>
                <a:rPr lang="en-GB" altLang="en-US" sz="1800" b="1" baseline="-25000">
                  <a:solidFill>
                    <a:srgbClr val="333399"/>
                  </a:solidFill>
                  <a:latin typeface="+mj-lt"/>
                </a:rPr>
                <a:t>2</a:t>
              </a:r>
              <a:r>
                <a:rPr lang="en-GB" altLang="en-US" sz="1800" b="1">
                  <a:solidFill>
                    <a:srgbClr val="333399"/>
                  </a:solidFill>
                  <a:latin typeface="+mj-lt"/>
                </a:rPr>
                <a:t> delivery</a:t>
              </a:r>
              <a:endParaRPr lang="en-US" altLang="en-US" sz="1800" b="1">
                <a:solidFill>
                  <a:srgbClr val="333399"/>
                </a:solidFill>
                <a:latin typeface="+mj-lt"/>
              </a:endParaRPr>
            </a:p>
          </p:txBody>
        </p:sp>
      </p:grpSp>
      <p:sp>
        <p:nvSpPr>
          <p:cNvPr id="671772" name="Rectangle 37">
            <a:extLst>
              <a:ext uri="{FF2B5EF4-FFF2-40B4-BE49-F238E27FC236}">
                <a16:creationId xmlns:a16="http://schemas.microsoft.com/office/drawing/2014/main" id="{5F3BC708-4832-B04E-9D06-A3E8686F41C2}"/>
              </a:ext>
            </a:extLst>
          </p:cNvPr>
          <p:cNvSpPr>
            <a:spLocks noChangeArrowheads="1"/>
          </p:cNvSpPr>
          <p:nvPr/>
        </p:nvSpPr>
        <p:spPr bwMode="auto">
          <a:xfrm>
            <a:off x="3139251" y="2565401"/>
            <a:ext cx="1037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A2027"/>
              </a:buClr>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lr>
                <a:srgbClr val="DA2027"/>
              </a:buClr>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rgbClr val="DA2027"/>
              </a:buClr>
              <a:buChar char="•"/>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r">
              <a:spcBef>
                <a:spcPct val="0"/>
              </a:spcBef>
              <a:buClrTx/>
              <a:buFontTx/>
              <a:buNone/>
            </a:pPr>
            <a:r>
              <a:rPr lang="en-US" altLang="en-US" sz="1200">
                <a:solidFill>
                  <a:srgbClr val="DA2027"/>
                </a:solidFill>
                <a:latin typeface="+mj-lt"/>
              </a:rPr>
              <a:t>(i.e. anemia)</a:t>
            </a:r>
            <a:endParaRPr lang="de-DE" altLang="en-US" sz="1200">
              <a:solidFill>
                <a:srgbClr val="DA2027"/>
              </a:solidFill>
              <a:latin typeface="+mj-lt"/>
            </a:endParaRPr>
          </a:p>
        </p:txBody>
      </p:sp>
      <p:sp>
        <p:nvSpPr>
          <p:cNvPr id="8" name="Arrow: Down 7">
            <a:extLst>
              <a:ext uri="{FF2B5EF4-FFF2-40B4-BE49-F238E27FC236}">
                <a16:creationId xmlns:a16="http://schemas.microsoft.com/office/drawing/2014/main" id="{643A9801-9D30-700E-A661-0C0F7F1CBF07}"/>
              </a:ext>
            </a:extLst>
          </p:cNvPr>
          <p:cNvSpPr/>
          <p:nvPr/>
        </p:nvSpPr>
        <p:spPr>
          <a:xfrm>
            <a:off x="3817581" y="2183130"/>
            <a:ext cx="129305" cy="272424"/>
          </a:xfrm>
          <a:prstGeom prst="downArrow">
            <a:avLst>
              <a:gd name="adj1" fmla="val 25274"/>
              <a:gd name="adj2" fmla="val 62363"/>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E396023B-02CB-8723-44E4-B8B627E5E841}"/>
              </a:ext>
            </a:extLst>
          </p:cNvPr>
          <p:cNvSpPr/>
          <p:nvPr/>
        </p:nvSpPr>
        <p:spPr>
          <a:xfrm>
            <a:off x="3200228" y="4641697"/>
            <a:ext cx="129305" cy="272424"/>
          </a:xfrm>
          <a:prstGeom prst="downArrow">
            <a:avLst>
              <a:gd name="adj1" fmla="val 25274"/>
              <a:gd name="adj2" fmla="val 62363"/>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Arrow: Down 45">
            <a:extLst>
              <a:ext uri="{FF2B5EF4-FFF2-40B4-BE49-F238E27FC236}">
                <a16:creationId xmlns:a16="http://schemas.microsoft.com/office/drawing/2014/main" id="{635AC1B9-CBEA-449D-91A7-97217D84AE35}"/>
              </a:ext>
            </a:extLst>
          </p:cNvPr>
          <p:cNvSpPr/>
          <p:nvPr/>
        </p:nvSpPr>
        <p:spPr>
          <a:xfrm>
            <a:off x="3657982" y="5560047"/>
            <a:ext cx="129305" cy="272424"/>
          </a:xfrm>
          <a:prstGeom prst="downArrow">
            <a:avLst>
              <a:gd name="adj1" fmla="val 25274"/>
              <a:gd name="adj2" fmla="val 62363"/>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Down 46">
            <a:extLst>
              <a:ext uri="{FF2B5EF4-FFF2-40B4-BE49-F238E27FC236}">
                <a16:creationId xmlns:a16="http://schemas.microsoft.com/office/drawing/2014/main" id="{029670A9-655E-8C81-6DDD-E7EC06647A0E}"/>
              </a:ext>
            </a:extLst>
          </p:cNvPr>
          <p:cNvSpPr/>
          <p:nvPr/>
        </p:nvSpPr>
        <p:spPr>
          <a:xfrm>
            <a:off x="6925119" y="4623915"/>
            <a:ext cx="129305" cy="272424"/>
          </a:xfrm>
          <a:prstGeom prst="downArrow">
            <a:avLst>
              <a:gd name="adj1" fmla="val 25274"/>
              <a:gd name="adj2" fmla="val 62363"/>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Down 47">
            <a:extLst>
              <a:ext uri="{FF2B5EF4-FFF2-40B4-BE49-F238E27FC236}">
                <a16:creationId xmlns:a16="http://schemas.microsoft.com/office/drawing/2014/main" id="{1D70FC36-C7B0-335C-037D-0934397EDF1B}"/>
              </a:ext>
            </a:extLst>
          </p:cNvPr>
          <p:cNvSpPr/>
          <p:nvPr/>
        </p:nvSpPr>
        <p:spPr>
          <a:xfrm>
            <a:off x="6710330" y="2210462"/>
            <a:ext cx="129305" cy="272424"/>
          </a:xfrm>
          <a:prstGeom prst="downArrow">
            <a:avLst>
              <a:gd name="adj1" fmla="val 25274"/>
              <a:gd name="adj2" fmla="val 62363"/>
            </a:avLst>
          </a:prstGeom>
          <a:solidFill>
            <a:srgbClr val="33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19793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D778-32B3-4C42-90F2-E41413C3EFA8}"/>
              </a:ext>
            </a:extLst>
          </p:cNvPr>
          <p:cNvSpPr>
            <a:spLocks noGrp="1"/>
          </p:cNvSpPr>
          <p:nvPr>
            <p:ph type="title"/>
          </p:nvPr>
        </p:nvSpPr>
        <p:spPr/>
        <p:txBody>
          <a:bodyPr>
            <a:normAutofit fontScale="90000"/>
          </a:bodyPr>
          <a:lstStyle/>
          <a:p>
            <a:r>
              <a:rPr lang="en-US"/>
              <a:t>Ferric Carboxymaltose: AFFIRM-AHF </a:t>
            </a:r>
            <a:br>
              <a:rPr lang="en-US"/>
            </a:br>
            <a:r>
              <a:rPr lang="en-US"/>
              <a:t>Iron-Deficient Patients Discharged After Acute Heart Failure</a:t>
            </a:r>
            <a:endParaRPr lang="en-US" dirty="0"/>
          </a:p>
        </p:txBody>
      </p:sp>
      <p:sp>
        <p:nvSpPr>
          <p:cNvPr id="18" name="TextBox 17">
            <a:extLst>
              <a:ext uri="{FF2B5EF4-FFF2-40B4-BE49-F238E27FC236}">
                <a16:creationId xmlns:a16="http://schemas.microsoft.com/office/drawing/2014/main" id="{E7F1EDAF-B21E-4749-8742-199764D3DCCB}"/>
              </a:ext>
            </a:extLst>
          </p:cNvPr>
          <p:cNvSpPr txBox="1"/>
          <p:nvPr/>
        </p:nvSpPr>
        <p:spPr>
          <a:xfrm>
            <a:off x="1402404" y="1456007"/>
            <a:ext cx="4501425" cy="451342"/>
          </a:xfrm>
          <a:prstGeom prst="rect">
            <a:avLst/>
          </a:prstGeom>
          <a:noFill/>
        </p:spPr>
        <p:txBody>
          <a:bodyPr wrap="none" rtlCol="0">
            <a:spAutoFit/>
          </a:bodyPr>
          <a:lstStyle/>
          <a:p>
            <a:pPr defTabSz="1088321"/>
            <a:r>
              <a:rPr lang="en-US" sz="2333" b="1" dirty="0">
                <a:solidFill>
                  <a:prstClr val="black"/>
                </a:solidFill>
                <a:latin typeface="Calibri"/>
              </a:rPr>
              <a:t>Total Heart Failure Hospitalizations</a:t>
            </a:r>
          </a:p>
        </p:txBody>
      </p:sp>
      <p:sp>
        <p:nvSpPr>
          <p:cNvPr id="50" name="TextBox 49">
            <a:extLst>
              <a:ext uri="{FF2B5EF4-FFF2-40B4-BE49-F238E27FC236}">
                <a16:creationId xmlns:a16="http://schemas.microsoft.com/office/drawing/2014/main" id="{3F46E9FB-FB89-4E2A-AA73-E84D7DF2B93A}"/>
              </a:ext>
            </a:extLst>
          </p:cNvPr>
          <p:cNvSpPr txBox="1"/>
          <p:nvPr/>
        </p:nvSpPr>
        <p:spPr>
          <a:xfrm rot="16200000">
            <a:off x="-473819" y="3509482"/>
            <a:ext cx="2522868" cy="553998"/>
          </a:xfrm>
          <a:prstGeom prst="rect">
            <a:avLst/>
          </a:prstGeom>
          <a:noFill/>
        </p:spPr>
        <p:txBody>
          <a:bodyPr wrap="square" rtlCol="0">
            <a:spAutoFit/>
          </a:bodyPr>
          <a:lstStyle/>
          <a:p>
            <a:pPr algn="ctr" defTabSz="761940">
              <a:defRPr/>
            </a:pPr>
            <a:r>
              <a:rPr lang="en-US" sz="1500" b="1" kern="0" dirty="0">
                <a:latin typeface="Calibri"/>
              </a:rPr>
              <a:t>Mean Cumulative Evets/</a:t>
            </a:r>
          </a:p>
          <a:p>
            <a:pPr algn="ctr" defTabSz="761940">
              <a:defRPr/>
            </a:pPr>
            <a:r>
              <a:rPr lang="en-US" sz="1500" b="1" kern="0" dirty="0">
                <a:latin typeface="Calibri"/>
              </a:rPr>
              <a:t>100-Person -</a:t>
            </a:r>
            <a:r>
              <a:rPr lang="en-US" sz="1500" b="1" kern="0" dirty="0" err="1">
                <a:latin typeface="Calibri"/>
              </a:rPr>
              <a:t>Yrs</a:t>
            </a:r>
            <a:endParaRPr lang="en-US" sz="1500" b="1" kern="0" dirty="0">
              <a:latin typeface="Calibri"/>
            </a:endParaRPr>
          </a:p>
        </p:txBody>
      </p:sp>
      <p:sp>
        <p:nvSpPr>
          <p:cNvPr id="51" name="TextBox 50">
            <a:extLst>
              <a:ext uri="{FF2B5EF4-FFF2-40B4-BE49-F238E27FC236}">
                <a16:creationId xmlns:a16="http://schemas.microsoft.com/office/drawing/2014/main" id="{51BCC3A9-0618-4506-A606-25105ADF0BF9}"/>
              </a:ext>
            </a:extLst>
          </p:cNvPr>
          <p:cNvSpPr txBox="1"/>
          <p:nvPr/>
        </p:nvSpPr>
        <p:spPr>
          <a:xfrm>
            <a:off x="6277712" y="2098839"/>
            <a:ext cx="5212155" cy="3375283"/>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380970" indent="-380970" defTabSz="1088321">
              <a:spcBef>
                <a:spcPts val="500"/>
              </a:spcBef>
              <a:spcAft>
                <a:spcPts val="500"/>
              </a:spcAft>
              <a:buFont typeface="Arial" panose="020B0604020202020204" pitchFamily="34" charset="0"/>
              <a:buChar char="•"/>
            </a:pPr>
            <a:r>
              <a:rPr lang="en-US" dirty="0">
                <a:solidFill>
                  <a:prstClr val="black"/>
                </a:solidFill>
              </a:rPr>
              <a:t>International, randomized, double-blind, placebo-controlled phase IV trial</a:t>
            </a:r>
          </a:p>
          <a:p>
            <a:pPr marL="380970" indent="-380970" defTabSz="1088321">
              <a:spcBef>
                <a:spcPts val="500"/>
              </a:spcBef>
              <a:spcAft>
                <a:spcPts val="500"/>
              </a:spcAft>
              <a:buFont typeface="Arial" panose="020B0604020202020204" pitchFamily="34" charset="0"/>
              <a:buChar char="•"/>
            </a:pPr>
            <a:r>
              <a:rPr lang="en-US" dirty="0">
                <a:solidFill>
                  <a:prstClr val="black"/>
                </a:solidFill>
              </a:rPr>
              <a:t>Iron-deficient adults hospitalized for acute HF, LVEF &lt;50% </a:t>
            </a:r>
          </a:p>
          <a:p>
            <a:pPr marL="380970" indent="-380970" defTabSz="1088321">
              <a:spcBef>
                <a:spcPts val="500"/>
              </a:spcBef>
              <a:spcAft>
                <a:spcPts val="500"/>
              </a:spcAft>
              <a:buFont typeface="Arial" panose="020B0604020202020204" pitchFamily="34" charset="0"/>
              <a:buChar char="•"/>
            </a:pPr>
            <a:r>
              <a:rPr lang="en-US" dirty="0">
                <a:solidFill>
                  <a:prstClr val="black"/>
                </a:solidFill>
              </a:rPr>
              <a:t>N = 550 Placebo; N = 559 FCM</a:t>
            </a:r>
          </a:p>
          <a:p>
            <a:pPr marL="380970" indent="-380970" defTabSz="1088321">
              <a:spcBef>
                <a:spcPts val="500"/>
              </a:spcBef>
              <a:spcAft>
                <a:spcPts val="500"/>
              </a:spcAft>
              <a:buFont typeface="Arial" panose="020B0604020202020204" pitchFamily="34" charset="0"/>
              <a:buChar char="•"/>
            </a:pPr>
            <a:r>
              <a:rPr lang="en-US" b="1" dirty="0">
                <a:solidFill>
                  <a:prstClr val="black"/>
                </a:solidFill>
              </a:rPr>
              <a:t>Treatment with ferric </a:t>
            </a:r>
            <a:r>
              <a:rPr lang="en-US" b="1" dirty="0" err="1">
                <a:solidFill>
                  <a:prstClr val="black"/>
                </a:solidFill>
              </a:rPr>
              <a:t>carboxymaltose</a:t>
            </a:r>
            <a:r>
              <a:rPr lang="en-US" b="1" dirty="0">
                <a:solidFill>
                  <a:prstClr val="black"/>
                </a:solidFill>
              </a:rPr>
              <a:t> (FCM) was safe and reduced the risk of heart failure hospitalizations</a:t>
            </a:r>
          </a:p>
          <a:p>
            <a:pPr marL="380970" indent="-380970" defTabSz="1088321">
              <a:spcBef>
                <a:spcPts val="500"/>
              </a:spcBef>
              <a:spcAft>
                <a:spcPts val="500"/>
              </a:spcAft>
              <a:buFont typeface="Arial" panose="020B0604020202020204" pitchFamily="34" charset="0"/>
              <a:buChar char="•"/>
            </a:pPr>
            <a:r>
              <a:rPr lang="en-US" dirty="0">
                <a:solidFill>
                  <a:prstClr val="black"/>
                </a:solidFill>
              </a:rPr>
              <a:t>No apparent effect on the risk of cardiovascular death</a:t>
            </a:r>
            <a:endParaRPr lang="en-US" dirty="0">
              <a:solidFill>
                <a:prstClr val="black"/>
              </a:solidFill>
              <a:latin typeface="Calibri"/>
            </a:endParaRPr>
          </a:p>
        </p:txBody>
      </p:sp>
      <p:grpSp>
        <p:nvGrpSpPr>
          <p:cNvPr id="8" name="Group 7">
            <a:extLst>
              <a:ext uri="{FF2B5EF4-FFF2-40B4-BE49-F238E27FC236}">
                <a16:creationId xmlns:a16="http://schemas.microsoft.com/office/drawing/2014/main" id="{B20A2A57-6921-41A7-BFB8-8C5AA29689C9}"/>
              </a:ext>
            </a:extLst>
          </p:cNvPr>
          <p:cNvGrpSpPr/>
          <p:nvPr/>
        </p:nvGrpSpPr>
        <p:grpSpPr>
          <a:xfrm>
            <a:off x="397879" y="2147186"/>
            <a:ext cx="5623024" cy="3681024"/>
            <a:chOff x="4285499" y="2881427"/>
            <a:chExt cx="4017638" cy="3066185"/>
          </a:xfrm>
        </p:grpSpPr>
        <p:sp>
          <p:nvSpPr>
            <p:cNvPr id="10" name="TextBox 9">
              <a:extLst>
                <a:ext uri="{FF2B5EF4-FFF2-40B4-BE49-F238E27FC236}">
                  <a16:creationId xmlns:a16="http://schemas.microsoft.com/office/drawing/2014/main" id="{4D3E57C6-866F-4E28-B250-7D7DE058B326}"/>
                </a:ext>
              </a:extLst>
            </p:cNvPr>
            <p:cNvSpPr txBox="1"/>
            <p:nvPr/>
          </p:nvSpPr>
          <p:spPr bwMode="auto">
            <a:xfrm>
              <a:off x="5004451" y="5678425"/>
              <a:ext cx="2939458" cy="269187"/>
            </a:xfrm>
            <a:prstGeom prst="rect">
              <a:avLst/>
            </a:prstGeom>
            <a:noFill/>
            <a:ln>
              <a:noFill/>
            </a:ln>
          </p:spPr>
          <p:txBody>
            <a:bodyPr wrap="square" rtlCol="0">
              <a:spAutoFit/>
            </a:bodyPr>
            <a:lstStyle/>
            <a:p>
              <a:pPr algn="ctr" defTabSz="761970" eaLnBrk="0" fontAlgn="base" hangingPunct="0">
                <a:spcBef>
                  <a:spcPct val="50000"/>
                </a:spcBef>
                <a:spcAft>
                  <a:spcPct val="0"/>
                </a:spcAft>
                <a:defRPr/>
              </a:pPr>
              <a:r>
                <a:rPr lang="en-US" sz="1500" b="1" dirty="0">
                  <a:latin typeface="Calibri" panose="020F0502020204030204" pitchFamily="34" charset="0"/>
                  <a:cs typeface="Arial" panose="020B0604020202020204" pitchFamily="34" charset="0"/>
                </a:rPr>
                <a:t>Weeks</a:t>
              </a:r>
            </a:p>
          </p:txBody>
        </p:sp>
        <p:grpSp>
          <p:nvGrpSpPr>
            <p:cNvPr id="11" name="Group 10">
              <a:extLst>
                <a:ext uri="{FF2B5EF4-FFF2-40B4-BE49-F238E27FC236}">
                  <a16:creationId xmlns:a16="http://schemas.microsoft.com/office/drawing/2014/main" id="{C403F129-7137-4EFC-9447-8CA7A1DD0912}"/>
                </a:ext>
              </a:extLst>
            </p:cNvPr>
            <p:cNvGrpSpPr/>
            <p:nvPr/>
          </p:nvGrpSpPr>
          <p:grpSpPr>
            <a:xfrm>
              <a:off x="4285499" y="2887232"/>
              <a:ext cx="3993152" cy="2820307"/>
              <a:chOff x="4285499" y="2884883"/>
              <a:chExt cx="3993152" cy="2820307"/>
            </a:xfrm>
          </p:grpSpPr>
          <p:grpSp>
            <p:nvGrpSpPr>
              <p:cNvPr id="15" name="Group 14">
                <a:extLst>
                  <a:ext uri="{FF2B5EF4-FFF2-40B4-BE49-F238E27FC236}">
                    <a16:creationId xmlns:a16="http://schemas.microsoft.com/office/drawing/2014/main" id="{77F0F3F3-A8B1-46CC-B2DA-75D63F2E2FC5}"/>
                  </a:ext>
                </a:extLst>
              </p:cNvPr>
              <p:cNvGrpSpPr/>
              <p:nvPr/>
            </p:nvGrpSpPr>
            <p:grpSpPr>
              <a:xfrm>
                <a:off x="4285499" y="2884883"/>
                <a:ext cx="3765490" cy="2616488"/>
                <a:chOff x="2207564" y="2994973"/>
                <a:chExt cx="2595417" cy="1803451"/>
              </a:xfrm>
            </p:grpSpPr>
            <p:grpSp>
              <p:nvGrpSpPr>
                <p:cNvPr id="23" name="Group 22">
                  <a:extLst>
                    <a:ext uri="{FF2B5EF4-FFF2-40B4-BE49-F238E27FC236}">
                      <a16:creationId xmlns:a16="http://schemas.microsoft.com/office/drawing/2014/main" id="{5FEC4B9F-AACC-45A3-8F26-52DA9E408CF4}"/>
                    </a:ext>
                  </a:extLst>
                </p:cNvPr>
                <p:cNvGrpSpPr/>
                <p:nvPr/>
              </p:nvGrpSpPr>
              <p:grpSpPr>
                <a:xfrm>
                  <a:off x="2715387" y="3074194"/>
                  <a:ext cx="2087594" cy="1689925"/>
                  <a:chOff x="2715387" y="3074194"/>
                  <a:chExt cx="2087594" cy="1689925"/>
                </a:xfrm>
              </p:grpSpPr>
              <p:sp>
                <p:nvSpPr>
                  <p:cNvPr id="31" name="Freeform: Shape 30">
                    <a:extLst>
                      <a:ext uri="{FF2B5EF4-FFF2-40B4-BE49-F238E27FC236}">
                        <a16:creationId xmlns:a16="http://schemas.microsoft.com/office/drawing/2014/main" id="{C85C240F-156F-40D5-9471-EBF31BDB13CE}"/>
                      </a:ext>
                    </a:extLst>
                  </p:cNvPr>
                  <p:cNvSpPr/>
                  <p:nvPr/>
                </p:nvSpPr>
                <p:spPr bwMode="auto">
                  <a:xfrm>
                    <a:off x="2774156" y="3074194"/>
                    <a:ext cx="2028825" cy="1633537"/>
                  </a:xfrm>
                  <a:custGeom>
                    <a:avLst/>
                    <a:gdLst>
                      <a:gd name="connsiteX0" fmla="*/ 0 w 2028825"/>
                      <a:gd name="connsiteY0" fmla="*/ 0 h 1633537"/>
                      <a:gd name="connsiteX1" fmla="*/ 0 w 2028825"/>
                      <a:gd name="connsiteY1" fmla="*/ 1633537 h 1633537"/>
                      <a:gd name="connsiteX2" fmla="*/ 2028825 w 2028825"/>
                      <a:gd name="connsiteY2" fmla="*/ 1633537 h 1633537"/>
                    </a:gdLst>
                    <a:ahLst/>
                    <a:cxnLst>
                      <a:cxn ang="0">
                        <a:pos x="connsiteX0" y="connsiteY0"/>
                      </a:cxn>
                      <a:cxn ang="0">
                        <a:pos x="connsiteX1" y="connsiteY1"/>
                      </a:cxn>
                      <a:cxn ang="0">
                        <a:pos x="connsiteX2" y="connsiteY2"/>
                      </a:cxn>
                    </a:cxnLst>
                    <a:rect l="l" t="t" r="r" b="b"/>
                    <a:pathLst>
                      <a:path w="2028825" h="1633537">
                        <a:moveTo>
                          <a:pt x="0" y="0"/>
                        </a:moveTo>
                        <a:lnTo>
                          <a:pt x="0" y="1633537"/>
                        </a:lnTo>
                        <a:lnTo>
                          <a:pt x="2028825" y="1633537"/>
                        </a:lnTo>
                      </a:path>
                    </a:pathLst>
                  </a:custGeom>
                  <a:noFill/>
                  <a:ln w="28575">
                    <a:solidFill>
                      <a:schemeClr val="bg1"/>
                    </a:solidFill>
                    <a:miter lim="800000"/>
                    <a:headEnd/>
                    <a:tailEnd/>
                  </a:ln>
                </p:spPr>
                <p:txBody>
                  <a:bodyPr rtlCol="0" anchor="ctr"/>
                  <a:lstStyle/>
                  <a:p>
                    <a:pPr algn="ctr" defTabSz="761970" eaLnBrk="0" fontAlgn="base" hangingPunct="0">
                      <a:spcBef>
                        <a:spcPct val="0"/>
                      </a:spcBef>
                      <a:spcAft>
                        <a:spcPct val="0"/>
                      </a:spcAft>
                      <a:defRPr/>
                    </a:pPr>
                    <a:endParaRPr lang="en-US" sz="1500" b="1" dirty="0">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id="{5A62CA87-B6E3-4A67-B8F8-EA8566F55D9B}"/>
                      </a:ext>
                    </a:extLst>
                  </p:cNvPr>
                  <p:cNvGrpSpPr/>
                  <p:nvPr/>
                </p:nvGrpSpPr>
                <p:grpSpPr>
                  <a:xfrm>
                    <a:off x="2715387" y="3088481"/>
                    <a:ext cx="56388" cy="1619250"/>
                    <a:chOff x="2715387" y="3088481"/>
                    <a:chExt cx="56388" cy="1619250"/>
                  </a:xfrm>
                </p:grpSpPr>
                <p:cxnSp>
                  <p:nvCxnSpPr>
                    <p:cNvPr id="40" name="Straight Connector 39">
                      <a:extLst>
                        <a:ext uri="{FF2B5EF4-FFF2-40B4-BE49-F238E27FC236}">
                          <a16:creationId xmlns:a16="http://schemas.microsoft.com/office/drawing/2014/main" id="{BE24F57C-5480-4886-B553-7458322CE63A}"/>
                        </a:ext>
                      </a:extLst>
                    </p:cNvPr>
                    <p:cNvCxnSpPr>
                      <a:cxnSpLocks/>
                    </p:cNvCxnSpPr>
                    <p:nvPr/>
                  </p:nvCxnSpPr>
                  <p:spPr bwMode="auto">
                    <a:xfrm flipH="1">
                      <a:off x="2715387" y="4707731"/>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CCCA4800-B4BB-4EAA-9BC2-B0D0DA64C63C}"/>
                        </a:ext>
                      </a:extLst>
                    </p:cNvPr>
                    <p:cNvCxnSpPr>
                      <a:cxnSpLocks/>
                    </p:cNvCxnSpPr>
                    <p:nvPr/>
                  </p:nvCxnSpPr>
                  <p:spPr bwMode="auto">
                    <a:xfrm flipH="1">
                      <a:off x="2715387" y="4383881"/>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A1CC1C60-F9F5-4C0B-8040-58D9574D61D9}"/>
                        </a:ext>
                      </a:extLst>
                    </p:cNvPr>
                    <p:cNvCxnSpPr>
                      <a:cxnSpLocks/>
                    </p:cNvCxnSpPr>
                    <p:nvPr/>
                  </p:nvCxnSpPr>
                  <p:spPr bwMode="auto">
                    <a:xfrm flipH="1">
                      <a:off x="2715387" y="4060031"/>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354D999F-AE70-4318-8B3A-91F24D66C478}"/>
                        </a:ext>
                      </a:extLst>
                    </p:cNvPr>
                    <p:cNvCxnSpPr>
                      <a:cxnSpLocks/>
                    </p:cNvCxnSpPr>
                    <p:nvPr/>
                  </p:nvCxnSpPr>
                  <p:spPr bwMode="auto">
                    <a:xfrm flipH="1">
                      <a:off x="2715387" y="3736181"/>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214DCB25-FEFC-4B19-AF28-E61CC272C91D}"/>
                        </a:ext>
                      </a:extLst>
                    </p:cNvPr>
                    <p:cNvCxnSpPr>
                      <a:cxnSpLocks/>
                    </p:cNvCxnSpPr>
                    <p:nvPr/>
                  </p:nvCxnSpPr>
                  <p:spPr bwMode="auto">
                    <a:xfrm flipH="1">
                      <a:off x="2715387" y="3412331"/>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7E3DA288-F7BE-4902-BDCA-6F51186EA4CB}"/>
                        </a:ext>
                      </a:extLst>
                    </p:cNvPr>
                    <p:cNvCxnSpPr>
                      <a:cxnSpLocks/>
                    </p:cNvCxnSpPr>
                    <p:nvPr/>
                  </p:nvCxnSpPr>
                  <p:spPr bwMode="auto">
                    <a:xfrm flipH="1">
                      <a:off x="2715387" y="3088481"/>
                      <a:ext cx="56388" cy="0"/>
                    </a:xfrm>
                    <a:prstGeom prst="line">
                      <a:avLst/>
                    </a:prstGeom>
                    <a:noFill/>
                    <a:ln w="28575" cap="flat" cmpd="sng" algn="ctr">
                      <a:solidFill>
                        <a:schemeClr val="bg1"/>
                      </a:solidFill>
                      <a:prstDash val="solid"/>
                      <a:round/>
                      <a:headEnd type="none" w="med" len="med"/>
                      <a:tailEnd type="none" w="med" len="med"/>
                    </a:ln>
                    <a:effectLst/>
                  </p:spPr>
                </p:cxnSp>
              </p:grpSp>
              <p:grpSp>
                <p:nvGrpSpPr>
                  <p:cNvPr id="33" name="Group 32">
                    <a:extLst>
                      <a:ext uri="{FF2B5EF4-FFF2-40B4-BE49-F238E27FC236}">
                        <a16:creationId xmlns:a16="http://schemas.microsoft.com/office/drawing/2014/main" id="{1D70E1E5-F723-4C30-B07E-998A1AD962EF}"/>
                      </a:ext>
                    </a:extLst>
                  </p:cNvPr>
                  <p:cNvGrpSpPr/>
                  <p:nvPr/>
                </p:nvGrpSpPr>
                <p:grpSpPr>
                  <a:xfrm>
                    <a:off x="2776918" y="4707731"/>
                    <a:ext cx="2012155" cy="56388"/>
                    <a:chOff x="2776918" y="4707731"/>
                    <a:chExt cx="2012155" cy="56388"/>
                  </a:xfrm>
                </p:grpSpPr>
                <p:cxnSp>
                  <p:nvCxnSpPr>
                    <p:cNvPr id="34" name="Straight Connector 33">
                      <a:extLst>
                        <a:ext uri="{FF2B5EF4-FFF2-40B4-BE49-F238E27FC236}">
                          <a16:creationId xmlns:a16="http://schemas.microsoft.com/office/drawing/2014/main" id="{1A60E611-4DA7-4BCB-A450-AA61083B6CAF}"/>
                        </a:ext>
                      </a:extLst>
                    </p:cNvPr>
                    <p:cNvCxnSpPr>
                      <a:cxnSpLocks/>
                    </p:cNvCxnSpPr>
                    <p:nvPr/>
                  </p:nvCxnSpPr>
                  <p:spPr bwMode="auto">
                    <a:xfrm rot="5400000" flipH="1">
                      <a:off x="2748724" y="4735925"/>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D023D185-DC42-4FEA-8C92-B27A2FDEA2B7}"/>
                        </a:ext>
                      </a:extLst>
                    </p:cNvPr>
                    <p:cNvCxnSpPr>
                      <a:cxnSpLocks/>
                    </p:cNvCxnSpPr>
                    <p:nvPr/>
                  </p:nvCxnSpPr>
                  <p:spPr bwMode="auto">
                    <a:xfrm rot="5400000" flipH="1">
                      <a:off x="2908268" y="4735925"/>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432593F4-D793-44CF-84E6-0E34B9DBC5C0}"/>
                        </a:ext>
                      </a:extLst>
                    </p:cNvPr>
                    <p:cNvCxnSpPr>
                      <a:cxnSpLocks/>
                    </p:cNvCxnSpPr>
                    <p:nvPr/>
                  </p:nvCxnSpPr>
                  <p:spPr bwMode="auto">
                    <a:xfrm rot="5400000" flipH="1">
                      <a:off x="3217831" y="4735925"/>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2B50EB5D-4099-4596-9F9D-BD4F275BB911}"/>
                        </a:ext>
                      </a:extLst>
                    </p:cNvPr>
                    <p:cNvCxnSpPr>
                      <a:cxnSpLocks/>
                    </p:cNvCxnSpPr>
                    <p:nvPr/>
                  </p:nvCxnSpPr>
                  <p:spPr bwMode="auto">
                    <a:xfrm rot="5400000" flipH="1">
                      <a:off x="3689318" y="4735925"/>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EBFBA49-DF25-49A3-B5BE-39728C1254E5}"/>
                        </a:ext>
                      </a:extLst>
                    </p:cNvPr>
                    <p:cNvCxnSpPr>
                      <a:cxnSpLocks/>
                    </p:cNvCxnSpPr>
                    <p:nvPr/>
                  </p:nvCxnSpPr>
                  <p:spPr bwMode="auto">
                    <a:xfrm rot="5400000" flipH="1">
                      <a:off x="4148899" y="4735925"/>
                      <a:ext cx="56388" cy="0"/>
                    </a:xfrm>
                    <a:prstGeom prst="line">
                      <a:avLst/>
                    </a:prstGeom>
                    <a:noFill/>
                    <a:ln w="2857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7E537ABD-D4B6-4B13-9373-3D38F7E19CC3}"/>
                        </a:ext>
                      </a:extLst>
                    </p:cNvPr>
                    <p:cNvCxnSpPr>
                      <a:cxnSpLocks/>
                    </p:cNvCxnSpPr>
                    <p:nvPr/>
                  </p:nvCxnSpPr>
                  <p:spPr bwMode="auto">
                    <a:xfrm rot="5400000" flipH="1">
                      <a:off x="4760879" y="4735925"/>
                      <a:ext cx="56388" cy="0"/>
                    </a:xfrm>
                    <a:prstGeom prst="line">
                      <a:avLst/>
                    </a:prstGeom>
                    <a:noFill/>
                    <a:ln w="28575" cap="flat" cmpd="sng" algn="ctr">
                      <a:solidFill>
                        <a:schemeClr val="bg1"/>
                      </a:solidFill>
                      <a:prstDash val="solid"/>
                      <a:round/>
                      <a:headEnd type="none" w="med" len="med"/>
                      <a:tailEnd type="none" w="med" len="med"/>
                    </a:ln>
                    <a:effectLst/>
                  </p:spPr>
                </p:cxnSp>
              </p:grpSp>
            </p:grpSp>
            <p:grpSp>
              <p:nvGrpSpPr>
                <p:cNvPr id="24" name="Group 23">
                  <a:extLst>
                    <a:ext uri="{FF2B5EF4-FFF2-40B4-BE49-F238E27FC236}">
                      <a16:creationId xmlns:a16="http://schemas.microsoft.com/office/drawing/2014/main" id="{341E1A30-004C-45E4-BFCD-087EC1660022}"/>
                    </a:ext>
                  </a:extLst>
                </p:cNvPr>
                <p:cNvGrpSpPr/>
                <p:nvPr/>
              </p:nvGrpSpPr>
              <p:grpSpPr>
                <a:xfrm>
                  <a:off x="2207564" y="2994973"/>
                  <a:ext cx="549924" cy="1803451"/>
                  <a:chOff x="2207564" y="2994973"/>
                  <a:chExt cx="549924" cy="1803451"/>
                </a:xfrm>
              </p:grpSpPr>
              <p:sp>
                <p:nvSpPr>
                  <p:cNvPr id="25" name="TextBox 24">
                    <a:extLst>
                      <a:ext uri="{FF2B5EF4-FFF2-40B4-BE49-F238E27FC236}">
                        <a16:creationId xmlns:a16="http://schemas.microsoft.com/office/drawing/2014/main" id="{ED83B5C3-CFCD-4D10-8C08-7F4FDB38A749}"/>
                      </a:ext>
                    </a:extLst>
                  </p:cNvPr>
                  <p:cNvSpPr txBox="1"/>
                  <p:nvPr/>
                </p:nvSpPr>
                <p:spPr bwMode="auto">
                  <a:xfrm>
                    <a:off x="2207564" y="2994973"/>
                    <a:ext cx="549924" cy="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100</a:t>
                    </a:r>
                  </a:p>
                </p:txBody>
              </p:sp>
              <p:sp>
                <p:nvSpPr>
                  <p:cNvPr id="26" name="TextBox 25">
                    <a:extLst>
                      <a:ext uri="{FF2B5EF4-FFF2-40B4-BE49-F238E27FC236}">
                        <a16:creationId xmlns:a16="http://schemas.microsoft.com/office/drawing/2014/main" id="{3D1B7CCC-99C8-46E8-9469-96A4DD45BE88}"/>
                      </a:ext>
                    </a:extLst>
                  </p:cNvPr>
                  <p:cNvSpPr txBox="1"/>
                  <p:nvPr/>
                </p:nvSpPr>
                <p:spPr bwMode="auto">
                  <a:xfrm>
                    <a:off x="2207564" y="3318555"/>
                    <a:ext cx="549924" cy="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80</a:t>
                    </a:r>
                  </a:p>
                </p:txBody>
              </p:sp>
              <p:sp>
                <p:nvSpPr>
                  <p:cNvPr id="27" name="TextBox 26">
                    <a:extLst>
                      <a:ext uri="{FF2B5EF4-FFF2-40B4-BE49-F238E27FC236}">
                        <a16:creationId xmlns:a16="http://schemas.microsoft.com/office/drawing/2014/main" id="{00C77443-F2C4-43C3-95D0-8740826BCE88}"/>
                      </a:ext>
                    </a:extLst>
                  </p:cNvPr>
                  <p:cNvSpPr txBox="1"/>
                  <p:nvPr/>
                </p:nvSpPr>
                <p:spPr bwMode="auto">
                  <a:xfrm>
                    <a:off x="2431786" y="3642137"/>
                    <a:ext cx="325702" cy="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60</a:t>
                    </a:r>
                  </a:p>
                </p:txBody>
              </p:sp>
              <p:sp>
                <p:nvSpPr>
                  <p:cNvPr id="28" name="TextBox 27">
                    <a:extLst>
                      <a:ext uri="{FF2B5EF4-FFF2-40B4-BE49-F238E27FC236}">
                        <a16:creationId xmlns:a16="http://schemas.microsoft.com/office/drawing/2014/main" id="{297321DB-ED7B-4473-8EF2-A43197455B61}"/>
                      </a:ext>
                    </a:extLst>
                  </p:cNvPr>
                  <p:cNvSpPr txBox="1"/>
                  <p:nvPr/>
                </p:nvSpPr>
                <p:spPr bwMode="auto">
                  <a:xfrm>
                    <a:off x="2207564" y="3965719"/>
                    <a:ext cx="549924" cy="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40</a:t>
                    </a:r>
                  </a:p>
                </p:txBody>
              </p:sp>
              <p:sp>
                <p:nvSpPr>
                  <p:cNvPr id="29" name="TextBox 28">
                    <a:extLst>
                      <a:ext uri="{FF2B5EF4-FFF2-40B4-BE49-F238E27FC236}">
                        <a16:creationId xmlns:a16="http://schemas.microsoft.com/office/drawing/2014/main" id="{1C344F81-3D17-4CB3-AF15-A8CDC4496656}"/>
                      </a:ext>
                    </a:extLst>
                  </p:cNvPr>
                  <p:cNvSpPr txBox="1"/>
                  <p:nvPr/>
                </p:nvSpPr>
                <p:spPr bwMode="auto">
                  <a:xfrm>
                    <a:off x="2207564" y="4289301"/>
                    <a:ext cx="549924" cy="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20</a:t>
                    </a:r>
                  </a:p>
                </p:txBody>
              </p:sp>
              <p:sp>
                <p:nvSpPr>
                  <p:cNvPr id="30" name="TextBox 29">
                    <a:extLst>
                      <a:ext uri="{FF2B5EF4-FFF2-40B4-BE49-F238E27FC236}">
                        <a16:creationId xmlns:a16="http://schemas.microsoft.com/office/drawing/2014/main" id="{F3B5AED3-CEAF-44DD-B811-6748936ECF60}"/>
                      </a:ext>
                    </a:extLst>
                  </p:cNvPr>
                  <p:cNvSpPr txBox="1"/>
                  <p:nvPr/>
                </p:nvSpPr>
                <p:spPr bwMode="auto">
                  <a:xfrm>
                    <a:off x="2207564" y="4612883"/>
                    <a:ext cx="549924" cy="185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0</a:t>
                    </a:r>
                  </a:p>
                </p:txBody>
              </p:sp>
            </p:grpSp>
          </p:grpSp>
          <p:sp>
            <p:nvSpPr>
              <p:cNvPr id="16" name="TextBox 15">
                <a:extLst>
                  <a:ext uri="{FF2B5EF4-FFF2-40B4-BE49-F238E27FC236}">
                    <a16:creationId xmlns:a16="http://schemas.microsoft.com/office/drawing/2014/main" id="{9DCA53B3-7C8C-4E44-B899-90BDF2A79C76}"/>
                  </a:ext>
                </a:extLst>
              </p:cNvPr>
              <p:cNvSpPr txBox="1"/>
              <p:nvPr/>
            </p:nvSpPr>
            <p:spPr bwMode="auto">
              <a:xfrm>
                <a:off x="7784063" y="5436003"/>
                <a:ext cx="494588" cy="2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ct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52</a:t>
                </a:r>
              </a:p>
            </p:txBody>
          </p:sp>
          <p:sp>
            <p:nvSpPr>
              <p:cNvPr id="17" name="TextBox 16">
                <a:extLst>
                  <a:ext uri="{FF2B5EF4-FFF2-40B4-BE49-F238E27FC236}">
                    <a16:creationId xmlns:a16="http://schemas.microsoft.com/office/drawing/2014/main" id="{CD42D44D-47B2-4D3A-A3C5-825BCFA74458}"/>
                  </a:ext>
                </a:extLst>
              </p:cNvPr>
              <p:cNvSpPr txBox="1"/>
              <p:nvPr/>
            </p:nvSpPr>
            <p:spPr bwMode="auto">
              <a:xfrm>
                <a:off x="6894994" y="5434117"/>
                <a:ext cx="494588" cy="2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ct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48</a:t>
                </a:r>
              </a:p>
            </p:txBody>
          </p:sp>
          <p:sp>
            <p:nvSpPr>
              <p:cNvPr id="19" name="TextBox 18">
                <a:extLst>
                  <a:ext uri="{FF2B5EF4-FFF2-40B4-BE49-F238E27FC236}">
                    <a16:creationId xmlns:a16="http://schemas.microsoft.com/office/drawing/2014/main" id="{DFDD87CA-88EF-4952-A6A6-CE5A17ECDE0E}"/>
                  </a:ext>
                </a:extLst>
              </p:cNvPr>
              <p:cNvSpPr txBox="1"/>
              <p:nvPr/>
            </p:nvSpPr>
            <p:spPr bwMode="auto">
              <a:xfrm>
                <a:off x="6229353" y="5433495"/>
                <a:ext cx="494588" cy="2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ct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24</a:t>
                </a:r>
              </a:p>
            </p:txBody>
          </p:sp>
          <p:sp>
            <p:nvSpPr>
              <p:cNvPr id="20" name="TextBox 19">
                <a:extLst>
                  <a:ext uri="{FF2B5EF4-FFF2-40B4-BE49-F238E27FC236}">
                    <a16:creationId xmlns:a16="http://schemas.microsoft.com/office/drawing/2014/main" id="{CB0FEF69-8A51-41F1-B497-4ADA4A6CE11B}"/>
                  </a:ext>
                </a:extLst>
              </p:cNvPr>
              <p:cNvSpPr txBox="1"/>
              <p:nvPr/>
            </p:nvSpPr>
            <p:spPr bwMode="auto">
              <a:xfrm>
                <a:off x="5542588" y="5434941"/>
                <a:ext cx="494588" cy="2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ct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12</a:t>
                </a:r>
              </a:p>
            </p:txBody>
          </p:sp>
          <p:sp>
            <p:nvSpPr>
              <p:cNvPr id="21" name="TextBox 20">
                <a:extLst>
                  <a:ext uri="{FF2B5EF4-FFF2-40B4-BE49-F238E27FC236}">
                    <a16:creationId xmlns:a16="http://schemas.microsoft.com/office/drawing/2014/main" id="{6D681D2D-3983-4908-B173-AFBA5A18B273}"/>
                  </a:ext>
                </a:extLst>
              </p:cNvPr>
              <p:cNvSpPr txBox="1"/>
              <p:nvPr/>
            </p:nvSpPr>
            <p:spPr bwMode="auto">
              <a:xfrm>
                <a:off x="5097332" y="5433494"/>
                <a:ext cx="494588" cy="2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ct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4</a:t>
                </a:r>
              </a:p>
            </p:txBody>
          </p:sp>
          <p:sp>
            <p:nvSpPr>
              <p:cNvPr id="22" name="TextBox 21">
                <a:extLst>
                  <a:ext uri="{FF2B5EF4-FFF2-40B4-BE49-F238E27FC236}">
                    <a16:creationId xmlns:a16="http://schemas.microsoft.com/office/drawing/2014/main" id="{924D0C82-D3BF-4A1A-B378-4865916D0570}"/>
                  </a:ext>
                </a:extLst>
              </p:cNvPr>
              <p:cNvSpPr txBox="1"/>
              <p:nvPr/>
            </p:nvSpPr>
            <p:spPr bwMode="auto">
              <a:xfrm>
                <a:off x="4864510" y="5434220"/>
                <a:ext cx="494588" cy="2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algn="ctr" defTabSz="761970" eaLnBrk="0" fontAlgn="base" hangingPunct="0">
                  <a:spcBef>
                    <a:spcPct val="50000"/>
                  </a:spcBef>
                  <a:spcAft>
                    <a:spcPct val="0"/>
                  </a:spcAft>
                  <a:defRPr/>
                </a:pPr>
                <a:r>
                  <a:rPr lang="en-US" sz="1500" dirty="0">
                    <a:latin typeface="Calibri" panose="020F0502020204030204" pitchFamily="34" charset="0"/>
                    <a:cs typeface="Arial" panose="020B0604020202020204" pitchFamily="34" charset="0"/>
                  </a:rPr>
                  <a:t>0</a:t>
                </a:r>
              </a:p>
            </p:txBody>
          </p:sp>
        </p:grpSp>
        <p:sp>
          <p:nvSpPr>
            <p:cNvPr id="12" name="Freeform: Shape 11">
              <a:extLst>
                <a:ext uri="{FF2B5EF4-FFF2-40B4-BE49-F238E27FC236}">
                  <a16:creationId xmlns:a16="http://schemas.microsoft.com/office/drawing/2014/main" id="{F1C6EBA8-2B01-428D-BFF5-0798378FEA55}"/>
                </a:ext>
              </a:extLst>
            </p:cNvPr>
            <p:cNvSpPr/>
            <p:nvPr/>
          </p:nvSpPr>
          <p:spPr bwMode="auto">
            <a:xfrm>
              <a:off x="5124450" y="3957638"/>
              <a:ext cx="2883694" cy="1383506"/>
            </a:xfrm>
            <a:custGeom>
              <a:avLst/>
              <a:gdLst>
                <a:gd name="connsiteX0" fmla="*/ 0 w 2883694"/>
                <a:gd name="connsiteY0" fmla="*/ 1383506 h 1383506"/>
                <a:gd name="connsiteX1" fmla="*/ 50006 w 2883694"/>
                <a:gd name="connsiteY1" fmla="*/ 1383506 h 1383506"/>
                <a:gd name="connsiteX2" fmla="*/ 50006 w 2883694"/>
                <a:gd name="connsiteY2" fmla="*/ 1364456 h 1383506"/>
                <a:gd name="connsiteX3" fmla="*/ 73819 w 2883694"/>
                <a:gd name="connsiteY3" fmla="*/ 1364456 h 1383506"/>
                <a:gd name="connsiteX4" fmla="*/ 73819 w 2883694"/>
                <a:gd name="connsiteY4" fmla="*/ 1343025 h 1383506"/>
                <a:gd name="connsiteX5" fmla="*/ 107156 w 2883694"/>
                <a:gd name="connsiteY5" fmla="*/ 1343025 h 1383506"/>
                <a:gd name="connsiteX6" fmla="*/ 107156 w 2883694"/>
                <a:gd name="connsiteY6" fmla="*/ 1323975 h 1383506"/>
                <a:gd name="connsiteX7" fmla="*/ 130969 w 2883694"/>
                <a:gd name="connsiteY7" fmla="*/ 1323975 h 1383506"/>
                <a:gd name="connsiteX8" fmla="*/ 130969 w 2883694"/>
                <a:gd name="connsiteY8" fmla="*/ 1314450 h 1383506"/>
                <a:gd name="connsiteX9" fmla="*/ 161925 w 2883694"/>
                <a:gd name="connsiteY9" fmla="*/ 1314450 h 1383506"/>
                <a:gd name="connsiteX10" fmla="*/ 161925 w 2883694"/>
                <a:gd name="connsiteY10" fmla="*/ 1290637 h 1383506"/>
                <a:gd name="connsiteX11" fmla="*/ 202406 w 2883694"/>
                <a:gd name="connsiteY11" fmla="*/ 1290637 h 1383506"/>
                <a:gd name="connsiteX12" fmla="*/ 202406 w 2883694"/>
                <a:gd name="connsiteY12" fmla="*/ 1266825 h 1383506"/>
                <a:gd name="connsiteX13" fmla="*/ 247650 w 2883694"/>
                <a:gd name="connsiteY13" fmla="*/ 1266825 h 1383506"/>
                <a:gd name="connsiteX14" fmla="*/ 247650 w 2883694"/>
                <a:gd name="connsiteY14" fmla="*/ 1254918 h 1383506"/>
                <a:gd name="connsiteX15" fmla="*/ 280988 w 2883694"/>
                <a:gd name="connsiteY15" fmla="*/ 1254918 h 1383506"/>
                <a:gd name="connsiteX16" fmla="*/ 280988 w 2883694"/>
                <a:gd name="connsiteY16" fmla="*/ 1235868 h 1383506"/>
                <a:gd name="connsiteX17" fmla="*/ 304800 w 2883694"/>
                <a:gd name="connsiteY17" fmla="*/ 1235868 h 1383506"/>
                <a:gd name="connsiteX18" fmla="*/ 304800 w 2883694"/>
                <a:gd name="connsiteY18" fmla="*/ 1204912 h 1383506"/>
                <a:gd name="connsiteX19" fmla="*/ 369094 w 2883694"/>
                <a:gd name="connsiteY19" fmla="*/ 1204912 h 1383506"/>
                <a:gd name="connsiteX20" fmla="*/ 369094 w 2883694"/>
                <a:gd name="connsiteY20" fmla="*/ 1173956 h 1383506"/>
                <a:gd name="connsiteX21" fmla="*/ 383381 w 2883694"/>
                <a:gd name="connsiteY21" fmla="*/ 1173956 h 1383506"/>
                <a:gd name="connsiteX22" fmla="*/ 383381 w 2883694"/>
                <a:gd name="connsiteY22" fmla="*/ 1145381 h 1383506"/>
                <a:gd name="connsiteX23" fmla="*/ 452438 w 2883694"/>
                <a:gd name="connsiteY23" fmla="*/ 1145381 h 1383506"/>
                <a:gd name="connsiteX24" fmla="*/ 452438 w 2883694"/>
                <a:gd name="connsiteY24" fmla="*/ 1126331 h 1383506"/>
                <a:gd name="connsiteX25" fmla="*/ 478631 w 2883694"/>
                <a:gd name="connsiteY25" fmla="*/ 1126331 h 1383506"/>
                <a:gd name="connsiteX26" fmla="*/ 478631 w 2883694"/>
                <a:gd name="connsiteY26" fmla="*/ 1100137 h 1383506"/>
                <a:gd name="connsiteX27" fmla="*/ 542925 w 2883694"/>
                <a:gd name="connsiteY27" fmla="*/ 1100137 h 1383506"/>
                <a:gd name="connsiteX28" fmla="*/ 542925 w 2883694"/>
                <a:gd name="connsiteY28" fmla="*/ 1069181 h 1383506"/>
                <a:gd name="connsiteX29" fmla="*/ 564356 w 2883694"/>
                <a:gd name="connsiteY29" fmla="*/ 1069181 h 1383506"/>
                <a:gd name="connsiteX30" fmla="*/ 564356 w 2883694"/>
                <a:gd name="connsiteY30" fmla="*/ 1035843 h 1383506"/>
                <a:gd name="connsiteX31" fmla="*/ 616744 w 2883694"/>
                <a:gd name="connsiteY31" fmla="*/ 1035843 h 1383506"/>
                <a:gd name="connsiteX32" fmla="*/ 616744 w 2883694"/>
                <a:gd name="connsiteY32" fmla="*/ 1014412 h 1383506"/>
                <a:gd name="connsiteX33" fmla="*/ 640556 w 2883694"/>
                <a:gd name="connsiteY33" fmla="*/ 1014412 h 1383506"/>
                <a:gd name="connsiteX34" fmla="*/ 640556 w 2883694"/>
                <a:gd name="connsiteY34" fmla="*/ 1000125 h 1383506"/>
                <a:gd name="connsiteX35" fmla="*/ 666750 w 2883694"/>
                <a:gd name="connsiteY35" fmla="*/ 1000125 h 1383506"/>
                <a:gd name="connsiteX36" fmla="*/ 666750 w 2883694"/>
                <a:gd name="connsiteY36" fmla="*/ 981075 h 1383506"/>
                <a:gd name="connsiteX37" fmla="*/ 690563 w 2883694"/>
                <a:gd name="connsiteY37" fmla="*/ 981075 h 1383506"/>
                <a:gd name="connsiteX38" fmla="*/ 690563 w 2883694"/>
                <a:gd name="connsiteY38" fmla="*/ 962025 h 1383506"/>
                <a:gd name="connsiteX39" fmla="*/ 726281 w 2883694"/>
                <a:gd name="connsiteY39" fmla="*/ 962025 h 1383506"/>
                <a:gd name="connsiteX40" fmla="*/ 726281 w 2883694"/>
                <a:gd name="connsiteY40" fmla="*/ 950118 h 1383506"/>
                <a:gd name="connsiteX41" fmla="*/ 754856 w 2883694"/>
                <a:gd name="connsiteY41" fmla="*/ 950118 h 1383506"/>
                <a:gd name="connsiteX42" fmla="*/ 754856 w 2883694"/>
                <a:gd name="connsiteY42" fmla="*/ 950118 h 1383506"/>
                <a:gd name="connsiteX43" fmla="*/ 771524 w 2883694"/>
                <a:gd name="connsiteY43" fmla="*/ 933450 h 1383506"/>
                <a:gd name="connsiteX44" fmla="*/ 771524 w 2883694"/>
                <a:gd name="connsiteY44" fmla="*/ 916781 h 1383506"/>
                <a:gd name="connsiteX45" fmla="*/ 809625 w 2883694"/>
                <a:gd name="connsiteY45" fmla="*/ 916781 h 1383506"/>
                <a:gd name="connsiteX46" fmla="*/ 809625 w 2883694"/>
                <a:gd name="connsiteY46" fmla="*/ 916781 h 1383506"/>
                <a:gd name="connsiteX47" fmla="*/ 826294 w 2883694"/>
                <a:gd name="connsiteY47" fmla="*/ 900112 h 1383506"/>
                <a:gd name="connsiteX48" fmla="*/ 826294 w 2883694"/>
                <a:gd name="connsiteY48" fmla="*/ 885825 h 1383506"/>
                <a:gd name="connsiteX49" fmla="*/ 862013 w 2883694"/>
                <a:gd name="connsiteY49" fmla="*/ 885825 h 1383506"/>
                <a:gd name="connsiteX50" fmla="*/ 862013 w 2883694"/>
                <a:gd name="connsiteY50" fmla="*/ 869156 h 1383506"/>
                <a:gd name="connsiteX51" fmla="*/ 892969 w 2883694"/>
                <a:gd name="connsiteY51" fmla="*/ 869156 h 1383506"/>
                <a:gd name="connsiteX52" fmla="*/ 892969 w 2883694"/>
                <a:gd name="connsiteY52" fmla="*/ 847725 h 1383506"/>
                <a:gd name="connsiteX53" fmla="*/ 983456 w 2883694"/>
                <a:gd name="connsiteY53" fmla="*/ 847725 h 1383506"/>
                <a:gd name="connsiteX54" fmla="*/ 983456 w 2883694"/>
                <a:gd name="connsiteY54" fmla="*/ 821531 h 1383506"/>
                <a:gd name="connsiteX55" fmla="*/ 1007269 w 2883694"/>
                <a:gd name="connsiteY55" fmla="*/ 821531 h 1383506"/>
                <a:gd name="connsiteX56" fmla="*/ 1007269 w 2883694"/>
                <a:gd name="connsiteY56" fmla="*/ 804862 h 1383506"/>
                <a:gd name="connsiteX57" fmla="*/ 1031081 w 2883694"/>
                <a:gd name="connsiteY57" fmla="*/ 804862 h 1383506"/>
                <a:gd name="connsiteX58" fmla="*/ 1031081 w 2883694"/>
                <a:gd name="connsiteY58" fmla="*/ 788193 h 1383506"/>
                <a:gd name="connsiteX59" fmla="*/ 1109663 w 2883694"/>
                <a:gd name="connsiteY59" fmla="*/ 788193 h 1383506"/>
                <a:gd name="connsiteX60" fmla="*/ 1109663 w 2883694"/>
                <a:gd name="connsiteY60" fmla="*/ 764381 h 1383506"/>
                <a:gd name="connsiteX61" fmla="*/ 1140619 w 2883694"/>
                <a:gd name="connsiteY61" fmla="*/ 764381 h 1383506"/>
                <a:gd name="connsiteX62" fmla="*/ 1135856 w 2883694"/>
                <a:gd name="connsiteY62" fmla="*/ 759618 h 1383506"/>
                <a:gd name="connsiteX63" fmla="*/ 1135856 w 2883694"/>
                <a:gd name="connsiteY63" fmla="*/ 747712 h 1383506"/>
                <a:gd name="connsiteX64" fmla="*/ 1171575 w 2883694"/>
                <a:gd name="connsiteY64" fmla="*/ 747712 h 1383506"/>
                <a:gd name="connsiteX65" fmla="*/ 1171575 w 2883694"/>
                <a:gd name="connsiteY65" fmla="*/ 735806 h 1383506"/>
                <a:gd name="connsiteX66" fmla="*/ 1197769 w 2883694"/>
                <a:gd name="connsiteY66" fmla="*/ 735806 h 1383506"/>
                <a:gd name="connsiteX67" fmla="*/ 1197769 w 2883694"/>
                <a:gd name="connsiteY67" fmla="*/ 719137 h 1383506"/>
                <a:gd name="connsiteX68" fmla="*/ 1221581 w 2883694"/>
                <a:gd name="connsiteY68" fmla="*/ 719137 h 1383506"/>
                <a:gd name="connsiteX69" fmla="*/ 1221581 w 2883694"/>
                <a:gd name="connsiteY69" fmla="*/ 702468 h 1383506"/>
                <a:gd name="connsiteX70" fmla="*/ 1250156 w 2883694"/>
                <a:gd name="connsiteY70" fmla="*/ 702468 h 1383506"/>
                <a:gd name="connsiteX71" fmla="*/ 1250156 w 2883694"/>
                <a:gd name="connsiteY71" fmla="*/ 702468 h 1383506"/>
                <a:gd name="connsiteX72" fmla="*/ 1262062 w 2883694"/>
                <a:gd name="connsiteY72" fmla="*/ 690562 h 1383506"/>
                <a:gd name="connsiteX73" fmla="*/ 1262062 w 2883694"/>
                <a:gd name="connsiteY73" fmla="*/ 669131 h 1383506"/>
                <a:gd name="connsiteX74" fmla="*/ 1293019 w 2883694"/>
                <a:gd name="connsiteY74" fmla="*/ 669131 h 1383506"/>
                <a:gd name="connsiteX75" fmla="*/ 1293019 w 2883694"/>
                <a:gd name="connsiteY75" fmla="*/ 654843 h 1383506"/>
                <a:gd name="connsiteX76" fmla="*/ 1319213 w 2883694"/>
                <a:gd name="connsiteY76" fmla="*/ 654843 h 1383506"/>
                <a:gd name="connsiteX77" fmla="*/ 1319213 w 2883694"/>
                <a:gd name="connsiteY77" fmla="*/ 635793 h 1383506"/>
                <a:gd name="connsiteX78" fmla="*/ 1340644 w 2883694"/>
                <a:gd name="connsiteY78" fmla="*/ 635793 h 1383506"/>
                <a:gd name="connsiteX79" fmla="*/ 1340644 w 2883694"/>
                <a:gd name="connsiteY79" fmla="*/ 614362 h 1383506"/>
                <a:gd name="connsiteX80" fmla="*/ 1366838 w 2883694"/>
                <a:gd name="connsiteY80" fmla="*/ 614362 h 1383506"/>
                <a:gd name="connsiteX81" fmla="*/ 1366838 w 2883694"/>
                <a:gd name="connsiteY81" fmla="*/ 602456 h 1383506"/>
                <a:gd name="connsiteX82" fmla="*/ 1402556 w 2883694"/>
                <a:gd name="connsiteY82" fmla="*/ 602456 h 1383506"/>
                <a:gd name="connsiteX83" fmla="*/ 1402556 w 2883694"/>
                <a:gd name="connsiteY83" fmla="*/ 583406 h 1383506"/>
                <a:gd name="connsiteX84" fmla="*/ 1443038 w 2883694"/>
                <a:gd name="connsiteY84" fmla="*/ 583406 h 1383506"/>
                <a:gd name="connsiteX85" fmla="*/ 1443038 w 2883694"/>
                <a:gd name="connsiteY85" fmla="*/ 569118 h 1383506"/>
                <a:gd name="connsiteX86" fmla="*/ 1528763 w 2883694"/>
                <a:gd name="connsiteY86" fmla="*/ 569118 h 1383506"/>
                <a:gd name="connsiteX87" fmla="*/ 1528763 w 2883694"/>
                <a:gd name="connsiteY87" fmla="*/ 552450 h 1383506"/>
                <a:gd name="connsiteX88" fmla="*/ 1571625 w 2883694"/>
                <a:gd name="connsiteY88" fmla="*/ 552450 h 1383506"/>
                <a:gd name="connsiteX89" fmla="*/ 1571625 w 2883694"/>
                <a:gd name="connsiteY89" fmla="*/ 531018 h 1383506"/>
                <a:gd name="connsiteX90" fmla="*/ 1602581 w 2883694"/>
                <a:gd name="connsiteY90" fmla="*/ 531018 h 1383506"/>
                <a:gd name="connsiteX91" fmla="*/ 1602581 w 2883694"/>
                <a:gd name="connsiteY91" fmla="*/ 504825 h 1383506"/>
                <a:gd name="connsiteX92" fmla="*/ 1676400 w 2883694"/>
                <a:gd name="connsiteY92" fmla="*/ 504825 h 1383506"/>
                <a:gd name="connsiteX93" fmla="*/ 1676400 w 2883694"/>
                <a:gd name="connsiteY93" fmla="*/ 488156 h 1383506"/>
                <a:gd name="connsiteX94" fmla="*/ 1704975 w 2883694"/>
                <a:gd name="connsiteY94" fmla="*/ 488156 h 1383506"/>
                <a:gd name="connsiteX95" fmla="*/ 1704975 w 2883694"/>
                <a:gd name="connsiteY95" fmla="*/ 464343 h 1383506"/>
                <a:gd name="connsiteX96" fmla="*/ 1750219 w 2883694"/>
                <a:gd name="connsiteY96" fmla="*/ 464343 h 1383506"/>
                <a:gd name="connsiteX97" fmla="*/ 1750219 w 2883694"/>
                <a:gd name="connsiteY97" fmla="*/ 464343 h 1383506"/>
                <a:gd name="connsiteX98" fmla="*/ 1745456 w 2883694"/>
                <a:gd name="connsiteY98" fmla="*/ 469106 h 1383506"/>
                <a:gd name="connsiteX99" fmla="*/ 1745456 w 2883694"/>
                <a:gd name="connsiteY99" fmla="*/ 450056 h 1383506"/>
                <a:gd name="connsiteX100" fmla="*/ 1790700 w 2883694"/>
                <a:gd name="connsiteY100" fmla="*/ 450056 h 1383506"/>
                <a:gd name="connsiteX101" fmla="*/ 1790700 w 2883694"/>
                <a:gd name="connsiteY101" fmla="*/ 450056 h 1383506"/>
                <a:gd name="connsiteX102" fmla="*/ 1824038 w 2883694"/>
                <a:gd name="connsiteY102" fmla="*/ 450056 h 1383506"/>
                <a:gd name="connsiteX103" fmla="*/ 1824038 w 2883694"/>
                <a:gd name="connsiteY103" fmla="*/ 428625 h 1383506"/>
                <a:gd name="connsiteX104" fmla="*/ 1862138 w 2883694"/>
                <a:gd name="connsiteY104" fmla="*/ 428625 h 1383506"/>
                <a:gd name="connsiteX105" fmla="*/ 1862138 w 2883694"/>
                <a:gd name="connsiteY105" fmla="*/ 409575 h 1383506"/>
                <a:gd name="connsiteX106" fmla="*/ 1890713 w 2883694"/>
                <a:gd name="connsiteY106" fmla="*/ 409575 h 1383506"/>
                <a:gd name="connsiteX107" fmla="*/ 1897856 w 2883694"/>
                <a:gd name="connsiteY107" fmla="*/ 402432 h 1383506"/>
                <a:gd name="connsiteX108" fmla="*/ 1933575 w 2883694"/>
                <a:gd name="connsiteY108" fmla="*/ 402432 h 1383506"/>
                <a:gd name="connsiteX109" fmla="*/ 1933575 w 2883694"/>
                <a:gd name="connsiteY109" fmla="*/ 388143 h 1383506"/>
                <a:gd name="connsiteX110" fmla="*/ 1969294 w 2883694"/>
                <a:gd name="connsiteY110" fmla="*/ 388143 h 1383506"/>
                <a:gd name="connsiteX111" fmla="*/ 1969294 w 2883694"/>
                <a:gd name="connsiteY111" fmla="*/ 369093 h 1383506"/>
                <a:gd name="connsiteX112" fmla="*/ 2024063 w 2883694"/>
                <a:gd name="connsiteY112" fmla="*/ 369093 h 1383506"/>
                <a:gd name="connsiteX113" fmla="*/ 2024063 w 2883694"/>
                <a:gd name="connsiteY113" fmla="*/ 352425 h 1383506"/>
                <a:gd name="connsiteX114" fmla="*/ 2052638 w 2883694"/>
                <a:gd name="connsiteY114" fmla="*/ 352425 h 1383506"/>
                <a:gd name="connsiteX115" fmla="*/ 2052638 w 2883694"/>
                <a:gd name="connsiteY115" fmla="*/ 340518 h 1383506"/>
                <a:gd name="connsiteX116" fmla="*/ 2095500 w 2883694"/>
                <a:gd name="connsiteY116" fmla="*/ 340518 h 1383506"/>
                <a:gd name="connsiteX117" fmla="*/ 2095500 w 2883694"/>
                <a:gd name="connsiteY117" fmla="*/ 323850 h 1383506"/>
                <a:gd name="connsiteX118" fmla="*/ 2124075 w 2883694"/>
                <a:gd name="connsiteY118" fmla="*/ 323850 h 1383506"/>
                <a:gd name="connsiteX119" fmla="*/ 2124075 w 2883694"/>
                <a:gd name="connsiteY119" fmla="*/ 323850 h 1383506"/>
                <a:gd name="connsiteX120" fmla="*/ 2124075 w 2883694"/>
                <a:gd name="connsiteY120" fmla="*/ 297656 h 1383506"/>
                <a:gd name="connsiteX121" fmla="*/ 2147888 w 2883694"/>
                <a:gd name="connsiteY121" fmla="*/ 297656 h 1383506"/>
                <a:gd name="connsiteX122" fmla="*/ 2147888 w 2883694"/>
                <a:gd name="connsiteY122" fmla="*/ 280987 h 1383506"/>
                <a:gd name="connsiteX123" fmla="*/ 2176463 w 2883694"/>
                <a:gd name="connsiteY123" fmla="*/ 280987 h 1383506"/>
                <a:gd name="connsiteX124" fmla="*/ 2176463 w 2883694"/>
                <a:gd name="connsiteY124" fmla="*/ 264318 h 1383506"/>
                <a:gd name="connsiteX125" fmla="*/ 2269331 w 2883694"/>
                <a:gd name="connsiteY125" fmla="*/ 264318 h 1383506"/>
                <a:gd name="connsiteX126" fmla="*/ 2269331 w 2883694"/>
                <a:gd name="connsiteY126" fmla="*/ 264318 h 1383506"/>
                <a:gd name="connsiteX127" fmla="*/ 2269331 w 2883694"/>
                <a:gd name="connsiteY127" fmla="*/ 245268 h 1383506"/>
                <a:gd name="connsiteX128" fmla="*/ 2345531 w 2883694"/>
                <a:gd name="connsiteY128" fmla="*/ 245268 h 1383506"/>
                <a:gd name="connsiteX129" fmla="*/ 2345531 w 2883694"/>
                <a:gd name="connsiteY129" fmla="*/ 223837 h 1383506"/>
                <a:gd name="connsiteX130" fmla="*/ 2371725 w 2883694"/>
                <a:gd name="connsiteY130" fmla="*/ 223837 h 1383506"/>
                <a:gd name="connsiteX131" fmla="*/ 2371725 w 2883694"/>
                <a:gd name="connsiteY131" fmla="*/ 200025 h 1383506"/>
                <a:gd name="connsiteX132" fmla="*/ 2395538 w 2883694"/>
                <a:gd name="connsiteY132" fmla="*/ 200025 h 1383506"/>
                <a:gd name="connsiteX133" fmla="*/ 2395538 w 2883694"/>
                <a:gd name="connsiteY133" fmla="*/ 185737 h 1383506"/>
                <a:gd name="connsiteX134" fmla="*/ 2481263 w 2883694"/>
                <a:gd name="connsiteY134" fmla="*/ 185737 h 1383506"/>
                <a:gd name="connsiteX135" fmla="*/ 2481263 w 2883694"/>
                <a:gd name="connsiteY135" fmla="*/ 159543 h 1383506"/>
                <a:gd name="connsiteX136" fmla="*/ 2502694 w 2883694"/>
                <a:gd name="connsiteY136" fmla="*/ 159543 h 1383506"/>
                <a:gd name="connsiteX137" fmla="*/ 2502694 w 2883694"/>
                <a:gd name="connsiteY137" fmla="*/ 140493 h 1383506"/>
                <a:gd name="connsiteX138" fmla="*/ 2536031 w 2883694"/>
                <a:gd name="connsiteY138" fmla="*/ 140493 h 1383506"/>
                <a:gd name="connsiteX139" fmla="*/ 2536031 w 2883694"/>
                <a:gd name="connsiteY139" fmla="*/ 140493 h 1383506"/>
                <a:gd name="connsiteX140" fmla="*/ 2536031 w 2883694"/>
                <a:gd name="connsiteY140" fmla="*/ 123825 h 1383506"/>
                <a:gd name="connsiteX141" fmla="*/ 2595563 w 2883694"/>
                <a:gd name="connsiteY141" fmla="*/ 123825 h 1383506"/>
                <a:gd name="connsiteX142" fmla="*/ 2595563 w 2883694"/>
                <a:gd name="connsiteY142" fmla="*/ 107156 h 1383506"/>
                <a:gd name="connsiteX143" fmla="*/ 2645569 w 2883694"/>
                <a:gd name="connsiteY143" fmla="*/ 107156 h 1383506"/>
                <a:gd name="connsiteX144" fmla="*/ 2645569 w 2883694"/>
                <a:gd name="connsiteY144" fmla="*/ 90487 h 1383506"/>
                <a:gd name="connsiteX145" fmla="*/ 2700338 w 2883694"/>
                <a:gd name="connsiteY145" fmla="*/ 90487 h 1383506"/>
                <a:gd name="connsiteX146" fmla="*/ 2700338 w 2883694"/>
                <a:gd name="connsiteY146" fmla="*/ 73818 h 1383506"/>
                <a:gd name="connsiteX147" fmla="*/ 2759869 w 2883694"/>
                <a:gd name="connsiteY147" fmla="*/ 73818 h 1383506"/>
                <a:gd name="connsiteX148" fmla="*/ 2759869 w 2883694"/>
                <a:gd name="connsiteY148" fmla="*/ 73818 h 1383506"/>
                <a:gd name="connsiteX149" fmla="*/ 2759869 w 2883694"/>
                <a:gd name="connsiteY149" fmla="*/ 54768 h 1383506"/>
                <a:gd name="connsiteX150" fmla="*/ 2809875 w 2883694"/>
                <a:gd name="connsiteY150" fmla="*/ 54768 h 1383506"/>
                <a:gd name="connsiteX151" fmla="*/ 2809875 w 2883694"/>
                <a:gd name="connsiteY151" fmla="*/ 54768 h 1383506"/>
                <a:gd name="connsiteX152" fmla="*/ 2809875 w 2883694"/>
                <a:gd name="connsiteY152" fmla="*/ 33337 h 1383506"/>
                <a:gd name="connsiteX153" fmla="*/ 2833688 w 2883694"/>
                <a:gd name="connsiteY153" fmla="*/ 33337 h 1383506"/>
                <a:gd name="connsiteX154" fmla="*/ 2833688 w 2883694"/>
                <a:gd name="connsiteY154" fmla="*/ 33337 h 1383506"/>
                <a:gd name="connsiteX155" fmla="*/ 2833688 w 2883694"/>
                <a:gd name="connsiteY155" fmla="*/ 16668 h 1383506"/>
                <a:gd name="connsiteX156" fmla="*/ 2852738 w 2883694"/>
                <a:gd name="connsiteY156" fmla="*/ 16668 h 1383506"/>
                <a:gd name="connsiteX157" fmla="*/ 2852738 w 2883694"/>
                <a:gd name="connsiteY157" fmla="*/ 0 h 1383506"/>
                <a:gd name="connsiteX158" fmla="*/ 2883694 w 2883694"/>
                <a:gd name="connsiteY158" fmla="*/ 0 h 1383506"/>
                <a:gd name="connsiteX0" fmla="*/ 0 w 2883694"/>
                <a:gd name="connsiteY0" fmla="*/ 1383506 h 1383506"/>
                <a:gd name="connsiteX1" fmla="*/ 50006 w 2883694"/>
                <a:gd name="connsiteY1" fmla="*/ 1383506 h 1383506"/>
                <a:gd name="connsiteX2" fmla="*/ 50006 w 2883694"/>
                <a:gd name="connsiteY2" fmla="*/ 1364456 h 1383506"/>
                <a:gd name="connsiteX3" fmla="*/ 73819 w 2883694"/>
                <a:gd name="connsiteY3" fmla="*/ 1364456 h 1383506"/>
                <a:gd name="connsiteX4" fmla="*/ 73819 w 2883694"/>
                <a:gd name="connsiteY4" fmla="*/ 1343025 h 1383506"/>
                <a:gd name="connsiteX5" fmla="*/ 107156 w 2883694"/>
                <a:gd name="connsiteY5" fmla="*/ 1343025 h 1383506"/>
                <a:gd name="connsiteX6" fmla="*/ 107156 w 2883694"/>
                <a:gd name="connsiteY6" fmla="*/ 1323975 h 1383506"/>
                <a:gd name="connsiteX7" fmla="*/ 130969 w 2883694"/>
                <a:gd name="connsiteY7" fmla="*/ 1323975 h 1383506"/>
                <a:gd name="connsiteX8" fmla="*/ 130969 w 2883694"/>
                <a:gd name="connsiteY8" fmla="*/ 1314450 h 1383506"/>
                <a:gd name="connsiteX9" fmla="*/ 161925 w 2883694"/>
                <a:gd name="connsiteY9" fmla="*/ 1314450 h 1383506"/>
                <a:gd name="connsiteX10" fmla="*/ 161925 w 2883694"/>
                <a:gd name="connsiteY10" fmla="*/ 1290637 h 1383506"/>
                <a:gd name="connsiteX11" fmla="*/ 202406 w 2883694"/>
                <a:gd name="connsiteY11" fmla="*/ 1290637 h 1383506"/>
                <a:gd name="connsiteX12" fmla="*/ 202406 w 2883694"/>
                <a:gd name="connsiteY12" fmla="*/ 1266825 h 1383506"/>
                <a:gd name="connsiteX13" fmla="*/ 247650 w 2883694"/>
                <a:gd name="connsiteY13" fmla="*/ 1266825 h 1383506"/>
                <a:gd name="connsiteX14" fmla="*/ 247650 w 2883694"/>
                <a:gd name="connsiteY14" fmla="*/ 1254918 h 1383506"/>
                <a:gd name="connsiteX15" fmla="*/ 280988 w 2883694"/>
                <a:gd name="connsiteY15" fmla="*/ 1254918 h 1383506"/>
                <a:gd name="connsiteX16" fmla="*/ 280988 w 2883694"/>
                <a:gd name="connsiteY16" fmla="*/ 1235868 h 1383506"/>
                <a:gd name="connsiteX17" fmla="*/ 304800 w 2883694"/>
                <a:gd name="connsiteY17" fmla="*/ 1235868 h 1383506"/>
                <a:gd name="connsiteX18" fmla="*/ 304800 w 2883694"/>
                <a:gd name="connsiteY18" fmla="*/ 1204912 h 1383506"/>
                <a:gd name="connsiteX19" fmla="*/ 369094 w 2883694"/>
                <a:gd name="connsiteY19" fmla="*/ 1204912 h 1383506"/>
                <a:gd name="connsiteX20" fmla="*/ 369094 w 2883694"/>
                <a:gd name="connsiteY20" fmla="*/ 1173956 h 1383506"/>
                <a:gd name="connsiteX21" fmla="*/ 383381 w 2883694"/>
                <a:gd name="connsiteY21" fmla="*/ 1173956 h 1383506"/>
                <a:gd name="connsiteX22" fmla="*/ 383381 w 2883694"/>
                <a:gd name="connsiteY22" fmla="*/ 1145381 h 1383506"/>
                <a:gd name="connsiteX23" fmla="*/ 452438 w 2883694"/>
                <a:gd name="connsiteY23" fmla="*/ 1145381 h 1383506"/>
                <a:gd name="connsiteX24" fmla="*/ 452438 w 2883694"/>
                <a:gd name="connsiteY24" fmla="*/ 1126331 h 1383506"/>
                <a:gd name="connsiteX25" fmla="*/ 478631 w 2883694"/>
                <a:gd name="connsiteY25" fmla="*/ 1126331 h 1383506"/>
                <a:gd name="connsiteX26" fmla="*/ 478631 w 2883694"/>
                <a:gd name="connsiteY26" fmla="*/ 1100137 h 1383506"/>
                <a:gd name="connsiteX27" fmla="*/ 542925 w 2883694"/>
                <a:gd name="connsiteY27" fmla="*/ 1100137 h 1383506"/>
                <a:gd name="connsiteX28" fmla="*/ 542925 w 2883694"/>
                <a:gd name="connsiteY28" fmla="*/ 1069181 h 1383506"/>
                <a:gd name="connsiteX29" fmla="*/ 564356 w 2883694"/>
                <a:gd name="connsiteY29" fmla="*/ 1069181 h 1383506"/>
                <a:gd name="connsiteX30" fmla="*/ 564356 w 2883694"/>
                <a:gd name="connsiteY30" fmla="*/ 1035843 h 1383506"/>
                <a:gd name="connsiteX31" fmla="*/ 616744 w 2883694"/>
                <a:gd name="connsiteY31" fmla="*/ 1035843 h 1383506"/>
                <a:gd name="connsiteX32" fmla="*/ 616744 w 2883694"/>
                <a:gd name="connsiteY32" fmla="*/ 1014412 h 1383506"/>
                <a:gd name="connsiteX33" fmla="*/ 640556 w 2883694"/>
                <a:gd name="connsiteY33" fmla="*/ 1014412 h 1383506"/>
                <a:gd name="connsiteX34" fmla="*/ 640556 w 2883694"/>
                <a:gd name="connsiteY34" fmla="*/ 1000125 h 1383506"/>
                <a:gd name="connsiteX35" fmla="*/ 666750 w 2883694"/>
                <a:gd name="connsiteY35" fmla="*/ 1000125 h 1383506"/>
                <a:gd name="connsiteX36" fmla="*/ 666750 w 2883694"/>
                <a:gd name="connsiteY36" fmla="*/ 981075 h 1383506"/>
                <a:gd name="connsiteX37" fmla="*/ 690563 w 2883694"/>
                <a:gd name="connsiteY37" fmla="*/ 981075 h 1383506"/>
                <a:gd name="connsiteX38" fmla="*/ 690563 w 2883694"/>
                <a:gd name="connsiteY38" fmla="*/ 962025 h 1383506"/>
                <a:gd name="connsiteX39" fmla="*/ 726281 w 2883694"/>
                <a:gd name="connsiteY39" fmla="*/ 962025 h 1383506"/>
                <a:gd name="connsiteX40" fmla="*/ 726281 w 2883694"/>
                <a:gd name="connsiteY40" fmla="*/ 950118 h 1383506"/>
                <a:gd name="connsiteX41" fmla="*/ 754856 w 2883694"/>
                <a:gd name="connsiteY41" fmla="*/ 950118 h 1383506"/>
                <a:gd name="connsiteX42" fmla="*/ 754856 w 2883694"/>
                <a:gd name="connsiteY42" fmla="*/ 950118 h 1383506"/>
                <a:gd name="connsiteX43" fmla="*/ 771524 w 2883694"/>
                <a:gd name="connsiteY43" fmla="*/ 933450 h 1383506"/>
                <a:gd name="connsiteX44" fmla="*/ 771524 w 2883694"/>
                <a:gd name="connsiteY44" fmla="*/ 916781 h 1383506"/>
                <a:gd name="connsiteX45" fmla="*/ 809625 w 2883694"/>
                <a:gd name="connsiteY45" fmla="*/ 916781 h 1383506"/>
                <a:gd name="connsiteX46" fmla="*/ 809625 w 2883694"/>
                <a:gd name="connsiteY46" fmla="*/ 916781 h 1383506"/>
                <a:gd name="connsiteX47" fmla="*/ 826294 w 2883694"/>
                <a:gd name="connsiteY47" fmla="*/ 900112 h 1383506"/>
                <a:gd name="connsiteX48" fmla="*/ 826294 w 2883694"/>
                <a:gd name="connsiteY48" fmla="*/ 885825 h 1383506"/>
                <a:gd name="connsiteX49" fmla="*/ 862013 w 2883694"/>
                <a:gd name="connsiteY49" fmla="*/ 885825 h 1383506"/>
                <a:gd name="connsiteX50" fmla="*/ 862013 w 2883694"/>
                <a:gd name="connsiteY50" fmla="*/ 869156 h 1383506"/>
                <a:gd name="connsiteX51" fmla="*/ 892969 w 2883694"/>
                <a:gd name="connsiteY51" fmla="*/ 869156 h 1383506"/>
                <a:gd name="connsiteX52" fmla="*/ 892969 w 2883694"/>
                <a:gd name="connsiteY52" fmla="*/ 847725 h 1383506"/>
                <a:gd name="connsiteX53" fmla="*/ 983456 w 2883694"/>
                <a:gd name="connsiteY53" fmla="*/ 847725 h 1383506"/>
                <a:gd name="connsiteX54" fmla="*/ 983456 w 2883694"/>
                <a:gd name="connsiteY54" fmla="*/ 821531 h 1383506"/>
                <a:gd name="connsiteX55" fmla="*/ 1007269 w 2883694"/>
                <a:gd name="connsiteY55" fmla="*/ 821531 h 1383506"/>
                <a:gd name="connsiteX56" fmla="*/ 1007269 w 2883694"/>
                <a:gd name="connsiteY56" fmla="*/ 804862 h 1383506"/>
                <a:gd name="connsiteX57" fmla="*/ 1031081 w 2883694"/>
                <a:gd name="connsiteY57" fmla="*/ 804862 h 1383506"/>
                <a:gd name="connsiteX58" fmla="*/ 1031081 w 2883694"/>
                <a:gd name="connsiteY58" fmla="*/ 788193 h 1383506"/>
                <a:gd name="connsiteX59" fmla="*/ 1109663 w 2883694"/>
                <a:gd name="connsiteY59" fmla="*/ 788193 h 1383506"/>
                <a:gd name="connsiteX60" fmla="*/ 1109663 w 2883694"/>
                <a:gd name="connsiteY60" fmla="*/ 764381 h 1383506"/>
                <a:gd name="connsiteX61" fmla="*/ 1140619 w 2883694"/>
                <a:gd name="connsiteY61" fmla="*/ 764381 h 1383506"/>
                <a:gd name="connsiteX62" fmla="*/ 1131094 w 2883694"/>
                <a:gd name="connsiteY62" fmla="*/ 759618 h 1383506"/>
                <a:gd name="connsiteX63" fmla="*/ 1135856 w 2883694"/>
                <a:gd name="connsiteY63" fmla="*/ 747712 h 1383506"/>
                <a:gd name="connsiteX64" fmla="*/ 1171575 w 2883694"/>
                <a:gd name="connsiteY64" fmla="*/ 747712 h 1383506"/>
                <a:gd name="connsiteX65" fmla="*/ 1171575 w 2883694"/>
                <a:gd name="connsiteY65" fmla="*/ 735806 h 1383506"/>
                <a:gd name="connsiteX66" fmla="*/ 1197769 w 2883694"/>
                <a:gd name="connsiteY66" fmla="*/ 735806 h 1383506"/>
                <a:gd name="connsiteX67" fmla="*/ 1197769 w 2883694"/>
                <a:gd name="connsiteY67" fmla="*/ 719137 h 1383506"/>
                <a:gd name="connsiteX68" fmla="*/ 1221581 w 2883694"/>
                <a:gd name="connsiteY68" fmla="*/ 719137 h 1383506"/>
                <a:gd name="connsiteX69" fmla="*/ 1221581 w 2883694"/>
                <a:gd name="connsiteY69" fmla="*/ 702468 h 1383506"/>
                <a:gd name="connsiteX70" fmla="*/ 1250156 w 2883694"/>
                <a:gd name="connsiteY70" fmla="*/ 702468 h 1383506"/>
                <a:gd name="connsiteX71" fmla="*/ 1250156 w 2883694"/>
                <a:gd name="connsiteY71" fmla="*/ 702468 h 1383506"/>
                <a:gd name="connsiteX72" fmla="*/ 1262062 w 2883694"/>
                <a:gd name="connsiteY72" fmla="*/ 690562 h 1383506"/>
                <a:gd name="connsiteX73" fmla="*/ 1262062 w 2883694"/>
                <a:gd name="connsiteY73" fmla="*/ 669131 h 1383506"/>
                <a:gd name="connsiteX74" fmla="*/ 1293019 w 2883694"/>
                <a:gd name="connsiteY74" fmla="*/ 669131 h 1383506"/>
                <a:gd name="connsiteX75" fmla="*/ 1293019 w 2883694"/>
                <a:gd name="connsiteY75" fmla="*/ 654843 h 1383506"/>
                <a:gd name="connsiteX76" fmla="*/ 1319213 w 2883694"/>
                <a:gd name="connsiteY76" fmla="*/ 654843 h 1383506"/>
                <a:gd name="connsiteX77" fmla="*/ 1319213 w 2883694"/>
                <a:gd name="connsiteY77" fmla="*/ 635793 h 1383506"/>
                <a:gd name="connsiteX78" fmla="*/ 1340644 w 2883694"/>
                <a:gd name="connsiteY78" fmla="*/ 635793 h 1383506"/>
                <a:gd name="connsiteX79" fmla="*/ 1340644 w 2883694"/>
                <a:gd name="connsiteY79" fmla="*/ 614362 h 1383506"/>
                <a:gd name="connsiteX80" fmla="*/ 1366838 w 2883694"/>
                <a:gd name="connsiteY80" fmla="*/ 614362 h 1383506"/>
                <a:gd name="connsiteX81" fmla="*/ 1366838 w 2883694"/>
                <a:gd name="connsiteY81" fmla="*/ 602456 h 1383506"/>
                <a:gd name="connsiteX82" fmla="*/ 1402556 w 2883694"/>
                <a:gd name="connsiteY82" fmla="*/ 602456 h 1383506"/>
                <a:gd name="connsiteX83" fmla="*/ 1402556 w 2883694"/>
                <a:gd name="connsiteY83" fmla="*/ 583406 h 1383506"/>
                <a:gd name="connsiteX84" fmla="*/ 1443038 w 2883694"/>
                <a:gd name="connsiteY84" fmla="*/ 583406 h 1383506"/>
                <a:gd name="connsiteX85" fmla="*/ 1443038 w 2883694"/>
                <a:gd name="connsiteY85" fmla="*/ 569118 h 1383506"/>
                <a:gd name="connsiteX86" fmla="*/ 1528763 w 2883694"/>
                <a:gd name="connsiteY86" fmla="*/ 569118 h 1383506"/>
                <a:gd name="connsiteX87" fmla="*/ 1528763 w 2883694"/>
                <a:gd name="connsiteY87" fmla="*/ 552450 h 1383506"/>
                <a:gd name="connsiteX88" fmla="*/ 1571625 w 2883694"/>
                <a:gd name="connsiteY88" fmla="*/ 552450 h 1383506"/>
                <a:gd name="connsiteX89" fmla="*/ 1571625 w 2883694"/>
                <a:gd name="connsiteY89" fmla="*/ 531018 h 1383506"/>
                <a:gd name="connsiteX90" fmla="*/ 1602581 w 2883694"/>
                <a:gd name="connsiteY90" fmla="*/ 531018 h 1383506"/>
                <a:gd name="connsiteX91" fmla="*/ 1602581 w 2883694"/>
                <a:gd name="connsiteY91" fmla="*/ 504825 h 1383506"/>
                <a:gd name="connsiteX92" fmla="*/ 1676400 w 2883694"/>
                <a:gd name="connsiteY92" fmla="*/ 504825 h 1383506"/>
                <a:gd name="connsiteX93" fmla="*/ 1676400 w 2883694"/>
                <a:gd name="connsiteY93" fmla="*/ 488156 h 1383506"/>
                <a:gd name="connsiteX94" fmla="*/ 1704975 w 2883694"/>
                <a:gd name="connsiteY94" fmla="*/ 488156 h 1383506"/>
                <a:gd name="connsiteX95" fmla="*/ 1704975 w 2883694"/>
                <a:gd name="connsiteY95" fmla="*/ 464343 h 1383506"/>
                <a:gd name="connsiteX96" fmla="*/ 1750219 w 2883694"/>
                <a:gd name="connsiteY96" fmla="*/ 464343 h 1383506"/>
                <a:gd name="connsiteX97" fmla="*/ 1750219 w 2883694"/>
                <a:gd name="connsiteY97" fmla="*/ 464343 h 1383506"/>
                <a:gd name="connsiteX98" fmla="*/ 1745456 w 2883694"/>
                <a:gd name="connsiteY98" fmla="*/ 469106 h 1383506"/>
                <a:gd name="connsiteX99" fmla="*/ 1745456 w 2883694"/>
                <a:gd name="connsiteY99" fmla="*/ 450056 h 1383506"/>
                <a:gd name="connsiteX100" fmla="*/ 1790700 w 2883694"/>
                <a:gd name="connsiteY100" fmla="*/ 450056 h 1383506"/>
                <a:gd name="connsiteX101" fmla="*/ 1790700 w 2883694"/>
                <a:gd name="connsiteY101" fmla="*/ 450056 h 1383506"/>
                <a:gd name="connsiteX102" fmla="*/ 1824038 w 2883694"/>
                <a:gd name="connsiteY102" fmla="*/ 450056 h 1383506"/>
                <a:gd name="connsiteX103" fmla="*/ 1824038 w 2883694"/>
                <a:gd name="connsiteY103" fmla="*/ 428625 h 1383506"/>
                <a:gd name="connsiteX104" fmla="*/ 1862138 w 2883694"/>
                <a:gd name="connsiteY104" fmla="*/ 428625 h 1383506"/>
                <a:gd name="connsiteX105" fmla="*/ 1862138 w 2883694"/>
                <a:gd name="connsiteY105" fmla="*/ 409575 h 1383506"/>
                <a:gd name="connsiteX106" fmla="*/ 1890713 w 2883694"/>
                <a:gd name="connsiteY106" fmla="*/ 409575 h 1383506"/>
                <a:gd name="connsiteX107" fmla="*/ 1897856 w 2883694"/>
                <a:gd name="connsiteY107" fmla="*/ 402432 h 1383506"/>
                <a:gd name="connsiteX108" fmla="*/ 1933575 w 2883694"/>
                <a:gd name="connsiteY108" fmla="*/ 402432 h 1383506"/>
                <a:gd name="connsiteX109" fmla="*/ 1933575 w 2883694"/>
                <a:gd name="connsiteY109" fmla="*/ 388143 h 1383506"/>
                <a:gd name="connsiteX110" fmla="*/ 1969294 w 2883694"/>
                <a:gd name="connsiteY110" fmla="*/ 388143 h 1383506"/>
                <a:gd name="connsiteX111" fmla="*/ 1969294 w 2883694"/>
                <a:gd name="connsiteY111" fmla="*/ 369093 h 1383506"/>
                <a:gd name="connsiteX112" fmla="*/ 2024063 w 2883694"/>
                <a:gd name="connsiteY112" fmla="*/ 369093 h 1383506"/>
                <a:gd name="connsiteX113" fmla="*/ 2024063 w 2883694"/>
                <a:gd name="connsiteY113" fmla="*/ 352425 h 1383506"/>
                <a:gd name="connsiteX114" fmla="*/ 2052638 w 2883694"/>
                <a:gd name="connsiteY114" fmla="*/ 352425 h 1383506"/>
                <a:gd name="connsiteX115" fmla="*/ 2052638 w 2883694"/>
                <a:gd name="connsiteY115" fmla="*/ 340518 h 1383506"/>
                <a:gd name="connsiteX116" fmla="*/ 2095500 w 2883694"/>
                <a:gd name="connsiteY116" fmla="*/ 340518 h 1383506"/>
                <a:gd name="connsiteX117" fmla="*/ 2095500 w 2883694"/>
                <a:gd name="connsiteY117" fmla="*/ 323850 h 1383506"/>
                <a:gd name="connsiteX118" fmla="*/ 2124075 w 2883694"/>
                <a:gd name="connsiteY118" fmla="*/ 323850 h 1383506"/>
                <a:gd name="connsiteX119" fmla="*/ 2124075 w 2883694"/>
                <a:gd name="connsiteY119" fmla="*/ 323850 h 1383506"/>
                <a:gd name="connsiteX120" fmla="*/ 2124075 w 2883694"/>
                <a:gd name="connsiteY120" fmla="*/ 297656 h 1383506"/>
                <a:gd name="connsiteX121" fmla="*/ 2147888 w 2883694"/>
                <a:gd name="connsiteY121" fmla="*/ 297656 h 1383506"/>
                <a:gd name="connsiteX122" fmla="*/ 2147888 w 2883694"/>
                <a:gd name="connsiteY122" fmla="*/ 280987 h 1383506"/>
                <a:gd name="connsiteX123" fmla="*/ 2176463 w 2883694"/>
                <a:gd name="connsiteY123" fmla="*/ 280987 h 1383506"/>
                <a:gd name="connsiteX124" fmla="*/ 2176463 w 2883694"/>
                <a:gd name="connsiteY124" fmla="*/ 264318 h 1383506"/>
                <a:gd name="connsiteX125" fmla="*/ 2269331 w 2883694"/>
                <a:gd name="connsiteY125" fmla="*/ 264318 h 1383506"/>
                <a:gd name="connsiteX126" fmla="*/ 2269331 w 2883694"/>
                <a:gd name="connsiteY126" fmla="*/ 264318 h 1383506"/>
                <a:gd name="connsiteX127" fmla="*/ 2269331 w 2883694"/>
                <a:gd name="connsiteY127" fmla="*/ 245268 h 1383506"/>
                <a:gd name="connsiteX128" fmla="*/ 2345531 w 2883694"/>
                <a:gd name="connsiteY128" fmla="*/ 245268 h 1383506"/>
                <a:gd name="connsiteX129" fmla="*/ 2345531 w 2883694"/>
                <a:gd name="connsiteY129" fmla="*/ 223837 h 1383506"/>
                <a:gd name="connsiteX130" fmla="*/ 2371725 w 2883694"/>
                <a:gd name="connsiteY130" fmla="*/ 223837 h 1383506"/>
                <a:gd name="connsiteX131" fmla="*/ 2371725 w 2883694"/>
                <a:gd name="connsiteY131" fmla="*/ 200025 h 1383506"/>
                <a:gd name="connsiteX132" fmla="*/ 2395538 w 2883694"/>
                <a:gd name="connsiteY132" fmla="*/ 200025 h 1383506"/>
                <a:gd name="connsiteX133" fmla="*/ 2395538 w 2883694"/>
                <a:gd name="connsiteY133" fmla="*/ 185737 h 1383506"/>
                <a:gd name="connsiteX134" fmla="*/ 2481263 w 2883694"/>
                <a:gd name="connsiteY134" fmla="*/ 185737 h 1383506"/>
                <a:gd name="connsiteX135" fmla="*/ 2481263 w 2883694"/>
                <a:gd name="connsiteY135" fmla="*/ 159543 h 1383506"/>
                <a:gd name="connsiteX136" fmla="*/ 2502694 w 2883694"/>
                <a:gd name="connsiteY136" fmla="*/ 159543 h 1383506"/>
                <a:gd name="connsiteX137" fmla="*/ 2502694 w 2883694"/>
                <a:gd name="connsiteY137" fmla="*/ 140493 h 1383506"/>
                <a:gd name="connsiteX138" fmla="*/ 2536031 w 2883694"/>
                <a:gd name="connsiteY138" fmla="*/ 140493 h 1383506"/>
                <a:gd name="connsiteX139" fmla="*/ 2536031 w 2883694"/>
                <a:gd name="connsiteY139" fmla="*/ 140493 h 1383506"/>
                <a:gd name="connsiteX140" fmla="*/ 2536031 w 2883694"/>
                <a:gd name="connsiteY140" fmla="*/ 123825 h 1383506"/>
                <a:gd name="connsiteX141" fmla="*/ 2595563 w 2883694"/>
                <a:gd name="connsiteY141" fmla="*/ 123825 h 1383506"/>
                <a:gd name="connsiteX142" fmla="*/ 2595563 w 2883694"/>
                <a:gd name="connsiteY142" fmla="*/ 107156 h 1383506"/>
                <a:gd name="connsiteX143" fmla="*/ 2645569 w 2883694"/>
                <a:gd name="connsiteY143" fmla="*/ 107156 h 1383506"/>
                <a:gd name="connsiteX144" fmla="*/ 2645569 w 2883694"/>
                <a:gd name="connsiteY144" fmla="*/ 90487 h 1383506"/>
                <a:gd name="connsiteX145" fmla="*/ 2700338 w 2883694"/>
                <a:gd name="connsiteY145" fmla="*/ 90487 h 1383506"/>
                <a:gd name="connsiteX146" fmla="*/ 2700338 w 2883694"/>
                <a:gd name="connsiteY146" fmla="*/ 73818 h 1383506"/>
                <a:gd name="connsiteX147" fmla="*/ 2759869 w 2883694"/>
                <a:gd name="connsiteY147" fmla="*/ 73818 h 1383506"/>
                <a:gd name="connsiteX148" fmla="*/ 2759869 w 2883694"/>
                <a:gd name="connsiteY148" fmla="*/ 73818 h 1383506"/>
                <a:gd name="connsiteX149" fmla="*/ 2759869 w 2883694"/>
                <a:gd name="connsiteY149" fmla="*/ 54768 h 1383506"/>
                <a:gd name="connsiteX150" fmla="*/ 2809875 w 2883694"/>
                <a:gd name="connsiteY150" fmla="*/ 54768 h 1383506"/>
                <a:gd name="connsiteX151" fmla="*/ 2809875 w 2883694"/>
                <a:gd name="connsiteY151" fmla="*/ 54768 h 1383506"/>
                <a:gd name="connsiteX152" fmla="*/ 2809875 w 2883694"/>
                <a:gd name="connsiteY152" fmla="*/ 33337 h 1383506"/>
                <a:gd name="connsiteX153" fmla="*/ 2833688 w 2883694"/>
                <a:gd name="connsiteY153" fmla="*/ 33337 h 1383506"/>
                <a:gd name="connsiteX154" fmla="*/ 2833688 w 2883694"/>
                <a:gd name="connsiteY154" fmla="*/ 33337 h 1383506"/>
                <a:gd name="connsiteX155" fmla="*/ 2833688 w 2883694"/>
                <a:gd name="connsiteY155" fmla="*/ 16668 h 1383506"/>
                <a:gd name="connsiteX156" fmla="*/ 2852738 w 2883694"/>
                <a:gd name="connsiteY156" fmla="*/ 16668 h 1383506"/>
                <a:gd name="connsiteX157" fmla="*/ 2852738 w 2883694"/>
                <a:gd name="connsiteY157" fmla="*/ 0 h 1383506"/>
                <a:gd name="connsiteX158" fmla="*/ 2883694 w 2883694"/>
                <a:gd name="connsiteY158" fmla="*/ 0 h 1383506"/>
                <a:gd name="connsiteX0" fmla="*/ 0 w 2883694"/>
                <a:gd name="connsiteY0" fmla="*/ 1383506 h 1383506"/>
                <a:gd name="connsiteX1" fmla="*/ 50006 w 2883694"/>
                <a:gd name="connsiteY1" fmla="*/ 1383506 h 1383506"/>
                <a:gd name="connsiteX2" fmla="*/ 50006 w 2883694"/>
                <a:gd name="connsiteY2" fmla="*/ 1364456 h 1383506"/>
                <a:gd name="connsiteX3" fmla="*/ 73819 w 2883694"/>
                <a:gd name="connsiteY3" fmla="*/ 1364456 h 1383506"/>
                <a:gd name="connsiteX4" fmla="*/ 73819 w 2883694"/>
                <a:gd name="connsiteY4" fmla="*/ 1343025 h 1383506"/>
                <a:gd name="connsiteX5" fmla="*/ 107156 w 2883694"/>
                <a:gd name="connsiteY5" fmla="*/ 1343025 h 1383506"/>
                <a:gd name="connsiteX6" fmla="*/ 107156 w 2883694"/>
                <a:gd name="connsiteY6" fmla="*/ 1323975 h 1383506"/>
                <a:gd name="connsiteX7" fmla="*/ 130969 w 2883694"/>
                <a:gd name="connsiteY7" fmla="*/ 1323975 h 1383506"/>
                <a:gd name="connsiteX8" fmla="*/ 130969 w 2883694"/>
                <a:gd name="connsiteY8" fmla="*/ 1314450 h 1383506"/>
                <a:gd name="connsiteX9" fmla="*/ 161925 w 2883694"/>
                <a:gd name="connsiteY9" fmla="*/ 1314450 h 1383506"/>
                <a:gd name="connsiteX10" fmla="*/ 161925 w 2883694"/>
                <a:gd name="connsiteY10" fmla="*/ 1290637 h 1383506"/>
                <a:gd name="connsiteX11" fmla="*/ 202406 w 2883694"/>
                <a:gd name="connsiteY11" fmla="*/ 1290637 h 1383506"/>
                <a:gd name="connsiteX12" fmla="*/ 202406 w 2883694"/>
                <a:gd name="connsiteY12" fmla="*/ 1266825 h 1383506"/>
                <a:gd name="connsiteX13" fmla="*/ 247650 w 2883694"/>
                <a:gd name="connsiteY13" fmla="*/ 1266825 h 1383506"/>
                <a:gd name="connsiteX14" fmla="*/ 247650 w 2883694"/>
                <a:gd name="connsiteY14" fmla="*/ 1254918 h 1383506"/>
                <a:gd name="connsiteX15" fmla="*/ 280988 w 2883694"/>
                <a:gd name="connsiteY15" fmla="*/ 1254918 h 1383506"/>
                <a:gd name="connsiteX16" fmla="*/ 280988 w 2883694"/>
                <a:gd name="connsiteY16" fmla="*/ 1235868 h 1383506"/>
                <a:gd name="connsiteX17" fmla="*/ 304800 w 2883694"/>
                <a:gd name="connsiteY17" fmla="*/ 1235868 h 1383506"/>
                <a:gd name="connsiteX18" fmla="*/ 304800 w 2883694"/>
                <a:gd name="connsiteY18" fmla="*/ 1204912 h 1383506"/>
                <a:gd name="connsiteX19" fmla="*/ 369094 w 2883694"/>
                <a:gd name="connsiteY19" fmla="*/ 1204912 h 1383506"/>
                <a:gd name="connsiteX20" fmla="*/ 369094 w 2883694"/>
                <a:gd name="connsiteY20" fmla="*/ 1173956 h 1383506"/>
                <a:gd name="connsiteX21" fmla="*/ 383381 w 2883694"/>
                <a:gd name="connsiteY21" fmla="*/ 1173956 h 1383506"/>
                <a:gd name="connsiteX22" fmla="*/ 383381 w 2883694"/>
                <a:gd name="connsiteY22" fmla="*/ 1145381 h 1383506"/>
                <a:gd name="connsiteX23" fmla="*/ 452438 w 2883694"/>
                <a:gd name="connsiteY23" fmla="*/ 1145381 h 1383506"/>
                <a:gd name="connsiteX24" fmla="*/ 452438 w 2883694"/>
                <a:gd name="connsiteY24" fmla="*/ 1126331 h 1383506"/>
                <a:gd name="connsiteX25" fmla="*/ 478631 w 2883694"/>
                <a:gd name="connsiteY25" fmla="*/ 1126331 h 1383506"/>
                <a:gd name="connsiteX26" fmla="*/ 478631 w 2883694"/>
                <a:gd name="connsiteY26" fmla="*/ 1100137 h 1383506"/>
                <a:gd name="connsiteX27" fmla="*/ 542925 w 2883694"/>
                <a:gd name="connsiteY27" fmla="*/ 1100137 h 1383506"/>
                <a:gd name="connsiteX28" fmla="*/ 542925 w 2883694"/>
                <a:gd name="connsiteY28" fmla="*/ 1069181 h 1383506"/>
                <a:gd name="connsiteX29" fmla="*/ 564356 w 2883694"/>
                <a:gd name="connsiteY29" fmla="*/ 1069181 h 1383506"/>
                <a:gd name="connsiteX30" fmla="*/ 564356 w 2883694"/>
                <a:gd name="connsiteY30" fmla="*/ 1035843 h 1383506"/>
                <a:gd name="connsiteX31" fmla="*/ 616744 w 2883694"/>
                <a:gd name="connsiteY31" fmla="*/ 1035843 h 1383506"/>
                <a:gd name="connsiteX32" fmla="*/ 616744 w 2883694"/>
                <a:gd name="connsiteY32" fmla="*/ 1014412 h 1383506"/>
                <a:gd name="connsiteX33" fmla="*/ 640556 w 2883694"/>
                <a:gd name="connsiteY33" fmla="*/ 1014412 h 1383506"/>
                <a:gd name="connsiteX34" fmla="*/ 640556 w 2883694"/>
                <a:gd name="connsiteY34" fmla="*/ 1000125 h 1383506"/>
                <a:gd name="connsiteX35" fmla="*/ 666750 w 2883694"/>
                <a:gd name="connsiteY35" fmla="*/ 1000125 h 1383506"/>
                <a:gd name="connsiteX36" fmla="*/ 666750 w 2883694"/>
                <a:gd name="connsiteY36" fmla="*/ 981075 h 1383506"/>
                <a:gd name="connsiteX37" fmla="*/ 690563 w 2883694"/>
                <a:gd name="connsiteY37" fmla="*/ 981075 h 1383506"/>
                <a:gd name="connsiteX38" fmla="*/ 690563 w 2883694"/>
                <a:gd name="connsiteY38" fmla="*/ 962025 h 1383506"/>
                <a:gd name="connsiteX39" fmla="*/ 726281 w 2883694"/>
                <a:gd name="connsiteY39" fmla="*/ 962025 h 1383506"/>
                <a:gd name="connsiteX40" fmla="*/ 726281 w 2883694"/>
                <a:gd name="connsiteY40" fmla="*/ 950118 h 1383506"/>
                <a:gd name="connsiteX41" fmla="*/ 754856 w 2883694"/>
                <a:gd name="connsiteY41" fmla="*/ 950118 h 1383506"/>
                <a:gd name="connsiteX42" fmla="*/ 754856 w 2883694"/>
                <a:gd name="connsiteY42" fmla="*/ 950118 h 1383506"/>
                <a:gd name="connsiteX43" fmla="*/ 771524 w 2883694"/>
                <a:gd name="connsiteY43" fmla="*/ 933450 h 1383506"/>
                <a:gd name="connsiteX44" fmla="*/ 771524 w 2883694"/>
                <a:gd name="connsiteY44" fmla="*/ 916781 h 1383506"/>
                <a:gd name="connsiteX45" fmla="*/ 809625 w 2883694"/>
                <a:gd name="connsiteY45" fmla="*/ 916781 h 1383506"/>
                <a:gd name="connsiteX46" fmla="*/ 809625 w 2883694"/>
                <a:gd name="connsiteY46" fmla="*/ 916781 h 1383506"/>
                <a:gd name="connsiteX47" fmla="*/ 826294 w 2883694"/>
                <a:gd name="connsiteY47" fmla="*/ 900112 h 1383506"/>
                <a:gd name="connsiteX48" fmla="*/ 826294 w 2883694"/>
                <a:gd name="connsiteY48" fmla="*/ 885825 h 1383506"/>
                <a:gd name="connsiteX49" fmla="*/ 862013 w 2883694"/>
                <a:gd name="connsiteY49" fmla="*/ 885825 h 1383506"/>
                <a:gd name="connsiteX50" fmla="*/ 862013 w 2883694"/>
                <a:gd name="connsiteY50" fmla="*/ 869156 h 1383506"/>
                <a:gd name="connsiteX51" fmla="*/ 892969 w 2883694"/>
                <a:gd name="connsiteY51" fmla="*/ 869156 h 1383506"/>
                <a:gd name="connsiteX52" fmla="*/ 892969 w 2883694"/>
                <a:gd name="connsiteY52" fmla="*/ 847725 h 1383506"/>
                <a:gd name="connsiteX53" fmla="*/ 983456 w 2883694"/>
                <a:gd name="connsiteY53" fmla="*/ 847725 h 1383506"/>
                <a:gd name="connsiteX54" fmla="*/ 983456 w 2883694"/>
                <a:gd name="connsiteY54" fmla="*/ 821531 h 1383506"/>
                <a:gd name="connsiteX55" fmla="*/ 1007269 w 2883694"/>
                <a:gd name="connsiteY55" fmla="*/ 821531 h 1383506"/>
                <a:gd name="connsiteX56" fmla="*/ 1007269 w 2883694"/>
                <a:gd name="connsiteY56" fmla="*/ 804862 h 1383506"/>
                <a:gd name="connsiteX57" fmla="*/ 1031081 w 2883694"/>
                <a:gd name="connsiteY57" fmla="*/ 804862 h 1383506"/>
                <a:gd name="connsiteX58" fmla="*/ 1031081 w 2883694"/>
                <a:gd name="connsiteY58" fmla="*/ 788193 h 1383506"/>
                <a:gd name="connsiteX59" fmla="*/ 1109663 w 2883694"/>
                <a:gd name="connsiteY59" fmla="*/ 788193 h 1383506"/>
                <a:gd name="connsiteX60" fmla="*/ 1109663 w 2883694"/>
                <a:gd name="connsiteY60" fmla="*/ 764381 h 1383506"/>
                <a:gd name="connsiteX61" fmla="*/ 1140619 w 2883694"/>
                <a:gd name="connsiteY61" fmla="*/ 764381 h 1383506"/>
                <a:gd name="connsiteX62" fmla="*/ 1121569 w 2883694"/>
                <a:gd name="connsiteY62" fmla="*/ 761999 h 1383506"/>
                <a:gd name="connsiteX63" fmla="*/ 1135856 w 2883694"/>
                <a:gd name="connsiteY63" fmla="*/ 747712 h 1383506"/>
                <a:gd name="connsiteX64" fmla="*/ 1171575 w 2883694"/>
                <a:gd name="connsiteY64" fmla="*/ 747712 h 1383506"/>
                <a:gd name="connsiteX65" fmla="*/ 1171575 w 2883694"/>
                <a:gd name="connsiteY65" fmla="*/ 735806 h 1383506"/>
                <a:gd name="connsiteX66" fmla="*/ 1197769 w 2883694"/>
                <a:gd name="connsiteY66" fmla="*/ 735806 h 1383506"/>
                <a:gd name="connsiteX67" fmla="*/ 1197769 w 2883694"/>
                <a:gd name="connsiteY67" fmla="*/ 719137 h 1383506"/>
                <a:gd name="connsiteX68" fmla="*/ 1221581 w 2883694"/>
                <a:gd name="connsiteY68" fmla="*/ 719137 h 1383506"/>
                <a:gd name="connsiteX69" fmla="*/ 1221581 w 2883694"/>
                <a:gd name="connsiteY69" fmla="*/ 702468 h 1383506"/>
                <a:gd name="connsiteX70" fmla="*/ 1250156 w 2883694"/>
                <a:gd name="connsiteY70" fmla="*/ 702468 h 1383506"/>
                <a:gd name="connsiteX71" fmla="*/ 1250156 w 2883694"/>
                <a:gd name="connsiteY71" fmla="*/ 702468 h 1383506"/>
                <a:gd name="connsiteX72" fmla="*/ 1262062 w 2883694"/>
                <a:gd name="connsiteY72" fmla="*/ 690562 h 1383506"/>
                <a:gd name="connsiteX73" fmla="*/ 1262062 w 2883694"/>
                <a:gd name="connsiteY73" fmla="*/ 669131 h 1383506"/>
                <a:gd name="connsiteX74" fmla="*/ 1293019 w 2883694"/>
                <a:gd name="connsiteY74" fmla="*/ 669131 h 1383506"/>
                <a:gd name="connsiteX75" fmla="*/ 1293019 w 2883694"/>
                <a:gd name="connsiteY75" fmla="*/ 654843 h 1383506"/>
                <a:gd name="connsiteX76" fmla="*/ 1319213 w 2883694"/>
                <a:gd name="connsiteY76" fmla="*/ 654843 h 1383506"/>
                <a:gd name="connsiteX77" fmla="*/ 1319213 w 2883694"/>
                <a:gd name="connsiteY77" fmla="*/ 635793 h 1383506"/>
                <a:gd name="connsiteX78" fmla="*/ 1340644 w 2883694"/>
                <a:gd name="connsiteY78" fmla="*/ 635793 h 1383506"/>
                <a:gd name="connsiteX79" fmla="*/ 1340644 w 2883694"/>
                <a:gd name="connsiteY79" fmla="*/ 614362 h 1383506"/>
                <a:gd name="connsiteX80" fmla="*/ 1366838 w 2883694"/>
                <a:gd name="connsiteY80" fmla="*/ 614362 h 1383506"/>
                <a:gd name="connsiteX81" fmla="*/ 1366838 w 2883694"/>
                <a:gd name="connsiteY81" fmla="*/ 602456 h 1383506"/>
                <a:gd name="connsiteX82" fmla="*/ 1402556 w 2883694"/>
                <a:gd name="connsiteY82" fmla="*/ 602456 h 1383506"/>
                <a:gd name="connsiteX83" fmla="*/ 1402556 w 2883694"/>
                <a:gd name="connsiteY83" fmla="*/ 583406 h 1383506"/>
                <a:gd name="connsiteX84" fmla="*/ 1443038 w 2883694"/>
                <a:gd name="connsiteY84" fmla="*/ 583406 h 1383506"/>
                <a:gd name="connsiteX85" fmla="*/ 1443038 w 2883694"/>
                <a:gd name="connsiteY85" fmla="*/ 569118 h 1383506"/>
                <a:gd name="connsiteX86" fmla="*/ 1528763 w 2883694"/>
                <a:gd name="connsiteY86" fmla="*/ 569118 h 1383506"/>
                <a:gd name="connsiteX87" fmla="*/ 1528763 w 2883694"/>
                <a:gd name="connsiteY87" fmla="*/ 552450 h 1383506"/>
                <a:gd name="connsiteX88" fmla="*/ 1571625 w 2883694"/>
                <a:gd name="connsiteY88" fmla="*/ 552450 h 1383506"/>
                <a:gd name="connsiteX89" fmla="*/ 1571625 w 2883694"/>
                <a:gd name="connsiteY89" fmla="*/ 531018 h 1383506"/>
                <a:gd name="connsiteX90" fmla="*/ 1602581 w 2883694"/>
                <a:gd name="connsiteY90" fmla="*/ 531018 h 1383506"/>
                <a:gd name="connsiteX91" fmla="*/ 1602581 w 2883694"/>
                <a:gd name="connsiteY91" fmla="*/ 504825 h 1383506"/>
                <a:gd name="connsiteX92" fmla="*/ 1676400 w 2883694"/>
                <a:gd name="connsiteY92" fmla="*/ 504825 h 1383506"/>
                <a:gd name="connsiteX93" fmla="*/ 1676400 w 2883694"/>
                <a:gd name="connsiteY93" fmla="*/ 488156 h 1383506"/>
                <a:gd name="connsiteX94" fmla="*/ 1704975 w 2883694"/>
                <a:gd name="connsiteY94" fmla="*/ 488156 h 1383506"/>
                <a:gd name="connsiteX95" fmla="*/ 1704975 w 2883694"/>
                <a:gd name="connsiteY95" fmla="*/ 464343 h 1383506"/>
                <a:gd name="connsiteX96" fmla="*/ 1750219 w 2883694"/>
                <a:gd name="connsiteY96" fmla="*/ 464343 h 1383506"/>
                <a:gd name="connsiteX97" fmla="*/ 1750219 w 2883694"/>
                <a:gd name="connsiteY97" fmla="*/ 464343 h 1383506"/>
                <a:gd name="connsiteX98" fmla="*/ 1745456 w 2883694"/>
                <a:gd name="connsiteY98" fmla="*/ 469106 h 1383506"/>
                <a:gd name="connsiteX99" fmla="*/ 1745456 w 2883694"/>
                <a:gd name="connsiteY99" fmla="*/ 450056 h 1383506"/>
                <a:gd name="connsiteX100" fmla="*/ 1790700 w 2883694"/>
                <a:gd name="connsiteY100" fmla="*/ 450056 h 1383506"/>
                <a:gd name="connsiteX101" fmla="*/ 1790700 w 2883694"/>
                <a:gd name="connsiteY101" fmla="*/ 450056 h 1383506"/>
                <a:gd name="connsiteX102" fmla="*/ 1824038 w 2883694"/>
                <a:gd name="connsiteY102" fmla="*/ 450056 h 1383506"/>
                <a:gd name="connsiteX103" fmla="*/ 1824038 w 2883694"/>
                <a:gd name="connsiteY103" fmla="*/ 428625 h 1383506"/>
                <a:gd name="connsiteX104" fmla="*/ 1862138 w 2883694"/>
                <a:gd name="connsiteY104" fmla="*/ 428625 h 1383506"/>
                <a:gd name="connsiteX105" fmla="*/ 1862138 w 2883694"/>
                <a:gd name="connsiteY105" fmla="*/ 409575 h 1383506"/>
                <a:gd name="connsiteX106" fmla="*/ 1890713 w 2883694"/>
                <a:gd name="connsiteY106" fmla="*/ 409575 h 1383506"/>
                <a:gd name="connsiteX107" fmla="*/ 1897856 w 2883694"/>
                <a:gd name="connsiteY107" fmla="*/ 402432 h 1383506"/>
                <a:gd name="connsiteX108" fmla="*/ 1933575 w 2883694"/>
                <a:gd name="connsiteY108" fmla="*/ 402432 h 1383506"/>
                <a:gd name="connsiteX109" fmla="*/ 1933575 w 2883694"/>
                <a:gd name="connsiteY109" fmla="*/ 388143 h 1383506"/>
                <a:gd name="connsiteX110" fmla="*/ 1969294 w 2883694"/>
                <a:gd name="connsiteY110" fmla="*/ 388143 h 1383506"/>
                <a:gd name="connsiteX111" fmla="*/ 1969294 w 2883694"/>
                <a:gd name="connsiteY111" fmla="*/ 369093 h 1383506"/>
                <a:gd name="connsiteX112" fmla="*/ 2024063 w 2883694"/>
                <a:gd name="connsiteY112" fmla="*/ 369093 h 1383506"/>
                <a:gd name="connsiteX113" fmla="*/ 2024063 w 2883694"/>
                <a:gd name="connsiteY113" fmla="*/ 352425 h 1383506"/>
                <a:gd name="connsiteX114" fmla="*/ 2052638 w 2883694"/>
                <a:gd name="connsiteY114" fmla="*/ 352425 h 1383506"/>
                <a:gd name="connsiteX115" fmla="*/ 2052638 w 2883694"/>
                <a:gd name="connsiteY115" fmla="*/ 340518 h 1383506"/>
                <a:gd name="connsiteX116" fmla="*/ 2095500 w 2883694"/>
                <a:gd name="connsiteY116" fmla="*/ 340518 h 1383506"/>
                <a:gd name="connsiteX117" fmla="*/ 2095500 w 2883694"/>
                <a:gd name="connsiteY117" fmla="*/ 323850 h 1383506"/>
                <a:gd name="connsiteX118" fmla="*/ 2124075 w 2883694"/>
                <a:gd name="connsiteY118" fmla="*/ 323850 h 1383506"/>
                <a:gd name="connsiteX119" fmla="*/ 2124075 w 2883694"/>
                <a:gd name="connsiteY119" fmla="*/ 323850 h 1383506"/>
                <a:gd name="connsiteX120" fmla="*/ 2124075 w 2883694"/>
                <a:gd name="connsiteY120" fmla="*/ 297656 h 1383506"/>
                <a:gd name="connsiteX121" fmla="*/ 2147888 w 2883694"/>
                <a:gd name="connsiteY121" fmla="*/ 297656 h 1383506"/>
                <a:gd name="connsiteX122" fmla="*/ 2147888 w 2883694"/>
                <a:gd name="connsiteY122" fmla="*/ 280987 h 1383506"/>
                <a:gd name="connsiteX123" fmla="*/ 2176463 w 2883694"/>
                <a:gd name="connsiteY123" fmla="*/ 280987 h 1383506"/>
                <a:gd name="connsiteX124" fmla="*/ 2176463 w 2883694"/>
                <a:gd name="connsiteY124" fmla="*/ 264318 h 1383506"/>
                <a:gd name="connsiteX125" fmla="*/ 2269331 w 2883694"/>
                <a:gd name="connsiteY125" fmla="*/ 264318 h 1383506"/>
                <a:gd name="connsiteX126" fmla="*/ 2269331 w 2883694"/>
                <a:gd name="connsiteY126" fmla="*/ 264318 h 1383506"/>
                <a:gd name="connsiteX127" fmla="*/ 2269331 w 2883694"/>
                <a:gd name="connsiteY127" fmla="*/ 245268 h 1383506"/>
                <a:gd name="connsiteX128" fmla="*/ 2345531 w 2883694"/>
                <a:gd name="connsiteY128" fmla="*/ 245268 h 1383506"/>
                <a:gd name="connsiteX129" fmla="*/ 2345531 w 2883694"/>
                <a:gd name="connsiteY129" fmla="*/ 223837 h 1383506"/>
                <a:gd name="connsiteX130" fmla="*/ 2371725 w 2883694"/>
                <a:gd name="connsiteY130" fmla="*/ 223837 h 1383506"/>
                <a:gd name="connsiteX131" fmla="*/ 2371725 w 2883694"/>
                <a:gd name="connsiteY131" fmla="*/ 200025 h 1383506"/>
                <a:gd name="connsiteX132" fmla="*/ 2395538 w 2883694"/>
                <a:gd name="connsiteY132" fmla="*/ 200025 h 1383506"/>
                <a:gd name="connsiteX133" fmla="*/ 2395538 w 2883694"/>
                <a:gd name="connsiteY133" fmla="*/ 185737 h 1383506"/>
                <a:gd name="connsiteX134" fmla="*/ 2481263 w 2883694"/>
                <a:gd name="connsiteY134" fmla="*/ 185737 h 1383506"/>
                <a:gd name="connsiteX135" fmla="*/ 2481263 w 2883694"/>
                <a:gd name="connsiteY135" fmla="*/ 159543 h 1383506"/>
                <a:gd name="connsiteX136" fmla="*/ 2502694 w 2883694"/>
                <a:gd name="connsiteY136" fmla="*/ 159543 h 1383506"/>
                <a:gd name="connsiteX137" fmla="*/ 2502694 w 2883694"/>
                <a:gd name="connsiteY137" fmla="*/ 140493 h 1383506"/>
                <a:gd name="connsiteX138" fmla="*/ 2536031 w 2883694"/>
                <a:gd name="connsiteY138" fmla="*/ 140493 h 1383506"/>
                <a:gd name="connsiteX139" fmla="*/ 2536031 w 2883694"/>
                <a:gd name="connsiteY139" fmla="*/ 140493 h 1383506"/>
                <a:gd name="connsiteX140" fmla="*/ 2536031 w 2883694"/>
                <a:gd name="connsiteY140" fmla="*/ 123825 h 1383506"/>
                <a:gd name="connsiteX141" fmla="*/ 2595563 w 2883694"/>
                <a:gd name="connsiteY141" fmla="*/ 123825 h 1383506"/>
                <a:gd name="connsiteX142" fmla="*/ 2595563 w 2883694"/>
                <a:gd name="connsiteY142" fmla="*/ 107156 h 1383506"/>
                <a:gd name="connsiteX143" fmla="*/ 2645569 w 2883694"/>
                <a:gd name="connsiteY143" fmla="*/ 107156 h 1383506"/>
                <a:gd name="connsiteX144" fmla="*/ 2645569 w 2883694"/>
                <a:gd name="connsiteY144" fmla="*/ 90487 h 1383506"/>
                <a:gd name="connsiteX145" fmla="*/ 2700338 w 2883694"/>
                <a:gd name="connsiteY145" fmla="*/ 90487 h 1383506"/>
                <a:gd name="connsiteX146" fmla="*/ 2700338 w 2883694"/>
                <a:gd name="connsiteY146" fmla="*/ 73818 h 1383506"/>
                <a:gd name="connsiteX147" fmla="*/ 2759869 w 2883694"/>
                <a:gd name="connsiteY147" fmla="*/ 73818 h 1383506"/>
                <a:gd name="connsiteX148" fmla="*/ 2759869 w 2883694"/>
                <a:gd name="connsiteY148" fmla="*/ 73818 h 1383506"/>
                <a:gd name="connsiteX149" fmla="*/ 2759869 w 2883694"/>
                <a:gd name="connsiteY149" fmla="*/ 54768 h 1383506"/>
                <a:gd name="connsiteX150" fmla="*/ 2809875 w 2883694"/>
                <a:gd name="connsiteY150" fmla="*/ 54768 h 1383506"/>
                <a:gd name="connsiteX151" fmla="*/ 2809875 w 2883694"/>
                <a:gd name="connsiteY151" fmla="*/ 54768 h 1383506"/>
                <a:gd name="connsiteX152" fmla="*/ 2809875 w 2883694"/>
                <a:gd name="connsiteY152" fmla="*/ 33337 h 1383506"/>
                <a:gd name="connsiteX153" fmla="*/ 2833688 w 2883694"/>
                <a:gd name="connsiteY153" fmla="*/ 33337 h 1383506"/>
                <a:gd name="connsiteX154" fmla="*/ 2833688 w 2883694"/>
                <a:gd name="connsiteY154" fmla="*/ 33337 h 1383506"/>
                <a:gd name="connsiteX155" fmla="*/ 2833688 w 2883694"/>
                <a:gd name="connsiteY155" fmla="*/ 16668 h 1383506"/>
                <a:gd name="connsiteX156" fmla="*/ 2852738 w 2883694"/>
                <a:gd name="connsiteY156" fmla="*/ 16668 h 1383506"/>
                <a:gd name="connsiteX157" fmla="*/ 2852738 w 2883694"/>
                <a:gd name="connsiteY157" fmla="*/ 0 h 1383506"/>
                <a:gd name="connsiteX158" fmla="*/ 2883694 w 2883694"/>
                <a:gd name="connsiteY158" fmla="*/ 0 h 1383506"/>
                <a:gd name="connsiteX0" fmla="*/ 0 w 2883694"/>
                <a:gd name="connsiteY0" fmla="*/ 1383506 h 1383506"/>
                <a:gd name="connsiteX1" fmla="*/ 50006 w 2883694"/>
                <a:gd name="connsiteY1" fmla="*/ 1383506 h 1383506"/>
                <a:gd name="connsiteX2" fmla="*/ 50006 w 2883694"/>
                <a:gd name="connsiteY2" fmla="*/ 1364456 h 1383506"/>
                <a:gd name="connsiteX3" fmla="*/ 73819 w 2883694"/>
                <a:gd name="connsiteY3" fmla="*/ 1364456 h 1383506"/>
                <a:gd name="connsiteX4" fmla="*/ 73819 w 2883694"/>
                <a:gd name="connsiteY4" fmla="*/ 1343025 h 1383506"/>
                <a:gd name="connsiteX5" fmla="*/ 107156 w 2883694"/>
                <a:gd name="connsiteY5" fmla="*/ 1343025 h 1383506"/>
                <a:gd name="connsiteX6" fmla="*/ 107156 w 2883694"/>
                <a:gd name="connsiteY6" fmla="*/ 1323975 h 1383506"/>
                <a:gd name="connsiteX7" fmla="*/ 130969 w 2883694"/>
                <a:gd name="connsiteY7" fmla="*/ 1323975 h 1383506"/>
                <a:gd name="connsiteX8" fmla="*/ 130969 w 2883694"/>
                <a:gd name="connsiteY8" fmla="*/ 1314450 h 1383506"/>
                <a:gd name="connsiteX9" fmla="*/ 161925 w 2883694"/>
                <a:gd name="connsiteY9" fmla="*/ 1314450 h 1383506"/>
                <a:gd name="connsiteX10" fmla="*/ 161925 w 2883694"/>
                <a:gd name="connsiteY10" fmla="*/ 1290637 h 1383506"/>
                <a:gd name="connsiteX11" fmla="*/ 202406 w 2883694"/>
                <a:gd name="connsiteY11" fmla="*/ 1290637 h 1383506"/>
                <a:gd name="connsiteX12" fmla="*/ 202406 w 2883694"/>
                <a:gd name="connsiteY12" fmla="*/ 1266825 h 1383506"/>
                <a:gd name="connsiteX13" fmla="*/ 247650 w 2883694"/>
                <a:gd name="connsiteY13" fmla="*/ 1266825 h 1383506"/>
                <a:gd name="connsiteX14" fmla="*/ 247650 w 2883694"/>
                <a:gd name="connsiteY14" fmla="*/ 1254918 h 1383506"/>
                <a:gd name="connsiteX15" fmla="*/ 280988 w 2883694"/>
                <a:gd name="connsiteY15" fmla="*/ 1254918 h 1383506"/>
                <a:gd name="connsiteX16" fmla="*/ 280988 w 2883694"/>
                <a:gd name="connsiteY16" fmla="*/ 1235868 h 1383506"/>
                <a:gd name="connsiteX17" fmla="*/ 304800 w 2883694"/>
                <a:gd name="connsiteY17" fmla="*/ 1235868 h 1383506"/>
                <a:gd name="connsiteX18" fmla="*/ 304800 w 2883694"/>
                <a:gd name="connsiteY18" fmla="*/ 1204912 h 1383506"/>
                <a:gd name="connsiteX19" fmla="*/ 369094 w 2883694"/>
                <a:gd name="connsiteY19" fmla="*/ 1204912 h 1383506"/>
                <a:gd name="connsiteX20" fmla="*/ 369094 w 2883694"/>
                <a:gd name="connsiteY20" fmla="*/ 1173956 h 1383506"/>
                <a:gd name="connsiteX21" fmla="*/ 383381 w 2883694"/>
                <a:gd name="connsiteY21" fmla="*/ 1173956 h 1383506"/>
                <a:gd name="connsiteX22" fmla="*/ 383381 w 2883694"/>
                <a:gd name="connsiteY22" fmla="*/ 1145381 h 1383506"/>
                <a:gd name="connsiteX23" fmla="*/ 452438 w 2883694"/>
                <a:gd name="connsiteY23" fmla="*/ 1145381 h 1383506"/>
                <a:gd name="connsiteX24" fmla="*/ 452438 w 2883694"/>
                <a:gd name="connsiteY24" fmla="*/ 1126331 h 1383506"/>
                <a:gd name="connsiteX25" fmla="*/ 478631 w 2883694"/>
                <a:gd name="connsiteY25" fmla="*/ 1126331 h 1383506"/>
                <a:gd name="connsiteX26" fmla="*/ 478631 w 2883694"/>
                <a:gd name="connsiteY26" fmla="*/ 1100137 h 1383506"/>
                <a:gd name="connsiteX27" fmla="*/ 542925 w 2883694"/>
                <a:gd name="connsiteY27" fmla="*/ 1100137 h 1383506"/>
                <a:gd name="connsiteX28" fmla="*/ 542925 w 2883694"/>
                <a:gd name="connsiteY28" fmla="*/ 1069181 h 1383506"/>
                <a:gd name="connsiteX29" fmla="*/ 564356 w 2883694"/>
                <a:gd name="connsiteY29" fmla="*/ 1069181 h 1383506"/>
                <a:gd name="connsiteX30" fmla="*/ 564356 w 2883694"/>
                <a:gd name="connsiteY30" fmla="*/ 1035843 h 1383506"/>
                <a:gd name="connsiteX31" fmla="*/ 616744 w 2883694"/>
                <a:gd name="connsiteY31" fmla="*/ 1035843 h 1383506"/>
                <a:gd name="connsiteX32" fmla="*/ 616744 w 2883694"/>
                <a:gd name="connsiteY32" fmla="*/ 1014412 h 1383506"/>
                <a:gd name="connsiteX33" fmla="*/ 640556 w 2883694"/>
                <a:gd name="connsiteY33" fmla="*/ 1014412 h 1383506"/>
                <a:gd name="connsiteX34" fmla="*/ 640556 w 2883694"/>
                <a:gd name="connsiteY34" fmla="*/ 1000125 h 1383506"/>
                <a:gd name="connsiteX35" fmla="*/ 666750 w 2883694"/>
                <a:gd name="connsiteY35" fmla="*/ 1000125 h 1383506"/>
                <a:gd name="connsiteX36" fmla="*/ 666750 w 2883694"/>
                <a:gd name="connsiteY36" fmla="*/ 981075 h 1383506"/>
                <a:gd name="connsiteX37" fmla="*/ 690563 w 2883694"/>
                <a:gd name="connsiteY37" fmla="*/ 981075 h 1383506"/>
                <a:gd name="connsiteX38" fmla="*/ 690563 w 2883694"/>
                <a:gd name="connsiteY38" fmla="*/ 962025 h 1383506"/>
                <a:gd name="connsiteX39" fmla="*/ 726281 w 2883694"/>
                <a:gd name="connsiteY39" fmla="*/ 962025 h 1383506"/>
                <a:gd name="connsiteX40" fmla="*/ 726281 w 2883694"/>
                <a:gd name="connsiteY40" fmla="*/ 950118 h 1383506"/>
                <a:gd name="connsiteX41" fmla="*/ 754856 w 2883694"/>
                <a:gd name="connsiteY41" fmla="*/ 950118 h 1383506"/>
                <a:gd name="connsiteX42" fmla="*/ 754856 w 2883694"/>
                <a:gd name="connsiteY42" fmla="*/ 950118 h 1383506"/>
                <a:gd name="connsiteX43" fmla="*/ 771524 w 2883694"/>
                <a:gd name="connsiteY43" fmla="*/ 933450 h 1383506"/>
                <a:gd name="connsiteX44" fmla="*/ 771524 w 2883694"/>
                <a:gd name="connsiteY44" fmla="*/ 916781 h 1383506"/>
                <a:gd name="connsiteX45" fmla="*/ 809625 w 2883694"/>
                <a:gd name="connsiteY45" fmla="*/ 916781 h 1383506"/>
                <a:gd name="connsiteX46" fmla="*/ 809625 w 2883694"/>
                <a:gd name="connsiteY46" fmla="*/ 916781 h 1383506"/>
                <a:gd name="connsiteX47" fmla="*/ 826294 w 2883694"/>
                <a:gd name="connsiteY47" fmla="*/ 900112 h 1383506"/>
                <a:gd name="connsiteX48" fmla="*/ 826294 w 2883694"/>
                <a:gd name="connsiteY48" fmla="*/ 885825 h 1383506"/>
                <a:gd name="connsiteX49" fmla="*/ 862013 w 2883694"/>
                <a:gd name="connsiteY49" fmla="*/ 885825 h 1383506"/>
                <a:gd name="connsiteX50" fmla="*/ 862013 w 2883694"/>
                <a:gd name="connsiteY50" fmla="*/ 869156 h 1383506"/>
                <a:gd name="connsiteX51" fmla="*/ 892969 w 2883694"/>
                <a:gd name="connsiteY51" fmla="*/ 869156 h 1383506"/>
                <a:gd name="connsiteX52" fmla="*/ 892969 w 2883694"/>
                <a:gd name="connsiteY52" fmla="*/ 847725 h 1383506"/>
                <a:gd name="connsiteX53" fmla="*/ 983456 w 2883694"/>
                <a:gd name="connsiteY53" fmla="*/ 847725 h 1383506"/>
                <a:gd name="connsiteX54" fmla="*/ 983456 w 2883694"/>
                <a:gd name="connsiteY54" fmla="*/ 821531 h 1383506"/>
                <a:gd name="connsiteX55" fmla="*/ 1007269 w 2883694"/>
                <a:gd name="connsiteY55" fmla="*/ 821531 h 1383506"/>
                <a:gd name="connsiteX56" fmla="*/ 1007269 w 2883694"/>
                <a:gd name="connsiteY56" fmla="*/ 804862 h 1383506"/>
                <a:gd name="connsiteX57" fmla="*/ 1031081 w 2883694"/>
                <a:gd name="connsiteY57" fmla="*/ 804862 h 1383506"/>
                <a:gd name="connsiteX58" fmla="*/ 1031081 w 2883694"/>
                <a:gd name="connsiteY58" fmla="*/ 788193 h 1383506"/>
                <a:gd name="connsiteX59" fmla="*/ 1109663 w 2883694"/>
                <a:gd name="connsiteY59" fmla="*/ 788193 h 1383506"/>
                <a:gd name="connsiteX60" fmla="*/ 1109663 w 2883694"/>
                <a:gd name="connsiteY60" fmla="*/ 764381 h 1383506"/>
                <a:gd name="connsiteX61" fmla="*/ 1133475 w 2883694"/>
                <a:gd name="connsiteY61" fmla="*/ 764381 h 1383506"/>
                <a:gd name="connsiteX62" fmla="*/ 1121569 w 2883694"/>
                <a:gd name="connsiteY62" fmla="*/ 761999 h 1383506"/>
                <a:gd name="connsiteX63" fmla="*/ 1135856 w 2883694"/>
                <a:gd name="connsiteY63" fmla="*/ 747712 h 1383506"/>
                <a:gd name="connsiteX64" fmla="*/ 1171575 w 2883694"/>
                <a:gd name="connsiteY64" fmla="*/ 747712 h 1383506"/>
                <a:gd name="connsiteX65" fmla="*/ 1171575 w 2883694"/>
                <a:gd name="connsiteY65" fmla="*/ 735806 h 1383506"/>
                <a:gd name="connsiteX66" fmla="*/ 1197769 w 2883694"/>
                <a:gd name="connsiteY66" fmla="*/ 735806 h 1383506"/>
                <a:gd name="connsiteX67" fmla="*/ 1197769 w 2883694"/>
                <a:gd name="connsiteY67" fmla="*/ 719137 h 1383506"/>
                <a:gd name="connsiteX68" fmla="*/ 1221581 w 2883694"/>
                <a:gd name="connsiteY68" fmla="*/ 719137 h 1383506"/>
                <a:gd name="connsiteX69" fmla="*/ 1221581 w 2883694"/>
                <a:gd name="connsiteY69" fmla="*/ 702468 h 1383506"/>
                <a:gd name="connsiteX70" fmla="*/ 1250156 w 2883694"/>
                <a:gd name="connsiteY70" fmla="*/ 702468 h 1383506"/>
                <a:gd name="connsiteX71" fmla="*/ 1250156 w 2883694"/>
                <a:gd name="connsiteY71" fmla="*/ 702468 h 1383506"/>
                <a:gd name="connsiteX72" fmla="*/ 1262062 w 2883694"/>
                <a:gd name="connsiteY72" fmla="*/ 690562 h 1383506"/>
                <a:gd name="connsiteX73" fmla="*/ 1262062 w 2883694"/>
                <a:gd name="connsiteY73" fmla="*/ 669131 h 1383506"/>
                <a:gd name="connsiteX74" fmla="*/ 1293019 w 2883694"/>
                <a:gd name="connsiteY74" fmla="*/ 669131 h 1383506"/>
                <a:gd name="connsiteX75" fmla="*/ 1293019 w 2883694"/>
                <a:gd name="connsiteY75" fmla="*/ 654843 h 1383506"/>
                <a:gd name="connsiteX76" fmla="*/ 1319213 w 2883694"/>
                <a:gd name="connsiteY76" fmla="*/ 654843 h 1383506"/>
                <a:gd name="connsiteX77" fmla="*/ 1319213 w 2883694"/>
                <a:gd name="connsiteY77" fmla="*/ 635793 h 1383506"/>
                <a:gd name="connsiteX78" fmla="*/ 1340644 w 2883694"/>
                <a:gd name="connsiteY78" fmla="*/ 635793 h 1383506"/>
                <a:gd name="connsiteX79" fmla="*/ 1340644 w 2883694"/>
                <a:gd name="connsiteY79" fmla="*/ 614362 h 1383506"/>
                <a:gd name="connsiteX80" fmla="*/ 1366838 w 2883694"/>
                <a:gd name="connsiteY80" fmla="*/ 614362 h 1383506"/>
                <a:gd name="connsiteX81" fmla="*/ 1366838 w 2883694"/>
                <a:gd name="connsiteY81" fmla="*/ 602456 h 1383506"/>
                <a:gd name="connsiteX82" fmla="*/ 1402556 w 2883694"/>
                <a:gd name="connsiteY82" fmla="*/ 602456 h 1383506"/>
                <a:gd name="connsiteX83" fmla="*/ 1402556 w 2883694"/>
                <a:gd name="connsiteY83" fmla="*/ 583406 h 1383506"/>
                <a:gd name="connsiteX84" fmla="*/ 1443038 w 2883694"/>
                <a:gd name="connsiteY84" fmla="*/ 583406 h 1383506"/>
                <a:gd name="connsiteX85" fmla="*/ 1443038 w 2883694"/>
                <a:gd name="connsiteY85" fmla="*/ 569118 h 1383506"/>
                <a:gd name="connsiteX86" fmla="*/ 1528763 w 2883694"/>
                <a:gd name="connsiteY86" fmla="*/ 569118 h 1383506"/>
                <a:gd name="connsiteX87" fmla="*/ 1528763 w 2883694"/>
                <a:gd name="connsiteY87" fmla="*/ 552450 h 1383506"/>
                <a:gd name="connsiteX88" fmla="*/ 1571625 w 2883694"/>
                <a:gd name="connsiteY88" fmla="*/ 552450 h 1383506"/>
                <a:gd name="connsiteX89" fmla="*/ 1571625 w 2883694"/>
                <a:gd name="connsiteY89" fmla="*/ 531018 h 1383506"/>
                <a:gd name="connsiteX90" fmla="*/ 1602581 w 2883694"/>
                <a:gd name="connsiteY90" fmla="*/ 531018 h 1383506"/>
                <a:gd name="connsiteX91" fmla="*/ 1602581 w 2883694"/>
                <a:gd name="connsiteY91" fmla="*/ 504825 h 1383506"/>
                <a:gd name="connsiteX92" fmla="*/ 1676400 w 2883694"/>
                <a:gd name="connsiteY92" fmla="*/ 504825 h 1383506"/>
                <a:gd name="connsiteX93" fmla="*/ 1676400 w 2883694"/>
                <a:gd name="connsiteY93" fmla="*/ 488156 h 1383506"/>
                <a:gd name="connsiteX94" fmla="*/ 1704975 w 2883694"/>
                <a:gd name="connsiteY94" fmla="*/ 488156 h 1383506"/>
                <a:gd name="connsiteX95" fmla="*/ 1704975 w 2883694"/>
                <a:gd name="connsiteY95" fmla="*/ 464343 h 1383506"/>
                <a:gd name="connsiteX96" fmla="*/ 1750219 w 2883694"/>
                <a:gd name="connsiteY96" fmla="*/ 464343 h 1383506"/>
                <a:gd name="connsiteX97" fmla="*/ 1750219 w 2883694"/>
                <a:gd name="connsiteY97" fmla="*/ 464343 h 1383506"/>
                <a:gd name="connsiteX98" fmla="*/ 1745456 w 2883694"/>
                <a:gd name="connsiteY98" fmla="*/ 469106 h 1383506"/>
                <a:gd name="connsiteX99" fmla="*/ 1745456 w 2883694"/>
                <a:gd name="connsiteY99" fmla="*/ 450056 h 1383506"/>
                <a:gd name="connsiteX100" fmla="*/ 1790700 w 2883694"/>
                <a:gd name="connsiteY100" fmla="*/ 450056 h 1383506"/>
                <a:gd name="connsiteX101" fmla="*/ 1790700 w 2883694"/>
                <a:gd name="connsiteY101" fmla="*/ 450056 h 1383506"/>
                <a:gd name="connsiteX102" fmla="*/ 1824038 w 2883694"/>
                <a:gd name="connsiteY102" fmla="*/ 450056 h 1383506"/>
                <a:gd name="connsiteX103" fmla="*/ 1824038 w 2883694"/>
                <a:gd name="connsiteY103" fmla="*/ 428625 h 1383506"/>
                <a:gd name="connsiteX104" fmla="*/ 1862138 w 2883694"/>
                <a:gd name="connsiteY104" fmla="*/ 428625 h 1383506"/>
                <a:gd name="connsiteX105" fmla="*/ 1862138 w 2883694"/>
                <a:gd name="connsiteY105" fmla="*/ 409575 h 1383506"/>
                <a:gd name="connsiteX106" fmla="*/ 1890713 w 2883694"/>
                <a:gd name="connsiteY106" fmla="*/ 409575 h 1383506"/>
                <a:gd name="connsiteX107" fmla="*/ 1897856 w 2883694"/>
                <a:gd name="connsiteY107" fmla="*/ 402432 h 1383506"/>
                <a:gd name="connsiteX108" fmla="*/ 1933575 w 2883694"/>
                <a:gd name="connsiteY108" fmla="*/ 402432 h 1383506"/>
                <a:gd name="connsiteX109" fmla="*/ 1933575 w 2883694"/>
                <a:gd name="connsiteY109" fmla="*/ 388143 h 1383506"/>
                <a:gd name="connsiteX110" fmla="*/ 1969294 w 2883694"/>
                <a:gd name="connsiteY110" fmla="*/ 388143 h 1383506"/>
                <a:gd name="connsiteX111" fmla="*/ 1969294 w 2883694"/>
                <a:gd name="connsiteY111" fmla="*/ 369093 h 1383506"/>
                <a:gd name="connsiteX112" fmla="*/ 2024063 w 2883694"/>
                <a:gd name="connsiteY112" fmla="*/ 369093 h 1383506"/>
                <a:gd name="connsiteX113" fmla="*/ 2024063 w 2883694"/>
                <a:gd name="connsiteY113" fmla="*/ 352425 h 1383506"/>
                <a:gd name="connsiteX114" fmla="*/ 2052638 w 2883694"/>
                <a:gd name="connsiteY114" fmla="*/ 352425 h 1383506"/>
                <a:gd name="connsiteX115" fmla="*/ 2052638 w 2883694"/>
                <a:gd name="connsiteY115" fmla="*/ 340518 h 1383506"/>
                <a:gd name="connsiteX116" fmla="*/ 2095500 w 2883694"/>
                <a:gd name="connsiteY116" fmla="*/ 340518 h 1383506"/>
                <a:gd name="connsiteX117" fmla="*/ 2095500 w 2883694"/>
                <a:gd name="connsiteY117" fmla="*/ 323850 h 1383506"/>
                <a:gd name="connsiteX118" fmla="*/ 2124075 w 2883694"/>
                <a:gd name="connsiteY118" fmla="*/ 323850 h 1383506"/>
                <a:gd name="connsiteX119" fmla="*/ 2124075 w 2883694"/>
                <a:gd name="connsiteY119" fmla="*/ 323850 h 1383506"/>
                <a:gd name="connsiteX120" fmla="*/ 2124075 w 2883694"/>
                <a:gd name="connsiteY120" fmla="*/ 297656 h 1383506"/>
                <a:gd name="connsiteX121" fmla="*/ 2147888 w 2883694"/>
                <a:gd name="connsiteY121" fmla="*/ 297656 h 1383506"/>
                <a:gd name="connsiteX122" fmla="*/ 2147888 w 2883694"/>
                <a:gd name="connsiteY122" fmla="*/ 280987 h 1383506"/>
                <a:gd name="connsiteX123" fmla="*/ 2176463 w 2883694"/>
                <a:gd name="connsiteY123" fmla="*/ 280987 h 1383506"/>
                <a:gd name="connsiteX124" fmla="*/ 2176463 w 2883694"/>
                <a:gd name="connsiteY124" fmla="*/ 264318 h 1383506"/>
                <a:gd name="connsiteX125" fmla="*/ 2269331 w 2883694"/>
                <a:gd name="connsiteY125" fmla="*/ 264318 h 1383506"/>
                <a:gd name="connsiteX126" fmla="*/ 2269331 w 2883694"/>
                <a:gd name="connsiteY126" fmla="*/ 264318 h 1383506"/>
                <a:gd name="connsiteX127" fmla="*/ 2269331 w 2883694"/>
                <a:gd name="connsiteY127" fmla="*/ 245268 h 1383506"/>
                <a:gd name="connsiteX128" fmla="*/ 2345531 w 2883694"/>
                <a:gd name="connsiteY128" fmla="*/ 245268 h 1383506"/>
                <a:gd name="connsiteX129" fmla="*/ 2345531 w 2883694"/>
                <a:gd name="connsiteY129" fmla="*/ 223837 h 1383506"/>
                <a:gd name="connsiteX130" fmla="*/ 2371725 w 2883694"/>
                <a:gd name="connsiteY130" fmla="*/ 223837 h 1383506"/>
                <a:gd name="connsiteX131" fmla="*/ 2371725 w 2883694"/>
                <a:gd name="connsiteY131" fmla="*/ 200025 h 1383506"/>
                <a:gd name="connsiteX132" fmla="*/ 2395538 w 2883694"/>
                <a:gd name="connsiteY132" fmla="*/ 200025 h 1383506"/>
                <a:gd name="connsiteX133" fmla="*/ 2395538 w 2883694"/>
                <a:gd name="connsiteY133" fmla="*/ 185737 h 1383506"/>
                <a:gd name="connsiteX134" fmla="*/ 2481263 w 2883694"/>
                <a:gd name="connsiteY134" fmla="*/ 185737 h 1383506"/>
                <a:gd name="connsiteX135" fmla="*/ 2481263 w 2883694"/>
                <a:gd name="connsiteY135" fmla="*/ 159543 h 1383506"/>
                <a:gd name="connsiteX136" fmla="*/ 2502694 w 2883694"/>
                <a:gd name="connsiteY136" fmla="*/ 159543 h 1383506"/>
                <a:gd name="connsiteX137" fmla="*/ 2502694 w 2883694"/>
                <a:gd name="connsiteY137" fmla="*/ 140493 h 1383506"/>
                <a:gd name="connsiteX138" fmla="*/ 2536031 w 2883694"/>
                <a:gd name="connsiteY138" fmla="*/ 140493 h 1383506"/>
                <a:gd name="connsiteX139" fmla="*/ 2536031 w 2883694"/>
                <a:gd name="connsiteY139" fmla="*/ 140493 h 1383506"/>
                <a:gd name="connsiteX140" fmla="*/ 2536031 w 2883694"/>
                <a:gd name="connsiteY140" fmla="*/ 123825 h 1383506"/>
                <a:gd name="connsiteX141" fmla="*/ 2595563 w 2883694"/>
                <a:gd name="connsiteY141" fmla="*/ 123825 h 1383506"/>
                <a:gd name="connsiteX142" fmla="*/ 2595563 w 2883694"/>
                <a:gd name="connsiteY142" fmla="*/ 107156 h 1383506"/>
                <a:gd name="connsiteX143" fmla="*/ 2645569 w 2883694"/>
                <a:gd name="connsiteY143" fmla="*/ 107156 h 1383506"/>
                <a:gd name="connsiteX144" fmla="*/ 2645569 w 2883694"/>
                <a:gd name="connsiteY144" fmla="*/ 90487 h 1383506"/>
                <a:gd name="connsiteX145" fmla="*/ 2700338 w 2883694"/>
                <a:gd name="connsiteY145" fmla="*/ 90487 h 1383506"/>
                <a:gd name="connsiteX146" fmla="*/ 2700338 w 2883694"/>
                <a:gd name="connsiteY146" fmla="*/ 73818 h 1383506"/>
                <a:gd name="connsiteX147" fmla="*/ 2759869 w 2883694"/>
                <a:gd name="connsiteY147" fmla="*/ 73818 h 1383506"/>
                <a:gd name="connsiteX148" fmla="*/ 2759869 w 2883694"/>
                <a:gd name="connsiteY148" fmla="*/ 73818 h 1383506"/>
                <a:gd name="connsiteX149" fmla="*/ 2759869 w 2883694"/>
                <a:gd name="connsiteY149" fmla="*/ 54768 h 1383506"/>
                <a:gd name="connsiteX150" fmla="*/ 2809875 w 2883694"/>
                <a:gd name="connsiteY150" fmla="*/ 54768 h 1383506"/>
                <a:gd name="connsiteX151" fmla="*/ 2809875 w 2883694"/>
                <a:gd name="connsiteY151" fmla="*/ 54768 h 1383506"/>
                <a:gd name="connsiteX152" fmla="*/ 2809875 w 2883694"/>
                <a:gd name="connsiteY152" fmla="*/ 33337 h 1383506"/>
                <a:gd name="connsiteX153" fmla="*/ 2833688 w 2883694"/>
                <a:gd name="connsiteY153" fmla="*/ 33337 h 1383506"/>
                <a:gd name="connsiteX154" fmla="*/ 2833688 w 2883694"/>
                <a:gd name="connsiteY154" fmla="*/ 33337 h 1383506"/>
                <a:gd name="connsiteX155" fmla="*/ 2833688 w 2883694"/>
                <a:gd name="connsiteY155" fmla="*/ 16668 h 1383506"/>
                <a:gd name="connsiteX156" fmla="*/ 2852738 w 2883694"/>
                <a:gd name="connsiteY156" fmla="*/ 16668 h 1383506"/>
                <a:gd name="connsiteX157" fmla="*/ 2852738 w 2883694"/>
                <a:gd name="connsiteY157" fmla="*/ 0 h 1383506"/>
                <a:gd name="connsiteX158" fmla="*/ 2883694 w 2883694"/>
                <a:gd name="connsiteY158" fmla="*/ 0 h 1383506"/>
                <a:gd name="connsiteX0" fmla="*/ 0 w 2883694"/>
                <a:gd name="connsiteY0" fmla="*/ 1383506 h 1383506"/>
                <a:gd name="connsiteX1" fmla="*/ 50006 w 2883694"/>
                <a:gd name="connsiteY1" fmla="*/ 1383506 h 1383506"/>
                <a:gd name="connsiteX2" fmla="*/ 50006 w 2883694"/>
                <a:gd name="connsiteY2" fmla="*/ 1364456 h 1383506"/>
                <a:gd name="connsiteX3" fmla="*/ 73819 w 2883694"/>
                <a:gd name="connsiteY3" fmla="*/ 1364456 h 1383506"/>
                <a:gd name="connsiteX4" fmla="*/ 73819 w 2883694"/>
                <a:gd name="connsiteY4" fmla="*/ 1343025 h 1383506"/>
                <a:gd name="connsiteX5" fmla="*/ 107156 w 2883694"/>
                <a:gd name="connsiteY5" fmla="*/ 1343025 h 1383506"/>
                <a:gd name="connsiteX6" fmla="*/ 107156 w 2883694"/>
                <a:gd name="connsiteY6" fmla="*/ 1323975 h 1383506"/>
                <a:gd name="connsiteX7" fmla="*/ 130969 w 2883694"/>
                <a:gd name="connsiteY7" fmla="*/ 1323975 h 1383506"/>
                <a:gd name="connsiteX8" fmla="*/ 130969 w 2883694"/>
                <a:gd name="connsiteY8" fmla="*/ 1314450 h 1383506"/>
                <a:gd name="connsiteX9" fmla="*/ 161925 w 2883694"/>
                <a:gd name="connsiteY9" fmla="*/ 1314450 h 1383506"/>
                <a:gd name="connsiteX10" fmla="*/ 161925 w 2883694"/>
                <a:gd name="connsiteY10" fmla="*/ 1290637 h 1383506"/>
                <a:gd name="connsiteX11" fmla="*/ 202406 w 2883694"/>
                <a:gd name="connsiteY11" fmla="*/ 1290637 h 1383506"/>
                <a:gd name="connsiteX12" fmla="*/ 202406 w 2883694"/>
                <a:gd name="connsiteY12" fmla="*/ 1266825 h 1383506"/>
                <a:gd name="connsiteX13" fmla="*/ 247650 w 2883694"/>
                <a:gd name="connsiteY13" fmla="*/ 1266825 h 1383506"/>
                <a:gd name="connsiteX14" fmla="*/ 247650 w 2883694"/>
                <a:gd name="connsiteY14" fmla="*/ 1254918 h 1383506"/>
                <a:gd name="connsiteX15" fmla="*/ 280988 w 2883694"/>
                <a:gd name="connsiteY15" fmla="*/ 1254918 h 1383506"/>
                <a:gd name="connsiteX16" fmla="*/ 280988 w 2883694"/>
                <a:gd name="connsiteY16" fmla="*/ 1235868 h 1383506"/>
                <a:gd name="connsiteX17" fmla="*/ 304800 w 2883694"/>
                <a:gd name="connsiteY17" fmla="*/ 1235868 h 1383506"/>
                <a:gd name="connsiteX18" fmla="*/ 304800 w 2883694"/>
                <a:gd name="connsiteY18" fmla="*/ 1204912 h 1383506"/>
                <a:gd name="connsiteX19" fmla="*/ 369094 w 2883694"/>
                <a:gd name="connsiteY19" fmla="*/ 1204912 h 1383506"/>
                <a:gd name="connsiteX20" fmla="*/ 369094 w 2883694"/>
                <a:gd name="connsiteY20" fmla="*/ 1173956 h 1383506"/>
                <a:gd name="connsiteX21" fmla="*/ 383381 w 2883694"/>
                <a:gd name="connsiteY21" fmla="*/ 1173956 h 1383506"/>
                <a:gd name="connsiteX22" fmla="*/ 383381 w 2883694"/>
                <a:gd name="connsiteY22" fmla="*/ 1145381 h 1383506"/>
                <a:gd name="connsiteX23" fmla="*/ 452438 w 2883694"/>
                <a:gd name="connsiteY23" fmla="*/ 1145381 h 1383506"/>
                <a:gd name="connsiteX24" fmla="*/ 452438 w 2883694"/>
                <a:gd name="connsiteY24" fmla="*/ 1126331 h 1383506"/>
                <a:gd name="connsiteX25" fmla="*/ 478631 w 2883694"/>
                <a:gd name="connsiteY25" fmla="*/ 1126331 h 1383506"/>
                <a:gd name="connsiteX26" fmla="*/ 478631 w 2883694"/>
                <a:gd name="connsiteY26" fmla="*/ 1100137 h 1383506"/>
                <a:gd name="connsiteX27" fmla="*/ 542925 w 2883694"/>
                <a:gd name="connsiteY27" fmla="*/ 1100137 h 1383506"/>
                <a:gd name="connsiteX28" fmla="*/ 542925 w 2883694"/>
                <a:gd name="connsiteY28" fmla="*/ 1069181 h 1383506"/>
                <a:gd name="connsiteX29" fmla="*/ 564356 w 2883694"/>
                <a:gd name="connsiteY29" fmla="*/ 1069181 h 1383506"/>
                <a:gd name="connsiteX30" fmla="*/ 564356 w 2883694"/>
                <a:gd name="connsiteY30" fmla="*/ 1035843 h 1383506"/>
                <a:gd name="connsiteX31" fmla="*/ 616744 w 2883694"/>
                <a:gd name="connsiteY31" fmla="*/ 1035843 h 1383506"/>
                <a:gd name="connsiteX32" fmla="*/ 616744 w 2883694"/>
                <a:gd name="connsiteY32" fmla="*/ 1014412 h 1383506"/>
                <a:gd name="connsiteX33" fmla="*/ 640556 w 2883694"/>
                <a:gd name="connsiteY33" fmla="*/ 1014412 h 1383506"/>
                <a:gd name="connsiteX34" fmla="*/ 640556 w 2883694"/>
                <a:gd name="connsiteY34" fmla="*/ 1000125 h 1383506"/>
                <a:gd name="connsiteX35" fmla="*/ 666750 w 2883694"/>
                <a:gd name="connsiteY35" fmla="*/ 1000125 h 1383506"/>
                <a:gd name="connsiteX36" fmla="*/ 666750 w 2883694"/>
                <a:gd name="connsiteY36" fmla="*/ 981075 h 1383506"/>
                <a:gd name="connsiteX37" fmla="*/ 690563 w 2883694"/>
                <a:gd name="connsiteY37" fmla="*/ 981075 h 1383506"/>
                <a:gd name="connsiteX38" fmla="*/ 690563 w 2883694"/>
                <a:gd name="connsiteY38" fmla="*/ 962025 h 1383506"/>
                <a:gd name="connsiteX39" fmla="*/ 726281 w 2883694"/>
                <a:gd name="connsiteY39" fmla="*/ 962025 h 1383506"/>
                <a:gd name="connsiteX40" fmla="*/ 726281 w 2883694"/>
                <a:gd name="connsiteY40" fmla="*/ 950118 h 1383506"/>
                <a:gd name="connsiteX41" fmla="*/ 754856 w 2883694"/>
                <a:gd name="connsiteY41" fmla="*/ 950118 h 1383506"/>
                <a:gd name="connsiteX42" fmla="*/ 754856 w 2883694"/>
                <a:gd name="connsiteY42" fmla="*/ 950118 h 1383506"/>
                <a:gd name="connsiteX43" fmla="*/ 771524 w 2883694"/>
                <a:gd name="connsiteY43" fmla="*/ 933450 h 1383506"/>
                <a:gd name="connsiteX44" fmla="*/ 771524 w 2883694"/>
                <a:gd name="connsiteY44" fmla="*/ 916781 h 1383506"/>
                <a:gd name="connsiteX45" fmla="*/ 809625 w 2883694"/>
                <a:gd name="connsiteY45" fmla="*/ 916781 h 1383506"/>
                <a:gd name="connsiteX46" fmla="*/ 809625 w 2883694"/>
                <a:gd name="connsiteY46" fmla="*/ 916781 h 1383506"/>
                <a:gd name="connsiteX47" fmla="*/ 826294 w 2883694"/>
                <a:gd name="connsiteY47" fmla="*/ 900112 h 1383506"/>
                <a:gd name="connsiteX48" fmla="*/ 826294 w 2883694"/>
                <a:gd name="connsiteY48" fmla="*/ 885825 h 1383506"/>
                <a:gd name="connsiteX49" fmla="*/ 862013 w 2883694"/>
                <a:gd name="connsiteY49" fmla="*/ 885825 h 1383506"/>
                <a:gd name="connsiteX50" fmla="*/ 862013 w 2883694"/>
                <a:gd name="connsiteY50" fmla="*/ 869156 h 1383506"/>
                <a:gd name="connsiteX51" fmla="*/ 892969 w 2883694"/>
                <a:gd name="connsiteY51" fmla="*/ 869156 h 1383506"/>
                <a:gd name="connsiteX52" fmla="*/ 892969 w 2883694"/>
                <a:gd name="connsiteY52" fmla="*/ 847725 h 1383506"/>
                <a:gd name="connsiteX53" fmla="*/ 983456 w 2883694"/>
                <a:gd name="connsiteY53" fmla="*/ 847725 h 1383506"/>
                <a:gd name="connsiteX54" fmla="*/ 983456 w 2883694"/>
                <a:gd name="connsiteY54" fmla="*/ 821531 h 1383506"/>
                <a:gd name="connsiteX55" fmla="*/ 1007269 w 2883694"/>
                <a:gd name="connsiteY55" fmla="*/ 821531 h 1383506"/>
                <a:gd name="connsiteX56" fmla="*/ 1007269 w 2883694"/>
                <a:gd name="connsiteY56" fmla="*/ 804862 h 1383506"/>
                <a:gd name="connsiteX57" fmla="*/ 1031081 w 2883694"/>
                <a:gd name="connsiteY57" fmla="*/ 804862 h 1383506"/>
                <a:gd name="connsiteX58" fmla="*/ 1031081 w 2883694"/>
                <a:gd name="connsiteY58" fmla="*/ 788193 h 1383506"/>
                <a:gd name="connsiteX59" fmla="*/ 1109663 w 2883694"/>
                <a:gd name="connsiteY59" fmla="*/ 788193 h 1383506"/>
                <a:gd name="connsiteX60" fmla="*/ 1109663 w 2883694"/>
                <a:gd name="connsiteY60" fmla="*/ 764381 h 1383506"/>
                <a:gd name="connsiteX61" fmla="*/ 1133475 w 2883694"/>
                <a:gd name="connsiteY61" fmla="*/ 764381 h 1383506"/>
                <a:gd name="connsiteX62" fmla="*/ 1135857 w 2883694"/>
                <a:gd name="connsiteY62" fmla="*/ 761999 h 1383506"/>
                <a:gd name="connsiteX63" fmla="*/ 1135856 w 2883694"/>
                <a:gd name="connsiteY63" fmla="*/ 747712 h 1383506"/>
                <a:gd name="connsiteX64" fmla="*/ 1171575 w 2883694"/>
                <a:gd name="connsiteY64" fmla="*/ 747712 h 1383506"/>
                <a:gd name="connsiteX65" fmla="*/ 1171575 w 2883694"/>
                <a:gd name="connsiteY65" fmla="*/ 735806 h 1383506"/>
                <a:gd name="connsiteX66" fmla="*/ 1197769 w 2883694"/>
                <a:gd name="connsiteY66" fmla="*/ 735806 h 1383506"/>
                <a:gd name="connsiteX67" fmla="*/ 1197769 w 2883694"/>
                <a:gd name="connsiteY67" fmla="*/ 719137 h 1383506"/>
                <a:gd name="connsiteX68" fmla="*/ 1221581 w 2883694"/>
                <a:gd name="connsiteY68" fmla="*/ 719137 h 1383506"/>
                <a:gd name="connsiteX69" fmla="*/ 1221581 w 2883694"/>
                <a:gd name="connsiteY69" fmla="*/ 702468 h 1383506"/>
                <a:gd name="connsiteX70" fmla="*/ 1250156 w 2883694"/>
                <a:gd name="connsiteY70" fmla="*/ 702468 h 1383506"/>
                <a:gd name="connsiteX71" fmla="*/ 1250156 w 2883694"/>
                <a:gd name="connsiteY71" fmla="*/ 702468 h 1383506"/>
                <a:gd name="connsiteX72" fmla="*/ 1262062 w 2883694"/>
                <a:gd name="connsiteY72" fmla="*/ 690562 h 1383506"/>
                <a:gd name="connsiteX73" fmla="*/ 1262062 w 2883694"/>
                <a:gd name="connsiteY73" fmla="*/ 669131 h 1383506"/>
                <a:gd name="connsiteX74" fmla="*/ 1293019 w 2883694"/>
                <a:gd name="connsiteY74" fmla="*/ 669131 h 1383506"/>
                <a:gd name="connsiteX75" fmla="*/ 1293019 w 2883694"/>
                <a:gd name="connsiteY75" fmla="*/ 654843 h 1383506"/>
                <a:gd name="connsiteX76" fmla="*/ 1319213 w 2883694"/>
                <a:gd name="connsiteY76" fmla="*/ 654843 h 1383506"/>
                <a:gd name="connsiteX77" fmla="*/ 1319213 w 2883694"/>
                <a:gd name="connsiteY77" fmla="*/ 635793 h 1383506"/>
                <a:gd name="connsiteX78" fmla="*/ 1340644 w 2883694"/>
                <a:gd name="connsiteY78" fmla="*/ 635793 h 1383506"/>
                <a:gd name="connsiteX79" fmla="*/ 1340644 w 2883694"/>
                <a:gd name="connsiteY79" fmla="*/ 614362 h 1383506"/>
                <a:gd name="connsiteX80" fmla="*/ 1366838 w 2883694"/>
                <a:gd name="connsiteY80" fmla="*/ 614362 h 1383506"/>
                <a:gd name="connsiteX81" fmla="*/ 1366838 w 2883694"/>
                <a:gd name="connsiteY81" fmla="*/ 602456 h 1383506"/>
                <a:gd name="connsiteX82" fmla="*/ 1402556 w 2883694"/>
                <a:gd name="connsiteY82" fmla="*/ 602456 h 1383506"/>
                <a:gd name="connsiteX83" fmla="*/ 1402556 w 2883694"/>
                <a:gd name="connsiteY83" fmla="*/ 583406 h 1383506"/>
                <a:gd name="connsiteX84" fmla="*/ 1443038 w 2883694"/>
                <a:gd name="connsiteY84" fmla="*/ 583406 h 1383506"/>
                <a:gd name="connsiteX85" fmla="*/ 1443038 w 2883694"/>
                <a:gd name="connsiteY85" fmla="*/ 569118 h 1383506"/>
                <a:gd name="connsiteX86" fmla="*/ 1528763 w 2883694"/>
                <a:gd name="connsiteY86" fmla="*/ 569118 h 1383506"/>
                <a:gd name="connsiteX87" fmla="*/ 1528763 w 2883694"/>
                <a:gd name="connsiteY87" fmla="*/ 552450 h 1383506"/>
                <a:gd name="connsiteX88" fmla="*/ 1571625 w 2883694"/>
                <a:gd name="connsiteY88" fmla="*/ 552450 h 1383506"/>
                <a:gd name="connsiteX89" fmla="*/ 1571625 w 2883694"/>
                <a:gd name="connsiteY89" fmla="*/ 531018 h 1383506"/>
                <a:gd name="connsiteX90" fmla="*/ 1602581 w 2883694"/>
                <a:gd name="connsiteY90" fmla="*/ 531018 h 1383506"/>
                <a:gd name="connsiteX91" fmla="*/ 1602581 w 2883694"/>
                <a:gd name="connsiteY91" fmla="*/ 504825 h 1383506"/>
                <a:gd name="connsiteX92" fmla="*/ 1676400 w 2883694"/>
                <a:gd name="connsiteY92" fmla="*/ 504825 h 1383506"/>
                <a:gd name="connsiteX93" fmla="*/ 1676400 w 2883694"/>
                <a:gd name="connsiteY93" fmla="*/ 488156 h 1383506"/>
                <a:gd name="connsiteX94" fmla="*/ 1704975 w 2883694"/>
                <a:gd name="connsiteY94" fmla="*/ 488156 h 1383506"/>
                <a:gd name="connsiteX95" fmla="*/ 1704975 w 2883694"/>
                <a:gd name="connsiteY95" fmla="*/ 464343 h 1383506"/>
                <a:gd name="connsiteX96" fmla="*/ 1750219 w 2883694"/>
                <a:gd name="connsiteY96" fmla="*/ 464343 h 1383506"/>
                <a:gd name="connsiteX97" fmla="*/ 1750219 w 2883694"/>
                <a:gd name="connsiteY97" fmla="*/ 464343 h 1383506"/>
                <a:gd name="connsiteX98" fmla="*/ 1745456 w 2883694"/>
                <a:gd name="connsiteY98" fmla="*/ 469106 h 1383506"/>
                <a:gd name="connsiteX99" fmla="*/ 1745456 w 2883694"/>
                <a:gd name="connsiteY99" fmla="*/ 450056 h 1383506"/>
                <a:gd name="connsiteX100" fmla="*/ 1790700 w 2883694"/>
                <a:gd name="connsiteY100" fmla="*/ 450056 h 1383506"/>
                <a:gd name="connsiteX101" fmla="*/ 1790700 w 2883694"/>
                <a:gd name="connsiteY101" fmla="*/ 450056 h 1383506"/>
                <a:gd name="connsiteX102" fmla="*/ 1824038 w 2883694"/>
                <a:gd name="connsiteY102" fmla="*/ 450056 h 1383506"/>
                <a:gd name="connsiteX103" fmla="*/ 1824038 w 2883694"/>
                <a:gd name="connsiteY103" fmla="*/ 428625 h 1383506"/>
                <a:gd name="connsiteX104" fmla="*/ 1862138 w 2883694"/>
                <a:gd name="connsiteY104" fmla="*/ 428625 h 1383506"/>
                <a:gd name="connsiteX105" fmla="*/ 1862138 w 2883694"/>
                <a:gd name="connsiteY105" fmla="*/ 409575 h 1383506"/>
                <a:gd name="connsiteX106" fmla="*/ 1890713 w 2883694"/>
                <a:gd name="connsiteY106" fmla="*/ 409575 h 1383506"/>
                <a:gd name="connsiteX107" fmla="*/ 1897856 w 2883694"/>
                <a:gd name="connsiteY107" fmla="*/ 402432 h 1383506"/>
                <a:gd name="connsiteX108" fmla="*/ 1933575 w 2883694"/>
                <a:gd name="connsiteY108" fmla="*/ 402432 h 1383506"/>
                <a:gd name="connsiteX109" fmla="*/ 1933575 w 2883694"/>
                <a:gd name="connsiteY109" fmla="*/ 388143 h 1383506"/>
                <a:gd name="connsiteX110" fmla="*/ 1969294 w 2883694"/>
                <a:gd name="connsiteY110" fmla="*/ 388143 h 1383506"/>
                <a:gd name="connsiteX111" fmla="*/ 1969294 w 2883694"/>
                <a:gd name="connsiteY111" fmla="*/ 369093 h 1383506"/>
                <a:gd name="connsiteX112" fmla="*/ 2024063 w 2883694"/>
                <a:gd name="connsiteY112" fmla="*/ 369093 h 1383506"/>
                <a:gd name="connsiteX113" fmla="*/ 2024063 w 2883694"/>
                <a:gd name="connsiteY113" fmla="*/ 352425 h 1383506"/>
                <a:gd name="connsiteX114" fmla="*/ 2052638 w 2883694"/>
                <a:gd name="connsiteY114" fmla="*/ 352425 h 1383506"/>
                <a:gd name="connsiteX115" fmla="*/ 2052638 w 2883694"/>
                <a:gd name="connsiteY115" fmla="*/ 340518 h 1383506"/>
                <a:gd name="connsiteX116" fmla="*/ 2095500 w 2883694"/>
                <a:gd name="connsiteY116" fmla="*/ 340518 h 1383506"/>
                <a:gd name="connsiteX117" fmla="*/ 2095500 w 2883694"/>
                <a:gd name="connsiteY117" fmla="*/ 323850 h 1383506"/>
                <a:gd name="connsiteX118" fmla="*/ 2124075 w 2883694"/>
                <a:gd name="connsiteY118" fmla="*/ 323850 h 1383506"/>
                <a:gd name="connsiteX119" fmla="*/ 2124075 w 2883694"/>
                <a:gd name="connsiteY119" fmla="*/ 323850 h 1383506"/>
                <a:gd name="connsiteX120" fmla="*/ 2124075 w 2883694"/>
                <a:gd name="connsiteY120" fmla="*/ 297656 h 1383506"/>
                <a:gd name="connsiteX121" fmla="*/ 2147888 w 2883694"/>
                <a:gd name="connsiteY121" fmla="*/ 297656 h 1383506"/>
                <a:gd name="connsiteX122" fmla="*/ 2147888 w 2883694"/>
                <a:gd name="connsiteY122" fmla="*/ 280987 h 1383506"/>
                <a:gd name="connsiteX123" fmla="*/ 2176463 w 2883694"/>
                <a:gd name="connsiteY123" fmla="*/ 280987 h 1383506"/>
                <a:gd name="connsiteX124" fmla="*/ 2176463 w 2883694"/>
                <a:gd name="connsiteY124" fmla="*/ 264318 h 1383506"/>
                <a:gd name="connsiteX125" fmla="*/ 2269331 w 2883694"/>
                <a:gd name="connsiteY125" fmla="*/ 264318 h 1383506"/>
                <a:gd name="connsiteX126" fmla="*/ 2269331 w 2883694"/>
                <a:gd name="connsiteY126" fmla="*/ 264318 h 1383506"/>
                <a:gd name="connsiteX127" fmla="*/ 2269331 w 2883694"/>
                <a:gd name="connsiteY127" fmla="*/ 245268 h 1383506"/>
                <a:gd name="connsiteX128" fmla="*/ 2345531 w 2883694"/>
                <a:gd name="connsiteY128" fmla="*/ 245268 h 1383506"/>
                <a:gd name="connsiteX129" fmla="*/ 2345531 w 2883694"/>
                <a:gd name="connsiteY129" fmla="*/ 223837 h 1383506"/>
                <a:gd name="connsiteX130" fmla="*/ 2371725 w 2883694"/>
                <a:gd name="connsiteY130" fmla="*/ 223837 h 1383506"/>
                <a:gd name="connsiteX131" fmla="*/ 2371725 w 2883694"/>
                <a:gd name="connsiteY131" fmla="*/ 200025 h 1383506"/>
                <a:gd name="connsiteX132" fmla="*/ 2395538 w 2883694"/>
                <a:gd name="connsiteY132" fmla="*/ 200025 h 1383506"/>
                <a:gd name="connsiteX133" fmla="*/ 2395538 w 2883694"/>
                <a:gd name="connsiteY133" fmla="*/ 185737 h 1383506"/>
                <a:gd name="connsiteX134" fmla="*/ 2481263 w 2883694"/>
                <a:gd name="connsiteY134" fmla="*/ 185737 h 1383506"/>
                <a:gd name="connsiteX135" fmla="*/ 2481263 w 2883694"/>
                <a:gd name="connsiteY135" fmla="*/ 159543 h 1383506"/>
                <a:gd name="connsiteX136" fmla="*/ 2502694 w 2883694"/>
                <a:gd name="connsiteY136" fmla="*/ 159543 h 1383506"/>
                <a:gd name="connsiteX137" fmla="*/ 2502694 w 2883694"/>
                <a:gd name="connsiteY137" fmla="*/ 140493 h 1383506"/>
                <a:gd name="connsiteX138" fmla="*/ 2536031 w 2883694"/>
                <a:gd name="connsiteY138" fmla="*/ 140493 h 1383506"/>
                <a:gd name="connsiteX139" fmla="*/ 2536031 w 2883694"/>
                <a:gd name="connsiteY139" fmla="*/ 140493 h 1383506"/>
                <a:gd name="connsiteX140" fmla="*/ 2536031 w 2883694"/>
                <a:gd name="connsiteY140" fmla="*/ 123825 h 1383506"/>
                <a:gd name="connsiteX141" fmla="*/ 2595563 w 2883694"/>
                <a:gd name="connsiteY141" fmla="*/ 123825 h 1383506"/>
                <a:gd name="connsiteX142" fmla="*/ 2595563 w 2883694"/>
                <a:gd name="connsiteY142" fmla="*/ 107156 h 1383506"/>
                <a:gd name="connsiteX143" fmla="*/ 2645569 w 2883694"/>
                <a:gd name="connsiteY143" fmla="*/ 107156 h 1383506"/>
                <a:gd name="connsiteX144" fmla="*/ 2645569 w 2883694"/>
                <a:gd name="connsiteY144" fmla="*/ 90487 h 1383506"/>
                <a:gd name="connsiteX145" fmla="*/ 2700338 w 2883694"/>
                <a:gd name="connsiteY145" fmla="*/ 90487 h 1383506"/>
                <a:gd name="connsiteX146" fmla="*/ 2700338 w 2883694"/>
                <a:gd name="connsiteY146" fmla="*/ 73818 h 1383506"/>
                <a:gd name="connsiteX147" fmla="*/ 2759869 w 2883694"/>
                <a:gd name="connsiteY147" fmla="*/ 73818 h 1383506"/>
                <a:gd name="connsiteX148" fmla="*/ 2759869 w 2883694"/>
                <a:gd name="connsiteY148" fmla="*/ 73818 h 1383506"/>
                <a:gd name="connsiteX149" fmla="*/ 2759869 w 2883694"/>
                <a:gd name="connsiteY149" fmla="*/ 54768 h 1383506"/>
                <a:gd name="connsiteX150" fmla="*/ 2809875 w 2883694"/>
                <a:gd name="connsiteY150" fmla="*/ 54768 h 1383506"/>
                <a:gd name="connsiteX151" fmla="*/ 2809875 w 2883694"/>
                <a:gd name="connsiteY151" fmla="*/ 54768 h 1383506"/>
                <a:gd name="connsiteX152" fmla="*/ 2809875 w 2883694"/>
                <a:gd name="connsiteY152" fmla="*/ 33337 h 1383506"/>
                <a:gd name="connsiteX153" fmla="*/ 2833688 w 2883694"/>
                <a:gd name="connsiteY153" fmla="*/ 33337 h 1383506"/>
                <a:gd name="connsiteX154" fmla="*/ 2833688 w 2883694"/>
                <a:gd name="connsiteY154" fmla="*/ 33337 h 1383506"/>
                <a:gd name="connsiteX155" fmla="*/ 2833688 w 2883694"/>
                <a:gd name="connsiteY155" fmla="*/ 16668 h 1383506"/>
                <a:gd name="connsiteX156" fmla="*/ 2852738 w 2883694"/>
                <a:gd name="connsiteY156" fmla="*/ 16668 h 1383506"/>
                <a:gd name="connsiteX157" fmla="*/ 2852738 w 2883694"/>
                <a:gd name="connsiteY157" fmla="*/ 0 h 1383506"/>
                <a:gd name="connsiteX158" fmla="*/ 2883694 w 2883694"/>
                <a:gd name="connsiteY158" fmla="*/ 0 h 1383506"/>
                <a:gd name="connsiteX0" fmla="*/ 0 w 2883694"/>
                <a:gd name="connsiteY0" fmla="*/ 1383506 h 1383506"/>
                <a:gd name="connsiteX1" fmla="*/ 50006 w 2883694"/>
                <a:gd name="connsiteY1" fmla="*/ 1383506 h 1383506"/>
                <a:gd name="connsiteX2" fmla="*/ 50006 w 2883694"/>
                <a:gd name="connsiteY2" fmla="*/ 1364456 h 1383506"/>
                <a:gd name="connsiteX3" fmla="*/ 73819 w 2883694"/>
                <a:gd name="connsiteY3" fmla="*/ 1364456 h 1383506"/>
                <a:gd name="connsiteX4" fmla="*/ 73819 w 2883694"/>
                <a:gd name="connsiteY4" fmla="*/ 1343025 h 1383506"/>
                <a:gd name="connsiteX5" fmla="*/ 107156 w 2883694"/>
                <a:gd name="connsiteY5" fmla="*/ 1343025 h 1383506"/>
                <a:gd name="connsiteX6" fmla="*/ 107156 w 2883694"/>
                <a:gd name="connsiteY6" fmla="*/ 1323975 h 1383506"/>
                <a:gd name="connsiteX7" fmla="*/ 130969 w 2883694"/>
                <a:gd name="connsiteY7" fmla="*/ 1323975 h 1383506"/>
                <a:gd name="connsiteX8" fmla="*/ 130969 w 2883694"/>
                <a:gd name="connsiteY8" fmla="*/ 1314450 h 1383506"/>
                <a:gd name="connsiteX9" fmla="*/ 161925 w 2883694"/>
                <a:gd name="connsiteY9" fmla="*/ 1314450 h 1383506"/>
                <a:gd name="connsiteX10" fmla="*/ 161925 w 2883694"/>
                <a:gd name="connsiteY10" fmla="*/ 1290637 h 1383506"/>
                <a:gd name="connsiteX11" fmla="*/ 202406 w 2883694"/>
                <a:gd name="connsiteY11" fmla="*/ 1290637 h 1383506"/>
                <a:gd name="connsiteX12" fmla="*/ 202406 w 2883694"/>
                <a:gd name="connsiteY12" fmla="*/ 1266825 h 1383506"/>
                <a:gd name="connsiteX13" fmla="*/ 247650 w 2883694"/>
                <a:gd name="connsiteY13" fmla="*/ 1266825 h 1383506"/>
                <a:gd name="connsiteX14" fmla="*/ 247650 w 2883694"/>
                <a:gd name="connsiteY14" fmla="*/ 1254918 h 1383506"/>
                <a:gd name="connsiteX15" fmla="*/ 280988 w 2883694"/>
                <a:gd name="connsiteY15" fmla="*/ 1254918 h 1383506"/>
                <a:gd name="connsiteX16" fmla="*/ 280988 w 2883694"/>
                <a:gd name="connsiteY16" fmla="*/ 1235868 h 1383506"/>
                <a:gd name="connsiteX17" fmla="*/ 304800 w 2883694"/>
                <a:gd name="connsiteY17" fmla="*/ 1235868 h 1383506"/>
                <a:gd name="connsiteX18" fmla="*/ 304800 w 2883694"/>
                <a:gd name="connsiteY18" fmla="*/ 1204912 h 1383506"/>
                <a:gd name="connsiteX19" fmla="*/ 369094 w 2883694"/>
                <a:gd name="connsiteY19" fmla="*/ 1204912 h 1383506"/>
                <a:gd name="connsiteX20" fmla="*/ 369094 w 2883694"/>
                <a:gd name="connsiteY20" fmla="*/ 1173956 h 1383506"/>
                <a:gd name="connsiteX21" fmla="*/ 383381 w 2883694"/>
                <a:gd name="connsiteY21" fmla="*/ 1173956 h 1383506"/>
                <a:gd name="connsiteX22" fmla="*/ 383381 w 2883694"/>
                <a:gd name="connsiteY22" fmla="*/ 1145381 h 1383506"/>
                <a:gd name="connsiteX23" fmla="*/ 452438 w 2883694"/>
                <a:gd name="connsiteY23" fmla="*/ 1145381 h 1383506"/>
                <a:gd name="connsiteX24" fmla="*/ 452438 w 2883694"/>
                <a:gd name="connsiteY24" fmla="*/ 1126331 h 1383506"/>
                <a:gd name="connsiteX25" fmla="*/ 478631 w 2883694"/>
                <a:gd name="connsiteY25" fmla="*/ 1126331 h 1383506"/>
                <a:gd name="connsiteX26" fmla="*/ 478631 w 2883694"/>
                <a:gd name="connsiteY26" fmla="*/ 1100137 h 1383506"/>
                <a:gd name="connsiteX27" fmla="*/ 542925 w 2883694"/>
                <a:gd name="connsiteY27" fmla="*/ 1100137 h 1383506"/>
                <a:gd name="connsiteX28" fmla="*/ 542925 w 2883694"/>
                <a:gd name="connsiteY28" fmla="*/ 1069181 h 1383506"/>
                <a:gd name="connsiteX29" fmla="*/ 564356 w 2883694"/>
                <a:gd name="connsiteY29" fmla="*/ 1069181 h 1383506"/>
                <a:gd name="connsiteX30" fmla="*/ 564356 w 2883694"/>
                <a:gd name="connsiteY30" fmla="*/ 1035843 h 1383506"/>
                <a:gd name="connsiteX31" fmla="*/ 616744 w 2883694"/>
                <a:gd name="connsiteY31" fmla="*/ 1035843 h 1383506"/>
                <a:gd name="connsiteX32" fmla="*/ 616744 w 2883694"/>
                <a:gd name="connsiteY32" fmla="*/ 1014412 h 1383506"/>
                <a:gd name="connsiteX33" fmla="*/ 640556 w 2883694"/>
                <a:gd name="connsiteY33" fmla="*/ 1014412 h 1383506"/>
                <a:gd name="connsiteX34" fmla="*/ 640556 w 2883694"/>
                <a:gd name="connsiteY34" fmla="*/ 1000125 h 1383506"/>
                <a:gd name="connsiteX35" fmla="*/ 666750 w 2883694"/>
                <a:gd name="connsiteY35" fmla="*/ 1000125 h 1383506"/>
                <a:gd name="connsiteX36" fmla="*/ 666750 w 2883694"/>
                <a:gd name="connsiteY36" fmla="*/ 981075 h 1383506"/>
                <a:gd name="connsiteX37" fmla="*/ 690563 w 2883694"/>
                <a:gd name="connsiteY37" fmla="*/ 981075 h 1383506"/>
                <a:gd name="connsiteX38" fmla="*/ 690563 w 2883694"/>
                <a:gd name="connsiteY38" fmla="*/ 962025 h 1383506"/>
                <a:gd name="connsiteX39" fmla="*/ 726281 w 2883694"/>
                <a:gd name="connsiteY39" fmla="*/ 962025 h 1383506"/>
                <a:gd name="connsiteX40" fmla="*/ 726281 w 2883694"/>
                <a:gd name="connsiteY40" fmla="*/ 950118 h 1383506"/>
                <a:gd name="connsiteX41" fmla="*/ 754856 w 2883694"/>
                <a:gd name="connsiteY41" fmla="*/ 950118 h 1383506"/>
                <a:gd name="connsiteX42" fmla="*/ 754856 w 2883694"/>
                <a:gd name="connsiteY42" fmla="*/ 950118 h 1383506"/>
                <a:gd name="connsiteX43" fmla="*/ 771524 w 2883694"/>
                <a:gd name="connsiteY43" fmla="*/ 933450 h 1383506"/>
                <a:gd name="connsiteX44" fmla="*/ 771524 w 2883694"/>
                <a:gd name="connsiteY44" fmla="*/ 916781 h 1383506"/>
                <a:gd name="connsiteX45" fmla="*/ 809625 w 2883694"/>
                <a:gd name="connsiteY45" fmla="*/ 916781 h 1383506"/>
                <a:gd name="connsiteX46" fmla="*/ 809625 w 2883694"/>
                <a:gd name="connsiteY46" fmla="*/ 916781 h 1383506"/>
                <a:gd name="connsiteX47" fmla="*/ 826294 w 2883694"/>
                <a:gd name="connsiteY47" fmla="*/ 900112 h 1383506"/>
                <a:gd name="connsiteX48" fmla="*/ 826294 w 2883694"/>
                <a:gd name="connsiteY48" fmla="*/ 885825 h 1383506"/>
                <a:gd name="connsiteX49" fmla="*/ 862013 w 2883694"/>
                <a:gd name="connsiteY49" fmla="*/ 885825 h 1383506"/>
                <a:gd name="connsiteX50" fmla="*/ 862013 w 2883694"/>
                <a:gd name="connsiteY50" fmla="*/ 869156 h 1383506"/>
                <a:gd name="connsiteX51" fmla="*/ 892969 w 2883694"/>
                <a:gd name="connsiteY51" fmla="*/ 869156 h 1383506"/>
                <a:gd name="connsiteX52" fmla="*/ 892969 w 2883694"/>
                <a:gd name="connsiteY52" fmla="*/ 847725 h 1383506"/>
                <a:gd name="connsiteX53" fmla="*/ 983456 w 2883694"/>
                <a:gd name="connsiteY53" fmla="*/ 847725 h 1383506"/>
                <a:gd name="connsiteX54" fmla="*/ 983456 w 2883694"/>
                <a:gd name="connsiteY54" fmla="*/ 821531 h 1383506"/>
                <a:gd name="connsiteX55" fmla="*/ 1007269 w 2883694"/>
                <a:gd name="connsiteY55" fmla="*/ 821531 h 1383506"/>
                <a:gd name="connsiteX56" fmla="*/ 1007269 w 2883694"/>
                <a:gd name="connsiteY56" fmla="*/ 804862 h 1383506"/>
                <a:gd name="connsiteX57" fmla="*/ 1031081 w 2883694"/>
                <a:gd name="connsiteY57" fmla="*/ 804862 h 1383506"/>
                <a:gd name="connsiteX58" fmla="*/ 1031081 w 2883694"/>
                <a:gd name="connsiteY58" fmla="*/ 788193 h 1383506"/>
                <a:gd name="connsiteX59" fmla="*/ 1109663 w 2883694"/>
                <a:gd name="connsiteY59" fmla="*/ 788193 h 1383506"/>
                <a:gd name="connsiteX60" fmla="*/ 1109663 w 2883694"/>
                <a:gd name="connsiteY60" fmla="*/ 764381 h 1383506"/>
                <a:gd name="connsiteX61" fmla="*/ 1133475 w 2883694"/>
                <a:gd name="connsiteY61" fmla="*/ 764381 h 1383506"/>
                <a:gd name="connsiteX62" fmla="*/ 1135857 w 2883694"/>
                <a:gd name="connsiteY62" fmla="*/ 761999 h 1383506"/>
                <a:gd name="connsiteX63" fmla="*/ 1135856 w 2883694"/>
                <a:gd name="connsiteY63" fmla="*/ 747712 h 1383506"/>
                <a:gd name="connsiteX64" fmla="*/ 1171575 w 2883694"/>
                <a:gd name="connsiteY64" fmla="*/ 747712 h 1383506"/>
                <a:gd name="connsiteX65" fmla="*/ 1171575 w 2883694"/>
                <a:gd name="connsiteY65" fmla="*/ 735806 h 1383506"/>
                <a:gd name="connsiteX66" fmla="*/ 1197769 w 2883694"/>
                <a:gd name="connsiteY66" fmla="*/ 735806 h 1383506"/>
                <a:gd name="connsiteX67" fmla="*/ 1197769 w 2883694"/>
                <a:gd name="connsiteY67" fmla="*/ 719137 h 1383506"/>
                <a:gd name="connsiteX68" fmla="*/ 1221581 w 2883694"/>
                <a:gd name="connsiteY68" fmla="*/ 719137 h 1383506"/>
                <a:gd name="connsiteX69" fmla="*/ 1221581 w 2883694"/>
                <a:gd name="connsiteY69" fmla="*/ 702468 h 1383506"/>
                <a:gd name="connsiteX70" fmla="*/ 1250156 w 2883694"/>
                <a:gd name="connsiteY70" fmla="*/ 702468 h 1383506"/>
                <a:gd name="connsiteX71" fmla="*/ 1250156 w 2883694"/>
                <a:gd name="connsiteY71" fmla="*/ 702468 h 1383506"/>
                <a:gd name="connsiteX72" fmla="*/ 1262062 w 2883694"/>
                <a:gd name="connsiteY72" fmla="*/ 690562 h 1383506"/>
                <a:gd name="connsiteX73" fmla="*/ 1262062 w 2883694"/>
                <a:gd name="connsiteY73" fmla="*/ 669131 h 1383506"/>
                <a:gd name="connsiteX74" fmla="*/ 1293019 w 2883694"/>
                <a:gd name="connsiteY74" fmla="*/ 669131 h 1383506"/>
                <a:gd name="connsiteX75" fmla="*/ 1293019 w 2883694"/>
                <a:gd name="connsiteY75" fmla="*/ 654843 h 1383506"/>
                <a:gd name="connsiteX76" fmla="*/ 1319213 w 2883694"/>
                <a:gd name="connsiteY76" fmla="*/ 654843 h 1383506"/>
                <a:gd name="connsiteX77" fmla="*/ 1319213 w 2883694"/>
                <a:gd name="connsiteY77" fmla="*/ 635793 h 1383506"/>
                <a:gd name="connsiteX78" fmla="*/ 1340644 w 2883694"/>
                <a:gd name="connsiteY78" fmla="*/ 635793 h 1383506"/>
                <a:gd name="connsiteX79" fmla="*/ 1340644 w 2883694"/>
                <a:gd name="connsiteY79" fmla="*/ 614362 h 1383506"/>
                <a:gd name="connsiteX80" fmla="*/ 1366838 w 2883694"/>
                <a:gd name="connsiteY80" fmla="*/ 614362 h 1383506"/>
                <a:gd name="connsiteX81" fmla="*/ 1366838 w 2883694"/>
                <a:gd name="connsiteY81" fmla="*/ 602456 h 1383506"/>
                <a:gd name="connsiteX82" fmla="*/ 1402556 w 2883694"/>
                <a:gd name="connsiteY82" fmla="*/ 602456 h 1383506"/>
                <a:gd name="connsiteX83" fmla="*/ 1402556 w 2883694"/>
                <a:gd name="connsiteY83" fmla="*/ 583406 h 1383506"/>
                <a:gd name="connsiteX84" fmla="*/ 1443038 w 2883694"/>
                <a:gd name="connsiteY84" fmla="*/ 583406 h 1383506"/>
                <a:gd name="connsiteX85" fmla="*/ 1443038 w 2883694"/>
                <a:gd name="connsiteY85" fmla="*/ 569118 h 1383506"/>
                <a:gd name="connsiteX86" fmla="*/ 1528763 w 2883694"/>
                <a:gd name="connsiteY86" fmla="*/ 569118 h 1383506"/>
                <a:gd name="connsiteX87" fmla="*/ 1528763 w 2883694"/>
                <a:gd name="connsiteY87" fmla="*/ 552450 h 1383506"/>
                <a:gd name="connsiteX88" fmla="*/ 1571625 w 2883694"/>
                <a:gd name="connsiteY88" fmla="*/ 552450 h 1383506"/>
                <a:gd name="connsiteX89" fmla="*/ 1571625 w 2883694"/>
                <a:gd name="connsiteY89" fmla="*/ 531018 h 1383506"/>
                <a:gd name="connsiteX90" fmla="*/ 1602581 w 2883694"/>
                <a:gd name="connsiteY90" fmla="*/ 531018 h 1383506"/>
                <a:gd name="connsiteX91" fmla="*/ 1602581 w 2883694"/>
                <a:gd name="connsiteY91" fmla="*/ 504825 h 1383506"/>
                <a:gd name="connsiteX92" fmla="*/ 1676400 w 2883694"/>
                <a:gd name="connsiteY92" fmla="*/ 504825 h 1383506"/>
                <a:gd name="connsiteX93" fmla="*/ 1676400 w 2883694"/>
                <a:gd name="connsiteY93" fmla="*/ 488156 h 1383506"/>
                <a:gd name="connsiteX94" fmla="*/ 1704975 w 2883694"/>
                <a:gd name="connsiteY94" fmla="*/ 488156 h 1383506"/>
                <a:gd name="connsiteX95" fmla="*/ 1704975 w 2883694"/>
                <a:gd name="connsiteY95" fmla="*/ 464343 h 1383506"/>
                <a:gd name="connsiteX96" fmla="*/ 1750219 w 2883694"/>
                <a:gd name="connsiteY96" fmla="*/ 464343 h 1383506"/>
                <a:gd name="connsiteX97" fmla="*/ 1750219 w 2883694"/>
                <a:gd name="connsiteY97" fmla="*/ 464343 h 1383506"/>
                <a:gd name="connsiteX98" fmla="*/ 1728788 w 2883694"/>
                <a:gd name="connsiteY98" fmla="*/ 466725 h 1383506"/>
                <a:gd name="connsiteX99" fmla="*/ 1745456 w 2883694"/>
                <a:gd name="connsiteY99" fmla="*/ 450056 h 1383506"/>
                <a:gd name="connsiteX100" fmla="*/ 1790700 w 2883694"/>
                <a:gd name="connsiteY100" fmla="*/ 450056 h 1383506"/>
                <a:gd name="connsiteX101" fmla="*/ 1790700 w 2883694"/>
                <a:gd name="connsiteY101" fmla="*/ 450056 h 1383506"/>
                <a:gd name="connsiteX102" fmla="*/ 1824038 w 2883694"/>
                <a:gd name="connsiteY102" fmla="*/ 450056 h 1383506"/>
                <a:gd name="connsiteX103" fmla="*/ 1824038 w 2883694"/>
                <a:gd name="connsiteY103" fmla="*/ 428625 h 1383506"/>
                <a:gd name="connsiteX104" fmla="*/ 1862138 w 2883694"/>
                <a:gd name="connsiteY104" fmla="*/ 428625 h 1383506"/>
                <a:gd name="connsiteX105" fmla="*/ 1862138 w 2883694"/>
                <a:gd name="connsiteY105" fmla="*/ 409575 h 1383506"/>
                <a:gd name="connsiteX106" fmla="*/ 1890713 w 2883694"/>
                <a:gd name="connsiteY106" fmla="*/ 409575 h 1383506"/>
                <a:gd name="connsiteX107" fmla="*/ 1897856 w 2883694"/>
                <a:gd name="connsiteY107" fmla="*/ 402432 h 1383506"/>
                <a:gd name="connsiteX108" fmla="*/ 1933575 w 2883694"/>
                <a:gd name="connsiteY108" fmla="*/ 402432 h 1383506"/>
                <a:gd name="connsiteX109" fmla="*/ 1933575 w 2883694"/>
                <a:gd name="connsiteY109" fmla="*/ 388143 h 1383506"/>
                <a:gd name="connsiteX110" fmla="*/ 1969294 w 2883694"/>
                <a:gd name="connsiteY110" fmla="*/ 388143 h 1383506"/>
                <a:gd name="connsiteX111" fmla="*/ 1969294 w 2883694"/>
                <a:gd name="connsiteY111" fmla="*/ 369093 h 1383506"/>
                <a:gd name="connsiteX112" fmla="*/ 2024063 w 2883694"/>
                <a:gd name="connsiteY112" fmla="*/ 369093 h 1383506"/>
                <a:gd name="connsiteX113" fmla="*/ 2024063 w 2883694"/>
                <a:gd name="connsiteY113" fmla="*/ 352425 h 1383506"/>
                <a:gd name="connsiteX114" fmla="*/ 2052638 w 2883694"/>
                <a:gd name="connsiteY114" fmla="*/ 352425 h 1383506"/>
                <a:gd name="connsiteX115" fmla="*/ 2052638 w 2883694"/>
                <a:gd name="connsiteY115" fmla="*/ 340518 h 1383506"/>
                <a:gd name="connsiteX116" fmla="*/ 2095500 w 2883694"/>
                <a:gd name="connsiteY116" fmla="*/ 340518 h 1383506"/>
                <a:gd name="connsiteX117" fmla="*/ 2095500 w 2883694"/>
                <a:gd name="connsiteY117" fmla="*/ 323850 h 1383506"/>
                <a:gd name="connsiteX118" fmla="*/ 2124075 w 2883694"/>
                <a:gd name="connsiteY118" fmla="*/ 323850 h 1383506"/>
                <a:gd name="connsiteX119" fmla="*/ 2124075 w 2883694"/>
                <a:gd name="connsiteY119" fmla="*/ 323850 h 1383506"/>
                <a:gd name="connsiteX120" fmla="*/ 2124075 w 2883694"/>
                <a:gd name="connsiteY120" fmla="*/ 297656 h 1383506"/>
                <a:gd name="connsiteX121" fmla="*/ 2147888 w 2883694"/>
                <a:gd name="connsiteY121" fmla="*/ 297656 h 1383506"/>
                <a:gd name="connsiteX122" fmla="*/ 2147888 w 2883694"/>
                <a:gd name="connsiteY122" fmla="*/ 280987 h 1383506"/>
                <a:gd name="connsiteX123" fmla="*/ 2176463 w 2883694"/>
                <a:gd name="connsiteY123" fmla="*/ 280987 h 1383506"/>
                <a:gd name="connsiteX124" fmla="*/ 2176463 w 2883694"/>
                <a:gd name="connsiteY124" fmla="*/ 264318 h 1383506"/>
                <a:gd name="connsiteX125" fmla="*/ 2269331 w 2883694"/>
                <a:gd name="connsiteY125" fmla="*/ 264318 h 1383506"/>
                <a:gd name="connsiteX126" fmla="*/ 2269331 w 2883694"/>
                <a:gd name="connsiteY126" fmla="*/ 264318 h 1383506"/>
                <a:gd name="connsiteX127" fmla="*/ 2269331 w 2883694"/>
                <a:gd name="connsiteY127" fmla="*/ 245268 h 1383506"/>
                <a:gd name="connsiteX128" fmla="*/ 2345531 w 2883694"/>
                <a:gd name="connsiteY128" fmla="*/ 245268 h 1383506"/>
                <a:gd name="connsiteX129" fmla="*/ 2345531 w 2883694"/>
                <a:gd name="connsiteY129" fmla="*/ 223837 h 1383506"/>
                <a:gd name="connsiteX130" fmla="*/ 2371725 w 2883694"/>
                <a:gd name="connsiteY130" fmla="*/ 223837 h 1383506"/>
                <a:gd name="connsiteX131" fmla="*/ 2371725 w 2883694"/>
                <a:gd name="connsiteY131" fmla="*/ 200025 h 1383506"/>
                <a:gd name="connsiteX132" fmla="*/ 2395538 w 2883694"/>
                <a:gd name="connsiteY132" fmla="*/ 200025 h 1383506"/>
                <a:gd name="connsiteX133" fmla="*/ 2395538 w 2883694"/>
                <a:gd name="connsiteY133" fmla="*/ 185737 h 1383506"/>
                <a:gd name="connsiteX134" fmla="*/ 2481263 w 2883694"/>
                <a:gd name="connsiteY134" fmla="*/ 185737 h 1383506"/>
                <a:gd name="connsiteX135" fmla="*/ 2481263 w 2883694"/>
                <a:gd name="connsiteY135" fmla="*/ 159543 h 1383506"/>
                <a:gd name="connsiteX136" fmla="*/ 2502694 w 2883694"/>
                <a:gd name="connsiteY136" fmla="*/ 159543 h 1383506"/>
                <a:gd name="connsiteX137" fmla="*/ 2502694 w 2883694"/>
                <a:gd name="connsiteY137" fmla="*/ 140493 h 1383506"/>
                <a:gd name="connsiteX138" fmla="*/ 2536031 w 2883694"/>
                <a:gd name="connsiteY138" fmla="*/ 140493 h 1383506"/>
                <a:gd name="connsiteX139" fmla="*/ 2536031 w 2883694"/>
                <a:gd name="connsiteY139" fmla="*/ 140493 h 1383506"/>
                <a:gd name="connsiteX140" fmla="*/ 2536031 w 2883694"/>
                <a:gd name="connsiteY140" fmla="*/ 123825 h 1383506"/>
                <a:gd name="connsiteX141" fmla="*/ 2595563 w 2883694"/>
                <a:gd name="connsiteY141" fmla="*/ 123825 h 1383506"/>
                <a:gd name="connsiteX142" fmla="*/ 2595563 w 2883694"/>
                <a:gd name="connsiteY142" fmla="*/ 107156 h 1383506"/>
                <a:gd name="connsiteX143" fmla="*/ 2645569 w 2883694"/>
                <a:gd name="connsiteY143" fmla="*/ 107156 h 1383506"/>
                <a:gd name="connsiteX144" fmla="*/ 2645569 w 2883694"/>
                <a:gd name="connsiteY144" fmla="*/ 90487 h 1383506"/>
                <a:gd name="connsiteX145" fmla="*/ 2700338 w 2883694"/>
                <a:gd name="connsiteY145" fmla="*/ 90487 h 1383506"/>
                <a:gd name="connsiteX146" fmla="*/ 2700338 w 2883694"/>
                <a:gd name="connsiteY146" fmla="*/ 73818 h 1383506"/>
                <a:gd name="connsiteX147" fmla="*/ 2759869 w 2883694"/>
                <a:gd name="connsiteY147" fmla="*/ 73818 h 1383506"/>
                <a:gd name="connsiteX148" fmla="*/ 2759869 w 2883694"/>
                <a:gd name="connsiteY148" fmla="*/ 73818 h 1383506"/>
                <a:gd name="connsiteX149" fmla="*/ 2759869 w 2883694"/>
                <a:gd name="connsiteY149" fmla="*/ 54768 h 1383506"/>
                <a:gd name="connsiteX150" fmla="*/ 2809875 w 2883694"/>
                <a:gd name="connsiteY150" fmla="*/ 54768 h 1383506"/>
                <a:gd name="connsiteX151" fmla="*/ 2809875 w 2883694"/>
                <a:gd name="connsiteY151" fmla="*/ 54768 h 1383506"/>
                <a:gd name="connsiteX152" fmla="*/ 2809875 w 2883694"/>
                <a:gd name="connsiteY152" fmla="*/ 33337 h 1383506"/>
                <a:gd name="connsiteX153" fmla="*/ 2833688 w 2883694"/>
                <a:gd name="connsiteY153" fmla="*/ 33337 h 1383506"/>
                <a:gd name="connsiteX154" fmla="*/ 2833688 w 2883694"/>
                <a:gd name="connsiteY154" fmla="*/ 33337 h 1383506"/>
                <a:gd name="connsiteX155" fmla="*/ 2833688 w 2883694"/>
                <a:gd name="connsiteY155" fmla="*/ 16668 h 1383506"/>
                <a:gd name="connsiteX156" fmla="*/ 2852738 w 2883694"/>
                <a:gd name="connsiteY156" fmla="*/ 16668 h 1383506"/>
                <a:gd name="connsiteX157" fmla="*/ 2852738 w 2883694"/>
                <a:gd name="connsiteY157" fmla="*/ 0 h 1383506"/>
                <a:gd name="connsiteX158" fmla="*/ 2883694 w 2883694"/>
                <a:gd name="connsiteY158" fmla="*/ 0 h 1383506"/>
                <a:gd name="connsiteX0" fmla="*/ 0 w 2883694"/>
                <a:gd name="connsiteY0" fmla="*/ 1383506 h 1383506"/>
                <a:gd name="connsiteX1" fmla="*/ 50006 w 2883694"/>
                <a:gd name="connsiteY1" fmla="*/ 1383506 h 1383506"/>
                <a:gd name="connsiteX2" fmla="*/ 50006 w 2883694"/>
                <a:gd name="connsiteY2" fmla="*/ 1364456 h 1383506"/>
                <a:gd name="connsiteX3" fmla="*/ 73819 w 2883694"/>
                <a:gd name="connsiteY3" fmla="*/ 1364456 h 1383506"/>
                <a:gd name="connsiteX4" fmla="*/ 73819 w 2883694"/>
                <a:gd name="connsiteY4" fmla="*/ 1343025 h 1383506"/>
                <a:gd name="connsiteX5" fmla="*/ 107156 w 2883694"/>
                <a:gd name="connsiteY5" fmla="*/ 1343025 h 1383506"/>
                <a:gd name="connsiteX6" fmla="*/ 107156 w 2883694"/>
                <a:gd name="connsiteY6" fmla="*/ 1323975 h 1383506"/>
                <a:gd name="connsiteX7" fmla="*/ 130969 w 2883694"/>
                <a:gd name="connsiteY7" fmla="*/ 1323975 h 1383506"/>
                <a:gd name="connsiteX8" fmla="*/ 130969 w 2883694"/>
                <a:gd name="connsiteY8" fmla="*/ 1314450 h 1383506"/>
                <a:gd name="connsiteX9" fmla="*/ 161925 w 2883694"/>
                <a:gd name="connsiteY9" fmla="*/ 1314450 h 1383506"/>
                <a:gd name="connsiteX10" fmla="*/ 161925 w 2883694"/>
                <a:gd name="connsiteY10" fmla="*/ 1290637 h 1383506"/>
                <a:gd name="connsiteX11" fmla="*/ 202406 w 2883694"/>
                <a:gd name="connsiteY11" fmla="*/ 1290637 h 1383506"/>
                <a:gd name="connsiteX12" fmla="*/ 202406 w 2883694"/>
                <a:gd name="connsiteY12" fmla="*/ 1266825 h 1383506"/>
                <a:gd name="connsiteX13" fmla="*/ 247650 w 2883694"/>
                <a:gd name="connsiteY13" fmla="*/ 1266825 h 1383506"/>
                <a:gd name="connsiteX14" fmla="*/ 247650 w 2883694"/>
                <a:gd name="connsiteY14" fmla="*/ 1254918 h 1383506"/>
                <a:gd name="connsiteX15" fmla="*/ 280988 w 2883694"/>
                <a:gd name="connsiteY15" fmla="*/ 1254918 h 1383506"/>
                <a:gd name="connsiteX16" fmla="*/ 280988 w 2883694"/>
                <a:gd name="connsiteY16" fmla="*/ 1235868 h 1383506"/>
                <a:gd name="connsiteX17" fmla="*/ 304800 w 2883694"/>
                <a:gd name="connsiteY17" fmla="*/ 1235868 h 1383506"/>
                <a:gd name="connsiteX18" fmla="*/ 304800 w 2883694"/>
                <a:gd name="connsiteY18" fmla="*/ 1204912 h 1383506"/>
                <a:gd name="connsiteX19" fmla="*/ 369094 w 2883694"/>
                <a:gd name="connsiteY19" fmla="*/ 1204912 h 1383506"/>
                <a:gd name="connsiteX20" fmla="*/ 369094 w 2883694"/>
                <a:gd name="connsiteY20" fmla="*/ 1173956 h 1383506"/>
                <a:gd name="connsiteX21" fmla="*/ 383381 w 2883694"/>
                <a:gd name="connsiteY21" fmla="*/ 1173956 h 1383506"/>
                <a:gd name="connsiteX22" fmla="*/ 383381 w 2883694"/>
                <a:gd name="connsiteY22" fmla="*/ 1145381 h 1383506"/>
                <a:gd name="connsiteX23" fmla="*/ 452438 w 2883694"/>
                <a:gd name="connsiteY23" fmla="*/ 1145381 h 1383506"/>
                <a:gd name="connsiteX24" fmla="*/ 452438 w 2883694"/>
                <a:gd name="connsiteY24" fmla="*/ 1126331 h 1383506"/>
                <a:gd name="connsiteX25" fmla="*/ 478631 w 2883694"/>
                <a:gd name="connsiteY25" fmla="*/ 1126331 h 1383506"/>
                <a:gd name="connsiteX26" fmla="*/ 478631 w 2883694"/>
                <a:gd name="connsiteY26" fmla="*/ 1100137 h 1383506"/>
                <a:gd name="connsiteX27" fmla="*/ 542925 w 2883694"/>
                <a:gd name="connsiteY27" fmla="*/ 1100137 h 1383506"/>
                <a:gd name="connsiteX28" fmla="*/ 542925 w 2883694"/>
                <a:gd name="connsiteY28" fmla="*/ 1069181 h 1383506"/>
                <a:gd name="connsiteX29" fmla="*/ 564356 w 2883694"/>
                <a:gd name="connsiteY29" fmla="*/ 1069181 h 1383506"/>
                <a:gd name="connsiteX30" fmla="*/ 564356 w 2883694"/>
                <a:gd name="connsiteY30" fmla="*/ 1035843 h 1383506"/>
                <a:gd name="connsiteX31" fmla="*/ 616744 w 2883694"/>
                <a:gd name="connsiteY31" fmla="*/ 1035843 h 1383506"/>
                <a:gd name="connsiteX32" fmla="*/ 616744 w 2883694"/>
                <a:gd name="connsiteY32" fmla="*/ 1014412 h 1383506"/>
                <a:gd name="connsiteX33" fmla="*/ 640556 w 2883694"/>
                <a:gd name="connsiteY33" fmla="*/ 1014412 h 1383506"/>
                <a:gd name="connsiteX34" fmla="*/ 640556 w 2883694"/>
                <a:gd name="connsiteY34" fmla="*/ 1000125 h 1383506"/>
                <a:gd name="connsiteX35" fmla="*/ 666750 w 2883694"/>
                <a:gd name="connsiteY35" fmla="*/ 1000125 h 1383506"/>
                <a:gd name="connsiteX36" fmla="*/ 666750 w 2883694"/>
                <a:gd name="connsiteY36" fmla="*/ 981075 h 1383506"/>
                <a:gd name="connsiteX37" fmla="*/ 690563 w 2883694"/>
                <a:gd name="connsiteY37" fmla="*/ 981075 h 1383506"/>
                <a:gd name="connsiteX38" fmla="*/ 690563 w 2883694"/>
                <a:gd name="connsiteY38" fmla="*/ 962025 h 1383506"/>
                <a:gd name="connsiteX39" fmla="*/ 726281 w 2883694"/>
                <a:gd name="connsiteY39" fmla="*/ 962025 h 1383506"/>
                <a:gd name="connsiteX40" fmla="*/ 726281 w 2883694"/>
                <a:gd name="connsiteY40" fmla="*/ 950118 h 1383506"/>
                <a:gd name="connsiteX41" fmla="*/ 754856 w 2883694"/>
                <a:gd name="connsiteY41" fmla="*/ 950118 h 1383506"/>
                <a:gd name="connsiteX42" fmla="*/ 754856 w 2883694"/>
                <a:gd name="connsiteY42" fmla="*/ 950118 h 1383506"/>
                <a:gd name="connsiteX43" fmla="*/ 771524 w 2883694"/>
                <a:gd name="connsiteY43" fmla="*/ 933450 h 1383506"/>
                <a:gd name="connsiteX44" fmla="*/ 771524 w 2883694"/>
                <a:gd name="connsiteY44" fmla="*/ 916781 h 1383506"/>
                <a:gd name="connsiteX45" fmla="*/ 809625 w 2883694"/>
                <a:gd name="connsiteY45" fmla="*/ 916781 h 1383506"/>
                <a:gd name="connsiteX46" fmla="*/ 809625 w 2883694"/>
                <a:gd name="connsiteY46" fmla="*/ 916781 h 1383506"/>
                <a:gd name="connsiteX47" fmla="*/ 826294 w 2883694"/>
                <a:gd name="connsiteY47" fmla="*/ 900112 h 1383506"/>
                <a:gd name="connsiteX48" fmla="*/ 826294 w 2883694"/>
                <a:gd name="connsiteY48" fmla="*/ 885825 h 1383506"/>
                <a:gd name="connsiteX49" fmla="*/ 862013 w 2883694"/>
                <a:gd name="connsiteY49" fmla="*/ 885825 h 1383506"/>
                <a:gd name="connsiteX50" fmla="*/ 862013 w 2883694"/>
                <a:gd name="connsiteY50" fmla="*/ 869156 h 1383506"/>
                <a:gd name="connsiteX51" fmla="*/ 892969 w 2883694"/>
                <a:gd name="connsiteY51" fmla="*/ 869156 h 1383506"/>
                <a:gd name="connsiteX52" fmla="*/ 892969 w 2883694"/>
                <a:gd name="connsiteY52" fmla="*/ 847725 h 1383506"/>
                <a:gd name="connsiteX53" fmla="*/ 983456 w 2883694"/>
                <a:gd name="connsiteY53" fmla="*/ 847725 h 1383506"/>
                <a:gd name="connsiteX54" fmla="*/ 983456 w 2883694"/>
                <a:gd name="connsiteY54" fmla="*/ 821531 h 1383506"/>
                <a:gd name="connsiteX55" fmla="*/ 1007269 w 2883694"/>
                <a:gd name="connsiteY55" fmla="*/ 821531 h 1383506"/>
                <a:gd name="connsiteX56" fmla="*/ 1007269 w 2883694"/>
                <a:gd name="connsiteY56" fmla="*/ 804862 h 1383506"/>
                <a:gd name="connsiteX57" fmla="*/ 1031081 w 2883694"/>
                <a:gd name="connsiteY57" fmla="*/ 804862 h 1383506"/>
                <a:gd name="connsiteX58" fmla="*/ 1031081 w 2883694"/>
                <a:gd name="connsiteY58" fmla="*/ 788193 h 1383506"/>
                <a:gd name="connsiteX59" fmla="*/ 1109663 w 2883694"/>
                <a:gd name="connsiteY59" fmla="*/ 788193 h 1383506"/>
                <a:gd name="connsiteX60" fmla="*/ 1109663 w 2883694"/>
                <a:gd name="connsiteY60" fmla="*/ 764381 h 1383506"/>
                <a:gd name="connsiteX61" fmla="*/ 1133475 w 2883694"/>
                <a:gd name="connsiteY61" fmla="*/ 764381 h 1383506"/>
                <a:gd name="connsiteX62" fmla="*/ 1135857 w 2883694"/>
                <a:gd name="connsiteY62" fmla="*/ 761999 h 1383506"/>
                <a:gd name="connsiteX63" fmla="*/ 1135856 w 2883694"/>
                <a:gd name="connsiteY63" fmla="*/ 747712 h 1383506"/>
                <a:gd name="connsiteX64" fmla="*/ 1171575 w 2883694"/>
                <a:gd name="connsiteY64" fmla="*/ 747712 h 1383506"/>
                <a:gd name="connsiteX65" fmla="*/ 1171575 w 2883694"/>
                <a:gd name="connsiteY65" fmla="*/ 735806 h 1383506"/>
                <a:gd name="connsiteX66" fmla="*/ 1197769 w 2883694"/>
                <a:gd name="connsiteY66" fmla="*/ 735806 h 1383506"/>
                <a:gd name="connsiteX67" fmla="*/ 1197769 w 2883694"/>
                <a:gd name="connsiteY67" fmla="*/ 719137 h 1383506"/>
                <a:gd name="connsiteX68" fmla="*/ 1221581 w 2883694"/>
                <a:gd name="connsiteY68" fmla="*/ 719137 h 1383506"/>
                <a:gd name="connsiteX69" fmla="*/ 1221581 w 2883694"/>
                <a:gd name="connsiteY69" fmla="*/ 702468 h 1383506"/>
                <a:gd name="connsiteX70" fmla="*/ 1250156 w 2883694"/>
                <a:gd name="connsiteY70" fmla="*/ 702468 h 1383506"/>
                <a:gd name="connsiteX71" fmla="*/ 1250156 w 2883694"/>
                <a:gd name="connsiteY71" fmla="*/ 702468 h 1383506"/>
                <a:gd name="connsiteX72" fmla="*/ 1262062 w 2883694"/>
                <a:gd name="connsiteY72" fmla="*/ 690562 h 1383506"/>
                <a:gd name="connsiteX73" fmla="*/ 1262062 w 2883694"/>
                <a:gd name="connsiteY73" fmla="*/ 669131 h 1383506"/>
                <a:gd name="connsiteX74" fmla="*/ 1293019 w 2883694"/>
                <a:gd name="connsiteY74" fmla="*/ 669131 h 1383506"/>
                <a:gd name="connsiteX75" fmla="*/ 1293019 w 2883694"/>
                <a:gd name="connsiteY75" fmla="*/ 654843 h 1383506"/>
                <a:gd name="connsiteX76" fmla="*/ 1319213 w 2883694"/>
                <a:gd name="connsiteY76" fmla="*/ 654843 h 1383506"/>
                <a:gd name="connsiteX77" fmla="*/ 1319213 w 2883694"/>
                <a:gd name="connsiteY77" fmla="*/ 635793 h 1383506"/>
                <a:gd name="connsiteX78" fmla="*/ 1340644 w 2883694"/>
                <a:gd name="connsiteY78" fmla="*/ 635793 h 1383506"/>
                <a:gd name="connsiteX79" fmla="*/ 1340644 w 2883694"/>
                <a:gd name="connsiteY79" fmla="*/ 614362 h 1383506"/>
                <a:gd name="connsiteX80" fmla="*/ 1366838 w 2883694"/>
                <a:gd name="connsiteY80" fmla="*/ 614362 h 1383506"/>
                <a:gd name="connsiteX81" fmla="*/ 1366838 w 2883694"/>
                <a:gd name="connsiteY81" fmla="*/ 602456 h 1383506"/>
                <a:gd name="connsiteX82" fmla="*/ 1402556 w 2883694"/>
                <a:gd name="connsiteY82" fmla="*/ 602456 h 1383506"/>
                <a:gd name="connsiteX83" fmla="*/ 1402556 w 2883694"/>
                <a:gd name="connsiteY83" fmla="*/ 583406 h 1383506"/>
                <a:gd name="connsiteX84" fmla="*/ 1443038 w 2883694"/>
                <a:gd name="connsiteY84" fmla="*/ 583406 h 1383506"/>
                <a:gd name="connsiteX85" fmla="*/ 1443038 w 2883694"/>
                <a:gd name="connsiteY85" fmla="*/ 569118 h 1383506"/>
                <a:gd name="connsiteX86" fmla="*/ 1528763 w 2883694"/>
                <a:gd name="connsiteY86" fmla="*/ 569118 h 1383506"/>
                <a:gd name="connsiteX87" fmla="*/ 1528763 w 2883694"/>
                <a:gd name="connsiteY87" fmla="*/ 552450 h 1383506"/>
                <a:gd name="connsiteX88" fmla="*/ 1571625 w 2883694"/>
                <a:gd name="connsiteY88" fmla="*/ 552450 h 1383506"/>
                <a:gd name="connsiteX89" fmla="*/ 1571625 w 2883694"/>
                <a:gd name="connsiteY89" fmla="*/ 531018 h 1383506"/>
                <a:gd name="connsiteX90" fmla="*/ 1602581 w 2883694"/>
                <a:gd name="connsiteY90" fmla="*/ 531018 h 1383506"/>
                <a:gd name="connsiteX91" fmla="*/ 1602581 w 2883694"/>
                <a:gd name="connsiteY91" fmla="*/ 504825 h 1383506"/>
                <a:gd name="connsiteX92" fmla="*/ 1676400 w 2883694"/>
                <a:gd name="connsiteY92" fmla="*/ 504825 h 1383506"/>
                <a:gd name="connsiteX93" fmla="*/ 1676400 w 2883694"/>
                <a:gd name="connsiteY93" fmla="*/ 488156 h 1383506"/>
                <a:gd name="connsiteX94" fmla="*/ 1704975 w 2883694"/>
                <a:gd name="connsiteY94" fmla="*/ 488156 h 1383506"/>
                <a:gd name="connsiteX95" fmla="*/ 1704975 w 2883694"/>
                <a:gd name="connsiteY95" fmla="*/ 464343 h 1383506"/>
                <a:gd name="connsiteX96" fmla="*/ 1750219 w 2883694"/>
                <a:gd name="connsiteY96" fmla="*/ 464343 h 1383506"/>
                <a:gd name="connsiteX97" fmla="*/ 1750219 w 2883694"/>
                <a:gd name="connsiteY97" fmla="*/ 464343 h 1383506"/>
                <a:gd name="connsiteX98" fmla="*/ 1738313 w 2883694"/>
                <a:gd name="connsiteY98" fmla="*/ 466725 h 1383506"/>
                <a:gd name="connsiteX99" fmla="*/ 1745456 w 2883694"/>
                <a:gd name="connsiteY99" fmla="*/ 450056 h 1383506"/>
                <a:gd name="connsiteX100" fmla="*/ 1790700 w 2883694"/>
                <a:gd name="connsiteY100" fmla="*/ 450056 h 1383506"/>
                <a:gd name="connsiteX101" fmla="*/ 1790700 w 2883694"/>
                <a:gd name="connsiteY101" fmla="*/ 450056 h 1383506"/>
                <a:gd name="connsiteX102" fmla="*/ 1824038 w 2883694"/>
                <a:gd name="connsiteY102" fmla="*/ 450056 h 1383506"/>
                <a:gd name="connsiteX103" fmla="*/ 1824038 w 2883694"/>
                <a:gd name="connsiteY103" fmla="*/ 428625 h 1383506"/>
                <a:gd name="connsiteX104" fmla="*/ 1862138 w 2883694"/>
                <a:gd name="connsiteY104" fmla="*/ 428625 h 1383506"/>
                <a:gd name="connsiteX105" fmla="*/ 1862138 w 2883694"/>
                <a:gd name="connsiteY105" fmla="*/ 409575 h 1383506"/>
                <a:gd name="connsiteX106" fmla="*/ 1890713 w 2883694"/>
                <a:gd name="connsiteY106" fmla="*/ 409575 h 1383506"/>
                <a:gd name="connsiteX107" fmla="*/ 1897856 w 2883694"/>
                <a:gd name="connsiteY107" fmla="*/ 402432 h 1383506"/>
                <a:gd name="connsiteX108" fmla="*/ 1933575 w 2883694"/>
                <a:gd name="connsiteY108" fmla="*/ 402432 h 1383506"/>
                <a:gd name="connsiteX109" fmla="*/ 1933575 w 2883694"/>
                <a:gd name="connsiteY109" fmla="*/ 388143 h 1383506"/>
                <a:gd name="connsiteX110" fmla="*/ 1969294 w 2883694"/>
                <a:gd name="connsiteY110" fmla="*/ 388143 h 1383506"/>
                <a:gd name="connsiteX111" fmla="*/ 1969294 w 2883694"/>
                <a:gd name="connsiteY111" fmla="*/ 369093 h 1383506"/>
                <a:gd name="connsiteX112" fmla="*/ 2024063 w 2883694"/>
                <a:gd name="connsiteY112" fmla="*/ 369093 h 1383506"/>
                <a:gd name="connsiteX113" fmla="*/ 2024063 w 2883694"/>
                <a:gd name="connsiteY113" fmla="*/ 352425 h 1383506"/>
                <a:gd name="connsiteX114" fmla="*/ 2052638 w 2883694"/>
                <a:gd name="connsiteY114" fmla="*/ 352425 h 1383506"/>
                <a:gd name="connsiteX115" fmla="*/ 2052638 w 2883694"/>
                <a:gd name="connsiteY115" fmla="*/ 340518 h 1383506"/>
                <a:gd name="connsiteX116" fmla="*/ 2095500 w 2883694"/>
                <a:gd name="connsiteY116" fmla="*/ 340518 h 1383506"/>
                <a:gd name="connsiteX117" fmla="*/ 2095500 w 2883694"/>
                <a:gd name="connsiteY117" fmla="*/ 323850 h 1383506"/>
                <a:gd name="connsiteX118" fmla="*/ 2124075 w 2883694"/>
                <a:gd name="connsiteY118" fmla="*/ 323850 h 1383506"/>
                <a:gd name="connsiteX119" fmla="*/ 2124075 w 2883694"/>
                <a:gd name="connsiteY119" fmla="*/ 323850 h 1383506"/>
                <a:gd name="connsiteX120" fmla="*/ 2124075 w 2883694"/>
                <a:gd name="connsiteY120" fmla="*/ 297656 h 1383506"/>
                <a:gd name="connsiteX121" fmla="*/ 2147888 w 2883694"/>
                <a:gd name="connsiteY121" fmla="*/ 297656 h 1383506"/>
                <a:gd name="connsiteX122" fmla="*/ 2147888 w 2883694"/>
                <a:gd name="connsiteY122" fmla="*/ 280987 h 1383506"/>
                <a:gd name="connsiteX123" fmla="*/ 2176463 w 2883694"/>
                <a:gd name="connsiteY123" fmla="*/ 280987 h 1383506"/>
                <a:gd name="connsiteX124" fmla="*/ 2176463 w 2883694"/>
                <a:gd name="connsiteY124" fmla="*/ 264318 h 1383506"/>
                <a:gd name="connsiteX125" fmla="*/ 2269331 w 2883694"/>
                <a:gd name="connsiteY125" fmla="*/ 264318 h 1383506"/>
                <a:gd name="connsiteX126" fmla="*/ 2269331 w 2883694"/>
                <a:gd name="connsiteY126" fmla="*/ 264318 h 1383506"/>
                <a:gd name="connsiteX127" fmla="*/ 2269331 w 2883694"/>
                <a:gd name="connsiteY127" fmla="*/ 245268 h 1383506"/>
                <a:gd name="connsiteX128" fmla="*/ 2345531 w 2883694"/>
                <a:gd name="connsiteY128" fmla="*/ 245268 h 1383506"/>
                <a:gd name="connsiteX129" fmla="*/ 2345531 w 2883694"/>
                <a:gd name="connsiteY129" fmla="*/ 223837 h 1383506"/>
                <a:gd name="connsiteX130" fmla="*/ 2371725 w 2883694"/>
                <a:gd name="connsiteY130" fmla="*/ 223837 h 1383506"/>
                <a:gd name="connsiteX131" fmla="*/ 2371725 w 2883694"/>
                <a:gd name="connsiteY131" fmla="*/ 200025 h 1383506"/>
                <a:gd name="connsiteX132" fmla="*/ 2395538 w 2883694"/>
                <a:gd name="connsiteY132" fmla="*/ 200025 h 1383506"/>
                <a:gd name="connsiteX133" fmla="*/ 2395538 w 2883694"/>
                <a:gd name="connsiteY133" fmla="*/ 185737 h 1383506"/>
                <a:gd name="connsiteX134" fmla="*/ 2481263 w 2883694"/>
                <a:gd name="connsiteY134" fmla="*/ 185737 h 1383506"/>
                <a:gd name="connsiteX135" fmla="*/ 2481263 w 2883694"/>
                <a:gd name="connsiteY135" fmla="*/ 159543 h 1383506"/>
                <a:gd name="connsiteX136" fmla="*/ 2502694 w 2883694"/>
                <a:gd name="connsiteY136" fmla="*/ 159543 h 1383506"/>
                <a:gd name="connsiteX137" fmla="*/ 2502694 w 2883694"/>
                <a:gd name="connsiteY137" fmla="*/ 140493 h 1383506"/>
                <a:gd name="connsiteX138" fmla="*/ 2536031 w 2883694"/>
                <a:gd name="connsiteY138" fmla="*/ 140493 h 1383506"/>
                <a:gd name="connsiteX139" fmla="*/ 2536031 w 2883694"/>
                <a:gd name="connsiteY139" fmla="*/ 140493 h 1383506"/>
                <a:gd name="connsiteX140" fmla="*/ 2536031 w 2883694"/>
                <a:gd name="connsiteY140" fmla="*/ 123825 h 1383506"/>
                <a:gd name="connsiteX141" fmla="*/ 2595563 w 2883694"/>
                <a:gd name="connsiteY141" fmla="*/ 123825 h 1383506"/>
                <a:gd name="connsiteX142" fmla="*/ 2595563 w 2883694"/>
                <a:gd name="connsiteY142" fmla="*/ 107156 h 1383506"/>
                <a:gd name="connsiteX143" fmla="*/ 2645569 w 2883694"/>
                <a:gd name="connsiteY143" fmla="*/ 107156 h 1383506"/>
                <a:gd name="connsiteX144" fmla="*/ 2645569 w 2883694"/>
                <a:gd name="connsiteY144" fmla="*/ 90487 h 1383506"/>
                <a:gd name="connsiteX145" fmla="*/ 2700338 w 2883694"/>
                <a:gd name="connsiteY145" fmla="*/ 90487 h 1383506"/>
                <a:gd name="connsiteX146" fmla="*/ 2700338 w 2883694"/>
                <a:gd name="connsiteY146" fmla="*/ 73818 h 1383506"/>
                <a:gd name="connsiteX147" fmla="*/ 2759869 w 2883694"/>
                <a:gd name="connsiteY147" fmla="*/ 73818 h 1383506"/>
                <a:gd name="connsiteX148" fmla="*/ 2759869 w 2883694"/>
                <a:gd name="connsiteY148" fmla="*/ 73818 h 1383506"/>
                <a:gd name="connsiteX149" fmla="*/ 2759869 w 2883694"/>
                <a:gd name="connsiteY149" fmla="*/ 54768 h 1383506"/>
                <a:gd name="connsiteX150" fmla="*/ 2809875 w 2883694"/>
                <a:gd name="connsiteY150" fmla="*/ 54768 h 1383506"/>
                <a:gd name="connsiteX151" fmla="*/ 2809875 w 2883694"/>
                <a:gd name="connsiteY151" fmla="*/ 54768 h 1383506"/>
                <a:gd name="connsiteX152" fmla="*/ 2809875 w 2883694"/>
                <a:gd name="connsiteY152" fmla="*/ 33337 h 1383506"/>
                <a:gd name="connsiteX153" fmla="*/ 2833688 w 2883694"/>
                <a:gd name="connsiteY153" fmla="*/ 33337 h 1383506"/>
                <a:gd name="connsiteX154" fmla="*/ 2833688 w 2883694"/>
                <a:gd name="connsiteY154" fmla="*/ 33337 h 1383506"/>
                <a:gd name="connsiteX155" fmla="*/ 2833688 w 2883694"/>
                <a:gd name="connsiteY155" fmla="*/ 16668 h 1383506"/>
                <a:gd name="connsiteX156" fmla="*/ 2852738 w 2883694"/>
                <a:gd name="connsiteY156" fmla="*/ 16668 h 1383506"/>
                <a:gd name="connsiteX157" fmla="*/ 2852738 w 2883694"/>
                <a:gd name="connsiteY157" fmla="*/ 0 h 1383506"/>
                <a:gd name="connsiteX158" fmla="*/ 2883694 w 2883694"/>
                <a:gd name="connsiteY158" fmla="*/ 0 h 13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2883694" h="1383506">
                  <a:moveTo>
                    <a:pt x="0" y="1383506"/>
                  </a:moveTo>
                  <a:lnTo>
                    <a:pt x="50006" y="1383506"/>
                  </a:lnTo>
                  <a:lnTo>
                    <a:pt x="50006" y="1364456"/>
                  </a:lnTo>
                  <a:lnTo>
                    <a:pt x="73819" y="1364456"/>
                  </a:lnTo>
                  <a:lnTo>
                    <a:pt x="73819" y="1343025"/>
                  </a:lnTo>
                  <a:lnTo>
                    <a:pt x="107156" y="1343025"/>
                  </a:lnTo>
                  <a:lnTo>
                    <a:pt x="107156" y="1323975"/>
                  </a:lnTo>
                  <a:lnTo>
                    <a:pt x="130969" y="1323975"/>
                  </a:lnTo>
                  <a:lnTo>
                    <a:pt x="130969" y="1314450"/>
                  </a:lnTo>
                  <a:lnTo>
                    <a:pt x="161925" y="1314450"/>
                  </a:lnTo>
                  <a:lnTo>
                    <a:pt x="161925" y="1290637"/>
                  </a:lnTo>
                  <a:lnTo>
                    <a:pt x="202406" y="1290637"/>
                  </a:lnTo>
                  <a:lnTo>
                    <a:pt x="202406" y="1266825"/>
                  </a:lnTo>
                  <a:lnTo>
                    <a:pt x="247650" y="1266825"/>
                  </a:lnTo>
                  <a:lnTo>
                    <a:pt x="247650" y="1254918"/>
                  </a:lnTo>
                  <a:lnTo>
                    <a:pt x="280988" y="1254918"/>
                  </a:lnTo>
                  <a:lnTo>
                    <a:pt x="280988" y="1235868"/>
                  </a:lnTo>
                  <a:lnTo>
                    <a:pt x="304800" y="1235868"/>
                  </a:lnTo>
                  <a:lnTo>
                    <a:pt x="304800" y="1204912"/>
                  </a:lnTo>
                  <a:lnTo>
                    <a:pt x="369094" y="1204912"/>
                  </a:lnTo>
                  <a:lnTo>
                    <a:pt x="369094" y="1173956"/>
                  </a:lnTo>
                  <a:lnTo>
                    <a:pt x="383381" y="1173956"/>
                  </a:lnTo>
                  <a:lnTo>
                    <a:pt x="383381" y="1145381"/>
                  </a:lnTo>
                  <a:lnTo>
                    <a:pt x="452438" y="1145381"/>
                  </a:lnTo>
                  <a:lnTo>
                    <a:pt x="452438" y="1126331"/>
                  </a:lnTo>
                  <a:lnTo>
                    <a:pt x="478631" y="1126331"/>
                  </a:lnTo>
                  <a:lnTo>
                    <a:pt x="478631" y="1100137"/>
                  </a:lnTo>
                  <a:lnTo>
                    <a:pt x="542925" y="1100137"/>
                  </a:lnTo>
                  <a:lnTo>
                    <a:pt x="542925" y="1069181"/>
                  </a:lnTo>
                  <a:lnTo>
                    <a:pt x="564356" y="1069181"/>
                  </a:lnTo>
                  <a:lnTo>
                    <a:pt x="564356" y="1035843"/>
                  </a:lnTo>
                  <a:lnTo>
                    <a:pt x="616744" y="1035843"/>
                  </a:lnTo>
                  <a:lnTo>
                    <a:pt x="616744" y="1014412"/>
                  </a:lnTo>
                  <a:lnTo>
                    <a:pt x="640556" y="1014412"/>
                  </a:lnTo>
                  <a:lnTo>
                    <a:pt x="640556" y="1000125"/>
                  </a:lnTo>
                  <a:lnTo>
                    <a:pt x="666750" y="1000125"/>
                  </a:lnTo>
                  <a:lnTo>
                    <a:pt x="666750" y="981075"/>
                  </a:lnTo>
                  <a:lnTo>
                    <a:pt x="690563" y="981075"/>
                  </a:lnTo>
                  <a:lnTo>
                    <a:pt x="690563" y="962025"/>
                  </a:lnTo>
                  <a:lnTo>
                    <a:pt x="726281" y="962025"/>
                  </a:lnTo>
                  <a:lnTo>
                    <a:pt x="726281" y="950118"/>
                  </a:lnTo>
                  <a:lnTo>
                    <a:pt x="754856" y="950118"/>
                  </a:lnTo>
                  <a:lnTo>
                    <a:pt x="754856" y="950118"/>
                  </a:lnTo>
                  <a:lnTo>
                    <a:pt x="771524" y="933450"/>
                  </a:lnTo>
                  <a:lnTo>
                    <a:pt x="771524" y="916781"/>
                  </a:lnTo>
                  <a:lnTo>
                    <a:pt x="809625" y="916781"/>
                  </a:lnTo>
                  <a:lnTo>
                    <a:pt x="809625" y="916781"/>
                  </a:lnTo>
                  <a:lnTo>
                    <a:pt x="826294" y="900112"/>
                  </a:lnTo>
                  <a:lnTo>
                    <a:pt x="826294" y="885825"/>
                  </a:lnTo>
                  <a:lnTo>
                    <a:pt x="862013" y="885825"/>
                  </a:lnTo>
                  <a:lnTo>
                    <a:pt x="862013" y="869156"/>
                  </a:lnTo>
                  <a:lnTo>
                    <a:pt x="892969" y="869156"/>
                  </a:lnTo>
                  <a:lnTo>
                    <a:pt x="892969" y="847725"/>
                  </a:lnTo>
                  <a:lnTo>
                    <a:pt x="983456" y="847725"/>
                  </a:lnTo>
                  <a:lnTo>
                    <a:pt x="983456" y="821531"/>
                  </a:lnTo>
                  <a:lnTo>
                    <a:pt x="1007269" y="821531"/>
                  </a:lnTo>
                  <a:lnTo>
                    <a:pt x="1007269" y="804862"/>
                  </a:lnTo>
                  <a:lnTo>
                    <a:pt x="1031081" y="804862"/>
                  </a:lnTo>
                  <a:lnTo>
                    <a:pt x="1031081" y="788193"/>
                  </a:lnTo>
                  <a:lnTo>
                    <a:pt x="1109663" y="788193"/>
                  </a:lnTo>
                  <a:lnTo>
                    <a:pt x="1109663" y="764381"/>
                  </a:lnTo>
                  <a:lnTo>
                    <a:pt x="1133475" y="764381"/>
                  </a:lnTo>
                  <a:lnTo>
                    <a:pt x="1135857" y="761999"/>
                  </a:lnTo>
                  <a:cubicBezTo>
                    <a:pt x="1135857" y="757237"/>
                    <a:pt x="1135856" y="752474"/>
                    <a:pt x="1135856" y="747712"/>
                  </a:cubicBezTo>
                  <a:lnTo>
                    <a:pt x="1171575" y="747712"/>
                  </a:lnTo>
                  <a:lnTo>
                    <a:pt x="1171575" y="735806"/>
                  </a:lnTo>
                  <a:lnTo>
                    <a:pt x="1197769" y="735806"/>
                  </a:lnTo>
                  <a:lnTo>
                    <a:pt x="1197769" y="719137"/>
                  </a:lnTo>
                  <a:lnTo>
                    <a:pt x="1221581" y="719137"/>
                  </a:lnTo>
                  <a:lnTo>
                    <a:pt x="1221581" y="702468"/>
                  </a:lnTo>
                  <a:lnTo>
                    <a:pt x="1250156" y="702468"/>
                  </a:lnTo>
                  <a:lnTo>
                    <a:pt x="1250156" y="702468"/>
                  </a:lnTo>
                  <a:lnTo>
                    <a:pt x="1262062" y="690562"/>
                  </a:lnTo>
                  <a:lnTo>
                    <a:pt x="1262062" y="669131"/>
                  </a:lnTo>
                  <a:lnTo>
                    <a:pt x="1293019" y="669131"/>
                  </a:lnTo>
                  <a:lnTo>
                    <a:pt x="1293019" y="654843"/>
                  </a:lnTo>
                  <a:lnTo>
                    <a:pt x="1319213" y="654843"/>
                  </a:lnTo>
                  <a:lnTo>
                    <a:pt x="1319213" y="635793"/>
                  </a:lnTo>
                  <a:lnTo>
                    <a:pt x="1340644" y="635793"/>
                  </a:lnTo>
                  <a:lnTo>
                    <a:pt x="1340644" y="614362"/>
                  </a:lnTo>
                  <a:lnTo>
                    <a:pt x="1366838" y="614362"/>
                  </a:lnTo>
                  <a:lnTo>
                    <a:pt x="1366838" y="602456"/>
                  </a:lnTo>
                  <a:lnTo>
                    <a:pt x="1402556" y="602456"/>
                  </a:lnTo>
                  <a:lnTo>
                    <a:pt x="1402556" y="583406"/>
                  </a:lnTo>
                  <a:lnTo>
                    <a:pt x="1443038" y="583406"/>
                  </a:lnTo>
                  <a:lnTo>
                    <a:pt x="1443038" y="569118"/>
                  </a:lnTo>
                  <a:lnTo>
                    <a:pt x="1528763" y="569118"/>
                  </a:lnTo>
                  <a:lnTo>
                    <a:pt x="1528763" y="552450"/>
                  </a:lnTo>
                  <a:lnTo>
                    <a:pt x="1571625" y="552450"/>
                  </a:lnTo>
                  <a:lnTo>
                    <a:pt x="1571625" y="531018"/>
                  </a:lnTo>
                  <a:lnTo>
                    <a:pt x="1602581" y="531018"/>
                  </a:lnTo>
                  <a:lnTo>
                    <a:pt x="1602581" y="504825"/>
                  </a:lnTo>
                  <a:lnTo>
                    <a:pt x="1676400" y="504825"/>
                  </a:lnTo>
                  <a:lnTo>
                    <a:pt x="1676400" y="488156"/>
                  </a:lnTo>
                  <a:lnTo>
                    <a:pt x="1704975" y="488156"/>
                  </a:lnTo>
                  <a:lnTo>
                    <a:pt x="1704975" y="464343"/>
                  </a:lnTo>
                  <a:lnTo>
                    <a:pt x="1750219" y="464343"/>
                  </a:lnTo>
                  <a:lnTo>
                    <a:pt x="1750219" y="464343"/>
                  </a:lnTo>
                  <a:lnTo>
                    <a:pt x="1738313" y="466725"/>
                  </a:lnTo>
                  <a:lnTo>
                    <a:pt x="1745456" y="450056"/>
                  </a:lnTo>
                  <a:lnTo>
                    <a:pt x="1790700" y="450056"/>
                  </a:lnTo>
                  <a:lnTo>
                    <a:pt x="1790700" y="450056"/>
                  </a:lnTo>
                  <a:lnTo>
                    <a:pt x="1824038" y="450056"/>
                  </a:lnTo>
                  <a:lnTo>
                    <a:pt x="1824038" y="428625"/>
                  </a:lnTo>
                  <a:lnTo>
                    <a:pt x="1862138" y="428625"/>
                  </a:lnTo>
                  <a:lnTo>
                    <a:pt x="1862138" y="409575"/>
                  </a:lnTo>
                  <a:lnTo>
                    <a:pt x="1890713" y="409575"/>
                  </a:lnTo>
                  <a:lnTo>
                    <a:pt x="1897856" y="402432"/>
                  </a:lnTo>
                  <a:lnTo>
                    <a:pt x="1933575" y="402432"/>
                  </a:lnTo>
                  <a:lnTo>
                    <a:pt x="1933575" y="388143"/>
                  </a:lnTo>
                  <a:lnTo>
                    <a:pt x="1969294" y="388143"/>
                  </a:lnTo>
                  <a:lnTo>
                    <a:pt x="1969294" y="369093"/>
                  </a:lnTo>
                  <a:lnTo>
                    <a:pt x="2024063" y="369093"/>
                  </a:lnTo>
                  <a:lnTo>
                    <a:pt x="2024063" y="352425"/>
                  </a:lnTo>
                  <a:lnTo>
                    <a:pt x="2052638" y="352425"/>
                  </a:lnTo>
                  <a:lnTo>
                    <a:pt x="2052638" y="340518"/>
                  </a:lnTo>
                  <a:lnTo>
                    <a:pt x="2095500" y="340518"/>
                  </a:lnTo>
                  <a:lnTo>
                    <a:pt x="2095500" y="323850"/>
                  </a:lnTo>
                  <a:lnTo>
                    <a:pt x="2124075" y="323850"/>
                  </a:lnTo>
                  <a:lnTo>
                    <a:pt x="2124075" y="323850"/>
                  </a:lnTo>
                  <a:lnTo>
                    <a:pt x="2124075" y="297656"/>
                  </a:lnTo>
                  <a:lnTo>
                    <a:pt x="2147888" y="297656"/>
                  </a:lnTo>
                  <a:lnTo>
                    <a:pt x="2147888" y="280987"/>
                  </a:lnTo>
                  <a:lnTo>
                    <a:pt x="2176463" y="280987"/>
                  </a:lnTo>
                  <a:lnTo>
                    <a:pt x="2176463" y="264318"/>
                  </a:lnTo>
                  <a:lnTo>
                    <a:pt x="2269331" y="264318"/>
                  </a:lnTo>
                  <a:lnTo>
                    <a:pt x="2269331" y="264318"/>
                  </a:lnTo>
                  <a:lnTo>
                    <a:pt x="2269331" y="245268"/>
                  </a:lnTo>
                  <a:lnTo>
                    <a:pt x="2345531" y="245268"/>
                  </a:lnTo>
                  <a:lnTo>
                    <a:pt x="2345531" y="223837"/>
                  </a:lnTo>
                  <a:lnTo>
                    <a:pt x="2371725" y="223837"/>
                  </a:lnTo>
                  <a:lnTo>
                    <a:pt x="2371725" y="200025"/>
                  </a:lnTo>
                  <a:lnTo>
                    <a:pt x="2395538" y="200025"/>
                  </a:lnTo>
                  <a:lnTo>
                    <a:pt x="2395538" y="185737"/>
                  </a:lnTo>
                  <a:lnTo>
                    <a:pt x="2481263" y="185737"/>
                  </a:lnTo>
                  <a:lnTo>
                    <a:pt x="2481263" y="159543"/>
                  </a:lnTo>
                  <a:lnTo>
                    <a:pt x="2502694" y="159543"/>
                  </a:lnTo>
                  <a:lnTo>
                    <a:pt x="2502694" y="140493"/>
                  </a:lnTo>
                  <a:lnTo>
                    <a:pt x="2536031" y="140493"/>
                  </a:lnTo>
                  <a:lnTo>
                    <a:pt x="2536031" y="140493"/>
                  </a:lnTo>
                  <a:lnTo>
                    <a:pt x="2536031" y="123825"/>
                  </a:lnTo>
                  <a:lnTo>
                    <a:pt x="2595563" y="123825"/>
                  </a:lnTo>
                  <a:lnTo>
                    <a:pt x="2595563" y="107156"/>
                  </a:lnTo>
                  <a:lnTo>
                    <a:pt x="2645569" y="107156"/>
                  </a:lnTo>
                  <a:lnTo>
                    <a:pt x="2645569" y="90487"/>
                  </a:lnTo>
                  <a:lnTo>
                    <a:pt x="2700338" y="90487"/>
                  </a:lnTo>
                  <a:lnTo>
                    <a:pt x="2700338" y="73818"/>
                  </a:lnTo>
                  <a:lnTo>
                    <a:pt x="2759869" y="73818"/>
                  </a:lnTo>
                  <a:lnTo>
                    <a:pt x="2759869" y="73818"/>
                  </a:lnTo>
                  <a:lnTo>
                    <a:pt x="2759869" y="54768"/>
                  </a:lnTo>
                  <a:lnTo>
                    <a:pt x="2809875" y="54768"/>
                  </a:lnTo>
                  <a:lnTo>
                    <a:pt x="2809875" y="54768"/>
                  </a:lnTo>
                  <a:lnTo>
                    <a:pt x="2809875" y="33337"/>
                  </a:lnTo>
                  <a:lnTo>
                    <a:pt x="2833688" y="33337"/>
                  </a:lnTo>
                  <a:lnTo>
                    <a:pt x="2833688" y="33337"/>
                  </a:lnTo>
                  <a:lnTo>
                    <a:pt x="2833688" y="16668"/>
                  </a:lnTo>
                  <a:lnTo>
                    <a:pt x="2852738" y="16668"/>
                  </a:lnTo>
                  <a:lnTo>
                    <a:pt x="2852738" y="0"/>
                  </a:lnTo>
                  <a:lnTo>
                    <a:pt x="2883694" y="0"/>
                  </a:lnTo>
                </a:path>
              </a:pathLst>
            </a:custGeom>
            <a:noFill/>
            <a:ln w="28575">
              <a:solidFill>
                <a:schemeClr val="accent3"/>
              </a:solidFill>
              <a:miter lim="800000"/>
              <a:headEnd/>
              <a:tailEnd/>
            </a:ln>
          </p:spPr>
          <p:txBody>
            <a:bodyPr rtlCol="0" anchor="ctr"/>
            <a:lstStyle/>
            <a:p>
              <a:pPr algn="ctr" defTabSz="761970" eaLnBrk="0" fontAlgn="base" hangingPunct="0">
                <a:spcBef>
                  <a:spcPct val="0"/>
                </a:spcBef>
                <a:spcAft>
                  <a:spcPct val="0"/>
                </a:spcAft>
                <a:defRPr/>
              </a:pPr>
              <a:endParaRPr lang="en-US" sz="1500" b="1" dirty="0">
                <a:latin typeface="Arial" panose="020B0604020202020204" pitchFamily="34" charset="0"/>
                <a:cs typeface="Arial" panose="020B0604020202020204" pitchFamily="34" charset="0"/>
              </a:endParaRPr>
            </a:p>
          </p:txBody>
        </p:sp>
        <p:sp>
          <p:nvSpPr>
            <p:cNvPr id="13" name="Freeform: Shape 12">
              <a:extLst>
                <a:ext uri="{FF2B5EF4-FFF2-40B4-BE49-F238E27FC236}">
                  <a16:creationId xmlns:a16="http://schemas.microsoft.com/office/drawing/2014/main" id="{1ABDA3BA-D7AC-4E2C-9BB9-58D551664EF2}"/>
                </a:ext>
              </a:extLst>
            </p:cNvPr>
            <p:cNvSpPr/>
            <p:nvPr/>
          </p:nvSpPr>
          <p:spPr bwMode="auto">
            <a:xfrm>
              <a:off x="5122069" y="4312444"/>
              <a:ext cx="2881312" cy="1038225"/>
            </a:xfrm>
            <a:custGeom>
              <a:avLst/>
              <a:gdLst>
                <a:gd name="connsiteX0" fmla="*/ 0 w 2881312"/>
                <a:gd name="connsiteY0" fmla="*/ 1038225 h 1038225"/>
                <a:gd name="connsiteX1" fmla="*/ 54769 w 2881312"/>
                <a:gd name="connsiteY1" fmla="*/ 1038225 h 1038225"/>
                <a:gd name="connsiteX2" fmla="*/ 54769 w 2881312"/>
                <a:gd name="connsiteY2" fmla="*/ 1009650 h 1038225"/>
                <a:gd name="connsiteX3" fmla="*/ 73819 w 2881312"/>
                <a:gd name="connsiteY3" fmla="*/ 1009650 h 1038225"/>
                <a:gd name="connsiteX4" fmla="*/ 78581 w 2881312"/>
                <a:gd name="connsiteY4" fmla="*/ 1009650 h 1038225"/>
                <a:gd name="connsiteX5" fmla="*/ 78581 w 2881312"/>
                <a:gd name="connsiteY5" fmla="*/ 985837 h 1038225"/>
                <a:gd name="connsiteX6" fmla="*/ 114300 w 2881312"/>
                <a:gd name="connsiteY6" fmla="*/ 985837 h 1038225"/>
                <a:gd name="connsiteX7" fmla="*/ 114300 w 2881312"/>
                <a:gd name="connsiteY7" fmla="*/ 954881 h 1038225"/>
                <a:gd name="connsiteX8" fmla="*/ 161925 w 2881312"/>
                <a:gd name="connsiteY8" fmla="*/ 954881 h 1038225"/>
                <a:gd name="connsiteX9" fmla="*/ 161925 w 2881312"/>
                <a:gd name="connsiteY9" fmla="*/ 928687 h 1038225"/>
                <a:gd name="connsiteX10" fmla="*/ 211931 w 2881312"/>
                <a:gd name="connsiteY10" fmla="*/ 928687 h 1038225"/>
                <a:gd name="connsiteX11" fmla="*/ 211931 w 2881312"/>
                <a:gd name="connsiteY11" fmla="*/ 907256 h 1038225"/>
                <a:gd name="connsiteX12" fmla="*/ 238125 w 2881312"/>
                <a:gd name="connsiteY12" fmla="*/ 907256 h 1038225"/>
                <a:gd name="connsiteX13" fmla="*/ 238125 w 2881312"/>
                <a:gd name="connsiteY13" fmla="*/ 892969 h 1038225"/>
                <a:gd name="connsiteX14" fmla="*/ 269081 w 2881312"/>
                <a:gd name="connsiteY14" fmla="*/ 892969 h 1038225"/>
                <a:gd name="connsiteX15" fmla="*/ 269081 w 2881312"/>
                <a:gd name="connsiteY15" fmla="*/ 878681 h 1038225"/>
                <a:gd name="connsiteX16" fmla="*/ 304800 w 2881312"/>
                <a:gd name="connsiteY16" fmla="*/ 878681 h 1038225"/>
                <a:gd name="connsiteX17" fmla="*/ 304800 w 2881312"/>
                <a:gd name="connsiteY17" fmla="*/ 859631 h 1038225"/>
                <a:gd name="connsiteX18" fmla="*/ 340519 w 2881312"/>
                <a:gd name="connsiteY18" fmla="*/ 859631 h 1038225"/>
                <a:gd name="connsiteX19" fmla="*/ 340519 w 2881312"/>
                <a:gd name="connsiteY19" fmla="*/ 845344 h 1038225"/>
                <a:gd name="connsiteX20" fmla="*/ 371475 w 2881312"/>
                <a:gd name="connsiteY20" fmla="*/ 845344 h 1038225"/>
                <a:gd name="connsiteX21" fmla="*/ 371475 w 2881312"/>
                <a:gd name="connsiteY21" fmla="*/ 823912 h 1038225"/>
                <a:gd name="connsiteX22" fmla="*/ 395287 w 2881312"/>
                <a:gd name="connsiteY22" fmla="*/ 823912 h 1038225"/>
                <a:gd name="connsiteX23" fmla="*/ 395287 w 2881312"/>
                <a:gd name="connsiteY23" fmla="*/ 802481 h 1038225"/>
                <a:gd name="connsiteX24" fmla="*/ 447675 w 2881312"/>
                <a:gd name="connsiteY24" fmla="*/ 802481 h 1038225"/>
                <a:gd name="connsiteX25" fmla="*/ 447675 w 2881312"/>
                <a:gd name="connsiteY25" fmla="*/ 769144 h 1038225"/>
                <a:gd name="connsiteX26" fmla="*/ 466725 w 2881312"/>
                <a:gd name="connsiteY26" fmla="*/ 769144 h 1038225"/>
                <a:gd name="connsiteX27" fmla="*/ 466725 w 2881312"/>
                <a:gd name="connsiteY27" fmla="*/ 759619 h 1038225"/>
                <a:gd name="connsiteX28" fmla="*/ 490537 w 2881312"/>
                <a:gd name="connsiteY28" fmla="*/ 759619 h 1038225"/>
                <a:gd name="connsiteX29" fmla="*/ 490537 w 2881312"/>
                <a:gd name="connsiteY29" fmla="*/ 745331 h 1038225"/>
                <a:gd name="connsiteX30" fmla="*/ 511969 w 2881312"/>
                <a:gd name="connsiteY30" fmla="*/ 745331 h 1038225"/>
                <a:gd name="connsiteX31" fmla="*/ 511969 w 2881312"/>
                <a:gd name="connsiteY31" fmla="*/ 733425 h 1038225"/>
                <a:gd name="connsiteX32" fmla="*/ 585787 w 2881312"/>
                <a:gd name="connsiteY32" fmla="*/ 733425 h 1038225"/>
                <a:gd name="connsiteX33" fmla="*/ 585787 w 2881312"/>
                <a:gd name="connsiteY33" fmla="*/ 714375 h 1038225"/>
                <a:gd name="connsiteX34" fmla="*/ 607219 w 2881312"/>
                <a:gd name="connsiteY34" fmla="*/ 714375 h 1038225"/>
                <a:gd name="connsiteX35" fmla="*/ 607219 w 2881312"/>
                <a:gd name="connsiteY35" fmla="*/ 714375 h 1038225"/>
                <a:gd name="connsiteX36" fmla="*/ 607219 w 2881312"/>
                <a:gd name="connsiteY36" fmla="*/ 692944 h 1038225"/>
                <a:gd name="connsiteX37" fmla="*/ 659606 w 2881312"/>
                <a:gd name="connsiteY37" fmla="*/ 692944 h 1038225"/>
                <a:gd name="connsiteX38" fmla="*/ 659606 w 2881312"/>
                <a:gd name="connsiteY38" fmla="*/ 678656 h 1038225"/>
                <a:gd name="connsiteX39" fmla="*/ 709612 w 2881312"/>
                <a:gd name="connsiteY39" fmla="*/ 678656 h 1038225"/>
                <a:gd name="connsiteX40" fmla="*/ 709612 w 2881312"/>
                <a:gd name="connsiteY40" fmla="*/ 678656 h 1038225"/>
                <a:gd name="connsiteX41" fmla="*/ 709612 w 2881312"/>
                <a:gd name="connsiteY41" fmla="*/ 661987 h 1038225"/>
                <a:gd name="connsiteX42" fmla="*/ 769144 w 2881312"/>
                <a:gd name="connsiteY42" fmla="*/ 661987 h 1038225"/>
                <a:gd name="connsiteX43" fmla="*/ 769144 w 2881312"/>
                <a:gd name="connsiteY43" fmla="*/ 647700 h 1038225"/>
                <a:gd name="connsiteX44" fmla="*/ 831056 w 2881312"/>
                <a:gd name="connsiteY44" fmla="*/ 647700 h 1038225"/>
                <a:gd name="connsiteX45" fmla="*/ 831056 w 2881312"/>
                <a:gd name="connsiteY45" fmla="*/ 633412 h 1038225"/>
                <a:gd name="connsiteX46" fmla="*/ 881062 w 2881312"/>
                <a:gd name="connsiteY46" fmla="*/ 633412 h 1038225"/>
                <a:gd name="connsiteX47" fmla="*/ 881062 w 2881312"/>
                <a:gd name="connsiteY47" fmla="*/ 616744 h 1038225"/>
                <a:gd name="connsiteX48" fmla="*/ 902494 w 2881312"/>
                <a:gd name="connsiteY48" fmla="*/ 616744 h 1038225"/>
                <a:gd name="connsiteX49" fmla="*/ 902494 w 2881312"/>
                <a:gd name="connsiteY49" fmla="*/ 600075 h 1038225"/>
                <a:gd name="connsiteX50" fmla="*/ 983456 w 2881312"/>
                <a:gd name="connsiteY50" fmla="*/ 600075 h 1038225"/>
                <a:gd name="connsiteX51" fmla="*/ 983456 w 2881312"/>
                <a:gd name="connsiteY51" fmla="*/ 585787 h 1038225"/>
                <a:gd name="connsiteX52" fmla="*/ 1069181 w 2881312"/>
                <a:gd name="connsiteY52" fmla="*/ 585787 h 1038225"/>
                <a:gd name="connsiteX53" fmla="*/ 1069181 w 2881312"/>
                <a:gd name="connsiteY53" fmla="*/ 564356 h 1038225"/>
                <a:gd name="connsiteX54" fmla="*/ 1164431 w 2881312"/>
                <a:gd name="connsiteY54" fmla="*/ 564356 h 1038225"/>
                <a:gd name="connsiteX55" fmla="*/ 1164431 w 2881312"/>
                <a:gd name="connsiteY55" fmla="*/ 545306 h 1038225"/>
                <a:gd name="connsiteX56" fmla="*/ 1281112 w 2881312"/>
                <a:gd name="connsiteY56" fmla="*/ 545306 h 1038225"/>
                <a:gd name="connsiteX57" fmla="*/ 1281112 w 2881312"/>
                <a:gd name="connsiteY57" fmla="*/ 531019 h 1038225"/>
                <a:gd name="connsiteX58" fmla="*/ 1331119 w 2881312"/>
                <a:gd name="connsiteY58" fmla="*/ 531019 h 1038225"/>
                <a:gd name="connsiteX59" fmla="*/ 1331119 w 2881312"/>
                <a:gd name="connsiteY59" fmla="*/ 519112 h 1038225"/>
                <a:gd name="connsiteX60" fmla="*/ 1352550 w 2881312"/>
                <a:gd name="connsiteY60" fmla="*/ 519112 h 1038225"/>
                <a:gd name="connsiteX61" fmla="*/ 1352550 w 2881312"/>
                <a:gd name="connsiteY61" fmla="*/ 500062 h 1038225"/>
                <a:gd name="connsiteX62" fmla="*/ 1395412 w 2881312"/>
                <a:gd name="connsiteY62" fmla="*/ 500062 h 1038225"/>
                <a:gd name="connsiteX63" fmla="*/ 1395412 w 2881312"/>
                <a:gd name="connsiteY63" fmla="*/ 481012 h 1038225"/>
                <a:gd name="connsiteX64" fmla="*/ 1450181 w 2881312"/>
                <a:gd name="connsiteY64" fmla="*/ 481012 h 1038225"/>
                <a:gd name="connsiteX65" fmla="*/ 1450181 w 2881312"/>
                <a:gd name="connsiteY65" fmla="*/ 466725 h 1038225"/>
                <a:gd name="connsiteX66" fmla="*/ 1490662 w 2881312"/>
                <a:gd name="connsiteY66" fmla="*/ 466725 h 1038225"/>
                <a:gd name="connsiteX67" fmla="*/ 1490662 w 2881312"/>
                <a:gd name="connsiteY67" fmla="*/ 466725 h 1038225"/>
                <a:gd name="connsiteX68" fmla="*/ 1490662 w 2881312"/>
                <a:gd name="connsiteY68" fmla="*/ 447675 h 1038225"/>
                <a:gd name="connsiteX69" fmla="*/ 1512094 w 2881312"/>
                <a:gd name="connsiteY69" fmla="*/ 447675 h 1038225"/>
                <a:gd name="connsiteX70" fmla="*/ 1512094 w 2881312"/>
                <a:gd name="connsiteY70" fmla="*/ 435769 h 1038225"/>
                <a:gd name="connsiteX71" fmla="*/ 1597819 w 2881312"/>
                <a:gd name="connsiteY71" fmla="*/ 435769 h 1038225"/>
                <a:gd name="connsiteX72" fmla="*/ 1597819 w 2881312"/>
                <a:gd name="connsiteY72" fmla="*/ 411956 h 1038225"/>
                <a:gd name="connsiteX73" fmla="*/ 1621631 w 2881312"/>
                <a:gd name="connsiteY73" fmla="*/ 411956 h 1038225"/>
                <a:gd name="connsiteX74" fmla="*/ 1621631 w 2881312"/>
                <a:gd name="connsiteY74" fmla="*/ 390525 h 1038225"/>
                <a:gd name="connsiteX75" fmla="*/ 1674019 w 2881312"/>
                <a:gd name="connsiteY75" fmla="*/ 390525 h 1038225"/>
                <a:gd name="connsiteX76" fmla="*/ 1674019 w 2881312"/>
                <a:gd name="connsiteY76" fmla="*/ 381000 h 1038225"/>
                <a:gd name="connsiteX77" fmla="*/ 1735931 w 2881312"/>
                <a:gd name="connsiteY77" fmla="*/ 381000 h 1038225"/>
                <a:gd name="connsiteX78" fmla="*/ 1735931 w 2881312"/>
                <a:gd name="connsiteY78" fmla="*/ 366712 h 1038225"/>
                <a:gd name="connsiteX79" fmla="*/ 1824037 w 2881312"/>
                <a:gd name="connsiteY79" fmla="*/ 366712 h 1038225"/>
                <a:gd name="connsiteX80" fmla="*/ 1824037 w 2881312"/>
                <a:gd name="connsiteY80" fmla="*/ 347662 h 1038225"/>
                <a:gd name="connsiteX81" fmla="*/ 1862137 w 2881312"/>
                <a:gd name="connsiteY81" fmla="*/ 347662 h 1038225"/>
                <a:gd name="connsiteX82" fmla="*/ 1862137 w 2881312"/>
                <a:gd name="connsiteY82" fmla="*/ 347662 h 1038225"/>
                <a:gd name="connsiteX83" fmla="*/ 1897856 w 2881312"/>
                <a:gd name="connsiteY83" fmla="*/ 347662 h 1038225"/>
                <a:gd name="connsiteX84" fmla="*/ 1897856 w 2881312"/>
                <a:gd name="connsiteY84" fmla="*/ 319087 h 1038225"/>
                <a:gd name="connsiteX85" fmla="*/ 1940719 w 2881312"/>
                <a:gd name="connsiteY85" fmla="*/ 319087 h 1038225"/>
                <a:gd name="connsiteX86" fmla="*/ 1940719 w 2881312"/>
                <a:gd name="connsiteY86" fmla="*/ 319087 h 1038225"/>
                <a:gd name="connsiteX87" fmla="*/ 1940719 w 2881312"/>
                <a:gd name="connsiteY87" fmla="*/ 300037 h 1038225"/>
                <a:gd name="connsiteX88" fmla="*/ 1966912 w 2881312"/>
                <a:gd name="connsiteY88" fmla="*/ 300037 h 1038225"/>
                <a:gd name="connsiteX89" fmla="*/ 1966912 w 2881312"/>
                <a:gd name="connsiteY89" fmla="*/ 276225 h 1038225"/>
                <a:gd name="connsiteX90" fmla="*/ 2014537 w 2881312"/>
                <a:gd name="connsiteY90" fmla="*/ 276225 h 1038225"/>
                <a:gd name="connsiteX91" fmla="*/ 2014537 w 2881312"/>
                <a:gd name="connsiteY91" fmla="*/ 261937 h 1038225"/>
                <a:gd name="connsiteX92" fmla="*/ 2162175 w 2881312"/>
                <a:gd name="connsiteY92" fmla="*/ 261937 h 1038225"/>
                <a:gd name="connsiteX93" fmla="*/ 2162175 w 2881312"/>
                <a:gd name="connsiteY93" fmla="*/ 235744 h 1038225"/>
                <a:gd name="connsiteX94" fmla="*/ 2216944 w 2881312"/>
                <a:gd name="connsiteY94" fmla="*/ 235744 h 1038225"/>
                <a:gd name="connsiteX95" fmla="*/ 2216944 w 2881312"/>
                <a:gd name="connsiteY95" fmla="*/ 221456 h 1038225"/>
                <a:gd name="connsiteX96" fmla="*/ 2283619 w 2881312"/>
                <a:gd name="connsiteY96" fmla="*/ 221456 h 1038225"/>
                <a:gd name="connsiteX97" fmla="*/ 2283619 w 2881312"/>
                <a:gd name="connsiteY97" fmla="*/ 221456 h 1038225"/>
                <a:gd name="connsiteX98" fmla="*/ 2283619 w 2881312"/>
                <a:gd name="connsiteY98" fmla="*/ 204787 h 1038225"/>
                <a:gd name="connsiteX99" fmla="*/ 2352675 w 2881312"/>
                <a:gd name="connsiteY99" fmla="*/ 204787 h 1038225"/>
                <a:gd name="connsiteX100" fmla="*/ 2352675 w 2881312"/>
                <a:gd name="connsiteY100" fmla="*/ 195262 h 1038225"/>
                <a:gd name="connsiteX101" fmla="*/ 2376487 w 2881312"/>
                <a:gd name="connsiteY101" fmla="*/ 195262 h 1038225"/>
                <a:gd name="connsiteX102" fmla="*/ 2376487 w 2881312"/>
                <a:gd name="connsiteY102" fmla="*/ 195262 h 1038225"/>
                <a:gd name="connsiteX103" fmla="*/ 2393155 w 2881312"/>
                <a:gd name="connsiteY103" fmla="*/ 178594 h 1038225"/>
                <a:gd name="connsiteX104" fmla="*/ 2414587 w 2881312"/>
                <a:gd name="connsiteY104" fmla="*/ 178594 h 1038225"/>
                <a:gd name="connsiteX105" fmla="*/ 2414587 w 2881312"/>
                <a:gd name="connsiteY105" fmla="*/ 152400 h 1038225"/>
                <a:gd name="connsiteX106" fmla="*/ 2447925 w 2881312"/>
                <a:gd name="connsiteY106" fmla="*/ 152400 h 1038225"/>
                <a:gd name="connsiteX107" fmla="*/ 2447925 w 2881312"/>
                <a:gd name="connsiteY107" fmla="*/ 133350 h 1038225"/>
                <a:gd name="connsiteX108" fmla="*/ 2478881 w 2881312"/>
                <a:gd name="connsiteY108" fmla="*/ 133350 h 1038225"/>
                <a:gd name="connsiteX109" fmla="*/ 2478881 w 2881312"/>
                <a:gd name="connsiteY109" fmla="*/ 111919 h 1038225"/>
                <a:gd name="connsiteX110" fmla="*/ 2509837 w 2881312"/>
                <a:gd name="connsiteY110" fmla="*/ 111919 h 1038225"/>
                <a:gd name="connsiteX111" fmla="*/ 2509837 w 2881312"/>
                <a:gd name="connsiteY111" fmla="*/ 90487 h 1038225"/>
                <a:gd name="connsiteX112" fmla="*/ 2600325 w 2881312"/>
                <a:gd name="connsiteY112" fmla="*/ 90487 h 1038225"/>
                <a:gd name="connsiteX113" fmla="*/ 2600325 w 2881312"/>
                <a:gd name="connsiteY113" fmla="*/ 78581 h 1038225"/>
                <a:gd name="connsiteX114" fmla="*/ 2643187 w 2881312"/>
                <a:gd name="connsiteY114" fmla="*/ 78581 h 1038225"/>
                <a:gd name="connsiteX115" fmla="*/ 2643187 w 2881312"/>
                <a:gd name="connsiteY115" fmla="*/ 64294 h 1038225"/>
                <a:gd name="connsiteX116" fmla="*/ 2669381 w 2881312"/>
                <a:gd name="connsiteY116" fmla="*/ 64294 h 1038225"/>
                <a:gd name="connsiteX117" fmla="*/ 2669381 w 2881312"/>
                <a:gd name="connsiteY117" fmla="*/ 50006 h 1038225"/>
                <a:gd name="connsiteX118" fmla="*/ 2764631 w 2881312"/>
                <a:gd name="connsiteY118" fmla="*/ 50006 h 1038225"/>
                <a:gd name="connsiteX119" fmla="*/ 2764631 w 2881312"/>
                <a:gd name="connsiteY119" fmla="*/ 40481 h 1038225"/>
                <a:gd name="connsiteX120" fmla="*/ 2838450 w 2881312"/>
                <a:gd name="connsiteY120" fmla="*/ 40481 h 1038225"/>
                <a:gd name="connsiteX121" fmla="*/ 2838450 w 2881312"/>
                <a:gd name="connsiteY121" fmla="*/ 40481 h 1038225"/>
                <a:gd name="connsiteX122" fmla="*/ 2838450 w 2881312"/>
                <a:gd name="connsiteY122" fmla="*/ 26194 h 1038225"/>
                <a:gd name="connsiteX123" fmla="*/ 2862262 w 2881312"/>
                <a:gd name="connsiteY123" fmla="*/ 26194 h 1038225"/>
                <a:gd name="connsiteX124" fmla="*/ 2862262 w 2881312"/>
                <a:gd name="connsiteY124" fmla="*/ 0 h 1038225"/>
                <a:gd name="connsiteX125" fmla="*/ 2881312 w 2881312"/>
                <a:gd name="connsiteY125" fmla="*/ 0 h 1038225"/>
                <a:gd name="connsiteX0" fmla="*/ 0 w 2881312"/>
                <a:gd name="connsiteY0" fmla="*/ 1038225 h 1038225"/>
                <a:gd name="connsiteX1" fmla="*/ 54769 w 2881312"/>
                <a:gd name="connsiteY1" fmla="*/ 1038225 h 1038225"/>
                <a:gd name="connsiteX2" fmla="*/ 54769 w 2881312"/>
                <a:gd name="connsiteY2" fmla="*/ 1009650 h 1038225"/>
                <a:gd name="connsiteX3" fmla="*/ 73819 w 2881312"/>
                <a:gd name="connsiteY3" fmla="*/ 1009650 h 1038225"/>
                <a:gd name="connsiteX4" fmla="*/ 78581 w 2881312"/>
                <a:gd name="connsiteY4" fmla="*/ 1009650 h 1038225"/>
                <a:gd name="connsiteX5" fmla="*/ 78581 w 2881312"/>
                <a:gd name="connsiteY5" fmla="*/ 985837 h 1038225"/>
                <a:gd name="connsiteX6" fmla="*/ 114300 w 2881312"/>
                <a:gd name="connsiteY6" fmla="*/ 985837 h 1038225"/>
                <a:gd name="connsiteX7" fmla="*/ 114300 w 2881312"/>
                <a:gd name="connsiteY7" fmla="*/ 954881 h 1038225"/>
                <a:gd name="connsiteX8" fmla="*/ 161925 w 2881312"/>
                <a:gd name="connsiteY8" fmla="*/ 954881 h 1038225"/>
                <a:gd name="connsiteX9" fmla="*/ 161925 w 2881312"/>
                <a:gd name="connsiteY9" fmla="*/ 928687 h 1038225"/>
                <a:gd name="connsiteX10" fmla="*/ 211931 w 2881312"/>
                <a:gd name="connsiteY10" fmla="*/ 928687 h 1038225"/>
                <a:gd name="connsiteX11" fmla="*/ 211931 w 2881312"/>
                <a:gd name="connsiteY11" fmla="*/ 907256 h 1038225"/>
                <a:gd name="connsiteX12" fmla="*/ 238125 w 2881312"/>
                <a:gd name="connsiteY12" fmla="*/ 907256 h 1038225"/>
                <a:gd name="connsiteX13" fmla="*/ 238125 w 2881312"/>
                <a:gd name="connsiteY13" fmla="*/ 892969 h 1038225"/>
                <a:gd name="connsiteX14" fmla="*/ 269081 w 2881312"/>
                <a:gd name="connsiteY14" fmla="*/ 892969 h 1038225"/>
                <a:gd name="connsiteX15" fmla="*/ 269081 w 2881312"/>
                <a:gd name="connsiteY15" fmla="*/ 878681 h 1038225"/>
                <a:gd name="connsiteX16" fmla="*/ 304800 w 2881312"/>
                <a:gd name="connsiteY16" fmla="*/ 878681 h 1038225"/>
                <a:gd name="connsiteX17" fmla="*/ 304800 w 2881312"/>
                <a:gd name="connsiteY17" fmla="*/ 859631 h 1038225"/>
                <a:gd name="connsiteX18" fmla="*/ 340519 w 2881312"/>
                <a:gd name="connsiteY18" fmla="*/ 859631 h 1038225"/>
                <a:gd name="connsiteX19" fmla="*/ 340519 w 2881312"/>
                <a:gd name="connsiteY19" fmla="*/ 845344 h 1038225"/>
                <a:gd name="connsiteX20" fmla="*/ 371475 w 2881312"/>
                <a:gd name="connsiteY20" fmla="*/ 845344 h 1038225"/>
                <a:gd name="connsiteX21" fmla="*/ 371475 w 2881312"/>
                <a:gd name="connsiteY21" fmla="*/ 823912 h 1038225"/>
                <a:gd name="connsiteX22" fmla="*/ 395287 w 2881312"/>
                <a:gd name="connsiteY22" fmla="*/ 823912 h 1038225"/>
                <a:gd name="connsiteX23" fmla="*/ 395287 w 2881312"/>
                <a:gd name="connsiteY23" fmla="*/ 802481 h 1038225"/>
                <a:gd name="connsiteX24" fmla="*/ 447675 w 2881312"/>
                <a:gd name="connsiteY24" fmla="*/ 802481 h 1038225"/>
                <a:gd name="connsiteX25" fmla="*/ 447675 w 2881312"/>
                <a:gd name="connsiteY25" fmla="*/ 769144 h 1038225"/>
                <a:gd name="connsiteX26" fmla="*/ 466725 w 2881312"/>
                <a:gd name="connsiteY26" fmla="*/ 769144 h 1038225"/>
                <a:gd name="connsiteX27" fmla="*/ 466725 w 2881312"/>
                <a:gd name="connsiteY27" fmla="*/ 759619 h 1038225"/>
                <a:gd name="connsiteX28" fmla="*/ 490537 w 2881312"/>
                <a:gd name="connsiteY28" fmla="*/ 759619 h 1038225"/>
                <a:gd name="connsiteX29" fmla="*/ 490537 w 2881312"/>
                <a:gd name="connsiteY29" fmla="*/ 745331 h 1038225"/>
                <a:gd name="connsiteX30" fmla="*/ 511969 w 2881312"/>
                <a:gd name="connsiteY30" fmla="*/ 745331 h 1038225"/>
                <a:gd name="connsiteX31" fmla="*/ 511969 w 2881312"/>
                <a:gd name="connsiteY31" fmla="*/ 733425 h 1038225"/>
                <a:gd name="connsiteX32" fmla="*/ 585787 w 2881312"/>
                <a:gd name="connsiteY32" fmla="*/ 733425 h 1038225"/>
                <a:gd name="connsiteX33" fmla="*/ 585787 w 2881312"/>
                <a:gd name="connsiteY33" fmla="*/ 714375 h 1038225"/>
                <a:gd name="connsiteX34" fmla="*/ 607219 w 2881312"/>
                <a:gd name="connsiteY34" fmla="*/ 714375 h 1038225"/>
                <a:gd name="connsiteX35" fmla="*/ 607219 w 2881312"/>
                <a:gd name="connsiteY35" fmla="*/ 714375 h 1038225"/>
                <a:gd name="connsiteX36" fmla="*/ 607219 w 2881312"/>
                <a:gd name="connsiteY36" fmla="*/ 692944 h 1038225"/>
                <a:gd name="connsiteX37" fmla="*/ 659606 w 2881312"/>
                <a:gd name="connsiteY37" fmla="*/ 692944 h 1038225"/>
                <a:gd name="connsiteX38" fmla="*/ 659606 w 2881312"/>
                <a:gd name="connsiteY38" fmla="*/ 678656 h 1038225"/>
                <a:gd name="connsiteX39" fmla="*/ 709612 w 2881312"/>
                <a:gd name="connsiteY39" fmla="*/ 678656 h 1038225"/>
                <a:gd name="connsiteX40" fmla="*/ 709612 w 2881312"/>
                <a:gd name="connsiteY40" fmla="*/ 678656 h 1038225"/>
                <a:gd name="connsiteX41" fmla="*/ 709612 w 2881312"/>
                <a:gd name="connsiteY41" fmla="*/ 661987 h 1038225"/>
                <a:gd name="connsiteX42" fmla="*/ 769144 w 2881312"/>
                <a:gd name="connsiteY42" fmla="*/ 661987 h 1038225"/>
                <a:gd name="connsiteX43" fmla="*/ 769144 w 2881312"/>
                <a:gd name="connsiteY43" fmla="*/ 647700 h 1038225"/>
                <a:gd name="connsiteX44" fmla="*/ 831056 w 2881312"/>
                <a:gd name="connsiteY44" fmla="*/ 647700 h 1038225"/>
                <a:gd name="connsiteX45" fmla="*/ 831056 w 2881312"/>
                <a:gd name="connsiteY45" fmla="*/ 633412 h 1038225"/>
                <a:gd name="connsiteX46" fmla="*/ 881062 w 2881312"/>
                <a:gd name="connsiteY46" fmla="*/ 633412 h 1038225"/>
                <a:gd name="connsiteX47" fmla="*/ 881062 w 2881312"/>
                <a:gd name="connsiteY47" fmla="*/ 616744 h 1038225"/>
                <a:gd name="connsiteX48" fmla="*/ 902494 w 2881312"/>
                <a:gd name="connsiteY48" fmla="*/ 616744 h 1038225"/>
                <a:gd name="connsiteX49" fmla="*/ 902494 w 2881312"/>
                <a:gd name="connsiteY49" fmla="*/ 600075 h 1038225"/>
                <a:gd name="connsiteX50" fmla="*/ 983456 w 2881312"/>
                <a:gd name="connsiteY50" fmla="*/ 600075 h 1038225"/>
                <a:gd name="connsiteX51" fmla="*/ 983456 w 2881312"/>
                <a:gd name="connsiteY51" fmla="*/ 585787 h 1038225"/>
                <a:gd name="connsiteX52" fmla="*/ 1069181 w 2881312"/>
                <a:gd name="connsiteY52" fmla="*/ 585787 h 1038225"/>
                <a:gd name="connsiteX53" fmla="*/ 1069181 w 2881312"/>
                <a:gd name="connsiteY53" fmla="*/ 564356 h 1038225"/>
                <a:gd name="connsiteX54" fmla="*/ 1164431 w 2881312"/>
                <a:gd name="connsiteY54" fmla="*/ 564356 h 1038225"/>
                <a:gd name="connsiteX55" fmla="*/ 1164431 w 2881312"/>
                <a:gd name="connsiteY55" fmla="*/ 545306 h 1038225"/>
                <a:gd name="connsiteX56" fmla="*/ 1281112 w 2881312"/>
                <a:gd name="connsiteY56" fmla="*/ 545306 h 1038225"/>
                <a:gd name="connsiteX57" fmla="*/ 1281112 w 2881312"/>
                <a:gd name="connsiteY57" fmla="*/ 531019 h 1038225"/>
                <a:gd name="connsiteX58" fmla="*/ 1331119 w 2881312"/>
                <a:gd name="connsiteY58" fmla="*/ 531019 h 1038225"/>
                <a:gd name="connsiteX59" fmla="*/ 1331119 w 2881312"/>
                <a:gd name="connsiteY59" fmla="*/ 519112 h 1038225"/>
                <a:gd name="connsiteX60" fmla="*/ 1352550 w 2881312"/>
                <a:gd name="connsiteY60" fmla="*/ 519112 h 1038225"/>
                <a:gd name="connsiteX61" fmla="*/ 1352550 w 2881312"/>
                <a:gd name="connsiteY61" fmla="*/ 500062 h 1038225"/>
                <a:gd name="connsiteX62" fmla="*/ 1395412 w 2881312"/>
                <a:gd name="connsiteY62" fmla="*/ 500062 h 1038225"/>
                <a:gd name="connsiteX63" fmla="*/ 1395412 w 2881312"/>
                <a:gd name="connsiteY63" fmla="*/ 481012 h 1038225"/>
                <a:gd name="connsiteX64" fmla="*/ 1450181 w 2881312"/>
                <a:gd name="connsiteY64" fmla="*/ 481012 h 1038225"/>
                <a:gd name="connsiteX65" fmla="*/ 1450181 w 2881312"/>
                <a:gd name="connsiteY65" fmla="*/ 466725 h 1038225"/>
                <a:gd name="connsiteX66" fmla="*/ 1490662 w 2881312"/>
                <a:gd name="connsiteY66" fmla="*/ 466725 h 1038225"/>
                <a:gd name="connsiteX67" fmla="*/ 1490662 w 2881312"/>
                <a:gd name="connsiteY67" fmla="*/ 466725 h 1038225"/>
                <a:gd name="connsiteX68" fmla="*/ 1490662 w 2881312"/>
                <a:gd name="connsiteY68" fmla="*/ 447675 h 1038225"/>
                <a:gd name="connsiteX69" fmla="*/ 1512094 w 2881312"/>
                <a:gd name="connsiteY69" fmla="*/ 447675 h 1038225"/>
                <a:gd name="connsiteX70" fmla="*/ 1512094 w 2881312"/>
                <a:gd name="connsiteY70" fmla="*/ 435769 h 1038225"/>
                <a:gd name="connsiteX71" fmla="*/ 1597819 w 2881312"/>
                <a:gd name="connsiteY71" fmla="*/ 435769 h 1038225"/>
                <a:gd name="connsiteX72" fmla="*/ 1597819 w 2881312"/>
                <a:gd name="connsiteY72" fmla="*/ 411956 h 1038225"/>
                <a:gd name="connsiteX73" fmla="*/ 1621631 w 2881312"/>
                <a:gd name="connsiteY73" fmla="*/ 411956 h 1038225"/>
                <a:gd name="connsiteX74" fmla="*/ 1621631 w 2881312"/>
                <a:gd name="connsiteY74" fmla="*/ 390525 h 1038225"/>
                <a:gd name="connsiteX75" fmla="*/ 1674019 w 2881312"/>
                <a:gd name="connsiteY75" fmla="*/ 390525 h 1038225"/>
                <a:gd name="connsiteX76" fmla="*/ 1674019 w 2881312"/>
                <a:gd name="connsiteY76" fmla="*/ 381000 h 1038225"/>
                <a:gd name="connsiteX77" fmla="*/ 1735931 w 2881312"/>
                <a:gd name="connsiteY77" fmla="*/ 381000 h 1038225"/>
                <a:gd name="connsiteX78" fmla="*/ 1735931 w 2881312"/>
                <a:gd name="connsiteY78" fmla="*/ 366712 h 1038225"/>
                <a:gd name="connsiteX79" fmla="*/ 1824037 w 2881312"/>
                <a:gd name="connsiteY79" fmla="*/ 366712 h 1038225"/>
                <a:gd name="connsiteX80" fmla="*/ 1824037 w 2881312"/>
                <a:gd name="connsiteY80" fmla="*/ 347662 h 1038225"/>
                <a:gd name="connsiteX81" fmla="*/ 1862137 w 2881312"/>
                <a:gd name="connsiteY81" fmla="*/ 347662 h 1038225"/>
                <a:gd name="connsiteX82" fmla="*/ 1862137 w 2881312"/>
                <a:gd name="connsiteY82" fmla="*/ 347662 h 1038225"/>
                <a:gd name="connsiteX83" fmla="*/ 1897856 w 2881312"/>
                <a:gd name="connsiteY83" fmla="*/ 347662 h 1038225"/>
                <a:gd name="connsiteX84" fmla="*/ 1897856 w 2881312"/>
                <a:gd name="connsiteY84" fmla="*/ 319087 h 1038225"/>
                <a:gd name="connsiteX85" fmla="*/ 1940719 w 2881312"/>
                <a:gd name="connsiteY85" fmla="*/ 319087 h 1038225"/>
                <a:gd name="connsiteX86" fmla="*/ 1940719 w 2881312"/>
                <a:gd name="connsiteY86" fmla="*/ 319087 h 1038225"/>
                <a:gd name="connsiteX87" fmla="*/ 1940719 w 2881312"/>
                <a:gd name="connsiteY87" fmla="*/ 300037 h 1038225"/>
                <a:gd name="connsiteX88" fmla="*/ 1966912 w 2881312"/>
                <a:gd name="connsiteY88" fmla="*/ 300037 h 1038225"/>
                <a:gd name="connsiteX89" fmla="*/ 1966912 w 2881312"/>
                <a:gd name="connsiteY89" fmla="*/ 276225 h 1038225"/>
                <a:gd name="connsiteX90" fmla="*/ 2014537 w 2881312"/>
                <a:gd name="connsiteY90" fmla="*/ 276225 h 1038225"/>
                <a:gd name="connsiteX91" fmla="*/ 2014537 w 2881312"/>
                <a:gd name="connsiteY91" fmla="*/ 261937 h 1038225"/>
                <a:gd name="connsiteX92" fmla="*/ 2162175 w 2881312"/>
                <a:gd name="connsiteY92" fmla="*/ 261937 h 1038225"/>
                <a:gd name="connsiteX93" fmla="*/ 2162175 w 2881312"/>
                <a:gd name="connsiteY93" fmla="*/ 235744 h 1038225"/>
                <a:gd name="connsiteX94" fmla="*/ 2216944 w 2881312"/>
                <a:gd name="connsiteY94" fmla="*/ 235744 h 1038225"/>
                <a:gd name="connsiteX95" fmla="*/ 2216944 w 2881312"/>
                <a:gd name="connsiteY95" fmla="*/ 221456 h 1038225"/>
                <a:gd name="connsiteX96" fmla="*/ 2283619 w 2881312"/>
                <a:gd name="connsiteY96" fmla="*/ 221456 h 1038225"/>
                <a:gd name="connsiteX97" fmla="*/ 2283619 w 2881312"/>
                <a:gd name="connsiteY97" fmla="*/ 221456 h 1038225"/>
                <a:gd name="connsiteX98" fmla="*/ 2283619 w 2881312"/>
                <a:gd name="connsiteY98" fmla="*/ 204787 h 1038225"/>
                <a:gd name="connsiteX99" fmla="*/ 2352675 w 2881312"/>
                <a:gd name="connsiteY99" fmla="*/ 204787 h 1038225"/>
                <a:gd name="connsiteX100" fmla="*/ 2352675 w 2881312"/>
                <a:gd name="connsiteY100" fmla="*/ 195262 h 1038225"/>
                <a:gd name="connsiteX101" fmla="*/ 2376487 w 2881312"/>
                <a:gd name="connsiteY101" fmla="*/ 195262 h 1038225"/>
                <a:gd name="connsiteX102" fmla="*/ 2376487 w 2881312"/>
                <a:gd name="connsiteY102" fmla="*/ 195262 h 1038225"/>
                <a:gd name="connsiteX103" fmla="*/ 2371724 w 2881312"/>
                <a:gd name="connsiteY103" fmla="*/ 176213 h 1038225"/>
                <a:gd name="connsiteX104" fmla="*/ 2414587 w 2881312"/>
                <a:gd name="connsiteY104" fmla="*/ 178594 h 1038225"/>
                <a:gd name="connsiteX105" fmla="*/ 2414587 w 2881312"/>
                <a:gd name="connsiteY105" fmla="*/ 152400 h 1038225"/>
                <a:gd name="connsiteX106" fmla="*/ 2447925 w 2881312"/>
                <a:gd name="connsiteY106" fmla="*/ 152400 h 1038225"/>
                <a:gd name="connsiteX107" fmla="*/ 2447925 w 2881312"/>
                <a:gd name="connsiteY107" fmla="*/ 133350 h 1038225"/>
                <a:gd name="connsiteX108" fmla="*/ 2478881 w 2881312"/>
                <a:gd name="connsiteY108" fmla="*/ 133350 h 1038225"/>
                <a:gd name="connsiteX109" fmla="*/ 2478881 w 2881312"/>
                <a:gd name="connsiteY109" fmla="*/ 111919 h 1038225"/>
                <a:gd name="connsiteX110" fmla="*/ 2509837 w 2881312"/>
                <a:gd name="connsiteY110" fmla="*/ 111919 h 1038225"/>
                <a:gd name="connsiteX111" fmla="*/ 2509837 w 2881312"/>
                <a:gd name="connsiteY111" fmla="*/ 90487 h 1038225"/>
                <a:gd name="connsiteX112" fmla="*/ 2600325 w 2881312"/>
                <a:gd name="connsiteY112" fmla="*/ 90487 h 1038225"/>
                <a:gd name="connsiteX113" fmla="*/ 2600325 w 2881312"/>
                <a:gd name="connsiteY113" fmla="*/ 78581 h 1038225"/>
                <a:gd name="connsiteX114" fmla="*/ 2643187 w 2881312"/>
                <a:gd name="connsiteY114" fmla="*/ 78581 h 1038225"/>
                <a:gd name="connsiteX115" fmla="*/ 2643187 w 2881312"/>
                <a:gd name="connsiteY115" fmla="*/ 64294 h 1038225"/>
                <a:gd name="connsiteX116" fmla="*/ 2669381 w 2881312"/>
                <a:gd name="connsiteY116" fmla="*/ 64294 h 1038225"/>
                <a:gd name="connsiteX117" fmla="*/ 2669381 w 2881312"/>
                <a:gd name="connsiteY117" fmla="*/ 50006 h 1038225"/>
                <a:gd name="connsiteX118" fmla="*/ 2764631 w 2881312"/>
                <a:gd name="connsiteY118" fmla="*/ 50006 h 1038225"/>
                <a:gd name="connsiteX119" fmla="*/ 2764631 w 2881312"/>
                <a:gd name="connsiteY119" fmla="*/ 40481 h 1038225"/>
                <a:gd name="connsiteX120" fmla="*/ 2838450 w 2881312"/>
                <a:gd name="connsiteY120" fmla="*/ 40481 h 1038225"/>
                <a:gd name="connsiteX121" fmla="*/ 2838450 w 2881312"/>
                <a:gd name="connsiteY121" fmla="*/ 40481 h 1038225"/>
                <a:gd name="connsiteX122" fmla="*/ 2838450 w 2881312"/>
                <a:gd name="connsiteY122" fmla="*/ 26194 h 1038225"/>
                <a:gd name="connsiteX123" fmla="*/ 2862262 w 2881312"/>
                <a:gd name="connsiteY123" fmla="*/ 26194 h 1038225"/>
                <a:gd name="connsiteX124" fmla="*/ 2862262 w 2881312"/>
                <a:gd name="connsiteY124" fmla="*/ 0 h 1038225"/>
                <a:gd name="connsiteX125" fmla="*/ 2881312 w 2881312"/>
                <a:gd name="connsiteY125" fmla="*/ 0 h 1038225"/>
                <a:gd name="connsiteX0" fmla="*/ 0 w 2881312"/>
                <a:gd name="connsiteY0" fmla="*/ 1038225 h 1038225"/>
                <a:gd name="connsiteX1" fmla="*/ 54769 w 2881312"/>
                <a:gd name="connsiteY1" fmla="*/ 1038225 h 1038225"/>
                <a:gd name="connsiteX2" fmla="*/ 54769 w 2881312"/>
                <a:gd name="connsiteY2" fmla="*/ 1009650 h 1038225"/>
                <a:gd name="connsiteX3" fmla="*/ 73819 w 2881312"/>
                <a:gd name="connsiteY3" fmla="*/ 1009650 h 1038225"/>
                <a:gd name="connsiteX4" fmla="*/ 78581 w 2881312"/>
                <a:gd name="connsiteY4" fmla="*/ 1009650 h 1038225"/>
                <a:gd name="connsiteX5" fmla="*/ 78581 w 2881312"/>
                <a:gd name="connsiteY5" fmla="*/ 985837 h 1038225"/>
                <a:gd name="connsiteX6" fmla="*/ 114300 w 2881312"/>
                <a:gd name="connsiteY6" fmla="*/ 985837 h 1038225"/>
                <a:gd name="connsiteX7" fmla="*/ 114300 w 2881312"/>
                <a:gd name="connsiteY7" fmla="*/ 954881 h 1038225"/>
                <a:gd name="connsiteX8" fmla="*/ 161925 w 2881312"/>
                <a:gd name="connsiteY8" fmla="*/ 954881 h 1038225"/>
                <a:gd name="connsiteX9" fmla="*/ 161925 w 2881312"/>
                <a:gd name="connsiteY9" fmla="*/ 928687 h 1038225"/>
                <a:gd name="connsiteX10" fmla="*/ 211931 w 2881312"/>
                <a:gd name="connsiteY10" fmla="*/ 928687 h 1038225"/>
                <a:gd name="connsiteX11" fmla="*/ 211931 w 2881312"/>
                <a:gd name="connsiteY11" fmla="*/ 907256 h 1038225"/>
                <a:gd name="connsiteX12" fmla="*/ 238125 w 2881312"/>
                <a:gd name="connsiteY12" fmla="*/ 907256 h 1038225"/>
                <a:gd name="connsiteX13" fmla="*/ 238125 w 2881312"/>
                <a:gd name="connsiteY13" fmla="*/ 892969 h 1038225"/>
                <a:gd name="connsiteX14" fmla="*/ 269081 w 2881312"/>
                <a:gd name="connsiteY14" fmla="*/ 892969 h 1038225"/>
                <a:gd name="connsiteX15" fmla="*/ 269081 w 2881312"/>
                <a:gd name="connsiteY15" fmla="*/ 878681 h 1038225"/>
                <a:gd name="connsiteX16" fmla="*/ 304800 w 2881312"/>
                <a:gd name="connsiteY16" fmla="*/ 878681 h 1038225"/>
                <a:gd name="connsiteX17" fmla="*/ 304800 w 2881312"/>
                <a:gd name="connsiteY17" fmla="*/ 859631 h 1038225"/>
                <a:gd name="connsiteX18" fmla="*/ 340519 w 2881312"/>
                <a:gd name="connsiteY18" fmla="*/ 859631 h 1038225"/>
                <a:gd name="connsiteX19" fmla="*/ 340519 w 2881312"/>
                <a:gd name="connsiteY19" fmla="*/ 845344 h 1038225"/>
                <a:gd name="connsiteX20" fmla="*/ 371475 w 2881312"/>
                <a:gd name="connsiteY20" fmla="*/ 845344 h 1038225"/>
                <a:gd name="connsiteX21" fmla="*/ 371475 w 2881312"/>
                <a:gd name="connsiteY21" fmla="*/ 823912 h 1038225"/>
                <a:gd name="connsiteX22" fmla="*/ 395287 w 2881312"/>
                <a:gd name="connsiteY22" fmla="*/ 823912 h 1038225"/>
                <a:gd name="connsiteX23" fmla="*/ 395287 w 2881312"/>
                <a:gd name="connsiteY23" fmla="*/ 802481 h 1038225"/>
                <a:gd name="connsiteX24" fmla="*/ 447675 w 2881312"/>
                <a:gd name="connsiteY24" fmla="*/ 802481 h 1038225"/>
                <a:gd name="connsiteX25" fmla="*/ 447675 w 2881312"/>
                <a:gd name="connsiteY25" fmla="*/ 769144 h 1038225"/>
                <a:gd name="connsiteX26" fmla="*/ 466725 w 2881312"/>
                <a:gd name="connsiteY26" fmla="*/ 769144 h 1038225"/>
                <a:gd name="connsiteX27" fmla="*/ 466725 w 2881312"/>
                <a:gd name="connsiteY27" fmla="*/ 759619 h 1038225"/>
                <a:gd name="connsiteX28" fmla="*/ 490537 w 2881312"/>
                <a:gd name="connsiteY28" fmla="*/ 759619 h 1038225"/>
                <a:gd name="connsiteX29" fmla="*/ 490537 w 2881312"/>
                <a:gd name="connsiteY29" fmla="*/ 745331 h 1038225"/>
                <a:gd name="connsiteX30" fmla="*/ 511969 w 2881312"/>
                <a:gd name="connsiteY30" fmla="*/ 745331 h 1038225"/>
                <a:gd name="connsiteX31" fmla="*/ 511969 w 2881312"/>
                <a:gd name="connsiteY31" fmla="*/ 733425 h 1038225"/>
                <a:gd name="connsiteX32" fmla="*/ 585787 w 2881312"/>
                <a:gd name="connsiteY32" fmla="*/ 733425 h 1038225"/>
                <a:gd name="connsiteX33" fmla="*/ 585787 w 2881312"/>
                <a:gd name="connsiteY33" fmla="*/ 714375 h 1038225"/>
                <a:gd name="connsiteX34" fmla="*/ 607219 w 2881312"/>
                <a:gd name="connsiteY34" fmla="*/ 714375 h 1038225"/>
                <a:gd name="connsiteX35" fmla="*/ 607219 w 2881312"/>
                <a:gd name="connsiteY35" fmla="*/ 714375 h 1038225"/>
                <a:gd name="connsiteX36" fmla="*/ 607219 w 2881312"/>
                <a:gd name="connsiteY36" fmla="*/ 692944 h 1038225"/>
                <a:gd name="connsiteX37" fmla="*/ 659606 w 2881312"/>
                <a:gd name="connsiteY37" fmla="*/ 692944 h 1038225"/>
                <a:gd name="connsiteX38" fmla="*/ 659606 w 2881312"/>
                <a:gd name="connsiteY38" fmla="*/ 678656 h 1038225"/>
                <a:gd name="connsiteX39" fmla="*/ 709612 w 2881312"/>
                <a:gd name="connsiteY39" fmla="*/ 678656 h 1038225"/>
                <a:gd name="connsiteX40" fmla="*/ 709612 w 2881312"/>
                <a:gd name="connsiteY40" fmla="*/ 678656 h 1038225"/>
                <a:gd name="connsiteX41" fmla="*/ 709612 w 2881312"/>
                <a:gd name="connsiteY41" fmla="*/ 661987 h 1038225"/>
                <a:gd name="connsiteX42" fmla="*/ 769144 w 2881312"/>
                <a:gd name="connsiteY42" fmla="*/ 661987 h 1038225"/>
                <a:gd name="connsiteX43" fmla="*/ 769144 w 2881312"/>
                <a:gd name="connsiteY43" fmla="*/ 647700 h 1038225"/>
                <a:gd name="connsiteX44" fmla="*/ 831056 w 2881312"/>
                <a:gd name="connsiteY44" fmla="*/ 647700 h 1038225"/>
                <a:gd name="connsiteX45" fmla="*/ 831056 w 2881312"/>
                <a:gd name="connsiteY45" fmla="*/ 633412 h 1038225"/>
                <a:gd name="connsiteX46" fmla="*/ 881062 w 2881312"/>
                <a:gd name="connsiteY46" fmla="*/ 633412 h 1038225"/>
                <a:gd name="connsiteX47" fmla="*/ 881062 w 2881312"/>
                <a:gd name="connsiteY47" fmla="*/ 616744 h 1038225"/>
                <a:gd name="connsiteX48" fmla="*/ 902494 w 2881312"/>
                <a:gd name="connsiteY48" fmla="*/ 616744 h 1038225"/>
                <a:gd name="connsiteX49" fmla="*/ 902494 w 2881312"/>
                <a:gd name="connsiteY49" fmla="*/ 600075 h 1038225"/>
                <a:gd name="connsiteX50" fmla="*/ 983456 w 2881312"/>
                <a:gd name="connsiteY50" fmla="*/ 600075 h 1038225"/>
                <a:gd name="connsiteX51" fmla="*/ 983456 w 2881312"/>
                <a:gd name="connsiteY51" fmla="*/ 585787 h 1038225"/>
                <a:gd name="connsiteX52" fmla="*/ 1069181 w 2881312"/>
                <a:gd name="connsiteY52" fmla="*/ 585787 h 1038225"/>
                <a:gd name="connsiteX53" fmla="*/ 1069181 w 2881312"/>
                <a:gd name="connsiteY53" fmla="*/ 564356 h 1038225"/>
                <a:gd name="connsiteX54" fmla="*/ 1164431 w 2881312"/>
                <a:gd name="connsiteY54" fmla="*/ 564356 h 1038225"/>
                <a:gd name="connsiteX55" fmla="*/ 1164431 w 2881312"/>
                <a:gd name="connsiteY55" fmla="*/ 545306 h 1038225"/>
                <a:gd name="connsiteX56" fmla="*/ 1281112 w 2881312"/>
                <a:gd name="connsiteY56" fmla="*/ 545306 h 1038225"/>
                <a:gd name="connsiteX57" fmla="*/ 1281112 w 2881312"/>
                <a:gd name="connsiteY57" fmla="*/ 531019 h 1038225"/>
                <a:gd name="connsiteX58" fmla="*/ 1331119 w 2881312"/>
                <a:gd name="connsiteY58" fmla="*/ 531019 h 1038225"/>
                <a:gd name="connsiteX59" fmla="*/ 1331119 w 2881312"/>
                <a:gd name="connsiteY59" fmla="*/ 519112 h 1038225"/>
                <a:gd name="connsiteX60" fmla="*/ 1352550 w 2881312"/>
                <a:gd name="connsiteY60" fmla="*/ 519112 h 1038225"/>
                <a:gd name="connsiteX61" fmla="*/ 1352550 w 2881312"/>
                <a:gd name="connsiteY61" fmla="*/ 500062 h 1038225"/>
                <a:gd name="connsiteX62" fmla="*/ 1395412 w 2881312"/>
                <a:gd name="connsiteY62" fmla="*/ 500062 h 1038225"/>
                <a:gd name="connsiteX63" fmla="*/ 1395412 w 2881312"/>
                <a:gd name="connsiteY63" fmla="*/ 481012 h 1038225"/>
                <a:gd name="connsiteX64" fmla="*/ 1450181 w 2881312"/>
                <a:gd name="connsiteY64" fmla="*/ 481012 h 1038225"/>
                <a:gd name="connsiteX65" fmla="*/ 1450181 w 2881312"/>
                <a:gd name="connsiteY65" fmla="*/ 466725 h 1038225"/>
                <a:gd name="connsiteX66" fmla="*/ 1490662 w 2881312"/>
                <a:gd name="connsiteY66" fmla="*/ 466725 h 1038225"/>
                <a:gd name="connsiteX67" fmla="*/ 1490662 w 2881312"/>
                <a:gd name="connsiteY67" fmla="*/ 466725 h 1038225"/>
                <a:gd name="connsiteX68" fmla="*/ 1490662 w 2881312"/>
                <a:gd name="connsiteY68" fmla="*/ 447675 h 1038225"/>
                <a:gd name="connsiteX69" fmla="*/ 1512094 w 2881312"/>
                <a:gd name="connsiteY69" fmla="*/ 447675 h 1038225"/>
                <a:gd name="connsiteX70" fmla="*/ 1512094 w 2881312"/>
                <a:gd name="connsiteY70" fmla="*/ 435769 h 1038225"/>
                <a:gd name="connsiteX71" fmla="*/ 1597819 w 2881312"/>
                <a:gd name="connsiteY71" fmla="*/ 435769 h 1038225"/>
                <a:gd name="connsiteX72" fmla="*/ 1597819 w 2881312"/>
                <a:gd name="connsiteY72" fmla="*/ 411956 h 1038225"/>
                <a:gd name="connsiteX73" fmla="*/ 1621631 w 2881312"/>
                <a:gd name="connsiteY73" fmla="*/ 411956 h 1038225"/>
                <a:gd name="connsiteX74" fmla="*/ 1621631 w 2881312"/>
                <a:gd name="connsiteY74" fmla="*/ 390525 h 1038225"/>
                <a:gd name="connsiteX75" fmla="*/ 1674019 w 2881312"/>
                <a:gd name="connsiteY75" fmla="*/ 390525 h 1038225"/>
                <a:gd name="connsiteX76" fmla="*/ 1674019 w 2881312"/>
                <a:gd name="connsiteY76" fmla="*/ 381000 h 1038225"/>
                <a:gd name="connsiteX77" fmla="*/ 1735931 w 2881312"/>
                <a:gd name="connsiteY77" fmla="*/ 381000 h 1038225"/>
                <a:gd name="connsiteX78" fmla="*/ 1735931 w 2881312"/>
                <a:gd name="connsiteY78" fmla="*/ 366712 h 1038225"/>
                <a:gd name="connsiteX79" fmla="*/ 1824037 w 2881312"/>
                <a:gd name="connsiteY79" fmla="*/ 366712 h 1038225"/>
                <a:gd name="connsiteX80" fmla="*/ 1824037 w 2881312"/>
                <a:gd name="connsiteY80" fmla="*/ 347662 h 1038225"/>
                <a:gd name="connsiteX81" fmla="*/ 1862137 w 2881312"/>
                <a:gd name="connsiteY81" fmla="*/ 347662 h 1038225"/>
                <a:gd name="connsiteX82" fmla="*/ 1862137 w 2881312"/>
                <a:gd name="connsiteY82" fmla="*/ 347662 h 1038225"/>
                <a:gd name="connsiteX83" fmla="*/ 1897856 w 2881312"/>
                <a:gd name="connsiteY83" fmla="*/ 347662 h 1038225"/>
                <a:gd name="connsiteX84" fmla="*/ 1897856 w 2881312"/>
                <a:gd name="connsiteY84" fmla="*/ 319087 h 1038225"/>
                <a:gd name="connsiteX85" fmla="*/ 1940719 w 2881312"/>
                <a:gd name="connsiteY85" fmla="*/ 319087 h 1038225"/>
                <a:gd name="connsiteX86" fmla="*/ 1940719 w 2881312"/>
                <a:gd name="connsiteY86" fmla="*/ 319087 h 1038225"/>
                <a:gd name="connsiteX87" fmla="*/ 1940719 w 2881312"/>
                <a:gd name="connsiteY87" fmla="*/ 300037 h 1038225"/>
                <a:gd name="connsiteX88" fmla="*/ 1966912 w 2881312"/>
                <a:gd name="connsiteY88" fmla="*/ 300037 h 1038225"/>
                <a:gd name="connsiteX89" fmla="*/ 1966912 w 2881312"/>
                <a:gd name="connsiteY89" fmla="*/ 276225 h 1038225"/>
                <a:gd name="connsiteX90" fmla="*/ 2014537 w 2881312"/>
                <a:gd name="connsiteY90" fmla="*/ 276225 h 1038225"/>
                <a:gd name="connsiteX91" fmla="*/ 2014537 w 2881312"/>
                <a:gd name="connsiteY91" fmla="*/ 261937 h 1038225"/>
                <a:gd name="connsiteX92" fmla="*/ 2162175 w 2881312"/>
                <a:gd name="connsiteY92" fmla="*/ 261937 h 1038225"/>
                <a:gd name="connsiteX93" fmla="*/ 2162175 w 2881312"/>
                <a:gd name="connsiteY93" fmla="*/ 235744 h 1038225"/>
                <a:gd name="connsiteX94" fmla="*/ 2216944 w 2881312"/>
                <a:gd name="connsiteY94" fmla="*/ 235744 h 1038225"/>
                <a:gd name="connsiteX95" fmla="*/ 2216944 w 2881312"/>
                <a:gd name="connsiteY95" fmla="*/ 221456 h 1038225"/>
                <a:gd name="connsiteX96" fmla="*/ 2283619 w 2881312"/>
                <a:gd name="connsiteY96" fmla="*/ 221456 h 1038225"/>
                <a:gd name="connsiteX97" fmla="*/ 2283619 w 2881312"/>
                <a:gd name="connsiteY97" fmla="*/ 221456 h 1038225"/>
                <a:gd name="connsiteX98" fmla="*/ 2283619 w 2881312"/>
                <a:gd name="connsiteY98" fmla="*/ 204787 h 1038225"/>
                <a:gd name="connsiteX99" fmla="*/ 2352675 w 2881312"/>
                <a:gd name="connsiteY99" fmla="*/ 204787 h 1038225"/>
                <a:gd name="connsiteX100" fmla="*/ 2352675 w 2881312"/>
                <a:gd name="connsiteY100" fmla="*/ 195262 h 1038225"/>
                <a:gd name="connsiteX101" fmla="*/ 2376487 w 2881312"/>
                <a:gd name="connsiteY101" fmla="*/ 195262 h 1038225"/>
                <a:gd name="connsiteX102" fmla="*/ 2376487 w 2881312"/>
                <a:gd name="connsiteY102" fmla="*/ 195262 h 1038225"/>
                <a:gd name="connsiteX103" fmla="*/ 2376487 w 2881312"/>
                <a:gd name="connsiteY103" fmla="*/ 176213 h 1038225"/>
                <a:gd name="connsiteX104" fmla="*/ 2414587 w 2881312"/>
                <a:gd name="connsiteY104" fmla="*/ 178594 h 1038225"/>
                <a:gd name="connsiteX105" fmla="*/ 2414587 w 2881312"/>
                <a:gd name="connsiteY105" fmla="*/ 152400 h 1038225"/>
                <a:gd name="connsiteX106" fmla="*/ 2447925 w 2881312"/>
                <a:gd name="connsiteY106" fmla="*/ 152400 h 1038225"/>
                <a:gd name="connsiteX107" fmla="*/ 2447925 w 2881312"/>
                <a:gd name="connsiteY107" fmla="*/ 133350 h 1038225"/>
                <a:gd name="connsiteX108" fmla="*/ 2478881 w 2881312"/>
                <a:gd name="connsiteY108" fmla="*/ 133350 h 1038225"/>
                <a:gd name="connsiteX109" fmla="*/ 2478881 w 2881312"/>
                <a:gd name="connsiteY109" fmla="*/ 111919 h 1038225"/>
                <a:gd name="connsiteX110" fmla="*/ 2509837 w 2881312"/>
                <a:gd name="connsiteY110" fmla="*/ 111919 h 1038225"/>
                <a:gd name="connsiteX111" fmla="*/ 2509837 w 2881312"/>
                <a:gd name="connsiteY111" fmla="*/ 90487 h 1038225"/>
                <a:gd name="connsiteX112" fmla="*/ 2600325 w 2881312"/>
                <a:gd name="connsiteY112" fmla="*/ 90487 h 1038225"/>
                <a:gd name="connsiteX113" fmla="*/ 2600325 w 2881312"/>
                <a:gd name="connsiteY113" fmla="*/ 78581 h 1038225"/>
                <a:gd name="connsiteX114" fmla="*/ 2643187 w 2881312"/>
                <a:gd name="connsiteY114" fmla="*/ 78581 h 1038225"/>
                <a:gd name="connsiteX115" fmla="*/ 2643187 w 2881312"/>
                <a:gd name="connsiteY115" fmla="*/ 64294 h 1038225"/>
                <a:gd name="connsiteX116" fmla="*/ 2669381 w 2881312"/>
                <a:gd name="connsiteY116" fmla="*/ 64294 h 1038225"/>
                <a:gd name="connsiteX117" fmla="*/ 2669381 w 2881312"/>
                <a:gd name="connsiteY117" fmla="*/ 50006 h 1038225"/>
                <a:gd name="connsiteX118" fmla="*/ 2764631 w 2881312"/>
                <a:gd name="connsiteY118" fmla="*/ 50006 h 1038225"/>
                <a:gd name="connsiteX119" fmla="*/ 2764631 w 2881312"/>
                <a:gd name="connsiteY119" fmla="*/ 40481 h 1038225"/>
                <a:gd name="connsiteX120" fmla="*/ 2838450 w 2881312"/>
                <a:gd name="connsiteY120" fmla="*/ 40481 h 1038225"/>
                <a:gd name="connsiteX121" fmla="*/ 2838450 w 2881312"/>
                <a:gd name="connsiteY121" fmla="*/ 40481 h 1038225"/>
                <a:gd name="connsiteX122" fmla="*/ 2838450 w 2881312"/>
                <a:gd name="connsiteY122" fmla="*/ 26194 h 1038225"/>
                <a:gd name="connsiteX123" fmla="*/ 2862262 w 2881312"/>
                <a:gd name="connsiteY123" fmla="*/ 26194 h 1038225"/>
                <a:gd name="connsiteX124" fmla="*/ 2862262 w 2881312"/>
                <a:gd name="connsiteY124" fmla="*/ 0 h 1038225"/>
                <a:gd name="connsiteX125" fmla="*/ 2881312 w 2881312"/>
                <a:gd name="connsiteY125" fmla="*/ 0 h 103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2881312" h="1038225">
                  <a:moveTo>
                    <a:pt x="0" y="1038225"/>
                  </a:moveTo>
                  <a:lnTo>
                    <a:pt x="54769" y="1038225"/>
                  </a:lnTo>
                  <a:lnTo>
                    <a:pt x="54769" y="1009650"/>
                  </a:lnTo>
                  <a:lnTo>
                    <a:pt x="73819" y="1009650"/>
                  </a:lnTo>
                  <a:lnTo>
                    <a:pt x="78581" y="1009650"/>
                  </a:lnTo>
                  <a:lnTo>
                    <a:pt x="78581" y="985837"/>
                  </a:lnTo>
                  <a:lnTo>
                    <a:pt x="114300" y="985837"/>
                  </a:lnTo>
                  <a:lnTo>
                    <a:pt x="114300" y="954881"/>
                  </a:lnTo>
                  <a:lnTo>
                    <a:pt x="161925" y="954881"/>
                  </a:lnTo>
                  <a:lnTo>
                    <a:pt x="161925" y="928687"/>
                  </a:lnTo>
                  <a:lnTo>
                    <a:pt x="211931" y="928687"/>
                  </a:lnTo>
                  <a:lnTo>
                    <a:pt x="211931" y="907256"/>
                  </a:lnTo>
                  <a:lnTo>
                    <a:pt x="238125" y="907256"/>
                  </a:lnTo>
                  <a:lnTo>
                    <a:pt x="238125" y="892969"/>
                  </a:lnTo>
                  <a:lnTo>
                    <a:pt x="269081" y="892969"/>
                  </a:lnTo>
                  <a:lnTo>
                    <a:pt x="269081" y="878681"/>
                  </a:lnTo>
                  <a:lnTo>
                    <a:pt x="304800" y="878681"/>
                  </a:lnTo>
                  <a:lnTo>
                    <a:pt x="304800" y="859631"/>
                  </a:lnTo>
                  <a:lnTo>
                    <a:pt x="340519" y="859631"/>
                  </a:lnTo>
                  <a:lnTo>
                    <a:pt x="340519" y="845344"/>
                  </a:lnTo>
                  <a:lnTo>
                    <a:pt x="371475" y="845344"/>
                  </a:lnTo>
                  <a:lnTo>
                    <a:pt x="371475" y="823912"/>
                  </a:lnTo>
                  <a:lnTo>
                    <a:pt x="395287" y="823912"/>
                  </a:lnTo>
                  <a:lnTo>
                    <a:pt x="395287" y="802481"/>
                  </a:lnTo>
                  <a:lnTo>
                    <a:pt x="447675" y="802481"/>
                  </a:lnTo>
                  <a:lnTo>
                    <a:pt x="447675" y="769144"/>
                  </a:lnTo>
                  <a:lnTo>
                    <a:pt x="466725" y="769144"/>
                  </a:lnTo>
                  <a:lnTo>
                    <a:pt x="466725" y="759619"/>
                  </a:lnTo>
                  <a:lnTo>
                    <a:pt x="490537" y="759619"/>
                  </a:lnTo>
                  <a:lnTo>
                    <a:pt x="490537" y="745331"/>
                  </a:lnTo>
                  <a:lnTo>
                    <a:pt x="511969" y="745331"/>
                  </a:lnTo>
                  <a:lnTo>
                    <a:pt x="511969" y="733425"/>
                  </a:lnTo>
                  <a:lnTo>
                    <a:pt x="585787" y="733425"/>
                  </a:lnTo>
                  <a:lnTo>
                    <a:pt x="585787" y="714375"/>
                  </a:lnTo>
                  <a:lnTo>
                    <a:pt x="607219" y="714375"/>
                  </a:lnTo>
                  <a:lnTo>
                    <a:pt x="607219" y="714375"/>
                  </a:lnTo>
                  <a:lnTo>
                    <a:pt x="607219" y="692944"/>
                  </a:lnTo>
                  <a:lnTo>
                    <a:pt x="659606" y="692944"/>
                  </a:lnTo>
                  <a:lnTo>
                    <a:pt x="659606" y="678656"/>
                  </a:lnTo>
                  <a:lnTo>
                    <a:pt x="709612" y="678656"/>
                  </a:lnTo>
                  <a:lnTo>
                    <a:pt x="709612" y="678656"/>
                  </a:lnTo>
                  <a:lnTo>
                    <a:pt x="709612" y="661987"/>
                  </a:lnTo>
                  <a:lnTo>
                    <a:pt x="769144" y="661987"/>
                  </a:lnTo>
                  <a:lnTo>
                    <a:pt x="769144" y="647700"/>
                  </a:lnTo>
                  <a:lnTo>
                    <a:pt x="831056" y="647700"/>
                  </a:lnTo>
                  <a:lnTo>
                    <a:pt x="831056" y="633412"/>
                  </a:lnTo>
                  <a:lnTo>
                    <a:pt x="881062" y="633412"/>
                  </a:lnTo>
                  <a:lnTo>
                    <a:pt x="881062" y="616744"/>
                  </a:lnTo>
                  <a:lnTo>
                    <a:pt x="902494" y="616744"/>
                  </a:lnTo>
                  <a:lnTo>
                    <a:pt x="902494" y="600075"/>
                  </a:lnTo>
                  <a:lnTo>
                    <a:pt x="983456" y="600075"/>
                  </a:lnTo>
                  <a:lnTo>
                    <a:pt x="983456" y="585787"/>
                  </a:lnTo>
                  <a:lnTo>
                    <a:pt x="1069181" y="585787"/>
                  </a:lnTo>
                  <a:lnTo>
                    <a:pt x="1069181" y="564356"/>
                  </a:lnTo>
                  <a:lnTo>
                    <a:pt x="1164431" y="564356"/>
                  </a:lnTo>
                  <a:lnTo>
                    <a:pt x="1164431" y="545306"/>
                  </a:lnTo>
                  <a:lnTo>
                    <a:pt x="1281112" y="545306"/>
                  </a:lnTo>
                  <a:lnTo>
                    <a:pt x="1281112" y="531019"/>
                  </a:lnTo>
                  <a:lnTo>
                    <a:pt x="1331119" y="531019"/>
                  </a:lnTo>
                  <a:lnTo>
                    <a:pt x="1331119" y="519112"/>
                  </a:lnTo>
                  <a:lnTo>
                    <a:pt x="1352550" y="519112"/>
                  </a:lnTo>
                  <a:lnTo>
                    <a:pt x="1352550" y="500062"/>
                  </a:lnTo>
                  <a:lnTo>
                    <a:pt x="1395412" y="500062"/>
                  </a:lnTo>
                  <a:lnTo>
                    <a:pt x="1395412" y="481012"/>
                  </a:lnTo>
                  <a:lnTo>
                    <a:pt x="1450181" y="481012"/>
                  </a:lnTo>
                  <a:lnTo>
                    <a:pt x="1450181" y="466725"/>
                  </a:lnTo>
                  <a:lnTo>
                    <a:pt x="1490662" y="466725"/>
                  </a:lnTo>
                  <a:lnTo>
                    <a:pt x="1490662" y="466725"/>
                  </a:lnTo>
                  <a:lnTo>
                    <a:pt x="1490662" y="447675"/>
                  </a:lnTo>
                  <a:lnTo>
                    <a:pt x="1512094" y="447675"/>
                  </a:lnTo>
                  <a:lnTo>
                    <a:pt x="1512094" y="435769"/>
                  </a:lnTo>
                  <a:lnTo>
                    <a:pt x="1597819" y="435769"/>
                  </a:lnTo>
                  <a:lnTo>
                    <a:pt x="1597819" y="411956"/>
                  </a:lnTo>
                  <a:lnTo>
                    <a:pt x="1621631" y="411956"/>
                  </a:lnTo>
                  <a:lnTo>
                    <a:pt x="1621631" y="390525"/>
                  </a:lnTo>
                  <a:lnTo>
                    <a:pt x="1674019" y="390525"/>
                  </a:lnTo>
                  <a:lnTo>
                    <a:pt x="1674019" y="381000"/>
                  </a:lnTo>
                  <a:lnTo>
                    <a:pt x="1735931" y="381000"/>
                  </a:lnTo>
                  <a:lnTo>
                    <a:pt x="1735931" y="366712"/>
                  </a:lnTo>
                  <a:lnTo>
                    <a:pt x="1824037" y="366712"/>
                  </a:lnTo>
                  <a:lnTo>
                    <a:pt x="1824037" y="347662"/>
                  </a:lnTo>
                  <a:lnTo>
                    <a:pt x="1862137" y="347662"/>
                  </a:lnTo>
                  <a:lnTo>
                    <a:pt x="1862137" y="347662"/>
                  </a:lnTo>
                  <a:lnTo>
                    <a:pt x="1897856" y="347662"/>
                  </a:lnTo>
                  <a:lnTo>
                    <a:pt x="1897856" y="319087"/>
                  </a:lnTo>
                  <a:lnTo>
                    <a:pt x="1940719" y="319087"/>
                  </a:lnTo>
                  <a:lnTo>
                    <a:pt x="1940719" y="319087"/>
                  </a:lnTo>
                  <a:lnTo>
                    <a:pt x="1940719" y="300037"/>
                  </a:lnTo>
                  <a:lnTo>
                    <a:pt x="1966912" y="300037"/>
                  </a:lnTo>
                  <a:lnTo>
                    <a:pt x="1966912" y="276225"/>
                  </a:lnTo>
                  <a:lnTo>
                    <a:pt x="2014537" y="276225"/>
                  </a:lnTo>
                  <a:lnTo>
                    <a:pt x="2014537" y="261937"/>
                  </a:lnTo>
                  <a:lnTo>
                    <a:pt x="2162175" y="261937"/>
                  </a:lnTo>
                  <a:lnTo>
                    <a:pt x="2162175" y="235744"/>
                  </a:lnTo>
                  <a:lnTo>
                    <a:pt x="2216944" y="235744"/>
                  </a:lnTo>
                  <a:lnTo>
                    <a:pt x="2216944" y="221456"/>
                  </a:lnTo>
                  <a:lnTo>
                    <a:pt x="2283619" y="221456"/>
                  </a:lnTo>
                  <a:lnTo>
                    <a:pt x="2283619" y="221456"/>
                  </a:lnTo>
                  <a:lnTo>
                    <a:pt x="2283619" y="204787"/>
                  </a:lnTo>
                  <a:lnTo>
                    <a:pt x="2352675" y="204787"/>
                  </a:lnTo>
                  <a:lnTo>
                    <a:pt x="2352675" y="195262"/>
                  </a:lnTo>
                  <a:lnTo>
                    <a:pt x="2376487" y="195262"/>
                  </a:lnTo>
                  <a:lnTo>
                    <a:pt x="2376487" y="195262"/>
                  </a:lnTo>
                  <a:lnTo>
                    <a:pt x="2376487" y="176213"/>
                  </a:lnTo>
                  <a:lnTo>
                    <a:pt x="2414587" y="178594"/>
                  </a:lnTo>
                  <a:lnTo>
                    <a:pt x="2414587" y="152400"/>
                  </a:lnTo>
                  <a:lnTo>
                    <a:pt x="2447925" y="152400"/>
                  </a:lnTo>
                  <a:lnTo>
                    <a:pt x="2447925" y="133350"/>
                  </a:lnTo>
                  <a:lnTo>
                    <a:pt x="2478881" y="133350"/>
                  </a:lnTo>
                  <a:lnTo>
                    <a:pt x="2478881" y="111919"/>
                  </a:lnTo>
                  <a:lnTo>
                    <a:pt x="2509837" y="111919"/>
                  </a:lnTo>
                  <a:lnTo>
                    <a:pt x="2509837" y="90487"/>
                  </a:lnTo>
                  <a:lnTo>
                    <a:pt x="2600325" y="90487"/>
                  </a:lnTo>
                  <a:lnTo>
                    <a:pt x="2600325" y="78581"/>
                  </a:lnTo>
                  <a:lnTo>
                    <a:pt x="2643187" y="78581"/>
                  </a:lnTo>
                  <a:lnTo>
                    <a:pt x="2643187" y="64294"/>
                  </a:lnTo>
                  <a:lnTo>
                    <a:pt x="2669381" y="64294"/>
                  </a:lnTo>
                  <a:lnTo>
                    <a:pt x="2669381" y="50006"/>
                  </a:lnTo>
                  <a:lnTo>
                    <a:pt x="2764631" y="50006"/>
                  </a:lnTo>
                  <a:lnTo>
                    <a:pt x="2764631" y="40481"/>
                  </a:lnTo>
                  <a:lnTo>
                    <a:pt x="2838450" y="40481"/>
                  </a:lnTo>
                  <a:lnTo>
                    <a:pt x="2838450" y="40481"/>
                  </a:lnTo>
                  <a:lnTo>
                    <a:pt x="2838450" y="26194"/>
                  </a:lnTo>
                  <a:lnTo>
                    <a:pt x="2862262" y="26194"/>
                  </a:lnTo>
                  <a:lnTo>
                    <a:pt x="2862262" y="0"/>
                  </a:lnTo>
                  <a:lnTo>
                    <a:pt x="2881312" y="0"/>
                  </a:lnTo>
                </a:path>
              </a:pathLst>
            </a:custGeom>
            <a:noFill/>
            <a:ln w="28575">
              <a:solidFill>
                <a:schemeClr val="accent1"/>
              </a:solidFill>
              <a:miter lim="800000"/>
              <a:headEnd/>
              <a:tailEnd/>
            </a:ln>
          </p:spPr>
          <p:txBody>
            <a:bodyPr rtlCol="0" anchor="ctr"/>
            <a:lstStyle/>
            <a:p>
              <a:pPr algn="ctr" defTabSz="761970" eaLnBrk="0" fontAlgn="base" hangingPunct="0">
                <a:spcBef>
                  <a:spcPct val="0"/>
                </a:spcBef>
                <a:spcAft>
                  <a:spcPct val="0"/>
                </a:spcAft>
                <a:defRPr/>
              </a:pPr>
              <a:endParaRPr lang="en-US" sz="15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0CFB0BF-EC2D-4556-A2A2-6A0BD90AEB75}"/>
                </a:ext>
              </a:extLst>
            </p:cNvPr>
            <p:cNvSpPr txBox="1"/>
            <p:nvPr/>
          </p:nvSpPr>
          <p:spPr bwMode="auto">
            <a:xfrm>
              <a:off x="5209256" y="2881427"/>
              <a:ext cx="3093881" cy="26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nchor="ctr">
              <a:spAutoFit/>
            </a:bodyPr>
            <a:lstStyle/>
            <a:p>
              <a:pPr defTabSz="761970" eaLnBrk="0" fontAlgn="base" hangingPunct="0">
                <a:spcBef>
                  <a:spcPct val="50000"/>
                </a:spcBef>
                <a:spcAft>
                  <a:spcPct val="0"/>
                </a:spcAft>
                <a:defRPr/>
              </a:pPr>
              <a:r>
                <a:rPr lang="en-US" sz="1500" b="1" dirty="0">
                  <a:latin typeface="Calibri" panose="020F0502020204030204" pitchFamily="34" charset="0"/>
                  <a:cs typeface="Arial" panose="020B0604020202020204" pitchFamily="34" charset="0"/>
                </a:rPr>
                <a:t>RR: 0.74 (95% CI: 0.58-0.94; </a:t>
              </a:r>
              <a:r>
                <a:rPr lang="en-US" sz="1500" b="1" i="1" dirty="0">
                  <a:latin typeface="Calibri" panose="020F0502020204030204" pitchFamily="34" charset="0"/>
                  <a:cs typeface="Arial" panose="020B0604020202020204" pitchFamily="34" charset="0"/>
                </a:rPr>
                <a:t>P </a:t>
              </a:r>
              <a:r>
                <a:rPr lang="en-US" sz="1500" b="1" dirty="0">
                  <a:latin typeface="Calibri" panose="020F0502020204030204" pitchFamily="34" charset="0"/>
                  <a:cs typeface="Arial" panose="020B0604020202020204" pitchFamily="34" charset="0"/>
                </a:rPr>
                <a:t>= .013)</a:t>
              </a:r>
            </a:p>
          </p:txBody>
        </p:sp>
      </p:grpSp>
      <p:cxnSp>
        <p:nvCxnSpPr>
          <p:cNvPr id="5" name="Straight Connector 4">
            <a:extLst>
              <a:ext uri="{FF2B5EF4-FFF2-40B4-BE49-F238E27FC236}">
                <a16:creationId xmlns:a16="http://schemas.microsoft.com/office/drawing/2014/main" id="{9135AA6D-6449-4DFE-B43D-2570854E0DE9}"/>
              </a:ext>
            </a:extLst>
          </p:cNvPr>
          <p:cNvCxnSpPr>
            <a:stCxn id="22" idx="0"/>
            <a:endCxn id="16" idx="0"/>
          </p:cNvCxnSpPr>
          <p:nvPr/>
        </p:nvCxnSpPr>
        <p:spPr>
          <a:xfrm>
            <a:off x="1554363" y="5214691"/>
            <a:ext cx="4086161" cy="2141"/>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A25CA686-F7A2-427C-B22D-B6631A9744C0}"/>
              </a:ext>
            </a:extLst>
          </p:cNvPr>
          <p:cNvCxnSpPr>
            <a:cxnSpLocks/>
          </p:cNvCxnSpPr>
          <p:nvPr/>
        </p:nvCxnSpPr>
        <p:spPr>
          <a:xfrm flipV="1">
            <a:off x="1551244" y="2163074"/>
            <a:ext cx="11458" cy="2998828"/>
          </a:xfrm>
          <a:prstGeom prst="line">
            <a:avLst/>
          </a:prstGeom>
        </p:spPr>
        <p:style>
          <a:lnRef idx="1">
            <a:schemeClr val="dk1"/>
          </a:lnRef>
          <a:fillRef idx="0">
            <a:schemeClr val="dk1"/>
          </a:fillRef>
          <a:effectRef idx="0">
            <a:schemeClr val="dk1"/>
          </a:effectRef>
          <a:fontRef idx="minor">
            <a:schemeClr val="tx1"/>
          </a:fontRef>
        </p:style>
      </p:cxnSp>
      <p:grpSp>
        <p:nvGrpSpPr>
          <p:cNvPr id="49" name="Group 48">
            <a:extLst>
              <a:ext uri="{FF2B5EF4-FFF2-40B4-BE49-F238E27FC236}">
                <a16:creationId xmlns:a16="http://schemas.microsoft.com/office/drawing/2014/main" id="{7D28838D-E196-4396-9658-D3A7CDEE766A}"/>
              </a:ext>
            </a:extLst>
          </p:cNvPr>
          <p:cNvGrpSpPr/>
          <p:nvPr/>
        </p:nvGrpSpPr>
        <p:grpSpPr>
          <a:xfrm>
            <a:off x="3888272" y="3261878"/>
            <a:ext cx="1813574" cy="323165"/>
            <a:chOff x="10194634" y="2551535"/>
            <a:chExt cx="2176289" cy="387798"/>
          </a:xfrm>
        </p:grpSpPr>
        <p:sp>
          <p:nvSpPr>
            <p:cNvPr id="53" name="TextBox 52">
              <a:extLst>
                <a:ext uri="{FF2B5EF4-FFF2-40B4-BE49-F238E27FC236}">
                  <a16:creationId xmlns:a16="http://schemas.microsoft.com/office/drawing/2014/main" id="{71985D89-C003-44E5-96EC-8E49689A7606}"/>
                </a:ext>
              </a:extLst>
            </p:cNvPr>
            <p:cNvSpPr txBox="1"/>
            <p:nvPr/>
          </p:nvSpPr>
          <p:spPr bwMode="auto">
            <a:xfrm>
              <a:off x="10408788" y="2551535"/>
              <a:ext cx="196213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761970" eaLnBrk="0" fontAlgn="base" hangingPunct="0">
                <a:spcBef>
                  <a:spcPct val="50000"/>
                </a:spcBef>
                <a:spcAft>
                  <a:spcPct val="0"/>
                </a:spcAft>
                <a:defRPr/>
              </a:pPr>
              <a:r>
                <a:rPr lang="en-US" sz="1500" dirty="0">
                  <a:solidFill>
                    <a:srgbClr val="000000"/>
                  </a:solidFill>
                  <a:latin typeface="Calibri" panose="020F0502020204030204" pitchFamily="34" charset="0"/>
                  <a:cs typeface="Arial" panose="020B0604020202020204" pitchFamily="34" charset="0"/>
                </a:rPr>
                <a:t>Placebo </a:t>
              </a:r>
            </a:p>
          </p:txBody>
        </p:sp>
        <p:cxnSp>
          <p:nvCxnSpPr>
            <p:cNvPr id="54" name="Straight Connector 53">
              <a:extLst>
                <a:ext uri="{FF2B5EF4-FFF2-40B4-BE49-F238E27FC236}">
                  <a16:creationId xmlns:a16="http://schemas.microsoft.com/office/drawing/2014/main" id="{EB7EC9C8-6727-4548-8F77-EC25AC548067}"/>
                </a:ext>
              </a:extLst>
            </p:cNvPr>
            <p:cNvCxnSpPr>
              <a:cxnSpLocks/>
            </p:cNvCxnSpPr>
            <p:nvPr/>
          </p:nvCxnSpPr>
          <p:spPr bwMode="auto">
            <a:xfrm>
              <a:off x="10194634" y="2721128"/>
              <a:ext cx="204620" cy="0"/>
            </a:xfrm>
            <a:prstGeom prst="line">
              <a:avLst/>
            </a:prstGeom>
            <a:noFill/>
            <a:ln w="28575" cap="flat" cmpd="sng" algn="ctr">
              <a:solidFill>
                <a:schemeClr val="accent3"/>
              </a:solidFill>
              <a:prstDash val="solid"/>
              <a:round/>
              <a:headEnd type="none" w="med" len="med"/>
              <a:tailEnd type="none" w="med" len="med"/>
            </a:ln>
            <a:effectLst/>
          </p:spPr>
        </p:cxnSp>
      </p:grpSp>
      <p:grpSp>
        <p:nvGrpSpPr>
          <p:cNvPr id="3" name="Group 2">
            <a:extLst>
              <a:ext uri="{FF2B5EF4-FFF2-40B4-BE49-F238E27FC236}">
                <a16:creationId xmlns:a16="http://schemas.microsoft.com/office/drawing/2014/main" id="{A9C9C953-9878-4ADA-B0C4-849750920CC9}"/>
              </a:ext>
            </a:extLst>
          </p:cNvPr>
          <p:cNvGrpSpPr/>
          <p:nvPr/>
        </p:nvGrpSpPr>
        <p:grpSpPr>
          <a:xfrm>
            <a:off x="3898238" y="4443129"/>
            <a:ext cx="2952742" cy="323165"/>
            <a:chOff x="4195084" y="5539396"/>
            <a:chExt cx="3543290" cy="387798"/>
          </a:xfrm>
        </p:grpSpPr>
        <p:sp>
          <p:nvSpPr>
            <p:cNvPr id="55" name="TextBox 54">
              <a:extLst>
                <a:ext uri="{FF2B5EF4-FFF2-40B4-BE49-F238E27FC236}">
                  <a16:creationId xmlns:a16="http://schemas.microsoft.com/office/drawing/2014/main" id="{F790AB97-B858-4CE7-B6C7-5E7051121657}"/>
                </a:ext>
              </a:extLst>
            </p:cNvPr>
            <p:cNvSpPr txBox="1"/>
            <p:nvPr/>
          </p:nvSpPr>
          <p:spPr bwMode="auto">
            <a:xfrm>
              <a:off x="4422210" y="5539396"/>
              <a:ext cx="331616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761970" eaLnBrk="0" fontAlgn="base" hangingPunct="0">
                <a:spcBef>
                  <a:spcPct val="50000"/>
                </a:spcBef>
                <a:spcAft>
                  <a:spcPct val="0"/>
                </a:spcAft>
                <a:defRPr/>
              </a:pPr>
              <a:r>
                <a:rPr lang="en-US" sz="1500" dirty="0">
                  <a:solidFill>
                    <a:srgbClr val="000000"/>
                  </a:solidFill>
                  <a:latin typeface="Calibri" panose="020F0502020204030204" pitchFamily="34" charset="0"/>
                  <a:cs typeface="Arial" panose="020B0604020202020204" pitchFamily="34" charset="0"/>
                </a:rPr>
                <a:t>FCM at discharge</a:t>
              </a:r>
            </a:p>
          </p:txBody>
        </p:sp>
        <p:cxnSp>
          <p:nvCxnSpPr>
            <p:cNvPr id="56" name="Straight Connector 55">
              <a:extLst>
                <a:ext uri="{FF2B5EF4-FFF2-40B4-BE49-F238E27FC236}">
                  <a16:creationId xmlns:a16="http://schemas.microsoft.com/office/drawing/2014/main" id="{3F704BD8-C28E-43F9-A6BC-6058D8F3A8D4}"/>
                </a:ext>
              </a:extLst>
            </p:cNvPr>
            <p:cNvCxnSpPr>
              <a:cxnSpLocks/>
            </p:cNvCxnSpPr>
            <p:nvPr/>
          </p:nvCxnSpPr>
          <p:spPr bwMode="auto">
            <a:xfrm>
              <a:off x="4195084" y="5715474"/>
              <a:ext cx="204620" cy="0"/>
            </a:xfrm>
            <a:prstGeom prst="line">
              <a:avLst/>
            </a:prstGeom>
            <a:noFill/>
            <a:ln w="28575" cap="flat" cmpd="sng" algn="ctr">
              <a:solidFill>
                <a:schemeClr val="accent1"/>
              </a:solidFill>
              <a:prstDash val="solid"/>
              <a:round/>
              <a:headEnd type="none" w="med" len="med"/>
              <a:tailEnd type="none" w="med" len="med"/>
            </a:ln>
            <a:effectLst/>
          </p:spPr>
        </p:cxnSp>
      </p:grpSp>
      <p:sp>
        <p:nvSpPr>
          <p:cNvPr id="6" name="Footer Placeholder 5">
            <a:extLst>
              <a:ext uri="{FF2B5EF4-FFF2-40B4-BE49-F238E27FC236}">
                <a16:creationId xmlns:a16="http://schemas.microsoft.com/office/drawing/2014/main" id="{9879B4CE-E630-C9E9-1F04-5151C982EA26}"/>
              </a:ext>
            </a:extLst>
          </p:cNvPr>
          <p:cNvSpPr>
            <a:spLocks noGrp="1"/>
          </p:cNvSpPr>
          <p:nvPr>
            <p:ph type="ftr" sz="quarter" idx="3"/>
          </p:nvPr>
        </p:nvSpPr>
        <p:spPr/>
        <p:txBody>
          <a:bodyPr/>
          <a:lstStyle/>
          <a:p>
            <a:pPr>
              <a:spcAft>
                <a:spcPts val="600"/>
              </a:spcAft>
            </a:pPr>
            <a:r>
              <a:rPr lang="en-US" sz="1100" dirty="0"/>
              <a:t>FCM = ferric </a:t>
            </a:r>
            <a:r>
              <a:rPr lang="en-US" sz="1100" dirty="0" err="1"/>
              <a:t>carboxymaltose</a:t>
            </a:r>
            <a:r>
              <a:rPr lang="en-US" sz="1100" dirty="0"/>
              <a:t>; LVEF = left ventricular ejection fraction</a:t>
            </a:r>
          </a:p>
          <a:p>
            <a:r>
              <a:rPr lang="en-US" dirty="0" err="1"/>
              <a:t>Ponikowski</a:t>
            </a:r>
            <a:r>
              <a:rPr lang="en-US" dirty="0"/>
              <a:t> P, et al. </a:t>
            </a:r>
            <a:r>
              <a:rPr lang="en-US" i="1" dirty="0"/>
              <a:t>Lancet</a:t>
            </a:r>
            <a:r>
              <a:rPr lang="en-US" dirty="0"/>
              <a:t>. 2020;396(10266):1895-1904. </a:t>
            </a:r>
          </a:p>
        </p:txBody>
      </p:sp>
    </p:spTree>
    <p:extLst>
      <p:ext uri="{BB962C8B-B14F-4D97-AF65-F5344CB8AC3E}">
        <p14:creationId xmlns:p14="http://schemas.microsoft.com/office/powerpoint/2010/main" val="22305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a:t>Omecamtiv</a:t>
            </a:r>
            <a:r>
              <a:rPr lang="en-CA" dirty="0"/>
              <a:t> </a:t>
            </a:r>
            <a:r>
              <a:rPr lang="en-CA" dirty="0" err="1"/>
              <a:t>Mecarbil</a:t>
            </a:r>
            <a:endParaRPr lang="en-CA" dirty="0"/>
          </a:p>
        </p:txBody>
      </p:sp>
      <p:sp>
        <p:nvSpPr>
          <p:cNvPr id="7" name="Footer Placeholder 6">
            <a:extLst>
              <a:ext uri="{FF2B5EF4-FFF2-40B4-BE49-F238E27FC236}">
                <a16:creationId xmlns:a16="http://schemas.microsoft.com/office/drawing/2014/main" id="{6D3090AA-753E-26CA-50A7-4965BCEAAA8F}"/>
              </a:ext>
            </a:extLst>
          </p:cNvPr>
          <p:cNvSpPr>
            <a:spLocks noGrp="1"/>
          </p:cNvSpPr>
          <p:nvPr>
            <p:ph type="ftr" sz="quarter" idx="3"/>
          </p:nvPr>
        </p:nvSpPr>
        <p:spPr/>
        <p:txBody>
          <a:bodyPr/>
          <a:lstStyle/>
          <a:p>
            <a:r>
              <a:rPr lang="fr-FR" dirty="0"/>
              <a:t>Ahmad T, et al. </a:t>
            </a:r>
            <a:r>
              <a:rPr lang="fr-FR" i="1" dirty="0" err="1"/>
              <a:t>Eur</a:t>
            </a:r>
            <a:r>
              <a:rPr lang="fr-FR" i="1" dirty="0"/>
              <a:t> J </a:t>
            </a:r>
            <a:r>
              <a:rPr lang="fr-FR" i="1" dirty="0" err="1"/>
              <a:t>Heart</a:t>
            </a:r>
            <a:r>
              <a:rPr lang="fr-FR" i="1" dirty="0"/>
              <a:t> Fail. </a:t>
            </a:r>
            <a:r>
              <a:rPr lang="fr-FR" dirty="0"/>
              <a:t>2019;21(9):1064-1078. </a:t>
            </a:r>
            <a:endParaRPr lang="en-US" dirty="0"/>
          </a:p>
        </p:txBody>
      </p:sp>
      <p:pic>
        <p:nvPicPr>
          <p:cNvPr id="11" name="Picture 10" descr="Diagram&#10;&#10;Description automatically generated">
            <a:extLst>
              <a:ext uri="{FF2B5EF4-FFF2-40B4-BE49-F238E27FC236}">
                <a16:creationId xmlns:a16="http://schemas.microsoft.com/office/drawing/2014/main" id="{1D8025F0-16B1-37C0-85C8-3D20390560D1}"/>
              </a:ext>
            </a:extLst>
          </p:cNvPr>
          <p:cNvPicPr>
            <a:picLocks noChangeAspect="1"/>
          </p:cNvPicPr>
          <p:nvPr/>
        </p:nvPicPr>
        <p:blipFill rotWithShape="1">
          <a:blip r:embed="rId3">
            <a:extLst>
              <a:ext uri="{28A0092B-C50C-407E-A947-70E740481C1C}">
                <a14:useLocalDpi xmlns:a14="http://schemas.microsoft.com/office/drawing/2010/main" val="0"/>
              </a:ext>
            </a:extLst>
          </a:blip>
          <a:srcRect l="3754" t="83768" r="67211"/>
          <a:stretch/>
        </p:blipFill>
        <p:spPr>
          <a:xfrm>
            <a:off x="533400" y="3990974"/>
            <a:ext cx="2647950" cy="1050454"/>
          </a:xfrm>
          <a:prstGeom prst="rect">
            <a:avLst/>
          </a:prstGeom>
        </p:spPr>
      </p:pic>
      <p:grpSp>
        <p:nvGrpSpPr>
          <p:cNvPr id="13" name="Group 12">
            <a:extLst>
              <a:ext uri="{FF2B5EF4-FFF2-40B4-BE49-F238E27FC236}">
                <a16:creationId xmlns:a16="http://schemas.microsoft.com/office/drawing/2014/main" id="{ADC37F06-0741-549E-F801-EB7C915F5083}"/>
              </a:ext>
            </a:extLst>
          </p:cNvPr>
          <p:cNvGrpSpPr/>
          <p:nvPr/>
        </p:nvGrpSpPr>
        <p:grpSpPr>
          <a:xfrm>
            <a:off x="3276600" y="902913"/>
            <a:ext cx="8627770" cy="5501868"/>
            <a:chOff x="3276600" y="902913"/>
            <a:chExt cx="8627770" cy="5501868"/>
          </a:xfrm>
        </p:grpSpPr>
        <p:pic>
          <p:nvPicPr>
            <p:cNvPr id="8" name="Picture 7" descr="Diagram&#10;&#10;Description automatically generated">
              <a:extLst>
                <a:ext uri="{FF2B5EF4-FFF2-40B4-BE49-F238E27FC236}">
                  <a16:creationId xmlns:a16="http://schemas.microsoft.com/office/drawing/2014/main" id="{78CC162C-793E-38C8-30E3-77BE76E87EA4}"/>
                </a:ext>
              </a:extLst>
            </p:cNvPr>
            <p:cNvPicPr>
              <a:picLocks noChangeAspect="1"/>
            </p:cNvPicPr>
            <p:nvPr/>
          </p:nvPicPr>
          <p:blipFill rotWithShape="1">
            <a:blip r:embed="rId3">
              <a:extLst>
                <a:ext uri="{28A0092B-C50C-407E-A947-70E740481C1C}">
                  <a14:useLocalDpi xmlns:a14="http://schemas.microsoft.com/office/drawing/2010/main" val="0"/>
                </a:ext>
              </a:extLst>
            </a:blip>
            <a:srcRect b="12499"/>
            <a:stretch/>
          </p:blipFill>
          <p:spPr>
            <a:xfrm>
              <a:off x="3276600" y="902913"/>
              <a:ext cx="8627770" cy="5356973"/>
            </a:xfrm>
            <a:prstGeom prst="rect">
              <a:avLst/>
            </a:prstGeom>
          </p:spPr>
        </p:pic>
        <p:sp>
          <p:nvSpPr>
            <p:cNvPr id="12" name="Oval 11">
              <a:extLst>
                <a:ext uri="{FF2B5EF4-FFF2-40B4-BE49-F238E27FC236}">
                  <a16:creationId xmlns:a16="http://schemas.microsoft.com/office/drawing/2014/main" id="{BCDA5992-41C2-4E6C-17A7-E16FCC04EF19}"/>
                </a:ext>
              </a:extLst>
            </p:cNvPr>
            <p:cNvSpPr/>
            <p:nvPr/>
          </p:nvSpPr>
          <p:spPr>
            <a:xfrm>
              <a:off x="3781425" y="5962650"/>
              <a:ext cx="971550" cy="44213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Rounded Corners 13">
            <a:extLst>
              <a:ext uri="{FF2B5EF4-FFF2-40B4-BE49-F238E27FC236}">
                <a16:creationId xmlns:a16="http://schemas.microsoft.com/office/drawing/2014/main" id="{D0341D93-CBF2-2BBE-44B2-432060F9B34C}"/>
              </a:ext>
            </a:extLst>
          </p:cNvPr>
          <p:cNvSpPr/>
          <p:nvPr/>
        </p:nvSpPr>
        <p:spPr>
          <a:xfrm>
            <a:off x="257175" y="3990974"/>
            <a:ext cx="2990850" cy="1209676"/>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108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D778-32B3-4C42-90F2-E41413C3EFA8}"/>
              </a:ext>
            </a:extLst>
          </p:cNvPr>
          <p:cNvSpPr>
            <a:spLocks noGrp="1"/>
          </p:cNvSpPr>
          <p:nvPr>
            <p:ph type="title"/>
          </p:nvPr>
        </p:nvSpPr>
        <p:spPr/>
        <p:txBody>
          <a:bodyPr/>
          <a:lstStyle/>
          <a:p>
            <a:r>
              <a:rPr lang="en-US"/>
              <a:t>Omecamtiv Mecarbil: GALACTIC-HF </a:t>
            </a:r>
            <a:endParaRPr lang="en-US" dirty="0"/>
          </a:p>
        </p:txBody>
      </p:sp>
      <p:sp>
        <p:nvSpPr>
          <p:cNvPr id="18" name="TextBox 17">
            <a:extLst>
              <a:ext uri="{FF2B5EF4-FFF2-40B4-BE49-F238E27FC236}">
                <a16:creationId xmlns:a16="http://schemas.microsoft.com/office/drawing/2014/main" id="{E7F1EDAF-B21E-4749-8742-199764D3DCCB}"/>
              </a:ext>
            </a:extLst>
          </p:cNvPr>
          <p:cNvSpPr txBox="1"/>
          <p:nvPr/>
        </p:nvSpPr>
        <p:spPr>
          <a:xfrm>
            <a:off x="1176742" y="2642879"/>
            <a:ext cx="4437625" cy="707886"/>
          </a:xfrm>
          <a:prstGeom prst="rect">
            <a:avLst/>
          </a:prstGeom>
          <a:noFill/>
        </p:spPr>
        <p:txBody>
          <a:bodyPr wrap="none" rtlCol="0">
            <a:spAutoFit/>
          </a:bodyPr>
          <a:lstStyle/>
          <a:p>
            <a:pPr algn="ctr" defTabSz="1088321"/>
            <a:r>
              <a:rPr lang="en-US" sz="2000" b="1" dirty="0">
                <a:solidFill>
                  <a:prstClr val="black"/>
                </a:solidFill>
                <a:latin typeface="+mj-lt"/>
              </a:rPr>
              <a:t>Primary Composite Endpoint</a:t>
            </a:r>
            <a:br>
              <a:rPr lang="en-US" sz="2000" b="1" dirty="0">
                <a:solidFill>
                  <a:prstClr val="black"/>
                </a:solidFill>
                <a:latin typeface="+mj-lt"/>
              </a:rPr>
            </a:br>
            <a:r>
              <a:rPr lang="en-US" sz="2000" b="1" dirty="0">
                <a:solidFill>
                  <a:prstClr val="black"/>
                </a:solidFill>
                <a:latin typeface="+mj-lt"/>
              </a:rPr>
              <a:t>Time to First HF Event or CV Death</a:t>
            </a:r>
          </a:p>
        </p:txBody>
      </p:sp>
      <p:sp>
        <p:nvSpPr>
          <p:cNvPr id="52" name="Freeform: Shape 51">
            <a:extLst>
              <a:ext uri="{FF2B5EF4-FFF2-40B4-BE49-F238E27FC236}">
                <a16:creationId xmlns:a16="http://schemas.microsoft.com/office/drawing/2014/main" id="{81667152-38D2-49B4-8591-E75831EBE2A0}"/>
              </a:ext>
            </a:extLst>
          </p:cNvPr>
          <p:cNvSpPr/>
          <p:nvPr/>
        </p:nvSpPr>
        <p:spPr bwMode="auto">
          <a:xfrm>
            <a:off x="1320645" y="3957207"/>
            <a:ext cx="4363392" cy="1689728"/>
          </a:xfrm>
          <a:custGeom>
            <a:avLst/>
            <a:gdLst>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914400 h 1689728"/>
              <a:gd name="connsiteX58" fmla="*/ 1043042 w 4363392"/>
              <a:gd name="connsiteY58" fmla="*/ 883109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36916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914400 h 1689728"/>
              <a:gd name="connsiteX58" fmla="*/ 1043042 w 4363392"/>
              <a:gd name="connsiteY58" fmla="*/ 883109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64730 w 4363392"/>
              <a:gd name="connsiteY64" fmla="*/ 834434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914400 h 1689728"/>
              <a:gd name="connsiteX58" fmla="*/ 1043042 w 4363392"/>
              <a:gd name="connsiteY58" fmla="*/ 883109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914400 h 1689728"/>
              <a:gd name="connsiteX58" fmla="*/ 1043042 w 4363392"/>
              <a:gd name="connsiteY58" fmla="*/ 883109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914400 h 1689728"/>
              <a:gd name="connsiteX58" fmla="*/ 1043042 w 4363392"/>
              <a:gd name="connsiteY58" fmla="*/ 883109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914400 h 1689728"/>
              <a:gd name="connsiteX58" fmla="*/ 1043042 w 4363392"/>
              <a:gd name="connsiteY58" fmla="*/ 883109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01321 w 4363392"/>
              <a:gd name="connsiteY57" fmla="*/ 890063 h 1689728"/>
              <a:gd name="connsiteX58" fmla="*/ 1043042 w 4363392"/>
              <a:gd name="connsiteY58" fmla="*/ 883109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43042 w 4363392"/>
              <a:gd name="connsiteY58" fmla="*/ 883109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43042 w 4363392"/>
              <a:gd name="connsiteY58" fmla="*/ 886585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43042 w 4363392"/>
              <a:gd name="connsiteY58" fmla="*/ 886585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43042 w 4363392"/>
              <a:gd name="connsiteY58" fmla="*/ 886585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53472 w 4363392"/>
              <a:gd name="connsiteY58" fmla="*/ 886585 h 1689728"/>
              <a:gd name="connsiteX59" fmla="*/ 1056949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53472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80292 w 4363392"/>
              <a:gd name="connsiteY74" fmla="*/ 705792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69862 w 4363392"/>
              <a:gd name="connsiteY74" fmla="*/ 698838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97677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62909 w 4363392"/>
              <a:gd name="connsiteY74" fmla="*/ 698838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62909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62909 w 4363392"/>
              <a:gd name="connsiteY74" fmla="*/ 698838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73339 h 1689728"/>
              <a:gd name="connsiteX19" fmla="*/ 281622 w 4363392"/>
              <a:gd name="connsiteY19" fmla="*/ 1373339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62909 w 4363392"/>
              <a:gd name="connsiteY74" fmla="*/ 698838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73339 h 1689728"/>
              <a:gd name="connsiteX19" fmla="*/ 299006 w 4363392"/>
              <a:gd name="connsiteY19" fmla="*/ 1369862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62909 w 4363392"/>
              <a:gd name="connsiteY74" fmla="*/ 698838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73339 h 1689728"/>
              <a:gd name="connsiteX19" fmla="*/ 302483 w 4363392"/>
              <a:gd name="connsiteY19" fmla="*/ 1369862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62909 w 4363392"/>
              <a:gd name="connsiteY74" fmla="*/ 698838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 name="connsiteX0" fmla="*/ 0 w 4363392"/>
              <a:gd name="connsiteY0" fmla="*/ 1679298 h 1689728"/>
              <a:gd name="connsiteX1" fmla="*/ 34768 w 4363392"/>
              <a:gd name="connsiteY1" fmla="*/ 1689728 h 1689728"/>
              <a:gd name="connsiteX2" fmla="*/ 34768 w 4363392"/>
              <a:gd name="connsiteY2" fmla="*/ 1630623 h 1689728"/>
              <a:gd name="connsiteX3" fmla="*/ 73013 w 4363392"/>
              <a:gd name="connsiteY3" fmla="*/ 1630623 h 1689728"/>
              <a:gd name="connsiteX4" fmla="*/ 73013 w 4363392"/>
              <a:gd name="connsiteY4" fmla="*/ 1592378 h 1689728"/>
              <a:gd name="connsiteX5" fmla="*/ 93874 w 4363392"/>
              <a:gd name="connsiteY5" fmla="*/ 1592378 h 1689728"/>
              <a:gd name="connsiteX6" fmla="*/ 93874 w 4363392"/>
              <a:gd name="connsiteY6" fmla="*/ 1554133 h 1689728"/>
              <a:gd name="connsiteX7" fmla="*/ 118211 w 4363392"/>
              <a:gd name="connsiteY7" fmla="*/ 1554133 h 1689728"/>
              <a:gd name="connsiteX8" fmla="*/ 118211 w 4363392"/>
              <a:gd name="connsiteY8" fmla="*/ 1529795 h 1689728"/>
              <a:gd name="connsiteX9" fmla="*/ 139072 w 4363392"/>
              <a:gd name="connsiteY9" fmla="*/ 1529795 h 1689728"/>
              <a:gd name="connsiteX10" fmla="*/ 139072 w 4363392"/>
              <a:gd name="connsiteY10" fmla="*/ 1484597 h 1689728"/>
              <a:gd name="connsiteX11" fmla="*/ 170364 w 4363392"/>
              <a:gd name="connsiteY11" fmla="*/ 1484597 h 1689728"/>
              <a:gd name="connsiteX12" fmla="*/ 170364 w 4363392"/>
              <a:gd name="connsiteY12" fmla="*/ 1456782 h 1689728"/>
              <a:gd name="connsiteX13" fmla="*/ 194701 w 4363392"/>
              <a:gd name="connsiteY13" fmla="*/ 1456782 h 1689728"/>
              <a:gd name="connsiteX14" fmla="*/ 194701 w 4363392"/>
              <a:gd name="connsiteY14" fmla="*/ 1456782 h 1689728"/>
              <a:gd name="connsiteX15" fmla="*/ 215562 w 4363392"/>
              <a:gd name="connsiteY15" fmla="*/ 1435921 h 1689728"/>
              <a:gd name="connsiteX16" fmla="*/ 215562 w 4363392"/>
              <a:gd name="connsiteY16" fmla="*/ 1397677 h 1689728"/>
              <a:gd name="connsiteX17" fmla="*/ 257284 w 4363392"/>
              <a:gd name="connsiteY17" fmla="*/ 1397677 h 1689728"/>
              <a:gd name="connsiteX18" fmla="*/ 257284 w 4363392"/>
              <a:gd name="connsiteY18" fmla="*/ 1373339 h 1689728"/>
              <a:gd name="connsiteX19" fmla="*/ 305960 w 4363392"/>
              <a:gd name="connsiteY19" fmla="*/ 1369862 h 1689728"/>
              <a:gd name="connsiteX20" fmla="*/ 305959 w 4363392"/>
              <a:gd name="connsiteY20" fmla="*/ 1349002 h 1689728"/>
              <a:gd name="connsiteX21" fmla="*/ 337250 w 4363392"/>
              <a:gd name="connsiteY21" fmla="*/ 1349002 h 1689728"/>
              <a:gd name="connsiteX22" fmla="*/ 337250 w 4363392"/>
              <a:gd name="connsiteY22" fmla="*/ 1303803 h 1689728"/>
              <a:gd name="connsiteX23" fmla="*/ 378972 w 4363392"/>
              <a:gd name="connsiteY23" fmla="*/ 1303803 h 1689728"/>
              <a:gd name="connsiteX24" fmla="*/ 378972 w 4363392"/>
              <a:gd name="connsiteY24" fmla="*/ 1275988 h 1689728"/>
              <a:gd name="connsiteX25" fmla="*/ 406786 w 4363392"/>
              <a:gd name="connsiteY25" fmla="*/ 1275988 h 1689728"/>
              <a:gd name="connsiteX26" fmla="*/ 406786 w 4363392"/>
              <a:gd name="connsiteY26" fmla="*/ 1262081 h 1689728"/>
              <a:gd name="connsiteX27" fmla="*/ 431124 w 4363392"/>
              <a:gd name="connsiteY27" fmla="*/ 1262081 h 1689728"/>
              <a:gd name="connsiteX28" fmla="*/ 431124 w 4363392"/>
              <a:gd name="connsiteY28" fmla="*/ 1234267 h 1689728"/>
              <a:gd name="connsiteX29" fmla="*/ 472846 w 4363392"/>
              <a:gd name="connsiteY29" fmla="*/ 1234267 h 1689728"/>
              <a:gd name="connsiteX30" fmla="*/ 472846 w 4363392"/>
              <a:gd name="connsiteY30" fmla="*/ 1206452 h 1689728"/>
              <a:gd name="connsiteX31" fmla="*/ 507614 w 4363392"/>
              <a:gd name="connsiteY31" fmla="*/ 1206452 h 1689728"/>
              <a:gd name="connsiteX32" fmla="*/ 507614 w 4363392"/>
              <a:gd name="connsiteY32" fmla="*/ 1196022 h 1689728"/>
              <a:gd name="connsiteX33" fmla="*/ 556289 w 4363392"/>
              <a:gd name="connsiteY33" fmla="*/ 1196022 h 1689728"/>
              <a:gd name="connsiteX34" fmla="*/ 556289 w 4363392"/>
              <a:gd name="connsiteY34" fmla="*/ 1157777 h 1689728"/>
              <a:gd name="connsiteX35" fmla="*/ 584103 w 4363392"/>
              <a:gd name="connsiteY35" fmla="*/ 1157777 h 1689728"/>
              <a:gd name="connsiteX36" fmla="*/ 584103 w 4363392"/>
              <a:gd name="connsiteY36" fmla="*/ 1143870 h 1689728"/>
              <a:gd name="connsiteX37" fmla="*/ 611918 w 4363392"/>
              <a:gd name="connsiteY37" fmla="*/ 1143870 h 1689728"/>
              <a:gd name="connsiteX38" fmla="*/ 611918 w 4363392"/>
              <a:gd name="connsiteY38" fmla="*/ 1116055 h 1689728"/>
              <a:gd name="connsiteX39" fmla="*/ 657116 w 4363392"/>
              <a:gd name="connsiteY39" fmla="*/ 1116055 h 1689728"/>
              <a:gd name="connsiteX40" fmla="*/ 657116 w 4363392"/>
              <a:gd name="connsiteY40" fmla="*/ 1081287 h 1689728"/>
              <a:gd name="connsiteX41" fmla="*/ 695361 w 4363392"/>
              <a:gd name="connsiteY41" fmla="*/ 1081287 h 1689728"/>
              <a:gd name="connsiteX42" fmla="*/ 695361 w 4363392"/>
              <a:gd name="connsiteY42" fmla="*/ 1060426 h 1689728"/>
              <a:gd name="connsiteX43" fmla="*/ 723176 w 4363392"/>
              <a:gd name="connsiteY43" fmla="*/ 1060426 h 1689728"/>
              <a:gd name="connsiteX44" fmla="*/ 723176 w 4363392"/>
              <a:gd name="connsiteY44" fmla="*/ 1043042 h 1689728"/>
              <a:gd name="connsiteX45" fmla="*/ 778805 w 4363392"/>
              <a:gd name="connsiteY45" fmla="*/ 1043042 h 1689728"/>
              <a:gd name="connsiteX46" fmla="*/ 778805 w 4363392"/>
              <a:gd name="connsiteY46" fmla="*/ 1043042 h 1689728"/>
              <a:gd name="connsiteX47" fmla="*/ 778805 w 4363392"/>
              <a:gd name="connsiteY47" fmla="*/ 1011751 h 1689728"/>
              <a:gd name="connsiteX48" fmla="*/ 827480 w 4363392"/>
              <a:gd name="connsiteY48" fmla="*/ 1011751 h 1689728"/>
              <a:gd name="connsiteX49" fmla="*/ 827480 w 4363392"/>
              <a:gd name="connsiteY49" fmla="*/ 990890 h 1689728"/>
              <a:gd name="connsiteX50" fmla="*/ 865725 w 4363392"/>
              <a:gd name="connsiteY50" fmla="*/ 990890 h 1689728"/>
              <a:gd name="connsiteX51" fmla="*/ 865725 w 4363392"/>
              <a:gd name="connsiteY51" fmla="*/ 966553 h 1689728"/>
              <a:gd name="connsiteX52" fmla="*/ 917877 w 4363392"/>
              <a:gd name="connsiteY52" fmla="*/ 966553 h 1689728"/>
              <a:gd name="connsiteX53" fmla="*/ 917877 w 4363392"/>
              <a:gd name="connsiteY53" fmla="*/ 935261 h 1689728"/>
              <a:gd name="connsiteX54" fmla="*/ 980459 w 4363392"/>
              <a:gd name="connsiteY54" fmla="*/ 935261 h 1689728"/>
              <a:gd name="connsiteX55" fmla="*/ 980459 w 4363392"/>
              <a:gd name="connsiteY55" fmla="*/ 914400 h 1689728"/>
              <a:gd name="connsiteX56" fmla="*/ 1011751 w 4363392"/>
              <a:gd name="connsiteY56" fmla="*/ 914400 h 1689728"/>
              <a:gd name="connsiteX57" fmla="*/ 1011751 w 4363392"/>
              <a:gd name="connsiteY57" fmla="*/ 886586 h 1689728"/>
              <a:gd name="connsiteX58" fmla="*/ 1060426 w 4363392"/>
              <a:gd name="connsiteY58" fmla="*/ 886585 h 1689728"/>
              <a:gd name="connsiteX59" fmla="*/ 1060426 w 4363392"/>
              <a:gd name="connsiteY59" fmla="*/ 869202 h 1689728"/>
              <a:gd name="connsiteX60" fmla="*/ 1102148 w 4363392"/>
              <a:gd name="connsiteY60" fmla="*/ 869202 h 1689728"/>
              <a:gd name="connsiteX61" fmla="*/ 1102148 w 4363392"/>
              <a:gd name="connsiteY61" fmla="*/ 869202 h 1689728"/>
              <a:gd name="connsiteX62" fmla="*/ 1136916 w 4363392"/>
              <a:gd name="connsiteY62" fmla="*/ 869202 h 1689728"/>
              <a:gd name="connsiteX63" fmla="*/ 1136916 w 4363392"/>
              <a:gd name="connsiteY63" fmla="*/ 827480 h 1689728"/>
              <a:gd name="connsiteX64" fmla="*/ 1157777 w 4363392"/>
              <a:gd name="connsiteY64" fmla="*/ 827480 h 1689728"/>
              <a:gd name="connsiteX65" fmla="*/ 1157776 w 4363392"/>
              <a:gd name="connsiteY65" fmla="*/ 806620 h 1689728"/>
              <a:gd name="connsiteX66" fmla="*/ 1213405 w 4363392"/>
              <a:gd name="connsiteY66" fmla="*/ 806620 h 1689728"/>
              <a:gd name="connsiteX67" fmla="*/ 1213405 w 4363392"/>
              <a:gd name="connsiteY67" fmla="*/ 785759 h 1689728"/>
              <a:gd name="connsiteX68" fmla="*/ 1258604 w 4363392"/>
              <a:gd name="connsiteY68" fmla="*/ 785759 h 1689728"/>
              <a:gd name="connsiteX69" fmla="*/ 1258604 w 4363392"/>
              <a:gd name="connsiteY69" fmla="*/ 764898 h 1689728"/>
              <a:gd name="connsiteX70" fmla="*/ 1307279 w 4363392"/>
              <a:gd name="connsiteY70" fmla="*/ 764898 h 1689728"/>
              <a:gd name="connsiteX71" fmla="*/ 1307279 w 4363392"/>
              <a:gd name="connsiteY71" fmla="*/ 723176 h 1689728"/>
              <a:gd name="connsiteX72" fmla="*/ 1362908 w 4363392"/>
              <a:gd name="connsiteY72" fmla="*/ 723176 h 1689728"/>
              <a:gd name="connsiteX73" fmla="*/ 1362908 w 4363392"/>
              <a:gd name="connsiteY73" fmla="*/ 723176 h 1689728"/>
              <a:gd name="connsiteX74" fmla="*/ 1362909 w 4363392"/>
              <a:gd name="connsiteY74" fmla="*/ 698838 h 1689728"/>
              <a:gd name="connsiteX75" fmla="*/ 1387246 w 4363392"/>
              <a:gd name="connsiteY75" fmla="*/ 698838 h 1689728"/>
              <a:gd name="connsiteX76" fmla="*/ 1435921 w 4363392"/>
              <a:gd name="connsiteY76" fmla="*/ 698838 h 1689728"/>
              <a:gd name="connsiteX77" fmla="*/ 1435921 w 4363392"/>
              <a:gd name="connsiteY77" fmla="*/ 674501 h 1689728"/>
              <a:gd name="connsiteX78" fmla="*/ 1491550 w 4363392"/>
              <a:gd name="connsiteY78" fmla="*/ 674501 h 1689728"/>
              <a:gd name="connsiteX79" fmla="*/ 1491550 w 4363392"/>
              <a:gd name="connsiteY79" fmla="*/ 653640 h 1689728"/>
              <a:gd name="connsiteX80" fmla="*/ 1533272 w 4363392"/>
              <a:gd name="connsiteY80" fmla="*/ 653640 h 1689728"/>
              <a:gd name="connsiteX81" fmla="*/ 1533272 w 4363392"/>
              <a:gd name="connsiteY81" fmla="*/ 636256 h 1689728"/>
              <a:gd name="connsiteX82" fmla="*/ 1595854 w 4363392"/>
              <a:gd name="connsiteY82" fmla="*/ 636256 h 1689728"/>
              <a:gd name="connsiteX83" fmla="*/ 1595854 w 4363392"/>
              <a:gd name="connsiteY83" fmla="*/ 598011 h 1689728"/>
              <a:gd name="connsiteX84" fmla="*/ 1665390 w 4363392"/>
              <a:gd name="connsiteY84" fmla="*/ 598011 h 1689728"/>
              <a:gd name="connsiteX85" fmla="*/ 1665390 w 4363392"/>
              <a:gd name="connsiteY85" fmla="*/ 587581 h 1689728"/>
              <a:gd name="connsiteX86" fmla="*/ 1738403 w 4363392"/>
              <a:gd name="connsiteY86" fmla="*/ 587581 h 1689728"/>
              <a:gd name="connsiteX87" fmla="*/ 1738403 w 4363392"/>
              <a:gd name="connsiteY87" fmla="*/ 552813 h 1689728"/>
              <a:gd name="connsiteX88" fmla="*/ 1846184 w 4363392"/>
              <a:gd name="connsiteY88" fmla="*/ 552813 h 1689728"/>
              <a:gd name="connsiteX89" fmla="*/ 1846184 w 4363392"/>
              <a:gd name="connsiteY89" fmla="*/ 524998 h 1689728"/>
              <a:gd name="connsiteX90" fmla="*/ 1933104 w 4363392"/>
              <a:gd name="connsiteY90" fmla="*/ 524998 h 1689728"/>
              <a:gd name="connsiteX91" fmla="*/ 1933104 w 4363392"/>
              <a:gd name="connsiteY91" fmla="*/ 497184 h 1689728"/>
              <a:gd name="connsiteX92" fmla="*/ 2040885 w 4363392"/>
              <a:gd name="connsiteY92" fmla="*/ 497184 h 1689728"/>
              <a:gd name="connsiteX93" fmla="*/ 2040885 w 4363392"/>
              <a:gd name="connsiteY93" fmla="*/ 476323 h 1689728"/>
              <a:gd name="connsiteX94" fmla="*/ 2124329 w 4363392"/>
              <a:gd name="connsiteY94" fmla="*/ 476323 h 1689728"/>
              <a:gd name="connsiteX95" fmla="*/ 2124329 w 4363392"/>
              <a:gd name="connsiteY95" fmla="*/ 455462 h 1689728"/>
              <a:gd name="connsiteX96" fmla="*/ 2186911 w 4363392"/>
              <a:gd name="connsiteY96" fmla="*/ 455462 h 1689728"/>
              <a:gd name="connsiteX97" fmla="*/ 2186911 w 4363392"/>
              <a:gd name="connsiteY97" fmla="*/ 417217 h 1689728"/>
              <a:gd name="connsiteX98" fmla="*/ 2298169 w 4363392"/>
              <a:gd name="connsiteY98" fmla="*/ 417217 h 1689728"/>
              <a:gd name="connsiteX99" fmla="*/ 2298169 w 4363392"/>
              <a:gd name="connsiteY99" fmla="*/ 396356 h 1689728"/>
              <a:gd name="connsiteX100" fmla="*/ 2392043 w 4363392"/>
              <a:gd name="connsiteY100" fmla="*/ 396356 h 1689728"/>
              <a:gd name="connsiteX101" fmla="*/ 2392043 w 4363392"/>
              <a:gd name="connsiteY101" fmla="*/ 378972 h 1689728"/>
              <a:gd name="connsiteX102" fmla="*/ 2489393 w 4363392"/>
              <a:gd name="connsiteY102" fmla="*/ 378972 h 1689728"/>
              <a:gd name="connsiteX103" fmla="*/ 2489393 w 4363392"/>
              <a:gd name="connsiteY103" fmla="*/ 351158 h 1689728"/>
              <a:gd name="connsiteX104" fmla="*/ 2558929 w 4363392"/>
              <a:gd name="connsiteY104" fmla="*/ 351158 h 1689728"/>
              <a:gd name="connsiteX105" fmla="*/ 2558929 w 4363392"/>
              <a:gd name="connsiteY105" fmla="*/ 333774 h 1689728"/>
              <a:gd name="connsiteX106" fmla="*/ 2638896 w 4363392"/>
              <a:gd name="connsiteY106" fmla="*/ 333774 h 1689728"/>
              <a:gd name="connsiteX107" fmla="*/ 2638896 w 4363392"/>
              <a:gd name="connsiteY107" fmla="*/ 309436 h 1689728"/>
              <a:gd name="connsiteX108" fmla="*/ 2753630 w 4363392"/>
              <a:gd name="connsiteY108" fmla="*/ 309436 h 1689728"/>
              <a:gd name="connsiteX109" fmla="*/ 2753630 w 4363392"/>
              <a:gd name="connsiteY109" fmla="*/ 285099 h 1689728"/>
              <a:gd name="connsiteX110" fmla="*/ 2816213 w 4363392"/>
              <a:gd name="connsiteY110" fmla="*/ 285099 h 1689728"/>
              <a:gd name="connsiteX111" fmla="*/ 2816213 w 4363392"/>
              <a:gd name="connsiteY111" fmla="*/ 267715 h 1689728"/>
              <a:gd name="connsiteX112" fmla="*/ 2937901 w 4363392"/>
              <a:gd name="connsiteY112" fmla="*/ 267715 h 1689728"/>
              <a:gd name="connsiteX113" fmla="*/ 2937901 w 4363392"/>
              <a:gd name="connsiteY113" fmla="*/ 239900 h 1689728"/>
              <a:gd name="connsiteX114" fmla="*/ 3014391 w 4363392"/>
              <a:gd name="connsiteY114" fmla="*/ 239900 h 1689728"/>
              <a:gd name="connsiteX115" fmla="*/ 3014391 w 4363392"/>
              <a:gd name="connsiteY115" fmla="*/ 222516 h 1689728"/>
              <a:gd name="connsiteX116" fmla="*/ 3080450 w 4363392"/>
              <a:gd name="connsiteY116" fmla="*/ 222516 h 1689728"/>
              <a:gd name="connsiteX117" fmla="*/ 3080450 w 4363392"/>
              <a:gd name="connsiteY117" fmla="*/ 205132 h 1689728"/>
              <a:gd name="connsiteX118" fmla="*/ 3184754 w 4363392"/>
              <a:gd name="connsiteY118" fmla="*/ 205132 h 1689728"/>
              <a:gd name="connsiteX119" fmla="*/ 3184754 w 4363392"/>
              <a:gd name="connsiteY119" fmla="*/ 180794 h 1689728"/>
              <a:gd name="connsiteX120" fmla="*/ 3302966 w 4363392"/>
              <a:gd name="connsiteY120" fmla="*/ 180794 h 1689728"/>
              <a:gd name="connsiteX121" fmla="*/ 3302966 w 4363392"/>
              <a:gd name="connsiteY121" fmla="*/ 166887 h 1689728"/>
              <a:gd name="connsiteX122" fmla="*/ 3455945 w 4363392"/>
              <a:gd name="connsiteY122" fmla="*/ 166887 h 1689728"/>
              <a:gd name="connsiteX123" fmla="*/ 3455945 w 4363392"/>
              <a:gd name="connsiteY123" fmla="*/ 142550 h 1689728"/>
              <a:gd name="connsiteX124" fmla="*/ 3501144 w 4363392"/>
              <a:gd name="connsiteY124" fmla="*/ 142550 h 1689728"/>
              <a:gd name="connsiteX125" fmla="*/ 3508097 w 4363392"/>
              <a:gd name="connsiteY125" fmla="*/ 135597 h 1689728"/>
              <a:gd name="connsiteX126" fmla="*/ 3595018 w 4363392"/>
              <a:gd name="connsiteY126" fmla="*/ 135597 h 1689728"/>
              <a:gd name="connsiteX127" fmla="*/ 3595018 w 4363392"/>
              <a:gd name="connsiteY127" fmla="*/ 118212 h 1689728"/>
              <a:gd name="connsiteX128" fmla="*/ 3706275 w 4363392"/>
              <a:gd name="connsiteY128" fmla="*/ 118212 h 1689728"/>
              <a:gd name="connsiteX129" fmla="*/ 3706275 w 4363392"/>
              <a:gd name="connsiteY129" fmla="*/ 97351 h 1689728"/>
              <a:gd name="connsiteX130" fmla="*/ 3779288 w 4363392"/>
              <a:gd name="connsiteY130" fmla="*/ 97351 h 1689728"/>
              <a:gd name="connsiteX131" fmla="*/ 3779288 w 4363392"/>
              <a:gd name="connsiteY131" fmla="*/ 66060 h 1689728"/>
              <a:gd name="connsiteX132" fmla="*/ 3911407 w 4363392"/>
              <a:gd name="connsiteY132" fmla="*/ 66060 h 1689728"/>
              <a:gd name="connsiteX133" fmla="*/ 3911407 w 4363392"/>
              <a:gd name="connsiteY133" fmla="*/ 41722 h 1689728"/>
              <a:gd name="connsiteX134" fmla="*/ 4001804 w 4363392"/>
              <a:gd name="connsiteY134" fmla="*/ 41722 h 1689728"/>
              <a:gd name="connsiteX135" fmla="*/ 4001804 w 4363392"/>
              <a:gd name="connsiteY135" fmla="*/ 20861 h 1689728"/>
              <a:gd name="connsiteX136" fmla="*/ 4067863 w 4363392"/>
              <a:gd name="connsiteY136" fmla="*/ 20861 h 1689728"/>
              <a:gd name="connsiteX137" fmla="*/ 4154783 w 4363392"/>
              <a:gd name="connsiteY137" fmla="*/ 20861 h 1689728"/>
              <a:gd name="connsiteX138" fmla="*/ 4172167 w 4363392"/>
              <a:gd name="connsiteY138" fmla="*/ 3477 h 1689728"/>
              <a:gd name="connsiteX139" fmla="*/ 4241703 w 4363392"/>
              <a:gd name="connsiteY139" fmla="*/ 3477 h 1689728"/>
              <a:gd name="connsiteX140" fmla="*/ 4241703 w 4363392"/>
              <a:gd name="connsiteY140" fmla="*/ 0 h 1689728"/>
              <a:gd name="connsiteX141" fmla="*/ 4359915 w 4363392"/>
              <a:gd name="connsiteY141" fmla="*/ 0 h 1689728"/>
              <a:gd name="connsiteX142" fmla="*/ 4363392 w 4363392"/>
              <a:gd name="connsiteY142" fmla="*/ 3477 h 168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4363392" h="1689728">
                <a:moveTo>
                  <a:pt x="0" y="1679298"/>
                </a:moveTo>
                <a:lnTo>
                  <a:pt x="34768" y="1689728"/>
                </a:lnTo>
                <a:lnTo>
                  <a:pt x="34768" y="1630623"/>
                </a:lnTo>
                <a:lnTo>
                  <a:pt x="73013" y="1630623"/>
                </a:lnTo>
                <a:lnTo>
                  <a:pt x="73013" y="1592378"/>
                </a:lnTo>
                <a:lnTo>
                  <a:pt x="93874" y="1592378"/>
                </a:lnTo>
                <a:lnTo>
                  <a:pt x="93874" y="1554133"/>
                </a:lnTo>
                <a:lnTo>
                  <a:pt x="118211" y="1554133"/>
                </a:lnTo>
                <a:lnTo>
                  <a:pt x="118211" y="1529795"/>
                </a:lnTo>
                <a:lnTo>
                  <a:pt x="139072" y="1529795"/>
                </a:lnTo>
                <a:lnTo>
                  <a:pt x="139072" y="1484597"/>
                </a:lnTo>
                <a:lnTo>
                  <a:pt x="170364" y="1484597"/>
                </a:lnTo>
                <a:lnTo>
                  <a:pt x="170364" y="1456782"/>
                </a:lnTo>
                <a:lnTo>
                  <a:pt x="194701" y="1456782"/>
                </a:lnTo>
                <a:lnTo>
                  <a:pt x="194701" y="1456782"/>
                </a:lnTo>
                <a:lnTo>
                  <a:pt x="215562" y="1435921"/>
                </a:lnTo>
                <a:lnTo>
                  <a:pt x="215562" y="1397677"/>
                </a:lnTo>
                <a:lnTo>
                  <a:pt x="257284" y="1397677"/>
                </a:lnTo>
                <a:lnTo>
                  <a:pt x="257284" y="1373339"/>
                </a:lnTo>
                <a:lnTo>
                  <a:pt x="305960" y="1369862"/>
                </a:lnTo>
                <a:cubicBezTo>
                  <a:pt x="305960" y="1362909"/>
                  <a:pt x="305959" y="1355955"/>
                  <a:pt x="305959" y="1349002"/>
                </a:cubicBezTo>
                <a:lnTo>
                  <a:pt x="337250" y="1349002"/>
                </a:lnTo>
                <a:lnTo>
                  <a:pt x="337250" y="1303803"/>
                </a:lnTo>
                <a:lnTo>
                  <a:pt x="378972" y="1303803"/>
                </a:lnTo>
                <a:lnTo>
                  <a:pt x="378972" y="1275988"/>
                </a:lnTo>
                <a:lnTo>
                  <a:pt x="406786" y="1275988"/>
                </a:lnTo>
                <a:lnTo>
                  <a:pt x="406786" y="1262081"/>
                </a:lnTo>
                <a:lnTo>
                  <a:pt x="431124" y="1262081"/>
                </a:lnTo>
                <a:lnTo>
                  <a:pt x="431124" y="1234267"/>
                </a:lnTo>
                <a:lnTo>
                  <a:pt x="472846" y="1234267"/>
                </a:lnTo>
                <a:lnTo>
                  <a:pt x="472846" y="1206452"/>
                </a:lnTo>
                <a:lnTo>
                  <a:pt x="507614" y="1206452"/>
                </a:lnTo>
                <a:lnTo>
                  <a:pt x="507614" y="1196022"/>
                </a:lnTo>
                <a:lnTo>
                  <a:pt x="556289" y="1196022"/>
                </a:lnTo>
                <a:lnTo>
                  <a:pt x="556289" y="1157777"/>
                </a:lnTo>
                <a:lnTo>
                  <a:pt x="584103" y="1157777"/>
                </a:lnTo>
                <a:lnTo>
                  <a:pt x="584103" y="1143870"/>
                </a:lnTo>
                <a:lnTo>
                  <a:pt x="611918" y="1143870"/>
                </a:lnTo>
                <a:lnTo>
                  <a:pt x="611918" y="1116055"/>
                </a:lnTo>
                <a:lnTo>
                  <a:pt x="657116" y="1116055"/>
                </a:lnTo>
                <a:lnTo>
                  <a:pt x="657116" y="1081287"/>
                </a:lnTo>
                <a:lnTo>
                  <a:pt x="695361" y="1081287"/>
                </a:lnTo>
                <a:lnTo>
                  <a:pt x="695361" y="1060426"/>
                </a:lnTo>
                <a:lnTo>
                  <a:pt x="723176" y="1060426"/>
                </a:lnTo>
                <a:lnTo>
                  <a:pt x="723176" y="1043042"/>
                </a:lnTo>
                <a:lnTo>
                  <a:pt x="778805" y="1043042"/>
                </a:lnTo>
                <a:lnTo>
                  <a:pt x="778805" y="1043042"/>
                </a:lnTo>
                <a:lnTo>
                  <a:pt x="778805" y="1011751"/>
                </a:lnTo>
                <a:lnTo>
                  <a:pt x="827480" y="1011751"/>
                </a:lnTo>
                <a:lnTo>
                  <a:pt x="827480" y="990890"/>
                </a:lnTo>
                <a:lnTo>
                  <a:pt x="865725" y="990890"/>
                </a:lnTo>
                <a:lnTo>
                  <a:pt x="865725" y="966553"/>
                </a:lnTo>
                <a:lnTo>
                  <a:pt x="917877" y="966553"/>
                </a:lnTo>
                <a:lnTo>
                  <a:pt x="917877" y="935261"/>
                </a:lnTo>
                <a:lnTo>
                  <a:pt x="980459" y="935261"/>
                </a:lnTo>
                <a:lnTo>
                  <a:pt x="980459" y="914400"/>
                </a:lnTo>
                <a:lnTo>
                  <a:pt x="1011751" y="914400"/>
                </a:lnTo>
                <a:lnTo>
                  <a:pt x="1011751" y="886586"/>
                </a:lnTo>
                <a:lnTo>
                  <a:pt x="1060426" y="886585"/>
                </a:lnTo>
                <a:lnTo>
                  <a:pt x="1060426" y="869202"/>
                </a:lnTo>
                <a:lnTo>
                  <a:pt x="1102148" y="869202"/>
                </a:lnTo>
                <a:lnTo>
                  <a:pt x="1102148" y="869202"/>
                </a:lnTo>
                <a:lnTo>
                  <a:pt x="1136916" y="869202"/>
                </a:lnTo>
                <a:lnTo>
                  <a:pt x="1136916" y="827480"/>
                </a:lnTo>
                <a:lnTo>
                  <a:pt x="1157777" y="827480"/>
                </a:lnTo>
                <a:cubicBezTo>
                  <a:pt x="1157776" y="817050"/>
                  <a:pt x="1157776" y="817050"/>
                  <a:pt x="1157776" y="806620"/>
                </a:cubicBezTo>
                <a:lnTo>
                  <a:pt x="1213405" y="806620"/>
                </a:lnTo>
                <a:lnTo>
                  <a:pt x="1213405" y="785759"/>
                </a:lnTo>
                <a:lnTo>
                  <a:pt x="1258604" y="785759"/>
                </a:lnTo>
                <a:lnTo>
                  <a:pt x="1258604" y="764898"/>
                </a:lnTo>
                <a:lnTo>
                  <a:pt x="1307279" y="764898"/>
                </a:lnTo>
                <a:lnTo>
                  <a:pt x="1307279" y="723176"/>
                </a:lnTo>
                <a:lnTo>
                  <a:pt x="1362908" y="723176"/>
                </a:lnTo>
                <a:lnTo>
                  <a:pt x="1362908" y="723176"/>
                </a:lnTo>
                <a:cubicBezTo>
                  <a:pt x="1362908" y="715063"/>
                  <a:pt x="1362909" y="706951"/>
                  <a:pt x="1362909" y="698838"/>
                </a:cubicBezTo>
                <a:lnTo>
                  <a:pt x="1387246" y="698838"/>
                </a:lnTo>
                <a:lnTo>
                  <a:pt x="1435921" y="698838"/>
                </a:lnTo>
                <a:lnTo>
                  <a:pt x="1435921" y="674501"/>
                </a:lnTo>
                <a:lnTo>
                  <a:pt x="1491550" y="674501"/>
                </a:lnTo>
                <a:lnTo>
                  <a:pt x="1491550" y="653640"/>
                </a:lnTo>
                <a:lnTo>
                  <a:pt x="1533272" y="653640"/>
                </a:lnTo>
                <a:lnTo>
                  <a:pt x="1533272" y="636256"/>
                </a:lnTo>
                <a:lnTo>
                  <a:pt x="1595854" y="636256"/>
                </a:lnTo>
                <a:lnTo>
                  <a:pt x="1595854" y="598011"/>
                </a:lnTo>
                <a:lnTo>
                  <a:pt x="1665390" y="598011"/>
                </a:lnTo>
                <a:lnTo>
                  <a:pt x="1665390" y="587581"/>
                </a:lnTo>
                <a:lnTo>
                  <a:pt x="1738403" y="587581"/>
                </a:lnTo>
                <a:lnTo>
                  <a:pt x="1738403" y="552813"/>
                </a:lnTo>
                <a:lnTo>
                  <a:pt x="1846184" y="552813"/>
                </a:lnTo>
                <a:lnTo>
                  <a:pt x="1846184" y="524998"/>
                </a:lnTo>
                <a:lnTo>
                  <a:pt x="1933104" y="524998"/>
                </a:lnTo>
                <a:lnTo>
                  <a:pt x="1933104" y="497184"/>
                </a:lnTo>
                <a:lnTo>
                  <a:pt x="2040885" y="497184"/>
                </a:lnTo>
                <a:lnTo>
                  <a:pt x="2040885" y="476323"/>
                </a:lnTo>
                <a:lnTo>
                  <a:pt x="2124329" y="476323"/>
                </a:lnTo>
                <a:lnTo>
                  <a:pt x="2124329" y="455462"/>
                </a:lnTo>
                <a:lnTo>
                  <a:pt x="2186911" y="455462"/>
                </a:lnTo>
                <a:lnTo>
                  <a:pt x="2186911" y="417217"/>
                </a:lnTo>
                <a:lnTo>
                  <a:pt x="2298169" y="417217"/>
                </a:lnTo>
                <a:lnTo>
                  <a:pt x="2298169" y="396356"/>
                </a:lnTo>
                <a:lnTo>
                  <a:pt x="2392043" y="396356"/>
                </a:lnTo>
                <a:lnTo>
                  <a:pt x="2392043" y="378972"/>
                </a:lnTo>
                <a:lnTo>
                  <a:pt x="2489393" y="378972"/>
                </a:lnTo>
                <a:lnTo>
                  <a:pt x="2489393" y="351158"/>
                </a:lnTo>
                <a:lnTo>
                  <a:pt x="2558929" y="351158"/>
                </a:lnTo>
                <a:lnTo>
                  <a:pt x="2558929" y="333774"/>
                </a:lnTo>
                <a:lnTo>
                  <a:pt x="2638896" y="333774"/>
                </a:lnTo>
                <a:lnTo>
                  <a:pt x="2638896" y="309436"/>
                </a:lnTo>
                <a:lnTo>
                  <a:pt x="2753630" y="309436"/>
                </a:lnTo>
                <a:lnTo>
                  <a:pt x="2753630" y="285099"/>
                </a:lnTo>
                <a:lnTo>
                  <a:pt x="2816213" y="285099"/>
                </a:lnTo>
                <a:lnTo>
                  <a:pt x="2816213" y="267715"/>
                </a:lnTo>
                <a:lnTo>
                  <a:pt x="2937901" y="267715"/>
                </a:lnTo>
                <a:lnTo>
                  <a:pt x="2937901" y="239900"/>
                </a:lnTo>
                <a:lnTo>
                  <a:pt x="3014391" y="239900"/>
                </a:lnTo>
                <a:lnTo>
                  <a:pt x="3014391" y="222516"/>
                </a:lnTo>
                <a:lnTo>
                  <a:pt x="3080450" y="222516"/>
                </a:lnTo>
                <a:lnTo>
                  <a:pt x="3080450" y="205132"/>
                </a:lnTo>
                <a:lnTo>
                  <a:pt x="3184754" y="205132"/>
                </a:lnTo>
                <a:lnTo>
                  <a:pt x="3184754" y="180794"/>
                </a:lnTo>
                <a:lnTo>
                  <a:pt x="3302966" y="180794"/>
                </a:lnTo>
                <a:lnTo>
                  <a:pt x="3302966" y="166887"/>
                </a:lnTo>
                <a:lnTo>
                  <a:pt x="3455945" y="166887"/>
                </a:lnTo>
                <a:lnTo>
                  <a:pt x="3455945" y="142550"/>
                </a:lnTo>
                <a:lnTo>
                  <a:pt x="3501144" y="142550"/>
                </a:lnTo>
                <a:lnTo>
                  <a:pt x="3508097" y="135597"/>
                </a:lnTo>
                <a:lnTo>
                  <a:pt x="3595018" y="135597"/>
                </a:lnTo>
                <a:lnTo>
                  <a:pt x="3595018" y="118212"/>
                </a:lnTo>
                <a:lnTo>
                  <a:pt x="3706275" y="118212"/>
                </a:lnTo>
                <a:lnTo>
                  <a:pt x="3706275" y="97351"/>
                </a:lnTo>
                <a:lnTo>
                  <a:pt x="3779288" y="97351"/>
                </a:lnTo>
                <a:lnTo>
                  <a:pt x="3779288" y="66060"/>
                </a:lnTo>
                <a:lnTo>
                  <a:pt x="3911407" y="66060"/>
                </a:lnTo>
                <a:lnTo>
                  <a:pt x="3911407" y="41722"/>
                </a:lnTo>
                <a:lnTo>
                  <a:pt x="4001804" y="41722"/>
                </a:lnTo>
                <a:lnTo>
                  <a:pt x="4001804" y="20861"/>
                </a:lnTo>
                <a:lnTo>
                  <a:pt x="4067863" y="20861"/>
                </a:lnTo>
                <a:lnTo>
                  <a:pt x="4154783" y="20861"/>
                </a:lnTo>
                <a:lnTo>
                  <a:pt x="4172167" y="3477"/>
                </a:lnTo>
                <a:lnTo>
                  <a:pt x="4241703" y="3477"/>
                </a:lnTo>
                <a:lnTo>
                  <a:pt x="4241703" y="0"/>
                </a:lnTo>
                <a:lnTo>
                  <a:pt x="4359915" y="0"/>
                </a:lnTo>
                <a:lnTo>
                  <a:pt x="4363392" y="3477"/>
                </a:lnTo>
              </a:path>
            </a:pathLst>
          </a:custGeom>
          <a:noFill/>
          <a:ln w="28575">
            <a:solidFill>
              <a:schemeClr val="accent3"/>
            </a:solidFill>
            <a:miter lim="800000"/>
            <a:headEnd/>
            <a:tailEnd/>
          </a:ln>
        </p:spPr>
        <p:txBody>
          <a:bodyPr rtlCol="0" anchor="ctr"/>
          <a:lstStyle/>
          <a:p>
            <a:pPr algn="ctr" defTabSz="914363"/>
            <a:endParaRPr lang="en-US" sz="1600" dirty="0">
              <a:solidFill>
                <a:srgbClr val="000000"/>
              </a:solidFill>
              <a:latin typeface="+mj-lt"/>
            </a:endParaRPr>
          </a:p>
        </p:txBody>
      </p:sp>
      <p:sp>
        <p:nvSpPr>
          <p:cNvPr id="57" name="Freeform: Shape 56">
            <a:extLst>
              <a:ext uri="{FF2B5EF4-FFF2-40B4-BE49-F238E27FC236}">
                <a16:creationId xmlns:a16="http://schemas.microsoft.com/office/drawing/2014/main" id="{5EDA5068-5BDB-45DC-8664-CCFCBCFE86CA}"/>
              </a:ext>
            </a:extLst>
          </p:cNvPr>
          <p:cNvSpPr/>
          <p:nvPr/>
        </p:nvSpPr>
        <p:spPr bwMode="auto">
          <a:xfrm>
            <a:off x="1318774" y="3758094"/>
            <a:ext cx="4353951" cy="1885071"/>
          </a:xfrm>
          <a:custGeom>
            <a:avLst/>
            <a:gdLst>
              <a:gd name="connsiteX0" fmla="*/ 0 w 4353951"/>
              <a:gd name="connsiteY0" fmla="*/ 0 h 1885071"/>
              <a:gd name="connsiteX1" fmla="*/ 0 w 4353951"/>
              <a:gd name="connsiteY1" fmla="*/ 1885071 h 1885071"/>
              <a:gd name="connsiteX2" fmla="*/ 4353951 w 4353951"/>
              <a:gd name="connsiteY2" fmla="*/ 1885071 h 1885071"/>
            </a:gdLst>
            <a:ahLst/>
            <a:cxnLst>
              <a:cxn ang="0">
                <a:pos x="connsiteX0" y="connsiteY0"/>
              </a:cxn>
              <a:cxn ang="0">
                <a:pos x="connsiteX1" y="connsiteY1"/>
              </a:cxn>
              <a:cxn ang="0">
                <a:pos x="connsiteX2" y="connsiteY2"/>
              </a:cxn>
            </a:cxnLst>
            <a:rect l="l" t="t" r="r" b="b"/>
            <a:pathLst>
              <a:path w="4353951" h="1885071">
                <a:moveTo>
                  <a:pt x="0" y="0"/>
                </a:moveTo>
                <a:lnTo>
                  <a:pt x="0" y="1885071"/>
                </a:lnTo>
                <a:lnTo>
                  <a:pt x="4353951" y="1885071"/>
                </a:lnTo>
              </a:path>
            </a:pathLst>
          </a:custGeom>
          <a:noFill/>
          <a:ln w="28575">
            <a:solidFill>
              <a:schemeClr val="bg1"/>
            </a:solidFill>
            <a:miter lim="800000"/>
            <a:headEnd/>
            <a:tailEnd/>
          </a:ln>
        </p:spPr>
        <p:txBody>
          <a:bodyPr rtlCol="0" anchor="ctr"/>
          <a:lstStyle/>
          <a:p>
            <a:pPr algn="ctr" defTabSz="914363"/>
            <a:endParaRPr lang="en-US" sz="1600" dirty="0">
              <a:solidFill>
                <a:srgbClr val="000000"/>
              </a:solidFill>
              <a:latin typeface="+mj-lt"/>
            </a:endParaRPr>
          </a:p>
        </p:txBody>
      </p:sp>
      <p:grpSp>
        <p:nvGrpSpPr>
          <p:cNvPr id="58" name="Group 57">
            <a:extLst>
              <a:ext uri="{FF2B5EF4-FFF2-40B4-BE49-F238E27FC236}">
                <a16:creationId xmlns:a16="http://schemas.microsoft.com/office/drawing/2014/main" id="{15615407-FCBB-42F9-AF1B-853FA64D0392}"/>
              </a:ext>
            </a:extLst>
          </p:cNvPr>
          <p:cNvGrpSpPr/>
          <p:nvPr/>
        </p:nvGrpSpPr>
        <p:grpSpPr>
          <a:xfrm>
            <a:off x="1246091" y="3771842"/>
            <a:ext cx="77372" cy="1871323"/>
            <a:chOff x="982395" y="2370086"/>
            <a:chExt cx="77372" cy="1871323"/>
          </a:xfrm>
        </p:grpSpPr>
        <p:cxnSp>
          <p:nvCxnSpPr>
            <p:cNvPr id="59" name="Straight Connector 58">
              <a:extLst>
                <a:ext uri="{FF2B5EF4-FFF2-40B4-BE49-F238E27FC236}">
                  <a16:creationId xmlns:a16="http://schemas.microsoft.com/office/drawing/2014/main" id="{C2876444-316B-4836-9447-DB4E062B57FB}"/>
                </a:ext>
              </a:extLst>
            </p:cNvPr>
            <p:cNvCxnSpPr>
              <a:cxnSpLocks/>
            </p:cNvCxnSpPr>
            <p:nvPr/>
          </p:nvCxnSpPr>
          <p:spPr bwMode="auto">
            <a:xfrm>
              <a:off x="982395" y="2370086"/>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E861E0C9-5463-4EBE-A5E0-A8E099C84C6B}"/>
                </a:ext>
              </a:extLst>
            </p:cNvPr>
            <p:cNvCxnSpPr>
              <a:cxnSpLocks/>
            </p:cNvCxnSpPr>
            <p:nvPr/>
          </p:nvCxnSpPr>
          <p:spPr bwMode="auto">
            <a:xfrm>
              <a:off x="982395" y="2744351"/>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74B8B111-E7B6-46E0-95BD-31B5212C4E85}"/>
                </a:ext>
              </a:extLst>
            </p:cNvPr>
            <p:cNvCxnSpPr>
              <a:cxnSpLocks/>
            </p:cNvCxnSpPr>
            <p:nvPr/>
          </p:nvCxnSpPr>
          <p:spPr bwMode="auto">
            <a:xfrm>
              <a:off x="982395" y="3118616"/>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31AA8FDD-9350-4275-9C8E-6A804A218767}"/>
                </a:ext>
              </a:extLst>
            </p:cNvPr>
            <p:cNvCxnSpPr>
              <a:cxnSpLocks/>
            </p:cNvCxnSpPr>
            <p:nvPr/>
          </p:nvCxnSpPr>
          <p:spPr bwMode="auto">
            <a:xfrm>
              <a:off x="982395" y="3492881"/>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FEF1FBE9-6133-4F68-9DD4-EE604D1571F4}"/>
                </a:ext>
              </a:extLst>
            </p:cNvPr>
            <p:cNvCxnSpPr>
              <a:cxnSpLocks/>
            </p:cNvCxnSpPr>
            <p:nvPr/>
          </p:nvCxnSpPr>
          <p:spPr bwMode="auto">
            <a:xfrm>
              <a:off x="982395" y="3867146"/>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53C5088C-3811-4214-99F4-9125C1405977}"/>
                </a:ext>
              </a:extLst>
            </p:cNvPr>
            <p:cNvCxnSpPr>
              <a:cxnSpLocks/>
            </p:cNvCxnSpPr>
            <p:nvPr/>
          </p:nvCxnSpPr>
          <p:spPr bwMode="auto">
            <a:xfrm>
              <a:off x="982395" y="4241409"/>
              <a:ext cx="77372" cy="0"/>
            </a:xfrm>
            <a:prstGeom prst="line">
              <a:avLst/>
            </a:prstGeom>
            <a:noFill/>
            <a:ln w="28575" cap="flat" cmpd="sng" algn="ctr">
              <a:solidFill>
                <a:schemeClr val="bg1"/>
              </a:solidFill>
              <a:prstDash val="solid"/>
              <a:round/>
              <a:headEnd type="none" w="med" len="med"/>
              <a:tailEnd type="none" w="med" len="med"/>
            </a:ln>
            <a:effectLst/>
          </p:spPr>
        </p:cxnSp>
      </p:grpSp>
      <p:grpSp>
        <p:nvGrpSpPr>
          <p:cNvPr id="65" name="Group 64">
            <a:extLst>
              <a:ext uri="{FF2B5EF4-FFF2-40B4-BE49-F238E27FC236}">
                <a16:creationId xmlns:a16="http://schemas.microsoft.com/office/drawing/2014/main" id="{C3979789-D1D9-47F0-A6AD-6DAAE15E54D5}"/>
              </a:ext>
            </a:extLst>
          </p:cNvPr>
          <p:cNvGrpSpPr/>
          <p:nvPr/>
        </p:nvGrpSpPr>
        <p:grpSpPr>
          <a:xfrm>
            <a:off x="1318772" y="5636835"/>
            <a:ext cx="4232034" cy="100756"/>
            <a:chOff x="1055076" y="4235079"/>
            <a:chExt cx="4232034" cy="100756"/>
          </a:xfrm>
        </p:grpSpPr>
        <p:grpSp>
          <p:nvGrpSpPr>
            <p:cNvPr id="66" name="Group 65">
              <a:extLst>
                <a:ext uri="{FF2B5EF4-FFF2-40B4-BE49-F238E27FC236}">
                  <a16:creationId xmlns:a16="http://schemas.microsoft.com/office/drawing/2014/main" id="{07C82E65-C1FA-4EAD-A3D0-8D0F183560B6}"/>
                </a:ext>
              </a:extLst>
            </p:cNvPr>
            <p:cNvGrpSpPr/>
            <p:nvPr/>
          </p:nvGrpSpPr>
          <p:grpSpPr>
            <a:xfrm rot="5400000">
              <a:off x="2773712" y="2516444"/>
              <a:ext cx="100755" cy="3538028"/>
              <a:chOff x="982395" y="2370086"/>
              <a:chExt cx="77372" cy="1871323"/>
            </a:xfrm>
          </p:grpSpPr>
          <p:cxnSp>
            <p:nvCxnSpPr>
              <p:cNvPr id="68" name="Straight Connector 67">
                <a:extLst>
                  <a:ext uri="{FF2B5EF4-FFF2-40B4-BE49-F238E27FC236}">
                    <a16:creationId xmlns:a16="http://schemas.microsoft.com/office/drawing/2014/main" id="{DBDB13DC-F23E-4A50-B7FD-E118C8892905}"/>
                  </a:ext>
                </a:extLst>
              </p:cNvPr>
              <p:cNvCxnSpPr>
                <a:cxnSpLocks/>
              </p:cNvCxnSpPr>
              <p:nvPr/>
            </p:nvCxnSpPr>
            <p:spPr bwMode="auto">
              <a:xfrm>
                <a:off x="982395" y="2370086"/>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69" name="Straight Connector 68">
                <a:extLst>
                  <a:ext uri="{FF2B5EF4-FFF2-40B4-BE49-F238E27FC236}">
                    <a16:creationId xmlns:a16="http://schemas.microsoft.com/office/drawing/2014/main" id="{5BD44DAF-AE33-42B3-B7BD-80FFE378ACE1}"/>
                  </a:ext>
                </a:extLst>
              </p:cNvPr>
              <p:cNvCxnSpPr>
                <a:cxnSpLocks/>
              </p:cNvCxnSpPr>
              <p:nvPr/>
            </p:nvCxnSpPr>
            <p:spPr bwMode="auto">
              <a:xfrm>
                <a:off x="982395" y="2744351"/>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6B8BBEC0-715B-4FD4-A286-EFBB710DC2B8}"/>
                  </a:ext>
                </a:extLst>
              </p:cNvPr>
              <p:cNvCxnSpPr>
                <a:cxnSpLocks/>
              </p:cNvCxnSpPr>
              <p:nvPr/>
            </p:nvCxnSpPr>
            <p:spPr bwMode="auto">
              <a:xfrm>
                <a:off x="982395" y="3118616"/>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2422E4FC-2D89-4369-93C7-91C43684120F}"/>
                  </a:ext>
                </a:extLst>
              </p:cNvPr>
              <p:cNvCxnSpPr>
                <a:cxnSpLocks/>
              </p:cNvCxnSpPr>
              <p:nvPr/>
            </p:nvCxnSpPr>
            <p:spPr bwMode="auto">
              <a:xfrm>
                <a:off x="982395" y="3492881"/>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7D6CDB47-4B2C-4838-8BF2-2B31E8BF0FD0}"/>
                  </a:ext>
                </a:extLst>
              </p:cNvPr>
              <p:cNvCxnSpPr>
                <a:cxnSpLocks/>
              </p:cNvCxnSpPr>
              <p:nvPr/>
            </p:nvCxnSpPr>
            <p:spPr bwMode="auto">
              <a:xfrm>
                <a:off x="982395" y="3867146"/>
                <a:ext cx="77372" cy="0"/>
              </a:xfrm>
              <a:prstGeom prst="line">
                <a:avLst/>
              </a:prstGeom>
              <a:noFill/>
              <a:ln w="28575" cap="flat" cmpd="sng" algn="ctr">
                <a:solidFill>
                  <a:schemeClr val="bg1"/>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7D33F01F-16B2-4AF1-880B-349ABB459053}"/>
                  </a:ext>
                </a:extLst>
              </p:cNvPr>
              <p:cNvCxnSpPr>
                <a:cxnSpLocks/>
              </p:cNvCxnSpPr>
              <p:nvPr/>
            </p:nvCxnSpPr>
            <p:spPr bwMode="auto">
              <a:xfrm>
                <a:off x="982395" y="4241409"/>
                <a:ext cx="77372" cy="0"/>
              </a:xfrm>
              <a:prstGeom prst="line">
                <a:avLst/>
              </a:prstGeom>
              <a:noFill/>
              <a:ln w="28575" cap="flat" cmpd="sng" algn="ctr">
                <a:solidFill>
                  <a:schemeClr val="bg1"/>
                </a:solidFill>
                <a:prstDash val="solid"/>
                <a:round/>
                <a:headEnd type="none" w="med" len="med"/>
                <a:tailEnd type="none" w="med" len="med"/>
              </a:ln>
              <a:effectLst/>
            </p:spPr>
          </p:cxnSp>
        </p:grpSp>
        <p:cxnSp>
          <p:nvCxnSpPr>
            <p:cNvPr id="67" name="Straight Connector 66">
              <a:extLst>
                <a:ext uri="{FF2B5EF4-FFF2-40B4-BE49-F238E27FC236}">
                  <a16:creationId xmlns:a16="http://schemas.microsoft.com/office/drawing/2014/main" id="{DB135C1D-87C5-4F28-A562-0B3EB7715641}"/>
                </a:ext>
              </a:extLst>
            </p:cNvPr>
            <p:cNvCxnSpPr>
              <a:cxnSpLocks/>
            </p:cNvCxnSpPr>
            <p:nvPr/>
          </p:nvCxnSpPr>
          <p:spPr bwMode="auto">
            <a:xfrm rot="5400000">
              <a:off x="5236732" y="4285457"/>
              <a:ext cx="100755" cy="0"/>
            </a:xfrm>
            <a:prstGeom prst="line">
              <a:avLst/>
            </a:prstGeom>
            <a:noFill/>
            <a:ln w="28575" cap="flat" cmpd="sng" algn="ctr">
              <a:solidFill>
                <a:schemeClr val="bg1"/>
              </a:solidFill>
              <a:prstDash val="solid"/>
              <a:round/>
              <a:headEnd type="none" w="med" len="med"/>
              <a:tailEnd type="none" w="med" len="med"/>
            </a:ln>
            <a:effectLst/>
          </p:spPr>
        </p:cxnSp>
      </p:grpSp>
      <p:sp>
        <p:nvSpPr>
          <p:cNvPr id="74" name="TextBox 73">
            <a:extLst>
              <a:ext uri="{FF2B5EF4-FFF2-40B4-BE49-F238E27FC236}">
                <a16:creationId xmlns:a16="http://schemas.microsoft.com/office/drawing/2014/main" id="{411462BF-3F89-4153-9D71-E97626EC6510}"/>
              </a:ext>
            </a:extLst>
          </p:cNvPr>
          <p:cNvSpPr txBox="1"/>
          <p:nvPr/>
        </p:nvSpPr>
        <p:spPr bwMode="auto">
          <a:xfrm>
            <a:off x="893035" y="3594209"/>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363">
              <a:spcBef>
                <a:spcPct val="50000"/>
              </a:spcBef>
              <a:spcAft>
                <a:spcPct val="0"/>
              </a:spcAft>
            </a:pPr>
            <a:r>
              <a:rPr lang="en-US" sz="1400" dirty="0">
                <a:solidFill>
                  <a:srgbClr val="000000"/>
                </a:solidFill>
                <a:latin typeface="+mj-lt"/>
              </a:rPr>
              <a:t>50</a:t>
            </a:r>
          </a:p>
        </p:txBody>
      </p:sp>
      <p:sp>
        <p:nvSpPr>
          <p:cNvPr id="75" name="TextBox 74">
            <a:extLst>
              <a:ext uri="{FF2B5EF4-FFF2-40B4-BE49-F238E27FC236}">
                <a16:creationId xmlns:a16="http://schemas.microsoft.com/office/drawing/2014/main" id="{F87FF79C-E550-45A0-82F8-5F6682C63184}"/>
              </a:ext>
            </a:extLst>
          </p:cNvPr>
          <p:cNvSpPr txBox="1"/>
          <p:nvPr/>
        </p:nvSpPr>
        <p:spPr bwMode="auto">
          <a:xfrm>
            <a:off x="897866" y="3976827"/>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363">
              <a:spcBef>
                <a:spcPct val="50000"/>
              </a:spcBef>
              <a:spcAft>
                <a:spcPct val="0"/>
              </a:spcAft>
            </a:pPr>
            <a:r>
              <a:rPr lang="en-US" sz="1400" dirty="0">
                <a:solidFill>
                  <a:srgbClr val="000000"/>
                </a:solidFill>
                <a:latin typeface="+mj-lt"/>
              </a:rPr>
              <a:t>40</a:t>
            </a:r>
          </a:p>
        </p:txBody>
      </p:sp>
      <p:sp>
        <p:nvSpPr>
          <p:cNvPr id="76" name="TextBox 75">
            <a:extLst>
              <a:ext uri="{FF2B5EF4-FFF2-40B4-BE49-F238E27FC236}">
                <a16:creationId xmlns:a16="http://schemas.microsoft.com/office/drawing/2014/main" id="{C10A6954-2B23-4993-831F-83755142E29F}"/>
              </a:ext>
            </a:extLst>
          </p:cNvPr>
          <p:cNvSpPr txBox="1"/>
          <p:nvPr/>
        </p:nvSpPr>
        <p:spPr bwMode="auto">
          <a:xfrm>
            <a:off x="895096" y="434274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363">
              <a:spcBef>
                <a:spcPct val="50000"/>
              </a:spcBef>
              <a:spcAft>
                <a:spcPct val="0"/>
              </a:spcAft>
            </a:pPr>
            <a:r>
              <a:rPr lang="en-US" sz="1400" dirty="0">
                <a:solidFill>
                  <a:srgbClr val="000000"/>
                </a:solidFill>
                <a:latin typeface="+mj-lt"/>
              </a:rPr>
              <a:t>30</a:t>
            </a:r>
          </a:p>
        </p:txBody>
      </p:sp>
      <p:sp>
        <p:nvSpPr>
          <p:cNvPr id="77" name="TextBox 76">
            <a:extLst>
              <a:ext uri="{FF2B5EF4-FFF2-40B4-BE49-F238E27FC236}">
                <a16:creationId xmlns:a16="http://schemas.microsoft.com/office/drawing/2014/main" id="{CFF9A2C2-6588-46B6-9176-AB25982C9F08}"/>
              </a:ext>
            </a:extLst>
          </p:cNvPr>
          <p:cNvSpPr txBox="1"/>
          <p:nvPr/>
        </p:nvSpPr>
        <p:spPr bwMode="auto">
          <a:xfrm>
            <a:off x="899927" y="4725359"/>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363">
              <a:spcBef>
                <a:spcPct val="50000"/>
              </a:spcBef>
              <a:spcAft>
                <a:spcPct val="0"/>
              </a:spcAft>
            </a:pPr>
            <a:r>
              <a:rPr lang="en-US" sz="1400" dirty="0">
                <a:solidFill>
                  <a:srgbClr val="000000"/>
                </a:solidFill>
                <a:latin typeface="+mj-lt"/>
              </a:rPr>
              <a:t>20</a:t>
            </a:r>
          </a:p>
        </p:txBody>
      </p:sp>
      <p:sp>
        <p:nvSpPr>
          <p:cNvPr id="78" name="TextBox 77">
            <a:extLst>
              <a:ext uri="{FF2B5EF4-FFF2-40B4-BE49-F238E27FC236}">
                <a16:creationId xmlns:a16="http://schemas.microsoft.com/office/drawing/2014/main" id="{1FC9501F-4B3B-4848-82A5-4DCCFAD8FD13}"/>
              </a:ext>
            </a:extLst>
          </p:cNvPr>
          <p:cNvSpPr txBox="1"/>
          <p:nvPr/>
        </p:nvSpPr>
        <p:spPr bwMode="auto">
          <a:xfrm>
            <a:off x="906956" y="5086949"/>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363">
              <a:spcBef>
                <a:spcPct val="50000"/>
              </a:spcBef>
              <a:spcAft>
                <a:spcPct val="0"/>
              </a:spcAft>
            </a:pPr>
            <a:r>
              <a:rPr lang="en-US" sz="1400" dirty="0">
                <a:solidFill>
                  <a:srgbClr val="000000"/>
                </a:solidFill>
                <a:latin typeface="+mj-lt"/>
              </a:rPr>
              <a:t>10</a:t>
            </a:r>
          </a:p>
        </p:txBody>
      </p:sp>
      <p:sp>
        <p:nvSpPr>
          <p:cNvPr id="79" name="TextBox 78">
            <a:extLst>
              <a:ext uri="{FF2B5EF4-FFF2-40B4-BE49-F238E27FC236}">
                <a16:creationId xmlns:a16="http://schemas.microsoft.com/office/drawing/2014/main" id="{5DEA8BB2-308C-4919-9EC2-A7D3D787298A}"/>
              </a:ext>
            </a:extLst>
          </p:cNvPr>
          <p:cNvSpPr txBox="1"/>
          <p:nvPr/>
        </p:nvSpPr>
        <p:spPr bwMode="auto">
          <a:xfrm>
            <a:off x="996195" y="5469567"/>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363">
              <a:spcBef>
                <a:spcPct val="50000"/>
              </a:spcBef>
              <a:spcAft>
                <a:spcPct val="0"/>
              </a:spcAft>
            </a:pPr>
            <a:r>
              <a:rPr lang="en-US" sz="1400" dirty="0">
                <a:solidFill>
                  <a:srgbClr val="000000"/>
                </a:solidFill>
                <a:latin typeface="+mj-lt"/>
              </a:rPr>
              <a:t>0</a:t>
            </a:r>
          </a:p>
        </p:txBody>
      </p:sp>
      <p:sp>
        <p:nvSpPr>
          <p:cNvPr id="80" name="TextBox 79">
            <a:extLst>
              <a:ext uri="{FF2B5EF4-FFF2-40B4-BE49-F238E27FC236}">
                <a16:creationId xmlns:a16="http://schemas.microsoft.com/office/drawing/2014/main" id="{9FCDE200-5B21-41BF-B809-9B7B539CA0FD}"/>
              </a:ext>
            </a:extLst>
          </p:cNvPr>
          <p:cNvSpPr txBox="1"/>
          <p:nvPr/>
        </p:nvSpPr>
        <p:spPr bwMode="auto">
          <a:xfrm>
            <a:off x="1176742" y="5671348"/>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363">
              <a:spcBef>
                <a:spcPct val="50000"/>
              </a:spcBef>
              <a:spcAft>
                <a:spcPct val="0"/>
              </a:spcAft>
            </a:pPr>
            <a:r>
              <a:rPr lang="en-US" sz="1400" dirty="0">
                <a:solidFill>
                  <a:srgbClr val="000000"/>
                </a:solidFill>
                <a:latin typeface="+mj-lt"/>
              </a:rPr>
              <a:t>0</a:t>
            </a:r>
          </a:p>
        </p:txBody>
      </p:sp>
      <p:sp>
        <p:nvSpPr>
          <p:cNvPr id="81" name="TextBox 80">
            <a:extLst>
              <a:ext uri="{FF2B5EF4-FFF2-40B4-BE49-F238E27FC236}">
                <a16:creationId xmlns:a16="http://schemas.microsoft.com/office/drawing/2014/main" id="{5CBDF23F-BCF6-46C4-82A0-6C323096A603}"/>
              </a:ext>
            </a:extLst>
          </p:cNvPr>
          <p:cNvSpPr txBox="1"/>
          <p:nvPr/>
        </p:nvSpPr>
        <p:spPr bwMode="auto">
          <a:xfrm>
            <a:off x="1878759" y="5675813"/>
            <a:ext cx="28405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363">
              <a:spcBef>
                <a:spcPct val="50000"/>
              </a:spcBef>
              <a:spcAft>
                <a:spcPct val="0"/>
              </a:spcAft>
            </a:pPr>
            <a:r>
              <a:rPr lang="en-US" sz="1400" dirty="0">
                <a:solidFill>
                  <a:srgbClr val="000000"/>
                </a:solidFill>
                <a:latin typeface="+mj-lt"/>
              </a:rPr>
              <a:t>6</a:t>
            </a:r>
          </a:p>
        </p:txBody>
      </p:sp>
      <p:sp>
        <p:nvSpPr>
          <p:cNvPr id="82" name="TextBox 81">
            <a:extLst>
              <a:ext uri="{FF2B5EF4-FFF2-40B4-BE49-F238E27FC236}">
                <a16:creationId xmlns:a16="http://schemas.microsoft.com/office/drawing/2014/main" id="{52A36DF3-2583-4433-BF2E-B1669A29E8EC}"/>
              </a:ext>
            </a:extLst>
          </p:cNvPr>
          <p:cNvSpPr txBox="1"/>
          <p:nvPr/>
        </p:nvSpPr>
        <p:spPr bwMode="auto">
          <a:xfrm>
            <a:off x="2537826" y="5672186"/>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363">
              <a:spcBef>
                <a:spcPct val="50000"/>
              </a:spcBef>
              <a:spcAft>
                <a:spcPct val="0"/>
              </a:spcAft>
            </a:pPr>
            <a:r>
              <a:rPr lang="en-US" sz="1400" dirty="0">
                <a:solidFill>
                  <a:srgbClr val="000000"/>
                </a:solidFill>
                <a:latin typeface="+mj-lt"/>
              </a:rPr>
              <a:t>12</a:t>
            </a:r>
          </a:p>
        </p:txBody>
      </p:sp>
      <p:sp>
        <p:nvSpPr>
          <p:cNvPr id="83" name="TextBox 82">
            <a:extLst>
              <a:ext uri="{FF2B5EF4-FFF2-40B4-BE49-F238E27FC236}">
                <a16:creationId xmlns:a16="http://schemas.microsoft.com/office/drawing/2014/main" id="{D95F7476-7B35-4D30-BC7F-178EC8876694}"/>
              </a:ext>
            </a:extLst>
          </p:cNvPr>
          <p:cNvSpPr txBox="1"/>
          <p:nvPr/>
        </p:nvSpPr>
        <p:spPr bwMode="auto">
          <a:xfrm>
            <a:off x="3239842" y="5676651"/>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363">
              <a:spcBef>
                <a:spcPct val="50000"/>
              </a:spcBef>
              <a:spcAft>
                <a:spcPct val="0"/>
              </a:spcAft>
            </a:pPr>
            <a:r>
              <a:rPr lang="en-US" sz="1400" dirty="0">
                <a:solidFill>
                  <a:srgbClr val="000000"/>
                </a:solidFill>
                <a:latin typeface="+mj-lt"/>
              </a:rPr>
              <a:t>18</a:t>
            </a:r>
          </a:p>
        </p:txBody>
      </p:sp>
      <p:sp>
        <p:nvSpPr>
          <p:cNvPr id="84" name="TextBox 83">
            <a:extLst>
              <a:ext uri="{FF2B5EF4-FFF2-40B4-BE49-F238E27FC236}">
                <a16:creationId xmlns:a16="http://schemas.microsoft.com/office/drawing/2014/main" id="{5D49B994-F3EB-41D7-8AB6-F446E016C3C0}"/>
              </a:ext>
            </a:extLst>
          </p:cNvPr>
          <p:cNvSpPr txBox="1"/>
          <p:nvPr/>
        </p:nvSpPr>
        <p:spPr bwMode="auto">
          <a:xfrm>
            <a:off x="3959057" y="5670084"/>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363">
              <a:spcBef>
                <a:spcPct val="50000"/>
              </a:spcBef>
              <a:spcAft>
                <a:spcPct val="0"/>
              </a:spcAft>
            </a:pPr>
            <a:r>
              <a:rPr lang="en-US" sz="1400" dirty="0">
                <a:solidFill>
                  <a:srgbClr val="000000"/>
                </a:solidFill>
                <a:latin typeface="+mj-lt"/>
              </a:rPr>
              <a:t>24</a:t>
            </a:r>
          </a:p>
        </p:txBody>
      </p:sp>
      <p:sp>
        <p:nvSpPr>
          <p:cNvPr id="85" name="TextBox 84">
            <a:extLst>
              <a:ext uri="{FF2B5EF4-FFF2-40B4-BE49-F238E27FC236}">
                <a16:creationId xmlns:a16="http://schemas.microsoft.com/office/drawing/2014/main" id="{12BFE2CA-7CBA-4C60-A205-CD13D9375AAE}"/>
              </a:ext>
            </a:extLst>
          </p:cNvPr>
          <p:cNvSpPr txBox="1"/>
          <p:nvPr/>
        </p:nvSpPr>
        <p:spPr bwMode="auto">
          <a:xfrm>
            <a:off x="4661074" y="5674549"/>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363">
              <a:spcBef>
                <a:spcPct val="50000"/>
              </a:spcBef>
              <a:spcAft>
                <a:spcPct val="0"/>
              </a:spcAft>
            </a:pPr>
            <a:r>
              <a:rPr lang="en-US" sz="1400" dirty="0">
                <a:solidFill>
                  <a:srgbClr val="000000"/>
                </a:solidFill>
                <a:latin typeface="+mj-lt"/>
              </a:rPr>
              <a:t>30</a:t>
            </a:r>
          </a:p>
        </p:txBody>
      </p:sp>
      <p:sp>
        <p:nvSpPr>
          <p:cNvPr id="86" name="TextBox 85">
            <a:extLst>
              <a:ext uri="{FF2B5EF4-FFF2-40B4-BE49-F238E27FC236}">
                <a16:creationId xmlns:a16="http://schemas.microsoft.com/office/drawing/2014/main" id="{667B1713-B6D7-4C2B-B705-E21870B8D2E8}"/>
              </a:ext>
            </a:extLst>
          </p:cNvPr>
          <p:cNvSpPr txBox="1"/>
          <p:nvPr/>
        </p:nvSpPr>
        <p:spPr bwMode="auto">
          <a:xfrm>
            <a:off x="5352706" y="5671348"/>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363">
              <a:spcBef>
                <a:spcPct val="50000"/>
              </a:spcBef>
              <a:spcAft>
                <a:spcPct val="0"/>
              </a:spcAft>
            </a:pPr>
            <a:r>
              <a:rPr lang="en-US" sz="1400" dirty="0">
                <a:solidFill>
                  <a:srgbClr val="000000"/>
                </a:solidFill>
                <a:latin typeface="+mj-lt"/>
              </a:rPr>
              <a:t>36</a:t>
            </a:r>
          </a:p>
        </p:txBody>
      </p:sp>
      <p:sp>
        <p:nvSpPr>
          <p:cNvPr id="87" name="TextBox 86">
            <a:extLst>
              <a:ext uri="{FF2B5EF4-FFF2-40B4-BE49-F238E27FC236}">
                <a16:creationId xmlns:a16="http://schemas.microsoft.com/office/drawing/2014/main" id="{FB356795-85F1-4297-9050-298BFD4DE583}"/>
              </a:ext>
            </a:extLst>
          </p:cNvPr>
          <p:cNvSpPr txBox="1"/>
          <p:nvPr/>
        </p:nvSpPr>
        <p:spPr bwMode="auto">
          <a:xfrm rot="16200000">
            <a:off x="-382761" y="4571470"/>
            <a:ext cx="235192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ctr" defTabSz="914363">
              <a:spcBef>
                <a:spcPct val="50000"/>
              </a:spcBef>
              <a:spcAft>
                <a:spcPct val="0"/>
              </a:spcAft>
            </a:pPr>
            <a:r>
              <a:rPr lang="en-US" sz="1400" b="1" dirty="0">
                <a:solidFill>
                  <a:srgbClr val="000000"/>
                </a:solidFill>
                <a:latin typeface="+mj-lt"/>
              </a:rPr>
              <a:t>Cumulative Incidence (%)</a:t>
            </a:r>
          </a:p>
        </p:txBody>
      </p:sp>
      <p:sp>
        <p:nvSpPr>
          <p:cNvPr id="88" name="TextBox 87">
            <a:extLst>
              <a:ext uri="{FF2B5EF4-FFF2-40B4-BE49-F238E27FC236}">
                <a16:creationId xmlns:a16="http://schemas.microsoft.com/office/drawing/2014/main" id="{9E768CE1-FF05-431F-9F91-73D5607A2EEF}"/>
              </a:ext>
            </a:extLst>
          </p:cNvPr>
          <p:cNvSpPr txBox="1"/>
          <p:nvPr/>
        </p:nvSpPr>
        <p:spPr bwMode="auto">
          <a:xfrm>
            <a:off x="1375987" y="3677339"/>
            <a:ext cx="3505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defTabSz="914363">
              <a:spcAft>
                <a:spcPct val="0"/>
              </a:spcAft>
            </a:pPr>
            <a:r>
              <a:rPr lang="en-US" sz="1400" dirty="0">
                <a:solidFill>
                  <a:srgbClr val="000000"/>
                </a:solidFill>
                <a:latin typeface="+mj-lt"/>
              </a:rPr>
              <a:t>HR: 0.92 (95% CI: 0.86-0.99; </a:t>
            </a:r>
            <a:r>
              <a:rPr lang="en-US" sz="1400" i="1" dirty="0">
                <a:solidFill>
                  <a:srgbClr val="000000"/>
                </a:solidFill>
                <a:latin typeface="+mj-lt"/>
              </a:rPr>
              <a:t>P</a:t>
            </a:r>
            <a:r>
              <a:rPr lang="en-US" sz="1400" dirty="0">
                <a:solidFill>
                  <a:srgbClr val="000000"/>
                </a:solidFill>
                <a:latin typeface="+mj-lt"/>
              </a:rPr>
              <a:t> = .025)</a:t>
            </a:r>
          </a:p>
        </p:txBody>
      </p:sp>
      <p:sp>
        <p:nvSpPr>
          <p:cNvPr id="89" name="Freeform: Shape 88">
            <a:extLst>
              <a:ext uri="{FF2B5EF4-FFF2-40B4-BE49-F238E27FC236}">
                <a16:creationId xmlns:a16="http://schemas.microsoft.com/office/drawing/2014/main" id="{A0934A7E-F021-4C7C-838F-449A171D0317}"/>
              </a:ext>
            </a:extLst>
          </p:cNvPr>
          <p:cNvSpPr/>
          <p:nvPr/>
        </p:nvSpPr>
        <p:spPr bwMode="auto">
          <a:xfrm>
            <a:off x="1324122" y="3849427"/>
            <a:ext cx="4339054" cy="1797509"/>
          </a:xfrm>
          <a:custGeom>
            <a:avLst/>
            <a:gdLst>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08608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19699 w 4339054"/>
              <a:gd name="connsiteY50" fmla="*/ 1091718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803143 h 1797509"/>
              <a:gd name="connsiteX86" fmla="*/ 1296849 w 4339054"/>
              <a:gd name="connsiteY86" fmla="*/ 775328 h 1797509"/>
              <a:gd name="connsiteX87" fmla="*/ 1352477 w 4339054"/>
              <a:gd name="connsiteY87" fmla="*/ 775328 h 1797509"/>
              <a:gd name="connsiteX88" fmla="*/ 1352477 w 4339054"/>
              <a:gd name="connsiteY88" fmla="*/ 757944 h 1797509"/>
              <a:gd name="connsiteX89" fmla="*/ 1408106 w 4339054"/>
              <a:gd name="connsiteY89" fmla="*/ 757944 h 1797509"/>
              <a:gd name="connsiteX90" fmla="*/ 1408106 w 4339054"/>
              <a:gd name="connsiteY90" fmla="*/ 737083 h 1797509"/>
              <a:gd name="connsiteX91" fmla="*/ 1453305 w 4339054"/>
              <a:gd name="connsiteY91" fmla="*/ 737083 h 1797509"/>
              <a:gd name="connsiteX92" fmla="*/ 1453305 w 4339054"/>
              <a:gd name="connsiteY92" fmla="*/ 716223 h 1797509"/>
              <a:gd name="connsiteX93" fmla="*/ 1529795 w 4339054"/>
              <a:gd name="connsiteY93" fmla="*/ 716223 h 1797509"/>
              <a:gd name="connsiteX94" fmla="*/ 1529795 w 4339054"/>
              <a:gd name="connsiteY94" fmla="*/ 716223 h 1797509"/>
              <a:gd name="connsiteX95" fmla="*/ 1529795 w 4339054"/>
              <a:gd name="connsiteY95" fmla="*/ 695362 h 1797509"/>
              <a:gd name="connsiteX96" fmla="*/ 1595854 w 4339054"/>
              <a:gd name="connsiteY96" fmla="*/ 695362 h 1797509"/>
              <a:gd name="connsiteX97" fmla="*/ 1595854 w 4339054"/>
              <a:gd name="connsiteY97" fmla="*/ 674501 h 1797509"/>
              <a:gd name="connsiteX98" fmla="*/ 1700158 w 4339054"/>
              <a:gd name="connsiteY98" fmla="*/ 674501 h 1797509"/>
              <a:gd name="connsiteX99" fmla="*/ 1700158 w 4339054"/>
              <a:gd name="connsiteY99" fmla="*/ 653640 h 1797509"/>
              <a:gd name="connsiteX100" fmla="*/ 1741880 w 4339054"/>
              <a:gd name="connsiteY100" fmla="*/ 653640 h 1797509"/>
              <a:gd name="connsiteX101" fmla="*/ 1741880 w 4339054"/>
              <a:gd name="connsiteY101" fmla="*/ 604965 h 1797509"/>
              <a:gd name="connsiteX102" fmla="*/ 1787078 w 4339054"/>
              <a:gd name="connsiteY102" fmla="*/ 604965 h 1797509"/>
              <a:gd name="connsiteX103" fmla="*/ 1787078 w 4339054"/>
              <a:gd name="connsiteY103" fmla="*/ 584104 h 1797509"/>
              <a:gd name="connsiteX104" fmla="*/ 1884429 w 4339054"/>
              <a:gd name="connsiteY104" fmla="*/ 584104 h 1797509"/>
              <a:gd name="connsiteX105" fmla="*/ 1884429 w 4339054"/>
              <a:gd name="connsiteY105" fmla="*/ 566720 h 1797509"/>
              <a:gd name="connsiteX106" fmla="*/ 1957442 w 4339054"/>
              <a:gd name="connsiteY106" fmla="*/ 566720 h 1797509"/>
              <a:gd name="connsiteX107" fmla="*/ 1957442 w 4339054"/>
              <a:gd name="connsiteY107" fmla="*/ 549336 h 1797509"/>
              <a:gd name="connsiteX108" fmla="*/ 2026978 w 4339054"/>
              <a:gd name="connsiteY108" fmla="*/ 549336 h 1797509"/>
              <a:gd name="connsiteX109" fmla="*/ 2026978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21521 h 1797509"/>
              <a:gd name="connsiteX113" fmla="*/ 2089560 w 4339054"/>
              <a:gd name="connsiteY113" fmla="*/ 504137 h 1797509"/>
              <a:gd name="connsiteX114" fmla="*/ 2148666 w 4339054"/>
              <a:gd name="connsiteY114" fmla="*/ 504137 h 1797509"/>
              <a:gd name="connsiteX115" fmla="*/ 2148666 w 4339054"/>
              <a:gd name="connsiteY115" fmla="*/ 483277 h 1797509"/>
              <a:gd name="connsiteX116" fmla="*/ 2197341 w 4339054"/>
              <a:gd name="connsiteY116" fmla="*/ 483277 h 1797509"/>
              <a:gd name="connsiteX117" fmla="*/ 2197341 w 4339054"/>
              <a:gd name="connsiteY117" fmla="*/ 462416 h 1797509"/>
              <a:gd name="connsiteX118" fmla="*/ 2273831 w 4339054"/>
              <a:gd name="connsiteY118" fmla="*/ 462416 h 1797509"/>
              <a:gd name="connsiteX119" fmla="*/ 2273831 w 4339054"/>
              <a:gd name="connsiteY119" fmla="*/ 448508 h 1797509"/>
              <a:gd name="connsiteX120" fmla="*/ 2364228 w 4339054"/>
              <a:gd name="connsiteY120" fmla="*/ 448508 h 1797509"/>
              <a:gd name="connsiteX121" fmla="*/ 2364228 w 4339054"/>
              <a:gd name="connsiteY121" fmla="*/ 431124 h 1797509"/>
              <a:gd name="connsiteX122" fmla="*/ 2419857 w 4339054"/>
              <a:gd name="connsiteY122" fmla="*/ 431124 h 1797509"/>
              <a:gd name="connsiteX123" fmla="*/ 2419857 w 4339054"/>
              <a:gd name="connsiteY123" fmla="*/ 410264 h 1797509"/>
              <a:gd name="connsiteX124" fmla="*/ 2461579 w 4339054"/>
              <a:gd name="connsiteY124" fmla="*/ 410264 h 1797509"/>
              <a:gd name="connsiteX125" fmla="*/ 2461579 w 4339054"/>
              <a:gd name="connsiteY125" fmla="*/ 396356 h 1797509"/>
              <a:gd name="connsiteX126" fmla="*/ 2510254 w 4339054"/>
              <a:gd name="connsiteY126" fmla="*/ 396356 h 1797509"/>
              <a:gd name="connsiteX127" fmla="*/ 2510254 w 4339054"/>
              <a:gd name="connsiteY127" fmla="*/ 365065 h 1797509"/>
              <a:gd name="connsiteX128" fmla="*/ 2649326 w 4339054"/>
              <a:gd name="connsiteY128" fmla="*/ 365065 h 1797509"/>
              <a:gd name="connsiteX129" fmla="*/ 2649326 w 4339054"/>
              <a:gd name="connsiteY129" fmla="*/ 344204 h 1797509"/>
              <a:gd name="connsiteX130" fmla="*/ 2725816 w 4339054"/>
              <a:gd name="connsiteY130" fmla="*/ 344204 h 1797509"/>
              <a:gd name="connsiteX131" fmla="*/ 2725816 w 4339054"/>
              <a:gd name="connsiteY131" fmla="*/ 319867 h 1797509"/>
              <a:gd name="connsiteX132" fmla="*/ 2784922 w 4339054"/>
              <a:gd name="connsiteY132" fmla="*/ 319867 h 1797509"/>
              <a:gd name="connsiteX133" fmla="*/ 2784922 w 4339054"/>
              <a:gd name="connsiteY133" fmla="*/ 305959 h 1797509"/>
              <a:gd name="connsiteX134" fmla="*/ 2854458 w 4339054"/>
              <a:gd name="connsiteY134" fmla="*/ 305959 h 1797509"/>
              <a:gd name="connsiteX135" fmla="*/ 2854458 w 4339054"/>
              <a:gd name="connsiteY135" fmla="*/ 285099 h 1797509"/>
              <a:gd name="connsiteX136" fmla="*/ 2920517 w 4339054"/>
              <a:gd name="connsiteY136" fmla="*/ 285099 h 1797509"/>
              <a:gd name="connsiteX137" fmla="*/ 2920517 w 4339054"/>
              <a:gd name="connsiteY137" fmla="*/ 267715 h 1797509"/>
              <a:gd name="connsiteX138" fmla="*/ 2969192 w 4339054"/>
              <a:gd name="connsiteY138" fmla="*/ 267715 h 1797509"/>
              <a:gd name="connsiteX139" fmla="*/ 2969192 w 4339054"/>
              <a:gd name="connsiteY139" fmla="*/ 257284 h 1797509"/>
              <a:gd name="connsiteX140" fmla="*/ 3066543 w 4339054"/>
              <a:gd name="connsiteY140" fmla="*/ 257284 h 1797509"/>
              <a:gd name="connsiteX141" fmla="*/ 3066543 w 4339054"/>
              <a:gd name="connsiteY141" fmla="*/ 239900 h 1797509"/>
              <a:gd name="connsiteX142" fmla="*/ 3115218 w 4339054"/>
              <a:gd name="connsiteY142" fmla="*/ 239900 h 1797509"/>
              <a:gd name="connsiteX143" fmla="*/ 3115218 w 4339054"/>
              <a:gd name="connsiteY143" fmla="*/ 229470 h 1797509"/>
              <a:gd name="connsiteX144" fmla="*/ 3170847 w 4339054"/>
              <a:gd name="connsiteY144" fmla="*/ 229470 h 1797509"/>
              <a:gd name="connsiteX145" fmla="*/ 3170847 w 4339054"/>
              <a:gd name="connsiteY145" fmla="*/ 208609 h 1797509"/>
              <a:gd name="connsiteX146" fmla="*/ 3219522 w 4339054"/>
              <a:gd name="connsiteY146" fmla="*/ 208609 h 1797509"/>
              <a:gd name="connsiteX147" fmla="*/ 3219522 w 4339054"/>
              <a:gd name="connsiteY147" fmla="*/ 187748 h 1797509"/>
              <a:gd name="connsiteX148" fmla="*/ 3261244 w 4339054"/>
              <a:gd name="connsiteY148" fmla="*/ 187748 h 1797509"/>
              <a:gd name="connsiteX149" fmla="*/ 3261244 w 4339054"/>
              <a:gd name="connsiteY149" fmla="*/ 173841 h 1797509"/>
              <a:gd name="connsiteX150" fmla="*/ 3341211 w 4339054"/>
              <a:gd name="connsiteY150" fmla="*/ 173841 h 1797509"/>
              <a:gd name="connsiteX151" fmla="*/ 3341211 w 4339054"/>
              <a:gd name="connsiteY151" fmla="*/ 156457 h 1797509"/>
              <a:gd name="connsiteX152" fmla="*/ 3428131 w 4339054"/>
              <a:gd name="connsiteY152" fmla="*/ 156457 h 1797509"/>
              <a:gd name="connsiteX153" fmla="*/ 3428131 w 4339054"/>
              <a:gd name="connsiteY153" fmla="*/ 156457 h 1797509"/>
              <a:gd name="connsiteX154" fmla="*/ 3428131 w 4339054"/>
              <a:gd name="connsiteY154" fmla="*/ 132119 h 1797509"/>
              <a:gd name="connsiteX155" fmla="*/ 3574157 w 4339054"/>
              <a:gd name="connsiteY155" fmla="*/ 132119 h 1797509"/>
              <a:gd name="connsiteX156" fmla="*/ 3570680 w 4339054"/>
              <a:gd name="connsiteY156" fmla="*/ 128642 h 1797509"/>
              <a:gd name="connsiteX157" fmla="*/ 3650646 w 4339054"/>
              <a:gd name="connsiteY157" fmla="*/ 128642 h 1797509"/>
              <a:gd name="connsiteX158" fmla="*/ 3650646 w 4339054"/>
              <a:gd name="connsiteY158" fmla="*/ 97351 h 1797509"/>
              <a:gd name="connsiteX159" fmla="*/ 3831440 w 4339054"/>
              <a:gd name="connsiteY159" fmla="*/ 97351 h 1797509"/>
              <a:gd name="connsiteX160" fmla="*/ 3831440 w 4339054"/>
              <a:gd name="connsiteY160" fmla="*/ 73013 h 1797509"/>
              <a:gd name="connsiteX161" fmla="*/ 3925314 w 4339054"/>
              <a:gd name="connsiteY161" fmla="*/ 73013 h 1797509"/>
              <a:gd name="connsiteX162" fmla="*/ 3925314 w 4339054"/>
              <a:gd name="connsiteY162" fmla="*/ 52153 h 1797509"/>
              <a:gd name="connsiteX163" fmla="*/ 3963559 w 4339054"/>
              <a:gd name="connsiteY163" fmla="*/ 52153 h 1797509"/>
              <a:gd name="connsiteX164" fmla="*/ 3963559 w 4339054"/>
              <a:gd name="connsiteY164" fmla="*/ 41722 h 1797509"/>
              <a:gd name="connsiteX165" fmla="*/ 4172167 w 4339054"/>
              <a:gd name="connsiteY165" fmla="*/ 41722 h 1797509"/>
              <a:gd name="connsiteX166" fmla="*/ 4172167 w 4339054"/>
              <a:gd name="connsiteY166" fmla="*/ 20861 h 1797509"/>
              <a:gd name="connsiteX167" fmla="*/ 4279948 w 4339054"/>
              <a:gd name="connsiteY167" fmla="*/ 20861 h 1797509"/>
              <a:gd name="connsiteX168" fmla="*/ 4279948 w 4339054"/>
              <a:gd name="connsiteY168" fmla="*/ 0 h 1797509"/>
              <a:gd name="connsiteX169" fmla="*/ 4339054 w 4339054"/>
              <a:gd name="connsiteY169"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08608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19699 w 4339054"/>
              <a:gd name="connsiteY50" fmla="*/ 1091718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25992 w 4339054"/>
              <a:gd name="connsiteY17" fmla="*/ 1508935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19699 w 4339054"/>
              <a:gd name="connsiteY50" fmla="*/ 1091718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36422 w 4339054"/>
              <a:gd name="connsiteY17" fmla="*/ 1505458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19699 w 4339054"/>
              <a:gd name="connsiteY50" fmla="*/ 1091718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36422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19699 w 4339054"/>
              <a:gd name="connsiteY50" fmla="*/ 1091718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36422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37083 w 4339054"/>
              <a:gd name="connsiteY50" fmla="*/ 1095195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36422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40560 w 4339054"/>
              <a:gd name="connsiteY50" fmla="*/ 1095195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36422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40560 w 4339054"/>
              <a:gd name="connsiteY50" fmla="*/ 1095195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36422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40560 w 4339054"/>
              <a:gd name="connsiteY50" fmla="*/ 1091718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36422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40560 w 4339054"/>
              <a:gd name="connsiteY50" fmla="*/ 1091718 h 1797509"/>
              <a:gd name="connsiteX51" fmla="*/ 740560 w 4339054"/>
              <a:gd name="connsiteY51" fmla="*/ 1070857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 name="connsiteX0" fmla="*/ 0 w 4339054"/>
              <a:gd name="connsiteY0" fmla="*/ 1797509 h 1797509"/>
              <a:gd name="connsiteX1" fmla="*/ 34768 w 4339054"/>
              <a:gd name="connsiteY1" fmla="*/ 1762741 h 1797509"/>
              <a:gd name="connsiteX2" fmla="*/ 34768 w 4339054"/>
              <a:gd name="connsiteY2" fmla="*/ 1734927 h 1797509"/>
              <a:gd name="connsiteX3" fmla="*/ 55629 w 4339054"/>
              <a:gd name="connsiteY3" fmla="*/ 1734927 h 1797509"/>
              <a:gd name="connsiteX4" fmla="*/ 55629 w 4339054"/>
              <a:gd name="connsiteY4" fmla="*/ 1700159 h 1797509"/>
              <a:gd name="connsiteX5" fmla="*/ 76490 w 4339054"/>
              <a:gd name="connsiteY5" fmla="*/ 1700159 h 1797509"/>
              <a:gd name="connsiteX6" fmla="*/ 76490 w 4339054"/>
              <a:gd name="connsiteY6" fmla="*/ 1661914 h 1797509"/>
              <a:gd name="connsiteX7" fmla="*/ 125165 w 4339054"/>
              <a:gd name="connsiteY7" fmla="*/ 1661914 h 1797509"/>
              <a:gd name="connsiteX8" fmla="*/ 125165 w 4339054"/>
              <a:gd name="connsiteY8" fmla="*/ 1616715 h 1797509"/>
              <a:gd name="connsiteX9" fmla="*/ 128642 w 4339054"/>
              <a:gd name="connsiteY9" fmla="*/ 1616715 h 1797509"/>
              <a:gd name="connsiteX10" fmla="*/ 128642 w 4339054"/>
              <a:gd name="connsiteY10" fmla="*/ 1592378 h 1797509"/>
              <a:gd name="connsiteX11" fmla="*/ 159933 w 4339054"/>
              <a:gd name="connsiteY11" fmla="*/ 1592378 h 1797509"/>
              <a:gd name="connsiteX12" fmla="*/ 159933 w 4339054"/>
              <a:gd name="connsiteY12" fmla="*/ 1571517 h 1797509"/>
              <a:gd name="connsiteX13" fmla="*/ 180794 w 4339054"/>
              <a:gd name="connsiteY13" fmla="*/ 1571517 h 1797509"/>
              <a:gd name="connsiteX14" fmla="*/ 180794 w 4339054"/>
              <a:gd name="connsiteY14" fmla="*/ 1526318 h 1797509"/>
              <a:gd name="connsiteX15" fmla="*/ 208608 w 4339054"/>
              <a:gd name="connsiteY15" fmla="*/ 1526318 h 1797509"/>
              <a:gd name="connsiteX16" fmla="*/ 208608 w 4339054"/>
              <a:gd name="connsiteY16" fmla="*/ 1501981 h 1797509"/>
              <a:gd name="connsiteX17" fmla="*/ 236422 w 4339054"/>
              <a:gd name="connsiteY17" fmla="*/ 1501981 h 1797509"/>
              <a:gd name="connsiteX18" fmla="*/ 236423 w 4339054"/>
              <a:gd name="connsiteY18" fmla="*/ 1474166 h 1797509"/>
              <a:gd name="connsiteX19" fmla="*/ 271191 w 4339054"/>
              <a:gd name="connsiteY19" fmla="*/ 1474166 h 1797509"/>
              <a:gd name="connsiteX20" fmla="*/ 271191 w 4339054"/>
              <a:gd name="connsiteY20" fmla="*/ 1422014 h 1797509"/>
              <a:gd name="connsiteX21" fmla="*/ 292052 w 4339054"/>
              <a:gd name="connsiteY21" fmla="*/ 1422014 h 1797509"/>
              <a:gd name="connsiteX22" fmla="*/ 292052 w 4339054"/>
              <a:gd name="connsiteY22" fmla="*/ 1401153 h 1797509"/>
              <a:gd name="connsiteX23" fmla="*/ 326820 w 4339054"/>
              <a:gd name="connsiteY23" fmla="*/ 1401153 h 1797509"/>
              <a:gd name="connsiteX24" fmla="*/ 326820 w 4339054"/>
              <a:gd name="connsiteY24" fmla="*/ 1383769 h 1797509"/>
              <a:gd name="connsiteX25" fmla="*/ 344204 w 4339054"/>
              <a:gd name="connsiteY25" fmla="*/ 1383769 h 1797509"/>
              <a:gd name="connsiteX26" fmla="*/ 344204 w 4339054"/>
              <a:gd name="connsiteY26" fmla="*/ 1362908 h 1797509"/>
              <a:gd name="connsiteX27" fmla="*/ 375495 w 4339054"/>
              <a:gd name="connsiteY27" fmla="*/ 1362908 h 1797509"/>
              <a:gd name="connsiteX28" fmla="*/ 375495 w 4339054"/>
              <a:gd name="connsiteY28" fmla="*/ 1335094 h 1797509"/>
              <a:gd name="connsiteX29" fmla="*/ 413740 w 4339054"/>
              <a:gd name="connsiteY29" fmla="*/ 1335094 h 1797509"/>
              <a:gd name="connsiteX30" fmla="*/ 413740 w 4339054"/>
              <a:gd name="connsiteY30" fmla="*/ 1310756 h 1797509"/>
              <a:gd name="connsiteX31" fmla="*/ 441554 w 4339054"/>
              <a:gd name="connsiteY31" fmla="*/ 1310756 h 1797509"/>
              <a:gd name="connsiteX32" fmla="*/ 441554 w 4339054"/>
              <a:gd name="connsiteY32" fmla="*/ 1293372 h 1797509"/>
              <a:gd name="connsiteX33" fmla="*/ 479799 w 4339054"/>
              <a:gd name="connsiteY33" fmla="*/ 1293372 h 1797509"/>
              <a:gd name="connsiteX34" fmla="*/ 479799 w 4339054"/>
              <a:gd name="connsiteY34" fmla="*/ 1258604 h 1797509"/>
              <a:gd name="connsiteX35" fmla="*/ 504137 w 4339054"/>
              <a:gd name="connsiteY35" fmla="*/ 1258604 h 1797509"/>
              <a:gd name="connsiteX36" fmla="*/ 504137 w 4339054"/>
              <a:gd name="connsiteY36" fmla="*/ 1237743 h 1797509"/>
              <a:gd name="connsiteX37" fmla="*/ 535428 w 4339054"/>
              <a:gd name="connsiteY37" fmla="*/ 1237743 h 1797509"/>
              <a:gd name="connsiteX38" fmla="*/ 535428 w 4339054"/>
              <a:gd name="connsiteY38" fmla="*/ 1213406 h 1797509"/>
              <a:gd name="connsiteX39" fmla="*/ 563242 w 4339054"/>
              <a:gd name="connsiteY39" fmla="*/ 1213406 h 1797509"/>
              <a:gd name="connsiteX40" fmla="*/ 563242 w 4339054"/>
              <a:gd name="connsiteY40" fmla="*/ 1189068 h 1797509"/>
              <a:gd name="connsiteX41" fmla="*/ 594534 w 4339054"/>
              <a:gd name="connsiteY41" fmla="*/ 1189068 h 1797509"/>
              <a:gd name="connsiteX42" fmla="*/ 594534 w 4339054"/>
              <a:gd name="connsiteY42" fmla="*/ 1168207 h 1797509"/>
              <a:gd name="connsiteX43" fmla="*/ 629302 w 4339054"/>
              <a:gd name="connsiteY43" fmla="*/ 1168207 h 1797509"/>
              <a:gd name="connsiteX44" fmla="*/ 629302 w 4339054"/>
              <a:gd name="connsiteY44" fmla="*/ 1133439 h 1797509"/>
              <a:gd name="connsiteX45" fmla="*/ 653639 w 4339054"/>
              <a:gd name="connsiteY45" fmla="*/ 1133439 h 1797509"/>
              <a:gd name="connsiteX46" fmla="*/ 653639 w 4339054"/>
              <a:gd name="connsiteY46" fmla="*/ 1133439 h 1797509"/>
              <a:gd name="connsiteX47" fmla="*/ 688407 w 4339054"/>
              <a:gd name="connsiteY47" fmla="*/ 1133439 h 1797509"/>
              <a:gd name="connsiteX48" fmla="*/ 688407 w 4339054"/>
              <a:gd name="connsiteY48" fmla="*/ 1091718 h 1797509"/>
              <a:gd name="connsiteX49" fmla="*/ 719699 w 4339054"/>
              <a:gd name="connsiteY49" fmla="*/ 1091718 h 1797509"/>
              <a:gd name="connsiteX50" fmla="*/ 740560 w 4339054"/>
              <a:gd name="connsiteY50" fmla="*/ 1091718 h 1797509"/>
              <a:gd name="connsiteX51" fmla="*/ 740560 w 4339054"/>
              <a:gd name="connsiteY51" fmla="*/ 1067380 h 1797509"/>
              <a:gd name="connsiteX52" fmla="*/ 750990 w 4339054"/>
              <a:gd name="connsiteY52" fmla="*/ 1060427 h 1797509"/>
              <a:gd name="connsiteX53" fmla="*/ 782281 w 4339054"/>
              <a:gd name="connsiteY53" fmla="*/ 1060427 h 1797509"/>
              <a:gd name="connsiteX54" fmla="*/ 782281 w 4339054"/>
              <a:gd name="connsiteY54" fmla="*/ 1046519 h 1797509"/>
              <a:gd name="connsiteX55" fmla="*/ 813572 w 4339054"/>
              <a:gd name="connsiteY55" fmla="*/ 1046519 h 1797509"/>
              <a:gd name="connsiteX56" fmla="*/ 813572 w 4339054"/>
              <a:gd name="connsiteY56" fmla="*/ 1032612 h 1797509"/>
              <a:gd name="connsiteX57" fmla="*/ 813572 w 4339054"/>
              <a:gd name="connsiteY57" fmla="*/ 1032612 h 1797509"/>
              <a:gd name="connsiteX58" fmla="*/ 820526 w 4339054"/>
              <a:gd name="connsiteY58" fmla="*/ 1025658 h 1797509"/>
              <a:gd name="connsiteX59" fmla="*/ 855294 w 4339054"/>
              <a:gd name="connsiteY59" fmla="*/ 1025658 h 1797509"/>
              <a:gd name="connsiteX60" fmla="*/ 855294 w 4339054"/>
              <a:gd name="connsiteY60" fmla="*/ 1001321 h 1797509"/>
              <a:gd name="connsiteX61" fmla="*/ 883109 w 4339054"/>
              <a:gd name="connsiteY61" fmla="*/ 1001321 h 1797509"/>
              <a:gd name="connsiteX62" fmla="*/ 883109 w 4339054"/>
              <a:gd name="connsiteY62" fmla="*/ 1001321 h 1797509"/>
              <a:gd name="connsiteX63" fmla="*/ 883109 w 4339054"/>
              <a:gd name="connsiteY63" fmla="*/ 976983 h 1797509"/>
              <a:gd name="connsiteX64" fmla="*/ 938737 w 4339054"/>
              <a:gd name="connsiteY64" fmla="*/ 976983 h 1797509"/>
              <a:gd name="connsiteX65" fmla="*/ 938737 w 4339054"/>
              <a:gd name="connsiteY65" fmla="*/ 963076 h 1797509"/>
              <a:gd name="connsiteX66" fmla="*/ 963075 w 4339054"/>
              <a:gd name="connsiteY66" fmla="*/ 963076 h 1797509"/>
              <a:gd name="connsiteX67" fmla="*/ 963075 w 4339054"/>
              <a:gd name="connsiteY67" fmla="*/ 942215 h 1797509"/>
              <a:gd name="connsiteX68" fmla="*/ 994366 w 4339054"/>
              <a:gd name="connsiteY68" fmla="*/ 942215 h 1797509"/>
              <a:gd name="connsiteX69" fmla="*/ 994366 w 4339054"/>
              <a:gd name="connsiteY69" fmla="*/ 914400 h 1797509"/>
              <a:gd name="connsiteX70" fmla="*/ 1036088 w 4339054"/>
              <a:gd name="connsiteY70" fmla="*/ 914400 h 1797509"/>
              <a:gd name="connsiteX71" fmla="*/ 1036088 w 4339054"/>
              <a:gd name="connsiteY71" fmla="*/ 897016 h 1797509"/>
              <a:gd name="connsiteX72" fmla="*/ 1067379 w 4339054"/>
              <a:gd name="connsiteY72" fmla="*/ 897016 h 1797509"/>
              <a:gd name="connsiteX73" fmla="*/ 1067379 w 4339054"/>
              <a:gd name="connsiteY73" fmla="*/ 872679 h 1797509"/>
              <a:gd name="connsiteX74" fmla="*/ 1123008 w 4339054"/>
              <a:gd name="connsiteY74" fmla="*/ 872679 h 1797509"/>
              <a:gd name="connsiteX75" fmla="*/ 1123008 w 4339054"/>
              <a:gd name="connsiteY75" fmla="*/ 851818 h 1797509"/>
              <a:gd name="connsiteX76" fmla="*/ 1171684 w 4339054"/>
              <a:gd name="connsiteY76" fmla="*/ 851818 h 1797509"/>
              <a:gd name="connsiteX77" fmla="*/ 1171684 w 4339054"/>
              <a:gd name="connsiteY77" fmla="*/ 851818 h 1797509"/>
              <a:gd name="connsiteX78" fmla="*/ 1171684 w 4339054"/>
              <a:gd name="connsiteY78" fmla="*/ 851818 h 1797509"/>
              <a:gd name="connsiteX79" fmla="*/ 1171684 w 4339054"/>
              <a:gd name="connsiteY79" fmla="*/ 851818 h 1797509"/>
              <a:gd name="connsiteX80" fmla="*/ 1171684 w 4339054"/>
              <a:gd name="connsiteY80" fmla="*/ 824004 h 1797509"/>
              <a:gd name="connsiteX81" fmla="*/ 1230789 w 4339054"/>
              <a:gd name="connsiteY81" fmla="*/ 824004 h 1797509"/>
              <a:gd name="connsiteX82" fmla="*/ 1230789 w 4339054"/>
              <a:gd name="connsiteY82" fmla="*/ 824004 h 1797509"/>
              <a:gd name="connsiteX83" fmla="*/ 1230789 w 4339054"/>
              <a:gd name="connsiteY83" fmla="*/ 796189 h 1797509"/>
              <a:gd name="connsiteX84" fmla="*/ 1296849 w 4339054"/>
              <a:gd name="connsiteY84" fmla="*/ 796189 h 1797509"/>
              <a:gd name="connsiteX85" fmla="*/ 1296849 w 4339054"/>
              <a:gd name="connsiteY85" fmla="*/ 775328 h 1797509"/>
              <a:gd name="connsiteX86" fmla="*/ 1352477 w 4339054"/>
              <a:gd name="connsiteY86" fmla="*/ 775328 h 1797509"/>
              <a:gd name="connsiteX87" fmla="*/ 1352477 w 4339054"/>
              <a:gd name="connsiteY87" fmla="*/ 757944 h 1797509"/>
              <a:gd name="connsiteX88" fmla="*/ 1408106 w 4339054"/>
              <a:gd name="connsiteY88" fmla="*/ 757944 h 1797509"/>
              <a:gd name="connsiteX89" fmla="*/ 1408106 w 4339054"/>
              <a:gd name="connsiteY89" fmla="*/ 737083 h 1797509"/>
              <a:gd name="connsiteX90" fmla="*/ 1453305 w 4339054"/>
              <a:gd name="connsiteY90" fmla="*/ 737083 h 1797509"/>
              <a:gd name="connsiteX91" fmla="*/ 1453305 w 4339054"/>
              <a:gd name="connsiteY91" fmla="*/ 716223 h 1797509"/>
              <a:gd name="connsiteX92" fmla="*/ 1529795 w 4339054"/>
              <a:gd name="connsiteY92" fmla="*/ 716223 h 1797509"/>
              <a:gd name="connsiteX93" fmla="*/ 1529795 w 4339054"/>
              <a:gd name="connsiteY93" fmla="*/ 716223 h 1797509"/>
              <a:gd name="connsiteX94" fmla="*/ 1529795 w 4339054"/>
              <a:gd name="connsiteY94" fmla="*/ 695362 h 1797509"/>
              <a:gd name="connsiteX95" fmla="*/ 1595854 w 4339054"/>
              <a:gd name="connsiteY95" fmla="*/ 695362 h 1797509"/>
              <a:gd name="connsiteX96" fmla="*/ 1595854 w 4339054"/>
              <a:gd name="connsiteY96" fmla="*/ 674501 h 1797509"/>
              <a:gd name="connsiteX97" fmla="*/ 1700158 w 4339054"/>
              <a:gd name="connsiteY97" fmla="*/ 674501 h 1797509"/>
              <a:gd name="connsiteX98" fmla="*/ 1700158 w 4339054"/>
              <a:gd name="connsiteY98" fmla="*/ 653640 h 1797509"/>
              <a:gd name="connsiteX99" fmla="*/ 1741880 w 4339054"/>
              <a:gd name="connsiteY99" fmla="*/ 653640 h 1797509"/>
              <a:gd name="connsiteX100" fmla="*/ 1741880 w 4339054"/>
              <a:gd name="connsiteY100" fmla="*/ 604965 h 1797509"/>
              <a:gd name="connsiteX101" fmla="*/ 1787078 w 4339054"/>
              <a:gd name="connsiteY101" fmla="*/ 604965 h 1797509"/>
              <a:gd name="connsiteX102" fmla="*/ 1787078 w 4339054"/>
              <a:gd name="connsiteY102" fmla="*/ 584104 h 1797509"/>
              <a:gd name="connsiteX103" fmla="*/ 1884429 w 4339054"/>
              <a:gd name="connsiteY103" fmla="*/ 584104 h 1797509"/>
              <a:gd name="connsiteX104" fmla="*/ 1884429 w 4339054"/>
              <a:gd name="connsiteY104" fmla="*/ 566720 h 1797509"/>
              <a:gd name="connsiteX105" fmla="*/ 1957442 w 4339054"/>
              <a:gd name="connsiteY105" fmla="*/ 566720 h 1797509"/>
              <a:gd name="connsiteX106" fmla="*/ 1957442 w 4339054"/>
              <a:gd name="connsiteY106" fmla="*/ 549336 h 1797509"/>
              <a:gd name="connsiteX107" fmla="*/ 2026978 w 4339054"/>
              <a:gd name="connsiteY107" fmla="*/ 549336 h 1797509"/>
              <a:gd name="connsiteX108" fmla="*/ 2026978 w 4339054"/>
              <a:gd name="connsiteY108" fmla="*/ 521521 h 1797509"/>
              <a:gd name="connsiteX109" fmla="*/ 2089560 w 4339054"/>
              <a:gd name="connsiteY109" fmla="*/ 521521 h 1797509"/>
              <a:gd name="connsiteX110" fmla="*/ 2089560 w 4339054"/>
              <a:gd name="connsiteY110" fmla="*/ 521521 h 1797509"/>
              <a:gd name="connsiteX111" fmla="*/ 2089560 w 4339054"/>
              <a:gd name="connsiteY111" fmla="*/ 521521 h 1797509"/>
              <a:gd name="connsiteX112" fmla="*/ 2089560 w 4339054"/>
              <a:gd name="connsiteY112" fmla="*/ 504137 h 1797509"/>
              <a:gd name="connsiteX113" fmla="*/ 2148666 w 4339054"/>
              <a:gd name="connsiteY113" fmla="*/ 504137 h 1797509"/>
              <a:gd name="connsiteX114" fmla="*/ 2148666 w 4339054"/>
              <a:gd name="connsiteY114" fmla="*/ 483277 h 1797509"/>
              <a:gd name="connsiteX115" fmla="*/ 2197341 w 4339054"/>
              <a:gd name="connsiteY115" fmla="*/ 483277 h 1797509"/>
              <a:gd name="connsiteX116" fmla="*/ 2197341 w 4339054"/>
              <a:gd name="connsiteY116" fmla="*/ 462416 h 1797509"/>
              <a:gd name="connsiteX117" fmla="*/ 2273831 w 4339054"/>
              <a:gd name="connsiteY117" fmla="*/ 462416 h 1797509"/>
              <a:gd name="connsiteX118" fmla="*/ 2273831 w 4339054"/>
              <a:gd name="connsiteY118" fmla="*/ 448508 h 1797509"/>
              <a:gd name="connsiteX119" fmla="*/ 2364228 w 4339054"/>
              <a:gd name="connsiteY119" fmla="*/ 448508 h 1797509"/>
              <a:gd name="connsiteX120" fmla="*/ 2364228 w 4339054"/>
              <a:gd name="connsiteY120" fmla="*/ 431124 h 1797509"/>
              <a:gd name="connsiteX121" fmla="*/ 2419857 w 4339054"/>
              <a:gd name="connsiteY121" fmla="*/ 431124 h 1797509"/>
              <a:gd name="connsiteX122" fmla="*/ 2419857 w 4339054"/>
              <a:gd name="connsiteY122" fmla="*/ 410264 h 1797509"/>
              <a:gd name="connsiteX123" fmla="*/ 2461579 w 4339054"/>
              <a:gd name="connsiteY123" fmla="*/ 410264 h 1797509"/>
              <a:gd name="connsiteX124" fmla="*/ 2461579 w 4339054"/>
              <a:gd name="connsiteY124" fmla="*/ 396356 h 1797509"/>
              <a:gd name="connsiteX125" fmla="*/ 2510254 w 4339054"/>
              <a:gd name="connsiteY125" fmla="*/ 396356 h 1797509"/>
              <a:gd name="connsiteX126" fmla="*/ 2510254 w 4339054"/>
              <a:gd name="connsiteY126" fmla="*/ 365065 h 1797509"/>
              <a:gd name="connsiteX127" fmla="*/ 2649326 w 4339054"/>
              <a:gd name="connsiteY127" fmla="*/ 365065 h 1797509"/>
              <a:gd name="connsiteX128" fmla="*/ 2649326 w 4339054"/>
              <a:gd name="connsiteY128" fmla="*/ 344204 h 1797509"/>
              <a:gd name="connsiteX129" fmla="*/ 2725816 w 4339054"/>
              <a:gd name="connsiteY129" fmla="*/ 344204 h 1797509"/>
              <a:gd name="connsiteX130" fmla="*/ 2725816 w 4339054"/>
              <a:gd name="connsiteY130" fmla="*/ 319867 h 1797509"/>
              <a:gd name="connsiteX131" fmla="*/ 2784922 w 4339054"/>
              <a:gd name="connsiteY131" fmla="*/ 319867 h 1797509"/>
              <a:gd name="connsiteX132" fmla="*/ 2784922 w 4339054"/>
              <a:gd name="connsiteY132" fmla="*/ 305959 h 1797509"/>
              <a:gd name="connsiteX133" fmla="*/ 2854458 w 4339054"/>
              <a:gd name="connsiteY133" fmla="*/ 305959 h 1797509"/>
              <a:gd name="connsiteX134" fmla="*/ 2854458 w 4339054"/>
              <a:gd name="connsiteY134" fmla="*/ 285099 h 1797509"/>
              <a:gd name="connsiteX135" fmla="*/ 2920517 w 4339054"/>
              <a:gd name="connsiteY135" fmla="*/ 285099 h 1797509"/>
              <a:gd name="connsiteX136" fmla="*/ 2920517 w 4339054"/>
              <a:gd name="connsiteY136" fmla="*/ 267715 h 1797509"/>
              <a:gd name="connsiteX137" fmla="*/ 2969192 w 4339054"/>
              <a:gd name="connsiteY137" fmla="*/ 267715 h 1797509"/>
              <a:gd name="connsiteX138" fmla="*/ 2969192 w 4339054"/>
              <a:gd name="connsiteY138" fmla="*/ 257284 h 1797509"/>
              <a:gd name="connsiteX139" fmla="*/ 3066543 w 4339054"/>
              <a:gd name="connsiteY139" fmla="*/ 257284 h 1797509"/>
              <a:gd name="connsiteX140" fmla="*/ 3066543 w 4339054"/>
              <a:gd name="connsiteY140" fmla="*/ 239900 h 1797509"/>
              <a:gd name="connsiteX141" fmla="*/ 3115218 w 4339054"/>
              <a:gd name="connsiteY141" fmla="*/ 239900 h 1797509"/>
              <a:gd name="connsiteX142" fmla="*/ 3115218 w 4339054"/>
              <a:gd name="connsiteY142" fmla="*/ 229470 h 1797509"/>
              <a:gd name="connsiteX143" fmla="*/ 3170847 w 4339054"/>
              <a:gd name="connsiteY143" fmla="*/ 229470 h 1797509"/>
              <a:gd name="connsiteX144" fmla="*/ 3170847 w 4339054"/>
              <a:gd name="connsiteY144" fmla="*/ 208609 h 1797509"/>
              <a:gd name="connsiteX145" fmla="*/ 3219522 w 4339054"/>
              <a:gd name="connsiteY145" fmla="*/ 208609 h 1797509"/>
              <a:gd name="connsiteX146" fmla="*/ 3219522 w 4339054"/>
              <a:gd name="connsiteY146" fmla="*/ 187748 h 1797509"/>
              <a:gd name="connsiteX147" fmla="*/ 3261244 w 4339054"/>
              <a:gd name="connsiteY147" fmla="*/ 187748 h 1797509"/>
              <a:gd name="connsiteX148" fmla="*/ 3261244 w 4339054"/>
              <a:gd name="connsiteY148" fmla="*/ 173841 h 1797509"/>
              <a:gd name="connsiteX149" fmla="*/ 3341211 w 4339054"/>
              <a:gd name="connsiteY149" fmla="*/ 173841 h 1797509"/>
              <a:gd name="connsiteX150" fmla="*/ 3341211 w 4339054"/>
              <a:gd name="connsiteY150" fmla="*/ 156457 h 1797509"/>
              <a:gd name="connsiteX151" fmla="*/ 3428131 w 4339054"/>
              <a:gd name="connsiteY151" fmla="*/ 156457 h 1797509"/>
              <a:gd name="connsiteX152" fmla="*/ 3428131 w 4339054"/>
              <a:gd name="connsiteY152" fmla="*/ 156457 h 1797509"/>
              <a:gd name="connsiteX153" fmla="*/ 3428131 w 4339054"/>
              <a:gd name="connsiteY153" fmla="*/ 132119 h 1797509"/>
              <a:gd name="connsiteX154" fmla="*/ 3574157 w 4339054"/>
              <a:gd name="connsiteY154" fmla="*/ 132119 h 1797509"/>
              <a:gd name="connsiteX155" fmla="*/ 3570680 w 4339054"/>
              <a:gd name="connsiteY155" fmla="*/ 128642 h 1797509"/>
              <a:gd name="connsiteX156" fmla="*/ 3650646 w 4339054"/>
              <a:gd name="connsiteY156" fmla="*/ 128642 h 1797509"/>
              <a:gd name="connsiteX157" fmla="*/ 3650646 w 4339054"/>
              <a:gd name="connsiteY157" fmla="*/ 97351 h 1797509"/>
              <a:gd name="connsiteX158" fmla="*/ 3831440 w 4339054"/>
              <a:gd name="connsiteY158" fmla="*/ 97351 h 1797509"/>
              <a:gd name="connsiteX159" fmla="*/ 3831440 w 4339054"/>
              <a:gd name="connsiteY159" fmla="*/ 73013 h 1797509"/>
              <a:gd name="connsiteX160" fmla="*/ 3925314 w 4339054"/>
              <a:gd name="connsiteY160" fmla="*/ 73013 h 1797509"/>
              <a:gd name="connsiteX161" fmla="*/ 3925314 w 4339054"/>
              <a:gd name="connsiteY161" fmla="*/ 52153 h 1797509"/>
              <a:gd name="connsiteX162" fmla="*/ 3963559 w 4339054"/>
              <a:gd name="connsiteY162" fmla="*/ 52153 h 1797509"/>
              <a:gd name="connsiteX163" fmla="*/ 3963559 w 4339054"/>
              <a:gd name="connsiteY163" fmla="*/ 41722 h 1797509"/>
              <a:gd name="connsiteX164" fmla="*/ 4172167 w 4339054"/>
              <a:gd name="connsiteY164" fmla="*/ 41722 h 1797509"/>
              <a:gd name="connsiteX165" fmla="*/ 4172167 w 4339054"/>
              <a:gd name="connsiteY165" fmla="*/ 20861 h 1797509"/>
              <a:gd name="connsiteX166" fmla="*/ 4279948 w 4339054"/>
              <a:gd name="connsiteY166" fmla="*/ 20861 h 1797509"/>
              <a:gd name="connsiteX167" fmla="*/ 4279948 w 4339054"/>
              <a:gd name="connsiteY167" fmla="*/ 0 h 1797509"/>
              <a:gd name="connsiteX168" fmla="*/ 4339054 w 4339054"/>
              <a:gd name="connsiteY168" fmla="*/ 0 h 17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4339054" h="1797509">
                <a:moveTo>
                  <a:pt x="0" y="1797509"/>
                </a:moveTo>
                <a:lnTo>
                  <a:pt x="34768" y="1762741"/>
                </a:lnTo>
                <a:lnTo>
                  <a:pt x="34768" y="1734927"/>
                </a:lnTo>
                <a:lnTo>
                  <a:pt x="55629" y="1734927"/>
                </a:lnTo>
                <a:lnTo>
                  <a:pt x="55629" y="1700159"/>
                </a:lnTo>
                <a:lnTo>
                  <a:pt x="76490" y="1700159"/>
                </a:lnTo>
                <a:lnTo>
                  <a:pt x="76490" y="1661914"/>
                </a:lnTo>
                <a:lnTo>
                  <a:pt x="125165" y="1661914"/>
                </a:lnTo>
                <a:lnTo>
                  <a:pt x="125165" y="1616715"/>
                </a:lnTo>
                <a:lnTo>
                  <a:pt x="128642" y="1616715"/>
                </a:lnTo>
                <a:lnTo>
                  <a:pt x="128642" y="1592378"/>
                </a:lnTo>
                <a:lnTo>
                  <a:pt x="159933" y="1592378"/>
                </a:lnTo>
                <a:lnTo>
                  <a:pt x="159933" y="1571517"/>
                </a:lnTo>
                <a:lnTo>
                  <a:pt x="180794" y="1571517"/>
                </a:lnTo>
                <a:lnTo>
                  <a:pt x="180794" y="1526318"/>
                </a:lnTo>
                <a:lnTo>
                  <a:pt x="208608" y="1526318"/>
                </a:lnTo>
                <a:lnTo>
                  <a:pt x="208608" y="1501981"/>
                </a:lnTo>
                <a:lnTo>
                  <a:pt x="236422" y="1501981"/>
                </a:lnTo>
                <a:cubicBezTo>
                  <a:pt x="236422" y="1491550"/>
                  <a:pt x="236423" y="1484597"/>
                  <a:pt x="236423" y="1474166"/>
                </a:cubicBezTo>
                <a:lnTo>
                  <a:pt x="271191" y="1474166"/>
                </a:lnTo>
                <a:lnTo>
                  <a:pt x="271191" y="1422014"/>
                </a:lnTo>
                <a:lnTo>
                  <a:pt x="292052" y="1422014"/>
                </a:lnTo>
                <a:lnTo>
                  <a:pt x="292052" y="1401153"/>
                </a:lnTo>
                <a:lnTo>
                  <a:pt x="326820" y="1401153"/>
                </a:lnTo>
                <a:lnTo>
                  <a:pt x="326820" y="1383769"/>
                </a:lnTo>
                <a:lnTo>
                  <a:pt x="344204" y="1383769"/>
                </a:lnTo>
                <a:lnTo>
                  <a:pt x="344204" y="1362908"/>
                </a:lnTo>
                <a:lnTo>
                  <a:pt x="375495" y="1362908"/>
                </a:lnTo>
                <a:lnTo>
                  <a:pt x="375495" y="1335094"/>
                </a:lnTo>
                <a:lnTo>
                  <a:pt x="413740" y="1335094"/>
                </a:lnTo>
                <a:lnTo>
                  <a:pt x="413740" y="1310756"/>
                </a:lnTo>
                <a:lnTo>
                  <a:pt x="441554" y="1310756"/>
                </a:lnTo>
                <a:lnTo>
                  <a:pt x="441554" y="1293372"/>
                </a:lnTo>
                <a:lnTo>
                  <a:pt x="479799" y="1293372"/>
                </a:lnTo>
                <a:lnTo>
                  <a:pt x="479799" y="1258604"/>
                </a:lnTo>
                <a:lnTo>
                  <a:pt x="504137" y="1258604"/>
                </a:lnTo>
                <a:lnTo>
                  <a:pt x="504137" y="1237743"/>
                </a:lnTo>
                <a:lnTo>
                  <a:pt x="535428" y="1237743"/>
                </a:lnTo>
                <a:lnTo>
                  <a:pt x="535428" y="1213406"/>
                </a:lnTo>
                <a:lnTo>
                  <a:pt x="563242" y="1213406"/>
                </a:lnTo>
                <a:lnTo>
                  <a:pt x="563242" y="1189068"/>
                </a:lnTo>
                <a:lnTo>
                  <a:pt x="594534" y="1189068"/>
                </a:lnTo>
                <a:lnTo>
                  <a:pt x="594534" y="1168207"/>
                </a:lnTo>
                <a:lnTo>
                  <a:pt x="629302" y="1168207"/>
                </a:lnTo>
                <a:lnTo>
                  <a:pt x="629302" y="1133439"/>
                </a:lnTo>
                <a:lnTo>
                  <a:pt x="653639" y="1133439"/>
                </a:lnTo>
                <a:lnTo>
                  <a:pt x="653639" y="1133439"/>
                </a:lnTo>
                <a:lnTo>
                  <a:pt x="688407" y="1133439"/>
                </a:lnTo>
                <a:lnTo>
                  <a:pt x="688407" y="1091718"/>
                </a:lnTo>
                <a:lnTo>
                  <a:pt x="719699" y="1091718"/>
                </a:lnTo>
                <a:lnTo>
                  <a:pt x="740560" y="1091718"/>
                </a:lnTo>
                <a:lnTo>
                  <a:pt x="740560" y="1067380"/>
                </a:lnTo>
                <a:lnTo>
                  <a:pt x="750990" y="1060427"/>
                </a:lnTo>
                <a:lnTo>
                  <a:pt x="782281" y="1060427"/>
                </a:lnTo>
                <a:lnTo>
                  <a:pt x="782281" y="1046519"/>
                </a:lnTo>
                <a:lnTo>
                  <a:pt x="813572" y="1046519"/>
                </a:lnTo>
                <a:lnTo>
                  <a:pt x="813572" y="1032612"/>
                </a:lnTo>
                <a:lnTo>
                  <a:pt x="813572" y="1032612"/>
                </a:lnTo>
                <a:lnTo>
                  <a:pt x="820526" y="1025658"/>
                </a:lnTo>
                <a:lnTo>
                  <a:pt x="855294" y="1025658"/>
                </a:lnTo>
                <a:lnTo>
                  <a:pt x="855294" y="1001321"/>
                </a:lnTo>
                <a:lnTo>
                  <a:pt x="883109" y="1001321"/>
                </a:lnTo>
                <a:lnTo>
                  <a:pt x="883109" y="1001321"/>
                </a:lnTo>
                <a:lnTo>
                  <a:pt x="883109" y="976983"/>
                </a:lnTo>
                <a:lnTo>
                  <a:pt x="938737" y="976983"/>
                </a:lnTo>
                <a:lnTo>
                  <a:pt x="938737" y="963076"/>
                </a:lnTo>
                <a:lnTo>
                  <a:pt x="963075" y="963076"/>
                </a:lnTo>
                <a:lnTo>
                  <a:pt x="963075" y="942215"/>
                </a:lnTo>
                <a:lnTo>
                  <a:pt x="994366" y="942215"/>
                </a:lnTo>
                <a:lnTo>
                  <a:pt x="994366" y="914400"/>
                </a:lnTo>
                <a:lnTo>
                  <a:pt x="1036088" y="914400"/>
                </a:lnTo>
                <a:lnTo>
                  <a:pt x="1036088" y="897016"/>
                </a:lnTo>
                <a:lnTo>
                  <a:pt x="1067379" y="897016"/>
                </a:lnTo>
                <a:lnTo>
                  <a:pt x="1067379" y="872679"/>
                </a:lnTo>
                <a:lnTo>
                  <a:pt x="1123008" y="872679"/>
                </a:lnTo>
                <a:lnTo>
                  <a:pt x="1123008" y="851818"/>
                </a:lnTo>
                <a:lnTo>
                  <a:pt x="1171684" y="851818"/>
                </a:lnTo>
                <a:lnTo>
                  <a:pt x="1171684" y="851818"/>
                </a:lnTo>
                <a:lnTo>
                  <a:pt x="1171684" y="851818"/>
                </a:lnTo>
                <a:lnTo>
                  <a:pt x="1171684" y="851818"/>
                </a:lnTo>
                <a:lnTo>
                  <a:pt x="1171684" y="824004"/>
                </a:lnTo>
                <a:lnTo>
                  <a:pt x="1230789" y="824004"/>
                </a:lnTo>
                <a:lnTo>
                  <a:pt x="1230789" y="824004"/>
                </a:lnTo>
                <a:lnTo>
                  <a:pt x="1230789" y="796189"/>
                </a:lnTo>
                <a:lnTo>
                  <a:pt x="1296849" y="796189"/>
                </a:lnTo>
                <a:lnTo>
                  <a:pt x="1296849" y="775328"/>
                </a:lnTo>
                <a:lnTo>
                  <a:pt x="1352477" y="775328"/>
                </a:lnTo>
                <a:lnTo>
                  <a:pt x="1352477" y="757944"/>
                </a:lnTo>
                <a:lnTo>
                  <a:pt x="1408106" y="757944"/>
                </a:lnTo>
                <a:lnTo>
                  <a:pt x="1408106" y="737083"/>
                </a:lnTo>
                <a:lnTo>
                  <a:pt x="1453305" y="737083"/>
                </a:lnTo>
                <a:lnTo>
                  <a:pt x="1453305" y="716223"/>
                </a:lnTo>
                <a:lnTo>
                  <a:pt x="1529795" y="716223"/>
                </a:lnTo>
                <a:lnTo>
                  <a:pt x="1529795" y="716223"/>
                </a:lnTo>
                <a:lnTo>
                  <a:pt x="1529795" y="695362"/>
                </a:lnTo>
                <a:lnTo>
                  <a:pt x="1595854" y="695362"/>
                </a:lnTo>
                <a:lnTo>
                  <a:pt x="1595854" y="674501"/>
                </a:lnTo>
                <a:lnTo>
                  <a:pt x="1700158" y="674501"/>
                </a:lnTo>
                <a:lnTo>
                  <a:pt x="1700158" y="653640"/>
                </a:lnTo>
                <a:lnTo>
                  <a:pt x="1741880" y="653640"/>
                </a:lnTo>
                <a:lnTo>
                  <a:pt x="1741880" y="604965"/>
                </a:lnTo>
                <a:lnTo>
                  <a:pt x="1787078" y="604965"/>
                </a:lnTo>
                <a:lnTo>
                  <a:pt x="1787078" y="584104"/>
                </a:lnTo>
                <a:lnTo>
                  <a:pt x="1884429" y="584104"/>
                </a:lnTo>
                <a:lnTo>
                  <a:pt x="1884429" y="566720"/>
                </a:lnTo>
                <a:lnTo>
                  <a:pt x="1957442" y="566720"/>
                </a:lnTo>
                <a:lnTo>
                  <a:pt x="1957442" y="549336"/>
                </a:lnTo>
                <a:lnTo>
                  <a:pt x="2026978" y="549336"/>
                </a:lnTo>
                <a:lnTo>
                  <a:pt x="2026978" y="521521"/>
                </a:lnTo>
                <a:lnTo>
                  <a:pt x="2089560" y="521521"/>
                </a:lnTo>
                <a:lnTo>
                  <a:pt x="2089560" y="521521"/>
                </a:lnTo>
                <a:lnTo>
                  <a:pt x="2089560" y="521521"/>
                </a:lnTo>
                <a:lnTo>
                  <a:pt x="2089560" y="504137"/>
                </a:lnTo>
                <a:lnTo>
                  <a:pt x="2148666" y="504137"/>
                </a:lnTo>
                <a:lnTo>
                  <a:pt x="2148666" y="483277"/>
                </a:lnTo>
                <a:lnTo>
                  <a:pt x="2197341" y="483277"/>
                </a:lnTo>
                <a:lnTo>
                  <a:pt x="2197341" y="462416"/>
                </a:lnTo>
                <a:lnTo>
                  <a:pt x="2273831" y="462416"/>
                </a:lnTo>
                <a:lnTo>
                  <a:pt x="2273831" y="448508"/>
                </a:lnTo>
                <a:lnTo>
                  <a:pt x="2364228" y="448508"/>
                </a:lnTo>
                <a:lnTo>
                  <a:pt x="2364228" y="431124"/>
                </a:lnTo>
                <a:lnTo>
                  <a:pt x="2419857" y="431124"/>
                </a:lnTo>
                <a:lnTo>
                  <a:pt x="2419857" y="410264"/>
                </a:lnTo>
                <a:lnTo>
                  <a:pt x="2461579" y="410264"/>
                </a:lnTo>
                <a:lnTo>
                  <a:pt x="2461579" y="396356"/>
                </a:lnTo>
                <a:lnTo>
                  <a:pt x="2510254" y="396356"/>
                </a:lnTo>
                <a:lnTo>
                  <a:pt x="2510254" y="365065"/>
                </a:lnTo>
                <a:lnTo>
                  <a:pt x="2649326" y="365065"/>
                </a:lnTo>
                <a:lnTo>
                  <a:pt x="2649326" y="344204"/>
                </a:lnTo>
                <a:lnTo>
                  <a:pt x="2725816" y="344204"/>
                </a:lnTo>
                <a:lnTo>
                  <a:pt x="2725816" y="319867"/>
                </a:lnTo>
                <a:lnTo>
                  <a:pt x="2784922" y="319867"/>
                </a:lnTo>
                <a:lnTo>
                  <a:pt x="2784922" y="305959"/>
                </a:lnTo>
                <a:lnTo>
                  <a:pt x="2854458" y="305959"/>
                </a:lnTo>
                <a:lnTo>
                  <a:pt x="2854458" y="285099"/>
                </a:lnTo>
                <a:lnTo>
                  <a:pt x="2920517" y="285099"/>
                </a:lnTo>
                <a:lnTo>
                  <a:pt x="2920517" y="267715"/>
                </a:lnTo>
                <a:lnTo>
                  <a:pt x="2969192" y="267715"/>
                </a:lnTo>
                <a:lnTo>
                  <a:pt x="2969192" y="257284"/>
                </a:lnTo>
                <a:lnTo>
                  <a:pt x="3066543" y="257284"/>
                </a:lnTo>
                <a:lnTo>
                  <a:pt x="3066543" y="239900"/>
                </a:lnTo>
                <a:lnTo>
                  <a:pt x="3115218" y="239900"/>
                </a:lnTo>
                <a:lnTo>
                  <a:pt x="3115218" y="229470"/>
                </a:lnTo>
                <a:lnTo>
                  <a:pt x="3170847" y="229470"/>
                </a:lnTo>
                <a:lnTo>
                  <a:pt x="3170847" y="208609"/>
                </a:lnTo>
                <a:lnTo>
                  <a:pt x="3219522" y="208609"/>
                </a:lnTo>
                <a:lnTo>
                  <a:pt x="3219522" y="187748"/>
                </a:lnTo>
                <a:lnTo>
                  <a:pt x="3261244" y="187748"/>
                </a:lnTo>
                <a:lnTo>
                  <a:pt x="3261244" y="173841"/>
                </a:lnTo>
                <a:lnTo>
                  <a:pt x="3341211" y="173841"/>
                </a:lnTo>
                <a:lnTo>
                  <a:pt x="3341211" y="156457"/>
                </a:lnTo>
                <a:lnTo>
                  <a:pt x="3428131" y="156457"/>
                </a:lnTo>
                <a:lnTo>
                  <a:pt x="3428131" y="156457"/>
                </a:lnTo>
                <a:lnTo>
                  <a:pt x="3428131" y="132119"/>
                </a:lnTo>
                <a:lnTo>
                  <a:pt x="3574157" y="132119"/>
                </a:lnTo>
                <a:lnTo>
                  <a:pt x="3570680" y="128642"/>
                </a:lnTo>
                <a:lnTo>
                  <a:pt x="3650646" y="128642"/>
                </a:lnTo>
                <a:lnTo>
                  <a:pt x="3650646" y="97351"/>
                </a:lnTo>
                <a:lnTo>
                  <a:pt x="3831440" y="97351"/>
                </a:lnTo>
                <a:lnTo>
                  <a:pt x="3831440" y="73013"/>
                </a:lnTo>
                <a:lnTo>
                  <a:pt x="3925314" y="73013"/>
                </a:lnTo>
                <a:lnTo>
                  <a:pt x="3925314" y="52153"/>
                </a:lnTo>
                <a:lnTo>
                  <a:pt x="3963559" y="52153"/>
                </a:lnTo>
                <a:lnTo>
                  <a:pt x="3963559" y="41722"/>
                </a:lnTo>
                <a:lnTo>
                  <a:pt x="4172167" y="41722"/>
                </a:lnTo>
                <a:lnTo>
                  <a:pt x="4172167" y="20861"/>
                </a:lnTo>
                <a:lnTo>
                  <a:pt x="4279948" y="20861"/>
                </a:lnTo>
                <a:lnTo>
                  <a:pt x="4279948" y="0"/>
                </a:lnTo>
                <a:lnTo>
                  <a:pt x="4339054" y="0"/>
                </a:lnTo>
              </a:path>
            </a:pathLst>
          </a:custGeom>
          <a:noFill/>
          <a:ln w="28575">
            <a:solidFill>
              <a:srgbClr val="92D050"/>
            </a:solidFill>
            <a:miter lim="800000"/>
            <a:headEnd/>
            <a:tailEnd/>
          </a:ln>
        </p:spPr>
        <p:txBody>
          <a:bodyPr rtlCol="0" anchor="ctr"/>
          <a:lstStyle/>
          <a:p>
            <a:pPr algn="ctr" defTabSz="914363"/>
            <a:endParaRPr lang="en-US" sz="1600" dirty="0">
              <a:solidFill>
                <a:srgbClr val="000000"/>
              </a:solidFill>
              <a:latin typeface="+mj-lt"/>
            </a:endParaRPr>
          </a:p>
        </p:txBody>
      </p:sp>
      <p:sp>
        <p:nvSpPr>
          <p:cNvPr id="90" name="TextBox 89">
            <a:extLst>
              <a:ext uri="{FF2B5EF4-FFF2-40B4-BE49-F238E27FC236}">
                <a16:creationId xmlns:a16="http://schemas.microsoft.com/office/drawing/2014/main" id="{83C4D109-D7BC-4ADD-B108-E51FC5CE2F04}"/>
              </a:ext>
            </a:extLst>
          </p:cNvPr>
          <p:cNvSpPr txBox="1"/>
          <p:nvPr/>
        </p:nvSpPr>
        <p:spPr bwMode="auto">
          <a:xfrm>
            <a:off x="4940219" y="3545818"/>
            <a:ext cx="8707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363">
              <a:spcAft>
                <a:spcPct val="0"/>
              </a:spcAft>
            </a:pPr>
            <a:r>
              <a:rPr lang="en-US" sz="1400" b="1" dirty="0">
                <a:solidFill>
                  <a:srgbClr val="92D050"/>
                </a:solidFill>
                <a:latin typeface="+mj-lt"/>
              </a:rPr>
              <a:t>Placebo</a:t>
            </a:r>
          </a:p>
        </p:txBody>
      </p:sp>
      <p:sp>
        <p:nvSpPr>
          <p:cNvPr id="91" name="TextBox 90">
            <a:extLst>
              <a:ext uri="{FF2B5EF4-FFF2-40B4-BE49-F238E27FC236}">
                <a16:creationId xmlns:a16="http://schemas.microsoft.com/office/drawing/2014/main" id="{3662F798-86EE-461D-BD93-C8E87ED809FD}"/>
              </a:ext>
            </a:extLst>
          </p:cNvPr>
          <p:cNvSpPr txBox="1"/>
          <p:nvPr/>
        </p:nvSpPr>
        <p:spPr bwMode="auto">
          <a:xfrm>
            <a:off x="4811314" y="4083486"/>
            <a:ext cx="11512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defTabSz="914363">
              <a:spcAft>
                <a:spcPct val="0"/>
              </a:spcAft>
            </a:pPr>
            <a:r>
              <a:rPr lang="en-US" sz="1400" b="1" dirty="0">
                <a:solidFill>
                  <a:schemeClr val="accent3"/>
                </a:solidFill>
                <a:latin typeface="+mj-lt"/>
              </a:rPr>
              <a:t>Omecamtiv</a:t>
            </a:r>
            <a:br>
              <a:rPr lang="en-US" sz="1400" b="1" dirty="0">
                <a:solidFill>
                  <a:schemeClr val="accent3"/>
                </a:solidFill>
                <a:latin typeface="+mj-lt"/>
              </a:rPr>
            </a:br>
            <a:r>
              <a:rPr lang="en-US" sz="1400" b="1" dirty="0">
                <a:solidFill>
                  <a:schemeClr val="accent3"/>
                </a:solidFill>
                <a:latin typeface="+mj-lt"/>
              </a:rPr>
              <a:t>mecarbil</a:t>
            </a:r>
          </a:p>
        </p:txBody>
      </p:sp>
      <p:cxnSp>
        <p:nvCxnSpPr>
          <p:cNvPr id="93" name="Straight Connector 92">
            <a:extLst>
              <a:ext uri="{FF2B5EF4-FFF2-40B4-BE49-F238E27FC236}">
                <a16:creationId xmlns:a16="http://schemas.microsoft.com/office/drawing/2014/main" id="{7AF9F391-01F7-42E0-8D30-10A86E08A9E1}"/>
              </a:ext>
            </a:extLst>
          </p:cNvPr>
          <p:cNvCxnSpPr>
            <a:cxnSpLocks/>
          </p:cNvCxnSpPr>
          <p:nvPr/>
        </p:nvCxnSpPr>
        <p:spPr>
          <a:xfrm>
            <a:off x="1333753" y="5630850"/>
            <a:ext cx="4408913" cy="5985"/>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A1BA3EDA-9BC9-46B4-85D0-9DD8AF548BD0}"/>
              </a:ext>
            </a:extLst>
          </p:cNvPr>
          <p:cNvCxnSpPr>
            <a:cxnSpLocks/>
          </p:cNvCxnSpPr>
          <p:nvPr/>
        </p:nvCxnSpPr>
        <p:spPr>
          <a:xfrm flipH="1" flipV="1">
            <a:off x="1324120" y="3645439"/>
            <a:ext cx="6513" cy="1992733"/>
          </a:xfrm>
          <a:prstGeom prst="line">
            <a:avLst/>
          </a:prstGeom>
        </p:spPr>
        <p:style>
          <a:lnRef idx="1">
            <a:schemeClr val="dk1"/>
          </a:lnRef>
          <a:fillRef idx="0">
            <a:schemeClr val="dk1"/>
          </a:fillRef>
          <a:effectRef idx="0">
            <a:schemeClr val="dk1"/>
          </a:effectRef>
          <a:fontRef idx="minor">
            <a:schemeClr val="tx1"/>
          </a:fontRef>
        </p:style>
      </p:cxnSp>
      <p:graphicFrame>
        <p:nvGraphicFramePr>
          <p:cNvPr id="96" name="Group 32">
            <a:extLst>
              <a:ext uri="{FF2B5EF4-FFF2-40B4-BE49-F238E27FC236}">
                <a16:creationId xmlns:a16="http://schemas.microsoft.com/office/drawing/2014/main" id="{4FD6F08C-A60D-47F8-9FED-B0573A1066A9}"/>
              </a:ext>
            </a:extLst>
          </p:cNvPr>
          <p:cNvGraphicFramePr>
            <a:graphicFrameLocks/>
          </p:cNvGraphicFramePr>
          <p:nvPr>
            <p:extLst>
              <p:ext uri="{D42A27DB-BD31-4B8C-83A1-F6EECF244321}">
                <p14:modId xmlns:p14="http://schemas.microsoft.com/office/powerpoint/2010/main" val="756191792"/>
              </p:ext>
            </p:extLst>
          </p:nvPr>
        </p:nvGraphicFramePr>
        <p:xfrm>
          <a:off x="6241739" y="2797293"/>
          <a:ext cx="5623718" cy="3019703"/>
        </p:xfrm>
        <a:graphic>
          <a:graphicData uri="http://schemas.openxmlformats.org/drawingml/2006/table">
            <a:tbl>
              <a:tblPr>
                <a:gradFill rotWithShape="1">
                  <a:gsLst>
                    <a:gs pos="0">
                      <a:srgbClr val="8FA7B3">
                        <a:tint val="50000"/>
                        <a:satMod val="300000"/>
                      </a:srgbClr>
                    </a:gs>
                    <a:gs pos="35000">
                      <a:srgbClr val="8FA7B3">
                        <a:tint val="37000"/>
                        <a:satMod val="300000"/>
                      </a:srgbClr>
                    </a:gs>
                    <a:gs pos="100000">
                      <a:srgbClr val="8FA7B3">
                        <a:tint val="15000"/>
                        <a:satMod val="350000"/>
                      </a:srgbClr>
                    </a:gs>
                  </a:gsLst>
                  <a:lin ang="16200000" scaled="1"/>
                </a:gradFill>
                <a:effectLst>
                  <a:outerShdw blurRad="40000" dist="20000" dir="5400000" rotWithShape="0">
                    <a:srgbClr val="000000">
                      <a:alpha val="38000"/>
                    </a:srgbClr>
                  </a:outerShdw>
                </a:effectLst>
              </a:tblPr>
              <a:tblGrid>
                <a:gridCol w="2665739">
                  <a:extLst>
                    <a:ext uri="{9D8B030D-6E8A-4147-A177-3AD203B41FA5}">
                      <a16:colId xmlns:a16="http://schemas.microsoft.com/office/drawing/2014/main" val="20000"/>
                    </a:ext>
                  </a:extLst>
                </a:gridCol>
                <a:gridCol w="1893330">
                  <a:extLst>
                    <a:ext uri="{9D8B030D-6E8A-4147-A177-3AD203B41FA5}">
                      <a16:colId xmlns:a16="http://schemas.microsoft.com/office/drawing/2014/main" val="1765163914"/>
                    </a:ext>
                  </a:extLst>
                </a:gridCol>
                <a:gridCol w="1064649">
                  <a:extLst>
                    <a:ext uri="{9D8B030D-6E8A-4147-A177-3AD203B41FA5}">
                      <a16:colId xmlns:a16="http://schemas.microsoft.com/office/drawing/2014/main" val="590660315"/>
                    </a:ext>
                  </a:extLst>
                </a:gridCol>
              </a:tblGrid>
              <a:tr h="367863">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600" b="1" i="0" u="none" strike="noStrike" cap="none" normalizeH="0" baseline="0" dirty="0">
                        <a:ln>
                          <a:noFill/>
                        </a:ln>
                        <a:solidFill>
                          <a:schemeClr val="bg1"/>
                        </a:solidFill>
                        <a:effectLst/>
                        <a:latin typeface="Calibri" panose="020F0502020204030204" pitchFamily="34" charset="0"/>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accent2"/>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600" u="none" strike="noStrike" cap="none" normalizeH="0" baseline="0" dirty="0">
                          <a:ln>
                            <a:noFill/>
                          </a:ln>
                          <a:solidFill>
                            <a:schemeClr val="bg1"/>
                          </a:solidFill>
                          <a:effectLst/>
                        </a:rPr>
                        <a:t>HR (95% CI)</a:t>
                      </a:r>
                      <a:endParaRPr kumimoji="0" lang="en-US" sz="1600" b="1" i="0" u="none" strike="noStrike" cap="none" normalizeH="0" baseline="0" dirty="0">
                        <a:ln>
                          <a:noFill/>
                        </a:ln>
                        <a:solidFill>
                          <a:schemeClr val="bg1"/>
                        </a:solidFill>
                        <a:effectLst/>
                        <a:latin typeface="Calibri" panose="020F0502020204030204" pitchFamily="34" charset="0"/>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accent2"/>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0"/>
                        </a:spcBef>
                        <a:spcAft>
                          <a:spcPts val="0"/>
                        </a:spcAft>
                        <a:buClrTx/>
                        <a:buSzTx/>
                        <a:buFontTx/>
                        <a:buNone/>
                        <a:tabLst/>
                      </a:pPr>
                      <a:r>
                        <a:rPr kumimoji="0" lang="en-US" sz="1600" i="1" u="none" strike="noStrike" cap="none" normalizeH="0" baseline="0" dirty="0">
                          <a:ln>
                            <a:noFill/>
                          </a:ln>
                          <a:solidFill>
                            <a:schemeClr val="bg1"/>
                          </a:solidFill>
                          <a:effectLst/>
                        </a:rPr>
                        <a:t>P</a:t>
                      </a:r>
                      <a:r>
                        <a:rPr kumimoji="0" lang="en-US" sz="1600" u="none" strike="noStrike" cap="none" normalizeH="0" baseline="0" dirty="0">
                          <a:ln>
                            <a:noFill/>
                          </a:ln>
                          <a:solidFill>
                            <a:schemeClr val="bg1"/>
                          </a:solidFill>
                          <a:effectLst/>
                        </a:rPr>
                        <a:t> Value</a:t>
                      </a:r>
                      <a:endParaRPr kumimoji="0" lang="en-US" sz="1600" b="1" i="0" u="none" strike="noStrike" cap="none" normalizeH="0" baseline="0" dirty="0">
                        <a:ln>
                          <a:noFill/>
                        </a:ln>
                        <a:solidFill>
                          <a:schemeClr val="bg1"/>
                        </a:solidFill>
                        <a:effectLst/>
                        <a:latin typeface="Calibri" panose="020F0502020204030204" pitchFamily="34" charset="0"/>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815357">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0"/>
                        </a:spcBef>
                        <a:spcAft>
                          <a:spcPct val="25000"/>
                        </a:spcAft>
                        <a:buClrTx/>
                        <a:buSzTx/>
                        <a:buFontTx/>
                        <a:buNone/>
                        <a:tabLst/>
                      </a:pPr>
                      <a:r>
                        <a:rPr kumimoji="0" lang="en-US" sz="1600" u="none" strike="noStrike" kern="1200" cap="none" normalizeH="0" baseline="0" dirty="0">
                          <a:ln>
                            <a:noFill/>
                          </a:ln>
                          <a:effectLst/>
                        </a:rPr>
                        <a:t>Time to first HF event or CV death (primary outcome)</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u="none" strike="noStrike" kern="1200" cap="none" normalizeH="0" baseline="0" dirty="0">
                          <a:ln>
                            <a:noFill/>
                          </a:ln>
                          <a:effectLst/>
                        </a:rPr>
                        <a:t>0.99 (0.86-0.99)</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u="none" strike="noStrike" kern="1200" cap="none" normalizeH="0" baseline="0" dirty="0">
                          <a:ln>
                            <a:noFill/>
                          </a:ln>
                          <a:effectLst/>
                        </a:rPr>
                        <a:t>.025</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579136">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285750" marR="0" lvl="0" indent="-285750" algn="l" defTabSz="914400" rtl="0" eaLnBrk="1" fontAlgn="base" latinLnBrk="0" hangingPunct="1">
                        <a:lnSpc>
                          <a:spcPct val="100000"/>
                        </a:lnSpc>
                        <a:spcBef>
                          <a:spcPct val="35000"/>
                        </a:spcBef>
                        <a:spcAft>
                          <a:spcPct val="25000"/>
                        </a:spcAft>
                        <a:buClrTx/>
                        <a:buSzTx/>
                        <a:buFont typeface="Wingdings" panose="05000000000000000000" pitchFamily="2" charset="2"/>
                        <a:buChar char="§"/>
                        <a:tabLst/>
                        <a:defRPr/>
                      </a:pPr>
                      <a:r>
                        <a:rPr kumimoji="0" lang="en-US" sz="1600" u="none" strike="noStrike" kern="1200" cap="none" normalizeH="0" baseline="0" dirty="0">
                          <a:ln>
                            <a:noFill/>
                          </a:ln>
                          <a:effectLst/>
                        </a:rPr>
                        <a:t>Subgroup with baseline LVEF ≤ 28%</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u="none" strike="noStrike" kern="1200" cap="none" normalizeH="0" baseline="0" dirty="0">
                          <a:ln>
                            <a:noFill/>
                          </a:ln>
                          <a:effectLst/>
                        </a:rPr>
                        <a:t>0.84 (0.77-0.92)</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rowSpan="2">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u="none" strike="noStrike" kern="1200" cap="none" normalizeH="0" baseline="0" dirty="0">
                          <a:ln>
                            <a:noFill/>
                          </a:ln>
                          <a:effectLst/>
                        </a:rPr>
                        <a:t>P</a:t>
                      </a:r>
                      <a:r>
                        <a:rPr kumimoji="0" lang="en-US" sz="1600" u="none" strike="noStrike" kern="1200" cap="none" normalizeH="0" baseline="-25000" dirty="0">
                          <a:ln>
                            <a:noFill/>
                          </a:ln>
                          <a:effectLst/>
                        </a:rPr>
                        <a:t>interaction</a:t>
                      </a:r>
                      <a:r>
                        <a:rPr kumimoji="0" lang="en-US" sz="1600" u="none" strike="noStrike" kern="1200" cap="none" normalizeH="0" baseline="0" dirty="0">
                          <a:ln>
                            <a:noFill/>
                          </a:ln>
                          <a:effectLst/>
                        </a:rPr>
                        <a:t> = .003</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4460684"/>
                  </a:ext>
                </a:extLst>
              </a:tr>
              <a:tr h="579136">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285750" marR="0" lvl="0" indent="-285750" algn="l" defTabSz="914400" rtl="0" eaLnBrk="1" fontAlgn="base" latinLnBrk="0" hangingPunct="1">
                        <a:lnSpc>
                          <a:spcPct val="100000"/>
                        </a:lnSpc>
                        <a:spcBef>
                          <a:spcPct val="35000"/>
                        </a:spcBef>
                        <a:spcAft>
                          <a:spcPct val="25000"/>
                        </a:spcAft>
                        <a:buClrTx/>
                        <a:buSzTx/>
                        <a:buFont typeface="Wingdings" panose="05000000000000000000" pitchFamily="2" charset="2"/>
                        <a:buChar char="§"/>
                        <a:tabLst/>
                        <a:defRPr/>
                      </a:pPr>
                      <a:r>
                        <a:rPr kumimoji="0" lang="en-US" sz="1600" u="none" strike="noStrike" kern="1200" cap="none" normalizeH="0" baseline="0" dirty="0">
                          <a:ln>
                            <a:noFill/>
                          </a:ln>
                          <a:effectLst/>
                        </a:rPr>
                        <a:t>Subgroup with baseline LVEF &gt; 28%</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defRPr/>
                      </a:pPr>
                      <a:r>
                        <a:rPr kumimoji="0" lang="en-US" sz="1600" u="none" strike="noStrike" kern="1200" cap="none" normalizeH="0" baseline="0" dirty="0">
                          <a:ln>
                            <a:noFill/>
                          </a:ln>
                          <a:effectLst/>
                        </a:rPr>
                        <a:t>1.04 (0.94-1.16)</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vMerge="1">
                  <a:txBody>
                    <a:body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endParaRPr kumimoji="0" lang="en-US" sz="1800" b="0" i="0" u="none" strike="noStrike" kern="1200" cap="none" normalizeH="0" baseline="0" dirty="0">
                        <a:ln>
                          <a:noFill/>
                        </a:ln>
                        <a:solidFill>
                          <a:schemeClr val="bg2">
                            <a:lumMod val="10000"/>
                          </a:schemeClr>
                        </a:solidFill>
                        <a:effectLst/>
                        <a:latin typeface="Calibri" panose="020F0502020204030204" pitchFamily="34" charset="0"/>
                        <a:ea typeface="+mn-ea"/>
                        <a:cs typeface="+mn-cs"/>
                      </a:endParaRPr>
                    </a:p>
                  </a:txBody>
                  <a:tcPr marL="121881" marR="121881" marT="45728" marB="4572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536089606"/>
                  </a:ext>
                </a:extLst>
              </a:tr>
              <a:tr h="335296">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u="none" strike="noStrike" kern="1200" cap="none" normalizeH="0" baseline="0" dirty="0">
                          <a:ln>
                            <a:noFill/>
                          </a:ln>
                          <a:effectLst/>
                        </a:rPr>
                        <a:t>Time to first HF event </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u="none" strike="noStrike" kern="1200" cap="none" normalizeH="0" baseline="0" dirty="0">
                          <a:ln>
                            <a:noFill/>
                          </a:ln>
                          <a:effectLst/>
                        </a:rPr>
                        <a:t>0.93 (0.86-1.00)</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ct val="35000"/>
                        </a:spcBef>
                        <a:spcAft>
                          <a:spcPct val="25000"/>
                        </a:spcAft>
                        <a:buClr>
                          <a:schemeClr val="accent2"/>
                        </a:buClr>
                        <a:buSzTx/>
                        <a:buFont typeface="Wingdings" pitchFamily="2" charset="2"/>
                        <a:buNone/>
                        <a:tabLst/>
                      </a:pPr>
                      <a:r>
                        <a:rPr kumimoji="0" lang="en-US" sz="1600" u="none" strike="noStrike" kern="1200" cap="none" normalizeH="0" baseline="0" dirty="0">
                          <a:ln>
                            <a:noFill/>
                          </a:ln>
                          <a:effectLst/>
                        </a:rPr>
                        <a:t>.06</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335296">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l"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600" u="none" strike="noStrike" kern="1200" cap="none" normalizeH="0" baseline="0" dirty="0">
                          <a:ln>
                            <a:noFill/>
                          </a:ln>
                          <a:effectLst/>
                        </a:rPr>
                        <a:t>Time to CV death</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u="none" strike="noStrike" kern="1200" cap="none" normalizeH="0" baseline="0" dirty="0">
                          <a:ln>
                            <a:noFill/>
                          </a:ln>
                          <a:effectLst/>
                        </a:rPr>
                        <a:t>1.01 (0.92-1.11)</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364" rtl="0" eaLnBrk="1" latinLnBrk="0" hangingPunct="1">
                        <a:defRPr sz="1800" kern="1200">
                          <a:solidFill>
                            <a:schemeClr val="dk1"/>
                          </a:solidFill>
                          <a:latin typeface="Arial"/>
                        </a:defRPr>
                      </a:lvl1pPr>
                      <a:lvl2pPr marL="457182" algn="l" defTabSz="914364" rtl="0" eaLnBrk="1" latinLnBrk="0" hangingPunct="1">
                        <a:defRPr sz="1800" kern="1200">
                          <a:solidFill>
                            <a:schemeClr val="dk1"/>
                          </a:solidFill>
                          <a:latin typeface="Arial"/>
                        </a:defRPr>
                      </a:lvl2pPr>
                      <a:lvl3pPr marL="914364" algn="l" defTabSz="914364" rtl="0" eaLnBrk="1" latinLnBrk="0" hangingPunct="1">
                        <a:defRPr sz="1800" kern="1200">
                          <a:solidFill>
                            <a:schemeClr val="dk1"/>
                          </a:solidFill>
                          <a:latin typeface="Arial"/>
                        </a:defRPr>
                      </a:lvl3pPr>
                      <a:lvl4pPr marL="1371545" algn="l" defTabSz="914364" rtl="0" eaLnBrk="1" latinLnBrk="0" hangingPunct="1">
                        <a:defRPr sz="1800" kern="1200">
                          <a:solidFill>
                            <a:schemeClr val="dk1"/>
                          </a:solidFill>
                          <a:latin typeface="Arial"/>
                        </a:defRPr>
                      </a:lvl4pPr>
                      <a:lvl5pPr marL="1828727" algn="l" defTabSz="914364" rtl="0" eaLnBrk="1" latinLnBrk="0" hangingPunct="1">
                        <a:defRPr sz="1800" kern="1200">
                          <a:solidFill>
                            <a:schemeClr val="dk1"/>
                          </a:solidFill>
                          <a:latin typeface="Arial"/>
                        </a:defRPr>
                      </a:lvl5pPr>
                      <a:lvl6pPr marL="2285909" algn="l" defTabSz="914364" rtl="0" eaLnBrk="1" latinLnBrk="0" hangingPunct="1">
                        <a:defRPr sz="1800" kern="1200">
                          <a:solidFill>
                            <a:schemeClr val="dk1"/>
                          </a:solidFill>
                          <a:latin typeface="Arial"/>
                        </a:defRPr>
                      </a:lvl6pPr>
                      <a:lvl7pPr marL="2743091" algn="l" defTabSz="914364" rtl="0" eaLnBrk="1" latinLnBrk="0" hangingPunct="1">
                        <a:defRPr sz="1800" kern="1200">
                          <a:solidFill>
                            <a:schemeClr val="dk1"/>
                          </a:solidFill>
                          <a:latin typeface="Arial"/>
                        </a:defRPr>
                      </a:lvl7pPr>
                      <a:lvl8pPr marL="3200272" algn="l" defTabSz="914364" rtl="0" eaLnBrk="1" latinLnBrk="0" hangingPunct="1">
                        <a:defRPr sz="1800" kern="1200">
                          <a:solidFill>
                            <a:schemeClr val="dk1"/>
                          </a:solidFill>
                          <a:latin typeface="Arial"/>
                        </a:defRPr>
                      </a:lvl8pPr>
                      <a:lvl9pPr marL="3657454" algn="l" defTabSz="914364" rtl="0" eaLnBrk="1" latinLnBrk="0" hangingPunct="1">
                        <a:defRPr sz="1800" kern="1200">
                          <a:solidFill>
                            <a:schemeClr val="dk1"/>
                          </a:solidFill>
                          <a:latin typeface="Arial"/>
                        </a:defRPr>
                      </a:lvl9p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1600" u="none" strike="noStrike" kern="1200" cap="none" normalizeH="0" baseline="0" dirty="0">
                          <a:ln>
                            <a:noFill/>
                          </a:ln>
                          <a:effectLst/>
                        </a:rPr>
                        <a:t>.86</a:t>
                      </a:r>
                      <a:endParaRPr kumimoji="0" lang="en-US" sz="1600" b="0" i="0" u="none" strike="noStrike" kern="1200" cap="none" normalizeH="0" baseline="0" dirty="0">
                        <a:ln>
                          <a:noFill/>
                        </a:ln>
                        <a:solidFill>
                          <a:schemeClr val="bg1"/>
                        </a:solidFill>
                        <a:effectLst/>
                        <a:latin typeface="Calibri" panose="020F0502020204030204" pitchFamily="34" charset="0"/>
                        <a:ea typeface="+mn-ea"/>
                        <a:cs typeface="+mn-cs"/>
                      </a:endParaRPr>
                    </a:p>
                  </a:txBody>
                  <a:tcPr marL="121881" marR="121881" marT="45728" marB="45728" anchor="ctr" horzOverflow="overflow">
                    <a:lnL w="9525" cap="flat" cmpd="sng" algn="ctr">
                      <a:solidFill>
                        <a:srgbClr val="8FA7B3">
                          <a:shade val="95000"/>
                          <a:satMod val="105000"/>
                        </a:srgbClr>
                      </a:solidFill>
                      <a:prstDash val="solid"/>
                    </a:lnL>
                    <a:lnR w="9525" cap="flat" cmpd="sng" algn="ctr">
                      <a:solidFill>
                        <a:srgbClr val="8FA7B3">
                          <a:shade val="95000"/>
                          <a:satMod val="105000"/>
                        </a:srgbClr>
                      </a:solidFill>
                      <a:prstDash val="solid"/>
                    </a:lnR>
                    <a:lnT w="9525" cap="flat" cmpd="sng" algn="ctr">
                      <a:solidFill>
                        <a:srgbClr val="8FA7B3">
                          <a:shade val="95000"/>
                          <a:satMod val="105000"/>
                        </a:srgbClr>
                      </a:solidFill>
                      <a:prstDash val="solid"/>
                    </a:lnT>
                    <a:lnB w="9525" cap="flat" cmpd="sng" algn="ctr">
                      <a:solidFill>
                        <a:srgbClr val="8FA7B3">
                          <a:shade val="95000"/>
                          <a:satMod val="105000"/>
                        </a:srgbClr>
                      </a:solid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bl>
          </a:graphicData>
        </a:graphic>
      </p:graphicFrame>
      <p:sp>
        <p:nvSpPr>
          <p:cNvPr id="48" name="Rectangle 47">
            <a:extLst>
              <a:ext uri="{FF2B5EF4-FFF2-40B4-BE49-F238E27FC236}">
                <a16:creationId xmlns:a16="http://schemas.microsoft.com/office/drawing/2014/main" id="{015F52E3-7148-4679-A63F-391C7258F387}"/>
              </a:ext>
            </a:extLst>
          </p:cNvPr>
          <p:cNvSpPr/>
          <p:nvPr/>
        </p:nvSpPr>
        <p:spPr>
          <a:xfrm>
            <a:off x="6241740" y="3179716"/>
            <a:ext cx="5622519" cy="7950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98" name="Content Placeholder 4">
            <a:extLst>
              <a:ext uri="{FF2B5EF4-FFF2-40B4-BE49-F238E27FC236}">
                <a16:creationId xmlns:a16="http://schemas.microsoft.com/office/drawing/2014/main" id="{DE0242A0-CDC2-4DC8-9876-C90D0E1B64A2}"/>
              </a:ext>
            </a:extLst>
          </p:cNvPr>
          <p:cNvSpPr txBox="1">
            <a:spLocks/>
          </p:cNvSpPr>
          <p:nvPr/>
        </p:nvSpPr>
        <p:spPr>
          <a:xfrm>
            <a:off x="664627" y="1347954"/>
            <a:ext cx="10917773" cy="977438"/>
          </a:xfrm>
          <a:prstGeom prst="rect">
            <a:avLst/>
          </a:prstGeom>
          <a:solidFill>
            <a:srgbClr val="FFFFCC"/>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76200" tIns="38100" rIns="76200" bIns="38100" rtlCol="0" anchor="ctr">
            <a:noAutofit/>
          </a:bodyPr>
          <a:lstStyle>
            <a:lvl1pPr marL="342900" indent="-342900" algn="l" defTabSz="914400" rtl="0" eaLnBrk="1" latinLnBrk="0" hangingPunct="1">
              <a:spcBef>
                <a:spcPct val="20000"/>
              </a:spcBef>
              <a:buClr>
                <a:schemeClr val="tx1"/>
              </a:buClr>
              <a:buFont typeface="Arial" pitchFamily="34" charset="0"/>
              <a:buChar char="•"/>
              <a:defRPr sz="3200" b="1" kern="1200">
                <a:solidFill>
                  <a:srgbClr val="0070C0"/>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761910">
              <a:buClr>
                <a:schemeClr val="bg1"/>
              </a:buClr>
              <a:buNone/>
            </a:pPr>
            <a:r>
              <a:rPr lang="en-US" sz="1800" dirty="0" err="1">
                <a:solidFill>
                  <a:schemeClr val="tx1"/>
                </a:solidFill>
              </a:rPr>
              <a:t>Omecamtiv</a:t>
            </a:r>
            <a:r>
              <a:rPr lang="en-US" sz="1800" dirty="0">
                <a:solidFill>
                  <a:schemeClr val="tx1"/>
                </a:solidFill>
              </a:rPr>
              <a:t> </a:t>
            </a:r>
            <a:r>
              <a:rPr lang="en-US" sz="1800" dirty="0" err="1">
                <a:solidFill>
                  <a:schemeClr val="tx1"/>
                </a:solidFill>
              </a:rPr>
              <a:t>mecarbil</a:t>
            </a:r>
            <a:r>
              <a:rPr lang="en-US" sz="1800" dirty="0">
                <a:solidFill>
                  <a:schemeClr val="tx1"/>
                </a:solidFill>
              </a:rPr>
              <a:t> is a first-in-class </a:t>
            </a:r>
            <a:r>
              <a:rPr lang="en-US" sz="1800" dirty="0" err="1">
                <a:solidFill>
                  <a:schemeClr val="tx1"/>
                </a:solidFill>
              </a:rPr>
              <a:t>myotrope</a:t>
            </a:r>
            <a:r>
              <a:rPr lang="en-US" sz="1800" dirty="0">
                <a:solidFill>
                  <a:schemeClr val="tx1"/>
                </a:solidFill>
              </a:rPr>
              <a:t> that augments cardiac contractility by selectively binding to cardiac myosin. Clinical data demonstrated a reduction in the incidence of composite HF event or CV death in </a:t>
            </a:r>
            <a:r>
              <a:rPr lang="en-US" sz="1800" dirty="0" err="1">
                <a:solidFill>
                  <a:schemeClr val="tx1"/>
                </a:solidFill>
              </a:rPr>
              <a:t>HFrEF</a:t>
            </a:r>
            <a:r>
              <a:rPr lang="en-US" sz="1800" dirty="0">
                <a:solidFill>
                  <a:schemeClr val="tx1"/>
                </a:solidFill>
              </a:rPr>
              <a:t> in </a:t>
            </a:r>
            <a:r>
              <a:rPr lang="en-US" sz="1800" dirty="0" err="1">
                <a:solidFill>
                  <a:schemeClr val="tx1"/>
                </a:solidFill>
              </a:rPr>
              <a:t>omecamtiv</a:t>
            </a:r>
            <a:r>
              <a:rPr lang="en-US" sz="1800" dirty="0">
                <a:solidFill>
                  <a:schemeClr val="tx1"/>
                </a:solidFill>
              </a:rPr>
              <a:t> </a:t>
            </a:r>
            <a:r>
              <a:rPr lang="en-US" sz="1800" dirty="0" err="1">
                <a:solidFill>
                  <a:schemeClr val="tx1"/>
                </a:solidFill>
              </a:rPr>
              <a:t>mecarbil</a:t>
            </a:r>
            <a:r>
              <a:rPr lang="en-US" sz="1800" dirty="0">
                <a:solidFill>
                  <a:schemeClr val="tx1"/>
                </a:solidFill>
              </a:rPr>
              <a:t> treatment compared to placebo. </a:t>
            </a:r>
          </a:p>
        </p:txBody>
      </p:sp>
      <p:sp>
        <p:nvSpPr>
          <p:cNvPr id="3" name="Footer Placeholder 2">
            <a:extLst>
              <a:ext uri="{FF2B5EF4-FFF2-40B4-BE49-F238E27FC236}">
                <a16:creationId xmlns:a16="http://schemas.microsoft.com/office/drawing/2014/main" id="{CDD536DC-5094-91F9-2A03-51F47202DFF0}"/>
              </a:ext>
            </a:extLst>
          </p:cNvPr>
          <p:cNvSpPr>
            <a:spLocks noGrp="1"/>
          </p:cNvSpPr>
          <p:nvPr>
            <p:ph type="ftr" sz="quarter" idx="3"/>
          </p:nvPr>
        </p:nvSpPr>
        <p:spPr/>
        <p:txBody>
          <a:bodyPr/>
          <a:lstStyle/>
          <a:p>
            <a:pPr>
              <a:spcAft>
                <a:spcPts val="600"/>
              </a:spcAft>
            </a:pPr>
            <a:r>
              <a:rPr lang="en-US" altLang="en-US" sz="1100" dirty="0"/>
              <a:t>CV: cardiovascular; HF: heart failure; </a:t>
            </a:r>
            <a:r>
              <a:rPr lang="en-US" altLang="en-US" sz="1100" dirty="0" err="1"/>
              <a:t>HFrEF</a:t>
            </a:r>
            <a:r>
              <a:rPr lang="en-US" altLang="en-US" sz="1100" dirty="0"/>
              <a:t>: heart failure reduced ejection fraction; LVEF: left ventricular ejection fraction</a:t>
            </a:r>
          </a:p>
          <a:p>
            <a:r>
              <a:rPr lang="en-US" altLang="en-US" dirty="0" err="1"/>
              <a:t>Teerlink</a:t>
            </a:r>
            <a:r>
              <a:rPr lang="en-US" altLang="en-US" dirty="0"/>
              <a:t> JR, et al. </a:t>
            </a:r>
            <a:r>
              <a:rPr lang="en-US" altLang="en-US" i="1" dirty="0"/>
              <a:t>N </a:t>
            </a:r>
            <a:r>
              <a:rPr lang="en-US" altLang="en-US" i="1" dirty="0" err="1"/>
              <a:t>Engl</a:t>
            </a:r>
            <a:r>
              <a:rPr lang="en-US" altLang="en-US" i="1" dirty="0"/>
              <a:t> J Med</a:t>
            </a:r>
            <a:r>
              <a:rPr lang="en-US" altLang="en-US" dirty="0"/>
              <a:t>. 2021;384(2):105-116. </a:t>
            </a:r>
            <a:r>
              <a:rPr lang="en-US" altLang="en-US" dirty="0" err="1"/>
              <a:t>Planelles</a:t>
            </a:r>
            <a:r>
              <a:rPr lang="en-US" altLang="en-US" dirty="0"/>
              <a:t>-Herrero VJ, et al. </a:t>
            </a:r>
            <a:r>
              <a:rPr lang="en-US" altLang="en-US" i="1" dirty="0"/>
              <a:t>Nat </a:t>
            </a:r>
            <a:r>
              <a:rPr lang="en-US" altLang="en-US" i="1" dirty="0" err="1"/>
              <a:t>Commun</a:t>
            </a:r>
            <a:r>
              <a:rPr lang="en-US" altLang="en-US" dirty="0"/>
              <a:t>.</a:t>
            </a:r>
            <a:r>
              <a:rPr lang="en-US" altLang="en-US" i="1" dirty="0"/>
              <a:t> </a:t>
            </a:r>
            <a:r>
              <a:rPr lang="en-US" altLang="en-US" dirty="0"/>
              <a:t>2017;8(1):190.</a:t>
            </a:r>
          </a:p>
        </p:txBody>
      </p:sp>
    </p:spTree>
    <p:extLst>
      <p:ext uri="{BB962C8B-B14F-4D97-AF65-F5344CB8AC3E}">
        <p14:creationId xmlns:p14="http://schemas.microsoft.com/office/powerpoint/2010/main" val="2254928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ooter Placeholder 10">
            <a:extLst>
              <a:ext uri="{FF2B5EF4-FFF2-40B4-BE49-F238E27FC236}">
                <a16:creationId xmlns:a16="http://schemas.microsoft.com/office/drawing/2014/main" id="{E6DF4B62-CA27-03A4-1B22-4F06A72D57CF}"/>
              </a:ext>
            </a:extLst>
          </p:cNvPr>
          <p:cNvSpPr>
            <a:spLocks noGrp="1"/>
          </p:cNvSpPr>
          <p:nvPr>
            <p:ph type="ftr" sz="quarter" idx="3"/>
          </p:nvPr>
        </p:nvSpPr>
        <p:spPr/>
        <p:txBody>
          <a:bodyPr/>
          <a:lstStyle/>
          <a:p>
            <a:r>
              <a:rPr lang="en-US" dirty="0"/>
              <a:t>Greene SJ, et al. </a:t>
            </a:r>
            <a:r>
              <a:rPr lang="en-US" i="1" dirty="0"/>
              <a:t>JAMA</a:t>
            </a:r>
            <a:r>
              <a:rPr lang="en-US" dirty="0"/>
              <a:t>. 2021;326(22):2261-2262</a:t>
            </a:r>
          </a:p>
        </p:txBody>
      </p:sp>
      <p:grpSp>
        <p:nvGrpSpPr>
          <p:cNvPr id="14" name="Group 13">
            <a:extLst>
              <a:ext uri="{FF2B5EF4-FFF2-40B4-BE49-F238E27FC236}">
                <a16:creationId xmlns:a16="http://schemas.microsoft.com/office/drawing/2014/main" id="{093B4359-BDCF-FA30-6670-12865A010929}"/>
              </a:ext>
            </a:extLst>
          </p:cNvPr>
          <p:cNvGrpSpPr/>
          <p:nvPr/>
        </p:nvGrpSpPr>
        <p:grpSpPr>
          <a:xfrm>
            <a:off x="8031702" y="685800"/>
            <a:ext cx="3447065" cy="5343525"/>
            <a:chOff x="7905750" y="571500"/>
            <a:chExt cx="3668267" cy="5686425"/>
          </a:xfrm>
        </p:grpSpPr>
        <p:sp>
          <p:nvSpPr>
            <p:cNvPr id="13" name="Speech Bubble: Rectangle 12">
              <a:extLst>
                <a:ext uri="{FF2B5EF4-FFF2-40B4-BE49-F238E27FC236}">
                  <a16:creationId xmlns:a16="http://schemas.microsoft.com/office/drawing/2014/main" id="{FD763E2E-D1D6-59D2-4D53-3AFE50686A20}"/>
                </a:ext>
              </a:extLst>
            </p:cNvPr>
            <p:cNvSpPr/>
            <p:nvPr/>
          </p:nvSpPr>
          <p:spPr>
            <a:xfrm>
              <a:off x="7905750" y="571500"/>
              <a:ext cx="3668267" cy="5686425"/>
            </a:xfrm>
            <a:prstGeom prst="wedgeRectCallout">
              <a:avLst>
                <a:gd name="adj1" fmla="val 33437"/>
                <a:gd name="adj2" fmla="val 56135"/>
              </a:avLst>
            </a:prstGeom>
            <a:noFill/>
            <a:ln w="285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BAFF958-DFBA-4C37-8AAD-3AFDE4009B33}"/>
                </a:ext>
              </a:extLst>
            </p:cNvPr>
            <p:cNvPicPr>
              <a:picLocks noChangeAspect="1"/>
            </p:cNvPicPr>
            <p:nvPr/>
          </p:nvPicPr>
          <p:blipFill rotWithShape="1">
            <a:blip r:embed="rId3"/>
            <a:srcRect l="73400" t="10156" r="2307" b="14228"/>
            <a:stretch/>
          </p:blipFill>
          <p:spPr>
            <a:xfrm>
              <a:off x="8271544" y="670914"/>
              <a:ext cx="3126830" cy="5516172"/>
            </a:xfrm>
            <a:prstGeom prst="rect">
              <a:avLst/>
            </a:prstGeom>
          </p:spPr>
        </p:pic>
      </p:grpSp>
      <p:pic>
        <p:nvPicPr>
          <p:cNvPr id="6" name="Picture 5" descr="Chart&#10;&#10;Description automatically generated">
            <a:extLst>
              <a:ext uri="{FF2B5EF4-FFF2-40B4-BE49-F238E27FC236}">
                <a16:creationId xmlns:a16="http://schemas.microsoft.com/office/drawing/2014/main" id="{B112EC04-1B9E-F86D-1B58-091FCB2EC28B}"/>
              </a:ext>
            </a:extLst>
          </p:cNvPr>
          <p:cNvPicPr>
            <a:picLocks noChangeAspect="1"/>
          </p:cNvPicPr>
          <p:nvPr/>
        </p:nvPicPr>
        <p:blipFill rotWithShape="1">
          <a:blip r:embed="rId4">
            <a:extLst>
              <a:ext uri="{28A0092B-C50C-407E-A947-70E740481C1C}">
                <a14:useLocalDpi xmlns:a14="http://schemas.microsoft.com/office/drawing/2010/main" val="0"/>
              </a:ext>
            </a:extLst>
          </a:blip>
          <a:srcRect l="2935" t="2509" r="3972" b="2957"/>
          <a:stretch/>
        </p:blipFill>
        <p:spPr>
          <a:xfrm>
            <a:off x="713233" y="379795"/>
            <a:ext cx="6792467" cy="5976555"/>
          </a:xfrm>
          <a:prstGeom prst="rect">
            <a:avLst/>
          </a:prstGeom>
          <a:ln>
            <a:solidFill>
              <a:schemeClr val="tx1"/>
            </a:solidFill>
          </a:ln>
        </p:spPr>
      </p:pic>
    </p:spTree>
    <p:extLst>
      <p:ext uri="{BB962C8B-B14F-4D97-AF65-F5344CB8AC3E}">
        <p14:creationId xmlns:p14="http://schemas.microsoft.com/office/powerpoint/2010/main" val="350862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0963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F7E9F00-4064-2E04-DBD3-FF88F530F8AA}"/>
              </a:ext>
            </a:extLst>
          </p:cNvPr>
          <p:cNvSpPr>
            <a:spLocks noGrp="1"/>
          </p:cNvSpPr>
          <p:nvPr>
            <p:ph type="title"/>
          </p:nvPr>
        </p:nvSpPr>
        <p:spPr>
          <a:xfrm>
            <a:off x="609600" y="135589"/>
            <a:ext cx="10744200" cy="1249493"/>
          </a:xfrm>
        </p:spPr>
        <p:txBody>
          <a:bodyPr anchor="t">
            <a:noAutofit/>
          </a:bodyPr>
          <a:lstStyle/>
          <a:p>
            <a:r>
              <a:rPr lang="en-US" sz="2400" dirty="0"/>
              <a:t>2022 AHA/ACC/HFSA HF Guidelines:</a:t>
            </a:r>
            <a:br>
              <a:rPr lang="en-US" sz="2400" dirty="0"/>
            </a:br>
            <a:r>
              <a:rPr lang="en-US" sz="2400" dirty="0"/>
              <a:t>SGLT2i are Now Recommended Across All Stages and Types of HF</a:t>
            </a:r>
          </a:p>
        </p:txBody>
      </p:sp>
      <p:sp>
        <p:nvSpPr>
          <p:cNvPr id="7" name="Rectangle 6">
            <a:extLst>
              <a:ext uri="{FF2B5EF4-FFF2-40B4-BE49-F238E27FC236}">
                <a16:creationId xmlns:a16="http://schemas.microsoft.com/office/drawing/2014/main" id="{D27DBEF9-8CBA-4373-9198-BC17DC8220C9}"/>
              </a:ext>
            </a:extLst>
          </p:cNvPr>
          <p:cNvSpPr>
            <a:spLocks/>
          </p:cNvSpPr>
          <p:nvPr/>
        </p:nvSpPr>
        <p:spPr>
          <a:xfrm>
            <a:off x="990355" y="1706616"/>
            <a:ext cx="1686911" cy="506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Stage A</a:t>
            </a:r>
          </a:p>
          <a:p>
            <a:pPr algn="ctr"/>
            <a:r>
              <a:rPr lang="en-US" sz="1100" b="1" dirty="0">
                <a:solidFill>
                  <a:schemeClr val="tx1"/>
                </a:solidFill>
              </a:rPr>
              <a:t>At-Risk for HF</a:t>
            </a:r>
          </a:p>
        </p:txBody>
      </p:sp>
      <p:sp>
        <p:nvSpPr>
          <p:cNvPr id="9" name="Rectangle 8">
            <a:extLst>
              <a:ext uri="{FF2B5EF4-FFF2-40B4-BE49-F238E27FC236}">
                <a16:creationId xmlns:a16="http://schemas.microsoft.com/office/drawing/2014/main" id="{3D4A3922-DDD7-43E7-ADC4-BF3F9C5FAA26}"/>
              </a:ext>
            </a:extLst>
          </p:cNvPr>
          <p:cNvSpPr>
            <a:spLocks/>
          </p:cNvSpPr>
          <p:nvPr/>
        </p:nvSpPr>
        <p:spPr>
          <a:xfrm>
            <a:off x="3245612" y="1706616"/>
            <a:ext cx="1686911" cy="506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tx1"/>
                </a:solidFill>
              </a:rPr>
              <a:t>Stage B</a:t>
            </a:r>
          </a:p>
          <a:p>
            <a:pPr algn="ctr"/>
            <a:r>
              <a:rPr lang="en-US" sz="1100" b="1" dirty="0">
                <a:solidFill>
                  <a:schemeClr val="tx1"/>
                </a:solidFill>
              </a:rPr>
              <a:t>Pre-HF</a:t>
            </a:r>
          </a:p>
        </p:txBody>
      </p:sp>
      <p:sp>
        <p:nvSpPr>
          <p:cNvPr id="82" name="Rectangle 81">
            <a:extLst>
              <a:ext uri="{FF2B5EF4-FFF2-40B4-BE49-F238E27FC236}">
                <a16:creationId xmlns:a16="http://schemas.microsoft.com/office/drawing/2014/main" id="{ED180E06-93BD-4CDE-9E97-9057A03D2F76}"/>
              </a:ext>
            </a:extLst>
          </p:cNvPr>
          <p:cNvSpPr>
            <a:spLocks/>
          </p:cNvSpPr>
          <p:nvPr/>
        </p:nvSpPr>
        <p:spPr>
          <a:xfrm>
            <a:off x="5497068" y="1525836"/>
            <a:ext cx="6281572" cy="506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400" b="1" dirty="0">
                <a:solidFill>
                  <a:schemeClr val="tx1"/>
                </a:solidFill>
              </a:rPr>
              <a:t>Stage C and D</a:t>
            </a:r>
          </a:p>
          <a:p>
            <a:pPr algn="ctr"/>
            <a:r>
              <a:rPr lang="en-US" sz="1100" b="1" dirty="0">
                <a:solidFill>
                  <a:schemeClr val="tx1"/>
                </a:solidFill>
              </a:rPr>
              <a:t>Stage C: Symptomatic HF and Stage D: Advanced HF</a:t>
            </a:r>
          </a:p>
        </p:txBody>
      </p:sp>
      <p:grpSp>
        <p:nvGrpSpPr>
          <p:cNvPr id="51" name="Group 50">
            <a:extLst>
              <a:ext uri="{FF2B5EF4-FFF2-40B4-BE49-F238E27FC236}">
                <a16:creationId xmlns:a16="http://schemas.microsoft.com/office/drawing/2014/main" id="{B3933CD7-0BF6-491D-A1D7-41E6296F2C4B}"/>
              </a:ext>
            </a:extLst>
          </p:cNvPr>
          <p:cNvGrpSpPr/>
          <p:nvPr/>
        </p:nvGrpSpPr>
        <p:grpSpPr>
          <a:xfrm>
            <a:off x="5497068" y="2017577"/>
            <a:ext cx="1798468" cy="3877385"/>
            <a:chOff x="5497068" y="1955096"/>
            <a:chExt cx="1798468" cy="4247489"/>
          </a:xfrm>
        </p:grpSpPr>
        <p:sp>
          <p:nvSpPr>
            <p:cNvPr id="10" name="Rectangle 9">
              <a:extLst>
                <a:ext uri="{FF2B5EF4-FFF2-40B4-BE49-F238E27FC236}">
                  <a16:creationId xmlns:a16="http://schemas.microsoft.com/office/drawing/2014/main" id="{029F7CD7-423A-494C-9160-2DB0A0244C9F}"/>
                </a:ext>
              </a:extLst>
            </p:cNvPr>
            <p:cNvSpPr/>
            <p:nvPr/>
          </p:nvSpPr>
          <p:spPr>
            <a:xfrm>
              <a:off x="5555947" y="1955096"/>
              <a:ext cx="1686911"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00" b="1" dirty="0">
                  <a:solidFill>
                    <a:schemeClr val="tx1"/>
                  </a:solidFill>
                </a:rPr>
                <a:t>HFrEF: LVEF ≤40%</a:t>
              </a:r>
            </a:p>
          </p:txBody>
        </p:sp>
        <p:grpSp>
          <p:nvGrpSpPr>
            <p:cNvPr id="21" name="Group 20">
              <a:extLst>
                <a:ext uri="{FF2B5EF4-FFF2-40B4-BE49-F238E27FC236}">
                  <a16:creationId xmlns:a16="http://schemas.microsoft.com/office/drawing/2014/main" id="{8D768ED3-0CFA-4D88-9B05-76EF0ED387D5}"/>
                </a:ext>
              </a:extLst>
            </p:cNvPr>
            <p:cNvGrpSpPr/>
            <p:nvPr/>
          </p:nvGrpSpPr>
          <p:grpSpPr>
            <a:xfrm>
              <a:off x="5497068" y="2318176"/>
              <a:ext cx="1798468" cy="3884409"/>
              <a:chOff x="5497068" y="2318176"/>
              <a:chExt cx="1798468" cy="3884409"/>
            </a:xfrm>
          </p:grpSpPr>
          <p:sp>
            <p:nvSpPr>
              <p:cNvPr id="16" name="Rectangle 15">
                <a:extLst>
                  <a:ext uri="{FF2B5EF4-FFF2-40B4-BE49-F238E27FC236}">
                    <a16:creationId xmlns:a16="http://schemas.microsoft.com/office/drawing/2014/main" id="{82783CF3-7669-4746-B6C1-5A05E84BFE6C}"/>
                  </a:ext>
                </a:extLst>
              </p:cNvPr>
              <p:cNvSpPr>
                <a:spLocks/>
              </p:cNvSpPr>
              <p:nvPr/>
            </p:nvSpPr>
            <p:spPr>
              <a:xfrm>
                <a:off x="5497068" y="4912939"/>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Diuretics </a:t>
                </a:r>
              </a:p>
              <a:p>
                <a:pPr algn="ctr"/>
                <a:r>
                  <a:rPr lang="en-US" sz="900" b="1" dirty="0">
                    <a:solidFill>
                      <a:schemeClr val="tx1"/>
                    </a:solidFill>
                  </a:rPr>
                  <a:t>as needed </a:t>
                </a:r>
              </a:p>
              <a:p>
                <a:pPr algn="ctr"/>
                <a:r>
                  <a:rPr lang="en-US" sz="800" b="1" dirty="0">
                    <a:solidFill>
                      <a:schemeClr val="tx1"/>
                    </a:solidFill>
                  </a:rPr>
                  <a:t>Class 1</a:t>
                </a:r>
                <a:endParaRPr lang="en-US" sz="900" b="1" dirty="0">
                  <a:solidFill>
                    <a:schemeClr val="tx1"/>
                  </a:solidFill>
                </a:endParaRPr>
              </a:p>
            </p:txBody>
          </p:sp>
          <p:sp>
            <p:nvSpPr>
              <p:cNvPr id="17" name="Rectangle 16">
                <a:extLst>
                  <a:ext uri="{FF2B5EF4-FFF2-40B4-BE49-F238E27FC236}">
                    <a16:creationId xmlns:a16="http://schemas.microsoft.com/office/drawing/2014/main" id="{35E6FD9A-1DE2-4CD5-856D-A2A34FD569BB}"/>
                  </a:ext>
                </a:extLst>
              </p:cNvPr>
              <p:cNvSpPr>
                <a:spLocks/>
              </p:cNvSpPr>
              <p:nvPr/>
            </p:nvSpPr>
            <p:spPr>
              <a:xfrm>
                <a:off x="5497068" y="2318176"/>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ARNI in NYHA </a:t>
                </a:r>
              </a:p>
              <a:p>
                <a:pPr algn="ctr"/>
                <a:r>
                  <a:rPr lang="en-US" sz="900" b="1" dirty="0">
                    <a:solidFill>
                      <a:schemeClr val="tx1"/>
                    </a:solidFill>
                  </a:rPr>
                  <a:t> II-III;            </a:t>
                </a:r>
              </a:p>
              <a:p>
                <a:pPr algn="ctr"/>
                <a:r>
                  <a:rPr lang="en-US" sz="900" b="1" dirty="0">
                    <a:solidFill>
                      <a:schemeClr val="tx1"/>
                    </a:solidFill>
                  </a:rPr>
                  <a:t>ACEI or ARB in NYHA II-IV</a:t>
                </a:r>
              </a:p>
              <a:p>
                <a:pPr algn="ctr"/>
                <a:r>
                  <a:rPr lang="en-US" sz="800" b="1" dirty="0">
                    <a:solidFill>
                      <a:schemeClr val="tx1"/>
                    </a:solidFill>
                  </a:rPr>
                  <a:t>Class 1</a:t>
                </a:r>
              </a:p>
            </p:txBody>
          </p:sp>
          <p:sp>
            <p:nvSpPr>
              <p:cNvPr id="18" name="Rectangle 17">
                <a:extLst>
                  <a:ext uri="{FF2B5EF4-FFF2-40B4-BE49-F238E27FC236}">
                    <a16:creationId xmlns:a16="http://schemas.microsoft.com/office/drawing/2014/main" id="{5E507E0E-3247-45E6-8A06-8AD4BAECA15B}"/>
                  </a:ext>
                </a:extLst>
              </p:cNvPr>
              <p:cNvSpPr>
                <a:spLocks/>
              </p:cNvSpPr>
              <p:nvPr/>
            </p:nvSpPr>
            <p:spPr>
              <a:xfrm>
                <a:off x="5497068" y="2967092"/>
                <a:ext cx="1798468" cy="590855"/>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Beta-blocker</a:t>
                </a:r>
              </a:p>
              <a:p>
                <a:pPr algn="ctr"/>
                <a:r>
                  <a:rPr lang="en-US" sz="800" b="1" dirty="0">
                    <a:solidFill>
                      <a:schemeClr val="tx1"/>
                    </a:solidFill>
                  </a:rPr>
                  <a:t>Class 1</a:t>
                </a:r>
              </a:p>
            </p:txBody>
          </p:sp>
          <p:sp>
            <p:nvSpPr>
              <p:cNvPr id="19" name="Rectangle 18">
                <a:extLst>
                  <a:ext uri="{FF2B5EF4-FFF2-40B4-BE49-F238E27FC236}">
                    <a16:creationId xmlns:a16="http://schemas.microsoft.com/office/drawing/2014/main" id="{9FAF7AD0-EC43-49BE-B635-9B62E06B5436}"/>
                  </a:ext>
                </a:extLst>
              </p:cNvPr>
              <p:cNvSpPr>
                <a:spLocks/>
              </p:cNvSpPr>
              <p:nvPr/>
            </p:nvSpPr>
            <p:spPr>
              <a:xfrm>
                <a:off x="5497068" y="3615757"/>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MRA</a:t>
                </a:r>
              </a:p>
              <a:p>
                <a:pPr algn="ctr"/>
                <a:r>
                  <a:rPr lang="en-US" sz="800" b="1" dirty="0">
                    <a:solidFill>
                      <a:schemeClr val="tx1"/>
                    </a:solidFill>
                  </a:rPr>
                  <a:t>Class 1</a:t>
                </a:r>
              </a:p>
            </p:txBody>
          </p:sp>
          <p:sp>
            <p:nvSpPr>
              <p:cNvPr id="20" name="Rectangle 19">
                <a:extLst>
                  <a:ext uri="{FF2B5EF4-FFF2-40B4-BE49-F238E27FC236}">
                    <a16:creationId xmlns:a16="http://schemas.microsoft.com/office/drawing/2014/main" id="{A14553B8-2C62-495B-B861-D8C05E719BAA}"/>
                  </a:ext>
                </a:extLst>
              </p:cNvPr>
              <p:cNvSpPr>
                <a:spLocks/>
              </p:cNvSpPr>
              <p:nvPr/>
            </p:nvSpPr>
            <p:spPr>
              <a:xfrm>
                <a:off x="5497068" y="4264673"/>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SGLT2i</a:t>
                </a:r>
              </a:p>
              <a:p>
                <a:pPr algn="ctr"/>
                <a:r>
                  <a:rPr lang="en-US" sz="800" b="1" dirty="0">
                    <a:solidFill>
                      <a:schemeClr val="tx1"/>
                    </a:solidFill>
                  </a:rPr>
                  <a:t>Class 1</a:t>
                </a:r>
              </a:p>
            </p:txBody>
          </p:sp>
          <p:sp>
            <p:nvSpPr>
              <p:cNvPr id="84" name="Rectangle 83">
                <a:extLst>
                  <a:ext uri="{FF2B5EF4-FFF2-40B4-BE49-F238E27FC236}">
                    <a16:creationId xmlns:a16="http://schemas.microsoft.com/office/drawing/2014/main" id="{E4DCF4E0-2D27-4C9E-B0CA-810885F02473}"/>
                  </a:ext>
                </a:extLst>
              </p:cNvPr>
              <p:cNvSpPr>
                <a:spLocks/>
              </p:cNvSpPr>
              <p:nvPr/>
            </p:nvSpPr>
            <p:spPr>
              <a:xfrm>
                <a:off x="5497068" y="5562505"/>
                <a:ext cx="1798468" cy="64008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Hydral-nitrates for </a:t>
                </a:r>
                <a:br>
                  <a:rPr lang="en-US" sz="900" b="1" dirty="0">
                    <a:solidFill>
                      <a:schemeClr val="tx1"/>
                    </a:solidFill>
                  </a:rPr>
                </a:br>
                <a:r>
                  <a:rPr lang="en-US" sz="900" b="1" dirty="0">
                    <a:solidFill>
                      <a:schemeClr val="tx1"/>
                    </a:solidFill>
                  </a:rPr>
                  <a:t>NYHA III-IV in </a:t>
                </a:r>
                <a:br>
                  <a:rPr lang="en-US" sz="900" b="1" dirty="0">
                    <a:solidFill>
                      <a:schemeClr val="tx1"/>
                    </a:solidFill>
                  </a:rPr>
                </a:br>
                <a:r>
                  <a:rPr lang="en-US" sz="900" b="1" dirty="0">
                    <a:solidFill>
                      <a:schemeClr val="tx1"/>
                    </a:solidFill>
                  </a:rPr>
                  <a:t>African American pts</a:t>
                </a:r>
              </a:p>
              <a:p>
                <a:pPr algn="ctr"/>
                <a:r>
                  <a:rPr lang="en-US" sz="800" b="1" dirty="0">
                    <a:solidFill>
                      <a:schemeClr val="tx1"/>
                    </a:solidFill>
                  </a:rPr>
                  <a:t>Class 1</a:t>
                </a:r>
              </a:p>
            </p:txBody>
          </p:sp>
        </p:grpSp>
      </p:grpSp>
      <p:sp>
        <p:nvSpPr>
          <p:cNvPr id="88" name="Rectangle 87">
            <a:extLst>
              <a:ext uri="{FF2B5EF4-FFF2-40B4-BE49-F238E27FC236}">
                <a16:creationId xmlns:a16="http://schemas.microsoft.com/office/drawing/2014/main" id="{9F25D921-C2D0-40D9-AD2A-CF7138949871}"/>
              </a:ext>
            </a:extLst>
          </p:cNvPr>
          <p:cNvSpPr>
            <a:spLocks/>
          </p:cNvSpPr>
          <p:nvPr/>
        </p:nvSpPr>
        <p:spPr>
          <a:xfrm>
            <a:off x="934575" y="2293104"/>
            <a:ext cx="1798468" cy="542571"/>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SGLT2i in pts with DM</a:t>
            </a:r>
          </a:p>
          <a:p>
            <a:pPr algn="ctr"/>
            <a:r>
              <a:rPr lang="en-US" sz="800" b="1" dirty="0">
                <a:solidFill>
                  <a:schemeClr val="tx1"/>
                </a:solidFill>
              </a:rPr>
              <a:t>Class 1</a:t>
            </a:r>
          </a:p>
        </p:txBody>
      </p:sp>
      <p:grpSp>
        <p:nvGrpSpPr>
          <p:cNvPr id="23" name="Group 22">
            <a:extLst>
              <a:ext uri="{FF2B5EF4-FFF2-40B4-BE49-F238E27FC236}">
                <a16:creationId xmlns:a16="http://schemas.microsoft.com/office/drawing/2014/main" id="{7268994D-6C8A-42CA-AE3D-0EFC39E1C0E8}"/>
              </a:ext>
            </a:extLst>
          </p:cNvPr>
          <p:cNvGrpSpPr/>
          <p:nvPr/>
        </p:nvGrpSpPr>
        <p:grpSpPr>
          <a:xfrm>
            <a:off x="3189832" y="2293106"/>
            <a:ext cx="1798468" cy="2319459"/>
            <a:chOff x="3022682" y="2318176"/>
            <a:chExt cx="1798468" cy="2540857"/>
          </a:xfrm>
        </p:grpSpPr>
        <p:sp>
          <p:nvSpPr>
            <p:cNvPr id="89" name="Rectangle 88">
              <a:extLst>
                <a:ext uri="{FF2B5EF4-FFF2-40B4-BE49-F238E27FC236}">
                  <a16:creationId xmlns:a16="http://schemas.microsoft.com/office/drawing/2014/main" id="{65F9D41F-B03F-4B7C-B5F0-3CE177FFB24A}"/>
                </a:ext>
              </a:extLst>
            </p:cNvPr>
            <p:cNvSpPr>
              <a:spLocks/>
            </p:cNvSpPr>
            <p:nvPr/>
          </p:nvSpPr>
          <p:spPr>
            <a:xfrm>
              <a:off x="3022682" y="2318176"/>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SGLT2i in pts with DM</a:t>
              </a:r>
            </a:p>
            <a:p>
              <a:pPr algn="ctr"/>
              <a:r>
                <a:rPr lang="en-US" sz="800" b="1" dirty="0">
                  <a:solidFill>
                    <a:schemeClr val="tx1"/>
                  </a:solidFill>
                </a:rPr>
                <a:t>Class 1</a:t>
              </a:r>
            </a:p>
          </p:txBody>
        </p:sp>
        <p:sp>
          <p:nvSpPr>
            <p:cNvPr id="97" name="Rectangle 96">
              <a:extLst>
                <a:ext uri="{FF2B5EF4-FFF2-40B4-BE49-F238E27FC236}">
                  <a16:creationId xmlns:a16="http://schemas.microsoft.com/office/drawing/2014/main" id="{37F31967-5A67-4526-92DF-59FFE0E339E4}"/>
                </a:ext>
              </a:extLst>
            </p:cNvPr>
            <p:cNvSpPr>
              <a:spLocks/>
            </p:cNvSpPr>
            <p:nvPr/>
          </p:nvSpPr>
          <p:spPr>
            <a:xfrm>
              <a:off x="3022682" y="2967092"/>
              <a:ext cx="1798468" cy="590855"/>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ACEI</a:t>
              </a:r>
            </a:p>
            <a:p>
              <a:pPr algn="ctr"/>
              <a:r>
                <a:rPr lang="en-US" sz="800" b="1" dirty="0">
                  <a:solidFill>
                    <a:schemeClr val="tx1"/>
                  </a:solidFill>
                </a:rPr>
                <a:t>Class 1</a:t>
              </a:r>
            </a:p>
          </p:txBody>
        </p:sp>
        <p:sp>
          <p:nvSpPr>
            <p:cNvPr id="98" name="Rectangle 97">
              <a:extLst>
                <a:ext uri="{FF2B5EF4-FFF2-40B4-BE49-F238E27FC236}">
                  <a16:creationId xmlns:a16="http://schemas.microsoft.com/office/drawing/2014/main" id="{61B78192-B25E-48E1-AB3E-5300F6B58B2C}"/>
                </a:ext>
              </a:extLst>
            </p:cNvPr>
            <p:cNvSpPr>
              <a:spLocks/>
            </p:cNvSpPr>
            <p:nvPr/>
          </p:nvSpPr>
          <p:spPr>
            <a:xfrm>
              <a:off x="3022682" y="3615757"/>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ARB if ACEI intolerant</a:t>
              </a:r>
            </a:p>
            <a:p>
              <a:pPr algn="ctr"/>
              <a:r>
                <a:rPr lang="en-US" sz="800" b="1" dirty="0">
                  <a:solidFill>
                    <a:schemeClr val="tx1"/>
                  </a:solidFill>
                </a:rPr>
                <a:t>Class 1</a:t>
              </a:r>
            </a:p>
          </p:txBody>
        </p:sp>
        <p:sp>
          <p:nvSpPr>
            <p:cNvPr id="99" name="Rectangle 98">
              <a:extLst>
                <a:ext uri="{FF2B5EF4-FFF2-40B4-BE49-F238E27FC236}">
                  <a16:creationId xmlns:a16="http://schemas.microsoft.com/office/drawing/2014/main" id="{48187717-E0EC-4791-B160-B307407E2863}"/>
                </a:ext>
              </a:extLst>
            </p:cNvPr>
            <p:cNvSpPr>
              <a:spLocks/>
            </p:cNvSpPr>
            <p:nvPr/>
          </p:nvSpPr>
          <p:spPr>
            <a:xfrm>
              <a:off x="3022682" y="4264673"/>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Beta-blocker</a:t>
              </a:r>
            </a:p>
            <a:p>
              <a:pPr algn="ctr"/>
              <a:r>
                <a:rPr lang="en-US" sz="800" b="1" dirty="0">
                  <a:solidFill>
                    <a:schemeClr val="tx1"/>
                  </a:solidFill>
                </a:rPr>
                <a:t>Class 1</a:t>
              </a:r>
            </a:p>
          </p:txBody>
        </p:sp>
      </p:grpSp>
      <p:grpSp>
        <p:nvGrpSpPr>
          <p:cNvPr id="52" name="Group 51">
            <a:extLst>
              <a:ext uri="{FF2B5EF4-FFF2-40B4-BE49-F238E27FC236}">
                <a16:creationId xmlns:a16="http://schemas.microsoft.com/office/drawing/2014/main" id="{FD1593A4-BFAE-4013-86BC-C0AB658A4D67}"/>
              </a:ext>
            </a:extLst>
          </p:cNvPr>
          <p:cNvGrpSpPr/>
          <p:nvPr/>
        </p:nvGrpSpPr>
        <p:grpSpPr>
          <a:xfrm>
            <a:off x="7738620" y="2017576"/>
            <a:ext cx="1798468" cy="3242682"/>
            <a:chOff x="7673073" y="1955096"/>
            <a:chExt cx="1798468" cy="3552203"/>
          </a:xfrm>
        </p:grpSpPr>
        <p:sp>
          <p:nvSpPr>
            <p:cNvPr id="11" name="Rectangle 10">
              <a:extLst>
                <a:ext uri="{FF2B5EF4-FFF2-40B4-BE49-F238E27FC236}">
                  <a16:creationId xmlns:a16="http://schemas.microsoft.com/office/drawing/2014/main" id="{C3AC8360-CD61-44BC-BCCC-B38260F66CF4}"/>
                </a:ext>
              </a:extLst>
            </p:cNvPr>
            <p:cNvSpPr>
              <a:spLocks/>
            </p:cNvSpPr>
            <p:nvPr/>
          </p:nvSpPr>
          <p:spPr>
            <a:xfrm>
              <a:off x="7728852" y="1955096"/>
              <a:ext cx="1686911"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00" b="1" dirty="0">
                  <a:solidFill>
                    <a:schemeClr val="tx1"/>
                  </a:solidFill>
                </a:rPr>
                <a:t>HFmrEF: LVEF 41-49%</a:t>
              </a:r>
            </a:p>
          </p:txBody>
        </p:sp>
        <p:sp>
          <p:nvSpPr>
            <p:cNvPr id="100" name="Rectangle 99">
              <a:extLst>
                <a:ext uri="{FF2B5EF4-FFF2-40B4-BE49-F238E27FC236}">
                  <a16:creationId xmlns:a16="http://schemas.microsoft.com/office/drawing/2014/main" id="{11C94BD0-A742-4B32-899F-F811670ED246}"/>
                </a:ext>
              </a:extLst>
            </p:cNvPr>
            <p:cNvSpPr>
              <a:spLocks/>
            </p:cNvSpPr>
            <p:nvPr/>
          </p:nvSpPr>
          <p:spPr>
            <a:xfrm>
              <a:off x="7673073" y="2318176"/>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Diuretics, as needed </a:t>
              </a:r>
              <a:br>
                <a:rPr lang="en-US" sz="900" b="1" dirty="0">
                  <a:solidFill>
                    <a:schemeClr val="tx1"/>
                  </a:solidFill>
                </a:rPr>
              </a:br>
              <a:r>
                <a:rPr lang="en-US" sz="800" b="1" dirty="0">
                  <a:solidFill>
                    <a:schemeClr val="tx1"/>
                  </a:solidFill>
                </a:rPr>
                <a:t>Class 1</a:t>
              </a:r>
              <a:endParaRPr lang="en-US" sz="900" b="1" dirty="0">
                <a:solidFill>
                  <a:schemeClr val="tx1"/>
                </a:solidFill>
              </a:endParaRPr>
            </a:p>
          </p:txBody>
        </p:sp>
        <p:sp>
          <p:nvSpPr>
            <p:cNvPr id="105" name="Rectangle 104">
              <a:extLst>
                <a:ext uri="{FF2B5EF4-FFF2-40B4-BE49-F238E27FC236}">
                  <a16:creationId xmlns:a16="http://schemas.microsoft.com/office/drawing/2014/main" id="{5B0A38C8-8831-41F8-B8C5-373EC947029D}"/>
                </a:ext>
              </a:extLst>
            </p:cNvPr>
            <p:cNvSpPr>
              <a:spLocks/>
            </p:cNvSpPr>
            <p:nvPr/>
          </p:nvSpPr>
          <p:spPr>
            <a:xfrm>
              <a:off x="7673073" y="2967092"/>
              <a:ext cx="1798468" cy="590855"/>
            </a:xfrm>
            <a:prstGeom prst="rect">
              <a:avLst/>
            </a:prstGeom>
            <a:solidFill>
              <a:srgbClr val="FFFF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SGLT2i</a:t>
              </a:r>
            </a:p>
            <a:p>
              <a:pPr algn="ctr"/>
              <a:r>
                <a:rPr lang="en-US" sz="800" b="1" dirty="0">
                  <a:solidFill>
                    <a:schemeClr val="tx1"/>
                  </a:solidFill>
                </a:rPr>
                <a:t>Class 2a</a:t>
              </a:r>
            </a:p>
          </p:txBody>
        </p:sp>
        <p:sp>
          <p:nvSpPr>
            <p:cNvPr id="109" name="Rectangle 108">
              <a:extLst>
                <a:ext uri="{FF2B5EF4-FFF2-40B4-BE49-F238E27FC236}">
                  <a16:creationId xmlns:a16="http://schemas.microsoft.com/office/drawing/2014/main" id="{9B2ABB1D-B4B9-4BBD-8C4C-9FC9E1921C0C}"/>
                </a:ext>
              </a:extLst>
            </p:cNvPr>
            <p:cNvSpPr>
              <a:spLocks/>
            </p:cNvSpPr>
            <p:nvPr/>
          </p:nvSpPr>
          <p:spPr>
            <a:xfrm>
              <a:off x="7673073" y="3615757"/>
              <a:ext cx="1798468" cy="594360"/>
            </a:xfrm>
            <a:prstGeom prst="rect">
              <a:avLst/>
            </a:prstGeom>
            <a:solidFill>
              <a:srgbClr val="FF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ACEI, ARB, ARNI</a:t>
              </a:r>
            </a:p>
            <a:p>
              <a:pPr algn="ctr"/>
              <a:r>
                <a:rPr lang="en-US" sz="800" b="1" dirty="0">
                  <a:solidFill>
                    <a:schemeClr val="tx1"/>
                  </a:solidFill>
                </a:rPr>
                <a:t>Class 2b</a:t>
              </a:r>
            </a:p>
          </p:txBody>
        </p:sp>
        <p:sp>
          <p:nvSpPr>
            <p:cNvPr id="110" name="Rectangle 109">
              <a:extLst>
                <a:ext uri="{FF2B5EF4-FFF2-40B4-BE49-F238E27FC236}">
                  <a16:creationId xmlns:a16="http://schemas.microsoft.com/office/drawing/2014/main" id="{9B16CB82-F78D-4149-B029-2945FA042E03}"/>
                </a:ext>
              </a:extLst>
            </p:cNvPr>
            <p:cNvSpPr>
              <a:spLocks/>
            </p:cNvSpPr>
            <p:nvPr/>
          </p:nvSpPr>
          <p:spPr>
            <a:xfrm>
              <a:off x="7673073" y="4912939"/>
              <a:ext cx="1798468" cy="594360"/>
            </a:xfrm>
            <a:prstGeom prst="rect">
              <a:avLst/>
            </a:prstGeom>
            <a:solidFill>
              <a:srgbClr val="FF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Beta-blocker</a:t>
              </a:r>
            </a:p>
            <a:p>
              <a:pPr algn="ctr"/>
              <a:r>
                <a:rPr lang="en-US" sz="800" b="1" dirty="0">
                  <a:solidFill>
                    <a:schemeClr val="tx1"/>
                  </a:solidFill>
                </a:rPr>
                <a:t>Class 2b</a:t>
              </a:r>
            </a:p>
          </p:txBody>
        </p:sp>
        <p:sp>
          <p:nvSpPr>
            <p:cNvPr id="119" name="Rectangle 118">
              <a:extLst>
                <a:ext uri="{FF2B5EF4-FFF2-40B4-BE49-F238E27FC236}">
                  <a16:creationId xmlns:a16="http://schemas.microsoft.com/office/drawing/2014/main" id="{04AD4B54-A828-4E8F-AC2E-8EACE7819CEC}"/>
                </a:ext>
              </a:extLst>
            </p:cNvPr>
            <p:cNvSpPr>
              <a:spLocks/>
            </p:cNvSpPr>
            <p:nvPr/>
          </p:nvSpPr>
          <p:spPr>
            <a:xfrm>
              <a:off x="7673073" y="4264673"/>
              <a:ext cx="1798468" cy="594360"/>
            </a:xfrm>
            <a:prstGeom prst="rect">
              <a:avLst/>
            </a:prstGeom>
            <a:solidFill>
              <a:srgbClr val="FF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MRA</a:t>
              </a:r>
            </a:p>
            <a:p>
              <a:pPr algn="ctr"/>
              <a:r>
                <a:rPr lang="en-US" sz="800" b="1" dirty="0">
                  <a:solidFill>
                    <a:schemeClr val="tx1"/>
                  </a:solidFill>
                </a:rPr>
                <a:t>Class 2b</a:t>
              </a:r>
            </a:p>
          </p:txBody>
        </p:sp>
      </p:grpSp>
      <p:sp>
        <p:nvSpPr>
          <p:cNvPr id="120" name="Rectangle 119">
            <a:extLst>
              <a:ext uri="{FF2B5EF4-FFF2-40B4-BE49-F238E27FC236}">
                <a16:creationId xmlns:a16="http://schemas.microsoft.com/office/drawing/2014/main" id="{C401479E-A661-4E3F-AF6F-156F61B078F4}"/>
              </a:ext>
            </a:extLst>
          </p:cNvPr>
          <p:cNvSpPr>
            <a:spLocks/>
          </p:cNvSpPr>
          <p:nvPr/>
        </p:nvSpPr>
        <p:spPr>
          <a:xfrm>
            <a:off x="-274848" y="2213251"/>
            <a:ext cx="1170039" cy="8002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100" dirty="0">
                <a:solidFill>
                  <a:schemeClr val="tx1"/>
                </a:solidFill>
              </a:rPr>
              <a:t>GDMT </a:t>
            </a:r>
          </a:p>
          <a:p>
            <a:pPr algn="r"/>
            <a:r>
              <a:rPr lang="en-US" sz="1100" dirty="0">
                <a:solidFill>
                  <a:schemeClr val="tx1"/>
                </a:solidFill>
              </a:rPr>
              <a:t>of major medication classes</a:t>
            </a:r>
          </a:p>
        </p:txBody>
      </p:sp>
      <p:sp>
        <p:nvSpPr>
          <p:cNvPr id="121" name="Rectangle 120">
            <a:extLst>
              <a:ext uri="{FF2B5EF4-FFF2-40B4-BE49-F238E27FC236}">
                <a16:creationId xmlns:a16="http://schemas.microsoft.com/office/drawing/2014/main" id="{48835999-CE0A-4CFD-9849-3AAAF3DCA0AC}"/>
              </a:ext>
            </a:extLst>
          </p:cNvPr>
          <p:cNvSpPr>
            <a:spLocks/>
          </p:cNvSpPr>
          <p:nvPr/>
        </p:nvSpPr>
        <p:spPr>
          <a:xfrm>
            <a:off x="934575" y="1099783"/>
            <a:ext cx="10844061" cy="4496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GDMT Across HF Stages</a:t>
            </a:r>
          </a:p>
        </p:txBody>
      </p:sp>
      <p:grpSp>
        <p:nvGrpSpPr>
          <p:cNvPr id="53" name="Group 52">
            <a:extLst>
              <a:ext uri="{FF2B5EF4-FFF2-40B4-BE49-F238E27FC236}">
                <a16:creationId xmlns:a16="http://schemas.microsoft.com/office/drawing/2014/main" id="{0993780A-897B-4686-87D9-33AF219B92BC}"/>
              </a:ext>
            </a:extLst>
          </p:cNvPr>
          <p:cNvGrpSpPr/>
          <p:nvPr/>
        </p:nvGrpSpPr>
        <p:grpSpPr>
          <a:xfrm>
            <a:off x="9980172" y="2017576"/>
            <a:ext cx="1798468" cy="3242682"/>
            <a:chOff x="9980172" y="1955096"/>
            <a:chExt cx="1798468" cy="3552203"/>
          </a:xfrm>
        </p:grpSpPr>
        <p:sp>
          <p:nvSpPr>
            <p:cNvPr id="83" name="Rectangle 82">
              <a:extLst>
                <a:ext uri="{FF2B5EF4-FFF2-40B4-BE49-F238E27FC236}">
                  <a16:creationId xmlns:a16="http://schemas.microsoft.com/office/drawing/2014/main" id="{585AAEC2-8015-4ED4-A6E8-0A7A351D3D29}"/>
                </a:ext>
              </a:extLst>
            </p:cNvPr>
            <p:cNvSpPr>
              <a:spLocks/>
            </p:cNvSpPr>
            <p:nvPr/>
          </p:nvSpPr>
          <p:spPr>
            <a:xfrm>
              <a:off x="10035951" y="1955096"/>
              <a:ext cx="1686911"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US" sz="1000" b="1" dirty="0">
                  <a:solidFill>
                    <a:schemeClr val="tx1"/>
                  </a:solidFill>
                </a:rPr>
                <a:t>HFpEF: LVEF ≥50%</a:t>
              </a:r>
            </a:p>
          </p:txBody>
        </p:sp>
        <p:sp>
          <p:nvSpPr>
            <p:cNvPr id="125" name="Rectangle 124">
              <a:extLst>
                <a:ext uri="{FF2B5EF4-FFF2-40B4-BE49-F238E27FC236}">
                  <a16:creationId xmlns:a16="http://schemas.microsoft.com/office/drawing/2014/main" id="{84E3E700-54AB-4A70-B121-24F90CA3BF10}"/>
                </a:ext>
              </a:extLst>
            </p:cNvPr>
            <p:cNvSpPr>
              <a:spLocks/>
            </p:cNvSpPr>
            <p:nvPr/>
          </p:nvSpPr>
          <p:spPr>
            <a:xfrm>
              <a:off x="9980172" y="2318176"/>
              <a:ext cx="1798468" cy="594360"/>
            </a:xfrm>
            <a:prstGeom prst="rect">
              <a:avLst/>
            </a:prstGeom>
            <a:solidFill>
              <a:srgbClr val="00B050">
                <a:alpha val="70000"/>
              </a:srgbClr>
            </a:solidFill>
            <a:ln>
              <a:solidFill>
                <a:srgbClr val="00B05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Diuretics, as needed </a:t>
              </a:r>
              <a:br>
                <a:rPr lang="en-US" sz="900" b="1" dirty="0">
                  <a:solidFill>
                    <a:schemeClr val="tx1"/>
                  </a:solidFill>
                </a:rPr>
              </a:br>
              <a:r>
                <a:rPr lang="en-US" sz="800" b="1" dirty="0">
                  <a:solidFill>
                    <a:schemeClr val="tx1"/>
                  </a:solidFill>
                </a:rPr>
                <a:t>Class 1</a:t>
              </a:r>
              <a:endParaRPr lang="en-US" sz="900" b="1" dirty="0">
                <a:solidFill>
                  <a:schemeClr val="tx1"/>
                </a:solidFill>
              </a:endParaRPr>
            </a:p>
          </p:txBody>
        </p:sp>
        <p:sp>
          <p:nvSpPr>
            <p:cNvPr id="126" name="Rectangle 125">
              <a:extLst>
                <a:ext uri="{FF2B5EF4-FFF2-40B4-BE49-F238E27FC236}">
                  <a16:creationId xmlns:a16="http://schemas.microsoft.com/office/drawing/2014/main" id="{4D489986-19D6-4847-9836-D70AEAB387DC}"/>
                </a:ext>
              </a:extLst>
            </p:cNvPr>
            <p:cNvSpPr>
              <a:spLocks/>
            </p:cNvSpPr>
            <p:nvPr/>
          </p:nvSpPr>
          <p:spPr>
            <a:xfrm>
              <a:off x="9980172" y="2967092"/>
              <a:ext cx="1798468" cy="590855"/>
            </a:xfrm>
            <a:prstGeom prst="rect">
              <a:avLst/>
            </a:prstGeom>
            <a:solidFill>
              <a:srgbClr val="FFFF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SGLT2i</a:t>
              </a:r>
            </a:p>
            <a:p>
              <a:pPr algn="ctr"/>
              <a:r>
                <a:rPr lang="en-US" sz="800" b="1" dirty="0">
                  <a:solidFill>
                    <a:schemeClr val="tx1"/>
                  </a:solidFill>
                </a:rPr>
                <a:t>Class 2a</a:t>
              </a:r>
            </a:p>
          </p:txBody>
        </p:sp>
        <p:sp>
          <p:nvSpPr>
            <p:cNvPr id="127" name="Rectangle 126">
              <a:extLst>
                <a:ext uri="{FF2B5EF4-FFF2-40B4-BE49-F238E27FC236}">
                  <a16:creationId xmlns:a16="http://schemas.microsoft.com/office/drawing/2014/main" id="{5D1DD1E1-6BF6-4911-9B35-18262FFF2387}"/>
                </a:ext>
              </a:extLst>
            </p:cNvPr>
            <p:cNvSpPr>
              <a:spLocks/>
            </p:cNvSpPr>
            <p:nvPr/>
          </p:nvSpPr>
          <p:spPr>
            <a:xfrm>
              <a:off x="9980172" y="3615757"/>
              <a:ext cx="1798468" cy="594360"/>
            </a:xfrm>
            <a:prstGeom prst="rect">
              <a:avLst/>
            </a:prstGeom>
            <a:solidFill>
              <a:srgbClr val="FF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ARNI</a:t>
              </a:r>
            </a:p>
            <a:p>
              <a:pPr algn="ctr"/>
              <a:r>
                <a:rPr lang="en-US" sz="800" b="1" dirty="0">
                  <a:solidFill>
                    <a:schemeClr val="tx1"/>
                  </a:solidFill>
                </a:rPr>
                <a:t>Class 2b</a:t>
              </a:r>
            </a:p>
          </p:txBody>
        </p:sp>
        <p:sp>
          <p:nvSpPr>
            <p:cNvPr id="128" name="Rectangle 127">
              <a:extLst>
                <a:ext uri="{FF2B5EF4-FFF2-40B4-BE49-F238E27FC236}">
                  <a16:creationId xmlns:a16="http://schemas.microsoft.com/office/drawing/2014/main" id="{D2D63DEE-BC05-4AB4-829A-D0780E5261FD}"/>
                </a:ext>
              </a:extLst>
            </p:cNvPr>
            <p:cNvSpPr>
              <a:spLocks/>
            </p:cNvSpPr>
            <p:nvPr/>
          </p:nvSpPr>
          <p:spPr>
            <a:xfrm>
              <a:off x="9980172" y="4912939"/>
              <a:ext cx="1798468" cy="594360"/>
            </a:xfrm>
            <a:prstGeom prst="rect">
              <a:avLst/>
            </a:prstGeom>
            <a:solidFill>
              <a:srgbClr val="FF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ARB</a:t>
              </a:r>
            </a:p>
            <a:p>
              <a:pPr algn="ctr"/>
              <a:r>
                <a:rPr lang="en-US" sz="800" b="1" dirty="0">
                  <a:solidFill>
                    <a:schemeClr val="tx1"/>
                  </a:solidFill>
                </a:rPr>
                <a:t>Class 2b</a:t>
              </a:r>
            </a:p>
          </p:txBody>
        </p:sp>
        <p:sp>
          <p:nvSpPr>
            <p:cNvPr id="129" name="Rectangle 128">
              <a:extLst>
                <a:ext uri="{FF2B5EF4-FFF2-40B4-BE49-F238E27FC236}">
                  <a16:creationId xmlns:a16="http://schemas.microsoft.com/office/drawing/2014/main" id="{1A66A518-8FCA-487B-9C0B-97C912E8342B}"/>
                </a:ext>
              </a:extLst>
            </p:cNvPr>
            <p:cNvSpPr>
              <a:spLocks/>
            </p:cNvSpPr>
            <p:nvPr/>
          </p:nvSpPr>
          <p:spPr>
            <a:xfrm>
              <a:off x="9980172" y="4264673"/>
              <a:ext cx="1798468" cy="594360"/>
            </a:xfrm>
            <a:prstGeom prst="rect">
              <a:avLst/>
            </a:prstGeom>
            <a:solidFill>
              <a:srgbClr val="FF99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rPr>
                <a:t>MRA</a:t>
              </a:r>
            </a:p>
            <a:p>
              <a:pPr algn="ctr"/>
              <a:r>
                <a:rPr lang="en-US" sz="800" b="1" dirty="0">
                  <a:solidFill>
                    <a:schemeClr val="tx1"/>
                  </a:solidFill>
                </a:rPr>
                <a:t>Class 2b</a:t>
              </a:r>
            </a:p>
          </p:txBody>
        </p:sp>
      </p:grpSp>
      <p:cxnSp>
        <p:nvCxnSpPr>
          <p:cNvPr id="33" name="Straight Connector 32">
            <a:extLst>
              <a:ext uri="{FF2B5EF4-FFF2-40B4-BE49-F238E27FC236}">
                <a16:creationId xmlns:a16="http://schemas.microsoft.com/office/drawing/2014/main" id="{97BAD230-C3A0-4CFE-87D5-B88EF09328F6}"/>
              </a:ext>
            </a:extLst>
          </p:cNvPr>
          <p:cNvCxnSpPr>
            <a:cxnSpLocks/>
          </p:cNvCxnSpPr>
          <p:nvPr/>
        </p:nvCxnSpPr>
        <p:spPr>
          <a:xfrm>
            <a:off x="2959508" y="1566152"/>
            <a:ext cx="0" cy="43288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7C4FF5E-5DB2-4362-A044-1A8761EF32B7}"/>
              </a:ext>
            </a:extLst>
          </p:cNvPr>
          <p:cNvCxnSpPr>
            <a:cxnSpLocks/>
          </p:cNvCxnSpPr>
          <p:nvPr/>
        </p:nvCxnSpPr>
        <p:spPr>
          <a:xfrm>
            <a:off x="5255341" y="1566152"/>
            <a:ext cx="0" cy="432880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2379132-5E73-0288-BB1F-E306F1F0BDD9}"/>
              </a:ext>
            </a:extLst>
          </p:cNvPr>
          <p:cNvGrpSpPr/>
          <p:nvPr/>
        </p:nvGrpSpPr>
        <p:grpSpPr>
          <a:xfrm>
            <a:off x="7521675" y="2010773"/>
            <a:ext cx="2236841" cy="3884187"/>
            <a:chOff x="7521675" y="1990545"/>
            <a:chExt cx="2236841" cy="3904416"/>
          </a:xfrm>
        </p:grpSpPr>
        <p:cxnSp>
          <p:nvCxnSpPr>
            <p:cNvPr id="131" name="Straight Connector 130">
              <a:extLst>
                <a:ext uri="{FF2B5EF4-FFF2-40B4-BE49-F238E27FC236}">
                  <a16:creationId xmlns:a16="http://schemas.microsoft.com/office/drawing/2014/main" id="{A620E52A-7020-4DC4-BF64-BEE2113EABCD}"/>
                </a:ext>
              </a:extLst>
            </p:cNvPr>
            <p:cNvCxnSpPr>
              <a:cxnSpLocks/>
            </p:cNvCxnSpPr>
            <p:nvPr/>
          </p:nvCxnSpPr>
          <p:spPr>
            <a:xfrm>
              <a:off x="7521675" y="1990545"/>
              <a:ext cx="0" cy="390441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8E27372-49ED-4327-967A-FE01A3E6C0A6}"/>
                </a:ext>
              </a:extLst>
            </p:cNvPr>
            <p:cNvCxnSpPr>
              <a:cxnSpLocks/>
            </p:cNvCxnSpPr>
            <p:nvPr/>
          </p:nvCxnSpPr>
          <p:spPr>
            <a:xfrm>
              <a:off x="9758516" y="1990545"/>
              <a:ext cx="0" cy="390441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12" name="Footer Placeholder 11">
            <a:extLst>
              <a:ext uri="{FF2B5EF4-FFF2-40B4-BE49-F238E27FC236}">
                <a16:creationId xmlns:a16="http://schemas.microsoft.com/office/drawing/2014/main" id="{1B7A0728-8DB4-ADE8-3271-9BE70259B96B}"/>
              </a:ext>
            </a:extLst>
          </p:cNvPr>
          <p:cNvSpPr>
            <a:spLocks noGrp="1"/>
          </p:cNvSpPr>
          <p:nvPr>
            <p:ph type="ftr" sz="quarter" idx="3"/>
          </p:nvPr>
        </p:nvSpPr>
        <p:spPr>
          <a:xfrm>
            <a:off x="609600" y="6356350"/>
            <a:ext cx="11423515" cy="442131"/>
          </a:xfrm>
        </p:spPr>
        <p:txBody>
          <a:bodyPr/>
          <a:lstStyle/>
          <a:p>
            <a:pPr>
              <a:tabLst>
                <a:tab pos="796925" algn="l"/>
              </a:tabLst>
            </a:pPr>
            <a:r>
              <a:rPr lang="en-US" sz="800" dirty="0"/>
              <a:t>ACC = American College of Cardiology; ACEI = angiotensin-converting enzyme inhibitor; AHA = American Heart Association; ARB = angiotensin-receptor blocker; ARNI = angiotensin-receptor </a:t>
            </a:r>
            <a:r>
              <a:rPr lang="en-US" sz="800" dirty="0" err="1"/>
              <a:t>neprilysin</a:t>
            </a:r>
            <a:r>
              <a:rPr lang="en-US" sz="800" dirty="0"/>
              <a:t> inhibitor; DM = diabetes mellitus; GDMT = guideline-directed medical therapy; HF = heart failure; </a:t>
            </a:r>
            <a:r>
              <a:rPr lang="en-US" sz="800" dirty="0" err="1"/>
              <a:t>HFmrEF</a:t>
            </a:r>
            <a:r>
              <a:rPr lang="en-US" sz="800" dirty="0"/>
              <a:t> = heart failure with mildly reduced ejection fraction; </a:t>
            </a:r>
            <a:r>
              <a:rPr lang="en-US" sz="800" dirty="0" err="1"/>
              <a:t>HFpEF</a:t>
            </a:r>
            <a:r>
              <a:rPr lang="en-US" sz="800" dirty="0"/>
              <a:t> = heart failure with preserved ejection fraction; </a:t>
            </a:r>
            <a:r>
              <a:rPr lang="en-US" sz="800" dirty="0" err="1"/>
              <a:t>HFrEF</a:t>
            </a:r>
            <a:r>
              <a:rPr lang="en-US" sz="800" dirty="0"/>
              <a:t> = heart failure with reduced ejection fraction; HFSA = Heart Failure Society of America; </a:t>
            </a:r>
            <a:r>
              <a:rPr lang="en-US" sz="800" dirty="0" err="1"/>
              <a:t>Hydral</a:t>
            </a:r>
            <a:r>
              <a:rPr lang="en-US" sz="800" dirty="0"/>
              <a:t>-nitrates: hydralazine and isosorbide dinitrate; LVEF = left ventricular ejection fraction; MRA = mineralocorticoid receptor antagonist; NYHA = New York Heart Association; SGLT2i = sodium-glucose cotransporter 2 inhibitor. </a:t>
            </a:r>
          </a:p>
          <a:p>
            <a:pPr>
              <a:tabLst>
                <a:tab pos="796925" algn="l"/>
              </a:tabLst>
            </a:pPr>
            <a:endParaRPr lang="en-US" sz="800" dirty="0"/>
          </a:p>
          <a:p>
            <a:pPr>
              <a:tabLst>
                <a:tab pos="796925" algn="l"/>
              </a:tabLst>
            </a:pPr>
            <a:r>
              <a:rPr lang="en-US" sz="1100" dirty="0"/>
              <a:t>Heidenreich PA, et al. </a:t>
            </a:r>
            <a:r>
              <a:rPr lang="en-US" sz="1100" i="1" dirty="0"/>
              <a:t>Circulation</a:t>
            </a:r>
            <a:r>
              <a:rPr lang="en-US" sz="1100" dirty="0"/>
              <a:t>. 2022;145(18):e895-e1032.</a:t>
            </a:r>
          </a:p>
        </p:txBody>
      </p:sp>
    </p:spTree>
    <p:extLst>
      <p:ext uri="{BB962C8B-B14F-4D97-AF65-F5344CB8AC3E}">
        <p14:creationId xmlns:p14="http://schemas.microsoft.com/office/powerpoint/2010/main" val="775984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US" dirty="0"/>
            </a:br>
            <a:r>
              <a:rPr lang="en-US" dirty="0"/>
              <a:t>Angiotensin receptor-</a:t>
            </a:r>
            <a:r>
              <a:rPr lang="en-US" dirty="0" err="1"/>
              <a:t>neprilysin</a:t>
            </a:r>
            <a:r>
              <a:rPr lang="en-US" dirty="0"/>
              <a:t> inhibitor (ARNI)</a:t>
            </a:r>
            <a:br>
              <a:rPr lang="en-US" dirty="0"/>
            </a:br>
            <a:r>
              <a:rPr lang="en-US" dirty="0"/>
              <a:t>Sacubitril/Valsartan </a:t>
            </a:r>
            <a:br>
              <a:rPr lang="en-US" dirty="0"/>
            </a:br>
            <a:endParaRPr lang="en-US" dirty="0"/>
          </a:p>
        </p:txBody>
      </p:sp>
      <p:sp>
        <p:nvSpPr>
          <p:cNvPr id="17" name="Content Placeholder 4">
            <a:extLst>
              <a:ext uri="{FF2B5EF4-FFF2-40B4-BE49-F238E27FC236}">
                <a16:creationId xmlns:a16="http://schemas.microsoft.com/office/drawing/2014/main" id="{85497D46-2F04-471B-AEDA-A737A25345FF}"/>
              </a:ext>
            </a:extLst>
          </p:cNvPr>
          <p:cNvSpPr txBox="1">
            <a:spLocks/>
          </p:cNvSpPr>
          <p:nvPr/>
        </p:nvSpPr>
        <p:spPr>
          <a:xfrm>
            <a:off x="674736" y="1283508"/>
            <a:ext cx="10842528" cy="553064"/>
          </a:xfrm>
          <a:prstGeom prst="rect">
            <a:avLst/>
          </a:prstGeom>
          <a:solidFill>
            <a:srgbClr val="FFFFCC"/>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76200" tIns="38100" rIns="76200" bIns="38100" rtlCol="0" anchor="ctr">
            <a:noAutofit/>
          </a:bodyPr>
          <a:lstStyle>
            <a:lvl1pPr marL="342900" indent="-342900" algn="l" defTabSz="914400" rtl="0" eaLnBrk="1" latinLnBrk="0" hangingPunct="1">
              <a:spcBef>
                <a:spcPct val="20000"/>
              </a:spcBef>
              <a:buClr>
                <a:schemeClr val="tx1"/>
              </a:buClr>
              <a:buFont typeface="Arial" pitchFamily="34" charset="0"/>
              <a:buChar char="•"/>
              <a:defRPr sz="3200" b="1" kern="1200">
                <a:solidFill>
                  <a:srgbClr val="0070C0"/>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914090">
              <a:spcBef>
                <a:spcPts val="600"/>
              </a:spcBef>
              <a:buNone/>
            </a:pPr>
            <a:r>
              <a:rPr lang="en-US" sz="1600" b="0" dirty="0">
                <a:solidFill>
                  <a:srgbClr val="000000"/>
                </a:solidFill>
                <a:latin typeface="Arial"/>
              </a:rPr>
              <a:t>Indicated to reduce the risk of CV death and HHF in patients with chronic heart failure (NYHA Class II-IV) and reduced ejection fraction (11/2017), and preserved ejection fraction (2/2021) </a:t>
            </a:r>
          </a:p>
        </p:txBody>
      </p:sp>
      <p:sp>
        <p:nvSpPr>
          <p:cNvPr id="7" name="TextBox 6">
            <a:extLst>
              <a:ext uri="{FF2B5EF4-FFF2-40B4-BE49-F238E27FC236}">
                <a16:creationId xmlns:a16="http://schemas.microsoft.com/office/drawing/2014/main" id="{1242447F-9543-418C-B08A-028272A64DA1}"/>
              </a:ext>
            </a:extLst>
          </p:cNvPr>
          <p:cNvSpPr txBox="1"/>
          <p:nvPr/>
        </p:nvSpPr>
        <p:spPr bwMode="auto">
          <a:xfrm>
            <a:off x="1974457" y="2118388"/>
            <a:ext cx="4073056" cy="2387833"/>
          </a:xfrm>
          <a:prstGeom prst="rect">
            <a:avLst/>
          </a:prstGeom>
          <a:solidFill>
            <a:schemeClr val="accent3">
              <a:lumMod val="20000"/>
              <a:lumOff val="80000"/>
            </a:schemeClr>
          </a:solidFill>
          <a:ln>
            <a:noFill/>
          </a:ln>
        </p:spPr>
        <p:txBody>
          <a:bodyPr wrap="square" rtlCol="0">
            <a:spAutoFit/>
          </a:bodyPr>
          <a:lstStyle/>
          <a:p>
            <a:pPr>
              <a:spcAft>
                <a:spcPts val="667"/>
              </a:spcAft>
            </a:pPr>
            <a:r>
              <a:rPr lang="en-US" sz="2000" b="1" dirty="0">
                <a:latin typeface="Calibri" panose="020F0502020204030204" pitchFamily="34" charset="0"/>
              </a:rPr>
              <a:t>Endogenous vasoactive peptides</a:t>
            </a:r>
          </a:p>
          <a:p>
            <a:pPr>
              <a:spcAft>
                <a:spcPts val="667"/>
              </a:spcAft>
            </a:pPr>
            <a:r>
              <a:rPr lang="en-US" sz="2000" dirty="0">
                <a:latin typeface="Calibri" panose="020F0502020204030204" pitchFamily="34" charset="0"/>
              </a:rPr>
              <a:t>Natriuretic peptides</a:t>
            </a:r>
          </a:p>
          <a:p>
            <a:pPr>
              <a:spcAft>
                <a:spcPts val="667"/>
              </a:spcAft>
            </a:pPr>
            <a:r>
              <a:rPr lang="en-US" sz="2000" dirty="0">
                <a:latin typeface="Calibri" panose="020F0502020204030204" pitchFamily="34" charset="0"/>
              </a:rPr>
              <a:t>Adrenomedullin</a:t>
            </a:r>
          </a:p>
          <a:p>
            <a:pPr>
              <a:spcAft>
                <a:spcPts val="667"/>
              </a:spcAft>
            </a:pPr>
            <a:r>
              <a:rPr lang="en-US" sz="2000" dirty="0">
                <a:latin typeface="Calibri" panose="020F0502020204030204" pitchFamily="34" charset="0"/>
              </a:rPr>
              <a:t>Bradykinin</a:t>
            </a:r>
          </a:p>
          <a:p>
            <a:pPr>
              <a:spcAft>
                <a:spcPts val="667"/>
              </a:spcAft>
            </a:pPr>
            <a:r>
              <a:rPr lang="en-US" sz="2000" dirty="0">
                <a:latin typeface="Calibri" panose="020F0502020204030204" pitchFamily="34" charset="0"/>
              </a:rPr>
              <a:t>Substance P</a:t>
            </a:r>
          </a:p>
          <a:p>
            <a:pPr>
              <a:spcAft>
                <a:spcPts val="667"/>
              </a:spcAft>
            </a:pPr>
            <a:r>
              <a:rPr lang="en-US" sz="2000" dirty="0">
                <a:latin typeface="Calibri" panose="020F0502020204030204" pitchFamily="34" charset="0"/>
              </a:rPr>
              <a:t>Calcitonin gene-related peptide</a:t>
            </a:r>
          </a:p>
        </p:txBody>
      </p:sp>
      <p:sp>
        <p:nvSpPr>
          <p:cNvPr id="8" name="TextBox 7">
            <a:extLst>
              <a:ext uri="{FF2B5EF4-FFF2-40B4-BE49-F238E27FC236}">
                <a16:creationId xmlns:a16="http://schemas.microsoft.com/office/drawing/2014/main" id="{B023CFE5-1841-4C83-8A0D-B927BC4328C6}"/>
              </a:ext>
            </a:extLst>
          </p:cNvPr>
          <p:cNvSpPr txBox="1"/>
          <p:nvPr/>
        </p:nvSpPr>
        <p:spPr bwMode="auto">
          <a:xfrm>
            <a:off x="8122189" y="4684186"/>
            <a:ext cx="2342769" cy="81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l">
              <a:lnSpc>
                <a:spcPct val="100000"/>
              </a:lnSpc>
              <a:spcBef>
                <a:spcPct val="50000"/>
              </a:spcBef>
              <a:spcAft>
                <a:spcPct val="0"/>
              </a:spcAft>
              <a:buClrTx/>
              <a:buFontTx/>
              <a:buNone/>
            </a:pPr>
            <a:r>
              <a:rPr lang="en-US" sz="2333" b="1" dirty="0">
                <a:latin typeface="Calibri" panose="020F0502020204030204" pitchFamily="34" charset="0"/>
              </a:rPr>
              <a:t>Neprilysin</a:t>
            </a:r>
            <a:br>
              <a:rPr lang="en-US" sz="2333" b="1" dirty="0">
                <a:latin typeface="Calibri" panose="020F0502020204030204" pitchFamily="34" charset="0"/>
              </a:rPr>
            </a:br>
            <a:r>
              <a:rPr lang="en-US" sz="2333" b="1" dirty="0">
                <a:latin typeface="Calibri" panose="020F0502020204030204" pitchFamily="34" charset="0"/>
              </a:rPr>
              <a:t>inhibition</a:t>
            </a:r>
          </a:p>
        </p:txBody>
      </p:sp>
      <p:sp>
        <p:nvSpPr>
          <p:cNvPr id="9" name="TextBox 8">
            <a:extLst>
              <a:ext uri="{FF2B5EF4-FFF2-40B4-BE49-F238E27FC236}">
                <a16:creationId xmlns:a16="http://schemas.microsoft.com/office/drawing/2014/main" id="{31721E21-E80B-43DE-A5ED-658801924F4E}"/>
              </a:ext>
            </a:extLst>
          </p:cNvPr>
          <p:cNvSpPr txBox="1"/>
          <p:nvPr/>
        </p:nvSpPr>
        <p:spPr bwMode="auto">
          <a:xfrm>
            <a:off x="4775622" y="4726457"/>
            <a:ext cx="2049533" cy="451342"/>
          </a:xfrm>
          <a:prstGeom prst="rect">
            <a:avLst/>
          </a:prstGeom>
          <a:solidFill>
            <a:srgbClr val="FFC000"/>
          </a:solidFill>
          <a:ln>
            <a:noFill/>
          </a:ln>
        </p:spPr>
        <p:txBody>
          <a:bodyPr wrap="square" rtlCol="0">
            <a:spAutoFit/>
          </a:bodyPr>
          <a:lstStyle/>
          <a:p>
            <a:pPr algn="ctr">
              <a:lnSpc>
                <a:spcPct val="100000"/>
              </a:lnSpc>
              <a:spcBef>
                <a:spcPct val="50000"/>
              </a:spcBef>
              <a:spcAft>
                <a:spcPct val="0"/>
              </a:spcAft>
              <a:buClrTx/>
              <a:buFontTx/>
              <a:buNone/>
            </a:pPr>
            <a:r>
              <a:rPr lang="en-US" sz="2333" b="1" dirty="0">
                <a:latin typeface="Calibri" panose="020F0502020204030204" pitchFamily="34" charset="0"/>
              </a:rPr>
              <a:t>Neprilysin</a:t>
            </a:r>
          </a:p>
        </p:txBody>
      </p:sp>
      <p:sp>
        <p:nvSpPr>
          <p:cNvPr id="10" name="Arrow: Right 9">
            <a:extLst>
              <a:ext uri="{FF2B5EF4-FFF2-40B4-BE49-F238E27FC236}">
                <a16:creationId xmlns:a16="http://schemas.microsoft.com/office/drawing/2014/main" id="{AA1C0399-A48D-45D4-AF15-79072A6DBCE3}"/>
              </a:ext>
            </a:extLst>
          </p:cNvPr>
          <p:cNvSpPr/>
          <p:nvPr/>
        </p:nvSpPr>
        <p:spPr bwMode="auto">
          <a:xfrm>
            <a:off x="6250341" y="2963428"/>
            <a:ext cx="706193" cy="461665"/>
          </a:xfrm>
          <a:prstGeom prst="rightArrow">
            <a:avLst/>
          </a:prstGeom>
          <a:solidFill>
            <a:srgbClr val="92D050"/>
          </a:solidFill>
          <a:ln w="0">
            <a:solidFill>
              <a:srgbClr val="92D050"/>
            </a:solidFill>
            <a:miter lim="800000"/>
            <a:headEnd/>
            <a:tailEnd/>
          </a:ln>
        </p:spPr>
        <p:txBody>
          <a:bodyPr rtlCol="0" anchor="b"/>
          <a:lstStyle/>
          <a:p>
            <a:pPr algn="ctr" eaLnBrk="1" hangingPunct="1">
              <a:spcBef>
                <a:spcPct val="35000"/>
              </a:spcBef>
              <a:spcAft>
                <a:spcPct val="25000"/>
              </a:spcAft>
              <a:buClr>
                <a:schemeClr val="folHlink"/>
              </a:buClr>
              <a:buNone/>
            </a:pPr>
            <a:endParaRPr lang="en-US" dirty="0">
              <a:latin typeface="Calibri" panose="020F0502020204030204" pitchFamily="34" charset="0"/>
            </a:endParaRPr>
          </a:p>
        </p:txBody>
      </p:sp>
      <p:sp>
        <p:nvSpPr>
          <p:cNvPr id="12" name="TextBox 11">
            <a:extLst>
              <a:ext uri="{FF2B5EF4-FFF2-40B4-BE49-F238E27FC236}">
                <a16:creationId xmlns:a16="http://schemas.microsoft.com/office/drawing/2014/main" id="{0ECF0465-F14F-4E27-8D6D-59C0BB8A0F2E}"/>
              </a:ext>
            </a:extLst>
          </p:cNvPr>
          <p:cNvSpPr txBox="1"/>
          <p:nvPr/>
        </p:nvSpPr>
        <p:spPr bwMode="auto">
          <a:xfrm>
            <a:off x="2406331" y="5578086"/>
            <a:ext cx="3490017" cy="451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rtlCol="0">
            <a:spAutoFit/>
          </a:bodyPr>
          <a:lstStyle/>
          <a:p>
            <a:pPr algn="ctr">
              <a:lnSpc>
                <a:spcPct val="100000"/>
              </a:lnSpc>
              <a:spcBef>
                <a:spcPct val="50000"/>
              </a:spcBef>
              <a:spcAft>
                <a:spcPct val="0"/>
              </a:spcAft>
              <a:buClrTx/>
              <a:buFontTx/>
              <a:buNone/>
            </a:pPr>
            <a:r>
              <a:rPr lang="en-US" sz="2333" b="1" dirty="0">
                <a:latin typeface="Calibri" panose="020F0502020204030204" pitchFamily="34" charset="0"/>
              </a:rPr>
              <a:t>Inactive metabolites</a:t>
            </a:r>
          </a:p>
        </p:txBody>
      </p:sp>
      <p:sp>
        <p:nvSpPr>
          <p:cNvPr id="13" name="TextBox 12">
            <a:extLst>
              <a:ext uri="{FF2B5EF4-FFF2-40B4-BE49-F238E27FC236}">
                <a16:creationId xmlns:a16="http://schemas.microsoft.com/office/drawing/2014/main" id="{0A34A5E2-1E00-4B00-A1BD-813F54A7AE3F}"/>
              </a:ext>
            </a:extLst>
          </p:cNvPr>
          <p:cNvSpPr txBox="1"/>
          <p:nvPr/>
        </p:nvSpPr>
        <p:spPr bwMode="auto">
          <a:xfrm>
            <a:off x="7146208" y="2237622"/>
            <a:ext cx="3156209" cy="1990288"/>
          </a:xfrm>
          <a:prstGeom prst="rect">
            <a:avLst/>
          </a:prstGeom>
          <a:solidFill>
            <a:schemeClr val="accent3">
              <a:lumMod val="20000"/>
              <a:lumOff val="80000"/>
            </a:schemeClr>
          </a:solidFill>
          <a:ln>
            <a:noFill/>
          </a:ln>
        </p:spPr>
        <p:txBody>
          <a:bodyPr wrap="square" rtlCol="0">
            <a:spAutoFit/>
          </a:bodyPr>
          <a:lstStyle/>
          <a:p>
            <a:pPr>
              <a:spcAft>
                <a:spcPts val="667"/>
              </a:spcAft>
            </a:pPr>
            <a:r>
              <a:rPr lang="en-US" sz="2000" b="1" dirty="0">
                <a:latin typeface="Calibri" panose="020F0502020204030204" pitchFamily="34" charset="0"/>
              </a:rPr>
              <a:t>Decreases:</a:t>
            </a:r>
          </a:p>
          <a:p>
            <a:pPr>
              <a:spcAft>
                <a:spcPts val="667"/>
              </a:spcAft>
            </a:pPr>
            <a:r>
              <a:rPr lang="en-US" sz="2000" dirty="0">
                <a:latin typeface="Calibri" panose="020F0502020204030204" pitchFamily="34" charset="0"/>
              </a:rPr>
              <a:t>Neurohormonal activation</a:t>
            </a:r>
          </a:p>
          <a:p>
            <a:pPr>
              <a:spcAft>
                <a:spcPts val="667"/>
              </a:spcAft>
            </a:pPr>
            <a:r>
              <a:rPr lang="en-US" sz="2000" dirty="0">
                <a:latin typeface="Calibri" panose="020F0502020204030204" pitchFamily="34" charset="0"/>
              </a:rPr>
              <a:t>Vascular tone</a:t>
            </a:r>
          </a:p>
          <a:p>
            <a:pPr>
              <a:spcAft>
                <a:spcPts val="667"/>
              </a:spcAft>
            </a:pPr>
            <a:r>
              <a:rPr lang="en-US" sz="2000" dirty="0">
                <a:latin typeface="Calibri" panose="020F0502020204030204" pitchFamily="34" charset="0"/>
              </a:rPr>
              <a:t>Cardiac fibrosis, hypertrophy</a:t>
            </a:r>
          </a:p>
          <a:p>
            <a:pPr>
              <a:spcAft>
                <a:spcPts val="667"/>
              </a:spcAft>
            </a:pPr>
            <a:r>
              <a:rPr lang="en-US" sz="2000" dirty="0">
                <a:latin typeface="Calibri" panose="020F0502020204030204" pitchFamily="34" charset="0"/>
              </a:rPr>
              <a:t>Sodium retention</a:t>
            </a:r>
          </a:p>
        </p:txBody>
      </p:sp>
      <p:grpSp>
        <p:nvGrpSpPr>
          <p:cNvPr id="14" name="Group 13">
            <a:extLst>
              <a:ext uri="{FF2B5EF4-FFF2-40B4-BE49-F238E27FC236}">
                <a16:creationId xmlns:a16="http://schemas.microsoft.com/office/drawing/2014/main" id="{589FB120-5F2A-455D-B828-8EA2D5B18E88}"/>
              </a:ext>
            </a:extLst>
          </p:cNvPr>
          <p:cNvGrpSpPr/>
          <p:nvPr/>
        </p:nvGrpSpPr>
        <p:grpSpPr>
          <a:xfrm>
            <a:off x="7146208" y="4652605"/>
            <a:ext cx="870545" cy="593981"/>
            <a:chOff x="10322270" y="4423462"/>
            <a:chExt cx="870545" cy="593981"/>
          </a:xfrm>
          <a:solidFill>
            <a:srgbClr val="C00000"/>
          </a:solidFill>
        </p:grpSpPr>
        <p:sp>
          <p:nvSpPr>
            <p:cNvPr id="15" name="Rectangle 14">
              <a:extLst>
                <a:ext uri="{FF2B5EF4-FFF2-40B4-BE49-F238E27FC236}">
                  <a16:creationId xmlns:a16="http://schemas.microsoft.com/office/drawing/2014/main" id="{CD06695A-0CAA-4B09-AE20-26EC8B6D728E}"/>
                </a:ext>
              </a:extLst>
            </p:cNvPr>
            <p:cNvSpPr/>
            <p:nvPr/>
          </p:nvSpPr>
          <p:spPr bwMode="auto">
            <a:xfrm>
              <a:off x="10472362" y="4624965"/>
              <a:ext cx="720453" cy="190977"/>
            </a:xfrm>
            <a:prstGeom prst="rect">
              <a:avLst/>
            </a:prstGeom>
            <a:grp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dirty="0">
                <a:latin typeface="Calibri" panose="020F0502020204030204" pitchFamily="34" charset="0"/>
              </a:endParaRPr>
            </a:p>
          </p:txBody>
        </p:sp>
        <p:sp>
          <p:nvSpPr>
            <p:cNvPr id="16" name="Rectangle 15">
              <a:extLst>
                <a:ext uri="{FF2B5EF4-FFF2-40B4-BE49-F238E27FC236}">
                  <a16:creationId xmlns:a16="http://schemas.microsoft.com/office/drawing/2014/main" id="{D6F2EA28-4C22-439B-8E96-E8369AD26E1F}"/>
                </a:ext>
              </a:extLst>
            </p:cNvPr>
            <p:cNvSpPr/>
            <p:nvPr/>
          </p:nvSpPr>
          <p:spPr bwMode="auto">
            <a:xfrm rot="5400000">
              <a:off x="10121291" y="4624441"/>
              <a:ext cx="593981" cy="192024"/>
            </a:xfrm>
            <a:prstGeom prst="rect">
              <a:avLst/>
            </a:prstGeom>
            <a:grpFill/>
            <a:ln w="0">
              <a:noFill/>
              <a:miter lim="800000"/>
              <a:headEnd/>
              <a:tailEnd/>
            </a:ln>
          </p:spPr>
          <p:txBody>
            <a:bodyPr rtlCol="0" anchor="b"/>
            <a:lstStyle/>
            <a:p>
              <a:pPr algn="ctr" eaLnBrk="1" hangingPunct="1">
                <a:spcBef>
                  <a:spcPct val="35000"/>
                </a:spcBef>
                <a:spcAft>
                  <a:spcPct val="25000"/>
                </a:spcAft>
                <a:buClr>
                  <a:schemeClr val="folHlink"/>
                </a:buClr>
                <a:buNone/>
              </a:pPr>
              <a:endParaRPr lang="en-US" dirty="0">
                <a:latin typeface="Calibri" panose="020F0502020204030204" pitchFamily="34" charset="0"/>
              </a:endParaRPr>
            </a:p>
          </p:txBody>
        </p:sp>
      </p:grpSp>
      <p:sp>
        <p:nvSpPr>
          <p:cNvPr id="19" name="Arrow: Right 18">
            <a:extLst>
              <a:ext uri="{FF2B5EF4-FFF2-40B4-BE49-F238E27FC236}">
                <a16:creationId xmlns:a16="http://schemas.microsoft.com/office/drawing/2014/main" id="{0C185DFF-C6CF-498F-B6AC-C1BF7DF85408}"/>
              </a:ext>
            </a:extLst>
          </p:cNvPr>
          <p:cNvSpPr/>
          <p:nvPr/>
        </p:nvSpPr>
        <p:spPr bwMode="auto">
          <a:xfrm rot="5400000">
            <a:off x="3744529" y="4847488"/>
            <a:ext cx="795088" cy="461665"/>
          </a:xfrm>
          <a:prstGeom prst="rightArrow">
            <a:avLst/>
          </a:prstGeom>
          <a:solidFill>
            <a:srgbClr val="92D050"/>
          </a:solidFill>
          <a:ln w="0">
            <a:solidFill>
              <a:srgbClr val="92D050"/>
            </a:solidFill>
            <a:miter lim="800000"/>
            <a:headEnd/>
            <a:tailEnd/>
          </a:ln>
        </p:spPr>
        <p:txBody>
          <a:bodyPr rtlCol="0" anchor="b"/>
          <a:lstStyle/>
          <a:p>
            <a:pPr algn="ctr" eaLnBrk="1" hangingPunct="1">
              <a:spcBef>
                <a:spcPct val="35000"/>
              </a:spcBef>
              <a:spcAft>
                <a:spcPct val="25000"/>
              </a:spcAft>
              <a:buClr>
                <a:schemeClr val="folHlink"/>
              </a:buClr>
              <a:buNone/>
            </a:pPr>
            <a:endParaRPr lang="en-US" dirty="0">
              <a:latin typeface="Calibri" panose="020F0502020204030204" pitchFamily="34" charset="0"/>
            </a:endParaRPr>
          </a:p>
        </p:txBody>
      </p:sp>
      <p:sp>
        <p:nvSpPr>
          <p:cNvPr id="18" name="Footer Placeholder 17">
            <a:extLst>
              <a:ext uri="{FF2B5EF4-FFF2-40B4-BE49-F238E27FC236}">
                <a16:creationId xmlns:a16="http://schemas.microsoft.com/office/drawing/2014/main" id="{C2DCDBA3-8828-57E5-6C1C-2D4FCDF82FEF}"/>
              </a:ext>
            </a:extLst>
          </p:cNvPr>
          <p:cNvSpPr>
            <a:spLocks noGrp="1"/>
          </p:cNvSpPr>
          <p:nvPr>
            <p:ph type="ftr" sz="quarter" idx="3"/>
          </p:nvPr>
        </p:nvSpPr>
        <p:spPr>
          <a:xfrm>
            <a:off x="609601" y="6356350"/>
            <a:ext cx="11075298" cy="442131"/>
          </a:xfrm>
        </p:spPr>
        <p:txBody>
          <a:bodyPr/>
          <a:lstStyle/>
          <a:p>
            <a:r>
              <a:rPr lang="en-US" sz="1100" dirty="0"/>
              <a:t>CV: cardiovascular; HHF: hospitalization for heart failure; BK: bradykinin; ADM: adrenomedullin; SP: substance P, VIP: vasoactive intestinal peptide; </a:t>
            </a:r>
          </a:p>
          <a:p>
            <a:pPr>
              <a:spcAft>
                <a:spcPts val="600"/>
              </a:spcAft>
            </a:pPr>
            <a:r>
              <a:rPr lang="en-US" sz="1100" dirty="0"/>
              <a:t>CGRP: calcitonin gene-related peptide</a:t>
            </a:r>
          </a:p>
          <a:p>
            <a:r>
              <a:rPr lang="en-US" dirty="0"/>
              <a:t>McMurray JJ. </a:t>
            </a:r>
            <a:r>
              <a:rPr lang="en-US" i="1" dirty="0" err="1"/>
              <a:t>Eur</a:t>
            </a:r>
            <a:r>
              <a:rPr lang="en-US" i="1" dirty="0"/>
              <a:t> J Heart Fail. </a:t>
            </a:r>
            <a:r>
              <a:rPr lang="en-US" dirty="0"/>
              <a:t>2015;17(3):242-247; McMurray JJ, et al. </a:t>
            </a:r>
            <a:r>
              <a:rPr lang="en-US" i="1" dirty="0"/>
              <a:t>N </a:t>
            </a:r>
            <a:r>
              <a:rPr lang="en-US" i="1" dirty="0" err="1"/>
              <a:t>Engl</a:t>
            </a:r>
            <a:r>
              <a:rPr lang="en-US" i="1" dirty="0"/>
              <a:t> J Med. </a:t>
            </a:r>
            <a:r>
              <a:rPr lang="en-US" dirty="0"/>
              <a:t>2014;371(11):993-1004.</a:t>
            </a:r>
          </a:p>
        </p:txBody>
      </p:sp>
    </p:spTree>
    <p:extLst>
      <p:ext uri="{BB962C8B-B14F-4D97-AF65-F5344CB8AC3E}">
        <p14:creationId xmlns:p14="http://schemas.microsoft.com/office/powerpoint/2010/main" val="9487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Title 3">
            <a:extLst>
              <a:ext uri="{FF2B5EF4-FFF2-40B4-BE49-F238E27FC236}">
                <a16:creationId xmlns:a16="http://schemas.microsoft.com/office/drawing/2014/main" id="{45538137-C0B6-48B5-B759-EF58696E6051}"/>
              </a:ext>
            </a:extLst>
          </p:cNvPr>
          <p:cNvSpPr>
            <a:spLocks noGrp="1"/>
          </p:cNvSpPr>
          <p:nvPr>
            <p:ph type="title"/>
          </p:nvPr>
        </p:nvSpPr>
        <p:spPr/>
        <p:txBody>
          <a:bodyPr/>
          <a:lstStyle/>
          <a:p>
            <a:r>
              <a:rPr lang="en-US" altLang="en-US" dirty="0"/>
              <a:t>ARNI: PARADIGM-HF</a:t>
            </a:r>
          </a:p>
        </p:txBody>
      </p:sp>
      <p:sp>
        <p:nvSpPr>
          <p:cNvPr id="4" name="Footer Placeholder 3">
            <a:extLst>
              <a:ext uri="{FF2B5EF4-FFF2-40B4-BE49-F238E27FC236}">
                <a16:creationId xmlns:a16="http://schemas.microsoft.com/office/drawing/2014/main" id="{057D22BB-F9E7-DE6C-6CEF-140859D85D8E}"/>
              </a:ext>
            </a:extLst>
          </p:cNvPr>
          <p:cNvSpPr>
            <a:spLocks noGrp="1"/>
          </p:cNvSpPr>
          <p:nvPr>
            <p:ph type="ftr" sz="quarter" idx="3"/>
          </p:nvPr>
        </p:nvSpPr>
        <p:spPr>
          <a:xfrm>
            <a:off x="609600" y="6356350"/>
            <a:ext cx="10864905" cy="442131"/>
          </a:xfrm>
        </p:spPr>
        <p:txBody>
          <a:bodyPr/>
          <a:lstStyle/>
          <a:p>
            <a:pPr>
              <a:spcAft>
                <a:spcPts val="600"/>
              </a:spcAft>
            </a:pPr>
            <a:r>
              <a:rPr lang="en-US" altLang="en-US" sz="1100" dirty="0"/>
              <a:t>CV = cardiovascular; HHF = hospitalization for heart failure; ARNI, angiotensin receptor–</a:t>
            </a:r>
            <a:r>
              <a:rPr lang="en-US" altLang="en-US" sz="1100" dirty="0" err="1"/>
              <a:t>neprilysin</a:t>
            </a:r>
            <a:r>
              <a:rPr lang="en-US" altLang="en-US" sz="1100" dirty="0"/>
              <a:t> inhibitor; CV, cardiovascular; NYHA = New York Heart Association </a:t>
            </a:r>
          </a:p>
          <a:p>
            <a:r>
              <a:rPr lang="en-US" dirty="0"/>
              <a:t>McMurray JJV, et al. </a:t>
            </a:r>
            <a:r>
              <a:rPr lang="en-US" i="1" dirty="0"/>
              <a:t>N </a:t>
            </a:r>
            <a:r>
              <a:rPr lang="en-US" i="1" dirty="0" err="1"/>
              <a:t>Engl</a:t>
            </a:r>
            <a:r>
              <a:rPr lang="en-US" i="1" dirty="0"/>
              <a:t> J Med. </a:t>
            </a:r>
            <a:r>
              <a:rPr lang="en-US" dirty="0"/>
              <a:t>2014;371(11):993-1004</a:t>
            </a:r>
            <a:r>
              <a:rPr lang="en-US" altLang="en-US" dirty="0"/>
              <a:t>.</a:t>
            </a:r>
          </a:p>
        </p:txBody>
      </p:sp>
      <p:sp>
        <p:nvSpPr>
          <p:cNvPr id="51" name="TextBox 50">
            <a:extLst>
              <a:ext uri="{FF2B5EF4-FFF2-40B4-BE49-F238E27FC236}">
                <a16:creationId xmlns:a16="http://schemas.microsoft.com/office/drawing/2014/main" id="{202CCF00-5FFC-4F1C-82FD-066B4945D114}"/>
              </a:ext>
            </a:extLst>
          </p:cNvPr>
          <p:cNvSpPr txBox="1"/>
          <p:nvPr/>
        </p:nvSpPr>
        <p:spPr>
          <a:xfrm>
            <a:off x="7248078" y="1450637"/>
            <a:ext cx="4587929" cy="4206280"/>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marL="380970" indent="-380970" defTabSz="1088321">
              <a:spcBef>
                <a:spcPts val="500"/>
              </a:spcBef>
              <a:spcAft>
                <a:spcPts val="500"/>
              </a:spcAft>
              <a:buFont typeface="Arial" panose="020B0604020202020204" pitchFamily="34" charset="0"/>
              <a:buChar char="•"/>
            </a:pPr>
            <a:r>
              <a:rPr lang="en-US" dirty="0">
                <a:solidFill>
                  <a:prstClr val="black"/>
                </a:solidFill>
              </a:rPr>
              <a:t>Randomized, double-blind trial</a:t>
            </a:r>
          </a:p>
          <a:p>
            <a:pPr marL="380970" indent="-380970" defTabSz="1088321">
              <a:spcBef>
                <a:spcPts val="500"/>
              </a:spcBef>
              <a:spcAft>
                <a:spcPts val="500"/>
              </a:spcAft>
              <a:buFont typeface="Arial" panose="020B0604020202020204" pitchFamily="34" charset="0"/>
              <a:buChar char="•"/>
            </a:pPr>
            <a:r>
              <a:rPr lang="en-US" dirty="0">
                <a:solidFill>
                  <a:prstClr val="black"/>
                </a:solidFill>
              </a:rPr>
              <a:t>Patients with NYHA class II-IV HF, LVEF ≤40%</a:t>
            </a:r>
          </a:p>
          <a:p>
            <a:pPr marL="380970" indent="-380970" defTabSz="1088321">
              <a:spcBef>
                <a:spcPts val="500"/>
              </a:spcBef>
              <a:spcAft>
                <a:spcPts val="500"/>
              </a:spcAft>
              <a:buFont typeface="Arial" panose="020B0604020202020204" pitchFamily="34" charset="0"/>
              <a:buChar char="•"/>
            </a:pPr>
            <a:r>
              <a:rPr lang="en-US" dirty="0">
                <a:solidFill>
                  <a:prstClr val="black"/>
                </a:solidFill>
              </a:rPr>
              <a:t>N = 4212 enalapril (10mg, twice daily + recommended therapy)</a:t>
            </a:r>
          </a:p>
          <a:p>
            <a:pPr marL="380970" indent="-380970" defTabSz="1088321">
              <a:spcBef>
                <a:spcPts val="500"/>
              </a:spcBef>
              <a:spcAft>
                <a:spcPts val="500"/>
              </a:spcAft>
              <a:buFont typeface="Arial" panose="020B0604020202020204" pitchFamily="34" charset="0"/>
              <a:buChar char="•"/>
            </a:pPr>
            <a:r>
              <a:rPr lang="en-US" dirty="0">
                <a:solidFill>
                  <a:prstClr val="black"/>
                </a:solidFill>
              </a:rPr>
              <a:t>N = 4178 sacubitril/valsartan (200mg twice daily) + recommended therapy</a:t>
            </a:r>
          </a:p>
          <a:p>
            <a:pPr marL="380970" indent="-380970" defTabSz="1088321">
              <a:spcBef>
                <a:spcPts val="500"/>
              </a:spcBef>
              <a:spcAft>
                <a:spcPts val="500"/>
              </a:spcAft>
              <a:buFont typeface="Arial" panose="020B0604020202020204" pitchFamily="34" charset="0"/>
              <a:buChar char="•"/>
            </a:pPr>
            <a:r>
              <a:rPr lang="en-US" b="1" dirty="0">
                <a:solidFill>
                  <a:prstClr val="black"/>
                </a:solidFill>
              </a:rPr>
              <a:t>Treatment with sacubitril/valsartan was superior to enalapril in reducing the risks of death and of hospitalization for heart failure: 20% relative risk reduction over median 27 months</a:t>
            </a:r>
          </a:p>
        </p:txBody>
      </p:sp>
      <p:grpSp>
        <p:nvGrpSpPr>
          <p:cNvPr id="9" name="Group 8">
            <a:extLst>
              <a:ext uri="{FF2B5EF4-FFF2-40B4-BE49-F238E27FC236}">
                <a16:creationId xmlns:a16="http://schemas.microsoft.com/office/drawing/2014/main" id="{9D4CC9EB-C9A7-9D07-6518-E78721E65A07}"/>
              </a:ext>
            </a:extLst>
          </p:cNvPr>
          <p:cNvGrpSpPr/>
          <p:nvPr/>
        </p:nvGrpSpPr>
        <p:grpSpPr>
          <a:xfrm>
            <a:off x="197548" y="1376352"/>
            <a:ext cx="7127465" cy="4641914"/>
            <a:chOff x="238009" y="1466665"/>
            <a:chExt cx="7127465" cy="4641914"/>
          </a:xfrm>
        </p:grpSpPr>
        <p:sp>
          <p:nvSpPr>
            <p:cNvPr id="28674" name="Freeform 7">
              <a:extLst>
                <a:ext uri="{FF2B5EF4-FFF2-40B4-BE49-F238E27FC236}">
                  <a16:creationId xmlns:a16="http://schemas.microsoft.com/office/drawing/2014/main" id="{3AFE8115-8F3F-4146-9052-6B43D2EE305C}"/>
                </a:ext>
              </a:extLst>
            </p:cNvPr>
            <p:cNvSpPr>
              <a:spLocks/>
            </p:cNvSpPr>
            <p:nvPr/>
          </p:nvSpPr>
          <p:spPr bwMode="auto">
            <a:xfrm>
              <a:off x="1210868" y="3982500"/>
              <a:ext cx="5240338" cy="1438275"/>
            </a:xfrm>
            <a:custGeom>
              <a:avLst/>
              <a:gdLst>
                <a:gd name="T0" fmla="*/ 5148953 w 5239382"/>
                <a:gd name="T1" fmla="*/ 21437 h 1438771"/>
                <a:gd name="T2" fmla="*/ 4926603 w 5239382"/>
                <a:gd name="T3" fmla="*/ 38574 h 1438771"/>
                <a:gd name="T4" fmla="*/ 4826322 w 5239382"/>
                <a:gd name="T5" fmla="*/ 81415 h 1438771"/>
                <a:gd name="T6" fmla="*/ 4612687 w 5239382"/>
                <a:gd name="T7" fmla="*/ 98552 h 1438771"/>
                <a:gd name="T8" fmla="*/ 4503688 w 5239382"/>
                <a:gd name="T9" fmla="*/ 141393 h 1438771"/>
                <a:gd name="T10" fmla="*/ 4311867 w 5239382"/>
                <a:gd name="T11" fmla="*/ 162816 h 1438771"/>
                <a:gd name="T12" fmla="*/ 4207229 w 5239382"/>
                <a:gd name="T13" fmla="*/ 197094 h 1438771"/>
                <a:gd name="T14" fmla="*/ 3936917 w 5239382"/>
                <a:gd name="T15" fmla="*/ 218514 h 1438771"/>
                <a:gd name="T16" fmla="*/ 3779963 w 5239382"/>
                <a:gd name="T17" fmla="*/ 257077 h 1438771"/>
                <a:gd name="T18" fmla="*/ 3614291 w 5239382"/>
                <a:gd name="T19" fmla="*/ 274215 h 1438771"/>
                <a:gd name="T20" fmla="*/ 3553258 w 5239382"/>
                <a:gd name="T21" fmla="*/ 317063 h 1438771"/>
                <a:gd name="T22" fmla="*/ 3422463 w 5239382"/>
                <a:gd name="T23" fmla="*/ 334202 h 1438771"/>
                <a:gd name="T24" fmla="*/ 3317824 w 5239382"/>
                <a:gd name="T25" fmla="*/ 377049 h 1438771"/>
                <a:gd name="T26" fmla="*/ 3104196 w 5239382"/>
                <a:gd name="T27" fmla="*/ 398467 h 1438771"/>
                <a:gd name="T28" fmla="*/ 2990840 w 5239382"/>
                <a:gd name="T29" fmla="*/ 432746 h 1438771"/>
                <a:gd name="T30" fmla="*/ 2855682 w 5239382"/>
                <a:gd name="T31" fmla="*/ 449885 h 1438771"/>
                <a:gd name="T32" fmla="*/ 2785926 w 5239382"/>
                <a:gd name="T33" fmla="*/ 497015 h 1438771"/>
                <a:gd name="T34" fmla="*/ 2655131 w 5239382"/>
                <a:gd name="T35" fmla="*/ 522723 h 1438771"/>
                <a:gd name="T36" fmla="*/ 2576657 w 5239382"/>
                <a:gd name="T37" fmla="*/ 552715 h 1438771"/>
                <a:gd name="T38" fmla="*/ 2441502 w 5239382"/>
                <a:gd name="T39" fmla="*/ 578422 h 1438771"/>
                <a:gd name="T40" fmla="*/ 2358663 w 5239382"/>
                <a:gd name="T41" fmla="*/ 612701 h 1438771"/>
                <a:gd name="T42" fmla="*/ 2219152 w 5239382"/>
                <a:gd name="T43" fmla="*/ 629839 h 1438771"/>
                <a:gd name="T44" fmla="*/ 2131958 w 5239382"/>
                <a:gd name="T45" fmla="*/ 672686 h 1438771"/>
                <a:gd name="T46" fmla="*/ 1983719 w 5239382"/>
                <a:gd name="T47" fmla="*/ 689824 h 1438771"/>
                <a:gd name="T48" fmla="*/ 1900883 w 5239382"/>
                <a:gd name="T49" fmla="*/ 728385 h 1438771"/>
                <a:gd name="T50" fmla="*/ 1774448 w 5239382"/>
                <a:gd name="T51" fmla="*/ 745523 h 1438771"/>
                <a:gd name="T52" fmla="*/ 1713408 w 5239382"/>
                <a:gd name="T53" fmla="*/ 788369 h 1438771"/>
                <a:gd name="T54" fmla="*/ 1582619 w 5239382"/>
                <a:gd name="T55" fmla="*/ 805507 h 1438771"/>
                <a:gd name="T56" fmla="*/ 1521579 w 5239382"/>
                <a:gd name="T57" fmla="*/ 848353 h 1438771"/>
                <a:gd name="T58" fmla="*/ 1395144 w 5239382"/>
                <a:gd name="T59" fmla="*/ 865491 h 1438771"/>
                <a:gd name="T60" fmla="*/ 1329748 w 5239382"/>
                <a:gd name="T61" fmla="*/ 908338 h 1438771"/>
                <a:gd name="T62" fmla="*/ 1216392 w 5239382"/>
                <a:gd name="T63" fmla="*/ 921192 h 1438771"/>
                <a:gd name="T64" fmla="*/ 1159715 w 5239382"/>
                <a:gd name="T65" fmla="*/ 964039 h 1438771"/>
                <a:gd name="T66" fmla="*/ 1072517 w 5239382"/>
                <a:gd name="T67" fmla="*/ 981177 h 1438771"/>
                <a:gd name="T68" fmla="*/ 1011479 w 5239382"/>
                <a:gd name="T69" fmla="*/ 1028308 h 1438771"/>
                <a:gd name="T70" fmla="*/ 933004 w 5239382"/>
                <a:gd name="T71" fmla="*/ 1045446 h 1438771"/>
                <a:gd name="T72" fmla="*/ 885043 w 5239382"/>
                <a:gd name="T73" fmla="*/ 1084009 h 1438771"/>
                <a:gd name="T74" fmla="*/ 802209 w 5239382"/>
                <a:gd name="T75" fmla="*/ 1109717 h 1438771"/>
                <a:gd name="T76" fmla="*/ 745533 w 5239382"/>
                <a:gd name="T77" fmla="*/ 1139709 h 1438771"/>
                <a:gd name="T78" fmla="*/ 632174 w 5239382"/>
                <a:gd name="T79" fmla="*/ 1165416 h 1438771"/>
                <a:gd name="T80" fmla="*/ 544973 w 5239382"/>
                <a:gd name="T81" fmla="*/ 1203979 h 1438771"/>
                <a:gd name="T82" fmla="*/ 444705 w 5239382"/>
                <a:gd name="T83" fmla="*/ 1225400 h 1438771"/>
                <a:gd name="T84" fmla="*/ 401104 w 5239382"/>
                <a:gd name="T85" fmla="*/ 1268247 h 1438771"/>
                <a:gd name="T86" fmla="*/ 305190 w 5239382"/>
                <a:gd name="T87" fmla="*/ 1311094 h 1438771"/>
                <a:gd name="T88" fmla="*/ 213635 w 5239382"/>
                <a:gd name="T89" fmla="*/ 1332516 h 1438771"/>
                <a:gd name="T90" fmla="*/ 130801 w 5239382"/>
                <a:gd name="T91" fmla="*/ 1353940 h 1438771"/>
                <a:gd name="T92" fmla="*/ 82834 w 5239382"/>
                <a:gd name="T93" fmla="*/ 1413925 h 1438771"/>
                <a:gd name="T94" fmla="*/ 0 w 5239382"/>
                <a:gd name="T95" fmla="*/ 1422493 h 14387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39382"/>
                <a:gd name="T145" fmla="*/ 0 h 1438771"/>
                <a:gd name="T146" fmla="*/ 5239382 w 5239382"/>
                <a:gd name="T147" fmla="*/ 1438771 h 14387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39382" h="1438771">
                  <a:moveTo>
                    <a:pt x="5239382" y="0"/>
                  </a:moveTo>
                  <a:lnTo>
                    <a:pt x="5118039" y="0"/>
                  </a:lnTo>
                  <a:lnTo>
                    <a:pt x="5118039" y="21668"/>
                  </a:lnTo>
                  <a:lnTo>
                    <a:pt x="4975029" y="21668"/>
                  </a:lnTo>
                  <a:lnTo>
                    <a:pt x="4975029" y="39003"/>
                  </a:lnTo>
                  <a:lnTo>
                    <a:pt x="4897023" y="39003"/>
                  </a:lnTo>
                  <a:lnTo>
                    <a:pt x="4897023" y="65004"/>
                  </a:lnTo>
                  <a:lnTo>
                    <a:pt x="4797349" y="65004"/>
                  </a:lnTo>
                  <a:lnTo>
                    <a:pt x="4797349" y="82339"/>
                  </a:lnTo>
                  <a:lnTo>
                    <a:pt x="4645672" y="82339"/>
                  </a:lnTo>
                  <a:lnTo>
                    <a:pt x="4645672" y="99674"/>
                  </a:lnTo>
                  <a:lnTo>
                    <a:pt x="4585001" y="99674"/>
                  </a:lnTo>
                  <a:lnTo>
                    <a:pt x="4585001" y="121342"/>
                  </a:lnTo>
                  <a:lnTo>
                    <a:pt x="4476659" y="121342"/>
                  </a:lnTo>
                  <a:lnTo>
                    <a:pt x="4476659" y="143010"/>
                  </a:lnTo>
                  <a:lnTo>
                    <a:pt x="4368318" y="143010"/>
                  </a:lnTo>
                  <a:lnTo>
                    <a:pt x="4368318" y="164678"/>
                  </a:lnTo>
                  <a:lnTo>
                    <a:pt x="4285979" y="164678"/>
                  </a:lnTo>
                  <a:lnTo>
                    <a:pt x="4285979" y="182013"/>
                  </a:lnTo>
                  <a:lnTo>
                    <a:pt x="4181971" y="182013"/>
                  </a:lnTo>
                  <a:lnTo>
                    <a:pt x="4181971" y="199348"/>
                  </a:lnTo>
                  <a:lnTo>
                    <a:pt x="4043294" y="199348"/>
                  </a:lnTo>
                  <a:lnTo>
                    <a:pt x="4043294" y="221016"/>
                  </a:lnTo>
                  <a:lnTo>
                    <a:pt x="3913285" y="221016"/>
                  </a:lnTo>
                  <a:lnTo>
                    <a:pt x="3913285" y="242684"/>
                  </a:lnTo>
                  <a:lnTo>
                    <a:pt x="3757273" y="242684"/>
                  </a:lnTo>
                  <a:lnTo>
                    <a:pt x="3757273" y="260019"/>
                  </a:lnTo>
                  <a:lnTo>
                    <a:pt x="3661933" y="260019"/>
                  </a:lnTo>
                  <a:lnTo>
                    <a:pt x="3661933" y="277353"/>
                  </a:lnTo>
                  <a:lnTo>
                    <a:pt x="3592595" y="277353"/>
                  </a:lnTo>
                  <a:lnTo>
                    <a:pt x="3592595" y="299021"/>
                  </a:lnTo>
                  <a:lnTo>
                    <a:pt x="3531924" y="299021"/>
                  </a:lnTo>
                  <a:lnTo>
                    <a:pt x="3531924" y="320690"/>
                  </a:lnTo>
                  <a:lnTo>
                    <a:pt x="3449584" y="320690"/>
                  </a:lnTo>
                  <a:lnTo>
                    <a:pt x="3449584" y="338024"/>
                  </a:lnTo>
                  <a:lnTo>
                    <a:pt x="3401914" y="338024"/>
                  </a:lnTo>
                  <a:lnTo>
                    <a:pt x="3401914" y="359693"/>
                  </a:lnTo>
                  <a:lnTo>
                    <a:pt x="3297907" y="359693"/>
                  </a:lnTo>
                  <a:lnTo>
                    <a:pt x="3297907" y="381361"/>
                  </a:lnTo>
                  <a:lnTo>
                    <a:pt x="3150563" y="381361"/>
                  </a:lnTo>
                  <a:lnTo>
                    <a:pt x="3150563" y="403029"/>
                  </a:lnTo>
                  <a:lnTo>
                    <a:pt x="3085558" y="403029"/>
                  </a:lnTo>
                  <a:lnTo>
                    <a:pt x="3085558" y="420364"/>
                  </a:lnTo>
                  <a:lnTo>
                    <a:pt x="2972883" y="420364"/>
                  </a:lnTo>
                  <a:lnTo>
                    <a:pt x="2972883" y="437698"/>
                  </a:lnTo>
                  <a:lnTo>
                    <a:pt x="2903545" y="437698"/>
                  </a:lnTo>
                  <a:lnTo>
                    <a:pt x="2903545" y="455033"/>
                  </a:lnTo>
                  <a:lnTo>
                    <a:pt x="2838540" y="455033"/>
                  </a:lnTo>
                  <a:lnTo>
                    <a:pt x="2838540" y="481035"/>
                  </a:lnTo>
                  <a:lnTo>
                    <a:pt x="2769201" y="481035"/>
                  </a:lnTo>
                  <a:lnTo>
                    <a:pt x="2769201" y="502703"/>
                  </a:lnTo>
                  <a:lnTo>
                    <a:pt x="2712864" y="502703"/>
                  </a:lnTo>
                  <a:lnTo>
                    <a:pt x="2712864" y="528705"/>
                  </a:lnTo>
                  <a:lnTo>
                    <a:pt x="2639192" y="528705"/>
                  </a:lnTo>
                  <a:lnTo>
                    <a:pt x="2639192" y="541706"/>
                  </a:lnTo>
                  <a:lnTo>
                    <a:pt x="2561186" y="541706"/>
                  </a:lnTo>
                  <a:lnTo>
                    <a:pt x="2561186" y="559040"/>
                  </a:lnTo>
                  <a:lnTo>
                    <a:pt x="2500515" y="559040"/>
                  </a:lnTo>
                  <a:lnTo>
                    <a:pt x="2500515" y="585042"/>
                  </a:lnTo>
                  <a:lnTo>
                    <a:pt x="2426843" y="585042"/>
                  </a:lnTo>
                  <a:lnTo>
                    <a:pt x="2426843" y="598043"/>
                  </a:lnTo>
                  <a:lnTo>
                    <a:pt x="2344504" y="598043"/>
                  </a:lnTo>
                  <a:lnTo>
                    <a:pt x="2344504" y="619712"/>
                  </a:lnTo>
                  <a:lnTo>
                    <a:pt x="2249164" y="619712"/>
                  </a:lnTo>
                  <a:lnTo>
                    <a:pt x="2249164" y="637046"/>
                  </a:lnTo>
                  <a:lnTo>
                    <a:pt x="2205827" y="637046"/>
                  </a:lnTo>
                  <a:lnTo>
                    <a:pt x="2205827" y="658714"/>
                  </a:lnTo>
                  <a:lnTo>
                    <a:pt x="2119154" y="658714"/>
                  </a:lnTo>
                  <a:lnTo>
                    <a:pt x="2119154" y="680383"/>
                  </a:lnTo>
                  <a:lnTo>
                    <a:pt x="2058483" y="680383"/>
                  </a:lnTo>
                  <a:lnTo>
                    <a:pt x="2058483" y="697717"/>
                  </a:lnTo>
                  <a:lnTo>
                    <a:pt x="1971810" y="697717"/>
                  </a:lnTo>
                  <a:lnTo>
                    <a:pt x="1971810" y="723719"/>
                  </a:lnTo>
                  <a:lnTo>
                    <a:pt x="1889471" y="723719"/>
                  </a:lnTo>
                  <a:lnTo>
                    <a:pt x="1889471" y="736720"/>
                  </a:lnTo>
                  <a:lnTo>
                    <a:pt x="1828800" y="736720"/>
                  </a:lnTo>
                  <a:lnTo>
                    <a:pt x="1828800" y="754055"/>
                  </a:lnTo>
                  <a:lnTo>
                    <a:pt x="1763795" y="754055"/>
                  </a:lnTo>
                  <a:lnTo>
                    <a:pt x="1763795" y="771389"/>
                  </a:lnTo>
                  <a:lnTo>
                    <a:pt x="1703124" y="771389"/>
                  </a:lnTo>
                  <a:lnTo>
                    <a:pt x="1703124" y="797391"/>
                  </a:lnTo>
                  <a:lnTo>
                    <a:pt x="1638119" y="797391"/>
                  </a:lnTo>
                  <a:lnTo>
                    <a:pt x="1638119" y="814726"/>
                  </a:lnTo>
                  <a:lnTo>
                    <a:pt x="1573114" y="814726"/>
                  </a:lnTo>
                  <a:lnTo>
                    <a:pt x="1573114" y="840728"/>
                  </a:lnTo>
                  <a:lnTo>
                    <a:pt x="1512443" y="840728"/>
                  </a:lnTo>
                  <a:lnTo>
                    <a:pt x="1512443" y="858062"/>
                  </a:lnTo>
                  <a:lnTo>
                    <a:pt x="1438771" y="858062"/>
                  </a:lnTo>
                  <a:lnTo>
                    <a:pt x="1438771" y="875397"/>
                  </a:lnTo>
                  <a:lnTo>
                    <a:pt x="1386767" y="875397"/>
                  </a:lnTo>
                  <a:lnTo>
                    <a:pt x="1386767" y="897065"/>
                  </a:lnTo>
                  <a:lnTo>
                    <a:pt x="1321763" y="897065"/>
                  </a:lnTo>
                  <a:lnTo>
                    <a:pt x="1321763" y="918733"/>
                  </a:lnTo>
                  <a:lnTo>
                    <a:pt x="1256758" y="918733"/>
                  </a:lnTo>
                  <a:lnTo>
                    <a:pt x="1256758" y="931734"/>
                  </a:lnTo>
                  <a:lnTo>
                    <a:pt x="1209088" y="931734"/>
                  </a:lnTo>
                  <a:lnTo>
                    <a:pt x="1209088" y="957736"/>
                  </a:lnTo>
                  <a:lnTo>
                    <a:pt x="1152750" y="957736"/>
                  </a:lnTo>
                  <a:lnTo>
                    <a:pt x="1152750" y="975071"/>
                  </a:lnTo>
                  <a:lnTo>
                    <a:pt x="1109414" y="975071"/>
                  </a:lnTo>
                  <a:lnTo>
                    <a:pt x="1109414" y="992405"/>
                  </a:lnTo>
                  <a:lnTo>
                    <a:pt x="1066077" y="992405"/>
                  </a:lnTo>
                  <a:lnTo>
                    <a:pt x="1064937" y="1023361"/>
                  </a:lnTo>
                  <a:lnTo>
                    <a:pt x="1004392" y="1024828"/>
                  </a:lnTo>
                  <a:cubicBezTo>
                    <a:pt x="1003937" y="1041023"/>
                    <a:pt x="1005861" y="1023881"/>
                    <a:pt x="1005406" y="1040076"/>
                  </a:cubicBezTo>
                  <a:lnTo>
                    <a:pt x="962070" y="1040076"/>
                  </a:lnTo>
                  <a:lnTo>
                    <a:pt x="962070" y="1057410"/>
                  </a:lnTo>
                  <a:lnTo>
                    <a:pt x="927401" y="1057410"/>
                  </a:lnTo>
                  <a:lnTo>
                    <a:pt x="927401" y="1079078"/>
                  </a:lnTo>
                  <a:lnTo>
                    <a:pt x="879730" y="1079078"/>
                  </a:lnTo>
                  <a:lnTo>
                    <a:pt x="879730" y="1096413"/>
                  </a:lnTo>
                  <a:lnTo>
                    <a:pt x="840728" y="1096413"/>
                  </a:lnTo>
                  <a:lnTo>
                    <a:pt x="840728" y="1122415"/>
                  </a:lnTo>
                  <a:lnTo>
                    <a:pt x="797391" y="1122415"/>
                  </a:lnTo>
                  <a:lnTo>
                    <a:pt x="797391" y="1135416"/>
                  </a:lnTo>
                  <a:lnTo>
                    <a:pt x="741054" y="1135416"/>
                  </a:lnTo>
                  <a:lnTo>
                    <a:pt x="741054" y="1152750"/>
                  </a:lnTo>
                  <a:lnTo>
                    <a:pt x="693383" y="1152750"/>
                  </a:lnTo>
                  <a:lnTo>
                    <a:pt x="693383" y="1178752"/>
                  </a:lnTo>
                  <a:lnTo>
                    <a:pt x="628379" y="1178752"/>
                  </a:lnTo>
                  <a:lnTo>
                    <a:pt x="628379" y="1196087"/>
                  </a:lnTo>
                  <a:lnTo>
                    <a:pt x="541706" y="1196087"/>
                  </a:lnTo>
                  <a:lnTo>
                    <a:pt x="541706" y="1217755"/>
                  </a:lnTo>
                  <a:lnTo>
                    <a:pt x="476701" y="1217755"/>
                  </a:lnTo>
                  <a:lnTo>
                    <a:pt x="476701" y="1239423"/>
                  </a:lnTo>
                  <a:lnTo>
                    <a:pt x="442032" y="1239423"/>
                  </a:lnTo>
                  <a:lnTo>
                    <a:pt x="442032" y="1261092"/>
                  </a:lnTo>
                  <a:lnTo>
                    <a:pt x="398695" y="1261092"/>
                  </a:lnTo>
                  <a:lnTo>
                    <a:pt x="398695" y="1282760"/>
                  </a:lnTo>
                  <a:lnTo>
                    <a:pt x="364026" y="1282760"/>
                  </a:lnTo>
                  <a:lnTo>
                    <a:pt x="303355" y="1282760"/>
                  </a:lnTo>
                  <a:lnTo>
                    <a:pt x="303355" y="1326096"/>
                  </a:lnTo>
                  <a:lnTo>
                    <a:pt x="260019" y="1326096"/>
                  </a:lnTo>
                  <a:lnTo>
                    <a:pt x="260019" y="1347765"/>
                  </a:lnTo>
                  <a:lnTo>
                    <a:pt x="212348" y="1347765"/>
                  </a:lnTo>
                  <a:lnTo>
                    <a:pt x="212348" y="1369433"/>
                  </a:lnTo>
                  <a:lnTo>
                    <a:pt x="173346" y="1369433"/>
                  </a:lnTo>
                  <a:lnTo>
                    <a:pt x="130009" y="1369433"/>
                  </a:lnTo>
                  <a:lnTo>
                    <a:pt x="130009" y="1408436"/>
                  </a:lnTo>
                  <a:lnTo>
                    <a:pt x="82339" y="1408436"/>
                  </a:lnTo>
                  <a:lnTo>
                    <a:pt x="82339" y="1430104"/>
                  </a:lnTo>
                  <a:lnTo>
                    <a:pt x="52003" y="1430104"/>
                  </a:lnTo>
                  <a:lnTo>
                    <a:pt x="52003" y="1438771"/>
                  </a:lnTo>
                  <a:lnTo>
                    <a:pt x="0" y="1438771"/>
                  </a:lnTo>
                </a:path>
              </a:pathLst>
            </a:custGeom>
            <a:noFill/>
            <a:ln w="28575">
              <a:solidFill>
                <a:schemeClr val="accent3"/>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75" name="Freeform 6">
              <a:extLst>
                <a:ext uri="{FF2B5EF4-FFF2-40B4-BE49-F238E27FC236}">
                  <a16:creationId xmlns:a16="http://schemas.microsoft.com/office/drawing/2014/main" id="{145480D1-E668-4C42-BF8A-66AF99182D8A}"/>
                </a:ext>
              </a:extLst>
            </p:cNvPr>
            <p:cNvSpPr>
              <a:spLocks/>
            </p:cNvSpPr>
            <p:nvPr/>
          </p:nvSpPr>
          <p:spPr bwMode="auto">
            <a:xfrm>
              <a:off x="1207693" y="4203162"/>
              <a:ext cx="5238750" cy="1217613"/>
            </a:xfrm>
            <a:custGeom>
              <a:avLst/>
              <a:gdLst>
                <a:gd name="T0" fmla="*/ 5071816 w 5239382"/>
                <a:gd name="T1" fmla="*/ 0 h 1217755"/>
                <a:gd name="T2" fmla="*/ 4994116 w 5239382"/>
                <a:gd name="T3" fmla="*/ 25903 h 1217755"/>
                <a:gd name="T4" fmla="*/ 4873260 w 5239382"/>
                <a:gd name="T5" fmla="*/ 43171 h 1217755"/>
                <a:gd name="T6" fmla="*/ 4765346 w 5239382"/>
                <a:gd name="T7" fmla="*/ 60440 h 1217755"/>
                <a:gd name="T8" fmla="*/ 4674704 w 5239382"/>
                <a:gd name="T9" fmla="*/ 82009 h 1217755"/>
                <a:gd name="T10" fmla="*/ 4532260 w 5239382"/>
                <a:gd name="T11" fmla="*/ 103611 h 1217755"/>
                <a:gd name="T12" fmla="*/ 4445933 w 5239382"/>
                <a:gd name="T13" fmla="*/ 116546 h 1217755"/>
                <a:gd name="T14" fmla="*/ 4299168 w 5239382"/>
                <a:gd name="T15" fmla="*/ 138149 h 1217755"/>
                <a:gd name="T16" fmla="*/ 4208530 w 5239382"/>
                <a:gd name="T17" fmla="*/ 155417 h 1217755"/>
                <a:gd name="T18" fmla="*/ 4022919 w 5239382"/>
                <a:gd name="T19" fmla="*/ 172686 h 1217755"/>
                <a:gd name="T20" fmla="*/ 3945218 w 5239382"/>
                <a:gd name="T21" fmla="*/ 194255 h 1217755"/>
                <a:gd name="T22" fmla="*/ 3876160 w 5239382"/>
                <a:gd name="T23" fmla="*/ 211524 h 1217755"/>
                <a:gd name="T24" fmla="*/ 3815727 w 5239382"/>
                <a:gd name="T25" fmla="*/ 233126 h 1217755"/>
                <a:gd name="T26" fmla="*/ 3750978 w 5239382"/>
                <a:gd name="T27" fmla="*/ 254695 h 1217755"/>
                <a:gd name="T28" fmla="*/ 3656023 w 5239382"/>
                <a:gd name="T29" fmla="*/ 276297 h 1217755"/>
                <a:gd name="T30" fmla="*/ 3612859 w 5239382"/>
                <a:gd name="T31" fmla="*/ 297867 h 1217755"/>
                <a:gd name="T32" fmla="*/ 3522213 w 5239382"/>
                <a:gd name="T33" fmla="*/ 319469 h 1217755"/>
                <a:gd name="T34" fmla="*/ 3336600 w 5239382"/>
                <a:gd name="T35" fmla="*/ 336737 h 1217755"/>
                <a:gd name="T36" fmla="*/ 3207110 w 5239382"/>
                <a:gd name="T37" fmla="*/ 362640 h 1217755"/>
                <a:gd name="T38" fmla="*/ 3060354 w 5239382"/>
                <a:gd name="T39" fmla="*/ 371275 h 1217755"/>
                <a:gd name="T40" fmla="*/ 2952444 w 5239382"/>
                <a:gd name="T41" fmla="*/ 397173 h 1217755"/>
                <a:gd name="T42" fmla="*/ 2870428 w 5239382"/>
                <a:gd name="T43" fmla="*/ 414441 h 1217755"/>
                <a:gd name="T44" fmla="*/ 2810000 w 5239382"/>
                <a:gd name="T45" fmla="*/ 436015 h 1217755"/>
                <a:gd name="T46" fmla="*/ 2706402 w 5239382"/>
                <a:gd name="T47" fmla="*/ 453284 h 1217755"/>
                <a:gd name="T48" fmla="*/ 2576910 w 5239382"/>
                <a:gd name="T49" fmla="*/ 474872 h 1217755"/>
                <a:gd name="T50" fmla="*/ 2499216 w 5239382"/>
                <a:gd name="T51" fmla="*/ 496455 h 1217755"/>
                <a:gd name="T52" fmla="*/ 2434471 w 5239382"/>
                <a:gd name="T53" fmla="*/ 513724 h 1217755"/>
                <a:gd name="T54" fmla="*/ 2348140 w 5239382"/>
                <a:gd name="T55" fmla="*/ 535303 h 1217755"/>
                <a:gd name="T56" fmla="*/ 2253181 w 5239382"/>
                <a:gd name="T57" fmla="*/ 552570 h 1217755"/>
                <a:gd name="T58" fmla="*/ 2140955 w 5239382"/>
                <a:gd name="T59" fmla="*/ 578470 h 1217755"/>
                <a:gd name="T60" fmla="*/ 2071893 w 5239382"/>
                <a:gd name="T61" fmla="*/ 591433 h 1217755"/>
                <a:gd name="T62" fmla="*/ 1972615 w 5239382"/>
                <a:gd name="T63" fmla="*/ 613004 h 1217755"/>
                <a:gd name="T64" fmla="*/ 1881969 w 5239382"/>
                <a:gd name="T65" fmla="*/ 638905 h 1217755"/>
                <a:gd name="T66" fmla="*/ 1821540 w 5239382"/>
                <a:gd name="T67" fmla="*/ 656173 h 1217755"/>
                <a:gd name="T68" fmla="*/ 1743836 w 5239382"/>
                <a:gd name="T69" fmla="*/ 669141 h 1217755"/>
                <a:gd name="T70" fmla="*/ 1661823 w 5239382"/>
                <a:gd name="T71" fmla="*/ 695044 h 1217755"/>
                <a:gd name="T72" fmla="*/ 1571178 w 5239382"/>
                <a:gd name="T73" fmla="*/ 712313 h 1217755"/>
                <a:gd name="T74" fmla="*/ 1510755 w 5239382"/>
                <a:gd name="T75" fmla="*/ 733882 h 1217755"/>
                <a:gd name="T76" fmla="*/ 1446000 w 5239382"/>
                <a:gd name="T77" fmla="*/ 755484 h 1217755"/>
                <a:gd name="T78" fmla="*/ 1363988 w 5239382"/>
                <a:gd name="T79" fmla="*/ 772750 h 1217755"/>
                <a:gd name="T80" fmla="*/ 1303566 w 5239382"/>
                <a:gd name="T81" fmla="*/ 790017 h 1217755"/>
                <a:gd name="T82" fmla="*/ 1243141 w 5239382"/>
                <a:gd name="T83" fmla="*/ 811591 h 1217755"/>
                <a:gd name="T84" fmla="*/ 1174067 w 5239382"/>
                <a:gd name="T85" fmla="*/ 833188 h 1217755"/>
                <a:gd name="T86" fmla="*/ 1096378 w 5239382"/>
                <a:gd name="T87" fmla="*/ 850457 h 1217755"/>
                <a:gd name="T88" fmla="*/ 1005727 w 5239382"/>
                <a:gd name="T89" fmla="*/ 876358 h 1217755"/>
                <a:gd name="T90" fmla="*/ 949608 w 5239382"/>
                <a:gd name="T91" fmla="*/ 893624 h 1217755"/>
                <a:gd name="T92" fmla="*/ 915079 w 5239382"/>
                <a:gd name="T93" fmla="*/ 910891 h 1217755"/>
                <a:gd name="T94" fmla="*/ 854663 w 5239382"/>
                <a:gd name="T95" fmla="*/ 928158 h 1217755"/>
                <a:gd name="T96" fmla="*/ 798544 w 5239382"/>
                <a:gd name="T97" fmla="*/ 954059 h 1217755"/>
                <a:gd name="T98" fmla="*/ 759686 w 5239382"/>
                <a:gd name="T99" fmla="*/ 975643 h 1217755"/>
                <a:gd name="T100" fmla="*/ 703580 w 5239382"/>
                <a:gd name="T101" fmla="*/ 988593 h 1217755"/>
                <a:gd name="T102" fmla="*/ 625871 w 5239382"/>
                <a:gd name="T103" fmla="*/ 1018814 h 1217755"/>
                <a:gd name="T104" fmla="*/ 526594 w 5239382"/>
                <a:gd name="T105" fmla="*/ 1036083 h 1217755"/>
                <a:gd name="T106" fmla="*/ 492081 w 5239382"/>
                <a:gd name="T107" fmla="*/ 1049030 h 1217755"/>
                <a:gd name="T108" fmla="*/ 444584 w 5239382"/>
                <a:gd name="T109" fmla="*/ 1070620 h 1217755"/>
                <a:gd name="T110" fmla="*/ 414380 w 5239382"/>
                <a:gd name="T111" fmla="*/ 1100831 h 1217755"/>
                <a:gd name="T112" fmla="*/ 384177 w 5239382"/>
                <a:gd name="T113" fmla="*/ 1113791 h 1217755"/>
                <a:gd name="T114" fmla="*/ 328037 w 5239382"/>
                <a:gd name="T115" fmla="*/ 1135367 h 1217755"/>
                <a:gd name="T116" fmla="*/ 271931 w 5239382"/>
                <a:gd name="T117" fmla="*/ 1152634 h 1217755"/>
                <a:gd name="T118" fmla="*/ 228759 w 5239382"/>
                <a:gd name="T119" fmla="*/ 1174231 h 1217755"/>
                <a:gd name="T120" fmla="*/ 125181 w 5239382"/>
                <a:gd name="T121" fmla="*/ 1195804 h 1217755"/>
                <a:gd name="T122" fmla="*/ 82009 w 5239382"/>
                <a:gd name="T123" fmla="*/ 1213071 h 12177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239382"/>
                <a:gd name="T187" fmla="*/ 0 h 1217755"/>
                <a:gd name="T188" fmla="*/ 5239382 w 5239382"/>
                <a:gd name="T189" fmla="*/ 1217755 h 12177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239382" h="1217755">
                  <a:moveTo>
                    <a:pt x="5239382" y="0"/>
                  </a:moveTo>
                  <a:lnTo>
                    <a:pt x="5092038" y="0"/>
                  </a:lnTo>
                  <a:lnTo>
                    <a:pt x="5092038" y="26002"/>
                  </a:lnTo>
                  <a:lnTo>
                    <a:pt x="5014032" y="26002"/>
                  </a:lnTo>
                  <a:lnTo>
                    <a:pt x="5014032" y="43336"/>
                  </a:lnTo>
                  <a:lnTo>
                    <a:pt x="4892690" y="43336"/>
                  </a:lnTo>
                  <a:lnTo>
                    <a:pt x="4892690" y="60671"/>
                  </a:lnTo>
                  <a:lnTo>
                    <a:pt x="4784349" y="60671"/>
                  </a:lnTo>
                  <a:lnTo>
                    <a:pt x="4784349" y="82339"/>
                  </a:lnTo>
                  <a:lnTo>
                    <a:pt x="4693342" y="82339"/>
                  </a:lnTo>
                  <a:lnTo>
                    <a:pt x="4693342" y="104007"/>
                  </a:lnTo>
                  <a:lnTo>
                    <a:pt x="4550332" y="104007"/>
                  </a:lnTo>
                  <a:lnTo>
                    <a:pt x="4550332" y="117008"/>
                  </a:lnTo>
                  <a:lnTo>
                    <a:pt x="4463659" y="117008"/>
                  </a:lnTo>
                  <a:lnTo>
                    <a:pt x="4463659" y="138677"/>
                  </a:lnTo>
                  <a:lnTo>
                    <a:pt x="4316315" y="138677"/>
                  </a:lnTo>
                  <a:lnTo>
                    <a:pt x="4316315" y="156011"/>
                  </a:lnTo>
                  <a:lnTo>
                    <a:pt x="4225308" y="156011"/>
                  </a:lnTo>
                  <a:lnTo>
                    <a:pt x="4225308" y="173346"/>
                  </a:lnTo>
                  <a:lnTo>
                    <a:pt x="4038961" y="173346"/>
                  </a:lnTo>
                  <a:lnTo>
                    <a:pt x="4038961" y="195014"/>
                  </a:lnTo>
                  <a:lnTo>
                    <a:pt x="3960955" y="195014"/>
                  </a:lnTo>
                  <a:lnTo>
                    <a:pt x="3960955" y="212349"/>
                  </a:lnTo>
                  <a:lnTo>
                    <a:pt x="3891617" y="212349"/>
                  </a:lnTo>
                  <a:lnTo>
                    <a:pt x="3891617" y="234017"/>
                  </a:lnTo>
                  <a:lnTo>
                    <a:pt x="3830946" y="234017"/>
                  </a:lnTo>
                  <a:lnTo>
                    <a:pt x="3830946" y="255685"/>
                  </a:lnTo>
                  <a:lnTo>
                    <a:pt x="3765941" y="255685"/>
                  </a:lnTo>
                  <a:lnTo>
                    <a:pt x="3765941" y="277353"/>
                  </a:lnTo>
                  <a:lnTo>
                    <a:pt x="3670601" y="277353"/>
                  </a:lnTo>
                  <a:lnTo>
                    <a:pt x="3670601" y="299022"/>
                  </a:lnTo>
                  <a:lnTo>
                    <a:pt x="3627264" y="299022"/>
                  </a:lnTo>
                  <a:lnTo>
                    <a:pt x="3627264" y="320690"/>
                  </a:lnTo>
                  <a:lnTo>
                    <a:pt x="3536258" y="320690"/>
                  </a:lnTo>
                  <a:lnTo>
                    <a:pt x="3536258" y="338024"/>
                  </a:lnTo>
                  <a:lnTo>
                    <a:pt x="3349911" y="338024"/>
                  </a:lnTo>
                  <a:lnTo>
                    <a:pt x="3349911" y="364026"/>
                  </a:lnTo>
                  <a:lnTo>
                    <a:pt x="3219901" y="364026"/>
                  </a:lnTo>
                  <a:lnTo>
                    <a:pt x="3219901" y="372694"/>
                  </a:lnTo>
                  <a:lnTo>
                    <a:pt x="3072557" y="372694"/>
                  </a:lnTo>
                  <a:lnTo>
                    <a:pt x="3072557" y="398696"/>
                  </a:lnTo>
                  <a:lnTo>
                    <a:pt x="2964216" y="398696"/>
                  </a:lnTo>
                  <a:lnTo>
                    <a:pt x="2964216" y="416030"/>
                  </a:lnTo>
                  <a:lnTo>
                    <a:pt x="2881877" y="416030"/>
                  </a:lnTo>
                  <a:lnTo>
                    <a:pt x="2881877" y="437698"/>
                  </a:lnTo>
                  <a:lnTo>
                    <a:pt x="2821206" y="437698"/>
                  </a:lnTo>
                  <a:lnTo>
                    <a:pt x="2821206" y="455033"/>
                  </a:lnTo>
                  <a:lnTo>
                    <a:pt x="2717198" y="455033"/>
                  </a:lnTo>
                  <a:lnTo>
                    <a:pt x="2717198" y="476701"/>
                  </a:lnTo>
                  <a:lnTo>
                    <a:pt x="2587189" y="476701"/>
                  </a:lnTo>
                  <a:lnTo>
                    <a:pt x="2587189" y="498369"/>
                  </a:lnTo>
                  <a:lnTo>
                    <a:pt x="2509183" y="498369"/>
                  </a:lnTo>
                  <a:lnTo>
                    <a:pt x="2509183" y="515704"/>
                  </a:lnTo>
                  <a:lnTo>
                    <a:pt x="2444178" y="515704"/>
                  </a:lnTo>
                  <a:lnTo>
                    <a:pt x="2444178" y="537372"/>
                  </a:lnTo>
                  <a:lnTo>
                    <a:pt x="2357505" y="537372"/>
                  </a:lnTo>
                  <a:lnTo>
                    <a:pt x="2357505" y="554707"/>
                  </a:lnTo>
                  <a:lnTo>
                    <a:pt x="2262165" y="554707"/>
                  </a:lnTo>
                  <a:lnTo>
                    <a:pt x="2262165" y="580709"/>
                  </a:lnTo>
                  <a:lnTo>
                    <a:pt x="2149490" y="580709"/>
                  </a:lnTo>
                  <a:lnTo>
                    <a:pt x="2149490" y="593710"/>
                  </a:lnTo>
                  <a:lnTo>
                    <a:pt x="2080152" y="593710"/>
                  </a:lnTo>
                  <a:lnTo>
                    <a:pt x="2080152" y="615378"/>
                  </a:lnTo>
                  <a:lnTo>
                    <a:pt x="1980478" y="615378"/>
                  </a:lnTo>
                  <a:lnTo>
                    <a:pt x="1980478" y="641380"/>
                  </a:lnTo>
                  <a:lnTo>
                    <a:pt x="1889471" y="641380"/>
                  </a:lnTo>
                  <a:lnTo>
                    <a:pt x="1889471" y="658714"/>
                  </a:lnTo>
                  <a:lnTo>
                    <a:pt x="1828800" y="658714"/>
                  </a:lnTo>
                  <a:lnTo>
                    <a:pt x="1828800" y="671715"/>
                  </a:lnTo>
                  <a:lnTo>
                    <a:pt x="1750794" y="671715"/>
                  </a:lnTo>
                  <a:lnTo>
                    <a:pt x="1750794" y="697717"/>
                  </a:lnTo>
                  <a:lnTo>
                    <a:pt x="1668455" y="697717"/>
                  </a:lnTo>
                  <a:lnTo>
                    <a:pt x="1668455" y="715052"/>
                  </a:lnTo>
                  <a:lnTo>
                    <a:pt x="1577448" y="715052"/>
                  </a:lnTo>
                  <a:lnTo>
                    <a:pt x="1577448" y="736720"/>
                  </a:lnTo>
                  <a:lnTo>
                    <a:pt x="1516777" y="736720"/>
                  </a:lnTo>
                  <a:lnTo>
                    <a:pt x="1516777" y="758388"/>
                  </a:lnTo>
                  <a:lnTo>
                    <a:pt x="1451772" y="758388"/>
                  </a:lnTo>
                  <a:lnTo>
                    <a:pt x="1451772" y="775723"/>
                  </a:lnTo>
                  <a:lnTo>
                    <a:pt x="1369433" y="775723"/>
                  </a:lnTo>
                  <a:lnTo>
                    <a:pt x="1369433" y="793058"/>
                  </a:lnTo>
                  <a:lnTo>
                    <a:pt x="1308762" y="793058"/>
                  </a:lnTo>
                  <a:lnTo>
                    <a:pt x="1308762" y="814726"/>
                  </a:lnTo>
                  <a:lnTo>
                    <a:pt x="1248091" y="814726"/>
                  </a:lnTo>
                  <a:lnTo>
                    <a:pt x="1248091" y="836394"/>
                  </a:lnTo>
                  <a:lnTo>
                    <a:pt x="1178753" y="836394"/>
                  </a:lnTo>
                  <a:lnTo>
                    <a:pt x="1178753" y="853729"/>
                  </a:lnTo>
                  <a:lnTo>
                    <a:pt x="1100747" y="853729"/>
                  </a:lnTo>
                  <a:lnTo>
                    <a:pt x="1100747" y="879731"/>
                  </a:lnTo>
                  <a:lnTo>
                    <a:pt x="1009740" y="879731"/>
                  </a:lnTo>
                  <a:lnTo>
                    <a:pt x="1009740" y="897065"/>
                  </a:lnTo>
                  <a:lnTo>
                    <a:pt x="953403" y="897065"/>
                  </a:lnTo>
                  <a:lnTo>
                    <a:pt x="953403" y="914400"/>
                  </a:lnTo>
                  <a:lnTo>
                    <a:pt x="918734" y="914400"/>
                  </a:lnTo>
                  <a:lnTo>
                    <a:pt x="918734" y="931734"/>
                  </a:lnTo>
                  <a:lnTo>
                    <a:pt x="858062" y="931734"/>
                  </a:lnTo>
                  <a:lnTo>
                    <a:pt x="858062" y="957736"/>
                  </a:lnTo>
                  <a:lnTo>
                    <a:pt x="801725" y="957736"/>
                  </a:lnTo>
                  <a:lnTo>
                    <a:pt x="801725" y="979405"/>
                  </a:lnTo>
                  <a:lnTo>
                    <a:pt x="762722" y="979405"/>
                  </a:lnTo>
                  <a:lnTo>
                    <a:pt x="762722" y="992405"/>
                  </a:lnTo>
                  <a:lnTo>
                    <a:pt x="706385" y="992405"/>
                  </a:lnTo>
                  <a:lnTo>
                    <a:pt x="706385" y="1022741"/>
                  </a:lnTo>
                  <a:lnTo>
                    <a:pt x="628379" y="1022741"/>
                  </a:lnTo>
                  <a:lnTo>
                    <a:pt x="628379" y="1040076"/>
                  </a:lnTo>
                  <a:lnTo>
                    <a:pt x="528705" y="1040076"/>
                  </a:lnTo>
                  <a:lnTo>
                    <a:pt x="528705" y="1053077"/>
                  </a:lnTo>
                  <a:lnTo>
                    <a:pt x="494036" y="1053077"/>
                  </a:lnTo>
                  <a:lnTo>
                    <a:pt x="494036" y="1074745"/>
                  </a:lnTo>
                  <a:lnTo>
                    <a:pt x="446366" y="1074745"/>
                  </a:lnTo>
                  <a:lnTo>
                    <a:pt x="416030" y="1074745"/>
                  </a:lnTo>
                  <a:lnTo>
                    <a:pt x="416030" y="1105080"/>
                  </a:lnTo>
                  <a:lnTo>
                    <a:pt x="385695" y="1105080"/>
                  </a:lnTo>
                  <a:lnTo>
                    <a:pt x="385695" y="1118081"/>
                  </a:lnTo>
                  <a:lnTo>
                    <a:pt x="329357" y="1118081"/>
                  </a:lnTo>
                  <a:lnTo>
                    <a:pt x="329357" y="1139750"/>
                  </a:lnTo>
                  <a:lnTo>
                    <a:pt x="273020" y="1139750"/>
                  </a:lnTo>
                  <a:lnTo>
                    <a:pt x="273020" y="1157084"/>
                  </a:lnTo>
                  <a:lnTo>
                    <a:pt x="229683" y="1157084"/>
                  </a:lnTo>
                  <a:lnTo>
                    <a:pt x="229683" y="1178752"/>
                  </a:lnTo>
                  <a:lnTo>
                    <a:pt x="125676" y="1178752"/>
                  </a:lnTo>
                  <a:lnTo>
                    <a:pt x="125676" y="1200421"/>
                  </a:lnTo>
                  <a:lnTo>
                    <a:pt x="82339" y="1200421"/>
                  </a:lnTo>
                  <a:lnTo>
                    <a:pt x="82339" y="1217755"/>
                  </a:lnTo>
                  <a:lnTo>
                    <a:pt x="0" y="1217755"/>
                  </a:lnTo>
                </a:path>
              </a:pathLst>
            </a:custGeom>
            <a:noFill/>
            <a:ln w="28575">
              <a:solidFill>
                <a:srgbClr val="92D05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77" name="TextBox 12">
              <a:extLst>
                <a:ext uri="{FF2B5EF4-FFF2-40B4-BE49-F238E27FC236}">
                  <a16:creationId xmlns:a16="http://schemas.microsoft.com/office/drawing/2014/main" id="{38E3007C-AACA-4360-BCE3-E2A0A31254B7}"/>
                </a:ext>
              </a:extLst>
            </p:cNvPr>
            <p:cNvSpPr txBox="1">
              <a:spLocks noChangeArrowheads="1"/>
            </p:cNvSpPr>
            <p:nvPr/>
          </p:nvSpPr>
          <p:spPr bwMode="auto">
            <a:xfrm>
              <a:off x="1197467" y="2141528"/>
              <a:ext cx="3208337" cy="338554"/>
            </a:xfrm>
            <a:prstGeom prst="rect">
              <a:avLst/>
            </a:prstGeom>
            <a:noFill/>
            <a:ln>
              <a:noFill/>
            </a:ln>
          </p:spPr>
          <p:txBody>
            <a:bodyP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eaLnBrk="0" fontAlgn="base" hangingPunct="0">
                <a:spcBef>
                  <a:spcPct val="0"/>
                </a:spcBef>
                <a:spcAft>
                  <a:spcPct val="0"/>
                </a:spcAft>
                <a:buClrTx/>
                <a:buNone/>
                <a:defRPr/>
              </a:pPr>
              <a:r>
                <a:rPr lang="en-US" altLang="en-US" sz="1600" b="1" dirty="0">
                  <a:solidFill>
                    <a:srgbClr val="000000"/>
                  </a:solidFill>
                  <a:latin typeface="Calibri" panose="020F0502020204030204" pitchFamily="34" charset="0"/>
                  <a:ea typeface="MS PGothic" panose="020B0600070205080204" pitchFamily="34" charset="-128"/>
                  <a:cs typeface="Calibri" panose="020F0502020204030204" pitchFamily="34" charset="0"/>
                </a:rPr>
                <a:t>Number needed to treat: 21</a:t>
              </a:r>
            </a:p>
          </p:txBody>
        </p:sp>
        <p:sp>
          <p:nvSpPr>
            <p:cNvPr id="28680" name="Text Box 6">
              <a:extLst>
                <a:ext uri="{FF2B5EF4-FFF2-40B4-BE49-F238E27FC236}">
                  <a16:creationId xmlns:a16="http://schemas.microsoft.com/office/drawing/2014/main" id="{9F229852-335D-49C8-95A9-EC02E138CA3C}"/>
                </a:ext>
              </a:extLst>
            </p:cNvPr>
            <p:cNvSpPr txBox="1">
              <a:spLocks noChangeArrowheads="1"/>
            </p:cNvSpPr>
            <p:nvPr/>
          </p:nvSpPr>
          <p:spPr bwMode="auto">
            <a:xfrm>
              <a:off x="971156" y="5481100"/>
              <a:ext cx="457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a:solidFill>
                    <a:srgbClr val="000000"/>
                  </a:solidFill>
                  <a:latin typeface="Calibri" panose="020F0502020204030204" pitchFamily="34" charset="0"/>
                  <a:ea typeface="MS PGothic" panose="020B0600070205080204" pitchFamily="34" charset="-128"/>
                  <a:cs typeface="Calibri" panose="020F0502020204030204" pitchFamily="34" charset="0"/>
                </a:rPr>
                <a:t>0</a:t>
              </a:r>
            </a:p>
          </p:txBody>
        </p:sp>
        <p:sp>
          <p:nvSpPr>
            <p:cNvPr id="28681" name="Line 7">
              <a:extLst>
                <a:ext uri="{FF2B5EF4-FFF2-40B4-BE49-F238E27FC236}">
                  <a16:creationId xmlns:a16="http://schemas.microsoft.com/office/drawing/2014/main" id="{8EC8ED59-3421-4C98-8991-731E7FB6F4B7}"/>
                </a:ext>
              </a:extLst>
            </p:cNvPr>
            <p:cNvSpPr>
              <a:spLocks noChangeShapeType="1"/>
            </p:cNvSpPr>
            <p:nvPr/>
          </p:nvSpPr>
          <p:spPr bwMode="auto">
            <a:xfrm>
              <a:off x="1199756" y="5428712"/>
              <a:ext cx="5222875"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82" name="Line 8">
              <a:extLst>
                <a:ext uri="{FF2B5EF4-FFF2-40B4-BE49-F238E27FC236}">
                  <a16:creationId xmlns:a16="http://schemas.microsoft.com/office/drawing/2014/main" id="{DA0C739E-5FB5-47F4-A112-CF29F3739E35}"/>
                </a:ext>
              </a:extLst>
            </p:cNvPr>
            <p:cNvSpPr>
              <a:spLocks noChangeShapeType="1"/>
            </p:cNvSpPr>
            <p:nvPr/>
          </p:nvSpPr>
          <p:spPr bwMode="auto">
            <a:xfrm>
              <a:off x="1199756" y="5431887"/>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83" name="Line 9">
              <a:extLst>
                <a:ext uri="{FF2B5EF4-FFF2-40B4-BE49-F238E27FC236}">
                  <a16:creationId xmlns:a16="http://schemas.microsoft.com/office/drawing/2014/main" id="{CF5289F4-F14A-4C04-ADCE-35CF79E18D4B}"/>
                </a:ext>
              </a:extLst>
            </p:cNvPr>
            <p:cNvSpPr>
              <a:spLocks noChangeShapeType="1"/>
            </p:cNvSpPr>
            <p:nvPr/>
          </p:nvSpPr>
          <p:spPr bwMode="auto">
            <a:xfrm>
              <a:off x="1945881" y="5431887"/>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84" name="Line 10">
              <a:extLst>
                <a:ext uri="{FF2B5EF4-FFF2-40B4-BE49-F238E27FC236}">
                  <a16:creationId xmlns:a16="http://schemas.microsoft.com/office/drawing/2014/main" id="{092265CE-D1FF-4B79-AFFE-51F0978687CC}"/>
                </a:ext>
              </a:extLst>
            </p:cNvPr>
            <p:cNvSpPr>
              <a:spLocks noChangeShapeType="1"/>
            </p:cNvSpPr>
            <p:nvPr/>
          </p:nvSpPr>
          <p:spPr bwMode="auto">
            <a:xfrm>
              <a:off x="2690418" y="5431887"/>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85" name="Line 11">
              <a:extLst>
                <a:ext uri="{FF2B5EF4-FFF2-40B4-BE49-F238E27FC236}">
                  <a16:creationId xmlns:a16="http://schemas.microsoft.com/office/drawing/2014/main" id="{2D5771E1-0176-48C2-9E0E-0086C76C8833}"/>
                </a:ext>
              </a:extLst>
            </p:cNvPr>
            <p:cNvSpPr>
              <a:spLocks noChangeShapeType="1"/>
            </p:cNvSpPr>
            <p:nvPr/>
          </p:nvSpPr>
          <p:spPr bwMode="auto">
            <a:xfrm>
              <a:off x="3436543" y="5431887"/>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86" name="Line 12">
              <a:extLst>
                <a:ext uri="{FF2B5EF4-FFF2-40B4-BE49-F238E27FC236}">
                  <a16:creationId xmlns:a16="http://schemas.microsoft.com/office/drawing/2014/main" id="{603866F7-D0FE-49C6-B0BE-F41FEFF04D7F}"/>
                </a:ext>
              </a:extLst>
            </p:cNvPr>
            <p:cNvSpPr>
              <a:spLocks noChangeShapeType="1"/>
            </p:cNvSpPr>
            <p:nvPr/>
          </p:nvSpPr>
          <p:spPr bwMode="auto">
            <a:xfrm>
              <a:off x="4181081" y="5431887"/>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87" name="Line 13">
              <a:extLst>
                <a:ext uri="{FF2B5EF4-FFF2-40B4-BE49-F238E27FC236}">
                  <a16:creationId xmlns:a16="http://schemas.microsoft.com/office/drawing/2014/main" id="{85891344-DD2E-4C38-BD37-DF27E9DE8BC3}"/>
                </a:ext>
              </a:extLst>
            </p:cNvPr>
            <p:cNvSpPr>
              <a:spLocks noChangeShapeType="1"/>
            </p:cNvSpPr>
            <p:nvPr/>
          </p:nvSpPr>
          <p:spPr bwMode="auto">
            <a:xfrm>
              <a:off x="4927206" y="5431887"/>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88" name="Line 14">
              <a:extLst>
                <a:ext uri="{FF2B5EF4-FFF2-40B4-BE49-F238E27FC236}">
                  <a16:creationId xmlns:a16="http://schemas.microsoft.com/office/drawing/2014/main" id="{E4775185-F739-42BE-9983-780CF2751280}"/>
                </a:ext>
              </a:extLst>
            </p:cNvPr>
            <p:cNvSpPr>
              <a:spLocks noChangeShapeType="1"/>
            </p:cNvSpPr>
            <p:nvPr/>
          </p:nvSpPr>
          <p:spPr bwMode="auto">
            <a:xfrm>
              <a:off x="5671743" y="5431887"/>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89" name="Line 15">
              <a:extLst>
                <a:ext uri="{FF2B5EF4-FFF2-40B4-BE49-F238E27FC236}">
                  <a16:creationId xmlns:a16="http://schemas.microsoft.com/office/drawing/2014/main" id="{345D8281-72B2-4E04-915F-AF75BE57D662}"/>
                </a:ext>
              </a:extLst>
            </p:cNvPr>
            <p:cNvSpPr>
              <a:spLocks noChangeShapeType="1"/>
            </p:cNvSpPr>
            <p:nvPr/>
          </p:nvSpPr>
          <p:spPr bwMode="auto">
            <a:xfrm>
              <a:off x="6417868" y="5431887"/>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0" name="Line 16">
              <a:extLst>
                <a:ext uri="{FF2B5EF4-FFF2-40B4-BE49-F238E27FC236}">
                  <a16:creationId xmlns:a16="http://schemas.microsoft.com/office/drawing/2014/main" id="{FB120BBC-5BF7-47A4-9A21-D2DA1F70AE8B}"/>
                </a:ext>
              </a:extLst>
            </p:cNvPr>
            <p:cNvSpPr>
              <a:spLocks noChangeShapeType="1"/>
            </p:cNvSpPr>
            <p:nvPr/>
          </p:nvSpPr>
          <p:spPr bwMode="auto">
            <a:xfrm rot="16200000">
              <a:off x="1155561" y="5395119"/>
              <a:ext cx="0" cy="64008"/>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1" name="Line 19">
              <a:extLst>
                <a:ext uri="{FF2B5EF4-FFF2-40B4-BE49-F238E27FC236}">
                  <a16:creationId xmlns:a16="http://schemas.microsoft.com/office/drawing/2014/main" id="{5E1454E2-E55F-4C7F-9E31-1607501DFFA8}"/>
                </a:ext>
              </a:extLst>
            </p:cNvPr>
            <p:cNvSpPr>
              <a:spLocks noChangeShapeType="1"/>
            </p:cNvSpPr>
            <p:nvPr/>
          </p:nvSpPr>
          <p:spPr bwMode="auto">
            <a:xfrm rot="16200000">
              <a:off x="1155561" y="4968082"/>
              <a:ext cx="0" cy="6400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2" name="Line 20">
              <a:extLst>
                <a:ext uri="{FF2B5EF4-FFF2-40B4-BE49-F238E27FC236}">
                  <a16:creationId xmlns:a16="http://schemas.microsoft.com/office/drawing/2014/main" id="{A04EA935-EA70-4D06-8826-FC7919498A31}"/>
                </a:ext>
              </a:extLst>
            </p:cNvPr>
            <p:cNvSpPr>
              <a:spLocks noChangeShapeType="1"/>
            </p:cNvSpPr>
            <p:nvPr/>
          </p:nvSpPr>
          <p:spPr bwMode="auto">
            <a:xfrm rot="16200000">
              <a:off x="1155561" y="4542632"/>
              <a:ext cx="0" cy="6400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3" name="Line 21">
              <a:extLst>
                <a:ext uri="{FF2B5EF4-FFF2-40B4-BE49-F238E27FC236}">
                  <a16:creationId xmlns:a16="http://schemas.microsoft.com/office/drawing/2014/main" id="{862EB5F3-525F-4BF5-A077-BD226EF67908}"/>
                </a:ext>
              </a:extLst>
            </p:cNvPr>
            <p:cNvSpPr>
              <a:spLocks noChangeShapeType="1"/>
            </p:cNvSpPr>
            <p:nvPr/>
          </p:nvSpPr>
          <p:spPr bwMode="auto">
            <a:xfrm rot="16200000">
              <a:off x="1155561" y="4115594"/>
              <a:ext cx="0" cy="6400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4" name="Line 22">
              <a:extLst>
                <a:ext uri="{FF2B5EF4-FFF2-40B4-BE49-F238E27FC236}">
                  <a16:creationId xmlns:a16="http://schemas.microsoft.com/office/drawing/2014/main" id="{C0DAF5E4-46B4-4351-A85E-F5E8D5EE2886}"/>
                </a:ext>
              </a:extLst>
            </p:cNvPr>
            <p:cNvSpPr>
              <a:spLocks noChangeShapeType="1"/>
            </p:cNvSpPr>
            <p:nvPr/>
          </p:nvSpPr>
          <p:spPr bwMode="auto">
            <a:xfrm rot="16200000">
              <a:off x="1155561" y="3690144"/>
              <a:ext cx="0" cy="6400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5" name="Line 23">
              <a:extLst>
                <a:ext uri="{FF2B5EF4-FFF2-40B4-BE49-F238E27FC236}">
                  <a16:creationId xmlns:a16="http://schemas.microsoft.com/office/drawing/2014/main" id="{E4A63B0F-69AD-45FD-AFD2-F14817351E21}"/>
                </a:ext>
              </a:extLst>
            </p:cNvPr>
            <p:cNvSpPr>
              <a:spLocks noChangeShapeType="1"/>
            </p:cNvSpPr>
            <p:nvPr/>
          </p:nvSpPr>
          <p:spPr bwMode="auto">
            <a:xfrm rot="16200000">
              <a:off x="1155561" y="3263107"/>
              <a:ext cx="0" cy="6400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6" name="Line 24">
              <a:extLst>
                <a:ext uri="{FF2B5EF4-FFF2-40B4-BE49-F238E27FC236}">
                  <a16:creationId xmlns:a16="http://schemas.microsoft.com/office/drawing/2014/main" id="{E86FBF1E-6D0A-4BCD-AA64-FC40BAD4AE65}"/>
                </a:ext>
              </a:extLst>
            </p:cNvPr>
            <p:cNvSpPr>
              <a:spLocks noChangeShapeType="1"/>
            </p:cNvSpPr>
            <p:nvPr/>
          </p:nvSpPr>
          <p:spPr bwMode="auto">
            <a:xfrm rot="16200000">
              <a:off x="1155561" y="2837657"/>
              <a:ext cx="0" cy="6400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nchor="ct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7" name="Line 26">
              <a:extLst>
                <a:ext uri="{FF2B5EF4-FFF2-40B4-BE49-F238E27FC236}">
                  <a16:creationId xmlns:a16="http://schemas.microsoft.com/office/drawing/2014/main" id="{FEC21E5B-9E69-43D5-870B-7D9D5DE19B5C}"/>
                </a:ext>
              </a:extLst>
            </p:cNvPr>
            <p:cNvSpPr>
              <a:spLocks noChangeShapeType="1"/>
            </p:cNvSpPr>
            <p:nvPr/>
          </p:nvSpPr>
          <p:spPr bwMode="auto">
            <a:xfrm rot="16200000">
              <a:off x="1155561" y="2126457"/>
              <a:ext cx="0" cy="64008"/>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8" name="Line 27">
              <a:extLst>
                <a:ext uri="{FF2B5EF4-FFF2-40B4-BE49-F238E27FC236}">
                  <a16:creationId xmlns:a16="http://schemas.microsoft.com/office/drawing/2014/main" id="{C071078B-AB1B-465F-80A1-4E862D224566}"/>
                </a:ext>
              </a:extLst>
            </p:cNvPr>
            <p:cNvSpPr>
              <a:spLocks noChangeShapeType="1"/>
            </p:cNvSpPr>
            <p:nvPr/>
          </p:nvSpPr>
          <p:spPr bwMode="auto">
            <a:xfrm flipV="1">
              <a:off x="1199756" y="2155287"/>
              <a:ext cx="0" cy="35560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699" name="Text Box 28">
              <a:extLst>
                <a:ext uri="{FF2B5EF4-FFF2-40B4-BE49-F238E27FC236}">
                  <a16:creationId xmlns:a16="http://schemas.microsoft.com/office/drawing/2014/main" id="{92633628-CA0F-430C-B0B6-1DF2B1B1E989}"/>
                </a:ext>
              </a:extLst>
            </p:cNvPr>
            <p:cNvSpPr txBox="1">
              <a:spLocks noChangeArrowheads="1"/>
            </p:cNvSpPr>
            <p:nvPr/>
          </p:nvSpPr>
          <p:spPr bwMode="auto">
            <a:xfrm>
              <a:off x="1715693" y="5481100"/>
              <a:ext cx="457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a:solidFill>
                    <a:srgbClr val="000000"/>
                  </a:solidFill>
                  <a:latin typeface="Calibri" panose="020F0502020204030204" pitchFamily="34" charset="0"/>
                  <a:ea typeface="MS PGothic" panose="020B0600070205080204" pitchFamily="34" charset="-128"/>
                  <a:cs typeface="Calibri" panose="020F0502020204030204" pitchFamily="34" charset="0"/>
                </a:rPr>
                <a:t>180</a:t>
              </a:r>
            </a:p>
          </p:txBody>
        </p:sp>
        <p:sp>
          <p:nvSpPr>
            <p:cNvPr id="28700" name="Text Box 29">
              <a:extLst>
                <a:ext uri="{FF2B5EF4-FFF2-40B4-BE49-F238E27FC236}">
                  <a16:creationId xmlns:a16="http://schemas.microsoft.com/office/drawing/2014/main" id="{A5FAC474-339E-4B01-85E0-0E354F932DF4}"/>
                </a:ext>
              </a:extLst>
            </p:cNvPr>
            <p:cNvSpPr txBox="1">
              <a:spLocks noChangeArrowheads="1"/>
            </p:cNvSpPr>
            <p:nvPr/>
          </p:nvSpPr>
          <p:spPr bwMode="auto">
            <a:xfrm>
              <a:off x="3206356" y="5481100"/>
              <a:ext cx="457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540</a:t>
              </a:r>
            </a:p>
          </p:txBody>
        </p:sp>
        <p:sp>
          <p:nvSpPr>
            <p:cNvPr id="28701" name="Text Box 30">
              <a:extLst>
                <a:ext uri="{FF2B5EF4-FFF2-40B4-BE49-F238E27FC236}">
                  <a16:creationId xmlns:a16="http://schemas.microsoft.com/office/drawing/2014/main" id="{1746D994-A345-4F8A-A59E-0EE353861F6B}"/>
                </a:ext>
              </a:extLst>
            </p:cNvPr>
            <p:cNvSpPr txBox="1">
              <a:spLocks noChangeArrowheads="1"/>
            </p:cNvSpPr>
            <p:nvPr/>
          </p:nvSpPr>
          <p:spPr bwMode="auto">
            <a:xfrm>
              <a:off x="4697018" y="5481100"/>
              <a:ext cx="457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900</a:t>
              </a:r>
            </a:p>
          </p:txBody>
        </p:sp>
        <p:sp>
          <p:nvSpPr>
            <p:cNvPr id="28702" name="Text Box 31">
              <a:extLst>
                <a:ext uri="{FF2B5EF4-FFF2-40B4-BE49-F238E27FC236}">
                  <a16:creationId xmlns:a16="http://schemas.microsoft.com/office/drawing/2014/main" id="{43E72BD2-B77B-4CC5-9F5C-A62C6C4EAB7A}"/>
                </a:ext>
              </a:extLst>
            </p:cNvPr>
            <p:cNvSpPr txBox="1">
              <a:spLocks noChangeArrowheads="1"/>
            </p:cNvSpPr>
            <p:nvPr/>
          </p:nvSpPr>
          <p:spPr bwMode="auto">
            <a:xfrm>
              <a:off x="1188644" y="5770025"/>
              <a:ext cx="52435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b="1" dirty="0">
                  <a:solidFill>
                    <a:srgbClr val="000000"/>
                  </a:solidFill>
                  <a:latin typeface="Calibri" panose="020F0502020204030204" pitchFamily="34" charset="0"/>
                  <a:ea typeface="MS PGothic" panose="020B0600070205080204" pitchFamily="34" charset="-128"/>
                  <a:cs typeface="Calibri" panose="020F0502020204030204" pitchFamily="34" charset="0"/>
                </a:rPr>
                <a:t>Days Since Randomization</a:t>
              </a:r>
            </a:p>
          </p:txBody>
        </p:sp>
        <p:sp>
          <p:nvSpPr>
            <p:cNvPr id="28703" name="Text Box 32">
              <a:extLst>
                <a:ext uri="{FF2B5EF4-FFF2-40B4-BE49-F238E27FC236}">
                  <a16:creationId xmlns:a16="http://schemas.microsoft.com/office/drawing/2014/main" id="{DA100A00-DDFD-4637-BF11-D7C1537E68C9}"/>
                </a:ext>
              </a:extLst>
            </p:cNvPr>
            <p:cNvSpPr txBox="1">
              <a:spLocks noChangeArrowheads="1"/>
            </p:cNvSpPr>
            <p:nvPr/>
          </p:nvSpPr>
          <p:spPr bwMode="auto">
            <a:xfrm>
              <a:off x="868032" y="5264199"/>
              <a:ext cx="2888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r" defTabSz="914363" fontAlgn="base">
                <a:spcBef>
                  <a:spcPct val="0"/>
                </a:spcBef>
                <a:spcAft>
                  <a:spcPct val="0"/>
                </a:spcAft>
                <a:buClrTx/>
                <a:buNone/>
                <a:defRPr/>
              </a:pPr>
              <a:r>
                <a:rPr lang="sv-SE" altLang="en-US" sz="1600">
                  <a:solidFill>
                    <a:srgbClr val="000000"/>
                  </a:solidFill>
                  <a:latin typeface="Calibri" panose="020F0502020204030204" pitchFamily="34" charset="0"/>
                  <a:ea typeface="MS PGothic" panose="020B0600070205080204" pitchFamily="34" charset="-128"/>
                  <a:cs typeface="Calibri" panose="020F0502020204030204" pitchFamily="34" charset="0"/>
                </a:rPr>
                <a:t>0</a:t>
              </a:r>
            </a:p>
          </p:txBody>
        </p:sp>
        <p:sp>
          <p:nvSpPr>
            <p:cNvPr id="28704" name="Text Box 33">
              <a:extLst>
                <a:ext uri="{FF2B5EF4-FFF2-40B4-BE49-F238E27FC236}">
                  <a16:creationId xmlns:a16="http://schemas.microsoft.com/office/drawing/2014/main" id="{8798FBBB-CA48-44D1-AB57-7141A41FDE79}"/>
                </a:ext>
              </a:extLst>
            </p:cNvPr>
            <p:cNvSpPr txBox="1">
              <a:spLocks noChangeArrowheads="1"/>
            </p:cNvSpPr>
            <p:nvPr/>
          </p:nvSpPr>
          <p:spPr bwMode="auto">
            <a:xfrm>
              <a:off x="712541" y="4835574"/>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r" defTabSz="914363" fontAlgn="base">
                <a:spcBef>
                  <a:spcPct val="0"/>
                </a:spcBef>
                <a:spcAft>
                  <a:spcPct val="0"/>
                </a:spcAft>
                <a:buClrTx/>
                <a:buNone/>
                <a:defRPr/>
              </a:pPr>
              <a:r>
                <a:rPr lang="sv-SE" altLang="en-US" sz="1600">
                  <a:solidFill>
                    <a:srgbClr val="000000"/>
                  </a:solidFill>
                  <a:latin typeface="Calibri" panose="020F0502020204030204" pitchFamily="34" charset="0"/>
                  <a:ea typeface="MS PGothic" panose="020B0600070205080204" pitchFamily="34" charset="-128"/>
                  <a:cs typeface="Calibri" panose="020F0502020204030204" pitchFamily="34" charset="0"/>
                </a:rPr>
                <a:t>0.1</a:t>
              </a:r>
            </a:p>
          </p:txBody>
        </p:sp>
        <p:sp>
          <p:nvSpPr>
            <p:cNvPr id="28705" name="Text Box 34">
              <a:extLst>
                <a:ext uri="{FF2B5EF4-FFF2-40B4-BE49-F238E27FC236}">
                  <a16:creationId xmlns:a16="http://schemas.microsoft.com/office/drawing/2014/main" id="{60A45083-8F66-4478-856F-7DF1153B90B7}"/>
                </a:ext>
              </a:extLst>
            </p:cNvPr>
            <p:cNvSpPr txBox="1">
              <a:spLocks noChangeArrowheads="1"/>
            </p:cNvSpPr>
            <p:nvPr/>
          </p:nvSpPr>
          <p:spPr bwMode="auto">
            <a:xfrm>
              <a:off x="712541" y="4406949"/>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r" defTabSz="914363" fontAlgn="base">
                <a:spcBef>
                  <a:spcPct val="0"/>
                </a:spcBef>
                <a:spcAft>
                  <a:spcPct val="0"/>
                </a:spcAft>
                <a:buClrTx/>
                <a:buNone/>
                <a:defRPr/>
              </a:pPr>
              <a:r>
                <a:rPr lang="sv-SE" altLang="en-US" sz="1600">
                  <a:solidFill>
                    <a:srgbClr val="000000"/>
                  </a:solidFill>
                  <a:latin typeface="Calibri" panose="020F0502020204030204" pitchFamily="34" charset="0"/>
                  <a:ea typeface="MS PGothic" panose="020B0600070205080204" pitchFamily="34" charset="-128"/>
                  <a:cs typeface="Calibri" panose="020F0502020204030204" pitchFamily="34" charset="0"/>
                </a:rPr>
                <a:t>0.2</a:t>
              </a:r>
            </a:p>
          </p:txBody>
        </p:sp>
        <p:sp>
          <p:nvSpPr>
            <p:cNvPr id="28706" name="Text Box 35">
              <a:extLst>
                <a:ext uri="{FF2B5EF4-FFF2-40B4-BE49-F238E27FC236}">
                  <a16:creationId xmlns:a16="http://schemas.microsoft.com/office/drawing/2014/main" id="{4C549ECC-ED35-4C20-9901-E81331EBD95A}"/>
                </a:ext>
              </a:extLst>
            </p:cNvPr>
            <p:cNvSpPr txBox="1">
              <a:spLocks noChangeArrowheads="1"/>
            </p:cNvSpPr>
            <p:nvPr/>
          </p:nvSpPr>
          <p:spPr bwMode="auto">
            <a:xfrm>
              <a:off x="712541" y="3550492"/>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0.4</a:t>
              </a:r>
            </a:p>
          </p:txBody>
        </p:sp>
        <p:sp>
          <p:nvSpPr>
            <p:cNvPr id="28707" name="Text Box 36">
              <a:extLst>
                <a:ext uri="{FF2B5EF4-FFF2-40B4-BE49-F238E27FC236}">
                  <a16:creationId xmlns:a16="http://schemas.microsoft.com/office/drawing/2014/main" id="{EAEB9C4B-C6A2-4E8E-9D35-69D98CF86661}"/>
                </a:ext>
              </a:extLst>
            </p:cNvPr>
            <p:cNvSpPr txBox="1">
              <a:spLocks noChangeArrowheads="1"/>
            </p:cNvSpPr>
            <p:nvPr/>
          </p:nvSpPr>
          <p:spPr bwMode="auto">
            <a:xfrm>
              <a:off x="712541" y="2694036"/>
              <a:ext cx="44435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0.6</a:t>
              </a:r>
            </a:p>
          </p:txBody>
        </p:sp>
        <p:sp>
          <p:nvSpPr>
            <p:cNvPr id="28708" name="Text Box 37">
              <a:extLst>
                <a:ext uri="{FF2B5EF4-FFF2-40B4-BE49-F238E27FC236}">
                  <a16:creationId xmlns:a16="http://schemas.microsoft.com/office/drawing/2014/main" id="{C14931AD-73B5-40A1-84F4-EA13B6C16495}"/>
                </a:ext>
              </a:extLst>
            </p:cNvPr>
            <p:cNvSpPr txBox="1">
              <a:spLocks noChangeArrowheads="1"/>
            </p:cNvSpPr>
            <p:nvPr/>
          </p:nvSpPr>
          <p:spPr bwMode="auto">
            <a:xfrm>
              <a:off x="712541" y="1987599"/>
              <a:ext cx="444352"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1.0</a:t>
              </a:r>
            </a:p>
          </p:txBody>
        </p:sp>
        <p:sp>
          <p:nvSpPr>
            <p:cNvPr id="28709" name="Text Box 38">
              <a:extLst>
                <a:ext uri="{FF2B5EF4-FFF2-40B4-BE49-F238E27FC236}">
                  <a16:creationId xmlns:a16="http://schemas.microsoft.com/office/drawing/2014/main" id="{5C0FD855-7B7E-469E-B7CE-52182CD92AB6}"/>
                </a:ext>
              </a:extLst>
            </p:cNvPr>
            <p:cNvSpPr txBox="1">
              <a:spLocks noChangeArrowheads="1"/>
            </p:cNvSpPr>
            <p:nvPr/>
          </p:nvSpPr>
          <p:spPr bwMode="auto">
            <a:xfrm>
              <a:off x="3042310" y="3602013"/>
              <a:ext cx="35138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hu-HU" altLang="en-US" sz="1400" b="1" dirty="0">
                  <a:solidFill>
                    <a:schemeClr val="accent3"/>
                  </a:solidFill>
                  <a:latin typeface="Calibri" panose="020F0502020204030204" pitchFamily="34" charset="0"/>
                  <a:ea typeface="MS PGothic" panose="020B0600070205080204" pitchFamily="34" charset="-128"/>
                  <a:cs typeface="Calibri" panose="020F0502020204030204" pitchFamily="34" charset="0"/>
                </a:rPr>
                <a:t>Enalapril</a:t>
              </a:r>
              <a:r>
                <a:rPr lang="en-US" altLang="en-US" sz="1400" b="1" dirty="0">
                  <a:solidFill>
                    <a:schemeClr val="accent3"/>
                  </a:solidFill>
                  <a:latin typeface="Calibri" panose="020F0502020204030204" pitchFamily="34" charset="0"/>
                  <a:ea typeface="MS PGothic" panose="020B0600070205080204" pitchFamily="34" charset="-128"/>
                  <a:cs typeface="Calibri" panose="020F0502020204030204" pitchFamily="34" charset="0"/>
                </a:rPr>
                <a:t>: </a:t>
              </a:r>
              <a:r>
                <a:rPr lang="hu-HU" altLang="en-US" sz="1400" b="1" dirty="0">
                  <a:solidFill>
                    <a:schemeClr val="accent3"/>
                  </a:solidFill>
                  <a:latin typeface="Calibri" panose="020F0502020204030204" pitchFamily="34" charset="0"/>
                  <a:ea typeface="MS PGothic" panose="020B0600070205080204" pitchFamily="34" charset="-128"/>
                  <a:cs typeface="Calibri" panose="020F0502020204030204" pitchFamily="34" charset="0"/>
                </a:rPr>
                <a:t>1117 events (26.5%)</a:t>
              </a:r>
            </a:p>
          </p:txBody>
        </p:sp>
        <p:sp>
          <p:nvSpPr>
            <p:cNvPr id="28710" name="Text Box 39">
              <a:extLst>
                <a:ext uri="{FF2B5EF4-FFF2-40B4-BE49-F238E27FC236}">
                  <a16:creationId xmlns:a16="http://schemas.microsoft.com/office/drawing/2014/main" id="{3C2B38F3-F4EC-43A0-9103-E4C783026F04}"/>
                </a:ext>
              </a:extLst>
            </p:cNvPr>
            <p:cNvSpPr txBox="1">
              <a:spLocks noChangeArrowheads="1"/>
            </p:cNvSpPr>
            <p:nvPr/>
          </p:nvSpPr>
          <p:spPr bwMode="auto">
            <a:xfrm>
              <a:off x="3251249" y="4740020"/>
              <a:ext cx="41142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en-US" altLang="en-US" sz="1400" b="1" dirty="0">
                  <a:solidFill>
                    <a:srgbClr val="92D050"/>
                  </a:solidFill>
                  <a:latin typeface="Calibri" panose="020F0502020204030204" pitchFamily="34" charset="0"/>
                  <a:ea typeface="MS PGothic" panose="020B0600070205080204" pitchFamily="34" charset="-128"/>
                  <a:cs typeface="Calibri" panose="020F0502020204030204" pitchFamily="34" charset="0"/>
                </a:rPr>
                <a:t>Sacubitril/valsartan: 914 events (21.8%)</a:t>
              </a:r>
            </a:p>
          </p:txBody>
        </p:sp>
        <p:sp>
          <p:nvSpPr>
            <p:cNvPr id="28711" name="Text Box 42">
              <a:extLst>
                <a:ext uri="{FF2B5EF4-FFF2-40B4-BE49-F238E27FC236}">
                  <a16:creationId xmlns:a16="http://schemas.microsoft.com/office/drawing/2014/main" id="{E68447AB-D924-4FF5-A718-14C96BCDC3F4}"/>
                </a:ext>
              </a:extLst>
            </p:cNvPr>
            <p:cNvSpPr txBox="1">
              <a:spLocks noChangeArrowheads="1"/>
            </p:cNvSpPr>
            <p:nvPr/>
          </p:nvSpPr>
          <p:spPr bwMode="auto">
            <a:xfrm>
              <a:off x="6187681" y="5482687"/>
              <a:ext cx="457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1260</a:t>
              </a:r>
            </a:p>
          </p:txBody>
        </p:sp>
        <p:sp>
          <p:nvSpPr>
            <p:cNvPr id="28712" name="Text Box 45">
              <a:extLst>
                <a:ext uri="{FF2B5EF4-FFF2-40B4-BE49-F238E27FC236}">
                  <a16:creationId xmlns:a16="http://schemas.microsoft.com/office/drawing/2014/main" id="{8A29BCDC-603C-4AEB-815C-35FA4F3B6FBD}"/>
                </a:ext>
              </a:extLst>
            </p:cNvPr>
            <p:cNvSpPr txBox="1">
              <a:spLocks noChangeArrowheads="1"/>
            </p:cNvSpPr>
            <p:nvPr/>
          </p:nvSpPr>
          <p:spPr bwMode="auto">
            <a:xfrm rot="16200000">
              <a:off x="-1200544" y="3619241"/>
              <a:ext cx="32464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en-US" altLang="en-US" sz="1800" b="1" dirty="0">
                  <a:solidFill>
                    <a:srgbClr val="000000"/>
                  </a:solidFill>
                  <a:latin typeface="Calibri" panose="020F0502020204030204" pitchFamily="34" charset="0"/>
                  <a:ea typeface="MS PGothic" panose="020B0600070205080204" pitchFamily="34" charset="-128"/>
                  <a:cs typeface="Calibri" panose="020F0502020204030204" pitchFamily="34" charset="0"/>
                </a:rPr>
                <a:t>Cumulative Probability</a:t>
              </a:r>
            </a:p>
          </p:txBody>
        </p:sp>
        <p:sp>
          <p:nvSpPr>
            <p:cNvPr id="28720" name="Text Box 28">
              <a:extLst>
                <a:ext uri="{FF2B5EF4-FFF2-40B4-BE49-F238E27FC236}">
                  <a16:creationId xmlns:a16="http://schemas.microsoft.com/office/drawing/2014/main" id="{C964C32C-D354-40F3-9B18-04D40E5143C4}"/>
                </a:ext>
              </a:extLst>
            </p:cNvPr>
            <p:cNvSpPr txBox="1">
              <a:spLocks noChangeArrowheads="1"/>
            </p:cNvSpPr>
            <p:nvPr/>
          </p:nvSpPr>
          <p:spPr bwMode="auto">
            <a:xfrm>
              <a:off x="2461818" y="5481100"/>
              <a:ext cx="457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a:solidFill>
                    <a:srgbClr val="000000"/>
                  </a:solidFill>
                  <a:latin typeface="Calibri" panose="020F0502020204030204" pitchFamily="34" charset="0"/>
                  <a:ea typeface="MS PGothic" panose="020B0600070205080204" pitchFamily="34" charset="-128"/>
                  <a:cs typeface="Calibri" panose="020F0502020204030204" pitchFamily="34" charset="0"/>
                </a:rPr>
                <a:t>360</a:t>
              </a:r>
            </a:p>
          </p:txBody>
        </p:sp>
        <p:sp>
          <p:nvSpPr>
            <p:cNvPr id="28721" name="Text Box 29">
              <a:extLst>
                <a:ext uri="{FF2B5EF4-FFF2-40B4-BE49-F238E27FC236}">
                  <a16:creationId xmlns:a16="http://schemas.microsoft.com/office/drawing/2014/main" id="{EF07B607-D363-4C2A-8D00-EF45DE4A6CE1}"/>
                </a:ext>
              </a:extLst>
            </p:cNvPr>
            <p:cNvSpPr txBox="1">
              <a:spLocks noChangeArrowheads="1"/>
            </p:cNvSpPr>
            <p:nvPr/>
          </p:nvSpPr>
          <p:spPr bwMode="auto">
            <a:xfrm>
              <a:off x="3950893" y="5481100"/>
              <a:ext cx="457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a:solidFill>
                    <a:srgbClr val="000000"/>
                  </a:solidFill>
                  <a:latin typeface="Calibri" panose="020F0502020204030204" pitchFamily="34" charset="0"/>
                  <a:ea typeface="MS PGothic" panose="020B0600070205080204" pitchFamily="34" charset="-128"/>
                  <a:cs typeface="Calibri" panose="020F0502020204030204" pitchFamily="34" charset="0"/>
                </a:rPr>
                <a:t>720</a:t>
              </a:r>
            </a:p>
          </p:txBody>
        </p:sp>
        <p:sp>
          <p:nvSpPr>
            <p:cNvPr id="28722" name="Text Box 30">
              <a:extLst>
                <a:ext uri="{FF2B5EF4-FFF2-40B4-BE49-F238E27FC236}">
                  <a16:creationId xmlns:a16="http://schemas.microsoft.com/office/drawing/2014/main" id="{8AC8953A-9C55-4291-B85A-1D372D01F69A}"/>
                </a:ext>
              </a:extLst>
            </p:cNvPr>
            <p:cNvSpPr txBox="1">
              <a:spLocks noChangeArrowheads="1"/>
            </p:cNvSpPr>
            <p:nvPr/>
          </p:nvSpPr>
          <p:spPr bwMode="auto">
            <a:xfrm>
              <a:off x="5441556" y="5481100"/>
              <a:ext cx="4572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1080</a:t>
              </a:r>
            </a:p>
          </p:txBody>
        </p:sp>
        <p:sp>
          <p:nvSpPr>
            <p:cNvPr id="28723" name="Text Box 35">
              <a:extLst>
                <a:ext uri="{FF2B5EF4-FFF2-40B4-BE49-F238E27FC236}">
                  <a16:creationId xmlns:a16="http://schemas.microsoft.com/office/drawing/2014/main" id="{D41762CB-4633-4D24-87AA-1AA52B709E5A}"/>
                </a:ext>
              </a:extLst>
            </p:cNvPr>
            <p:cNvSpPr txBox="1">
              <a:spLocks noChangeArrowheads="1"/>
            </p:cNvSpPr>
            <p:nvPr/>
          </p:nvSpPr>
          <p:spPr bwMode="auto">
            <a:xfrm>
              <a:off x="712541" y="3979117"/>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r" defTabSz="914363" fontAlgn="base">
                <a:spcBef>
                  <a:spcPct val="0"/>
                </a:spcBef>
                <a:spcAft>
                  <a:spcPct val="0"/>
                </a:spcAft>
                <a:buClrTx/>
                <a:buNone/>
                <a:defRPr/>
              </a:pPr>
              <a:r>
                <a:rPr lang="sv-SE" altLang="en-US" sz="1600">
                  <a:solidFill>
                    <a:srgbClr val="000000"/>
                  </a:solidFill>
                  <a:latin typeface="Calibri" panose="020F0502020204030204" pitchFamily="34" charset="0"/>
                  <a:ea typeface="MS PGothic" panose="020B0600070205080204" pitchFamily="34" charset="-128"/>
                  <a:cs typeface="Calibri" panose="020F0502020204030204" pitchFamily="34" charset="0"/>
                </a:rPr>
                <a:t>0.3</a:t>
              </a:r>
            </a:p>
          </p:txBody>
        </p:sp>
        <p:sp>
          <p:nvSpPr>
            <p:cNvPr id="28724" name="Text Box 36">
              <a:extLst>
                <a:ext uri="{FF2B5EF4-FFF2-40B4-BE49-F238E27FC236}">
                  <a16:creationId xmlns:a16="http://schemas.microsoft.com/office/drawing/2014/main" id="{E67DD716-4AD5-4792-9E16-D7CBE2E478C4}"/>
                </a:ext>
              </a:extLst>
            </p:cNvPr>
            <p:cNvSpPr txBox="1">
              <a:spLocks noChangeArrowheads="1"/>
            </p:cNvSpPr>
            <p:nvPr/>
          </p:nvSpPr>
          <p:spPr bwMode="auto">
            <a:xfrm>
              <a:off x="712541" y="3122661"/>
              <a:ext cx="4443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0.5</a:t>
              </a:r>
            </a:p>
          </p:txBody>
        </p:sp>
        <p:sp>
          <p:nvSpPr>
            <p:cNvPr id="28725" name="Line 26">
              <a:extLst>
                <a:ext uri="{FF2B5EF4-FFF2-40B4-BE49-F238E27FC236}">
                  <a16:creationId xmlns:a16="http://schemas.microsoft.com/office/drawing/2014/main" id="{27689ED0-0DA8-4892-94A5-79AA8ED15A2C}"/>
                </a:ext>
              </a:extLst>
            </p:cNvPr>
            <p:cNvSpPr>
              <a:spLocks noChangeShapeType="1"/>
            </p:cNvSpPr>
            <p:nvPr/>
          </p:nvSpPr>
          <p:spPr bwMode="auto">
            <a:xfrm rot="16200000">
              <a:off x="1144988" y="2419607"/>
              <a:ext cx="111125" cy="1793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726" name="Line 26">
              <a:extLst>
                <a:ext uri="{FF2B5EF4-FFF2-40B4-BE49-F238E27FC236}">
                  <a16:creationId xmlns:a16="http://schemas.microsoft.com/office/drawing/2014/main" id="{89832F61-AEBF-4A9A-9633-D32925094DA4}"/>
                </a:ext>
              </a:extLst>
            </p:cNvPr>
            <p:cNvSpPr>
              <a:spLocks noChangeShapeType="1"/>
            </p:cNvSpPr>
            <p:nvPr/>
          </p:nvSpPr>
          <p:spPr bwMode="auto">
            <a:xfrm rot="16200000">
              <a:off x="1144988" y="2483107"/>
              <a:ext cx="111125" cy="179387"/>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727" name="Line 27">
              <a:extLst>
                <a:ext uri="{FF2B5EF4-FFF2-40B4-BE49-F238E27FC236}">
                  <a16:creationId xmlns:a16="http://schemas.microsoft.com/office/drawing/2014/main" id="{28F16378-D816-4DDC-8CB8-629ED2C10FE2}"/>
                </a:ext>
              </a:extLst>
            </p:cNvPr>
            <p:cNvSpPr>
              <a:spLocks noChangeShapeType="1"/>
            </p:cNvSpPr>
            <p:nvPr/>
          </p:nvSpPr>
          <p:spPr bwMode="auto">
            <a:xfrm flipV="1">
              <a:off x="1199756" y="2574387"/>
              <a:ext cx="0" cy="2863850"/>
            </a:xfrm>
            <a:prstGeom prst="line">
              <a:avLst/>
            </a:prstGeom>
            <a:noFill/>
            <a:ln w="28575">
              <a:solidFill>
                <a:schemeClr val="bg1"/>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sp>
          <p:nvSpPr>
            <p:cNvPr id="28731" name="Text Box 40">
              <a:extLst>
                <a:ext uri="{FF2B5EF4-FFF2-40B4-BE49-F238E27FC236}">
                  <a16:creationId xmlns:a16="http://schemas.microsoft.com/office/drawing/2014/main" id="{105F3F8D-FD67-4E76-81D3-6AE0AE1BD97D}"/>
                </a:ext>
              </a:extLst>
            </p:cNvPr>
            <p:cNvSpPr txBox="1">
              <a:spLocks noChangeArrowheads="1"/>
            </p:cNvSpPr>
            <p:nvPr/>
          </p:nvSpPr>
          <p:spPr bwMode="auto">
            <a:xfrm>
              <a:off x="1133148" y="2496455"/>
              <a:ext cx="41484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137160" anchor="b">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HR: 0.80 (95% CI: 0.73-0.87; </a:t>
              </a:r>
              <a:r>
                <a:rPr lang="sv-SE" altLang="en-US" sz="1600" i="1" dirty="0">
                  <a:solidFill>
                    <a:srgbClr val="000000"/>
                  </a:solidFill>
                  <a:latin typeface="Calibri" panose="020F0502020204030204" pitchFamily="34" charset="0"/>
                  <a:ea typeface="MS PGothic" panose="020B0600070205080204" pitchFamily="34" charset="-128"/>
                  <a:cs typeface="Calibri" panose="020F0502020204030204" pitchFamily="34" charset="0"/>
                </a:rPr>
                <a:t>P </a:t>
              </a:r>
              <a:r>
                <a:rPr lang="sv-SE" altLang="en-US" sz="1600" dirty="0">
                  <a:solidFill>
                    <a:srgbClr val="000000"/>
                  </a:solidFill>
                  <a:latin typeface="Calibri" panose="020F0502020204030204" pitchFamily="34" charset="0"/>
                  <a:ea typeface="MS PGothic" panose="020B0600070205080204" pitchFamily="34" charset="-128"/>
                  <a:cs typeface="Calibri" panose="020F0502020204030204" pitchFamily="34" charset="0"/>
                </a:rPr>
                <a:t>&lt; .001)</a:t>
              </a:r>
            </a:p>
          </p:txBody>
        </p:sp>
        <p:sp>
          <p:nvSpPr>
            <p:cNvPr id="55" name="Line 7">
              <a:extLst>
                <a:ext uri="{FF2B5EF4-FFF2-40B4-BE49-F238E27FC236}">
                  <a16:creationId xmlns:a16="http://schemas.microsoft.com/office/drawing/2014/main" id="{0325C608-07FC-465B-95C5-BD76E08656A6}"/>
                </a:ext>
              </a:extLst>
            </p:cNvPr>
            <p:cNvSpPr>
              <a:spLocks noChangeShapeType="1"/>
            </p:cNvSpPr>
            <p:nvPr/>
          </p:nvSpPr>
          <p:spPr bwMode="auto">
            <a:xfrm flipV="1">
              <a:off x="1208222" y="2092635"/>
              <a:ext cx="22183" cy="3327611"/>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b="1" dirty="0">
                <a:solidFill>
                  <a:srgbClr val="000000"/>
                </a:solidFill>
                <a:latin typeface="Calibri" panose="020F0502020204030204" pitchFamily="34" charset="0"/>
                <a:cs typeface="Calibri" panose="020F0502020204030204" pitchFamily="34" charset="0"/>
              </a:endParaRPr>
            </a:p>
          </p:txBody>
        </p:sp>
        <p:cxnSp>
          <p:nvCxnSpPr>
            <p:cNvPr id="7" name="Straight Connector 6">
              <a:extLst>
                <a:ext uri="{FF2B5EF4-FFF2-40B4-BE49-F238E27FC236}">
                  <a16:creationId xmlns:a16="http://schemas.microsoft.com/office/drawing/2014/main" id="{50DFB6BA-F2C5-4F63-8210-44BF32D7634C}"/>
                </a:ext>
              </a:extLst>
            </p:cNvPr>
            <p:cNvCxnSpPr/>
            <p:nvPr/>
          </p:nvCxnSpPr>
          <p:spPr>
            <a:xfrm flipH="1">
              <a:off x="1106093" y="2344499"/>
              <a:ext cx="228600" cy="176972"/>
            </a:xfrm>
            <a:prstGeom prst="line">
              <a:avLst/>
            </a:prstGeom>
            <a:ln w="19050"/>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8B331763-2178-416A-A769-11F55103BD57}"/>
                </a:ext>
              </a:extLst>
            </p:cNvPr>
            <p:cNvCxnSpPr/>
            <p:nvPr/>
          </p:nvCxnSpPr>
          <p:spPr>
            <a:xfrm flipH="1">
              <a:off x="1114559" y="2412232"/>
              <a:ext cx="228600" cy="176972"/>
            </a:xfrm>
            <a:prstGeom prst="line">
              <a:avLst/>
            </a:prstGeom>
            <a:ln w="19050"/>
          </p:spPr>
          <p:style>
            <a:lnRef idx="1">
              <a:schemeClr val="dk1"/>
            </a:lnRef>
            <a:fillRef idx="0">
              <a:schemeClr val="dk1"/>
            </a:fillRef>
            <a:effectRef idx="0">
              <a:schemeClr val="dk1"/>
            </a:effectRef>
            <a:fontRef idx="minor">
              <a:schemeClr val="tx1"/>
            </a:fontRef>
          </p:style>
        </p:cxnSp>
        <p:sp>
          <p:nvSpPr>
            <p:cNvPr id="59" name="TextBox 58">
              <a:extLst>
                <a:ext uri="{FF2B5EF4-FFF2-40B4-BE49-F238E27FC236}">
                  <a16:creationId xmlns:a16="http://schemas.microsoft.com/office/drawing/2014/main" id="{068ADE83-025D-49C2-A1F3-53FAA91A6FFA}"/>
                </a:ext>
              </a:extLst>
            </p:cNvPr>
            <p:cNvSpPr txBox="1"/>
            <p:nvPr/>
          </p:nvSpPr>
          <p:spPr>
            <a:xfrm>
              <a:off x="2002690" y="1466665"/>
              <a:ext cx="3648756" cy="400110"/>
            </a:xfrm>
            <a:prstGeom prst="rect">
              <a:avLst/>
            </a:prstGeom>
            <a:noFill/>
          </p:spPr>
          <p:txBody>
            <a:bodyPr wrap="none" rtlCol="0">
              <a:spAutoFit/>
            </a:bodyPr>
            <a:lstStyle/>
            <a:p>
              <a:pPr defTabSz="1088321"/>
              <a:r>
                <a:rPr lang="en-US" sz="2000" b="1" dirty="0">
                  <a:solidFill>
                    <a:prstClr val="black"/>
                  </a:solidFill>
                </a:rPr>
                <a:t>Composite CV Death or HHF</a:t>
              </a:r>
            </a:p>
          </p:txBody>
        </p:sp>
      </p:grpSp>
    </p:spTree>
    <p:extLst>
      <p:ext uri="{BB962C8B-B14F-4D97-AF65-F5344CB8AC3E}">
        <p14:creationId xmlns:p14="http://schemas.microsoft.com/office/powerpoint/2010/main" val="379724094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t>Sodium-</a:t>
            </a:r>
            <a:r>
              <a:rPr lang="en-US" sz="2800" dirty="0" err="1"/>
              <a:t>GLucose</a:t>
            </a:r>
            <a:r>
              <a:rPr lang="en-US" sz="2800" dirty="0"/>
              <a:t> </a:t>
            </a:r>
            <a:r>
              <a:rPr lang="en-US" sz="2800" dirty="0" err="1"/>
              <a:t>coTransporter</a:t>
            </a:r>
            <a:r>
              <a:rPr lang="en-US" sz="2800" dirty="0"/>
              <a:t> Type 2 (SGLT2) Inhibitors</a:t>
            </a:r>
          </a:p>
        </p:txBody>
      </p:sp>
      <p:sp>
        <p:nvSpPr>
          <p:cNvPr id="2" name="Footer Placeholder 1">
            <a:extLst>
              <a:ext uri="{FF2B5EF4-FFF2-40B4-BE49-F238E27FC236}">
                <a16:creationId xmlns:a16="http://schemas.microsoft.com/office/drawing/2014/main" id="{F5C5DAFB-63D4-3E4F-1DDB-259EF5169C1D}"/>
              </a:ext>
            </a:extLst>
          </p:cNvPr>
          <p:cNvSpPr>
            <a:spLocks noGrp="1"/>
          </p:cNvSpPr>
          <p:nvPr>
            <p:ph type="ftr" sz="quarter" idx="3"/>
          </p:nvPr>
        </p:nvSpPr>
        <p:spPr/>
        <p:txBody>
          <a:bodyPr/>
          <a:lstStyle/>
          <a:p>
            <a:r>
              <a:rPr lang="nl-NL" dirty="0"/>
              <a:t>Lopaschuk GD, et al. </a:t>
            </a:r>
            <a:r>
              <a:rPr lang="nl-NL" i="1" dirty="0"/>
              <a:t>JACC Basic Transl Sci. </a:t>
            </a:r>
            <a:r>
              <a:rPr lang="nl-NL" dirty="0"/>
              <a:t>2020;5(6):632-644.</a:t>
            </a:r>
            <a:endParaRPr lang="en-US" dirty="0"/>
          </a:p>
        </p:txBody>
      </p:sp>
      <p:pic>
        <p:nvPicPr>
          <p:cNvPr id="5" name="Picture 4">
            <a:extLst>
              <a:ext uri="{FF2B5EF4-FFF2-40B4-BE49-F238E27FC236}">
                <a16:creationId xmlns:a16="http://schemas.microsoft.com/office/drawing/2014/main" id="{28B557D9-5ABF-4F08-A1EB-AF11AA75D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51" t="2275" r="2277"/>
          <a:stretch/>
        </p:blipFill>
        <p:spPr>
          <a:xfrm>
            <a:off x="3220018" y="1267547"/>
            <a:ext cx="8893759" cy="5088803"/>
          </a:xfrm>
          <a:prstGeom prst="rect">
            <a:avLst/>
          </a:prstGeom>
        </p:spPr>
      </p:pic>
      <p:sp>
        <p:nvSpPr>
          <p:cNvPr id="8" name="Rectangle 7">
            <a:extLst>
              <a:ext uri="{FF2B5EF4-FFF2-40B4-BE49-F238E27FC236}">
                <a16:creationId xmlns:a16="http://schemas.microsoft.com/office/drawing/2014/main" id="{77735213-D8F0-4772-9653-C282A7FE74A0}"/>
              </a:ext>
            </a:extLst>
          </p:cNvPr>
          <p:cNvSpPr/>
          <p:nvPr/>
        </p:nvSpPr>
        <p:spPr>
          <a:xfrm>
            <a:off x="190899" y="2007840"/>
            <a:ext cx="2945068" cy="1421160"/>
          </a:xfrm>
          <a:prstGeom prst="rect">
            <a:avLst/>
          </a:prstGeom>
          <a:solidFill>
            <a:srgbClr val="FFFFCC"/>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76200" tIns="38100" rIns="76200" bIns="38100" rtlCol="0" anchor="ctr">
            <a:noAutofit/>
          </a:bodyPr>
          <a:lstStyle/>
          <a:p>
            <a:pPr defTabSz="761970">
              <a:spcBef>
                <a:spcPct val="20000"/>
              </a:spcBef>
              <a:buClr>
                <a:prstClr val="black"/>
              </a:buClr>
            </a:pPr>
            <a:r>
              <a:rPr lang="en-US" sz="1400" b="1" dirty="0">
                <a:solidFill>
                  <a:prstClr val="black"/>
                </a:solidFill>
              </a:rPr>
              <a:t>Dapagliflozin</a:t>
            </a:r>
            <a:r>
              <a:rPr lang="en-US" sz="1400" dirty="0">
                <a:solidFill>
                  <a:prstClr val="black"/>
                </a:solidFill>
              </a:rPr>
              <a:t>: indicated for </a:t>
            </a:r>
            <a:r>
              <a:rPr lang="en-US" sz="1400" dirty="0" err="1">
                <a:solidFill>
                  <a:prstClr val="black"/>
                </a:solidFill>
              </a:rPr>
              <a:t>HFrEF</a:t>
            </a:r>
            <a:r>
              <a:rPr lang="en-US" sz="1400" dirty="0">
                <a:solidFill>
                  <a:prstClr val="black"/>
                </a:solidFill>
              </a:rPr>
              <a:t> (EF ≤40%) with or without diabetes, NYHA class II–IV HF, administered in conjunction with a background of GDMT for HF (5/20) </a:t>
            </a:r>
          </a:p>
        </p:txBody>
      </p:sp>
      <p:sp>
        <p:nvSpPr>
          <p:cNvPr id="10" name="TextBox 9">
            <a:extLst>
              <a:ext uri="{FF2B5EF4-FFF2-40B4-BE49-F238E27FC236}">
                <a16:creationId xmlns:a16="http://schemas.microsoft.com/office/drawing/2014/main" id="{F89D096A-CDE6-B782-9ED9-DA95783FCFF9}"/>
              </a:ext>
            </a:extLst>
          </p:cNvPr>
          <p:cNvSpPr txBox="1"/>
          <p:nvPr/>
        </p:nvSpPr>
        <p:spPr>
          <a:xfrm>
            <a:off x="360832" y="3705913"/>
            <a:ext cx="2613728" cy="1083374"/>
          </a:xfrm>
          <a:prstGeom prst="rect">
            <a:avLst/>
          </a:prstGeom>
          <a:solidFill>
            <a:schemeClr val="accent3">
              <a:lumMod val="20000"/>
              <a:lumOff val="80000"/>
            </a:schemeClr>
          </a:solidFill>
          <a:effectLst>
            <a:outerShdw blurRad="50800" dist="38100" dir="2700000" algn="tl" rotWithShape="0">
              <a:prstClr val="black">
                <a:alpha val="40000"/>
              </a:prstClr>
            </a:outerShdw>
          </a:effectLst>
        </p:spPr>
        <p:txBody>
          <a:bodyPr wrap="square" rtlCol="0">
            <a:spAutoFit/>
          </a:bodyPr>
          <a:lstStyle/>
          <a:p>
            <a:pPr defTabSz="761970">
              <a:spcBef>
                <a:spcPct val="20000"/>
              </a:spcBef>
              <a:buClr>
                <a:prstClr val="black"/>
              </a:buClr>
            </a:pPr>
            <a:r>
              <a:rPr lang="en-US" sz="1400" dirty="0">
                <a:solidFill>
                  <a:prstClr val="black"/>
                </a:solidFill>
              </a:rPr>
              <a:t>Under investigation: </a:t>
            </a:r>
          </a:p>
          <a:p>
            <a:pPr marL="285739" indent="-285739" defTabSz="761970">
              <a:spcBef>
                <a:spcPct val="20000"/>
              </a:spcBef>
              <a:buClr>
                <a:prstClr val="black"/>
              </a:buClr>
              <a:buFont typeface="Arial" panose="020B0604020202020204" pitchFamily="34" charset="0"/>
              <a:buChar char="•"/>
            </a:pPr>
            <a:r>
              <a:rPr lang="en-US" sz="1400" b="1" dirty="0">
                <a:solidFill>
                  <a:prstClr val="black"/>
                </a:solidFill>
              </a:rPr>
              <a:t>empagliflozin</a:t>
            </a:r>
            <a:r>
              <a:rPr lang="en-US" sz="1400" dirty="0">
                <a:solidFill>
                  <a:prstClr val="black"/>
                </a:solidFill>
              </a:rPr>
              <a:t> (SGLT2i)</a:t>
            </a:r>
          </a:p>
          <a:p>
            <a:pPr marL="285739" indent="-285739" defTabSz="761970">
              <a:spcBef>
                <a:spcPct val="20000"/>
              </a:spcBef>
              <a:buClr>
                <a:prstClr val="black"/>
              </a:buClr>
              <a:buFont typeface="Arial" panose="020B0604020202020204" pitchFamily="34" charset="0"/>
              <a:buChar char="•"/>
            </a:pPr>
            <a:r>
              <a:rPr lang="en-US" sz="1400" b="1" dirty="0" err="1">
                <a:solidFill>
                  <a:prstClr val="black"/>
                </a:solidFill>
              </a:rPr>
              <a:t>sotagliflozin</a:t>
            </a:r>
            <a:r>
              <a:rPr lang="en-US" sz="1400" dirty="0">
                <a:solidFill>
                  <a:prstClr val="black"/>
                </a:solidFill>
              </a:rPr>
              <a:t> (SGLT1/2i)</a:t>
            </a:r>
          </a:p>
          <a:p>
            <a:pPr marL="285739" indent="-285739" defTabSz="761970">
              <a:spcBef>
                <a:spcPct val="20000"/>
              </a:spcBef>
              <a:buClr>
                <a:prstClr val="black"/>
              </a:buClr>
              <a:buFont typeface="Arial" panose="020B0604020202020204" pitchFamily="34" charset="0"/>
              <a:buChar char="•"/>
            </a:pPr>
            <a:r>
              <a:rPr lang="en-US" sz="1400" b="1" dirty="0">
                <a:solidFill>
                  <a:prstClr val="black"/>
                </a:solidFill>
              </a:rPr>
              <a:t>ertugliflozin</a:t>
            </a:r>
            <a:r>
              <a:rPr lang="en-US" sz="1400" dirty="0">
                <a:solidFill>
                  <a:prstClr val="black"/>
                </a:solidFill>
              </a:rPr>
              <a:t> (</a:t>
            </a:r>
            <a:r>
              <a:rPr lang="en-US" sz="1400" dirty="0" err="1">
                <a:solidFill>
                  <a:prstClr val="black"/>
                </a:solidFill>
              </a:rPr>
              <a:t>SGLTi</a:t>
            </a:r>
            <a:r>
              <a:rPr lang="en-US" sz="1400" dirty="0">
                <a:solidFill>
                  <a:prstClr val="black"/>
                </a:solidFill>
              </a:rPr>
              <a:t>)</a:t>
            </a:r>
          </a:p>
        </p:txBody>
      </p:sp>
    </p:spTree>
    <p:extLst>
      <p:ext uri="{BB962C8B-B14F-4D97-AF65-F5344CB8AC3E}">
        <p14:creationId xmlns:p14="http://schemas.microsoft.com/office/powerpoint/2010/main" val="1478341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DBD3B-DF49-401C-B748-445996ACD0A0}"/>
              </a:ext>
            </a:extLst>
          </p:cNvPr>
          <p:cNvSpPr>
            <a:spLocks noGrp="1"/>
          </p:cNvSpPr>
          <p:nvPr>
            <p:ph type="title"/>
          </p:nvPr>
        </p:nvSpPr>
        <p:spPr/>
        <p:txBody>
          <a:bodyPr/>
          <a:lstStyle/>
          <a:p>
            <a:r>
              <a:rPr lang="en-US"/>
              <a:t>Dapagliflozin: DAPA-HF, DAPA-CKD</a:t>
            </a:r>
            <a:endParaRPr lang="en-US" dirty="0"/>
          </a:p>
        </p:txBody>
      </p:sp>
      <p:pic>
        <p:nvPicPr>
          <p:cNvPr id="5" name="Picture 4">
            <a:extLst>
              <a:ext uri="{FF2B5EF4-FFF2-40B4-BE49-F238E27FC236}">
                <a16:creationId xmlns:a16="http://schemas.microsoft.com/office/drawing/2014/main" id="{3C715121-6555-4A53-A728-4D6EB1EFD735}"/>
              </a:ext>
            </a:extLst>
          </p:cNvPr>
          <p:cNvPicPr>
            <a:picLocks noChangeAspect="1"/>
          </p:cNvPicPr>
          <p:nvPr/>
        </p:nvPicPr>
        <p:blipFill rotWithShape="1">
          <a:blip r:embed="rId3"/>
          <a:srcRect l="797" t="3517" r="51894" b="59488"/>
          <a:stretch/>
        </p:blipFill>
        <p:spPr>
          <a:xfrm>
            <a:off x="5997466" y="2365271"/>
            <a:ext cx="5081395" cy="3512213"/>
          </a:xfrm>
          <a:prstGeom prst="rect">
            <a:avLst/>
          </a:prstGeom>
        </p:spPr>
      </p:pic>
      <p:sp>
        <p:nvSpPr>
          <p:cNvPr id="6" name="Rectangle 5">
            <a:extLst>
              <a:ext uri="{FF2B5EF4-FFF2-40B4-BE49-F238E27FC236}">
                <a16:creationId xmlns:a16="http://schemas.microsoft.com/office/drawing/2014/main" id="{B65BF192-EDD6-497D-A6D1-20632870B6CB}"/>
              </a:ext>
            </a:extLst>
          </p:cNvPr>
          <p:cNvSpPr/>
          <p:nvPr/>
        </p:nvSpPr>
        <p:spPr>
          <a:xfrm>
            <a:off x="6385112" y="1433148"/>
            <a:ext cx="5470953" cy="784830"/>
          </a:xfrm>
          <a:prstGeom prst="rect">
            <a:avLst/>
          </a:prstGeom>
        </p:spPr>
        <p:txBody>
          <a:bodyPr wrap="square">
            <a:spAutoFit/>
          </a:bodyPr>
          <a:lstStyle/>
          <a:p>
            <a:r>
              <a:rPr lang="en-US" sz="1500" b="1" dirty="0"/>
              <a:t>DAPA-CKD primary composite outcome: </a:t>
            </a:r>
            <a:r>
              <a:rPr lang="en-US" sz="1500" dirty="0"/>
              <a:t>sustained decline in eGFR of at least 50%, end-stage kidney disease, or death from renal or CV causes</a:t>
            </a:r>
          </a:p>
        </p:txBody>
      </p:sp>
      <p:sp>
        <p:nvSpPr>
          <p:cNvPr id="11" name="Rectangle 10">
            <a:extLst>
              <a:ext uri="{FF2B5EF4-FFF2-40B4-BE49-F238E27FC236}">
                <a16:creationId xmlns:a16="http://schemas.microsoft.com/office/drawing/2014/main" id="{1A00EA0D-0C67-41D2-8F15-B0D0070BA1A6}"/>
              </a:ext>
            </a:extLst>
          </p:cNvPr>
          <p:cNvSpPr/>
          <p:nvPr/>
        </p:nvSpPr>
        <p:spPr>
          <a:xfrm>
            <a:off x="832281" y="1763149"/>
            <a:ext cx="4786438" cy="3791653"/>
          </a:xfrm>
          <a:prstGeom prst="rect">
            <a:avLst/>
          </a:prstGeom>
          <a:solidFill>
            <a:srgbClr val="FFFFCC"/>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76200" tIns="38100" rIns="76200" bIns="38100" rtlCol="0" anchor="ctr">
            <a:noAutofit/>
          </a:bodyPr>
          <a:lstStyle/>
          <a:p>
            <a:pPr defTabSz="761970">
              <a:spcBef>
                <a:spcPct val="20000"/>
              </a:spcBef>
              <a:buClr>
                <a:prstClr val="black"/>
              </a:buClr>
            </a:pPr>
            <a:r>
              <a:rPr lang="en-US" sz="2200" b="1" dirty="0">
                <a:solidFill>
                  <a:prstClr val="black"/>
                </a:solidFill>
              </a:rPr>
              <a:t>DAPA-HF Trial</a:t>
            </a:r>
            <a:r>
              <a:rPr lang="en-US" sz="2200" dirty="0">
                <a:solidFill>
                  <a:prstClr val="black"/>
                </a:solidFill>
              </a:rPr>
              <a:t>: </a:t>
            </a:r>
            <a:r>
              <a:rPr lang="en-US" sz="2200" dirty="0">
                <a:solidFill>
                  <a:schemeClr val="tx1"/>
                </a:solidFill>
              </a:rPr>
              <a:t>Among patients with </a:t>
            </a:r>
            <a:r>
              <a:rPr lang="en-US" sz="2200" dirty="0" err="1">
                <a:solidFill>
                  <a:schemeClr val="tx1"/>
                </a:solidFill>
              </a:rPr>
              <a:t>HFrEF</a:t>
            </a:r>
            <a:r>
              <a:rPr lang="en-US" sz="2200" dirty="0">
                <a:solidFill>
                  <a:schemeClr val="tx1"/>
                </a:solidFill>
              </a:rPr>
              <a:t> (</a:t>
            </a:r>
            <a:r>
              <a:rPr lang="en-US" sz="2200" dirty="0">
                <a:solidFill>
                  <a:prstClr val="black"/>
                </a:solidFill>
              </a:rPr>
              <a:t>≤40% and NYHA class II-IV symptoms)</a:t>
            </a:r>
            <a:r>
              <a:rPr lang="en-US" sz="2200" dirty="0">
                <a:solidFill>
                  <a:schemeClr val="tx1"/>
                </a:solidFill>
              </a:rPr>
              <a:t>, the risk of worsening heart failure or death from CV causes was lower among those who received dapagliflozin than among those who received placebo (16.3% vs 21.2%;HR 0.74; 95% CI 0.65-0.85), </a:t>
            </a:r>
            <a:r>
              <a:rPr lang="en-US" sz="2200" u="sng" dirty="0">
                <a:solidFill>
                  <a:schemeClr val="tx1"/>
                </a:solidFill>
              </a:rPr>
              <a:t>regardless of the presence or absence of diabetes</a:t>
            </a:r>
            <a:endParaRPr lang="en-US" sz="2200" u="sng" dirty="0">
              <a:solidFill>
                <a:prstClr val="black"/>
              </a:solidFill>
            </a:endParaRPr>
          </a:p>
        </p:txBody>
      </p:sp>
      <p:sp>
        <p:nvSpPr>
          <p:cNvPr id="8" name="Footer Placeholder 7">
            <a:extLst>
              <a:ext uri="{FF2B5EF4-FFF2-40B4-BE49-F238E27FC236}">
                <a16:creationId xmlns:a16="http://schemas.microsoft.com/office/drawing/2014/main" id="{899BB599-E45A-687F-4EF2-A143A2DC2EC2}"/>
              </a:ext>
            </a:extLst>
          </p:cNvPr>
          <p:cNvSpPr>
            <a:spLocks noGrp="1"/>
          </p:cNvSpPr>
          <p:nvPr>
            <p:ph type="ftr" sz="quarter" idx="3"/>
          </p:nvPr>
        </p:nvSpPr>
        <p:spPr/>
        <p:txBody>
          <a:bodyPr/>
          <a:lstStyle/>
          <a:p>
            <a:endParaRPr lang="en-US" dirty="0"/>
          </a:p>
          <a:p>
            <a:pPr>
              <a:spcAft>
                <a:spcPts val="600"/>
              </a:spcAft>
            </a:pPr>
            <a:r>
              <a:rPr lang="en-US" sz="1100" dirty="0" err="1"/>
              <a:t>HFrEF</a:t>
            </a:r>
            <a:r>
              <a:rPr lang="en-US" sz="1100" dirty="0"/>
              <a:t>: heart failure with reduced ejection fraction; eGFR: estimated glomerular filtration rate; CV: cardiovascular</a:t>
            </a:r>
          </a:p>
          <a:p>
            <a:r>
              <a:rPr lang="en-US" dirty="0"/>
              <a:t>McMurray JV, et al. </a:t>
            </a:r>
            <a:r>
              <a:rPr lang="en-US" i="1" dirty="0"/>
              <a:t>N </a:t>
            </a:r>
            <a:r>
              <a:rPr lang="en-US" i="1" dirty="0" err="1"/>
              <a:t>Engl</a:t>
            </a:r>
            <a:r>
              <a:rPr lang="en-US" i="1" dirty="0"/>
              <a:t> J Med.</a:t>
            </a:r>
            <a:r>
              <a:rPr lang="en-US" dirty="0"/>
              <a:t> 2019; 381:1995-2008.; </a:t>
            </a:r>
            <a:r>
              <a:rPr lang="en-US" dirty="0" err="1"/>
              <a:t>Heerspink</a:t>
            </a:r>
            <a:r>
              <a:rPr lang="en-US" dirty="0"/>
              <a:t> HJL, et al. </a:t>
            </a:r>
            <a:r>
              <a:rPr lang="en-US" i="1" dirty="0"/>
              <a:t>N </a:t>
            </a:r>
            <a:r>
              <a:rPr lang="en-US" i="1" dirty="0" err="1"/>
              <a:t>Engl</a:t>
            </a:r>
            <a:r>
              <a:rPr lang="en-US" i="1" dirty="0"/>
              <a:t> J Med</a:t>
            </a:r>
            <a:r>
              <a:rPr lang="en-US" dirty="0"/>
              <a:t>. 2020;383(15):1436-1446. </a:t>
            </a:r>
          </a:p>
        </p:txBody>
      </p:sp>
    </p:spTree>
    <p:extLst>
      <p:ext uri="{BB962C8B-B14F-4D97-AF65-F5344CB8AC3E}">
        <p14:creationId xmlns:p14="http://schemas.microsoft.com/office/powerpoint/2010/main" val="3325124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C331E-F0A7-4467-8334-371370D8FE2D}"/>
              </a:ext>
            </a:extLst>
          </p:cNvPr>
          <p:cNvSpPr>
            <a:spLocks noGrp="1"/>
          </p:cNvSpPr>
          <p:nvPr>
            <p:ph type="title"/>
          </p:nvPr>
        </p:nvSpPr>
        <p:spPr/>
        <p:txBody>
          <a:bodyPr/>
          <a:lstStyle/>
          <a:p>
            <a:r>
              <a:rPr lang="en-US" dirty="0"/>
              <a:t>Empagliflozin: EMPEROR-Reduced</a:t>
            </a:r>
          </a:p>
        </p:txBody>
      </p:sp>
      <p:sp>
        <p:nvSpPr>
          <p:cNvPr id="6" name="Footer Placeholder 5">
            <a:extLst>
              <a:ext uri="{FF2B5EF4-FFF2-40B4-BE49-F238E27FC236}">
                <a16:creationId xmlns:a16="http://schemas.microsoft.com/office/drawing/2014/main" id="{4452B0DE-2574-A25F-6693-F3C7F5A65ABA}"/>
              </a:ext>
            </a:extLst>
          </p:cNvPr>
          <p:cNvSpPr>
            <a:spLocks noGrp="1"/>
          </p:cNvSpPr>
          <p:nvPr>
            <p:ph type="ftr" sz="quarter" idx="3"/>
          </p:nvPr>
        </p:nvSpPr>
        <p:spPr/>
        <p:txBody>
          <a:bodyPr/>
          <a:lstStyle/>
          <a:p>
            <a:pPr>
              <a:spcAft>
                <a:spcPts val="600"/>
              </a:spcAft>
            </a:pPr>
            <a:r>
              <a:rPr lang="en-US" sz="1100" dirty="0"/>
              <a:t>ARR: absolute risk reduction; CV: cardiovascular; HF:  heart failure; HHF: heart failure hospitalization</a:t>
            </a:r>
          </a:p>
          <a:p>
            <a:r>
              <a:rPr lang="en-US" dirty="0"/>
              <a:t>Anker SD, et al. </a:t>
            </a:r>
            <a:r>
              <a:rPr lang="en-US" i="1" dirty="0"/>
              <a:t>Circulation</a:t>
            </a:r>
            <a:r>
              <a:rPr lang="en-US" dirty="0"/>
              <a:t>. 2021;143(4):337-349.</a:t>
            </a:r>
          </a:p>
        </p:txBody>
      </p:sp>
      <p:sp>
        <p:nvSpPr>
          <p:cNvPr id="7" name="Content Placeholder 6">
            <a:extLst>
              <a:ext uri="{FF2B5EF4-FFF2-40B4-BE49-F238E27FC236}">
                <a16:creationId xmlns:a16="http://schemas.microsoft.com/office/drawing/2014/main" id="{52EC4724-86B8-A0A5-EF49-6A3B8124ECF5}"/>
              </a:ext>
            </a:extLst>
          </p:cNvPr>
          <p:cNvSpPr>
            <a:spLocks noGrp="1"/>
          </p:cNvSpPr>
          <p:nvPr>
            <p:ph idx="1"/>
          </p:nvPr>
        </p:nvSpPr>
        <p:spPr>
          <a:xfrm>
            <a:off x="609600" y="1675313"/>
            <a:ext cx="5455521" cy="3992062"/>
          </a:xfrm>
          <a:solidFill>
            <a:srgbClr val="FFFFCC"/>
          </a:solidFill>
          <a:effectLst>
            <a:outerShdw blurRad="50800" dist="38100" dir="2700000" algn="tl" rotWithShape="0">
              <a:prstClr val="black">
                <a:alpha val="40000"/>
              </a:prstClr>
            </a:outerShdw>
          </a:effectLst>
        </p:spPr>
        <p:txBody>
          <a:bodyPr anchor="ctr">
            <a:normAutofit/>
          </a:bodyPr>
          <a:lstStyle/>
          <a:p>
            <a:pPr marL="0" indent="0" defTabSz="761970">
              <a:spcBef>
                <a:spcPts val="600"/>
              </a:spcBef>
              <a:buClr>
                <a:prstClr val="black"/>
              </a:buClr>
              <a:buNone/>
            </a:pPr>
            <a:r>
              <a:rPr lang="en-US" sz="1800" b="1" dirty="0">
                <a:solidFill>
                  <a:prstClr val="black"/>
                </a:solidFill>
              </a:rPr>
              <a:t>EMPEROR-Reduced Trial</a:t>
            </a:r>
            <a:r>
              <a:rPr lang="en-US" sz="1800" dirty="0">
                <a:solidFill>
                  <a:prstClr val="black"/>
                </a:solidFill>
              </a:rPr>
              <a:t> </a:t>
            </a:r>
          </a:p>
          <a:p>
            <a:pPr defTabSz="761970">
              <a:spcBef>
                <a:spcPts val="600"/>
              </a:spcBef>
              <a:buClr>
                <a:prstClr val="black"/>
              </a:buClr>
            </a:pPr>
            <a:r>
              <a:rPr lang="en-US" sz="1800" dirty="0">
                <a:solidFill>
                  <a:schemeClr val="tx1"/>
                </a:solidFill>
              </a:rPr>
              <a:t>Empagliflozin significantly decreased the incidence of: </a:t>
            </a:r>
          </a:p>
          <a:p>
            <a:pPr marL="380985" indent="-380985" defTabSz="761970">
              <a:spcBef>
                <a:spcPts val="600"/>
              </a:spcBef>
              <a:buClr>
                <a:prstClr val="black"/>
              </a:buClr>
              <a:buFont typeface="Arial" panose="020B0604020202020204" pitchFamily="34" charset="0"/>
              <a:buChar char="•"/>
            </a:pPr>
            <a:r>
              <a:rPr lang="en-US" sz="1800" b="1" dirty="0">
                <a:solidFill>
                  <a:schemeClr val="tx1"/>
                </a:solidFill>
              </a:rPr>
              <a:t>CV</a:t>
            </a:r>
            <a:r>
              <a:rPr lang="en-US" sz="1800" dirty="0">
                <a:solidFill>
                  <a:schemeClr val="tx1"/>
                </a:solidFill>
              </a:rPr>
              <a:t> composite end point- </a:t>
            </a:r>
            <a:r>
              <a:rPr lang="en-US" sz="1400" dirty="0">
                <a:solidFill>
                  <a:schemeClr val="tx1"/>
                </a:solidFill>
              </a:rPr>
              <a:t>time to 1</a:t>
            </a:r>
            <a:r>
              <a:rPr lang="en-US" sz="1400" baseline="30000" dirty="0">
                <a:solidFill>
                  <a:schemeClr val="tx1"/>
                </a:solidFill>
              </a:rPr>
              <a:t>st</a:t>
            </a:r>
            <a:r>
              <a:rPr lang="en-US" sz="1400" dirty="0">
                <a:solidFill>
                  <a:schemeClr val="tx1"/>
                </a:solidFill>
              </a:rPr>
              <a:t> event of CV death or HHF </a:t>
            </a:r>
          </a:p>
          <a:p>
            <a:pPr marL="380985" indent="-380985" defTabSz="761970">
              <a:spcBef>
                <a:spcPts val="600"/>
              </a:spcBef>
              <a:buClr>
                <a:prstClr val="black"/>
              </a:buClr>
              <a:buFont typeface="Arial" panose="020B0604020202020204" pitchFamily="34" charset="0"/>
              <a:buChar char="•"/>
            </a:pPr>
            <a:r>
              <a:rPr lang="en-US" sz="1800" b="1" dirty="0">
                <a:solidFill>
                  <a:schemeClr val="tx1"/>
                </a:solidFill>
              </a:rPr>
              <a:t>Renal</a:t>
            </a:r>
            <a:r>
              <a:rPr lang="en-US" sz="1800" dirty="0">
                <a:solidFill>
                  <a:schemeClr val="tx1"/>
                </a:solidFill>
              </a:rPr>
              <a:t> composite end point </a:t>
            </a:r>
            <a:r>
              <a:rPr lang="en-US" sz="2000" dirty="0">
                <a:solidFill>
                  <a:schemeClr val="tx1"/>
                </a:solidFill>
              </a:rPr>
              <a:t>– </a:t>
            </a:r>
            <a:r>
              <a:rPr lang="en-US" sz="1400" dirty="0">
                <a:solidFill>
                  <a:schemeClr val="tx1"/>
                </a:solidFill>
              </a:rPr>
              <a:t>chronic dialysis, renal transplant, sustained reduction of ≥40% eGFR, or sustained eGFR &lt;15 mL/min/1.73 m</a:t>
            </a:r>
            <a:r>
              <a:rPr lang="en-US" sz="1400" baseline="30000" dirty="0">
                <a:solidFill>
                  <a:schemeClr val="tx1"/>
                </a:solidFill>
              </a:rPr>
              <a:t>2</a:t>
            </a:r>
            <a:r>
              <a:rPr lang="en-US" sz="1400" dirty="0">
                <a:solidFill>
                  <a:schemeClr val="tx1"/>
                </a:solidFill>
              </a:rPr>
              <a:t> for patients with eGFR ≥30 mL/min/1.73 m</a:t>
            </a:r>
            <a:r>
              <a:rPr lang="en-US" sz="1400" baseline="30000" dirty="0">
                <a:solidFill>
                  <a:schemeClr val="tx1"/>
                </a:solidFill>
              </a:rPr>
              <a:t>2</a:t>
            </a:r>
            <a:r>
              <a:rPr lang="en-US" sz="1400" dirty="0">
                <a:solidFill>
                  <a:schemeClr val="tx1"/>
                </a:solidFill>
              </a:rPr>
              <a:t> at baseline </a:t>
            </a:r>
          </a:p>
          <a:p>
            <a:pPr marL="0" indent="0" defTabSz="761970">
              <a:spcBef>
                <a:spcPts val="600"/>
              </a:spcBef>
              <a:buClr>
                <a:prstClr val="black"/>
              </a:buClr>
              <a:buNone/>
            </a:pPr>
            <a:r>
              <a:rPr lang="en-US" sz="1800" dirty="0">
                <a:solidFill>
                  <a:schemeClr val="tx1"/>
                </a:solidFill>
              </a:rPr>
              <a:t>in patients with heart failure (</a:t>
            </a:r>
            <a:r>
              <a:rPr lang="en-US" sz="1800" dirty="0">
                <a:solidFill>
                  <a:prstClr val="black"/>
                </a:solidFill>
              </a:rPr>
              <a:t>≤40% and NYHA class II-IV symptoms)</a:t>
            </a:r>
            <a:r>
              <a:rPr lang="en-US" sz="1800" dirty="0">
                <a:solidFill>
                  <a:schemeClr val="tx1"/>
                </a:solidFill>
              </a:rPr>
              <a:t> independent of baseline diabetes status and across the continuum of HbA1c</a:t>
            </a:r>
            <a:endParaRPr lang="en-US" sz="1800" u="sng" dirty="0">
              <a:solidFill>
                <a:prstClr val="black"/>
              </a:solidFill>
            </a:endParaRPr>
          </a:p>
        </p:txBody>
      </p:sp>
      <p:grpSp>
        <p:nvGrpSpPr>
          <p:cNvPr id="9" name="Group 8">
            <a:extLst>
              <a:ext uri="{FF2B5EF4-FFF2-40B4-BE49-F238E27FC236}">
                <a16:creationId xmlns:a16="http://schemas.microsoft.com/office/drawing/2014/main" id="{77B370BE-768C-4FA7-8883-D0C9D758E9D2}"/>
              </a:ext>
            </a:extLst>
          </p:cNvPr>
          <p:cNvGrpSpPr/>
          <p:nvPr/>
        </p:nvGrpSpPr>
        <p:grpSpPr>
          <a:xfrm>
            <a:off x="6519627" y="2014563"/>
            <a:ext cx="5387468" cy="3822121"/>
            <a:chOff x="5557133" y="1038724"/>
            <a:chExt cx="6464961" cy="4586545"/>
          </a:xfrm>
        </p:grpSpPr>
        <p:pic>
          <p:nvPicPr>
            <p:cNvPr id="10" name="Picture 9">
              <a:extLst>
                <a:ext uri="{FF2B5EF4-FFF2-40B4-BE49-F238E27FC236}">
                  <a16:creationId xmlns:a16="http://schemas.microsoft.com/office/drawing/2014/main" id="{8F2641E8-19F1-43D2-B738-7290F4F3C165}"/>
                </a:ext>
              </a:extLst>
            </p:cNvPr>
            <p:cNvPicPr>
              <a:picLocks noChangeAspect="1"/>
            </p:cNvPicPr>
            <p:nvPr/>
          </p:nvPicPr>
          <p:blipFill rotWithShape="1">
            <a:blip r:embed="rId3"/>
            <a:srcRect l="6629" t="25220" r="51138" b="39926"/>
            <a:stretch/>
          </p:blipFill>
          <p:spPr>
            <a:xfrm>
              <a:off x="6493653" y="2003168"/>
              <a:ext cx="5319634" cy="1540207"/>
            </a:xfrm>
            <a:prstGeom prst="rect">
              <a:avLst/>
            </a:prstGeom>
          </p:spPr>
        </p:pic>
        <p:sp>
          <p:nvSpPr>
            <p:cNvPr id="14" name="Line 7">
              <a:extLst>
                <a:ext uri="{FF2B5EF4-FFF2-40B4-BE49-F238E27FC236}">
                  <a16:creationId xmlns:a16="http://schemas.microsoft.com/office/drawing/2014/main" id="{C805D9EB-8354-4204-A548-6DE1A5CB8028}"/>
                </a:ext>
              </a:extLst>
            </p:cNvPr>
            <p:cNvSpPr>
              <a:spLocks noChangeShapeType="1"/>
            </p:cNvSpPr>
            <p:nvPr/>
          </p:nvSpPr>
          <p:spPr bwMode="auto">
            <a:xfrm flipH="1" flipV="1">
              <a:off x="6493653" y="1217766"/>
              <a:ext cx="27463" cy="3594866"/>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2000" b="1" kern="0" dirty="0">
                <a:solidFill>
                  <a:srgbClr val="000000"/>
                </a:solidFill>
                <a:cs typeface="Calibri" panose="020F0502020204030204" pitchFamily="34" charset="0"/>
              </a:endParaRPr>
            </a:p>
          </p:txBody>
        </p:sp>
        <p:sp>
          <p:nvSpPr>
            <p:cNvPr id="15" name="Line 7">
              <a:extLst>
                <a:ext uri="{FF2B5EF4-FFF2-40B4-BE49-F238E27FC236}">
                  <a16:creationId xmlns:a16="http://schemas.microsoft.com/office/drawing/2014/main" id="{A07F5BBC-A15C-4123-8A7E-B4CDC6357340}"/>
                </a:ext>
              </a:extLst>
            </p:cNvPr>
            <p:cNvSpPr>
              <a:spLocks noChangeShapeType="1"/>
            </p:cNvSpPr>
            <p:nvPr/>
          </p:nvSpPr>
          <p:spPr bwMode="auto">
            <a:xfrm flipV="1">
              <a:off x="6515100" y="4806615"/>
              <a:ext cx="5233737" cy="858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1500" b="1" kern="0" dirty="0">
                <a:solidFill>
                  <a:srgbClr val="000000"/>
                </a:solidFill>
                <a:cs typeface="Calibri" panose="020F0502020204030204" pitchFamily="34" charset="0"/>
              </a:endParaRPr>
            </a:p>
          </p:txBody>
        </p:sp>
        <p:sp>
          <p:nvSpPr>
            <p:cNvPr id="16" name="Line 9">
              <a:extLst>
                <a:ext uri="{FF2B5EF4-FFF2-40B4-BE49-F238E27FC236}">
                  <a16:creationId xmlns:a16="http://schemas.microsoft.com/office/drawing/2014/main" id="{5F1318CB-DF0B-4539-9865-58BDBBECBE63}"/>
                </a:ext>
              </a:extLst>
            </p:cNvPr>
            <p:cNvSpPr>
              <a:spLocks noChangeShapeType="1"/>
            </p:cNvSpPr>
            <p:nvPr/>
          </p:nvSpPr>
          <p:spPr bwMode="auto">
            <a:xfrm>
              <a:off x="7255973" y="4768211"/>
              <a:ext cx="0" cy="768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1500" b="1" kern="0" dirty="0">
                <a:solidFill>
                  <a:srgbClr val="000000"/>
                </a:solidFill>
                <a:cs typeface="Calibri" panose="020F0502020204030204" pitchFamily="34" charset="0"/>
              </a:endParaRPr>
            </a:p>
          </p:txBody>
        </p:sp>
        <p:sp>
          <p:nvSpPr>
            <p:cNvPr id="17" name="Line 9">
              <a:extLst>
                <a:ext uri="{FF2B5EF4-FFF2-40B4-BE49-F238E27FC236}">
                  <a16:creationId xmlns:a16="http://schemas.microsoft.com/office/drawing/2014/main" id="{D286A134-BC12-4EC3-B0C8-CA97C61E53B3}"/>
                </a:ext>
              </a:extLst>
            </p:cNvPr>
            <p:cNvSpPr>
              <a:spLocks noChangeShapeType="1"/>
            </p:cNvSpPr>
            <p:nvPr/>
          </p:nvSpPr>
          <p:spPr bwMode="auto">
            <a:xfrm>
              <a:off x="8735866" y="4767670"/>
              <a:ext cx="0" cy="768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1500" b="1" kern="0" dirty="0">
                <a:solidFill>
                  <a:srgbClr val="000000"/>
                </a:solidFill>
                <a:cs typeface="Calibri" panose="020F0502020204030204" pitchFamily="34" charset="0"/>
              </a:endParaRPr>
            </a:p>
          </p:txBody>
        </p:sp>
        <p:sp>
          <p:nvSpPr>
            <p:cNvPr id="18" name="Line 9">
              <a:extLst>
                <a:ext uri="{FF2B5EF4-FFF2-40B4-BE49-F238E27FC236}">
                  <a16:creationId xmlns:a16="http://schemas.microsoft.com/office/drawing/2014/main" id="{E8BB1BDC-13F7-414C-9650-5DCA4AB96780}"/>
                </a:ext>
              </a:extLst>
            </p:cNvPr>
            <p:cNvSpPr>
              <a:spLocks noChangeShapeType="1"/>
            </p:cNvSpPr>
            <p:nvPr/>
          </p:nvSpPr>
          <p:spPr bwMode="auto">
            <a:xfrm>
              <a:off x="10211743" y="4769674"/>
              <a:ext cx="0" cy="768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1500" b="1" kern="0" dirty="0">
                <a:solidFill>
                  <a:srgbClr val="000000"/>
                </a:solidFill>
                <a:cs typeface="Calibri" panose="020F0502020204030204" pitchFamily="34" charset="0"/>
              </a:endParaRPr>
            </a:p>
          </p:txBody>
        </p:sp>
        <p:sp>
          <p:nvSpPr>
            <p:cNvPr id="19" name="Line 9">
              <a:extLst>
                <a:ext uri="{FF2B5EF4-FFF2-40B4-BE49-F238E27FC236}">
                  <a16:creationId xmlns:a16="http://schemas.microsoft.com/office/drawing/2014/main" id="{403B46AC-7610-43E5-A224-ABDAACE64182}"/>
                </a:ext>
              </a:extLst>
            </p:cNvPr>
            <p:cNvSpPr>
              <a:spLocks noChangeShapeType="1"/>
            </p:cNvSpPr>
            <p:nvPr/>
          </p:nvSpPr>
          <p:spPr bwMode="auto">
            <a:xfrm>
              <a:off x="11747774" y="4783709"/>
              <a:ext cx="0" cy="7681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1500" b="1" kern="0" dirty="0">
                <a:solidFill>
                  <a:srgbClr val="000000"/>
                </a:solidFill>
                <a:cs typeface="Calibri" panose="020F0502020204030204" pitchFamily="34" charset="0"/>
              </a:endParaRPr>
            </a:p>
          </p:txBody>
        </p:sp>
        <p:sp>
          <p:nvSpPr>
            <p:cNvPr id="20" name="Line 9">
              <a:extLst>
                <a:ext uri="{FF2B5EF4-FFF2-40B4-BE49-F238E27FC236}">
                  <a16:creationId xmlns:a16="http://schemas.microsoft.com/office/drawing/2014/main" id="{989AF900-63F6-49C9-950F-3333F07BB6B8}"/>
                </a:ext>
              </a:extLst>
            </p:cNvPr>
            <p:cNvSpPr>
              <a:spLocks noChangeShapeType="1"/>
            </p:cNvSpPr>
            <p:nvPr/>
          </p:nvSpPr>
          <p:spPr bwMode="auto">
            <a:xfrm flipV="1">
              <a:off x="6429956" y="3874168"/>
              <a:ext cx="16348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2000" b="1" kern="0" dirty="0">
                <a:solidFill>
                  <a:srgbClr val="000000"/>
                </a:solidFill>
                <a:cs typeface="Calibri" panose="020F0502020204030204" pitchFamily="34" charset="0"/>
              </a:endParaRPr>
            </a:p>
          </p:txBody>
        </p:sp>
        <p:sp>
          <p:nvSpPr>
            <p:cNvPr id="21" name="Line 9">
              <a:extLst>
                <a:ext uri="{FF2B5EF4-FFF2-40B4-BE49-F238E27FC236}">
                  <a16:creationId xmlns:a16="http://schemas.microsoft.com/office/drawing/2014/main" id="{6470D04C-2CD9-4443-BBCA-8E1E338CAC86}"/>
                </a:ext>
              </a:extLst>
            </p:cNvPr>
            <p:cNvSpPr>
              <a:spLocks noChangeShapeType="1"/>
            </p:cNvSpPr>
            <p:nvPr/>
          </p:nvSpPr>
          <p:spPr bwMode="auto">
            <a:xfrm flipV="1">
              <a:off x="6431956" y="2991853"/>
              <a:ext cx="16348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2000" b="1" kern="0" dirty="0">
                <a:solidFill>
                  <a:srgbClr val="000000"/>
                </a:solidFill>
                <a:cs typeface="Calibri" panose="020F0502020204030204" pitchFamily="34" charset="0"/>
              </a:endParaRPr>
            </a:p>
          </p:txBody>
        </p:sp>
        <p:sp>
          <p:nvSpPr>
            <p:cNvPr id="22" name="Line 9">
              <a:extLst>
                <a:ext uri="{FF2B5EF4-FFF2-40B4-BE49-F238E27FC236}">
                  <a16:creationId xmlns:a16="http://schemas.microsoft.com/office/drawing/2014/main" id="{DBBA3672-B7DE-4F8A-A924-AAB5F8F7795B}"/>
                </a:ext>
              </a:extLst>
            </p:cNvPr>
            <p:cNvSpPr>
              <a:spLocks noChangeShapeType="1"/>
            </p:cNvSpPr>
            <p:nvPr/>
          </p:nvSpPr>
          <p:spPr bwMode="auto">
            <a:xfrm flipV="1">
              <a:off x="6427943" y="2103517"/>
              <a:ext cx="16348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2000" b="1" kern="0" dirty="0">
                <a:solidFill>
                  <a:srgbClr val="000000"/>
                </a:solidFill>
                <a:cs typeface="Calibri" panose="020F0502020204030204" pitchFamily="34" charset="0"/>
              </a:endParaRPr>
            </a:p>
          </p:txBody>
        </p:sp>
        <p:sp>
          <p:nvSpPr>
            <p:cNvPr id="23" name="Line 9">
              <a:extLst>
                <a:ext uri="{FF2B5EF4-FFF2-40B4-BE49-F238E27FC236}">
                  <a16:creationId xmlns:a16="http://schemas.microsoft.com/office/drawing/2014/main" id="{672A5482-281F-4559-96DC-A17D4B470AF1}"/>
                </a:ext>
              </a:extLst>
            </p:cNvPr>
            <p:cNvSpPr>
              <a:spLocks noChangeShapeType="1"/>
            </p:cNvSpPr>
            <p:nvPr/>
          </p:nvSpPr>
          <p:spPr bwMode="auto">
            <a:xfrm flipV="1">
              <a:off x="6423928" y="1215184"/>
              <a:ext cx="163489"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pPr defTabSz="914363" eaLnBrk="0" fontAlgn="base" hangingPunct="0">
                <a:spcBef>
                  <a:spcPct val="0"/>
                </a:spcBef>
                <a:spcAft>
                  <a:spcPct val="0"/>
                </a:spcAft>
                <a:defRPr/>
              </a:pPr>
              <a:endParaRPr lang="en-US" sz="2000" b="1" kern="0" dirty="0">
                <a:solidFill>
                  <a:srgbClr val="000000"/>
                </a:solidFill>
                <a:cs typeface="Calibri" panose="020F0502020204030204" pitchFamily="34" charset="0"/>
              </a:endParaRPr>
            </a:p>
          </p:txBody>
        </p:sp>
        <p:sp>
          <p:nvSpPr>
            <p:cNvPr id="24" name="Text Box 31">
              <a:extLst>
                <a:ext uri="{FF2B5EF4-FFF2-40B4-BE49-F238E27FC236}">
                  <a16:creationId xmlns:a16="http://schemas.microsoft.com/office/drawing/2014/main" id="{CD615392-F4CB-42C3-B0A3-450B62C38CB3}"/>
                </a:ext>
              </a:extLst>
            </p:cNvPr>
            <p:cNvSpPr txBox="1">
              <a:spLocks noChangeArrowheads="1"/>
            </p:cNvSpPr>
            <p:nvPr/>
          </p:nvSpPr>
          <p:spPr bwMode="auto">
            <a:xfrm>
              <a:off x="7730293" y="5237471"/>
              <a:ext cx="327018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b="1"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Baseline HbA1c</a:t>
              </a:r>
            </a:p>
          </p:txBody>
        </p:sp>
        <p:sp>
          <p:nvSpPr>
            <p:cNvPr id="25" name="Text Box 31">
              <a:extLst>
                <a:ext uri="{FF2B5EF4-FFF2-40B4-BE49-F238E27FC236}">
                  <a16:creationId xmlns:a16="http://schemas.microsoft.com/office/drawing/2014/main" id="{30895E14-DCA6-47B1-8C7C-7B8473F7B8A8}"/>
                </a:ext>
              </a:extLst>
            </p:cNvPr>
            <p:cNvSpPr txBox="1">
              <a:spLocks noChangeArrowheads="1"/>
            </p:cNvSpPr>
            <p:nvPr/>
          </p:nvSpPr>
          <p:spPr bwMode="auto">
            <a:xfrm rot="16200000">
              <a:off x="4156559" y="2833332"/>
              <a:ext cx="3188945"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b="1"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Hazard ratio (95% CI)</a:t>
              </a:r>
            </a:p>
          </p:txBody>
        </p:sp>
        <p:sp>
          <p:nvSpPr>
            <p:cNvPr id="26" name="Text Box 31">
              <a:extLst>
                <a:ext uri="{FF2B5EF4-FFF2-40B4-BE49-F238E27FC236}">
                  <a16:creationId xmlns:a16="http://schemas.microsoft.com/office/drawing/2014/main" id="{3F21B48C-3DD3-458E-AEA9-13C482C7C8AE}"/>
                </a:ext>
              </a:extLst>
            </p:cNvPr>
            <p:cNvSpPr txBox="1">
              <a:spLocks noChangeArrowheads="1"/>
            </p:cNvSpPr>
            <p:nvPr/>
          </p:nvSpPr>
          <p:spPr bwMode="auto">
            <a:xfrm>
              <a:off x="7607204" y="1264202"/>
              <a:ext cx="4140568" cy="32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167" b="1"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Empagliflozin 10 mg (N=1863) vs placebo (N=1967)</a:t>
              </a:r>
            </a:p>
          </p:txBody>
        </p:sp>
        <p:sp>
          <p:nvSpPr>
            <p:cNvPr id="27" name="Text Box 28">
              <a:extLst>
                <a:ext uri="{FF2B5EF4-FFF2-40B4-BE49-F238E27FC236}">
                  <a16:creationId xmlns:a16="http://schemas.microsoft.com/office/drawing/2014/main" id="{7B892709-E243-44EE-984E-9DFAD42C76B0}"/>
                </a:ext>
              </a:extLst>
            </p:cNvPr>
            <p:cNvSpPr txBox="1">
              <a:spLocks noChangeArrowheads="1"/>
            </p:cNvSpPr>
            <p:nvPr/>
          </p:nvSpPr>
          <p:spPr bwMode="auto">
            <a:xfrm>
              <a:off x="6985762" y="4881962"/>
              <a:ext cx="548640" cy="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6</a:t>
              </a:r>
            </a:p>
          </p:txBody>
        </p:sp>
        <p:sp>
          <p:nvSpPr>
            <p:cNvPr id="28" name="Text Box 28">
              <a:extLst>
                <a:ext uri="{FF2B5EF4-FFF2-40B4-BE49-F238E27FC236}">
                  <a16:creationId xmlns:a16="http://schemas.microsoft.com/office/drawing/2014/main" id="{8138B303-7B0C-40B5-A00A-887AFF57874E}"/>
                </a:ext>
              </a:extLst>
            </p:cNvPr>
            <p:cNvSpPr txBox="1">
              <a:spLocks noChangeArrowheads="1"/>
            </p:cNvSpPr>
            <p:nvPr/>
          </p:nvSpPr>
          <p:spPr bwMode="auto">
            <a:xfrm>
              <a:off x="8467019" y="4842503"/>
              <a:ext cx="548640" cy="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8</a:t>
              </a:r>
            </a:p>
          </p:txBody>
        </p:sp>
        <p:sp>
          <p:nvSpPr>
            <p:cNvPr id="29" name="Text Box 28">
              <a:extLst>
                <a:ext uri="{FF2B5EF4-FFF2-40B4-BE49-F238E27FC236}">
                  <a16:creationId xmlns:a16="http://schemas.microsoft.com/office/drawing/2014/main" id="{568CF0B7-0965-4628-99B8-47CED0775A97}"/>
                </a:ext>
              </a:extLst>
            </p:cNvPr>
            <p:cNvSpPr txBox="1">
              <a:spLocks noChangeArrowheads="1"/>
            </p:cNvSpPr>
            <p:nvPr/>
          </p:nvSpPr>
          <p:spPr bwMode="auto">
            <a:xfrm>
              <a:off x="9947850" y="4870242"/>
              <a:ext cx="548640" cy="35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10</a:t>
              </a:r>
            </a:p>
          </p:txBody>
        </p:sp>
        <p:sp>
          <p:nvSpPr>
            <p:cNvPr id="30" name="Text Box 28">
              <a:extLst>
                <a:ext uri="{FF2B5EF4-FFF2-40B4-BE49-F238E27FC236}">
                  <a16:creationId xmlns:a16="http://schemas.microsoft.com/office/drawing/2014/main" id="{808F94C9-9B96-4B9C-92BC-67FD6E9076DB}"/>
                </a:ext>
              </a:extLst>
            </p:cNvPr>
            <p:cNvSpPr txBox="1">
              <a:spLocks noChangeArrowheads="1"/>
            </p:cNvSpPr>
            <p:nvPr/>
          </p:nvSpPr>
          <p:spPr bwMode="auto">
            <a:xfrm>
              <a:off x="11473454" y="4868238"/>
              <a:ext cx="548640" cy="35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12</a:t>
              </a:r>
            </a:p>
          </p:txBody>
        </p:sp>
        <p:sp>
          <p:nvSpPr>
            <p:cNvPr id="31" name="Text Box 28">
              <a:extLst>
                <a:ext uri="{FF2B5EF4-FFF2-40B4-BE49-F238E27FC236}">
                  <a16:creationId xmlns:a16="http://schemas.microsoft.com/office/drawing/2014/main" id="{0939A86C-30EA-4381-B5C6-FF1BE549DDA6}"/>
                </a:ext>
              </a:extLst>
            </p:cNvPr>
            <p:cNvSpPr txBox="1">
              <a:spLocks noChangeArrowheads="1"/>
            </p:cNvSpPr>
            <p:nvPr/>
          </p:nvSpPr>
          <p:spPr bwMode="auto">
            <a:xfrm>
              <a:off x="5877251" y="4605893"/>
              <a:ext cx="548640" cy="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0.125</a:t>
              </a:r>
            </a:p>
          </p:txBody>
        </p:sp>
        <p:sp>
          <p:nvSpPr>
            <p:cNvPr id="32" name="Text Box 28">
              <a:extLst>
                <a:ext uri="{FF2B5EF4-FFF2-40B4-BE49-F238E27FC236}">
                  <a16:creationId xmlns:a16="http://schemas.microsoft.com/office/drawing/2014/main" id="{9C60F2C7-1B3C-4B72-A815-42F906099D50}"/>
                </a:ext>
              </a:extLst>
            </p:cNvPr>
            <p:cNvSpPr txBox="1">
              <a:spLocks noChangeArrowheads="1"/>
            </p:cNvSpPr>
            <p:nvPr/>
          </p:nvSpPr>
          <p:spPr bwMode="auto">
            <a:xfrm>
              <a:off x="5870597" y="3690336"/>
              <a:ext cx="548640" cy="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0.25</a:t>
              </a:r>
            </a:p>
          </p:txBody>
        </p:sp>
        <p:sp>
          <p:nvSpPr>
            <p:cNvPr id="33" name="Text Box 28">
              <a:extLst>
                <a:ext uri="{FF2B5EF4-FFF2-40B4-BE49-F238E27FC236}">
                  <a16:creationId xmlns:a16="http://schemas.microsoft.com/office/drawing/2014/main" id="{BADECCB6-0DD8-4A92-8B53-4C866B99B7E2}"/>
                </a:ext>
              </a:extLst>
            </p:cNvPr>
            <p:cNvSpPr txBox="1">
              <a:spLocks noChangeArrowheads="1"/>
            </p:cNvSpPr>
            <p:nvPr/>
          </p:nvSpPr>
          <p:spPr bwMode="auto">
            <a:xfrm>
              <a:off x="5939684" y="2805011"/>
              <a:ext cx="548640" cy="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0.5</a:t>
              </a:r>
            </a:p>
          </p:txBody>
        </p:sp>
        <p:sp>
          <p:nvSpPr>
            <p:cNvPr id="34" name="Text Box 28">
              <a:extLst>
                <a:ext uri="{FF2B5EF4-FFF2-40B4-BE49-F238E27FC236}">
                  <a16:creationId xmlns:a16="http://schemas.microsoft.com/office/drawing/2014/main" id="{9509D1D3-E9F9-4436-A621-A70387690D56}"/>
                </a:ext>
              </a:extLst>
            </p:cNvPr>
            <p:cNvSpPr txBox="1">
              <a:spLocks noChangeArrowheads="1"/>
            </p:cNvSpPr>
            <p:nvPr/>
          </p:nvSpPr>
          <p:spPr bwMode="auto">
            <a:xfrm>
              <a:off x="5981984" y="1934534"/>
              <a:ext cx="548640" cy="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1</a:t>
              </a:r>
            </a:p>
          </p:txBody>
        </p:sp>
        <p:sp>
          <p:nvSpPr>
            <p:cNvPr id="35" name="Text Box 28">
              <a:extLst>
                <a:ext uri="{FF2B5EF4-FFF2-40B4-BE49-F238E27FC236}">
                  <a16:creationId xmlns:a16="http://schemas.microsoft.com/office/drawing/2014/main" id="{2B3B1C86-D917-4C30-8150-88FCB3AF2EAA}"/>
                </a:ext>
              </a:extLst>
            </p:cNvPr>
            <p:cNvSpPr txBox="1">
              <a:spLocks noChangeArrowheads="1"/>
            </p:cNvSpPr>
            <p:nvPr/>
          </p:nvSpPr>
          <p:spPr bwMode="auto">
            <a:xfrm>
              <a:off x="5972684" y="1038724"/>
              <a:ext cx="548640" cy="367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bIns="0"/>
            <a:lstStyle>
              <a:lvl1pPr>
                <a:spcBef>
                  <a:spcPts val="1800"/>
                </a:spcBef>
                <a:buClr>
                  <a:schemeClr val="tx2"/>
                </a:buClr>
                <a:buFont typeface="Arial" panose="020B0604020202020204" pitchFamily="34" charset="0"/>
                <a:buChar char="•"/>
                <a:defRPr sz="2800">
                  <a:solidFill>
                    <a:schemeClr val="tx1"/>
                  </a:solidFill>
                  <a:latin typeface="Arial" panose="020B0604020202020204" pitchFamily="34" charset="0"/>
                </a:defRPr>
              </a:lvl1pPr>
              <a:lvl2pPr marL="742950" indent="-285750">
                <a:spcBef>
                  <a:spcPts val="1800"/>
                </a:spcBef>
                <a:buClr>
                  <a:schemeClr val="tx2"/>
                </a:buClr>
                <a:buFont typeface="Arial" panose="020B0604020202020204" pitchFamily="34" charset="0"/>
                <a:buChar char="–"/>
                <a:defRPr sz="2400">
                  <a:solidFill>
                    <a:schemeClr val="tx1"/>
                  </a:solidFill>
                  <a:latin typeface="Arial" panose="020B0604020202020204" pitchFamily="34" charset="0"/>
                </a:defRPr>
              </a:lvl2pPr>
              <a:lvl3pPr marL="1143000" indent="-228600">
                <a:spcBef>
                  <a:spcPts val="1800"/>
                </a:spcBef>
                <a:buClr>
                  <a:schemeClr val="tx2"/>
                </a:buClr>
                <a:buFont typeface="Arial" panose="020B0604020202020204" pitchFamily="34" charset="0"/>
                <a:buChar char="•"/>
                <a:defRPr sz="2000">
                  <a:solidFill>
                    <a:schemeClr val="tx1"/>
                  </a:solidFill>
                  <a:latin typeface="Arial" panose="020B0604020202020204" pitchFamily="34" charset="0"/>
                </a:defRPr>
              </a:lvl3pPr>
              <a:lvl4pPr marL="1600200" indent="-228600">
                <a:spcBef>
                  <a:spcPts val="1800"/>
                </a:spcBef>
                <a:buClr>
                  <a:schemeClr val="tx2"/>
                </a:buClr>
                <a:buFont typeface="Arial" panose="020B0604020202020204" pitchFamily="34" charset="0"/>
                <a:buChar char="–"/>
                <a:defRPr>
                  <a:solidFill>
                    <a:schemeClr val="tx1"/>
                  </a:solidFill>
                  <a:latin typeface="Arial" panose="020B0604020202020204" pitchFamily="34" charset="0"/>
                </a:defRPr>
              </a:lvl4pPr>
              <a:lvl5pPr marL="2057400" indent="-228600">
                <a:spcBef>
                  <a:spcPts val="1800"/>
                </a:spcBef>
                <a:buClr>
                  <a:schemeClr val="tx2"/>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1800"/>
                </a:spcBef>
                <a:spcAft>
                  <a:spcPct val="0"/>
                </a:spcAft>
                <a:buClr>
                  <a:schemeClr val="tx2"/>
                </a:buClr>
                <a:buFont typeface="Arial" panose="020B0604020202020204" pitchFamily="34" charset="0"/>
                <a:buChar char="»"/>
                <a:defRPr sz="1600">
                  <a:solidFill>
                    <a:schemeClr val="tx1"/>
                  </a:solidFill>
                  <a:latin typeface="Arial" panose="020B0604020202020204" pitchFamily="34" charset="0"/>
                </a:defRPr>
              </a:lvl9pPr>
            </a:lstStyle>
            <a:p>
              <a:pPr algn="ctr" defTabSz="914363" fontAlgn="base">
                <a:spcBef>
                  <a:spcPct val="0"/>
                </a:spcBef>
                <a:spcAft>
                  <a:spcPct val="0"/>
                </a:spcAft>
                <a:buClrTx/>
                <a:buNone/>
                <a:defRPr/>
              </a:pPr>
              <a:r>
                <a:rPr lang="sv-SE" altLang="en-US" sz="1500" kern="0" dirty="0">
                  <a:solidFill>
                    <a:srgbClr val="000000"/>
                  </a:solidFill>
                  <a:latin typeface="Calibri" panose="020F0502020204030204" pitchFamily="34" charset="0"/>
                  <a:ea typeface="MS PGothic" panose="020B0600070205080204" pitchFamily="34" charset="-128"/>
                  <a:cs typeface="Calibri" panose="020F0502020204030204" pitchFamily="34" charset="0"/>
                </a:rPr>
                <a:t>2</a:t>
              </a:r>
            </a:p>
          </p:txBody>
        </p:sp>
        <p:cxnSp>
          <p:nvCxnSpPr>
            <p:cNvPr id="36" name="Straight Connector 35">
              <a:extLst>
                <a:ext uri="{FF2B5EF4-FFF2-40B4-BE49-F238E27FC236}">
                  <a16:creationId xmlns:a16="http://schemas.microsoft.com/office/drawing/2014/main" id="{5CD5184B-7848-487E-81DA-0271FA31CCF0}"/>
                </a:ext>
              </a:extLst>
            </p:cNvPr>
            <p:cNvCxnSpPr>
              <a:cxnSpLocks/>
            </p:cNvCxnSpPr>
            <p:nvPr/>
          </p:nvCxnSpPr>
          <p:spPr>
            <a:xfrm>
              <a:off x="6491037" y="2394284"/>
              <a:ext cx="5185610" cy="342901"/>
            </a:xfrm>
            <a:prstGeom prst="line">
              <a:avLst/>
            </a:prstGeom>
            <a:noFill/>
            <a:ln w="28575" cap="flat" cmpd="sng" algn="ctr">
              <a:solidFill>
                <a:srgbClr val="00B050"/>
              </a:solidFill>
              <a:prstDash val="solid"/>
              <a:miter lim="800000"/>
            </a:ln>
            <a:effectLst/>
          </p:spPr>
        </p:cxnSp>
        <p:cxnSp>
          <p:nvCxnSpPr>
            <p:cNvPr id="37" name="Straight Connector 36">
              <a:extLst>
                <a:ext uri="{FF2B5EF4-FFF2-40B4-BE49-F238E27FC236}">
                  <a16:creationId xmlns:a16="http://schemas.microsoft.com/office/drawing/2014/main" id="{78B3703C-40B2-4DCF-8AB3-D92F65AAE0E2}"/>
                </a:ext>
              </a:extLst>
            </p:cNvPr>
            <p:cNvCxnSpPr>
              <a:cxnSpLocks/>
            </p:cNvCxnSpPr>
            <p:nvPr/>
          </p:nvCxnSpPr>
          <p:spPr>
            <a:xfrm>
              <a:off x="7358243" y="1439773"/>
              <a:ext cx="372050" cy="0"/>
            </a:xfrm>
            <a:prstGeom prst="line">
              <a:avLst/>
            </a:prstGeom>
            <a:noFill/>
            <a:ln w="28575" cap="flat" cmpd="sng" algn="ctr">
              <a:solidFill>
                <a:srgbClr val="00B050"/>
              </a:solidFill>
              <a:prstDash val="solid"/>
              <a:miter lim="800000"/>
            </a:ln>
            <a:effectLst/>
          </p:spPr>
        </p:cxnSp>
      </p:grpSp>
      <p:sp>
        <p:nvSpPr>
          <p:cNvPr id="38" name="TextBox 37">
            <a:extLst>
              <a:ext uri="{FF2B5EF4-FFF2-40B4-BE49-F238E27FC236}">
                <a16:creationId xmlns:a16="http://schemas.microsoft.com/office/drawing/2014/main" id="{B93045D3-64A8-4D23-A9FE-C1CF5F0720C7}"/>
              </a:ext>
            </a:extLst>
          </p:cNvPr>
          <p:cNvSpPr txBox="1"/>
          <p:nvPr/>
        </p:nvSpPr>
        <p:spPr>
          <a:xfrm>
            <a:off x="7674279" y="1414565"/>
            <a:ext cx="3648756" cy="400110"/>
          </a:xfrm>
          <a:prstGeom prst="rect">
            <a:avLst/>
          </a:prstGeom>
          <a:noFill/>
        </p:spPr>
        <p:txBody>
          <a:bodyPr wrap="none" rtlCol="0">
            <a:spAutoFit/>
          </a:bodyPr>
          <a:lstStyle/>
          <a:p>
            <a:pPr defTabSz="1088321"/>
            <a:r>
              <a:rPr lang="en-US" sz="2000" b="1" dirty="0">
                <a:solidFill>
                  <a:prstClr val="black"/>
                </a:solidFill>
              </a:rPr>
              <a:t>Composite CV Death or HHF</a:t>
            </a:r>
          </a:p>
        </p:txBody>
      </p:sp>
    </p:spTree>
    <p:extLst>
      <p:ext uri="{BB962C8B-B14F-4D97-AF65-F5344CB8AC3E}">
        <p14:creationId xmlns:p14="http://schemas.microsoft.com/office/powerpoint/2010/main" val="1985284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9519"/>
            <a:ext cx="10744200" cy="886551"/>
          </a:xfrm>
        </p:spPr>
        <p:txBody>
          <a:bodyPr/>
          <a:lstStyle/>
          <a:p>
            <a:r>
              <a:rPr lang="en-US" dirty="0"/>
              <a:t> Soluble Guanylate Cyclase Stimulator</a:t>
            </a:r>
          </a:p>
        </p:txBody>
      </p:sp>
      <p:sp>
        <p:nvSpPr>
          <p:cNvPr id="7" name="Content Placeholder 4">
            <a:extLst>
              <a:ext uri="{FF2B5EF4-FFF2-40B4-BE49-F238E27FC236}">
                <a16:creationId xmlns:a16="http://schemas.microsoft.com/office/drawing/2014/main" id="{0C8F3E4D-6122-4E72-AC28-0AAE2C7A11B9}"/>
              </a:ext>
            </a:extLst>
          </p:cNvPr>
          <p:cNvSpPr txBox="1">
            <a:spLocks/>
          </p:cNvSpPr>
          <p:nvPr/>
        </p:nvSpPr>
        <p:spPr>
          <a:xfrm>
            <a:off x="816118" y="1012675"/>
            <a:ext cx="10537682" cy="793261"/>
          </a:xfrm>
          <a:prstGeom prst="rect">
            <a:avLst/>
          </a:prstGeom>
          <a:solidFill>
            <a:srgbClr val="FFFFCC"/>
          </a:solidFill>
          <a:effectLst>
            <a:outerShdw blurRad="50800" dist="38100" dir="2700000" algn="tl" rotWithShape="0">
              <a:prstClr val="black">
                <a:alpha val="40000"/>
              </a:prstClr>
            </a:outerShdw>
          </a:effectLst>
        </p:spPr>
        <p:style>
          <a:lnRef idx="3">
            <a:schemeClr val="lt1"/>
          </a:lnRef>
          <a:fillRef idx="1">
            <a:schemeClr val="accent1"/>
          </a:fillRef>
          <a:effectRef idx="1">
            <a:schemeClr val="accent1"/>
          </a:effectRef>
          <a:fontRef idx="minor">
            <a:schemeClr val="lt1"/>
          </a:fontRef>
        </p:style>
        <p:txBody>
          <a:bodyPr vert="horz" lIns="76200" tIns="38100" rIns="76200" bIns="38100" rtlCol="0" anchor="ctr">
            <a:noAutofit/>
          </a:bodyPr>
          <a:lstStyle>
            <a:lvl1pPr marL="342900" indent="-342900" algn="l" defTabSz="914400" rtl="0" eaLnBrk="1" latinLnBrk="0" hangingPunct="1">
              <a:spcBef>
                <a:spcPct val="20000"/>
              </a:spcBef>
              <a:buClr>
                <a:schemeClr val="tx1"/>
              </a:buClr>
              <a:buFont typeface="Arial" pitchFamily="34" charset="0"/>
              <a:buChar char="•"/>
              <a:defRPr sz="3200" b="1" kern="1200">
                <a:solidFill>
                  <a:srgbClr val="0070C0"/>
                </a:solidFill>
                <a:latin typeface="+mn-lt"/>
                <a:ea typeface="+mn-ea"/>
                <a:cs typeface="+mn-cs"/>
              </a:defRPr>
            </a:lvl1pPr>
            <a:lvl2pPr marL="742950" indent="-285750" algn="l" defTabSz="914400" rtl="0" eaLnBrk="1" latinLnBrk="0" hangingPunct="1">
              <a:spcBef>
                <a:spcPct val="20000"/>
              </a:spcBef>
              <a:buClr>
                <a:schemeClr val="tx1"/>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1"/>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1"/>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761910">
              <a:buClr>
                <a:schemeClr val="bg1"/>
              </a:buClr>
              <a:buNone/>
            </a:pPr>
            <a:r>
              <a:rPr lang="en-US" sz="1600" dirty="0">
                <a:solidFill>
                  <a:schemeClr val="tx1"/>
                </a:solidFill>
              </a:rPr>
              <a:t>Vericiguat is a first-in-class oral soluble guanylate cyclase stimulator approved for the treatment of HF patients following a HF-related hospitalization or need for outpatient IV diuretic (01/2021)</a:t>
            </a:r>
          </a:p>
        </p:txBody>
      </p:sp>
      <p:sp>
        <p:nvSpPr>
          <p:cNvPr id="10" name="Rectangle 9">
            <a:extLst>
              <a:ext uri="{FF2B5EF4-FFF2-40B4-BE49-F238E27FC236}">
                <a16:creationId xmlns:a16="http://schemas.microsoft.com/office/drawing/2014/main" id="{5004551F-56A3-4E0F-AC7C-07E19715FFC7}"/>
              </a:ext>
            </a:extLst>
          </p:cNvPr>
          <p:cNvSpPr/>
          <p:nvPr/>
        </p:nvSpPr>
        <p:spPr>
          <a:xfrm>
            <a:off x="9721770" y="2160782"/>
            <a:ext cx="2003806" cy="1482457"/>
          </a:xfrm>
          <a:prstGeom prst="rect">
            <a:avLst/>
          </a:prstGeom>
          <a:noFill/>
        </p:spPr>
        <p:txBody>
          <a:bodyPr wrap="square" lIns="60960" tIns="60960" rIns="60960" bIns="60960" anchor="t">
            <a:spAutoFit/>
          </a:bodyPr>
          <a:lstStyle/>
          <a:p>
            <a:pPr defTabSz="609561">
              <a:lnSpc>
                <a:spcPts val="1100"/>
              </a:lnSpc>
              <a:spcAft>
                <a:spcPts val="833"/>
              </a:spcAft>
              <a:tabLst>
                <a:tab pos="304779" algn="l"/>
              </a:tabLst>
              <a:defRPr/>
            </a:pPr>
            <a:r>
              <a:rPr lang="en-US" sz="1100" b="1" u="sng" dirty="0">
                <a:solidFill>
                  <a:schemeClr val="tx2"/>
                </a:solidFill>
                <a:cs typeface="Arial" panose="020B0604020202020204" pitchFamily="34" charset="0"/>
              </a:rPr>
              <a:t>Heart</a:t>
            </a:r>
          </a:p>
          <a:p>
            <a:pPr defTabSz="609561">
              <a:lnSpc>
                <a:spcPts val="1100"/>
              </a:lnSpc>
              <a:spcAft>
                <a:spcPts val="833"/>
              </a:spcAft>
              <a:tabLst>
                <a:tab pos="304779" algn="l"/>
              </a:tabLst>
              <a:defRPr/>
            </a:pPr>
            <a:r>
              <a:rPr lang="en-US" sz="1100" b="1" dirty="0">
                <a:solidFill>
                  <a:schemeClr val="tx2"/>
                </a:solidFill>
                <a:cs typeface="Arial" panose="020B0604020202020204" pitchFamily="34" charset="0"/>
              </a:rPr>
              <a:t>↓</a:t>
            </a:r>
            <a:r>
              <a:rPr lang="en-US" sz="1100" b="1" dirty="0">
                <a:solidFill>
                  <a:schemeClr val="tx2"/>
                </a:solidFill>
                <a:cs typeface="Calibri" panose="020F0502020204030204" pitchFamily="34" charset="0"/>
              </a:rPr>
              <a:t> Progressive myocardial  </a:t>
            </a:r>
          </a:p>
          <a:p>
            <a:pPr defTabSz="609561">
              <a:lnSpc>
                <a:spcPts val="1100"/>
              </a:lnSpc>
              <a:spcAft>
                <a:spcPts val="833"/>
              </a:spcAft>
              <a:tabLst>
                <a:tab pos="304779" algn="l"/>
              </a:tabLst>
              <a:defRPr/>
            </a:pPr>
            <a:r>
              <a:rPr lang="en-US" sz="1100" b="1" dirty="0">
                <a:solidFill>
                  <a:schemeClr val="tx2"/>
                </a:solidFill>
                <a:cs typeface="Calibri" panose="020F0502020204030204" pitchFamily="34" charset="0"/>
              </a:rPr>
              <a:t>   stiffening</a:t>
            </a:r>
          </a:p>
          <a:p>
            <a:pPr defTabSz="609561">
              <a:lnSpc>
                <a:spcPts val="1100"/>
              </a:lnSpc>
              <a:spcAft>
                <a:spcPts val="833"/>
              </a:spcAft>
              <a:tabLst>
                <a:tab pos="304779" algn="l"/>
              </a:tabLst>
              <a:defRPr/>
            </a:pPr>
            <a:r>
              <a:rPr lang="en-US" sz="1100" b="1" dirty="0">
                <a:solidFill>
                  <a:schemeClr val="tx2"/>
                </a:solidFill>
                <a:cs typeface="Arial" panose="020B0604020202020204" pitchFamily="34" charset="0"/>
              </a:rPr>
              <a:t>↓</a:t>
            </a:r>
            <a:r>
              <a:rPr lang="en-US" sz="1100" b="1" dirty="0">
                <a:solidFill>
                  <a:schemeClr val="tx2"/>
                </a:solidFill>
                <a:cs typeface="Calibri" panose="020F0502020204030204" pitchFamily="34" charset="0"/>
              </a:rPr>
              <a:t> Myocardial thickening </a:t>
            </a:r>
          </a:p>
          <a:p>
            <a:pPr defTabSz="609561">
              <a:lnSpc>
                <a:spcPts val="1100"/>
              </a:lnSpc>
              <a:spcAft>
                <a:spcPts val="833"/>
              </a:spcAft>
              <a:tabLst>
                <a:tab pos="304779" algn="l"/>
              </a:tabLst>
              <a:defRPr/>
            </a:pPr>
            <a:r>
              <a:rPr lang="en-US" sz="1100" b="1" dirty="0">
                <a:solidFill>
                  <a:schemeClr val="tx2"/>
                </a:solidFill>
                <a:cs typeface="Arial" panose="020B0604020202020204" pitchFamily="34" charset="0"/>
              </a:rPr>
              <a:t>↓</a:t>
            </a:r>
            <a:r>
              <a:rPr lang="en-US" sz="1100" b="1" dirty="0">
                <a:solidFill>
                  <a:schemeClr val="tx2"/>
                </a:solidFill>
                <a:cs typeface="Calibri" panose="020F0502020204030204" pitchFamily="34" charset="0"/>
              </a:rPr>
              <a:t> Ventricular remodeling</a:t>
            </a:r>
          </a:p>
          <a:p>
            <a:pPr defTabSz="609561">
              <a:lnSpc>
                <a:spcPts val="1100"/>
              </a:lnSpc>
              <a:spcAft>
                <a:spcPts val="833"/>
              </a:spcAft>
              <a:tabLst>
                <a:tab pos="304779" algn="l"/>
              </a:tabLst>
              <a:defRPr/>
            </a:pPr>
            <a:r>
              <a:rPr lang="en-US" sz="1100" b="1" dirty="0">
                <a:solidFill>
                  <a:schemeClr val="tx2"/>
                </a:solidFill>
                <a:cs typeface="Arial" panose="020B0604020202020204" pitchFamily="34" charset="0"/>
              </a:rPr>
              <a:t>↓</a:t>
            </a:r>
            <a:r>
              <a:rPr lang="en-US" sz="1100" b="1" dirty="0">
                <a:solidFill>
                  <a:schemeClr val="tx2"/>
                </a:solidFill>
                <a:cs typeface="Calibri" panose="020F0502020204030204" pitchFamily="34" charset="0"/>
              </a:rPr>
              <a:t> Fibrosis</a:t>
            </a:r>
          </a:p>
        </p:txBody>
      </p:sp>
      <p:sp>
        <p:nvSpPr>
          <p:cNvPr id="16" name="Oval 15">
            <a:extLst>
              <a:ext uri="{FF2B5EF4-FFF2-40B4-BE49-F238E27FC236}">
                <a16:creationId xmlns:a16="http://schemas.microsoft.com/office/drawing/2014/main" id="{852E7F64-7B8C-409C-9D18-2FB498CF84E9}"/>
              </a:ext>
            </a:extLst>
          </p:cNvPr>
          <p:cNvSpPr/>
          <p:nvPr/>
        </p:nvSpPr>
        <p:spPr>
          <a:xfrm>
            <a:off x="8981405" y="2552131"/>
            <a:ext cx="652612" cy="660072"/>
          </a:xfrm>
          <a:prstGeom prst="ellipse">
            <a:avLst/>
          </a:prstGeom>
          <a:solidFill>
            <a:srgbClr val="1D1D46"/>
          </a:solidFill>
          <a:ln w="9525" cap="flat">
            <a:noFill/>
            <a:prstDash val="solid"/>
            <a:miter/>
          </a:ln>
        </p:spPr>
        <p:txBody>
          <a:bodyPr rtlCol="0" anchor="ctr"/>
          <a:lstStyle/>
          <a:p>
            <a:pPr defTabSz="609561">
              <a:defRPr/>
            </a:pPr>
            <a:endParaRPr lang="en-US" sz="1100" kern="0">
              <a:solidFill>
                <a:schemeClr val="tx2"/>
              </a:solidFill>
            </a:endParaRPr>
          </a:p>
        </p:txBody>
      </p:sp>
      <p:pic>
        <p:nvPicPr>
          <p:cNvPr id="18" name="Picture 17">
            <a:extLst>
              <a:ext uri="{FF2B5EF4-FFF2-40B4-BE49-F238E27FC236}">
                <a16:creationId xmlns:a16="http://schemas.microsoft.com/office/drawing/2014/main" id="{D604AFA9-24BB-4E4A-974B-8F1FAB4943DF}"/>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099307" y="2557865"/>
            <a:ext cx="374497" cy="614266"/>
          </a:xfrm>
          <a:prstGeom prst="rect">
            <a:avLst/>
          </a:prstGeom>
        </p:spPr>
      </p:pic>
      <p:grpSp>
        <p:nvGrpSpPr>
          <p:cNvPr id="20" name="Group 19">
            <a:extLst>
              <a:ext uri="{FF2B5EF4-FFF2-40B4-BE49-F238E27FC236}">
                <a16:creationId xmlns:a16="http://schemas.microsoft.com/office/drawing/2014/main" id="{D222574F-1DC0-4DCF-B809-D8739874DD11}"/>
              </a:ext>
            </a:extLst>
          </p:cNvPr>
          <p:cNvGrpSpPr/>
          <p:nvPr/>
        </p:nvGrpSpPr>
        <p:grpSpPr>
          <a:xfrm>
            <a:off x="8898938" y="4746211"/>
            <a:ext cx="783229" cy="786801"/>
            <a:chOff x="-792427" y="4153189"/>
            <a:chExt cx="610303" cy="660071"/>
          </a:xfrm>
        </p:grpSpPr>
        <p:sp>
          <p:nvSpPr>
            <p:cNvPr id="21" name="Oval 20">
              <a:extLst>
                <a:ext uri="{FF2B5EF4-FFF2-40B4-BE49-F238E27FC236}">
                  <a16:creationId xmlns:a16="http://schemas.microsoft.com/office/drawing/2014/main" id="{CFBF7E08-73CA-441A-B1F3-C27D1D145556}"/>
                </a:ext>
              </a:extLst>
            </p:cNvPr>
            <p:cNvSpPr/>
            <p:nvPr/>
          </p:nvSpPr>
          <p:spPr>
            <a:xfrm>
              <a:off x="-756236" y="4199559"/>
              <a:ext cx="539217" cy="583187"/>
            </a:xfrm>
            <a:prstGeom prst="ellipse">
              <a:avLst/>
            </a:prstGeom>
            <a:solidFill>
              <a:srgbClr val="1D1D46"/>
            </a:solidFill>
            <a:ln w="9525" cap="flat">
              <a:noFill/>
              <a:prstDash val="solid"/>
              <a:miter/>
            </a:ln>
          </p:spPr>
          <p:txBody>
            <a:bodyPr rtlCol="0" anchor="ctr"/>
            <a:lstStyle/>
            <a:p>
              <a:pPr defTabSz="609561">
                <a:defRPr/>
              </a:pPr>
              <a:endParaRPr lang="en-US" sz="1100" kern="0">
                <a:solidFill>
                  <a:schemeClr val="tx2"/>
                </a:solidFill>
              </a:endParaRPr>
            </a:p>
          </p:txBody>
        </p:sp>
        <p:sp>
          <p:nvSpPr>
            <p:cNvPr id="22" name="Block Arc 21">
              <a:extLst>
                <a:ext uri="{FF2B5EF4-FFF2-40B4-BE49-F238E27FC236}">
                  <a16:creationId xmlns:a16="http://schemas.microsoft.com/office/drawing/2014/main" id="{430E1E86-0724-4FD9-A54C-33BD091070EA}"/>
                </a:ext>
              </a:extLst>
            </p:cNvPr>
            <p:cNvSpPr/>
            <p:nvPr/>
          </p:nvSpPr>
          <p:spPr>
            <a:xfrm>
              <a:off x="-792426" y="4153189"/>
              <a:ext cx="610302" cy="660071"/>
            </a:xfrm>
            <a:prstGeom prst="blockArc">
              <a:avLst>
                <a:gd name="adj1" fmla="val 10800000"/>
                <a:gd name="adj2" fmla="val 93926"/>
                <a:gd name="adj3" fmla="val 7802"/>
              </a:avLst>
            </a:prstGeom>
            <a:solidFill>
              <a:srgbClr val="FFFFFF"/>
            </a:solidFill>
            <a:ln w="9525" cap="flat" cmpd="sng" algn="ctr">
              <a:noFill/>
              <a:prstDash val="solid"/>
            </a:ln>
            <a:effectLst/>
          </p:spPr>
          <p:txBody>
            <a:bodyPr rtlCol="0" anchor="ctr"/>
            <a:lstStyle/>
            <a:p>
              <a:pPr algn="ctr" defTabSz="609561">
                <a:defRPr/>
              </a:pPr>
              <a:endParaRPr lang="en-US" sz="1100" kern="0">
                <a:solidFill>
                  <a:schemeClr val="tx2"/>
                </a:solidFill>
                <a:latin typeface="Arial Narrow"/>
              </a:endParaRPr>
            </a:p>
          </p:txBody>
        </p:sp>
        <p:sp>
          <p:nvSpPr>
            <p:cNvPr id="23" name="Block Arc 22">
              <a:extLst>
                <a:ext uri="{FF2B5EF4-FFF2-40B4-BE49-F238E27FC236}">
                  <a16:creationId xmlns:a16="http://schemas.microsoft.com/office/drawing/2014/main" id="{BBDEA97D-DF2A-4A2C-A216-09E38319631E}"/>
                </a:ext>
              </a:extLst>
            </p:cNvPr>
            <p:cNvSpPr/>
            <p:nvPr/>
          </p:nvSpPr>
          <p:spPr>
            <a:xfrm rot="10800000">
              <a:off x="-792427" y="4153189"/>
              <a:ext cx="610302" cy="660071"/>
            </a:xfrm>
            <a:prstGeom prst="blockArc">
              <a:avLst>
                <a:gd name="adj1" fmla="val 10800000"/>
                <a:gd name="adj2" fmla="val 182853"/>
                <a:gd name="adj3" fmla="val 8155"/>
              </a:avLst>
            </a:prstGeom>
            <a:solidFill>
              <a:srgbClr val="FFFFFF"/>
            </a:solidFill>
            <a:ln w="9525" cap="flat" cmpd="sng" algn="ctr">
              <a:noFill/>
              <a:prstDash val="solid"/>
            </a:ln>
            <a:effectLst/>
          </p:spPr>
          <p:txBody>
            <a:bodyPr rtlCol="0" anchor="ctr"/>
            <a:lstStyle/>
            <a:p>
              <a:pPr algn="ctr" defTabSz="609561">
                <a:defRPr/>
              </a:pPr>
              <a:endParaRPr lang="en-US" sz="1100" kern="0">
                <a:solidFill>
                  <a:schemeClr val="tx2"/>
                </a:solidFill>
                <a:latin typeface="Arial Narrow"/>
              </a:endParaRPr>
            </a:p>
          </p:txBody>
        </p:sp>
      </p:grpSp>
      <p:pic>
        <p:nvPicPr>
          <p:cNvPr id="24" name="Picture 23">
            <a:extLst>
              <a:ext uri="{FF2B5EF4-FFF2-40B4-BE49-F238E27FC236}">
                <a16:creationId xmlns:a16="http://schemas.microsoft.com/office/drawing/2014/main" id="{5E42222B-5C52-495D-B4DD-C340B6D43C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10169" y="4938853"/>
            <a:ext cx="560763" cy="399448"/>
          </a:xfrm>
          <a:prstGeom prst="rect">
            <a:avLst/>
          </a:prstGeom>
        </p:spPr>
      </p:pic>
      <p:grpSp>
        <p:nvGrpSpPr>
          <p:cNvPr id="25" name="Group 24">
            <a:extLst>
              <a:ext uri="{FF2B5EF4-FFF2-40B4-BE49-F238E27FC236}">
                <a16:creationId xmlns:a16="http://schemas.microsoft.com/office/drawing/2014/main" id="{15A2C85B-A006-468F-8D85-AFD206742EA5}"/>
              </a:ext>
            </a:extLst>
          </p:cNvPr>
          <p:cNvGrpSpPr/>
          <p:nvPr/>
        </p:nvGrpSpPr>
        <p:grpSpPr>
          <a:xfrm>
            <a:off x="8845916" y="3719438"/>
            <a:ext cx="907202" cy="794370"/>
            <a:chOff x="2164248" y="5362361"/>
            <a:chExt cx="706903" cy="666422"/>
          </a:xfrm>
        </p:grpSpPr>
        <p:sp>
          <p:nvSpPr>
            <p:cNvPr id="26" name="Oval 25">
              <a:extLst>
                <a:ext uri="{FF2B5EF4-FFF2-40B4-BE49-F238E27FC236}">
                  <a16:creationId xmlns:a16="http://schemas.microsoft.com/office/drawing/2014/main" id="{A5859DA2-5834-4297-B61F-85F895A5C58B}"/>
                </a:ext>
              </a:extLst>
            </p:cNvPr>
            <p:cNvSpPr/>
            <p:nvPr/>
          </p:nvSpPr>
          <p:spPr>
            <a:xfrm>
              <a:off x="2311288" y="5420088"/>
              <a:ext cx="509425" cy="550966"/>
            </a:xfrm>
            <a:prstGeom prst="ellipse">
              <a:avLst/>
            </a:prstGeom>
            <a:solidFill>
              <a:srgbClr val="1D1D46"/>
            </a:solidFill>
            <a:ln w="9525" cap="flat">
              <a:noFill/>
              <a:prstDash val="solid"/>
              <a:miter/>
            </a:ln>
          </p:spPr>
          <p:txBody>
            <a:bodyPr rtlCol="0" anchor="ctr"/>
            <a:lstStyle/>
            <a:p>
              <a:pPr defTabSz="609561">
                <a:defRPr/>
              </a:pPr>
              <a:endParaRPr lang="en-US" sz="1100" kern="0">
                <a:solidFill>
                  <a:schemeClr val="tx2"/>
                </a:solidFill>
              </a:endParaRPr>
            </a:p>
          </p:txBody>
        </p:sp>
        <p:sp>
          <p:nvSpPr>
            <p:cNvPr id="27" name="Block Arc 26">
              <a:extLst>
                <a:ext uri="{FF2B5EF4-FFF2-40B4-BE49-F238E27FC236}">
                  <a16:creationId xmlns:a16="http://schemas.microsoft.com/office/drawing/2014/main" id="{C19B1A50-371E-4932-9B0F-50E8575F46E1}"/>
                </a:ext>
              </a:extLst>
            </p:cNvPr>
            <p:cNvSpPr/>
            <p:nvPr/>
          </p:nvSpPr>
          <p:spPr>
            <a:xfrm rot="10800000">
              <a:off x="2260847" y="5362361"/>
              <a:ext cx="610302" cy="660072"/>
            </a:xfrm>
            <a:prstGeom prst="blockArc">
              <a:avLst>
                <a:gd name="adj1" fmla="val 10800000"/>
                <a:gd name="adj2" fmla="val 2350043"/>
                <a:gd name="adj3" fmla="val 8223"/>
              </a:avLst>
            </a:prstGeom>
            <a:solidFill>
              <a:srgbClr val="FFFFFF"/>
            </a:solidFill>
            <a:ln w="9525" cap="flat" cmpd="sng" algn="ctr">
              <a:noFill/>
              <a:prstDash val="solid"/>
            </a:ln>
            <a:effectLst/>
          </p:spPr>
          <p:txBody>
            <a:bodyPr rtlCol="0" anchor="ctr"/>
            <a:lstStyle/>
            <a:p>
              <a:pPr algn="ctr" defTabSz="609561">
                <a:defRPr/>
              </a:pPr>
              <a:endParaRPr lang="en-US" sz="1100" kern="0">
                <a:solidFill>
                  <a:schemeClr val="tx2"/>
                </a:solidFill>
                <a:latin typeface="Arial Narrow"/>
              </a:endParaRPr>
            </a:p>
          </p:txBody>
        </p:sp>
        <p:pic>
          <p:nvPicPr>
            <p:cNvPr id="28" name="Picture 27">
              <a:extLst>
                <a:ext uri="{FF2B5EF4-FFF2-40B4-BE49-F238E27FC236}">
                  <a16:creationId xmlns:a16="http://schemas.microsoft.com/office/drawing/2014/main" id="{3E4F99F0-4C84-4906-9B31-6B48236080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64248" y="5529101"/>
              <a:ext cx="688861" cy="414102"/>
            </a:xfrm>
            <a:prstGeom prst="rect">
              <a:avLst/>
            </a:prstGeom>
          </p:spPr>
        </p:pic>
        <p:sp>
          <p:nvSpPr>
            <p:cNvPr id="29" name="Block Arc 28">
              <a:extLst>
                <a:ext uri="{FF2B5EF4-FFF2-40B4-BE49-F238E27FC236}">
                  <a16:creationId xmlns:a16="http://schemas.microsoft.com/office/drawing/2014/main" id="{A274A0BD-72A9-471B-B2F6-C67EC4A8A8EB}"/>
                </a:ext>
              </a:extLst>
            </p:cNvPr>
            <p:cNvSpPr/>
            <p:nvPr/>
          </p:nvSpPr>
          <p:spPr>
            <a:xfrm>
              <a:off x="2260849" y="5368711"/>
              <a:ext cx="610302" cy="660072"/>
            </a:xfrm>
            <a:prstGeom prst="blockArc">
              <a:avLst>
                <a:gd name="adj1" fmla="val 13130053"/>
                <a:gd name="adj2" fmla="val 89538"/>
                <a:gd name="adj3" fmla="val 8348"/>
              </a:avLst>
            </a:prstGeom>
            <a:solidFill>
              <a:srgbClr val="FFFFFF"/>
            </a:solidFill>
            <a:ln w="9525" cap="flat" cmpd="sng" algn="ctr">
              <a:noFill/>
              <a:prstDash val="solid"/>
            </a:ln>
            <a:effectLst/>
          </p:spPr>
          <p:txBody>
            <a:bodyPr rtlCol="0" anchor="ctr"/>
            <a:lstStyle/>
            <a:p>
              <a:pPr algn="ctr" defTabSz="609561">
                <a:defRPr/>
              </a:pPr>
              <a:endParaRPr lang="en-US" sz="1100" kern="0">
                <a:solidFill>
                  <a:schemeClr val="tx2"/>
                </a:solidFill>
                <a:latin typeface="Arial Narrow"/>
              </a:endParaRPr>
            </a:p>
          </p:txBody>
        </p:sp>
      </p:grpSp>
      <p:pic>
        <p:nvPicPr>
          <p:cNvPr id="30" name="Picture 29">
            <a:extLst>
              <a:ext uri="{FF2B5EF4-FFF2-40B4-BE49-F238E27FC236}">
                <a16:creationId xmlns:a16="http://schemas.microsoft.com/office/drawing/2014/main" id="{F9772E14-542D-41A5-A0BD-BE1E3E771D37}"/>
              </a:ext>
            </a:extLst>
          </p:cNvPr>
          <p:cNvPicPr>
            <a:picLocks noChangeAspect="1"/>
          </p:cNvPicPr>
          <p:nvPr/>
        </p:nvPicPr>
        <p:blipFill>
          <a:blip r:embed="rId7"/>
          <a:stretch>
            <a:fillRect/>
          </a:stretch>
        </p:blipFill>
        <p:spPr>
          <a:xfrm>
            <a:off x="480804" y="2029843"/>
            <a:ext cx="8553806" cy="3676015"/>
          </a:xfrm>
          <a:prstGeom prst="rect">
            <a:avLst/>
          </a:prstGeom>
        </p:spPr>
      </p:pic>
      <p:sp>
        <p:nvSpPr>
          <p:cNvPr id="33" name="Rectangle 32">
            <a:extLst>
              <a:ext uri="{FF2B5EF4-FFF2-40B4-BE49-F238E27FC236}">
                <a16:creationId xmlns:a16="http://schemas.microsoft.com/office/drawing/2014/main" id="{3CF3D934-35D8-4246-9430-7F5BF461E63D}"/>
              </a:ext>
            </a:extLst>
          </p:cNvPr>
          <p:cNvSpPr/>
          <p:nvPr/>
        </p:nvSpPr>
        <p:spPr>
          <a:xfrm>
            <a:off x="9720208" y="3789072"/>
            <a:ext cx="1801704" cy="751488"/>
          </a:xfrm>
          <a:prstGeom prst="rect">
            <a:avLst/>
          </a:prstGeom>
          <a:noFill/>
        </p:spPr>
        <p:txBody>
          <a:bodyPr wrap="square" lIns="60960" tIns="60960" rIns="60960" bIns="60960" anchor="t">
            <a:spAutoFit/>
          </a:bodyPr>
          <a:lstStyle/>
          <a:p>
            <a:pPr defTabSz="609561">
              <a:lnSpc>
                <a:spcPts val="1100"/>
              </a:lnSpc>
              <a:spcAft>
                <a:spcPts val="833"/>
              </a:spcAft>
              <a:tabLst>
                <a:tab pos="304779" algn="l"/>
              </a:tabLst>
              <a:defRPr/>
            </a:pPr>
            <a:r>
              <a:rPr lang="en-US" sz="1100" b="1" u="sng" dirty="0">
                <a:solidFill>
                  <a:schemeClr val="tx2"/>
                </a:solidFill>
                <a:cs typeface="Arial" panose="020B0604020202020204" pitchFamily="34" charset="0"/>
              </a:rPr>
              <a:t>Vasculature</a:t>
            </a:r>
          </a:p>
          <a:p>
            <a:pPr defTabSz="609561">
              <a:lnSpc>
                <a:spcPts val="1100"/>
              </a:lnSpc>
              <a:spcAft>
                <a:spcPts val="833"/>
              </a:spcAft>
              <a:tabLst>
                <a:tab pos="304779" algn="l"/>
              </a:tabLst>
              <a:defRPr/>
            </a:pPr>
            <a:r>
              <a:rPr lang="en-US" sz="1100" b="1" dirty="0">
                <a:solidFill>
                  <a:schemeClr val="tx2"/>
                </a:solidFill>
                <a:cs typeface="Arial" panose="020B0604020202020204" pitchFamily="34" charset="0"/>
              </a:rPr>
              <a:t>↓ Arterial constriction</a:t>
            </a:r>
          </a:p>
          <a:p>
            <a:pPr defTabSz="609561">
              <a:lnSpc>
                <a:spcPts val="1100"/>
              </a:lnSpc>
              <a:spcAft>
                <a:spcPts val="833"/>
              </a:spcAft>
              <a:tabLst>
                <a:tab pos="304779" algn="l"/>
              </a:tabLst>
              <a:defRPr/>
            </a:pPr>
            <a:r>
              <a:rPr lang="en-US" sz="1100" b="1" dirty="0">
                <a:solidFill>
                  <a:schemeClr val="tx2"/>
                </a:solidFill>
                <a:cs typeface="Arial" panose="020B0604020202020204" pitchFamily="34" charset="0"/>
              </a:rPr>
              <a:t>↓ Vascular stiffness</a:t>
            </a:r>
          </a:p>
        </p:txBody>
      </p:sp>
      <p:sp>
        <p:nvSpPr>
          <p:cNvPr id="34" name="Rectangle 33">
            <a:extLst>
              <a:ext uri="{FF2B5EF4-FFF2-40B4-BE49-F238E27FC236}">
                <a16:creationId xmlns:a16="http://schemas.microsoft.com/office/drawing/2014/main" id="{3A9CEEF5-713E-4889-8FCB-CE22517CFFDE}"/>
              </a:ext>
            </a:extLst>
          </p:cNvPr>
          <p:cNvSpPr/>
          <p:nvPr/>
        </p:nvSpPr>
        <p:spPr>
          <a:xfrm>
            <a:off x="9720208" y="4799870"/>
            <a:ext cx="2092531" cy="751488"/>
          </a:xfrm>
          <a:prstGeom prst="rect">
            <a:avLst/>
          </a:prstGeom>
          <a:noFill/>
        </p:spPr>
        <p:txBody>
          <a:bodyPr wrap="square" lIns="60960" tIns="60960" rIns="60960" bIns="60960" anchor="t">
            <a:spAutoFit/>
          </a:bodyPr>
          <a:lstStyle/>
          <a:p>
            <a:pPr defTabSz="609561">
              <a:lnSpc>
                <a:spcPts val="1100"/>
              </a:lnSpc>
              <a:spcAft>
                <a:spcPts val="833"/>
              </a:spcAft>
              <a:tabLst>
                <a:tab pos="304779" algn="l"/>
              </a:tabLst>
              <a:defRPr/>
            </a:pPr>
            <a:r>
              <a:rPr lang="en-US" sz="1100" b="1" u="sng" dirty="0">
                <a:solidFill>
                  <a:schemeClr val="tx2"/>
                </a:solidFill>
                <a:cs typeface="Arial" panose="020B0604020202020204" pitchFamily="34" charset="0"/>
              </a:rPr>
              <a:t>Renal System</a:t>
            </a:r>
          </a:p>
          <a:p>
            <a:pPr defTabSz="609561">
              <a:lnSpc>
                <a:spcPts val="1100"/>
              </a:lnSpc>
              <a:spcAft>
                <a:spcPts val="833"/>
              </a:spcAft>
              <a:tabLst>
                <a:tab pos="304779" algn="l"/>
              </a:tabLst>
              <a:defRPr/>
            </a:pPr>
            <a:r>
              <a:rPr lang="en-US" sz="1100" b="1" dirty="0">
                <a:solidFill>
                  <a:schemeClr val="tx2"/>
                </a:solidFill>
                <a:cs typeface="Arial" panose="020B0604020202020204" pitchFamily="34" charset="0"/>
              </a:rPr>
              <a:t>↓ Na+ and fluid  retention</a:t>
            </a:r>
          </a:p>
          <a:p>
            <a:pPr defTabSz="609561">
              <a:lnSpc>
                <a:spcPts val="1100"/>
              </a:lnSpc>
              <a:spcAft>
                <a:spcPts val="833"/>
              </a:spcAft>
              <a:tabLst>
                <a:tab pos="304779" algn="l"/>
              </a:tabLst>
              <a:defRPr/>
            </a:pPr>
            <a:r>
              <a:rPr lang="en-US" sz="1100" b="1" dirty="0">
                <a:solidFill>
                  <a:schemeClr val="tx2"/>
                </a:solidFill>
                <a:cs typeface="Arial" panose="020B0604020202020204" pitchFamily="34" charset="0"/>
              </a:rPr>
              <a:t>↑ Renal blood flow</a:t>
            </a:r>
          </a:p>
        </p:txBody>
      </p:sp>
      <p:sp>
        <p:nvSpPr>
          <p:cNvPr id="2" name="Footer Placeholder 1">
            <a:extLst>
              <a:ext uri="{FF2B5EF4-FFF2-40B4-BE49-F238E27FC236}">
                <a16:creationId xmlns:a16="http://schemas.microsoft.com/office/drawing/2014/main" id="{EF96ABE6-1254-14AA-D643-3A679C243804}"/>
              </a:ext>
            </a:extLst>
          </p:cNvPr>
          <p:cNvSpPr>
            <a:spLocks noGrp="1"/>
          </p:cNvSpPr>
          <p:nvPr>
            <p:ph type="ftr" sz="quarter" idx="3"/>
          </p:nvPr>
        </p:nvSpPr>
        <p:spPr>
          <a:xfrm>
            <a:off x="609600" y="6356350"/>
            <a:ext cx="10912311" cy="442131"/>
          </a:xfrm>
        </p:spPr>
        <p:txBody>
          <a:bodyPr/>
          <a:lstStyle/>
          <a:p>
            <a:pPr>
              <a:spcAft>
                <a:spcPts val="600"/>
              </a:spcAft>
            </a:pPr>
            <a:r>
              <a:rPr lang="da-DK" sz="900" dirty="0"/>
              <a:t>cGMP: cyclic guanosine monophosphates; GC: soluble guanylate cyclase; GTP: guanosine triphosphate; NO: nitric oxide; sGC: soluble guanylate cyclase</a:t>
            </a:r>
            <a:endParaRPr lang="en-US" sz="900" dirty="0"/>
          </a:p>
          <a:p>
            <a:r>
              <a:rPr lang="en-US" sz="1000" dirty="0" err="1"/>
              <a:t>Gheorghiade</a:t>
            </a:r>
            <a:r>
              <a:rPr lang="en-US" sz="1000" dirty="0"/>
              <a:t> M, et al. </a:t>
            </a:r>
            <a:r>
              <a:rPr lang="en-US" sz="1000" i="1" dirty="0"/>
              <a:t>Heart Fail Rev. </a:t>
            </a:r>
            <a:r>
              <a:rPr lang="en-US" sz="1000" dirty="0"/>
              <a:t>2013;18(2):123-34; Mann DL, et al. </a:t>
            </a:r>
            <a:r>
              <a:rPr lang="en-US" sz="1000" i="1" dirty="0" err="1"/>
              <a:t>Braunwald’s</a:t>
            </a:r>
            <a:r>
              <a:rPr lang="en-US" sz="1000" i="1" dirty="0"/>
              <a:t> Heart Disease: A Textbook of Cardiovascular Medicine</a:t>
            </a:r>
            <a:r>
              <a:rPr lang="en-US" sz="1000" dirty="0"/>
              <a:t>. Elsevier/Saunders; 2015; </a:t>
            </a:r>
            <a:br>
              <a:rPr lang="en-US" sz="1000" dirty="0"/>
            </a:br>
            <a:r>
              <a:rPr lang="en-US" sz="1000" dirty="0" err="1"/>
              <a:t>Boerrigter</a:t>
            </a:r>
            <a:r>
              <a:rPr lang="en-US" sz="1000" dirty="0"/>
              <a:t> G, et al. </a:t>
            </a:r>
            <a:r>
              <a:rPr lang="en-US" sz="1000" i="1" dirty="0" err="1"/>
              <a:t>Handb</a:t>
            </a:r>
            <a:r>
              <a:rPr lang="en-US" sz="1000" i="1" dirty="0"/>
              <a:t> Exp </a:t>
            </a:r>
            <a:r>
              <a:rPr lang="en-US" sz="1000" i="1" dirty="0" err="1"/>
              <a:t>Pharmacol</a:t>
            </a:r>
            <a:r>
              <a:rPr lang="en-US" sz="1000" i="1" dirty="0"/>
              <a:t>. </a:t>
            </a:r>
            <a:r>
              <a:rPr lang="en-US" sz="1000" dirty="0"/>
              <a:t>2009;191:485; </a:t>
            </a:r>
            <a:r>
              <a:rPr lang="en-US" sz="1000" dirty="0" err="1"/>
              <a:t>Breitenstein</a:t>
            </a:r>
            <a:r>
              <a:rPr lang="en-US" sz="1000" dirty="0"/>
              <a:t> S, et al. </a:t>
            </a:r>
            <a:r>
              <a:rPr lang="en-US" sz="1000" i="1" dirty="0" err="1"/>
              <a:t>Handb</a:t>
            </a:r>
            <a:r>
              <a:rPr lang="en-US" sz="1000" i="1" dirty="0"/>
              <a:t> Exp </a:t>
            </a:r>
            <a:r>
              <a:rPr lang="en-US" sz="1000" i="1" dirty="0" err="1"/>
              <a:t>Pharmacol</a:t>
            </a:r>
            <a:r>
              <a:rPr lang="en-US" sz="1000" dirty="0"/>
              <a:t>. 2017;243:225-247; Felker G, et al. </a:t>
            </a:r>
            <a:r>
              <a:rPr lang="en-US" sz="1000" i="1" dirty="0"/>
              <a:t>Heart Failure: A Companion to </a:t>
            </a:r>
            <a:r>
              <a:rPr lang="en-US" sz="1000" i="1" dirty="0" err="1"/>
              <a:t>Braunwald’s</a:t>
            </a:r>
            <a:r>
              <a:rPr lang="en-US" sz="1000" i="1" dirty="0"/>
              <a:t> Heart Disease</a:t>
            </a:r>
            <a:r>
              <a:rPr lang="en-US" sz="1000" dirty="0"/>
              <a:t>. Elsevier; 2020; Armstrong PW, et al. </a:t>
            </a:r>
            <a:r>
              <a:rPr lang="en-US" sz="1000" i="1" dirty="0"/>
              <a:t>JACC Heart Fail</a:t>
            </a:r>
            <a:r>
              <a:rPr lang="en-US" sz="1000" dirty="0"/>
              <a:t>. 2018;6(2):96-104; </a:t>
            </a:r>
            <a:r>
              <a:rPr lang="en-US" sz="1000" dirty="0" err="1"/>
              <a:t>Follmann</a:t>
            </a:r>
            <a:r>
              <a:rPr lang="en-US" sz="1000" dirty="0"/>
              <a:t> M, et al. </a:t>
            </a:r>
            <a:r>
              <a:rPr lang="en-US" sz="1000" i="1" dirty="0"/>
              <a:t>J Med Chem.</a:t>
            </a:r>
            <a:r>
              <a:rPr lang="en-US" sz="1000" dirty="0"/>
              <a:t> 2017;60(12):5146-5161; </a:t>
            </a:r>
            <a:r>
              <a:rPr lang="en-US" sz="1000" dirty="0" err="1"/>
              <a:t>Mathar</a:t>
            </a:r>
            <a:r>
              <a:rPr lang="en-US" sz="1000" dirty="0"/>
              <a:t> I et al. </a:t>
            </a:r>
            <a:r>
              <a:rPr lang="en-US" sz="1000" i="1" dirty="0"/>
              <a:t>Circulation</a:t>
            </a:r>
            <a:r>
              <a:rPr lang="en-US" sz="1000" dirty="0"/>
              <a:t>. 2018;138:A15553; </a:t>
            </a:r>
            <a:br>
              <a:rPr lang="en-US" sz="1000" dirty="0"/>
            </a:br>
            <a:r>
              <a:rPr lang="en-US" sz="1000" dirty="0" err="1"/>
              <a:t>Follmann</a:t>
            </a:r>
            <a:r>
              <a:rPr lang="en-US" sz="1000" dirty="0"/>
              <a:t> M, et al. </a:t>
            </a:r>
            <a:r>
              <a:rPr lang="en-US" sz="1000" i="1" dirty="0" err="1"/>
              <a:t>Angew</a:t>
            </a:r>
            <a:r>
              <a:rPr lang="en-US" sz="1000" i="1" dirty="0"/>
              <a:t> Chem Int Ed Engl</a:t>
            </a:r>
            <a:r>
              <a:rPr lang="en-US" sz="1000" dirty="0"/>
              <a:t>. 2013;52(36):9442-62; </a:t>
            </a:r>
            <a:r>
              <a:rPr lang="en-US" sz="1000" dirty="0" err="1"/>
              <a:t>Sandner</a:t>
            </a:r>
            <a:r>
              <a:rPr lang="en-US" sz="1000" dirty="0"/>
              <a:t> P. </a:t>
            </a:r>
            <a:r>
              <a:rPr lang="en-US" sz="1000" i="1" dirty="0"/>
              <a:t>Biol Chem</a:t>
            </a:r>
            <a:r>
              <a:rPr lang="en-US" sz="1000" dirty="0"/>
              <a:t>. 2018;399(7):679-690.</a:t>
            </a:r>
          </a:p>
        </p:txBody>
      </p:sp>
    </p:spTree>
    <p:extLst>
      <p:ext uri="{BB962C8B-B14F-4D97-AF65-F5344CB8AC3E}">
        <p14:creationId xmlns:p14="http://schemas.microsoft.com/office/powerpoint/2010/main" val="2560328374"/>
      </p:ext>
    </p:extLst>
  </p:cSld>
  <p:clrMapOvr>
    <a:masterClrMapping/>
  </p:clrMapOvr>
</p:sld>
</file>

<file path=ppt/theme/theme1.xml><?xml version="1.0" encoding="utf-8"?>
<a:theme xmlns:a="http://schemas.openxmlformats.org/drawingml/2006/main" name="2020 Cardio">
  <a:themeElements>
    <a:clrScheme name="Thrombosis OTG">
      <a:dk1>
        <a:sysClr val="windowText" lastClr="000000"/>
      </a:dk1>
      <a:lt1>
        <a:sysClr val="window" lastClr="FFFFFF"/>
      </a:lt1>
      <a:dk2>
        <a:srgbClr val="333333"/>
      </a:dk2>
      <a:lt2>
        <a:srgbClr val="F3F3F3"/>
      </a:lt2>
      <a:accent1>
        <a:srgbClr val="AC2A29"/>
      </a:accent1>
      <a:accent2>
        <a:srgbClr val="25215E"/>
      </a:accent2>
      <a:accent3>
        <a:srgbClr val="5980FF"/>
      </a:accent3>
      <a:accent4>
        <a:srgbClr val="F93D3B"/>
      </a:accent4>
      <a:accent5>
        <a:srgbClr val="848484"/>
      </a:accent5>
      <a:accent6>
        <a:srgbClr val="CCCCCC"/>
      </a:accent6>
      <a:hlink>
        <a:srgbClr val="DF2348"/>
      </a:hlink>
      <a:folHlink>
        <a:srgbClr val="2D22C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 Cardio" id="{ED8A63B3-5F7B-4693-B230-841232345E05}" vid="{EC41C1A0-13CC-4CF9-9FAB-1BFD57920C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2020 Cardio</Template>
  <TotalTime>41</TotalTime>
  <Words>2045</Words>
  <Application>Microsoft Office PowerPoint</Application>
  <PresentationFormat>Widescreen</PresentationFormat>
  <Paragraphs>275</Paragraphs>
  <Slides>15</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Arial Narrow</vt:lpstr>
      <vt:lpstr>Calibri</vt:lpstr>
      <vt:lpstr>Wingdings</vt:lpstr>
      <vt:lpstr>2020 Cardio</vt:lpstr>
      <vt:lpstr>New Therapies for HFrEF – How Do They Work? What Can They Offer?</vt:lpstr>
      <vt:lpstr>Disclaimer</vt:lpstr>
      <vt:lpstr>2022 AHA/ACC/HFSA HF Guidelines: SGLT2i are Now Recommended Across All Stages and Types of HF</vt:lpstr>
      <vt:lpstr> Angiotensin receptor-neprilysin inhibitor (ARNI) Sacubitril/Valsartan  </vt:lpstr>
      <vt:lpstr>ARNI: PARADIGM-HF</vt:lpstr>
      <vt:lpstr>Sodium-GLucose coTransporter Type 2 (SGLT2) Inhibitors</vt:lpstr>
      <vt:lpstr>Dapagliflozin: DAPA-HF, DAPA-CKD</vt:lpstr>
      <vt:lpstr>Empagliflozin: EMPEROR-Reduced</vt:lpstr>
      <vt:lpstr> Soluble Guanylate Cyclase Stimulator</vt:lpstr>
      <vt:lpstr>Vericiguat: VICTORIA</vt:lpstr>
      <vt:lpstr>Anemia &amp; Iron Deficiency &amp; Tissue Energy / Performance</vt:lpstr>
      <vt:lpstr>Ferric Carboxymaltose: AFFIRM-AHF  Iron-Deficient Patients Discharged After Acute Heart Failure</vt:lpstr>
      <vt:lpstr>Omecamtiv Mecarbil</vt:lpstr>
      <vt:lpstr>Omecamtiv Mecarbil: GALACTIC-HF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Jeffrey Knapp</cp:lastModifiedBy>
  <cp:revision>5</cp:revision>
  <dcterms:created xsi:type="dcterms:W3CDTF">2022-06-21T18:21:54Z</dcterms:created>
  <dcterms:modified xsi:type="dcterms:W3CDTF">2022-06-29T15:58:13Z</dcterms:modified>
</cp:coreProperties>
</file>