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35" r:id="rId2"/>
    <p:sldId id="256" r:id="rId3"/>
    <p:sldId id="267" r:id="rId4"/>
    <p:sldId id="438" r:id="rId5"/>
    <p:sldId id="440" r:id="rId6"/>
    <p:sldId id="441" r:id="rId7"/>
    <p:sldId id="442" r:id="rId8"/>
    <p:sldId id="443" r:id="rId9"/>
    <p:sldId id="439" r:id="rId10"/>
    <p:sldId id="353" r:id="rId11"/>
    <p:sldId id="293" r:id="rId12"/>
    <p:sldId id="294" r:id="rId13"/>
    <p:sldId id="404" r:id="rId14"/>
    <p:sldId id="415" r:id="rId15"/>
    <p:sldId id="4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664" userDrawn="1">
          <p15:clr>
            <a:srgbClr val="A4A3A4"/>
          </p15:clr>
        </p15:guide>
        <p15:guide id="3" pos="2532" userDrawn="1">
          <p15:clr>
            <a:srgbClr val="A4A3A4"/>
          </p15:clr>
        </p15:guide>
        <p15:guide id="4" orient="horz" pos="552" userDrawn="1">
          <p15:clr>
            <a:srgbClr val="A4A3A4"/>
          </p15:clr>
        </p15:guide>
        <p15:guide id="5" pos="456" userDrawn="1">
          <p15:clr>
            <a:srgbClr val="A4A3A4"/>
          </p15:clr>
        </p15:guide>
        <p15:guide id="6" orient="horz" pos="168" userDrawn="1">
          <p15:clr>
            <a:srgbClr val="A4A3A4"/>
          </p15:clr>
        </p15:guide>
        <p15:guide id="7"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CAE46-02A9-FFC3-567B-E1A339C570D1}" name="Carly Weiss" initials="CW" userId="Carly Weis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91"/>
    <a:srgbClr val="F79646"/>
    <a:srgbClr val="8064A2"/>
    <a:srgbClr val="BC0700"/>
    <a:srgbClr val="A2A2A2"/>
    <a:srgbClr val="D70700"/>
    <a:srgbClr val="B10700"/>
    <a:srgbClr val="8C1346"/>
    <a:srgbClr val="DC1C3B"/>
    <a:srgbClr val="8A1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5" autoAdjust="0"/>
    <p:restoredTop sz="94660"/>
  </p:normalViewPr>
  <p:slideViewPr>
    <p:cSldViewPr snapToGrid="0">
      <p:cViewPr varScale="1">
        <p:scale>
          <a:sx n="84" d="100"/>
          <a:sy n="84" d="100"/>
        </p:scale>
        <p:origin x="90" y="978"/>
      </p:cViewPr>
      <p:guideLst>
        <p:guide orient="horz" pos="2160"/>
        <p:guide pos="5664"/>
        <p:guide pos="2532"/>
        <p:guide orient="horz" pos="552"/>
        <p:guide pos="456"/>
        <p:guide orient="horz" pos="1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C2AE-DCD7-4825-9514-479B22FF448B}"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8FFE-C4A1-4746-B039-7E67237D3818}" type="slidenum">
              <a:rPr lang="en-US" smtClean="0"/>
              <a:t>‹#›</a:t>
            </a:fld>
            <a:endParaRPr lang="en-US"/>
          </a:p>
        </p:txBody>
      </p:sp>
    </p:spTree>
    <p:extLst>
      <p:ext uri="{BB962C8B-B14F-4D97-AF65-F5344CB8AC3E}">
        <p14:creationId xmlns:p14="http://schemas.microsoft.com/office/powerpoint/2010/main" val="317579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BEC52-72EC-43F1-BB5B-A616DF439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701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11</a:t>
            </a:fld>
            <a:endParaRPr lang="en-US" dirty="0"/>
          </a:p>
        </p:txBody>
      </p:sp>
    </p:spTree>
    <p:extLst>
      <p:ext uri="{BB962C8B-B14F-4D97-AF65-F5344CB8AC3E}">
        <p14:creationId xmlns:p14="http://schemas.microsoft.com/office/powerpoint/2010/main" val="420889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12</a:t>
            </a:fld>
            <a:endParaRPr lang="en-US" dirty="0"/>
          </a:p>
        </p:txBody>
      </p:sp>
    </p:spTree>
    <p:extLst>
      <p:ext uri="{BB962C8B-B14F-4D97-AF65-F5344CB8AC3E}">
        <p14:creationId xmlns:p14="http://schemas.microsoft.com/office/powerpoint/2010/main" val="186504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13</a:t>
            </a:fld>
            <a:endParaRPr lang="en-US"/>
          </a:p>
        </p:txBody>
      </p:sp>
    </p:spTree>
    <p:extLst>
      <p:ext uri="{BB962C8B-B14F-4D97-AF65-F5344CB8AC3E}">
        <p14:creationId xmlns:p14="http://schemas.microsoft.com/office/powerpoint/2010/main" val="1688565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14</a:t>
            </a:fld>
            <a:endParaRPr lang="en-US"/>
          </a:p>
        </p:txBody>
      </p:sp>
    </p:spTree>
    <p:extLst>
      <p:ext uri="{BB962C8B-B14F-4D97-AF65-F5344CB8AC3E}">
        <p14:creationId xmlns:p14="http://schemas.microsoft.com/office/powerpoint/2010/main" val="334880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D0F1E-F378-485E-B4CA-006EF4D55599}" type="slidenum">
              <a:rPr lang="en-US" smtClean="0"/>
              <a:t>15</a:t>
            </a:fld>
            <a:endParaRPr lang="en-US"/>
          </a:p>
        </p:txBody>
      </p:sp>
    </p:spTree>
    <p:extLst>
      <p:ext uri="{BB962C8B-B14F-4D97-AF65-F5344CB8AC3E}">
        <p14:creationId xmlns:p14="http://schemas.microsoft.com/office/powerpoint/2010/main" val="1556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44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210B82A7-C50C-417B-BD8B-FDFAE3581FE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5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4</a:t>
            </a:fld>
            <a:endParaRPr lang="en-US" dirty="0"/>
          </a:p>
        </p:txBody>
      </p:sp>
    </p:spTree>
    <p:extLst>
      <p:ext uri="{BB962C8B-B14F-4D97-AF65-F5344CB8AC3E}">
        <p14:creationId xmlns:p14="http://schemas.microsoft.com/office/powerpoint/2010/main" val="388592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5</a:t>
            </a:fld>
            <a:endParaRPr lang="en-US" dirty="0"/>
          </a:p>
        </p:txBody>
      </p:sp>
    </p:spTree>
    <p:extLst>
      <p:ext uri="{BB962C8B-B14F-4D97-AF65-F5344CB8AC3E}">
        <p14:creationId xmlns:p14="http://schemas.microsoft.com/office/powerpoint/2010/main" val="219872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6</a:t>
            </a:fld>
            <a:endParaRPr lang="en-US" dirty="0"/>
          </a:p>
        </p:txBody>
      </p:sp>
    </p:spTree>
    <p:extLst>
      <p:ext uri="{BB962C8B-B14F-4D97-AF65-F5344CB8AC3E}">
        <p14:creationId xmlns:p14="http://schemas.microsoft.com/office/powerpoint/2010/main" val="304084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7</a:t>
            </a:fld>
            <a:endParaRPr lang="en-US" dirty="0"/>
          </a:p>
        </p:txBody>
      </p:sp>
    </p:spTree>
    <p:extLst>
      <p:ext uri="{BB962C8B-B14F-4D97-AF65-F5344CB8AC3E}">
        <p14:creationId xmlns:p14="http://schemas.microsoft.com/office/powerpoint/2010/main" val="199589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8</a:t>
            </a:fld>
            <a:endParaRPr lang="en-US" dirty="0"/>
          </a:p>
        </p:txBody>
      </p:sp>
    </p:spTree>
    <p:extLst>
      <p:ext uri="{BB962C8B-B14F-4D97-AF65-F5344CB8AC3E}">
        <p14:creationId xmlns:p14="http://schemas.microsoft.com/office/powerpoint/2010/main" val="47507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9</a:t>
            </a:fld>
            <a:endParaRPr lang="en-US" dirty="0"/>
          </a:p>
        </p:txBody>
      </p:sp>
    </p:spTree>
    <p:extLst>
      <p:ext uri="{BB962C8B-B14F-4D97-AF65-F5344CB8AC3E}">
        <p14:creationId xmlns:p14="http://schemas.microsoft.com/office/powerpoint/2010/main" val="50371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10</a:t>
            </a:fld>
            <a:endParaRPr lang="en-US" dirty="0"/>
          </a:p>
        </p:txBody>
      </p:sp>
    </p:spTree>
    <p:extLst>
      <p:ext uri="{BB962C8B-B14F-4D97-AF65-F5344CB8AC3E}">
        <p14:creationId xmlns:p14="http://schemas.microsoft.com/office/powerpoint/2010/main" val="2268251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236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80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590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5411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96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095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563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252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306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594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007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userDrawn="1"/>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5694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2" r:id="rId3"/>
    <p:sldLayoutId id="2147483663" r:id="rId4"/>
    <p:sldLayoutId id="2147483664" r:id="rId5"/>
    <p:sldLayoutId id="2147483665" r:id="rId6"/>
    <p:sldLayoutId id="2147483668" r:id="rId7"/>
    <p:sldLayoutId id="2147483669" r:id="rId8"/>
    <p:sldLayoutId id="2147483670" r:id="rId9"/>
    <p:sldLayoutId id="2147483671" r:id="rId10"/>
    <p:sldLayoutId id="2147483672" r:id="rId11"/>
    <p:sldLayoutId id="2147483677"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2A9122-25D4-FC06-56CE-9B416220666F}"/>
              </a:ext>
            </a:extLst>
          </p:cNvPr>
          <p:cNvSpPr>
            <a:spLocks noGrp="1"/>
          </p:cNvSpPr>
          <p:nvPr>
            <p:ph type="title"/>
          </p:nvPr>
        </p:nvSpPr>
        <p:spPr/>
        <p:txBody>
          <a:bodyPr>
            <a:normAutofit/>
          </a:bodyPr>
          <a:lstStyle/>
          <a:p>
            <a:r>
              <a:rPr lang="en-US" sz="4000" dirty="0"/>
              <a:t>Understanding the New Heart Failure Guidelines – What’s New for </a:t>
            </a:r>
            <a:r>
              <a:rPr lang="en-US" sz="4000" dirty="0" err="1"/>
              <a:t>HFrEF</a:t>
            </a:r>
            <a:r>
              <a:rPr lang="en-US" sz="4000" dirty="0"/>
              <a:t>?</a:t>
            </a:r>
            <a:br>
              <a:rPr lang="en-US" sz="4000" dirty="0"/>
            </a:br>
            <a:endParaRPr lang="en-US" sz="4000" dirty="0"/>
          </a:p>
        </p:txBody>
      </p:sp>
      <p:sp>
        <p:nvSpPr>
          <p:cNvPr id="6" name="Text Placeholder 5">
            <a:extLst>
              <a:ext uri="{FF2B5EF4-FFF2-40B4-BE49-F238E27FC236}">
                <a16:creationId xmlns:a16="http://schemas.microsoft.com/office/drawing/2014/main" id="{21405475-DE19-EAB7-614A-4BDFC8C3437D}"/>
              </a:ext>
            </a:extLst>
          </p:cNvPr>
          <p:cNvSpPr>
            <a:spLocks noGrp="1"/>
          </p:cNvSpPr>
          <p:nvPr>
            <p:ph type="body" idx="1"/>
          </p:nvPr>
        </p:nvSpPr>
        <p:spPr>
          <a:xfrm>
            <a:off x="609601" y="4162743"/>
            <a:ext cx="10515600" cy="2268537"/>
          </a:xfrm>
        </p:spPr>
        <p:txBody>
          <a:bodyPr>
            <a:normAutofit fontScale="92500" lnSpcReduction="10000"/>
          </a:bodyPr>
          <a:lstStyle/>
          <a:p>
            <a:r>
              <a:rPr lang="en-US" dirty="0" err="1"/>
              <a:t>Biykem</a:t>
            </a:r>
            <a:r>
              <a:rPr lang="en-US" dirty="0"/>
              <a:t> Bozkurt, MD, PhD, FHFSA, FACC, FAHA, FACP</a:t>
            </a:r>
          </a:p>
          <a:p>
            <a:r>
              <a:rPr lang="en-US" dirty="0"/>
              <a:t>The Mary and Gordon Cain  Chair and Professor of Medicine</a:t>
            </a:r>
          </a:p>
          <a:p>
            <a:r>
              <a:rPr lang="en-US" dirty="0"/>
              <a:t>Associate Provost of Faculty Affairs, Senior Associate Dean of Faculty Development</a:t>
            </a:r>
          </a:p>
          <a:p>
            <a:r>
              <a:rPr lang="en-US" dirty="0"/>
              <a:t>Director, Winters Center for Heart Failure Research</a:t>
            </a:r>
          </a:p>
          <a:p>
            <a:r>
              <a:rPr lang="en-US" dirty="0"/>
              <a:t>Assoc. Director, Cardiovascular Research Institute</a:t>
            </a:r>
          </a:p>
          <a:p>
            <a:r>
              <a:rPr lang="en-US" dirty="0"/>
              <a:t>Houston, TX </a:t>
            </a:r>
          </a:p>
        </p:txBody>
      </p:sp>
    </p:spTree>
    <p:extLst>
      <p:ext uri="{BB962C8B-B14F-4D97-AF65-F5344CB8AC3E}">
        <p14:creationId xmlns:p14="http://schemas.microsoft.com/office/powerpoint/2010/main" val="194043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0023-488E-FE09-509D-5FD96AC20DFF}"/>
              </a:ext>
            </a:extLst>
          </p:cNvPr>
          <p:cNvSpPr>
            <a:spLocks noGrp="1"/>
          </p:cNvSpPr>
          <p:nvPr>
            <p:ph type="title"/>
          </p:nvPr>
        </p:nvSpPr>
        <p:spPr>
          <a:xfrm>
            <a:off x="619125" y="726817"/>
            <a:ext cx="3257550" cy="3533775"/>
          </a:xfrm>
        </p:spPr>
        <p:txBody>
          <a:bodyPr anchor="t" anchorCtr="0">
            <a:normAutofit/>
          </a:bodyPr>
          <a:lstStyle/>
          <a:p>
            <a:r>
              <a:rPr lang="en-US" dirty="0"/>
              <a:t>Additional Device Therapies</a:t>
            </a:r>
          </a:p>
        </p:txBody>
      </p:sp>
      <p:sp>
        <p:nvSpPr>
          <p:cNvPr id="7" name="Footer Placeholder 6">
            <a:extLst>
              <a:ext uri="{FF2B5EF4-FFF2-40B4-BE49-F238E27FC236}">
                <a16:creationId xmlns:a16="http://schemas.microsoft.com/office/drawing/2014/main" id="{3BE0CCD7-AD6C-AFFB-D88A-31FBB21E9AFF}"/>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pic>
        <p:nvPicPr>
          <p:cNvPr id="3" name="Picture 2">
            <a:extLst>
              <a:ext uri="{FF2B5EF4-FFF2-40B4-BE49-F238E27FC236}">
                <a16:creationId xmlns:a16="http://schemas.microsoft.com/office/drawing/2014/main" id="{8D9CD0B1-4BA2-42F3-96AF-00B68C28E14F}"/>
              </a:ext>
            </a:extLst>
          </p:cNvPr>
          <p:cNvPicPr>
            <a:picLocks noChangeAspect="1"/>
          </p:cNvPicPr>
          <p:nvPr/>
        </p:nvPicPr>
        <p:blipFill rotWithShape="1">
          <a:blip r:embed="rId3">
            <a:extLst>
              <a:ext uri="{28A0092B-C50C-407E-A947-70E740481C1C}">
                <a14:useLocalDpi xmlns:a14="http://schemas.microsoft.com/office/drawing/2010/main" val="0"/>
              </a:ext>
            </a:extLst>
          </a:blip>
          <a:srcRect t="3402"/>
          <a:stretch/>
        </p:blipFill>
        <p:spPr bwMode="auto">
          <a:xfrm>
            <a:off x="3839712" y="266700"/>
            <a:ext cx="5308899" cy="6219826"/>
          </a:xfrm>
          <a:prstGeom prst="rect">
            <a:avLst/>
          </a:prstGeom>
          <a:noFill/>
          <a:ln>
            <a:noFill/>
          </a:ln>
        </p:spPr>
      </p:pic>
    </p:spTree>
    <p:extLst>
      <p:ext uri="{BB962C8B-B14F-4D97-AF65-F5344CB8AC3E}">
        <p14:creationId xmlns:p14="http://schemas.microsoft.com/office/powerpoint/2010/main" val="401961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E5902-B0D3-4F5D-81DC-639C8288B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8176" y="314325"/>
            <a:ext cx="5835656" cy="6188852"/>
          </a:xfrm>
          <a:prstGeom prst="rect">
            <a:avLst/>
          </a:prstGeom>
          <a:noFill/>
          <a:ln>
            <a:noFill/>
          </a:ln>
        </p:spPr>
      </p:pic>
      <p:sp>
        <p:nvSpPr>
          <p:cNvPr id="2" name="Title 1">
            <a:extLst>
              <a:ext uri="{FF2B5EF4-FFF2-40B4-BE49-F238E27FC236}">
                <a16:creationId xmlns:a16="http://schemas.microsoft.com/office/drawing/2014/main" id="{69EBA147-1000-9C63-07BF-AA3D215EA055}"/>
              </a:ext>
            </a:extLst>
          </p:cNvPr>
          <p:cNvSpPr>
            <a:spLocks noGrp="1"/>
          </p:cNvSpPr>
          <p:nvPr>
            <p:ph type="title"/>
          </p:nvPr>
        </p:nvSpPr>
        <p:spPr>
          <a:xfrm>
            <a:off x="609600" y="317704"/>
            <a:ext cx="3905250" cy="2864656"/>
          </a:xfrm>
        </p:spPr>
        <p:txBody>
          <a:bodyPr>
            <a:normAutofit/>
          </a:bodyPr>
          <a:lstStyle/>
          <a:p>
            <a:r>
              <a:rPr lang="en-US" dirty="0"/>
              <a:t>Recommendations for Patients With Mildly Reduced LVEF (41%–49%)</a:t>
            </a:r>
          </a:p>
        </p:txBody>
      </p:sp>
      <p:sp>
        <p:nvSpPr>
          <p:cNvPr id="8" name="Footer Placeholder 7">
            <a:extLst>
              <a:ext uri="{FF2B5EF4-FFF2-40B4-BE49-F238E27FC236}">
                <a16:creationId xmlns:a16="http://schemas.microsoft.com/office/drawing/2014/main" id="{81E5A783-2B35-47D9-82B7-E821343C8822}"/>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Tree>
    <p:extLst>
      <p:ext uri="{BB962C8B-B14F-4D97-AF65-F5344CB8AC3E}">
        <p14:creationId xmlns:p14="http://schemas.microsoft.com/office/powerpoint/2010/main" val="241055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5517-2C73-B458-E8CF-D17F15494941}"/>
              </a:ext>
            </a:extLst>
          </p:cNvPr>
          <p:cNvSpPr>
            <a:spLocks noGrp="1"/>
          </p:cNvSpPr>
          <p:nvPr>
            <p:ph type="title"/>
          </p:nvPr>
        </p:nvSpPr>
        <p:spPr/>
        <p:txBody>
          <a:bodyPr/>
          <a:lstStyle/>
          <a:p>
            <a:r>
              <a:rPr lang="en-US" sz="3200" b="1" dirty="0"/>
              <a:t>HF With Improved Ejection Fraction</a:t>
            </a:r>
            <a:endParaRPr lang="en-US" dirty="0"/>
          </a:p>
        </p:txBody>
      </p:sp>
      <p:graphicFrame>
        <p:nvGraphicFramePr>
          <p:cNvPr id="7" name="Table 6">
            <a:extLst>
              <a:ext uri="{FF2B5EF4-FFF2-40B4-BE49-F238E27FC236}">
                <a16:creationId xmlns:a16="http://schemas.microsoft.com/office/drawing/2014/main" id="{00022819-C630-4AD5-A717-78B3E45929D8}"/>
              </a:ext>
            </a:extLst>
          </p:cNvPr>
          <p:cNvGraphicFramePr>
            <a:graphicFrameLocks noGrp="1"/>
          </p:cNvGraphicFramePr>
          <p:nvPr>
            <p:extLst>
              <p:ext uri="{D42A27DB-BD31-4B8C-83A1-F6EECF244321}">
                <p14:modId xmlns:p14="http://schemas.microsoft.com/office/powerpoint/2010/main" val="2563371509"/>
              </p:ext>
            </p:extLst>
          </p:nvPr>
        </p:nvGraphicFramePr>
        <p:xfrm>
          <a:off x="1536443" y="1659215"/>
          <a:ext cx="9119113" cy="3539570"/>
        </p:xfrm>
        <a:graphic>
          <a:graphicData uri="http://schemas.openxmlformats.org/drawingml/2006/table">
            <a:tbl>
              <a:tblPr firstRow="1" firstCol="1" bandRow="1"/>
              <a:tblGrid>
                <a:gridCol w="868139">
                  <a:extLst>
                    <a:ext uri="{9D8B030D-6E8A-4147-A177-3AD203B41FA5}">
                      <a16:colId xmlns:a16="http://schemas.microsoft.com/office/drawing/2014/main" val="2194626663"/>
                    </a:ext>
                  </a:extLst>
                </a:gridCol>
                <a:gridCol w="879083">
                  <a:extLst>
                    <a:ext uri="{9D8B030D-6E8A-4147-A177-3AD203B41FA5}">
                      <a16:colId xmlns:a16="http://schemas.microsoft.com/office/drawing/2014/main" val="3998032199"/>
                    </a:ext>
                  </a:extLst>
                </a:gridCol>
                <a:gridCol w="7371891">
                  <a:extLst>
                    <a:ext uri="{9D8B030D-6E8A-4147-A177-3AD203B41FA5}">
                      <a16:colId xmlns:a16="http://schemas.microsoft.com/office/drawing/2014/main" val="455919277"/>
                    </a:ext>
                  </a:extLst>
                </a:gridCol>
              </a:tblGrid>
              <a:tr h="1439562">
                <a:tc gridSpan="3">
                  <a:txBody>
                    <a:bodyPr/>
                    <a:lstStyle/>
                    <a:p>
                      <a:pPr marL="0" marR="0" algn="ctr">
                        <a:lnSpc>
                          <a:spcPct val="200000"/>
                        </a:lnSpc>
                        <a:spcBef>
                          <a:spcPts val="0"/>
                        </a:spcBef>
                        <a:spcAft>
                          <a:spcPts val="0"/>
                        </a:spcAft>
                      </a:pPr>
                      <a:r>
                        <a:rPr lang="en-US" sz="1500" b="1" dirty="0">
                          <a:effectLst/>
                          <a:latin typeface="+mn-lt"/>
                          <a:ea typeface="Times New Roman" panose="02020603050405020304" pitchFamily="18" charset="0"/>
                          <a:cs typeface="Times New Roman" panose="02020603050405020304" pitchFamily="18" charset="0"/>
                        </a:rPr>
                        <a:t>Recommendation for HF With Improved Ejection Fraction </a:t>
                      </a:r>
                      <a:endParaRPr lang="en-US" sz="1500" dirty="0">
                        <a:effectLst/>
                        <a:latin typeface="+mn-lt"/>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5071636"/>
                  </a:ext>
                </a:extLst>
              </a:tr>
              <a:tr h="660446">
                <a:tc>
                  <a:txBody>
                    <a:bodyPr/>
                    <a:lstStyle/>
                    <a:p>
                      <a:pPr marL="0" marR="0" algn="ctr">
                        <a:lnSpc>
                          <a:spcPct val="20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COR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LOE</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Recommendation</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995710"/>
                  </a:ext>
                </a:extLst>
              </a:tr>
              <a:tr h="1439562">
                <a:tc>
                  <a:txBody>
                    <a:bodyPr/>
                    <a:lstStyle/>
                    <a:p>
                      <a:pPr marL="0" marR="0" algn="ctr">
                        <a:lnSpc>
                          <a:spcPct val="20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HFimpEF after treatment, GDMT should be continued to prevent relapse of HF and LV dysfunction, even in patients who may become asymptomatic.</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499"/>
                  </a:ext>
                </a:extLst>
              </a:tr>
            </a:tbl>
          </a:graphicData>
        </a:graphic>
      </p:graphicFrame>
      <p:sp>
        <p:nvSpPr>
          <p:cNvPr id="3" name="Footer Placeholder 2">
            <a:extLst>
              <a:ext uri="{FF2B5EF4-FFF2-40B4-BE49-F238E27FC236}">
                <a16:creationId xmlns:a16="http://schemas.microsoft.com/office/drawing/2014/main" id="{42D9E832-0473-5CA3-9634-929C02879E44}"/>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Tree>
    <p:extLst>
      <p:ext uri="{BB962C8B-B14F-4D97-AF65-F5344CB8AC3E}">
        <p14:creationId xmlns:p14="http://schemas.microsoft.com/office/powerpoint/2010/main" val="117234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6F0106-A9EF-FA6C-EB26-EA149FA70D79}"/>
              </a:ext>
            </a:extLst>
          </p:cNvPr>
          <p:cNvSpPr>
            <a:spLocks noGrp="1"/>
          </p:cNvSpPr>
          <p:nvPr>
            <p:ph type="title"/>
          </p:nvPr>
        </p:nvSpPr>
        <p:spPr>
          <a:xfrm>
            <a:off x="609600" y="35455"/>
            <a:ext cx="10880558" cy="1325563"/>
          </a:xfrm>
        </p:spPr>
        <p:txBody>
          <a:bodyPr>
            <a:normAutofit/>
          </a:bodyPr>
          <a:lstStyle/>
          <a:p>
            <a:r>
              <a:rPr lang="en-US" sz="2800" dirty="0"/>
              <a:t>Maintenance or Optimization of GDMT During Hospitalization </a:t>
            </a:r>
          </a:p>
        </p:txBody>
      </p:sp>
      <p:sp>
        <p:nvSpPr>
          <p:cNvPr id="7" name="Footer Placeholder 6">
            <a:extLst>
              <a:ext uri="{FF2B5EF4-FFF2-40B4-BE49-F238E27FC236}">
                <a16:creationId xmlns:a16="http://schemas.microsoft.com/office/drawing/2014/main" id="{D10E478D-92C1-159C-B7AE-8D1ADFB7DB97}"/>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graphicFrame>
        <p:nvGraphicFramePr>
          <p:cNvPr id="2" name="Table 1">
            <a:extLst>
              <a:ext uri="{FF2B5EF4-FFF2-40B4-BE49-F238E27FC236}">
                <a16:creationId xmlns:a16="http://schemas.microsoft.com/office/drawing/2014/main" id="{1CEF4732-B83D-4229-8851-BEE4450591E8}"/>
              </a:ext>
            </a:extLst>
          </p:cNvPr>
          <p:cNvGraphicFramePr>
            <a:graphicFrameLocks noGrp="1"/>
          </p:cNvGraphicFramePr>
          <p:nvPr>
            <p:extLst>
              <p:ext uri="{D42A27DB-BD31-4B8C-83A1-F6EECF244321}">
                <p14:modId xmlns:p14="http://schemas.microsoft.com/office/powerpoint/2010/main" val="3017232230"/>
              </p:ext>
            </p:extLst>
          </p:nvPr>
        </p:nvGraphicFramePr>
        <p:xfrm>
          <a:off x="1261352" y="1142734"/>
          <a:ext cx="9669296" cy="4870237"/>
        </p:xfrm>
        <a:graphic>
          <a:graphicData uri="http://schemas.openxmlformats.org/drawingml/2006/table">
            <a:tbl>
              <a:tblPr firstRow="1" firstCol="1" bandRow="1"/>
              <a:tblGrid>
                <a:gridCol w="1057820">
                  <a:extLst>
                    <a:ext uri="{9D8B030D-6E8A-4147-A177-3AD203B41FA5}">
                      <a16:colId xmlns:a16="http://schemas.microsoft.com/office/drawing/2014/main" val="1930052331"/>
                    </a:ext>
                  </a:extLst>
                </a:gridCol>
                <a:gridCol w="1034616">
                  <a:extLst>
                    <a:ext uri="{9D8B030D-6E8A-4147-A177-3AD203B41FA5}">
                      <a16:colId xmlns:a16="http://schemas.microsoft.com/office/drawing/2014/main" val="4075626562"/>
                    </a:ext>
                  </a:extLst>
                </a:gridCol>
                <a:gridCol w="7576860">
                  <a:extLst>
                    <a:ext uri="{9D8B030D-6E8A-4147-A177-3AD203B41FA5}">
                      <a16:colId xmlns:a16="http://schemas.microsoft.com/office/drawing/2014/main" val="2758354601"/>
                    </a:ext>
                  </a:extLst>
                </a:gridCol>
              </a:tblGrid>
              <a:tr h="849763">
                <a:tc gridSpan="3">
                  <a:txBody>
                    <a:bodyPr/>
                    <a:lstStyle/>
                    <a:p>
                      <a:pPr marL="0" marR="0" algn="ctr">
                        <a:lnSpc>
                          <a:spcPct val="150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Recommendations for Maintenance or Optimization of GDMT During Hospitalization </a:t>
                      </a:r>
                      <a:endParaRPr lang="en-US" sz="1500" dirty="0">
                        <a:effectLst/>
                        <a:latin typeface="+mn-lt"/>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048279"/>
                  </a:ext>
                </a:extLst>
              </a:tr>
              <a:tr h="347991">
                <a:tc>
                  <a:txBody>
                    <a:bodyPr/>
                    <a:lstStyle/>
                    <a:p>
                      <a:pPr marL="0" marR="0" algn="ctr">
                        <a:lnSpc>
                          <a:spcPct val="15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COR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LOE</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Recommendations</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962475"/>
                  </a:ext>
                </a:extLst>
              </a:tr>
              <a:tr h="758532">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Times New Roman" panose="02020603050405020304" pitchFamily="18" charset="0"/>
                        <a:buAutoNum type="arabicPeriod"/>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with HFrEF requiring hospitalization</a:t>
                      </a:r>
                      <a:r>
                        <a:rPr lang="en-US" sz="1500" b="1" u="none" strike="noStrike" dirty="0">
                          <a:solidFill>
                            <a:srgbClr val="2F5291"/>
                          </a:solidFill>
                          <a:effectLst/>
                          <a:latin typeface="+mn-lt"/>
                          <a:ea typeface="Calibri" panose="020F0502020204030204" pitchFamily="34" charset="0"/>
                          <a:cs typeface="Times New Roman" panose="02020603050405020304" pitchFamily="18" charset="0"/>
                        </a:rPr>
                        <a:t>, </a:t>
                      </a:r>
                      <a:r>
                        <a:rPr lang="en-US" sz="1500" b="1" u="sng" strike="noStrike" dirty="0">
                          <a:solidFill>
                            <a:srgbClr val="2F5291"/>
                          </a:solidFill>
                          <a:effectLst/>
                          <a:latin typeface="+mn-lt"/>
                          <a:ea typeface="Calibri" panose="020F0502020204030204" pitchFamily="34" charset="0"/>
                          <a:cs typeface="Times New Roman" panose="02020603050405020304" pitchFamily="18" charset="0"/>
                        </a:rPr>
                        <a:t>preexisting GDMT should be continued and optimized</a:t>
                      </a:r>
                      <a:r>
                        <a:rPr lang="en-US" sz="1500" b="1" u="none" strike="noStrike"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to improve outcomes, unless contraindicated.</a:t>
                      </a:r>
                      <a:endParaRPr lang="en-US" sz="1500" u="none" strike="noStrike"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860398"/>
                  </a:ext>
                </a:extLst>
              </a:tr>
              <a:tr h="1169073">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mj-lt"/>
                        <a:buAutoNum type="arabicPeriod" startAt="2"/>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experiencing mild decrease of renal function or asymptomatic reduction of blood pressure during HF hospitalization, diuresis and other </a:t>
                      </a:r>
                      <a:r>
                        <a:rPr lang="en-US" sz="1500" b="1" u="sng" strike="noStrike" dirty="0">
                          <a:solidFill>
                            <a:srgbClr val="2F5291"/>
                          </a:solidFill>
                          <a:effectLst/>
                          <a:latin typeface="+mn-lt"/>
                          <a:ea typeface="Calibri" panose="020F0502020204030204" pitchFamily="34" charset="0"/>
                          <a:cs typeface="Times New Roman" panose="02020603050405020304" pitchFamily="18" charset="0"/>
                        </a:rPr>
                        <a:t>GDMT should not routinely be discontinued.</a:t>
                      </a:r>
                      <a:endParaRPr lang="en-US" sz="1500" u="sng" strike="noStrike" dirty="0">
                        <a:solidFill>
                          <a:srgbClr val="2F5291"/>
                        </a:solidFill>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635615"/>
                  </a:ext>
                </a:extLst>
              </a:tr>
              <a:tr h="758532">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mj-lt"/>
                        <a:buAutoNum type="arabicPeriod" startAt="3"/>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with HFrEF, </a:t>
                      </a:r>
                      <a:r>
                        <a:rPr lang="en-US" sz="1500" b="1" u="sng" strike="noStrike" dirty="0">
                          <a:solidFill>
                            <a:srgbClr val="2F5291"/>
                          </a:solidFill>
                          <a:effectLst/>
                          <a:latin typeface="+mn-lt"/>
                          <a:ea typeface="Calibri" panose="020F0502020204030204" pitchFamily="34" charset="0"/>
                          <a:cs typeface="Times New Roman" panose="02020603050405020304" pitchFamily="18" charset="0"/>
                        </a:rPr>
                        <a:t>GDMT should be initiated </a:t>
                      </a: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during hospitalization after clinical stability is achieved.</a:t>
                      </a:r>
                      <a:endParaRPr lang="en-US" sz="1500" u="none" strike="noStrike"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344447"/>
                  </a:ext>
                </a:extLst>
              </a:tr>
              <a:tr h="758532">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mj-lt"/>
                        <a:buAutoNum type="arabicPeriod" startAt="4"/>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with HFrEF, if discontinuation of GDMT is necessary during hospitalization, </a:t>
                      </a:r>
                      <a:r>
                        <a:rPr lang="en-US" sz="1500" b="1" u="sng" strike="noStrike" dirty="0">
                          <a:solidFill>
                            <a:srgbClr val="2F5291"/>
                          </a:solidFill>
                          <a:effectLst/>
                          <a:latin typeface="+mn-lt"/>
                          <a:ea typeface="Calibri" panose="020F0502020204030204" pitchFamily="34" charset="0"/>
                          <a:cs typeface="Times New Roman" panose="02020603050405020304" pitchFamily="18" charset="0"/>
                        </a:rPr>
                        <a:t>it should be reinitiated and further optimized </a:t>
                      </a: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as soon as possible.</a:t>
                      </a:r>
                      <a:endParaRPr lang="en-US" sz="1500" u="none" strike="noStrike"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064024"/>
                  </a:ext>
                </a:extLst>
              </a:tr>
            </a:tbl>
          </a:graphicData>
        </a:graphic>
      </p:graphicFrame>
    </p:spTree>
    <p:extLst>
      <p:ext uri="{BB962C8B-B14F-4D97-AF65-F5344CB8AC3E}">
        <p14:creationId xmlns:p14="http://schemas.microsoft.com/office/powerpoint/2010/main" val="186781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C2C243-90A1-4076-A6ED-39A06E7B32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1265" y="151741"/>
            <a:ext cx="8012029" cy="6530986"/>
          </a:xfrm>
          <a:prstGeom prst="rect">
            <a:avLst/>
          </a:prstGeom>
          <a:noFill/>
          <a:ln>
            <a:noFill/>
          </a:ln>
        </p:spPr>
      </p:pic>
      <p:sp>
        <p:nvSpPr>
          <p:cNvPr id="2" name="Title 1">
            <a:extLst>
              <a:ext uri="{FF2B5EF4-FFF2-40B4-BE49-F238E27FC236}">
                <a16:creationId xmlns:a16="http://schemas.microsoft.com/office/drawing/2014/main" id="{43B6045E-4C89-76A3-DFFE-BD2EA72A3805}"/>
              </a:ext>
            </a:extLst>
          </p:cNvPr>
          <p:cNvSpPr>
            <a:spLocks noGrp="1"/>
          </p:cNvSpPr>
          <p:nvPr>
            <p:ph type="title"/>
          </p:nvPr>
        </p:nvSpPr>
        <p:spPr>
          <a:xfrm>
            <a:off x="454192" y="876300"/>
            <a:ext cx="3565358" cy="1325563"/>
          </a:xfrm>
        </p:spPr>
        <p:txBody>
          <a:bodyPr>
            <a:normAutofit fontScale="90000"/>
          </a:bodyPr>
          <a:lstStyle/>
          <a:p>
            <a:r>
              <a:rPr lang="en-US" dirty="0"/>
              <a:t>Recommendations for Treatment of Patients With HF and Selected Comorbidities</a:t>
            </a:r>
          </a:p>
        </p:txBody>
      </p:sp>
      <p:sp>
        <p:nvSpPr>
          <p:cNvPr id="3" name="Footer Placeholder 2">
            <a:extLst>
              <a:ext uri="{FF2B5EF4-FFF2-40B4-BE49-F238E27FC236}">
                <a16:creationId xmlns:a16="http://schemas.microsoft.com/office/drawing/2014/main" id="{926940D2-C9F0-0EFD-CEF8-F733E26C8444}"/>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Tree>
    <p:extLst>
      <p:ext uri="{BB962C8B-B14F-4D97-AF65-F5344CB8AC3E}">
        <p14:creationId xmlns:p14="http://schemas.microsoft.com/office/powerpoint/2010/main" val="64228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191C9-65DD-4174-A829-D22B11253A5D}"/>
              </a:ext>
            </a:extLst>
          </p:cNvPr>
          <p:cNvSpPr>
            <a:spLocks noGrp="1"/>
          </p:cNvSpPr>
          <p:nvPr>
            <p:ph type="title"/>
          </p:nvPr>
        </p:nvSpPr>
        <p:spPr/>
        <p:txBody>
          <a:bodyPr/>
          <a:lstStyle/>
          <a:p>
            <a:r>
              <a:rPr lang="en-US" dirty="0"/>
              <a:t>Summary</a:t>
            </a:r>
          </a:p>
        </p:txBody>
      </p:sp>
      <p:graphicFrame>
        <p:nvGraphicFramePr>
          <p:cNvPr id="2" name="Table 1"/>
          <p:cNvGraphicFramePr>
            <a:graphicFrameLocks noGrp="1"/>
          </p:cNvGraphicFramePr>
          <p:nvPr>
            <p:extLst>
              <p:ext uri="{D42A27DB-BD31-4B8C-83A1-F6EECF244321}">
                <p14:modId xmlns:p14="http://schemas.microsoft.com/office/powerpoint/2010/main" val="3011076079"/>
              </p:ext>
            </p:extLst>
          </p:nvPr>
        </p:nvGraphicFramePr>
        <p:xfrm>
          <a:off x="854239" y="1471854"/>
          <a:ext cx="11118323" cy="983381"/>
        </p:xfrm>
        <a:graphic>
          <a:graphicData uri="http://schemas.openxmlformats.org/drawingml/2006/table">
            <a:tbl>
              <a:tblPr firstRow="1" firstCol="1" bandRow="1"/>
              <a:tblGrid>
                <a:gridCol w="657457">
                  <a:extLst>
                    <a:ext uri="{9D8B030D-6E8A-4147-A177-3AD203B41FA5}">
                      <a16:colId xmlns:a16="http://schemas.microsoft.com/office/drawing/2014/main" val="122716906"/>
                    </a:ext>
                  </a:extLst>
                </a:gridCol>
                <a:gridCol w="782421">
                  <a:extLst>
                    <a:ext uri="{9D8B030D-6E8A-4147-A177-3AD203B41FA5}">
                      <a16:colId xmlns:a16="http://schemas.microsoft.com/office/drawing/2014/main" val="2755358077"/>
                    </a:ext>
                  </a:extLst>
                </a:gridCol>
                <a:gridCol w="9678445">
                  <a:extLst>
                    <a:ext uri="{9D8B030D-6E8A-4147-A177-3AD203B41FA5}">
                      <a16:colId xmlns:a16="http://schemas.microsoft.com/office/drawing/2014/main" val="3958026140"/>
                    </a:ext>
                  </a:extLst>
                </a:gridCol>
              </a:tblGrid>
              <a:tr h="332430">
                <a:tc>
                  <a:txBody>
                    <a:bodyPr/>
                    <a:lstStyle/>
                    <a:p>
                      <a:pPr marL="0" marR="0" algn="ctr">
                        <a:lnSpc>
                          <a:spcPct val="200000"/>
                        </a:lnSpc>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COR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LOE</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74915"/>
                  </a:ext>
                </a:extLst>
              </a:tr>
              <a:tr h="519831">
                <a:tc>
                  <a:txBody>
                    <a:bodyPr/>
                    <a:lstStyle/>
                    <a:p>
                      <a:pPr marL="0" marR="0" algn="ctr">
                        <a:lnSpc>
                          <a:spcPct val="200000"/>
                        </a:lnSpc>
                        <a:spcBef>
                          <a:spcPts val="0"/>
                        </a:spcBef>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1</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A</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500" b="1" dirty="0">
                          <a:latin typeface="+mn-lt"/>
                          <a:cs typeface="Times New Roman" panose="02020603050405020304" pitchFamily="18" charset="0"/>
                        </a:rPr>
                        <a:t>In patients with HFrEF, SGLT2i;RAASi with ARNi or </a:t>
                      </a:r>
                      <a:r>
                        <a:rPr lang="en-US" sz="1500" b="1" dirty="0" err="1">
                          <a:latin typeface="+mn-lt"/>
                          <a:cs typeface="Times New Roman" panose="02020603050405020304" pitchFamily="18" charset="0"/>
                        </a:rPr>
                        <a:t>ACEi</a:t>
                      </a:r>
                      <a:r>
                        <a:rPr lang="en-US" sz="1500" b="1" dirty="0">
                          <a:latin typeface="+mn-lt"/>
                          <a:cs typeface="Times New Roman" panose="02020603050405020304" pitchFamily="18" charset="0"/>
                        </a:rPr>
                        <a:t>/ARB;  BB; MRA are recommended</a:t>
                      </a:r>
                      <a:endParaRPr lang="en-US" sz="15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579699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19405622"/>
              </p:ext>
            </p:extLst>
          </p:nvPr>
        </p:nvGraphicFramePr>
        <p:xfrm>
          <a:off x="854237" y="2867635"/>
          <a:ext cx="11118324" cy="1312803"/>
        </p:xfrm>
        <a:graphic>
          <a:graphicData uri="http://schemas.openxmlformats.org/drawingml/2006/table">
            <a:tbl>
              <a:tblPr firstRow="1" firstCol="1" bandRow="1"/>
              <a:tblGrid>
                <a:gridCol w="649094">
                  <a:extLst>
                    <a:ext uri="{9D8B030D-6E8A-4147-A177-3AD203B41FA5}">
                      <a16:colId xmlns:a16="http://schemas.microsoft.com/office/drawing/2014/main" val="46374084"/>
                    </a:ext>
                  </a:extLst>
                </a:gridCol>
                <a:gridCol w="806131">
                  <a:extLst>
                    <a:ext uri="{9D8B030D-6E8A-4147-A177-3AD203B41FA5}">
                      <a16:colId xmlns:a16="http://schemas.microsoft.com/office/drawing/2014/main" val="3698690732"/>
                    </a:ext>
                  </a:extLst>
                </a:gridCol>
                <a:gridCol w="9663099">
                  <a:extLst>
                    <a:ext uri="{9D8B030D-6E8A-4147-A177-3AD203B41FA5}">
                      <a16:colId xmlns:a16="http://schemas.microsoft.com/office/drawing/2014/main" val="1640421512"/>
                    </a:ext>
                  </a:extLst>
                </a:gridCol>
              </a:tblGrid>
              <a:tr h="326457">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2a</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lvl="0" indent="0">
                        <a:lnSpc>
                          <a:spcPct val="150000"/>
                        </a:lnSpc>
                        <a:spcBef>
                          <a:spcPts val="0"/>
                        </a:spcBef>
                        <a:spcAft>
                          <a:spcPts val="0"/>
                        </a:spcAft>
                        <a:buSzPct val="100000"/>
                        <a:buFont typeface="+mj-lt"/>
                        <a:buNone/>
                      </a:pPr>
                      <a:r>
                        <a:rPr lang="en-US" sz="1500" b="1" dirty="0">
                          <a:solidFill>
                            <a:srgbClr val="000000"/>
                          </a:solidFill>
                          <a:effectLst/>
                          <a:latin typeface="+mn-lt"/>
                          <a:ea typeface="Calibri" panose="020F0502020204030204" pitchFamily="34" charset="0"/>
                          <a:cs typeface="Times New Roman" panose="02020603050405020304" pitchFamily="18" charset="0"/>
                        </a:rPr>
                        <a:t>In patients with </a:t>
                      </a:r>
                      <a:r>
                        <a:rPr lang="en-US" sz="1500" b="1" dirty="0" err="1">
                          <a:solidFill>
                            <a:srgbClr val="000000"/>
                          </a:solidFill>
                          <a:effectLst/>
                          <a:latin typeface="+mn-lt"/>
                          <a:ea typeface="Calibri" panose="020F0502020204030204" pitchFamily="34" charset="0"/>
                          <a:cs typeface="Times New Roman" panose="02020603050405020304" pitchFamily="18" charset="0"/>
                        </a:rPr>
                        <a:t>HFmrEF</a:t>
                      </a:r>
                      <a:r>
                        <a:rPr lang="en-US" sz="1500" b="1" dirty="0">
                          <a:solidFill>
                            <a:srgbClr val="000000"/>
                          </a:solidFill>
                          <a:effectLst/>
                          <a:latin typeface="+mn-lt"/>
                          <a:ea typeface="Calibri" panose="020F0502020204030204" pitchFamily="34" charset="0"/>
                          <a:cs typeface="Times New Roman" panose="02020603050405020304" pitchFamily="18" charset="0"/>
                        </a:rPr>
                        <a:t>, SGLT2i can be beneficial in decreasing HFH and cardiovascular mortality</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80688"/>
                  </a:ext>
                </a:extLst>
              </a:tr>
              <a:tr h="823306">
                <a:tc>
                  <a:txBody>
                    <a:bodyPr/>
                    <a:lstStyle/>
                    <a:p>
                      <a:pPr marL="0" marR="0" algn="ctr">
                        <a:lnSpc>
                          <a:spcPct val="150000"/>
                        </a:lnSpc>
                        <a:spcBef>
                          <a:spcPts val="0"/>
                        </a:spcBef>
                        <a:spcAft>
                          <a:spcPts val="0"/>
                        </a:spcAft>
                      </a:pPr>
                      <a:r>
                        <a:rPr lang="en-US" sz="1500" b="1">
                          <a:solidFill>
                            <a:srgbClr val="000000"/>
                          </a:solidFill>
                          <a:effectLst/>
                          <a:latin typeface="+mn-lt"/>
                          <a:ea typeface="Calibri" panose="020F0502020204030204" pitchFamily="34" charset="0"/>
                          <a:cs typeface="Times New Roman" panose="02020603050405020304" pitchFamily="18" charset="0"/>
                        </a:rPr>
                        <a:t>2b</a:t>
                      </a:r>
                      <a:endParaRPr lang="en-US" sz="150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500" b="1">
                          <a:solidFill>
                            <a:srgbClr val="000000"/>
                          </a:solidFill>
                          <a:effectLst/>
                          <a:latin typeface="+mn-lt"/>
                          <a:ea typeface="Calibri" panose="020F0502020204030204" pitchFamily="34" charset="0"/>
                          <a:cs typeface="Times New Roman" panose="02020603050405020304" pitchFamily="18" charset="0"/>
                        </a:rPr>
                        <a:t>B-NR</a:t>
                      </a:r>
                      <a:endParaRPr lang="en-US" sz="150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lvl="0" indent="0">
                        <a:lnSpc>
                          <a:spcPct val="150000"/>
                        </a:lnSpc>
                        <a:spcBef>
                          <a:spcPts val="0"/>
                        </a:spcBef>
                        <a:spcAft>
                          <a:spcPts val="0"/>
                        </a:spcAft>
                        <a:buSzPct val="100000"/>
                        <a:buFont typeface="+mj-lt"/>
                        <a:buNone/>
                      </a:pPr>
                      <a:r>
                        <a:rPr lang="en-US" sz="1500" b="1" dirty="0">
                          <a:solidFill>
                            <a:srgbClr val="000000"/>
                          </a:solidFill>
                          <a:effectLst/>
                          <a:latin typeface="+mn-lt"/>
                          <a:ea typeface="Calibri" panose="020F0502020204030204" pitchFamily="34" charset="0"/>
                          <a:cs typeface="Times New Roman" panose="02020603050405020304" pitchFamily="18" charset="0"/>
                        </a:rPr>
                        <a:t>Among patients with symptomatic </a:t>
                      </a:r>
                      <a:r>
                        <a:rPr lang="en-US" sz="1500" b="1" dirty="0" err="1">
                          <a:solidFill>
                            <a:srgbClr val="000000"/>
                          </a:solidFill>
                          <a:effectLst/>
                          <a:latin typeface="+mn-lt"/>
                          <a:ea typeface="Calibri" panose="020F0502020204030204" pitchFamily="34" charset="0"/>
                          <a:cs typeface="Times New Roman" panose="02020603050405020304" pitchFamily="18" charset="0"/>
                        </a:rPr>
                        <a:t>HFmrEF</a:t>
                      </a:r>
                      <a:r>
                        <a:rPr lang="en-US" sz="1500" b="1" dirty="0">
                          <a:solidFill>
                            <a:srgbClr val="000000"/>
                          </a:solidFill>
                          <a:effectLst/>
                          <a:latin typeface="+mn-lt"/>
                          <a:ea typeface="Calibri" panose="020F0502020204030204" pitchFamily="34" charset="0"/>
                          <a:cs typeface="Times New Roman" panose="02020603050405020304" pitchFamily="18" charset="0"/>
                        </a:rPr>
                        <a:t>,</a:t>
                      </a:r>
                      <a:r>
                        <a:rPr lang="en-US" sz="1500" b="1" baseline="0" dirty="0">
                          <a:solidFill>
                            <a:srgbClr val="000000"/>
                          </a:solidFill>
                          <a:effectLst/>
                          <a:latin typeface="+mn-lt"/>
                          <a:ea typeface="Calibri" panose="020F0502020204030204" pitchFamily="34" charset="0"/>
                          <a:cs typeface="Times New Roman" panose="02020603050405020304" pitchFamily="18" charset="0"/>
                        </a:rPr>
                        <a:t> </a:t>
                      </a:r>
                      <a:r>
                        <a:rPr lang="en-US" sz="1500" b="1" dirty="0">
                          <a:solidFill>
                            <a:srgbClr val="000000"/>
                          </a:solidFill>
                          <a:effectLst/>
                          <a:latin typeface="+mn-lt"/>
                          <a:ea typeface="Calibri" panose="020F0502020204030204" pitchFamily="34" charset="0"/>
                          <a:cs typeface="Times New Roman" panose="02020603050405020304" pitchFamily="18" charset="0"/>
                        </a:rPr>
                        <a:t>use of BB, ARNi, </a:t>
                      </a:r>
                      <a:r>
                        <a:rPr lang="en-US" sz="1500" b="1" dirty="0" err="1">
                          <a:solidFill>
                            <a:srgbClr val="000000"/>
                          </a:solidFill>
                          <a:effectLst/>
                          <a:latin typeface="+mn-lt"/>
                          <a:ea typeface="Calibri" panose="020F0502020204030204" pitchFamily="34" charset="0"/>
                          <a:cs typeface="Times New Roman" panose="02020603050405020304" pitchFamily="18" charset="0"/>
                        </a:rPr>
                        <a:t>ACEi</a:t>
                      </a:r>
                      <a:r>
                        <a:rPr lang="en-US" sz="1500" b="1" dirty="0">
                          <a:solidFill>
                            <a:srgbClr val="000000"/>
                          </a:solidFill>
                          <a:effectLst/>
                          <a:latin typeface="+mn-lt"/>
                          <a:ea typeface="Calibri" panose="020F0502020204030204" pitchFamily="34" charset="0"/>
                          <a:cs typeface="Times New Roman" panose="02020603050405020304" pitchFamily="18" charset="0"/>
                        </a:rPr>
                        <a:t> or ARB, and MRAs may be considered to reduce the risk of HFH and CV mortality, particularly among patients with LVEF on the lower end of this spectrum. </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91231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83398622"/>
              </p:ext>
            </p:extLst>
          </p:nvPr>
        </p:nvGraphicFramePr>
        <p:xfrm>
          <a:off x="875174" y="4792065"/>
          <a:ext cx="11097387" cy="465553"/>
        </p:xfrm>
        <a:graphic>
          <a:graphicData uri="http://schemas.openxmlformats.org/drawingml/2006/table">
            <a:tbl>
              <a:tblPr firstRow="1" firstCol="1" bandRow="1"/>
              <a:tblGrid>
                <a:gridCol w="688377">
                  <a:extLst>
                    <a:ext uri="{9D8B030D-6E8A-4147-A177-3AD203B41FA5}">
                      <a16:colId xmlns:a16="http://schemas.microsoft.com/office/drawing/2014/main" val="1296080390"/>
                    </a:ext>
                  </a:extLst>
                </a:gridCol>
                <a:gridCol w="782240">
                  <a:extLst>
                    <a:ext uri="{9D8B030D-6E8A-4147-A177-3AD203B41FA5}">
                      <a16:colId xmlns:a16="http://schemas.microsoft.com/office/drawing/2014/main" val="1658873984"/>
                    </a:ext>
                  </a:extLst>
                </a:gridCol>
                <a:gridCol w="9626770">
                  <a:extLst>
                    <a:ext uri="{9D8B030D-6E8A-4147-A177-3AD203B41FA5}">
                      <a16:colId xmlns:a16="http://schemas.microsoft.com/office/drawing/2014/main" val="551306155"/>
                    </a:ext>
                  </a:extLst>
                </a:gridCol>
              </a:tblGrid>
              <a:tr h="465553">
                <a:tc>
                  <a:txBody>
                    <a:bodyPr/>
                    <a:lstStyle/>
                    <a:p>
                      <a:pPr marL="0" marR="0" algn="ctr">
                        <a:lnSpc>
                          <a:spcPct val="10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00000"/>
                        </a:lnSpc>
                        <a:spcBef>
                          <a:spcPts val="0"/>
                        </a:spcBef>
                        <a:spcAft>
                          <a:spcPts val="0"/>
                        </a:spcAft>
                      </a:pPr>
                      <a:r>
                        <a:rPr lang="en-US" sz="1500" b="1">
                          <a:solidFill>
                            <a:srgbClr val="000000"/>
                          </a:solidFill>
                          <a:effectLst/>
                          <a:latin typeface="+mn-lt"/>
                          <a:ea typeface="Calibri" panose="020F0502020204030204" pitchFamily="34" charset="0"/>
                          <a:cs typeface="Times New Roman" panose="02020603050405020304" pitchFamily="18" charset="0"/>
                        </a:rPr>
                        <a:t>B-R</a:t>
                      </a:r>
                      <a:endParaRPr lang="en-US" sz="150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lvl="0" indent="0" fontAlgn="base">
                        <a:lnSpc>
                          <a:spcPct val="100000"/>
                        </a:lnSpc>
                        <a:spcBef>
                          <a:spcPts val="0"/>
                        </a:spcBef>
                        <a:spcAft>
                          <a:spcPts val="0"/>
                        </a:spcAft>
                        <a:buSzPct val="100000"/>
                        <a:buFont typeface="Times New Roman" panose="02020603050405020304" pitchFamily="18" charset="0"/>
                        <a:buNone/>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a:t>
                      </a:r>
                      <a:r>
                        <a:rPr lang="en-US" sz="1500" b="1" u="none" strike="noStrike" dirty="0" err="1">
                          <a:solidFill>
                            <a:srgbClr val="000000"/>
                          </a:solidFill>
                          <a:effectLst/>
                          <a:latin typeface="+mn-lt"/>
                          <a:ea typeface="Calibri" panose="020F0502020204030204" pitchFamily="34" charset="0"/>
                          <a:cs typeface="Times New Roman" panose="02020603050405020304" pitchFamily="18" charset="0"/>
                        </a:rPr>
                        <a:t>HFimpEF</a:t>
                      </a: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 after treatment, GDMT should be continued to prevent relapse of HF and LV dysfunction, even in patients who may become asymptomatic.</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774646"/>
                  </a:ext>
                </a:extLst>
              </a:tr>
            </a:tbl>
          </a:graphicData>
        </a:graphic>
      </p:graphicFrame>
      <p:sp>
        <p:nvSpPr>
          <p:cNvPr id="13" name="TextBox 12"/>
          <p:cNvSpPr txBox="1"/>
          <p:nvPr/>
        </p:nvSpPr>
        <p:spPr>
          <a:xfrm rot="16200000">
            <a:off x="-39432" y="1795381"/>
            <a:ext cx="892628" cy="369332"/>
          </a:xfrm>
          <a:prstGeom prst="rect">
            <a:avLst/>
          </a:prstGeom>
          <a:solidFill>
            <a:schemeClr val="bg2">
              <a:lumMod val="5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HFrEF</a:t>
            </a:r>
          </a:p>
        </p:txBody>
      </p:sp>
      <p:sp>
        <p:nvSpPr>
          <p:cNvPr id="14" name="TextBox 13"/>
          <p:cNvSpPr txBox="1"/>
          <p:nvPr/>
        </p:nvSpPr>
        <p:spPr>
          <a:xfrm rot="16200000">
            <a:off x="-168807" y="3339361"/>
            <a:ext cx="1151378" cy="369332"/>
          </a:xfrm>
          <a:prstGeom prst="rect">
            <a:avLst/>
          </a:prstGeom>
          <a:solidFill>
            <a:schemeClr val="bg2">
              <a:lumMod val="5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HFmrEF</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TextBox 15"/>
          <p:cNvSpPr txBox="1"/>
          <p:nvPr/>
        </p:nvSpPr>
        <p:spPr>
          <a:xfrm rot="16200000">
            <a:off x="-168807" y="4879766"/>
            <a:ext cx="1151378" cy="369332"/>
          </a:xfrm>
          <a:prstGeom prst="rect">
            <a:avLst/>
          </a:prstGeom>
          <a:solidFill>
            <a:schemeClr val="bg2">
              <a:lumMod val="5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HFimpEF</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592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46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519"/>
            <a:ext cx="10744200" cy="732961"/>
          </a:xfrm>
        </p:spPr>
        <p:txBody>
          <a:bodyPr/>
          <a:lstStyle/>
          <a:p>
            <a:r>
              <a:rPr lang="en-US" dirty="0"/>
              <a:t>ARNi &amp; SGLT2i in HFrEF</a:t>
            </a:r>
          </a:p>
        </p:txBody>
      </p:sp>
      <p:pic>
        <p:nvPicPr>
          <p:cNvPr id="3" name="Picture 2"/>
          <p:cNvPicPr>
            <a:picLocks noChangeAspect="1"/>
          </p:cNvPicPr>
          <p:nvPr/>
        </p:nvPicPr>
        <p:blipFill rotWithShape="1">
          <a:blip r:embed="rId3"/>
          <a:srcRect t="31146"/>
          <a:stretch/>
        </p:blipFill>
        <p:spPr>
          <a:xfrm>
            <a:off x="-16817" y="3632739"/>
            <a:ext cx="5926848" cy="2793875"/>
          </a:xfrm>
          <a:prstGeom prst="rect">
            <a:avLst/>
          </a:prstGeom>
        </p:spPr>
      </p:pic>
      <p:sp>
        <p:nvSpPr>
          <p:cNvPr id="5" name="TextBox 4"/>
          <p:cNvSpPr txBox="1"/>
          <p:nvPr/>
        </p:nvSpPr>
        <p:spPr>
          <a:xfrm>
            <a:off x="340267" y="3444881"/>
            <a:ext cx="595099" cy="3045675"/>
          </a:xfrm>
          <a:prstGeom prst="rect">
            <a:avLst/>
          </a:prstGeom>
          <a:solidFill>
            <a:srgbClr val="F79646"/>
          </a:solidFill>
        </p:spPr>
        <p:style>
          <a:lnRef idx="3">
            <a:schemeClr val="lt1"/>
          </a:lnRef>
          <a:fillRef idx="1">
            <a:schemeClr val="accent6"/>
          </a:fillRef>
          <a:effectRef idx="1">
            <a:schemeClr val="accent6"/>
          </a:effectRef>
          <a:fontRef idx="minor">
            <a:schemeClr val="lt1"/>
          </a:fontRef>
        </p:style>
        <p:txBody>
          <a:bodyPr vert="vert270" wrap="square" rtlCol="0">
            <a:spAutoFit/>
          </a:bodyPr>
          <a:lstStyle/>
          <a:p>
            <a:pPr marL="0" marR="0" lvl="0" indent="0" algn="ctr" defTabSz="121893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white"/>
                </a:solidFill>
                <a:effectLst/>
                <a:uLnTx/>
                <a:uFillTx/>
                <a:latin typeface="Calibri"/>
                <a:ea typeface="+mn-ea"/>
                <a:cs typeface="+mn-cs"/>
              </a:rPr>
              <a:t>DAPA-HF</a:t>
            </a:r>
            <a:r>
              <a:rPr lang="en-US" sz="2667" b="1" baseline="30000" dirty="0">
                <a:solidFill>
                  <a:prstClr val="white"/>
                </a:solidFill>
                <a:latin typeface="Calibri"/>
              </a:rPr>
              <a:t>2</a:t>
            </a:r>
            <a:endParaRPr kumimoji="0" lang="en-US" sz="2667"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Grafik 19"/>
          <p:cNvPicPr>
            <a:picLocks noChangeAspect="1"/>
          </p:cNvPicPr>
          <p:nvPr/>
        </p:nvPicPr>
        <p:blipFill rotWithShape="1">
          <a:blip r:embed="rId4" cstate="print">
            <a:extLst>
              <a:ext uri="{28A0092B-C50C-407E-A947-70E740481C1C}">
                <a14:useLocalDpi xmlns:a14="http://schemas.microsoft.com/office/drawing/2010/main" val="0"/>
              </a:ext>
            </a:extLst>
          </a:blip>
          <a:srcRect t="10330"/>
          <a:stretch/>
        </p:blipFill>
        <p:spPr>
          <a:xfrm>
            <a:off x="6775619" y="3544551"/>
            <a:ext cx="4761369" cy="2846336"/>
          </a:xfrm>
          <a:prstGeom prst="rect">
            <a:avLst/>
          </a:prstGeom>
        </p:spPr>
      </p:pic>
      <p:sp>
        <p:nvSpPr>
          <p:cNvPr id="8" name="Rectangle 7">
            <a:extLst>
              <a:ext uri="{FF2B5EF4-FFF2-40B4-BE49-F238E27FC236}">
                <a16:creationId xmlns:a16="http://schemas.microsoft.com/office/drawing/2014/main" id="{86D4F3D9-67F0-DD4B-B7AC-857AB58158FB}"/>
              </a:ext>
            </a:extLst>
          </p:cNvPr>
          <p:cNvSpPr>
            <a:spLocks noChangeArrowheads="1"/>
          </p:cNvSpPr>
          <p:nvPr/>
        </p:nvSpPr>
        <p:spPr bwMode="auto">
          <a:xfrm>
            <a:off x="-144631" y="78131"/>
            <a:ext cx="12192000" cy="1283836"/>
          </a:xfrm>
          <a:prstGeom prst="rect">
            <a:avLst/>
          </a:prstGeom>
          <a:noFill/>
          <a:ln w="9525">
            <a:noFill/>
            <a:miter lim="800000"/>
            <a:headEnd/>
            <a:tailEnd/>
          </a:ln>
          <a:effectLst/>
        </p:spPr>
        <p:txBody>
          <a:bodyPr anchor="ctr"/>
          <a:lstStyle/>
          <a:p>
            <a:pPr marL="0" marR="0" lvl="0" indent="0" algn="ctr" defTabSz="914377" rtl="0" eaLnBrk="1" fontAlgn="auto" latinLnBrk="0" hangingPunct="1">
              <a:lnSpc>
                <a:spcPts val="4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Primary Endpoint: CV Death or HFH</a:t>
            </a:r>
          </a:p>
        </p:txBody>
      </p:sp>
      <p:sp>
        <p:nvSpPr>
          <p:cNvPr id="9" name="TextBox 1">
            <a:extLst>
              <a:ext uri="{FF2B5EF4-FFF2-40B4-BE49-F238E27FC236}">
                <a16:creationId xmlns:a16="http://schemas.microsoft.com/office/drawing/2014/main" id="{EAB3A276-6AF5-F144-94CA-FD493DF0CC21}"/>
              </a:ext>
            </a:extLst>
          </p:cNvPr>
          <p:cNvSpPr txBox="1"/>
          <p:nvPr/>
        </p:nvSpPr>
        <p:spPr>
          <a:xfrm>
            <a:off x="7598008" y="3410426"/>
            <a:ext cx="1544477" cy="877575"/>
          </a:xfrm>
          <a:prstGeom prst="rect">
            <a:avLst/>
          </a:prstGeom>
          <a:ln>
            <a:no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0.75 (0.65, 0.86)</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p&lt; 0.0001</a:t>
            </a:r>
          </a:p>
        </p:txBody>
      </p:sp>
      <p:sp>
        <p:nvSpPr>
          <p:cNvPr id="11" name="TextBox 10"/>
          <p:cNvSpPr txBox="1"/>
          <p:nvPr/>
        </p:nvSpPr>
        <p:spPr>
          <a:xfrm>
            <a:off x="9964874" y="3756337"/>
            <a:ext cx="1377863" cy="297454"/>
          </a:xfrm>
          <a:prstGeom prst="rect">
            <a:avLst/>
          </a:prstGeom>
          <a:noFill/>
        </p:spPr>
        <p:txBody>
          <a:bodyPr wrap="square" rtlCol="0">
            <a:spAutoFit/>
          </a:bodyPr>
          <a:lstStyle/>
          <a:p>
            <a:pPr marL="0" marR="0" lvl="0" indent="0" algn="l" defTabSz="121893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C00000"/>
                </a:solidFill>
                <a:effectLst/>
                <a:uLnTx/>
                <a:uFillTx/>
                <a:latin typeface="Calibri"/>
                <a:ea typeface="+mn-ea"/>
                <a:cs typeface="+mn-cs"/>
              </a:rPr>
              <a:t>Placebo</a:t>
            </a:r>
          </a:p>
        </p:txBody>
      </p:sp>
      <p:sp>
        <p:nvSpPr>
          <p:cNvPr id="12" name="TextBox 11"/>
          <p:cNvSpPr txBox="1"/>
          <p:nvPr/>
        </p:nvSpPr>
        <p:spPr>
          <a:xfrm>
            <a:off x="10404008" y="4326862"/>
            <a:ext cx="1377863" cy="297454"/>
          </a:xfrm>
          <a:prstGeom prst="rect">
            <a:avLst/>
          </a:prstGeom>
          <a:noFill/>
        </p:spPr>
        <p:txBody>
          <a:bodyPr wrap="square" rtlCol="0">
            <a:spAutoFit/>
          </a:bodyPr>
          <a:lstStyle/>
          <a:p>
            <a:pPr marL="0" marR="0" lvl="0" indent="0" algn="l" defTabSz="121893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err="1">
                <a:ln>
                  <a:noFill/>
                </a:ln>
                <a:solidFill>
                  <a:srgbClr val="4F81BD"/>
                </a:solidFill>
                <a:effectLst/>
                <a:uLnTx/>
                <a:uFillTx/>
                <a:latin typeface="Calibri"/>
                <a:ea typeface="+mn-ea"/>
                <a:cs typeface="+mn-cs"/>
              </a:rPr>
              <a:t>Empagliflozin</a:t>
            </a:r>
            <a:endParaRPr kumimoji="0" lang="en-US" sz="1333" b="1"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TextBox 12"/>
          <p:cNvSpPr txBox="1"/>
          <p:nvPr/>
        </p:nvSpPr>
        <p:spPr>
          <a:xfrm>
            <a:off x="6068352" y="3506839"/>
            <a:ext cx="595099" cy="3045675"/>
          </a:xfrm>
          <a:prstGeom prst="rect">
            <a:avLst/>
          </a:prstGeom>
          <a:solidFill>
            <a:srgbClr val="F79646"/>
          </a:solidFill>
        </p:spPr>
        <p:style>
          <a:lnRef idx="3">
            <a:schemeClr val="lt1"/>
          </a:lnRef>
          <a:fillRef idx="1">
            <a:schemeClr val="accent6"/>
          </a:fillRef>
          <a:effectRef idx="1">
            <a:schemeClr val="accent6"/>
          </a:effectRef>
          <a:fontRef idx="minor">
            <a:schemeClr val="lt1"/>
          </a:fontRef>
        </p:style>
        <p:txBody>
          <a:bodyPr vert="vert270" wrap="square" rtlCol="0">
            <a:spAutoFit/>
          </a:bodyPr>
          <a:lstStyle/>
          <a:p>
            <a:pPr marL="0" marR="0" lvl="0" indent="0" algn="ctr" defTabSz="121893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white"/>
                </a:solidFill>
                <a:effectLst/>
                <a:uLnTx/>
                <a:uFillTx/>
                <a:latin typeface="Calibri"/>
                <a:ea typeface="+mn-ea"/>
                <a:cs typeface="+mn-cs"/>
              </a:rPr>
              <a:t>EMPEROR-Reduced</a:t>
            </a:r>
            <a:r>
              <a:rPr lang="en-US" sz="2667" b="1" baseline="30000" dirty="0">
                <a:solidFill>
                  <a:prstClr val="white"/>
                </a:solidFill>
                <a:latin typeface="Calibri"/>
              </a:rPr>
              <a:t>3</a:t>
            </a:r>
            <a:endParaRPr kumimoji="0" lang="en-US" sz="2667"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p:cNvSpPr txBox="1"/>
          <p:nvPr/>
        </p:nvSpPr>
        <p:spPr>
          <a:xfrm>
            <a:off x="1776181" y="4229896"/>
            <a:ext cx="1440128" cy="338554"/>
          </a:xfrm>
          <a:prstGeom prst="rect">
            <a:avLst/>
          </a:prstGeom>
          <a:noFill/>
        </p:spPr>
        <p:txBody>
          <a:bodyPr wrap="square" rtlCol="0">
            <a:spAutoFit/>
          </a:bodyPr>
          <a:lstStyle/>
          <a:p>
            <a:pPr marL="0" marR="0" lvl="0" indent="0" algn="l" defTabSz="121893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4744 pts</a:t>
            </a:r>
          </a:p>
        </p:txBody>
      </p:sp>
      <p:sp>
        <p:nvSpPr>
          <p:cNvPr id="22" name="TextBox 21"/>
          <p:cNvSpPr txBox="1"/>
          <p:nvPr/>
        </p:nvSpPr>
        <p:spPr>
          <a:xfrm>
            <a:off x="7574954" y="4045230"/>
            <a:ext cx="1440128" cy="338554"/>
          </a:xfrm>
          <a:prstGeom prst="rect">
            <a:avLst/>
          </a:prstGeom>
          <a:noFill/>
        </p:spPr>
        <p:txBody>
          <a:bodyPr wrap="square" rtlCol="0">
            <a:spAutoFit/>
          </a:bodyPr>
          <a:lstStyle/>
          <a:p>
            <a:pPr marL="0" marR="0" lvl="0" indent="0" algn="l" defTabSz="121893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3730 pts</a:t>
            </a:r>
          </a:p>
        </p:txBody>
      </p:sp>
      <p:sp>
        <p:nvSpPr>
          <p:cNvPr id="23" name="Rectangle 22"/>
          <p:cNvSpPr/>
          <p:nvPr/>
        </p:nvSpPr>
        <p:spPr>
          <a:xfrm>
            <a:off x="978953" y="5979891"/>
            <a:ext cx="4932043" cy="400110"/>
          </a:xfrm>
          <a:prstGeom prst="rect">
            <a:avLst/>
          </a:prstGeom>
          <a:solidFill>
            <a:schemeClr val="bg1"/>
          </a:solidFill>
        </p:spPr>
        <p:txBody>
          <a:bodyPr wrap="square">
            <a:spAutoFit/>
          </a:bodyPr>
          <a:lstStyle/>
          <a:p>
            <a:pPr marL="0" marR="0" lvl="0" indent="0" algn="ctr" defTabSz="121893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55% was without DM, 41 % had CKD</a:t>
            </a:r>
          </a:p>
        </p:txBody>
      </p:sp>
      <p:sp>
        <p:nvSpPr>
          <p:cNvPr id="24" name="Rectangle 23"/>
          <p:cNvSpPr/>
          <p:nvPr/>
        </p:nvSpPr>
        <p:spPr>
          <a:xfrm>
            <a:off x="6668938" y="6002465"/>
            <a:ext cx="4932043" cy="400110"/>
          </a:xfrm>
          <a:prstGeom prst="rect">
            <a:avLst/>
          </a:prstGeom>
          <a:solidFill>
            <a:schemeClr val="bg1"/>
          </a:solidFill>
        </p:spPr>
        <p:txBody>
          <a:bodyPr wrap="square">
            <a:spAutoFit/>
          </a:bodyPr>
          <a:lstStyle/>
          <a:p>
            <a:pPr marL="0" marR="0" lvl="0" indent="0" algn="ctr" defTabSz="121893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50% was without DM, 48 % had CKD</a:t>
            </a:r>
          </a:p>
        </p:txBody>
      </p:sp>
      <p:sp>
        <p:nvSpPr>
          <p:cNvPr id="14" name="Down Arrow 13"/>
          <p:cNvSpPr/>
          <p:nvPr/>
        </p:nvSpPr>
        <p:spPr>
          <a:xfrm>
            <a:off x="2011652" y="4894771"/>
            <a:ext cx="439838" cy="557811"/>
          </a:xfrm>
          <a:prstGeom prst="downArrow">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Down Arrow 24"/>
          <p:cNvSpPr/>
          <p:nvPr/>
        </p:nvSpPr>
        <p:spPr>
          <a:xfrm>
            <a:off x="7776859" y="4624316"/>
            <a:ext cx="453743" cy="544009"/>
          </a:xfrm>
          <a:prstGeom prst="downArrow">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1201165"/>
          <p:cNvGrpSpPr>
            <a:grpSpLocks/>
          </p:cNvGrpSpPr>
          <p:nvPr/>
        </p:nvGrpSpPr>
        <p:grpSpPr bwMode="auto">
          <a:xfrm>
            <a:off x="3129574" y="733541"/>
            <a:ext cx="5049981" cy="2759190"/>
            <a:chOff x="441819" y="1317625"/>
            <a:chExt cx="8491662" cy="5043388"/>
          </a:xfrm>
        </p:grpSpPr>
        <p:grpSp>
          <p:nvGrpSpPr>
            <p:cNvPr id="27" name="Group 18"/>
            <p:cNvGrpSpPr>
              <a:grpSpLocks/>
            </p:cNvGrpSpPr>
            <p:nvPr/>
          </p:nvGrpSpPr>
          <p:grpSpPr bwMode="auto">
            <a:xfrm>
              <a:off x="1795484" y="2109804"/>
              <a:ext cx="6296025" cy="3333751"/>
              <a:chOff x="1689100" y="2789238"/>
              <a:chExt cx="6296025" cy="1506537"/>
            </a:xfrm>
          </p:grpSpPr>
          <p:grpSp>
            <p:nvGrpSpPr>
              <p:cNvPr id="67" name="Group 17"/>
              <p:cNvGrpSpPr>
                <a:grpSpLocks/>
              </p:cNvGrpSpPr>
              <p:nvPr/>
            </p:nvGrpSpPr>
            <p:grpSpPr bwMode="auto">
              <a:xfrm>
                <a:off x="1689100" y="3143250"/>
                <a:ext cx="4137554" cy="1152525"/>
                <a:chOff x="1689100" y="3143250"/>
                <a:chExt cx="4137554" cy="1152525"/>
              </a:xfrm>
            </p:grpSpPr>
            <p:grpSp>
              <p:nvGrpSpPr>
                <p:cNvPr id="70" name="Group 16"/>
                <p:cNvGrpSpPr>
                  <a:grpSpLocks/>
                </p:cNvGrpSpPr>
                <p:nvPr/>
              </p:nvGrpSpPr>
              <p:grpSpPr bwMode="auto">
                <a:xfrm>
                  <a:off x="1689100" y="3624263"/>
                  <a:ext cx="2003425" cy="671512"/>
                  <a:chOff x="1689100" y="3624263"/>
                  <a:chExt cx="2003425" cy="671512"/>
                </a:xfrm>
              </p:grpSpPr>
              <p:sp>
                <p:nvSpPr>
                  <p:cNvPr id="73" name="Freeform 72"/>
                  <p:cNvSpPr>
                    <a:spLocks/>
                  </p:cNvSpPr>
                  <p:nvPr/>
                </p:nvSpPr>
                <p:spPr bwMode="auto">
                  <a:xfrm>
                    <a:off x="1688832" y="4168590"/>
                    <a:ext cx="295269" cy="126965"/>
                  </a:xfrm>
                  <a:custGeom>
                    <a:avLst/>
                    <a:gdLst>
                      <a:gd name="T0" fmla="*/ 0 w 295275"/>
                      <a:gd name="T1" fmla="*/ 127000 h 127000"/>
                      <a:gd name="T2" fmla="*/ 63500 w 295275"/>
                      <a:gd name="T3" fmla="*/ 101600 h 127000"/>
                      <a:gd name="T4" fmla="*/ 98425 w 295275"/>
                      <a:gd name="T5" fmla="*/ 82550 h 127000"/>
                      <a:gd name="T6" fmla="*/ 127000 w 295275"/>
                      <a:gd name="T7" fmla="*/ 63500 h 127000"/>
                      <a:gd name="T8" fmla="*/ 142875 w 295275"/>
                      <a:gd name="T9" fmla="*/ 50800 h 127000"/>
                      <a:gd name="T10" fmla="*/ 171450 w 295275"/>
                      <a:gd name="T11" fmla="*/ 50800 h 127000"/>
                      <a:gd name="T12" fmla="*/ 196850 w 295275"/>
                      <a:gd name="T13" fmla="*/ 41275 h 127000"/>
                      <a:gd name="T14" fmla="*/ 228600 w 295275"/>
                      <a:gd name="T15" fmla="*/ 25400 h 127000"/>
                      <a:gd name="T16" fmla="*/ 241300 w 295275"/>
                      <a:gd name="T17" fmla="*/ 22225 h 127000"/>
                      <a:gd name="T18" fmla="*/ 260350 w 295275"/>
                      <a:gd name="T19" fmla="*/ 15875 h 127000"/>
                      <a:gd name="T20" fmla="*/ 285750 w 295275"/>
                      <a:gd name="T21" fmla="*/ 6350 h 127000"/>
                      <a:gd name="T22" fmla="*/ 295275 w 295275"/>
                      <a:gd name="T23" fmla="*/ 0 h 127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275" h="127000">
                        <a:moveTo>
                          <a:pt x="0" y="127000"/>
                        </a:moveTo>
                        <a:cubicBezTo>
                          <a:pt x="23548" y="118004"/>
                          <a:pt x="47096" y="109008"/>
                          <a:pt x="63500" y="101600"/>
                        </a:cubicBezTo>
                        <a:cubicBezTo>
                          <a:pt x="79904" y="94192"/>
                          <a:pt x="87842" y="88900"/>
                          <a:pt x="98425" y="82550"/>
                        </a:cubicBezTo>
                        <a:cubicBezTo>
                          <a:pt x="109008" y="76200"/>
                          <a:pt x="119592" y="68792"/>
                          <a:pt x="127000" y="63500"/>
                        </a:cubicBezTo>
                        <a:cubicBezTo>
                          <a:pt x="134408" y="58208"/>
                          <a:pt x="135467" y="52917"/>
                          <a:pt x="142875" y="50800"/>
                        </a:cubicBezTo>
                        <a:cubicBezTo>
                          <a:pt x="150283" y="48683"/>
                          <a:pt x="162454" y="52387"/>
                          <a:pt x="171450" y="50800"/>
                        </a:cubicBezTo>
                        <a:cubicBezTo>
                          <a:pt x="180446" y="49213"/>
                          <a:pt x="187325" y="45508"/>
                          <a:pt x="196850" y="41275"/>
                        </a:cubicBezTo>
                        <a:cubicBezTo>
                          <a:pt x="206375" y="37042"/>
                          <a:pt x="221192" y="28575"/>
                          <a:pt x="228600" y="25400"/>
                        </a:cubicBezTo>
                        <a:cubicBezTo>
                          <a:pt x="236008" y="22225"/>
                          <a:pt x="236008" y="23812"/>
                          <a:pt x="241300" y="22225"/>
                        </a:cubicBezTo>
                        <a:cubicBezTo>
                          <a:pt x="246592" y="20638"/>
                          <a:pt x="252942" y="18521"/>
                          <a:pt x="260350" y="15875"/>
                        </a:cubicBezTo>
                        <a:cubicBezTo>
                          <a:pt x="267758" y="13229"/>
                          <a:pt x="279929" y="8996"/>
                          <a:pt x="285750" y="6350"/>
                        </a:cubicBezTo>
                        <a:cubicBezTo>
                          <a:pt x="291571" y="3704"/>
                          <a:pt x="288925" y="3175"/>
                          <a:pt x="295275" y="0"/>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pitchFamily="34" charset="0"/>
                    </a:endParaRPr>
                  </a:p>
                </p:txBody>
              </p:sp>
              <p:sp>
                <p:nvSpPr>
                  <p:cNvPr id="74" name="Freeform 73"/>
                  <p:cNvSpPr>
                    <a:spLocks/>
                  </p:cNvSpPr>
                  <p:nvPr/>
                </p:nvSpPr>
                <p:spPr bwMode="auto">
                  <a:xfrm>
                    <a:off x="1987276" y="3624147"/>
                    <a:ext cx="1704938" cy="544444"/>
                  </a:xfrm>
                  <a:custGeom>
                    <a:avLst/>
                    <a:gdLst>
                      <a:gd name="T0" fmla="*/ 0 w 1704975"/>
                      <a:gd name="T1" fmla="*/ 544512 h 544512"/>
                      <a:gd name="T2" fmla="*/ 57150 w 1704975"/>
                      <a:gd name="T3" fmla="*/ 522287 h 544512"/>
                      <a:gd name="T4" fmla="*/ 123825 w 1704975"/>
                      <a:gd name="T5" fmla="*/ 496887 h 544512"/>
                      <a:gd name="T6" fmla="*/ 174625 w 1704975"/>
                      <a:gd name="T7" fmla="*/ 471487 h 544512"/>
                      <a:gd name="T8" fmla="*/ 212725 w 1704975"/>
                      <a:gd name="T9" fmla="*/ 458787 h 544512"/>
                      <a:gd name="T10" fmla="*/ 238125 w 1704975"/>
                      <a:gd name="T11" fmla="*/ 455612 h 544512"/>
                      <a:gd name="T12" fmla="*/ 263525 w 1704975"/>
                      <a:gd name="T13" fmla="*/ 436562 h 544512"/>
                      <a:gd name="T14" fmla="*/ 317500 w 1704975"/>
                      <a:gd name="T15" fmla="*/ 430212 h 544512"/>
                      <a:gd name="T16" fmla="*/ 358775 w 1704975"/>
                      <a:gd name="T17" fmla="*/ 420687 h 544512"/>
                      <a:gd name="T18" fmla="*/ 390525 w 1704975"/>
                      <a:gd name="T19" fmla="*/ 414337 h 544512"/>
                      <a:gd name="T20" fmla="*/ 422275 w 1704975"/>
                      <a:gd name="T21" fmla="*/ 401637 h 544512"/>
                      <a:gd name="T22" fmla="*/ 444500 w 1704975"/>
                      <a:gd name="T23" fmla="*/ 395287 h 544512"/>
                      <a:gd name="T24" fmla="*/ 479425 w 1704975"/>
                      <a:gd name="T25" fmla="*/ 385762 h 544512"/>
                      <a:gd name="T26" fmla="*/ 520700 w 1704975"/>
                      <a:gd name="T27" fmla="*/ 379412 h 544512"/>
                      <a:gd name="T28" fmla="*/ 555625 w 1704975"/>
                      <a:gd name="T29" fmla="*/ 363537 h 544512"/>
                      <a:gd name="T30" fmla="*/ 584200 w 1704975"/>
                      <a:gd name="T31" fmla="*/ 350837 h 544512"/>
                      <a:gd name="T32" fmla="*/ 625475 w 1704975"/>
                      <a:gd name="T33" fmla="*/ 347662 h 544512"/>
                      <a:gd name="T34" fmla="*/ 663575 w 1704975"/>
                      <a:gd name="T35" fmla="*/ 331787 h 544512"/>
                      <a:gd name="T36" fmla="*/ 695325 w 1704975"/>
                      <a:gd name="T37" fmla="*/ 328612 h 544512"/>
                      <a:gd name="T38" fmla="*/ 730250 w 1704975"/>
                      <a:gd name="T39" fmla="*/ 312737 h 544512"/>
                      <a:gd name="T40" fmla="*/ 755650 w 1704975"/>
                      <a:gd name="T41" fmla="*/ 296862 h 544512"/>
                      <a:gd name="T42" fmla="*/ 800100 w 1704975"/>
                      <a:gd name="T43" fmla="*/ 271462 h 544512"/>
                      <a:gd name="T44" fmla="*/ 835025 w 1704975"/>
                      <a:gd name="T45" fmla="*/ 252412 h 544512"/>
                      <a:gd name="T46" fmla="*/ 879475 w 1704975"/>
                      <a:gd name="T47" fmla="*/ 242887 h 544512"/>
                      <a:gd name="T48" fmla="*/ 914400 w 1704975"/>
                      <a:gd name="T49" fmla="*/ 233362 h 544512"/>
                      <a:gd name="T50" fmla="*/ 942975 w 1704975"/>
                      <a:gd name="T51" fmla="*/ 220662 h 544512"/>
                      <a:gd name="T52" fmla="*/ 987425 w 1704975"/>
                      <a:gd name="T53" fmla="*/ 207962 h 544512"/>
                      <a:gd name="T54" fmla="*/ 1000125 w 1704975"/>
                      <a:gd name="T55" fmla="*/ 201612 h 544512"/>
                      <a:gd name="T56" fmla="*/ 1009650 w 1704975"/>
                      <a:gd name="T57" fmla="*/ 198437 h 544512"/>
                      <a:gd name="T58" fmla="*/ 1025525 w 1704975"/>
                      <a:gd name="T59" fmla="*/ 185737 h 544512"/>
                      <a:gd name="T60" fmla="*/ 1057275 w 1704975"/>
                      <a:gd name="T61" fmla="*/ 182562 h 544512"/>
                      <a:gd name="T62" fmla="*/ 1063625 w 1704975"/>
                      <a:gd name="T63" fmla="*/ 176212 h 544512"/>
                      <a:gd name="T64" fmla="*/ 1092200 w 1704975"/>
                      <a:gd name="T65" fmla="*/ 169862 h 544512"/>
                      <a:gd name="T66" fmla="*/ 1098550 w 1704975"/>
                      <a:gd name="T67" fmla="*/ 163512 h 544512"/>
                      <a:gd name="T68" fmla="*/ 1133475 w 1704975"/>
                      <a:gd name="T69" fmla="*/ 157162 h 544512"/>
                      <a:gd name="T70" fmla="*/ 1181100 w 1704975"/>
                      <a:gd name="T71" fmla="*/ 144462 h 544512"/>
                      <a:gd name="T72" fmla="*/ 1212850 w 1704975"/>
                      <a:gd name="T73" fmla="*/ 134937 h 544512"/>
                      <a:gd name="T74" fmla="*/ 1225550 w 1704975"/>
                      <a:gd name="T75" fmla="*/ 125412 h 544512"/>
                      <a:gd name="T76" fmla="*/ 1247775 w 1704975"/>
                      <a:gd name="T77" fmla="*/ 119062 h 544512"/>
                      <a:gd name="T78" fmla="*/ 1270000 w 1704975"/>
                      <a:gd name="T79" fmla="*/ 119062 h 544512"/>
                      <a:gd name="T80" fmla="*/ 1276350 w 1704975"/>
                      <a:gd name="T81" fmla="*/ 115887 h 544512"/>
                      <a:gd name="T82" fmla="*/ 1301750 w 1704975"/>
                      <a:gd name="T83" fmla="*/ 103187 h 544512"/>
                      <a:gd name="T84" fmla="*/ 1323975 w 1704975"/>
                      <a:gd name="T85" fmla="*/ 100012 h 544512"/>
                      <a:gd name="T86" fmla="*/ 1346200 w 1704975"/>
                      <a:gd name="T87" fmla="*/ 96837 h 544512"/>
                      <a:gd name="T88" fmla="*/ 1358900 w 1704975"/>
                      <a:gd name="T89" fmla="*/ 93662 h 544512"/>
                      <a:gd name="T90" fmla="*/ 1390650 w 1704975"/>
                      <a:gd name="T91" fmla="*/ 84137 h 544512"/>
                      <a:gd name="T92" fmla="*/ 1409700 w 1704975"/>
                      <a:gd name="T93" fmla="*/ 77787 h 544512"/>
                      <a:gd name="T94" fmla="*/ 1428750 w 1704975"/>
                      <a:gd name="T95" fmla="*/ 71437 h 544512"/>
                      <a:gd name="T96" fmla="*/ 1450975 w 1704975"/>
                      <a:gd name="T97" fmla="*/ 65087 h 544512"/>
                      <a:gd name="T98" fmla="*/ 1476375 w 1704975"/>
                      <a:gd name="T99" fmla="*/ 58737 h 544512"/>
                      <a:gd name="T100" fmla="*/ 1485900 w 1704975"/>
                      <a:gd name="T101" fmla="*/ 58737 h 544512"/>
                      <a:gd name="T102" fmla="*/ 1501775 w 1704975"/>
                      <a:gd name="T103" fmla="*/ 52387 h 544512"/>
                      <a:gd name="T104" fmla="*/ 1511300 w 1704975"/>
                      <a:gd name="T105" fmla="*/ 52387 h 544512"/>
                      <a:gd name="T106" fmla="*/ 1536700 w 1704975"/>
                      <a:gd name="T107" fmla="*/ 39687 h 544512"/>
                      <a:gd name="T108" fmla="*/ 1558925 w 1704975"/>
                      <a:gd name="T109" fmla="*/ 33337 h 544512"/>
                      <a:gd name="T110" fmla="*/ 1574800 w 1704975"/>
                      <a:gd name="T111" fmla="*/ 30162 h 544512"/>
                      <a:gd name="T112" fmla="*/ 1600200 w 1704975"/>
                      <a:gd name="T113" fmla="*/ 20637 h 544512"/>
                      <a:gd name="T114" fmla="*/ 1635125 w 1704975"/>
                      <a:gd name="T115" fmla="*/ 11112 h 544512"/>
                      <a:gd name="T116" fmla="*/ 1657350 w 1704975"/>
                      <a:gd name="T117" fmla="*/ 11112 h 544512"/>
                      <a:gd name="T118" fmla="*/ 1670050 w 1704975"/>
                      <a:gd name="T119" fmla="*/ 11112 h 544512"/>
                      <a:gd name="T120" fmla="*/ 1692275 w 1704975"/>
                      <a:gd name="T121" fmla="*/ 1587 h 544512"/>
                      <a:gd name="T122" fmla="*/ 1701800 w 1704975"/>
                      <a:gd name="T123" fmla="*/ 1587 h 544512"/>
                      <a:gd name="T124" fmla="*/ 1704975 w 1704975"/>
                      <a:gd name="T125" fmla="*/ 1587 h 5445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04975" h="544512">
                        <a:moveTo>
                          <a:pt x="0" y="544512"/>
                        </a:moveTo>
                        <a:lnTo>
                          <a:pt x="57150" y="522287"/>
                        </a:lnTo>
                        <a:cubicBezTo>
                          <a:pt x="77788" y="514350"/>
                          <a:pt x="104246" y="505354"/>
                          <a:pt x="123825" y="496887"/>
                        </a:cubicBezTo>
                        <a:cubicBezTo>
                          <a:pt x="143404" y="488420"/>
                          <a:pt x="159808" y="477837"/>
                          <a:pt x="174625" y="471487"/>
                        </a:cubicBezTo>
                        <a:cubicBezTo>
                          <a:pt x="189442" y="465137"/>
                          <a:pt x="202142" y="461433"/>
                          <a:pt x="212725" y="458787"/>
                        </a:cubicBezTo>
                        <a:cubicBezTo>
                          <a:pt x="223308" y="456141"/>
                          <a:pt x="229658" y="459316"/>
                          <a:pt x="238125" y="455612"/>
                        </a:cubicBezTo>
                        <a:cubicBezTo>
                          <a:pt x="246592" y="451908"/>
                          <a:pt x="250296" y="440795"/>
                          <a:pt x="263525" y="436562"/>
                        </a:cubicBezTo>
                        <a:cubicBezTo>
                          <a:pt x="276754" y="432329"/>
                          <a:pt x="301625" y="432858"/>
                          <a:pt x="317500" y="430212"/>
                        </a:cubicBezTo>
                        <a:cubicBezTo>
                          <a:pt x="333375" y="427566"/>
                          <a:pt x="346604" y="423333"/>
                          <a:pt x="358775" y="420687"/>
                        </a:cubicBezTo>
                        <a:cubicBezTo>
                          <a:pt x="370946" y="418041"/>
                          <a:pt x="379942" y="417512"/>
                          <a:pt x="390525" y="414337"/>
                        </a:cubicBezTo>
                        <a:cubicBezTo>
                          <a:pt x="401108" y="411162"/>
                          <a:pt x="413279" y="404812"/>
                          <a:pt x="422275" y="401637"/>
                        </a:cubicBezTo>
                        <a:cubicBezTo>
                          <a:pt x="431271" y="398462"/>
                          <a:pt x="444500" y="395287"/>
                          <a:pt x="444500" y="395287"/>
                        </a:cubicBezTo>
                        <a:cubicBezTo>
                          <a:pt x="454025" y="392641"/>
                          <a:pt x="466725" y="388408"/>
                          <a:pt x="479425" y="385762"/>
                        </a:cubicBezTo>
                        <a:cubicBezTo>
                          <a:pt x="492125" y="383116"/>
                          <a:pt x="508000" y="383116"/>
                          <a:pt x="520700" y="379412"/>
                        </a:cubicBezTo>
                        <a:cubicBezTo>
                          <a:pt x="533400" y="375708"/>
                          <a:pt x="555625" y="363537"/>
                          <a:pt x="555625" y="363537"/>
                        </a:cubicBezTo>
                        <a:cubicBezTo>
                          <a:pt x="566208" y="358775"/>
                          <a:pt x="572558" y="353483"/>
                          <a:pt x="584200" y="350837"/>
                        </a:cubicBezTo>
                        <a:cubicBezTo>
                          <a:pt x="595842" y="348191"/>
                          <a:pt x="612246" y="350837"/>
                          <a:pt x="625475" y="347662"/>
                        </a:cubicBezTo>
                        <a:cubicBezTo>
                          <a:pt x="638704" y="344487"/>
                          <a:pt x="651933" y="334962"/>
                          <a:pt x="663575" y="331787"/>
                        </a:cubicBezTo>
                        <a:cubicBezTo>
                          <a:pt x="675217" y="328612"/>
                          <a:pt x="684212" y="331787"/>
                          <a:pt x="695325" y="328612"/>
                        </a:cubicBezTo>
                        <a:cubicBezTo>
                          <a:pt x="706438" y="325437"/>
                          <a:pt x="720196" y="318029"/>
                          <a:pt x="730250" y="312737"/>
                        </a:cubicBezTo>
                        <a:cubicBezTo>
                          <a:pt x="740304" y="307445"/>
                          <a:pt x="744008" y="303741"/>
                          <a:pt x="755650" y="296862"/>
                        </a:cubicBezTo>
                        <a:cubicBezTo>
                          <a:pt x="767292" y="289983"/>
                          <a:pt x="786871" y="278870"/>
                          <a:pt x="800100" y="271462"/>
                        </a:cubicBezTo>
                        <a:cubicBezTo>
                          <a:pt x="813329" y="264054"/>
                          <a:pt x="821796" y="257174"/>
                          <a:pt x="835025" y="252412"/>
                        </a:cubicBezTo>
                        <a:cubicBezTo>
                          <a:pt x="848254" y="247650"/>
                          <a:pt x="866246" y="246062"/>
                          <a:pt x="879475" y="242887"/>
                        </a:cubicBezTo>
                        <a:cubicBezTo>
                          <a:pt x="892704" y="239712"/>
                          <a:pt x="903817" y="237066"/>
                          <a:pt x="914400" y="233362"/>
                        </a:cubicBezTo>
                        <a:cubicBezTo>
                          <a:pt x="924983" y="229658"/>
                          <a:pt x="930804" y="224895"/>
                          <a:pt x="942975" y="220662"/>
                        </a:cubicBezTo>
                        <a:cubicBezTo>
                          <a:pt x="955146" y="216429"/>
                          <a:pt x="977900" y="211137"/>
                          <a:pt x="987425" y="207962"/>
                        </a:cubicBezTo>
                        <a:cubicBezTo>
                          <a:pt x="996950" y="204787"/>
                          <a:pt x="996421" y="203199"/>
                          <a:pt x="1000125" y="201612"/>
                        </a:cubicBezTo>
                        <a:cubicBezTo>
                          <a:pt x="1003829" y="200025"/>
                          <a:pt x="1005417" y="201083"/>
                          <a:pt x="1009650" y="198437"/>
                        </a:cubicBezTo>
                        <a:cubicBezTo>
                          <a:pt x="1013883" y="195791"/>
                          <a:pt x="1017588" y="188383"/>
                          <a:pt x="1025525" y="185737"/>
                        </a:cubicBezTo>
                        <a:cubicBezTo>
                          <a:pt x="1033462" y="183091"/>
                          <a:pt x="1050925" y="184150"/>
                          <a:pt x="1057275" y="182562"/>
                        </a:cubicBezTo>
                        <a:cubicBezTo>
                          <a:pt x="1063625" y="180975"/>
                          <a:pt x="1057804" y="178329"/>
                          <a:pt x="1063625" y="176212"/>
                        </a:cubicBezTo>
                        <a:cubicBezTo>
                          <a:pt x="1069446" y="174095"/>
                          <a:pt x="1086379" y="171979"/>
                          <a:pt x="1092200" y="169862"/>
                        </a:cubicBezTo>
                        <a:cubicBezTo>
                          <a:pt x="1098021" y="167745"/>
                          <a:pt x="1091671" y="165629"/>
                          <a:pt x="1098550" y="163512"/>
                        </a:cubicBezTo>
                        <a:cubicBezTo>
                          <a:pt x="1105429" y="161395"/>
                          <a:pt x="1119717" y="160337"/>
                          <a:pt x="1133475" y="157162"/>
                        </a:cubicBezTo>
                        <a:cubicBezTo>
                          <a:pt x="1147233" y="153987"/>
                          <a:pt x="1167871" y="148166"/>
                          <a:pt x="1181100" y="144462"/>
                        </a:cubicBezTo>
                        <a:cubicBezTo>
                          <a:pt x="1194329" y="140758"/>
                          <a:pt x="1205442" y="138112"/>
                          <a:pt x="1212850" y="134937"/>
                        </a:cubicBezTo>
                        <a:cubicBezTo>
                          <a:pt x="1220258" y="131762"/>
                          <a:pt x="1219729" y="128058"/>
                          <a:pt x="1225550" y="125412"/>
                        </a:cubicBezTo>
                        <a:cubicBezTo>
                          <a:pt x="1231371" y="122766"/>
                          <a:pt x="1240367" y="120120"/>
                          <a:pt x="1247775" y="119062"/>
                        </a:cubicBezTo>
                        <a:cubicBezTo>
                          <a:pt x="1255183" y="118004"/>
                          <a:pt x="1265238" y="119591"/>
                          <a:pt x="1270000" y="119062"/>
                        </a:cubicBezTo>
                        <a:cubicBezTo>
                          <a:pt x="1274763" y="118533"/>
                          <a:pt x="1276350" y="115887"/>
                          <a:pt x="1276350" y="115887"/>
                        </a:cubicBezTo>
                        <a:cubicBezTo>
                          <a:pt x="1281642" y="113241"/>
                          <a:pt x="1293813" y="105833"/>
                          <a:pt x="1301750" y="103187"/>
                        </a:cubicBezTo>
                        <a:cubicBezTo>
                          <a:pt x="1309687" y="100541"/>
                          <a:pt x="1323975" y="100012"/>
                          <a:pt x="1323975" y="100012"/>
                        </a:cubicBezTo>
                        <a:cubicBezTo>
                          <a:pt x="1331383" y="98954"/>
                          <a:pt x="1340379" y="97895"/>
                          <a:pt x="1346200" y="96837"/>
                        </a:cubicBezTo>
                        <a:cubicBezTo>
                          <a:pt x="1352021" y="95779"/>
                          <a:pt x="1351492" y="95779"/>
                          <a:pt x="1358900" y="93662"/>
                        </a:cubicBezTo>
                        <a:cubicBezTo>
                          <a:pt x="1366308" y="91545"/>
                          <a:pt x="1382183" y="86783"/>
                          <a:pt x="1390650" y="84137"/>
                        </a:cubicBezTo>
                        <a:cubicBezTo>
                          <a:pt x="1399117" y="81491"/>
                          <a:pt x="1409700" y="77787"/>
                          <a:pt x="1409700" y="77787"/>
                        </a:cubicBezTo>
                        <a:cubicBezTo>
                          <a:pt x="1416050" y="75670"/>
                          <a:pt x="1421871" y="73554"/>
                          <a:pt x="1428750" y="71437"/>
                        </a:cubicBezTo>
                        <a:cubicBezTo>
                          <a:pt x="1435629" y="69320"/>
                          <a:pt x="1443038" y="67204"/>
                          <a:pt x="1450975" y="65087"/>
                        </a:cubicBezTo>
                        <a:cubicBezTo>
                          <a:pt x="1458912" y="62970"/>
                          <a:pt x="1470554" y="59795"/>
                          <a:pt x="1476375" y="58737"/>
                        </a:cubicBezTo>
                        <a:cubicBezTo>
                          <a:pt x="1482196" y="57679"/>
                          <a:pt x="1481667" y="59795"/>
                          <a:pt x="1485900" y="58737"/>
                        </a:cubicBezTo>
                        <a:cubicBezTo>
                          <a:pt x="1490133" y="57679"/>
                          <a:pt x="1497542" y="53445"/>
                          <a:pt x="1501775" y="52387"/>
                        </a:cubicBezTo>
                        <a:cubicBezTo>
                          <a:pt x="1506008" y="51329"/>
                          <a:pt x="1505479" y="54504"/>
                          <a:pt x="1511300" y="52387"/>
                        </a:cubicBezTo>
                        <a:cubicBezTo>
                          <a:pt x="1517121" y="50270"/>
                          <a:pt x="1528762" y="42862"/>
                          <a:pt x="1536700" y="39687"/>
                        </a:cubicBezTo>
                        <a:cubicBezTo>
                          <a:pt x="1544638" y="36512"/>
                          <a:pt x="1552575" y="34925"/>
                          <a:pt x="1558925" y="33337"/>
                        </a:cubicBezTo>
                        <a:cubicBezTo>
                          <a:pt x="1565275" y="31750"/>
                          <a:pt x="1567921" y="32279"/>
                          <a:pt x="1574800" y="30162"/>
                        </a:cubicBezTo>
                        <a:cubicBezTo>
                          <a:pt x="1581679" y="28045"/>
                          <a:pt x="1590146" y="23812"/>
                          <a:pt x="1600200" y="20637"/>
                        </a:cubicBezTo>
                        <a:cubicBezTo>
                          <a:pt x="1610254" y="17462"/>
                          <a:pt x="1625600" y="12700"/>
                          <a:pt x="1635125" y="11112"/>
                        </a:cubicBezTo>
                        <a:cubicBezTo>
                          <a:pt x="1644650" y="9525"/>
                          <a:pt x="1657350" y="11112"/>
                          <a:pt x="1657350" y="11112"/>
                        </a:cubicBezTo>
                        <a:cubicBezTo>
                          <a:pt x="1663171" y="11112"/>
                          <a:pt x="1664229" y="12700"/>
                          <a:pt x="1670050" y="11112"/>
                        </a:cubicBezTo>
                        <a:cubicBezTo>
                          <a:pt x="1675871" y="9525"/>
                          <a:pt x="1686983" y="3174"/>
                          <a:pt x="1692275" y="1587"/>
                        </a:cubicBezTo>
                        <a:cubicBezTo>
                          <a:pt x="1697567" y="0"/>
                          <a:pt x="1701800" y="1587"/>
                          <a:pt x="1701800" y="1587"/>
                        </a:cubicBezTo>
                        <a:lnTo>
                          <a:pt x="1704975" y="1587"/>
                        </a:ln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pitchFamily="34" charset="0"/>
                    </a:endParaRPr>
                  </a:p>
                </p:txBody>
              </p:sp>
            </p:grpSp>
            <p:sp>
              <p:nvSpPr>
                <p:cNvPr id="71" name="Freeform 70"/>
                <p:cNvSpPr>
                  <a:spLocks/>
                </p:cNvSpPr>
                <p:nvPr/>
              </p:nvSpPr>
              <p:spPr bwMode="auto">
                <a:xfrm>
                  <a:off x="3685864" y="3466337"/>
                  <a:ext cx="663561" cy="152788"/>
                </a:xfrm>
                <a:custGeom>
                  <a:avLst/>
                  <a:gdLst>
                    <a:gd name="T0" fmla="*/ 0 w 663575"/>
                    <a:gd name="T1" fmla="*/ 152400 h 152400"/>
                    <a:gd name="T2" fmla="*/ 63500 w 663575"/>
                    <a:gd name="T3" fmla="*/ 139700 h 152400"/>
                    <a:gd name="T4" fmla="*/ 79375 w 663575"/>
                    <a:gd name="T5" fmla="*/ 130175 h 152400"/>
                    <a:gd name="T6" fmla="*/ 104775 w 663575"/>
                    <a:gd name="T7" fmla="*/ 130175 h 152400"/>
                    <a:gd name="T8" fmla="*/ 133350 w 663575"/>
                    <a:gd name="T9" fmla="*/ 123825 h 152400"/>
                    <a:gd name="T10" fmla="*/ 146050 w 663575"/>
                    <a:gd name="T11" fmla="*/ 117475 h 152400"/>
                    <a:gd name="T12" fmla="*/ 187325 w 663575"/>
                    <a:gd name="T13" fmla="*/ 104775 h 152400"/>
                    <a:gd name="T14" fmla="*/ 196850 w 663575"/>
                    <a:gd name="T15" fmla="*/ 98425 h 152400"/>
                    <a:gd name="T16" fmla="*/ 212725 w 663575"/>
                    <a:gd name="T17" fmla="*/ 98425 h 152400"/>
                    <a:gd name="T18" fmla="*/ 231775 w 663575"/>
                    <a:gd name="T19" fmla="*/ 98425 h 152400"/>
                    <a:gd name="T20" fmla="*/ 241300 w 663575"/>
                    <a:gd name="T21" fmla="*/ 92075 h 152400"/>
                    <a:gd name="T22" fmla="*/ 260350 w 663575"/>
                    <a:gd name="T23" fmla="*/ 85725 h 152400"/>
                    <a:gd name="T24" fmla="*/ 282575 w 663575"/>
                    <a:gd name="T25" fmla="*/ 82550 h 152400"/>
                    <a:gd name="T26" fmla="*/ 295275 w 663575"/>
                    <a:gd name="T27" fmla="*/ 79375 h 152400"/>
                    <a:gd name="T28" fmla="*/ 314325 w 663575"/>
                    <a:gd name="T29" fmla="*/ 76200 h 152400"/>
                    <a:gd name="T30" fmla="*/ 336550 w 663575"/>
                    <a:gd name="T31" fmla="*/ 73025 h 152400"/>
                    <a:gd name="T32" fmla="*/ 371475 w 663575"/>
                    <a:gd name="T33" fmla="*/ 60325 h 152400"/>
                    <a:gd name="T34" fmla="*/ 381000 w 663575"/>
                    <a:gd name="T35" fmla="*/ 53975 h 152400"/>
                    <a:gd name="T36" fmla="*/ 396875 w 663575"/>
                    <a:gd name="T37" fmla="*/ 53975 h 152400"/>
                    <a:gd name="T38" fmla="*/ 406400 w 663575"/>
                    <a:gd name="T39" fmla="*/ 53975 h 152400"/>
                    <a:gd name="T40" fmla="*/ 450850 w 663575"/>
                    <a:gd name="T41" fmla="*/ 44450 h 152400"/>
                    <a:gd name="T42" fmla="*/ 495300 w 663575"/>
                    <a:gd name="T43" fmla="*/ 41275 h 152400"/>
                    <a:gd name="T44" fmla="*/ 514350 w 663575"/>
                    <a:gd name="T45" fmla="*/ 38100 h 152400"/>
                    <a:gd name="T46" fmla="*/ 527050 w 663575"/>
                    <a:gd name="T47" fmla="*/ 25400 h 152400"/>
                    <a:gd name="T48" fmla="*/ 539750 w 663575"/>
                    <a:gd name="T49" fmla="*/ 19050 h 152400"/>
                    <a:gd name="T50" fmla="*/ 549275 w 663575"/>
                    <a:gd name="T51" fmla="*/ 19050 h 152400"/>
                    <a:gd name="T52" fmla="*/ 568325 w 663575"/>
                    <a:gd name="T53" fmla="*/ 22225 h 152400"/>
                    <a:gd name="T54" fmla="*/ 590550 w 663575"/>
                    <a:gd name="T55" fmla="*/ 9525 h 152400"/>
                    <a:gd name="T56" fmla="*/ 606425 w 663575"/>
                    <a:gd name="T57" fmla="*/ 9525 h 152400"/>
                    <a:gd name="T58" fmla="*/ 625475 w 663575"/>
                    <a:gd name="T59" fmla="*/ 9525 h 152400"/>
                    <a:gd name="T60" fmla="*/ 657225 w 663575"/>
                    <a:gd name="T61" fmla="*/ 6350 h 152400"/>
                    <a:gd name="T62" fmla="*/ 663575 w 663575"/>
                    <a:gd name="T63" fmla="*/ 0 h 152400"/>
                    <a:gd name="T64" fmla="*/ 663575 w 663575"/>
                    <a:gd name="T65" fmla="*/ 0 h 152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3575" h="152400">
                      <a:moveTo>
                        <a:pt x="0" y="152400"/>
                      </a:moveTo>
                      <a:cubicBezTo>
                        <a:pt x="25135" y="147902"/>
                        <a:pt x="50271" y="143404"/>
                        <a:pt x="63500" y="139700"/>
                      </a:cubicBezTo>
                      <a:cubicBezTo>
                        <a:pt x="76729" y="135996"/>
                        <a:pt x="72496" y="131762"/>
                        <a:pt x="79375" y="130175"/>
                      </a:cubicBezTo>
                      <a:cubicBezTo>
                        <a:pt x="86254" y="128588"/>
                        <a:pt x="95779" y="131233"/>
                        <a:pt x="104775" y="130175"/>
                      </a:cubicBezTo>
                      <a:cubicBezTo>
                        <a:pt x="113771" y="129117"/>
                        <a:pt x="126471" y="125942"/>
                        <a:pt x="133350" y="123825"/>
                      </a:cubicBezTo>
                      <a:cubicBezTo>
                        <a:pt x="140229" y="121708"/>
                        <a:pt x="137054" y="120650"/>
                        <a:pt x="146050" y="117475"/>
                      </a:cubicBezTo>
                      <a:cubicBezTo>
                        <a:pt x="155046" y="114300"/>
                        <a:pt x="178858" y="107950"/>
                        <a:pt x="187325" y="104775"/>
                      </a:cubicBezTo>
                      <a:cubicBezTo>
                        <a:pt x="195792" y="101600"/>
                        <a:pt x="192617" y="99483"/>
                        <a:pt x="196850" y="98425"/>
                      </a:cubicBezTo>
                      <a:cubicBezTo>
                        <a:pt x="201083" y="97367"/>
                        <a:pt x="212725" y="98425"/>
                        <a:pt x="212725" y="98425"/>
                      </a:cubicBezTo>
                      <a:cubicBezTo>
                        <a:pt x="218546" y="98425"/>
                        <a:pt x="227013" y="99483"/>
                        <a:pt x="231775" y="98425"/>
                      </a:cubicBezTo>
                      <a:cubicBezTo>
                        <a:pt x="236537" y="97367"/>
                        <a:pt x="236538" y="94192"/>
                        <a:pt x="241300" y="92075"/>
                      </a:cubicBezTo>
                      <a:cubicBezTo>
                        <a:pt x="246062" y="89958"/>
                        <a:pt x="253471" y="87312"/>
                        <a:pt x="260350" y="85725"/>
                      </a:cubicBezTo>
                      <a:cubicBezTo>
                        <a:pt x="267229" y="84138"/>
                        <a:pt x="276754" y="83608"/>
                        <a:pt x="282575" y="82550"/>
                      </a:cubicBezTo>
                      <a:cubicBezTo>
                        <a:pt x="288396" y="81492"/>
                        <a:pt x="289984" y="80433"/>
                        <a:pt x="295275" y="79375"/>
                      </a:cubicBezTo>
                      <a:cubicBezTo>
                        <a:pt x="300566" y="78317"/>
                        <a:pt x="307446" y="77258"/>
                        <a:pt x="314325" y="76200"/>
                      </a:cubicBezTo>
                      <a:cubicBezTo>
                        <a:pt x="321204" y="75142"/>
                        <a:pt x="327025" y="75671"/>
                        <a:pt x="336550" y="73025"/>
                      </a:cubicBezTo>
                      <a:cubicBezTo>
                        <a:pt x="346075" y="70379"/>
                        <a:pt x="364067" y="63500"/>
                        <a:pt x="371475" y="60325"/>
                      </a:cubicBezTo>
                      <a:cubicBezTo>
                        <a:pt x="378883" y="57150"/>
                        <a:pt x="376767" y="55033"/>
                        <a:pt x="381000" y="53975"/>
                      </a:cubicBezTo>
                      <a:cubicBezTo>
                        <a:pt x="385233" y="52917"/>
                        <a:pt x="396875" y="53975"/>
                        <a:pt x="396875" y="53975"/>
                      </a:cubicBezTo>
                      <a:cubicBezTo>
                        <a:pt x="401108" y="53975"/>
                        <a:pt x="397404" y="55562"/>
                        <a:pt x="406400" y="53975"/>
                      </a:cubicBezTo>
                      <a:cubicBezTo>
                        <a:pt x="415396" y="52388"/>
                        <a:pt x="436033" y="46567"/>
                        <a:pt x="450850" y="44450"/>
                      </a:cubicBezTo>
                      <a:cubicBezTo>
                        <a:pt x="465667" y="42333"/>
                        <a:pt x="484717" y="42333"/>
                        <a:pt x="495300" y="41275"/>
                      </a:cubicBezTo>
                      <a:cubicBezTo>
                        <a:pt x="505883" y="40217"/>
                        <a:pt x="509058" y="40746"/>
                        <a:pt x="514350" y="38100"/>
                      </a:cubicBezTo>
                      <a:cubicBezTo>
                        <a:pt x="519642" y="35454"/>
                        <a:pt x="522817" y="28575"/>
                        <a:pt x="527050" y="25400"/>
                      </a:cubicBezTo>
                      <a:cubicBezTo>
                        <a:pt x="531283" y="22225"/>
                        <a:pt x="536046" y="20108"/>
                        <a:pt x="539750" y="19050"/>
                      </a:cubicBezTo>
                      <a:cubicBezTo>
                        <a:pt x="543454" y="17992"/>
                        <a:pt x="544513" y="18521"/>
                        <a:pt x="549275" y="19050"/>
                      </a:cubicBezTo>
                      <a:cubicBezTo>
                        <a:pt x="554038" y="19579"/>
                        <a:pt x="561446" y="23812"/>
                        <a:pt x="568325" y="22225"/>
                      </a:cubicBezTo>
                      <a:cubicBezTo>
                        <a:pt x="575204" y="20638"/>
                        <a:pt x="584200" y="11642"/>
                        <a:pt x="590550" y="9525"/>
                      </a:cubicBezTo>
                      <a:cubicBezTo>
                        <a:pt x="596900" y="7408"/>
                        <a:pt x="606425" y="9525"/>
                        <a:pt x="606425" y="9525"/>
                      </a:cubicBezTo>
                      <a:cubicBezTo>
                        <a:pt x="612246" y="9525"/>
                        <a:pt x="617008" y="10054"/>
                        <a:pt x="625475" y="9525"/>
                      </a:cubicBezTo>
                      <a:cubicBezTo>
                        <a:pt x="633942" y="8996"/>
                        <a:pt x="650875" y="7938"/>
                        <a:pt x="657225" y="6350"/>
                      </a:cubicBezTo>
                      <a:cubicBezTo>
                        <a:pt x="663575" y="4763"/>
                        <a:pt x="663575" y="0"/>
                        <a:pt x="663575" y="0"/>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pitchFamily="34" charset="0"/>
                  </a:endParaRPr>
                </a:p>
              </p:txBody>
            </p:sp>
            <p:sp>
              <p:nvSpPr>
                <p:cNvPr id="72" name="Freeform 71"/>
                <p:cNvSpPr>
                  <a:spLocks/>
                </p:cNvSpPr>
                <p:nvPr/>
              </p:nvSpPr>
              <p:spPr bwMode="auto">
                <a:xfrm>
                  <a:off x="4362125" y="3142110"/>
                  <a:ext cx="1462056" cy="320641"/>
                </a:xfrm>
                <a:custGeom>
                  <a:avLst/>
                  <a:gdLst/>
                  <a:ahLst/>
                  <a:cxnLst/>
                  <a:rect l="0" t="0" r="r" b="b"/>
                  <a:pathLst>
                    <a:path w="1464204" h="320675">
                      <a:moveTo>
                        <a:pt x="0" y="320675"/>
                      </a:moveTo>
                      <a:cubicBezTo>
                        <a:pt x="23283" y="312208"/>
                        <a:pt x="46567" y="303742"/>
                        <a:pt x="63500" y="298450"/>
                      </a:cubicBezTo>
                      <a:cubicBezTo>
                        <a:pt x="80433" y="293158"/>
                        <a:pt x="89958" y="292629"/>
                        <a:pt x="101600" y="288925"/>
                      </a:cubicBezTo>
                      <a:cubicBezTo>
                        <a:pt x="113242" y="285221"/>
                        <a:pt x="122767" y="278342"/>
                        <a:pt x="133350" y="276225"/>
                      </a:cubicBezTo>
                      <a:cubicBezTo>
                        <a:pt x="143933" y="274108"/>
                        <a:pt x="165100" y="276225"/>
                        <a:pt x="165100" y="276225"/>
                      </a:cubicBezTo>
                      <a:cubicBezTo>
                        <a:pt x="174625" y="276225"/>
                        <a:pt x="183621" y="277812"/>
                        <a:pt x="190500" y="276225"/>
                      </a:cubicBezTo>
                      <a:cubicBezTo>
                        <a:pt x="197379" y="274638"/>
                        <a:pt x="199496" y="267229"/>
                        <a:pt x="206375" y="266700"/>
                      </a:cubicBezTo>
                      <a:cubicBezTo>
                        <a:pt x="213254" y="266171"/>
                        <a:pt x="225425" y="273579"/>
                        <a:pt x="231775" y="273050"/>
                      </a:cubicBezTo>
                      <a:cubicBezTo>
                        <a:pt x="238125" y="272521"/>
                        <a:pt x="238125" y="266171"/>
                        <a:pt x="244475" y="263525"/>
                      </a:cubicBezTo>
                      <a:cubicBezTo>
                        <a:pt x="250825" y="260879"/>
                        <a:pt x="262996" y="257704"/>
                        <a:pt x="269875" y="257175"/>
                      </a:cubicBezTo>
                      <a:cubicBezTo>
                        <a:pt x="276754" y="256646"/>
                        <a:pt x="280988" y="261408"/>
                        <a:pt x="285750" y="260350"/>
                      </a:cubicBezTo>
                      <a:cubicBezTo>
                        <a:pt x="290512" y="259292"/>
                        <a:pt x="292629" y="253471"/>
                        <a:pt x="298450" y="250825"/>
                      </a:cubicBezTo>
                      <a:cubicBezTo>
                        <a:pt x="304271" y="248179"/>
                        <a:pt x="313796" y="246592"/>
                        <a:pt x="320675" y="244475"/>
                      </a:cubicBezTo>
                      <a:cubicBezTo>
                        <a:pt x="327554" y="242358"/>
                        <a:pt x="333904" y="238654"/>
                        <a:pt x="339725" y="238125"/>
                      </a:cubicBezTo>
                      <a:cubicBezTo>
                        <a:pt x="345546" y="237596"/>
                        <a:pt x="351367" y="240771"/>
                        <a:pt x="355600" y="241300"/>
                      </a:cubicBezTo>
                      <a:cubicBezTo>
                        <a:pt x="359833" y="241829"/>
                        <a:pt x="360363" y="241829"/>
                        <a:pt x="365125" y="241300"/>
                      </a:cubicBezTo>
                      <a:cubicBezTo>
                        <a:pt x="369888" y="240771"/>
                        <a:pt x="378883" y="240771"/>
                        <a:pt x="384175" y="238125"/>
                      </a:cubicBezTo>
                      <a:cubicBezTo>
                        <a:pt x="389467" y="235479"/>
                        <a:pt x="391054" y="229129"/>
                        <a:pt x="396875" y="225425"/>
                      </a:cubicBezTo>
                      <a:cubicBezTo>
                        <a:pt x="402696" y="221721"/>
                        <a:pt x="411163" y="218546"/>
                        <a:pt x="419100" y="215900"/>
                      </a:cubicBezTo>
                      <a:cubicBezTo>
                        <a:pt x="427037" y="213254"/>
                        <a:pt x="432858" y="210608"/>
                        <a:pt x="444500" y="209550"/>
                      </a:cubicBezTo>
                      <a:cubicBezTo>
                        <a:pt x="456142" y="208492"/>
                        <a:pt x="479425" y="210079"/>
                        <a:pt x="488950" y="209550"/>
                      </a:cubicBezTo>
                      <a:cubicBezTo>
                        <a:pt x="498475" y="209021"/>
                        <a:pt x="494242" y="209550"/>
                        <a:pt x="501650" y="206375"/>
                      </a:cubicBezTo>
                      <a:cubicBezTo>
                        <a:pt x="509058" y="203200"/>
                        <a:pt x="525992" y="193675"/>
                        <a:pt x="533400" y="190500"/>
                      </a:cubicBezTo>
                      <a:cubicBezTo>
                        <a:pt x="540808" y="187325"/>
                        <a:pt x="537633" y="188912"/>
                        <a:pt x="546100" y="187325"/>
                      </a:cubicBezTo>
                      <a:cubicBezTo>
                        <a:pt x="554567" y="185738"/>
                        <a:pt x="572029" y="184150"/>
                        <a:pt x="584200" y="180975"/>
                      </a:cubicBezTo>
                      <a:cubicBezTo>
                        <a:pt x="596371" y="177800"/>
                        <a:pt x="611717" y="170392"/>
                        <a:pt x="619125" y="168275"/>
                      </a:cubicBezTo>
                      <a:cubicBezTo>
                        <a:pt x="626533" y="166158"/>
                        <a:pt x="626004" y="169863"/>
                        <a:pt x="628650" y="168275"/>
                      </a:cubicBezTo>
                      <a:cubicBezTo>
                        <a:pt x="631296" y="166688"/>
                        <a:pt x="632354" y="160338"/>
                        <a:pt x="635000" y="158750"/>
                      </a:cubicBezTo>
                      <a:cubicBezTo>
                        <a:pt x="637646" y="157163"/>
                        <a:pt x="639763" y="159279"/>
                        <a:pt x="644525" y="158750"/>
                      </a:cubicBezTo>
                      <a:cubicBezTo>
                        <a:pt x="649288" y="158221"/>
                        <a:pt x="657225" y="156104"/>
                        <a:pt x="663575" y="155575"/>
                      </a:cubicBezTo>
                      <a:cubicBezTo>
                        <a:pt x="669925" y="155046"/>
                        <a:pt x="675217" y="156633"/>
                        <a:pt x="682625" y="155575"/>
                      </a:cubicBezTo>
                      <a:cubicBezTo>
                        <a:pt x="690033" y="154517"/>
                        <a:pt x="701146" y="151342"/>
                        <a:pt x="708025" y="149225"/>
                      </a:cubicBezTo>
                      <a:cubicBezTo>
                        <a:pt x="714904" y="147108"/>
                        <a:pt x="715433" y="144992"/>
                        <a:pt x="723900" y="142875"/>
                      </a:cubicBezTo>
                      <a:cubicBezTo>
                        <a:pt x="732367" y="140758"/>
                        <a:pt x="752475" y="138642"/>
                        <a:pt x="758825" y="136525"/>
                      </a:cubicBezTo>
                      <a:cubicBezTo>
                        <a:pt x="765175" y="134408"/>
                        <a:pt x="759883" y="131763"/>
                        <a:pt x="762000" y="130175"/>
                      </a:cubicBezTo>
                      <a:cubicBezTo>
                        <a:pt x="764117" y="128587"/>
                        <a:pt x="764646" y="127000"/>
                        <a:pt x="771525" y="127000"/>
                      </a:cubicBezTo>
                      <a:cubicBezTo>
                        <a:pt x="778404" y="127000"/>
                        <a:pt x="796925" y="130704"/>
                        <a:pt x="803275" y="130175"/>
                      </a:cubicBezTo>
                      <a:cubicBezTo>
                        <a:pt x="809625" y="129646"/>
                        <a:pt x="807508" y="125413"/>
                        <a:pt x="809625" y="123825"/>
                      </a:cubicBezTo>
                      <a:cubicBezTo>
                        <a:pt x="811742" y="122237"/>
                        <a:pt x="805921" y="123296"/>
                        <a:pt x="815975" y="120650"/>
                      </a:cubicBezTo>
                      <a:cubicBezTo>
                        <a:pt x="826029" y="118004"/>
                        <a:pt x="858308" y="111125"/>
                        <a:pt x="869950" y="107950"/>
                      </a:cubicBezTo>
                      <a:cubicBezTo>
                        <a:pt x="881592" y="104775"/>
                        <a:pt x="881592" y="102658"/>
                        <a:pt x="885825" y="101600"/>
                      </a:cubicBezTo>
                      <a:cubicBezTo>
                        <a:pt x="890058" y="100542"/>
                        <a:pt x="895350" y="101600"/>
                        <a:pt x="895350" y="101600"/>
                      </a:cubicBezTo>
                      <a:cubicBezTo>
                        <a:pt x="897996" y="101600"/>
                        <a:pt x="897996" y="103187"/>
                        <a:pt x="901700" y="101600"/>
                      </a:cubicBezTo>
                      <a:cubicBezTo>
                        <a:pt x="905404" y="100013"/>
                        <a:pt x="910696" y="93662"/>
                        <a:pt x="917575" y="92075"/>
                      </a:cubicBezTo>
                      <a:cubicBezTo>
                        <a:pt x="924454" y="90488"/>
                        <a:pt x="942975" y="92075"/>
                        <a:pt x="942975" y="92075"/>
                      </a:cubicBezTo>
                      <a:cubicBezTo>
                        <a:pt x="951971" y="92075"/>
                        <a:pt x="964671" y="93133"/>
                        <a:pt x="971550" y="92075"/>
                      </a:cubicBezTo>
                      <a:cubicBezTo>
                        <a:pt x="978429" y="91017"/>
                        <a:pt x="979488" y="86783"/>
                        <a:pt x="984250" y="85725"/>
                      </a:cubicBezTo>
                      <a:cubicBezTo>
                        <a:pt x="989012" y="84667"/>
                        <a:pt x="992717" y="86783"/>
                        <a:pt x="1000125" y="85725"/>
                      </a:cubicBezTo>
                      <a:cubicBezTo>
                        <a:pt x="1007533" y="84667"/>
                        <a:pt x="1019704" y="81492"/>
                        <a:pt x="1028700" y="79375"/>
                      </a:cubicBezTo>
                      <a:cubicBezTo>
                        <a:pt x="1037696" y="77258"/>
                        <a:pt x="1044575" y="75671"/>
                        <a:pt x="1054100" y="73025"/>
                      </a:cubicBezTo>
                      <a:cubicBezTo>
                        <a:pt x="1063625" y="70379"/>
                        <a:pt x="1074738" y="65617"/>
                        <a:pt x="1085850" y="63500"/>
                      </a:cubicBezTo>
                      <a:cubicBezTo>
                        <a:pt x="1096962" y="61383"/>
                        <a:pt x="1117071" y="61912"/>
                        <a:pt x="1120775" y="60325"/>
                      </a:cubicBezTo>
                      <a:cubicBezTo>
                        <a:pt x="1124479" y="58738"/>
                        <a:pt x="1107546" y="55033"/>
                        <a:pt x="1108075" y="53975"/>
                      </a:cubicBezTo>
                      <a:cubicBezTo>
                        <a:pt x="1108604" y="52917"/>
                        <a:pt x="1115483" y="53446"/>
                        <a:pt x="1123950" y="53975"/>
                      </a:cubicBezTo>
                      <a:cubicBezTo>
                        <a:pt x="1132417" y="54504"/>
                        <a:pt x="1151996" y="57679"/>
                        <a:pt x="1158875" y="57150"/>
                      </a:cubicBezTo>
                      <a:cubicBezTo>
                        <a:pt x="1165754" y="56621"/>
                        <a:pt x="1159404" y="52388"/>
                        <a:pt x="1165225" y="50800"/>
                      </a:cubicBezTo>
                      <a:cubicBezTo>
                        <a:pt x="1171046" y="49213"/>
                        <a:pt x="1182688" y="48683"/>
                        <a:pt x="1193800" y="47625"/>
                      </a:cubicBezTo>
                      <a:cubicBezTo>
                        <a:pt x="1204912" y="46567"/>
                        <a:pt x="1221317" y="45508"/>
                        <a:pt x="1231900" y="44450"/>
                      </a:cubicBezTo>
                      <a:cubicBezTo>
                        <a:pt x="1242483" y="43392"/>
                        <a:pt x="1249892" y="42333"/>
                        <a:pt x="1257300" y="41275"/>
                      </a:cubicBezTo>
                      <a:cubicBezTo>
                        <a:pt x="1264708" y="40217"/>
                        <a:pt x="1265767" y="41275"/>
                        <a:pt x="1276350" y="38100"/>
                      </a:cubicBezTo>
                      <a:cubicBezTo>
                        <a:pt x="1286933" y="34925"/>
                        <a:pt x="1312333" y="24871"/>
                        <a:pt x="1320800" y="22225"/>
                      </a:cubicBezTo>
                      <a:cubicBezTo>
                        <a:pt x="1329267" y="19579"/>
                        <a:pt x="1327150" y="22225"/>
                        <a:pt x="1327150" y="22225"/>
                      </a:cubicBezTo>
                      <a:cubicBezTo>
                        <a:pt x="1330854" y="22225"/>
                        <a:pt x="1332442" y="22754"/>
                        <a:pt x="1343025" y="22225"/>
                      </a:cubicBezTo>
                      <a:cubicBezTo>
                        <a:pt x="1353608" y="21696"/>
                        <a:pt x="1380596" y="19579"/>
                        <a:pt x="1390650" y="19050"/>
                      </a:cubicBezTo>
                      <a:cubicBezTo>
                        <a:pt x="1400704" y="18521"/>
                        <a:pt x="1399117" y="19579"/>
                        <a:pt x="1403350" y="19050"/>
                      </a:cubicBezTo>
                      <a:cubicBezTo>
                        <a:pt x="1407583" y="18521"/>
                        <a:pt x="1413404" y="16933"/>
                        <a:pt x="1416050" y="15875"/>
                      </a:cubicBezTo>
                      <a:cubicBezTo>
                        <a:pt x="1418696" y="14817"/>
                        <a:pt x="1412346" y="13758"/>
                        <a:pt x="1419225" y="12700"/>
                      </a:cubicBezTo>
                      <a:cubicBezTo>
                        <a:pt x="1426104" y="11642"/>
                        <a:pt x="1450446" y="11642"/>
                        <a:pt x="1457325" y="9525"/>
                      </a:cubicBezTo>
                      <a:cubicBezTo>
                        <a:pt x="1464204" y="7408"/>
                        <a:pt x="1460500" y="0"/>
                        <a:pt x="1460500" y="0"/>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pitchFamily="34" charset="0"/>
                  </a:endParaRPr>
                </a:p>
              </p:txBody>
            </p:sp>
          </p:grpSp>
          <p:sp>
            <p:nvSpPr>
              <p:cNvPr id="68" name="Freeform 67"/>
              <p:cNvSpPr>
                <a:spLocks/>
              </p:cNvSpPr>
              <p:nvPr/>
            </p:nvSpPr>
            <p:spPr bwMode="auto">
              <a:xfrm>
                <a:off x="5822593" y="2897505"/>
                <a:ext cx="1457294" cy="239584"/>
              </a:xfrm>
              <a:custGeom>
                <a:avLst/>
                <a:gdLst/>
                <a:ahLst/>
                <a:cxnLst/>
                <a:rect l="0" t="0" r="r" b="b"/>
                <a:pathLst>
                  <a:path w="1457325" h="239183">
                    <a:moveTo>
                      <a:pt x="0" y="239183"/>
                    </a:moveTo>
                    <a:lnTo>
                      <a:pt x="69850" y="223308"/>
                    </a:lnTo>
                    <a:cubicBezTo>
                      <a:pt x="84667" y="220133"/>
                      <a:pt x="83079" y="221721"/>
                      <a:pt x="88900" y="220133"/>
                    </a:cubicBezTo>
                    <a:cubicBezTo>
                      <a:pt x="94721" y="218546"/>
                      <a:pt x="97896" y="214841"/>
                      <a:pt x="104775" y="213783"/>
                    </a:cubicBezTo>
                    <a:cubicBezTo>
                      <a:pt x="111654" y="212725"/>
                      <a:pt x="123825" y="214841"/>
                      <a:pt x="130175" y="213783"/>
                    </a:cubicBezTo>
                    <a:cubicBezTo>
                      <a:pt x="136525" y="212725"/>
                      <a:pt x="137583" y="209550"/>
                      <a:pt x="142875" y="207433"/>
                    </a:cubicBezTo>
                    <a:cubicBezTo>
                      <a:pt x="148167" y="205316"/>
                      <a:pt x="155046" y="203200"/>
                      <a:pt x="161925" y="201083"/>
                    </a:cubicBezTo>
                    <a:cubicBezTo>
                      <a:pt x="168804" y="198966"/>
                      <a:pt x="176213" y="196850"/>
                      <a:pt x="184150" y="194733"/>
                    </a:cubicBezTo>
                    <a:cubicBezTo>
                      <a:pt x="192087" y="192616"/>
                      <a:pt x="200025" y="190500"/>
                      <a:pt x="209550" y="188383"/>
                    </a:cubicBezTo>
                    <a:cubicBezTo>
                      <a:pt x="219075" y="186266"/>
                      <a:pt x="231775" y="184679"/>
                      <a:pt x="241300" y="182033"/>
                    </a:cubicBezTo>
                    <a:cubicBezTo>
                      <a:pt x="250825" y="179387"/>
                      <a:pt x="260350" y="174625"/>
                      <a:pt x="266700" y="172508"/>
                    </a:cubicBezTo>
                    <a:cubicBezTo>
                      <a:pt x="273050" y="170391"/>
                      <a:pt x="275167" y="170920"/>
                      <a:pt x="279400" y="169333"/>
                    </a:cubicBezTo>
                    <a:cubicBezTo>
                      <a:pt x="283633" y="167746"/>
                      <a:pt x="287867" y="164041"/>
                      <a:pt x="292100" y="162983"/>
                    </a:cubicBezTo>
                    <a:cubicBezTo>
                      <a:pt x="296333" y="161925"/>
                      <a:pt x="304800" y="162983"/>
                      <a:pt x="304800" y="162983"/>
                    </a:cubicBezTo>
                    <a:lnTo>
                      <a:pt x="320675" y="162983"/>
                    </a:lnTo>
                    <a:lnTo>
                      <a:pt x="342900" y="162983"/>
                    </a:lnTo>
                    <a:cubicBezTo>
                      <a:pt x="348192" y="162983"/>
                      <a:pt x="346604" y="164571"/>
                      <a:pt x="352425" y="162983"/>
                    </a:cubicBezTo>
                    <a:cubicBezTo>
                      <a:pt x="358246" y="161396"/>
                      <a:pt x="369888" y="155575"/>
                      <a:pt x="377825" y="153458"/>
                    </a:cubicBezTo>
                    <a:cubicBezTo>
                      <a:pt x="385762" y="151341"/>
                      <a:pt x="393700" y="150812"/>
                      <a:pt x="400050" y="150283"/>
                    </a:cubicBezTo>
                    <a:cubicBezTo>
                      <a:pt x="406400" y="149754"/>
                      <a:pt x="415925" y="150283"/>
                      <a:pt x="415925" y="150283"/>
                    </a:cubicBezTo>
                    <a:cubicBezTo>
                      <a:pt x="420158" y="150283"/>
                      <a:pt x="419100" y="151871"/>
                      <a:pt x="425450" y="150283"/>
                    </a:cubicBezTo>
                    <a:cubicBezTo>
                      <a:pt x="431800" y="148696"/>
                      <a:pt x="443971" y="141287"/>
                      <a:pt x="454025" y="140758"/>
                    </a:cubicBezTo>
                    <a:cubicBezTo>
                      <a:pt x="464079" y="140229"/>
                      <a:pt x="477838" y="147108"/>
                      <a:pt x="485775" y="147108"/>
                    </a:cubicBezTo>
                    <a:cubicBezTo>
                      <a:pt x="493712" y="147108"/>
                      <a:pt x="493183" y="141816"/>
                      <a:pt x="501650" y="140758"/>
                    </a:cubicBezTo>
                    <a:cubicBezTo>
                      <a:pt x="510117" y="139700"/>
                      <a:pt x="536575" y="140758"/>
                      <a:pt x="536575" y="140758"/>
                    </a:cubicBezTo>
                    <a:cubicBezTo>
                      <a:pt x="546100" y="140758"/>
                      <a:pt x="551921" y="142345"/>
                      <a:pt x="558800" y="140758"/>
                    </a:cubicBezTo>
                    <a:cubicBezTo>
                      <a:pt x="565679" y="139171"/>
                      <a:pt x="571500" y="132821"/>
                      <a:pt x="577850" y="131233"/>
                    </a:cubicBezTo>
                    <a:cubicBezTo>
                      <a:pt x="584200" y="129646"/>
                      <a:pt x="590550" y="132821"/>
                      <a:pt x="596900" y="131233"/>
                    </a:cubicBezTo>
                    <a:cubicBezTo>
                      <a:pt x="603250" y="129646"/>
                      <a:pt x="612246" y="123295"/>
                      <a:pt x="615950" y="121708"/>
                    </a:cubicBezTo>
                    <a:cubicBezTo>
                      <a:pt x="619654" y="120121"/>
                      <a:pt x="616479" y="123296"/>
                      <a:pt x="619125" y="121708"/>
                    </a:cubicBezTo>
                    <a:cubicBezTo>
                      <a:pt x="621771" y="120121"/>
                      <a:pt x="625475" y="113771"/>
                      <a:pt x="631825" y="112183"/>
                    </a:cubicBezTo>
                    <a:cubicBezTo>
                      <a:pt x="638175" y="110596"/>
                      <a:pt x="657225" y="112183"/>
                      <a:pt x="657225" y="112183"/>
                    </a:cubicBezTo>
                    <a:lnTo>
                      <a:pt x="692150" y="112183"/>
                    </a:lnTo>
                    <a:lnTo>
                      <a:pt x="714375" y="112183"/>
                    </a:lnTo>
                    <a:cubicBezTo>
                      <a:pt x="722312" y="112183"/>
                      <a:pt x="735013" y="112712"/>
                      <a:pt x="739775" y="112183"/>
                    </a:cubicBezTo>
                    <a:cubicBezTo>
                      <a:pt x="744538" y="111654"/>
                      <a:pt x="738188" y="111125"/>
                      <a:pt x="742950" y="109008"/>
                    </a:cubicBezTo>
                    <a:cubicBezTo>
                      <a:pt x="747712" y="106891"/>
                      <a:pt x="763059" y="100541"/>
                      <a:pt x="768350" y="99483"/>
                    </a:cubicBezTo>
                    <a:cubicBezTo>
                      <a:pt x="773641" y="98425"/>
                      <a:pt x="770996" y="102129"/>
                      <a:pt x="774700" y="102658"/>
                    </a:cubicBezTo>
                    <a:cubicBezTo>
                      <a:pt x="778404" y="103187"/>
                      <a:pt x="785284" y="103716"/>
                      <a:pt x="790575" y="102658"/>
                    </a:cubicBezTo>
                    <a:cubicBezTo>
                      <a:pt x="795866" y="101600"/>
                      <a:pt x="798513" y="97366"/>
                      <a:pt x="806450" y="96308"/>
                    </a:cubicBezTo>
                    <a:cubicBezTo>
                      <a:pt x="814387" y="95250"/>
                      <a:pt x="828146" y="95779"/>
                      <a:pt x="838200" y="96308"/>
                    </a:cubicBezTo>
                    <a:cubicBezTo>
                      <a:pt x="848254" y="96837"/>
                      <a:pt x="854075" y="101600"/>
                      <a:pt x="866775" y="99483"/>
                    </a:cubicBezTo>
                    <a:cubicBezTo>
                      <a:pt x="879475" y="97366"/>
                      <a:pt x="904875" y="86254"/>
                      <a:pt x="914400" y="83608"/>
                    </a:cubicBezTo>
                    <a:cubicBezTo>
                      <a:pt x="923925" y="80962"/>
                      <a:pt x="923925" y="83608"/>
                      <a:pt x="923925" y="83608"/>
                    </a:cubicBezTo>
                    <a:cubicBezTo>
                      <a:pt x="927100" y="83608"/>
                      <a:pt x="924983" y="83079"/>
                      <a:pt x="933450" y="83608"/>
                    </a:cubicBezTo>
                    <a:cubicBezTo>
                      <a:pt x="941917" y="84137"/>
                      <a:pt x="965729" y="88900"/>
                      <a:pt x="974725" y="86783"/>
                    </a:cubicBezTo>
                    <a:cubicBezTo>
                      <a:pt x="983721" y="84666"/>
                      <a:pt x="982133" y="73554"/>
                      <a:pt x="987425" y="70908"/>
                    </a:cubicBezTo>
                    <a:cubicBezTo>
                      <a:pt x="992717" y="68262"/>
                      <a:pt x="1006475" y="70908"/>
                      <a:pt x="1006475" y="70908"/>
                    </a:cubicBezTo>
                    <a:cubicBezTo>
                      <a:pt x="1012296" y="70908"/>
                      <a:pt x="1011238" y="71437"/>
                      <a:pt x="1022350" y="70908"/>
                    </a:cubicBezTo>
                    <a:cubicBezTo>
                      <a:pt x="1033462" y="70379"/>
                      <a:pt x="1064154" y="68791"/>
                      <a:pt x="1073150" y="67733"/>
                    </a:cubicBezTo>
                    <a:cubicBezTo>
                      <a:pt x="1082146" y="66675"/>
                      <a:pt x="1071563" y="64558"/>
                      <a:pt x="1076325" y="64558"/>
                    </a:cubicBezTo>
                    <a:cubicBezTo>
                      <a:pt x="1081087" y="64558"/>
                      <a:pt x="1096963" y="67204"/>
                      <a:pt x="1101725" y="67733"/>
                    </a:cubicBezTo>
                    <a:cubicBezTo>
                      <a:pt x="1106488" y="68262"/>
                      <a:pt x="1101196" y="68791"/>
                      <a:pt x="1104900" y="67733"/>
                    </a:cubicBezTo>
                    <a:cubicBezTo>
                      <a:pt x="1108604" y="66675"/>
                      <a:pt x="1119717" y="64558"/>
                      <a:pt x="1123950" y="61383"/>
                    </a:cubicBezTo>
                    <a:cubicBezTo>
                      <a:pt x="1128183" y="58208"/>
                      <a:pt x="1122892" y="51329"/>
                      <a:pt x="1130300" y="48683"/>
                    </a:cubicBezTo>
                    <a:cubicBezTo>
                      <a:pt x="1137708" y="46037"/>
                      <a:pt x="1159933" y="46037"/>
                      <a:pt x="1168400" y="45508"/>
                    </a:cubicBezTo>
                    <a:cubicBezTo>
                      <a:pt x="1176867" y="44979"/>
                      <a:pt x="1176338" y="46037"/>
                      <a:pt x="1181100" y="45508"/>
                    </a:cubicBezTo>
                    <a:cubicBezTo>
                      <a:pt x="1185863" y="44979"/>
                      <a:pt x="1192213" y="42862"/>
                      <a:pt x="1196975" y="42333"/>
                    </a:cubicBezTo>
                    <a:cubicBezTo>
                      <a:pt x="1201738" y="41804"/>
                      <a:pt x="1209675" y="42333"/>
                      <a:pt x="1209675" y="42333"/>
                    </a:cubicBezTo>
                    <a:cubicBezTo>
                      <a:pt x="1216025" y="42333"/>
                      <a:pt x="1229254" y="42862"/>
                      <a:pt x="1235075" y="42333"/>
                    </a:cubicBezTo>
                    <a:cubicBezTo>
                      <a:pt x="1240896" y="41804"/>
                      <a:pt x="1240367" y="41804"/>
                      <a:pt x="1244600" y="39158"/>
                    </a:cubicBezTo>
                    <a:cubicBezTo>
                      <a:pt x="1248833" y="36512"/>
                      <a:pt x="1254125" y="28575"/>
                      <a:pt x="1260475" y="26458"/>
                    </a:cubicBezTo>
                    <a:cubicBezTo>
                      <a:pt x="1266825" y="24341"/>
                      <a:pt x="1282700" y="26458"/>
                      <a:pt x="1282700" y="26458"/>
                    </a:cubicBezTo>
                    <a:cubicBezTo>
                      <a:pt x="1287992" y="26458"/>
                      <a:pt x="1286933" y="25929"/>
                      <a:pt x="1292225" y="26458"/>
                    </a:cubicBezTo>
                    <a:cubicBezTo>
                      <a:pt x="1297517" y="26987"/>
                      <a:pt x="1306513" y="29104"/>
                      <a:pt x="1314450" y="29633"/>
                    </a:cubicBezTo>
                    <a:cubicBezTo>
                      <a:pt x="1322388" y="30162"/>
                      <a:pt x="1332442" y="30162"/>
                      <a:pt x="1339850" y="29633"/>
                    </a:cubicBezTo>
                    <a:cubicBezTo>
                      <a:pt x="1347258" y="29104"/>
                      <a:pt x="1353608" y="28045"/>
                      <a:pt x="1358900" y="26458"/>
                    </a:cubicBezTo>
                    <a:cubicBezTo>
                      <a:pt x="1364192" y="24871"/>
                      <a:pt x="1366838" y="22754"/>
                      <a:pt x="1371600" y="20108"/>
                    </a:cubicBezTo>
                    <a:cubicBezTo>
                      <a:pt x="1376362" y="17462"/>
                      <a:pt x="1384300" y="12170"/>
                      <a:pt x="1387475" y="10583"/>
                    </a:cubicBezTo>
                    <a:cubicBezTo>
                      <a:pt x="1390650" y="8996"/>
                      <a:pt x="1388533" y="11112"/>
                      <a:pt x="1390650" y="10583"/>
                    </a:cubicBezTo>
                    <a:cubicBezTo>
                      <a:pt x="1392767" y="10054"/>
                      <a:pt x="1397529" y="8996"/>
                      <a:pt x="1400175" y="7408"/>
                    </a:cubicBezTo>
                    <a:cubicBezTo>
                      <a:pt x="1402821" y="5821"/>
                      <a:pt x="1401234" y="2116"/>
                      <a:pt x="1406525" y="1058"/>
                    </a:cubicBezTo>
                    <a:cubicBezTo>
                      <a:pt x="1411816" y="0"/>
                      <a:pt x="1426104" y="529"/>
                      <a:pt x="1431925" y="1058"/>
                    </a:cubicBezTo>
                    <a:cubicBezTo>
                      <a:pt x="1437746" y="1587"/>
                      <a:pt x="1437217" y="3704"/>
                      <a:pt x="1441450" y="4233"/>
                    </a:cubicBezTo>
                    <a:cubicBezTo>
                      <a:pt x="1445683" y="4762"/>
                      <a:pt x="1457325" y="4233"/>
                      <a:pt x="1457325" y="4233"/>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pitchFamily="34" charset="0"/>
                </a:endParaRPr>
              </a:p>
            </p:txBody>
          </p:sp>
          <p:sp>
            <p:nvSpPr>
              <p:cNvPr id="69" name="Freeform 68"/>
              <p:cNvSpPr>
                <a:spLocks/>
              </p:cNvSpPr>
              <p:nvPr/>
            </p:nvSpPr>
            <p:spPr bwMode="auto">
              <a:xfrm>
                <a:off x="7283061" y="2789190"/>
                <a:ext cx="701660" cy="103294"/>
              </a:xfrm>
              <a:custGeom>
                <a:avLst/>
                <a:gdLst>
                  <a:gd name="T0" fmla="*/ 0 w 701675"/>
                  <a:gd name="T1" fmla="*/ 103187 h 103187"/>
                  <a:gd name="T2" fmla="*/ 120650 w 701675"/>
                  <a:gd name="T3" fmla="*/ 93662 h 103187"/>
                  <a:gd name="T4" fmla="*/ 155575 w 701675"/>
                  <a:gd name="T5" fmla="*/ 84137 h 103187"/>
                  <a:gd name="T6" fmla="*/ 155575 w 701675"/>
                  <a:gd name="T7" fmla="*/ 74612 h 103187"/>
                  <a:gd name="T8" fmla="*/ 193675 w 701675"/>
                  <a:gd name="T9" fmla="*/ 77787 h 103187"/>
                  <a:gd name="T10" fmla="*/ 193675 w 701675"/>
                  <a:gd name="T11" fmla="*/ 68262 h 103187"/>
                  <a:gd name="T12" fmla="*/ 288925 w 701675"/>
                  <a:gd name="T13" fmla="*/ 68262 h 103187"/>
                  <a:gd name="T14" fmla="*/ 292100 w 701675"/>
                  <a:gd name="T15" fmla="*/ 58737 h 103187"/>
                  <a:gd name="T16" fmla="*/ 298450 w 701675"/>
                  <a:gd name="T17" fmla="*/ 58737 h 103187"/>
                  <a:gd name="T18" fmla="*/ 317500 w 701675"/>
                  <a:gd name="T19" fmla="*/ 58737 h 103187"/>
                  <a:gd name="T20" fmla="*/ 323850 w 701675"/>
                  <a:gd name="T21" fmla="*/ 49212 h 103187"/>
                  <a:gd name="T22" fmla="*/ 336550 w 701675"/>
                  <a:gd name="T23" fmla="*/ 46037 h 103187"/>
                  <a:gd name="T24" fmla="*/ 365125 w 701675"/>
                  <a:gd name="T25" fmla="*/ 42862 h 103187"/>
                  <a:gd name="T26" fmla="*/ 371475 w 701675"/>
                  <a:gd name="T27" fmla="*/ 33337 h 103187"/>
                  <a:gd name="T28" fmla="*/ 371475 w 701675"/>
                  <a:gd name="T29" fmla="*/ 36512 h 103187"/>
                  <a:gd name="T30" fmla="*/ 396875 w 701675"/>
                  <a:gd name="T31" fmla="*/ 33337 h 103187"/>
                  <a:gd name="T32" fmla="*/ 406400 w 701675"/>
                  <a:gd name="T33" fmla="*/ 20637 h 103187"/>
                  <a:gd name="T34" fmla="*/ 476250 w 701675"/>
                  <a:gd name="T35" fmla="*/ 23812 h 103187"/>
                  <a:gd name="T36" fmla="*/ 476250 w 701675"/>
                  <a:gd name="T37" fmla="*/ 11112 h 103187"/>
                  <a:gd name="T38" fmla="*/ 590550 w 701675"/>
                  <a:gd name="T39" fmla="*/ 17462 h 103187"/>
                  <a:gd name="T40" fmla="*/ 593725 w 701675"/>
                  <a:gd name="T41" fmla="*/ 1587 h 103187"/>
                  <a:gd name="T42" fmla="*/ 701675 w 701675"/>
                  <a:gd name="T43" fmla="*/ 7937 h 103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1675" h="103187">
                    <a:moveTo>
                      <a:pt x="0" y="103187"/>
                    </a:moveTo>
                    <a:cubicBezTo>
                      <a:pt x="47360" y="100012"/>
                      <a:pt x="94721" y="96837"/>
                      <a:pt x="120650" y="93662"/>
                    </a:cubicBezTo>
                    <a:cubicBezTo>
                      <a:pt x="146579" y="90487"/>
                      <a:pt x="149754" y="87312"/>
                      <a:pt x="155575" y="84137"/>
                    </a:cubicBezTo>
                    <a:cubicBezTo>
                      <a:pt x="161396" y="80962"/>
                      <a:pt x="149225" y="75670"/>
                      <a:pt x="155575" y="74612"/>
                    </a:cubicBezTo>
                    <a:cubicBezTo>
                      <a:pt x="161925" y="73554"/>
                      <a:pt x="187325" y="78845"/>
                      <a:pt x="193675" y="77787"/>
                    </a:cubicBezTo>
                    <a:cubicBezTo>
                      <a:pt x="200025" y="76729"/>
                      <a:pt x="177800" y="69850"/>
                      <a:pt x="193675" y="68262"/>
                    </a:cubicBezTo>
                    <a:cubicBezTo>
                      <a:pt x="209550" y="66675"/>
                      <a:pt x="272521" y="69849"/>
                      <a:pt x="288925" y="68262"/>
                    </a:cubicBezTo>
                    <a:cubicBezTo>
                      <a:pt x="305329" y="66675"/>
                      <a:pt x="290513" y="60324"/>
                      <a:pt x="292100" y="58737"/>
                    </a:cubicBezTo>
                    <a:cubicBezTo>
                      <a:pt x="293687" y="57150"/>
                      <a:pt x="298450" y="58737"/>
                      <a:pt x="298450" y="58737"/>
                    </a:cubicBezTo>
                    <a:cubicBezTo>
                      <a:pt x="302683" y="58737"/>
                      <a:pt x="313267" y="60324"/>
                      <a:pt x="317500" y="58737"/>
                    </a:cubicBezTo>
                    <a:cubicBezTo>
                      <a:pt x="321733" y="57150"/>
                      <a:pt x="320675" y="51329"/>
                      <a:pt x="323850" y="49212"/>
                    </a:cubicBezTo>
                    <a:cubicBezTo>
                      <a:pt x="327025" y="47095"/>
                      <a:pt x="329671" y="47095"/>
                      <a:pt x="336550" y="46037"/>
                    </a:cubicBezTo>
                    <a:cubicBezTo>
                      <a:pt x="343429" y="44979"/>
                      <a:pt x="359304" y="44979"/>
                      <a:pt x="365125" y="42862"/>
                    </a:cubicBezTo>
                    <a:cubicBezTo>
                      <a:pt x="370946" y="40745"/>
                      <a:pt x="370417" y="34395"/>
                      <a:pt x="371475" y="33337"/>
                    </a:cubicBezTo>
                    <a:cubicBezTo>
                      <a:pt x="372533" y="32279"/>
                      <a:pt x="367242" y="36512"/>
                      <a:pt x="371475" y="36512"/>
                    </a:cubicBezTo>
                    <a:cubicBezTo>
                      <a:pt x="375708" y="36512"/>
                      <a:pt x="391054" y="35983"/>
                      <a:pt x="396875" y="33337"/>
                    </a:cubicBezTo>
                    <a:cubicBezTo>
                      <a:pt x="402696" y="30691"/>
                      <a:pt x="393171" y="22224"/>
                      <a:pt x="406400" y="20637"/>
                    </a:cubicBezTo>
                    <a:cubicBezTo>
                      <a:pt x="419629" y="19050"/>
                      <a:pt x="464608" y="25399"/>
                      <a:pt x="476250" y="23812"/>
                    </a:cubicBezTo>
                    <a:cubicBezTo>
                      <a:pt x="487892" y="22225"/>
                      <a:pt x="457200" y="12170"/>
                      <a:pt x="476250" y="11112"/>
                    </a:cubicBezTo>
                    <a:cubicBezTo>
                      <a:pt x="495300" y="10054"/>
                      <a:pt x="570971" y="19049"/>
                      <a:pt x="590550" y="17462"/>
                    </a:cubicBezTo>
                    <a:cubicBezTo>
                      <a:pt x="610129" y="15875"/>
                      <a:pt x="575204" y="3174"/>
                      <a:pt x="593725" y="1587"/>
                    </a:cubicBezTo>
                    <a:cubicBezTo>
                      <a:pt x="612246" y="0"/>
                      <a:pt x="701675" y="7937"/>
                      <a:pt x="701675" y="7937"/>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pitchFamily="34" charset="0"/>
                </a:endParaRPr>
              </a:p>
            </p:txBody>
          </p:sp>
        </p:grpSp>
        <p:cxnSp>
          <p:nvCxnSpPr>
            <p:cNvPr id="28" name="Straight Connector 27"/>
            <p:cNvCxnSpPr>
              <a:cxnSpLocks noChangeShapeType="1"/>
            </p:cNvCxnSpPr>
            <p:nvPr/>
          </p:nvCxnSpPr>
          <p:spPr bwMode="auto">
            <a:xfrm>
              <a:off x="1772991" y="5436721"/>
              <a:ext cx="6330813" cy="6349"/>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1715842" y="3898608"/>
              <a:ext cx="120647" cy="317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1715842" y="4677982"/>
              <a:ext cx="120647" cy="317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1715842" y="3097011"/>
              <a:ext cx="120647" cy="317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1715842" y="2297002"/>
              <a:ext cx="120647" cy="317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1715842" y="1495405"/>
              <a:ext cx="120647" cy="317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rot="5400000">
              <a:off x="2612766" y="5425609"/>
              <a:ext cx="122224"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rot="5400000">
              <a:off x="3516034" y="5425609"/>
              <a:ext cx="122224"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rot="5400000">
              <a:off x="5330507" y="5425609"/>
              <a:ext cx="122224"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rot="5400000">
              <a:off x="6235362" y="5425609"/>
              <a:ext cx="122224"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rot="5400000">
              <a:off x="7141806" y="5425609"/>
              <a:ext cx="122224"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rot="5400000">
              <a:off x="8046661" y="5425609"/>
              <a:ext cx="122224"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TextBox 53"/>
            <p:cNvSpPr txBox="1">
              <a:spLocks noChangeArrowheads="1"/>
            </p:cNvSpPr>
            <p:nvPr/>
          </p:nvSpPr>
          <p:spPr bwMode="auto">
            <a:xfrm>
              <a:off x="1412889" y="5246687"/>
              <a:ext cx="32702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0</a:t>
              </a:r>
            </a:p>
          </p:txBody>
        </p:sp>
        <p:sp>
          <p:nvSpPr>
            <p:cNvPr id="41" name="TextBox 54"/>
            <p:cNvSpPr txBox="1">
              <a:spLocks noChangeArrowheads="1"/>
            </p:cNvSpPr>
            <p:nvPr/>
          </p:nvSpPr>
          <p:spPr bwMode="auto">
            <a:xfrm>
              <a:off x="1043737" y="3717926"/>
              <a:ext cx="69616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16</a:t>
              </a:r>
            </a:p>
          </p:txBody>
        </p:sp>
        <p:sp>
          <p:nvSpPr>
            <p:cNvPr id="42" name="TextBox 55"/>
            <p:cNvSpPr txBox="1">
              <a:spLocks noChangeArrowheads="1"/>
            </p:cNvSpPr>
            <p:nvPr/>
          </p:nvSpPr>
          <p:spPr bwMode="auto">
            <a:xfrm>
              <a:off x="1043737" y="2130425"/>
              <a:ext cx="69616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32</a:t>
              </a:r>
            </a:p>
          </p:txBody>
        </p:sp>
        <p:sp>
          <p:nvSpPr>
            <p:cNvPr id="43" name="TextBox 56"/>
            <p:cNvSpPr txBox="1">
              <a:spLocks noChangeArrowheads="1"/>
            </p:cNvSpPr>
            <p:nvPr/>
          </p:nvSpPr>
          <p:spPr bwMode="auto">
            <a:xfrm>
              <a:off x="1043737" y="1317625"/>
              <a:ext cx="69616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panose="020B0604020202020204" pitchFamily="34" charset="0"/>
                </a:rPr>
                <a:t>40</a:t>
              </a:r>
            </a:p>
          </p:txBody>
        </p:sp>
        <p:sp>
          <p:nvSpPr>
            <p:cNvPr id="44" name="TextBox 57"/>
            <p:cNvSpPr txBox="1">
              <a:spLocks noChangeArrowheads="1"/>
            </p:cNvSpPr>
            <p:nvPr/>
          </p:nvSpPr>
          <p:spPr bwMode="auto">
            <a:xfrm>
              <a:off x="1043737" y="2916236"/>
              <a:ext cx="69616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24</a:t>
              </a:r>
            </a:p>
          </p:txBody>
        </p:sp>
        <p:sp>
          <p:nvSpPr>
            <p:cNvPr id="45" name="TextBox 58"/>
            <p:cNvSpPr txBox="1">
              <a:spLocks noChangeArrowheads="1"/>
            </p:cNvSpPr>
            <p:nvPr/>
          </p:nvSpPr>
          <p:spPr bwMode="auto">
            <a:xfrm>
              <a:off x="1255421" y="4500562"/>
              <a:ext cx="484492"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panose="020B0604020202020204" pitchFamily="34" charset="0"/>
                </a:rPr>
                <a:t>8</a:t>
              </a:r>
            </a:p>
          </p:txBody>
        </p:sp>
        <p:cxnSp>
          <p:nvCxnSpPr>
            <p:cNvPr id="46" name="Straight Connector 45"/>
            <p:cNvCxnSpPr>
              <a:cxnSpLocks noChangeShapeType="1"/>
            </p:cNvCxnSpPr>
            <p:nvPr/>
          </p:nvCxnSpPr>
          <p:spPr bwMode="auto">
            <a:xfrm rot="5400000">
              <a:off x="4405015" y="5431959"/>
              <a:ext cx="122224"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rot="5400000">
              <a:off x="-207984" y="3482730"/>
              <a:ext cx="3966712" cy="1588"/>
            </a:xfrm>
            <a:prstGeom prst="line">
              <a:avLst/>
            </a:prstGeom>
            <a:noFill/>
            <a:ln w="381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 name="TextBox 46"/>
            <p:cNvSpPr txBox="1">
              <a:spLocks noChangeArrowheads="1"/>
            </p:cNvSpPr>
            <p:nvPr/>
          </p:nvSpPr>
          <p:spPr bwMode="auto">
            <a:xfrm>
              <a:off x="4223596" y="2040421"/>
              <a:ext cx="1404889" cy="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panose="020B0604020202020204" pitchFamily="34" charset="0"/>
                </a:rPr>
                <a:t>Enalapril</a:t>
              </a:r>
            </a:p>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panose="020B0604020202020204" pitchFamily="34" charset="0"/>
                </a:rPr>
                <a:t>(n=4212)</a:t>
              </a:r>
            </a:p>
          </p:txBody>
        </p:sp>
        <p:sp>
          <p:nvSpPr>
            <p:cNvPr id="49" name="TextBox 49"/>
            <p:cNvSpPr txBox="1">
              <a:spLocks noChangeArrowheads="1"/>
            </p:cNvSpPr>
            <p:nvPr/>
          </p:nvSpPr>
          <p:spPr bwMode="auto">
            <a:xfrm>
              <a:off x="3205501" y="5460999"/>
              <a:ext cx="73910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360</a:t>
              </a:r>
            </a:p>
          </p:txBody>
        </p:sp>
        <p:sp>
          <p:nvSpPr>
            <p:cNvPr id="50" name="TextBox 50"/>
            <p:cNvSpPr txBox="1">
              <a:spLocks noChangeArrowheads="1"/>
            </p:cNvSpPr>
            <p:nvPr/>
          </p:nvSpPr>
          <p:spPr bwMode="auto">
            <a:xfrm>
              <a:off x="5021607" y="5460999"/>
              <a:ext cx="73910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720</a:t>
              </a:r>
            </a:p>
          </p:txBody>
        </p:sp>
        <p:sp>
          <p:nvSpPr>
            <p:cNvPr id="51" name="TextBox 51"/>
            <p:cNvSpPr txBox="1">
              <a:spLocks noChangeArrowheads="1"/>
            </p:cNvSpPr>
            <p:nvPr/>
          </p:nvSpPr>
          <p:spPr bwMode="auto">
            <a:xfrm>
              <a:off x="6767872" y="5460999"/>
              <a:ext cx="88196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1080</a:t>
              </a:r>
            </a:p>
          </p:txBody>
        </p:sp>
        <p:sp>
          <p:nvSpPr>
            <p:cNvPr id="52" name="TextBox 52"/>
            <p:cNvSpPr txBox="1">
              <a:spLocks noChangeArrowheads="1"/>
            </p:cNvSpPr>
            <p:nvPr/>
          </p:nvSpPr>
          <p:spPr bwMode="auto">
            <a:xfrm>
              <a:off x="1610051" y="5460999"/>
              <a:ext cx="453382"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0</a:t>
              </a:r>
            </a:p>
          </p:txBody>
        </p:sp>
        <p:sp>
          <p:nvSpPr>
            <p:cNvPr id="53" name="TextBox 59"/>
            <p:cNvSpPr txBox="1">
              <a:spLocks noChangeArrowheads="1"/>
            </p:cNvSpPr>
            <p:nvPr/>
          </p:nvSpPr>
          <p:spPr bwMode="auto">
            <a:xfrm>
              <a:off x="2304611" y="5460999"/>
              <a:ext cx="73910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180</a:t>
              </a:r>
            </a:p>
          </p:txBody>
        </p:sp>
        <p:sp>
          <p:nvSpPr>
            <p:cNvPr id="54" name="TextBox 61"/>
            <p:cNvSpPr txBox="1">
              <a:spLocks noChangeArrowheads="1"/>
            </p:cNvSpPr>
            <p:nvPr/>
          </p:nvSpPr>
          <p:spPr bwMode="auto">
            <a:xfrm>
              <a:off x="4105652" y="5460999"/>
              <a:ext cx="73910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540</a:t>
              </a:r>
            </a:p>
          </p:txBody>
        </p:sp>
        <p:sp>
          <p:nvSpPr>
            <p:cNvPr id="55" name="TextBox 62"/>
            <p:cNvSpPr txBox="1">
              <a:spLocks noChangeArrowheads="1"/>
            </p:cNvSpPr>
            <p:nvPr/>
          </p:nvSpPr>
          <p:spPr bwMode="auto">
            <a:xfrm>
              <a:off x="5931257" y="5460999"/>
              <a:ext cx="73910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900</a:t>
              </a:r>
            </a:p>
          </p:txBody>
        </p:sp>
        <p:sp>
          <p:nvSpPr>
            <p:cNvPr id="56" name="TextBox 63"/>
            <p:cNvSpPr txBox="1">
              <a:spLocks noChangeArrowheads="1"/>
            </p:cNvSpPr>
            <p:nvPr/>
          </p:nvSpPr>
          <p:spPr bwMode="auto">
            <a:xfrm>
              <a:off x="7663223" y="5460999"/>
              <a:ext cx="88196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1260</a:t>
              </a:r>
            </a:p>
          </p:txBody>
        </p:sp>
        <p:sp>
          <p:nvSpPr>
            <p:cNvPr id="57" name="TextBox 65"/>
            <p:cNvSpPr txBox="1">
              <a:spLocks noChangeArrowheads="1"/>
            </p:cNvSpPr>
            <p:nvPr/>
          </p:nvSpPr>
          <p:spPr bwMode="auto">
            <a:xfrm>
              <a:off x="2435247" y="5854700"/>
              <a:ext cx="5033962"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Days After Randomization</a:t>
              </a:r>
            </a:p>
          </p:txBody>
        </p:sp>
        <p:sp>
          <p:nvSpPr>
            <p:cNvPr id="58" name="TextBox 114"/>
            <p:cNvSpPr txBox="1">
              <a:spLocks noChangeArrowheads="1"/>
            </p:cNvSpPr>
            <p:nvPr/>
          </p:nvSpPr>
          <p:spPr bwMode="auto">
            <a:xfrm>
              <a:off x="8089901" y="1778031"/>
              <a:ext cx="843580"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1117</a:t>
              </a:r>
            </a:p>
          </p:txBody>
        </p:sp>
        <p:sp>
          <p:nvSpPr>
            <p:cNvPr id="59" name="TextBox 60"/>
            <p:cNvSpPr txBox="1">
              <a:spLocks noChangeArrowheads="1"/>
            </p:cNvSpPr>
            <p:nvPr/>
          </p:nvSpPr>
          <p:spPr bwMode="auto">
            <a:xfrm rot="16200000">
              <a:off x="-632618" y="3068349"/>
              <a:ext cx="3117849" cy="9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ts val="2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CV Death or HF Hospitalization</a:t>
              </a:r>
            </a:p>
          </p:txBody>
        </p:sp>
        <p:sp>
          <p:nvSpPr>
            <p:cNvPr id="60" name="TextBox 71"/>
            <p:cNvSpPr txBox="1">
              <a:spLocks noChangeArrowheads="1"/>
            </p:cNvSpPr>
            <p:nvPr/>
          </p:nvSpPr>
          <p:spPr bwMode="auto">
            <a:xfrm>
              <a:off x="8151813" y="2400332"/>
              <a:ext cx="739104" cy="50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914</a:t>
              </a:r>
            </a:p>
          </p:txBody>
        </p:sp>
        <p:sp>
          <p:nvSpPr>
            <p:cNvPr id="61" name="TextBox 72"/>
            <p:cNvSpPr txBox="1">
              <a:spLocks noChangeArrowheads="1"/>
            </p:cNvSpPr>
            <p:nvPr/>
          </p:nvSpPr>
          <p:spPr bwMode="auto">
            <a:xfrm>
              <a:off x="6712498" y="3035300"/>
              <a:ext cx="1348283" cy="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400">
                  <a:solidFill>
                    <a:srgbClr val="595959"/>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000">
                  <a:solidFill>
                    <a:srgbClr val="595959"/>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a:solidFill>
                    <a:srgbClr val="595959"/>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1600">
                  <a:solidFill>
                    <a:srgbClr val="595959"/>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1400">
                  <a:solidFill>
                    <a:srgbClr val="595959"/>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LCZ696</a:t>
              </a:r>
            </a:p>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mj-lt"/>
                  <a:ea typeface="MS PGothic" panose="020B0600070205080204" pitchFamily="34" charset="-128"/>
                  <a:cs typeface="Arial" panose="020B0604020202020204" pitchFamily="34" charset="0"/>
                </a:rPr>
                <a:t>(n=4187)</a:t>
              </a:r>
            </a:p>
          </p:txBody>
        </p:sp>
        <p:sp>
          <p:nvSpPr>
            <p:cNvPr id="62" name="TextBox 61"/>
            <p:cNvSpPr txBox="1">
              <a:spLocks noChangeArrowheads="1"/>
            </p:cNvSpPr>
            <p:nvPr/>
          </p:nvSpPr>
          <p:spPr bwMode="auto">
            <a:xfrm>
              <a:off x="4324048" y="4066395"/>
              <a:ext cx="4207623" cy="1181397"/>
            </a:xfrm>
            <a:prstGeom prst="rect">
              <a:avLst/>
            </a:prstGeom>
            <a:noFill/>
            <a:ln w="9525">
              <a:solidFill>
                <a:srgbClr val="FFFFFF"/>
              </a:solidFill>
              <a:miter lim="800000"/>
              <a:headEnd/>
              <a:tailEnd/>
            </a:ln>
            <a:effec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a:rPr>
                <a:t>HR = 0.80 (0.73-0.87)</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a:rPr>
                <a:t>P = 0.0000002</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a:rPr>
                <a:t>Number needed to treat = 21</a:t>
              </a:r>
              <a:endParaRPr kumimoji="0" lang="en-US" sz="1200" b="0"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a:endParaRPr>
            </a:p>
          </p:txBody>
        </p:sp>
        <p:grpSp>
          <p:nvGrpSpPr>
            <p:cNvPr id="63" name="Group 19"/>
            <p:cNvGrpSpPr/>
            <p:nvPr/>
          </p:nvGrpSpPr>
          <p:grpSpPr>
            <a:xfrm>
              <a:off x="1773234" y="2612693"/>
              <a:ext cx="6330950" cy="2852443"/>
              <a:chOff x="1666875" y="3016250"/>
              <a:chExt cx="6330950" cy="1289050"/>
            </a:xfrm>
            <a:effectLst>
              <a:outerShdw blurRad="76200" dist="38100" dir="2700000">
                <a:srgbClr val="000000">
                  <a:alpha val="43000"/>
                </a:srgbClr>
              </a:outerShdw>
            </a:effectLst>
          </p:grpSpPr>
          <p:sp>
            <p:nvSpPr>
              <p:cNvPr id="64" name="Freeform 63"/>
              <p:cNvSpPr/>
              <p:nvPr/>
            </p:nvSpPr>
            <p:spPr>
              <a:xfrm>
                <a:off x="1666875" y="3683000"/>
                <a:ext cx="2352675" cy="622300"/>
              </a:xfrm>
              <a:custGeom>
                <a:avLst/>
                <a:gdLst>
                  <a:gd name="connsiteX0" fmla="*/ 0 w 2352675"/>
                  <a:gd name="connsiteY0" fmla="*/ 622300 h 622300"/>
                  <a:gd name="connsiteX1" fmla="*/ 60325 w 2352675"/>
                  <a:gd name="connsiteY1" fmla="*/ 612775 h 622300"/>
                  <a:gd name="connsiteX2" fmla="*/ 82550 w 2352675"/>
                  <a:gd name="connsiteY2" fmla="*/ 600075 h 622300"/>
                  <a:gd name="connsiteX3" fmla="*/ 149225 w 2352675"/>
                  <a:gd name="connsiteY3" fmla="*/ 584200 h 622300"/>
                  <a:gd name="connsiteX4" fmla="*/ 165100 w 2352675"/>
                  <a:gd name="connsiteY4" fmla="*/ 568325 h 622300"/>
                  <a:gd name="connsiteX5" fmla="*/ 212725 w 2352675"/>
                  <a:gd name="connsiteY5" fmla="*/ 565150 h 622300"/>
                  <a:gd name="connsiteX6" fmla="*/ 279400 w 2352675"/>
                  <a:gd name="connsiteY6" fmla="*/ 549275 h 622300"/>
                  <a:gd name="connsiteX7" fmla="*/ 320675 w 2352675"/>
                  <a:gd name="connsiteY7" fmla="*/ 536575 h 622300"/>
                  <a:gd name="connsiteX8" fmla="*/ 374650 w 2352675"/>
                  <a:gd name="connsiteY8" fmla="*/ 520700 h 622300"/>
                  <a:gd name="connsiteX9" fmla="*/ 428625 w 2352675"/>
                  <a:gd name="connsiteY9" fmla="*/ 501650 h 622300"/>
                  <a:gd name="connsiteX10" fmla="*/ 469900 w 2352675"/>
                  <a:gd name="connsiteY10" fmla="*/ 485775 h 622300"/>
                  <a:gd name="connsiteX11" fmla="*/ 517525 w 2352675"/>
                  <a:gd name="connsiteY11" fmla="*/ 463550 h 622300"/>
                  <a:gd name="connsiteX12" fmla="*/ 558800 w 2352675"/>
                  <a:gd name="connsiteY12" fmla="*/ 463550 h 622300"/>
                  <a:gd name="connsiteX13" fmla="*/ 596900 w 2352675"/>
                  <a:gd name="connsiteY13" fmla="*/ 450850 h 622300"/>
                  <a:gd name="connsiteX14" fmla="*/ 596900 w 2352675"/>
                  <a:gd name="connsiteY14" fmla="*/ 441325 h 622300"/>
                  <a:gd name="connsiteX15" fmla="*/ 688975 w 2352675"/>
                  <a:gd name="connsiteY15" fmla="*/ 419100 h 622300"/>
                  <a:gd name="connsiteX16" fmla="*/ 704850 w 2352675"/>
                  <a:gd name="connsiteY16" fmla="*/ 412750 h 622300"/>
                  <a:gd name="connsiteX17" fmla="*/ 774700 w 2352675"/>
                  <a:gd name="connsiteY17" fmla="*/ 406400 h 622300"/>
                  <a:gd name="connsiteX18" fmla="*/ 806450 w 2352675"/>
                  <a:gd name="connsiteY18" fmla="*/ 393700 h 622300"/>
                  <a:gd name="connsiteX19" fmla="*/ 819150 w 2352675"/>
                  <a:gd name="connsiteY19" fmla="*/ 387350 h 622300"/>
                  <a:gd name="connsiteX20" fmla="*/ 863600 w 2352675"/>
                  <a:gd name="connsiteY20" fmla="*/ 377825 h 622300"/>
                  <a:gd name="connsiteX21" fmla="*/ 908050 w 2352675"/>
                  <a:gd name="connsiteY21" fmla="*/ 368300 h 622300"/>
                  <a:gd name="connsiteX22" fmla="*/ 936625 w 2352675"/>
                  <a:gd name="connsiteY22" fmla="*/ 358775 h 622300"/>
                  <a:gd name="connsiteX23" fmla="*/ 952500 w 2352675"/>
                  <a:gd name="connsiteY23" fmla="*/ 352425 h 622300"/>
                  <a:gd name="connsiteX24" fmla="*/ 977900 w 2352675"/>
                  <a:gd name="connsiteY24" fmla="*/ 342900 h 622300"/>
                  <a:gd name="connsiteX25" fmla="*/ 1003300 w 2352675"/>
                  <a:gd name="connsiteY25" fmla="*/ 333375 h 622300"/>
                  <a:gd name="connsiteX26" fmla="*/ 1047750 w 2352675"/>
                  <a:gd name="connsiteY26" fmla="*/ 320675 h 622300"/>
                  <a:gd name="connsiteX27" fmla="*/ 1060450 w 2352675"/>
                  <a:gd name="connsiteY27" fmla="*/ 314325 h 622300"/>
                  <a:gd name="connsiteX28" fmla="*/ 1108075 w 2352675"/>
                  <a:gd name="connsiteY28" fmla="*/ 292100 h 622300"/>
                  <a:gd name="connsiteX29" fmla="*/ 1152525 w 2352675"/>
                  <a:gd name="connsiteY29" fmla="*/ 279400 h 622300"/>
                  <a:gd name="connsiteX30" fmla="*/ 1216025 w 2352675"/>
                  <a:gd name="connsiteY30" fmla="*/ 266700 h 622300"/>
                  <a:gd name="connsiteX31" fmla="*/ 1266825 w 2352675"/>
                  <a:gd name="connsiteY31" fmla="*/ 254000 h 622300"/>
                  <a:gd name="connsiteX32" fmla="*/ 1314450 w 2352675"/>
                  <a:gd name="connsiteY32" fmla="*/ 247650 h 622300"/>
                  <a:gd name="connsiteX33" fmla="*/ 1374775 w 2352675"/>
                  <a:gd name="connsiteY33" fmla="*/ 228600 h 622300"/>
                  <a:gd name="connsiteX34" fmla="*/ 1416050 w 2352675"/>
                  <a:gd name="connsiteY34" fmla="*/ 222250 h 622300"/>
                  <a:gd name="connsiteX35" fmla="*/ 1476375 w 2352675"/>
                  <a:gd name="connsiteY35" fmla="*/ 206375 h 622300"/>
                  <a:gd name="connsiteX36" fmla="*/ 1524000 w 2352675"/>
                  <a:gd name="connsiteY36" fmla="*/ 190500 h 622300"/>
                  <a:gd name="connsiteX37" fmla="*/ 1549400 w 2352675"/>
                  <a:gd name="connsiteY37" fmla="*/ 180975 h 622300"/>
                  <a:gd name="connsiteX38" fmla="*/ 1571625 w 2352675"/>
                  <a:gd name="connsiteY38" fmla="*/ 177800 h 622300"/>
                  <a:gd name="connsiteX39" fmla="*/ 1609725 w 2352675"/>
                  <a:gd name="connsiteY39" fmla="*/ 171450 h 622300"/>
                  <a:gd name="connsiteX40" fmla="*/ 1628775 w 2352675"/>
                  <a:gd name="connsiteY40" fmla="*/ 165100 h 622300"/>
                  <a:gd name="connsiteX41" fmla="*/ 1673225 w 2352675"/>
                  <a:gd name="connsiteY41" fmla="*/ 152400 h 622300"/>
                  <a:gd name="connsiteX42" fmla="*/ 1724025 w 2352675"/>
                  <a:gd name="connsiteY42" fmla="*/ 146050 h 622300"/>
                  <a:gd name="connsiteX43" fmla="*/ 1774825 w 2352675"/>
                  <a:gd name="connsiteY43" fmla="*/ 127000 h 622300"/>
                  <a:gd name="connsiteX44" fmla="*/ 1835150 w 2352675"/>
                  <a:gd name="connsiteY44" fmla="*/ 104775 h 622300"/>
                  <a:gd name="connsiteX45" fmla="*/ 1892300 w 2352675"/>
                  <a:gd name="connsiteY45" fmla="*/ 95250 h 622300"/>
                  <a:gd name="connsiteX46" fmla="*/ 1924050 w 2352675"/>
                  <a:gd name="connsiteY46" fmla="*/ 88900 h 622300"/>
                  <a:gd name="connsiteX47" fmla="*/ 2000250 w 2352675"/>
                  <a:gd name="connsiteY47" fmla="*/ 85725 h 622300"/>
                  <a:gd name="connsiteX48" fmla="*/ 2041525 w 2352675"/>
                  <a:gd name="connsiteY48" fmla="*/ 66675 h 622300"/>
                  <a:gd name="connsiteX49" fmla="*/ 2101850 w 2352675"/>
                  <a:gd name="connsiteY49" fmla="*/ 60325 h 622300"/>
                  <a:gd name="connsiteX50" fmla="*/ 2159000 w 2352675"/>
                  <a:gd name="connsiteY50" fmla="*/ 41275 h 622300"/>
                  <a:gd name="connsiteX51" fmla="*/ 2206625 w 2352675"/>
                  <a:gd name="connsiteY51" fmla="*/ 28575 h 622300"/>
                  <a:gd name="connsiteX52" fmla="*/ 2244725 w 2352675"/>
                  <a:gd name="connsiteY52" fmla="*/ 22225 h 622300"/>
                  <a:gd name="connsiteX53" fmla="*/ 2305050 w 2352675"/>
                  <a:gd name="connsiteY53" fmla="*/ 9525 h 622300"/>
                  <a:gd name="connsiteX54" fmla="*/ 2352675 w 2352675"/>
                  <a:gd name="connsiteY54"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2675" h="622300">
                    <a:moveTo>
                      <a:pt x="0" y="622300"/>
                    </a:moveTo>
                    <a:cubicBezTo>
                      <a:pt x="23283" y="619389"/>
                      <a:pt x="46567" y="616479"/>
                      <a:pt x="60325" y="612775"/>
                    </a:cubicBezTo>
                    <a:cubicBezTo>
                      <a:pt x="74083" y="609071"/>
                      <a:pt x="67733" y="604838"/>
                      <a:pt x="82550" y="600075"/>
                    </a:cubicBezTo>
                    <a:cubicBezTo>
                      <a:pt x="97367" y="595312"/>
                      <a:pt x="135467" y="589492"/>
                      <a:pt x="149225" y="584200"/>
                    </a:cubicBezTo>
                    <a:cubicBezTo>
                      <a:pt x="162983" y="578908"/>
                      <a:pt x="154517" y="571500"/>
                      <a:pt x="165100" y="568325"/>
                    </a:cubicBezTo>
                    <a:cubicBezTo>
                      <a:pt x="175683" y="565150"/>
                      <a:pt x="193675" y="568325"/>
                      <a:pt x="212725" y="565150"/>
                    </a:cubicBezTo>
                    <a:cubicBezTo>
                      <a:pt x="231775" y="561975"/>
                      <a:pt x="261408" y="554038"/>
                      <a:pt x="279400" y="549275"/>
                    </a:cubicBezTo>
                    <a:cubicBezTo>
                      <a:pt x="297392" y="544513"/>
                      <a:pt x="320675" y="536575"/>
                      <a:pt x="320675" y="536575"/>
                    </a:cubicBezTo>
                    <a:cubicBezTo>
                      <a:pt x="336550" y="531813"/>
                      <a:pt x="356658" y="526521"/>
                      <a:pt x="374650" y="520700"/>
                    </a:cubicBezTo>
                    <a:cubicBezTo>
                      <a:pt x="392642" y="514879"/>
                      <a:pt x="412750" y="507471"/>
                      <a:pt x="428625" y="501650"/>
                    </a:cubicBezTo>
                    <a:cubicBezTo>
                      <a:pt x="444500" y="495829"/>
                      <a:pt x="455083" y="492125"/>
                      <a:pt x="469900" y="485775"/>
                    </a:cubicBezTo>
                    <a:cubicBezTo>
                      <a:pt x="484717" y="479425"/>
                      <a:pt x="502708" y="467254"/>
                      <a:pt x="517525" y="463550"/>
                    </a:cubicBezTo>
                    <a:cubicBezTo>
                      <a:pt x="532342" y="459846"/>
                      <a:pt x="545571" y="465667"/>
                      <a:pt x="558800" y="463550"/>
                    </a:cubicBezTo>
                    <a:cubicBezTo>
                      <a:pt x="572029" y="461433"/>
                      <a:pt x="590550" y="454554"/>
                      <a:pt x="596900" y="450850"/>
                    </a:cubicBezTo>
                    <a:cubicBezTo>
                      <a:pt x="603250" y="447146"/>
                      <a:pt x="581554" y="446617"/>
                      <a:pt x="596900" y="441325"/>
                    </a:cubicBezTo>
                    <a:cubicBezTo>
                      <a:pt x="612246" y="436033"/>
                      <a:pt x="670983" y="423863"/>
                      <a:pt x="688975" y="419100"/>
                    </a:cubicBezTo>
                    <a:cubicBezTo>
                      <a:pt x="706967" y="414338"/>
                      <a:pt x="690563" y="414867"/>
                      <a:pt x="704850" y="412750"/>
                    </a:cubicBezTo>
                    <a:cubicBezTo>
                      <a:pt x="719138" y="410633"/>
                      <a:pt x="757767" y="409575"/>
                      <a:pt x="774700" y="406400"/>
                    </a:cubicBezTo>
                    <a:cubicBezTo>
                      <a:pt x="791633" y="403225"/>
                      <a:pt x="799042" y="396875"/>
                      <a:pt x="806450" y="393700"/>
                    </a:cubicBezTo>
                    <a:cubicBezTo>
                      <a:pt x="813858" y="390525"/>
                      <a:pt x="809625" y="389996"/>
                      <a:pt x="819150" y="387350"/>
                    </a:cubicBezTo>
                    <a:cubicBezTo>
                      <a:pt x="828675" y="384704"/>
                      <a:pt x="863600" y="377825"/>
                      <a:pt x="863600" y="377825"/>
                    </a:cubicBezTo>
                    <a:cubicBezTo>
                      <a:pt x="878417" y="374650"/>
                      <a:pt x="895879" y="371475"/>
                      <a:pt x="908050" y="368300"/>
                    </a:cubicBezTo>
                    <a:cubicBezTo>
                      <a:pt x="920221" y="365125"/>
                      <a:pt x="929217" y="361421"/>
                      <a:pt x="936625" y="358775"/>
                    </a:cubicBezTo>
                    <a:cubicBezTo>
                      <a:pt x="944033" y="356129"/>
                      <a:pt x="952500" y="352425"/>
                      <a:pt x="952500" y="352425"/>
                    </a:cubicBezTo>
                    <a:lnTo>
                      <a:pt x="977900" y="342900"/>
                    </a:lnTo>
                    <a:cubicBezTo>
                      <a:pt x="986367" y="339725"/>
                      <a:pt x="991658" y="337079"/>
                      <a:pt x="1003300" y="333375"/>
                    </a:cubicBezTo>
                    <a:cubicBezTo>
                      <a:pt x="1014942" y="329671"/>
                      <a:pt x="1038225" y="323850"/>
                      <a:pt x="1047750" y="320675"/>
                    </a:cubicBezTo>
                    <a:cubicBezTo>
                      <a:pt x="1057275" y="317500"/>
                      <a:pt x="1060450" y="314325"/>
                      <a:pt x="1060450" y="314325"/>
                    </a:cubicBezTo>
                    <a:cubicBezTo>
                      <a:pt x="1070504" y="309563"/>
                      <a:pt x="1092729" y="297921"/>
                      <a:pt x="1108075" y="292100"/>
                    </a:cubicBezTo>
                    <a:cubicBezTo>
                      <a:pt x="1123421" y="286279"/>
                      <a:pt x="1134533" y="283633"/>
                      <a:pt x="1152525" y="279400"/>
                    </a:cubicBezTo>
                    <a:cubicBezTo>
                      <a:pt x="1170517" y="275167"/>
                      <a:pt x="1196975" y="270933"/>
                      <a:pt x="1216025" y="266700"/>
                    </a:cubicBezTo>
                    <a:cubicBezTo>
                      <a:pt x="1235075" y="262467"/>
                      <a:pt x="1250421" y="257175"/>
                      <a:pt x="1266825" y="254000"/>
                    </a:cubicBezTo>
                    <a:cubicBezTo>
                      <a:pt x="1283229" y="250825"/>
                      <a:pt x="1296458" y="251883"/>
                      <a:pt x="1314450" y="247650"/>
                    </a:cubicBezTo>
                    <a:cubicBezTo>
                      <a:pt x="1332442" y="243417"/>
                      <a:pt x="1357842" y="232833"/>
                      <a:pt x="1374775" y="228600"/>
                    </a:cubicBezTo>
                    <a:cubicBezTo>
                      <a:pt x="1391708" y="224367"/>
                      <a:pt x="1399117" y="225954"/>
                      <a:pt x="1416050" y="222250"/>
                    </a:cubicBezTo>
                    <a:cubicBezTo>
                      <a:pt x="1432983" y="218546"/>
                      <a:pt x="1458383" y="211667"/>
                      <a:pt x="1476375" y="206375"/>
                    </a:cubicBezTo>
                    <a:cubicBezTo>
                      <a:pt x="1494367" y="201083"/>
                      <a:pt x="1511829" y="194733"/>
                      <a:pt x="1524000" y="190500"/>
                    </a:cubicBezTo>
                    <a:cubicBezTo>
                      <a:pt x="1536171" y="186267"/>
                      <a:pt x="1541463" y="183092"/>
                      <a:pt x="1549400" y="180975"/>
                    </a:cubicBezTo>
                    <a:cubicBezTo>
                      <a:pt x="1557337" y="178858"/>
                      <a:pt x="1571625" y="177800"/>
                      <a:pt x="1571625" y="177800"/>
                    </a:cubicBezTo>
                    <a:cubicBezTo>
                      <a:pt x="1581679" y="176213"/>
                      <a:pt x="1600200" y="173567"/>
                      <a:pt x="1609725" y="171450"/>
                    </a:cubicBezTo>
                    <a:cubicBezTo>
                      <a:pt x="1619250" y="169333"/>
                      <a:pt x="1618192" y="168275"/>
                      <a:pt x="1628775" y="165100"/>
                    </a:cubicBezTo>
                    <a:cubicBezTo>
                      <a:pt x="1639358" y="161925"/>
                      <a:pt x="1657350" y="155575"/>
                      <a:pt x="1673225" y="152400"/>
                    </a:cubicBezTo>
                    <a:cubicBezTo>
                      <a:pt x="1689100" y="149225"/>
                      <a:pt x="1707092" y="150283"/>
                      <a:pt x="1724025" y="146050"/>
                    </a:cubicBezTo>
                    <a:cubicBezTo>
                      <a:pt x="1740958" y="141817"/>
                      <a:pt x="1774825" y="127000"/>
                      <a:pt x="1774825" y="127000"/>
                    </a:cubicBezTo>
                    <a:cubicBezTo>
                      <a:pt x="1793346" y="120121"/>
                      <a:pt x="1815571" y="110067"/>
                      <a:pt x="1835150" y="104775"/>
                    </a:cubicBezTo>
                    <a:cubicBezTo>
                      <a:pt x="1854729" y="99483"/>
                      <a:pt x="1877483" y="97896"/>
                      <a:pt x="1892300" y="95250"/>
                    </a:cubicBezTo>
                    <a:cubicBezTo>
                      <a:pt x="1907117" y="92604"/>
                      <a:pt x="1906058" y="90488"/>
                      <a:pt x="1924050" y="88900"/>
                    </a:cubicBezTo>
                    <a:cubicBezTo>
                      <a:pt x="1942042" y="87313"/>
                      <a:pt x="1980671" y="89429"/>
                      <a:pt x="2000250" y="85725"/>
                    </a:cubicBezTo>
                    <a:cubicBezTo>
                      <a:pt x="2019829" y="82021"/>
                      <a:pt x="2024592" y="70908"/>
                      <a:pt x="2041525" y="66675"/>
                    </a:cubicBezTo>
                    <a:cubicBezTo>
                      <a:pt x="2058458" y="62442"/>
                      <a:pt x="2082271" y="64558"/>
                      <a:pt x="2101850" y="60325"/>
                    </a:cubicBezTo>
                    <a:cubicBezTo>
                      <a:pt x="2121429" y="56092"/>
                      <a:pt x="2141538" y="46567"/>
                      <a:pt x="2159000" y="41275"/>
                    </a:cubicBezTo>
                    <a:cubicBezTo>
                      <a:pt x="2176462" y="35983"/>
                      <a:pt x="2192338" y="31750"/>
                      <a:pt x="2206625" y="28575"/>
                    </a:cubicBezTo>
                    <a:cubicBezTo>
                      <a:pt x="2220912" y="25400"/>
                      <a:pt x="2228321" y="25400"/>
                      <a:pt x="2244725" y="22225"/>
                    </a:cubicBezTo>
                    <a:cubicBezTo>
                      <a:pt x="2261129" y="19050"/>
                      <a:pt x="2305050" y="9525"/>
                      <a:pt x="2305050" y="9525"/>
                    </a:cubicBezTo>
                    <a:lnTo>
                      <a:pt x="2352675" y="0"/>
                    </a:lnTo>
                  </a:path>
                </a:pathLst>
              </a:custGeom>
              <a:noFill/>
              <a:ln w="57150" cap="flat" cmpd="sng" algn="ctr">
                <a:solidFill>
                  <a:srgbClr val="4F81B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j-lt"/>
                  <a:ea typeface="+mn-ea"/>
                  <a:cs typeface="+mn-cs"/>
                </a:endParaRPr>
              </a:p>
            </p:txBody>
          </p:sp>
          <p:sp>
            <p:nvSpPr>
              <p:cNvPr id="65" name="Freeform 64"/>
              <p:cNvSpPr/>
              <p:nvPr/>
            </p:nvSpPr>
            <p:spPr>
              <a:xfrm>
                <a:off x="4029075" y="3251200"/>
                <a:ext cx="2387600" cy="428625"/>
              </a:xfrm>
              <a:custGeom>
                <a:avLst/>
                <a:gdLst>
                  <a:gd name="connsiteX0" fmla="*/ 0 w 2387600"/>
                  <a:gd name="connsiteY0" fmla="*/ 428625 h 428625"/>
                  <a:gd name="connsiteX1" fmla="*/ 92075 w 2387600"/>
                  <a:gd name="connsiteY1" fmla="*/ 415925 h 428625"/>
                  <a:gd name="connsiteX2" fmla="*/ 117475 w 2387600"/>
                  <a:gd name="connsiteY2" fmla="*/ 403225 h 428625"/>
                  <a:gd name="connsiteX3" fmla="*/ 180975 w 2387600"/>
                  <a:gd name="connsiteY3" fmla="*/ 400050 h 428625"/>
                  <a:gd name="connsiteX4" fmla="*/ 219075 w 2387600"/>
                  <a:gd name="connsiteY4" fmla="*/ 387350 h 428625"/>
                  <a:gd name="connsiteX5" fmla="*/ 263525 w 2387600"/>
                  <a:gd name="connsiteY5" fmla="*/ 377825 h 428625"/>
                  <a:gd name="connsiteX6" fmla="*/ 301625 w 2387600"/>
                  <a:gd name="connsiteY6" fmla="*/ 368300 h 428625"/>
                  <a:gd name="connsiteX7" fmla="*/ 336550 w 2387600"/>
                  <a:gd name="connsiteY7" fmla="*/ 361950 h 428625"/>
                  <a:gd name="connsiteX8" fmla="*/ 415925 w 2387600"/>
                  <a:gd name="connsiteY8" fmla="*/ 355600 h 428625"/>
                  <a:gd name="connsiteX9" fmla="*/ 438150 w 2387600"/>
                  <a:gd name="connsiteY9" fmla="*/ 346075 h 428625"/>
                  <a:gd name="connsiteX10" fmla="*/ 476250 w 2387600"/>
                  <a:gd name="connsiteY10" fmla="*/ 339725 h 428625"/>
                  <a:gd name="connsiteX11" fmla="*/ 555625 w 2387600"/>
                  <a:gd name="connsiteY11" fmla="*/ 336550 h 428625"/>
                  <a:gd name="connsiteX12" fmla="*/ 577850 w 2387600"/>
                  <a:gd name="connsiteY12" fmla="*/ 317500 h 428625"/>
                  <a:gd name="connsiteX13" fmla="*/ 628650 w 2387600"/>
                  <a:gd name="connsiteY13" fmla="*/ 304800 h 428625"/>
                  <a:gd name="connsiteX14" fmla="*/ 688975 w 2387600"/>
                  <a:gd name="connsiteY14" fmla="*/ 295275 h 428625"/>
                  <a:gd name="connsiteX15" fmla="*/ 720725 w 2387600"/>
                  <a:gd name="connsiteY15" fmla="*/ 282575 h 428625"/>
                  <a:gd name="connsiteX16" fmla="*/ 790575 w 2387600"/>
                  <a:gd name="connsiteY16" fmla="*/ 273050 h 428625"/>
                  <a:gd name="connsiteX17" fmla="*/ 869950 w 2387600"/>
                  <a:gd name="connsiteY17" fmla="*/ 276225 h 428625"/>
                  <a:gd name="connsiteX18" fmla="*/ 917575 w 2387600"/>
                  <a:gd name="connsiteY18" fmla="*/ 250825 h 428625"/>
                  <a:gd name="connsiteX19" fmla="*/ 987425 w 2387600"/>
                  <a:gd name="connsiteY19" fmla="*/ 247650 h 428625"/>
                  <a:gd name="connsiteX20" fmla="*/ 1025525 w 2387600"/>
                  <a:gd name="connsiteY20" fmla="*/ 241300 h 428625"/>
                  <a:gd name="connsiteX21" fmla="*/ 1085850 w 2387600"/>
                  <a:gd name="connsiteY21" fmla="*/ 219075 h 428625"/>
                  <a:gd name="connsiteX22" fmla="*/ 1123950 w 2387600"/>
                  <a:gd name="connsiteY22" fmla="*/ 209550 h 428625"/>
                  <a:gd name="connsiteX23" fmla="*/ 1228725 w 2387600"/>
                  <a:gd name="connsiteY23" fmla="*/ 203200 h 428625"/>
                  <a:gd name="connsiteX24" fmla="*/ 1260475 w 2387600"/>
                  <a:gd name="connsiteY24" fmla="*/ 196850 h 428625"/>
                  <a:gd name="connsiteX25" fmla="*/ 1349375 w 2387600"/>
                  <a:gd name="connsiteY25" fmla="*/ 174625 h 428625"/>
                  <a:gd name="connsiteX26" fmla="*/ 1384300 w 2387600"/>
                  <a:gd name="connsiteY26" fmla="*/ 161925 h 428625"/>
                  <a:gd name="connsiteX27" fmla="*/ 1419225 w 2387600"/>
                  <a:gd name="connsiteY27" fmla="*/ 155575 h 428625"/>
                  <a:gd name="connsiteX28" fmla="*/ 1552575 w 2387600"/>
                  <a:gd name="connsiteY28" fmla="*/ 155575 h 428625"/>
                  <a:gd name="connsiteX29" fmla="*/ 1574800 w 2387600"/>
                  <a:gd name="connsiteY29" fmla="*/ 142875 h 428625"/>
                  <a:gd name="connsiteX30" fmla="*/ 1657350 w 2387600"/>
                  <a:gd name="connsiteY30" fmla="*/ 130175 h 428625"/>
                  <a:gd name="connsiteX31" fmla="*/ 1711325 w 2387600"/>
                  <a:gd name="connsiteY31" fmla="*/ 130175 h 428625"/>
                  <a:gd name="connsiteX32" fmla="*/ 1778000 w 2387600"/>
                  <a:gd name="connsiteY32" fmla="*/ 120650 h 428625"/>
                  <a:gd name="connsiteX33" fmla="*/ 1819275 w 2387600"/>
                  <a:gd name="connsiteY33" fmla="*/ 117475 h 428625"/>
                  <a:gd name="connsiteX34" fmla="*/ 1895475 w 2387600"/>
                  <a:gd name="connsiteY34" fmla="*/ 114300 h 428625"/>
                  <a:gd name="connsiteX35" fmla="*/ 1924050 w 2387600"/>
                  <a:gd name="connsiteY35" fmla="*/ 101600 h 428625"/>
                  <a:gd name="connsiteX36" fmla="*/ 1987550 w 2387600"/>
                  <a:gd name="connsiteY36" fmla="*/ 95250 h 428625"/>
                  <a:gd name="connsiteX37" fmla="*/ 2028825 w 2387600"/>
                  <a:gd name="connsiteY37" fmla="*/ 82550 h 428625"/>
                  <a:gd name="connsiteX38" fmla="*/ 2060575 w 2387600"/>
                  <a:gd name="connsiteY38" fmla="*/ 76200 h 428625"/>
                  <a:gd name="connsiteX39" fmla="*/ 2095500 w 2387600"/>
                  <a:gd name="connsiteY39" fmla="*/ 66675 h 428625"/>
                  <a:gd name="connsiteX40" fmla="*/ 2143125 w 2387600"/>
                  <a:gd name="connsiteY40" fmla="*/ 53975 h 428625"/>
                  <a:gd name="connsiteX41" fmla="*/ 2209800 w 2387600"/>
                  <a:gd name="connsiteY41" fmla="*/ 47625 h 428625"/>
                  <a:gd name="connsiteX42" fmla="*/ 2251075 w 2387600"/>
                  <a:gd name="connsiteY42" fmla="*/ 41275 h 428625"/>
                  <a:gd name="connsiteX43" fmla="*/ 2311400 w 2387600"/>
                  <a:gd name="connsiteY43" fmla="*/ 22225 h 428625"/>
                  <a:gd name="connsiteX44" fmla="*/ 2349500 w 2387600"/>
                  <a:gd name="connsiteY44" fmla="*/ 12700 h 428625"/>
                  <a:gd name="connsiteX45" fmla="*/ 2387600 w 2387600"/>
                  <a:gd name="connsiteY45"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87600" h="428625">
                    <a:moveTo>
                      <a:pt x="0" y="428625"/>
                    </a:moveTo>
                    <a:cubicBezTo>
                      <a:pt x="36248" y="424391"/>
                      <a:pt x="72496" y="420158"/>
                      <a:pt x="92075" y="415925"/>
                    </a:cubicBezTo>
                    <a:cubicBezTo>
                      <a:pt x="111654" y="411692"/>
                      <a:pt x="102658" y="405871"/>
                      <a:pt x="117475" y="403225"/>
                    </a:cubicBezTo>
                    <a:cubicBezTo>
                      <a:pt x="132292" y="400579"/>
                      <a:pt x="164042" y="402696"/>
                      <a:pt x="180975" y="400050"/>
                    </a:cubicBezTo>
                    <a:cubicBezTo>
                      <a:pt x="197908" y="397404"/>
                      <a:pt x="205317" y="391054"/>
                      <a:pt x="219075" y="387350"/>
                    </a:cubicBezTo>
                    <a:cubicBezTo>
                      <a:pt x="232833" y="383646"/>
                      <a:pt x="249767" y="381000"/>
                      <a:pt x="263525" y="377825"/>
                    </a:cubicBezTo>
                    <a:cubicBezTo>
                      <a:pt x="277283" y="374650"/>
                      <a:pt x="289454" y="370946"/>
                      <a:pt x="301625" y="368300"/>
                    </a:cubicBezTo>
                    <a:cubicBezTo>
                      <a:pt x="313796" y="365654"/>
                      <a:pt x="317500" y="364067"/>
                      <a:pt x="336550" y="361950"/>
                    </a:cubicBezTo>
                    <a:cubicBezTo>
                      <a:pt x="355600" y="359833"/>
                      <a:pt x="398992" y="358246"/>
                      <a:pt x="415925" y="355600"/>
                    </a:cubicBezTo>
                    <a:cubicBezTo>
                      <a:pt x="432858" y="352954"/>
                      <a:pt x="428096" y="348721"/>
                      <a:pt x="438150" y="346075"/>
                    </a:cubicBezTo>
                    <a:cubicBezTo>
                      <a:pt x="448204" y="343429"/>
                      <a:pt x="456671" y="341312"/>
                      <a:pt x="476250" y="339725"/>
                    </a:cubicBezTo>
                    <a:cubicBezTo>
                      <a:pt x="495829" y="338138"/>
                      <a:pt x="538692" y="340254"/>
                      <a:pt x="555625" y="336550"/>
                    </a:cubicBezTo>
                    <a:cubicBezTo>
                      <a:pt x="572558" y="332846"/>
                      <a:pt x="565679" y="322792"/>
                      <a:pt x="577850" y="317500"/>
                    </a:cubicBezTo>
                    <a:cubicBezTo>
                      <a:pt x="590021" y="312208"/>
                      <a:pt x="610129" y="308504"/>
                      <a:pt x="628650" y="304800"/>
                    </a:cubicBezTo>
                    <a:cubicBezTo>
                      <a:pt x="647171" y="301096"/>
                      <a:pt x="673629" y="298979"/>
                      <a:pt x="688975" y="295275"/>
                    </a:cubicBezTo>
                    <a:cubicBezTo>
                      <a:pt x="704321" y="291571"/>
                      <a:pt x="703792" y="286279"/>
                      <a:pt x="720725" y="282575"/>
                    </a:cubicBezTo>
                    <a:cubicBezTo>
                      <a:pt x="737658" y="278871"/>
                      <a:pt x="765704" y="274108"/>
                      <a:pt x="790575" y="273050"/>
                    </a:cubicBezTo>
                    <a:cubicBezTo>
                      <a:pt x="815446" y="271992"/>
                      <a:pt x="848783" y="279929"/>
                      <a:pt x="869950" y="276225"/>
                    </a:cubicBezTo>
                    <a:cubicBezTo>
                      <a:pt x="891117" y="272521"/>
                      <a:pt x="897996" y="255587"/>
                      <a:pt x="917575" y="250825"/>
                    </a:cubicBezTo>
                    <a:cubicBezTo>
                      <a:pt x="937154" y="246063"/>
                      <a:pt x="969433" y="249238"/>
                      <a:pt x="987425" y="247650"/>
                    </a:cubicBezTo>
                    <a:cubicBezTo>
                      <a:pt x="1005417" y="246063"/>
                      <a:pt x="1009121" y="246063"/>
                      <a:pt x="1025525" y="241300"/>
                    </a:cubicBezTo>
                    <a:cubicBezTo>
                      <a:pt x="1041929" y="236537"/>
                      <a:pt x="1069446" y="224367"/>
                      <a:pt x="1085850" y="219075"/>
                    </a:cubicBezTo>
                    <a:cubicBezTo>
                      <a:pt x="1102254" y="213783"/>
                      <a:pt x="1100138" y="212196"/>
                      <a:pt x="1123950" y="209550"/>
                    </a:cubicBezTo>
                    <a:cubicBezTo>
                      <a:pt x="1147762" y="206904"/>
                      <a:pt x="1205971" y="205317"/>
                      <a:pt x="1228725" y="203200"/>
                    </a:cubicBezTo>
                    <a:cubicBezTo>
                      <a:pt x="1251479" y="201083"/>
                      <a:pt x="1240367" y="201612"/>
                      <a:pt x="1260475" y="196850"/>
                    </a:cubicBezTo>
                    <a:cubicBezTo>
                      <a:pt x="1280583" y="192088"/>
                      <a:pt x="1328738" y="180446"/>
                      <a:pt x="1349375" y="174625"/>
                    </a:cubicBezTo>
                    <a:cubicBezTo>
                      <a:pt x="1370012" y="168804"/>
                      <a:pt x="1372658" y="165100"/>
                      <a:pt x="1384300" y="161925"/>
                    </a:cubicBezTo>
                    <a:cubicBezTo>
                      <a:pt x="1395942" y="158750"/>
                      <a:pt x="1391179" y="156633"/>
                      <a:pt x="1419225" y="155575"/>
                    </a:cubicBezTo>
                    <a:cubicBezTo>
                      <a:pt x="1447271" y="154517"/>
                      <a:pt x="1526646" y="157692"/>
                      <a:pt x="1552575" y="155575"/>
                    </a:cubicBezTo>
                    <a:cubicBezTo>
                      <a:pt x="1578504" y="153458"/>
                      <a:pt x="1557338" y="147108"/>
                      <a:pt x="1574800" y="142875"/>
                    </a:cubicBezTo>
                    <a:cubicBezTo>
                      <a:pt x="1592262" y="138642"/>
                      <a:pt x="1634596" y="132292"/>
                      <a:pt x="1657350" y="130175"/>
                    </a:cubicBezTo>
                    <a:cubicBezTo>
                      <a:pt x="1680104" y="128058"/>
                      <a:pt x="1691217" y="131763"/>
                      <a:pt x="1711325" y="130175"/>
                    </a:cubicBezTo>
                    <a:cubicBezTo>
                      <a:pt x="1731433" y="128588"/>
                      <a:pt x="1760008" y="122767"/>
                      <a:pt x="1778000" y="120650"/>
                    </a:cubicBezTo>
                    <a:cubicBezTo>
                      <a:pt x="1795992" y="118533"/>
                      <a:pt x="1799696" y="118533"/>
                      <a:pt x="1819275" y="117475"/>
                    </a:cubicBezTo>
                    <a:cubicBezTo>
                      <a:pt x="1838854" y="116417"/>
                      <a:pt x="1878012" y="116946"/>
                      <a:pt x="1895475" y="114300"/>
                    </a:cubicBezTo>
                    <a:cubicBezTo>
                      <a:pt x="1912938" y="111654"/>
                      <a:pt x="1908704" y="104775"/>
                      <a:pt x="1924050" y="101600"/>
                    </a:cubicBezTo>
                    <a:cubicBezTo>
                      <a:pt x="1939396" y="98425"/>
                      <a:pt x="1970088" y="98425"/>
                      <a:pt x="1987550" y="95250"/>
                    </a:cubicBezTo>
                    <a:cubicBezTo>
                      <a:pt x="2005013" y="92075"/>
                      <a:pt x="2016654" y="85725"/>
                      <a:pt x="2028825" y="82550"/>
                    </a:cubicBezTo>
                    <a:cubicBezTo>
                      <a:pt x="2040996" y="79375"/>
                      <a:pt x="2049462" y="78846"/>
                      <a:pt x="2060575" y="76200"/>
                    </a:cubicBezTo>
                    <a:cubicBezTo>
                      <a:pt x="2071688" y="73554"/>
                      <a:pt x="2095500" y="66675"/>
                      <a:pt x="2095500" y="66675"/>
                    </a:cubicBezTo>
                    <a:cubicBezTo>
                      <a:pt x="2109258" y="62971"/>
                      <a:pt x="2124075" y="57150"/>
                      <a:pt x="2143125" y="53975"/>
                    </a:cubicBezTo>
                    <a:cubicBezTo>
                      <a:pt x="2162175" y="50800"/>
                      <a:pt x="2191808" y="49742"/>
                      <a:pt x="2209800" y="47625"/>
                    </a:cubicBezTo>
                    <a:cubicBezTo>
                      <a:pt x="2227792" y="45508"/>
                      <a:pt x="2234142" y="45508"/>
                      <a:pt x="2251075" y="41275"/>
                    </a:cubicBezTo>
                    <a:cubicBezTo>
                      <a:pt x="2268008" y="37042"/>
                      <a:pt x="2294996" y="26988"/>
                      <a:pt x="2311400" y="22225"/>
                    </a:cubicBezTo>
                    <a:cubicBezTo>
                      <a:pt x="2327804" y="17462"/>
                      <a:pt x="2336800" y="16404"/>
                      <a:pt x="2349500" y="12700"/>
                    </a:cubicBezTo>
                    <a:cubicBezTo>
                      <a:pt x="2362200" y="8996"/>
                      <a:pt x="2387600" y="0"/>
                      <a:pt x="2387600" y="0"/>
                    </a:cubicBezTo>
                  </a:path>
                </a:pathLst>
              </a:custGeom>
              <a:noFill/>
              <a:ln w="57150" cap="flat" cmpd="sng" algn="ctr">
                <a:solidFill>
                  <a:srgbClr val="4F81B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j-lt"/>
                  <a:ea typeface="+mn-ea"/>
                  <a:cs typeface="+mn-cs"/>
                </a:endParaRPr>
              </a:p>
            </p:txBody>
          </p:sp>
          <p:sp>
            <p:nvSpPr>
              <p:cNvPr id="66" name="Freeform 65"/>
              <p:cNvSpPr/>
              <p:nvPr/>
            </p:nvSpPr>
            <p:spPr>
              <a:xfrm>
                <a:off x="6419850" y="3016250"/>
                <a:ext cx="1577975" cy="234950"/>
              </a:xfrm>
              <a:custGeom>
                <a:avLst/>
                <a:gdLst>
                  <a:gd name="connsiteX0" fmla="*/ 0 w 1577975"/>
                  <a:gd name="connsiteY0" fmla="*/ 234950 h 234950"/>
                  <a:gd name="connsiteX1" fmla="*/ 82550 w 1577975"/>
                  <a:gd name="connsiteY1" fmla="*/ 215900 h 234950"/>
                  <a:gd name="connsiteX2" fmla="*/ 130175 w 1577975"/>
                  <a:gd name="connsiteY2" fmla="*/ 203200 h 234950"/>
                  <a:gd name="connsiteX3" fmla="*/ 203200 w 1577975"/>
                  <a:gd name="connsiteY3" fmla="*/ 200025 h 234950"/>
                  <a:gd name="connsiteX4" fmla="*/ 292100 w 1577975"/>
                  <a:gd name="connsiteY4" fmla="*/ 180975 h 234950"/>
                  <a:gd name="connsiteX5" fmla="*/ 355600 w 1577975"/>
                  <a:gd name="connsiteY5" fmla="*/ 180975 h 234950"/>
                  <a:gd name="connsiteX6" fmla="*/ 415925 w 1577975"/>
                  <a:gd name="connsiteY6" fmla="*/ 168275 h 234950"/>
                  <a:gd name="connsiteX7" fmla="*/ 454025 w 1577975"/>
                  <a:gd name="connsiteY7" fmla="*/ 158750 h 234950"/>
                  <a:gd name="connsiteX8" fmla="*/ 527050 w 1577975"/>
                  <a:gd name="connsiteY8" fmla="*/ 149225 h 234950"/>
                  <a:gd name="connsiteX9" fmla="*/ 587375 w 1577975"/>
                  <a:gd name="connsiteY9" fmla="*/ 142875 h 234950"/>
                  <a:gd name="connsiteX10" fmla="*/ 619125 w 1577975"/>
                  <a:gd name="connsiteY10" fmla="*/ 139700 h 234950"/>
                  <a:gd name="connsiteX11" fmla="*/ 692150 w 1577975"/>
                  <a:gd name="connsiteY11" fmla="*/ 130175 h 234950"/>
                  <a:gd name="connsiteX12" fmla="*/ 746125 w 1577975"/>
                  <a:gd name="connsiteY12" fmla="*/ 120650 h 234950"/>
                  <a:gd name="connsiteX13" fmla="*/ 800100 w 1577975"/>
                  <a:gd name="connsiteY13" fmla="*/ 104775 h 234950"/>
                  <a:gd name="connsiteX14" fmla="*/ 844550 w 1577975"/>
                  <a:gd name="connsiteY14" fmla="*/ 98425 h 234950"/>
                  <a:gd name="connsiteX15" fmla="*/ 917575 w 1577975"/>
                  <a:gd name="connsiteY15" fmla="*/ 92075 h 234950"/>
                  <a:gd name="connsiteX16" fmla="*/ 977900 w 1577975"/>
                  <a:gd name="connsiteY16" fmla="*/ 82550 h 234950"/>
                  <a:gd name="connsiteX17" fmla="*/ 1041400 w 1577975"/>
                  <a:gd name="connsiteY17" fmla="*/ 79375 h 234950"/>
                  <a:gd name="connsiteX18" fmla="*/ 1076325 w 1577975"/>
                  <a:gd name="connsiteY18" fmla="*/ 69850 h 234950"/>
                  <a:gd name="connsiteX19" fmla="*/ 1130300 w 1577975"/>
                  <a:gd name="connsiteY19" fmla="*/ 69850 h 234950"/>
                  <a:gd name="connsiteX20" fmla="*/ 1206500 w 1577975"/>
                  <a:gd name="connsiteY20" fmla="*/ 47625 h 234950"/>
                  <a:gd name="connsiteX21" fmla="*/ 1273175 w 1577975"/>
                  <a:gd name="connsiteY21" fmla="*/ 50800 h 234950"/>
                  <a:gd name="connsiteX22" fmla="*/ 1298575 w 1577975"/>
                  <a:gd name="connsiteY22" fmla="*/ 34925 h 234950"/>
                  <a:gd name="connsiteX23" fmla="*/ 1368425 w 1577975"/>
                  <a:gd name="connsiteY23" fmla="*/ 34925 h 234950"/>
                  <a:gd name="connsiteX24" fmla="*/ 1397000 w 1577975"/>
                  <a:gd name="connsiteY24" fmla="*/ 15875 h 234950"/>
                  <a:gd name="connsiteX25" fmla="*/ 1450975 w 1577975"/>
                  <a:gd name="connsiteY25" fmla="*/ 9525 h 234950"/>
                  <a:gd name="connsiteX26" fmla="*/ 1473200 w 1577975"/>
                  <a:gd name="connsiteY26" fmla="*/ 6350 h 234950"/>
                  <a:gd name="connsiteX27" fmla="*/ 1520825 w 1577975"/>
                  <a:gd name="connsiteY27" fmla="*/ 3175 h 234950"/>
                  <a:gd name="connsiteX28" fmla="*/ 1577975 w 1577975"/>
                  <a:gd name="connsiteY28" fmla="*/ 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7975" h="234950">
                    <a:moveTo>
                      <a:pt x="0" y="234950"/>
                    </a:moveTo>
                    <a:lnTo>
                      <a:pt x="82550" y="215900"/>
                    </a:lnTo>
                    <a:cubicBezTo>
                      <a:pt x="104246" y="210608"/>
                      <a:pt x="110067" y="205846"/>
                      <a:pt x="130175" y="203200"/>
                    </a:cubicBezTo>
                    <a:cubicBezTo>
                      <a:pt x="150283" y="200554"/>
                      <a:pt x="176213" y="203729"/>
                      <a:pt x="203200" y="200025"/>
                    </a:cubicBezTo>
                    <a:cubicBezTo>
                      <a:pt x="230187" y="196321"/>
                      <a:pt x="266700" y="184150"/>
                      <a:pt x="292100" y="180975"/>
                    </a:cubicBezTo>
                    <a:cubicBezTo>
                      <a:pt x="317500" y="177800"/>
                      <a:pt x="334963" y="183092"/>
                      <a:pt x="355600" y="180975"/>
                    </a:cubicBezTo>
                    <a:cubicBezTo>
                      <a:pt x="376237" y="178858"/>
                      <a:pt x="399521" y="171979"/>
                      <a:pt x="415925" y="168275"/>
                    </a:cubicBezTo>
                    <a:cubicBezTo>
                      <a:pt x="432329" y="164571"/>
                      <a:pt x="435504" y="161925"/>
                      <a:pt x="454025" y="158750"/>
                    </a:cubicBezTo>
                    <a:cubicBezTo>
                      <a:pt x="472546" y="155575"/>
                      <a:pt x="504825" y="151871"/>
                      <a:pt x="527050" y="149225"/>
                    </a:cubicBezTo>
                    <a:cubicBezTo>
                      <a:pt x="549275" y="146579"/>
                      <a:pt x="587375" y="142875"/>
                      <a:pt x="587375" y="142875"/>
                    </a:cubicBezTo>
                    <a:lnTo>
                      <a:pt x="619125" y="139700"/>
                    </a:lnTo>
                    <a:lnTo>
                      <a:pt x="692150" y="130175"/>
                    </a:lnTo>
                    <a:cubicBezTo>
                      <a:pt x="713317" y="127000"/>
                      <a:pt x="728133" y="124883"/>
                      <a:pt x="746125" y="120650"/>
                    </a:cubicBezTo>
                    <a:cubicBezTo>
                      <a:pt x="764117" y="116417"/>
                      <a:pt x="783696" y="108479"/>
                      <a:pt x="800100" y="104775"/>
                    </a:cubicBezTo>
                    <a:cubicBezTo>
                      <a:pt x="816504" y="101071"/>
                      <a:pt x="824971" y="100542"/>
                      <a:pt x="844550" y="98425"/>
                    </a:cubicBezTo>
                    <a:cubicBezTo>
                      <a:pt x="864129" y="96308"/>
                      <a:pt x="895350" y="94721"/>
                      <a:pt x="917575" y="92075"/>
                    </a:cubicBezTo>
                    <a:cubicBezTo>
                      <a:pt x="939800" y="89429"/>
                      <a:pt x="957263" y="84667"/>
                      <a:pt x="977900" y="82550"/>
                    </a:cubicBezTo>
                    <a:cubicBezTo>
                      <a:pt x="998537" y="80433"/>
                      <a:pt x="1024996" y="81492"/>
                      <a:pt x="1041400" y="79375"/>
                    </a:cubicBezTo>
                    <a:cubicBezTo>
                      <a:pt x="1057804" y="77258"/>
                      <a:pt x="1061508" y="71437"/>
                      <a:pt x="1076325" y="69850"/>
                    </a:cubicBezTo>
                    <a:cubicBezTo>
                      <a:pt x="1091142" y="68263"/>
                      <a:pt x="1108604" y="73554"/>
                      <a:pt x="1130300" y="69850"/>
                    </a:cubicBezTo>
                    <a:cubicBezTo>
                      <a:pt x="1151996" y="66146"/>
                      <a:pt x="1182688" y="50800"/>
                      <a:pt x="1206500" y="47625"/>
                    </a:cubicBezTo>
                    <a:cubicBezTo>
                      <a:pt x="1230313" y="44450"/>
                      <a:pt x="1257829" y="52917"/>
                      <a:pt x="1273175" y="50800"/>
                    </a:cubicBezTo>
                    <a:cubicBezTo>
                      <a:pt x="1288521" y="48683"/>
                      <a:pt x="1282700" y="37571"/>
                      <a:pt x="1298575" y="34925"/>
                    </a:cubicBezTo>
                    <a:cubicBezTo>
                      <a:pt x="1314450" y="32279"/>
                      <a:pt x="1352021" y="38100"/>
                      <a:pt x="1368425" y="34925"/>
                    </a:cubicBezTo>
                    <a:cubicBezTo>
                      <a:pt x="1384829" y="31750"/>
                      <a:pt x="1383242" y="20108"/>
                      <a:pt x="1397000" y="15875"/>
                    </a:cubicBezTo>
                    <a:cubicBezTo>
                      <a:pt x="1410758" y="11642"/>
                      <a:pt x="1438275" y="11112"/>
                      <a:pt x="1450975" y="9525"/>
                    </a:cubicBezTo>
                    <a:cubicBezTo>
                      <a:pt x="1463675" y="7938"/>
                      <a:pt x="1461558" y="7408"/>
                      <a:pt x="1473200" y="6350"/>
                    </a:cubicBezTo>
                    <a:cubicBezTo>
                      <a:pt x="1484842" y="5292"/>
                      <a:pt x="1520825" y="3175"/>
                      <a:pt x="1520825" y="3175"/>
                    </a:cubicBezTo>
                    <a:lnTo>
                      <a:pt x="1577975" y="0"/>
                    </a:lnTo>
                  </a:path>
                </a:pathLst>
              </a:custGeom>
              <a:noFill/>
              <a:ln w="57150" cap="flat" cmpd="sng" algn="ctr">
                <a:solidFill>
                  <a:srgbClr val="4F81B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j-lt"/>
                  <a:ea typeface="+mn-ea"/>
                  <a:cs typeface="+mn-cs"/>
                </a:endParaRPr>
              </a:p>
            </p:txBody>
          </p:sp>
        </p:grpSp>
      </p:grpSp>
      <p:sp>
        <p:nvSpPr>
          <p:cNvPr id="75" name="TextBox 74"/>
          <p:cNvSpPr txBox="1"/>
          <p:nvPr/>
        </p:nvSpPr>
        <p:spPr>
          <a:xfrm>
            <a:off x="343285" y="735740"/>
            <a:ext cx="595099" cy="2627977"/>
          </a:xfrm>
          <a:prstGeom prst="rect">
            <a:avLst/>
          </a:prstGeom>
          <a:solidFill>
            <a:srgbClr val="8064A2"/>
          </a:solidFill>
        </p:spPr>
        <p:style>
          <a:lnRef idx="3">
            <a:schemeClr val="lt1"/>
          </a:lnRef>
          <a:fillRef idx="1">
            <a:schemeClr val="accent4"/>
          </a:fillRef>
          <a:effectRef idx="1">
            <a:schemeClr val="accent4"/>
          </a:effectRef>
          <a:fontRef idx="minor">
            <a:schemeClr val="lt1"/>
          </a:fontRef>
        </p:style>
        <p:txBody>
          <a:bodyPr vert="vert270" wrap="square" rtlCol="0">
            <a:spAutoFit/>
          </a:bodyPr>
          <a:lstStyle/>
          <a:p>
            <a:pPr marL="0" marR="0" lvl="0" indent="0" algn="ctr" defTabSz="121893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white"/>
                </a:solidFill>
                <a:effectLst/>
                <a:uLnTx/>
                <a:uFillTx/>
                <a:latin typeface="Calibri"/>
                <a:ea typeface="+mn-ea"/>
                <a:cs typeface="+mn-cs"/>
              </a:rPr>
              <a:t>PARADIGM</a:t>
            </a:r>
            <a:r>
              <a:rPr lang="en-US" sz="2667" b="1" baseline="30000" dirty="0">
                <a:solidFill>
                  <a:prstClr val="white"/>
                </a:solidFill>
                <a:latin typeface="Calibri"/>
              </a:rPr>
              <a:t>1</a:t>
            </a:r>
            <a:endParaRPr kumimoji="0" lang="en-US" sz="2667"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F8529792-DD68-F532-221E-E4DD03C7FA61}"/>
              </a:ext>
            </a:extLst>
          </p:cNvPr>
          <p:cNvSpPr>
            <a:spLocks noGrp="1"/>
          </p:cNvSpPr>
          <p:nvPr>
            <p:ph type="ftr" sz="quarter" idx="3"/>
          </p:nvPr>
        </p:nvSpPr>
        <p:spPr>
          <a:xfrm>
            <a:off x="1365886" y="6413500"/>
            <a:ext cx="4541519" cy="442131"/>
          </a:xfrm>
          <a:noFill/>
        </p:spPr>
        <p:txBody>
          <a:bodyPr/>
          <a:lstStyle/>
          <a:p>
            <a:pPr marL="228600" indent="-228600">
              <a:buFont typeface="+mj-lt"/>
              <a:buAutoNum type="arabicPeriod"/>
            </a:pPr>
            <a:r>
              <a:rPr lang="en-US" sz="1000" dirty="0"/>
              <a:t>McMurray JJV, et al. </a:t>
            </a:r>
            <a:r>
              <a:rPr lang="en-US" sz="1000" i="1" dirty="0"/>
              <a:t>N </a:t>
            </a:r>
            <a:r>
              <a:rPr lang="en-US" sz="1000" i="1" dirty="0" err="1"/>
              <a:t>Engl</a:t>
            </a:r>
            <a:r>
              <a:rPr lang="en-US" sz="1000" i="1" dirty="0"/>
              <a:t> J Med. </a:t>
            </a:r>
            <a:r>
              <a:rPr lang="en-US" sz="1000" dirty="0"/>
              <a:t>2014;371(11):993-1004.</a:t>
            </a:r>
          </a:p>
          <a:p>
            <a:pPr marL="228600" indent="-228600">
              <a:buFont typeface="+mj-lt"/>
              <a:buAutoNum type="arabicPeriod"/>
            </a:pPr>
            <a:r>
              <a:rPr lang="en-US" altLang="en-US" sz="1000" noProof="0" dirty="0"/>
              <a:t>McMurray JJV, et al. </a:t>
            </a:r>
            <a:r>
              <a:rPr lang="en-US" altLang="en-US" sz="1000" i="1" noProof="0" dirty="0"/>
              <a:t>N </a:t>
            </a:r>
            <a:r>
              <a:rPr lang="en-US" altLang="en-US" sz="1000" i="1" noProof="0" dirty="0" err="1"/>
              <a:t>Engl</a:t>
            </a:r>
            <a:r>
              <a:rPr lang="en-US" altLang="en-US" sz="1000" i="1" noProof="0" dirty="0"/>
              <a:t> J Med. </a:t>
            </a:r>
            <a:r>
              <a:rPr lang="en-US" altLang="en-US" sz="1000" noProof="0" dirty="0"/>
              <a:t>2019;381(21):1995-2008.</a:t>
            </a:r>
          </a:p>
          <a:p>
            <a:pPr marL="228600" indent="-228600">
              <a:buFont typeface="+mj-lt"/>
              <a:buAutoNum type="arabicPeriod"/>
            </a:pPr>
            <a:r>
              <a:rPr lang="da-DK" sz="1000" dirty="0"/>
              <a:t>Packer M, et al. </a:t>
            </a:r>
            <a:r>
              <a:rPr lang="da-DK" sz="1000" i="1" dirty="0"/>
              <a:t>N Engl J Med. </a:t>
            </a:r>
            <a:r>
              <a:rPr lang="da-DK" sz="1000" dirty="0"/>
              <a:t>2020;383(15):1413-1424.</a:t>
            </a:r>
            <a:endParaRPr lang="en-US" sz="1000" dirty="0"/>
          </a:p>
        </p:txBody>
      </p:sp>
    </p:spTree>
    <p:extLst>
      <p:ext uri="{BB962C8B-B14F-4D97-AF65-F5344CB8AC3E}">
        <p14:creationId xmlns:p14="http://schemas.microsoft.com/office/powerpoint/2010/main" val="137925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EED5024-1750-70F8-77E5-9B26C7AD3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97" y="304800"/>
            <a:ext cx="8624742" cy="6286499"/>
          </a:xfrm>
          <a:prstGeom prst="rect">
            <a:avLst/>
          </a:prstGeom>
        </p:spPr>
      </p:pic>
      <p:sp>
        <p:nvSpPr>
          <p:cNvPr id="10" name="Title 9">
            <a:extLst>
              <a:ext uri="{FF2B5EF4-FFF2-40B4-BE49-F238E27FC236}">
                <a16:creationId xmlns:a16="http://schemas.microsoft.com/office/drawing/2014/main" id="{656CDDF6-86D2-BB41-E63E-AD7644795028}"/>
              </a:ext>
            </a:extLst>
          </p:cNvPr>
          <p:cNvSpPr>
            <a:spLocks noGrp="1"/>
          </p:cNvSpPr>
          <p:nvPr>
            <p:ph type="title"/>
          </p:nvPr>
        </p:nvSpPr>
        <p:spPr>
          <a:xfrm>
            <a:off x="200025" y="450044"/>
            <a:ext cx="2743200" cy="1325563"/>
          </a:xfrm>
        </p:spPr>
        <p:txBody>
          <a:bodyPr>
            <a:noAutofit/>
          </a:bodyPr>
          <a:lstStyle/>
          <a:p>
            <a:r>
              <a:rPr lang="en-US" sz="2800" dirty="0"/>
              <a:t>Treatment of </a:t>
            </a:r>
            <a:r>
              <a:rPr lang="en-US" sz="2800" dirty="0" err="1"/>
              <a:t>HFrEF</a:t>
            </a:r>
            <a:r>
              <a:rPr lang="en-US" sz="2800" dirty="0"/>
              <a:t> Stages</a:t>
            </a:r>
            <a:br>
              <a:rPr lang="en-US" sz="2800" dirty="0"/>
            </a:br>
            <a:r>
              <a:rPr lang="en-US" sz="2800" dirty="0"/>
              <a:t>C and D</a:t>
            </a:r>
          </a:p>
        </p:txBody>
      </p:sp>
      <p:sp>
        <p:nvSpPr>
          <p:cNvPr id="8" name="TextBox 7">
            <a:extLst>
              <a:ext uri="{FF2B5EF4-FFF2-40B4-BE49-F238E27FC236}">
                <a16:creationId xmlns:a16="http://schemas.microsoft.com/office/drawing/2014/main" id="{EC7976E7-7A97-4393-A2C9-925091539D2D}"/>
              </a:ext>
            </a:extLst>
          </p:cNvPr>
          <p:cNvSpPr txBox="1"/>
          <p:nvPr/>
        </p:nvSpPr>
        <p:spPr>
          <a:xfrm>
            <a:off x="238125" y="2117667"/>
            <a:ext cx="2337130" cy="3539430"/>
          </a:xfrm>
          <a:prstGeom prst="rect">
            <a:avLst/>
          </a:prstGeom>
          <a:noFill/>
        </p:spPr>
        <p:txBody>
          <a:bodyPr wrap="square">
            <a:spAutoFit/>
          </a:bodyPr>
          <a:lstStyle/>
          <a:p>
            <a:pPr defTabSz="761970" eaLnBrk="0" fontAlgn="base" hangingPunct="0">
              <a:spcBef>
                <a:spcPct val="0"/>
              </a:spcBef>
              <a:spcAft>
                <a:spcPct val="0"/>
              </a:spcAft>
            </a:pPr>
            <a:r>
              <a:rPr lang="en-US" sz="1400" b="1" dirty="0">
                <a:latin typeface="Lub Dub Medium" panose="020B0603030403020204" pitchFamily="34" charset="0"/>
              </a:rPr>
              <a:t>Step 1 medications may be started simultaneously at initial (low) doses recommended for HFrEF. </a:t>
            </a:r>
          </a:p>
          <a:p>
            <a:pPr defTabSz="761970" eaLnBrk="0" fontAlgn="base" hangingPunct="0">
              <a:spcBef>
                <a:spcPct val="0"/>
              </a:spcBef>
              <a:spcAft>
                <a:spcPct val="0"/>
              </a:spcAft>
            </a:pPr>
            <a:endParaRPr lang="en-US" sz="1400"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Alternatively, these medications may be started sequentially, with sequence guided by clinical or other factors, </a:t>
            </a:r>
            <a:r>
              <a:rPr lang="en-US" sz="1400" dirty="0">
                <a:latin typeface="Lub Dub Medium" panose="020B0603030403020204" pitchFamily="34" charset="0"/>
              </a:rPr>
              <a:t>without need to achieve target dosing before initiating next medication. </a:t>
            </a:r>
          </a:p>
          <a:p>
            <a:pPr defTabSz="761970" eaLnBrk="0" fontAlgn="base" hangingPunct="0">
              <a:spcBef>
                <a:spcPct val="0"/>
              </a:spcBef>
              <a:spcAft>
                <a:spcPct val="0"/>
              </a:spcAft>
            </a:pPr>
            <a:endParaRPr lang="en-US" sz="1400" b="1"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Medication doses should be increased to target as tolerated. </a:t>
            </a:r>
          </a:p>
        </p:txBody>
      </p:sp>
      <p:sp>
        <p:nvSpPr>
          <p:cNvPr id="5" name="Footer Placeholder 4">
            <a:extLst>
              <a:ext uri="{FF2B5EF4-FFF2-40B4-BE49-F238E27FC236}">
                <a16:creationId xmlns:a16="http://schemas.microsoft.com/office/drawing/2014/main" id="{96FD7B77-C982-B5CF-3A7E-C26C0F8E548B}"/>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Tree>
    <p:extLst>
      <p:ext uri="{BB962C8B-B14F-4D97-AF65-F5344CB8AC3E}">
        <p14:creationId xmlns:p14="http://schemas.microsoft.com/office/powerpoint/2010/main" val="237770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EED5024-1750-70F8-77E5-9B26C7AD3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97" y="304800"/>
            <a:ext cx="8624742" cy="6286499"/>
          </a:xfrm>
          <a:prstGeom prst="rect">
            <a:avLst/>
          </a:prstGeom>
        </p:spPr>
      </p:pic>
      <p:sp>
        <p:nvSpPr>
          <p:cNvPr id="10" name="Title 9">
            <a:extLst>
              <a:ext uri="{FF2B5EF4-FFF2-40B4-BE49-F238E27FC236}">
                <a16:creationId xmlns:a16="http://schemas.microsoft.com/office/drawing/2014/main" id="{656CDDF6-86D2-BB41-E63E-AD7644795028}"/>
              </a:ext>
            </a:extLst>
          </p:cNvPr>
          <p:cNvSpPr>
            <a:spLocks noGrp="1"/>
          </p:cNvSpPr>
          <p:nvPr>
            <p:ph type="title"/>
          </p:nvPr>
        </p:nvSpPr>
        <p:spPr>
          <a:xfrm>
            <a:off x="200025" y="450044"/>
            <a:ext cx="2743200" cy="1325563"/>
          </a:xfrm>
        </p:spPr>
        <p:txBody>
          <a:bodyPr>
            <a:noAutofit/>
          </a:bodyPr>
          <a:lstStyle/>
          <a:p>
            <a:r>
              <a:rPr lang="en-US" sz="2800" dirty="0"/>
              <a:t>Treatment of </a:t>
            </a:r>
            <a:r>
              <a:rPr lang="en-US" sz="2800" dirty="0" err="1"/>
              <a:t>HFrEF</a:t>
            </a:r>
            <a:r>
              <a:rPr lang="en-US" sz="2800" dirty="0"/>
              <a:t> Stages</a:t>
            </a:r>
            <a:br>
              <a:rPr lang="en-US" sz="2800" dirty="0"/>
            </a:br>
            <a:r>
              <a:rPr lang="en-US" sz="2800" dirty="0"/>
              <a:t>C and D</a:t>
            </a:r>
          </a:p>
        </p:txBody>
      </p:sp>
      <p:sp>
        <p:nvSpPr>
          <p:cNvPr id="8" name="TextBox 7">
            <a:extLst>
              <a:ext uri="{FF2B5EF4-FFF2-40B4-BE49-F238E27FC236}">
                <a16:creationId xmlns:a16="http://schemas.microsoft.com/office/drawing/2014/main" id="{EC7976E7-7A97-4393-A2C9-925091539D2D}"/>
              </a:ext>
            </a:extLst>
          </p:cNvPr>
          <p:cNvSpPr txBox="1"/>
          <p:nvPr/>
        </p:nvSpPr>
        <p:spPr>
          <a:xfrm>
            <a:off x="238125" y="2117667"/>
            <a:ext cx="2337130" cy="3539430"/>
          </a:xfrm>
          <a:prstGeom prst="rect">
            <a:avLst/>
          </a:prstGeom>
          <a:noFill/>
        </p:spPr>
        <p:txBody>
          <a:bodyPr wrap="square">
            <a:spAutoFit/>
          </a:bodyPr>
          <a:lstStyle/>
          <a:p>
            <a:pPr defTabSz="761970" eaLnBrk="0" fontAlgn="base" hangingPunct="0">
              <a:spcBef>
                <a:spcPct val="0"/>
              </a:spcBef>
              <a:spcAft>
                <a:spcPct val="0"/>
              </a:spcAft>
            </a:pPr>
            <a:r>
              <a:rPr lang="en-US" sz="1400" b="1" dirty="0">
                <a:latin typeface="Lub Dub Medium" panose="020B0603030403020204" pitchFamily="34" charset="0"/>
              </a:rPr>
              <a:t>Step 1 medications may be started simultaneously at initial (low) doses recommended for HFrEF. </a:t>
            </a:r>
          </a:p>
          <a:p>
            <a:pPr defTabSz="761970" eaLnBrk="0" fontAlgn="base" hangingPunct="0">
              <a:spcBef>
                <a:spcPct val="0"/>
              </a:spcBef>
              <a:spcAft>
                <a:spcPct val="0"/>
              </a:spcAft>
            </a:pPr>
            <a:endParaRPr lang="en-US" sz="1400"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Alternatively, these medications may be started sequentially, with sequence guided by clinical or other factors, </a:t>
            </a:r>
            <a:r>
              <a:rPr lang="en-US" sz="1400" dirty="0">
                <a:latin typeface="Lub Dub Medium" panose="020B0603030403020204" pitchFamily="34" charset="0"/>
              </a:rPr>
              <a:t>without need to achieve target dosing before initiating next medication. </a:t>
            </a:r>
          </a:p>
          <a:p>
            <a:pPr defTabSz="761970" eaLnBrk="0" fontAlgn="base" hangingPunct="0">
              <a:spcBef>
                <a:spcPct val="0"/>
              </a:spcBef>
              <a:spcAft>
                <a:spcPct val="0"/>
              </a:spcAft>
            </a:pPr>
            <a:endParaRPr lang="en-US" sz="1400" b="1"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Medication doses should be increased to target as tolerated. </a:t>
            </a:r>
          </a:p>
        </p:txBody>
      </p:sp>
      <p:sp>
        <p:nvSpPr>
          <p:cNvPr id="5" name="Footer Placeholder 4">
            <a:extLst>
              <a:ext uri="{FF2B5EF4-FFF2-40B4-BE49-F238E27FC236}">
                <a16:creationId xmlns:a16="http://schemas.microsoft.com/office/drawing/2014/main" id="{96FD7B77-C982-B5CF-3A7E-C26C0F8E548B}"/>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
        <p:nvSpPr>
          <p:cNvPr id="12" name="Rectangle 11">
            <a:extLst>
              <a:ext uri="{FF2B5EF4-FFF2-40B4-BE49-F238E27FC236}">
                <a16:creationId xmlns:a16="http://schemas.microsoft.com/office/drawing/2014/main" id="{A43BD35B-F57A-8A8B-C75C-71D749ED4322}"/>
              </a:ext>
            </a:extLst>
          </p:cNvPr>
          <p:cNvSpPr/>
          <p:nvPr/>
        </p:nvSpPr>
        <p:spPr>
          <a:xfrm>
            <a:off x="3029848" y="2163074"/>
            <a:ext cx="1133475" cy="30670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74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EED5024-1750-70F8-77E5-9B26C7AD3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97" y="304800"/>
            <a:ext cx="8624742" cy="6286499"/>
          </a:xfrm>
          <a:prstGeom prst="rect">
            <a:avLst/>
          </a:prstGeom>
        </p:spPr>
      </p:pic>
      <p:sp>
        <p:nvSpPr>
          <p:cNvPr id="10" name="Title 9">
            <a:extLst>
              <a:ext uri="{FF2B5EF4-FFF2-40B4-BE49-F238E27FC236}">
                <a16:creationId xmlns:a16="http://schemas.microsoft.com/office/drawing/2014/main" id="{656CDDF6-86D2-BB41-E63E-AD7644795028}"/>
              </a:ext>
            </a:extLst>
          </p:cNvPr>
          <p:cNvSpPr>
            <a:spLocks noGrp="1"/>
          </p:cNvSpPr>
          <p:nvPr>
            <p:ph type="title"/>
          </p:nvPr>
        </p:nvSpPr>
        <p:spPr>
          <a:xfrm>
            <a:off x="200025" y="450044"/>
            <a:ext cx="2743200" cy="1325563"/>
          </a:xfrm>
        </p:spPr>
        <p:txBody>
          <a:bodyPr>
            <a:noAutofit/>
          </a:bodyPr>
          <a:lstStyle/>
          <a:p>
            <a:r>
              <a:rPr lang="en-US" sz="2800" dirty="0"/>
              <a:t>Treatment of </a:t>
            </a:r>
            <a:r>
              <a:rPr lang="en-US" sz="2800" dirty="0" err="1"/>
              <a:t>HFrEF</a:t>
            </a:r>
            <a:r>
              <a:rPr lang="en-US" sz="2800" dirty="0"/>
              <a:t> Stages</a:t>
            </a:r>
            <a:br>
              <a:rPr lang="en-US" sz="2800" dirty="0"/>
            </a:br>
            <a:r>
              <a:rPr lang="en-US" sz="2800" dirty="0"/>
              <a:t>C and D</a:t>
            </a:r>
          </a:p>
        </p:txBody>
      </p:sp>
      <p:sp>
        <p:nvSpPr>
          <p:cNvPr id="8" name="TextBox 7">
            <a:extLst>
              <a:ext uri="{FF2B5EF4-FFF2-40B4-BE49-F238E27FC236}">
                <a16:creationId xmlns:a16="http://schemas.microsoft.com/office/drawing/2014/main" id="{EC7976E7-7A97-4393-A2C9-925091539D2D}"/>
              </a:ext>
            </a:extLst>
          </p:cNvPr>
          <p:cNvSpPr txBox="1"/>
          <p:nvPr/>
        </p:nvSpPr>
        <p:spPr>
          <a:xfrm>
            <a:off x="238125" y="2117667"/>
            <a:ext cx="2337130" cy="3539430"/>
          </a:xfrm>
          <a:prstGeom prst="rect">
            <a:avLst/>
          </a:prstGeom>
          <a:noFill/>
        </p:spPr>
        <p:txBody>
          <a:bodyPr wrap="square">
            <a:spAutoFit/>
          </a:bodyPr>
          <a:lstStyle/>
          <a:p>
            <a:pPr defTabSz="761970" eaLnBrk="0" fontAlgn="base" hangingPunct="0">
              <a:spcBef>
                <a:spcPct val="0"/>
              </a:spcBef>
              <a:spcAft>
                <a:spcPct val="0"/>
              </a:spcAft>
            </a:pPr>
            <a:r>
              <a:rPr lang="en-US" sz="1400" b="1" dirty="0">
                <a:latin typeface="Lub Dub Medium" panose="020B0603030403020204" pitchFamily="34" charset="0"/>
              </a:rPr>
              <a:t>Step 1 medications may be started simultaneously at initial (low) doses recommended for HFrEF. </a:t>
            </a:r>
          </a:p>
          <a:p>
            <a:pPr defTabSz="761970" eaLnBrk="0" fontAlgn="base" hangingPunct="0">
              <a:spcBef>
                <a:spcPct val="0"/>
              </a:spcBef>
              <a:spcAft>
                <a:spcPct val="0"/>
              </a:spcAft>
            </a:pPr>
            <a:endParaRPr lang="en-US" sz="1400"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Alternatively, these medications may be started sequentially, with sequence guided by clinical or other factors, </a:t>
            </a:r>
            <a:r>
              <a:rPr lang="en-US" sz="1400" dirty="0">
                <a:latin typeface="Lub Dub Medium" panose="020B0603030403020204" pitchFamily="34" charset="0"/>
              </a:rPr>
              <a:t>without need to achieve target dosing before initiating next medication. </a:t>
            </a:r>
          </a:p>
          <a:p>
            <a:pPr defTabSz="761970" eaLnBrk="0" fontAlgn="base" hangingPunct="0">
              <a:spcBef>
                <a:spcPct val="0"/>
              </a:spcBef>
              <a:spcAft>
                <a:spcPct val="0"/>
              </a:spcAft>
            </a:pPr>
            <a:endParaRPr lang="en-US" sz="1400" b="1"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Medication doses should be increased to target as tolerated. </a:t>
            </a:r>
          </a:p>
        </p:txBody>
      </p:sp>
      <p:sp>
        <p:nvSpPr>
          <p:cNvPr id="5" name="Footer Placeholder 4">
            <a:extLst>
              <a:ext uri="{FF2B5EF4-FFF2-40B4-BE49-F238E27FC236}">
                <a16:creationId xmlns:a16="http://schemas.microsoft.com/office/drawing/2014/main" id="{96FD7B77-C982-B5CF-3A7E-C26C0F8E548B}"/>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Tree>
    <p:extLst>
      <p:ext uri="{BB962C8B-B14F-4D97-AF65-F5344CB8AC3E}">
        <p14:creationId xmlns:p14="http://schemas.microsoft.com/office/powerpoint/2010/main" val="267154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EED5024-1750-70F8-77E5-9B26C7AD3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97" y="304800"/>
            <a:ext cx="8624742" cy="6286499"/>
          </a:xfrm>
          <a:prstGeom prst="rect">
            <a:avLst/>
          </a:prstGeom>
        </p:spPr>
      </p:pic>
      <p:sp>
        <p:nvSpPr>
          <p:cNvPr id="10" name="Title 9">
            <a:extLst>
              <a:ext uri="{FF2B5EF4-FFF2-40B4-BE49-F238E27FC236}">
                <a16:creationId xmlns:a16="http://schemas.microsoft.com/office/drawing/2014/main" id="{656CDDF6-86D2-BB41-E63E-AD7644795028}"/>
              </a:ext>
            </a:extLst>
          </p:cNvPr>
          <p:cNvSpPr>
            <a:spLocks noGrp="1"/>
          </p:cNvSpPr>
          <p:nvPr>
            <p:ph type="title"/>
          </p:nvPr>
        </p:nvSpPr>
        <p:spPr>
          <a:xfrm>
            <a:off x="200025" y="450044"/>
            <a:ext cx="2743200" cy="1325563"/>
          </a:xfrm>
        </p:spPr>
        <p:txBody>
          <a:bodyPr>
            <a:noAutofit/>
          </a:bodyPr>
          <a:lstStyle/>
          <a:p>
            <a:r>
              <a:rPr lang="en-US" sz="2800" dirty="0"/>
              <a:t>Treatment of </a:t>
            </a:r>
            <a:r>
              <a:rPr lang="en-US" sz="2800" dirty="0" err="1"/>
              <a:t>HFrEF</a:t>
            </a:r>
            <a:r>
              <a:rPr lang="en-US" sz="2800" dirty="0"/>
              <a:t> Stages</a:t>
            </a:r>
            <a:br>
              <a:rPr lang="en-US" sz="2800" dirty="0"/>
            </a:br>
            <a:r>
              <a:rPr lang="en-US" sz="2800" dirty="0"/>
              <a:t>C and D</a:t>
            </a:r>
          </a:p>
        </p:txBody>
      </p:sp>
      <p:sp>
        <p:nvSpPr>
          <p:cNvPr id="8" name="TextBox 7">
            <a:extLst>
              <a:ext uri="{FF2B5EF4-FFF2-40B4-BE49-F238E27FC236}">
                <a16:creationId xmlns:a16="http://schemas.microsoft.com/office/drawing/2014/main" id="{EC7976E7-7A97-4393-A2C9-925091539D2D}"/>
              </a:ext>
            </a:extLst>
          </p:cNvPr>
          <p:cNvSpPr txBox="1"/>
          <p:nvPr/>
        </p:nvSpPr>
        <p:spPr>
          <a:xfrm>
            <a:off x="238125" y="2117667"/>
            <a:ext cx="2337130" cy="3539430"/>
          </a:xfrm>
          <a:prstGeom prst="rect">
            <a:avLst/>
          </a:prstGeom>
          <a:noFill/>
        </p:spPr>
        <p:txBody>
          <a:bodyPr wrap="square">
            <a:spAutoFit/>
          </a:bodyPr>
          <a:lstStyle/>
          <a:p>
            <a:pPr defTabSz="761970" eaLnBrk="0" fontAlgn="base" hangingPunct="0">
              <a:spcBef>
                <a:spcPct val="0"/>
              </a:spcBef>
              <a:spcAft>
                <a:spcPct val="0"/>
              </a:spcAft>
            </a:pPr>
            <a:r>
              <a:rPr lang="en-US" sz="1400" b="1" dirty="0">
                <a:latin typeface="Lub Dub Medium" panose="020B0603030403020204" pitchFamily="34" charset="0"/>
              </a:rPr>
              <a:t>Step 1 medications may be started simultaneously at initial (low) doses recommended for HFrEF. </a:t>
            </a:r>
          </a:p>
          <a:p>
            <a:pPr defTabSz="761970" eaLnBrk="0" fontAlgn="base" hangingPunct="0">
              <a:spcBef>
                <a:spcPct val="0"/>
              </a:spcBef>
              <a:spcAft>
                <a:spcPct val="0"/>
              </a:spcAft>
            </a:pPr>
            <a:endParaRPr lang="en-US" sz="1400"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Alternatively, these medications may be started sequentially, with sequence guided by clinical or other factors, </a:t>
            </a:r>
            <a:r>
              <a:rPr lang="en-US" sz="1400" dirty="0">
                <a:latin typeface="Lub Dub Medium" panose="020B0603030403020204" pitchFamily="34" charset="0"/>
              </a:rPr>
              <a:t>without need to achieve target dosing before initiating next medication. </a:t>
            </a:r>
          </a:p>
          <a:p>
            <a:pPr defTabSz="761970" eaLnBrk="0" fontAlgn="base" hangingPunct="0">
              <a:spcBef>
                <a:spcPct val="0"/>
              </a:spcBef>
              <a:spcAft>
                <a:spcPct val="0"/>
              </a:spcAft>
            </a:pPr>
            <a:endParaRPr lang="en-US" sz="1400" b="1"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Medication doses should be increased to target as tolerated. </a:t>
            </a:r>
          </a:p>
        </p:txBody>
      </p:sp>
      <p:sp>
        <p:nvSpPr>
          <p:cNvPr id="5" name="Footer Placeholder 4">
            <a:extLst>
              <a:ext uri="{FF2B5EF4-FFF2-40B4-BE49-F238E27FC236}">
                <a16:creationId xmlns:a16="http://schemas.microsoft.com/office/drawing/2014/main" id="{96FD7B77-C982-B5CF-3A7E-C26C0F8E548B}"/>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
        <p:nvSpPr>
          <p:cNvPr id="6" name="Rectangle 5">
            <a:extLst>
              <a:ext uri="{FF2B5EF4-FFF2-40B4-BE49-F238E27FC236}">
                <a16:creationId xmlns:a16="http://schemas.microsoft.com/office/drawing/2014/main" id="{897944AA-3BB8-4475-58C9-6820FD256F4B}"/>
              </a:ext>
            </a:extLst>
          </p:cNvPr>
          <p:cNvSpPr/>
          <p:nvPr/>
        </p:nvSpPr>
        <p:spPr>
          <a:xfrm>
            <a:off x="7455199" y="1438456"/>
            <a:ext cx="1133475" cy="8389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69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EED5024-1750-70F8-77E5-9B26C7AD3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97" y="304800"/>
            <a:ext cx="8624742" cy="6286499"/>
          </a:xfrm>
          <a:prstGeom prst="rect">
            <a:avLst/>
          </a:prstGeom>
        </p:spPr>
      </p:pic>
      <p:sp>
        <p:nvSpPr>
          <p:cNvPr id="10" name="Title 9">
            <a:extLst>
              <a:ext uri="{FF2B5EF4-FFF2-40B4-BE49-F238E27FC236}">
                <a16:creationId xmlns:a16="http://schemas.microsoft.com/office/drawing/2014/main" id="{656CDDF6-86D2-BB41-E63E-AD7644795028}"/>
              </a:ext>
            </a:extLst>
          </p:cNvPr>
          <p:cNvSpPr>
            <a:spLocks noGrp="1"/>
          </p:cNvSpPr>
          <p:nvPr>
            <p:ph type="title"/>
          </p:nvPr>
        </p:nvSpPr>
        <p:spPr>
          <a:xfrm>
            <a:off x="200025" y="450044"/>
            <a:ext cx="2743200" cy="1325563"/>
          </a:xfrm>
        </p:spPr>
        <p:txBody>
          <a:bodyPr>
            <a:noAutofit/>
          </a:bodyPr>
          <a:lstStyle/>
          <a:p>
            <a:r>
              <a:rPr lang="en-US" sz="2800" dirty="0"/>
              <a:t>Treatment of </a:t>
            </a:r>
            <a:r>
              <a:rPr lang="en-US" sz="2800" dirty="0" err="1"/>
              <a:t>HFrEF</a:t>
            </a:r>
            <a:r>
              <a:rPr lang="en-US" sz="2800" dirty="0"/>
              <a:t> Stages</a:t>
            </a:r>
            <a:br>
              <a:rPr lang="en-US" sz="2800" dirty="0"/>
            </a:br>
            <a:r>
              <a:rPr lang="en-US" sz="2800" dirty="0"/>
              <a:t>C and D</a:t>
            </a:r>
          </a:p>
        </p:txBody>
      </p:sp>
      <p:sp>
        <p:nvSpPr>
          <p:cNvPr id="8" name="TextBox 7">
            <a:extLst>
              <a:ext uri="{FF2B5EF4-FFF2-40B4-BE49-F238E27FC236}">
                <a16:creationId xmlns:a16="http://schemas.microsoft.com/office/drawing/2014/main" id="{EC7976E7-7A97-4393-A2C9-925091539D2D}"/>
              </a:ext>
            </a:extLst>
          </p:cNvPr>
          <p:cNvSpPr txBox="1"/>
          <p:nvPr/>
        </p:nvSpPr>
        <p:spPr>
          <a:xfrm>
            <a:off x="238125" y="2117667"/>
            <a:ext cx="2337130" cy="3539430"/>
          </a:xfrm>
          <a:prstGeom prst="rect">
            <a:avLst/>
          </a:prstGeom>
          <a:noFill/>
        </p:spPr>
        <p:txBody>
          <a:bodyPr wrap="square">
            <a:spAutoFit/>
          </a:bodyPr>
          <a:lstStyle/>
          <a:p>
            <a:pPr defTabSz="761970" eaLnBrk="0" fontAlgn="base" hangingPunct="0">
              <a:spcBef>
                <a:spcPct val="0"/>
              </a:spcBef>
              <a:spcAft>
                <a:spcPct val="0"/>
              </a:spcAft>
            </a:pPr>
            <a:r>
              <a:rPr lang="en-US" sz="1400" b="1" dirty="0">
                <a:latin typeface="Lub Dub Medium" panose="020B0603030403020204" pitchFamily="34" charset="0"/>
              </a:rPr>
              <a:t>Step 1 medications may be started simultaneously at initial (low) doses recommended for HFrEF. </a:t>
            </a:r>
          </a:p>
          <a:p>
            <a:pPr defTabSz="761970" eaLnBrk="0" fontAlgn="base" hangingPunct="0">
              <a:spcBef>
                <a:spcPct val="0"/>
              </a:spcBef>
              <a:spcAft>
                <a:spcPct val="0"/>
              </a:spcAft>
            </a:pPr>
            <a:endParaRPr lang="en-US" sz="1400"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Alternatively, these medications may be started sequentially, with sequence guided by clinical or other factors, </a:t>
            </a:r>
            <a:r>
              <a:rPr lang="en-US" sz="1400" dirty="0">
                <a:latin typeface="Lub Dub Medium" panose="020B0603030403020204" pitchFamily="34" charset="0"/>
              </a:rPr>
              <a:t>without need to achieve target dosing before initiating next medication. </a:t>
            </a:r>
          </a:p>
          <a:p>
            <a:pPr defTabSz="761970" eaLnBrk="0" fontAlgn="base" hangingPunct="0">
              <a:spcBef>
                <a:spcPct val="0"/>
              </a:spcBef>
              <a:spcAft>
                <a:spcPct val="0"/>
              </a:spcAft>
            </a:pPr>
            <a:endParaRPr lang="en-US" sz="1400" b="1"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Medication doses should be increased to target as tolerated. </a:t>
            </a:r>
          </a:p>
        </p:txBody>
      </p:sp>
      <p:sp>
        <p:nvSpPr>
          <p:cNvPr id="5" name="Footer Placeholder 4">
            <a:extLst>
              <a:ext uri="{FF2B5EF4-FFF2-40B4-BE49-F238E27FC236}">
                <a16:creationId xmlns:a16="http://schemas.microsoft.com/office/drawing/2014/main" id="{96FD7B77-C982-B5CF-3A7E-C26C0F8E548B}"/>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
        <p:nvSpPr>
          <p:cNvPr id="6" name="Rectangle 5">
            <a:extLst>
              <a:ext uri="{FF2B5EF4-FFF2-40B4-BE49-F238E27FC236}">
                <a16:creationId xmlns:a16="http://schemas.microsoft.com/office/drawing/2014/main" id="{897944AA-3BB8-4475-58C9-6820FD256F4B}"/>
              </a:ext>
            </a:extLst>
          </p:cNvPr>
          <p:cNvSpPr/>
          <p:nvPr/>
        </p:nvSpPr>
        <p:spPr>
          <a:xfrm>
            <a:off x="7455199" y="2275214"/>
            <a:ext cx="1133475" cy="16756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93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2E3A-EB51-6EF3-5D81-5E40AF87001E}"/>
              </a:ext>
            </a:extLst>
          </p:cNvPr>
          <p:cNvSpPr>
            <a:spLocks noGrp="1"/>
          </p:cNvSpPr>
          <p:nvPr>
            <p:ph type="title"/>
          </p:nvPr>
        </p:nvSpPr>
        <p:spPr>
          <a:xfrm>
            <a:off x="609600" y="500582"/>
            <a:ext cx="10744200" cy="2483656"/>
          </a:xfrm>
        </p:spPr>
        <p:txBody>
          <a:bodyPr>
            <a:normAutofit/>
          </a:bodyPr>
          <a:lstStyle/>
          <a:p>
            <a:r>
              <a:rPr lang="en-US" dirty="0"/>
              <a:t>Additional Medical</a:t>
            </a:r>
            <a:br>
              <a:rPr lang="en-US" dirty="0"/>
            </a:br>
            <a:r>
              <a:rPr lang="en-US" dirty="0"/>
              <a:t>Therapies for</a:t>
            </a:r>
            <a:br>
              <a:rPr lang="en-US" dirty="0"/>
            </a:br>
            <a:r>
              <a:rPr lang="en-US" dirty="0"/>
              <a:t>Patients With</a:t>
            </a:r>
            <a:br>
              <a:rPr lang="en-US" dirty="0"/>
            </a:br>
            <a:r>
              <a:rPr lang="en-US" dirty="0" err="1"/>
              <a:t>HFrEF</a:t>
            </a:r>
            <a:r>
              <a:rPr lang="en-US" dirty="0"/>
              <a:t> </a:t>
            </a:r>
          </a:p>
        </p:txBody>
      </p:sp>
      <p:sp>
        <p:nvSpPr>
          <p:cNvPr id="10" name="Footer Placeholder 9">
            <a:extLst>
              <a:ext uri="{FF2B5EF4-FFF2-40B4-BE49-F238E27FC236}">
                <a16:creationId xmlns:a16="http://schemas.microsoft.com/office/drawing/2014/main" id="{0416B0CF-B4BD-639F-EE93-FAE5DB2F5619}"/>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pic>
        <p:nvPicPr>
          <p:cNvPr id="9" name="Picture 8" descr="Chart, treemap chart&#10;&#10;Description automatically generated">
            <a:extLst>
              <a:ext uri="{FF2B5EF4-FFF2-40B4-BE49-F238E27FC236}">
                <a16:creationId xmlns:a16="http://schemas.microsoft.com/office/drawing/2014/main" id="{E8EE3D93-F89E-EC82-92AF-0262F1BDE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931" y="273411"/>
            <a:ext cx="4343669" cy="6228840"/>
          </a:xfrm>
          <a:prstGeom prst="rect">
            <a:avLst/>
          </a:prstGeom>
        </p:spPr>
      </p:pic>
    </p:spTree>
    <p:extLst>
      <p:ext uri="{BB962C8B-B14F-4D97-AF65-F5344CB8AC3E}">
        <p14:creationId xmlns:p14="http://schemas.microsoft.com/office/powerpoint/2010/main" val="3234521885"/>
      </p:ext>
    </p:extLst>
  </p:cSld>
  <p:clrMapOvr>
    <a:masterClrMapping/>
  </p:clrMapOvr>
</p:sld>
</file>

<file path=ppt/theme/theme1.xml><?xml version="1.0" encoding="utf-8"?>
<a:theme xmlns:a="http://schemas.openxmlformats.org/drawingml/2006/main" name="AL Weekly">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 Weekly" id="{9AC9A48E-EA2B-4530-A7C9-90D6EA5F23F9}" vid="{9A47C273-DF2F-4F32-B61D-DFA0C6227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Weekly</Template>
  <TotalTime>830</TotalTime>
  <Words>1174</Words>
  <Application>Microsoft Office PowerPoint</Application>
  <PresentationFormat>Widescreen</PresentationFormat>
  <Paragraphs>154</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Lub Dub Heavy</vt:lpstr>
      <vt:lpstr>Lub Dub Medium</vt:lpstr>
      <vt:lpstr>Times New Roman</vt:lpstr>
      <vt:lpstr>AL Weekly</vt:lpstr>
      <vt:lpstr>Understanding the New Heart Failure Guidelines – What’s New for HFrEF? </vt:lpstr>
      <vt:lpstr>Disclaimer</vt:lpstr>
      <vt:lpstr>ARNi &amp; SGLT2i in HFrEF</vt:lpstr>
      <vt:lpstr>Treatment of HFrEF Stages C and D</vt:lpstr>
      <vt:lpstr>Treatment of HFrEF Stages C and D</vt:lpstr>
      <vt:lpstr>Treatment of HFrEF Stages C and D</vt:lpstr>
      <vt:lpstr>Treatment of HFrEF Stages C and D</vt:lpstr>
      <vt:lpstr>Treatment of HFrEF Stages C and D</vt:lpstr>
      <vt:lpstr>Additional Medical Therapies for Patients With HFrEF </vt:lpstr>
      <vt:lpstr>Additional Device Therapies</vt:lpstr>
      <vt:lpstr>Recommendations for Patients With Mildly Reduced LVEF (41%–49%)</vt:lpstr>
      <vt:lpstr>HF With Improved Ejection Fraction</vt:lpstr>
      <vt:lpstr>Maintenance or Optimization of GDMT During Hospitalization </vt:lpstr>
      <vt:lpstr>Recommendations for Treatment of Patients With HF and Selected Comorbidities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Jeffrey Knapp</cp:lastModifiedBy>
  <cp:revision>36</cp:revision>
  <dcterms:created xsi:type="dcterms:W3CDTF">2019-04-17T19:10:32Z</dcterms:created>
  <dcterms:modified xsi:type="dcterms:W3CDTF">2022-06-29T15:56:16Z</dcterms:modified>
</cp:coreProperties>
</file>