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12"/>
  </p:notesMasterIdLst>
  <p:sldIdLst>
    <p:sldId id="257" r:id="rId3"/>
    <p:sldId id="265" r:id="rId4"/>
    <p:sldId id="266" r:id="rId5"/>
    <p:sldId id="258" r:id="rId6"/>
    <p:sldId id="256" r:id="rId7"/>
    <p:sldId id="259" r:id="rId8"/>
    <p:sldId id="261" r:id="rId9"/>
    <p:sldId id="26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8F73A-29B0-1A45-9485-F2E0953B5EA0}" v="3" dt="2024-08-14T17:57:0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8" autoAdjust="0"/>
    <p:restoredTop sz="94658"/>
  </p:normalViewPr>
  <p:slideViewPr>
    <p:cSldViewPr snapToGrid="0">
      <p:cViewPr varScale="1">
        <p:scale>
          <a:sx n="116" d="100"/>
          <a:sy n="116" d="100"/>
        </p:scale>
        <p:origin x="1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8F4F9-A32F-4AA3-810E-6A4D3985DD0E}"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1C461-D72D-4104-8078-D60DE2E1C95E}" type="slidenum">
              <a:rPr lang="en-US" smtClean="0"/>
              <a:t>‹#›</a:t>
            </a:fld>
            <a:endParaRPr lang="en-US"/>
          </a:p>
        </p:txBody>
      </p:sp>
    </p:spTree>
    <p:extLst>
      <p:ext uri="{BB962C8B-B14F-4D97-AF65-F5344CB8AC3E}">
        <p14:creationId xmlns:p14="http://schemas.microsoft.com/office/powerpoint/2010/main" val="292232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69913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079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99863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12324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1911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275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8785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32329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9580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83356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984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46441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0393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3917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825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5120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4875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5308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7515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630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969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8378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63737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26145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8928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4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9763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404556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073919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1BC5-870D-0F96-1514-67F03C96FE35}"/>
              </a:ext>
            </a:extLst>
          </p:cNvPr>
          <p:cNvSpPr>
            <a:spLocks noGrp="1"/>
          </p:cNvSpPr>
          <p:nvPr>
            <p:ph type="title"/>
          </p:nvPr>
        </p:nvSpPr>
        <p:spPr>
          <a:xfrm>
            <a:off x="831850" y="1101482"/>
            <a:ext cx="10515600" cy="2825748"/>
          </a:xfrm>
        </p:spPr>
        <p:txBody>
          <a:bodyPr>
            <a:normAutofit/>
          </a:bodyPr>
          <a:lstStyle/>
          <a:p>
            <a:r>
              <a:rPr lang="en-US" dirty="0"/>
              <a:t>Latest Guidance on Exercise Therapy &amp; Lifestyle Modification: Treating Functional Limitations</a:t>
            </a:r>
          </a:p>
        </p:txBody>
      </p:sp>
      <p:sp>
        <p:nvSpPr>
          <p:cNvPr id="3" name="Subtitle 2">
            <a:extLst>
              <a:ext uri="{FF2B5EF4-FFF2-40B4-BE49-F238E27FC236}">
                <a16:creationId xmlns:a16="http://schemas.microsoft.com/office/drawing/2014/main" id="{2F3F981C-DC67-E50E-76CC-B7EA73C7D06F}"/>
              </a:ext>
            </a:extLst>
          </p:cNvPr>
          <p:cNvSpPr>
            <a:spLocks noGrp="1"/>
          </p:cNvSpPr>
          <p:nvPr>
            <p:ph type="body" idx="1"/>
          </p:nvPr>
        </p:nvSpPr>
        <p:spPr>
          <a:xfrm>
            <a:off x="831850" y="4208338"/>
            <a:ext cx="10515600" cy="1766887"/>
          </a:xfrm>
        </p:spPr>
        <p:txBody>
          <a:bodyPr>
            <a:normAutofit/>
          </a:bodyPr>
          <a:lstStyle/>
          <a:p>
            <a:r>
              <a:rPr lang="en-US" dirty="0"/>
              <a:t>Naomi Hamburg, MD, MS</a:t>
            </a:r>
          </a:p>
          <a:p>
            <a:r>
              <a:rPr lang="en-US" dirty="0"/>
              <a:t>Joseph Vita, Professor of Cardiovascular Medicine</a:t>
            </a:r>
          </a:p>
          <a:p>
            <a:r>
              <a:rPr lang="en-US" dirty="0"/>
              <a:t>Boston University </a:t>
            </a:r>
            <a:r>
              <a:rPr lang="en-US" dirty="0" err="1"/>
              <a:t>Chobanian</a:t>
            </a:r>
            <a:r>
              <a:rPr lang="en-US" dirty="0"/>
              <a:t> and Avedisian School of Medicine</a:t>
            </a:r>
          </a:p>
          <a:p>
            <a:r>
              <a:rPr lang="en-US" dirty="0"/>
              <a:t>Boston, MA </a:t>
            </a:r>
          </a:p>
        </p:txBody>
      </p:sp>
    </p:spTree>
    <p:extLst>
      <p:ext uri="{BB962C8B-B14F-4D97-AF65-F5344CB8AC3E}">
        <p14:creationId xmlns:p14="http://schemas.microsoft.com/office/powerpoint/2010/main" val="88926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515600" cy="1105949"/>
          </a:xfrm>
        </p:spPr>
        <p:txBody>
          <a:bodyPr/>
          <a:lstStyle/>
          <a:p>
            <a:r>
              <a:rPr lang="en-US" dirty="0"/>
              <a:t>Leg Symptoms in Patients with PAD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799" y="1812829"/>
            <a:ext cx="5066521" cy="3799891"/>
          </a:xfrm>
          <a:prstGeom prst="rect">
            <a:avLst/>
          </a:prstGeom>
          <a:ln w="38100">
            <a:solidFill>
              <a:schemeClr val="accent1"/>
            </a:solidFill>
          </a:ln>
        </p:spPr>
      </p:pic>
      <p:pic>
        <p:nvPicPr>
          <p:cNvPr id="7" name="Picture 6"/>
          <p:cNvPicPr>
            <a:picLocks noChangeAspect="1"/>
          </p:cNvPicPr>
          <p:nvPr/>
        </p:nvPicPr>
        <p:blipFill>
          <a:blip r:embed="rId3"/>
          <a:stretch>
            <a:fillRect/>
          </a:stretch>
        </p:blipFill>
        <p:spPr>
          <a:xfrm>
            <a:off x="6581504" y="1944965"/>
            <a:ext cx="4585061" cy="3438798"/>
          </a:xfrm>
          <a:prstGeom prst="rect">
            <a:avLst/>
          </a:prstGeom>
          <a:ln w="38100">
            <a:solidFill>
              <a:schemeClr val="accent1"/>
            </a:solidFill>
          </a:ln>
        </p:spPr>
      </p:pic>
    </p:spTree>
    <p:extLst>
      <p:ext uri="{BB962C8B-B14F-4D97-AF65-F5344CB8AC3E}">
        <p14:creationId xmlns:p14="http://schemas.microsoft.com/office/powerpoint/2010/main" val="417137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AEEB6C-8E65-E45A-86A8-1657B11A9E0A}"/>
              </a:ext>
            </a:extLst>
          </p:cNvPr>
          <p:cNvSpPr>
            <a:spLocks noGrp="1"/>
          </p:cNvSpPr>
          <p:nvPr>
            <p:ph type="title"/>
          </p:nvPr>
        </p:nvSpPr>
        <p:spPr/>
        <p:txBody>
          <a:bodyPr vert="horz" lIns="91440" tIns="45720" rIns="91440" bIns="45720" rtlCol="0" anchor="t">
            <a:normAutofit fontScale="90000"/>
          </a:bodyPr>
          <a:lstStyle/>
          <a:p>
            <a:r>
              <a:rPr lang="en-US" dirty="0"/>
              <a:t>	</a:t>
            </a:r>
            <a:br>
              <a:rPr lang="en-US" dirty="0"/>
            </a:br>
            <a:r>
              <a:rPr lang="en-US" dirty="0"/>
              <a:t>“Structured exercise is a core component of care for patients with PAD. It includes supervised exercise therapy and community-based (including structured home-based) programs”</a:t>
            </a:r>
          </a:p>
        </p:txBody>
      </p:sp>
      <p:pic>
        <p:nvPicPr>
          <p:cNvPr id="5" name="Picture 4">
            <a:extLst>
              <a:ext uri="{FF2B5EF4-FFF2-40B4-BE49-F238E27FC236}">
                <a16:creationId xmlns:a16="http://schemas.microsoft.com/office/drawing/2014/main" id="{1622C729-CE02-30A3-0241-91B19A51CBF4}"/>
              </a:ext>
            </a:extLst>
          </p:cNvPr>
          <p:cNvPicPr>
            <a:picLocks noChangeAspect="1"/>
          </p:cNvPicPr>
          <p:nvPr/>
        </p:nvPicPr>
        <p:blipFill>
          <a:blip r:embed="rId2">
            <a:extLst>
              <a:ext uri="{28A0092B-C50C-407E-A947-70E740481C1C}">
                <a14:useLocalDpi xmlns:a14="http://schemas.microsoft.com/office/drawing/2010/main" val="0"/>
              </a:ext>
            </a:extLst>
          </a:blip>
          <a:srcRect l="54" r="54"/>
          <a:stretch/>
        </p:blipFill>
        <p:spPr>
          <a:xfrm>
            <a:off x="4772024" y="1432670"/>
            <a:ext cx="7424505" cy="4108814"/>
          </a:xfrm>
          <a:prstGeom prst="rect">
            <a:avLst/>
          </a:prstGeom>
        </p:spPr>
      </p:pic>
    </p:spTree>
    <p:extLst>
      <p:ext uri="{BB962C8B-B14F-4D97-AF65-F5344CB8AC3E}">
        <p14:creationId xmlns:p14="http://schemas.microsoft.com/office/powerpoint/2010/main" val="56288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E95B3F-3E0E-B20E-8E3C-6E6A64455980}"/>
              </a:ext>
            </a:extLst>
          </p:cNvPr>
          <p:cNvSpPr>
            <a:spLocks noGrp="1"/>
          </p:cNvSpPr>
          <p:nvPr>
            <p:ph type="body" idx="1"/>
          </p:nvPr>
        </p:nvSpPr>
        <p:spPr>
          <a:xfrm>
            <a:off x="839788" y="1285337"/>
            <a:ext cx="5157787" cy="586596"/>
          </a:xfrm>
        </p:spPr>
        <p:txBody>
          <a:bodyPr/>
          <a:lstStyle/>
          <a:p>
            <a:r>
              <a:rPr lang="en-US" dirty="0"/>
              <a:t>Supervised Program (SET):</a:t>
            </a:r>
          </a:p>
        </p:txBody>
      </p:sp>
      <p:sp>
        <p:nvSpPr>
          <p:cNvPr id="4" name="Content Placeholder 3">
            <a:extLst>
              <a:ext uri="{FF2B5EF4-FFF2-40B4-BE49-F238E27FC236}">
                <a16:creationId xmlns:a16="http://schemas.microsoft.com/office/drawing/2014/main" id="{79FE88FB-46C3-9A09-2221-FB528BDC5427}"/>
              </a:ext>
            </a:extLst>
          </p:cNvPr>
          <p:cNvSpPr>
            <a:spLocks noGrp="1"/>
          </p:cNvSpPr>
          <p:nvPr>
            <p:ph sz="half" idx="2"/>
          </p:nvPr>
        </p:nvSpPr>
        <p:spPr>
          <a:xfrm>
            <a:off x="839788" y="1871932"/>
            <a:ext cx="5157787" cy="4317731"/>
          </a:xfrm>
        </p:spPr>
        <p:txBody>
          <a:bodyPr/>
          <a:lstStyle/>
          <a:p>
            <a:r>
              <a:rPr lang="en-US" dirty="0"/>
              <a:t>Intermittent walking exercise</a:t>
            </a:r>
          </a:p>
          <a:p>
            <a:r>
              <a:rPr lang="en-US" dirty="0"/>
              <a:t>In hospital or outpatient facility</a:t>
            </a:r>
          </a:p>
          <a:p>
            <a:r>
              <a:rPr lang="en-US" dirty="0"/>
              <a:t>Directly supervised</a:t>
            </a:r>
          </a:p>
          <a:p>
            <a:r>
              <a:rPr lang="en-US" dirty="0"/>
              <a:t>60 min session 3x/</a:t>
            </a:r>
            <a:r>
              <a:rPr lang="en-US" dirty="0" err="1"/>
              <a:t>wk</a:t>
            </a:r>
            <a:r>
              <a:rPr lang="en-US" dirty="0"/>
              <a:t> for 12wks</a:t>
            </a:r>
          </a:p>
          <a:p>
            <a:r>
              <a:rPr lang="en-US" dirty="0"/>
              <a:t>Walk to pain</a:t>
            </a:r>
          </a:p>
          <a:p>
            <a:r>
              <a:rPr lang="en-US" dirty="0"/>
              <a:t>Covered by insurance</a:t>
            </a:r>
          </a:p>
        </p:txBody>
      </p:sp>
      <p:sp>
        <p:nvSpPr>
          <p:cNvPr id="5" name="Text Placeholder 4">
            <a:extLst>
              <a:ext uri="{FF2B5EF4-FFF2-40B4-BE49-F238E27FC236}">
                <a16:creationId xmlns:a16="http://schemas.microsoft.com/office/drawing/2014/main" id="{3D1B38C6-C847-DD45-08EE-F5AE4D0D29B6}"/>
              </a:ext>
            </a:extLst>
          </p:cNvPr>
          <p:cNvSpPr>
            <a:spLocks noGrp="1"/>
          </p:cNvSpPr>
          <p:nvPr>
            <p:ph type="body" sz="quarter" idx="3"/>
          </p:nvPr>
        </p:nvSpPr>
        <p:spPr>
          <a:xfrm>
            <a:off x="6172200" y="1285336"/>
            <a:ext cx="5183188" cy="586596"/>
          </a:xfrm>
        </p:spPr>
        <p:txBody>
          <a:bodyPr/>
          <a:lstStyle/>
          <a:p>
            <a:r>
              <a:rPr lang="en-US" dirty="0"/>
              <a:t>Community-Based Program:</a:t>
            </a:r>
          </a:p>
        </p:txBody>
      </p:sp>
      <p:sp>
        <p:nvSpPr>
          <p:cNvPr id="6" name="Content Placeholder 5">
            <a:extLst>
              <a:ext uri="{FF2B5EF4-FFF2-40B4-BE49-F238E27FC236}">
                <a16:creationId xmlns:a16="http://schemas.microsoft.com/office/drawing/2014/main" id="{9372B831-0944-FD12-6C40-C34E9C19696C}"/>
              </a:ext>
            </a:extLst>
          </p:cNvPr>
          <p:cNvSpPr>
            <a:spLocks noGrp="1"/>
          </p:cNvSpPr>
          <p:nvPr>
            <p:ph sz="quarter" idx="4"/>
          </p:nvPr>
        </p:nvSpPr>
        <p:spPr>
          <a:xfrm>
            <a:off x="6172200" y="1871932"/>
            <a:ext cx="5183188" cy="4317731"/>
          </a:xfrm>
        </p:spPr>
        <p:txBody>
          <a:bodyPr/>
          <a:lstStyle/>
          <a:p>
            <a:r>
              <a:rPr lang="en-US" dirty="0"/>
              <a:t>Personal setting</a:t>
            </a:r>
          </a:p>
          <a:p>
            <a:r>
              <a:rPr lang="en-US" dirty="0"/>
              <a:t>Prescribed an exercise regimen</a:t>
            </a:r>
          </a:p>
          <a:p>
            <a:r>
              <a:rPr lang="en-US" dirty="0"/>
              <a:t>Self-directed and walking-based</a:t>
            </a:r>
          </a:p>
          <a:p>
            <a:r>
              <a:rPr lang="en-US" dirty="0"/>
              <a:t>Coaching and activity monitors</a:t>
            </a:r>
          </a:p>
          <a:p>
            <a:r>
              <a:rPr lang="en-US" dirty="0"/>
              <a:t>Periodic supervised sessions</a:t>
            </a:r>
          </a:p>
          <a:p>
            <a:endParaRPr lang="en-US" dirty="0"/>
          </a:p>
        </p:txBody>
      </p:sp>
      <p:sp>
        <p:nvSpPr>
          <p:cNvPr id="2" name="Title 1">
            <a:extLst>
              <a:ext uri="{FF2B5EF4-FFF2-40B4-BE49-F238E27FC236}">
                <a16:creationId xmlns:a16="http://schemas.microsoft.com/office/drawing/2014/main" id="{E0C6C897-B043-7B61-2016-B9D9C5869294}"/>
              </a:ext>
            </a:extLst>
          </p:cNvPr>
          <p:cNvSpPr>
            <a:spLocks noGrp="1"/>
          </p:cNvSpPr>
          <p:nvPr>
            <p:ph type="title"/>
          </p:nvPr>
        </p:nvSpPr>
        <p:spPr>
          <a:xfrm>
            <a:off x="838200" y="-1"/>
            <a:ext cx="10515600" cy="1105949"/>
          </a:xfrm>
        </p:spPr>
        <p:txBody>
          <a:bodyPr/>
          <a:lstStyle/>
          <a:p>
            <a:r>
              <a:rPr lang="en-US" dirty="0"/>
              <a:t>Structured Exercise Program Elements in PAD</a:t>
            </a:r>
          </a:p>
        </p:txBody>
      </p:sp>
    </p:spTree>
    <p:extLst>
      <p:ext uri="{BB962C8B-B14F-4D97-AF65-F5344CB8AC3E}">
        <p14:creationId xmlns:p14="http://schemas.microsoft.com/office/powerpoint/2010/main" val="60734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B2837-E395-7F84-3542-4F3D6FAD46F4}"/>
              </a:ext>
            </a:extLst>
          </p:cNvPr>
          <p:cNvSpPr>
            <a:spLocks noGrp="1"/>
          </p:cNvSpPr>
          <p:nvPr>
            <p:ph idx="1"/>
          </p:nvPr>
        </p:nvSpPr>
        <p:spPr>
          <a:xfrm>
            <a:off x="838200" y="1737566"/>
            <a:ext cx="4218542" cy="4891088"/>
          </a:xfrm>
        </p:spPr>
        <p:txBody>
          <a:bodyPr>
            <a:normAutofit/>
          </a:bodyPr>
          <a:lstStyle/>
          <a:p>
            <a:r>
              <a:rPr lang="en-US" dirty="0"/>
              <a:t>Develop a quit </a:t>
            </a:r>
            <a:br>
              <a:rPr lang="en-US" dirty="0"/>
            </a:br>
            <a:r>
              <a:rPr lang="en-US" dirty="0"/>
              <a:t>plan combining pharmacologic and behavioral approaches</a:t>
            </a:r>
          </a:p>
          <a:p>
            <a:r>
              <a:rPr lang="en-US" dirty="0"/>
              <a:t>Dual nicotine replacement therapy, varenicline, </a:t>
            </a:r>
            <a:r>
              <a:rPr lang="en-US" dirty="0" err="1"/>
              <a:t>buproprion</a:t>
            </a:r>
            <a:endParaRPr lang="en-US" dirty="0"/>
          </a:p>
          <a:p>
            <a:r>
              <a:rPr lang="en-US" dirty="0"/>
              <a:t>Avoid second-hand smoke</a:t>
            </a:r>
          </a:p>
        </p:txBody>
      </p:sp>
      <p:sp>
        <p:nvSpPr>
          <p:cNvPr id="2" name="Title 1">
            <a:extLst>
              <a:ext uri="{FF2B5EF4-FFF2-40B4-BE49-F238E27FC236}">
                <a16:creationId xmlns:a16="http://schemas.microsoft.com/office/drawing/2014/main" id="{1B9FAE5B-FB60-F85D-76FE-8BB4E861DF9A}"/>
              </a:ext>
            </a:extLst>
          </p:cNvPr>
          <p:cNvSpPr>
            <a:spLocks noGrp="1"/>
          </p:cNvSpPr>
          <p:nvPr>
            <p:ph type="title"/>
          </p:nvPr>
        </p:nvSpPr>
        <p:spPr>
          <a:xfrm>
            <a:off x="838200" y="451691"/>
            <a:ext cx="3370243" cy="1106488"/>
          </a:xfrm>
        </p:spPr>
        <p:txBody>
          <a:bodyPr>
            <a:normAutofit/>
          </a:bodyPr>
          <a:lstStyle/>
          <a:p>
            <a:r>
              <a:rPr lang="en-US"/>
              <a:t>Helping to Quit Tobacco</a:t>
            </a:r>
            <a:endParaRPr lang="en-US" dirty="0"/>
          </a:p>
        </p:txBody>
      </p:sp>
      <p:pic>
        <p:nvPicPr>
          <p:cNvPr id="4" name="Content Placeholder 3">
            <a:extLst>
              <a:ext uri="{FF2B5EF4-FFF2-40B4-BE49-F238E27FC236}">
                <a16:creationId xmlns:a16="http://schemas.microsoft.com/office/drawing/2014/main" id="{172163B8-B364-F302-B7EE-E806D0374ADB}"/>
              </a:ext>
            </a:extLst>
          </p:cNvPr>
          <p:cNvPicPr>
            <a:picLocks noChangeAspect="1"/>
          </p:cNvPicPr>
          <p:nvPr/>
        </p:nvPicPr>
        <p:blipFill>
          <a:blip r:embed="rId2"/>
          <a:srcRect r="1369"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a:extLst>
              <a:ext uri="{FF2B5EF4-FFF2-40B4-BE49-F238E27FC236}">
                <a16:creationId xmlns:a16="http://schemas.microsoft.com/office/drawing/2014/main" id="{ED4BABBE-BC1A-6E8B-404F-8FF65705BA9B}"/>
              </a:ext>
            </a:extLst>
          </p:cNvPr>
          <p:cNvPicPr>
            <a:picLocks noChangeAspect="1"/>
          </p:cNvPicPr>
          <p:nvPr/>
        </p:nvPicPr>
        <p:blipFill rotWithShape="1">
          <a:blip r:embed="rId3"/>
          <a:srcRect t="10276" b="20720"/>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0931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5781E-42AB-7888-6404-4C56FCA6B525}"/>
              </a:ext>
            </a:extLst>
          </p:cNvPr>
          <p:cNvPicPr>
            <a:picLocks noChangeAspect="1"/>
          </p:cNvPicPr>
          <p:nvPr/>
        </p:nvPicPr>
        <p:blipFill>
          <a:blip r:embed="rId2"/>
          <a:stretch>
            <a:fillRect/>
          </a:stretch>
        </p:blipFill>
        <p:spPr>
          <a:xfrm>
            <a:off x="2813432" y="146432"/>
            <a:ext cx="6565135" cy="6565135"/>
          </a:xfrm>
          <a:prstGeom prst="rect">
            <a:avLst/>
          </a:prstGeom>
        </p:spPr>
      </p:pic>
    </p:spTree>
    <p:extLst>
      <p:ext uri="{BB962C8B-B14F-4D97-AF65-F5344CB8AC3E}">
        <p14:creationId xmlns:p14="http://schemas.microsoft.com/office/powerpoint/2010/main" val="400016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147</TotalTime>
  <Words>453</Words>
  <Application>Microsoft Macintosh PowerPoint</Application>
  <PresentationFormat>Widescreen</PresentationFormat>
  <Paragraphs>51</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Arial</vt:lpstr>
      <vt:lpstr>Calibri</vt:lpstr>
      <vt:lpstr>Calibri Light</vt:lpstr>
      <vt:lpstr>Century Gothic</vt:lpstr>
      <vt:lpstr>Trebuchet MS</vt:lpstr>
      <vt:lpstr>DukeHeartOTG</vt:lpstr>
      <vt:lpstr>Office Theme</vt:lpstr>
      <vt:lpstr>Latest Guidance on Exercise Therapy &amp; Lifestyle Modification: Treating Functional Limitations</vt:lpstr>
      <vt:lpstr>PowerPoint Presentation</vt:lpstr>
      <vt:lpstr>Disclaimer</vt:lpstr>
      <vt:lpstr>Leg Symptoms in Patients with PAD</vt:lpstr>
      <vt:lpstr>  “Structured exercise is a core component of care for patients with PAD. It includes supervised exercise therapy and community-based (including structured home-based) programs”</vt:lpstr>
      <vt:lpstr>Structured Exercise Program Elements in PAD</vt:lpstr>
      <vt:lpstr>Helping to Quit Tobacco</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Guidance on Exercise Therapy &amp; Lifestyle Modification: Treating Functional Limitations</dc:title>
  <dc:subject/>
  <dc:creator>MedEd On The Go</dc:creator>
  <cp:keywords/>
  <dc:description/>
  <cp:lastModifiedBy>Harley Kidner</cp:lastModifiedBy>
  <cp:revision>13</cp:revision>
  <dcterms:created xsi:type="dcterms:W3CDTF">2024-07-23T14:48:19Z</dcterms:created>
  <dcterms:modified xsi:type="dcterms:W3CDTF">2024-08-14T17:57:11Z</dcterms:modified>
  <cp:category/>
</cp:coreProperties>
</file>