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11"/>
  </p:notesMasterIdLst>
  <p:sldIdLst>
    <p:sldId id="257" r:id="rId3"/>
    <p:sldId id="265" r:id="rId4"/>
    <p:sldId id="256" r:id="rId5"/>
    <p:sldId id="270" r:id="rId6"/>
    <p:sldId id="258" r:id="rId7"/>
    <p:sldId id="269" r:id="rId8"/>
    <p:sldId id="268"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BF063-7711-214A-9B5F-99607570D0E7}" v="5" dt="2024-08-14T17:41:1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58"/>
  </p:normalViewPr>
  <p:slideViewPr>
    <p:cSldViewPr snapToGrid="0">
      <p:cViewPr varScale="1">
        <p:scale>
          <a:sx n="101" d="100"/>
          <a:sy n="101"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E9A64-0A59-4E1C-A0C8-D28439DF8D67}"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F5AF9-CBF2-49A3-8EC2-CA4C32E36F73}" type="slidenum">
              <a:rPr lang="en-US" smtClean="0"/>
              <a:t>‹#›</a:t>
            </a:fld>
            <a:endParaRPr lang="en-US"/>
          </a:p>
        </p:txBody>
      </p:sp>
    </p:spTree>
    <p:extLst>
      <p:ext uri="{BB962C8B-B14F-4D97-AF65-F5344CB8AC3E}">
        <p14:creationId xmlns:p14="http://schemas.microsoft.com/office/powerpoint/2010/main" val="263105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0010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61307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1931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8907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9530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6968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83932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12482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1799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240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5600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74675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5541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0625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0385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37780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5337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815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488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880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7125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785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92112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00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25204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16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0282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318533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8386807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1BC5-870D-0F96-1514-67F03C96FE35}"/>
              </a:ext>
            </a:extLst>
          </p:cNvPr>
          <p:cNvSpPr>
            <a:spLocks noGrp="1"/>
          </p:cNvSpPr>
          <p:nvPr>
            <p:ph type="title"/>
          </p:nvPr>
        </p:nvSpPr>
        <p:spPr>
          <a:xfrm>
            <a:off x="831850" y="1101482"/>
            <a:ext cx="10515600" cy="2825748"/>
          </a:xfrm>
        </p:spPr>
        <p:txBody>
          <a:bodyPr>
            <a:normAutofit/>
          </a:bodyPr>
          <a:lstStyle/>
          <a:p>
            <a:r>
              <a:rPr lang="en-US" dirty="0"/>
              <a:t>Medical Therapy: New Horizons of Diabetes Therapies</a:t>
            </a:r>
          </a:p>
        </p:txBody>
      </p:sp>
      <p:sp>
        <p:nvSpPr>
          <p:cNvPr id="3" name="Subtitle 2">
            <a:extLst>
              <a:ext uri="{FF2B5EF4-FFF2-40B4-BE49-F238E27FC236}">
                <a16:creationId xmlns:a16="http://schemas.microsoft.com/office/drawing/2014/main" id="{2F3F981C-DC67-E50E-76CC-B7EA73C7D06F}"/>
              </a:ext>
            </a:extLst>
          </p:cNvPr>
          <p:cNvSpPr>
            <a:spLocks noGrp="1"/>
          </p:cNvSpPr>
          <p:nvPr>
            <p:ph type="body" idx="1"/>
          </p:nvPr>
        </p:nvSpPr>
        <p:spPr>
          <a:xfrm>
            <a:off x="831850" y="4208338"/>
            <a:ext cx="10515600" cy="1766887"/>
          </a:xfrm>
        </p:spPr>
        <p:txBody>
          <a:bodyPr>
            <a:normAutofit/>
          </a:bodyPr>
          <a:lstStyle/>
          <a:p>
            <a:r>
              <a:rPr lang="en-US" dirty="0"/>
              <a:t>Naomi Hamburg, MD, MS</a:t>
            </a:r>
          </a:p>
          <a:p>
            <a:r>
              <a:rPr lang="en-US" dirty="0"/>
              <a:t>Joseph Vita, Professor of Cardiovascular Medicine</a:t>
            </a:r>
          </a:p>
          <a:p>
            <a:r>
              <a:rPr lang="en-US" dirty="0"/>
              <a:t>Boston University </a:t>
            </a:r>
            <a:r>
              <a:rPr lang="en-US" dirty="0" err="1"/>
              <a:t>Chobanian</a:t>
            </a:r>
            <a:r>
              <a:rPr lang="en-US" dirty="0"/>
              <a:t> and Avedisian School of Medicine</a:t>
            </a:r>
          </a:p>
          <a:p>
            <a:r>
              <a:rPr lang="en-US" dirty="0"/>
              <a:t>Boston, MA </a:t>
            </a:r>
          </a:p>
        </p:txBody>
      </p:sp>
    </p:spTree>
    <p:extLst>
      <p:ext uri="{BB962C8B-B14F-4D97-AF65-F5344CB8AC3E}">
        <p14:creationId xmlns:p14="http://schemas.microsoft.com/office/powerpoint/2010/main" val="88926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5949"/>
          </a:xfrm>
        </p:spPr>
        <p:txBody>
          <a:bodyPr/>
          <a:lstStyle/>
          <a:p>
            <a:r>
              <a:rPr lang="en-US" dirty="0"/>
              <a:t>Patients </a:t>
            </a:r>
            <a:r>
              <a:rPr lang="en-US"/>
              <a:t>with Diabetes and PAD at High Risk</a:t>
            </a:r>
            <a:endParaRPr lang="en-US" dirty="0"/>
          </a:p>
        </p:txBody>
      </p:sp>
      <p:pic>
        <p:nvPicPr>
          <p:cNvPr id="7" name="Picture 2" descr="https://ars.els-cdn.com/content/image/1-s2.0-S0735109718389095-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762" y="1253331"/>
            <a:ext cx="6034476"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a:extLst>
              <a:ext uri="{FF2B5EF4-FFF2-40B4-BE49-F238E27FC236}">
                <a16:creationId xmlns:a16="http://schemas.microsoft.com/office/drawing/2014/main" id="{BE1A59CD-0C5D-1649-6E24-414BA540BFA7}"/>
              </a:ext>
            </a:extLst>
          </p:cNvPr>
          <p:cNvSpPr>
            <a:spLocks noGrp="1"/>
          </p:cNvSpPr>
          <p:nvPr>
            <p:ph type="ftr" sz="quarter" idx="3"/>
          </p:nvPr>
        </p:nvSpPr>
        <p:spPr/>
        <p:txBody>
          <a:bodyPr/>
          <a:lstStyle/>
          <a:p>
            <a:r>
              <a:rPr lang="en-US"/>
              <a:t>PAD, peripheral artery disease.</a:t>
            </a:r>
          </a:p>
        </p:txBody>
      </p:sp>
    </p:spTree>
    <p:extLst>
      <p:ext uri="{BB962C8B-B14F-4D97-AF65-F5344CB8AC3E}">
        <p14:creationId xmlns:p14="http://schemas.microsoft.com/office/powerpoint/2010/main" val="13731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8CFF-141A-6F9B-86E6-7B7E13C316C4}"/>
              </a:ext>
            </a:extLst>
          </p:cNvPr>
          <p:cNvSpPr>
            <a:spLocks noGrp="1"/>
          </p:cNvSpPr>
          <p:nvPr>
            <p:ph type="title"/>
          </p:nvPr>
        </p:nvSpPr>
        <p:spPr>
          <a:xfrm>
            <a:off x="838200" y="-1"/>
            <a:ext cx="10515600" cy="1105949"/>
          </a:xfrm>
        </p:spPr>
        <p:txBody>
          <a:bodyPr/>
          <a:lstStyle/>
          <a:p>
            <a:r>
              <a:rPr lang="en-US" dirty="0"/>
              <a:t>65-Year-Old Woman with T2DM, CAD, PAD and Leg Fatigue with Walking, on Metformin</a:t>
            </a:r>
          </a:p>
        </p:txBody>
      </p:sp>
      <p:sp>
        <p:nvSpPr>
          <p:cNvPr id="7" name="Footer Placeholder 6">
            <a:extLst>
              <a:ext uri="{FF2B5EF4-FFF2-40B4-BE49-F238E27FC236}">
                <a16:creationId xmlns:a16="http://schemas.microsoft.com/office/drawing/2014/main" id="{69020FE8-683A-69AA-F1D1-E812FCB95C70}"/>
              </a:ext>
            </a:extLst>
          </p:cNvPr>
          <p:cNvSpPr>
            <a:spLocks noGrp="1"/>
          </p:cNvSpPr>
          <p:nvPr>
            <p:ph type="ftr" sz="quarter" idx="3"/>
          </p:nvPr>
        </p:nvSpPr>
        <p:spPr/>
        <p:txBody>
          <a:bodyPr/>
          <a:lstStyle/>
          <a:p>
            <a:r>
              <a:rPr lang="en-US"/>
              <a:t>CAD, coronary artery disease; PAD peripheral artery disease; T2DM, type 2 diabetes mellitus.</a:t>
            </a:r>
          </a:p>
        </p:txBody>
      </p:sp>
      <p:pic>
        <p:nvPicPr>
          <p:cNvPr id="6" name="Content Placeholder 3">
            <a:extLst>
              <a:ext uri="{FF2B5EF4-FFF2-40B4-BE49-F238E27FC236}">
                <a16:creationId xmlns:a16="http://schemas.microsoft.com/office/drawing/2014/main" id="{9F41CD65-E585-158A-33FE-A0AC28A7B1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2" r="32"/>
          <a:stretch/>
        </p:blipFill>
        <p:spPr>
          <a:xfrm>
            <a:off x="1483003" y="1201949"/>
            <a:ext cx="9225994" cy="5058399"/>
          </a:xfrm>
          <a:prstGeom prst="rect">
            <a:avLst/>
          </a:prstGeom>
        </p:spPr>
      </p:pic>
    </p:spTree>
    <p:extLst>
      <p:ext uri="{BB962C8B-B14F-4D97-AF65-F5344CB8AC3E}">
        <p14:creationId xmlns:p14="http://schemas.microsoft.com/office/powerpoint/2010/main" val="229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A385A-FF51-F75E-A483-26197B56A11A}"/>
              </a:ext>
            </a:extLst>
          </p:cNvPr>
          <p:cNvSpPr>
            <a:spLocks noGrp="1"/>
          </p:cNvSpPr>
          <p:nvPr>
            <p:ph type="body" idx="1"/>
          </p:nvPr>
        </p:nvSpPr>
        <p:spPr>
          <a:xfrm>
            <a:off x="839788" y="1285337"/>
            <a:ext cx="5157787" cy="586596"/>
          </a:xfrm>
        </p:spPr>
        <p:txBody>
          <a:bodyPr/>
          <a:lstStyle/>
          <a:p>
            <a:r>
              <a:rPr lang="en-US" dirty="0"/>
              <a:t>GLP1 RA</a:t>
            </a:r>
          </a:p>
        </p:txBody>
      </p:sp>
      <p:sp>
        <p:nvSpPr>
          <p:cNvPr id="4" name="Content Placeholder 3">
            <a:extLst>
              <a:ext uri="{FF2B5EF4-FFF2-40B4-BE49-F238E27FC236}">
                <a16:creationId xmlns:a16="http://schemas.microsoft.com/office/drawing/2014/main" id="{FA769505-4468-2BC6-0258-5D9606D23817}"/>
              </a:ext>
            </a:extLst>
          </p:cNvPr>
          <p:cNvSpPr>
            <a:spLocks noGrp="1"/>
          </p:cNvSpPr>
          <p:nvPr>
            <p:ph sz="half" idx="2"/>
          </p:nvPr>
        </p:nvSpPr>
        <p:spPr>
          <a:xfrm>
            <a:off x="839788" y="1871932"/>
            <a:ext cx="5157787" cy="4317731"/>
          </a:xfrm>
        </p:spPr>
        <p:txBody>
          <a:bodyPr/>
          <a:lstStyle/>
          <a:p>
            <a:r>
              <a:rPr lang="en-US" dirty="0"/>
              <a:t>Liraglutide and </a:t>
            </a:r>
            <a:r>
              <a:rPr lang="en-US" dirty="0" err="1"/>
              <a:t>semaglutide</a:t>
            </a:r>
            <a:r>
              <a:rPr lang="en-US" dirty="0"/>
              <a:t> reduces MACE in T2DM including PAD</a:t>
            </a:r>
          </a:p>
          <a:p>
            <a:r>
              <a:rPr lang="en-US" dirty="0"/>
              <a:t>Liraglutide lowers amputation risk in subgroup</a:t>
            </a:r>
          </a:p>
          <a:p>
            <a:r>
              <a:rPr lang="en-US" dirty="0" err="1"/>
              <a:t>Semaglutide</a:t>
            </a:r>
            <a:r>
              <a:rPr lang="en-US" dirty="0"/>
              <a:t> lowers MACE in obesity + ASCVD including PAD</a:t>
            </a:r>
          </a:p>
        </p:txBody>
      </p:sp>
      <p:sp>
        <p:nvSpPr>
          <p:cNvPr id="5" name="Text Placeholder 4">
            <a:extLst>
              <a:ext uri="{FF2B5EF4-FFF2-40B4-BE49-F238E27FC236}">
                <a16:creationId xmlns:a16="http://schemas.microsoft.com/office/drawing/2014/main" id="{68F32C31-A075-70A5-5166-207542599DEC}"/>
              </a:ext>
            </a:extLst>
          </p:cNvPr>
          <p:cNvSpPr>
            <a:spLocks noGrp="1"/>
          </p:cNvSpPr>
          <p:nvPr>
            <p:ph type="body" sz="quarter" idx="3"/>
          </p:nvPr>
        </p:nvSpPr>
        <p:spPr>
          <a:xfrm>
            <a:off x="6172200" y="1285336"/>
            <a:ext cx="5183188" cy="586596"/>
          </a:xfrm>
        </p:spPr>
        <p:txBody>
          <a:bodyPr/>
          <a:lstStyle/>
          <a:p>
            <a:r>
              <a:rPr lang="en-US" dirty="0"/>
              <a:t>SGLT2 Inhibitors</a:t>
            </a:r>
          </a:p>
        </p:txBody>
      </p:sp>
      <p:sp>
        <p:nvSpPr>
          <p:cNvPr id="6" name="Content Placeholder 5">
            <a:extLst>
              <a:ext uri="{FF2B5EF4-FFF2-40B4-BE49-F238E27FC236}">
                <a16:creationId xmlns:a16="http://schemas.microsoft.com/office/drawing/2014/main" id="{D77847D8-C064-33D1-645E-86FF317EF1CC}"/>
              </a:ext>
            </a:extLst>
          </p:cNvPr>
          <p:cNvSpPr>
            <a:spLocks noGrp="1"/>
          </p:cNvSpPr>
          <p:nvPr>
            <p:ph sz="quarter" idx="4"/>
          </p:nvPr>
        </p:nvSpPr>
        <p:spPr>
          <a:xfrm>
            <a:off x="6172200" y="1871932"/>
            <a:ext cx="5183188" cy="4317731"/>
          </a:xfrm>
        </p:spPr>
        <p:txBody>
          <a:bodyPr/>
          <a:lstStyle/>
          <a:p>
            <a:r>
              <a:rPr lang="en-US" dirty="0"/>
              <a:t>Multiple agents reduce MACE including in T2DM and PAD</a:t>
            </a:r>
          </a:p>
          <a:p>
            <a:r>
              <a:rPr lang="en-US" dirty="0"/>
              <a:t>Meta-analysis of trials does not suggest increased risk of amputation</a:t>
            </a:r>
          </a:p>
          <a:p>
            <a:r>
              <a:rPr lang="en-US" dirty="0"/>
              <a:t>Reduce events in heart failure  + PAD</a:t>
            </a:r>
          </a:p>
        </p:txBody>
      </p:sp>
      <p:sp>
        <p:nvSpPr>
          <p:cNvPr id="2" name="Title 1">
            <a:extLst>
              <a:ext uri="{FF2B5EF4-FFF2-40B4-BE49-F238E27FC236}">
                <a16:creationId xmlns:a16="http://schemas.microsoft.com/office/drawing/2014/main" id="{2A2A6457-0106-FBB0-11C3-1FB602F11C49}"/>
              </a:ext>
            </a:extLst>
          </p:cNvPr>
          <p:cNvSpPr>
            <a:spLocks noGrp="1"/>
          </p:cNvSpPr>
          <p:nvPr>
            <p:ph type="title"/>
          </p:nvPr>
        </p:nvSpPr>
        <p:spPr>
          <a:xfrm>
            <a:off x="838200" y="-1"/>
            <a:ext cx="10515600" cy="1105949"/>
          </a:xfrm>
        </p:spPr>
        <p:txBody>
          <a:bodyPr/>
          <a:lstStyle/>
          <a:p>
            <a:r>
              <a:rPr lang="en-US" dirty="0"/>
              <a:t>Evidence for Newer Cardiometabolic </a:t>
            </a:r>
            <a:br>
              <a:rPr lang="en-US" dirty="0"/>
            </a:br>
            <a:r>
              <a:rPr lang="en-US" dirty="0"/>
              <a:t>Therapies in PAD</a:t>
            </a:r>
          </a:p>
        </p:txBody>
      </p:sp>
      <p:sp>
        <p:nvSpPr>
          <p:cNvPr id="13" name="Footer Placeholder 12">
            <a:extLst>
              <a:ext uri="{FF2B5EF4-FFF2-40B4-BE49-F238E27FC236}">
                <a16:creationId xmlns:a16="http://schemas.microsoft.com/office/drawing/2014/main" id="{5306ADE7-15B2-FF17-0B80-90450492B2DE}"/>
              </a:ext>
            </a:extLst>
          </p:cNvPr>
          <p:cNvSpPr>
            <a:spLocks noGrp="1"/>
          </p:cNvSpPr>
          <p:nvPr>
            <p:ph type="ftr" sz="quarter" idx="10"/>
          </p:nvPr>
        </p:nvSpPr>
        <p:spPr/>
        <p:txBody>
          <a:bodyPr/>
          <a:lstStyle/>
          <a:p>
            <a:r>
              <a:rPr lang="en-US"/>
              <a:t>ASCVD, atherosclerotic cardiovascular disease.</a:t>
            </a:r>
          </a:p>
        </p:txBody>
      </p:sp>
    </p:spTree>
    <p:extLst>
      <p:ext uri="{BB962C8B-B14F-4D97-AF65-F5344CB8AC3E}">
        <p14:creationId xmlns:p14="http://schemas.microsoft.com/office/powerpoint/2010/main" val="182630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Beyond Glucose Lowering…</a:t>
            </a:r>
            <a:endParaRPr lang="en-US" dirty="0">
              <a:solidFill>
                <a:srgbClr val="FF0000"/>
              </a:solidFill>
            </a:endParaRPr>
          </a:p>
        </p:txBody>
      </p:sp>
      <p:sp>
        <p:nvSpPr>
          <p:cNvPr id="9" name="Content Placeholder 8"/>
          <p:cNvSpPr>
            <a:spLocks noGrp="1"/>
          </p:cNvSpPr>
          <p:nvPr>
            <p:ph sz="half" idx="4294967295"/>
          </p:nvPr>
        </p:nvSpPr>
        <p:spPr>
          <a:xfrm>
            <a:off x="0" y="22898100"/>
            <a:ext cx="2859088" cy="238125"/>
          </a:xfrm>
        </p:spPr>
        <p:txBody>
          <a:bodyPr>
            <a:normAutofit fontScale="40000" lnSpcReduction="20000"/>
          </a:bodyPr>
          <a:lstStyle/>
          <a:p>
            <a:r>
              <a:rPr lang="en-US" dirty="0"/>
              <a:t>Diabetes Mellitus</a:t>
            </a:r>
          </a:p>
          <a:p>
            <a:endParaRPr lang="en-US" dirty="0"/>
          </a:p>
        </p:txBody>
      </p:sp>
      <p:pic>
        <p:nvPicPr>
          <p:cNvPr id="1026" name="Picture 2" descr="Z20014 CardioSmart New Website Graphics_V2_Diab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38" y="2606893"/>
            <a:ext cx="2567194" cy="25671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68811" y="1825624"/>
            <a:ext cx="3698448" cy="646331"/>
          </a:xfrm>
          <a:prstGeom prst="rect">
            <a:avLst/>
          </a:prstGeom>
          <a:noFill/>
        </p:spPr>
        <p:txBody>
          <a:bodyPr wrap="none" rtlCol="0">
            <a:spAutoFit/>
          </a:bodyPr>
          <a:lstStyle/>
          <a:p>
            <a:r>
              <a:rPr lang="en-US" sz="3600" dirty="0"/>
              <a:t>Diabetes Mellitus</a:t>
            </a:r>
          </a:p>
        </p:txBody>
      </p:sp>
      <p:sp>
        <p:nvSpPr>
          <p:cNvPr id="14" name="TextBox 13"/>
          <p:cNvSpPr txBox="1"/>
          <p:nvPr/>
        </p:nvSpPr>
        <p:spPr>
          <a:xfrm>
            <a:off x="6358971" y="1825624"/>
            <a:ext cx="5417060" cy="646331"/>
          </a:xfrm>
          <a:prstGeom prst="rect">
            <a:avLst/>
          </a:prstGeom>
          <a:noFill/>
        </p:spPr>
        <p:txBody>
          <a:bodyPr wrap="none" rtlCol="0">
            <a:spAutoFit/>
          </a:bodyPr>
          <a:lstStyle/>
          <a:p>
            <a:r>
              <a:rPr lang="en-US" sz="3600" dirty="0"/>
              <a:t>Peripheral Artery Disease</a:t>
            </a:r>
          </a:p>
        </p:txBody>
      </p:sp>
      <p:pic>
        <p:nvPicPr>
          <p:cNvPr id="13" name="Picture 12"/>
          <p:cNvPicPr>
            <a:picLocks noChangeAspect="1"/>
          </p:cNvPicPr>
          <p:nvPr/>
        </p:nvPicPr>
        <p:blipFill rotWithShape="1">
          <a:blip r:embed="rId3"/>
          <a:srcRect l="11790" t="28222" r="4483"/>
          <a:stretch/>
        </p:blipFill>
        <p:spPr>
          <a:xfrm>
            <a:off x="7492624" y="2682240"/>
            <a:ext cx="3149754" cy="2700238"/>
          </a:xfrm>
          <a:prstGeom prst="rect">
            <a:avLst/>
          </a:prstGeom>
        </p:spPr>
      </p:pic>
      <p:sp>
        <p:nvSpPr>
          <p:cNvPr id="15" name="TextBox 14"/>
          <p:cNvSpPr txBox="1"/>
          <p:nvPr/>
        </p:nvSpPr>
        <p:spPr>
          <a:xfrm>
            <a:off x="2078554" y="5179278"/>
            <a:ext cx="1800493" cy="584775"/>
          </a:xfrm>
          <a:prstGeom prst="rect">
            <a:avLst/>
          </a:prstGeom>
          <a:noFill/>
        </p:spPr>
        <p:txBody>
          <a:bodyPr wrap="none" rtlCol="0">
            <a:spAutoFit/>
          </a:bodyPr>
          <a:lstStyle/>
          <a:p>
            <a:r>
              <a:rPr lang="en-US" sz="3200" b="1" dirty="0">
                <a:solidFill>
                  <a:srgbClr val="FF0000"/>
                </a:solidFill>
              </a:rPr>
              <a:t>Glucose</a:t>
            </a:r>
          </a:p>
        </p:txBody>
      </p:sp>
      <p:sp>
        <p:nvSpPr>
          <p:cNvPr id="17" name="TextBox 16"/>
          <p:cNvSpPr txBox="1"/>
          <p:nvPr/>
        </p:nvSpPr>
        <p:spPr>
          <a:xfrm>
            <a:off x="7426667" y="5289252"/>
            <a:ext cx="3281668" cy="584775"/>
          </a:xfrm>
          <a:prstGeom prst="rect">
            <a:avLst/>
          </a:prstGeom>
          <a:noFill/>
        </p:spPr>
        <p:txBody>
          <a:bodyPr wrap="none" rtlCol="0">
            <a:spAutoFit/>
          </a:bodyPr>
          <a:lstStyle/>
          <a:p>
            <a:r>
              <a:rPr lang="en-US" sz="3200" b="1" dirty="0">
                <a:solidFill>
                  <a:srgbClr val="FF0000"/>
                </a:solidFill>
              </a:rPr>
              <a:t>Atherosclerosis</a:t>
            </a:r>
          </a:p>
        </p:txBody>
      </p:sp>
      <p:sp>
        <p:nvSpPr>
          <p:cNvPr id="16" name="Rectangle 15"/>
          <p:cNvSpPr/>
          <p:nvPr/>
        </p:nvSpPr>
        <p:spPr>
          <a:xfrm>
            <a:off x="5527040" y="1573490"/>
            <a:ext cx="375920" cy="40192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2276484">
            <a:off x="3883353" y="3669876"/>
            <a:ext cx="4181391" cy="65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30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76</TotalTime>
  <Words>463</Words>
  <Application>Microsoft Macintosh PowerPoint</Application>
  <PresentationFormat>Widescreen</PresentationFormat>
  <Paragraphs>51</Paragraphs>
  <Slides>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Arial</vt:lpstr>
      <vt:lpstr>Calibri</vt:lpstr>
      <vt:lpstr>Calibri Light</vt:lpstr>
      <vt:lpstr>Century Gothic</vt:lpstr>
      <vt:lpstr>Trebuchet MS</vt:lpstr>
      <vt:lpstr>DukeHeartOTG</vt:lpstr>
      <vt:lpstr>Office Theme</vt:lpstr>
      <vt:lpstr>Medical Therapy: New Horizons of Diabetes Therapies</vt:lpstr>
      <vt:lpstr>PowerPoint Presentation</vt:lpstr>
      <vt:lpstr>Disclaimer</vt:lpstr>
      <vt:lpstr>Patients with Diabetes and PAD at High Risk</vt:lpstr>
      <vt:lpstr>65-Year-Old Woman with T2DM, CAD, PAD and Leg Fatigue with Walking, on Metformin</vt:lpstr>
      <vt:lpstr>Evidence for Newer Cardiometabolic  Therapies in PAD</vt:lpstr>
      <vt:lpstr>Beyond Glucose Lowering…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Therapy: New Horizons of Diabetes Therapies</dc:title>
  <dc:creator>Hamburg, Naomi</dc:creator>
  <cp:lastModifiedBy>Harley Kidner</cp:lastModifiedBy>
  <cp:revision>10</cp:revision>
  <dcterms:created xsi:type="dcterms:W3CDTF">2024-07-23T14:00:55Z</dcterms:created>
  <dcterms:modified xsi:type="dcterms:W3CDTF">2024-08-14T17:41:16Z</dcterms:modified>
</cp:coreProperties>
</file>