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12"/>
  </p:notesMasterIdLst>
  <p:sldIdLst>
    <p:sldId id="591" r:id="rId3"/>
    <p:sldId id="592" r:id="rId4"/>
    <p:sldId id="256" r:id="rId5"/>
    <p:sldId id="581" r:id="rId6"/>
    <p:sldId id="590" r:id="rId7"/>
    <p:sldId id="265" r:id="rId8"/>
    <p:sldId id="324" r:id="rId9"/>
    <p:sldId id="370"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 id="{B2634391-5F65-7D45-FB3F-D1EF4E8F513D}" name="Caitlin Roat" initials="CR" userId="0dad00d9dd685b97" providerId="Windows Liv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38A9D-E6B4-5F43-8BFE-1EEF71FC7A59}" v="4" dt="2024-08-14T17:27:1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58"/>
  </p:normalViewPr>
  <p:slideViewPr>
    <p:cSldViewPr snapToGrid="0">
      <p:cViewPr varScale="1">
        <p:scale>
          <a:sx n="116" d="100"/>
          <a:sy n="116" d="100"/>
        </p:scale>
        <p:origin x="1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5EC38A9D-E6B4-5F43-8BFE-1EEF71FC7A59}"/>
    <pc:docChg chg="addSld delSld modSld sldOrd">
      <pc:chgData name="Harley Kidner" userId="5b13863f-857f-45ba-b29d-d3555fa5f842" providerId="ADAL" clId="{5EC38A9D-E6B4-5F43-8BFE-1EEF71FC7A59}" dt="2024-08-14T17:27:14.790" v="3" actId="20578"/>
      <pc:docMkLst>
        <pc:docMk/>
      </pc:docMkLst>
      <pc:sldChg chg="add del">
        <pc:chgData name="Harley Kidner" userId="5b13863f-857f-45ba-b29d-d3555fa5f842" providerId="ADAL" clId="{5EC38A9D-E6B4-5F43-8BFE-1EEF71FC7A59}" dt="2024-08-14T17:27:11.771" v="2"/>
        <pc:sldMkLst>
          <pc:docMk/>
          <pc:sldMk cId="3306514557" sldId="256"/>
        </pc:sldMkLst>
      </pc:sldChg>
      <pc:sldChg chg="add del ord">
        <pc:chgData name="Harley Kidner" userId="5b13863f-857f-45ba-b29d-d3555fa5f842" providerId="ADAL" clId="{5EC38A9D-E6B4-5F43-8BFE-1EEF71FC7A59}" dt="2024-08-14T17:27:14.790" v="3" actId="20578"/>
        <pc:sldMkLst>
          <pc:docMk/>
          <pc:sldMk cId="2405816164" sldId="264"/>
        </pc:sldMkLst>
      </pc:sldChg>
      <pc:sldChg chg="add del">
        <pc:chgData name="Harley Kidner" userId="5b13863f-857f-45ba-b29d-d3555fa5f842" providerId="ADAL" clId="{5EC38A9D-E6B4-5F43-8BFE-1EEF71FC7A59}" dt="2024-08-14T17:27:11.771" v="2"/>
        <pc:sldMkLst>
          <pc:docMk/>
          <pc:sldMk cId="2600770121" sldId="5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FF311-C6A8-9F40-8774-FA60A7A1C18C}"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479CB-0BF8-2642-A872-70AB9B00940A}" type="slidenum">
              <a:rPr lang="en-US" smtClean="0"/>
              <a:t>‹#›</a:t>
            </a:fld>
            <a:endParaRPr lang="en-US"/>
          </a:p>
        </p:txBody>
      </p:sp>
    </p:spTree>
    <p:extLst>
      <p:ext uri="{BB962C8B-B14F-4D97-AF65-F5344CB8AC3E}">
        <p14:creationId xmlns:p14="http://schemas.microsoft.com/office/powerpoint/2010/main" val="57506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C3F3C-3FD4-9141-B87D-45B4A91137E0}" type="slidenum">
              <a:rPr lang="en-US" smtClean="0"/>
              <a:t>5</a:t>
            </a:fld>
            <a:endParaRPr lang="en-US"/>
          </a:p>
        </p:txBody>
      </p:sp>
    </p:spTree>
    <p:extLst>
      <p:ext uri="{BB962C8B-B14F-4D97-AF65-F5344CB8AC3E}">
        <p14:creationId xmlns:p14="http://schemas.microsoft.com/office/powerpoint/2010/main" val="351510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A48ECC-824C-D245-9E78-55DF11A4F796}" type="slidenum">
              <a:rPr kumimoji="0" lang="en-US" altLang="x-non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x-non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254346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11B91-22C9-4A35-8CDE-20467F1BA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68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14650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188185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50228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87384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208639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372048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105460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73082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233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2177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2616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1573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9582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22182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353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9688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96835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10270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4039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346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369387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222618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344555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5921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308175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31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LE PAD, lower extremity peripheral artery disease.</a:t>
            </a:r>
          </a:p>
        </p:txBody>
      </p:sp>
    </p:spTree>
    <p:extLst>
      <p:ext uri="{BB962C8B-B14F-4D97-AF65-F5344CB8AC3E}">
        <p14:creationId xmlns:p14="http://schemas.microsoft.com/office/powerpoint/2010/main" val="14012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LE PAD, lower extremity peripheral artery disease.</a:t>
            </a:r>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642501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5070598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D009-7A6C-10CE-DBA0-58205F5836A2}"/>
              </a:ext>
            </a:extLst>
          </p:cNvPr>
          <p:cNvSpPr>
            <a:spLocks noGrp="1"/>
          </p:cNvSpPr>
          <p:nvPr>
            <p:ph type="title"/>
          </p:nvPr>
        </p:nvSpPr>
        <p:spPr>
          <a:xfrm>
            <a:off x="831850" y="1101482"/>
            <a:ext cx="10515600" cy="2825748"/>
          </a:xfrm>
        </p:spPr>
        <p:txBody>
          <a:bodyPr/>
          <a:lstStyle/>
          <a:p>
            <a:r>
              <a:rPr lang="en-US" dirty="0"/>
              <a:t>Overcoming Disparities of Care - Impact of Social Determinants of Health of PAD </a:t>
            </a:r>
          </a:p>
        </p:txBody>
      </p:sp>
      <p:sp>
        <p:nvSpPr>
          <p:cNvPr id="3" name="Content Placeholder 2">
            <a:extLst>
              <a:ext uri="{FF2B5EF4-FFF2-40B4-BE49-F238E27FC236}">
                <a16:creationId xmlns:a16="http://schemas.microsoft.com/office/drawing/2014/main" id="{C0FE80C4-32EC-D164-F570-6661C649206B}"/>
              </a:ext>
            </a:extLst>
          </p:cNvPr>
          <p:cNvSpPr>
            <a:spLocks noGrp="1"/>
          </p:cNvSpPr>
          <p:nvPr>
            <p:ph type="body" idx="1"/>
          </p:nvPr>
        </p:nvSpPr>
        <p:spPr>
          <a:xfrm>
            <a:off x="831850" y="4208338"/>
            <a:ext cx="10515600" cy="1766887"/>
          </a:xfrm>
        </p:spPr>
        <p:txBody>
          <a:bodyPr>
            <a:normAutofit/>
          </a:bodyPr>
          <a:lstStyle/>
          <a:p>
            <a:r>
              <a:rPr lang="en-US" dirty="0"/>
              <a:t>Schuyler Jones, MD </a:t>
            </a:r>
          </a:p>
          <a:p>
            <a:r>
              <a:rPr lang="en-US" dirty="0"/>
              <a:t>Associate Professor of Medicine </a:t>
            </a:r>
          </a:p>
          <a:p>
            <a:r>
              <a:rPr lang="en-US" dirty="0"/>
              <a:t>Duke University Health System</a:t>
            </a:r>
          </a:p>
          <a:p>
            <a:r>
              <a:rPr lang="en-US" dirty="0"/>
              <a:t>Durham, NC </a:t>
            </a:r>
          </a:p>
          <a:p>
            <a:endParaRPr lang="en-US" dirty="0"/>
          </a:p>
        </p:txBody>
      </p:sp>
    </p:spTree>
    <p:extLst>
      <p:ext uri="{BB962C8B-B14F-4D97-AF65-F5344CB8AC3E}">
        <p14:creationId xmlns:p14="http://schemas.microsoft.com/office/powerpoint/2010/main" val="304970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a:extLst>
              <a:ext uri="{FF2B5EF4-FFF2-40B4-BE49-F238E27FC236}">
                <a16:creationId xmlns:a16="http://schemas.microsoft.com/office/drawing/2014/main" id="{049AC828-8187-D749-8E6A-94DD1FC52D17}"/>
              </a:ext>
            </a:extLst>
          </p:cNvPr>
          <p:cNvSpPr>
            <a:spLocks noGrp="1"/>
          </p:cNvSpPr>
          <p:nvPr>
            <p:ph type="title"/>
          </p:nvPr>
        </p:nvSpPr>
        <p:spPr/>
        <p:txBody>
          <a:bodyPr/>
          <a:lstStyle/>
          <a:p>
            <a:pPr eaLnBrk="1" hangingPunct="1"/>
            <a:r>
              <a:rPr lang="en-US" altLang="en-US" dirty="0"/>
              <a:t>LE PAD</a:t>
            </a:r>
          </a:p>
        </p:txBody>
      </p:sp>
      <p:pic>
        <p:nvPicPr>
          <p:cNvPr id="293892" name="Picture 7" descr="simpson_SFA">
            <a:extLst>
              <a:ext uri="{FF2B5EF4-FFF2-40B4-BE49-F238E27FC236}">
                <a16:creationId xmlns:a16="http://schemas.microsoft.com/office/drawing/2014/main" id="{143CB6AC-4C88-714E-B80F-F0B24DD2B146}"/>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0773"/>
          <a:stretch/>
        </p:blipFill>
        <p:spPr>
          <a:xfrm>
            <a:off x="10129838" y="990600"/>
            <a:ext cx="2062162" cy="2927350"/>
          </a:xfrm>
        </p:spPr>
      </p:pic>
      <p:pic>
        <p:nvPicPr>
          <p:cNvPr id="293891" name="Picture 4">
            <a:extLst>
              <a:ext uri="{FF2B5EF4-FFF2-40B4-BE49-F238E27FC236}">
                <a16:creationId xmlns:a16="http://schemas.microsoft.com/office/drawing/2014/main" id="{12A481B9-7A88-CA43-9350-13ACFEFAC905}"/>
              </a:ext>
            </a:extLst>
          </p:cNvPr>
          <p:cNvPicPr>
            <a:picLocks noChangeAspect="1"/>
          </p:cNvPicPr>
          <p:nvPr/>
        </p:nvPicPr>
        <p:blipFill rotWithShape="1">
          <a:blip r:embed="rId3">
            <a:extLst>
              <a:ext uri="{28A0092B-C50C-407E-A947-70E740481C1C}">
                <a14:useLocalDpi xmlns:a14="http://schemas.microsoft.com/office/drawing/2010/main" val="0"/>
              </a:ext>
            </a:extLst>
          </a:blip>
          <a:srcRect l="19421" t="25538" r="13646" b="14242"/>
          <a:stretch/>
        </p:blipFill>
        <p:spPr bwMode="auto">
          <a:xfrm>
            <a:off x="3237381" y="1371600"/>
            <a:ext cx="3606052" cy="415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3" name="Picture 8" descr="simpson_runoff_pre">
            <a:extLst>
              <a:ext uri="{FF2B5EF4-FFF2-40B4-BE49-F238E27FC236}">
                <a16:creationId xmlns:a16="http://schemas.microsoft.com/office/drawing/2014/main" id="{CF06C835-78B8-5148-8355-F3CF457232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73"/>
          <a:stretch/>
        </p:blipFill>
        <p:spPr bwMode="auto">
          <a:xfrm>
            <a:off x="10130118" y="3252171"/>
            <a:ext cx="2061882" cy="250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descr="pad">
            <a:extLst>
              <a:ext uri="{FF2B5EF4-FFF2-40B4-BE49-F238E27FC236}">
                <a16:creationId xmlns:a16="http://schemas.microsoft.com/office/drawing/2014/main" id="{7B819ADC-976F-2545-9921-641F1D6E7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4" y="1745622"/>
            <a:ext cx="2711788" cy="30130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BE37E55-8BD1-F943-9D6B-AC09C1457A4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8624" t="11375" r="11762" b="22275"/>
          <a:stretch/>
        </p:blipFill>
        <p:spPr bwMode="auto">
          <a:xfrm>
            <a:off x="6960932" y="2352248"/>
            <a:ext cx="3051127" cy="235323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FD5A21-9AD9-A234-C037-71F3D49E9D63}"/>
              </a:ext>
            </a:extLst>
          </p:cNvPr>
          <p:cNvSpPr txBox="1"/>
          <p:nvPr/>
        </p:nvSpPr>
        <p:spPr>
          <a:xfrm>
            <a:off x="1497853" y="5867400"/>
            <a:ext cx="2657202" cy="369332"/>
          </a:xfrm>
          <a:prstGeom prst="rect">
            <a:avLst/>
          </a:prstGeom>
          <a:noFill/>
        </p:spPr>
        <p:txBody>
          <a:bodyPr wrap="none" rtlCol="0">
            <a:spAutoFit/>
          </a:bodyPr>
          <a:lstStyle/>
          <a:p>
            <a:r>
              <a:rPr lang="en-US" dirty="0"/>
              <a:t>Intermittent claudication</a:t>
            </a:r>
          </a:p>
        </p:txBody>
      </p:sp>
      <p:sp>
        <p:nvSpPr>
          <p:cNvPr id="3" name="TextBox 2">
            <a:extLst>
              <a:ext uri="{FF2B5EF4-FFF2-40B4-BE49-F238E27FC236}">
                <a16:creationId xmlns:a16="http://schemas.microsoft.com/office/drawing/2014/main" id="{AB05AD89-E80B-84C4-E043-4D3CA1A8A67B}"/>
              </a:ext>
            </a:extLst>
          </p:cNvPr>
          <p:cNvSpPr txBox="1"/>
          <p:nvPr/>
        </p:nvSpPr>
        <p:spPr>
          <a:xfrm>
            <a:off x="7751404" y="5867400"/>
            <a:ext cx="3602396" cy="369332"/>
          </a:xfrm>
          <a:prstGeom prst="rect">
            <a:avLst/>
          </a:prstGeom>
          <a:noFill/>
        </p:spPr>
        <p:txBody>
          <a:bodyPr wrap="none" rtlCol="0">
            <a:spAutoFit/>
          </a:bodyPr>
          <a:lstStyle/>
          <a:p>
            <a:r>
              <a:rPr lang="en-US" dirty="0"/>
              <a:t>Chronic limb threatening ischemia</a:t>
            </a:r>
          </a:p>
        </p:txBody>
      </p:sp>
      <p:sp>
        <p:nvSpPr>
          <p:cNvPr id="6" name="Footer Placeholder 5">
            <a:extLst>
              <a:ext uri="{FF2B5EF4-FFF2-40B4-BE49-F238E27FC236}">
                <a16:creationId xmlns:a16="http://schemas.microsoft.com/office/drawing/2014/main" id="{81536276-2360-B3F4-8845-8713B22C5940}"/>
              </a:ext>
            </a:extLst>
          </p:cNvPr>
          <p:cNvSpPr>
            <a:spLocks noGrp="1"/>
          </p:cNvSpPr>
          <p:nvPr>
            <p:ph type="ftr" sz="quarter" idx="3"/>
          </p:nvPr>
        </p:nvSpPr>
        <p:spPr/>
        <p:txBody>
          <a:bodyPr/>
          <a:lstStyle/>
          <a:p>
            <a:r>
              <a:rPr lang="en-US"/>
              <a:t>LE PAD, lower extremity peripheral artery disease.</a:t>
            </a:r>
          </a:p>
        </p:txBody>
      </p:sp>
    </p:spTree>
    <p:extLst>
      <p:ext uri="{BB962C8B-B14F-4D97-AF65-F5344CB8AC3E}">
        <p14:creationId xmlns:p14="http://schemas.microsoft.com/office/powerpoint/2010/main" val="391438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59721D-FF41-D447-BC29-1A44A8127E21}"/>
              </a:ext>
            </a:extLst>
          </p:cNvPr>
          <p:cNvPicPr>
            <a:picLocks noChangeAspect="1"/>
          </p:cNvPicPr>
          <p:nvPr/>
        </p:nvPicPr>
        <p:blipFill rotWithShape="1">
          <a:blip r:embed="rId3"/>
          <a:srcRect l="9244" r="13445"/>
          <a:stretch/>
        </p:blipFill>
        <p:spPr>
          <a:xfrm>
            <a:off x="6432176" y="3266161"/>
            <a:ext cx="5614681" cy="3224373"/>
          </a:xfrm>
          <a:prstGeom prst="rect">
            <a:avLst/>
          </a:prstGeom>
        </p:spPr>
      </p:pic>
      <p:sp>
        <p:nvSpPr>
          <p:cNvPr id="3" name="Content Placeholder 2">
            <a:extLst>
              <a:ext uri="{FF2B5EF4-FFF2-40B4-BE49-F238E27FC236}">
                <a16:creationId xmlns:a16="http://schemas.microsoft.com/office/drawing/2014/main" id="{53ADF8F3-A677-4642-B1D3-91D74C41D445}"/>
              </a:ext>
            </a:extLst>
          </p:cNvPr>
          <p:cNvSpPr>
            <a:spLocks noGrp="1"/>
          </p:cNvSpPr>
          <p:nvPr>
            <p:ph idx="1"/>
          </p:nvPr>
        </p:nvSpPr>
        <p:spPr>
          <a:xfrm>
            <a:off x="838200" y="1285336"/>
            <a:ext cx="10515600" cy="4891627"/>
          </a:xfrm>
        </p:spPr>
        <p:txBody>
          <a:bodyPr/>
          <a:lstStyle/>
          <a:p>
            <a:r>
              <a:rPr lang="en-US" dirty="0"/>
              <a:t>CLI = most severe form of PAD</a:t>
            </a:r>
          </a:p>
          <a:p>
            <a:r>
              <a:rPr lang="en-US" dirty="0"/>
              <a:t>Less than 5% of all patients with PAD: ~ 2 million Americans annually</a:t>
            </a:r>
          </a:p>
          <a:p>
            <a:r>
              <a:rPr lang="en-US" dirty="0"/>
              <a:t>High rate of major amputation and all-cause mortality</a:t>
            </a:r>
          </a:p>
          <a:p>
            <a:r>
              <a:rPr lang="en-US" dirty="0"/>
              <a:t>Revascularization is cornerstone of treatment</a:t>
            </a:r>
          </a:p>
          <a:p>
            <a:pPr lvl="1"/>
            <a:r>
              <a:rPr lang="en-US" dirty="0"/>
              <a:t>More than 30% of patients are </a:t>
            </a:r>
            <a:br>
              <a:rPr lang="en-US" dirty="0"/>
            </a:br>
            <a:r>
              <a:rPr lang="en-US" dirty="0"/>
              <a:t>not considered candidates </a:t>
            </a:r>
            <a:br>
              <a:rPr lang="en-US" dirty="0"/>
            </a:br>
            <a:r>
              <a:rPr lang="en-US" dirty="0"/>
              <a:t>(often due to comorbidities)</a:t>
            </a:r>
          </a:p>
          <a:p>
            <a:pPr lvl="1"/>
            <a:r>
              <a:rPr lang="en-US" dirty="0"/>
              <a:t>Endo versus surg</a:t>
            </a:r>
          </a:p>
          <a:p>
            <a:r>
              <a:rPr lang="en-US" dirty="0"/>
              <a:t>Overall costs of PAD: ~ $10-20 billion</a:t>
            </a:r>
          </a:p>
        </p:txBody>
      </p:sp>
      <p:sp>
        <p:nvSpPr>
          <p:cNvPr id="2" name="Title 1">
            <a:extLst>
              <a:ext uri="{FF2B5EF4-FFF2-40B4-BE49-F238E27FC236}">
                <a16:creationId xmlns:a16="http://schemas.microsoft.com/office/drawing/2014/main" id="{FA6B3590-7A89-6942-852F-42B93505031F}"/>
              </a:ext>
            </a:extLst>
          </p:cNvPr>
          <p:cNvSpPr>
            <a:spLocks noGrp="1"/>
          </p:cNvSpPr>
          <p:nvPr>
            <p:ph type="title"/>
          </p:nvPr>
        </p:nvSpPr>
        <p:spPr>
          <a:xfrm>
            <a:off x="838200" y="-1"/>
            <a:ext cx="10515600" cy="1105949"/>
          </a:xfrm>
        </p:spPr>
        <p:txBody>
          <a:bodyPr/>
          <a:lstStyle/>
          <a:p>
            <a:r>
              <a:rPr lang="en-US" dirty="0"/>
              <a:t>Epidemiology</a:t>
            </a:r>
          </a:p>
        </p:txBody>
      </p:sp>
      <p:sp>
        <p:nvSpPr>
          <p:cNvPr id="11" name="Footer Placeholder 10">
            <a:extLst>
              <a:ext uri="{FF2B5EF4-FFF2-40B4-BE49-F238E27FC236}">
                <a16:creationId xmlns:a16="http://schemas.microsoft.com/office/drawing/2014/main" id="{B874DE78-A0CB-83F4-4EB4-4B539C3EB7FD}"/>
              </a:ext>
            </a:extLst>
          </p:cNvPr>
          <p:cNvSpPr>
            <a:spLocks noGrp="1"/>
          </p:cNvSpPr>
          <p:nvPr>
            <p:ph type="ftr" sz="quarter" idx="3"/>
          </p:nvPr>
        </p:nvSpPr>
        <p:spPr/>
        <p:txBody>
          <a:bodyPr/>
          <a:lstStyle/>
          <a:p>
            <a:r>
              <a:rPr lang="en-US"/>
              <a:t>CLI, critical limb ischemia; PAD, peripheral artery disease
Norgren L, et al. </a:t>
            </a:r>
            <a:r>
              <a:rPr lang="en-US" i="1"/>
              <a:t>J vasc surg</a:t>
            </a:r>
            <a:r>
              <a:rPr lang="en-US"/>
              <a:t>. 2007;45(1):s5-s67.</a:t>
            </a:r>
          </a:p>
        </p:txBody>
      </p:sp>
    </p:spTree>
    <p:extLst>
      <p:ext uri="{BB962C8B-B14F-4D97-AF65-F5344CB8AC3E}">
        <p14:creationId xmlns:p14="http://schemas.microsoft.com/office/powerpoint/2010/main" val="86901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838200" y="1285335"/>
            <a:ext cx="5181600" cy="4891628"/>
          </a:xfrm>
        </p:spPr>
        <p:txBody>
          <a:bodyPr>
            <a:normAutofit/>
          </a:bodyPr>
          <a:lstStyle/>
          <a:p>
            <a:r>
              <a:rPr lang="en-US" dirty="0"/>
              <a:t>Overall rates decreasing but:</a:t>
            </a:r>
          </a:p>
          <a:p>
            <a:pPr lvl="1"/>
            <a:r>
              <a:rPr lang="en-US" dirty="0"/>
              <a:t>Significant regional variation (up to 2 times)</a:t>
            </a:r>
          </a:p>
          <a:p>
            <a:pPr lvl="1"/>
            <a:r>
              <a:rPr lang="en-US" dirty="0"/>
              <a:t>More than 30% of patients not imaged prior to amputation</a:t>
            </a:r>
          </a:p>
          <a:p>
            <a:pPr lvl="1"/>
            <a:r>
              <a:rPr lang="en-US" dirty="0"/>
              <a:t>High-intensity vascular care associated with less amputation</a:t>
            </a:r>
          </a:p>
          <a:p>
            <a:pPr lvl="1"/>
            <a:endParaRPr lang="en-US" dirty="0"/>
          </a:p>
        </p:txBody>
      </p:sp>
      <p:sp>
        <p:nvSpPr>
          <p:cNvPr id="2" name="Title 1"/>
          <p:cNvSpPr>
            <a:spLocks noGrp="1"/>
          </p:cNvSpPr>
          <p:nvPr>
            <p:ph type="title"/>
          </p:nvPr>
        </p:nvSpPr>
        <p:spPr>
          <a:xfrm>
            <a:off x="838200" y="-1"/>
            <a:ext cx="10515600" cy="1105949"/>
          </a:xfrm>
        </p:spPr>
        <p:txBody>
          <a:bodyPr>
            <a:normAutofit/>
          </a:bodyPr>
          <a:lstStyle/>
          <a:p>
            <a:r>
              <a:rPr lang="en-US" dirty="0"/>
              <a:t>Lower Extremity Amputation</a:t>
            </a:r>
          </a:p>
        </p:txBody>
      </p:sp>
      <p:pic>
        <p:nvPicPr>
          <p:cNvPr id="9" name="Picture 3" descr="Figure 1 Panel A 6-15-12.tiff">
            <a:extLst>
              <a:ext uri="{FF2B5EF4-FFF2-40B4-BE49-F238E27FC236}">
                <a16:creationId xmlns:a16="http://schemas.microsoft.com/office/drawing/2014/main" id="{5F22EEDA-153D-4E40-B6BA-F89B0E7607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15" y="1198702"/>
            <a:ext cx="6167989" cy="446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a:extLst>
              <a:ext uri="{FF2B5EF4-FFF2-40B4-BE49-F238E27FC236}">
                <a16:creationId xmlns:a16="http://schemas.microsoft.com/office/drawing/2014/main" id="{F62CC197-BF5F-C325-1C22-F37B2DC93147}"/>
              </a:ext>
            </a:extLst>
          </p:cNvPr>
          <p:cNvSpPr>
            <a:spLocks noGrp="1"/>
          </p:cNvSpPr>
          <p:nvPr>
            <p:ph type="ftr" sz="quarter" idx="3"/>
          </p:nvPr>
        </p:nvSpPr>
        <p:spPr/>
        <p:txBody>
          <a:bodyPr/>
          <a:lstStyle/>
          <a:p>
            <a:r>
              <a:rPr lang="en-US"/>
              <a:t>Jones, Patel et al, JACC 2012,
Vemulapalli S, et al. </a:t>
            </a:r>
            <a:r>
              <a:rPr lang="en-US" i="1"/>
              <a:t>Circ-Cardiovasc qual</a:t>
            </a:r>
            <a:r>
              <a:rPr lang="en-US"/>
              <a:t>. 2014;7(1):142-50. </a:t>
            </a:r>
          </a:p>
        </p:txBody>
      </p:sp>
    </p:spTree>
    <p:extLst>
      <p:ext uri="{BB962C8B-B14F-4D97-AF65-F5344CB8AC3E}">
        <p14:creationId xmlns:p14="http://schemas.microsoft.com/office/powerpoint/2010/main" val="360995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669"/>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5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rot="10800000">
            <a:off x="4224349" y="3999665"/>
            <a:ext cx="4190999" cy="392164"/>
            <a:chOff x="3998879" y="2250186"/>
            <a:chExt cx="4190999" cy="392164"/>
          </a:xfrm>
        </p:grpSpPr>
        <p:cxnSp>
          <p:nvCxnSpPr>
            <p:cNvPr id="27" name="Straight Connector 26"/>
            <p:cNvCxnSpPr/>
            <p:nvPr/>
          </p:nvCxnSpPr>
          <p:spPr>
            <a:xfrm flipH="1" flipV="1">
              <a:off x="6095999" y="2250186"/>
              <a:ext cx="1" cy="374904"/>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8" name="Right Bracket 27"/>
            <p:cNvSpPr/>
            <p:nvPr/>
          </p:nvSpPr>
          <p:spPr>
            <a:xfrm rot="16200000">
              <a:off x="5964464" y="416935"/>
              <a:ext cx="259830" cy="4190999"/>
            </a:xfrm>
            <a:prstGeom prst="rightBracket">
              <a:avLst>
                <a:gd name="adj" fmla="val 88333"/>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defTabSz="914422"/>
              <a:endParaRPr lang="en-US">
                <a:solidFill>
                  <a:prstClr val="black"/>
                </a:solidFill>
                <a:latin typeface="Arial" panose="020B0604020202020204"/>
              </a:endParaRPr>
            </a:p>
          </p:txBody>
        </p:sp>
      </p:grpSp>
      <p:grpSp>
        <p:nvGrpSpPr>
          <p:cNvPr id="7" name="Group 6"/>
          <p:cNvGrpSpPr/>
          <p:nvPr/>
        </p:nvGrpSpPr>
        <p:grpSpPr>
          <a:xfrm>
            <a:off x="4224349" y="2988840"/>
            <a:ext cx="4190999" cy="392164"/>
            <a:chOff x="3998879" y="2250186"/>
            <a:chExt cx="4190999" cy="392164"/>
          </a:xfrm>
        </p:grpSpPr>
        <p:cxnSp>
          <p:nvCxnSpPr>
            <p:cNvPr id="4" name="Straight Connector 3"/>
            <p:cNvCxnSpPr/>
            <p:nvPr/>
          </p:nvCxnSpPr>
          <p:spPr>
            <a:xfrm flipH="1" flipV="1">
              <a:off x="6095999" y="2250186"/>
              <a:ext cx="1" cy="374904"/>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 name="Right Bracket 5"/>
            <p:cNvSpPr/>
            <p:nvPr/>
          </p:nvSpPr>
          <p:spPr>
            <a:xfrm rot="16200000">
              <a:off x="5964464" y="416935"/>
              <a:ext cx="259830" cy="4190999"/>
            </a:xfrm>
            <a:prstGeom prst="rightBracket">
              <a:avLst>
                <a:gd name="adj" fmla="val 88333"/>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defTabSz="914422"/>
              <a:endParaRPr lang="en-US">
                <a:solidFill>
                  <a:prstClr val="black"/>
                </a:solidFill>
                <a:latin typeface="Arial" panose="020B0604020202020204"/>
              </a:endParaRPr>
            </a:p>
          </p:txBody>
        </p:sp>
      </p:grpSp>
      <p:sp>
        <p:nvSpPr>
          <p:cNvPr id="2" name="Title 1"/>
          <p:cNvSpPr>
            <a:spLocks noGrp="1"/>
          </p:cNvSpPr>
          <p:nvPr>
            <p:ph type="title"/>
          </p:nvPr>
        </p:nvSpPr>
        <p:spPr/>
        <p:txBody>
          <a:bodyPr>
            <a:normAutofit/>
          </a:bodyPr>
          <a:lstStyle/>
          <a:p>
            <a:r>
              <a:rPr lang="en-US" dirty="0">
                <a:latin typeface="+mj-lt"/>
                <a:ea typeface="Open Sans" panose="020B0606030504020204" pitchFamily="34" charset="0"/>
                <a:cs typeface="Open Sans" panose="020B0606030504020204" pitchFamily="34" charset="0"/>
              </a:rPr>
              <a:t>The </a:t>
            </a:r>
            <a:r>
              <a:rPr lang="en-US" dirty="0">
                <a:ea typeface="Open Sans" panose="020B0606030504020204" pitchFamily="34" charset="0"/>
                <a:cs typeface="Open Sans" panose="020B0606030504020204" pitchFamily="34" charset="0"/>
              </a:rPr>
              <a:t>P</a:t>
            </a:r>
            <a:r>
              <a:rPr lang="en-US" dirty="0">
                <a:latin typeface="+mj-lt"/>
                <a:ea typeface="Open Sans" panose="020B0606030504020204" pitchFamily="34" charset="0"/>
                <a:cs typeface="Open Sans" panose="020B0606030504020204" pitchFamily="34" charset="0"/>
              </a:rPr>
              <a:t>roblem with PAD Care</a:t>
            </a:r>
          </a:p>
        </p:txBody>
      </p:sp>
      <p:sp>
        <p:nvSpPr>
          <p:cNvPr id="130" name="Oval 129"/>
          <p:cNvSpPr/>
          <p:nvPr/>
        </p:nvSpPr>
        <p:spPr>
          <a:xfrm>
            <a:off x="2693125" y="2567941"/>
            <a:ext cx="1981200" cy="212789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defTabSz="914422"/>
            <a:endParaRPr lang="en-US" dirty="0">
              <a:solidFill>
                <a:prstClr val="black">
                  <a:lumMod val="85000"/>
                  <a:lumOff val="15000"/>
                </a:prstClr>
              </a:solidFill>
              <a:latin typeface="Arial" panose="020B0604020202020204"/>
            </a:endParaRPr>
          </a:p>
        </p:txBody>
      </p:sp>
      <p:grpSp>
        <p:nvGrpSpPr>
          <p:cNvPr id="5" name="Group 4"/>
          <p:cNvGrpSpPr/>
          <p:nvPr/>
        </p:nvGrpSpPr>
        <p:grpSpPr>
          <a:xfrm>
            <a:off x="3153911" y="3334963"/>
            <a:ext cx="6328626" cy="689716"/>
            <a:chOff x="2892688" y="3244909"/>
            <a:chExt cx="6328627" cy="689716"/>
          </a:xfrm>
        </p:grpSpPr>
        <p:sp>
          <p:nvSpPr>
            <p:cNvPr id="29" name="Rounded Rectangle 28"/>
            <p:cNvSpPr/>
            <p:nvPr/>
          </p:nvSpPr>
          <p:spPr>
            <a:xfrm>
              <a:off x="7158442" y="3276785"/>
              <a:ext cx="2062873" cy="651800"/>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defTabSz="914422"/>
              <a:endParaRPr lang="en-US" dirty="0">
                <a:solidFill>
                  <a:prstClr val="black">
                    <a:lumMod val="85000"/>
                    <a:lumOff val="15000"/>
                  </a:prstClr>
                </a:solidFill>
                <a:latin typeface="Arial" panose="020B0604020202020204"/>
              </a:endParaRPr>
            </a:p>
          </p:txBody>
        </p:sp>
        <p:sp>
          <p:nvSpPr>
            <p:cNvPr id="25" name="Rounded Rectangle 24"/>
            <p:cNvSpPr/>
            <p:nvPr/>
          </p:nvSpPr>
          <p:spPr>
            <a:xfrm>
              <a:off x="2892688" y="3253973"/>
              <a:ext cx="2062873" cy="680652"/>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defTabSz="914422"/>
              <a:endParaRPr lang="en-US" dirty="0">
                <a:solidFill>
                  <a:prstClr val="black">
                    <a:lumMod val="85000"/>
                    <a:lumOff val="15000"/>
                  </a:prstClr>
                </a:solidFill>
                <a:latin typeface="Arial" panose="020B0604020202020204"/>
              </a:endParaRPr>
            </a:p>
          </p:txBody>
        </p:sp>
        <p:sp>
          <p:nvSpPr>
            <p:cNvPr id="3" name="Rounded Rectangle 2"/>
            <p:cNvSpPr/>
            <p:nvPr/>
          </p:nvSpPr>
          <p:spPr>
            <a:xfrm>
              <a:off x="5021751" y="3244909"/>
              <a:ext cx="2062873" cy="680652"/>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defTabSz="914422"/>
              <a:endParaRPr lang="en-US" dirty="0">
                <a:solidFill>
                  <a:prstClr val="black">
                    <a:lumMod val="85000"/>
                    <a:lumOff val="15000"/>
                  </a:prstClr>
                </a:solidFill>
                <a:latin typeface="Arial" panose="020B0604020202020204"/>
              </a:endParaRPr>
            </a:p>
          </p:txBody>
        </p:sp>
        <p:sp>
          <p:nvSpPr>
            <p:cNvPr id="126" name="Rectangle 125"/>
            <p:cNvSpPr/>
            <p:nvPr/>
          </p:nvSpPr>
          <p:spPr>
            <a:xfrm>
              <a:off x="2896069" y="3317300"/>
              <a:ext cx="2023311" cy="553998"/>
            </a:xfrm>
            <a:prstGeom prst="rect">
              <a:avLst/>
            </a:prstGeom>
            <a:noFill/>
          </p:spPr>
          <p:txBody>
            <a:bodyPr wrap="none" lIns="91440" tIns="45720" rIns="91440" bIns="45720">
              <a:spAutoFit/>
            </a:bodyPr>
            <a:lstStyle/>
            <a:p>
              <a:pPr algn="ctr" defTabSz="914422"/>
              <a:r>
                <a:rPr lang="en-US" sz="3000" b="1" spc="-150" dirty="0">
                  <a:ln w="9525" cmpd="sng">
                    <a:solidFill>
                      <a:srgbClr val="00539B"/>
                    </a:solidFill>
                    <a:prstDash val="solid"/>
                  </a:ln>
                  <a:solidFill>
                    <a:srgbClr val="70AD47">
                      <a:tint val="1000"/>
                    </a:srgbClr>
                  </a:solidFill>
                  <a:effectLst>
                    <a:outerShdw blurRad="50800" dist="38100" dir="5400000" algn="t" rotWithShape="0">
                      <a:prstClr val="black">
                        <a:alpha val="40000"/>
                      </a:prstClr>
                    </a:outerShdw>
                  </a:effectLst>
                  <a:latin typeface="Arial" panose="020B0604020202020204"/>
                  <a:ea typeface="Open Sans" panose="020B0606030504020204" pitchFamily="34" charset="0"/>
                  <a:cs typeface="Open Sans" panose="020B0606030504020204" pitchFamily="34" charset="0"/>
                </a:rPr>
                <a:t>Inadequate</a:t>
              </a:r>
            </a:p>
          </p:txBody>
        </p:sp>
        <p:sp>
          <p:nvSpPr>
            <p:cNvPr id="134" name="Rectangle 133"/>
            <p:cNvSpPr/>
            <p:nvPr/>
          </p:nvSpPr>
          <p:spPr>
            <a:xfrm>
              <a:off x="5089917" y="3306233"/>
              <a:ext cx="2005678" cy="553998"/>
            </a:xfrm>
            <a:prstGeom prst="rect">
              <a:avLst/>
            </a:prstGeom>
            <a:noFill/>
          </p:spPr>
          <p:txBody>
            <a:bodyPr wrap="none" lIns="91440" tIns="45720" rIns="91440" bIns="45720">
              <a:spAutoFit/>
            </a:bodyPr>
            <a:lstStyle/>
            <a:p>
              <a:pPr algn="ctr" defTabSz="914422"/>
              <a:r>
                <a:rPr lang="en-US" sz="3000" b="1" spc="-150" dirty="0">
                  <a:ln w="9525" cmpd="sng">
                    <a:solidFill>
                      <a:srgbClr val="00539B"/>
                    </a:solidFill>
                    <a:prstDash val="solid"/>
                  </a:ln>
                  <a:solidFill>
                    <a:srgbClr val="70AD47">
                      <a:tint val="1000"/>
                    </a:srgbClr>
                  </a:solidFill>
                  <a:effectLst>
                    <a:outerShdw blurRad="50800" dist="38100" dir="5400000" algn="t" rotWithShape="0">
                      <a:prstClr val="black">
                        <a:alpha val="40000"/>
                      </a:prstClr>
                    </a:outerShdw>
                  </a:effectLst>
                  <a:latin typeface="Arial" panose="020B0604020202020204"/>
                  <a:ea typeface="Open Sans" panose="020B0606030504020204" pitchFamily="34" charset="0"/>
                  <a:cs typeface="Open Sans" panose="020B0606030504020204" pitchFamily="34" charset="0"/>
                </a:rPr>
                <a:t>Inequitable</a:t>
              </a:r>
            </a:p>
          </p:txBody>
        </p:sp>
        <p:sp>
          <p:nvSpPr>
            <p:cNvPr id="135" name="Rectangle 134"/>
            <p:cNvSpPr/>
            <p:nvPr/>
          </p:nvSpPr>
          <p:spPr>
            <a:xfrm>
              <a:off x="7243144" y="3317300"/>
              <a:ext cx="1893467" cy="553998"/>
            </a:xfrm>
            <a:prstGeom prst="rect">
              <a:avLst/>
            </a:prstGeom>
            <a:noFill/>
          </p:spPr>
          <p:txBody>
            <a:bodyPr wrap="none" lIns="91440" tIns="45720" rIns="91440" bIns="45720">
              <a:spAutoFit/>
            </a:bodyPr>
            <a:lstStyle/>
            <a:p>
              <a:pPr algn="ctr" defTabSz="914422"/>
              <a:r>
                <a:rPr lang="en-US" sz="3000" b="1" spc="-150" dirty="0">
                  <a:ln w="9525" cmpd="sng">
                    <a:solidFill>
                      <a:srgbClr val="00539B"/>
                    </a:solidFill>
                    <a:prstDash val="solid"/>
                  </a:ln>
                  <a:solidFill>
                    <a:srgbClr val="70AD47">
                      <a:tint val="1000"/>
                    </a:srgbClr>
                  </a:solidFill>
                  <a:effectLst>
                    <a:outerShdw blurRad="50800" dist="38100" dir="5400000" algn="t" rotWithShape="0">
                      <a:prstClr val="black">
                        <a:alpha val="40000"/>
                      </a:prstClr>
                    </a:outerShdw>
                  </a:effectLst>
                  <a:latin typeface="Arial" panose="020B0604020202020204"/>
                  <a:ea typeface="Open Sans" panose="020B0606030504020204" pitchFamily="34" charset="0"/>
                  <a:cs typeface="Open Sans" panose="020B0606030504020204" pitchFamily="34" charset="0"/>
                </a:rPr>
                <a:t>Low-value</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4161" t="13004" r="2511" b="54759"/>
          <a:stretch/>
        </p:blipFill>
        <p:spPr>
          <a:xfrm>
            <a:off x="8535148" y="4465795"/>
            <a:ext cx="1692635" cy="1637312"/>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38659" t="14898" r="39679" b="57113"/>
          <a:stretch/>
        </p:blipFill>
        <p:spPr>
          <a:xfrm>
            <a:off x="5433616" y="4484351"/>
            <a:ext cx="1769219" cy="1600200"/>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4177" t="8343" r="71662" b="55951"/>
          <a:stretch/>
        </p:blipFill>
        <p:spPr>
          <a:xfrm>
            <a:off x="2584427" y="4374222"/>
            <a:ext cx="1636679" cy="1693117"/>
          </a:xfrm>
          <a:prstGeom prst="rect">
            <a:avLst/>
          </a:prstGeom>
        </p:spPr>
      </p:pic>
      <p:sp>
        <p:nvSpPr>
          <p:cNvPr id="9" name="Rounded Rectangle 8"/>
          <p:cNvSpPr/>
          <p:nvPr/>
        </p:nvSpPr>
        <p:spPr>
          <a:xfrm>
            <a:off x="2206668" y="4391849"/>
            <a:ext cx="8305800" cy="1874079"/>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defTabSz="914422"/>
            <a:endParaRPr lang="en-US" dirty="0">
              <a:solidFill>
                <a:prstClr val="black">
                  <a:lumMod val="85000"/>
                  <a:lumOff val="15000"/>
                </a:prstClr>
              </a:solidFill>
              <a:latin typeface="Arial" panose="020B0604020202020204"/>
            </a:endParaRPr>
          </a:p>
        </p:txBody>
      </p:sp>
      <p:sp>
        <p:nvSpPr>
          <p:cNvPr id="10" name="TextBox 9"/>
          <p:cNvSpPr txBox="1"/>
          <p:nvPr/>
        </p:nvSpPr>
        <p:spPr>
          <a:xfrm>
            <a:off x="2316570" y="5882535"/>
            <a:ext cx="2326278" cy="369332"/>
          </a:xfrm>
          <a:prstGeom prst="rect">
            <a:avLst/>
          </a:prstGeom>
          <a:noFill/>
        </p:spPr>
        <p:txBody>
          <a:bodyPr wrap="none" rtlCol="0">
            <a:spAutoFit/>
          </a:bodyPr>
          <a:lstStyle/>
          <a:p>
            <a:pPr defTabSz="914422"/>
            <a:r>
              <a:rPr lang="en-US" b="1" dirty="0">
                <a:solidFill>
                  <a:srgbClr val="C84E00"/>
                </a:solidFill>
                <a:latin typeface="Arial" panose="020B0604020202020204"/>
              </a:rPr>
              <a:t>49% hospitalization</a:t>
            </a:r>
          </a:p>
        </p:txBody>
      </p:sp>
      <p:sp>
        <p:nvSpPr>
          <p:cNvPr id="34" name="TextBox 33"/>
          <p:cNvSpPr txBox="1"/>
          <p:nvPr/>
        </p:nvSpPr>
        <p:spPr>
          <a:xfrm>
            <a:off x="5468111" y="5882535"/>
            <a:ext cx="1826141" cy="369332"/>
          </a:xfrm>
          <a:prstGeom prst="rect">
            <a:avLst/>
          </a:prstGeom>
          <a:noFill/>
        </p:spPr>
        <p:txBody>
          <a:bodyPr wrap="none" rtlCol="0">
            <a:spAutoFit/>
          </a:bodyPr>
          <a:lstStyle/>
          <a:p>
            <a:pPr algn="ctr" defTabSz="914422"/>
            <a:r>
              <a:rPr lang="en-US" b="1" dirty="0">
                <a:solidFill>
                  <a:srgbClr val="C84E00"/>
                </a:solidFill>
                <a:latin typeface="Arial" panose="020B0604020202020204"/>
              </a:rPr>
              <a:t>8% amputation</a:t>
            </a:r>
          </a:p>
        </p:txBody>
      </p:sp>
      <p:sp>
        <p:nvSpPr>
          <p:cNvPr id="36" name="TextBox 35"/>
          <p:cNvSpPr txBox="1"/>
          <p:nvPr/>
        </p:nvSpPr>
        <p:spPr>
          <a:xfrm>
            <a:off x="8626566" y="5882535"/>
            <a:ext cx="1685078" cy="369332"/>
          </a:xfrm>
          <a:prstGeom prst="rect">
            <a:avLst/>
          </a:prstGeom>
          <a:noFill/>
        </p:spPr>
        <p:txBody>
          <a:bodyPr wrap="none" rtlCol="0">
            <a:spAutoFit/>
          </a:bodyPr>
          <a:lstStyle/>
          <a:p>
            <a:pPr algn="ctr" defTabSz="914422"/>
            <a:r>
              <a:rPr lang="en-US" b="1" dirty="0">
                <a:solidFill>
                  <a:srgbClr val="C84E00"/>
                </a:solidFill>
                <a:latin typeface="Arial" panose="020B0604020202020204"/>
              </a:rPr>
              <a:t>15% mortality</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8889" t="45556" r="27778" b="14444"/>
          <a:stretch/>
        </p:blipFill>
        <p:spPr>
          <a:xfrm>
            <a:off x="5569731" y="1108730"/>
            <a:ext cx="1489357" cy="1117018"/>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l="4135" t="6069" r="51421" b="57264"/>
          <a:stretch/>
        </p:blipFill>
        <p:spPr>
          <a:xfrm>
            <a:off x="2921670" y="1126757"/>
            <a:ext cx="1176298" cy="970446"/>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66193" r="16030" b="35854"/>
          <a:stretch/>
        </p:blipFill>
        <p:spPr>
          <a:xfrm rot="5400000">
            <a:off x="8895548" y="543115"/>
            <a:ext cx="582055" cy="2100170"/>
          </a:xfrm>
          <a:prstGeom prst="rect">
            <a:avLst/>
          </a:prstGeom>
        </p:spPr>
      </p:pic>
      <p:sp>
        <p:nvSpPr>
          <p:cNvPr id="35" name="Rounded Rectangle 34"/>
          <p:cNvSpPr/>
          <p:nvPr/>
        </p:nvSpPr>
        <p:spPr>
          <a:xfrm>
            <a:off x="2168568" y="1105948"/>
            <a:ext cx="8305800" cy="1874079"/>
          </a:xfrm>
          <a:prstGeom prst="roundRect">
            <a:avLst/>
          </a:prstGeom>
          <a:noFill/>
          <a:ln w="285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defTabSz="914422"/>
            <a:endParaRPr lang="en-US" dirty="0">
              <a:solidFill>
                <a:prstClr val="black">
                  <a:lumMod val="85000"/>
                  <a:lumOff val="15000"/>
                </a:prstClr>
              </a:solidFill>
              <a:latin typeface="Arial" panose="020B0604020202020204"/>
            </a:endParaRPr>
          </a:p>
        </p:txBody>
      </p:sp>
      <p:sp>
        <p:nvSpPr>
          <p:cNvPr id="37" name="TextBox 36"/>
          <p:cNvSpPr txBox="1"/>
          <p:nvPr/>
        </p:nvSpPr>
        <p:spPr>
          <a:xfrm>
            <a:off x="8003907" y="2083004"/>
            <a:ext cx="2365341" cy="646331"/>
          </a:xfrm>
          <a:prstGeom prst="rect">
            <a:avLst/>
          </a:prstGeom>
          <a:noFill/>
        </p:spPr>
        <p:txBody>
          <a:bodyPr wrap="square" rtlCol="0">
            <a:spAutoFit/>
          </a:bodyPr>
          <a:lstStyle/>
          <a:p>
            <a:pPr algn="ctr" defTabSz="914422"/>
            <a:r>
              <a:rPr lang="en-US" b="1" dirty="0">
                <a:solidFill>
                  <a:srgbClr val="B5B5B5">
                    <a:lumMod val="50000"/>
                  </a:srgbClr>
                </a:solidFill>
                <a:latin typeface="Arial" panose="020B0604020202020204"/>
              </a:rPr>
              <a:t>18.8% </a:t>
            </a:r>
            <a:r>
              <a:rPr lang="en-US" dirty="0">
                <a:solidFill>
                  <a:srgbClr val="B5B5B5">
                    <a:lumMod val="50000"/>
                  </a:srgbClr>
                </a:solidFill>
                <a:latin typeface="Arial" panose="020B0604020202020204"/>
              </a:rPr>
              <a:t>current smokers</a:t>
            </a:r>
          </a:p>
        </p:txBody>
      </p:sp>
      <p:sp>
        <p:nvSpPr>
          <p:cNvPr id="38" name="TextBox 37"/>
          <p:cNvSpPr txBox="1"/>
          <p:nvPr/>
        </p:nvSpPr>
        <p:spPr>
          <a:xfrm>
            <a:off x="2259570" y="2080112"/>
            <a:ext cx="2365341" cy="646331"/>
          </a:xfrm>
          <a:prstGeom prst="rect">
            <a:avLst/>
          </a:prstGeom>
          <a:noFill/>
        </p:spPr>
        <p:txBody>
          <a:bodyPr wrap="square" rtlCol="0">
            <a:spAutoFit/>
          </a:bodyPr>
          <a:lstStyle/>
          <a:p>
            <a:pPr algn="ctr" defTabSz="914422"/>
            <a:r>
              <a:rPr lang="en-US" b="1" dirty="0">
                <a:solidFill>
                  <a:srgbClr val="B5B5B5">
                    <a:lumMod val="50000"/>
                  </a:srgbClr>
                </a:solidFill>
                <a:latin typeface="Arial" panose="020B0604020202020204"/>
              </a:rPr>
              <a:t>29.8%</a:t>
            </a:r>
            <a:r>
              <a:rPr lang="en-US" dirty="0">
                <a:solidFill>
                  <a:srgbClr val="B5B5B5">
                    <a:lumMod val="50000"/>
                  </a:srgbClr>
                </a:solidFill>
                <a:latin typeface="Arial" panose="020B0604020202020204"/>
              </a:rPr>
              <a:t> not on any statin at all</a:t>
            </a:r>
          </a:p>
        </p:txBody>
      </p:sp>
      <p:sp>
        <p:nvSpPr>
          <p:cNvPr id="39" name="TextBox 38"/>
          <p:cNvSpPr txBox="1"/>
          <p:nvPr/>
        </p:nvSpPr>
        <p:spPr>
          <a:xfrm>
            <a:off x="4873669" y="2081899"/>
            <a:ext cx="3084717" cy="923330"/>
          </a:xfrm>
          <a:prstGeom prst="rect">
            <a:avLst/>
          </a:prstGeom>
          <a:noFill/>
        </p:spPr>
        <p:txBody>
          <a:bodyPr wrap="square" rtlCol="0">
            <a:spAutoFit/>
          </a:bodyPr>
          <a:lstStyle/>
          <a:p>
            <a:pPr algn="ctr" defTabSz="914422"/>
            <a:r>
              <a:rPr lang="en-US" b="1" dirty="0">
                <a:solidFill>
                  <a:srgbClr val="B5B5B5">
                    <a:lumMod val="50000"/>
                  </a:srgbClr>
                </a:solidFill>
                <a:latin typeface="Arial" panose="020B0604020202020204"/>
              </a:rPr>
              <a:t>62.6% </a:t>
            </a:r>
            <a:r>
              <a:rPr lang="en-US" dirty="0">
                <a:solidFill>
                  <a:srgbClr val="B5B5B5">
                    <a:lumMod val="50000"/>
                  </a:srgbClr>
                </a:solidFill>
                <a:latin typeface="Arial" panose="020B0604020202020204"/>
              </a:rPr>
              <a:t>of CLTI patients receiving PAD care from non-specialists</a:t>
            </a:r>
          </a:p>
        </p:txBody>
      </p:sp>
      <p:sp>
        <p:nvSpPr>
          <p:cNvPr id="12" name="Rectangle 11"/>
          <p:cNvSpPr/>
          <p:nvPr/>
        </p:nvSpPr>
        <p:spPr>
          <a:xfrm>
            <a:off x="1600323" y="4756515"/>
            <a:ext cx="1909497" cy="369332"/>
          </a:xfrm>
          <a:prstGeom prst="rect">
            <a:avLst/>
          </a:prstGeom>
          <a:solidFill>
            <a:schemeClr val="accent3"/>
          </a:solidFill>
          <a:effectLst>
            <a:outerShdw blurRad="50800" dist="38100" dir="5400000" algn="t" rotWithShape="0">
              <a:prstClr val="black">
                <a:alpha val="40000"/>
              </a:prstClr>
            </a:outerShdw>
          </a:effectLst>
        </p:spPr>
        <p:txBody>
          <a:bodyPr wrap="none">
            <a:spAutoFit/>
          </a:bodyPr>
          <a:lstStyle/>
          <a:p>
            <a:pPr defTabSz="914422"/>
            <a:r>
              <a:rPr lang="en-GB" b="1" dirty="0">
                <a:solidFill>
                  <a:prstClr val="white"/>
                </a:solidFill>
                <a:latin typeface="Arial" panose="020B0604020202020204"/>
                <a:ea typeface="Calibri" panose="020F0502020204030204" pitchFamily="34" charset="0"/>
              </a:rPr>
              <a:t>Medicaid: +20%</a:t>
            </a:r>
            <a:endParaRPr lang="en-US" b="1" dirty="0">
              <a:solidFill>
                <a:prstClr val="white"/>
              </a:solidFill>
              <a:latin typeface="Arial" panose="020B0604020202020204"/>
            </a:endParaRPr>
          </a:p>
        </p:txBody>
      </p:sp>
      <p:sp>
        <p:nvSpPr>
          <p:cNvPr id="40" name="Rectangle 39"/>
          <p:cNvSpPr/>
          <p:nvPr/>
        </p:nvSpPr>
        <p:spPr>
          <a:xfrm>
            <a:off x="4580955" y="4756515"/>
            <a:ext cx="1537600" cy="369332"/>
          </a:xfrm>
          <a:prstGeom prst="rect">
            <a:avLst/>
          </a:prstGeom>
          <a:solidFill>
            <a:schemeClr val="accent3"/>
          </a:solidFill>
          <a:effectLst>
            <a:outerShdw blurRad="50800" dist="38100" dir="5400000" algn="t" rotWithShape="0">
              <a:prstClr val="black">
                <a:alpha val="40000"/>
              </a:prstClr>
            </a:outerShdw>
          </a:effectLst>
        </p:spPr>
        <p:txBody>
          <a:bodyPr wrap="none">
            <a:spAutoFit/>
          </a:bodyPr>
          <a:lstStyle/>
          <a:p>
            <a:pPr defTabSz="914422"/>
            <a:r>
              <a:rPr lang="en-GB" b="1" dirty="0">
                <a:solidFill>
                  <a:prstClr val="white"/>
                </a:solidFill>
                <a:latin typeface="Arial" panose="020B0604020202020204"/>
                <a:ea typeface="Calibri" panose="020F0502020204030204" pitchFamily="34" charset="0"/>
              </a:rPr>
              <a:t>Black: +49%</a:t>
            </a:r>
            <a:endParaRPr lang="en-US" b="1" dirty="0">
              <a:solidFill>
                <a:prstClr val="white"/>
              </a:solidFill>
              <a:latin typeface="Arial" panose="020B0604020202020204"/>
            </a:endParaRPr>
          </a:p>
        </p:txBody>
      </p:sp>
      <p:sp>
        <p:nvSpPr>
          <p:cNvPr id="41" name="Rectangle 40"/>
          <p:cNvSpPr/>
          <p:nvPr/>
        </p:nvSpPr>
        <p:spPr>
          <a:xfrm>
            <a:off x="7181742" y="4756515"/>
            <a:ext cx="1909497" cy="369332"/>
          </a:xfrm>
          <a:prstGeom prst="rect">
            <a:avLst/>
          </a:prstGeom>
          <a:solidFill>
            <a:schemeClr val="accent3"/>
          </a:solidFill>
          <a:effectLst>
            <a:outerShdw blurRad="50800" dist="38100" dir="5400000" algn="t" rotWithShape="0">
              <a:prstClr val="black">
                <a:alpha val="40000"/>
              </a:prstClr>
            </a:outerShdw>
          </a:effectLst>
        </p:spPr>
        <p:txBody>
          <a:bodyPr wrap="none">
            <a:spAutoFit/>
          </a:bodyPr>
          <a:lstStyle/>
          <a:p>
            <a:pPr defTabSz="914422"/>
            <a:r>
              <a:rPr lang="en-GB" b="1" dirty="0">
                <a:solidFill>
                  <a:prstClr val="white"/>
                </a:solidFill>
                <a:latin typeface="Arial" panose="020B0604020202020204"/>
                <a:ea typeface="Calibri" panose="020F0502020204030204" pitchFamily="34" charset="0"/>
              </a:rPr>
              <a:t>Medicaid: +54%</a:t>
            </a:r>
            <a:endParaRPr lang="en-US" b="1" dirty="0">
              <a:solidFill>
                <a:prstClr val="white"/>
              </a:solidFill>
              <a:latin typeface="Arial" panose="020B0604020202020204"/>
            </a:endParaRPr>
          </a:p>
        </p:txBody>
      </p:sp>
      <p:sp>
        <p:nvSpPr>
          <p:cNvPr id="16" name="Footer Placeholder 15">
            <a:extLst>
              <a:ext uri="{FF2B5EF4-FFF2-40B4-BE49-F238E27FC236}">
                <a16:creationId xmlns:a16="http://schemas.microsoft.com/office/drawing/2014/main" id="{CDE43669-1136-706E-B081-CC165683B8ED}"/>
              </a:ext>
            </a:extLst>
          </p:cNvPr>
          <p:cNvSpPr>
            <a:spLocks noGrp="1"/>
          </p:cNvSpPr>
          <p:nvPr>
            <p:ph type="ftr" sz="quarter" idx="3"/>
          </p:nvPr>
        </p:nvSpPr>
        <p:spPr/>
        <p:txBody>
          <a:bodyPr/>
          <a:lstStyle/>
          <a:p>
            <a:r>
              <a:rPr lang="en-US"/>
              <a:t>CLTI, chronic limb-threatening ischemia.
Narcisse DI, et al</a:t>
            </a:r>
            <a:r>
              <a:rPr lang="en-US" i="1"/>
              <a:t>. Am Heart J</a:t>
            </a:r>
            <a:r>
              <a:rPr lang="en-US"/>
              <a:t>. 2021;239:135-146; Weissler EH, et al. </a:t>
            </a:r>
            <a:r>
              <a:rPr lang="en-US" i="1"/>
              <a:t>Am J Med</a:t>
            </a:r>
            <a:r>
              <a:rPr lang="en-US"/>
              <a:t>. 2022;135(2):219-227.</a:t>
            </a:r>
          </a:p>
        </p:txBody>
      </p:sp>
    </p:spTree>
    <p:extLst>
      <p:ext uri="{BB962C8B-B14F-4D97-AF65-F5344CB8AC3E}">
        <p14:creationId xmlns:p14="http://schemas.microsoft.com/office/powerpoint/2010/main" val="80009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224</TotalTime>
  <Words>587</Words>
  <Application>Microsoft Macintosh PowerPoint</Application>
  <PresentationFormat>Widescreen</PresentationFormat>
  <Paragraphs>67</Paragraphs>
  <Slides>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Aptos</vt:lpstr>
      <vt:lpstr>Arial</vt:lpstr>
      <vt:lpstr>Calibri</vt:lpstr>
      <vt:lpstr>Calibri Light</vt:lpstr>
      <vt:lpstr>Century Gothic</vt:lpstr>
      <vt:lpstr>Open Sans</vt:lpstr>
      <vt:lpstr>Trebuchet MS</vt:lpstr>
      <vt:lpstr>DukeHeartOTG</vt:lpstr>
      <vt:lpstr>Office Theme</vt:lpstr>
      <vt:lpstr>Overcoming Disparities of Care - Impact of Social Determinants of Health of PAD </vt:lpstr>
      <vt:lpstr>PowerPoint Presentation</vt:lpstr>
      <vt:lpstr>Disclaimer</vt:lpstr>
      <vt:lpstr>LE PAD</vt:lpstr>
      <vt:lpstr>Epidemiology</vt:lpstr>
      <vt:lpstr>Lower Extremity Amputation</vt:lpstr>
      <vt:lpstr>PowerPoint Presentation</vt:lpstr>
      <vt:lpstr>The Problem with PAD Care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Disparities of Care - Impact of Social Determinants of Health of PAD </dc:title>
  <dc:subject/>
  <dc:creator>MedEd On The Go</dc:creator>
  <cp:keywords/>
  <dc:description/>
  <cp:lastModifiedBy>Harley Kidner</cp:lastModifiedBy>
  <cp:revision>16</cp:revision>
  <dcterms:created xsi:type="dcterms:W3CDTF">2024-07-06T12:21:13Z</dcterms:created>
  <dcterms:modified xsi:type="dcterms:W3CDTF">2024-08-14T17:27:16Z</dcterms:modified>
  <cp:category/>
</cp:coreProperties>
</file>