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9"/>
  </p:notesMasterIdLst>
  <p:sldIdLst>
    <p:sldId id="265" r:id="rId3"/>
    <p:sldId id="256" r:id="rId4"/>
    <p:sldId id="258" r:id="rId5"/>
    <p:sldId id="259" r:id="rId6"/>
    <p:sldId id="257"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AD7068-918F-63AC-4524-772FD65C9CF0}" name="Prerna Poojary" initials="PP" userId="S::ppoojary@totalcme.com::784d81cb-4d8e-4a43-8c2e-8d8d9a5cf0bd" providerId="AD"/>
  <p188:author id="{587B9DF8-07B2-1036-2560-F7CDD8CC9D9E}" name="Prerna Poojary" initials="PP" userId="S::ppoojary@ushealthconnect.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54"/>
    <p:restoredTop sz="94658"/>
  </p:normalViewPr>
  <p:slideViewPr>
    <p:cSldViewPr snapToGrid="0">
      <p:cViewPr varScale="1">
        <p:scale>
          <a:sx n="116" d="100"/>
          <a:sy n="116" d="100"/>
        </p:scale>
        <p:origin x="6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6655B-C531-5D4E-90D4-B4F0C7F9383B}" type="datetimeFigureOut">
              <a:t>8/14/24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1FAF2-0E46-D44C-AF7C-1C948703F7EC}" type="slidenum">
              <a:t>‹#›</a:t>
            </a:fld>
            <a:endParaRPr lang="en-US"/>
          </a:p>
        </p:txBody>
      </p:sp>
    </p:spTree>
    <p:extLst>
      <p:ext uri="{BB962C8B-B14F-4D97-AF65-F5344CB8AC3E}">
        <p14:creationId xmlns:p14="http://schemas.microsoft.com/office/powerpoint/2010/main" val="1747188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06809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19641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810366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38560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218214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258039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734075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853576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32510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77507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3189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029055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710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0843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65520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99412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96842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55537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78575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6077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84351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22948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58431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41072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66558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83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15232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2727972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1879669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reachmd.com/programs/cme/guidelines-on-the-management-of-patients-with-pad/16539/"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ahajournals.org/reader/content/190c47145c9/10.1161/CIR.0000000000001251/format/epub/EPUB/xhtml/t3.xhtml"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3.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6930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Guidelines on the Management of Patients with PAD</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Demonstrate an understanding of the recent developments in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Apply the latest guideline-directed approaches for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10074C-A0DD-1328-751A-89A310973691}"/>
              </a:ext>
            </a:extLst>
          </p:cNvPr>
          <p:cNvPicPr>
            <a:picLocks noChangeAspect="1"/>
          </p:cNvPicPr>
          <p:nvPr/>
        </p:nvPicPr>
        <p:blipFill>
          <a:blip r:embed="rId2"/>
          <a:stretch>
            <a:fillRect/>
          </a:stretch>
        </p:blipFill>
        <p:spPr>
          <a:xfrm>
            <a:off x="2111864" y="480756"/>
            <a:ext cx="7968271" cy="5875594"/>
          </a:xfrm>
          <a:prstGeom prst="rect">
            <a:avLst/>
          </a:prstGeom>
        </p:spPr>
      </p:pic>
      <p:sp>
        <p:nvSpPr>
          <p:cNvPr id="3" name="Footer Placeholder 2">
            <a:extLst>
              <a:ext uri="{FF2B5EF4-FFF2-40B4-BE49-F238E27FC236}">
                <a16:creationId xmlns:a16="http://schemas.microsoft.com/office/drawing/2014/main" id="{DC5B6172-1A40-174C-C473-8113340AD10B}"/>
              </a:ext>
            </a:extLst>
          </p:cNvPr>
          <p:cNvSpPr>
            <a:spLocks noGrp="1"/>
          </p:cNvSpPr>
          <p:nvPr>
            <p:ph type="ftr" sz="quarter" idx="3"/>
          </p:nvPr>
        </p:nvSpPr>
        <p:spPr/>
        <p:txBody>
          <a:bodyPr/>
          <a:lstStyle/>
          <a:p>
            <a:r>
              <a:rPr lang="en-US"/>
              <a:t>Gornik HL, et al. </a:t>
            </a:r>
            <a:r>
              <a:rPr lang="en-US" i="1"/>
              <a:t>Circulation</a:t>
            </a:r>
            <a:r>
              <a:rPr lang="en-US"/>
              <a:t>. 2024;149(24):e1313-e1410.</a:t>
            </a:r>
          </a:p>
        </p:txBody>
      </p:sp>
    </p:spTree>
    <p:extLst>
      <p:ext uri="{BB962C8B-B14F-4D97-AF65-F5344CB8AC3E}">
        <p14:creationId xmlns:p14="http://schemas.microsoft.com/office/powerpoint/2010/main" val="174699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66566D-6042-933B-B943-32FDA6A2D30F}"/>
              </a:ext>
            </a:extLst>
          </p:cNvPr>
          <p:cNvPicPr>
            <a:picLocks noChangeAspect="1"/>
          </p:cNvPicPr>
          <p:nvPr/>
        </p:nvPicPr>
        <p:blipFill>
          <a:blip r:embed="rId2"/>
          <a:stretch>
            <a:fillRect/>
          </a:stretch>
        </p:blipFill>
        <p:spPr>
          <a:xfrm>
            <a:off x="3288614" y="255436"/>
            <a:ext cx="5155976" cy="5235464"/>
          </a:xfrm>
          <a:prstGeom prst="rect">
            <a:avLst/>
          </a:prstGeom>
        </p:spPr>
      </p:pic>
      <p:sp>
        <p:nvSpPr>
          <p:cNvPr id="5" name="TextBox 4">
            <a:extLst>
              <a:ext uri="{FF2B5EF4-FFF2-40B4-BE49-F238E27FC236}">
                <a16:creationId xmlns:a16="http://schemas.microsoft.com/office/drawing/2014/main" id="{DF486EE3-06FA-A26A-4B03-EC90697331A1}"/>
              </a:ext>
            </a:extLst>
          </p:cNvPr>
          <p:cNvSpPr txBox="1"/>
          <p:nvPr/>
        </p:nvSpPr>
        <p:spPr>
          <a:xfrm>
            <a:off x="2879489" y="5545504"/>
            <a:ext cx="5974225" cy="646331"/>
          </a:xfrm>
          <a:prstGeom prst="rect">
            <a:avLst/>
          </a:prstGeom>
          <a:noFill/>
        </p:spPr>
        <p:txBody>
          <a:bodyPr wrap="square" rtlCol="0">
            <a:spAutoFit/>
          </a:bodyPr>
          <a:lstStyle/>
          <a:p>
            <a:r>
              <a:rPr lang="en-US" b="1" i="0" dirty="0">
                <a:solidFill>
                  <a:srgbClr val="000000"/>
                </a:solidFill>
                <a:effectLst/>
                <a:latin typeface="Arial" panose="020B0604020202020204" pitchFamily="34" charset="0"/>
              </a:rPr>
              <a:t>Algorithm for Diagnostic Testing for PAD</a:t>
            </a:r>
            <a:endParaRPr lang="en-US" b="1" strike="sngStrike" dirty="0">
              <a:solidFill>
                <a:srgbClr val="000000"/>
              </a:solidFill>
              <a:latin typeface="Arial" panose="020B0604020202020204" pitchFamily="34" charset="0"/>
            </a:endParaRPr>
          </a:p>
          <a:p>
            <a:r>
              <a:rPr lang="en-US" b="0" i="0" dirty="0">
                <a:solidFill>
                  <a:srgbClr val="000000"/>
                </a:solidFill>
                <a:effectLst/>
                <a:latin typeface="Arial" panose="020B0604020202020204" pitchFamily="34" charset="0"/>
              </a:rPr>
              <a:t>*If not already performed. Colors correspond to </a:t>
            </a:r>
            <a:r>
              <a:rPr lang="en-US" b="0" i="0" u="none" strike="noStrike" dirty="0">
                <a:solidFill>
                  <a:srgbClr val="2B7BB9"/>
                </a:solidFill>
                <a:effectLst/>
                <a:latin typeface="Arial" panose="020B0604020202020204" pitchFamily="34" charset="0"/>
                <a:hlinkClick r:id="rId3"/>
              </a:rPr>
              <a:t>Table 3</a:t>
            </a:r>
            <a:r>
              <a:rPr lang="en-US" b="0" i="0" dirty="0">
                <a:solidFill>
                  <a:srgbClr val="000000"/>
                </a:solidFill>
                <a:effectLst/>
                <a:latin typeface="Arial" panose="020B0604020202020204" pitchFamily="34" charset="0"/>
              </a:rPr>
              <a:t>. </a:t>
            </a:r>
            <a:endParaRPr lang="en-US" strike="sngStrike" dirty="0">
              <a:solidFill>
                <a:srgbClr val="FF0000"/>
              </a:solidFill>
            </a:endParaRPr>
          </a:p>
        </p:txBody>
      </p:sp>
      <p:sp>
        <p:nvSpPr>
          <p:cNvPr id="6" name="Footer Placeholder 5">
            <a:extLst>
              <a:ext uri="{FF2B5EF4-FFF2-40B4-BE49-F238E27FC236}">
                <a16:creationId xmlns:a16="http://schemas.microsoft.com/office/drawing/2014/main" id="{B81A1478-15C7-36F8-78AC-E902990F7DB1}"/>
              </a:ext>
            </a:extLst>
          </p:cNvPr>
          <p:cNvSpPr>
            <a:spLocks noGrp="1"/>
          </p:cNvSpPr>
          <p:nvPr>
            <p:ph type="ftr" sz="quarter" idx="3"/>
          </p:nvPr>
        </p:nvSpPr>
        <p:spPr/>
        <p:txBody>
          <a:bodyPr/>
          <a:lstStyle/>
          <a:p>
            <a:r>
              <a:rPr lang="en-US"/>
              <a:t>ABI, ankle-brachial index; CLTI, chronic limb-threatening ischemia; CTA, computed tomography angiography; GDMT, guideline-directed management and therapy; MRA, magnetic resonance angiography; PAD, peripheral artery disease; PVR, pulse volume recording, SPP, skin perfusion pressure; TBI, toe-brachial index; TcPO</a:t>
            </a:r>
            <a:r>
              <a:rPr lang="en-US" baseline="-25000"/>
              <a:t>2</a:t>
            </a:r>
            <a:r>
              <a:rPr lang="en-US"/>
              <a:t>, transcutaneous oxygen pressure.
Gornik HL, et al. </a:t>
            </a:r>
            <a:r>
              <a:rPr lang="en-US" i="1"/>
              <a:t>Circulation</a:t>
            </a:r>
            <a:r>
              <a:rPr lang="en-US"/>
              <a:t>. 2024;149(24):e1313-e1410.</a:t>
            </a:r>
          </a:p>
        </p:txBody>
      </p:sp>
    </p:spTree>
    <p:extLst>
      <p:ext uri="{BB962C8B-B14F-4D97-AF65-F5344CB8AC3E}">
        <p14:creationId xmlns:p14="http://schemas.microsoft.com/office/powerpoint/2010/main" val="1005205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BB9289-1C76-7D69-BFE9-649414835583}"/>
              </a:ext>
            </a:extLst>
          </p:cNvPr>
          <p:cNvPicPr>
            <a:picLocks noChangeAspect="1"/>
          </p:cNvPicPr>
          <p:nvPr/>
        </p:nvPicPr>
        <p:blipFill>
          <a:blip r:embed="rId2"/>
          <a:stretch>
            <a:fillRect/>
          </a:stretch>
        </p:blipFill>
        <p:spPr>
          <a:xfrm>
            <a:off x="3271993" y="315419"/>
            <a:ext cx="5642933" cy="5149177"/>
          </a:xfrm>
          <a:prstGeom prst="rect">
            <a:avLst/>
          </a:prstGeom>
        </p:spPr>
      </p:pic>
      <p:sp>
        <p:nvSpPr>
          <p:cNvPr id="5" name="TextBox 4">
            <a:extLst>
              <a:ext uri="{FF2B5EF4-FFF2-40B4-BE49-F238E27FC236}">
                <a16:creationId xmlns:a16="http://schemas.microsoft.com/office/drawing/2014/main" id="{CCEFCA5B-3BF3-4FD5-8879-F79A03DDC394}"/>
              </a:ext>
            </a:extLst>
          </p:cNvPr>
          <p:cNvSpPr txBox="1"/>
          <p:nvPr/>
        </p:nvSpPr>
        <p:spPr>
          <a:xfrm>
            <a:off x="4613874" y="5638737"/>
            <a:ext cx="2959172" cy="369332"/>
          </a:xfrm>
          <a:prstGeom prst="rect">
            <a:avLst/>
          </a:prstGeom>
          <a:noFill/>
        </p:spPr>
        <p:txBody>
          <a:bodyPr wrap="square" rtlCol="0">
            <a:spAutoFit/>
          </a:bodyPr>
          <a:lstStyle/>
          <a:p>
            <a:r>
              <a:rPr lang="en-US" b="1" i="0" dirty="0">
                <a:solidFill>
                  <a:srgbClr val="000000"/>
                </a:solidFill>
                <a:effectLst/>
                <a:latin typeface="Arial" panose="020B0604020202020204" pitchFamily="34" charset="0"/>
              </a:rPr>
              <a:t>Clinical Subsets of PAD</a:t>
            </a:r>
            <a:endParaRPr lang="en-US" strike="sngStrike" dirty="0"/>
          </a:p>
        </p:txBody>
      </p:sp>
      <p:sp>
        <p:nvSpPr>
          <p:cNvPr id="6" name="Footer Placeholder 5">
            <a:extLst>
              <a:ext uri="{FF2B5EF4-FFF2-40B4-BE49-F238E27FC236}">
                <a16:creationId xmlns:a16="http://schemas.microsoft.com/office/drawing/2014/main" id="{3AD2F53D-1B0B-AA40-26CB-1BEEC0C158B8}"/>
              </a:ext>
            </a:extLst>
          </p:cNvPr>
          <p:cNvSpPr>
            <a:spLocks noGrp="1"/>
          </p:cNvSpPr>
          <p:nvPr>
            <p:ph type="ftr" sz="quarter" idx="3"/>
          </p:nvPr>
        </p:nvSpPr>
        <p:spPr/>
        <p:txBody>
          <a:bodyPr/>
          <a:lstStyle/>
          <a:p>
            <a:r>
              <a:rPr lang="en-US"/>
              <a:t>ALI, acute limb ischemia; CLTI, chronic limb-threatening ischemia; PAD, peripheral artery disease.
Gornik HL, et al. </a:t>
            </a:r>
            <a:r>
              <a:rPr lang="en-US" i="1"/>
              <a:t>Circulation</a:t>
            </a:r>
            <a:r>
              <a:rPr lang="en-US"/>
              <a:t>. 2024;149(24):e1313-e1410.</a:t>
            </a:r>
          </a:p>
        </p:txBody>
      </p:sp>
    </p:spTree>
    <p:extLst>
      <p:ext uri="{BB962C8B-B14F-4D97-AF65-F5344CB8AC3E}">
        <p14:creationId xmlns:p14="http://schemas.microsoft.com/office/powerpoint/2010/main" val="288868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DukeHeartOTG">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 id="{0F4A3CC2-C119-9740-858D-5330BBA8D2E3}" vid="{497735B5-7D62-694F-9810-0A4EA0F20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DukeHeartOTG</Template>
  <TotalTime>59</TotalTime>
  <Words>439</Words>
  <Application>Microsoft Macintosh PowerPoint</Application>
  <PresentationFormat>Widescreen</PresentationFormat>
  <Paragraphs>32</Paragraphs>
  <Slides>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Aptos</vt:lpstr>
      <vt:lpstr>Arial</vt:lpstr>
      <vt:lpstr>Calibri</vt:lpstr>
      <vt:lpstr>Calibri Light</vt:lpstr>
      <vt:lpstr>Century Gothic</vt:lpstr>
      <vt:lpstr>Trebuchet MS</vt:lpstr>
      <vt:lpstr>DukeHeartOTG</vt:lpstr>
      <vt:lpstr>Office Theme</vt:lpstr>
      <vt:lpstr>PowerPoint Presentation</vt:lpstr>
      <vt:lpstr>Disclaimer</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Episode 1</dc:title>
  <dc:subject/>
  <dc:creator>MedEd On The Go</dc:creator>
  <cp:keywords/>
  <dc:description/>
  <cp:lastModifiedBy>Harley Kidner</cp:lastModifiedBy>
  <cp:revision>6</cp:revision>
  <dcterms:created xsi:type="dcterms:W3CDTF">2024-07-24T16:15:04Z</dcterms:created>
  <dcterms:modified xsi:type="dcterms:W3CDTF">2024-08-14T17:25:24Z</dcterms:modified>
  <cp:category/>
</cp:coreProperties>
</file>