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modernComment_10E_C0863606.xml" ContentType="application/vnd.ms-powerpoint.comments+xml"/>
  <Override PartName="/ppt/notesSlides/notesSlide2.xml" ContentType="application/vnd.openxmlformats-officedocument.presentationml.notesSlide+xml"/>
  <Override PartName="/ppt/comments/modernComment_10F_7AF17196.xml" ContentType="application/vnd.ms-powerpoint.comments+xml"/>
  <Override PartName="/ppt/notesSlides/notesSlide3.xml" ContentType="application/vnd.openxmlformats-officedocument.presentationml.notesSlide+xml"/>
  <Override PartName="/ppt/comments/modernComment_112_42A82865.xml" ContentType="application/vnd.ms-powerpoint.comments+xml"/>
  <Override PartName="/ppt/notesSlides/notesSlide4.xml" ContentType="application/vnd.openxmlformats-officedocument.presentationml.notesSlide+xml"/>
  <Override PartName="/ppt/comments/modernComment_110_B4005064.xml" ContentType="application/vnd.ms-powerpoint.comments+xml"/>
  <Override PartName="/ppt/comments/modernComment_111_415D9A4C.xml" ContentType="application/vnd.ms-powerpoint.comments+xml"/>
  <Override PartName="/ppt/notesSlides/notesSlide5.xml" ContentType="application/vnd.openxmlformats-officedocument.presentationml.notesSlide+xml"/>
  <Override PartName="/ppt/comments/modernComment_113_AFED5C33.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67" r:id="rId2"/>
    <p:sldId id="256" r:id="rId3"/>
    <p:sldId id="270" r:id="rId4"/>
    <p:sldId id="271" r:id="rId5"/>
    <p:sldId id="274" r:id="rId6"/>
    <p:sldId id="272" r:id="rId7"/>
    <p:sldId id="273" r:id="rId8"/>
    <p:sldId id="275" r:id="rId9"/>
    <p:sldId id="27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0700"/>
    <a:srgbClr val="A2A2A2"/>
    <a:srgbClr val="D70700"/>
    <a:srgbClr val="B10700"/>
    <a:srgbClr val="8C1346"/>
    <a:srgbClr val="DC1C3B"/>
    <a:srgbClr val="8A1449"/>
    <a:srgbClr val="791494"/>
    <a:srgbClr val="B9256F"/>
    <a:srgbClr val="9D0B2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BC4AA1-3022-43E1-A95F-49978C1A8234}" v="1" dt="2022-12-15T20:27:54.1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18" autoAdjust="0"/>
    <p:restoredTop sz="94660"/>
  </p:normalViewPr>
  <p:slideViewPr>
    <p:cSldViewPr snapToGrid="0">
      <p:cViewPr varScale="1">
        <p:scale>
          <a:sx n="105" d="100"/>
          <a:sy n="105" d="100"/>
        </p:scale>
        <p:origin x="114"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ffrey Knapp" userId="eaddf937-eef7-4e44-b8b8-eb6c9bae9fe4" providerId="ADAL" clId="{D3BC4AA1-3022-43E1-A95F-49978C1A8234}"/>
    <pc:docChg chg="custSel addSld modSld">
      <pc:chgData name="Jeffrey Knapp" userId="eaddf937-eef7-4e44-b8b8-eb6c9bae9fe4" providerId="ADAL" clId="{D3BC4AA1-3022-43E1-A95F-49978C1A8234}" dt="2022-12-15T20:27:57.005" v="3" actId="27636"/>
      <pc:docMkLst>
        <pc:docMk/>
      </pc:docMkLst>
      <pc:sldChg chg="modSp add mod">
        <pc:chgData name="Jeffrey Knapp" userId="eaddf937-eef7-4e44-b8b8-eb6c9bae9fe4" providerId="ADAL" clId="{D3BC4AA1-3022-43E1-A95F-49978C1A8234}" dt="2022-12-15T20:27:57.005" v="3" actId="27636"/>
        <pc:sldMkLst>
          <pc:docMk/>
          <pc:sldMk cId="3306514557" sldId="256"/>
        </pc:sldMkLst>
        <pc:spChg chg="mod">
          <ac:chgData name="Jeffrey Knapp" userId="eaddf937-eef7-4e44-b8b8-eb6c9bae9fe4" providerId="ADAL" clId="{D3BC4AA1-3022-43E1-A95F-49978C1A8234}" dt="2022-12-15T20:27:57.005" v="3" actId="27636"/>
          <ac:spMkLst>
            <pc:docMk/>
            <pc:sldMk cId="3306514557" sldId="256"/>
            <ac:spMk id="10" creationId="{ED686F8A-DE79-29E4-3A92-6740BE7B4ED7}"/>
          </ac:spMkLst>
        </pc:spChg>
      </pc:sldChg>
    </pc:docChg>
  </pc:docChgLst>
</pc:chgInfo>
</file>

<file path=ppt/comments/modernComment_10E_C0863606.xml><?xml version="1.0" encoding="utf-8"?>
<p188:cmLst xmlns:a="http://schemas.openxmlformats.org/drawingml/2006/main" xmlns:r="http://schemas.openxmlformats.org/officeDocument/2006/relationships" xmlns:p188="http://schemas.microsoft.com/office/powerpoint/2018/8/main">
  <p188:cm id="{122A79DC-00B1-4EE4-9A9A-DA38E89775EA}" authorId="{00000000-0000-0000-0000-000000000000}" status="resolved" created="2022-12-02T00:48:34.675">
    <ac:txMkLst xmlns:ac="http://schemas.microsoft.com/office/drawing/2013/main/command">
      <pc:docMk xmlns:pc="http://schemas.microsoft.com/office/powerpoint/2013/main/command"/>
      <pc:sldMk xmlns:pc="http://schemas.microsoft.com/office/powerpoint/2013/main/command" cId="3230021126" sldId="270"/>
      <ac:spMk id="5" creationId="{36C8F23F-F93E-4A0C-D125-B8ACE42C50C4}"/>
      <ac:txMk cp="0" len="87">
        <ac:context len="88" hash="3535256522"/>
      </ac:txMk>
    </ac:txMkLst>
    <p188:replyLst>
      <p188:reply id="{AFBD9481-F2CE-4698-BE82-0935FFF81E6F}" authorId="{00000000-0000-0000-0000-000000000000}" created="2022-12-02T22:16:23.470">
        <p188:txBody>
          <a:bodyPr/>
          <a:lstStyle/>
          <a:p>
            <a:r>
              <a:rPr lang="en-US"/>
              <a:t>STET</a:t>
            </a:r>
          </a:p>
        </p188:txBody>
      </p188:reply>
    </p188:replyLst>
    <p188:txBody>
      <a:bodyPr/>
      <a:lstStyle/>
      <a:p>
        <a:r>
          <a:rPr lang="en-US"/>
          <a:t>Not verified. Image is not in the publication. There is no supplementary section
</a:t>
        </a:r>
      </a:p>
    </p188:txBody>
  </p188:cm>
</p188:cmLst>
</file>

<file path=ppt/comments/modernComment_10F_7AF17196.xml><?xml version="1.0" encoding="utf-8"?>
<p188:cmLst xmlns:a="http://schemas.openxmlformats.org/drawingml/2006/main" xmlns:r="http://schemas.openxmlformats.org/officeDocument/2006/relationships" xmlns:p188="http://schemas.microsoft.com/office/powerpoint/2018/8/main">
  <p188:cm id="{24973309-E43D-44EA-B045-23710407FA19}" authorId="{00000000-0000-0000-0000-000000000000}" created="2022-12-02T00:49:15.667">
    <ac:txMkLst xmlns:ac="http://schemas.microsoft.com/office/drawing/2013/main/command">
      <pc:docMk xmlns:pc="http://schemas.microsoft.com/office/powerpoint/2013/main/command"/>
      <pc:sldMk xmlns:pc="http://schemas.microsoft.com/office/powerpoint/2013/main/command" cId="2062643606" sldId="271"/>
      <ac:spMk id="11" creationId="{18034D10-C85D-C776-CAC4-E6A4F4CFDFC2}"/>
      <ac:txMk cp="0">
        <ac:context len="275" hash="1923268923"/>
      </ac:txMk>
    </ac:txMkLst>
    <p188:txBody>
      <a:bodyPr/>
      <a:lstStyle/>
      <a:p>
        <a:r>
          <a:rPr lang="en-US"/>
          <a:t>Verified</a:t>
        </a:r>
      </a:p>
    </p188:txBody>
  </p188:cm>
  <p188:cm id="{136019D5-4A41-4FE9-8C4F-269AA4FA6231}" authorId="{00000000-0000-0000-0000-000000000000}" status="resolved" created="2022-12-07T22:18:34.497">
    <pc:sldMkLst xmlns:pc="http://schemas.microsoft.com/office/powerpoint/2013/main/command">
      <pc:docMk/>
      <pc:sldMk cId="2062643606" sldId="271"/>
    </pc:sldMkLst>
    <p188:replyLst>
      <p188:reply id="{ED0C650E-85B4-4A9E-945E-475DE1990B58}" authorId="{00000000-0000-0000-0000-000000000000}" created="2022-12-08T21:16:32.581">
        <p188:txBody>
          <a:bodyPr/>
          <a:lstStyle/>
          <a:p>
            <a:r>
              <a:rPr lang="en-US"/>
              <a:t>done</a:t>
            </a:r>
          </a:p>
        </p188:txBody>
      </p188:reply>
    </p188:replyLst>
    <p188:txBody>
      <a:bodyPr/>
      <a:lstStyle/>
      <a:p>
        <a:r>
          <a:rPr lang="en-US"/>
          <a:t>I am not sure why some text is italicized in right column. Recommend removing.</a:t>
        </a:r>
      </a:p>
    </p188:txBody>
  </p188:cm>
</p188:cmLst>
</file>

<file path=ppt/comments/modernComment_110_B4005064.xml><?xml version="1.0" encoding="utf-8"?>
<p188:cmLst xmlns:a="http://schemas.openxmlformats.org/drawingml/2006/main" xmlns:r="http://schemas.openxmlformats.org/officeDocument/2006/relationships" xmlns:p188="http://schemas.microsoft.com/office/powerpoint/2018/8/main">
  <p188:cm id="{6617B9B5-C58B-41DA-907D-35C805BC9437}" authorId="{00000000-0000-0000-0000-000000000000}" status="resolved" created="2022-12-06T23:22:07.646">
    <ac:deMkLst xmlns:ac="http://schemas.microsoft.com/office/drawing/2013/main/command">
      <pc:docMk xmlns:pc="http://schemas.microsoft.com/office/powerpoint/2013/main/command"/>
      <pc:sldMk xmlns:pc="http://schemas.microsoft.com/office/powerpoint/2013/main/command" cId="3019919460" sldId="272"/>
      <ac:spMk id="6" creationId="{1C75E85F-1780-FF27-315D-AE9359D82653}"/>
    </ac:deMkLst>
    <p188:replyLst>
      <p188:reply id="{1CE43316-E302-488B-ACC2-BE4D904E7894}" authorId="{00000000-0000-0000-0000-000000000000}" created="2022-12-08T21:36:42.735">
        <p188:txBody>
          <a:bodyPr/>
          <a:lstStyle/>
          <a:p>
            <a:r>
              <a:rPr lang="en-US"/>
              <a:t>Not needed.</a:t>
            </a:r>
          </a:p>
        </p188:txBody>
      </p188:reply>
    </p188:replyLst>
    <p188:txBody>
      <a:bodyPr/>
      <a:lstStyle/>
      <a:p>
        <a:r>
          <a:rPr lang="en-US"/>
          <a:t>Source of figures?</a:t>
        </a:r>
      </a:p>
    </p188:txBody>
  </p188:cm>
</p188:cmLst>
</file>

<file path=ppt/comments/modernComment_111_415D9A4C.xml><?xml version="1.0" encoding="utf-8"?>
<p188:cmLst xmlns:a="http://schemas.openxmlformats.org/drawingml/2006/main" xmlns:r="http://schemas.openxmlformats.org/officeDocument/2006/relationships" xmlns:p188="http://schemas.microsoft.com/office/powerpoint/2018/8/main">
  <p188:cm id="{BC711B9D-BF70-4790-B38E-0B761414DC30}" authorId="{00000000-0000-0000-0000-000000000000}" created="2022-11-30T23:43:54.419">
    <ac:txMkLst xmlns:ac="http://schemas.microsoft.com/office/drawing/2013/main/command">
      <pc:docMk xmlns:pc="http://schemas.microsoft.com/office/powerpoint/2013/main/command"/>
      <pc:sldMk xmlns:pc="http://schemas.microsoft.com/office/powerpoint/2013/main/command" cId="1096653388" sldId="273"/>
      <ac:spMk id="2" creationId="{ABAD8ABD-5B10-8E3C-17C5-5D01DA6C9C54}"/>
      <ac:txMk cp="23" len="11">
        <ac:context len="37" hash="1646652162"/>
      </ac:txMk>
    </ac:txMkLst>
    <p188:pos x="7800974" y="406399"/>
    <p188:replyLst>
      <p188:reply id="{02EE8DF8-3CF1-46F9-ACB7-A6A8DB2B36E5}" authorId="{00000000-0000-0000-0000-000000000000}" created="2022-12-08T21:25:02.528">
        <p188:txBody>
          <a:bodyPr/>
          <a:lstStyle/>
          <a:p>
            <a:r>
              <a:rPr lang="en-US"/>
              <a:t>PRODUCTION: CAN YOU FIND A BETTER IMAGE?</a:t>
            </a:r>
          </a:p>
        </p188:txBody>
      </p188:reply>
    </p188:replyLst>
    <p188:txBody>
      <a:bodyPr/>
      <a:lstStyle/>
      <a:p>
        <a:r>
          <a:rPr lang="en-US"/>
          <a:t>The person wall image see if there is a better image that represents a separation. This image is both low quality and a little cartoonish. </a:t>
        </a:r>
      </a:p>
    </p188:txBody>
  </p188:cm>
  <p188:cm id="{48D6B0CC-A1C7-4CA6-807A-FC0E00D5819D}" authorId="{00000000-0000-0000-0000-000000000000}" created="2022-12-02T00:51:06.007">
    <ac:txMkLst xmlns:ac="http://schemas.microsoft.com/office/drawing/2013/main/command">
      <pc:docMk xmlns:pc="http://schemas.microsoft.com/office/powerpoint/2013/main/command"/>
      <pc:sldMk xmlns:pc="http://schemas.microsoft.com/office/powerpoint/2013/main/command" cId="1096653388" sldId="273"/>
      <ac:spMk id="7" creationId="{E2AD4C30-136F-AC93-58C0-84735FAC1391}"/>
      <ac:txMk cp="0">
        <ac:context len="170" hash="2753961238"/>
      </ac:txMk>
    </ac:txMkLst>
    <p188:txBody>
      <a:bodyPr/>
      <a:lstStyle/>
      <a:p>
        <a:r>
          <a:rPr lang="en-US"/>
          <a:t>Information Verified </a:t>
        </a:r>
      </a:p>
    </p188:txBody>
  </p188:cm>
</p188:cmLst>
</file>

<file path=ppt/comments/modernComment_112_42A82865.xml><?xml version="1.0" encoding="utf-8"?>
<p188:cmLst xmlns:a="http://schemas.openxmlformats.org/drawingml/2006/main" xmlns:r="http://schemas.openxmlformats.org/officeDocument/2006/relationships" xmlns:p188="http://schemas.microsoft.com/office/powerpoint/2018/8/main">
  <p188:cm id="{145BF9CD-E482-44CF-9484-03DDB96BE6BC}" authorId="{00000000-0000-0000-0000-000000000000}" created="2022-12-02T00:50:00.273">
    <ac:txMkLst xmlns:ac="http://schemas.microsoft.com/office/drawing/2013/main/command">
      <pc:docMk xmlns:pc="http://schemas.microsoft.com/office/powerpoint/2013/main/command"/>
      <pc:sldMk xmlns:pc="http://schemas.microsoft.com/office/powerpoint/2013/main/command" cId="1118316645" sldId="274"/>
      <ac:spMk id="12" creationId="{12817B8C-1442-3996-C759-02F3C84FEFFE}"/>
      <ac:txMk cp="0" len="37">
        <ac:context len="69" hash="1245525203"/>
      </ac:txMk>
    </ac:txMkLst>
    <p188:txBody>
      <a:bodyPr/>
      <a:lstStyle/>
      <a:p>
        <a:r>
          <a:rPr lang="en-US"/>
          <a:t>Information Verified</a:t>
        </a:r>
      </a:p>
    </p188:txBody>
  </p188:cm>
  <p188:cm id="{7A7F0CF0-6C69-427A-86D3-2A3C9A2487E6}" authorId="{00000000-0000-0000-0000-000000000000}" created="2022-12-02T00:50:22.066">
    <ac:txMkLst xmlns:ac="http://schemas.microsoft.com/office/drawing/2013/main/command">
      <pc:docMk xmlns:pc="http://schemas.microsoft.com/office/powerpoint/2013/main/command"/>
      <pc:sldMk xmlns:pc="http://schemas.microsoft.com/office/powerpoint/2013/main/command" cId="1118316645" sldId="274"/>
      <ac:spMk id="7" creationId="{7EE50F25-F0F3-8C8A-EC3B-0CE048BDF46B}"/>
      <ac:txMk cp="0" len="106">
        <ac:context len="107" hash="1680298861"/>
      </ac:txMk>
    </ac:txMkLst>
    <p188:txBody>
      <a:bodyPr/>
      <a:lstStyle/>
      <a:p>
        <a:r>
          <a:rPr lang="en-US"/>
          <a:t>This is her image that she adapted</a:t>
        </a:r>
      </a:p>
    </p188:txBody>
  </p188:cm>
  <p188:cm id="{5BCFEEF8-3099-4D41-BFA0-9ED246751996}" authorId="{00000000-0000-0000-0000-000000000000}" status="resolved" created="2022-12-06T23:18:12.675">
    <ac:deMkLst xmlns:ac="http://schemas.microsoft.com/office/drawing/2013/main/command">
      <pc:docMk xmlns:pc="http://schemas.microsoft.com/office/powerpoint/2013/main/command"/>
      <pc:sldMk xmlns:pc="http://schemas.microsoft.com/office/powerpoint/2013/main/command" cId="1118316645" sldId="274"/>
      <ac:picMk id="8" creationId="{3DE1FC36-1651-C86C-752A-0515AC980885}"/>
    </ac:deMkLst>
    <p188:replyLst>
      <p188:reply id="{3BDFCB4A-2B5D-4F8A-B8D1-00D050238095}" authorId="{00000000-0000-0000-0000-000000000000}" created="2022-12-08T21:30:55.884">
        <p188:txBody>
          <a:bodyPr/>
          <a:lstStyle/>
          <a:p>
            <a:r>
              <a:rPr lang="en-US"/>
              <a:t>done</a:t>
            </a:r>
          </a:p>
        </p188:txBody>
      </p188:reply>
    </p188:replyLst>
    <p188:txBody>
      <a:bodyPr/>
      <a:lstStyle/>
      <a:p>
        <a:r>
          <a:rPr lang="en-US"/>
          <a:t>Recommend using the citation I corrected and removing this snippet of the citation under image.</a:t>
        </a:r>
      </a:p>
    </p188:txBody>
  </p188:cm>
</p188:cmLst>
</file>

<file path=ppt/comments/modernComment_113_AFED5C33.xml><?xml version="1.0" encoding="utf-8"?>
<p188:cmLst xmlns:a="http://schemas.openxmlformats.org/drawingml/2006/main" xmlns:r="http://schemas.openxmlformats.org/officeDocument/2006/relationships" xmlns:p188="http://schemas.microsoft.com/office/powerpoint/2018/8/main">
  <p188:cm id="{85BE524B-2229-45E4-BDB6-40AB627C4CEC}" authorId="{00000000-0000-0000-0000-000000000000}" created="2022-12-02T00:52:14.909">
    <ac:deMkLst xmlns:ac="http://schemas.microsoft.com/office/drawing/2013/main/command">
      <pc:docMk xmlns:pc="http://schemas.microsoft.com/office/powerpoint/2013/main/command"/>
      <pc:sldMk xmlns:pc="http://schemas.microsoft.com/office/powerpoint/2013/main/command" cId="2951568435" sldId="275"/>
      <ac:picMk id="9" creationId="{7F852DBE-F923-5907-C277-31C1043DA4E0}"/>
    </ac:deMkLst>
    <p188:txBody>
      <a:bodyPr/>
      <a:lstStyle/>
      <a:p>
        <a:r>
          <a:rPr lang="en-US"/>
          <a:t>Verified </a:t>
        </a:r>
      </a:p>
    </p188:txBody>
  </p188:cm>
  <p188:cm id="{6860F586-A612-41E5-819E-402B34082413}" authorId="{00000000-0000-0000-0000-000000000000}" created="2022-12-06T23:31:46.910">
    <ac:deMkLst xmlns:ac="http://schemas.microsoft.com/office/drawing/2013/main/command">
      <pc:docMk xmlns:pc="http://schemas.microsoft.com/office/powerpoint/2013/main/command"/>
      <pc:sldMk xmlns:pc="http://schemas.microsoft.com/office/powerpoint/2013/main/command" cId="2951568435" sldId="275"/>
      <ac:picMk id="9" creationId="{7F852DBE-F923-5907-C277-31C1043DA4E0}"/>
    </ac:deMkLst>
    <p188:replyLst/>
    <p188:txBody>
      <a:bodyPr/>
      <a:lstStyle/>
      <a:p>
        <a:r>
          <a:rPr lang="en-US"/>
          <a:t>The correct citation for this:
Krishnan R, et al. Rev Diabet Stud. 2014;11(1):84-101. doi:10.1900/RDS.2014.11.84.</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93C2AE-DCD7-4825-9514-479B22FF448B}" type="datetimeFigureOut">
              <a:rPr lang="en-US" smtClean="0"/>
              <a:t>12/15/2022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F58FFE-C4A1-4746-B039-7E67237D3818}" type="slidenum">
              <a:rPr lang="en-US" smtClean="0"/>
              <a:t>‹#›</a:t>
            </a:fld>
            <a:endParaRPr lang="en-US"/>
          </a:p>
        </p:txBody>
      </p:sp>
    </p:spTree>
    <p:extLst>
      <p:ext uri="{BB962C8B-B14F-4D97-AF65-F5344CB8AC3E}">
        <p14:creationId xmlns:p14="http://schemas.microsoft.com/office/powerpoint/2010/main" val="3175797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Talking points:</a:t>
            </a:r>
          </a:p>
          <a:p>
            <a:pPr marL="171450" indent="-171450">
              <a:buFontTx/>
              <a:buChar char="-"/>
            </a:pPr>
            <a:r>
              <a:rPr lang="en-US"/>
              <a:t>Brief overview of state of islet transplant for clinical audience.  </a:t>
            </a:r>
          </a:p>
          <a:p>
            <a:pPr marL="171450" indent="-171450">
              <a:buFontTx/>
              <a:buChar char="-"/>
            </a:pPr>
            <a:r>
              <a:rPr lang="en-US"/>
              <a:t>Points of emphasis:  Diseased cadaveric donor (limited supply), infused into portal vein by mini lap or </a:t>
            </a:r>
            <a:r>
              <a:rPr lang="en-US" err="1"/>
              <a:t>percuatenous</a:t>
            </a:r>
            <a:r>
              <a:rPr lang="en-US"/>
              <a:t>.  Minor surgical procedure (vs whole organ pancreas transplant)</a:t>
            </a:r>
          </a:p>
          <a:p>
            <a:pPr marL="171450" indent="-171450">
              <a:buFontTx/>
              <a:buChar char="-"/>
            </a:pPr>
            <a:r>
              <a:rPr lang="en-US"/>
              <a:t>In US, done under FDA regulation, largely in research setting; clinically available in areas of Canada and Europe</a:t>
            </a:r>
          </a:p>
          <a:p>
            <a:pPr marL="171450" indent="-171450">
              <a:buFontTx/>
              <a:buChar char="-"/>
            </a:pPr>
            <a:r>
              <a:rPr lang="en-US"/>
              <a:t>Very successful in restoring enough insulin production to allow stable, tight glycemic control w/o hypoglycemia in vast majority.  And at experience centers, more than 80% may achieve insulin independence, though this requires more than one pancreatic islet infusion in some cases.</a:t>
            </a:r>
          </a:p>
          <a:p>
            <a:pPr marL="171450" indent="-171450">
              <a:buFontTx/>
              <a:buChar char="-"/>
            </a:pPr>
            <a:r>
              <a:rPr lang="en-US"/>
              <a:t>HOWEVER, just like a solid organ transplant, these donor islets are vulnerable to immune attack.  Subject to both classical </a:t>
            </a:r>
            <a:r>
              <a:rPr lang="en-US" err="1"/>
              <a:t>alloimmunity</a:t>
            </a:r>
            <a:r>
              <a:rPr lang="en-US"/>
              <a:t> and autoimmunity</a:t>
            </a:r>
          </a:p>
          <a:p>
            <a:pPr marL="171450" indent="-171450">
              <a:buFontTx/>
              <a:buChar char="-"/>
            </a:pPr>
            <a:r>
              <a:rPr lang="en-US"/>
              <a:t>For this reason, all patients are on immunosuppression, and ONLY high risk patients with type 1 diabetes are candidates.  Typically those with dangerous episodes of severe hypoglycemia, or have a kidney transplant and need immunosuppression regardless.  Also work best in thin, insulin sensitive.</a:t>
            </a:r>
          </a:p>
        </p:txBody>
      </p:sp>
      <p:sp>
        <p:nvSpPr>
          <p:cNvPr id="4" name="Slide Number Placeholder 3"/>
          <p:cNvSpPr>
            <a:spLocks noGrp="1"/>
          </p:cNvSpPr>
          <p:nvPr>
            <p:ph type="sldNum" sz="quarter" idx="5"/>
          </p:nvPr>
        </p:nvSpPr>
        <p:spPr/>
        <p:txBody>
          <a:bodyPr/>
          <a:lstStyle/>
          <a:p>
            <a:fld id="{15CFED31-6283-414C-88C6-6CE314C55171}" type="slidenum">
              <a:rPr lang="en-US" smtClean="0"/>
              <a:t>3</a:t>
            </a:fld>
            <a:endParaRPr lang="en-US"/>
          </a:p>
        </p:txBody>
      </p:sp>
    </p:spTree>
    <p:extLst>
      <p:ext uri="{BB962C8B-B14F-4D97-AF65-F5344CB8AC3E}">
        <p14:creationId xmlns:p14="http://schemas.microsoft.com/office/powerpoint/2010/main" val="27515374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1999-2000 transplant trials in Edmonton</a:t>
            </a:r>
          </a:p>
          <a:p>
            <a:r>
              <a:rPr lang="en-US" err="1"/>
              <a:t>Tcell</a:t>
            </a:r>
            <a:r>
              <a:rPr lang="en-US"/>
              <a:t> blockade vs IL-2Ra for induction.</a:t>
            </a:r>
          </a:p>
          <a:p>
            <a:r>
              <a:rPr lang="en-US"/>
              <a:t>CNI-based </a:t>
            </a:r>
            <a:r>
              <a:rPr lang="en-US" err="1"/>
              <a:t>regmiens</a:t>
            </a:r>
            <a:r>
              <a:rPr lang="en-US"/>
              <a:t>, steroid free maintenance. </a:t>
            </a:r>
          </a:p>
        </p:txBody>
      </p:sp>
      <p:sp>
        <p:nvSpPr>
          <p:cNvPr id="4" name="Slide Number Placeholder 3"/>
          <p:cNvSpPr>
            <a:spLocks noGrp="1"/>
          </p:cNvSpPr>
          <p:nvPr>
            <p:ph type="sldNum" sz="quarter" idx="5"/>
          </p:nvPr>
        </p:nvSpPr>
        <p:spPr/>
        <p:txBody>
          <a:bodyPr/>
          <a:lstStyle/>
          <a:p>
            <a:fld id="{15CFED31-6283-414C-88C6-6CE314C55171}" type="slidenum">
              <a:rPr lang="en-US" smtClean="0"/>
              <a:t>4</a:t>
            </a:fld>
            <a:endParaRPr lang="en-US"/>
          </a:p>
        </p:txBody>
      </p:sp>
    </p:spTree>
    <p:extLst>
      <p:ext uri="{BB962C8B-B14F-4D97-AF65-F5344CB8AC3E}">
        <p14:creationId xmlns:p14="http://schemas.microsoft.com/office/powerpoint/2010/main" val="23894196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impact of T-cell depletion and TNF-alpha/IL-1 blockade on 5 year outcomes.  </a:t>
            </a:r>
            <a:r>
              <a:rPr lang="en-US" dirty="0" err="1"/>
              <a:t>CITR</a:t>
            </a:r>
            <a:r>
              <a:rPr lang="en-US" dirty="0"/>
              <a:t> data – use of tacrolimus + sirolimus, at least early on, with best success. </a:t>
            </a:r>
          </a:p>
        </p:txBody>
      </p:sp>
      <p:sp>
        <p:nvSpPr>
          <p:cNvPr id="4" name="Slide Number Placeholder 3"/>
          <p:cNvSpPr>
            <a:spLocks noGrp="1"/>
          </p:cNvSpPr>
          <p:nvPr>
            <p:ph type="sldNum" sz="quarter" idx="5"/>
          </p:nvPr>
        </p:nvSpPr>
        <p:spPr/>
        <p:txBody>
          <a:bodyPr/>
          <a:lstStyle/>
          <a:p>
            <a:fld id="{15CFED31-6283-414C-88C6-6CE314C55171}" type="slidenum">
              <a:rPr lang="en-US" smtClean="0"/>
              <a:t>5</a:t>
            </a:fld>
            <a:endParaRPr lang="en-US"/>
          </a:p>
        </p:txBody>
      </p:sp>
    </p:spTree>
    <p:extLst>
      <p:ext uri="{BB962C8B-B14F-4D97-AF65-F5344CB8AC3E}">
        <p14:creationId xmlns:p14="http://schemas.microsoft.com/office/powerpoint/2010/main" val="33631173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Balancing act– NO effective treatment for rejection in islet transplant, so need to keep immunosuppression sufficient to prevent rejection while minimizing risks</a:t>
            </a:r>
          </a:p>
        </p:txBody>
      </p:sp>
      <p:sp>
        <p:nvSpPr>
          <p:cNvPr id="4" name="Slide Number Placeholder 3"/>
          <p:cNvSpPr>
            <a:spLocks noGrp="1"/>
          </p:cNvSpPr>
          <p:nvPr>
            <p:ph type="sldNum" sz="quarter" idx="5"/>
          </p:nvPr>
        </p:nvSpPr>
        <p:spPr/>
        <p:txBody>
          <a:bodyPr/>
          <a:lstStyle/>
          <a:p>
            <a:fld id="{15CFED31-6283-414C-88C6-6CE314C55171}" type="slidenum">
              <a:rPr lang="en-US" smtClean="0"/>
              <a:t>6</a:t>
            </a:fld>
            <a:endParaRPr lang="en-US"/>
          </a:p>
        </p:txBody>
      </p:sp>
    </p:spTree>
    <p:extLst>
      <p:ext uri="{BB962C8B-B14F-4D97-AF65-F5344CB8AC3E}">
        <p14:creationId xmlns:p14="http://schemas.microsoft.com/office/powerpoint/2010/main" val="25337915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CFED31-6283-414C-88C6-6CE314C55171}" type="slidenum">
              <a:rPr lang="en-US" smtClean="0"/>
              <a:t>8</a:t>
            </a:fld>
            <a:endParaRPr lang="en-US"/>
          </a:p>
        </p:txBody>
      </p:sp>
    </p:spTree>
    <p:extLst>
      <p:ext uri="{BB962C8B-B14F-4D97-AF65-F5344CB8AC3E}">
        <p14:creationId xmlns:p14="http://schemas.microsoft.com/office/powerpoint/2010/main" val="22959865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Program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36726"/>
            <a:ext cx="10515600" cy="2852737"/>
          </a:xfrm>
        </p:spPr>
        <p:txBody>
          <a:bodyPr anchor="ctr">
            <a:normAutofit/>
          </a:bodyPr>
          <a:lstStyle>
            <a:lvl1pPr>
              <a:defRPr sz="36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9" name="Slide Number Placeholder 5">
            <a:extLst>
              <a:ext uri="{FF2B5EF4-FFF2-40B4-BE49-F238E27FC236}">
                <a16:creationId xmlns:a16="http://schemas.microsoft.com/office/drawing/2014/main" id="{3B500345-C3E0-42CC-8FD4-EB843A6FF5ED}"/>
              </a:ext>
            </a:extLst>
          </p:cNvPr>
          <p:cNvSpPr>
            <a:spLocks noGrp="1"/>
          </p:cNvSpPr>
          <p:nvPr>
            <p:ph type="sldNum" sz="quarter" idx="4"/>
          </p:nvPr>
        </p:nvSpPr>
        <p:spPr>
          <a:xfrm>
            <a:off x="9801224" y="6356350"/>
            <a:ext cx="50643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6B40AF-D126-43DB-8363-1B10BFABBD29}" type="slidenum">
              <a:rPr lang="en-US" smtClean="0"/>
              <a:t>‹#›</a:t>
            </a:fld>
            <a:endParaRPr lang="en-US"/>
          </a:p>
        </p:txBody>
      </p:sp>
      <p:pic>
        <p:nvPicPr>
          <p:cNvPr id="11" name="Picture 10">
            <a:extLst>
              <a:ext uri="{FF2B5EF4-FFF2-40B4-BE49-F238E27FC236}">
                <a16:creationId xmlns:a16="http://schemas.microsoft.com/office/drawing/2014/main" id="{E48852D9-34E0-4159-A042-0685BA97093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3" name="Picture 2">
            <a:extLst>
              <a:ext uri="{FF2B5EF4-FFF2-40B4-BE49-F238E27FC236}">
                <a16:creationId xmlns:a16="http://schemas.microsoft.com/office/drawing/2014/main" id="{D827D5AA-4F23-415D-B703-E60362CBDA54}"/>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423670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C6EA0-DF1B-4B60-8E92-A1F9A27C202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4E7CDB-6189-43E1-822E-487D921BC333}"/>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DEB9D4B4-80D7-403A-8862-E9A0EE259B06}"/>
              </a:ext>
            </a:extLst>
          </p:cNvPr>
          <p:cNvSpPr>
            <a:spLocks noGrp="1"/>
          </p:cNvSpPr>
          <p:nvPr>
            <p:ph type="sldNum" sz="quarter" idx="4"/>
          </p:nvPr>
        </p:nvSpPr>
        <p:spPr>
          <a:xfrm>
            <a:off x="9791700" y="6356350"/>
            <a:ext cx="51596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6B40AF-D126-43DB-8363-1B10BFABBD29}" type="slidenum">
              <a:rPr lang="en-US" smtClean="0"/>
              <a:t>‹#›</a:t>
            </a:fld>
            <a:endParaRPr lang="en-US"/>
          </a:p>
        </p:txBody>
      </p:sp>
      <p:sp>
        <p:nvSpPr>
          <p:cNvPr id="9" name="Footer Placeholder 4">
            <a:extLst>
              <a:ext uri="{FF2B5EF4-FFF2-40B4-BE49-F238E27FC236}">
                <a16:creationId xmlns:a16="http://schemas.microsoft.com/office/drawing/2014/main" id="{0878160B-A50E-4044-BEDC-003941514F62}"/>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38049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A1541D1-28B2-4405-9844-98E0E4136F8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848BAD9-7A6F-4E94-90C2-E48F2007B3C3}"/>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9CA5BC4D-2391-4A80-9FB2-579B3A3BAADA}"/>
              </a:ext>
            </a:extLst>
          </p:cNvPr>
          <p:cNvSpPr>
            <a:spLocks noGrp="1"/>
          </p:cNvSpPr>
          <p:nvPr>
            <p:ph type="sldNum" sz="quarter" idx="4"/>
          </p:nvPr>
        </p:nvSpPr>
        <p:spPr>
          <a:xfrm>
            <a:off x="9791700" y="6356350"/>
            <a:ext cx="51596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6B40AF-D126-43DB-8363-1B10BFABBD29}" type="slidenum">
              <a:rPr lang="en-US" smtClean="0"/>
              <a:t>‹#›</a:t>
            </a:fld>
            <a:endParaRPr lang="en-US"/>
          </a:p>
        </p:txBody>
      </p:sp>
      <p:sp>
        <p:nvSpPr>
          <p:cNvPr id="9" name="Footer Placeholder 4">
            <a:extLst>
              <a:ext uri="{FF2B5EF4-FFF2-40B4-BE49-F238E27FC236}">
                <a16:creationId xmlns:a16="http://schemas.microsoft.com/office/drawing/2014/main" id="{7DA3EE56-F116-4736-BC0B-94830327ABE7}"/>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05904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2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9" name="Slide Number Placeholder 5">
            <a:extLst>
              <a:ext uri="{FF2B5EF4-FFF2-40B4-BE49-F238E27FC236}">
                <a16:creationId xmlns:a16="http://schemas.microsoft.com/office/drawing/2014/main" id="{3B500345-C3E0-42CC-8FD4-EB843A6FF5ED}"/>
              </a:ext>
            </a:extLst>
          </p:cNvPr>
          <p:cNvSpPr>
            <a:spLocks noGrp="1"/>
          </p:cNvSpPr>
          <p:nvPr>
            <p:ph type="sldNum" sz="quarter" idx="4"/>
          </p:nvPr>
        </p:nvSpPr>
        <p:spPr>
          <a:xfrm>
            <a:off x="9801224" y="6356350"/>
            <a:ext cx="50643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6B40AF-D126-43DB-8363-1B10BFABBD29}" type="slidenum">
              <a:rPr lang="en-US" smtClean="0"/>
              <a:t>‹#›</a:t>
            </a:fld>
            <a:endParaRPr lang="en-US"/>
          </a:p>
        </p:txBody>
      </p:sp>
      <p:pic>
        <p:nvPicPr>
          <p:cNvPr id="12" name="Picture 11">
            <a:extLst>
              <a:ext uri="{FF2B5EF4-FFF2-40B4-BE49-F238E27FC236}">
                <a16:creationId xmlns:a16="http://schemas.microsoft.com/office/drawing/2014/main" id="{C55E091B-F2D8-4905-A7C7-4D21412C59C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2" name="Picture 1">
            <a:extLst>
              <a:ext uri="{FF2B5EF4-FFF2-40B4-BE49-F238E27FC236}">
                <a16:creationId xmlns:a16="http://schemas.microsoft.com/office/drawing/2014/main" id="{38177A6A-51BE-4C1A-B304-7C12D8C1B199}"/>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549625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BA793-0D75-4FEC-90EF-AB3BDC649737}"/>
              </a:ext>
            </a:extLst>
          </p:cNvPr>
          <p:cNvSpPr>
            <a:spLocks noGrp="1"/>
          </p:cNvSpPr>
          <p:nvPr>
            <p:ph type="title"/>
          </p:nvPr>
        </p:nvSpPr>
        <p:spPr>
          <a:xfrm>
            <a:off x="609601" y="62315"/>
            <a:ext cx="10515600" cy="1325563"/>
          </a:xfrm>
        </p:spPr>
        <p:txBody>
          <a:bodyPr>
            <a:normAutofit/>
          </a:bodyPr>
          <a:lstStyle>
            <a:lvl1pPr>
              <a:defRPr sz="3200"/>
            </a:lvl1pPr>
          </a:lstStyle>
          <a:p>
            <a:r>
              <a:rPr lang="en-US"/>
              <a:t>Click to edit Master title style</a:t>
            </a:r>
            <a:endParaRPr lang="en-US" dirty="0"/>
          </a:p>
        </p:txBody>
      </p:sp>
      <p:sp>
        <p:nvSpPr>
          <p:cNvPr id="8" name="Slide Number Placeholder 5">
            <a:extLst>
              <a:ext uri="{FF2B5EF4-FFF2-40B4-BE49-F238E27FC236}">
                <a16:creationId xmlns:a16="http://schemas.microsoft.com/office/drawing/2014/main" id="{3CBC0D3A-7A3C-48B4-9165-9A3532A4875F}"/>
              </a:ext>
            </a:extLst>
          </p:cNvPr>
          <p:cNvSpPr>
            <a:spLocks noGrp="1"/>
          </p:cNvSpPr>
          <p:nvPr>
            <p:ph type="sldNum" sz="quarter" idx="4"/>
          </p:nvPr>
        </p:nvSpPr>
        <p:spPr>
          <a:xfrm>
            <a:off x="9791700" y="6356350"/>
            <a:ext cx="51596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6B40AF-D126-43DB-8363-1B10BFABBD29}" type="slidenum">
              <a:rPr lang="en-US" smtClean="0"/>
              <a:t>‹#›</a:t>
            </a:fld>
            <a:endParaRPr lang="en-US"/>
          </a:p>
        </p:txBody>
      </p:sp>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ext Placeholder 2">
            <a:extLst>
              <a:ext uri="{FF2B5EF4-FFF2-40B4-BE49-F238E27FC236}">
                <a16:creationId xmlns:a16="http://schemas.microsoft.com/office/drawing/2014/main" id="{EB25DC1A-8788-48D4-A7C2-D4263BFC73B6}"/>
              </a:ext>
            </a:extLst>
          </p:cNvPr>
          <p:cNvSpPr>
            <a:spLocks noGrp="1"/>
          </p:cNvSpPr>
          <p:nvPr>
            <p:ph idx="1"/>
          </p:nvPr>
        </p:nvSpPr>
        <p:spPr>
          <a:xfrm>
            <a:off x="609600" y="1675312"/>
            <a:ext cx="10744200" cy="452507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9914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5">
            <a:extLst>
              <a:ext uri="{FF2B5EF4-FFF2-40B4-BE49-F238E27FC236}">
                <a16:creationId xmlns:a16="http://schemas.microsoft.com/office/drawing/2014/main" id="{9CB57186-7DE7-42CA-A2BB-48F4CFFF6BEC}"/>
              </a:ext>
            </a:extLst>
          </p:cNvPr>
          <p:cNvSpPr>
            <a:spLocks noGrp="1"/>
          </p:cNvSpPr>
          <p:nvPr>
            <p:ph type="sldNum" sz="quarter" idx="4"/>
          </p:nvPr>
        </p:nvSpPr>
        <p:spPr>
          <a:xfrm>
            <a:off x="9791700" y="6356350"/>
            <a:ext cx="51596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6B40AF-D126-43DB-8363-1B10BFABBD29}" type="slidenum">
              <a:rPr lang="en-US" smtClean="0"/>
              <a:t>‹#›</a:t>
            </a:fld>
            <a:endParaRPr lang="en-US"/>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409592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19D8B-16ED-478D-86BC-53FB724ED70D}"/>
              </a:ext>
            </a:extLst>
          </p:cNvPr>
          <p:cNvSpPr>
            <a:spLocks noGrp="1"/>
          </p:cNvSpPr>
          <p:nvPr>
            <p:ph type="title"/>
          </p:nvPr>
        </p:nvSpPr>
        <p:spPr>
          <a:xfrm>
            <a:off x="609601" y="59519"/>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5"/>
            <a:ext cx="5157787" cy="846249"/>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283808"/>
            <a:ext cx="5157787" cy="3784482"/>
          </a:xfrm>
          <a:prstGeom prst="rect">
            <a:avLst/>
          </a:prstGeom>
        </p:spPr>
        <p:txBody>
          <a:bodyPr/>
          <a:lstStyle>
            <a:lvl1pPr marL="228600" indent="-228600">
              <a:buClr>
                <a:schemeClr val="accent2"/>
              </a:buClr>
              <a:buSzPct val="100000"/>
              <a:buFont typeface="Arial" panose="020B0604020202020204" pitchFamily="34" charset="0"/>
              <a:buChar char="•"/>
              <a:defRPr/>
            </a:lvl1pPr>
            <a:lvl2pPr marL="685800" indent="-228600">
              <a:buClr>
                <a:schemeClr val="accent2"/>
              </a:buClr>
              <a:buSzPct val="100000"/>
              <a:buFont typeface="Arial" panose="020B0604020202020204" pitchFamily="34" charset="0"/>
              <a:buChar char="•"/>
              <a:defRPr/>
            </a:lvl2pPr>
            <a:lvl3pPr marL="1143000" indent="-228600">
              <a:buClr>
                <a:schemeClr val="accent2"/>
              </a:buClr>
              <a:buSzPct val="100000"/>
              <a:buFont typeface="Arial" panose="020B0604020202020204" pitchFamily="34" charset="0"/>
              <a:buChar char="•"/>
              <a:defRPr/>
            </a:lvl3pPr>
            <a:lvl4pPr marL="1600200" indent="-228600">
              <a:buClr>
                <a:schemeClr val="accent2"/>
              </a:buClr>
              <a:buSzPct val="100000"/>
              <a:buFont typeface="Arial" panose="020B0604020202020204" pitchFamily="34" charset="0"/>
              <a:buChar char="•"/>
              <a:defRPr/>
            </a:lvl4pPr>
            <a:lvl5pPr marL="2057400" indent="-228600">
              <a:buClr>
                <a:schemeClr val="accent2"/>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5"/>
            <a:ext cx="5183188" cy="846249"/>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283808"/>
            <a:ext cx="5183188" cy="3784482"/>
          </a:xfrm>
          <a:prstGeom prst="rect">
            <a:avLst/>
          </a:prstGeom>
        </p:spPr>
        <p:txBody>
          <a:bodyPr/>
          <a:lstStyle>
            <a:lvl1pPr marL="228600" indent="-228600">
              <a:buClr>
                <a:schemeClr val="accent2"/>
              </a:buClr>
              <a:buFont typeface="Arial" panose="020B0604020202020204" pitchFamily="34" charset="0"/>
              <a:buChar char="•"/>
              <a:defRPr/>
            </a:lvl1pPr>
            <a:lvl2pPr marL="685800" indent="-228600">
              <a:buClr>
                <a:schemeClr val="accent2"/>
              </a:buClr>
              <a:buFont typeface="Arial" panose="020B0604020202020204" pitchFamily="34" charset="0"/>
              <a:buChar char="•"/>
              <a:defRPr/>
            </a:lvl2pPr>
            <a:lvl3pPr marL="1143000" indent="-228600">
              <a:buClr>
                <a:schemeClr val="accent2"/>
              </a:buClr>
              <a:buFont typeface="Arial" panose="020B0604020202020204" pitchFamily="34" charset="0"/>
              <a:buChar char="•"/>
              <a:defRPr/>
            </a:lvl3pPr>
            <a:lvl4pPr marL="1600200" indent="-228600">
              <a:buClr>
                <a:schemeClr val="accent2"/>
              </a:buClr>
              <a:buFont typeface="Arial" panose="020B0604020202020204" pitchFamily="34" charset="0"/>
              <a:buChar char="•"/>
              <a:defRPr/>
            </a:lvl4pPr>
            <a:lvl5pPr marL="2057400" indent="-228600">
              <a:buClr>
                <a:schemeClr val="accent2"/>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5">
            <a:extLst>
              <a:ext uri="{FF2B5EF4-FFF2-40B4-BE49-F238E27FC236}">
                <a16:creationId xmlns:a16="http://schemas.microsoft.com/office/drawing/2014/main" id="{253E757C-D79B-40D8-9355-43F87E951596}"/>
              </a:ext>
            </a:extLst>
          </p:cNvPr>
          <p:cNvSpPr>
            <a:spLocks noGrp="1"/>
          </p:cNvSpPr>
          <p:nvPr>
            <p:ph type="sldNum" sz="quarter" idx="11"/>
          </p:nvPr>
        </p:nvSpPr>
        <p:spPr>
          <a:xfrm>
            <a:off x="9791700" y="6356350"/>
            <a:ext cx="51596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6B40AF-D126-43DB-8363-1B10BFABBD29}" type="slidenum">
              <a:rPr lang="en-US" smtClean="0"/>
              <a:t>‹#›</a:t>
            </a:fld>
            <a:endParaRPr lang="en-US"/>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56382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7" name="Slide Number Placeholder 5">
            <a:extLst>
              <a:ext uri="{FF2B5EF4-FFF2-40B4-BE49-F238E27FC236}">
                <a16:creationId xmlns:a16="http://schemas.microsoft.com/office/drawing/2014/main" id="{1C34443C-D685-44AF-A0D6-5833A6E5ADFF}"/>
              </a:ext>
            </a:extLst>
          </p:cNvPr>
          <p:cNvSpPr>
            <a:spLocks noGrp="1"/>
          </p:cNvSpPr>
          <p:nvPr>
            <p:ph type="sldNum" sz="quarter" idx="4"/>
          </p:nvPr>
        </p:nvSpPr>
        <p:spPr>
          <a:xfrm>
            <a:off x="9791700" y="6356350"/>
            <a:ext cx="51596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6B40AF-D126-43DB-8363-1B10BFABBD29}" type="slidenum">
              <a:rPr lang="en-US" smtClean="0"/>
              <a:t>‹#›</a:t>
            </a:fld>
            <a:endParaRPr lang="en-US"/>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42529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6B9D28C4-6CAF-4AB1-A1FF-6D91BF0C5DA0}"/>
              </a:ext>
            </a:extLst>
          </p:cNvPr>
          <p:cNvSpPr>
            <a:spLocks noGrp="1"/>
          </p:cNvSpPr>
          <p:nvPr>
            <p:ph type="sldNum" sz="quarter" idx="4"/>
          </p:nvPr>
        </p:nvSpPr>
        <p:spPr>
          <a:xfrm>
            <a:off x="9791700" y="6356350"/>
            <a:ext cx="51596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6B40AF-D126-43DB-8363-1B10BFABBD29}" type="slidenum">
              <a:rPr lang="en-US" smtClean="0"/>
              <a:t>‹#›</a:t>
            </a:fld>
            <a:endParaRPr lang="en-US"/>
          </a:p>
        </p:txBody>
      </p:sp>
      <p:sp>
        <p:nvSpPr>
          <p:cNvPr id="7" name="Footer Placeholder 4">
            <a:extLst>
              <a:ext uri="{FF2B5EF4-FFF2-40B4-BE49-F238E27FC236}">
                <a16:creationId xmlns:a16="http://schemas.microsoft.com/office/drawing/2014/main" id="{9CDB45BB-B4C1-428B-BB37-17543D2C21BB}"/>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830686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Slide Number Placeholder 5">
            <a:extLst>
              <a:ext uri="{FF2B5EF4-FFF2-40B4-BE49-F238E27FC236}">
                <a16:creationId xmlns:a16="http://schemas.microsoft.com/office/drawing/2014/main" id="{50923BE7-3BC6-41D3-AC89-0C1CA104BEE2}"/>
              </a:ext>
            </a:extLst>
          </p:cNvPr>
          <p:cNvSpPr>
            <a:spLocks noGrp="1"/>
          </p:cNvSpPr>
          <p:nvPr>
            <p:ph type="sldNum" sz="quarter" idx="4"/>
          </p:nvPr>
        </p:nvSpPr>
        <p:spPr>
          <a:xfrm>
            <a:off x="9791700" y="6356350"/>
            <a:ext cx="51596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6B40AF-D126-43DB-8363-1B10BFABBD29}" type="slidenum">
              <a:rPr lang="en-US" smtClean="0"/>
              <a:t>‹#›</a:t>
            </a:fld>
            <a:endParaRPr lang="en-US"/>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459473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Slide Number Placeholder 5">
            <a:extLst>
              <a:ext uri="{FF2B5EF4-FFF2-40B4-BE49-F238E27FC236}">
                <a16:creationId xmlns:a16="http://schemas.microsoft.com/office/drawing/2014/main" id="{B898CDB1-7C2E-4A79-9BF2-647BA000F41E}"/>
              </a:ext>
            </a:extLst>
          </p:cNvPr>
          <p:cNvSpPr>
            <a:spLocks noGrp="1"/>
          </p:cNvSpPr>
          <p:nvPr>
            <p:ph type="sldNum" sz="quarter" idx="4"/>
          </p:nvPr>
        </p:nvSpPr>
        <p:spPr>
          <a:xfrm>
            <a:off x="9791700" y="6356350"/>
            <a:ext cx="51596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6B40AF-D126-43DB-8363-1B10BFABBD29}" type="slidenum">
              <a:rPr lang="en-US" smtClean="0"/>
              <a:t>‹#›</a:t>
            </a:fld>
            <a:endParaRPr lang="en-US"/>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300762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59519"/>
            <a:ext cx="10744200" cy="1325563"/>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675312"/>
            <a:ext cx="10744200" cy="452507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2471CE5-5FC3-46D5-8101-07AA0F041B91}"/>
              </a:ext>
            </a:extLst>
          </p:cNvPr>
          <p:cNvSpPr>
            <a:spLocks noGrp="1"/>
          </p:cNvSpPr>
          <p:nvPr>
            <p:ph type="sldNum" sz="quarter" idx="4"/>
          </p:nvPr>
        </p:nvSpPr>
        <p:spPr>
          <a:xfrm>
            <a:off x="9801224" y="6356350"/>
            <a:ext cx="50643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6B40AF-D126-43DB-8363-1B10BFABBD29}" type="slidenum">
              <a:rPr lang="en-US" smtClean="0"/>
              <a:t>‹#›</a:t>
            </a:fld>
            <a:endParaRPr lang="en-US"/>
          </a:p>
        </p:txBody>
      </p:sp>
      <p:sp>
        <p:nvSpPr>
          <p:cNvPr id="7" name="Rectangle 6">
            <a:extLst>
              <a:ext uri="{FF2B5EF4-FFF2-40B4-BE49-F238E27FC236}">
                <a16:creationId xmlns:a16="http://schemas.microsoft.com/office/drawing/2014/main" id="{7A4A0525-911C-4C6D-8D55-7D85D07ED4E3}"/>
              </a:ext>
            </a:extLst>
          </p:cNvPr>
          <p:cNvSpPr/>
          <p:nvPr userDrawn="1"/>
        </p:nvSpPr>
        <p:spPr>
          <a:xfrm>
            <a:off x="0" y="0"/>
            <a:ext cx="12192000" cy="106681"/>
          </a:xfrm>
          <a:prstGeom prst="rect">
            <a:avLst/>
          </a:prstGeom>
          <a:gradFill flip="none" rotWithShape="1">
            <a:gsLst>
              <a:gs pos="0">
                <a:srgbClr val="B10700"/>
              </a:gs>
              <a:gs pos="68000">
                <a:srgbClr val="D70700"/>
              </a:gs>
              <a:gs pos="100000">
                <a:srgbClr val="A2A2A2"/>
              </a:gs>
              <a:gs pos="13532">
                <a:srgbClr val="D00400"/>
              </a:gs>
              <a:gs pos="34000">
                <a:srgbClr val="FF0000"/>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52569440"/>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62" r:id="rId3"/>
    <p:sldLayoutId id="2147483663" r:id="rId4"/>
    <p:sldLayoutId id="2147483664" r:id="rId5"/>
    <p:sldLayoutId id="2147483665"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rgbClr val="DC1C3B"/>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3"/>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Clr>
          <a:schemeClr val="bg1">
            <a:lumMod val="50000"/>
          </a:schemeClr>
        </a:buClr>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Clr>
          <a:srgbClr val="DC1C3B"/>
        </a:buClr>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microsoft.com/office/2018/10/relationships/comments" Target="../comments/modernComment_10E_C0863606.xml"/><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microsoft.com/office/2018/10/relationships/comments" Target="../comments/modernComment_10F_7AF17196.xm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microsoft.com/office/2018/10/relationships/comments" Target="../comments/modernComment_112_42A82865.xml"/><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microsoft.com/office/2018/10/relationships/comments" Target="../comments/modernComment_110_B4005064.xml"/><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6.jpe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microsoft.com/office/2018/10/relationships/comments" Target="../comments/modernComment_111_415D9A4C.xml"/><Relationship Id="rId1" Type="http://schemas.openxmlformats.org/officeDocument/2006/relationships/slideLayout" Target="../slideLayouts/slideLayout3.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microsoft.com/office/2018/10/relationships/comments" Target="../comments/modernComment_113_AFED5C33.xml"/><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6BF78-9B14-FC29-7C38-8DDE0C1FBA17}"/>
              </a:ext>
            </a:extLst>
          </p:cNvPr>
          <p:cNvSpPr>
            <a:spLocks noGrp="1"/>
          </p:cNvSpPr>
          <p:nvPr>
            <p:ph type="title"/>
          </p:nvPr>
        </p:nvSpPr>
        <p:spPr/>
        <p:txBody>
          <a:bodyPr>
            <a:normAutofit/>
          </a:bodyPr>
          <a:lstStyle/>
          <a:p>
            <a:r>
              <a:rPr lang="en-US" sz="3200" dirty="0"/>
              <a:t>Protecting Insulin-Producing β-cells After</a:t>
            </a:r>
            <a:br>
              <a:rPr lang="en-US" sz="3200" dirty="0"/>
            </a:br>
            <a:r>
              <a:rPr lang="en-US" sz="3200" dirty="0"/>
              <a:t>Transplantation: Immunosuppression and Encapsulation</a:t>
            </a:r>
          </a:p>
        </p:txBody>
      </p:sp>
      <p:sp>
        <p:nvSpPr>
          <p:cNvPr id="6" name="Text Placeholder 5">
            <a:extLst>
              <a:ext uri="{FF2B5EF4-FFF2-40B4-BE49-F238E27FC236}">
                <a16:creationId xmlns:a16="http://schemas.microsoft.com/office/drawing/2014/main" id="{25343596-7C00-997D-6B7A-5B74B251A9C4}"/>
              </a:ext>
            </a:extLst>
          </p:cNvPr>
          <p:cNvSpPr>
            <a:spLocks noGrp="1"/>
          </p:cNvSpPr>
          <p:nvPr>
            <p:ph type="body" idx="1"/>
          </p:nvPr>
        </p:nvSpPr>
        <p:spPr/>
        <p:txBody>
          <a:bodyPr>
            <a:normAutofit fontScale="77500" lnSpcReduction="20000"/>
          </a:bodyPr>
          <a:lstStyle/>
          <a:p>
            <a:r>
              <a:rPr lang="en-US" dirty="0"/>
              <a:t>Melena D. Bellin, MD</a:t>
            </a:r>
          </a:p>
          <a:p>
            <a:r>
              <a:rPr lang="en-US" dirty="0"/>
              <a:t>Professor, Pediatric Endocrinology and Surgery</a:t>
            </a:r>
          </a:p>
          <a:p>
            <a:r>
              <a:rPr lang="en-US" dirty="0"/>
              <a:t>University of Minnesota Medical School</a:t>
            </a:r>
          </a:p>
          <a:p>
            <a:r>
              <a:rPr lang="en-US" dirty="0"/>
              <a:t>Masonic Children’s Hospital</a:t>
            </a:r>
          </a:p>
          <a:p>
            <a:r>
              <a:rPr lang="en-US" dirty="0"/>
              <a:t>Minneapolis, MN</a:t>
            </a:r>
          </a:p>
        </p:txBody>
      </p:sp>
    </p:spTree>
    <p:extLst>
      <p:ext uri="{BB962C8B-B14F-4D97-AF65-F5344CB8AC3E}">
        <p14:creationId xmlns:p14="http://schemas.microsoft.com/office/powerpoint/2010/main" val="1292093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42303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a:extLst>
              <a:ext uri="{FF2B5EF4-FFF2-40B4-BE49-F238E27FC236}">
                <a16:creationId xmlns:a16="http://schemas.microsoft.com/office/drawing/2014/main" id="{F1763BFA-2422-973F-08C2-5D31C1860DDD}"/>
              </a:ext>
            </a:extLst>
          </p:cNvPr>
          <p:cNvSpPr>
            <a:spLocks noGrp="1"/>
          </p:cNvSpPr>
          <p:nvPr>
            <p:ph type="ftr" sz="quarter" idx="3"/>
          </p:nvPr>
        </p:nvSpPr>
        <p:spPr/>
        <p:txBody>
          <a:bodyPr/>
          <a:lstStyle/>
          <a:p>
            <a:r>
              <a:rPr lang="en-US" dirty="0"/>
              <a:t>Bellin MD, et al. </a:t>
            </a:r>
            <a:r>
              <a:rPr lang="en-US" i="1" dirty="0" err="1"/>
              <a:t>Diabetologia</a:t>
            </a:r>
            <a:r>
              <a:rPr lang="en-US" i="1" dirty="0"/>
              <a:t>. </a:t>
            </a:r>
            <a:r>
              <a:rPr lang="en-US" dirty="0"/>
              <a:t>2020;63(10):2049-2056. doi:10.1007/s00125-020-05184-7 </a:t>
            </a:r>
          </a:p>
        </p:txBody>
      </p:sp>
      <p:sp>
        <p:nvSpPr>
          <p:cNvPr id="2" name="Title 1">
            <a:extLst>
              <a:ext uri="{FF2B5EF4-FFF2-40B4-BE49-F238E27FC236}">
                <a16:creationId xmlns:a16="http://schemas.microsoft.com/office/drawing/2014/main" id="{205C858D-0186-559D-51BF-9C0850AD4383}"/>
              </a:ext>
            </a:extLst>
          </p:cNvPr>
          <p:cNvSpPr>
            <a:spLocks noGrp="1"/>
          </p:cNvSpPr>
          <p:nvPr>
            <p:ph type="title"/>
          </p:nvPr>
        </p:nvSpPr>
        <p:spPr/>
        <p:txBody>
          <a:bodyPr/>
          <a:lstStyle/>
          <a:p>
            <a:r>
              <a:rPr lang="en-US" dirty="0"/>
              <a:t>Islet Transplantation:  Current State of Therapy</a:t>
            </a:r>
          </a:p>
        </p:txBody>
      </p:sp>
      <p:sp>
        <p:nvSpPr>
          <p:cNvPr id="3" name="Content Placeholder 2">
            <a:extLst>
              <a:ext uri="{FF2B5EF4-FFF2-40B4-BE49-F238E27FC236}">
                <a16:creationId xmlns:a16="http://schemas.microsoft.com/office/drawing/2014/main" id="{C93111BF-17D5-212F-707E-25C3A4E45784}"/>
              </a:ext>
            </a:extLst>
          </p:cNvPr>
          <p:cNvSpPr>
            <a:spLocks noGrp="1"/>
          </p:cNvSpPr>
          <p:nvPr>
            <p:ph idx="1"/>
          </p:nvPr>
        </p:nvSpPr>
        <p:spPr>
          <a:xfrm>
            <a:off x="609600" y="1477906"/>
            <a:ext cx="4053840" cy="4722477"/>
          </a:xfrm>
        </p:spPr>
        <p:txBody>
          <a:bodyPr/>
          <a:lstStyle/>
          <a:p>
            <a:r>
              <a:rPr lang="en-US" dirty="0"/>
              <a:t>Cadaveric donor </a:t>
            </a:r>
            <a:r>
              <a:rPr lang="en-US" dirty="0" err="1"/>
              <a:t>alloislet</a:t>
            </a:r>
            <a:r>
              <a:rPr lang="en-US" dirty="0"/>
              <a:t> transplants restore endogenous insulin production</a:t>
            </a:r>
          </a:p>
          <a:p>
            <a:pPr lvl="1"/>
            <a:r>
              <a:rPr lang="en-US" dirty="0"/>
              <a:t>Islets under FDA regulation in US</a:t>
            </a:r>
          </a:p>
          <a:p>
            <a:r>
              <a:rPr lang="en-US" dirty="0"/>
              <a:t>Restricted to ‘high risk’ type 1 diabetes:</a:t>
            </a:r>
          </a:p>
          <a:p>
            <a:pPr lvl="1"/>
            <a:r>
              <a:rPr lang="en-US" dirty="0"/>
              <a:t>Severe hypoglycemia OR</a:t>
            </a:r>
          </a:p>
          <a:p>
            <a:pPr lvl="1"/>
            <a:r>
              <a:rPr lang="en-US" dirty="0"/>
              <a:t>Kidney transplant</a:t>
            </a:r>
          </a:p>
          <a:p>
            <a:pPr lvl="1"/>
            <a:r>
              <a:rPr lang="en-US" dirty="0"/>
              <a:t>Not obese, not insulin resistant</a:t>
            </a:r>
          </a:p>
        </p:txBody>
      </p:sp>
      <p:pic>
        <p:nvPicPr>
          <p:cNvPr id="4" name="Picture 3" descr="Islet Tx Procedure Motte 1-01">
            <a:extLst>
              <a:ext uri="{FF2B5EF4-FFF2-40B4-BE49-F238E27FC236}">
                <a16:creationId xmlns:a16="http://schemas.microsoft.com/office/drawing/2014/main" id="{4CB6CD75-720A-1197-A74A-F37024D5FA4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25198" y="1477906"/>
            <a:ext cx="6882815" cy="4590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30021126"/>
      </p:ext>
    </p:extLst>
  </p:cSld>
  <p:clrMapOvr>
    <a:masterClrMapping/>
  </p:clrMapOvr>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91099-5CFD-13C8-981E-A74D9B2256D2}"/>
              </a:ext>
            </a:extLst>
          </p:cNvPr>
          <p:cNvSpPr>
            <a:spLocks noGrp="1"/>
          </p:cNvSpPr>
          <p:nvPr>
            <p:ph type="title"/>
          </p:nvPr>
        </p:nvSpPr>
        <p:spPr/>
        <p:txBody>
          <a:bodyPr>
            <a:normAutofit/>
          </a:bodyPr>
          <a:lstStyle/>
          <a:p>
            <a:r>
              <a:rPr lang="en-US" i="1" u="sng" dirty="0"/>
              <a:t>Steroid-Free</a:t>
            </a:r>
            <a:r>
              <a:rPr lang="en-US" dirty="0"/>
              <a:t> Immunosuppression Led to Initial Success With Islet Transplants</a:t>
            </a:r>
          </a:p>
        </p:txBody>
      </p:sp>
      <p:sp>
        <p:nvSpPr>
          <p:cNvPr id="4" name="Content Placeholder 3">
            <a:extLst>
              <a:ext uri="{FF2B5EF4-FFF2-40B4-BE49-F238E27FC236}">
                <a16:creationId xmlns:a16="http://schemas.microsoft.com/office/drawing/2014/main" id="{34E36EDE-88DD-123C-6552-16B766FE94E0}"/>
              </a:ext>
            </a:extLst>
          </p:cNvPr>
          <p:cNvSpPr>
            <a:spLocks noGrp="1"/>
          </p:cNvSpPr>
          <p:nvPr>
            <p:ph sz="half" idx="1"/>
          </p:nvPr>
        </p:nvSpPr>
        <p:spPr>
          <a:xfrm>
            <a:off x="803910" y="2044931"/>
            <a:ext cx="5181600" cy="4680672"/>
          </a:xfrm>
        </p:spPr>
        <p:txBody>
          <a:bodyPr>
            <a:normAutofit/>
          </a:bodyPr>
          <a:lstStyle/>
          <a:p>
            <a:pPr>
              <a:lnSpc>
                <a:spcPct val="110000"/>
              </a:lnSpc>
              <a:spcBef>
                <a:spcPts val="300"/>
              </a:spcBef>
            </a:pPr>
            <a:r>
              <a:rPr lang="en-US" sz="1800" dirty="0"/>
              <a:t>Potent immunosuppression given only in the immediate peritransplant period</a:t>
            </a:r>
          </a:p>
          <a:p>
            <a:pPr>
              <a:lnSpc>
                <a:spcPct val="110000"/>
              </a:lnSpc>
              <a:spcBef>
                <a:spcPts val="300"/>
              </a:spcBef>
            </a:pPr>
            <a:r>
              <a:rPr lang="en-US" sz="1800" b="1" dirty="0"/>
              <a:t>Antithymocyte globulin </a:t>
            </a:r>
          </a:p>
          <a:p>
            <a:pPr marL="0" indent="0">
              <a:lnSpc>
                <a:spcPct val="110000"/>
              </a:lnSpc>
              <a:spcBef>
                <a:spcPts val="300"/>
              </a:spcBef>
              <a:buNone/>
            </a:pPr>
            <a:r>
              <a:rPr lang="en-US" sz="1800" b="1" i="1" dirty="0"/>
              <a:t>OR</a:t>
            </a:r>
          </a:p>
          <a:p>
            <a:pPr>
              <a:lnSpc>
                <a:spcPct val="110000"/>
              </a:lnSpc>
              <a:spcBef>
                <a:spcPts val="300"/>
              </a:spcBef>
            </a:pPr>
            <a:r>
              <a:rPr lang="en-US" sz="1800" b="1" dirty="0"/>
              <a:t>Alemtuzumab</a:t>
            </a:r>
          </a:p>
          <a:p>
            <a:pPr marL="0" indent="0">
              <a:lnSpc>
                <a:spcPct val="110000"/>
              </a:lnSpc>
              <a:spcBef>
                <a:spcPts val="300"/>
              </a:spcBef>
              <a:buNone/>
            </a:pPr>
            <a:r>
              <a:rPr lang="en-US" sz="1800" b="1" i="1" dirty="0"/>
              <a:t>OR</a:t>
            </a:r>
          </a:p>
          <a:p>
            <a:pPr>
              <a:lnSpc>
                <a:spcPct val="110000"/>
              </a:lnSpc>
              <a:spcBef>
                <a:spcPts val="300"/>
              </a:spcBef>
            </a:pPr>
            <a:r>
              <a:rPr lang="en-US" sz="1800" b="1" dirty="0"/>
              <a:t>Basiliximab</a:t>
            </a:r>
          </a:p>
          <a:p>
            <a:pPr>
              <a:lnSpc>
                <a:spcPct val="110000"/>
              </a:lnSpc>
              <a:spcBef>
                <a:spcPts val="300"/>
              </a:spcBef>
            </a:pPr>
            <a:endParaRPr lang="en-US" sz="1800" b="1" dirty="0"/>
          </a:p>
          <a:p>
            <a:pPr>
              <a:lnSpc>
                <a:spcPct val="110000"/>
              </a:lnSpc>
              <a:spcBef>
                <a:spcPts val="300"/>
              </a:spcBef>
            </a:pPr>
            <a:r>
              <a:rPr lang="en-US" sz="1800" b="1" dirty="0"/>
              <a:t>Often +TNF-a (±IL-1) blockade for innate immunity</a:t>
            </a:r>
          </a:p>
        </p:txBody>
      </p:sp>
      <p:sp>
        <p:nvSpPr>
          <p:cNvPr id="5" name="Content Placeholder 4">
            <a:extLst>
              <a:ext uri="{FF2B5EF4-FFF2-40B4-BE49-F238E27FC236}">
                <a16:creationId xmlns:a16="http://schemas.microsoft.com/office/drawing/2014/main" id="{2608EBA6-201E-BEF5-0327-1880B83B28BF}"/>
              </a:ext>
            </a:extLst>
          </p:cNvPr>
          <p:cNvSpPr>
            <a:spLocks noGrp="1"/>
          </p:cNvSpPr>
          <p:nvPr>
            <p:ph sz="half" idx="2"/>
          </p:nvPr>
        </p:nvSpPr>
        <p:spPr>
          <a:xfrm>
            <a:off x="6137910" y="2044931"/>
            <a:ext cx="5181600" cy="4680672"/>
          </a:xfrm>
        </p:spPr>
        <p:txBody>
          <a:bodyPr>
            <a:normAutofit/>
          </a:bodyPr>
          <a:lstStyle/>
          <a:p>
            <a:pPr>
              <a:lnSpc>
                <a:spcPct val="110000"/>
              </a:lnSpc>
              <a:spcBef>
                <a:spcPts val="300"/>
              </a:spcBef>
            </a:pPr>
            <a:r>
              <a:rPr lang="en-US" sz="1800" dirty="0"/>
              <a:t>Start at time of transplant and continued ‘lifelong,’ or as long as islets last</a:t>
            </a:r>
          </a:p>
          <a:p>
            <a:pPr>
              <a:lnSpc>
                <a:spcPct val="110000"/>
              </a:lnSpc>
              <a:spcBef>
                <a:spcPts val="300"/>
              </a:spcBef>
            </a:pPr>
            <a:r>
              <a:rPr lang="en-US" sz="1800" b="1" dirty="0"/>
              <a:t>Calcineurin inhibitor:  Tacrolimus (usually) or cyclosporin</a:t>
            </a:r>
          </a:p>
          <a:p>
            <a:pPr marL="0" indent="0">
              <a:lnSpc>
                <a:spcPct val="110000"/>
              </a:lnSpc>
              <a:spcBef>
                <a:spcPts val="300"/>
              </a:spcBef>
              <a:buNone/>
            </a:pPr>
            <a:r>
              <a:rPr lang="en-US" sz="1800" b="1" i="1" dirty="0"/>
              <a:t>PLUS</a:t>
            </a:r>
          </a:p>
          <a:p>
            <a:pPr>
              <a:lnSpc>
                <a:spcPct val="110000"/>
              </a:lnSpc>
              <a:spcBef>
                <a:spcPts val="300"/>
              </a:spcBef>
            </a:pPr>
            <a:r>
              <a:rPr lang="en-US" sz="1800" b="1" dirty="0"/>
              <a:t>Mycophenolate</a:t>
            </a:r>
          </a:p>
          <a:p>
            <a:pPr marL="0" indent="0">
              <a:lnSpc>
                <a:spcPct val="110000"/>
              </a:lnSpc>
              <a:spcBef>
                <a:spcPts val="300"/>
              </a:spcBef>
              <a:buNone/>
            </a:pPr>
            <a:r>
              <a:rPr lang="en-US" sz="1800" b="1" i="1" dirty="0"/>
              <a:t>OR</a:t>
            </a:r>
          </a:p>
          <a:p>
            <a:pPr>
              <a:lnSpc>
                <a:spcPct val="110000"/>
              </a:lnSpc>
              <a:spcBef>
                <a:spcPts val="300"/>
              </a:spcBef>
            </a:pPr>
            <a:r>
              <a:rPr lang="en-US" sz="1800" b="1" dirty="0"/>
              <a:t>Sirolimus</a:t>
            </a:r>
          </a:p>
          <a:p>
            <a:pPr>
              <a:lnSpc>
                <a:spcPct val="110000"/>
              </a:lnSpc>
              <a:spcBef>
                <a:spcPts val="300"/>
              </a:spcBef>
            </a:pPr>
            <a:endParaRPr lang="en-US" sz="1800" b="1" dirty="0"/>
          </a:p>
          <a:p>
            <a:pPr>
              <a:lnSpc>
                <a:spcPct val="110000"/>
              </a:lnSpc>
              <a:spcBef>
                <a:spcPts val="300"/>
              </a:spcBef>
            </a:pPr>
            <a:r>
              <a:rPr lang="en-US" sz="1800" b="1" dirty="0" err="1"/>
              <a:t>CNI</a:t>
            </a:r>
            <a:r>
              <a:rPr lang="en-US" sz="1800" b="1" dirty="0"/>
              <a:t>-sparing regimens (rare):</a:t>
            </a:r>
          </a:p>
          <a:p>
            <a:pPr>
              <a:lnSpc>
                <a:spcPct val="110000"/>
              </a:lnSpc>
              <a:spcBef>
                <a:spcPts val="300"/>
              </a:spcBef>
            </a:pPr>
            <a:r>
              <a:rPr lang="en-US" sz="1800" dirty="0"/>
              <a:t>Efalizumab</a:t>
            </a:r>
          </a:p>
          <a:p>
            <a:pPr>
              <a:lnSpc>
                <a:spcPct val="110000"/>
              </a:lnSpc>
              <a:spcBef>
                <a:spcPts val="300"/>
              </a:spcBef>
            </a:pPr>
            <a:r>
              <a:rPr lang="en-US" sz="1800" dirty="0"/>
              <a:t>Belatacept</a:t>
            </a:r>
          </a:p>
          <a:p>
            <a:pPr>
              <a:lnSpc>
                <a:spcPct val="110000"/>
              </a:lnSpc>
              <a:spcBef>
                <a:spcPts val="300"/>
              </a:spcBef>
            </a:pPr>
            <a:endParaRPr lang="en-US" sz="1800" dirty="0"/>
          </a:p>
        </p:txBody>
      </p:sp>
      <p:sp>
        <p:nvSpPr>
          <p:cNvPr id="3" name="Footer Placeholder 2">
            <a:extLst>
              <a:ext uri="{FF2B5EF4-FFF2-40B4-BE49-F238E27FC236}">
                <a16:creationId xmlns:a16="http://schemas.microsoft.com/office/drawing/2014/main" id="{9C4EC534-A691-96BA-6F9A-0EC525568A6C}"/>
              </a:ext>
            </a:extLst>
          </p:cNvPr>
          <p:cNvSpPr>
            <a:spLocks noGrp="1"/>
          </p:cNvSpPr>
          <p:nvPr>
            <p:ph type="ftr" sz="quarter" idx="3"/>
          </p:nvPr>
        </p:nvSpPr>
        <p:spPr>
          <a:xfrm>
            <a:off x="609600" y="6103620"/>
            <a:ext cx="10515599" cy="694861"/>
          </a:xfrm>
        </p:spPr>
        <p:txBody>
          <a:bodyPr/>
          <a:lstStyle/>
          <a:p>
            <a:r>
              <a:rPr lang="da-DK" dirty="0"/>
              <a:t>Bellin MD, et al. </a:t>
            </a:r>
            <a:r>
              <a:rPr lang="da-DK" i="1" dirty="0"/>
              <a:t>Am J Transplant. </a:t>
            </a:r>
            <a:r>
              <a:rPr lang="da-DK" dirty="0"/>
              <a:t>2012;12(6):1576-1583. doi:10.1111/j.1600-6143.2011.03977.x</a:t>
            </a:r>
          </a:p>
          <a:p>
            <a:r>
              <a:rPr lang="da-DK" dirty="0"/>
              <a:t>Shapiro AM, et al. </a:t>
            </a:r>
            <a:r>
              <a:rPr lang="da-DK" i="1" dirty="0"/>
              <a:t>N Engl J Med. </a:t>
            </a:r>
            <a:r>
              <a:rPr lang="da-DK" dirty="0"/>
              <a:t>2000;343(4):230-238. doi:10.1056/NEJM200007273430401</a:t>
            </a:r>
          </a:p>
          <a:p>
            <a:r>
              <a:rPr lang="da-DK" dirty="0"/>
              <a:t>Posselt AM, et al. </a:t>
            </a:r>
            <a:r>
              <a:rPr lang="da-DK" i="1" dirty="0"/>
              <a:t>Am J Transplant. </a:t>
            </a:r>
            <a:r>
              <a:rPr lang="da-DK" dirty="0"/>
              <a:t>2010;10(8):1870-1880. doi:10.1111/j.1600-6143.2010.03073.x</a:t>
            </a:r>
          </a:p>
        </p:txBody>
      </p:sp>
      <p:sp>
        <p:nvSpPr>
          <p:cNvPr id="6" name="TextBox 5">
            <a:extLst>
              <a:ext uri="{FF2B5EF4-FFF2-40B4-BE49-F238E27FC236}">
                <a16:creationId xmlns:a16="http://schemas.microsoft.com/office/drawing/2014/main" id="{8239E357-3ED5-D4AF-284B-C4F7A8F0BFC6}"/>
              </a:ext>
            </a:extLst>
          </p:cNvPr>
          <p:cNvSpPr txBox="1"/>
          <p:nvPr/>
        </p:nvSpPr>
        <p:spPr>
          <a:xfrm>
            <a:off x="813435" y="1518285"/>
            <a:ext cx="5114925" cy="400110"/>
          </a:xfrm>
          <a:prstGeom prst="rect">
            <a:avLst/>
          </a:prstGeom>
          <a:noFill/>
        </p:spPr>
        <p:txBody>
          <a:bodyPr wrap="square" rtlCol="0">
            <a:spAutoFit/>
          </a:bodyPr>
          <a:lstStyle/>
          <a:p>
            <a:r>
              <a:rPr lang="en-US" sz="2000" b="1" dirty="0"/>
              <a:t>INDUCTION (Short-term) </a:t>
            </a:r>
          </a:p>
        </p:txBody>
      </p:sp>
      <p:sp>
        <p:nvSpPr>
          <p:cNvPr id="7" name="TextBox 6">
            <a:extLst>
              <a:ext uri="{FF2B5EF4-FFF2-40B4-BE49-F238E27FC236}">
                <a16:creationId xmlns:a16="http://schemas.microsoft.com/office/drawing/2014/main" id="{D4753E74-4838-2CEA-6BB1-4D1EDB374EA3}"/>
              </a:ext>
            </a:extLst>
          </p:cNvPr>
          <p:cNvSpPr txBox="1"/>
          <p:nvPr/>
        </p:nvSpPr>
        <p:spPr>
          <a:xfrm>
            <a:off x="6125527" y="1519862"/>
            <a:ext cx="5114925" cy="400110"/>
          </a:xfrm>
          <a:prstGeom prst="rect">
            <a:avLst/>
          </a:prstGeom>
          <a:noFill/>
        </p:spPr>
        <p:txBody>
          <a:bodyPr wrap="square" rtlCol="0">
            <a:spAutoFit/>
          </a:bodyPr>
          <a:lstStyle/>
          <a:p>
            <a:r>
              <a:rPr lang="en-US" sz="2000" b="1" dirty="0"/>
              <a:t>MAINTENANCE (Long-term)</a:t>
            </a:r>
          </a:p>
        </p:txBody>
      </p:sp>
    </p:spTree>
    <p:extLst>
      <p:ext uri="{BB962C8B-B14F-4D97-AF65-F5344CB8AC3E}">
        <p14:creationId xmlns:p14="http://schemas.microsoft.com/office/powerpoint/2010/main" val="2062643606"/>
      </p:ext>
    </p:extLst>
  </p:cSld>
  <p:clrMapOvr>
    <a:masterClrMapping/>
  </p:clrMapOvr>
  <p:extLst>
    <p:ext uri="{6950BFC3-D8DA-4A85-94F7-54DA5524770B}">
      <p188:commentRel xmlns:p188="http://schemas.microsoft.com/office/powerpoint/2018/8/main" r:id="rId3"/>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3DD5F5E8-81CE-3214-2D52-043951AFF7E0}"/>
              </a:ext>
            </a:extLst>
          </p:cNvPr>
          <p:cNvGrpSpPr/>
          <p:nvPr/>
        </p:nvGrpSpPr>
        <p:grpSpPr>
          <a:xfrm>
            <a:off x="4448177" y="967741"/>
            <a:ext cx="7010400" cy="5056822"/>
            <a:chOff x="4448177" y="967741"/>
            <a:chExt cx="7010400" cy="5056822"/>
          </a:xfrm>
        </p:grpSpPr>
        <p:graphicFrame>
          <p:nvGraphicFramePr>
            <p:cNvPr id="5" name="Object 4">
              <a:extLst>
                <a:ext uri="{FF2B5EF4-FFF2-40B4-BE49-F238E27FC236}">
                  <a16:creationId xmlns:a16="http://schemas.microsoft.com/office/drawing/2014/main" id="{920CED3F-BFDE-A2CB-996B-14E650B7F0D2}"/>
                </a:ext>
              </a:extLst>
            </p:cNvPr>
            <p:cNvGraphicFramePr>
              <a:graphicFrameLocks noChangeAspect="1"/>
            </p:cNvGraphicFramePr>
            <p:nvPr/>
          </p:nvGraphicFramePr>
          <p:xfrm>
            <a:off x="4448177" y="967741"/>
            <a:ext cx="7010400" cy="4895850"/>
          </p:xfrm>
          <a:graphic>
            <a:graphicData uri="http://schemas.openxmlformats.org/presentationml/2006/ole">
              <mc:AlternateContent xmlns:mc="http://schemas.openxmlformats.org/markup-compatibility/2006">
                <mc:Choice xmlns:v="urn:schemas-microsoft-com:vml" Requires="v">
                  <p:oleObj name="Slide" r:id="rId4" imgW="1621049" imgH="1216381" progId="PowerPoint.Slide.8">
                    <p:embed/>
                  </p:oleObj>
                </mc:Choice>
                <mc:Fallback>
                  <p:oleObj name="Slide" r:id="rId4" imgW="1621049" imgH="1216381" progId="PowerPoint.Slide.8">
                    <p:embed/>
                    <p:pic>
                      <p:nvPicPr>
                        <p:cNvPr id="5" name="Object 4">
                          <a:extLst>
                            <a:ext uri="{FF2B5EF4-FFF2-40B4-BE49-F238E27FC236}">
                              <a16:creationId xmlns:a16="http://schemas.microsoft.com/office/drawing/2014/main" id="{920CED3F-BFDE-A2CB-996B-14E650B7F0D2}"/>
                            </a:ext>
                          </a:extLst>
                        </p:cNvPr>
                        <p:cNvPicPr>
                          <a:picLocks noChangeAspect="1" noChangeArrowheads="1"/>
                        </p:cNvPicPr>
                        <p:nvPr/>
                      </p:nvPicPr>
                      <p:blipFill>
                        <a:blip r:embed="rId5"/>
                        <a:srcRect/>
                        <a:stretch>
                          <a:fillRect/>
                        </a:stretch>
                      </p:blipFill>
                      <p:spPr bwMode="auto">
                        <a:xfrm>
                          <a:off x="4448177" y="967741"/>
                          <a:ext cx="7010400" cy="4895850"/>
                        </a:xfrm>
                        <a:prstGeom prst="rect">
                          <a:avLst/>
                        </a:prstGeom>
                        <a:noFill/>
                        <a:ln w="9525">
                          <a:noFill/>
                          <a:miter lim="800000"/>
                          <a:headEnd/>
                          <a:tailEnd/>
                        </a:ln>
                      </p:spPr>
                    </p:pic>
                  </p:oleObj>
                </mc:Fallback>
              </mc:AlternateContent>
            </a:graphicData>
          </a:graphic>
        </p:graphicFrame>
        <p:sp>
          <p:nvSpPr>
            <p:cNvPr id="14" name="Rectangle 13">
              <a:extLst>
                <a:ext uri="{FF2B5EF4-FFF2-40B4-BE49-F238E27FC236}">
                  <a16:creationId xmlns:a16="http://schemas.microsoft.com/office/drawing/2014/main" id="{39D9846C-34BA-29E4-C24C-4496C0C6286F}"/>
                </a:ext>
              </a:extLst>
            </p:cNvPr>
            <p:cNvSpPr/>
            <p:nvPr/>
          </p:nvSpPr>
          <p:spPr>
            <a:xfrm>
              <a:off x="6823710" y="5406391"/>
              <a:ext cx="2362200" cy="6181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Footer Placeholder 2">
            <a:extLst>
              <a:ext uri="{FF2B5EF4-FFF2-40B4-BE49-F238E27FC236}">
                <a16:creationId xmlns:a16="http://schemas.microsoft.com/office/drawing/2014/main" id="{7369FD00-E634-BE82-DCEE-60DE9F10A38C}"/>
              </a:ext>
            </a:extLst>
          </p:cNvPr>
          <p:cNvSpPr>
            <a:spLocks noGrp="1"/>
          </p:cNvSpPr>
          <p:nvPr>
            <p:ph type="ftr" sz="quarter" idx="3"/>
          </p:nvPr>
        </p:nvSpPr>
        <p:spPr>
          <a:xfrm>
            <a:off x="609600" y="6356350"/>
            <a:ext cx="3709035" cy="442131"/>
          </a:xfrm>
        </p:spPr>
        <p:txBody>
          <a:bodyPr/>
          <a:lstStyle/>
          <a:p>
            <a:r>
              <a:rPr lang="en-US" dirty="0" err="1"/>
              <a:t>Hering</a:t>
            </a:r>
            <a:r>
              <a:rPr lang="en-US" dirty="0"/>
              <a:t> BJ, et al. </a:t>
            </a:r>
            <a:r>
              <a:rPr lang="en-US" i="1" dirty="0" err="1"/>
              <a:t>Diabetologia</a:t>
            </a:r>
            <a:r>
              <a:rPr lang="en-US" i="1" dirty="0"/>
              <a:t>. </a:t>
            </a:r>
            <a:r>
              <a:rPr lang="en-US" dirty="0"/>
              <a:t>2022. doi:10.1007/s00125-022-05804-4</a:t>
            </a:r>
          </a:p>
        </p:txBody>
      </p:sp>
      <p:sp>
        <p:nvSpPr>
          <p:cNvPr id="2" name="Title 1">
            <a:extLst>
              <a:ext uri="{FF2B5EF4-FFF2-40B4-BE49-F238E27FC236}">
                <a16:creationId xmlns:a16="http://schemas.microsoft.com/office/drawing/2014/main" id="{C0239D84-CD0D-E4C0-E252-86A7AE23852C}"/>
              </a:ext>
            </a:extLst>
          </p:cNvPr>
          <p:cNvSpPr>
            <a:spLocks noGrp="1"/>
          </p:cNvSpPr>
          <p:nvPr>
            <p:ph type="title"/>
          </p:nvPr>
        </p:nvSpPr>
        <p:spPr>
          <a:xfrm>
            <a:off x="266700" y="199505"/>
            <a:ext cx="11677650" cy="1185577"/>
          </a:xfrm>
        </p:spPr>
        <p:txBody>
          <a:bodyPr/>
          <a:lstStyle/>
          <a:p>
            <a:r>
              <a:rPr lang="en-US" dirty="0"/>
              <a:t>Immunosuppression Selection Impacts Long-term Success</a:t>
            </a:r>
          </a:p>
        </p:txBody>
      </p:sp>
      <p:sp>
        <p:nvSpPr>
          <p:cNvPr id="10" name="Content Placeholder 9">
            <a:extLst>
              <a:ext uri="{FF2B5EF4-FFF2-40B4-BE49-F238E27FC236}">
                <a16:creationId xmlns:a16="http://schemas.microsoft.com/office/drawing/2014/main" id="{58605CB9-F014-BC89-FEC8-0347F38991A3}"/>
              </a:ext>
            </a:extLst>
          </p:cNvPr>
          <p:cNvSpPr>
            <a:spLocks noGrp="1"/>
          </p:cNvSpPr>
          <p:nvPr>
            <p:ph idx="1"/>
          </p:nvPr>
        </p:nvSpPr>
        <p:spPr>
          <a:xfrm>
            <a:off x="609600" y="1592206"/>
            <a:ext cx="4038600" cy="4722477"/>
          </a:xfrm>
        </p:spPr>
        <p:txBody>
          <a:bodyPr/>
          <a:lstStyle/>
          <a:p>
            <a:pPr marL="0" indent="0">
              <a:spcBef>
                <a:spcPts val="2400"/>
              </a:spcBef>
              <a:buNone/>
            </a:pPr>
            <a:r>
              <a:rPr lang="en-US" dirty="0"/>
              <a:t>Best outcomes:</a:t>
            </a:r>
          </a:p>
          <a:p>
            <a:pPr>
              <a:spcBef>
                <a:spcPts val="2400"/>
              </a:spcBef>
            </a:pPr>
            <a:r>
              <a:rPr lang="en-US" dirty="0"/>
              <a:t>Age ≥35 years</a:t>
            </a:r>
          </a:p>
          <a:p>
            <a:pPr>
              <a:spcBef>
                <a:spcPts val="2400"/>
              </a:spcBef>
            </a:pPr>
            <a:r>
              <a:rPr lang="en-US" dirty="0"/>
              <a:t>Total infused islets ≥325,000 islet equivalents</a:t>
            </a:r>
          </a:p>
          <a:p>
            <a:pPr>
              <a:spcBef>
                <a:spcPts val="2400"/>
              </a:spcBef>
            </a:pPr>
            <a:r>
              <a:rPr lang="en-US" dirty="0"/>
              <a:t>T cell depletion and/or TNF-α inhibition</a:t>
            </a:r>
          </a:p>
          <a:p>
            <a:pPr>
              <a:spcBef>
                <a:spcPts val="2400"/>
              </a:spcBef>
            </a:pPr>
            <a:r>
              <a:rPr lang="en-US" dirty="0"/>
              <a:t>Sirolimus and </a:t>
            </a:r>
            <a:r>
              <a:rPr lang="en-US" dirty="0" err="1"/>
              <a:t>CNI</a:t>
            </a:r>
            <a:r>
              <a:rPr lang="en-US" dirty="0"/>
              <a:t> maintenance</a:t>
            </a:r>
          </a:p>
        </p:txBody>
      </p:sp>
      <p:sp>
        <p:nvSpPr>
          <p:cNvPr id="6" name="Rectangle 5">
            <a:extLst>
              <a:ext uri="{FF2B5EF4-FFF2-40B4-BE49-F238E27FC236}">
                <a16:creationId xmlns:a16="http://schemas.microsoft.com/office/drawing/2014/main" id="{9764C751-1AF6-DEF0-048A-4F1D67EE4ECE}"/>
              </a:ext>
            </a:extLst>
          </p:cNvPr>
          <p:cNvSpPr>
            <a:spLocks noChangeArrowheads="1"/>
          </p:cNvSpPr>
          <p:nvPr/>
        </p:nvSpPr>
        <p:spPr bwMode="auto">
          <a:xfrm>
            <a:off x="6162675" y="6024563"/>
            <a:ext cx="3200400" cy="457200"/>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eaLnBrk="0" hangingPunct="0">
              <a:spcBef>
                <a:spcPct val="20000"/>
              </a:spcBef>
              <a:buClr>
                <a:srgbClr val="7A0019"/>
              </a:buClr>
              <a:buChar char="•"/>
              <a:defRPr sz="32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buClr>
                <a:srgbClr val="7A0019"/>
              </a:buClr>
              <a:buChar char="–"/>
              <a:defRPr sz="28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buClr>
                <a:srgbClr val="7A0019"/>
              </a:buClr>
              <a:buChar char="•"/>
              <a:defRPr sz="24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buClr>
                <a:srgbClr val="7A0019"/>
              </a:buClr>
              <a:buChar char="–"/>
              <a:defRPr sz="2000">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buClr>
                <a:srgbClr val="7A0019"/>
              </a:buClr>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lr>
                <a:srgbClr val="7A0019"/>
              </a:buClr>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lr>
                <a:srgbClr val="7A0019"/>
              </a:buClr>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lr>
                <a:srgbClr val="7A0019"/>
              </a:buClr>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lr>
                <a:srgbClr val="7A0019"/>
              </a:buClr>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ClrTx/>
              <a:buFontTx/>
              <a:buNone/>
            </a:pPr>
            <a:endParaRPr lang="en-US" altLang="en-US" sz="2400"/>
          </a:p>
        </p:txBody>
      </p:sp>
      <p:sp>
        <p:nvSpPr>
          <p:cNvPr id="9" name="Oval 8">
            <a:extLst>
              <a:ext uri="{FF2B5EF4-FFF2-40B4-BE49-F238E27FC236}">
                <a16:creationId xmlns:a16="http://schemas.microsoft.com/office/drawing/2014/main" id="{4A1A07AC-A8ED-4D28-5537-575EA93A6246}"/>
              </a:ext>
            </a:extLst>
          </p:cNvPr>
          <p:cNvSpPr>
            <a:spLocks noChangeArrowheads="1"/>
          </p:cNvSpPr>
          <p:nvPr/>
        </p:nvSpPr>
        <p:spPr bwMode="auto">
          <a:xfrm>
            <a:off x="8982075" y="2548890"/>
            <a:ext cx="2362200" cy="2967038"/>
          </a:xfrm>
          <a:prstGeom prst="ellipse">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rgbClr val="7A0019"/>
              </a:buClr>
              <a:buChar char="•"/>
              <a:defRPr sz="32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buClr>
                <a:srgbClr val="7A0019"/>
              </a:buClr>
              <a:buChar char="–"/>
              <a:defRPr sz="28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buClr>
                <a:srgbClr val="7A0019"/>
              </a:buClr>
              <a:buChar char="•"/>
              <a:defRPr sz="24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buClr>
                <a:srgbClr val="7A0019"/>
              </a:buClr>
              <a:buChar char="–"/>
              <a:defRPr sz="2000">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buClr>
                <a:srgbClr val="7A0019"/>
              </a:buClr>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lr>
                <a:srgbClr val="7A0019"/>
              </a:buClr>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lr>
                <a:srgbClr val="7A0019"/>
              </a:buClr>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lr>
                <a:srgbClr val="7A0019"/>
              </a:buClr>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lr>
                <a:srgbClr val="7A0019"/>
              </a:buClr>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ClrTx/>
              <a:buFontTx/>
              <a:buNone/>
            </a:pPr>
            <a:endParaRPr lang="en-US" altLang="en-US" sz="2400"/>
          </a:p>
        </p:txBody>
      </p:sp>
      <p:sp>
        <p:nvSpPr>
          <p:cNvPr id="4" name="Footer Placeholder 2">
            <a:extLst>
              <a:ext uri="{FF2B5EF4-FFF2-40B4-BE49-F238E27FC236}">
                <a16:creationId xmlns:a16="http://schemas.microsoft.com/office/drawing/2014/main" id="{FED18A01-EF63-9C6C-E48F-D6C9C582EF6A}"/>
              </a:ext>
            </a:extLst>
          </p:cNvPr>
          <p:cNvSpPr txBox="1">
            <a:spLocks/>
          </p:cNvSpPr>
          <p:nvPr/>
        </p:nvSpPr>
        <p:spPr>
          <a:xfrm>
            <a:off x="5642611" y="6359622"/>
            <a:ext cx="5084442" cy="442131"/>
          </a:xfrm>
          <a:prstGeom prst="rect">
            <a:avLst/>
          </a:prstGeom>
        </p:spPr>
        <p:txBody>
          <a:bodyPr vert="horz" lIns="91440" tIns="45720" rIns="91440" bIns="45720" rtlCol="0" anchor="b"/>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Adapted from Bellin MD, et al. </a:t>
            </a:r>
            <a:r>
              <a:rPr lang="en-US" i="1" dirty="0"/>
              <a:t>Am J Transplant. </a:t>
            </a:r>
            <a:r>
              <a:rPr lang="en-US" dirty="0"/>
              <a:t>2012;12(6):1576-1583. doi:10.1111/j.1600-6143.2011.03977.x</a:t>
            </a:r>
          </a:p>
        </p:txBody>
      </p:sp>
    </p:spTree>
    <p:extLst>
      <p:ext uri="{BB962C8B-B14F-4D97-AF65-F5344CB8AC3E}">
        <p14:creationId xmlns:p14="http://schemas.microsoft.com/office/powerpoint/2010/main" val="1118316645"/>
      </p:ext>
    </p:extLst>
  </p:cSld>
  <p:clrMapOvr>
    <a:masterClrMapping/>
  </p:clrMapOvr>
  <p:extLst>
    <p:ext uri="{6950BFC3-D8DA-4A85-94F7-54DA5524770B}">
      <p188:commentRel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eukemia : Improving efficiency of bone marrow transplants">
            <a:extLst>
              <a:ext uri="{FF2B5EF4-FFF2-40B4-BE49-F238E27FC236}">
                <a16:creationId xmlns:a16="http://schemas.microsoft.com/office/drawing/2014/main" id="{5940BF51-D2AE-E3B1-E2BB-192EBE98DF8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8976" y="4142424"/>
            <a:ext cx="3354833" cy="214788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auses and Stages">
            <a:extLst>
              <a:ext uri="{FF2B5EF4-FFF2-40B4-BE49-F238E27FC236}">
                <a16:creationId xmlns:a16="http://schemas.microsoft.com/office/drawing/2014/main" id="{1BD6916A-8971-C7F4-3450-2FE3798EFA6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55344" y="1317309"/>
            <a:ext cx="2075951" cy="322421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1E837257-CF85-B36E-5F61-912ACC5795E0}"/>
              </a:ext>
            </a:extLst>
          </p:cNvPr>
          <p:cNvSpPr>
            <a:spLocks noGrp="1"/>
          </p:cNvSpPr>
          <p:nvPr>
            <p:ph type="title"/>
          </p:nvPr>
        </p:nvSpPr>
        <p:spPr>
          <a:xfrm>
            <a:off x="438150" y="199505"/>
            <a:ext cx="10744200" cy="1332115"/>
          </a:xfrm>
        </p:spPr>
        <p:txBody>
          <a:bodyPr>
            <a:normAutofit/>
          </a:bodyPr>
          <a:lstStyle/>
          <a:p>
            <a:r>
              <a:rPr lang="en-US" dirty="0"/>
              <a:t>Monitoring Patients on</a:t>
            </a:r>
            <a:br>
              <a:rPr lang="en-US" dirty="0"/>
            </a:br>
            <a:r>
              <a:rPr lang="en-US" dirty="0"/>
              <a:t>Immunosuppression</a:t>
            </a:r>
          </a:p>
        </p:txBody>
      </p:sp>
      <p:sp>
        <p:nvSpPr>
          <p:cNvPr id="7" name="Content Placeholder 6">
            <a:extLst>
              <a:ext uri="{FF2B5EF4-FFF2-40B4-BE49-F238E27FC236}">
                <a16:creationId xmlns:a16="http://schemas.microsoft.com/office/drawing/2014/main" id="{DB299458-29F1-CE93-0767-BBA061308710}"/>
              </a:ext>
            </a:extLst>
          </p:cNvPr>
          <p:cNvSpPr>
            <a:spLocks noGrp="1"/>
          </p:cNvSpPr>
          <p:nvPr>
            <p:ph idx="1"/>
          </p:nvPr>
        </p:nvSpPr>
        <p:spPr>
          <a:xfrm>
            <a:off x="5590028" y="513472"/>
            <a:ext cx="6560062" cy="6287378"/>
          </a:xfrm>
        </p:spPr>
        <p:txBody>
          <a:bodyPr>
            <a:normAutofit/>
          </a:bodyPr>
          <a:lstStyle/>
          <a:p>
            <a:pPr>
              <a:lnSpc>
                <a:spcPct val="70000"/>
              </a:lnSpc>
              <a:spcBef>
                <a:spcPts val="600"/>
              </a:spcBef>
            </a:pPr>
            <a:r>
              <a:rPr lang="en-US" sz="2000" b="1" dirty="0"/>
              <a:t>Bone marrow suppression</a:t>
            </a:r>
          </a:p>
          <a:p>
            <a:pPr lvl="1">
              <a:lnSpc>
                <a:spcPct val="70000"/>
              </a:lnSpc>
              <a:spcBef>
                <a:spcPts val="600"/>
              </a:spcBef>
            </a:pPr>
            <a:r>
              <a:rPr lang="en-US" sz="1600" dirty="0"/>
              <a:t>Leukopenia (</a:t>
            </a:r>
            <a:r>
              <a:rPr lang="en-US" sz="1600" dirty="0" err="1"/>
              <a:t>GCSF</a:t>
            </a:r>
            <a:r>
              <a:rPr lang="en-US" sz="1600" dirty="0"/>
              <a:t>)</a:t>
            </a:r>
          </a:p>
          <a:p>
            <a:pPr lvl="1">
              <a:lnSpc>
                <a:spcPct val="70000"/>
              </a:lnSpc>
              <a:spcBef>
                <a:spcPts val="600"/>
              </a:spcBef>
            </a:pPr>
            <a:r>
              <a:rPr lang="en-US" sz="1600" dirty="0"/>
              <a:t>Anemia (iron, </a:t>
            </a:r>
            <a:r>
              <a:rPr lang="en-US" sz="1600" dirty="0" err="1"/>
              <a:t>epogen</a:t>
            </a:r>
            <a:r>
              <a:rPr lang="en-US" sz="1600" dirty="0"/>
              <a:t>)</a:t>
            </a:r>
          </a:p>
          <a:p>
            <a:pPr lvl="1">
              <a:lnSpc>
                <a:spcPct val="70000"/>
              </a:lnSpc>
              <a:spcBef>
                <a:spcPts val="600"/>
              </a:spcBef>
            </a:pPr>
            <a:r>
              <a:rPr lang="en-US" sz="1600" dirty="0"/>
              <a:t>Thrombocytopenia </a:t>
            </a:r>
          </a:p>
          <a:p>
            <a:pPr>
              <a:lnSpc>
                <a:spcPct val="70000"/>
              </a:lnSpc>
              <a:spcBef>
                <a:spcPts val="600"/>
              </a:spcBef>
            </a:pPr>
            <a:endParaRPr lang="en-US" sz="2000" dirty="0"/>
          </a:p>
          <a:p>
            <a:pPr>
              <a:lnSpc>
                <a:spcPct val="70000"/>
              </a:lnSpc>
              <a:spcBef>
                <a:spcPts val="600"/>
              </a:spcBef>
            </a:pPr>
            <a:r>
              <a:rPr lang="en-US" sz="2000" b="1" dirty="0"/>
              <a:t>Increased infection risk</a:t>
            </a:r>
          </a:p>
          <a:p>
            <a:pPr lvl="1">
              <a:lnSpc>
                <a:spcPct val="70000"/>
              </a:lnSpc>
              <a:spcBef>
                <a:spcPts val="600"/>
              </a:spcBef>
            </a:pPr>
            <a:r>
              <a:rPr lang="en-US" sz="1600" dirty="0"/>
              <a:t>Clinical symptoms (lower level of suspicion than ‘healthy’ </a:t>
            </a:r>
            <a:r>
              <a:rPr lang="en-US" sz="1600" dirty="0" err="1"/>
              <a:t>pt</a:t>
            </a:r>
            <a:r>
              <a:rPr lang="en-US" sz="1600" dirty="0"/>
              <a:t>)</a:t>
            </a:r>
          </a:p>
          <a:p>
            <a:pPr lvl="1">
              <a:lnSpc>
                <a:spcPct val="70000"/>
              </a:lnSpc>
              <a:spcBef>
                <a:spcPts val="600"/>
              </a:spcBef>
            </a:pPr>
            <a:r>
              <a:rPr lang="en-US" sz="1600" dirty="0" err="1"/>
              <a:t>EBV</a:t>
            </a:r>
            <a:r>
              <a:rPr lang="en-US" sz="1600" dirty="0"/>
              <a:t>: </a:t>
            </a:r>
            <a:r>
              <a:rPr lang="en-US" sz="1600" b="1" i="1" dirty="0"/>
              <a:t>Monitor PCR, not titers</a:t>
            </a:r>
          </a:p>
          <a:p>
            <a:pPr lvl="1">
              <a:lnSpc>
                <a:spcPct val="70000"/>
              </a:lnSpc>
              <a:spcBef>
                <a:spcPts val="600"/>
              </a:spcBef>
            </a:pPr>
            <a:r>
              <a:rPr lang="en-US" sz="1600" dirty="0"/>
              <a:t>CMV: </a:t>
            </a:r>
            <a:r>
              <a:rPr lang="en-US" sz="1600" b="1" i="1" dirty="0"/>
              <a:t>Monitor PCR, not titers</a:t>
            </a:r>
          </a:p>
          <a:p>
            <a:pPr>
              <a:lnSpc>
                <a:spcPct val="70000"/>
              </a:lnSpc>
              <a:spcBef>
                <a:spcPts val="600"/>
              </a:spcBef>
            </a:pPr>
            <a:endParaRPr lang="en-US" sz="2000" dirty="0"/>
          </a:p>
          <a:p>
            <a:pPr>
              <a:lnSpc>
                <a:spcPct val="70000"/>
              </a:lnSpc>
              <a:spcBef>
                <a:spcPts val="600"/>
              </a:spcBef>
            </a:pPr>
            <a:r>
              <a:rPr lang="en-US" sz="2000" b="1" dirty="0"/>
              <a:t>Renal insufficiency</a:t>
            </a:r>
          </a:p>
          <a:p>
            <a:pPr lvl="1">
              <a:lnSpc>
                <a:spcPct val="70000"/>
              </a:lnSpc>
              <a:spcBef>
                <a:spcPts val="600"/>
              </a:spcBef>
            </a:pPr>
            <a:r>
              <a:rPr lang="en-US" sz="1600" dirty="0"/>
              <a:t>Creatinine/</a:t>
            </a:r>
            <a:r>
              <a:rPr lang="en-US" sz="1600" dirty="0" err="1"/>
              <a:t>GFR</a:t>
            </a:r>
            <a:r>
              <a:rPr lang="en-US" sz="1600" dirty="0"/>
              <a:t> (small drop in </a:t>
            </a:r>
            <a:r>
              <a:rPr lang="en-US" sz="1600" dirty="0" err="1"/>
              <a:t>GFR</a:t>
            </a:r>
            <a:r>
              <a:rPr lang="en-US" sz="1600" dirty="0"/>
              <a:t> common)</a:t>
            </a:r>
          </a:p>
          <a:p>
            <a:pPr lvl="1">
              <a:lnSpc>
                <a:spcPct val="70000"/>
              </a:lnSpc>
              <a:spcBef>
                <a:spcPts val="600"/>
              </a:spcBef>
            </a:pPr>
            <a:r>
              <a:rPr lang="en-US" sz="1600" dirty="0"/>
              <a:t>Most directly attributable to </a:t>
            </a:r>
            <a:r>
              <a:rPr lang="en-US" sz="1600" dirty="0" err="1"/>
              <a:t>CNI</a:t>
            </a:r>
            <a:r>
              <a:rPr lang="en-US" sz="1600" dirty="0"/>
              <a:t>-therapy</a:t>
            </a:r>
          </a:p>
          <a:p>
            <a:pPr>
              <a:lnSpc>
                <a:spcPct val="70000"/>
              </a:lnSpc>
              <a:spcBef>
                <a:spcPts val="600"/>
              </a:spcBef>
            </a:pPr>
            <a:endParaRPr lang="en-US" sz="2000" dirty="0"/>
          </a:p>
          <a:p>
            <a:pPr>
              <a:lnSpc>
                <a:spcPct val="70000"/>
              </a:lnSpc>
              <a:spcBef>
                <a:spcPts val="600"/>
              </a:spcBef>
            </a:pPr>
            <a:r>
              <a:rPr lang="en-US" sz="2000" b="1" dirty="0"/>
              <a:t>Neoplastic disease</a:t>
            </a:r>
          </a:p>
          <a:p>
            <a:pPr lvl="1">
              <a:lnSpc>
                <a:spcPct val="70000"/>
              </a:lnSpc>
              <a:spcBef>
                <a:spcPts val="600"/>
              </a:spcBef>
            </a:pPr>
            <a:r>
              <a:rPr lang="en-US" sz="1600" dirty="0"/>
              <a:t>Skin cancer: Annual dermatology visit long-term</a:t>
            </a:r>
          </a:p>
          <a:p>
            <a:pPr>
              <a:lnSpc>
                <a:spcPct val="70000"/>
              </a:lnSpc>
              <a:spcBef>
                <a:spcPts val="600"/>
              </a:spcBef>
            </a:pPr>
            <a:endParaRPr lang="en-US" sz="2000" dirty="0"/>
          </a:p>
          <a:p>
            <a:pPr>
              <a:lnSpc>
                <a:spcPct val="70000"/>
              </a:lnSpc>
              <a:spcBef>
                <a:spcPts val="600"/>
              </a:spcBef>
            </a:pPr>
            <a:r>
              <a:rPr lang="en-US" sz="2000" b="1" dirty="0"/>
              <a:t>Minor risk, but can be bothersome</a:t>
            </a:r>
          </a:p>
          <a:p>
            <a:pPr lvl="1">
              <a:lnSpc>
                <a:spcPct val="70000"/>
              </a:lnSpc>
              <a:spcBef>
                <a:spcPts val="600"/>
              </a:spcBef>
            </a:pPr>
            <a:r>
              <a:rPr lang="en-US" sz="1600" dirty="0"/>
              <a:t>GI symptoms</a:t>
            </a:r>
          </a:p>
          <a:p>
            <a:pPr lvl="1">
              <a:lnSpc>
                <a:spcPct val="70000"/>
              </a:lnSpc>
              <a:spcBef>
                <a:spcPts val="600"/>
              </a:spcBef>
            </a:pPr>
            <a:r>
              <a:rPr lang="en-US" sz="1600" dirty="0"/>
              <a:t>Mouth ulcers (sirolimus)</a:t>
            </a:r>
          </a:p>
          <a:p>
            <a:pPr lvl="1">
              <a:lnSpc>
                <a:spcPct val="70000"/>
              </a:lnSpc>
              <a:spcBef>
                <a:spcPts val="600"/>
              </a:spcBef>
            </a:pPr>
            <a:r>
              <a:rPr lang="en-US" sz="1600" dirty="0"/>
              <a:t>Edema</a:t>
            </a:r>
          </a:p>
          <a:p>
            <a:pPr lvl="1">
              <a:lnSpc>
                <a:spcPct val="70000"/>
              </a:lnSpc>
              <a:spcBef>
                <a:spcPts val="600"/>
              </a:spcBef>
            </a:pPr>
            <a:r>
              <a:rPr lang="en-US" sz="1600" dirty="0"/>
              <a:t>Tremors</a:t>
            </a:r>
          </a:p>
        </p:txBody>
      </p:sp>
    </p:spTree>
    <p:extLst>
      <p:ext uri="{BB962C8B-B14F-4D97-AF65-F5344CB8AC3E}">
        <p14:creationId xmlns:p14="http://schemas.microsoft.com/office/powerpoint/2010/main" val="3019919460"/>
      </p:ext>
    </p:extLst>
  </p:cSld>
  <p:clrMapOvr>
    <a:masterClrMapping/>
  </p:clrMapOvr>
  <p:extLst>
    <p:ext uri="{6950BFC3-D8DA-4A85-94F7-54DA5524770B}">
      <p188:commentRel xmlns:p188="http://schemas.microsoft.com/office/powerpoint/2018/8/main" r:id="rId3"/>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D8ABD-5B10-8E3C-17C5-5D01DA6C9C54}"/>
              </a:ext>
            </a:extLst>
          </p:cNvPr>
          <p:cNvSpPr>
            <a:spLocks noGrp="1"/>
          </p:cNvSpPr>
          <p:nvPr>
            <p:ph type="title"/>
          </p:nvPr>
        </p:nvSpPr>
        <p:spPr/>
        <p:txBody>
          <a:bodyPr/>
          <a:lstStyle/>
          <a:p>
            <a:r>
              <a:rPr lang="en-US" dirty="0"/>
              <a:t>Approaching Transplant Differently… </a:t>
            </a:r>
          </a:p>
        </p:txBody>
      </p:sp>
      <p:sp>
        <p:nvSpPr>
          <p:cNvPr id="3" name="Content Placeholder 2">
            <a:extLst>
              <a:ext uri="{FF2B5EF4-FFF2-40B4-BE49-F238E27FC236}">
                <a16:creationId xmlns:a16="http://schemas.microsoft.com/office/drawing/2014/main" id="{4DD75C93-1D9C-2AEA-C832-F25AEA65370D}"/>
              </a:ext>
            </a:extLst>
          </p:cNvPr>
          <p:cNvSpPr>
            <a:spLocks noGrp="1"/>
          </p:cNvSpPr>
          <p:nvPr>
            <p:ph idx="1"/>
          </p:nvPr>
        </p:nvSpPr>
        <p:spPr>
          <a:xfrm>
            <a:off x="6162942" y="2515981"/>
            <a:ext cx="5833110" cy="3755946"/>
          </a:xfrm>
        </p:spPr>
        <p:txBody>
          <a:bodyPr>
            <a:normAutofit/>
          </a:bodyPr>
          <a:lstStyle/>
          <a:p>
            <a:pPr>
              <a:spcBef>
                <a:spcPts val="300"/>
              </a:spcBef>
            </a:pPr>
            <a:r>
              <a:rPr lang="en-US" sz="1800" b="1" dirty="0"/>
              <a:t>TOLERANCE (Antigen-specific)</a:t>
            </a:r>
          </a:p>
          <a:p>
            <a:pPr>
              <a:spcBef>
                <a:spcPts val="300"/>
              </a:spcBef>
            </a:pPr>
            <a:r>
              <a:rPr lang="en-US" sz="1800" dirty="0"/>
              <a:t>T-reg cells</a:t>
            </a:r>
          </a:p>
          <a:p>
            <a:pPr>
              <a:spcBef>
                <a:spcPts val="300"/>
              </a:spcBef>
            </a:pPr>
            <a:r>
              <a:rPr lang="en-US" sz="1800" dirty="0"/>
              <a:t>Apoptotic donor leukocytes (negative vaccine)</a:t>
            </a:r>
          </a:p>
          <a:p>
            <a:pPr>
              <a:spcBef>
                <a:spcPts val="300"/>
              </a:spcBef>
            </a:pPr>
            <a:endParaRPr lang="en-US" sz="1800" dirty="0"/>
          </a:p>
          <a:p>
            <a:pPr>
              <a:spcBef>
                <a:spcPts val="300"/>
              </a:spcBef>
            </a:pPr>
            <a:r>
              <a:rPr lang="en-US" sz="1800" b="1" dirty="0"/>
              <a:t>GENE EDITING OF DONOR CELLS</a:t>
            </a:r>
          </a:p>
          <a:p>
            <a:pPr>
              <a:spcBef>
                <a:spcPts val="300"/>
              </a:spcBef>
            </a:pPr>
            <a:r>
              <a:rPr lang="en-US" sz="1800" dirty="0" err="1"/>
              <a:t>CRSPR</a:t>
            </a:r>
            <a:r>
              <a:rPr lang="en-US" sz="1800" dirty="0"/>
              <a:t> technology</a:t>
            </a:r>
          </a:p>
          <a:p>
            <a:pPr>
              <a:spcBef>
                <a:spcPts val="300"/>
              </a:spcBef>
            </a:pPr>
            <a:r>
              <a:rPr lang="en-US" sz="1800" dirty="0"/>
              <a:t>Must address both auto- and </a:t>
            </a:r>
            <a:r>
              <a:rPr lang="en-US" sz="1800" dirty="0" err="1"/>
              <a:t>alloimmunity</a:t>
            </a:r>
            <a:endParaRPr lang="en-US" sz="1800" dirty="0"/>
          </a:p>
          <a:p>
            <a:pPr marL="0" indent="0">
              <a:spcBef>
                <a:spcPts val="300"/>
              </a:spcBef>
              <a:buNone/>
            </a:pPr>
            <a:endParaRPr lang="en-US" sz="1800" dirty="0"/>
          </a:p>
          <a:p>
            <a:pPr>
              <a:spcBef>
                <a:spcPts val="300"/>
              </a:spcBef>
            </a:pPr>
            <a:r>
              <a:rPr lang="en-US" sz="1800" b="1" dirty="0"/>
              <a:t>ENCAPSULATION TECHNOLOGIES</a:t>
            </a:r>
          </a:p>
          <a:p>
            <a:pPr>
              <a:spcBef>
                <a:spcPts val="300"/>
              </a:spcBef>
            </a:pPr>
            <a:r>
              <a:rPr lang="en-US" sz="1800" b="1" dirty="0"/>
              <a:t>Full encapsulation or </a:t>
            </a:r>
            <a:r>
              <a:rPr lang="en-US" sz="1800" b="1" dirty="0" err="1"/>
              <a:t>bioscaffolding</a:t>
            </a:r>
            <a:endParaRPr lang="en-US" sz="1800" b="1" dirty="0"/>
          </a:p>
        </p:txBody>
      </p:sp>
      <p:sp>
        <p:nvSpPr>
          <p:cNvPr id="4" name="TextBox 3">
            <a:extLst>
              <a:ext uri="{FF2B5EF4-FFF2-40B4-BE49-F238E27FC236}">
                <a16:creationId xmlns:a16="http://schemas.microsoft.com/office/drawing/2014/main" id="{0DE33274-2AF5-BE93-1A5C-9624F523C462}"/>
              </a:ext>
            </a:extLst>
          </p:cNvPr>
          <p:cNvSpPr txBox="1"/>
          <p:nvPr/>
        </p:nvSpPr>
        <p:spPr>
          <a:xfrm>
            <a:off x="6146613" y="1477881"/>
            <a:ext cx="5253990" cy="830997"/>
          </a:xfrm>
          <a:prstGeom prst="rect">
            <a:avLst/>
          </a:prstGeom>
          <a:noFill/>
        </p:spPr>
        <p:txBody>
          <a:bodyPr wrap="square" rtlCol="0">
            <a:spAutoFit/>
          </a:bodyPr>
          <a:lstStyle/>
          <a:p>
            <a:r>
              <a:rPr lang="en-US" sz="1600" b="1" dirty="0"/>
              <a:t>To facilitate islet transplants (cadaveric or stem cell-derived) in more patients, immunosuppression needs to be minimized or eliminated</a:t>
            </a:r>
          </a:p>
        </p:txBody>
      </p:sp>
      <p:sp>
        <p:nvSpPr>
          <p:cNvPr id="8" name="Rectangle 3">
            <a:extLst>
              <a:ext uri="{FF2B5EF4-FFF2-40B4-BE49-F238E27FC236}">
                <a16:creationId xmlns:a16="http://schemas.microsoft.com/office/drawing/2014/main" id="{D88E1C71-50CF-E2A0-31A3-30DA3750D0D9}"/>
              </a:ext>
            </a:extLst>
          </p:cNvPr>
          <p:cNvSpPr>
            <a:spLocks noChangeArrowheads="1"/>
          </p:cNvSpPr>
          <p:nvPr/>
        </p:nvSpPr>
        <p:spPr bwMode="auto">
          <a:xfrm>
            <a:off x="0" y="-92333"/>
            <a:ext cx="65" cy="18466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a:ln>
                <a:noFill/>
              </a:ln>
              <a:solidFill>
                <a:srgbClr val="5B616B"/>
              </a:solidFill>
              <a:effectLst/>
              <a:latin typeface="BlinkMacSystemFont"/>
            </a:endParaRPr>
          </a:p>
        </p:txBody>
      </p:sp>
      <p:grpSp>
        <p:nvGrpSpPr>
          <p:cNvPr id="16" name="Group 15">
            <a:extLst>
              <a:ext uri="{FF2B5EF4-FFF2-40B4-BE49-F238E27FC236}">
                <a16:creationId xmlns:a16="http://schemas.microsoft.com/office/drawing/2014/main" id="{A944B960-E05D-87FA-E458-143C8A33FCE1}"/>
              </a:ext>
            </a:extLst>
          </p:cNvPr>
          <p:cNvGrpSpPr/>
          <p:nvPr/>
        </p:nvGrpSpPr>
        <p:grpSpPr>
          <a:xfrm>
            <a:off x="961680" y="1520190"/>
            <a:ext cx="4410420" cy="4137660"/>
            <a:chOff x="961680" y="1600200"/>
            <a:chExt cx="4410420" cy="4137660"/>
          </a:xfrm>
        </p:grpSpPr>
        <p:sp>
          <p:nvSpPr>
            <p:cNvPr id="15" name="Rectangle 14">
              <a:extLst>
                <a:ext uri="{FF2B5EF4-FFF2-40B4-BE49-F238E27FC236}">
                  <a16:creationId xmlns:a16="http://schemas.microsoft.com/office/drawing/2014/main" id="{8437938F-A1B4-760A-C87F-E7D6056B9E69}"/>
                </a:ext>
              </a:extLst>
            </p:cNvPr>
            <p:cNvSpPr/>
            <p:nvPr/>
          </p:nvSpPr>
          <p:spPr>
            <a:xfrm>
              <a:off x="961680" y="1600200"/>
              <a:ext cx="4410420" cy="4137660"/>
            </a:xfrm>
            <a:prstGeom prst="rect">
              <a:avLst/>
            </a:prstGeom>
            <a:solidFill>
              <a:schemeClr val="bg1"/>
            </a:solidFill>
            <a:ln>
              <a:noFill/>
            </a:ln>
            <a:effectLst>
              <a:outerShdw blurRad="63500" sx="102000" sy="102000" algn="ctr" rotWithShape="0">
                <a:prstClr val="black">
                  <a:alpha val="1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3265D22E-BAE6-84C5-78A7-3CA56635041A}"/>
                </a:ext>
              </a:extLst>
            </p:cNvPr>
            <p:cNvGrpSpPr/>
            <p:nvPr/>
          </p:nvGrpSpPr>
          <p:grpSpPr>
            <a:xfrm>
              <a:off x="1372287" y="3118898"/>
              <a:ext cx="3430693" cy="2295727"/>
              <a:chOff x="1269417" y="3053976"/>
              <a:chExt cx="3801005" cy="2543530"/>
            </a:xfrm>
          </p:grpSpPr>
          <p:pic>
            <p:nvPicPr>
              <p:cNvPr id="11" name="Picture 10" descr="A picture containing tool&#10;&#10;Description automatically generated">
                <a:extLst>
                  <a:ext uri="{FF2B5EF4-FFF2-40B4-BE49-F238E27FC236}">
                    <a16:creationId xmlns:a16="http://schemas.microsoft.com/office/drawing/2014/main" id="{9292B935-C3C3-213C-C54E-66364DBA96FD}"/>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18000"/>
                        </a14:imgEffect>
                      </a14:imgLayer>
                    </a14:imgProps>
                  </a:ext>
                  <a:ext uri="{28A0092B-C50C-407E-A947-70E740481C1C}">
                    <a14:useLocalDpi xmlns:a14="http://schemas.microsoft.com/office/drawing/2010/main" val="0"/>
                  </a:ext>
                </a:extLst>
              </a:blip>
              <a:stretch>
                <a:fillRect/>
              </a:stretch>
            </p:blipFill>
            <p:spPr>
              <a:xfrm>
                <a:off x="1269417" y="3053976"/>
                <a:ext cx="3801005" cy="2543530"/>
              </a:xfrm>
              <a:prstGeom prst="rect">
                <a:avLst/>
              </a:prstGeom>
            </p:spPr>
          </p:pic>
          <p:sp>
            <p:nvSpPr>
              <p:cNvPr id="12" name="Rectangle 11">
                <a:extLst>
                  <a:ext uri="{FF2B5EF4-FFF2-40B4-BE49-F238E27FC236}">
                    <a16:creationId xmlns:a16="http://schemas.microsoft.com/office/drawing/2014/main" id="{9B4875B7-B428-473A-859A-705A3F4BF67E}"/>
                  </a:ext>
                </a:extLst>
              </p:cNvPr>
              <p:cNvSpPr/>
              <p:nvPr/>
            </p:nvSpPr>
            <p:spPr>
              <a:xfrm>
                <a:off x="4469130" y="3053976"/>
                <a:ext cx="601292" cy="5579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Content Placeholder 2">
              <a:extLst>
                <a:ext uri="{FF2B5EF4-FFF2-40B4-BE49-F238E27FC236}">
                  <a16:creationId xmlns:a16="http://schemas.microsoft.com/office/drawing/2014/main" id="{D75EF255-D543-D7F5-2FA7-96D198103144}"/>
                </a:ext>
              </a:extLst>
            </p:cNvPr>
            <p:cNvSpPr txBox="1">
              <a:spLocks/>
            </p:cNvSpPr>
            <p:nvPr/>
          </p:nvSpPr>
          <p:spPr>
            <a:xfrm>
              <a:off x="1075980" y="1803659"/>
              <a:ext cx="4210737" cy="1532410"/>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4"/>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solidFill>
                    <a:schemeClr val="tx1"/>
                  </a:solidFill>
                </a:rPr>
                <a:t>Need for immunosuppression is a major barrier to wide use of cell therapy in diabetes</a:t>
              </a:r>
            </a:p>
          </p:txBody>
        </p:sp>
      </p:grpSp>
      <p:sp>
        <p:nvSpPr>
          <p:cNvPr id="17" name="Footer Placeholder 16">
            <a:extLst>
              <a:ext uri="{FF2B5EF4-FFF2-40B4-BE49-F238E27FC236}">
                <a16:creationId xmlns:a16="http://schemas.microsoft.com/office/drawing/2014/main" id="{986EE1CE-3A61-B08B-7712-C6FDF66CB9C6}"/>
              </a:ext>
            </a:extLst>
          </p:cNvPr>
          <p:cNvSpPr>
            <a:spLocks noGrp="1"/>
          </p:cNvSpPr>
          <p:nvPr>
            <p:ph type="ftr" sz="quarter" idx="3"/>
          </p:nvPr>
        </p:nvSpPr>
        <p:spPr/>
        <p:txBody>
          <a:bodyPr/>
          <a:lstStyle/>
          <a:p>
            <a:r>
              <a:rPr lang="fr-FR" dirty="0"/>
              <a:t>Marfil-Garza BA et al. </a:t>
            </a:r>
            <a:r>
              <a:rPr lang="fr-FR" i="1" dirty="0"/>
              <a:t>J </a:t>
            </a:r>
            <a:r>
              <a:rPr lang="fr-FR" i="1" dirty="0" err="1"/>
              <a:t>Hepatobiliary</a:t>
            </a:r>
            <a:r>
              <a:rPr lang="fr-FR" i="1" dirty="0"/>
              <a:t> </a:t>
            </a:r>
            <a:r>
              <a:rPr lang="fr-FR" i="1" dirty="0" err="1"/>
              <a:t>Pancreat</a:t>
            </a:r>
            <a:r>
              <a:rPr lang="fr-FR" i="1" dirty="0"/>
              <a:t> </a:t>
            </a:r>
            <a:r>
              <a:rPr lang="fr-FR" i="1" dirty="0" err="1"/>
              <a:t>Sci</a:t>
            </a:r>
            <a:r>
              <a:rPr lang="fr-FR" i="1" dirty="0"/>
              <a:t>. </a:t>
            </a:r>
            <a:r>
              <a:rPr lang="fr-FR" dirty="0"/>
              <a:t>2021;28(3):243-254. doi:10.1002/jhbp.891</a:t>
            </a:r>
          </a:p>
          <a:p>
            <a:r>
              <a:rPr lang="fr-FR" dirty="0"/>
              <a:t>Singh A, et al. </a:t>
            </a:r>
            <a:r>
              <a:rPr lang="fr-FR" i="1" dirty="0"/>
              <a:t>Nat Commun. </a:t>
            </a:r>
            <a:r>
              <a:rPr lang="fr-FR" dirty="0"/>
              <a:t>2019;10(1):3495. doi:10.1038/s41467-019-11338-y</a:t>
            </a:r>
          </a:p>
        </p:txBody>
      </p:sp>
    </p:spTree>
    <p:extLst>
      <p:ext uri="{BB962C8B-B14F-4D97-AF65-F5344CB8AC3E}">
        <p14:creationId xmlns:p14="http://schemas.microsoft.com/office/powerpoint/2010/main" val="1096653388"/>
      </p:ext>
    </p:extLst>
  </p:cSld>
  <p:clrMapOvr>
    <a:masterClrMapping/>
  </p:clrMapOvr>
  <p:extLst>
    <p:ext uri="{6950BFC3-D8DA-4A85-94F7-54DA5524770B}">
      <p188:commentRel xmlns:p188="http://schemas.microsoft.com/office/powerpoint/2018/8/main" r:id="rId2"/>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ECEF6-A233-06D9-C853-4906E5498AAE}"/>
              </a:ext>
            </a:extLst>
          </p:cNvPr>
          <p:cNvSpPr>
            <a:spLocks noGrp="1"/>
          </p:cNvSpPr>
          <p:nvPr>
            <p:ph type="title"/>
          </p:nvPr>
        </p:nvSpPr>
        <p:spPr>
          <a:xfrm>
            <a:off x="609600" y="199505"/>
            <a:ext cx="11258550" cy="988301"/>
          </a:xfrm>
        </p:spPr>
        <p:txBody>
          <a:bodyPr>
            <a:normAutofit/>
          </a:bodyPr>
          <a:lstStyle/>
          <a:p>
            <a:r>
              <a:rPr lang="en-US" dirty="0"/>
              <a:t>Encapsulation in Cell Therapy for </a:t>
            </a:r>
            <a:r>
              <a:rPr lang="en-US" dirty="0" err="1"/>
              <a:t>T1D</a:t>
            </a:r>
            <a:r>
              <a:rPr lang="en-US" dirty="0"/>
              <a:t> (</a:t>
            </a:r>
            <a:r>
              <a:rPr lang="en-US" i="1" dirty="0"/>
              <a:t>In Development)</a:t>
            </a:r>
            <a:endParaRPr lang="en-US" dirty="0"/>
          </a:p>
        </p:txBody>
      </p:sp>
      <p:sp>
        <p:nvSpPr>
          <p:cNvPr id="3" name="Content Placeholder 2">
            <a:extLst>
              <a:ext uri="{FF2B5EF4-FFF2-40B4-BE49-F238E27FC236}">
                <a16:creationId xmlns:a16="http://schemas.microsoft.com/office/drawing/2014/main" id="{3B5F07C3-08A8-1EA5-BCAE-E1D77CBDAF99}"/>
              </a:ext>
            </a:extLst>
          </p:cNvPr>
          <p:cNvSpPr>
            <a:spLocks noGrp="1"/>
          </p:cNvSpPr>
          <p:nvPr>
            <p:ph idx="1"/>
          </p:nvPr>
        </p:nvSpPr>
        <p:spPr>
          <a:xfrm>
            <a:off x="425365" y="5449834"/>
            <a:ext cx="2557320" cy="923694"/>
          </a:xfrm>
        </p:spPr>
        <p:txBody>
          <a:bodyPr>
            <a:normAutofit/>
          </a:bodyPr>
          <a:lstStyle/>
          <a:p>
            <a:pPr marL="0" indent="0">
              <a:buNone/>
            </a:pPr>
            <a:r>
              <a:rPr lang="en-US" sz="1400" dirty="0"/>
              <a:t>Safely used in clinical trials with islets, </a:t>
            </a:r>
            <a:r>
              <a:rPr lang="en-US" sz="1400" dirty="0" err="1"/>
              <a:t>xenoislets</a:t>
            </a:r>
            <a:r>
              <a:rPr lang="en-US" sz="1400" dirty="0"/>
              <a:t>, and stem cell-derived islets</a:t>
            </a:r>
          </a:p>
          <a:p>
            <a:pPr marL="0" indent="0">
              <a:buNone/>
            </a:pPr>
            <a:endParaRPr lang="en-US" sz="1400" dirty="0"/>
          </a:p>
        </p:txBody>
      </p:sp>
      <p:graphicFrame>
        <p:nvGraphicFramePr>
          <p:cNvPr id="4" name="Table 3">
            <a:extLst>
              <a:ext uri="{FF2B5EF4-FFF2-40B4-BE49-F238E27FC236}">
                <a16:creationId xmlns:a16="http://schemas.microsoft.com/office/drawing/2014/main" id="{FD7D1C6D-72E3-1B04-9640-29DE77405F54}"/>
              </a:ext>
            </a:extLst>
          </p:cNvPr>
          <p:cNvGraphicFramePr>
            <a:graphicFrameLocks noGrp="1"/>
          </p:cNvGraphicFramePr>
          <p:nvPr/>
        </p:nvGraphicFramePr>
        <p:xfrm>
          <a:off x="3214829" y="1236086"/>
          <a:ext cx="8420100" cy="5121594"/>
        </p:xfrm>
        <a:graphic>
          <a:graphicData uri="http://schemas.openxmlformats.org/drawingml/2006/table">
            <a:tbl>
              <a:tblPr>
                <a:tableStyleId>{5C22544A-7EE6-4342-B048-85BDC9FD1C3A}</a:tableStyleId>
              </a:tblPr>
              <a:tblGrid>
                <a:gridCol w="2434346">
                  <a:extLst>
                    <a:ext uri="{9D8B030D-6E8A-4147-A177-3AD203B41FA5}">
                      <a16:colId xmlns:a16="http://schemas.microsoft.com/office/drawing/2014/main" val="20000"/>
                    </a:ext>
                  </a:extLst>
                </a:gridCol>
                <a:gridCol w="1767323">
                  <a:extLst>
                    <a:ext uri="{9D8B030D-6E8A-4147-A177-3AD203B41FA5}">
                      <a16:colId xmlns:a16="http://schemas.microsoft.com/office/drawing/2014/main" val="20001"/>
                    </a:ext>
                  </a:extLst>
                </a:gridCol>
                <a:gridCol w="2335391">
                  <a:extLst>
                    <a:ext uri="{9D8B030D-6E8A-4147-A177-3AD203B41FA5}">
                      <a16:colId xmlns:a16="http://schemas.microsoft.com/office/drawing/2014/main" val="20002"/>
                    </a:ext>
                  </a:extLst>
                </a:gridCol>
                <a:gridCol w="1883040">
                  <a:extLst>
                    <a:ext uri="{9D8B030D-6E8A-4147-A177-3AD203B41FA5}">
                      <a16:colId xmlns:a16="http://schemas.microsoft.com/office/drawing/2014/main" val="20003"/>
                    </a:ext>
                  </a:extLst>
                </a:gridCol>
              </a:tblGrid>
              <a:tr h="1066963">
                <a:tc>
                  <a:txBody>
                    <a:bodyPr/>
                    <a:lstStyle/>
                    <a:p>
                      <a:pPr algn="ctr" fontAlgn="ctr">
                        <a:spcBef>
                          <a:spcPts val="0"/>
                        </a:spcBef>
                        <a:spcAft>
                          <a:spcPts val="0"/>
                        </a:spcAft>
                      </a:pPr>
                      <a:r>
                        <a:rPr lang="en-US" sz="1600" b="1" u="none" strike="noStrike">
                          <a:effectLst/>
                          <a:latin typeface="+mn-lt"/>
                        </a:rPr>
                        <a:t>Type</a:t>
                      </a:r>
                      <a:endParaRPr lang="en-US" sz="1600" b="1" i="0" u="none" strike="noStrike">
                        <a:solidFill>
                          <a:srgbClr val="000000"/>
                        </a:solidFill>
                        <a:effectLst/>
                        <a:latin typeface="+mn-lt"/>
                      </a:endParaRPr>
                    </a:p>
                  </a:txBody>
                  <a:tcPr marL="7620" marR="7620" marT="76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spcBef>
                          <a:spcPts val="0"/>
                        </a:spcBef>
                        <a:spcAft>
                          <a:spcPts val="0"/>
                        </a:spcAft>
                      </a:pPr>
                      <a:r>
                        <a:rPr lang="en-US" sz="1600" b="1" u="none" strike="noStrike" dirty="0">
                          <a:effectLst/>
                          <a:latin typeface="+mn-lt"/>
                        </a:rPr>
                        <a:t>Diffusion diameter</a:t>
                      </a:r>
                      <a:r>
                        <a:rPr lang="en-US" sz="1600" b="1" u="none" strike="noStrike" baseline="0" dirty="0">
                          <a:effectLst/>
                          <a:latin typeface="+mn-lt"/>
                        </a:rPr>
                        <a:t> </a:t>
                      </a:r>
                      <a:r>
                        <a:rPr lang="en-US" sz="1600" b="1" u="none" strike="noStrike" dirty="0">
                          <a:effectLst/>
                          <a:latin typeface="+mn-lt"/>
                        </a:rPr>
                        <a:t>of </a:t>
                      </a:r>
                    </a:p>
                    <a:p>
                      <a:pPr algn="ctr" fontAlgn="ctr">
                        <a:spcBef>
                          <a:spcPts val="0"/>
                        </a:spcBef>
                        <a:spcAft>
                          <a:spcPts val="0"/>
                        </a:spcAft>
                      </a:pPr>
                      <a:r>
                        <a:rPr lang="en-US" sz="1600" b="1" u="none" strike="noStrike" dirty="0">
                          <a:effectLst/>
                          <a:latin typeface="+mn-lt"/>
                        </a:rPr>
                        <a:t>membrane</a:t>
                      </a:r>
                      <a:endParaRPr lang="en-US" sz="1600" b="1" i="0" u="none" strike="noStrike" dirty="0">
                        <a:solidFill>
                          <a:srgbClr val="000000"/>
                        </a:solidFill>
                        <a:effectLst/>
                        <a:latin typeface="+mn-lt"/>
                      </a:endParaRPr>
                    </a:p>
                  </a:txBody>
                  <a:tcPr marL="7620" marR="7620" marT="76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spcBef>
                          <a:spcPts val="0"/>
                        </a:spcBef>
                        <a:spcAft>
                          <a:spcPts val="0"/>
                        </a:spcAft>
                      </a:pPr>
                      <a:r>
                        <a:rPr lang="en-US" sz="1600" b="1" u="none" strike="noStrike">
                          <a:effectLst/>
                          <a:latin typeface="+mn-lt"/>
                        </a:rPr>
                        <a:t>Advantages</a:t>
                      </a:r>
                      <a:endParaRPr lang="en-US" sz="1600" b="1" i="0" u="none" strike="noStrike">
                        <a:solidFill>
                          <a:srgbClr val="000000"/>
                        </a:solidFill>
                        <a:effectLst/>
                        <a:latin typeface="+mn-lt"/>
                      </a:endParaRPr>
                    </a:p>
                  </a:txBody>
                  <a:tcPr marL="7620" marR="7620" marT="76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fontAlgn="ctr">
                        <a:spcBef>
                          <a:spcPts val="0"/>
                        </a:spcBef>
                        <a:spcAft>
                          <a:spcPts val="0"/>
                        </a:spcAft>
                      </a:pPr>
                      <a:r>
                        <a:rPr lang="en-US" sz="1600" b="1" u="none" strike="noStrike">
                          <a:effectLst/>
                          <a:latin typeface="+mn-lt"/>
                        </a:rPr>
                        <a:t>Challenges</a:t>
                      </a:r>
                      <a:endParaRPr lang="en-US" sz="1600" b="1" i="0" u="none" strike="noStrike">
                        <a:solidFill>
                          <a:srgbClr val="000000"/>
                        </a:solidFill>
                        <a:effectLst/>
                        <a:latin typeface="+mn-lt"/>
                      </a:endParaRPr>
                    </a:p>
                  </a:txBody>
                  <a:tcPr marL="7620" marR="7620" marT="76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0000"/>
                  </a:ext>
                </a:extLst>
              </a:tr>
              <a:tr h="1219387">
                <a:tc>
                  <a:txBody>
                    <a:bodyPr/>
                    <a:lstStyle/>
                    <a:p>
                      <a:pPr algn="ctr" fontAlgn="ctr">
                        <a:spcBef>
                          <a:spcPts val="0"/>
                        </a:spcBef>
                        <a:spcAft>
                          <a:spcPts val="0"/>
                        </a:spcAft>
                      </a:pPr>
                      <a:r>
                        <a:rPr lang="en-US" sz="1600" b="1" u="none" strike="noStrike" dirty="0" err="1">
                          <a:effectLst/>
                          <a:latin typeface="+mn-lt"/>
                        </a:rPr>
                        <a:t>Macroencapsulation</a:t>
                      </a:r>
                      <a:r>
                        <a:rPr lang="en-US" sz="1600" b="1" u="none" strike="noStrike" dirty="0">
                          <a:effectLst/>
                          <a:latin typeface="+mn-lt"/>
                        </a:rPr>
                        <a:t> (multiple islets)</a:t>
                      </a:r>
                      <a:endParaRPr lang="en-US" sz="1600" b="1" i="0" u="none" strike="noStrike" dirty="0">
                        <a:solidFill>
                          <a:srgbClr val="000000"/>
                        </a:solidFill>
                        <a:effectLst/>
                        <a:latin typeface="+mn-lt"/>
                      </a:endParaRPr>
                    </a:p>
                  </a:txBody>
                  <a:tcPr marL="7620" marR="7620" marT="76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spcBef>
                          <a:spcPts val="0"/>
                        </a:spcBef>
                        <a:spcAft>
                          <a:spcPts val="0"/>
                        </a:spcAft>
                      </a:pPr>
                      <a:r>
                        <a:rPr lang="en-US" sz="1600" u="none" strike="noStrike">
                          <a:effectLst/>
                          <a:latin typeface="+mn-lt"/>
                        </a:rPr>
                        <a:t>Thick</a:t>
                      </a:r>
                    </a:p>
                    <a:p>
                      <a:pPr algn="ctr" fontAlgn="ctr">
                        <a:spcBef>
                          <a:spcPts val="0"/>
                        </a:spcBef>
                        <a:spcAft>
                          <a:spcPts val="0"/>
                        </a:spcAft>
                      </a:pPr>
                      <a:r>
                        <a:rPr lang="en-US" sz="1600" u="none" strike="noStrike">
                          <a:effectLst/>
                          <a:latin typeface="+mn-lt"/>
                        </a:rPr>
                        <a:t> 50-400 microns</a:t>
                      </a:r>
                      <a:endParaRPr lang="en-US" sz="1600" b="0" i="0" u="none" strike="noStrike">
                        <a:solidFill>
                          <a:srgbClr val="000000"/>
                        </a:solidFill>
                        <a:effectLst/>
                        <a:latin typeface="+mn-lt"/>
                      </a:endParaRPr>
                    </a:p>
                  </a:txBody>
                  <a:tcPr marL="7620" marR="7620" marT="76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spcBef>
                          <a:spcPts val="0"/>
                        </a:spcBef>
                        <a:spcAft>
                          <a:spcPts val="0"/>
                        </a:spcAft>
                      </a:pPr>
                      <a:r>
                        <a:rPr lang="en-US" sz="1600" u="none" strike="noStrike" dirty="0">
                          <a:effectLst/>
                          <a:latin typeface="+mn-lt"/>
                        </a:rPr>
                        <a:t>Can be immunoprotective;</a:t>
                      </a:r>
                    </a:p>
                    <a:p>
                      <a:pPr algn="ctr" fontAlgn="ctr">
                        <a:spcBef>
                          <a:spcPts val="0"/>
                        </a:spcBef>
                        <a:spcAft>
                          <a:spcPts val="0"/>
                        </a:spcAft>
                      </a:pPr>
                      <a:r>
                        <a:rPr lang="en-US" sz="1600" u="none" strike="noStrike" dirty="0">
                          <a:effectLst/>
                          <a:latin typeface="+mn-lt"/>
                        </a:rPr>
                        <a:t>easily</a:t>
                      </a:r>
                      <a:r>
                        <a:rPr lang="en-US" sz="1600" u="none" strike="noStrike" baseline="0" dirty="0">
                          <a:effectLst/>
                          <a:latin typeface="+mn-lt"/>
                        </a:rPr>
                        <a:t> retrievable (contains cells)</a:t>
                      </a:r>
                      <a:r>
                        <a:rPr lang="en-US" sz="1600" u="none" strike="noStrike" dirty="0">
                          <a:effectLst/>
                          <a:latin typeface="+mn-lt"/>
                        </a:rPr>
                        <a:t> </a:t>
                      </a:r>
                      <a:endParaRPr lang="en-US" sz="1600" b="0" i="0" u="none" strike="noStrike" dirty="0">
                        <a:solidFill>
                          <a:srgbClr val="000000"/>
                        </a:solidFill>
                        <a:effectLst/>
                        <a:latin typeface="+mn-lt"/>
                      </a:endParaRPr>
                    </a:p>
                  </a:txBody>
                  <a:tcPr marL="7620" marR="7620" marT="76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spcBef>
                          <a:spcPts val="0"/>
                        </a:spcBef>
                        <a:spcAft>
                          <a:spcPts val="0"/>
                        </a:spcAft>
                      </a:pPr>
                      <a:r>
                        <a:rPr lang="en-US" sz="1600" u="none" strike="noStrike" dirty="0">
                          <a:effectLst/>
                          <a:latin typeface="+mn-lt"/>
                        </a:rPr>
                        <a:t>Hypoxia</a:t>
                      </a:r>
                      <a:r>
                        <a:rPr lang="en-US" sz="1600" u="none" strike="noStrike" baseline="0" dirty="0">
                          <a:effectLst/>
                          <a:latin typeface="+mn-lt"/>
                        </a:rPr>
                        <a:t> (diffusion);  foreign body </a:t>
                      </a:r>
                      <a:r>
                        <a:rPr lang="en-US" sz="1600" u="none" strike="noStrike" baseline="0" dirty="0" err="1">
                          <a:effectLst/>
                          <a:latin typeface="+mn-lt"/>
                        </a:rPr>
                        <a:t>rx</a:t>
                      </a:r>
                      <a:r>
                        <a:rPr lang="en-US" sz="1600" u="none" strike="noStrike" dirty="0">
                          <a:effectLst/>
                          <a:latin typeface="+mn-lt"/>
                        </a:rPr>
                        <a:t> </a:t>
                      </a:r>
                      <a:endParaRPr lang="en-US" sz="1600" b="0" i="0" u="none" strike="noStrike" dirty="0">
                        <a:solidFill>
                          <a:srgbClr val="000000"/>
                        </a:solidFill>
                        <a:effectLst/>
                        <a:latin typeface="+mn-lt"/>
                      </a:endParaRPr>
                    </a:p>
                  </a:txBody>
                  <a:tcPr marL="7620" marR="7620" marT="76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990752">
                <a:tc>
                  <a:txBody>
                    <a:bodyPr/>
                    <a:lstStyle/>
                    <a:p>
                      <a:pPr algn="ctr" fontAlgn="ctr">
                        <a:spcBef>
                          <a:spcPts val="0"/>
                        </a:spcBef>
                        <a:spcAft>
                          <a:spcPts val="0"/>
                        </a:spcAft>
                      </a:pPr>
                      <a:r>
                        <a:rPr lang="en-US" sz="1600" b="1" u="none" strike="noStrike" dirty="0">
                          <a:effectLst/>
                          <a:latin typeface="+mn-lt"/>
                        </a:rPr>
                        <a:t>Microencapsulation </a:t>
                      </a:r>
                    </a:p>
                    <a:p>
                      <a:pPr algn="ctr" fontAlgn="ctr">
                        <a:spcBef>
                          <a:spcPts val="0"/>
                        </a:spcBef>
                        <a:spcAft>
                          <a:spcPts val="0"/>
                        </a:spcAft>
                      </a:pPr>
                      <a:r>
                        <a:rPr lang="en-US" sz="1600" b="1" i="0" u="none" strike="noStrike" dirty="0">
                          <a:solidFill>
                            <a:srgbClr val="000000"/>
                          </a:solidFill>
                          <a:effectLst/>
                          <a:latin typeface="+mn-lt"/>
                        </a:rPr>
                        <a:t>(1-3</a:t>
                      </a:r>
                      <a:r>
                        <a:rPr lang="en-US" sz="1600" b="1" i="0" u="none" strike="noStrike" baseline="0" dirty="0">
                          <a:solidFill>
                            <a:srgbClr val="000000"/>
                          </a:solidFill>
                          <a:effectLst/>
                          <a:latin typeface="+mn-lt"/>
                        </a:rPr>
                        <a:t> islets)</a:t>
                      </a:r>
                      <a:endParaRPr lang="en-US" sz="1600" b="1" i="0" u="none" strike="noStrike" dirty="0">
                        <a:solidFill>
                          <a:srgbClr val="000000"/>
                        </a:solidFill>
                        <a:effectLst/>
                        <a:latin typeface="+mn-lt"/>
                      </a:endParaRPr>
                    </a:p>
                  </a:txBody>
                  <a:tcPr marL="7620" marR="7620" marT="76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spcBef>
                          <a:spcPts val="0"/>
                        </a:spcBef>
                        <a:spcAft>
                          <a:spcPts val="0"/>
                        </a:spcAft>
                      </a:pPr>
                      <a:r>
                        <a:rPr lang="en-US" sz="1600" u="none" strike="noStrike" dirty="0">
                          <a:effectLst/>
                          <a:latin typeface="+mn-lt"/>
                        </a:rPr>
                        <a:t>Generally</a:t>
                      </a:r>
                      <a:r>
                        <a:rPr lang="en-US" sz="1600" u="none" strike="noStrike" baseline="0" dirty="0">
                          <a:effectLst/>
                          <a:latin typeface="+mn-lt"/>
                        </a:rPr>
                        <a:t> t</a:t>
                      </a:r>
                      <a:r>
                        <a:rPr lang="en-US" sz="1600" u="none" strike="noStrike" dirty="0">
                          <a:effectLst/>
                          <a:latin typeface="+mn-lt"/>
                        </a:rPr>
                        <a:t>hick</a:t>
                      </a:r>
                    </a:p>
                    <a:p>
                      <a:pPr algn="ctr" fontAlgn="ctr">
                        <a:spcBef>
                          <a:spcPts val="0"/>
                        </a:spcBef>
                        <a:spcAft>
                          <a:spcPts val="0"/>
                        </a:spcAft>
                      </a:pPr>
                      <a:r>
                        <a:rPr lang="en-US" sz="1600" b="0" i="0" u="none" strike="noStrike" dirty="0">
                          <a:solidFill>
                            <a:srgbClr val="000000"/>
                          </a:solidFill>
                          <a:effectLst/>
                          <a:latin typeface="+mn-lt"/>
                        </a:rPr>
                        <a:t>~200 microns</a:t>
                      </a:r>
                    </a:p>
                  </a:txBody>
                  <a:tcPr marL="7620" marR="7620" marT="76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spcBef>
                          <a:spcPts val="0"/>
                        </a:spcBef>
                        <a:spcAft>
                          <a:spcPts val="0"/>
                        </a:spcAft>
                      </a:pPr>
                      <a:r>
                        <a:rPr lang="en-US" sz="1600" u="none" strike="noStrike" dirty="0">
                          <a:effectLst/>
                          <a:latin typeface="+mn-lt"/>
                        </a:rPr>
                        <a:t>Immunoprotective;</a:t>
                      </a:r>
                      <a:r>
                        <a:rPr lang="en-US" sz="1600" u="none" strike="noStrike" baseline="0" dirty="0">
                          <a:effectLst/>
                          <a:latin typeface="+mn-lt"/>
                        </a:rPr>
                        <a:t> +/-small diffusion diameter for </a:t>
                      </a:r>
                      <a:r>
                        <a:rPr lang="en-US" sz="1600" u="none" strike="noStrike" baseline="0" dirty="0" err="1">
                          <a:effectLst/>
                          <a:latin typeface="+mn-lt"/>
                        </a:rPr>
                        <a:t>O2</a:t>
                      </a:r>
                      <a:r>
                        <a:rPr lang="en-US" sz="1600" u="none" strike="noStrike" dirty="0">
                          <a:effectLst/>
                          <a:latin typeface="+mn-lt"/>
                        </a:rPr>
                        <a:t> </a:t>
                      </a:r>
                      <a:endParaRPr lang="en-US" sz="1600" b="0" i="0" u="none" strike="noStrike" dirty="0">
                        <a:solidFill>
                          <a:srgbClr val="000000"/>
                        </a:solidFill>
                        <a:effectLst/>
                        <a:latin typeface="+mn-lt"/>
                      </a:endParaRPr>
                    </a:p>
                  </a:txBody>
                  <a:tcPr marL="7620" marR="7620" marT="76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spcBef>
                          <a:spcPts val="0"/>
                        </a:spcBef>
                        <a:spcAft>
                          <a:spcPts val="0"/>
                        </a:spcAft>
                      </a:pPr>
                      <a:r>
                        <a:rPr lang="en-US" sz="1600" u="none" strike="noStrike">
                          <a:effectLst/>
                          <a:latin typeface="+mn-lt"/>
                        </a:rPr>
                        <a:t>Not</a:t>
                      </a:r>
                      <a:r>
                        <a:rPr lang="en-US" sz="1600" u="none" strike="noStrike" baseline="0">
                          <a:effectLst/>
                          <a:latin typeface="+mn-lt"/>
                        </a:rPr>
                        <a:t> retrievable, hypoxia remains a challenge</a:t>
                      </a:r>
                      <a:r>
                        <a:rPr lang="en-US" sz="1600" u="none" strike="noStrike">
                          <a:effectLst/>
                          <a:latin typeface="+mn-lt"/>
                        </a:rPr>
                        <a:t> </a:t>
                      </a:r>
                      <a:endParaRPr lang="en-US" sz="1600" b="0" i="0" u="none" strike="noStrike">
                        <a:solidFill>
                          <a:srgbClr val="000000"/>
                        </a:solidFill>
                        <a:effectLst/>
                        <a:latin typeface="+mn-lt"/>
                      </a:endParaRPr>
                    </a:p>
                  </a:txBody>
                  <a:tcPr marL="7620" marR="7620" marT="76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861511">
                <a:tc>
                  <a:txBody>
                    <a:bodyPr/>
                    <a:lstStyle/>
                    <a:p>
                      <a:pPr algn="ctr" fontAlgn="ctr">
                        <a:spcBef>
                          <a:spcPts val="0"/>
                        </a:spcBef>
                        <a:spcAft>
                          <a:spcPts val="0"/>
                        </a:spcAft>
                      </a:pPr>
                      <a:r>
                        <a:rPr lang="en-US" sz="1600" b="1" u="none" strike="noStrike" dirty="0" err="1">
                          <a:effectLst/>
                          <a:latin typeface="+mn-lt"/>
                        </a:rPr>
                        <a:t>Nanoencapasulation</a:t>
                      </a:r>
                      <a:endParaRPr lang="en-US" sz="1600" b="1" u="none" strike="noStrike" dirty="0">
                        <a:effectLst/>
                        <a:latin typeface="+mn-lt"/>
                      </a:endParaRPr>
                    </a:p>
                    <a:p>
                      <a:pPr marL="0" marR="0" indent="0" algn="ctr" defTabSz="914400" rtl="0" eaLnBrk="1" fontAlgn="ctr" latinLnBrk="0" hangingPunct="1">
                        <a:lnSpc>
                          <a:spcPct val="100000"/>
                        </a:lnSpc>
                        <a:spcBef>
                          <a:spcPts val="0"/>
                        </a:spcBef>
                        <a:spcAft>
                          <a:spcPts val="0"/>
                        </a:spcAft>
                        <a:buClrTx/>
                        <a:buSzTx/>
                        <a:buFontTx/>
                        <a:buNone/>
                        <a:tabLst/>
                        <a:defRPr/>
                      </a:pPr>
                      <a:r>
                        <a:rPr lang="en-US" sz="1600" b="1" i="0" u="none" strike="noStrike" kern="1200" dirty="0">
                          <a:solidFill>
                            <a:srgbClr val="000000"/>
                          </a:solidFill>
                          <a:effectLst/>
                          <a:latin typeface="+mn-lt"/>
                          <a:ea typeface="+mn-ea"/>
                          <a:cs typeface="+mn-cs"/>
                        </a:rPr>
                        <a:t>(1 islet</a:t>
                      </a:r>
                      <a:r>
                        <a:rPr lang="en-US" sz="1600" b="1" i="0" u="none" strike="noStrike" kern="1200" baseline="0" dirty="0">
                          <a:solidFill>
                            <a:srgbClr val="000000"/>
                          </a:solidFill>
                          <a:effectLst/>
                          <a:latin typeface="+mn-lt"/>
                          <a:ea typeface="+mn-ea"/>
                          <a:cs typeface="+mn-cs"/>
                        </a:rPr>
                        <a:t>)</a:t>
                      </a:r>
                      <a:endParaRPr lang="en-US" sz="1600" b="1" i="0" u="none" strike="noStrike" kern="1200" dirty="0">
                        <a:solidFill>
                          <a:srgbClr val="000000"/>
                        </a:solidFill>
                        <a:effectLst/>
                        <a:latin typeface="+mn-lt"/>
                        <a:ea typeface="+mn-ea"/>
                        <a:cs typeface="+mn-cs"/>
                      </a:endParaRPr>
                    </a:p>
                  </a:txBody>
                  <a:tcPr marL="7620" marR="7620" marT="76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spcBef>
                          <a:spcPts val="0"/>
                        </a:spcBef>
                        <a:spcAft>
                          <a:spcPts val="0"/>
                        </a:spcAft>
                      </a:pPr>
                      <a:r>
                        <a:rPr lang="en-US" sz="1600" b="0" i="0" u="none" strike="noStrike" dirty="0">
                          <a:solidFill>
                            <a:schemeClr val="dk1"/>
                          </a:solidFill>
                          <a:effectLst/>
                          <a:latin typeface="+mn-lt"/>
                        </a:rPr>
                        <a:t>Very thin </a:t>
                      </a:r>
                      <a:r>
                        <a:rPr lang="en-US" sz="1600" b="0" i="0" u="none" strike="noStrike" baseline="0" dirty="0">
                          <a:solidFill>
                            <a:schemeClr val="dk1"/>
                          </a:solidFill>
                          <a:effectLst/>
                          <a:latin typeface="+mn-lt"/>
                        </a:rPr>
                        <a:t>(single-layer coatings)</a:t>
                      </a:r>
                      <a:endParaRPr lang="en-US" sz="1600" b="0" i="0" u="none" strike="noStrike" dirty="0">
                        <a:solidFill>
                          <a:srgbClr val="000000"/>
                        </a:solidFill>
                        <a:effectLst/>
                        <a:latin typeface="+mn-lt"/>
                      </a:endParaRPr>
                    </a:p>
                  </a:txBody>
                  <a:tcPr marL="7620" marR="7620" marT="76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600" u="none" strike="noStrike" dirty="0">
                          <a:effectLst/>
                          <a:latin typeface="+mn-lt"/>
                        </a:rPr>
                        <a:t>Immunoprotective;</a:t>
                      </a:r>
                      <a:r>
                        <a:rPr lang="en-US" sz="1600" u="none" strike="noStrike" baseline="0" dirty="0">
                          <a:effectLst/>
                          <a:latin typeface="+mn-lt"/>
                        </a:rPr>
                        <a:t> small diffusion diameter for </a:t>
                      </a:r>
                      <a:r>
                        <a:rPr lang="en-US" sz="1600" u="none" strike="noStrike" baseline="0" dirty="0" err="1">
                          <a:effectLst/>
                          <a:latin typeface="+mn-lt"/>
                        </a:rPr>
                        <a:t>O2</a:t>
                      </a:r>
                      <a:r>
                        <a:rPr lang="en-US" sz="1600" u="none" strike="noStrike" dirty="0">
                          <a:effectLst/>
                          <a:latin typeface="+mn-lt"/>
                        </a:rPr>
                        <a:t>  </a:t>
                      </a:r>
                      <a:endParaRPr lang="en-US" sz="1600" b="0" i="0" u="none" strike="noStrike" dirty="0">
                        <a:solidFill>
                          <a:srgbClr val="000000"/>
                        </a:solidFill>
                        <a:effectLst/>
                        <a:latin typeface="+mn-lt"/>
                      </a:endParaRPr>
                    </a:p>
                  </a:txBody>
                  <a:tcPr marL="7620" marR="7620" marT="76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spcBef>
                          <a:spcPts val="0"/>
                        </a:spcBef>
                        <a:spcAft>
                          <a:spcPts val="0"/>
                        </a:spcAft>
                      </a:pPr>
                      <a:r>
                        <a:rPr lang="en-US" sz="1600" u="none" strike="noStrike">
                          <a:effectLst/>
                          <a:latin typeface="+mn-lt"/>
                        </a:rPr>
                        <a:t> Not retrievable,</a:t>
                      </a:r>
                      <a:r>
                        <a:rPr lang="en-US" sz="1600" u="none" strike="noStrike" baseline="0">
                          <a:effectLst/>
                          <a:latin typeface="+mn-lt"/>
                        </a:rPr>
                        <a:t> individual islet coating</a:t>
                      </a:r>
                      <a:endParaRPr lang="en-US" sz="1600" b="0" i="0" u="none" strike="noStrike">
                        <a:solidFill>
                          <a:srgbClr val="000000"/>
                        </a:solidFill>
                        <a:effectLst/>
                        <a:latin typeface="+mn-lt"/>
                      </a:endParaRPr>
                    </a:p>
                  </a:txBody>
                  <a:tcPr marL="7620" marR="7620" marT="76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86151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600" b="1" i="0" u="none" strike="noStrike" kern="1200" dirty="0" err="1">
                          <a:solidFill>
                            <a:srgbClr val="000000"/>
                          </a:solidFill>
                          <a:effectLst/>
                          <a:latin typeface="+mn-lt"/>
                          <a:ea typeface="+mn-ea"/>
                          <a:cs typeface="+mn-cs"/>
                        </a:rPr>
                        <a:t>Bioscaffold</a:t>
                      </a:r>
                      <a:endParaRPr lang="en-US" sz="1600" b="1" i="0" u="none" strike="noStrike" kern="1200" dirty="0">
                        <a:solidFill>
                          <a:srgbClr val="000000"/>
                        </a:solidFill>
                        <a:effectLst/>
                        <a:latin typeface="+mn-lt"/>
                        <a:ea typeface="+mn-ea"/>
                        <a:cs typeface="+mn-cs"/>
                      </a:endParaRPr>
                    </a:p>
                  </a:txBody>
                  <a:tcPr marL="7620" marR="7620" marT="76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spcBef>
                          <a:spcPts val="0"/>
                        </a:spcBef>
                        <a:spcAft>
                          <a:spcPts val="0"/>
                        </a:spcAft>
                      </a:pPr>
                      <a:r>
                        <a:rPr lang="en-US" sz="1600" b="0" i="0" u="none" strike="noStrike">
                          <a:solidFill>
                            <a:srgbClr val="000000"/>
                          </a:solidFill>
                          <a:effectLst/>
                          <a:latin typeface="+mn-lt"/>
                        </a:rPr>
                        <a:t>Open device</a:t>
                      </a:r>
                    </a:p>
                  </a:txBody>
                  <a:tcPr marL="7620" marR="7620" marT="76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600" b="0" i="0" u="none" strike="noStrike">
                          <a:solidFill>
                            <a:srgbClr val="000000"/>
                          </a:solidFill>
                          <a:effectLst/>
                          <a:latin typeface="+mn-lt"/>
                        </a:rPr>
                        <a:t>Can be used for local release of trophic factors, immunosuppression w/o hypoxia/diffusion barrier</a:t>
                      </a:r>
                    </a:p>
                  </a:txBody>
                  <a:tcPr marL="7620" marR="7620" marT="76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spcBef>
                          <a:spcPts val="0"/>
                        </a:spcBef>
                        <a:spcAft>
                          <a:spcPts val="0"/>
                        </a:spcAft>
                      </a:pPr>
                      <a:r>
                        <a:rPr lang="en-US" sz="1600" b="0" i="0" u="none" strike="noStrike" dirty="0">
                          <a:solidFill>
                            <a:srgbClr val="000000"/>
                          </a:solidFill>
                          <a:effectLst/>
                          <a:latin typeface="+mn-lt"/>
                        </a:rPr>
                        <a:t>No immunoprotected barrier </a:t>
                      </a:r>
                    </a:p>
                  </a:txBody>
                  <a:tcPr marL="7620" marR="7620" marT="76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0717332"/>
                  </a:ext>
                </a:extLst>
              </a:tr>
            </a:tbl>
          </a:graphicData>
        </a:graphic>
      </p:graphicFrame>
      <p:pic>
        <p:nvPicPr>
          <p:cNvPr id="6" name="Picture 5" descr="A picture containing text, device, thermometer&#10;&#10;Description automatically generated">
            <a:extLst>
              <a:ext uri="{FF2B5EF4-FFF2-40B4-BE49-F238E27FC236}">
                <a16:creationId xmlns:a16="http://schemas.microsoft.com/office/drawing/2014/main" id="{B2B610E4-02B0-C494-8D0B-0D992D05508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6171" y="1242636"/>
            <a:ext cx="1431296" cy="2301524"/>
          </a:xfrm>
          <a:prstGeom prst="rect">
            <a:avLst/>
          </a:prstGeom>
        </p:spPr>
      </p:pic>
      <p:pic>
        <p:nvPicPr>
          <p:cNvPr id="8" name="Picture 7" descr="A circular object with a hole in it&#10;&#10;Description automatically generated with low confidence">
            <a:extLst>
              <a:ext uri="{FF2B5EF4-FFF2-40B4-BE49-F238E27FC236}">
                <a16:creationId xmlns:a16="http://schemas.microsoft.com/office/drawing/2014/main" id="{43CE03A4-F2D5-6F29-6D2C-B0D557D1912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42500" y="3792977"/>
            <a:ext cx="1431296" cy="1528884"/>
          </a:xfrm>
          <a:prstGeom prst="rect">
            <a:avLst/>
          </a:prstGeom>
        </p:spPr>
      </p:pic>
      <p:sp>
        <p:nvSpPr>
          <p:cNvPr id="7" name="Footer Placeholder 6">
            <a:extLst>
              <a:ext uri="{FF2B5EF4-FFF2-40B4-BE49-F238E27FC236}">
                <a16:creationId xmlns:a16="http://schemas.microsoft.com/office/drawing/2014/main" id="{F1A41736-D749-08CD-C016-04BA56492255}"/>
              </a:ext>
            </a:extLst>
          </p:cNvPr>
          <p:cNvSpPr>
            <a:spLocks noGrp="1"/>
          </p:cNvSpPr>
          <p:nvPr>
            <p:ph type="ftr" sz="quarter" idx="3"/>
          </p:nvPr>
        </p:nvSpPr>
        <p:spPr/>
        <p:txBody>
          <a:bodyPr/>
          <a:lstStyle/>
          <a:p>
            <a:r>
              <a:rPr lang="en-US" dirty="0"/>
              <a:t>Krishnan R, et al. </a:t>
            </a:r>
            <a:r>
              <a:rPr lang="en-US" i="1" dirty="0"/>
              <a:t>Rev </a:t>
            </a:r>
            <a:r>
              <a:rPr lang="en-US" i="1" dirty="0" err="1"/>
              <a:t>Diabet</a:t>
            </a:r>
            <a:r>
              <a:rPr lang="en-US" i="1" dirty="0"/>
              <a:t> Stud. </a:t>
            </a:r>
            <a:r>
              <a:rPr lang="en-US" dirty="0"/>
              <a:t>2014;11(1):84-101. doi:10.1900/RDS.2014.11.84.</a:t>
            </a:r>
          </a:p>
        </p:txBody>
      </p:sp>
    </p:spTree>
    <p:extLst>
      <p:ext uri="{BB962C8B-B14F-4D97-AF65-F5344CB8AC3E}">
        <p14:creationId xmlns:p14="http://schemas.microsoft.com/office/powerpoint/2010/main" val="2951568435"/>
      </p:ext>
    </p:extLst>
  </p:cSld>
  <p:clrMapOvr>
    <a:masterClrMapping/>
  </p:clrMapOvr>
  <p:extLst>
    <p:ext uri="{6950BFC3-D8DA-4A85-94F7-54DA5524770B}">
      <p188:commentRel xmlns:p188="http://schemas.microsoft.com/office/powerpoint/2018/8/main" r:id="rId3"/>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52909-72CB-A1A8-B08D-CC72F20087AE}"/>
              </a:ext>
            </a:extLst>
          </p:cNvPr>
          <p:cNvSpPr>
            <a:spLocks noGrp="1"/>
          </p:cNvSpPr>
          <p:nvPr>
            <p:ph type="title"/>
          </p:nvPr>
        </p:nvSpPr>
        <p:spPr>
          <a:xfrm>
            <a:off x="609600" y="62315"/>
            <a:ext cx="10907209" cy="1325563"/>
          </a:xfrm>
        </p:spPr>
        <p:txBody>
          <a:bodyPr>
            <a:normAutofit/>
          </a:bodyPr>
          <a:lstStyle/>
          <a:p>
            <a:r>
              <a:rPr lang="en-US" sz="3600" dirty="0">
                <a:latin typeface="+mn-lt"/>
              </a:rPr>
              <a:t>What to Know for Patients With Type 1 Diabetes</a:t>
            </a:r>
          </a:p>
        </p:txBody>
      </p:sp>
      <p:sp>
        <p:nvSpPr>
          <p:cNvPr id="3" name="Content Placeholder 2">
            <a:extLst>
              <a:ext uri="{FF2B5EF4-FFF2-40B4-BE49-F238E27FC236}">
                <a16:creationId xmlns:a16="http://schemas.microsoft.com/office/drawing/2014/main" id="{3F401486-829D-DCDA-DF04-68DBBB1080C3}"/>
              </a:ext>
            </a:extLst>
          </p:cNvPr>
          <p:cNvSpPr>
            <a:spLocks noGrp="1"/>
          </p:cNvSpPr>
          <p:nvPr>
            <p:ph idx="1"/>
          </p:nvPr>
        </p:nvSpPr>
        <p:spPr/>
        <p:txBody>
          <a:bodyPr/>
          <a:lstStyle/>
          <a:p>
            <a:r>
              <a:rPr lang="en-US" sz="2800" dirty="0"/>
              <a:t>Cell therapy for diabetes is limited </a:t>
            </a:r>
            <a:r>
              <a:rPr lang="en-US" sz="2800" i="1" dirty="0"/>
              <a:t>currently</a:t>
            </a:r>
            <a:r>
              <a:rPr lang="en-US" sz="2800" dirty="0"/>
              <a:t> to patients who have type 1 diabetes complicated by severe hypoglycemia, or who need immunosuppression for a kidney transplant</a:t>
            </a:r>
          </a:p>
          <a:p>
            <a:pPr lvl="1"/>
            <a:r>
              <a:rPr lang="en-US" sz="2400" dirty="0"/>
              <a:t>May be a clinical procedure or clinical trial, depending on geography</a:t>
            </a:r>
          </a:p>
          <a:p>
            <a:pPr lvl="1"/>
            <a:endParaRPr lang="en-US" sz="2400" dirty="0"/>
          </a:p>
          <a:p>
            <a:r>
              <a:rPr lang="en-US" sz="2800" dirty="0"/>
              <a:t>However, approaches to reduce immunosuppression including encapsulation, tolerance induction, and gene editing are being actively studied, and would greatly improve safe access to islet (including stem cell-derived islet) transplants</a:t>
            </a:r>
          </a:p>
        </p:txBody>
      </p:sp>
    </p:spTree>
    <p:extLst>
      <p:ext uri="{BB962C8B-B14F-4D97-AF65-F5344CB8AC3E}">
        <p14:creationId xmlns:p14="http://schemas.microsoft.com/office/powerpoint/2010/main" val="1340310680"/>
      </p:ext>
    </p:extLst>
  </p:cSld>
  <p:clrMapOvr>
    <a:masterClrMapping/>
  </p:clrMapOvr>
</p:sld>
</file>

<file path=ppt/theme/theme1.xml><?xml version="1.0" encoding="utf-8"?>
<a:theme xmlns:a="http://schemas.openxmlformats.org/drawingml/2006/main" name="AL Weekly">
  <a:themeElements>
    <a:clrScheme name="Thrombosis OTG">
      <a:dk1>
        <a:sysClr val="windowText" lastClr="000000"/>
      </a:dk1>
      <a:lt1>
        <a:sysClr val="window" lastClr="FFFFFF"/>
      </a:lt1>
      <a:dk2>
        <a:srgbClr val="333333"/>
      </a:dk2>
      <a:lt2>
        <a:srgbClr val="F3F3F3"/>
      </a:lt2>
      <a:accent1>
        <a:srgbClr val="AC2A29"/>
      </a:accent1>
      <a:accent2>
        <a:srgbClr val="25215E"/>
      </a:accent2>
      <a:accent3>
        <a:srgbClr val="5980FF"/>
      </a:accent3>
      <a:accent4>
        <a:srgbClr val="F93D3B"/>
      </a:accent4>
      <a:accent5>
        <a:srgbClr val="848484"/>
      </a:accent5>
      <a:accent6>
        <a:srgbClr val="CCCCCC"/>
      </a:accent6>
      <a:hlink>
        <a:srgbClr val="DF2348"/>
      </a:hlink>
      <a:folHlink>
        <a:srgbClr val="2D22C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L Weekly" id="{9AC9A48E-EA2B-4530-A7C9-90D6EA5F23F9}" vid="{9A47C273-DF2F-4F32-B61D-DFA0C6227E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AL Weekly</Template>
  <TotalTime>730</TotalTime>
  <Words>1164</Words>
  <Application>Microsoft Office PowerPoint</Application>
  <PresentationFormat>Widescreen</PresentationFormat>
  <Paragraphs>137</Paragraphs>
  <Slides>9</Slides>
  <Notes>5</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4" baseType="lpstr">
      <vt:lpstr>Arial</vt:lpstr>
      <vt:lpstr>BlinkMacSystemFont</vt:lpstr>
      <vt:lpstr>Calibri</vt:lpstr>
      <vt:lpstr>AL Weekly</vt:lpstr>
      <vt:lpstr>Slide</vt:lpstr>
      <vt:lpstr>Protecting Insulin-Producing β-cells After Transplantation: Immunosuppression and Encapsulation</vt:lpstr>
      <vt:lpstr>Disclaimer</vt:lpstr>
      <vt:lpstr>Islet Transplantation:  Current State of Therapy</vt:lpstr>
      <vt:lpstr>Steroid-Free Immunosuppression Led to Initial Success With Islet Transplants</vt:lpstr>
      <vt:lpstr>Immunosuppression Selection Impacts Long-term Success</vt:lpstr>
      <vt:lpstr>Monitoring Patients on Immunosuppression</vt:lpstr>
      <vt:lpstr>Approaching Transplant Differently… </vt:lpstr>
      <vt:lpstr>Encapsulation in Cell Therapy for T1D (In Development)</vt:lpstr>
      <vt:lpstr>What to Know for Patients With Type 1 Diabetes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Moriah Diethorn</dc:creator>
  <cp:lastModifiedBy>Jeffrey Knapp</cp:lastModifiedBy>
  <cp:revision>29</cp:revision>
  <dcterms:created xsi:type="dcterms:W3CDTF">2019-04-17T19:10:32Z</dcterms:created>
  <dcterms:modified xsi:type="dcterms:W3CDTF">2022-12-15T20:27:59Z</dcterms:modified>
</cp:coreProperties>
</file>