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20"/>
  </p:notesMasterIdLst>
  <p:sldIdLst>
    <p:sldId id="262" r:id="rId2"/>
    <p:sldId id="256" r:id="rId3"/>
    <p:sldId id="267" r:id="rId4"/>
    <p:sldId id="268" r:id="rId5"/>
    <p:sldId id="269" r:id="rId6"/>
    <p:sldId id="275" r:id="rId7"/>
    <p:sldId id="276" r:id="rId8"/>
    <p:sldId id="277" r:id="rId9"/>
    <p:sldId id="278" r:id="rId10"/>
    <p:sldId id="279" r:id="rId11"/>
    <p:sldId id="280" r:id="rId12"/>
    <p:sldId id="270" r:id="rId13"/>
    <p:sldId id="281" r:id="rId14"/>
    <p:sldId id="282" r:id="rId15"/>
    <p:sldId id="283" r:id="rId16"/>
    <p:sldId id="271" r:id="rId17"/>
    <p:sldId id="274"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0700"/>
    <a:srgbClr val="A2A2A2"/>
    <a:srgbClr val="D70700"/>
    <a:srgbClr val="B10700"/>
    <a:srgbClr val="8C1346"/>
    <a:srgbClr val="DC1C3B"/>
    <a:srgbClr val="8A1449"/>
    <a:srgbClr val="791494"/>
    <a:srgbClr val="B9256F"/>
    <a:srgbClr val="9D0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8" autoAdjust="0"/>
    <p:restoredTop sz="94660"/>
  </p:normalViewPr>
  <p:slideViewPr>
    <p:cSldViewPr snapToGrid="0">
      <p:cViewPr varScale="1">
        <p:scale>
          <a:sx n="105" d="100"/>
          <a:sy n="105" d="100"/>
        </p:scale>
        <p:origin x="114"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93C2AE-DCD7-4825-9514-479B22FF448B}" type="datetimeFigureOut">
              <a:rPr lang="en-US" smtClean="0"/>
              <a:t>12/15/2022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F58FFE-C4A1-4746-B039-7E67237D3818}" type="slidenum">
              <a:rPr lang="en-US" smtClean="0"/>
              <a:t>‹#›</a:t>
            </a:fld>
            <a:endParaRPr lang="en-US"/>
          </a:p>
        </p:txBody>
      </p:sp>
    </p:spTree>
    <p:extLst>
      <p:ext uri="{BB962C8B-B14F-4D97-AF65-F5344CB8AC3E}">
        <p14:creationId xmlns:p14="http://schemas.microsoft.com/office/powerpoint/2010/main" val="3175797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Program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36726"/>
            <a:ext cx="10515600" cy="2852737"/>
          </a:xfrm>
        </p:spPr>
        <p:txBody>
          <a:bodyPr anchor="ctr">
            <a:normAutofit/>
          </a:bodyPr>
          <a:lstStyle>
            <a:lvl1pPr>
              <a:defRPr sz="3600"/>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9" name="Slide Number Placeholder 5">
            <a:extLst>
              <a:ext uri="{FF2B5EF4-FFF2-40B4-BE49-F238E27FC236}">
                <a16:creationId xmlns:a16="http://schemas.microsoft.com/office/drawing/2014/main" id="{3B500345-C3E0-42CC-8FD4-EB843A6FF5ED}"/>
              </a:ext>
            </a:extLst>
          </p:cNvPr>
          <p:cNvSpPr>
            <a:spLocks noGrp="1"/>
          </p:cNvSpPr>
          <p:nvPr>
            <p:ph type="sldNum" sz="quarter" idx="4"/>
          </p:nvPr>
        </p:nvSpPr>
        <p:spPr>
          <a:xfrm>
            <a:off x="9801224" y="6356350"/>
            <a:ext cx="50643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a:p>
        </p:txBody>
      </p:sp>
      <p:pic>
        <p:nvPicPr>
          <p:cNvPr id="11" name="Picture 10">
            <a:extLst>
              <a:ext uri="{FF2B5EF4-FFF2-40B4-BE49-F238E27FC236}">
                <a16:creationId xmlns:a16="http://schemas.microsoft.com/office/drawing/2014/main" id="{E48852D9-34E0-4159-A042-0685BA9709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3" name="Picture 2">
            <a:extLst>
              <a:ext uri="{FF2B5EF4-FFF2-40B4-BE49-F238E27FC236}">
                <a16:creationId xmlns:a16="http://schemas.microsoft.com/office/drawing/2014/main" id="{D827D5AA-4F23-415D-B703-E60362CBDA5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423670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C6EA0-DF1B-4B60-8E92-A1F9A27C20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4E7CDB-6189-43E1-822E-487D921BC33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DEB9D4B4-80D7-403A-8862-E9A0EE259B06}"/>
              </a:ext>
            </a:extLst>
          </p:cNvPr>
          <p:cNvSpPr>
            <a:spLocks noGrp="1"/>
          </p:cNvSpPr>
          <p:nvPr>
            <p:ph type="sldNum" sz="quarter" idx="4"/>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a:p>
        </p:txBody>
      </p:sp>
      <p:sp>
        <p:nvSpPr>
          <p:cNvPr id="9" name="Footer Placeholder 4">
            <a:extLst>
              <a:ext uri="{FF2B5EF4-FFF2-40B4-BE49-F238E27FC236}">
                <a16:creationId xmlns:a16="http://schemas.microsoft.com/office/drawing/2014/main" id="{0878160B-A50E-4044-BEDC-003941514F62}"/>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038049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1541D1-28B2-4405-9844-98E0E4136F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48BAD9-7A6F-4E94-90C2-E48F2007B3C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9CA5BC4D-2391-4A80-9FB2-579B3A3BAADA}"/>
              </a:ext>
            </a:extLst>
          </p:cNvPr>
          <p:cNvSpPr>
            <a:spLocks noGrp="1"/>
          </p:cNvSpPr>
          <p:nvPr>
            <p:ph type="sldNum" sz="quarter" idx="4"/>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a:p>
        </p:txBody>
      </p:sp>
      <p:sp>
        <p:nvSpPr>
          <p:cNvPr id="9" name="Footer Placeholder 4">
            <a:extLst>
              <a:ext uri="{FF2B5EF4-FFF2-40B4-BE49-F238E27FC236}">
                <a16:creationId xmlns:a16="http://schemas.microsoft.com/office/drawing/2014/main" id="{7DA3EE56-F116-4736-BC0B-94830327ABE7}"/>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005904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2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9" name="Slide Number Placeholder 5">
            <a:extLst>
              <a:ext uri="{FF2B5EF4-FFF2-40B4-BE49-F238E27FC236}">
                <a16:creationId xmlns:a16="http://schemas.microsoft.com/office/drawing/2014/main" id="{3B500345-C3E0-42CC-8FD4-EB843A6FF5ED}"/>
              </a:ext>
            </a:extLst>
          </p:cNvPr>
          <p:cNvSpPr>
            <a:spLocks noGrp="1"/>
          </p:cNvSpPr>
          <p:nvPr>
            <p:ph type="sldNum" sz="quarter" idx="4"/>
          </p:nvPr>
        </p:nvSpPr>
        <p:spPr>
          <a:xfrm>
            <a:off x="9801224" y="6356350"/>
            <a:ext cx="50643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a:p>
        </p:txBody>
      </p:sp>
      <p:pic>
        <p:nvPicPr>
          <p:cNvPr id="12" name="Picture 11">
            <a:extLst>
              <a:ext uri="{FF2B5EF4-FFF2-40B4-BE49-F238E27FC236}">
                <a16:creationId xmlns:a16="http://schemas.microsoft.com/office/drawing/2014/main" id="{C55E091B-F2D8-4905-A7C7-4D21412C59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2" name="Picture 1">
            <a:extLst>
              <a:ext uri="{FF2B5EF4-FFF2-40B4-BE49-F238E27FC236}">
                <a16:creationId xmlns:a16="http://schemas.microsoft.com/office/drawing/2014/main" id="{38177A6A-51BE-4C1A-B304-7C12D8C1B19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549625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BA793-0D75-4FEC-90EF-AB3BDC649737}"/>
              </a:ext>
            </a:extLst>
          </p:cNvPr>
          <p:cNvSpPr>
            <a:spLocks noGrp="1"/>
          </p:cNvSpPr>
          <p:nvPr>
            <p:ph type="title"/>
          </p:nvPr>
        </p:nvSpPr>
        <p:spPr>
          <a:xfrm>
            <a:off x="609601" y="62315"/>
            <a:ext cx="10515600" cy="1325563"/>
          </a:xfrm>
        </p:spPr>
        <p:txBody>
          <a:bodyPr>
            <a:normAutofit/>
          </a:bodyPr>
          <a:lstStyle>
            <a:lvl1pPr>
              <a:defRPr sz="3200"/>
            </a:lvl1pPr>
          </a:lstStyle>
          <a:p>
            <a:r>
              <a:rPr lang="en-US"/>
              <a:t>Click to edit Master title style</a:t>
            </a:r>
            <a:endParaRPr lang="en-US" dirty="0"/>
          </a:p>
        </p:txBody>
      </p:sp>
      <p:sp>
        <p:nvSpPr>
          <p:cNvPr id="8" name="Slide Number Placeholder 5">
            <a:extLst>
              <a:ext uri="{FF2B5EF4-FFF2-40B4-BE49-F238E27FC236}">
                <a16:creationId xmlns:a16="http://schemas.microsoft.com/office/drawing/2014/main" id="{3CBC0D3A-7A3C-48B4-9165-9A3532A4875F}"/>
              </a:ext>
            </a:extLst>
          </p:cNvPr>
          <p:cNvSpPr>
            <a:spLocks noGrp="1"/>
          </p:cNvSpPr>
          <p:nvPr>
            <p:ph type="sldNum" sz="quarter" idx="4"/>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a:p>
        </p:txBody>
      </p:sp>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ext Placeholder 2">
            <a:extLst>
              <a:ext uri="{FF2B5EF4-FFF2-40B4-BE49-F238E27FC236}">
                <a16:creationId xmlns:a16="http://schemas.microsoft.com/office/drawing/2014/main" id="{EB25DC1A-8788-48D4-A7C2-D4263BFC73B6}"/>
              </a:ext>
            </a:extLst>
          </p:cNvPr>
          <p:cNvSpPr>
            <a:spLocks noGrp="1"/>
          </p:cNvSpPr>
          <p:nvPr>
            <p:ph idx="1"/>
          </p:nvPr>
        </p:nvSpPr>
        <p:spPr>
          <a:xfrm>
            <a:off x="609600" y="1675312"/>
            <a:ext cx="10744200" cy="452507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9914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9CB57186-7DE7-42CA-A2BB-48F4CFFF6BEC}"/>
              </a:ext>
            </a:extLst>
          </p:cNvPr>
          <p:cNvSpPr>
            <a:spLocks noGrp="1"/>
          </p:cNvSpPr>
          <p:nvPr>
            <p:ph type="sldNum" sz="quarter" idx="4"/>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409592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19D8B-16ED-478D-86BC-53FB724ED70D}"/>
              </a:ext>
            </a:extLst>
          </p:cNvPr>
          <p:cNvSpPr>
            <a:spLocks noGrp="1"/>
          </p:cNvSpPr>
          <p:nvPr>
            <p:ph type="title"/>
          </p:nvPr>
        </p:nvSpPr>
        <p:spPr>
          <a:xfrm>
            <a:off x="609601" y="5951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5"/>
            <a:ext cx="5157787" cy="846249"/>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283808"/>
            <a:ext cx="5157787" cy="3784482"/>
          </a:xfrm>
          <a:prstGeom prst="rect">
            <a:avLst/>
          </a:prstGeom>
        </p:spPr>
        <p:txBody>
          <a:bodyPr/>
          <a:lstStyle>
            <a:lvl1pPr marL="228600" indent="-228600">
              <a:buClr>
                <a:schemeClr val="accent2"/>
              </a:buClr>
              <a:buSzPct val="100000"/>
              <a:buFont typeface="Arial" panose="020B0604020202020204" pitchFamily="34" charset="0"/>
              <a:buChar char="•"/>
              <a:defRPr/>
            </a:lvl1pPr>
            <a:lvl2pPr marL="685800" indent="-228600">
              <a:buClr>
                <a:schemeClr val="accent2"/>
              </a:buClr>
              <a:buSzPct val="100000"/>
              <a:buFont typeface="Arial" panose="020B0604020202020204" pitchFamily="34" charset="0"/>
              <a:buChar char="•"/>
              <a:defRPr/>
            </a:lvl2pPr>
            <a:lvl3pPr marL="1143000" indent="-228600">
              <a:buClr>
                <a:schemeClr val="accent2"/>
              </a:buClr>
              <a:buSzPct val="100000"/>
              <a:buFont typeface="Arial" panose="020B0604020202020204" pitchFamily="34" charset="0"/>
              <a:buChar char="•"/>
              <a:defRPr/>
            </a:lvl3pPr>
            <a:lvl4pPr marL="1600200" indent="-228600">
              <a:buClr>
                <a:schemeClr val="accent2"/>
              </a:buClr>
              <a:buSzPct val="100000"/>
              <a:buFont typeface="Arial" panose="020B0604020202020204" pitchFamily="34" charset="0"/>
              <a:buChar char="•"/>
              <a:defRPr/>
            </a:lvl4pPr>
            <a:lvl5pPr marL="2057400" indent="-228600">
              <a:buClr>
                <a:schemeClr val="accent2"/>
              </a:buClr>
              <a:buSzPct val="100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5"/>
            <a:ext cx="5183188" cy="846249"/>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283808"/>
            <a:ext cx="5183188" cy="3784482"/>
          </a:xfrm>
          <a:prstGeom prst="rect">
            <a:avLst/>
          </a:prstGeom>
        </p:spPr>
        <p:txBody>
          <a:bodyPr/>
          <a:lstStyle>
            <a:lvl1pPr marL="228600" indent="-228600">
              <a:buClr>
                <a:schemeClr val="accent2"/>
              </a:buClr>
              <a:buFont typeface="Arial" panose="020B0604020202020204" pitchFamily="34" charset="0"/>
              <a:buChar char="•"/>
              <a:defRPr/>
            </a:lvl1pPr>
            <a:lvl2pPr marL="685800" indent="-228600">
              <a:buClr>
                <a:schemeClr val="accent2"/>
              </a:buClr>
              <a:buFont typeface="Arial" panose="020B0604020202020204" pitchFamily="34" charset="0"/>
              <a:buChar char="•"/>
              <a:defRPr/>
            </a:lvl2pPr>
            <a:lvl3pPr marL="1143000" indent="-228600">
              <a:buClr>
                <a:schemeClr val="accent2"/>
              </a:buClr>
              <a:buFont typeface="Arial" panose="020B0604020202020204" pitchFamily="34" charset="0"/>
              <a:buChar char="•"/>
              <a:defRPr/>
            </a:lvl3pPr>
            <a:lvl4pPr marL="1600200" indent="-228600">
              <a:buClr>
                <a:schemeClr val="accent2"/>
              </a:buClr>
              <a:buFont typeface="Arial" panose="020B0604020202020204" pitchFamily="34" charset="0"/>
              <a:buChar char="•"/>
              <a:defRPr/>
            </a:lvl4pPr>
            <a:lvl5pPr marL="2057400" indent="-228600">
              <a:buClr>
                <a:schemeClr val="accent2"/>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253E757C-D79B-40D8-9355-43F87E951596}"/>
              </a:ext>
            </a:extLst>
          </p:cNvPr>
          <p:cNvSpPr>
            <a:spLocks noGrp="1"/>
          </p:cNvSpPr>
          <p:nvPr>
            <p:ph type="sldNum" sz="quarter" idx="11"/>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56382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7" name="Slide Number Placeholder 5">
            <a:extLst>
              <a:ext uri="{FF2B5EF4-FFF2-40B4-BE49-F238E27FC236}">
                <a16:creationId xmlns:a16="http://schemas.microsoft.com/office/drawing/2014/main" id="{1C34443C-D685-44AF-A0D6-5833A6E5ADFF}"/>
              </a:ext>
            </a:extLst>
          </p:cNvPr>
          <p:cNvSpPr>
            <a:spLocks noGrp="1"/>
          </p:cNvSpPr>
          <p:nvPr>
            <p:ph type="sldNum" sz="quarter" idx="4"/>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42529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B9D28C4-6CAF-4AB1-A1FF-6D91BF0C5DA0}"/>
              </a:ext>
            </a:extLst>
          </p:cNvPr>
          <p:cNvSpPr>
            <a:spLocks noGrp="1"/>
          </p:cNvSpPr>
          <p:nvPr>
            <p:ph type="sldNum" sz="quarter" idx="4"/>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a:p>
        </p:txBody>
      </p:sp>
      <p:sp>
        <p:nvSpPr>
          <p:cNvPr id="7" name="Footer Placeholder 4">
            <a:extLst>
              <a:ext uri="{FF2B5EF4-FFF2-40B4-BE49-F238E27FC236}">
                <a16:creationId xmlns:a16="http://schemas.microsoft.com/office/drawing/2014/main" id="{9CDB45BB-B4C1-428B-BB37-17543D2C21BB}"/>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830686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5">
            <a:extLst>
              <a:ext uri="{FF2B5EF4-FFF2-40B4-BE49-F238E27FC236}">
                <a16:creationId xmlns:a16="http://schemas.microsoft.com/office/drawing/2014/main" id="{50923BE7-3BC6-41D3-AC89-0C1CA104BEE2}"/>
              </a:ext>
            </a:extLst>
          </p:cNvPr>
          <p:cNvSpPr>
            <a:spLocks noGrp="1"/>
          </p:cNvSpPr>
          <p:nvPr>
            <p:ph type="sldNum" sz="quarter" idx="4"/>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459473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5">
            <a:extLst>
              <a:ext uri="{FF2B5EF4-FFF2-40B4-BE49-F238E27FC236}">
                <a16:creationId xmlns:a16="http://schemas.microsoft.com/office/drawing/2014/main" id="{B898CDB1-7C2E-4A79-9BF2-647BA000F41E}"/>
              </a:ext>
            </a:extLst>
          </p:cNvPr>
          <p:cNvSpPr>
            <a:spLocks noGrp="1"/>
          </p:cNvSpPr>
          <p:nvPr>
            <p:ph type="sldNum" sz="quarter" idx="4"/>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300762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59519"/>
            <a:ext cx="10744200" cy="1325563"/>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675312"/>
            <a:ext cx="10744200" cy="452507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471CE5-5FC3-46D5-8101-07AA0F041B91}"/>
              </a:ext>
            </a:extLst>
          </p:cNvPr>
          <p:cNvSpPr>
            <a:spLocks noGrp="1"/>
          </p:cNvSpPr>
          <p:nvPr>
            <p:ph type="sldNum" sz="quarter" idx="4"/>
          </p:nvPr>
        </p:nvSpPr>
        <p:spPr>
          <a:xfrm>
            <a:off x="9801224" y="6356350"/>
            <a:ext cx="50643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a:p>
        </p:txBody>
      </p:sp>
      <p:sp>
        <p:nvSpPr>
          <p:cNvPr id="7" name="Rectangle 6">
            <a:extLst>
              <a:ext uri="{FF2B5EF4-FFF2-40B4-BE49-F238E27FC236}">
                <a16:creationId xmlns:a16="http://schemas.microsoft.com/office/drawing/2014/main" id="{7A4A0525-911C-4C6D-8D55-7D85D07ED4E3}"/>
              </a:ext>
            </a:extLst>
          </p:cNvPr>
          <p:cNvSpPr/>
          <p:nvPr userDrawn="1"/>
        </p:nvSpPr>
        <p:spPr>
          <a:xfrm>
            <a:off x="0" y="0"/>
            <a:ext cx="12192000" cy="106681"/>
          </a:xfrm>
          <a:prstGeom prst="rect">
            <a:avLst/>
          </a:prstGeom>
          <a:gradFill flip="none" rotWithShape="1">
            <a:gsLst>
              <a:gs pos="0">
                <a:srgbClr val="B10700"/>
              </a:gs>
              <a:gs pos="68000">
                <a:srgbClr val="D70700"/>
              </a:gs>
              <a:gs pos="100000">
                <a:srgbClr val="A2A2A2"/>
              </a:gs>
              <a:gs pos="13532">
                <a:srgbClr val="D00400"/>
              </a:gs>
              <a:gs pos="34000">
                <a:srgbClr val="FF000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256944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62" r:id="rId3"/>
    <p:sldLayoutId id="2147483663" r:id="rId4"/>
    <p:sldLayoutId id="2147483664" r:id="rId5"/>
    <p:sldLayoutId id="2147483665"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rgbClr val="DC1C3B"/>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Clr>
          <a:schemeClr val="bg1">
            <a:lumMod val="50000"/>
          </a:schemeClr>
        </a:buClr>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Clr>
          <a:srgbClr val="DC1C3B"/>
        </a:buClr>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FA6BD-76B2-08FD-94CD-FA6AFA53581E}"/>
              </a:ext>
            </a:extLst>
          </p:cNvPr>
          <p:cNvSpPr>
            <a:spLocks noGrp="1"/>
          </p:cNvSpPr>
          <p:nvPr>
            <p:ph type="title"/>
          </p:nvPr>
        </p:nvSpPr>
        <p:spPr/>
        <p:txBody>
          <a:bodyPr/>
          <a:lstStyle/>
          <a:p>
            <a:r>
              <a:rPr lang="en-US" dirty="0"/>
              <a:t>Transplanting Islet Cells:</a:t>
            </a:r>
            <a:br>
              <a:rPr lang="en-US" dirty="0"/>
            </a:br>
            <a:r>
              <a:rPr lang="en-US" dirty="0"/>
              <a:t>How Do We Measure Success?</a:t>
            </a:r>
          </a:p>
        </p:txBody>
      </p:sp>
      <p:sp>
        <p:nvSpPr>
          <p:cNvPr id="6" name="Text Placeholder 5">
            <a:extLst>
              <a:ext uri="{FF2B5EF4-FFF2-40B4-BE49-F238E27FC236}">
                <a16:creationId xmlns:a16="http://schemas.microsoft.com/office/drawing/2014/main" id="{1206BED0-D41A-CE2E-D4C6-21C2D5619AE3}"/>
              </a:ext>
            </a:extLst>
          </p:cNvPr>
          <p:cNvSpPr>
            <a:spLocks noGrp="1"/>
          </p:cNvSpPr>
          <p:nvPr>
            <p:ph type="body" idx="1"/>
          </p:nvPr>
        </p:nvSpPr>
        <p:spPr/>
        <p:txBody>
          <a:bodyPr>
            <a:normAutofit lnSpcReduction="10000"/>
          </a:bodyPr>
          <a:lstStyle/>
          <a:p>
            <a:r>
              <a:rPr lang="en-US" dirty="0"/>
              <a:t>Thierry </a:t>
            </a:r>
            <a:r>
              <a:rPr lang="en-US" dirty="0" err="1"/>
              <a:t>Berney</a:t>
            </a:r>
            <a:r>
              <a:rPr lang="en-US" dirty="0"/>
              <a:t>, MD, MSc, </a:t>
            </a:r>
            <a:r>
              <a:rPr lang="en-US" dirty="0" err="1"/>
              <a:t>FEBS</a:t>
            </a:r>
            <a:r>
              <a:rPr lang="en-US" dirty="0"/>
              <a:t> (Transplant Surgery)</a:t>
            </a:r>
          </a:p>
          <a:p>
            <a:r>
              <a:rPr lang="en-US" dirty="0"/>
              <a:t>Medical Director, Bokeria University Hospital, Tbilisi, Georgia</a:t>
            </a:r>
          </a:p>
          <a:p>
            <a:r>
              <a:rPr lang="en-US" dirty="0"/>
              <a:t>Professor of Surgery, Ilia State University, Tbilisi, Georgia</a:t>
            </a:r>
          </a:p>
          <a:p>
            <a:r>
              <a:rPr lang="en-US" dirty="0"/>
              <a:t>Honorary Professor, University of Geneva, Switzerland</a:t>
            </a:r>
          </a:p>
        </p:txBody>
      </p:sp>
    </p:spTree>
    <p:extLst>
      <p:ext uri="{BB962C8B-B14F-4D97-AF65-F5344CB8AC3E}">
        <p14:creationId xmlns:p14="http://schemas.microsoft.com/office/powerpoint/2010/main" val="1292093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EBAA6A-A750-8E6B-4740-C5E65CA1199A}"/>
              </a:ext>
            </a:extLst>
          </p:cNvPr>
          <p:cNvSpPr>
            <a:spLocks noGrp="1"/>
          </p:cNvSpPr>
          <p:nvPr>
            <p:ph type="title"/>
          </p:nvPr>
        </p:nvSpPr>
        <p:spPr/>
        <p:txBody>
          <a:bodyPr/>
          <a:lstStyle/>
          <a:p>
            <a:r>
              <a:rPr lang="fr-FR" dirty="0" err="1"/>
              <a:t>Measuring</a:t>
            </a:r>
            <a:r>
              <a:rPr lang="fr-FR" dirty="0"/>
              <a:t> </a:t>
            </a:r>
            <a:r>
              <a:rPr lang="fr-FR" dirty="0" err="1"/>
              <a:t>Success</a:t>
            </a:r>
            <a:r>
              <a:rPr lang="fr-FR" dirty="0"/>
              <a:t>: </a:t>
            </a:r>
            <a:r>
              <a:rPr lang="fr-FR" dirty="0" err="1"/>
              <a:t>Outcomes</a:t>
            </a:r>
            <a:r>
              <a:rPr lang="fr-FR" dirty="0"/>
              <a:t> of </a:t>
            </a:r>
            <a:r>
              <a:rPr lang="fr-FR" dirty="0" err="1"/>
              <a:t>Interest</a:t>
            </a:r>
            <a:endParaRPr lang="fr-FR" dirty="0"/>
          </a:p>
        </p:txBody>
      </p:sp>
      <p:sp>
        <p:nvSpPr>
          <p:cNvPr id="4" name="Espace réservé du contenu 3">
            <a:extLst>
              <a:ext uri="{FF2B5EF4-FFF2-40B4-BE49-F238E27FC236}">
                <a16:creationId xmlns:a16="http://schemas.microsoft.com/office/drawing/2014/main" id="{777D3141-982E-583E-7716-62667C260778}"/>
              </a:ext>
            </a:extLst>
          </p:cNvPr>
          <p:cNvSpPr>
            <a:spLocks noGrp="1"/>
          </p:cNvSpPr>
          <p:nvPr>
            <p:ph sz="half" idx="1"/>
          </p:nvPr>
        </p:nvSpPr>
        <p:spPr>
          <a:xfrm>
            <a:off x="609600" y="1989760"/>
            <a:ext cx="5181600" cy="4680672"/>
          </a:xfrm>
        </p:spPr>
        <p:txBody>
          <a:bodyPr>
            <a:normAutofit fontScale="92500" lnSpcReduction="10000"/>
          </a:bodyPr>
          <a:lstStyle/>
          <a:p>
            <a:r>
              <a:rPr lang="fr-FR" dirty="0" err="1"/>
              <a:t>Islet</a:t>
            </a:r>
            <a:r>
              <a:rPr lang="fr-FR" dirty="0"/>
              <a:t> transplant </a:t>
            </a:r>
            <a:r>
              <a:rPr lang="fr-FR" dirty="0" err="1"/>
              <a:t>alone</a:t>
            </a:r>
            <a:r>
              <a:rPr lang="fr-FR" dirty="0"/>
              <a:t> (</a:t>
            </a:r>
            <a:r>
              <a:rPr lang="fr-FR" dirty="0" err="1"/>
              <a:t>ITA</a:t>
            </a:r>
            <a:r>
              <a:rPr lang="fr-FR" dirty="0"/>
              <a:t>)</a:t>
            </a:r>
          </a:p>
          <a:p>
            <a:pPr lvl="1"/>
            <a:r>
              <a:rPr lang="fr-FR" dirty="0" err="1"/>
              <a:t>Prevent</a:t>
            </a:r>
            <a:r>
              <a:rPr lang="fr-FR" dirty="0"/>
              <a:t> </a:t>
            </a:r>
            <a:r>
              <a:rPr lang="fr-FR" dirty="0" err="1"/>
              <a:t>severe</a:t>
            </a:r>
            <a:r>
              <a:rPr lang="fr-FR" dirty="0"/>
              <a:t> </a:t>
            </a:r>
            <a:r>
              <a:rPr lang="fr-FR" dirty="0" err="1"/>
              <a:t>hypoglycemia</a:t>
            </a:r>
            <a:endParaRPr lang="fr-FR" dirty="0"/>
          </a:p>
          <a:p>
            <a:pPr lvl="1"/>
            <a:r>
              <a:rPr lang="fr-FR" dirty="0"/>
              <a:t>Restore </a:t>
            </a:r>
            <a:r>
              <a:rPr lang="fr-FR" dirty="0" err="1"/>
              <a:t>hypoglycemia</a:t>
            </a:r>
            <a:r>
              <a:rPr lang="fr-FR" dirty="0"/>
              <a:t> </a:t>
            </a:r>
            <a:r>
              <a:rPr lang="fr-FR" dirty="0" err="1"/>
              <a:t>awareness</a:t>
            </a:r>
            <a:endParaRPr lang="fr-FR" dirty="0"/>
          </a:p>
          <a:p>
            <a:pPr lvl="1"/>
            <a:r>
              <a:rPr lang="fr-FR" dirty="0" err="1"/>
              <a:t>Prevent</a:t>
            </a:r>
            <a:r>
              <a:rPr lang="fr-FR" dirty="0"/>
              <a:t> progression of </a:t>
            </a:r>
            <a:r>
              <a:rPr lang="fr-FR" dirty="0" err="1"/>
              <a:t>other</a:t>
            </a:r>
            <a:r>
              <a:rPr lang="fr-FR" dirty="0"/>
              <a:t> </a:t>
            </a:r>
            <a:r>
              <a:rPr lang="fr-FR" dirty="0" err="1"/>
              <a:t>secondary</a:t>
            </a:r>
            <a:r>
              <a:rPr lang="fr-FR" dirty="0"/>
              <a:t> </a:t>
            </a:r>
            <a:r>
              <a:rPr lang="fr-FR" dirty="0" err="1"/>
              <a:t>diabetic</a:t>
            </a:r>
            <a:r>
              <a:rPr lang="fr-FR" dirty="0"/>
              <a:t> complications</a:t>
            </a:r>
          </a:p>
          <a:p>
            <a:pPr lvl="1"/>
            <a:endParaRPr lang="fr-FR" dirty="0"/>
          </a:p>
          <a:p>
            <a:r>
              <a:rPr lang="fr-FR" dirty="0" err="1"/>
              <a:t>Islet</a:t>
            </a:r>
            <a:r>
              <a:rPr lang="fr-FR" dirty="0"/>
              <a:t> </a:t>
            </a:r>
            <a:r>
              <a:rPr lang="fr-FR" dirty="0" err="1"/>
              <a:t>after</a:t>
            </a:r>
            <a:r>
              <a:rPr lang="fr-FR" dirty="0"/>
              <a:t> </a:t>
            </a:r>
            <a:r>
              <a:rPr lang="fr-FR" dirty="0" err="1"/>
              <a:t>kidney</a:t>
            </a:r>
            <a:r>
              <a:rPr lang="fr-FR" dirty="0"/>
              <a:t> (</a:t>
            </a:r>
            <a:r>
              <a:rPr lang="fr-FR" dirty="0" err="1"/>
              <a:t>IAK</a:t>
            </a:r>
            <a:r>
              <a:rPr lang="fr-FR" dirty="0"/>
              <a:t>)</a:t>
            </a:r>
          </a:p>
          <a:p>
            <a:pPr lvl="1"/>
            <a:r>
              <a:rPr lang="fr-FR" dirty="0" err="1"/>
              <a:t>Protect</a:t>
            </a:r>
            <a:r>
              <a:rPr lang="fr-FR" dirty="0"/>
              <a:t> </a:t>
            </a:r>
            <a:r>
              <a:rPr lang="fr-FR" dirty="0" err="1"/>
              <a:t>kidney</a:t>
            </a:r>
            <a:r>
              <a:rPr lang="fr-FR" dirty="0"/>
              <a:t> </a:t>
            </a:r>
            <a:r>
              <a:rPr lang="fr-FR" dirty="0" err="1"/>
              <a:t>graft</a:t>
            </a:r>
            <a:endParaRPr lang="fr-FR" dirty="0"/>
          </a:p>
          <a:p>
            <a:pPr lvl="1"/>
            <a:r>
              <a:rPr lang="fr-FR" dirty="0" err="1"/>
              <a:t>Prevent</a:t>
            </a:r>
            <a:r>
              <a:rPr lang="fr-FR" dirty="0"/>
              <a:t> progression of </a:t>
            </a:r>
            <a:r>
              <a:rPr lang="fr-FR" dirty="0" err="1"/>
              <a:t>other</a:t>
            </a:r>
            <a:r>
              <a:rPr lang="fr-FR" dirty="0"/>
              <a:t> </a:t>
            </a:r>
            <a:r>
              <a:rPr lang="fr-FR" dirty="0" err="1"/>
              <a:t>secondary</a:t>
            </a:r>
            <a:r>
              <a:rPr lang="fr-FR" dirty="0"/>
              <a:t> </a:t>
            </a:r>
            <a:r>
              <a:rPr lang="fr-FR" dirty="0" err="1"/>
              <a:t>diabetic</a:t>
            </a:r>
            <a:r>
              <a:rPr lang="fr-FR" dirty="0"/>
              <a:t> complications</a:t>
            </a:r>
          </a:p>
          <a:p>
            <a:pPr lvl="1"/>
            <a:r>
              <a:rPr lang="fr-FR" dirty="0" err="1"/>
              <a:t>Also</a:t>
            </a:r>
            <a:r>
              <a:rPr lang="fr-FR" dirty="0"/>
              <a:t> for </a:t>
            </a:r>
            <a:r>
              <a:rPr lang="fr-FR" dirty="0" err="1"/>
              <a:t>simultaneous</a:t>
            </a:r>
            <a:r>
              <a:rPr lang="fr-FR" dirty="0"/>
              <a:t> </a:t>
            </a:r>
            <a:r>
              <a:rPr lang="fr-FR" dirty="0" err="1"/>
              <a:t>islet-kidney</a:t>
            </a:r>
            <a:r>
              <a:rPr lang="fr-FR" dirty="0"/>
              <a:t> (</a:t>
            </a:r>
            <a:r>
              <a:rPr lang="fr-FR" dirty="0" err="1"/>
              <a:t>SIK</a:t>
            </a:r>
            <a:r>
              <a:rPr lang="fr-FR" dirty="0"/>
              <a:t>)</a:t>
            </a:r>
          </a:p>
          <a:p>
            <a:pPr lvl="1"/>
            <a:endParaRPr lang="fr-FR" dirty="0"/>
          </a:p>
          <a:p>
            <a:endParaRPr lang="fr-FR" dirty="0"/>
          </a:p>
          <a:p>
            <a:endParaRPr lang="fr-FR" dirty="0"/>
          </a:p>
        </p:txBody>
      </p:sp>
      <p:sp>
        <p:nvSpPr>
          <p:cNvPr id="5" name="Espace réservé du contenu 4">
            <a:extLst>
              <a:ext uri="{FF2B5EF4-FFF2-40B4-BE49-F238E27FC236}">
                <a16:creationId xmlns:a16="http://schemas.microsoft.com/office/drawing/2014/main" id="{0E89767C-6D43-8682-479E-43971BDC5184}"/>
              </a:ext>
            </a:extLst>
          </p:cNvPr>
          <p:cNvSpPr>
            <a:spLocks noGrp="1"/>
          </p:cNvSpPr>
          <p:nvPr>
            <p:ph sz="half" idx="2"/>
          </p:nvPr>
        </p:nvSpPr>
        <p:spPr>
          <a:xfrm>
            <a:off x="5943600" y="1991518"/>
            <a:ext cx="5181600" cy="4680672"/>
          </a:xfrm>
        </p:spPr>
        <p:txBody>
          <a:bodyPr>
            <a:normAutofit fontScale="92500" lnSpcReduction="10000"/>
          </a:bodyPr>
          <a:lstStyle/>
          <a:p>
            <a:r>
              <a:rPr lang="fr-FR" dirty="0" err="1"/>
              <a:t>Insulin</a:t>
            </a:r>
            <a:r>
              <a:rPr lang="fr-FR" dirty="0"/>
              <a:t> </a:t>
            </a:r>
            <a:r>
              <a:rPr lang="fr-FR" dirty="0" err="1"/>
              <a:t>independence</a:t>
            </a:r>
            <a:r>
              <a:rPr lang="fr-FR" dirty="0"/>
              <a:t> – </a:t>
            </a:r>
            <a:r>
              <a:rPr lang="fr-FR" dirty="0" err="1"/>
              <a:t>insulin</a:t>
            </a:r>
            <a:r>
              <a:rPr lang="fr-FR" dirty="0"/>
              <a:t> </a:t>
            </a:r>
            <a:r>
              <a:rPr lang="fr-FR" dirty="0" err="1"/>
              <a:t>needs</a:t>
            </a:r>
            <a:endParaRPr lang="fr-FR" dirty="0"/>
          </a:p>
          <a:p>
            <a:r>
              <a:rPr lang="fr-FR" dirty="0" err="1"/>
              <a:t>Fasting</a:t>
            </a:r>
            <a:r>
              <a:rPr lang="fr-FR" dirty="0"/>
              <a:t> </a:t>
            </a:r>
            <a:r>
              <a:rPr lang="fr-FR" dirty="0" err="1"/>
              <a:t>blood</a:t>
            </a:r>
            <a:r>
              <a:rPr lang="fr-FR" dirty="0"/>
              <a:t> glucose</a:t>
            </a:r>
          </a:p>
          <a:p>
            <a:r>
              <a:rPr lang="fr-FR" dirty="0" err="1"/>
              <a:t>Functional</a:t>
            </a:r>
            <a:r>
              <a:rPr lang="fr-FR" dirty="0"/>
              <a:t> </a:t>
            </a:r>
            <a:r>
              <a:rPr lang="fr-FR" dirty="0" err="1"/>
              <a:t>parameters</a:t>
            </a:r>
            <a:r>
              <a:rPr lang="fr-FR" dirty="0"/>
              <a:t> (C-peptide)</a:t>
            </a:r>
          </a:p>
          <a:p>
            <a:pPr marL="0" indent="0">
              <a:buNone/>
            </a:pPr>
            <a:endParaRPr lang="fr-FR" dirty="0"/>
          </a:p>
          <a:p>
            <a:r>
              <a:rPr lang="fr-FR" dirty="0" err="1"/>
              <a:t>Islet</a:t>
            </a:r>
            <a:r>
              <a:rPr lang="fr-FR" dirty="0"/>
              <a:t> transplant </a:t>
            </a:r>
            <a:r>
              <a:rPr lang="fr-FR" dirty="0" err="1"/>
              <a:t>alone</a:t>
            </a:r>
            <a:r>
              <a:rPr lang="fr-FR" dirty="0"/>
              <a:t> (</a:t>
            </a:r>
            <a:r>
              <a:rPr lang="fr-FR" dirty="0" err="1"/>
              <a:t>ITA</a:t>
            </a:r>
            <a:r>
              <a:rPr lang="fr-FR" dirty="0"/>
              <a:t>)</a:t>
            </a:r>
          </a:p>
          <a:p>
            <a:pPr lvl="1"/>
            <a:r>
              <a:rPr lang="fr-FR" dirty="0"/>
              <a:t>Occurrence of </a:t>
            </a:r>
            <a:r>
              <a:rPr lang="fr-FR" dirty="0" err="1"/>
              <a:t>severe</a:t>
            </a:r>
            <a:r>
              <a:rPr lang="fr-FR" dirty="0"/>
              <a:t> </a:t>
            </a:r>
            <a:r>
              <a:rPr lang="fr-FR" dirty="0" err="1"/>
              <a:t>hypoglycemic</a:t>
            </a:r>
            <a:r>
              <a:rPr lang="fr-FR" dirty="0"/>
              <a:t> </a:t>
            </a:r>
            <a:r>
              <a:rPr lang="fr-FR" dirty="0" err="1"/>
              <a:t>events</a:t>
            </a:r>
            <a:r>
              <a:rPr lang="fr-FR" dirty="0"/>
              <a:t> (</a:t>
            </a:r>
            <a:r>
              <a:rPr lang="fr-FR" dirty="0" err="1"/>
              <a:t>SHE</a:t>
            </a:r>
            <a:r>
              <a:rPr lang="fr-FR" dirty="0"/>
              <a:t>)</a:t>
            </a:r>
          </a:p>
          <a:p>
            <a:pPr lvl="1"/>
            <a:r>
              <a:rPr lang="fr-FR" dirty="0"/>
              <a:t>% time </a:t>
            </a:r>
            <a:r>
              <a:rPr lang="fr-FR" dirty="0" err="1"/>
              <a:t>below</a:t>
            </a:r>
            <a:r>
              <a:rPr lang="fr-FR" dirty="0"/>
              <a:t> range </a:t>
            </a:r>
          </a:p>
          <a:p>
            <a:pPr lvl="1"/>
            <a:endParaRPr lang="fr-FR" dirty="0"/>
          </a:p>
          <a:p>
            <a:r>
              <a:rPr lang="fr-FR" dirty="0" err="1"/>
              <a:t>Islet</a:t>
            </a:r>
            <a:r>
              <a:rPr lang="fr-FR" dirty="0"/>
              <a:t> </a:t>
            </a:r>
            <a:r>
              <a:rPr lang="fr-FR" dirty="0" err="1"/>
              <a:t>after</a:t>
            </a:r>
            <a:r>
              <a:rPr lang="fr-FR" dirty="0"/>
              <a:t> </a:t>
            </a:r>
            <a:r>
              <a:rPr lang="fr-FR" dirty="0" err="1"/>
              <a:t>kidney</a:t>
            </a:r>
            <a:r>
              <a:rPr lang="fr-FR" dirty="0"/>
              <a:t> (</a:t>
            </a:r>
            <a:r>
              <a:rPr lang="fr-FR" dirty="0" err="1"/>
              <a:t>IAK</a:t>
            </a:r>
            <a:r>
              <a:rPr lang="fr-FR" dirty="0"/>
              <a:t>)</a:t>
            </a:r>
          </a:p>
          <a:p>
            <a:pPr lvl="1"/>
            <a:r>
              <a:rPr lang="fr-FR" dirty="0" err="1"/>
              <a:t>HbA1c</a:t>
            </a:r>
            <a:endParaRPr lang="fr-FR" dirty="0"/>
          </a:p>
          <a:p>
            <a:pPr lvl="1"/>
            <a:r>
              <a:rPr lang="fr-FR" dirty="0"/>
              <a:t>% time </a:t>
            </a:r>
            <a:r>
              <a:rPr lang="fr-FR" dirty="0" err="1"/>
              <a:t>above</a:t>
            </a:r>
            <a:r>
              <a:rPr lang="fr-FR" dirty="0"/>
              <a:t> range </a:t>
            </a:r>
            <a:r>
              <a:rPr lang="fr-FR" dirty="0" err="1"/>
              <a:t>needs</a:t>
            </a:r>
            <a:endParaRPr lang="fr-FR" dirty="0"/>
          </a:p>
        </p:txBody>
      </p:sp>
      <p:sp>
        <p:nvSpPr>
          <p:cNvPr id="8" name="TextBox 7">
            <a:extLst>
              <a:ext uri="{FF2B5EF4-FFF2-40B4-BE49-F238E27FC236}">
                <a16:creationId xmlns:a16="http://schemas.microsoft.com/office/drawing/2014/main" id="{7958B45B-8CA9-C471-2146-CE29AE1E9306}"/>
              </a:ext>
            </a:extLst>
          </p:cNvPr>
          <p:cNvSpPr txBox="1"/>
          <p:nvPr/>
        </p:nvSpPr>
        <p:spPr>
          <a:xfrm>
            <a:off x="1155590" y="1455420"/>
            <a:ext cx="3768980" cy="430887"/>
          </a:xfrm>
          <a:prstGeom prst="rect">
            <a:avLst/>
          </a:prstGeom>
          <a:noFill/>
        </p:spPr>
        <p:txBody>
          <a:bodyPr wrap="none" rtlCol="0">
            <a:spAutoFit/>
          </a:bodyPr>
          <a:lstStyle/>
          <a:p>
            <a:pPr algn="ctr"/>
            <a:r>
              <a:rPr lang="en-US" sz="2200" b="1" dirty="0"/>
              <a:t>Indications and Objectives</a:t>
            </a:r>
          </a:p>
        </p:txBody>
      </p:sp>
      <p:sp>
        <p:nvSpPr>
          <p:cNvPr id="9" name="TextBox 8">
            <a:extLst>
              <a:ext uri="{FF2B5EF4-FFF2-40B4-BE49-F238E27FC236}">
                <a16:creationId xmlns:a16="http://schemas.microsoft.com/office/drawing/2014/main" id="{72FD24D9-7DA6-09B7-B647-741A8E22D223}"/>
              </a:ext>
            </a:extLst>
          </p:cNvPr>
          <p:cNvSpPr txBox="1"/>
          <p:nvPr/>
        </p:nvSpPr>
        <p:spPr>
          <a:xfrm>
            <a:off x="6760119" y="1463888"/>
            <a:ext cx="3012363" cy="430887"/>
          </a:xfrm>
          <a:prstGeom prst="rect">
            <a:avLst/>
          </a:prstGeom>
          <a:noFill/>
        </p:spPr>
        <p:txBody>
          <a:bodyPr wrap="none" rtlCol="0">
            <a:spAutoFit/>
          </a:bodyPr>
          <a:lstStyle/>
          <a:p>
            <a:pPr algn="ctr"/>
            <a:r>
              <a:rPr lang="en-US" sz="2200" b="1" dirty="0"/>
              <a:t>Outcomes of Interest</a:t>
            </a:r>
          </a:p>
        </p:txBody>
      </p:sp>
      <p:sp>
        <p:nvSpPr>
          <p:cNvPr id="3" name="Rectangle 2">
            <a:extLst>
              <a:ext uri="{FF2B5EF4-FFF2-40B4-BE49-F238E27FC236}">
                <a16:creationId xmlns:a16="http://schemas.microsoft.com/office/drawing/2014/main" id="{ABD9DEC0-6151-8829-299B-210A76D055DA}"/>
              </a:ext>
            </a:extLst>
          </p:cNvPr>
          <p:cNvSpPr/>
          <p:nvPr/>
        </p:nvSpPr>
        <p:spPr>
          <a:xfrm>
            <a:off x="5943600" y="5249732"/>
            <a:ext cx="5092810" cy="14206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560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EBAA6A-A750-8E6B-4740-C5E65CA1199A}"/>
              </a:ext>
            </a:extLst>
          </p:cNvPr>
          <p:cNvSpPr>
            <a:spLocks noGrp="1"/>
          </p:cNvSpPr>
          <p:nvPr>
            <p:ph type="title"/>
          </p:nvPr>
        </p:nvSpPr>
        <p:spPr/>
        <p:txBody>
          <a:bodyPr/>
          <a:lstStyle/>
          <a:p>
            <a:r>
              <a:rPr lang="fr-FR" dirty="0" err="1"/>
              <a:t>Measuring</a:t>
            </a:r>
            <a:r>
              <a:rPr lang="fr-FR" dirty="0"/>
              <a:t> </a:t>
            </a:r>
            <a:r>
              <a:rPr lang="fr-FR" dirty="0" err="1"/>
              <a:t>Success</a:t>
            </a:r>
            <a:r>
              <a:rPr lang="fr-FR" dirty="0"/>
              <a:t>: </a:t>
            </a:r>
            <a:r>
              <a:rPr lang="fr-FR" dirty="0" err="1"/>
              <a:t>Outcomes</a:t>
            </a:r>
            <a:r>
              <a:rPr lang="fr-FR" dirty="0"/>
              <a:t> of </a:t>
            </a:r>
            <a:r>
              <a:rPr lang="fr-FR" dirty="0" err="1"/>
              <a:t>Interest</a:t>
            </a:r>
            <a:endParaRPr lang="fr-FR" dirty="0"/>
          </a:p>
        </p:txBody>
      </p:sp>
      <p:sp>
        <p:nvSpPr>
          <p:cNvPr id="4" name="Espace réservé du contenu 3">
            <a:extLst>
              <a:ext uri="{FF2B5EF4-FFF2-40B4-BE49-F238E27FC236}">
                <a16:creationId xmlns:a16="http://schemas.microsoft.com/office/drawing/2014/main" id="{777D3141-982E-583E-7716-62667C260778}"/>
              </a:ext>
            </a:extLst>
          </p:cNvPr>
          <p:cNvSpPr>
            <a:spLocks noGrp="1"/>
          </p:cNvSpPr>
          <p:nvPr>
            <p:ph sz="half" idx="1"/>
          </p:nvPr>
        </p:nvSpPr>
        <p:spPr>
          <a:xfrm>
            <a:off x="609600" y="1989760"/>
            <a:ext cx="5181600" cy="4680672"/>
          </a:xfrm>
        </p:spPr>
        <p:txBody>
          <a:bodyPr>
            <a:normAutofit fontScale="92500" lnSpcReduction="10000"/>
          </a:bodyPr>
          <a:lstStyle/>
          <a:p>
            <a:r>
              <a:rPr lang="fr-FR" dirty="0" err="1"/>
              <a:t>Islet</a:t>
            </a:r>
            <a:r>
              <a:rPr lang="fr-FR" dirty="0"/>
              <a:t> transplant </a:t>
            </a:r>
            <a:r>
              <a:rPr lang="fr-FR" dirty="0" err="1"/>
              <a:t>alone</a:t>
            </a:r>
            <a:r>
              <a:rPr lang="fr-FR" dirty="0"/>
              <a:t> (</a:t>
            </a:r>
            <a:r>
              <a:rPr lang="fr-FR" dirty="0" err="1"/>
              <a:t>ITA</a:t>
            </a:r>
            <a:r>
              <a:rPr lang="fr-FR" dirty="0"/>
              <a:t>)</a:t>
            </a:r>
          </a:p>
          <a:p>
            <a:pPr lvl="1"/>
            <a:r>
              <a:rPr lang="fr-FR" dirty="0" err="1"/>
              <a:t>Prevent</a:t>
            </a:r>
            <a:r>
              <a:rPr lang="fr-FR" dirty="0"/>
              <a:t> </a:t>
            </a:r>
            <a:r>
              <a:rPr lang="fr-FR" dirty="0" err="1"/>
              <a:t>severe</a:t>
            </a:r>
            <a:r>
              <a:rPr lang="fr-FR" dirty="0"/>
              <a:t> </a:t>
            </a:r>
            <a:r>
              <a:rPr lang="fr-FR" dirty="0" err="1"/>
              <a:t>hypoglycemia</a:t>
            </a:r>
            <a:endParaRPr lang="fr-FR" dirty="0"/>
          </a:p>
          <a:p>
            <a:pPr lvl="1"/>
            <a:r>
              <a:rPr lang="fr-FR" dirty="0"/>
              <a:t>Restore </a:t>
            </a:r>
            <a:r>
              <a:rPr lang="fr-FR" dirty="0" err="1"/>
              <a:t>hypoglycemia</a:t>
            </a:r>
            <a:r>
              <a:rPr lang="fr-FR" dirty="0"/>
              <a:t> </a:t>
            </a:r>
            <a:r>
              <a:rPr lang="fr-FR" dirty="0" err="1"/>
              <a:t>awareness</a:t>
            </a:r>
            <a:endParaRPr lang="fr-FR" dirty="0"/>
          </a:p>
          <a:p>
            <a:pPr lvl="1"/>
            <a:r>
              <a:rPr lang="fr-FR" dirty="0" err="1"/>
              <a:t>Prevent</a:t>
            </a:r>
            <a:r>
              <a:rPr lang="fr-FR" dirty="0"/>
              <a:t> progression of </a:t>
            </a:r>
            <a:r>
              <a:rPr lang="fr-FR" dirty="0" err="1"/>
              <a:t>other</a:t>
            </a:r>
            <a:r>
              <a:rPr lang="fr-FR" dirty="0"/>
              <a:t> </a:t>
            </a:r>
            <a:r>
              <a:rPr lang="fr-FR" dirty="0" err="1"/>
              <a:t>secondary</a:t>
            </a:r>
            <a:r>
              <a:rPr lang="fr-FR" dirty="0"/>
              <a:t> </a:t>
            </a:r>
            <a:r>
              <a:rPr lang="fr-FR" dirty="0" err="1"/>
              <a:t>diabetic</a:t>
            </a:r>
            <a:r>
              <a:rPr lang="fr-FR" dirty="0"/>
              <a:t> complications</a:t>
            </a:r>
          </a:p>
          <a:p>
            <a:pPr lvl="1"/>
            <a:endParaRPr lang="fr-FR" dirty="0"/>
          </a:p>
          <a:p>
            <a:r>
              <a:rPr lang="fr-FR" dirty="0" err="1"/>
              <a:t>Islet</a:t>
            </a:r>
            <a:r>
              <a:rPr lang="fr-FR" dirty="0"/>
              <a:t> </a:t>
            </a:r>
            <a:r>
              <a:rPr lang="fr-FR" dirty="0" err="1"/>
              <a:t>after</a:t>
            </a:r>
            <a:r>
              <a:rPr lang="fr-FR" dirty="0"/>
              <a:t> </a:t>
            </a:r>
            <a:r>
              <a:rPr lang="fr-FR" dirty="0" err="1"/>
              <a:t>kidney</a:t>
            </a:r>
            <a:r>
              <a:rPr lang="fr-FR" dirty="0"/>
              <a:t> (</a:t>
            </a:r>
            <a:r>
              <a:rPr lang="fr-FR" dirty="0" err="1"/>
              <a:t>IAK</a:t>
            </a:r>
            <a:r>
              <a:rPr lang="fr-FR" dirty="0"/>
              <a:t>)</a:t>
            </a:r>
          </a:p>
          <a:p>
            <a:pPr lvl="1"/>
            <a:r>
              <a:rPr lang="fr-FR" dirty="0" err="1"/>
              <a:t>Protect</a:t>
            </a:r>
            <a:r>
              <a:rPr lang="fr-FR" dirty="0"/>
              <a:t> </a:t>
            </a:r>
            <a:r>
              <a:rPr lang="fr-FR" dirty="0" err="1"/>
              <a:t>kidney</a:t>
            </a:r>
            <a:r>
              <a:rPr lang="fr-FR" dirty="0"/>
              <a:t> </a:t>
            </a:r>
            <a:r>
              <a:rPr lang="fr-FR" dirty="0" err="1"/>
              <a:t>graft</a:t>
            </a:r>
            <a:endParaRPr lang="fr-FR" dirty="0"/>
          </a:p>
          <a:p>
            <a:pPr lvl="1"/>
            <a:r>
              <a:rPr lang="fr-FR" dirty="0" err="1"/>
              <a:t>Prevent</a:t>
            </a:r>
            <a:r>
              <a:rPr lang="fr-FR" dirty="0"/>
              <a:t> progression of </a:t>
            </a:r>
            <a:r>
              <a:rPr lang="fr-FR" dirty="0" err="1"/>
              <a:t>other</a:t>
            </a:r>
            <a:r>
              <a:rPr lang="fr-FR" dirty="0"/>
              <a:t> </a:t>
            </a:r>
            <a:r>
              <a:rPr lang="fr-FR" dirty="0" err="1"/>
              <a:t>secondary</a:t>
            </a:r>
            <a:r>
              <a:rPr lang="fr-FR" dirty="0"/>
              <a:t> </a:t>
            </a:r>
            <a:r>
              <a:rPr lang="fr-FR" dirty="0" err="1"/>
              <a:t>diabetic</a:t>
            </a:r>
            <a:r>
              <a:rPr lang="fr-FR" dirty="0"/>
              <a:t> complications</a:t>
            </a:r>
          </a:p>
          <a:p>
            <a:pPr lvl="1"/>
            <a:r>
              <a:rPr lang="fr-FR" dirty="0" err="1"/>
              <a:t>Also</a:t>
            </a:r>
            <a:r>
              <a:rPr lang="fr-FR" dirty="0"/>
              <a:t> for </a:t>
            </a:r>
            <a:r>
              <a:rPr lang="fr-FR" dirty="0" err="1"/>
              <a:t>simultaneous</a:t>
            </a:r>
            <a:r>
              <a:rPr lang="fr-FR" dirty="0"/>
              <a:t> </a:t>
            </a:r>
            <a:r>
              <a:rPr lang="fr-FR" dirty="0" err="1"/>
              <a:t>islet-kidney</a:t>
            </a:r>
            <a:r>
              <a:rPr lang="fr-FR" dirty="0"/>
              <a:t> (</a:t>
            </a:r>
            <a:r>
              <a:rPr lang="fr-FR" dirty="0" err="1"/>
              <a:t>SIK</a:t>
            </a:r>
            <a:r>
              <a:rPr lang="fr-FR" dirty="0"/>
              <a:t>)</a:t>
            </a:r>
          </a:p>
          <a:p>
            <a:pPr lvl="1"/>
            <a:endParaRPr lang="fr-FR" dirty="0"/>
          </a:p>
          <a:p>
            <a:endParaRPr lang="fr-FR" dirty="0"/>
          </a:p>
          <a:p>
            <a:endParaRPr lang="fr-FR" dirty="0"/>
          </a:p>
        </p:txBody>
      </p:sp>
      <p:sp>
        <p:nvSpPr>
          <p:cNvPr id="5" name="Espace réservé du contenu 4">
            <a:extLst>
              <a:ext uri="{FF2B5EF4-FFF2-40B4-BE49-F238E27FC236}">
                <a16:creationId xmlns:a16="http://schemas.microsoft.com/office/drawing/2014/main" id="{0E89767C-6D43-8682-479E-43971BDC5184}"/>
              </a:ext>
            </a:extLst>
          </p:cNvPr>
          <p:cNvSpPr>
            <a:spLocks noGrp="1"/>
          </p:cNvSpPr>
          <p:nvPr>
            <p:ph sz="half" idx="2"/>
          </p:nvPr>
        </p:nvSpPr>
        <p:spPr>
          <a:xfrm>
            <a:off x="5943600" y="1991518"/>
            <a:ext cx="5181600" cy="4680672"/>
          </a:xfrm>
        </p:spPr>
        <p:txBody>
          <a:bodyPr>
            <a:normAutofit fontScale="92500" lnSpcReduction="10000"/>
          </a:bodyPr>
          <a:lstStyle/>
          <a:p>
            <a:r>
              <a:rPr lang="fr-FR" dirty="0" err="1"/>
              <a:t>Insulin</a:t>
            </a:r>
            <a:r>
              <a:rPr lang="fr-FR" dirty="0"/>
              <a:t> </a:t>
            </a:r>
            <a:r>
              <a:rPr lang="fr-FR" dirty="0" err="1"/>
              <a:t>independence</a:t>
            </a:r>
            <a:r>
              <a:rPr lang="fr-FR" dirty="0"/>
              <a:t> – </a:t>
            </a:r>
            <a:r>
              <a:rPr lang="fr-FR" dirty="0" err="1"/>
              <a:t>insulin</a:t>
            </a:r>
            <a:r>
              <a:rPr lang="fr-FR" dirty="0"/>
              <a:t> </a:t>
            </a:r>
            <a:r>
              <a:rPr lang="fr-FR" dirty="0" err="1"/>
              <a:t>needs</a:t>
            </a:r>
            <a:endParaRPr lang="fr-FR" dirty="0"/>
          </a:p>
          <a:p>
            <a:r>
              <a:rPr lang="fr-FR" dirty="0" err="1"/>
              <a:t>Fasting</a:t>
            </a:r>
            <a:r>
              <a:rPr lang="fr-FR" dirty="0"/>
              <a:t> </a:t>
            </a:r>
            <a:r>
              <a:rPr lang="fr-FR" dirty="0" err="1"/>
              <a:t>blood</a:t>
            </a:r>
            <a:r>
              <a:rPr lang="fr-FR" dirty="0"/>
              <a:t> glucose</a:t>
            </a:r>
          </a:p>
          <a:p>
            <a:r>
              <a:rPr lang="fr-FR" dirty="0" err="1"/>
              <a:t>Functional</a:t>
            </a:r>
            <a:r>
              <a:rPr lang="fr-FR" dirty="0"/>
              <a:t> </a:t>
            </a:r>
            <a:r>
              <a:rPr lang="fr-FR" dirty="0" err="1"/>
              <a:t>parameters</a:t>
            </a:r>
            <a:r>
              <a:rPr lang="fr-FR" dirty="0"/>
              <a:t> (C-peptide)</a:t>
            </a:r>
          </a:p>
          <a:p>
            <a:pPr marL="0" indent="0">
              <a:buNone/>
            </a:pPr>
            <a:endParaRPr lang="fr-FR" dirty="0"/>
          </a:p>
          <a:p>
            <a:r>
              <a:rPr lang="fr-FR" dirty="0" err="1"/>
              <a:t>Islet</a:t>
            </a:r>
            <a:r>
              <a:rPr lang="fr-FR" dirty="0"/>
              <a:t> transplant </a:t>
            </a:r>
            <a:r>
              <a:rPr lang="fr-FR" dirty="0" err="1"/>
              <a:t>alone</a:t>
            </a:r>
            <a:r>
              <a:rPr lang="fr-FR" dirty="0"/>
              <a:t> (</a:t>
            </a:r>
            <a:r>
              <a:rPr lang="fr-FR" dirty="0" err="1"/>
              <a:t>ITA</a:t>
            </a:r>
            <a:r>
              <a:rPr lang="fr-FR" dirty="0"/>
              <a:t>)</a:t>
            </a:r>
          </a:p>
          <a:p>
            <a:pPr lvl="1"/>
            <a:r>
              <a:rPr lang="fr-FR" dirty="0"/>
              <a:t>Occurrence of </a:t>
            </a:r>
            <a:r>
              <a:rPr lang="fr-FR" dirty="0" err="1"/>
              <a:t>severe</a:t>
            </a:r>
            <a:r>
              <a:rPr lang="fr-FR" dirty="0"/>
              <a:t> </a:t>
            </a:r>
            <a:r>
              <a:rPr lang="fr-FR" dirty="0" err="1"/>
              <a:t>hypoglycemic</a:t>
            </a:r>
            <a:r>
              <a:rPr lang="fr-FR" dirty="0"/>
              <a:t> </a:t>
            </a:r>
            <a:r>
              <a:rPr lang="fr-FR" dirty="0" err="1"/>
              <a:t>events</a:t>
            </a:r>
            <a:r>
              <a:rPr lang="fr-FR" dirty="0"/>
              <a:t> (</a:t>
            </a:r>
            <a:r>
              <a:rPr lang="fr-FR" dirty="0" err="1"/>
              <a:t>SHE</a:t>
            </a:r>
            <a:r>
              <a:rPr lang="fr-FR" dirty="0"/>
              <a:t>)</a:t>
            </a:r>
          </a:p>
          <a:p>
            <a:pPr lvl="1"/>
            <a:r>
              <a:rPr lang="fr-FR" dirty="0"/>
              <a:t>% time </a:t>
            </a:r>
            <a:r>
              <a:rPr lang="fr-FR" dirty="0" err="1"/>
              <a:t>below</a:t>
            </a:r>
            <a:r>
              <a:rPr lang="fr-FR" dirty="0"/>
              <a:t> range </a:t>
            </a:r>
          </a:p>
          <a:p>
            <a:pPr lvl="1"/>
            <a:endParaRPr lang="fr-FR" dirty="0"/>
          </a:p>
          <a:p>
            <a:r>
              <a:rPr lang="fr-FR" dirty="0" err="1"/>
              <a:t>Islet</a:t>
            </a:r>
            <a:r>
              <a:rPr lang="fr-FR" dirty="0"/>
              <a:t> </a:t>
            </a:r>
            <a:r>
              <a:rPr lang="fr-FR" dirty="0" err="1"/>
              <a:t>after</a:t>
            </a:r>
            <a:r>
              <a:rPr lang="fr-FR" dirty="0"/>
              <a:t> </a:t>
            </a:r>
            <a:r>
              <a:rPr lang="fr-FR" dirty="0" err="1"/>
              <a:t>kidney</a:t>
            </a:r>
            <a:r>
              <a:rPr lang="fr-FR" dirty="0"/>
              <a:t> (</a:t>
            </a:r>
            <a:r>
              <a:rPr lang="fr-FR" dirty="0" err="1"/>
              <a:t>IAK</a:t>
            </a:r>
            <a:r>
              <a:rPr lang="fr-FR" dirty="0"/>
              <a:t>)</a:t>
            </a:r>
          </a:p>
          <a:p>
            <a:pPr lvl="1"/>
            <a:r>
              <a:rPr lang="fr-FR" dirty="0" err="1"/>
              <a:t>HbA1c</a:t>
            </a:r>
            <a:endParaRPr lang="fr-FR" dirty="0"/>
          </a:p>
          <a:p>
            <a:pPr lvl="1"/>
            <a:r>
              <a:rPr lang="fr-FR" dirty="0"/>
              <a:t>% time </a:t>
            </a:r>
            <a:r>
              <a:rPr lang="fr-FR" dirty="0" err="1"/>
              <a:t>above</a:t>
            </a:r>
            <a:r>
              <a:rPr lang="fr-FR" dirty="0"/>
              <a:t> range </a:t>
            </a:r>
            <a:r>
              <a:rPr lang="fr-FR" dirty="0" err="1"/>
              <a:t>needs</a:t>
            </a:r>
            <a:endParaRPr lang="fr-FR" dirty="0"/>
          </a:p>
        </p:txBody>
      </p:sp>
      <p:sp>
        <p:nvSpPr>
          <p:cNvPr id="8" name="TextBox 7">
            <a:extLst>
              <a:ext uri="{FF2B5EF4-FFF2-40B4-BE49-F238E27FC236}">
                <a16:creationId xmlns:a16="http://schemas.microsoft.com/office/drawing/2014/main" id="{7958B45B-8CA9-C471-2146-CE29AE1E9306}"/>
              </a:ext>
            </a:extLst>
          </p:cNvPr>
          <p:cNvSpPr txBox="1"/>
          <p:nvPr/>
        </p:nvSpPr>
        <p:spPr>
          <a:xfrm>
            <a:off x="1155590" y="1455420"/>
            <a:ext cx="3768980" cy="430887"/>
          </a:xfrm>
          <a:prstGeom prst="rect">
            <a:avLst/>
          </a:prstGeom>
          <a:noFill/>
        </p:spPr>
        <p:txBody>
          <a:bodyPr wrap="none" rtlCol="0">
            <a:spAutoFit/>
          </a:bodyPr>
          <a:lstStyle/>
          <a:p>
            <a:pPr algn="ctr"/>
            <a:r>
              <a:rPr lang="en-US" sz="2200" b="1" dirty="0"/>
              <a:t>Indications and Objectives</a:t>
            </a:r>
          </a:p>
        </p:txBody>
      </p:sp>
      <p:sp>
        <p:nvSpPr>
          <p:cNvPr id="9" name="TextBox 8">
            <a:extLst>
              <a:ext uri="{FF2B5EF4-FFF2-40B4-BE49-F238E27FC236}">
                <a16:creationId xmlns:a16="http://schemas.microsoft.com/office/drawing/2014/main" id="{72FD24D9-7DA6-09B7-B647-741A8E22D223}"/>
              </a:ext>
            </a:extLst>
          </p:cNvPr>
          <p:cNvSpPr txBox="1"/>
          <p:nvPr/>
        </p:nvSpPr>
        <p:spPr>
          <a:xfrm>
            <a:off x="6760119" y="1463888"/>
            <a:ext cx="3012363" cy="430887"/>
          </a:xfrm>
          <a:prstGeom prst="rect">
            <a:avLst/>
          </a:prstGeom>
          <a:noFill/>
        </p:spPr>
        <p:txBody>
          <a:bodyPr wrap="none" rtlCol="0">
            <a:spAutoFit/>
          </a:bodyPr>
          <a:lstStyle/>
          <a:p>
            <a:pPr algn="ctr"/>
            <a:r>
              <a:rPr lang="en-US" sz="2200" b="1" dirty="0"/>
              <a:t>Outcomes of Interest</a:t>
            </a:r>
          </a:p>
        </p:txBody>
      </p:sp>
    </p:spTree>
    <p:extLst>
      <p:ext uri="{BB962C8B-B14F-4D97-AF65-F5344CB8AC3E}">
        <p14:creationId xmlns:p14="http://schemas.microsoft.com/office/powerpoint/2010/main" val="941331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7B0AB0-2290-EEAC-7768-43432803C161}"/>
              </a:ext>
            </a:extLst>
          </p:cNvPr>
          <p:cNvSpPr>
            <a:spLocks noGrp="1"/>
          </p:cNvSpPr>
          <p:nvPr>
            <p:ph type="title"/>
          </p:nvPr>
        </p:nvSpPr>
        <p:spPr/>
        <p:txBody>
          <a:bodyPr/>
          <a:lstStyle/>
          <a:p>
            <a:r>
              <a:rPr lang="fr-FR" dirty="0" err="1"/>
              <a:t>Success</a:t>
            </a:r>
            <a:r>
              <a:rPr lang="fr-FR" dirty="0"/>
              <a:t> </a:t>
            </a:r>
            <a:r>
              <a:rPr lang="fr-FR" dirty="0" err="1"/>
              <a:t>Does</a:t>
            </a:r>
            <a:r>
              <a:rPr lang="fr-FR" dirty="0"/>
              <a:t> Not </a:t>
            </a:r>
            <a:r>
              <a:rPr lang="fr-FR" dirty="0" err="1"/>
              <a:t>Equate</a:t>
            </a:r>
            <a:r>
              <a:rPr lang="fr-FR" dirty="0"/>
              <a:t> to </a:t>
            </a:r>
            <a:r>
              <a:rPr lang="fr-FR" dirty="0" err="1"/>
              <a:t>Insulin</a:t>
            </a:r>
            <a:r>
              <a:rPr lang="fr-FR" dirty="0"/>
              <a:t> Independence</a:t>
            </a:r>
          </a:p>
        </p:txBody>
      </p:sp>
      <p:pic>
        <p:nvPicPr>
          <p:cNvPr id="5" name="Image 4">
            <a:extLst>
              <a:ext uri="{FF2B5EF4-FFF2-40B4-BE49-F238E27FC236}">
                <a16:creationId xmlns:a16="http://schemas.microsoft.com/office/drawing/2014/main" id="{D12DB95E-CF35-F6C7-E643-3AAE259A1977}"/>
              </a:ext>
            </a:extLst>
          </p:cNvPr>
          <p:cNvPicPr>
            <a:picLocks noChangeAspect="1"/>
          </p:cNvPicPr>
          <p:nvPr/>
        </p:nvPicPr>
        <p:blipFill>
          <a:blip r:embed="rId2"/>
          <a:stretch>
            <a:fillRect/>
          </a:stretch>
        </p:blipFill>
        <p:spPr>
          <a:xfrm>
            <a:off x="322903" y="1839291"/>
            <a:ext cx="5432772" cy="2025458"/>
          </a:xfrm>
          <a:prstGeom prst="rect">
            <a:avLst/>
          </a:prstGeom>
        </p:spPr>
      </p:pic>
      <p:sp>
        <p:nvSpPr>
          <p:cNvPr id="9" name="ZoneTexte 8">
            <a:extLst>
              <a:ext uri="{FF2B5EF4-FFF2-40B4-BE49-F238E27FC236}">
                <a16:creationId xmlns:a16="http://schemas.microsoft.com/office/drawing/2014/main" id="{FA71474A-9A1C-C231-B57F-2CB1B13967A5}"/>
              </a:ext>
            </a:extLst>
          </p:cNvPr>
          <p:cNvSpPr txBox="1"/>
          <p:nvPr/>
        </p:nvSpPr>
        <p:spPr>
          <a:xfrm>
            <a:off x="1429308" y="1492318"/>
            <a:ext cx="4057842" cy="369332"/>
          </a:xfrm>
          <a:prstGeom prst="rect">
            <a:avLst/>
          </a:prstGeom>
          <a:noFill/>
        </p:spPr>
        <p:txBody>
          <a:bodyPr wrap="none" rtlCol="0">
            <a:spAutoFit/>
          </a:bodyPr>
          <a:lstStyle/>
          <a:p>
            <a:pPr algn="ctr"/>
            <a:r>
              <a:rPr lang="fr-FR" dirty="0" err="1"/>
              <a:t>Insulin</a:t>
            </a:r>
            <a:r>
              <a:rPr lang="fr-FR" dirty="0"/>
              <a:t> Independence: 8% at 20 </a:t>
            </a:r>
            <a:r>
              <a:rPr lang="fr-FR" dirty="0" err="1"/>
              <a:t>Years</a:t>
            </a:r>
            <a:endParaRPr lang="fr-FR" dirty="0"/>
          </a:p>
        </p:txBody>
      </p:sp>
      <p:sp>
        <p:nvSpPr>
          <p:cNvPr id="3" name="Footer Placeholder 2">
            <a:extLst>
              <a:ext uri="{FF2B5EF4-FFF2-40B4-BE49-F238E27FC236}">
                <a16:creationId xmlns:a16="http://schemas.microsoft.com/office/drawing/2014/main" id="{4B43AE15-1CC1-466D-746B-F249494D86F4}"/>
              </a:ext>
            </a:extLst>
          </p:cNvPr>
          <p:cNvSpPr>
            <a:spLocks noGrp="1"/>
          </p:cNvSpPr>
          <p:nvPr>
            <p:ph type="ftr" sz="quarter" idx="3"/>
          </p:nvPr>
        </p:nvSpPr>
        <p:spPr/>
        <p:txBody>
          <a:bodyPr/>
          <a:lstStyle/>
          <a:p>
            <a:r>
              <a:rPr lang="en-US" dirty="0" err="1"/>
              <a:t>Marfil</a:t>
            </a:r>
            <a:r>
              <a:rPr lang="en-US" dirty="0"/>
              <a:t>-Garza BA, et al. </a:t>
            </a:r>
            <a:r>
              <a:rPr lang="en-US" i="1" dirty="0"/>
              <a:t>Lancet Diabetes Endocrinol. </a:t>
            </a:r>
            <a:r>
              <a:rPr lang="en-US" dirty="0"/>
              <a:t>2022;10(7):519-532. doi:10.1016/S2213-8587(22)00114-0</a:t>
            </a:r>
          </a:p>
        </p:txBody>
      </p:sp>
    </p:spTree>
    <p:extLst>
      <p:ext uri="{BB962C8B-B14F-4D97-AF65-F5344CB8AC3E}">
        <p14:creationId xmlns:p14="http://schemas.microsoft.com/office/powerpoint/2010/main" val="155260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7B0AB0-2290-EEAC-7768-43432803C161}"/>
              </a:ext>
            </a:extLst>
          </p:cNvPr>
          <p:cNvSpPr>
            <a:spLocks noGrp="1"/>
          </p:cNvSpPr>
          <p:nvPr>
            <p:ph type="title"/>
          </p:nvPr>
        </p:nvSpPr>
        <p:spPr/>
        <p:txBody>
          <a:bodyPr/>
          <a:lstStyle/>
          <a:p>
            <a:r>
              <a:rPr lang="fr-FR" dirty="0" err="1"/>
              <a:t>Success</a:t>
            </a:r>
            <a:r>
              <a:rPr lang="fr-FR" dirty="0"/>
              <a:t> </a:t>
            </a:r>
            <a:r>
              <a:rPr lang="fr-FR" dirty="0" err="1"/>
              <a:t>Does</a:t>
            </a:r>
            <a:r>
              <a:rPr lang="fr-FR" dirty="0"/>
              <a:t> Not </a:t>
            </a:r>
            <a:r>
              <a:rPr lang="fr-FR" dirty="0" err="1"/>
              <a:t>Equate</a:t>
            </a:r>
            <a:r>
              <a:rPr lang="fr-FR" dirty="0"/>
              <a:t> to </a:t>
            </a:r>
            <a:r>
              <a:rPr lang="fr-FR" dirty="0" err="1"/>
              <a:t>Insulin</a:t>
            </a:r>
            <a:r>
              <a:rPr lang="fr-FR" dirty="0"/>
              <a:t> Independence</a:t>
            </a:r>
          </a:p>
        </p:txBody>
      </p:sp>
      <p:pic>
        <p:nvPicPr>
          <p:cNvPr id="4" name="Image 3">
            <a:extLst>
              <a:ext uri="{FF2B5EF4-FFF2-40B4-BE49-F238E27FC236}">
                <a16:creationId xmlns:a16="http://schemas.microsoft.com/office/drawing/2014/main" id="{19272A2A-D1C1-88BC-8CF1-B25F71B7B702}"/>
              </a:ext>
            </a:extLst>
          </p:cNvPr>
          <p:cNvPicPr>
            <a:picLocks noChangeAspect="1"/>
          </p:cNvPicPr>
          <p:nvPr/>
        </p:nvPicPr>
        <p:blipFill>
          <a:blip r:embed="rId2"/>
          <a:stretch>
            <a:fillRect/>
          </a:stretch>
        </p:blipFill>
        <p:spPr>
          <a:xfrm>
            <a:off x="514154" y="4212958"/>
            <a:ext cx="5279916" cy="1948107"/>
          </a:xfrm>
          <a:prstGeom prst="rect">
            <a:avLst/>
          </a:prstGeom>
        </p:spPr>
      </p:pic>
      <p:pic>
        <p:nvPicPr>
          <p:cNvPr id="5" name="Image 4">
            <a:extLst>
              <a:ext uri="{FF2B5EF4-FFF2-40B4-BE49-F238E27FC236}">
                <a16:creationId xmlns:a16="http://schemas.microsoft.com/office/drawing/2014/main" id="{D12DB95E-CF35-F6C7-E643-3AAE259A1977}"/>
              </a:ext>
            </a:extLst>
          </p:cNvPr>
          <p:cNvPicPr>
            <a:picLocks noChangeAspect="1"/>
          </p:cNvPicPr>
          <p:nvPr/>
        </p:nvPicPr>
        <p:blipFill>
          <a:blip r:embed="rId3"/>
          <a:stretch>
            <a:fillRect/>
          </a:stretch>
        </p:blipFill>
        <p:spPr>
          <a:xfrm>
            <a:off x="322903" y="1839291"/>
            <a:ext cx="5432772" cy="2025458"/>
          </a:xfrm>
          <a:prstGeom prst="rect">
            <a:avLst/>
          </a:prstGeom>
        </p:spPr>
      </p:pic>
      <p:sp>
        <p:nvSpPr>
          <p:cNvPr id="9" name="ZoneTexte 8">
            <a:extLst>
              <a:ext uri="{FF2B5EF4-FFF2-40B4-BE49-F238E27FC236}">
                <a16:creationId xmlns:a16="http://schemas.microsoft.com/office/drawing/2014/main" id="{FA71474A-9A1C-C231-B57F-2CB1B13967A5}"/>
              </a:ext>
            </a:extLst>
          </p:cNvPr>
          <p:cNvSpPr txBox="1"/>
          <p:nvPr/>
        </p:nvSpPr>
        <p:spPr>
          <a:xfrm>
            <a:off x="1429308" y="1492318"/>
            <a:ext cx="4057842" cy="369332"/>
          </a:xfrm>
          <a:prstGeom prst="rect">
            <a:avLst/>
          </a:prstGeom>
          <a:noFill/>
        </p:spPr>
        <p:txBody>
          <a:bodyPr wrap="none" rtlCol="0">
            <a:spAutoFit/>
          </a:bodyPr>
          <a:lstStyle/>
          <a:p>
            <a:pPr algn="ctr"/>
            <a:r>
              <a:rPr lang="fr-FR" dirty="0" err="1"/>
              <a:t>Insulin</a:t>
            </a:r>
            <a:r>
              <a:rPr lang="fr-FR" dirty="0"/>
              <a:t> Independence: 8% at 20 </a:t>
            </a:r>
            <a:r>
              <a:rPr lang="fr-FR" dirty="0" err="1"/>
              <a:t>Years</a:t>
            </a:r>
            <a:endParaRPr lang="fr-FR" dirty="0"/>
          </a:p>
        </p:txBody>
      </p:sp>
      <p:sp>
        <p:nvSpPr>
          <p:cNvPr id="10" name="ZoneTexte 9">
            <a:extLst>
              <a:ext uri="{FF2B5EF4-FFF2-40B4-BE49-F238E27FC236}">
                <a16:creationId xmlns:a16="http://schemas.microsoft.com/office/drawing/2014/main" id="{B1B68C42-FF21-D4E1-B2FC-0C7554AB2260}"/>
              </a:ext>
            </a:extLst>
          </p:cNvPr>
          <p:cNvSpPr txBox="1"/>
          <p:nvPr/>
        </p:nvSpPr>
        <p:spPr>
          <a:xfrm>
            <a:off x="1701625" y="3994939"/>
            <a:ext cx="3455113" cy="369332"/>
          </a:xfrm>
          <a:prstGeom prst="rect">
            <a:avLst/>
          </a:prstGeom>
          <a:noFill/>
        </p:spPr>
        <p:txBody>
          <a:bodyPr wrap="none" rtlCol="0">
            <a:spAutoFit/>
          </a:bodyPr>
          <a:lstStyle/>
          <a:p>
            <a:pPr algn="ctr"/>
            <a:r>
              <a:rPr lang="fr-FR" dirty="0" err="1"/>
              <a:t>Graft</a:t>
            </a:r>
            <a:r>
              <a:rPr lang="fr-FR" dirty="0"/>
              <a:t> </a:t>
            </a:r>
            <a:r>
              <a:rPr lang="fr-FR" dirty="0" err="1"/>
              <a:t>Function</a:t>
            </a:r>
            <a:r>
              <a:rPr lang="fr-FR" dirty="0"/>
              <a:t>: 48% at 20 </a:t>
            </a:r>
            <a:r>
              <a:rPr lang="fr-FR" dirty="0" err="1"/>
              <a:t>Years</a:t>
            </a:r>
            <a:endParaRPr lang="fr-FR" dirty="0"/>
          </a:p>
        </p:txBody>
      </p:sp>
      <p:sp>
        <p:nvSpPr>
          <p:cNvPr id="3" name="Footer Placeholder 2">
            <a:extLst>
              <a:ext uri="{FF2B5EF4-FFF2-40B4-BE49-F238E27FC236}">
                <a16:creationId xmlns:a16="http://schemas.microsoft.com/office/drawing/2014/main" id="{4B43AE15-1CC1-466D-746B-F249494D86F4}"/>
              </a:ext>
            </a:extLst>
          </p:cNvPr>
          <p:cNvSpPr>
            <a:spLocks noGrp="1"/>
          </p:cNvSpPr>
          <p:nvPr>
            <p:ph type="ftr" sz="quarter" idx="3"/>
          </p:nvPr>
        </p:nvSpPr>
        <p:spPr/>
        <p:txBody>
          <a:bodyPr/>
          <a:lstStyle/>
          <a:p>
            <a:r>
              <a:rPr lang="en-US" dirty="0" err="1"/>
              <a:t>Marfil</a:t>
            </a:r>
            <a:r>
              <a:rPr lang="en-US" dirty="0"/>
              <a:t>-Garza BA, et al. </a:t>
            </a:r>
            <a:r>
              <a:rPr lang="en-US" i="1" dirty="0"/>
              <a:t>Lancet Diabetes Endocrinol. </a:t>
            </a:r>
            <a:r>
              <a:rPr lang="en-US" dirty="0"/>
              <a:t>2022;10(7):519-532. doi:10.1016/S2213-8587(22)00114-0</a:t>
            </a:r>
          </a:p>
        </p:txBody>
      </p:sp>
    </p:spTree>
    <p:extLst>
      <p:ext uri="{BB962C8B-B14F-4D97-AF65-F5344CB8AC3E}">
        <p14:creationId xmlns:p14="http://schemas.microsoft.com/office/powerpoint/2010/main" val="2988874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7B0AB0-2290-EEAC-7768-43432803C161}"/>
              </a:ext>
            </a:extLst>
          </p:cNvPr>
          <p:cNvSpPr>
            <a:spLocks noGrp="1"/>
          </p:cNvSpPr>
          <p:nvPr>
            <p:ph type="title"/>
          </p:nvPr>
        </p:nvSpPr>
        <p:spPr/>
        <p:txBody>
          <a:bodyPr/>
          <a:lstStyle/>
          <a:p>
            <a:r>
              <a:rPr lang="fr-FR" dirty="0" err="1"/>
              <a:t>Success</a:t>
            </a:r>
            <a:r>
              <a:rPr lang="fr-FR" dirty="0"/>
              <a:t> </a:t>
            </a:r>
            <a:r>
              <a:rPr lang="fr-FR" dirty="0" err="1"/>
              <a:t>Does</a:t>
            </a:r>
            <a:r>
              <a:rPr lang="fr-FR" dirty="0"/>
              <a:t> Not </a:t>
            </a:r>
            <a:r>
              <a:rPr lang="fr-FR" dirty="0" err="1"/>
              <a:t>Equate</a:t>
            </a:r>
            <a:r>
              <a:rPr lang="fr-FR" dirty="0"/>
              <a:t> to </a:t>
            </a:r>
            <a:r>
              <a:rPr lang="fr-FR" dirty="0" err="1"/>
              <a:t>Insulin</a:t>
            </a:r>
            <a:r>
              <a:rPr lang="fr-FR" dirty="0"/>
              <a:t> Independence</a:t>
            </a:r>
          </a:p>
        </p:txBody>
      </p:sp>
      <p:pic>
        <p:nvPicPr>
          <p:cNvPr id="4" name="Image 3">
            <a:extLst>
              <a:ext uri="{FF2B5EF4-FFF2-40B4-BE49-F238E27FC236}">
                <a16:creationId xmlns:a16="http://schemas.microsoft.com/office/drawing/2014/main" id="{19272A2A-D1C1-88BC-8CF1-B25F71B7B702}"/>
              </a:ext>
            </a:extLst>
          </p:cNvPr>
          <p:cNvPicPr>
            <a:picLocks noChangeAspect="1"/>
          </p:cNvPicPr>
          <p:nvPr/>
        </p:nvPicPr>
        <p:blipFill>
          <a:blip r:embed="rId2"/>
          <a:stretch>
            <a:fillRect/>
          </a:stretch>
        </p:blipFill>
        <p:spPr>
          <a:xfrm>
            <a:off x="514154" y="4212958"/>
            <a:ext cx="5279916" cy="1948107"/>
          </a:xfrm>
          <a:prstGeom prst="rect">
            <a:avLst/>
          </a:prstGeom>
        </p:spPr>
      </p:pic>
      <p:pic>
        <p:nvPicPr>
          <p:cNvPr id="5" name="Image 4">
            <a:extLst>
              <a:ext uri="{FF2B5EF4-FFF2-40B4-BE49-F238E27FC236}">
                <a16:creationId xmlns:a16="http://schemas.microsoft.com/office/drawing/2014/main" id="{D12DB95E-CF35-F6C7-E643-3AAE259A1977}"/>
              </a:ext>
            </a:extLst>
          </p:cNvPr>
          <p:cNvPicPr>
            <a:picLocks noChangeAspect="1"/>
          </p:cNvPicPr>
          <p:nvPr/>
        </p:nvPicPr>
        <p:blipFill>
          <a:blip r:embed="rId3"/>
          <a:stretch>
            <a:fillRect/>
          </a:stretch>
        </p:blipFill>
        <p:spPr>
          <a:xfrm>
            <a:off x="322903" y="1839291"/>
            <a:ext cx="5432772" cy="2025458"/>
          </a:xfrm>
          <a:prstGeom prst="rect">
            <a:avLst/>
          </a:prstGeom>
        </p:spPr>
      </p:pic>
      <p:pic>
        <p:nvPicPr>
          <p:cNvPr id="6" name="Image 5">
            <a:extLst>
              <a:ext uri="{FF2B5EF4-FFF2-40B4-BE49-F238E27FC236}">
                <a16:creationId xmlns:a16="http://schemas.microsoft.com/office/drawing/2014/main" id="{EAC11BE7-C55F-510D-04F4-A858B30A2DAC}"/>
              </a:ext>
            </a:extLst>
          </p:cNvPr>
          <p:cNvPicPr>
            <a:picLocks noChangeAspect="1"/>
          </p:cNvPicPr>
          <p:nvPr/>
        </p:nvPicPr>
        <p:blipFill>
          <a:blip r:embed="rId4"/>
          <a:stretch>
            <a:fillRect/>
          </a:stretch>
        </p:blipFill>
        <p:spPr>
          <a:xfrm>
            <a:off x="6268942" y="1997104"/>
            <a:ext cx="5647442" cy="2030178"/>
          </a:xfrm>
          <a:prstGeom prst="rect">
            <a:avLst/>
          </a:prstGeom>
        </p:spPr>
      </p:pic>
      <p:sp>
        <p:nvSpPr>
          <p:cNvPr id="9" name="ZoneTexte 8">
            <a:extLst>
              <a:ext uri="{FF2B5EF4-FFF2-40B4-BE49-F238E27FC236}">
                <a16:creationId xmlns:a16="http://schemas.microsoft.com/office/drawing/2014/main" id="{FA71474A-9A1C-C231-B57F-2CB1B13967A5}"/>
              </a:ext>
            </a:extLst>
          </p:cNvPr>
          <p:cNvSpPr txBox="1"/>
          <p:nvPr/>
        </p:nvSpPr>
        <p:spPr>
          <a:xfrm>
            <a:off x="1429308" y="1492318"/>
            <a:ext cx="4057842" cy="369332"/>
          </a:xfrm>
          <a:prstGeom prst="rect">
            <a:avLst/>
          </a:prstGeom>
          <a:noFill/>
        </p:spPr>
        <p:txBody>
          <a:bodyPr wrap="none" rtlCol="0">
            <a:spAutoFit/>
          </a:bodyPr>
          <a:lstStyle/>
          <a:p>
            <a:pPr algn="ctr"/>
            <a:r>
              <a:rPr lang="fr-FR" dirty="0" err="1"/>
              <a:t>Insulin</a:t>
            </a:r>
            <a:r>
              <a:rPr lang="fr-FR" dirty="0"/>
              <a:t> Independence: 8% at 20 </a:t>
            </a:r>
            <a:r>
              <a:rPr lang="fr-FR" dirty="0" err="1"/>
              <a:t>Years</a:t>
            </a:r>
            <a:endParaRPr lang="fr-FR" dirty="0"/>
          </a:p>
        </p:txBody>
      </p:sp>
      <p:sp>
        <p:nvSpPr>
          <p:cNvPr id="10" name="ZoneTexte 9">
            <a:extLst>
              <a:ext uri="{FF2B5EF4-FFF2-40B4-BE49-F238E27FC236}">
                <a16:creationId xmlns:a16="http://schemas.microsoft.com/office/drawing/2014/main" id="{B1B68C42-FF21-D4E1-B2FC-0C7554AB2260}"/>
              </a:ext>
            </a:extLst>
          </p:cNvPr>
          <p:cNvSpPr txBox="1"/>
          <p:nvPr/>
        </p:nvSpPr>
        <p:spPr>
          <a:xfrm>
            <a:off x="1701625" y="3994939"/>
            <a:ext cx="3455113" cy="369332"/>
          </a:xfrm>
          <a:prstGeom prst="rect">
            <a:avLst/>
          </a:prstGeom>
          <a:noFill/>
        </p:spPr>
        <p:txBody>
          <a:bodyPr wrap="none" rtlCol="0">
            <a:spAutoFit/>
          </a:bodyPr>
          <a:lstStyle/>
          <a:p>
            <a:pPr algn="ctr"/>
            <a:r>
              <a:rPr lang="fr-FR" dirty="0" err="1"/>
              <a:t>Graft</a:t>
            </a:r>
            <a:r>
              <a:rPr lang="fr-FR" dirty="0"/>
              <a:t> </a:t>
            </a:r>
            <a:r>
              <a:rPr lang="fr-FR" dirty="0" err="1"/>
              <a:t>Function</a:t>
            </a:r>
            <a:r>
              <a:rPr lang="fr-FR" dirty="0"/>
              <a:t>: 48% at 20 </a:t>
            </a:r>
            <a:r>
              <a:rPr lang="fr-FR" dirty="0" err="1"/>
              <a:t>Years</a:t>
            </a:r>
            <a:endParaRPr lang="fr-FR" dirty="0"/>
          </a:p>
        </p:txBody>
      </p:sp>
      <p:sp>
        <p:nvSpPr>
          <p:cNvPr id="11" name="ZoneTexte 10">
            <a:extLst>
              <a:ext uri="{FF2B5EF4-FFF2-40B4-BE49-F238E27FC236}">
                <a16:creationId xmlns:a16="http://schemas.microsoft.com/office/drawing/2014/main" id="{6FF9129C-71D1-2344-DF3F-33B5F7A4898B}"/>
              </a:ext>
            </a:extLst>
          </p:cNvPr>
          <p:cNvSpPr txBox="1"/>
          <p:nvPr/>
        </p:nvSpPr>
        <p:spPr>
          <a:xfrm>
            <a:off x="7388547" y="1490760"/>
            <a:ext cx="4002378" cy="369332"/>
          </a:xfrm>
          <a:prstGeom prst="rect">
            <a:avLst/>
          </a:prstGeom>
          <a:noFill/>
        </p:spPr>
        <p:txBody>
          <a:bodyPr wrap="none" rtlCol="0">
            <a:spAutoFit/>
          </a:bodyPr>
          <a:lstStyle/>
          <a:p>
            <a:pPr algn="ctr"/>
            <a:r>
              <a:rPr lang="fr-FR" dirty="0" err="1"/>
              <a:t>HbA1c</a:t>
            </a:r>
            <a:r>
              <a:rPr lang="fr-FR" dirty="0"/>
              <a:t> in FCT </a:t>
            </a:r>
            <a:r>
              <a:rPr lang="fr-FR" dirty="0" err="1"/>
              <a:t>Grafts</a:t>
            </a:r>
            <a:r>
              <a:rPr lang="fr-FR" dirty="0"/>
              <a:t>: 6% at 20 </a:t>
            </a:r>
            <a:r>
              <a:rPr lang="fr-FR" dirty="0" err="1"/>
              <a:t>Years</a:t>
            </a:r>
            <a:endParaRPr lang="fr-FR" dirty="0"/>
          </a:p>
        </p:txBody>
      </p:sp>
      <p:sp>
        <p:nvSpPr>
          <p:cNvPr id="3" name="Footer Placeholder 2">
            <a:extLst>
              <a:ext uri="{FF2B5EF4-FFF2-40B4-BE49-F238E27FC236}">
                <a16:creationId xmlns:a16="http://schemas.microsoft.com/office/drawing/2014/main" id="{4B43AE15-1CC1-466D-746B-F249494D86F4}"/>
              </a:ext>
            </a:extLst>
          </p:cNvPr>
          <p:cNvSpPr>
            <a:spLocks noGrp="1"/>
          </p:cNvSpPr>
          <p:nvPr>
            <p:ph type="ftr" sz="quarter" idx="3"/>
          </p:nvPr>
        </p:nvSpPr>
        <p:spPr/>
        <p:txBody>
          <a:bodyPr/>
          <a:lstStyle/>
          <a:p>
            <a:r>
              <a:rPr lang="en-US" dirty="0" err="1"/>
              <a:t>Marfil</a:t>
            </a:r>
            <a:r>
              <a:rPr lang="en-US" dirty="0"/>
              <a:t>-Garza BA, et al. </a:t>
            </a:r>
            <a:r>
              <a:rPr lang="en-US" i="1" dirty="0"/>
              <a:t>Lancet Diabetes Endocrinol. </a:t>
            </a:r>
            <a:r>
              <a:rPr lang="en-US" dirty="0"/>
              <a:t>2022;10(7):519-532. doi:10.1016/S2213-8587(22)00114-0</a:t>
            </a:r>
          </a:p>
        </p:txBody>
      </p:sp>
    </p:spTree>
    <p:extLst>
      <p:ext uri="{BB962C8B-B14F-4D97-AF65-F5344CB8AC3E}">
        <p14:creationId xmlns:p14="http://schemas.microsoft.com/office/powerpoint/2010/main" val="1102453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7B0AB0-2290-EEAC-7768-43432803C161}"/>
              </a:ext>
            </a:extLst>
          </p:cNvPr>
          <p:cNvSpPr>
            <a:spLocks noGrp="1"/>
          </p:cNvSpPr>
          <p:nvPr>
            <p:ph type="title"/>
          </p:nvPr>
        </p:nvSpPr>
        <p:spPr/>
        <p:txBody>
          <a:bodyPr/>
          <a:lstStyle/>
          <a:p>
            <a:r>
              <a:rPr lang="fr-FR" dirty="0" err="1"/>
              <a:t>Success</a:t>
            </a:r>
            <a:r>
              <a:rPr lang="fr-FR" dirty="0"/>
              <a:t> </a:t>
            </a:r>
            <a:r>
              <a:rPr lang="fr-FR" dirty="0" err="1"/>
              <a:t>Does</a:t>
            </a:r>
            <a:r>
              <a:rPr lang="fr-FR" dirty="0"/>
              <a:t> Not </a:t>
            </a:r>
            <a:r>
              <a:rPr lang="fr-FR" dirty="0" err="1"/>
              <a:t>Equate</a:t>
            </a:r>
            <a:r>
              <a:rPr lang="fr-FR" dirty="0"/>
              <a:t> to </a:t>
            </a:r>
            <a:r>
              <a:rPr lang="fr-FR" dirty="0" err="1"/>
              <a:t>Insulin</a:t>
            </a:r>
            <a:r>
              <a:rPr lang="fr-FR" dirty="0"/>
              <a:t> Independence</a:t>
            </a:r>
          </a:p>
        </p:txBody>
      </p:sp>
      <p:pic>
        <p:nvPicPr>
          <p:cNvPr id="4" name="Image 3">
            <a:extLst>
              <a:ext uri="{FF2B5EF4-FFF2-40B4-BE49-F238E27FC236}">
                <a16:creationId xmlns:a16="http://schemas.microsoft.com/office/drawing/2014/main" id="{19272A2A-D1C1-88BC-8CF1-B25F71B7B702}"/>
              </a:ext>
            </a:extLst>
          </p:cNvPr>
          <p:cNvPicPr>
            <a:picLocks noChangeAspect="1"/>
          </p:cNvPicPr>
          <p:nvPr/>
        </p:nvPicPr>
        <p:blipFill>
          <a:blip r:embed="rId2"/>
          <a:stretch>
            <a:fillRect/>
          </a:stretch>
        </p:blipFill>
        <p:spPr>
          <a:xfrm>
            <a:off x="514154" y="4212958"/>
            <a:ext cx="5279916" cy="1948107"/>
          </a:xfrm>
          <a:prstGeom prst="rect">
            <a:avLst/>
          </a:prstGeom>
        </p:spPr>
      </p:pic>
      <p:pic>
        <p:nvPicPr>
          <p:cNvPr id="5" name="Image 4">
            <a:extLst>
              <a:ext uri="{FF2B5EF4-FFF2-40B4-BE49-F238E27FC236}">
                <a16:creationId xmlns:a16="http://schemas.microsoft.com/office/drawing/2014/main" id="{D12DB95E-CF35-F6C7-E643-3AAE259A1977}"/>
              </a:ext>
            </a:extLst>
          </p:cNvPr>
          <p:cNvPicPr>
            <a:picLocks noChangeAspect="1"/>
          </p:cNvPicPr>
          <p:nvPr/>
        </p:nvPicPr>
        <p:blipFill>
          <a:blip r:embed="rId3"/>
          <a:stretch>
            <a:fillRect/>
          </a:stretch>
        </p:blipFill>
        <p:spPr>
          <a:xfrm>
            <a:off x="322903" y="1839291"/>
            <a:ext cx="5432772" cy="2025458"/>
          </a:xfrm>
          <a:prstGeom prst="rect">
            <a:avLst/>
          </a:prstGeom>
        </p:spPr>
      </p:pic>
      <p:pic>
        <p:nvPicPr>
          <p:cNvPr id="6" name="Image 5">
            <a:extLst>
              <a:ext uri="{FF2B5EF4-FFF2-40B4-BE49-F238E27FC236}">
                <a16:creationId xmlns:a16="http://schemas.microsoft.com/office/drawing/2014/main" id="{EAC11BE7-C55F-510D-04F4-A858B30A2DAC}"/>
              </a:ext>
            </a:extLst>
          </p:cNvPr>
          <p:cNvPicPr>
            <a:picLocks noChangeAspect="1"/>
          </p:cNvPicPr>
          <p:nvPr/>
        </p:nvPicPr>
        <p:blipFill>
          <a:blip r:embed="rId4"/>
          <a:stretch>
            <a:fillRect/>
          </a:stretch>
        </p:blipFill>
        <p:spPr>
          <a:xfrm>
            <a:off x="6268942" y="1997104"/>
            <a:ext cx="5647442" cy="2030178"/>
          </a:xfrm>
          <a:prstGeom prst="rect">
            <a:avLst/>
          </a:prstGeom>
        </p:spPr>
      </p:pic>
      <p:pic>
        <p:nvPicPr>
          <p:cNvPr id="7" name="Image 6">
            <a:extLst>
              <a:ext uri="{FF2B5EF4-FFF2-40B4-BE49-F238E27FC236}">
                <a16:creationId xmlns:a16="http://schemas.microsoft.com/office/drawing/2014/main" id="{B24309D5-F274-FF83-16C8-E728A3A03F5C}"/>
              </a:ext>
            </a:extLst>
          </p:cNvPr>
          <p:cNvPicPr>
            <a:picLocks noChangeAspect="1"/>
          </p:cNvPicPr>
          <p:nvPr/>
        </p:nvPicPr>
        <p:blipFill>
          <a:blip r:embed="rId5"/>
          <a:stretch>
            <a:fillRect/>
          </a:stretch>
        </p:blipFill>
        <p:spPr>
          <a:xfrm>
            <a:off x="6250060" y="4312394"/>
            <a:ext cx="5554586" cy="1806626"/>
          </a:xfrm>
          <a:prstGeom prst="rect">
            <a:avLst/>
          </a:prstGeom>
        </p:spPr>
      </p:pic>
      <p:sp>
        <p:nvSpPr>
          <p:cNvPr id="9" name="ZoneTexte 8">
            <a:extLst>
              <a:ext uri="{FF2B5EF4-FFF2-40B4-BE49-F238E27FC236}">
                <a16:creationId xmlns:a16="http://schemas.microsoft.com/office/drawing/2014/main" id="{FA71474A-9A1C-C231-B57F-2CB1B13967A5}"/>
              </a:ext>
            </a:extLst>
          </p:cNvPr>
          <p:cNvSpPr txBox="1"/>
          <p:nvPr/>
        </p:nvSpPr>
        <p:spPr>
          <a:xfrm>
            <a:off x="1429308" y="1492318"/>
            <a:ext cx="4057842" cy="369332"/>
          </a:xfrm>
          <a:prstGeom prst="rect">
            <a:avLst/>
          </a:prstGeom>
          <a:noFill/>
        </p:spPr>
        <p:txBody>
          <a:bodyPr wrap="none" rtlCol="0">
            <a:spAutoFit/>
          </a:bodyPr>
          <a:lstStyle/>
          <a:p>
            <a:pPr algn="ctr"/>
            <a:r>
              <a:rPr lang="fr-FR" dirty="0" err="1"/>
              <a:t>Insulin</a:t>
            </a:r>
            <a:r>
              <a:rPr lang="fr-FR" dirty="0"/>
              <a:t> Independence: 8% at 20 </a:t>
            </a:r>
            <a:r>
              <a:rPr lang="fr-FR" dirty="0" err="1"/>
              <a:t>Years</a:t>
            </a:r>
            <a:endParaRPr lang="fr-FR" dirty="0"/>
          </a:p>
        </p:txBody>
      </p:sp>
      <p:sp>
        <p:nvSpPr>
          <p:cNvPr id="10" name="ZoneTexte 9">
            <a:extLst>
              <a:ext uri="{FF2B5EF4-FFF2-40B4-BE49-F238E27FC236}">
                <a16:creationId xmlns:a16="http://schemas.microsoft.com/office/drawing/2014/main" id="{B1B68C42-FF21-D4E1-B2FC-0C7554AB2260}"/>
              </a:ext>
            </a:extLst>
          </p:cNvPr>
          <p:cNvSpPr txBox="1"/>
          <p:nvPr/>
        </p:nvSpPr>
        <p:spPr>
          <a:xfrm>
            <a:off x="1701625" y="3994939"/>
            <a:ext cx="3455113" cy="369332"/>
          </a:xfrm>
          <a:prstGeom prst="rect">
            <a:avLst/>
          </a:prstGeom>
          <a:noFill/>
        </p:spPr>
        <p:txBody>
          <a:bodyPr wrap="none" rtlCol="0">
            <a:spAutoFit/>
          </a:bodyPr>
          <a:lstStyle/>
          <a:p>
            <a:pPr algn="ctr"/>
            <a:r>
              <a:rPr lang="fr-FR" dirty="0" err="1"/>
              <a:t>Graft</a:t>
            </a:r>
            <a:r>
              <a:rPr lang="fr-FR" dirty="0"/>
              <a:t> </a:t>
            </a:r>
            <a:r>
              <a:rPr lang="fr-FR" dirty="0" err="1"/>
              <a:t>Function</a:t>
            </a:r>
            <a:r>
              <a:rPr lang="fr-FR" dirty="0"/>
              <a:t>: 48% at 20 </a:t>
            </a:r>
            <a:r>
              <a:rPr lang="fr-FR" dirty="0" err="1"/>
              <a:t>Years</a:t>
            </a:r>
            <a:endParaRPr lang="fr-FR" dirty="0"/>
          </a:p>
        </p:txBody>
      </p:sp>
      <p:sp>
        <p:nvSpPr>
          <p:cNvPr id="11" name="ZoneTexte 10">
            <a:extLst>
              <a:ext uri="{FF2B5EF4-FFF2-40B4-BE49-F238E27FC236}">
                <a16:creationId xmlns:a16="http://schemas.microsoft.com/office/drawing/2014/main" id="{6FF9129C-71D1-2344-DF3F-33B5F7A4898B}"/>
              </a:ext>
            </a:extLst>
          </p:cNvPr>
          <p:cNvSpPr txBox="1"/>
          <p:nvPr/>
        </p:nvSpPr>
        <p:spPr>
          <a:xfrm>
            <a:off x="7388547" y="1490760"/>
            <a:ext cx="4002378" cy="369332"/>
          </a:xfrm>
          <a:prstGeom prst="rect">
            <a:avLst/>
          </a:prstGeom>
          <a:noFill/>
        </p:spPr>
        <p:txBody>
          <a:bodyPr wrap="none" rtlCol="0">
            <a:spAutoFit/>
          </a:bodyPr>
          <a:lstStyle/>
          <a:p>
            <a:pPr algn="ctr"/>
            <a:r>
              <a:rPr lang="fr-FR" dirty="0" err="1"/>
              <a:t>HbA1c</a:t>
            </a:r>
            <a:r>
              <a:rPr lang="fr-FR" dirty="0"/>
              <a:t> in FCT </a:t>
            </a:r>
            <a:r>
              <a:rPr lang="fr-FR" dirty="0" err="1"/>
              <a:t>Grafts</a:t>
            </a:r>
            <a:r>
              <a:rPr lang="fr-FR" dirty="0"/>
              <a:t>: 6% at 20 </a:t>
            </a:r>
            <a:r>
              <a:rPr lang="fr-FR" dirty="0" err="1"/>
              <a:t>Years</a:t>
            </a:r>
            <a:endParaRPr lang="fr-FR" dirty="0"/>
          </a:p>
        </p:txBody>
      </p:sp>
      <p:sp>
        <p:nvSpPr>
          <p:cNvPr id="12" name="ZoneTexte 11">
            <a:extLst>
              <a:ext uri="{FF2B5EF4-FFF2-40B4-BE49-F238E27FC236}">
                <a16:creationId xmlns:a16="http://schemas.microsoft.com/office/drawing/2014/main" id="{5B82DBB9-4BE0-9268-AC55-BE83A2867C41}"/>
              </a:ext>
            </a:extLst>
          </p:cNvPr>
          <p:cNvSpPr txBox="1"/>
          <p:nvPr/>
        </p:nvSpPr>
        <p:spPr>
          <a:xfrm>
            <a:off x="7235460" y="3997719"/>
            <a:ext cx="4425571" cy="369332"/>
          </a:xfrm>
          <a:prstGeom prst="rect">
            <a:avLst/>
          </a:prstGeom>
          <a:noFill/>
        </p:spPr>
        <p:txBody>
          <a:bodyPr wrap="none" rtlCol="0">
            <a:spAutoFit/>
          </a:bodyPr>
          <a:lstStyle/>
          <a:p>
            <a:pPr algn="ctr"/>
            <a:r>
              <a:rPr lang="fr-FR" dirty="0"/>
              <a:t>HYPO Score in FCT </a:t>
            </a:r>
            <a:r>
              <a:rPr lang="fr-FR" dirty="0" err="1"/>
              <a:t>Grafts</a:t>
            </a:r>
            <a:r>
              <a:rPr lang="fr-FR" dirty="0"/>
              <a:t>: 0 at 20 </a:t>
            </a:r>
            <a:r>
              <a:rPr lang="fr-FR" dirty="0" err="1"/>
              <a:t>Years</a:t>
            </a:r>
            <a:endParaRPr lang="fr-FR" dirty="0"/>
          </a:p>
        </p:txBody>
      </p:sp>
      <p:sp>
        <p:nvSpPr>
          <p:cNvPr id="3" name="Footer Placeholder 2">
            <a:extLst>
              <a:ext uri="{FF2B5EF4-FFF2-40B4-BE49-F238E27FC236}">
                <a16:creationId xmlns:a16="http://schemas.microsoft.com/office/drawing/2014/main" id="{4B43AE15-1CC1-466D-746B-F249494D86F4}"/>
              </a:ext>
            </a:extLst>
          </p:cNvPr>
          <p:cNvSpPr>
            <a:spLocks noGrp="1"/>
          </p:cNvSpPr>
          <p:nvPr>
            <p:ph type="ftr" sz="quarter" idx="3"/>
          </p:nvPr>
        </p:nvSpPr>
        <p:spPr/>
        <p:txBody>
          <a:bodyPr/>
          <a:lstStyle/>
          <a:p>
            <a:r>
              <a:rPr lang="en-US" dirty="0" err="1"/>
              <a:t>Marfil</a:t>
            </a:r>
            <a:r>
              <a:rPr lang="en-US" dirty="0"/>
              <a:t>-Garza BA, et al. </a:t>
            </a:r>
            <a:r>
              <a:rPr lang="en-US" i="1" dirty="0"/>
              <a:t>Lancet Diabetes Endocrinol. </a:t>
            </a:r>
            <a:r>
              <a:rPr lang="en-US" dirty="0"/>
              <a:t>2022;10(7):519-532. doi:10.1016/S2213-8587(22)00114-0</a:t>
            </a:r>
          </a:p>
        </p:txBody>
      </p:sp>
    </p:spTree>
    <p:extLst>
      <p:ext uri="{BB962C8B-B14F-4D97-AF65-F5344CB8AC3E}">
        <p14:creationId xmlns:p14="http://schemas.microsoft.com/office/powerpoint/2010/main" val="4060595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56B099-FD8A-3EB1-D112-A0ADE5476146}"/>
              </a:ext>
            </a:extLst>
          </p:cNvPr>
          <p:cNvSpPr>
            <a:spLocks noGrp="1"/>
          </p:cNvSpPr>
          <p:nvPr>
            <p:ph type="title"/>
          </p:nvPr>
        </p:nvSpPr>
        <p:spPr/>
        <p:txBody>
          <a:bodyPr/>
          <a:lstStyle/>
          <a:p>
            <a:r>
              <a:rPr lang="fr-FR" dirty="0" err="1"/>
              <a:t>Defining</a:t>
            </a:r>
            <a:r>
              <a:rPr lang="fr-FR" dirty="0"/>
              <a:t> </a:t>
            </a:r>
            <a:r>
              <a:rPr lang="fr-FR" dirty="0" err="1"/>
              <a:t>Outcomes</a:t>
            </a:r>
            <a:r>
              <a:rPr lang="fr-FR" dirty="0"/>
              <a:t>: The Igls </a:t>
            </a:r>
            <a:r>
              <a:rPr lang="fr-FR" dirty="0" err="1"/>
              <a:t>Criteria</a:t>
            </a:r>
            <a:endParaRPr lang="fr-FR" dirty="0"/>
          </a:p>
        </p:txBody>
      </p:sp>
      <p:pic>
        <p:nvPicPr>
          <p:cNvPr id="4" name="Espace réservé du contenu 3">
            <a:extLst>
              <a:ext uri="{FF2B5EF4-FFF2-40B4-BE49-F238E27FC236}">
                <a16:creationId xmlns:a16="http://schemas.microsoft.com/office/drawing/2014/main" id="{CA05DCE8-DFF9-76CB-E4AF-64EFFC1D3A42}"/>
              </a:ext>
            </a:extLst>
          </p:cNvPr>
          <p:cNvPicPr>
            <a:picLocks noGrp="1" noChangeAspect="1"/>
          </p:cNvPicPr>
          <p:nvPr>
            <p:ph idx="4294967295"/>
          </p:nvPr>
        </p:nvPicPr>
        <p:blipFill>
          <a:blip r:embed="rId2"/>
          <a:stretch>
            <a:fillRect/>
          </a:stretch>
        </p:blipFill>
        <p:spPr>
          <a:xfrm>
            <a:off x="254000" y="1446213"/>
            <a:ext cx="11703050" cy="2481262"/>
          </a:xfrm>
          <a:prstGeom prst="rect">
            <a:avLst/>
          </a:prstGeom>
        </p:spPr>
      </p:pic>
      <p:sp>
        <p:nvSpPr>
          <p:cNvPr id="5" name="ZoneTexte 4">
            <a:extLst>
              <a:ext uri="{FF2B5EF4-FFF2-40B4-BE49-F238E27FC236}">
                <a16:creationId xmlns:a16="http://schemas.microsoft.com/office/drawing/2014/main" id="{239906EF-9BE9-F926-0CEC-C4DFA6C9AD56}"/>
              </a:ext>
            </a:extLst>
          </p:cNvPr>
          <p:cNvSpPr txBox="1"/>
          <p:nvPr/>
        </p:nvSpPr>
        <p:spPr>
          <a:xfrm>
            <a:off x="607959" y="4416811"/>
            <a:ext cx="10976082" cy="1477328"/>
          </a:xfrm>
          <a:prstGeom prst="rect">
            <a:avLst/>
          </a:prstGeom>
          <a:noFill/>
        </p:spPr>
        <p:txBody>
          <a:bodyPr wrap="none" rtlCol="0">
            <a:spAutoFit/>
          </a:bodyPr>
          <a:lstStyle/>
          <a:p>
            <a:pPr marL="285750" indent="-285750">
              <a:buFont typeface="Arial" panose="020B0604020202020204" pitchFamily="34" charset="0"/>
              <a:buChar char="•"/>
            </a:pPr>
            <a:r>
              <a:rPr lang="fr-FR" dirty="0" err="1"/>
              <a:t>Integration</a:t>
            </a:r>
            <a:r>
              <a:rPr lang="fr-FR" dirty="0"/>
              <a:t> of </a:t>
            </a:r>
            <a:r>
              <a:rPr lang="fr-FR" dirty="0" err="1"/>
              <a:t>functional</a:t>
            </a:r>
            <a:r>
              <a:rPr lang="fr-FR" dirty="0"/>
              <a:t> (C-peptide), </a:t>
            </a:r>
            <a:r>
              <a:rPr lang="fr-FR" dirty="0" err="1"/>
              <a:t>metabolic</a:t>
            </a:r>
            <a:r>
              <a:rPr lang="fr-FR" dirty="0"/>
              <a:t> (</a:t>
            </a:r>
            <a:r>
              <a:rPr lang="fr-FR" dirty="0" err="1"/>
              <a:t>HbA1c</a:t>
            </a:r>
            <a:r>
              <a:rPr lang="fr-FR" dirty="0"/>
              <a:t>), </a:t>
            </a:r>
            <a:r>
              <a:rPr lang="fr-FR" dirty="0" err="1"/>
              <a:t>therapeutic</a:t>
            </a:r>
            <a:r>
              <a:rPr lang="fr-FR" dirty="0"/>
              <a:t> (</a:t>
            </a:r>
            <a:r>
              <a:rPr lang="fr-FR" dirty="0" err="1"/>
              <a:t>insulin</a:t>
            </a:r>
            <a:r>
              <a:rPr lang="fr-FR" dirty="0"/>
              <a:t>), and </a:t>
            </a:r>
            <a:r>
              <a:rPr lang="fr-FR" dirty="0" err="1"/>
              <a:t>clinical</a:t>
            </a:r>
            <a:r>
              <a:rPr lang="fr-FR" dirty="0"/>
              <a:t> (</a:t>
            </a:r>
            <a:r>
              <a:rPr lang="fr-FR" dirty="0" err="1"/>
              <a:t>SHE</a:t>
            </a:r>
            <a:r>
              <a:rPr lang="fr-FR" dirty="0"/>
              <a:t>) </a:t>
            </a:r>
            <a:r>
              <a:rPr lang="fr-FR" dirty="0" err="1"/>
              <a:t>criteria</a:t>
            </a:r>
            <a:endParaRPr lang="fr-FR" dirty="0"/>
          </a:p>
          <a:p>
            <a:pPr marL="285750" indent="-285750">
              <a:buFont typeface="Arial" panose="020B0604020202020204" pitchFamily="34" charset="0"/>
              <a:buChar char="•"/>
            </a:pPr>
            <a:r>
              <a:rPr lang="fr-FR" dirty="0"/>
              <a:t>Applicable </a:t>
            </a:r>
            <a:r>
              <a:rPr lang="fr-FR" dirty="0" err="1"/>
              <a:t>equally</a:t>
            </a:r>
            <a:r>
              <a:rPr lang="fr-FR" dirty="0"/>
              <a:t> to </a:t>
            </a:r>
            <a:r>
              <a:rPr lang="fr-FR" dirty="0" err="1"/>
              <a:t>islet</a:t>
            </a:r>
            <a:r>
              <a:rPr lang="fr-FR" dirty="0"/>
              <a:t> and </a:t>
            </a:r>
            <a:r>
              <a:rPr lang="fr-FR" dirty="0" err="1"/>
              <a:t>pancreas</a:t>
            </a:r>
            <a:r>
              <a:rPr lang="fr-FR" dirty="0"/>
              <a:t> </a:t>
            </a:r>
            <a:r>
              <a:rPr lang="fr-FR" dirty="0" err="1"/>
              <a:t>treatment</a:t>
            </a:r>
            <a:r>
              <a:rPr lang="fr-FR" dirty="0"/>
              <a:t> </a:t>
            </a:r>
            <a:r>
              <a:rPr lang="fr-FR" dirty="0">
                <a:sym typeface="Wingdings" pitchFamily="2" charset="2"/>
              </a:rPr>
              <a:t> </a:t>
            </a:r>
            <a:r>
              <a:rPr lang="fr-FR" dirty="0" err="1">
                <a:sym typeface="Wingdings" pitchFamily="2" charset="2"/>
              </a:rPr>
              <a:t>allows</a:t>
            </a:r>
            <a:r>
              <a:rPr lang="fr-FR" dirty="0">
                <a:sym typeface="Wingdings" pitchFamily="2" charset="2"/>
              </a:rPr>
              <a:t> </a:t>
            </a:r>
            <a:r>
              <a:rPr lang="fr-FR" dirty="0" err="1">
                <a:sym typeface="Wingdings" pitchFamily="2" charset="2"/>
              </a:rPr>
              <a:t>comparisons</a:t>
            </a:r>
            <a:endParaRPr lang="fr-FR" dirty="0">
              <a:sym typeface="Wingdings" pitchFamily="2" charset="2"/>
            </a:endParaRPr>
          </a:p>
          <a:p>
            <a:pPr marL="285750" indent="-285750">
              <a:buFont typeface="Arial" panose="020B0604020202020204" pitchFamily="34" charset="0"/>
              <a:buChar char="•"/>
            </a:pPr>
            <a:r>
              <a:rPr lang="fr-FR" dirty="0" err="1">
                <a:sym typeface="Wingdings" pitchFamily="2" charset="2"/>
              </a:rPr>
              <a:t>Defines</a:t>
            </a:r>
            <a:r>
              <a:rPr lang="fr-FR" dirty="0">
                <a:sym typeface="Wingdings" pitchFamily="2" charset="2"/>
              </a:rPr>
              <a:t> 4 </a:t>
            </a:r>
            <a:r>
              <a:rPr lang="fr-FR" dirty="0" err="1">
                <a:sym typeface="Wingdings" pitchFamily="2" charset="2"/>
              </a:rPr>
              <a:t>categories</a:t>
            </a:r>
            <a:r>
              <a:rPr lang="fr-FR" dirty="0">
                <a:sym typeface="Wingdings" pitchFamily="2" charset="2"/>
              </a:rPr>
              <a:t> of </a:t>
            </a:r>
            <a:r>
              <a:rPr lang="fr-FR" dirty="0" err="1">
                <a:sym typeface="Wingdings" pitchFamily="2" charset="2"/>
              </a:rPr>
              <a:t>functional</a:t>
            </a:r>
            <a:r>
              <a:rPr lang="fr-FR" dirty="0">
                <a:sym typeface="Wingdings" pitchFamily="2" charset="2"/>
              </a:rPr>
              <a:t> </a:t>
            </a:r>
            <a:r>
              <a:rPr lang="fr-FR" dirty="0" err="1">
                <a:sym typeface="Wingdings" pitchFamily="2" charset="2"/>
              </a:rPr>
              <a:t>outcome</a:t>
            </a:r>
            <a:r>
              <a:rPr lang="fr-FR" dirty="0">
                <a:sym typeface="Wingdings" pitchFamily="2" charset="2"/>
              </a:rPr>
              <a:t>: optimal, good, marginal, </a:t>
            </a:r>
            <a:r>
              <a:rPr lang="fr-FR" dirty="0" err="1">
                <a:sym typeface="Wingdings" pitchFamily="2" charset="2"/>
              </a:rPr>
              <a:t>failure</a:t>
            </a:r>
            <a:endParaRPr lang="fr-FR" dirty="0">
              <a:sym typeface="Wingdings" pitchFamily="2" charset="2"/>
            </a:endParaRPr>
          </a:p>
          <a:p>
            <a:pPr marL="285750" indent="-285750">
              <a:buFont typeface="Arial" panose="020B0604020202020204" pitchFamily="34" charset="0"/>
              <a:buChar char="•"/>
            </a:pPr>
            <a:r>
              <a:rPr lang="fr-FR" dirty="0" err="1">
                <a:sym typeface="Wingdings" pitchFamily="2" charset="2"/>
              </a:rPr>
              <a:t>Defines</a:t>
            </a:r>
            <a:r>
              <a:rPr lang="fr-FR" dirty="0">
                <a:sym typeface="Wingdings" pitchFamily="2" charset="2"/>
              </a:rPr>
              <a:t> 2 </a:t>
            </a:r>
            <a:r>
              <a:rPr lang="fr-FR" dirty="0" err="1">
                <a:sym typeface="Wingdings" pitchFamily="2" charset="2"/>
              </a:rPr>
              <a:t>categories</a:t>
            </a:r>
            <a:r>
              <a:rPr lang="fr-FR" dirty="0">
                <a:sym typeface="Wingdings" pitchFamily="2" charset="2"/>
              </a:rPr>
              <a:t> of </a:t>
            </a:r>
            <a:r>
              <a:rPr lang="fr-FR" dirty="0" err="1">
                <a:sym typeface="Wingdings" pitchFamily="2" charset="2"/>
              </a:rPr>
              <a:t>success</a:t>
            </a:r>
            <a:r>
              <a:rPr lang="fr-FR" dirty="0">
                <a:sym typeface="Wingdings" pitchFamily="2" charset="2"/>
              </a:rPr>
              <a:t>/</a:t>
            </a:r>
            <a:r>
              <a:rPr lang="fr-FR" dirty="0" err="1">
                <a:sym typeface="Wingdings" pitchFamily="2" charset="2"/>
              </a:rPr>
              <a:t>failure</a:t>
            </a:r>
            <a:endParaRPr lang="fr-FR" dirty="0">
              <a:sym typeface="Wingdings" pitchFamily="2" charset="2"/>
            </a:endParaRPr>
          </a:p>
          <a:p>
            <a:pPr marL="285750" indent="-285750">
              <a:buFont typeface="Arial" panose="020B0604020202020204" pitchFamily="34" charset="0"/>
              <a:buChar char="•"/>
            </a:pPr>
            <a:endParaRPr lang="fr-FR" dirty="0"/>
          </a:p>
        </p:txBody>
      </p:sp>
      <p:sp>
        <p:nvSpPr>
          <p:cNvPr id="3" name="Footer Placeholder 2">
            <a:extLst>
              <a:ext uri="{FF2B5EF4-FFF2-40B4-BE49-F238E27FC236}">
                <a16:creationId xmlns:a16="http://schemas.microsoft.com/office/drawing/2014/main" id="{D94409BA-27EF-0D6C-403F-48D8CB88A699}"/>
              </a:ext>
            </a:extLst>
          </p:cNvPr>
          <p:cNvSpPr>
            <a:spLocks noGrp="1"/>
          </p:cNvSpPr>
          <p:nvPr>
            <p:ph type="ftr" sz="quarter" idx="3"/>
          </p:nvPr>
        </p:nvSpPr>
        <p:spPr/>
        <p:txBody>
          <a:bodyPr/>
          <a:lstStyle/>
          <a:p>
            <a:r>
              <a:rPr lang="en-US" dirty="0" err="1"/>
              <a:t>Rickels</a:t>
            </a:r>
            <a:r>
              <a:rPr lang="en-US" dirty="0"/>
              <a:t> MR, et al. </a:t>
            </a:r>
            <a:r>
              <a:rPr lang="en-US" i="1" dirty="0" err="1"/>
              <a:t>Transpl</a:t>
            </a:r>
            <a:r>
              <a:rPr lang="en-US" i="1" dirty="0"/>
              <a:t> Int. </a:t>
            </a:r>
            <a:r>
              <a:rPr lang="en-US" dirty="0"/>
              <a:t>2018;31(4):343-352. doi:10.1111/tri.13138 </a:t>
            </a:r>
          </a:p>
        </p:txBody>
      </p:sp>
      <p:sp>
        <p:nvSpPr>
          <p:cNvPr id="7" name="Rectangle 6">
            <a:extLst>
              <a:ext uri="{FF2B5EF4-FFF2-40B4-BE49-F238E27FC236}">
                <a16:creationId xmlns:a16="http://schemas.microsoft.com/office/drawing/2014/main" id="{7817C370-56EA-B35A-463E-61E58C91659B}"/>
              </a:ext>
            </a:extLst>
          </p:cNvPr>
          <p:cNvSpPr/>
          <p:nvPr/>
        </p:nvSpPr>
        <p:spPr>
          <a:xfrm rot="20875242">
            <a:off x="4119154" y="2098765"/>
            <a:ext cx="174172" cy="174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B0FB605-0484-4670-F021-26DB90660321}"/>
              </a:ext>
            </a:extLst>
          </p:cNvPr>
          <p:cNvSpPr/>
          <p:nvPr/>
        </p:nvSpPr>
        <p:spPr>
          <a:xfrm rot="20875242">
            <a:off x="5868487" y="3185159"/>
            <a:ext cx="174172" cy="174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8D78DA2-EB20-2353-C69C-60113AD3B124}"/>
              </a:ext>
            </a:extLst>
          </p:cNvPr>
          <p:cNvSpPr/>
          <p:nvPr/>
        </p:nvSpPr>
        <p:spPr>
          <a:xfrm rot="20875242">
            <a:off x="5838007" y="3537862"/>
            <a:ext cx="174172" cy="174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959F5EE-E9ED-E63E-4421-58118D60232B}"/>
              </a:ext>
            </a:extLst>
          </p:cNvPr>
          <p:cNvSpPr/>
          <p:nvPr/>
        </p:nvSpPr>
        <p:spPr>
          <a:xfrm rot="20875242">
            <a:off x="8520246" y="2858587"/>
            <a:ext cx="174172" cy="174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BFCCE5-DE78-584C-17AA-F6CC0E106F83}"/>
              </a:ext>
            </a:extLst>
          </p:cNvPr>
          <p:cNvSpPr/>
          <p:nvPr/>
        </p:nvSpPr>
        <p:spPr>
          <a:xfrm rot="20875242">
            <a:off x="10026830" y="2496361"/>
            <a:ext cx="174172" cy="174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3DC84BF-4A22-0C24-4DF4-36D2F0659BCA}"/>
              </a:ext>
            </a:extLst>
          </p:cNvPr>
          <p:cNvSpPr/>
          <p:nvPr/>
        </p:nvSpPr>
        <p:spPr>
          <a:xfrm rot="20875242">
            <a:off x="10022472" y="2831644"/>
            <a:ext cx="174172" cy="174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9E160E-7843-40B0-39EA-FC1E75A270F9}"/>
              </a:ext>
            </a:extLst>
          </p:cNvPr>
          <p:cNvSpPr/>
          <p:nvPr/>
        </p:nvSpPr>
        <p:spPr>
          <a:xfrm rot="20875242">
            <a:off x="10022472" y="3188689"/>
            <a:ext cx="174172" cy="174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0BF7B89-4126-28EB-27DA-2838BB8E20B1}"/>
              </a:ext>
            </a:extLst>
          </p:cNvPr>
          <p:cNvSpPr/>
          <p:nvPr/>
        </p:nvSpPr>
        <p:spPr>
          <a:xfrm rot="20875242">
            <a:off x="9970220" y="3554453"/>
            <a:ext cx="174172" cy="174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3B87E4F-0E79-E8E0-E3DD-C2FAB6ABE07F}"/>
              </a:ext>
            </a:extLst>
          </p:cNvPr>
          <p:cNvSpPr/>
          <p:nvPr/>
        </p:nvSpPr>
        <p:spPr>
          <a:xfrm rot="20875242">
            <a:off x="11466678" y="3185158"/>
            <a:ext cx="174172" cy="174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3472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D639DF7A-F06D-7FE2-FC50-3CA975BB0EB4}"/>
              </a:ext>
            </a:extLst>
          </p:cNvPr>
          <p:cNvGrpSpPr/>
          <p:nvPr/>
        </p:nvGrpSpPr>
        <p:grpSpPr>
          <a:xfrm>
            <a:off x="1031291" y="1345153"/>
            <a:ext cx="9188640" cy="4502637"/>
            <a:chOff x="1031291" y="1345153"/>
            <a:chExt cx="9188640" cy="4502637"/>
          </a:xfrm>
        </p:grpSpPr>
        <p:grpSp>
          <p:nvGrpSpPr>
            <p:cNvPr id="7" name="Group 6">
              <a:extLst>
                <a:ext uri="{FF2B5EF4-FFF2-40B4-BE49-F238E27FC236}">
                  <a16:creationId xmlns:a16="http://schemas.microsoft.com/office/drawing/2014/main" id="{5DCE46AE-EB02-BF6A-E5CF-EF47170E944C}"/>
                </a:ext>
              </a:extLst>
            </p:cNvPr>
            <p:cNvGrpSpPr/>
            <p:nvPr/>
          </p:nvGrpSpPr>
          <p:grpSpPr>
            <a:xfrm>
              <a:off x="1031291" y="1345153"/>
              <a:ext cx="9188640" cy="4502637"/>
              <a:chOff x="1031291" y="1345153"/>
              <a:chExt cx="9188640" cy="4502637"/>
            </a:xfrm>
          </p:grpSpPr>
          <p:pic>
            <p:nvPicPr>
              <p:cNvPr id="8" name="Image 7">
                <a:extLst>
                  <a:ext uri="{FF2B5EF4-FFF2-40B4-BE49-F238E27FC236}">
                    <a16:creationId xmlns:a16="http://schemas.microsoft.com/office/drawing/2014/main" id="{25093351-2664-D8C0-378D-C7453E97F9CF}"/>
                  </a:ext>
                </a:extLst>
              </p:cNvPr>
              <p:cNvPicPr>
                <a:picLocks noChangeAspect="1"/>
              </p:cNvPicPr>
              <p:nvPr/>
            </p:nvPicPr>
            <p:blipFill>
              <a:blip r:embed="rId2"/>
              <a:stretch>
                <a:fillRect/>
              </a:stretch>
            </p:blipFill>
            <p:spPr>
              <a:xfrm>
                <a:off x="1031291" y="1345153"/>
                <a:ext cx="9188640" cy="4502637"/>
              </a:xfrm>
              <a:prstGeom prst="rect">
                <a:avLst/>
              </a:prstGeom>
            </p:spPr>
          </p:pic>
          <p:sp>
            <p:nvSpPr>
              <p:cNvPr id="4" name="Rectangle 3">
                <a:extLst>
                  <a:ext uri="{FF2B5EF4-FFF2-40B4-BE49-F238E27FC236}">
                    <a16:creationId xmlns:a16="http://schemas.microsoft.com/office/drawing/2014/main" id="{4A0F921B-9B1C-4D60-CC67-B9E84C86533C}"/>
                  </a:ext>
                </a:extLst>
              </p:cNvPr>
              <p:cNvSpPr/>
              <p:nvPr/>
            </p:nvSpPr>
            <p:spPr>
              <a:xfrm>
                <a:off x="1201783" y="1385082"/>
                <a:ext cx="679268" cy="2494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6DD3AAF7-31C0-44C9-1C0E-1E8A22AC73A7}"/>
                </a:ext>
              </a:extLst>
            </p:cNvPr>
            <p:cNvSpPr/>
            <p:nvPr/>
          </p:nvSpPr>
          <p:spPr>
            <a:xfrm rot="19789235">
              <a:off x="6030257" y="3039956"/>
              <a:ext cx="148045" cy="148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AB5F0F3-4EF7-DB5D-57F0-40879E78128C}"/>
                </a:ext>
              </a:extLst>
            </p:cNvPr>
            <p:cNvSpPr/>
            <p:nvPr/>
          </p:nvSpPr>
          <p:spPr>
            <a:xfrm rot="19789235">
              <a:off x="6034609" y="3253319"/>
              <a:ext cx="148045" cy="148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0D1BDBB-E8F8-193E-C8EC-6B73481EB156}"/>
                </a:ext>
              </a:extLst>
            </p:cNvPr>
            <p:cNvSpPr/>
            <p:nvPr/>
          </p:nvSpPr>
          <p:spPr>
            <a:xfrm rot="19789235">
              <a:off x="9065141" y="3054872"/>
              <a:ext cx="148045" cy="148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FCE71B7-B76F-13E9-4B49-C13998A63764}"/>
                </a:ext>
              </a:extLst>
            </p:cNvPr>
            <p:cNvSpPr/>
            <p:nvPr/>
          </p:nvSpPr>
          <p:spPr>
            <a:xfrm rot="20351602">
              <a:off x="4667364" y="3606957"/>
              <a:ext cx="148045" cy="148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A6046-B79C-DDFB-B592-1B3A2AAC47E0}"/>
                </a:ext>
              </a:extLst>
            </p:cNvPr>
            <p:cNvSpPr/>
            <p:nvPr/>
          </p:nvSpPr>
          <p:spPr>
            <a:xfrm rot="19789235">
              <a:off x="2531687" y="3595251"/>
              <a:ext cx="148045" cy="148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B7A1930-BE5D-E1AD-0907-DA84C92A5AF9}"/>
                </a:ext>
              </a:extLst>
            </p:cNvPr>
            <p:cNvSpPr/>
            <p:nvPr/>
          </p:nvSpPr>
          <p:spPr>
            <a:xfrm rot="20471646">
              <a:off x="3718129" y="2292644"/>
              <a:ext cx="148045" cy="148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re 1">
            <a:extLst>
              <a:ext uri="{FF2B5EF4-FFF2-40B4-BE49-F238E27FC236}">
                <a16:creationId xmlns:a16="http://schemas.microsoft.com/office/drawing/2014/main" id="{CA56B099-FD8A-3EB1-D112-A0ADE5476146}"/>
              </a:ext>
            </a:extLst>
          </p:cNvPr>
          <p:cNvSpPr>
            <a:spLocks noGrp="1"/>
          </p:cNvSpPr>
          <p:nvPr>
            <p:ph type="title"/>
          </p:nvPr>
        </p:nvSpPr>
        <p:spPr/>
        <p:txBody>
          <a:bodyPr/>
          <a:lstStyle/>
          <a:p>
            <a:r>
              <a:rPr lang="fr-FR" dirty="0" err="1"/>
              <a:t>Defining</a:t>
            </a:r>
            <a:r>
              <a:rPr lang="fr-FR" dirty="0"/>
              <a:t> </a:t>
            </a:r>
            <a:r>
              <a:rPr lang="fr-FR" dirty="0" err="1"/>
              <a:t>Outcomes</a:t>
            </a:r>
            <a:r>
              <a:rPr lang="fr-FR" dirty="0"/>
              <a:t>: The Igls 2.0 </a:t>
            </a:r>
            <a:r>
              <a:rPr lang="fr-FR" dirty="0" err="1"/>
              <a:t>Criteria</a:t>
            </a:r>
            <a:endParaRPr lang="fr-FR" dirty="0"/>
          </a:p>
        </p:txBody>
      </p:sp>
      <p:sp>
        <p:nvSpPr>
          <p:cNvPr id="3" name="Footer Placeholder 2">
            <a:extLst>
              <a:ext uri="{FF2B5EF4-FFF2-40B4-BE49-F238E27FC236}">
                <a16:creationId xmlns:a16="http://schemas.microsoft.com/office/drawing/2014/main" id="{AD85E727-4DAB-3751-D194-2697EBFD2D28}"/>
              </a:ext>
            </a:extLst>
          </p:cNvPr>
          <p:cNvSpPr>
            <a:spLocks noGrp="1"/>
          </p:cNvSpPr>
          <p:nvPr>
            <p:ph type="ftr" sz="quarter" idx="3"/>
          </p:nvPr>
        </p:nvSpPr>
        <p:spPr/>
        <p:txBody>
          <a:bodyPr/>
          <a:lstStyle/>
          <a:p>
            <a:r>
              <a:rPr lang="en-US" dirty="0" err="1"/>
              <a:t>Landstra</a:t>
            </a:r>
            <a:r>
              <a:rPr lang="en-US" dirty="0"/>
              <a:t> C, et al. </a:t>
            </a:r>
            <a:r>
              <a:rPr lang="en-US" i="1" dirty="0"/>
              <a:t>J Clin Endocrinol </a:t>
            </a:r>
            <a:r>
              <a:rPr lang="en-US" i="1" dirty="0" err="1"/>
              <a:t>Metab</a:t>
            </a:r>
            <a:r>
              <a:rPr lang="en-US" i="1" dirty="0"/>
              <a:t>. </a:t>
            </a:r>
            <a:r>
              <a:rPr lang="en-US" dirty="0"/>
              <a:t>2021;106(10):3049-3059. doi:10.1210/</a:t>
            </a:r>
            <a:r>
              <a:rPr lang="en-US" dirty="0" err="1"/>
              <a:t>clinem</a:t>
            </a:r>
            <a:r>
              <a:rPr lang="en-US" dirty="0"/>
              <a:t>/dgab386</a:t>
            </a:r>
          </a:p>
        </p:txBody>
      </p:sp>
      <p:sp>
        <p:nvSpPr>
          <p:cNvPr id="5" name="ZoneTexte 4">
            <a:extLst>
              <a:ext uri="{FF2B5EF4-FFF2-40B4-BE49-F238E27FC236}">
                <a16:creationId xmlns:a16="http://schemas.microsoft.com/office/drawing/2014/main" id="{239906EF-9BE9-F926-0CEC-C4DFA6C9AD56}"/>
              </a:ext>
            </a:extLst>
          </p:cNvPr>
          <p:cNvSpPr txBox="1"/>
          <p:nvPr/>
        </p:nvSpPr>
        <p:spPr>
          <a:xfrm>
            <a:off x="6491683" y="4629596"/>
            <a:ext cx="5399468" cy="1477328"/>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fr-FR" dirty="0" err="1"/>
              <a:t>Integration</a:t>
            </a:r>
            <a:r>
              <a:rPr lang="fr-FR" dirty="0"/>
              <a:t> of </a:t>
            </a:r>
            <a:r>
              <a:rPr lang="fr-FR" dirty="0" err="1"/>
              <a:t>CGMS</a:t>
            </a:r>
            <a:r>
              <a:rPr lang="fr-FR" dirty="0"/>
              <a:t> data (time in range)</a:t>
            </a:r>
          </a:p>
          <a:p>
            <a:pPr marL="285750" indent="-285750">
              <a:buFont typeface="Arial" panose="020B0604020202020204" pitchFamily="34" charset="0"/>
              <a:buChar char="•"/>
            </a:pPr>
            <a:r>
              <a:rPr lang="fr-FR" dirty="0" err="1"/>
              <a:t>Differentiation</a:t>
            </a:r>
            <a:r>
              <a:rPr lang="fr-FR" dirty="0"/>
              <a:t> of:</a:t>
            </a:r>
          </a:p>
          <a:p>
            <a:pPr marL="742950" lvl="1" indent="-285750">
              <a:buFont typeface="Arial" panose="020B0604020202020204" pitchFamily="34" charset="0"/>
              <a:buChar char="•"/>
            </a:pPr>
            <a:r>
              <a:rPr lang="fr-FR" dirty="0" err="1">
                <a:sym typeface="Wingdings" pitchFamily="2" charset="2"/>
              </a:rPr>
              <a:t>Treatment</a:t>
            </a:r>
            <a:r>
              <a:rPr lang="fr-FR" dirty="0">
                <a:sym typeface="Wingdings" pitchFamily="2" charset="2"/>
              </a:rPr>
              <a:t> </a:t>
            </a:r>
            <a:r>
              <a:rPr lang="fr-FR" dirty="0" err="1">
                <a:sym typeface="Wingdings" pitchFamily="2" charset="2"/>
              </a:rPr>
              <a:t>outcome</a:t>
            </a:r>
            <a:endParaRPr lang="fr-FR" dirty="0">
              <a:sym typeface="Wingdings" pitchFamily="2" charset="2"/>
            </a:endParaRPr>
          </a:p>
          <a:p>
            <a:pPr marL="742950" lvl="1" indent="-285750">
              <a:buFont typeface="Arial" panose="020B0604020202020204" pitchFamily="34" charset="0"/>
              <a:buChar char="•"/>
            </a:pPr>
            <a:r>
              <a:rPr lang="fr-FR" dirty="0">
                <a:sym typeface="Wingdings" pitchFamily="2" charset="2"/>
              </a:rPr>
              <a:t>b-</a:t>
            </a:r>
            <a:r>
              <a:rPr lang="fr-FR" dirty="0" err="1">
                <a:sym typeface="Wingdings" pitchFamily="2" charset="2"/>
              </a:rPr>
              <a:t>cell</a:t>
            </a:r>
            <a:r>
              <a:rPr lang="fr-FR" dirty="0">
                <a:sym typeface="Wingdings" pitchFamily="2" charset="2"/>
              </a:rPr>
              <a:t> </a:t>
            </a:r>
            <a:r>
              <a:rPr lang="fr-FR" dirty="0" err="1">
                <a:sym typeface="Wingdings" pitchFamily="2" charset="2"/>
              </a:rPr>
              <a:t>graft</a:t>
            </a:r>
            <a:r>
              <a:rPr lang="fr-FR" dirty="0">
                <a:sym typeface="Wingdings" pitchFamily="2" charset="2"/>
              </a:rPr>
              <a:t> </a:t>
            </a:r>
            <a:r>
              <a:rPr lang="fr-FR" dirty="0" err="1">
                <a:sym typeface="Wingdings" pitchFamily="2" charset="2"/>
              </a:rPr>
              <a:t>function</a:t>
            </a:r>
            <a:r>
              <a:rPr lang="fr-FR" dirty="0">
                <a:sym typeface="Wingdings" pitchFamily="2" charset="2"/>
              </a:rPr>
              <a:t> </a:t>
            </a:r>
            <a:r>
              <a:rPr lang="fr-FR" dirty="0" err="1">
                <a:sym typeface="Wingdings" pitchFamily="2" charset="2"/>
              </a:rPr>
              <a:t>assessment</a:t>
            </a:r>
            <a:r>
              <a:rPr lang="fr-FR" dirty="0">
                <a:sym typeface="Wingdings" pitchFamily="2" charset="2"/>
              </a:rPr>
              <a:t> </a:t>
            </a:r>
          </a:p>
          <a:p>
            <a:pPr marL="285750" indent="-285750">
              <a:buFont typeface="Arial" panose="020B0604020202020204" pitchFamily="34" charset="0"/>
              <a:buChar char="•"/>
            </a:pPr>
            <a:r>
              <a:rPr lang="fr-FR" dirty="0" err="1">
                <a:sym typeface="Wingdings" pitchFamily="2" charset="2"/>
              </a:rPr>
              <a:t>Same</a:t>
            </a:r>
            <a:r>
              <a:rPr lang="fr-FR" dirty="0">
                <a:sym typeface="Wingdings" pitchFamily="2" charset="2"/>
              </a:rPr>
              <a:t> </a:t>
            </a:r>
            <a:r>
              <a:rPr lang="fr-FR" dirty="0" err="1">
                <a:sym typeface="Wingdings" pitchFamily="2" charset="2"/>
              </a:rPr>
              <a:t>categories</a:t>
            </a:r>
            <a:r>
              <a:rPr lang="fr-FR" dirty="0">
                <a:sym typeface="Wingdings" pitchFamily="2" charset="2"/>
              </a:rPr>
              <a:t> of </a:t>
            </a:r>
            <a:r>
              <a:rPr lang="fr-FR" dirty="0" err="1">
                <a:sym typeface="Wingdings" pitchFamily="2" charset="2"/>
              </a:rPr>
              <a:t>outcome</a:t>
            </a:r>
            <a:r>
              <a:rPr lang="fr-FR" dirty="0">
                <a:sym typeface="Wingdings" pitchFamily="2" charset="2"/>
              </a:rPr>
              <a:t> and </a:t>
            </a:r>
            <a:r>
              <a:rPr lang="fr-FR" dirty="0" err="1">
                <a:sym typeface="Wingdings" pitchFamily="2" charset="2"/>
              </a:rPr>
              <a:t>success</a:t>
            </a:r>
            <a:endParaRPr lang="fr-FR" dirty="0">
              <a:sym typeface="Wingdings" pitchFamily="2" charset="2"/>
            </a:endParaRPr>
          </a:p>
        </p:txBody>
      </p:sp>
      <p:sp>
        <p:nvSpPr>
          <p:cNvPr id="9" name="Rectangle 8">
            <a:extLst>
              <a:ext uri="{FF2B5EF4-FFF2-40B4-BE49-F238E27FC236}">
                <a16:creationId xmlns:a16="http://schemas.microsoft.com/office/drawing/2014/main" id="{54BD077D-9064-D2CD-22BF-58B18CE12628}"/>
              </a:ext>
            </a:extLst>
          </p:cNvPr>
          <p:cNvSpPr/>
          <p:nvPr/>
        </p:nvSpPr>
        <p:spPr>
          <a:xfrm>
            <a:off x="5913120" y="5590903"/>
            <a:ext cx="687977" cy="165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6268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DA47BC-709B-A79B-2314-7B8612FAD7F2}"/>
              </a:ext>
            </a:extLst>
          </p:cNvPr>
          <p:cNvSpPr>
            <a:spLocks noGrp="1"/>
          </p:cNvSpPr>
          <p:nvPr>
            <p:ph type="title"/>
          </p:nvPr>
        </p:nvSpPr>
        <p:spPr/>
        <p:txBody>
          <a:bodyPr/>
          <a:lstStyle/>
          <a:p>
            <a:r>
              <a:rPr lang="fr-FR"/>
              <a:t>Conclusion</a:t>
            </a:r>
          </a:p>
        </p:txBody>
      </p:sp>
      <p:sp>
        <p:nvSpPr>
          <p:cNvPr id="3" name="Espace réservé du contenu 2">
            <a:extLst>
              <a:ext uri="{FF2B5EF4-FFF2-40B4-BE49-F238E27FC236}">
                <a16:creationId xmlns:a16="http://schemas.microsoft.com/office/drawing/2014/main" id="{E0AB5F24-00CC-15B3-BC00-B6842B0BEA08}"/>
              </a:ext>
            </a:extLst>
          </p:cNvPr>
          <p:cNvSpPr>
            <a:spLocks noGrp="1"/>
          </p:cNvSpPr>
          <p:nvPr>
            <p:ph idx="1"/>
          </p:nvPr>
        </p:nvSpPr>
        <p:spPr>
          <a:xfrm>
            <a:off x="888274" y="2666746"/>
            <a:ext cx="10744200" cy="3681803"/>
          </a:xfrm>
        </p:spPr>
        <p:txBody>
          <a:bodyPr/>
          <a:lstStyle/>
          <a:p>
            <a:r>
              <a:rPr lang="en-US" dirty="0"/>
              <a:t>Easy to use</a:t>
            </a:r>
          </a:p>
          <a:p>
            <a:r>
              <a:rPr lang="en-US" dirty="0"/>
              <a:t> Refined assessment outcome beyond the on/off-insulin criterion</a:t>
            </a:r>
          </a:p>
          <a:p>
            <a:r>
              <a:rPr lang="en-US" dirty="0"/>
              <a:t> Applicable to pancreas transplantation, allowing direct comparison with a unified vocabulary</a:t>
            </a:r>
          </a:p>
          <a:p>
            <a:r>
              <a:rPr lang="en-US" dirty="0"/>
              <a:t> Applicable to assessment of other forms of </a:t>
            </a:r>
            <a:r>
              <a:rPr lang="fr-FR" dirty="0">
                <a:latin typeface="Symbol" pitchFamily="2" charset="2"/>
              </a:rPr>
              <a:t>b</a:t>
            </a:r>
            <a:r>
              <a:rPr lang="en-US" dirty="0"/>
              <a:t>-cell replacement therapies, notably stem cell-derived</a:t>
            </a:r>
          </a:p>
          <a:p>
            <a:r>
              <a:rPr lang="en-US" dirty="0"/>
              <a:t> Applicability to artificial pancreas systems should be tested</a:t>
            </a:r>
            <a:endParaRPr lang="fr-FR" dirty="0"/>
          </a:p>
          <a:p>
            <a:pPr lvl="1"/>
            <a:endParaRPr lang="fr-FR" dirty="0"/>
          </a:p>
        </p:txBody>
      </p:sp>
      <p:sp>
        <p:nvSpPr>
          <p:cNvPr id="6" name="TextBox 5">
            <a:extLst>
              <a:ext uri="{FF2B5EF4-FFF2-40B4-BE49-F238E27FC236}">
                <a16:creationId xmlns:a16="http://schemas.microsoft.com/office/drawing/2014/main" id="{6CA39749-4C6C-98FA-847E-6035D39507A7}"/>
              </a:ext>
            </a:extLst>
          </p:cNvPr>
          <p:cNvSpPr txBox="1"/>
          <p:nvPr/>
        </p:nvSpPr>
        <p:spPr>
          <a:xfrm>
            <a:off x="644437" y="1390426"/>
            <a:ext cx="9840686" cy="954107"/>
          </a:xfrm>
          <a:prstGeom prst="rect">
            <a:avLst/>
          </a:prstGeom>
          <a:noFill/>
        </p:spPr>
        <p:txBody>
          <a:bodyPr wrap="square" rtlCol="0">
            <a:spAutoFit/>
          </a:bodyPr>
          <a:lstStyle/>
          <a:p>
            <a:r>
              <a:rPr lang="fr-FR" sz="2800" dirty="0"/>
              <a:t>The Igls </a:t>
            </a:r>
            <a:r>
              <a:rPr lang="fr-FR" sz="2800" dirty="0" err="1"/>
              <a:t>criteria</a:t>
            </a:r>
            <a:r>
              <a:rPr lang="fr-FR" sz="2800" dirty="0"/>
              <a:t> </a:t>
            </a:r>
            <a:r>
              <a:rPr lang="fr-FR" sz="2800" dirty="0" err="1"/>
              <a:t>provide</a:t>
            </a:r>
            <a:r>
              <a:rPr lang="fr-FR" sz="2800" dirty="0"/>
              <a:t> </a:t>
            </a:r>
            <a:r>
              <a:rPr lang="fr-FR" sz="2800" dirty="0" err="1"/>
              <a:t>reproducible</a:t>
            </a:r>
            <a:r>
              <a:rPr lang="fr-FR" sz="2800" dirty="0"/>
              <a:t> </a:t>
            </a:r>
            <a:r>
              <a:rPr lang="fr-FR" sz="2800" dirty="0" err="1"/>
              <a:t>definitions</a:t>
            </a:r>
            <a:r>
              <a:rPr lang="fr-FR" sz="2800" dirty="0"/>
              <a:t> of </a:t>
            </a:r>
            <a:r>
              <a:rPr lang="fr-FR" sz="2800" dirty="0" err="1"/>
              <a:t>outcomes</a:t>
            </a:r>
            <a:r>
              <a:rPr lang="fr-FR" sz="2800" dirty="0"/>
              <a:t> and </a:t>
            </a:r>
            <a:r>
              <a:rPr lang="fr-FR" sz="2800" dirty="0" err="1"/>
              <a:t>success</a:t>
            </a:r>
            <a:r>
              <a:rPr lang="fr-FR" sz="2800" dirty="0"/>
              <a:t> for </a:t>
            </a:r>
            <a:r>
              <a:rPr lang="fr-FR" sz="2800" dirty="0" err="1"/>
              <a:t>islet</a:t>
            </a:r>
            <a:r>
              <a:rPr lang="fr-FR" sz="2800" dirty="0"/>
              <a:t> </a:t>
            </a:r>
            <a:r>
              <a:rPr lang="fr-FR" sz="2800" dirty="0" err="1"/>
              <a:t>cell</a:t>
            </a:r>
            <a:r>
              <a:rPr lang="fr-FR" sz="2800" dirty="0"/>
              <a:t> </a:t>
            </a:r>
            <a:r>
              <a:rPr lang="fr-FR" sz="2800" dirty="0" err="1"/>
              <a:t>transplantion</a:t>
            </a:r>
            <a:r>
              <a:rPr lang="fr-FR" sz="2800" dirty="0"/>
              <a:t> </a:t>
            </a:r>
          </a:p>
        </p:txBody>
      </p:sp>
    </p:spTree>
    <p:extLst>
      <p:ext uri="{BB962C8B-B14F-4D97-AF65-F5344CB8AC3E}">
        <p14:creationId xmlns:p14="http://schemas.microsoft.com/office/powerpoint/2010/main" val="2548349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313956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62A23F3-F88F-3092-54B0-D1BF7F41419F}"/>
              </a:ext>
            </a:extLst>
          </p:cNvPr>
          <p:cNvSpPr>
            <a:spLocks noGrp="1"/>
          </p:cNvSpPr>
          <p:nvPr>
            <p:ph type="title"/>
          </p:nvPr>
        </p:nvSpPr>
        <p:spPr/>
        <p:txBody>
          <a:bodyPr/>
          <a:lstStyle/>
          <a:p>
            <a:r>
              <a:rPr lang="fr-CH" dirty="0" err="1"/>
              <a:t>Measuring</a:t>
            </a:r>
            <a:r>
              <a:rPr lang="fr-CH" dirty="0"/>
              <a:t> </a:t>
            </a:r>
            <a:r>
              <a:rPr lang="fr-CH" dirty="0" err="1"/>
              <a:t>Success</a:t>
            </a:r>
            <a:r>
              <a:rPr lang="fr-CH" dirty="0"/>
              <a:t>: Need for a </a:t>
            </a:r>
            <a:r>
              <a:rPr lang="fr-CH" dirty="0" err="1"/>
              <a:t>Definition</a:t>
            </a:r>
            <a:endParaRPr lang="en-US" dirty="0"/>
          </a:p>
        </p:txBody>
      </p:sp>
      <p:grpSp>
        <p:nvGrpSpPr>
          <p:cNvPr id="18" name="Groupe 17">
            <a:extLst>
              <a:ext uri="{FF2B5EF4-FFF2-40B4-BE49-F238E27FC236}">
                <a16:creationId xmlns:a16="http://schemas.microsoft.com/office/drawing/2014/main" id="{B51CBBB5-A00A-251A-B6E7-1A4F7467C8E7}"/>
              </a:ext>
            </a:extLst>
          </p:cNvPr>
          <p:cNvGrpSpPr/>
          <p:nvPr/>
        </p:nvGrpSpPr>
        <p:grpSpPr>
          <a:xfrm>
            <a:off x="394445" y="2004061"/>
            <a:ext cx="3648358" cy="2849878"/>
            <a:chOff x="803673" y="1481586"/>
            <a:chExt cx="4425304" cy="3692525"/>
          </a:xfrm>
        </p:grpSpPr>
        <p:grpSp>
          <p:nvGrpSpPr>
            <p:cNvPr id="7" name="Groupe 15">
              <a:extLst>
                <a:ext uri="{FF2B5EF4-FFF2-40B4-BE49-F238E27FC236}">
                  <a16:creationId xmlns:a16="http://schemas.microsoft.com/office/drawing/2014/main" id="{9FD1ADDE-4508-1560-C3B6-F84680665E2B}"/>
                </a:ext>
              </a:extLst>
            </p:cNvPr>
            <p:cNvGrpSpPr>
              <a:grpSpLocks/>
            </p:cNvGrpSpPr>
            <p:nvPr/>
          </p:nvGrpSpPr>
          <p:grpSpPr bwMode="auto">
            <a:xfrm>
              <a:off x="803673" y="1481586"/>
              <a:ext cx="4425304" cy="3692525"/>
              <a:chOff x="214282" y="1571612"/>
              <a:chExt cx="3933762" cy="3692298"/>
            </a:xfrm>
          </p:grpSpPr>
          <p:pic>
            <p:nvPicPr>
              <p:cNvPr id="8" name="Picture 9">
                <a:extLst>
                  <a:ext uri="{FF2B5EF4-FFF2-40B4-BE49-F238E27FC236}">
                    <a16:creationId xmlns:a16="http://schemas.microsoft.com/office/drawing/2014/main" id="{41B5E74F-7E1D-4F1B-4E10-51CA2428FC68}"/>
                  </a:ext>
                </a:extLst>
              </p:cNvPr>
              <p:cNvPicPr>
                <a:picLocks noChangeAspect="1" noChangeArrowheads="1"/>
              </p:cNvPicPr>
              <p:nvPr/>
            </p:nvPicPr>
            <p:blipFill>
              <a:blip r:embed="rId2" cstate="print"/>
              <a:srcRect/>
              <a:stretch>
                <a:fillRect/>
              </a:stretch>
            </p:blipFill>
            <p:spPr bwMode="auto">
              <a:xfrm>
                <a:off x="214282" y="1571612"/>
                <a:ext cx="3933762" cy="3692298"/>
              </a:xfrm>
              <a:prstGeom prst="rect">
                <a:avLst/>
              </a:prstGeom>
              <a:solidFill>
                <a:schemeClr val="bg2">
                  <a:lumMod val="90000"/>
                </a:schemeClr>
              </a:solidFill>
              <a:ln w="9525">
                <a:noFill/>
                <a:miter lim="800000"/>
                <a:headEnd/>
                <a:tailEnd/>
              </a:ln>
            </p:spPr>
          </p:pic>
          <p:sp>
            <p:nvSpPr>
              <p:cNvPr id="10" name="Rectangle 9">
                <a:extLst>
                  <a:ext uri="{FF2B5EF4-FFF2-40B4-BE49-F238E27FC236}">
                    <a16:creationId xmlns:a16="http://schemas.microsoft.com/office/drawing/2014/main" id="{8CBBE86A-ABBE-F80B-F856-CB9BBB6FB295}"/>
                  </a:ext>
                </a:extLst>
              </p:cNvPr>
              <p:cNvSpPr/>
              <p:nvPr/>
            </p:nvSpPr>
            <p:spPr>
              <a:xfrm>
                <a:off x="714364" y="1571612"/>
                <a:ext cx="3143377" cy="3571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grpSp>
        <p:sp>
          <p:nvSpPr>
            <p:cNvPr id="14" name="ZoneTexte 16">
              <a:extLst>
                <a:ext uri="{FF2B5EF4-FFF2-40B4-BE49-F238E27FC236}">
                  <a16:creationId xmlns:a16="http://schemas.microsoft.com/office/drawing/2014/main" id="{A32C40A1-8258-9943-9DDB-54CF89FBF941}"/>
                </a:ext>
              </a:extLst>
            </p:cNvPr>
            <p:cNvSpPr txBox="1">
              <a:spLocks noChangeArrowheads="1"/>
            </p:cNvSpPr>
            <p:nvPr/>
          </p:nvSpPr>
          <p:spPr bwMode="auto">
            <a:xfrm>
              <a:off x="2003714" y="1524463"/>
              <a:ext cx="2294752" cy="398780"/>
            </a:xfrm>
            <a:prstGeom prst="rect">
              <a:avLst/>
            </a:prstGeom>
            <a:noFill/>
            <a:ln w="9525">
              <a:noFill/>
              <a:miter lim="800000"/>
              <a:headEnd/>
              <a:tailEnd/>
            </a:ln>
          </p:spPr>
          <p:txBody>
            <a:bodyPr wrap="none">
              <a:spAutoFit/>
            </a:bodyPr>
            <a:lstStyle/>
            <a:p>
              <a:r>
                <a:rPr lang="fr-CH" sz="1400" dirty="0" err="1">
                  <a:latin typeface="Trebuchet MS" pitchFamily="34" charset="0"/>
                </a:rPr>
                <a:t>Insulin</a:t>
              </a:r>
              <a:r>
                <a:rPr lang="fr-CH" sz="1400" dirty="0">
                  <a:latin typeface="Trebuchet MS" pitchFamily="34" charset="0"/>
                </a:rPr>
                <a:t> </a:t>
              </a:r>
              <a:r>
                <a:rPr lang="fr-CH" sz="1400" dirty="0" err="1">
                  <a:latin typeface="Trebuchet MS" pitchFamily="34" charset="0"/>
                </a:rPr>
                <a:t>independence</a:t>
              </a:r>
              <a:endParaRPr lang="fr-CH" sz="1400" dirty="0">
                <a:latin typeface="Trebuchet MS" pitchFamily="34" charset="0"/>
              </a:endParaRPr>
            </a:p>
          </p:txBody>
        </p:sp>
      </p:grpSp>
      <p:grpSp>
        <p:nvGrpSpPr>
          <p:cNvPr id="19" name="Groupe 18">
            <a:extLst>
              <a:ext uri="{FF2B5EF4-FFF2-40B4-BE49-F238E27FC236}">
                <a16:creationId xmlns:a16="http://schemas.microsoft.com/office/drawing/2014/main" id="{F423E7AA-2E1E-EFF1-4AC0-29BFA7F003C1}"/>
              </a:ext>
            </a:extLst>
          </p:cNvPr>
          <p:cNvGrpSpPr/>
          <p:nvPr/>
        </p:nvGrpSpPr>
        <p:grpSpPr>
          <a:xfrm>
            <a:off x="4296528" y="2070736"/>
            <a:ext cx="3526960" cy="2849878"/>
            <a:chOff x="5918726" y="1469442"/>
            <a:chExt cx="4118372" cy="3602009"/>
          </a:xfrm>
        </p:grpSpPr>
        <p:grpSp>
          <p:nvGrpSpPr>
            <p:cNvPr id="11" name="Groupe 11">
              <a:extLst>
                <a:ext uri="{FF2B5EF4-FFF2-40B4-BE49-F238E27FC236}">
                  <a16:creationId xmlns:a16="http://schemas.microsoft.com/office/drawing/2014/main" id="{D79CB0B3-C819-C2E1-E04D-AEF5ACF3F7E0}"/>
                </a:ext>
              </a:extLst>
            </p:cNvPr>
            <p:cNvGrpSpPr>
              <a:grpSpLocks/>
            </p:cNvGrpSpPr>
            <p:nvPr/>
          </p:nvGrpSpPr>
          <p:grpSpPr bwMode="auto">
            <a:xfrm>
              <a:off x="5918726" y="1494814"/>
              <a:ext cx="4118372" cy="3576637"/>
              <a:chOff x="5143504" y="1643050"/>
              <a:chExt cx="3660806" cy="3576637"/>
            </a:xfrm>
          </p:grpSpPr>
          <p:pic>
            <p:nvPicPr>
              <p:cNvPr id="12" name="Picture 1">
                <a:extLst>
                  <a:ext uri="{FF2B5EF4-FFF2-40B4-BE49-F238E27FC236}">
                    <a16:creationId xmlns:a16="http://schemas.microsoft.com/office/drawing/2014/main" id="{80774D24-F1A2-A02D-36AD-EFDC24E6F238}"/>
                  </a:ext>
                </a:extLst>
              </p:cNvPr>
              <p:cNvPicPr>
                <a:picLocks noChangeAspect="1" noChangeArrowheads="1"/>
              </p:cNvPicPr>
              <p:nvPr/>
            </p:nvPicPr>
            <p:blipFill>
              <a:blip r:embed="rId3" cstate="print"/>
              <a:srcRect/>
              <a:stretch>
                <a:fillRect/>
              </a:stretch>
            </p:blipFill>
            <p:spPr bwMode="auto">
              <a:xfrm>
                <a:off x="5143504" y="1857364"/>
                <a:ext cx="3660806" cy="3362323"/>
              </a:xfrm>
              <a:prstGeom prst="rect">
                <a:avLst/>
              </a:prstGeom>
              <a:noFill/>
              <a:ln w="9525">
                <a:noFill/>
                <a:miter lim="800000"/>
                <a:headEnd/>
                <a:tailEnd/>
              </a:ln>
            </p:spPr>
          </p:pic>
          <p:sp>
            <p:nvSpPr>
              <p:cNvPr id="13" name="Rectangle 12">
                <a:extLst>
                  <a:ext uri="{FF2B5EF4-FFF2-40B4-BE49-F238E27FC236}">
                    <a16:creationId xmlns:a16="http://schemas.microsoft.com/office/drawing/2014/main" id="{7823DC8E-DE66-D5CA-B303-C705BFA982F3}"/>
                  </a:ext>
                </a:extLst>
              </p:cNvPr>
              <p:cNvSpPr/>
              <p:nvPr/>
            </p:nvSpPr>
            <p:spPr>
              <a:xfrm>
                <a:off x="5148267" y="1643050"/>
                <a:ext cx="3643343"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grpSp>
        <p:sp>
          <p:nvSpPr>
            <p:cNvPr id="15" name="ZoneTexte 17">
              <a:extLst>
                <a:ext uri="{FF2B5EF4-FFF2-40B4-BE49-F238E27FC236}">
                  <a16:creationId xmlns:a16="http://schemas.microsoft.com/office/drawing/2014/main" id="{CB58EF2D-29F5-FC0A-64F5-3B4D65480485}"/>
                </a:ext>
              </a:extLst>
            </p:cNvPr>
            <p:cNvSpPr txBox="1">
              <a:spLocks noChangeArrowheads="1"/>
            </p:cNvSpPr>
            <p:nvPr/>
          </p:nvSpPr>
          <p:spPr bwMode="auto">
            <a:xfrm>
              <a:off x="6856332" y="1469442"/>
              <a:ext cx="2490154" cy="367123"/>
            </a:xfrm>
            <a:prstGeom prst="rect">
              <a:avLst/>
            </a:prstGeom>
            <a:noFill/>
            <a:ln w="9525">
              <a:noFill/>
              <a:miter lim="800000"/>
              <a:headEnd/>
              <a:tailEnd/>
            </a:ln>
          </p:spPr>
          <p:txBody>
            <a:bodyPr wrap="none">
              <a:spAutoFit/>
            </a:bodyPr>
            <a:lstStyle/>
            <a:p>
              <a:r>
                <a:rPr lang="fr-CH" sz="1400" dirty="0" err="1">
                  <a:latin typeface="Trebuchet MS" pitchFamily="34" charset="0"/>
                </a:rPr>
                <a:t>Graft</a:t>
              </a:r>
              <a:r>
                <a:rPr lang="fr-CH" sz="1400" dirty="0">
                  <a:latin typeface="Trebuchet MS" pitchFamily="34" charset="0"/>
                </a:rPr>
                <a:t> </a:t>
              </a:r>
              <a:r>
                <a:rPr lang="fr-CH" sz="1400" dirty="0" err="1">
                  <a:latin typeface="Trebuchet MS" pitchFamily="34" charset="0"/>
                </a:rPr>
                <a:t>function</a:t>
              </a:r>
              <a:r>
                <a:rPr lang="fr-CH" sz="1400" dirty="0">
                  <a:latin typeface="Trebuchet MS" pitchFamily="34" charset="0"/>
                </a:rPr>
                <a:t> (C-peptide)</a:t>
              </a:r>
            </a:p>
          </p:txBody>
        </p:sp>
      </p:grpSp>
      <p:pic>
        <p:nvPicPr>
          <p:cNvPr id="20" name="Image 19" descr="Capture d’écran 2016-11-28 à 15.06.47.png">
            <a:extLst>
              <a:ext uri="{FF2B5EF4-FFF2-40B4-BE49-F238E27FC236}">
                <a16:creationId xmlns:a16="http://schemas.microsoft.com/office/drawing/2014/main" id="{C0EEE63D-5836-2F79-438C-6DA7314522F6}"/>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135247" y="2051497"/>
            <a:ext cx="3381967" cy="3028509"/>
          </a:xfrm>
          <a:prstGeom prst="rect">
            <a:avLst/>
          </a:prstGeom>
          <a:ln>
            <a:noFill/>
          </a:ln>
        </p:spPr>
      </p:pic>
      <p:pic>
        <p:nvPicPr>
          <p:cNvPr id="27" name="Image 26" descr="Capture d’écran 2016-11-28 à 15.06.47.png">
            <a:extLst>
              <a:ext uri="{FF2B5EF4-FFF2-40B4-BE49-F238E27FC236}">
                <a16:creationId xmlns:a16="http://schemas.microsoft.com/office/drawing/2014/main" id="{7B109EDD-C69D-2321-37C0-FBCE3D989460}"/>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8800181" y="5116792"/>
            <a:ext cx="2444003" cy="165097"/>
          </a:xfrm>
          <a:prstGeom prst="rect">
            <a:avLst/>
          </a:prstGeom>
          <a:ln>
            <a:noFill/>
          </a:ln>
        </p:spPr>
      </p:pic>
      <p:sp>
        <p:nvSpPr>
          <p:cNvPr id="29" name="Rectangle 28">
            <a:extLst>
              <a:ext uri="{FF2B5EF4-FFF2-40B4-BE49-F238E27FC236}">
                <a16:creationId xmlns:a16="http://schemas.microsoft.com/office/drawing/2014/main" id="{D25C8A3C-550B-E3CE-28F1-3AD06B81C1D3}"/>
              </a:ext>
            </a:extLst>
          </p:cNvPr>
          <p:cNvSpPr/>
          <p:nvPr/>
        </p:nvSpPr>
        <p:spPr>
          <a:xfrm>
            <a:off x="11082125" y="4642313"/>
            <a:ext cx="592428" cy="294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Footer Placeholder 2">
            <a:extLst>
              <a:ext uri="{FF2B5EF4-FFF2-40B4-BE49-F238E27FC236}">
                <a16:creationId xmlns:a16="http://schemas.microsoft.com/office/drawing/2014/main" id="{3D44482A-1CB9-B5E1-D3DA-C3FA0BDE324F}"/>
              </a:ext>
            </a:extLst>
          </p:cNvPr>
          <p:cNvSpPr>
            <a:spLocks noGrp="1"/>
          </p:cNvSpPr>
          <p:nvPr>
            <p:ph type="ftr" sz="quarter" idx="3"/>
          </p:nvPr>
        </p:nvSpPr>
        <p:spPr/>
        <p:txBody>
          <a:bodyPr/>
          <a:lstStyle/>
          <a:p>
            <a:r>
              <a:rPr lang="en-US" dirty="0" err="1"/>
              <a:t>Kandaswamy</a:t>
            </a:r>
            <a:r>
              <a:rPr lang="en-US" dirty="0"/>
              <a:t> R, et al. </a:t>
            </a:r>
            <a:r>
              <a:rPr lang="en-US" i="1" dirty="0"/>
              <a:t>Am J Transplant. </a:t>
            </a:r>
            <a:r>
              <a:rPr lang="en-US" dirty="0"/>
              <a:t>2015; 15(Suppl 2):1-20. doi:10.1111/ajt.13196</a:t>
            </a:r>
          </a:p>
        </p:txBody>
      </p:sp>
    </p:spTree>
    <p:extLst>
      <p:ext uri="{BB962C8B-B14F-4D97-AF65-F5344CB8AC3E}">
        <p14:creationId xmlns:p14="http://schemas.microsoft.com/office/powerpoint/2010/main" val="1340114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07148E-76E3-46C2-D16C-A520AA70FBB6}"/>
              </a:ext>
            </a:extLst>
          </p:cNvPr>
          <p:cNvSpPr>
            <a:spLocks noGrp="1"/>
          </p:cNvSpPr>
          <p:nvPr>
            <p:ph type="title"/>
          </p:nvPr>
        </p:nvSpPr>
        <p:spPr/>
        <p:txBody>
          <a:bodyPr/>
          <a:lstStyle/>
          <a:p>
            <a:r>
              <a:rPr lang="fr-CH" dirty="0" err="1"/>
              <a:t>Measuring</a:t>
            </a:r>
            <a:r>
              <a:rPr lang="fr-CH" dirty="0"/>
              <a:t> </a:t>
            </a:r>
            <a:r>
              <a:rPr lang="fr-CH" dirty="0" err="1"/>
              <a:t>Success</a:t>
            </a:r>
            <a:r>
              <a:rPr lang="fr-CH" dirty="0"/>
              <a:t>: Need for a </a:t>
            </a:r>
            <a:r>
              <a:rPr lang="fr-CH" dirty="0" err="1"/>
              <a:t>Definition</a:t>
            </a:r>
            <a:endParaRPr lang="fr-FR" dirty="0"/>
          </a:p>
        </p:txBody>
      </p:sp>
      <p:sp>
        <p:nvSpPr>
          <p:cNvPr id="4" name="Espace réservé du contenu 3">
            <a:extLst>
              <a:ext uri="{FF2B5EF4-FFF2-40B4-BE49-F238E27FC236}">
                <a16:creationId xmlns:a16="http://schemas.microsoft.com/office/drawing/2014/main" id="{49B5CBCB-6AA9-3BAE-468E-22F7DDDB8756}"/>
              </a:ext>
            </a:extLst>
          </p:cNvPr>
          <p:cNvSpPr txBox="1">
            <a:spLocks noGrp="1"/>
          </p:cNvSpPr>
          <p:nvPr>
            <p:ph idx="1"/>
          </p:nvPr>
        </p:nvSpPr>
        <p:spPr/>
        <p:txBody>
          <a:bodyPr>
            <a:normAutofit fontScale="92500" lnSpcReduction="10000"/>
          </a:bodyPr>
          <a:lstStyle/>
          <a:p>
            <a:r>
              <a:rPr lang="fr-FR" sz="2800" dirty="0" err="1"/>
              <a:t>Pancreas</a:t>
            </a:r>
            <a:r>
              <a:rPr lang="fr-FR" sz="2800" dirty="0"/>
              <a:t> </a:t>
            </a:r>
            <a:r>
              <a:rPr lang="fr-FR" sz="2800" dirty="0" err="1"/>
              <a:t>survival</a:t>
            </a:r>
            <a:r>
              <a:rPr lang="fr-FR" sz="2800" dirty="0"/>
              <a:t> </a:t>
            </a:r>
            <a:r>
              <a:rPr lang="fr-FR" sz="2800" dirty="0" err="1"/>
              <a:t>reported</a:t>
            </a:r>
            <a:r>
              <a:rPr lang="fr-FR" sz="2800" dirty="0"/>
              <a:t> </a:t>
            </a:r>
            <a:r>
              <a:rPr lang="fr-FR" sz="2800" dirty="0" err="1"/>
              <a:t>without</a:t>
            </a:r>
            <a:r>
              <a:rPr lang="fr-FR" sz="2800" dirty="0"/>
              <a:t> </a:t>
            </a:r>
            <a:r>
              <a:rPr lang="fr-FR" sz="2800" dirty="0" err="1"/>
              <a:t>uniform</a:t>
            </a:r>
            <a:r>
              <a:rPr lang="fr-FR" sz="2800" dirty="0"/>
              <a:t> </a:t>
            </a:r>
            <a:r>
              <a:rPr lang="fr-FR" sz="2800" dirty="0" err="1"/>
              <a:t>definition</a:t>
            </a:r>
            <a:r>
              <a:rPr lang="fr-FR" sz="2800" dirty="0"/>
              <a:t> </a:t>
            </a:r>
            <a:r>
              <a:rPr lang="fr-FR" sz="2800" dirty="0" err="1"/>
              <a:t>until</a:t>
            </a:r>
            <a:r>
              <a:rPr lang="fr-FR" sz="2800" dirty="0"/>
              <a:t> </a:t>
            </a:r>
            <a:r>
              <a:rPr lang="fr-FR" sz="2800" dirty="0" err="1"/>
              <a:t>this</a:t>
            </a:r>
            <a:r>
              <a:rPr lang="fr-FR" sz="2800" dirty="0"/>
              <a:t> </a:t>
            </a:r>
            <a:r>
              <a:rPr lang="fr-FR" sz="2800" dirty="0" err="1"/>
              <a:t>year</a:t>
            </a:r>
            <a:endParaRPr lang="fr-FR" sz="2800" dirty="0"/>
          </a:p>
          <a:p>
            <a:pPr lvl="1"/>
            <a:r>
              <a:rPr lang="fr-FR" sz="2400" dirty="0"/>
              <a:t>New </a:t>
            </a:r>
            <a:r>
              <a:rPr lang="fr-FR" sz="2400" dirty="0" err="1"/>
              <a:t>definition</a:t>
            </a:r>
            <a:r>
              <a:rPr lang="fr-FR" sz="2400" dirty="0"/>
              <a:t>:</a:t>
            </a:r>
          </a:p>
          <a:p>
            <a:pPr lvl="2"/>
            <a:r>
              <a:rPr lang="fr-FR" sz="2000" dirty="0" err="1"/>
              <a:t>Retransplant</a:t>
            </a:r>
            <a:endParaRPr lang="fr-FR" sz="2000" dirty="0"/>
          </a:p>
          <a:p>
            <a:pPr lvl="2"/>
            <a:r>
              <a:rPr lang="fr-FR" sz="2000" dirty="0" err="1"/>
              <a:t>Death</a:t>
            </a:r>
            <a:endParaRPr lang="fr-FR" sz="2000" dirty="0"/>
          </a:p>
          <a:p>
            <a:pPr lvl="2"/>
            <a:r>
              <a:rPr lang="fr-FR" sz="2000" dirty="0" err="1"/>
              <a:t>Relisting</a:t>
            </a:r>
            <a:r>
              <a:rPr lang="fr-FR" sz="2000" dirty="0"/>
              <a:t> for an </a:t>
            </a:r>
            <a:r>
              <a:rPr lang="fr-FR" sz="2000" dirty="0" err="1"/>
              <a:t>islet</a:t>
            </a:r>
            <a:r>
              <a:rPr lang="fr-FR" sz="2000" dirty="0"/>
              <a:t> or </a:t>
            </a:r>
            <a:r>
              <a:rPr lang="fr-FR" sz="2000" dirty="0" err="1"/>
              <a:t>pancreas</a:t>
            </a:r>
            <a:r>
              <a:rPr lang="fr-FR" sz="2000" dirty="0"/>
              <a:t> transplant</a:t>
            </a:r>
          </a:p>
          <a:p>
            <a:pPr lvl="2"/>
            <a:r>
              <a:rPr lang="fr-FR" sz="2000" dirty="0"/>
              <a:t>Need for </a:t>
            </a:r>
            <a:r>
              <a:rPr lang="fr-FR" sz="2000" dirty="0" err="1"/>
              <a:t>insulin</a:t>
            </a:r>
            <a:endParaRPr lang="fr-FR" sz="2000" dirty="0"/>
          </a:p>
          <a:p>
            <a:pPr lvl="1"/>
            <a:r>
              <a:rPr lang="fr-FR" sz="2400" dirty="0"/>
              <a:t>No </a:t>
            </a:r>
            <a:r>
              <a:rPr lang="fr-FR" sz="2400" dirty="0" err="1"/>
              <a:t>metabolic</a:t>
            </a:r>
            <a:r>
              <a:rPr lang="fr-FR" sz="2400" dirty="0"/>
              <a:t> </a:t>
            </a:r>
            <a:r>
              <a:rPr lang="fr-FR" sz="2400" dirty="0" err="1"/>
              <a:t>outcome</a:t>
            </a:r>
            <a:r>
              <a:rPr lang="fr-FR" sz="2400" dirty="0"/>
              <a:t> </a:t>
            </a:r>
            <a:r>
              <a:rPr lang="fr-FR" sz="2400" dirty="0" err="1"/>
              <a:t>criteria</a:t>
            </a:r>
            <a:r>
              <a:rPr lang="fr-FR" sz="2400" dirty="0"/>
              <a:t> </a:t>
            </a:r>
          </a:p>
          <a:p>
            <a:endParaRPr lang="fr-FR" sz="2800" dirty="0"/>
          </a:p>
          <a:p>
            <a:r>
              <a:rPr lang="en-US" sz="2800" dirty="0"/>
              <a:t>What is the real meaning of “insulin independence”?</a:t>
            </a:r>
          </a:p>
          <a:p>
            <a:pPr lvl="1"/>
            <a:r>
              <a:rPr lang="fr-FR" sz="2400" dirty="0" err="1"/>
              <a:t>Insulin</a:t>
            </a:r>
            <a:r>
              <a:rPr lang="fr-FR" sz="2400" dirty="0"/>
              <a:t> </a:t>
            </a:r>
            <a:r>
              <a:rPr lang="fr-FR" sz="2400" dirty="0" err="1"/>
              <a:t>avoidance</a:t>
            </a:r>
            <a:r>
              <a:rPr lang="fr-FR" sz="2400" dirty="0"/>
              <a:t>?</a:t>
            </a:r>
          </a:p>
          <a:p>
            <a:pPr lvl="1"/>
            <a:r>
              <a:rPr lang="fr-FR" sz="2400" dirty="0" err="1"/>
              <a:t>What</a:t>
            </a:r>
            <a:r>
              <a:rPr lang="fr-FR" sz="2400" dirty="0"/>
              <a:t> value in the absence of </a:t>
            </a:r>
            <a:r>
              <a:rPr lang="fr-FR" sz="2400" dirty="0" err="1"/>
              <a:t>metabolic</a:t>
            </a:r>
            <a:r>
              <a:rPr lang="fr-FR" sz="2400" dirty="0"/>
              <a:t> </a:t>
            </a:r>
            <a:r>
              <a:rPr lang="fr-FR" sz="2400" dirty="0" err="1"/>
              <a:t>results</a:t>
            </a:r>
            <a:r>
              <a:rPr lang="fr-FR" sz="2400" dirty="0"/>
              <a:t>?</a:t>
            </a:r>
          </a:p>
          <a:p>
            <a:endParaRPr lang="fr-FR" sz="2800" dirty="0"/>
          </a:p>
        </p:txBody>
      </p:sp>
    </p:spTree>
    <p:extLst>
      <p:ext uri="{BB962C8B-B14F-4D97-AF65-F5344CB8AC3E}">
        <p14:creationId xmlns:p14="http://schemas.microsoft.com/office/powerpoint/2010/main" val="3417663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EBAA6A-A750-8E6B-4740-C5E65CA1199A}"/>
              </a:ext>
            </a:extLst>
          </p:cNvPr>
          <p:cNvSpPr>
            <a:spLocks noGrp="1"/>
          </p:cNvSpPr>
          <p:nvPr>
            <p:ph type="title"/>
          </p:nvPr>
        </p:nvSpPr>
        <p:spPr/>
        <p:txBody>
          <a:bodyPr/>
          <a:lstStyle/>
          <a:p>
            <a:r>
              <a:rPr lang="fr-FR" dirty="0" err="1"/>
              <a:t>Measuring</a:t>
            </a:r>
            <a:r>
              <a:rPr lang="fr-FR" dirty="0"/>
              <a:t> </a:t>
            </a:r>
            <a:r>
              <a:rPr lang="fr-FR" dirty="0" err="1"/>
              <a:t>Success</a:t>
            </a:r>
            <a:r>
              <a:rPr lang="fr-FR" dirty="0"/>
              <a:t>: </a:t>
            </a:r>
            <a:r>
              <a:rPr lang="fr-FR" dirty="0" err="1"/>
              <a:t>Outcomes</a:t>
            </a:r>
            <a:r>
              <a:rPr lang="fr-FR" dirty="0"/>
              <a:t> of </a:t>
            </a:r>
            <a:r>
              <a:rPr lang="fr-FR" dirty="0" err="1"/>
              <a:t>Interest</a:t>
            </a:r>
            <a:endParaRPr lang="fr-FR" dirty="0"/>
          </a:p>
        </p:txBody>
      </p:sp>
      <p:sp>
        <p:nvSpPr>
          <p:cNvPr id="4" name="Espace réservé du contenu 3">
            <a:extLst>
              <a:ext uri="{FF2B5EF4-FFF2-40B4-BE49-F238E27FC236}">
                <a16:creationId xmlns:a16="http://schemas.microsoft.com/office/drawing/2014/main" id="{777D3141-982E-583E-7716-62667C260778}"/>
              </a:ext>
            </a:extLst>
          </p:cNvPr>
          <p:cNvSpPr>
            <a:spLocks noGrp="1"/>
          </p:cNvSpPr>
          <p:nvPr>
            <p:ph sz="half" idx="1"/>
          </p:nvPr>
        </p:nvSpPr>
        <p:spPr>
          <a:xfrm>
            <a:off x="609600" y="1989760"/>
            <a:ext cx="5181600" cy="4680672"/>
          </a:xfrm>
        </p:spPr>
        <p:txBody>
          <a:bodyPr>
            <a:normAutofit fontScale="92500" lnSpcReduction="10000"/>
          </a:bodyPr>
          <a:lstStyle/>
          <a:p>
            <a:r>
              <a:rPr lang="fr-FR" dirty="0" err="1"/>
              <a:t>Islet</a:t>
            </a:r>
            <a:r>
              <a:rPr lang="fr-FR" dirty="0"/>
              <a:t> transplant </a:t>
            </a:r>
            <a:r>
              <a:rPr lang="fr-FR" dirty="0" err="1"/>
              <a:t>alone</a:t>
            </a:r>
            <a:r>
              <a:rPr lang="fr-FR" dirty="0"/>
              <a:t> (</a:t>
            </a:r>
            <a:r>
              <a:rPr lang="fr-FR" dirty="0" err="1"/>
              <a:t>ITA</a:t>
            </a:r>
            <a:r>
              <a:rPr lang="fr-FR" dirty="0"/>
              <a:t>)</a:t>
            </a:r>
          </a:p>
          <a:p>
            <a:pPr lvl="1"/>
            <a:r>
              <a:rPr lang="fr-FR" dirty="0" err="1"/>
              <a:t>Prevent</a:t>
            </a:r>
            <a:r>
              <a:rPr lang="fr-FR" dirty="0"/>
              <a:t> </a:t>
            </a:r>
            <a:r>
              <a:rPr lang="fr-FR" dirty="0" err="1"/>
              <a:t>severe</a:t>
            </a:r>
            <a:r>
              <a:rPr lang="fr-FR" dirty="0"/>
              <a:t> </a:t>
            </a:r>
            <a:r>
              <a:rPr lang="fr-FR" dirty="0" err="1"/>
              <a:t>hypoglycemia</a:t>
            </a:r>
            <a:endParaRPr lang="fr-FR" dirty="0"/>
          </a:p>
          <a:p>
            <a:pPr lvl="1"/>
            <a:r>
              <a:rPr lang="fr-FR" dirty="0"/>
              <a:t>Restore </a:t>
            </a:r>
            <a:r>
              <a:rPr lang="fr-FR" dirty="0" err="1"/>
              <a:t>hypoglycemia</a:t>
            </a:r>
            <a:r>
              <a:rPr lang="fr-FR" dirty="0"/>
              <a:t> </a:t>
            </a:r>
            <a:r>
              <a:rPr lang="fr-FR" dirty="0" err="1"/>
              <a:t>awareness</a:t>
            </a:r>
            <a:endParaRPr lang="fr-FR" dirty="0"/>
          </a:p>
          <a:p>
            <a:pPr lvl="1"/>
            <a:r>
              <a:rPr lang="fr-FR" dirty="0" err="1"/>
              <a:t>Prevent</a:t>
            </a:r>
            <a:r>
              <a:rPr lang="fr-FR" dirty="0"/>
              <a:t> progression of </a:t>
            </a:r>
            <a:r>
              <a:rPr lang="fr-FR" dirty="0" err="1"/>
              <a:t>other</a:t>
            </a:r>
            <a:r>
              <a:rPr lang="fr-FR" dirty="0"/>
              <a:t> </a:t>
            </a:r>
            <a:r>
              <a:rPr lang="fr-FR" dirty="0" err="1"/>
              <a:t>secondary</a:t>
            </a:r>
            <a:r>
              <a:rPr lang="fr-FR" dirty="0"/>
              <a:t> </a:t>
            </a:r>
            <a:r>
              <a:rPr lang="fr-FR" dirty="0" err="1"/>
              <a:t>diabetic</a:t>
            </a:r>
            <a:r>
              <a:rPr lang="fr-FR" dirty="0"/>
              <a:t> complications</a:t>
            </a:r>
          </a:p>
          <a:p>
            <a:pPr lvl="1"/>
            <a:endParaRPr lang="fr-FR" dirty="0"/>
          </a:p>
          <a:p>
            <a:r>
              <a:rPr lang="fr-FR" dirty="0" err="1"/>
              <a:t>Islet</a:t>
            </a:r>
            <a:r>
              <a:rPr lang="fr-FR" dirty="0"/>
              <a:t> </a:t>
            </a:r>
            <a:r>
              <a:rPr lang="fr-FR" dirty="0" err="1"/>
              <a:t>after</a:t>
            </a:r>
            <a:r>
              <a:rPr lang="fr-FR" dirty="0"/>
              <a:t> </a:t>
            </a:r>
            <a:r>
              <a:rPr lang="fr-FR" dirty="0" err="1"/>
              <a:t>kidney</a:t>
            </a:r>
            <a:r>
              <a:rPr lang="fr-FR" dirty="0"/>
              <a:t> (</a:t>
            </a:r>
            <a:r>
              <a:rPr lang="fr-FR" dirty="0" err="1"/>
              <a:t>IAK</a:t>
            </a:r>
            <a:r>
              <a:rPr lang="fr-FR" dirty="0"/>
              <a:t>)</a:t>
            </a:r>
          </a:p>
          <a:p>
            <a:pPr lvl="1"/>
            <a:r>
              <a:rPr lang="fr-FR" dirty="0" err="1"/>
              <a:t>Protect</a:t>
            </a:r>
            <a:r>
              <a:rPr lang="fr-FR" dirty="0"/>
              <a:t> </a:t>
            </a:r>
            <a:r>
              <a:rPr lang="fr-FR" dirty="0" err="1"/>
              <a:t>kidney</a:t>
            </a:r>
            <a:r>
              <a:rPr lang="fr-FR" dirty="0"/>
              <a:t> </a:t>
            </a:r>
            <a:r>
              <a:rPr lang="fr-FR" dirty="0" err="1"/>
              <a:t>graft</a:t>
            </a:r>
            <a:endParaRPr lang="fr-FR" dirty="0"/>
          </a:p>
          <a:p>
            <a:pPr lvl="1"/>
            <a:r>
              <a:rPr lang="fr-FR" dirty="0" err="1"/>
              <a:t>Prevent</a:t>
            </a:r>
            <a:r>
              <a:rPr lang="fr-FR" dirty="0"/>
              <a:t> progression of </a:t>
            </a:r>
            <a:r>
              <a:rPr lang="fr-FR" dirty="0" err="1"/>
              <a:t>other</a:t>
            </a:r>
            <a:r>
              <a:rPr lang="fr-FR" dirty="0"/>
              <a:t> </a:t>
            </a:r>
            <a:r>
              <a:rPr lang="fr-FR" dirty="0" err="1"/>
              <a:t>secondary</a:t>
            </a:r>
            <a:r>
              <a:rPr lang="fr-FR" dirty="0"/>
              <a:t> </a:t>
            </a:r>
            <a:r>
              <a:rPr lang="fr-FR" dirty="0" err="1"/>
              <a:t>diabetic</a:t>
            </a:r>
            <a:r>
              <a:rPr lang="fr-FR" dirty="0"/>
              <a:t> complications</a:t>
            </a:r>
          </a:p>
          <a:p>
            <a:pPr lvl="1"/>
            <a:r>
              <a:rPr lang="fr-FR" dirty="0" err="1"/>
              <a:t>Also</a:t>
            </a:r>
            <a:r>
              <a:rPr lang="fr-FR" dirty="0"/>
              <a:t> for </a:t>
            </a:r>
            <a:r>
              <a:rPr lang="fr-FR" dirty="0" err="1"/>
              <a:t>simultaneous</a:t>
            </a:r>
            <a:r>
              <a:rPr lang="fr-FR" dirty="0"/>
              <a:t> </a:t>
            </a:r>
            <a:r>
              <a:rPr lang="fr-FR" dirty="0" err="1"/>
              <a:t>islet-kidney</a:t>
            </a:r>
            <a:r>
              <a:rPr lang="fr-FR" dirty="0"/>
              <a:t> (</a:t>
            </a:r>
            <a:r>
              <a:rPr lang="fr-FR" dirty="0" err="1"/>
              <a:t>SIK</a:t>
            </a:r>
            <a:r>
              <a:rPr lang="fr-FR" dirty="0"/>
              <a:t>)</a:t>
            </a:r>
          </a:p>
          <a:p>
            <a:pPr lvl="1"/>
            <a:endParaRPr lang="fr-FR" dirty="0"/>
          </a:p>
          <a:p>
            <a:endParaRPr lang="fr-FR" dirty="0"/>
          </a:p>
          <a:p>
            <a:endParaRPr lang="fr-FR" dirty="0"/>
          </a:p>
        </p:txBody>
      </p:sp>
      <p:sp>
        <p:nvSpPr>
          <p:cNvPr id="5" name="Espace réservé du contenu 4">
            <a:extLst>
              <a:ext uri="{FF2B5EF4-FFF2-40B4-BE49-F238E27FC236}">
                <a16:creationId xmlns:a16="http://schemas.microsoft.com/office/drawing/2014/main" id="{0E89767C-6D43-8682-479E-43971BDC5184}"/>
              </a:ext>
            </a:extLst>
          </p:cNvPr>
          <p:cNvSpPr>
            <a:spLocks noGrp="1"/>
          </p:cNvSpPr>
          <p:nvPr>
            <p:ph sz="half" idx="2"/>
          </p:nvPr>
        </p:nvSpPr>
        <p:spPr>
          <a:xfrm>
            <a:off x="5943600" y="1991518"/>
            <a:ext cx="5181600" cy="4680672"/>
          </a:xfrm>
        </p:spPr>
        <p:txBody>
          <a:bodyPr>
            <a:normAutofit fontScale="92500" lnSpcReduction="10000"/>
          </a:bodyPr>
          <a:lstStyle/>
          <a:p>
            <a:r>
              <a:rPr lang="fr-FR" dirty="0" err="1"/>
              <a:t>Insulin</a:t>
            </a:r>
            <a:r>
              <a:rPr lang="fr-FR" dirty="0"/>
              <a:t> </a:t>
            </a:r>
            <a:r>
              <a:rPr lang="fr-FR" dirty="0" err="1"/>
              <a:t>independence</a:t>
            </a:r>
            <a:r>
              <a:rPr lang="fr-FR" dirty="0"/>
              <a:t> – </a:t>
            </a:r>
            <a:r>
              <a:rPr lang="fr-FR" dirty="0" err="1"/>
              <a:t>insulin</a:t>
            </a:r>
            <a:r>
              <a:rPr lang="fr-FR" dirty="0"/>
              <a:t> </a:t>
            </a:r>
            <a:r>
              <a:rPr lang="fr-FR" dirty="0" err="1"/>
              <a:t>needs</a:t>
            </a:r>
            <a:endParaRPr lang="fr-FR" dirty="0"/>
          </a:p>
          <a:p>
            <a:r>
              <a:rPr lang="fr-FR" dirty="0" err="1"/>
              <a:t>Fasting</a:t>
            </a:r>
            <a:r>
              <a:rPr lang="fr-FR" dirty="0"/>
              <a:t> </a:t>
            </a:r>
            <a:r>
              <a:rPr lang="fr-FR" dirty="0" err="1"/>
              <a:t>blood</a:t>
            </a:r>
            <a:r>
              <a:rPr lang="fr-FR" dirty="0"/>
              <a:t> glucose</a:t>
            </a:r>
          </a:p>
          <a:p>
            <a:r>
              <a:rPr lang="fr-FR" dirty="0" err="1"/>
              <a:t>Functional</a:t>
            </a:r>
            <a:r>
              <a:rPr lang="fr-FR" dirty="0"/>
              <a:t> </a:t>
            </a:r>
            <a:r>
              <a:rPr lang="fr-FR" dirty="0" err="1"/>
              <a:t>parameters</a:t>
            </a:r>
            <a:r>
              <a:rPr lang="fr-FR" dirty="0"/>
              <a:t> (C-peptide)</a:t>
            </a:r>
          </a:p>
          <a:p>
            <a:pPr marL="0" indent="0">
              <a:buNone/>
            </a:pPr>
            <a:endParaRPr lang="fr-FR" dirty="0"/>
          </a:p>
          <a:p>
            <a:r>
              <a:rPr lang="fr-FR" dirty="0" err="1"/>
              <a:t>Islet</a:t>
            </a:r>
            <a:r>
              <a:rPr lang="fr-FR" dirty="0"/>
              <a:t> transplant </a:t>
            </a:r>
            <a:r>
              <a:rPr lang="fr-FR" dirty="0" err="1"/>
              <a:t>alone</a:t>
            </a:r>
            <a:r>
              <a:rPr lang="fr-FR" dirty="0"/>
              <a:t> (</a:t>
            </a:r>
            <a:r>
              <a:rPr lang="fr-FR" dirty="0" err="1"/>
              <a:t>ITA</a:t>
            </a:r>
            <a:r>
              <a:rPr lang="fr-FR" dirty="0"/>
              <a:t>)</a:t>
            </a:r>
          </a:p>
          <a:p>
            <a:pPr lvl="1"/>
            <a:r>
              <a:rPr lang="fr-FR" dirty="0"/>
              <a:t>Occurrence of </a:t>
            </a:r>
            <a:r>
              <a:rPr lang="fr-FR" dirty="0" err="1"/>
              <a:t>severe</a:t>
            </a:r>
            <a:r>
              <a:rPr lang="fr-FR" dirty="0"/>
              <a:t> </a:t>
            </a:r>
            <a:r>
              <a:rPr lang="fr-FR" dirty="0" err="1"/>
              <a:t>hypoglycemic</a:t>
            </a:r>
            <a:r>
              <a:rPr lang="fr-FR" dirty="0"/>
              <a:t> </a:t>
            </a:r>
            <a:r>
              <a:rPr lang="fr-FR" dirty="0" err="1"/>
              <a:t>events</a:t>
            </a:r>
            <a:r>
              <a:rPr lang="fr-FR" dirty="0"/>
              <a:t> (</a:t>
            </a:r>
            <a:r>
              <a:rPr lang="fr-FR" dirty="0" err="1"/>
              <a:t>SHE</a:t>
            </a:r>
            <a:r>
              <a:rPr lang="fr-FR" dirty="0"/>
              <a:t>)</a:t>
            </a:r>
          </a:p>
          <a:p>
            <a:pPr lvl="1"/>
            <a:r>
              <a:rPr lang="fr-FR" dirty="0"/>
              <a:t>% time </a:t>
            </a:r>
            <a:r>
              <a:rPr lang="fr-FR" dirty="0" err="1"/>
              <a:t>below</a:t>
            </a:r>
            <a:r>
              <a:rPr lang="fr-FR" dirty="0"/>
              <a:t> range </a:t>
            </a:r>
          </a:p>
          <a:p>
            <a:pPr lvl="1"/>
            <a:endParaRPr lang="fr-FR" dirty="0"/>
          </a:p>
          <a:p>
            <a:r>
              <a:rPr lang="fr-FR" dirty="0" err="1"/>
              <a:t>Islet</a:t>
            </a:r>
            <a:r>
              <a:rPr lang="fr-FR" dirty="0"/>
              <a:t> </a:t>
            </a:r>
            <a:r>
              <a:rPr lang="fr-FR" dirty="0" err="1"/>
              <a:t>after</a:t>
            </a:r>
            <a:r>
              <a:rPr lang="fr-FR" dirty="0"/>
              <a:t> </a:t>
            </a:r>
            <a:r>
              <a:rPr lang="fr-FR" dirty="0" err="1"/>
              <a:t>kidney</a:t>
            </a:r>
            <a:r>
              <a:rPr lang="fr-FR" dirty="0"/>
              <a:t> (</a:t>
            </a:r>
            <a:r>
              <a:rPr lang="fr-FR" dirty="0" err="1"/>
              <a:t>IAK</a:t>
            </a:r>
            <a:r>
              <a:rPr lang="fr-FR" dirty="0"/>
              <a:t>)</a:t>
            </a:r>
          </a:p>
          <a:p>
            <a:pPr lvl="1"/>
            <a:r>
              <a:rPr lang="fr-FR" dirty="0" err="1"/>
              <a:t>HbA1c</a:t>
            </a:r>
            <a:endParaRPr lang="fr-FR" dirty="0"/>
          </a:p>
          <a:p>
            <a:pPr lvl="1"/>
            <a:r>
              <a:rPr lang="fr-FR" dirty="0"/>
              <a:t>% time </a:t>
            </a:r>
            <a:r>
              <a:rPr lang="fr-FR" dirty="0" err="1"/>
              <a:t>above</a:t>
            </a:r>
            <a:r>
              <a:rPr lang="fr-FR" dirty="0"/>
              <a:t> range </a:t>
            </a:r>
            <a:r>
              <a:rPr lang="fr-FR" dirty="0" err="1"/>
              <a:t>needs</a:t>
            </a:r>
            <a:endParaRPr lang="fr-FR" dirty="0"/>
          </a:p>
        </p:txBody>
      </p:sp>
      <p:sp>
        <p:nvSpPr>
          <p:cNvPr id="8" name="TextBox 7">
            <a:extLst>
              <a:ext uri="{FF2B5EF4-FFF2-40B4-BE49-F238E27FC236}">
                <a16:creationId xmlns:a16="http://schemas.microsoft.com/office/drawing/2014/main" id="{7958B45B-8CA9-C471-2146-CE29AE1E9306}"/>
              </a:ext>
            </a:extLst>
          </p:cNvPr>
          <p:cNvSpPr txBox="1"/>
          <p:nvPr/>
        </p:nvSpPr>
        <p:spPr>
          <a:xfrm>
            <a:off x="1155590" y="1455420"/>
            <a:ext cx="3768980" cy="430887"/>
          </a:xfrm>
          <a:prstGeom prst="rect">
            <a:avLst/>
          </a:prstGeom>
          <a:noFill/>
        </p:spPr>
        <p:txBody>
          <a:bodyPr wrap="none" rtlCol="0">
            <a:spAutoFit/>
          </a:bodyPr>
          <a:lstStyle/>
          <a:p>
            <a:pPr algn="ctr"/>
            <a:r>
              <a:rPr lang="en-US" sz="2200" b="1" dirty="0"/>
              <a:t>Indications and Objectives</a:t>
            </a:r>
          </a:p>
        </p:txBody>
      </p:sp>
      <p:sp>
        <p:nvSpPr>
          <p:cNvPr id="9" name="TextBox 8">
            <a:extLst>
              <a:ext uri="{FF2B5EF4-FFF2-40B4-BE49-F238E27FC236}">
                <a16:creationId xmlns:a16="http://schemas.microsoft.com/office/drawing/2014/main" id="{72FD24D9-7DA6-09B7-B647-741A8E22D223}"/>
              </a:ext>
            </a:extLst>
          </p:cNvPr>
          <p:cNvSpPr txBox="1"/>
          <p:nvPr/>
        </p:nvSpPr>
        <p:spPr>
          <a:xfrm>
            <a:off x="6760119" y="1463888"/>
            <a:ext cx="3012363" cy="430887"/>
          </a:xfrm>
          <a:prstGeom prst="rect">
            <a:avLst/>
          </a:prstGeom>
          <a:noFill/>
        </p:spPr>
        <p:txBody>
          <a:bodyPr wrap="none" rtlCol="0">
            <a:spAutoFit/>
          </a:bodyPr>
          <a:lstStyle/>
          <a:p>
            <a:pPr algn="ctr"/>
            <a:r>
              <a:rPr lang="en-US" sz="2200" b="1" dirty="0"/>
              <a:t>Outcomes of Interest</a:t>
            </a:r>
          </a:p>
        </p:txBody>
      </p:sp>
      <p:sp>
        <p:nvSpPr>
          <p:cNvPr id="3" name="Rectangle 2">
            <a:extLst>
              <a:ext uri="{FF2B5EF4-FFF2-40B4-BE49-F238E27FC236}">
                <a16:creationId xmlns:a16="http://schemas.microsoft.com/office/drawing/2014/main" id="{F79693A6-7E3B-4558-966C-085C95B8A77D}"/>
              </a:ext>
            </a:extLst>
          </p:cNvPr>
          <p:cNvSpPr/>
          <p:nvPr/>
        </p:nvSpPr>
        <p:spPr>
          <a:xfrm>
            <a:off x="5943600" y="1385082"/>
            <a:ext cx="5092810" cy="5285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4500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EBAA6A-A750-8E6B-4740-C5E65CA1199A}"/>
              </a:ext>
            </a:extLst>
          </p:cNvPr>
          <p:cNvSpPr>
            <a:spLocks noGrp="1"/>
          </p:cNvSpPr>
          <p:nvPr>
            <p:ph type="title"/>
          </p:nvPr>
        </p:nvSpPr>
        <p:spPr/>
        <p:txBody>
          <a:bodyPr/>
          <a:lstStyle/>
          <a:p>
            <a:r>
              <a:rPr lang="fr-FR" dirty="0" err="1"/>
              <a:t>Measuring</a:t>
            </a:r>
            <a:r>
              <a:rPr lang="fr-FR" dirty="0"/>
              <a:t> </a:t>
            </a:r>
            <a:r>
              <a:rPr lang="fr-FR" dirty="0" err="1"/>
              <a:t>Success</a:t>
            </a:r>
            <a:r>
              <a:rPr lang="fr-FR" dirty="0"/>
              <a:t>: </a:t>
            </a:r>
            <a:r>
              <a:rPr lang="fr-FR" dirty="0" err="1"/>
              <a:t>Outcomes</a:t>
            </a:r>
            <a:r>
              <a:rPr lang="fr-FR" dirty="0"/>
              <a:t> of </a:t>
            </a:r>
            <a:r>
              <a:rPr lang="fr-FR" dirty="0" err="1"/>
              <a:t>Interest</a:t>
            </a:r>
            <a:endParaRPr lang="fr-FR" dirty="0"/>
          </a:p>
        </p:txBody>
      </p:sp>
      <p:sp>
        <p:nvSpPr>
          <p:cNvPr id="4" name="Espace réservé du contenu 3">
            <a:extLst>
              <a:ext uri="{FF2B5EF4-FFF2-40B4-BE49-F238E27FC236}">
                <a16:creationId xmlns:a16="http://schemas.microsoft.com/office/drawing/2014/main" id="{777D3141-982E-583E-7716-62667C260778}"/>
              </a:ext>
            </a:extLst>
          </p:cNvPr>
          <p:cNvSpPr>
            <a:spLocks noGrp="1"/>
          </p:cNvSpPr>
          <p:nvPr>
            <p:ph sz="half" idx="1"/>
          </p:nvPr>
        </p:nvSpPr>
        <p:spPr>
          <a:xfrm>
            <a:off x="609600" y="1989760"/>
            <a:ext cx="5181600" cy="4680672"/>
          </a:xfrm>
        </p:spPr>
        <p:txBody>
          <a:bodyPr>
            <a:normAutofit fontScale="92500" lnSpcReduction="10000"/>
          </a:bodyPr>
          <a:lstStyle/>
          <a:p>
            <a:r>
              <a:rPr lang="fr-FR" dirty="0" err="1"/>
              <a:t>Islet</a:t>
            </a:r>
            <a:r>
              <a:rPr lang="fr-FR" dirty="0"/>
              <a:t> transplant </a:t>
            </a:r>
            <a:r>
              <a:rPr lang="fr-FR" dirty="0" err="1"/>
              <a:t>alone</a:t>
            </a:r>
            <a:r>
              <a:rPr lang="fr-FR" dirty="0"/>
              <a:t> (</a:t>
            </a:r>
            <a:r>
              <a:rPr lang="fr-FR" dirty="0" err="1"/>
              <a:t>ITA</a:t>
            </a:r>
            <a:r>
              <a:rPr lang="fr-FR" dirty="0"/>
              <a:t>)</a:t>
            </a:r>
          </a:p>
          <a:p>
            <a:pPr lvl="1"/>
            <a:r>
              <a:rPr lang="fr-FR" dirty="0" err="1"/>
              <a:t>Prevent</a:t>
            </a:r>
            <a:r>
              <a:rPr lang="fr-FR" dirty="0"/>
              <a:t> </a:t>
            </a:r>
            <a:r>
              <a:rPr lang="fr-FR" dirty="0" err="1"/>
              <a:t>severe</a:t>
            </a:r>
            <a:r>
              <a:rPr lang="fr-FR" dirty="0"/>
              <a:t> </a:t>
            </a:r>
            <a:r>
              <a:rPr lang="fr-FR" dirty="0" err="1"/>
              <a:t>hypoglycemia</a:t>
            </a:r>
            <a:endParaRPr lang="fr-FR" dirty="0"/>
          </a:p>
          <a:p>
            <a:pPr lvl="1"/>
            <a:r>
              <a:rPr lang="fr-FR" dirty="0"/>
              <a:t>Restore </a:t>
            </a:r>
            <a:r>
              <a:rPr lang="fr-FR" dirty="0" err="1"/>
              <a:t>hypoglycemia</a:t>
            </a:r>
            <a:r>
              <a:rPr lang="fr-FR" dirty="0"/>
              <a:t> </a:t>
            </a:r>
            <a:r>
              <a:rPr lang="fr-FR" dirty="0" err="1"/>
              <a:t>awareness</a:t>
            </a:r>
            <a:endParaRPr lang="fr-FR" dirty="0"/>
          </a:p>
          <a:p>
            <a:pPr lvl="1"/>
            <a:r>
              <a:rPr lang="fr-FR" dirty="0" err="1"/>
              <a:t>Prevent</a:t>
            </a:r>
            <a:r>
              <a:rPr lang="fr-FR" dirty="0"/>
              <a:t> progression of </a:t>
            </a:r>
            <a:r>
              <a:rPr lang="fr-FR" dirty="0" err="1"/>
              <a:t>other</a:t>
            </a:r>
            <a:r>
              <a:rPr lang="fr-FR" dirty="0"/>
              <a:t> </a:t>
            </a:r>
            <a:r>
              <a:rPr lang="fr-FR" dirty="0" err="1"/>
              <a:t>secondary</a:t>
            </a:r>
            <a:r>
              <a:rPr lang="fr-FR" dirty="0"/>
              <a:t> </a:t>
            </a:r>
            <a:r>
              <a:rPr lang="fr-FR" dirty="0" err="1"/>
              <a:t>diabetic</a:t>
            </a:r>
            <a:r>
              <a:rPr lang="fr-FR" dirty="0"/>
              <a:t> complications</a:t>
            </a:r>
          </a:p>
          <a:p>
            <a:pPr lvl="1"/>
            <a:endParaRPr lang="fr-FR" dirty="0"/>
          </a:p>
          <a:p>
            <a:r>
              <a:rPr lang="fr-FR" dirty="0" err="1"/>
              <a:t>Islet</a:t>
            </a:r>
            <a:r>
              <a:rPr lang="fr-FR" dirty="0"/>
              <a:t> </a:t>
            </a:r>
            <a:r>
              <a:rPr lang="fr-FR" dirty="0" err="1"/>
              <a:t>after</a:t>
            </a:r>
            <a:r>
              <a:rPr lang="fr-FR" dirty="0"/>
              <a:t> </a:t>
            </a:r>
            <a:r>
              <a:rPr lang="fr-FR" dirty="0" err="1"/>
              <a:t>kidney</a:t>
            </a:r>
            <a:r>
              <a:rPr lang="fr-FR" dirty="0"/>
              <a:t> (</a:t>
            </a:r>
            <a:r>
              <a:rPr lang="fr-FR" dirty="0" err="1"/>
              <a:t>IAK</a:t>
            </a:r>
            <a:r>
              <a:rPr lang="fr-FR" dirty="0"/>
              <a:t>)</a:t>
            </a:r>
          </a:p>
          <a:p>
            <a:pPr lvl="1"/>
            <a:r>
              <a:rPr lang="fr-FR" dirty="0" err="1"/>
              <a:t>Protect</a:t>
            </a:r>
            <a:r>
              <a:rPr lang="fr-FR" dirty="0"/>
              <a:t> </a:t>
            </a:r>
            <a:r>
              <a:rPr lang="fr-FR" dirty="0" err="1"/>
              <a:t>kidney</a:t>
            </a:r>
            <a:r>
              <a:rPr lang="fr-FR" dirty="0"/>
              <a:t> </a:t>
            </a:r>
            <a:r>
              <a:rPr lang="fr-FR" dirty="0" err="1"/>
              <a:t>graft</a:t>
            </a:r>
            <a:endParaRPr lang="fr-FR" dirty="0"/>
          </a:p>
          <a:p>
            <a:pPr lvl="1"/>
            <a:r>
              <a:rPr lang="fr-FR" dirty="0" err="1"/>
              <a:t>Prevent</a:t>
            </a:r>
            <a:r>
              <a:rPr lang="fr-FR" dirty="0"/>
              <a:t> progression of </a:t>
            </a:r>
            <a:r>
              <a:rPr lang="fr-FR" dirty="0" err="1"/>
              <a:t>other</a:t>
            </a:r>
            <a:r>
              <a:rPr lang="fr-FR" dirty="0"/>
              <a:t> </a:t>
            </a:r>
            <a:r>
              <a:rPr lang="fr-FR" dirty="0" err="1"/>
              <a:t>secondary</a:t>
            </a:r>
            <a:r>
              <a:rPr lang="fr-FR" dirty="0"/>
              <a:t> </a:t>
            </a:r>
            <a:r>
              <a:rPr lang="fr-FR" dirty="0" err="1"/>
              <a:t>diabetic</a:t>
            </a:r>
            <a:r>
              <a:rPr lang="fr-FR" dirty="0"/>
              <a:t> complications</a:t>
            </a:r>
          </a:p>
          <a:p>
            <a:pPr lvl="1"/>
            <a:r>
              <a:rPr lang="fr-FR" dirty="0" err="1"/>
              <a:t>Also</a:t>
            </a:r>
            <a:r>
              <a:rPr lang="fr-FR" dirty="0"/>
              <a:t> for </a:t>
            </a:r>
            <a:r>
              <a:rPr lang="fr-FR" dirty="0" err="1"/>
              <a:t>simultaneous</a:t>
            </a:r>
            <a:r>
              <a:rPr lang="fr-FR" dirty="0"/>
              <a:t> </a:t>
            </a:r>
            <a:r>
              <a:rPr lang="fr-FR" dirty="0" err="1"/>
              <a:t>islet-kidney</a:t>
            </a:r>
            <a:r>
              <a:rPr lang="fr-FR" dirty="0"/>
              <a:t> (</a:t>
            </a:r>
            <a:r>
              <a:rPr lang="fr-FR" dirty="0" err="1"/>
              <a:t>SIK</a:t>
            </a:r>
            <a:r>
              <a:rPr lang="fr-FR" dirty="0"/>
              <a:t>)</a:t>
            </a:r>
          </a:p>
          <a:p>
            <a:pPr lvl="1"/>
            <a:endParaRPr lang="fr-FR" dirty="0"/>
          </a:p>
          <a:p>
            <a:endParaRPr lang="fr-FR" dirty="0"/>
          </a:p>
          <a:p>
            <a:endParaRPr lang="fr-FR" dirty="0"/>
          </a:p>
        </p:txBody>
      </p:sp>
      <p:sp>
        <p:nvSpPr>
          <p:cNvPr id="5" name="Espace réservé du contenu 4">
            <a:extLst>
              <a:ext uri="{FF2B5EF4-FFF2-40B4-BE49-F238E27FC236}">
                <a16:creationId xmlns:a16="http://schemas.microsoft.com/office/drawing/2014/main" id="{0E89767C-6D43-8682-479E-43971BDC5184}"/>
              </a:ext>
            </a:extLst>
          </p:cNvPr>
          <p:cNvSpPr>
            <a:spLocks noGrp="1"/>
          </p:cNvSpPr>
          <p:nvPr>
            <p:ph sz="half" idx="2"/>
          </p:nvPr>
        </p:nvSpPr>
        <p:spPr>
          <a:xfrm>
            <a:off x="5943600" y="1991518"/>
            <a:ext cx="5181600" cy="4680672"/>
          </a:xfrm>
        </p:spPr>
        <p:txBody>
          <a:bodyPr>
            <a:normAutofit fontScale="92500" lnSpcReduction="10000"/>
          </a:bodyPr>
          <a:lstStyle/>
          <a:p>
            <a:r>
              <a:rPr lang="fr-FR" dirty="0" err="1"/>
              <a:t>Insulin</a:t>
            </a:r>
            <a:r>
              <a:rPr lang="fr-FR" dirty="0"/>
              <a:t> </a:t>
            </a:r>
            <a:r>
              <a:rPr lang="fr-FR" dirty="0" err="1"/>
              <a:t>independence</a:t>
            </a:r>
            <a:r>
              <a:rPr lang="fr-FR" dirty="0"/>
              <a:t> – </a:t>
            </a:r>
            <a:r>
              <a:rPr lang="fr-FR" dirty="0" err="1"/>
              <a:t>insulin</a:t>
            </a:r>
            <a:r>
              <a:rPr lang="fr-FR" dirty="0"/>
              <a:t> </a:t>
            </a:r>
            <a:r>
              <a:rPr lang="fr-FR" dirty="0" err="1"/>
              <a:t>needs</a:t>
            </a:r>
            <a:endParaRPr lang="fr-FR" dirty="0"/>
          </a:p>
          <a:p>
            <a:r>
              <a:rPr lang="fr-FR" dirty="0" err="1"/>
              <a:t>Fasting</a:t>
            </a:r>
            <a:r>
              <a:rPr lang="fr-FR" dirty="0"/>
              <a:t> </a:t>
            </a:r>
            <a:r>
              <a:rPr lang="fr-FR" dirty="0" err="1"/>
              <a:t>blood</a:t>
            </a:r>
            <a:r>
              <a:rPr lang="fr-FR" dirty="0"/>
              <a:t> glucose</a:t>
            </a:r>
          </a:p>
          <a:p>
            <a:r>
              <a:rPr lang="fr-FR" dirty="0" err="1"/>
              <a:t>Functional</a:t>
            </a:r>
            <a:r>
              <a:rPr lang="fr-FR" dirty="0"/>
              <a:t> </a:t>
            </a:r>
            <a:r>
              <a:rPr lang="fr-FR" dirty="0" err="1"/>
              <a:t>parameters</a:t>
            </a:r>
            <a:r>
              <a:rPr lang="fr-FR" dirty="0"/>
              <a:t> (C-peptide)</a:t>
            </a:r>
          </a:p>
          <a:p>
            <a:pPr marL="0" indent="0">
              <a:buNone/>
            </a:pPr>
            <a:endParaRPr lang="fr-FR" dirty="0"/>
          </a:p>
          <a:p>
            <a:r>
              <a:rPr lang="fr-FR" dirty="0" err="1"/>
              <a:t>Islet</a:t>
            </a:r>
            <a:r>
              <a:rPr lang="fr-FR" dirty="0"/>
              <a:t> transplant </a:t>
            </a:r>
            <a:r>
              <a:rPr lang="fr-FR" dirty="0" err="1"/>
              <a:t>alone</a:t>
            </a:r>
            <a:r>
              <a:rPr lang="fr-FR" dirty="0"/>
              <a:t> (</a:t>
            </a:r>
            <a:r>
              <a:rPr lang="fr-FR" dirty="0" err="1"/>
              <a:t>ITA</a:t>
            </a:r>
            <a:r>
              <a:rPr lang="fr-FR" dirty="0"/>
              <a:t>)</a:t>
            </a:r>
          </a:p>
          <a:p>
            <a:pPr lvl="1"/>
            <a:r>
              <a:rPr lang="fr-FR" dirty="0"/>
              <a:t>Occurrence of </a:t>
            </a:r>
            <a:r>
              <a:rPr lang="fr-FR" dirty="0" err="1"/>
              <a:t>severe</a:t>
            </a:r>
            <a:r>
              <a:rPr lang="fr-FR" dirty="0"/>
              <a:t> </a:t>
            </a:r>
            <a:r>
              <a:rPr lang="fr-FR" dirty="0" err="1"/>
              <a:t>hypoglycemic</a:t>
            </a:r>
            <a:r>
              <a:rPr lang="fr-FR" dirty="0"/>
              <a:t> </a:t>
            </a:r>
            <a:r>
              <a:rPr lang="fr-FR" dirty="0" err="1"/>
              <a:t>events</a:t>
            </a:r>
            <a:r>
              <a:rPr lang="fr-FR" dirty="0"/>
              <a:t> (</a:t>
            </a:r>
            <a:r>
              <a:rPr lang="fr-FR" dirty="0" err="1"/>
              <a:t>SHE</a:t>
            </a:r>
            <a:r>
              <a:rPr lang="fr-FR" dirty="0"/>
              <a:t>)</a:t>
            </a:r>
          </a:p>
          <a:p>
            <a:pPr lvl="1"/>
            <a:r>
              <a:rPr lang="fr-FR" dirty="0"/>
              <a:t>% time </a:t>
            </a:r>
            <a:r>
              <a:rPr lang="fr-FR" dirty="0" err="1"/>
              <a:t>below</a:t>
            </a:r>
            <a:r>
              <a:rPr lang="fr-FR" dirty="0"/>
              <a:t> range </a:t>
            </a:r>
          </a:p>
          <a:p>
            <a:pPr lvl="1"/>
            <a:endParaRPr lang="fr-FR" dirty="0"/>
          </a:p>
          <a:p>
            <a:r>
              <a:rPr lang="fr-FR" dirty="0" err="1"/>
              <a:t>Islet</a:t>
            </a:r>
            <a:r>
              <a:rPr lang="fr-FR" dirty="0"/>
              <a:t> </a:t>
            </a:r>
            <a:r>
              <a:rPr lang="fr-FR" dirty="0" err="1"/>
              <a:t>after</a:t>
            </a:r>
            <a:r>
              <a:rPr lang="fr-FR" dirty="0"/>
              <a:t> </a:t>
            </a:r>
            <a:r>
              <a:rPr lang="fr-FR" dirty="0" err="1"/>
              <a:t>kidney</a:t>
            </a:r>
            <a:r>
              <a:rPr lang="fr-FR" dirty="0"/>
              <a:t> (</a:t>
            </a:r>
            <a:r>
              <a:rPr lang="fr-FR" dirty="0" err="1"/>
              <a:t>IAK</a:t>
            </a:r>
            <a:r>
              <a:rPr lang="fr-FR" dirty="0"/>
              <a:t>)</a:t>
            </a:r>
          </a:p>
          <a:p>
            <a:pPr lvl="1"/>
            <a:r>
              <a:rPr lang="fr-FR" dirty="0" err="1"/>
              <a:t>HbA1c</a:t>
            </a:r>
            <a:endParaRPr lang="fr-FR" dirty="0"/>
          </a:p>
          <a:p>
            <a:pPr lvl="1"/>
            <a:r>
              <a:rPr lang="fr-FR" dirty="0"/>
              <a:t>% time </a:t>
            </a:r>
            <a:r>
              <a:rPr lang="fr-FR" dirty="0" err="1"/>
              <a:t>above</a:t>
            </a:r>
            <a:r>
              <a:rPr lang="fr-FR" dirty="0"/>
              <a:t> range </a:t>
            </a:r>
            <a:r>
              <a:rPr lang="fr-FR" dirty="0" err="1"/>
              <a:t>needs</a:t>
            </a:r>
            <a:endParaRPr lang="fr-FR" dirty="0"/>
          </a:p>
        </p:txBody>
      </p:sp>
      <p:sp>
        <p:nvSpPr>
          <p:cNvPr id="8" name="TextBox 7">
            <a:extLst>
              <a:ext uri="{FF2B5EF4-FFF2-40B4-BE49-F238E27FC236}">
                <a16:creationId xmlns:a16="http://schemas.microsoft.com/office/drawing/2014/main" id="{7958B45B-8CA9-C471-2146-CE29AE1E9306}"/>
              </a:ext>
            </a:extLst>
          </p:cNvPr>
          <p:cNvSpPr txBox="1"/>
          <p:nvPr/>
        </p:nvSpPr>
        <p:spPr>
          <a:xfrm>
            <a:off x="1155590" y="1455420"/>
            <a:ext cx="3768980" cy="430887"/>
          </a:xfrm>
          <a:prstGeom prst="rect">
            <a:avLst/>
          </a:prstGeom>
          <a:noFill/>
        </p:spPr>
        <p:txBody>
          <a:bodyPr wrap="none" rtlCol="0">
            <a:spAutoFit/>
          </a:bodyPr>
          <a:lstStyle/>
          <a:p>
            <a:pPr algn="ctr"/>
            <a:r>
              <a:rPr lang="en-US" sz="2200" b="1" dirty="0"/>
              <a:t>Indications and Objectives</a:t>
            </a:r>
          </a:p>
        </p:txBody>
      </p:sp>
      <p:sp>
        <p:nvSpPr>
          <p:cNvPr id="9" name="TextBox 8">
            <a:extLst>
              <a:ext uri="{FF2B5EF4-FFF2-40B4-BE49-F238E27FC236}">
                <a16:creationId xmlns:a16="http://schemas.microsoft.com/office/drawing/2014/main" id="{72FD24D9-7DA6-09B7-B647-741A8E22D223}"/>
              </a:ext>
            </a:extLst>
          </p:cNvPr>
          <p:cNvSpPr txBox="1"/>
          <p:nvPr/>
        </p:nvSpPr>
        <p:spPr>
          <a:xfrm>
            <a:off x="6760119" y="1463888"/>
            <a:ext cx="3012363" cy="430887"/>
          </a:xfrm>
          <a:prstGeom prst="rect">
            <a:avLst/>
          </a:prstGeom>
          <a:noFill/>
        </p:spPr>
        <p:txBody>
          <a:bodyPr wrap="none" rtlCol="0">
            <a:spAutoFit/>
          </a:bodyPr>
          <a:lstStyle/>
          <a:p>
            <a:pPr algn="ctr"/>
            <a:r>
              <a:rPr lang="en-US" sz="2200" b="1" dirty="0"/>
              <a:t>Outcomes of Interest</a:t>
            </a:r>
          </a:p>
        </p:txBody>
      </p:sp>
      <p:sp>
        <p:nvSpPr>
          <p:cNvPr id="3" name="Rectangle 2">
            <a:extLst>
              <a:ext uri="{FF2B5EF4-FFF2-40B4-BE49-F238E27FC236}">
                <a16:creationId xmlns:a16="http://schemas.microsoft.com/office/drawing/2014/main" id="{A984668D-A893-7C51-E50B-9D34DBD6F7E9}"/>
              </a:ext>
            </a:extLst>
          </p:cNvPr>
          <p:cNvSpPr/>
          <p:nvPr/>
        </p:nvSpPr>
        <p:spPr>
          <a:xfrm>
            <a:off x="5943600" y="1973580"/>
            <a:ext cx="5092810" cy="4696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0044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EBAA6A-A750-8E6B-4740-C5E65CA1199A}"/>
              </a:ext>
            </a:extLst>
          </p:cNvPr>
          <p:cNvSpPr>
            <a:spLocks noGrp="1"/>
          </p:cNvSpPr>
          <p:nvPr>
            <p:ph type="title"/>
          </p:nvPr>
        </p:nvSpPr>
        <p:spPr/>
        <p:txBody>
          <a:bodyPr/>
          <a:lstStyle/>
          <a:p>
            <a:r>
              <a:rPr lang="fr-FR" dirty="0" err="1"/>
              <a:t>Measuring</a:t>
            </a:r>
            <a:r>
              <a:rPr lang="fr-FR" dirty="0"/>
              <a:t> </a:t>
            </a:r>
            <a:r>
              <a:rPr lang="fr-FR" dirty="0" err="1"/>
              <a:t>Success</a:t>
            </a:r>
            <a:r>
              <a:rPr lang="fr-FR" dirty="0"/>
              <a:t>: </a:t>
            </a:r>
            <a:r>
              <a:rPr lang="fr-FR" dirty="0" err="1"/>
              <a:t>Outcomes</a:t>
            </a:r>
            <a:r>
              <a:rPr lang="fr-FR" dirty="0"/>
              <a:t> of </a:t>
            </a:r>
            <a:r>
              <a:rPr lang="fr-FR" dirty="0" err="1"/>
              <a:t>Interest</a:t>
            </a:r>
            <a:endParaRPr lang="fr-FR" dirty="0"/>
          </a:p>
        </p:txBody>
      </p:sp>
      <p:sp>
        <p:nvSpPr>
          <p:cNvPr id="4" name="Espace réservé du contenu 3">
            <a:extLst>
              <a:ext uri="{FF2B5EF4-FFF2-40B4-BE49-F238E27FC236}">
                <a16:creationId xmlns:a16="http://schemas.microsoft.com/office/drawing/2014/main" id="{777D3141-982E-583E-7716-62667C260778}"/>
              </a:ext>
            </a:extLst>
          </p:cNvPr>
          <p:cNvSpPr>
            <a:spLocks noGrp="1"/>
          </p:cNvSpPr>
          <p:nvPr>
            <p:ph sz="half" idx="1"/>
          </p:nvPr>
        </p:nvSpPr>
        <p:spPr>
          <a:xfrm>
            <a:off x="609600" y="1989760"/>
            <a:ext cx="5181600" cy="4680672"/>
          </a:xfrm>
        </p:spPr>
        <p:txBody>
          <a:bodyPr>
            <a:normAutofit fontScale="92500" lnSpcReduction="10000"/>
          </a:bodyPr>
          <a:lstStyle/>
          <a:p>
            <a:r>
              <a:rPr lang="fr-FR" dirty="0" err="1"/>
              <a:t>Islet</a:t>
            </a:r>
            <a:r>
              <a:rPr lang="fr-FR" dirty="0"/>
              <a:t> transplant </a:t>
            </a:r>
            <a:r>
              <a:rPr lang="fr-FR" dirty="0" err="1"/>
              <a:t>alone</a:t>
            </a:r>
            <a:r>
              <a:rPr lang="fr-FR" dirty="0"/>
              <a:t> (</a:t>
            </a:r>
            <a:r>
              <a:rPr lang="fr-FR" dirty="0" err="1"/>
              <a:t>ITA</a:t>
            </a:r>
            <a:r>
              <a:rPr lang="fr-FR" dirty="0"/>
              <a:t>)</a:t>
            </a:r>
          </a:p>
          <a:p>
            <a:pPr lvl="1"/>
            <a:r>
              <a:rPr lang="fr-FR" dirty="0" err="1"/>
              <a:t>Prevent</a:t>
            </a:r>
            <a:r>
              <a:rPr lang="fr-FR" dirty="0"/>
              <a:t> </a:t>
            </a:r>
            <a:r>
              <a:rPr lang="fr-FR" dirty="0" err="1"/>
              <a:t>severe</a:t>
            </a:r>
            <a:r>
              <a:rPr lang="fr-FR" dirty="0"/>
              <a:t> </a:t>
            </a:r>
            <a:r>
              <a:rPr lang="fr-FR" dirty="0" err="1"/>
              <a:t>hypoglycemia</a:t>
            </a:r>
            <a:endParaRPr lang="fr-FR" dirty="0"/>
          </a:p>
          <a:p>
            <a:pPr lvl="1"/>
            <a:r>
              <a:rPr lang="fr-FR" dirty="0"/>
              <a:t>Restore </a:t>
            </a:r>
            <a:r>
              <a:rPr lang="fr-FR" dirty="0" err="1"/>
              <a:t>hypoglycemia</a:t>
            </a:r>
            <a:r>
              <a:rPr lang="fr-FR" dirty="0"/>
              <a:t> </a:t>
            </a:r>
            <a:r>
              <a:rPr lang="fr-FR" dirty="0" err="1"/>
              <a:t>awareness</a:t>
            </a:r>
            <a:endParaRPr lang="fr-FR" dirty="0"/>
          </a:p>
          <a:p>
            <a:pPr lvl="1"/>
            <a:r>
              <a:rPr lang="fr-FR" dirty="0" err="1"/>
              <a:t>Prevent</a:t>
            </a:r>
            <a:r>
              <a:rPr lang="fr-FR" dirty="0"/>
              <a:t> progression of </a:t>
            </a:r>
            <a:r>
              <a:rPr lang="fr-FR" dirty="0" err="1"/>
              <a:t>other</a:t>
            </a:r>
            <a:r>
              <a:rPr lang="fr-FR" dirty="0"/>
              <a:t> </a:t>
            </a:r>
            <a:r>
              <a:rPr lang="fr-FR" dirty="0" err="1"/>
              <a:t>secondary</a:t>
            </a:r>
            <a:r>
              <a:rPr lang="fr-FR" dirty="0"/>
              <a:t> </a:t>
            </a:r>
            <a:r>
              <a:rPr lang="fr-FR" dirty="0" err="1"/>
              <a:t>diabetic</a:t>
            </a:r>
            <a:r>
              <a:rPr lang="fr-FR" dirty="0"/>
              <a:t> complications</a:t>
            </a:r>
          </a:p>
          <a:p>
            <a:pPr lvl="1"/>
            <a:endParaRPr lang="fr-FR" dirty="0"/>
          </a:p>
          <a:p>
            <a:r>
              <a:rPr lang="fr-FR" dirty="0" err="1"/>
              <a:t>Islet</a:t>
            </a:r>
            <a:r>
              <a:rPr lang="fr-FR" dirty="0"/>
              <a:t> </a:t>
            </a:r>
            <a:r>
              <a:rPr lang="fr-FR" dirty="0" err="1"/>
              <a:t>after</a:t>
            </a:r>
            <a:r>
              <a:rPr lang="fr-FR" dirty="0"/>
              <a:t> </a:t>
            </a:r>
            <a:r>
              <a:rPr lang="fr-FR" dirty="0" err="1"/>
              <a:t>kidney</a:t>
            </a:r>
            <a:r>
              <a:rPr lang="fr-FR" dirty="0"/>
              <a:t> (</a:t>
            </a:r>
            <a:r>
              <a:rPr lang="fr-FR" dirty="0" err="1"/>
              <a:t>IAK</a:t>
            </a:r>
            <a:r>
              <a:rPr lang="fr-FR" dirty="0"/>
              <a:t>)</a:t>
            </a:r>
          </a:p>
          <a:p>
            <a:pPr lvl="1"/>
            <a:r>
              <a:rPr lang="fr-FR" dirty="0" err="1"/>
              <a:t>Protect</a:t>
            </a:r>
            <a:r>
              <a:rPr lang="fr-FR" dirty="0"/>
              <a:t> </a:t>
            </a:r>
            <a:r>
              <a:rPr lang="fr-FR" dirty="0" err="1"/>
              <a:t>kidney</a:t>
            </a:r>
            <a:r>
              <a:rPr lang="fr-FR" dirty="0"/>
              <a:t> </a:t>
            </a:r>
            <a:r>
              <a:rPr lang="fr-FR" dirty="0" err="1"/>
              <a:t>graft</a:t>
            </a:r>
            <a:endParaRPr lang="fr-FR" dirty="0"/>
          </a:p>
          <a:p>
            <a:pPr lvl="1"/>
            <a:r>
              <a:rPr lang="fr-FR" dirty="0" err="1"/>
              <a:t>Prevent</a:t>
            </a:r>
            <a:r>
              <a:rPr lang="fr-FR" dirty="0"/>
              <a:t> progression of </a:t>
            </a:r>
            <a:r>
              <a:rPr lang="fr-FR" dirty="0" err="1"/>
              <a:t>other</a:t>
            </a:r>
            <a:r>
              <a:rPr lang="fr-FR" dirty="0"/>
              <a:t> </a:t>
            </a:r>
            <a:r>
              <a:rPr lang="fr-FR" dirty="0" err="1"/>
              <a:t>secondary</a:t>
            </a:r>
            <a:r>
              <a:rPr lang="fr-FR" dirty="0"/>
              <a:t> </a:t>
            </a:r>
            <a:r>
              <a:rPr lang="fr-FR" dirty="0" err="1"/>
              <a:t>diabetic</a:t>
            </a:r>
            <a:r>
              <a:rPr lang="fr-FR" dirty="0"/>
              <a:t> complications</a:t>
            </a:r>
          </a:p>
          <a:p>
            <a:pPr lvl="1"/>
            <a:r>
              <a:rPr lang="fr-FR" dirty="0" err="1"/>
              <a:t>Also</a:t>
            </a:r>
            <a:r>
              <a:rPr lang="fr-FR" dirty="0"/>
              <a:t> for </a:t>
            </a:r>
            <a:r>
              <a:rPr lang="fr-FR" dirty="0" err="1"/>
              <a:t>simultaneous</a:t>
            </a:r>
            <a:r>
              <a:rPr lang="fr-FR" dirty="0"/>
              <a:t> </a:t>
            </a:r>
            <a:r>
              <a:rPr lang="fr-FR" dirty="0" err="1"/>
              <a:t>islet-kidney</a:t>
            </a:r>
            <a:r>
              <a:rPr lang="fr-FR" dirty="0"/>
              <a:t> (</a:t>
            </a:r>
            <a:r>
              <a:rPr lang="fr-FR" dirty="0" err="1"/>
              <a:t>SIK</a:t>
            </a:r>
            <a:r>
              <a:rPr lang="fr-FR" dirty="0"/>
              <a:t>)</a:t>
            </a:r>
          </a:p>
          <a:p>
            <a:pPr lvl="1"/>
            <a:endParaRPr lang="fr-FR" dirty="0"/>
          </a:p>
          <a:p>
            <a:endParaRPr lang="fr-FR" dirty="0"/>
          </a:p>
          <a:p>
            <a:endParaRPr lang="fr-FR" dirty="0"/>
          </a:p>
        </p:txBody>
      </p:sp>
      <p:sp>
        <p:nvSpPr>
          <p:cNvPr id="5" name="Espace réservé du contenu 4">
            <a:extLst>
              <a:ext uri="{FF2B5EF4-FFF2-40B4-BE49-F238E27FC236}">
                <a16:creationId xmlns:a16="http://schemas.microsoft.com/office/drawing/2014/main" id="{0E89767C-6D43-8682-479E-43971BDC5184}"/>
              </a:ext>
            </a:extLst>
          </p:cNvPr>
          <p:cNvSpPr>
            <a:spLocks noGrp="1"/>
          </p:cNvSpPr>
          <p:nvPr>
            <p:ph sz="half" idx="2"/>
          </p:nvPr>
        </p:nvSpPr>
        <p:spPr>
          <a:xfrm>
            <a:off x="5943600" y="1991518"/>
            <a:ext cx="5181600" cy="4680672"/>
          </a:xfrm>
        </p:spPr>
        <p:txBody>
          <a:bodyPr>
            <a:normAutofit fontScale="92500" lnSpcReduction="10000"/>
          </a:bodyPr>
          <a:lstStyle/>
          <a:p>
            <a:r>
              <a:rPr lang="fr-FR" dirty="0" err="1"/>
              <a:t>Insulin</a:t>
            </a:r>
            <a:r>
              <a:rPr lang="fr-FR" dirty="0"/>
              <a:t> </a:t>
            </a:r>
            <a:r>
              <a:rPr lang="fr-FR" dirty="0" err="1"/>
              <a:t>independence</a:t>
            </a:r>
            <a:r>
              <a:rPr lang="fr-FR" dirty="0"/>
              <a:t> – </a:t>
            </a:r>
            <a:r>
              <a:rPr lang="fr-FR" dirty="0" err="1"/>
              <a:t>insulin</a:t>
            </a:r>
            <a:r>
              <a:rPr lang="fr-FR" dirty="0"/>
              <a:t> </a:t>
            </a:r>
            <a:r>
              <a:rPr lang="fr-FR" dirty="0" err="1"/>
              <a:t>needs</a:t>
            </a:r>
            <a:endParaRPr lang="fr-FR" dirty="0"/>
          </a:p>
          <a:p>
            <a:r>
              <a:rPr lang="fr-FR" dirty="0" err="1"/>
              <a:t>Fasting</a:t>
            </a:r>
            <a:r>
              <a:rPr lang="fr-FR" dirty="0"/>
              <a:t> </a:t>
            </a:r>
            <a:r>
              <a:rPr lang="fr-FR" dirty="0" err="1"/>
              <a:t>blood</a:t>
            </a:r>
            <a:r>
              <a:rPr lang="fr-FR" dirty="0"/>
              <a:t> glucose</a:t>
            </a:r>
          </a:p>
          <a:p>
            <a:r>
              <a:rPr lang="fr-FR" dirty="0" err="1"/>
              <a:t>Functional</a:t>
            </a:r>
            <a:r>
              <a:rPr lang="fr-FR" dirty="0"/>
              <a:t> </a:t>
            </a:r>
            <a:r>
              <a:rPr lang="fr-FR" dirty="0" err="1"/>
              <a:t>parameters</a:t>
            </a:r>
            <a:r>
              <a:rPr lang="fr-FR" dirty="0"/>
              <a:t> (C-peptide)</a:t>
            </a:r>
          </a:p>
          <a:p>
            <a:pPr marL="0" indent="0">
              <a:buNone/>
            </a:pPr>
            <a:endParaRPr lang="fr-FR" dirty="0"/>
          </a:p>
          <a:p>
            <a:r>
              <a:rPr lang="fr-FR" dirty="0" err="1"/>
              <a:t>Islet</a:t>
            </a:r>
            <a:r>
              <a:rPr lang="fr-FR" dirty="0"/>
              <a:t> transplant </a:t>
            </a:r>
            <a:r>
              <a:rPr lang="fr-FR" dirty="0" err="1"/>
              <a:t>alone</a:t>
            </a:r>
            <a:r>
              <a:rPr lang="fr-FR" dirty="0"/>
              <a:t> (</a:t>
            </a:r>
            <a:r>
              <a:rPr lang="fr-FR" dirty="0" err="1"/>
              <a:t>ITA</a:t>
            </a:r>
            <a:r>
              <a:rPr lang="fr-FR" dirty="0"/>
              <a:t>)</a:t>
            </a:r>
          </a:p>
          <a:p>
            <a:pPr lvl="1"/>
            <a:r>
              <a:rPr lang="fr-FR" dirty="0"/>
              <a:t>Occurrence of </a:t>
            </a:r>
            <a:r>
              <a:rPr lang="fr-FR" dirty="0" err="1"/>
              <a:t>severe</a:t>
            </a:r>
            <a:r>
              <a:rPr lang="fr-FR" dirty="0"/>
              <a:t> </a:t>
            </a:r>
            <a:r>
              <a:rPr lang="fr-FR" dirty="0" err="1"/>
              <a:t>hypoglycemic</a:t>
            </a:r>
            <a:r>
              <a:rPr lang="fr-FR" dirty="0"/>
              <a:t> </a:t>
            </a:r>
            <a:r>
              <a:rPr lang="fr-FR" dirty="0" err="1"/>
              <a:t>events</a:t>
            </a:r>
            <a:r>
              <a:rPr lang="fr-FR" dirty="0"/>
              <a:t> (</a:t>
            </a:r>
            <a:r>
              <a:rPr lang="fr-FR" dirty="0" err="1"/>
              <a:t>SHE</a:t>
            </a:r>
            <a:r>
              <a:rPr lang="fr-FR" dirty="0"/>
              <a:t>)</a:t>
            </a:r>
          </a:p>
          <a:p>
            <a:pPr lvl="1"/>
            <a:r>
              <a:rPr lang="fr-FR" dirty="0"/>
              <a:t>% time </a:t>
            </a:r>
            <a:r>
              <a:rPr lang="fr-FR" dirty="0" err="1"/>
              <a:t>below</a:t>
            </a:r>
            <a:r>
              <a:rPr lang="fr-FR" dirty="0"/>
              <a:t> range </a:t>
            </a:r>
          </a:p>
          <a:p>
            <a:pPr lvl="1"/>
            <a:endParaRPr lang="fr-FR" dirty="0"/>
          </a:p>
          <a:p>
            <a:r>
              <a:rPr lang="fr-FR" dirty="0" err="1"/>
              <a:t>Islet</a:t>
            </a:r>
            <a:r>
              <a:rPr lang="fr-FR" dirty="0"/>
              <a:t> </a:t>
            </a:r>
            <a:r>
              <a:rPr lang="fr-FR" dirty="0" err="1"/>
              <a:t>after</a:t>
            </a:r>
            <a:r>
              <a:rPr lang="fr-FR" dirty="0"/>
              <a:t> </a:t>
            </a:r>
            <a:r>
              <a:rPr lang="fr-FR" dirty="0" err="1"/>
              <a:t>kidney</a:t>
            </a:r>
            <a:r>
              <a:rPr lang="fr-FR" dirty="0"/>
              <a:t> (</a:t>
            </a:r>
            <a:r>
              <a:rPr lang="fr-FR" dirty="0" err="1"/>
              <a:t>IAK</a:t>
            </a:r>
            <a:r>
              <a:rPr lang="fr-FR" dirty="0"/>
              <a:t>)</a:t>
            </a:r>
          </a:p>
          <a:p>
            <a:pPr lvl="1"/>
            <a:r>
              <a:rPr lang="fr-FR" dirty="0" err="1"/>
              <a:t>HbA1c</a:t>
            </a:r>
            <a:endParaRPr lang="fr-FR" dirty="0"/>
          </a:p>
          <a:p>
            <a:pPr lvl="1"/>
            <a:r>
              <a:rPr lang="fr-FR" dirty="0"/>
              <a:t>% time </a:t>
            </a:r>
            <a:r>
              <a:rPr lang="fr-FR" dirty="0" err="1"/>
              <a:t>above</a:t>
            </a:r>
            <a:r>
              <a:rPr lang="fr-FR" dirty="0"/>
              <a:t> range </a:t>
            </a:r>
            <a:r>
              <a:rPr lang="fr-FR" dirty="0" err="1"/>
              <a:t>needs</a:t>
            </a:r>
            <a:endParaRPr lang="fr-FR" dirty="0"/>
          </a:p>
        </p:txBody>
      </p:sp>
      <p:sp>
        <p:nvSpPr>
          <p:cNvPr id="8" name="TextBox 7">
            <a:extLst>
              <a:ext uri="{FF2B5EF4-FFF2-40B4-BE49-F238E27FC236}">
                <a16:creationId xmlns:a16="http://schemas.microsoft.com/office/drawing/2014/main" id="{7958B45B-8CA9-C471-2146-CE29AE1E9306}"/>
              </a:ext>
            </a:extLst>
          </p:cNvPr>
          <p:cNvSpPr txBox="1"/>
          <p:nvPr/>
        </p:nvSpPr>
        <p:spPr>
          <a:xfrm>
            <a:off x="1155590" y="1455420"/>
            <a:ext cx="3768980" cy="430887"/>
          </a:xfrm>
          <a:prstGeom prst="rect">
            <a:avLst/>
          </a:prstGeom>
          <a:noFill/>
        </p:spPr>
        <p:txBody>
          <a:bodyPr wrap="none" rtlCol="0">
            <a:spAutoFit/>
          </a:bodyPr>
          <a:lstStyle/>
          <a:p>
            <a:pPr algn="ctr"/>
            <a:r>
              <a:rPr lang="en-US" sz="2200" b="1" dirty="0"/>
              <a:t>Indications and Objectives</a:t>
            </a:r>
          </a:p>
        </p:txBody>
      </p:sp>
      <p:sp>
        <p:nvSpPr>
          <p:cNvPr id="9" name="TextBox 8">
            <a:extLst>
              <a:ext uri="{FF2B5EF4-FFF2-40B4-BE49-F238E27FC236}">
                <a16:creationId xmlns:a16="http://schemas.microsoft.com/office/drawing/2014/main" id="{72FD24D9-7DA6-09B7-B647-741A8E22D223}"/>
              </a:ext>
            </a:extLst>
          </p:cNvPr>
          <p:cNvSpPr txBox="1"/>
          <p:nvPr/>
        </p:nvSpPr>
        <p:spPr>
          <a:xfrm>
            <a:off x="6760119" y="1463888"/>
            <a:ext cx="3012363" cy="430887"/>
          </a:xfrm>
          <a:prstGeom prst="rect">
            <a:avLst/>
          </a:prstGeom>
          <a:noFill/>
        </p:spPr>
        <p:txBody>
          <a:bodyPr wrap="none" rtlCol="0">
            <a:spAutoFit/>
          </a:bodyPr>
          <a:lstStyle/>
          <a:p>
            <a:pPr algn="ctr"/>
            <a:r>
              <a:rPr lang="en-US" sz="2200" b="1" dirty="0"/>
              <a:t>Outcomes of Interest</a:t>
            </a:r>
          </a:p>
        </p:txBody>
      </p:sp>
      <p:sp>
        <p:nvSpPr>
          <p:cNvPr id="3" name="Rectangle 2">
            <a:extLst>
              <a:ext uri="{FF2B5EF4-FFF2-40B4-BE49-F238E27FC236}">
                <a16:creationId xmlns:a16="http://schemas.microsoft.com/office/drawing/2014/main" id="{521FBE70-511D-68C7-94E6-3D1F61DBC93E}"/>
              </a:ext>
            </a:extLst>
          </p:cNvPr>
          <p:cNvSpPr/>
          <p:nvPr/>
        </p:nvSpPr>
        <p:spPr>
          <a:xfrm>
            <a:off x="5943600" y="2420471"/>
            <a:ext cx="5092810" cy="4249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3012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EBAA6A-A750-8E6B-4740-C5E65CA1199A}"/>
              </a:ext>
            </a:extLst>
          </p:cNvPr>
          <p:cNvSpPr>
            <a:spLocks noGrp="1"/>
          </p:cNvSpPr>
          <p:nvPr>
            <p:ph type="title"/>
          </p:nvPr>
        </p:nvSpPr>
        <p:spPr/>
        <p:txBody>
          <a:bodyPr/>
          <a:lstStyle/>
          <a:p>
            <a:r>
              <a:rPr lang="fr-FR" dirty="0" err="1"/>
              <a:t>Measuring</a:t>
            </a:r>
            <a:r>
              <a:rPr lang="fr-FR" dirty="0"/>
              <a:t> </a:t>
            </a:r>
            <a:r>
              <a:rPr lang="fr-FR" dirty="0" err="1"/>
              <a:t>Success</a:t>
            </a:r>
            <a:r>
              <a:rPr lang="fr-FR" dirty="0"/>
              <a:t>: </a:t>
            </a:r>
            <a:r>
              <a:rPr lang="fr-FR" dirty="0" err="1"/>
              <a:t>Outcomes</a:t>
            </a:r>
            <a:r>
              <a:rPr lang="fr-FR" dirty="0"/>
              <a:t> of </a:t>
            </a:r>
            <a:r>
              <a:rPr lang="fr-FR" dirty="0" err="1"/>
              <a:t>Interest</a:t>
            </a:r>
            <a:endParaRPr lang="fr-FR" dirty="0"/>
          </a:p>
        </p:txBody>
      </p:sp>
      <p:sp>
        <p:nvSpPr>
          <p:cNvPr id="4" name="Espace réservé du contenu 3">
            <a:extLst>
              <a:ext uri="{FF2B5EF4-FFF2-40B4-BE49-F238E27FC236}">
                <a16:creationId xmlns:a16="http://schemas.microsoft.com/office/drawing/2014/main" id="{777D3141-982E-583E-7716-62667C260778}"/>
              </a:ext>
            </a:extLst>
          </p:cNvPr>
          <p:cNvSpPr>
            <a:spLocks noGrp="1"/>
          </p:cNvSpPr>
          <p:nvPr>
            <p:ph sz="half" idx="1"/>
          </p:nvPr>
        </p:nvSpPr>
        <p:spPr>
          <a:xfrm>
            <a:off x="609600" y="1989760"/>
            <a:ext cx="5181600" cy="4680672"/>
          </a:xfrm>
        </p:spPr>
        <p:txBody>
          <a:bodyPr>
            <a:normAutofit fontScale="92500" lnSpcReduction="10000"/>
          </a:bodyPr>
          <a:lstStyle/>
          <a:p>
            <a:r>
              <a:rPr lang="fr-FR" dirty="0" err="1"/>
              <a:t>Islet</a:t>
            </a:r>
            <a:r>
              <a:rPr lang="fr-FR" dirty="0"/>
              <a:t> transplant </a:t>
            </a:r>
            <a:r>
              <a:rPr lang="fr-FR" dirty="0" err="1"/>
              <a:t>alone</a:t>
            </a:r>
            <a:r>
              <a:rPr lang="fr-FR" dirty="0"/>
              <a:t> (</a:t>
            </a:r>
            <a:r>
              <a:rPr lang="fr-FR" dirty="0" err="1"/>
              <a:t>ITA</a:t>
            </a:r>
            <a:r>
              <a:rPr lang="fr-FR" dirty="0"/>
              <a:t>)</a:t>
            </a:r>
          </a:p>
          <a:p>
            <a:pPr lvl="1"/>
            <a:r>
              <a:rPr lang="fr-FR" dirty="0" err="1"/>
              <a:t>Prevent</a:t>
            </a:r>
            <a:r>
              <a:rPr lang="fr-FR" dirty="0"/>
              <a:t> </a:t>
            </a:r>
            <a:r>
              <a:rPr lang="fr-FR" dirty="0" err="1"/>
              <a:t>severe</a:t>
            </a:r>
            <a:r>
              <a:rPr lang="fr-FR" dirty="0"/>
              <a:t> </a:t>
            </a:r>
            <a:r>
              <a:rPr lang="fr-FR" dirty="0" err="1"/>
              <a:t>hypoglycemia</a:t>
            </a:r>
            <a:endParaRPr lang="fr-FR" dirty="0"/>
          </a:p>
          <a:p>
            <a:pPr lvl="1"/>
            <a:r>
              <a:rPr lang="fr-FR" dirty="0"/>
              <a:t>Restore </a:t>
            </a:r>
            <a:r>
              <a:rPr lang="fr-FR" dirty="0" err="1"/>
              <a:t>hypoglycemia</a:t>
            </a:r>
            <a:r>
              <a:rPr lang="fr-FR" dirty="0"/>
              <a:t> </a:t>
            </a:r>
            <a:r>
              <a:rPr lang="fr-FR" dirty="0" err="1"/>
              <a:t>awareness</a:t>
            </a:r>
            <a:endParaRPr lang="fr-FR" dirty="0"/>
          </a:p>
          <a:p>
            <a:pPr lvl="1"/>
            <a:r>
              <a:rPr lang="fr-FR" dirty="0" err="1"/>
              <a:t>Prevent</a:t>
            </a:r>
            <a:r>
              <a:rPr lang="fr-FR" dirty="0"/>
              <a:t> progression of </a:t>
            </a:r>
            <a:r>
              <a:rPr lang="fr-FR" dirty="0" err="1"/>
              <a:t>other</a:t>
            </a:r>
            <a:r>
              <a:rPr lang="fr-FR" dirty="0"/>
              <a:t> </a:t>
            </a:r>
            <a:r>
              <a:rPr lang="fr-FR" dirty="0" err="1"/>
              <a:t>secondary</a:t>
            </a:r>
            <a:r>
              <a:rPr lang="fr-FR" dirty="0"/>
              <a:t> </a:t>
            </a:r>
            <a:r>
              <a:rPr lang="fr-FR" dirty="0" err="1"/>
              <a:t>diabetic</a:t>
            </a:r>
            <a:r>
              <a:rPr lang="fr-FR" dirty="0"/>
              <a:t> complications</a:t>
            </a:r>
          </a:p>
          <a:p>
            <a:pPr lvl="1"/>
            <a:endParaRPr lang="fr-FR" dirty="0"/>
          </a:p>
          <a:p>
            <a:r>
              <a:rPr lang="fr-FR" dirty="0" err="1"/>
              <a:t>Islet</a:t>
            </a:r>
            <a:r>
              <a:rPr lang="fr-FR" dirty="0"/>
              <a:t> </a:t>
            </a:r>
            <a:r>
              <a:rPr lang="fr-FR" dirty="0" err="1"/>
              <a:t>after</a:t>
            </a:r>
            <a:r>
              <a:rPr lang="fr-FR" dirty="0"/>
              <a:t> </a:t>
            </a:r>
            <a:r>
              <a:rPr lang="fr-FR" dirty="0" err="1"/>
              <a:t>kidney</a:t>
            </a:r>
            <a:r>
              <a:rPr lang="fr-FR" dirty="0"/>
              <a:t> (</a:t>
            </a:r>
            <a:r>
              <a:rPr lang="fr-FR" dirty="0" err="1"/>
              <a:t>IAK</a:t>
            </a:r>
            <a:r>
              <a:rPr lang="fr-FR" dirty="0"/>
              <a:t>)</a:t>
            </a:r>
          </a:p>
          <a:p>
            <a:pPr lvl="1"/>
            <a:r>
              <a:rPr lang="fr-FR" dirty="0" err="1"/>
              <a:t>Protect</a:t>
            </a:r>
            <a:r>
              <a:rPr lang="fr-FR" dirty="0"/>
              <a:t> </a:t>
            </a:r>
            <a:r>
              <a:rPr lang="fr-FR" dirty="0" err="1"/>
              <a:t>kidney</a:t>
            </a:r>
            <a:r>
              <a:rPr lang="fr-FR" dirty="0"/>
              <a:t> </a:t>
            </a:r>
            <a:r>
              <a:rPr lang="fr-FR" dirty="0" err="1"/>
              <a:t>graft</a:t>
            </a:r>
            <a:endParaRPr lang="fr-FR" dirty="0"/>
          </a:p>
          <a:p>
            <a:pPr lvl="1"/>
            <a:r>
              <a:rPr lang="fr-FR" dirty="0" err="1"/>
              <a:t>Prevent</a:t>
            </a:r>
            <a:r>
              <a:rPr lang="fr-FR" dirty="0"/>
              <a:t> progression of </a:t>
            </a:r>
            <a:r>
              <a:rPr lang="fr-FR" dirty="0" err="1"/>
              <a:t>other</a:t>
            </a:r>
            <a:r>
              <a:rPr lang="fr-FR" dirty="0"/>
              <a:t> </a:t>
            </a:r>
            <a:r>
              <a:rPr lang="fr-FR" dirty="0" err="1"/>
              <a:t>secondary</a:t>
            </a:r>
            <a:r>
              <a:rPr lang="fr-FR" dirty="0"/>
              <a:t> </a:t>
            </a:r>
            <a:r>
              <a:rPr lang="fr-FR" dirty="0" err="1"/>
              <a:t>diabetic</a:t>
            </a:r>
            <a:r>
              <a:rPr lang="fr-FR" dirty="0"/>
              <a:t> complications</a:t>
            </a:r>
          </a:p>
          <a:p>
            <a:pPr lvl="1"/>
            <a:r>
              <a:rPr lang="fr-FR" dirty="0" err="1"/>
              <a:t>Also</a:t>
            </a:r>
            <a:r>
              <a:rPr lang="fr-FR" dirty="0"/>
              <a:t> for </a:t>
            </a:r>
            <a:r>
              <a:rPr lang="fr-FR" dirty="0" err="1"/>
              <a:t>simultaneous</a:t>
            </a:r>
            <a:r>
              <a:rPr lang="fr-FR" dirty="0"/>
              <a:t> </a:t>
            </a:r>
            <a:r>
              <a:rPr lang="fr-FR" dirty="0" err="1"/>
              <a:t>islet-kidney</a:t>
            </a:r>
            <a:r>
              <a:rPr lang="fr-FR" dirty="0"/>
              <a:t> (</a:t>
            </a:r>
            <a:r>
              <a:rPr lang="fr-FR" dirty="0" err="1"/>
              <a:t>SIK</a:t>
            </a:r>
            <a:r>
              <a:rPr lang="fr-FR" dirty="0"/>
              <a:t>)</a:t>
            </a:r>
          </a:p>
          <a:p>
            <a:pPr lvl="1"/>
            <a:endParaRPr lang="fr-FR" dirty="0"/>
          </a:p>
          <a:p>
            <a:endParaRPr lang="fr-FR" dirty="0"/>
          </a:p>
          <a:p>
            <a:endParaRPr lang="fr-FR" dirty="0"/>
          </a:p>
        </p:txBody>
      </p:sp>
      <p:sp>
        <p:nvSpPr>
          <p:cNvPr id="5" name="Espace réservé du contenu 4">
            <a:extLst>
              <a:ext uri="{FF2B5EF4-FFF2-40B4-BE49-F238E27FC236}">
                <a16:creationId xmlns:a16="http://schemas.microsoft.com/office/drawing/2014/main" id="{0E89767C-6D43-8682-479E-43971BDC5184}"/>
              </a:ext>
            </a:extLst>
          </p:cNvPr>
          <p:cNvSpPr>
            <a:spLocks noGrp="1"/>
          </p:cNvSpPr>
          <p:nvPr>
            <p:ph sz="half" idx="2"/>
          </p:nvPr>
        </p:nvSpPr>
        <p:spPr>
          <a:xfrm>
            <a:off x="5943600" y="1991518"/>
            <a:ext cx="5181600" cy="4680672"/>
          </a:xfrm>
        </p:spPr>
        <p:txBody>
          <a:bodyPr>
            <a:normAutofit fontScale="92500" lnSpcReduction="10000"/>
          </a:bodyPr>
          <a:lstStyle/>
          <a:p>
            <a:r>
              <a:rPr lang="fr-FR" dirty="0" err="1"/>
              <a:t>Insulin</a:t>
            </a:r>
            <a:r>
              <a:rPr lang="fr-FR" dirty="0"/>
              <a:t> </a:t>
            </a:r>
            <a:r>
              <a:rPr lang="fr-FR" dirty="0" err="1"/>
              <a:t>independence</a:t>
            </a:r>
            <a:r>
              <a:rPr lang="fr-FR" dirty="0"/>
              <a:t> – </a:t>
            </a:r>
            <a:r>
              <a:rPr lang="fr-FR" dirty="0" err="1"/>
              <a:t>insulin</a:t>
            </a:r>
            <a:r>
              <a:rPr lang="fr-FR" dirty="0"/>
              <a:t> </a:t>
            </a:r>
            <a:r>
              <a:rPr lang="fr-FR" dirty="0" err="1"/>
              <a:t>needs</a:t>
            </a:r>
            <a:endParaRPr lang="fr-FR" dirty="0"/>
          </a:p>
          <a:p>
            <a:r>
              <a:rPr lang="fr-FR" dirty="0" err="1"/>
              <a:t>Fasting</a:t>
            </a:r>
            <a:r>
              <a:rPr lang="fr-FR" dirty="0"/>
              <a:t> </a:t>
            </a:r>
            <a:r>
              <a:rPr lang="fr-FR" dirty="0" err="1"/>
              <a:t>blood</a:t>
            </a:r>
            <a:r>
              <a:rPr lang="fr-FR" dirty="0"/>
              <a:t> glucose</a:t>
            </a:r>
          </a:p>
          <a:p>
            <a:r>
              <a:rPr lang="fr-FR" dirty="0" err="1"/>
              <a:t>Functional</a:t>
            </a:r>
            <a:r>
              <a:rPr lang="fr-FR" dirty="0"/>
              <a:t> </a:t>
            </a:r>
            <a:r>
              <a:rPr lang="fr-FR" dirty="0" err="1"/>
              <a:t>parameters</a:t>
            </a:r>
            <a:r>
              <a:rPr lang="fr-FR" dirty="0"/>
              <a:t> (C-peptide)</a:t>
            </a:r>
          </a:p>
          <a:p>
            <a:pPr marL="0" indent="0">
              <a:buNone/>
            </a:pPr>
            <a:endParaRPr lang="fr-FR" dirty="0"/>
          </a:p>
          <a:p>
            <a:r>
              <a:rPr lang="fr-FR" dirty="0" err="1"/>
              <a:t>Islet</a:t>
            </a:r>
            <a:r>
              <a:rPr lang="fr-FR" dirty="0"/>
              <a:t> transplant </a:t>
            </a:r>
            <a:r>
              <a:rPr lang="fr-FR" dirty="0" err="1"/>
              <a:t>alone</a:t>
            </a:r>
            <a:r>
              <a:rPr lang="fr-FR" dirty="0"/>
              <a:t> (</a:t>
            </a:r>
            <a:r>
              <a:rPr lang="fr-FR" dirty="0" err="1"/>
              <a:t>ITA</a:t>
            </a:r>
            <a:r>
              <a:rPr lang="fr-FR" dirty="0"/>
              <a:t>)</a:t>
            </a:r>
          </a:p>
          <a:p>
            <a:pPr lvl="1"/>
            <a:r>
              <a:rPr lang="fr-FR" dirty="0"/>
              <a:t>Occurrence of </a:t>
            </a:r>
            <a:r>
              <a:rPr lang="fr-FR" dirty="0" err="1"/>
              <a:t>severe</a:t>
            </a:r>
            <a:r>
              <a:rPr lang="fr-FR" dirty="0"/>
              <a:t> </a:t>
            </a:r>
            <a:r>
              <a:rPr lang="fr-FR" dirty="0" err="1"/>
              <a:t>hypoglycemic</a:t>
            </a:r>
            <a:r>
              <a:rPr lang="fr-FR" dirty="0"/>
              <a:t> </a:t>
            </a:r>
            <a:r>
              <a:rPr lang="fr-FR" dirty="0" err="1"/>
              <a:t>events</a:t>
            </a:r>
            <a:r>
              <a:rPr lang="fr-FR" dirty="0"/>
              <a:t> (</a:t>
            </a:r>
            <a:r>
              <a:rPr lang="fr-FR" dirty="0" err="1"/>
              <a:t>SHE</a:t>
            </a:r>
            <a:r>
              <a:rPr lang="fr-FR" dirty="0"/>
              <a:t>)</a:t>
            </a:r>
          </a:p>
          <a:p>
            <a:pPr lvl="1"/>
            <a:r>
              <a:rPr lang="fr-FR" dirty="0"/>
              <a:t>% time </a:t>
            </a:r>
            <a:r>
              <a:rPr lang="fr-FR" dirty="0" err="1"/>
              <a:t>below</a:t>
            </a:r>
            <a:r>
              <a:rPr lang="fr-FR" dirty="0"/>
              <a:t> range </a:t>
            </a:r>
          </a:p>
          <a:p>
            <a:pPr lvl="1"/>
            <a:endParaRPr lang="fr-FR" dirty="0"/>
          </a:p>
          <a:p>
            <a:r>
              <a:rPr lang="fr-FR" dirty="0" err="1"/>
              <a:t>Islet</a:t>
            </a:r>
            <a:r>
              <a:rPr lang="fr-FR" dirty="0"/>
              <a:t> </a:t>
            </a:r>
            <a:r>
              <a:rPr lang="fr-FR" dirty="0" err="1"/>
              <a:t>after</a:t>
            </a:r>
            <a:r>
              <a:rPr lang="fr-FR" dirty="0"/>
              <a:t> </a:t>
            </a:r>
            <a:r>
              <a:rPr lang="fr-FR" dirty="0" err="1"/>
              <a:t>kidney</a:t>
            </a:r>
            <a:r>
              <a:rPr lang="fr-FR" dirty="0"/>
              <a:t> (</a:t>
            </a:r>
            <a:r>
              <a:rPr lang="fr-FR" dirty="0" err="1"/>
              <a:t>IAK</a:t>
            </a:r>
            <a:r>
              <a:rPr lang="fr-FR" dirty="0"/>
              <a:t>)</a:t>
            </a:r>
          </a:p>
          <a:p>
            <a:pPr lvl="1"/>
            <a:r>
              <a:rPr lang="fr-FR" dirty="0" err="1"/>
              <a:t>HbA1c</a:t>
            </a:r>
            <a:endParaRPr lang="fr-FR" dirty="0"/>
          </a:p>
          <a:p>
            <a:pPr lvl="1"/>
            <a:r>
              <a:rPr lang="fr-FR" dirty="0"/>
              <a:t>% time </a:t>
            </a:r>
            <a:r>
              <a:rPr lang="fr-FR" dirty="0" err="1"/>
              <a:t>above</a:t>
            </a:r>
            <a:r>
              <a:rPr lang="fr-FR" dirty="0"/>
              <a:t> range </a:t>
            </a:r>
            <a:r>
              <a:rPr lang="fr-FR" dirty="0" err="1"/>
              <a:t>needs</a:t>
            </a:r>
            <a:endParaRPr lang="fr-FR" dirty="0"/>
          </a:p>
        </p:txBody>
      </p:sp>
      <p:sp>
        <p:nvSpPr>
          <p:cNvPr id="8" name="TextBox 7">
            <a:extLst>
              <a:ext uri="{FF2B5EF4-FFF2-40B4-BE49-F238E27FC236}">
                <a16:creationId xmlns:a16="http://schemas.microsoft.com/office/drawing/2014/main" id="{7958B45B-8CA9-C471-2146-CE29AE1E9306}"/>
              </a:ext>
            </a:extLst>
          </p:cNvPr>
          <p:cNvSpPr txBox="1"/>
          <p:nvPr/>
        </p:nvSpPr>
        <p:spPr>
          <a:xfrm>
            <a:off x="1155590" y="1455420"/>
            <a:ext cx="3768980" cy="430887"/>
          </a:xfrm>
          <a:prstGeom prst="rect">
            <a:avLst/>
          </a:prstGeom>
          <a:noFill/>
        </p:spPr>
        <p:txBody>
          <a:bodyPr wrap="none" rtlCol="0">
            <a:spAutoFit/>
          </a:bodyPr>
          <a:lstStyle/>
          <a:p>
            <a:pPr algn="ctr"/>
            <a:r>
              <a:rPr lang="en-US" sz="2200" b="1" dirty="0"/>
              <a:t>Indications and Objectives</a:t>
            </a:r>
          </a:p>
        </p:txBody>
      </p:sp>
      <p:sp>
        <p:nvSpPr>
          <p:cNvPr id="9" name="TextBox 8">
            <a:extLst>
              <a:ext uri="{FF2B5EF4-FFF2-40B4-BE49-F238E27FC236}">
                <a16:creationId xmlns:a16="http://schemas.microsoft.com/office/drawing/2014/main" id="{72FD24D9-7DA6-09B7-B647-741A8E22D223}"/>
              </a:ext>
            </a:extLst>
          </p:cNvPr>
          <p:cNvSpPr txBox="1"/>
          <p:nvPr/>
        </p:nvSpPr>
        <p:spPr>
          <a:xfrm>
            <a:off x="6760119" y="1463888"/>
            <a:ext cx="3012363" cy="430887"/>
          </a:xfrm>
          <a:prstGeom prst="rect">
            <a:avLst/>
          </a:prstGeom>
          <a:noFill/>
        </p:spPr>
        <p:txBody>
          <a:bodyPr wrap="none" rtlCol="0">
            <a:spAutoFit/>
          </a:bodyPr>
          <a:lstStyle/>
          <a:p>
            <a:pPr algn="ctr"/>
            <a:r>
              <a:rPr lang="en-US" sz="2200" b="1" dirty="0"/>
              <a:t>Outcomes of Interest</a:t>
            </a:r>
          </a:p>
        </p:txBody>
      </p:sp>
      <p:sp>
        <p:nvSpPr>
          <p:cNvPr id="3" name="Rectangle 2">
            <a:extLst>
              <a:ext uri="{FF2B5EF4-FFF2-40B4-BE49-F238E27FC236}">
                <a16:creationId xmlns:a16="http://schemas.microsoft.com/office/drawing/2014/main" id="{CB49FA60-D65E-73A7-7F85-DA5A89563AD6}"/>
              </a:ext>
            </a:extLst>
          </p:cNvPr>
          <p:cNvSpPr/>
          <p:nvPr/>
        </p:nvSpPr>
        <p:spPr>
          <a:xfrm>
            <a:off x="5943600" y="2850775"/>
            <a:ext cx="5092810" cy="3819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8622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EBAA6A-A750-8E6B-4740-C5E65CA1199A}"/>
              </a:ext>
            </a:extLst>
          </p:cNvPr>
          <p:cNvSpPr>
            <a:spLocks noGrp="1"/>
          </p:cNvSpPr>
          <p:nvPr>
            <p:ph type="title"/>
          </p:nvPr>
        </p:nvSpPr>
        <p:spPr/>
        <p:txBody>
          <a:bodyPr/>
          <a:lstStyle/>
          <a:p>
            <a:r>
              <a:rPr lang="fr-FR" dirty="0" err="1"/>
              <a:t>Measuring</a:t>
            </a:r>
            <a:r>
              <a:rPr lang="fr-FR" dirty="0"/>
              <a:t> </a:t>
            </a:r>
            <a:r>
              <a:rPr lang="fr-FR" dirty="0" err="1"/>
              <a:t>Success</a:t>
            </a:r>
            <a:r>
              <a:rPr lang="fr-FR" dirty="0"/>
              <a:t>: </a:t>
            </a:r>
            <a:r>
              <a:rPr lang="fr-FR" dirty="0" err="1"/>
              <a:t>Outcomes</a:t>
            </a:r>
            <a:r>
              <a:rPr lang="fr-FR" dirty="0"/>
              <a:t> of </a:t>
            </a:r>
            <a:r>
              <a:rPr lang="fr-FR" dirty="0" err="1"/>
              <a:t>Interest</a:t>
            </a:r>
            <a:endParaRPr lang="fr-FR" dirty="0"/>
          </a:p>
        </p:txBody>
      </p:sp>
      <p:sp>
        <p:nvSpPr>
          <p:cNvPr id="4" name="Espace réservé du contenu 3">
            <a:extLst>
              <a:ext uri="{FF2B5EF4-FFF2-40B4-BE49-F238E27FC236}">
                <a16:creationId xmlns:a16="http://schemas.microsoft.com/office/drawing/2014/main" id="{777D3141-982E-583E-7716-62667C260778}"/>
              </a:ext>
            </a:extLst>
          </p:cNvPr>
          <p:cNvSpPr>
            <a:spLocks noGrp="1"/>
          </p:cNvSpPr>
          <p:nvPr>
            <p:ph sz="half" idx="1"/>
          </p:nvPr>
        </p:nvSpPr>
        <p:spPr>
          <a:xfrm>
            <a:off x="609600" y="1989760"/>
            <a:ext cx="5181600" cy="4680672"/>
          </a:xfrm>
        </p:spPr>
        <p:txBody>
          <a:bodyPr>
            <a:normAutofit fontScale="92500" lnSpcReduction="10000"/>
          </a:bodyPr>
          <a:lstStyle/>
          <a:p>
            <a:r>
              <a:rPr lang="fr-FR" dirty="0" err="1"/>
              <a:t>Islet</a:t>
            </a:r>
            <a:r>
              <a:rPr lang="fr-FR" dirty="0"/>
              <a:t> transplant </a:t>
            </a:r>
            <a:r>
              <a:rPr lang="fr-FR" dirty="0" err="1"/>
              <a:t>alone</a:t>
            </a:r>
            <a:r>
              <a:rPr lang="fr-FR" dirty="0"/>
              <a:t> (</a:t>
            </a:r>
            <a:r>
              <a:rPr lang="fr-FR" dirty="0" err="1"/>
              <a:t>ITA</a:t>
            </a:r>
            <a:r>
              <a:rPr lang="fr-FR" dirty="0"/>
              <a:t>)</a:t>
            </a:r>
          </a:p>
          <a:p>
            <a:pPr lvl="1"/>
            <a:r>
              <a:rPr lang="fr-FR" dirty="0" err="1"/>
              <a:t>Prevent</a:t>
            </a:r>
            <a:r>
              <a:rPr lang="fr-FR" dirty="0"/>
              <a:t> </a:t>
            </a:r>
            <a:r>
              <a:rPr lang="fr-FR" dirty="0" err="1"/>
              <a:t>severe</a:t>
            </a:r>
            <a:r>
              <a:rPr lang="fr-FR" dirty="0"/>
              <a:t> </a:t>
            </a:r>
            <a:r>
              <a:rPr lang="fr-FR" dirty="0" err="1"/>
              <a:t>hypoglycemia</a:t>
            </a:r>
            <a:endParaRPr lang="fr-FR" dirty="0"/>
          </a:p>
          <a:p>
            <a:pPr lvl="1"/>
            <a:r>
              <a:rPr lang="fr-FR" dirty="0"/>
              <a:t>Restore </a:t>
            </a:r>
            <a:r>
              <a:rPr lang="fr-FR" dirty="0" err="1"/>
              <a:t>hypoglycemia</a:t>
            </a:r>
            <a:r>
              <a:rPr lang="fr-FR" dirty="0"/>
              <a:t> </a:t>
            </a:r>
            <a:r>
              <a:rPr lang="fr-FR" dirty="0" err="1"/>
              <a:t>awareness</a:t>
            </a:r>
            <a:endParaRPr lang="fr-FR" dirty="0"/>
          </a:p>
          <a:p>
            <a:pPr lvl="1"/>
            <a:r>
              <a:rPr lang="fr-FR" dirty="0" err="1"/>
              <a:t>Prevent</a:t>
            </a:r>
            <a:r>
              <a:rPr lang="fr-FR" dirty="0"/>
              <a:t> progression of </a:t>
            </a:r>
            <a:r>
              <a:rPr lang="fr-FR" dirty="0" err="1"/>
              <a:t>other</a:t>
            </a:r>
            <a:r>
              <a:rPr lang="fr-FR" dirty="0"/>
              <a:t> </a:t>
            </a:r>
            <a:r>
              <a:rPr lang="fr-FR" dirty="0" err="1"/>
              <a:t>secondary</a:t>
            </a:r>
            <a:r>
              <a:rPr lang="fr-FR" dirty="0"/>
              <a:t> </a:t>
            </a:r>
            <a:r>
              <a:rPr lang="fr-FR" dirty="0" err="1"/>
              <a:t>diabetic</a:t>
            </a:r>
            <a:r>
              <a:rPr lang="fr-FR" dirty="0"/>
              <a:t> complications</a:t>
            </a:r>
          </a:p>
          <a:p>
            <a:pPr lvl="1"/>
            <a:endParaRPr lang="fr-FR" dirty="0"/>
          </a:p>
          <a:p>
            <a:r>
              <a:rPr lang="fr-FR" dirty="0" err="1"/>
              <a:t>Islet</a:t>
            </a:r>
            <a:r>
              <a:rPr lang="fr-FR" dirty="0"/>
              <a:t> </a:t>
            </a:r>
            <a:r>
              <a:rPr lang="fr-FR" dirty="0" err="1"/>
              <a:t>after</a:t>
            </a:r>
            <a:r>
              <a:rPr lang="fr-FR" dirty="0"/>
              <a:t> </a:t>
            </a:r>
            <a:r>
              <a:rPr lang="fr-FR" dirty="0" err="1"/>
              <a:t>kidney</a:t>
            </a:r>
            <a:r>
              <a:rPr lang="fr-FR" dirty="0"/>
              <a:t> (</a:t>
            </a:r>
            <a:r>
              <a:rPr lang="fr-FR" dirty="0" err="1"/>
              <a:t>IAK</a:t>
            </a:r>
            <a:r>
              <a:rPr lang="fr-FR" dirty="0"/>
              <a:t>)</a:t>
            </a:r>
          </a:p>
          <a:p>
            <a:pPr lvl="1"/>
            <a:r>
              <a:rPr lang="fr-FR" dirty="0" err="1"/>
              <a:t>Protect</a:t>
            </a:r>
            <a:r>
              <a:rPr lang="fr-FR" dirty="0"/>
              <a:t> </a:t>
            </a:r>
            <a:r>
              <a:rPr lang="fr-FR" dirty="0" err="1"/>
              <a:t>kidney</a:t>
            </a:r>
            <a:r>
              <a:rPr lang="fr-FR" dirty="0"/>
              <a:t> </a:t>
            </a:r>
            <a:r>
              <a:rPr lang="fr-FR" dirty="0" err="1"/>
              <a:t>graft</a:t>
            </a:r>
            <a:endParaRPr lang="fr-FR" dirty="0"/>
          </a:p>
          <a:p>
            <a:pPr lvl="1"/>
            <a:r>
              <a:rPr lang="fr-FR" dirty="0" err="1"/>
              <a:t>Prevent</a:t>
            </a:r>
            <a:r>
              <a:rPr lang="fr-FR" dirty="0"/>
              <a:t> progression of </a:t>
            </a:r>
            <a:r>
              <a:rPr lang="fr-FR" dirty="0" err="1"/>
              <a:t>other</a:t>
            </a:r>
            <a:r>
              <a:rPr lang="fr-FR" dirty="0"/>
              <a:t> </a:t>
            </a:r>
            <a:r>
              <a:rPr lang="fr-FR" dirty="0" err="1"/>
              <a:t>secondary</a:t>
            </a:r>
            <a:r>
              <a:rPr lang="fr-FR" dirty="0"/>
              <a:t> </a:t>
            </a:r>
            <a:r>
              <a:rPr lang="fr-FR" dirty="0" err="1"/>
              <a:t>diabetic</a:t>
            </a:r>
            <a:r>
              <a:rPr lang="fr-FR" dirty="0"/>
              <a:t> complications</a:t>
            </a:r>
          </a:p>
          <a:p>
            <a:pPr lvl="1"/>
            <a:r>
              <a:rPr lang="fr-FR" dirty="0" err="1"/>
              <a:t>Also</a:t>
            </a:r>
            <a:r>
              <a:rPr lang="fr-FR" dirty="0"/>
              <a:t> for </a:t>
            </a:r>
            <a:r>
              <a:rPr lang="fr-FR" dirty="0" err="1"/>
              <a:t>simultaneous</a:t>
            </a:r>
            <a:r>
              <a:rPr lang="fr-FR" dirty="0"/>
              <a:t> </a:t>
            </a:r>
            <a:r>
              <a:rPr lang="fr-FR" dirty="0" err="1"/>
              <a:t>islet-kidney</a:t>
            </a:r>
            <a:r>
              <a:rPr lang="fr-FR" dirty="0"/>
              <a:t> (</a:t>
            </a:r>
            <a:r>
              <a:rPr lang="fr-FR" dirty="0" err="1"/>
              <a:t>SIK</a:t>
            </a:r>
            <a:r>
              <a:rPr lang="fr-FR" dirty="0"/>
              <a:t>)</a:t>
            </a:r>
          </a:p>
          <a:p>
            <a:pPr lvl="1"/>
            <a:endParaRPr lang="fr-FR" dirty="0"/>
          </a:p>
          <a:p>
            <a:endParaRPr lang="fr-FR" dirty="0"/>
          </a:p>
          <a:p>
            <a:endParaRPr lang="fr-FR" dirty="0"/>
          </a:p>
        </p:txBody>
      </p:sp>
      <p:sp>
        <p:nvSpPr>
          <p:cNvPr id="5" name="Espace réservé du contenu 4">
            <a:extLst>
              <a:ext uri="{FF2B5EF4-FFF2-40B4-BE49-F238E27FC236}">
                <a16:creationId xmlns:a16="http://schemas.microsoft.com/office/drawing/2014/main" id="{0E89767C-6D43-8682-479E-43971BDC5184}"/>
              </a:ext>
            </a:extLst>
          </p:cNvPr>
          <p:cNvSpPr>
            <a:spLocks noGrp="1"/>
          </p:cNvSpPr>
          <p:nvPr>
            <p:ph sz="half" idx="2"/>
          </p:nvPr>
        </p:nvSpPr>
        <p:spPr>
          <a:xfrm>
            <a:off x="5943600" y="1991518"/>
            <a:ext cx="5181600" cy="4680672"/>
          </a:xfrm>
        </p:spPr>
        <p:txBody>
          <a:bodyPr>
            <a:normAutofit fontScale="92500" lnSpcReduction="10000"/>
          </a:bodyPr>
          <a:lstStyle/>
          <a:p>
            <a:r>
              <a:rPr lang="fr-FR" dirty="0" err="1"/>
              <a:t>Insulin</a:t>
            </a:r>
            <a:r>
              <a:rPr lang="fr-FR" dirty="0"/>
              <a:t> </a:t>
            </a:r>
            <a:r>
              <a:rPr lang="fr-FR" dirty="0" err="1"/>
              <a:t>independence</a:t>
            </a:r>
            <a:r>
              <a:rPr lang="fr-FR" dirty="0"/>
              <a:t> – </a:t>
            </a:r>
            <a:r>
              <a:rPr lang="fr-FR" dirty="0" err="1"/>
              <a:t>insulin</a:t>
            </a:r>
            <a:r>
              <a:rPr lang="fr-FR" dirty="0"/>
              <a:t> </a:t>
            </a:r>
            <a:r>
              <a:rPr lang="fr-FR" dirty="0" err="1"/>
              <a:t>needs</a:t>
            </a:r>
            <a:endParaRPr lang="fr-FR" dirty="0"/>
          </a:p>
          <a:p>
            <a:r>
              <a:rPr lang="fr-FR" dirty="0" err="1"/>
              <a:t>Fasting</a:t>
            </a:r>
            <a:r>
              <a:rPr lang="fr-FR" dirty="0"/>
              <a:t> </a:t>
            </a:r>
            <a:r>
              <a:rPr lang="fr-FR" dirty="0" err="1"/>
              <a:t>blood</a:t>
            </a:r>
            <a:r>
              <a:rPr lang="fr-FR" dirty="0"/>
              <a:t> glucose</a:t>
            </a:r>
          </a:p>
          <a:p>
            <a:r>
              <a:rPr lang="fr-FR" dirty="0" err="1"/>
              <a:t>Functional</a:t>
            </a:r>
            <a:r>
              <a:rPr lang="fr-FR" dirty="0"/>
              <a:t> </a:t>
            </a:r>
            <a:r>
              <a:rPr lang="fr-FR" dirty="0" err="1"/>
              <a:t>parameters</a:t>
            </a:r>
            <a:r>
              <a:rPr lang="fr-FR" dirty="0"/>
              <a:t> (C-peptide)</a:t>
            </a:r>
          </a:p>
          <a:p>
            <a:pPr marL="0" indent="0">
              <a:buNone/>
            </a:pPr>
            <a:endParaRPr lang="fr-FR" dirty="0"/>
          </a:p>
          <a:p>
            <a:r>
              <a:rPr lang="fr-FR" dirty="0" err="1"/>
              <a:t>Islet</a:t>
            </a:r>
            <a:r>
              <a:rPr lang="fr-FR" dirty="0"/>
              <a:t> transplant </a:t>
            </a:r>
            <a:r>
              <a:rPr lang="fr-FR" dirty="0" err="1"/>
              <a:t>alone</a:t>
            </a:r>
            <a:r>
              <a:rPr lang="fr-FR" dirty="0"/>
              <a:t> (</a:t>
            </a:r>
            <a:r>
              <a:rPr lang="fr-FR" dirty="0" err="1"/>
              <a:t>ITA</a:t>
            </a:r>
            <a:r>
              <a:rPr lang="fr-FR" dirty="0"/>
              <a:t>)</a:t>
            </a:r>
          </a:p>
          <a:p>
            <a:pPr lvl="1"/>
            <a:r>
              <a:rPr lang="fr-FR" dirty="0"/>
              <a:t>Occurrence of </a:t>
            </a:r>
            <a:r>
              <a:rPr lang="fr-FR" dirty="0" err="1"/>
              <a:t>severe</a:t>
            </a:r>
            <a:r>
              <a:rPr lang="fr-FR" dirty="0"/>
              <a:t> </a:t>
            </a:r>
            <a:r>
              <a:rPr lang="fr-FR" dirty="0" err="1"/>
              <a:t>hypoglycemic</a:t>
            </a:r>
            <a:r>
              <a:rPr lang="fr-FR" dirty="0"/>
              <a:t> </a:t>
            </a:r>
            <a:r>
              <a:rPr lang="fr-FR" dirty="0" err="1"/>
              <a:t>events</a:t>
            </a:r>
            <a:r>
              <a:rPr lang="fr-FR" dirty="0"/>
              <a:t> (</a:t>
            </a:r>
            <a:r>
              <a:rPr lang="fr-FR" dirty="0" err="1"/>
              <a:t>SHE</a:t>
            </a:r>
            <a:r>
              <a:rPr lang="fr-FR" dirty="0"/>
              <a:t>)</a:t>
            </a:r>
          </a:p>
          <a:p>
            <a:pPr lvl="1"/>
            <a:r>
              <a:rPr lang="fr-FR" dirty="0"/>
              <a:t>% time </a:t>
            </a:r>
            <a:r>
              <a:rPr lang="fr-FR" dirty="0" err="1"/>
              <a:t>below</a:t>
            </a:r>
            <a:r>
              <a:rPr lang="fr-FR" dirty="0"/>
              <a:t> range </a:t>
            </a:r>
          </a:p>
          <a:p>
            <a:pPr lvl="1"/>
            <a:endParaRPr lang="fr-FR" dirty="0"/>
          </a:p>
          <a:p>
            <a:r>
              <a:rPr lang="fr-FR" dirty="0" err="1"/>
              <a:t>Islet</a:t>
            </a:r>
            <a:r>
              <a:rPr lang="fr-FR" dirty="0"/>
              <a:t> </a:t>
            </a:r>
            <a:r>
              <a:rPr lang="fr-FR" dirty="0" err="1"/>
              <a:t>after</a:t>
            </a:r>
            <a:r>
              <a:rPr lang="fr-FR" dirty="0"/>
              <a:t> </a:t>
            </a:r>
            <a:r>
              <a:rPr lang="fr-FR" dirty="0" err="1"/>
              <a:t>kidney</a:t>
            </a:r>
            <a:r>
              <a:rPr lang="fr-FR" dirty="0"/>
              <a:t> (</a:t>
            </a:r>
            <a:r>
              <a:rPr lang="fr-FR" dirty="0" err="1"/>
              <a:t>IAK</a:t>
            </a:r>
            <a:r>
              <a:rPr lang="fr-FR" dirty="0"/>
              <a:t>)</a:t>
            </a:r>
          </a:p>
          <a:p>
            <a:pPr lvl="1"/>
            <a:r>
              <a:rPr lang="fr-FR" dirty="0" err="1"/>
              <a:t>HbA1c</a:t>
            </a:r>
            <a:endParaRPr lang="fr-FR" dirty="0"/>
          </a:p>
          <a:p>
            <a:pPr lvl="1"/>
            <a:r>
              <a:rPr lang="fr-FR" dirty="0"/>
              <a:t>% time </a:t>
            </a:r>
            <a:r>
              <a:rPr lang="fr-FR" dirty="0" err="1"/>
              <a:t>above</a:t>
            </a:r>
            <a:r>
              <a:rPr lang="fr-FR" dirty="0"/>
              <a:t> range </a:t>
            </a:r>
            <a:r>
              <a:rPr lang="fr-FR" dirty="0" err="1"/>
              <a:t>needs</a:t>
            </a:r>
            <a:endParaRPr lang="fr-FR" dirty="0"/>
          </a:p>
        </p:txBody>
      </p:sp>
      <p:sp>
        <p:nvSpPr>
          <p:cNvPr id="8" name="TextBox 7">
            <a:extLst>
              <a:ext uri="{FF2B5EF4-FFF2-40B4-BE49-F238E27FC236}">
                <a16:creationId xmlns:a16="http://schemas.microsoft.com/office/drawing/2014/main" id="{7958B45B-8CA9-C471-2146-CE29AE1E9306}"/>
              </a:ext>
            </a:extLst>
          </p:cNvPr>
          <p:cNvSpPr txBox="1"/>
          <p:nvPr/>
        </p:nvSpPr>
        <p:spPr>
          <a:xfrm>
            <a:off x="1155590" y="1455420"/>
            <a:ext cx="3768980" cy="430887"/>
          </a:xfrm>
          <a:prstGeom prst="rect">
            <a:avLst/>
          </a:prstGeom>
          <a:noFill/>
        </p:spPr>
        <p:txBody>
          <a:bodyPr wrap="none" rtlCol="0">
            <a:spAutoFit/>
          </a:bodyPr>
          <a:lstStyle/>
          <a:p>
            <a:pPr algn="ctr"/>
            <a:r>
              <a:rPr lang="en-US" sz="2200" b="1" dirty="0"/>
              <a:t>Indications and Objectives</a:t>
            </a:r>
          </a:p>
        </p:txBody>
      </p:sp>
      <p:sp>
        <p:nvSpPr>
          <p:cNvPr id="9" name="TextBox 8">
            <a:extLst>
              <a:ext uri="{FF2B5EF4-FFF2-40B4-BE49-F238E27FC236}">
                <a16:creationId xmlns:a16="http://schemas.microsoft.com/office/drawing/2014/main" id="{72FD24D9-7DA6-09B7-B647-741A8E22D223}"/>
              </a:ext>
            </a:extLst>
          </p:cNvPr>
          <p:cNvSpPr txBox="1"/>
          <p:nvPr/>
        </p:nvSpPr>
        <p:spPr>
          <a:xfrm>
            <a:off x="6760119" y="1463888"/>
            <a:ext cx="3012363" cy="430887"/>
          </a:xfrm>
          <a:prstGeom prst="rect">
            <a:avLst/>
          </a:prstGeom>
          <a:noFill/>
        </p:spPr>
        <p:txBody>
          <a:bodyPr wrap="none" rtlCol="0">
            <a:spAutoFit/>
          </a:bodyPr>
          <a:lstStyle/>
          <a:p>
            <a:pPr algn="ctr"/>
            <a:r>
              <a:rPr lang="en-US" sz="2200" b="1" dirty="0"/>
              <a:t>Outcomes of Interest</a:t>
            </a:r>
          </a:p>
        </p:txBody>
      </p:sp>
      <p:sp>
        <p:nvSpPr>
          <p:cNvPr id="3" name="Rectangle 2">
            <a:extLst>
              <a:ext uri="{FF2B5EF4-FFF2-40B4-BE49-F238E27FC236}">
                <a16:creationId xmlns:a16="http://schemas.microsoft.com/office/drawing/2014/main" id="{6472D7C5-D791-4C15-B929-499A0BC46E3B}"/>
              </a:ext>
            </a:extLst>
          </p:cNvPr>
          <p:cNvSpPr/>
          <p:nvPr/>
        </p:nvSpPr>
        <p:spPr>
          <a:xfrm>
            <a:off x="5943600" y="3689873"/>
            <a:ext cx="5092810" cy="29805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1259681"/>
      </p:ext>
    </p:extLst>
  </p:cSld>
  <p:clrMapOvr>
    <a:masterClrMapping/>
  </p:clrMapOvr>
</p:sld>
</file>

<file path=ppt/theme/theme1.xml><?xml version="1.0" encoding="utf-8"?>
<a:theme xmlns:a="http://schemas.openxmlformats.org/drawingml/2006/main" name="AL Weekly">
  <a:themeElements>
    <a:clrScheme name="Thrombosis OTG">
      <a:dk1>
        <a:sysClr val="windowText" lastClr="000000"/>
      </a:dk1>
      <a:lt1>
        <a:sysClr val="window" lastClr="FFFFFF"/>
      </a:lt1>
      <a:dk2>
        <a:srgbClr val="333333"/>
      </a:dk2>
      <a:lt2>
        <a:srgbClr val="F3F3F3"/>
      </a:lt2>
      <a:accent1>
        <a:srgbClr val="AC2A29"/>
      </a:accent1>
      <a:accent2>
        <a:srgbClr val="25215E"/>
      </a:accent2>
      <a:accent3>
        <a:srgbClr val="5980FF"/>
      </a:accent3>
      <a:accent4>
        <a:srgbClr val="F93D3B"/>
      </a:accent4>
      <a:accent5>
        <a:srgbClr val="848484"/>
      </a:accent5>
      <a:accent6>
        <a:srgbClr val="CCCCCC"/>
      </a:accent6>
      <a:hlink>
        <a:srgbClr val="DF2348"/>
      </a:hlink>
      <a:folHlink>
        <a:srgbClr val="2D22C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 Weekly" id="{9AC9A48E-EA2B-4530-A7C9-90D6EA5F23F9}" vid="{9A47C273-DF2F-4F32-B61D-DFA0C6227E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AL Weekly</Template>
  <TotalTime>0</TotalTime>
  <Words>1362</Words>
  <Application>Microsoft Office PowerPoint</Application>
  <PresentationFormat>Widescreen</PresentationFormat>
  <Paragraphs>229</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Symbol</vt:lpstr>
      <vt:lpstr>Trebuchet MS</vt:lpstr>
      <vt:lpstr>AL Weekly</vt:lpstr>
      <vt:lpstr>Transplanting Islet Cells: How Do We Measure Success?</vt:lpstr>
      <vt:lpstr>Disclaimer</vt:lpstr>
      <vt:lpstr>Measuring Success: Need for a Definition</vt:lpstr>
      <vt:lpstr>Measuring Success: Need for a Definition</vt:lpstr>
      <vt:lpstr>Measuring Success: Outcomes of Interest</vt:lpstr>
      <vt:lpstr>Measuring Success: Outcomes of Interest</vt:lpstr>
      <vt:lpstr>Measuring Success: Outcomes of Interest</vt:lpstr>
      <vt:lpstr>Measuring Success: Outcomes of Interest</vt:lpstr>
      <vt:lpstr>Measuring Success: Outcomes of Interest</vt:lpstr>
      <vt:lpstr>Measuring Success: Outcomes of Interest</vt:lpstr>
      <vt:lpstr>Measuring Success: Outcomes of Interest</vt:lpstr>
      <vt:lpstr>Success Does Not Equate to Insulin Independence</vt:lpstr>
      <vt:lpstr>Success Does Not Equate to Insulin Independence</vt:lpstr>
      <vt:lpstr>Success Does Not Equate to Insulin Independence</vt:lpstr>
      <vt:lpstr>Success Does Not Equate to Insulin Independence</vt:lpstr>
      <vt:lpstr>Defining Outcomes: The Igls Criteria</vt:lpstr>
      <vt:lpstr>Defining Outcomes: The Igls 2.0 Criteria</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2022-12-15T20:26:13Z</dcterms:created>
  <dcterms:modified xsi:type="dcterms:W3CDTF">2022-12-15T20:26:21Z</dcterms:modified>
</cp:coreProperties>
</file>