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262" r:id="rId2"/>
    <p:sldId id="256" r:id="rId3"/>
    <p:sldId id="421" r:id="rId4"/>
    <p:sldId id="425" r:id="rId5"/>
    <p:sldId id="604" r:id="rId6"/>
    <p:sldId id="534" r:id="rId7"/>
    <p:sldId id="475" r:id="rId8"/>
    <p:sldId id="603" r:id="rId9"/>
    <p:sldId id="605" r:id="rId10"/>
    <p:sldId id="606" r:id="rId11"/>
    <p:sldId id="607" r:id="rId12"/>
    <p:sldId id="258" r:id="rId13"/>
    <p:sldId id="608" r:id="rId14"/>
    <p:sldId id="609" r:id="rId15"/>
    <p:sldId id="610" r:id="rId16"/>
    <p:sldId id="611" r:id="rId17"/>
    <p:sldId id="428" r:id="rId18"/>
    <p:sldId id="612" r:id="rId19"/>
    <p:sldId id="4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700"/>
    <a:srgbClr val="A2A2A2"/>
    <a:srgbClr val="D70700"/>
    <a:srgbClr val="B10700"/>
    <a:srgbClr val="8C1346"/>
    <a:srgbClr val="DC1C3B"/>
    <a:srgbClr val="8A1449"/>
    <a:srgbClr val="791494"/>
    <a:srgbClr val="B9256F"/>
    <a:srgbClr val="9D0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7D701-F90A-455B-969F-453AD87605C7}" v="3" dt="2022-12-15T20:24:10.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105" d="100"/>
          <a:sy n="105" d="100"/>
        </p:scale>
        <p:origin x="11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55E2E-FFB7-49A8-9D4B-B98F170C1EE5}" type="slidenum">
              <a:rPr lang="en-US" smtClean="0"/>
              <a:t>8</a:t>
            </a:fld>
            <a:endParaRPr lang="en-US"/>
          </a:p>
        </p:txBody>
      </p:sp>
    </p:spTree>
    <p:extLst>
      <p:ext uri="{BB962C8B-B14F-4D97-AF65-F5344CB8AC3E}">
        <p14:creationId xmlns:p14="http://schemas.microsoft.com/office/powerpoint/2010/main" val="111478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55E2E-FFB7-49A8-9D4B-B98F170C1EE5}" type="slidenum">
              <a:rPr lang="en-US" smtClean="0"/>
              <a:t>9</a:t>
            </a:fld>
            <a:endParaRPr lang="en-US"/>
          </a:p>
        </p:txBody>
      </p:sp>
    </p:spTree>
    <p:extLst>
      <p:ext uri="{BB962C8B-B14F-4D97-AF65-F5344CB8AC3E}">
        <p14:creationId xmlns:p14="http://schemas.microsoft.com/office/powerpoint/2010/main" val="81599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55E2E-FFB7-49A8-9D4B-B98F170C1EE5}" type="slidenum">
              <a:rPr lang="en-US" smtClean="0"/>
              <a:t>10</a:t>
            </a:fld>
            <a:endParaRPr lang="en-US"/>
          </a:p>
        </p:txBody>
      </p:sp>
    </p:spTree>
    <p:extLst>
      <p:ext uri="{BB962C8B-B14F-4D97-AF65-F5344CB8AC3E}">
        <p14:creationId xmlns:p14="http://schemas.microsoft.com/office/powerpoint/2010/main" val="22173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55E2E-FFB7-49A8-9D4B-B98F170C1EE5}" type="slidenum">
              <a:rPr lang="en-US" smtClean="0"/>
              <a:t>11</a:t>
            </a:fld>
            <a:endParaRPr lang="en-US"/>
          </a:p>
        </p:txBody>
      </p:sp>
    </p:spTree>
    <p:extLst>
      <p:ext uri="{BB962C8B-B14F-4D97-AF65-F5344CB8AC3E}">
        <p14:creationId xmlns:p14="http://schemas.microsoft.com/office/powerpoint/2010/main" val="32024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590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oleObject" Target="../embeddings/oleObject8.bin"/><Relationship Id="rId10" Type="http://schemas.openxmlformats.org/officeDocument/2006/relationships/image" Target="../media/image6.wmf"/><Relationship Id="rId4" Type="http://schemas.openxmlformats.org/officeDocument/2006/relationships/image" Target="../media/image8.w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1.bin"/><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2.bin"/><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1.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16.bin"/><Relationship Id="rId5" Type="http://schemas.openxmlformats.org/officeDocument/2006/relationships/image" Target="../media/image11.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openxmlformats.org/officeDocument/2006/relationships/image" Target="../media/image11.wmf"/><Relationship Id="rId10" Type="http://schemas.openxmlformats.org/officeDocument/2006/relationships/image" Target="../media/image9.png"/><Relationship Id="rId4" Type="http://schemas.openxmlformats.org/officeDocument/2006/relationships/oleObject" Target="../embeddings/oleObject18.bin"/><Relationship Id="rId9"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54F2-101D-9EC9-3F23-1D853BD9371F}"/>
              </a:ext>
            </a:extLst>
          </p:cNvPr>
          <p:cNvSpPr>
            <a:spLocks noGrp="1"/>
          </p:cNvSpPr>
          <p:nvPr>
            <p:ph type="title"/>
          </p:nvPr>
        </p:nvSpPr>
        <p:spPr>
          <a:xfrm>
            <a:off x="609601" y="1736726"/>
            <a:ext cx="10972798" cy="2852737"/>
          </a:xfrm>
        </p:spPr>
        <p:txBody>
          <a:bodyPr>
            <a:normAutofit/>
          </a:bodyPr>
          <a:lstStyle/>
          <a:p>
            <a:r>
              <a:rPr lang="en-US" sz="4400" dirty="0"/>
              <a:t>What Is the Importance of Hypoglycemia Awareness in T1D Patients?</a:t>
            </a:r>
          </a:p>
        </p:txBody>
      </p:sp>
      <p:sp>
        <p:nvSpPr>
          <p:cNvPr id="6" name="Text Placeholder 5">
            <a:extLst>
              <a:ext uri="{FF2B5EF4-FFF2-40B4-BE49-F238E27FC236}">
                <a16:creationId xmlns:a16="http://schemas.microsoft.com/office/drawing/2014/main" id="{F748BFA1-EA43-34D1-9B9F-079DD8EFF07B}"/>
              </a:ext>
            </a:extLst>
          </p:cNvPr>
          <p:cNvSpPr>
            <a:spLocks noGrp="1"/>
          </p:cNvSpPr>
          <p:nvPr>
            <p:ph type="body" idx="1"/>
          </p:nvPr>
        </p:nvSpPr>
        <p:spPr/>
        <p:txBody>
          <a:bodyPr>
            <a:normAutofit lnSpcReduction="10000"/>
          </a:bodyPr>
          <a:lstStyle/>
          <a:p>
            <a:r>
              <a:rPr lang="en-US" dirty="0"/>
              <a:t>Michael R. </a:t>
            </a:r>
            <a:r>
              <a:rPr lang="en-US" dirty="0" err="1"/>
              <a:t>Rickels</a:t>
            </a:r>
            <a:r>
              <a:rPr lang="en-US" dirty="0"/>
              <a:t>, MD, MS</a:t>
            </a:r>
          </a:p>
          <a:p>
            <a:r>
              <a:rPr lang="en-US" dirty="0"/>
              <a:t>Willard and Rhoda Ware Professor in Diabetes and Metabolic Diseases</a:t>
            </a:r>
          </a:p>
          <a:p>
            <a:r>
              <a:rPr lang="en-US" dirty="0"/>
              <a:t>University of Pennsylvania Perelman School of Medicine</a:t>
            </a:r>
          </a:p>
          <a:p>
            <a:r>
              <a:rPr lang="en-US" dirty="0"/>
              <a:t>Philadelphia, PA</a:t>
            </a:r>
          </a:p>
          <a:p>
            <a:endParaRPr lang="en-US" dirty="0"/>
          </a:p>
        </p:txBody>
      </p:sp>
    </p:spTree>
    <p:extLst>
      <p:ext uri="{BB962C8B-B14F-4D97-AF65-F5344CB8AC3E}">
        <p14:creationId xmlns:p14="http://schemas.microsoft.com/office/powerpoint/2010/main" val="1292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9908" y="3146011"/>
            <a:ext cx="171450" cy="300082"/>
          </a:xfrm>
          <a:prstGeom prst="rect">
            <a:avLst/>
          </a:prstGeom>
          <a:solidFill>
            <a:schemeClr val="bg1"/>
          </a:solidFill>
        </p:spPr>
        <p:txBody>
          <a:bodyPr wrap="square" rtlCol="0">
            <a:spAutoFit/>
          </a:bodyPr>
          <a:lstStyle/>
          <a:p>
            <a:endParaRPr lang="en-US" sz="1350"/>
          </a:p>
        </p:txBody>
      </p:sp>
      <p:graphicFrame>
        <p:nvGraphicFramePr>
          <p:cNvPr id="13" name="Object 12"/>
          <p:cNvGraphicFramePr>
            <a:graphicFrameLocks noChangeAspect="1"/>
          </p:cNvGraphicFramePr>
          <p:nvPr/>
        </p:nvGraphicFramePr>
        <p:xfrm>
          <a:off x="5888344" y="2286528"/>
          <a:ext cx="3625015" cy="2775542"/>
        </p:xfrm>
        <a:graphic>
          <a:graphicData uri="http://schemas.openxmlformats.org/presentationml/2006/ole">
            <mc:AlternateContent xmlns:mc="http://schemas.openxmlformats.org/markup-compatibility/2006">
              <mc:Choice xmlns:v="urn:schemas-microsoft-com:vml" Requires="v">
                <p:oleObj name="Graph" r:id="rId3" imgW="3901320" imgH="2986920" progId="Origin50.Graph">
                  <p:embed/>
                </p:oleObj>
              </mc:Choice>
              <mc:Fallback>
                <p:oleObj name="Graph" r:id="rId3" imgW="3901320" imgH="2986920" progId="Origin50.Graph">
                  <p:embed/>
                  <p:pic>
                    <p:nvPicPr>
                      <p:cNvPr id="13" name="Object 12"/>
                      <p:cNvPicPr/>
                      <p:nvPr/>
                    </p:nvPicPr>
                    <p:blipFill>
                      <a:blip r:embed="rId4"/>
                      <a:stretch>
                        <a:fillRect/>
                      </a:stretch>
                    </p:blipFill>
                    <p:spPr>
                      <a:xfrm>
                        <a:off x="5888344" y="2286528"/>
                        <a:ext cx="3625015" cy="277554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3586122-CC19-4551-BBA1-3A651F73EB57}"/>
              </a:ext>
            </a:extLst>
          </p:cNvPr>
          <p:cNvSpPr>
            <a:spLocks noGrp="1"/>
          </p:cNvSpPr>
          <p:nvPr>
            <p:ph type="title"/>
          </p:nvPr>
        </p:nvSpPr>
        <p:spPr/>
        <p:txBody>
          <a:bodyPr/>
          <a:lstStyle/>
          <a:p>
            <a:r>
              <a:rPr lang="en-US" dirty="0"/>
              <a:t>Impaired Counterregulatory Response Despite</a:t>
            </a:r>
            <a:br>
              <a:rPr lang="en-US" dirty="0"/>
            </a:br>
            <a:r>
              <a:rPr lang="en-US" dirty="0"/>
              <a:t>Intact Awareness</a:t>
            </a:r>
          </a:p>
        </p:txBody>
      </p:sp>
      <p:graphicFrame>
        <p:nvGraphicFramePr>
          <p:cNvPr id="10" name="Object 9">
            <a:extLst>
              <a:ext uri="{FF2B5EF4-FFF2-40B4-BE49-F238E27FC236}">
                <a16:creationId xmlns:a16="http://schemas.microsoft.com/office/drawing/2014/main" id="{C9016A8D-21CB-4E9A-8BA1-5AC78493860E}"/>
              </a:ext>
            </a:extLst>
          </p:cNvPr>
          <p:cNvGraphicFramePr>
            <a:graphicFrameLocks noChangeAspect="1"/>
          </p:cNvGraphicFramePr>
          <p:nvPr/>
        </p:nvGraphicFramePr>
        <p:xfrm>
          <a:off x="-112373" y="2291642"/>
          <a:ext cx="3624115" cy="2775542"/>
        </p:xfrm>
        <a:graphic>
          <a:graphicData uri="http://schemas.openxmlformats.org/presentationml/2006/ole">
            <mc:AlternateContent xmlns:mc="http://schemas.openxmlformats.org/markup-compatibility/2006">
              <mc:Choice xmlns:v="urn:schemas-microsoft-com:vml" Requires="v">
                <p:oleObj name="Graph" r:id="rId5" imgW="3904920" imgH="2990520" progId="Origin50.Graph">
                  <p:embed/>
                </p:oleObj>
              </mc:Choice>
              <mc:Fallback>
                <p:oleObj name="Graph" r:id="rId5" imgW="3904920" imgH="2990520" progId="Origin50.Graph">
                  <p:embed/>
                  <p:pic>
                    <p:nvPicPr>
                      <p:cNvPr id="10" name="Object 9">
                        <a:extLst>
                          <a:ext uri="{FF2B5EF4-FFF2-40B4-BE49-F238E27FC236}">
                            <a16:creationId xmlns:a16="http://schemas.microsoft.com/office/drawing/2014/main" id="{C9016A8D-21CB-4E9A-8BA1-5AC78493860E}"/>
                          </a:ext>
                        </a:extLst>
                      </p:cNvPr>
                      <p:cNvPicPr/>
                      <p:nvPr/>
                    </p:nvPicPr>
                    <p:blipFill>
                      <a:blip r:embed="rId6"/>
                      <a:stretch>
                        <a:fillRect/>
                      </a:stretch>
                    </p:blipFill>
                    <p:spPr>
                      <a:xfrm>
                        <a:off x="-112373" y="2291642"/>
                        <a:ext cx="3624115" cy="277554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E489CD7-0840-4698-BC76-336D42430945}"/>
              </a:ext>
            </a:extLst>
          </p:cNvPr>
          <p:cNvSpPr txBox="1"/>
          <p:nvPr/>
        </p:nvSpPr>
        <p:spPr>
          <a:xfrm>
            <a:off x="1022289" y="1675455"/>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0AE36916-C043-4782-989F-A9F0DB5F2651}"/>
              </a:ext>
            </a:extLst>
          </p:cNvPr>
          <p:cNvSpPr txBox="1"/>
          <p:nvPr/>
        </p:nvSpPr>
        <p:spPr>
          <a:xfrm>
            <a:off x="10003651" y="1670341"/>
            <a:ext cx="1328697" cy="646331"/>
          </a:xfrm>
          <a:prstGeom prst="rect">
            <a:avLst/>
          </a:prstGeom>
          <a:noFill/>
        </p:spPr>
        <p:txBody>
          <a:bodyPr wrap="none" rtlCol="0">
            <a:spAutoFit/>
          </a:bodyPr>
          <a:lstStyle/>
          <a:p>
            <a:pPr algn="ctr"/>
            <a:r>
              <a:rPr lang="en-US" b="1" dirty="0"/>
              <a:t>Neurogenic </a:t>
            </a:r>
          </a:p>
          <a:p>
            <a:pPr algn="ctr"/>
            <a:r>
              <a:rPr lang="en-US" b="1" dirty="0"/>
              <a:t>response</a:t>
            </a:r>
          </a:p>
        </p:txBody>
      </p:sp>
      <p:sp>
        <p:nvSpPr>
          <p:cNvPr id="16" name="TextBox 15">
            <a:extLst>
              <a:ext uri="{FF2B5EF4-FFF2-40B4-BE49-F238E27FC236}">
                <a16:creationId xmlns:a16="http://schemas.microsoft.com/office/drawing/2014/main" id="{18B3A1A7-5C6C-4444-BC11-1ACA1BBC3B01}"/>
              </a:ext>
            </a:extLst>
          </p:cNvPr>
          <p:cNvSpPr txBox="1"/>
          <p:nvPr/>
        </p:nvSpPr>
        <p:spPr>
          <a:xfrm>
            <a:off x="6834300" y="1675455"/>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graphicFrame>
        <p:nvGraphicFramePr>
          <p:cNvPr id="14" name="Object 13">
            <a:extLst>
              <a:ext uri="{FF2B5EF4-FFF2-40B4-BE49-F238E27FC236}">
                <a16:creationId xmlns:a16="http://schemas.microsoft.com/office/drawing/2014/main" id="{0033DD75-BC18-4CFB-8361-29824E7365A2}"/>
              </a:ext>
            </a:extLst>
          </p:cNvPr>
          <p:cNvGraphicFramePr>
            <a:graphicFrameLocks noChangeAspect="1"/>
          </p:cNvGraphicFramePr>
          <p:nvPr/>
        </p:nvGraphicFramePr>
        <p:xfrm>
          <a:off x="2813918" y="2261319"/>
          <a:ext cx="3664972" cy="2805865"/>
        </p:xfrm>
        <a:graphic>
          <a:graphicData uri="http://schemas.openxmlformats.org/presentationml/2006/ole">
            <mc:AlternateContent xmlns:mc="http://schemas.openxmlformats.org/markup-compatibility/2006">
              <mc:Choice xmlns:v="urn:schemas-microsoft-com:vml" Requires="v">
                <p:oleObj name="Graph" r:id="rId7" imgW="9753480" imgH="7467480" progId="Origin95.Graph">
                  <p:embed/>
                </p:oleObj>
              </mc:Choice>
              <mc:Fallback>
                <p:oleObj name="Graph" r:id="rId7" imgW="9753480" imgH="7467480" progId="Origin95.Graph">
                  <p:embed/>
                  <p:pic>
                    <p:nvPicPr>
                      <p:cNvPr id="14" name="Object 13">
                        <a:extLst>
                          <a:ext uri="{FF2B5EF4-FFF2-40B4-BE49-F238E27FC236}">
                            <a16:creationId xmlns:a16="http://schemas.microsoft.com/office/drawing/2014/main" id="{0033DD75-BC18-4CFB-8361-29824E7365A2}"/>
                          </a:ext>
                        </a:extLst>
                      </p:cNvPr>
                      <p:cNvPicPr/>
                      <p:nvPr/>
                    </p:nvPicPr>
                    <p:blipFill>
                      <a:blip r:embed="rId8"/>
                      <a:stretch>
                        <a:fillRect/>
                      </a:stretch>
                    </p:blipFill>
                    <p:spPr>
                      <a:xfrm>
                        <a:off x="2813918" y="2261319"/>
                        <a:ext cx="3664972" cy="280586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1320BE58-4532-4F23-AB05-A5CF71183263}"/>
              </a:ext>
            </a:extLst>
          </p:cNvPr>
          <p:cNvSpPr txBox="1"/>
          <p:nvPr/>
        </p:nvSpPr>
        <p:spPr>
          <a:xfrm>
            <a:off x="3745262" y="1667823"/>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4" name="Footer Placeholder 3">
            <a:extLst>
              <a:ext uri="{FF2B5EF4-FFF2-40B4-BE49-F238E27FC236}">
                <a16:creationId xmlns:a16="http://schemas.microsoft.com/office/drawing/2014/main" id="{58A58903-F089-EB49-7AE7-C0AD3FA751A0}"/>
              </a:ext>
            </a:extLst>
          </p:cNvPr>
          <p:cNvSpPr>
            <a:spLocks noGrp="1"/>
          </p:cNvSpPr>
          <p:nvPr>
            <p:ph type="ftr" sz="quarter" idx="3"/>
          </p:nvPr>
        </p:nvSpPr>
        <p:spPr/>
        <p:txBody>
          <a:bodyPr/>
          <a:lstStyle/>
          <a:p>
            <a:r>
              <a:rPr lang="en-US" dirty="0"/>
              <a:t>Flatt AJ, et al. </a:t>
            </a:r>
            <a:r>
              <a:rPr lang="en-US" i="1" dirty="0"/>
              <a:t>Diabetes Technol </a:t>
            </a:r>
            <a:r>
              <a:rPr lang="en-US" i="1" dirty="0" err="1"/>
              <a:t>Ther</a:t>
            </a:r>
            <a:r>
              <a:rPr lang="en-US" i="1" dirty="0"/>
              <a:t>. </a:t>
            </a:r>
            <a:r>
              <a:rPr lang="en-US" dirty="0"/>
              <a:t>2022;24(10):737-748. doi:10.1089/dia.2022.0103</a:t>
            </a:r>
          </a:p>
        </p:txBody>
      </p:sp>
    </p:spTree>
    <p:extLst>
      <p:ext uri="{BB962C8B-B14F-4D97-AF65-F5344CB8AC3E}">
        <p14:creationId xmlns:p14="http://schemas.microsoft.com/office/powerpoint/2010/main" val="316854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9908" y="3146011"/>
            <a:ext cx="171450" cy="300082"/>
          </a:xfrm>
          <a:prstGeom prst="rect">
            <a:avLst/>
          </a:prstGeom>
          <a:solidFill>
            <a:schemeClr val="bg1"/>
          </a:solidFill>
        </p:spPr>
        <p:txBody>
          <a:bodyPr wrap="square" rtlCol="0">
            <a:spAutoFit/>
          </a:bodyPr>
          <a:lstStyle/>
          <a:p>
            <a:endParaRPr lang="en-US" sz="1350"/>
          </a:p>
        </p:txBody>
      </p:sp>
      <p:graphicFrame>
        <p:nvGraphicFramePr>
          <p:cNvPr id="8" name="Object 7"/>
          <p:cNvGraphicFramePr>
            <a:graphicFrameLocks noChangeAspect="1"/>
          </p:cNvGraphicFramePr>
          <p:nvPr/>
        </p:nvGraphicFramePr>
        <p:xfrm>
          <a:off x="8855492" y="2291642"/>
          <a:ext cx="3625016" cy="2775542"/>
        </p:xfrm>
        <a:graphic>
          <a:graphicData uri="http://schemas.openxmlformats.org/presentationml/2006/ole">
            <mc:AlternateContent xmlns:mc="http://schemas.openxmlformats.org/markup-compatibility/2006">
              <mc:Choice xmlns:v="urn:schemas-microsoft-com:vml" Requires="v">
                <p:oleObj name="Graph" r:id="rId3" imgW="3901320" imgH="2986920" progId="Origin50.Graph">
                  <p:embed/>
                </p:oleObj>
              </mc:Choice>
              <mc:Fallback>
                <p:oleObj name="Graph" r:id="rId3" imgW="3901320" imgH="2986920" progId="Origin50.Graph">
                  <p:embed/>
                  <p:pic>
                    <p:nvPicPr>
                      <p:cNvPr id="8" name="Object 7"/>
                      <p:cNvPicPr/>
                      <p:nvPr/>
                    </p:nvPicPr>
                    <p:blipFill>
                      <a:blip r:embed="rId4"/>
                      <a:stretch>
                        <a:fillRect/>
                      </a:stretch>
                    </p:blipFill>
                    <p:spPr>
                      <a:xfrm>
                        <a:off x="8855492" y="2291642"/>
                        <a:ext cx="3625016" cy="2775542"/>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5888344" y="2286528"/>
          <a:ext cx="3625015" cy="2775542"/>
        </p:xfrm>
        <a:graphic>
          <a:graphicData uri="http://schemas.openxmlformats.org/presentationml/2006/ole">
            <mc:AlternateContent xmlns:mc="http://schemas.openxmlformats.org/markup-compatibility/2006">
              <mc:Choice xmlns:v="urn:schemas-microsoft-com:vml" Requires="v">
                <p:oleObj name="Graph" r:id="rId5" imgW="3901320" imgH="2986920" progId="Origin50.Graph">
                  <p:embed/>
                </p:oleObj>
              </mc:Choice>
              <mc:Fallback>
                <p:oleObj name="Graph" r:id="rId5" imgW="3901320" imgH="2986920" progId="Origin50.Graph">
                  <p:embed/>
                  <p:pic>
                    <p:nvPicPr>
                      <p:cNvPr id="13" name="Object 12"/>
                      <p:cNvPicPr/>
                      <p:nvPr/>
                    </p:nvPicPr>
                    <p:blipFill>
                      <a:blip r:embed="rId6"/>
                      <a:stretch>
                        <a:fillRect/>
                      </a:stretch>
                    </p:blipFill>
                    <p:spPr>
                      <a:xfrm>
                        <a:off x="5888344" y="2286528"/>
                        <a:ext cx="3625015" cy="277554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3586122-CC19-4551-BBA1-3A651F73EB57}"/>
              </a:ext>
            </a:extLst>
          </p:cNvPr>
          <p:cNvSpPr>
            <a:spLocks noGrp="1"/>
          </p:cNvSpPr>
          <p:nvPr>
            <p:ph type="title"/>
          </p:nvPr>
        </p:nvSpPr>
        <p:spPr/>
        <p:txBody>
          <a:bodyPr/>
          <a:lstStyle/>
          <a:p>
            <a:r>
              <a:rPr lang="en-US" dirty="0"/>
              <a:t>Impaired Counterregulatory Response Despite</a:t>
            </a:r>
            <a:br>
              <a:rPr lang="en-US" dirty="0"/>
            </a:br>
            <a:r>
              <a:rPr lang="en-US" dirty="0"/>
              <a:t>Intact Awareness</a:t>
            </a:r>
          </a:p>
        </p:txBody>
      </p:sp>
      <p:graphicFrame>
        <p:nvGraphicFramePr>
          <p:cNvPr id="10" name="Object 9">
            <a:extLst>
              <a:ext uri="{FF2B5EF4-FFF2-40B4-BE49-F238E27FC236}">
                <a16:creationId xmlns:a16="http://schemas.microsoft.com/office/drawing/2014/main" id="{C9016A8D-21CB-4E9A-8BA1-5AC78493860E}"/>
              </a:ext>
            </a:extLst>
          </p:cNvPr>
          <p:cNvGraphicFramePr>
            <a:graphicFrameLocks noChangeAspect="1"/>
          </p:cNvGraphicFramePr>
          <p:nvPr/>
        </p:nvGraphicFramePr>
        <p:xfrm>
          <a:off x="-112373" y="2291642"/>
          <a:ext cx="3624115" cy="2775542"/>
        </p:xfrm>
        <a:graphic>
          <a:graphicData uri="http://schemas.openxmlformats.org/presentationml/2006/ole">
            <mc:AlternateContent xmlns:mc="http://schemas.openxmlformats.org/markup-compatibility/2006">
              <mc:Choice xmlns:v="urn:schemas-microsoft-com:vml" Requires="v">
                <p:oleObj name="Graph" r:id="rId7" imgW="3904920" imgH="2990520" progId="Origin50.Graph">
                  <p:embed/>
                </p:oleObj>
              </mc:Choice>
              <mc:Fallback>
                <p:oleObj name="Graph" r:id="rId7" imgW="3904920" imgH="2990520" progId="Origin50.Graph">
                  <p:embed/>
                  <p:pic>
                    <p:nvPicPr>
                      <p:cNvPr id="10" name="Object 9">
                        <a:extLst>
                          <a:ext uri="{FF2B5EF4-FFF2-40B4-BE49-F238E27FC236}">
                            <a16:creationId xmlns:a16="http://schemas.microsoft.com/office/drawing/2014/main" id="{C9016A8D-21CB-4E9A-8BA1-5AC78493860E}"/>
                          </a:ext>
                        </a:extLst>
                      </p:cNvPr>
                      <p:cNvPicPr/>
                      <p:nvPr/>
                    </p:nvPicPr>
                    <p:blipFill>
                      <a:blip r:embed="rId8"/>
                      <a:stretch>
                        <a:fillRect/>
                      </a:stretch>
                    </p:blipFill>
                    <p:spPr>
                      <a:xfrm>
                        <a:off x="-112373" y="2291642"/>
                        <a:ext cx="3624115" cy="277554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E489CD7-0840-4698-BC76-336D42430945}"/>
              </a:ext>
            </a:extLst>
          </p:cNvPr>
          <p:cNvSpPr txBox="1"/>
          <p:nvPr/>
        </p:nvSpPr>
        <p:spPr>
          <a:xfrm>
            <a:off x="1022289" y="1675455"/>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0AE36916-C043-4782-989F-A9F0DB5F2651}"/>
              </a:ext>
            </a:extLst>
          </p:cNvPr>
          <p:cNvSpPr txBox="1"/>
          <p:nvPr/>
        </p:nvSpPr>
        <p:spPr>
          <a:xfrm>
            <a:off x="10003651" y="1670341"/>
            <a:ext cx="1328697" cy="646331"/>
          </a:xfrm>
          <a:prstGeom prst="rect">
            <a:avLst/>
          </a:prstGeom>
          <a:noFill/>
        </p:spPr>
        <p:txBody>
          <a:bodyPr wrap="none" rtlCol="0">
            <a:spAutoFit/>
          </a:bodyPr>
          <a:lstStyle/>
          <a:p>
            <a:pPr algn="ctr"/>
            <a:r>
              <a:rPr lang="en-US" b="1" dirty="0"/>
              <a:t>Neurogenic </a:t>
            </a:r>
          </a:p>
          <a:p>
            <a:pPr algn="ctr"/>
            <a:r>
              <a:rPr lang="en-US" b="1" dirty="0"/>
              <a:t>response</a:t>
            </a:r>
          </a:p>
        </p:txBody>
      </p:sp>
      <p:sp>
        <p:nvSpPr>
          <p:cNvPr id="16" name="TextBox 15">
            <a:extLst>
              <a:ext uri="{FF2B5EF4-FFF2-40B4-BE49-F238E27FC236}">
                <a16:creationId xmlns:a16="http://schemas.microsoft.com/office/drawing/2014/main" id="{18B3A1A7-5C6C-4444-BC11-1ACA1BBC3B01}"/>
              </a:ext>
            </a:extLst>
          </p:cNvPr>
          <p:cNvSpPr txBox="1"/>
          <p:nvPr/>
        </p:nvSpPr>
        <p:spPr>
          <a:xfrm>
            <a:off x="6834300" y="1675455"/>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graphicFrame>
        <p:nvGraphicFramePr>
          <p:cNvPr id="14" name="Object 13">
            <a:extLst>
              <a:ext uri="{FF2B5EF4-FFF2-40B4-BE49-F238E27FC236}">
                <a16:creationId xmlns:a16="http://schemas.microsoft.com/office/drawing/2014/main" id="{0033DD75-BC18-4CFB-8361-29824E7365A2}"/>
              </a:ext>
            </a:extLst>
          </p:cNvPr>
          <p:cNvGraphicFramePr>
            <a:graphicFrameLocks noChangeAspect="1"/>
          </p:cNvGraphicFramePr>
          <p:nvPr/>
        </p:nvGraphicFramePr>
        <p:xfrm>
          <a:off x="2813918" y="2261319"/>
          <a:ext cx="3664972" cy="2805865"/>
        </p:xfrm>
        <a:graphic>
          <a:graphicData uri="http://schemas.openxmlformats.org/presentationml/2006/ole">
            <mc:AlternateContent xmlns:mc="http://schemas.openxmlformats.org/markup-compatibility/2006">
              <mc:Choice xmlns:v="urn:schemas-microsoft-com:vml" Requires="v">
                <p:oleObj name="Graph" r:id="rId9" imgW="9753480" imgH="7467480" progId="Origin95.Graph">
                  <p:embed/>
                </p:oleObj>
              </mc:Choice>
              <mc:Fallback>
                <p:oleObj name="Graph" r:id="rId9" imgW="9753480" imgH="7467480" progId="Origin95.Graph">
                  <p:embed/>
                  <p:pic>
                    <p:nvPicPr>
                      <p:cNvPr id="14" name="Object 13">
                        <a:extLst>
                          <a:ext uri="{FF2B5EF4-FFF2-40B4-BE49-F238E27FC236}">
                            <a16:creationId xmlns:a16="http://schemas.microsoft.com/office/drawing/2014/main" id="{0033DD75-BC18-4CFB-8361-29824E7365A2}"/>
                          </a:ext>
                        </a:extLst>
                      </p:cNvPr>
                      <p:cNvPicPr/>
                      <p:nvPr/>
                    </p:nvPicPr>
                    <p:blipFill>
                      <a:blip r:embed="rId10"/>
                      <a:stretch>
                        <a:fillRect/>
                      </a:stretch>
                    </p:blipFill>
                    <p:spPr>
                      <a:xfrm>
                        <a:off x="2813918" y="2261319"/>
                        <a:ext cx="3664972" cy="280586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1320BE58-4532-4F23-AB05-A5CF71183263}"/>
              </a:ext>
            </a:extLst>
          </p:cNvPr>
          <p:cNvSpPr txBox="1"/>
          <p:nvPr/>
        </p:nvSpPr>
        <p:spPr>
          <a:xfrm>
            <a:off x="3745262" y="1667823"/>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4" name="Footer Placeholder 3">
            <a:extLst>
              <a:ext uri="{FF2B5EF4-FFF2-40B4-BE49-F238E27FC236}">
                <a16:creationId xmlns:a16="http://schemas.microsoft.com/office/drawing/2014/main" id="{58A58903-F089-EB49-7AE7-C0AD3FA751A0}"/>
              </a:ext>
            </a:extLst>
          </p:cNvPr>
          <p:cNvSpPr>
            <a:spLocks noGrp="1"/>
          </p:cNvSpPr>
          <p:nvPr>
            <p:ph type="ftr" sz="quarter" idx="3"/>
          </p:nvPr>
        </p:nvSpPr>
        <p:spPr/>
        <p:txBody>
          <a:bodyPr/>
          <a:lstStyle/>
          <a:p>
            <a:r>
              <a:rPr lang="en-US" dirty="0"/>
              <a:t>Flatt AJ, et al. </a:t>
            </a:r>
            <a:r>
              <a:rPr lang="en-US" i="1" dirty="0"/>
              <a:t>Diabetes Technol </a:t>
            </a:r>
            <a:r>
              <a:rPr lang="en-US" i="1" dirty="0" err="1"/>
              <a:t>Ther</a:t>
            </a:r>
            <a:r>
              <a:rPr lang="en-US" i="1" dirty="0"/>
              <a:t>. </a:t>
            </a:r>
            <a:r>
              <a:rPr lang="en-US" dirty="0"/>
              <a:t>2022;24(10):737-748. doi:10.1089/dia.2022.0103</a:t>
            </a:r>
          </a:p>
        </p:txBody>
      </p:sp>
    </p:spTree>
    <p:extLst>
      <p:ext uri="{BB962C8B-B14F-4D97-AF65-F5344CB8AC3E}">
        <p14:creationId xmlns:p14="http://schemas.microsoft.com/office/powerpoint/2010/main" val="191700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7511C-F3CB-4606-9DCB-1E7CE9689760}"/>
              </a:ext>
            </a:extLst>
          </p:cNvPr>
          <p:cNvSpPr>
            <a:spLocks noGrp="1"/>
          </p:cNvSpPr>
          <p:nvPr>
            <p:ph type="title"/>
          </p:nvPr>
        </p:nvSpPr>
        <p:spPr>
          <a:xfrm>
            <a:off x="609600" y="179409"/>
            <a:ext cx="10744200" cy="914829"/>
          </a:xfrm>
        </p:spPr>
        <p:txBody>
          <a:bodyPr>
            <a:normAutofit/>
          </a:bodyPr>
          <a:lstStyle/>
          <a:p>
            <a:r>
              <a:rPr lang="en-US" sz="2800" dirty="0"/>
              <a:t>Incomplete Avoidance of Hypoglycemia With Real-Time </a:t>
            </a:r>
            <a:r>
              <a:rPr lang="en-US" sz="2800" dirty="0" err="1"/>
              <a:t>CGM</a:t>
            </a:r>
            <a:endParaRPr lang="en-US" sz="2800" dirty="0"/>
          </a:p>
        </p:txBody>
      </p:sp>
      <p:sp>
        <p:nvSpPr>
          <p:cNvPr id="11" name="TextBox 10">
            <a:extLst>
              <a:ext uri="{FF2B5EF4-FFF2-40B4-BE49-F238E27FC236}">
                <a16:creationId xmlns:a16="http://schemas.microsoft.com/office/drawing/2014/main" id="{9BD1DBF4-9A41-49C7-864A-1BA8D9172FE2}"/>
              </a:ext>
            </a:extLst>
          </p:cNvPr>
          <p:cNvSpPr txBox="1"/>
          <p:nvPr/>
        </p:nvSpPr>
        <p:spPr>
          <a:xfrm>
            <a:off x="1001351" y="2762573"/>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A7FE7137-7DDB-4537-A5D7-0AC3C33EF816}"/>
              </a:ext>
            </a:extLst>
          </p:cNvPr>
          <p:cNvSpPr txBox="1"/>
          <p:nvPr/>
        </p:nvSpPr>
        <p:spPr>
          <a:xfrm>
            <a:off x="3702452" y="2762571"/>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13" name="TextBox 12">
            <a:extLst>
              <a:ext uri="{FF2B5EF4-FFF2-40B4-BE49-F238E27FC236}">
                <a16:creationId xmlns:a16="http://schemas.microsoft.com/office/drawing/2014/main" id="{A2F3A7E1-CFA5-4486-A6D6-A462B0DDF4A4}"/>
              </a:ext>
            </a:extLst>
          </p:cNvPr>
          <p:cNvSpPr txBox="1"/>
          <p:nvPr/>
        </p:nvSpPr>
        <p:spPr>
          <a:xfrm>
            <a:off x="6976488" y="2752523"/>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sp>
        <p:nvSpPr>
          <p:cNvPr id="14" name="TextBox 13">
            <a:extLst>
              <a:ext uri="{FF2B5EF4-FFF2-40B4-BE49-F238E27FC236}">
                <a16:creationId xmlns:a16="http://schemas.microsoft.com/office/drawing/2014/main" id="{0F773F8E-669B-42D2-90E1-E4CD0B4B9D6B}"/>
              </a:ext>
            </a:extLst>
          </p:cNvPr>
          <p:cNvSpPr txBox="1"/>
          <p:nvPr/>
        </p:nvSpPr>
        <p:spPr>
          <a:xfrm>
            <a:off x="10148164" y="2762572"/>
            <a:ext cx="1328697" cy="646331"/>
          </a:xfrm>
          <a:prstGeom prst="rect">
            <a:avLst/>
          </a:prstGeom>
          <a:noFill/>
        </p:spPr>
        <p:txBody>
          <a:bodyPr wrap="none" rtlCol="0">
            <a:spAutoFit/>
          </a:bodyPr>
          <a:lstStyle/>
          <a:p>
            <a:pPr algn="ctr"/>
            <a:r>
              <a:rPr lang="en-US" b="1"/>
              <a:t>Neurogenic </a:t>
            </a:r>
          </a:p>
          <a:p>
            <a:pPr algn="ctr"/>
            <a:r>
              <a:rPr lang="en-US" b="1"/>
              <a:t>response</a:t>
            </a:r>
          </a:p>
        </p:txBody>
      </p:sp>
      <p:grpSp>
        <p:nvGrpSpPr>
          <p:cNvPr id="3" name="Group 4">
            <a:extLst>
              <a:ext uri="{FF2B5EF4-FFF2-40B4-BE49-F238E27FC236}">
                <a16:creationId xmlns:a16="http://schemas.microsoft.com/office/drawing/2014/main" id="{73FD2888-8CCA-68B4-E2C6-5209F66297DD}"/>
              </a:ext>
            </a:extLst>
          </p:cNvPr>
          <p:cNvGrpSpPr>
            <a:grpSpLocks noChangeAspect="1"/>
          </p:cNvGrpSpPr>
          <p:nvPr/>
        </p:nvGrpSpPr>
        <p:grpSpPr bwMode="auto">
          <a:xfrm>
            <a:off x="1846785" y="1094636"/>
            <a:ext cx="8518525" cy="1524000"/>
            <a:chOff x="1008" y="454"/>
            <a:chExt cx="5366" cy="960"/>
          </a:xfrm>
        </p:grpSpPr>
        <p:sp>
          <p:nvSpPr>
            <p:cNvPr id="4" name="AutoShape 3">
              <a:extLst>
                <a:ext uri="{FF2B5EF4-FFF2-40B4-BE49-F238E27FC236}">
                  <a16:creationId xmlns:a16="http://schemas.microsoft.com/office/drawing/2014/main" id="{D6F9E3BF-E323-E62B-5753-F1AEB5EDD291}"/>
                </a:ext>
              </a:extLst>
            </p:cNvPr>
            <p:cNvSpPr>
              <a:spLocks noChangeAspect="1" noChangeArrowheads="1" noTextEdit="1"/>
            </p:cNvSpPr>
            <p:nvPr/>
          </p:nvSpPr>
          <p:spPr bwMode="auto">
            <a:xfrm>
              <a:off x="1008" y="454"/>
              <a:ext cx="536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6543B58D-0418-2983-C779-361034899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454"/>
              <a:ext cx="5369"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15">
            <a:extLst>
              <a:ext uri="{FF2B5EF4-FFF2-40B4-BE49-F238E27FC236}">
                <a16:creationId xmlns:a16="http://schemas.microsoft.com/office/drawing/2014/main" id="{4CA345DC-FFCB-27D0-4FD1-3C35695C75A7}"/>
              </a:ext>
            </a:extLst>
          </p:cNvPr>
          <p:cNvSpPr>
            <a:spLocks noGrp="1"/>
          </p:cNvSpPr>
          <p:nvPr>
            <p:ph type="ftr" sz="quarter" idx="3"/>
          </p:nvPr>
        </p:nvSpPr>
        <p:spPr/>
        <p:txBody>
          <a:bodyPr/>
          <a:lstStyle/>
          <a:p>
            <a:r>
              <a:rPr lang="en-US" dirty="0" err="1"/>
              <a:t>CGM</a:t>
            </a:r>
            <a:r>
              <a:rPr lang="en-US" dirty="0"/>
              <a:t>, continuous glucose monitoring</a:t>
            </a:r>
          </a:p>
          <a:p>
            <a:r>
              <a:rPr lang="en-US" dirty="0" err="1"/>
              <a:t>Rickels</a:t>
            </a:r>
            <a:r>
              <a:rPr lang="en-US" dirty="0"/>
              <a:t> MR, et al. </a:t>
            </a:r>
            <a:r>
              <a:rPr lang="en-US" i="1" dirty="0"/>
              <a:t>J Clin Endocrinol </a:t>
            </a:r>
            <a:r>
              <a:rPr lang="en-US" i="1" dirty="0" err="1"/>
              <a:t>Metab</a:t>
            </a:r>
            <a:r>
              <a:rPr lang="en-US" i="1" dirty="0"/>
              <a:t>. </a:t>
            </a:r>
            <a:r>
              <a:rPr lang="en-US" dirty="0"/>
              <a:t>2018;103(1):105-114. doi:10.1210/jc.2017-01516 </a:t>
            </a:r>
          </a:p>
        </p:txBody>
      </p:sp>
    </p:spTree>
    <p:extLst>
      <p:ext uri="{BB962C8B-B14F-4D97-AF65-F5344CB8AC3E}">
        <p14:creationId xmlns:p14="http://schemas.microsoft.com/office/powerpoint/2010/main" val="88675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7511C-F3CB-4606-9DCB-1E7CE9689760}"/>
              </a:ext>
            </a:extLst>
          </p:cNvPr>
          <p:cNvSpPr>
            <a:spLocks noGrp="1"/>
          </p:cNvSpPr>
          <p:nvPr>
            <p:ph type="title"/>
          </p:nvPr>
        </p:nvSpPr>
        <p:spPr>
          <a:xfrm>
            <a:off x="609600" y="179409"/>
            <a:ext cx="10744200" cy="914829"/>
          </a:xfrm>
        </p:spPr>
        <p:txBody>
          <a:bodyPr>
            <a:normAutofit/>
          </a:bodyPr>
          <a:lstStyle/>
          <a:p>
            <a:r>
              <a:rPr lang="en-US" sz="2800" dirty="0"/>
              <a:t>Incomplete Avoidance of Hypoglycemia With Real-Time </a:t>
            </a:r>
            <a:r>
              <a:rPr lang="en-US" sz="2800" dirty="0" err="1"/>
              <a:t>CGM</a:t>
            </a:r>
            <a:endParaRPr lang="en-US" sz="2800" dirty="0"/>
          </a:p>
        </p:txBody>
      </p:sp>
      <p:graphicFrame>
        <p:nvGraphicFramePr>
          <p:cNvPr id="7" name="Object 6">
            <a:extLst>
              <a:ext uri="{FF2B5EF4-FFF2-40B4-BE49-F238E27FC236}">
                <a16:creationId xmlns:a16="http://schemas.microsoft.com/office/drawing/2014/main" id="{AA20B124-CF7E-432A-824D-37712F77834C}"/>
              </a:ext>
            </a:extLst>
          </p:cNvPr>
          <p:cNvGraphicFramePr>
            <a:graphicFrameLocks noChangeAspect="1"/>
          </p:cNvGraphicFramePr>
          <p:nvPr/>
        </p:nvGraphicFramePr>
        <p:xfrm>
          <a:off x="-99935" y="3391363"/>
          <a:ext cx="3586018" cy="2746366"/>
        </p:xfrm>
        <a:graphic>
          <a:graphicData uri="http://schemas.openxmlformats.org/presentationml/2006/ole">
            <mc:AlternateContent xmlns:mc="http://schemas.openxmlformats.org/markup-compatibility/2006">
              <mc:Choice xmlns:v="urn:schemas-microsoft-com:vml" Requires="v">
                <p:oleObj name="Graph" r:id="rId2" imgW="3904920" imgH="2990520" progId="Origin50.Graph">
                  <p:embed/>
                </p:oleObj>
              </mc:Choice>
              <mc:Fallback>
                <p:oleObj name="Graph" r:id="rId2" imgW="3904920" imgH="2990520" progId="Origin50.Graph">
                  <p:embed/>
                  <p:pic>
                    <p:nvPicPr>
                      <p:cNvPr id="7" name="Object 6">
                        <a:extLst>
                          <a:ext uri="{FF2B5EF4-FFF2-40B4-BE49-F238E27FC236}">
                            <a16:creationId xmlns:a16="http://schemas.microsoft.com/office/drawing/2014/main" id="{AA20B124-CF7E-432A-824D-37712F77834C}"/>
                          </a:ext>
                        </a:extLst>
                      </p:cNvPr>
                      <p:cNvPicPr/>
                      <p:nvPr/>
                    </p:nvPicPr>
                    <p:blipFill>
                      <a:blip r:embed="rId3"/>
                      <a:stretch>
                        <a:fillRect/>
                      </a:stretch>
                    </p:blipFill>
                    <p:spPr>
                      <a:xfrm>
                        <a:off x="-99935" y="3391363"/>
                        <a:ext cx="3586018" cy="2746366"/>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BD1DBF4-9A41-49C7-864A-1BA8D9172FE2}"/>
              </a:ext>
            </a:extLst>
          </p:cNvPr>
          <p:cNvSpPr txBox="1"/>
          <p:nvPr/>
        </p:nvSpPr>
        <p:spPr>
          <a:xfrm>
            <a:off x="1001351" y="2762573"/>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A7FE7137-7DDB-4537-A5D7-0AC3C33EF816}"/>
              </a:ext>
            </a:extLst>
          </p:cNvPr>
          <p:cNvSpPr txBox="1"/>
          <p:nvPr/>
        </p:nvSpPr>
        <p:spPr>
          <a:xfrm>
            <a:off x="3702452" y="2762571"/>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13" name="TextBox 12">
            <a:extLst>
              <a:ext uri="{FF2B5EF4-FFF2-40B4-BE49-F238E27FC236}">
                <a16:creationId xmlns:a16="http://schemas.microsoft.com/office/drawing/2014/main" id="{A2F3A7E1-CFA5-4486-A6D6-A462B0DDF4A4}"/>
              </a:ext>
            </a:extLst>
          </p:cNvPr>
          <p:cNvSpPr txBox="1"/>
          <p:nvPr/>
        </p:nvSpPr>
        <p:spPr>
          <a:xfrm>
            <a:off x="6976488" y="2752523"/>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sp>
        <p:nvSpPr>
          <p:cNvPr id="14" name="TextBox 13">
            <a:extLst>
              <a:ext uri="{FF2B5EF4-FFF2-40B4-BE49-F238E27FC236}">
                <a16:creationId xmlns:a16="http://schemas.microsoft.com/office/drawing/2014/main" id="{0F773F8E-669B-42D2-90E1-E4CD0B4B9D6B}"/>
              </a:ext>
            </a:extLst>
          </p:cNvPr>
          <p:cNvSpPr txBox="1"/>
          <p:nvPr/>
        </p:nvSpPr>
        <p:spPr>
          <a:xfrm>
            <a:off x="10148164" y="2762572"/>
            <a:ext cx="1328697" cy="646331"/>
          </a:xfrm>
          <a:prstGeom prst="rect">
            <a:avLst/>
          </a:prstGeom>
          <a:noFill/>
        </p:spPr>
        <p:txBody>
          <a:bodyPr wrap="none" rtlCol="0">
            <a:spAutoFit/>
          </a:bodyPr>
          <a:lstStyle/>
          <a:p>
            <a:pPr algn="ctr"/>
            <a:r>
              <a:rPr lang="en-US" b="1"/>
              <a:t>Neurogenic </a:t>
            </a:r>
          </a:p>
          <a:p>
            <a:pPr algn="ctr"/>
            <a:r>
              <a:rPr lang="en-US" b="1"/>
              <a:t>response</a:t>
            </a:r>
          </a:p>
        </p:txBody>
      </p:sp>
      <p:grpSp>
        <p:nvGrpSpPr>
          <p:cNvPr id="3" name="Group 4">
            <a:extLst>
              <a:ext uri="{FF2B5EF4-FFF2-40B4-BE49-F238E27FC236}">
                <a16:creationId xmlns:a16="http://schemas.microsoft.com/office/drawing/2014/main" id="{73FD2888-8CCA-68B4-E2C6-5209F66297DD}"/>
              </a:ext>
            </a:extLst>
          </p:cNvPr>
          <p:cNvGrpSpPr>
            <a:grpSpLocks noChangeAspect="1"/>
          </p:cNvGrpSpPr>
          <p:nvPr/>
        </p:nvGrpSpPr>
        <p:grpSpPr bwMode="auto">
          <a:xfrm>
            <a:off x="1846785" y="1094636"/>
            <a:ext cx="8518525" cy="1524000"/>
            <a:chOff x="1008" y="454"/>
            <a:chExt cx="5366" cy="960"/>
          </a:xfrm>
        </p:grpSpPr>
        <p:sp>
          <p:nvSpPr>
            <p:cNvPr id="4" name="AutoShape 3">
              <a:extLst>
                <a:ext uri="{FF2B5EF4-FFF2-40B4-BE49-F238E27FC236}">
                  <a16:creationId xmlns:a16="http://schemas.microsoft.com/office/drawing/2014/main" id="{D6F9E3BF-E323-E62B-5753-F1AEB5EDD291}"/>
                </a:ext>
              </a:extLst>
            </p:cNvPr>
            <p:cNvSpPr>
              <a:spLocks noChangeAspect="1" noChangeArrowheads="1" noTextEdit="1"/>
            </p:cNvSpPr>
            <p:nvPr/>
          </p:nvSpPr>
          <p:spPr bwMode="auto">
            <a:xfrm>
              <a:off x="1008" y="454"/>
              <a:ext cx="536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6543B58D-0418-2983-C779-361034899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454"/>
              <a:ext cx="5369"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15">
            <a:extLst>
              <a:ext uri="{FF2B5EF4-FFF2-40B4-BE49-F238E27FC236}">
                <a16:creationId xmlns:a16="http://schemas.microsoft.com/office/drawing/2014/main" id="{4CA345DC-FFCB-27D0-4FD1-3C35695C75A7}"/>
              </a:ext>
            </a:extLst>
          </p:cNvPr>
          <p:cNvSpPr>
            <a:spLocks noGrp="1"/>
          </p:cNvSpPr>
          <p:nvPr>
            <p:ph type="ftr" sz="quarter" idx="3"/>
          </p:nvPr>
        </p:nvSpPr>
        <p:spPr/>
        <p:txBody>
          <a:bodyPr/>
          <a:lstStyle/>
          <a:p>
            <a:r>
              <a:rPr lang="en-US" dirty="0" err="1"/>
              <a:t>CGM</a:t>
            </a:r>
            <a:r>
              <a:rPr lang="en-US" dirty="0"/>
              <a:t>, continuous glucose monitoring</a:t>
            </a:r>
          </a:p>
          <a:p>
            <a:r>
              <a:rPr lang="en-US" dirty="0" err="1"/>
              <a:t>Rickels</a:t>
            </a:r>
            <a:r>
              <a:rPr lang="en-US" dirty="0"/>
              <a:t> MR, et al. </a:t>
            </a:r>
            <a:r>
              <a:rPr lang="en-US" i="1" dirty="0"/>
              <a:t>J Clin Endocrinol </a:t>
            </a:r>
            <a:r>
              <a:rPr lang="en-US" i="1" dirty="0" err="1"/>
              <a:t>Metab</a:t>
            </a:r>
            <a:r>
              <a:rPr lang="en-US" i="1" dirty="0"/>
              <a:t>. </a:t>
            </a:r>
            <a:r>
              <a:rPr lang="en-US" dirty="0"/>
              <a:t>2018;103(1):105-114. doi:10.1210/jc.2017-01516 </a:t>
            </a:r>
          </a:p>
        </p:txBody>
      </p:sp>
    </p:spTree>
    <p:extLst>
      <p:ext uri="{BB962C8B-B14F-4D97-AF65-F5344CB8AC3E}">
        <p14:creationId xmlns:p14="http://schemas.microsoft.com/office/powerpoint/2010/main" val="130111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7511C-F3CB-4606-9DCB-1E7CE9689760}"/>
              </a:ext>
            </a:extLst>
          </p:cNvPr>
          <p:cNvSpPr>
            <a:spLocks noGrp="1"/>
          </p:cNvSpPr>
          <p:nvPr>
            <p:ph type="title"/>
          </p:nvPr>
        </p:nvSpPr>
        <p:spPr>
          <a:xfrm>
            <a:off x="609600" y="179409"/>
            <a:ext cx="10744200" cy="914829"/>
          </a:xfrm>
        </p:spPr>
        <p:txBody>
          <a:bodyPr>
            <a:normAutofit/>
          </a:bodyPr>
          <a:lstStyle/>
          <a:p>
            <a:r>
              <a:rPr lang="en-US" sz="2800" dirty="0"/>
              <a:t>Incomplete Avoidance of Hypoglycemia With Real-Time </a:t>
            </a:r>
            <a:r>
              <a:rPr lang="en-US" sz="2800" dirty="0" err="1"/>
              <a:t>CGM</a:t>
            </a:r>
            <a:endParaRPr lang="en-US" sz="2800" dirty="0"/>
          </a:p>
        </p:txBody>
      </p:sp>
      <p:graphicFrame>
        <p:nvGraphicFramePr>
          <p:cNvPr id="7" name="Object 6">
            <a:extLst>
              <a:ext uri="{FF2B5EF4-FFF2-40B4-BE49-F238E27FC236}">
                <a16:creationId xmlns:a16="http://schemas.microsoft.com/office/drawing/2014/main" id="{AA20B124-CF7E-432A-824D-37712F77834C}"/>
              </a:ext>
            </a:extLst>
          </p:cNvPr>
          <p:cNvGraphicFramePr>
            <a:graphicFrameLocks noChangeAspect="1"/>
          </p:cNvGraphicFramePr>
          <p:nvPr/>
        </p:nvGraphicFramePr>
        <p:xfrm>
          <a:off x="-99935" y="3391363"/>
          <a:ext cx="3586018" cy="2746366"/>
        </p:xfrm>
        <a:graphic>
          <a:graphicData uri="http://schemas.openxmlformats.org/presentationml/2006/ole">
            <mc:AlternateContent xmlns:mc="http://schemas.openxmlformats.org/markup-compatibility/2006">
              <mc:Choice xmlns:v="urn:schemas-microsoft-com:vml" Requires="v">
                <p:oleObj name="Graph" r:id="rId2" imgW="3904920" imgH="2990520" progId="Origin50.Graph">
                  <p:embed/>
                </p:oleObj>
              </mc:Choice>
              <mc:Fallback>
                <p:oleObj name="Graph" r:id="rId2" imgW="3904920" imgH="2990520" progId="Origin50.Graph">
                  <p:embed/>
                  <p:pic>
                    <p:nvPicPr>
                      <p:cNvPr id="7" name="Object 6">
                        <a:extLst>
                          <a:ext uri="{FF2B5EF4-FFF2-40B4-BE49-F238E27FC236}">
                            <a16:creationId xmlns:a16="http://schemas.microsoft.com/office/drawing/2014/main" id="{AA20B124-CF7E-432A-824D-37712F77834C}"/>
                          </a:ext>
                        </a:extLst>
                      </p:cNvPr>
                      <p:cNvPicPr/>
                      <p:nvPr/>
                    </p:nvPicPr>
                    <p:blipFill>
                      <a:blip r:embed="rId3"/>
                      <a:stretch>
                        <a:fillRect/>
                      </a:stretch>
                    </p:blipFill>
                    <p:spPr>
                      <a:xfrm>
                        <a:off x="-99935" y="3391363"/>
                        <a:ext cx="3586018" cy="274636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35DC4A-46A6-4FF8-97BD-D709177C9E44}"/>
              </a:ext>
            </a:extLst>
          </p:cNvPr>
          <p:cNvGraphicFramePr>
            <a:graphicFrameLocks noChangeAspect="1"/>
          </p:cNvGraphicFramePr>
          <p:nvPr/>
        </p:nvGraphicFramePr>
        <p:xfrm>
          <a:off x="2762272" y="3435689"/>
          <a:ext cx="3586018" cy="2706402"/>
        </p:xfrm>
        <a:graphic>
          <a:graphicData uri="http://schemas.openxmlformats.org/presentationml/2006/ole">
            <mc:AlternateContent xmlns:mc="http://schemas.openxmlformats.org/markup-compatibility/2006">
              <mc:Choice xmlns:v="urn:schemas-microsoft-com:vml" Requires="v">
                <p:oleObj name="Graph" r:id="rId4" imgW="3876840" imgH="2926080" progId="Origin50.Graph">
                  <p:embed/>
                </p:oleObj>
              </mc:Choice>
              <mc:Fallback>
                <p:oleObj name="Graph" r:id="rId4" imgW="3876840" imgH="2926080" progId="Origin50.Graph">
                  <p:embed/>
                  <p:pic>
                    <p:nvPicPr>
                      <p:cNvPr id="8" name="Object 7">
                        <a:extLst>
                          <a:ext uri="{FF2B5EF4-FFF2-40B4-BE49-F238E27FC236}">
                            <a16:creationId xmlns:a16="http://schemas.microsoft.com/office/drawing/2014/main" id="{B735DC4A-46A6-4FF8-97BD-D709177C9E44}"/>
                          </a:ext>
                        </a:extLst>
                      </p:cNvPr>
                      <p:cNvPicPr/>
                      <p:nvPr/>
                    </p:nvPicPr>
                    <p:blipFill>
                      <a:blip r:embed="rId5"/>
                      <a:stretch>
                        <a:fillRect/>
                      </a:stretch>
                    </p:blipFill>
                    <p:spPr>
                      <a:xfrm>
                        <a:off x="2762272" y="3435689"/>
                        <a:ext cx="3586018" cy="270640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BD1DBF4-9A41-49C7-864A-1BA8D9172FE2}"/>
              </a:ext>
            </a:extLst>
          </p:cNvPr>
          <p:cNvSpPr txBox="1"/>
          <p:nvPr/>
        </p:nvSpPr>
        <p:spPr>
          <a:xfrm>
            <a:off x="1001351" y="2762573"/>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A7FE7137-7DDB-4537-A5D7-0AC3C33EF816}"/>
              </a:ext>
            </a:extLst>
          </p:cNvPr>
          <p:cNvSpPr txBox="1"/>
          <p:nvPr/>
        </p:nvSpPr>
        <p:spPr>
          <a:xfrm>
            <a:off x="3702452" y="2762571"/>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13" name="TextBox 12">
            <a:extLst>
              <a:ext uri="{FF2B5EF4-FFF2-40B4-BE49-F238E27FC236}">
                <a16:creationId xmlns:a16="http://schemas.microsoft.com/office/drawing/2014/main" id="{A2F3A7E1-CFA5-4486-A6D6-A462B0DDF4A4}"/>
              </a:ext>
            </a:extLst>
          </p:cNvPr>
          <p:cNvSpPr txBox="1"/>
          <p:nvPr/>
        </p:nvSpPr>
        <p:spPr>
          <a:xfrm>
            <a:off x="6976488" y="2752523"/>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sp>
        <p:nvSpPr>
          <p:cNvPr id="14" name="TextBox 13">
            <a:extLst>
              <a:ext uri="{FF2B5EF4-FFF2-40B4-BE49-F238E27FC236}">
                <a16:creationId xmlns:a16="http://schemas.microsoft.com/office/drawing/2014/main" id="{0F773F8E-669B-42D2-90E1-E4CD0B4B9D6B}"/>
              </a:ext>
            </a:extLst>
          </p:cNvPr>
          <p:cNvSpPr txBox="1"/>
          <p:nvPr/>
        </p:nvSpPr>
        <p:spPr>
          <a:xfrm>
            <a:off x="10148164" y="2762572"/>
            <a:ext cx="1328697" cy="646331"/>
          </a:xfrm>
          <a:prstGeom prst="rect">
            <a:avLst/>
          </a:prstGeom>
          <a:noFill/>
        </p:spPr>
        <p:txBody>
          <a:bodyPr wrap="none" rtlCol="0">
            <a:spAutoFit/>
          </a:bodyPr>
          <a:lstStyle/>
          <a:p>
            <a:pPr algn="ctr"/>
            <a:r>
              <a:rPr lang="en-US" b="1"/>
              <a:t>Neurogenic </a:t>
            </a:r>
          </a:p>
          <a:p>
            <a:pPr algn="ctr"/>
            <a:r>
              <a:rPr lang="en-US" b="1"/>
              <a:t>response</a:t>
            </a:r>
          </a:p>
        </p:txBody>
      </p:sp>
      <p:grpSp>
        <p:nvGrpSpPr>
          <p:cNvPr id="3" name="Group 4">
            <a:extLst>
              <a:ext uri="{FF2B5EF4-FFF2-40B4-BE49-F238E27FC236}">
                <a16:creationId xmlns:a16="http://schemas.microsoft.com/office/drawing/2014/main" id="{73FD2888-8CCA-68B4-E2C6-5209F66297DD}"/>
              </a:ext>
            </a:extLst>
          </p:cNvPr>
          <p:cNvGrpSpPr>
            <a:grpSpLocks noChangeAspect="1"/>
          </p:cNvGrpSpPr>
          <p:nvPr/>
        </p:nvGrpSpPr>
        <p:grpSpPr bwMode="auto">
          <a:xfrm>
            <a:off x="1846785" y="1094636"/>
            <a:ext cx="8518525" cy="1524000"/>
            <a:chOff x="1008" y="454"/>
            <a:chExt cx="5366" cy="960"/>
          </a:xfrm>
        </p:grpSpPr>
        <p:sp>
          <p:nvSpPr>
            <p:cNvPr id="4" name="AutoShape 3">
              <a:extLst>
                <a:ext uri="{FF2B5EF4-FFF2-40B4-BE49-F238E27FC236}">
                  <a16:creationId xmlns:a16="http://schemas.microsoft.com/office/drawing/2014/main" id="{D6F9E3BF-E323-E62B-5753-F1AEB5EDD291}"/>
                </a:ext>
              </a:extLst>
            </p:cNvPr>
            <p:cNvSpPr>
              <a:spLocks noChangeAspect="1" noChangeArrowheads="1" noTextEdit="1"/>
            </p:cNvSpPr>
            <p:nvPr/>
          </p:nvSpPr>
          <p:spPr bwMode="auto">
            <a:xfrm>
              <a:off x="1008" y="454"/>
              <a:ext cx="536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6543B58D-0418-2983-C779-3610348992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454"/>
              <a:ext cx="5369"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15">
            <a:extLst>
              <a:ext uri="{FF2B5EF4-FFF2-40B4-BE49-F238E27FC236}">
                <a16:creationId xmlns:a16="http://schemas.microsoft.com/office/drawing/2014/main" id="{4CA345DC-FFCB-27D0-4FD1-3C35695C75A7}"/>
              </a:ext>
            </a:extLst>
          </p:cNvPr>
          <p:cNvSpPr>
            <a:spLocks noGrp="1"/>
          </p:cNvSpPr>
          <p:nvPr>
            <p:ph type="ftr" sz="quarter" idx="3"/>
          </p:nvPr>
        </p:nvSpPr>
        <p:spPr/>
        <p:txBody>
          <a:bodyPr/>
          <a:lstStyle/>
          <a:p>
            <a:r>
              <a:rPr lang="en-US" dirty="0" err="1"/>
              <a:t>CGM</a:t>
            </a:r>
            <a:r>
              <a:rPr lang="en-US" dirty="0"/>
              <a:t>, continuous glucose monitoring</a:t>
            </a:r>
          </a:p>
          <a:p>
            <a:r>
              <a:rPr lang="en-US" dirty="0" err="1"/>
              <a:t>Rickels</a:t>
            </a:r>
            <a:r>
              <a:rPr lang="en-US" dirty="0"/>
              <a:t> MR, et al. </a:t>
            </a:r>
            <a:r>
              <a:rPr lang="en-US" i="1" dirty="0"/>
              <a:t>J Clin Endocrinol </a:t>
            </a:r>
            <a:r>
              <a:rPr lang="en-US" i="1" dirty="0" err="1"/>
              <a:t>Metab</a:t>
            </a:r>
            <a:r>
              <a:rPr lang="en-US" i="1" dirty="0"/>
              <a:t>. </a:t>
            </a:r>
            <a:r>
              <a:rPr lang="en-US" dirty="0"/>
              <a:t>2018;103(1):105-114. doi:10.1210/jc.2017-01516 </a:t>
            </a:r>
          </a:p>
        </p:txBody>
      </p:sp>
    </p:spTree>
    <p:extLst>
      <p:ext uri="{BB962C8B-B14F-4D97-AF65-F5344CB8AC3E}">
        <p14:creationId xmlns:p14="http://schemas.microsoft.com/office/powerpoint/2010/main" val="369554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7511C-F3CB-4606-9DCB-1E7CE9689760}"/>
              </a:ext>
            </a:extLst>
          </p:cNvPr>
          <p:cNvSpPr>
            <a:spLocks noGrp="1"/>
          </p:cNvSpPr>
          <p:nvPr>
            <p:ph type="title"/>
          </p:nvPr>
        </p:nvSpPr>
        <p:spPr>
          <a:xfrm>
            <a:off x="609600" y="179409"/>
            <a:ext cx="10744200" cy="914829"/>
          </a:xfrm>
        </p:spPr>
        <p:txBody>
          <a:bodyPr>
            <a:normAutofit/>
          </a:bodyPr>
          <a:lstStyle/>
          <a:p>
            <a:r>
              <a:rPr lang="en-US" sz="2800" dirty="0"/>
              <a:t>Incomplete Avoidance of Hypoglycemia With Real-Time </a:t>
            </a:r>
            <a:r>
              <a:rPr lang="en-US" sz="2800" dirty="0" err="1"/>
              <a:t>CGM</a:t>
            </a:r>
            <a:endParaRPr lang="en-US" sz="2800" dirty="0"/>
          </a:p>
        </p:txBody>
      </p:sp>
      <p:graphicFrame>
        <p:nvGraphicFramePr>
          <p:cNvPr id="7" name="Object 6">
            <a:extLst>
              <a:ext uri="{FF2B5EF4-FFF2-40B4-BE49-F238E27FC236}">
                <a16:creationId xmlns:a16="http://schemas.microsoft.com/office/drawing/2014/main" id="{AA20B124-CF7E-432A-824D-37712F77834C}"/>
              </a:ext>
            </a:extLst>
          </p:cNvPr>
          <p:cNvGraphicFramePr>
            <a:graphicFrameLocks noChangeAspect="1"/>
          </p:cNvGraphicFramePr>
          <p:nvPr/>
        </p:nvGraphicFramePr>
        <p:xfrm>
          <a:off x="-99935" y="3391363"/>
          <a:ext cx="3586018" cy="2746366"/>
        </p:xfrm>
        <a:graphic>
          <a:graphicData uri="http://schemas.openxmlformats.org/presentationml/2006/ole">
            <mc:AlternateContent xmlns:mc="http://schemas.openxmlformats.org/markup-compatibility/2006">
              <mc:Choice xmlns:v="urn:schemas-microsoft-com:vml" Requires="v">
                <p:oleObj name="Graph" r:id="rId2" imgW="3904920" imgH="2990520" progId="Origin50.Graph">
                  <p:embed/>
                </p:oleObj>
              </mc:Choice>
              <mc:Fallback>
                <p:oleObj name="Graph" r:id="rId2" imgW="3904920" imgH="2990520" progId="Origin50.Graph">
                  <p:embed/>
                  <p:pic>
                    <p:nvPicPr>
                      <p:cNvPr id="7" name="Object 6">
                        <a:extLst>
                          <a:ext uri="{FF2B5EF4-FFF2-40B4-BE49-F238E27FC236}">
                            <a16:creationId xmlns:a16="http://schemas.microsoft.com/office/drawing/2014/main" id="{AA20B124-CF7E-432A-824D-37712F77834C}"/>
                          </a:ext>
                        </a:extLst>
                      </p:cNvPr>
                      <p:cNvPicPr/>
                      <p:nvPr/>
                    </p:nvPicPr>
                    <p:blipFill>
                      <a:blip r:embed="rId3"/>
                      <a:stretch>
                        <a:fillRect/>
                      </a:stretch>
                    </p:blipFill>
                    <p:spPr>
                      <a:xfrm>
                        <a:off x="-99935" y="3391363"/>
                        <a:ext cx="3586018" cy="274636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35DC4A-46A6-4FF8-97BD-D709177C9E44}"/>
              </a:ext>
            </a:extLst>
          </p:cNvPr>
          <p:cNvGraphicFramePr>
            <a:graphicFrameLocks noChangeAspect="1"/>
          </p:cNvGraphicFramePr>
          <p:nvPr/>
        </p:nvGraphicFramePr>
        <p:xfrm>
          <a:off x="2762272" y="3435689"/>
          <a:ext cx="3586018" cy="2706402"/>
        </p:xfrm>
        <a:graphic>
          <a:graphicData uri="http://schemas.openxmlformats.org/presentationml/2006/ole">
            <mc:AlternateContent xmlns:mc="http://schemas.openxmlformats.org/markup-compatibility/2006">
              <mc:Choice xmlns:v="urn:schemas-microsoft-com:vml" Requires="v">
                <p:oleObj name="Graph" r:id="rId4" imgW="3876840" imgH="2926080" progId="Origin50.Graph">
                  <p:embed/>
                </p:oleObj>
              </mc:Choice>
              <mc:Fallback>
                <p:oleObj name="Graph" r:id="rId4" imgW="3876840" imgH="2926080" progId="Origin50.Graph">
                  <p:embed/>
                  <p:pic>
                    <p:nvPicPr>
                      <p:cNvPr id="8" name="Object 7">
                        <a:extLst>
                          <a:ext uri="{FF2B5EF4-FFF2-40B4-BE49-F238E27FC236}">
                            <a16:creationId xmlns:a16="http://schemas.microsoft.com/office/drawing/2014/main" id="{B735DC4A-46A6-4FF8-97BD-D709177C9E44}"/>
                          </a:ext>
                        </a:extLst>
                      </p:cNvPr>
                      <p:cNvPicPr/>
                      <p:nvPr/>
                    </p:nvPicPr>
                    <p:blipFill>
                      <a:blip r:embed="rId5"/>
                      <a:stretch>
                        <a:fillRect/>
                      </a:stretch>
                    </p:blipFill>
                    <p:spPr>
                      <a:xfrm>
                        <a:off x="2762272" y="3435689"/>
                        <a:ext cx="3586018" cy="270640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7000B44-2A67-4879-BA87-377671E41954}"/>
              </a:ext>
            </a:extLst>
          </p:cNvPr>
          <p:cNvGraphicFramePr>
            <a:graphicFrameLocks noChangeAspect="1"/>
          </p:cNvGraphicFramePr>
          <p:nvPr/>
        </p:nvGraphicFramePr>
        <p:xfrm>
          <a:off x="6035171" y="3435800"/>
          <a:ext cx="3535362" cy="2706688"/>
        </p:xfrm>
        <a:graphic>
          <a:graphicData uri="http://schemas.openxmlformats.org/presentationml/2006/ole">
            <mc:AlternateContent xmlns:mc="http://schemas.openxmlformats.org/markup-compatibility/2006">
              <mc:Choice xmlns:v="urn:schemas-microsoft-com:vml" Requires="v">
                <p:oleObj name="Graph" r:id="rId6" imgW="3901320" imgH="2986920" progId="Origin50.Graph">
                  <p:embed/>
                </p:oleObj>
              </mc:Choice>
              <mc:Fallback>
                <p:oleObj name="Graph" r:id="rId6" imgW="3901320" imgH="2986920" progId="Origin50.Graph">
                  <p:embed/>
                  <p:pic>
                    <p:nvPicPr>
                      <p:cNvPr id="9" name="Object 8">
                        <a:extLst>
                          <a:ext uri="{FF2B5EF4-FFF2-40B4-BE49-F238E27FC236}">
                            <a16:creationId xmlns:a16="http://schemas.microsoft.com/office/drawing/2014/main" id="{D7000B44-2A67-4879-BA87-377671E41954}"/>
                          </a:ext>
                        </a:extLst>
                      </p:cNvPr>
                      <p:cNvPicPr/>
                      <p:nvPr/>
                    </p:nvPicPr>
                    <p:blipFill>
                      <a:blip r:embed="rId7"/>
                      <a:stretch>
                        <a:fillRect/>
                      </a:stretch>
                    </p:blipFill>
                    <p:spPr>
                      <a:xfrm>
                        <a:off x="6035171" y="3435800"/>
                        <a:ext cx="3535362" cy="27066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BD1DBF4-9A41-49C7-864A-1BA8D9172FE2}"/>
              </a:ext>
            </a:extLst>
          </p:cNvPr>
          <p:cNvSpPr txBox="1"/>
          <p:nvPr/>
        </p:nvSpPr>
        <p:spPr>
          <a:xfrm>
            <a:off x="1001351" y="2762573"/>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A7FE7137-7DDB-4537-A5D7-0AC3C33EF816}"/>
              </a:ext>
            </a:extLst>
          </p:cNvPr>
          <p:cNvSpPr txBox="1"/>
          <p:nvPr/>
        </p:nvSpPr>
        <p:spPr>
          <a:xfrm>
            <a:off x="3702452" y="2762571"/>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13" name="TextBox 12">
            <a:extLst>
              <a:ext uri="{FF2B5EF4-FFF2-40B4-BE49-F238E27FC236}">
                <a16:creationId xmlns:a16="http://schemas.microsoft.com/office/drawing/2014/main" id="{A2F3A7E1-CFA5-4486-A6D6-A462B0DDF4A4}"/>
              </a:ext>
            </a:extLst>
          </p:cNvPr>
          <p:cNvSpPr txBox="1"/>
          <p:nvPr/>
        </p:nvSpPr>
        <p:spPr>
          <a:xfrm>
            <a:off x="6976488" y="2752523"/>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sp>
        <p:nvSpPr>
          <p:cNvPr id="14" name="TextBox 13">
            <a:extLst>
              <a:ext uri="{FF2B5EF4-FFF2-40B4-BE49-F238E27FC236}">
                <a16:creationId xmlns:a16="http://schemas.microsoft.com/office/drawing/2014/main" id="{0F773F8E-669B-42D2-90E1-E4CD0B4B9D6B}"/>
              </a:ext>
            </a:extLst>
          </p:cNvPr>
          <p:cNvSpPr txBox="1"/>
          <p:nvPr/>
        </p:nvSpPr>
        <p:spPr>
          <a:xfrm>
            <a:off x="10148164" y="2762572"/>
            <a:ext cx="1328697" cy="646331"/>
          </a:xfrm>
          <a:prstGeom prst="rect">
            <a:avLst/>
          </a:prstGeom>
          <a:noFill/>
        </p:spPr>
        <p:txBody>
          <a:bodyPr wrap="none" rtlCol="0">
            <a:spAutoFit/>
          </a:bodyPr>
          <a:lstStyle/>
          <a:p>
            <a:pPr algn="ctr"/>
            <a:r>
              <a:rPr lang="en-US" b="1"/>
              <a:t>Neurogenic </a:t>
            </a:r>
          </a:p>
          <a:p>
            <a:pPr algn="ctr"/>
            <a:r>
              <a:rPr lang="en-US" b="1"/>
              <a:t>response</a:t>
            </a:r>
          </a:p>
        </p:txBody>
      </p:sp>
      <p:grpSp>
        <p:nvGrpSpPr>
          <p:cNvPr id="3" name="Group 4">
            <a:extLst>
              <a:ext uri="{FF2B5EF4-FFF2-40B4-BE49-F238E27FC236}">
                <a16:creationId xmlns:a16="http://schemas.microsoft.com/office/drawing/2014/main" id="{73FD2888-8CCA-68B4-E2C6-5209F66297DD}"/>
              </a:ext>
            </a:extLst>
          </p:cNvPr>
          <p:cNvGrpSpPr>
            <a:grpSpLocks noChangeAspect="1"/>
          </p:cNvGrpSpPr>
          <p:nvPr/>
        </p:nvGrpSpPr>
        <p:grpSpPr bwMode="auto">
          <a:xfrm>
            <a:off x="1846785" y="1094636"/>
            <a:ext cx="8518525" cy="1524000"/>
            <a:chOff x="1008" y="454"/>
            <a:chExt cx="5366" cy="960"/>
          </a:xfrm>
        </p:grpSpPr>
        <p:sp>
          <p:nvSpPr>
            <p:cNvPr id="4" name="AutoShape 3">
              <a:extLst>
                <a:ext uri="{FF2B5EF4-FFF2-40B4-BE49-F238E27FC236}">
                  <a16:creationId xmlns:a16="http://schemas.microsoft.com/office/drawing/2014/main" id="{D6F9E3BF-E323-E62B-5753-F1AEB5EDD291}"/>
                </a:ext>
              </a:extLst>
            </p:cNvPr>
            <p:cNvSpPr>
              <a:spLocks noChangeAspect="1" noChangeArrowheads="1" noTextEdit="1"/>
            </p:cNvSpPr>
            <p:nvPr/>
          </p:nvSpPr>
          <p:spPr bwMode="auto">
            <a:xfrm>
              <a:off x="1008" y="454"/>
              <a:ext cx="536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6543B58D-0418-2983-C779-3610348992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 y="454"/>
              <a:ext cx="5369"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15">
            <a:extLst>
              <a:ext uri="{FF2B5EF4-FFF2-40B4-BE49-F238E27FC236}">
                <a16:creationId xmlns:a16="http://schemas.microsoft.com/office/drawing/2014/main" id="{4CA345DC-FFCB-27D0-4FD1-3C35695C75A7}"/>
              </a:ext>
            </a:extLst>
          </p:cNvPr>
          <p:cNvSpPr>
            <a:spLocks noGrp="1"/>
          </p:cNvSpPr>
          <p:nvPr>
            <p:ph type="ftr" sz="quarter" idx="3"/>
          </p:nvPr>
        </p:nvSpPr>
        <p:spPr/>
        <p:txBody>
          <a:bodyPr/>
          <a:lstStyle/>
          <a:p>
            <a:r>
              <a:rPr lang="en-US" dirty="0" err="1"/>
              <a:t>CGM</a:t>
            </a:r>
            <a:r>
              <a:rPr lang="en-US" dirty="0"/>
              <a:t>, continuous glucose monitoring</a:t>
            </a:r>
          </a:p>
          <a:p>
            <a:r>
              <a:rPr lang="en-US" dirty="0" err="1"/>
              <a:t>Rickels</a:t>
            </a:r>
            <a:r>
              <a:rPr lang="en-US" dirty="0"/>
              <a:t> MR, et al. </a:t>
            </a:r>
            <a:r>
              <a:rPr lang="en-US" i="1" dirty="0"/>
              <a:t>J Clin Endocrinol </a:t>
            </a:r>
            <a:r>
              <a:rPr lang="en-US" i="1" dirty="0" err="1"/>
              <a:t>Metab</a:t>
            </a:r>
            <a:r>
              <a:rPr lang="en-US" i="1" dirty="0"/>
              <a:t>. </a:t>
            </a:r>
            <a:r>
              <a:rPr lang="en-US" dirty="0"/>
              <a:t>2018;103(1):105-114. doi:10.1210/jc.2017-01516 </a:t>
            </a:r>
          </a:p>
        </p:txBody>
      </p:sp>
    </p:spTree>
    <p:extLst>
      <p:ext uri="{BB962C8B-B14F-4D97-AF65-F5344CB8AC3E}">
        <p14:creationId xmlns:p14="http://schemas.microsoft.com/office/powerpoint/2010/main" val="263609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7511C-F3CB-4606-9DCB-1E7CE9689760}"/>
              </a:ext>
            </a:extLst>
          </p:cNvPr>
          <p:cNvSpPr>
            <a:spLocks noGrp="1"/>
          </p:cNvSpPr>
          <p:nvPr>
            <p:ph type="title"/>
          </p:nvPr>
        </p:nvSpPr>
        <p:spPr>
          <a:xfrm>
            <a:off x="609600" y="179409"/>
            <a:ext cx="10744200" cy="914829"/>
          </a:xfrm>
        </p:spPr>
        <p:txBody>
          <a:bodyPr>
            <a:normAutofit/>
          </a:bodyPr>
          <a:lstStyle/>
          <a:p>
            <a:r>
              <a:rPr lang="en-US" sz="2800" dirty="0"/>
              <a:t>Incomplete Avoidance of Hypoglycemia With Real-Time </a:t>
            </a:r>
            <a:r>
              <a:rPr lang="en-US" sz="2800" dirty="0" err="1"/>
              <a:t>CGM</a:t>
            </a:r>
            <a:endParaRPr lang="en-US" sz="2800" dirty="0"/>
          </a:p>
        </p:txBody>
      </p:sp>
      <p:graphicFrame>
        <p:nvGraphicFramePr>
          <p:cNvPr id="7" name="Object 6">
            <a:extLst>
              <a:ext uri="{FF2B5EF4-FFF2-40B4-BE49-F238E27FC236}">
                <a16:creationId xmlns:a16="http://schemas.microsoft.com/office/drawing/2014/main" id="{AA20B124-CF7E-432A-824D-37712F77834C}"/>
              </a:ext>
            </a:extLst>
          </p:cNvPr>
          <p:cNvGraphicFramePr>
            <a:graphicFrameLocks noChangeAspect="1"/>
          </p:cNvGraphicFramePr>
          <p:nvPr/>
        </p:nvGraphicFramePr>
        <p:xfrm>
          <a:off x="-99935" y="3391363"/>
          <a:ext cx="3586018" cy="2746366"/>
        </p:xfrm>
        <a:graphic>
          <a:graphicData uri="http://schemas.openxmlformats.org/presentationml/2006/ole">
            <mc:AlternateContent xmlns:mc="http://schemas.openxmlformats.org/markup-compatibility/2006">
              <mc:Choice xmlns:v="urn:schemas-microsoft-com:vml" Requires="v">
                <p:oleObj name="Graph" r:id="rId2" imgW="3904920" imgH="2990520" progId="Origin50.Graph">
                  <p:embed/>
                </p:oleObj>
              </mc:Choice>
              <mc:Fallback>
                <p:oleObj name="Graph" r:id="rId2" imgW="3904920" imgH="2990520" progId="Origin50.Graph">
                  <p:embed/>
                  <p:pic>
                    <p:nvPicPr>
                      <p:cNvPr id="7" name="Object 6">
                        <a:extLst>
                          <a:ext uri="{FF2B5EF4-FFF2-40B4-BE49-F238E27FC236}">
                            <a16:creationId xmlns:a16="http://schemas.microsoft.com/office/drawing/2014/main" id="{AA20B124-CF7E-432A-824D-37712F77834C}"/>
                          </a:ext>
                        </a:extLst>
                      </p:cNvPr>
                      <p:cNvPicPr/>
                      <p:nvPr/>
                    </p:nvPicPr>
                    <p:blipFill>
                      <a:blip r:embed="rId3"/>
                      <a:stretch>
                        <a:fillRect/>
                      </a:stretch>
                    </p:blipFill>
                    <p:spPr>
                      <a:xfrm>
                        <a:off x="-99935" y="3391363"/>
                        <a:ext cx="3586018" cy="274636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35DC4A-46A6-4FF8-97BD-D709177C9E44}"/>
              </a:ext>
            </a:extLst>
          </p:cNvPr>
          <p:cNvGraphicFramePr>
            <a:graphicFrameLocks noChangeAspect="1"/>
          </p:cNvGraphicFramePr>
          <p:nvPr/>
        </p:nvGraphicFramePr>
        <p:xfrm>
          <a:off x="2762272" y="3435689"/>
          <a:ext cx="3586018" cy="2706402"/>
        </p:xfrm>
        <a:graphic>
          <a:graphicData uri="http://schemas.openxmlformats.org/presentationml/2006/ole">
            <mc:AlternateContent xmlns:mc="http://schemas.openxmlformats.org/markup-compatibility/2006">
              <mc:Choice xmlns:v="urn:schemas-microsoft-com:vml" Requires="v">
                <p:oleObj name="Graph" r:id="rId4" imgW="3876840" imgH="2926080" progId="Origin50.Graph">
                  <p:embed/>
                </p:oleObj>
              </mc:Choice>
              <mc:Fallback>
                <p:oleObj name="Graph" r:id="rId4" imgW="3876840" imgH="2926080" progId="Origin50.Graph">
                  <p:embed/>
                  <p:pic>
                    <p:nvPicPr>
                      <p:cNvPr id="8" name="Object 7">
                        <a:extLst>
                          <a:ext uri="{FF2B5EF4-FFF2-40B4-BE49-F238E27FC236}">
                            <a16:creationId xmlns:a16="http://schemas.microsoft.com/office/drawing/2014/main" id="{B735DC4A-46A6-4FF8-97BD-D709177C9E44}"/>
                          </a:ext>
                        </a:extLst>
                      </p:cNvPr>
                      <p:cNvPicPr/>
                      <p:nvPr/>
                    </p:nvPicPr>
                    <p:blipFill>
                      <a:blip r:embed="rId5"/>
                      <a:stretch>
                        <a:fillRect/>
                      </a:stretch>
                    </p:blipFill>
                    <p:spPr>
                      <a:xfrm>
                        <a:off x="2762272" y="3435689"/>
                        <a:ext cx="3586018" cy="270640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7000B44-2A67-4879-BA87-377671E41954}"/>
              </a:ext>
            </a:extLst>
          </p:cNvPr>
          <p:cNvGraphicFramePr>
            <a:graphicFrameLocks noChangeAspect="1"/>
          </p:cNvGraphicFramePr>
          <p:nvPr/>
        </p:nvGraphicFramePr>
        <p:xfrm>
          <a:off x="6035171" y="3435800"/>
          <a:ext cx="3535362" cy="2706688"/>
        </p:xfrm>
        <a:graphic>
          <a:graphicData uri="http://schemas.openxmlformats.org/presentationml/2006/ole">
            <mc:AlternateContent xmlns:mc="http://schemas.openxmlformats.org/markup-compatibility/2006">
              <mc:Choice xmlns:v="urn:schemas-microsoft-com:vml" Requires="v">
                <p:oleObj name="Graph" r:id="rId6" imgW="3901320" imgH="2986920" progId="Origin50.Graph">
                  <p:embed/>
                </p:oleObj>
              </mc:Choice>
              <mc:Fallback>
                <p:oleObj name="Graph" r:id="rId6" imgW="3901320" imgH="2986920" progId="Origin50.Graph">
                  <p:embed/>
                  <p:pic>
                    <p:nvPicPr>
                      <p:cNvPr id="9" name="Object 8">
                        <a:extLst>
                          <a:ext uri="{FF2B5EF4-FFF2-40B4-BE49-F238E27FC236}">
                            <a16:creationId xmlns:a16="http://schemas.microsoft.com/office/drawing/2014/main" id="{D7000B44-2A67-4879-BA87-377671E41954}"/>
                          </a:ext>
                        </a:extLst>
                      </p:cNvPr>
                      <p:cNvPicPr/>
                      <p:nvPr/>
                    </p:nvPicPr>
                    <p:blipFill>
                      <a:blip r:embed="rId7"/>
                      <a:stretch>
                        <a:fillRect/>
                      </a:stretch>
                    </p:blipFill>
                    <p:spPr>
                      <a:xfrm>
                        <a:off x="6035171" y="3435800"/>
                        <a:ext cx="3535362" cy="27066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E5516AA-6787-4E6C-9600-366854C1FDFF}"/>
              </a:ext>
            </a:extLst>
          </p:cNvPr>
          <p:cNvGraphicFramePr>
            <a:graphicFrameLocks noChangeAspect="1"/>
          </p:cNvGraphicFramePr>
          <p:nvPr/>
        </p:nvGraphicFramePr>
        <p:xfrm>
          <a:off x="8948709" y="3405545"/>
          <a:ext cx="3586018" cy="2745682"/>
        </p:xfrm>
        <a:graphic>
          <a:graphicData uri="http://schemas.openxmlformats.org/presentationml/2006/ole">
            <mc:AlternateContent xmlns:mc="http://schemas.openxmlformats.org/markup-compatibility/2006">
              <mc:Choice xmlns:v="urn:schemas-microsoft-com:vml" Requires="v">
                <p:oleObj name="Graph" r:id="rId8" imgW="3901320" imgH="2986920" progId="Origin50.Graph">
                  <p:embed/>
                </p:oleObj>
              </mc:Choice>
              <mc:Fallback>
                <p:oleObj name="Graph" r:id="rId8" imgW="3901320" imgH="2986920" progId="Origin50.Graph">
                  <p:embed/>
                  <p:pic>
                    <p:nvPicPr>
                      <p:cNvPr id="10" name="Object 9">
                        <a:extLst>
                          <a:ext uri="{FF2B5EF4-FFF2-40B4-BE49-F238E27FC236}">
                            <a16:creationId xmlns:a16="http://schemas.microsoft.com/office/drawing/2014/main" id="{5E5516AA-6787-4E6C-9600-366854C1FDFF}"/>
                          </a:ext>
                        </a:extLst>
                      </p:cNvPr>
                      <p:cNvPicPr/>
                      <p:nvPr/>
                    </p:nvPicPr>
                    <p:blipFill>
                      <a:blip r:embed="rId9"/>
                      <a:stretch>
                        <a:fillRect/>
                      </a:stretch>
                    </p:blipFill>
                    <p:spPr>
                      <a:xfrm>
                        <a:off x="8948709" y="3405545"/>
                        <a:ext cx="3586018" cy="274568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BD1DBF4-9A41-49C7-864A-1BA8D9172FE2}"/>
              </a:ext>
            </a:extLst>
          </p:cNvPr>
          <p:cNvSpPr txBox="1"/>
          <p:nvPr/>
        </p:nvSpPr>
        <p:spPr>
          <a:xfrm>
            <a:off x="1001351" y="2762573"/>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A7FE7137-7DDB-4537-A5D7-0AC3C33EF816}"/>
              </a:ext>
            </a:extLst>
          </p:cNvPr>
          <p:cNvSpPr txBox="1"/>
          <p:nvPr/>
        </p:nvSpPr>
        <p:spPr>
          <a:xfrm>
            <a:off x="3702452" y="2762571"/>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13" name="TextBox 12">
            <a:extLst>
              <a:ext uri="{FF2B5EF4-FFF2-40B4-BE49-F238E27FC236}">
                <a16:creationId xmlns:a16="http://schemas.microsoft.com/office/drawing/2014/main" id="{A2F3A7E1-CFA5-4486-A6D6-A462B0DDF4A4}"/>
              </a:ext>
            </a:extLst>
          </p:cNvPr>
          <p:cNvSpPr txBox="1"/>
          <p:nvPr/>
        </p:nvSpPr>
        <p:spPr>
          <a:xfrm>
            <a:off x="6976488" y="2752523"/>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sp>
        <p:nvSpPr>
          <p:cNvPr id="14" name="TextBox 13">
            <a:extLst>
              <a:ext uri="{FF2B5EF4-FFF2-40B4-BE49-F238E27FC236}">
                <a16:creationId xmlns:a16="http://schemas.microsoft.com/office/drawing/2014/main" id="{0F773F8E-669B-42D2-90E1-E4CD0B4B9D6B}"/>
              </a:ext>
            </a:extLst>
          </p:cNvPr>
          <p:cNvSpPr txBox="1"/>
          <p:nvPr/>
        </p:nvSpPr>
        <p:spPr>
          <a:xfrm>
            <a:off x="10148164" y="2762572"/>
            <a:ext cx="1328697" cy="646331"/>
          </a:xfrm>
          <a:prstGeom prst="rect">
            <a:avLst/>
          </a:prstGeom>
          <a:noFill/>
        </p:spPr>
        <p:txBody>
          <a:bodyPr wrap="none" rtlCol="0">
            <a:spAutoFit/>
          </a:bodyPr>
          <a:lstStyle/>
          <a:p>
            <a:pPr algn="ctr"/>
            <a:r>
              <a:rPr lang="en-US" b="1"/>
              <a:t>Neurogenic </a:t>
            </a:r>
          </a:p>
          <a:p>
            <a:pPr algn="ctr"/>
            <a:r>
              <a:rPr lang="en-US" b="1"/>
              <a:t>response</a:t>
            </a:r>
          </a:p>
        </p:txBody>
      </p:sp>
      <p:grpSp>
        <p:nvGrpSpPr>
          <p:cNvPr id="3" name="Group 4">
            <a:extLst>
              <a:ext uri="{FF2B5EF4-FFF2-40B4-BE49-F238E27FC236}">
                <a16:creationId xmlns:a16="http://schemas.microsoft.com/office/drawing/2014/main" id="{73FD2888-8CCA-68B4-E2C6-5209F66297DD}"/>
              </a:ext>
            </a:extLst>
          </p:cNvPr>
          <p:cNvGrpSpPr>
            <a:grpSpLocks noChangeAspect="1"/>
          </p:cNvGrpSpPr>
          <p:nvPr/>
        </p:nvGrpSpPr>
        <p:grpSpPr bwMode="auto">
          <a:xfrm>
            <a:off x="1846785" y="1094636"/>
            <a:ext cx="8518525" cy="1524000"/>
            <a:chOff x="1008" y="454"/>
            <a:chExt cx="5366" cy="960"/>
          </a:xfrm>
        </p:grpSpPr>
        <p:sp>
          <p:nvSpPr>
            <p:cNvPr id="4" name="AutoShape 3">
              <a:extLst>
                <a:ext uri="{FF2B5EF4-FFF2-40B4-BE49-F238E27FC236}">
                  <a16:creationId xmlns:a16="http://schemas.microsoft.com/office/drawing/2014/main" id="{D6F9E3BF-E323-E62B-5753-F1AEB5EDD291}"/>
                </a:ext>
              </a:extLst>
            </p:cNvPr>
            <p:cNvSpPr>
              <a:spLocks noChangeAspect="1" noChangeArrowheads="1" noTextEdit="1"/>
            </p:cNvSpPr>
            <p:nvPr/>
          </p:nvSpPr>
          <p:spPr bwMode="auto">
            <a:xfrm>
              <a:off x="1008" y="454"/>
              <a:ext cx="536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6543B58D-0418-2983-C779-3610348992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454"/>
              <a:ext cx="5369"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15">
            <a:extLst>
              <a:ext uri="{FF2B5EF4-FFF2-40B4-BE49-F238E27FC236}">
                <a16:creationId xmlns:a16="http://schemas.microsoft.com/office/drawing/2014/main" id="{4CA345DC-FFCB-27D0-4FD1-3C35695C75A7}"/>
              </a:ext>
            </a:extLst>
          </p:cNvPr>
          <p:cNvSpPr>
            <a:spLocks noGrp="1"/>
          </p:cNvSpPr>
          <p:nvPr>
            <p:ph type="ftr" sz="quarter" idx="3"/>
          </p:nvPr>
        </p:nvSpPr>
        <p:spPr/>
        <p:txBody>
          <a:bodyPr/>
          <a:lstStyle/>
          <a:p>
            <a:r>
              <a:rPr lang="en-US" dirty="0" err="1"/>
              <a:t>CGM</a:t>
            </a:r>
            <a:r>
              <a:rPr lang="en-US" dirty="0"/>
              <a:t>, continuous glucose monitoring</a:t>
            </a:r>
          </a:p>
          <a:p>
            <a:r>
              <a:rPr lang="en-US" dirty="0" err="1"/>
              <a:t>Rickels</a:t>
            </a:r>
            <a:r>
              <a:rPr lang="en-US" dirty="0"/>
              <a:t> MR, et al. </a:t>
            </a:r>
            <a:r>
              <a:rPr lang="en-US" i="1" dirty="0"/>
              <a:t>J Clin Endocrinol </a:t>
            </a:r>
            <a:r>
              <a:rPr lang="en-US" i="1" dirty="0" err="1"/>
              <a:t>Metab</a:t>
            </a:r>
            <a:r>
              <a:rPr lang="en-US" i="1" dirty="0"/>
              <a:t>. </a:t>
            </a:r>
            <a:r>
              <a:rPr lang="en-US" dirty="0"/>
              <a:t>2018;103(1):105-114. doi:10.1210/jc.2017-01516 </a:t>
            </a:r>
          </a:p>
        </p:txBody>
      </p:sp>
    </p:spTree>
    <p:extLst>
      <p:ext uri="{BB962C8B-B14F-4D97-AF65-F5344CB8AC3E}">
        <p14:creationId xmlns:p14="http://schemas.microsoft.com/office/powerpoint/2010/main" val="419322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199506"/>
            <a:ext cx="10744200" cy="791098"/>
          </a:xfrm>
        </p:spPr>
        <p:txBody>
          <a:bodyPr/>
          <a:lstStyle/>
          <a:p>
            <a:r>
              <a:rPr lang="en-US" altLang="en-US" dirty="0"/>
              <a:t>Case: Glycemic Control in Islet Transplantation</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60358" y="990603"/>
            <a:ext cx="8641080" cy="528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106642" y="3025170"/>
            <a:ext cx="577402" cy="1569660"/>
          </a:xfrm>
          <a:prstGeom prst="rect">
            <a:avLst/>
          </a:prstGeom>
          <a:noFill/>
        </p:spPr>
        <p:txBody>
          <a:bodyPr wrap="none" rtlCol="0">
            <a:spAutoFit/>
          </a:bodyPr>
          <a:lstStyle/>
          <a:p>
            <a:r>
              <a:rPr lang="en-US" sz="1200" err="1">
                <a:solidFill>
                  <a:srgbClr val="FF0000"/>
                </a:solidFill>
              </a:rPr>
              <a:t>mmoL</a:t>
            </a:r>
            <a:endParaRPr lang="en-US" sz="1200">
              <a:solidFill>
                <a:srgbClr val="FF0000"/>
              </a:solidFill>
            </a:endParaRPr>
          </a:p>
          <a:p>
            <a:r>
              <a:rPr lang="en-US" sz="1200">
                <a:solidFill>
                  <a:srgbClr val="FF0000"/>
                </a:solidFill>
              </a:rPr>
              <a:t>10</a:t>
            </a:r>
          </a:p>
          <a:p>
            <a:endParaRPr lang="en-US" sz="1200">
              <a:solidFill>
                <a:srgbClr val="FF0000"/>
              </a:solidFill>
            </a:endParaRPr>
          </a:p>
          <a:p>
            <a:endParaRPr lang="en-US" sz="1200">
              <a:solidFill>
                <a:srgbClr val="00B050"/>
              </a:solidFill>
            </a:endParaRPr>
          </a:p>
          <a:p>
            <a:endParaRPr lang="en-US" sz="1200">
              <a:solidFill>
                <a:srgbClr val="FF0000"/>
              </a:solidFill>
            </a:endParaRPr>
          </a:p>
          <a:p>
            <a:endParaRPr lang="en-US" sz="1200">
              <a:solidFill>
                <a:srgbClr val="FF0000"/>
              </a:solidFill>
            </a:endParaRPr>
          </a:p>
          <a:p>
            <a:endParaRPr lang="en-US" sz="1200">
              <a:solidFill>
                <a:srgbClr val="FF0000"/>
              </a:solidFill>
            </a:endParaRPr>
          </a:p>
          <a:p>
            <a:r>
              <a:rPr lang="en-US" sz="1200">
                <a:solidFill>
                  <a:srgbClr val="FF0000"/>
                </a:solidFill>
              </a:rPr>
              <a:t>3.9</a:t>
            </a:r>
          </a:p>
        </p:txBody>
      </p:sp>
      <p:sp>
        <p:nvSpPr>
          <p:cNvPr id="3" name="Footer Placeholder 2">
            <a:extLst>
              <a:ext uri="{FF2B5EF4-FFF2-40B4-BE49-F238E27FC236}">
                <a16:creationId xmlns:a16="http://schemas.microsoft.com/office/drawing/2014/main" id="{22F6EC9C-F73E-CF84-1107-70D8B3290408}"/>
              </a:ext>
            </a:extLst>
          </p:cNvPr>
          <p:cNvSpPr>
            <a:spLocks noGrp="1"/>
          </p:cNvSpPr>
          <p:nvPr>
            <p:ph type="ftr" sz="quarter" idx="3"/>
          </p:nvPr>
        </p:nvSpPr>
        <p:spPr/>
        <p:txBody>
          <a:bodyPr/>
          <a:lstStyle/>
          <a:p>
            <a:r>
              <a:rPr lang="en-US" dirty="0" err="1"/>
              <a:t>Rickels</a:t>
            </a:r>
            <a:r>
              <a:rPr lang="en-US" dirty="0"/>
              <a:t> MR, et al. </a:t>
            </a:r>
            <a:r>
              <a:rPr lang="en-US" i="1" dirty="0"/>
              <a:t>J Clin Endocrinol </a:t>
            </a:r>
            <a:r>
              <a:rPr lang="en-US" i="1" dirty="0" err="1"/>
              <a:t>Metab</a:t>
            </a:r>
            <a:r>
              <a:rPr lang="en-US" i="1" dirty="0"/>
              <a:t>. </a:t>
            </a:r>
            <a:r>
              <a:rPr lang="en-US" dirty="0"/>
              <a:t>2016;101(11):4421-4430. doi:10.1210/jc.2016-1649</a:t>
            </a:r>
          </a:p>
        </p:txBody>
      </p:sp>
    </p:spTree>
    <p:extLst>
      <p:ext uri="{BB962C8B-B14F-4D97-AF65-F5344CB8AC3E}">
        <p14:creationId xmlns:p14="http://schemas.microsoft.com/office/powerpoint/2010/main" val="286638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199506"/>
            <a:ext cx="10744200" cy="791098"/>
          </a:xfrm>
        </p:spPr>
        <p:txBody>
          <a:bodyPr/>
          <a:lstStyle/>
          <a:p>
            <a:r>
              <a:rPr lang="en-US" altLang="en-US" dirty="0"/>
              <a:t>Case: Glycemic Control in Islet Transplantation</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60358" y="990603"/>
            <a:ext cx="8641080" cy="528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70704" y="3352800"/>
            <a:ext cx="7543800" cy="1143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06642" y="3025170"/>
            <a:ext cx="577402" cy="1569660"/>
          </a:xfrm>
          <a:prstGeom prst="rect">
            <a:avLst/>
          </a:prstGeom>
          <a:noFill/>
        </p:spPr>
        <p:txBody>
          <a:bodyPr wrap="none" rtlCol="0">
            <a:spAutoFit/>
          </a:bodyPr>
          <a:lstStyle/>
          <a:p>
            <a:r>
              <a:rPr lang="en-US" sz="1200" err="1">
                <a:solidFill>
                  <a:srgbClr val="FF0000"/>
                </a:solidFill>
              </a:rPr>
              <a:t>mmoL</a:t>
            </a:r>
            <a:endParaRPr lang="en-US" sz="1200">
              <a:solidFill>
                <a:srgbClr val="FF0000"/>
              </a:solidFill>
            </a:endParaRPr>
          </a:p>
          <a:p>
            <a:r>
              <a:rPr lang="en-US" sz="1200">
                <a:solidFill>
                  <a:srgbClr val="FF0000"/>
                </a:solidFill>
              </a:rPr>
              <a:t>10</a:t>
            </a:r>
          </a:p>
          <a:p>
            <a:endParaRPr lang="en-US" sz="1200">
              <a:solidFill>
                <a:srgbClr val="FF0000"/>
              </a:solidFill>
            </a:endParaRPr>
          </a:p>
          <a:p>
            <a:endParaRPr lang="en-US" sz="1200">
              <a:solidFill>
                <a:srgbClr val="00B050"/>
              </a:solidFill>
            </a:endParaRPr>
          </a:p>
          <a:p>
            <a:endParaRPr lang="en-US" sz="1200">
              <a:solidFill>
                <a:srgbClr val="FF0000"/>
              </a:solidFill>
            </a:endParaRPr>
          </a:p>
          <a:p>
            <a:endParaRPr lang="en-US" sz="1200">
              <a:solidFill>
                <a:srgbClr val="FF0000"/>
              </a:solidFill>
            </a:endParaRPr>
          </a:p>
          <a:p>
            <a:endParaRPr lang="en-US" sz="1200">
              <a:solidFill>
                <a:srgbClr val="FF0000"/>
              </a:solidFill>
            </a:endParaRPr>
          </a:p>
          <a:p>
            <a:r>
              <a:rPr lang="en-US" sz="1200">
                <a:solidFill>
                  <a:srgbClr val="FF0000"/>
                </a:solidFill>
              </a:rPr>
              <a:t>3.9</a:t>
            </a:r>
          </a:p>
        </p:txBody>
      </p:sp>
      <p:sp>
        <p:nvSpPr>
          <p:cNvPr id="3" name="Footer Placeholder 2">
            <a:extLst>
              <a:ext uri="{FF2B5EF4-FFF2-40B4-BE49-F238E27FC236}">
                <a16:creationId xmlns:a16="http://schemas.microsoft.com/office/drawing/2014/main" id="{22F6EC9C-F73E-CF84-1107-70D8B3290408}"/>
              </a:ext>
            </a:extLst>
          </p:cNvPr>
          <p:cNvSpPr>
            <a:spLocks noGrp="1"/>
          </p:cNvSpPr>
          <p:nvPr>
            <p:ph type="ftr" sz="quarter" idx="3"/>
          </p:nvPr>
        </p:nvSpPr>
        <p:spPr/>
        <p:txBody>
          <a:bodyPr/>
          <a:lstStyle/>
          <a:p>
            <a:r>
              <a:rPr lang="en-US" dirty="0" err="1"/>
              <a:t>Rickels</a:t>
            </a:r>
            <a:r>
              <a:rPr lang="en-US" dirty="0"/>
              <a:t> MR, et al. </a:t>
            </a:r>
            <a:r>
              <a:rPr lang="en-US" i="1" dirty="0"/>
              <a:t>J Clin Endocrinol </a:t>
            </a:r>
            <a:r>
              <a:rPr lang="en-US" i="1" dirty="0" err="1"/>
              <a:t>Metab</a:t>
            </a:r>
            <a:r>
              <a:rPr lang="en-US" i="1" dirty="0"/>
              <a:t>. </a:t>
            </a:r>
            <a:r>
              <a:rPr lang="en-US" dirty="0"/>
              <a:t>2016;101(11):4421-4430. doi:10.1210/jc.2016-1649</a:t>
            </a:r>
          </a:p>
        </p:txBody>
      </p:sp>
    </p:spTree>
    <p:extLst>
      <p:ext uri="{BB962C8B-B14F-4D97-AF65-F5344CB8AC3E}">
        <p14:creationId xmlns:p14="http://schemas.microsoft.com/office/powerpoint/2010/main" val="197565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a:xfrm>
            <a:off x="609600" y="1276350"/>
            <a:ext cx="10744200" cy="5257800"/>
          </a:xfrm>
        </p:spPr>
        <p:txBody>
          <a:bodyPr/>
          <a:lstStyle/>
          <a:p>
            <a:pPr>
              <a:spcBef>
                <a:spcPts val="2400"/>
              </a:spcBef>
            </a:pPr>
            <a:r>
              <a:rPr lang="en-US" dirty="0"/>
              <a:t>Hypoglycemia exposure and related glucose variability mediate increased risk for severe hypoglycemia through compromising physiologic glucose counterregulation and hypoglycemia symptom recognition to defend against low blood glucose </a:t>
            </a:r>
          </a:p>
          <a:p>
            <a:pPr>
              <a:spcBef>
                <a:spcPts val="2400"/>
              </a:spcBef>
            </a:pPr>
            <a:r>
              <a:rPr lang="en-US" dirty="0"/>
              <a:t>Impaired adrenomedullary epinephrine and endogenous glucose production responses exist in long-standing type 1 diabetes, even when symptom awareness of hypoglycemia remains intact</a:t>
            </a:r>
          </a:p>
          <a:p>
            <a:pPr>
              <a:spcBef>
                <a:spcPts val="2400"/>
              </a:spcBef>
            </a:pPr>
            <a:r>
              <a:rPr lang="en-US" dirty="0"/>
              <a:t>Hypoglycemia exposure may require targeting &lt;2% time below range in order to preserve and/or restore physiologic counterregulatory defenses against hypoglycemia and symptom awareness as demonstrated by islet transplantation</a:t>
            </a:r>
          </a:p>
        </p:txBody>
      </p:sp>
    </p:spTree>
    <p:extLst>
      <p:ext uri="{BB962C8B-B14F-4D97-AF65-F5344CB8AC3E}">
        <p14:creationId xmlns:p14="http://schemas.microsoft.com/office/powerpoint/2010/main" val="37530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498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8135" y="3617891"/>
            <a:ext cx="1676613" cy="369332"/>
          </a:xfrm>
          <a:prstGeom prst="rect">
            <a:avLst/>
          </a:prstGeom>
          <a:noFill/>
        </p:spPr>
        <p:txBody>
          <a:bodyPr wrap="none" rtlCol="0">
            <a:spAutoFit/>
          </a:bodyPr>
          <a:lstStyle/>
          <a:p>
            <a:r>
              <a:rPr lang="en-US" b="1" dirty="0"/>
              <a:t>Type 1 diabetes</a:t>
            </a:r>
          </a:p>
        </p:txBody>
      </p:sp>
      <p:sp>
        <p:nvSpPr>
          <p:cNvPr id="3" name="TextBox 2"/>
          <p:cNvSpPr txBox="1"/>
          <p:nvPr/>
        </p:nvSpPr>
        <p:spPr>
          <a:xfrm>
            <a:off x="8579587" y="3617891"/>
            <a:ext cx="2193101" cy="369332"/>
          </a:xfrm>
          <a:prstGeom prst="rect">
            <a:avLst/>
          </a:prstGeom>
          <a:noFill/>
        </p:spPr>
        <p:txBody>
          <a:bodyPr wrap="none" rtlCol="0">
            <a:spAutoFit/>
          </a:bodyPr>
          <a:lstStyle/>
          <a:p>
            <a:r>
              <a:rPr lang="en-US" b="1" dirty="0"/>
              <a:t>Severe hypoglycemia</a:t>
            </a:r>
          </a:p>
        </p:txBody>
      </p:sp>
      <p:sp>
        <p:nvSpPr>
          <p:cNvPr id="4" name="TextBox 3"/>
          <p:cNvSpPr txBox="1"/>
          <p:nvPr/>
        </p:nvSpPr>
        <p:spPr>
          <a:xfrm>
            <a:off x="2989765" y="4395088"/>
            <a:ext cx="1750652" cy="830997"/>
          </a:xfrm>
          <a:prstGeom prst="rect">
            <a:avLst/>
          </a:prstGeom>
          <a:noFill/>
        </p:spPr>
        <p:txBody>
          <a:bodyPr wrap="square" rtlCol="0">
            <a:spAutoFit/>
          </a:bodyPr>
          <a:lstStyle/>
          <a:p>
            <a:pPr algn="ctr"/>
            <a:r>
              <a:rPr lang="en-US" sz="1600" dirty="0"/>
              <a:t>Long duration disease</a:t>
            </a:r>
          </a:p>
          <a:p>
            <a:pPr algn="ctr"/>
            <a:r>
              <a:rPr lang="en-US" sz="1600" dirty="0"/>
              <a:t>(&gt;10-15 years)</a:t>
            </a:r>
          </a:p>
        </p:txBody>
      </p:sp>
      <p:sp>
        <p:nvSpPr>
          <p:cNvPr id="5" name="TextBox 4"/>
          <p:cNvSpPr txBox="1"/>
          <p:nvPr/>
        </p:nvSpPr>
        <p:spPr>
          <a:xfrm>
            <a:off x="6954720" y="4309105"/>
            <a:ext cx="1462611" cy="1077218"/>
          </a:xfrm>
          <a:prstGeom prst="rect">
            <a:avLst/>
          </a:prstGeom>
          <a:noFill/>
        </p:spPr>
        <p:txBody>
          <a:bodyPr wrap="square" rtlCol="0">
            <a:spAutoFit/>
          </a:bodyPr>
          <a:lstStyle/>
          <a:p>
            <a:pPr algn="ctr"/>
            <a:r>
              <a:rPr lang="en-US" sz="1600" dirty="0"/>
              <a:t>C-peptide negative</a:t>
            </a:r>
          </a:p>
          <a:p>
            <a:pPr algn="ctr"/>
            <a:r>
              <a:rPr lang="en-US" sz="1600" dirty="0"/>
              <a:t>(&lt;0.5 ng/ml</a:t>
            </a:r>
          </a:p>
          <a:p>
            <a:pPr algn="ctr"/>
            <a:r>
              <a:rPr lang="en-US" sz="1600" dirty="0"/>
              <a:t>[0.17 nmol/L])</a:t>
            </a:r>
          </a:p>
        </p:txBody>
      </p:sp>
      <p:sp>
        <p:nvSpPr>
          <p:cNvPr id="6" name="TextBox 5"/>
          <p:cNvSpPr txBox="1"/>
          <p:nvPr/>
        </p:nvSpPr>
        <p:spPr>
          <a:xfrm>
            <a:off x="2672614" y="2438060"/>
            <a:ext cx="2505592" cy="830997"/>
          </a:xfrm>
          <a:prstGeom prst="rect">
            <a:avLst/>
          </a:prstGeom>
          <a:noFill/>
        </p:spPr>
        <p:txBody>
          <a:bodyPr wrap="square" rtlCol="0">
            <a:spAutoFit/>
          </a:bodyPr>
          <a:lstStyle/>
          <a:p>
            <a:pPr algn="ctr"/>
            <a:r>
              <a:rPr lang="en-US" sz="1600" dirty="0"/>
              <a:t>Impaired awareness of hypoglycemia</a:t>
            </a:r>
          </a:p>
          <a:p>
            <a:pPr algn="ctr"/>
            <a:r>
              <a:rPr lang="en-US" sz="1600" dirty="0"/>
              <a:t>(Clarke score ≥4)</a:t>
            </a:r>
          </a:p>
        </p:txBody>
      </p:sp>
      <p:sp>
        <p:nvSpPr>
          <p:cNvPr id="7" name="TextBox 6"/>
          <p:cNvSpPr txBox="1"/>
          <p:nvPr/>
        </p:nvSpPr>
        <p:spPr>
          <a:xfrm>
            <a:off x="4536641" y="5365025"/>
            <a:ext cx="1259456" cy="584775"/>
          </a:xfrm>
          <a:prstGeom prst="rect">
            <a:avLst/>
          </a:prstGeom>
          <a:noFill/>
        </p:spPr>
        <p:txBody>
          <a:bodyPr wrap="square" rtlCol="0">
            <a:spAutoFit/>
          </a:bodyPr>
          <a:lstStyle/>
          <a:p>
            <a:pPr algn="ctr"/>
            <a:r>
              <a:rPr lang="en-US" sz="1600"/>
              <a:t>Autonomic neuropathy</a:t>
            </a:r>
          </a:p>
        </p:txBody>
      </p:sp>
      <p:sp>
        <p:nvSpPr>
          <p:cNvPr id="8" name="TextBox 7"/>
          <p:cNvSpPr txBox="1"/>
          <p:nvPr/>
        </p:nvSpPr>
        <p:spPr>
          <a:xfrm>
            <a:off x="6032593" y="5365025"/>
            <a:ext cx="1449237" cy="584775"/>
          </a:xfrm>
          <a:prstGeom prst="rect">
            <a:avLst/>
          </a:prstGeom>
          <a:noFill/>
        </p:spPr>
        <p:txBody>
          <a:bodyPr wrap="square" rtlCol="0">
            <a:spAutoFit/>
          </a:bodyPr>
          <a:lstStyle/>
          <a:p>
            <a:pPr algn="ctr"/>
            <a:r>
              <a:rPr lang="el-GR" sz="1600" dirty="0"/>
              <a:t>β</a:t>
            </a:r>
            <a:r>
              <a:rPr lang="en-US" sz="1600" dirty="0"/>
              <a:t>-adrenergic blockade</a:t>
            </a:r>
          </a:p>
        </p:txBody>
      </p:sp>
      <p:sp>
        <p:nvSpPr>
          <p:cNvPr id="9" name="TextBox 8"/>
          <p:cNvSpPr txBox="1"/>
          <p:nvPr/>
        </p:nvSpPr>
        <p:spPr>
          <a:xfrm>
            <a:off x="6873199" y="2521449"/>
            <a:ext cx="1552754" cy="584775"/>
          </a:xfrm>
          <a:prstGeom prst="rect">
            <a:avLst/>
          </a:prstGeom>
          <a:noFill/>
        </p:spPr>
        <p:txBody>
          <a:bodyPr wrap="square" rtlCol="0">
            <a:spAutoFit/>
          </a:bodyPr>
          <a:lstStyle/>
          <a:p>
            <a:pPr algn="ctr"/>
            <a:r>
              <a:rPr lang="en-US" sz="1600"/>
              <a:t>Severe hypoglycemia</a:t>
            </a:r>
          </a:p>
        </p:txBody>
      </p:sp>
      <p:cxnSp>
        <p:nvCxnSpPr>
          <p:cNvPr id="11" name="Straight Arrow Connector 10"/>
          <p:cNvCxnSpPr/>
          <p:nvPr/>
        </p:nvCxnSpPr>
        <p:spPr>
          <a:xfrm>
            <a:off x="6873202" y="3802557"/>
            <a:ext cx="1544129"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20315" y="1534928"/>
            <a:ext cx="1492116" cy="584775"/>
          </a:xfrm>
          <a:prstGeom prst="rect">
            <a:avLst/>
          </a:prstGeom>
          <a:noFill/>
        </p:spPr>
        <p:txBody>
          <a:bodyPr wrap="square" rtlCol="0">
            <a:spAutoFit/>
          </a:bodyPr>
          <a:lstStyle/>
          <a:p>
            <a:pPr algn="ctr"/>
            <a:r>
              <a:rPr lang="en-US" sz="1600" dirty="0"/>
              <a:t>Hypoglycemia exposure</a:t>
            </a:r>
          </a:p>
        </p:txBody>
      </p:sp>
      <p:sp>
        <p:nvSpPr>
          <p:cNvPr id="14" name="TextBox 13"/>
          <p:cNvSpPr txBox="1"/>
          <p:nvPr/>
        </p:nvSpPr>
        <p:spPr>
          <a:xfrm>
            <a:off x="6049437" y="1540622"/>
            <a:ext cx="1497187" cy="584775"/>
          </a:xfrm>
          <a:prstGeom prst="rect">
            <a:avLst/>
          </a:prstGeom>
          <a:noFill/>
        </p:spPr>
        <p:txBody>
          <a:bodyPr wrap="square" rtlCol="0">
            <a:spAutoFit/>
          </a:bodyPr>
          <a:lstStyle/>
          <a:p>
            <a:pPr algn="ctr"/>
            <a:r>
              <a:rPr lang="en-US" sz="1600"/>
              <a:t>Glucose variability</a:t>
            </a:r>
          </a:p>
        </p:txBody>
      </p:sp>
      <p:cxnSp>
        <p:nvCxnSpPr>
          <p:cNvPr id="16" name="Straight Connector 15"/>
          <p:cNvCxnSpPr>
            <a:cxnSpLocks/>
          </p:cNvCxnSpPr>
          <p:nvPr/>
        </p:nvCxnSpPr>
        <p:spPr>
          <a:xfrm>
            <a:off x="4484914" y="3323771"/>
            <a:ext cx="473220" cy="294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254171" y="2148114"/>
            <a:ext cx="325069" cy="1316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6234847" y="2162629"/>
            <a:ext cx="470753" cy="1268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57208" y="3163895"/>
            <a:ext cx="706518" cy="436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H="1" flipV="1">
            <a:off x="6705600" y="4122057"/>
            <a:ext cx="404867" cy="397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flipV="1">
            <a:off x="6212114" y="4122057"/>
            <a:ext cx="333829" cy="1204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V="1">
            <a:off x="5214905" y="4122057"/>
            <a:ext cx="445666" cy="112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V="1">
            <a:off x="4615543" y="4099065"/>
            <a:ext cx="386783" cy="342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noAutofit/>
          </a:bodyPr>
          <a:lstStyle/>
          <a:p>
            <a:r>
              <a:rPr lang="en-US" sz="4000" b="1" dirty="0"/>
              <a:t>Risk Factors for Severe Hypoglycemia in Type 1 Diabetes</a:t>
            </a:r>
          </a:p>
        </p:txBody>
      </p:sp>
      <p:sp>
        <p:nvSpPr>
          <p:cNvPr id="31" name="Footer Placeholder 30">
            <a:extLst>
              <a:ext uri="{FF2B5EF4-FFF2-40B4-BE49-F238E27FC236}">
                <a16:creationId xmlns:a16="http://schemas.microsoft.com/office/drawing/2014/main" id="{F2E297F7-8535-AACA-C9A3-C205ED8A37F1}"/>
              </a:ext>
            </a:extLst>
          </p:cNvPr>
          <p:cNvSpPr>
            <a:spLocks noGrp="1"/>
          </p:cNvSpPr>
          <p:nvPr>
            <p:ph type="ftr" sz="quarter" idx="3"/>
          </p:nvPr>
        </p:nvSpPr>
        <p:spPr/>
        <p:txBody>
          <a:bodyPr/>
          <a:lstStyle/>
          <a:p>
            <a:r>
              <a:rPr lang="en-US" dirty="0" err="1"/>
              <a:t>Rickels</a:t>
            </a:r>
            <a:r>
              <a:rPr lang="en-US" dirty="0"/>
              <a:t> MR. </a:t>
            </a:r>
            <a:r>
              <a:rPr lang="en-US" i="1" dirty="0"/>
              <a:t>Ann N Y </a:t>
            </a:r>
            <a:r>
              <a:rPr lang="en-US" i="1" dirty="0" err="1"/>
              <a:t>Acad</a:t>
            </a:r>
            <a:r>
              <a:rPr lang="en-US" i="1" dirty="0"/>
              <a:t> Sci. </a:t>
            </a:r>
            <a:r>
              <a:rPr lang="en-US" dirty="0"/>
              <a:t>2019;1454(1):68-79. doi:10.1111/nyas.14214</a:t>
            </a:r>
          </a:p>
        </p:txBody>
      </p:sp>
    </p:spTree>
    <p:extLst>
      <p:ext uri="{BB962C8B-B14F-4D97-AF65-F5344CB8AC3E}">
        <p14:creationId xmlns:p14="http://schemas.microsoft.com/office/powerpoint/2010/main" val="385461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Autofit/>
          </a:bodyPr>
          <a:lstStyle/>
          <a:p>
            <a:pPr eaLnBrk="1" hangingPunct="1"/>
            <a:r>
              <a:rPr lang="en-US" altLang="en-US" sz="4000" b="1" dirty="0"/>
              <a:t>Case: Continuous Glucose Monitoring</a:t>
            </a:r>
          </a:p>
        </p:txBody>
      </p:sp>
      <p:pic>
        <p:nvPicPr>
          <p:cNvPr id="5124" name="Picture 8"/>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a:stretch/>
        </p:blipFill>
        <p:spPr>
          <a:xfrm>
            <a:off x="1683657" y="1354892"/>
            <a:ext cx="8062913" cy="4944308"/>
          </a:xfrm>
          <a:prstGeom prst="rect">
            <a:avLst/>
          </a:prstGeom>
          <a:noFill/>
          <a:ln>
            <a:noFill/>
          </a:ln>
        </p:spPr>
      </p:pic>
      <p:sp>
        <p:nvSpPr>
          <p:cNvPr id="2" name="TextBox 1"/>
          <p:cNvSpPr txBox="1"/>
          <p:nvPr/>
        </p:nvSpPr>
        <p:spPr>
          <a:xfrm>
            <a:off x="10134600" y="3137744"/>
            <a:ext cx="577402" cy="1569660"/>
          </a:xfrm>
          <a:prstGeom prst="rect">
            <a:avLst/>
          </a:prstGeom>
          <a:noFill/>
        </p:spPr>
        <p:txBody>
          <a:bodyPr wrap="none" rtlCol="0">
            <a:spAutoFit/>
          </a:bodyPr>
          <a:lstStyle/>
          <a:p>
            <a:r>
              <a:rPr lang="en-US" sz="1200" dirty="0" err="1">
                <a:solidFill>
                  <a:srgbClr val="FF0000"/>
                </a:solidFill>
              </a:rPr>
              <a:t>mmoL</a:t>
            </a:r>
            <a:endParaRPr lang="en-US" sz="1200" dirty="0">
              <a:solidFill>
                <a:srgbClr val="FF0000"/>
              </a:solidFill>
            </a:endParaRPr>
          </a:p>
          <a:p>
            <a:r>
              <a:rPr lang="en-US" sz="1200" dirty="0">
                <a:solidFill>
                  <a:srgbClr val="FF0000"/>
                </a:solidFill>
              </a:rPr>
              <a:t>10</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3.9</a:t>
            </a:r>
          </a:p>
        </p:txBody>
      </p:sp>
      <p:sp>
        <p:nvSpPr>
          <p:cNvPr id="3" name="Footer Placeholder 2">
            <a:extLst>
              <a:ext uri="{FF2B5EF4-FFF2-40B4-BE49-F238E27FC236}">
                <a16:creationId xmlns:a16="http://schemas.microsoft.com/office/drawing/2014/main" id="{985D1F8D-85C9-FA8A-5BAF-544860D0F7AB}"/>
              </a:ext>
            </a:extLst>
          </p:cNvPr>
          <p:cNvSpPr>
            <a:spLocks noGrp="1"/>
          </p:cNvSpPr>
          <p:nvPr>
            <p:ph type="ftr" sz="quarter" idx="3"/>
          </p:nvPr>
        </p:nvSpPr>
        <p:spPr/>
        <p:txBody>
          <a:bodyPr/>
          <a:lstStyle/>
          <a:p>
            <a:r>
              <a:rPr lang="en-US" dirty="0" err="1"/>
              <a:t>Rickels</a:t>
            </a:r>
            <a:r>
              <a:rPr lang="en-US" dirty="0"/>
              <a:t> MR, et al. </a:t>
            </a:r>
            <a:r>
              <a:rPr lang="en-US" i="1" dirty="0"/>
              <a:t>J Clin Endocrinol </a:t>
            </a:r>
            <a:r>
              <a:rPr lang="en-US" i="1" dirty="0" err="1"/>
              <a:t>Metab</a:t>
            </a:r>
            <a:r>
              <a:rPr lang="en-US" i="1" dirty="0"/>
              <a:t>. </a:t>
            </a:r>
            <a:r>
              <a:rPr lang="en-US" dirty="0"/>
              <a:t>2016;101(11):4421-4430. doi:10.1210/jc.2016-1649</a:t>
            </a:r>
          </a:p>
        </p:txBody>
      </p:sp>
    </p:spTree>
    <p:extLst>
      <p:ext uri="{BB962C8B-B14F-4D97-AF65-F5344CB8AC3E}">
        <p14:creationId xmlns:p14="http://schemas.microsoft.com/office/powerpoint/2010/main" val="226214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Autofit/>
          </a:bodyPr>
          <a:lstStyle/>
          <a:p>
            <a:pPr eaLnBrk="1" hangingPunct="1"/>
            <a:r>
              <a:rPr lang="en-US" altLang="en-US" sz="4000" b="1" dirty="0"/>
              <a:t>Case: Continuous Glucose Monitoring</a:t>
            </a:r>
          </a:p>
        </p:txBody>
      </p:sp>
      <p:pic>
        <p:nvPicPr>
          <p:cNvPr id="5124" name="Picture 8"/>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a:stretch/>
        </p:blipFill>
        <p:spPr>
          <a:xfrm>
            <a:off x="1683657" y="1354892"/>
            <a:ext cx="8062913" cy="4944308"/>
          </a:xfrm>
          <a:prstGeom prst="rect">
            <a:avLst/>
          </a:prstGeom>
          <a:noFill/>
          <a:ln>
            <a:noFill/>
          </a:ln>
        </p:spPr>
      </p:pic>
      <p:sp>
        <p:nvSpPr>
          <p:cNvPr id="4" name="Rectangle 3"/>
          <p:cNvSpPr/>
          <p:nvPr/>
        </p:nvSpPr>
        <p:spPr>
          <a:xfrm>
            <a:off x="2637972" y="3559627"/>
            <a:ext cx="7467600" cy="10704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134600" y="3137744"/>
            <a:ext cx="577402" cy="1569660"/>
          </a:xfrm>
          <a:prstGeom prst="rect">
            <a:avLst/>
          </a:prstGeom>
          <a:noFill/>
        </p:spPr>
        <p:txBody>
          <a:bodyPr wrap="none" rtlCol="0">
            <a:spAutoFit/>
          </a:bodyPr>
          <a:lstStyle/>
          <a:p>
            <a:r>
              <a:rPr lang="en-US" sz="1200" dirty="0" err="1">
                <a:solidFill>
                  <a:srgbClr val="FF0000"/>
                </a:solidFill>
              </a:rPr>
              <a:t>mmoL</a:t>
            </a:r>
            <a:endParaRPr lang="en-US" sz="1200" dirty="0">
              <a:solidFill>
                <a:srgbClr val="FF0000"/>
              </a:solidFill>
            </a:endParaRPr>
          </a:p>
          <a:p>
            <a:r>
              <a:rPr lang="en-US" sz="1200" dirty="0">
                <a:solidFill>
                  <a:srgbClr val="FF0000"/>
                </a:solidFill>
              </a:rPr>
              <a:t>10</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3.9</a:t>
            </a:r>
          </a:p>
        </p:txBody>
      </p:sp>
      <p:sp>
        <p:nvSpPr>
          <p:cNvPr id="3" name="Footer Placeholder 2">
            <a:extLst>
              <a:ext uri="{FF2B5EF4-FFF2-40B4-BE49-F238E27FC236}">
                <a16:creationId xmlns:a16="http://schemas.microsoft.com/office/drawing/2014/main" id="{985D1F8D-85C9-FA8A-5BAF-544860D0F7AB}"/>
              </a:ext>
            </a:extLst>
          </p:cNvPr>
          <p:cNvSpPr>
            <a:spLocks noGrp="1"/>
          </p:cNvSpPr>
          <p:nvPr>
            <p:ph type="ftr" sz="quarter" idx="3"/>
          </p:nvPr>
        </p:nvSpPr>
        <p:spPr/>
        <p:txBody>
          <a:bodyPr/>
          <a:lstStyle/>
          <a:p>
            <a:r>
              <a:rPr lang="en-US" dirty="0" err="1"/>
              <a:t>Rickels</a:t>
            </a:r>
            <a:r>
              <a:rPr lang="en-US" dirty="0"/>
              <a:t> MR, et al. </a:t>
            </a:r>
            <a:r>
              <a:rPr lang="en-US" i="1" dirty="0"/>
              <a:t>J Clin Endocrinol </a:t>
            </a:r>
            <a:r>
              <a:rPr lang="en-US" i="1" dirty="0" err="1"/>
              <a:t>Metab</a:t>
            </a:r>
            <a:r>
              <a:rPr lang="en-US" i="1" dirty="0"/>
              <a:t>. </a:t>
            </a:r>
            <a:r>
              <a:rPr lang="en-US" dirty="0"/>
              <a:t>2016;101(11):4421-4430. doi:10.1210/jc.2016-1649</a:t>
            </a:r>
          </a:p>
        </p:txBody>
      </p:sp>
    </p:spTree>
    <p:extLst>
      <p:ext uri="{BB962C8B-B14F-4D97-AF65-F5344CB8AC3E}">
        <p14:creationId xmlns:p14="http://schemas.microsoft.com/office/powerpoint/2010/main" val="357736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80572" y="199505"/>
            <a:ext cx="11379200" cy="1185577"/>
          </a:xfrm>
        </p:spPr>
        <p:txBody>
          <a:bodyPr>
            <a:noAutofit/>
          </a:bodyPr>
          <a:lstStyle/>
          <a:p>
            <a:pPr eaLnBrk="1" hangingPunct="1"/>
            <a:r>
              <a:rPr lang="en-US" altLang="en-US" sz="4000" b="1" dirty="0"/>
              <a:t>“Dead-in-Bed” Syndrome of Type 1 Diabetes</a:t>
            </a:r>
          </a:p>
        </p:txBody>
      </p:sp>
      <p:pic>
        <p:nvPicPr>
          <p:cNvPr id="1029" name="Picture 5">
            <a:extLst>
              <a:ext uri="{FF2B5EF4-FFF2-40B4-BE49-F238E27FC236}">
                <a16:creationId xmlns:a16="http://schemas.microsoft.com/office/drawing/2014/main" id="{AA504FF0-F26D-FA5A-7053-9225FC2845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1857375" y="1474788"/>
            <a:ext cx="79327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738708D-96AA-938F-5EF8-888CEB487094}"/>
              </a:ext>
            </a:extLst>
          </p:cNvPr>
          <p:cNvSpPr>
            <a:spLocks noGrp="1"/>
          </p:cNvSpPr>
          <p:nvPr>
            <p:ph type="ftr" sz="quarter" idx="3"/>
          </p:nvPr>
        </p:nvSpPr>
        <p:spPr/>
        <p:txBody>
          <a:bodyPr/>
          <a:lstStyle/>
          <a:p>
            <a:r>
              <a:rPr lang="nl-NL" dirty="0"/>
              <a:t>Tanenberg RJ, et al. </a:t>
            </a:r>
            <a:r>
              <a:rPr lang="nl-NL" i="1" dirty="0"/>
              <a:t>Endocr Pract</a:t>
            </a:r>
            <a:r>
              <a:rPr lang="nl-NL" dirty="0"/>
              <a:t>. 2010;16(2):244-248. doi:10.4158/EP09260.CR</a:t>
            </a:r>
          </a:p>
        </p:txBody>
      </p:sp>
    </p:spTree>
    <p:extLst>
      <p:ext uri="{BB962C8B-B14F-4D97-AF65-F5344CB8AC3E}">
        <p14:creationId xmlns:p14="http://schemas.microsoft.com/office/powerpoint/2010/main" val="339335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6733" y="789934"/>
            <a:ext cx="1526636" cy="369332"/>
          </a:xfrm>
          <a:prstGeom prst="rect">
            <a:avLst/>
          </a:prstGeom>
          <a:noFill/>
        </p:spPr>
        <p:txBody>
          <a:bodyPr wrap="none" rtlCol="0">
            <a:spAutoFit/>
          </a:bodyPr>
          <a:lstStyle/>
          <a:p>
            <a:r>
              <a:rPr lang="en-US" b="1"/>
              <a:t>Hypoglycemia</a:t>
            </a:r>
          </a:p>
        </p:txBody>
      </p:sp>
      <p:sp>
        <p:nvSpPr>
          <p:cNvPr id="3" name="TextBox 2"/>
          <p:cNvSpPr txBox="1"/>
          <p:nvPr/>
        </p:nvSpPr>
        <p:spPr>
          <a:xfrm>
            <a:off x="3333366" y="1589669"/>
            <a:ext cx="2074479" cy="646331"/>
          </a:xfrm>
          <a:prstGeom prst="rect">
            <a:avLst/>
          </a:prstGeom>
          <a:noFill/>
        </p:spPr>
        <p:txBody>
          <a:bodyPr wrap="none" rtlCol="0">
            <a:spAutoFit/>
          </a:bodyPr>
          <a:lstStyle/>
          <a:p>
            <a:r>
              <a:rPr lang="en-US" dirty="0"/>
              <a:t>↑Circulating lactate</a:t>
            </a:r>
          </a:p>
          <a:p>
            <a:r>
              <a:rPr lang="en-US" dirty="0"/>
              <a:t>↑Brain lactate</a:t>
            </a:r>
          </a:p>
        </p:txBody>
      </p:sp>
      <p:sp>
        <p:nvSpPr>
          <p:cNvPr id="4" name="TextBox 3"/>
          <p:cNvSpPr txBox="1"/>
          <p:nvPr/>
        </p:nvSpPr>
        <p:spPr>
          <a:xfrm>
            <a:off x="5377701" y="2810312"/>
            <a:ext cx="1518364" cy="369332"/>
          </a:xfrm>
          <a:prstGeom prst="rect">
            <a:avLst/>
          </a:prstGeom>
          <a:noFill/>
        </p:spPr>
        <p:txBody>
          <a:bodyPr wrap="none" rtlCol="0" anchor="ctr" anchorCtr="0">
            <a:spAutoFit/>
          </a:bodyPr>
          <a:lstStyle/>
          <a:p>
            <a:r>
              <a:rPr lang="en-US" dirty="0"/>
              <a:t>↑</a:t>
            </a:r>
            <a:r>
              <a:rPr lang="en-US" dirty="0" err="1"/>
              <a:t>VMH</a:t>
            </a:r>
            <a:r>
              <a:rPr lang="en-US" dirty="0"/>
              <a:t> GABA</a:t>
            </a:r>
          </a:p>
        </p:txBody>
      </p:sp>
      <p:sp>
        <p:nvSpPr>
          <p:cNvPr id="5" name="TextBox 4"/>
          <p:cNvSpPr txBox="1"/>
          <p:nvPr/>
        </p:nvSpPr>
        <p:spPr>
          <a:xfrm>
            <a:off x="6659578" y="1594486"/>
            <a:ext cx="2566536" cy="646331"/>
          </a:xfrm>
          <a:prstGeom prst="rect">
            <a:avLst/>
          </a:prstGeom>
          <a:noFill/>
        </p:spPr>
        <p:txBody>
          <a:bodyPr wrap="none" rtlCol="0">
            <a:spAutoFit/>
          </a:bodyPr>
          <a:lstStyle/>
          <a:p>
            <a:r>
              <a:rPr lang="en-US"/>
              <a:t>↑Brain glucose transport</a:t>
            </a:r>
          </a:p>
          <a:p>
            <a:r>
              <a:rPr lang="en-US"/>
              <a:t>↑Brain glucose</a:t>
            </a:r>
          </a:p>
        </p:txBody>
      </p:sp>
      <p:sp>
        <p:nvSpPr>
          <p:cNvPr id="6" name="TextBox 5"/>
          <p:cNvSpPr txBox="1"/>
          <p:nvPr/>
        </p:nvSpPr>
        <p:spPr>
          <a:xfrm>
            <a:off x="5067413" y="3770195"/>
            <a:ext cx="2117246" cy="369332"/>
          </a:xfrm>
          <a:prstGeom prst="rect">
            <a:avLst/>
          </a:prstGeom>
          <a:noFill/>
        </p:spPr>
        <p:txBody>
          <a:bodyPr wrap="none" rtlCol="0">
            <a:spAutoFit/>
          </a:bodyPr>
          <a:lstStyle/>
          <a:p>
            <a:r>
              <a:rPr lang="en-US" dirty="0"/>
              <a:t>↓Autonomic output</a:t>
            </a:r>
          </a:p>
        </p:txBody>
      </p:sp>
      <p:sp>
        <p:nvSpPr>
          <p:cNvPr id="7" name="TextBox 6"/>
          <p:cNvSpPr txBox="1"/>
          <p:nvPr/>
        </p:nvSpPr>
        <p:spPr>
          <a:xfrm>
            <a:off x="2955793" y="4648161"/>
            <a:ext cx="2777465" cy="923330"/>
          </a:xfrm>
          <a:prstGeom prst="rect">
            <a:avLst/>
          </a:prstGeom>
          <a:noFill/>
        </p:spPr>
        <p:txBody>
          <a:bodyPr wrap="square" rtlCol="0">
            <a:spAutoFit/>
          </a:bodyPr>
          <a:lstStyle/>
          <a:p>
            <a:pPr algn="ctr"/>
            <a:r>
              <a:rPr lang="en-US" dirty="0"/>
              <a:t>↓Epinephrine secretion</a:t>
            </a:r>
          </a:p>
          <a:p>
            <a:pPr algn="ctr"/>
            <a:r>
              <a:rPr lang="en-US" dirty="0"/>
              <a:t>Defective glucose counterregulation</a:t>
            </a:r>
          </a:p>
        </p:txBody>
      </p:sp>
      <p:sp>
        <p:nvSpPr>
          <p:cNvPr id="8" name="TextBox 7"/>
          <p:cNvSpPr txBox="1"/>
          <p:nvPr/>
        </p:nvSpPr>
        <p:spPr>
          <a:xfrm>
            <a:off x="6030051" y="4755193"/>
            <a:ext cx="3778791" cy="646331"/>
          </a:xfrm>
          <a:prstGeom prst="rect">
            <a:avLst/>
          </a:prstGeom>
          <a:noFill/>
        </p:spPr>
        <p:txBody>
          <a:bodyPr wrap="none" rtlCol="0">
            <a:spAutoFit/>
          </a:bodyPr>
          <a:lstStyle/>
          <a:p>
            <a:pPr algn="ctr"/>
            <a:r>
              <a:rPr lang="en-US" dirty="0"/>
              <a:t>↓Autonomic symptoms</a:t>
            </a:r>
          </a:p>
          <a:p>
            <a:pPr algn="ctr"/>
            <a:r>
              <a:rPr lang="en-US" dirty="0"/>
              <a:t>Impaired awareness of hypoglycemia</a:t>
            </a:r>
          </a:p>
        </p:txBody>
      </p:sp>
      <p:cxnSp>
        <p:nvCxnSpPr>
          <p:cNvPr id="15" name="Straight Connector 14"/>
          <p:cNvCxnSpPr>
            <a:stCxn id="4" idx="1"/>
            <a:endCxn id="4" idx="1"/>
          </p:cNvCxnSpPr>
          <p:nvPr/>
        </p:nvCxnSpPr>
        <p:spPr>
          <a:xfrm>
            <a:off x="5377701" y="299497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17079" y="6068325"/>
            <a:ext cx="5976765" cy="369332"/>
          </a:xfrm>
          <a:prstGeom prst="rect">
            <a:avLst/>
          </a:prstGeom>
          <a:noFill/>
        </p:spPr>
        <p:txBody>
          <a:bodyPr wrap="none" rtlCol="0">
            <a:spAutoFit/>
          </a:bodyPr>
          <a:lstStyle/>
          <a:p>
            <a:pPr algn="ctr"/>
            <a:r>
              <a:rPr lang="en-US" b="1" dirty="0"/>
              <a:t>Hypoglycemia Associated Autonomic Failure (HAAF)</a:t>
            </a:r>
          </a:p>
        </p:txBody>
      </p:sp>
      <p:cxnSp>
        <p:nvCxnSpPr>
          <p:cNvPr id="39" name="Straight Arrow Connector 38"/>
          <p:cNvCxnSpPr>
            <a:cxnSpLocks/>
          </p:cNvCxnSpPr>
          <p:nvPr/>
        </p:nvCxnSpPr>
        <p:spPr>
          <a:xfrm flipH="1">
            <a:off x="5358072" y="1184840"/>
            <a:ext cx="509328" cy="413219"/>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a:off x="6324600" y="1184840"/>
            <a:ext cx="462465" cy="4234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a:off x="5358071" y="2309303"/>
            <a:ext cx="505856" cy="43389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flipH="1">
            <a:off x="6324600" y="2296049"/>
            <a:ext cx="470326" cy="4471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a:off x="6104223" y="3265006"/>
            <a:ext cx="4747" cy="50932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368870" y="4157702"/>
            <a:ext cx="495057" cy="43505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p:cNvCxnSpPr>
          <p:nvPr/>
        </p:nvCxnSpPr>
        <p:spPr>
          <a:xfrm>
            <a:off x="6324600" y="4157702"/>
            <a:ext cx="487053" cy="42382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p:cNvCxnSpPr>
          <p:nvPr/>
        </p:nvCxnSpPr>
        <p:spPr>
          <a:xfrm>
            <a:off x="5377701" y="5591805"/>
            <a:ext cx="489699" cy="47626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p:cNvCxnSpPr>
          <p:nvPr/>
        </p:nvCxnSpPr>
        <p:spPr>
          <a:xfrm flipH="1">
            <a:off x="6324600" y="5588445"/>
            <a:ext cx="457200" cy="4796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609600" y="188450"/>
            <a:ext cx="10744200" cy="730758"/>
          </a:xfrm>
        </p:spPr>
        <p:txBody>
          <a:bodyPr/>
          <a:lstStyle/>
          <a:p>
            <a:r>
              <a:rPr lang="en-US" dirty="0"/>
              <a:t>Mechanisms of Adaptation to Hypoglycemia</a:t>
            </a:r>
          </a:p>
        </p:txBody>
      </p:sp>
      <p:sp>
        <p:nvSpPr>
          <p:cNvPr id="9" name="Arrow: Curved Right 8">
            <a:extLst>
              <a:ext uri="{FF2B5EF4-FFF2-40B4-BE49-F238E27FC236}">
                <a16:creationId xmlns:a16="http://schemas.microsoft.com/office/drawing/2014/main" id="{5DA22AF6-BD36-4316-A63C-ED00E3501654}"/>
              </a:ext>
            </a:extLst>
          </p:cNvPr>
          <p:cNvSpPr/>
          <p:nvPr/>
        </p:nvSpPr>
        <p:spPr>
          <a:xfrm>
            <a:off x="2444931" y="4830544"/>
            <a:ext cx="510862" cy="638274"/>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ooter Placeholder 24">
            <a:extLst>
              <a:ext uri="{FF2B5EF4-FFF2-40B4-BE49-F238E27FC236}">
                <a16:creationId xmlns:a16="http://schemas.microsoft.com/office/drawing/2014/main" id="{CEAF3FBB-5B8B-EB3F-28CC-CA882174DC55}"/>
              </a:ext>
            </a:extLst>
          </p:cNvPr>
          <p:cNvSpPr>
            <a:spLocks noGrp="1"/>
          </p:cNvSpPr>
          <p:nvPr>
            <p:ph type="ftr" sz="quarter" idx="3"/>
          </p:nvPr>
        </p:nvSpPr>
        <p:spPr/>
        <p:txBody>
          <a:bodyPr/>
          <a:lstStyle/>
          <a:p>
            <a:r>
              <a:rPr lang="en-US" dirty="0" err="1"/>
              <a:t>Rickels</a:t>
            </a:r>
            <a:r>
              <a:rPr lang="en-US" dirty="0"/>
              <a:t> MR. </a:t>
            </a:r>
            <a:r>
              <a:rPr lang="en-US" i="1" dirty="0"/>
              <a:t>Ann N Y </a:t>
            </a:r>
            <a:r>
              <a:rPr lang="en-US" i="1" dirty="0" err="1"/>
              <a:t>Acad</a:t>
            </a:r>
            <a:r>
              <a:rPr lang="en-US" i="1" dirty="0"/>
              <a:t> Sci. </a:t>
            </a:r>
            <a:r>
              <a:rPr lang="en-US" dirty="0"/>
              <a:t>2019;1454(1):68-79. doi:10.1111/nyas.14214</a:t>
            </a:r>
          </a:p>
        </p:txBody>
      </p:sp>
    </p:spTree>
    <p:extLst>
      <p:ext uri="{BB962C8B-B14F-4D97-AF65-F5344CB8AC3E}">
        <p14:creationId xmlns:p14="http://schemas.microsoft.com/office/powerpoint/2010/main" val="350218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9908" y="3146011"/>
            <a:ext cx="171450" cy="300082"/>
          </a:xfrm>
          <a:prstGeom prst="rect">
            <a:avLst/>
          </a:prstGeom>
          <a:solidFill>
            <a:schemeClr val="bg1"/>
          </a:solidFill>
        </p:spPr>
        <p:txBody>
          <a:bodyPr wrap="square" rtlCol="0">
            <a:spAutoFit/>
          </a:bodyPr>
          <a:lstStyle/>
          <a:p>
            <a:endParaRPr lang="en-US" sz="1350"/>
          </a:p>
        </p:txBody>
      </p:sp>
      <p:sp>
        <p:nvSpPr>
          <p:cNvPr id="2" name="Title 1">
            <a:extLst>
              <a:ext uri="{FF2B5EF4-FFF2-40B4-BE49-F238E27FC236}">
                <a16:creationId xmlns:a16="http://schemas.microsoft.com/office/drawing/2014/main" id="{13586122-CC19-4551-BBA1-3A651F73EB57}"/>
              </a:ext>
            </a:extLst>
          </p:cNvPr>
          <p:cNvSpPr>
            <a:spLocks noGrp="1"/>
          </p:cNvSpPr>
          <p:nvPr>
            <p:ph type="title"/>
          </p:nvPr>
        </p:nvSpPr>
        <p:spPr/>
        <p:txBody>
          <a:bodyPr/>
          <a:lstStyle/>
          <a:p>
            <a:r>
              <a:rPr lang="en-US" dirty="0"/>
              <a:t>Impaired Counterregulatory Response Despite</a:t>
            </a:r>
            <a:br>
              <a:rPr lang="en-US" dirty="0"/>
            </a:br>
            <a:r>
              <a:rPr lang="en-US" dirty="0"/>
              <a:t>Intact Awareness</a:t>
            </a:r>
          </a:p>
        </p:txBody>
      </p:sp>
      <p:graphicFrame>
        <p:nvGraphicFramePr>
          <p:cNvPr id="10" name="Object 9">
            <a:extLst>
              <a:ext uri="{FF2B5EF4-FFF2-40B4-BE49-F238E27FC236}">
                <a16:creationId xmlns:a16="http://schemas.microsoft.com/office/drawing/2014/main" id="{C9016A8D-21CB-4E9A-8BA1-5AC78493860E}"/>
              </a:ext>
            </a:extLst>
          </p:cNvPr>
          <p:cNvGraphicFramePr>
            <a:graphicFrameLocks noChangeAspect="1"/>
          </p:cNvGraphicFramePr>
          <p:nvPr/>
        </p:nvGraphicFramePr>
        <p:xfrm>
          <a:off x="-112373" y="2291642"/>
          <a:ext cx="3624115" cy="2775542"/>
        </p:xfrm>
        <a:graphic>
          <a:graphicData uri="http://schemas.openxmlformats.org/presentationml/2006/ole">
            <mc:AlternateContent xmlns:mc="http://schemas.openxmlformats.org/markup-compatibility/2006">
              <mc:Choice xmlns:v="urn:schemas-microsoft-com:vml" Requires="v">
                <p:oleObj name="Graph" r:id="rId3" imgW="3904920" imgH="2990520" progId="Origin50.Graph">
                  <p:embed/>
                </p:oleObj>
              </mc:Choice>
              <mc:Fallback>
                <p:oleObj name="Graph" r:id="rId3" imgW="3904920" imgH="2990520" progId="Origin50.Graph">
                  <p:embed/>
                  <p:pic>
                    <p:nvPicPr>
                      <p:cNvPr id="10" name="Object 9">
                        <a:extLst>
                          <a:ext uri="{FF2B5EF4-FFF2-40B4-BE49-F238E27FC236}">
                            <a16:creationId xmlns:a16="http://schemas.microsoft.com/office/drawing/2014/main" id="{C9016A8D-21CB-4E9A-8BA1-5AC78493860E}"/>
                          </a:ext>
                        </a:extLst>
                      </p:cNvPr>
                      <p:cNvPicPr/>
                      <p:nvPr/>
                    </p:nvPicPr>
                    <p:blipFill>
                      <a:blip r:embed="rId4"/>
                      <a:stretch>
                        <a:fillRect/>
                      </a:stretch>
                    </p:blipFill>
                    <p:spPr>
                      <a:xfrm>
                        <a:off x="-112373" y="2291642"/>
                        <a:ext cx="3624115" cy="277554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E489CD7-0840-4698-BC76-336D42430945}"/>
              </a:ext>
            </a:extLst>
          </p:cNvPr>
          <p:cNvSpPr txBox="1"/>
          <p:nvPr/>
        </p:nvSpPr>
        <p:spPr>
          <a:xfrm>
            <a:off x="1022289" y="1675455"/>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0AE36916-C043-4782-989F-A9F0DB5F2651}"/>
              </a:ext>
            </a:extLst>
          </p:cNvPr>
          <p:cNvSpPr txBox="1"/>
          <p:nvPr/>
        </p:nvSpPr>
        <p:spPr>
          <a:xfrm>
            <a:off x="10003651" y="1670341"/>
            <a:ext cx="1328697" cy="646331"/>
          </a:xfrm>
          <a:prstGeom prst="rect">
            <a:avLst/>
          </a:prstGeom>
          <a:noFill/>
        </p:spPr>
        <p:txBody>
          <a:bodyPr wrap="none" rtlCol="0">
            <a:spAutoFit/>
          </a:bodyPr>
          <a:lstStyle/>
          <a:p>
            <a:pPr algn="ctr"/>
            <a:r>
              <a:rPr lang="en-US" b="1" dirty="0"/>
              <a:t>Neurogenic </a:t>
            </a:r>
          </a:p>
          <a:p>
            <a:pPr algn="ctr"/>
            <a:r>
              <a:rPr lang="en-US" b="1" dirty="0"/>
              <a:t>response</a:t>
            </a:r>
          </a:p>
        </p:txBody>
      </p:sp>
      <p:sp>
        <p:nvSpPr>
          <p:cNvPr id="16" name="TextBox 15">
            <a:extLst>
              <a:ext uri="{FF2B5EF4-FFF2-40B4-BE49-F238E27FC236}">
                <a16:creationId xmlns:a16="http://schemas.microsoft.com/office/drawing/2014/main" id="{18B3A1A7-5C6C-4444-BC11-1ACA1BBC3B01}"/>
              </a:ext>
            </a:extLst>
          </p:cNvPr>
          <p:cNvSpPr txBox="1"/>
          <p:nvPr/>
        </p:nvSpPr>
        <p:spPr>
          <a:xfrm>
            <a:off x="6834300" y="1675455"/>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sp>
        <p:nvSpPr>
          <p:cNvPr id="15" name="TextBox 14">
            <a:extLst>
              <a:ext uri="{FF2B5EF4-FFF2-40B4-BE49-F238E27FC236}">
                <a16:creationId xmlns:a16="http://schemas.microsoft.com/office/drawing/2014/main" id="{1320BE58-4532-4F23-AB05-A5CF71183263}"/>
              </a:ext>
            </a:extLst>
          </p:cNvPr>
          <p:cNvSpPr txBox="1"/>
          <p:nvPr/>
        </p:nvSpPr>
        <p:spPr>
          <a:xfrm>
            <a:off x="3745262" y="1667823"/>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4" name="Footer Placeholder 3">
            <a:extLst>
              <a:ext uri="{FF2B5EF4-FFF2-40B4-BE49-F238E27FC236}">
                <a16:creationId xmlns:a16="http://schemas.microsoft.com/office/drawing/2014/main" id="{58A58903-F089-EB49-7AE7-C0AD3FA751A0}"/>
              </a:ext>
            </a:extLst>
          </p:cNvPr>
          <p:cNvSpPr>
            <a:spLocks noGrp="1"/>
          </p:cNvSpPr>
          <p:nvPr>
            <p:ph type="ftr" sz="quarter" idx="3"/>
          </p:nvPr>
        </p:nvSpPr>
        <p:spPr/>
        <p:txBody>
          <a:bodyPr/>
          <a:lstStyle/>
          <a:p>
            <a:r>
              <a:rPr lang="en-US" dirty="0"/>
              <a:t>Flatt AJ, et al. </a:t>
            </a:r>
            <a:r>
              <a:rPr lang="en-US" i="1" dirty="0"/>
              <a:t>Diabetes Technol </a:t>
            </a:r>
            <a:r>
              <a:rPr lang="en-US" i="1" dirty="0" err="1"/>
              <a:t>Ther</a:t>
            </a:r>
            <a:r>
              <a:rPr lang="en-US" i="1" dirty="0"/>
              <a:t>. </a:t>
            </a:r>
            <a:r>
              <a:rPr lang="en-US" dirty="0"/>
              <a:t>2022;24(10):737-748. doi:10.1089/dia.2022.0103</a:t>
            </a:r>
          </a:p>
        </p:txBody>
      </p:sp>
    </p:spTree>
    <p:extLst>
      <p:ext uri="{BB962C8B-B14F-4D97-AF65-F5344CB8AC3E}">
        <p14:creationId xmlns:p14="http://schemas.microsoft.com/office/powerpoint/2010/main" val="275740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9908" y="3146011"/>
            <a:ext cx="171450" cy="300082"/>
          </a:xfrm>
          <a:prstGeom prst="rect">
            <a:avLst/>
          </a:prstGeom>
          <a:solidFill>
            <a:schemeClr val="bg1"/>
          </a:solidFill>
        </p:spPr>
        <p:txBody>
          <a:bodyPr wrap="square" rtlCol="0">
            <a:spAutoFit/>
          </a:bodyPr>
          <a:lstStyle/>
          <a:p>
            <a:endParaRPr lang="en-US" sz="1350"/>
          </a:p>
        </p:txBody>
      </p:sp>
      <p:sp>
        <p:nvSpPr>
          <p:cNvPr id="2" name="Title 1">
            <a:extLst>
              <a:ext uri="{FF2B5EF4-FFF2-40B4-BE49-F238E27FC236}">
                <a16:creationId xmlns:a16="http://schemas.microsoft.com/office/drawing/2014/main" id="{13586122-CC19-4551-BBA1-3A651F73EB57}"/>
              </a:ext>
            </a:extLst>
          </p:cNvPr>
          <p:cNvSpPr>
            <a:spLocks noGrp="1"/>
          </p:cNvSpPr>
          <p:nvPr>
            <p:ph type="title"/>
          </p:nvPr>
        </p:nvSpPr>
        <p:spPr/>
        <p:txBody>
          <a:bodyPr/>
          <a:lstStyle/>
          <a:p>
            <a:r>
              <a:rPr lang="en-US" dirty="0"/>
              <a:t>Impaired Counterregulatory Response Despite</a:t>
            </a:r>
            <a:br>
              <a:rPr lang="en-US" dirty="0"/>
            </a:br>
            <a:r>
              <a:rPr lang="en-US" dirty="0"/>
              <a:t>Intact Awareness</a:t>
            </a:r>
          </a:p>
        </p:txBody>
      </p:sp>
      <p:graphicFrame>
        <p:nvGraphicFramePr>
          <p:cNvPr id="10" name="Object 9">
            <a:extLst>
              <a:ext uri="{FF2B5EF4-FFF2-40B4-BE49-F238E27FC236}">
                <a16:creationId xmlns:a16="http://schemas.microsoft.com/office/drawing/2014/main" id="{C9016A8D-21CB-4E9A-8BA1-5AC78493860E}"/>
              </a:ext>
            </a:extLst>
          </p:cNvPr>
          <p:cNvGraphicFramePr>
            <a:graphicFrameLocks noChangeAspect="1"/>
          </p:cNvGraphicFramePr>
          <p:nvPr/>
        </p:nvGraphicFramePr>
        <p:xfrm>
          <a:off x="-112373" y="2291642"/>
          <a:ext cx="3624115" cy="2775542"/>
        </p:xfrm>
        <a:graphic>
          <a:graphicData uri="http://schemas.openxmlformats.org/presentationml/2006/ole">
            <mc:AlternateContent xmlns:mc="http://schemas.openxmlformats.org/markup-compatibility/2006">
              <mc:Choice xmlns:v="urn:schemas-microsoft-com:vml" Requires="v">
                <p:oleObj name="Graph" r:id="rId3" imgW="3904920" imgH="2990520" progId="Origin50.Graph">
                  <p:embed/>
                </p:oleObj>
              </mc:Choice>
              <mc:Fallback>
                <p:oleObj name="Graph" r:id="rId3" imgW="3904920" imgH="2990520" progId="Origin50.Graph">
                  <p:embed/>
                  <p:pic>
                    <p:nvPicPr>
                      <p:cNvPr id="10" name="Object 9">
                        <a:extLst>
                          <a:ext uri="{FF2B5EF4-FFF2-40B4-BE49-F238E27FC236}">
                            <a16:creationId xmlns:a16="http://schemas.microsoft.com/office/drawing/2014/main" id="{C9016A8D-21CB-4E9A-8BA1-5AC78493860E}"/>
                          </a:ext>
                        </a:extLst>
                      </p:cNvPr>
                      <p:cNvPicPr/>
                      <p:nvPr/>
                    </p:nvPicPr>
                    <p:blipFill>
                      <a:blip r:embed="rId4"/>
                      <a:stretch>
                        <a:fillRect/>
                      </a:stretch>
                    </p:blipFill>
                    <p:spPr>
                      <a:xfrm>
                        <a:off x="-112373" y="2291642"/>
                        <a:ext cx="3624115" cy="277554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E489CD7-0840-4698-BC76-336D42430945}"/>
              </a:ext>
            </a:extLst>
          </p:cNvPr>
          <p:cNvSpPr txBox="1"/>
          <p:nvPr/>
        </p:nvSpPr>
        <p:spPr>
          <a:xfrm>
            <a:off x="1022289" y="1675455"/>
            <a:ext cx="1579535" cy="646331"/>
          </a:xfrm>
          <a:prstGeom prst="rect">
            <a:avLst/>
          </a:prstGeom>
          <a:noFill/>
        </p:spPr>
        <p:txBody>
          <a:bodyPr wrap="none" rtlCol="0">
            <a:spAutoFit/>
          </a:bodyPr>
          <a:lstStyle/>
          <a:p>
            <a:pPr algn="ctr"/>
            <a:r>
              <a:rPr lang="en-US" b="1" dirty="0"/>
              <a:t>Hypoglycemia </a:t>
            </a:r>
          </a:p>
          <a:p>
            <a:pPr algn="ctr"/>
            <a:r>
              <a:rPr lang="en-US" b="1" dirty="0"/>
              <a:t>exposure</a:t>
            </a:r>
          </a:p>
        </p:txBody>
      </p:sp>
      <p:sp>
        <p:nvSpPr>
          <p:cNvPr id="12" name="TextBox 11">
            <a:extLst>
              <a:ext uri="{FF2B5EF4-FFF2-40B4-BE49-F238E27FC236}">
                <a16:creationId xmlns:a16="http://schemas.microsoft.com/office/drawing/2014/main" id="{0AE36916-C043-4782-989F-A9F0DB5F2651}"/>
              </a:ext>
            </a:extLst>
          </p:cNvPr>
          <p:cNvSpPr txBox="1"/>
          <p:nvPr/>
        </p:nvSpPr>
        <p:spPr>
          <a:xfrm>
            <a:off x="10003651" y="1670341"/>
            <a:ext cx="1328697" cy="646331"/>
          </a:xfrm>
          <a:prstGeom prst="rect">
            <a:avLst/>
          </a:prstGeom>
          <a:noFill/>
        </p:spPr>
        <p:txBody>
          <a:bodyPr wrap="none" rtlCol="0">
            <a:spAutoFit/>
          </a:bodyPr>
          <a:lstStyle/>
          <a:p>
            <a:pPr algn="ctr"/>
            <a:r>
              <a:rPr lang="en-US" b="1" dirty="0"/>
              <a:t>Neurogenic </a:t>
            </a:r>
          </a:p>
          <a:p>
            <a:pPr algn="ctr"/>
            <a:r>
              <a:rPr lang="en-US" b="1" dirty="0"/>
              <a:t>response</a:t>
            </a:r>
          </a:p>
        </p:txBody>
      </p:sp>
      <p:sp>
        <p:nvSpPr>
          <p:cNvPr id="16" name="TextBox 15">
            <a:extLst>
              <a:ext uri="{FF2B5EF4-FFF2-40B4-BE49-F238E27FC236}">
                <a16:creationId xmlns:a16="http://schemas.microsoft.com/office/drawing/2014/main" id="{18B3A1A7-5C6C-4444-BC11-1ACA1BBC3B01}"/>
              </a:ext>
            </a:extLst>
          </p:cNvPr>
          <p:cNvSpPr txBox="1"/>
          <p:nvPr/>
        </p:nvSpPr>
        <p:spPr>
          <a:xfrm>
            <a:off x="6834300" y="1675455"/>
            <a:ext cx="1733102" cy="646331"/>
          </a:xfrm>
          <a:prstGeom prst="rect">
            <a:avLst/>
          </a:prstGeom>
          <a:noFill/>
        </p:spPr>
        <p:txBody>
          <a:bodyPr wrap="none" rtlCol="0">
            <a:spAutoFit/>
          </a:bodyPr>
          <a:lstStyle/>
          <a:p>
            <a:pPr algn="ctr"/>
            <a:r>
              <a:rPr lang="en-US" b="1" dirty="0"/>
              <a:t>Hepatic glucose </a:t>
            </a:r>
          </a:p>
          <a:p>
            <a:pPr algn="ctr"/>
            <a:r>
              <a:rPr lang="en-US" b="1" dirty="0"/>
              <a:t>production</a:t>
            </a:r>
          </a:p>
        </p:txBody>
      </p:sp>
      <p:graphicFrame>
        <p:nvGraphicFramePr>
          <p:cNvPr id="14" name="Object 13">
            <a:extLst>
              <a:ext uri="{FF2B5EF4-FFF2-40B4-BE49-F238E27FC236}">
                <a16:creationId xmlns:a16="http://schemas.microsoft.com/office/drawing/2014/main" id="{0033DD75-BC18-4CFB-8361-29824E7365A2}"/>
              </a:ext>
            </a:extLst>
          </p:cNvPr>
          <p:cNvGraphicFramePr>
            <a:graphicFrameLocks noChangeAspect="1"/>
          </p:cNvGraphicFramePr>
          <p:nvPr/>
        </p:nvGraphicFramePr>
        <p:xfrm>
          <a:off x="2813918" y="2261319"/>
          <a:ext cx="3664972" cy="2805865"/>
        </p:xfrm>
        <a:graphic>
          <a:graphicData uri="http://schemas.openxmlformats.org/presentationml/2006/ole">
            <mc:AlternateContent xmlns:mc="http://schemas.openxmlformats.org/markup-compatibility/2006">
              <mc:Choice xmlns:v="urn:schemas-microsoft-com:vml" Requires="v">
                <p:oleObj name="Graph" r:id="rId5" imgW="9753480" imgH="7467480" progId="Origin95.Graph">
                  <p:embed/>
                </p:oleObj>
              </mc:Choice>
              <mc:Fallback>
                <p:oleObj name="Graph" r:id="rId5" imgW="9753480" imgH="7467480" progId="Origin95.Graph">
                  <p:embed/>
                  <p:pic>
                    <p:nvPicPr>
                      <p:cNvPr id="14" name="Object 13">
                        <a:extLst>
                          <a:ext uri="{FF2B5EF4-FFF2-40B4-BE49-F238E27FC236}">
                            <a16:creationId xmlns:a16="http://schemas.microsoft.com/office/drawing/2014/main" id="{0033DD75-BC18-4CFB-8361-29824E7365A2}"/>
                          </a:ext>
                        </a:extLst>
                      </p:cNvPr>
                      <p:cNvPicPr/>
                      <p:nvPr/>
                    </p:nvPicPr>
                    <p:blipFill>
                      <a:blip r:embed="rId6"/>
                      <a:stretch>
                        <a:fillRect/>
                      </a:stretch>
                    </p:blipFill>
                    <p:spPr>
                      <a:xfrm>
                        <a:off x="2813918" y="2261319"/>
                        <a:ext cx="3664972" cy="280586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1320BE58-4532-4F23-AB05-A5CF71183263}"/>
              </a:ext>
            </a:extLst>
          </p:cNvPr>
          <p:cNvSpPr txBox="1"/>
          <p:nvPr/>
        </p:nvSpPr>
        <p:spPr>
          <a:xfrm>
            <a:off x="3745262" y="1667823"/>
            <a:ext cx="1909562" cy="646331"/>
          </a:xfrm>
          <a:prstGeom prst="rect">
            <a:avLst/>
          </a:prstGeom>
          <a:noFill/>
        </p:spPr>
        <p:txBody>
          <a:bodyPr wrap="none" rtlCol="0">
            <a:spAutoFit/>
          </a:bodyPr>
          <a:lstStyle/>
          <a:p>
            <a:pPr algn="ctr"/>
            <a:r>
              <a:rPr lang="en-US" b="1" dirty="0"/>
              <a:t>Adrenomedullary </a:t>
            </a:r>
          </a:p>
          <a:p>
            <a:pPr algn="ctr"/>
            <a:r>
              <a:rPr lang="en-US" b="1" dirty="0"/>
              <a:t>response</a:t>
            </a:r>
          </a:p>
        </p:txBody>
      </p:sp>
      <p:sp>
        <p:nvSpPr>
          <p:cNvPr id="4" name="Footer Placeholder 3">
            <a:extLst>
              <a:ext uri="{FF2B5EF4-FFF2-40B4-BE49-F238E27FC236}">
                <a16:creationId xmlns:a16="http://schemas.microsoft.com/office/drawing/2014/main" id="{58A58903-F089-EB49-7AE7-C0AD3FA751A0}"/>
              </a:ext>
            </a:extLst>
          </p:cNvPr>
          <p:cNvSpPr>
            <a:spLocks noGrp="1"/>
          </p:cNvSpPr>
          <p:nvPr>
            <p:ph type="ftr" sz="quarter" idx="3"/>
          </p:nvPr>
        </p:nvSpPr>
        <p:spPr/>
        <p:txBody>
          <a:bodyPr/>
          <a:lstStyle/>
          <a:p>
            <a:r>
              <a:rPr lang="en-US" dirty="0"/>
              <a:t>Flatt AJ, et al. </a:t>
            </a:r>
            <a:r>
              <a:rPr lang="en-US" i="1" dirty="0"/>
              <a:t>Diabetes Technol </a:t>
            </a:r>
            <a:r>
              <a:rPr lang="en-US" i="1" dirty="0" err="1"/>
              <a:t>Ther</a:t>
            </a:r>
            <a:r>
              <a:rPr lang="en-US" i="1" dirty="0"/>
              <a:t>. </a:t>
            </a:r>
            <a:r>
              <a:rPr lang="en-US" dirty="0"/>
              <a:t>2022;24(10):737-748. doi:10.1089/dia.2022.0103</a:t>
            </a:r>
          </a:p>
        </p:txBody>
      </p:sp>
    </p:spTree>
    <p:extLst>
      <p:ext uri="{BB962C8B-B14F-4D97-AF65-F5344CB8AC3E}">
        <p14:creationId xmlns:p14="http://schemas.microsoft.com/office/powerpoint/2010/main" val="2494216120"/>
      </p:ext>
    </p:extLst>
  </p:cSld>
  <p:clrMapOvr>
    <a:masterClrMapping/>
  </p:clrMapOvr>
</p:sld>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Weekly</Template>
  <TotalTime>0</TotalTime>
  <Words>929</Words>
  <Application>Microsoft Office PowerPoint</Application>
  <PresentationFormat>Widescreen</PresentationFormat>
  <Paragraphs>182</Paragraphs>
  <Slides>19</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Calibri</vt:lpstr>
      <vt:lpstr>AL Weekly</vt:lpstr>
      <vt:lpstr>Graph</vt:lpstr>
      <vt:lpstr>What Is the Importance of Hypoglycemia Awareness in T1D Patients?</vt:lpstr>
      <vt:lpstr>Disclaimer</vt:lpstr>
      <vt:lpstr>Risk Factors for Severe Hypoglycemia in Type 1 Diabetes</vt:lpstr>
      <vt:lpstr>Case: Continuous Glucose Monitoring</vt:lpstr>
      <vt:lpstr>Case: Continuous Glucose Monitoring</vt:lpstr>
      <vt:lpstr>“Dead-in-Bed” Syndrome of Type 1 Diabetes</vt:lpstr>
      <vt:lpstr>Mechanisms of Adaptation to Hypoglycemia</vt:lpstr>
      <vt:lpstr>Impaired Counterregulatory Response Despite Intact Awareness</vt:lpstr>
      <vt:lpstr>Impaired Counterregulatory Response Despite Intact Awareness</vt:lpstr>
      <vt:lpstr>Impaired Counterregulatory Response Despite Intact Awareness</vt:lpstr>
      <vt:lpstr>Impaired Counterregulatory Response Despite Intact Awareness</vt:lpstr>
      <vt:lpstr>Incomplete Avoidance of Hypoglycemia With Real-Time CGM</vt:lpstr>
      <vt:lpstr>Incomplete Avoidance of Hypoglycemia With Real-Time CGM</vt:lpstr>
      <vt:lpstr>Incomplete Avoidance of Hypoglycemia With Real-Time CGM</vt:lpstr>
      <vt:lpstr>Incomplete Avoidance of Hypoglycemia With Real-Time CGM</vt:lpstr>
      <vt:lpstr>Incomplete Avoidance of Hypoglycemia With Real-Time CGM</vt:lpstr>
      <vt:lpstr>Case: Glycemic Control in Islet Transplantation</vt:lpstr>
      <vt:lpstr>Case: Glycemic Control in Islet Transplantation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2022-12-15T20:24:10Z</dcterms:created>
  <dcterms:modified xsi:type="dcterms:W3CDTF">2022-12-15T20:24:17Z</dcterms:modified>
</cp:coreProperties>
</file>