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sldIdLst>
    <p:sldId id="262" r:id="rId2"/>
    <p:sldId id="256" r:id="rId3"/>
    <p:sldId id="307" r:id="rId4"/>
    <p:sldId id="574" r:id="rId5"/>
    <p:sldId id="575" r:id="rId6"/>
    <p:sldId id="576" r:id="rId7"/>
    <p:sldId id="577" r:id="rId8"/>
    <p:sldId id="578" r:id="rId9"/>
    <p:sldId id="579" r:id="rId10"/>
    <p:sldId id="580" r:id="rId11"/>
    <p:sldId id="339" r:id="rId12"/>
    <p:sldId id="341" r:id="rId13"/>
    <p:sldId id="327" r:id="rId14"/>
    <p:sldId id="522" r:id="rId15"/>
    <p:sldId id="452" r:id="rId16"/>
    <p:sldId id="585" r:id="rId17"/>
    <p:sldId id="573" r:id="rId18"/>
    <p:sldId id="581" r:id="rId19"/>
    <p:sldId id="582" r:id="rId20"/>
    <p:sldId id="583" r:id="rId21"/>
    <p:sldId id="584" r:id="rId22"/>
    <p:sldId id="4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700"/>
    <a:srgbClr val="A2A2A2"/>
    <a:srgbClr val="D70700"/>
    <a:srgbClr val="B10700"/>
    <a:srgbClr val="8C1346"/>
    <a:srgbClr val="DC1C3B"/>
    <a:srgbClr val="8A1449"/>
    <a:srgbClr val="791494"/>
    <a:srgbClr val="B9256F"/>
    <a:srgbClr val="9D0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105" d="100"/>
          <a:sy n="105"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590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8911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 id="2147483677"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54F2-101D-9EC9-3F23-1D853BD9371F}"/>
              </a:ext>
            </a:extLst>
          </p:cNvPr>
          <p:cNvSpPr>
            <a:spLocks noGrp="1"/>
          </p:cNvSpPr>
          <p:nvPr>
            <p:ph type="title"/>
          </p:nvPr>
        </p:nvSpPr>
        <p:spPr/>
        <p:txBody>
          <a:bodyPr>
            <a:normAutofit/>
          </a:bodyPr>
          <a:lstStyle/>
          <a:p>
            <a:r>
              <a:rPr lang="en-US" sz="4400" dirty="0"/>
              <a:t>T1D Pathophysiology and Disease Management: What We Currently Know</a:t>
            </a:r>
          </a:p>
        </p:txBody>
      </p:sp>
      <p:sp>
        <p:nvSpPr>
          <p:cNvPr id="6" name="Text Placeholder 5">
            <a:extLst>
              <a:ext uri="{FF2B5EF4-FFF2-40B4-BE49-F238E27FC236}">
                <a16:creationId xmlns:a16="http://schemas.microsoft.com/office/drawing/2014/main" id="{F748BFA1-EA43-34D1-9B9F-079DD8EFF07B}"/>
              </a:ext>
            </a:extLst>
          </p:cNvPr>
          <p:cNvSpPr>
            <a:spLocks noGrp="1"/>
          </p:cNvSpPr>
          <p:nvPr>
            <p:ph type="body" idx="1"/>
          </p:nvPr>
        </p:nvSpPr>
        <p:spPr/>
        <p:txBody>
          <a:bodyPr>
            <a:normAutofit lnSpcReduction="10000"/>
          </a:bodyPr>
          <a:lstStyle/>
          <a:p>
            <a:r>
              <a:rPr lang="en-US" dirty="0"/>
              <a:t>Michael R. </a:t>
            </a:r>
            <a:r>
              <a:rPr lang="en-US" dirty="0" err="1"/>
              <a:t>Rickels</a:t>
            </a:r>
            <a:r>
              <a:rPr lang="en-US" dirty="0"/>
              <a:t>, MD, MS</a:t>
            </a:r>
          </a:p>
          <a:p>
            <a:r>
              <a:rPr lang="en-US" dirty="0"/>
              <a:t>Willard and Rhoda Ware Professor in Diabetes and Metabolic Diseases</a:t>
            </a:r>
          </a:p>
          <a:p>
            <a:r>
              <a:rPr lang="en-US" dirty="0"/>
              <a:t>University of Pennsylvania Perelman School of Medicine</a:t>
            </a:r>
          </a:p>
          <a:p>
            <a:r>
              <a:rPr lang="en-US" dirty="0"/>
              <a:t>Philadelphia, PA</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solidFill>
                  <a:schemeClr val="bg1">
                    <a:lumMod val="65000"/>
                  </a:schemeClr>
                </a:solidFill>
              </a:rPr>
              <a:t>Increasing incidence with 5 million affected by 2050</a:t>
            </a:r>
          </a:p>
          <a:p>
            <a:r>
              <a:rPr lang="en-US" sz="2000" dirty="0">
                <a:solidFill>
                  <a:schemeClr val="bg1">
                    <a:lumMod val="65000"/>
                  </a:schemeClr>
                </a:solidFill>
              </a:rPr>
              <a:t>Multidose injection or continuous subcutaneous insulin infusion (pump) therapy is required for survival</a:t>
            </a:r>
          </a:p>
          <a:p>
            <a:r>
              <a:rPr lang="en-US" sz="2000" dirty="0">
                <a:solidFill>
                  <a:schemeClr val="bg1">
                    <a:lumMod val="65000"/>
                  </a:schemeClr>
                </a:solidFill>
              </a:rPr>
              <a:t>Only ~20% of adult patients receiving specialized diabetes care achieve </a:t>
            </a:r>
            <a:r>
              <a:rPr lang="en-US" sz="2000" dirty="0" err="1">
                <a:solidFill>
                  <a:schemeClr val="bg1">
                    <a:lumMod val="65000"/>
                  </a:schemeClr>
                </a:solidFill>
              </a:rPr>
              <a:t>HbA1c</a:t>
            </a:r>
            <a:r>
              <a:rPr lang="en-US" sz="2000" dirty="0">
                <a:solidFill>
                  <a:schemeClr val="bg1">
                    <a:lumMod val="65000"/>
                  </a:schemeClr>
                </a:solidFill>
              </a:rPr>
              <a:t> &lt;7.0% (53 mmol/mol)</a:t>
            </a:r>
            <a:r>
              <a:rPr lang="en-US" sz="2000" baseline="30000" dirty="0">
                <a:solidFill>
                  <a:schemeClr val="bg1">
                    <a:lumMod val="65000"/>
                  </a:schemeClr>
                </a:solidFill>
              </a:rPr>
              <a:t>1</a:t>
            </a:r>
          </a:p>
          <a:p>
            <a:r>
              <a:rPr lang="en-US" sz="2000" dirty="0">
                <a:solidFill>
                  <a:schemeClr val="bg1">
                    <a:lumMod val="65000"/>
                  </a:schemeClr>
                </a:solidFill>
              </a:rPr>
              <a:t>More than 7% of adult patients report having experienced severe hypoglycemia resulting in seizure or loss of consciousness in the previous 3 months</a:t>
            </a:r>
            <a:r>
              <a:rPr lang="en-US" sz="2000" baseline="30000" dirty="0">
                <a:solidFill>
                  <a:schemeClr val="bg1">
                    <a:lumMod val="65000"/>
                  </a:schemeClr>
                </a:solidFill>
              </a:rPr>
              <a:t>1</a:t>
            </a:r>
            <a:endParaRPr lang="en-US" sz="2000" dirty="0">
              <a:solidFill>
                <a:schemeClr val="bg1">
                  <a:lumMod val="65000"/>
                </a:schemeClr>
              </a:solidFill>
            </a:endParaRPr>
          </a:p>
          <a:p>
            <a:r>
              <a:rPr lang="el-GR" sz="2000" dirty="0">
                <a:solidFill>
                  <a:schemeClr val="bg1">
                    <a:lumMod val="65000"/>
                  </a:schemeClr>
                </a:solidFill>
              </a:rPr>
              <a:t>β</a:t>
            </a:r>
            <a:r>
              <a:rPr lang="en-US" sz="2000" dirty="0">
                <a:solidFill>
                  <a:schemeClr val="bg1">
                    <a:lumMod val="65000"/>
                  </a:schemeClr>
                </a:solidFill>
              </a:rPr>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Tree>
    <p:extLst>
      <p:ext uri="{BB962C8B-B14F-4D97-AF65-F5344CB8AC3E}">
        <p14:creationId xmlns:p14="http://schemas.microsoft.com/office/powerpoint/2010/main" val="215878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99505"/>
            <a:ext cx="10744200" cy="856100"/>
          </a:xfrm>
        </p:spPr>
        <p:txBody>
          <a:bodyPr/>
          <a:lstStyle/>
          <a:p>
            <a:r>
              <a:rPr lang="en-US" altLang="en-US" dirty="0"/>
              <a:t>Multidose Injection or Pump Delivery</a:t>
            </a:r>
          </a:p>
        </p:txBody>
      </p:sp>
      <p:pic>
        <p:nvPicPr>
          <p:cNvPr id="5" name="Picture 6" descr="http://www.totaldiabetessupply.com/blog/wp-content/uploads/2010/12/how-to-use-insulin-pen.jpg"/>
          <p:cNvPicPr>
            <a:picLocks noChangeAspect="1" noChangeArrowheads="1"/>
          </p:cNvPicPr>
          <p:nvPr/>
        </p:nvPicPr>
        <p:blipFill rotWithShape="1">
          <a:blip r:embed="rId2">
            <a:extLst>
              <a:ext uri="{28A0092B-C50C-407E-A947-70E740481C1C}">
                <a14:useLocalDpi xmlns:a14="http://schemas.microsoft.com/office/drawing/2010/main" val="0"/>
              </a:ext>
            </a:extLst>
          </a:blip>
          <a:srcRect t="-731"/>
          <a:stretch/>
        </p:blipFill>
        <p:spPr bwMode="auto">
          <a:xfrm>
            <a:off x="681784" y="3637831"/>
            <a:ext cx="2021312" cy="26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A38B7E8D-3888-4642-8401-C81BA6F8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33412"/>
            <a:ext cx="5334000" cy="257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008C4ED-C273-4617-B4BC-8F8A3F111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934" y="1058780"/>
            <a:ext cx="2980123" cy="2392154"/>
          </a:xfrm>
          <a:prstGeom prst="rect">
            <a:avLst/>
          </a:prstGeom>
        </p:spPr>
      </p:pic>
      <p:sp>
        <p:nvSpPr>
          <p:cNvPr id="6" name="Footer Placeholder 5">
            <a:extLst>
              <a:ext uri="{FF2B5EF4-FFF2-40B4-BE49-F238E27FC236}">
                <a16:creationId xmlns:a16="http://schemas.microsoft.com/office/drawing/2014/main" id="{17602441-9E74-FF36-F5CD-54159508BD06}"/>
              </a:ext>
            </a:extLst>
          </p:cNvPr>
          <p:cNvSpPr>
            <a:spLocks noGrp="1"/>
          </p:cNvSpPr>
          <p:nvPr>
            <p:ph type="ftr" sz="quarter" idx="3"/>
          </p:nvPr>
        </p:nvSpPr>
        <p:spPr/>
        <p:txBody>
          <a:bodyPr/>
          <a:lstStyle/>
          <a:p>
            <a:r>
              <a:rPr lang="en-US" dirty="0" err="1"/>
              <a:t>Loscalzo</a:t>
            </a:r>
            <a:r>
              <a:rPr lang="en-US" dirty="0"/>
              <a:t> J, et al. </a:t>
            </a:r>
            <a:r>
              <a:rPr lang="en-US" i="1" dirty="0"/>
              <a:t>Harrison's Principles of Internal Medicine, </a:t>
            </a:r>
            <a:r>
              <a:rPr lang="en-US" dirty="0"/>
              <a:t>21st ed. McGraw-Hill; 2022. </a:t>
            </a:r>
          </a:p>
        </p:txBody>
      </p:sp>
      <p:grpSp>
        <p:nvGrpSpPr>
          <p:cNvPr id="11" name="Group 10">
            <a:extLst>
              <a:ext uri="{FF2B5EF4-FFF2-40B4-BE49-F238E27FC236}">
                <a16:creationId xmlns:a16="http://schemas.microsoft.com/office/drawing/2014/main" id="{69DEC52C-1CA9-87DF-472A-369ACCC67946}"/>
              </a:ext>
            </a:extLst>
          </p:cNvPr>
          <p:cNvGrpSpPr/>
          <p:nvPr/>
        </p:nvGrpSpPr>
        <p:grpSpPr>
          <a:xfrm>
            <a:off x="3115999" y="3548993"/>
            <a:ext cx="8380958" cy="2765823"/>
            <a:chOff x="3865563" y="3994484"/>
            <a:chExt cx="7031037" cy="2320332"/>
          </a:xfrm>
        </p:grpSpPr>
        <p:grpSp>
          <p:nvGrpSpPr>
            <p:cNvPr id="2" name="Group 4">
              <a:extLst>
                <a:ext uri="{FF2B5EF4-FFF2-40B4-BE49-F238E27FC236}">
                  <a16:creationId xmlns:a16="http://schemas.microsoft.com/office/drawing/2014/main" id="{FD5883D0-C3EA-60ED-D0A1-D42EF58F64B8}"/>
                </a:ext>
              </a:extLst>
            </p:cNvPr>
            <p:cNvGrpSpPr>
              <a:grpSpLocks noChangeAspect="1"/>
            </p:cNvGrpSpPr>
            <p:nvPr/>
          </p:nvGrpSpPr>
          <p:grpSpPr bwMode="auto">
            <a:xfrm>
              <a:off x="3865563" y="4351078"/>
              <a:ext cx="7031037" cy="1963738"/>
              <a:chOff x="2291" y="2620"/>
              <a:chExt cx="4429" cy="1237"/>
            </a:xfrm>
          </p:grpSpPr>
          <p:sp>
            <p:nvSpPr>
              <p:cNvPr id="3" name="AutoShape 3">
                <a:extLst>
                  <a:ext uri="{FF2B5EF4-FFF2-40B4-BE49-F238E27FC236}">
                    <a16:creationId xmlns:a16="http://schemas.microsoft.com/office/drawing/2014/main" id="{70957013-4002-6FD0-09AE-F42088ADB59E}"/>
                  </a:ext>
                </a:extLst>
              </p:cNvPr>
              <p:cNvSpPr>
                <a:spLocks noChangeAspect="1" noChangeArrowheads="1" noTextEdit="1"/>
              </p:cNvSpPr>
              <p:nvPr/>
            </p:nvSpPr>
            <p:spPr bwMode="auto">
              <a:xfrm>
                <a:off x="2291" y="2620"/>
                <a:ext cx="4429"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459EDDD0-B684-EB59-4539-39E375BA514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2291" y="2470"/>
                <a:ext cx="4667"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47F91221-CDF4-8408-DCC9-3CCE615F8899}"/>
                </a:ext>
              </a:extLst>
            </p:cNvPr>
            <p:cNvSpPr/>
            <p:nvPr/>
          </p:nvSpPr>
          <p:spPr>
            <a:xfrm>
              <a:off x="3982453" y="3994484"/>
              <a:ext cx="6914147" cy="318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62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16A2C42-3E26-4464-A189-FE0251C01DC3}"/>
              </a:ext>
            </a:extLst>
          </p:cNvPr>
          <p:cNvGraphicFramePr>
            <a:graphicFrameLocks noChangeAspect="1"/>
          </p:cNvGraphicFramePr>
          <p:nvPr/>
        </p:nvGraphicFramePr>
        <p:xfrm>
          <a:off x="2385093" y="1084599"/>
          <a:ext cx="7181850" cy="5419725"/>
        </p:xfrm>
        <a:graphic>
          <a:graphicData uri="http://schemas.openxmlformats.org/presentationml/2006/ole">
            <mc:AlternateContent xmlns:mc="http://schemas.openxmlformats.org/markup-compatibility/2006">
              <mc:Choice xmlns:v="urn:schemas-microsoft-com:vml" Requires="v">
                <p:oleObj name="Graph" r:id="rId2" imgW="9692640" imgH="7315200" progId="Origin50.Graph">
                  <p:embed/>
                </p:oleObj>
              </mc:Choice>
              <mc:Fallback>
                <p:oleObj name="Graph" r:id="rId2" imgW="9692640" imgH="7315200" progId="Origin50.Graph">
                  <p:embed/>
                  <p:pic>
                    <p:nvPicPr>
                      <p:cNvPr id="3" name="Object 2">
                        <a:extLst>
                          <a:ext uri="{FF2B5EF4-FFF2-40B4-BE49-F238E27FC236}">
                            <a16:creationId xmlns:a16="http://schemas.microsoft.com/office/drawing/2014/main" id="{716A2C42-3E26-4464-A189-FE0251C01DC3}"/>
                          </a:ext>
                        </a:extLst>
                      </p:cNvPr>
                      <p:cNvPicPr/>
                      <p:nvPr/>
                    </p:nvPicPr>
                    <p:blipFill>
                      <a:blip r:embed="rId3"/>
                      <a:stretch>
                        <a:fillRect/>
                      </a:stretch>
                    </p:blipFill>
                    <p:spPr>
                      <a:xfrm>
                        <a:off x="2385093" y="1084599"/>
                        <a:ext cx="7181850" cy="541972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Severe Hypoglycemia in Type 1 Diabetes</a:t>
            </a:r>
          </a:p>
        </p:txBody>
      </p:sp>
      <p:sp>
        <p:nvSpPr>
          <p:cNvPr id="7" name="Footer Placeholder 6">
            <a:extLst>
              <a:ext uri="{FF2B5EF4-FFF2-40B4-BE49-F238E27FC236}">
                <a16:creationId xmlns:a16="http://schemas.microsoft.com/office/drawing/2014/main" id="{AA08B82B-3269-5E0C-F00A-0A86DEE708A1}"/>
              </a:ext>
            </a:extLst>
          </p:cNvPr>
          <p:cNvSpPr>
            <a:spLocks noGrp="1"/>
          </p:cNvSpPr>
          <p:nvPr>
            <p:ph type="ftr" sz="quarter" idx="3"/>
          </p:nvPr>
        </p:nvSpPr>
        <p:spPr/>
        <p:txBody>
          <a:bodyPr/>
          <a:lstStyle/>
          <a:p>
            <a:r>
              <a:rPr lang="fr-FR" dirty="0"/>
              <a:t>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TextBox 4"/>
          <p:cNvSpPr txBox="1"/>
          <p:nvPr/>
        </p:nvSpPr>
        <p:spPr>
          <a:xfrm>
            <a:off x="4068582" y="1687355"/>
            <a:ext cx="5738325" cy="707886"/>
          </a:xfrm>
          <a:prstGeom prst="rect">
            <a:avLst/>
          </a:prstGeom>
          <a:noFill/>
        </p:spPr>
        <p:txBody>
          <a:bodyPr wrap="square" rtlCol="0">
            <a:spAutoFit/>
          </a:bodyPr>
          <a:lstStyle/>
          <a:p>
            <a:r>
              <a:rPr lang="en-US" sz="2000" b="1" dirty="0"/>
              <a:t>Event Resulting in Seizure or Loss of Consciousness in Last 3 Months</a:t>
            </a:r>
          </a:p>
        </p:txBody>
      </p:sp>
    </p:spTree>
    <p:extLst>
      <p:ext uri="{BB962C8B-B14F-4D97-AF65-F5344CB8AC3E}">
        <p14:creationId xmlns:p14="http://schemas.microsoft.com/office/powerpoint/2010/main" val="219174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sz="4000" b="1" dirty="0"/>
              <a:t>Evolution of Type 1 Diabetes</a:t>
            </a:r>
          </a:p>
        </p:txBody>
      </p:sp>
      <p:sp>
        <p:nvSpPr>
          <p:cNvPr id="9219" name="Text Box 3"/>
          <p:cNvSpPr txBox="1">
            <a:spLocks noChangeArrowheads="1"/>
          </p:cNvSpPr>
          <p:nvPr/>
        </p:nvSpPr>
        <p:spPr bwMode="auto">
          <a:xfrm>
            <a:off x="3452581" y="1593851"/>
            <a:ext cx="1492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dirty="0">
                <a:latin typeface="+mn-lt"/>
              </a:rPr>
              <a:t>Genetic</a:t>
            </a:r>
          </a:p>
          <a:p>
            <a:pPr algn="ctr">
              <a:spcBef>
                <a:spcPct val="0"/>
              </a:spcBef>
              <a:buFontTx/>
              <a:buNone/>
            </a:pPr>
            <a:r>
              <a:rPr lang="en-US" altLang="en-US" sz="1800" dirty="0">
                <a:latin typeface="+mn-lt"/>
              </a:rPr>
              <a:t>susceptibility</a:t>
            </a:r>
          </a:p>
        </p:txBody>
      </p:sp>
      <p:sp>
        <p:nvSpPr>
          <p:cNvPr id="9220" name="Freeform 4"/>
          <p:cNvSpPr>
            <a:spLocks/>
          </p:cNvSpPr>
          <p:nvPr/>
        </p:nvSpPr>
        <p:spPr bwMode="auto">
          <a:xfrm>
            <a:off x="3575051" y="2344738"/>
            <a:ext cx="1268413" cy="169862"/>
          </a:xfrm>
          <a:custGeom>
            <a:avLst/>
            <a:gdLst>
              <a:gd name="T0" fmla="*/ 0 w 737"/>
              <a:gd name="T1" fmla="*/ 2147483647 h 87"/>
              <a:gd name="T2" fmla="*/ 2147483647 w 737"/>
              <a:gd name="T3" fmla="*/ 2147483647 h 87"/>
              <a:gd name="T4" fmla="*/ 2147483647 w 737"/>
              <a:gd name="T5" fmla="*/ 2147483647 h 87"/>
              <a:gd name="T6" fmla="*/ 2147483647 w 737"/>
              <a:gd name="T7" fmla="*/ 2147483647 h 87"/>
              <a:gd name="T8" fmla="*/ 2147483647 w 737"/>
              <a:gd name="T9" fmla="*/ 2147483647 h 87"/>
              <a:gd name="T10" fmla="*/ 2147483647 w 737"/>
              <a:gd name="T11" fmla="*/ 2147483647 h 87"/>
              <a:gd name="T12" fmla="*/ 2147483647 w 737"/>
              <a:gd name="T13" fmla="*/ 2147483647 h 87"/>
              <a:gd name="T14" fmla="*/ 2147483647 w 737"/>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87"/>
              <a:gd name="T26" fmla="*/ 737 w 73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87">
                <a:moveTo>
                  <a:pt x="0" y="41"/>
                </a:moveTo>
                <a:cubicBezTo>
                  <a:pt x="43" y="47"/>
                  <a:pt x="79" y="63"/>
                  <a:pt x="119" y="50"/>
                </a:cubicBezTo>
                <a:cubicBezTo>
                  <a:pt x="193" y="0"/>
                  <a:pt x="152" y="11"/>
                  <a:pt x="246" y="23"/>
                </a:cubicBezTo>
                <a:cubicBezTo>
                  <a:pt x="252" y="41"/>
                  <a:pt x="254" y="59"/>
                  <a:pt x="273" y="69"/>
                </a:cubicBezTo>
                <a:cubicBezTo>
                  <a:pt x="290" y="78"/>
                  <a:pt x="328" y="87"/>
                  <a:pt x="328" y="87"/>
                </a:cubicBezTo>
                <a:cubicBezTo>
                  <a:pt x="435" y="75"/>
                  <a:pt x="389" y="75"/>
                  <a:pt x="464" y="50"/>
                </a:cubicBezTo>
                <a:cubicBezTo>
                  <a:pt x="551" y="79"/>
                  <a:pt x="481" y="82"/>
                  <a:pt x="610" y="69"/>
                </a:cubicBezTo>
                <a:cubicBezTo>
                  <a:pt x="670" y="48"/>
                  <a:pt x="688" y="38"/>
                  <a:pt x="737" y="87"/>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Text Box 5"/>
          <p:cNvSpPr txBox="1">
            <a:spLocks noChangeArrowheads="1"/>
          </p:cNvSpPr>
          <p:nvPr/>
        </p:nvSpPr>
        <p:spPr bwMode="auto">
          <a:xfrm>
            <a:off x="1752600" y="2971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dirty="0">
                <a:latin typeface="+mn-lt"/>
              </a:rPr>
              <a:t>Islet    </a:t>
            </a:r>
            <a:r>
              <a:rPr lang="el-GR" altLang="en-US" sz="2400" dirty="0">
                <a:latin typeface="+mn-lt"/>
                <a:cs typeface="Times New Roman" pitchFamily="18" charset="0"/>
              </a:rPr>
              <a:t>β</a:t>
            </a:r>
            <a:r>
              <a:rPr lang="en-US" altLang="en-US" sz="2400" dirty="0">
                <a:latin typeface="+mn-lt"/>
                <a:cs typeface="Times New Roman" pitchFamily="18" charset="0"/>
              </a:rPr>
              <a:t>-</a:t>
            </a:r>
            <a:r>
              <a:rPr lang="en-US" altLang="en-US" sz="2400" dirty="0">
                <a:latin typeface="+mn-lt"/>
              </a:rPr>
              <a:t>cell</a:t>
            </a:r>
          </a:p>
          <a:p>
            <a:pPr>
              <a:spcBef>
                <a:spcPct val="0"/>
              </a:spcBef>
              <a:buFontTx/>
              <a:buNone/>
            </a:pPr>
            <a:r>
              <a:rPr lang="en-US" altLang="en-US" sz="2400" dirty="0">
                <a:latin typeface="+mn-lt"/>
              </a:rPr>
              <a:t>mass</a:t>
            </a:r>
          </a:p>
        </p:txBody>
      </p:sp>
      <p:sp>
        <p:nvSpPr>
          <p:cNvPr id="9222" name="Line 6"/>
          <p:cNvSpPr>
            <a:spLocks noChangeShapeType="1"/>
          </p:cNvSpPr>
          <p:nvPr/>
        </p:nvSpPr>
        <p:spPr bwMode="auto">
          <a:xfrm>
            <a:off x="3487738" y="2133600"/>
            <a:ext cx="0" cy="3429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7"/>
          <p:cNvSpPr>
            <a:spLocks noChangeShapeType="1"/>
          </p:cNvSpPr>
          <p:nvPr/>
        </p:nvSpPr>
        <p:spPr bwMode="auto">
          <a:xfrm>
            <a:off x="3421064" y="2209800"/>
            <a:ext cx="134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8"/>
          <p:cNvSpPr>
            <a:spLocks noChangeShapeType="1"/>
          </p:cNvSpPr>
          <p:nvPr/>
        </p:nvSpPr>
        <p:spPr bwMode="auto">
          <a:xfrm>
            <a:off x="3421064" y="2971800"/>
            <a:ext cx="134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5" name="Line 9"/>
          <p:cNvSpPr>
            <a:spLocks noChangeShapeType="1"/>
          </p:cNvSpPr>
          <p:nvPr/>
        </p:nvSpPr>
        <p:spPr bwMode="auto">
          <a:xfrm>
            <a:off x="3421064" y="3810000"/>
            <a:ext cx="134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6" name="Line 10"/>
          <p:cNvSpPr>
            <a:spLocks noChangeShapeType="1"/>
          </p:cNvSpPr>
          <p:nvPr/>
        </p:nvSpPr>
        <p:spPr bwMode="auto">
          <a:xfrm>
            <a:off x="3421064" y="5410200"/>
            <a:ext cx="134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7" name="Line 11"/>
          <p:cNvSpPr>
            <a:spLocks noChangeShapeType="1"/>
          </p:cNvSpPr>
          <p:nvPr/>
        </p:nvSpPr>
        <p:spPr bwMode="auto">
          <a:xfrm>
            <a:off x="3421064" y="4572000"/>
            <a:ext cx="134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8" name="Text Box 12"/>
          <p:cNvSpPr txBox="1">
            <a:spLocks noChangeArrowheads="1"/>
          </p:cNvSpPr>
          <p:nvPr/>
        </p:nvSpPr>
        <p:spPr bwMode="auto">
          <a:xfrm>
            <a:off x="2658976" y="1981201"/>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000">
                <a:latin typeface="+mn-lt"/>
              </a:rPr>
              <a:t>100%</a:t>
            </a:r>
          </a:p>
        </p:txBody>
      </p:sp>
      <p:sp>
        <p:nvSpPr>
          <p:cNvPr id="9229" name="Text Box 13"/>
          <p:cNvSpPr txBox="1">
            <a:spLocks noChangeArrowheads="1"/>
          </p:cNvSpPr>
          <p:nvPr/>
        </p:nvSpPr>
        <p:spPr bwMode="auto">
          <a:xfrm>
            <a:off x="2771690" y="358140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000">
                <a:latin typeface="+mn-lt"/>
              </a:rPr>
              <a:t>50%</a:t>
            </a:r>
          </a:p>
        </p:txBody>
      </p:sp>
      <p:sp>
        <p:nvSpPr>
          <p:cNvPr id="9230" name="Text Box 14"/>
          <p:cNvSpPr txBox="1">
            <a:spLocks noChangeArrowheads="1"/>
          </p:cNvSpPr>
          <p:nvPr/>
        </p:nvSpPr>
        <p:spPr bwMode="auto">
          <a:xfrm>
            <a:off x="2884401" y="5181601"/>
            <a:ext cx="554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000" dirty="0">
                <a:latin typeface="+mn-lt"/>
              </a:rPr>
              <a:t>0%</a:t>
            </a:r>
          </a:p>
        </p:txBody>
      </p:sp>
      <p:grpSp>
        <p:nvGrpSpPr>
          <p:cNvPr id="9231" name="Group 15"/>
          <p:cNvGrpSpPr>
            <a:grpSpLocks/>
          </p:cNvGrpSpPr>
          <p:nvPr/>
        </p:nvGrpSpPr>
        <p:grpSpPr bwMode="auto">
          <a:xfrm>
            <a:off x="4910139" y="1593851"/>
            <a:ext cx="1109139" cy="915988"/>
            <a:chOff x="2400" y="1004"/>
            <a:chExt cx="785" cy="577"/>
          </a:xfrm>
        </p:grpSpPr>
        <p:sp>
          <p:nvSpPr>
            <p:cNvPr id="9258" name="Text Box 16"/>
            <p:cNvSpPr txBox="1">
              <a:spLocks noChangeArrowheads="1"/>
            </p:cNvSpPr>
            <p:nvPr/>
          </p:nvSpPr>
          <p:spPr bwMode="auto">
            <a:xfrm>
              <a:off x="2464" y="1004"/>
              <a:ext cx="72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dirty="0">
                  <a:latin typeface="+mn-lt"/>
                </a:rPr>
                <a:t>Inciting</a:t>
              </a:r>
            </a:p>
            <a:p>
              <a:pPr algn="ctr">
                <a:spcBef>
                  <a:spcPct val="0"/>
                </a:spcBef>
                <a:buFontTx/>
                <a:buNone/>
              </a:pPr>
              <a:r>
                <a:rPr lang="en-US" altLang="en-US" sz="1800" dirty="0">
                  <a:latin typeface="+mn-lt"/>
                </a:rPr>
                <a:t>event(s)</a:t>
              </a:r>
            </a:p>
          </p:txBody>
        </p:sp>
        <p:cxnSp>
          <p:nvCxnSpPr>
            <p:cNvPr id="9259" name="AutoShape 17"/>
            <p:cNvCxnSpPr>
              <a:cxnSpLocks noChangeShapeType="1"/>
              <a:stCxn id="9258" idx="3"/>
            </p:cNvCxnSpPr>
            <p:nvPr/>
          </p:nvCxnSpPr>
          <p:spPr bwMode="auto">
            <a:xfrm flipH="1">
              <a:off x="2400" y="1208"/>
              <a:ext cx="785" cy="373"/>
            </a:xfrm>
            <a:prstGeom prst="curvedConnector3">
              <a:avLst>
                <a:gd name="adj1" fmla="val -20611"/>
              </a:avLst>
            </a:prstGeom>
            <a:noFill/>
            <a:ln w="12700" cap="rnd">
              <a:solidFill>
                <a:schemeClr val="tx2"/>
              </a:solidFill>
              <a:prstDash val="sysDot"/>
              <a:round/>
              <a:headEnd type="none" w="sm" len="sm"/>
              <a:tailEnd type="triangle" w="sm" len="sm"/>
            </a:ln>
            <a:extLst>
              <a:ext uri="{909E8E84-426E-40DD-AFC4-6F175D3DCCD1}">
                <a14:hiddenFill xmlns:a14="http://schemas.microsoft.com/office/drawing/2010/main">
                  <a:noFill/>
                </a14:hiddenFill>
              </a:ext>
            </a:extLst>
          </p:spPr>
        </p:cxnSp>
      </p:grpSp>
      <p:sp>
        <p:nvSpPr>
          <p:cNvPr id="9232" name="Line 18"/>
          <p:cNvSpPr>
            <a:spLocks noChangeShapeType="1"/>
          </p:cNvSpPr>
          <p:nvPr/>
        </p:nvSpPr>
        <p:spPr bwMode="auto">
          <a:xfrm>
            <a:off x="3487739" y="5410200"/>
            <a:ext cx="5691187" cy="0"/>
          </a:xfrm>
          <a:prstGeom prst="line">
            <a:avLst/>
          </a:prstGeom>
          <a:noFill/>
          <a:ln w="635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9233" name="Group 19"/>
          <p:cNvGrpSpPr>
            <a:grpSpLocks/>
          </p:cNvGrpSpPr>
          <p:nvPr/>
        </p:nvGrpSpPr>
        <p:grpSpPr bwMode="auto">
          <a:xfrm>
            <a:off x="7551738" y="1593850"/>
            <a:ext cx="2500312" cy="3968750"/>
            <a:chOff x="3797" y="1004"/>
            <a:chExt cx="1575" cy="2500"/>
          </a:xfrm>
        </p:grpSpPr>
        <p:sp>
          <p:nvSpPr>
            <p:cNvPr id="9251" name="Line 20"/>
            <p:cNvSpPr>
              <a:spLocks noChangeShapeType="1"/>
            </p:cNvSpPr>
            <p:nvPr/>
          </p:nvSpPr>
          <p:spPr bwMode="auto">
            <a:xfrm>
              <a:off x="3797" y="1344"/>
              <a:ext cx="0" cy="2160"/>
            </a:xfrm>
            <a:prstGeom prst="line">
              <a:avLst/>
            </a:prstGeom>
            <a:noFill/>
            <a:ln w="63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600"/>
            </a:p>
          </p:txBody>
        </p:sp>
        <p:sp>
          <p:nvSpPr>
            <p:cNvPr id="9252" name="Freeform 21"/>
            <p:cNvSpPr>
              <a:spLocks/>
            </p:cNvSpPr>
            <p:nvPr/>
          </p:nvSpPr>
          <p:spPr bwMode="auto">
            <a:xfrm>
              <a:off x="3802" y="3055"/>
              <a:ext cx="843" cy="339"/>
            </a:xfrm>
            <a:custGeom>
              <a:avLst/>
              <a:gdLst>
                <a:gd name="T0" fmla="*/ 0 w 948"/>
                <a:gd name="T1" fmla="*/ 0 h 339"/>
                <a:gd name="T2" fmla="*/ 18 w 948"/>
                <a:gd name="T3" fmla="*/ 24 h 339"/>
                <a:gd name="T4" fmla="*/ 25 w 948"/>
                <a:gd name="T5" fmla="*/ 45 h 339"/>
                <a:gd name="T6" fmla="*/ 27 w 948"/>
                <a:gd name="T7" fmla="*/ 51 h 339"/>
                <a:gd name="T8" fmla="*/ 36 w 948"/>
                <a:gd name="T9" fmla="*/ 87 h 339"/>
                <a:gd name="T10" fmla="*/ 75 w 948"/>
                <a:gd name="T11" fmla="*/ 150 h 339"/>
                <a:gd name="T12" fmla="*/ 94 w 948"/>
                <a:gd name="T13" fmla="*/ 183 h 339"/>
                <a:gd name="T14" fmla="*/ 111 w 948"/>
                <a:gd name="T15" fmla="*/ 228 h 339"/>
                <a:gd name="T16" fmla="*/ 132 w 948"/>
                <a:gd name="T17" fmla="*/ 240 h 339"/>
                <a:gd name="T18" fmla="*/ 138 w 948"/>
                <a:gd name="T19" fmla="*/ 258 h 339"/>
                <a:gd name="T20" fmla="*/ 145 w 948"/>
                <a:gd name="T21" fmla="*/ 264 h 339"/>
                <a:gd name="T22" fmla="*/ 153 w 948"/>
                <a:gd name="T23" fmla="*/ 270 h 339"/>
                <a:gd name="T24" fmla="*/ 157 w 948"/>
                <a:gd name="T25" fmla="*/ 288 h 339"/>
                <a:gd name="T26" fmla="*/ 163 w 948"/>
                <a:gd name="T27" fmla="*/ 294 h 339"/>
                <a:gd name="T28" fmla="*/ 168 w 948"/>
                <a:gd name="T29" fmla="*/ 312 h 339"/>
                <a:gd name="T30" fmla="*/ 178 w 948"/>
                <a:gd name="T31" fmla="*/ 321 h 339"/>
                <a:gd name="T32" fmla="*/ 183 w 948"/>
                <a:gd name="T33" fmla="*/ 339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8"/>
                <a:gd name="T52" fmla="*/ 0 h 339"/>
                <a:gd name="T53" fmla="*/ 948 w 948"/>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8" h="339">
                  <a:moveTo>
                    <a:pt x="0" y="0"/>
                  </a:moveTo>
                  <a:cubicBezTo>
                    <a:pt x="28" y="19"/>
                    <a:pt x="64" y="16"/>
                    <a:pt x="96" y="24"/>
                  </a:cubicBezTo>
                  <a:cubicBezTo>
                    <a:pt x="108" y="32"/>
                    <a:pt x="120" y="37"/>
                    <a:pt x="132" y="45"/>
                  </a:cubicBezTo>
                  <a:cubicBezTo>
                    <a:pt x="135" y="47"/>
                    <a:pt x="141" y="51"/>
                    <a:pt x="141" y="51"/>
                  </a:cubicBezTo>
                  <a:cubicBezTo>
                    <a:pt x="153" y="69"/>
                    <a:pt x="173" y="73"/>
                    <a:pt x="189" y="87"/>
                  </a:cubicBezTo>
                  <a:cubicBezTo>
                    <a:pt x="242" y="132"/>
                    <a:pt x="319" y="145"/>
                    <a:pt x="387" y="150"/>
                  </a:cubicBezTo>
                  <a:cubicBezTo>
                    <a:pt x="424" y="156"/>
                    <a:pt x="455" y="166"/>
                    <a:pt x="489" y="183"/>
                  </a:cubicBezTo>
                  <a:cubicBezTo>
                    <a:pt x="530" y="238"/>
                    <a:pt x="485" y="224"/>
                    <a:pt x="579" y="228"/>
                  </a:cubicBezTo>
                  <a:cubicBezTo>
                    <a:pt x="616" y="233"/>
                    <a:pt x="642" y="238"/>
                    <a:pt x="681" y="240"/>
                  </a:cubicBezTo>
                  <a:cubicBezTo>
                    <a:pt x="693" y="244"/>
                    <a:pt x="700" y="253"/>
                    <a:pt x="711" y="258"/>
                  </a:cubicBezTo>
                  <a:cubicBezTo>
                    <a:pt x="716" y="260"/>
                    <a:pt x="749" y="264"/>
                    <a:pt x="750" y="264"/>
                  </a:cubicBezTo>
                  <a:cubicBezTo>
                    <a:pt x="759" y="267"/>
                    <a:pt x="782" y="269"/>
                    <a:pt x="786" y="270"/>
                  </a:cubicBezTo>
                  <a:cubicBezTo>
                    <a:pt x="796" y="273"/>
                    <a:pt x="813" y="288"/>
                    <a:pt x="813" y="288"/>
                  </a:cubicBezTo>
                  <a:cubicBezTo>
                    <a:pt x="818" y="308"/>
                    <a:pt x="827" y="299"/>
                    <a:pt x="843" y="294"/>
                  </a:cubicBezTo>
                  <a:cubicBezTo>
                    <a:pt x="859" y="298"/>
                    <a:pt x="860" y="305"/>
                    <a:pt x="873" y="312"/>
                  </a:cubicBezTo>
                  <a:cubicBezTo>
                    <a:pt x="887" y="320"/>
                    <a:pt x="906" y="320"/>
                    <a:pt x="921" y="321"/>
                  </a:cubicBezTo>
                  <a:cubicBezTo>
                    <a:pt x="926" y="329"/>
                    <a:pt x="938" y="339"/>
                    <a:pt x="948" y="339"/>
                  </a:cubicBezTo>
                </a:path>
              </a:pathLst>
            </a:custGeom>
            <a:solidFill>
              <a:schemeClr val="tx1"/>
            </a:solidFill>
            <a:ln w="38100" cap="flat" cmpd="sng">
              <a:solidFill>
                <a:srgbClr val="9E0000"/>
              </a:solidFill>
              <a:prstDash val="solid"/>
              <a:round/>
              <a:headEnd type="none" w="sm" len="sm"/>
              <a:tailEnd type="none" w="sm" len="sm"/>
            </a:ln>
          </p:spPr>
          <p:txBody>
            <a:bodyPr wrap="none" anchor="ctr"/>
            <a:lstStyle/>
            <a:p>
              <a:endParaRPr lang="en-US" sz="1600" dirty="0"/>
            </a:p>
          </p:txBody>
        </p:sp>
        <p:grpSp>
          <p:nvGrpSpPr>
            <p:cNvPr id="9253" name="Group 22"/>
            <p:cNvGrpSpPr>
              <a:grpSpLocks/>
            </p:cNvGrpSpPr>
            <p:nvPr/>
          </p:nvGrpSpPr>
          <p:grpSpPr bwMode="auto">
            <a:xfrm>
              <a:off x="4651" y="1004"/>
              <a:ext cx="721" cy="2500"/>
              <a:chOff x="4651" y="1004"/>
              <a:chExt cx="721" cy="2500"/>
            </a:xfrm>
          </p:grpSpPr>
          <p:sp>
            <p:nvSpPr>
              <p:cNvPr id="9254" name="Line 23"/>
              <p:cNvSpPr>
                <a:spLocks noChangeShapeType="1"/>
              </p:cNvSpPr>
              <p:nvPr/>
            </p:nvSpPr>
            <p:spPr bwMode="auto">
              <a:xfrm>
                <a:off x="4651" y="1344"/>
                <a:ext cx="0" cy="2160"/>
              </a:xfrm>
              <a:prstGeom prst="line">
                <a:avLst/>
              </a:prstGeom>
              <a:noFill/>
              <a:ln w="317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600"/>
              </a:p>
            </p:txBody>
          </p:sp>
          <p:grpSp>
            <p:nvGrpSpPr>
              <p:cNvPr id="9255" name="Group 24"/>
              <p:cNvGrpSpPr>
                <a:grpSpLocks/>
              </p:cNvGrpSpPr>
              <p:nvPr/>
            </p:nvGrpSpPr>
            <p:grpSpPr bwMode="auto">
              <a:xfrm>
                <a:off x="4651" y="1004"/>
                <a:ext cx="721" cy="2410"/>
                <a:chOff x="4651" y="1004"/>
                <a:chExt cx="721" cy="2410"/>
              </a:xfrm>
            </p:grpSpPr>
            <p:sp>
              <p:nvSpPr>
                <p:cNvPr id="9256" name="Text Box 25"/>
                <p:cNvSpPr txBox="1">
                  <a:spLocks noChangeArrowheads="1"/>
                </p:cNvSpPr>
                <p:nvPr/>
              </p:nvSpPr>
              <p:spPr bwMode="auto">
                <a:xfrm>
                  <a:off x="4706" y="1004"/>
                  <a:ext cx="66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dirty="0">
                      <a:latin typeface="+mn-lt"/>
                    </a:rPr>
                    <a:t>“Brittle”</a:t>
                  </a:r>
                </a:p>
                <a:p>
                  <a:pPr algn="ctr">
                    <a:spcBef>
                      <a:spcPct val="0"/>
                    </a:spcBef>
                    <a:buFontTx/>
                    <a:buNone/>
                  </a:pPr>
                  <a:r>
                    <a:rPr lang="en-US" altLang="en-US" sz="1800" dirty="0">
                      <a:latin typeface="+mn-lt"/>
                    </a:rPr>
                    <a:t>diabetes</a:t>
                  </a:r>
                </a:p>
              </p:txBody>
            </p:sp>
            <p:sp>
              <p:nvSpPr>
                <p:cNvPr id="9257" name="Freeform 26"/>
                <p:cNvSpPr>
                  <a:spLocks/>
                </p:cNvSpPr>
                <p:nvPr/>
              </p:nvSpPr>
              <p:spPr bwMode="auto">
                <a:xfrm>
                  <a:off x="4651" y="3396"/>
                  <a:ext cx="240" cy="18"/>
                </a:xfrm>
                <a:custGeom>
                  <a:avLst/>
                  <a:gdLst>
                    <a:gd name="T0" fmla="*/ 0 w 270"/>
                    <a:gd name="T1" fmla="*/ 9 h 18"/>
                    <a:gd name="T2" fmla="*/ 14 w 270"/>
                    <a:gd name="T3" fmla="*/ 0 h 18"/>
                    <a:gd name="T4" fmla="*/ 23 w 270"/>
                    <a:gd name="T5" fmla="*/ 6 h 18"/>
                    <a:gd name="T6" fmla="*/ 26 w 270"/>
                    <a:gd name="T7" fmla="*/ 12 h 18"/>
                    <a:gd name="T8" fmla="*/ 42 w 270"/>
                    <a:gd name="T9" fmla="*/ 12 h 18"/>
                    <a:gd name="T10" fmla="*/ 46 w 270"/>
                    <a:gd name="T11" fmla="*/ 18 h 18"/>
                    <a:gd name="T12" fmla="*/ 52 w 270"/>
                    <a:gd name="T13" fmla="*/ 15 h 18"/>
                    <a:gd name="T14" fmla="*/ 0 60000 65536"/>
                    <a:gd name="T15" fmla="*/ 0 60000 65536"/>
                    <a:gd name="T16" fmla="*/ 0 60000 65536"/>
                    <a:gd name="T17" fmla="*/ 0 60000 65536"/>
                    <a:gd name="T18" fmla="*/ 0 60000 65536"/>
                    <a:gd name="T19" fmla="*/ 0 60000 65536"/>
                    <a:gd name="T20" fmla="*/ 0 60000 65536"/>
                    <a:gd name="T21" fmla="*/ 0 w 270"/>
                    <a:gd name="T22" fmla="*/ 0 h 18"/>
                    <a:gd name="T23" fmla="*/ 270 w 27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18">
                      <a:moveTo>
                        <a:pt x="0" y="9"/>
                      </a:moveTo>
                      <a:cubicBezTo>
                        <a:pt x="27" y="7"/>
                        <a:pt x="49" y="4"/>
                        <a:pt x="75" y="0"/>
                      </a:cubicBezTo>
                      <a:cubicBezTo>
                        <a:pt x="98" y="2"/>
                        <a:pt x="103" y="1"/>
                        <a:pt x="120" y="6"/>
                      </a:cubicBezTo>
                      <a:cubicBezTo>
                        <a:pt x="126" y="8"/>
                        <a:pt x="138" y="12"/>
                        <a:pt x="138" y="12"/>
                      </a:cubicBezTo>
                      <a:cubicBezTo>
                        <a:pt x="173" y="9"/>
                        <a:pt x="176" y="7"/>
                        <a:pt x="216" y="12"/>
                      </a:cubicBezTo>
                      <a:cubicBezTo>
                        <a:pt x="222" y="13"/>
                        <a:pt x="234" y="18"/>
                        <a:pt x="234" y="18"/>
                      </a:cubicBezTo>
                      <a:cubicBezTo>
                        <a:pt x="256" y="14"/>
                        <a:pt x="244" y="15"/>
                        <a:pt x="270" y="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1600"/>
                </a:p>
              </p:txBody>
            </p:sp>
          </p:grpSp>
        </p:grpSp>
      </p:grpSp>
      <p:grpSp>
        <p:nvGrpSpPr>
          <p:cNvPr id="9234" name="Group 27"/>
          <p:cNvGrpSpPr>
            <a:grpSpLocks/>
          </p:cNvGrpSpPr>
          <p:nvPr/>
        </p:nvGrpSpPr>
        <p:grpSpPr bwMode="auto">
          <a:xfrm>
            <a:off x="3487738" y="1589088"/>
            <a:ext cx="5757862" cy="4740274"/>
            <a:chOff x="1237" y="1001"/>
            <a:chExt cx="3627" cy="2986"/>
          </a:xfrm>
        </p:grpSpPr>
        <p:grpSp>
          <p:nvGrpSpPr>
            <p:cNvPr id="9239" name="Group 28"/>
            <p:cNvGrpSpPr>
              <a:grpSpLocks/>
            </p:cNvGrpSpPr>
            <p:nvPr/>
          </p:nvGrpSpPr>
          <p:grpSpPr bwMode="auto">
            <a:xfrm>
              <a:off x="1237" y="3504"/>
              <a:ext cx="3627" cy="483"/>
              <a:chOff x="1392" y="3504"/>
              <a:chExt cx="4080" cy="483"/>
            </a:xfrm>
          </p:grpSpPr>
          <p:sp>
            <p:nvSpPr>
              <p:cNvPr id="9248" name="Line 29"/>
              <p:cNvSpPr>
                <a:spLocks noChangeShapeType="1"/>
              </p:cNvSpPr>
              <p:nvPr/>
            </p:nvSpPr>
            <p:spPr bwMode="auto">
              <a:xfrm>
                <a:off x="1392" y="3504"/>
                <a:ext cx="408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9" name="Text Box 30"/>
              <p:cNvSpPr txBox="1">
                <a:spLocks noChangeArrowheads="1"/>
              </p:cNvSpPr>
              <p:nvPr/>
            </p:nvSpPr>
            <p:spPr bwMode="auto">
              <a:xfrm>
                <a:off x="2639" y="3696"/>
                <a:ext cx="13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dirty="0">
                    <a:latin typeface="+mn-lt"/>
                  </a:rPr>
                  <a:t>Time (years)</a:t>
                </a:r>
              </a:p>
            </p:txBody>
          </p:sp>
          <p:sp>
            <p:nvSpPr>
              <p:cNvPr id="9250" name="Line 31"/>
              <p:cNvSpPr>
                <a:spLocks noChangeShapeType="1"/>
              </p:cNvSpPr>
              <p:nvPr/>
            </p:nvSpPr>
            <p:spPr bwMode="auto">
              <a:xfrm>
                <a:off x="2544" y="3984"/>
                <a:ext cx="1584" cy="0"/>
              </a:xfrm>
              <a:prstGeom prst="line">
                <a:avLst/>
              </a:prstGeom>
              <a:noFill/>
              <a:ln w="28575">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40" name="Group 32"/>
            <p:cNvGrpSpPr>
              <a:grpSpLocks/>
            </p:cNvGrpSpPr>
            <p:nvPr/>
          </p:nvGrpSpPr>
          <p:grpSpPr bwMode="auto">
            <a:xfrm>
              <a:off x="2091" y="1001"/>
              <a:ext cx="1728" cy="2503"/>
              <a:chOff x="2352" y="1001"/>
              <a:chExt cx="1944" cy="2503"/>
            </a:xfrm>
          </p:grpSpPr>
          <p:grpSp>
            <p:nvGrpSpPr>
              <p:cNvPr id="9241" name="Group 33"/>
              <p:cNvGrpSpPr>
                <a:grpSpLocks/>
              </p:cNvGrpSpPr>
              <p:nvPr/>
            </p:nvGrpSpPr>
            <p:grpSpPr bwMode="auto">
              <a:xfrm>
                <a:off x="2352" y="1344"/>
                <a:ext cx="960" cy="2160"/>
                <a:chOff x="2352" y="1344"/>
                <a:chExt cx="960" cy="2160"/>
              </a:xfrm>
            </p:grpSpPr>
            <p:sp>
              <p:nvSpPr>
                <p:cNvPr id="9246" name="Line 34"/>
                <p:cNvSpPr>
                  <a:spLocks noChangeShapeType="1"/>
                </p:cNvSpPr>
                <p:nvPr/>
              </p:nvSpPr>
              <p:spPr bwMode="auto">
                <a:xfrm>
                  <a:off x="2352" y="1344"/>
                  <a:ext cx="0" cy="2160"/>
                </a:xfrm>
                <a:prstGeom prst="line">
                  <a:avLst/>
                </a:prstGeom>
                <a:noFill/>
                <a:ln w="63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7" name="Freeform 35"/>
                <p:cNvSpPr>
                  <a:spLocks/>
                </p:cNvSpPr>
                <p:nvPr/>
              </p:nvSpPr>
              <p:spPr bwMode="auto">
                <a:xfrm>
                  <a:off x="2355" y="1595"/>
                  <a:ext cx="957" cy="622"/>
                </a:xfrm>
                <a:custGeom>
                  <a:avLst/>
                  <a:gdLst>
                    <a:gd name="T0" fmla="*/ 0 w 957"/>
                    <a:gd name="T1" fmla="*/ 1 h 622"/>
                    <a:gd name="T2" fmla="*/ 39 w 957"/>
                    <a:gd name="T3" fmla="*/ 7 h 622"/>
                    <a:gd name="T4" fmla="*/ 78 w 957"/>
                    <a:gd name="T5" fmla="*/ 31 h 622"/>
                    <a:gd name="T6" fmla="*/ 276 w 957"/>
                    <a:gd name="T7" fmla="*/ 34 h 622"/>
                    <a:gd name="T8" fmla="*/ 300 w 957"/>
                    <a:gd name="T9" fmla="*/ 91 h 622"/>
                    <a:gd name="T10" fmla="*/ 339 w 957"/>
                    <a:gd name="T11" fmla="*/ 100 h 622"/>
                    <a:gd name="T12" fmla="*/ 366 w 957"/>
                    <a:gd name="T13" fmla="*/ 115 h 622"/>
                    <a:gd name="T14" fmla="*/ 378 w 957"/>
                    <a:gd name="T15" fmla="*/ 157 h 622"/>
                    <a:gd name="T16" fmla="*/ 405 w 957"/>
                    <a:gd name="T17" fmla="*/ 172 h 622"/>
                    <a:gd name="T18" fmla="*/ 471 w 957"/>
                    <a:gd name="T19" fmla="*/ 193 h 622"/>
                    <a:gd name="T20" fmla="*/ 486 w 957"/>
                    <a:gd name="T21" fmla="*/ 250 h 622"/>
                    <a:gd name="T22" fmla="*/ 522 w 957"/>
                    <a:gd name="T23" fmla="*/ 262 h 622"/>
                    <a:gd name="T24" fmla="*/ 540 w 957"/>
                    <a:gd name="T25" fmla="*/ 268 h 622"/>
                    <a:gd name="T26" fmla="*/ 627 w 957"/>
                    <a:gd name="T27" fmla="*/ 298 h 622"/>
                    <a:gd name="T28" fmla="*/ 636 w 957"/>
                    <a:gd name="T29" fmla="*/ 343 h 622"/>
                    <a:gd name="T30" fmla="*/ 699 w 957"/>
                    <a:gd name="T31" fmla="*/ 403 h 622"/>
                    <a:gd name="T32" fmla="*/ 762 w 957"/>
                    <a:gd name="T33" fmla="*/ 439 h 622"/>
                    <a:gd name="T34" fmla="*/ 777 w 957"/>
                    <a:gd name="T35" fmla="*/ 493 h 622"/>
                    <a:gd name="T36" fmla="*/ 870 w 957"/>
                    <a:gd name="T37" fmla="*/ 502 h 622"/>
                    <a:gd name="T38" fmla="*/ 915 w 957"/>
                    <a:gd name="T39" fmla="*/ 541 h 622"/>
                    <a:gd name="T40" fmla="*/ 942 w 957"/>
                    <a:gd name="T41" fmla="*/ 607 h 622"/>
                    <a:gd name="T42" fmla="*/ 957 w 957"/>
                    <a:gd name="T43" fmla="*/ 622 h 6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7"/>
                    <a:gd name="T67" fmla="*/ 0 h 622"/>
                    <a:gd name="T68" fmla="*/ 957 w 957"/>
                    <a:gd name="T69" fmla="*/ 622 h 6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7" h="622">
                      <a:moveTo>
                        <a:pt x="0" y="1"/>
                      </a:moveTo>
                      <a:cubicBezTo>
                        <a:pt x="13" y="2"/>
                        <a:pt x="28" y="0"/>
                        <a:pt x="39" y="7"/>
                      </a:cubicBezTo>
                      <a:cubicBezTo>
                        <a:pt x="52" y="15"/>
                        <a:pt x="61" y="31"/>
                        <a:pt x="78" y="31"/>
                      </a:cubicBezTo>
                      <a:cubicBezTo>
                        <a:pt x="144" y="33"/>
                        <a:pt x="210" y="33"/>
                        <a:pt x="276" y="34"/>
                      </a:cubicBezTo>
                      <a:cubicBezTo>
                        <a:pt x="298" y="41"/>
                        <a:pt x="291" y="74"/>
                        <a:pt x="300" y="91"/>
                      </a:cubicBezTo>
                      <a:cubicBezTo>
                        <a:pt x="303" y="97"/>
                        <a:pt x="336" y="99"/>
                        <a:pt x="339" y="100"/>
                      </a:cubicBezTo>
                      <a:cubicBezTo>
                        <a:pt x="349" y="102"/>
                        <a:pt x="366" y="115"/>
                        <a:pt x="366" y="115"/>
                      </a:cubicBezTo>
                      <a:cubicBezTo>
                        <a:pt x="370" y="126"/>
                        <a:pt x="372" y="148"/>
                        <a:pt x="378" y="157"/>
                      </a:cubicBezTo>
                      <a:cubicBezTo>
                        <a:pt x="384" y="166"/>
                        <a:pt x="405" y="172"/>
                        <a:pt x="405" y="172"/>
                      </a:cubicBezTo>
                      <a:cubicBezTo>
                        <a:pt x="423" y="190"/>
                        <a:pt x="447" y="189"/>
                        <a:pt x="471" y="193"/>
                      </a:cubicBezTo>
                      <a:cubicBezTo>
                        <a:pt x="477" y="210"/>
                        <a:pt x="472" y="239"/>
                        <a:pt x="486" y="250"/>
                      </a:cubicBezTo>
                      <a:cubicBezTo>
                        <a:pt x="495" y="258"/>
                        <a:pt x="513" y="259"/>
                        <a:pt x="522" y="262"/>
                      </a:cubicBezTo>
                      <a:cubicBezTo>
                        <a:pt x="528" y="264"/>
                        <a:pt x="540" y="268"/>
                        <a:pt x="540" y="268"/>
                      </a:cubicBezTo>
                      <a:cubicBezTo>
                        <a:pt x="564" y="292"/>
                        <a:pt x="596" y="290"/>
                        <a:pt x="627" y="298"/>
                      </a:cubicBezTo>
                      <a:cubicBezTo>
                        <a:pt x="646" y="311"/>
                        <a:pt x="643" y="322"/>
                        <a:pt x="636" y="343"/>
                      </a:cubicBezTo>
                      <a:cubicBezTo>
                        <a:pt x="643" y="376"/>
                        <a:pt x="674" y="386"/>
                        <a:pt x="699" y="403"/>
                      </a:cubicBezTo>
                      <a:cubicBezTo>
                        <a:pt x="719" y="417"/>
                        <a:pt x="738" y="431"/>
                        <a:pt x="762" y="439"/>
                      </a:cubicBezTo>
                      <a:cubicBezTo>
                        <a:pt x="785" y="462"/>
                        <a:pt x="781" y="445"/>
                        <a:pt x="777" y="493"/>
                      </a:cubicBezTo>
                      <a:cubicBezTo>
                        <a:pt x="811" y="516"/>
                        <a:pt x="767" y="489"/>
                        <a:pt x="870" y="502"/>
                      </a:cubicBezTo>
                      <a:cubicBezTo>
                        <a:pt x="873" y="502"/>
                        <a:pt x="910" y="536"/>
                        <a:pt x="915" y="541"/>
                      </a:cubicBezTo>
                      <a:cubicBezTo>
                        <a:pt x="911" y="584"/>
                        <a:pt x="899" y="593"/>
                        <a:pt x="942" y="607"/>
                      </a:cubicBezTo>
                      <a:cubicBezTo>
                        <a:pt x="946" y="613"/>
                        <a:pt x="957" y="622"/>
                        <a:pt x="957" y="622"/>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42" name="Group 36"/>
              <p:cNvGrpSpPr>
                <a:grpSpLocks/>
              </p:cNvGrpSpPr>
              <p:nvPr/>
            </p:nvGrpSpPr>
            <p:grpSpPr bwMode="auto">
              <a:xfrm>
                <a:off x="3312" y="1001"/>
                <a:ext cx="984" cy="2503"/>
                <a:chOff x="3312" y="1001"/>
                <a:chExt cx="984" cy="2503"/>
              </a:xfrm>
            </p:grpSpPr>
            <p:sp>
              <p:nvSpPr>
                <p:cNvPr id="9243" name="Line 37"/>
                <p:cNvSpPr>
                  <a:spLocks noChangeShapeType="1"/>
                </p:cNvSpPr>
                <p:nvPr/>
              </p:nvSpPr>
              <p:spPr bwMode="auto">
                <a:xfrm>
                  <a:off x="3312" y="1344"/>
                  <a:ext cx="0" cy="2160"/>
                </a:xfrm>
                <a:prstGeom prst="line">
                  <a:avLst/>
                </a:prstGeom>
                <a:noFill/>
                <a:ln w="63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4" name="Text Box 38"/>
                <p:cNvSpPr txBox="1">
                  <a:spLocks noChangeArrowheads="1"/>
                </p:cNvSpPr>
                <p:nvPr/>
              </p:nvSpPr>
              <p:spPr bwMode="auto">
                <a:xfrm>
                  <a:off x="3394" y="1001"/>
                  <a:ext cx="78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dirty="0">
                      <a:latin typeface="+mn-lt"/>
                    </a:rPr>
                    <a:t>“Silent” </a:t>
                  </a:r>
                  <a:r>
                    <a:rPr lang="en-US" altLang="en-US" sz="1800" dirty="0">
                      <a:latin typeface="+mn-lt"/>
                      <a:sym typeface="Symbol" pitchFamily="18" charset="2"/>
                    </a:rPr>
                    <a:t></a:t>
                  </a:r>
                  <a:endParaRPr lang="en-US" altLang="en-US" sz="1800" dirty="0">
                    <a:latin typeface="+mn-lt"/>
                    <a:sym typeface="Arial" pitchFamily="34" charset="0"/>
                  </a:endParaRPr>
                </a:p>
                <a:p>
                  <a:pPr algn="ctr">
                    <a:spcBef>
                      <a:spcPct val="0"/>
                    </a:spcBef>
                    <a:buFontTx/>
                    <a:buNone/>
                  </a:pPr>
                  <a:r>
                    <a:rPr lang="en-US" altLang="en-US" sz="1800" dirty="0">
                      <a:latin typeface="+mn-lt"/>
                      <a:sym typeface="Arial" pitchFamily="34" charset="0"/>
                    </a:rPr>
                    <a:t>cell loss</a:t>
                  </a:r>
                  <a:endParaRPr lang="en-US" altLang="en-US" sz="1800" dirty="0">
                    <a:latin typeface="+mn-lt"/>
                  </a:endParaRPr>
                </a:p>
              </p:txBody>
            </p:sp>
            <p:sp>
              <p:nvSpPr>
                <p:cNvPr id="9245" name="Freeform 39"/>
                <p:cNvSpPr>
                  <a:spLocks/>
                </p:cNvSpPr>
                <p:nvPr/>
              </p:nvSpPr>
              <p:spPr bwMode="auto">
                <a:xfrm>
                  <a:off x="3312" y="2215"/>
                  <a:ext cx="984" cy="845"/>
                </a:xfrm>
                <a:custGeom>
                  <a:avLst/>
                  <a:gdLst>
                    <a:gd name="T0" fmla="*/ 0 w 984"/>
                    <a:gd name="T1" fmla="*/ 8 h 845"/>
                    <a:gd name="T2" fmla="*/ 48 w 984"/>
                    <a:gd name="T3" fmla="*/ 23 h 845"/>
                    <a:gd name="T4" fmla="*/ 81 w 984"/>
                    <a:gd name="T5" fmla="*/ 50 h 845"/>
                    <a:gd name="T6" fmla="*/ 225 w 984"/>
                    <a:gd name="T7" fmla="*/ 107 h 845"/>
                    <a:gd name="T8" fmla="*/ 258 w 984"/>
                    <a:gd name="T9" fmla="*/ 173 h 845"/>
                    <a:gd name="T10" fmla="*/ 318 w 984"/>
                    <a:gd name="T11" fmla="*/ 224 h 845"/>
                    <a:gd name="T12" fmla="*/ 342 w 984"/>
                    <a:gd name="T13" fmla="*/ 227 h 845"/>
                    <a:gd name="T14" fmla="*/ 378 w 984"/>
                    <a:gd name="T15" fmla="*/ 233 h 845"/>
                    <a:gd name="T16" fmla="*/ 438 w 984"/>
                    <a:gd name="T17" fmla="*/ 278 h 845"/>
                    <a:gd name="T18" fmla="*/ 453 w 984"/>
                    <a:gd name="T19" fmla="*/ 371 h 845"/>
                    <a:gd name="T20" fmla="*/ 519 w 984"/>
                    <a:gd name="T21" fmla="*/ 377 h 845"/>
                    <a:gd name="T22" fmla="*/ 594 w 984"/>
                    <a:gd name="T23" fmla="*/ 404 h 845"/>
                    <a:gd name="T24" fmla="*/ 618 w 984"/>
                    <a:gd name="T25" fmla="*/ 425 h 845"/>
                    <a:gd name="T26" fmla="*/ 654 w 984"/>
                    <a:gd name="T27" fmla="*/ 455 h 845"/>
                    <a:gd name="T28" fmla="*/ 714 w 984"/>
                    <a:gd name="T29" fmla="*/ 482 h 845"/>
                    <a:gd name="T30" fmla="*/ 747 w 984"/>
                    <a:gd name="T31" fmla="*/ 554 h 845"/>
                    <a:gd name="T32" fmla="*/ 768 w 984"/>
                    <a:gd name="T33" fmla="*/ 578 h 845"/>
                    <a:gd name="T34" fmla="*/ 807 w 984"/>
                    <a:gd name="T35" fmla="*/ 623 h 845"/>
                    <a:gd name="T36" fmla="*/ 819 w 984"/>
                    <a:gd name="T37" fmla="*/ 641 h 845"/>
                    <a:gd name="T38" fmla="*/ 837 w 984"/>
                    <a:gd name="T39" fmla="*/ 671 h 845"/>
                    <a:gd name="T40" fmla="*/ 873 w 984"/>
                    <a:gd name="T41" fmla="*/ 701 h 845"/>
                    <a:gd name="T42" fmla="*/ 888 w 984"/>
                    <a:gd name="T43" fmla="*/ 728 h 845"/>
                    <a:gd name="T44" fmla="*/ 903 w 984"/>
                    <a:gd name="T45" fmla="*/ 764 h 845"/>
                    <a:gd name="T46" fmla="*/ 912 w 984"/>
                    <a:gd name="T47" fmla="*/ 767 h 845"/>
                    <a:gd name="T48" fmla="*/ 948 w 984"/>
                    <a:gd name="T49" fmla="*/ 815 h 845"/>
                    <a:gd name="T50" fmla="*/ 954 w 984"/>
                    <a:gd name="T51" fmla="*/ 824 h 845"/>
                    <a:gd name="T52" fmla="*/ 963 w 984"/>
                    <a:gd name="T53" fmla="*/ 827 h 845"/>
                    <a:gd name="T54" fmla="*/ 984 w 984"/>
                    <a:gd name="T55" fmla="*/ 845 h 8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84"/>
                    <a:gd name="T85" fmla="*/ 0 h 845"/>
                    <a:gd name="T86" fmla="*/ 984 w 984"/>
                    <a:gd name="T87" fmla="*/ 845 h 8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84" h="845">
                      <a:moveTo>
                        <a:pt x="0" y="8"/>
                      </a:moveTo>
                      <a:cubicBezTo>
                        <a:pt x="23" y="0"/>
                        <a:pt x="31" y="12"/>
                        <a:pt x="48" y="23"/>
                      </a:cubicBezTo>
                      <a:cubicBezTo>
                        <a:pt x="56" y="35"/>
                        <a:pt x="68" y="46"/>
                        <a:pt x="81" y="50"/>
                      </a:cubicBezTo>
                      <a:cubicBezTo>
                        <a:pt x="122" y="91"/>
                        <a:pt x="169" y="95"/>
                        <a:pt x="225" y="107"/>
                      </a:cubicBezTo>
                      <a:cubicBezTo>
                        <a:pt x="240" y="128"/>
                        <a:pt x="238" y="153"/>
                        <a:pt x="258" y="173"/>
                      </a:cubicBezTo>
                      <a:cubicBezTo>
                        <a:pt x="267" y="216"/>
                        <a:pt x="273" y="219"/>
                        <a:pt x="318" y="224"/>
                      </a:cubicBezTo>
                      <a:cubicBezTo>
                        <a:pt x="326" y="225"/>
                        <a:pt x="334" y="226"/>
                        <a:pt x="342" y="227"/>
                      </a:cubicBezTo>
                      <a:cubicBezTo>
                        <a:pt x="354" y="229"/>
                        <a:pt x="378" y="233"/>
                        <a:pt x="378" y="233"/>
                      </a:cubicBezTo>
                      <a:cubicBezTo>
                        <a:pt x="401" y="244"/>
                        <a:pt x="420" y="260"/>
                        <a:pt x="438" y="278"/>
                      </a:cubicBezTo>
                      <a:cubicBezTo>
                        <a:pt x="441" y="289"/>
                        <a:pt x="452" y="370"/>
                        <a:pt x="453" y="371"/>
                      </a:cubicBezTo>
                      <a:cubicBezTo>
                        <a:pt x="470" y="386"/>
                        <a:pt x="497" y="374"/>
                        <a:pt x="519" y="377"/>
                      </a:cubicBezTo>
                      <a:cubicBezTo>
                        <a:pt x="545" y="386"/>
                        <a:pt x="571" y="388"/>
                        <a:pt x="594" y="404"/>
                      </a:cubicBezTo>
                      <a:cubicBezTo>
                        <a:pt x="600" y="413"/>
                        <a:pt x="618" y="425"/>
                        <a:pt x="618" y="425"/>
                      </a:cubicBezTo>
                      <a:cubicBezTo>
                        <a:pt x="624" y="449"/>
                        <a:pt x="629" y="451"/>
                        <a:pt x="654" y="455"/>
                      </a:cubicBezTo>
                      <a:cubicBezTo>
                        <a:pt x="707" y="475"/>
                        <a:pt x="688" y="463"/>
                        <a:pt x="714" y="482"/>
                      </a:cubicBezTo>
                      <a:cubicBezTo>
                        <a:pt x="726" y="506"/>
                        <a:pt x="732" y="532"/>
                        <a:pt x="747" y="554"/>
                      </a:cubicBezTo>
                      <a:cubicBezTo>
                        <a:pt x="751" y="570"/>
                        <a:pt x="752" y="574"/>
                        <a:pt x="768" y="578"/>
                      </a:cubicBezTo>
                      <a:cubicBezTo>
                        <a:pt x="781" y="598"/>
                        <a:pt x="792" y="606"/>
                        <a:pt x="807" y="623"/>
                      </a:cubicBezTo>
                      <a:cubicBezTo>
                        <a:pt x="812" y="628"/>
                        <a:pt x="819" y="641"/>
                        <a:pt x="819" y="641"/>
                      </a:cubicBezTo>
                      <a:cubicBezTo>
                        <a:pt x="823" y="655"/>
                        <a:pt x="827" y="661"/>
                        <a:pt x="837" y="671"/>
                      </a:cubicBezTo>
                      <a:cubicBezTo>
                        <a:pt x="842" y="687"/>
                        <a:pt x="860" y="691"/>
                        <a:pt x="873" y="701"/>
                      </a:cubicBezTo>
                      <a:cubicBezTo>
                        <a:pt x="876" y="711"/>
                        <a:pt x="885" y="718"/>
                        <a:pt x="888" y="728"/>
                      </a:cubicBezTo>
                      <a:cubicBezTo>
                        <a:pt x="891" y="736"/>
                        <a:pt x="897" y="758"/>
                        <a:pt x="903" y="764"/>
                      </a:cubicBezTo>
                      <a:cubicBezTo>
                        <a:pt x="905" y="766"/>
                        <a:pt x="909" y="766"/>
                        <a:pt x="912" y="767"/>
                      </a:cubicBezTo>
                      <a:cubicBezTo>
                        <a:pt x="929" y="784"/>
                        <a:pt x="923" y="807"/>
                        <a:pt x="948" y="815"/>
                      </a:cubicBezTo>
                      <a:cubicBezTo>
                        <a:pt x="950" y="818"/>
                        <a:pt x="951" y="822"/>
                        <a:pt x="954" y="824"/>
                      </a:cubicBezTo>
                      <a:cubicBezTo>
                        <a:pt x="956" y="826"/>
                        <a:pt x="961" y="825"/>
                        <a:pt x="963" y="827"/>
                      </a:cubicBezTo>
                      <a:cubicBezTo>
                        <a:pt x="972" y="838"/>
                        <a:pt x="965" y="845"/>
                        <a:pt x="984" y="84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nvGrpSpPr>
          <p:cNvPr id="9235" name="Group 40"/>
          <p:cNvGrpSpPr>
            <a:grpSpLocks/>
          </p:cNvGrpSpPr>
          <p:nvPr/>
        </p:nvGrpSpPr>
        <p:grpSpPr bwMode="auto">
          <a:xfrm>
            <a:off x="3487738" y="1600200"/>
            <a:ext cx="5689600" cy="3282950"/>
            <a:chOff x="1237" y="1008"/>
            <a:chExt cx="3584" cy="2068"/>
          </a:xfrm>
        </p:grpSpPr>
        <p:sp>
          <p:nvSpPr>
            <p:cNvPr id="9237" name="Line 41"/>
            <p:cNvSpPr>
              <a:spLocks noChangeShapeType="1"/>
            </p:cNvSpPr>
            <p:nvPr/>
          </p:nvSpPr>
          <p:spPr bwMode="auto">
            <a:xfrm>
              <a:off x="1237" y="3076"/>
              <a:ext cx="3584" cy="0"/>
            </a:xfrm>
            <a:prstGeom prst="line">
              <a:avLst/>
            </a:prstGeom>
            <a:noFill/>
            <a:ln w="6350" cap="rnd">
              <a:solidFill>
                <a:srgbClr val="FFFF99"/>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600"/>
            </a:p>
          </p:txBody>
        </p:sp>
        <p:sp>
          <p:nvSpPr>
            <p:cNvPr id="9238" name="Text Box 42"/>
            <p:cNvSpPr txBox="1">
              <a:spLocks noChangeArrowheads="1"/>
            </p:cNvSpPr>
            <p:nvPr/>
          </p:nvSpPr>
          <p:spPr bwMode="auto">
            <a:xfrm>
              <a:off x="3876" y="1008"/>
              <a:ext cx="6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a:latin typeface="+mn-lt"/>
                </a:rPr>
                <a:t>Diabetes</a:t>
              </a:r>
            </a:p>
            <a:p>
              <a:pPr algn="ctr">
                <a:spcBef>
                  <a:spcPct val="0"/>
                </a:spcBef>
                <a:buFontTx/>
                <a:buNone/>
              </a:pPr>
              <a:r>
                <a:rPr lang="en-US" altLang="en-US" sz="1800">
                  <a:latin typeface="+mn-lt"/>
                </a:rPr>
                <a:t>onset</a:t>
              </a:r>
            </a:p>
          </p:txBody>
        </p:sp>
      </p:grpSp>
      <p:sp>
        <p:nvSpPr>
          <p:cNvPr id="2" name="TextBox 1"/>
          <p:cNvSpPr txBox="1"/>
          <p:nvPr/>
        </p:nvSpPr>
        <p:spPr>
          <a:xfrm>
            <a:off x="5020749" y="1160452"/>
            <a:ext cx="1005403" cy="369332"/>
          </a:xfrm>
          <a:prstGeom prst="rect">
            <a:avLst/>
          </a:prstGeom>
          <a:noFill/>
        </p:spPr>
        <p:txBody>
          <a:bodyPr wrap="none" rtlCol="0">
            <a:spAutoFit/>
          </a:bodyPr>
          <a:lstStyle/>
          <a:p>
            <a:r>
              <a:rPr lang="en-US" b="1" dirty="0"/>
              <a:t>Stage 1</a:t>
            </a:r>
          </a:p>
        </p:txBody>
      </p:sp>
      <p:sp>
        <p:nvSpPr>
          <p:cNvPr id="45" name="TextBox 44"/>
          <p:cNvSpPr txBox="1"/>
          <p:nvPr/>
        </p:nvSpPr>
        <p:spPr>
          <a:xfrm>
            <a:off x="6377823" y="1161992"/>
            <a:ext cx="1005403" cy="369332"/>
          </a:xfrm>
          <a:prstGeom prst="rect">
            <a:avLst/>
          </a:prstGeom>
          <a:noFill/>
        </p:spPr>
        <p:txBody>
          <a:bodyPr wrap="none" rtlCol="0">
            <a:spAutoFit/>
          </a:bodyPr>
          <a:lstStyle/>
          <a:p>
            <a:r>
              <a:rPr lang="en-US" b="1" dirty="0"/>
              <a:t>Stage 2</a:t>
            </a:r>
          </a:p>
        </p:txBody>
      </p:sp>
      <p:sp>
        <p:nvSpPr>
          <p:cNvPr id="46" name="TextBox 45"/>
          <p:cNvSpPr txBox="1"/>
          <p:nvPr/>
        </p:nvSpPr>
        <p:spPr>
          <a:xfrm>
            <a:off x="7781659" y="1154669"/>
            <a:ext cx="1005403" cy="369332"/>
          </a:xfrm>
          <a:prstGeom prst="rect">
            <a:avLst/>
          </a:prstGeom>
          <a:noFill/>
        </p:spPr>
        <p:txBody>
          <a:bodyPr wrap="none" rtlCol="0">
            <a:spAutoFit/>
          </a:bodyPr>
          <a:lstStyle/>
          <a:p>
            <a:r>
              <a:rPr lang="en-US" b="1" dirty="0"/>
              <a:t>Stage 3</a:t>
            </a:r>
          </a:p>
        </p:txBody>
      </p:sp>
      <p:sp>
        <p:nvSpPr>
          <p:cNvPr id="3" name="Footer Placeholder 2">
            <a:extLst>
              <a:ext uri="{FF2B5EF4-FFF2-40B4-BE49-F238E27FC236}">
                <a16:creationId xmlns:a16="http://schemas.microsoft.com/office/drawing/2014/main" id="{EDFAD90C-4A95-238C-014D-FC37B7B295B6}"/>
              </a:ext>
            </a:extLst>
          </p:cNvPr>
          <p:cNvSpPr>
            <a:spLocks noGrp="1"/>
          </p:cNvSpPr>
          <p:nvPr>
            <p:ph type="ftr" sz="quarter" idx="3"/>
          </p:nvPr>
        </p:nvSpPr>
        <p:spPr/>
        <p:txBody>
          <a:bodyPr/>
          <a:lstStyle/>
          <a:p>
            <a:r>
              <a:rPr lang="en-US" dirty="0"/>
              <a:t>http://www.uchsc.edu/misc/diabetes/books/type1/slides/</a:t>
            </a:r>
          </a:p>
        </p:txBody>
      </p:sp>
    </p:spTree>
    <p:extLst>
      <p:ext uri="{BB962C8B-B14F-4D97-AF65-F5344CB8AC3E}">
        <p14:creationId xmlns:p14="http://schemas.microsoft.com/office/powerpoint/2010/main" val="111894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Glucagon Response Markedly Impaired at Diabetes Onset</a:t>
            </a:r>
          </a:p>
        </p:txBody>
      </p:sp>
      <p:grpSp>
        <p:nvGrpSpPr>
          <p:cNvPr id="5" name="Group 4">
            <a:extLst>
              <a:ext uri="{FF2B5EF4-FFF2-40B4-BE49-F238E27FC236}">
                <a16:creationId xmlns:a16="http://schemas.microsoft.com/office/drawing/2014/main" id="{D495C0CE-B8FD-6BFF-838A-B70A3D10AAC7}"/>
              </a:ext>
            </a:extLst>
          </p:cNvPr>
          <p:cNvGrpSpPr>
            <a:grpSpLocks noChangeAspect="1"/>
          </p:cNvGrpSpPr>
          <p:nvPr/>
        </p:nvGrpSpPr>
        <p:grpSpPr bwMode="auto">
          <a:xfrm>
            <a:off x="3849688" y="773113"/>
            <a:ext cx="4460875" cy="5627687"/>
            <a:chOff x="2425" y="487"/>
            <a:chExt cx="2810" cy="3545"/>
          </a:xfrm>
        </p:grpSpPr>
        <p:sp>
          <p:nvSpPr>
            <p:cNvPr id="6" name="AutoShape 3">
              <a:extLst>
                <a:ext uri="{FF2B5EF4-FFF2-40B4-BE49-F238E27FC236}">
                  <a16:creationId xmlns:a16="http://schemas.microsoft.com/office/drawing/2014/main" id="{8364464F-4800-4078-07FA-CE56E20C550C}"/>
                </a:ext>
              </a:extLst>
            </p:cNvPr>
            <p:cNvSpPr>
              <a:spLocks noChangeAspect="1" noChangeArrowheads="1" noTextEdit="1"/>
            </p:cNvSpPr>
            <p:nvPr/>
          </p:nvSpPr>
          <p:spPr bwMode="auto">
            <a:xfrm>
              <a:off x="2425" y="487"/>
              <a:ext cx="2810" cy="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516F1764-4BD4-49A4-BA94-CF89C5B4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 y="487"/>
              <a:ext cx="2813" cy="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ooter Placeholder 6">
            <a:extLst>
              <a:ext uri="{FF2B5EF4-FFF2-40B4-BE49-F238E27FC236}">
                <a16:creationId xmlns:a16="http://schemas.microsoft.com/office/drawing/2014/main" id="{99341C68-A28B-2BCF-36D0-1D8BD0C80945}"/>
              </a:ext>
            </a:extLst>
          </p:cNvPr>
          <p:cNvSpPr>
            <a:spLocks noGrp="1"/>
          </p:cNvSpPr>
          <p:nvPr>
            <p:ph type="ftr" sz="quarter" idx="3"/>
          </p:nvPr>
        </p:nvSpPr>
        <p:spPr/>
        <p:txBody>
          <a:bodyPr/>
          <a:lstStyle/>
          <a:p>
            <a:r>
              <a:rPr lang="pt-BR" dirty="0"/>
              <a:t>Arbelaez AM, et al. </a:t>
            </a:r>
            <a:r>
              <a:rPr lang="pt-BR" i="1" dirty="0"/>
              <a:t>Pediatr Diabetes. </a:t>
            </a:r>
            <a:r>
              <a:rPr lang="pt-BR" dirty="0"/>
              <a:t>2014;15(2):127-134. doi:10.1111/pedi.12070</a:t>
            </a:r>
          </a:p>
        </p:txBody>
      </p:sp>
    </p:spTree>
    <p:extLst>
      <p:ext uri="{BB962C8B-B14F-4D97-AF65-F5344CB8AC3E}">
        <p14:creationId xmlns:p14="http://schemas.microsoft.com/office/powerpoint/2010/main" val="344907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Blunting of Sympathoadrenal Responses to Hypoglycemia by Hypoglycemia</a:t>
            </a:r>
          </a:p>
        </p:txBody>
      </p:sp>
      <p:pic>
        <p:nvPicPr>
          <p:cNvPr id="5" name="Picture 4"/>
          <p:cNvPicPr>
            <a:picLocks noChangeAspect="1"/>
          </p:cNvPicPr>
          <p:nvPr/>
        </p:nvPicPr>
        <p:blipFill>
          <a:blip r:embed="rId2"/>
          <a:stretch>
            <a:fillRect/>
          </a:stretch>
        </p:blipFill>
        <p:spPr>
          <a:xfrm>
            <a:off x="7405445" y="1999723"/>
            <a:ext cx="2133600" cy="1389394"/>
          </a:xfrm>
          <a:prstGeom prst="rect">
            <a:avLst/>
          </a:prstGeom>
        </p:spPr>
      </p:pic>
      <p:pic>
        <p:nvPicPr>
          <p:cNvPr id="6" name="Picture 5"/>
          <p:cNvPicPr>
            <a:picLocks noChangeAspect="1"/>
          </p:cNvPicPr>
          <p:nvPr/>
        </p:nvPicPr>
        <p:blipFill>
          <a:blip r:embed="rId3"/>
          <a:stretch>
            <a:fillRect/>
          </a:stretch>
        </p:blipFill>
        <p:spPr>
          <a:xfrm>
            <a:off x="7491667" y="3343964"/>
            <a:ext cx="2047379" cy="1154757"/>
          </a:xfrm>
          <a:prstGeom prst="rect">
            <a:avLst/>
          </a:prstGeom>
        </p:spPr>
      </p:pic>
      <p:pic>
        <p:nvPicPr>
          <p:cNvPr id="7" name="Picture 6"/>
          <p:cNvPicPr>
            <a:picLocks noChangeAspect="1"/>
          </p:cNvPicPr>
          <p:nvPr/>
        </p:nvPicPr>
        <p:blipFill>
          <a:blip r:embed="rId4"/>
          <a:stretch>
            <a:fillRect/>
          </a:stretch>
        </p:blipFill>
        <p:spPr>
          <a:xfrm>
            <a:off x="7425889" y="4493145"/>
            <a:ext cx="2178450" cy="1545467"/>
          </a:xfrm>
          <a:prstGeom prst="rect">
            <a:avLst/>
          </a:prstGeom>
        </p:spPr>
      </p:pic>
      <p:sp>
        <p:nvSpPr>
          <p:cNvPr id="9" name="TextBox 8"/>
          <p:cNvSpPr txBox="1"/>
          <p:nvPr/>
        </p:nvSpPr>
        <p:spPr>
          <a:xfrm>
            <a:off x="3048000" y="1387639"/>
            <a:ext cx="2162772" cy="369332"/>
          </a:xfrm>
          <a:prstGeom prst="rect">
            <a:avLst/>
          </a:prstGeom>
          <a:noFill/>
        </p:spPr>
        <p:txBody>
          <a:bodyPr wrap="none" rtlCol="0">
            <a:spAutoFit/>
          </a:bodyPr>
          <a:lstStyle/>
          <a:p>
            <a:r>
              <a:rPr lang="en-US" b="1" dirty="0"/>
              <a:t>Nondiabetic humans</a:t>
            </a:r>
          </a:p>
        </p:txBody>
      </p:sp>
      <p:sp>
        <p:nvSpPr>
          <p:cNvPr id="10" name="TextBox 9"/>
          <p:cNvSpPr txBox="1"/>
          <p:nvPr/>
        </p:nvSpPr>
        <p:spPr>
          <a:xfrm>
            <a:off x="7173628" y="1386515"/>
            <a:ext cx="2440861" cy="369332"/>
          </a:xfrm>
          <a:prstGeom prst="rect">
            <a:avLst/>
          </a:prstGeom>
          <a:noFill/>
        </p:spPr>
        <p:txBody>
          <a:bodyPr wrap="none" rtlCol="0">
            <a:spAutoFit/>
          </a:bodyPr>
          <a:lstStyle/>
          <a:p>
            <a:r>
              <a:rPr lang="en-US" b="1" dirty="0"/>
              <a:t>Type 1 diabetic humans</a:t>
            </a:r>
          </a:p>
        </p:txBody>
      </p:sp>
      <p:grpSp>
        <p:nvGrpSpPr>
          <p:cNvPr id="11" name="Group 4">
            <a:extLst>
              <a:ext uri="{FF2B5EF4-FFF2-40B4-BE49-F238E27FC236}">
                <a16:creationId xmlns:a16="http://schemas.microsoft.com/office/drawing/2014/main" id="{9B5EB2BF-AEDC-C9A6-A042-9B203DCF3659}"/>
              </a:ext>
            </a:extLst>
          </p:cNvPr>
          <p:cNvGrpSpPr>
            <a:grpSpLocks noChangeAspect="1"/>
          </p:cNvGrpSpPr>
          <p:nvPr/>
        </p:nvGrpSpPr>
        <p:grpSpPr bwMode="auto">
          <a:xfrm>
            <a:off x="1562100" y="1846427"/>
            <a:ext cx="4648200" cy="3722687"/>
            <a:chOff x="984" y="913"/>
            <a:chExt cx="2928" cy="2345"/>
          </a:xfrm>
        </p:grpSpPr>
        <p:sp>
          <p:nvSpPr>
            <p:cNvPr id="12" name="AutoShape 3">
              <a:extLst>
                <a:ext uri="{FF2B5EF4-FFF2-40B4-BE49-F238E27FC236}">
                  <a16:creationId xmlns:a16="http://schemas.microsoft.com/office/drawing/2014/main" id="{F9CE0CDE-AAFE-320D-4F94-0E45A6A6AD44}"/>
                </a:ext>
              </a:extLst>
            </p:cNvPr>
            <p:cNvSpPr>
              <a:spLocks noChangeAspect="1" noChangeArrowheads="1" noTextEdit="1"/>
            </p:cNvSpPr>
            <p:nvPr/>
          </p:nvSpPr>
          <p:spPr bwMode="auto">
            <a:xfrm>
              <a:off x="984" y="913"/>
              <a:ext cx="2928" cy="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92DEDB1F-BFC7-FEAF-2FA2-26AEA3922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 y="913"/>
              <a:ext cx="2931" cy="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ooter Placeholder 13">
            <a:extLst>
              <a:ext uri="{FF2B5EF4-FFF2-40B4-BE49-F238E27FC236}">
                <a16:creationId xmlns:a16="http://schemas.microsoft.com/office/drawing/2014/main" id="{52C7FF2F-834D-69C6-577F-07C33F216A95}"/>
              </a:ext>
            </a:extLst>
          </p:cNvPr>
          <p:cNvSpPr>
            <a:spLocks noGrp="1"/>
          </p:cNvSpPr>
          <p:nvPr>
            <p:ph type="ftr" sz="quarter" idx="3"/>
          </p:nvPr>
        </p:nvSpPr>
        <p:spPr>
          <a:xfrm>
            <a:off x="2053393" y="6261272"/>
            <a:ext cx="4347411" cy="442131"/>
          </a:xfrm>
        </p:spPr>
        <p:txBody>
          <a:bodyPr/>
          <a:lstStyle/>
          <a:p>
            <a:r>
              <a:rPr lang="da-DK" dirty="0"/>
              <a:t>Heller SR, et al. </a:t>
            </a:r>
            <a:r>
              <a:rPr lang="da-DK" i="1" dirty="0"/>
              <a:t>Diabetes. </a:t>
            </a:r>
            <a:r>
              <a:rPr lang="da-DK" dirty="0"/>
              <a:t>1991;40(2):223-226. doi:10.2337/diab.40.2.223</a:t>
            </a:r>
          </a:p>
        </p:txBody>
      </p:sp>
      <p:sp>
        <p:nvSpPr>
          <p:cNvPr id="15" name="Footer Placeholder 13">
            <a:extLst>
              <a:ext uri="{FF2B5EF4-FFF2-40B4-BE49-F238E27FC236}">
                <a16:creationId xmlns:a16="http://schemas.microsoft.com/office/drawing/2014/main" id="{555A0621-BD47-002D-FC18-2262C8D88641}"/>
              </a:ext>
            </a:extLst>
          </p:cNvPr>
          <p:cNvSpPr txBox="1">
            <a:spLocks/>
          </p:cNvSpPr>
          <p:nvPr/>
        </p:nvSpPr>
        <p:spPr>
          <a:xfrm>
            <a:off x="6541167" y="6259569"/>
            <a:ext cx="5057025"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Dagogo</a:t>
            </a:r>
            <a:r>
              <a:rPr lang="fr-FR" dirty="0"/>
              <a:t>-Jack SE, et al. </a:t>
            </a:r>
            <a:r>
              <a:rPr lang="fr-FR" i="1" dirty="0"/>
              <a:t>J Clin Invest. </a:t>
            </a:r>
            <a:r>
              <a:rPr lang="fr-FR" dirty="0"/>
              <a:t>1993;91(3):819-828. doi:10.1172/JCI116302</a:t>
            </a:r>
          </a:p>
        </p:txBody>
      </p:sp>
    </p:spTree>
    <p:extLst>
      <p:ext uri="{BB962C8B-B14F-4D97-AF65-F5344CB8AC3E}">
        <p14:creationId xmlns:p14="http://schemas.microsoft.com/office/powerpoint/2010/main" val="185142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7176" name="Text Box 8"/>
          <p:cNvSpPr txBox="1">
            <a:spLocks noChangeArrowheads="1"/>
          </p:cNvSpPr>
          <p:nvPr/>
        </p:nvSpPr>
        <p:spPr bwMode="auto">
          <a:xfrm>
            <a:off x="7637515" y="2286000"/>
            <a:ext cx="1762021" cy="923330"/>
          </a:xfrm>
          <a:prstGeom prst="rect">
            <a:avLst/>
          </a:prstGeom>
          <a:noFill/>
          <a:ln w="9525">
            <a:noFill/>
            <a:miter lim="800000"/>
            <a:headEnd/>
            <a:tailEnd/>
          </a:ln>
        </p:spPr>
        <p:txBody>
          <a:bodyPr wrap="none">
            <a:spAutoFit/>
          </a:bodyPr>
          <a:lstStyle/>
          <a:p>
            <a:pPr algn="ctr"/>
            <a:r>
              <a:rPr lang="en-US" altLang="en-US" b="1" dirty="0">
                <a:cs typeface="Arial" pitchFamily="34" charset="0"/>
              </a:rPr>
              <a:t>↑Endogenous </a:t>
            </a:r>
          </a:p>
          <a:p>
            <a:pPr algn="ctr"/>
            <a:r>
              <a:rPr lang="en-US" altLang="en-US" b="1" dirty="0">
                <a:cs typeface="Arial" pitchFamily="34" charset="0"/>
              </a:rPr>
              <a:t>glucose </a:t>
            </a:r>
          </a:p>
          <a:p>
            <a:pPr algn="ctr"/>
            <a:r>
              <a:rPr lang="en-US" altLang="en-US" b="1" dirty="0">
                <a:cs typeface="Arial" pitchFamily="34" charset="0"/>
              </a:rPr>
              <a:t>production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228329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7176" name="Text Box 8"/>
          <p:cNvSpPr txBox="1">
            <a:spLocks noChangeArrowheads="1"/>
          </p:cNvSpPr>
          <p:nvPr/>
        </p:nvSpPr>
        <p:spPr bwMode="auto">
          <a:xfrm>
            <a:off x="7637515" y="2286000"/>
            <a:ext cx="1762021" cy="923330"/>
          </a:xfrm>
          <a:prstGeom prst="rect">
            <a:avLst/>
          </a:prstGeom>
          <a:noFill/>
          <a:ln w="9525">
            <a:noFill/>
            <a:miter lim="800000"/>
            <a:headEnd/>
            <a:tailEnd/>
          </a:ln>
        </p:spPr>
        <p:txBody>
          <a:bodyPr wrap="none">
            <a:spAutoFit/>
          </a:bodyPr>
          <a:lstStyle/>
          <a:p>
            <a:pPr algn="ctr"/>
            <a:r>
              <a:rPr lang="en-US" altLang="en-US" b="1" dirty="0">
                <a:cs typeface="Arial" pitchFamily="34" charset="0"/>
              </a:rPr>
              <a:t>↑Endogenous </a:t>
            </a:r>
          </a:p>
          <a:p>
            <a:pPr algn="ctr"/>
            <a:r>
              <a:rPr lang="en-US" altLang="en-US" b="1" dirty="0">
                <a:cs typeface="Arial" pitchFamily="34" charset="0"/>
              </a:rPr>
              <a:t>glucose </a:t>
            </a:r>
          </a:p>
          <a:p>
            <a:pPr algn="ctr"/>
            <a:r>
              <a:rPr lang="en-US" altLang="en-US" b="1" dirty="0">
                <a:cs typeface="Arial" pitchFamily="34" charset="0"/>
              </a:rPr>
              <a:t>production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11296" name="Text Box 32"/>
          <p:cNvSpPr txBox="1">
            <a:spLocks noChangeArrowheads="1"/>
          </p:cNvSpPr>
          <p:nvPr/>
        </p:nvSpPr>
        <p:spPr bwMode="auto">
          <a:xfrm>
            <a:off x="2744143" y="1095970"/>
            <a:ext cx="2207913" cy="923330"/>
          </a:xfrm>
          <a:prstGeom prst="rect">
            <a:avLst/>
          </a:prstGeom>
          <a:noFill/>
          <a:ln w="9525">
            <a:noFill/>
            <a:miter lim="800000"/>
            <a:headEnd/>
            <a:tailEnd/>
          </a:ln>
        </p:spPr>
        <p:txBody>
          <a:bodyPr wrap="none">
            <a:spAutoFit/>
          </a:bodyPr>
          <a:lstStyle/>
          <a:p>
            <a:pPr algn="ctr"/>
            <a:r>
              <a:rPr lang="en-US" altLang="en-US" b="1" dirty="0"/>
              <a:t>Near total </a:t>
            </a:r>
            <a:r>
              <a:rPr lang="el-GR" altLang="en-US" b="1" dirty="0"/>
              <a:t>β</a:t>
            </a:r>
            <a:r>
              <a:rPr lang="en-US" altLang="en-US" b="1" dirty="0"/>
              <a:t>-cell loss </a:t>
            </a:r>
          </a:p>
          <a:p>
            <a:pPr algn="ctr"/>
            <a:r>
              <a:rPr lang="en-US" altLang="en-US" b="1" dirty="0"/>
              <a:t>(C-peptide negative)</a:t>
            </a:r>
          </a:p>
          <a:p>
            <a:pPr algn="ctr"/>
            <a:endParaRPr lang="en-US" altLang="en-US" b="1" dirty="0">
              <a:solidFill>
                <a:srgbClr val="FF0000"/>
              </a:solidFill>
            </a:endParaRPr>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36405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7176" name="Text Box 8"/>
          <p:cNvSpPr txBox="1">
            <a:spLocks noChangeArrowheads="1"/>
          </p:cNvSpPr>
          <p:nvPr/>
        </p:nvSpPr>
        <p:spPr bwMode="auto">
          <a:xfrm>
            <a:off x="7637515" y="2286000"/>
            <a:ext cx="1762021" cy="923330"/>
          </a:xfrm>
          <a:prstGeom prst="rect">
            <a:avLst/>
          </a:prstGeom>
          <a:noFill/>
          <a:ln w="9525">
            <a:noFill/>
            <a:miter lim="800000"/>
            <a:headEnd/>
            <a:tailEnd/>
          </a:ln>
        </p:spPr>
        <p:txBody>
          <a:bodyPr wrap="none">
            <a:spAutoFit/>
          </a:bodyPr>
          <a:lstStyle/>
          <a:p>
            <a:pPr algn="ctr"/>
            <a:r>
              <a:rPr lang="en-US" altLang="en-US" b="1" dirty="0">
                <a:cs typeface="Arial" pitchFamily="34" charset="0"/>
              </a:rPr>
              <a:t>↑Endogenous </a:t>
            </a:r>
          </a:p>
          <a:p>
            <a:pPr algn="ctr"/>
            <a:r>
              <a:rPr lang="en-US" altLang="en-US" b="1" dirty="0">
                <a:cs typeface="Arial" pitchFamily="34" charset="0"/>
              </a:rPr>
              <a:t>glucose </a:t>
            </a:r>
          </a:p>
          <a:p>
            <a:pPr algn="ctr"/>
            <a:r>
              <a:rPr lang="en-US" altLang="en-US" b="1" dirty="0">
                <a:cs typeface="Arial" pitchFamily="34" charset="0"/>
              </a:rPr>
              <a:t>production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11293" name="Line 29"/>
          <p:cNvSpPr>
            <a:spLocks noChangeShapeType="1"/>
          </p:cNvSpPr>
          <p:nvPr/>
        </p:nvSpPr>
        <p:spPr bwMode="auto">
          <a:xfrm flipV="1">
            <a:off x="3276600" y="1752600"/>
            <a:ext cx="990600" cy="1447800"/>
          </a:xfrm>
          <a:prstGeom prst="line">
            <a:avLst/>
          </a:prstGeom>
          <a:noFill/>
          <a:ln w="25400">
            <a:solidFill>
              <a:srgbClr val="9E0000"/>
            </a:solidFill>
            <a:round/>
            <a:headEnd/>
            <a:tailEnd/>
          </a:ln>
        </p:spPr>
        <p:txBody>
          <a:bodyPr/>
          <a:lstStyle/>
          <a:p>
            <a:endParaRPr lang="en-US"/>
          </a:p>
        </p:txBody>
      </p:sp>
      <p:sp>
        <p:nvSpPr>
          <p:cNvPr id="11296" name="Text Box 32"/>
          <p:cNvSpPr txBox="1">
            <a:spLocks noChangeArrowheads="1"/>
          </p:cNvSpPr>
          <p:nvPr/>
        </p:nvSpPr>
        <p:spPr bwMode="auto">
          <a:xfrm>
            <a:off x="2744143" y="1095970"/>
            <a:ext cx="2207913" cy="923330"/>
          </a:xfrm>
          <a:prstGeom prst="rect">
            <a:avLst/>
          </a:prstGeom>
          <a:noFill/>
          <a:ln w="9525">
            <a:noFill/>
            <a:miter lim="800000"/>
            <a:headEnd/>
            <a:tailEnd/>
          </a:ln>
        </p:spPr>
        <p:txBody>
          <a:bodyPr wrap="none">
            <a:spAutoFit/>
          </a:bodyPr>
          <a:lstStyle/>
          <a:p>
            <a:pPr algn="ctr"/>
            <a:r>
              <a:rPr lang="en-US" altLang="en-US" b="1" dirty="0"/>
              <a:t>Near total </a:t>
            </a:r>
            <a:r>
              <a:rPr lang="el-GR" altLang="en-US" b="1" dirty="0"/>
              <a:t>β</a:t>
            </a:r>
            <a:r>
              <a:rPr lang="en-US" altLang="en-US" b="1" dirty="0"/>
              <a:t>-cell loss </a:t>
            </a:r>
          </a:p>
          <a:p>
            <a:pPr algn="ctr"/>
            <a:r>
              <a:rPr lang="en-US" altLang="en-US" b="1" dirty="0"/>
              <a:t>(C-peptide negative)</a:t>
            </a:r>
          </a:p>
          <a:p>
            <a:pPr algn="ctr"/>
            <a:endParaRPr lang="en-US" altLang="en-US" b="1" dirty="0">
              <a:solidFill>
                <a:srgbClr val="FF0000"/>
              </a:solidFill>
            </a:endParaRPr>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292195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7176" name="Text Box 8"/>
          <p:cNvSpPr txBox="1">
            <a:spLocks noChangeArrowheads="1"/>
          </p:cNvSpPr>
          <p:nvPr/>
        </p:nvSpPr>
        <p:spPr bwMode="auto">
          <a:xfrm>
            <a:off x="7637515" y="2286000"/>
            <a:ext cx="1762021" cy="923330"/>
          </a:xfrm>
          <a:prstGeom prst="rect">
            <a:avLst/>
          </a:prstGeom>
          <a:noFill/>
          <a:ln w="9525">
            <a:noFill/>
            <a:miter lim="800000"/>
            <a:headEnd/>
            <a:tailEnd/>
          </a:ln>
        </p:spPr>
        <p:txBody>
          <a:bodyPr wrap="none">
            <a:spAutoFit/>
          </a:bodyPr>
          <a:lstStyle/>
          <a:p>
            <a:pPr algn="ctr"/>
            <a:r>
              <a:rPr lang="en-US" altLang="en-US" b="1" dirty="0">
                <a:cs typeface="Arial" pitchFamily="34" charset="0"/>
              </a:rPr>
              <a:t>↑Endogenous </a:t>
            </a:r>
          </a:p>
          <a:p>
            <a:pPr algn="ctr"/>
            <a:r>
              <a:rPr lang="en-US" altLang="en-US" b="1" dirty="0">
                <a:cs typeface="Arial" pitchFamily="34" charset="0"/>
              </a:rPr>
              <a:t>glucose </a:t>
            </a:r>
          </a:p>
          <a:p>
            <a:pPr algn="ctr"/>
            <a:r>
              <a:rPr lang="en-US" altLang="en-US" b="1" dirty="0">
                <a:cs typeface="Arial" pitchFamily="34" charset="0"/>
              </a:rPr>
              <a:t>production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11293" name="Line 29"/>
          <p:cNvSpPr>
            <a:spLocks noChangeShapeType="1"/>
          </p:cNvSpPr>
          <p:nvPr/>
        </p:nvSpPr>
        <p:spPr bwMode="auto">
          <a:xfrm flipV="1">
            <a:off x="3276600" y="1752600"/>
            <a:ext cx="990600" cy="1447800"/>
          </a:xfrm>
          <a:prstGeom prst="line">
            <a:avLst/>
          </a:prstGeom>
          <a:noFill/>
          <a:ln w="25400">
            <a:solidFill>
              <a:srgbClr val="9E0000"/>
            </a:solidFill>
            <a:round/>
            <a:headEnd/>
            <a:tailEnd/>
          </a:ln>
        </p:spPr>
        <p:txBody>
          <a:bodyPr/>
          <a:lstStyle/>
          <a:p>
            <a:endParaRPr lang="en-US"/>
          </a:p>
        </p:txBody>
      </p:sp>
      <p:sp>
        <p:nvSpPr>
          <p:cNvPr id="11296" name="Text Box 32"/>
          <p:cNvSpPr txBox="1">
            <a:spLocks noChangeArrowheads="1"/>
          </p:cNvSpPr>
          <p:nvPr/>
        </p:nvSpPr>
        <p:spPr bwMode="auto">
          <a:xfrm>
            <a:off x="2744143" y="1095970"/>
            <a:ext cx="2207913" cy="923330"/>
          </a:xfrm>
          <a:prstGeom prst="rect">
            <a:avLst/>
          </a:prstGeom>
          <a:noFill/>
          <a:ln w="9525">
            <a:noFill/>
            <a:miter lim="800000"/>
            <a:headEnd/>
            <a:tailEnd/>
          </a:ln>
        </p:spPr>
        <p:txBody>
          <a:bodyPr wrap="none">
            <a:spAutoFit/>
          </a:bodyPr>
          <a:lstStyle/>
          <a:p>
            <a:pPr algn="ctr"/>
            <a:r>
              <a:rPr lang="en-US" altLang="en-US" b="1" dirty="0"/>
              <a:t>Near total </a:t>
            </a:r>
            <a:r>
              <a:rPr lang="el-GR" altLang="en-US" b="1" dirty="0"/>
              <a:t>β</a:t>
            </a:r>
            <a:r>
              <a:rPr lang="en-US" altLang="en-US" b="1" dirty="0"/>
              <a:t>-cell loss </a:t>
            </a:r>
          </a:p>
          <a:p>
            <a:pPr algn="ctr"/>
            <a:r>
              <a:rPr lang="en-US" altLang="en-US" b="1" dirty="0"/>
              <a:t>(C-peptide negative)</a:t>
            </a:r>
          </a:p>
          <a:p>
            <a:pPr algn="ctr"/>
            <a:endParaRPr lang="en-US" altLang="en-US" b="1" dirty="0">
              <a:solidFill>
                <a:srgbClr val="FF0000"/>
              </a:solidFill>
            </a:endParaRPr>
          </a:p>
        </p:txBody>
      </p:sp>
      <p:sp>
        <p:nvSpPr>
          <p:cNvPr id="11297" name="Text Box 33"/>
          <p:cNvSpPr txBox="1">
            <a:spLocks noChangeArrowheads="1"/>
          </p:cNvSpPr>
          <p:nvPr/>
        </p:nvSpPr>
        <p:spPr bwMode="auto">
          <a:xfrm>
            <a:off x="2614945" y="5257801"/>
            <a:ext cx="2675861" cy="646331"/>
          </a:xfrm>
          <a:prstGeom prst="rect">
            <a:avLst/>
          </a:prstGeom>
          <a:noFill/>
          <a:ln w="9525">
            <a:noFill/>
            <a:miter lim="800000"/>
            <a:headEnd/>
            <a:tailEnd/>
          </a:ln>
        </p:spPr>
        <p:txBody>
          <a:bodyPr wrap="none">
            <a:spAutoFit/>
          </a:bodyPr>
          <a:lstStyle/>
          <a:p>
            <a:pPr algn="ctr"/>
            <a:r>
              <a:rPr lang="en-US" altLang="en-US" b="1" dirty="0"/>
              <a:t>Hypoglycemia-associated </a:t>
            </a:r>
          </a:p>
          <a:p>
            <a:pPr algn="ctr"/>
            <a:r>
              <a:rPr lang="en-US" altLang="en-US" b="1" dirty="0"/>
              <a:t>autonomic failure (HAAF)</a:t>
            </a:r>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274744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047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7176" name="Text Box 8"/>
          <p:cNvSpPr txBox="1">
            <a:spLocks noChangeArrowheads="1"/>
          </p:cNvSpPr>
          <p:nvPr/>
        </p:nvSpPr>
        <p:spPr bwMode="auto">
          <a:xfrm>
            <a:off x="7637515" y="2286000"/>
            <a:ext cx="1762021" cy="923330"/>
          </a:xfrm>
          <a:prstGeom prst="rect">
            <a:avLst/>
          </a:prstGeom>
          <a:noFill/>
          <a:ln w="9525">
            <a:noFill/>
            <a:miter lim="800000"/>
            <a:headEnd/>
            <a:tailEnd/>
          </a:ln>
        </p:spPr>
        <p:txBody>
          <a:bodyPr wrap="none">
            <a:spAutoFit/>
          </a:bodyPr>
          <a:lstStyle/>
          <a:p>
            <a:pPr algn="ctr"/>
            <a:r>
              <a:rPr lang="en-US" altLang="en-US" b="1" dirty="0">
                <a:cs typeface="Arial" pitchFamily="34" charset="0"/>
              </a:rPr>
              <a:t>↑Endogenous </a:t>
            </a:r>
          </a:p>
          <a:p>
            <a:pPr algn="ctr"/>
            <a:r>
              <a:rPr lang="en-US" altLang="en-US" b="1" dirty="0">
                <a:cs typeface="Arial" pitchFamily="34" charset="0"/>
              </a:rPr>
              <a:t>glucose </a:t>
            </a:r>
          </a:p>
          <a:p>
            <a:pPr algn="ctr"/>
            <a:r>
              <a:rPr lang="en-US" altLang="en-US" b="1" dirty="0">
                <a:cs typeface="Arial" pitchFamily="34" charset="0"/>
              </a:rPr>
              <a:t>production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11293" name="Line 29"/>
          <p:cNvSpPr>
            <a:spLocks noChangeShapeType="1"/>
          </p:cNvSpPr>
          <p:nvPr/>
        </p:nvSpPr>
        <p:spPr bwMode="auto">
          <a:xfrm flipV="1">
            <a:off x="3276600" y="1752600"/>
            <a:ext cx="990600" cy="1447800"/>
          </a:xfrm>
          <a:prstGeom prst="line">
            <a:avLst/>
          </a:prstGeom>
          <a:noFill/>
          <a:ln w="25400">
            <a:solidFill>
              <a:srgbClr val="9E0000"/>
            </a:solidFill>
            <a:round/>
            <a:headEnd/>
            <a:tailEnd/>
          </a:ln>
        </p:spPr>
        <p:txBody>
          <a:bodyPr/>
          <a:lstStyle/>
          <a:p>
            <a:endParaRPr lang="en-US"/>
          </a:p>
        </p:txBody>
      </p:sp>
      <p:sp>
        <p:nvSpPr>
          <p:cNvPr id="11294" name="Line 30"/>
          <p:cNvSpPr>
            <a:spLocks noChangeShapeType="1"/>
          </p:cNvSpPr>
          <p:nvPr/>
        </p:nvSpPr>
        <p:spPr bwMode="auto">
          <a:xfrm flipV="1">
            <a:off x="3352800" y="3810000"/>
            <a:ext cx="990600" cy="1447800"/>
          </a:xfrm>
          <a:prstGeom prst="line">
            <a:avLst/>
          </a:prstGeom>
          <a:noFill/>
          <a:ln w="25400">
            <a:solidFill>
              <a:srgbClr val="9E0000"/>
            </a:solidFill>
            <a:round/>
            <a:headEnd/>
            <a:tailEnd/>
          </a:ln>
        </p:spPr>
        <p:txBody>
          <a:bodyPr/>
          <a:lstStyle/>
          <a:p>
            <a:endParaRPr lang="en-US"/>
          </a:p>
        </p:txBody>
      </p:sp>
      <p:sp>
        <p:nvSpPr>
          <p:cNvPr id="11296" name="Text Box 32"/>
          <p:cNvSpPr txBox="1">
            <a:spLocks noChangeArrowheads="1"/>
          </p:cNvSpPr>
          <p:nvPr/>
        </p:nvSpPr>
        <p:spPr bwMode="auto">
          <a:xfrm>
            <a:off x="2744143" y="1095970"/>
            <a:ext cx="2207913" cy="923330"/>
          </a:xfrm>
          <a:prstGeom prst="rect">
            <a:avLst/>
          </a:prstGeom>
          <a:noFill/>
          <a:ln w="9525">
            <a:noFill/>
            <a:miter lim="800000"/>
            <a:headEnd/>
            <a:tailEnd/>
          </a:ln>
        </p:spPr>
        <p:txBody>
          <a:bodyPr wrap="none">
            <a:spAutoFit/>
          </a:bodyPr>
          <a:lstStyle/>
          <a:p>
            <a:pPr algn="ctr"/>
            <a:r>
              <a:rPr lang="en-US" altLang="en-US" b="1" dirty="0"/>
              <a:t>Near total </a:t>
            </a:r>
            <a:r>
              <a:rPr lang="el-GR" altLang="en-US" b="1" dirty="0"/>
              <a:t>β</a:t>
            </a:r>
            <a:r>
              <a:rPr lang="en-US" altLang="en-US" b="1" dirty="0"/>
              <a:t>-cell loss </a:t>
            </a:r>
          </a:p>
          <a:p>
            <a:pPr algn="ctr"/>
            <a:r>
              <a:rPr lang="en-US" altLang="en-US" b="1" dirty="0"/>
              <a:t>(C-peptide negative)</a:t>
            </a:r>
          </a:p>
          <a:p>
            <a:pPr algn="ctr"/>
            <a:endParaRPr lang="en-US" altLang="en-US" b="1" dirty="0">
              <a:solidFill>
                <a:srgbClr val="FF0000"/>
              </a:solidFill>
            </a:endParaRPr>
          </a:p>
        </p:txBody>
      </p:sp>
      <p:sp>
        <p:nvSpPr>
          <p:cNvPr id="11297" name="Text Box 33"/>
          <p:cNvSpPr txBox="1">
            <a:spLocks noChangeArrowheads="1"/>
          </p:cNvSpPr>
          <p:nvPr/>
        </p:nvSpPr>
        <p:spPr bwMode="auto">
          <a:xfrm>
            <a:off x="2614945" y="5257801"/>
            <a:ext cx="2675861" cy="646331"/>
          </a:xfrm>
          <a:prstGeom prst="rect">
            <a:avLst/>
          </a:prstGeom>
          <a:noFill/>
          <a:ln w="9525">
            <a:noFill/>
            <a:miter lim="800000"/>
            <a:headEnd/>
            <a:tailEnd/>
          </a:ln>
        </p:spPr>
        <p:txBody>
          <a:bodyPr wrap="none">
            <a:spAutoFit/>
          </a:bodyPr>
          <a:lstStyle/>
          <a:p>
            <a:pPr algn="ctr"/>
            <a:r>
              <a:rPr lang="en-US" altLang="en-US" b="1" dirty="0"/>
              <a:t>Hypoglycemia-associated </a:t>
            </a:r>
          </a:p>
          <a:p>
            <a:pPr algn="ctr"/>
            <a:r>
              <a:rPr lang="en-US" altLang="en-US" b="1" dirty="0"/>
              <a:t>autonomic failure (HAAF)</a:t>
            </a:r>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310485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32004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23" name="Text Box 3"/>
          <p:cNvSpPr txBox="1">
            <a:spLocks noChangeArrowheads="1"/>
          </p:cNvSpPr>
          <p:nvPr/>
        </p:nvSpPr>
        <p:spPr bwMode="auto">
          <a:xfrm>
            <a:off x="3182385" y="2057400"/>
            <a:ext cx="1210781"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1° Defense</a:t>
            </a:r>
          </a:p>
          <a:p>
            <a:pPr algn="ctr"/>
            <a:r>
              <a:rPr lang="en-US" altLang="en-US" dirty="0">
                <a:solidFill>
                  <a:schemeClr val="bg2">
                    <a:lumMod val="10000"/>
                  </a:schemeClr>
                </a:solidFill>
                <a:cs typeface="Arial" pitchFamily="34" charset="0"/>
              </a:rPr>
              <a:t>Islet cell </a:t>
            </a:r>
          </a:p>
          <a:p>
            <a:pPr algn="ctr"/>
            <a:r>
              <a:rPr lang="en-US" altLang="en-US" dirty="0">
                <a:solidFill>
                  <a:schemeClr val="bg2">
                    <a:lumMod val="10000"/>
                  </a:schemeClr>
                </a:solidFill>
                <a:cs typeface="Arial" pitchFamily="34" charset="0"/>
              </a:rPr>
              <a:t>responses</a:t>
            </a:r>
          </a:p>
        </p:txBody>
      </p:sp>
      <p:sp>
        <p:nvSpPr>
          <p:cNvPr id="5124" name="Text Box 4"/>
          <p:cNvSpPr txBox="1">
            <a:spLocks noChangeArrowheads="1"/>
          </p:cNvSpPr>
          <p:nvPr/>
        </p:nvSpPr>
        <p:spPr bwMode="auto">
          <a:xfrm>
            <a:off x="2893413" y="4038600"/>
            <a:ext cx="1890325" cy="92333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2° Defense</a:t>
            </a:r>
          </a:p>
          <a:p>
            <a:pPr algn="ctr"/>
            <a:r>
              <a:rPr lang="en-US" altLang="en-US" dirty="0">
                <a:solidFill>
                  <a:schemeClr val="bg2">
                    <a:lumMod val="10000"/>
                  </a:schemeClr>
                </a:solidFill>
                <a:cs typeface="Arial" pitchFamily="34" charset="0"/>
              </a:rPr>
              <a:t>Sympathoadrenal </a:t>
            </a:r>
          </a:p>
          <a:p>
            <a:pPr algn="ctr"/>
            <a:r>
              <a:rPr lang="en-US" altLang="en-US" dirty="0">
                <a:solidFill>
                  <a:schemeClr val="bg2">
                    <a:lumMod val="10000"/>
                  </a:schemeClr>
                </a:solidFill>
                <a:cs typeface="Arial" pitchFamily="34" charset="0"/>
              </a:rPr>
              <a:t>responses</a:t>
            </a:r>
          </a:p>
        </p:txBody>
      </p:sp>
      <p:sp>
        <p:nvSpPr>
          <p:cNvPr id="5125" name="Text Box 5"/>
          <p:cNvSpPr txBox="1">
            <a:spLocks noChangeArrowheads="1"/>
          </p:cNvSpPr>
          <p:nvPr/>
        </p:nvSpPr>
        <p:spPr bwMode="auto">
          <a:xfrm>
            <a:off x="5526826" y="1371601"/>
            <a:ext cx="1068498"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↓Insulin </a:t>
            </a:r>
          </a:p>
          <a:p>
            <a:pPr algn="ctr"/>
            <a:r>
              <a:rPr lang="en-US" altLang="en-US" dirty="0">
                <a:solidFill>
                  <a:schemeClr val="bg2">
                    <a:lumMod val="10000"/>
                  </a:schemeClr>
                </a:solidFill>
                <a:cs typeface="Arial" pitchFamily="34" charset="0"/>
              </a:rPr>
              <a:t>secretion</a:t>
            </a:r>
          </a:p>
        </p:txBody>
      </p:sp>
      <p:sp>
        <p:nvSpPr>
          <p:cNvPr id="5126" name="Text Box 6"/>
          <p:cNvSpPr txBox="1">
            <a:spLocks noChangeArrowheads="1"/>
          </p:cNvSpPr>
          <p:nvPr/>
        </p:nvSpPr>
        <p:spPr bwMode="auto">
          <a:xfrm>
            <a:off x="5486400" y="2743200"/>
            <a:ext cx="13398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↑Glucagon </a:t>
            </a:r>
          </a:p>
          <a:p>
            <a:pPr algn="ctr"/>
            <a:r>
              <a:rPr lang="en-US" altLang="en-US" dirty="0">
                <a:solidFill>
                  <a:schemeClr val="bg2">
                    <a:lumMod val="10000"/>
                  </a:schemeClr>
                </a:solidFill>
                <a:cs typeface="Arial" pitchFamily="34" charset="0"/>
              </a:rPr>
              <a:t>secretion</a:t>
            </a:r>
          </a:p>
        </p:txBody>
      </p:sp>
      <p:sp>
        <p:nvSpPr>
          <p:cNvPr id="5127" name="Text Box 7"/>
          <p:cNvSpPr txBox="1">
            <a:spLocks noChangeArrowheads="1"/>
          </p:cNvSpPr>
          <p:nvPr/>
        </p:nvSpPr>
        <p:spPr bwMode="auto">
          <a:xfrm>
            <a:off x="5324243" y="3695700"/>
            <a:ext cx="15811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↑Epinephrine </a:t>
            </a:r>
          </a:p>
          <a:p>
            <a:pPr algn="ctr"/>
            <a:r>
              <a:rPr lang="en-US" altLang="en-US" dirty="0">
                <a:solidFill>
                  <a:schemeClr val="bg2">
                    <a:lumMod val="10000"/>
                  </a:schemeClr>
                </a:solidFill>
                <a:cs typeface="Arial" pitchFamily="34" charset="0"/>
              </a:rPr>
              <a:t>secretion</a:t>
            </a:r>
          </a:p>
        </p:txBody>
      </p:sp>
      <p:sp>
        <p:nvSpPr>
          <p:cNvPr id="5129" name="Text Box 9"/>
          <p:cNvSpPr txBox="1">
            <a:spLocks noChangeArrowheads="1"/>
          </p:cNvSpPr>
          <p:nvPr/>
        </p:nvSpPr>
        <p:spPr bwMode="auto">
          <a:xfrm>
            <a:off x="7772400" y="3276600"/>
            <a:ext cx="1403350" cy="915988"/>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↓Peripheral </a:t>
            </a:r>
          </a:p>
          <a:p>
            <a:pPr algn="ctr"/>
            <a:r>
              <a:rPr lang="en-US" altLang="en-US" dirty="0">
                <a:solidFill>
                  <a:schemeClr val="bg2">
                    <a:lumMod val="10000"/>
                  </a:schemeClr>
                </a:solidFill>
                <a:cs typeface="Arial" pitchFamily="34" charset="0"/>
              </a:rPr>
              <a:t>glucose </a:t>
            </a:r>
          </a:p>
          <a:p>
            <a:pPr algn="ctr"/>
            <a:r>
              <a:rPr lang="en-US" altLang="en-US" dirty="0">
                <a:solidFill>
                  <a:schemeClr val="bg2">
                    <a:lumMod val="10000"/>
                  </a:schemeClr>
                </a:solidFill>
                <a:cs typeface="Arial" pitchFamily="34" charset="0"/>
              </a:rPr>
              <a:t>utilization</a:t>
            </a:r>
          </a:p>
        </p:txBody>
      </p:sp>
      <p:sp>
        <p:nvSpPr>
          <p:cNvPr id="5130" name="Text Box 10"/>
          <p:cNvSpPr txBox="1">
            <a:spLocks noChangeArrowheads="1"/>
          </p:cNvSpPr>
          <p:nvPr/>
        </p:nvSpPr>
        <p:spPr bwMode="auto">
          <a:xfrm>
            <a:off x="7959129" y="4800601"/>
            <a:ext cx="1042593"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Food </a:t>
            </a:r>
          </a:p>
          <a:p>
            <a:pPr algn="ctr"/>
            <a:r>
              <a:rPr lang="en-US" altLang="en-US" dirty="0">
                <a:solidFill>
                  <a:schemeClr val="bg2">
                    <a:lumMod val="10000"/>
                  </a:schemeClr>
                </a:solidFill>
                <a:cs typeface="Arial" pitchFamily="34" charset="0"/>
              </a:rPr>
              <a:t>ingestion</a:t>
            </a:r>
          </a:p>
        </p:txBody>
      </p:sp>
      <p:sp>
        <p:nvSpPr>
          <p:cNvPr id="5131" name="Text Box 11"/>
          <p:cNvSpPr txBox="1">
            <a:spLocks noChangeArrowheads="1"/>
          </p:cNvSpPr>
          <p:nvPr/>
        </p:nvSpPr>
        <p:spPr bwMode="auto">
          <a:xfrm>
            <a:off x="5392904" y="4876801"/>
            <a:ext cx="1476045" cy="646331"/>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↑Autonomic </a:t>
            </a:r>
          </a:p>
          <a:p>
            <a:pPr algn="ctr"/>
            <a:r>
              <a:rPr lang="en-US" altLang="en-US" dirty="0">
                <a:solidFill>
                  <a:schemeClr val="bg2">
                    <a:lumMod val="10000"/>
                  </a:schemeClr>
                </a:solidFill>
                <a:cs typeface="Arial" pitchFamily="34" charset="0"/>
              </a:rPr>
              <a:t>symptoms</a:t>
            </a:r>
          </a:p>
        </p:txBody>
      </p:sp>
      <p:sp>
        <p:nvSpPr>
          <p:cNvPr id="5132" name="Line 12"/>
          <p:cNvSpPr>
            <a:spLocks noChangeShapeType="1"/>
          </p:cNvSpPr>
          <p:nvPr/>
        </p:nvSpPr>
        <p:spPr bwMode="auto">
          <a:xfrm flipV="1">
            <a:off x="2362200" y="2667000"/>
            <a:ext cx="6858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3" name="Line 13"/>
          <p:cNvSpPr>
            <a:spLocks noChangeShapeType="1"/>
          </p:cNvSpPr>
          <p:nvPr/>
        </p:nvSpPr>
        <p:spPr bwMode="auto">
          <a:xfrm>
            <a:off x="2362200" y="3886200"/>
            <a:ext cx="685800" cy="3810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4" name="Line 14"/>
          <p:cNvSpPr>
            <a:spLocks noChangeShapeType="1"/>
          </p:cNvSpPr>
          <p:nvPr/>
        </p:nvSpPr>
        <p:spPr bwMode="auto">
          <a:xfrm flipV="1">
            <a:off x="4495800" y="1752600"/>
            <a:ext cx="914400" cy="4572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5" name="Line 15"/>
          <p:cNvSpPr>
            <a:spLocks noChangeShapeType="1"/>
          </p:cNvSpPr>
          <p:nvPr/>
        </p:nvSpPr>
        <p:spPr bwMode="auto">
          <a:xfrm>
            <a:off x="4495800" y="2743200"/>
            <a:ext cx="914400" cy="304800"/>
          </a:xfrm>
          <a:prstGeom prst="line">
            <a:avLst/>
          </a:prstGeom>
          <a:noFill/>
          <a:ln w="25400">
            <a:solidFill>
              <a:schemeClr val="bg2">
                <a:lumMod val="10000"/>
              </a:schemeClr>
            </a:solidFill>
            <a:round/>
            <a:headEnd/>
            <a:tailEnd type="triangle" w="med" len="med"/>
          </a:ln>
        </p:spPr>
        <p:txBody>
          <a:bodyPr/>
          <a:lstStyle/>
          <a:p>
            <a:endParaRPr lang="en-US">
              <a:solidFill>
                <a:schemeClr val="tx2">
                  <a:lumMod val="50000"/>
                </a:schemeClr>
              </a:solidFill>
            </a:endParaRPr>
          </a:p>
        </p:txBody>
      </p:sp>
      <p:sp>
        <p:nvSpPr>
          <p:cNvPr id="5136" name="Line 16"/>
          <p:cNvSpPr>
            <a:spLocks noChangeShapeType="1"/>
          </p:cNvSpPr>
          <p:nvPr/>
        </p:nvSpPr>
        <p:spPr bwMode="auto">
          <a:xfrm>
            <a:off x="6096000" y="2133600"/>
            <a:ext cx="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7" name="Line 17"/>
          <p:cNvSpPr>
            <a:spLocks noChangeShapeType="1"/>
          </p:cNvSpPr>
          <p:nvPr/>
        </p:nvSpPr>
        <p:spPr bwMode="auto">
          <a:xfrm>
            <a:off x="6629400" y="1752600"/>
            <a:ext cx="990600" cy="457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8" name="Line 18"/>
          <p:cNvSpPr>
            <a:spLocks noChangeShapeType="1"/>
          </p:cNvSpPr>
          <p:nvPr/>
        </p:nvSpPr>
        <p:spPr bwMode="auto">
          <a:xfrm flipV="1">
            <a:off x="6781800" y="2667000"/>
            <a:ext cx="9906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39" name="Line 19"/>
          <p:cNvSpPr>
            <a:spLocks noChangeShapeType="1"/>
          </p:cNvSpPr>
          <p:nvPr/>
        </p:nvSpPr>
        <p:spPr bwMode="auto">
          <a:xfrm flipV="1">
            <a:off x="4648200" y="4038600"/>
            <a:ext cx="7620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0" name="Line 20"/>
          <p:cNvSpPr>
            <a:spLocks noChangeShapeType="1"/>
          </p:cNvSpPr>
          <p:nvPr/>
        </p:nvSpPr>
        <p:spPr bwMode="auto">
          <a:xfrm>
            <a:off x="4648200" y="4953000"/>
            <a:ext cx="685800" cy="228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1" name="Line 21"/>
          <p:cNvSpPr>
            <a:spLocks noChangeShapeType="1"/>
          </p:cNvSpPr>
          <p:nvPr/>
        </p:nvSpPr>
        <p:spPr bwMode="auto">
          <a:xfrm flipV="1">
            <a:off x="6858000" y="2971800"/>
            <a:ext cx="8382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2" name="Line 22"/>
          <p:cNvSpPr>
            <a:spLocks noChangeShapeType="1"/>
          </p:cNvSpPr>
          <p:nvPr/>
        </p:nvSpPr>
        <p:spPr bwMode="auto">
          <a:xfrm>
            <a:off x="6781800" y="5181600"/>
            <a:ext cx="914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3" name="Line 23"/>
          <p:cNvSpPr>
            <a:spLocks noChangeShapeType="1"/>
          </p:cNvSpPr>
          <p:nvPr/>
        </p:nvSpPr>
        <p:spPr bwMode="auto">
          <a:xfrm flipV="1">
            <a:off x="6858000" y="3810000"/>
            <a:ext cx="914400" cy="1524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4" name="Text Box 24"/>
          <p:cNvSpPr txBox="1">
            <a:spLocks noChangeArrowheads="1"/>
          </p:cNvSpPr>
          <p:nvPr/>
        </p:nvSpPr>
        <p:spPr bwMode="auto">
          <a:xfrm>
            <a:off x="9620250" y="3505200"/>
            <a:ext cx="1123950" cy="641350"/>
          </a:xfrm>
          <a:prstGeom prst="rect">
            <a:avLst/>
          </a:prstGeom>
          <a:noFill/>
          <a:ln w="9525">
            <a:noFill/>
            <a:miter lim="800000"/>
            <a:headEnd/>
            <a:tailEnd/>
          </a:ln>
        </p:spPr>
        <p:txBody>
          <a:bodyPr wrap="none">
            <a:spAutoFit/>
          </a:bodyPr>
          <a:lstStyle/>
          <a:p>
            <a:pPr algn="ctr"/>
            <a:r>
              <a:rPr lang="en-US" altLang="en-US" dirty="0">
                <a:solidFill>
                  <a:schemeClr val="bg2">
                    <a:lumMod val="10000"/>
                  </a:schemeClr>
                </a:solidFill>
                <a:cs typeface="Arial" pitchFamily="34" charset="0"/>
              </a:rPr>
              <a:t>↑Plasma </a:t>
            </a:r>
          </a:p>
          <a:p>
            <a:pPr algn="ctr"/>
            <a:r>
              <a:rPr lang="en-US" altLang="en-US" dirty="0">
                <a:solidFill>
                  <a:schemeClr val="bg2">
                    <a:lumMod val="10000"/>
                  </a:schemeClr>
                </a:solidFill>
                <a:cs typeface="Arial" pitchFamily="34" charset="0"/>
              </a:rPr>
              <a:t>glucose</a:t>
            </a:r>
          </a:p>
        </p:txBody>
      </p:sp>
      <p:sp>
        <p:nvSpPr>
          <p:cNvPr id="5145" name="Line 25"/>
          <p:cNvSpPr>
            <a:spLocks noChangeShapeType="1"/>
          </p:cNvSpPr>
          <p:nvPr/>
        </p:nvSpPr>
        <p:spPr bwMode="auto">
          <a:xfrm>
            <a:off x="9220200" y="2819400"/>
            <a:ext cx="762000" cy="60960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6" name="Line 26"/>
          <p:cNvSpPr>
            <a:spLocks noChangeShapeType="1"/>
          </p:cNvSpPr>
          <p:nvPr/>
        </p:nvSpPr>
        <p:spPr bwMode="auto">
          <a:xfrm>
            <a:off x="9067800" y="3810000"/>
            <a:ext cx="533400" cy="0"/>
          </a:xfrm>
          <a:prstGeom prst="line">
            <a:avLst/>
          </a:prstGeom>
          <a:noFill/>
          <a:ln w="25400">
            <a:solidFill>
              <a:schemeClr val="bg2">
                <a:lumMod val="10000"/>
              </a:schemeClr>
            </a:solidFill>
            <a:round/>
            <a:headEnd/>
            <a:tailEnd type="triangle" w="med" len="med"/>
          </a:ln>
        </p:spPr>
        <p:txBody>
          <a:bodyPr/>
          <a:lstStyle/>
          <a:p>
            <a:endParaRPr lang="en-US"/>
          </a:p>
        </p:txBody>
      </p:sp>
      <p:sp>
        <p:nvSpPr>
          <p:cNvPr id="5147" name="Line 27"/>
          <p:cNvSpPr>
            <a:spLocks noChangeShapeType="1"/>
          </p:cNvSpPr>
          <p:nvPr/>
        </p:nvSpPr>
        <p:spPr bwMode="auto">
          <a:xfrm flipV="1">
            <a:off x="8991600" y="4191000"/>
            <a:ext cx="762000" cy="838200"/>
          </a:xfrm>
          <a:prstGeom prst="line">
            <a:avLst/>
          </a:prstGeom>
          <a:noFill/>
          <a:ln w="25400">
            <a:solidFill>
              <a:schemeClr val="bg2">
                <a:lumMod val="10000"/>
              </a:schemeClr>
            </a:solidFill>
            <a:round/>
            <a:headEnd/>
            <a:tailEnd type="triangle" w="med" len="med"/>
          </a:ln>
        </p:spPr>
        <p:txBody>
          <a:bodyPr/>
          <a:lstStyle/>
          <a:p>
            <a:endParaRPr lang="en-US"/>
          </a:p>
        </p:txBody>
      </p:sp>
      <p:sp>
        <p:nvSpPr>
          <p:cNvPr id="11293" name="Line 29"/>
          <p:cNvSpPr>
            <a:spLocks noChangeShapeType="1"/>
          </p:cNvSpPr>
          <p:nvPr/>
        </p:nvSpPr>
        <p:spPr bwMode="auto">
          <a:xfrm flipV="1">
            <a:off x="3276600" y="1752600"/>
            <a:ext cx="990600" cy="1447800"/>
          </a:xfrm>
          <a:prstGeom prst="line">
            <a:avLst/>
          </a:prstGeom>
          <a:noFill/>
          <a:ln w="25400">
            <a:solidFill>
              <a:srgbClr val="9E0000"/>
            </a:solidFill>
            <a:round/>
            <a:headEnd/>
            <a:tailEnd/>
          </a:ln>
        </p:spPr>
        <p:txBody>
          <a:bodyPr/>
          <a:lstStyle/>
          <a:p>
            <a:endParaRPr lang="en-US"/>
          </a:p>
        </p:txBody>
      </p:sp>
      <p:sp>
        <p:nvSpPr>
          <p:cNvPr id="11294" name="Line 30"/>
          <p:cNvSpPr>
            <a:spLocks noChangeShapeType="1"/>
          </p:cNvSpPr>
          <p:nvPr/>
        </p:nvSpPr>
        <p:spPr bwMode="auto">
          <a:xfrm flipV="1">
            <a:off x="3352800" y="3810000"/>
            <a:ext cx="990600" cy="1447800"/>
          </a:xfrm>
          <a:prstGeom prst="line">
            <a:avLst/>
          </a:prstGeom>
          <a:noFill/>
          <a:ln w="25400">
            <a:solidFill>
              <a:srgbClr val="9E0000"/>
            </a:solidFill>
            <a:round/>
            <a:headEnd/>
            <a:tailEnd/>
          </a:ln>
        </p:spPr>
        <p:txBody>
          <a:bodyPr/>
          <a:lstStyle/>
          <a:p>
            <a:endParaRPr lang="en-US"/>
          </a:p>
        </p:txBody>
      </p:sp>
      <p:sp>
        <p:nvSpPr>
          <p:cNvPr id="11296" name="Text Box 32"/>
          <p:cNvSpPr txBox="1">
            <a:spLocks noChangeArrowheads="1"/>
          </p:cNvSpPr>
          <p:nvPr/>
        </p:nvSpPr>
        <p:spPr bwMode="auto">
          <a:xfrm>
            <a:off x="2744143" y="1095970"/>
            <a:ext cx="2207913" cy="923330"/>
          </a:xfrm>
          <a:prstGeom prst="rect">
            <a:avLst/>
          </a:prstGeom>
          <a:noFill/>
          <a:ln w="9525">
            <a:noFill/>
            <a:miter lim="800000"/>
            <a:headEnd/>
            <a:tailEnd/>
          </a:ln>
        </p:spPr>
        <p:txBody>
          <a:bodyPr wrap="none">
            <a:spAutoFit/>
          </a:bodyPr>
          <a:lstStyle/>
          <a:p>
            <a:pPr algn="ctr"/>
            <a:r>
              <a:rPr lang="en-US" altLang="en-US" b="1" dirty="0"/>
              <a:t>Near total </a:t>
            </a:r>
            <a:r>
              <a:rPr lang="el-GR" altLang="en-US" b="1" dirty="0"/>
              <a:t>β</a:t>
            </a:r>
            <a:r>
              <a:rPr lang="en-US" altLang="en-US" b="1" dirty="0"/>
              <a:t>-cell loss </a:t>
            </a:r>
          </a:p>
          <a:p>
            <a:pPr algn="ctr"/>
            <a:r>
              <a:rPr lang="en-US" altLang="en-US" b="1" dirty="0"/>
              <a:t>(C-peptide negative)</a:t>
            </a:r>
          </a:p>
          <a:p>
            <a:pPr algn="ctr"/>
            <a:endParaRPr lang="en-US" altLang="en-US" b="1" dirty="0">
              <a:solidFill>
                <a:srgbClr val="FF0000"/>
              </a:solidFill>
            </a:endParaRPr>
          </a:p>
        </p:txBody>
      </p:sp>
      <p:sp>
        <p:nvSpPr>
          <p:cNvPr id="11297" name="Text Box 33"/>
          <p:cNvSpPr txBox="1">
            <a:spLocks noChangeArrowheads="1"/>
          </p:cNvSpPr>
          <p:nvPr/>
        </p:nvSpPr>
        <p:spPr bwMode="auto">
          <a:xfrm>
            <a:off x="2614945" y="5257801"/>
            <a:ext cx="2675861" cy="646331"/>
          </a:xfrm>
          <a:prstGeom prst="rect">
            <a:avLst/>
          </a:prstGeom>
          <a:noFill/>
          <a:ln w="9525">
            <a:noFill/>
            <a:miter lim="800000"/>
            <a:headEnd/>
            <a:tailEnd/>
          </a:ln>
        </p:spPr>
        <p:txBody>
          <a:bodyPr wrap="none">
            <a:spAutoFit/>
          </a:bodyPr>
          <a:lstStyle/>
          <a:p>
            <a:pPr algn="ctr"/>
            <a:r>
              <a:rPr lang="en-US" altLang="en-US" b="1" dirty="0"/>
              <a:t>Hypoglycemia-associated </a:t>
            </a:r>
          </a:p>
          <a:p>
            <a:pPr algn="ctr"/>
            <a:r>
              <a:rPr lang="en-US" altLang="en-US" b="1" dirty="0"/>
              <a:t>autonomic failure (HAAF)</a:t>
            </a:r>
          </a:p>
        </p:txBody>
      </p:sp>
      <p:sp>
        <p:nvSpPr>
          <p:cNvPr id="2" name="Title 1">
            <a:extLst>
              <a:ext uri="{FF2B5EF4-FFF2-40B4-BE49-F238E27FC236}">
                <a16:creationId xmlns:a16="http://schemas.microsoft.com/office/drawing/2014/main" id="{9A7AA4E5-20C6-46B8-99AC-03156A8E9579}"/>
              </a:ext>
            </a:extLst>
          </p:cNvPr>
          <p:cNvSpPr>
            <a:spLocks noGrp="1"/>
          </p:cNvSpPr>
          <p:nvPr>
            <p:ph type="title"/>
          </p:nvPr>
        </p:nvSpPr>
        <p:spPr>
          <a:xfrm>
            <a:off x="609600" y="199505"/>
            <a:ext cx="10744200" cy="826615"/>
          </a:xfrm>
        </p:spPr>
        <p:txBody>
          <a:bodyPr/>
          <a:lstStyle/>
          <a:p>
            <a:r>
              <a:rPr lang="en-US" altLang="en-US" dirty="0"/>
              <a:t>Defective Glucose </a:t>
            </a:r>
            <a:r>
              <a:rPr lang="en-US" altLang="en-US" dirty="0" err="1"/>
              <a:t>Counterregulation</a:t>
            </a:r>
            <a:r>
              <a:rPr lang="en-US" altLang="en-US" dirty="0"/>
              <a:t> in Diabetes</a:t>
            </a:r>
            <a:endParaRPr lang="en-US" dirty="0"/>
          </a:p>
        </p:txBody>
      </p:sp>
      <p:sp>
        <p:nvSpPr>
          <p:cNvPr id="4" name="Footer Placeholder 3">
            <a:extLst>
              <a:ext uri="{FF2B5EF4-FFF2-40B4-BE49-F238E27FC236}">
                <a16:creationId xmlns:a16="http://schemas.microsoft.com/office/drawing/2014/main" id="{D30CFE8A-91CF-9EB2-475A-C5CC1F5655FB}"/>
              </a:ext>
            </a:extLst>
          </p:cNvPr>
          <p:cNvSpPr>
            <a:spLocks noGrp="1"/>
          </p:cNvSpPr>
          <p:nvPr>
            <p:ph type="ftr" sz="quarter" idx="3"/>
          </p:nvPr>
        </p:nvSpPr>
        <p:spPr/>
        <p:txBody>
          <a:bodyPr/>
          <a:lstStyle/>
          <a:p>
            <a:r>
              <a:rPr lang="en-US" dirty="0"/>
              <a:t>Cryer PE, et al. </a:t>
            </a:r>
            <a:r>
              <a:rPr lang="en-US" i="1" dirty="0"/>
              <a:t>Diabetes Care. </a:t>
            </a:r>
            <a:r>
              <a:rPr lang="en-US" dirty="0"/>
              <a:t>2003;26(6):1902-1912. doi:10.2337/diacare.26.6.1902</a:t>
            </a:r>
          </a:p>
        </p:txBody>
      </p:sp>
    </p:spTree>
    <p:custDataLst>
      <p:tags r:id="rId1"/>
    </p:custDataLst>
    <p:extLst>
      <p:ext uri="{BB962C8B-B14F-4D97-AF65-F5344CB8AC3E}">
        <p14:creationId xmlns:p14="http://schemas.microsoft.com/office/powerpoint/2010/main" val="56107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Summary</a:t>
            </a:r>
          </a:p>
        </p:txBody>
      </p:sp>
      <p:sp>
        <p:nvSpPr>
          <p:cNvPr id="3" name="Content Placeholder 2"/>
          <p:cNvSpPr>
            <a:spLocks noGrp="1"/>
          </p:cNvSpPr>
          <p:nvPr>
            <p:ph idx="1"/>
          </p:nvPr>
        </p:nvSpPr>
        <p:spPr/>
        <p:txBody>
          <a:bodyPr>
            <a:normAutofit/>
          </a:bodyPr>
          <a:lstStyle/>
          <a:p>
            <a:pPr>
              <a:spcBef>
                <a:spcPts val="3000"/>
              </a:spcBef>
            </a:pPr>
            <a:r>
              <a:rPr lang="en-US" sz="2800" dirty="0"/>
              <a:t>Achievement of target glycemic control and avoidance of severe hypoglycemia remain major challenges for most patients living with type 1 diabetes</a:t>
            </a:r>
          </a:p>
          <a:p>
            <a:pPr>
              <a:spcBef>
                <a:spcPts val="3000"/>
              </a:spcBef>
            </a:pPr>
            <a:r>
              <a:rPr lang="en-US" sz="2800" dirty="0"/>
              <a:t>Absent islet cell responses predispose a cycle of hypoglycemia that begets hypoglycemia, resulting in impaired glucose </a:t>
            </a:r>
            <a:r>
              <a:rPr lang="en-US" sz="2800" dirty="0" err="1"/>
              <a:t>counterregulation</a:t>
            </a:r>
            <a:r>
              <a:rPr lang="en-US" sz="2800" dirty="0"/>
              <a:t> and the syndrome of hypoglycemia-associated autonomic failure (HAAF)</a:t>
            </a:r>
          </a:p>
        </p:txBody>
      </p:sp>
    </p:spTree>
    <p:extLst>
      <p:ext uri="{BB962C8B-B14F-4D97-AF65-F5344CB8AC3E}">
        <p14:creationId xmlns:p14="http://schemas.microsoft.com/office/powerpoint/2010/main" val="37530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t>Autoimmune destruction of insulin-producing islet </a:t>
            </a:r>
            <a:r>
              <a:rPr lang="el-GR" sz="2000" dirty="0"/>
              <a:t>β</a:t>
            </a:r>
            <a:r>
              <a:rPr lang="en-US" sz="2000" dirty="0"/>
              <a:t>-cells</a:t>
            </a:r>
          </a:p>
          <a:p>
            <a:r>
              <a:rPr lang="en-US" sz="2000" dirty="0"/>
              <a:t>1.6 million affected in the United States (US)</a:t>
            </a:r>
          </a:p>
          <a:p>
            <a:r>
              <a:rPr lang="en-US" sz="2000" dirty="0"/>
              <a:t>Increasing incidence with 5 million affected by 2050</a:t>
            </a:r>
          </a:p>
          <a:p>
            <a:r>
              <a:rPr lang="en-US" sz="2000" dirty="0"/>
              <a:t>Multidose injection or continuous subcutaneous insulin infusion (pump) therapy is required for survival</a:t>
            </a:r>
          </a:p>
          <a:p>
            <a:r>
              <a:rPr lang="en-US" sz="2000" dirty="0"/>
              <a:t>Only ~20% of adult patients receiving specialized diabetes care achieve </a:t>
            </a:r>
            <a:r>
              <a:rPr lang="en-US" sz="2000" dirty="0" err="1"/>
              <a:t>HbA1c</a:t>
            </a:r>
            <a:r>
              <a:rPr lang="en-US" sz="2000" dirty="0"/>
              <a:t> &lt;7.0% (53 mmol/mol)</a:t>
            </a:r>
            <a:r>
              <a:rPr lang="en-US" sz="2000" baseline="30000" dirty="0"/>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24D3ECC4-2CC2-28AC-2E26-D3CF85664C3F}"/>
              </a:ext>
            </a:extLst>
          </p:cNvPr>
          <p:cNvSpPr/>
          <p:nvPr/>
        </p:nvSpPr>
        <p:spPr>
          <a:xfrm>
            <a:off x="609600" y="1657350"/>
            <a:ext cx="10668000" cy="469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15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t>1.6 million affected in the United States (US)</a:t>
            </a:r>
          </a:p>
          <a:p>
            <a:r>
              <a:rPr lang="en-US" sz="2000" dirty="0"/>
              <a:t>Increasing incidence with 5 million affected by 2050</a:t>
            </a:r>
          </a:p>
          <a:p>
            <a:r>
              <a:rPr lang="en-US" sz="2000" dirty="0"/>
              <a:t>Multidose injection or continuous subcutaneous insulin infusion (pump) therapy is required for survival</a:t>
            </a:r>
          </a:p>
          <a:p>
            <a:r>
              <a:rPr lang="en-US" sz="2000" dirty="0"/>
              <a:t>Only ~20% of adult patients receiving specialized diabetes care achieve </a:t>
            </a:r>
            <a:r>
              <a:rPr lang="en-US" sz="2000" dirty="0" err="1"/>
              <a:t>HbA1c</a:t>
            </a:r>
            <a:r>
              <a:rPr lang="en-US" sz="2000" dirty="0"/>
              <a:t> &lt;7.0% (53 mmol/mol)</a:t>
            </a:r>
            <a:r>
              <a:rPr lang="en-US" sz="2000" baseline="30000" dirty="0"/>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99FD48E8-3005-A472-0F44-7C310F789180}"/>
              </a:ext>
            </a:extLst>
          </p:cNvPr>
          <p:cNvSpPr/>
          <p:nvPr/>
        </p:nvSpPr>
        <p:spPr>
          <a:xfrm>
            <a:off x="609600" y="2114550"/>
            <a:ext cx="10668000" cy="42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60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t>Increasing incidence with 5 million affected by 2050</a:t>
            </a:r>
          </a:p>
          <a:p>
            <a:r>
              <a:rPr lang="en-US" sz="2000" dirty="0"/>
              <a:t>Multidose injection or continuous subcutaneous insulin infusion (pump) therapy is required for survival</a:t>
            </a:r>
          </a:p>
          <a:p>
            <a:r>
              <a:rPr lang="en-US" sz="2000" dirty="0"/>
              <a:t>Only ~20% of adult patients receiving specialized diabetes care achieve </a:t>
            </a:r>
            <a:r>
              <a:rPr lang="en-US" sz="2000" dirty="0" err="1"/>
              <a:t>HbA1c</a:t>
            </a:r>
            <a:r>
              <a:rPr lang="en-US" sz="2000" dirty="0"/>
              <a:t> &lt;7.0% (53 mmol/mol)</a:t>
            </a:r>
            <a:r>
              <a:rPr lang="en-US" sz="2000" baseline="30000" dirty="0"/>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1B938727-BEBA-A77E-1A82-203EB9B3384F}"/>
              </a:ext>
            </a:extLst>
          </p:cNvPr>
          <p:cNvSpPr/>
          <p:nvPr/>
        </p:nvSpPr>
        <p:spPr>
          <a:xfrm>
            <a:off x="609600" y="2562224"/>
            <a:ext cx="10668000" cy="37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33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solidFill>
                  <a:schemeClr val="bg1">
                    <a:lumMod val="65000"/>
                  </a:schemeClr>
                </a:solidFill>
              </a:rPr>
              <a:t>Increasing incidence with 5 million affected by 2050</a:t>
            </a:r>
          </a:p>
          <a:p>
            <a:r>
              <a:rPr lang="en-US" sz="2000" dirty="0"/>
              <a:t>Multidose injection or continuous subcutaneous insulin infusion (pump) therapy is required for survival</a:t>
            </a:r>
          </a:p>
          <a:p>
            <a:r>
              <a:rPr lang="en-US" sz="2000" dirty="0"/>
              <a:t>Only ~20% of adult patients receiving specialized diabetes care achieve </a:t>
            </a:r>
            <a:r>
              <a:rPr lang="en-US" sz="2000" dirty="0" err="1"/>
              <a:t>HbA1c</a:t>
            </a:r>
            <a:r>
              <a:rPr lang="en-US" sz="2000" dirty="0"/>
              <a:t> &lt;7.0% (53 mmol/mol)</a:t>
            </a:r>
            <a:r>
              <a:rPr lang="en-US" sz="2000" baseline="30000" dirty="0"/>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FB4B2A5E-A012-B5A1-C1BF-A41176FF7D52}"/>
              </a:ext>
            </a:extLst>
          </p:cNvPr>
          <p:cNvSpPr/>
          <p:nvPr/>
        </p:nvSpPr>
        <p:spPr>
          <a:xfrm>
            <a:off x="609600" y="3286125"/>
            <a:ext cx="10668000" cy="307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2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solidFill>
                  <a:schemeClr val="bg1">
                    <a:lumMod val="65000"/>
                  </a:schemeClr>
                </a:solidFill>
              </a:rPr>
              <a:t>Increasing incidence with 5 million affected by 2050</a:t>
            </a:r>
          </a:p>
          <a:p>
            <a:r>
              <a:rPr lang="en-US" sz="2000" dirty="0">
                <a:solidFill>
                  <a:schemeClr val="bg1">
                    <a:lumMod val="65000"/>
                  </a:schemeClr>
                </a:solidFill>
              </a:rPr>
              <a:t>Multidose injection or continuous subcutaneous insulin infusion (pump) therapy is required for survival</a:t>
            </a:r>
          </a:p>
          <a:p>
            <a:r>
              <a:rPr lang="en-US" sz="2000" dirty="0"/>
              <a:t>Only ~20% of adult patients receiving specialized diabetes care achieve </a:t>
            </a:r>
            <a:r>
              <a:rPr lang="en-US" sz="2000" dirty="0" err="1"/>
              <a:t>HbA1c</a:t>
            </a:r>
            <a:r>
              <a:rPr lang="en-US" sz="2000" dirty="0"/>
              <a:t> &lt;7.0% (53 mmol/mol)</a:t>
            </a:r>
            <a:r>
              <a:rPr lang="en-US" sz="2000" baseline="30000" dirty="0"/>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31D3A860-3AC0-4F76-0E55-4087F97B822C}"/>
              </a:ext>
            </a:extLst>
          </p:cNvPr>
          <p:cNvSpPr/>
          <p:nvPr/>
        </p:nvSpPr>
        <p:spPr>
          <a:xfrm>
            <a:off x="609600" y="4010025"/>
            <a:ext cx="10668000" cy="234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9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solidFill>
                  <a:schemeClr val="bg1">
                    <a:lumMod val="65000"/>
                  </a:schemeClr>
                </a:solidFill>
              </a:rPr>
              <a:t>Increasing incidence with 5 million affected by 2050</a:t>
            </a:r>
          </a:p>
          <a:p>
            <a:r>
              <a:rPr lang="en-US" sz="2000" dirty="0">
                <a:solidFill>
                  <a:schemeClr val="bg1">
                    <a:lumMod val="65000"/>
                  </a:schemeClr>
                </a:solidFill>
              </a:rPr>
              <a:t>Multidose injection or continuous subcutaneous insulin infusion (pump) therapy is required for survival</a:t>
            </a:r>
          </a:p>
          <a:p>
            <a:r>
              <a:rPr lang="en-US" sz="2000" dirty="0">
                <a:solidFill>
                  <a:schemeClr val="bg1">
                    <a:lumMod val="65000"/>
                  </a:schemeClr>
                </a:solidFill>
              </a:rPr>
              <a:t>Only ~20% of adult patients receiving specialized diabetes care achieve </a:t>
            </a:r>
            <a:r>
              <a:rPr lang="en-US" sz="2000" dirty="0" err="1">
                <a:solidFill>
                  <a:schemeClr val="bg1">
                    <a:lumMod val="65000"/>
                  </a:schemeClr>
                </a:solidFill>
              </a:rPr>
              <a:t>HbA1c</a:t>
            </a:r>
            <a:r>
              <a:rPr lang="en-US" sz="2000" dirty="0">
                <a:solidFill>
                  <a:schemeClr val="bg1">
                    <a:lumMod val="65000"/>
                  </a:schemeClr>
                </a:solidFill>
              </a:rPr>
              <a:t> &lt;7.0% (53 mmol/mol)</a:t>
            </a:r>
            <a:r>
              <a:rPr lang="en-US" sz="2000" baseline="30000" dirty="0">
                <a:solidFill>
                  <a:schemeClr val="bg1">
                    <a:lumMod val="65000"/>
                  </a:schemeClr>
                </a:solidFill>
              </a:rPr>
              <a:t>1</a:t>
            </a:r>
          </a:p>
          <a:p>
            <a:r>
              <a:rPr lang="en-US" sz="2000" dirty="0"/>
              <a:t>More than 7% of adult patients report having experienced severe hypoglycemia resulting in seizure or loss of consciousness in the previous 3 months</a:t>
            </a:r>
            <a:r>
              <a:rPr lang="en-US" sz="2000" baseline="30000" dirty="0"/>
              <a:t>1</a:t>
            </a:r>
            <a:endParaRPr lang="en-US" sz="2000" dirty="0"/>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133CFDFB-3997-E399-B50D-97B4D2E0BD13}"/>
              </a:ext>
            </a:extLst>
          </p:cNvPr>
          <p:cNvSpPr/>
          <p:nvPr/>
        </p:nvSpPr>
        <p:spPr>
          <a:xfrm>
            <a:off x="609600" y="4772025"/>
            <a:ext cx="10668000" cy="158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3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 1 Diabetes </a:t>
            </a:r>
          </a:p>
        </p:txBody>
      </p:sp>
      <p:sp>
        <p:nvSpPr>
          <p:cNvPr id="3" name="Content Placeholder 2"/>
          <p:cNvSpPr>
            <a:spLocks noGrp="1"/>
          </p:cNvSpPr>
          <p:nvPr>
            <p:ph idx="1"/>
          </p:nvPr>
        </p:nvSpPr>
        <p:spPr>
          <a:xfrm>
            <a:off x="609600" y="1240699"/>
            <a:ext cx="10744200" cy="4971268"/>
          </a:xfrm>
        </p:spPr>
        <p:txBody>
          <a:bodyPr>
            <a:normAutofit/>
          </a:bodyPr>
          <a:lstStyle/>
          <a:p>
            <a:r>
              <a:rPr lang="en-US" sz="2000" dirty="0">
                <a:solidFill>
                  <a:schemeClr val="bg1">
                    <a:lumMod val="65000"/>
                  </a:schemeClr>
                </a:solidFill>
              </a:rPr>
              <a:t>Autoimmune destruction of insulin-producing islet </a:t>
            </a:r>
            <a:r>
              <a:rPr lang="el-GR" sz="2000" dirty="0">
                <a:solidFill>
                  <a:schemeClr val="bg1">
                    <a:lumMod val="65000"/>
                  </a:schemeClr>
                </a:solidFill>
              </a:rPr>
              <a:t>β</a:t>
            </a:r>
            <a:r>
              <a:rPr lang="en-US" sz="2000" dirty="0">
                <a:solidFill>
                  <a:schemeClr val="bg1">
                    <a:lumMod val="65000"/>
                  </a:schemeClr>
                </a:solidFill>
              </a:rPr>
              <a:t>-cells</a:t>
            </a:r>
          </a:p>
          <a:p>
            <a:r>
              <a:rPr lang="en-US" sz="2000" dirty="0">
                <a:solidFill>
                  <a:schemeClr val="bg1">
                    <a:lumMod val="65000"/>
                  </a:schemeClr>
                </a:solidFill>
              </a:rPr>
              <a:t>1.6 million affected in the United States (US)</a:t>
            </a:r>
          </a:p>
          <a:p>
            <a:r>
              <a:rPr lang="en-US" sz="2000" dirty="0">
                <a:solidFill>
                  <a:schemeClr val="bg1">
                    <a:lumMod val="65000"/>
                  </a:schemeClr>
                </a:solidFill>
              </a:rPr>
              <a:t>Increasing incidence with 5 million affected by 2050</a:t>
            </a:r>
          </a:p>
          <a:p>
            <a:r>
              <a:rPr lang="en-US" sz="2000" dirty="0">
                <a:solidFill>
                  <a:schemeClr val="bg1">
                    <a:lumMod val="65000"/>
                  </a:schemeClr>
                </a:solidFill>
              </a:rPr>
              <a:t>Multidose injection or continuous subcutaneous insulin infusion (pump) therapy is required for survival</a:t>
            </a:r>
          </a:p>
          <a:p>
            <a:r>
              <a:rPr lang="en-US" sz="2000" dirty="0">
                <a:solidFill>
                  <a:schemeClr val="bg1">
                    <a:lumMod val="65000"/>
                  </a:schemeClr>
                </a:solidFill>
              </a:rPr>
              <a:t>Only ~20% of adult patients receiving specialized diabetes care achieve </a:t>
            </a:r>
            <a:r>
              <a:rPr lang="en-US" sz="2000" dirty="0" err="1">
                <a:solidFill>
                  <a:schemeClr val="bg1">
                    <a:lumMod val="65000"/>
                  </a:schemeClr>
                </a:solidFill>
              </a:rPr>
              <a:t>HbA1c</a:t>
            </a:r>
            <a:r>
              <a:rPr lang="en-US" sz="2000" dirty="0">
                <a:solidFill>
                  <a:schemeClr val="bg1">
                    <a:lumMod val="65000"/>
                  </a:schemeClr>
                </a:solidFill>
              </a:rPr>
              <a:t> &lt;7.0% (53 mmol/mol)</a:t>
            </a:r>
            <a:r>
              <a:rPr lang="en-US" sz="2000" baseline="30000" dirty="0">
                <a:solidFill>
                  <a:schemeClr val="bg1">
                    <a:lumMod val="65000"/>
                  </a:schemeClr>
                </a:solidFill>
              </a:rPr>
              <a:t>1</a:t>
            </a:r>
          </a:p>
          <a:p>
            <a:r>
              <a:rPr lang="en-US" sz="2000" dirty="0">
                <a:solidFill>
                  <a:schemeClr val="bg1">
                    <a:lumMod val="65000"/>
                  </a:schemeClr>
                </a:solidFill>
              </a:rPr>
              <a:t>More than 7% of adult patients report having experienced severe hypoglycemia resulting in seizure or loss of consciousness in the previous 3 months</a:t>
            </a:r>
            <a:r>
              <a:rPr lang="en-US" sz="2000" baseline="30000" dirty="0">
                <a:solidFill>
                  <a:schemeClr val="bg1">
                    <a:lumMod val="65000"/>
                  </a:schemeClr>
                </a:solidFill>
              </a:rPr>
              <a:t>1</a:t>
            </a:r>
            <a:endParaRPr lang="en-US" sz="2000" dirty="0">
              <a:solidFill>
                <a:schemeClr val="bg1">
                  <a:lumMod val="65000"/>
                </a:schemeClr>
              </a:solidFill>
            </a:endParaRPr>
          </a:p>
          <a:p>
            <a:r>
              <a:rPr lang="el-GR" sz="2000" dirty="0"/>
              <a:t>β</a:t>
            </a:r>
            <a:r>
              <a:rPr lang="en-US" sz="2000" dirty="0"/>
              <a:t>-cells can be replaced by transplantation of allogeneic islets isolated from a deceased donor pancreas</a:t>
            </a:r>
          </a:p>
          <a:p>
            <a:r>
              <a:rPr lang="en-US" sz="2000" dirty="0"/>
              <a:t>Islet transplantation has completed phase 3 investigation in the US for patients with impaired awareness of hypoglycemia experiencing severe hypoglycemia</a:t>
            </a:r>
          </a:p>
          <a:p>
            <a:pPr marL="457200" lvl="1" indent="0">
              <a:buNone/>
            </a:pPr>
            <a:endParaRPr lang="en-US" dirty="0"/>
          </a:p>
        </p:txBody>
      </p:sp>
      <p:sp>
        <p:nvSpPr>
          <p:cNvPr id="4" name="Footer Placeholder 3">
            <a:extLst>
              <a:ext uri="{FF2B5EF4-FFF2-40B4-BE49-F238E27FC236}">
                <a16:creationId xmlns:a16="http://schemas.microsoft.com/office/drawing/2014/main" id="{E79194E6-4D2F-14B1-6F99-CC54B45A1DF7}"/>
              </a:ext>
            </a:extLst>
          </p:cNvPr>
          <p:cNvSpPr>
            <a:spLocks noGrp="1"/>
          </p:cNvSpPr>
          <p:nvPr>
            <p:ph type="ftr" sz="quarter" idx="3"/>
          </p:nvPr>
        </p:nvSpPr>
        <p:spPr/>
        <p:txBody>
          <a:bodyPr/>
          <a:lstStyle/>
          <a:p>
            <a:r>
              <a:rPr lang="fr-FR" dirty="0"/>
              <a:t>1 Foster NC, et al. </a:t>
            </a:r>
            <a:r>
              <a:rPr lang="fr-FR" i="1" dirty="0" err="1"/>
              <a:t>Diabetes</a:t>
            </a:r>
            <a:r>
              <a:rPr lang="fr-FR" i="1" dirty="0"/>
              <a:t> </a:t>
            </a:r>
            <a:r>
              <a:rPr lang="fr-FR" i="1" dirty="0" err="1"/>
              <a:t>Technol</a:t>
            </a:r>
            <a:r>
              <a:rPr lang="fr-FR" i="1" dirty="0"/>
              <a:t> </a:t>
            </a:r>
            <a:r>
              <a:rPr lang="fr-FR" i="1" dirty="0" err="1"/>
              <a:t>Ther</a:t>
            </a:r>
            <a:r>
              <a:rPr lang="fr-FR" i="1" dirty="0"/>
              <a:t>. </a:t>
            </a:r>
            <a:r>
              <a:rPr lang="fr-FR" dirty="0"/>
              <a:t>2019;21(2):66-72. doi:10.1089/dia.2018.0384</a:t>
            </a:r>
          </a:p>
        </p:txBody>
      </p:sp>
      <p:sp>
        <p:nvSpPr>
          <p:cNvPr id="5" name="Rectangle 4">
            <a:extLst>
              <a:ext uri="{FF2B5EF4-FFF2-40B4-BE49-F238E27FC236}">
                <a16:creationId xmlns:a16="http://schemas.microsoft.com/office/drawing/2014/main" id="{2C6FCDFE-D0DA-B10C-7464-4EF59CDC09AF}"/>
              </a:ext>
            </a:extLst>
          </p:cNvPr>
          <p:cNvSpPr/>
          <p:nvPr/>
        </p:nvSpPr>
        <p:spPr>
          <a:xfrm>
            <a:off x="609600" y="5476875"/>
            <a:ext cx="10668000" cy="87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196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0</TotalTime>
  <Words>2067</Words>
  <Application>Microsoft Office PowerPoint</Application>
  <PresentationFormat>Widescreen</PresentationFormat>
  <Paragraphs>304</Paragraphs>
  <Slides>22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AL Weekly</vt:lpstr>
      <vt:lpstr>Graph</vt:lpstr>
      <vt:lpstr>T1D Pathophysiology and Disease Management: What We Currently Know</vt:lpstr>
      <vt:lpstr>Disclaimer</vt:lpstr>
      <vt:lpstr>Type 1 Diabetes </vt:lpstr>
      <vt:lpstr>Type 1 Diabetes </vt:lpstr>
      <vt:lpstr>Type 1 Diabetes </vt:lpstr>
      <vt:lpstr>Type 1 Diabetes </vt:lpstr>
      <vt:lpstr>Type 1 Diabetes </vt:lpstr>
      <vt:lpstr>Type 1 Diabetes </vt:lpstr>
      <vt:lpstr>Type 1 Diabetes </vt:lpstr>
      <vt:lpstr>Type 1 Diabetes </vt:lpstr>
      <vt:lpstr>Multidose Injection or Pump Delivery</vt:lpstr>
      <vt:lpstr>Severe Hypoglycemia in Type 1 Diabetes</vt:lpstr>
      <vt:lpstr>Evolution of Type 1 Diabetes</vt:lpstr>
      <vt:lpstr>Glucagon Response Markedly Impaired at Diabetes Onset</vt:lpstr>
      <vt:lpstr>Blunting of Sympathoadrenal Responses to Hypoglycemia by Hypoglycemia</vt:lpstr>
      <vt:lpstr>Defective Glucose Counterregulation in Diabetes</vt:lpstr>
      <vt:lpstr>Defective Glucose Counterregulation in Diabetes</vt:lpstr>
      <vt:lpstr>Defective Glucose Counterregulation in Diabetes</vt:lpstr>
      <vt:lpstr>Defective Glucose Counterregulation in Diabetes</vt:lpstr>
      <vt:lpstr>Defective Glucose Counterregulation in Diabetes</vt:lpstr>
      <vt:lpstr>Defective Glucose Counterregulation in Diabetes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2022-12-15T20:22:32Z</dcterms:created>
  <dcterms:modified xsi:type="dcterms:W3CDTF">2022-12-15T20:23:06Z</dcterms:modified>
</cp:coreProperties>
</file>