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27"/>
  </p:notesMasterIdLst>
  <p:sldIdLst>
    <p:sldId id="262" r:id="rId2"/>
    <p:sldId id="256" r:id="rId3"/>
    <p:sldId id="267" r:id="rId4"/>
    <p:sldId id="268" r:id="rId5"/>
    <p:sldId id="270" r:id="rId6"/>
    <p:sldId id="271" r:id="rId7"/>
    <p:sldId id="273" r:id="rId8"/>
    <p:sldId id="266" r:id="rId9"/>
    <p:sldId id="292" r:id="rId10"/>
    <p:sldId id="293" r:id="rId11"/>
    <p:sldId id="294" r:id="rId12"/>
    <p:sldId id="275" r:id="rId13"/>
    <p:sldId id="258" r:id="rId14"/>
    <p:sldId id="277" r:id="rId15"/>
    <p:sldId id="279" r:id="rId16"/>
    <p:sldId id="278" r:id="rId17"/>
    <p:sldId id="280" r:id="rId18"/>
    <p:sldId id="283" r:id="rId19"/>
    <p:sldId id="259" r:id="rId20"/>
    <p:sldId id="287" r:id="rId21"/>
    <p:sldId id="288" r:id="rId22"/>
    <p:sldId id="289" r:id="rId23"/>
    <p:sldId id="290" r:id="rId24"/>
    <p:sldId id="291" r:id="rId25"/>
    <p:sldId id="26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userDrawn="1">
          <p15:clr>
            <a:srgbClr val="A4A3A4"/>
          </p15:clr>
        </p15:guide>
        <p15:guide id="2" pos="3840" userDrawn="1">
          <p15:clr>
            <a:srgbClr val="A4A3A4"/>
          </p15:clr>
        </p15:guide>
        <p15:guide id="3" orient="horz" pos="74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3A3A"/>
    <a:srgbClr val="7F7F7F"/>
    <a:srgbClr val="007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56" autoAdjust="0"/>
    <p:restoredTop sz="93353" autoAdjust="0"/>
  </p:normalViewPr>
  <p:slideViewPr>
    <p:cSldViewPr snapToGrid="0">
      <p:cViewPr varScale="1">
        <p:scale>
          <a:sx n="81" d="100"/>
          <a:sy n="81" d="100"/>
        </p:scale>
        <p:origin x="96" y="858"/>
      </p:cViewPr>
      <p:guideLst>
        <p:guide orient="horz" pos="4080"/>
        <p:guide pos="3840"/>
        <p:guide orient="horz" pos="744"/>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9BC7A-BB4B-4968-AA34-6F92F657B56F}" type="datetimeFigureOut">
              <a:rPr lang="en-US" smtClean="0"/>
              <a:t>12/21/2022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B41CCF-1001-4D52-BCF3-658308EC8578}" type="slidenum">
              <a:rPr lang="en-US" smtClean="0"/>
              <a:t>‹#›</a:t>
            </a:fld>
            <a:endParaRPr lang="en-US"/>
          </a:p>
        </p:txBody>
      </p:sp>
    </p:spTree>
    <p:extLst>
      <p:ext uri="{BB962C8B-B14F-4D97-AF65-F5344CB8AC3E}">
        <p14:creationId xmlns:p14="http://schemas.microsoft.com/office/powerpoint/2010/main" val="2304171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EA4811-D45B-42B3-96E3-BF1C6E389BB1}" type="slidenum">
              <a:rPr lang="en-US" smtClean="0"/>
              <a:t>13</a:t>
            </a:fld>
            <a:endParaRPr lang="en-US"/>
          </a:p>
        </p:txBody>
      </p:sp>
    </p:spTree>
    <p:extLst>
      <p:ext uri="{BB962C8B-B14F-4D97-AF65-F5344CB8AC3E}">
        <p14:creationId xmlns:p14="http://schemas.microsoft.com/office/powerpoint/2010/main" val="1431617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EA4811-D45B-42B3-96E3-BF1C6E389BB1}" type="slidenum">
              <a:rPr lang="en-US" smtClean="0"/>
              <a:t>14</a:t>
            </a:fld>
            <a:endParaRPr lang="en-US"/>
          </a:p>
        </p:txBody>
      </p:sp>
    </p:spTree>
    <p:extLst>
      <p:ext uri="{BB962C8B-B14F-4D97-AF65-F5344CB8AC3E}">
        <p14:creationId xmlns:p14="http://schemas.microsoft.com/office/powerpoint/2010/main" val="331628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EA4811-D45B-42B3-96E3-BF1C6E389BB1}" type="slidenum">
              <a:rPr lang="en-US" smtClean="0"/>
              <a:t>15</a:t>
            </a:fld>
            <a:endParaRPr lang="en-US"/>
          </a:p>
        </p:txBody>
      </p:sp>
    </p:spTree>
    <p:extLst>
      <p:ext uri="{BB962C8B-B14F-4D97-AF65-F5344CB8AC3E}">
        <p14:creationId xmlns:p14="http://schemas.microsoft.com/office/powerpoint/2010/main" val="4069592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EA4811-D45B-42B3-96E3-BF1C6E389BB1}" type="slidenum">
              <a:rPr lang="en-US" smtClean="0"/>
              <a:t>16</a:t>
            </a:fld>
            <a:endParaRPr lang="en-US"/>
          </a:p>
        </p:txBody>
      </p:sp>
    </p:spTree>
    <p:extLst>
      <p:ext uri="{BB962C8B-B14F-4D97-AF65-F5344CB8AC3E}">
        <p14:creationId xmlns:p14="http://schemas.microsoft.com/office/powerpoint/2010/main" val="2586416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EA4811-D45B-42B3-96E3-BF1C6E389BB1}" type="slidenum">
              <a:rPr lang="en-US" smtClean="0"/>
              <a:t>17</a:t>
            </a:fld>
            <a:endParaRPr lang="en-US"/>
          </a:p>
        </p:txBody>
      </p:sp>
    </p:spTree>
    <p:extLst>
      <p:ext uri="{BB962C8B-B14F-4D97-AF65-F5344CB8AC3E}">
        <p14:creationId xmlns:p14="http://schemas.microsoft.com/office/powerpoint/2010/main" val="2288688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EA4811-D45B-42B3-96E3-BF1C6E389BB1}" type="slidenum">
              <a:rPr lang="en-US" smtClean="0"/>
              <a:t>18</a:t>
            </a:fld>
            <a:endParaRPr lang="en-US"/>
          </a:p>
        </p:txBody>
      </p:sp>
    </p:spTree>
    <p:extLst>
      <p:ext uri="{BB962C8B-B14F-4D97-AF65-F5344CB8AC3E}">
        <p14:creationId xmlns:p14="http://schemas.microsoft.com/office/powerpoint/2010/main" val="28360316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1A83E91B-0E38-457E-9D74-11EC7CF82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9" name="Picture 8">
            <a:extLst>
              <a:ext uri="{FF2B5EF4-FFF2-40B4-BE49-F238E27FC236}">
                <a16:creationId xmlns:a16="http://schemas.microsoft.com/office/drawing/2014/main" id="{8738BBDE-63E0-461E-B54F-B886F32E218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977ED46F-C931-4691-8D4C-482ED069C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F006A481-1630-49E3-A133-2CE281B5CFB2}"/>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3154324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0398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36668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13251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336800" y="1219200"/>
            <a:ext cx="9550400" cy="1143000"/>
          </a:xfrm>
        </p:spPr>
        <p:txBody>
          <a:bodyPr/>
          <a:lstStyle/>
          <a:p>
            <a:r>
              <a:rPr lang="en-US"/>
              <a:t>Click to edit Master title style</a:t>
            </a:r>
          </a:p>
        </p:txBody>
      </p:sp>
      <p:sp>
        <p:nvSpPr>
          <p:cNvPr id="3" name="Content Placeholder 2"/>
          <p:cNvSpPr>
            <a:spLocks noGrp="1"/>
          </p:cNvSpPr>
          <p:nvPr>
            <p:ph sz="quarter" idx="1"/>
          </p:nvPr>
        </p:nvSpPr>
        <p:spPr>
          <a:xfrm>
            <a:off x="2336800" y="2438400"/>
            <a:ext cx="4673600" cy="1638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7213600" y="2438400"/>
            <a:ext cx="4673600" cy="1638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2336800" y="4229100"/>
            <a:ext cx="9550400" cy="1638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2032000" y="5943600"/>
            <a:ext cx="2540000" cy="457200"/>
          </a:xfrm>
        </p:spPr>
        <p:txBody>
          <a:bodyPr/>
          <a:lstStyle>
            <a:lvl1pPr>
              <a:defRPr/>
            </a:lvl1pPr>
          </a:lstStyle>
          <a:p>
            <a:pPr>
              <a:defRPr/>
            </a:pPr>
            <a:endParaRPr lang="en-US" dirty="0"/>
          </a:p>
        </p:txBody>
      </p:sp>
      <p:sp>
        <p:nvSpPr>
          <p:cNvPr id="7" name="Footer Placeholder 6"/>
          <p:cNvSpPr>
            <a:spLocks noGrp="1"/>
          </p:cNvSpPr>
          <p:nvPr>
            <p:ph type="ftr" sz="quarter" idx="11"/>
          </p:nvPr>
        </p:nvSpPr>
        <p:spPr>
          <a:xfrm>
            <a:off x="4978400" y="5943600"/>
            <a:ext cx="3860800" cy="457200"/>
          </a:xfrm>
        </p:spPr>
        <p:txBody>
          <a:bodyPr/>
          <a:lstStyle>
            <a:lvl1pPr>
              <a:defRPr/>
            </a:lvl1pPr>
          </a:lstStyle>
          <a:p>
            <a:pPr>
              <a:defRPr/>
            </a:pPr>
            <a:endParaRPr lang="en-US" dirty="0"/>
          </a:p>
        </p:txBody>
      </p:sp>
      <p:sp>
        <p:nvSpPr>
          <p:cNvPr id="8" name="Slide Number Placeholder 7"/>
          <p:cNvSpPr>
            <a:spLocks noGrp="1"/>
          </p:cNvSpPr>
          <p:nvPr>
            <p:ph type="sldNum" sz="quarter" idx="12"/>
          </p:nvPr>
        </p:nvSpPr>
        <p:spPr>
          <a:xfrm>
            <a:off x="9347200" y="5943600"/>
            <a:ext cx="2540000" cy="457200"/>
          </a:xfrm>
        </p:spPr>
        <p:txBody>
          <a:bodyPr/>
          <a:lstStyle>
            <a:lvl1pPr>
              <a:defRPr/>
            </a:lvl1pPr>
          </a:lstStyle>
          <a:p>
            <a:pPr>
              <a:defRPr/>
            </a:pPr>
            <a:fld id="{CC144BF3-7BF3-4286-A23C-F6F37BA7FABA}" type="slidenum">
              <a:rPr lang="en-US"/>
              <a:pPr>
                <a:defRPr/>
              </a:pPr>
              <a:t>‹#›</a:t>
            </a:fld>
            <a:endParaRPr lang="en-US" dirty="0"/>
          </a:p>
        </p:txBody>
      </p:sp>
    </p:spTree>
    <p:extLst>
      <p:ext uri="{BB962C8B-B14F-4D97-AF65-F5344CB8AC3E}">
        <p14:creationId xmlns:p14="http://schemas.microsoft.com/office/powerpoint/2010/main" val="277429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9" name="Picture 8">
            <a:extLst>
              <a:ext uri="{FF2B5EF4-FFF2-40B4-BE49-F238E27FC236}">
                <a16:creationId xmlns:a16="http://schemas.microsoft.com/office/drawing/2014/main" id="{DC987743-EBB5-492F-8DB2-3B5E732581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55DF39AA-05FC-471D-A96F-318DD40C896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1FB1E669-C51E-4424-905A-F8B0611E1A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8953675E-76F4-48A7-A502-2F787169CC31}"/>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95228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39503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9654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9365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101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2"/>
              </a:buClr>
              <a:buFont typeface="Arial" panose="020B0604020202020204" pitchFamily="34" charset="0"/>
              <a:buChar char="•"/>
              <a:defRPr/>
            </a:lvl1pPr>
            <a:lvl2pPr marL="685800" indent="-228600">
              <a:buClr>
                <a:schemeClr val="accent2"/>
              </a:buClr>
              <a:buFont typeface="Arial" panose="020B0604020202020204" pitchFamily="34" charset="0"/>
              <a:buChar char="•"/>
              <a:defRPr/>
            </a:lvl2pPr>
            <a:lvl3pPr marL="1143000" indent="-228600">
              <a:buClr>
                <a:schemeClr val="accent2"/>
              </a:buClr>
              <a:buFont typeface="Arial" panose="020B0604020202020204" pitchFamily="34" charset="0"/>
              <a:buChar char="•"/>
              <a:defRPr/>
            </a:lvl3pPr>
            <a:lvl4pPr marL="1600200" indent="-228600">
              <a:buClr>
                <a:schemeClr val="accent2"/>
              </a:buClr>
              <a:buFont typeface="Arial" panose="020B0604020202020204" pitchFamily="34" charset="0"/>
              <a:buChar char="•"/>
              <a:defRPr/>
            </a:lvl4pPr>
            <a:lvl5pPr marL="2057400" indent="-228600">
              <a:buClr>
                <a:schemeClr val="accent2"/>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8463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69541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131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8540BD09-B14B-4B0C-B8CE-38402C9123A6}"/>
              </a:ext>
            </a:extLst>
          </p:cNvPr>
          <p:cNvSpPr/>
          <p:nvPr/>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ACD7140-D735-4645-B9B8-EF425968E740}"/>
              </a:ext>
            </a:extLst>
          </p:cNvPr>
          <p:cNvSpPr/>
          <p:nvPr userDrawn="1"/>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65096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4"/>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C4990-A869-4111-8906-3DCFC70FE878}"/>
              </a:ext>
            </a:extLst>
          </p:cNvPr>
          <p:cNvSpPr>
            <a:spLocks noGrp="1"/>
          </p:cNvSpPr>
          <p:nvPr>
            <p:ph type="title"/>
          </p:nvPr>
        </p:nvSpPr>
        <p:spPr/>
        <p:txBody>
          <a:bodyPr/>
          <a:lstStyle/>
          <a:p>
            <a:r>
              <a:rPr lang="en-US" dirty="0"/>
              <a:t>Psychosocial Considerations</a:t>
            </a:r>
            <a:br>
              <a:rPr lang="en-US" dirty="0"/>
            </a:br>
            <a:r>
              <a:rPr lang="en-US" dirty="0"/>
              <a:t>in Managing XLH</a:t>
            </a:r>
          </a:p>
        </p:txBody>
      </p:sp>
      <p:sp>
        <p:nvSpPr>
          <p:cNvPr id="6" name="Text Placeholder 5">
            <a:extLst>
              <a:ext uri="{FF2B5EF4-FFF2-40B4-BE49-F238E27FC236}">
                <a16:creationId xmlns:a16="http://schemas.microsoft.com/office/drawing/2014/main" id="{4090C375-69F5-4620-C65E-A75D5A751E32}"/>
              </a:ext>
            </a:extLst>
          </p:cNvPr>
          <p:cNvSpPr>
            <a:spLocks noGrp="1"/>
          </p:cNvSpPr>
          <p:nvPr>
            <p:ph type="body" idx="1"/>
          </p:nvPr>
        </p:nvSpPr>
        <p:spPr>
          <a:xfrm>
            <a:off x="609601" y="4303713"/>
            <a:ext cx="10515600" cy="2268537"/>
          </a:xfrm>
        </p:spPr>
        <p:txBody>
          <a:bodyPr>
            <a:normAutofit/>
          </a:bodyPr>
          <a:lstStyle/>
          <a:p>
            <a:pPr algn="l"/>
            <a:r>
              <a:rPr lang="en-US" sz="1800" dirty="0">
                <a:latin typeface="+mn-lt"/>
              </a:rPr>
              <a:t>Anne E. Dawson, PhD</a:t>
            </a:r>
          </a:p>
          <a:p>
            <a:pPr algn="l"/>
            <a:r>
              <a:rPr lang="en-US" sz="1800" dirty="0">
                <a:effectLst/>
                <a:latin typeface="+mn-lt"/>
                <a:ea typeface="Calibri" panose="020F0502020204030204" pitchFamily="34" charset="0"/>
              </a:rPr>
              <a:t>Pediatric Psychologist</a:t>
            </a:r>
            <a:endParaRPr lang="en-US" sz="1800" dirty="0">
              <a:latin typeface="+mn-lt"/>
            </a:endParaRPr>
          </a:p>
          <a:p>
            <a:pPr algn="l"/>
            <a:r>
              <a:rPr lang="en-US" sz="1800" dirty="0">
                <a:latin typeface="+mn-lt"/>
              </a:rPr>
              <a:t>Nationwide Children’s Hospital</a:t>
            </a:r>
          </a:p>
          <a:p>
            <a:pPr algn="l"/>
            <a:r>
              <a:rPr lang="en-US" sz="1800" b="0" i="0" dirty="0">
                <a:effectLst/>
                <a:latin typeface="+mn-lt"/>
              </a:rPr>
              <a:t>Columbus, OH</a:t>
            </a:r>
            <a:endParaRPr lang="en-US" sz="1800" dirty="0">
              <a:latin typeface="+mn-lt"/>
            </a:endParaRPr>
          </a:p>
          <a:p>
            <a:endParaRPr lang="en-US" dirty="0"/>
          </a:p>
        </p:txBody>
      </p:sp>
    </p:spTree>
    <p:extLst>
      <p:ext uri="{BB962C8B-B14F-4D97-AF65-F5344CB8AC3E}">
        <p14:creationId xmlns:p14="http://schemas.microsoft.com/office/powerpoint/2010/main" val="2570962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a:xfrm>
            <a:off x="609600" y="199505"/>
            <a:ext cx="10744200" cy="788391"/>
          </a:xfrm>
        </p:spPr>
        <p:txBody>
          <a:bodyPr>
            <a:normAutofit/>
          </a:bodyPr>
          <a:lstStyle/>
          <a:p>
            <a:r>
              <a:rPr lang="en-US" sz="2800" dirty="0"/>
              <a:t>Developmental Considerations</a:t>
            </a:r>
          </a:p>
        </p:txBody>
      </p:sp>
      <p:sp>
        <p:nvSpPr>
          <p:cNvPr id="4" name="L-Shape 3">
            <a:extLst>
              <a:ext uri="{FF2B5EF4-FFF2-40B4-BE49-F238E27FC236}">
                <a16:creationId xmlns:a16="http://schemas.microsoft.com/office/drawing/2014/main" id="{F3A3B443-E9EF-68E8-DE95-97C46A99BFA7}"/>
              </a:ext>
            </a:extLst>
          </p:cNvPr>
          <p:cNvSpPr/>
          <p:nvPr/>
        </p:nvSpPr>
        <p:spPr>
          <a:xfrm rot="5400000">
            <a:off x="2421368" y="3183446"/>
            <a:ext cx="1339417" cy="2228761"/>
          </a:xfrm>
          <a:prstGeom prst="corner">
            <a:avLst>
              <a:gd name="adj1" fmla="val 16120"/>
              <a:gd name="adj2" fmla="val 161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B7097146-0453-FAB0-1373-CBEE1F1FA947}"/>
              </a:ext>
            </a:extLst>
          </p:cNvPr>
          <p:cNvSpPr/>
          <p:nvPr/>
        </p:nvSpPr>
        <p:spPr>
          <a:xfrm>
            <a:off x="2197786" y="3849366"/>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Cognitive Development</a:t>
            </a:r>
          </a:p>
        </p:txBody>
      </p:sp>
      <p:sp>
        <p:nvSpPr>
          <p:cNvPr id="6" name="Isosceles Triangle 5">
            <a:extLst>
              <a:ext uri="{FF2B5EF4-FFF2-40B4-BE49-F238E27FC236}">
                <a16:creationId xmlns:a16="http://schemas.microsoft.com/office/drawing/2014/main" id="{B222F86D-9941-2297-DD14-9C92B8BBADFA}"/>
              </a:ext>
            </a:extLst>
          </p:cNvPr>
          <p:cNvSpPr/>
          <p:nvPr/>
        </p:nvSpPr>
        <p:spPr>
          <a:xfrm>
            <a:off x="3830275" y="3019363"/>
            <a:ext cx="379648" cy="379648"/>
          </a:xfrm>
          <a:prstGeom prst="triangle">
            <a:avLst>
              <a:gd name="adj" fmla="val 10000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L-Shape 6">
            <a:extLst>
              <a:ext uri="{FF2B5EF4-FFF2-40B4-BE49-F238E27FC236}">
                <a16:creationId xmlns:a16="http://schemas.microsoft.com/office/drawing/2014/main" id="{DCEAFF21-8D00-75E5-C5D5-5066FD5CC939}"/>
              </a:ext>
            </a:extLst>
          </p:cNvPr>
          <p:cNvSpPr/>
          <p:nvPr/>
        </p:nvSpPr>
        <p:spPr>
          <a:xfrm rot="5400000">
            <a:off x="4884618" y="2573913"/>
            <a:ext cx="1339417" cy="2228761"/>
          </a:xfrm>
          <a:prstGeom prst="corner">
            <a:avLst>
              <a:gd name="adj1" fmla="val 16120"/>
              <a:gd name="adj2" fmla="val 161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CD2ECEE4-130F-239A-EBFE-A4509F5A4A9D}"/>
              </a:ext>
            </a:extLst>
          </p:cNvPr>
          <p:cNvSpPr/>
          <p:nvPr/>
        </p:nvSpPr>
        <p:spPr>
          <a:xfrm>
            <a:off x="4661036" y="3239832"/>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Social Development</a:t>
            </a:r>
          </a:p>
        </p:txBody>
      </p:sp>
      <p:sp>
        <p:nvSpPr>
          <p:cNvPr id="15" name="Isosceles Triangle 14">
            <a:extLst>
              <a:ext uri="{FF2B5EF4-FFF2-40B4-BE49-F238E27FC236}">
                <a16:creationId xmlns:a16="http://schemas.microsoft.com/office/drawing/2014/main" id="{D674F5C5-31D8-29BD-B94B-6D436A188C8A}"/>
              </a:ext>
            </a:extLst>
          </p:cNvPr>
          <p:cNvSpPr/>
          <p:nvPr/>
        </p:nvSpPr>
        <p:spPr>
          <a:xfrm>
            <a:off x="6293525" y="2409829"/>
            <a:ext cx="379648" cy="379648"/>
          </a:xfrm>
          <a:prstGeom prst="triangle">
            <a:avLst>
              <a:gd name="adj" fmla="val 10000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L-Shape 15">
            <a:extLst>
              <a:ext uri="{FF2B5EF4-FFF2-40B4-BE49-F238E27FC236}">
                <a16:creationId xmlns:a16="http://schemas.microsoft.com/office/drawing/2014/main" id="{4D690C95-73B4-CD2B-82EE-7F6CFF7CC24F}"/>
              </a:ext>
            </a:extLst>
          </p:cNvPr>
          <p:cNvSpPr/>
          <p:nvPr/>
        </p:nvSpPr>
        <p:spPr>
          <a:xfrm rot="5400000">
            <a:off x="7347868" y="1964379"/>
            <a:ext cx="1339417" cy="2228761"/>
          </a:xfrm>
          <a:prstGeom prst="corner">
            <a:avLst>
              <a:gd name="adj1" fmla="val 16120"/>
              <a:gd name="adj2" fmla="val 161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CD3074A8-2344-B58B-3DEB-1F069D327ABC}"/>
              </a:ext>
            </a:extLst>
          </p:cNvPr>
          <p:cNvSpPr/>
          <p:nvPr/>
        </p:nvSpPr>
        <p:spPr>
          <a:xfrm>
            <a:off x="7124286" y="2630299"/>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Emotional Development</a:t>
            </a:r>
          </a:p>
        </p:txBody>
      </p:sp>
      <p:sp>
        <p:nvSpPr>
          <p:cNvPr id="19" name="Isosceles Triangle 18">
            <a:extLst>
              <a:ext uri="{FF2B5EF4-FFF2-40B4-BE49-F238E27FC236}">
                <a16:creationId xmlns:a16="http://schemas.microsoft.com/office/drawing/2014/main" id="{7C3D323D-54EB-0D14-4C94-1F416AD7C014}"/>
              </a:ext>
            </a:extLst>
          </p:cNvPr>
          <p:cNvSpPr/>
          <p:nvPr/>
        </p:nvSpPr>
        <p:spPr>
          <a:xfrm>
            <a:off x="8756775" y="1800295"/>
            <a:ext cx="379648" cy="379648"/>
          </a:xfrm>
          <a:prstGeom prst="triangle">
            <a:avLst>
              <a:gd name="adj" fmla="val 10000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L-Shape 26">
            <a:extLst>
              <a:ext uri="{FF2B5EF4-FFF2-40B4-BE49-F238E27FC236}">
                <a16:creationId xmlns:a16="http://schemas.microsoft.com/office/drawing/2014/main" id="{8F433E17-0745-1957-2F18-197E29D5AD74}"/>
              </a:ext>
            </a:extLst>
          </p:cNvPr>
          <p:cNvSpPr/>
          <p:nvPr/>
        </p:nvSpPr>
        <p:spPr>
          <a:xfrm rot="5400000">
            <a:off x="9811118" y="1354846"/>
            <a:ext cx="1339417" cy="2228761"/>
          </a:xfrm>
          <a:prstGeom prst="corner">
            <a:avLst>
              <a:gd name="adj1" fmla="val 16120"/>
              <a:gd name="adj2" fmla="val 161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4" name="Freeform: Shape 33">
            <a:extLst>
              <a:ext uri="{FF2B5EF4-FFF2-40B4-BE49-F238E27FC236}">
                <a16:creationId xmlns:a16="http://schemas.microsoft.com/office/drawing/2014/main" id="{B02C5170-8A7D-11CA-8F95-F00863C86FFC}"/>
              </a:ext>
            </a:extLst>
          </p:cNvPr>
          <p:cNvSpPr/>
          <p:nvPr/>
        </p:nvSpPr>
        <p:spPr>
          <a:xfrm>
            <a:off x="9587536" y="2020765"/>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Physical Development</a:t>
            </a:r>
          </a:p>
        </p:txBody>
      </p:sp>
      <p:pic>
        <p:nvPicPr>
          <p:cNvPr id="3074" name="Picture 2" descr="Cartoon kids Images | Free Vectors, Stock Photos &amp; PSD">
            <a:extLst>
              <a:ext uri="{FF2B5EF4-FFF2-40B4-BE49-F238E27FC236}">
                <a16:creationId xmlns:a16="http://schemas.microsoft.com/office/drawing/2014/main" id="{BA3F12C2-DD55-4831-AED4-3A0F77C5F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18" y="990723"/>
            <a:ext cx="1768450" cy="101566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3,228 Disabled Teen Illustrations &amp; Clip Art - iStock">
            <a:extLst>
              <a:ext uri="{FF2B5EF4-FFF2-40B4-BE49-F238E27FC236}">
                <a16:creationId xmlns:a16="http://schemas.microsoft.com/office/drawing/2014/main" id="{985B18CA-9B16-4022-9275-D3A64C2BDB0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9858375" y="5118101"/>
            <a:ext cx="2038350" cy="133349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122B482-C4EF-4343-BFCB-2C8A59BC8BF8}"/>
              </a:ext>
            </a:extLst>
          </p:cNvPr>
          <p:cNvSpPr txBox="1"/>
          <p:nvPr/>
        </p:nvSpPr>
        <p:spPr>
          <a:xfrm>
            <a:off x="1976014" y="1212510"/>
            <a:ext cx="1431802" cy="461665"/>
          </a:xfrm>
          <a:prstGeom prst="rect">
            <a:avLst/>
          </a:prstGeom>
          <a:noFill/>
        </p:spPr>
        <p:txBody>
          <a:bodyPr wrap="none" rtlCol="0">
            <a:spAutoFit/>
          </a:bodyPr>
          <a:lstStyle/>
          <a:p>
            <a:r>
              <a:rPr lang="en-US" sz="2400" b="1" dirty="0">
                <a:solidFill>
                  <a:srgbClr val="0070C0"/>
                </a:solidFill>
              </a:rPr>
              <a:t>Children</a:t>
            </a:r>
          </a:p>
        </p:txBody>
      </p:sp>
      <p:sp>
        <p:nvSpPr>
          <p:cNvPr id="12" name="TextBox 11">
            <a:extLst>
              <a:ext uri="{FF2B5EF4-FFF2-40B4-BE49-F238E27FC236}">
                <a16:creationId xmlns:a16="http://schemas.microsoft.com/office/drawing/2014/main" id="{C06D363B-3992-4ECB-9D57-F0EA8F3D9CFC}"/>
              </a:ext>
            </a:extLst>
          </p:cNvPr>
          <p:cNvSpPr txBox="1"/>
          <p:nvPr/>
        </p:nvSpPr>
        <p:spPr>
          <a:xfrm>
            <a:off x="7829622" y="5597172"/>
            <a:ext cx="2015295" cy="461665"/>
          </a:xfrm>
          <a:prstGeom prst="rect">
            <a:avLst/>
          </a:prstGeom>
          <a:noFill/>
        </p:spPr>
        <p:txBody>
          <a:bodyPr wrap="none" rtlCol="0">
            <a:spAutoFit/>
          </a:bodyPr>
          <a:lstStyle/>
          <a:p>
            <a:r>
              <a:rPr lang="en-US" sz="2400" b="1" dirty="0">
                <a:solidFill>
                  <a:schemeClr val="accent3">
                    <a:lumMod val="75000"/>
                  </a:schemeClr>
                </a:solidFill>
              </a:rPr>
              <a:t>Adolescents</a:t>
            </a:r>
          </a:p>
        </p:txBody>
      </p:sp>
      <p:sp>
        <p:nvSpPr>
          <p:cNvPr id="13" name="TextBox 12">
            <a:extLst>
              <a:ext uri="{FF2B5EF4-FFF2-40B4-BE49-F238E27FC236}">
                <a16:creationId xmlns:a16="http://schemas.microsoft.com/office/drawing/2014/main" id="{045679C2-6BAF-41A9-81FF-A03C840F84B5}"/>
              </a:ext>
            </a:extLst>
          </p:cNvPr>
          <p:cNvSpPr txBox="1"/>
          <p:nvPr/>
        </p:nvSpPr>
        <p:spPr>
          <a:xfrm>
            <a:off x="1868665" y="2195940"/>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More logical/black &amp; white</a:t>
            </a:r>
          </a:p>
          <a:p>
            <a:pPr marL="285750" indent="-285750">
              <a:buFont typeface="Arial" panose="020B0604020202020204" pitchFamily="34" charset="0"/>
              <a:buChar char="•"/>
            </a:pPr>
            <a:r>
              <a:rPr lang="en-US" sz="1200" dirty="0">
                <a:solidFill>
                  <a:srgbClr val="7F7F7F"/>
                </a:solidFill>
              </a:rPr>
              <a:t>Tend to follow parents’ views of “right” vs. “wrong”</a:t>
            </a:r>
          </a:p>
        </p:txBody>
      </p:sp>
      <p:cxnSp>
        <p:nvCxnSpPr>
          <p:cNvPr id="11" name="Straight Arrow Connector 10">
            <a:extLst>
              <a:ext uri="{FF2B5EF4-FFF2-40B4-BE49-F238E27FC236}">
                <a16:creationId xmlns:a16="http://schemas.microsoft.com/office/drawing/2014/main" id="{D9553926-E643-4EAB-8A3D-DF19353C80C9}"/>
              </a:ext>
            </a:extLst>
          </p:cNvPr>
          <p:cNvCxnSpPr/>
          <p:nvPr/>
        </p:nvCxnSpPr>
        <p:spPr>
          <a:xfrm>
            <a:off x="3041960" y="2907388"/>
            <a:ext cx="0" cy="595245"/>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02BCE7E-D11C-6C70-FC1A-D94B9F128EF1}"/>
              </a:ext>
            </a:extLst>
          </p:cNvPr>
          <p:cNvSpPr txBox="1"/>
          <p:nvPr/>
        </p:nvSpPr>
        <p:spPr>
          <a:xfrm>
            <a:off x="4333491" y="1662487"/>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Friendships tend to be same-sex/same-gender</a:t>
            </a:r>
          </a:p>
          <a:p>
            <a:pPr marL="285750" indent="-285750">
              <a:buFont typeface="Arial" panose="020B0604020202020204" pitchFamily="34" charset="0"/>
              <a:buChar char="•"/>
            </a:pPr>
            <a:r>
              <a:rPr lang="en-US" sz="1200" dirty="0">
                <a:solidFill>
                  <a:srgbClr val="7F7F7F"/>
                </a:solidFill>
              </a:rPr>
              <a:t>Bonding based on play</a:t>
            </a:r>
          </a:p>
        </p:txBody>
      </p:sp>
      <p:cxnSp>
        <p:nvCxnSpPr>
          <p:cNvPr id="8" name="Straight Arrow Connector 7">
            <a:extLst>
              <a:ext uri="{FF2B5EF4-FFF2-40B4-BE49-F238E27FC236}">
                <a16:creationId xmlns:a16="http://schemas.microsoft.com/office/drawing/2014/main" id="{9A812160-B886-8200-CFA4-EBDC73CE9008}"/>
              </a:ext>
            </a:extLst>
          </p:cNvPr>
          <p:cNvCxnSpPr>
            <a:cxnSpLocks/>
          </p:cNvCxnSpPr>
          <p:nvPr/>
        </p:nvCxnSpPr>
        <p:spPr>
          <a:xfrm>
            <a:off x="5483131" y="2401151"/>
            <a:ext cx="0" cy="474977"/>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644BF597-19E8-0C26-50B3-087348013AF5}"/>
              </a:ext>
            </a:extLst>
          </p:cNvPr>
          <p:cNvSpPr txBox="1"/>
          <p:nvPr/>
        </p:nvSpPr>
        <p:spPr>
          <a:xfrm>
            <a:off x="6724644" y="1175415"/>
            <a:ext cx="2629802"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Increasing complexity of emotions</a:t>
            </a:r>
          </a:p>
          <a:p>
            <a:pPr marL="285750" indent="-285750">
              <a:buFont typeface="Arial" panose="020B0604020202020204" pitchFamily="34" charset="0"/>
              <a:buChar char="•"/>
            </a:pPr>
            <a:r>
              <a:rPr lang="en-US" sz="1200" dirty="0">
                <a:solidFill>
                  <a:srgbClr val="7F7F7F"/>
                </a:solidFill>
              </a:rPr>
              <a:t>Improved emotion identification</a:t>
            </a:r>
          </a:p>
        </p:txBody>
      </p:sp>
      <p:cxnSp>
        <p:nvCxnSpPr>
          <p:cNvPr id="36" name="Straight Arrow Connector 35">
            <a:extLst>
              <a:ext uri="{FF2B5EF4-FFF2-40B4-BE49-F238E27FC236}">
                <a16:creationId xmlns:a16="http://schemas.microsoft.com/office/drawing/2014/main" id="{6DD3B343-7AAA-DD14-DF01-4E254210646F}"/>
              </a:ext>
            </a:extLst>
          </p:cNvPr>
          <p:cNvCxnSpPr>
            <a:cxnSpLocks/>
          </p:cNvCxnSpPr>
          <p:nvPr/>
        </p:nvCxnSpPr>
        <p:spPr>
          <a:xfrm>
            <a:off x="7979565" y="1910694"/>
            <a:ext cx="0" cy="38824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C7B65244-476A-3839-B43E-5613BB02A4B3}"/>
              </a:ext>
            </a:extLst>
          </p:cNvPr>
          <p:cNvSpPr txBox="1"/>
          <p:nvPr/>
        </p:nvSpPr>
        <p:spPr>
          <a:xfrm>
            <a:off x="9284109" y="396465"/>
            <a:ext cx="2345176"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Typical initiation of puberty</a:t>
            </a:r>
          </a:p>
          <a:p>
            <a:pPr marL="285750" indent="-285750">
              <a:buFont typeface="Arial" panose="020B0604020202020204" pitchFamily="34" charset="0"/>
              <a:buChar char="•"/>
            </a:pPr>
            <a:r>
              <a:rPr lang="en-US" sz="1200" dirty="0">
                <a:solidFill>
                  <a:srgbClr val="7F7F7F"/>
                </a:solidFill>
              </a:rPr>
              <a:t>Growth spurts common</a:t>
            </a:r>
          </a:p>
          <a:p>
            <a:pPr marL="285750" indent="-285750">
              <a:buFont typeface="Arial" panose="020B0604020202020204" pitchFamily="34" charset="0"/>
              <a:buChar char="•"/>
            </a:pPr>
            <a:r>
              <a:rPr lang="en-US" sz="1200" dirty="0">
                <a:solidFill>
                  <a:srgbClr val="7F7F7F"/>
                </a:solidFill>
              </a:rPr>
              <a:t>Strengthening of muscles and bones</a:t>
            </a:r>
          </a:p>
        </p:txBody>
      </p:sp>
      <p:cxnSp>
        <p:nvCxnSpPr>
          <p:cNvPr id="38" name="Straight Arrow Connector 37">
            <a:extLst>
              <a:ext uri="{FF2B5EF4-FFF2-40B4-BE49-F238E27FC236}">
                <a16:creationId xmlns:a16="http://schemas.microsoft.com/office/drawing/2014/main" id="{CE39269F-BDBE-745A-E46B-48A89F4EB466}"/>
              </a:ext>
            </a:extLst>
          </p:cNvPr>
          <p:cNvCxnSpPr>
            <a:cxnSpLocks/>
          </p:cNvCxnSpPr>
          <p:nvPr/>
        </p:nvCxnSpPr>
        <p:spPr>
          <a:xfrm>
            <a:off x="10483279" y="1288050"/>
            <a:ext cx="0" cy="38824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B7CC8BB-FCEF-1360-1E9B-F51A8DAD8A6F}"/>
              </a:ext>
            </a:extLst>
          </p:cNvPr>
          <p:cNvSpPr txBox="1"/>
          <p:nvPr/>
        </p:nvSpPr>
        <p:spPr>
          <a:xfrm>
            <a:off x="1727988" y="5253991"/>
            <a:ext cx="2495647" cy="1384995"/>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Increased abstract reasoning</a:t>
            </a:r>
          </a:p>
          <a:p>
            <a:pPr marL="285750" indent="-285750">
              <a:buFont typeface="Arial" panose="020B0604020202020204" pitchFamily="34" charset="0"/>
              <a:buChar char="•"/>
            </a:pPr>
            <a:r>
              <a:rPr lang="en-US" sz="1200" dirty="0">
                <a:solidFill>
                  <a:srgbClr val="7F7F7F"/>
                </a:solidFill>
              </a:rPr>
              <a:t>Increased risk-taking</a:t>
            </a:r>
          </a:p>
          <a:p>
            <a:pPr marL="285750" indent="-285750">
              <a:buFont typeface="Arial" panose="020B0604020202020204" pitchFamily="34" charset="0"/>
              <a:buChar char="•"/>
            </a:pPr>
            <a:r>
              <a:rPr lang="en-US" sz="1200" dirty="0">
                <a:solidFill>
                  <a:srgbClr val="7F7F7F"/>
                </a:solidFill>
              </a:rPr>
              <a:t>Tend to question parents’ views and seek independence</a:t>
            </a:r>
          </a:p>
          <a:p>
            <a:pPr marL="285750" indent="-285750">
              <a:buFont typeface="Arial" panose="020B0604020202020204" pitchFamily="34" charset="0"/>
              <a:buChar char="•"/>
            </a:pPr>
            <a:r>
              <a:rPr lang="en-US" sz="1200" dirty="0">
                <a:solidFill>
                  <a:srgbClr val="7F7F7F"/>
                </a:solidFill>
              </a:rPr>
              <a:t>Active identity development exploration</a:t>
            </a:r>
          </a:p>
        </p:txBody>
      </p:sp>
      <p:cxnSp>
        <p:nvCxnSpPr>
          <p:cNvPr id="21" name="Straight Arrow Connector 20">
            <a:extLst>
              <a:ext uri="{FF2B5EF4-FFF2-40B4-BE49-F238E27FC236}">
                <a16:creationId xmlns:a16="http://schemas.microsoft.com/office/drawing/2014/main" id="{0174E3D6-BF67-FD85-B5A8-15A7BB2D03D4}"/>
              </a:ext>
            </a:extLst>
          </p:cNvPr>
          <p:cNvCxnSpPr>
            <a:cxnSpLocks/>
          </p:cNvCxnSpPr>
          <p:nvPr/>
        </p:nvCxnSpPr>
        <p:spPr>
          <a:xfrm flipV="1">
            <a:off x="3041960" y="4639162"/>
            <a:ext cx="0" cy="51162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3A8B1E2-B394-DE9A-439C-D7EFDB2F011F}"/>
              </a:ext>
            </a:extLst>
          </p:cNvPr>
          <p:cNvSpPr txBox="1"/>
          <p:nvPr/>
        </p:nvSpPr>
        <p:spPr>
          <a:xfrm>
            <a:off x="4400926" y="4720804"/>
            <a:ext cx="2401756" cy="1384995"/>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Friendships are more diverse and relationally intimate</a:t>
            </a:r>
          </a:p>
          <a:p>
            <a:pPr marL="285750" indent="-285750">
              <a:buFont typeface="Arial" panose="020B0604020202020204" pitchFamily="34" charset="0"/>
              <a:buChar char="•"/>
            </a:pPr>
            <a:r>
              <a:rPr lang="en-US" sz="1200" dirty="0">
                <a:solidFill>
                  <a:srgbClr val="7F7F7F"/>
                </a:solidFill>
              </a:rPr>
              <a:t>Increased interest in dating</a:t>
            </a:r>
          </a:p>
          <a:p>
            <a:pPr marL="285750" indent="-285750">
              <a:buFont typeface="Arial" panose="020B0604020202020204" pitchFamily="34" charset="0"/>
              <a:buChar char="•"/>
            </a:pPr>
            <a:r>
              <a:rPr lang="en-US" sz="1200" dirty="0">
                <a:solidFill>
                  <a:srgbClr val="7F7F7F"/>
                </a:solidFill>
              </a:rPr>
              <a:t>Friend values become increasingly important</a:t>
            </a:r>
          </a:p>
          <a:p>
            <a:pPr marL="285750" indent="-285750">
              <a:buFont typeface="Arial" panose="020B0604020202020204" pitchFamily="34" charset="0"/>
              <a:buChar char="•"/>
            </a:pPr>
            <a:r>
              <a:rPr lang="en-US" sz="1200" dirty="0">
                <a:solidFill>
                  <a:srgbClr val="7F7F7F"/>
                </a:solidFill>
              </a:rPr>
              <a:t>Increased social comparison</a:t>
            </a:r>
          </a:p>
        </p:txBody>
      </p:sp>
      <p:cxnSp>
        <p:nvCxnSpPr>
          <p:cNvPr id="17" name="Straight Arrow Connector 16">
            <a:extLst>
              <a:ext uri="{FF2B5EF4-FFF2-40B4-BE49-F238E27FC236}">
                <a16:creationId xmlns:a16="http://schemas.microsoft.com/office/drawing/2014/main" id="{B82D4CB7-5894-AB70-3301-D415C9B6CEC8}"/>
              </a:ext>
            </a:extLst>
          </p:cNvPr>
          <p:cNvCxnSpPr>
            <a:cxnSpLocks/>
          </p:cNvCxnSpPr>
          <p:nvPr/>
        </p:nvCxnSpPr>
        <p:spPr>
          <a:xfrm flipV="1">
            <a:off x="5478777" y="4072831"/>
            <a:ext cx="0" cy="51162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032F377-DC88-0131-3050-42F0EBD52FFD}"/>
              </a:ext>
            </a:extLst>
          </p:cNvPr>
          <p:cNvSpPr txBox="1"/>
          <p:nvPr/>
        </p:nvSpPr>
        <p:spPr>
          <a:xfrm>
            <a:off x="6970605" y="4100093"/>
            <a:ext cx="2401756"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chemeClr val="accent3">
                    <a:lumMod val="75000"/>
                  </a:schemeClr>
                </a:solidFill>
              </a:rPr>
              <a:t>Greater emotional extremes</a:t>
            </a:r>
          </a:p>
          <a:p>
            <a:pPr marL="285750" indent="-285750">
              <a:buFont typeface="Arial" panose="020B0604020202020204" pitchFamily="34" charset="0"/>
              <a:buChar char="•"/>
            </a:pPr>
            <a:r>
              <a:rPr lang="en-US" sz="1200" dirty="0">
                <a:solidFill>
                  <a:schemeClr val="accent3">
                    <a:lumMod val="75000"/>
                  </a:schemeClr>
                </a:solidFill>
              </a:rPr>
              <a:t>Increased rates of depression/anxiety </a:t>
            </a:r>
            <a:endParaRPr lang="en-US" sz="1200" strike="sngStrike" dirty="0">
              <a:solidFill>
                <a:schemeClr val="accent3">
                  <a:lumMod val="75000"/>
                </a:schemeClr>
              </a:solidFill>
            </a:endParaRPr>
          </a:p>
        </p:txBody>
      </p:sp>
      <p:cxnSp>
        <p:nvCxnSpPr>
          <p:cNvPr id="25" name="Straight Arrow Connector 24">
            <a:extLst>
              <a:ext uri="{FF2B5EF4-FFF2-40B4-BE49-F238E27FC236}">
                <a16:creationId xmlns:a16="http://schemas.microsoft.com/office/drawing/2014/main" id="{6E87653B-2D15-9C24-3551-2E6B76909193}"/>
              </a:ext>
            </a:extLst>
          </p:cNvPr>
          <p:cNvCxnSpPr>
            <a:cxnSpLocks/>
          </p:cNvCxnSpPr>
          <p:nvPr/>
        </p:nvCxnSpPr>
        <p:spPr>
          <a:xfrm flipV="1">
            <a:off x="7999908" y="3470266"/>
            <a:ext cx="0" cy="511626"/>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571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a:xfrm>
            <a:off x="609600" y="199505"/>
            <a:ext cx="10744200" cy="788391"/>
          </a:xfrm>
        </p:spPr>
        <p:txBody>
          <a:bodyPr>
            <a:normAutofit/>
          </a:bodyPr>
          <a:lstStyle/>
          <a:p>
            <a:r>
              <a:rPr lang="en-US" sz="2800" dirty="0"/>
              <a:t>Developmental Considerations</a:t>
            </a:r>
          </a:p>
        </p:txBody>
      </p:sp>
      <p:sp>
        <p:nvSpPr>
          <p:cNvPr id="4" name="L-Shape 3">
            <a:extLst>
              <a:ext uri="{FF2B5EF4-FFF2-40B4-BE49-F238E27FC236}">
                <a16:creationId xmlns:a16="http://schemas.microsoft.com/office/drawing/2014/main" id="{F3A3B443-E9EF-68E8-DE95-97C46A99BFA7}"/>
              </a:ext>
            </a:extLst>
          </p:cNvPr>
          <p:cNvSpPr/>
          <p:nvPr/>
        </p:nvSpPr>
        <p:spPr>
          <a:xfrm rot="5400000">
            <a:off x="2421368" y="3183446"/>
            <a:ext cx="1339417" cy="2228761"/>
          </a:xfrm>
          <a:prstGeom prst="corner">
            <a:avLst>
              <a:gd name="adj1" fmla="val 16120"/>
              <a:gd name="adj2" fmla="val 161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B7097146-0453-FAB0-1373-CBEE1F1FA947}"/>
              </a:ext>
            </a:extLst>
          </p:cNvPr>
          <p:cNvSpPr/>
          <p:nvPr/>
        </p:nvSpPr>
        <p:spPr>
          <a:xfrm>
            <a:off x="2197786" y="3849366"/>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Cognitive Development</a:t>
            </a:r>
          </a:p>
        </p:txBody>
      </p:sp>
      <p:sp>
        <p:nvSpPr>
          <p:cNvPr id="6" name="Isosceles Triangle 5">
            <a:extLst>
              <a:ext uri="{FF2B5EF4-FFF2-40B4-BE49-F238E27FC236}">
                <a16:creationId xmlns:a16="http://schemas.microsoft.com/office/drawing/2014/main" id="{B222F86D-9941-2297-DD14-9C92B8BBADFA}"/>
              </a:ext>
            </a:extLst>
          </p:cNvPr>
          <p:cNvSpPr/>
          <p:nvPr/>
        </p:nvSpPr>
        <p:spPr>
          <a:xfrm>
            <a:off x="3830275" y="3019363"/>
            <a:ext cx="379648" cy="379648"/>
          </a:xfrm>
          <a:prstGeom prst="triangle">
            <a:avLst>
              <a:gd name="adj" fmla="val 10000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L-Shape 6">
            <a:extLst>
              <a:ext uri="{FF2B5EF4-FFF2-40B4-BE49-F238E27FC236}">
                <a16:creationId xmlns:a16="http://schemas.microsoft.com/office/drawing/2014/main" id="{DCEAFF21-8D00-75E5-C5D5-5066FD5CC939}"/>
              </a:ext>
            </a:extLst>
          </p:cNvPr>
          <p:cNvSpPr/>
          <p:nvPr/>
        </p:nvSpPr>
        <p:spPr>
          <a:xfrm rot="5400000">
            <a:off x="4884618" y="2573913"/>
            <a:ext cx="1339417" cy="2228761"/>
          </a:xfrm>
          <a:prstGeom prst="corner">
            <a:avLst>
              <a:gd name="adj1" fmla="val 16120"/>
              <a:gd name="adj2" fmla="val 161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CD2ECEE4-130F-239A-EBFE-A4509F5A4A9D}"/>
              </a:ext>
            </a:extLst>
          </p:cNvPr>
          <p:cNvSpPr/>
          <p:nvPr/>
        </p:nvSpPr>
        <p:spPr>
          <a:xfrm>
            <a:off x="4661036" y="3239832"/>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Social Development</a:t>
            </a:r>
          </a:p>
        </p:txBody>
      </p:sp>
      <p:sp>
        <p:nvSpPr>
          <p:cNvPr id="15" name="Isosceles Triangle 14">
            <a:extLst>
              <a:ext uri="{FF2B5EF4-FFF2-40B4-BE49-F238E27FC236}">
                <a16:creationId xmlns:a16="http://schemas.microsoft.com/office/drawing/2014/main" id="{D674F5C5-31D8-29BD-B94B-6D436A188C8A}"/>
              </a:ext>
            </a:extLst>
          </p:cNvPr>
          <p:cNvSpPr/>
          <p:nvPr/>
        </p:nvSpPr>
        <p:spPr>
          <a:xfrm>
            <a:off x="6293525" y="2409829"/>
            <a:ext cx="379648" cy="379648"/>
          </a:xfrm>
          <a:prstGeom prst="triangle">
            <a:avLst>
              <a:gd name="adj" fmla="val 10000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L-Shape 15">
            <a:extLst>
              <a:ext uri="{FF2B5EF4-FFF2-40B4-BE49-F238E27FC236}">
                <a16:creationId xmlns:a16="http://schemas.microsoft.com/office/drawing/2014/main" id="{4D690C95-73B4-CD2B-82EE-7F6CFF7CC24F}"/>
              </a:ext>
            </a:extLst>
          </p:cNvPr>
          <p:cNvSpPr/>
          <p:nvPr/>
        </p:nvSpPr>
        <p:spPr>
          <a:xfrm rot="5400000">
            <a:off x="7347868" y="1964379"/>
            <a:ext cx="1339417" cy="2228761"/>
          </a:xfrm>
          <a:prstGeom prst="corner">
            <a:avLst>
              <a:gd name="adj1" fmla="val 16120"/>
              <a:gd name="adj2" fmla="val 161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CD3074A8-2344-B58B-3DEB-1F069D327ABC}"/>
              </a:ext>
            </a:extLst>
          </p:cNvPr>
          <p:cNvSpPr/>
          <p:nvPr/>
        </p:nvSpPr>
        <p:spPr>
          <a:xfrm>
            <a:off x="7124286" y="2630299"/>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Emotional Development</a:t>
            </a:r>
          </a:p>
        </p:txBody>
      </p:sp>
      <p:sp>
        <p:nvSpPr>
          <p:cNvPr id="19" name="Isosceles Triangle 18">
            <a:extLst>
              <a:ext uri="{FF2B5EF4-FFF2-40B4-BE49-F238E27FC236}">
                <a16:creationId xmlns:a16="http://schemas.microsoft.com/office/drawing/2014/main" id="{7C3D323D-54EB-0D14-4C94-1F416AD7C014}"/>
              </a:ext>
            </a:extLst>
          </p:cNvPr>
          <p:cNvSpPr/>
          <p:nvPr/>
        </p:nvSpPr>
        <p:spPr>
          <a:xfrm>
            <a:off x="8756775" y="1800295"/>
            <a:ext cx="379648" cy="379648"/>
          </a:xfrm>
          <a:prstGeom prst="triangle">
            <a:avLst>
              <a:gd name="adj" fmla="val 10000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L-Shape 26">
            <a:extLst>
              <a:ext uri="{FF2B5EF4-FFF2-40B4-BE49-F238E27FC236}">
                <a16:creationId xmlns:a16="http://schemas.microsoft.com/office/drawing/2014/main" id="{8F433E17-0745-1957-2F18-197E29D5AD74}"/>
              </a:ext>
            </a:extLst>
          </p:cNvPr>
          <p:cNvSpPr/>
          <p:nvPr/>
        </p:nvSpPr>
        <p:spPr>
          <a:xfrm rot="5400000">
            <a:off x="9811118" y="1354846"/>
            <a:ext cx="1339417" cy="2228761"/>
          </a:xfrm>
          <a:prstGeom prst="corner">
            <a:avLst>
              <a:gd name="adj1" fmla="val 16120"/>
              <a:gd name="adj2" fmla="val 161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4" name="Freeform: Shape 33">
            <a:extLst>
              <a:ext uri="{FF2B5EF4-FFF2-40B4-BE49-F238E27FC236}">
                <a16:creationId xmlns:a16="http://schemas.microsoft.com/office/drawing/2014/main" id="{B02C5170-8A7D-11CA-8F95-F00863C86FFC}"/>
              </a:ext>
            </a:extLst>
          </p:cNvPr>
          <p:cNvSpPr/>
          <p:nvPr/>
        </p:nvSpPr>
        <p:spPr>
          <a:xfrm>
            <a:off x="9587536" y="2020765"/>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Physical Development</a:t>
            </a:r>
          </a:p>
        </p:txBody>
      </p:sp>
      <p:pic>
        <p:nvPicPr>
          <p:cNvPr id="3074" name="Picture 2" descr="Cartoon kids Images | Free Vectors, Stock Photos &amp; PSD">
            <a:extLst>
              <a:ext uri="{FF2B5EF4-FFF2-40B4-BE49-F238E27FC236}">
                <a16:creationId xmlns:a16="http://schemas.microsoft.com/office/drawing/2014/main" id="{BA3F12C2-DD55-4831-AED4-3A0F77C5F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18" y="990723"/>
            <a:ext cx="1768450" cy="101566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3,228 Disabled Teen Illustrations &amp; Clip Art - iStock">
            <a:extLst>
              <a:ext uri="{FF2B5EF4-FFF2-40B4-BE49-F238E27FC236}">
                <a16:creationId xmlns:a16="http://schemas.microsoft.com/office/drawing/2014/main" id="{985B18CA-9B16-4022-9275-D3A64C2BDB0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9858375" y="5118101"/>
            <a:ext cx="2038350" cy="133349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122B482-C4EF-4343-BFCB-2C8A59BC8BF8}"/>
              </a:ext>
            </a:extLst>
          </p:cNvPr>
          <p:cNvSpPr txBox="1"/>
          <p:nvPr/>
        </p:nvSpPr>
        <p:spPr>
          <a:xfrm>
            <a:off x="1976014" y="1212510"/>
            <a:ext cx="1431802" cy="461665"/>
          </a:xfrm>
          <a:prstGeom prst="rect">
            <a:avLst/>
          </a:prstGeom>
          <a:noFill/>
        </p:spPr>
        <p:txBody>
          <a:bodyPr wrap="none" rtlCol="0">
            <a:spAutoFit/>
          </a:bodyPr>
          <a:lstStyle/>
          <a:p>
            <a:r>
              <a:rPr lang="en-US" sz="2400" b="1" dirty="0">
                <a:solidFill>
                  <a:srgbClr val="0070C0"/>
                </a:solidFill>
              </a:rPr>
              <a:t>Children</a:t>
            </a:r>
          </a:p>
        </p:txBody>
      </p:sp>
      <p:sp>
        <p:nvSpPr>
          <p:cNvPr id="12" name="TextBox 11">
            <a:extLst>
              <a:ext uri="{FF2B5EF4-FFF2-40B4-BE49-F238E27FC236}">
                <a16:creationId xmlns:a16="http://schemas.microsoft.com/office/drawing/2014/main" id="{C06D363B-3992-4ECB-9D57-F0EA8F3D9CFC}"/>
              </a:ext>
            </a:extLst>
          </p:cNvPr>
          <p:cNvSpPr txBox="1"/>
          <p:nvPr/>
        </p:nvSpPr>
        <p:spPr>
          <a:xfrm>
            <a:off x="7829622" y="5597172"/>
            <a:ext cx="2015295" cy="461665"/>
          </a:xfrm>
          <a:prstGeom prst="rect">
            <a:avLst/>
          </a:prstGeom>
          <a:noFill/>
        </p:spPr>
        <p:txBody>
          <a:bodyPr wrap="none" rtlCol="0">
            <a:spAutoFit/>
          </a:bodyPr>
          <a:lstStyle/>
          <a:p>
            <a:r>
              <a:rPr lang="en-US" sz="2400" b="1" dirty="0">
                <a:solidFill>
                  <a:schemeClr val="accent3">
                    <a:lumMod val="75000"/>
                  </a:schemeClr>
                </a:solidFill>
              </a:rPr>
              <a:t>Adolescents</a:t>
            </a:r>
          </a:p>
        </p:txBody>
      </p:sp>
      <p:sp>
        <p:nvSpPr>
          <p:cNvPr id="13" name="TextBox 12">
            <a:extLst>
              <a:ext uri="{FF2B5EF4-FFF2-40B4-BE49-F238E27FC236}">
                <a16:creationId xmlns:a16="http://schemas.microsoft.com/office/drawing/2014/main" id="{045679C2-6BAF-41A9-81FF-A03C840F84B5}"/>
              </a:ext>
            </a:extLst>
          </p:cNvPr>
          <p:cNvSpPr txBox="1"/>
          <p:nvPr/>
        </p:nvSpPr>
        <p:spPr>
          <a:xfrm>
            <a:off x="1868665" y="2195940"/>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More logical/black &amp; white</a:t>
            </a:r>
          </a:p>
          <a:p>
            <a:pPr marL="285750" indent="-285750">
              <a:buFont typeface="Arial" panose="020B0604020202020204" pitchFamily="34" charset="0"/>
              <a:buChar char="•"/>
            </a:pPr>
            <a:r>
              <a:rPr lang="en-US" sz="1200" dirty="0">
                <a:solidFill>
                  <a:srgbClr val="7F7F7F"/>
                </a:solidFill>
              </a:rPr>
              <a:t>Tend to follow parents’ views of “right” vs. “wrong”</a:t>
            </a:r>
          </a:p>
        </p:txBody>
      </p:sp>
      <p:cxnSp>
        <p:nvCxnSpPr>
          <p:cNvPr id="11" name="Straight Arrow Connector 10">
            <a:extLst>
              <a:ext uri="{FF2B5EF4-FFF2-40B4-BE49-F238E27FC236}">
                <a16:creationId xmlns:a16="http://schemas.microsoft.com/office/drawing/2014/main" id="{D9553926-E643-4EAB-8A3D-DF19353C80C9}"/>
              </a:ext>
            </a:extLst>
          </p:cNvPr>
          <p:cNvCxnSpPr/>
          <p:nvPr/>
        </p:nvCxnSpPr>
        <p:spPr>
          <a:xfrm>
            <a:off x="3041960" y="2907388"/>
            <a:ext cx="0" cy="595245"/>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02BCE7E-D11C-6C70-FC1A-D94B9F128EF1}"/>
              </a:ext>
            </a:extLst>
          </p:cNvPr>
          <p:cNvSpPr txBox="1"/>
          <p:nvPr/>
        </p:nvSpPr>
        <p:spPr>
          <a:xfrm>
            <a:off x="4333491" y="1662487"/>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Friendships tend to be same-sex/same-gender</a:t>
            </a:r>
          </a:p>
          <a:p>
            <a:pPr marL="285750" indent="-285750">
              <a:buFont typeface="Arial" panose="020B0604020202020204" pitchFamily="34" charset="0"/>
              <a:buChar char="•"/>
            </a:pPr>
            <a:r>
              <a:rPr lang="en-US" sz="1200" dirty="0">
                <a:solidFill>
                  <a:srgbClr val="7F7F7F"/>
                </a:solidFill>
              </a:rPr>
              <a:t>Bonding based on play</a:t>
            </a:r>
          </a:p>
        </p:txBody>
      </p:sp>
      <p:cxnSp>
        <p:nvCxnSpPr>
          <p:cNvPr id="8" name="Straight Arrow Connector 7">
            <a:extLst>
              <a:ext uri="{FF2B5EF4-FFF2-40B4-BE49-F238E27FC236}">
                <a16:creationId xmlns:a16="http://schemas.microsoft.com/office/drawing/2014/main" id="{9A812160-B886-8200-CFA4-EBDC73CE9008}"/>
              </a:ext>
            </a:extLst>
          </p:cNvPr>
          <p:cNvCxnSpPr>
            <a:cxnSpLocks/>
          </p:cNvCxnSpPr>
          <p:nvPr/>
        </p:nvCxnSpPr>
        <p:spPr>
          <a:xfrm>
            <a:off x="5483131" y="2401151"/>
            <a:ext cx="0" cy="474977"/>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644BF597-19E8-0C26-50B3-087348013AF5}"/>
              </a:ext>
            </a:extLst>
          </p:cNvPr>
          <p:cNvSpPr txBox="1"/>
          <p:nvPr/>
        </p:nvSpPr>
        <p:spPr>
          <a:xfrm>
            <a:off x="6724644" y="1175415"/>
            <a:ext cx="2629802"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Increasing complexity of emotions</a:t>
            </a:r>
          </a:p>
          <a:p>
            <a:pPr marL="285750" indent="-285750">
              <a:buFont typeface="Arial" panose="020B0604020202020204" pitchFamily="34" charset="0"/>
              <a:buChar char="•"/>
            </a:pPr>
            <a:r>
              <a:rPr lang="en-US" sz="1200" dirty="0">
                <a:solidFill>
                  <a:srgbClr val="7F7F7F"/>
                </a:solidFill>
              </a:rPr>
              <a:t>Improved emotion identification</a:t>
            </a:r>
          </a:p>
        </p:txBody>
      </p:sp>
      <p:cxnSp>
        <p:nvCxnSpPr>
          <p:cNvPr id="36" name="Straight Arrow Connector 35">
            <a:extLst>
              <a:ext uri="{FF2B5EF4-FFF2-40B4-BE49-F238E27FC236}">
                <a16:creationId xmlns:a16="http://schemas.microsoft.com/office/drawing/2014/main" id="{6DD3B343-7AAA-DD14-DF01-4E254210646F}"/>
              </a:ext>
            </a:extLst>
          </p:cNvPr>
          <p:cNvCxnSpPr>
            <a:cxnSpLocks/>
          </p:cNvCxnSpPr>
          <p:nvPr/>
        </p:nvCxnSpPr>
        <p:spPr>
          <a:xfrm>
            <a:off x="7979565" y="1910694"/>
            <a:ext cx="0" cy="38824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C7B65244-476A-3839-B43E-5613BB02A4B3}"/>
              </a:ext>
            </a:extLst>
          </p:cNvPr>
          <p:cNvSpPr txBox="1"/>
          <p:nvPr/>
        </p:nvSpPr>
        <p:spPr>
          <a:xfrm>
            <a:off x="9284109" y="396465"/>
            <a:ext cx="2345176"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Typical initiation of puberty</a:t>
            </a:r>
          </a:p>
          <a:p>
            <a:pPr marL="285750" indent="-285750">
              <a:buFont typeface="Arial" panose="020B0604020202020204" pitchFamily="34" charset="0"/>
              <a:buChar char="•"/>
            </a:pPr>
            <a:r>
              <a:rPr lang="en-US" sz="1200" dirty="0">
                <a:solidFill>
                  <a:srgbClr val="7F7F7F"/>
                </a:solidFill>
              </a:rPr>
              <a:t>Growth spurts common</a:t>
            </a:r>
          </a:p>
          <a:p>
            <a:pPr marL="285750" indent="-285750">
              <a:buFont typeface="Arial" panose="020B0604020202020204" pitchFamily="34" charset="0"/>
              <a:buChar char="•"/>
            </a:pPr>
            <a:r>
              <a:rPr lang="en-US" sz="1200" dirty="0">
                <a:solidFill>
                  <a:srgbClr val="7F7F7F"/>
                </a:solidFill>
              </a:rPr>
              <a:t>Strengthening of muscles and bones</a:t>
            </a:r>
          </a:p>
        </p:txBody>
      </p:sp>
      <p:cxnSp>
        <p:nvCxnSpPr>
          <p:cNvPr id="38" name="Straight Arrow Connector 37">
            <a:extLst>
              <a:ext uri="{FF2B5EF4-FFF2-40B4-BE49-F238E27FC236}">
                <a16:creationId xmlns:a16="http://schemas.microsoft.com/office/drawing/2014/main" id="{CE39269F-BDBE-745A-E46B-48A89F4EB466}"/>
              </a:ext>
            </a:extLst>
          </p:cNvPr>
          <p:cNvCxnSpPr>
            <a:cxnSpLocks/>
          </p:cNvCxnSpPr>
          <p:nvPr/>
        </p:nvCxnSpPr>
        <p:spPr>
          <a:xfrm>
            <a:off x="10483279" y="1288050"/>
            <a:ext cx="0" cy="38824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B7CC8BB-FCEF-1360-1E9B-F51A8DAD8A6F}"/>
              </a:ext>
            </a:extLst>
          </p:cNvPr>
          <p:cNvSpPr txBox="1"/>
          <p:nvPr/>
        </p:nvSpPr>
        <p:spPr>
          <a:xfrm>
            <a:off x="1727988" y="5253991"/>
            <a:ext cx="2495647" cy="1384995"/>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Increased abstract reasoning</a:t>
            </a:r>
          </a:p>
          <a:p>
            <a:pPr marL="285750" indent="-285750">
              <a:buFont typeface="Arial" panose="020B0604020202020204" pitchFamily="34" charset="0"/>
              <a:buChar char="•"/>
            </a:pPr>
            <a:r>
              <a:rPr lang="en-US" sz="1200" dirty="0">
                <a:solidFill>
                  <a:srgbClr val="7F7F7F"/>
                </a:solidFill>
              </a:rPr>
              <a:t>Increased risk-taking</a:t>
            </a:r>
          </a:p>
          <a:p>
            <a:pPr marL="285750" indent="-285750">
              <a:buFont typeface="Arial" panose="020B0604020202020204" pitchFamily="34" charset="0"/>
              <a:buChar char="•"/>
            </a:pPr>
            <a:r>
              <a:rPr lang="en-US" sz="1200" dirty="0">
                <a:solidFill>
                  <a:srgbClr val="7F7F7F"/>
                </a:solidFill>
              </a:rPr>
              <a:t>Tend to question parents’ views and seek independence</a:t>
            </a:r>
          </a:p>
          <a:p>
            <a:pPr marL="285750" indent="-285750">
              <a:buFont typeface="Arial" panose="020B0604020202020204" pitchFamily="34" charset="0"/>
              <a:buChar char="•"/>
            </a:pPr>
            <a:r>
              <a:rPr lang="en-US" sz="1200" dirty="0">
                <a:solidFill>
                  <a:srgbClr val="7F7F7F"/>
                </a:solidFill>
              </a:rPr>
              <a:t>Active identity development exploration</a:t>
            </a:r>
          </a:p>
        </p:txBody>
      </p:sp>
      <p:cxnSp>
        <p:nvCxnSpPr>
          <p:cNvPr id="21" name="Straight Arrow Connector 20">
            <a:extLst>
              <a:ext uri="{FF2B5EF4-FFF2-40B4-BE49-F238E27FC236}">
                <a16:creationId xmlns:a16="http://schemas.microsoft.com/office/drawing/2014/main" id="{0174E3D6-BF67-FD85-B5A8-15A7BB2D03D4}"/>
              </a:ext>
            </a:extLst>
          </p:cNvPr>
          <p:cNvCxnSpPr>
            <a:cxnSpLocks/>
          </p:cNvCxnSpPr>
          <p:nvPr/>
        </p:nvCxnSpPr>
        <p:spPr>
          <a:xfrm flipV="1">
            <a:off x="3041960" y="4639162"/>
            <a:ext cx="0" cy="51162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3A8B1E2-B394-DE9A-439C-D7EFDB2F011F}"/>
              </a:ext>
            </a:extLst>
          </p:cNvPr>
          <p:cNvSpPr txBox="1"/>
          <p:nvPr/>
        </p:nvSpPr>
        <p:spPr>
          <a:xfrm>
            <a:off x="4400926" y="4720804"/>
            <a:ext cx="2401756" cy="1384995"/>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Friendships are more diverse and relationally intimate</a:t>
            </a:r>
          </a:p>
          <a:p>
            <a:pPr marL="285750" indent="-285750">
              <a:buFont typeface="Arial" panose="020B0604020202020204" pitchFamily="34" charset="0"/>
              <a:buChar char="•"/>
            </a:pPr>
            <a:r>
              <a:rPr lang="en-US" sz="1200" dirty="0">
                <a:solidFill>
                  <a:srgbClr val="7F7F7F"/>
                </a:solidFill>
              </a:rPr>
              <a:t>Increased interest in dating</a:t>
            </a:r>
          </a:p>
          <a:p>
            <a:pPr marL="285750" indent="-285750">
              <a:buFont typeface="Arial" panose="020B0604020202020204" pitchFamily="34" charset="0"/>
              <a:buChar char="•"/>
            </a:pPr>
            <a:r>
              <a:rPr lang="en-US" sz="1200" dirty="0">
                <a:solidFill>
                  <a:srgbClr val="7F7F7F"/>
                </a:solidFill>
              </a:rPr>
              <a:t>Friend values become increasingly important</a:t>
            </a:r>
          </a:p>
          <a:p>
            <a:pPr marL="285750" indent="-285750">
              <a:buFont typeface="Arial" panose="020B0604020202020204" pitchFamily="34" charset="0"/>
              <a:buChar char="•"/>
            </a:pPr>
            <a:r>
              <a:rPr lang="en-US" sz="1200" dirty="0">
                <a:solidFill>
                  <a:srgbClr val="7F7F7F"/>
                </a:solidFill>
              </a:rPr>
              <a:t>Increased social comparison</a:t>
            </a:r>
          </a:p>
        </p:txBody>
      </p:sp>
      <p:cxnSp>
        <p:nvCxnSpPr>
          <p:cNvPr id="17" name="Straight Arrow Connector 16">
            <a:extLst>
              <a:ext uri="{FF2B5EF4-FFF2-40B4-BE49-F238E27FC236}">
                <a16:creationId xmlns:a16="http://schemas.microsoft.com/office/drawing/2014/main" id="{B82D4CB7-5894-AB70-3301-D415C9B6CEC8}"/>
              </a:ext>
            </a:extLst>
          </p:cNvPr>
          <p:cNvCxnSpPr>
            <a:cxnSpLocks/>
          </p:cNvCxnSpPr>
          <p:nvPr/>
        </p:nvCxnSpPr>
        <p:spPr>
          <a:xfrm flipV="1">
            <a:off x="5478777" y="4072831"/>
            <a:ext cx="0" cy="51162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031B3CA-DF7C-8B03-A999-9152950C6323}"/>
              </a:ext>
            </a:extLst>
          </p:cNvPr>
          <p:cNvSpPr txBox="1"/>
          <p:nvPr/>
        </p:nvSpPr>
        <p:spPr>
          <a:xfrm>
            <a:off x="6970605" y="4100093"/>
            <a:ext cx="2401756"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Greater emotional extremes</a:t>
            </a:r>
          </a:p>
          <a:p>
            <a:pPr marL="285750" indent="-285750">
              <a:buFont typeface="Arial" panose="020B0604020202020204" pitchFamily="34" charset="0"/>
              <a:buChar char="•"/>
            </a:pPr>
            <a:r>
              <a:rPr lang="en-US" sz="1200" dirty="0">
                <a:solidFill>
                  <a:srgbClr val="7F7F7F"/>
                </a:solidFill>
              </a:rPr>
              <a:t>Increased rates of depression/anxiety </a:t>
            </a:r>
            <a:endParaRPr lang="en-US" sz="1200" strike="sngStrike" dirty="0">
              <a:solidFill>
                <a:srgbClr val="7F7F7F"/>
              </a:solidFill>
            </a:endParaRPr>
          </a:p>
        </p:txBody>
      </p:sp>
      <p:cxnSp>
        <p:nvCxnSpPr>
          <p:cNvPr id="23" name="Straight Arrow Connector 22">
            <a:extLst>
              <a:ext uri="{FF2B5EF4-FFF2-40B4-BE49-F238E27FC236}">
                <a16:creationId xmlns:a16="http://schemas.microsoft.com/office/drawing/2014/main" id="{483FF270-F8ED-0F08-48EC-5B634ED2F1A1}"/>
              </a:ext>
            </a:extLst>
          </p:cNvPr>
          <p:cNvCxnSpPr>
            <a:cxnSpLocks/>
          </p:cNvCxnSpPr>
          <p:nvPr/>
        </p:nvCxnSpPr>
        <p:spPr>
          <a:xfrm flipV="1">
            <a:off x="7999908" y="3470266"/>
            <a:ext cx="0" cy="51162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2DD5688E-8AE0-840B-FD4C-B193635C88B7}"/>
              </a:ext>
            </a:extLst>
          </p:cNvPr>
          <p:cNvSpPr txBox="1"/>
          <p:nvPr/>
        </p:nvSpPr>
        <p:spPr>
          <a:xfrm>
            <a:off x="9393802" y="3551072"/>
            <a:ext cx="2401756" cy="1200329"/>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chemeClr val="accent3">
                    <a:lumMod val="75000"/>
                  </a:schemeClr>
                </a:solidFill>
              </a:rPr>
              <a:t>Development of secondary sex characteristics</a:t>
            </a:r>
          </a:p>
          <a:p>
            <a:pPr marL="285750" indent="-285750">
              <a:buFont typeface="Arial" panose="020B0604020202020204" pitchFamily="34" charset="0"/>
              <a:buChar char="•"/>
            </a:pPr>
            <a:r>
              <a:rPr lang="en-US" sz="1200" dirty="0">
                <a:solidFill>
                  <a:schemeClr val="accent3">
                    <a:lumMod val="75000"/>
                  </a:schemeClr>
                </a:solidFill>
              </a:rPr>
              <a:t>Fully developed reproductive organs</a:t>
            </a:r>
          </a:p>
          <a:p>
            <a:pPr marL="285750" indent="-285750">
              <a:buFont typeface="Arial" panose="020B0604020202020204" pitchFamily="34" charset="0"/>
              <a:buChar char="•"/>
            </a:pPr>
            <a:r>
              <a:rPr lang="en-US" sz="1200" dirty="0">
                <a:solidFill>
                  <a:schemeClr val="accent3">
                    <a:lumMod val="75000"/>
                  </a:schemeClr>
                </a:solidFill>
              </a:rPr>
              <a:t>Ongoing growth and muscle development</a:t>
            </a:r>
          </a:p>
        </p:txBody>
      </p:sp>
      <p:cxnSp>
        <p:nvCxnSpPr>
          <p:cNvPr id="28" name="Straight Arrow Connector 27">
            <a:extLst>
              <a:ext uri="{FF2B5EF4-FFF2-40B4-BE49-F238E27FC236}">
                <a16:creationId xmlns:a16="http://schemas.microsoft.com/office/drawing/2014/main" id="{12ACA4BF-E8BC-A213-1E3E-28B083BF1F79}"/>
              </a:ext>
            </a:extLst>
          </p:cNvPr>
          <p:cNvCxnSpPr>
            <a:cxnSpLocks/>
          </p:cNvCxnSpPr>
          <p:nvPr/>
        </p:nvCxnSpPr>
        <p:spPr>
          <a:xfrm flipV="1">
            <a:off x="10581999" y="2884501"/>
            <a:ext cx="0" cy="511626"/>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569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a:xfrm>
            <a:off x="609600" y="199505"/>
            <a:ext cx="10744200" cy="788391"/>
          </a:xfrm>
        </p:spPr>
        <p:txBody>
          <a:bodyPr>
            <a:normAutofit/>
          </a:bodyPr>
          <a:lstStyle/>
          <a:p>
            <a:r>
              <a:rPr lang="en-US" sz="2800" dirty="0"/>
              <a:t>Developmental Considerations</a:t>
            </a:r>
          </a:p>
        </p:txBody>
      </p:sp>
      <p:sp>
        <p:nvSpPr>
          <p:cNvPr id="4" name="L-Shape 3">
            <a:extLst>
              <a:ext uri="{FF2B5EF4-FFF2-40B4-BE49-F238E27FC236}">
                <a16:creationId xmlns:a16="http://schemas.microsoft.com/office/drawing/2014/main" id="{F3A3B443-E9EF-68E8-DE95-97C46A99BFA7}"/>
              </a:ext>
            </a:extLst>
          </p:cNvPr>
          <p:cNvSpPr/>
          <p:nvPr/>
        </p:nvSpPr>
        <p:spPr>
          <a:xfrm rot="5400000">
            <a:off x="2421368" y="3183446"/>
            <a:ext cx="1339417" cy="2228761"/>
          </a:xfrm>
          <a:prstGeom prst="corner">
            <a:avLst>
              <a:gd name="adj1" fmla="val 16120"/>
              <a:gd name="adj2" fmla="val 161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B7097146-0453-FAB0-1373-CBEE1F1FA947}"/>
              </a:ext>
            </a:extLst>
          </p:cNvPr>
          <p:cNvSpPr/>
          <p:nvPr/>
        </p:nvSpPr>
        <p:spPr>
          <a:xfrm>
            <a:off x="2197786" y="3849366"/>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Cognitive Development</a:t>
            </a:r>
          </a:p>
        </p:txBody>
      </p:sp>
      <p:sp>
        <p:nvSpPr>
          <p:cNvPr id="6" name="Isosceles Triangle 5">
            <a:extLst>
              <a:ext uri="{FF2B5EF4-FFF2-40B4-BE49-F238E27FC236}">
                <a16:creationId xmlns:a16="http://schemas.microsoft.com/office/drawing/2014/main" id="{B222F86D-9941-2297-DD14-9C92B8BBADFA}"/>
              </a:ext>
            </a:extLst>
          </p:cNvPr>
          <p:cNvSpPr/>
          <p:nvPr/>
        </p:nvSpPr>
        <p:spPr>
          <a:xfrm>
            <a:off x="3830275" y="3019363"/>
            <a:ext cx="379648" cy="379648"/>
          </a:xfrm>
          <a:prstGeom prst="triangle">
            <a:avLst>
              <a:gd name="adj" fmla="val 10000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L-Shape 6">
            <a:extLst>
              <a:ext uri="{FF2B5EF4-FFF2-40B4-BE49-F238E27FC236}">
                <a16:creationId xmlns:a16="http://schemas.microsoft.com/office/drawing/2014/main" id="{DCEAFF21-8D00-75E5-C5D5-5066FD5CC939}"/>
              </a:ext>
            </a:extLst>
          </p:cNvPr>
          <p:cNvSpPr/>
          <p:nvPr/>
        </p:nvSpPr>
        <p:spPr>
          <a:xfrm rot="5400000">
            <a:off x="4884618" y="2573913"/>
            <a:ext cx="1339417" cy="2228761"/>
          </a:xfrm>
          <a:prstGeom prst="corner">
            <a:avLst>
              <a:gd name="adj1" fmla="val 16120"/>
              <a:gd name="adj2" fmla="val 161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CD2ECEE4-130F-239A-EBFE-A4509F5A4A9D}"/>
              </a:ext>
            </a:extLst>
          </p:cNvPr>
          <p:cNvSpPr/>
          <p:nvPr/>
        </p:nvSpPr>
        <p:spPr>
          <a:xfrm>
            <a:off x="4661036" y="3239832"/>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Social Development</a:t>
            </a:r>
          </a:p>
        </p:txBody>
      </p:sp>
      <p:sp>
        <p:nvSpPr>
          <p:cNvPr id="15" name="Isosceles Triangle 14">
            <a:extLst>
              <a:ext uri="{FF2B5EF4-FFF2-40B4-BE49-F238E27FC236}">
                <a16:creationId xmlns:a16="http://schemas.microsoft.com/office/drawing/2014/main" id="{D674F5C5-31D8-29BD-B94B-6D436A188C8A}"/>
              </a:ext>
            </a:extLst>
          </p:cNvPr>
          <p:cNvSpPr/>
          <p:nvPr/>
        </p:nvSpPr>
        <p:spPr>
          <a:xfrm>
            <a:off x="6293525" y="2409829"/>
            <a:ext cx="379648" cy="379648"/>
          </a:xfrm>
          <a:prstGeom prst="triangle">
            <a:avLst>
              <a:gd name="adj" fmla="val 10000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L-Shape 15">
            <a:extLst>
              <a:ext uri="{FF2B5EF4-FFF2-40B4-BE49-F238E27FC236}">
                <a16:creationId xmlns:a16="http://schemas.microsoft.com/office/drawing/2014/main" id="{4D690C95-73B4-CD2B-82EE-7F6CFF7CC24F}"/>
              </a:ext>
            </a:extLst>
          </p:cNvPr>
          <p:cNvSpPr/>
          <p:nvPr/>
        </p:nvSpPr>
        <p:spPr>
          <a:xfrm rot="5400000">
            <a:off x="7347868" y="1964379"/>
            <a:ext cx="1339417" cy="2228761"/>
          </a:xfrm>
          <a:prstGeom prst="corner">
            <a:avLst>
              <a:gd name="adj1" fmla="val 16120"/>
              <a:gd name="adj2" fmla="val 161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CD3074A8-2344-B58B-3DEB-1F069D327ABC}"/>
              </a:ext>
            </a:extLst>
          </p:cNvPr>
          <p:cNvSpPr/>
          <p:nvPr/>
        </p:nvSpPr>
        <p:spPr>
          <a:xfrm>
            <a:off x="7124286" y="2630299"/>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Emotional Development</a:t>
            </a:r>
          </a:p>
        </p:txBody>
      </p:sp>
      <p:sp>
        <p:nvSpPr>
          <p:cNvPr id="19" name="Isosceles Triangle 18">
            <a:extLst>
              <a:ext uri="{FF2B5EF4-FFF2-40B4-BE49-F238E27FC236}">
                <a16:creationId xmlns:a16="http://schemas.microsoft.com/office/drawing/2014/main" id="{7C3D323D-54EB-0D14-4C94-1F416AD7C014}"/>
              </a:ext>
            </a:extLst>
          </p:cNvPr>
          <p:cNvSpPr/>
          <p:nvPr/>
        </p:nvSpPr>
        <p:spPr>
          <a:xfrm>
            <a:off x="8756775" y="1800295"/>
            <a:ext cx="379648" cy="379648"/>
          </a:xfrm>
          <a:prstGeom prst="triangle">
            <a:avLst>
              <a:gd name="adj" fmla="val 10000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L-Shape 26">
            <a:extLst>
              <a:ext uri="{FF2B5EF4-FFF2-40B4-BE49-F238E27FC236}">
                <a16:creationId xmlns:a16="http://schemas.microsoft.com/office/drawing/2014/main" id="{8F433E17-0745-1957-2F18-197E29D5AD74}"/>
              </a:ext>
            </a:extLst>
          </p:cNvPr>
          <p:cNvSpPr/>
          <p:nvPr/>
        </p:nvSpPr>
        <p:spPr>
          <a:xfrm rot="5400000">
            <a:off x="9811118" y="1354846"/>
            <a:ext cx="1339417" cy="2228761"/>
          </a:xfrm>
          <a:prstGeom prst="corner">
            <a:avLst>
              <a:gd name="adj1" fmla="val 16120"/>
              <a:gd name="adj2" fmla="val 161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4" name="Freeform: Shape 33">
            <a:extLst>
              <a:ext uri="{FF2B5EF4-FFF2-40B4-BE49-F238E27FC236}">
                <a16:creationId xmlns:a16="http://schemas.microsoft.com/office/drawing/2014/main" id="{B02C5170-8A7D-11CA-8F95-F00863C86FFC}"/>
              </a:ext>
            </a:extLst>
          </p:cNvPr>
          <p:cNvSpPr/>
          <p:nvPr/>
        </p:nvSpPr>
        <p:spPr>
          <a:xfrm>
            <a:off x="9587536" y="2020765"/>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Physical Development</a:t>
            </a:r>
          </a:p>
        </p:txBody>
      </p:sp>
      <p:pic>
        <p:nvPicPr>
          <p:cNvPr id="3074" name="Picture 2" descr="Cartoon kids Images | Free Vectors, Stock Photos &amp; PSD">
            <a:extLst>
              <a:ext uri="{FF2B5EF4-FFF2-40B4-BE49-F238E27FC236}">
                <a16:creationId xmlns:a16="http://schemas.microsoft.com/office/drawing/2014/main" id="{BA3F12C2-DD55-4831-AED4-3A0F77C5F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18" y="990723"/>
            <a:ext cx="1768450" cy="101566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3,228 Disabled Teen Illustrations &amp; Clip Art - iStock">
            <a:extLst>
              <a:ext uri="{FF2B5EF4-FFF2-40B4-BE49-F238E27FC236}">
                <a16:creationId xmlns:a16="http://schemas.microsoft.com/office/drawing/2014/main" id="{985B18CA-9B16-4022-9275-D3A64C2BDB0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9858375" y="5118101"/>
            <a:ext cx="2038350" cy="133349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122B482-C4EF-4343-BFCB-2C8A59BC8BF8}"/>
              </a:ext>
            </a:extLst>
          </p:cNvPr>
          <p:cNvSpPr txBox="1"/>
          <p:nvPr/>
        </p:nvSpPr>
        <p:spPr>
          <a:xfrm>
            <a:off x="1976014" y="1212510"/>
            <a:ext cx="1431802" cy="461665"/>
          </a:xfrm>
          <a:prstGeom prst="rect">
            <a:avLst/>
          </a:prstGeom>
          <a:noFill/>
        </p:spPr>
        <p:txBody>
          <a:bodyPr wrap="none" rtlCol="0">
            <a:spAutoFit/>
          </a:bodyPr>
          <a:lstStyle/>
          <a:p>
            <a:r>
              <a:rPr lang="en-US" sz="2400" b="1" dirty="0">
                <a:solidFill>
                  <a:srgbClr val="0070C0"/>
                </a:solidFill>
              </a:rPr>
              <a:t>Children</a:t>
            </a:r>
          </a:p>
        </p:txBody>
      </p:sp>
      <p:sp>
        <p:nvSpPr>
          <p:cNvPr id="12" name="TextBox 11">
            <a:extLst>
              <a:ext uri="{FF2B5EF4-FFF2-40B4-BE49-F238E27FC236}">
                <a16:creationId xmlns:a16="http://schemas.microsoft.com/office/drawing/2014/main" id="{C06D363B-3992-4ECB-9D57-F0EA8F3D9CFC}"/>
              </a:ext>
            </a:extLst>
          </p:cNvPr>
          <p:cNvSpPr txBox="1"/>
          <p:nvPr/>
        </p:nvSpPr>
        <p:spPr>
          <a:xfrm>
            <a:off x="7829622" y="5597172"/>
            <a:ext cx="2015295" cy="461665"/>
          </a:xfrm>
          <a:prstGeom prst="rect">
            <a:avLst/>
          </a:prstGeom>
          <a:noFill/>
        </p:spPr>
        <p:txBody>
          <a:bodyPr wrap="none" rtlCol="0">
            <a:spAutoFit/>
          </a:bodyPr>
          <a:lstStyle/>
          <a:p>
            <a:r>
              <a:rPr lang="en-US" sz="2400" b="1" dirty="0">
                <a:solidFill>
                  <a:schemeClr val="accent3">
                    <a:lumMod val="75000"/>
                  </a:schemeClr>
                </a:solidFill>
              </a:rPr>
              <a:t>Adolescents</a:t>
            </a:r>
          </a:p>
        </p:txBody>
      </p:sp>
      <p:sp>
        <p:nvSpPr>
          <p:cNvPr id="13" name="TextBox 12">
            <a:extLst>
              <a:ext uri="{FF2B5EF4-FFF2-40B4-BE49-F238E27FC236}">
                <a16:creationId xmlns:a16="http://schemas.microsoft.com/office/drawing/2014/main" id="{045679C2-6BAF-41A9-81FF-A03C840F84B5}"/>
              </a:ext>
            </a:extLst>
          </p:cNvPr>
          <p:cNvSpPr txBox="1"/>
          <p:nvPr/>
        </p:nvSpPr>
        <p:spPr>
          <a:xfrm>
            <a:off x="1868665" y="2195940"/>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More logical/black &amp; white</a:t>
            </a:r>
          </a:p>
          <a:p>
            <a:pPr marL="285750" indent="-285750">
              <a:buFont typeface="Arial" panose="020B0604020202020204" pitchFamily="34" charset="0"/>
              <a:buChar char="•"/>
            </a:pPr>
            <a:r>
              <a:rPr lang="en-US" sz="1200" dirty="0">
                <a:solidFill>
                  <a:srgbClr val="7F7F7F"/>
                </a:solidFill>
              </a:rPr>
              <a:t>Tend to follow parents’ views of “right” vs. “wrong”</a:t>
            </a:r>
          </a:p>
        </p:txBody>
      </p:sp>
      <p:sp>
        <p:nvSpPr>
          <p:cNvPr id="14" name="TextBox 13">
            <a:extLst>
              <a:ext uri="{FF2B5EF4-FFF2-40B4-BE49-F238E27FC236}">
                <a16:creationId xmlns:a16="http://schemas.microsoft.com/office/drawing/2014/main" id="{DA39E605-D836-4FE5-A6ED-89E83E1D64AD}"/>
              </a:ext>
            </a:extLst>
          </p:cNvPr>
          <p:cNvSpPr txBox="1"/>
          <p:nvPr/>
        </p:nvSpPr>
        <p:spPr>
          <a:xfrm>
            <a:off x="1727988" y="5253991"/>
            <a:ext cx="2495647" cy="1384995"/>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Increased abstract reasoning</a:t>
            </a:r>
          </a:p>
          <a:p>
            <a:pPr marL="285750" indent="-285750">
              <a:buFont typeface="Arial" panose="020B0604020202020204" pitchFamily="34" charset="0"/>
              <a:buChar char="•"/>
            </a:pPr>
            <a:r>
              <a:rPr lang="en-US" sz="1200" dirty="0">
                <a:solidFill>
                  <a:srgbClr val="7F7F7F"/>
                </a:solidFill>
              </a:rPr>
              <a:t>Increased risk-taking</a:t>
            </a:r>
          </a:p>
          <a:p>
            <a:pPr marL="285750" indent="-285750">
              <a:buFont typeface="Arial" panose="020B0604020202020204" pitchFamily="34" charset="0"/>
              <a:buChar char="•"/>
            </a:pPr>
            <a:r>
              <a:rPr lang="en-US" sz="1200" dirty="0">
                <a:solidFill>
                  <a:srgbClr val="7F7F7F"/>
                </a:solidFill>
              </a:rPr>
              <a:t>Tend to question parents’ views and seek independence</a:t>
            </a:r>
          </a:p>
          <a:p>
            <a:pPr marL="285750" indent="-285750">
              <a:buFont typeface="Arial" panose="020B0604020202020204" pitchFamily="34" charset="0"/>
              <a:buChar char="•"/>
            </a:pPr>
            <a:r>
              <a:rPr lang="en-US" sz="1200" dirty="0">
                <a:solidFill>
                  <a:srgbClr val="7F7F7F"/>
                </a:solidFill>
              </a:rPr>
              <a:t>Active identity development exploration</a:t>
            </a:r>
          </a:p>
        </p:txBody>
      </p:sp>
      <p:cxnSp>
        <p:nvCxnSpPr>
          <p:cNvPr id="11" name="Straight Arrow Connector 10">
            <a:extLst>
              <a:ext uri="{FF2B5EF4-FFF2-40B4-BE49-F238E27FC236}">
                <a16:creationId xmlns:a16="http://schemas.microsoft.com/office/drawing/2014/main" id="{D9553926-E643-4EAB-8A3D-DF19353C80C9}"/>
              </a:ext>
            </a:extLst>
          </p:cNvPr>
          <p:cNvCxnSpPr/>
          <p:nvPr/>
        </p:nvCxnSpPr>
        <p:spPr>
          <a:xfrm>
            <a:off x="3041960" y="2907388"/>
            <a:ext cx="0" cy="595245"/>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E279C4F-A1D6-4892-B37B-4505B01D01F2}"/>
              </a:ext>
            </a:extLst>
          </p:cNvPr>
          <p:cNvCxnSpPr>
            <a:cxnSpLocks/>
          </p:cNvCxnSpPr>
          <p:nvPr/>
        </p:nvCxnSpPr>
        <p:spPr>
          <a:xfrm flipV="1">
            <a:off x="3041960" y="4639162"/>
            <a:ext cx="0" cy="51162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D26C2A3C-9A26-4A0F-8631-DDDC1BE5FE3E}"/>
              </a:ext>
            </a:extLst>
          </p:cNvPr>
          <p:cNvSpPr txBox="1"/>
          <p:nvPr/>
        </p:nvSpPr>
        <p:spPr>
          <a:xfrm>
            <a:off x="4333491" y="1662487"/>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Friendships tend to be same-sex/same-gender</a:t>
            </a:r>
          </a:p>
          <a:p>
            <a:pPr marL="285750" indent="-285750">
              <a:buFont typeface="Arial" panose="020B0604020202020204" pitchFamily="34" charset="0"/>
              <a:buChar char="•"/>
            </a:pPr>
            <a:r>
              <a:rPr lang="en-US" sz="1200" dirty="0">
                <a:solidFill>
                  <a:srgbClr val="7F7F7F"/>
                </a:solidFill>
              </a:rPr>
              <a:t>Bonding based on play</a:t>
            </a:r>
          </a:p>
        </p:txBody>
      </p:sp>
      <p:cxnSp>
        <p:nvCxnSpPr>
          <p:cNvPr id="21" name="Straight Arrow Connector 20">
            <a:extLst>
              <a:ext uri="{FF2B5EF4-FFF2-40B4-BE49-F238E27FC236}">
                <a16:creationId xmlns:a16="http://schemas.microsoft.com/office/drawing/2014/main" id="{63342B6D-2161-4B78-A7F0-C4CEA502F7F9}"/>
              </a:ext>
            </a:extLst>
          </p:cNvPr>
          <p:cNvCxnSpPr>
            <a:cxnSpLocks/>
          </p:cNvCxnSpPr>
          <p:nvPr/>
        </p:nvCxnSpPr>
        <p:spPr>
          <a:xfrm>
            <a:off x="5483131" y="2401151"/>
            <a:ext cx="0" cy="474977"/>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4BA47F9-56D5-490C-9585-4D4A2BE85A1A}"/>
              </a:ext>
            </a:extLst>
          </p:cNvPr>
          <p:cNvSpPr txBox="1"/>
          <p:nvPr/>
        </p:nvSpPr>
        <p:spPr>
          <a:xfrm>
            <a:off x="4400926" y="4720804"/>
            <a:ext cx="2401756" cy="1384995"/>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Friendships are more diverse and relationally intimate</a:t>
            </a:r>
          </a:p>
          <a:p>
            <a:pPr marL="285750" indent="-285750">
              <a:buFont typeface="Arial" panose="020B0604020202020204" pitchFamily="34" charset="0"/>
              <a:buChar char="•"/>
            </a:pPr>
            <a:r>
              <a:rPr lang="en-US" sz="1200" dirty="0">
                <a:solidFill>
                  <a:srgbClr val="7F7F7F"/>
                </a:solidFill>
              </a:rPr>
              <a:t>Increased interest in dating</a:t>
            </a:r>
          </a:p>
          <a:p>
            <a:pPr marL="285750" indent="-285750">
              <a:buFont typeface="Arial" panose="020B0604020202020204" pitchFamily="34" charset="0"/>
              <a:buChar char="•"/>
            </a:pPr>
            <a:r>
              <a:rPr lang="en-US" sz="1200" dirty="0">
                <a:solidFill>
                  <a:srgbClr val="7F7F7F"/>
                </a:solidFill>
              </a:rPr>
              <a:t>Friend values become increasingly important</a:t>
            </a:r>
          </a:p>
          <a:p>
            <a:pPr marL="285750" indent="-285750">
              <a:buFont typeface="Arial" panose="020B0604020202020204" pitchFamily="34" charset="0"/>
              <a:buChar char="•"/>
            </a:pPr>
            <a:r>
              <a:rPr lang="en-US" sz="1200" dirty="0">
                <a:solidFill>
                  <a:srgbClr val="7F7F7F"/>
                </a:solidFill>
              </a:rPr>
              <a:t>Increased social comparison</a:t>
            </a:r>
          </a:p>
        </p:txBody>
      </p:sp>
      <p:cxnSp>
        <p:nvCxnSpPr>
          <p:cNvPr id="24" name="Straight Arrow Connector 23">
            <a:extLst>
              <a:ext uri="{FF2B5EF4-FFF2-40B4-BE49-F238E27FC236}">
                <a16:creationId xmlns:a16="http://schemas.microsoft.com/office/drawing/2014/main" id="{FBECB258-CB10-44F3-9673-FDE575B60261}"/>
              </a:ext>
            </a:extLst>
          </p:cNvPr>
          <p:cNvCxnSpPr>
            <a:cxnSpLocks/>
          </p:cNvCxnSpPr>
          <p:nvPr/>
        </p:nvCxnSpPr>
        <p:spPr>
          <a:xfrm flipV="1">
            <a:off x="5478777" y="4072831"/>
            <a:ext cx="0" cy="51162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4F1043A-5634-4F23-BECA-E154A95E6382}"/>
              </a:ext>
            </a:extLst>
          </p:cNvPr>
          <p:cNvSpPr txBox="1"/>
          <p:nvPr/>
        </p:nvSpPr>
        <p:spPr>
          <a:xfrm>
            <a:off x="6724644" y="1175415"/>
            <a:ext cx="2629802"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Increasing complexity of emotions</a:t>
            </a:r>
          </a:p>
          <a:p>
            <a:pPr marL="285750" indent="-285750">
              <a:buFont typeface="Arial" panose="020B0604020202020204" pitchFamily="34" charset="0"/>
              <a:buChar char="•"/>
            </a:pPr>
            <a:r>
              <a:rPr lang="en-US" sz="1200" dirty="0">
                <a:solidFill>
                  <a:srgbClr val="7F7F7F"/>
                </a:solidFill>
              </a:rPr>
              <a:t>Improved emotion identification</a:t>
            </a:r>
          </a:p>
        </p:txBody>
      </p:sp>
      <p:cxnSp>
        <p:nvCxnSpPr>
          <p:cNvPr id="26" name="Straight Arrow Connector 25">
            <a:extLst>
              <a:ext uri="{FF2B5EF4-FFF2-40B4-BE49-F238E27FC236}">
                <a16:creationId xmlns:a16="http://schemas.microsoft.com/office/drawing/2014/main" id="{4AD1C25F-5139-4516-94FE-A2941FE72B5F}"/>
              </a:ext>
            </a:extLst>
          </p:cNvPr>
          <p:cNvCxnSpPr>
            <a:cxnSpLocks/>
          </p:cNvCxnSpPr>
          <p:nvPr/>
        </p:nvCxnSpPr>
        <p:spPr>
          <a:xfrm>
            <a:off x="7979565" y="1910694"/>
            <a:ext cx="0" cy="38824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912C8A5-4EC8-4AFF-B884-577D9C971A3D}"/>
              </a:ext>
            </a:extLst>
          </p:cNvPr>
          <p:cNvSpPr txBox="1"/>
          <p:nvPr/>
        </p:nvSpPr>
        <p:spPr>
          <a:xfrm>
            <a:off x="6970605" y="4100093"/>
            <a:ext cx="2401756"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Greater emotional extremes</a:t>
            </a:r>
          </a:p>
          <a:p>
            <a:pPr marL="285750" indent="-285750">
              <a:buFont typeface="Arial" panose="020B0604020202020204" pitchFamily="34" charset="0"/>
              <a:buChar char="•"/>
            </a:pPr>
            <a:r>
              <a:rPr lang="en-US" sz="1200" dirty="0">
                <a:solidFill>
                  <a:srgbClr val="7F7F7F"/>
                </a:solidFill>
              </a:rPr>
              <a:t>Increased rates of depression/anxiety </a:t>
            </a:r>
            <a:endParaRPr lang="en-US" sz="1200" strike="sngStrike" dirty="0">
              <a:solidFill>
                <a:srgbClr val="7F7F7F"/>
              </a:solidFill>
            </a:endParaRPr>
          </a:p>
        </p:txBody>
      </p:sp>
      <p:cxnSp>
        <p:nvCxnSpPr>
          <p:cNvPr id="29" name="Straight Arrow Connector 28">
            <a:extLst>
              <a:ext uri="{FF2B5EF4-FFF2-40B4-BE49-F238E27FC236}">
                <a16:creationId xmlns:a16="http://schemas.microsoft.com/office/drawing/2014/main" id="{A175347E-D9CC-42FA-935D-9ED9DC2D1FBB}"/>
              </a:ext>
            </a:extLst>
          </p:cNvPr>
          <p:cNvCxnSpPr>
            <a:cxnSpLocks/>
          </p:cNvCxnSpPr>
          <p:nvPr/>
        </p:nvCxnSpPr>
        <p:spPr>
          <a:xfrm flipV="1">
            <a:off x="7999908" y="3470266"/>
            <a:ext cx="0" cy="51162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096DE7-C09F-448B-934F-D36BA89A777F}"/>
              </a:ext>
            </a:extLst>
          </p:cNvPr>
          <p:cNvSpPr txBox="1"/>
          <p:nvPr/>
        </p:nvSpPr>
        <p:spPr>
          <a:xfrm>
            <a:off x="9284109" y="396465"/>
            <a:ext cx="2345176"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Typical initiation of puberty</a:t>
            </a:r>
          </a:p>
          <a:p>
            <a:pPr marL="285750" indent="-285750">
              <a:buFont typeface="Arial" panose="020B0604020202020204" pitchFamily="34" charset="0"/>
              <a:buChar char="•"/>
            </a:pPr>
            <a:r>
              <a:rPr lang="en-US" sz="1200" dirty="0">
                <a:solidFill>
                  <a:srgbClr val="7F7F7F"/>
                </a:solidFill>
              </a:rPr>
              <a:t>Growth spurts common</a:t>
            </a:r>
          </a:p>
          <a:p>
            <a:pPr marL="285750" indent="-285750">
              <a:buFont typeface="Arial" panose="020B0604020202020204" pitchFamily="34" charset="0"/>
              <a:buChar char="•"/>
            </a:pPr>
            <a:r>
              <a:rPr lang="en-US" sz="1200" dirty="0">
                <a:solidFill>
                  <a:srgbClr val="7F7F7F"/>
                </a:solidFill>
              </a:rPr>
              <a:t>Strengthening of muscles and bones</a:t>
            </a:r>
          </a:p>
        </p:txBody>
      </p:sp>
      <p:cxnSp>
        <p:nvCxnSpPr>
          <p:cNvPr id="31" name="Straight Arrow Connector 30">
            <a:extLst>
              <a:ext uri="{FF2B5EF4-FFF2-40B4-BE49-F238E27FC236}">
                <a16:creationId xmlns:a16="http://schemas.microsoft.com/office/drawing/2014/main" id="{94ECD6E8-1367-4B60-9A2F-186C6DC82EF8}"/>
              </a:ext>
            </a:extLst>
          </p:cNvPr>
          <p:cNvCxnSpPr>
            <a:cxnSpLocks/>
          </p:cNvCxnSpPr>
          <p:nvPr/>
        </p:nvCxnSpPr>
        <p:spPr>
          <a:xfrm>
            <a:off x="10483279" y="1288050"/>
            <a:ext cx="0" cy="38824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7C900A8-9D61-457D-9D12-495565D20F19}"/>
              </a:ext>
            </a:extLst>
          </p:cNvPr>
          <p:cNvSpPr txBox="1"/>
          <p:nvPr/>
        </p:nvSpPr>
        <p:spPr>
          <a:xfrm>
            <a:off x="9393802" y="3551072"/>
            <a:ext cx="2401756" cy="1200329"/>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Development of secondary sex characteristics</a:t>
            </a:r>
          </a:p>
          <a:p>
            <a:pPr marL="285750" indent="-285750">
              <a:buFont typeface="Arial" panose="020B0604020202020204" pitchFamily="34" charset="0"/>
              <a:buChar char="•"/>
            </a:pPr>
            <a:r>
              <a:rPr lang="en-US" sz="1200" dirty="0">
                <a:solidFill>
                  <a:srgbClr val="7F7F7F"/>
                </a:solidFill>
              </a:rPr>
              <a:t>Fully developed reproductive organs</a:t>
            </a:r>
          </a:p>
          <a:p>
            <a:pPr marL="285750" indent="-285750">
              <a:buFont typeface="Arial" panose="020B0604020202020204" pitchFamily="34" charset="0"/>
              <a:buChar char="•"/>
            </a:pPr>
            <a:r>
              <a:rPr lang="en-US" sz="1200" dirty="0">
                <a:solidFill>
                  <a:srgbClr val="7F7F7F"/>
                </a:solidFill>
              </a:rPr>
              <a:t>Ongoing growth and muscle development</a:t>
            </a:r>
          </a:p>
        </p:txBody>
      </p:sp>
      <p:cxnSp>
        <p:nvCxnSpPr>
          <p:cNvPr id="33" name="Straight Arrow Connector 32">
            <a:extLst>
              <a:ext uri="{FF2B5EF4-FFF2-40B4-BE49-F238E27FC236}">
                <a16:creationId xmlns:a16="http://schemas.microsoft.com/office/drawing/2014/main" id="{E6D5096C-CF7D-41CC-B725-1867C9ECC747}"/>
              </a:ext>
            </a:extLst>
          </p:cNvPr>
          <p:cNvCxnSpPr>
            <a:cxnSpLocks/>
          </p:cNvCxnSpPr>
          <p:nvPr/>
        </p:nvCxnSpPr>
        <p:spPr>
          <a:xfrm flipV="1">
            <a:off x="10581999" y="2884501"/>
            <a:ext cx="0" cy="51162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2" name="Callout: Right Arrow 21">
            <a:extLst>
              <a:ext uri="{FF2B5EF4-FFF2-40B4-BE49-F238E27FC236}">
                <a16:creationId xmlns:a16="http://schemas.microsoft.com/office/drawing/2014/main" id="{0100B240-5D96-4B42-A6EC-7B6CC57C748A}"/>
              </a:ext>
            </a:extLst>
          </p:cNvPr>
          <p:cNvSpPr/>
          <p:nvPr/>
        </p:nvSpPr>
        <p:spPr>
          <a:xfrm>
            <a:off x="407535" y="2853712"/>
            <a:ext cx="1496820" cy="2694011"/>
          </a:xfrm>
          <a:prstGeom prst="rightArrowCallout">
            <a:avLst>
              <a:gd name="adj1" fmla="val 13396"/>
              <a:gd name="adj2" fmla="val 21533"/>
              <a:gd name="adj3" fmla="val 21509"/>
              <a:gd name="adj4" fmla="val 71959"/>
            </a:avLst>
          </a:prstGeom>
          <a:solidFill>
            <a:schemeClr val="accent4">
              <a:lumMod val="75000"/>
            </a:schemeClr>
          </a:solidFill>
          <a:ln w="12700">
            <a:solidFill>
              <a:srgbClr val="FF0000"/>
            </a:solidFill>
          </a:ln>
          <a:effectLst>
            <a:glow rad="139700">
              <a:schemeClr val="accent2">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t>Changing emphasis on importance of friends, romantic relationships, family relationships, school, hobbies, and future/career</a:t>
            </a:r>
          </a:p>
        </p:txBody>
      </p:sp>
    </p:spTree>
    <p:extLst>
      <p:ext uri="{BB962C8B-B14F-4D97-AF65-F5344CB8AC3E}">
        <p14:creationId xmlns:p14="http://schemas.microsoft.com/office/powerpoint/2010/main" val="2260913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69EA0-449A-4764-9FF4-25CA5DCB8ECC}"/>
              </a:ext>
            </a:extLst>
          </p:cNvPr>
          <p:cNvSpPr>
            <a:spLocks noGrp="1"/>
          </p:cNvSpPr>
          <p:nvPr>
            <p:ph type="title"/>
          </p:nvPr>
        </p:nvSpPr>
        <p:spPr>
          <a:xfrm>
            <a:off x="609600" y="199505"/>
            <a:ext cx="10744200" cy="839941"/>
          </a:xfrm>
        </p:spPr>
        <p:txBody>
          <a:bodyPr/>
          <a:lstStyle/>
          <a:p>
            <a:r>
              <a:rPr lang="en-US" dirty="0"/>
              <a:t>Transitioning</a:t>
            </a:r>
          </a:p>
        </p:txBody>
      </p:sp>
      <p:sp>
        <p:nvSpPr>
          <p:cNvPr id="3" name="Content Placeholder 2">
            <a:extLst>
              <a:ext uri="{FF2B5EF4-FFF2-40B4-BE49-F238E27FC236}">
                <a16:creationId xmlns:a16="http://schemas.microsoft.com/office/drawing/2014/main" id="{BF24E285-E09C-4A80-A654-7E366B76E417}"/>
              </a:ext>
            </a:extLst>
          </p:cNvPr>
          <p:cNvSpPr>
            <a:spLocks noGrp="1"/>
          </p:cNvSpPr>
          <p:nvPr>
            <p:ph idx="1"/>
          </p:nvPr>
        </p:nvSpPr>
        <p:spPr>
          <a:xfrm>
            <a:off x="609600" y="1593365"/>
            <a:ext cx="10744200" cy="4490912"/>
          </a:xfrm>
        </p:spPr>
        <p:txBody>
          <a:bodyPr>
            <a:normAutofit/>
          </a:bodyPr>
          <a:lstStyle/>
          <a:p>
            <a:pPr marL="457200" indent="-457200">
              <a:lnSpc>
                <a:spcPct val="120000"/>
              </a:lnSpc>
              <a:buFont typeface="+mj-lt"/>
              <a:buAutoNum type="arabicPeriod"/>
            </a:pPr>
            <a:r>
              <a:rPr lang="en-US" sz="2800" dirty="0"/>
              <a:t>Setting the Stage: initiation of Health Care Transition (HCT) preparation and transition readiness assessment</a:t>
            </a:r>
          </a:p>
          <a:p>
            <a:pPr marL="457200" indent="-457200">
              <a:lnSpc>
                <a:spcPct val="120000"/>
              </a:lnSpc>
              <a:buFont typeface="+mj-lt"/>
              <a:buAutoNum type="arabicPeriod"/>
            </a:pPr>
            <a:endParaRPr lang="en-US" sz="2800" dirty="0"/>
          </a:p>
          <a:p>
            <a:pPr marL="457200" indent="-457200">
              <a:lnSpc>
                <a:spcPct val="120000"/>
              </a:lnSpc>
              <a:buFont typeface="+mj-lt"/>
              <a:buAutoNum type="arabicPeriod"/>
            </a:pPr>
            <a:r>
              <a:rPr lang="en-US" sz="2800" dirty="0"/>
              <a:t>Moving Forward: ongoing provision of </a:t>
            </a:r>
            <a:r>
              <a:rPr lang="en-US" sz="2800" dirty="0" err="1"/>
              <a:t>HCT</a:t>
            </a:r>
            <a:r>
              <a:rPr lang="en-US" sz="2800" dirty="0"/>
              <a:t> services</a:t>
            </a:r>
          </a:p>
          <a:p>
            <a:pPr marL="457200" indent="-457200">
              <a:lnSpc>
                <a:spcPct val="120000"/>
              </a:lnSpc>
              <a:buFont typeface="+mj-lt"/>
              <a:buAutoNum type="arabicPeriod"/>
            </a:pPr>
            <a:endParaRPr lang="en-US" sz="2800" dirty="0"/>
          </a:p>
          <a:p>
            <a:pPr marL="457200" indent="-457200">
              <a:lnSpc>
                <a:spcPct val="120000"/>
              </a:lnSpc>
              <a:buFont typeface="+mj-lt"/>
              <a:buAutoNum type="arabicPeriod"/>
            </a:pPr>
            <a:r>
              <a:rPr lang="en-US" sz="2800" dirty="0"/>
              <a:t>Reaching the Goal: transfer to adult-focused providers</a:t>
            </a:r>
          </a:p>
        </p:txBody>
      </p:sp>
      <p:sp>
        <p:nvSpPr>
          <p:cNvPr id="7" name="Footer Placeholder 6">
            <a:extLst>
              <a:ext uri="{FF2B5EF4-FFF2-40B4-BE49-F238E27FC236}">
                <a16:creationId xmlns:a16="http://schemas.microsoft.com/office/drawing/2014/main" id="{0F735E12-C5B4-622D-DC65-78AFD7C1259A}"/>
              </a:ext>
            </a:extLst>
          </p:cNvPr>
          <p:cNvSpPr>
            <a:spLocks noGrp="1"/>
          </p:cNvSpPr>
          <p:nvPr>
            <p:ph type="ftr" sz="quarter" idx="3"/>
          </p:nvPr>
        </p:nvSpPr>
        <p:spPr/>
        <p:txBody>
          <a:bodyPr/>
          <a:lstStyle/>
          <a:p>
            <a:r>
              <a:rPr lang="nl-NL" dirty="0"/>
              <a:t>Dahir K, et al. </a:t>
            </a:r>
            <a:r>
              <a:rPr lang="nl-NL" i="1" dirty="0"/>
              <a:t>J Clin Endocrinol Metab. </a:t>
            </a:r>
            <a:r>
              <a:rPr lang="nl-NL" dirty="0"/>
              <a:t>2022. </a:t>
            </a:r>
          </a:p>
        </p:txBody>
      </p:sp>
    </p:spTree>
    <p:extLst>
      <p:ext uri="{BB962C8B-B14F-4D97-AF65-F5344CB8AC3E}">
        <p14:creationId xmlns:p14="http://schemas.microsoft.com/office/powerpoint/2010/main" val="3594705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69EA0-449A-4764-9FF4-25CA5DCB8ECC}"/>
              </a:ext>
            </a:extLst>
          </p:cNvPr>
          <p:cNvSpPr>
            <a:spLocks noGrp="1"/>
          </p:cNvSpPr>
          <p:nvPr>
            <p:ph type="title"/>
          </p:nvPr>
        </p:nvSpPr>
        <p:spPr>
          <a:xfrm>
            <a:off x="609600" y="199505"/>
            <a:ext cx="10744200" cy="839941"/>
          </a:xfrm>
        </p:spPr>
        <p:txBody>
          <a:bodyPr/>
          <a:lstStyle/>
          <a:p>
            <a:r>
              <a:rPr lang="en-US" dirty="0"/>
              <a:t>Transitioning</a:t>
            </a:r>
          </a:p>
        </p:txBody>
      </p:sp>
      <p:sp>
        <p:nvSpPr>
          <p:cNvPr id="3" name="Content Placeholder 2">
            <a:extLst>
              <a:ext uri="{FF2B5EF4-FFF2-40B4-BE49-F238E27FC236}">
                <a16:creationId xmlns:a16="http://schemas.microsoft.com/office/drawing/2014/main" id="{BF24E285-E09C-4A80-A654-7E366B76E417}"/>
              </a:ext>
            </a:extLst>
          </p:cNvPr>
          <p:cNvSpPr>
            <a:spLocks noGrp="1"/>
          </p:cNvSpPr>
          <p:nvPr>
            <p:ph idx="1"/>
          </p:nvPr>
        </p:nvSpPr>
        <p:spPr>
          <a:xfrm>
            <a:off x="609600" y="1039446"/>
            <a:ext cx="10744200" cy="5437554"/>
          </a:xfrm>
        </p:spPr>
        <p:txBody>
          <a:bodyPr>
            <a:normAutofit/>
          </a:bodyPr>
          <a:lstStyle/>
          <a:p>
            <a:pPr marL="457200" indent="-457200">
              <a:lnSpc>
                <a:spcPct val="120000"/>
              </a:lnSpc>
              <a:buFont typeface="+mj-lt"/>
              <a:buAutoNum type="arabicPeriod"/>
            </a:pPr>
            <a:r>
              <a:rPr lang="en-US" dirty="0"/>
              <a:t>Setting the Stage: initiation of Health Care Transition (HCT) preparation and transition readiness assessment</a:t>
            </a:r>
          </a:p>
          <a:p>
            <a:pPr lvl="1">
              <a:lnSpc>
                <a:spcPct val="120000"/>
              </a:lnSpc>
            </a:pPr>
            <a:r>
              <a:rPr lang="en-US" dirty="0"/>
              <a:t>Introduce transition to patients early and often with frequent conversations to present opportunities for questions/information review (e.g., create a routine around transition conversations)</a:t>
            </a:r>
          </a:p>
          <a:p>
            <a:pPr lvl="1">
              <a:lnSpc>
                <a:spcPct val="120000"/>
              </a:lnSpc>
            </a:pPr>
            <a:r>
              <a:rPr lang="en-US" dirty="0"/>
              <a:t>Discuss areas to achieve improved mastery through scaffolding (e.g., understanding health insurance, identifying medications, knowing signs/symptoms of concerns)</a:t>
            </a:r>
          </a:p>
          <a:p>
            <a:pPr lvl="1">
              <a:lnSpc>
                <a:spcPct val="120000"/>
              </a:lnSpc>
            </a:pPr>
            <a:r>
              <a:rPr lang="en-US" dirty="0"/>
              <a:t>Caregivers and providers understand that anxiety about transitioning is expected rather than “bad,” to best support the patient through their distress</a:t>
            </a:r>
          </a:p>
          <a:p>
            <a:pPr lvl="1">
              <a:lnSpc>
                <a:spcPct val="120000"/>
              </a:lnSpc>
            </a:pPr>
            <a:r>
              <a:rPr lang="en-US" dirty="0"/>
              <a:t>Friendship role - start practicing “elevator pitch” so the patient can learn how to explain their health care needs</a:t>
            </a:r>
          </a:p>
          <a:p>
            <a:pPr marL="914400" lvl="1" indent="-457200">
              <a:lnSpc>
                <a:spcPct val="120000"/>
              </a:lnSpc>
              <a:buFont typeface="+mj-lt"/>
              <a:buAutoNum type="arabicPeriod"/>
            </a:pPr>
            <a:endParaRPr lang="en-US" dirty="0"/>
          </a:p>
        </p:txBody>
      </p:sp>
      <p:sp>
        <p:nvSpPr>
          <p:cNvPr id="7" name="Footer Placeholder 6">
            <a:extLst>
              <a:ext uri="{FF2B5EF4-FFF2-40B4-BE49-F238E27FC236}">
                <a16:creationId xmlns:a16="http://schemas.microsoft.com/office/drawing/2014/main" id="{0F735E12-C5B4-622D-DC65-78AFD7C1259A}"/>
              </a:ext>
            </a:extLst>
          </p:cNvPr>
          <p:cNvSpPr>
            <a:spLocks noGrp="1"/>
          </p:cNvSpPr>
          <p:nvPr>
            <p:ph type="ftr" sz="quarter" idx="3"/>
          </p:nvPr>
        </p:nvSpPr>
        <p:spPr/>
        <p:txBody>
          <a:bodyPr/>
          <a:lstStyle/>
          <a:p>
            <a:r>
              <a:rPr lang="nl-NL" dirty="0"/>
              <a:t>Dahir K, et al. </a:t>
            </a:r>
            <a:r>
              <a:rPr lang="nl-NL" i="1" dirty="0"/>
              <a:t>J Clin Endocrinol Metab. </a:t>
            </a:r>
            <a:r>
              <a:rPr lang="nl-NL" dirty="0"/>
              <a:t>2022. </a:t>
            </a:r>
          </a:p>
        </p:txBody>
      </p:sp>
      <p:sp>
        <p:nvSpPr>
          <p:cNvPr id="4" name="Rectangle 3">
            <a:extLst>
              <a:ext uri="{FF2B5EF4-FFF2-40B4-BE49-F238E27FC236}">
                <a16:creationId xmlns:a16="http://schemas.microsoft.com/office/drawing/2014/main" id="{6DEBA1FD-C93E-6998-C113-B9476959966C}"/>
              </a:ext>
            </a:extLst>
          </p:cNvPr>
          <p:cNvSpPr/>
          <p:nvPr/>
        </p:nvSpPr>
        <p:spPr>
          <a:xfrm>
            <a:off x="892885" y="3087445"/>
            <a:ext cx="10744199" cy="2731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B26C23F-2C6E-1A27-4300-AAA89904D582}"/>
              </a:ext>
            </a:extLst>
          </p:cNvPr>
          <p:cNvSpPr/>
          <p:nvPr/>
        </p:nvSpPr>
        <p:spPr>
          <a:xfrm>
            <a:off x="609600" y="1039446"/>
            <a:ext cx="423134" cy="5377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7477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69EA0-449A-4764-9FF4-25CA5DCB8ECC}"/>
              </a:ext>
            </a:extLst>
          </p:cNvPr>
          <p:cNvSpPr>
            <a:spLocks noGrp="1"/>
          </p:cNvSpPr>
          <p:nvPr>
            <p:ph type="title"/>
          </p:nvPr>
        </p:nvSpPr>
        <p:spPr>
          <a:xfrm>
            <a:off x="609600" y="199505"/>
            <a:ext cx="10744200" cy="839941"/>
          </a:xfrm>
        </p:spPr>
        <p:txBody>
          <a:bodyPr/>
          <a:lstStyle/>
          <a:p>
            <a:r>
              <a:rPr lang="en-US" dirty="0"/>
              <a:t>Transitioning</a:t>
            </a:r>
          </a:p>
        </p:txBody>
      </p:sp>
      <p:sp>
        <p:nvSpPr>
          <p:cNvPr id="3" name="Content Placeholder 2">
            <a:extLst>
              <a:ext uri="{FF2B5EF4-FFF2-40B4-BE49-F238E27FC236}">
                <a16:creationId xmlns:a16="http://schemas.microsoft.com/office/drawing/2014/main" id="{BF24E285-E09C-4A80-A654-7E366B76E417}"/>
              </a:ext>
            </a:extLst>
          </p:cNvPr>
          <p:cNvSpPr>
            <a:spLocks noGrp="1"/>
          </p:cNvSpPr>
          <p:nvPr>
            <p:ph idx="1"/>
          </p:nvPr>
        </p:nvSpPr>
        <p:spPr>
          <a:xfrm>
            <a:off x="609600" y="1039446"/>
            <a:ext cx="10744200" cy="5437554"/>
          </a:xfrm>
        </p:spPr>
        <p:txBody>
          <a:bodyPr>
            <a:normAutofit/>
          </a:bodyPr>
          <a:lstStyle/>
          <a:p>
            <a:pPr marL="457200" indent="-457200">
              <a:lnSpc>
                <a:spcPct val="120000"/>
              </a:lnSpc>
              <a:buFont typeface="+mj-lt"/>
              <a:buAutoNum type="arabicPeriod"/>
            </a:pPr>
            <a:r>
              <a:rPr lang="en-US" dirty="0"/>
              <a:t>Setting the Stage: initiation of Health Care Transition (HCT) preparation and transition readiness assessment</a:t>
            </a:r>
          </a:p>
          <a:p>
            <a:pPr lvl="1">
              <a:lnSpc>
                <a:spcPct val="120000"/>
              </a:lnSpc>
            </a:pPr>
            <a:r>
              <a:rPr lang="en-US" dirty="0">
                <a:solidFill>
                  <a:schemeClr val="bg1">
                    <a:lumMod val="75000"/>
                  </a:schemeClr>
                </a:solidFill>
              </a:rPr>
              <a:t>Introduce transition to patients early and often with frequent conversations to present opportunities for questions/information review (e.g., create a routine around transition conversations)</a:t>
            </a:r>
          </a:p>
          <a:p>
            <a:pPr lvl="1">
              <a:lnSpc>
                <a:spcPct val="120000"/>
              </a:lnSpc>
            </a:pPr>
            <a:r>
              <a:rPr lang="en-US" dirty="0"/>
              <a:t>Discuss areas to achieve improved mastery through scaffolding (e.g., understanding health insurance, identifying medications, knowing signs/symptoms of concerns)</a:t>
            </a:r>
          </a:p>
          <a:p>
            <a:pPr lvl="1">
              <a:lnSpc>
                <a:spcPct val="120000"/>
              </a:lnSpc>
            </a:pPr>
            <a:r>
              <a:rPr lang="en-US" dirty="0"/>
              <a:t>Caregivers and providers understand that anxiety about transitioning is expected rather than “bad,” to best support the patient through their distress</a:t>
            </a:r>
          </a:p>
          <a:p>
            <a:pPr lvl="1">
              <a:lnSpc>
                <a:spcPct val="120000"/>
              </a:lnSpc>
            </a:pPr>
            <a:r>
              <a:rPr lang="en-US" dirty="0"/>
              <a:t>Friendship role - start practicing “elevator pitch” so the patient can learn how to explain their health care needs</a:t>
            </a:r>
          </a:p>
          <a:p>
            <a:pPr marL="914400" lvl="1" indent="-457200">
              <a:lnSpc>
                <a:spcPct val="120000"/>
              </a:lnSpc>
              <a:buFont typeface="+mj-lt"/>
              <a:buAutoNum type="arabicPeriod"/>
            </a:pPr>
            <a:endParaRPr lang="en-US" dirty="0"/>
          </a:p>
        </p:txBody>
      </p:sp>
      <p:sp>
        <p:nvSpPr>
          <p:cNvPr id="7" name="Footer Placeholder 6">
            <a:extLst>
              <a:ext uri="{FF2B5EF4-FFF2-40B4-BE49-F238E27FC236}">
                <a16:creationId xmlns:a16="http://schemas.microsoft.com/office/drawing/2014/main" id="{0F735E12-C5B4-622D-DC65-78AFD7C1259A}"/>
              </a:ext>
            </a:extLst>
          </p:cNvPr>
          <p:cNvSpPr>
            <a:spLocks noGrp="1"/>
          </p:cNvSpPr>
          <p:nvPr>
            <p:ph type="ftr" sz="quarter" idx="3"/>
          </p:nvPr>
        </p:nvSpPr>
        <p:spPr/>
        <p:txBody>
          <a:bodyPr/>
          <a:lstStyle/>
          <a:p>
            <a:r>
              <a:rPr lang="nl-NL" dirty="0"/>
              <a:t>Dahir K, et al. </a:t>
            </a:r>
            <a:r>
              <a:rPr lang="nl-NL" i="1" dirty="0"/>
              <a:t>J Clin Endocrinol Metab. </a:t>
            </a:r>
            <a:r>
              <a:rPr lang="nl-NL" dirty="0"/>
              <a:t>2022. </a:t>
            </a:r>
          </a:p>
        </p:txBody>
      </p:sp>
      <p:sp>
        <p:nvSpPr>
          <p:cNvPr id="4" name="Rectangle 3">
            <a:extLst>
              <a:ext uri="{FF2B5EF4-FFF2-40B4-BE49-F238E27FC236}">
                <a16:creationId xmlns:a16="http://schemas.microsoft.com/office/drawing/2014/main" id="{6DEBA1FD-C93E-6998-C113-B9476959966C}"/>
              </a:ext>
            </a:extLst>
          </p:cNvPr>
          <p:cNvSpPr/>
          <p:nvPr/>
        </p:nvSpPr>
        <p:spPr>
          <a:xfrm>
            <a:off x="892885" y="3991087"/>
            <a:ext cx="10744199" cy="18274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B08DE12-021C-C0DF-5AA5-958B2C86BFFD}"/>
              </a:ext>
            </a:extLst>
          </p:cNvPr>
          <p:cNvSpPr/>
          <p:nvPr/>
        </p:nvSpPr>
        <p:spPr>
          <a:xfrm>
            <a:off x="609600" y="1039446"/>
            <a:ext cx="423134" cy="5377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0327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69EA0-449A-4764-9FF4-25CA5DCB8ECC}"/>
              </a:ext>
            </a:extLst>
          </p:cNvPr>
          <p:cNvSpPr>
            <a:spLocks noGrp="1"/>
          </p:cNvSpPr>
          <p:nvPr>
            <p:ph type="title"/>
          </p:nvPr>
        </p:nvSpPr>
        <p:spPr>
          <a:xfrm>
            <a:off x="609600" y="199505"/>
            <a:ext cx="10744200" cy="839941"/>
          </a:xfrm>
        </p:spPr>
        <p:txBody>
          <a:bodyPr/>
          <a:lstStyle/>
          <a:p>
            <a:r>
              <a:rPr lang="en-US" dirty="0"/>
              <a:t>Transitioning</a:t>
            </a:r>
          </a:p>
        </p:txBody>
      </p:sp>
      <p:sp>
        <p:nvSpPr>
          <p:cNvPr id="3" name="Content Placeholder 2">
            <a:extLst>
              <a:ext uri="{FF2B5EF4-FFF2-40B4-BE49-F238E27FC236}">
                <a16:creationId xmlns:a16="http://schemas.microsoft.com/office/drawing/2014/main" id="{BF24E285-E09C-4A80-A654-7E366B76E417}"/>
              </a:ext>
            </a:extLst>
          </p:cNvPr>
          <p:cNvSpPr>
            <a:spLocks noGrp="1"/>
          </p:cNvSpPr>
          <p:nvPr>
            <p:ph idx="1"/>
          </p:nvPr>
        </p:nvSpPr>
        <p:spPr>
          <a:xfrm>
            <a:off x="609600" y="1039446"/>
            <a:ext cx="10744200" cy="5437554"/>
          </a:xfrm>
        </p:spPr>
        <p:txBody>
          <a:bodyPr>
            <a:normAutofit/>
          </a:bodyPr>
          <a:lstStyle/>
          <a:p>
            <a:pPr marL="457200" indent="-457200">
              <a:lnSpc>
                <a:spcPct val="120000"/>
              </a:lnSpc>
              <a:buFont typeface="+mj-lt"/>
              <a:buAutoNum type="arabicPeriod"/>
            </a:pPr>
            <a:r>
              <a:rPr lang="en-US" dirty="0"/>
              <a:t>Setting the Stage: initiation of Health Care Transition (HCT) preparation and transition readiness assessment</a:t>
            </a:r>
          </a:p>
          <a:p>
            <a:pPr lvl="1">
              <a:lnSpc>
                <a:spcPct val="120000"/>
              </a:lnSpc>
            </a:pPr>
            <a:r>
              <a:rPr lang="en-US" dirty="0">
                <a:solidFill>
                  <a:schemeClr val="bg1">
                    <a:lumMod val="75000"/>
                  </a:schemeClr>
                </a:solidFill>
              </a:rPr>
              <a:t>Introduce transition to patients early and often with frequent conversations to present opportunities for questions/information review (e.g., create a routine around transition conversations)</a:t>
            </a:r>
          </a:p>
          <a:p>
            <a:pPr lvl="1">
              <a:lnSpc>
                <a:spcPct val="120000"/>
              </a:lnSpc>
            </a:pPr>
            <a:r>
              <a:rPr lang="en-US" dirty="0">
                <a:solidFill>
                  <a:schemeClr val="bg1">
                    <a:lumMod val="75000"/>
                  </a:schemeClr>
                </a:solidFill>
              </a:rPr>
              <a:t>Discuss areas to achieve improved mastery through scaffolding (e.g., understanding health insurance, identifying medications, knowing signs/symptoms of concerns)</a:t>
            </a:r>
          </a:p>
          <a:p>
            <a:pPr lvl="1">
              <a:lnSpc>
                <a:spcPct val="120000"/>
              </a:lnSpc>
            </a:pPr>
            <a:r>
              <a:rPr lang="en-US" dirty="0"/>
              <a:t>Caregivers and providers understand that anxiety about transitioning is expected rather than “bad,” to best support the patient through their distress</a:t>
            </a:r>
          </a:p>
          <a:p>
            <a:pPr lvl="1">
              <a:lnSpc>
                <a:spcPct val="120000"/>
              </a:lnSpc>
            </a:pPr>
            <a:r>
              <a:rPr lang="en-US" dirty="0"/>
              <a:t>Friendship role - start practicing “elevator pitch” so the patient can learn how to explain their health care needs</a:t>
            </a:r>
          </a:p>
          <a:p>
            <a:pPr marL="914400" lvl="1" indent="-457200">
              <a:lnSpc>
                <a:spcPct val="120000"/>
              </a:lnSpc>
              <a:buFont typeface="+mj-lt"/>
              <a:buAutoNum type="arabicPeriod"/>
            </a:pPr>
            <a:endParaRPr lang="en-US" dirty="0"/>
          </a:p>
        </p:txBody>
      </p:sp>
      <p:sp>
        <p:nvSpPr>
          <p:cNvPr id="7" name="Footer Placeholder 6">
            <a:extLst>
              <a:ext uri="{FF2B5EF4-FFF2-40B4-BE49-F238E27FC236}">
                <a16:creationId xmlns:a16="http://schemas.microsoft.com/office/drawing/2014/main" id="{0F735E12-C5B4-622D-DC65-78AFD7C1259A}"/>
              </a:ext>
            </a:extLst>
          </p:cNvPr>
          <p:cNvSpPr>
            <a:spLocks noGrp="1"/>
          </p:cNvSpPr>
          <p:nvPr>
            <p:ph type="ftr" sz="quarter" idx="3"/>
          </p:nvPr>
        </p:nvSpPr>
        <p:spPr/>
        <p:txBody>
          <a:bodyPr/>
          <a:lstStyle/>
          <a:p>
            <a:r>
              <a:rPr lang="nl-NL" dirty="0"/>
              <a:t>Dahir K, et al. </a:t>
            </a:r>
            <a:r>
              <a:rPr lang="nl-NL" i="1" dirty="0"/>
              <a:t>J Clin Endocrinol Metab. </a:t>
            </a:r>
            <a:r>
              <a:rPr lang="nl-NL" dirty="0"/>
              <a:t>2022. </a:t>
            </a:r>
          </a:p>
        </p:txBody>
      </p:sp>
      <p:sp>
        <p:nvSpPr>
          <p:cNvPr id="4" name="Rectangle 3">
            <a:extLst>
              <a:ext uri="{FF2B5EF4-FFF2-40B4-BE49-F238E27FC236}">
                <a16:creationId xmlns:a16="http://schemas.microsoft.com/office/drawing/2014/main" id="{6DEBA1FD-C93E-6998-C113-B9476959966C}"/>
              </a:ext>
            </a:extLst>
          </p:cNvPr>
          <p:cNvSpPr/>
          <p:nvPr/>
        </p:nvSpPr>
        <p:spPr>
          <a:xfrm>
            <a:off x="892885" y="4776394"/>
            <a:ext cx="10744199" cy="10421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16006F-F3FC-5A52-2A08-C572D3349BD6}"/>
              </a:ext>
            </a:extLst>
          </p:cNvPr>
          <p:cNvSpPr/>
          <p:nvPr/>
        </p:nvSpPr>
        <p:spPr>
          <a:xfrm>
            <a:off x="609600" y="1039446"/>
            <a:ext cx="423134" cy="5377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1449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69EA0-449A-4764-9FF4-25CA5DCB8ECC}"/>
              </a:ext>
            </a:extLst>
          </p:cNvPr>
          <p:cNvSpPr>
            <a:spLocks noGrp="1"/>
          </p:cNvSpPr>
          <p:nvPr>
            <p:ph type="title"/>
          </p:nvPr>
        </p:nvSpPr>
        <p:spPr>
          <a:xfrm>
            <a:off x="609600" y="199505"/>
            <a:ext cx="10744200" cy="839941"/>
          </a:xfrm>
        </p:spPr>
        <p:txBody>
          <a:bodyPr/>
          <a:lstStyle/>
          <a:p>
            <a:r>
              <a:rPr lang="en-US" dirty="0"/>
              <a:t>Transitioning</a:t>
            </a:r>
          </a:p>
        </p:txBody>
      </p:sp>
      <p:sp>
        <p:nvSpPr>
          <p:cNvPr id="3" name="Content Placeholder 2">
            <a:extLst>
              <a:ext uri="{FF2B5EF4-FFF2-40B4-BE49-F238E27FC236}">
                <a16:creationId xmlns:a16="http://schemas.microsoft.com/office/drawing/2014/main" id="{BF24E285-E09C-4A80-A654-7E366B76E417}"/>
              </a:ext>
            </a:extLst>
          </p:cNvPr>
          <p:cNvSpPr>
            <a:spLocks noGrp="1"/>
          </p:cNvSpPr>
          <p:nvPr>
            <p:ph idx="1"/>
          </p:nvPr>
        </p:nvSpPr>
        <p:spPr>
          <a:xfrm>
            <a:off x="609600" y="1039446"/>
            <a:ext cx="10744200" cy="5437554"/>
          </a:xfrm>
        </p:spPr>
        <p:txBody>
          <a:bodyPr>
            <a:normAutofit/>
          </a:bodyPr>
          <a:lstStyle/>
          <a:p>
            <a:pPr marL="457200" indent="-457200">
              <a:lnSpc>
                <a:spcPct val="120000"/>
              </a:lnSpc>
              <a:buFont typeface="+mj-lt"/>
              <a:buAutoNum type="arabicPeriod"/>
            </a:pPr>
            <a:r>
              <a:rPr lang="en-US" dirty="0"/>
              <a:t>Setting the Stage: initiation of Health Care Transition (HCT) preparation and transition readiness assessment</a:t>
            </a:r>
          </a:p>
          <a:p>
            <a:pPr lvl="1">
              <a:lnSpc>
                <a:spcPct val="120000"/>
              </a:lnSpc>
            </a:pPr>
            <a:r>
              <a:rPr lang="en-US" dirty="0">
                <a:solidFill>
                  <a:schemeClr val="bg1">
                    <a:lumMod val="75000"/>
                  </a:schemeClr>
                </a:solidFill>
              </a:rPr>
              <a:t>Introduce transition to patients early and often with frequent conversations to present opportunities for questions/information review (e.g., create a routine around transition conversations)</a:t>
            </a:r>
          </a:p>
          <a:p>
            <a:pPr lvl="1">
              <a:lnSpc>
                <a:spcPct val="120000"/>
              </a:lnSpc>
            </a:pPr>
            <a:r>
              <a:rPr lang="en-US" dirty="0">
                <a:solidFill>
                  <a:schemeClr val="bg1">
                    <a:lumMod val="75000"/>
                  </a:schemeClr>
                </a:solidFill>
              </a:rPr>
              <a:t>Discuss areas to achieve improved mastery through scaffolding (e.g., understanding health insurance, identifying medications, knowing signs/symptoms of concerns)</a:t>
            </a:r>
          </a:p>
          <a:p>
            <a:pPr lvl="1">
              <a:lnSpc>
                <a:spcPct val="120000"/>
              </a:lnSpc>
            </a:pPr>
            <a:r>
              <a:rPr lang="en-US" dirty="0">
                <a:solidFill>
                  <a:schemeClr val="bg1">
                    <a:lumMod val="75000"/>
                  </a:schemeClr>
                </a:solidFill>
              </a:rPr>
              <a:t>Caregivers and providers understand that anxiety about transitioning is expected rather than “bad,” to best support the patient through their distress</a:t>
            </a:r>
          </a:p>
          <a:p>
            <a:pPr lvl="1">
              <a:lnSpc>
                <a:spcPct val="120000"/>
              </a:lnSpc>
            </a:pPr>
            <a:r>
              <a:rPr lang="en-US" dirty="0"/>
              <a:t>Friendship role - start practicing “elevator pitch” so the patient can learn how to explain their health care needs</a:t>
            </a:r>
          </a:p>
          <a:p>
            <a:pPr marL="914400" lvl="1" indent="-457200">
              <a:lnSpc>
                <a:spcPct val="120000"/>
              </a:lnSpc>
              <a:buFont typeface="+mj-lt"/>
              <a:buAutoNum type="arabicPeriod"/>
            </a:pPr>
            <a:endParaRPr lang="en-US" dirty="0"/>
          </a:p>
        </p:txBody>
      </p:sp>
      <p:sp>
        <p:nvSpPr>
          <p:cNvPr id="7" name="Footer Placeholder 6">
            <a:extLst>
              <a:ext uri="{FF2B5EF4-FFF2-40B4-BE49-F238E27FC236}">
                <a16:creationId xmlns:a16="http://schemas.microsoft.com/office/drawing/2014/main" id="{0F735E12-C5B4-622D-DC65-78AFD7C1259A}"/>
              </a:ext>
            </a:extLst>
          </p:cNvPr>
          <p:cNvSpPr>
            <a:spLocks noGrp="1"/>
          </p:cNvSpPr>
          <p:nvPr>
            <p:ph type="ftr" sz="quarter" idx="3"/>
          </p:nvPr>
        </p:nvSpPr>
        <p:spPr/>
        <p:txBody>
          <a:bodyPr/>
          <a:lstStyle/>
          <a:p>
            <a:r>
              <a:rPr lang="nl-NL" dirty="0"/>
              <a:t>Dahir K, et al. </a:t>
            </a:r>
            <a:r>
              <a:rPr lang="nl-NL" i="1" dirty="0"/>
              <a:t>J Clin Endocrinol Metab. </a:t>
            </a:r>
            <a:r>
              <a:rPr lang="nl-NL" dirty="0"/>
              <a:t>2022. </a:t>
            </a:r>
          </a:p>
        </p:txBody>
      </p:sp>
      <p:sp>
        <p:nvSpPr>
          <p:cNvPr id="5" name="Rectangle 4">
            <a:extLst>
              <a:ext uri="{FF2B5EF4-FFF2-40B4-BE49-F238E27FC236}">
                <a16:creationId xmlns:a16="http://schemas.microsoft.com/office/drawing/2014/main" id="{357A4150-9FDB-C7E4-829D-9B862039DC1C}"/>
              </a:ext>
            </a:extLst>
          </p:cNvPr>
          <p:cNvSpPr/>
          <p:nvPr/>
        </p:nvSpPr>
        <p:spPr>
          <a:xfrm>
            <a:off x="609600" y="1039446"/>
            <a:ext cx="423134" cy="5377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4168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69EA0-449A-4764-9FF4-25CA5DCB8ECC}"/>
              </a:ext>
            </a:extLst>
          </p:cNvPr>
          <p:cNvSpPr>
            <a:spLocks noGrp="1"/>
          </p:cNvSpPr>
          <p:nvPr>
            <p:ph type="title"/>
          </p:nvPr>
        </p:nvSpPr>
        <p:spPr>
          <a:xfrm>
            <a:off x="609600" y="199505"/>
            <a:ext cx="10744200" cy="839941"/>
          </a:xfrm>
        </p:spPr>
        <p:txBody>
          <a:bodyPr/>
          <a:lstStyle/>
          <a:p>
            <a:r>
              <a:rPr lang="en-US" dirty="0"/>
              <a:t>Transitioning</a:t>
            </a:r>
          </a:p>
        </p:txBody>
      </p:sp>
      <p:sp>
        <p:nvSpPr>
          <p:cNvPr id="3" name="Content Placeholder 2">
            <a:extLst>
              <a:ext uri="{FF2B5EF4-FFF2-40B4-BE49-F238E27FC236}">
                <a16:creationId xmlns:a16="http://schemas.microsoft.com/office/drawing/2014/main" id="{BF24E285-E09C-4A80-A654-7E366B76E417}"/>
              </a:ext>
            </a:extLst>
          </p:cNvPr>
          <p:cNvSpPr>
            <a:spLocks noGrp="1"/>
          </p:cNvSpPr>
          <p:nvPr>
            <p:ph idx="1"/>
          </p:nvPr>
        </p:nvSpPr>
        <p:spPr>
          <a:xfrm>
            <a:off x="609600" y="1071720"/>
            <a:ext cx="10744200" cy="5437554"/>
          </a:xfrm>
        </p:spPr>
        <p:txBody>
          <a:bodyPr>
            <a:normAutofit lnSpcReduction="10000"/>
          </a:bodyPr>
          <a:lstStyle/>
          <a:p>
            <a:pPr marL="457200" indent="-457200">
              <a:lnSpc>
                <a:spcPct val="120000"/>
              </a:lnSpc>
              <a:buFont typeface="+mj-lt"/>
              <a:buAutoNum type="arabicPeriod"/>
            </a:pPr>
            <a:r>
              <a:rPr lang="en-US" dirty="0"/>
              <a:t>Moving Forward: ongoing provision of HCT services</a:t>
            </a:r>
          </a:p>
          <a:p>
            <a:pPr lvl="1">
              <a:lnSpc>
                <a:spcPct val="120000"/>
              </a:lnSpc>
            </a:pPr>
            <a:r>
              <a:rPr lang="en-US" dirty="0">
                <a:solidFill>
                  <a:srgbClr val="3A3A3A"/>
                </a:solidFill>
              </a:rPr>
              <a:t>Introduce more multidisciplinary team members (e.g., discuss how to ask for social worker support, review how to request referrals to outside services)</a:t>
            </a:r>
          </a:p>
          <a:p>
            <a:pPr lvl="1">
              <a:lnSpc>
                <a:spcPct val="120000"/>
              </a:lnSpc>
            </a:pPr>
            <a:r>
              <a:rPr lang="en-US" dirty="0">
                <a:solidFill>
                  <a:srgbClr val="3A3A3A"/>
                </a:solidFill>
              </a:rPr>
              <a:t>Ensure increased responsibility in disease management (e.g., refilling prescriptions, making appointments) and understanding of high-impact health behaviors (e.g., physical activity, sleep, diet)</a:t>
            </a:r>
          </a:p>
          <a:p>
            <a:pPr lvl="1">
              <a:lnSpc>
                <a:spcPct val="120000"/>
              </a:lnSpc>
            </a:pPr>
            <a:r>
              <a:rPr lang="en-US" dirty="0"/>
              <a:t>Scaffolded self-advocacy, planning, organization, and assertiveness during medical appointments </a:t>
            </a:r>
          </a:p>
          <a:p>
            <a:pPr lvl="2">
              <a:lnSpc>
                <a:spcPct val="120000"/>
              </a:lnSpc>
              <a:buFont typeface="Wingdings" panose="05000000000000000000" pitchFamily="2" charset="2"/>
              <a:buChar char="ü"/>
            </a:pPr>
            <a:r>
              <a:rPr lang="en-US" dirty="0"/>
              <a:t> Patient encouraged to ask questions to medical providers</a:t>
            </a:r>
          </a:p>
          <a:p>
            <a:pPr lvl="2">
              <a:lnSpc>
                <a:spcPct val="120000"/>
              </a:lnSpc>
              <a:buFont typeface="Wingdings" panose="05000000000000000000" pitchFamily="2" charset="2"/>
              <a:buChar char="ü"/>
            </a:pPr>
            <a:r>
              <a:rPr lang="en-US" dirty="0"/>
              <a:t> Patient encouraged to schedule their follow-up appointments via phone or electronic record</a:t>
            </a:r>
          </a:p>
          <a:p>
            <a:pPr lvl="2">
              <a:lnSpc>
                <a:spcPct val="120000"/>
              </a:lnSpc>
              <a:buFont typeface="Wingdings" panose="05000000000000000000" pitchFamily="2" charset="2"/>
              <a:buChar char="ü"/>
            </a:pPr>
            <a:r>
              <a:rPr lang="en-US" dirty="0"/>
              <a:t> Patient empowered to self-manage symptoms including pain, as appropriate</a:t>
            </a:r>
          </a:p>
          <a:p>
            <a:pPr marL="457200" indent="-457200">
              <a:lnSpc>
                <a:spcPct val="120000"/>
              </a:lnSpc>
              <a:buFont typeface="+mj-lt"/>
              <a:buAutoNum type="arabicPeriod"/>
            </a:pPr>
            <a:endParaRPr lang="en-US" dirty="0"/>
          </a:p>
          <a:p>
            <a:pPr marL="457200" indent="-457200">
              <a:lnSpc>
                <a:spcPct val="120000"/>
              </a:lnSpc>
              <a:buFont typeface="+mj-lt"/>
              <a:buAutoNum type="arabicPeriod"/>
            </a:pPr>
            <a:r>
              <a:rPr lang="en-US" dirty="0"/>
              <a:t>Reaching the Goal: transfer to adult-focused providers</a:t>
            </a:r>
          </a:p>
        </p:txBody>
      </p:sp>
      <p:sp>
        <p:nvSpPr>
          <p:cNvPr id="7" name="Footer Placeholder 6">
            <a:extLst>
              <a:ext uri="{FF2B5EF4-FFF2-40B4-BE49-F238E27FC236}">
                <a16:creationId xmlns:a16="http://schemas.microsoft.com/office/drawing/2014/main" id="{0F735E12-C5B4-622D-DC65-78AFD7C1259A}"/>
              </a:ext>
            </a:extLst>
          </p:cNvPr>
          <p:cNvSpPr>
            <a:spLocks noGrp="1"/>
          </p:cNvSpPr>
          <p:nvPr>
            <p:ph type="ftr" sz="quarter" idx="3"/>
          </p:nvPr>
        </p:nvSpPr>
        <p:spPr/>
        <p:txBody>
          <a:bodyPr/>
          <a:lstStyle/>
          <a:p>
            <a:r>
              <a:rPr lang="nl-NL" dirty="0"/>
              <a:t>Dahir K, et al. </a:t>
            </a:r>
            <a:r>
              <a:rPr lang="nl-NL" i="1" dirty="0"/>
              <a:t>J Clin Endocrinol Metab. </a:t>
            </a:r>
            <a:r>
              <a:rPr lang="nl-NL" dirty="0"/>
              <a:t>2022. </a:t>
            </a:r>
          </a:p>
        </p:txBody>
      </p:sp>
      <p:sp>
        <p:nvSpPr>
          <p:cNvPr id="4" name="Rectangle 3">
            <a:extLst>
              <a:ext uri="{FF2B5EF4-FFF2-40B4-BE49-F238E27FC236}">
                <a16:creationId xmlns:a16="http://schemas.microsoft.com/office/drawing/2014/main" id="{32B83C7D-E0B8-4C77-1A56-EEA9AB53901F}"/>
              </a:ext>
            </a:extLst>
          </p:cNvPr>
          <p:cNvSpPr/>
          <p:nvPr/>
        </p:nvSpPr>
        <p:spPr>
          <a:xfrm>
            <a:off x="609600" y="1039446"/>
            <a:ext cx="423134" cy="5377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7958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p:txBody>
          <a:bodyPr/>
          <a:lstStyle/>
          <a:p>
            <a:r>
              <a:rPr lang="en-US" dirty="0"/>
              <a:t>What to</a:t>
            </a:r>
            <a:br>
              <a:rPr lang="en-US" dirty="0"/>
            </a:br>
            <a:r>
              <a:rPr lang="en-US" dirty="0"/>
              <a:t>Watch</a:t>
            </a:r>
          </a:p>
        </p:txBody>
      </p:sp>
      <p:sp>
        <p:nvSpPr>
          <p:cNvPr id="3" name="Content Placeholder 2">
            <a:extLst>
              <a:ext uri="{FF2B5EF4-FFF2-40B4-BE49-F238E27FC236}">
                <a16:creationId xmlns:a16="http://schemas.microsoft.com/office/drawing/2014/main" id="{D063D67B-EC8A-40C1-B569-C2713648D183}"/>
              </a:ext>
            </a:extLst>
          </p:cNvPr>
          <p:cNvSpPr>
            <a:spLocks noGrp="1"/>
          </p:cNvSpPr>
          <p:nvPr>
            <p:ph idx="1"/>
          </p:nvPr>
        </p:nvSpPr>
        <p:spPr>
          <a:xfrm>
            <a:off x="375138" y="1477906"/>
            <a:ext cx="5367291" cy="4722477"/>
          </a:xfrm>
        </p:spPr>
        <p:txBody>
          <a:bodyPr>
            <a:normAutofit/>
          </a:bodyPr>
          <a:lstStyle/>
          <a:p>
            <a:r>
              <a:rPr lang="en-US" sz="2000" b="1" dirty="0"/>
              <a:t>Stress</a:t>
            </a:r>
            <a:r>
              <a:rPr lang="en-US" sz="2000" dirty="0"/>
              <a:t> – stressors are relative to developmental stage</a:t>
            </a:r>
          </a:p>
          <a:p>
            <a:r>
              <a:rPr lang="en-US" sz="2000" b="1" dirty="0"/>
              <a:t>Resources</a:t>
            </a:r>
            <a:r>
              <a:rPr lang="en-US" sz="2000" dirty="0"/>
              <a:t> – what is available to reduce stress and increase support (e.g., support group)</a:t>
            </a:r>
          </a:p>
          <a:p>
            <a:pPr marL="0" indent="0">
              <a:buNone/>
            </a:pPr>
            <a:r>
              <a:rPr lang="en-US" sz="2000" dirty="0"/>
              <a:t>	</a:t>
            </a:r>
            <a:r>
              <a:rPr lang="en-US" sz="2000" i="1" dirty="0"/>
              <a:t>[Balance of stress and resources]</a:t>
            </a:r>
          </a:p>
          <a:p>
            <a:r>
              <a:rPr lang="en-US" sz="2000" b="1" dirty="0"/>
              <a:t>Values</a:t>
            </a:r>
            <a:r>
              <a:rPr lang="en-US" sz="2000" dirty="0"/>
              <a:t> – what are the patient’s needs/ what do they care about (e.g., sports, dating, friends, pain, etc.)</a:t>
            </a:r>
          </a:p>
          <a:p>
            <a:r>
              <a:rPr lang="en-US" sz="2000" b="1" dirty="0"/>
              <a:t>Family</a:t>
            </a:r>
            <a:r>
              <a:rPr lang="en-US" sz="2000" dirty="0"/>
              <a:t> – acknowledge effects of XLH on the entire family’s stress levels</a:t>
            </a:r>
          </a:p>
        </p:txBody>
      </p:sp>
      <p:pic>
        <p:nvPicPr>
          <p:cNvPr id="11" name="Picture 10">
            <a:extLst>
              <a:ext uri="{FF2B5EF4-FFF2-40B4-BE49-F238E27FC236}">
                <a16:creationId xmlns:a16="http://schemas.microsoft.com/office/drawing/2014/main" id="{BC348008-FF96-41FD-9377-8756C94ADC7C}"/>
              </a:ext>
            </a:extLst>
          </p:cNvPr>
          <p:cNvPicPr>
            <a:picLocks noChangeAspect="1"/>
          </p:cNvPicPr>
          <p:nvPr/>
        </p:nvPicPr>
        <p:blipFill>
          <a:blip r:embed="rId2"/>
          <a:stretch>
            <a:fillRect/>
          </a:stretch>
        </p:blipFill>
        <p:spPr>
          <a:xfrm>
            <a:off x="6411958" y="6257529"/>
            <a:ext cx="4941842" cy="502931"/>
          </a:xfrm>
          <a:prstGeom prst="rect">
            <a:avLst/>
          </a:prstGeom>
        </p:spPr>
      </p:pic>
      <p:pic>
        <p:nvPicPr>
          <p:cNvPr id="8" name="Picture 7">
            <a:extLst>
              <a:ext uri="{FF2B5EF4-FFF2-40B4-BE49-F238E27FC236}">
                <a16:creationId xmlns:a16="http://schemas.microsoft.com/office/drawing/2014/main" id="{F0AAA96E-3687-4D04-8243-1C48CB5EBC74}"/>
              </a:ext>
            </a:extLst>
          </p:cNvPr>
          <p:cNvPicPr>
            <a:picLocks noChangeAspect="1"/>
          </p:cNvPicPr>
          <p:nvPr/>
        </p:nvPicPr>
        <p:blipFill rotWithShape="1">
          <a:blip r:embed="rId3"/>
          <a:srcRect b="2151"/>
          <a:stretch/>
        </p:blipFill>
        <p:spPr>
          <a:xfrm>
            <a:off x="6214864" y="183875"/>
            <a:ext cx="5367291" cy="6041144"/>
          </a:xfrm>
          <a:prstGeom prst="rect">
            <a:avLst/>
          </a:prstGeom>
        </p:spPr>
      </p:pic>
      <p:sp>
        <p:nvSpPr>
          <p:cNvPr id="4" name="Footer Placeholder 6">
            <a:extLst>
              <a:ext uri="{FF2B5EF4-FFF2-40B4-BE49-F238E27FC236}">
                <a16:creationId xmlns:a16="http://schemas.microsoft.com/office/drawing/2014/main" id="{E7656BE6-CA77-0FD5-8F66-432C26CC0C43}"/>
              </a:ext>
            </a:extLst>
          </p:cNvPr>
          <p:cNvSpPr>
            <a:spLocks noGrp="1"/>
          </p:cNvSpPr>
          <p:nvPr>
            <p:ph type="ftr" sz="quarter" idx="3"/>
          </p:nvPr>
        </p:nvSpPr>
        <p:spPr>
          <a:xfrm>
            <a:off x="609601" y="6356350"/>
            <a:ext cx="2746786" cy="442131"/>
          </a:xfrm>
        </p:spPr>
        <p:txBody>
          <a:bodyPr/>
          <a:lstStyle/>
          <a:p>
            <a:r>
              <a:rPr lang="en-US" dirty="0" err="1"/>
              <a:t>XLH</a:t>
            </a:r>
            <a:r>
              <a:rPr lang="en-US" dirty="0"/>
              <a:t>, x-linked hypophosphatemia. </a:t>
            </a:r>
          </a:p>
          <a:p>
            <a:r>
              <a:rPr lang="en-US" dirty="0"/>
              <a:t>Ultragenyx Pharmaceutical. Addressing your mental health. December 2019. xlhlink.com. </a:t>
            </a:r>
          </a:p>
        </p:txBody>
      </p:sp>
      <p:sp>
        <p:nvSpPr>
          <p:cNvPr id="5" name="Rectangle 4">
            <a:extLst>
              <a:ext uri="{FF2B5EF4-FFF2-40B4-BE49-F238E27FC236}">
                <a16:creationId xmlns:a16="http://schemas.microsoft.com/office/drawing/2014/main" id="{36015B19-9088-4915-FD3E-4041DBB5F54D}"/>
              </a:ext>
            </a:extLst>
          </p:cNvPr>
          <p:cNvSpPr/>
          <p:nvPr/>
        </p:nvSpPr>
        <p:spPr>
          <a:xfrm>
            <a:off x="247426" y="2226833"/>
            <a:ext cx="5604734" cy="3646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364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3274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p:txBody>
          <a:bodyPr/>
          <a:lstStyle/>
          <a:p>
            <a:r>
              <a:rPr lang="en-US" dirty="0"/>
              <a:t>What to</a:t>
            </a:r>
            <a:br>
              <a:rPr lang="en-US" dirty="0"/>
            </a:br>
            <a:r>
              <a:rPr lang="en-US" dirty="0"/>
              <a:t>Watch</a:t>
            </a:r>
          </a:p>
        </p:txBody>
      </p:sp>
      <p:sp>
        <p:nvSpPr>
          <p:cNvPr id="3" name="Content Placeholder 2">
            <a:extLst>
              <a:ext uri="{FF2B5EF4-FFF2-40B4-BE49-F238E27FC236}">
                <a16:creationId xmlns:a16="http://schemas.microsoft.com/office/drawing/2014/main" id="{D063D67B-EC8A-40C1-B569-C2713648D183}"/>
              </a:ext>
            </a:extLst>
          </p:cNvPr>
          <p:cNvSpPr>
            <a:spLocks noGrp="1"/>
          </p:cNvSpPr>
          <p:nvPr>
            <p:ph idx="1"/>
          </p:nvPr>
        </p:nvSpPr>
        <p:spPr>
          <a:xfrm>
            <a:off x="375138" y="1477906"/>
            <a:ext cx="5367291" cy="4722477"/>
          </a:xfrm>
        </p:spPr>
        <p:txBody>
          <a:bodyPr>
            <a:normAutofit/>
          </a:bodyPr>
          <a:lstStyle/>
          <a:p>
            <a:r>
              <a:rPr lang="en-US" sz="2000" b="1" dirty="0">
                <a:solidFill>
                  <a:schemeClr val="bg1">
                    <a:lumMod val="75000"/>
                  </a:schemeClr>
                </a:solidFill>
              </a:rPr>
              <a:t>Stress</a:t>
            </a:r>
            <a:r>
              <a:rPr lang="en-US" sz="2000" dirty="0">
                <a:solidFill>
                  <a:schemeClr val="bg1">
                    <a:lumMod val="75000"/>
                  </a:schemeClr>
                </a:solidFill>
              </a:rPr>
              <a:t> – stressors are relative to developmental stage</a:t>
            </a:r>
          </a:p>
          <a:p>
            <a:r>
              <a:rPr lang="en-US" sz="2000" b="1" dirty="0"/>
              <a:t>Resources</a:t>
            </a:r>
            <a:r>
              <a:rPr lang="en-US" sz="2000" dirty="0"/>
              <a:t> – what is available to reduce stress and increase support (e.g., support group)</a:t>
            </a:r>
          </a:p>
          <a:p>
            <a:pPr marL="0" indent="0">
              <a:buNone/>
            </a:pPr>
            <a:r>
              <a:rPr lang="en-US" sz="2000" dirty="0"/>
              <a:t>	</a:t>
            </a:r>
            <a:r>
              <a:rPr lang="en-US" sz="2000" i="1" dirty="0"/>
              <a:t>[Balance of stress and resources]</a:t>
            </a:r>
          </a:p>
          <a:p>
            <a:r>
              <a:rPr lang="en-US" sz="2000" b="1" dirty="0"/>
              <a:t>Values</a:t>
            </a:r>
            <a:r>
              <a:rPr lang="en-US" sz="2000" dirty="0"/>
              <a:t> – what are the patient’s needs/ what do they care about (e.g., sports, dating, friends, pain, etc.)</a:t>
            </a:r>
          </a:p>
          <a:p>
            <a:r>
              <a:rPr lang="en-US" sz="2000" b="1" dirty="0"/>
              <a:t>Family</a:t>
            </a:r>
            <a:r>
              <a:rPr lang="en-US" sz="2000" dirty="0"/>
              <a:t> – acknowledge effects of XLH on the entire family’s stress levels</a:t>
            </a:r>
          </a:p>
        </p:txBody>
      </p:sp>
      <p:pic>
        <p:nvPicPr>
          <p:cNvPr id="11" name="Picture 10">
            <a:extLst>
              <a:ext uri="{FF2B5EF4-FFF2-40B4-BE49-F238E27FC236}">
                <a16:creationId xmlns:a16="http://schemas.microsoft.com/office/drawing/2014/main" id="{BC348008-FF96-41FD-9377-8756C94ADC7C}"/>
              </a:ext>
            </a:extLst>
          </p:cNvPr>
          <p:cNvPicPr>
            <a:picLocks noChangeAspect="1"/>
          </p:cNvPicPr>
          <p:nvPr/>
        </p:nvPicPr>
        <p:blipFill>
          <a:blip r:embed="rId2"/>
          <a:stretch>
            <a:fillRect/>
          </a:stretch>
        </p:blipFill>
        <p:spPr>
          <a:xfrm>
            <a:off x="6411958" y="6257529"/>
            <a:ext cx="4941842" cy="502931"/>
          </a:xfrm>
          <a:prstGeom prst="rect">
            <a:avLst/>
          </a:prstGeom>
        </p:spPr>
      </p:pic>
      <p:pic>
        <p:nvPicPr>
          <p:cNvPr id="8" name="Picture 7">
            <a:extLst>
              <a:ext uri="{FF2B5EF4-FFF2-40B4-BE49-F238E27FC236}">
                <a16:creationId xmlns:a16="http://schemas.microsoft.com/office/drawing/2014/main" id="{F0AAA96E-3687-4D04-8243-1C48CB5EBC74}"/>
              </a:ext>
            </a:extLst>
          </p:cNvPr>
          <p:cNvPicPr>
            <a:picLocks noChangeAspect="1"/>
          </p:cNvPicPr>
          <p:nvPr/>
        </p:nvPicPr>
        <p:blipFill rotWithShape="1">
          <a:blip r:embed="rId3"/>
          <a:srcRect b="2151"/>
          <a:stretch/>
        </p:blipFill>
        <p:spPr>
          <a:xfrm>
            <a:off x="6214864" y="183875"/>
            <a:ext cx="5367291" cy="6041144"/>
          </a:xfrm>
          <a:prstGeom prst="rect">
            <a:avLst/>
          </a:prstGeom>
        </p:spPr>
      </p:pic>
      <p:sp>
        <p:nvSpPr>
          <p:cNvPr id="4" name="Footer Placeholder 6">
            <a:extLst>
              <a:ext uri="{FF2B5EF4-FFF2-40B4-BE49-F238E27FC236}">
                <a16:creationId xmlns:a16="http://schemas.microsoft.com/office/drawing/2014/main" id="{E7656BE6-CA77-0FD5-8F66-432C26CC0C43}"/>
              </a:ext>
            </a:extLst>
          </p:cNvPr>
          <p:cNvSpPr>
            <a:spLocks noGrp="1"/>
          </p:cNvSpPr>
          <p:nvPr>
            <p:ph type="ftr" sz="quarter" idx="3"/>
          </p:nvPr>
        </p:nvSpPr>
        <p:spPr>
          <a:xfrm>
            <a:off x="609601" y="6356350"/>
            <a:ext cx="2746786" cy="442131"/>
          </a:xfrm>
        </p:spPr>
        <p:txBody>
          <a:bodyPr/>
          <a:lstStyle/>
          <a:p>
            <a:r>
              <a:rPr lang="en-US" dirty="0" err="1"/>
              <a:t>XLH</a:t>
            </a:r>
            <a:r>
              <a:rPr lang="en-US" dirty="0"/>
              <a:t>, x-linked hypophosphatemia. </a:t>
            </a:r>
          </a:p>
          <a:p>
            <a:r>
              <a:rPr lang="en-US" dirty="0"/>
              <a:t>Ultragenyx Pharmaceutical. Addressing your mental health. December 2019. xlhlink.com. </a:t>
            </a:r>
          </a:p>
        </p:txBody>
      </p:sp>
      <p:sp>
        <p:nvSpPr>
          <p:cNvPr id="5" name="Rectangle 4">
            <a:extLst>
              <a:ext uri="{FF2B5EF4-FFF2-40B4-BE49-F238E27FC236}">
                <a16:creationId xmlns:a16="http://schemas.microsoft.com/office/drawing/2014/main" id="{36015B19-9088-4915-FD3E-4041DBB5F54D}"/>
              </a:ext>
            </a:extLst>
          </p:cNvPr>
          <p:cNvSpPr/>
          <p:nvPr/>
        </p:nvSpPr>
        <p:spPr>
          <a:xfrm>
            <a:off x="247426" y="3679115"/>
            <a:ext cx="5604734" cy="2194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395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p:txBody>
          <a:bodyPr/>
          <a:lstStyle/>
          <a:p>
            <a:r>
              <a:rPr lang="en-US" dirty="0"/>
              <a:t>What to</a:t>
            </a:r>
            <a:br>
              <a:rPr lang="en-US" dirty="0"/>
            </a:br>
            <a:r>
              <a:rPr lang="en-US" dirty="0"/>
              <a:t>Watch</a:t>
            </a:r>
          </a:p>
        </p:txBody>
      </p:sp>
      <p:sp>
        <p:nvSpPr>
          <p:cNvPr id="3" name="Content Placeholder 2">
            <a:extLst>
              <a:ext uri="{FF2B5EF4-FFF2-40B4-BE49-F238E27FC236}">
                <a16:creationId xmlns:a16="http://schemas.microsoft.com/office/drawing/2014/main" id="{D063D67B-EC8A-40C1-B569-C2713648D183}"/>
              </a:ext>
            </a:extLst>
          </p:cNvPr>
          <p:cNvSpPr>
            <a:spLocks noGrp="1"/>
          </p:cNvSpPr>
          <p:nvPr>
            <p:ph idx="1"/>
          </p:nvPr>
        </p:nvSpPr>
        <p:spPr>
          <a:xfrm>
            <a:off x="375138" y="1477906"/>
            <a:ext cx="5367291" cy="4722477"/>
          </a:xfrm>
        </p:spPr>
        <p:txBody>
          <a:bodyPr>
            <a:normAutofit/>
          </a:bodyPr>
          <a:lstStyle/>
          <a:p>
            <a:r>
              <a:rPr lang="en-US" sz="2000" b="1" dirty="0">
                <a:solidFill>
                  <a:schemeClr val="bg1">
                    <a:lumMod val="75000"/>
                  </a:schemeClr>
                </a:solidFill>
              </a:rPr>
              <a:t>Stress</a:t>
            </a:r>
            <a:r>
              <a:rPr lang="en-US" sz="2000" dirty="0">
                <a:solidFill>
                  <a:schemeClr val="bg1">
                    <a:lumMod val="75000"/>
                  </a:schemeClr>
                </a:solidFill>
              </a:rPr>
              <a:t> – stressors are relative to developmental stage</a:t>
            </a:r>
          </a:p>
          <a:p>
            <a:r>
              <a:rPr lang="en-US" sz="2000" b="1" dirty="0">
                <a:solidFill>
                  <a:schemeClr val="bg1">
                    <a:lumMod val="75000"/>
                  </a:schemeClr>
                </a:solidFill>
              </a:rPr>
              <a:t>Resources</a:t>
            </a:r>
            <a:r>
              <a:rPr lang="en-US" sz="2000" dirty="0">
                <a:solidFill>
                  <a:schemeClr val="bg1">
                    <a:lumMod val="75000"/>
                  </a:schemeClr>
                </a:solidFill>
              </a:rPr>
              <a:t> – what is available to reduce stress and increase support (e.g., support group)</a:t>
            </a:r>
          </a:p>
          <a:p>
            <a:pPr marL="0" indent="0">
              <a:buNone/>
            </a:pPr>
            <a:r>
              <a:rPr lang="en-US" sz="2000" dirty="0">
                <a:solidFill>
                  <a:schemeClr val="bg1">
                    <a:lumMod val="75000"/>
                  </a:schemeClr>
                </a:solidFill>
              </a:rPr>
              <a:t>	</a:t>
            </a:r>
            <a:r>
              <a:rPr lang="en-US" sz="2000" i="1" dirty="0">
                <a:solidFill>
                  <a:schemeClr val="bg1">
                    <a:lumMod val="75000"/>
                  </a:schemeClr>
                </a:solidFill>
              </a:rPr>
              <a:t>[Balance of stress and resources]</a:t>
            </a:r>
          </a:p>
          <a:p>
            <a:r>
              <a:rPr lang="en-US" sz="2000" b="1" dirty="0"/>
              <a:t>Values</a:t>
            </a:r>
            <a:r>
              <a:rPr lang="en-US" sz="2000" dirty="0"/>
              <a:t> – what are the patient’s needs/ what do they care about (e.g., sports, dating, friends, pain, etc.)</a:t>
            </a:r>
          </a:p>
          <a:p>
            <a:r>
              <a:rPr lang="en-US" sz="2000" b="1" dirty="0"/>
              <a:t>Family</a:t>
            </a:r>
            <a:r>
              <a:rPr lang="en-US" sz="2000" dirty="0"/>
              <a:t> – acknowledge effects of XLH on the entire family’s stress levels</a:t>
            </a:r>
          </a:p>
        </p:txBody>
      </p:sp>
      <p:pic>
        <p:nvPicPr>
          <p:cNvPr id="11" name="Picture 10">
            <a:extLst>
              <a:ext uri="{FF2B5EF4-FFF2-40B4-BE49-F238E27FC236}">
                <a16:creationId xmlns:a16="http://schemas.microsoft.com/office/drawing/2014/main" id="{BC348008-FF96-41FD-9377-8756C94ADC7C}"/>
              </a:ext>
            </a:extLst>
          </p:cNvPr>
          <p:cNvPicPr>
            <a:picLocks noChangeAspect="1"/>
          </p:cNvPicPr>
          <p:nvPr/>
        </p:nvPicPr>
        <p:blipFill>
          <a:blip r:embed="rId2"/>
          <a:stretch>
            <a:fillRect/>
          </a:stretch>
        </p:blipFill>
        <p:spPr>
          <a:xfrm>
            <a:off x="6411958" y="6257529"/>
            <a:ext cx="4941842" cy="502931"/>
          </a:xfrm>
          <a:prstGeom prst="rect">
            <a:avLst/>
          </a:prstGeom>
        </p:spPr>
      </p:pic>
      <p:pic>
        <p:nvPicPr>
          <p:cNvPr id="8" name="Picture 7">
            <a:extLst>
              <a:ext uri="{FF2B5EF4-FFF2-40B4-BE49-F238E27FC236}">
                <a16:creationId xmlns:a16="http://schemas.microsoft.com/office/drawing/2014/main" id="{F0AAA96E-3687-4D04-8243-1C48CB5EBC74}"/>
              </a:ext>
            </a:extLst>
          </p:cNvPr>
          <p:cNvPicPr>
            <a:picLocks noChangeAspect="1"/>
          </p:cNvPicPr>
          <p:nvPr/>
        </p:nvPicPr>
        <p:blipFill rotWithShape="1">
          <a:blip r:embed="rId3"/>
          <a:srcRect b="2151"/>
          <a:stretch/>
        </p:blipFill>
        <p:spPr>
          <a:xfrm>
            <a:off x="6214864" y="183875"/>
            <a:ext cx="5367291" cy="6041144"/>
          </a:xfrm>
          <a:prstGeom prst="rect">
            <a:avLst/>
          </a:prstGeom>
        </p:spPr>
      </p:pic>
      <p:sp>
        <p:nvSpPr>
          <p:cNvPr id="4" name="Footer Placeholder 6">
            <a:extLst>
              <a:ext uri="{FF2B5EF4-FFF2-40B4-BE49-F238E27FC236}">
                <a16:creationId xmlns:a16="http://schemas.microsoft.com/office/drawing/2014/main" id="{E7656BE6-CA77-0FD5-8F66-432C26CC0C43}"/>
              </a:ext>
            </a:extLst>
          </p:cNvPr>
          <p:cNvSpPr>
            <a:spLocks noGrp="1"/>
          </p:cNvSpPr>
          <p:nvPr>
            <p:ph type="ftr" sz="quarter" idx="3"/>
          </p:nvPr>
        </p:nvSpPr>
        <p:spPr>
          <a:xfrm>
            <a:off x="609601" y="6356350"/>
            <a:ext cx="2746786" cy="442131"/>
          </a:xfrm>
        </p:spPr>
        <p:txBody>
          <a:bodyPr/>
          <a:lstStyle/>
          <a:p>
            <a:r>
              <a:rPr lang="en-US" dirty="0" err="1"/>
              <a:t>XLH</a:t>
            </a:r>
            <a:r>
              <a:rPr lang="en-US" dirty="0"/>
              <a:t>, x-linked hypophosphatemia. </a:t>
            </a:r>
          </a:p>
          <a:p>
            <a:r>
              <a:rPr lang="en-US" dirty="0"/>
              <a:t>Ultragenyx Pharmaceutical. Addressing your mental health. December 2019. xlhlink.com. </a:t>
            </a:r>
          </a:p>
        </p:txBody>
      </p:sp>
      <p:sp>
        <p:nvSpPr>
          <p:cNvPr id="5" name="Rectangle 4">
            <a:extLst>
              <a:ext uri="{FF2B5EF4-FFF2-40B4-BE49-F238E27FC236}">
                <a16:creationId xmlns:a16="http://schemas.microsoft.com/office/drawing/2014/main" id="{36015B19-9088-4915-FD3E-4041DBB5F54D}"/>
              </a:ext>
            </a:extLst>
          </p:cNvPr>
          <p:cNvSpPr/>
          <p:nvPr/>
        </p:nvSpPr>
        <p:spPr>
          <a:xfrm>
            <a:off x="247426" y="4688097"/>
            <a:ext cx="5604734" cy="11855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0814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p:txBody>
          <a:bodyPr/>
          <a:lstStyle/>
          <a:p>
            <a:r>
              <a:rPr lang="en-US" dirty="0"/>
              <a:t>What to</a:t>
            </a:r>
            <a:br>
              <a:rPr lang="en-US" dirty="0"/>
            </a:br>
            <a:r>
              <a:rPr lang="en-US" dirty="0"/>
              <a:t>Watch</a:t>
            </a:r>
          </a:p>
        </p:txBody>
      </p:sp>
      <p:sp>
        <p:nvSpPr>
          <p:cNvPr id="3" name="Content Placeholder 2">
            <a:extLst>
              <a:ext uri="{FF2B5EF4-FFF2-40B4-BE49-F238E27FC236}">
                <a16:creationId xmlns:a16="http://schemas.microsoft.com/office/drawing/2014/main" id="{D063D67B-EC8A-40C1-B569-C2713648D183}"/>
              </a:ext>
            </a:extLst>
          </p:cNvPr>
          <p:cNvSpPr>
            <a:spLocks noGrp="1"/>
          </p:cNvSpPr>
          <p:nvPr>
            <p:ph idx="1"/>
          </p:nvPr>
        </p:nvSpPr>
        <p:spPr>
          <a:xfrm>
            <a:off x="375138" y="1477906"/>
            <a:ext cx="5367291" cy="4722477"/>
          </a:xfrm>
        </p:spPr>
        <p:txBody>
          <a:bodyPr>
            <a:normAutofit/>
          </a:bodyPr>
          <a:lstStyle/>
          <a:p>
            <a:r>
              <a:rPr lang="en-US" sz="2000" b="1" dirty="0">
                <a:solidFill>
                  <a:schemeClr val="bg1">
                    <a:lumMod val="75000"/>
                  </a:schemeClr>
                </a:solidFill>
              </a:rPr>
              <a:t>Stress</a:t>
            </a:r>
            <a:r>
              <a:rPr lang="en-US" sz="2000" dirty="0">
                <a:solidFill>
                  <a:schemeClr val="bg1">
                    <a:lumMod val="75000"/>
                  </a:schemeClr>
                </a:solidFill>
              </a:rPr>
              <a:t> – stressors are relative to developmental stage</a:t>
            </a:r>
          </a:p>
          <a:p>
            <a:r>
              <a:rPr lang="en-US" sz="2000" b="1" dirty="0">
                <a:solidFill>
                  <a:schemeClr val="bg1">
                    <a:lumMod val="75000"/>
                  </a:schemeClr>
                </a:solidFill>
              </a:rPr>
              <a:t>Resources</a:t>
            </a:r>
            <a:r>
              <a:rPr lang="en-US" sz="2000" dirty="0">
                <a:solidFill>
                  <a:schemeClr val="bg1">
                    <a:lumMod val="75000"/>
                  </a:schemeClr>
                </a:solidFill>
              </a:rPr>
              <a:t> – what is available to reduce stress and increase support (e.g., support group)</a:t>
            </a:r>
          </a:p>
          <a:p>
            <a:pPr marL="0" indent="0">
              <a:buNone/>
            </a:pPr>
            <a:r>
              <a:rPr lang="en-US" sz="2000" dirty="0">
                <a:solidFill>
                  <a:schemeClr val="bg1">
                    <a:lumMod val="75000"/>
                  </a:schemeClr>
                </a:solidFill>
              </a:rPr>
              <a:t>	</a:t>
            </a:r>
            <a:r>
              <a:rPr lang="en-US" sz="2000" i="1" dirty="0">
                <a:solidFill>
                  <a:schemeClr val="bg1">
                    <a:lumMod val="75000"/>
                  </a:schemeClr>
                </a:solidFill>
              </a:rPr>
              <a:t>[Balance of stress and resources]</a:t>
            </a:r>
          </a:p>
          <a:p>
            <a:r>
              <a:rPr lang="en-US" sz="2000" b="1" dirty="0">
                <a:solidFill>
                  <a:schemeClr val="bg1">
                    <a:lumMod val="75000"/>
                  </a:schemeClr>
                </a:solidFill>
              </a:rPr>
              <a:t>Values</a:t>
            </a:r>
            <a:r>
              <a:rPr lang="en-US" sz="2000" dirty="0">
                <a:solidFill>
                  <a:schemeClr val="bg1">
                    <a:lumMod val="75000"/>
                  </a:schemeClr>
                </a:solidFill>
              </a:rPr>
              <a:t> – what are the patient’s needs/ what do they care about (e.g., sports, dating, friends, pain, etc.)</a:t>
            </a:r>
          </a:p>
          <a:p>
            <a:r>
              <a:rPr lang="en-US" sz="2000" b="1" dirty="0"/>
              <a:t>Family</a:t>
            </a:r>
            <a:r>
              <a:rPr lang="en-US" sz="2000" dirty="0"/>
              <a:t> – acknowledge effects of XLH on the entire family’s stress levels</a:t>
            </a:r>
          </a:p>
        </p:txBody>
      </p:sp>
      <p:pic>
        <p:nvPicPr>
          <p:cNvPr id="11" name="Picture 10">
            <a:extLst>
              <a:ext uri="{FF2B5EF4-FFF2-40B4-BE49-F238E27FC236}">
                <a16:creationId xmlns:a16="http://schemas.microsoft.com/office/drawing/2014/main" id="{BC348008-FF96-41FD-9377-8756C94ADC7C}"/>
              </a:ext>
            </a:extLst>
          </p:cNvPr>
          <p:cNvPicPr>
            <a:picLocks noChangeAspect="1"/>
          </p:cNvPicPr>
          <p:nvPr/>
        </p:nvPicPr>
        <p:blipFill>
          <a:blip r:embed="rId2"/>
          <a:stretch>
            <a:fillRect/>
          </a:stretch>
        </p:blipFill>
        <p:spPr>
          <a:xfrm>
            <a:off x="6411958" y="6257529"/>
            <a:ext cx="4941842" cy="502931"/>
          </a:xfrm>
          <a:prstGeom prst="rect">
            <a:avLst/>
          </a:prstGeom>
        </p:spPr>
      </p:pic>
      <p:pic>
        <p:nvPicPr>
          <p:cNvPr id="8" name="Picture 7">
            <a:extLst>
              <a:ext uri="{FF2B5EF4-FFF2-40B4-BE49-F238E27FC236}">
                <a16:creationId xmlns:a16="http://schemas.microsoft.com/office/drawing/2014/main" id="{F0AAA96E-3687-4D04-8243-1C48CB5EBC74}"/>
              </a:ext>
            </a:extLst>
          </p:cNvPr>
          <p:cNvPicPr>
            <a:picLocks noChangeAspect="1"/>
          </p:cNvPicPr>
          <p:nvPr/>
        </p:nvPicPr>
        <p:blipFill rotWithShape="1">
          <a:blip r:embed="rId3"/>
          <a:srcRect b="2151"/>
          <a:stretch/>
        </p:blipFill>
        <p:spPr>
          <a:xfrm>
            <a:off x="6214864" y="183875"/>
            <a:ext cx="5367291" cy="6041144"/>
          </a:xfrm>
          <a:prstGeom prst="rect">
            <a:avLst/>
          </a:prstGeom>
        </p:spPr>
      </p:pic>
      <p:sp>
        <p:nvSpPr>
          <p:cNvPr id="4" name="Footer Placeholder 6">
            <a:extLst>
              <a:ext uri="{FF2B5EF4-FFF2-40B4-BE49-F238E27FC236}">
                <a16:creationId xmlns:a16="http://schemas.microsoft.com/office/drawing/2014/main" id="{E7656BE6-CA77-0FD5-8F66-432C26CC0C43}"/>
              </a:ext>
            </a:extLst>
          </p:cNvPr>
          <p:cNvSpPr>
            <a:spLocks noGrp="1"/>
          </p:cNvSpPr>
          <p:nvPr>
            <p:ph type="ftr" sz="quarter" idx="3"/>
          </p:nvPr>
        </p:nvSpPr>
        <p:spPr>
          <a:xfrm>
            <a:off x="609601" y="6356350"/>
            <a:ext cx="2746786" cy="442131"/>
          </a:xfrm>
        </p:spPr>
        <p:txBody>
          <a:bodyPr/>
          <a:lstStyle/>
          <a:p>
            <a:r>
              <a:rPr lang="en-US" dirty="0" err="1"/>
              <a:t>XLH</a:t>
            </a:r>
            <a:r>
              <a:rPr lang="en-US" dirty="0"/>
              <a:t>, x-linked hypophosphatemia. </a:t>
            </a:r>
          </a:p>
          <a:p>
            <a:r>
              <a:rPr lang="en-US" dirty="0"/>
              <a:t>Ultragenyx Pharmaceutical. Addressing your mental health. December 2019. xlhlink.com. </a:t>
            </a:r>
          </a:p>
        </p:txBody>
      </p:sp>
    </p:spTree>
    <p:extLst>
      <p:ext uri="{BB962C8B-B14F-4D97-AF65-F5344CB8AC3E}">
        <p14:creationId xmlns:p14="http://schemas.microsoft.com/office/powerpoint/2010/main" val="2634287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6E6BEE7-1FDB-4979-8F98-A288D8C749AF}"/>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8000"/>
                    </a14:imgEffect>
                  </a14:imgLayer>
                </a14:imgProps>
              </a:ext>
            </a:extLst>
          </a:blip>
          <a:stretch>
            <a:fillRect/>
          </a:stretch>
        </p:blipFill>
        <p:spPr>
          <a:xfrm>
            <a:off x="1200799" y="718537"/>
            <a:ext cx="9790402" cy="5758463"/>
          </a:xfrm>
          <a:prstGeom prst="rect">
            <a:avLst/>
          </a:prstGeom>
        </p:spPr>
      </p:pic>
      <p:sp>
        <p:nvSpPr>
          <p:cNvPr id="3" name="Title 2">
            <a:extLst>
              <a:ext uri="{FF2B5EF4-FFF2-40B4-BE49-F238E27FC236}">
                <a16:creationId xmlns:a16="http://schemas.microsoft.com/office/drawing/2014/main" id="{EA70D8FA-01BD-155A-A38C-8F4821D225ED}"/>
              </a:ext>
            </a:extLst>
          </p:cNvPr>
          <p:cNvSpPr>
            <a:spLocks noGrp="1"/>
          </p:cNvSpPr>
          <p:nvPr>
            <p:ph type="title"/>
          </p:nvPr>
        </p:nvSpPr>
        <p:spPr>
          <a:xfrm>
            <a:off x="609600" y="161405"/>
            <a:ext cx="10744200" cy="600595"/>
          </a:xfrm>
        </p:spPr>
        <p:txBody>
          <a:bodyPr>
            <a:normAutofit/>
          </a:bodyPr>
          <a:lstStyle/>
          <a:p>
            <a:r>
              <a:rPr lang="en-US" sz="2400" dirty="0"/>
              <a:t>Transition Toolbox for Teens and Families</a:t>
            </a:r>
          </a:p>
        </p:txBody>
      </p:sp>
      <p:sp>
        <p:nvSpPr>
          <p:cNvPr id="5" name="Footer Placeholder 4">
            <a:extLst>
              <a:ext uri="{FF2B5EF4-FFF2-40B4-BE49-F238E27FC236}">
                <a16:creationId xmlns:a16="http://schemas.microsoft.com/office/drawing/2014/main" id="{E35D676D-14F7-9E98-503F-E4480509793A}"/>
              </a:ext>
            </a:extLst>
          </p:cNvPr>
          <p:cNvSpPr>
            <a:spLocks noGrp="1"/>
          </p:cNvSpPr>
          <p:nvPr>
            <p:ph type="ftr" sz="quarter" idx="3"/>
          </p:nvPr>
        </p:nvSpPr>
        <p:spPr/>
        <p:txBody>
          <a:bodyPr/>
          <a:lstStyle/>
          <a:p>
            <a:r>
              <a:rPr lang="en-US" dirty="0"/>
              <a:t>Adapted from Cure GN. News from </a:t>
            </a:r>
            <a:r>
              <a:rPr lang="en-US" dirty="0" err="1"/>
              <a:t>CureGN</a:t>
            </a:r>
            <a:r>
              <a:rPr lang="en-US" dirty="0"/>
              <a:t>. December 2021. CureGN.org. </a:t>
            </a:r>
          </a:p>
        </p:txBody>
      </p:sp>
      <p:sp>
        <p:nvSpPr>
          <p:cNvPr id="2" name="Rectangle 1">
            <a:extLst>
              <a:ext uri="{FF2B5EF4-FFF2-40B4-BE49-F238E27FC236}">
                <a16:creationId xmlns:a16="http://schemas.microsoft.com/office/drawing/2014/main" id="{7CFF3901-FD28-D24E-B94A-5E22765845C8}"/>
              </a:ext>
            </a:extLst>
          </p:cNvPr>
          <p:cNvSpPr/>
          <p:nvPr/>
        </p:nvSpPr>
        <p:spPr>
          <a:xfrm>
            <a:off x="1200799" y="2345167"/>
            <a:ext cx="9790402" cy="4121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1996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6E6BEE7-1FDB-4979-8F98-A288D8C749AF}"/>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8000"/>
                    </a14:imgEffect>
                  </a14:imgLayer>
                </a14:imgProps>
              </a:ext>
            </a:extLst>
          </a:blip>
          <a:stretch>
            <a:fillRect/>
          </a:stretch>
        </p:blipFill>
        <p:spPr>
          <a:xfrm>
            <a:off x="1200799" y="718537"/>
            <a:ext cx="9790402" cy="5758463"/>
          </a:xfrm>
          <a:prstGeom prst="rect">
            <a:avLst/>
          </a:prstGeom>
        </p:spPr>
      </p:pic>
      <p:sp>
        <p:nvSpPr>
          <p:cNvPr id="3" name="Title 2">
            <a:extLst>
              <a:ext uri="{FF2B5EF4-FFF2-40B4-BE49-F238E27FC236}">
                <a16:creationId xmlns:a16="http://schemas.microsoft.com/office/drawing/2014/main" id="{EA70D8FA-01BD-155A-A38C-8F4821D225ED}"/>
              </a:ext>
            </a:extLst>
          </p:cNvPr>
          <p:cNvSpPr>
            <a:spLocks noGrp="1"/>
          </p:cNvSpPr>
          <p:nvPr>
            <p:ph type="title"/>
          </p:nvPr>
        </p:nvSpPr>
        <p:spPr>
          <a:xfrm>
            <a:off x="609600" y="161405"/>
            <a:ext cx="10744200" cy="600595"/>
          </a:xfrm>
        </p:spPr>
        <p:txBody>
          <a:bodyPr>
            <a:normAutofit/>
          </a:bodyPr>
          <a:lstStyle/>
          <a:p>
            <a:r>
              <a:rPr lang="en-US" sz="2400" dirty="0"/>
              <a:t>Transition Toolbox for Teens and Families</a:t>
            </a:r>
          </a:p>
        </p:txBody>
      </p:sp>
      <p:sp>
        <p:nvSpPr>
          <p:cNvPr id="5" name="Footer Placeholder 4">
            <a:extLst>
              <a:ext uri="{FF2B5EF4-FFF2-40B4-BE49-F238E27FC236}">
                <a16:creationId xmlns:a16="http://schemas.microsoft.com/office/drawing/2014/main" id="{E35D676D-14F7-9E98-503F-E4480509793A}"/>
              </a:ext>
            </a:extLst>
          </p:cNvPr>
          <p:cNvSpPr>
            <a:spLocks noGrp="1"/>
          </p:cNvSpPr>
          <p:nvPr>
            <p:ph type="ftr" sz="quarter" idx="3"/>
          </p:nvPr>
        </p:nvSpPr>
        <p:spPr/>
        <p:txBody>
          <a:bodyPr/>
          <a:lstStyle/>
          <a:p>
            <a:r>
              <a:rPr lang="en-US" dirty="0"/>
              <a:t>Adapted from Cure GN. News from </a:t>
            </a:r>
            <a:r>
              <a:rPr lang="en-US" dirty="0" err="1"/>
              <a:t>CureGN</a:t>
            </a:r>
            <a:r>
              <a:rPr lang="en-US" dirty="0"/>
              <a:t>. December 2021. CureGN.org. </a:t>
            </a:r>
          </a:p>
        </p:txBody>
      </p:sp>
      <p:sp>
        <p:nvSpPr>
          <p:cNvPr id="2" name="Rectangle 1">
            <a:extLst>
              <a:ext uri="{FF2B5EF4-FFF2-40B4-BE49-F238E27FC236}">
                <a16:creationId xmlns:a16="http://schemas.microsoft.com/office/drawing/2014/main" id="{7CFF3901-FD28-D24E-B94A-5E22765845C8}"/>
              </a:ext>
            </a:extLst>
          </p:cNvPr>
          <p:cNvSpPr/>
          <p:nvPr/>
        </p:nvSpPr>
        <p:spPr>
          <a:xfrm>
            <a:off x="1200799" y="4883972"/>
            <a:ext cx="9790402" cy="15822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1296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6E6BEE7-1FDB-4979-8F98-A288D8C749AF}"/>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8000"/>
                    </a14:imgEffect>
                  </a14:imgLayer>
                </a14:imgProps>
              </a:ext>
            </a:extLst>
          </a:blip>
          <a:stretch>
            <a:fillRect/>
          </a:stretch>
        </p:blipFill>
        <p:spPr>
          <a:xfrm>
            <a:off x="1200799" y="718537"/>
            <a:ext cx="9790402" cy="5758463"/>
          </a:xfrm>
          <a:prstGeom prst="rect">
            <a:avLst/>
          </a:prstGeom>
        </p:spPr>
      </p:pic>
      <p:sp>
        <p:nvSpPr>
          <p:cNvPr id="3" name="Title 2">
            <a:extLst>
              <a:ext uri="{FF2B5EF4-FFF2-40B4-BE49-F238E27FC236}">
                <a16:creationId xmlns:a16="http://schemas.microsoft.com/office/drawing/2014/main" id="{EA70D8FA-01BD-155A-A38C-8F4821D225ED}"/>
              </a:ext>
            </a:extLst>
          </p:cNvPr>
          <p:cNvSpPr>
            <a:spLocks noGrp="1"/>
          </p:cNvSpPr>
          <p:nvPr>
            <p:ph type="title"/>
          </p:nvPr>
        </p:nvSpPr>
        <p:spPr>
          <a:xfrm>
            <a:off x="609600" y="161405"/>
            <a:ext cx="10744200" cy="600595"/>
          </a:xfrm>
        </p:spPr>
        <p:txBody>
          <a:bodyPr>
            <a:normAutofit/>
          </a:bodyPr>
          <a:lstStyle/>
          <a:p>
            <a:r>
              <a:rPr lang="en-US" sz="2400" dirty="0"/>
              <a:t>Transition Toolbox for Teens and Families</a:t>
            </a:r>
          </a:p>
        </p:txBody>
      </p:sp>
      <p:sp>
        <p:nvSpPr>
          <p:cNvPr id="5" name="Footer Placeholder 4">
            <a:extLst>
              <a:ext uri="{FF2B5EF4-FFF2-40B4-BE49-F238E27FC236}">
                <a16:creationId xmlns:a16="http://schemas.microsoft.com/office/drawing/2014/main" id="{E35D676D-14F7-9E98-503F-E4480509793A}"/>
              </a:ext>
            </a:extLst>
          </p:cNvPr>
          <p:cNvSpPr>
            <a:spLocks noGrp="1"/>
          </p:cNvSpPr>
          <p:nvPr>
            <p:ph type="ftr" sz="quarter" idx="3"/>
          </p:nvPr>
        </p:nvSpPr>
        <p:spPr/>
        <p:txBody>
          <a:bodyPr/>
          <a:lstStyle/>
          <a:p>
            <a:r>
              <a:rPr lang="en-US" dirty="0"/>
              <a:t>Adapted from Cure GN. News from </a:t>
            </a:r>
            <a:r>
              <a:rPr lang="en-US" dirty="0" err="1"/>
              <a:t>CureGN</a:t>
            </a:r>
            <a:r>
              <a:rPr lang="en-US" dirty="0"/>
              <a:t>. December 2021. CureGN.org. </a:t>
            </a:r>
          </a:p>
        </p:txBody>
      </p:sp>
    </p:spTree>
    <p:extLst>
      <p:ext uri="{BB962C8B-B14F-4D97-AF65-F5344CB8AC3E}">
        <p14:creationId xmlns:p14="http://schemas.microsoft.com/office/powerpoint/2010/main" val="94962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a:xfrm>
            <a:off x="609600" y="199505"/>
            <a:ext cx="10744200" cy="788391"/>
          </a:xfrm>
        </p:spPr>
        <p:txBody>
          <a:bodyPr>
            <a:normAutofit/>
          </a:bodyPr>
          <a:lstStyle/>
          <a:p>
            <a:r>
              <a:rPr lang="en-US" sz="2800" dirty="0"/>
              <a:t>Developmental Considerations</a:t>
            </a:r>
          </a:p>
        </p:txBody>
      </p:sp>
      <p:sp>
        <p:nvSpPr>
          <p:cNvPr id="4" name="L-Shape 3">
            <a:extLst>
              <a:ext uri="{FF2B5EF4-FFF2-40B4-BE49-F238E27FC236}">
                <a16:creationId xmlns:a16="http://schemas.microsoft.com/office/drawing/2014/main" id="{F3A3B443-E9EF-68E8-DE95-97C46A99BFA7}"/>
              </a:ext>
            </a:extLst>
          </p:cNvPr>
          <p:cNvSpPr/>
          <p:nvPr/>
        </p:nvSpPr>
        <p:spPr>
          <a:xfrm rot="5400000">
            <a:off x="2421368" y="3183446"/>
            <a:ext cx="1339417" cy="2228761"/>
          </a:xfrm>
          <a:prstGeom prst="corner">
            <a:avLst>
              <a:gd name="adj1" fmla="val 16120"/>
              <a:gd name="adj2" fmla="val 161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B7097146-0453-FAB0-1373-CBEE1F1FA947}"/>
              </a:ext>
            </a:extLst>
          </p:cNvPr>
          <p:cNvSpPr/>
          <p:nvPr/>
        </p:nvSpPr>
        <p:spPr>
          <a:xfrm>
            <a:off x="2197786" y="3849366"/>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Cognitive Development</a:t>
            </a:r>
          </a:p>
        </p:txBody>
      </p:sp>
      <p:sp>
        <p:nvSpPr>
          <p:cNvPr id="6" name="Isosceles Triangle 5">
            <a:extLst>
              <a:ext uri="{FF2B5EF4-FFF2-40B4-BE49-F238E27FC236}">
                <a16:creationId xmlns:a16="http://schemas.microsoft.com/office/drawing/2014/main" id="{B222F86D-9941-2297-DD14-9C92B8BBADFA}"/>
              </a:ext>
            </a:extLst>
          </p:cNvPr>
          <p:cNvSpPr/>
          <p:nvPr/>
        </p:nvSpPr>
        <p:spPr>
          <a:xfrm>
            <a:off x="3830275" y="3019363"/>
            <a:ext cx="379648" cy="379648"/>
          </a:xfrm>
          <a:prstGeom prst="triangle">
            <a:avLst>
              <a:gd name="adj" fmla="val 10000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L-Shape 6">
            <a:extLst>
              <a:ext uri="{FF2B5EF4-FFF2-40B4-BE49-F238E27FC236}">
                <a16:creationId xmlns:a16="http://schemas.microsoft.com/office/drawing/2014/main" id="{DCEAFF21-8D00-75E5-C5D5-5066FD5CC939}"/>
              </a:ext>
            </a:extLst>
          </p:cNvPr>
          <p:cNvSpPr/>
          <p:nvPr/>
        </p:nvSpPr>
        <p:spPr>
          <a:xfrm rot="5400000">
            <a:off x="4884618" y="2573913"/>
            <a:ext cx="1339417" cy="2228761"/>
          </a:xfrm>
          <a:prstGeom prst="corner">
            <a:avLst>
              <a:gd name="adj1" fmla="val 16120"/>
              <a:gd name="adj2" fmla="val 161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CD2ECEE4-130F-239A-EBFE-A4509F5A4A9D}"/>
              </a:ext>
            </a:extLst>
          </p:cNvPr>
          <p:cNvSpPr/>
          <p:nvPr/>
        </p:nvSpPr>
        <p:spPr>
          <a:xfrm>
            <a:off x="4661036" y="3239832"/>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Social Development</a:t>
            </a:r>
          </a:p>
        </p:txBody>
      </p:sp>
      <p:sp>
        <p:nvSpPr>
          <p:cNvPr id="15" name="Isosceles Triangle 14">
            <a:extLst>
              <a:ext uri="{FF2B5EF4-FFF2-40B4-BE49-F238E27FC236}">
                <a16:creationId xmlns:a16="http://schemas.microsoft.com/office/drawing/2014/main" id="{D674F5C5-31D8-29BD-B94B-6D436A188C8A}"/>
              </a:ext>
            </a:extLst>
          </p:cNvPr>
          <p:cNvSpPr/>
          <p:nvPr/>
        </p:nvSpPr>
        <p:spPr>
          <a:xfrm>
            <a:off x="6293525" y="2409829"/>
            <a:ext cx="379648" cy="379648"/>
          </a:xfrm>
          <a:prstGeom prst="triangle">
            <a:avLst>
              <a:gd name="adj" fmla="val 10000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L-Shape 15">
            <a:extLst>
              <a:ext uri="{FF2B5EF4-FFF2-40B4-BE49-F238E27FC236}">
                <a16:creationId xmlns:a16="http://schemas.microsoft.com/office/drawing/2014/main" id="{4D690C95-73B4-CD2B-82EE-7F6CFF7CC24F}"/>
              </a:ext>
            </a:extLst>
          </p:cNvPr>
          <p:cNvSpPr/>
          <p:nvPr/>
        </p:nvSpPr>
        <p:spPr>
          <a:xfrm rot="5400000">
            <a:off x="7347868" y="1964379"/>
            <a:ext cx="1339417" cy="2228761"/>
          </a:xfrm>
          <a:prstGeom prst="corner">
            <a:avLst>
              <a:gd name="adj1" fmla="val 16120"/>
              <a:gd name="adj2" fmla="val 161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CD3074A8-2344-B58B-3DEB-1F069D327ABC}"/>
              </a:ext>
            </a:extLst>
          </p:cNvPr>
          <p:cNvSpPr/>
          <p:nvPr/>
        </p:nvSpPr>
        <p:spPr>
          <a:xfrm>
            <a:off x="7124286" y="2630299"/>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Emotional Development</a:t>
            </a:r>
          </a:p>
        </p:txBody>
      </p:sp>
      <p:sp>
        <p:nvSpPr>
          <p:cNvPr id="19" name="Isosceles Triangle 18">
            <a:extLst>
              <a:ext uri="{FF2B5EF4-FFF2-40B4-BE49-F238E27FC236}">
                <a16:creationId xmlns:a16="http://schemas.microsoft.com/office/drawing/2014/main" id="{7C3D323D-54EB-0D14-4C94-1F416AD7C014}"/>
              </a:ext>
            </a:extLst>
          </p:cNvPr>
          <p:cNvSpPr/>
          <p:nvPr/>
        </p:nvSpPr>
        <p:spPr>
          <a:xfrm>
            <a:off x="8756775" y="1800295"/>
            <a:ext cx="379648" cy="379648"/>
          </a:xfrm>
          <a:prstGeom prst="triangle">
            <a:avLst>
              <a:gd name="adj" fmla="val 10000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L-Shape 26">
            <a:extLst>
              <a:ext uri="{FF2B5EF4-FFF2-40B4-BE49-F238E27FC236}">
                <a16:creationId xmlns:a16="http://schemas.microsoft.com/office/drawing/2014/main" id="{8F433E17-0745-1957-2F18-197E29D5AD74}"/>
              </a:ext>
            </a:extLst>
          </p:cNvPr>
          <p:cNvSpPr/>
          <p:nvPr/>
        </p:nvSpPr>
        <p:spPr>
          <a:xfrm rot="5400000">
            <a:off x="9811118" y="1354846"/>
            <a:ext cx="1339417" cy="2228761"/>
          </a:xfrm>
          <a:prstGeom prst="corner">
            <a:avLst>
              <a:gd name="adj1" fmla="val 16120"/>
              <a:gd name="adj2" fmla="val 161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4" name="Freeform: Shape 33">
            <a:extLst>
              <a:ext uri="{FF2B5EF4-FFF2-40B4-BE49-F238E27FC236}">
                <a16:creationId xmlns:a16="http://schemas.microsoft.com/office/drawing/2014/main" id="{B02C5170-8A7D-11CA-8F95-F00863C86FFC}"/>
              </a:ext>
            </a:extLst>
          </p:cNvPr>
          <p:cNvSpPr/>
          <p:nvPr/>
        </p:nvSpPr>
        <p:spPr>
          <a:xfrm>
            <a:off x="9587536" y="2020765"/>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Physical Development</a:t>
            </a:r>
          </a:p>
        </p:txBody>
      </p:sp>
      <p:pic>
        <p:nvPicPr>
          <p:cNvPr id="3074" name="Picture 2" descr="Cartoon kids Images | Free Vectors, Stock Photos &amp; PSD">
            <a:extLst>
              <a:ext uri="{FF2B5EF4-FFF2-40B4-BE49-F238E27FC236}">
                <a16:creationId xmlns:a16="http://schemas.microsoft.com/office/drawing/2014/main" id="{BA3F12C2-DD55-4831-AED4-3A0F77C5F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18" y="990723"/>
            <a:ext cx="1768450" cy="101566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122B482-C4EF-4343-BFCB-2C8A59BC8BF8}"/>
              </a:ext>
            </a:extLst>
          </p:cNvPr>
          <p:cNvSpPr txBox="1"/>
          <p:nvPr/>
        </p:nvSpPr>
        <p:spPr>
          <a:xfrm>
            <a:off x="1976014" y="1212510"/>
            <a:ext cx="1431802" cy="461665"/>
          </a:xfrm>
          <a:prstGeom prst="rect">
            <a:avLst/>
          </a:prstGeom>
          <a:noFill/>
        </p:spPr>
        <p:txBody>
          <a:bodyPr wrap="none" rtlCol="0">
            <a:spAutoFit/>
          </a:bodyPr>
          <a:lstStyle/>
          <a:p>
            <a:r>
              <a:rPr lang="en-US" sz="2400" b="1" dirty="0">
                <a:solidFill>
                  <a:srgbClr val="0070C0"/>
                </a:solidFill>
              </a:rPr>
              <a:t>Children</a:t>
            </a:r>
          </a:p>
        </p:txBody>
      </p:sp>
    </p:spTree>
    <p:extLst>
      <p:ext uri="{BB962C8B-B14F-4D97-AF65-F5344CB8AC3E}">
        <p14:creationId xmlns:p14="http://schemas.microsoft.com/office/powerpoint/2010/main" val="1166544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a:xfrm>
            <a:off x="609600" y="199505"/>
            <a:ext cx="10744200" cy="788391"/>
          </a:xfrm>
        </p:spPr>
        <p:txBody>
          <a:bodyPr>
            <a:normAutofit/>
          </a:bodyPr>
          <a:lstStyle/>
          <a:p>
            <a:r>
              <a:rPr lang="en-US" sz="2800" dirty="0"/>
              <a:t>Developmental Considerations</a:t>
            </a:r>
          </a:p>
        </p:txBody>
      </p:sp>
      <p:sp>
        <p:nvSpPr>
          <p:cNvPr id="4" name="L-Shape 3">
            <a:extLst>
              <a:ext uri="{FF2B5EF4-FFF2-40B4-BE49-F238E27FC236}">
                <a16:creationId xmlns:a16="http://schemas.microsoft.com/office/drawing/2014/main" id="{F3A3B443-E9EF-68E8-DE95-97C46A99BFA7}"/>
              </a:ext>
            </a:extLst>
          </p:cNvPr>
          <p:cNvSpPr/>
          <p:nvPr/>
        </p:nvSpPr>
        <p:spPr>
          <a:xfrm rot="5400000">
            <a:off x="2421368" y="3183446"/>
            <a:ext cx="1339417" cy="2228761"/>
          </a:xfrm>
          <a:prstGeom prst="corner">
            <a:avLst>
              <a:gd name="adj1" fmla="val 16120"/>
              <a:gd name="adj2" fmla="val 161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B7097146-0453-FAB0-1373-CBEE1F1FA947}"/>
              </a:ext>
            </a:extLst>
          </p:cNvPr>
          <p:cNvSpPr/>
          <p:nvPr/>
        </p:nvSpPr>
        <p:spPr>
          <a:xfrm>
            <a:off x="2197786" y="3849366"/>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Cognitive Development</a:t>
            </a:r>
          </a:p>
        </p:txBody>
      </p:sp>
      <p:sp>
        <p:nvSpPr>
          <p:cNvPr id="6" name="Isosceles Triangle 5">
            <a:extLst>
              <a:ext uri="{FF2B5EF4-FFF2-40B4-BE49-F238E27FC236}">
                <a16:creationId xmlns:a16="http://schemas.microsoft.com/office/drawing/2014/main" id="{B222F86D-9941-2297-DD14-9C92B8BBADFA}"/>
              </a:ext>
            </a:extLst>
          </p:cNvPr>
          <p:cNvSpPr/>
          <p:nvPr/>
        </p:nvSpPr>
        <p:spPr>
          <a:xfrm>
            <a:off x="3830275" y="3019363"/>
            <a:ext cx="379648" cy="379648"/>
          </a:xfrm>
          <a:prstGeom prst="triangle">
            <a:avLst>
              <a:gd name="adj" fmla="val 10000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L-Shape 6">
            <a:extLst>
              <a:ext uri="{FF2B5EF4-FFF2-40B4-BE49-F238E27FC236}">
                <a16:creationId xmlns:a16="http://schemas.microsoft.com/office/drawing/2014/main" id="{DCEAFF21-8D00-75E5-C5D5-5066FD5CC939}"/>
              </a:ext>
            </a:extLst>
          </p:cNvPr>
          <p:cNvSpPr/>
          <p:nvPr/>
        </p:nvSpPr>
        <p:spPr>
          <a:xfrm rot="5400000">
            <a:off x="4884618" y="2573913"/>
            <a:ext cx="1339417" cy="2228761"/>
          </a:xfrm>
          <a:prstGeom prst="corner">
            <a:avLst>
              <a:gd name="adj1" fmla="val 16120"/>
              <a:gd name="adj2" fmla="val 161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CD2ECEE4-130F-239A-EBFE-A4509F5A4A9D}"/>
              </a:ext>
            </a:extLst>
          </p:cNvPr>
          <p:cNvSpPr/>
          <p:nvPr/>
        </p:nvSpPr>
        <p:spPr>
          <a:xfrm>
            <a:off x="4661036" y="3239832"/>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Social Development</a:t>
            </a:r>
          </a:p>
        </p:txBody>
      </p:sp>
      <p:sp>
        <p:nvSpPr>
          <p:cNvPr id="15" name="Isosceles Triangle 14">
            <a:extLst>
              <a:ext uri="{FF2B5EF4-FFF2-40B4-BE49-F238E27FC236}">
                <a16:creationId xmlns:a16="http://schemas.microsoft.com/office/drawing/2014/main" id="{D674F5C5-31D8-29BD-B94B-6D436A188C8A}"/>
              </a:ext>
            </a:extLst>
          </p:cNvPr>
          <p:cNvSpPr/>
          <p:nvPr/>
        </p:nvSpPr>
        <p:spPr>
          <a:xfrm>
            <a:off x="6293525" y="2409829"/>
            <a:ext cx="379648" cy="379648"/>
          </a:xfrm>
          <a:prstGeom prst="triangle">
            <a:avLst>
              <a:gd name="adj" fmla="val 10000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L-Shape 15">
            <a:extLst>
              <a:ext uri="{FF2B5EF4-FFF2-40B4-BE49-F238E27FC236}">
                <a16:creationId xmlns:a16="http://schemas.microsoft.com/office/drawing/2014/main" id="{4D690C95-73B4-CD2B-82EE-7F6CFF7CC24F}"/>
              </a:ext>
            </a:extLst>
          </p:cNvPr>
          <p:cNvSpPr/>
          <p:nvPr/>
        </p:nvSpPr>
        <p:spPr>
          <a:xfrm rot="5400000">
            <a:off x="7347868" y="1964379"/>
            <a:ext cx="1339417" cy="2228761"/>
          </a:xfrm>
          <a:prstGeom prst="corner">
            <a:avLst>
              <a:gd name="adj1" fmla="val 16120"/>
              <a:gd name="adj2" fmla="val 161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CD3074A8-2344-B58B-3DEB-1F069D327ABC}"/>
              </a:ext>
            </a:extLst>
          </p:cNvPr>
          <p:cNvSpPr/>
          <p:nvPr/>
        </p:nvSpPr>
        <p:spPr>
          <a:xfrm>
            <a:off x="7124286" y="2630299"/>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Emotional Development</a:t>
            </a:r>
          </a:p>
        </p:txBody>
      </p:sp>
      <p:sp>
        <p:nvSpPr>
          <p:cNvPr id="19" name="Isosceles Triangle 18">
            <a:extLst>
              <a:ext uri="{FF2B5EF4-FFF2-40B4-BE49-F238E27FC236}">
                <a16:creationId xmlns:a16="http://schemas.microsoft.com/office/drawing/2014/main" id="{7C3D323D-54EB-0D14-4C94-1F416AD7C014}"/>
              </a:ext>
            </a:extLst>
          </p:cNvPr>
          <p:cNvSpPr/>
          <p:nvPr/>
        </p:nvSpPr>
        <p:spPr>
          <a:xfrm>
            <a:off x="8756775" y="1800295"/>
            <a:ext cx="379648" cy="379648"/>
          </a:xfrm>
          <a:prstGeom prst="triangle">
            <a:avLst>
              <a:gd name="adj" fmla="val 10000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L-Shape 26">
            <a:extLst>
              <a:ext uri="{FF2B5EF4-FFF2-40B4-BE49-F238E27FC236}">
                <a16:creationId xmlns:a16="http://schemas.microsoft.com/office/drawing/2014/main" id="{8F433E17-0745-1957-2F18-197E29D5AD74}"/>
              </a:ext>
            </a:extLst>
          </p:cNvPr>
          <p:cNvSpPr/>
          <p:nvPr/>
        </p:nvSpPr>
        <p:spPr>
          <a:xfrm rot="5400000">
            <a:off x="9811118" y="1354846"/>
            <a:ext cx="1339417" cy="2228761"/>
          </a:xfrm>
          <a:prstGeom prst="corner">
            <a:avLst>
              <a:gd name="adj1" fmla="val 16120"/>
              <a:gd name="adj2" fmla="val 161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4" name="Freeform: Shape 33">
            <a:extLst>
              <a:ext uri="{FF2B5EF4-FFF2-40B4-BE49-F238E27FC236}">
                <a16:creationId xmlns:a16="http://schemas.microsoft.com/office/drawing/2014/main" id="{B02C5170-8A7D-11CA-8F95-F00863C86FFC}"/>
              </a:ext>
            </a:extLst>
          </p:cNvPr>
          <p:cNvSpPr/>
          <p:nvPr/>
        </p:nvSpPr>
        <p:spPr>
          <a:xfrm>
            <a:off x="9587536" y="2020765"/>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Physical Development</a:t>
            </a:r>
          </a:p>
        </p:txBody>
      </p:sp>
      <p:pic>
        <p:nvPicPr>
          <p:cNvPr id="3074" name="Picture 2" descr="Cartoon kids Images | Free Vectors, Stock Photos &amp; PSD">
            <a:extLst>
              <a:ext uri="{FF2B5EF4-FFF2-40B4-BE49-F238E27FC236}">
                <a16:creationId xmlns:a16="http://schemas.microsoft.com/office/drawing/2014/main" id="{BA3F12C2-DD55-4831-AED4-3A0F77C5F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18" y="990723"/>
            <a:ext cx="1768450" cy="101566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122B482-C4EF-4343-BFCB-2C8A59BC8BF8}"/>
              </a:ext>
            </a:extLst>
          </p:cNvPr>
          <p:cNvSpPr txBox="1"/>
          <p:nvPr/>
        </p:nvSpPr>
        <p:spPr>
          <a:xfrm>
            <a:off x="1976014" y="1212510"/>
            <a:ext cx="1431802" cy="461665"/>
          </a:xfrm>
          <a:prstGeom prst="rect">
            <a:avLst/>
          </a:prstGeom>
          <a:noFill/>
        </p:spPr>
        <p:txBody>
          <a:bodyPr wrap="none" rtlCol="0">
            <a:spAutoFit/>
          </a:bodyPr>
          <a:lstStyle/>
          <a:p>
            <a:r>
              <a:rPr lang="en-US" sz="2400" b="1" dirty="0">
                <a:solidFill>
                  <a:srgbClr val="0070C0"/>
                </a:solidFill>
              </a:rPr>
              <a:t>Children</a:t>
            </a:r>
          </a:p>
        </p:txBody>
      </p:sp>
      <p:sp>
        <p:nvSpPr>
          <p:cNvPr id="13" name="TextBox 12">
            <a:extLst>
              <a:ext uri="{FF2B5EF4-FFF2-40B4-BE49-F238E27FC236}">
                <a16:creationId xmlns:a16="http://schemas.microsoft.com/office/drawing/2014/main" id="{045679C2-6BAF-41A9-81FF-A03C840F84B5}"/>
              </a:ext>
            </a:extLst>
          </p:cNvPr>
          <p:cNvSpPr txBox="1"/>
          <p:nvPr/>
        </p:nvSpPr>
        <p:spPr>
          <a:xfrm>
            <a:off x="1868665" y="2195940"/>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0070C0"/>
                </a:solidFill>
              </a:rPr>
              <a:t>More logical/black &amp; white</a:t>
            </a:r>
          </a:p>
          <a:p>
            <a:pPr marL="285750" indent="-285750">
              <a:buFont typeface="Arial" panose="020B0604020202020204" pitchFamily="34" charset="0"/>
              <a:buChar char="•"/>
            </a:pPr>
            <a:r>
              <a:rPr lang="en-US" sz="1200" dirty="0">
                <a:solidFill>
                  <a:srgbClr val="0070C0"/>
                </a:solidFill>
              </a:rPr>
              <a:t>Tend to follow parents’ views of “right” vs. “wrong”</a:t>
            </a:r>
          </a:p>
        </p:txBody>
      </p:sp>
      <p:cxnSp>
        <p:nvCxnSpPr>
          <p:cNvPr id="11" name="Straight Arrow Connector 10">
            <a:extLst>
              <a:ext uri="{FF2B5EF4-FFF2-40B4-BE49-F238E27FC236}">
                <a16:creationId xmlns:a16="http://schemas.microsoft.com/office/drawing/2014/main" id="{D9553926-E643-4EAB-8A3D-DF19353C80C9}"/>
              </a:ext>
            </a:extLst>
          </p:cNvPr>
          <p:cNvCxnSpPr/>
          <p:nvPr/>
        </p:nvCxnSpPr>
        <p:spPr>
          <a:xfrm>
            <a:off x="3041960" y="2907388"/>
            <a:ext cx="0" cy="59524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65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a:xfrm>
            <a:off x="609600" y="199505"/>
            <a:ext cx="10744200" cy="788391"/>
          </a:xfrm>
        </p:spPr>
        <p:txBody>
          <a:bodyPr>
            <a:normAutofit/>
          </a:bodyPr>
          <a:lstStyle/>
          <a:p>
            <a:r>
              <a:rPr lang="en-US" sz="2800" dirty="0"/>
              <a:t>Developmental Considerations</a:t>
            </a:r>
          </a:p>
        </p:txBody>
      </p:sp>
      <p:sp>
        <p:nvSpPr>
          <p:cNvPr id="4" name="L-Shape 3">
            <a:extLst>
              <a:ext uri="{FF2B5EF4-FFF2-40B4-BE49-F238E27FC236}">
                <a16:creationId xmlns:a16="http://schemas.microsoft.com/office/drawing/2014/main" id="{F3A3B443-E9EF-68E8-DE95-97C46A99BFA7}"/>
              </a:ext>
            </a:extLst>
          </p:cNvPr>
          <p:cNvSpPr/>
          <p:nvPr/>
        </p:nvSpPr>
        <p:spPr>
          <a:xfrm rot="5400000">
            <a:off x="2421368" y="3183446"/>
            <a:ext cx="1339417" cy="2228761"/>
          </a:xfrm>
          <a:prstGeom prst="corner">
            <a:avLst>
              <a:gd name="adj1" fmla="val 16120"/>
              <a:gd name="adj2" fmla="val 161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B7097146-0453-FAB0-1373-CBEE1F1FA947}"/>
              </a:ext>
            </a:extLst>
          </p:cNvPr>
          <p:cNvSpPr/>
          <p:nvPr/>
        </p:nvSpPr>
        <p:spPr>
          <a:xfrm>
            <a:off x="2197786" y="3849366"/>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Cognitive Development</a:t>
            </a:r>
          </a:p>
        </p:txBody>
      </p:sp>
      <p:sp>
        <p:nvSpPr>
          <p:cNvPr id="6" name="Isosceles Triangle 5">
            <a:extLst>
              <a:ext uri="{FF2B5EF4-FFF2-40B4-BE49-F238E27FC236}">
                <a16:creationId xmlns:a16="http://schemas.microsoft.com/office/drawing/2014/main" id="{B222F86D-9941-2297-DD14-9C92B8BBADFA}"/>
              </a:ext>
            </a:extLst>
          </p:cNvPr>
          <p:cNvSpPr/>
          <p:nvPr/>
        </p:nvSpPr>
        <p:spPr>
          <a:xfrm>
            <a:off x="3830275" y="3019363"/>
            <a:ext cx="379648" cy="379648"/>
          </a:xfrm>
          <a:prstGeom prst="triangle">
            <a:avLst>
              <a:gd name="adj" fmla="val 10000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L-Shape 6">
            <a:extLst>
              <a:ext uri="{FF2B5EF4-FFF2-40B4-BE49-F238E27FC236}">
                <a16:creationId xmlns:a16="http://schemas.microsoft.com/office/drawing/2014/main" id="{DCEAFF21-8D00-75E5-C5D5-5066FD5CC939}"/>
              </a:ext>
            </a:extLst>
          </p:cNvPr>
          <p:cNvSpPr/>
          <p:nvPr/>
        </p:nvSpPr>
        <p:spPr>
          <a:xfrm rot="5400000">
            <a:off x="4884618" y="2573913"/>
            <a:ext cx="1339417" cy="2228761"/>
          </a:xfrm>
          <a:prstGeom prst="corner">
            <a:avLst>
              <a:gd name="adj1" fmla="val 16120"/>
              <a:gd name="adj2" fmla="val 161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CD2ECEE4-130F-239A-EBFE-A4509F5A4A9D}"/>
              </a:ext>
            </a:extLst>
          </p:cNvPr>
          <p:cNvSpPr/>
          <p:nvPr/>
        </p:nvSpPr>
        <p:spPr>
          <a:xfrm>
            <a:off x="4661036" y="3239832"/>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Social Development</a:t>
            </a:r>
          </a:p>
        </p:txBody>
      </p:sp>
      <p:sp>
        <p:nvSpPr>
          <p:cNvPr id="15" name="Isosceles Triangle 14">
            <a:extLst>
              <a:ext uri="{FF2B5EF4-FFF2-40B4-BE49-F238E27FC236}">
                <a16:creationId xmlns:a16="http://schemas.microsoft.com/office/drawing/2014/main" id="{D674F5C5-31D8-29BD-B94B-6D436A188C8A}"/>
              </a:ext>
            </a:extLst>
          </p:cNvPr>
          <p:cNvSpPr/>
          <p:nvPr/>
        </p:nvSpPr>
        <p:spPr>
          <a:xfrm>
            <a:off x="6293525" y="2409829"/>
            <a:ext cx="379648" cy="379648"/>
          </a:xfrm>
          <a:prstGeom prst="triangle">
            <a:avLst>
              <a:gd name="adj" fmla="val 10000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L-Shape 15">
            <a:extLst>
              <a:ext uri="{FF2B5EF4-FFF2-40B4-BE49-F238E27FC236}">
                <a16:creationId xmlns:a16="http://schemas.microsoft.com/office/drawing/2014/main" id="{4D690C95-73B4-CD2B-82EE-7F6CFF7CC24F}"/>
              </a:ext>
            </a:extLst>
          </p:cNvPr>
          <p:cNvSpPr/>
          <p:nvPr/>
        </p:nvSpPr>
        <p:spPr>
          <a:xfrm rot="5400000">
            <a:off x="7347868" y="1964379"/>
            <a:ext cx="1339417" cy="2228761"/>
          </a:xfrm>
          <a:prstGeom prst="corner">
            <a:avLst>
              <a:gd name="adj1" fmla="val 16120"/>
              <a:gd name="adj2" fmla="val 161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CD3074A8-2344-B58B-3DEB-1F069D327ABC}"/>
              </a:ext>
            </a:extLst>
          </p:cNvPr>
          <p:cNvSpPr/>
          <p:nvPr/>
        </p:nvSpPr>
        <p:spPr>
          <a:xfrm>
            <a:off x="7124286" y="2630299"/>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Emotional Development</a:t>
            </a:r>
          </a:p>
        </p:txBody>
      </p:sp>
      <p:sp>
        <p:nvSpPr>
          <p:cNvPr id="19" name="Isosceles Triangle 18">
            <a:extLst>
              <a:ext uri="{FF2B5EF4-FFF2-40B4-BE49-F238E27FC236}">
                <a16:creationId xmlns:a16="http://schemas.microsoft.com/office/drawing/2014/main" id="{7C3D323D-54EB-0D14-4C94-1F416AD7C014}"/>
              </a:ext>
            </a:extLst>
          </p:cNvPr>
          <p:cNvSpPr/>
          <p:nvPr/>
        </p:nvSpPr>
        <p:spPr>
          <a:xfrm>
            <a:off x="8756775" y="1800295"/>
            <a:ext cx="379648" cy="379648"/>
          </a:xfrm>
          <a:prstGeom prst="triangle">
            <a:avLst>
              <a:gd name="adj" fmla="val 10000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L-Shape 26">
            <a:extLst>
              <a:ext uri="{FF2B5EF4-FFF2-40B4-BE49-F238E27FC236}">
                <a16:creationId xmlns:a16="http://schemas.microsoft.com/office/drawing/2014/main" id="{8F433E17-0745-1957-2F18-197E29D5AD74}"/>
              </a:ext>
            </a:extLst>
          </p:cNvPr>
          <p:cNvSpPr/>
          <p:nvPr/>
        </p:nvSpPr>
        <p:spPr>
          <a:xfrm rot="5400000">
            <a:off x="9811118" y="1354846"/>
            <a:ext cx="1339417" cy="2228761"/>
          </a:xfrm>
          <a:prstGeom prst="corner">
            <a:avLst>
              <a:gd name="adj1" fmla="val 16120"/>
              <a:gd name="adj2" fmla="val 161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4" name="Freeform: Shape 33">
            <a:extLst>
              <a:ext uri="{FF2B5EF4-FFF2-40B4-BE49-F238E27FC236}">
                <a16:creationId xmlns:a16="http://schemas.microsoft.com/office/drawing/2014/main" id="{B02C5170-8A7D-11CA-8F95-F00863C86FFC}"/>
              </a:ext>
            </a:extLst>
          </p:cNvPr>
          <p:cNvSpPr/>
          <p:nvPr/>
        </p:nvSpPr>
        <p:spPr>
          <a:xfrm>
            <a:off x="9587536" y="2020765"/>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Physical Development</a:t>
            </a:r>
          </a:p>
        </p:txBody>
      </p:sp>
      <p:pic>
        <p:nvPicPr>
          <p:cNvPr id="3074" name="Picture 2" descr="Cartoon kids Images | Free Vectors, Stock Photos &amp; PSD">
            <a:extLst>
              <a:ext uri="{FF2B5EF4-FFF2-40B4-BE49-F238E27FC236}">
                <a16:creationId xmlns:a16="http://schemas.microsoft.com/office/drawing/2014/main" id="{BA3F12C2-DD55-4831-AED4-3A0F77C5F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18" y="990723"/>
            <a:ext cx="1768450" cy="101566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122B482-C4EF-4343-BFCB-2C8A59BC8BF8}"/>
              </a:ext>
            </a:extLst>
          </p:cNvPr>
          <p:cNvSpPr txBox="1"/>
          <p:nvPr/>
        </p:nvSpPr>
        <p:spPr>
          <a:xfrm>
            <a:off x="1976014" y="1212510"/>
            <a:ext cx="1431802" cy="461665"/>
          </a:xfrm>
          <a:prstGeom prst="rect">
            <a:avLst/>
          </a:prstGeom>
          <a:noFill/>
        </p:spPr>
        <p:txBody>
          <a:bodyPr wrap="none" rtlCol="0">
            <a:spAutoFit/>
          </a:bodyPr>
          <a:lstStyle/>
          <a:p>
            <a:r>
              <a:rPr lang="en-US" sz="2400" b="1" dirty="0">
                <a:solidFill>
                  <a:srgbClr val="0070C0"/>
                </a:solidFill>
              </a:rPr>
              <a:t>Children</a:t>
            </a:r>
          </a:p>
        </p:txBody>
      </p:sp>
      <p:sp>
        <p:nvSpPr>
          <p:cNvPr id="13" name="TextBox 12">
            <a:extLst>
              <a:ext uri="{FF2B5EF4-FFF2-40B4-BE49-F238E27FC236}">
                <a16:creationId xmlns:a16="http://schemas.microsoft.com/office/drawing/2014/main" id="{045679C2-6BAF-41A9-81FF-A03C840F84B5}"/>
              </a:ext>
            </a:extLst>
          </p:cNvPr>
          <p:cNvSpPr txBox="1"/>
          <p:nvPr/>
        </p:nvSpPr>
        <p:spPr>
          <a:xfrm>
            <a:off x="1868665" y="2195940"/>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More logical/black &amp; white</a:t>
            </a:r>
          </a:p>
          <a:p>
            <a:pPr marL="285750" indent="-285750">
              <a:buFont typeface="Arial" panose="020B0604020202020204" pitchFamily="34" charset="0"/>
              <a:buChar char="•"/>
            </a:pPr>
            <a:r>
              <a:rPr lang="en-US" sz="1200" dirty="0">
                <a:solidFill>
                  <a:srgbClr val="7F7F7F"/>
                </a:solidFill>
              </a:rPr>
              <a:t>Tend to follow parents’ views of “right” vs. “wrong”</a:t>
            </a:r>
          </a:p>
        </p:txBody>
      </p:sp>
      <p:cxnSp>
        <p:nvCxnSpPr>
          <p:cNvPr id="11" name="Straight Arrow Connector 10">
            <a:extLst>
              <a:ext uri="{FF2B5EF4-FFF2-40B4-BE49-F238E27FC236}">
                <a16:creationId xmlns:a16="http://schemas.microsoft.com/office/drawing/2014/main" id="{D9553926-E643-4EAB-8A3D-DF19353C80C9}"/>
              </a:ext>
            </a:extLst>
          </p:cNvPr>
          <p:cNvCxnSpPr/>
          <p:nvPr/>
        </p:nvCxnSpPr>
        <p:spPr>
          <a:xfrm>
            <a:off x="3041960" y="2907388"/>
            <a:ext cx="0" cy="595245"/>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D26C2A3C-9A26-4A0F-8631-DDDC1BE5FE3E}"/>
              </a:ext>
            </a:extLst>
          </p:cNvPr>
          <p:cNvSpPr txBox="1"/>
          <p:nvPr/>
        </p:nvSpPr>
        <p:spPr>
          <a:xfrm>
            <a:off x="4333491" y="1662487"/>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0070C0"/>
                </a:solidFill>
              </a:rPr>
              <a:t>Friendships tend to be same-sex/same-gender</a:t>
            </a:r>
          </a:p>
          <a:p>
            <a:pPr marL="285750" indent="-285750">
              <a:buFont typeface="Arial" panose="020B0604020202020204" pitchFamily="34" charset="0"/>
              <a:buChar char="•"/>
            </a:pPr>
            <a:r>
              <a:rPr lang="en-US" sz="1200" dirty="0">
                <a:solidFill>
                  <a:srgbClr val="0070C0"/>
                </a:solidFill>
              </a:rPr>
              <a:t>Bonding based on play</a:t>
            </a:r>
          </a:p>
        </p:txBody>
      </p:sp>
      <p:cxnSp>
        <p:nvCxnSpPr>
          <p:cNvPr id="21" name="Straight Arrow Connector 20">
            <a:extLst>
              <a:ext uri="{FF2B5EF4-FFF2-40B4-BE49-F238E27FC236}">
                <a16:creationId xmlns:a16="http://schemas.microsoft.com/office/drawing/2014/main" id="{63342B6D-2161-4B78-A7F0-C4CEA502F7F9}"/>
              </a:ext>
            </a:extLst>
          </p:cNvPr>
          <p:cNvCxnSpPr>
            <a:cxnSpLocks/>
          </p:cNvCxnSpPr>
          <p:nvPr/>
        </p:nvCxnSpPr>
        <p:spPr>
          <a:xfrm>
            <a:off x="5483131" y="2401151"/>
            <a:ext cx="0" cy="47497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8801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a:xfrm>
            <a:off x="609600" y="199505"/>
            <a:ext cx="10744200" cy="788391"/>
          </a:xfrm>
        </p:spPr>
        <p:txBody>
          <a:bodyPr>
            <a:normAutofit/>
          </a:bodyPr>
          <a:lstStyle/>
          <a:p>
            <a:r>
              <a:rPr lang="en-US" sz="2800" dirty="0"/>
              <a:t>Developmental Considerations</a:t>
            </a:r>
          </a:p>
        </p:txBody>
      </p:sp>
      <p:sp>
        <p:nvSpPr>
          <p:cNvPr id="4" name="L-Shape 3">
            <a:extLst>
              <a:ext uri="{FF2B5EF4-FFF2-40B4-BE49-F238E27FC236}">
                <a16:creationId xmlns:a16="http://schemas.microsoft.com/office/drawing/2014/main" id="{F3A3B443-E9EF-68E8-DE95-97C46A99BFA7}"/>
              </a:ext>
            </a:extLst>
          </p:cNvPr>
          <p:cNvSpPr/>
          <p:nvPr/>
        </p:nvSpPr>
        <p:spPr>
          <a:xfrm rot="5400000">
            <a:off x="2421368" y="3183446"/>
            <a:ext cx="1339417" cy="2228761"/>
          </a:xfrm>
          <a:prstGeom prst="corner">
            <a:avLst>
              <a:gd name="adj1" fmla="val 16120"/>
              <a:gd name="adj2" fmla="val 161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B7097146-0453-FAB0-1373-CBEE1F1FA947}"/>
              </a:ext>
            </a:extLst>
          </p:cNvPr>
          <p:cNvSpPr/>
          <p:nvPr/>
        </p:nvSpPr>
        <p:spPr>
          <a:xfrm>
            <a:off x="2197786" y="3849366"/>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Cognitive Development</a:t>
            </a:r>
          </a:p>
        </p:txBody>
      </p:sp>
      <p:sp>
        <p:nvSpPr>
          <p:cNvPr id="6" name="Isosceles Triangle 5">
            <a:extLst>
              <a:ext uri="{FF2B5EF4-FFF2-40B4-BE49-F238E27FC236}">
                <a16:creationId xmlns:a16="http://schemas.microsoft.com/office/drawing/2014/main" id="{B222F86D-9941-2297-DD14-9C92B8BBADFA}"/>
              </a:ext>
            </a:extLst>
          </p:cNvPr>
          <p:cNvSpPr/>
          <p:nvPr/>
        </p:nvSpPr>
        <p:spPr>
          <a:xfrm>
            <a:off x="3830275" y="3019363"/>
            <a:ext cx="379648" cy="379648"/>
          </a:xfrm>
          <a:prstGeom prst="triangle">
            <a:avLst>
              <a:gd name="adj" fmla="val 10000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L-Shape 6">
            <a:extLst>
              <a:ext uri="{FF2B5EF4-FFF2-40B4-BE49-F238E27FC236}">
                <a16:creationId xmlns:a16="http://schemas.microsoft.com/office/drawing/2014/main" id="{DCEAFF21-8D00-75E5-C5D5-5066FD5CC939}"/>
              </a:ext>
            </a:extLst>
          </p:cNvPr>
          <p:cNvSpPr/>
          <p:nvPr/>
        </p:nvSpPr>
        <p:spPr>
          <a:xfrm rot="5400000">
            <a:off x="4884618" y="2573913"/>
            <a:ext cx="1339417" cy="2228761"/>
          </a:xfrm>
          <a:prstGeom prst="corner">
            <a:avLst>
              <a:gd name="adj1" fmla="val 16120"/>
              <a:gd name="adj2" fmla="val 161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CD2ECEE4-130F-239A-EBFE-A4509F5A4A9D}"/>
              </a:ext>
            </a:extLst>
          </p:cNvPr>
          <p:cNvSpPr/>
          <p:nvPr/>
        </p:nvSpPr>
        <p:spPr>
          <a:xfrm>
            <a:off x="4661036" y="3239832"/>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Social Development</a:t>
            </a:r>
          </a:p>
        </p:txBody>
      </p:sp>
      <p:sp>
        <p:nvSpPr>
          <p:cNvPr id="15" name="Isosceles Triangle 14">
            <a:extLst>
              <a:ext uri="{FF2B5EF4-FFF2-40B4-BE49-F238E27FC236}">
                <a16:creationId xmlns:a16="http://schemas.microsoft.com/office/drawing/2014/main" id="{D674F5C5-31D8-29BD-B94B-6D436A188C8A}"/>
              </a:ext>
            </a:extLst>
          </p:cNvPr>
          <p:cNvSpPr/>
          <p:nvPr/>
        </p:nvSpPr>
        <p:spPr>
          <a:xfrm>
            <a:off x="6293525" y="2409829"/>
            <a:ext cx="379648" cy="379648"/>
          </a:xfrm>
          <a:prstGeom prst="triangle">
            <a:avLst>
              <a:gd name="adj" fmla="val 10000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L-Shape 15">
            <a:extLst>
              <a:ext uri="{FF2B5EF4-FFF2-40B4-BE49-F238E27FC236}">
                <a16:creationId xmlns:a16="http://schemas.microsoft.com/office/drawing/2014/main" id="{4D690C95-73B4-CD2B-82EE-7F6CFF7CC24F}"/>
              </a:ext>
            </a:extLst>
          </p:cNvPr>
          <p:cNvSpPr/>
          <p:nvPr/>
        </p:nvSpPr>
        <p:spPr>
          <a:xfrm rot="5400000">
            <a:off x="7347868" y="1964379"/>
            <a:ext cx="1339417" cy="2228761"/>
          </a:xfrm>
          <a:prstGeom prst="corner">
            <a:avLst>
              <a:gd name="adj1" fmla="val 16120"/>
              <a:gd name="adj2" fmla="val 161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CD3074A8-2344-B58B-3DEB-1F069D327ABC}"/>
              </a:ext>
            </a:extLst>
          </p:cNvPr>
          <p:cNvSpPr/>
          <p:nvPr/>
        </p:nvSpPr>
        <p:spPr>
          <a:xfrm>
            <a:off x="7124286" y="2630299"/>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Emotional Development</a:t>
            </a:r>
          </a:p>
        </p:txBody>
      </p:sp>
      <p:sp>
        <p:nvSpPr>
          <p:cNvPr id="19" name="Isosceles Triangle 18">
            <a:extLst>
              <a:ext uri="{FF2B5EF4-FFF2-40B4-BE49-F238E27FC236}">
                <a16:creationId xmlns:a16="http://schemas.microsoft.com/office/drawing/2014/main" id="{7C3D323D-54EB-0D14-4C94-1F416AD7C014}"/>
              </a:ext>
            </a:extLst>
          </p:cNvPr>
          <p:cNvSpPr/>
          <p:nvPr/>
        </p:nvSpPr>
        <p:spPr>
          <a:xfrm>
            <a:off x="8756775" y="1800295"/>
            <a:ext cx="379648" cy="379648"/>
          </a:xfrm>
          <a:prstGeom prst="triangle">
            <a:avLst>
              <a:gd name="adj" fmla="val 10000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L-Shape 26">
            <a:extLst>
              <a:ext uri="{FF2B5EF4-FFF2-40B4-BE49-F238E27FC236}">
                <a16:creationId xmlns:a16="http://schemas.microsoft.com/office/drawing/2014/main" id="{8F433E17-0745-1957-2F18-197E29D5AD74}"/>
              </a:ext>
            </a:extLst>
          </p:cNvPr>
          <p:cNvSpPr/>
          <p:nvPr/>
        </p:nvSpPr>
        <p:spPr>
          <a:xfrm rot="5400000">
            <a:off x="9811118" y="1354846"/>
            <a:ext cx="1339417" cy="2228761"/>
          </a:xfrm>
          <a:prstGeom prst="corner">
            <a:avLst>
              <a:gd name="adj1" fmla="val 16120"/>
              <a:gd name="adj2" fmla="val 161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4" name="Freeform: Shape 33">
            <a:extLst>
              <a:ext uri="{FF2B5EF4-FFF2-40B4-BE49-F238E27FC236}">
                <a16:creationId xmlns:a16="http://schemas.microsoft.com/office/drawing/2014/main" id="{B02C5170-8A7D-11CA-8F95-F00863C86FFC}"/>
              </a:ext>
            </a:extLst>
          </p:cNvPr>
          <p:cNvSpPr/>
          <p:nvPr/>
        </p:nvSpPr>
        <p:spPr>
          <a:xfrm>
            <a:off x="9587536" y="2020765"/>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Physical Development</a:t>
            </a:r>
          </a:p>
        </p:txBody>
      </p:sp>
      <p:pic>
        <p:nvPicPr>
          <p:cNvPr id="3074" name="Picture 2" descr="Cartoon kids Images | Free Vectors, Stock Photos &amp; PSD">
            <a:extLst>
              <a:ext uri="{FF2B5EF4-FFF2-40B4-BE49-F238E27FC236}">
                <a16:creationId xmlns:a16="http://schemas.microsoft.com/office/drawing/2014/main" id="{BA3F12C2-DD55-4831-AED4-3A0F77C5F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18" y="990723"/>
            <a:ext cx="1768450" cy="101566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122B482-C4EF-4343-BFCB-2C8A59BC8BF8}"/>
              </a:ext>
            </a:extLst>
          </p:cNvPr>
          <p:cNvSpPr txBox="1"/>
          <p:nvPr/>
        </p:nvSpPr>
        <p:spPr>
          <a:xfrm>
            <a:off x="1976014" y="1212510"/>
            <a:ext cx="1431802" cy="461665"/>
          </a:xfrm>
          <a:prstGeom prst="rect">
            <a:avLst/>
          </a:prstGeom>
          <a:noFill/>
        </p:spPr>
        <p:txBody>
          <a:bodyPr wrap="none" rtlCol="0">
            <a:spAutoFit/>
          </a:bodyPr>
          <a:lstStyle/>
          <a:p>
            <a:r>
              <a:rPr lang="en-US" sz="2400" b="1" dirty="0">
                <a:solidFill>
                  <a:srgbClr val="0070C0"/>
                </a:solidFill>
              </a:rPr>
              <a:t>Children</a:t>
            </a:r>
          </a:p>
        </p:txBody>
      </p:sp>
      <p:sp>
        <p:nvSpPr>
          <p:cNvPr id="13" name="TextBox 12">
            <a:extLst>
              <a:ext uri="{FF2B5EF4-FFF2-40B4-BE49-F238E27FC236}">
                <a16:creationId xmlns:a16="http://schemas.microsoft.com/office/drawing/2014/main" id="{045679C2-6BAF-41A9-81FF-A03C840F84B5}"/>
              </a:ext>
            </a:extLst>
          </p:cNvPr>
          <p:cNvSpPr txBox="1"/>
          <p:nvPr/>
        </p:nvSpPr>
        <p:spPr>
          <a:xfrm>
            <a:off x="1868665" y="2195940"/>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More logical/black &amp; white</a:t>
            </a:r>
          </a:p>
          <a:p>
            <a:pPr marL="285750" indent="-285750">
              <a:buFont typeface="Arial" panose="020B0604020202020204" pitchFamily="34" charset="0"/>
              <a:buChar char="•"/>
            </a:pPr>
            <a:r>
              <a:rPr lang="en-US" sz="1200" dirty="0">
                <a:solidFill>
                  <a:srgbClr val="7F7F7F"/>
                </a:solidFill>
              </a:rPr>
              <a:t>Tend to follow parents’ views of “right” vs. “wrong”</a:t>
            </a:r>
          </a:p>
        </p:txBody>
      </p:sp>
      <p:cxnSp>
        <p:nvCxnSpPr>
          <p:cNvPr id="11" name="Straight Arrow Connector 10">
            <a:extLst>
              <a:ext uri="{FF2B5EF4-FFF2-40B4-BE49-F238E27FC236}">
                <a16:creationId xmlns:a16="http://schemas.microsoft.com/office/drawing/2014/main" id="{D9553926-E643-4EAB-8A3D-DF19353C80C9}"/>
              </a:ext>
            </a:extLst>
          </p:cNvPr>
          <p:cNvCxnSpPr/>
          <p:nvPr/>
        </p:nvCxnSpPr>
        <p:spPr>
          <a:xfrm>
            <a:off x="3041960" y="2907388"/>
            <a:ext cx="0" cy="595245"/>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D26C2A3C-9A26-4A0F-8631-DDDC1BE5FE3E}"/>
              </a:ext>
            </a:extLst>
          </p:cNvPr>
          <p:cNvSpPr txBox="1"/>
          <p:nvPr/>
        </p:nvSpPr>
        <p:spPr>
          <a:xfrm>
            <a:off x="4333491" y="1662487"/>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Friendships tend to be same-sex/same-gender</a:t>
            </a:r>
          </a:p>
          <a:p>
            <a:pPr marL="285750" indent="-285750">
              <a:buFont typeface="Arial" panose="020B0604020202020204" pitchFamily="34" charset="0"/>
              <a:buChar char="•"/>
            </a:pPr>
            <a:r>
              <a:rPr lang="en-US" sz="1200" dirty="0">
                <a:solidFill>
                  <a:srgbClr val="7F7F7F"/>
                </a:solidFill>
              </a:rPr>
              <a:t>Bonding based on play</a:t>
            </a:r>
          </a:p>
        </p:txBody>
      </p:sp>
      <p:cxnSp>
        <p:nvCxnSpPr>
          <p:cNvPr id="21" name="Straight Arrow Connector 20">
            <a:extLst>
              <a:ext uri="{FF2B5EF4-FFF2-40B4-BE49-F238E27FC236}">
                <a16:creationId xmlns:a16="http://schemas.microsoft.com/office/drawing/2014/main" id="{63342B6D-2161-4B78-A7F0-C4CEA502F7F9}"/>
              </a:ext>
            </a:extLst>
          </p:cNvPr>
          <p:cNvCxnSpPr>
            <a:cxnSpLocks/>
          </p:cNvCxnSpPr>
          <p:nvPr/>
        </p:nvCxnSpPr>
        <p:spPr>
          <a:xfrm>
            <a:off x="5483131" y="2401151"/>
            <a:ext cx="0" cy="474977"/>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4F1043A-5634-4F23-BECA-E154A95E6382}"/>
              </a:ext>
            </a:extLst>
          </p:cNvPr>
          <p:cNvSpPr txBox="1"/>
          <p:nvPr/>
        </p:nvSpPr>
        <p:spPr>
          <a:xfrm>
            <a:off x="6724644" y="1175415"/>
            <a:ext cx="2629802"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0070C0"/>
                </a:solidFill>
              </a:rPr>
              <a:t>Increasing complexity of emotions</a:t>
            </a:r>
          </a:p>
          <a:p>
            <a:pPr marL="285750" indent="-285750">
              <a:buFont typeface="Arial" panose="020B0604020202020204" pitchFamily="34" charset="0"/>
              <a:buChar char="•"/>
            </a:pPr>
            <a:r>
              <a:rPr lang="en-US" sz="1200" dirty="0">
                <a:solidFill>
                  <a:srgbClr val="0070C0"/>
                </a:solidFill>
              </a:rPr>
              <a:t>Improved emotion identification</a:t>
            </a:r>
          </a:p>
        </p:txBody>
      </p:sp>
      <p:cxnSp>
        <p:nvCxnSpPr>
          <p:cNvPr id="26" name="Straight Arrow Connector 25">
            <a:extLst>
              <a:ext uri="{FF2B5EF4-FFF2-40B4-BE49-F238E27FC236}">
                <a16:creationId xmlns:a16="http://schemas.microsoft.com/office/drawing/2014/main" id="{4AD1C25F-5139-4516-94FE-A2941FE72B5F}"/>
              </a:ext>
            </a:extLst>
          </p:cNvPr>
          <p:cNvCxnSpPr>
            <a:cxnSpLocks/>
          </p:cNvCxnSpPr>
          <p:nvPr/>
        </p:nvCxnSpPr>
        <p:spPr>
          <a:xfrm>
            <a:off x="7979565" y="1910694"/>
            <a:ext cx="0" cy="388246"/>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621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a:xfrm>
            <a:off x="609600" y="199505"/>
            <a:ext cx="10744200" cy="788391"/>
          </a:xfrm>
        </p:spPr>
        <p:txBody>
          <a:bodyPr>
            <a:normAutofit/>
          </a:bodyPr>
          <a:lstStyle/>
          <a:p>
            <a:r>
              <a:rPr lang="en-US" sz="2800" dirty="0"/>
              <a:t>Developmental Considerations</a:t>
            </a:r>
          </a:p>
        </p:txBody>
      </p:sp>
      <p:sp>
        <p:nvSpPr>
          <p:cNvPr id="4" name="L-Shape 3">
            <a:extLst>
              <a:ext uri="{FF2B5EF4-FFF2-40B4-BE49-F238E27FC236}">
                <a16:creationId xmlns:a16="http://schemas.microsoft.com/office/drawing/2014/main" id="{F3A3B443-E9EF-68E8-DE95-97C46A99BFA7}"/>
              </a:ext>
            </a:extLst>
          </p:cNvPr>
          <p:cNvSpPr/>
          <p:nvPr/>
        </p:nvSpPr>
        <p:spPr>
          <a:xfrm rot="5400000">
            <a:off x="2421368" y="3183446"/>
            <a:ext cx="1339417" cy="2228761"/>
          </a:xfrm>
          <a:prstGeom prst="corner">
            <a:avLst>
              <a:gd name="adj1" fmla="val 16120"/>
              <a:gd name="adj2" fmla="val 161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B7097146-0453-FAB0-1373-CBEE1F1FA947}"/>
              </a:ext>
            </a:extLst>
          </p:cNvPr>
          <p:cNvSpPr/>
          <p:nvPr/>
        </p:nvSpPr>
        <p:spPr>
          <a:xfrm>
            <a:off x="2197786" y="3849366"/>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Cognitive Development</a:t>
            </a:r>
          </a:p>
        </p:txBody>
      </p:sp>
      <p:sp>
        <p:nvSpPr>
          <p:cNvPr id="6" name="Isosceles Triangle 5">
            <a:extLst>
              <a:ext uri="{FF2B5EF4-FFF2-40B4-BE49-F238E27FC236}">
                <a16:creationId xmlns:a16="http://schemas.microsoft.com/office/drawing/2014/main" id="{B222F86D-9941-2297-DD14-9C92B8BBADFA}"/>
              </a:ext>
            </a:extLst>
          </p:cNvPr>
          <p:cNvSpPr/>
          <p:nvPr/>
        </p:nvSpPr>
        <p:spPr>
          <a:xfrm>
            <a:off x="3830275" y="3019363"/>
            <a:ext cx="379648" cy="379648"/>
          </a:xfrm>
          <a:prstGeom prst="triangle">
            <a:avLst>
              <a:gd name="adj" fmla="val 10000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L-Shape 6">
            <a:extLst>
              <a:ext uri="{FF2B5EF4-FFF2-40B4-BE49-F238E27FC236}">
                <a16:creationId xmlns:a16="http://schemas.microsoft.com/office/drawing/2014/main" id="{DCEAFF21-8D00-75E5-C5D5-5066FD5CC939}"/>
              </a:ext>
            </a:extLst>
          </p:cNvPr>
          <p:cNvSpPr/>
          <p:nvPr/>
        </p:nvSpPr>
        <p:spPr>
          <a:xfrm rot="5400000">
            <a:off x="4884618" y="2573913"/>
            <a:ext cx="1339417" cy="2228761"/>
          </a:xfrm>
          <a:prstGeom prst="corner">
            <a:avLst>
              <a:gd name="adj1" fmla="val 16120"/>
              <a:gd name="adj2" fmla="val 161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CD2ECEE4-130F-239A-EBFE-A4509F5A4A9D}"/>
              </a:ext>
            </a:extLst>
          </p:cNvPr>
          <p:cNvSpPr/>
          <p:nvPr/>
        </p:nvSpPr>
        <p:spPr>
          <a:xfrm>
            <a:off x="4661036" y="3239832"/>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Social Development</a:t>
            </a:r>
          </a:p>
        </p:txBody>
      </p:sp>
      <p:sp>
        <p:nvSpPr>
          <p:cNvPr id="15" name="Isosceles Triangle 14">
            <a:extLst>
              <a:ext uri="{FF2B5EF4-FFF2-40B4-BE49-F238E27FC236}">
                <a16:creationId xmlns:a16="http://schemas.microsoft.com/office/drawing/2014/main" id="{D674F5C5-31D8-29BD-B94B-6D436A188C8A}"/>
              </a:ext>
            </a:extLst>
          </p:cNvPr>
          <p:cNvSpPr/>
          <p:nvPr/>
        </p:nvSpPr>
        <p:spPr>
          <a:xfrm>
            <a:off x="6293525" y="2409829"/>
            <a:ext cx="379648" cy="379648"/>
          </a:xfrm>
          <a:prstGeom prst="triangle">
            <a:avLst>
              <a:gd name="adj" fmla="val 10000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L-Shape 15">
            <a:extLst>
              <a:ext uri="{FF2B5EF4-FFF2-40B4-BE49-F238E27FC236}">
                <a16:creationId xmlns:a16="http://schemas.microsoft.com/office/drawing/2014/main" id="{4D690C95-73B4-CD2B-82EE-7F6CFF7CC24F}"/>
              </a:ext>
            </a:extLst>
          </p:cNvPr>
          <p:cNvSpPr/>
          <p:nvPr/>
        </p:nvSpPr>
        <p:spPr>
          <a:xfrm rot="5400000">
            <a:off x="7347868" y="1964379"/>
            <a:ext cx="1339417" cy="2228761"/>
          </a:xfrm>
          <a:prstGeom prst="corner">
            <a:avLst>
              <a:gd name="adj1" fmla="val 16120"/>
              <a:gd name="adj2" fmla="val 161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CD3074A8-2344-B58B-3DEB-1F069D327ABC}"/>
              </a:ext>
            </a:extLst>
          </p:cNvPr>
          <p:cNvSpPr/>
          <p:nvPr/>
        </p:nvSpPr>
        <p:spPr>
          <a:xfrm>
            <a:off x="7124286" y="2630299"/>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Emotional Development</a:t>
            </a:r>
          </a:p>
        </p:txBody>
      </p:sp>
      <p:sp>
        <p:nvSpPr>
          <p:cNvPr id="19" name="Isosceles Triangle 18">
            <a:extLst>
              <a:ext uri="{FF2B5EF4-FFF2-40B4-BE49-F238E27FC236}">
                <a16:creationId xmlns:a16="http://schemas.microsoft.com/office/drawing/2014/main" id="{7C3D323D-54EB-0D14-4C94-1F416AD7C014}"/>
              </a:ext>
            </a:extLst>
          </p:cNvPr>
          <p:cNvSpPr/>
          <p:nvPr/>
        </p:nvSpPr>
        <p:spPr>
          <a:xfrm>
            <a:off x="8756775" y="1800295"/>
            <a:ext cx="379648" cy="379648"/>
          </a:xfrm>
          <a:prstGeom prst="triangle">
            <a:avLst>
              <a:gd name="adj" fmla="val 10000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L-Shape 26">
            <a:extLst>
              <a:ext uri="{FF2B5EF4-FFF2-40B4-BE49-F238E27FC236}">
                <a16:creationId xmlns:a16="http://schemas.microsoft.com/office/drawing/2014/main" id="{8F433E17-0745-1957-2F18-197E29D5AD74}"/>
              </a:ext>
            </a:extLst>
          </p:cNvPr>
          <p:cNvSpPr/>
          <p:nvPr/>
        </p:nvSpPr>
        <p:spPr>
          <a:xfrm rot="5400000">
            <a:off x="9811118" y="1354846"/>
            <a:ext cx="1339417" cy="2228761"/>
          </a:xfrm>
          <a:prstGeom prst="corner">
            <a:avLst>
              <a:gd name="adj1" fmla="val 16120"/>
              <a:gd name="adj2" fmla="val 161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4" name="Freeform: Shape 33">
            <a:extLst>
              <a:ext uri="{FF2B5EF4-FFF2-40B4-BE49-F238E27FC236}">
                <a16:creationId xmlns:a16="http://schemas.microsoft.com/office/drawing/2014/main" id="{B02C5170-8A7D-11CA-8F95-F00863C86FFC}"/>
              </a:ext>
            </a:extLst>
          </p:cNvPr>
          <p:cNvSpPr/>
          <p:nvPr/>
        </p:nvSpPr>
        <p:spPr>
          <a:xfrm>
            <a:off x="9587536" y="2020765"/>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Physical Development</a:t>
            </a:r>
          </a:p>
        </p:txBody>
      </p:sp>
      <p:pic>
        <p:nvPicPr>
          <p:cNvPr id="3074" name="Picture 2" descr="Cartoon kids Images | Free Vectors, Stock Photos &amp; PSD">
            <a:extLst>
              <a:ext uri="{FF2B5EF4-FFF2-40B4-BE49-F238E27FC236}">
                <a16:creationId xmlns:a16="http://schemas.microsoft.com/office/drawing/2014/main" id="{BA3F12C2-DD55-4831-AED4-3A0F77C5F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18" y="990723"/>
            <a:ext cx="1768450" cy="101566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122B482-C4EF-4343-BFCB-2C8A59BC8BF8}"/>
              </a:ext>
            </a:extLst>
          </p:cNvPr>
          <p:cNvSpPr txBox="1"/>
          <p:nvPr/>
        </p:nvSpPr>
        <p:spPr>
          <a:xfrm>
            <a:off x="1976014" y="1212510"/>
            <a:ext cx="1431802" cy="461665"/>
          </a:xfrm>
          <a:prstGeom prst="rect">
            <a:avLst/>
          </a:prstGeom>
          <a:noFill/>
        </p:spPr>
        <p:txBody>
          <a:bodyPr wrap="none" rtlCol="0">
            <a:spAutoFit/>
          </a:bodyPr>
          <a:lstStyle/>
          <a:p>
            <a:r>
              <a:rPr lang="en-US" sz="2400" b="1" dirty="0">
                <a:solidFill>
                  <a:srgbClr val="0070C0"/>
                </a:solidFill>
              </a:rPr>
              <a:t>Children</a:t>
            </a:r>
          </a:p>
        </p:txBody>
      </p:sp>
      <p:sp>
        <p:nvSpPr>
          <p:cNvPr id="13" name="TextBox 12">
            <a:extLst>
              <a:ext uri="{FF2B5EF4-FFF2-40B4-BE49-F238E27FC236}">
                <a16:creationId xmlns:a16="http://schemas.microsoft.com/office/drawing/2014/main" id="{045679C2-6BAF-41A9-81FF-A03C840F84B5}"/>
              </a:ext>
            </a:extLst>
          </p:cNvPr>
          <p:cNvSpPr txBox="1"/>
          <p:nvPr/>
        </p:nvSpPr>
        <p:spPr>
          <a:xfrm>
            <a:off x="1868665" y="2195940"/>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More logical/black &amp; white</a:t>
            </a:r>
          </a:p>
          <a:p>
            <a:pPr marL="285750" indent="-285750">
              <a:buFont typeface="Arial" panose="020B0604020202020204" pitchFamily="34" charset="0"/>
              <a:buChar char="•"/>
            </a:pPr>
            <a:r>
              <a:rPr lang="en-US" sz="1200" dirty="0">
                <a:solidFill>
                  <a:srgbClr val="7F7F7F"/>
                </a:solidFill>
              </a:rPr>
              <a:t>Tend to follow parents’ views of “right” vs. “wrong”</a:t>
            </a:r>
          </a:p>
        </p:txBody>
      </p:sp>
      <p:cxnSp>
        <p:nvCxnSpPr>
          <p:cNvPr id="11" name="Straight Arrow Connector 10">
            <a:extLst>
              <a:ext uri="{FF2B5EF4-FFF2-40B4-BE49-F238E27FC236}">
                <a16:creationId xmlns:a16="http://schemas.microsoft.com/office/drawing/2014/main" id="{D9553926-E643-4EAB-8A3D-DF19353C80C9}"/>
              </a:ext>
            </a:extLst>
          </p:cNvPr>
          <p:cNvCxnSpPr/>
          <p:nvPr/>
        </p:nvCxnSpPr>
        <p:spPr>
          <a:xfrm>
            <a:off x="3041960" y="2907388"/>
            <a:ext cx="0" cy="595245"/>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D26C2A3C-9A26-4A0F-8631-DDDC1BE5FE3E}"/>
              </a:ext>
            </a:extLst>
          </p:cNvPr>
          <p:cNvSpPr txBox="1"/>
          <p:nvPr/>
        </p:nvSpPr>
        <p:spPr>
          <a:xfrm>
            <a:off x="4333491" y="1662487"/>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Friendships tend to be same-sex/same-gender</a:t>
            </a:r>
          </a:p>
          <a:p>
            <a:pPr marL="285750" indent="-285750">
              <a:buFont typeface="Arial" panose="020B0604020202020204" pitchFamily="34" charset="0"/>
              <a:buChar char="•"/>
            </a:pPr>
            <a:r>
              <a:rPr lang="en-US" sz="1200" dirty="0">
                <a:solidFill>
                  <a:srgbClr val="7F7F7F"/>
                </a:solidFill>
              </a:rPr>
              <a:t>Bonding based on play</a:t>
            </a:r>
          </a:p>
        </p:txBody>
      </p:sp>
      <p:cxnSp>
        <p:nvCxnSpPr>
          <p:cNvPr id="21" name="Straight Arrow Connector 20">
            <a:extLst>
              <a:ext uri="{FF2B5EF4-FFF2-40B4-BE49-F238E27FC236}">
                <a16:creationId xmlns:a16="http://schemas.microsoft.com/office/drawing/2014/main" id="{63342B6D-2161-4B78-A7F0-C4CEA502F7F9}"/>
              </a:ext>
            </a:extLst>
          </p:cNvPr>
          <p:cNvCxnSpPr>
            <a:cxnSpLocks/>
          </p:cNvCxnSpPr>
          <p:nvPr/>
        </p:nvCxnSpPr>
        <p:spPr>
          <a:xfrm>
            <a:off x="5483131" y="2401151"/>
            <a:ext cx="0" cy="474977"/>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4F1043A-5634-4F23-BECA-E154A95E6382}"/>
              </a:ext>
            </a:extLst>
          </p:cNvPr>
          <p:cNvSpPr txBox="1"/>
          <p:nvPr/>
        </p:nvSpPr>
        <p:spPr>
          <a:xfrm>
            <a:off x="6724644" y="1175415"/>
            <a:ext cx="2629802"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Increasing complexity of emotions</a:t>
            </a:r>
          </a:p>
          <a:p>
            <a:pPr marL="285750" indent="-285750">
              <a:buFont typeface="Arial" panose="020B0604020202020204" pitchFamily="34" charset="0"/>
              <a:buChar char="•"/>
            </a:pPr>
            <a:r>
              <a:rPr lang="en-US" sz="1200" dirty="0">
                <a:solidFill>
                  <a:srgbClr val="7F7F7F"/>
                </a:solidFill>
              </a:rPr>
              <a:t>Improved emotion identification</a:t>
            </a:r>
          </a:p>
        </p:txBody>
      </p:sp>
      <p:cxnSp>
        <p:nvCxnSpPr>
          <p:cNvPr id="26" name="Straight Arrow Connector 25">
            <a:extLst>
              <a:ext uri="{FF2B5EF4-FFF2-40B4-BE49-F238E27FC236}">
                <a16:creationId xmlns:a16="http://schemas.microsoft.com/office/drawing/2014/main" id="{4AD1C25F-5139-4516-94FE-A2941FE72B5F}"/>
              </a:ext>
            </a:extLst>
          </p:cNvPr>
          <p:cNvCxnSpPr>
            <a:cxnSpLocks/>
          </p:cNvCxnSpPr>
          <p:nvPr/>
        </p:nvCxnSpPr>
        <p:spPr>
          <a:xfrm>
            <a:off x="7979565" y="1910694"/>
            <a:ext cx="0" cy="38824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5096DE7-C09F-448B-934F-D36BA89A777F}"/>
              </a:ext>
            </a:extLst>
          </p:cNvPr>
          <p:cNvSpPr txBox="1"/>
          <p:nvPr/>
        </p:nvSpPr>
        <p:spPr>
          <a:xfrm>
            <a:off x="9284109" y="396465"/>
            <a:ext cx="2345176"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0070C0"/>
                </a:solidFill>
              </a:rPr>
              <a:t>Typical initiation of puberty</a:t>
            </a:r>
          </a:p>
          <a:p>
            <a:pPr marL="285750" indent="-285750">
              <a:buFont typeface="Arial" panose="020B0604020202020204" pitchFamily="34" charset="0"/>
              <a:buChar char="•"/>
            </a:pPr>
            <a:r>
              <a:rPr lang="en-US" sz="1200" dirty="0">
                <a:solidFill>
                  <a:srgbClr val="0070C0"/>
                </a:solidFill>
              </a:rPr>
              <a:t>Growth spurts common</a:t>
            </a:r>
          </a:p>
          <a:p>
            <a:pPr marL="285750" indent="-285750">
              <a:buFont typeface="Arial" panose="020B0604020202020204" pitchFamily="34" charset="0"/>
              <a:buChar char="•"/>
            </a:pPr>
            <a:r>
              <a:rPr lang="en-US" sz="1200" dirty="0">
                <a:solidFill>
                  <a:srgbClr val="0070C0"/>
                </a:solidFill>
              </a:rPr>
              <a:t>Strengthening of muscles and bones</a:t>
            </a:r>
          </a:p>
        </p:txBody>
      </p:sp>
      <p:cxnSp>
        <p:nvCxnSpPr>
          <p:cNvPr id="31" name="Straight Arrow Connector 30">
            <a:extLst>
              <a:ext uri="{FF2B5EF4-FFF2-40B4-BE49-F238E27FC236}">
                <a16:creationId xmlns:a16="http://schemas.microsoft.com/office/drawing/2014/main" id="{94ECD6E8-1367-4B60-9A2F-186C6DC82EF8}"/>
              </a:ext>
            </a:extLst>
          </p:cNvPr>
          <p:cNvCxnSpPr>
            <a:cxnSpLocks/>
          </p:cNvCxnSpPr>
          <p:nvPr/>
        </p:nvCxnSpPr>
        <p:spPr>
          <a:xfrm>
            <a:off x="10483279" y="1288050"/>
            <a:ext cx="0" cy="388246"/>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1427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a:xfrm>
            <a:off x="609600" y="199505"/>
            <a:ext cx="10744200" cy="788391"/>
          </a:xfrm>
        </p:spPr>
        <p:txBody>
          <a:bodyPr>
            <a:normAutofit/>
          </a:bodyPr>
          <a:lstStyle/>
          <a:p>
            <a:r>
              <a:rPr lang="en-US" sz="2800" dirty="0"/>
              <a:t>Developmental Considerations</a:t>
            </a:r>
          </a:p>
        </p:txBody>
      </p:sp>
      <p:sp>
        <p:nvSpPr>
          <p:cNvPr id="4" name="L-Shape 3">
            <a:extLst>
              <a:ext uri="{FF2B5EF4-FFF2-40B4-BE49-F238E27FC236}">
                <a16:creationId xmlns:a16="http://schemas.microsoft.com/office/drawing/2014/main" id="{F3A3B443-E9EF-68E8-DE95-97C46A99BFA7}"/>
              </a:ext>
            </a:extLst>
          </p:cNvPr>
          <p:cNvSpPr/>
          <p:nvPr/>
        </p:nvSpPr>
        <p:spPr>
          <a:xfrm rot="5400000">
            <a:off x="2421368" y="3183446"/>
            <a:ext cx="1339417" cy="2228761"/>
          </a:xfrm>
          <a:prstGeom prst="corner">
            <a:avLst>
              <a:gd name="adj1" fmla="val 16120"/>
              <a:gd name="adj2" fmla="val 161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B7097146-0453-FAB0-1373-CBEE1F1FA947}"/>
              </a:ext>
            </a:extLst>
          </p:cNvPr>
          <p:cNvSpPr/>
          <p:nvPr/>
        </p:nvSpPr>
        <p:spPr>
          <a:xfrm>
            <a:off x="2197786" y="3849366"/>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Cognitive Development</a:t>
            </a:r>
          </a:p>
        </p:txBody>
      </p:sp>
      <p:sp>
        <p:nvSpPr>
          <p:cNvPr id="6" name="Isosceles Triangle 5">
            <a:extLst>
              <a:ext uri="{FF2B5EF4-FFF2-40B4-BE49-F238E27FC236}">
                <a16:creationId xmlns:a16="http://schemas.microsoft.com/office/drawing/2014/main" id="{B222F86D-9941-2297-DD14-9C92B8BBADFA}"/>
              </a:ext>
            </a:extLst>
          </p:cNvPr>
          <p:cNvSpPr/>
          <p:nvPr/>
        </p:nvSpPr>
        <p:spPr>
          <a:xfrm>
            <a:off x="3830275" y="3019363"/>
            <a:ext cx="379648" cy="379648"/>
          </a:xfrm>
          <a:prstGeom prst="triangle">
            <a:avLst>
              <a:gd name="adj" fmla="val 10000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L-Shape 6">
            <a:extLst>
              <a:ext uri="{FF2B5EF4-FFF2-40B4-BE49-F238E27FC236}">
                <a16:creationId xmlns:a16="http://schemas.microsoft.com/office/drawing/2014/main" id="{DCEAFF21-8D00-75E5-C5D5-5066FD5CC939}"/>
              </a:ext>
            </a:extLst>
          </p:cNvPr>
          <p:cNvSpPr/>
          <p:nvPr/>
        </p:nvSpPr>
        <p:spPr>
          <a:xfrm rot="5400000">
            <a:off x="4884618" y="2573913"/>
            <a:ext cx="1339417" cy="2228761"/>
          </a:xfrm>
          <a:prstGeom prst="corner">
            <a:avLst>
              <a:gd name="adj1" fmla="val 16120"/>
              <a:gd name="adj2" fmla="val 161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CD2ECEE4-130F-239A-EBFE-A4509F5A4A9D}"/>
              </a:ext>
            </a:extLst>
          </p:cNvPr>
          <p:cNvSpPr/>
          <p:nvPr/>
        </p:nvSpPr>
        <p:spPr>
          <a:xfrm>
            <a:off x="4661036" y="3239832"/>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Social Development</a:t>
            </a:r>
          </a:p>
        </p:txBody>
      </p:sp>
      <p:sp>
        <p:nvSpPr>
          <p:cNvPr id="15" name="Isosceles Triangle 14">
            <a:extLst>
              <a:ext uri="{FF2B5EF4-FFF2-40B4-BE49-F238E27FC236}">
                <a16:creationId xmlns:a16="http://schemas.microsoft.com/office/drawing/2014/main" id="{D674F5C5-31D8-29BD-B94B-6D436A188C8A}"/>
              </a:ext>
            </a:extLst>
          </p:cNvPr>
          <p:cNvSpPr/>
          <p:nvPr/>
        </p:nvSpPr>
        <p:spPr>
          <a:xfrm>
            <a:off x="6293525" y="2409829"/>
            <a:ext cx="379648" cy="379648"/>
          </a:xfrm>
          <a:prstGeom prst="triangle">
            <a:avLst>
              <a:gd name="adj" fmla="val 10000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L-Shape 15">
            <a:extLst>
              <a:ext uri="{FF2B5EF4-FFF2-40B4-BE49-F238E27FC236}">
                <a16:creationId xmlns:a16="http://schemas.microsoft.com/office/drawing/2014/main" id="{4D690C95-73B4-CD2B-82EE-7F6CFF7CC24F}"/>
              </a:ext>
            </a:extLst>
          </p:cNvPr>
          <p:cNvSpPr/>
          <p:nvPr/>
        </p:nvSpPr>
        <p:spPr>
          <a:xfrm rot="5400000">
            <a:off x="7347868" y="1964379"/>
            <a:ext cx="1339417" cy="2228761"/>
          </a:xfrm>
          <a:prstGeom prst="corner">
            <a:avLst>
              <a:gd name="adj1" fmla="val 16120"/>
              <a:gd name="adj2" fmla="val 161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CD3074A8-2344-B58B-3DEB-1F069D327ABC}"/>
              </a:ext>
            </a:extLst>
          </p:cNvPr>
          <p:cNvSpPr/>
          <p:nvPr/>
        </p:nvSpPr>
        <p:spPr>
          <a:xfrm>
            <a:off x="7124286" y="2630299"/>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Emotional Development</a:t>
            </a:r>
          </a:p>
        </p:txBody>
      </p:sp>
      <p:sp>
        <p:nvSpPr>
          <p:cNvPr id="19" name="Isosceles Triangle 18">
            <a:extLst>
              <a:ext uri="{FF2B5EF4-FFF2-40B4-BE49-F238E27FC236}">
                <a16:creationId xmlns:a16="http://schemas.microsoft.com/office/drawing/2014/main" id="{7C3D323D-54EB-0D14-4C94-1F416AD7C014}"/>
              </a:ext>
            </a:extLst>
          </p:cNvPr>
          <p:cNvSpPr/>
          <p:nvPr/>
        </p:nvSpPr>
        <p:spPr>
          <a:xfrm>
            <a:off x="8756775" y="1800295"/>
            <a:ext cx="379648" cy="379648"/>
          </a:xfrm>
          <a:prstGeom prst="triangle">
            <a:avLst>
              <a:gd name="adj" fmla="val 10000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L-Shape 26">
            <a:extLst>
              <a:ext uri="{FF2B5EF4-FFF2-40B4-BE49-F238E27FC236}">
                <a16:creationId xmlns:a16="http://schemas.microsoft.com/office/drawing/2014/main" id="{8F433E17-0745-1957-2F18-197E29D5AD74}"/>
              </a:ext>
            </a:extLst>
          </p:cNvPr>
          <p:cNvSpPr/>
          <p:nvPr/>
        </p:nvSpPr>
        <p:spPr>
          <a:xfrm rot="5400000">
            <a:off x="9811118" y="1354846"/>
            <a:ext cx="1339417" cy="2228761"/>
          </a:xfrm>
          <a:prstGeom prst="corner">
            <a:avLst>
              <a:gd name="adj1" fmla="val 16120"/>
              <a:gd name="adj2" fmla="val 161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4" name="Freeform: Shape 33">
            <a:extLst>
              <a:ext uri="{FF2B5EF4-FFF2-40B4-BE49-F238E27FC236}">
                <a16:creationId xmlns:a16="http://schemas.microsoft.com/office/drawing/2014/main" id="{B02C5170-8A7D-11CA-8F95-F00863C86FFC}"/>
              </a:ext>
            </a:extLst>
          </p:cNvPr>
          <p:cNvSpPr/>
          <p:nvPr/>
        </p:nvSpPr>
        <p:spPr>
          <a:xfrm>
            <a:off x="9587536" y="2020765"/>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Physical Development</a:t>
            </a:r>
          </a:p>
        </p:txBody>
      </p:sp>
      <p:pic>
        <p:nvPicPr>
          <p:cNvPr id="3074" name="Picture 2" descr="Cartoon kids Images | Free Vectors, Stock Photos &amp; PSD">
            <a:extLst>
              <a:ext uri="{FF2B5EF4-FFF2-40B4-BE49-F238E27FC236}">
                <a16:creationId xmlns:a16="http://schemas.microsoft.com/office/drawing/2014/main" id="{BA3F12C2-DD55-4831-AED4-3A0F77C5F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18" y="990723"/>
            <a:ext cx="1768450" cy="101566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3,228 Disabled Teen Illustrations &amp; Clip Art - iStock">
            <a:extLst>
              <a:ext uri="{FF2B5EF4-FFF2-40B4-BE49-F238E27FC236}">
                <a16:creationId xmlns:a16="http://schemas.microsoft.com/office/drawing/2014/main" id="{985B18CA-9B16-4022-9275-D3A64C2BDB0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9858375" y="5118101"/>
            <a:ext cx="2038350" cy="133349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122B482-C4EF-4343-BFCB-2C8A59BC8BF8}"/>
              </a:ext>
            </a:extLst>
          </p:cNvPr>
          <p:cNvSpPr txBox="1"/>
          <p:nvPr/>
        </p:nvSpPr>
        <p:spPr>
          <a:xfrm>
            <a:off x="1976014" y="1212510"/>
            <a:ext cx="1431802" cy="461665"/>
          </a:xfrm>
          <a:prstGeom prst="rect">
            <a:avLst/>
          </a:prstGeom>
          <a:noFill/>
        </p:spPr>
        <p:txBody>
          <a:bodyPr wrap="none" rtlCol="0">
            <a:spAutoFit/>
          </a:bodyPr>
          <a:lstStyle/>
          <a:p>
            <a:r>
              <a:rPr lang="en-US" sz="2400" b="1" dirty="0">
                <a:solidFill>
                  <a:srgbClr val="0070C0"/>
                </a:solidFill>
              </a:rPr>
              <a:t>Children</a:t>
            </a:r>
          </a:p>
        </p:txBody>
      </p:sp>
      <p:sp>
        <p:nvSpPr>
          <p:cNvPr id="12" name="TextBox 11">
            <a:extLst>
              <a:ext uri="{FF2B5EF4-FFF2-40B4-BE49-F238E27FC236}">
                <a16:creationId xmlns:a16="http://schemas.microsoft.com/office/drawing/2014/main" id="{C06D363B-3992-4ECB-9D57-F0EA8F3D9CFC}"/>
              </a:ext>
            </a:extLst>
          </p:cNvPr>
          <p:cNvSpPr txBox="1"/>
          <p:nvPr/>
        </p:nvSpPr>
        <p:spPr>
          <a:xfrm>
            <a:off x="7829622" y="5597172"/>
            <a:ext cx="2015295" cy="461665"/>
          </a:xfrm>
          <a:prstGeom prst="rect">
            <a:avLst/>
          </a:prstGeom>
          <a:noFill/>
        </p:spPr>
        <p:txBody>
          <a:bodyPr wrap="none" rtlCol="0">
            <a:spAutoFit/>
          </a:bodyPr>
          <a:lstStyle/>
          <a:p>
            <a:r>
              <a:rPr lang="en-US" sz="2400" b="1" dirty="0">
                <a:solidFill>
                  <a:schemeClr val="accent3">
                    <a:lumMod val="75000"/>
                  </a:schemeClr>
                </a:solidFill>
              </a:rPr>
              <a:t>Adolescents</a:t>
            </a:r>
          </a:p>
        </p:txBody>
      </p:sp>
      <p:sp>
        <p:nvSpPr>
          <p:cNvPr id="13" name="TextBox 12">
            <a:extLst>
              <a:ext uri="{FF2B5EF4-FFF2-40B4-BE49-F238E27FC236}">
                <a16:creationId xmlns:a16="http://schemas.microsoft.com/office/drawing/2014/main" id="{045679C2-6BAF-41A9-81FF-A03C840F84B5}"/>
              </a:ext>
            </a:extLst>
          </p:cNvPr>
          <p:cNvSpPr txBox="1"/>
          <p:nvPr/>
        </p:nvSpPr>
        <p:spPr>
          <a:xfrm>
            <a:off x="1868665" y="2195940"/>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More logical/black &amp; white</a:t>
            </a:r>
          </a:p>
          <a:p>
            <a:pPr marL="285750" indent="-285750">
              <a:buFont typeface="Arial" panose="020B0604020202020204" pitchFamily="34" charset="0"/>
              <a:buChar char="•"/>
            </a:pPr>
            <a:r>
              <a:rPr lang="en-US" sz="1200" dirty="0">
                <a:solidFill>
                  <a:srgbClr val="7F7F7F"/>
                </a:solidFill>
              </a:rPr>
              <a:t>Tend to follow parents’ views of “right” vs. “wrong”</a:t>
            </a:r>
          </a:p>
        </p:txBody>
      </p:sp>
      <p:sp>
        <p:nvSpPr>
          <p:cNvPr id="14" name="TextBox 13">
            <a:extLst>
              <a:ext uri="{FF2B5EF4-FFF2-40B4-BE49-F238E27FC236}">
                <a16:creationId xmlns:a16="http://schemas.microsoft.com/office/drawing/2014/main" id="{DA39E605-D836-4FE5-A6ED-89E83E1D64AD}"/>
              </a:ext>
            </a:extLst>
          </p:cNvPr>
          <p:cNvSpPr txBox="1"/>
          <p:nvPr/>
        </p:nvSpPr>
        <p:spPr>
          <a:xfrm>
            <a:off x="1727988" y="5253991"/>
            <a:ext cx="2495647" cy="1384995"/>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chemeClr val="accent3">
                    <a:lumMod val="75000"/>
                  </a:schemeClr>
                </a:solidFill>
              </a:rPr>
              <a:t>Increased abstract reasoning</a:t>
            </a:r>
          </a:p>
          <a:p>
            <a:pPr marL="285750" indent="-285750">
              <a:buFont typeface="Arial" panose="020B0604020202020204" pitchFamily="34" charset="0"/>
              <a:buChar char="•"/>
            </a:pPr>
            <a:r>
              <a:rPr lang="en-US" sz="1200" dirty="0">
                <a:solidFill>
                  <a:schemeClr val="accent3">
                    <a:lumMod val="75000"/>
                  </a:schemeClr>
                </a:solidFill>
              </a:rPr>
              <a:t>Increased risk-taking</a:t>
            </a:r>
          </a:p>
          <a:p>
            <a:pPr marL="285750" indent="-285750">
              <a:buFont typeface="Arial" panose="020B0604020202020204" pitchFamily="34" charset="0"/>
              <a:buChar char="•"/>
            </a:pPr>
            <a:r>
              <a:rPr lang="en-US" sz="1200" dirty="0">
                <a:solidFill>
                  <a:schemeClr val="accent3">
                    <a:lumMod val="75000"/>
                  </a:schemeClr>
                </a:solidFill>
              </a:rPr>
              <a:t>Tend to question parents’ views and seek independence</a:t>
            </a:r>
          </a:p>
          <a:p>
            <a:pPr marL="285750" indent="-285750">
              <a:buFont typeface="Arial" panose="020B0604020202020204" pitchFamily="34" charset="0"/>
              <a:buChar char="•"/>
            </a:pPr>
            <a:r>
              <a:rPr lang="en-US" sz="1200" dirty="0">
                <a:solidFill>
                  <a:schemeClr val="accent3">
                    <a:lumMod val="75000"/>
                  </a:schemeClr>
                </a:solidFill>
              </a:rPr>
              <a:t>Active identity development exploration</a:t>
            </a:r>
          </a:p>
        </p:txBody>
      </p:sp>
      <p:cxnSp>
        <p:nvCxnSpPr>
          <p:cNvPr id="11" name="Straight Arrow Connector 10">
            <a:extLst>
              <a:ext uri="{FF2B5EF4-FFF2-40B4-BE49-F238E27FC236}">
                <a16:creationId xmlns:a16="http://schemas.microsoft.com/office/drawing/2014/main" id="{D9553926-E643-4EAB-8A3D-DF19353C80C9}"/>
              </a:ext>
            </a:extLst>
          </p:cNvPr>
          <p:cNvCxnSpPr/>
          <p:nvPr/>
        </p:nvCxnSpPr>
        <p:spPr>
          <a:xfrm>
            <a:off x="3041960" y="2907388"/>
            <a:ext cx="0" cy="595245"/>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E279C4F-A1D6-4892-B37B-4505B01D01F2}"/>
              </a:ext>
            </a:extLst>
          </p:cNvPr>
          <p:cNvCxnSpPr>
            <a:cxnSpLocks/>
          </p:cNvCxnSpPr>
          <p:nvPr/>
        </p:nvCxnSpPr>
        <p:spPr>
          <a:xfrm flipV="1">
            <a:off x="3041960" y="4639162"/>
            <a:ext cx="0" cy="511626"/>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02BCE7E-D11C-6C70-FC1A-D94B9F128EF1}"/>
              </a:ext>
            </a:extLst>
          </p:cNvPr>
          <p:cNvSpPr txBox="1"/>
          <p:nvPr/>
        </p:nvSpPr>
        <p:spPr>
          <a:xfrm>
            <a:off x="4333491" y="1662487"/>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Friendships tend to be same-sex/same-gender</a:t>
            </a:r>
          </a:p>
          <a:p>
            <a:pPr marL="285750" indent="-285750">
              <a:buFont typeface="Arial" panose="020B0604020202020204" pitchFamily="34" charset="0"/>
              <a:buChar char="•"/>
            </a:pPr>
            <a:r>
              <a:rPr lang="en-US" sz="1200" dirty="0">
                <a:solidFill>
                  <a:srgbClr val="7F7F7F"/>
                </a:solidFill>
              </a:rPr>
              <a:t>Bonding based on play</a:t>
            </a:r>
          </a:p>
        </p:txBody>
      </p:sp>
      <p:cxnSp>
        <p:nvCxnSpPr>
          <p:cNvPr id="8" name="Straight Arrow Connector 7">
            <a:extLst>
              <a:ext uri="{FF2B5EF4-FFF2-40B4-BE49-F238E27FC236}">
                <a16:creationId xmlns:a16="http://schemas.microsoft.com/office/drawing/2014/main" id="{9A812160-B886-8200-CFA4-EBDC73CE9008}"/>
              </a:ext>
            </a:extLst>
          </p:cNvPr>
          <p:cNvCxnSpPr>
            <a:cxnSpLocks/>
          </p:cNvCxnSpPr>
          <p:nvPr/>
        </p:nvCxnSpPr>
        <p:spPr>
          <a:xfrm>
            <a:off x="5483131" y="2401151"/>
            <a:ext cx="0" cy="474977"/>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644BF597-19E8-0C26-50B3-087348013AF5}"/>
              </a:ext>
            </a:extLst>
          </p:cNvPr>
          <p:cNvSpPr txBox="1"/>
          <p:nvPr/>
        </p:nvSpPr>
        <p:spPr>
          <a:xfrm>
            <a:off x="6724644" y="1175415"/>
            <a:ext cx="2629802"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Increasing complexity of emotions</a:t>
            </a:r>
          </a:p>
          <a:p>
            <a:pPr marL="285750" indent="-285750">
              <a:buFont typeface="Arial" panose="020B0604020202020204" pitchFamily="34" charset="0"/>
              <a:buChar char="•"/>
            </a:pPr>
            <a:r>
              <a:rPr lang="en-US" sz="1200" dirty="0">
                <a:solidFill>
                  <a:srgbClr val="7F7F7F"/>
                </a:solidFill>
              </a:rPr>
              <a:t>Improved emotion identification</a:t>
            </a:r>
          </a:p>
        </p:txBody>
      </p:sp>
      <p:cxnSp>
        <p:nvCxnSpPr>
          <p:cNvPr id="36" name="Straight Arrow Connector 35">
            <a:extLst>
              <a:ext uri="{FF2B5EF4-FFF2-40B4-BE49-F238E27FC236}">
                <a16:creationId xmlns:a16="http://schemas.microsoft.com/office/drawing/2014/main" id="{6DD3B343-7AAA-DD14-DF01-4E254210646F}"/>
              </a:ext>
            </a:extLst>
          </p:cNvPr>
          <p:cNvCxnSpPr>
            <a:cxnSpLocks/>
          </p:cNvCxnSpPr>
          <p:nvPr/>
        </p:nvCxnSpPr>
        <p:spPr>
          <a:xfrm>
            <a:off x="7979565" y="1910694"/>
            <a:ext cx="0" cy="38824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C7B65244-476A-3839-B43E-5613BB02A4B3}"/>
              </a:ext>
            </a:extLst>
          </p:cNvPr>
          <p:cNvSpPr txBox="1"/>
          <p:nvPr/>
        </p:nvSpPr>
        <p:spPr>
          <a:xfrm>
            <a:off x="9284109" y="396465"/>
            <a:ext cx="2345176"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Typical initiation of puberty</a:t>
            </a:r>
          </a:p>
          <a:p>
            <a:pPr marL="285750" indent="-285750">
              <a:buFont typeface="Arial" panose="020B0604020202020204" pitchFamily="34" charset="0"/>
              <a:buChar char="•"/>
            </a:pPr>
            <a:r>
              <a:rPr lang="en-US" sz="1200" dirty="0">
                <a:solidFill>
                  <a:srgbClr val="7F7F7F"/>
                </a:solidFill>
              </a:rPr>
              <a:t>Growth spurts common</a:t>
            </a:r>
          </a:p>
          <a:p>
            <a:pPr marL="285750" indent="-285750">
              <a:buFont typeface="Arial" panose="020B0604020202020204" pitchFamily="34" charset="0"/>
              <a:buChar char="•"/>
            </a:pPr>
            <a:r>
              <a:rPr lang="en-US" sz="1200" dirty="0">
                <a:solidFill>
                  <a:srgbClr val="7F7F7F"/>
                </a:solidFill>
              </a:rPr>
              <a:t>Strengthening of muscles and bones</a:t>
            </a:r>
          </a:p>
        </p:txBody>
      </p:sp>
      <p:cxnSp>
        <p:nvCxnSpPr>
          <p:cNvPr id="38" name="Straight Arrow Connector 37">
            <a:extLst>
              <a:ext uri="{FF2B5EF4-FFF2-40B4-BE49-F238E27FC236}">
                <a16:creationId xmlns:a16="http://schemas.microsoft.com/office/drawing/2014/main" id="{CE39269F-BDBE-745A-E46B-48A89F4EB466}"/>
              </a:ext>
            </a:extLst>
          </p:cNvPr>
          <p:cNvCxnSpPr>
            <a:cxnSpLocks/>
          </p:cNvCxnSpPr>
          <p:nvPr/>
        </p:nvCxnSpPr>
        <p:spPr>
          <a:xfrm>
            <a:off x="10483279" y="1288050"/>
            <a:ext cx="0" cy="38824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8860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7187-4A58-4110-8260-E48D4193FD99}"/>
              </a:ext>
            </a:extLst>
          </p:cNvPr>
          <p:cNvSpPr>
            <a:spLocks noGrp="1"/>
          </p:cNvSpPr>
          <p:nvPr>
            <p:ph type="title"/>
          </p:nvPr>
        </p:nvSpPr>
        <p:spPr>
          <a:xfrm>
            <a:off x="609600" y="199505"/>
            <a:ext cx="10744200" cy="788391"/>
          </a:xfrm>
        </p:spPr>
        <p:txBody>
          <a:bodyPr>
            <a:normAutofit/>
          </a:bodyPr>
          <a:lstStyle/>
          <a:p>
            <a:r>
              <a:rPr lang="en-US" sz="2800" dirty="0"/>
              <a:t>Developmental Considerations</a:t>
            </a:r>
          </a:p>
        </p:txBody>
      </p:sp>
      <p:sp>
        <p:nvSpPr>
          <p:cNvPr id="4" name="L-Shape 3">
            <a:extLst>
              <a:ext uri="{FF2B5EF4-FFF2-40B4-BE49-F238E27FC236}">
                <a16:creationId xmlns:a16="http://schemas.microsoft.com/office/drawing/2014/main" id="{F3A3B443-E9EF-68E8-DE95-97C46A99BFA7}"/>
              </a:ext>
            </a:extLst>
          </p:cNvPr>
          <p:cNvSpPr/>
          <p:nvPr/>
        </p:nvSpPr>
        <p:spPr>
          <a:xfrm rot="5400000">
            <a:off x="2421368" y="3183446"/>
            <a:ext cx="1339417" cy="2228761"/>
          </a:xfrm>
          <a:prstGeom prst="corner">
            <a:avLst>
              <a:gd name="adj1" fmla="val 16120"/>
              <a:gd name="adj2" fmla="val 161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B7097146-0453-FAB0-1373-CBEE1F1FA947}"/>
              </a:ext>
            </a:extLst>
          </p:cNvPr>
          <p:cNvSpPr/>
          <p:nvPr/>
        </p:nvSpPr>
        <p:spPr>
          <a:xfrm>
            <a:off x="2197786" y="3849366"/>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Cognitive Development</a:t>
            </a:r>
          </a:p>
        </p:txBody>
      </p:sp>
      <p:sp>
        <p:nvSpPr>
          <p:cNvPr id="6" name="Isosceles Triangle 5">
            <a:extLst>
              <a:ext uri="{FF2B5EF4-FFF2-40B4-BE49-F238E27FC236}">
                <a16:creationId xmlns:a16="http://schemas.microsoft.com/office/drawing/2014/main" id="{B222F86D-9941-2297-DD14-9C92B8BBADFA}"/>
              </a:ext>
            </a:extLst>
          </p:cNvPr>
          <p:cNvSpPr/>
          <p:nvPr/>
        </p:nvSpPr>
        <p:spPr>
          <a:xfrm>
            <a:off x="3830275" y="3019363"/>
            <a:ext cx="379648" cy="379648"/>
          </a:xfrm>
          <a:prstGeom prst="triangle">
            <a:avLst>
              <a:gd name="adj" fmla="val 10000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L-Shape 6">
            <a:extLst>
              <a:ext uri="{FF2B5EF4-FFF2-40B4-BE49-F238E27FC236}">
                <a16:creationId xmlns:a16="http://schemas.microsoft.com/office/drawing/2014/main" id="{DCEAFF21-8D00-75E5-C5D5-5066FD5CC939}"/>
              </a:ext>
            </a:extLst>
          </p:cNvPr>
          <p:cNvSpPr/>
          <p:nvPr/>
        </p:nvSpPr>
        <p:spPr>
          <a:xfrm rot="5400000">
            <a:off x="4884618" y="2573913"/>
            <a:ext cx="1339417" cy="2228761"/>
          </a:xfrm>
          <a:prstGeom prst="corner">
            <a:avLst>
              <a:gd name="adj1" fmla="val 16120"/>
              <a:gd name="adj2" fmla="val 161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CD2ECEE4-130F-239A-EBFE-A4509F5A4A9D}"/>
              </a:ext>
            </a:extLst>
          </p:cNvPr>
          <p:cNvSpPr/>
          <p:nvPr/>
        </p:nvSpPr>
        <p:spPr>
          <a:xfrm>
            <a:off x="4661036" y="3239832"/>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Social Development</a:t>
            </a:r>
          </a:p>
        </p:txBody>
      </p:sp>
      <p:sp>
        <p:nvSpPr>
          <p:cNvPr id="15" name="Isosceles Triangle 14">
            <a:extLst>
              <a:ext uri="{FF2B5EF4-FFF2-40B4-BE49-F238E27FC236}">
                <a16:creationId xmlns:a16="http://schemas.microsoft.com/office/drawing/2014/main" id="{D674F5C5-31D8-29BD-B94B-6D436A188C8A}"/>
              </a:ext>
            </a:extLst>
          </p:cNvPr>
          <p:cNvSpPr/>
          <p:nvPr/>
        </p:nvSpPr>
        <p:spPr>
          <a:xfrm>
            <a:off x="6293525" y="2409829"/>
            <a:ext cx="379648" cy="379648"/>
          </a:xfrm>
          <a:prstGeom prst="triangle">
            <a:avLst>
              <a:gd name="adj" fmla="val 10000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L-Shape 15">
            <a:extLst>
              <a:ext uri="{FF2B5EF4-FFF2-40B4-BE49-F238E27FC236}">
                <a16:creationId xmlns:a16="http://schemas.microsoft.com/office/drawing/2014/main" id="{4D690C95-73B4-CD2B-82EE-7F6CFF7CC24F}"/>
              </a:ext>
            </a:extLst>
          </p:cNvPr>
          <p:cNvSpPr/>
          <p:nvPr/>
        </p:nvSpPr>
        <p:spPr>
          <a:xfrm rot="5400000">
            <a:off x="7347868" y="1964379"/>
            <a:ext cx="1339417" cy="2228761"/>
          </a:xfrm>
          <a:prstGeom prst="corner">
            <a:avLst>
              <a:gd name="adj1" fmla="val 16120"/>
              <a:gd name="adj2" fmla="val 161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CD3074A8-2344-B58B-3DEB-1F069D327ABC}"/>
              </a:ext>
            </a:extLst>
          </p:cNvPr>
          <p:cNvSpPr/>
          <p:nvPr/>
        </p:nvSpPr>
        <p:spPr>
          <a:xfrm>
            <a:off x="7124286" y="2630299"/>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Emotional Development</a:t>
            </a:r>
          </a:p>
        </p:txBody>
      </p:sp>
      <p:sp>
        <p:nvSpPr>
          <p:cNvPr id="19" name="Isosceles Triangle 18">
            <a:extLst>
              <a:ext uri="{FF2B5EF4-FFF2-40B4-BE49-F238E27FC236}">
                <a16:creationId xmlns:a16="http://schemas.microsoft.com/office/drawing/2014/main" id="{7C3D323D-54EB-0D14-4C94-1F416AD7C014}"/>
              </a:ext>
            </a:extLst>
          </p:cNvPr>
          <p:cNvSpPr/>
          <p:nvPr/>
        </p:nvSpPr>
        <p:spPr>
          <a:xfrm>
            <a:off x="8756775" y="1800295"/>
            <a:ext cx="379648" cy="379648"/>
          </a:xfrm>
          <a:prstGeom prst="triangle">
            <a:avLst>
              <a:gd name="adj" fmla="val 10000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L-Shape 26">
            <a:extLst>
              <a:ext uri="{FF2B5EF4-FFF2-40B4-BE49-F238E27FC236}">
                <a16:creationId xmlns:a16="http://schemas.microsoft.com/office/drawing/2014/main" id="{8F433E17-0745-1957-2F18-197E29D5AD74}"/>
              </a:ext>
            </a:extLst>
          </p:cNvPr>
          <p:cNvSpPr/>
          <p:nvPr/>
        </p:nvSpPr>
        <p:spPr>
          <a:xfrm rot="5400000">
            <a:off x="9811118" y="1354846"/>
            <a:ext cx="1339417" cy="2228761"/>
          </a:xfrm>
          <a:prstGeom prst="corner">
            <a:avLst>
              <a:gd name="adj1" fmla="val 16120"/>
              <a:gd name="adj2" fmla="val 161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4" name="Freeform: Shape 33">
            <a:extLst>
              <a:ext uri="{FF2B5EF4-FFF2-40B4-BE49-F238E27FC236}">
                <a16:creationId xmlns:a16="http://schemas.microsoft.com/office/drawing/2014/main" id="{B02C5170-8A7D-11CA-8F95-F00863C86FFC}"/>
              </a:ext>
            </a:extLst>
          </p:cNvPr>
          <p:cNvSpPr/>
          <p:nvPr/>
        </p:nvSpPr>
        <p:spPr>
          <a:xfrm>
            <a:off x="9587536" y="2020765"/>
            <a:ext cx="2012137" cy="1763756"/>
          </a:xfrm>
          <a:custGeom>
            <a:avLst/>
            <a:gdLst>
              <a:gd name="connsiteX0" fmla="*/ 0 w 2012137"/>
              <a:gd name="connsiteY0" fmla="*/ 0 h 1763756"/>
              <a:gd name="connsiteX1" fmla="*/ 2012137 w 2012137"/>
              <a:gd name="connsiteY1" fmla="*/ 0 h 1763756"/>
              <a:gd name="connsiteX2" fmla="*/ 2012137 w 2012137"/>
              <a:gd name="connsiteY2" fmla="*/ 1763756 h 1763756"/>
              <a:gd name="connsiteX3" fmla="*/ 0 w 2012137"/>
              <a:gd name="connsiteY3" fmla="*/ 1763756 h 1763756"/>
              <a:gd name="connsiteX4" fmla="*/ 0 w 2012137"/>
              <a:gd name="connsiteY4" fmla="*/ 0 h 1763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137" h="1763756">
                <a:moveTo>
                  <a:pt x="0" y="0"/>
                </a:moveTo>
                <a:lnTo>
                  <a:pt x="2012137" y="0"/>
                </a:lnTo>
                <a:lnTo>
                  <a:pt x="2012137" y="1763756"/>
                </a:lnTo>
                <a:lnTo>
                  <a:pt x="0" y="176375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Physical Development</a:t>
            </a:r>
          </a:p>
        </p:txBody>
      </p:sp>
      <p:pic>
        <p:nvPicPr>
          <p:cNvPr id="3074" name="Picture 2" descr="Cartoon kids Images | Free Vectors, Stock Photos &amp; PSD">
            <a:extLst>
              <a:ext uri="{FF2B5EF4-FFF2-40B4-BE49-F238E27FC236}">
                <a16:creationId xmlns:a16="http://schemas.microsoft.com/office/drawing/2014/main" id="{BA3F12C2-DD55-4831-AED4-3A0F77C5F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18" y="990723"/>
            <a:ext cx="1768450" cy="101566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3,228 Disabled Teen Illustrations &amp; Clip Art - iStock">
            <a:extLst>
              <a:ext uri="{FF2B5EF4-FFF2-40B4-BE49-F238E27FC236}">
                <a16:creationId xmlns:a16="http://schemas.microsoft.com/office/drawing/2014/main" id="{985B18CA-9B16-4022-9275-D3A64C2BDB0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9858375" y="5118101"/>
            <a:ext cx="2038350" cy="133349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122B482-C4EF-4343-BFCB-2C8A59BC8BF8}"/>
              </a:ext>
            </a:extLst>
          </p:cNvPr>
          <p:cNvSpPr txBox="1"/>
          <p:nvPr/>
        </p:nvSpPr>
        <p:spPr>
          <a:xfrm>
            <a:off x="1976014" y="1212510"/>
            <a:ext cx="1431802" cy="461665"/>
          </a:xfrm>
          <a:prstGeom prst="rect">
            <a:avLst/>
          </a:prstGeom>
          <a:noFill/>
        </p:spPr>
        <p:txBody>
          <a:bodyPr wrap="none" rtlCol="0">
            <a:spAutoFit/>
          </a:bodyPr>
          <a:lstStyle/>
          <a:p>
            <a:r>
              <a:rPr lang="en-US" sz="2400" b="1" dirty="0">
                <a:solidFill>
                  <a:srgbClr val="0070C0"/>
                </a:solidFill>
              </a:rPr>
              <a:t>Children</a:t>
            </a:r>
          </a:p>
        </p:txBody>
      </p:sp>
      <p:sp>
        <p:nvSpPr>
          <p:cNvPr id="12" name="TextBox 11">
            <a:extLst>
              <a:ext uri="{FF2B5EF4-FFF2-40B4-BE49-F238E27FC236}">
                <a16:creationId xmlns:a16="http://schemas.microsoft.com/office/drawing/2014/main" id="{C06D363B-3992-4ECB-9D57-F0EA8F3D9CFC}"/>
              </a:ext>
            </a:extLst>
          </p:cNvPr>
          <p:cNvSpPr txBox="1"/>
          <p:nvPr/>
        </p:nvSpPr>
        <p:spPr>
          <a:xfrm>
            <a:off x="7829622" y="5597172"/>
            <a:ext cx="2015295" cy="461665"/>
          </a:xfrm>
          <a:prstGeom prst="rect">
            <a:avLst/>
          </a:prstGeom>
          <a:noFill/>
        </p:spPr>
        <p:txBody>
          <a:bodyPr wrap="none" rtlCol="0">
            <a:spAutoFit/>
          </a:bodyPr>
          <a:lstStyle/>
          <a:p>
            <a:r>
              <a:rPr lang="en-US" sz="2400" b="1" dirty="0">
                <a:solidFill>
                  <a:schemeClr val="accent3">
                    <a:lumMod val="75000"/>
                  </a:schemeClr>
                </a:solidFill>
              </a:rPr>
              <a:t>Adolescents</a:t>
            </a:r>
          </a:p>
        </p:txBody>
      </p:sp>
      <p:sp>
        <p:nvSpPr>
          <p:cNvPr id="13" name="TextBox 12">
            <a:extLst>
              <a:ext uri="{FF2B5EF4-FFF2-40B4-BE49-F238E27FC236}">
                <a16:creationId xmlns:a16="http://schemas.microsoft.com/office/drawing/2014/main" id="{045679C2-6BAF-41A9-81FF-A03C840F84B5}"/>
              </a:ext>
            </a:extLst>
          </p:cNvPr>
          <p:cNvSpPr txBox="1"/>
          <p:nvPr/>
        </p:nvSpPr>
        <p:spPr>
          <a:xfrm>
            <a:off x="1868665" y="2195940"/>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More logical/black &amp; white</a:t>
            </a:r>
          </a:p>
          <a:p>
            <a:pPr marL="285750" indent="-285750">
              <a:buFont typeface="Arial" panose="020B0604020202020204" pitchFamily="34" charset="0"/>
              <a:buChar char="•"/>
            </a:pPr>
            <a:r>
              <a:rPr lang="en-US" sz="1200" dirty="0">
                <a:solidFill>
                  <a:srgbClr val="7F7F7F"/>
                </a:solidFill>
              </a:rPr>
              <a:t>Tend to follow parents’ views of “right” vs. “wrong”</a:t>
            </a:r>
          </a:p>
        </p:txBody>
      </p:sp>
      <p:cxnSp>
        <p:nvCxnSpPr>
          <p:cNvPr id="11" name="Straight Arrow Connector 10">
            <a:extLst>
              <a:ext uri="{FF2B5EF4-FFF2-40B4-BE49-F238E27FC236}">
                <a16:creationId xmlns:a16="http://schemas.microsoft.com/office/drawing/2014/main" id="{D9553926-E643-4EAB-8A3D-DF19353C80C9}"/>
              </a:ext>
            </a:extLst>
          </p:cNvPr>
          <p:cNvCxnSpPr/>
          <p:nvPr/>
        </p:nvCxnSpPr>
        <p:spPr>
          <a:xfrm>
            <a:off x="3041960" y="2907388"/>
            <a:ext cx="0" cy="595245"/>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02BCE7E-D11C-6C70-FC1A-D94B9F128EF1}"/>
              </a:ext>
            </a:extLst>
          </p:cNvPr>
          <p:cNvSpPr txBox="1"/>
          <p:nvPr/>
        </p:nvSpPr>
        <p:spPr>
          <a:xfrm>
            <a:off x="4333491" y="1662487"/>
            <a:ext cx="2259031"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Friendships tend to be same-sex/same-gender</a:t>
            </a:r>
          </a:p>
          <a:p>
            <a:pPr marL="285750" indent="-285750">
              <a:buFont typeface="Arial" panose="020B0604020202020204" pitchFamily="34" charset="0"/>
              <a:buChar char="•"/>
            </a:pPr>
            <a:r>
              <a:rPr lang="en-US" sz="1200" dirty="0">
                <a:solidFill>
                  <a:srgbClr val="7F7F7F"/>
                </a:solidFill>
              </a:rPr>
              <a:t>Bonding based on play</a:t>
            </a:r>
          </a:p>
        </p:txBody>
      </p:sp>
      <p:cxnSp>
        <p:nvCxnSpPr>
          <p:cNvPr id="8" name="Straight Arrow Connector 7">
            <a:extLst>
              <a:ext uri="{FF2B5EF4-FFF2-40B4-BE49-F238E27FC236}">
                <a16:creationId xmlns:a16="http://schemas.microsoft.com/office/drawing/2014/main" id="{9A812160-B886-8200-CFA4-EBDC73CE9008}"/>
              </a:ext>
            </a:extLst>
          </p:cNvPr>
          <p:cNvCxnSpPr>
            <a:cxnSpLocks/>
          </p:cNvCxnSpPr>
          <p:nvPr/>
        </p:nvCxnSpPr>
        <p:spPr>
          <a:xfrm>
            <a:off x="5483131" y="2401151"/>
            <a:ext cx="0" cy="474977"/>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644BF597-19E8-0C26-50B3-087348013AF5}"/>
              </a:ext>
            </a:extLst>
          </p:cNvPr>
          <p:cNvSpPr txBox="1"/>
          <p:nvPr/>
        </p:nvSpPr>
        <p:spPr>
          <a:xfrm>
            <a:off x="6724644" y="1175415"/>
            <a:ext cx="2629802"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Increasing complexity of emotions</a:t>
            </a:r>
          </a:p>
          <a:p>
            <a:pPr marL="285750" indent="-285750">
              <a:buFont typeface="Arial" panose="020B0604020202020204" pitchFamily="34" charset="0"/>
              <a:buChar char="•"/>
            </a:pPr>
            <a:r>
              <a:rPr lang="en-US" sz="1200" dirty="0">
                <a:solidFill>
                  <a:srgbClr val="7F7F7F"/>
                </a:solidFill>
              </a:rPr>
              <a:t>Improved emotion identification</a:t>
            </a:r>
          </a:p>
        </p:txBody>
      </p:sp>
      <p:cxnSp>
        <p:nvCxnSpPr>
          <p:cNvPr id="36" name="Straight Arrow Connector 35">
            <a:extLst>
              <a:ext uri="{FF2B5EF4-FFF2-40B4-BE49-F238E27FC236}">
                <a16:creationId xmlns:a16="http://schemas.microsoft.com/office/drawing/2014/main" id="{6DD3B343-7AAA-DD14-DF01-4E254210646F}"/>
              </a:ext>
            </a:extLst>
          </p:cNvPr>
          <p:cNvCxnSpPr>
            <a:cxnSpLocks/>
          </p:cNvCxnSpPr>
          <p:nvPr/>
        </p:nvCxnSpPr>
        <p:spPr>
          <a:xfrm>
            <a:off x="7979565" y="1910694"/>
            <a:ext cx="0" cy="38824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C7B65244-476A-3839-B43E-5613BB02A4B3}"/>
              </a:ext>
            </a:extLst>
          </p:cNvPr>
          <p:cNvSpPr txBox="1"/>
          <p:nvPr/>
        </p:nvSpPr>
        <p:spPr>
          <a:xfrm>
            <a:off x="9284109" y="396465"/>
            <a:ext cx="2345176"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Typical initiation of puberty</a:t>
            </a:r>
          </a:p>
          <a:p>
            <a:pPr marL="285750" indent="-285750">
              <a:buFont typeface="Arial" panose="020B0604020202020204" pitchFamily="34" charset="0"/>
              <a:buChar char="•"/>
            </a:pPr>
            <a:r>
              <a:rPr lang="en-US" sz="1200" dirty="0">
                <a:solidFill>
                  <a:srgbClr val="7F7F7F"/>
                </a:solidFill>
              </a:rPr>
              <a:t>Growth spurts common</a:t>
            </a:r>
          </a:p>
          <a:p>
            <a:pPr marL="285750" indent="-285750">
              <a:buFont typeface="Arial" panose="020B0604020202020204" pitchFamily="34" charset="0"/>
              <a:buChar char="•"/>
            </a:pPr>
            <a:r>
              <a:rPr lang="en-US" sz="1200" dirty="0">
                <a:solidFill>
                  <a:srgbClr val="7F7F7F"/>
                </a:solidFill>
              </a:rPr>
              <a:t>Strengthening of muscles and bones</a:t>
            </a:r>
          </a:p>
        </p:txBody>
      </p:sp>
      <p:cxnSp>
        <p:nvCxnSpPr>
          <p:cNvPr id="38" name="Straight Arrow Connector 37">
            <a:extLst>
              <a:ext uri="{FF2B5EF4-FFF2-40B4-BE49-F238E27FC236}">
                <a16:creationId xmlns:a16="http://schemas.microsoft.com/office/drawing/2014/main" id="{CE39269F-BDBE-745A-E46B-48A89F4EB466}"/>
              </a:ext>
            </a:extLst>
          </p:cNvPr>
          <p:cNvCxnSpPr>
            <a:cxnSpLocks/>
          </p:cNvCxnSpPr>
          <p:nvPr/>
        </p:nvCxnSpPr>
        <p:spPr>
          <a:xfrm>
            <a:off x="10483279" y="1288050"/>
            <a:ext cx="0" cy="38824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B7CC8BB-FCEF-1360-1E9B-F51A8DAD8A6F}"/>
              </a:ext>
            </a:extLst>
          </p:cNvPr>
          <p:cNvSpPr txBox="1"/>
          <p:nvPr/>
        </p:nvSpPr>
        <p:spPr>
          <a:xfrm>
            <a:off x="1727988" y="5253991"/>
            <a:ext cx="2495647" cy="1384995"/>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rgbClr val="7F7F7F"/>
                </a:solidFill>
              </a:rPr>
              <a:t>Increased abstract reasoning</a:t>
            </a:r>
          </a:p>
          <a:p>
            <a:pPr marL="285750" indent="-285750">
              <a:buFont typeface="Arial" panose="020B0604020202020204" pitchFamily="34" charset="0"/>
              <a:buChar char="•"/>
            </a:pPr>
            <a:r>
              <a:rPr lang="en-US" sz="1200" dirty="0">
                <a:solidFill>
                  <a:srgbClr val="7F7F7F"/>
                </a:solidFill>
              </a:rPr>
              <a:t>Increased risk-taking</a:t>
            </a:r>
          </a:p>
          <a:p>
            <a:pPr marL="285750" indent="-285750">
              <a:buFont typeface="Arial" panose="020B0604020202020204" pitchFamily="34" charset="0"/>
              <a:buChar char="•"/>
            </a:pPr>
            <a:r>
              <a:rPr lang="en-US" sz="1200" dirty="0">
                <a:solidFill>
                  <a:srgbClr val="7F7F7F"/>
                </a:solidFill>
              </a:rPr>
              <a:t>Tend to question parents’ views and seek independence</a:t>
            </a:r>
          </a:p>
          <a:p>
            <a:pPr marL="285750" indent="-285750">
              <a:buFont typeface="Arial" panose="020B0604020202020204" pitchFamily="34" charset="0"/>
              <a:buChar char="•"/>
            </a:pPr>
            <a:r>
              <a:rPr lang="en-US" sz="1200" dirty="0">
                <a:solidFill>
                  <a:srgbClr val="7F7F7F"/>
                </a:solidFill>
              </a:rPr>
              <a:t>Active identity development exploration</a:t>
            </a:r>
          </a:p>
        </p:txBody>
      </p:sp>
      <p:cxnSp>
        <p:nvCxnSpPr>
          <p:cNvPr id="21" name="Straight Arrow Connector 20">
            <a:extLst>
              <a:ext uri="{FF2B5EF4-FFF2-40B4-BE49-F238E27FC236}">
                <a16:creationId xmlns:a16="http://schemas.microsoft.com/office/drawing/2014/main" id="{0174E3D6-BF67-FD85-B5A8-15A7BB2D03D4}"/>
              </a:ext>
            </a:extLst>
          </p:cNvPr>
          <p:cNvCxnSpPr>
            <a:cxnSpLocks/>
          </p:cNvCxnSpPr>
          <p:nvPr/>
        </p:nvCxnSpPr>
        <p:spPr>
          <a:xfrm flipV="1">
            <a:off x="3041960" y="4639162"/>
            <a:ext cx="0" cy="511626"/>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CE605F2E-06B4-F57E-1A7F-553BB6D666B5}"/>
              </a:ext>
            </a:extLst>
          </p:cNvPr>
          <p:cNvSpPr txBox="1"/>
          <p:nvPr/>
        </p:nvSpPr>
        <p:spPr>
          <a:xfrm>
            <a:off x="4400926" y="4720804"/>
            <a:ext cx="2401756" cy="1384995"/>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chemeClr val="accent3">
                    <a:lumMod val="75000"/>
                  </a:schemeClr>
                </a:solidFill>
              </a:rPr>
              <a:t>Friendships are more diverse and relationally intimate</a:t>
            </a:r>
          </a:p>
          <a:p>
            <a:pPr marL="285750" indent="-285750">
              <a:buFont typeface="Arial" panose="020B0604020202020204" pitchFamily="34" charset="0"/>
              <a:buChar char="•"/>
            </a:pPr>
            <a:r>
              <a:rPr lang="en-US" sz="1200" dirty="0">
                <a:solidFill>
                  <a:schemeClr val="accent3">
                    <a:lumMod val="75000"/>
                  </a:schemeClr>
                </a:solidFill>
              </a:rPr>
              <a:t>Increased interest in dating</a:t>
            </a:r>
          </a:p>
          <a:p>
            <a:pPr marL="285750" indent="-285750">
              <a:buFont typeface="Arial" panose="020B0604020202020204" pitchFamily="34" charset="0"/>
              <a:buChar char="•"/>
            </a:pPr>
            <a:r>
              <a:rPr lang="en-US" sz="1200" dirty="0">
                <a:solidFill>
                  <a:schemeClr val="accent3">
                    <a:lumMod val="75000"/>
                  </a:schemeClr>
                </a:solidFill>
              </a:rPr>
              <a:t>Friend values become increasingly important</a:t>
            </a:r>
          </a:p>
          <a:p>
            <a:pPr marL="285750" indent="-285750">
              <a:buFont typeface="Arial" panose="020B0604020202020204" pitchFamily="34" charset="0"/>
              <a:buChar char="•"/>
            </a:pPr>
            <a:r>
              <a:rPr lang="en-US" sz="1200" dirty="0">
                <a:solidFill>
                  <a:schemeClr val="accent3">
                    <a:lumMod val="75000"/>
                  </a:schemeClr>
                </a:solidFill>
              </a:rPr>
              <a:t>Increased social comparison</a:t>
            </a:r>
          </a:p>
        </p:txBody>
      </p:sp>
      <p:cxnSp>
        <p:nvCxnSpPr>
          <p:cNvPr id="23" name="Straight Arrow Connector 22">
            <a:extLst>
              <a:ext uri="{FF2B5EF4-FFF2-40B4-BE49-F238E27FC236}">
                <a16:creationId xmlns:a16="http://schemas.microsoft.com/office/drawing/2014/main" id="{A9C1F2F8-40A0-619F-945D-48287B7FA651}"/>
              </a:ext>
            </a:extLst>
          </p:cNvPr>
          <p:cNvCxnSpPr>
            <a:cxnSpLocks/>
          </p:cNvCxnSpPr>
          <p:nvPr/>
        </p:nvCxnSpPr>
        <p:spPr>
          <a:xfrm flipV="1">
            <a:off x="5478777" y="4072831"/>
            <a:ext cx="0" cy="511626"/>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4248920"/>
      </p:ext>
    </p:extLst>
  </p:cSld>
  <p:clrMapOvr>
    <a:masterClrMapping/>
  </p:clrMapOvr>
</p:sld>
</file>

<file path=ppt/theme/theme1.xml><?xml version="1.0" encoding="utf-8"?>
<a:theme xmlns:a="http://schemas.openxmlformats.org/drawingml/2006/main" name="2020 Peds">
  <a:themeElements>
    <a:clrScheme name="Peds 19">
      <a:dk1>
        <a:srgbClr val="4D4D4D"/>
      </a:dk1>
      <a:lt1>
        <a:srgbClr val="FFFFFF"/>
      </a:lt1>
      <a:dk2>
        <a:srgbClr val="4D4D4D"/>
      </a:dk2>
      <a:lt2>
        <a:srgbClr val="FFFFFF"/>
      </a:lt2>
      <a:accent1>
        <a:srgbClr val="C3472E"/>
      </a:accent1>
      <a:accent2>
        <a:srgbClr val="FDB515"/>
      </a:accent2>
      <a:accent3>
        <a:srgbClr val="35A696"/>
      </a:accent3>
      <a:accent4>
        <a:srgbClr val="416BA9"/>
      </a:accent4>
      <a:accent5>
        <a:srgbClr val="2E4264"/>
      </a:accent5>
      <a:accent6>
        <a:srgbClr val="B1A089"/>
      </a:accent6>
      <a:hlink>
        <a:srgbClr val="416BA9"/>
      </a:hlink>
      <a:folHlink>
        <a:srgbClr val="94949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 Peds" id="{A1DF081F-D48E-4BA0-A720-C67A62D8180F}" vid="{0C7E4AF1-3218-4C7E-91D3-F85F1B04D7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2020 Peds</Template>
  <TotalTime>0</TotalTime>
  <Words>2104</Words>
  <Application>Microsoft Office PowerPoint</Application>
  <PresentationFormat>Widescreen</PresentationFormat>
  <Paragraphs>277</Paragraphs>
  <Slides>25</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2020 Peds</vt:lpstr>
      <vt:lpstr>Psychosocial Considerations in Managing XLH</vt:lpstr>
      <vt:lpstr>Disclaimer</vt:lpstr>
      <vt:lpstr>Developmental Considerations</vt:lpstr>
      <vt:lpstr>Developmental Considerations</vt:lpstr>
      <vt:lpstr>Developmental Considerations</vt:lpstr>
      <vt:lpstr>Developmental Considerations</vt:lpstr>
      <vt:lpstr>Developmental Considerations</vt:lpstr>
      <vt:lpstr>Developmental Considerations</vt:lpstr>
      <vt:lpstr>Developmental Considerations</vt:lpstr>
      <vt:lpstr>Developmental Considerations</vt:lpstr>
      <vt:lpstr>Developmental Considerations</vt:lpstr>
      <vt:lpstr>Developmental Considerations</vt:lpstr>
      <vt:lpstr>Transitioning</vt:lpstr>
      <vt:lpstr>Transitioning</vt:lpstr>
      <vt:lpstr>Transitioning</vt:lpstr>
      <vt:lpstr>Transitioning</vt:lpstr>
      <vt:lpstr>Transitioning</vt:lpstr>
      <vt:lpstr>Transitioning</vt:lpstr>
      <vt:lpstr>What to Watch</vt:lpstr>
      <vt:lpstr>What to Watch</vt:lpstr>
      <vt:lpstr>What to Watch</vt:lpstr>
      <vt:lpstr>What to Watch</vt:lpstr>
      <vt:lpstr>Transition Toolbox for Teens and Families</vt:lpstr>
      <vt:lpstr>Transition Toolbox for Teens and Families</vt:lpstr>
      <vt:lpstr>Transition Toolbox for Teens and Families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2022-12-21T14:42:14Z</dcterms:modified>
</cp:coreProperties>
</file>