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7"/>
  </p:notesMasterIdLst>
  <p:sldIdLst>
    <p:sldId id="256" r:id="rId2"/>
    <p:sldId id="260"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4" userDrawn="1">
          <p15:clr>
            <a:srgbClr val="A4A3A4"/>
          </p15:clr>
        </p15:guide>
        <p15:guide id="2" pos="3840" userDrawn="1">
          <p15:clr>
            <a:srgbClr val="A4A3A4"/>
          </p15:clr>
        </p15:guide>
        <p15:guide id="3" orient="horz" pos="113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7CEC5C-4F98-40FB-97C7-C662394F3F71}" v="1" dt="2022-12-13T19:45:52.4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43" autoAdjust="0"/>
    <p:restoredTop sz="96702" autoAdjust="0"/>
  </p:normalViewPr>
  <p:slideViewPr>
    <p:cSldViewPr snapToGrid="0">
      <p:cViewPr varScale="1">
        <p:scale>
          <a:sx n="97" d="100"/>
          <a:sy n="97" d="100"/>
        </p:scale>
        <p:origin x="108" y="606"/>
      </p:cViewPr>
      <p:guideLst>
        <p:guide orient="horz" pos="594"/>
        <p:guide pos="3840"/>
        <p:guide orient="horz" pos="1134"/>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12/13/2022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1</a:t>
            </a:fld>
            <a:endParaRPr lang="en-US"/>
          </a:p>
        </p:txBody>
      </p:sp>
    </p:spTree>
    <p:extLst>
      <p:ext uri="{BB962C8B-B14F-4D97-AF65-F5344CB8AC3E}">
        <p14:creationId xmlns:p14="http://schemas.microsoft.com/office/powerpoint/2010/main" val="34368743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F392-9D94-94DC-8FEA-75EAACE56533}"/>
              </a:ext>
            </a:extLst>
          </p:cNvPr>
          <p:cNvSpPr>
            <a:spLocks noGrp="1"/>
          </p:cNvSpPr>
          <p:nvPr>
            <p:ph type="title"/>
          </p:nvPr>
        </p:nvSpPr>
        <p:spPr>
          <a:xfrm>
            <a:off x="609601" y="1545146"/>
            <a:ext cx="10515600" cy="2852737"/>
          </a:xfrm>
        </p:spPr>
        <p:txBody>
          <a:bodyPr>
            <a:normAutofit/>
          </a:bodyPr>
          <a:lstStyle/>
          <a:p>
            <a:r>
              <a:rPr lang="en-US" sz="3600" dirty="0"/>
              <a:t>Best Practice for the Multidisciplinary Team – Starting Transition Early, Tailoring the Specific Timing and Speed to Individual Patients</a:t>
            </a:r>
          </a:p>
        </p:txBody>
      </p:sp>
      <p:sp>
        <p:nvSpPr>
          <p:cNvPr id="3" name="Subtitle 2">
            <a:extLst>
              <a:ext uri="{FF2B5EF4-FFF2-40B4-BE49-F238E27FC236}">
                <a16:creationId xmlns:a16="http://schemas.microsoft.com/office/drawing/2014/main" id="{C303A813-BD7B-FEEB-C074-8AE107E4CAD3}"/>
              </a:ext>
            </a:extLst>
          </p:cNvPr>
          <p:cNvSpPr>
            <a:spLocks noGrp="1"/>
          </p:cNvSpPr>
          <p:nvPr>
            <p:ph type="body" idx="1"/>
          </p:nvPr>
        </p:nvSpPr>
        <p:spPr>
          <a:xfrm>
            <a:off x="838200" y="4236721"/>
            <a:ext cx="5257800" cy="1734311"/>
          </a:xfrm>
        </p:spPr>
        <p:txBody>
          <a:bodyPr>
            <a:normAutofit/>
          </a:bodyPr>
          <a:lstStyle/>
          <a:p>
            <a:r>
              <a:rPr lang="en-US" dirty="0"/>
              <a:t>John D. Mahan, MD</a:t>
            </a:r>
          </a:p>
          <a:p>
            <a:r>
              <a:rPr lang="en-US" dirty="0"/>
              <a:t>Professor of Pediatrics</a:t>
            </a:r>
          </a:p>
          <a:p>
            <a:r>
              <a:rPr lang="en-US" dirty="0"/>
              <a:t>The Ohio State University College of Medicine</a:t>
            </a:r>
          </a:p>
          <a:p>
            <a:r>
              <a:rPr lang="en-US" dirty="0"/>
              <a:t>Columbus, OH</a:t>
            </a:r>
          </a:p>
        </p:txBody>
      </p:sp>
      <p:sp>
        <p:nvSpPr>
          <p:cNvPr id="6" name="Subtitle 2">
            <a:extLst>
              <a:ext uri="{FF2B5EF4-FFF2-40B4-BE49-F238E27FC236}">
                <a16:creationId xmlns:a16="http://schemas.microsoft.com/office/drawing/2014/main" id="{8BFB06D3-2392-6B61-C23F-52F45E65A448}"/>
              </a:ext>
            </a:extLst>
          </p:cNvPr>
          <p:cNvSpPr txBox="1">
            <a:spLocks/>
          </p:cNvSpPr>
          <p:nvPr/>
        </p:nvSpPr>
        <p:spPr>
          <a:xfrm>
            <a:off x="6512983" y="4236722"/>
            <a:ext cx="5407553" cy="2135504"/>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Clr>
                <a:schemeClr val="accent4"/>
              </a:buClr>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100000"/>
              </a:lnSpc>
              <a:spcBef>
                <a:spcPts val="500"/>
              </a:spcBef>
              <a:buClr>
                <a:schemeClr val="accent2"/>
              </a:buClr>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500"/>
              </a:spcBef>
              <a:buClr>
                <a:schemeClr val="accent1"/>
              </a:buClr>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Guido Filler, MD, PhD, </a:t>
            </a:r>
            <a:r>
              <a:rPr lang="en-US" dirty="0" err="1"/>
              <a:t>FRCPC</a:t>
            </a:r>
            <a:endParaRPr lang="en-US" dirty="0"/>
          </a:p>
          <a:p>
            <a:r>
              <a:rPr lang="en-US" dirty="0"/>
              <a:t>Professor of </a:t>
            </a:r>
            <a:r>
              <a:rPr lang="en-US" dirty="0" err="1"/>
              <a:t>Paediatrics</a:t>
            </a:r>
            <a:r>
              <a:rPr lang="en-US" dirty="0"/>
              <a:t>, Medicine and</a:t>
            </a:r>
            <a:br>
              <a:rPr lang="en-US" dirty="0"/>
            </a:br>
            <a:r>
              <a:rPr lang="en-US" dirty="0"/>
              <a:t>Pathology and Laboratory Medicine </a:t>
            </a:r>
          </a:p>
          <a:p>
            <a:r>
              <a:rPr lang="en-US" dirty="0"/>
              <a:t>Schulich School of Medicine and Dentistry</a:t>
            </a:r>
          </a:p>
          <a:p>
            <a:r>
              <a:rPr lang="en-US" dirty="0"/>
              <a:t>London, Canada</a:t>
            </a:r>
          </a:p>
        </p:txBody>
      </p:sp>
    </p:spTree>
    <p:extLst>
      <p:ext uri="{BB962C8B-B14F-4D97-AF65-F5344CB8AC3E}">
        <p14:creationId xmlns:p14="http://schemas.microsoft.com/office/powerpoint/2010/main" val="2337203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4302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0BF77-D796-9B48-CFF4-C679E3B34CBB}"/>
              </a:ext>
            </a:extLst>
          </p:cNvPr>
          <p:cNvSpPr>
            <a:spLocks noGrp="1"/>
          </p:cNvSpPr>
          <p:nvPr>
            <p:ph type="title"/>
          </p:nvPr>
        </p:nvSpPr>
        <p:spPr>
          <a:xfrm>
            <a:off x="609600" y="356671"/>
            <a:ext cx="10744200" cy="1185577"/>
          </a:xfrm>
        </p:spPr>
        <p:txBody>
          <a:bodyPr>
            <a:noAutofit/>
          </a:bodyPr>
          <a:lstStyle/>
          <a:p>
            <a:r>
              <a:rPr lang="en-US" sz="3600" dirty="0"/>
              <a:t>What Is the Best Treatment for Children and Adults With </a:t>
            </a:r>
            <a:r>
              <a:rPr lang="en-US" sz="3600" dirty="0" err="1"/>
              <a:t>XLH</a:t>
            </a:r>
            <a:r>
              <a:rPr lang="en-US" sz="3600" dirty="0"/>
              <a:t>?</a:t>
            </a:r>
          </a:p>
        </p:txBody>
      </p:sp>
      <p:sp>
        <p:nvSpPr>
          <p:cNvPr id="3" name="Content Placeholder 2">
            <a:extLst>
              <a:ext uri="{FF2B5EF4-FFF2-40B4-BE49-F238E27FC236}">
                <a16:creationId xmlns:a16="http://schemas.microsoft.com/office/drawing/2014/main" id="{3052B89D-D17D-6AC3-BB2F-349DDE692DDE}"/>
              </a:ext>
            </a:extLst>
          </p:cNvPr>
          <p:cNvSpPr>
            <a:spLocks noGrp="1"/>
          </p:cNvSpPr>
          <p:nvPr>
            <p:ph idx="1"/>
          </p:nvPr>
        </p:nvSpPr>
        <p:spPr>
          <a:xfrm>
            <a:off x="609600" y="1820812"/>
            <a:ext cx="10744200" cy="4722477"/>
          </a:xfrm>
        </p:spPr>
        <p:txBody>
          <a:bodyPr>
            <a:normAutofit/>
          </a:bodyPr>
          <a:lstStyle/>
          <a:p>
            <a:pPr>
              <a:spcBef>
                <a:spcPts val="3000"/>
              </a:spcBef>
            </a:pPr>
            <a:r>
              <a:rPr lang="en-US" sz="2800" dirty="0"/>
              <a:t>Lifelong therapy with </a:t>
            </a:r>
            <a:r>
              <a:rPr lang="en-US" sz="2800" dirty="0" err="1"/>
              <a:t>Burosumab</a:t>
            </a:r>
            <a:endParaRPr lang="en-US" sz="2800" dirty="0"/>
          </a:p>
          <a:p>
            <a:pPr>
              <a:spcBef>
                <a:spcPts val="3000"/>
              </a:spcBef>
            </a:pPr>
            <a:r>
              <a:rPr lang="en-US" sz="2800" dirty="0"/>
              <a:t>Especially when father is having a girl it is known that they are affected </a:t>
            </a:r>
          </a:p>
          <a:p>
            <a:pPr>
              <a:spcBef>
                <a:spcPts val="3000"/>
              </a:spcBef>
            </a:pPr>
            <a:r>
              <a:rPr lang="en-US" sz="2800" dirty="0"/>
              <a:t>Push for starting therapy as early as possible </a:t>
            </a:r>
          </a:p>
          <a:p>
            <a:pPr>
              <a:spcBef>
                <a:spcPts val="3000"/>
              </a:spcBef>
            </a:pPr>
            <a:r>
              <a:rPr lang="en-US" sz="2800" dirty="0"/>
              <a:t>FDA approves </a:t>
            </a:r>
            <a:r>
              <a:rPr lang="en-US" sz="2800" dirty="0" err="1"/>
              <a:t>Burosumab</a:t>
            </a:r>
            <a:r>
              <a:rPr lang="en-US" sz="2800" dirty="0"/>
              <a:t> at 6 months of age and older </a:t>
            </a:r>
          </a:p>
          <a:p>
            <a:pPr>
              <a:spcBef>
                <a:spcPts val="3000"/>
              </a:spcBef>
            </a:pPr>
            <a:endParaRPr lang="en-US" sz="2800" dirty="0"/>
          </a:p>
        </p:txBody>
      </p:sp>
    </p:spTree>
    <p:extLst>
      <p:ext uri="{BB962C8B-B14F-4D97-AF65-F5344CB8AC3E}">
        <p14:creationId xmlns:p14="http://schemas.microsoft.com/office/powerpoint/2010/main" val="3898465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52A86-85E7-6E77-1FA0-5AD19DC86256}"/>
              </a:ext>
            </a:extLst>
          </p:cNvPr>
          <p:cNvSpPr>
            <a:spLocks noGrp="1"/>
          </p:cNvSpPr>
          <p:nvPr>
            <p:ph type="title"/>
          </p:nvPr>
        </p:nvSpPr>
        <p:spPr/>
        <p:txBody>
          <a:bodyPr>
            <a:normAutofit/>
          </a:bodyPr>
          <a:lstStyle/>
          <a:p>
            <a:r>
              <a:rPr lang="en-US" sz="3600" dirty="0"/>
              <a:t>Is There Any Role for Conventional Therapy?</a:t>
            </a:r>
          </a:p>
        </p:txBody>
      </p:sp>
      <p:sp>
        <p:nvSpPr>
          <p:cNvPr id="3" name="Content Placeholder 2">
            <a:extLst>
              <a:ext uri="{FF2B5EF4-FFF2-40B4-BE49-F238E27FC236}">
                <a16:creationId xmlns:a16="http://schemas.microsoft.com/office/drawing/2014/main" id="{3848C335-9DE8-D218-0226-832049278D72}"/>
              </a:ext>
            </a:extLst>
          </p:cNvPr>
          <p:cNvSpPr>
            <a:spLocks noGrp="1"/>
          </p:cNvSpPr>
          <p:nvPr>
            <p:ph idx="1"/>
          </p:nvPr>
        </p:nvSpPr>
        <p:spPr/>
        <p:txBody>
          <a:bodyPr>
            <a:normAutofit/>
          </a:bodyPr>
          <a:lstStyle/>
          <a:p>
            <a:pPr>
              <a:spcBef>
                <a:spcPts val="2400"/>
              </a:spcBef>
            </a:pPr>
            <a:r>
              <a:rPr lang="en-US" sz="2800" dirty="0"/>
              <a:t>Sodium phosphate supplements – complications like hypercalciuria, </a:t>
            </a:r>
            <a:r>
              <a:rPr lang="en-US" sz="2800" dirty="0" err="1"/>
              <a:t>nephrocalcinosis</a:t>
            </a:r>
            <a:r>
              <a:rPr lang="en-US" sz="2800" dirty="0"/>
              <a:t>  and hypertension </a:t>
            </a:r>
          </a:p>
          <a:p>
            <a:pPr>
              <a:spcBef>
                <a:spcPts val="2400"/>
              </a:spcBef>
            </a:pPr>
            <a:r>
              <a:rPr lang="en-US" sz="2800" dirty="0"/>
              <a:t>Canada requires Rickets Severity Score to initiate therapy </a:t>
            </a:r>
          </a:p>
          <a:p>
            <a:pPr>
              <a:spcBef>
                <a:spcPts val="2400"/>
              </a:spcBef>
            </a:pPr>
            <a:r>
              <a:rPr lang="en-US" sz="2800" dirty="0"/>
              <a:t>FGF 23, TMGPFR can also be used for diagnosis </a:t>
            </a:r>
          </a:p>
          <a:p>
            <a:pPr>
              <a:spcBef>
                <a:spcPts val="2400"/>
              </a:spcBef>
            </a:pPr>
            <a:r>
              <a:rPr lang="en-US" sz="2800" dirty="0"/>
              <a:t>Convenience of once a fortnight injection compared to 4 times a day (with a possible increased dose with the presence of diarrhea) </a:t>
            </a:r>
          </a:p>
        </p:txBody>
      </p:sp>
    </p:spTree>
    <p:extLst>
      <p:ext uri="{BB962C8B-B14F-4D97-AF65-F5344CB8AC3E}">
        <p14:creationId xmlns:p14="http://schemas.microsoft.com/office/powerpoint/2010/main" val="3058242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77210-E93B-0982-8023-609ECEB0A98B}"/>
              </a:ext>
            </a:extLst>
          </p:cNvPr>
          <p:cNvSpPr>
            <a:spLocks noGrp="1"/>
          </p:cNvSpPr>
          <p:nvPr>
            <p:ph type="title"/>
          </p:nvPr>
        </p:nvSpPr>
        <p:spPr/>
        <p:txBody>
          <a:bodyPr>
            <a:normAutofit/>
          </a:bodyPr>
          <a:lstStyle/>
          <a:p>
            <a:r>
              <a:rPr lang="en-US" sz="3600" dirty="0"/>
              <a:t>Parents and Treatment </a:t>
            </a:r>
          </a:p>
        </p:txBody>
      </p:sp>
      <p:sp>
        <p:nvSpPr>
          <p:cNvPr id="3" name="Content Placeholder 2">
            <a:extLst>
              <a:ext uri="{FF2B5EF4-FFF2-40B4-BE49-F238E27FC236}">
                <a16:creationId xmlns:a16="http://schemas.microsoft.com/office/drawing/2014/main" id="{7046BA5B-7161-1B6C-395E-30644FAC8F83}"/>
              </a:ext>
            </a:extLst>
          </p:cNvPr>
          <p:cNvSpPr>
            <a:spLocks noGrp="1"/>
          </p:cNvSpPr>
          <p:nvPr>
            <p:ph idx="1"/>
          </p:nvPr>
        </p:nvSpPr>
        <p:spPr/>
        <p:txBody>
          <a:bodyPr>
            <a:normAutofit/>
          </a:bodyPr>
          <a:lstStyle/>
          <a:p>
            <a:pPr>
              <a:spcBef>
                <a:spcPts val="2400"/>
              </a:spcBef>
            </a:pPr>
            <a:r>
              <a:rPr lang="en-US" sz="2800" dirty="0"/>
              <a:t>It has been found that children who are on therapy may not always have parents or grandparents that are treated</a:t>
            </a:r>
          </a:p>
          <a:p>
            <a:pPr>
              <a:spcBef>
                <a:spcPts val="2400"/>
              </a:spcBef>
            </a:pPr>
            <a:r>
              <a:rPr lang="en-US" sz="2800" dirty="0"/>
              <a:t>Dosing and prescription strength has been changed to meet needs of adults</a:t>
            </a:r>
          </a:p>
          <a:p>
            <a:pPr>
              <a:spcBef>
                <a:spcPts val="2400"/>
              </a:spcBef>
            </a:pPr>
            <a:r>
              <a:rPr lang="en-US" sz="2800" dirty="0"/>
              <a:t>Best prescribed dose - biological sex and severity of the mutation </a:t>
            </a:r>
          </a:p>
        </p:txBody>
      </p:sp>
    </p:spTree>
    <p:extLst>
      <p:ext uri="{BB962C8B-B14F-4D97-AF65-F5344CB8AC3E}">
        <p14:creationId xmlns:p14="http://schemas.microsoft.com/office/powerpoint/2010/main" val="3504487486"/>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371</Words>
  <Application>Microsoft Office PowerPoint</Application>
  <PresentationFormat>Widescreen</PresentationFormat>
  <Paragraphs>26</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2020 Peds</vt:lpstr>
      <vt:lpstr>Best Practice for the Multidisciplinary Team – Starting Transition Early, Tailoring the Specific Timing and Speed to Individual Patients</vt:lpstr>
      <vt:lpstr>Disclaimer</vt:lpstr>
      <vt:lpstr>What Is the Best Treatment for Children and Adults With XLH?</vt:lpstr>
      <vt:lpstr>Is There Any Role for Conventional Therapy?</vt:lpstr>
      <vt:lpstr>Parents and Treatment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2022-12-13T19:47:32Z</dcterms:modified>
</cp:coreProperties>
</file>