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1"/>
  </p:notesMasterIdLst>
  <p:sldIdLst>
    <p:sldId id="257" r:id="rId2"/>
    <p:sldId id="256" r:id="rId3"/>
    <p:sldId id="436" r:id="rId4"/>
    <p:sldId id="443" r:id="rId5"/>
    <p:sldId id="434" r:id="rId6"/>
    <p:sldId id="446" r:id="rId7"/>
    <p:sldId id="445" r:id="rId8"/>
    <p:sldId id="447" r:id="rId9"/>
    <p:sldId id="431" r:id="rId10"/>
    <p:sldId id="437" r:id="rId11"/>
    <p:sldId id="303" r:id="rId12"/>
    <p:sldId id="440" r:id="rId13"/>
    <p:sldId id="441" r:id="rId14"/>
    <p:sldId id="314" r:id="rId15"/>
    <p:sldId id="316" r:id="rId16"/>
    <p:sldId id="318" r:id="rId17"/>
    <p:sldId id="319" r:id="rId18"/>
    <p:sldId id="32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9" autoAdjust="0"/>
    <p:restoredTop sz="93353" autoAdjust="0"/>
  </p:normalViewPr>
  <p:slideViewPr>
    <p:cSldViewPr snapToGrid="0">
      <p:cViewPr varScale="1">
        <p:scale>
          <a:sx n="77" d="100"/>
          <a:sy n="77" d="100"/>
        </p:scale>
        <p:origin x="132" y="948"/>
      </p:cViewPr>
      <p:guideLst>
        <p:guide orient="horz" pos="1032"/>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floor>
    <c:sideWall>
      <c:thickness val="0"/>
    </c:sideWall>
    <c:backWall>
      <c:thickness val="0"/>
    </c:backWall>
    <c:plotArea>
      <c:layout/>
      <c:bar3DChart>
        <c:barDir val="bar"/>
        <c:grouping val="clustered"/>
        <c:varyColors val="0"/>
        <c:ser>
          <c:idx val="0"/>
          <c:order val="0"/>
          <c:invertIfNegative val="0"/>
          <c:val>
            <c:numRef>
              <c:f>Sheet1!$B$2:$B$6</c:f>
              <c:numCache>
                <c:formatCode>General</c:formatCode>
                <c:ptCount val="5"/>
                <c:pt idx="0">
                  <c:v>80</c:v>
                </c:pt>
                <c:pt idx="1">
                  <c:v>60</c:v>
                </c:pt>
                <c:pt idx="2">
                  <c:v>48</c:v>
                </c:pt>
                <c:pt idx="3">
                  <c:v>22</c:v>
                </c:pt>
                <c:pt idx="4">
                  <c:v>17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Parent</c:v>
                      </c:pt>
                      <c:pt idx="1">
                        <c:v>Provider</c:v>
                      </c:pt>
                      <c:pt idx="2">
                        <c:v>Internet</c:v>
                      </c:pt>
                      <c:pt idx="3">
                        <c:v>Other patients</c:v>
                      </c:pt>
                      <c:pt idx="4">
                        <c:v>Written info</c:v>
                      </c:pt>
                    </c:strCache>
                  </c:strRef>
                </c15:cat>
              </c15:filteredCategoryTitle>
            </c:ext>
            <c:ext xmlns:c16="http://schemas.microsoft.com/office/drawing/2014/chart" uri="{C3380CC4-5D6E-409C-BE32-E72D297353CC}">
              <c16:uniqueId val="{00000000-2297-40FF-BB89-B4261C5A6A80}"/>
            </c:ext>
          </c:extLst>
        </c:ser>
        <c:dLbls>
          <c:showLegendKey val="0"/>
          <c:showVal val="0"/>
          <c:showCatName val="0"/>
          <c:showSerName val="0"/>
          <c:showPercent val="0"/>
          <c:showBubbleSize val="0"/>
        </c:dLbls>
        <c:gapWidth val="150"/>
        <c:shape val="cylinder"/>
        <c:axId val="47970560"/>
        <c:axId val="48234496"/>
        <c:axId val="0"/>
      </c:bar3DChart>
      <c:catAx>
        <c:axId val="47970560"/>
        <c:scaling>
          <c:orientation val="minMax"/>
        </c:scaling>
        <c:delete val="0"/>
        <c:axPos val="l"/>
        <c:numFmt formatCode="General" sourceLinked="0"/>
        <c:majorTickMark val="out"/>
        <c:minorTickMark val="none"/>
        <c:tickLblPos val="nextTo"/>
        <c:txPr>
          <a:bodyPr/>
          <a:lstStyle/>
          <a:p>
            <a:pPr>
              <a:defRPr b="1"/>
            </a:pPr>
            <a:endParaRPr lang="en-US"/>
          </a:p>
        </c:txPr>
        <c:crossAx val="48234496"/>
        <c:crosses val="autoZero"/>
        <c:auto val="1"/>
        <c:lblAlgn val="ctr"/>
        <c:lblOffset val="100"/>
        <c:noMultiLvlLbl val="0"/>
      </c:catAx>
      <c:valAx>
        <c:axId val="48234496"/>
        <c:scaling>
          <c:orientation val="minMax"/>
        </c:scaling>
        <c:delete val="0"/>
        <c:axPos val="b"/>
        <c:majorGridlines/>
        <c:numFmt formatCode="General" sourceLinked="1"/>
        <c:majorTickMark val="out"/>
        <c:minorTickMark val="none"/>
        <c:tickLblPos val="nextTo"/>
        <c:crossAx val="47970560"/>
        <c:crosses val="autoZero"/>
        <c:crossBetween val="between"/>
      </c:valAx>
    </c:plotArea>
    <c:legend>
      <c:legendPos val="r"/>
      <c:layout>
        <c:manualLayout>
          <c:xMode val="edge"/>
          <c:yMode val="edge"/>
          <c:x val="0.46857434487355759"/>
          <c:y val="0.13679233277658473"/>
          <c:w val="0.27481189851268589"/>
          <c:h val="9.341870145019751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4328D-AC5F-ED49-AE22-1DB31ECBEE93}" type="doc">
      <dgm:prSet loTypeId="urn:microsoft.com/office/officeart/2005/8/layout/list1" loCatId="list" qsTypeId="urn:microsoft.com/office/officeart/2005/8/quickstyle/simple2" qsCatId="simple" csTypeId="urn:microsoft.com/office/officeart/2005/8/colors/accent6_1" csCatId="accent6" phldr="1"/>
      <dgm:spPr/>
      <dgm:t>
        <a:bodyPr/>
        <a:lstStyle/>
        <a:p>
          <a:endParaRPr lang="en-GB"/>
        </a:p>
      </dgm:t>
    </dgm:pt>
    <dgm:pt modelId="{91BB552D-D0AE-7B43-BBBD-2775E1F92356}">
      <dgm:prSet phldrT="[Text]" custT="1"/>
      <dgm:spPr/>
      <dgm:t>
        <a:bodyPr/>
        <a:lstStyle/>
        <a:p>
          <a:r>
            <a:rPr lang="en-US" sz="2000" b="1" dirty="0">
              <a:latin typeface="Helvetica" pitchFamily="2" charset="0"/>
            </a:rPr>
            <a:t>Low literacy </a:t>
          </a:r>
          <a:endParaRPr lang="en-GB" sz="2000" b="1" dirty="0">
            <a:latin typeface="Helvetica" pitchFamily="2" charset="0"/>
          </a:endParaRPr>
        </a:p>
      </dgm:t>
    </dgm:pt>
    <dgm:pt modelId="{D0822664-AACF-5747-9E02-A1EF076464FE}" type="parTrans" cxnId="{0BADBEC2-C0F6-9046-B0BE-39240F8B4E89}">
      <dgm:prSet/>
      <dgm:spPr/>
      <dgm:t>
        <a:bodyPr/>
        <a:lstStyle/>
        <a:p>
          <a:endParaRPr lang="en-GB">
            <a:latin typeface="Helvetica" pitchFamily="2" charset="0"/>
          </a:endParaRPr>
        </a:p>
      </dgm:t>
    </dgm:pt>
    <dgm:pt modelId="{C61D29EE-8546-154B-B575-4805D9E0A16D}" type="sibTrans" cxnId="{0BADBEC2-C0F6-9046-B0BE-39240F8B4E89}">
      <dgm:prSet/>
      <dgm:spPr/>
      <dgm:t>
        <a:bodyPr/>
        <a:lstStyle/>
        <a:p>
          <a:endParaRPr lang="en-GB">
            <a:latin typeface="Helvetica" pitchFamily="2" charset="0"/>
          </a:endParaRPr>
        </a:p>
      </dgm:t>
    </dgm:pt>
    <dgm:pt modelId="{94CF18BD-8F80-F34E-97AB-0361097D4E14}">
      <dgm:prSet phldrT="[Text]" custT="1"/>
      <dgm:spPr/>
      <dgm:t>
        <a:bodyPr/>
        <a:lstStyle/>
        <a:p>
          <a:pPr>
            <a:buFontTx/>
            <a:buNone/>
          </a:pPr>
          <a:r>
            <a:rPr lang="en-US" sz="1400" b="0" dirty="0">
              <a:latin typeface="Helvetica" pitchFamily="2" charset="0"/>
            </a:rPr>
            <a:t>(Jordan 2020, Cantu-Quintanilla 2015, Zhong 2020)</a:t>
          </a:r>
          <a:endParaRPr lang="en-GB" sz="1400" b="0" dirty="0">
            <a:latin typeface="Helvetica" pitchFamily="2" charset="0"/>
          </a:endParaRPr>
        </a:p>
      </dgm:t>
    </dgm:pt>
    <dgm:pt modelId="{0353F634-47EB-564E-A76E-77094627C6AA}" type="parTrans" cxnId="{3616620D-E6F5-614A-8FB2-CE74F93DEDB4}">
      <dgm:prSet/>
      <dgm:spPr/>
      <dgm:t>
        <a:bodyPr/>
        <a:lstStyle/>
        <a:p>
          <a:endParaRPr lang="en-GB">
            <a:latin typeface="Helvetica" pitchFamily="2" charset="0"/>
          </a:endParaRPr>
        </a:p>
      </dgm:t>
    </dgm:pt>
    <dgm:pt modelId="{1F4B7987-E500-B74E-900E-D2F66592D564}" type="sibTrans" cxnId="{3616620D-E6F5-614A-8FB2-CE74F93DEDB4}">
      <dgm:prSet/>
      <dgm:spPr/>
      <dgm:t>
        <a:bodyPr/>
        <a:lstStyle/>
        <a:p>
          <a:endParaRPr lang="en-GB">
            <a:latin typeface="Helvetica" pitchFamily="2" charset="0"/>
          </a:endParaRPr>
        </a:p>
      </dgm:t>
    </dgm:pt>
    <dgm:pt modelId="{763A75C0-923F-654D-B210-81215BEB3269}">
      <dgm:prSet phldrT="[Text]" custT="1"/>
      <dgm:spPr/>
      <dgm:t>
        <a:bodyPr/>
        <a:lstStyle/>
        <a:p>
          <a:r>
            <a:rPr lang="en-US" sz="2000" b="1" dirty="0">
              <a:latin typeface="Helvetica" pitchFamily="2" charset="0"/>
            </a:rPr>
            <a:t>Younger age or younger at Dx  </a:t>
          </a:r>
          <a:endParaRPr lang="en-GB" sz="2000" b="1" dirty="0">
            <a:latin typeface="Helvetica" pitchFamily="2" charset="0"/>
          </a:endParaRPr>
        </a:p>
      </dgm:t>
    </dgm:pt>
    <dgm:pt modelId="{02291C2D-D75A-F54F-9630-181C2BE0E1D2}" type="parTrans" cxnId="{5FDA89AD-D37B-B346-A32A-D10EADB3926F}">
      <dgm:prSet/>
      <dgm:spPr/>
      <dgm:t>
        <a:bodyPr/>
        <a:lstStyle/>
        <a:p>
          <a:endParaRPr lang="en-GB">
            <a:latin typeface="Helvetica" pitchFamily="2" charset="0"/>
          </a:endParaRPr>
        </a:p>
      </dgm:t>
    </dgm:pt>
    <dgm:pt modelId="{1684E8E5-B591-AF4A-B2DC-1FF4A5B52515}" type="sibTrans" cxnId="{5FDA89AD-D37B-B346-A32A-D10EADB3926F}">
      <dgm:prSet/>
      <dgm:spPr/>
      <dgm:t>
        <a:bodyPr/>
        <a:lstStyle/>
        <a:p>
          <a:endParaRPr lang="en-GB">
            <a:latin typeface="Helvetica" pitchFamily="2" charset="0"/>
          </a:endParaRPr>
        </a:p>
      </dgm:t>
    </dgm:pt>
    <dgm:pt modelId="{8427ECF4-8CC7-B94A-813B-D8429E6C9FF9}">
      <dgm:prSet phldrT="[Text]" custT="1"/>
      <dgm:spPr/>
      <dgm:t>
        <a:bodyPr/>
        <a:lstStyle/>
        <a:p>
          <a:pPr>
            <a:buClr>
              <a:schemeClr val="accent3"/>
            </a:buClr>
            <a:buSzPts val="2000"/>
            <a:buFontTx/>
            <a:buNone/>
          </a:pPr>
          <a:r>
            <a:rPr lang="en-US" sz="1400" dirty="0">
              <a:latin typeface="Helvetica" pitchFamily="2" charset="0"/>
            </a:rPr>
            <a:t>(</a:t>
          </a:r>
          <a:r>
            <a:rPr lang="en-US" sz="1400" dirty="0">
              <a:latin typeface="Helvetica" panose="020B0604020202020204" pitchFamily="34" charset="0"/>
              <a:cs typeface="Helvetica" panose="020B0604020202020204" pitchFamily="34" charset="0"/>
            </a:rPr>
            <a:t>Lapp 2018, Ferris 2015, Cohen, 2015, Cantu 2015, </a:t>
          </a:r>
          <a:endParaRPr lang="en-GB" sz="1400" dirty="0">
            <a:latin typeface="Helvetica" panose="020B0604020202020204" pitchFamily="34" charset="0"/>
            <a:cs typeface="Helvetica" panose="020B0604020202020204" pitchFamily="34" charset="0"/>
          </a:endParaRPr>
        </a:p>
      </dgm:t>
    </dgm:pt>
    <dgm:pt modelId="{84268953-E04A-3C47-AF05-FFF0A621E618}" type="parTrans" cxnId="{F0DAD7BC-8D9A-5D49-A705-E28C202D9FD5}">
      <dgm:prSet/>
      <dgm:spPr/>
      <dgm:t>
        <a:bodyPr/>
        <a:lstStyle/>
        <a:p>
          <a:endParaRPr lang="en-GB">
            <a:latin typeface="Helvetica" pitchFamily="2" charset="0"/>
          </a:endParaRPr>
        </a:p>
      </dgm:t>
    </dgm:pt>
    <dgm:pt modelId="{859D9D0D-267B-5646-85F2-0BD7EEA4B86E}" type="sibTrans" cxnId="{F0DAD7BC-8D9A-5D49-A705-E28C202D9FD5}">
      <dgm:prSet/>
      <dgm:spPr/>
      <dgm:t>
        <a:bodyPr/>
        <a:lstStyle/>
        <a:p>
          <a:endParaRPr lang="en-GB">
            <a:latin typeface="Helvetica" pitchFamily="2" charset="0"/>
          </a:endParaRPr>
        </a:p>
      </dgm:t>
    </dgm:pt>
    <dgm:pt modelId="{C7938363-1E41-AB47-BC93-28E47F8A3A42}">
      <dgm:prSet phldrT="[Text]" custT="1"/>
      <dgm:spPr/>
      <dgm:t>
        <a:bodyPr/>
        <a:lstStyle/>
        <a:p>
          <a:r>
            <a:rPr lang="en-US" sz="2000" b="1" dirty="0">
              <a:latin typeface="Helvetica" pitchFamily="2" charset="0"/>
            </a:rPr>
            <a:t>Non-White race</a:t>
          </a:r>
          <a:endParaRPr lang="en-GB" sz="2000" b="1" dirty="0">
            <a:latin typeface="Helvetica" pitchFamily="2" charset="0"/>
          </a:endParaRPr>
        </a:p>
      </dgm:t>
    </dgm:pt>
    <dgm:pt modelId="{09380AE4-8A9F-194E-891F-5CA42E8E7B13}" type="parTrans" cxnId="{9CBD24A1-D69E-8046-9686-90696CFF51F1}">
      <dgm:prSet/>
      <dgm:spPr/>
      <dgm:t>
        <a:bodyPr/>
        <a:lstStyle/>
        <a:p>
          <a:endParaRPr lang="en-GB">
            <a:latin typeface="Helvetica" pitchFamily="2" charset="0"/>
          </a:endParaRPr>
        </a:p>
      </dgm:t>
    </dgm:pt>
    <dgm:pt modelId="{4686C9FA-F7A3-834A-B4DC-C4A4FAC4EC74}" type="sibTrans" cxnId="{9CBD24A1-D69E-8046-9686-90696CFF51F1}">
      <dgm:prSet/>
      <dgm:spPr/>
      <dgm:t>
        <a:bodyPr/>
        <a:lstStyle/>
        <a:p>
          <a:endParaRPr lang="en-GB">
            <a:latin typeface="Helvetica" pitchFamily="2" charset="0"/>
          </a:endParaRPr>
        </a:p>
      </dgm:t>
    </dgm:pt>
    <dgm:pt modelId="{7AC2AB21-2F1C-7B45-BEF8-4D43BE27DB94}">
      <dgm:prSet phldrT="[Text]" custT="1"/>
      <dgm:spPr/>
      <dgm:t>
        <a:bodyPr/>
        <a:lstStyle/>
        <a:p>
          <a:pPr>
            <a:buClr>
              <a:schemeClr val="accent3"/>
            </a:buClr>
            <a:buSzPts val="2000"/>
            <a:buFontTx/>
            <a:buNone/>
          </a:pPr>
          <a:r>
            <a:rPr lang="en-US" sz="1400" dirty="0">
              <a:latin typeface="Helvetica" pitchFamily="2" charset="0"/>
            </a:rPr>
            <a:t>(Ferris 2015, Cohen 2015)</a:t>
          </a:r>
          <a:endParaRPr lang="en-GB" sz="1400" dirty="0">
            <a:latin typeface="Helvetica" pitchFamily="2" charset="0"/>
          </a:endParaRPr>
        </a:p>
      </dgm:t>
    </dgm:pt>
    <dgm:pt modelId="{EE2140EA-6393-8840-AE3A-B5FDA5B8099C}" type="parTrans" cxnId="{97756546-9F70-C442-8E50-0FE8DFE07F43}">
      <dgm:prSet/>
      <dgm:spPr/>
      <dgm:t>
        <a:bodyPr/>
        <a:lstStyle/>
        <a:p>
          <a:endParaRPr lang="en-GB">
            <a:latin typeface="Helvetica" pitchFamily="2" charset="0"/>
          </a:endParaRPr>
        </a:p>
      </dgm:t>
    </dgm:pt>
    <dgm:pt modelId="{54F7A5E9-3C3C-684D-B328-34AB27A3ACB6}" type="sibTrans" cxnId="{97756546-9F70-C442-8E50-0FE8DFE07F43}">
      <dgm:prSet/>
      <dgm:spPr/>
      <dgm:t>
        <a:bodyPr/>
        <a:lstStyle/>
        <a:p>
          <a:endParaRPr lang="en-GB">
            <a:latin typeface="Helvetica" pitchFamily="2" charset="0"/>
          </a:endParaRPr>
        </a:p>
      </dgm:t>
    </dgm:pt>
    <dgm:pt modelId="{2CF869DA-4D74-9A48-B8BE-46D6FE809747}">
      <dgm:prSet custT="1"/>
      <dgm:spPr/>
      <dgm:t>
        <a:bodyPr/>
        <a:lstStyle/>
        <a:p>
          <a:r>
            <a:rPr lang="en-US" sz="1800" b="1" dirty="0">
              <a:latin typeface="Helvetica" pitchFamily="2" charset="0"/>
            </a:rPr>
            <a:t>No chores at home </a:t>
          </a:r>
        </a:p>
      </dgm:t>
    </dgm:pt>
    <dgm:pt modelId="{A79B7CC4-A226-504E-BFB9-A30E9C772436}" type="parTrans" cxnId="{8778871A-822D-7B44-843C-28BF0FFCD7CE}">
      <dgm:prSet/>
      <dgm:spPr/>
      <dgm:t>
        <a:bodyPr/>
        <a:lstStyle/>
        <a:p>
          <a:endParaRPr lang="en-GB">
            <a:latin typeface="Helvetica" pitchFamily="2" charset="0"/>
          </a:endParaRPr>
        </a:p>
      </dgm:t>
    </dgm:pt>
    <dgm:pt modelId="{5957742A-4D8B-344A-9F6B-F848D02AB8B7}" type="sibTrans" cxnId="{8778871A-822D-7B44-843C-28BF0FFCD7CE}">
      <dgm:prSet/>
      <dgm:spPr/>
      <dgm:t>
        <a:bodyPr/>
        <a:lstStyle/>
        <a:p>
          <a:endParaRPr lang="en-GB">
            <a:latin typeface="Helvetica" pitchFamily="2" charset="0"/>
          </a:endParaRPr>
        </a:p>
      </dgm:t>
    </dgm:pt>
    <dgm:pt modelId="{CCFFF941-2C0A-3E4C-A63D-9E4ADE878ACB}">
      <dgm:prSet custT="1"/>
      <dgm:spPr/>
      <dgm:t>
        <a:bodyPr/>
        <a:lstStyle/>
        <a:p>
          <a:r>
            <a:rPr lang="en-US" sz="2000" b="1" dirty="0">
              <a:latin typeface="Helvetica" pitchFamily="2" charset="0"/>
            </a:rPr>
            <a:t>Locus of control, Depression</a:t>
          </a:r>
        </a:p>
      </dgm:t>
    </dgm:pt>
    <dgm:pt modelId="{51ED7959-7C8D-1543-ADCD-EBE8EFB48F7F}" type="parTrans" cxnId="{5981B756-EFEE-2246-ADCA-2220577E9FAF}">
      <dgm:prSet/>
      <dgm:spPr/>
      <dgm:t>
        <a:bodyPr/>
        <a:lstStyle/>
        <a:p>
          <a:endParaRPr lang="en-GB">
            <a:latin typeface="Helvetica" pitchFamily="2" charset="0"/>
          </a:endParaRPr>
        </a:p>
      </dgm:t>
    </dgm:pt>
    <dgm:pt modelId="{DECED69F-4B60-6243-8CCE-DF124B92E2A9}" type="sibTrans" cxnId="{5981B756-EFEE-2246-ADCA-2220577E9FAF}">
      <dgm:prSet/>
      <dgm:spPr/>
      <dgm:t>
        <a:bodyPr/>
        <a:lstStyle/>
        <a:p>
          <a:endParaRPr lang="en-GB">
            <a:latin typeface="Helvetica" pitchFamily="2" charset="0"/>
          </a:endParaRPr>
        </a:p>
      </dgm:t>
    </dgm:pt>
    <dgm:pt modelId="{5B02EE11-2773-AD40-88B5-4B461FF506B8}">
      <dgm:prSet custT="1"/>
      <dgm:spPr/>
      <dgm:t>
        <a:bodyPr/>
        <a:lstStyle/>
        <a:p>
          <a:pPr>
            <a:buFontTx/>
            <a:buNone/>
          </a:pPr>
          <a:r>
            <a:rPr lang="en-US" sz="1400" dirty="0">
              <a:latin typeface="Helvetica" pitchFamily="2" charset="0"/>
            </a:rPr>
            <a:t>(Nazareth, 2017, Fenton 2007) </a:t>
          </a:r>
          <a:endParaRPr lang="en-GB" sz="1400" dirty="0"/>
        </a:p>
      </dgm:t>
    </dgm:pt>
    <dgm:pt modelId="{DDE9B077-A6E4-E140-9F6C-65730F4B0B06}" type="parTrans" cxnId="{073C5A17-6CC7-3F48-9100-35EDA408E7A0}">
      <dgm:prSet/>
      <dgm:spPr/>
      <dgm:t>
        <a:bodyPr/>
        <a:lstStyle/>
        <a:p>
          <a:endParaRPr lang="en-GB"/>
        </a:p>
      </dgm:t>
    </dgm:pt>
    <dgm:pt modelId="{8AE247C1-F0A8-5848-80C2-821951D76B98}" type="sibTrans" cxnId="{073C5A17-6CC7-3F48-9100-35EDA408E7A0}">
      <dgm:prSet/>
      <dgm:spPr/>
      <dgm:t>
        <a:bodyPr/>
        <a:lstStyle/>
        <a:p>
          <a:endParaRPr lang="en-GB"/>
        </a:p>
      </dgm:t>
    </dgm:pt>
    <dgm:pt modelId="{12A2ACC0-54C3-784A-858F-D5CAEAC7F635}">
      <dgm:prSet custT="1"/>
      <dgm:spPr/>
      <dgm:t>
        <a:bodyPr/>
        <a:lstStyle/>
        <a:p>
          <a:pPr>
            <a:buFontTx/>
            <a:buNone/>
          </a:pPr>
          <a:r>
            <a:rPr lang="en-US" sz="1400" dirty="0">
              <a:latin typeface="Helvetica" pitchFamily="2" charset="0"/>
            </a:rPr>
            <a:t>(Nazareth, 2017)</a:t>
          </a:r>
          <a:endParaRPr lang="en-GB" sz="1400" dirty="0"/>
        </a:p>
      </dgm:t>
    </dgm:pt>
    <dgm:pt modelId="{3C82412D-951F-A14C-907A-AE3E8FDB00C0}" type="parTrans" cxnId="{E49EE38F-96B2-EC40-A771-14E3CA085299}">
      <dgm:prSet/>
      <dgm:spPr/>
      <dgm:t>
        <a:bodyPr/>
        <a:lstStyle/>
        <a:p>
          <a:endParaRPr lang="en-GB"/>
        </a:p>
      </dgm:t>
    </dgm:pt>
    <dgm:pt modelId="{668E1723-1182-2444-B24B-C7945377B6B3}" type="sibTrans" cxnId="{E49EE38F-96B2-EC40-A771-14E3CA085299}">
      <dgm:prSet/>
      <dgm:spPr/>
      <dgm:t>
        <a:bodyPr/>
        <a:lstStyle/>
        <a:p>
          <a:endParaRPr lang="en-GB"/>
        </a:p>
      </dgm:t>
    </dgm:pt>
    <dgm:pt modelId="{D69D0F5C-F069-4633-A8BA-9EC1CD4DD4E2}">
      <dgm:prSet phldrT="[Text]" custT="1"/>
      <dgm:spPr/>
      <dgm:t>
        <a:bodyPr/>
        <a:lstStyle/>
        <a:p>
          <a:pPr>
            <a:buClr>
              <a:schemeClr val="accent3"/>
            </a:buClr>
            <a:buSzPts val="2000"/>
            <a:buFontTx/>
            <a:buNone/>
          </a:pPr>
          <a:r>
            <a:rPr lang="en-US" sz="1400" dirty="0">
              <a:latin typeface="Helvetica" panose="020B0604020202020204" pitchFamily="34" charset="0"/>
              <a:cs typeface="Helvetica" panose="020B0604020202020204" pitchFamily="34" charset="0"/>
            </a:rPr>
            <a:t> and </a:t>
          </a:r>
          <a:r>
            <a:rPr lang="en-US" sz="1400" dirty="0" err="1">
              <a:latin typeface="Helvetica" panose="020B0604020202020204" pitchFamily="34" charset="0"/>
              <a:cs typeface="Helvetica" panose="020B0604020202020204" pitchFamily="34" charset="0"/>
            </a:rPr>
            <a:t>Haarbauer</a:t>
          </a:r>
          <a:r>
            <a:rPr lang="en-US" sz="1400" dirty="0">
              <a:latin typeface="Helvetica" panose="020B0604020202020204" pitchFamily="34" charset="0"/>
              <a:cs typeface="Helvetica" panose="020B0604020202020204" pitchFamily="34" charset="0"/>
            </a:rPr>
            <a:t>-Krupa 2019)</a:t>
          </a:r>
          <a:endParaRPr lang="en-GB" sz="1400" dirty="0">
            <a:latin typeface="Helvetica" panose="020B0604020202020204" pitchFamily="34" charset="0"/>
            <a:cs typeface="Helvetica" panose="020B0604020202020204" pitchFamily="34" charset="0"/>
          </a:endParaRPr>
        </a:p>
      </dgm:t>
    </dgm:pt>
    <dgm:pt modelId="{1B505730-794B-445C-ACAA-B93BD76BB08E}" type="parTrans" cxnId="{6DA56067-9B32-4B70-A67A-0067639FD7C1}">
      <dgm:prSet/>
      <dgm:spPr/>
      <dgm:t>
        <a:bodyPr/>
        <a:lstStyle/>
        <a:p>
          <a:endParaRPr lang="en-US"/>
        </a:p>
      </dgm:t>
    </dgm:pt>
    <dgm:pt modelId="{A1EE68C5-D1E0-4253-B21D-21DABF5B9FD7}" type="sibTrans" cxnId="{6DA56067-9B32-4B70-A67A-0067639FD7C1}">
      <dgm:prSet/>
      <dgm:spPr/>
      <dgm:t>
        <a:bodyPr/>
        <a:lstStyle/>
        <a:p>
          <a:endParaRPr lang="en-US"/>
        </a:p>
      </dgm:t>
    </dgm:pt>
    <dgm:pt modelId="{5E8525E7-502E-6E4E-9821-E4ABBD53EA71}" type="pres">
      <dgm:prSet presAssocID="{21A4328D-AC5F-ED49-AE22-1DB31ECBEE93}" presName="linear" presStyleCnt="0">
        <dgm:presLayoutVars>
          <dgm:dir/>
          <dgm:animLvl val="lvl"/>
          <dgm:resizeHandles val="exact"/>
        </dgm:presLayoutVars>
      </dgm:prSet>
      <dgm:spPr/>
    </dgm:pt>
    <dgm:pt modelId="{367050EB-79D2-7C42-8096-C9EA42B51263}" type="pres">
      <dgm:prSet presAssocID="{91BB552D-D0AE-7B43-BBBD-2775E1F92356}" presName="parentLin" presStyleCnt="0"/>
      <dgm:spPr/>
    </dgm:pt>
    <dgm:pt modelId="{12CC514A-6087-9E4B-B03D-28C646F71373}" type="pres">
      <dgm:prSet presAssocID="{91BB552D-D0AE-7B43-BBBD-2775E1F92356}" presName="parentLeftMargin" presStyleLbl="node1" presStyleIdx="0" presStyleCnt="5"/>
      <dgm:spPr/>
    </dgm:pt>
    <dgm:pt modelId="{887B3E3D-7CB9-0F49-8A76-D4B42754AB37}" type="pres">
      <dgm:prSet presAssocID="{91BB552D-D0AE-7B43-BBBD-2775E1F92356}" presName="parentText" presStyleLbl="node1" presStyleIdx="0" presStyleCnt="5">
        <dgm:presLayoutVars>
          <dgm:chMax val="0"/>
          <dgm:bulletEnabled val="1"/>
        </dgm:presLayoutVars>
      </dgm:prSet>
      <dgm:spPr/>
    </dgm:pt>
    <dgm:pt modelId="{BE53E5A9-092B-2E48-918F-2E4431D542A2}" type="pres">
      <dgm:prSet presAssocID="{91BB552D-D0AE-7B43-BBBD-2775E1F92356}" presName="negativeSpace" presStyleCnt="0"/>
      <dgm:spPr/>
    </dgm:pt>
    <dgm:pt modelId="{4C3192F3-D39A-A845-94E6-FDF03EFBC675}" type="pres">
      <dgm:prSet presAssocID="{91BB552D-D0AE-7B43-BBBD-2775E1F92356}" presName="childText" presStyleLbl="conFgAcc1" presStyleIdx="0" presStyleCnt="5">
        <dgm:presLayoutVars>
          <dgm:bulletEnabled val="1"/>
        </dgm:presLayoutVars>
      </dgm:prSet>
      <dgm:spPr/>
    </dgm:pt>
    <dgm:pt modelId="{EBC368F7-C1A2-2E44-9291-A5A41551E181}" type="pres">
      <dgm:prSet presAssocID="{C61D29EE-8546-154B-B575-4805D9E0A16D}" presName="spaceBetweenRectangles" presStyleCnt="0"/>
      <dgm:spPr/>
    </dgm:pt>
    <dgm:pt modelId="{0F94FF84-2C00-954B-A28B-A9546DB9E388}" type="pres">
      <dgm:prSet presAssocID="{763A75C0-923F-654D-B210-81215BEB3269}" presName="parentLin" presStyleCnt="0"/>
      <dgm:spPr/>
    </dgm:pt>
    <dgm:pt modelId="{53FF889C-719B-0347-91B5-B60469F54841}" type="pres">
      <dgm:prSet presAssocID="{763A75C0-923F-654D-B210-81215BEB3269}" presName="parentLeftMargin" presStyleLbl="node1" presStyleIdx="0" presStyleCnt="5"/>
      <dgm:spPr/>
    </dgm:pt>
    <dgm:pt modelId="{71272E7E-DD45-3A47-BEA0-CAE9E7F5552B}" type="pres">
      <dgm:prSet presAssocID="{763A75C0-923F-654D-B210-81215BEB3269}" presName="parentText" presStyleLbl="node1" presStyleIdx="1" presStyleCnt="5" custScaleX="114372" custLinFactNeighborX="-600" custLinFactNeighborY="503">
        <dgm:presLayoutVars>
          <dgm:chMax val="0"/>
          <dgm:bulletEnabled val="1"/>
        </dgm:presLayoutVars>
      </dgm:prSet>
      <dgm:spPr/>
    </dgm:pt>
    <dgm:pt modelId="{4D5DB5AE-96C6-E740-9B12-3457EE64570B}" type="pres">
      <dgm:prSet presAssocID="{763A75C0-923F-654D-B210-81215BEB3269}" presName="negativeSpace" presStyleCnt="0"/>
      <dgm:spPr/>
    </dgm:pt>
    <dgm:pt modelId="{94735065-3278-874A-9F95-938D246269AB}" type="pres">
      <dgm:prSet presAssocID="{763A75C0-923F-654D-B210-81215BEB3269}" presName="childText" presStyleLbl="conFgAcc1" presStyleIdx="1" presStyleCnt="5" custLinFactNeighborY="1900">
        <dgm:presLayoutVars>
          <dgm:bulletEnabled val="1"/>
        </dgm:presLayoutVars>
      </dgm:prSet>
      <dgm:spPr/>
    </dgm:pt>
    <dgm:pt modelId="{C850871B-2695-0541-B0A4-B8DDA103383B}" type="pres">
      <dgm:prSet presAssocID="{1684E8E5-B591-AF4A-B2DC-1FF4A5B52515}" presName="spaceBetweenRectangles" presStyleCnt="0"/>
      <dgm:spPr/>
    </dgm:pt>
    <dgm:pt modelId="{113D1AD6-9886-7546-9502-5B4619B18B9F}" type="pres">
      <dgm:prSet presAssocID="{C7938363-1E41-AB47-BC93-28E47F8A3A42}" presName="parentLin" presStyleCnt="0"/>
      <dgm:spPr/>
    </dgm:pt>
    <dgm:pt modelId="{20CFAC54-36C6-0746-8254-27FE92D06ABE}" type="pres">
      <dgm:prSet presAssocID="{C7938363-1E41-AB47-BC93-28E47F8A3A42}" presName="parentLeftMargin" presStyleLbl="node1" presStyleIdx="1" presStyleCnt="5"/>
      <dgm:spPr/>
    </dgm:pt>
    <dgm:pt modelId="{10A1C3AD-4151-5546-82A5-E35762D819CC}" type="pres">
      <dgm:prSet presAssocID="{C7938363-1E41-AB47-BC93-28E47F8A3A42}" presName="parentText" presStyleLbl="node1" presStyleIdx="2" presStyleCnt="5">
        <dgm:presLayoutVars>
          <dgm:chMax val="0"/>
          <dgm:bulletEnabled val="1"/>
        </dgm:presLayoutVars>
      </dgm:prSet>
      <dgm:spPr/>
    </dgm:pt>
    <dgm:pt modelId="{46A2096A-572A-F14F-ACE1-2152C7EFF542}" type="pres">
      <dgm:prSet presAssocID="{C7938363-1E41-AB47-BC93-28E47F8A3A42}" presName="negativeSpace" presStyleCnt="0"/>
      <dgm:spPr/>
    </dgm:pt>
    <dgm:pt modelId="{383D6A0C-4328-784A-B3A8-8FD0CC162FEE}" type="pres">
      <dgm:prSet presAssocID="{C7938363-1E41-AB47-BC93-28E47F8A3A42}" presName="childText" presStyleLbl="conFgAcc1" presStyleIdx="2" presStyleCnt="5">
        <dgm:presLayoutVars>
          <dgm:bulletEnabled val="1"/>
        </dgm:presLayoutVars>
      </dgm:prSet>
      <dgm:spPr/>
    </dgm:pt>
    <dgm:pt modelId="{4620770F-490A-FE47-AD9C-797BCB097F55}" type="pres">
      <dgm:prSet presAssocID="{4686C9FA-F7A3-834A-B4DC-C4A4FAC4EC74}" presName="spaceBetweenRectangles" presStyleCnt="0"/>
      <dgm:spPr/>
    </dgm:pt>
    <dgm:pt modelId="{E5D36AEF-B204-E041-91D0-77FB4AAB3103}" type="pres">
      <dgm:prSet presAssocID="{2CF869DA-4D74-9A48-B8BE-46D6FE809747}" presName="parentLin" presStyleCnt="0"/>
      <dgm:spPr/>
    </dgm:pt>
    <dgm:pt modelId="{37CD84A9-DCF4-FE46-BD8B-8401888BE69F}" type="pres">
      <dgm:prSet presAssocID="{2CF869DA-4D74-9A48-B8BE-46D6FE809747}" presName="parentLeftMargin" presStyleLbl="node1" presStyleIdx="2" presStyleCnt="5"/>
      <dgm:spPr/>
    </dgm:pt>
    <dgm:pt modelId="{8B2B5B06-8C84-6344-AFE1-5E5CDD8388D4}" type="pres">
      <dgm:prSet presAssocID="{2CF869DA-4D74-9A48-B8BE-46D6FE809747}" presName="parentText" presStyleLbl="node1" presStyleIdx="3" presStyleCnt="5">
        <dgm:presLayoutVars>
          <dgm:chMax val="0"/>
          <dgm:bulletEnabled val="1"/>
        </dgm:presLayoutVars>
      </dgm:prSet>
      <dgm:spPr/>
    </dgm:pt>
    <dgm:pt modelId="{EC11AC6D-8DF9-274A-B27A-BC93348447AF}" type="pres">
      <dgm:prSet presAssocID="{2CF869DA-4D74-9A48-B8BE-46D6FE809747}" presName="negativeSpace" presStyleCnt="0"/>
      <dgm:spPr/>
    </dgm:pt>
    <dgm:pt modelId="{6F018076-A388-E844-B9C8-40478FF67EB0}" type="pres">
      <dgm:prSet presAssocID="{2CF869DA-4D74-9A48-B8BE-46D6FE809747}" presName="childText" presStyleLbl="conFgAcc1" presStyleIdx="3" presStyleCnt="5">
        <dgm:presLayoutVars>
          <dgm:bulletEnabled val="1"/>
        </dgm:presLayoutVars>
      </dgm:prSet>
      <dgm:spPr/>
    </dgm:pt>
    <dgm:pt modelId="{7597B8BD-1440-9A4B-8931-070B43732801}" type="pres">
      <dgm:prSet presAssocID="{5957742A-4D8B-344A-9F6B-F848D02AB8B7}" presName="spaceBetweenRectangles" presStyleCnt="0"/>
      <dgm:spPr/>
    </dgm:pt>
    <dgm:pt modelId="{D364E1EC-33AC-B44E-ACA2-59B06A663791}" type="pres">
      <dgm:prSet presAssocID="{CCFFF941-2C0A-3E4C-A63D-9E4ADE878ACB}" presName="parentLin" presStyleCnt="0"/>
      <dgm:spPr/>
    </dgm:pt>
    <dgm:pt modelId="{1E632D8A-B4A0-AF48-A52E-05CD3B60513C}" type="pres">
      <dgm:prSet presAssocID="{CCFFF941-2C0A-3E4C-A63D-9E4ADE878ACB}" presName="parentLeftMargin" presStyleLbl="node1" presStyleIdx="3" presStyleCnt="5"/>
      <dgm:spPr/>
    </dgm:pt>
    <dgm:pt modelId="{EE8FFA72-9675-294A-A774-44D51384BA18}" type="pres">
      <dgm:prSet presAssocID="{CCFFF941-2C0A-3E4C-A63D-9E4ADE878ACB}" presName="parentText" presStyleLbl="node1" presStyleIdx="4" presStyleCnt="5">
        <dgm:presLayoutVars>
          <dgm:chMax val="0"/>
          <dgm:bulletEnabled val="1"/>
        </dgm:presLayoutVars>
      </dgm:prSet>
      <dgm:spPr/>
    </dgm:pt>
    <dgm:pt modelId="{23FB7CE6-C778-4349-9C94-1EE518EA5CEA}" type="pres">
      <dgm:prSet presAssocID="{CCFFF941-2C0A-3E4C-A63D-9E4ADE878ACB}" presName="negativeSpace" presStyleCnt="0"/>
      <dgm:spPr/>
    </dgm:pt>
    <dgm:pt modelId="{F1D1C872-3099-FE46-BD32-14B315A0D1C6}" type="pres">
      <dgm:prSet presAssocID="{CCFFF941-2C0A-3E4C-A63D-9E4ADE878ACB}" presName="childText" presStyleLbl="conFgAcc1" presStyleIdx="4" presStyleCnt="5">
        <dgm:presLayoutVars>
          <dgm:bulletEnabled val="1"/>
        </dgm:presLayoutVars>
      </dgm:prSet>
      <dgm:spPr/>
    </dgm:pt>
  </dgm:ptLst>
  <dgm:cxnLst>
    <dgm:cxn modelId="{3616620D-E6F5-614A-8FB2-CE74F93DEDB4}" srcId="{91BB552D-D0AE-7B43-BBBD-2775E1F92356}" destId="{94CF18BD-8F80-F34E-97AB-0361097D4E14}" srcOrd="0" destOrd="0" parTransId="{0353F634-47EB-564E-A76E-77094627C6AA}" sibTransId="{1F4B7987-E500-B74E-900E-D2F66592D564}"/>
    <dgm:cxn modelId="{95E2C514-FB3A-194C-8837-4873545549A6}" type="presOf" srcId="{CCFFF941-2C0A-3E4C-A63D-9E4ADE878ACB}" destId="{1E632D8A-B4A0-AF48-A52E-05CD3B60513C}" srcOrd="0" destOrd="0" presId="urn:microsoft.com/office/officeart/2005/8/layout/list1"/>
    <dgm:cxn modelId="{073C5A17-6CC7-3F48-9100-35EDA408E7A0}" srcId="{CCFFF941-2C0A-3E4C-A63D-9E4ADE878ACB}" destId="{5B02EE11-2773-AD40-88B5-4B461FF506B8}" srcOrd="0" destOrd="0" parTransId="{DDE9B077-A6E4-E140-9F6C-65730F4B0B06}" sibTransId="{8AE247C1-F0A8-5848-80C2-821951D76B98}"/>
    <dgm:cxn modelId="{8778871A-822D-7B44-843C-28BF0FFCD7CE}" srcId="{21A4328D-AC5F-ED49-AE22-1DB31ECBEE93}" destId="{2CF869DA-4D74-9A48-B8BE-46D6FE809747}" srcOrd="3" destOrd="0" parTransId="{A79B7CC4-A226-504E-BFB9-A30E9C772436}" sibTransId="{5957742A-4D8B-344A-9F6B-F848D02AB8B7}"/>
    <dgm:cxn modelId="{7735151F-88CC-A74D-91DA-A569E348AAA9}" type="presOf" srcId="{2CF869DA-4D74-9A48-B8BE-46D6FE809747}" destId="{8B2B5B06-8C84-6344-AFE1-5E5CDD8388D4}" srcOrd="1" destOrd="0" presId="urn:microsoft.com/office/officeart/2005/8/layout/list1"/>
    <dgm:cxn modelId="{DB90961F-BDE9-F847-A6A6-2A89C473874F}" type="presOf" srcId="{763A75C0-923F-654D-B210-81215BEB3269}" destId="{53FF889C-719B-0347-91B5-B60469F54841}" srcOrd="0" destOrd="0" presId="urn:microsoft.com/office/officeart/2005/8/layout/list1"/>
    <dgm:cxn modelId="{F1E5CD28-44F6-DB45-A217-B94A78433A0B}" type="presOf" srcId="{12A2ACC0-54C3-784A-858F-D5CAEAC7F635}" destId="{6F018076-A388-E844-B9C8-40478FF67EB0}" srcOrd="0" destOrd="0" presId="urn:microsoft.com/office/officeart/2005/8/layout/list1"/>
    <dgm:cxn modelId="{BB3AAC3D-86B8-9342-9B7C-503C01554565}" type="presOf" srcId="{91BB552D-D0AE-7B43-BBBD-2775E1F92356}" destId="{12CC514A-6087-9E4B-B03D-28C646F71373}" srcOrd="0" destOrd="0" presId="urn:microsoft.com/office/officeart/2005/8/layout/list1"/>
    <dgm:cxn modelId="{09021D66-3453-D24E-A687-E36D84F302C1}" type="presOf" srcId="{5B02EE11-2773-AD40-88B5-4B461FF506B8}" destId="{F1D1C872-3099-FE46-BD32-14B315A0D1C6}" srcOrd="0" destOrd="0" presId="urn:microsoft.com/office/officeart/2005/8/layout/list1"/>
    <dgm:cxn modelId="{97756546-9F70-C442-8E50-0FE8DFE07F43}" srcId="{C7938363-1E41-AB47-BC93-28E47F8A3A42}" destId="{7AC2AB21-2F1C-7B45-BEF8-4D43BE27DB94}" srcOrd="0" destOrd="0" parTransId="{EE2140EA-6393-8840-AE3A-B5FDA5B8099C}" sibTransId="{54F7A5E9-3C3C-684D-B328-34AB27A3ACB6}"/>
    <dgm:cxn modelId="{6DA56067-9B32-4B70-A67A-0067639FD7C1}" srcId="{763A75C0-923F-654D-B210-81215BEB3269}" destId="{D69D0F5C-F069-4633-A8BA-9EC1CD4DD4E2}" srcOrd="1" destOrd="0" parTransId="{1B505730-794B-445C-ACAA-B93BD76BB08E}" sibTransId="{A1EE68C5-D1E0-4253-B21D-21DABF5B9FD7}"/>
    <dgm:cxn modelId="{5981B756-EFEE-2246-ADCA-2220577E9FAF}" srcId="{21A4328D-AC5F-ED49-AE22-1DB31ECBEE93}" destId="{CCFFF941-2C0A-3E4C-A63D-9E4ADE878ACB}" srcOrd="4" destOrd="0" parTransId="{51ED7959-7C8D-1543-ADCD-EBE8EFB48F7F}" sibTransId="{DECED69F-4B60-6243-8CCE-DF124B92E2A9}"/>
    <dgm:cxn modelId="{E6BEEC7D-166F-1640-ABFE-5E00962F59CA}" type="presOf" srcId="{8427ECF4-8CC7-B94A-813B-D8429E6C9FF9}" destId="{94735065-3278-874A-9F95-938D246269AB}" srcOrd="0" destOrd="0" presId="urn:microsoft.com/office/officeart/2005/8/layout/list1"/>
    <dgm:cxn modelId="{6AC41082-BC5F-DD43-BF5D-7FEA33CDDA6A}" type="presOf" srcId="{763A75C0-923F-654D-B210-81215BEB3269}" destId="{71272E7E-DD45-3A47-BEA0-CAE9E7F5552B}" srcOrd="1" destOrd="0" presId="urn:microsoft.com/office/officeart/2005/8/layout/list1"/>
    <dgm:cxn modelId="{AB054F89-CB58-0840-97DD-08533971BAEE}" type="presOf" srcId="{91BB552D-D0AE-7B43-BBBD-2775E1F92356}" destId="{887B3E3D-7CB9-0F49-8A76-D4B42754AB37}" srcOrd="1" destOrd="0" presId="urn:microsoft.com/office/officeart/2005/8/layout/list1"/>
    <dgm:cxn modelId="{22C2698A-D9AC-104C-9E09-A7FA9B8D6D8A}" type="presOf" srcId="{C7938363-1E41-AB47-BC93-28E47F8A3A42}" destId="{10A1C3AD-4151-5546-82A5-E35762D819CC}" srcOrd="1" destOrd="0" presId="urn:microsoft.com/office/officeart/2005/8/layout/list1"/>
    <dgm:cxn modelId="{57D9DE8E-CEB7-D440-9186-DEBD1206E2BE}" type="presOf" srcId="{C7938363-1E41-AB47-BC93-28E47F8A3A42}" destId="{20CFAC54-36C6-0746-8254-27FE92D06ABE}" srcOrd="0" destOrd="0" presId="urn:microsoft.com/office/officeart/2005/8/layout/list1"/>
    <dgm:cxn modelId="{E49EE38F-96B2-EC40-A771-14E3CA085299}" srcId="{2CF869DA-4D74-9A48-B8BE-46D6FE809747}" destId="{12A2ACC0-54C3-784A-858F-D5CAEAC7F635}" srcOrd="0" destOrd="0" parTransId="{3C82412D-951F-A14C-907A-AE3E8FDB00C0}" sibTransId="{668E1723-1182-2444-B24B-C7945377B6B3}"/>
    <dgm:cxn modelId="{8F189B91-7981-4B10-A9B4-1CD68F807007}" type="presOf" srcId="{D69D0F5C-F069-4633-A8BA-9EC1CD4DD4E2}" destId="{94735065-3278-874A-9F95-938D246269AB}" srcOrd="0" destOrd="1" presId="urn:microsoft.com/office/officeart/2005/8/layout/list1"/>
    <dgm:cxn modelId="{9B03E29C-BA0E-9145-A8A5-339C795B07E9}" type="presOf" srcId="{94CF18BD-8F80-F34E-97AB-0361097D4E14}" destId="{4C3192F3-D39A-A845-94E6-FDF03EFBC675}" srcOrd="0" destOrd="0" presId="urn:microsoft.com/office/officeart/2005/8/layout/list1"/>
    <dgm:cxn modelId="{9CBD24A1-D69E-8046-9686-90696CFF51F1}" srcId="{21A4328D-AC5F-ED49-AE22-1DB31ECBEE93}" destId="{C7938363-1E41-AB47-BC93-28E47F8A3A42}" srcOrd="2" destOrd="0" parTransId="{09380AE4-8A9F-194E-891F-5CA42E8E7B13}" sibTransId="{4686C9FA-F7A3-834A-B4DC-C4A4FAC4EC74}"/>
    <dgm:cxn modelId="{636A85A1-7235-9A47-A57A-AB8F12285FB6}" type="presOf" srcId="{CCFFF941-2C0A-3E4C-A63D-9E4ADE878ACB}" destId="{EE8FFA72-9675-294A-A774-44D51384BA18}" srcOrd="1" destOrd="0" presId="urn:microsoft.com/office/officeart/2005/8/layout/list1"/>
    <dgm:cxn modelId="{5FDA89AD-D37B-B346-A32A-D10EADB3926F}" srcId="{21A4328D-AC5F-ED49-AE22-1DB31ECBEE93}" destId="{763A75C0-923F-654D-B210-81215BEB3269}" srcOrd="1" destOrd="0" parTransId="{02291C2D-D75A-F54F-9630-181C2BE0E1D2}" sibTransId="{1684E8E5-B591-AF4A-B2DC-1FF4A5B52515}"/>
    <dgm:cxn modelId="{B055C1BC-636D-3643-B65F-7F6EE83BFA27}" type="presOf" srcId="{7AC2AB21-2F1C-7B45-BEF8-4D43BE27DB94}" destId="{383D6A0C-4328-784A-B3A8-8FD0CC162FEE}" srcOrd="0" destOrd="0" presId="urn:microsoft.com/office/officeart/2005/8/layout/list1"/>
    <dgm:cxn modelId="{F0DAD7BC-8D9A-5D49-A705-E28C202D9FD5}" srcId="{763A75C0-923F-654D-B210-81215BEB3269}" destId="{8427ECF4-8CC7-B94A-813B-D8429E6C9FF9}" srcOrd="0" destOrd="0" parTransId="{84268953-E04A-3C47-AF05-FFF0A621E618}" sibTransId="{859D9D0D-267B-5646-85F2-0BD7EEA4B86E}"/>
    <dgm:cxn modelId="{0BADBEC2-C0F6-9046-B0BE-39240F8B4E89}" srcId="{21A4328D-AC5F-ED49-AE22-1DB31ECBEE93}" destId="{91BB552D-D0AE-7B43-BBBD-2775E1F92356}" srcOrd="0" destOrd="0" parTransId="{D0822664-AACF-5747-9E02-A1EF076464FE}" sibTransId="{C61D29EE-8546-154B-B575-4805D9E0A16D}"/>
    <dgm:cxn modelId="{F9F800CE-AF38-4941-88A0-EC1EB99844CA}" type="presOf" srcId="{2CF869DA-4D74-9A48-B8BE-46D6FE809747}" destId="{37CD84A9-DCF4-FE46-BD8B-8401888BE69F}" srcOrd="0" destOrd="0" presId="urn:microsoft.com/office/officeart/2005/8/layout/list1"/>
    <dgm:cxn modelId="{D1D98EFD-ABB9-5E44-9DE7-C4747F776214}" type="presOf" srcId="{21A4328D-AC5F-ED49-AE22-1DB31ECBEE93}" destId="{5E8525E7-502E-6E4E-9821-E4ABBD53EA71}" srcOrd="0" destOrd="0" presId="urn:microsoft.com/office/officeart/2005/8/layout/list1"/>
    <dgm:cxn modelId="{CEBCB6E5-5FA7-4D47-88B3-C018282568D3}" type="presParOf" srcId="{5E8525E7-502E-6E4E-9821-E4ABBD53EA71}" destId="{367050EB-79D2-7C42-8096-C9EA42B51263}" srcOrd="0" destOrd="0" presId="urn:microsoft.com/office/officeart/2005/8/layout/list1"/>
    <dgm:cxn modelId="{A6D76088-4800-324E-96C1-27E50F73A932}" type="presParOf" srcId="{367050EB-79D2-7C42-8096-C9EA42B51263}" destId="{12CC514A-6087-9E4B-B03D-28C646F71373}" srcOrd="0" destOrd="0" presId="urn:microsoft.com/office/officeart/2005/8/layout/list1"/>
    <dgm:cxn modelId="{0F174E41-8ECD-2348-8C67-D617A37E5167}" type="presParOf" srcId="{367050EB-79D2-7C42-8096-C9EA42B51263}" destId="{887B3E3D-7CB9-0F49-8A76-D4B42754AB37}" srcOrd="1" destOrd="0" presId="urn:microsoft.com/office/officeart/2005/8/layout/list1"/>
    <dgm:cxn modelId="{957ADC18-8B33-7545-AEA7-80BAED046CB4}" type="presParOf" srcId="{5E8525E7-502E-6E4E-9821-E4ABBD53EA71}" destId="{BE53E5A9-092B-2E48-918F-2E4431D542A2}" srcOrd="1" destOrd="0" presId="urn:microsoft.com/office/officeart/2005/8/layout/list1"/>
    <dgm:cxn modelId="{F607AC61-415B-7741-B8B2-AC19EBD33278}" type="presParOf" srcId="{5E8525E7-502E-6E4E-9821-E4ABBD53EA71}" destId="{4C3192F3-D39A-A845-94E6-FDF03EFBC675}" srcOrd="2" destOrd="0" presId="urn:microsoft.com/office/officeart/2005/8/layout/list1"/>
    <dgm:cxn modelId="{056DB1B0-95DF-954B-AD80-2A24D39DB2DF}" type="presParOf" srcId="{5E8525E7-502E-6E4E-9821-E4ABBD53EA71}" destId="{EBC368F7-C1A2-2E44-9291-A5A41551E181}" srcOrd="3" destOrd="0" presId="urn:microsoft.com/office/officeart/2005/8/layout/list1"/>
    <dgm:cxn modelId="{95110186-543F-004D-9EA5-D26F68408942}" type="presParOf" srcId="{5E8525E7-502E-6E4E-9821-E4ABBD53EA71}" destId="{0F94FF84-2C00-954B-A28B-A9546DB9E388}" srcOrd="4" destOrd="0" presId="urn:microsoft.com/office/officeart/2005/8/layout/list1"/>
    <dgm:cxn modelId="{71FE85D5-5332-B94C-93EB-09E118592DB8}" type="presParOf" srcId="{0F94FF84-2C00-954B-A28B-A9546DB9E388}" destId="{53FF889C-719B-0347-91B5-B60469F54841}" srcOrd="0" destOrd="0" presId="urn:microsoft.com/office/officeart/2005/8/layout/list1"/>
    <dgm:cxn modelId="{A148286C-7B07-464D-92CC-9CFFE9FDB207}" type="presParOf" srcId="{0F94FF84-2C00-954B-A28B-A9546DB9E388}" destId="{71272E7E-DD45-3A47-BEA0-CAE9E7F5552B}" srcOrd="1" destOrd="0" presId="urn:microsoft.com/office/officeart/2005/8/layout/list1"/>
    <dgm:cxn modelId="{93BE360D-FDCA-BC49-B79F-215E76E23069}" type="presParOf" srcId="{5E8525E7-502E-6E4E-9821-E4ABBD53EA71}" destId="{4D5DB5AE-96C6-E740-9B12-3457EE64570B}" srcOrd="5" destOrd="0" presId="urn:microsoft.com/office/officeart/2005/8/layout/list1"/>
    <dgm:cxn modelId="{F917FE1F-12B4-804F-88DD-ECC14CFB1B27}" type="presParOf" srcId="{5E8525E7-502E-6E4E-9821-E4ABBD53EA71}" destId="{94735065-3278-874A-9F95-938D246269AB}" srcOrd="6" destOrd="0" presId="urn:microsoft.com/office/officeart/2005/8/layout/list1"/>
    <dgm:cxn modelId="{2AF8CC14-42B5-0245-B620-4E159687CC92}" type="presParOf" srcId="{5E8525E7-502E-6E4E-9821-E4ABBD53EA71}" destId="{C850871B-2695-0541-B0A4-B8DDA103383B}" srcOrd="7" destOrd="0" presId="urn:microsoft.com/office/officeart/2005/8/layout/list1"/>
    <dgm:cxn modelId="{0B064E37-C50F-B146-AB2D-C51A43FF43AD}" type="presParOf" srcId="{5E8525E7-502E-6E4E-9821-E4ABBD53EA71}" destId="{113D1AD6-9886-7546-9502-5B4619B18B9F}" srcOrd="8" destOrd="0" presId="urn:microsoft.com/office/officeart/2005/8/layout/list1"/>
    <dgm:cxn modelId="{106B1C79-4EEF-514B-9E2F-D318E41F2CE6}" type="presParOf" srcId="{113D1AD6-9886-7546-9502-5B4619B18B9F}" destId="{20CFAC54-36C6-0746-8254-27FE92D06ABE}" srcOrd="0" destOrd="0" presId="urn:microsoft.com/office/officeart/2005/8/layout/list1"/>
    <dgm:cxn modelId="{1B34A534-8BB0-AD4A-A12A-A2A86D3B64F6}" type="presParOf" srcId="{113D1AD6-9886-7546-9502-5B4619B18B9F}" destId="{10A1C3AD-4151-5546-82A5-E35762D819CC}" srcOrd="1" destOrd="0" presId="urn:microsoft.com/office/officeart/2005/8/layout/list1"/>
    <dgm:cxn modelId="{A0EB0B70-C0FD-7547-8ED6-0AFC5B4A1447}" type="presParOf" srcId="{5E8525E7-502E-6E4E-9821-E4ABBD53EA71}" destId="{46A2096A-572A-F14F-ACE1-2152C7EFF542}" srcOrd="9" destOrd="0" presId="urn:microsoft.com/office/officeart/2005/8/layout/list1"/>
    <dgm:cxn modelId="{9BAA8BD5-0513-DA4A-8F80-7AACFB4BFB50}" type="presParOf" srcId="{5E8525E7-502E-6E4E-9821-E4ABBD53EA71}" destId="{383D6A0C-4328-784A-B3A8-8FD0CC162FEE}" srcOrd="10" destOrd="0" presId="urn:microsoft.com/office/officeart/2005/8/layout/list1"/>
    <dgm:cxn modelId="{AB860F2C-884B-F147-8E53-1AD976C3CE73}" type="presParOf" srcId="{5E8525E7-502E-6E4E-9821-E4ABBD53EA71}" destId="{4620770F-490A-FE47-AD9C-797BCB097F55}" srcOrd="11" destOrd="0" presId="urn:microsoft.com/office/officeart/2005/8/layout/list1"/>
    <dgm:cxn modelId="{C87233C7-1267-434B-9F64-69DBD4F37A3D}" type="presParOf" srcId="{5E8525E7-502E-6E4E-9821-E4ABBD53EA71}" destId="{E5D36AEF-B204-E041-91D0-77FB4AAB3103}" srcOrd="12" destOrd="0" presId="urn:microsoft.com/office/officeart/2005/8/layout/list1"/>
    <dgm:cxn modelId="{1DBB6BC6-ADB0-3345-84E6-B266117B2DA6}" type="presParOf" srcId="{E5D36AEF-B204-E041-91D0-77FB4AAB3103}" destId="{37CD84A9-DCF4-FE46-BD8B-8401888BE69F}" srcOrd="0" destOrd="0" presId="urn:microsoft.com/office/officeart/2005/8/layout/list1"/>
    <dgm:cxn modelId="{9A5E41F4-B57C-BD4C-85FA-4BA2AFF1993B}" type="presParOf" srcId="{E5D36AEF-B204-E041-91D0-77FB4AAB3103}" destId="{8B2B5B06-8C84-6344-AFE1-5E5CDD8388D4}" srcOrd="1" destOrd="0" presId="urn:microsoft.com/office/officeart/2005/8/layout/list1"/>
    <dgm:cxn modelId="{D0EBF717-2EDB-1448-AF27-EA6031166ADF}" type="presParOf" srcId="{5E8525E7-502E-6E4E-9821-E4ABBD53EA71}" destId="{EC11AC6D-8DF9-274A-B27A-BC93348447AF}" srcOrd="13" destOrd="0" presId="urn:microsoft.com/office/officeart/2005/8/layout/list1"/>
    <dgm:cxn modelId="{0DF1B767-4B89-F54F-95D5-4B06E2095A3F}" type="presParOf" srcId="{5E8525E7-502E-6E4E-9821-E4ABBD53EA71}" destId="{6F018076-A388-E844-B9C8-40478FF67EB0}" srcOrd="14" destOrd="0" presId="urn:microsoft.com/office/officeart/2005/8/layout/list1"/>
    <dgm:cxn modelId="{C4D4D03F-9D64-254C-9C2B-F195379319F8}" type="presParOf" srcId="{5E8525E7-502E-6E4E-9821-E4ABBD53EA71}" destId="{7597B8BD-1440-9A4B-8931-070B43732801}" srcOrd="15" destOrd="0" presId="urn:microsoft.com/office/officeart/2005/8/layout/list1"/>
    <dgm:cxn modelId="{8EB63722-C145-C14A-B551-4748E717AB28}" type="presParOf" srcId="{5E8525E7-502E-6E4E-9821-E4ABBD53EA71}" destId="{D364E1EC-33AC-B44E-ACA2-59B06A663791}" srcOrd="16" destOrd="0" presId="urn:microsoft.com/office/officeart/2005/8/layout/list1"/>
    <dgm:cxn modelId="{ACFDC338-0EC8-234E-B978-728D3FBC4B47}" type="presParOf" srcId="{D364E1EC-33AC-B44E-ACA2-59B06A663791}" destId="{1E632D8A-B4A0-AF48-A52E-05CD3B60513C}" srcOrd="0" destOrd="0" presId="urn:microsoft.com/office/officeart/2005/8/layout/list1"/>
    <dgm:cxn modelId="{B63F5852-81E0-3342-B330-5592DDC437BD}" type="presParOf" srcId="{D364E1EC-33AC-B44E-ACA2-59B06A663791}" destId="{EE8FFA72-9675-294A-A774-44D51384BA18}" srcOrd="1" destOrd="0" presId="urn:microsoft.com/office/officeart/2005/8/layout/list1"/>
    <dgm:cxn modelId="{2140FB75-986D-4B4D-B086-6FF8872EE842}" type="presParOf" srcId="{5E8525E7-502E-6E4E-9821-E4ABBD53EA71}" destId="{23FB7CE6-C778-4349-9C94-1EE518EA5CEA}" srcOrd="17" destOrd="0" presId="urn:microsoft.com/office/officeart/2005/8/layout/list1"/>
    <dgm:cxn modelId="{A7B91EF8-0212-FF47-8020-CACD328142E9}" type="presParOf" srcId="{5E8525E7-502E-6E4E-9821-E4ABBD53EA71}" destId="{F1D1C872-3099-FE46-BD32-14B315A0D1C6}" srcOrd="18" destOrd="0" presId="urn:microsoft.com/office/officeart/2005/8/layout/list1"/>
  </dgm:cxnLst>
  <dgm:bg/>
  <dgm:whole>
    <a:ln w="38100">
      <a:solidFill>
        <a:schemeClr val="accent4"/>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A4328D-AC5F-ED49-AE22-1DB31ECBEE93}" type="doc">
      <dgm:prSet loTypeId="urn:microsoft.com/office/officeart/2005/8/layout/list1" loCatId="list" qsTypeId="urn:microsoft.com/office/officeart/2005/8/quickstyle/simple2" qsCatId="simple" csTypeId="urn:microsoft.com/office/officeart/2005/8/colors/accent6_1" csCatId="accent6" phldr="1"/>
      <dgm:spPr/>
      <dgm:t>
        <a:bodyPr/>
        <a:lstStyle/>
        <a:p>
          <a:endParaRPr lang="en-GB"/>
        </a:p>
      </dgm:t>
    </dgm:pt>
    <dgm:pt modelId="{91BB552D-D0AE-7B43-BBBD-2775E1F92356}">
      <dgm:prSet phldrT="[Text]" custT="1"/>
      <dgm:spPr/>
      <dgm:t>
        <a:bodyPr/>
        <a:lstStyle/>
        <a:p>
          <a:r>
            <a:rPr lang="en-US" sz="1800" b="1" dirty="0">
              <a:latin typeface="Helvetica" pitchFamily="2" charset="0"/>
            </a:rPr>
            <a:t>Single parent household</a:t>
          </a:r>
          <a:endParaRPr lang="en-GB" sz="1800" b="1" dirty="0">
            <a:latin typeface="Helvetica" pitchFamily="2" charset="0"/>
          </a:endParaRPr>
        </a:p>
      </dgm:t>
    </dgm:pt>
    <dgm:pt modelId="{D0822664-AACF-5747-9E02-A1EF076464FE}" type="parTrans" cxnId="{0BADBEC2-C0F6-9046-B0BE-39240F8B4E89}">
      <dgm:prSet/>
      <dgm:spPr/>
      <dgm:t>
        <a:bodyPr/>
        <a:lstStyle/>
        <a:p>
          <a:endParaRPr lang="en-GB">
            <a:latin typeface="Helvetica" pitchFamily="2" charset="0"/>
          </a:endParaRPr>
        </a:p>
      </dgm:t>
    </dgm:pt>
    <dgm:pt modelId="{C61D29EE-8546-154B-B575-4805D9E0A16D}" type="sibTrans" cxnId="{0BADBEC2-C0F6-9046-B0BE-39240F8B4E89}">
      <dgm:prSet/>
      <dgm:spPr/>
      <dgm:t>
        <a:bodyPr/>
        <a:lstStyle/>
        <a:p>
          <a:endParaRPr lang="en-GB">
            <a:latin typeface="Helvetica" pitchFamily="2" charset="0"/>
          </a:endParaRPr>
        </a:p>
      </dgm:t>
    </dgm:pt>
    <dgm:pt modelId="{94CF18BD-8F80-F34E-97AB-0361097D4E14}">
      <dgm:prSet phldrT="[Text]" custT="1"/>
      <dgm:spPr/>
      <dgm:t>
        <a:bodyPr/>
        <a:lstStyle/>
        <a:p>
          <a:pPr>
            <a:buFontTx/>
            <a:buNone/>
          </a:pPr>
          <a:r>
            <a:rPr lang="en-US" sz="1400" dirty="0">
              <a:latin typeface="Helvetica" pitchFamily="2" charset="0"/>
            </a:rPr>
            <a:t>(Javalkar, 2017)</a:t>
          </a:r>
          <a:endParaRPr lang="en-GB" sz="1400" dirty="0">
            <a:latin typeface="Helvetica" pitchFamily="2" charset="0"/>
          </a:endParaRPr>
        </a:p>
      </dgm:t>
    </dgm:pt>
    <dgm:pt modelId="{0353F634-47EB-564E-A76E-77094627C6AA}" type="parTrans" cxnId="{3616620D-E6F5-614A-8FB2-CE74F93DEDB4}">
      <dgm:prSet/>
      <dgm:spPr/>
      <dgm:t>
        <a:bodyPr/>
        <a:lstStyle/>
        <a:p>
          <a:endParaRPr lang="en-GB">
            <a:latin typeface="Helvetica" pitchFamily="2" charset="0"/>
          </a:endParaRPr>
        </a:p>
      </dgm:t>
    </dgm:pt>
    <dgm:pt modelId="{1F4B7987-E500-B74E-900E-D2F66592D564}" type="sibTrans" cxnId="{3616620D-E6F5-614A-8FB2-CE74F93DEDB4}">
      <dgm:prSet/>
      <dgm:spPr/>
      <dgm:t>
        <a:bodyPr/>
        <a:lstStyle/>
        <a:p>
          <a:endParaRPr lang="en-GB">
            <a:latin typeface="Helvetica" pitchFamily="2" charset="0"/>
          </a:endParaRPr>
        </a:p>
      </dgm:t>
    </dgm:pt>
    <dgm:pt modelId="{763A75C0-923F-654D-B210-81215BEB3269}">
      <dgm:prSet phldrT="[Text]" custT="1"/>
      <dgm:spPr/>
      <dgm:t>
        <a:bodyPr/>
        <a:lstStyle/>
        <a:p>
          <a:r>
            <a:rPr lang="en-US" sz="1800" b="1" dirty="0">
              <a:latin typeface="Helvetica" pitchFamily="2" charset="0"/>
            </a:rPr>
            <a:t>Low socioeconomic status or </a:t>
          </a:r>
        </a:p>
        <a:p>
          <a:r>
            <a:rPr lang="en-US" sz="1800" b="1" dirty="0">
              <a:latin typeface="Helvetica" pitchFamily="2" charset="0"/>
            </a:rPr>
            <a:t>having  public insurance  </a:t>
          </a:r>
          <a:endParaRPr lang="en-GB" sz="1800" b="1" dirty="0">
            <a:latin typeface="Helvetica" pitchFamily="2" charset="0"/>
          </a:endParaRPr>
        </a:p>
      </dgm:t>
    </dgm:pt>
    <dgm:pt modelId="{02291C2D-D75A-F54F-9630-181C2BE0E1D2}" type="parTrans" cxnId="{5FDA89AD-D37B-B346-A32A-D10EADB3926F}">
      <dgm:prSet/>
      <dgm:spPr/>
      <dgm:t>
        <a:bodyPr/>
        <a:lstStyle/>
        <a:p>
          <a:endParaRPr lang="en-GB">
            <a:latin typeface="Helvetica" pitchFamily="2" charset="0"/>
          </a:endParaRPr>
        </a:p>
      </dgm:t>
    </dgm:pt>
    <dgm:pt modelId="{1684E8E5-B591-AF4A-B2DC-1FF4A5B52515}" type="sibTrans" cxnId="{5FDA89AD-D37B-B346-A32A-D10EADB3926F}">
      <dgm:prSet/>
      <dgm:spPr/>
      <dgm:t>
        <a:bodyPr/>
        <a:lstStyle/>
        <a:p>
          <a:endParaRPr lang="en-GB">
            <a:latin typeface="Helvetica" pitchFamily="2" charset="0"/>
          </a:endParaRPr>
        </a:p>
      </dgm:t>
    </dgm:pt>
    <dgm:pt modelId="{8427ECF4-8CC7-B94A-813B-D8429E6C9FF9}">
      <dgm:prSet phldrT="[Text]" custT="1"/>
      <dgm:spPr/>
      <dgm:t>
        <a:bodyPr/>
        <a:lstStyle/>
        <a:p>
          <a:pPr>
            <a:buClr>
              <a:schemeClr val="accent3"/>
            </a:buClr>
            <a:buSzPts val="2000"/>
            <a:buFontTx/>
            <a:buNone/>
          </a:pPr>
          <a:r>
            <a:rPr lang="en-US" sz="1400" dirty="0">
              <a:latin typeface="Helvetica" pitchFamily="2" charset="0"/>
            </a:rPr>
            <a:t>(Javalkar 2017, Phillips,2016)</a:t>
          </a:r>
          <a:endParaRPr lang="en-GB" sz="1400" dirty="0">
            <a:latin typeface="Helvetica" pitchFamily="2" charset="0"/>
          </a:endParaRPr>
        </a:p>
      </dgm:t>
    </dgm:pt>
    <dgm:pt modelId="{84268953-E04A-3C47-AF05-FFF0A621E618}" type="parTrans" cxnId="{F0DAD7BC-8D9A-5D49-A705-E28C202D9FD5}">
      <dgm:prSet/>
      <dgm:spPr/>
      <dgm:t>
        <a:bodyPr/>
        <a:lstStyle/>
        <a:p>
          <a:endParaRPr lang="en-GB">
            <a:latin typeface="Helvetica" pitchFamily="2" charset="0"/>
          </a:endParaRPr>
        </a:p>
      </dgm:t>
    </dgm:pt>
    <dgm:pt modelId="{859D9D0D-267B-5646-85F2-0BD7EEA4B86E}" type="sibTrans" cxnId="{F0DAD7BC-8D9A-5D49-A705-E28C202D9FD5}">
      <dgm:prSet/>
      <dgm:spPr/>
      <dgm:t>
        <a:bodyPr/>
        <a:lstStyle/>
        <a:p>
          <a:endParaRPr lang="en-GB">
            <a:latin typeface="Helvetica" pitchFamily="2" charset="0"/>
          </a:endParaRPr>
        </a:p>
      </dgm:t>
    </dgm:pt>
    <dgm:pt modelId="{C7938363-1E41-AB47-BC93-28E47F8A3A42}">
      <dgm:prSet phldrT="[Text]" custT="1"/>
      <dgm:spPr/>
      <dgm:t>
        <a:bodyPr/>
        <a:lstStyle/>
        <a:p>
          <a:r>
            <a:rPr lang="en-US" sz="2000" b="1" dirty="0">
              <a:latin typeface="Helvetica" pitchFamily="2" charset="0"/>
            </a:rPr>
            <a:t>Non-cohesive family</a:t>
          </a:r>
          <a:endParaRPr lang="en-GB" sz="2000" b="1" dirty="0">
            <a:latin typeface="Helvetica" pitchFamily="2" charset="0"/>
          </a:endParaRPr>
        </a:p>
      </dgm:t>
    </dgm:pt>
    <dgm:pt modelId="{09380AE4-8A9F-194E-891F-5CA42E8E7B13}" type="parTrans" cxnId="{9CBD24A1-D69E-8046-9686-90696CFF51F1}">
      <dgm:prSet/>
      <dgm:spPr/>
      <dgm:t>
        <a:bodyPr/>
        <a:lstStyle/>
        <a:p>
          <a:endParaRPr lang="en-GB">
            <a:latin typeface="Helvetica" pitchFamily="2" charset="0"/>
          </a:endParaRPr>
        </a:p>
      </dgm:t>
    </dgm:pt>
    <dgm:pt modelId="{4686C9FA-F7A3-834A-B4DC-C4A4FAC4EC74}" type="sibTrans" cxnId="{9CBD24A1-D69E-8046-9686-90696CFF51F1}">
      <dgm:prSet/>
      <dgm:spPr/>
      <dgm:t>
        <a:bodyPr/>
        <a:lstStyle/>
        <a:p>
          <a:endParaRPr lang="en-GB">
            <a:latin typeface="Helvetica" pitchFamily="2" charset="0"/>
          </a:endParaRPr>
        </a:p>
      </dgm:t>
    </dgm:pt>
    <dgm:pt modelId="{7AC2AB21-2F1C-7B45-BEF8-4D43BE27DB94}">
      <dgm:prSet phldrT="[Text]" custT="1"/>
      <dgm:spPr/>
      <dgm:t>
        <a:bodyPr/>
        <a:lstStyle/>
        <a:p>
          <a:pPr>
            <a:buClr>
              <a:schemeClr val="accent3"/>
            </a:buClr>
            <a:buSzPts val="2000"/>
            <a:buFontTx/>
            <a:buNone/>
          </a:pPr>
          <a:r>
            <a:rPr lang="en-US" sz="1400" dirty="0">
              <a:latin typeface="Helvetica" pitchFamily="2" charset="0"/>
            </a:rPr>
            <a:t>(Fenton, 2017; Sheng, 2018; Kim, 2019)</a:t>
          </a:r>
          <a:endParaRPr lang="en-GB" sz="1400" dirty="0">
            <a:latin typeface="Helvetica" pitchFamily="2" charset="0"/>
          </a:endParaRPr>
        </a:p>
      </dgm:t>
    </dgm:pt>
    <dgm:pt modelId="{EE2140EA-6393-8840-AE3A-B5FDA5B8099C}" type="parTrans" cxnId="{97756546-9F70-C442-8E50-0FE8DFE07F43}">
      <dgm:prSet/>
      <dgm:spPr/>
      <dgm:t>
        <a:bodyPr/>
        <a:lstStyle/>
        <a:p>
          <a:endParaRPr lang="en-GB">
            <a:latin typeface="Helvetica" pitchFamily="2" charset="0"/>
          </a:endParaRPr>
        </a:p>
      </dgm:t>
    </dgm:pt>
    <dgm:pt modelId="{54F7A5E9-3C3C-684D-B328-34AB27A3ACB6}" type="sibTrans" cxnId="{97756546-9F70-C442-8E50-0FE8DFE07F43}">
      <dgm:prSet/>
      <dgm:spPr/>
      <dgm:t>
        <a:bodyPr/>
        <a:lstStyle/>
        <a:p>
          <a:endParaRPr lang="en-GB">
            <a:latin typeface="Helvetica" pitchFamily="2" charset="0"/>
          </a:endParaRPr>
        </a:p>
      </dgm:t>
    </dgm:pt>
    <dgm:pt modelId="{2CF869DA-4D74-9A48-B8BE-46D6FE809747}">
      <dgm:prSet custT="1"/>
      <dgm:spPr/>
      <dgm:t>
        <a:bodyPr/>
        <a:lstStyle/>
        <a:p>
          <a:r>
            <a:rPr lang="en-US" sz="2000" b="1" dirty="0">
              <a:latin typeface="Helvetica" pitchFamily="2" charset="0"/>
            </a:rPr>
            <a:t>Parent role overload</a:t>
          </a:r>
        </a:p>
      </dgm:t>
    </dgm:pt>
    <dgm:pt modelId="{A79B7CC4-A226-504E-BFB9-A30E9C772436}" type="parTrans" cxnId="{8778871A-822D-7B44-843C-28BF0FFCD7CE}">
      <dgm:prSet/>
      <dgm:spPr/>
      <dgm:t>
        <a:bodyPr/>
        <a:lstStyle/>
        <a:p>
          <a:endParaRPr lang="en-GB">
            <a:latin typeface="Helvetica" pitchFamily="2" charset="0"/>
          </a:endParaRPr>
        </a:p>
      </dgm:t>
    </dgm:pt>
    <dgm:pt modelId="{5957742A-4D8B-344A-9F6B-F848D02AB8B7}" type="sibTrans" cxnId="{8778871A-822D-7B44-843C-28BF0FFCD7CE}">
      <dgm:prSet/>
      <dgm:spPr/>
      <dgm:t>
        <a:bodyPr/>
        <a:lstStyle/>
        <a:p>
          <a:endParaRPr lang="en-GB">
            <a:latin typeface="Helvetica" pitchFamily="2" charset="0"/>
          </a:endParaRPr>
        </a:p>
      </dgm:t>
    </dgm:pt>
    <dgm:pt modelId="{FFC4D669-3149-AB45-9DF0-ACDEF09DE067}">
      <dgm:prSet custT="1"/>
      <dgm:spPr/>
      <dgm:t>
        <a:bodyPr/>
        <a:lstStyle/>
        <a:p>
          <a:pPr>
            <a:buFontTx/>
            <a:buNone/>
          </a:pPr>
          <a:r>
            <a:rPr lang="en-US" sz="1400" dirty="0">
              <a:latin typeface="Helvetica" pitchFamily="2" charset="0"/>
            </a:rPr>
            <a:t>(Hart, 2019)</a:t>
          </a:r>
          <a:endParaRPr lang="en-GB" sz="1400" dirty="0"/>
        </a:p>
      </dgm:t>
    </dgm:pt>
    <dgm:pt modelId="{27B04663-0975-784A-AFF8-A1BA8C795164}" type="parTrans" cxnId="{91C592E5-4CB9-284D-A9E0-46061A812A83}">
      <dgm:prSet/>
      <dgm:spPr/>
      <dgm:t>
        <a:bodyPr/>
        <a:lstStyle/>
        <a:p>
          <a:endParaRPr lang="en-GB"/>
        </a:p>
      </dgm:t>
    </dgm:pt>
    <dgm:pt modelId="{1823AFFD-161A-9745-8906-6372FE43D004}" type="sibTrans" cxnId="{91C592E5-4CB9-284D-A9E0-46061A812A83}">
      <dgm:prSet/>
      <dgm:spPr/>
      <dgm:t>
        <a:bodyPr/>
        <a:lstStyle/>
        <a:p>
          <a:endParaRPr lang="en-GB"/>
        </a:p>
      </dgm:t>
    </dgm:pt>
    <dgm:pt modelId="{2B0B40A1-DCDC-0746-B65F-0BA50BF23AB4}" type="pres">
      <dgm:prSet presAssocID="{21A4328D-AC5F-ED49-AE22-1DB31ECBEE93}" presName="linear" presStyleCnt="0">
        <dgm:presLayoutVars>
          <dgm:dir/>
          <dgm:animLvl val="lvl"/>
          <dgm:resizeHandles val="exact"/>
        </dgm:presLayoutVars>
      </dgm:prSet>
      <dgm:spPr/>
    </dgm:pt>
    <dgm:pt modelId="{B9F7403D-342E-014C-9E05-38357E91CD08}" type="pres">
      <dgm:prSet presAssocID="{91BB552D-D0AE-7B43-BBBD-2775E1F92356}" presName="parentLin" presStyleCnt="0"/>
      <dgm:spPr/>
    </dgm:pt>
    <dgm:pt modelId="{CA86B5BB-BC13-1D40-8390-56D3B63484BE}" type="pres">
      <dgm:prSet presAssocID="{91BB552D-D0AE-7B43-BBBD-2775E1F92356}" presName="parentLeftMargin" presStyleLbl="node1" presStyleIdx="0" presStyleCnt="4"/>
      <dgm:spPr/>
    </dgm:pt>
    <dgm:pt modelId="{2AC63EFC-8B33-9945-A782-540CF8561E38}" type="pres">
      <dgm:prSet presAssocID="{91BB552D-D0AE-7B43-BBBD-2775E1F92356}" presName="parentText" presStyleLbl="node1" presStyleIdx="0" presStyleCnt="4">
        <dgm:presLayoutVars>
          <dgm:chMax val="0"/>
          <dgm:bulletEnabled val="1"/>
        </dgm:presLayoutVars>
      </dgm:prSet>
      <dgm:spPr/>
    </dgm:pt>
    <dgm:pt modelId="{4A5E6B83-1C63-6B44-B4FB-705177684200}" type="pres">
      <dgm:prSet presAssocID="{91BB552D-D0AE-7B43-BBBD-2775E1F92356}" presName="negativeSpace" presStyleCnt="0"/>
      <dgm:spPr/>
    </dgm:pt>
    <dgm:pt modelId="{622B8DDF-0E62-CB4E-BFE9-E9FD2F4F44CE}" type="pres">
      <dgm:prSet presAssocID="{91BB552D-D0AE-7B43-BBBD-2775E1F92356}" presName="childText" presStyleLbl="conFgAcc1" presStyleIdx="0" presStyleCnt="4">
        <dgm:presLayoutVars>
          <dgm:bulletEnabled val="1"/>
        </dgm:presLayoutVars>
      </dgm:prSet>
      <dgm:spPr/>
    </dgm:pt>
    <dgm:pt modelId="{E584A8E9-A49E-7C4B-9370-D7E2B6AE0C94}" type="pres">
      <dgm:prSet presAssocID="{C61D29EE-8546-154B-B575-4805D9E0A16D}" presName="spaceBetweenRectangles" presStyleCnt="0"/>
      <dgm:spPr/>
    </dgm:pt>
    <dgm:pt modelId="{4C7C47C2-1880-624A-AB5D-402BD2CF9011}" type="pres">
      <dgm:prSet presAssocID="{763A75C0-923F-654D-B210-81215BEB3269}" presName="parentLin" presStyleCnt="0"/>
      <dgm:spPr/>
    </dgm:pt>
    <dgm:pt modelId="{FF6FBC79-1D1F-1F4F-B9A3-E19BE78C3BEF}" type="pres">
      <dgm:prSet presAssocID="{763A75C0-923F-654D-B210-81215BEB3269}" presName="parentLeftMargin" presStyleLbl="node1" presStyleIdx="0" presStyleCnt="4"/>
      <dgm:spPr/>
    </dgm:pt>
    <dgm:pt modelId="{0474253D-CFCD-424F-B2A8-AF25C4BA0C42}" type="pres">
      <dgm:prSet presAssocID="{763A75C0-923F-654D-B210-81215BEB3269}" presName="parentText" presStyleLbl="node1" presStyleIdx="1" presStyleCnt="4" custScaleX="112647" custLinFactNeighborX="-15554" custLinFactNeighborY="-25539">
        <dgm:presLayoutVars>
          <dgm:chMax val="0"/>
          <dgm:bulletEnabled val="1"/>
        </dgm:presLayoutVars>
      </dgm:prSet>
      <dgm:spPr/>
    </dgm:pt>
    <dgm:pt modelId="{7719BACD-8B03-8849-B68D-A3424958043A}" type="pres">
      <dgm:prSet presAssocID="{763A75C0-923F-654D-B210-81215BEB3269}" presName="negativeSpace" presStyleCnt="0"/>
      <dgm:spPr/>
    </dgm:pt>
    <dgm:pt modelId="{9581A055-120A-DD4C-B739-E258D9788154}" type="pres">
      <dgm:prSet presAssocID="{763A75C0-923F-654D-B210-81215BEB3269}" presName="childText" presStyleLbl="conFgAcc1" presStyleIdx="1" presStyleCnt="4">
        <dgm:presLayoutVars>
          <dgm:bulletEnabled val="1"/>
        </dgm:presLayoutVars>
      </dgm:prSet>
      <dgm:spPr/>
    </dgm:pt>
    <dgm:pt modelId="{D97E31B2-5B9C-0A4E-9D36-C0AE8149326D}" type="pres">
      <dgm:prSet presAssocID="{1684E8E5-B591-AF4A-B2DC-1FF4A5B52515}" presName="spaceBetweenRectangles" presStyleCnt="0"/>
      <dgm:spPr/>
    </dgm:pt>
    <dgm:pt modelId="{A8B2EE1B-BAF5-8C46-A053-7F0FFC70655E}" type="pres">
      <dgm:prSet presAssocID="{C7938363-1E41-AB47-BC93-28E47F8A3A42}" presName="parentLin" presStyleCnt="0"/>
      <dgm:spPr/>
    </dgm:pt>
    <dgm:pt modelId="{559CCECF-07C2-F443-9884-164A17DF7398}" type="pres">
      <dgm:prSet presAssocID="{C7938363-1E41-AB47-BC93-28E47F8A3A42}" presName="parentLeftMargin" presStyleLbl="node1" presStyleIdx="1" presStyleCnt="4"/>
      <dgm:spPr/>
    </dgm:pt>
    <dgm:pt modelId="{E6F297CC-F7C6-D04B-9496-0E15DE184358}" type="pres">
      <dgm:prSet presAssocID="{C7938363-1E41-AB47-BC93-28E47F8A3A42}" presName="parentText" presStyleLbl="node1" presStyleIdx="2" presStyleCnt="4">
        <dgm:presLayoutVars>
          <dgm:chMax val="0"/>
          <dgm:bulletEnabled val="1"/>
        </dgm:presLayoutVars>
      </dgm:prSet>
      <dgm:spPr/>
    </dgm:pt>
    <dgm:pt modelId="{70BE15BA-5FF6-194C-871D-5FCCC76685EA}" type="pres">
      <dgm:prSet presAssocID="{C7938363-1E41-AB47-BC93-28E47F8A3A42}" presName="negativeSpace" presStyleCnt="0"/>
      <dgm:spPr/>
    </dgm:pt>
    <dgm:pt modelId="{68CE74E9-FF8C-114F-9768-59EBE42A1CC0}" type="pres">
      <dgm:prSet presAssocID="{C7938363-1E41-AB47-BC93-28E47F8A3A42}" presName="childText" presStyleLbl="conFgAcc1" presStyleIdx="2" presStyleCnt="4">
        <dgm:presLayoutVars>
          <dgm:bulletEnabled val="1"/>
        </dgm:presLayoutVars>
      </dgm:prSet>
      <dgm:spPr/>
    </dgm:pt>
    <dgm:pt modelId="{3ECE1442-EA13-5746-93DE-9CC65CAFF1A0}" type="pres">
      <dgm:prSet presAssocID="{4686C9FA-F7A3-834A-B4DC-C4A4FAC4EC74}" presName="spaceBetweenRectangles" presStyleCnt="0"/>
      <dgm:spPr/>
    </dgm:pt>
    <dgm:pt modelId="{77F1E3C8-458E-484B-B466-AB9950C760C4}" type="pres">
      <dgm:prSet presAssocID="{2CF869DA-4D74-9A48-B8BE-46D6FE809747}" presName="parentLin" presStyleCnt="0"/>
      <dgm:spPr/>
    </dgm:pt>
    <dgm:pt modelId="{1FE4DBF6-2916-3F43-AF81-46DCA01A0215}" type="pres">
      <dgm:prSet presAssocID="{2CF869DA-4D74-9A48-B8BE-46D6FE809747}" presName="parentLeftMargin" presStyleLbl="node1" presStyleIdx="2" presStyleCnt="4"/>
      <dgm:spPr/>
    </dgm:pt>
    <dgm:pt modelId="{6336860E-A69F-0F4A-B5CB-7E429353F3D0}" type="pres">
      <dgm:prSet presAssocID="{2CF869DA-4D74-9A48-B8BE-46D6FE809747}" presName="parentText" presStyleLbl="node1" presStyleIdx="3" presStyleCnt="4">
        <dgm:presLayoutVars>
          <dgm:chMax val="0"/>
          <dgm:bulletEnabled val="1"/>
        </dgm:presLayoutVars>
      </dgm:prSet>
      <dgm:spPr/>
    </dgm:pt>
    <dgm:pt modelId="{657CF6AE-EE96-D944-8346-DC825D126E02}" type="pres">
      <dgm:prSet presAssocID="{2CF869DA-4D74-9A48-B8BE-46D6FE809747}" presName="negativeSpace" presStyleCnt="0"/>
      <dgm:spPr/>
    </dgm:pt>
    <dgm:pt modelId="{519C2CEF-6A97-0D42-A5EE-573797FE344E}" type="pres">
      <dgm:prSet presAssocID="{2CF869DA-4D74-9A48-B8BE-46D6FE809747}" presName="childText" presStyleLbl="conFgAcc1" presStyleIdx="3" presStyleCnt="4">
        <dgm:presLayoutVars>
          <dgm:bulletEnabled val="1"/>
        </dgm:presLayoutVars>
      </dgm:prSet>
      <dgm:spPr/>
    </dgm:pt>
  </dgm:ptLst>
  <dgm:cxnLst>
    <dgm:cxn modelId="{1A16AD04-3BED-E847-A53F-BAF55020669D}" type="presOf" srcId="{21A4328D-AC5F-ED49-AE22-1DB31ECBEE93}" destId="{2B0B40A1-DCDC-0746-B65F-0BA50BF23AB4}" srcOrd="0" destOrd="0" presId="urn:microsoft.com/office/officeart/2005/8/layout/list1"/>
    <dgm:cxn modelId="{3616620D-E6F5-614A-8FB2-CE74F93DEDB4}" srcId="{91BB552D-D0AE-7B43-BBBD-2775E1F92356}" destId="{94CF18BD-8F80-F34E-97AB-0361097D4E14}" srcOrd="0" destOrd="0" parTransId="{0353F634-47EB-564E-A76E-77094627C6AA}" sibTransId="{1F4B7987-E500-B74E-900E-D2F66592D564}"/>
    <dgm:cxn modelId="{7CF0AA10-5243-E84D-809B-35AFC6B306DE}" type="presOf" srcId="{91BB552D-D0AE-7B43-BBBD-2775E1F92356}" destId="{2AC63EFC-8B33-9945-A782-540CF8561E38}" srcOrd="1" destOrd="0" presId="urn:microsoft.com/office/officeart/2005/8/layout/list1"/>
    <dgm:cxn modelId="{8778871A-822D-7B44-843C-28BF0FFCD7CE}" srcId="{21A4328D-AC5F-ED49-AE22-1DB31ECBEE93}" destId="{2CF869DA-4D74-9A48-B8BE-46D6FE809747}" srcOrd="3" destOrd="0" parTransId="{A79B7CC4-A226-504E-BFB9-A30E9C772436}" sibTransId="{5957742A-4D8B-344A-9F6B-F848D02AB8B7}"/>
    <dgm:cxn modelId="{77C8B81E-CCB4-4044-90F7-74D14797B749}" type="presOf" srcId="{7AC2AB21-2F1C-7B45-BEF8-4D43BE27DB94}" destId="{68CE74E9-FF8C-114F-9768-59EBE42A1CC0}" srcOrd="0" destOrd="0" presId="urn:microsoft.com/office/officeart/2005/8/layout/list1"/>
    <dgm:cxn modelId="{6AC8315D-7E50-9246-B55D-2B1781C9E249}" type="presOf" srcId="{FFC4D669-3149-AB45-9DF0-ACDEF09DE067}" destId="{519C2CEF-6A97-0D42-A5EE-573797FE344E}" srcOrd="0" destOrd="0" presId="urn:microsoft.com/office/officeart/2005/8/layout/list1"/>
    <dgm:cxn modelId="{ACD31144-D02B-3348-9BE5-58244262CC52}" type="presOf" srcId="{C7938363-1E41-AB47-BC93-28E47F8A3A42}" destId="{E6F297CC-F7C6-D04B-9496-0E15DE184358}" srcOrd="1" destOrd="0" presId="urn:microsoft.com/office/officeart/2005/8/layout/list1"/>
    <dgm:cxn modelId="{5BCB6F45-ACA0-6948-8E92-014E7FE75D06}" type="presOf" srcId="{C7938363-1E41-AB47-BC93-28E47F8A3A42}" destId="{559CCECF-07C2-F443-9884-164A17DF7398}" srcOrd="0" destOrd="0" presId="urn:microsoft.com/office/officeart/2005/8/layout/list1"/>
    <dgm:cxn modelId="{97756546-9F70-C442-8E50-0FE8DFE07F43}" srcId="{C7938363-1E41-AB47-BC93-28E47F8A3A42}" destId="{7AC2AB21-2F1C-7B45-BEF8-4D43BE27DB94}" srcOrd="0" destOrd="0" parTransId="{EE2140EA-6393-8840-AE3A-B5FDA5B8099C}" sibTransId="{54F7A5E9-3C3C-684D-B328-34AB27A3ACB6}"/>
    <dgm:cxn modelId="{675C5D50-89B3-2349-97D5-BABA8FCD4EAF}" type="presOf" srcId="{8427ECF4-8CC7-B94A-813B-D8429E6C9FF9}" destId="{9581A055-120A-DD4C-B739-E258D9788154}" srcOrd="0" destOrd="0" presId="urn:microsoft.com/office/officeart/2005/8/layout/list1"/>
    <dgm:cxn modelId="{60FB9474-67BE-DB48-A56F-26B45030EA3E}" type="presOf" srcId="{91BB552D-D0AE-7B43-BBBD-2775E1F92356}" destId="{CA86B5BB-BC13-1D40-8390-56D3B63484BE}" srcOrd="0" destOrd="0" presId="urn:microsoft.com/office/officeart/2005/8/layout/list1"/>
    <dgm:cxn modelId="{9BE70576-2371-F842-8F11-84522E3026A7}" type="presOf" srcId="{763A75C0-923F-654D-B210-81215BEB3269}" destId="{0474253D-CFCD-424F-B2A8-AF25C4BA0C42}" srcOrd="1" destOrd="0" presId="urn:microsoft.com/office/officeart/2005/8/layout/list1"/>
    <dgm:cxn modelId="{CD9C8056-601C-8044-98AE-C31C18AB910B}" type="presOf" srcId="{2CF869DA-4D74-9A48-B8BE-46D6FE809747}" destId="{1FE4DBF6-2916-3F43-AF81-46DCA01A0215}" srcOrd="0" destOrd="0" presId="urn:microsoft.com/office/officeart/2005/8/layout/list1"/>
    <dgm:cxn modelId="{3292F157-4C43-C345-BB80-783291A8E12E}" type="presOf" srcId="{763A75C0-923F-654D-B210-81215BEB3269}" destId="{FF6FBC79-1D1F-1F4F-B9A3-E19BE78C3BEF}" srcOrd="0" destOrd="0" presId="urn:microsoft.com/office/officeart/2005/8/layout/list1"/>
    <dgm:cxn modelId="{12CB599A-BE5E-B24F-8A73-5939CDA3E6F2}" type="presOf" srcId="{94CF18BD-8F80-F34E-97AB-0361097D4E14}" destId="{622B8DDF-0E62-CB4E-BFE9-E9FD2F4F44CE}" srcOrd="0" destOrd="0" presId="urn:microsoft.com/office/officeart/2005/8/layout/list1"/>
    <dgm:cxn modelId="{9CBD24A1-D69E-8046-9686-90696CFF51F1}" srcId="{21A4328D-AC5F-ED49-AE22-1DB31ECBEE93}" destId="{C7938363-1E41-AB47-BC93-28E47F8A3A42}" srcOrd="2" destOrd="0" parTransId="{09380AE4-8A9F-194E-891F-5CA42E8E7B13}" sibTransId="{4686C9FA-F7A3-834A-B4DC-C4A4FAC4EC74}"/>
    <dgm:cxn modelId="{5FDA89AD-D37B-B346-A32A-D10EADB3926F}" srcId="{21A4328D-AC5F-ED49-AE22-1DB31ECBEE93}" destId="{763A75C0-923F-654D-B210-81215BEB3269}" srcOrd="1" destOrd="0" parTransId="{02291C2D-D75A-F54F-9630-181C2BE0E1D2}" sibTransId="{1684E8E5-B591-AF4A-B2DC-1FF4A5B52515}"/>
    <dgm:cxn modelId="{F0DAD7BC-8D9A-5D49-A705-E28C202D9FD5}" srcId="{763A75C0-923F-654D-B210-81215BEB3269}" destId="{8427ECF4-8CC7-B94A-813B-D8429E6C9FF9}" srcOrd="0" destOrd="0" parTransId="{84268953-E04A-3C47-AF05-FFF0A621E618}" sibTransId="{859D9D0D-267B-5646-85F2-0BD7EEA4B86E}"/>
    <dgm:cxn modelId="{0BADBEC2-C0F6-9046-B0BE-39240F8B4E89}" srcId="{21A4328D-AC5F-ED49-AE22-1DB31ECBEE93}" destId="{91BB552D-D0AE-7B43-BBBD-2775E1F92356}" srcOrd="0" destOrd="0" parTransId="{D0822664-AACF-5747-9E02-A1EF076464FE}" sibTransId="{C61D29EE-8546-154B-B575-4805D9E0A16D}"/>
    <dgm:cxn modelId="{91C592E5-4CB9-284D-A9E0-46061A812A83}" srcId="{2CF869DA-4D74-9A48-B8BE-46D6FE809747}" destId="{FFC4D669-3149-AB45-9DF0-ACDEF09DE067}" srcOrd="0" destOrd="0" parTransId="{27B04663-0975-784A-AFF8-A1BA8C795164}" sibTransId="{1823AFFD-161A-9745-8906-6372FE43D004}"/>
    <dgm:cxn modelId="{F51B2FFA-7C4A-4D46-883A-7168CB10467F}" type="presOf" srcId="{2CF869DA-4D74-9A48-B8BE-46D6FE809747}" destId="{6336860E-A69F-0F4A-B5CB-7E429353F3D0}" srcOrd="1" destOrd="0" presId="urn:microsoft.com/office/officeart/2005/8/layout/list1"/>
    <dgm:cxn modelId="{655887AD-6A08-164C-9B4B-3779D57EC40F}" type="presParOf" srcId="{2B0B40A1-DCDC-0746-B65F-0BA50BF23AB4}" destId="{B9F7403D-342E-014C-9E05-38357E91CD08}" srcOrd="0" destOrd="0" presId="urn:microsoft.com/office/officeart/2005/8/layout/list1"/>
    <dgm:cxn modelId="{D88C9E0A-F9AF-D940-9B6E-4A9E3121AC30}" type="presParOf" srcId="{B9F7403D-342E-014C-9E05-38357E91CD08}" destId="{CA86B5BB-BC13-1D40-8390-56D3B63484BE}" srcOrd="0" destOrd="0" presId="urn:microsoft.com/office/officeart/2005/8/layout/list1"/>
    <dgm:cxn modelId="{7ECE642F-4EFC-0B40-BDB4-DA3A40E0447B}" type="presParOf" srcId="{B9F7403D-342E-014C-9E05-38357E91CD08}" destId="{2AC63EFC-8B33-9945-A782-540CF8561E38}" srcOrd="1" destOrd="0" presId="urn:microsoft.com/office/officeart/2005/8/layout/list1"/>
    <dgm:cxn modelId="{5F3EEE5A-1D04-2144-B74B-5AD3BA7934F6}" type="presParOf" srcId="{2B0B40A1-DCDC-0746-B65F-0BA50BF23AB4}" destId="{4A5E6B83-1C63-6B44-B4FB-705177684200}" srcOrd="1" destOrd="0" presId="urn:microsoft.com/office/officeart/2005/8/layout/list1"/>
    <dgm:cxn modelId="{8651216E-105B-5C4C-A90B-740CAD4F2331}" type="presParOf" srcId="{2B0B40A1-DCDC-0746-B65F-0BA50BF23AB4}" destId="{622B8DDF-0E62-CB4E-BFE9-E9FD2F4F44CE}" srcOrd="2" destOrd="0" presId="urn:microsoft.com/office/officeart/2005/8/layout/list1"/>
    <dgm:cxn modelId="{95DA68F1-A4AA-3C47-80D0-0A98E30FB4C2}" type="presParOf" srcId="{2B0B40A1-DCDC-0746-B65F-0BA50BF23AB4}" destId="{E584A8E9-A49E-7C4B-9370-D7E2B6AE0C94}" srcOrd="3" destOrd="0" presId="urn:microsoft.com/office/officeart/2005/8/layout/list1"/>
    <dgm:cxn modelId="{C855FD99-74D1-4E47-AE7E-FC3019357D54}" type="presParOf" srcId="{2B0B40A1-DCDC-0746-B65F-0BA50BF23AB4}" destId="{4C7C47C2-1880-624A-AB5D-402BD2CF9011}" srcOrd="4" destOrd="0" presId="urn:microsoft.com/office/officeart/2005/8/layout/list1"/>
    <dgm:cxn modelId="{AE00DA7A-6ACA-0841-8A47-91E7BB5FDF96}" type="presParOf" srcId="{4C7C47C2-1880-624A-AB5D-402BD2CF9011}" destId="{FF6FBC79-1D1F-1F4F-B9A3-E19BE78C3BEF}" srcOrd="0" destOrd="0" presId="urn:microsoft.com/office/officeart/2005/8/layout/list1"/>
    <dgm:cxn modelId="{4212287B-7442-1843-AD1B-B3FC6B4B595D}" type="presParOf" srcId="{4C7C47C2-1880-624A-AB5D-402BD2CF9011}" destId="{0474253D-CFCD-424F-B2A8-AF25C4BA0C42}" srcOrd="1" destOrd="0" presId="urn:microsoft.com/office/officeart/2005/8/layout/list1"/>
    <dgm:cxn modelId="{82164D75-8339-CD4B-B71A-99089FCE4BFA}" type="presParOf" srcId="{2B0B40A1-DCDC-0746-B65F-0BA50BF23AB4}" destId="{7719BACD-8B03-8849-B68D-A3424958043A}" srcOrd="5" destOrd="0" presId="urn:microsoft.com/office/officeart/2005/8/layout/list1"/>
    <dgm:cxn modelId="{DBEBFEEC-51FD-6B46-83F3-F7644EEACA63}" type="presParOf" srcId="{2B0B40A1-DCDC-0746-B65F-0BA50BF23AB4}" destId="{9581A055-120A-DD4C-B739-E258D9788154}" srcOrd="6" destOrd="0" presId="urn:microsoft.com/office/officeart/2005/8/layout/list1"/>
    <dgm:cxn modelId="{BE261A33-BA02-064C-9BEC-00B6BE20AB68}" type="presParOf" srcId="{2B0B40A1-DCDC-0746-B65F-0BA50BF23AB4}" destId="{D97E31B2-5B9C-0A4E-9D36-C0AE8149326D}" srcOrd="7" destOrd="0" presId="urn:microsoft.com/office/officeart/2005/8/layout/list1"/>
    <dgm:cxn modelId="{B477BA83-224C-6445-B2F4-D101CC28D183}" type="presParOf" srcId="{2B0B40A1-DCDC-0746-B65F-0BA50BF23AB4}" destId="{A8B2EE1B-BAF5-8C46-A053-7F0FFC70655E}" srcOrd="8" destOrd="0" presId="urn:microsoft.com/office/officeart/2005/8/layout/list1"/>
    <dgm:cxn modelId="{6C4DE466-FD76-574F-B5F8-F094197F2BB8}" type="presParOf" srcId="{A8B2EE1B-BAF5-8C46-A053-7F0FFC70655E}" destId="{559CCECF-07C2-F443-9884-164A17DF7398}" srcOrd="0" destOrd="0" presId="urn:microsoft.com/office/officeart/2005/8/layout/list1"/>
    <dgm:cxn modelId="{33DA73B4-9ECD-E248-A5D4-9CA31518BCA8}" type="presParOf" srcId="{A8B2EE1B-BAF5-8C46-A053-7F0FFC70655E}" destId="{E6F297CC-F7C6-D04B-9496-0E15DE184358}" srcOrd="1" destOrd="0" presId="urn:microsoft.com/office/officeart/2005/8/layout/list1"/>
    <dgm:cxn modelId="{511ECC38-66B4-254B-9E35-1E622186058A}" type="presParOf" srcId="{2B0B40A1-DCDC-0746-B65F-0BA50BF23AB4}" destId="{70BE15BA-5FF6-194C-871D-5FCCC76685EA}" srcOrd="9" destOrd="0" presId="urn:microsoft.com/office/officeart/2005/8/layout/list1"/>
    <dgm:cxn modelId="{3555C37C-DF62-1A4F-8B25-8FF2B9FB2172}" type="presParOf" srcId="{2B0B40A1-DCDC-0746-B65F-0BA50BF23AB4}" destId="{68CE74E9-FF8C-114F-9768-59EBE42A1CC0}" srcOrd="10" destOrd="0" presId="urn:microsoft.com/office/officeart/2005/8/layout/list1"/>
    <dgm:cxn modelId="{A4E5475D-C09A-9740-9911-5FE440A9E39B}" type="presParOf" srcId="{2B0B40A1-DCDC-0746-B65F-0BA50BF23AB4}" destId="{3ECE1442-EA13-5746-93DE-9CC65CAFF1A0}" srcOrd="11" destOrd="0" presId="urn:microsoft.com/office/officeart/2005/8/layout/list1"/>
    <dgm:cxn modelId="{D488DB0A-C6A1-ED4C-B917-D0FD22ADDC7C}" type="presParOf" srcId="{2B0B40A1-DCDC-0746-B65F-0BA50BF23AB4}" destId="{77F1E3C8-458E-484B-B466-AB9950C760C4}" srcOrd="12" destOrd="0" presId="urn:microsoft.com/office/officeart/2005/8/layout/list1"/>
    <dgm:cxn modelId="{0CFBCB01-6330-0245-B621-C5437AC5DE11}" type="presParOf" srcId="{77F1E3C8-458E-484B-B466-AB9950C760C4}" destId="{1FE4DBF6-2916-3F43-AF81-46DCA01A0215}" srcOrd="0" destOrd="0" presId="urn:microsoft.com/office/officeart/2005/8/layout/list1"/>
    <dgm:cxn modelId="{0429E39E-A972-E24E-9A54-A78A9ADD8724}" type="presParOf" srcId="{77F1E3C8-458E-484B-B466-AB9950C760C4}" destId="{6336860E-A69F-0F4A-B5CB-7E429353F3D0}" srcOrd="1" destOrd="0" presId="urn:microsoft.com/office/officeart/2005/8/layout/list1"/>
    <dgm:cxn modelId="{1D76435D-38E0-154B-AD16-EA91A92F563B}" type="presParOf" srcId="{2B0B40A1-DCDC-0746-B65F-0BA50BF23AB4}" destId="{657CF6AE-EE96-D944-8346-DC825D126E02}" srcOrd="13" destOrd="0" presId="urn:microsoft.com/office/officeart/2005/8/layout/list1"/>
    <dgm:cxn modelId="{83489470-F276-784C-A50F-13DFFDEE46B6}" type="presParOf" srcId="{2B0B40A1-DCDC-0746-B65F-0BA50BF23AB4}" destId="{519C2CEF-6A97-0D42-A5EE-573797FE344E}" srcOrd="14" destOrd="0" presId="urn:microsoft.com/office/officeart/2005/8/layout/list1"/>
  </dgm:cxnLst>
  <dgm:bg/>
  <dgm:whole>
    <a:ln w="38100">
      <a:solidFill>
        <a:schemeClr val="accent4"/>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F11C6-997D-4FBA-AEB8-9A7763119E5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8A9A5210-6A1D-489D-8559-6AF04D54257F}">
      <dgm:prSet/>
      <dgm:spPr/>
      <dgm:t>
        <a:bodyPr/>
        <a:lstStyle/>
        <a:p>
          <a:r>
            <a:rPr lang="en-US" b="1"/>
            <a:t>Self-report </a:t>
          </a:r>
        </a:p>
      </dgm:t>
    </dgm:pt>
    <dgm:pt modelId="{136A14E5-8D35-4371-8D23-9C53834097C7}" type="parTrans" cxnId="{1463BAF5-091E-491E-B7F0-CFCAEEE60A8E}">
      <dgm:prSet/>
      <dgm:spPr/>
      <dgm:t>
        <a:bodyPr/>
        <a:lstStyle/>
        <a:p>
          <a:endParaRPr lang="en-US"/>
        </a:p>
      </dgm:t>
    </dgm:pt>
    <dgm:pt modelId="{A39880EE-B6E1-4722-9DCB-4E0CF9925566}" type="sibTrans" cxnId="{1463BAF5-091E-491E-B7F0-CFCAEEE60A8E}">
      <dgm:prSet/>
      <dgm:spPr/>
      <dgm:t>
        <a:bodyPr/>
        <a:lstStyle/>
        <a:p>
          <a:endParaRPr lang="en-US"/>
        </a:p>
      </dgm:t>
    </dgm:pt>
    <dgm:pt modelId="{F1A917CC-63D8-4494-8839-B69E0C564B5D}">
      <dgm:prSet/>
      <dgm:spPr/>
      <dgm:t>
        <a:bodyPr/>
        <a:lstStyle/>
        <a:p>
          <a:r>
            <a:rPr lang="en-US" b="1" dirty="0"/>
            <a:t>STAR</a:t>
          </a:r>
          <a:r>
            <a:rPr lang="en-US" b="1" baseline="-25000" dirty="0"/>
            <a:t>x</a:t>
          </a:r>
          <a:r>
            <a:rPr lang="en-US" b="1" dirty="0"/>
            <a:t>,</a:t>
          </a:r>
          <a:r>
            <a:rPr lang="en-US" dirty="0"/>
            <a:t>TRAQ, RTQ, Good2Go, TRS, and TRANSIT</a:t>
          </a:r>
        </a:p>
      </dgm:t>
    </dgm:pt>
    <dgm:pt modelId="{66B1E178-93B0-4086-B9D5-E7F1E4BD4EEA}" type="parTrans" cxnId="{4364FA5F-A22F-40CA-82E4-326488C007D7}">
      <dgm:prSet/>
      <dgm:spPr/>
      <dgm:t>
        <a:bodyPr/>
        <a:lstStyle/>
        <a:p>
          <a:endParaRPr lang="en-US"/>
        </a:p>
      </dgm:t>
    </dgm:pt>
    <dgm:pt modelId="{8846B7DE-7C55-44E4-B573-14F55A49605D}" type="sibTrans" cxnId="{4364FA5F-A22F-40CA-82E4-326488C007D7}">
      <dgm:prSet/>
      <dgm:spPr/>
      <dgm:t>
        <a:bodyPr/>
        <a:lstStyle/>
        <a:p>
          <a:endParaRPr lang="en-US"/>
        </a:p>
      </dgm:t>
    </dgm:pt>
    <dgm:pt modelId="{7EB0ACD0-9664-474C-94EB-709EBADCCF6D}">
      <dgm:prSet/>
      <dgm:spPr/>
      <dgm:t>
        <a:bodyPr/>
        <a:lstStyle/>
        <a:p>
          <a:r>
            <a:rPr lang="en-US" b="1"/>
            <a:t>Parent-proxy</a:t>
          </a:r>
          <a:r>
            <a:rPr lang="en-US"/>
            <a:t> </a:t>
          </a:r>
        </a:p>
      </dgm:t>
    </dgm:pt>
    <dgm:pt modelId="{AE39EA5C-4FA1-4EE7-B6FC-90BBF04A3B0D}" type="parTrans" cxnId="{96F53B80-7FDD-464F-8FC9-2940E9103A99}">
      <dgm:prSet/>
      <dgm:spPr/>
      <dgm:t>
        <a:bodyPr/>
        <a:lstStyle/>
        <a:p>
          <a:endParaRPr lang="en-US"/>
        </a:p>
      </dgm:t>
    </dgm:pt>
    <dgm:pt modelId="{E1428A2D-12E0-4ED4-A90E-19373DE158FC}" type="sibTrans" cxnId="{96F53B80-7FDD-464F-8FC9-2940E9103A99}">
      <dgm:prSet/>
      <dgm:spPr/>
      <dgm:t>
        <a:bodyPr/>
        <a:lstStyle/>
        <a:p>
          <a:endParaRPr lang="en-US"/>
        </a:p>
      </dgm:t>
    </dgm:pt>
    <dgm:pt modelId="{243FDA93-4901-4514-BE3E-2AB781E71349}">
      <dgm:prSet/>
      <dgm:spPr/>
      <dgm:t>
        <a:bodyPr/>
        <a:lstStyle/>
        <a:p>
          <a:r>
            <a:rPr lang="en-US" b="1" dirty="0"/>
            <a:t>STAR</a:t>
          </a:r>
          <a:r>
            <a:rPr lang="en-US" b="1" baseline="-25000" dirty="0"/>
            <a:t>x</a:t>
          </a:r>
          <a:r>
            <a:rPr lang="en-US" b="1" dirty="0"/>
            <a:t>-Parent</a:t>
          </a:r>
          <a:r>
            <a:rPr lang="en-US" dirty="0"/>
            <a:t> ; CRTQ; TRS</a:t>
          </a:r>
        </a:p>
      </dgm:t>
    </dgm:pt>
    <dgm:pt modelId="{C40D18AD-BEC3-4A6D-AFE5-832A2B6B1A29}" type="parTrans" cxnId="{EBFFE17C-B150-4803-9860-5619C38369A7}">
      <dgm:prSet/>
      <dgm:spPr/>
      <dgm:t>
        <a:bodyPr/>
        <a:lstStyle/>
        <a:p>
          <a:endParaRPr lang="en-US"/>
        </a:p>
      </dgm:t>
    </dgm:pt>
    <dgm:pt modelId="{FDFAD3E3-88C8-456D-9799-8FCB710AB612}" type="sibTrans" cxnId="{EBFFE17C-B150-4803-9860-5619C38369A7}">
      <dgm:prSet/>
      <dgm:spPr/>
      <dgm:t>
        <a:bodyPr/>
        <a:lstStyle/>
        <a:p>
          <a:endParaRPr lang="en-US"/>
        </a:p>
      </dgm:t>
    </dgm:pt>
    <dgm:pt modelId="{F8F4289B-FBD6-47B5-8DF3-DE8957D3624A}">
      <dgm:prSet/>
      <dgm:spPr/>
      <dgm:t>
        <a:bodyPr/>
        <a:lstStyle/>
        <a:p>
          <a:r>
            <a:rPr lang="en-US" b="1"/>
            <a:t>Provider confirmed </a:t>
          </a:r>
        </a:p>
      </dgm:t>
    </dgm:pt>
    <dgm:pt modelId="{838EE852-5D5F-439D-9519-714B8F5243C4}" type="parTrans" cxnId="{26306A79-4DBC-42E4-879E-14E7C902A811}">
      <dgm:prSet/>
      <dgm:spPr/>
      <dgm:t>
        <a:bodyPr/>
        <a:lstStyle/>
        <a:p>
          <a:endParaRPr lang="en-US"/>
        </a:p>
      </dgm:t>
    </dgm:pt>
    <dgm:pt modelId="{5C8D3BCA-0170-415F-9677-31B3002D9DD4}" type="sibTrans" cxnId="{26306A79-4DBC-42E4-879E-14E7C902A811}">
      <dgm:prSet/>
      <dgm:spPr/>
      <dgm:t>
        <a:bodyPr/>
        <a:lstStyle/>
        <a:p>
          <a:endParaRPr lang="en-US"/>
        </a:p>
      </dgm:t>
    </dgm:pt>
    <dgm:pt modelId="{4EC28602-3590-4627-AC71-ABB868DE5FFF}">
      <dgm:prSet/>
      <dgm:spPr/>
      <dgm:t>
        <a:bodyPr/>
        <a:lstStyle/>
        <a:p>
          <a:r>
            <a:rPr lang="en-US" b="1" dirty="0"/>
            <a:t>TR</a:t>
          </a:r>
          <a:r>
            <a:rPr lang="en-US" b="1" baseline="-25000" dirty="0"/>
            <a:t>x</a:t>
          </a:r>
          <a:r>
            <a:rPr lang="en-US" b="1" dirty="0"/>
            <a:t>ANSITION Index</a:t>
          </a:r>
        </a:p>
      </dgm:t>
    </dgm:pt>
    <dgm:pt modelId="{DA96F816-7D37-47D0-AC27-E56B1C8C6069}" type="parTrans" cxnId="{248D0E38-7CE8-4C54-8FEE-EFF53D9AFB57}">
      <dgm:prSet/>
      <dgm:spPr/>
      <dgm:t>
        <a:bodyPr/>
        <a:lstStyle/>
        <a:p>
          <a:endParaRPr lang="en-US"/>
        </a:p>
      </dgm:t>
    </dgm:pt>
    <dgm:pt modelId="{EE6B4237-B7A4-41A1-B513-4520B1BB92AF}" type="sibTrans" cxnId="{248D0E38-7CE8-4C54-8FEE-EFF53D9AFB57}">
      <dgm:prSet/>
      <dgm:spPr/>
      <dgm:t>
        <a:bodyPr/>
        <a:lstStyle/>
        <a:p>
          <a:endParaRPr lang="en-US"/>
        </a:p>
      </dgm:t>
    </dgm:pt>
    <dgm:pt modelId="{404B05C0-41F9-4EEA-9A08-571306B24D2D}">
      <dgm:prSet/>
      <dgm:spPr/>
      <dgm:t>
        <a:bodyPr/>
        <a:lstStyle/>
        <a:p>
          <a:r>
            <a:rPr lang="en-US" b="1" dirty="0"/>
            <a:t>TR</a:t>
          </a:r>
          <a:r>
            <a:rPr lang="en-US" b="1" baseline="-25000" dirty="0"/>
            <a:t>x</a:t>
          </a:r>
          <a:r>
            <a:rPr lang="en-US" b="1" dirty="0"/>
            <a:t>ANSITION Index-P: </a:t>
          </a:r>
          <a:r>
            <a:rPr lang="en-US" b="1" u="sng" dirty="0"/>
            <a:t>Parent’s own knowledge </a:t>
          </a:r>
          <a:r>
            <a:rPr lang="en-US" b="1" dirty="0"/>
            <a:t>of child’s disease plus perception of their child’s healthcare transition readiness</a:t>
          </a:r>
        </a:p>
      </dgm:t>
    </dgm:pt>
    <dgm:pt modelId="{00B8806E-9DD5-4816-89C3-2A9F039AADB3}" type="parTrans" cxnId="{59C31D79-577F-4D3E-B8FC-53BC40591B7D}">
      <dgm:prSet/>
      <dgm:spPr/>
      <dgm:t>
        <a:bodyPr/>
        <a:lstStyle/>
        <a:p>
          <a:endParaRPr lang="en-US"/>
        </a:p>
      </dgm:t>
    </dgm:pt>
    <dgm:pt modelId="{B206AC76-4083-4E8E-B434-C8B27D3D3E6E}" type="sibTrans" cxnId="{59C31D79-577F-4D3E-B8FC-53BC40591B7D}">
      <dgm:prSet/>
      <dgm:spPr/>
      <dgm:t>
        <a:bodyPr/>
        <a:lstStyle/>
        <a:p>
          <a:endParaRPr lang="en-US"/>
        </a:p>
      </dgm:t>
    </dgm:pt>
    <dgm:pt modelId="{F4502960-BC0B-4B78-AC83-9721ED85B762}" type="pres">
      <dgm:prSet presAssocID="{944F11C6-997D-4FBA-AEB8-9A7763119E51}" presName="linear" presStyleCnt="0">
        <dgm:presLayoutVars>
          <dgm:dir/>
          <dgm:animLvl val="lvl"/>
          <dgm:resizeHandles val="exact"/>
        </dgm:presLayoutVars>
      </dgm:prSet>
      <dgm:spPr/>
    </dgm:pt>
    <dgm:pt modelId="{5A912D6F-F411-4862-9605-0F3862F1E1E6}" type="pres">
      <dgm:prSet presAssocID="{8A9A5210-6A1D-489D-8559-6AF04D54257F}" presName="parentLin" presStyleCnt="0"/>
      <dgm:spPr/>
    </dgm:pt>
    <dgm:pt modelId="{179E51E7-0D2E-4B3D-947C-4F3F49EA1047}" type="pres">
      <dgm:prSet presAssocID="{8A9A5210-6A1D-489D-8559-6AF04D54257F}" presName="parentLeftMargin" presStyleLbl="node1" presStyleIdx="0" presStyleCnt="3"/>
      <dgm:spPr/>
    </dgm:pt>
    <dgm:pt modelId="{9836D8F8-B504-44E9-BA29-5B681D99026D}" type="pres">
      <dgm:prSet presAssocID="{8A9A5210-6A1D-489D-8559-6AF04D54257F}" presName="parentText" presStyleLbl="node1" presStyleIdx="0" presStyleCnt="3">
        <dgm:presLayoutVars>
          <dgm:chMax val="0"/>
          <dgm:bulletEnabled val="1"/>
        </dgm:presLayoutVars>
      </dgm:prSet>
      <dgm:spPr/>
    </dgm:pt>
    <dgm:pt modelId="{184DEDE4-5B74-486D-B0CD-7043BB543848}" type="pres">
      <dgm:prSet presAssocID="{8A9A5210-6A1D-489D-8559-6AF04D54257F}" presName="negativeSpace" presStyleCnt="0"/>
      <dgm:spPr/>
    </dgm:pt>
    <dgm:pt modelId="{F87C5B31-1804-43B1-9940-332763C19953}" type="pres">
      <dgm:prSet presAssocID="{8A9A5210-6A1D-489D-8559-6AF04D54257F}" presName="childText" presStyleLbl="conFgAcc1" presStyleIdx="0" presStyleCnt="3">
        <dgm:presLayoutVars>
          <dgm:bulletEnabled val="1"/>
        </dgm:presLayoutVars>
      </dgm:prSet>
      <dgm:spPr/>
    </dgm:pt>
    <dgm:pt modelId="{5C044BEF-DE2D-4FF1-B4E0-3E8091A62AFD}" type="pres">
      <dgm:prSet presAssocID="{A39880EE-B6E1-4722-9DCB-4E0CF9925566}" presName="spaceBetweenRectangles" presStyleCnt="0"/>
      <dgm:spPr/>
    </dgm:pt>
    <dgm:pt modelId="{D56A6138-9AF7-40A0-9F5F-C3E15285B080}" type="pres">
      <dgm:prSet presAssocID="{7EB0ACD0-9664-474C-94EB-709EBADCCF6D}" presName="parentLin" presStyleCnt="0"/>
      <dgm:spPr/>
    </dgm:pt>
    <dgm:pt modelId="{088E54A0-AC7B-4895-A0AF-EA4FB0D0069F}" type="pres">
      <dgm:prSet presAssocID="{7EB0ACD0-9664-474C-94EB-709EBADCCF6D}" presName="parentLeftMargin" presStyleLbl="node1" presStyleIdx="0" presStyleCnt="3"/>
      <dgm:spPr/>
    </dgm:pt>
    <dgm:pt modelId="{957C52D0-1A06-4EE6-9A9A-043D487EC5C0}" type="pres">
      <dgm:prSet presAssocID="{7EB0ACD0-9664-474C-94EB-709EBADCCF6D}" presName="parentText" presStyleLbl="node1" presStyleIdx="1" presStyleCnt="3">
        <dgm:presLayoutVars>
          <dgm:chMax val="0"/>
          <dgm:bulletEnabled val="1"/>
        </dgm:presLayoutVars>
      </dgm:prSet>
      <dgm:spPr/>
    </dgm:pt>
    <dgm:pt modelId="{36789E06-C65C-4650-83E6-A8349AE70A89}" type="pres">
      <dgm:prSet presAssocID="{7EB0ACD0-9664-474C-94EB-709EBADCCF6D}" presName="negativeSpace" presStyleCnt="0"/>
      <dgm:spPr/>
    </dgm:pt>
    <dgm:pt modelId="{9D2B71D0-C396-4E34-AA7F-3029637C1FFC}" type="pres">
      <dgm:prSet presAssocID="{7EB0ACD0-9664-474C-94EB-709EBADCCF6D}" presName="childText" presStyleLbl="conFgAcc1" presStyleIdx="1" presStyleCnt="3">
        <dgm:presLayoutVars>
          <dgm:bulletEnabled val="1"/>
        </dgm:presLayoutVars>
      </dgm:prSet>
      <dgm:spPr/>
    </dgm:pt>
    <dgm:pt modelId="{BF165F12-6512-4418-87A4-80F07F28169B}" type="pres">
      <dgm:prSet presAssocID="{E1428A2D-12E0-4ED4-A90E-19373DE158FC}" presName="spaceBetweenRectangles" presStyleCnt="0"/>
      <dgm:spPr/>
    </dgm:pt>
    <dgm:pt modelId="{9892564C-A9D9-4B4B-A1BD-CBF4F457FB97}" type="pres">
      <dgm:prSet presAssocID="{F8F4289B-FBD6-47B5-8DF3-DE8957D3624A}" presName="parentLin" presStyleCnt="0"/>
      <dgm:spPr/>
    </dgm:pt>
    <dgm:pt modelId="{007643C7-7BE8-44DB-B69C-6A01EDC321AA}" type="pres">
      <dgm:prSet presAssocID="{F8F4289B-FBD6-47B5-8DF3-DE8957D3624A}" presName="parentLeftMargin" presStyleLbl="node1" presStyleIdx="1" presStyleCnt="3"/>
      <dgm:spPr/>
    </dgm:pt>
    <dgm:pt modelId="{3E5DC25F-DC04-4EFA-AFBA-E03C5A6224A9}" type="pres">
      <dgm:prSet presAssocID="{F8F4289B-FBD6-47B5-8DF3-DE8957D3624A}" presName="parentText" presStyleLbl="node1" presStyleIdx="2" presStyleCnt="3">
        <dgm:presLayoutVars>
          <dgm:chMax val="0"/>
          <dgm:bulletEnabled val="1"/>
        </dgm:presLayoutVars>
      </dgm:prSet>
      <dgm:spPr/>
    </dgm:pt>
    <dgm:pt modelId="{C9943518-3628-408F-B0E8-14EA8CDAC923}" type="pres">
      <dgm:prSet presAssocID="{F8F4289B-FBD6-47B5-8DF3-DE8957D3624A}" presName="negativeSpace" presStyleCnt="0"/>
      <dgm:spPr/>
    </dgm:pt>
    <dgm:pt modelId="{83F58485-A17C-41A5-A80E-67320D1D1F33}" type="pres">
      <dgm:prSet presAssocID="{F8F4289B-FBD6-47B5-8DF3-DE8957D3624A}" presName="childText" presStyleLbl="conFgAcc1" presStyleIdx="2" presStyleCnt="3">
        <dgm:presLayoutVars>
          <dgm:bulletEnabled val="1"/>
        </dgm:presLayoutVars>
      </dgm:prSet>
      <dgm:spPr/>
    </dgm:pt>
  </dgm:ptLst>
  <dgm:cxnLst>
    <dgm:cxn modelId="{2609DE14-26AF-4097-995A-5B550BBD78A4}" type="presOf" srcId="{F1A917CC-63D8-4494-8839-B69E0C564B5D}" destId="{F87C5B31-1804-43B1-9940-332763C19953}" srcOrd="0" destOrd="0" presId="urn:microsoft.com/office/officeart/2005/8/layout/list1"/>
    <dgm:cxn modelId="{2E02221D-40E4-411D-BC78-B372E0FEE4E7}" type="presOf" srcId="{8A9A5210-6A1D-489D-8559-6AF04D54257F}" destId="{179E51E7-0D2E-4B3D-947C-4F3F49EA1047}" srcOrd="0" destOrd="0" presId="urn:microsoft.com/office/officeart/2005/8/layout/list1"/>
    <dgm:cxn modelId="{E08E031F-1362-4E9C-A1E9-EB4245B37F51}" type="presOf" srcId="{8A9A5210-6A1D-489D-8559-6AF04D54257F}" destId="{9836D8F8-B504-44E9-BA29-5B681D99026D}" srcOrd="1" destOrd="0" presId="urn:microsoft.com/office/officeart/2005/8/layout/list1"/>
    <dgm:cxn modelId="{CE414030-64A8-482F-A1EE-F64D0F321615}" type="presOf" srcId="{7EB0ACD0-9664-474C-94EB-709EBADCCF6D}" destId="{957C52D0-1A06-4EE6-9A9A-043D487EC5C0}" srcOrd="1" destOrd="0" presId="urn:microsoft.com/office/officeart/2005/8/layout/list1"/>
    <dgm:cxn modelId="{248D0E38-7CE8-4C54-8FEE-EFF53D9AFB57}" srcId="{F8F4289B-FBD6-47B5-8DF3-DE8957D3624A}" destId="{4EC28602-3590-4627-AC71-ABB868DE5FFF}" srcOrd="0" destOrd="0" parTransId="{DA96F816-7D37-47D0-AC27-E56B1C8C6069}" sibTransId="{EE6B4237-B7A4-41A1-B513-4520B1BB92AF}"/>
    <dgm:cxn modelId="{4364FA5F-A22F-40CA-82E4-326488C007D7}" srcId="{8A9A5210-6A1D-489D-8559-6AF04D54257F}" destId="{F1A917CC-63D8-4494-8839-B69E0C564B5D}" srcOrd="0" destOrd="0" parTransId="{66B1E178-93B0-4086-B9D5-E7F1E4BD4EEA}" sibTransId="{8846B7DE-7C55-44E4-B573-14F55A49605D}"/>
    <dgm:cxn modelId="{E26C2F44-1FC2-4253-8FD7-A2A604CF515E}" type="presOf" srcId="{4EC28602-3590-4627-AC71-ABB868DE5FFF}" destId="{83F58485-A17C-41A5-A80E-67320D1D1F33}" srcOrd="0" destOrd="0" presId="urn:microsoft.com/office/officeart/2005/8/layout/list1"/>
    <dgm:cxn modelId="{1BE07F69-B3CC-4169-A5C4-BF2BAC9E4A11}" type="presOf" srcId="{F8F4289B-FBD6-47B5-8DF3-DE8957D3624A}" destId="{3E5DC25F-DC04-4EFA-AFBA-E03C5A6224A9}" srcOrd="1" destOrd="0" presId="urn:microsoft.com/office/officeart/2005/8/layout/list1"/>
    <dgm:cxn modelId="{1FCFDF75-00D6-4D44-8AA6-FEE5947C04E9}" type="presOf" srcId="{F8F4289B-FBD6-47B5-8DF3-DE8957D3624A}" destId="{007643C7-7BE8-44DB-B69C-6A01EDC321AA}" srcOrd="0" destOrd="0" presId="urn:microsoft.com/office/officeart/2005/8/layout/list1"/>
    <dgm:cxn modelId="{59C31D79-577F-4D3E-B8FC-53BC40591B7D}" srcId="{F8F4289B-FBD6-47B5-8DF3-DE8957D3624A}" destId="{404B05C0-41F9-4EEA-9A08-571306B24D2D}" srcOrd="1" destOrd="0" parTransId="{00B8806E-9DD5-4816-89C3-2A9F039AADB3}" sibTransId="{B206AC76-4083-4E8E-B434-C8B27D3D3E6E}"/>
    <dgm:cxn modelId="{26306A79-4DBC-42E4-879E-14E7C902A811}" srcId="{944F11C6-997D-4FBA-AEB8-9A7763119E51}" destId="{F8F4289B-FBD6-47B5-8DF3-DE8957D3624A}" srcOrd="2" destOrd="0" parTransId="{838EE852-5D5F-439D-9519-714B8F5243C4}" sibTransId="{5C8D3BCA-0170-415F-9677-31B3002D9DD4}"/>
    <dgm:cxn modelId="{EBFFE17C-B150-4803-9860-5619C38369A7}" srcId="{7EB0ACD0-9664-474C-94EB-709EBADCCF6D}" destId="{243FDA93-4901-4514-BE3E-2AB781E71349}" srcOrd="0" destOrd="0" parTransId="{C40D18AD-BEC3-4A6D-AFE5-832A2B6B1A29}" sibTransId="{FDFAD3E3-88C8-456D-9799-8FCB710AB612}"/>
    <dgm:cxn modelId="{96F53B80-7FDD-464F-8FC9-2940E9103A99}" srcId="{944F11C6-997D-4FBA-AEB8-9A7763119E51}" destId="{7EB0ACD0-9664-474C-94EB-709EBADCCF6D}" srcOrd="1" destOrd="0" parTransId="{AE39EA5C-4FA1-4EE7-B6FC-90BBF04A3B0D}" sibTransId="{E1428A2D-12E0-4ED4-A90E-19373DE158FC}"/>
    <dgm:cxn modelId="{A14BCE94-D83B-4F0B-B39A-03DC15D9737C}" type="presOf" srcId="{404B05C0-41F9-4EEA-9A08-571306B24D2D}" destId="{83F58485-A17C-41A5-A80E-67320D1D1F33}" srcOrd="0" destOrd="1" presId="urn:microsoft.com/office/officeart/2005/8/layout/list1"/>
    <dgm:cxn modelId="{FEB87CA9-BE38-44D6-98FF-BA08E80E5BFD}" type="presOf" srcId="{243FDA93-4901-4514-BE3E-2AB781E71349}" destId="{9D2B71D0-C396-4E34-AA7F-3029637C1FFC}" srcOrd="0" destOrd="0" presId="urn:microsoft.com/office/officeart/2005/8/layout/list1"/>
    <dgm:cxn modelId="{913B10CC-C0D4-439A-9F45-804CF3FF99B6}" type="presOf" srcId="{944F11C6-997D-4FBA-AEB8-9A7763119E51}" destId="{F4502960-BC0B-4B78-AC83-9721ED85B762}" srcOrd="0" destOrd="0" presId="urn:microsoft.com/office/officeart/2005/8/layout/list1"/>
    <dgm:cxn modelId="{06B82EDD-BF92-4595-BC72-CB9AB4D2B1E8}" type="presOf" srcId="{7EB0ACD0-9664-474C-94EB-709EBADCCF6D}" destId="{088E54A0-AC7B-4895-A0AF-EA4FB0D0069F}" srcOrd="0" destOrd="0" presId="urn:microsoft.com/office/officeart/2005/8/layout/list1"/>
    <dgm:cxn modelId="{1463BAF5-091E-491E-B7F0-CFCAEEE60A8E}" srcId="{944F11C6-997D-4FBA-AEB8-9A7763119E51}" destId="{8A9A5210-6A1D-489D-8559-6AF04D54257F}" srcOrd="0" destOrd="0" parTransId="{136A14E5-8D35-4371-8D23-9C53834097C7}" sibTransId="{A39880EE-B6E1-4722-9DCB-4E0CF9925566}"/>
    <dgm:cxn modelId="{C9FE0049-56AA-4E3E-B105-F9C7DAD5683E}" type="presParOf" srcId="{F4502960-BC0B-4B78-AC83-9721ED85B762}" destId="{5A912D6F-F411-4862-9605-0F3862F1E1E6}" srcOrd="0" destOrd="0" presId="urn:microsoft.com/office/officeart/2005/8/layout/list1"/>
    <dgm:cxn modelId="{33C90FAC-BE5B-4700-91F3-89807D63B93F}" type="presParOf" srcId="{5A912D6F-F411-4862-9605-0F3862F1E1E6}" destId="{179E51E7-0D2E-4B3D-947C-4F3F49EA1047}" srcOrd="0" destOrd="0" presId="urn:microsoft.com/office/officeart/2005/8/layout/list1"/>
    <dgm:cxn modelId="{99B61C4A-32C0-4913-A090-F77872F29A79}" type="presParOf" srcId="{5A912D6F-F411-4862-9605-0F3862F1E1E6}" destId="{9836D8F8-B504-44E9-BA29-5B681D99026D}" srcOrd="1" destOrd="0" presId="urn:microsoft.com/office/officeart/2005/8/layout/list1"/>
    <dgm:cxn modelId="{7EFF2F92-0312-4143-8406-45D638B4D70E}" type="presParOf" srcId="{F4502960-BC0B-4B78-AC83-9721ED85B762}" destId="{184DEDE4-5B74-486D-B0CD-7043BB543848}" srcOrd="1" destOrd="0" presId="urn:microsoft.com/office/officeart/2005/8/layout/list1"/>
    <dgm:cxn modelId="{69108DD7-9FFC-403D-B8F0-A64867110661}" type="presParOf" srcId="{F4502960-BC0B-4B78-AC83-9721ED85B762}" destId="{F87C5B31-1804-43B1-9940-332763C19953}" srcOrd="2" destOrd="0" presId="urn:microsoft.com/office/officeart/2005/8/layout/list1"/>
    <dgm:cxn modelId="{998902E6-21A0-4634-90AF-0BCF15999D9D}" type="presParOf" srcId="{F4502960-BC0B-4B78-AC83-9721ED85B762}" destId="{5C044BEF-DE2D-4FF1-B4E0-3E8091A62AFD}" srcOrd="3" destOrd="0" presId="urn:microsoft.com/office/officeart/2005/8/layout/list1"/>
    <dgm:cxn modelId="{F774E5C1-DA3B-4F66-87BB-8EAC62B29740}" type="presParOf" srcId="{F4502960-BC0B-4B78-AC83-9721ED85B762}" destId="{D56A6138-9AF7-40A0-9F5F-C3E15285B080}" srcOrd="4" destOrd="0" presId="urn:microsoft.com/office/officeart/2005/8/layout/list1"/>
    <dgm:cxn modelId="{E743051C-234C-4EB9-966A-C4CAAE8FDF8C}" type="presParOf" srcId="{D56A6138-9AF7-40A0-9F5F-C3E15285B080}" destId="{088E54A0-AC7B-4895-A0AF-EA4FB0D0069F}" srcOrd="0" destOrd="0" presId="urn:microsoft.com/office/officeart/2005/8/layout/list1"/>
    <dgm:cxn modelId="{29BD6EE8-8566-4385-96F3-8A1CBE725932}" type="presParOf" srcId="{D56A6138-9AF7-40A0-9F5F-C3E15285B080}" destId="{957C52D0-1A06-4EE6-9A9A-043D487EC5C0}" srcOrd="1" destOrd="0" presId="urn:microsoft.com/office/officeart/2005/8/layout/list1"/>
    <dgm:cxn modelId="{B572F399-92E7-4593-83A6-3444FC6184DE}" type="presParOf" srcId="{F4502960-BC0B-4B78-AC83-9721ED85B762}" destId="{36789E06-C65C-4650-83E6-A8349AE70A89}" srcOrd="5" destOrd="0" presId="urn:microsoft.com/office/officeart/2005/8/layout/list1"/>
    <dgm:cxn modelId="{8B87D2C1-A29C-4B07-A5FD-5111BE2424AE}" type="presParOf" srcId="{F4502960-BC0B-4B78-AC83-9721ED85B762}" destId="{9D2B71D0-C396-4E34-AA7F-3029637C1FFC}" srcOrd="6" destOrd="0" presId="urn:microsoft.com/office/officeart/2005/8/layout/list1"/>
    <dgm:cxn modelId="{ABD47894-95B2-450C-A96F-1BBAAD0EAA7C}" type="presParOf" srcId="{F4502960-BC0B-4B78-AC83-9721ED85B762}" destId="{BF165F12-6512-4418-87A4-80F07F28169B}" srcOrd="7" destOrd="0" presId="urn:microsoft.com/office/officeart/2005/8/layout/list1"/>
    <dgm:cxn modelId="{AF5E6585-CD04-4ABF-8107-9A4FA3EC0D80}" type="presParOf" srcId="{F4502960-BC0B-4B78-AC83-9721ED85B762}" destId="{9892564C-A9D9-4B4B-A1BD-CBF4F457FB97}" srcOrd="8" destOrd="0" presId="urn:microsoft.com/office/officeart/2005/8/layout/list1"/>
    <dgm:cxn modelId="{3690D8DC-AC72-4989-9181-AA88FA5CD07E}" type="presParOf" srcId="{9892564C-A9D9-4B4B-A1BD-CBF4F457FB97}" destId="{007643C7-7BE8-44DB-B69C-6A01EDC321AA}" srcOrd="0" destOrd="0" presId="urn:microsoft.com/office/officeart/2005/8/layout/list1"/>
    <dgm:cxn modelId="{DBD604B8-C2DE-4E01-BE9B-6328BA5BD54F}" type="presParOf" srcId="{9892564C-A9D9-4B4B-A1BD-CBF4F457FB97}" destId="{3E5DC25F-DC04-4EFA-AFBA-E03C5A6224A9}" srcOrd="1" destOrd="0" presId="urn:microsoft.com/office/officeart/2005/8/layout/list1"/>
    <dgm:cxn modelId="{AA96F13D-9E58-46E4-826F-D51021932F69}" type="presParOf" srcId="{F4502960-BC0B-4B78-AC83-9721ED85B762}" destId="{C9943518-3628-408F-B0E8-14EA8CDAC923}" srcOrd="9" destOrd="0" presId="urn:microsoft.com/office/officeart/2005/8/layout/list1"/>
    <dgm:cxn modelId="{F11B7C7F-64AE-47DC-AFC3-374B0D2EAE8D}" type="presParOf" srcId="{F4502960-BC0B-4B78-AC83-9721ED85B762}" destId="{83F58485-A17C-41A5-A80E-67320D1D1F3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36D124-F0E5-4EB8-9944-63A77D734ADA}" type="doc">
      <dgm:prSet loTypeId="urn:microsoft.com/office/officeart/2005/8/layout/hProcess6" loCatId="process" qsTypeId="urn:microsoft.com/office/officeart/2005/8/quickstyle/simple5" qsCatId="simple" csTypeId="urn:microsoft.com/office/officeart/2005/8/colors/accent6_2" csCatId="accent6" phldr="1"/>
      <dgm:spPr/>
      <dgm:t>
        <a:bodyPr/>
        <a:lstStyle/>
        <a:p>
          <a:endParaRPr lang="en-US"/>
        </a:p>
      </dgm:t>
    </dgm:pt>
    <dgm:pt modelId="{20364DD7-6B51-40D3-B51B-B600B50E9EA9}">
      <dgm:prSet phldrT="[Text]"/>
      <dgm:spPr>
        <a:gradFill rotWithShape="0">
          <a:gsLst>
            <a:gs pos="0">
              <a:schemeClr val="accent5">
                <a:lumMod val="60000"/>
                <a:lumOff val="40000"/>
              </a:schemeClr>
            </a:gs>
            <a:gs pos="100000">
              <a:schemeClr val="accent5"/>
            </a:gs>
          </a:gsLst>
        </a:gradFill>
      </dgm:spPr>
      <dgm:t>
        <a:bodyPr/>
        <a:lstStyle/>
        <a:p>
          <a:r>
            <a:rPr lang="en-US" dirty="0"/>
            <a:t>12-14 years</a:t>
          </a:r>
        </a:p>
      </dgm:t>
    </dgm:pt>
    <dgm:pt modelId="{DEE5EB02-3201-437A-99C0-6FF1DC3D28E7}" type="parTrans" cxnId="{E426CC46-71C4-4FF7-9827-80CDF8FA777D}">
      <dgm:prSet/>
      <dgm:spPr/>
      <dgm:t>
        <a:bodyPr/>
        <a:lstStyle/>
        <a:p>
          <a:endParaRPr lang="en-US"/>
        </a:p>
      </dgm:t>
    </dgm:pt>
    <dgm:pt modelId="{8E974137-C9CE-43A6-83FF-1BD2577B2179}" type="sibTrans" cxnId="{E426CC46-71C4-4FF7-9827-80CDF8FA777D}">
      <dgm:prSet/>
      <dgm:spPr/>
      <dgm:t>
        <a:bodyPr/>
        <a:lstStyle/>
        <a:p>
          <a:endParaRPr lang="en-US"/>
        </a:p>
      </dgm:t>
    </dgm:pt>
    <dgm:pt modelId="{2EDDAB26-28A0-4430-B521-EC243F1F7B20}">
      <dgm:prSet phldrT="[Text]"/>
      <dgm:spPr/>
      <dgm:t>
        <a:bodyPr/>
        <a:lstStyle/>
        <a:p>
          <a:r>
            <a:rPr lang="en-US" dirty="0"/>
            <a:t>Readiness</a:t>
          </a:r>
        </a:p>
      </dgm:t>
    </dgm:pt>
    <dgm:pt modelId="{ED344B08-F5F6-469E-8F89-AB38F5A66A53}" type="parTrans" cxnId="{9A7A650E-C102-4B95-8D1D-34A680DF3273}">
      <dgm:prSet/>
      <dgm:spPr/>
      <dgm:t>
        <a:bodyPr/>
        <a:lstStyle/>
        <a:p>
          <a:endParaRPr lang="en-US"/>
        </a:p>
      </dgm:t>
    </dgm:pt>
    <dgm:pt modelId="{5682177D-74C9-46E7-9F42-A4D264761DCF}" type="sibTrans" cxnId="{9A7A650E-C102-4B95-8D1D-34A680DF3273}">
      <dgm:prSet/>
      <dgm:spPr/>
      <dgm:t>
        <a:bodyPr/>
        <a:lstStyle/>
        <a:p>
          <a:endParaRPr lang="en-US"/>
        </a:p>
      </dgm:t>
    </dgm:pt>
    <dgm:pt modelId="{391E654B-A68A-4CD8-82F4-7652E5D921A8}">
      <dgm:prSet phldrT="[Text]"/>
      <dgm:spPr/>
      <dgm:t>
        <a:bodyPr/>
        <a:lstStyle/>
        <a:p>
          <a:r>
            <a:rPr lang="en-US" dirty="0"/>
            <a:t>Discussions</a:t>
          </a:r>
        </a:p>
      </dgm:t>
    </dgm:pt>
    <dgm:pt modelId="{737227C6-7460-4AB9-90A4-6B92AC32776F}" type="parTrans" cxnId="{0E7EE18D-BE3B-4C51-B711-8F45AD08FD85}">
      <dgm:prSet/>
      <dgm:spPr/>
      <dgm:t>
        <a:bodyPr/>
        <a:lstStyle/>
        <a:p>
          <a:endParaRPr lang="en-US"/>
        </a:p>
      </dgm:t>
    </dgm:pt>
    <dgm:pt modelId="{FCCAE3CE-424D-4F55-98A7-68E5103FC8C2}" type="sibTrans" cxnId="{0E7EE18D-BE3B-4C51-B711-8F45AD08FD85}">
      <dgm:prSet/>
      <dgm:spPr/>
      <dgm:t>
        <a:bodyPr/>
        <a:lstStyle/>
        <a:p>
          <a:endParaRPr lang="en-US"/>
        </a:p>
      </dgm:t>
    </dgm:pt>
    <dgm:pt modelId="{6F61F567-F799-4F65-BBAF-BCF716D213C5}">
      <dgm:prSet phldrT="[Text]"/>
      <dgm:spPr>
        <a:gradFill rotWithShape="0">
          <a:gsLst>
            <a:gs pos="0">
              <a:schemeClr val="accent5">
                <a:lumMod val="60000"/>
                <a:lumOff val="40000"/>
              </a:schemeClr>
            </a:gs>
            <a:gs pos="100000">
              <a:schemeClr val="accent5"/>
            </a:gs>
          </a:gsLst>
        </a:gradFill>
      </dgm:spPr>
      <dgm:t>
        <a:bodyPr/>
        <a:lstStyle/>
        <a:p>
          <a:r>
            <a:rPr lang="en-US" dirty="0"/>
            <a:t>17-18 years</a:t>
          </a:r>
        </a:p>
      </dgm:t>
    </dgm:pt>
    <dgm:pt modelId="{C40BBCD3-37B6-4B8A-88A2-9609CD8FE1AA}" type="parTrans" cxnId="{E3425301-FA0C-41B1-9A1E-0E4919DC6F7B}">
      <dgm:prSet/>
      <dgm:spPr/>
      <dgm:t>
        <a:bodyPr/>
        <a:lstStyle/>
        <a:p>
          <a:endParaRPr lang="en-US"/>
        </a:p>
      </dgm:t>
    </dgm:pt>
    <dgm:pt modelId="{FFC11B52-B800-4143-9247-6CE172E4428F}" type="sibTrans" cxnId="{E3425301-FA0C-41B1-9A1E-0E4919DC6F7B}">
      <dgm:prSet/>
      <dgm:spPr/>
      <dgm:t>
        <a:bodyPr/>
        <a:lstStyle/>
        <a:p>
          <a:endParaRPr lang="en-US"/>
        </a:p>
      </dgm:t>
    </dgm:pt>
    <dgm:pt modelId="{553C630A-F6B1-499C-A9D0-9DD4664C61DF}">
      <dgm:prSet phldrT="[Text]"/>
      <dgm:spPr/>
      <dgm:t>
        <a:bodyPr/>
        <a:lstStyle/>
        <a:p>
          <a:r>
            <a:rPr lang="en-US" dirty="0"/>
            <a:t>Readiness</a:t>
          </a:r>
        </a:p>
      </dgm:t>
    </dgm:pt>
    <dgm:pt modelId="{BA6F7293-8764-4B13-9476-055F37815F43}" type="parTrans" cxnId="{7F41FF24-0694-483E-A073-1A45C1362BCE}">
      <dgm:prSet/>
      <dgm:spPr/>
      <dgm:t>
        <a:bodyPr/>
        <a:lstStyle/>
        <a:p>
          <a:endParaRPr lang="en-US"/>
        </a:p>
      </dgm:t>
    </dgm:pt>
    <dgm:pt modelId="{02F5868B-56E7-4268-B5AF-5C37683FA372}" type="sibTrans" cxnId="{7F41FF24-0694-483E-A073-1A45C1362BCE}">
      <dgm:prSet/>
      <dgm:spPr/>
      <dgm:t>
        <a:bodyPr/>
        <a:lstStyle/>
        <a:p>
          <a:endParaRPr lang="en-US"/>
        </a:p>
      </dgm:t>
    </dgm:pt>
    <dgm:pt modelId="{ECBE7B97-ACCC-4F04-AD12-64C2D4F6803B}">
      <dgm:prSet phldrT="[Text]"/>
      <dgm:spPr/>
      <dgm:t>
        <a:bodyPr/>
        <a:lstStyle/>
        <a:p>
          <a:r>
            <a:rPr lang="en-US" dirty="0"/>
            <a:t>Transition planning</a:t>
          </a:r>
        </a:p>
      </dgm:t>
    </dgm:pt>
    <dgm:pt modelId="{E9B10AFE-1610-46D7-988F-25DD97D8C87A}" type="parTrans" cxnId="{E390CA3C-D8D0-4F37-9D4E-ECDE1686CF7F}">
      <dgm:prSet/>
      <dgm:spPr/>
      <dgm:t>
        <a:bodyPr/>
        <a:lstStyle/>
        <a:p>
          <a:endParaRPr lang="en-US"/>
        </a:p>
      </dgm:t>
    </dgm:pt>
    <dgm:pt modelId="{AE143F15-A071-42FA-93DC-E4F215CE96D7}" type="sibTrans" cxnId="{E390CA3C-D8D0-4F37-9D4E-ECDE1686CF7F}">
      <dgm:prSet/>
      <dgm:spPr/>
      <dgm:t>
        <a:bodyPr/>
        <a:lstStyle/>
        <a:p>
          <a:endParaRPr lang="en-US"/>
        </a:p>
      </dgm:t>
    </dgm:pt>
    <dgm:pt modelId="{4950C982-CEEE-4E38-B931-37E250054339}">
      <dgm:prSet phldrT="[Text]"/>
      <dgm:spPr>
        <a:gradFill rotWithShape="0">
          <a:gsLst>
            <a:gs pos="0">
              <a:schemeClr val="accent5">
                <a:lumMod val="60000"/>
                <a:lumOff val="40000"/>
              </a:schemeClr>
            </a:gs>
            <a:gs pos="100000">
              <a:schemeClr val="accent5"/>
            </a:gs>
          </a:gsLst>
        </a:gradFill>
      </dgm:spPr>
      <dgm:t>
        <a:bodyPr/>
        <a:lstStyle/>
        <a:p>
          <a:r>
            <a:rPr lang="en-US" dirty="0"/>
            <a:t>18-26 years</a:t>
          </a:r>
        </a:p>
      </dgm:t>
    </dgm:pt>
    <dgm:pt modelId="{AB9F9613-4227-4A2E-99F3-BE5AEA586CE4}" type="parTrans" cxnId="{277B4FD0-8FCF-4BDC-BF7B-FF2CC6FED2AC}">
      <dgm:prSet/>
      <dgm:spPr/>
      <dgm:t>
        <a:bodyPr/>
        <a:lstStyle/>
        <a:p>
          <a:endParaRPr lang="en-US"/>
        </a:p>
      </dgm:t>
    </dgm:pt>
    <dgm:pt modelId="{7125A017-9E30-424E-8D90-1C5FDD655689}" type="sibTrans" cxnId="{277B4FD0-8FCF-4BDC-BF7B-FF2CC6FED2AC}">
      <dgm:prSet/>
      <dgm:spPr/>
      <dgm:t>
        <a:bodyPr/>
        <a:lstStyle/>
        <a:p>
          <a:endParaRPr lang="en-US"/>
        </a:p>
      </dgm:t>
    </dgm:pt>
    <dgm:pt modelId="{49F45D0A-3B3F-40C2-9A3C-0BE7E2D07737}">
      <dgm:prSet phldrT="[Text]"/>
      <dgm:spPr/>
      <dgm:t>
        <a:bodyPr/>
        <a:lstStyle/>
        <a:p>
          <a:r>
            <a:rPr lang="en-US" dirty="0"/>
            <a:t>Readiness</a:t>
          </a:r>
        </a:p>
      </dgm:t>
    </dgm:pt>
    <dgm:pt modelId="{23492B12-4866-449D-853D-0BA04FDEBB28}" type="parTrans" cxnId="{ACC091B9-3DA9-4700-AF13-9243ABD3644D}">
      <dgm:prSet/>
      <dgm:spPr/>
      <dgm:t>
        <a:bodyPr/>
        <a:lstStyle/>
        <a:p>
          <a:endParaRPr lang="en-US"/>
        </a:p>
      </dgm:t>
    </dgm:pt>
    <dgm:pt modelId="{FD43DB0D-8CF9-4263-8CA6-FEDF6CD02458}" type="sibTrans" cxnId="{ACC091B9-3DA9-4700-AF13-9243ABD3644D}">
      <dgm:prSet/>
      <dgm:spPr/>
      <dgm:t>
        <a:bodyPr/>
        <a:lstStyle/>
        <a:p>
          <a:endParaRPr lang="en-US"/>
        </a:p>
      </dgm:t>
    </dgm:pt>
    <dgm:pt modelId="{9DB76E11-17C3-4B16-95CE-0693A496C810}">
      <dgm:prSet phldrT="[Text]"/>
      <dgm:spPr/>
      <dgm:t>
        <a:bodyPr/>
        <a:lstStyle/>
        <a:p>
          <a:r>
            <a:rPr lang="en-US" dirty="0"/>
            <a:t>Transfer and post-transfer f/u</a:t>
          </a:r>
        </a:p>
      </dgm:t>
    </dgm:pt>
    <dgm:pt modelId="{6F1F24B8-398C-48A8-94FC-3E427C1E5FD1}" type="parTrans" cxnId="{4D4ECD72-58E0-4CAA-A720-2DAFDCAA2755}">
      <dgm:prSet/>
      <dgm:spPr/>
      <dgm:t>
        <a:bodyPr/>
        <a:lstStyle/>
        <a:p>
          <a:endParaRPr lang="en-US"/>
        </a:p>
      </dgm:t>
    </dgm:pt>
    <dgm:pt modelId="{F57B7B0C-3AE4-4DA3-987C-1E2D13088ED0}" type="sibTrans" cxnId="{4D4ECD72-58E0-4CAA-A720-2DAFDCAA2755}">
      <dgm:prSet/>
      <dgm:spPr/>
      <dgm:t>
        <a:bodyPr/>
        <a:lstStyle/>
        <a:p>
          <a:endParaRPr lang="en-US"/>
        </a:p>
      </dgm:t>
    </dgm:pt>
    <dgm:pt modelId="{FC171011-DE3C-437B-BF4F-58D3143A31B0}" type="pres">
      <dgm:prSet presAssocID="{FF36D124-F0E5-4EB8-9944-63A77D734ADA}" presName="theList" presStyleCnt="0">
        <dgm:presLayoutVars>
          <dgm:dir/>
          <dgm:animLvl val="lvl"/>
          <dgm:resizeHandles val="exact"/>
        </dgm:presLayoutVars>
      </dgm:prSet>
      <dgm:spPr/>
    </dgm:pt>
    <dgm:pt modelId="{39EFE2D0-C922-4420-A981-A07F2F5D19F2}" type="pres">
      <dgm:prSet presAssocID="{20364DD7-6B51-40D3-B51B-B600B50E9EA9}" presName="compNode" presStyleCnt="0"/>
      <dgm:spPr/>
    </dgm:pt>
    <dgm:pt modelId="{0016CD61-E5E6-4ED2-AA75-358A458250CF}" type="pres">
      <dgm:prSet presAssocID="{20364DD7-6B51-40D3-B51B-B600B50E9EA9}" presName="noGeometry" presStyleCnt="0"/>
      <dgm:spPr/>
    </dgm:pt>
    <dgm:pt modelId="{E3528C3F-2269-4F97-A6BE-5FCB5EC72461}" type="pres">
      <dgm:prSet presAssocID="{20364DD7-6B51-40D3-B51B-B600B50E9EA9}" presName="childTextVisible" presStyleLbl="bgAccFollowNode1" presStyleIdx="0" presStyleCnt="3">
        <dgm:presLayoutVars>
          <dgm:bulletEnabled val="1"/>
        </dgm:presLayoutVars>
      </dgm:prSet>
      <dgm:spPr/>
    </dgm:pt>
    <dgm:pt modelId="{8C6D9E7C-8EFC-413B-B84B-12E86DECF4E5}" type="pres">
      <dgm:prSet presAssocID="{20364DD7-6B51-40D3-B51B-B600B50E9EA9}" presName="childTextHidden" presStyleLbl="bgAccFollowNode1" presStyleIdx="0" presStyleCnt="3"/>
      <dgm:spPr/>
    </dgm:pt>
    <dgm:pt modelId="{339604CE-7FB5-4461-B199-14BFB725567E}" type="pres">
      <dgm:prSet presAssocID="{20364DD7-6B51-40D3-B51B-B600B50E9EA9}" presName="parentText" presStyleLbl="node1" presStyleIdx="0" presStyleCnt="3">
        <dgm:presLayoutVars>
          <dgm:chMax val="1"/>
          <dgm:bulletEnabled val="1"/>
        </dgm:presLayoutVars>
      </dgm:prSet>
      <dgm:spPr/>
    </dgm:pt>
    <dgm:pt modelId="{5820E4F7-12CB-4028-868F-1CF19659A96E}" type="pres">
      <dgm:prSet presAssocID="{20364DD7-6B51-40D3-B51B-B600B50E9EA9}" presName="aSpace" presStyleCnt="0"/>
      <dgm:spPr/>
    </dgm:pt>
    <dgm:pt modelId="{47242CEA-8AE9-4168-88E3-8C6BFC66A6FD}" type="pres">
      <dgm:prSet presAssocID="{6F61F567-F799-4F65-BBAF-BCF716D213C5}" presName="compNode" presStyleCnt="0"/>
      <dgm:spPr/>
    </dgm:pt>
    <dgm:pt modelId="{5405F062-3DA7-453D-8F8E-CFA804BF6A57}" type="pres">
      <dgm:prSet presAssocID="{6F61F567-F799-4F65-BBAF-BCF716D213C5}" presName="noGeometry" presStyleCnt="0"/>
      <dgm:spPr/>
    </dgm:pt>
    <dgm:pt modelId="{0AAC345F-50F6-40DF-9E5E-37DFC5FB82A6}" type="pres">
      <dgm:prSet presAssocID="{6F61F567-F799-4F65-BBAF-BCF716D213C5}" presName="childTextVisible" presStyleLbl="bgAccFollowNode1" presStyleIdx="1" presStyleCnt="3">
        <dgm:presLayoutVars>
          <dgm:bulletEnabled val="1"/>
        </dgm:presLayoutVars>
      </dgm:prSet>
      <dgm:spPr/>
    </dgm:pt>
    <dgm:pt modelId="{4DD1B8BF-593D-4FB9-9A56-68A30B6B42D2}" type="pres">
      <dgm:prSet presAssocID="{6F61F567-F799-4F65-BBAF-BCF716D213C5}" presName="childTextHidden" presStyleLbl="bgAccFollowNode1" presStyleIdx="1" presStyleCnt="3"/>
      <dgm:spPr/>
    </dgm:pt>
    <dgm:pt modelId="{ACE58D73-7FF4-4F64-8884-E4E1232302D4}" type="pres">
      <dgm:prSet presAssocID="{6F61F567-F799-4F65-BBAF-BCF716D213C5}" presName="parentText" presStyleLbl="node1" presStyleIdx="1" presStyleCnt="3">
        <dgm:presLayoutVars>
          <dgm:chMax val="1"/>
          <dgm:bulletEnabled val="1"/>
        </dgm:presLayoutVars>
      </dgm:prSet>
      <dgm:spPr/>
    </dgm:pt>
    <dgm:pt modelId="{D19B6325-4D50-4590-819C-15D269425BF3}" type="pres">
      <dgm:prSet presAssocID="{6F61F567-F799-4F65-BBAF-BCF716D213C5}" presName="aSpace" presStyleCnt="0"/>
      <dgm:spPr/>
    </dgm:pt>
    <dgm:pt modelId="{0C6E6920-9E00-4E45-9E44-877D6CFA40A2}" type="pres">
      <dgm:prSet presAssocID="{4950C982-CEEE-4E38-B931-37E250054339}" presName="compNode" presStyleCnt="0"/>
      <dgm:spPr/>
    </dgm:pt>
    <dgm:pt modelId="{2EA95447-769D-4F0F-9CC9-8B8F4EC97F6F}" type="pres">
      <dgm:prSet presAssocID="{4950C982-CEEE-4E38-B931-37E250054339}" presName="noGeometry" presStyleCnt="0"/>
      <dgm:spPr/>
    </dgm:pt>
    <dgm:pt modelId="{91DDCD26-68FA-4F9C-A3D9-0B0611E6312D}" type="pres">
      <dgm:prSet presAssocID="{4950C982-CEEE-4E38-B931-37E250054339}" presName="childTextVisible" presStyleLbl="bgAccFollowNode1" presStyleIdx="2" presStyleCnt="3">
        <dgm:presLayoutVars>
          <dgm:bulletEnabled val="1"/>
        </dgm:presLayoutVars>
      </dgm:prSet>
      <dgm:spPr/>
    </dgm:pt>
    <dgm:pt modelId="{51F7E664-2FAA-425E-A926-5BC746663691}" type="pres">
      <dgm:prSet presAssocID="{4950C982-CEEE-4E38-B931-37E250054339}" presName="childTextHidden" presStyleLbl="bgAccFollowNode1" presStyleIdx="2" presStyleCnt="3"/>
      <dgm:spPr/>
    </dgm:pt>
    <dgm:pt modelId="{D2AC02AF-80B5-4671-AF4A-2A6CDEF48F66}" type="pres">
      <dgm:prSet presAssocID="{4950C982-CEEE-4E38-B931-37E250054339}" presName="parentText" presStyleLbl="node1" presStyleIdx="2" presStyleCnt="3">
        <dgm:presLayoutVars>
          <dgm:chMax val="1"/>
          <dgm:bulletEnabled val="1"/>
        </dgm:presLayoutVars>
      </dgm:prSet>
      <dgm:spPr/>
    </dgm:pt>
  </dgm:ptLst>
  <dgm:cxnLst>
    <dgm:cxn modelId="{E3425301-FA0C-41B1-9A1E-0E4919DC6F7B}" srcId="{FF36D124-F0E5-4EB8-9944-63A77D734ADA}" destId="{6F61F567-F799-4F65-BBAF-BCF716D213C5}" srcOrd="1" destOrd="0" parTransId="{C40BBCD3-37B6-4B8A-88A2-9609CD8FE1AA}" sibTransId="{FFC11B52-B800-4143-9247-6CE172E4428F}"/>
    <dgm:cxn modelId="{9A7A650E-C102-4B95-8D1D-34A680DF3273}" srcId="{20364DD7-6B51-40D3-B51B-B600B50E9EA9}" destId="{2EDDAB26-28A0-4430-B521-EC243F1F7B20}" srcOrd="0" destOrd="0" parTransId="{ED344B08-F5F6-469E-8F89-AB38F5A66A53}" sibTransId="{5682177D-74C9-46E7-9F42-A4D264761DCF}"/>
    <dgm:cxn modelId="{7F41FF24-0694-483E-A073-1A45C1362BCE}" srcId="{6F61F567-F799-4F65-BBAF-BCF716D213C5}" destId="{553C630A-F6B1-499C-A9D0-9DD4664C61DF}" srcOrd="0" destOrd="0" parTransId="{BA6F7293-8764-4B13-9476-055F37815F43}" sibTransId="{02F5868B-56E7-4268-B5AF-5C37683FA372}"/>
    <dgm:cxn modelId="{6A82232E-886A-4671-80A0-8A252E6A93E8}" type="presOf" srcId="{FF36D124-F0E5-4EB8-9944-63A77D734ADA}" destId="{FC171011-DE3C-437B-BF4F-58D3143A31B0}" srcOrd="0" destOrd="0" presId="urn:microsoft.com/office/officeart/2005/8/layout/hProcess6"/>
    <dgm:cxn modelId="{E390CA3C-D8D0-4F37-9D4E-ECDE1686CF7F}" srcId="{6F61F567-F799-4F65-BBAF-BCF716D213C5}" destId="{ECBE7B97-ACCC-4F04-AD12-64C2D4F6803B}" srcOrd="1" destOrd="0" parTransId="{E9B10AFE-1610-46D7-988F-25DD97D8C87A}" sibTransId="{AE143F15-A071-42FA-93DC-E4F215CE96D7}"/>
    <dgm:cxn modelId="{E426CC46-71C4-4FF7-9827-80CDF8FA777D}" srcId="{FF36D124-F0E5-4EB8-9944-63A77D734ADA}" destId="{20364DD7-6B51-40D3-B51B-B600B50E9EA9}" srcOrd="0" destOrd="0" parTransId="{DEE5EB02-3201-437A-99C0-6FF1DC3D28E7}" sibTransId="{8E974137-C9CE-43A6-83FF-1BD2577B2179}"/>
    <dgm:cxn modelId="{59AFC74D-3F24-4AC6-9673-D04300B0408C}" type="presOf" srcId="{49F45D0A-3B3F-40C2-9A3C-0BE7E2D07737}" destId="{91DDCD26-68FA-4F9C-A3D9-0B0611E6312D}" srcOrd="0" destOrd="0" presId="urn:microsoft.com/office/officeart/2005/8/layout/hProcess6"/>
    <dgm:cxn modelId="{4D4ECD72-58E0-4CAA-A720-2DAFDCAA2755}" srcId="{4950C982-CEEE-4E38-B931-37E250054339}" destId="{9DB76E11-17C3-4B16-95CE-0693A496C810}" srcOrd="1" destOrd="0" parTransId="{6F1F24B8-398C-48A8-94FC-3E427C1E5FD1}" sibTransId="{F57B7B0C-3AE4-4DA3-987C-1E2D13088ED0}"/>
    <dgm:cxn modelId="{321DD27A-558F-4DFF-AB4F-326FA18E0F0F}" type="presOf" srcId="{9DB76E11-17C3-4B16-95CE-0693A496C810}" destId="{91DDCD26-68FA-4F9C-A3D9-0B0611E6312D}" srcOrd="0" destOrd="1" presId="urn:microsoft.com/office/officeart/2005/8/layout/hProcess6"/>
    <dgm:cxn modelId="{D69F158D-2F7D-4E26-85D2-49DD1D57D658}" type="presOf" srcId="{ECBE7B97-ACCC-4F04-AD12-64C2D4F6803B}" destId="{4DD1B8BF-593D-4FB9-9A56-68A30B6B42D2}" srcOrd="1" destOrd="1" presId="urn:microsoft.com/office/officeart/2005/8/layout/hProcess6"/>
    <dgm:cxn modelId="{0E7EE18D-BE3B-4C51-B711-8F45AD08FD85}" srcId="{20364DD7-6B51-40D3-B51B-B600B50E9EA9}" destId="{391E654B-A68A-4CD8-82F4-7652E5D921A8}" srcOrd="1" destOrd="0" parTransId="{737227C6-7460-4AB9-90A4-6B92AC32776F}" sibTransId="{FCCAE3CE-424D-4F55-98A7-68E5103FC8C2}"/>
    <dgm:cxn modelId="{8D2AA58E-95D7-4D27-8344-85953A4618E1}" type="presOf" srcId="{4950C982-CEEE-4E38-B931-37E250054339}" destId="{D2AC02AF-80B5-4671-AF4A-2A6CDEF48F66}" srcOrd="0" destOrd="0" presId="urn:microsoft.com/office/officeart/2005/8/layout/hProcess6"/>
    <dgm:cxn modelId="{DB523A92-5E5F-4790-A64E-3E79225B6431}" type="presOf" srcId="{553C630A-F6B1-499C-A9D0-9DD4664C61DF}" destId="{4DD1B8BF-593D-4FB9-9A56-68A30B6B42D2}" srcOrd="1" destOrd="0" presId="urn:microsoft.com/office/officeart/2005/8/layout/hProcess6"/>
    <dgm:cxn modelId="{FB60879A-D609-449C-85DE-5C2F5FF5F218}" type="presOf" srcId="{49F45D0A-3B3F-40C2-9A3C-0BE7E2D07737}" destId="{51F7E664-2FAA-425E-A926-5BC746663691}" srcOrd="1" destOrd="0" presId="urn:microsoft.com/office/officeart/2005/8/layout/hProcess6"/>
    <dgm:cxn modelId="{400F78B2-0A71-42CB-8DF7-EE4776F12454}" type="presOf" srcId="{553C630A-F6B1-499C-A9D0-9DD4664C61DF}" destId="{0AAC345F-50F6-40DF-9E5E-37DFC5FB82A6}" srcOrd="0" destOrd="0" presId="urn:microsoft.com/office/officeart/2005/8/layout/hProcess6"/>
    <dgm:cxn modelId="{ACC091B9-3DA9-4700-AF13-9243ABD3644D}" srcId="{4950C982-CEEE-4E38-B931-37E250054339}" destId="{49F45D0A-3B3F-40C2-9A3C-0BE7E2D07737}" srcOrd="0" destOrd="0" parTransId="{23492B12-4866-449D-853D-0BA04FDEBB28}" sibTransId="{FD43DB0D-8CF9-4263-8CA6-FEDF6CD02458}"/>
    <dgm:cxn modelId="{B08688BA-E8E7-45F8-BC77-4AC4C1151296}" type="presOf" srcId="{6F61F567-F799-4F65-BBAF-BCF716D213C5}" destId="{ACE58D73-7FF4-4F64-8884-E4E1232302D4}" srcOrd="0" destOrd="0" presId="urn:microsoft.com/office/officeart/2005/8/layout/hProcess6"/>
    <dgm:cxn modelId="{EBA10FBC-C5CE-4FE9-8AF8-EFF878E6E044}" type="presOf" srcId="{2EDDAB26-28A0-4430-B521-EC243F1F7B20}" destId="{8C6D9E7C-8EFC-413B-B84B-12E86DECF4E5}" srcOrd="1" destOrd="0" presId="urn:microsoft.com/office/officeart/2005/8/layout/hProcess6"/>
    <dgm:cxn modelId="{68EC39CB-0ACA-4CD1-8FE1-42DEB7DB09D9}" type="presOf" srcId="{391E654B-A68A-4CD8-82F4-7652E5D921A8}" destId="{8C6D9E7C-8EFC-413B-B84B-12E86DECF4E5}" srcOrd="1" destOrd="1" presId="urn:microsoft.com/office/officeart/2005/8/layout/hProcess6"/>
    <dgm:cxn modelId="{AC6341CE-8093-43DC-8D7E-17FEAAF48E79}" type="presOf" srcId="{9DB76E11-17C3-4B16-95CE-0693A496C810}" destId="{51F7E664-2FAA-425E-A926-5BC746663691}" srcOrd="1" destOrd="1" presId="urn:microsoft.com/office/officeart/2005/8/layout/hProcess6"/>
    <dgm:cxn modelId="{277B4FD0-8FCF-4BDC-BF7B-FF2CC6FED2AC}" srcId="{FF36D124-F0E5-4EB8-9944-63A77D734ADA}" destId="{4950C982-CEEE-4E38-B931-37E250054339}" srcOrd="2" destOrd="0" parTransId="{AB9F9613-4227-4A2E-99F3-BE5AEA586CE4}" sibTransId="{7125A017-9E30-424E-8D90-1C5FDD655689}"/>
    <dgm:cxn modelId="{840427D8-6CF8-44CE-BBEC-506EC7442BEE}" type="presOf" srcId="{2EDDAB26-28A0-4430-B521-EC243F1F7B20}" destId="{E3528C3F-2269-4F97-A6BE-5FCB5EC72461}" srcOrd="0" destOrd="0" presId="urn:microsoft.com/office/officeart/2005/8/layout/hProcess6"/>
    <dgm:cxn modelId="{9A4436E0-08AB-4F5D-A55E-1189B0F54448}" type="presOf" srcId="{391E654B-A68A-4CD8-82F4-7652E5D921A8}" destId="{E3528C3F-2269-4F97-A6BE-5FCB5EC72461}" srcOrd="0" destOrd="1" presId="urn:microsoft.com/office/officeart/2005/8/layout/hProcess6"/>
    <dgm:cxn modelId="{40A667E2-C4C2-4B09-9EAD-66E20EA17989}" type="presOf" srcId="{20364DD7-6B51-40D3-B51B-B600B50E9EA9}" destId="{339604CE-7FB5-4461-B199-14BFB725567E}" srcOrd="0" destOrd="0" presId="urn:microsoft.com/office/officeart/2005/8/layout/hProcess6"/>
    <dgm:cxn modelId="{9252D0E8-4B15-448E-8D39-028A101682F4}" type="presOf" srcId="{ECBE7B97-ACCC-4F04-AD12-64C2D4F6803B}" destId="{0AAC345F-50F6-40DF-9E5E-37DFC5FB82A6}" srcOrd="0" destOrd="1" presId="urn:microsoft.com/office/officeart/2005/8/layout/hProcess6"/>
    <dgm:cxn modelId="{99640086-447B-4895-B667-17D0FF247AE7}" type="presParOf" srcId="{FC171011-DE3C-437B-BF4F-58D3143A31B0}" destId="{39EFE2D0-C922-4420-A981-A07F2F5D19F2}" srcOrd="0" destOrd="0" presId="urn:microsoft.com/office/officeart/2005/8/layout/hProcess6"/>
    <dgm:cxn modelId="{F5D19C6C-8EA0-46A6-8A2E-2E2D15FEED5F}" type="presParOf" srcId="{39EFE2D0-C922-4420-A981-A07F2F5D19F2}" destId="{0016CD61-E5E6-4ED2-AA75-358A458250CF}" srcOrd="0" destOrd="0" presId="urn:microsoft.com/office/officeart/2005/8/layout/hProcess6"/>
    <dgm:cxn modelId="{CE06EB6D-9F58-4F76-ADED-BADE64AD5009}" type="presParOf" srcId="{39EFE2D0-C922-4420-A981-A07F2F5D19F2}" destId="{E3528C3F-2269-4F97-A6BE-5FCB5EC72461}" srcOrd="1" destOrd="0" presId="urn:microsoft.com/office/officeart/2005/8/layout/hProcess6"/>
    <dgm:cxn modelId="{07CD430B-8F12-453A-9E6A-220DDFD8371D}" type="presParOf" srcId="{39EFE2D0-C922-4420-A981-A07F2F5D19F2}" destId="{8C6D9E7C-8EFC-413B-B84B-12E86DECF4E5}" srcOrd="2" destOrd="0" presId="urn:microsoft.com/office/officeart/2005/8/layout/hProcess6"/>
    <dgm:cxn modelId="{47F8DBC5-37CA-4877-929C-C8C7B5AE3B6F}" type="presParOf" srcId="{39EFE2D0-C922-4420-A981-A07F2F5D19F2}" destId="{339604CE-7FB5-4461-B199-14BFB725567E}" srcOrd="3" destOrd="0" presId="urn:microsoft.com/office/officeart/2005/8/layout/hProcess6"/>
    <dgm:cxn modelId="{C2EE589C-E34A-40D7-9ACE-378D8EDC9C6F}" type="presParOf" srcId="{FC171011-DE3C-437B-BF4F-58D3143A31B0}" destId="{5820E4F7-12CB-4028-868F-1CF19659A96E}" srcOrd="1" destOrd="0" presId="urn:microsoft.com/office/officeart/2005/8/layout/hProcess6"/>
    <dgm:cxn modelId="{70207169-E447-47FA-A739-41E4A4CE8738}" type="presParOf" srcId="{FC171011-DE3C-437B-BF4F-58D3143A31B0}" destId="{47242CEA-8AE9-4168-88E3-8C6BFC66A6FD}" srcOrd="2" destOrd="0" presId="urn:microsoft.com/office/officeart/2005/8/layout/hProcess6"/>
    <dgm:cxn modelId="{432CB53E-5264-4784-88F8-C34C23C593DA}" type="presParOf" srcId="{47242CEA-8AE9-4168-88E3-8C6BFC66A6FD}" destId="{5405F062-3DA7-453D-8F8E-CFA804BF6A57}" srcOrd="0" destOrd="0" presId="urn:microsoft.com/office/officeart/2005/8/layout/hProcess6"/>
    <dgm:cxn modelId="{7ADC8256-4046-4094-BE11-5C44E4CF0952}" type="presParOf" srcId="{47242CEA-8AE9-4168-88E3-8C6BFC66A6FD}" destId="{0AAC345F-50F6-40DF-9E5E-37DFC5FB82A6}" srcOrd="1" destOrd="0" presId="urn:microsoft.com/office/officeart/2005/8/layout/hProcess6"/>
    <dgm:cxn modelId="{7D026444-F0FC-4BF1-A2D4-2A0BF81465F7}" type="presParOf" srcId="{47242CEA-8AE9-4168-88E3-8C6BFC66A6FD}" destId="{4DD1B8BF-593D-4FB9-9A56-68A30B6B42D2}" srcOrd="2" destOrd="0" presId="urn:microsoft.com/office/officeart/2005/8/layout/hProcess6"/>
    <dgm:cxn modelId="{8B17395B-5FFD-46CF-83D6-F4445B389851}" type="presParOf" srcId="{47242CEA-8AE9-4168-88E3-8C6BFC66A6FD}" destId="{ACE58D73-7FF4-4F64-8884-E4E1232302D4}" srcOrd="3" destOrd="0" presId="urn:microsoft.com/office/officeart/2005/8/layout/hProcess6"/>
    <dgm:cxn modelId="{D34E7A13-8D38-4890-B7F7-B1938276C223}" type="presParOf" srcId="{FC171011-DE3C-437B-BF4F-58D3143A31B0}" destId="{D19B6325-4D50-4590-819C-15D269425BF3}" srcOrd="3" destOrd="0" presId="urn:microsoft.com/office/officeart/2005/8/layout/hProcess6"/>
    <dgm:cxn modelId="{A559A518-91C1-4462-8EB5-11E56C0E539E}" type="presParOf" srcId="{FC171011-DE3C-437B-BF4F-58D3143A31B0}" destId="{0C6E6920-9E00-4E45-9E44-877D6CFA40A2}" srcOrd="4" destOrd="0" presId="urn:microsoft.com/office/officeart/2005/8/layout/hProcess6"/>
    <dgm:cxn modelId="{FB90A484-7258-473C-93C1-AF524AF5EDE7}" type="presParOf" srcId="{0C6E6920-9E00-4E45-9E44-877D6CFA40A2}" destId="{2EA95447-769D-4F0F-9CC9-8B8F4EC97F6F}" srcOrd="0" destOrd="0" presId="urn:microsoft.com/office/officeart/2005/8/layout/hProcess6"/>
    <dgm:cxn modelId="{9007324B-0BC9-4439-938C-F83BD064A9DB}" type="presParOf" srcId="{0C6E6920-9E00-4E45-9E44-877D6CFA40A2}" destId="{91DDCD26-68FA-4F9C-A3D9-0B0611E6312D}" srcOrd="1" destOrd="0" presId="urn:microsoft.com/office/officeart/2005/8/layout/hProcess6"/>
    <dgm:cxn modelId="{08E37001-5DC5-4B69-BACC-216F80001BB3}" type="presParOf" srcId="{0C6E6920-9E00-4E45-9E44-877D6CFA40A2}" destId="{51F7E664-2FAA-425E-A926-5BC746663691}" srcOrd="2" destOrd="0" presId="urn:microsoft.com/office/officeart/2005/8/layout/hProcess6"/>
    <dgm:cxn modelId="{8F00BA19-1DDC-43AF-8431-DCC09C3C4515}" type="presParOf" srcId="{0C6E6920-9E00-4E45-9E44-877D6CFA40A2}" destId="{D2AC02AF-80B5-4671-AF4A-2A6CDEF48F6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192F3-D39A-A845-94E6-FDF03EFBC675}">
      <dsp:nvSpPr>
        <dsp:cNvPr id="0" name=""/>
        <dsp:cNvSpPr/>
      </dsp:nvSpPr>
      <dsp:spPr>
        <a:xfrm>
          <a:off x="0" y="246540"/>
          <a:ext cx="5576455" cy="602437"/>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795" tIns="312420" rIns="432795" bIns="99568" numCol="1" spcCol="1270" anchor="t" anchorCtr="0">
          <a:noAutofit/>
        </a:bodyPr>
        <a:lstStyle/>
        <a:p>
          <a:pPr marL="114300" lvl="1" indent="-114300" algn="l" defTabSz="622300">
            <a:lnSpc>
              <a:spcPct val="90000"/>
            </a:lnSpc>
            <a:spcBef>
              <a:spcPct val="0"/>
            </a:spcBef>
            <a:spcAft>
              <a:spcPct val="15000"/>
            </a:spcAft>
            <a:buFontTx/>
            <a:buNone/>
          </a:pPr>
          <a:r>
            <a:rPr lang="en-US" sz="1400" b="0" kern="1200" dirty="0">
              <a:latin typeface="Helvetica" pitchFamily="2" charset="0"/>
            </a:rPr>
            <a:t>(Jordan 2020, Cantu-Quintanilla 2015, Zhong 2020)</a:t>
          </a:r>
          <a:endParaRPr lang="en-GB" sz="1400" b="0" kern="1200" dirty="0">
            <a:latin typeface="Helvetica" pitchFamily="2" charset="0"/>
          </a:endParaRPr>
        </a:p>
      </dsp:txBody>
      <dsp:txXfrm>
        <a:off x="0" y="246540"/>
        <a:ext cx="5576455" cy="602437"/>
      </dsp:txXfrm>
    </dsp:sp>
    <dsp:sp modelId="{887B3E3D-7CB9-0F49-8A76-D4B42754AB37}">
      <dsp:nvSpPr>
        <dsp:cNvPr id="0" name=""/>
        <dsp:cNvSpPr/>
      </dsp:nvSpPr>
      <dsp:spPr>
        <a:xfrm>
          <a:off x="278822" y="25140"/>
          <a:ext cx="3903518" cy="44280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544" tIns="0" rIns="14754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Low literacy </a:t>
          </a:r>
          <a:endParaRPr lang="en-GB" sz="2000" b="1" kern="1200" dirty="0">
            <a:latin typeface="Helvetica" pitchFamily="2" charset="0"/>
          </a:endParaRPr>
        </a:p>
      </dsp:txBody>
      <dsp:txXfrm>
        <a:off x="300438" y="46756"/>
        <a:ext cx="3860286" cy="399568"/>
      </dsp:txXfrm>
    </dsp:sp>
    <dsp:sp modelId="{94735065-3278-874A-9F95-938D246269AB}">
      <dsp:nvSpPr>
        <dsp:cNvPr id="0" name=""/>
        <dsp:cNvSpPr/>
      </dsp:nvSpPr>
      <dsp:spPr>
        <a:xfrm>
          <a:off x="0" y="1152916"/>
          <a:ext cx="5576455" cy="8268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795" tIns="312420" rIns="432795" bIns="99568" numCol="1" spcCol="1270" anchor="t" anchorCtr="0">
          <a:noAutofit/>
        </a:bodyPr>
        <a:lstStyle/>
        <a:p>
          <a:pPr marL="114300" lvl="1" indent="-114300" algn="l" defTabSz="622300">
            <a:lnSpc>
              <a:spcPct val="90000"/>
            </a:lnSpc>
            <a:spcBef>
              <a:spcPct val="0"/>
            </a:spcBef>
            <a:spcAft>
              <a:spcPct val="15000"/>
            </a:spcAft>
            <a:buClr>
              <a:schemeClr val="accent3"/>
            </a:buClr>
            <a:buSzPts val="2000"/>
            <a:buFontTx/>
            <a:buNone/>
          </a:pPr>
          <a:r>
            <a:rPr lang="en-US" sz="1400" kern="1200" dirty="0">
              <a:latin typeface="Helvetica" pitchFamily="2" charset="0"/>
            </a:rPr>
            <a:t>(</a:t>
          </a:r>
          <a:r>
            <a:rPr lang="en-US" sz="1400" kern="1200" dirty="0">
              <a:latin typeface="Helvetica" panose="020B0604020202020204" pitchFamily="34" charset="0"/>
              <a:cs typeface="Helvetica" panose="020B0604020202020204" pitchFamily="34" charset="0"/>
            </a:rPr>
            <a:t>Lapp 2018, Ferris 2015, Cohen, 2015, Cantu 2015, </a:t>
          </a:r>
          <a:endParaRPr lang="en-GB" sz="1400" kern="1200" dirty="0">
            <a:latin typeface="Helvetica" panose="020B0604020202020204" pitchFamily="34" charset="0"/>
            <a:cs typeface="Helvetica" panose="020B0604020202020204" pitchFamily="34" charset="0"/>
          </a:endParaRPr>
        </a:p>
        <a:p>
          <a:pPr marL="114300" lvl="1" indent="-114300" algn="l" defTabSz="622300">
            <a:lnSpc>
              <a:spcPct val="90000"/>
            </a:lnSpc>
            <a:spcBef>
              <a:spcPct val="0"/>
            </a:spcBef>
            <a:spcAft>
              <a:spcPct val="15000"/>
            </a:spcAft>
            <a:buClr>
              <a:schemeClr val="accent3"/>
            </a:buClr>
            <a:buSzPts val="2000"/>
            <a:buFontTx/>
            <a:buNone/>
          </a:pPr>
          <a:r>
            <a:rPr lang="en-US" sz="1400" kern="1200" dirty="0">
              <a:latin typeface="Helvetica" panose="020B0604020202020204" pitchFamily="34" charset="0"/>
              <a:cs typeface="Helvetica" panose="020B0604020202020204" pitchFamily="34" charset="0"/>
            </a:rPr>
            <a:t> and </a:t>
          </a:r>
          <a:r>
            <a:rPr lang="en-US" sz="1400" kern="1200" dirty="0" err="1">
              <a:latin typeface="Helvetica" panose="020B0604020202020204" pitchFamily="34" charset="0"/>
              <a:cs typeface="Helvetica" panose="020B0604020202020204" pitchFamily="34" charset="0"/>
            </a:rPr>
            <a:t>Haarbauer</a:t>
          </a:r>
          <a:r>
            <a:rPr lang="en-US" sz="1400" kern="1200" dirty="0">
              <a:latin typeface="Helvetica" panose="020B0604020202020204" pitchFamily="34" charset="0"/>
              <a:cs typeface="Helvetica" panose="020B0604020202020204" pitchFamily="34" charset="0"/>
            </a:rPr>
            <a:t>-Krupa 2019)</a:t>
          </a:r>
          <a:endParaRPr lang="en-GB" sz="1400" kern="1200" dirty="0">
            <a:latin typeface="Helvetica" panose="020B0604020202020204" pitchFamily="34" charset="0"/>
            <a:cs typeface="Helvetica" panose="020B0604020202020204" pitchFamily="34" charset="0"/>
          </a:endParaRPr>
        </a:p>
      </dsp:txBody>
      <dsp:txXfrm>
        <a:off x="0" y="1152916"/>
        <a:ext cx="5576455" cy="826875"/>
      </dsp:txXfrm>
    </dsp:sp>
    <dsp:sp modelId="{71272E7E-DD45-3A47-BEA0-CAE9E7F5552B}">
      <dsp:nvSpPr>
        <dsp:cNvPr id="0" name=""/>
        <dsp:cNvSpPr/>
      </dsp:nvSpPr>
      <dsp:spPr>
        <a:xfrm>
          <a:off x="277149" y="932204"/>
          <a:ext cx="4464532" cy="44280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544" tIns="0" rIns="14754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Younger age or younger at Dx  </a:t>
          </a:r>
          <a:endParaRPr lang="en-GB" sz="2000" b="1" kern="1200" dirty="0">
            <a:latin typeface="Helvetica" pitchFamily="2" charset="0"/>
          </a:endParaRPr>
        </a:p>
      </dsp:txBody>
      <dsp:txXfrm>
        <a:off x="298765" y="953820"/>
        <a:ext cx="4421300" cy="399568"/>
      </dsp:txXfrm>
    </dsp:sp>
    <dsp:sp modelId="{383D6A0C-4328-784A-B3A8-8FD0CC162FEE}">
      <dsp:nvSpPr>
        <dsp:cNvPr id="0" name=""/>
        <dsp:cNvSpPr/>
      </dsp:nvSpPr>
      <dsp:spPr>
        <a:xfrm>
          <a:off x="0" y="2280652"/>
          <a:ext cx="5576455" cy="602437"/>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795" tIns="312420" rIns="432795" bIns="99568" numCol="1" spcCol="1270" anchor="t" anchorCtr="0">
          <a:noAutofit/>
        </a:bodyPr>
        <a:lstStyle/>
        <a:p>
          <a:pPr marL="114300" lvl="1" indent="-114300" algn="l" defTabSz="622300">
            <a:lnSpc>
              <a:spcPct val="90000"/>
            </a:lnSpc>
            <a:spcBef>
              <a:spcPct val="0"/>
            </a:spcBef>
            <a:spcAft>
              <a:spcPct val="15000"/>
            </a:spcAft>
            <a:buClr>
              <a:schemeClr val="accent3"/>
            </a:buClr>
            <a:buSzPts val="2000"/>
            <a:buFontTx/>
            <a:buNone/>
          </a:pPr>
          <a:r>
            <a:rPr lang="en-US" sz="1400" kern="1200" dirty="0">
              <a:latin typeface="Helvetica" pitchFamily="2" charset="0"/>
            </a:rPr>
            <a:t>(Ferris 2015, Cohen 2015)</a:t>
          </a:r>
          <a:endParaRPr lang="en-GB" sz="1400" kern="1200" dirty="0">
            <a:latin typeface="Helvetica" pitchFamily="2" charset="0"/>
          </a:endParaRPr>
        </a:p>
      </dsp:txBody>
      <dsp:txXfrm>
        <a:off x="0" y="2280652"/>
        <a:ext cx="5576455" cy="602437"/>
      </dsp:txXfrm>
    </dsp:sp>
    <dsp:sp modelId="{10A1C3AD-4151-5546-82A5-E35762D819CC}">
      <dsp:nvSpPr>
        <dsp:cNvPr id="0" name=""/>
        <dsp:cNvSpPr/>
      </dsp:nvSpPr>
      <dsp:spPr>
        <a:xfrm>
          <a:off x="278822" y="2059252"/>
          <a:ext cx="3903518" cy="44280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544" tIns="0" rIns="14754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Non-White race</a:t>
          </a:r>
          <a:endParaRPr lang="en-GB" sz="2000" b="1" kern="1200" dirty="0">
            <a:latin typeface="Helvetica" pitchFamily="2" charset="0"/>
          </a:endParaRPr>
        </a:p>
      </dsp:txBody>
      <dsp:txXfrm>
        <a:off x="300438" y="2080868"/>
        <a:ext cx="3860286" cy="399568"/>
      </dsp:txXfrm>
    </dsp:sp>
    <dsp:sp modelId="{6F018076-A388-E844-B9C8-40478FF67EB0}">
      <dsp:nvSpPr>
        <dsp:cNvPr id="0" name=""/>
        <dsp:cNvSpPr/>
      </dsp:nvSpPr>
      <dsp:spPr>
        <a:xfrm>
          <a:off x="0" y="3185490"/>
          <a:ext cx="5576455" cy="602437"/>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795" tIns="312420" rIns="432795" bIns="99568"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latin typeface="Helvetica" pitchFamily="2" charset="0"/>
            </a:rPr>
            <a:t>(Nazareth, 2017)</a:t>
          </a:r>
          <a:endParaRPr lang="en-GB" sz="1400" kern="1200" dirty="0"/>
        </a:p>
      </dsp:txBody>
      <dsp:txXfrm>
        <a:off x="0" y="3185490"/>
        <a:ext cx="5576455" cy="602437"/>
      </dsp:txXfrm>
    </dsp:sp>
    <dsp:sp modelId="{8B2B5B06-8C84-6344-AFE1-5E5CDD8388D4}">
      <dsp:nvSpPr>
        <dsp:cNvPr id="0" name=""/>
        <dsp:cNvSpPr/>
      </dsp:nvSpPr>
      <dsp:spPr>
        <a:xfrm>
          <a:off x="278822" y="2964090"/>
          <a:ext cx="3903518" cy="44280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544" tIns="0" rIns="147544"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Helvetica" pitchFamily="2" charset="0"/>
            </a:rPr>
            <a:t>No chores at home </a:t>
          </a:r>
        </a:p>
      </dsp:txBody>
      <dsp:txXfrm>
        <a:off x="300438" y="2985706"/>
        <a:ext cx="3860286" cy="399568"/>
      </dsp:txXfrm>
    </dsp:sp>
    <dsp:sp modelId="{F1D1C872-3099-FE46-BD32-14B315A0D1C6}">
      <dsp:nvSpPr>
        <dsp:cNvPr id="0" name=""/>
        <dsp:cNvSpPr/>
      </dsp:nvSpPr>
      <dsp:spPr>
        <a:xfrm>
          <a:off x="0" y="4090327"/>
          <a:ext cx="5576455" cy="602437"/>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795" tIns="312420" rIns="432795" bIns="99568"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latin typeface="Helvetica" pitchFamily="2" charset="0"/>
            </a:rPr>
            <a:t>(Nazareth, 2017, Fenton 2007) </a:t>
          </a:r>
          <a:endParaRPr lang="en-GB" sz="1400" kern="1200" dirty="0"/>
        </a:p>
      </dsp:txBody>
      <dsp:txXfrm>
        <a:off x="0" y="4090327"/>
        <a:ext cx="5576455" cy="602437"/>
      </dsp:txXfrm>
    </dsp:sp>
    <dsp:sp modelId="{EE8FFA72-9675-294A-A774-44D51384BA18}">
      <dsp:nvSpPr>
        <dsp:cNvPr id="0" name=""/>
        <dsp:cNvSpPr/>
      </dsp:nvSpPr>
      <dsp:spPr>
        <a:xfrm>
          <a:off x="278822" y="3868927"/>
          <a:ext cx="3903518" cy="44280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7544" tIns="0" rIns="147544"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Locus of control, Depression</a:t>
          </a:r>
        </a:p>
      </dsp:txBody>
      <dsp:txXfrm>
        <a:off x="300438" y="3890543"/>
        <a:ext cx="386028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B8DDF-0E62-CB4E-BFE9-E9FD2F4F44CE}">
      <dsp:nvSpPr>
        <dsp:cNvPr id="0" name=""/>
        <dsp:cNvSpPr/>
      </dsp:nvSpPr>
      <dsp:spPr>
        <a:xfrm>
          <a:off x="0" y="349255"/>
          <a:ext cx="5813195" cy="7449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169" tIns="458216" rIns="451169" bIns="99568"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latin typeface="Helvetica" pitchFamily="2" charset="0"/>
            </a:rPr>
            <a:t>(Javalkar, 2017)</a:t>
          </a:r>
          <a:endParaRPr lang="en-GB" sz="1400" kern="1200" dirty="0">
            <a:latin typeface="Helvetica" pitchFamily="2" charset="0"/>
          </a:endParaRPr>
        </a:p>
      </dsp:txBody>
      <dsp:txXfrm>
        <a:off x="0" y="349255"/>
        <a:ext cx="5813195" cy="744975"/>
      </dsp:txXfrm>
    </dsp:sp>
    <dsp:sp modelId="{2AC63EFC-8B33-9945-A782-540CF8561E38}">
      <dsp:nvSpPr>
        <dsp:cNvPr id="0" name=""/>
        <dsp:cNvSpPr/>
      </dsp:nvSpPr>
      <dsp:spPr>
        <a:xfrm>
          <a:off x="290659" y="24535"/>
          <a:ext cx="4069236" cy="64944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807" tIns="0" rIns="153807"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Helvetica" pitchFamily="2" charset="0"/>
            </a:rPr>
            <a:t>Single parent household</a:t>
          </a:r>
          <a:endParaRPr lang="en-GB" sz="1800" b="1" kern="1200" dirty="0">
            <a:latin typeface="Helvetica" pitchFamily="2" charset="0"/>
          </a:endParaRPr>
        </a:p>
      </dsp:txBody>
      <dsp:txXfrm>
        <a:off x="322362" y="56238"/>
        <a:ext cx="4005830" cy="586034"/>
      </dsp:txXfrm>
    </dsp:sp>
    <dsp:sp modelId="{9581A055-120A-DD4C-B739-E258D9788154}">
      <dsp:nvSpPr>
        <dsp:cNvPr id="0" name=""/>
        <dsp:cNvSpPr/>
      </dsp:nvSpPr>
      <dsp:spPr>
        <a:xfrm>
          <a:off x="0" y="1537750"/>
          <a:ext cx="5813195" cy="7449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169" tIns="458216" rIns="451169" bIns="99568" numCol="1" spcCol="1270" anchor="t" anchorCtr="0">
          <a:noAutofit/>
        </a:bodyPr>
        <a:lstStyle/>
        <a:p>
          <a:pPr marL="114300" lvl="1" indent="-114300" algn="l" defTabSz="622300">
            <a:lnSpc>
              <a:spcPct val="90000"/>
            </a:lnSpc>
            <a:spcBef>
              <a:spcPct val="0"/>
            </a:spcBef>
            <a:spcAft>
              <a:spcPct val="15000"/>
            </a:spcAft>
            <a:buClr>
              <a:schemeClr val="accent3"/>
            </a:buClr>
            <a:buSzPts val="2000"/>
            <a:buFontTx/>
            <a:buNone/>
          </a:pPr>
          <a:r>
            <a:rPr lang="en-US" sz="1400" kern="1200" dirty="0">
              <a:latin typeface="Helvetica" pitchFamily="2" charset="0"/>
            </a:rPr>
            <a:t>(Javalkar 2017, Phillips,2016)</a:t>
          </a:r>
          <a:endParaRPr lang="en-GB" sz="1400" kern="1200" dirty="0">
            <a:latin typeface="Helvetica" pitchFamily="2" charset="0"/>
          </a:endParaRPr>
        </a:p>
      </dsp:txBody>
      <dsp:txXfrm>
        <a:off x="0" y="1537750"/>
        <a:ext cx="5813195" cy="744975"/>
      </dsp:txXfrm>
    </dsp:sp>
    <dsp:sp modelId="{0474253D-CFCD-424F-B2A8-AF25C4BA0C42}">
      <dsp:nvSpPr>
        <dsp:cNvPr id="0" name=""/>
        <dsp:cNvSpPr/>
      </dsp:nvSpPr>
      <dsp:spPr>
        <a:xfrm>
          <a:off x="245450" y="1047170"/>
          <a:ext cx="4583872" cy="64944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807" tIns="0" rIns="153807"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Helvetica" pitchFamily="2" charset="0"/>
            </a:rPr>
            <a:t>Low socioeconomic status or </a:t>
          </a:r>
        </a:p>
        <a:p>
          <a:pPr marL="0" lvl="0" indent="0" algn="l" defTabSz="800100">
            <a:lnSpc>
              <a:spcPct val="90000"/>
            </a:lnSpc>
            <a:spcBef>
              <a:spcPct val="0"/>
            </a:spcBef>
            <a:spcAft>
              <a:spcPct val="35000"/>
            </a:spcAft>
            <a:buNone/>
          </a:pPr>
          <a:r>
            <a:rPr lang="en-US" sz="1800" b="1" kern="1200" dirty="0">
              <a:latin typeface="Helvetica" pitchFamily="2" charset="0"/>
            </a:rPr>
            <a:t>having  public insurance  </a:t>
          </a:r>
          <a:endParaRPr lang="en-GB" sz="1800" b="1" kern="1200" dirty="0">
            <a:latin typeface="Helvetica" pitchFamily="2" charset="0"/>
          </a:endParaRPr>
        </a:p>
      </dsp:txBody>
      <dsp:txXfrm>
        <a:off x="277153" y="1078873"/>
        <a:ext cx="4520466" cy="586034"/>
      </dsp:txXfrm>
    </dsp:sp>
    <dsp:sp modelId="{68CE74E9-FF8C-114F-9768-59EBE42A1CC0}">
      <dsp:nvSpPr>
        <dsp:cNvPr id="0" name=""/>
        <dsp:cNvSpPr/>
      </dsp:nvSpPr>
      <dsp:spPr>
        <a:xfrm>
          <a:off x="0" y="2726245"/>
          <a:ext cx="5813195" cy="7449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169" tIns="458216" rIns="451169" bIns="99568" numCol="1" spcCol="1270" anchor="t" anchorCtr="0">
          <a:noAutofit/>
        </a:bodyPr>
        <a:lstStyle/>
        <a:p>
          <a:pPr marL="114300" lvl="1" indent="-114300" algn="l" defTabSz="622300">
            <a:lnSpc>
              <a:spcPct val="90000"/>
            </a:lnSpc>
            <a:spcBef>
              <a:spcPct val="0"/>
            </a:spcBef>
            <a:spcAft>
              <a:spcPct val="15000"/>
            </a:spcAft>
            <a:buClr>
              <a:schemeClr val="accent3"/>
            </a:buClr>
            <a:buSzPts val="2000"/>
            <a:buFontTx/>
            <a:buNone/>
          </a:pPr>
          <a:r>
            <a:rPr lang="en-US" sz="1400" kern="1200" dirty="0">
              <a:latin typeface="Helvetica" pitchFamily="2" charset="0"/>
            </a:rPr>
            <a:t>(Fenton, 2017; Sheng, 2018; Kim, 2019)</a:t>
          </a:r>
          <a:endParaRPr lang="en-GB" sz="1400" kern="1200" dirty="0">
            <a:latin typeface="Helvetica" pitchFamily="2" charset="0"/>
          </a:endParaRPr>
        </a:p>
      </dsp:txBody>
      <dsp:txXfrm>
        <a:off x="0" y="2726245"/>
        <a:ext cx="5813195" cy="744975"/>
      </dsp:txXfrm>
    </dsp:sp>
    <dsp:sp modelId="{E6F297CC-F7C6-D04B-9496-0E15DE184358}">
      <dsp:nvSpPr>
        <dsp:cNvPr id="0" name=""/>
        <dsp:cNvSpPr/>
      </dsp:nvSpPr>
      <dsp:spPr>
        <a:xfrm>
          <a:off x="290659" y="2401525"/>
          <a:ext cx="4069236" cy="64944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807" tIns="0" rIns="153807"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Non-cohesive family</a:t>
          </a:r>
          <a:endParaRPr lang="en-GB" sz="2000" b="1" kern="1200" dirty="0">
            <a:latin typeface="Helvetica" pitchFamily="2" charset="0"/>
          </a:endParaRPr>
        </a:p>
      </dsp:txBody>
      <dsp:txXfrm>
        <a:off x="322362" y="2433228"/>
        <a:ext cx="4005830" cy="586034"/>
      </dsp:txXfrm>
    </dsp:sp>
    <dsp:sp modelId="{519C2CEF-6A97-0D42-A5EE-573797FE344E}">
      <dsp:nvSpPr>
        <dsp:cNvPr id="0" name=""/>
        <dsp:cNvSpPr/>
      </dsp:nvSpPr>
      <dsp:spPr>
        <a:xfrm>
          <a:off x="0" y="3914740"/>
          <a:ext cx="5813195" cy="74497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169" tIns="458216" rIns="451169" bIns="99568" numCol="1" spcCol="1270" anchor="t" anchorCtr="0">
          <a:noAutofit/>
        </a:bodyPr>
        <a:lstStyle/>
        <a:p>
          <a:pPr marL="114300" lvl="1" indent="-114300" algn="l" defTabSz="622300">
            <a:lnSpc>
              <a:spcPct val="90000"/>
            </a:lnSpc>
            <a:spcBef>
              <a:spcPct val="0"/>
            </a:spcBef>
            <a:spcAft>
              <a:spcPct val="15000"/>
            </a:spcAft>
            <a:buFontTx/>
            <a:buNone/>
          </a:pPr>
          <a:r>
            <a:rPr lang="en-US" sz="1400" kern="1200" dirty="0">
              <a:latin typeface="Helvetica" pitchFamily="2" charset="0"/>
            </a:rPr>
            <a:t>(Hart, 2019)</a:t>
          </a:r>
          <a:endParaRPr lang="en-GB" sz="1400" kern="1200" dirty="0"/>
        </a:p>
      </dsp:txBody>
      <dsp:txXfrm>
        <a:off x="0" y="3914740"/>
        <a:ext cx="5813195" cy="744975"/>
      </dsp:txXfrm>
    </dsp:sp>
    <dsp:sp modelId="{6336860E-A69F-0F4A-B5CB-7E429353F3D0}">
      <dsp:nvSpPr>
        <dsp:cNvPr id="0" name=""/>
        <dsp:cNvSpPr/>
      </dsp:nvSpPr>
      <dsp:spPr>
        <a:xfrm>
          <a:off x="290659" y="3590020"/>
          <a:ext cx="4069236" cy="649440"/>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807" tIns="0" rIns="153807"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Helvetica" pitchFamily="2" charset="0"/>
            </a:rPr>
            <a:t>Parent role overload</a:t>
          </a:r>
        </a:p>
      </dsp:txBody>
      <dsp:txXfrm>
        <a:off x="322362" y="3621723"/>
        <a:ext cx="4005830"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C5B31-1804-43B1-9940-332763C19953}">
      <dsp:nvSpPr>
        <dsp:cNvPr id="0" name=""/>
        <dsp:cNvSpPr/>
      </dsp:nvSpPr>
      <dsp:spPr>
        <a:xfrm>
          <a:off x="0" y="432307"/>
          <a:ext cx="6665912" cy="11576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349" tIns="437388" rIns="517349"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STAR</a:t>
          </a:r>
          <a:r>
            <a:rPr lang="en-US" sz="2100" b="1" kern="1200" baseline="-25000" dirty="0"/>
            <a:t>x</a:t>
          </a:r>
          <a:r>
            <a:rPr lang="en-US" sz="2100" b="1" kern="1200" dirty="0"/>
            <a:t>,</a:t>
          </a:r>
          <a:r>
            <a:rPr lang="en-US" sz="2100" kern="1200" dirty="0"/>
            <a:t>TRAQ, RTQ, Good2Go, TRS, and TRANSIT</a:t>
          </a:r>
        </a:p>
      </dsp:txBody>
      <dsp:txXfrm>
        <a:off x="0" y="432307"/>
        <a:ext cx="6665912" cy="1157625"/>
      </dsp:txXfrm>
    </dsp:sp>
    <dsp:sp modelId="{9836D8F8-B504-44E9-BA29-5B681D99026D}">
      <dsp:nvSpPr>
        <dsp:cNvPr id="0" name=""/>
        <dsp:cNvSpPr/>
      </dsp:nvSpPr>
      <dsp:spPr>
        <a:xfrm>
          <a:off x="333295" y="122347"/>
          <a:ext cx="4666138" cy="6199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69" tIns="0" rIns="176369" bIns="0" numCol="1" spcCol="1270" anchor="ctr" anchorCtr="0">
          <a:noAutofit/>
        </a:bodyPr>
        <a:lstStyle/>
        <a:p>
          <a:pPr marL="0" lvl="0" indent="0" algn="l" defTabSz="933450">
            <a:lnSpc>
              <a:spcPct val="90000"/>
            </a:lnSpc>
            <a:spcBef>
              <a:spcPct val="0"/>
            </a:spcBef>
            <a:spcAft>
              <a:spcPct val="35000"/>
            </a:spcAft>
            <a:buNone/>
          </a:pPr>
          <a:r>
            <a:rPr lang="en-US" sz="2100" b="1" kern="1200"/>
            <a:t>Self-report </a:t>
          </a:r>
        </a:p>
      </dsp:txBody>
      <dsp:txXfrm>
        <a:off x="363557" y="152609"/>
        <a:ext cx="4605614" cy="559396"/>
      </dsp:txXfrm>
    </dsp:sp>
    <dsp:sp modelId="{9D2B71D0-C396-4E34-AA7F-3029637C1FFC}">
      <dsp:nvSpPr>
        <dsp:cNvPr id="0" name=""/>
        <dsp:cNvSpPr/>
      </dsp:nvSpPr>
      <dsp:spPr>
        <a:xfrm>
          <a:off x="0" y="2013292"/>
          <a:ext cx="6665912" cy="876487"/>
        </a:xfrm>
        <a:prstGeom prst="rect">
          <a:avLst/>
        </a:prstGeom>
        <a:solidFill>
          <a:schemeClr val="lt1">
            <a:alpha val="90000"/>
            <a:hueOff val="0"/>
            <a:satOff val="0"/>
            <a:lumOff val="0"/>
            <a:alphaOff val="0"/>
          </a:schemeClr>
        </a:solidFill>
        <a:ln w="6350" cap="flat" cmpd="sng" algn="ctr">
          <a:solidFill>
            <a:schemeClr val="accent5">
              <a:hueOff val="-5498379"/>
              <a:satOff val="-8290"/>
              <a:lumOff val="1647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349" tIns="437388" rIns="517349"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STAR</a:t>
          </a:r>
          <a:r>
            <a:rPr lang="en-US" sz="2100" b="1" kern="1200" baseline="-25000" dirty="0"/>
            <a:t>x</a:t>
          </a:r>
          <a:r>
            <a:rPr lang="en-US" sz="2100" b="1" kern="1200" dirty="0"/>
            <a:t>-Parent</a:t>
          </a:r>
          <a:r>
            <a:rPr lang="en-US" sz="2100" kern="1200" dirty="0"/>
            <a:t> ; CRTQ; TRS</a:t>
          </a:r>
        </a:p>
      </dsp:txBody>
      <dsp:txXfrm>
        <a:off x="0" y="2013292"/>
        <a:ext cx="6665912" cy="876487"/>
      </dsp:txXfrm>
    </dsp:sp>
    <dsp:sp modelId="{957C52D0-1A06-4EE6-9A9A-043D487EC5C0}">
      <dsp:nvSpPr>
        <dsp:cNvPr id="0" name=""/>
        <dsp:cNvSpPr/>
      </dsp:nvSpPr>
      <dsp:spPr>
        <a:xfrm>
          <a:off x="333295" y="1703332"/>
          <a:ext cx="4666138" cy="619920"/>
        </a:xfrm>
        <a:prstGeom prst="roundRect">
          <a:avLst/>
        </a:prstGeom>
        <a:gradFill rotWithShape="0">
          <a:gsLst>
            <a:gs pos="0">
              <a:schemeClr val="accent5">
                <a:hueOff val="-5498379"/>
                <a:satOff val="-8290"/>
                <a:lumOff val="16471"/>
                <a:alphaOff val="0"/>
                <a:satMod val="103000"/>
                <a:lumMod val="102000"/>
                <a:tint val="94000"/>
              </a:schemeClr>
            </a:gs>
            <a:gs pos="50000">
              <a:schemeClr val="accent5">
                <a:hueOff val="-5498379"/>
                <a:satOff val="-8290"/>
                <a:lumOff val="16471"/>
                <a:alphaOff val="0"/>
                <a:satMod val="110000"/>
                <a:lumMod val="100000"/>
                <a:shade val="100000"/>
              </a:schemeClr>
            </a:gs>
            <a:gs pos="100000">
              <a:schemeClr val="accent5">
                <a:hueOff val="-5498379"/>
                <a:satOff val="-8290"/>
                <a:lumOff val="1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69" tIns="0" rIns="176369" bIns="0" numCol="1" spcCol="1270" anchor="ctr" anchorCtr="0">
          <a:noAutofit/>
        </a:bodyPr>
        <a:lstStyle/>
        <a:p>
          <a:pPr marL="0" lvl="0" indent="0" algn="l" defTabSz="933450">
            <a:lnSpc>
              <a:spcPct val="90000"/>
            </a:lnSpc>
            <a:spcBef>
              <a:spcPct val="0"/>
            </a:spcBef>
            <a:spcAft>
              <a:spcPct val="35000"/>
            </a:spcAft>
            <a:buNone/>
          </a:pPr>
          <a:r>
            <a:rPr lang="en-US" sz="2100" b="1" kern="1200"/>
            <a:t>Parent-proxy</a:t>
          </a:r>
          <a:r>
            <a:rPr lang="en-US" sz="2100" kern="1200"/>
            <a:t> </a:t>
          </a:r>
        </a:p>
      </dsp:txBody>
      <dsp:txXfrm>
        <a:off x="363557" y="1733594"/>
        <a:ext cx="4605614" cy="559396"/>
      </dsp:txXfrm>
    </dsp:sp>
    <dsp:sp modelId="{83F58485-A17C-41A5-A80E-67320D1D1F33}">
      <dsp:nvSpPr>
        <dsp:cNvPr id="0" name=""/>
        <dsp:cNvSpPr/>
      </dsp:nvSpPr>
      <dsp:spPr>
        <a:xfrm>
          <a:off x="0" y="3313139"/>
          <a:ext cx="6665912" cy="2017575"/>
        </a:xfrm>
        <a:prstGeom prst="rect">
          <a:avLst/>
        </a:prstGeom>
        <a:solidFill>
          <a:schemeClr val="lt1">
            <a:alpha val="90000"/>
            <a:hueOff val="0"/>
            <a:satOff val="0"/>
            <a:lumOff val="0"/>
            <a:alphaOff val="0"/>
          </a:schemeClr>
        </a:solidFill>
        <a:ln w="6350" cap="flat" cmpd="sng" algn="ctr">
          <a:solidFill>
            <a:schemeClr val="accent5">
              <a:hueOff val="-10996758"/>
              <a:satOff val="-16579"/>
              <a:lumOff val="329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349" tIns="437388" rIns="517349" bIns="149352"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TR</a:t>
          </a:r>
          <a:r>
            <a:rPr lang="en-US" sz="2100" b="1" kern="1200" baseline="-25000" dirty="0"/>
            <a:t>x</a:t>
          </a:r>
          <a:r>
            <a:rPr lang="en-US" sz="2100" b="1" kern="1200" dirty="0"/>
            <a:t>ANSITION Index</a:t>
          </a:r>
        </a:p>
        <a:p>
          <a:pPr marL="228600" lvl="1" indent="-228600" algn="l" defTabSz="933450">
            <a:lnSpc>
              <a:spcPct val="90000"/>
            </a:lnSpc>
            <a:spcBef>
              <a:spcPct val="0"/>
            </a:spcBef>
            <a:spcAft>
              <a:spcPct val="15000"/>
            </a:spcAft>
            <a:buChar char="•"/>
          </a:pPr>
          <a:r>
            <a:rPr lang="en-US" sz="2100" b="1" kern="1200" dirty="0"/>
            <a:t>TR</a:t>
          </a:r>
          <a:r>
            <a:rPr lang="en-US" sz="2100" b="1" kern="1200" baseline="-25000" dirty="0"/>
            <a:t>x</a:t>
          </a:r>
          <a:r>
            <a:rPr lang="en-US" sz="2100" b="1" kern="1200" dirty="0"/>
            <a:t>ANSITION Index-P: </a:t>
          </a:r>
          <a:r>
            <a:rPr lang="en-US" sz="2100" b="1" u="sng" kern="1200" dirty="0"/>
            <a:t>Parent’s own knowledge </a:t>
          </a:r>
          <a:r>
            <a:rPr lang="en-US" sz="2100" b="1" kern="1200" dirty="0"/>
            <a:t>of child’s disease plus perception of their child’s healthcare transition readiness</a:t>
          </a:r>
        </a:p>
      </dsp:txBody>
      <dsp:txXfrm>
        <a:off x="0" y="3313139"/>
        <a:ext cx="6665912" cy="2017575"/>
      </dsp:txXfrm>
    </dsp:sp>
    <dsp:sp modelId="{3E5DC25F-DC04-4EFA-AFBA-E03C5A6224A9}">
      <dsp:nvSpPr>
        <dsp:cNvPr id="0" name=""/>
        <dsp:cNvSpPr/>
      </dsp:nvSpPr>
      <dsp:spPr>
        <a:xfrm>
          <a:off x="333295" y="3003179"/>
          <a:ext cx="4666138" cy="619920"/>
        </a:xfrm>
        <a:prstGeom prst="roundRect">
          <a:avLst/>
        </a:prstGeom>
        <a:gradFill rotWithShape="0">
          <a:gsLst>
            <a:gs pos="0">
              <a:schemeClr val="accent5">
                <a:hueOff val="-10996758"/>
                <a:satOff val="-16579"/>
                <a:lumOff val="32942"/>
                <a:alphaOff val="0"/>
                <a:satMod val="103000"/>
                <a:lumMod val="102000"/>
                <a:tint val="94000"/>
              </a:schemeClr>
            </a:gs>
            <a:gs pos="50000">
              <a:schemeClr val="accent5">
                <a:hueOff val="-10996758"/>
                <a:satOff val="-16579"/>
                <a:lumOff val="32942"/>
                <a:alphaOff val="0"/>
                <a:satMod val="110000"/>
                <a:lumMod val="100000"/>
                <a:shade val="100000"/>
              </a:schemeClr>
            </a:gs>
            <a:gs pos="100000">
              <a:schemeClr val="accent5">
                <a:hueOff val="-10996758"/>
                <a:satOff val="-16579"/>
                <a:lumOff val="3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69" tIns="0" rIns="176369" bIns="0" numCol="1" spcCol="1270" anchor="ctr" anchorCtr="0">
          <a:noAutofit/>
        </a:bodyPr>
        <a:lstStyle/>
        <a:p>
          <a:pPr marL="0" lvl="0" indent="0" algn="l" defTabSz="933450">
            <a:lnSpc>
              <a:spcPct val="90000"/>
            </a:lnSpc>
            <a:spcBef>
              <a:spcPct val="0"/>
            </a:spcBef>
            <a:spcAft>
              <a:spcPct val="35000"/>
            </a:spcAft>
            <a:buNone/>
          </a:pPr>
          <a:r>
            <a:rPr lang="en-US" sz="2100" b="1" kern="1200"/>
            <a:t>Provider confirmed </a:t>
          </a:r>
        </a:p>
      </dsp:txBody>
      <dsp:txXfrm>
        <a:off x="363557" y="3033441"/>
        <a:ext cx="460561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8C3F-2269-4F97-A6BE-5FCB5EC72461}">
      <dsp:nvSpPr>
        <dsp:cNvPr id="0" name=""/>
        <dsp:cNvSpPr/>
      </dsp:nvSpPr>
      <dsp:spPr>
        <a:xfrm>
          <a:off x="752036" y="1091076"/>
          <a:ext cx="2985528" cy="2609727"/>
        </a:xfrm>
        <a:prstGeom prst="rightArrow">
          <a:avLst>
            <a:gd name="adj1" fmla="val 70000"/>
            <a:gd name="adj2" fmla="val 5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Readiness</a:t>
          </a:r>
        </a:p>
        <a:p>
          <a:pPr marL="171450" lvl="1" indent="-171450" algn="l" defTabSz="755650">
            <a:lnSpc>
              <a:spcPct val="90000"/>
            </a:lnSpc>
            <a:spcBef>
              <a:spcPct val="0"/>
            </a:spcBef>
            <a:spcAft>
              <a:spcPct val="15000"/>
            </a:spcAft>
            <a:buChar char="•"/>
          </a:pPr>
          <a:r>
            <a:rPr lang="en-US" sz="1700" kern="1200" dirty="0"/>
            <a:t>Discussions</a:t>
          </a:r>
        </a:p>
      </dsp:txBody>
      <dsp:txXfrm>
        <a:off x="1498418" y="1482535"/>
        <a:ext cx="1455445" cy="1826809"/>
      </dsp:txXfrm>
    </dsp:sp>
    <dsp:sp modelId="{339604CE-7FB5-4461-B199-14BFB725567E}">
      <dsp:nvSpPr>
        <dsp:cNvPr id="0" name=""/>
        <dsp:cNvSpPr/>
      </dsp:nvSpPr>
      <dsp:spPr>
        <a:xfrm>
          <a:off x="5654" y="1649558"/>
          <a:ext cx="1492764" cy="1492764"/>
        </a:xfrm>
        <a:prstGeom prst="ellipse">
          <a:avLst/>
        </a:prstGeom>
        <a:gradFill rotWithShape="0">
          <a:gsLst>
            <a:gs pos="0">
              <a:schemeClr val="accent5">
                <a:lumMod val="60000"/>
                <a:lumOff val="40000"/>
              </a:schemeClr>
            </a:gs>
            <a:gs pos="100000">
              <a:schemeClr val="accent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12-14 years</a:t>
          </a:r>
        </a:p>
      </dsp:txBody>
      <dsp:txXfrm>
        <a:off x="224264" y="1868168"/>
        <a:ext cx="1055544" cy="1055544"/>
      </dsp:txXfrm>
    </dsp:sp>
    <dsp:sp modelId="{0AAC345F-50F6-40DF-9E5E-37DFC5FB82A6}">
      <dsp:nvSpPr>
        <dsp:cNvPr id="0" name=""/>
        <dsp:cNvSpPr/>
      </dsp:nvSpPr>
      <dsp:spPr>
        <a:xfrm>
          <a:off x="4670542" y="1091076"/>
          <a:ext cx="2985528" cy="2609727"/>
        </a:xfrm>
        <a:prstGeom prst="rightArrow">
          <a:avLst>
            <a:gd name="adj1" fmla="val 70000"/>
            <a:gd name="adj2" fmla="val 5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Readiness</a:t>
          </a:r>
        </a:p>
        <a:p>
          <a:pPr marL="171450" lvl="1" indent="-171450" algn="l" defTabSz="755650">
            <a:lnSpc>
              <a:spcPct val="90000"/>
            </a:lnSpc>
            <a:spcBef>
              <a:spcPct val="0"/>
            </a:spcBef>
            <a:spcAft>
              <a:spcPct val="15000"/>
            </a:spcAft>
            <a:buChar char="•"/>
          </a:pPr>
          <a:r>
            <a:rPr lang="en-US" sz="1700" kern="1200" dirty="0"/>
            <a:t>Transition planning</a:t>
          </a:r>
        </a:p>
      </dsp:txBody>
      <dsp:txXfrm>
        <a:off x="5416924" y="1482535"/>
        <a:ext cx="1455445" cy="1826809"/>
      </dsp:txXfrm>
    </dsp:sp>
    <dsp:sp modelId="{ACE58D73-7FF4-4F64-8884-E4E1232302D4}">
      <dsp:nvSpPr>
        <dsp:cNvPr id="0" name=""/>
        <dsp:cNvSpPr/>
      </dsp:nvSpPr>
      <dsp:spPr>
        <a:xfrm>
          <a:off x="3924160" y="1649558"/>
          <a:ext cx="1492764" cy="1492764"/>
        </a:xfrm>
        <a:prstGeom prst="ellipse">
          <a:avLst/>
        </a:prstGeom>
        <a:gradFill rotWithShape="0">
          <a:gsLst>
            <a:gs pos="0">
              <a:schemeClr val="accent5">
                <a:lumMod val="60000"/>
                <a:lumOff val="40000"/>
              </a:schemeClr>
            </a:gs>
            <a:gs pos="100000">
              <a:schemeClr val="accent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17-18 years</a:t>
          </a:r>
        </a:p>
      </dsp:txBody>
      <dsp:txXfrm>
        <a:off x="4142770" y="1868168"/>
        <a:ext cx="1055544" cy="1055544"/>
      </dsp:txXfrm>
    </dsp:sp>
    <dsp:sp modelId="{91DDCD26-68FA-4F9C-A3D9-0B0611E6312D}">
      <dsp:nvSpPr>
        <dsp:cNvPr id="0" name=""/>
        <dsp:cNvSpPr/>
      </dsp:nvSpPr>
      <dsp:spPr>
        <a:xfrm>
          <a:off x="8589049" y="1091076"/>
          <a:ext cx="2985528" cy="2609727"/>
        </a:xfrm>
        <a:prstGeom prst="rightArrow">
          <a:avLst>
            <a:gd name="adj1" fmla="val 70000"/>
            <a:gd name="adj2" fmla="val 5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Readiness</a:t>
          </a:r>
        </a:p>
        <a:p>
          <a:pPr marL="171450" lvl="1" indent="-171450" algn="l" defTabSz="755650">
            <a:lnSpc>
              <a:spcPct val="90000"/>
            </a:lnSpc>
            <a:spcBef>
              <a:spcPct val="0"/>
            </a:spcBef>
            <a:spcAft>
              <a:spcPct val="15000"/>
            </a:spcAft>
            <a:buChar char="•"/>
          </a:pPr>
          <a:r>
            <a:rPr lang="en-US" sz="1700" kern="1200" dirty="0"/>
            <a:t>Transfer and post-transfer f/u</a:t>
          </a:r>
        </a:p>
      </dsp:txBody>
      <dsp:txXfrm>
        <a:off x="9335431" y="1482535"/>
        <a:ext cx="1455445" cy="1826809"/>
      </dsp:txXfrm>
    </dsp:sp>
    <dsp:sp modelId="{D2AC02AF-80B5-4671-AF4A-2A6CDEF48F66}">
      <dsp:nvSpPr>
        <dsp:cNvPr id="0" name=""/>
        <dsp:cNvSpPr/>
      </dsp:nvSpPr>
      <dsp:spPr>
        <a:xfrm>
          <a:off x="7842666" y="1649558"/>
          <a:ext cx="1492764" cy="1492764"/>
        </a:xfrm>
        <a:prstGeom prst="ellipse">
          <a:avLst/>
        </a:prstGeom>
        <a:gradFill rotWithShape="0">
          <a:gsLst>
            <a:gs pos="0">
              <a:schemeClr val="accent5">
                <a:lumMod val="60000"/>
                <a:lumOff val="40000"/>
              </a:schemeClr>
            </a:gs>
            <a:gs pos="100000">
              <a:schemeClr val="accent5"/>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18-26 years</a:t>
          </a:r>
        </a:p>
      </dsp:txBody>
      <dsp:txXfrm>
        <a:off x="8061276" y="1868168"/>
        <a:ext cx="1055544" cy="10555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9BC7A-BB4B-4968-AA34-6F92F657B56F}"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41CCF-1001-4D52-BCF3-658308EC8578}" type="slidenum">
              <a:rPr lang="en-US" smtClean="0"/>
              <a:t>‹#›</a:t>
            </a:fld>
            <a:endParaRPr lang="en-US"/>
          </a:p>
        </p:txBody>
      </p:sp>
    </p:spTree>
    <p:extLst>
      <p:ext uri="{BB962C8B-B14F-4D97-AF65-F5344CB8AC3E}">
        <p14:creationId xmlns:p14="http://schemas.microsoft.com/office/powerpoint/2010/main" val="230417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E56DE-DA10-A847-A1F6-D6DD49E1EB45}" type="slidenum">
              <a:rPr lang="en-US" smtClean="0"/>
              <a:t>3</a:t>
            </a:fld>
            <a:endParaRPr lang="en-US"/>
          </a:p>
        </p:txBody>
      </p:sp>
    </p:spTree>
    <p:extLst>
      <p:ext uri="{BB962C8B-B14F-4D97-AF65-F5344CB8AC3E}">
        <p14:creationId xmlns:p14="http://schemas.microsoft.com/office/powerpoint/2010/main" val="49743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E56DE-DA10-A847-A1F6-D6DD49E1EB45}" type="slidenum">
              <a:rPr lang="en-US" smtClean="0"/>
              <a:t>4</a:t>
            </a:fld>
            <a:endParaRPr lang="en-US"/>
          </a:p>
        </p:txBody>
      </p:sp>
    </p:spTree>
    <p:extLst>
      <p:ext uri="{BB962C8B-B14F-4D97-AF65-F5344CB8AC3E}">
        <p14:creationId xmlns:p14="http://schemas.microsoft.com/office/powerpoint/2010/main" val="61436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626D1C-C865-471E-B949-91C2A71397C8}" type="slidenum">
              <a:rPr lang="en-US"/>
              <a:pPr>
                <a:defRPr/>
              </a:pPr>
              <a:t>5</a:t>
            </a:fld>
            <a:endParaRPr lang="en-US" dirty="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2714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626D1C-C865-471E-B949-91C2A71397C8}" type="slidenum">
              <a:rPr lang="en-US"/>
              <a:pPr>
                <a:defRPr/>
              </a:pPr>
              <a:t>6</a:t>
            </a:fld>
            <a:endParaRPr lang="en-US" dirty="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536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E56DE-DA10-A847-A1F6-D6DD49E1EB45}" type="slidenum">
              <a:rPr lang="en-US" smtClean="0"/>
              <a:t>7</a:t>
            </a:fld>
            <a:endParaRPr lang="en-US"/>
          </a:p>
        </p:txBody>
      </p:sp>
    </p:spTree>
    <p:extLst>
      <p:ext uri="{BB962C8B-B14F-4D97-AF65-F5344CB8AC3E}">
        <p14:creationId xmlns:p14="http://schemas.microsoft.com/office/powerpoint/2010/main" val="147819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E56DE-DA10-A847-A1F6-D6DD49E1EB45}" type="slidenum">
              <a:rPr lang="en-US" smtClean="0"/>
              <a:t>8</a:t>
            </a:fld>
            <a:endParaRPr lang="en-US"/>
          </a:p>
        </p:txBody>
      </p:sp>
    </p:spTree>
    <p:extLst>
      <p:ext uri="{BB962C8B-B14F-4D97-AF65-F5344CB8AC3E}">
        <p14:creationId xmlns:p14="http://schemas.microsoft.com/office/powerpoint/2010/main" val="266944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9EC91C-1FA9-4ECA-9B01-E5EE478B1973}" type="slidenum">
              <a:rPr lang="en-US" smtClean="0"/>
              <a:t>9</a:t>
            </a:fld>
            <a:endParaRPr lang="en-US" dirty="0"/>
          </a:p>
        </p:txBody>
      </p:sp>
    </p:spTree>
    <p:extLst>
      <p:ext uri="{BB962C8B-B14F-4D97-AF65-F5344CB8AC3E}">
        <p14:creationId xmlns:p14="http://schemas.microsoft.com/office/powerpoint/2010/main" val="215274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37931725" indent="-37474525" eaLnBrk="0" hangingPunct="0">
              <a:defRPr>
                <a:solidFill>
                  <a:schemeClr val="tx1"/>
                </a:solidFill>
                <a:latin typeface="Arial" charset="0"/>
                <a:cs typeface="Arial" charset="0"/>
              </a:defRPr>
            </a:lvl2pPr>
            <a:lvl3pPr eaLnBrk="0" hangingPunct="0">
              <a:defRPr>
                <a:solidFill>
                  <a:schemeClr val="tx1"/>
                </a:solidFill>
                <a:latin typeface="Arial" charset="0"/>
                <a:cs typeface="Arial" charset="0"/>
              </a:defRPr>
            </a:lvl3pPr>
            <a:lvl4pPr eaLnBrk="0" hangingPunct="0">
              <a:defRPr>
                <a:solidFill>
                  <a:schemeClr val="tx1"/>
                </a:solidFill>
                <a:latin typeface="Arial" charset="0"/>
                <a:cs typeface="Arial" charset="0"/>
              </a:defRPr>
            </a:lvl4pPr>
            <a:lvl5pPr eaLnBrk="0" hangingPunct="0">
              <a:defRPr>
                <a:solidFill>
                  <a:schemeClr val="tx1"/>
                </a:solidFill>
                <a:latin typeface="Arial" charset="0"/>
                <a:cs typeface="Arial" charset="0"/>
              </a:defRPr>
            </a:lvl5pPr>
            <a:lvl6pPr marL="457200" eaLnBrk="0" fontAlgn="base" hangingPunct="0">
              <a:spcBef>
                <a:spcPct val="0"/>
              </a:spcBef>
              <a:spcAft>
                <a:spcPct val="0"/>
              </a:spcAft>
              <a:defRPr>
                <a:solidFill>
                  <a:schemeClr val="tx1"/>
                </a:solidFill>
                <a:latin typeface="Arial" charset="0"/>
                <a:cs typeface="Arial" charset="0"/>
              </a:defRPr>
            </a:lvl6pPr>
            <a:lvl7pPr marL="914400" eaLnBrk="0" fontAlgn="base" hangingPunct="0">
              <a:spcBef>
                <a:spcPct val="0"/>
              </a:spcBef>
              <a:spcAft>
                <a:spcPct val="0"/>
              </a:spcAft>
              <a:defRPr>
                <a:solidFill>
                  <a:schemeClr val="tx1"/>
                </a:solidFill>
                <a:latin typeface="Arial" charset="0"/>
                <a:cs typeface="Arial" charset="0"/>
              </a:defRPr>
            </a:lvl7pPr>
            <a:lvl8pPr marL="1371600" eaLnBrk="0" fontAlgn="base" hangingPunct="0">
              <a:spcBef>
                <a:spcPct val="0"/>
              </a:spcBef>
              <a:spcAft>
                <a:spcPct val="0"/>
              </a:spcAft>
              <a:defRPr>
                <a:solidFill>
                  <a:schemeClr val="tx1"/>
                </a:solidFill>
                <a:latin typeface="Arial" charset="0"/>
                <a:cs typeface="Arial" charset="0"/>
              </a:defRPr>
            </a:lvl8pPr>
            <a:lvl9pPr marL="18288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A142719C-CDB1-443C-B65B-C5A219D52AFF}" type="slidenum">
              <a:rPr lang="en-US" altLang="en-US" sz="1200" smtClean="0">
                <a:solidFill>
                  <a:prstClr val="black"/>
                </a:solidFill>
              </a:rPr>
              <a:pPr algn="r" eaLnBrk="1" fontAlgn="base" hangingPunct="1">
                <a:spcBef>
                  <a:spcPct val="0"/>
                </a:spcBef>
                <a:spcAft>
                  <a:spcPct val="0"/>
                </a:spcAft>
              </a:pPr>
              <a:t>12</a:t>
            </a:fld>
            <a:endParaRPr lang="en-US" altLang="en-US" sz="1200" dirty="0">
              <a:solidFill>
                <a:prstClr val="black"/>
              </a:solidFill>
            </a:endParaRPr>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9723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FC80B0-0DC4-40D7-8CB2-37247140F61F}" type="slidenum">
              <a:rPr lang="en-US" smtClean="0"/>
              <a:pPr/>
              <a:t>18</a:t>
            </a:fld>
            <a:endParaRPr lang="en-US" dirty="0"/>
          </a:p>
        </p:txBody>
      </p:sp>
    </p:spTree>
    <p:extLst>
      <p:ext uri="{BB962C8B-B14F-4D97-AF65-F5344CB8AC3E}">
        <p14:creationId xmlns:p14="http://schemas.microsoft.com/office/powerpoint/2010/main" val="853480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1A83E91B-0E38-457E-9D74-11EC7CF82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8738BBDE-63E0-461E-B54F-B886F32E21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977ED46F-C931-4691-8D4C-482ED069C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F006A481-1630-49E3-A133-2CE281B5CFB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15432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039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6668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3251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336800" y="1219200"/>
            <a:ext cx="9550400" cy="1143000"/>
          </a:xfrm>
        </p:spPr>
        <p:txBody>
          <a:bodyPr/>
          <a:lstStyle/>
          <a:p>
            <a:r>
              <a:rPr lang="en-US"/>
              <a:t>Click to edit Master title style</a:t>
            </a:r>
          </a:p>
        </p:txBody>
      </p:sp>
      <p:sp>
        <p:nvSpPr>
          <p:cNvPr id="3" name="Content Placeholder 2"/>
          <p:cNvSpPr>
            <a:spLocks noGrp="1"/>
          </p:cNvSpPr>
          <p:nvPr>
            <p:ph sz="quarter" idx="1"/>
          </p:nvPr>
        </p:nvSpPr>
        <p:spPr>
          <a:xfrm>
            <a:off x="2336800" y="2438400"/>
            <a:ext cx="46736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213600" y="2438400"/>
            <a:ext cx="46736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2336800" y="4229100"/>
            <a:ext cx="9550400" cy="1638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032000" y="5943600"/>
            <a:ext cx="2540000" cy="457200"/>
          </a:xfrm>
        </p:spPr>
        <p:txBody>
          <a:bodyPr/>
          <a:lstStyle>
            <a:lvl1pPr>
              <a:defRPr/>
            </a:lvl1pPr>
          </a:lstStyle>
          <a:p>
            <a:pPr>
              <a:defRPr/>
            </a:pPr>
            <a:endParaRPr lang="en-US" dirty="0"/>
          </a:p>
        </p:txBody>
      </p:sp>
      <p:sp>
        <p:nvSpPr>
          <p:cNvPr id="7" name="Footer Placeholder 6"/>
          <p:cNvSpPr>
            <a:spLocks noGrp="1"/>
          </p:cNvSpPr>
          <p:nvPr>
            <p:ph type="ftr" sz="quarter" idx="11"/>
          </p:nvPr>
        </p:nvSpPr>
        <p:spPr>
          <a:xfrm>
            <a:off x="4978400" y="5943600"/>
            <a:ext cx="3860800" cy="457200"/>
          </a:xfr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9347200" y="5943600"/>
            <a:ext cx="2540000" cy="457200"/>
          </a:xfrm>
        </p:spPr>
        <p:txBody>
          <a:bodyPr/>
          <a:lstStyle>
            <a:lvl1pPr>
              <a:defRPr/>
            </a:lvl1pPr>
          </a:lstStyle>
          <a:p>
            <a:pPr>
              <a:defRPr/>
            </a:pPr>
            <a:fld id="{CC144BF3-7BF3-4286-A23C-F6F37BA7FABA}" type="slidenum">
              <a:rPr lang="en-US"/>
              <a:pPr>
                <a:defRPr/>
              </a:pPr>
              <a:t>‹#›</a:t>
            </a:fld>
            <a:endParaRPr lang="en-US" dirty="0"/>
          </a:p>
        </p:txBody>
      </p:sp>
    </p:spTree>
    <p:extLst>
      <p:ext uri="{BB962C8B-B14F-4D97-AF65-F5344CB8AC3E}">
        <p14:creationId xmlns:p14="http://schemas.microsoft.com/office/powerpoint/2010/main" val="277429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C987743-EBB5-492F-8DB2-3B5E73258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55DF39AA-05FC-471D-A96F-318DD40C8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pic>
        <p:nvPicPr>
          <p:cNvPr id="10" name="Picture 9">
            <a:extLst>
              <a:ext uri="{FF2B5EF4-FFF2-40B4-BE49-F238E27FC236}">
                <a16:creationId xmlns:a16="http://schemas.microsoft.com/office/drawing/2014/main" id="{1FB1E669-C51E-4424-905A-F8B0611E1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1" name="Picture 10">
            <a:extLst>
              <a:ext uri="{FF2B5EF4-FFF2-40B4-BE49-F238E27FC236}">
                <a16:creationId xmlns:a16="http://schemas.microsoft.com/office/drawing/2014/main" id="{8953675E-76F4-48A7-A502-2F787169CC3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522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9503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100000">
              <a:srgbClr val="EBEBEB"/>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65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652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101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8463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541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1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8540BD09-B14B-4B0C-B8CE-38402C9123A6}"/>
              </a:ext>
            </a:extLst>
          </p:cNvPr>
          <p:cNvSpPr/>
          <p:nvPr/>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CD7140-D735-4645-B9B8-EF425968E740}"/>
              </a:ext>
            </a:extLst>
          </p:cNvPr>
          <p:cNvSpPr/>
          <p:nvPr userDrawn="1"/>
        </p:nvSpPr>
        <p:spPr>
          <a:xfrm>
            <a:off x="0" y="-1"/>
            <a:ext cx="12192000" cy="106681"/>
          </a:xfrm>
          <a:prstGeom prst="rect">
            <a:avLst/>
          </a:prstGeom>
          <a:gradFill flip="none" rotWithShape="1">
            <a:gsLst>
              <a:gs pos="0">
                <a:srgbClr val="2F3393"/>
              </a:gs>
              <a:gs pos="97345">
                <a:srgbClr val="7E93A4"/>
              </a:gs>
              <a:gs pos="53000">
                <a:srgbClr val="4E71A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509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7.xml"/><Relationship Id="rId16"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47CD-48D2-A64C-93E4-48D341BF06DB}"/>
              </a:ext>
            </a:extLst>
          </p:cNvPr>
          <p:cNvSpPr>
            <a:spLocks noGrp="1"/>
          </p:cNvSpPr>
          <p:nvPr>
            <p:ph type="title"/>
          </p:nvPr>
        </p:nvSpPr>
        <p:spPr/>
        <p:txBody>
          <a:bodyPr/>
          <a:lstStyle/>
          <a:p>
            <a:r>
              <a:rPr lang="en-US" dirty="0"/>
              <a:t>Healthcare Transition With </a:t>
            </a:r>
            <a:r>
              <a:rPr lang="en-US" dirty="0" err="1"/>
              <a:t>XLH</a:t>
            </a:r>
            <a:endParaRPr lang="en-US" dirty="0"/>
          </a:p>
        </p:txBody>
      </p:sp>
      <p:sp>
        <p:nvSpPr>
          <p:cNvPr id="3" name="Subtitle 2">
            <a:extLst>
              <a:ext uri="{FF2B5EF4-FFF2-40B4-BE49-F238E27FC236}">
                <a16:creationId xmlns:a16="http://schemas.microsoft.com/office/drawing/2014/main" id="{4797D108-6563-7540-AB87-F731E69817CF}"/>
              </a:ext>
            </a:extLst>
          </p:cNvPr>
          <p:cNvSpPr>
            <a:spLocks noGrp="1"/>
          </p:cNvSpPr>
          <p:nvPr>
            <p:ph type="body" idx="1"/>
          </p:nvPr>
        </p:nvSpPr>
        <p:spPr>
          <a:xfrm>
            <a:off x="609601" y="4374972"/>
            <a:ext cx="10515600" cy="2268537"/>
          </a:xfrm>
        </p:spPr>
        <p:txBody>
          <a:bodyPr>
            <a:normAutofit/>
          </a:bodyPr>
          <a:lstStyle/>
          <a:p>
            <a:r>
              <a:rPr lang="en-US" dirty="0"/>
              <a:t>Maria E. Díaz-González de Ferris, MD, MPH, PhD</a:t>
            </a:r>
          </a:p>
          <a:p>
            <a:r>
              <a:rPr lang="en-US" dirty="0"/>
              <a:t>Professor and Director, the UNC Transition Program</a:t>
            </a:r>
          </a:p>
          <a:p>
            <a:r>
              <a:rPr lang="en-US" dirty="0"/>
              <a:t>The University of North Carolina at Chapel Hill</a:t>
            </a:r>
          </a:p>
          <a:p>
            <a:r>
              <a:rPr lang="en-US" dirty="0"/>
              <a:t>Chapel Hill, NC </a:t>
            </a:r>
          </a:p>
        </p:txBody>
      </p:sp>
    </p:spTree>
    <p:extLst>
      <p:ext uri="{BB962C8B-B14F-4D97-AF65-F5344CB8AC3E}">
        <p14:creationId xmlns:p14="http://schemas.microsoft.com/office/powerpoint/2010/main" val="115471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E055902-5144-BB6B-5E78-C66D5CEAFB2C}"/>
              </a:ext>
            </a:extLst>
          </p:cNvPr>
          <p:cNvGraphicFramePr>
            <a:graphicFrameLocks noGrp="1"/>
          </p:cNvGraphicFramePr>
          <p:nvPr>
            <p:ph idx="4294967295"/>
            <p:extLst>
              <p:ext uri="{D42A27DB-BD31-4B8C-83A1-F6EECF244321}">
                <p14:modId xmlns:p14="http://schemas.microsoft.com/office/powerpoint/2010/main" val="3640582808"/>
              </p:ext>
            </p:extLst>
          </p:nvPr>
        </p:nvGraphicFramePr>
        <p:xfrm>
          <a:off x="2648744" y="1205433"/>
          <a:ext cx="6665912" cy="5453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447AD34F-EFAE-00B7-4937-7092452B7521}"/>
              </a:ext>
            </a:extLst>
          </p:cNvPr>
          <p:cNvSpPr>
            <a:spLocks noGrp="1"/>
          </p:cNvSpPr>
          <p:nvPr>
            <p:ph type="title"/>
          </p:nvPr>
        </p:nvSpPr>
        <p:spPr/>
        <p:txBody>
          <a:bodyPr/>
          <a:lstStyle/>
          <a:p>
            <a:r>
              <a:rPr lang="en-US" dirty="0"/>
              <a:t>Healthcare Transition Readiness Questionnaires</a:t>
            </a:r>
          </a:p>
        </p:txBody>
      </p:sp>
    </p:spTree>
    <p:extLst>
      <p:ext uri="{BB962C8B-B14F-4D97-AF65-F5344CB8AC3E}">
        <p14:creationId xmlns:p14="http://schemas.microsoft.com/office/powerpoint/2010/main" val="3310256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43D7-2195-7749-9DDC-BE5B26EC9CEF}"/>
              </a:ext>
            </a:extLst>
          </p:cNvPr>
          <p:cNvSpPr>
            <a:spLocks noGrp="1"/>
          </p:cNvSpPr>
          <p:nvPr>
            <p:ph type="title"/>
          </p:nvPr>
        </p:nvSpPr>
        <p:spPr/>
        <p:txBody>
          <a:bodyPr/>
          <a:lstStyle/>
          <a:p>
            <a:r>
              <a:rPr lang="en-US" dirty="0"/>
              <a:t>Start Early – At the Time of Diagnosis!</a:t>
            </a:r>
          </a:p>
        </p:txBody>
      </p:sp>
      <p:sp>
        <p:nvSpPr>
          <p:cNvPr id="4" name="Content Placeholder 3">
            <a:extLst>
              <a:ext uri="{FF2B5EF4-FFF2-40B4-BE49-F238E27FC236}">
                <a16:creationId xmlns:a16="http://schemas.microsoft.com/office/drawing/2014/main" id="{87A671E7-E450-5C42-A050-572C0A711832}"/>
              </a:ext>
            </a:extLst>
          </p:cNvPr>
          <p:cNvSpPr>
            <a:spLocks noGrp="1"/>
          </p:cNvSpPr>
          <p:nvPr>
            <p:ph idx="1"/>
          </p:nvPr>
        </p:nvSpPr>
        <p:spPr>
          <a:xfrm>
            <a:off x="609600" y="1477906"/>
            <a:ext cx="5802086" cy="4722477"/>
          </a:xfrm>
        </p:spPr>
        <p:txBody>
          <a:bodyPr/>
          <a:lstStyle/>
          <a:p>
            <a:pPr>
              <a:spcBef>
                <a:spcPts val="2400"/>
              </a:spcBef>
            </a:pPr>
            <a:r>
              <a:rPr lang="en-US" dirty="0"/>
              <a:t>Even in prenatal visits!</a:t>
            </a:r>
          </a:p>
          <a:p>
            <a:pPr>
              <a:spcBef>
                <a:spcPts val="2400"/>
              </a:spcBef>
            </a:pPr>
            <a:r>
              <a:rPr lang="en-US" dirty="0"/>
              <a:t>Mention that the survival is great even for </a:t>
            </a:r>
            <a:r>
              <a:rPr lang="en-US" dirty="0" err="1"/>
              <a:t>ESRD</a:t>
            </a:r>
            <a:r>
              <a:rPr lang="en-US" dirty="0"/>
              <a:t> patients (Ferris M et al 2006)</a:t>
            </a:r>
          </a:p>
          <a:p>
            <a:pPr>
              <a:spcBef>
                <a:spcPts val="2400"/>
              </a:spcBef>
            </a:pPr>
            <a:r>
              <a:rPr lang="en-US" dirty="0"/>
              <a:t>Optimize parents’ health</a:t>
            </a:r>
          </a:p>
          <a:p>
            <a:pPr>
              <a:spcBef>
                <a:spcPts val="2400"/>
              </a:spcBef>
            </a:pPr>
            <a:r>
              <a:rPr lang="en-US" dirty="0"/>
              <a:t>Detect parenting style</a:t>
            </a:r>
          </a:p>
          <a:p>
            <a:pPr>
              <a:spcBef>
                <a:spcPts val="2400"/>
              </a:spcBef>
            </a:pPr>
            <a:r>
              <a:rPr lang="en-US" dirty="0"/>
              <a:t>Re-educate parents</a:t>
            </a:r>
          </a:p>
          <a:p>
            <a:pPr>
              <a:spcBef>
                <a:spcPts val="2400"/>
              </a:spcBef>
            </a:pPr>
            <a:r>
              <a:rPr lang="en-US" dirty="0"/>
              <a:t>Educate adolescents!!!</a:t>
            </a:r>
          </a:p>
        </p:txBody>
      </p:sp>
      <p:pic>
        <p:nvPicPr>
          <p:cNvPr id="6" name="Picture 5">
            <a:extLst>
              <a:ext uri="{FF2B5EF4-FFF2-40B4-BE49-F238E27FC236}">
                <a16:creationId xmlns:a16="http://schemas.microsoft.com/office/drawing/2014/main" id="{BC5DB84F-7CAF-9941-A99B-23FDD5B97403}"/>
              </a:ext>
            </a:extLst>
          </p:cNvPr>
          <p:cNvPicPr>
            <a:picLocks noChangeAspect="1"/>
          </p:cNvPicPr>
          <p:nvPr/>
        </p:nvPicPr>
        <p:blipFill>
          <a:blip r:embed="rId2"/>
          <a:stretch>
            <a:fillRect/>
          </a:stretch>
        </p:blipFill>
        <p:spPr>
          <a:xfrm>
            <a:off x="7063847" y="1283447"/>
            <a:ext cx="3833546" cy="5111394"/>
          </a:xfrm>
          <a:prstGeom prst="rect">
            <a:avLst/>
          </a:prstGeom>
        </p:spPr>
      </p:pic>
    </p:spTree>
    <p:extLst>
      <p:ext uri="{BB962C8B-B14F-4D97-AF65-F5344CB8AC3E}">
        <p14:creationId xmlns:p14="http://schemas.microsoft.com/office/powerpoint/2010/main" val="298833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ChangeArrowheads="1"/>
          </p:cNvSpPr>
          <p:nvPr/>
        </p:nvSpPr>
        <p:spPr bwMode="auto">
          <a:xfrm>
            <a:off x="3657600" y="1371600"/>
            <a:ext cx="6705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eaLnBrk="1" fontAlgn="base" hangingPunct="1">
              <a:spcAft>
                <a:spcPct val="0"/>
              </a:spcAft>
              <a:buClr>
                <a:srgbClr val="909090"/>
              </a:buClr>
            </a:pPr>
            <a:endParaRPr lang="en-US" altLang="en-US" sz="2400" dirty="0"/>
          </a:p>
        </p:txBody>
      </p:sp>
      <p:graphicFrame>
        <p:nvGraphicFramePr>
          <p:cNvPr id="2" name="Chart 1"/>
          <p:cNvGraphicFramePr/>
          <p:nvPr>
            <p:extLst>
              <p:ext uri="{D42A27DB-BD31-4B8C-83A1-F6EECF244321}">
                <p14:modId xmlns:p14="http://schemas.microsoft.com/office/powerpoint/2010/main" val="1050515651"/>
              </p:ext>
            </p:extLst>
          </p:nvPr>
        </p:nvGraphicFramePr>
        <p:xfrm>
          <a:off x="6074229" y="1167170"/>
          <a:ext cx="6400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6760029" y="4723949"/>
            <a:ext cx="1371600" cy="457200"/>
          </a:xfrm>
          <a:prstGeom prst="ellipse">
            <a:avLst/>
          </a:prstGeom>
          <a:noFill/>
          <a:ln w="38100">
            <a:solidFill>
              <a:srgbClr val="FA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sz="1800" dirty="0"/>
          </a:p>
        </p:txBody>
      </p:sp>
      <p:sp>
        <p:nvSpPr>
          <p:cNvPr id="6" name="Rectangle 5"/>
          <p:cNvSpPr/>
          <p:nvPr/>
        </p:nvSpPr>
        <p:spPr>
          <a:xfrm>
            <a:off x="8545286" y="5954394"/>
            <a:ext cx="1752599" cy="369332"/>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buClr>
                <a:srgbClr val="7030A0"/>
              </a:buClr>
            </a:pPr>
            <a:r>
              <a:rPr lang="en-US" sz="1800" dirty="0"/>
              <a:t>(n=160) </a:t>
            </a:r>
          </a:p>
        </p:txBody>
      </p:sp>
      <p:sp>
        <p:nvSpPr>
          <p:cNvPr id="7" name="Title 6">
            <a:extLst>
              <a:ext uri="{FF2B5EF4-FFF2-40B4-BE49-F238E27FC236}">
                <a16:creationId xmlns:a16="http://schemas.microsoft.com/office/drawing/2014/main" id="{FBB33D41-11C3-0B24-D35C-A9053F8412AD}"/>
              </a:ext>
            </a:extLst>
          </p:cNvPr>
          <p:cNvSpPr>
            <a:spLocks noGrp="1"/>
          </p:cNvSpPr>
          <p:nvPr>
            <p:ph type="title"/>
          </p:nvPr>
        </p:nvSpPr>
        <p:spPr/>
        <p:txBody>
          <a:bodyPr>
            <a:normAutofit/>
          </a:bodyPr>
          <a:lstStyle/>
          <a:p>
            <a:r>
              <a:rPr lang="en-US" dirty="0"/>
              <a:t>Adolescent Preference to Learn About Health Condition From…</a:t>
            </a:r>
          </a:p>
        </p:txBody>
      </p:sp>
      <p:sp>
        <p:nvSpPr>
          <p:cNvPr id="8" name="Content Placeholder 7">
            <a:extLst>
              <a:ext uri="{FF2B5EF4-FFF2-40B4-BE49-F238E27FC236}">
                <a16:creationId xmlns:a16="http://schemas.microsoft.com/office/drawing/2014/main" id="{465E58C4-643D-C34E-2D17-2EE21573A5DF}"/>
              </a:ext>
            </a:extLst>
          </p:cNvPr>
          <p:cNvSpPr>
            <a:spLocks noGrp="1"/>
          </p:cNvSpPr>
          <p:nvPr>
            <p:ph idx="1"/>
          </p:nvPr>
        </p:nvSpPr>
        <p:spPr>
          <a:xfrm>
            <a:off x="609600" y="2163706"/>
            <a:ext cx="5040086" cy="3703243"/>
          </a:xfrm>
        </p:spPr>
        <p:txBody>
          <a:bodyPr>
            <a:normAutofit/>
          </a:bodyPr>
          <a:lstStyle/>
          <a:p>
            <a:r>
              <a:rPr lang="en-US" sz="2800" dirty="0"/>
              <a:t>If parents = ↑ Adherence</a:t>
            </a:r>
          </a:p>
          <a:p>
            <a:endParaRPr lang="en-US" sz="2800" dirty="0"/>
          </a:p>
          <a:p>
            <a:r>
              <a:rPr lang="en-US" sz="2800" dirty="0"/>
              <a:t>If providers = ↑ self-efficacy and healthcare transition readiness in all health conditions</a:t>
            </a:r>
          </a:p>
          <a:p>
            <a:endParaRPr lang="en-US" sz="2800" dirty="0"/>
          </a:p>
        </p:txBody>
      </p:sp>
      <p:sp>
        <p:nvSpPr>
          <p:cNvPr id="15" name="Footer Placeholder 14">
            <a:extLst>
              <a:ext uri="{FF2B5EF4-FFF2-40B4-BE49-F238E27FC236}">
                <a16:creationId xmlns:a16="http://schemas.microsoft.com/office/drawing/2014/main" id="{EDFC69D9-B319-D2BC-BAD5-29AB88262E2F}"/>
              </a:ext>
            </a:extLst>
          </p:cNvPr>
          <p:cNvSpPr>
            <a:spLocks noGrp="1"/>
          </p:cNvSpPr>
          <p:nvPr>
            <p:ph type="ftr" sz="quarter" idx="3"/>
          </p:nvPr>
        </p:nvSpPr>
        <p:spPr/>
        <p:txBody>
          <a:bodyPr/>
          <a:lstStyle/>
          <a:p>
            <a:r>
              <a:rPr lang="en-US" dirty="0"/>
              <a:t>Johnson M et al </a:t>
            </a:r>
            <a:r>
              <a:rPr lang="en-US" i="1" dirty="0"/>
              <a:t>J </a:t>
            </a:r>
            <a:r>
              <a:rPr lang="en-US" i="1" dirty="0" err="1"/>
              <a:t>Pediatr</a:t>
            </a:r>
            <a:r>
              <a:rPr lang="en-US" i="1" dirty="0"/>
              <a:t> </a:t>
            </a:r>
            <a:r>
              <a:rPr lang="en-US" i="1" dirty="0" err="1"/>
              <a:t>Nurs</a:t>
            </a:r>
            <a:r>
              <a:rPr lang="en-US" i="1" dirty="0"/>
              <a:t>. </a:t>
            </a:r>
            <a:r>
              <a:rPr lang="en-US" dirty="0"/>
              <a:t>2015 Sep 30 (5):e83</a:t>
            </a:r>
          </a:p>
        </p:txBody>
      </p:sp>
    </p:spTree>
    <p:extLst>
      <p:ext uri="{BB962C8B-B14F-4D97-AF65-F5344CB8AC3E}">
        <p14:creationId xmlns:p14="http://schemas.microsoft.com/office/powerpoint/2010/main" val="369676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F855-CC7F-B743-879B-2E9866E9832E}"/>
              </a:ext>
            </a:extLst>
          </p:cNvPr>
          <p:cNvSpPr>
            <a:spLocks noGrp="1"/>
          </p:cNvSpPr>
          <p:nvPr>
            <p:ph type="title"/>
          </p:nvPr>
        </p:nvSpPr>
        <p:spPr/>
        <p:txBody>
          <a:bodyPr/>
          <a:lstStyle/>
          <a:p>
            <a:r>
              <a:rPr lang="en-US" dirty="0"/>
              <a:t>Parents of Patients With Chronic Health Conditions</a:t>
            </a:r>
          </a:p>
        </p:txBody>
      </p:sp>
      <p:sp>
        <p:nvSpPr>
          <p:cNvPr id="10" name="Straight Connector 9">
            <a:extLst>
              <a:ext uri="{FF2B5EF4-FFF2-40B4-BE49-F238E27FC236}">
                <a16:creationId xmlns:a16="http://schemas.microsoft.com/office/drawing/2014/main" id="{860877CF-85BF-8FA0-2726-A53A8CA75CAF}"/>
              </a:ext>
            </a:extLst>
          </p:cNvPr>
          <p:cNvSpPr/>
          <p:nvPr/>
        </p:nvSpPr>
        <p:spPr>
          <a:xfrm>
            <a:off x="1349828" y="1564185"/>
            <a:ext cx="949234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3C78BE77-A2FF-A80F-8059-B7C4ED37F742}"/>
              </a:ext>
            </a:extLst>
          </p:cNvPr>
          <p:cNvSpPr/>
          <p:nvPr/>
        </p:nvSpPr>
        <p:spPr>
          <a:xfrm>
            <a:off x="1349828" y="1564185"/>
            <a:ext cx="9492343" cy="1198098"/>
          </a:xfrm>
          <a:custGeom>
            <a:avLst/>
            <a:gdLst>
              <a:gd name="connsiteX0" fmla="*/ 0 w 9492343"/>
              <a:gd name="connsiteY0" fmla="*/ 0 h 1383903"/>
              <a:gd name="connsiteX1" fmla="*/ 9492343 w 9492343"/>
              <a:gd name="connsiteY1" fmla="*/ 0 h 1383903"/>
              <a:gd name="connsiteX2" fmla="*/ 9492343 w 9492343"/>
              <a:gd name="connsiteY2" fmla="*/ 1383903 h 1383903"/>
              <a:gd name="connsiteX3" fmla="*/ 0 w 9492343"/>
              <a:gd name="connsiteY3" fmla="*/ 1383903 h 1383903"/>
              <a:gd name="connsiteX4" fmla="*/ 0 w 9492343"/>
              <a:gd name="connsiteY4" fmla="*/ 0 h 138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43" h="1383903">
                <a:moveTo>
                  <a:pt x="0" y="0"/>
                </a:moveTo>
                <a:lnTo>
                  <a:pt x="9492343" y="0"/>
                </a:lnTo>
                <a:lnTo>
                  <a:pt x="9492343" y="1383903"/>
                </a:lnTo>
                <a:lnTo>
                  <a:pt x="0" y="1383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 </a:t>
            </a:r>
            <a:r>
              <a:rPr lang="en-US" sz="2400" kern="1200" dirty="0"/>
              <a:t>Authoritarian parenting style = ↑ educational success</a:t>
            </a:r>
            <a:endParaRPr lang="en-US" sz="2900" kern="1200" dirty="0"/>
          </a:p>
        </p:txBody>
      </p:sp>
      <p:sp>
        <p:nvSpPr>
          <p:cNvPr id="12" name="Straight Connector 11">
            <a:extLst>
              <a:ext uri="{FF2B5EF4-FFF2-40B4-BE49-F238E27FC236}">
                <a16:creationId xmlns:a16="http://schemas.microsoft.com/office/drawing/2014/main" id="{F3C7BB06-E5C6-C5F0-FC1E-B97EED91B695}"/>
              </a:ext>
            </a:extLst>
          </p:cNvPr>
          <p:cNvSpPr/>
          <p:nvPr/>
        </p:nvSpPr>
        <p:spPr>
          <a:xfrm>
            <a:off x="1349828" y="2762283"/>
            <a:ext cx="9492343" cy="0"/>
          </a:xfrm>
          <a:prstGeom prst="line">
            <a:avLst/>
          </a:prstGeom>
        </p:spPr>
        <p:style>
          <a:lnRef idx="2">
            <a:schemeClr val="accent2">
              <a:hueOff val="2602503"/>
              <a:satOff val="-15569"/>
              <a:lumOff val="-3595"/>
              <a:alphaOff val="0"/>
            </a:schemeClr>
          </a:lnRef>
          <a:fillRef idx="1">
            <a:schemeClr val="accent2">
              <a:hueOff val="2602503"/>
              <a:satOff val="-15569"/>
              <a:lumOff val="-3595"/>
              <a:alphaOff val="0"/>
            </a:schemeClr>
          </a:fillRef>
          <a:effectRef idx="0">
            <a:schemeClr val="accent2">
              <a:hueOff val="2602503"/>
              <a:satOff val="-15569"/>
              <a:lumOff val="-3595"/>
              <a:alphaOff val="0"/>
            </a:schemeClr>
          </a:effectRef>
          <a:fontRef idx="minor">
            <a:schemeClr val="lt1"/>
          </a:fontRef>
        </p:style>
      </p:sp>
      <p:sp>
        <p:nvSpPr>
          <p:cNvPr id="13" name="Freeform: Shape 12">
            <a:extLst>
              <a:ext uri="{FF2B5EF4-FFF2-40B4-BE49-F238E27FC236}">
                <a16:creationId xmlns:a16="http://schemas.microsoft.com/office/drawing/2014/main" id="{6707BEC7-C54A-205E-8521-C463F1E4D263}"/>
              </a:ext>
            </a:extLst>
          </p:cNvPr>
          <p:cNvSpPr/>
          <p:nvPr/>
        </p:nvSpPr>
        <p:spPr>
          <a:xfrm>
            <a:off x="1349828" y="2762283"/>
            <a:ext cx="9492343" cy="1198098"/>
          </a:xfrm>
          <a:custGeom>
            <a:avLst/>
            <a:gdLst>
              <a:gd name="connsiteX0" fmla="*/ 0 w 9492343"/>
              <a:gd name="connsiteY0" fmla="*/ 0 h 1383903"/>
              <a:gd name="connsiteX1" fmla="*/ 9492343 w 9492343"/>
              <a:gd name="connsiteY1" fmla="*/ 0 h 1383903"/>
              <a:gd name="connsiteX2" fmla="*/ 9492343 w 9492343"/>
              <a:gd name="connsiteY2" fmla="*/ 1383903 h 1383903"/>
              <a:gd name="connsiteX3" fmla="*/ 0 w 9492343"/>
              <a:gd name="connsiteY3" fmla="*/ 1383903 h 1383903"/>
              <a:gd name="connsiteX4" fmla="*/ 0 w 9492343"/>
              <a:gd name="connsiteY4" fmla="*/ 0 h 138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43" h="1383903">
                <a:moveTo>
                  <a:pt x="0" y="0"/>
                </a:moveTo>
                <a:lnTo>
                  <a:pt x="9492343" y="0"/>
                </a:lnTo>
                <a:lnTo>
                  <a:pt x="9492343" y="1383903"/>
                </a:lnTo>
                <a:lnTo>
                  <a:pt x="0" y="1383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a:t>
            </a:r>
            <a:r>
              <a:rPr lang="en-US" sz="2900" b="1" kern="1200" dirty="0"/>
              <a:t> </a:t>
            </a:r>
            <a:r>
              <a:rPr lang="en-US" sz="2400" kern="1200" dirty="0"/>
              <a:t>Parental education = ↑ academic achievement in their child</a:t>
            </a:r>
            <a:endParaRPr lang="en-US" sz="2900" kern="1200" dirty="0"/>
          </a:p>
        </p:txBody>
      </p:sp>
      <p:sp>
        <p:nvSpPr>
          <p:cNvPr id="14" name="Straight Connector 13">
            <a:extLst>
              <a:ext uri="{FF2B5EF4-FFF2-40B4-BE49-F238E27FC236}">
                <a16:creationId xmlns:a16="http://schemas.microsoft.com/office/drawing/2014/main" id="{BB7C5253-2A38-BF2A-C67E-68E8662FB979}"/>
              </a:ext>
            </a:extLst>
          </p:cNvPr>
          <p:cNvSpPr/>
          <p:nvPr/>
        </p:nvSpPr>
        <p:spPr>
          <a:xfrm>
            <a:off x="1349828" y="3960381"/>
            <a:ext cx="9492343" cy="0"/>
          </a:xfrm>
          <a:prstGeom prst="line">
            <a:avLst/>
          </a:prstGeom>
        </p:spPr>
        <p:style>
          <a:lnRef idx="2">
            <a:schemeClr val="accent2">
              <a:hueOff val="5205007"/>
              <a:satOff val="-31137"/>
              <a:lumOff val="-7190"/>
              <a:alphaOff val="0"/>
            </a:schemeClr>
          </a:lnRef>
          <a:fillRef idx="1">
            <a:schemeClr val="accent2">
              <a:hueOff val="5205007"/>
              <a:satOff val="-31137"/>
              <a:lumOff val="-7190"/>
              <a:alphaOff val="0"/>
            </a:schemeClr>
          </a:fillRef>
          <a:effectRef idx="0">
            <a:schemeClr val="accent2">
              <a:hueOff val="5205007"/>
              <a:satOff val="-31137"/>
              <a:lumOff val="-7190"/>
              <a:alphaOff val="0"/>
            </a:schemeClr>
          </a:effectRef>
          <a:fontRef idx="minor">
            <a:schemeClr val="lt1"/>
          </a:fontRef>
        </p:style>
      </p:sp>
      <p:sp>
        <p:nvSpPr>
          <p:cNvPr id="15" name="Freeform: Shape 14">
            <a:extLst>
              <a:ext uri="{FF2B5EF4-FFF2-40B4-BE49-F238E27FC236}">
                <a16:creationId xmlns:a16="http://schemas.microsoft.com/office/drawing/2014/main" id="{2832F7BC-8696-C31B-07E0-83BCC754C71B}"/>
              </a:ext>
            </a:extLst>
          </p:cNvPr>
          <p:cNvSpPr/>
          <p:nvPr/>
        </p:nvSpPr>
        <p:spPr>
          <a:xfrm>
            <a:off x="1349828" y="3960381"/>
            <a:ext cx="9492343" cy="1198098"/>
          </a:xfrm>
          <a:custGeom>
            <a:avLst/>
            <a:gdLst>
              <a:gd name="connsiteX0" fmla="*/ 0 w 9492343"/>
              <a:gd name="connsiteY0" fmla="*/ 0 h 1383903"/>
              <a:gd name="connsiteX1" fmla="*/ 9492343 w 9492343"/>
              <a:gd name="connsiteY1" fmla="*/ 0 h 1383903"/>
              <a:gd name="connsiteX2" fmla="*/ 9492343 w 9492343"/>
              <a:gd name="connsiteY2" fmla="*/ 1383903 h 1383903"/>
              <a:gd name="connsiteX3" fmla="*/ 0 w 9492343"/>
              <a:gd name="connsiteY3" fmla="*/ 1383903 h 1383903"/>
              <a:gd name="connsiteX4" fmla="*/ 0 w 9492343"/>
              <a:gd name="connsiteY4" fmla="*/ 0 h 138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43" h="1383903">
                <a:moveTo>
                  <a:pt x="0" y="0"/>
                </a:moveTo>
                <a:lnTo>
                  <a:pt x="9492343" y="0"/>
                </a:lnTo>
                <a:lnTo>
                  <a:pt x="9492343" y="1383903"/>
                </a:lnTo>
                <a:lnTo>
                  <a:pt x="0" y="1383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dirty="0"/>
              <a:t>↑ </a:t>
            </a:r>
            <a:r>
              <a:rPr lang="en-US" sz="2400" kern="1200" dirty="0"/>
              <a:t>Maternal education = ↓ Healthcare transition readiness</a:t>
            </a:r>
            <a:endParaRPr lang="en-US" sz="2900" kern="1200" dirty="0"/>
          </a:p>
        </p:txBody>
      </p:sp>
      <p:sp>
        <p:nvSpPr>
          <p:cNvPr id="16" name="Straight Connector 15">
            <a:extLst>
              <a:ext uri="{FF2B5EF4-FFF2-40B4-BE49-F238E27FC236}">
                <a16:creationId xmlns:a16="http://schemas.microsoft.com/office/drawing/2014/main" id="{184F5B26-08C0-6E40-8D4B-057D52E54B4D}"/>
              </a:ext>
            </a:extLst>
          </p:cNvPr>
          <p:cNvSpPr/>
          <p:nvPr/>
        </p:nvSpPr>
        <p:spPr>
          <a:xfrm>
            <a:off x="1349828" y="5158478"/>
            <a:ext cx="9492343" cy="0"/>
          </a:xfrm>
          <a:prstGeom prst="line">
            <a:avLst/>
          </a:prstGeom>
        </p:spPr>
        <p:style>
          <a:lnRef idx="2">
            <a:schemeClr val="accent2">
              <a:hueOff val="7807510"/>
              <a:satOff val="-46706"/>
              <a:lumOff val="-10785"/>
              <a:alphaOff val="0"/>
            </a:schemeClr>
          </a:lnRef>
          <a:fillRef idx="1">
            <a:schemeClr val="accent2">
              <a:hueOff val="7807510"/>
              <a:satOff val="-46706"/>
              <a:lumOff val="-10785"/>
              <a:alphaOff val="0"/>
            </a:schemeClr>
          </a:fillRef>
          <a:effectRef idx="0">
            <a:schemeClr val="accent2">
              <a:hueOff val="7807510"/>
              <a:satOff val="-46706"/>
              <a:lumOff val="-10785"/>
              <a:alphaOff val="0"/>
            </a:schemeClr>
          </a:effectRef>
          <a:fontRef idx="minor">
            <a:schemeClr val="lt1"/>
          </a:fontRef>
        </p:style>
      </p:sp>
      <p:sp>
        <p:nvSpPr>
          <p:cNvPr id="17" name="Freeform: Shape 16">
            <a:extLst>
              <a:ext uri="{FF2B5EF4-FFF2-40B4-BE49-F238E27FC236}">
                <a16:creationId xmlns:a16="http://schemas.microsoft.com/office/drawing/2014/main" id="{E38445FD-569C-32F0-DB8A-A148A888BC06}"/>
              </a:ext>
            </a:extLst>
          </p:cNvPr>
          <p:cNvSpPr/>
          <p:nvPr/>
        </p:nvSpPr>
        <p:spPr>
          <a:xfrm>
            <a:off x="1349828" y="5158478"/>
            <a:ext cx="9492343" cy="1198098"/>
          </a:xfrm>
          <a:custGeom>
            <a:avLst/>
            <a:gdLst>
              <a:gd name="connsiteX0" fmla="*/ 0 w 9492343"/>
              <a:gd name="connsiteY0" fmla="*/ 0 h 1383903"/>
              <a:gd name="connsiteX1" fmla="*/ 9492343 w 9492343"/>
              <a:gd name="connsiteY1" fmla="*/ 0 h 1383903"/>
              <a:gd name="connsiteX2" fmla="*/ 9492343 w 9492343"/>
              <a:gd name="connsiteY2" fmla="*/ 1383903 h 1383903"/>
              <a:gd name="connsiteX3" fmla="*/ 0 w 9492343"/>
              <a:gd name="connsiteY3" fmla="*/ 1383903 h 1383903"/>
              <a:gd name="connsiteX4" fmla="*/ 0 w 9492343"/>
              <a:gd name="connsiteY4" fmla="*/ 0 h 1383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343" h="1383903">
                <a:moveTo>
                  <a:pt x="0" y="0"/>
                </a:moveTo>
                <a:lnTo>
                  <a:pt x="9492343" y="0"/>
                </a:lnTo>
                <a:lnTo>
                  <a:pt x="9492343" y="1383903"/>
                </a:lnTo>
                <a:lnTo>
                  <a:pt x="0" y="13839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l" defTabSz="1778000">
              <a:lnSpc>
                <a:spcPct val="100000"/>
              </a:lnSpc>
              <a:spcBef>
                <a:spcPct val="0"/>
              </a:spcBef>
              <a:spcAft>
                <a:spcPct val="35000"/>
              </a:spcAft>
              <a:buNone/>
            </a:pPr>
            <a:r>
              <a:rPr lang="en-US" sz="4000" kern="1200" dirty="0"/>
              <a:t>↑ </a:t>
            </a:r>
            <a:r>
              <a:rPr lang="en-US" sz="2400" kern="1200" dirty="0"/>
              <a:t>Parent mood disorder = ↑ Child mood disorder (various studies)</a:t>
            </a:r>
            <a:endParaRPr lang="en-US" sz="4000" kern="1200" dirty="0"/>
          </a:p>
        </p:txBody>
      </p:sp>
      <p:sp>
        <p:nvSpPr>
          <p:cNvPr id="5" name="TextBox 4">
            <a:extLst>
              <a:ext uri="{FF2B5EF4-FFF2-40B4-BE49-F238E27FC236}">
                <a16:creationId xmlns:a16="http://schemas.microsoft.com/office/drawing/2014/main" id="{C4CD31E6-284D-6540-1AA3-9264B99FF228}"/>
              </a:ext>
            </a:extLst>
          </p:cNvPr>
          <p:cNvSpPr txBox="1"/>
          <p:nvPr/>
        </p:nvSpPr>
        <p:spPr>
          <a:xfrm>
            <a:off x="1611086" y="2436653"/>
            <a:ext cx="2967479" cy="523220"/>
          </a:xfrm>
          <a:prstGeom prst="rect">
            <a:avLst/>
          </a:prstGeom>
          <a:noFill/>
        </p:spPr>
        <p:txBody>
          <a:bodyPr wrap="none" rtlCol="0">
            <a:spAutoFit/>
          </a:bodyPr>
          <a:lstStyle/>
          <a:p>
            <a:r>
              <a:rPr lang="en-US" sz="1400" dirty="0"/>
              <a:t>(</a:t>
            </a:r>
            <a:r>
              <a:rPr lang="en-US" sz="1400" dirty="0" err="1"/>
              <a:t>Zahedani</a:t>
            </a:r>
            <a:r>
              <a:rPr lang="en-US" sz="1400" dirty="0"/>
              <a:t> Z, 2016; Leung K, 2018)</a:t>
            </a:r>
          </a:p>
          <a:p>
            <a:endParaRPr lang="en-US" sz="1400" dirty="0"/>
          </a:p>
        </p:txBody>
      </p:sp>
      <p:sp>
        <p:nvSpPr>
          <p:cNvPr id="6" name="TextBox 5">
            <a:extLst>
              <a:ext uri="{FF2B5EF4-FFF2-40B4-BE49-F238E27FC236}">
                <a16:creationId xmlns:a16="http://schemas.microsoft.com/office/drawing/2014/main" id="{763E7D8A-4338-B668-F1DF-99392B70E146}"/>
              </a:ext>
            </a:extLst>
          </p:cNvPr>
          <p:cNvSpPr txBox="1"/>
          <p:nvPr/>
        </p:nvSpPr>
        <p:spPr>
          <a:xfrm>
            <a:off x="1600200" y="3633453"/>
            <a:ext cx="2450799" cy="523220"/>
          </a:xfrm>
          <a:prstGeom prst="rect">
            <a:avLst/>
          </a:prstGeom>
          <a:noFill/>
        </p:spPr>
        <p:txBody>
          <a:bodyPr wrap="none" rtlCol="0">
            <a:spAutoFit/>
          </a:bodyPr>
          <a:lstStyle/>
          <a:p>
            <a:r>
              <a:rPr lang="en-US" sz="1400" dirty="0"/>
              <a:t>(Hooper et. al. </a:t>
            </a:r>
            <a:r>
              <a:rPr lang="en-US" sz="1400" dirty="0" err="1"/>
              <a:t>CJASN</a:t>
            </a:r>
            <a:r>
              <a:rPr lang="en-US" sz="1400" dirty="0"/>
              <a:t> 2011)</a:t>
            </a:r>
          </a:p>
          <a:p>
            <a:endParaRPr lang="en-US" sz="1400" dirty="0"/>
          </a:p>
        </p:txBody>
      </p:sp>
      <p:sp>
        <p:nvSpPr>
          <p:cNvPr id="7" name="TextBox 6">
            <a:extLst>
              <a:ext uri="{FF2B5EF4-FFF2-40B4-BE49-F238E27FC236}">
                <a16:creationId xmlns:a16="http://schemas.microsoft.com/office/drawing/2014/main" id="{984D8AA6-5640-A15D-2B03-A1D758D2D842}"/>
              </a:ext>
            </a:extLst>
          </p:cNvPr>
          <p:cNvSpPr txBox="1"/>
          <p:nvPr/>
        </p:nvSpPr>
        <p:spPr>
          <a:xfrm>
            <a:off x="1600200" y="4828214"/>
            <a:ext cx="2440092" cy="523220"/>
          </a:xfrm>
          <a:prstGeom prst="rect">
            <a:avLst/>
          </a:prstGeom>
          <a:noFill/>
        </p:spPr>
        <p:txBody>
          <a:bodyPr wrap="none" rtlCol="0">
            <a:spAutoFit/>
          </a:bodyPr>
          <a:lstStyle/>
          <a:p>
            <a:r>
              <a:rPr lang="en-US" sz="1400" dirty="0"/>
              <a:t>(Ferris et.al. 2017 and 2018)</a:t>
            </a:r>
          </a:p>
          <a:p>
            <a:endParaRPr lang="en-US" sz="1400" dirty="0"/>
          </a:p>
        </p:txBody>
      </p:sp>
    </p:spTree>
    <p:extLst>
      <p:ext uri="{BB962C8B-B14F-4D97-AF65-F5344CB8AC3E}">
        <p14:creationId xmlns:p14="http://schemas.microsoft.com/office/powerpoint/2010/main" val="222376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69EAE6-5504-B3F5-E68B-726A64295963}"/>
              </a:ext>
            </a:extLst>
          </p:cNvPr>
          <p:cNvPicPr>
            <a:picLocks noChangeAspect="1"/>
          </p:cNvPicPr>
          <p:nvPr/>
        </p:nvPicPr>
        <p:blipFill>
          <a:blip r:embed="rId2"/>
          <a:stretch>
            <a:fillRect/>
          </a:stretch>
        </p:blipFill>
        <p:spPr>
          <a:xfrm>
            <a:off x="5663446" y="653624"/>
            <a:ext cx="5682912" cy="5550751"/>
          </a:xfrm>
          <a:prstGeom prst="rect">
            <a:avLst/>
          </a:prstGeom>
        </p:spPr>
      </p:pic>
      <p:sp>
        <p:nvSpPr>
          <p:cNvPr id="3" name="Title 2">
            <a:extLst>
              <a:ext uri="{FF2B5EF4-FFF2-40B4-BE49-F238E27FC236}">
                <a16:creationId xmlns:a16="http://schemas.microsoft.com/office/drawing/2014/main" id="{AA5381F6-1EDF-7C04-B1B6-157F3AA3BA4B}"/>
              </a:ext>
            </a:extLst>
          </p:cNvPr>
          <p:cNvSpPr>
            <a:spLocks noGrp="1"/>
          </p:cNvSpPr>
          <p:nvPr>
            <p:ph type="title"/>
          </p:nvPr>
        </p:nvSpPr>
        <p:spPr>
          <a:xfrm>
            <a:off x="402771" y="1710355"/>
            <a:ext cx="4999417" cy="3218609"/>
          </a:xfrm>
        </p:spPr>
        <p:txBody>
          <a:bodyPr>
            <a:normAutofit/>
          </a:bodyPr>
          <a:lstStyle/>
          <a:p>
            <a:r>
              <a:rPr lang="en-US" dirty="0"/>
              <a:t>Supporting Healthcare Transition to </a:t>
            </a:r>
            <a:br>
              <a:rPr lang="en-US" dirty="0"/>
            </a:br>
            <a:r>
              <a:rPr lang="en-US" dirty="0"/>
              <a:t>Adult-focused </a:t>
            </a:r>
            <a:br>
              <a:rPr lang="en-US" dirty="0"/>
            </a:br>
            <a:r>
              <a:rPr lang="en-US" dirty="0"/>
              <a:t>Services for </a:t>
            </a:r>
            <a:br>
              <a:rPr lang="en-US" dirty="0"/>
            </a:br>
            <a:r>
              <a:rPr lang="en-US" dirty="0"/>
              <a:t>Patients With </a:t>
            </a:r>
            <a:r>
              <a:rPr lang="en-US" dirty="0" err="1"/>
              <a:t>XLH</a:t>
            </a:r>
            <a:br>
              <a:rPr lang="en-US" dirty="0"/>
            </a:br>
            <a:r>
              <a:rPr lang="en-US" dirty="0"/>
              <a:t>(Expert Consensus)</a:t>
            </a:r>
          </a:p>
        </p:txBody>
      </p:sp>
    </p:spTree>
    <p:extLst>
      <p:ext uri="{BB962C8B-B14F-4D97-AF65-F5344CB8AC3E}">
        <p14:creationId xmlns:p14="http://schemas.microsoft.com/office/powerpoint/2010/main" val="885527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4F351-D3E0-632D-6958-4DC4D4B97369}"/>
              </a:ext>
            </a:extLst>
          </p:cNvPr>
          <p:cNvSpPr>
            <a:spLocks noGrp="1"/>
          </p:cNvSpPr>
          <p:nvPr>
            <p:ph type="title"/>
          </p:nvPr>
        </p:nvSpPr>
        <p:spPr/>
        <p:txBody>
          <a:bodyPr/>
          <a:lstStyle/>
          <a:p>
            <a:r>
              <a:rPr lang="en-US" dirty="0"/>
              <a:t>Suggested Healthcare Transition By Age</a:t>
            </a:r>
            <a:br>
              <a:rPr lang="en-US" dirty="0"/>
            </a:br>
            <a:r>
              <a:rPr lang="en-US" dirty="0"/>
              <a:t>(</a:t>
            </a:r>
            <a:r>
              <a:rPr lang="en-US" dirty="0" err="1"/>
              <a:t>XLH</a:t>
            </a:r>
            <a:r>
              <a:rPr lang="en-US" dirty="0"/>
              <a:t> Expert Consensus)  </a:t>
            </a:r>
          </a:p>
        </p:txBody>
      </p:sp>
      <p:graphicFrame>
        <p:nvGraphicFramePr>
          <p:cNvPr id="3" name="Diagram 2">
            <a:extLst>
              <a:ext uri="{FF2B5EF4-FFF2-40B4-BE49-F238E27FC236}">
                <a16:creationId xmlns:a16="http://schemas.microsoft.com/office/drawing/2014/main" id="{1E4DD121-DDFE-E269-E8C5-6DD7AEDC31C4}"/>
              </a:ext>
            </a:extLst>
          </p:cNvPr>
          <p:cNvGraphicFramePr/>
          <p:nvPr>
            <p:extLst>
              <p:ext uri="{D42A27DB-BD31-4B8C-83A1-F6EECF244321}">
                <p14:modId xmlns:p14="http://schemas.microsoft.com/office/powerpoint/2010/main" val="3456386445"/>
              </p:ext>
            </p:extLst>
          </p:nvPr>
        </p:nvGraphicFramePr>
        <p:xfrm>
          <a:off x="305884" y="1221796"/>
          <a:ext cx="11580232" cy="4791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14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E20F688-094D-B354-D8D2-D975BD449350}"/>
              </a:ext>
            </a:extLst>
          </p:cNvPr>
          <p:cNvGrpSpPr/>
          <p:nvPr/>
        </p:nvGrpSpPr>
        <p:grpSpPr>
          <a:xfrm>
            <a:off x="4254590" y="1778560"/>
            <a:ext cx="6979466" cy="4828233"/>
            <a:chOff x="4023479" y="2029767"/>
            <a:chExt cx="6979466" cy="4828233"/>
          </a:xfrm>
        </p:grpSpPr>
        <p:pic>
          <p:nvPicPr>
            <p:cNvPr id="3" name="Picture 2" descr="https://powerpoint.officeapps.live.com/pods/GetClipboardImage.ashx?Id=49ddae7d-996e-49a7-bd86-fd708652a978&amp;DC=PUS8&amp;wdoverrides=GetClipboardImageEnabled:true">
              <a:extLst>
                <a:ext uri="{FF2B5EF4-FFF2-40B4-BE49-F238E27FC236}">
                  <a16:creationId xmlns:a16="http://schemas.microsoft.com/office/drawing/2014/main" id="{B8FFC31B-D686-0748-A327-12AE992C66F0}"/>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4023479" y="2029767"/>
              <a:ext cx="6728258" cy="4828233"/>
            </a:xfrm>
            <a:prstGeom prst="rect">
              <a:avLst/>
            </a:prstGeom>
            <a:noFill/>
            <a:ln>
              <a:noFill/>
            </a:ln>
          </p:spPr>
        </p:pic>
        <p:sp>
          <p:nvSpPr>
            <p:cNvPr id="13" name="Rectangle 12">
              <a:extLst>
                <a:ext uri="{FF2B5EF4-FFF2-40B4-BE49-F238E27FC236}">
                  <a16:creationId xmlns:a16="http://schemas.microsoft.com/office/drawing/2014/main" id="{645D38FF-C35C-4F95-D369-E02B1A4356C1}"/>
                </a:ext>
              </a:extLst>
            </p:cNvPr>
            <p:cNvSpPr/>
            <p:nvPr/>
          </p:nvSpPr>
          <p:spPr>
            <a:xfrm>
              <a:off x="9209330" y="6179736"/>
              <a:ext cx="1793615"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1CD99215-C507-6E4C-A322-4523F39FD649}"/>
              </a:ext>
            </a:extLst>
          </p:cNvPr>
          <p:cNvPicPr>
            <a:picLocks noChangeAspect="1"/>
          </p:cNvPicPr>
          <p:nvPr/>
        </p:nvPicPr>
        <p:blipFill>
          <a:blip r:embed="rId3"/>
          <a:stretch>
            <a:fillRect/>
          </a:stretch>
        </p:blipFill>
        <p:spPr>
          <a:xfrm rot="21123438">
            <a:off x="4747311" y="3401551"/>
            <a:ext cx="1022374" cy="1919951"/>
          </a:xfrm>
          <a:prstGeom prst="rect">
            <a:avLst/>
          </a:prstGeom>
        </p:spPr>
      </p:pic>
      <p:pic>
        <p:nvPicPr>
          <p:cNvPr id="6" name="Picture 5">
            <a:extLst>
              <a:ext uri="{FF2B5EF4-FFF2-40B4-BE49-F238E27FC236}">
                <a16:creationId xmlns:a16="http://schemas.microsoft.com/office/drawing/2014/main" id="{6950EA5D-5DD4-0D4F-9DCE-35DB54C8E607}"/>
              </a:ext>
            </a:extLst>
          </p:cNvPr>
          <p:cNvPicPr>
            <a:picLocks noChangeAspect="1"/>
          </p:cNvPicPr>
          <p:nvPr/>
        </p:nvPicPr>
        <p:blipFill>
          <a:blip r:embed="rId4"/>
          <a:stretch>
            <a:fillRect/>
          </a:stretch>
        </p:blipFill>
        <p:spPr>
          <a:xfrm>
            <a:off x="9516361" y="532563"/>
            <a:ext cx="1035377" cy="1690410"/>
          </a:xfrm>
          <a:prstGeom prst="rect">
            <a:avLst/>
          </a:prstGeom>
        </p:spPr>
      </p:pic>
      <p:pic>
        <p:nvPicPr>
          <p:cNvPr id="9" name="Picture 8">
            <a:extLst>
              <a:ext uri="{FF2B5EF4-FFF2-40B4-BE49-F238E27FC236}">
                <a16:creationId xmlns:a16="http://schemas.microsoft.com/office/drawing/2014/main" id="{F313246D-F94C-7549-B010-5C9C6CB67D15}"/>
              </a:ext>
            </a:extLst>
          </p:cNvPr>
          <p:cNvPicPr>
            <a:picLocks noChangeAspect="1"/>
          </p:cNvPicPr>
          <p:nvPr/>
        </p:nvPicPr>
        <p:blipFill>
          <a:blip r:embed="rId5"/>
          <a:stretch>
            <a:fillRect/>
          </a:stretch>
        </p:blipFill>
        <p:spPr>
          <a:xfrm>
            <a:off x="8081351" y="675169"/>
            <a:ext cx="1359090" cy="1748027"/>
          </a:xfrm>
          <a:prstGeom prst="rect">
            <a:avLst/>
          </a:prstGeom>
        </p:spPr>
      </p:pic>
      <p:pic>
        <p:nvPicPr>
          <p:cNvPr id="10" name="Picture 9">
            <a:extLst>
              <a:ext uri="{FF2B5EF4-FFF2-40B4-BE49-F238E27FC236}">
                <a16:creationId xmlns:a16="http://schemas.microsoft.com/office/drawing/2014/main" id="{C95D6D82-9F39-2540-B086-4C4DD0C8872F}"/>
              </a:ext>
            </a:extLst>
          </p:cNvPr>
          <p:cNvPicPr>
            <a:picLocks noChangeAspect="1"/>
          </p:cNvPicPr>
          <p:nvPr/>
        </p:nvPicPr>
        <p:blipFill>
          <a:blip r:embed="rId6"/>
          <a:stretch>
            <a:fillRect/>
          </a:stretch>
        </p:blipFill>
        <p:spPr>
          <a:xfrm>
            <a:off x="5701149" y="2122902"/>
            <a:ext cx="1262353" cy="1949581"/>
          </a:xfrm>
          <a:prstGeom prst="rect">
            <a:avLst/>
          </a:prstGeom>
        </p:spPr>
      </p:pic>
      <p:pic>
        <p:nvPicPr>
          <p:cNvPr id="11" name="Picture 10">
            <a:extLst>
              <a:ext uri="{FF2B5EF4-FFF2-40B4-BE49-F238E27FC236}">
                <a16:creationId xmlns:a16="http://schemas.microsoft.com/office/drawing/2014/main" id="{F81DB64F-8BB6-6748-B8EF-0D05FCF05A57}"/>
              </a:ext>
            </a:extLst>
          </p:cNvPr>
          <p:cNvPicPr>
            <a:picLocks noChangeAspect="1"/>
          </p:cNvPicPr>
          <p:nvPr/>
        </p:nvPicPr>
        <p:blipFill>
          <a:blip r:embed="rId7"/>
          <a:stretch>
            <a:fillRect/>
          </a:stretch>
        </p:blipFill>
        <p:spPr>
          <a:xfrm>
            <a:off x="7143061" y="1665025"/>
            <a:ext cx="933230" cy="2108995"/>
          </a:xfrm>
          <a:prstGeom prst="rect">
            <a:avLst/>
          </a:prstGeom>
        </p:spPr>
      </p:pic>
      <p:sp>
        <p:nvSpPr>
          <p:cNvPr id="2" name="Title 1">
            <a:extLst>
              <a:ext uri="{FF2B5EF4-FFF2-40B4-BE49-F238E27FC236}">
                <a16:creationId xmlns:a16="http://schemas.microsoft.com/office/drawing/2014/main" id="{7BBC193A-CB17-F148-82D9-F432F943D4C0}"/>
              </a:ext>
            </a:extLst>
          </p:cNvPr>
          <p:cNvSpPr>
            <a:spLocks noGrp="1"/>
          </p:cNvSpPr>
          <p:nvPr>
            <p:ph type="title"/>
          </p:nvPr>
        </p:nvSpPr>
        <p:spPr>
          <a:xfrm>
            <a:off x="392166" y="1317382"/>
            <a:ext cx="5355771" cy="1185577"/>
          </a:xfrm>
        </p:spPr>
        <p:txBody>
          <a:bodyPr>
            <a:noAutofit/>
          </a:bodyPr>
          <a:lstStyle/>
          <a:p>
            <a:r>
              <a:rPr lang="en-US" sz="2800" dirty="0"/>
              <a:t>10-Year Longitudinal Total </a:t>
            </a:r>
            <a:r>
              <a:rPr lang="en-US" sz="2800" dirty="0" err="1"/>
              <a:t>TRxANSITION</a:t>
            </a:r>
            <a:r>
              <a:rPr lang="en-US" sz="2800" dirty="0"/>
              <a:t> Score in 862 Adolescents/Young Adults With Different Health Conditions at UNC Chapel Hill</a:t>
            </a:r>
            <a:br>
              <a:rPr lang="en-US" sz="2800" dirty="0"/>
            </a:br>
            <a:endParaRPr lang="en-US" sz="2800" dirty="0"/>
          </a:p>
        </p:txBody>
      </p:sp>
      <p:sp>
        <p:nvSpPr>
          <p:cNvPr id="15" name="Footer Placeholder 14">
            <a:extLst>
              <a:ext uri="{FF2B5EF4-FFF2-40B4-BE49-F238E27FC236}">
                <a16:creationId xmlns:a16="http://schemas.microsoft.com/office/drawing/2014/main" id="{044D2D5D-3C80-CD09-08E6-2625820AD8CE}"/>
              </a:ext>
            </a:extLst>
          </p:cNvPr>
          <p:cNvSpPr>
            <a:spLocks noGrp="1"/>
          </p:cNvSpPr>
          <p:nvPr>
            <p:ph type="ftr" sz="quarter" idx="3"/>
          </p:nvPr>
        </p:nvSpPr>
        <p:spPr/>
        <p:txBody>
          <a:bodyPr/>
          <a:lstStyle/>
          <a:p>
            <a:r>
              <a:rPr lang="en-US" dirty="0" err="1"/>
              <a:t>Stollon</a:t>
            </a:r>
            <a:r>
              <a:rPr lang="en-US" dirty="0"/>
              <a:t> et al, </a:t>
            </a:r>
            <a:r>
              <a:rPr lang="en-US" i="1" dirty="0"/>
              <a:t>World J Gastroenterol. </a:t>
            </a:r>
            <a:r>
              <a:rPr lang="en-US" dirty="0"/>
              <a:t>2017 23:18 pp3349</a:t>
            </a:r>
          </a:p>
          <a:p>
            <a:r>
              <a:rPr lang="en-US" dirty="0"/>
              <a:t>Zhong et al, 2018, </a:t>
            </a:r>
            <a:r>
              <a:rPr lang="en-US" dirty="0" err="1"/>
              <a:t>PMID</a:t>
            </a:r>
            <a:r>
              <a:rPr lang="en-US" dirty="0"/>
              <a:t>: 30201183</a:t>
            </a:r>
          </a:p>
        </p:txBody>
      </p:sp>
    </p:spTree>
    <p:extLst>
      <p:ext uri="{BB962C8B-B14F-4D97-AF65-F5344CB8AC3E}">
        <p14:creationId xmlns:p14="http://schemas.microsoft.com/office/powerpoint/2010/main" val="257888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QUINCE\beccas quinceanos\Beccas quince 1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595" y="261256"/>
            <a:ext cx="8500905" cy="637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9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Age Predicts Health Self-management All Conditions: STARx  Survey n = 403</a:t>
            </a:r>
          </a:p>
        </p:txBody>
      </p:sp>
      <p:pic>
        <p:nvPicPr>
          <p:cNvPr id="6" name="Picture 2"/>
          <p:cNvPicPr>
            <a:picLocks noChangeAspect="1" noChangeArrowheads="1"/>
          </p:cNvPicPr>
          <p:nvPr/>
        </p:nvPicPr>
        <p:blipFill>
          <a:blip r:embed="rId3" cstate="print"/>
          <a:srcRect/>
          <a:stretch>
            <a:fillRect/>
          </a:stretch>
        </p:blipFill>
        <p:spPr bwMode="auto">
          <a:xfrm>
            <a:off x="3123367" y="2059912"/>
            <a:ext cx="5420026" cy="4342915"/>
          </a:xfrm>
          <a:prstGeom prst="rect">
            <a:avLst/>
          </a:prstGeom>
          <a:noFill/>
          <a:ln w="9525">
            <a:noFill/>
            <a:miter lim="800000"/>
            <a:headEnd/>
            <a:tailEnd/>
          </a:ln>
          <a:effectLst/>
        </p:spPr>
      </p:pic>
      <p:sp>
        <p:nvSpPr>
          <p:cNvPr id="7" name="TextBox 6"/>
          <p:cNvSpPr txBox="1"/>
          <p:nvPr/>
        </p:nvSpPr>
        <p:spPr>
          <a:xfrm>
            <a:off x="3886200" y="5943600"/>
            <a:ext cx="304800" cy="261610"/>
          </a:xfrm>
          <a:prstGeom prst="rect">
            <a:avLst/>
          </a:prstGeom>
          <a:noFill/>
        </p:spPr>
        <p:txBody>
          <a:bodyPr wrap="square" rtlCol="0">
            <a:spAutoFit/>
          </a:bodyPr>
          <a:lstStyle/>
          <a:p>
            <a:r>
              <a:rPr lang="en-US" sz="1100" dirty="0"/>
              <a:t>8</a:t>
            </a:r>
          </a:p>
        </p:txBody>
      </p:sp>
      <p:sp>
        <p:nvSpPr>
          <p:cNvPr id="9" name="TextBox 8"/>
          <p:cNvSpPr txBox="1"/>
          <p:nvPr/>
        </p:nvSpPr>
        <p:spPr>
          <a:xfrm>
            <a:off x="3331035" y="1624483"/>
            <a:ext cx="5732585" cy="369332"/>
          </a:xfrm>
          <a:prstGeom prst="rect">
            <a:avLst/>
          </a:prstGeom>
          <a:noFill/>
        </p:spPr>
        <p:txBody>
          <a:bodyPr wrap="square" rtlCol="0">
            <a:spAutoFit/>
          </a:bodyPr>
          <a:lstStyle/>
          <a:p>
            <a:pPr algn="ctr"/>
            <a:r>
              <a:rPr lang="en-US" sz="1800" dirty="0"/>
              <a:t>Controlling for sex and # of parents in the home</a:t>
            </a:r>
          </a:p>
        </p:txBody>
      </p:sp>
      <p:cxnSp>
        <p:nvCxnSpPr>
          <p:cNvPr id="5" name="Straight Arrow Connector 4"/>
          <p:cNvCxnSpPr/>
          <p:nvPr/>
        </p:nvCxnSpPr>
        <p:spPr>
          <a:xfrm>
            <a:off x="7476566" y="3276601"/>
            <a:ext cx="546847" cy="72365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91201" y="2667000"/>
            <a:ext cx="1658471" cy="6096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95000"/>
                    <a:lumOff val="5000"/>
                  </a:schemeClr>
                </a:solidFill>
              </a:rPr>
              <a:t>~ Age 15</a:t>
            </a:r>
          </a:p>
        </p:txBody>
      </p:sp>
      <p:sp>
        <p:nvSpPr>
          <p:cNvPr id="4" name="Rectangle 3"/>
          <p:cNvSpPr/>
          <p:nvPr/>
        </p:nvSpPr>
        <p:spPr>
          <a:xfrm>
            <a:off x="6481303" y="5039731"/>
            <a:ext cx="2220570" cy="707886"/>
          </a:xfrm>
          <a:prstGeom prst="rect">
            <a:avLst/>
          </a:prstGeom>
        </p:spPr>
        <p:txBody>
          <a:bodyPr wrap="square">
            <a:spAutoFit/>
          </a:bodyPr>
          <a:lstStyle/>
          <a:p>
            <a:r>
              <a:rPr lang="en-US" sz="2000" dirty="0">
                <a:latin typeface="Times New Roman" pitchFamily="18" charset="0"/>
                <a:cs typeface="Times New Roman" pitchFamily="18" charset="0"/>
              </a:rPr>
              <a:t>(</a:t>
            </a:r>
            <a:r>
              <a:rPr lang="el-GR" sz="2000" dirty="0">
                <a:latin typeface="Times New Roman" pitchFamily="18" charset="0"/>
                <a:cs typeface="Times New Roman" pitchFamily="18" charset="0"/>
              </a:rPr>
              <a:t>β</a:t>
            </a:r>
            <a:r>
              <a:rPr lang="en-US" sz="2000" dirty="0">
                <a:latin typeface="Times New Roman" pitchFamily="18" charset="0"/>
                <a:cs typeface="Times New Roman" pitchFamily="18" charset="0"/>
              </a:rPr>
              <a:t> .17, p= .01)</a:t>
            </a:r>
            <a:br>
              <a:rPr lang="en-US" sz="2000" dirty="0">
                <a:latin typeface="Times New Roman" pitchFamily="18" charset="0"/>
                <a:cs typeface="Times New Roman" pitchFamily="18" charset="0"/>
              </a:rPr>
            </a:br>
            <a:endParaRPr lang="en-US" sz="2000" dirty="0"/>
          </a:p>
        </p:txBody>
      </p:sp>
      <p:sp>
        <p:nvSpPr>
          <p:cNvPr id="8" name="Footer Placeholder 7">
            <a:extLst>
              <a:ext uri="{FF2B5EF4-FFF2-40B4-BE49-F238E27FC236}">
                <a16:creationId xmlns:a16="http://schemas.microsoft.com/office/drawing/2014/main" id="{3AAA3241-8AA4-66A0-9169-18F6DB113014}"/>
              </a:ext>
            </a:extLst>
          </p:cNvPr>
          <p:cNvSpPr>
            <a:spLocks noGrp="1"/>
          </p:cNvSpPr>
          <p:nvPr>
            <p:ph type="ftr" sz="quarter" idx="3"/>
          </p:nvPr>
        </p:nvSpPr>
        <p:spPr/>
        <p:txBody>
          <a:bodyPr/>
          <a:lstStyle/>
          <a:p>
            <a:r>
              <a:rPr lang="da-DK" dirty="0"/>
              <a:t>Fenton N et al  HCTRC Meeting 2012</a:t>
            </a:r>
          </a:p>
        </p:txBody>
      </p:sp>
    </p:spTree>
    <p:extLst>
      <p:ext uri="{BB962C8B-B14F-4D97-AF65-F5344CB8AC3E}">
        <p14:creationId xmlns:p14="http://schemas.microsoft.com/office/powerpoint/2010/main" val="6610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713-A008-E34C-BDEF-5005D18C14A2}"/>
              </a:ext>
            </a:extLst>
          </p:cNvPr>
          <p:cNvSpPr>
            <a:spLocks noGrp="1"/>
          </p:cNvSpPr>
          <p:nvPr>
            <p:ph type="title"/>
          </p:nvPr>
        </p:nvSpPr>
        <p:spPr/>
        <p:txBody>
          <a:bodyPr/>
          <a:lstStyle/>
          <a:p>
            <a:r>
              <a:rPr lang="en-US" dirty="0"/>
              <a:t>Parent and Patient Interactions</a:t>
            </a:r>
          </a:p>
        </p:txBody>
      </p:sp>
      <p:sp>
        <p:nvSpPr>
          <p:cNvPr id="3" name="Content Placeholder 2">
            <a:extLst>
              <a:ext uri="{FF2B5EF4-FFF2-40B4-BE49-F238E27FC236}">
                <a16:creationId xmlns:a16="http://schemas.microsoft.com/office/drawing/2014/main" id="{1D352594-C1C6-8842-B5FC-062D507F8F1F}"/>
              </a:ext>
            </a:extLst>
          </p:cNvPr>
          <p:cNvSpPr>
            <a:spLocks noGrp="1"/>
          </p:cNvSpPr>
          <p:nvPr>
            <p:ph idx="1"/>
          </p:nvPr>
        </p:nvSpPr>
        <p:spPr>
          <a:xfrm>
            <a:off x="1031631" y="1706961"/>
            <a:ext cx="5560088" cy="4722477"/>
          </a:xfrm>
        </p:spPr>
        <p:txBody>
          <a:bodyPr>
            <a:normAutofit/>
          </a:bodyPr>
          <a:lstStyle/>
          <a:p>
            <a:pPr>
              <a:spcBef>
                <a:spcPts val="1800"/>
              </a:spcBef>
            </a:pPr>
            <a:r>
              <a:rPr lang="en-US" sz="2800" dirty="0"/>
              <a:t>Universal literacy level</a:t>
            </a:r>
          </a:p>
          <a:p>
            <a:pPr>
              <a:spcBef>
                <a:spcPts val="1800"/>
              </a:spcBef>
            </a:pPr>
            <a:r>
              <a:rPr lang="en-US" sz="2800" dirty="0"/>
              <a:t>Use plain language</a:t>
            </a:r>
          </a:p>
          <a:p>
            <a:pPr>
              <a:spcBef>
                <a:spcPts val="1800"/>
              </a:spcBef>
            </a:pPr>
            <a:r>
              <a:rPr lang="en-US" sz="2800" dirty="0"/>
              <a:t>Speak S L O W L Y !</a:t>
            </a:r>
          </a:p>
          <a:p>
            <a:pPr>
              <a:spcBef>
                <a:spcPts val="1800"/>
              </a:spcBef>
            </a:pPr>
            <a:r>
              <a:rPr lang="en-US" sz="2800" dirty="0"/>
              <a:t>Teach back method</a:t>
            </a:r>
          </a:p>
          <a:p>
            <a:pPr>
              <a:spcBef>
                <a:spcPts val="1800"/>
              </a:spcBef>
            </a:pPr>
            <a:r>
              <a:rPr lang="en-US" sz="2800" dirty="0"/>
              <a:t>Have them read you the</a:t>
            </a:r>
            <a:br>
              <a:rPr lang="en-US" sz="2800" dirty="0"/>
            </a:br>
            <a:r>
              <a:rPr lang="en-US" sz="2800" dirty="0"/>
              <a:t>after visit summary</a:t>
            </a:r>
          </a:p>
        </p:txBody>
      </p:sp>
      <p:pic>
        <p:nvPicPr>
          <p:cNvPr id="6" name="Content Placeholder 5">
            <a:extLst>
              <a:ext uri="{FF2B5EF4-FFF2-40B4-BE49-F238E27FC236}">
                <a16:creationId xmlns:a16="http://schemas.microsoft.com/office/drawing/2014/main" id="{96A68D0F-9B44-3D40-BE61-896A93F7AF5B}"/>
              </a:ext>
            </a:extLst>
          </p:cNvPr>
          <p:cNvPicPr>
            <a:picLocks noGrp="1" noChangeAspect="1"/>
          </p:cNvPicPr>
          <p:nvPr>
            <p:ph sz="half" idx="4294967295"/>
          </p:nvPr>
        </p:nvPicPr>
        <p:blipFill rotWithShape="1">
          <a:blip r:embed="rId2"/>
          <a:srcRect t="15741"/>
          <a:stretch/>
        </p:blipFill>
        <p:spPr>
          <a:xfrm>
            <a:off x="6329205" y="1248849"/>
            <a:ext cx="4610100" cy="5180589"/>
          </a:xfrm>
          <a:prstGeom prst="rect">
            <a:avLst/>
          </a:prstGeom>
        </p:spPr>
      </p:pic>
    </p:spTree>
    <p:extLst>
      <p:ext uri="{BB962C8B-B14F-4D97-AF65-F5344CB8AC3E}">
        <p14:creationId xmlns:p14="http://schemas.microsoft.com/office/powerpoint/2010/main" val="186845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472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7029" y="155964"/>
            <a:ext cx="11350171" cy="832456"/>
          </a:xfrm>
        </p:spPr>
        <p:txBody>
          <a:bodyPr/>
          <a:lstStyle/>
          <a:p>
            <a:r>
              <a:rPr lang="en-US" altLang="en-US" dirty="0"/>
              <a:t>The UNC STARx Program Tools/Interventions Since 2006</a:t>
            </a:r>
          </a:p>
        </p:txBody>
      </p:sp>
      <p:sp>
        <p:nvSpPr>
          <p:cNvPr id="9219" name="Content Placeholder 2"/>
          <p:cNvSpPr>
            <a:spLocks noGrp="1"/>
          </p:cNvSpPr>
          <p:nvPr>
            <p:ph idx="1"/>
          </p:nvPr>
        </p:nvSpPr>
        <p:spPr>
          <a:xfrm>
            <a:off x="2543432" y="1151598"/>
            <a:ext cx="6459216" cy="2564660"/>
          </a:xfrm>
        </p:spPr>
        <p:txBody>
          <a:bodyPr>
            <a:normAutofit/>
          </a:bodyPr>
          <a:lstStyle/>
          <a:p>
            <a:pPr marL="0" indent="0">
              <a:buNone/>
            </a:pPr>
            <a:r>
              <a:rPr lang="en-US" altLang="en-US" sz="2000" dirty="0"/>
              <a:t>TR</a:t>
            </a:r>
            <a:r>
              <a:rPr lang="en-US" altLang="en-US" sz="2000" baseline="-25000" dirty="0"/>
              <a:t>x</a:t>
            </a:r>
            <a:r>
              <a:rPr lang="en-US" altLang="en-US" sz="2000" dirty="0"/>
              <a:t>ANSITION Index™ (provider-administered)</a:t>
            </a:r>
          </a:p>
          <a:p>
            <a:pPr marL="914400" lvl="1" indent="-457200">
              <a:buFont typeface="+mj-lt"/>
              <a:buAutoNum type="arabicPeriod"/>
            </a:pPr>
            <a:r>
              <a:rPr lang="en-US" altLang="en-US" sz="1800" dirty="0"/>
              <a:t>Youth version (pediatric &amp; adult-focused setting)</a:t>
            </a:r>
            <a:r>
              <a:rPr lang="en-US" altLang="en-US" sz="1800" baseline="30000" dirty="0"/>
              <a:t>1,2</a:t>
            </a:r>
          </a:p>
          <a:p>
            <a:pPr marL="914400" lvl="1" indent="-457200">
              <a:buFont typeface="+mj-lt"/>
              <a:buAutoNum type="arabicPeriod"/>
            </a:pPr>
            <a:r>
              <a:rPr lang="en-US" altLang="en-US" sz="1800" dirty="0"/>
              <a:t>Parent version</a:t>
            </a:r>
            <a:r>
              <a:rPr lang="en-US" altLang="en-US" sz="1800" baseline="30000" dirty="0"/>
              <a:t>3</a:t>
            </a:r>
          </a:p>
          <a:p>
            <a:pPr marL="457200" lvl="1" indent="0">
              <a:buNone/>
            </a:pPr>
            <a:endParaRPr lang="en-US" altLang="en-US" sz="700" dirty="0"/>
          </a:p>
          <a:p>
            <a:pPr marL="0" indent="0">
              <a:buNone/>
            </a:pPr>
            <a:r>
              <a:rPr lang="en-US" altLang="en-US" sz="2000" dirty="0" err="1"/>
              <a:t>STARx</a:t>
            </a:r>
            <a:r>
              <a:rPr lang="en-US" altLang="en-US" sz="2000" dirty="0"/>
              <a:t> Questionnaire (self-administered)</a:t>
            </a:r>
          </a:p>
          <a:p>
            <a:pPr marL="914400" lvl="1" indent="-457200">
              <a:buFont typeface="+mj-lt"/>
              <a:buAutoNum type="arabicPeriod"/>
            </a:pPr>
            <a:r>
              <a:rPr lang="en-US" altLang="en-US" sz="1800" dirty="0"/>
              <a:t>AYA version (pediatric &amp; adult-focused setting)</a:t>
            </a:r>
            <a:r>
              <a:rPr lang="en-US" altLang="en-US" sz="1800" baseline="30000" dirty="0"/>
              <a:t>4,5</a:t>
            </a:r>
          </a:p>
          <a:p>
            <a:pPr marL="914400" lvl="1" indent="-457200">
              <a:buFont typeface="+mj-lt"/>
              <a:buAutoNum type="arabicPeriod"/>
            </a:pPr>
            <a:r>
              <a:rPr lang="en-US" altLang="en-US" sz="1800" dirty="0"/>
              <a:t>Parent version</a:t>
            </a:r>
            <a:r>
              <a:rPr lang="en-US" altLang="en-US" sz="1800" baseline="30000" dirty="0"/>
              <a:t>6</a:t>
            </a:r>
            <a:r>
              <a:rPr lang="en-US" altLang="en-US" sz="1800" dirty="0"/>
              <a:t> </a:t>
            </a:r>
          </a:p>
        </p:txBody>
      </p:sp>
      <p:sp>
        <p:nvSpPr>
          <p:cNvPr id="2" name="Left Brace 1"/>
          <p:cNvSpPr/>
          <p:nvPr/>
        </p:nvSpPr>
        <p:spPr>
          <a:xfrm>
            <a:off x="2248160" y="1060449"/>
            <a:ext cx="304800" cy="2514600"/>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9" name="Left Brace 8"/>
          <p:cNvSpPr/>
          <p:nvPr/>
        </p:nvSpPr>
        <p:spPr>
          <a:xfrm>
            <a:off x="2248160" y="4065138"/>
            <a:ext cx="295272" cy="1663184"/>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3" name="Folded Corner 2"/>
          <p:cNvSpPr/>
          <p:nvPr/>
        </p:nvSpPr>
        <p:spPr>
          <a:xfrm>
            <a:off x="979337" y="963701"/>
            <a:ext cx="838200" cy="2743200"/>
          </a:xfrm>
          <a:prstGeom prst="foldedCorner">
            <a:avLst/>
          </a:prstGeom>
          <a:gradFill>
            <a:gsLst>
              <a:gs pos="0">
                <a:schemeClr val="accent4">
                  <a:lumMod val="20000"/>
                  <a:lumOff val="80000"/>
                </a:schemeClr>
              </a:gs>
              <a:gs pos="100000">
                <a:schemeClr val="accent4">
                  <a:lumMod val="105000"/>
                  <a:satMod val="109000"/>
                  <a:tint val="81000"/>
                </a:schemeClr>
              </a:gs>
            </a:gsLst>
          </a:gradFill>
          <a:ln>
            <a:solidFill>
              <a:schemeClr val="accent4"/>
            </a:solidFill>
          </a:ln>
        </p:spPr>
        <p:style>
          <a:lnRef idx="1">
            <a:schemeClr val="accent4"/>
          </a:lnRef>
          <a:fillRef idx="2">
            <a:schemeClr val="accent4"/>
          </a:fillRef>
          <a:effectRef idx="1">
            <a:schemeClr val="accent4"/>
          </a:effectRef>
          <a:fontRef idx="minor">
            <a:schemeClr val="dk1"/>
          </a:fontRef>
        </p:style>
        <p:txBody>
          <a:bodyPr vert="wordArtVert" rtlCol="0" anchor="ctr"/>
          <a:lstStyle/>
          <a:p>
            <a:pPr algn="ctr"/>
            <a:endParaRPr lang="en-US" sz="1200" b="1" dirty="0">
              <a:solidFill>
                <a:schemeClr val="tx1"/>
              </a:solidFill>
              <a:cs typeface="Aharoni" panose="02010803020104030203" pitchFamily="2" charset="-79"/>
            </a:endParaRPr>
          </a:p>
        </p:txBody>
      </p:sp>
      <p:sp>
        <p:nvSpPr>
          <p:cNvPr id="11" name="Folded Corner 10"/>
          <p:cNvSpPr/>
          <p:nvPr/>
        </p:nvSpPr>
        <p:spPr>
          <a:xfrm>
            <a:off x="979337" y="3848817"/>
            <a:ext cx="838199" cy="2181688"/>
          </a:xfrm>
          <a:prstGeom prst="foldedCorner">
            <a:avLst/>
          </a:prstGeom>
          <a:gradFill>
            <a:gsLst>
              <a:gs pos="0">
                <a:schemeClr val="accent3">
                  <a:lumMod val="20000"/>
                  <a:lumOff val="80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vert="wordArtVert" rtlCol="0" anchor="ctr"/>
          <a:lstStyle/>
          <a:p>
            <a:pPr algn="ctr"/>
            <a:endParaRPr lang="en-US" sz="800" b="1" dirty="0">
              <a:solidFill>
                <a:schemeClr val="tx1"/>
              </a:solidFill>
            </a:endParaRPr>
          </a:p>
        </p:txBody>
      </p:sp>
      <p:pic>
        <p:nvPicPr>
          <p:cNvPr id="8" name="Picture 2" descr="See the source image">
            <a:extLst>
              <a:ext uri="{FF2B5EF4-FFF2-40B4-BE49-F238E27FC236}">
                <a16:creationId xmlns:a16="http://schemas.microsoft.com/office/drawing/2014/main" id="{4EB36C80-A850-4D44-9ADC-DB06DDBED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329580" y="1881730"/>
            <a:ext cx="2024976" cy="2995804"/>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9FB3F9-24AE-7C24-7738-AC522D0BCA40}"/>
              </a:ext>
            </a:extLst>
          </p:cNvPr>
          <p:cNvSpPr txBox="1"/>
          <p:nvPr/>
        </p:nvSpPr>
        <p:spPr>
          <a:xfrm>
            <a:off x="2570631" y="5820909"/>
            <a:ext cx="9125186" cy="307777"/>
          </a:xfrm>
          <a:prstGeom prst="rect">
            <a:avLst/>
          </a:prstGeom>
          <a:noFill/>
        </p:spPr>
        <p:txBody>
          <a:bodyPr wrap="square">
            <a:spAutoFit/>
          </a:bodyPr>
          <a:lstStyle/>
          <a:p>
            <a:r>
              <a:rPr lang="en-US" sz="1400" dirty="0"/>
              <a:t>Countries: Mexico, Colombia, Philippines, S. Korea, Turkey, Japan, China, Canada, India, Russia and the USA</a:t>
            </a:r>
          </a:p>
        </p:txBody>
      </p:sp>
      <p:sp>
        <p:nvSpPr>
          <p:cNvPr id="12" name="Content Placeholder 2">
            <a:extLst>
              <a:ext uri="{FF2B5EF4-FFF2-40B4-BE49-F238E27FC236}">
                <a16:creationId xmlns:a16="http://schemas.microsoft.com/office/drawing/2014/main" id="{E68CDDA3-F3B2-BAA5-912F-AEBF440590F0}"/>
              </a:ext>
            </a:extLst>
          </p:cNvPr>
          <p:cNvSpPr txBox="1">
            <a:spLocks/>
          </p:cNvSpPr>
          <p:nvPr/>
        </p:nvSpPr>
        <p:spPr>
          <a:xfrm>
            <a:off x="2567474" y="4092397"/>
            <a:ext cx="7454126" cy="178167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4"/>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altLang="en-US" sz="2000" dirty="0" err="1"/>
              <a:t>TR</a:t>
            </a:r>
            <a:r>
              <a:rPr lang="en-US" altLang="en-US" sz="2000" baseline="-25000" dirty="0" err="1"/>
              <a:t>x</a:t>
            </a:r>
            <a:r>
              <a:rPr lang="en-US" altLang="en-US" sz="2000" dirty="0" err="1"/>
              <a:t>ANSITION</a:t>
            </a:r>
            <a:r>
              <a:rPr lang="en-US" altLang="en-US" sz="2000" dirty="0"/>
              <a:t> Passport</a:t>
            </a:r>
          </a:p>
          <a:p>
            <a:pPr marL="0" indent="0">
              <a:spcBef>
                <a:spcPts val="1200"/>
              </a:spcBef>
              <a:buNone/>
            </a:pPr>
            <a:r>
              <a:rPr lang="en-US" altLang="en-US" sz="2000" dirty="0"/>
              <a:t>ALL YOU NEED IS LOVE</a:t>
            </a:r>
            <a:r>
              <a:rPr lang="en-US" altLang="en-US" sz="2000" baseline="30000" dirty="0"/>
              <a:t>7</a:t>
            </a:r>
            <a:r>
              <a:rPr lang="en-US" altLang="en-US" sz="2000" dirty="0"/>
              <a:t> Planet-K, Planet-T1D, and</a:t>
            </a:r>
            <a:br>
              <a:rPr lang="en-US" altLang="en-US" sz="2000" dirty="0"/>
            </a:br>
            <a:r>
              <a:rPr lang="en-US" altLang="en-US" sz="2000" dirty="0"/>
              <a:t>The Kidney Guru Apps</a:t>
            </a:r>
          </a:p>
          <a:p>
            <a:pPr marL="0" indent="0">
              <a:spcBef>
                <a:spcPts val="1200"/>
              </a:spcBef>
              <a:buNone/>
            </a:pPr>
            <a:r>
              <a:rPr lang="en-US" altLang="en-US" sz="2000" dirty="0"/>
              <a:t>Index Cards – Giving youth/caregivers a voice</a:t>
            </a:r>
          </a:p>
          <a:p>
            <a:pPr lvl="1">
              <a:spcBef>
                <a:spcPts val="1200"/>
              </a:spcBef>
            </a:pPr>
            <a:endParaRPr lang="en-US" altLang="en-US" sz="1800" dirty="0"/>
          </a:p>
        </p:txBody>
      </p:sp>
      <p:sp>
        <p:nvSpPr>
          <p:cNvPr id="13" name="TextBox 12">
            <a:extLst>
              <a:ext uri="{FF2B5EF4-FFF2-40B4-BE49-F238E27FC236}">
                <a16:creationId xmlns:a16="http://schemas.microsoft.com/office/drawing/2014/main" id="{E991F680-DC94-0D2E-666B-370CFEB7F18D}"/>
              </a:ext>
            </a:extLst>
          </p:cNvPr>
          <p:cNvSpPr txBox="1"/>
          <p:nvPr/>
        </p:nvSpPr>
        <p:spPr>
          <a:xfrm>
            <a:off x="1172412" y="1141907"/>
            <a:ext cx="452047" cy="2356414"/>
          </a:xfrm>
          <a:prstGeom prst="rect">
            <a:avLst/>
          </a:prstGeom>
          <a:noFill/>
        </p:spPr>
        <p:txBody>
          <a:bodyPr vert="wordArtVert" wrap="none" rtlCol="0">
            <a:spAutoFit/>
          </a:bodyPr>
          <a:lstStyle/>
          <a:p>
            <a:r>
              <a:rPr lang="en-US" sz="1600" b="1" spc="-480" dirty="0">
                <a:solidFill>
                  <a:srgbClr val="000000"/>
                </a:solidFill>
              </a:rPr>
              <a:t>Measurement</a:t>
            </a:r>
          </a:p>
        </p:txBody>
      </p:sp>
      <p:sp>
        <p:nvSpPr>
          <p:cNvPr id="14" name="TextBox 13">
            <a:extLst>
              <a:ext uri="{FF2B5EF4-FFF2-40B4-BE49-F238E27FC236}">
                <a16:creationId xmlns:a16="http://schemas.microsoft.com/office/drawing/2014/main" id="{694FC9C1-23FA-B038-68F4-BC2B2761C15F}"/>
              </a:ext>
            </a:extLst>
          </p:cNvPr>
          <p:cNvSpPr txBox="1"/>
          <p:nvPr/>
        </p:nvSpPr>
        <p:spPr>
          <a:xfrm>
            <a:off x="1201440" y="3931504"/>
            <a:ext cx="385298" cy="2000356"/>
          </a:xfrm>
          <a:prstGeom prst="rect">
            <a:avLst/>
          </a:prstGeom>
          <a:noFill/>
        </p:spPr>
        <p:txBody>
          <a:bodyPr vert="wordArtVert" wrap="none" rtlCol="0">
            <a:spAutoFit/>
          </a:bodyPr>
          <a:lstStyle/>
          <a:p>
            <a:r>
              <a:rPr lang="en-US" sz="1200" b="1" spc="-420" dirty="0">
                <a:solidFill>
                  <a:srgbClr val="000000"/>
                </a:solidFill>
              </a:rPr>
              <a:t>Interventions</a:t>
            </a:r>
          </a:p>
        </p:txBody>
      </p:sp>
      <p:sp>
        <p:nvSpPr>
          <p:cNvPr id="15" name="Footer Placeholder 14">
            <a:extLst>
              <a:ext uri="{FF2B5EF4-FFF2-40B4-BE49-F238E27FC236}">
                <a16:creationId xmlns:a16="http://schemas.microsoft.com/office/drawing/2014/main" id="{9D72122C-6C19-857A-7655-E2C5C4ACA7B8}"/>
              </a:ext>
            </a:extLst>
          </p:cNvPr>
          <p:cNvSpPr>
            <a:spLocks noGrp="1"/>
          </p:cNvSpPr>
          <p:nvPr>
            <p:ph type="ftr" sz="quarter" idx="3"/>
          </p:nvPr>
        </p:nvSpPr>
        <p:spPr>
          <a:xfrm>
            <a:off x="609600" y="6115094"/>
            <a:ext cx="10744199" cy="683387"/>
          </a:xfrm>
        </p:spPr>
        <p:txBody>
          <a:bodyPr/>
          <a:lstStyle/>
          <a:p>
            <a:r>
              <a:rPr lang="en-US" dirty="0"/>
              <a:t>1. Ferris ME, et al. </a:t>
            </a:r>
            <a:r>
              <a:rPr lang="en-US" i="1" dirty="0"/>
              <a:t>Ren Fail. </a:t>
            </a:r>
            <a:r>
              <a:rPr lang="en-US" dirty="0"/>
              <a:t>2012;34(6):744-53; 2. Cohen SE, et al. J </a:t>
            </a:r>
            <a:r>
              <a:rPr lang="en-US" dirty="0" err="1"/>
              <a:t>Pediatr</a:t>
            </a:r>
            <a:r>
              <a:rPr lang="en-US" dirty="0"/>
              <a:t> </a:t>
            </a:r>
            <a:r>
              <a:rPr lang="en-US" dirty="0" err="1"/>
              <a:t>Nurs</a:t>
            </a:r>
            <a:r>
              <a:rPr lang="en-US" dirty="0"/>
              <a:t>. 2015;30(5):668-76; 3. Hart LC, et al. Child Care Health Dev. 2019;45(4):577-84; 4. Ferris M, et al. J </a:t>
            </a:r>
            <a:r>
              <a:rPr lang="en-US" dirty="0" err="1"/>
              <a:t>Pediatr</a:t>
            </a:r>
            <a:r>
              <a:rPr lang="en-US" dirty="0"/>
              <a:t> </a:t>
            </a:r>
            <a:r>
              <a:rPr lang="en-US" dirty="0" err="1"/>
              <a:t>Nurs</a:t>
            </a:r>
            <a:r>
              <a:rPr lang="en-US" dirty="0"/>
              <a:t>. 2015;30(5):691-99; 5. Cohen SE, et al. J </a:t>
            </a:r>
            <a:r>
              <a:rPr lang="en-US" dirty="0" err="1"/>
              <a:t>Pediatr</a:t>
            </a:r>
            <a:r>
              <a:rPr lang="en-US" dirty="0"/>
              <a:t> </a:t>
            </a:r>
            <a:r>
              <a:rPr lang="en-US" dirty="0" err="1"/>
              <a:t>Nurs</a:t>
            </a:r>
            <a:r>
              <a:rPr lang="en-US" dirty="0"/>
              <a:t>. 2015;30(5):668-76; 6. Levine R, et al.</a:t>
            </a:r>
            <a:r>
              <a:rPr lang="en-US" i="1" dirty="0"/>
              <a:t> J </a:t>
            </a:r>
            <a:r>
              <a:rPr lang="en-US" i="1" dirty="0" err="1"/>
              <a:t>Pediatr</a:t>
            </a:r>
            <a:r>
              <a:rPr lang="en-US" i="1" dirty="0"/>
              <a:t> </a:t>
            </a:r>
            <a:r>
              <a:rPr lang="en-US" i="1" dirty="0" err="1"/>
              <a:t>Nurs</a:t>
            </a:r>
            <a:r>
              <a:rPr lang="en-US" i="1" dirty="0"/>
              <a:t>. </a:t>
            </a:r>
            <a:r>
              <a:rPr lang="en-US" dirty="0"/>
              <a:t>2018;38:57-61; 7. Brito-Suárez JM, et al. </a:t>
            </a:r>
            <a:r>
              <a:rPr lang="en-US" i="1" dirty="0"/>
              <a:t>J </a:t>
            </a:r>
            <a:r>
              <a:rPr lang="en-US" i="1" dirty="0" err="1"/>
              <a:t>Pediatr</a:t>
            </a:r>
            <a:r>
              <a:rPr lang="en-US" i="1" dirty="0"/>
              <a:t> </a:t>
            </a:r>
            <a:r>
              <a:rPr lang="en-US" i="1" dirty="0" err="1"/>
              <a:t>Nurs</a:t>
            </a:r>
            <a:r>
              <a:rPr lang="en-US" i="1" dirty="0"/>
              <a:t>. </a:t>
            </a:r>
            <a:r>
              <a:rPr lang="en-US" dirty="0"/>
              <a:t>2022;62:129-35.</a:t>
            </a:r>
          </a:p>
        </p:txBody>
      </p:sp>
    </p:spTree>
    <p:extLst>
      <p:ext uri="{BB962C8B-B14F-4D97-AF65-F5344CB8AC3E}">
        <p14:creationId xmlns:p14="http://schemas.microsoft.com/office/powerpoint/2010/main" val="319619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C574-0AAD-F12C-C5DA-165CD8E4C9CB}"/>
              </a:ext>
            </a:extLst>
          </p:cNvPr>
          <p:cNvSpPr>
            <a:spLocks noGrp="1"/>
          </p:cNvSpPr>
          <p:nvPr>
            <p:ph type="title"/>
          </p:nvPr>
        </p:nvSpPr>
        <p:spPr/>
        <p:txBody>
          <a:bodyPr/>
          <a:lstStyle/>
          <a:p>
            <a:r>
              <a:rPr lang="en-US" dirty="0"/>
              <a:t>X-Linked Hypophosphatemia</a:t>
            </a:r>
          </a:p>
        </p:txBody>
      </p:sp>
      <p:sp>
        <p:nvSpPr>
          <p:cNvPr id="3" name="Content Placeholder 2">
            <a:extLst>
              <a:ext uri="{FF2B5EF4-FFF2-40B4-BE49-F238E27FC236}">
                <a16:creationId xmlns:a16="http://schemas.microsoft.com/office/drawing/2014/main" id="{F07B14C7-6ABF-3571-A8C1-43B7523F016D}"/>
              </a:ext>
            </a:extLst>
          </p:cNvPr>
          <p:cNvSpPr>
            <a:spLocks noGrp="1"/>
          </p:cNvSpPr>
          <p:nvPr>
            <p:ph idx="1"/>
          </p:nvPr>
        </p:nvSpPr>
        <p:spPr/>
        <p:txBody>
          <a:bodyPr>
            <a:normAutofit/>
          </a:bodyPr>
          <a:lstStyle/>
          <a:p>
            <a:pPr>
              <a:spcBef>
                <a:spcPts val="3000"/>
              </a:spcBef>
            </a:pPr>
            <a:r>
              <a:rPr lang="en-US" sz="2800" dirty="0"/>
              <a:t>XLH is a rare, chronic multisystem disease that progresses throughout adulthood with worsening musculoskeletal signs and symptoms</a:t>
            </a:r>
          </a:p>
          <a:p>
            <a:pPr>
              <a:spcBef>
                <a:spcPts val="3000"/>
              </a:spcBef>
            </a:pPr>
            <a:r>
              <a:rPr lang="en-US" sz="2800" dirty="0" err="1"/>
              <a:t>Burosumab</a:t>
            </a:r>
            <a:r>
              <a:rPr lang="en-US" sz="2800" dirty="0"/>
              <a:t> dose changes in adulthood to bi-monthly</a:t>
            </a:r>
          </a:p>
          <a:p>
            <a:pPr>
              <a:spcBef>
                <a:spcPts val="3000"/>
              </a:spcBef>
            </a:pPr>
            <a:r>
              <a:rPr lang="en-US" sz="2800" dirty="0"/>
              <a:t>Lifelong multidisciplinary care is needed, involving physicians, physiotherapists, surgeons, psychologists, dentists, and social workers</a:t>
            </a:r>
          </a:p>
        </p:txBody>
      </p:sp>
    </p:spTree>
    <p:extLst>
      <p:ext uri="{BB962C8B-B14F-4D97-AF65-F5344CB8AC3E}">
        <p14:creationId xmlns:p14="http://schemas.microsoft.com/office/powerpoint/2010/main" val="304354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E1C75A-3C1F-3D34-A8BC-3E8859386B52}"/>
              </a:ext>
            </a:extLst>
          </p:cNvPr>
          <p:cNvSpPr>
            <a:spLocks noGrp="1"/>
          </p:cNvSpPr>
          <p:nvPr>
            <p:ph type="ftr" sz="quarter" idx="3"/>
          </p:nvPr>
        </p:nvSpPr>
        <p:spPr/>
        <p:txBody>
          <a:bodyPr/>
          <a:lstStyle/>
          <a:p>
            <a:r>
              <a:rPr lang="en-US" dirty="0"/>
              <a:t>White PH, et al. </a:t>
            </a:r>
            <a:r>
              <a:rPr lang="en-US" i="1" dirty="0"/>
              <a:t>Pediatrics. </a:t>
            </a:r>
            <a:r>
              <a:rPr lang="en-US" dirty="0"/>
              <a:t>2018;142(5):e20182587. </a:t>
            </a:r>
          </a:p>
        </p:txBody>
      </p:sp>
      <p:pic>
        <p:nvPicPr>
          <p:cNvPr id="46083" name="Picture 3" descr="TRANS1"/>
          <p:cNvPicPr>
            <a:picLocks noGrp="1" noChangeAspect="1" noChangeArrowheads="1"/>
          </p:cNvPicPr>
          <p:nvPr>
            <p:ph sz="quarter" idx="4294967295"/>
          </p:nvPr>
        </p:nvPicPr>
        <p:blipFill>
          <a:blip r:embed="rId4" cstate="print"/>
          <a:srcRect/>
          <a:stretch>
            <a:fillRect/>
          </a:stretch>
        </p:blipFill>
        <p:spPr>
          <a:xfrm>
            <a:off x="1123132" y="3505200"/>
            <a:ext cx="3879850" cy="2668588"/>
          </a:xfrm>
        </p:spPr>
      </p:pic>
      <p:sp>
        <p:nvSpPr>
          <p:cNvPr id="2" name="Rectangle 1"/>
          <p:cNvSpPr/>
          <p:nvPr/>
        </p:nvSpPr>
        <p:spPr>
          <a:xfrm>
            <a:off x="867564" y="241963"/>
            <a:ext cx="10456872" cy="2209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3200" dirty="0">
                <a:solidFill>
                  <a:srgbClr val="3A3A3A"/>
                </a:solidFill>
              </a:rPr>
              <a:t>Healthcare transition is the “</a:t>
            </a:r>
            <a:r>
              <a:rPr lang="en-US" sz="3200" i="0" u="none" strike="noStrike" baseline="0" dirty="0">
                <a:solidFill>
                  <a:srgbClr val="3A3A3A"/>
                </a:solidFill>
              </a:rPr>
              <a:t>process of moving from a child to an adult model of health care  with or without a transfer to a new clinician.” </a:t>
            </a:r>
            <a:r>
              <a:rPr lang="en-US" sz="3200" dirty="0">
                <a:solidFill>
                  <a:srgbClr val="3A3A3A"/>
                </a:solidFill>
              </a:rPr>
              <a:t>It involves adolescents/young adults, their parents, and their healthcare providers. </a:t>
            </a:r>
          </a:p>
        </p:txBody>
      </p:sp>
      <p:sp>
        <p:nvSpPr>
          <p:cNvPr id="9" name="AutoShape 5"/>
          <p:cNvSpPr>
            <a:spLocks noChangeArrowheads="1"/>
          </p:cNvSpPr>
          <p:nvPr/>
        </p:nvSpPr>
        <p:spPr bwMode="auto">
          <a:xfrm>
            <a:off x="3201286" y="2678113"/>
            <a:ext cx="5789428" cy="685800"/>
          </a:xfrm>
          <a:prstGeom prst="curvedDownArrow">
            <a:avLst>
              <a:gd name="adj1" fmla="val 115714"/>
              <a:gd name="adj2" fmla="val 231429"/>
              <a:gd name="adj3" fmla="val 33333"/>
            </a:avLst>
          </a:prstGeom>
          <a:solidFill>
            <a:schemeClr val="accent3"/>
          </a:solidFill>
          <a:ln w="9525">
            <a:noFill/>
            <a:miter lim="800000"/>
            <a:headEnd/>
            <a:tailEnd/>
          </a:ln>
          <a:effectLst>
            <a:outerShdw blurRad="50800" dist="38100" dir="5400000" algn="t" rotWithShape="0">
              <a:prstClr val="black">
                <a:alpha val="40000"/>
              </a:prstClr>
            </a:outerShdw>
          </a:effectLst>
        </p:spPr>
        <p:txBody>
          <a:bodyPr wrap="none" anchor="ctr"/>
          <a:lstStyle/>
          <a:p>
            <a:endParaRPr lang="en-US" dirty="0"/>
          </a:p>
        </p:txBody>
      </p:sp>
    </p:spTree>
    <p:custDataLst>
      <p:tags r:id="rId1"/>
    </p:custDataLst>
    <p:extLst>
      <p:ext uri="{BB962C8B-B14F-4D97-AF65-F5344CB8AC3E}">
        <p14:creationId xmlns:p14="http://schemas.microsoft.com/office/powerpoint/2010/main" val="76875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E1C75A-3C1F-3D34-A8BC-3E8859386B52}"/>
              </a:ext>
            </a:extLst>
          </p:cNvPr>
          <p:cNvSpPr>
            <a:spLocks noGrp="1"/>
          </p:cNvSpPr>
          <p:nvPr>
            <p:ph type="ftr" sz="quarter" idx="3"/>
          </p:nvPr>
        </p:nvSpPr>
        <p:spPr/>
        <p:txBody>
          <a:bodyPr/>
          <a:lstStyle/>
          <a:p>
            <a:r>
              <a:rPr lang="en-US" dirty="0"/>
              <a:t>White PH, et al. </a:t>
            </a:r>
            <a:r>
              <a:rPr lang="en-US" i="1" dirty="0"/>
              <a:t>Pediatrics. </a:t>
            </a:r>
            <a:r>
              <a:rPr lang="en-US" dirty="0"/>
              <a:t>2018;142(5):e20182587. </a:t>
            </a:r>
          </a:p>
        </p:txBody>
      </p:sp>
      <p:pic>
        <p:nvPicPr>
          <p:cNvPr id="46084" name="Picture 4" descr="TRANS2"/>
          <p:cNvPicPr>
            <a:picLocks noGrp="1" noChangeAspect="1" noChangeArrowheads="1"/>
          </p:cNvPicPr>
          <p:nvPr>
            <p:ph sz="quarter" idx="4294967295"/>
          </p:nvPr>
        </p:nvPicPr>
        <p:blipFill>
          <a:blip r:embed="rId4" cstate="print"/>
          <a:srcRect/>
          <a:stretch>
            <a:fillRect/>
          </a:stretch>
        </p:blipFill>
        <p:spPr>
          <a:xfrm>
            <a:off x="6912562" y="3505200"/>
            <a:ext cx="4121150" cy="2676525"/>
          </a:xfrm>
        </p:spPr>
      </p:pic>
      <p:sp>
        <p:nvSpPr>
          <p:cNvPr id="2" name="Rectangle 1"/>
          <p:cNvSpPr/>
          <p:nvPr/>
        </p:nvSpPr>
        <p:spPr>
          <a:xfrm>
            <a:off x="867564" y="241963"/>
            <a:ext cx="10456872" cy="22098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3200" dirty="0">
                <a:solidFill>
                  <a:srgbClr val="3A3A3A"/>
                </a:solidFill>
              </a:rPr>
              <a:t>Healthcare transition is the “</a:t>
            </a:r>
            <a:r>
              <a:rPr lang="en-US" sz="3200" i="0" u="none" strike="noStrike" baseline="0" dirty="0">
                <a:solidFill>
                  <a:srgbClr val="3A3A3A"/>
                </a:solidFill>
              </a:rPr>
              <a:t>process of moving from a child to an adult model of health care  with or without a transfer to a new clinician.” </a:t>
            </a:r>
            <a:r>
              <a:rPr lang="en-US" sz="3200" dirty="0">
                <a:solidFill>
                  <a:srgbClr val="3A3A3A"/>
                </a:solidFill>
              </a:rPr>
              <a:t>It involves adolescents/young adults, their parents, and their healthcare providers. </a:t>
            </a:r>
          </a:p>
        </p:txBody>
      </p:sp>
      <p:sp>
        <p:nvSpPr>
          <p:cNvPr id="9" name="AutoShape 5"/>
          <p:cNvSpPr>
            <a:spLocks noChangeArrowheads="1"/>
          </p:cNvSpPr>
          <p:nvPr/>
        </p:nvSpPr>
        <p:spPr bwMode="auto">
          <a:xfrm>
            <a:off x="3201286" y="2678113"/>
            <a:ext cx="5789428" cy="685800"/>
          </a:xfrm>
          <a:prstGeom prst="curvedDownArrow">
            <a:avLst>
              <a:gd name="adj1" fmla="val 115714"/>
              <a:gd name="adj2" fmla="val 231429"/>
              <a:gd name="adj3" fmla="val 33333"/>
            </a:avLst>
          </a:prstGeom>
          <a:solidFill>
            <a:schemeClr val="accent3"/>
          </a:solidFill>
          <a:ln w="9525">
            <a:noFill/>
            <a:miter lim="800000"/>
            <a:headEnd/>
            <a:tailEnd/>
          </a:ln>
          <a:effectLst>
            <a:outerShdw blurRad="50800" dist="38100" dir="5400000" algn="t" rotWithShape="0">
              <a:prstClr val="black">
                <a:alpha val="40000"/>
              </a:prstClr>
            </a:outerShdw>
          </a:effectLst>
        </p:spPr>
        <p:txBody>
          <a:bodyPr wrap="none" anchor="ctr"/>
          <a:lstStyle/>
          <a:p>
            <a:endParaRPr lang="en-US" dirty="0"/>
          </a:p>
        </p:txBody>
      </p:sp>
    </p:spTree>
    <p:custDataLst>
      <p:tags r:id="rId1"/>
    </p:custDataLst>
    <p:extLst>
      <p:ext uri="{BB962C8B-B14F-4D97-AF65-F5344CB8AC3E}">
        <p14:creationId xmlns:p14="http://schemas.microsoft.com/office/powerpoint/2010/main" val="79273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23900" y="266180"/>
            <a:ext cx="10744200" cy="767977"/>
          </a:xfrm>
        </p:spPr>
        <p:txBody>
          <a:bodyPr>
            <a:normAutofit/>
          </a:bodyPr>
          <a:lstStyle/>
          <a:p>
            <a:pPr algn="ctr"/>
            <a:r>
              <a:rPr lang="en-US" sz="3600" dirty="0"/>
              <a:t>Unprepared Transferred Adults</a:t>
            </a: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705" y="1255646"/>
            <a:ext cx="1303166"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78060" y="3480184"/>
            <a:ext cx="1276046" cy="7772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2117" y="1255646"/>
            <a:ext cx="1202780" cy="8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8059" y="2428304"/>
            <a:ext cx="1276046"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679D6CDE-6BEE-9D31-E539-874FC43609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2117" y="4601367"/>
            <a:ext cx="1202780"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5E9CE067-2E33-3031-E3B9-516B99E37A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705" y="4592597"/>
            <a:ext cx="1295400" cy="8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a:extLst>
              <a:ext uri="{FF2B5EF4-FFF2-40B4-BE49-F238E27FC236}">
                <a16:creationId xmlns:a16="http://schemas.microsoft.com/office/drawing/2014/main" id="{F2933022-4D6C-5509-26A8-2D4521E62230}"/>
              </a:ext>
            </a:extLst>
          </p:cNvPr>
          <p:cNvSpPr>
            <a:spLocks noGrp="1"/>
          </p:cNvSpPr>
          <p:nvPr>
            <p:ph type="ftr" sz="quarter" idx="3"/>
          </p:nvPr>
        </p:nvSpPr>
        <p:spPr>
          <a:xfrm>
            <a:off x="609600" y="5355912"/>
            <a:ext cx="10744199" cy="1442570"/>
          </a:xfrm>
        </p:spPr>
        <p:txBody>
          <a:bodyPr/>
          <a:lstStyle/>
          <a:p>
            <a:r>
              <a:rPr lang="en-US" sz="900" dirty="0"/>
              <a:t>1. Watson AR. </a:t>
            </a:r>
            <a:r>
              <a:rPr lang="en-US" sz="900" i="1" dirty="0" err="1"/>
              <a:t>Pediatr</a:t>
            </a:r>
            <a:r>
              <a:rPr lang="en-US" sz="900" i="1" dirty="0"/>
              <a:t> Nephrol. </a:t>
            </a:r>
            <a:r>
              <a:rPr lang="en-US" sz="900" dirty="0"/>
              <a:t>2005;20(2):113-7. </a:t>
            </a:r>
          </a:p>
          <a:p>
            <a:r>
              <a:rPr lang="en-US" sz="900" dirty="0" err="1"/>
              <a:t>Annunziato</a:t>
            </a:r>
            <a:r>
              <a:rPr lang="en-US" sz="900" dirty="0"/>
              <a:t> RA, et al. </a:t>
            </a:r>
            <a:r>
              <a:rPr lang="en-US" sz="900" i="1" dirty="0" err="1"/>
              <a:t>Pediatr</a:t>
            </a:r>
            <a:r>
              <a:rPr lang="en-US" sz="900" i="1" dirty="0"/>
              <a:t> Transplant. </a:t>
            </a:r>
            <a:r>
              <a:rPr lang="en-US" sz="900" dirty="0"/>
              <a:t>2007;11(6):608-14. </a:t>
            </a:r>
          </a:p>
          <a:p>
            <a:r>
              <a:rPr lang="en-US" sz="900" dirty="0" err="1"/>
              <a:t>Andreoni</a:t>
            </a:r>
            <a:r>
              <a:rPr lang="en-US" sz="900" dirty="0"/>
              <a:t> KA, et al. </a:t>
            </a:r>
            <a:r>
              <a:rPr lang="en-US" sz="900" i="1" dirty="0"/>
              <a:t>JAMA Intern Med. </a:t>
            </a:r>
            <a:r>
              <a:rPr lang="en-US" sz="900" dirty="0"/>
              <a:t>2013;173(16):1524-32. </a:t>
            </a:r>
          </a:p>
          <a:p>
            <a:r>
              <a:rPr lang="en-US" sz="900" dirty="0"/>
              <a:t>2. </a:t>
            </a:r>
            <a:r>
              <a:rPr lang="en-US" sz="900" dirty="0" err="1"/>
              <a:t>Prestidge</a:t>
            </a:r>
            <a:r>
              <a:rPr lang="en-US" sz="900" dirty="0"/>
              <a:t> C, et al. </a:t>
            </a:r>
            <a:r>
              <a:rPr lang="en-US" sz="900" i="1" dirty="0" err="1"/>
              <a:t>Pediatr</a:t>
            </a:r>
            <a:r>
              <a:rPr lang="en-US" sz="900" i="1" dirty="0"/>
              <a:t> Nephrol. </a:t>
            </a:r>
            <a:r>
              <a:rPr lang="en-US" sz="900" dirty="0"/>
              <a:t>2012;27(2):295-302. </a:t>
            </a:r>
          </a:p>
          <a:p>
            <a:r>
              <a:rPr lang="en-US" sz="900" dirty="0"/>
              <a:t>3. </a:t>
            </a:r>
            <a:r>
              <a:rPr lang="en-US" sz="900" dirty="0" err="1"/>
              <a:t>Cadario</a:t>
            </a:r>
            <a:r>
              <a:rPr lang="en-US" sz="900" dirty="0"/>
              <a:t> F, et al. </a:t>
            </a:r>
            <a:r>
              <a:rPr lang="en-US" sz="900" i="1" dirty="0"/>
              <a:t>Clin Endocrinol (</a:t>
            </a:r>
            <a:r>
              <a:rPr lang="en-US" sz="900" i="1" dirty="0" err="1"/>
              <a:t>Oxf</a:t>
            </a:r>
            <a:r>
              <a:rPr lang="en-US" sz="900" i="1" dirty="0"/>
              <a:t>). </a:t>
            </a:r>
            <a:r>
              <a:rPr lang="en-US" sz="900" dirty="0"/>
              <a:t>2009;71(3):346-50. ; </a:t>
            </a:r>
          </a:p>
          <a:p>
            <a:r>
              <a:rPr lang="en-US" sz="900" dirty="0"/>
              <a:t>4. </a:t>
            </a:r>
            <a:r>
              <a:rPr lang="en-US" sz="900" dirty="0" err="1"/>
              <a:t>Dellon</a:t>
            </a:r>
            <a:r>
              <a:rPr lang="en-US" sz="900" dirty="0"/>
              <a:t> ES, et al. </a:t>
            </a:r>
            <a:r>
              <a:rPr lang="en-US" sz="900" i="1" dirty="0"/>
              <a:t>Dis Esophagus. </a:t>
            </a:r>
            <a:r>
              <a:rPr lang="en-US" sz="900" dirty="0"/>
              <a:t>2013;26(1):7-13. ; </a:t>
            </a:r>
            <a:r>
              <a:rPr lang="en-US" sz="900" dirty="0" err="1"/>
              <a:t>Eluri</a:t>
            </a:r>
            <a:r>
              <a:rPr lang="en-US" sz="900" dirty="0"/>
              <a:t> S, et al. </a:t>
            </a:r>
            <a:r>
              <a:rPr lang="en-US" sz="900" i="1" dirty="0"/>
              <a:t>J </a:t>
            </a:r>
            <a:r>
              <a:rPr lang="en-US" sz="900" i="1" dirty="0" err="1"/>
              <a:t>Pediatr</a:t>
            </a:r>
            <a:r>
              <a:rPr lang="en-US" sz="900" i="1" dirty="0"/>
              <a:t> Gastroenterol </a:t>
            </a:r>
            <a:r>
              <a:rPr lang="en-US" sz="900" i="1" dirty="0" err="1"/>
              <a:t>Nutr</a:t>
            </a:r>
            <a:r>
              <a:rPr lang="en-US" sz="900" i="1" dirty="0"/>
              <a:t>. </a:t>
            </a:r>
            <a:r>
              <a:rPr lang="en-US" sz="900" dirty="0"/>
              <a:t>2017;65(1):53-57. </a:t>
            </a:r>
          </a:p>
          <a:p>
            <a:r>
              <a:rPr lang="en-US" sz="900" dirty="0"/>
              <a:t>While AE, et al. </a:t>
            </a:r>
            <a:r>
              <a:rPr lang="en-US" sz="900" i="1" dirty="0"/>
              <a:t>Child Care Health Dev. </a:t>
            </a:r>
            <a:r>
              <a:rPr lang="en-US" sz="900" dirty="0"/>
              <a:t>2017;43(1):144-151. </a:t>
            </a:r>
          </a:p>
        </p:txBody>
      </p:sp>
    </p:spTree>
    <p:custDataLst>
      <p:tags r:id="rId1"/>
    </p:custDataLst>
    <p:extLst>
      <p:ext uri="{BB962C8B-B14F-4D97-AF65-F5344CB8AC3E}">
        <p14:creationId xmlns:p14="http://schemas.microsoft.com/office/powerpoint/2010/main" val="96652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23900" y="266180"/>
            <a:ext cx="10744200" cy="767977"/>
          </a:xfrm>
        </p:spPr>
        <p:txBody>
          <a:bodyPr>
            <a:normAutofit/>
          </a:bodyPr>
          <a:lstStyle/>
          <a:p>
            <a:pPr algn="ctr"/>
            <a:r>
              <a:rPr lang="en-US" sz="3600" dirty="0"/>
              <a:t>Unprepared Transferred Adults</a:t>
            </a:r>
          </a:p>
        </p:txBody>
      </p:sp>
      <p:sp>
        <p:nvSpPr>
          <p:cNvPr id="4" name="Rounded Rectangle 3"/>
          <p:cNvSpPr/>
          <p:nvPr/>
        </p:nvSpPr>
        <p:spPr>
          <a:xfrm>
            <a:off x="2024755" y="997013"/>
            <a:ext cx="8915400" cy="464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0"/>
              </a:spcBef>
            </a:pPr>
            <a:r>
              <a:rPr lang="en-US" sz="3600" b="1" dirty="0">
                <a:solidFill>
                  <a:srgbClr val="3A3A3A"/>
                </a:solidFill>
              </a:rPr>
              <a:t>Transplant rejection</a:t>
            </a:r>
            <a:r>
              <a:rPr lang="en-US" sz="2400" b="1" baseline="30000" dirty="0">
                <a:solidFill>
                  <a:srgbClr val="3A3A3A"/>
                </a:solidFill>
              </a:rPr>
              <a:t>1</a:t>
            </a:r>
            <a:r>
              <a:rPr lang="en-US" sz="3600" b="1" dirty="0">
                <a:solidFill>
                  <a:srgbClr val="3A3A3A"/>
                </a:solidFill>
              </a:rPr>
              <a:t> </a:t>
            </a:r>
          </a:p>
          <a:p>
            <a:pPr>
              <a:spcBef>
                <a:spcPts val="1000"/>
              </a:spcBef>
            </a:pPr>
            <a:r>
              <a:rPr lang="en-US" sz="1400" b="1" dirty="0">
                <a:solidFill>
                  <a:srgbClr val="3A3A3A"/>
                </a:solidFill>
              </a:rPr>
              <a:t> </a:t>
            </a:r>
            <a:endParaRPr lang="en-US" b="1" dirty="0">
              <a:solidFill>
                <a:srgbClr val="3A3A3A"/>
              </a:solidFill>
            </a:endParaRPr>
          </a:p>
          <a:p>
            <a:pPr>
              <a:spcBef>
                <a:spcPts val="1000"/>
              </a:spcBef>
            </a:pPr>
            <a:r>
              <a:rPr lang="en-US" sz="3600" b="1" dirty="0">
                <a:solidFill>
                  <a:srgbClr val="3A3A3A"/>
                </a:solidFill>
              </a:rPr>
              <a:t>Death or graft loss</a:t>
            </a:r>
            <a:r>
              <a:rPr lang="en-US" sz="2400" b="1" baseline="30000" dirty="0">
                <a:solidFill>
                  <a:srgbClr val="3A3A3A"/>
                </a:solidFill>
              </a:rPr>
              <a:t>2</a:t>
            </a:r>
            <a:r>
              <a:rPr lang="en-US" sz="3600" b="1" dirty="0">
                <a:solidFill>
                  <a:srgbClr val="3A3A3A"/>
                </a:solidFill>
              </a:rPr>
              <a:t>	</a:t>
            </a:r>
          </a:p>
          <a:p>
            <a:pPr>
              <a:spcBef>
                <a:spcPts val="1000"/>
              </a:spcBef>
            </a:pPr>
            <a:r>
              <a:rPr lang="en-US" sz="3600" b="1" dirty="0">
                <a:solidFill>
                  <a:srgbClr val="3A3A3A"/>
                </a:solidFill>
              </a:rPr>
              <a:t>Higher Hgb A1C</a:t>
            </a:r>
            <a:r>
              <a:rPr lang="en-US" sz="2400" b="1" baseline="30000" dirty="0">
                <a:solidFill>
                  <a:srgbClr val="3A3A3A"/>
                </a:solidFill>
              </a:rPr>
              <a:t>3</a:t>
            </a:r>
            <a:endParaRPr lang="en-US" sz="2400" b="1" dirty="0">
              <a:solidFill>
                <a:srgbClr val="3A3A3A"/>
              </a:solidFill>
            </a:endParaRPr>
          </a:p>
          <a:p>
            <a:pPr>
              <a:spcBef>
                <a:spcPts val="1000"/>
              </a:spcBef>
            </a:pPr>
            <a:endParaRPr lang="en-US" b="1" dirty="0">
              <a:solidFill>
                <a:srgbClr val="3A3A3A"/>
              </a:solidFill>
            </a:endParaRPr>
          </a:p>
          <a:p>
            <a:pPr>
              <a:spcBef>
                <a:spcPts val="1000"/>
              </a:spcBef>
            </a:pPr>
            <a:r>
              <a:rPr lang="en-US" sz="3600" b="1" dirty="0">
                <a:solidFill>
                  <a:srgbClr val="3A3A3A"/>
                </a:solidFill>
              </a:rPr>
              <a:t>↑ Disease activity</a:t>
            </a:r>
            <a:r>
              <a:rPr lang="en-US" sz="2400" b="1" baseline="30000" dirty="0">
                <a:solidFill>
                  <a:srgbClr val="3A3A3A"/>
                </a:solidFill>
              </a:rPr>
              <a:t>4</a:t>
            </a:r>
            <a:r>
              <a:rPr lang="en-US" sz="2800" b="1" dirty="0">
                <a:solidFill>
                  <a:srgbClr val="3A3A3A"/>
                </a:solidFill>
              </a:rPr>
              <a:t> </a:t>
            </a:r>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705" y="1255646"/>
            <a:ext cx="1303166"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978060" y="3480184"/>
            <a:ext cx="1276046" cy="77724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2117" y="1255646"/>
            <a:ext cx="1202780" cy="8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8059" y="2428304"/>
            <a:ext cx="1276046"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679D6CDE-6BEE-9D31-E539-874FC43609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2117" y="4601367"/>
            <a:ext cx="1202780" cy="85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5E9CE067-2E33-3031-E3B9-516B99E37A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705" y="4592597"/>
            <a:ext cx="1295400" cy="8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a:extLst>
              <a:ext uri="{FF2B5EF4-FFF2-40B4-BE49-F238E27FC236}">
                <a16:creationId xmlns:a16="http://schemas.microsoft.com/office/drawing/2014/main" id="{F2933022-4D6C-5509-26A8-2D4521E62230}"/>
              </a:ext>
            </a:extLst>
          </p:cNvPr>
          <p:cNvSpPr>
            <a:spLocks noGrp="1"/>
          </p:cNvSpPr>
          <p:nvPr>
            <p:ph type="ftr" sz="quarter" idx="3"/>
          </p:nvPr>
        </p:nvSpPr>
        <p:spPr>
          <a:xfrm>
            <a:off x="609600" y="5355912"/>
            <a:ext cx="10744199" cy="1442570"/>
          </a:xfrm>
        </p:spPr>
        <p:txBody>
          <a:bodyPr/>
          <a:lstStyle/>
          <a:p>
            <a:r>
              <a:rPr lang="en-US" sz="900" dirty="0"/>
              <a:t>1. Watson AR. </a:t>
            </a:r>
            <a:r>
              <a:rPr lang="en-US" sz="900" i="1" dirty="0" err="1"/>
              <a:t>Pediatr</a:t>
            </a:r>
            <a:r>
              <a:rPr lang="en-US" sz="900" i="1" dirty="0"/>
              <a:t> Nephrol. </a:t>
            </a:r>
            <a:r>
              <a:rPr lang="en-US" sz="900" dirty="0"/>
              <a:t>2005;20(2):113-7. </a:t>
            </a:r>
          </a:p>
          <a:p>
            <a:r>
              <a:rPr lang="en-US" sz="900" dirty="0" err="1"/>
              <a:t>Annunziato</a:t>
            </a:r>
            <a:r>
              <a:rPr lang="en-US" sz="900" dirty="0"/>
              <a:t> RA, et al. </a:t>
            </a:r>
            <a:r>
              <a:rPr lang="en-US" sz="900" i="1" dirty="0" err="1"/>
              <a:t>Pediatr</a:t>
            </a:r>
            <a:r>
              <a:rPr lang="en-US" sz="900" i="1" dirty="0"/>
              <a:t> Transplant. </a:t>
            </a:r>
            <a:r>
              <a:rPr lang="en-US" sz="900" dirty="0"/>
              <a:t>2007;11(6):608-14. </a:t>
            </a:r>
          </a:p>
          <a:p>
            <a:r>
              <a:rPr lang="en-US" sz="900" dirty="0" err="1"/>
              <a:t>Andreoni</a:t>
            </a:r>
            <a:r>
              <a:rPr lang="en-US" sz="900" dirty="0"/>
              <a:t> KA, et al. </a:t>
            </a:r>
            <a:r>
              <a:rPr lang="en-US" sz="900" i="1" dirty="0"/>
              <a:t>JAMA Intern Med. </a:t>
            </a:r>
            <a:r>
              <a:rPr lang="en-US" sz="900" dirty="0"/>
              <a:t>2013;173(16):1524-32. </a:t>
            </a:r>
          </a:p>
          <a:p>
            <a:r>
              <a:rPr lang="en-US" sz="900" dirty="0"/>
              <a:t>2. </a:t>
            </a:r>
            <a:r>
              <a:rPr lang="en-US" sz="900" dirty="0" err="1"/>
              <a:t>Prestidge</a:t>
            </a:r>
            <a:r>
              <a:rPr lang="en-US" sz="900" dirty="0"/>
              <a:t> C, et al. </a:t>
            </a:r>
            <a:r>
              <a:rPr lang="en-US" sz="900" i="1" dirty="0" err="1"/>
              <a:t>Pediatr</a:t>
            </a:r>
            <a:r>
              <a:rPr lang="en-US" sz="900" i="1" dirty="0"/>
              <a:t> Nephrol. </a:t>
            </a:r>
            <a:r>
              <a:rPr lang="en-US" sz="900" dirty="0"/>
              <a:t>2012;27(2):295-302. </a:t>
            </a:r>
          </a:p>
          <a:p>
            <a:r>
              <a:rPr lang="en-US" sz="900" dirty="0"/>
              <a:t>3. </a:t>
            </a:r>
            <a:r>
              <a:rPr lang="en-US" sz="900" dirty="0" err="1"/>
              <a:t>Cadario</a:t>
            </a:r>
            <a:r>
              <a:rPr lang="en-US" sz="900" dirty="0"/>
              <a:t> F, et al. </a:t>
            </a:r>
            <a:r>
              <a:rPr lang="en-US" sz="900" i="1" dirty="0"/>
              <a:t>Clin Endocrinol (</a:t>
            </a:r>
            <a:r>
              <a:rPr lang="en-US" sz="900" i="1" dirty="0" err="1"/>
              <a:t>Oxf</a:t>
            </a:r>
            <a:r>
              <a:rPr lang="en-US" sz="900" i="1" dirty="0"/>
              <a:t>). </a:t>
            </a:r>
            <a:r>
              <a:rPr lang="en-US" sz="900" dirty="0"/>
              <a:t>2009;71(3):346-50. ; </a:t>
            </a:r>
          </a:p>
          <a:p>
            <a:r>
              <a:rPr lang="en-US" sz="900" dirty="0"/>
              <a:t>4. </a:t>
            </a:r>
            <a:r>
              <a:rPr lang="en-US" sz="900" dirty="0" err="1"/>
              <a:t>Dellon</a:t>
            </a:r>
            <a:r>
              <a:rPr lang="en-US" sz="900" dirty="0"/>
              <a:t> ES, et al. </a:t>
            </a:r>
            <a:r>
              <a:rPr lang="en-US" sz="900" i="1" dirty="0"/>
              <a:t>Dis Esophagus. </a:t>
            </a:r>
            <a:r>
              <a:rPr lang="en-US" sz="900" dirty="0"/>
              <a:t>2013;26(1):7-13. ; </a:t>
            </a:r>
            <a:r>
              <a:rPr lang="en-US" sz="900" dirty="0" err="1"/>
              <a:t>Eluri</a:t>
            </a:r>
            <a:r>
              <a:rPr lang="en-US" sz="900" dirty="0"/>
              <a:t> S, et al. </a:t>
            </a:r>
            <a:r>
              <a:rPr lang="en-US" sz="900" i="1" dirty="0"/>
              <a:t>J </a:t>
            </a:r>
            <a:r>
              <a:rPr lang="en-US" sz="900" i="1" dirty="0" err="1"/>
              <a:t>Pediatr</a:t>
            </a:r>
            <a:r>
              <a:rPr lang="en-US" sz="900" i="1" dirty="0"/>
              <a:t> Gastroenterol </a:t>
            </a:r>
            <a:r>
              <a:rPr lang="en-US" sz="900" i="1" dirty="0" err="1"/>
              <a:t>Nutr</a:t>
            </a:r>
            <a:r>
              <a:rPr lang="en-US" sz="900" i="1" dirty="0"/>
              <a:t>. </a:t>
            </a:r>
            <a:r>
              <a:rPr lang="en-US" sz="900" dirty="0"/>
              <a:t>2017;65(1):53-57. </a:t>
            </a:r>
          </a:p>
          <a:p>
            <a:r>
              <a:rPr lang="en-US" sz="900" dirty="0"/>
              <a:t>While AE, et al. </a:t>
            </a:r>
            <a:r>
              <a:rPr lang="en-US" sz="900" i="1" dirty="0"/>
              <a:t>Child Care Health Dev. </a:t>
            </a:r>
            <a:r>
              <a:rPr lang="en-US" sz="900" dirty="0"/>
              <a:t>2017;43(1):144-151. </a:t>
            </a:r>
          </a:p>
        </p:txBody>
      </p:sp>
      <p:sp>
        <p:nvSpPr>
          <p:cNvPr id="2" name="Rectangle: Rounded Corners 1">
            <a:extLst>
              <a:ext uri="{FF2B5EF4-FFF2-40B4-BE49-F238E27FC236}">
                <a16:creationId xmlns:a16="http://schemas.microsoft.com/office/drawing/2014/main" id="{1E992D76-1645-FC51-8FC7-150EFE21B475}"/>
              </a:ext>
            </a:extLst>
          </p:cNvPr>
          <p:cNvSpPr/>
          <p:nvPr/>
        </p:nvSpPr>
        <p:spPr>
          <a:xfrm>
            <a:off x="1771650" y="1095375"/>
            <a:ext cx="8591550" cy="4506979"/>
          </a:xfrm>
          <a:prstGeom prst="roundRect">
            <a:avLst>
              <a:gd name="adj" fmla="val 11384"/>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341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DB7E-F0C1-C64D-B9AF-52E8799D51B0}"/>
              </a:ext>
            </a:extLst>
          </p:cNvPr>
          <p:cNvSpPr>
            <a:spLocks noGrp="1"/>
          </p:cNvSpPr>
          <p:nvPr>
            <p:ph type="title"/>
          </p:nvPr>
        </p:nvSpPr>
        <p:spPr/>
        <p:txBody>
          <a:bodyPr/>
          <a:lstStyle/>
          <a:p>
            <a:r>
              <a:rPr lang="en-US" dirty="0"/>
              <a:t>Barriers for Health Care Transition</a:t>
            </a:r>
          </a:p>
        </p:txBody>
      </p:sp>
      <p:graphicFrame>
        <p:nvGraphicFramePr>
          <p:cNvPr id="22" name="Diagram 21">
            <a:extLst>
              <a:ext uri="{FF2B5EF4-FFF2-40B4-BE49-F238E27FC236}">
                <a16:creationId xmlns:a16="http://schemas.microsoft.com/office/drawing/2014/main" id="{1C16A91E-0ED0-ADC5-C33E-2EDAF2AFBFA5}"/>
              </a:ext>
            </a:extLst>
          </p:cNvPr>
          <p:cNvGraphicFramePr/>
          <p:nvPr>
            <p:extLst>
              <p:ext uri="{D42A27DB-BD31-4B8C-83A1-F6EECF244321}">
                <p14:modId xmlns:p14="http://schemas.microsoft.com/office/powerpoint/2010/main" val="2522247613"/>
              </p:ext>
            </p:extLst>
          </p:nvPr>
        </p:nvGraphicFramePr>
        <p:xfrm>
          <a:off x="282806" y="1933941"/>
          <a:ext cx="5576455" cy="4717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Google Shape;337;p33">
            <a:extLst>
              <a:ext uri="{FF2B5EF4-FFF2-40B4-BE49-F238E27FC236}">
                <a16:creationId xmlns:a16="http://schemas.microsoft.com/office/drawing/2014/main" id="{D3C4320E-DBE8-5607-4611-A1074093B346}"/>
              </a:ext>
            </a:extLst>
          </p:cNvPr>
          <p:cNvPicPr preferRelativeResize="0"/>
          <p:nvPr/>
        </p:nvPicPr>
        <p:blipFill rotWithShape="1">
          <a:blip r:embed="rId8">
            <a:alphaModFix/>
          </a:blip>
          <a:srcRect/>
          <a:stretch/>
        </p:blipFill>
        <p:spPr>
          <a:xfrm>
            <a:off x="5143134" y="2366656"/>
            <a:ext cx="549757" cy="319979"/>
          </a:xfrm>
          <a:prstGeom prst="rect">
            <a:avLst/>
          </a:prstGeom>
          <a:noFill/>
          <a:ln>
            <a:noFill/>
          </a:ln>
        </p:spPr>
      </p:pic>
      <p:sp>
        <p:nvSpPr>
          <p:cNvPr id="24" name="Google Shape;335;p33">
            <a:extLst>
              <a:ext uri="{FF2B5EF4-FFF2-40B4-BE49-F238E27FC236}">
                <a16:creationId xmlns:a16="http://schemas.microsoft.com/office/drawing/2014/main" id="{F3761D55-2952-9D81-B35F-AA9443395161}"/>
              </a:ext>
            </a:extLst>
          </p:cNvPr>
          <p:cNvSpPr txBox="1">
            <a:spLocks/>
          </p:cNvSpPr>
          <p:nvPr/>
        </p:nvSpPr>
        <p:spPr bwMode="auto">
          <a:xfrm>
            <a:off x="282806" y="1081089"/>
            <a:ext cx="5576455" cy="89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spcBef>
                <a:spcPts val="0"/>
              </a:spcBef>
              <a:spcAft>
                <a:spcPts val="0"/>
              </a:spcAft>
              <a:buClr>
                <a:schemeClr val="accent3"/>
              </a:buClr>
              <a:buSzPts val="2800"/>
            </a:pPr>
            <a:r>
              <a:rPr lang="en-CA" sz="2000" b="1" dirty="0">
                <a:solidFill>
                  <a:schemeClr val="accent4"/>
                </a:solidFill>
                <a:latin typeface="+mn-lt"/>
              </a:rPr>
              <a:t>Adolescent/Young Adult Barriers </a:t>
            </a:r>
          </a:p>
        </p:txBody>
      </p:sp>
      <p:graphicFrame>
        <p:nvGraphicFramePr>
          <p:cNvPr id="25" name="Diagram 24">
            <a:extLst>
              <a:ext uri="{FF2B5EF4-FFF2-40B4-BE49-F238E27FC236}">
                <a16:creationId xmlns:a16="http://schemas.microsoft.com/office/drawing/2014/main" id="{6C081EAC-6608-6DCA-F145-F6196606D235}"/>
              </a:ext>
            </a:extLst>
          </p:cNvPr>
          <p:cNvGraphicFramePr/>
          <p:nvPr>
            <p:extLst>
              <p:ext uri="{D42A27DB-BD31-4B8C-83A1-F6EECF244321}">
                <p14:modId xmlns:p14="http://schemas.microsoft.com/office/powerpoint/2010/main" val="2046466556"/>
              </p:ext>
            </p:extLst>
          </p:nvPr>
        </p:nvGraphicFramePr>
        <p:xfrm>
          <a:off x="6096000" y="1948543"/>
          <a:ext cx="5813195" cy="46842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Google Shape;347;p34">
            <a:extLst>
              <a:ext uri="{FF2B5EF4-FFF2-40B4-BE49-F238E27FC236}">
                <a16:creationId xmlns:a16="http://schemas.microsoft.com/office/drawing/2014/main" id="{A6F4CC57-313C-BBB9-78ED-E93531FC20F6}"/>
              </a:ext>
            </a:extLst>
          </p:cNvPr>
          <p:cNvSpPr txBox="1">
            <a:spLocks/>
          </p:cNvSpPr>
          <p:nvPr/>
        </p:nvSpPr>
        <p:spPr bwMode="auto">
          <a:xfrm>
            <a:off x="5994401" y="1085550"/>
            <a:ext cx="5813193" cy="89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3429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685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0287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1714500" algn="l" defTabSz="685800" rtl="0" eaLnBrk="1" latinLnBrk="0" hangingPunct="1">
              <a:defRPr kern="1200">
                <a:solidFill>
                  <a:schemeClr val="tx1"/>
                </a:solidFill>
                <a:latin typeface="Calibri" panose="020F0502020204030204" pitchFamily="34" charset="0"/>
                <a:ea typeface="+mn-ea"/>
                <a:cs typeface="+mn-cs"/>
              </a:defRPr>
            </a:lvl6pPr>
            <a:lvl7pPr marL="2057400" algn="l" defTabSz="685800" rtl="0" eaLnBrk="1" latinLnBrk="0" hangingPunct="1">
              <a:defRPr kern="1200">
                <a:solidFill>
                  <a:schemeClr val="tx1"/>
                </a:solidFill>
                <a:latin typeface="Calibri" panose="020F0502020204030204" pitchFamily="34" charset="0"/>
                <a:ea typeface="+mn-ea"/>
                <a:cs typeface="+mn-cs"/>
              </a:defRPr>
            </a:lvl7pPr>
            <a:lvl8pPr marL="2400300" algn="l" defTabSz="685800" rtl="0" eaLnBrk="1" latinLnBrk="0" hangingPunct="1">
              <a:defRPr kern="1200">
                <a:solidFill>
                  <a:schemeClr val="tx1"/>
                </a:solidFill>
                <a:latin typeface="Calibri" panose="020F0502020204030204" pitchFamily="34" charset="0"/>
                <a:ea typeface="+mn-ea"/>
                <a:cs typeface="+mn-cs"/>
              </a:defRPr>
            </a:lvl8pPr>
            <a:lvl9pPr marL="2743200" algn="l" defTabSz="685800" rtl="0" eaLnBrk="1" latinLnBrk="0" hangingPunct="1">
              <a:defRPr kern="1200">
                <a:solidFill>
                  <a:schemeClr val="tx1"/>
                </a:solidFill>
                <a:latin typeface="Calibri" panose="020F0502020204030204" pitchFamily="34" charset="0"/>
                <a:ea typeface="+mn-ea"/>
                <a:cs typeface="+mn-cs"/>
              </a:defRPr>
            </a:lvl9pPr>
          </a:lstStyle>
          <a:p>
            <a:pPr algn="ctr">
              <a:spcBef>
                <a:spcPts val="0"/>
              </a:spcBef>
              <a:spcAft>
                <a:spcPts val="0"/>
              </a:spcAft>
              <a:buClr>
                <a:schemeClr val="accent3"/>
              </a:buClr>
              <a:buSzPts val="2800"/>
            </a:pPr>
            <a:r>
              <a:rPr lang="en-CA" sz="2000" b="1" dirty="0">
                <a:solidFill>
                  <a:schemeClr val="accent4"/>
                </a:solidFill>
                <a:latin typeface="+mn-lt"/>
              </a:rPr>
              <a:t>Caregiver barriers </a:t>
            </a:r>
          </a:p>
        </p:txBody>
      </p:sp>
      <p:sp>
        <p:nvSpPr>
          <p:cNvPr id="29" name="Rounded Rectangle 12">
            <a:extLst>
              <a:ext uri="{FF2B5EF4-FFF2-40B4-BE49-F238E27FC236}">
                <a16:creationId xmlns:a16="http://schemas.microsoft.com/office/drawing/2014/main" id="{821E3DBD-614F-A72C-04EA-0F2171D79F1A}"/>
              </a:ext>
            </a:extLst>
          </p:cNvPr>
          <p:cNvSpPr/>
          <p:nvPr/>
        </p:nvSpPr>
        <p:spPr>
          <a:xfrm>
            <a:off x="5141164" y="1980367"/>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0" name="Rounded Rectangle 13">
            <a:extLst>
              <a:ext uri="{FF2B5EF4-FFF2-40B4-BE49-F238E27FC236}">
                <a16:creationId xmlns:a16="http://schemas.microsoft.com/office/drawing/2014/main" id="{E63F648D-E87C-095D-ACDD-1D9E537559EA}"/>
              </a:ext>
            </a:extLst>
          </p:cNvPr>
          <p:cNvSpPr/>
          <p:nvPr/>
        </p:nvSpPr>
        <p:spPr>
          <a:xfrm>
            <a:off x="5141164" y="2966549"/>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1" name="Rounded Rectangle 14">
            <a:extLst>
              <a:ext uri="{FF2B5EF4-FFF2-40B4-BE49-F238E27FC236}">
                <a16:creationId xmlns:a16="http://schemas.microsoft.com/office/drawing/2014/main" id="{DAD48FFC-D455-C597-3EF5-3968B2AFB671}"/>
              </a:ext>
            </a:extLst>
          </p:cNvPr>
          <p:cNvSpPr/>
          <p:nvPr/>
        </p:nvSpPr>
        <p:spPr>
          <a:xfrm>
            <a:off x="5141164" y="3891452"/>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2" name="Rounded Rectangle 15">
            <a:extLst>
              <a:ext uri="{FF2B5EF4-FFF2-40B4-BE49-F238E27FC236}">
                <a16:creationId xmlns:a16="http://schemas.microsoft.com/office/drawing/2014/main" id="{6040E7C0-7B7E-9D4A-D980-C6424012D5E5}"/>
              </a:ext>
            </a:extLst>
          </p:cNvPr>
          <p:cNvSpPr/>
          <p:nvPr/>
        </p:nvSpPr>
        <p:spPr>
          <a:xfrm>
            <a:off x="5141163" y="4813464"/>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3" name="Rounded Rectangle 16">
            <a:extLst>
              <a:ext uri="{FF2B5EF4-FFF2-40B4-BE49-F238E27FC236}">
                <a16:creationId xmlns:a16="http://schemas.microsoft.com/office/drawing/2014/main" id="{8D42D92A-BE34-CAA5-C04E-C816AD7876C2}"/>
              </a:ext>
            </a:extLst>
          </p:cNvPr>
          <p:cNvSpPr/>
          <p:nvPr/>
        </p:nvSpPr>
        <p:spPr>
          <a:xfrm>
            <a:off x="5135246" y="5776913"/>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4" name="Rounded Rectangle 17">
            <a:extLst>
              <a:ext uri="{FF2B5EF4-FFF2-40B4-BE49-F238E27FC236}">
                <a16:creationId xmlns:a16="http://schemas.microsoft.com/office/drawing/2014/main" id="{2F64A87E-6758-05E3-E510-555B448CFB93}"/>
              </a:ext>
            </a:extLst>
          </p:cNvPr>
          <p:cNvSpPr/>
          <p:nvPr/>
        </p:nvSpPr>
        <p:spPr>
          <a:xfrm>
            <a:off x="11074400" y="2058803"/>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5" name="Rounded Rectangle 18">
            <a:extLst>
              <a:ext uri="{FF2B5EF4-FFF2-40B4-BE49-F238E27FC236}">
                <a16:creationId xmlns:a16="http://schemas.microsoft.com/office/drawing/2014/main" id="{626C031C-C20E-2890-C8E6-31A0E7F6EAD2}"/>
              </a:ext>
            </a:extLst>
          </p:cNvPr>
          <p:cNvSpPr/>
          <p:nvPr/>
        </p:nvSpPr>
        <p:spPr>
          <a:xfrm>
            <a:off x="11094664" y="3109021"/>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36" name="Rounded Rectangle 19">
            <a:extLst>
              <a:ext uri="{FF2B5EF4-FFF2-40B4-BE49-F238E27FC236}">
                <a16:creationId xmlns:a16="http://schemas.microsoft.com/office/drawing/2014/main" id="{579FB459-670A-DD33-C277-847E43F03A2F}"/>
              </a:ext>
            </a:extLst>
          </p:cNvPr>
          <p:cNvSpPr/>
          <p:nvPr/>
        </p:nvSpPr>
        <p:spPr>
          <a:xfrm>
            <a:off x="11160550" y="5613905"/>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pic>
        <p:nvPicPr>
          <p:cNvPr id="38" name="Google Shape;350;p34">
            <a:extLst>
              <a:ext uri="{FF2B5EF4-FFF2-40B4-BE49-F238E27FC236}">
                <a16:creationId xmlns:a16="http://schemas.microsoft.com/office/drawing/2014/main" id="{248357A8-1FD4-ECF0-99A8-9F5C6930B0A4}"/>
              </a:ext>
            </a:extLst>
          </p:cNvPr>
          <p:cNvPicPr preferRelativeResize="0"/>
          <p:nvPr/>
        </p:nvPicPr>
        <p:blipFill rotWithShape="1">
          <a:blip r:embed="rId15">
            <a:alphaModFix/>
          </a:blip>
          <a:srcRect/>
          <a:stretch/>
        </p:blipFill>
        <p:spPr>
          <a:xfrm>
            <a:off x="11124192" y="4340516"/>
            <a:ext cx="577909" cy="327355"/>
          </a:xfrm>
          <a:prstGeom prst="rect">
            <a:avLst/>
          </a:prstGeom>
          <a:noFill/>
          <a:ln>
            <a:noFill/>
          </a:ln>
        </p:spPr>
      </p:pic>
      <p:pic>
        <p:nvPicPr>
          <p:cNvPr id="39" name="Google Shape;349;p34">
            <a:extLst>
              <a:ext uri="{FF2B5EF4-FFF2-40B4-BE49-F238E27FC236}">
                <a16:creationId xmlns:a16="http://schemas.microsoft.com/office/drawing/2014/main" id="{0BF3CB9D-E64C-AE9F-7D60-438EC88460E4}"/>
              </a:ext>
            </a:extLst>
          </p:cNvPr>
          <p:cNvPicPr preferRelativeResize="0"/>
          <p:nvPr/>
        </p:nvPicPr>
        <p:blipFill rotWithShape="1">
          <a:blip r:embed="rId16">
            <a:alphaModFix/>
          </a:blip>
          <a:srcRect/>
          <a:stretch/>
        </p:blipFill>
        <p:spPr>
          <a:xfrm>
            <a:off x="11126354" y="4764979"/>
            <a:ext cx="557647" cy="327355"/>
          </a:xfrm>
          <a:prstGeom prst="rect">
            <a:avLst/>
          </a:prstGeom>
          <a:noFill/>
          <a:ln>
            <a:noFill/>
          </a:ln>
        </p:spPr>
      </p:pic>
      <p:sp>
        <p:nvSpPr>
          <p:cNvPr id="42" name="Rounded Rectangle 18">
            <a:extLst>
              <a:ext uri="{FF2B5EF4-FFF2-40B4-BE49-F238E27FC236}">
                <a16:creationId xmlns:a16="http://schemas.microsoft.com/office/drawing/2014/main" id="{D61F2D95-A31B-B8DD-BE0E-B6F1B1AF6055}"/>
              </a:ext>
            </a:extLst>
          </p:cNvPr>
          <p:cNvSpPr/>
          <p:nvPr/>
        </p:nvSpPr>
        <p:spPr>
          <a:xfrm>
            <a:off x="11126355" y="3973616"/>
            <a:ext cx="557645" cy="319979"/>
          </a:xfrm>
          <a:prstGeom prst="roundRect">
            <a:avLst>
              <a:gd name="adj" fmla="val 10000"/>
            </a:avLst>
          </a:prstGeom>
          <a:blipFill rotWithShape="1">
            <a:blip r:embed="rId14">
              <a:alphaModFix/>
            </a:blip>
            <a:srcRect/>
            <a:stretch>
              <a:fillRect t="-11000" b="-11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pic>
        <p:nvPicPr>
          <p:cNvPr id="3" name="Google Shape;337;p33">
            <a:extLst>
              <a:ext uri="{FF2B5EF4-FFF2-40B4-BE49-F238E27FC236}">
                <a16:creationId xmlns:a16="http://schemas.microsoft.com/office/drawing/2014/main" id="{463CDA4E-FE69-B835-67B2-8BEDFD1ED4D1}"/>
              </a:ext>
            </a:extLst>
          </p:cNvPr>
          <p:cNvPicPr preferRelativeResize="0"/>
          <p:nvPr/>
        </p:nvPicPr>
        <p:blipFill rotWithShape="1">
          <a:blip r:embed="rId8">
            <a:alphaModFix/>
          </a:blip>
          <a:srcRect/>
          <a:stretch/>
        </p:blipFill>
        <p:spPr>
          <a:xfrm>
            <a:off x="5161972" y="3340983"/>
            <a:ext cx="549757" cy="319979"/>
          </a:xfrm>
          <a:prstGeom prst="rect">
            <a:avLst/>
          </a:prstGeom>
          <a:noFill/>
          <a:ln>
            <a:noFill/>
          </a:ln>
        </p:spPr>
      </p:pic>
    </p:spTree>
    <p:extLst>
      <p:ext uri="{BB962C8B-B14F-4D97-AF65-F5344CB8AC3E}">
        <p14:creationId xmlns:p14="http://schemas.microsoft.com/office/powerpoint/2010/main" val="1723815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6|1.5"/>
</p:tagLst>
</file>

<file path=ppt/tags/tag2.xml><?xml version="1.0" encoding="utf-8"?>
<p:tagLst xmlns:a="http://schemas.openxmlformats.org/drawingml/2006/main" xmlns:r="http://schemas.openxmlformats.org/officeDocument/2006/relationships" xmlns:p="http://schemas.openxmlformats.org/presentationml/2006/main">
  <p:tag name="TIMING" val="|10.6|1.5"/>
</p:tagLst>
</file>

<file path=ppt/tags/tag3.xml><?xml version="1.0" encoding="utf-8"?>
<p:tagLst xmlns:a="http://schemas.openxmlformats.org/drawingml/2006/main" xmlns:r="http://schemas.openxmlformats.org/officeDocument/2006/relationships" xmlns:p="http://schemas.openxmlformats.org/presentationml/2006/main">
  <p:tag name="TIMING" val="|7.3"/>
</p:tagLst>
</file>

<file path=ppt/tags/tag4.xml><?xml version="1.0" encoding="utf-8"?>
<p:tagLst xmlns:a="http://schemas.openxmlformats.org/drawingml/2006/main" xmlns:r="http://schemas.openxmlformats.org/officeDocument/2006/relationships" xmlns:p="http://schemas.openxmlformats.org/presentationml/2006/main">
  <p:tag name="TIMING" val="|7.3"/>
</p:tagLst>
</file>

<file path=ppt/theme/theme1.xml><?xml version="1.0" encoding="utf-8"?>
<a:theme xmlns:a="http://schemas.openxmlformats.org/drawingml/2006/main" name="2020 Peds">
  <a:themeElements>
    <a:clrScheme name="Peds 19">
      <a:dk1>
        <a:srgbClr val="4D4D4D"/>
      </a:dk1>
      <a:lt1>
        <a:srgbClr val="FFFFFF"/>
      </a:lt1>
      <a:dk2>
        <a:srgbClr val="4D4D4D"/>
      </a:dk2>
      <a:lt2>
        <a:srgbClr val="FFFFFF"/>
      </a:lt2>
      <a:accent1>
        <a:srgbClr val="C3472E"/>
      </a:accent1>
      <a:accent2>
        <a:srgbClr val="FDB515"/>
      </a:accent2>
      <a:accent3>
        <a:srgbClr val="35A696"/>
      </a:accent3>
      <a:accent4>
        <a:srgbClr val="416BA9"/>
      </a:accent4>
      <a:accent5>
        <a:srgbClr val="2E4264"/>
      </a:accent5>
      <a:accent6>
        <a:srgbClr val="B1A089"/>
      </a:accent6>
      <a:hlink>
        <a:srgbClr val="416BA9"/>
      </a:hlink>
      <a:folHlink>
        <a:srgbClr val="9494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Peds" id="{A1DF081F-D48E-4BA0-A720-C67A62D8180F}" vid="{0C7E4AF1-3218-4C7E-91D3-F85F1B04D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Peds</Template>
  <TotalTime>0</TotalTime>
  <Words>1307</Words>
  <Application>Microsoft Office PowerPoint</Application>
  <PresentationFormat>Widescreen</PresentationFormat>
  <Paragraphs>139</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Times New Roman</vt:lpstr>
      <vt:lpstr>2020 Peds</vt:lpstr>
      <vt:lpstr>Healthcare Transition With XLH</vt:lpstr>
      <vt:lpstr>Disclaimer</vt:lpstr>
      <vt:lpstr>The UNC STARx Program Tools/Interventions Since 2006</vt:lpstr>
      <vt:lpstr>X-Linked Hypophosphatemia</vt:lpstr>
      <vt:lpstr>PowerPoint Presentation</vt:lpstr>
      <vt:lpstr>PowerPoint Presentation</vt:lpstr>
      <vt:lpstr>Unprepared Transferred Adults</vt:lpstr>
      <vt:lpstr>Unprepared Transferred Adults</vt:lpstr>
      <vt:lpstr>Barriers for Health Care Transition</vt:lpstr>
      <vt:lpstr>Healthcare Transition Readiness Questionnaires</vt:lpstr>
      <vt:lpstr>Start Early – At the Time of Diagnosis!</vt:lpstr>
      <vt:lpstr>Adolescent Preference to Learn About Health Condition From…</vt:lpstr>
      <vt:lpstr>Parents of Patients With Chronic Health Conditions</vt:lpstr>
      <vt:lpstr>Supporting Healthcare Transition to  Adult-focused  Services for  Patients With XLH (Expert Consensus)</vt:lpstr>
      <vt:lpstr>Suggested Healthcare Transition By Age (XLH Expert Consensus)  </vt:lpstr>
      <vt:lpstr>10-Year Longitudinal Total TRxANSITION Score in 862 Adolescents/Young Adults With Different Health Conditions at UNC Chapel Hill </vt:lpstr>
      <vt:lpstr>PowerPoint Presentation</vt:lpstr>
      <vt:lpstr>Age Predicts Health Self-management All Conditions: STARx  Survey n = 403</vt:lpstr>
      <vt:lpstr>Parent and Patient Interactions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2022-12-21T14:39:34Z</dcterms:modified>
</cp:coreProperties>
</file>