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5"/>
  </p:notesMasterIdLst>
  <p:sldIdLst>
    <p:sldId id="4405" r:id="rId2"/>
    <p:sldId id="256" r:id="rId3"/>
    <p:sldId id="4377" r:id="rId4"/>
    <p:sldId id="4403" r:id="rId5"/>
    <p:sldId id="4402" r:id="rId6"/>
    <p:sldId id="4410" r:id="rId7"/>
    <p:sldId id="4404" r:id="rId8"/>
    <p:sldId id="4411" r:id="rId9"/>
    <p:sldId id="4360" r:id="rId10"/>
    <p:sldId id="4361" r:id="rId11"/>
    <p:sldId id="4412" r:id="rId12"/>
    <p:sldId id="4408" r:id="rId13"/>
    <p:sldId id="44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768" userDrawn="1">
          <p15:clr>
            <a:srgbClr val="A4A3A4"/>
          </p15:clr>
        </p15:guide>
        <p15:guide id="4" orient="horz" pos="92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2" autoAdjust="0"/>
    <p:restoredTop sz="96448" autoAdjust="0"/>
  </p:normalViewPr>
  <p:slideViewPr>
    <p:cSldViewPr snapToGrid="0">
      <p:cViewPr varScale="1">
        <p:scale>
          <a:sx n="105" d="100"/>
          <a:sy n="105" d="100"/>
        </p:scale>
        <p:origin x="132" y="450"/>
      </p:cViewPr>
      <p:guideLst>
        <p:guide orient="horz" pos="2160"/>
        <p:guide pos="3768"/>
        <p:guide orient="horz" pos="92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a:p>
        </p:txBody>
      </p:sp>
    </p:spTree>
    <p:extLst>
      <p:ext uri="{BB962C8B-B14F-4D97-AF65-F5344CB8AC3E}">
        <p14:creationId xmlns:p14="http://schemas.microsoft.com/office/powerpoint/2010/main" val="404188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4</a:t>
            </a:fld>
            <a:endParaRPr lang="en-US"/>
          </a:p>
        </p:txBody>
      </p:sp>
    </p:spTree>
    <p:extLst>
      <p:ext uri="{BB962C8B-B14F-4D97-AF65-F5344CB8AC3E}">
        <p14:creationId xmlns:p14="http://schemas.microsoft.com/office/powerpoint/2010/main" val="371944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5</a:t>
            </a:fld>
            <a:endParaRPr lang="en-US"/>
          </a:p>
        </p:txBody>
      </p:sp>
    </p:spTree>
    <p:extLst>
      <p:ext uri="{BB962C8B-B14F-4D97-AF65-F5344CB8AC3E}">
        <p14:creationId xmlns:p14="http://schemas.microsoft.com/office/powerpoint/2010/main" val="348387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a:t>
            </a:fld>
            <a:endParaRPr lang="en-US"/>
          </a:p>
        </p:txBody>
      </p:sp>
    </p:spTree>
    <p:extLst>
      <p:ext uri="{BB962C8B-B14F-4D97-AF65-F5344CB8AC3E}">
        <p14:creationId xmlns:p14="http://schemas.microsoft.com/office/powerpoint/2010/main" val="243154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17879-1CC5-42B0-8E80-5EFA004E56DE}" type="slidenum">
              <a:rPr lang="en-US" smtClean="0"/>
              <a:pPr/>
              <a:t>9</a:t>
            </a:fld>
            <a:endParaRPr lang="en-US"/>
          </a:p>
        </p:txBody>
      </p:sp>
    </p:spTree>
    <p:extLst>
      <p:ext uri="{BB962C8B-B14F-4D97-AF65-F5344CB8AC3E}">
        <p14:creationId xmlns:p14="http://schemas.microsoft.com/office/powerpoint/2010/main" val="104024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17879-1CC5-42B0-8E80-5EFA004E56DE}" type="slidenum">
              <a:rPr lang="en-US" smtClean="0"/>
              <a:pPr/>
              <a:t>10</a:t>
            </a:fld>
            <a:endParaRPr lang="en-US"/>
          </a:p>
        </p:txBody>
      </p:sp>
    </p:spTree>
    <p:extLst>
      <p:ext uri="{BB962C8B-B14F-4D97-AF65-F5344CB8AC3E}">
        <p14:creationId xmlns:p14="http://schemas.microsoft.com/office/powerpoint/2010/main" val="261543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12</a:t>
            </a:fld>
            <a:endParaRPr lang="en-US"/>
          </a:p>
        </p:txBody>
      </p:sp>
    </p:spTree>
    <p:extLst>
      <p:ext uri="{BB962C8B-B14F-4D97-AF65-F5344CB8AC3E}">
        <p14:creationId xmlns:p14="http://schemas.microsoft.com/office/powerpoint/2010/main" val="410331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13</a:t>
            </a:fld>
            <a:endParaRPr lang="en-US"/>
          </a:p>
        </p:txBody>
      </p:sp>
    </p:spTree>
    <p:extLst>
      <p:ext uri="{BB962C8B-B14F-4D97-AF65-F5344CB8AC3E}">
        <p14:creationId xmlns:p14="http://schemas.microsoft.com/office/powerpoint/2010/main" val="143151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9640-6CA2-983F-7720-4FE99E52A3CF}"/>
              </a:ext>
            </a:extLst>
          </p:cNvPr>
          <p:cNvSpPr>
            <a:spLocks noGrp="1"/>
          </p:cNvSpPr>
          <p:nvPr>
            <p:ph type="title"/>
          </p:nvPr>
        </p:nvSpPr>
        <p:spPr>
          <a:xfrm>
            <a:off x="609601" y="1832571"/>
            <a:ext cx="11582400" cy="2852737"/>
          </a:xfrm>
        </p:spPr>
        <p:txBody>
          <a:bodyPr>
            <a:normAutofit/>
          </a:bodyPr>
          <a:lstStyle/>
          <a:p>
            <a:r>
              <a:rPr lang="en-US" sz="4000" dirty="0"/>
              <a:t>Continuing </a:t>
            </a:r>
            <a:r>
              <a:rPr lang="en-US" sz="4000" dirty="0" err="1"/>
              <a:t>XLH</a:t>
            </a:r>
            <a:r>
              <a:rPr lang="en-US" sz="4000" dirty="0"/>
              <a:t> Treatment into Adulthood –</a:t>
            </a:r>
            <a:br>
              <a:rPr lang="en-US" sz="4000" dirty="0"/>
            </a:br>
            <a:r>
              <a:rPr lang="en-US" sz="4000" dirty="0"/>
              <a:t>Evolving the Treatment Goals</a:t>
            </a:r>
          </a:p>
        </p:txBody>
      </p:sp>
      <p:sp>
        <p:nvSpPr>
          <p:cNvPr id="3" name="Text Placeholder 2">
            <a:extLst>
              <a:ext uri="{FF2B5EF4-FFF2-40B4-BE49-F238E27FC236}">
                <a16:creationId xmlns:a16="http://schemas.microsoft.com/office/drawing/2014/main" id="{2B49EBDC-F523-9B29-09D3-FE9A54DE07F0}"/>
              </a:ext>
            </a:extLst>
          </p:cNvPr>
          <p:cNvSpPr>
            <a:spLocks noGrp="1"/>
          </p:cNvSpPr>
          <p:nvPr>
            <p:ph type="body" idx="1"/>
          </p:nvPr>
        </p:nvSpPr>
        <p:spPr>
          <a:xfrm>
            <a:off x="609601" y="4408227"/>
            <a:ext cx="10515600" cy="2449774"/>
          </a:xfrm>
        </p:spPr>
        <p:txBody>
          <a:bodyPr>
            <a:normAutofit/>
          </a:bodyPr>
          <a:lstStyle/>
          <a:p>
            <a:r>
              <a:rPr lang="en-US" dirty="0"/>
              <a:t>Guido Filler, MD, PhD, </a:t>
            </a:r>
            <a:r>
              <a:rPr lang="en-US" dirty="0" err="1"/>
              <a:t>FRCPC</a:t>
            </a:r>
            <a:endParaRPr lang="en-US" dirty="0"/>
          </a:p>
          <a:p>
            <a:r>
              <a:rPr lang="en-US" dirty="0"/>
              <a:t>Professor of Pediatrics, Medicine, and Pathology &amp; Laboratory Medicine </a:t>
            </a:r>
          </a:p>
          <a:p>
            <a:r>
              <a:rPr lang="en-US" dirty="0"/>
              <a:t>Schulich School of Medicine and Dentistry</a:t>
            </a:r>
          </a:p>
          <a:p>
            <a:r>
              <a:rPr lang="en-US" dirty="0"/>
              <a:t>London, Canada</a:t>
            </a:r>
          </a:p>
        </p:txBody>
      </p:sp>
    </p:spTree>
    <p:extLst>
      <p:ext uri="{BB962C8B-B14F-4D97-AF65-F5344CB8AC3E}">
        <p14:creationId xmlns:p14="http://schemas.microsoft.com/office/powerpoint/2010/main" val="391540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 line chart&#10;&#10;Description automatically generated">
            <a:extLst>
              <a:ext uri="{FF2B5EF4-FFF2-40B4-BE49-F238E27FC236}">
                <a16:creationId xmlns:a16="http://schemas.microsoft.com/office/drawing/2014/main" id="{2010DE39-F622-B849-A9FA-1015BF3B7C35}"/>
              </a:ext>
            </a:extLst>
          </p:cNvPr>
          <p:cNvPicPr>
            <a:picLocks noGrp="1" noChangeAspect="1"/>
          </p:cNvPicPr>
          <p:nvPr>
            <p:ph idx="4294967295"/>
          </p:nvPr>
        </p:nvPicPr>
        <p:blipFill>
          <a:blip r:embed="rId3"/>
          <a:stretch>
            <a:fillRect/>
          </a:stretch>
        </p:blipFill>
        <p:spPr>
          <a:xfrm>
            <a:off x="2324941" y="990672"/>
            <a:ext cx="7013425" cy="3736073"/>
          </a:xfrm>
        </p:spPr>
      </p:pic>
      <p:sp>
        <p:nvSpPr>
          <p:cNvPr id="2" name="Title 1">
            <a:extLst>
              <a:ext uri="{FF2B5EF4-FFF2-40B4-BE49-F238E27FC236}">
                <a16:creationId xmlns:a16="http://schemas.microsoft.com/office/drawing/2014/main" id="{30B595EA-E0A7-7A40-82C0-DE99570F9D4D}"/>
              </a:ext>
            </a:extLst>
          </p:cNvPr>
          <p:cNvSpPr>
            <a:spLocks noGrp="1"/>
          </p:cNvSpPr>
          <p:nvPr>
            <p:ph type="title"/>
          </p:nvPr>
        </p:nvSpPr>
        <p:spPr/>
        <p:txBody>
          <a:bodyPr/>
          <a:lstStyle/>
          <a:p>
            <a:r>
              <a:rPr lang="en-US" dirty="0"/>
              <a:t>Disproportion Worsens With Age</a:t>
            </a:r>
          </a:p>
        </p:txBody>
      </p:sp>
      <p:grpSp>
        <p:nvGrpSpPr>
          <p:cNvPr id="11" name="Group 10">
            <a:extLst>
              <a:ext uri="{FF2B5EF4-FFF2-40B4-BE49-F238E27FC236}">
                <a16:creationId xmlns:a16="http://schemas.microsoft.com/office/drawing/2014/main" id="{7001D9D1-D069-ADBB-B396-B05F70A02BEA}"/>
              </a:ext>
            </a:extLst>
          </p:cNvPr>
          <p:cNvGrpSpPr/>
          <p:nvPr/>
        </p:nvGrpSpPr>
        <p:grpSpPr>
          <a:xfrm>
            <a:off x="1646883" y="4853680"/>
            <a:ext cx="8686993" cy="1667764"/>
            <a:chOff x="1766151" y="4837116"/>
            <a:chExt cx="8686993" cy="1667764"/>
          </a:xfrm>
        </p:grpSpPr>
        <p:sp>
          <p:nvSpPr>
            <p:cNvPr id="5" name="TextBox 4">
              <a:extLst>
                <a:ext uri="{FF2B5EF4-FFF2-40B4-BE49-F238E27FC236}">
                  <a16:creationId xmlns:a16="http://schemas.microsoft.com/office/drawing/2014/main" id="{49023704-AB11-3F95-788D-ACC404489EC1}"/>
                </a:ext>
              </a:extLst>
            </p:cNvPr>
            <p:cNvSpPr txBox="1"/>
            <p:nvPr/>
          </p:nvSpPr>
          <p:spPr>
            <a:xfrm>
              <a:off x="1766151" y="4837116"/>
              <a:ext cx="8686993" cy="1667764"/>
            </a:xfrm>
            <a:prstGeom prst="rect">
              <a:avLst/>
            </a:prstGeom>
            <a:noFill/>
          </p:spPr>
          <p:txBody>
            <a:bodyPr wrap="none" rtlCol="0">
              <a:spAutoFit/>
            </a:bodyPr>
            <a:lstStyle/>
            <a:p>
              <a:pPr algn="ctr">
                <a:lnSpc>
                  <a:spcPts val="2500"/>
                </a:lnSpc>
              </a:pPr>
              <a:r>
                <a:rPr lang="en-US" sz="1600" dirty="0">
                  <a:solidFill>
                    <a:srgbClr val="000000"/>
                  </a:solidFill>
                </a:rPr>
                <a:t>Mean standard deviation score (</a:t>
              </a:r>
              <a:r>
                <a:rPr lang="en-US" sz="1600" dirty="0" err="1">
                  <a:solidFill>
                    <a:srgbClr val="000000"/>
                  </a:solidFill>
                </a:rPr>
                <a:t>SDS</a:t>
              </a:r>
              <a:r>
                <a:rPr lang="en-US" sz="1600" dirty="0">
                  <a:solidFill>
                    <a:srgbClr val="000000"/>
                  </a:solidFill>
                </a:rPr>
                <a:t>) for stature, sitting height, arm and leg length as a </a:t>
              </a:r>
            </a:p>
            <a:p>
              <a:pPr algn="ctr">
                <a:lnSpc>
                  <a:spcPts val="2500"/>
                </a:lnSpc>
              </a:pPr>
              <a:r>
                <a:rPr lang="en-US" sz="1600" dirty="0">
                  <a:solidFill>
                    <a:srgbClr val="000000"/>
                  </a:solidFill>
                </a:rPr>
                <a:t>function of age in 76 children with </a:t>
              </a:r>
              <a:r>
                <a:rPr lang="en-US" sz="1600" dirty="0" err="1">
                  <a:solidFill>
                    <a:srgbClr val="000000"/>
                  </a:solidFill>
                </a:rPr>
                <a:t>XLH</a:t>
              </a:r>
              <a:r>
                <a:rPr lang="en-US" sz="1600" dirty="0">
                  <a:solidFill>
                    <a:srgbClr val="000000"/>
                  </a:solidFill>
                </a:rPr>
                <a:t>. In order to assess the age-related changes in body</a:t>
              </a:r>
            </a:p>
            <a:p>
              <a:pPr algn="ctr">
                <a:lnSpc>
                  <a:spcPts val="2500"/>
                </a:lnSpc>
              </a:pPr>
              <a:r>
                <a:rPr lang="en-US" sz="1600" dirty="0">
                  <a:solidFill>
                    <a:srgbClr val="000000"/>
                  </a:solidFill>
                </a:rPr>
                <a:t>dimensions all measurements per patient were grouped according to age at time of</a:t>
              </a:r>
            </a:p>
            <a:p>
              <a:pPr algn="ctr">
                <a:lnSpc>
                  <a:spcPts val="2500"/>
                </a:lnSpc>
              </a:pPr>
              <a:r>
                <a:rPr lang="en-US" sz="1600" dirty="0">
                  <a:solidFill>
                    <a:srgbClr val="000000"/>
                  </a:solidFill>
                </a:rPr>
                <a:t>Examination. </a:t>
              </a:r>
              <a:r>
                <a:rPr lang="en-US" sz="1600" i="1" dirty="0">
                  <a:solidFill>
                    <a:srgbClr val="000000"/>
                  </a:solidFill>
                </a:rPr>
                <a:t>Stature</a:t>
              </a:r>
              <a:r>
                <a:rPr lang="en-US" sz="1600" dirty="0">
                  <a:solidFill>
                    <a:srgbClr val="000000"/>
                  </a:solidFill>
                </a:rPr>
                <a:t>: full line; </a:t>
              </a:r>
              <a:r>
                <a:rPr lang="en-US" sz="1600" i="1" dirty="0">
                  <a:solidFill>
                    <a:srgbClr val="000000"/>
                  </a:solidFill>
                </a:rPr>
                <a:t>leg length</a:t>
              </a:r>
              <a:r>
                <a:rPr lang="en-US" sz="1600" dirty="0">
                  <a:solidFill>
                    <a:srgbClr val="000000"/>
                  </a:solidFill>
                </a:rPr>
                <a:t>: full line with dots (  ); </a:t>
              </a:r>
              <a:r>
                <a:rPr lang="en-US" sz="1600" i="1" dirty="0">
                  <a:solidFill>
                    <a:srgbClr val="000000"/>
                  </a:solidFill>
                </a:rPr>
                <a:t>arm length</a:t>
              </a:r>
              <a:r>
                <a:rPr lang="en-US" sz="1600" dirty="0">
                  <a:solidFill>
                    <a:srgbClr val="000000"/>
                  </a:solidFill>
                </a:rPr>
                <a:t>: full line</a:t>
              </a:r>
            </a:p>
            <a:p>
              <a:pPr algn="ctr">
                <a:lnSpc>
                  <a:spcPts val="2500"/>
                </a:lnSpc>
              </a:pPr>
              <a:r>
                <a:rPr lang="en-US" sz="1600" dirty="0">
                  <a:solidFill>
                    <a:srgbClr val="000000"/>
                  </a:solidFill>
                </a:rPr>
                <a:t>with rhombuses (  ); </a:t>
              </a:r>
              <a:r>
                <a:rPr lang="en-US" sz="1600" i="1" dirty="0">
                  <a:solidFill>
                    <a:srgbClr val="000000"/>
                  </a:solidFill>
                </a:rPr>
                <a:t>sitting height</a:t>
              </a:r>
              <a:r>
                <a:rPr lang="en-US" sz="1600" dirty="0">
                  <a:solidFill>
                    <a:srgbClr val="000000"/>
                  </a:solidFill>
                </a:rPr>
                <a:t>: full line with triangles (  ).</a:t>
              </a:r>
            </a:p>
          </p:txBody>
        </p:sp>
        <p:sp>
          <p:nvSpPr>
            <p:cNvPr id="6" name="Oval 5">
              <a:extLst>
                <a:ext uri="{FF2B5EF4-FFF2-40B4-BE49-F238E27FC236}">
                  <a16:creationId xmlns:a16="http://schemas.microsoft.com/office/drawing/2014/main" id="{F79F6DFD-1363-E1BB-0E9B-818148F0AE79}"/>
                </a:ext>
              </a:extLst>
            </p:cNvPr>
            <p:cNvSpPr/>
            <p:nvPr/>
          </p:nvSpPr>
          <p:spPr>
            <a:xfrm>
              <a:off x="7784403" y="5966866"/>
              <a:ext cx="109182" cy="109182"/>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7BFCB804-EC50-415F-5E46-977537EFC18E}"/>
                </a:ext>
              </a:extLst>
            </p:cNvPr>
            <p:cNvSpPr/>
            <p:nvPr/>
          </p:nvSpPr>
          <p:spPr>
            <a:xfrm>
              <a:off x="4986284" y="6279362"/>
              <a:ext cx="118160" cy="118160"/>
            </a:xfrm>
            <a:prstGeom prst="diamond">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6AD3DD3-D31D-8C16-D85A-CFCD0ECC66C9}"/>
                </a:ext>
              </a:extLst>
            </p:cNvPr>
            <p:cNvSpPr/>
            <p:nvPr/>
          </p:nvSpPr>
          <p:spPr>
            <a:xfrm rot="10800000">
              <a:off x="8536781" y="6286670"/>
              <a:ext cx="128588" cy="110851"/>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90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A158CDE-0E2F-E642-89B2-F48A2085B0E1}"/>
              </a:ext>
            </a:extLst>
          </p:cNvPr>
          <p:cNvSpPr/>
          <p:nvPr/>
        </p:nvSpPr>
        <p:spPr>
          <a:xfrm>
            <a:off x="2147252" y="1951631"/>
            <a:ext cx="7897500" cy="2954738"/>
          </a:xfrm>
          <a:prstGeom prst="roundRect">
            <a:avLst/>
          </a:prstGeom>
          <a:gradFill flip="none" rotWithShape="1">
            <a:gsLst>
              <a:gs pos="64000">
                <a:schemeClr val="accent5"/>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1016684-3E3A-5747-9169-83385640BDC7}"/>
              </a:ext>
            </a:extLst>
          </p:cNvPr>
          <p:cNvSpPr txBox="1"/>
          <p:nvPr/>
        </p:nvSpPr>
        <p:spPr>
          <a:xfrm>
            <a:off x="1782883" y="3053804"/>
            <a:ext cx="8634480" cy="769441"/>
          </a:xfrm>
          <a:prstGeom prst="rect">
            <a:avLst/>
          </a:prstGeom>
          <a:noFill/>
        </p:spPr>
        <p:txBody>
          <a:bodyPr wrap="square">
            <a:spAutoFit/>
          </a:bodyPr>
          <a:lstStyle/>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Dose Reduction at Age 18</a:t>
            </a:r>
          </a:p>
        </p:txBody>
      </p:sp>
    </p:spTree>
    <p:extLst>
      <p:ext uri="{BB962C8B-B14F-4D97-AF65-F5344CB8AC3E}">
        <p14:creationId xmlns:p14="http://schemas.microsoft.com/office/powerpoint/2010/main" val="234678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7CB7-9B3F-21E9-DFA3-F018C7D4DCB6}"/>
              </a:ext>
            </a:extLst>
          </p:cNvPr>
          <p:cNvSpPr>
            <a:spLocks noGrp="1"/>
          </p:cNvSpPr>
          <p:nvPr>
            <p:ph type="title"/>
          </p:nvPr>
        </p:nvSpPr>
        <p:spPr/>
        <p:txBody>
          <a:bodyPr>
            <a:normAutofit/>
          </a:bodyPr>
          <a:lstStyle/>
          <a:p>
            <a:r>
              <a:rPr lang="en-US" sz="3600" dirty="0">
                <a:latin typeface="+mn-lt"/>
              </a:rPr>
              <a:t>Dosing at Age 18</a:t>
            </a:r>
          </a:p>
        </p:txBody>
      </p:sp>
      <p:sp>
        <p:nvSpPr>
          <p:cNvPr id="3" name="Content Placeholder 2">
            <a:extLst>
              <a:ext uri="{FF2B5EF4-FFF2-40B4-BE49-F238E27FC236}">
                <a16:creationId xmlns:a16="http://schemas.microsoft.com/office/drawing/2014/main" id="{9BFC6055-B55B-7BCC-B60D-7502DAA64799}"/>
              </a:ext>
            </a:extLst>
          </p:cNvPr>
          <p:cNvSpPr>
            <a:spLocks noGrp="1"/>
          </p:cNvSpPr>
          <p:nvPr>
            <p:ph idx="1"/>
          </p:nvPr>
        </p:nvSpPr>
        <p:spPr/>
        <p:txBody>
          <a:bodyPr>
            <a:normAutofit/>
          </a:bodyPr>
          <a:lstStyle/>
          <a:p>
            <a:pPr>
              <a:spcBef>
                <a:spcPts val="3000"/>
              </a:spcBef>
            </a:pPr>
            <a:r>
              <a:rPr lang="en-US" sz="3200" dirty="0"/>
              <a:t>Dosing is 0.8-2.0 mg/kg Q2 weeks in pediatric patients</a:t>
            </a:r>
          </a:p>
          <a:p>
            <a:pPr>
              <a:spcBef>
                <a:spcPts val="3000"/>
              </a:spcBef>
            </a:pPr>
            <a:r>
              <a:rPr lang="en-US" sz="3200" dirty="0"/>
              <a:t>Dosing drops to 0.8-2.0 mg/kg Q4 weeks in adult patients</a:t>
            </a:r>
          </a:p>
          <a:p>
            <a:pPr>
              <a:spcBef>
                <a:spcPts val="3000"/>
              </a:spcBef>
            </a:pPr>
            <a:r>
              <a:rPr lang="en-US" sz="3200" dirty="0"/>
              <a:t>Dosing was initially Q4 weeks during development for both adult and pediatric patients</a:t>
            </a:r>
          </a:p>
          <a:p>
            <a:pPr>
              <a:spcBef>
                <a:spcPts val="3000"/>
              </a:spcBef>
            </a:pPr>
            <a:r>
              <a:rPr lang="en-US" sz="3200" dirty="0"/>
              <a:t>Company is seeing a lot of conversions of adult dosing from Q4 weeks to Q2 weeks</a:t>
            </a:r>
          </a:p>
        </p:txBody>
      </p:sp>
    </p:spTree>
    <p:extLst>
      <p:ext uri="{BB962C8B-B14F-4D97-AF65-F5344CB8AC3E}">
        <p14:creationId xmlns:p14="http://schemas.microsoft.com/office/powerpoint/2010/main" val="143600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6FCC-FC93-73DE-FF1C-2F529010EF2A}"/>
              </a:ext>
            </a:extLst>
          </p:cNvPr>
          <p:cNvSpPr>
            <a:spLocks noGrp="1"/>
          </p:cNvSpPr>
          <p:nvPr>
            <p:ph type="title"/>
          </p:nvPr>
        </p:nvSpPr>
        <p:spPr/>
        <p:txBody>
          <a:bodyPr>
            <a:normAutofit/>
          </a:bodyPr>
          <a:lstStyle/>
          <a:p>
            <a:r>
              <a:rPr lang="en-US" sz="3600" dirty="0">
                <a:latin typeface="+mn-lt"/>
              </a:rPr>
              <a:t>Summary</a:t>
            </a:r>
          </a:p>
        </p:txBody>
      </p:sp>
      <p:sp>
        <p:nvSpPr>
          <p:cNvPr id="3" name="Content Placeholder 2">
            <a:extLst>
              <a:ext uri="{FF2B5EF4-FFF2-40B4-BE49-F238E27FC236}">
                <a16:creationId xmlns:a16="http://schemas.microsoft.com/office/drawing/2014/main" id="{00870D22-3A5B-95D8-53A2-7BECDF8BB902}"/>
              </a:ext>
            </a:extLst>
          </p:cNvPr>
          <p:cNvSpPr>
            <a:spLocks noGrp="1"/>
          </p:cNvSpPr>
          <p:nvPr>
            <p:ph idx="1"/>
          </p:nvPr>
        </p:nvSpPr>
        <p:spPr>
          <a:xfrm>
            <a:off x="609600" y="1477907"/>
            <a:ext cx="10744200" cy="2228680"/>
          </a:xfrm>
        </p:spPr>
        <p:txBody>
          <a:bodyPr/>
          <a:lstStyle/>
          <a:p>
            <a:r>
              <a:rPr lang="en-US" sz="2800" dirty="0"/>
              <a:t>Patients could be treated with </a:t>
            </a:r>
            <a:r>
              <a:rPr lang="en-US" sz="2800" dirty="0" err="1"/>
              <a:t>Burosumab</a:t>
            </a:r>
            <a:r>
              <a:rPr lang="en-US" sz="2800" dirty="0"/>
              <a:t> from birth or at least six months of age life long</a:t>
            </a:r>
          </a:p>
          <a:p>
            <a:r>
              <a:rPr lang="en-US" sz="2800" dirty="0"/>
              <a:t>There is uncertainty about how to convert dosing upon transition to adult care</a:t>
            </a:r>
          </a:p>
        </p:txBody>
      </p:sp>
      <p:sp>
        <p:nvSpPr>
          <p:cNvPr id="7" name="Content Placeholder 2">
            <a:extLst>
              <a:ext uri="{FF2B5EF4-FFF2-40B4-BE49-F238E27FC236}">
                <a16:creationId xmlns:a16="http://schemas.microsoft.com/office/drawing/2014/main" id="{C8CDE2D9-3A5B-1579-C591-3CAA5B85E025}"/>
              </a:ext>
            </a:extLst>
          </p:cNvPr>
          <p:cNvSpPr txBox="1">
            <a:spLocks/>
          </p:cNvSpPr>
          <p:nvPr/>
        </p:nvSpPr>
        <p:spPr>
          <a:xfrm>
            <a:off x="609600" y="4511652"/>
            <a:ext cx="10744200" cy="47224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Normalization of alkaline phosphatase enough, or do we need full normalization of the </a:t>
            </a:r>
            <a:r>
              <a:rPr lang="en-US" sz="2800" dirty="0" err="1"/>
              <a:t>osteomalacia</a:t>
            </a:r>
            <a:r>
              <a:rPr lang="en-US" sz="2800" dirty="0"/>
              <a:t>?</a:t>
            </a:r>
          </a:p>
          <a:p>
            <a:r>
              <a:rPr lang="en-US" sz="2800" dirty="0"/>
              <a:t>Treatment duration, frequency and age/sex difference</a:t>
            </a:r>
          </a:p>
          <a:p>
            <a:endParaRPr lang="en-US" sz="2800" dirty="0"/>
          </a:p>
        </p:txBody>
      </p:sp>
      <p:sp>
        <p:nvSpPr>
          <p:cNvPr id="8" name="Title 1">
            <a:extLst>
              <a:ext uri="{FF2B5EF4-FFF2-40B4-BE49-F238E27FC236}">
                <a16:creationId xmlns:a16="http://schemas.microsoft.com/office/drawing/2014/main" id="{A8EA6A2E-4D4D-5931-0BAC-9C12BEF42C49}"/>
              </a:ext>
            </a:extLst>
          </p:cNvPr>
          <p:cNvSpPr txBox="1">
            <a:spLocks/>
          </p:cNvSpPr>
          <p:nvPr/>
        </p:nvSpPr>
        <p:spPr>
          <a:xfrm>
            <a:off x="609600" y="3342400"/>
            <a:ext cx="107442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800" dirty="0">
                <a:latin typeface="+mn-lt"/>
              </a:rPr>
              <a:t>Questions For Future Research:</a:t>
            </a:r>
          </a:p>
        </p:txBody>
      </p:sp>
    </p:spTree>
    <p:extLst>
      <p:ext uri="{BB962C8B-B14F-4D97-AF65-F5344CB8AC3E}">
        <p14:creationId xmlns:p14="http://schemas.microsoft.com/office/powerpoint/2010/main" val="179494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6183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A158CDE-0E2F-E642-89B2-F48A2085B0E1}"/>
              </a:ext>
            </a:extLst>
          </p:cNvPr>
          <p:cNvSpPr/>
          <p:nvPr/>
        </p:nvSpPr>
        <p:spPr>
          <a:xfrm>
            <a:off x="1887943" y="1466056"/>
            <a:ext cx="8416118" cy="3925887"/>
          </a:xfrm>
          <a:prstGeom prst="roundRect">
            <a:avLst/>
          </a:prstGeom>
          <a:gradFill flip="none" rotWithShape="1">
            <a:gsLst>
              <a:gs pos="64000">
                <a:schemeClr val="accent5"/>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1016684-3E3A-5747-9169-83385640BDC7}"/>
              </a:ext>
            </a:extLst>
          </p:cNvPr>
          <p:cNvSpPr txBox="1"/>
          <p:nvPr/>
        </p:nvSpPr>
        <p:spPr>
          <a:xfrm>
            <a:off x="1792408" y="2028616"/>
            <a:ext cx="8634480" cy="2800767"/>
          </a:xfrm>
          <a:prstGeom prst="rect">
            <a:avLst/>
          </a:prstGeom>
          <a:noFill/>
        </p:spPr>
        <p:txBody>
          <a:bodyPr wrap="square">
            <a:spAutoFit/>
          </a:bodyPr>
          <a:lstStyle/>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Should We Be Striving To Complete Resolution of </a:t>
            </a:r>
            <a:r>
              <a:rPr lang="en-US" sz="4400" b="1" dirty="0" err="1">
                <a:solidFill>
                  <a:schemeClr val="bg1"/>
                </a:solidFill>
                <a:effectLst>
                  <a:outerShdw blurRad="38100" dist="38100" dir="2700000" algn="tl">
                    <a:srgbClr val="000000">
                      <a:alpha val="43137"/>
                    </a:srgbClr>
                  </a:outerShdw>
                </a:effectLst>
                <a:latin typeface="Arial"/>
                <a:cs typeface="Arial Unicode MS"/>
              </a:rPr>
              <a:t>Osteomalacia</a:t>
            </a:r>
            <a:r>
              <a:rPr lang="en-US" sz="4400" b="1" dirty="0">
                <a:solidFill>
                  <a:schemeClr val="bg1"/>
                </a:solidFill>
                <a:effectLst>
                  <a:outerShdw blurRad="38100" dist="38100" dir="2700000" algn="tl">
                    <a:srgbClr val="000000">
                      <a:alpha val="43137"/>
                    </a:srgbClr>
                  </a:outerShdw>
                </a:effectLst>
                <a:latin typeface="Arial"/>
                <a:cs typeface="Arial Unicode MS"/>
              </a:rPr>
              <a:t> at the</a:t>
            </a:r>
            <a:br>
              <a:rPr lang="en-US" sz="4400" b="1" dirty="0">
                <a:solidFill>
                  <a:schemeClr val="bg1"/>
                </a:solidFill>
                <a:effectLst>
                  <a:outerShdw blurRad="38100" dist="38100" dir="2700000" algn="tl">
                    <a:srgbClr val="000000">
                      <a:alpha val="43137"/>
                    </a:srgbClr>
                  </a:outerShdw>
                </a:effectLst>
                <a:latin typeface="Arial"/>
                <a:cs typeface="Arial Unicode MS"/>
              </a:rPr>
            </a:br>
            <a:r>
              <a:rPr lang="en-US" sz="4400" b="1" dirty="0">
                <a:solidFill>
                  <a:schemeClr val="bg1"/>
                </a:solidFill>
                <a:effectLst>
                  <a:outerShdw blurRad="38100" dist="38100" dir="2700000" algn="tl">
                    <a:srgbClr val="000000">
                      <a:alpha val="43137"/>
                    </a:srgbClr>
                  </a:outerShdw>
                </a:effectLst>
                <a:latin typeface="Arial"/>
                <a:cs typeface="Arial Unicode MS"/>
              </a:rPr>
              <a:t>Bone Tissue Level?</a:t>
            </a:r>
          </a:p>
        </p:txBody>
      </p:sp>
    </p:spTree>
    <p:extLst>
      <p:ext uri="{BB962C8B-B14F-4D97-AF65-F5344CB8AC3E}">
        <p14:creationId xmlns:p14="http://schemas.microsoft.com/office/powerpoint/2010/main" val="223382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47A0B700-70BE-2A91-8BA5-B7E9CE292EF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6000"/>
                    </a14:imgEffect>
                  </a14:imgLayer>
                </a14:imgProps>
              </a:ext>
            </a:extLst>
          </a:blip>
          <a:stretch>
            <a:fillRect/>
          </a:stretch>
        </p:blipFill>
        <p:spPr>
          <a:xfrm>
            <a:off x="1289579" y="720951"/>
            <a:ext cx="9640137" cy="5416098"/>
          </a:xfrm>
          <a:prstGeom prst="rect">
            <a:avLst/>
          </a:prstGeom>
        </p:spPr>
      </p:pic>
      <p:sp>
        <p:nvSpPr>
          <p:cNvPr id="4" name="Footer Placeholder 3">
            <a:extLst>
              <a:ext uri="{FF2B5EF4-FFF2-40B4-BE49-F238E27FC236}">
                <a16:creationId xmlns:a16="http://schemas.microsoft.com/office/drawing/2014/main" id="{6B134574-8FA9-A152-519A-3747E11C8CDC}"/>
              </a:ext>
            </a:extLst>
          </p:cNvPr>
          <p:cNvSpPr>
            <a:spLocks noGrp="1"/>
          </p:cNvSpPr>
          <p:nvPr>
            <p:ph type="ftr" sz="quarter" idx="3"/>
          </p:nvPr>
        </p:nvSpPr>
        <p:spPr/>
        <p:txBody>
          <a:bodyPr/>
          <a:lstStyle/>
          <a:p>
            <a:r>
              <a:rPr lang="en-US" dirty="0"/>
              <a:t>ALP, alkaline phosphatase; </a:t>
            </a:r>
            <a:r>
              <a:rPr lang="en-US" dirty="0" err="1"/>
              <a:t>PHEX</a:t>
            </a:r>
            <a:r>
              <a:rPr lang="en-US" dirty="0"/>
              <a:t>, phosphate regulating endopeptidase x-linked; RSS, Russell-Silver syndrome.</a:t>
            </a:r>
          </a:p>
        </p:txBody>
      </p:sp>
    </p:spTree>
    <p:extLst>
      <p:ext uri="{BB962C8B-B14F-4D97-AF65-F5344CB8AC3E}">
        <p14:creationId xmlns:p14="http://schemas.microsoft.com/office/powerpoint/2010/main" val="32223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with low confidence">
            <a:extLst>
              <a:ext uri="{FF2B5EF4-FFF2-40B4-BE49-F238E27FC236}">
                <a16:creationId xmlns:a16="http://schemas.microsoft.com/office/drawing/2014/main" id="{C5D45BD6-3ABF-3114-AEFB-F8BBB1B84B6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7000"/>
                    </a14:imgEffect>
                  </a14:imgLayer>
                </a14:imgProps>
              </a:ext>
            </a:extLst>
          </a:blip>
          <a:stretch>
            <a:fillRect/>
          </a:stretch>
        </p:blipFill>
        <p:spPr>
          <a:xfrm>
            <a:off x="1002299" y="574477"/>
            <a:ext cx="10187401" cy="5709045"/>
          </a:xfrm>
          <a:prstGeom prst="rect">
            <a:avLst/>
          </a:prstGeom>
        </p:spPr>
      </p:pic>
      <p:sp>
        <p:nvSpPr>
          <p:cNvPr id="3" name="Footer Placeholder 2">
            <a:extLst>
              <a:ext uri="{FF2B5EF4-FFF2-40B4-BE49-F238E27FC236}">
                <a16:creationId xmlns:a16="http://schemas.microsoft.com/office/drawing/2014/main" id="{8B0FB00C-3B78-73B4-E627-4893A8126AC7}"/>
              </a:ext>
            </a:extLst>
          </p:cNvPr>
          <p:cNvSpPr>
            <a:spLocks noGrp="1"/>
          </p:cNvSpPr>
          <p:nvPr>
            <p:ph type="ftr" sz="quarter" idx="3"/>
          </p:nvPr>
        </p:nvSpPr>
        <p:spPr/>
        <p:txBody>
          <a:bodyPr/>
          <a:lstStyle/>
          <a:p>
            <a:r>
              <a:rPr lang="en-US" dirty="0" err="1"/>
              <a:t>XLH</a:t>
            </a:r>
            <a:r>
              <a:rPr lang="en-US" dirty="0"/>
              <a:t>, X-linked hypophosphatemia.</a:t>
            </a:r>
          </a:p>
        </p:txBody>
      </p:sp>
    </p:spTree>
    <p:extLst>
      <p:ext uri="{BB962C8B-B14F-4D97-AF65-F5344CB8AC3E}">
        <p14:creationId xmlns:p14="http://schemas.microsoft.com/office/powerpoint/2010/main" val="221243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A158CDE-0E2F-E642-89B2-F48A2085B0E1}"/>
              </a:ext>
            </a:extLst>
          </p:cNvPr>
          <p:cNvSpPr/>
          <p:nvPr/>
        </p:nvSpPr>
        <p:spPr>
          <a:xfrm>
            <a:off x="1574046" y="1323836"/>
            <a:ext cx="9071208" cy="4204588"/>
          </a:xfrm>
          <a:prstGeom prst="roundRect">
            <a:avLst/>
          </a:prstGeom>
          <a:gradFill flip="none" rotWithShape="1">
            <a:gsLst>
              <a:gs pos="64000">
                <a:schemeClr val="accent5"/>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1016684-3E3A-5747-9169-83385640BDC7}"/>
              </a:ext>
            </a:extLst>
          </p:cNvPr>
          <p:cNvSpPr txBox="1"/>
          <p:nvPr/>
        </p:nvSpPr>
        <p:spPr>
          <a:xfrm>
            <a:off x="1792408" y="1687420"/>
            <a:ext cx="8634480" cy="3477875"/>
          </a:xfrm>
          <a:prstGeom prst="rect">
            <a:avLst/>
          </a:prstGeom>
          <a:noFill/>
        </p:spPr>
        <p:txBody>
          <a:bodyPr wrap="square">
            <a:spAutoFit/>
          </a:bodyPr>
          <a:lstStyle/>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Should We Allow for Higher Alkaline Phosphatase Levels During Puberty, and Do Male Patients Need Higher Doses</a:t>
            </a:r>
            <a:br>
              <a:rPr lang="en-US" sz="4400" b="1" dirty="0">
                <a:solidFill>
                  <a:schemeClr val="bg1"/>
                </a:solidFill>
                <a:effectLst>
                  <a:outerShdw blurRad="38100" dist="38100" dir="2700000" algn="tl">
                    <a:srgbClr val="000000">
                      <a:alpha val="43137"/>
                    </a:srgbClr>
                  </a:outerShdw>
                </a:effectLst>
                <a:latin typeface="Arial"/>
                <a:cs typeface="Arial Unicode MS"/>
              </a:rPr>
            </a:br>
            <a:r>
              <a:rPr lang="en-US" sz="4400" b="1" dirty="0">
                <a:solidFill>
                  <a:schemeClr val="bg1"/>
                </a:solidFill>
                <a:effectLst>
                  <a:outerShdw blurRad="38100" dist="38100" dir="2700000" algn="tl">
                    <a:srgbClr val="000000">
                      <a:alpha val="43137"/>
                    </a:srgbClr>
                  </a:outerShdw>
                </a:effectLst>
                <a:latin typeface="Arial"/>
                <a:cs typeface="Arial Unicode MS"/>
              </a:rPr>
              <a:t>of </a:t>
            </a:r>
            <a:r>
              <a:rPr lang="en-US" sz="4400" b="1" dirty="0" err="1">
                <a:solidFill>
                  <a:schemeClr val="bg1"/>
                </a:solidFill>
                <a:effectLst>
                  <a:outerShdw blurRad="38100" dist="38100" dir="2700000" algn="tl">
                    <a:srgbClr val="000000">
                      <a:alpha val="43137"/>
                    </a:srgbClr>
                  </a:outerShdw>
                </a:effectLst>
                <a:latin typeface="Arial"/>
                <a:cs typeface="Arial Unicode MS"/>
              </a:rPr>
              <a:t>Burosemab</a:t>
            </a:r>
            <a:r>
              <a:rPr lang="en-US" sz="4400" b="1" dirty="0">
                <a:solidFill>
                  <a:schemeClr val="bg1"/>
                </a:solidFill>
                <a:effectLst>
                  <a:outerShdw blurRad="38100" dist="38100" dir="2700000" algn="tl">
                    <a:srgbClr val="000000">
                      <a:alpha val="43137"/>
                    </a:srgbClr>
                  </a:outerShdw>
                </a:effectLst>
                <a:latin typeface="Arial"/>
                <a:cs typeface="Arial Unicode MS"/>
              </a:rPr>
              <a:t>?</a:t>
            </a:r>
          </a:p>
        </p:txBody>
      </p:sp>
    </p:spTree>
    <p:extLst>
      <p:ext uri="{BB962C8B-B14F-4D97-AF65-F5344CB8AC3E}">
        <p14:creationId xmlns:p14="http://schemas.microsoft.com/office/powerpoint/2010/main" val="30788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A69EDE7C-8814-090C-5FD2-5F90AE327DCF}"/>
              </a:ext>
            </a:extLst>
          </p:cNvPr>
          <p:cNvPicPr>
            <a:picLocks noChangeAspect="1"/>
          </p:cNvPicPr>
          <p:nvPr/>
        </p:nvPicPr>
        <p:blipFill rotWithShape="1">
          <a:blip r:embed="rId3"/>
          <a:srcRect l="3460" t="14882"/>
          <a:stretch/>
        </p:blipFill>
        <p:spPr>
          <a:xfrm>
            <a:off x="1364776" y="1760614"/>
            <a:ext cx="9785800" cy="4418410"/>
          </a:xfrm>
          <a:prstGeom prst="rect">
            <a:avLst/>
          </a:prstGeom>
        </p:spPr>
      </p:pic>
      <p:sp>
        <p:nvSpPr>
          <p:cNvPr id="4" name="Rectangle 3">
            <a:extLst>
              <a:ext uri="{FF2B5EF4-FFF2-40B4-BE49-F238E27FC236}">
                <a16:creationId xmlns:a16="http://schemas.microsoft.com/office/drawing/2014/main" id="{40A6824D-9050-EB8D-7D77-06C8D6CE4245}"/>
              </a:ext>
            </a:extLst>
          </p:cNvPr>
          <p:cNvSpPr/>
          <p:nvPr/>
        </p:nvSpPr>
        <p:spPr>
          <a:xfrm>
            <a:off x="4865511" y="5305778"/>
            <a:ext cx="2641600" cy="2921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6A3CF9C-B408-9384-B0F0-F29BF16ED85D}"/>
              </a:ext>
            </a:extLst>
          </p:cNvPr>
          <p:cNvGrpSpPr/>
          <p:nvPr/>
        </p:nvGrpSpPr>
        <p:grpSpPr>
          <a:xfrm>
            <a:off x="1096375" y="668740"/>
            <a:ext cx="10026550" cy="641442"/>
            <a:chOff x="1096375" y="668740"/>
            <a:chExt cx="10026550" cy="641442"/>
          </a:xfrm>
        </p:grpSpPr>
        <p:sp>
          <p:nvSpPr>
            <p:cNvPr id="5" name="Rounded Rectangle 5">
              <a:extLst>
                <a:ext uri="{FF2B5EF4-FFF2-40B4-BE49-F238E27FC236}">
                  <a16:creationId xmlns:a16="http://schemas.microsoft.com/office/drawing/2014/main" id="{EACA8354-F683-986B-AB7E-589C998BF000}"/>
                </a:ext>
              </a:extLst>
            </p:cNvPr>
            <p:cNvSpPr/>
            <p:nvPr/>
          </p:nvSpPr>
          <p:spPr>
            <a:xfrm>
              <a:off x="1096375" y="668740"/>
              <a:ext cx="10026550" cy="641442"/>
            </a:xfrm>
            <a:prstGeom prst="roundRect">
              <a:avLst/>
            </a:prstGeom>
            <a:gradFill flip="none" rotWithShape="1">
              <a:gsLst>
                <a:gs pos="64000">
                  <a:schemeClr val="accent5"/>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3BD340BE-95A4-2998-0264-B554196A6175}"/>
                </a:ext>
              </a:extLst>
            </p:cNvPr>
            <p:cNvSpPr txBox="1"/>
            <p:nvPr/>
          </p:nvSpPr>
          <p:spPr>
            <a:xfrm>
              <a:off x="1096375" y="791905"/>
              <a:ext cx="10026546" cy="400110"/>
            </a:xfrm>
            <a:prstGeom prst="rect">
              <a:avLst/>
            </a:prstGeom>
            <a:noFill/>
          </p:spPr>
          <p:txBody>
            <a:bodyPr wrap="square">
              <a:spAutoFit/>
            </a:bodyPr>
            <a:lstStyle/>
            <a:p>
              <a:pPr algn="ctr">
                <a:defRPr/>
              </a:pPr>
              <a:r>
                <a:rPr lang="en-US" sz="2000" b="1" dirty="0">
                  <a:solidFill>
                    <a:schemeClr val="bg1"/>
                  </a:solidFill>
                  <a:effectLst>
                    <a:outerShdw blurRad="38100" dist="38100" dir="2700000" algn="tl">
                      <a:srgbClr val="000000">
                        <a:alpha val="43137"/>
                      </a:srgbClr>
                    </a:outerShdw>
                  </a:effectLst>
                  <a:latin typeface="Arial"/>
                  <a:cs typeface="Arial Unicode MS"/>
                </a:rPr>
                <a:t>Alkaline Phosphatase Varies With Age and Gender and Mirrors Growth Velocity</a:t>
              </a:r>
            </a:p>
          </p:txBody>
        </p:sp>
      </p:grpSp>
      <p:sp>
        <p:nvSpPr>
          <p:cNvPr id="7" name="Footer Placeholder 6">
            <a:extLst>
              <a:ext uri="{FF2B5EF4-FFF2-40B4-BE49-F238E27FC236}">
                <a16:creationId xmlns:a16="http://schemas.microsoft.com/office/drawing/2014/main" id="{B9532059-7604-B567-F4D8-127B1421943D}"/>
              </a:ext>
            </a:extLst>
          </p:cNvPr>
          <p:cNvSpPr>
            <a:spLocks noGrp="1"/>
          </p:cNvSpPr>
          <p:nvPr>
            <p:ph type="ftr" sz="quarter" idx="3"/>
          </p:nvPr>
        </p:nvSpPr>
        <p:spPr/>
        <p:txBody>
          <a:bodyPr/>
          <a:lstStyle/>
          <a:p>
            <a:r>
              <a:rPr lang="en-US" dirty="0" err="1"/>
              <a:t>BALP</a:t>
            </a:r>
            <a:r>
              <a:rPr lang="en-US" dirty="0"/>
              <a:t>, bone alkaline phosphatase.</a:t>
            </a:r>
          </a:p>
          <a:p>
            <a:r>
              <a:rPr lang="en-US" dirty="0" err="1"/>
              <a:t>Rauchenzauner</a:t>
            </a:r>
            <a:r>
              <a:rPr lang="en-US" dirty="0"/>
              <a:t> M, et al. </a:t>
            </a:r>
            <a:r>
              <a:rPr lang="en-US" i="1" dirty="0" err="1"/>
              <a:t>JCEM</a:t>
            </a:r>
            <a:r>
              <a:rPr lang="en-US" i="1" dirty="0"/>
              <a:t>. </a:t>
            </a:r>
            <a:r>
              <a:rPr lang="en-US" dirty="0"/>
              <a:t>2010.</a:t>
            </a:r>
          </a:p>
        </p:txBody>
      </p:sp>
      <p:sp>
        <p:nvSpPr>
          <p:cNvPr id="8" name="Rectangle 7">
            <a:extLst>
              <a:ext uri="{FF2B5EF4-FFF2-40B4-BE49-F238E27FC236}">
                <a16:creationId xmlns:a16="http://schemas.microsoft.com/office/drawing/2014/main" id="{F90CCCF0-CAC4-21ED-A447-BED52C7931DD}"/>
              </a:ext>
            </a:extLst>
          </p:cNvPr>
          <p:cNvSpPr/>
          <p:nvPr/>
        </p:nvSpPr>
        <p:spPr>
          <a:xfrm>
            <a:off x="4558352" y="5827594"/>
            <a:ext cx="3261815" cy="35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25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A158CDE-0E2F-E642-89B2-F48A2085B0E1}"/>
              </a:ext>
            </a:extLst>
          </p:cNvPr>
          <p:cNvSpPr/>
          <p:nvPr/>
        </p:nvSpPr>
        <p:spPr>
          <a:xfrm>
            <a:off x="1987830" y="1951631"/>
            <a:ext cx="8216344" cy="2954738"/>
          </a:xfrm>
          <a:prstGeom prst="roundRect">
            <a:avLst/>
          </a:prstGeom>
          <a:gradFill flip="none" rotWithShape="1">
            <a:gsLst>
              <a:gs pos="64000">
                <a:schemeClr val="accent5"/>
              </a:gs>
              <a:gs pos="100000">
                <a:schemeClr val="accent3">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1016684-3E3A-5747-9169-83385640BDC7}"/>
              </a:ext>
            </a:extLst>
          </p:cNvPr>
          <p:cNvSpPr txBox="1"/>
          <p:nvPr/>
        </p:nvSpPr>
        <p:spPr>
          <a:xfrm>
            <a:off x="1792408" y="2383460"/>
            <a:ext cx="8634480" cy="2123658"/>
          </a:xfrm>
          <a:prstGeom prst="rect">
            <a:avLst/>
          </a:prstGeom>
          <a:noFill/>
        </p:spPr>
        <p:txBody>
          <a:bodyPr wrap="square">
            <a:spAutoFit/>
          </a:bodyPr>
          <a:lstStyle/>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Do Patients Achieve </a:t>
            </a:r>
          </a:p>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Normal Body Proportions </a:t>
            </a:r>
          </a:p>
          <a:p>
            <a:pPr algn="ctr">
              <a:defRPr/>
            </a:pPr>
            <a:r>
              <a:rPr lang="en-US" sz="4400" b="1" dirty="0">
                <a:solidFill>
                  <a:schemeClr val="bg1"/>
                </a:solidFill>
                <a:effectLst>
                  <a:outerShdw blurRad="38100" dist="38100" dir="2700000" algn="tl">
                    <a:srgbClr val="000000">
                      <a:alpha val="43137"/>
                    </a:srgbClr>
                  </a:outerShdw>
                </a:effectLst>
                <a:latin typeface="Arial"/>
                <a:cs typeface="Arial Unicode MS"/>
              </a:rPr>
              <a:t>With Treatment?</a:t>
            </a:r>
          </a:p>
        </p:txBody>
      </p:sp>
    </p:spTree>
    <p:extLst>
      <p:ext uri="{BB962C8B-B14F-4D97-AF65-F5344CB8AC3E}">
        <p14:creationId xmlns:p14="http://schemas.microsoft.com/office/powerpoint/2010/main" val="96297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95EA-E0A7-7A40-82C0-DE99570F9D4D}"/>
              </a:ext>
            </a:extLst>
          </p:cNvPr>
          <p:cNvSpPr>
            <a:spLocks noGrp="1"/>
          </p:cNvSpPr>
          <p:nvPr>
            <p:ph type="title"/>
          </p:nvPr>
        </p:nvSpPr>
        <p:spPr/>
        <p:txBody>
          <a:bodyPr/>
          <a:lstStyle/>
          <a:p>
            <a:r>
              <a:rPr lang="en-US" dirty="0"/>
              <a:t>Baseline Anthropometry</a:t>
            </a:r>
          </a:p>
        </p:txBody>
      </p:sp>
      <p:pic>
        <p:nvPicPr>
          <p:cNvPr id="8" name="Content Placeholder 7" descr="Diagram&#10;&#10;Description automatically generated with low confidence">
            <a:extLst>
              <a:ext uri="{FF2B5EF4-FFF2-40B4-BE49-F238E27FC236}">
                <a16:creationId xmlns:a16="http://schemas.microsoft.com/office/drawing/2014/main" id="{F0235078-3E93-DC4E-B0FB-51E4FEBEA2B1}"/>
              </a:ext>
            </a:extLst>
          </p:cNvPr>
          <p:cNvPicPr>
            <a:picLocks noGrp="1" noChangeAspect="1"/>
          </p:cNvPicPr>
          <p:nvPr>
            <p:ph idx="4294967295"/>
          </p:nvPr>
        </p:nvPicPr>
        <p:blipFill>
          <a:blip r:embed="rId3"/>
          <a:stretch>
            <a:fillRect/>
          </a:stretch>
        </p:blipFill>
        <p:spPr>
          <a:xfrm>
            <a:off x="2906973" y="1461701"/>
            <a:ext cx="6994525" cy="4525963"/>
          </a:xfrm>
        </p:spPr>
      </p:pic>
      <p:sp>
        <p:nvSpPr>
          <p:cNvPr id="6" name="Footer Placeholder 5">
            <a:extLst>
              <a:ext uri="{FF2B5EF4-FFF2-40B4-BE49-F238E27FC236}">
                <a16:creationId xmlns:a16="http://schemas.microsoft.com/office/drawing/2014/main" id="{BA883D8B-8079-86EF-933A-22E1D49F66B1}"/>
              </a:ext>
            </a:extLst>
          </p:cNvPr>
          <p:cNvSpPr>
            <a:spLocks noGrp="1"/>
          </p:cNvSpPr>
          <p:nvPr>
            <p:ph type="ftr" sz="quarter" idx="3"/>
          </p:nvPr>
        </p:nvSpPr>
        <p:spPr/>
        <p:txBody>
          <a:bodyPr/>
          <a:lstStyle/>
          <a:p>
            <a:r>
              <a:rPr lang="en-US" dirty="0"/>
              <a:t>CI, confidence interval; </a:t>
            </a:r>
            <a:r>
              <a:rPr lang="en-US" dirty="0" err="1"/>
              <a:t>SDS</a:t>
            </a:r>
            <a:r>
              <a:rPr lang="en-US" dirty="0"/>
              <a:t>, standard deviation score.</a:t>
            </a:r>
          </a:p>
        </p:txBody>
      </p:sp>
    </p:spTree>
    <p:extLst>
      <p:ext uri="{BB962C8B-B14F-4D97-AF65-F5344CB8AC3E}">
        <p14:creationId xmlns:p14="http://schemas.microsoft.com/office/powerpoint/2010/main" val="1820113178"/>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514</Words>
  <Application>Microsoft Office PowerPoint</Application>
  <PresentationFormat>Widescreen</PresentationFormat>
  <Paragraphs>45</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2020 Peds</vt:lpstr>
      <vt:lpstr>Continuing XLH Treatment into Adulthood – Evolving the Treatment Goals</vt:lpstr>
      <vt:lpstr>Disclaimer</vt:lpstr>
      <vt:lpstr>PowerPoint Presentation</vt:lpstr>
      <vt:lpstr>PowerPoint Presentation</vt:lpstr>
      <vt:lpstr>PowerPoint Presentation</vt:lpstr>
      <vt:lpstr>PowerPoint Presentation</vt:lpstr>
      <vt:lpstr>PowerPoint Presentation</vt:lpstr>
      <vt:lpstr>PowerPoint Presentation</vt:lpstr>
      <vt:lpstr>Baseline Anthropometry</vt:lpstr>
      <vt:lpstr>Disproportion Worsens With Age</vt:lpstr>
      <vt:lpstr>PowerPoint Presentation</vt:lpstr>
      <vt:lpstr>Dosing at Age 18</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2022-12-13T19:44:33Z</dcterms:modified>
</cp:coreProperties>
</file>