
<file path=[Content_Types].xml><?xml version="1.0" encoding="utf-8"?>
<Types xmlns="http://schemas.openxmlformats.org/package/2006/content-types">
  <Default Extension="bin" ContentType="application/vnd.openxmlformats-officedocument.oleObject"/>
  <Default Extension="jpeg" ContentType="image/jpeg"/>
  <Default Extension="jp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73" r:id="rId1"/>
  </p:sldMasterIdLst>
  <p:notesMasterIdLst>
    <p:notesMasterId r:id="rId19"/>
  </p:notesMasterIdLst>
  <p:sldIdLst>
    <p:sldId id="343" r:id="rId2"/>
    <p:sldId id="256" r:id="rId3"/>
    <p:sldId id="852" r:id="rId4"/>
    <p:sldId id="847" r:id="rId5"/>
    <p:sldId id="853" r:id="rId6"/>
    <p:sldId id="854" r:id="rId7"/>
    <p:sldId id="855" r:id="rId8"/>
    <p:sldId id="848" r:id="rId9"/>
    <p:sldId id="856" r:id="rId10"/>
    <p:sldId id="849" r:id="rId11"/>
    <p:sldId id="857" r:id="rId12"/>
    <p:sldId id="858" r:id="rId13"/>
    <p:sldId id="859" r:id="rId14"/>
    <p:sldId id="265" r:id="rId15"/>
    <p:sldId id="850" r:id="rId16"/>
    <p:sldId id="860" r:id="rId17"/>
    <p:sldId id="861"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guide id="3" pos="1745" userDrawn="1">
          <p15:clr>
            <a:srgbClr val="A4A3A4"/>
          </p15:clr>
        </p15:guide>
        <p15:guide id="4" pos="6792" userDrawn="1">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756" autoAdjust="0"/>
    <p:restoredTop sz="93353" autoAdjust="0"/>
  </p:normalViewPr>
  <p:slideViewPr>
    <p:cSldViewPr snapToGrid="0">
      <p:cViewPr varScale="1">
        <p:scale>
          <a:sx n="60" d="100"/>
          <a:sy n="60" d="100"/>
        </p:scale>
        <p:origin x="78" y="1308"/>
      </p:cViewPr>
      <p:guideLst>
        <p:guide orient="horz" pos="2160"/>
        <p:guide pos="3840"/>
        <p:guide pos="1745"/>
        <p:guide pos="6792"/>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8/10/relationships/authors" Targe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E99BC7A-BB4B-4968-AA34-6F92F657B56F}" type="datetimeFigureOut">
              <a:rPr lang="en-US" smtClean="0"/>
              <a:t>12/21/2022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FB41CCF-1001-4D52-BCF3-658308EC8578}" type="slidenum">
              <a:rPr lang="en-US" smtClean="0"/>
              <a:t>‹#›</a:t>
            </a:fld>
            <a:endParaRPr lang="en-US"/>
          </a:p>
        </p:txBody>
      </p:sp>
    </p:spTree>
    <p:extLst>
      <p:ext uri="{BB962C8B-B14F-4D97-AF65-F5344CB8AC3E}">
        <p14:creationId xmlns:p14="http://schemas.microsoft.com/office/powerpoint/2010/main" val="23041713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75EBFED-1D0F-4164-AAFD-4D150E6DF8DC}" type="slidenum">
              <a:rPr lang="en-US" altLang="en-US" smtClean="0"/>
              <a:pPr/>
              <a:t>1</a:t>
            </a:fld>
            <a:endParaRPr lang="en-US" altLang="en-US"/>
          </a:p>
        </p:txBody>
      </p:sp>
    </p:spTree>
    <p:extLst>
      <p:ext uri="{BB962C8B-B14F-4D97-AF65-F5344CB8AC3E}">
        <p14:creationId xmlns:p14="http://schemas.microsoft.com/office/powerpoint/2010/main" val="15438889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85C2D48-D492-4E56-ABEF-8834E374CB9C}" type="slidenum">
              <a:rPr lang="en-US" smtClean="0"/>
              <a:t>12</a:t>
            </a:fld>
            <a:endParaRPr lang="en-US"/>
          </a:p>
        </p:txBody>
      </p:sp>
    </p:spTree>
    <p:extLst>
      <p:ext uri="{BB962C8B-B14F-4D97-AF65-F5344CB8AC3E}">
        <p14:creationId xmlns:p14="http://schemas.microsoft.com/office/powerpoint/2010/main" val="32825539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85C2D48-D492-4E56-ABEF-8834E374CB9C}" type="slidenum">
              <a:rPr lang="en-US" smtClean="0"/>
              <a:t>13</a:t>
            </a:fld>
            <a:endParaRPr lang="en-US"/>
          </a:p>
        </p:txBody>
      </p:sp>
    </p:spTree>
    <p:extLst>
      <p:ext uri="{BB962C8B-B14F-4D97-AF65-F5344CB8AC3E}">
        <p14:creationId xmlns:p14="http://schemas.microsoft.com/office/powerpoint/2010/main" val="18108065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85C2D48-D492-4E56-ABEF-8834E374CB9C}" type="slidenum">
              <a:rPr lang="en-US" smtClean="0"/>
              <a:t>4</a:t>
            </a:fld>
            <a:endParaRPr lang="en-US"/>
          </a:p>
        </p:txBody>
      </p:sp>
    </p:spTree>
    <p:extLst>
      <p:ext uri="{BB962C8B-B14F-4D97-AF65-F5344CB8AC3E}">
        <p14:creationId xmlns:p14="http://schemas.microsoft.com/office/powerpoint/2010/main" val="34743070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85C2D48-D492-4E56-ABEF-8834E374CB9C}" type="slidenum">
              <a:rPr lang="en-US" smtClean="0"/>
              <a:t>5</a:t>
            </a:fld>
            <a:endParaRPr lang="en-US"/>
          </a:p>
        </p:txBody>
      </p:sp>
    </p:spTree>
    <p:extLst>
      <p:ext uri="{BB962C8B-B14F-4D97-AF65-F5344CB8AC3E}">
        <p14:creationId xmlns:p14="http://schemas.microsoft.com/office/powerpoint/2010/main" val="422687627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85C2D48-D492-4E56-ABEF-8834E374CB9C}" type="slidenum">
              <a:rPr lang="en-US" smtClean="0"/>
              <a:t>6</a:t>
            </a:fld>
            <a:endParaRPr lang="en-US"/>
          </a:p>
        </p:txBody>
      </p:sp>
    </p:spTree>
    <p:extLst>
      <p:ext uri="{BB962C8B-B14F-4D97-AF65-F5344CB8AC3E}">
        <p14:creationId xmlns:p14="http://schemas.microsoft.com/office/powerpoint/2010/main" val="10256540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85C2D48-D492-4E56-ABEF-8834E374CB9C}" type="slidenum">
              <a:rPr lang="en-US" smtClean="0"/>
              <a:t>7</a:t>
            </a:fld>
            <a:endParaRPr lang="en-US"/>
          </a:p>
        </p:txBody>
      </p:sp>
    </p:spTree>
    <p:extLst>
      <p:ext uri="{BB962C8B-B14F-4D97-AF65-F5344CB8AC3E}">
        <p14:creationId xmlns:p14="http://schemas.microsoft.com/office/powerpoint/2010/main" val="221986338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fld id="{D85C2D48-D492-4E56-ABEF-8834E374CB9C}" type="slidenum">
              <a:rPr lang="en-US" smtClean="0"/>
              <a:t>8</a:t>
            </a:fld>
            <a:endParaRPr lang="en-US"/>
          </a:p>
        </p:txBody>
      </p:sp>
    </p:spTree>
    <p:extLst>
      <p:ext uri="{BB962C8B-B14F-4D97-AF65-F5344CB8AC3E}">
        <p14:creationId xmlns:p14="http://schemas.microsoft.com/office/powerpoint/2010/main" val="159647771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fld id="{D85C2D48-D492-4E56-ABEF-8834E374CB9C}" type="slidenum">
              <a:rPr lang="en-US" smtClean="0"/>
              <a:t>9</a:t>
            </a:fld>
            <a:endParaRPr lang="en-US"/>
          </a:p>
        </p:txBody>
      </p:sp>
    </p:spTree>
    <p:extLst>
      <p:ext uri="{BB962C8B-B14F-4D97-AF65-F5344CB8AC3E}">
        <p14:creationId xmlns:p14="http://schemas.microsoft.com/office/powerpoint/2010/main" val="416390352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85C2D48-D492-4E56-ABEF-8834E374CB9C}" type="slidenum">
              <a:rPr lang="en-US" smtClean="0"/>
              <a:t>10</a:t>
            </a:fld>
            <a:endParaRPr lang="en-US"/>
          </a:p>
        </p:txBody>
      </p:sp>
    </p:spTree>
    <p:extLst>
      <p:ext uri="{BB962C8B-B14F-4D97-AF65-F5344CB8AC3E}">
        <p14:creationId xmlns:p14="http://schemas.microsoft.com/office/powerpoint/2010/main" val="229176953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85C2D48-D492-4E56-ABEF-8834E374CB9C}" type="slidenum">
              <a:rPr lang="en-US" smtClean="0"/>
              <a:t>11</a:t>
            </a:fld>
            <a:endParaRPr lang="en-US"/>
          </a:p>
        </p:txBody>
      </p:sp>
    </p:spTree>
    <p:extLst>
      <p:ext uri="{BB962C8B-B14F-4D97-AF65-F5344CB8AC3E}">
        <p14:creationId xmlns:p14="http://schemas.microsoft.com/office/powerpoint/2010/main" val="195013596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14" name="Title 1">
            <a:extLst>
              <a:ext uri="{FF2B5EF4-FFF2-40B4-BE49-F238E27FC236}">
                <a16:creationId xmlns:a16="http://schemas.microsoft.com/office/drawing/2014/main" id="{E5AE574C-C01D-4451-B818-78560B1180FA}"/>
              </a:ext>
            </a:extLst>
          </p:cNvPr>
          <p:cNvSpPr>
            <a:spLocks noGrp="1"/>
          </p:cNvSpPr>
          <p:nvPr>
            <p:ph type="title"/>
          </p:nvPr>
        </p:nvSpPr>
        <p:spPr>
          <a:xfrm>
            <a:off x="609601" y="1709738"/>
            <a:ext cx="10515600" cy="2852737"/>
          </a:xfrm>
        </p:spPr>
        <p:txBody>
          <a:bodyPr anchor="ctr">
            <a:normAutofit/>
          </a:bodyPr>
          <a:lstStyle>
            <a:lvl1pPr>
              <a:defRPr sz="4800"/>
            </a:lvl1pPr>
          </a:lstStyle>
          <a:p>
            <a:r>
              <a:rPr lang="en-US"/>
              <a:t>Click to edit Master title style</a:t>
            </a:r>
            <a:endParaRPr lang="en-US" dirty="0"/>
          </a:p>
        </p:txBody>
      </p:sp>
      <p:sp>
        <p:nvSpPr>
          <p:cNvPr id="15" name="Text Placeholder 2">
            <a:extLst>
              <a:ext uri="{FF2B5EF4-FFF2-40B4-BE49-F238E27FC236}">
                <a16:creationId xmlns:a16="http://schemas.microsoft.com/office/drawing/2014/main" id="{1ECCB66C-05CB-49D9-B7E7-0C427D6D7F53}"/>
              </a:ext>
            </a:extLst>
          </p:cNvPr>
          <p:cNvSpPr>
            <a:spLocks noGrp="1"/>
          </p:cNvSpPr>
          <p:nvPr>
            <p:ph type="body" idx="1"/>
          </p:nvPr>
        </p:nvSpPr>
        <p:spPr>
          <a:xfrm>
            <a:off x="609601" y="4589463"/>
            <a:ext cx="10515600" cy="1500187"/>
          </a:xfrm>
          <a:prstGeom prst="rect">
            <a:avLst/>
          </a:prstGeom>
        </p:spPr>
        <p:txBody>
          <a:bodyPr>
            <a:normAutofit/>
          </a:bodyPr>
          <a:lstStyle>
            <a:lvl1pPr marL="0" indent="0">
              <a:buNone/>
              <a:defRPr sz="18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Rectangle 6">
            <a:extLst>
              <a:ext uri="{FF2B5EF4-FFF2-40B4-BE49-F238E27FC236}">
                <a16:creationId xmlns:a16="http://schemas.microsoft.com/office/drawing/2014/main" id="{A632F408-3A85-44BA-9DC9-E8F0D6C40C97}"/>
              </a:ext>
            </a:extLst>
          </p:cNvPr>
          <p:cNvSpPr/>
          <p:nvPr/>
        </p:nvSpPr>
        <p:spPr>
          <a:xfrm>
            <a:off x="10365698" y="6356350"/>
            <a:ext cx="1753850" cy="3651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ooter Placeholder 4">
            <a:extLst>
              <a:ext uri="{FF2B5EF4-FFF2-40B4-BE49-F238E27FC236}">
                <a16:creationId xmlns:a16="http://schemas.microsoft.com/office/drawing/2014/main" id="{5CD80B2F-AB86-4AC5-ADB1-2230734739B0}"/>
              </a:ext>
            </a:extLst>
          </p:cNvPr>
          <p:cNvSpPr>
            <a:spLocks noGrp="1"/>
          </p:cNvSpPr>
          <p:nvPr>
            <p:ph type="ftr" sz="quarter" idx="3"/>
          </p:nvPr>
        </p:nvSpPr>
        <p:spPr>
          <a:xfrm>
            <a:off x="609600" y="6356350"/>
            <a:ext cx="105155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pic>
        <p:nvPicPr>
          <p:cNvPr id="8" name="Picture 7">
            <a:extLst>
              <a:ext uri="{FF2B5EF4-FFF2-40B4-BE49-F238E27FC236}">
                <a16:creationId xmlns:a16="http://schemas.microsoft.com/office/drawing/2014/main" id="{1A83E91B-0E38-457E-9D74-11EC7CF82DB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975360"/>
          </a:xfrm>
          <a:prstGeom prst="rect">
            <a:avLst/>
          </a:prstGeom>
        </p:spPr>
      </p:pic>
      <p:pic>
        <p:nvPicPr>
          <p:cNvPr id="9" name="Picture 8">
            <a:extLst>
              <a:ext uri="{FF2B5EF4-FFF2-40B4-BE49-F238E27FC236}">
                <a16:creationId xmlns:a16="http://schemas.microsoft.com/office/drawing/2014/main" id="{8738BBDE-63E0-461E-B54F-B886F32E218C}"/>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a:stretch/>
        </p:blipFill>
        <p:spPr>
          <a:xfrm>
            <a:off x="609600" y="93853"/>
            <a:ext cx="1537746" cy="787653"/>
          </a:xfrm>
          <a:prstGeom prst="rect">
            <a:avLst/>
          </a:prstGeom>
        </p:spPr>
      </p:pic>
      <p:pic>
        <p:nvPicPr>
          <p:cNvPr id="10" name="Picture 9">
            <a:extLst>
              <a:ext uri="{FF2B5EF4-FFF2-40B4-BE49-F238E27FC236}">
                <a16:creationId xmlns:a16="http://schemas.microsoft.com/office/drawing/2014/main" id="{977ED46F-C931-4691-8D4C-482ED069C23E}"/>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975360"/>
          </a:xfrm>
          <a:prstGeom prst="rect">
            <a:avLst/>
          </a:prstGeom>
        </p:spPr>
      </p:pic>
      <p:pic>
        <p:nvPicPr>
          <p:cNvPr id="11" name="Picture 10">
            <a:extLst>
              <a:ext uri="{FF2B5EF4-FFF2-40B4-BE49-F238E27FC236}">
                <a16:creationId xmlns:a16="http://schemas.microsoft.com/office/drawing/2014/main" id="{F006A481-1630-49E3-A133-2CE281B5CFB2}"/>
              </a:ext>
            </a:extLst>
          </p:cNvPr>
          <p:cNvPicPr>
            <a:picLocks noChangeAspect="1"/>
          </p:cNvPicPr>
          <p:nvPr userDrawn="1"/>
        </p:nvPicPr>
        <p:blipFill rotWithShape="1">
          <a:blip r:embed="rId4">
            <a:extLst>
              <a:ext uri="{28A0092B-C50C-407E-A947-70E740481C1C}">
                <a14:useLocalDpi xmlns:a14="http://schemas.microsoft.com/office/drawing/2010/main" val="0"/>
              </a:ext>
            </a:extLst>
          </a:blip>
          <a:srcRect/>
          <a:stretch/>
        </p:blipFill>
        <p:spPr>
          <a:xfrm>
            <a:off x="609600" y="93853"/>
            <a:ext cx="1537746" cy="787653"/>
          </a:xfrm>
          <a:prstGeom prst="rect">
            <a:avLst/>
          </a:prstGeom>
        </p:spPr>
      </p:pic>
    </p:spTree>
    <p:extLst>
      <p:ext uri="{BB962C8B-B14F-4D97-AF65-F5344CB8AC3E}">
        <p14:creationId xmlns:p14="http://schemas.microsoft.com/office/powerpoint/2010/main" val="31543240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0426E8-50A6-47D6-B45F-134145E070B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65C1316-9B30-4E35-91A7-4F8799CAE8FC}"/>
              </a:ext>
            </a:extLst>
          </p:cNvPr>
          <p:cNvSpPr>
            <a:spLocks noGrp="1"/>
          </p:cNvSpPr>
          <p:nvPr>
            <p:ph idx="1"/>
          </p:nvPr>
        </p:nvSpPr>
        <p:spPr>
          <a:xfrm>
            <a:off x="5183188" y="987425"/>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8B594DE-1DED-4824-B3AF-6D8B99419FD8}"/>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10" name="Footer Placeholder 4">
            <a:extLst>
              <a:ext uri="{FF2B5EF4-FFF2-40B4-BE49-F238E27FC236}">
                <a16:creationId xmlns:a16="http://schemas.microsoft.com/office/drawing/2014/main" id="{67258FC2-34FC-49D0-A161-40DD5BA51713}"/>
              </a:ext>
            </a:extLst>
          </p:cNvPr>
          <p:cNvSpPr>
            <a:spLocks noGrp="1"/>
          </p:cNvSpPr>
          <p:nvPr>
            <p:ph type="ftr" sz="quarter" idx="3"/>
          </p:nvPr>
        </p:nvSpPr>
        <p:spPr>
          <a:xfrm>
            <a:off x="609601" y="6356350"/>
            <a:ext cx="9020174"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dirty="0"/>
          </a:p>
        </p:txBody>
      </p:sp>
    </p:spTree>
    <p:extLst>
      <p:ext uri="{BB962C8B-B14F-4D97-AF65-F5344CB8AC3E}">
        <p14:creationId xmlns:p14="http://schemas.microsoft.com/office/powerpoint/2010/main" val="40039810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1_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900E2D-A488-4CA5-B001-14767B8D02A8}"/>
              </a:ext>
            </a:extLst>
          </p:cNvPr>
          <p:cNvSpPr>
            <a:spLocks noGrp="1"/>
          </p:cNvSpPr>
          <p:nvPr>
            <p:ph type="title"/>
          </p:nvPr>
        </p:nvSpPr>
        <p:spPr>
          <a:xfrm>
            <a:off x="382588" y="457199"/>
            <a:ext cx="4272539" cy="4015047"/>
          </a:xfrm>
        </p:spPr>
        <p:txBody>
          <a:bodyPr anchor="ctr"/>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4DFDA90-9E3C-451C-9A65-E0C0C3E6FB0A}"/>
              </a:ext>
            </a:extLst>
          </p:cNvPr>
          <p:cNvSpPr>
            <a:spLocks noGrp="1"/>
          </p:cNvSpPr>
          <p:nvPr>
            <p:ph type="pic" idx="1"/>
          </p:nvPr>
        </p:nvSpPr>
        <p:spPr>
          <a:xfrm>
            <a:off x="5183188" y="606829"/>
            <a:ext cx="6172200" cy="5254221"/>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10" name="Footer Placeholder 4">
            <a:extLst>
              <a:ext uri="{FF2B5EF4-FFF2-40B4-BE49-F238E27FC236}">
                <a16:creationId xmlns:a16="http://schemas.microsoft.com/office/drawing/2014/main" id="{9FB64453-E8A2-48FD-8B67-B9DC2A133255}"/>
              </a:ext>
            </a:extLst>
          </p:cNvPr>
          <p:cNvSpPr>
            <a:spLocks noGrp="1"/>
          </p:cNvSpPr>
          <p:nvPr>
            <p:ph type="ftr" sz="quarter" idx="3"/>
          </p:nvPr>
        </p:nvSpPr>
        <p:spPr>
          <a:xfrm>
            <a:off x="609601" y="6356350"/>
            <a:ext cx="9020174"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Tree>
    <p:extLst>
      <p:ext uri="{BB962C8B-B14F-4D97-AF65-F5344CB8AC3E}">
        <p14:creationId xmlns:p14="http://schemas.microsoft.com/office/powerpoint/2010/main" val="393666864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900E2D-A488-4CA5-B001-14767B8D02A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4DFDA90-9E3C-451C-9A65-E0C0C3E6FB0A}"/>
              </a:ext>
            </a:extLst>
          </p:cNvPr>
          <p:cNvSpPr>
            <a:spLocks noGrp="1"/>
          </p:cNvSpPr>
          <p:nvPr>
            <p:ph type="pic" idx="1"/>
          </p:nvPr>
        </p:nvSpPr>
        <p:spPr>
          <a:xfrm>
            <a:off x="5183188" y="987425"/>
            <a:ext cx="617220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8E26C3D8-9015-40F4-B59B-697F1260941D}"/>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10" name="Footer Placeholder 4">
            <a:extLst>
              <a:ext uri="{FF2B5EF4-FFF2-40B4-BE49-F238E27FC236}">
                <a16:creationId xmlns:a16="http://schemas.microsoft.com/office/drawing/2014/main" id="{9FB64453-E8A2-48FD-8B67-B9DC2A133255}"/>
              </a:ext>
            </a:extLst>
          </p:cNvPr>
          <p:cNvSpPr>
            <a:spLocks noGrp="1"/>
          </p:cNvSpPr>
          <p:nvPr>
            <p:ph type="ftr" sz="quarter" idx="3"/>
          </p:nvPr>
        </p:nvSpPr>
        <p:spPr>
          <a:xfrm>
            <a:off x="609601" y="6356350"/>
            <a:ext cx="9020174"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Tree>
    <p:extLst>
      <p:ext uri="{BB962C8B-B14F-4D97-AF65-F5344CB8AC3E}">
        <p14:creationId xmlns:p14="http://schemas.microsoft.com/office/powerpoint/2010/main" val="151325142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OverTx">
  <p:cSld name="Title and 2 Content over Text">
    <p:spTree>
      <p:nvGrpSpPr>
        <p:cNvPr id="1" name=""/>
        <p:cNvGrpSpPr/>
        <p:nvPr/>
      </p:nvGrpSpPr>
      <p:grpSpPr>
        <a:xfrm>
          <a:off x="0" y="0"/>
          <a:ext cx="0" cy="0"/>
          <a:chOff x="0" y="0"/>
          <a:chExt cx="0" cy="0"/>
        </a:xfrm>
      </p:grpSpPr>
      <p:sp>
        <p:nvSpPr>
          <p:cNvPr id="2" name="Title 1"/>
          <p:cNvSpPr>
            <a:spLocks noGrp="1"/>
          </p:cNvSpPr>
          <p:nvPr>
            <p:ph type="title"/>
          </p:nvPr>
        </p:nvSpPr>
        <p:spPr>
          <a:xfrm>
            <a:off x="2336800" y="1219200"/>
            <a:ext cx="9550400" cy="1143000"/>
          </a:xfrm>
        </p:spPr>
        <p:txBody>
          <a:bodyPr/>
          <a:lstStyle/>
          <a:p>
            <a:r>
              <a:rPr lang="en-US"/>
              <a:t>Click to edit Master title style</a:t>
            </a:r>
          </a:p>
        </p:txBody>
      </p:sp>
      <p:sp>
        <p:nvSpPr>
          <p:cNvPr id="3" name="Content Placeholder 2"/>
          <p:cNvSpPr>
            <a:spLocks noGrp="1"/>
          </p:cNvSpPr>
          <p:nvPr>
            <p:ph sz="quarter" idx="1"/>
          </p:nvPr>
        </p:nvSpPr>
        <p:spPr>
          <a:xfrm>
            <a:off x="2336800" y="2438400"/>
            <a:ext cx="4673600" cy="16383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7213600" y="2438400"/>
            <a:ext cx="4673600" cy="16383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half" idx="3"/>
          </p:nvPr>
        </p:nvSpPr>
        <p:spPr>
          <a:xfrm>
            <a:off x="2336800" y="4229100"/>
            <a:ext cx="9550400" cy="16383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Date Placeholder 5"/>
          <p:cNvSpPr>
            <a:spLocks noGrp="1"/>
          </p:cNvSpPr>
          <p:nvPr>
            <p:ph type="dt" sz="half" idx="10"/>
          </p:nvPr>
        </p:nvSpPr>
        <p:spPr>
          <a:xfrm>
            <a:off x="2032000" y="5943600"/>
            <a:ext cx="2540000" cy="457200"/>
          </a:xfrm>
        </p:spPr>
        <p:txBody>
          <a:bodyPr/>
          <a:lstStyle>
            <a:lvl1pPr>
              <a:defRPr/>
            </a:lvl1pPr>
          </a:lstStyle>
          <a:p>
            <a:pPr>
              <a:defRPr/>
            </a:pPr>
            <a:endParaRPr lang="en-US" dirty="0"/>
          </a:p>
        </p:txBody>
      </p:sp>
      <p:sp>
        <p:nvSpPr>
          <p:cNvPr id="7" name="Footer Placeholder 6"/>
          <p:cNvSpPr>
            <a:spLocks noGrp="1"/>
          </p:cNvSpPr>
          <p:nvPr>
            <p:ph type="ftr" sz="quarter" idx="11"/>
          </p:nvPr>
        </p:nvSpPr>
        <p:spPr>
          <a:xfrm>
            <a:off x="4978400" y="5943600"/>
            <a:ext cx="3860800" cy="457200"/>
          </a:xfrm>
        </p:spPr>
        <p:txBody>
          <a:bodyPr/>
          <a:lstStyle>
            <a:lvl1pPr>
              <a:defRPr/>
            </a:lvl1pPr>
          </a:lstStyle>
          <a:p>
            <a:pPr>
              <a:defRPr/>
            </a:pPr>
            <a:endParaRPr lang="en-US" dirty="0"/>
          </a:p>
        </p:txBody>
      </p:sp>
      <p:sp>
        <p:nvSpPr>
          <p:cNvPr id="8" name="Slide Number Placeholder 7"/>
          <p:cNvSpPr>
            <a:spLocks noGrp="1"/>
          </p:cNvSpPr>
          <p:nvPr>
            <p:ph type="sldNum" sz="quarter" idx="12"/>
          </p:nvPr>
        </p:nvSpPr>
        <p:spPr>
          <a:xfrm>
            <a:off x="9347200" y="5943600"/>
            <a:ext cx="2540000" cy="457200"/>
          </a:xfrm>
        </p:spPr>
        <p:txBody>
          <a:bodyPr/>
          <a:lstStyle>
            <a:lvl1pPr>
              <a:defRPr/>
            </a:lvl1pPr>
          </a:lstStyle>
          <a:p>
            <a:pPr>
              <a:defRPr/>
            </a:pPr>
            <a:fld id="{CC144BF3-7BF3-4286-A23C-F6F37BA7FABA}" type="slidenum">
              <a:rPr lang="en-US"/>
              <a:pPr>
                <a:defRPr/>
              </a:pPr>
              <a:t>‹#›</a:t>
            </a:fld>
            <a:endParaRPr lang="en-US" dirty="0"/>
          </a:p>
        </p:txBody>
      </p:sp>
    </p:spTree>
    <p:extLst>
      <p:ext uri="{BB962C8B-B14F-4D97-AF65-F5344CB8AC3E}">
        <p14:creationId xmlns:p14="http://schemas.microsoft.com/office/powerpoint/2010/main" val="27742981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Episode Title">
    <p:spTree>
      <p:nvGrpSpPr>
        <p:cNvPr id="1" name=""/>
        <p:cNvGrpSpPr/>
        <p:nvPr/>
      </p:nvGrpSpPr>
      <p:grpSpPr>
        <a:xfrm>
          <a:off x="0" y="0"/>
          <a:ext cx="0" cy="0"/>
          <a:chOff x="0" y="0"/>
          <a:chExt cx="0" cy="0"/>
        </a:xfrm>
      </p:grpSpPr>
      <p:sp>
        <p:nvSpPr>
          <p:cNvPr id="14" name="Title 1">
            <a:extLst>
              <a:ext uri="{FF2B5EF4-FFF2-40B4-BE49-F238E27FC236}">
                <a16:creationId xmlns:a16="http://schemas.microsoft.com/office/drawing/2014/main" id="{E5AE574C-C01D-4451-B818-78560B1180FA}"/>
              </a:ext>
            </a:extLst>
          </p:cNvPr>
          <p:cNvSpPr>
            <a:spLocks noGrp="1"/>
          </p:cNvSpPr>
          <p:nvPr>
            <p:ph type="title"/>
          </p:nvPr>
        </p:nvSpPr>
        <p:spPr>
          <a:xfrm>
            <a:off x="609601" y="1709738"/>
            <a:ext cx="10515600" cy="2852737"/>
          </a:xfrm>
        </p:spPr>
        <p:txBody>
          <a:bodyPr anchor="b">
            <a:normAutofit/>
          </a:bodyPr>
          <a:lstStyle>
            <a:lvl1pPr algn="r">
              <a:defRPr sz="3600"/>
            </a:lvl1pPr>
          </a:lstStyle>
          <a:p>
            <a:r>
              <a:rPr lang="en-US"/>
              <a:t>Click to edit Master title style</a:t>
            </a:r>
            <a:endParaRPr lang="en-US" dirty="0"/>
          </a:p>
        </p:txBody>
      </p:sp>
      <p:sp>
        <p:nvSpPr>
          <p:cNvPr id="15" name="Text Placeholder 2">
            <a:extLst>
              <a:ext uri="{FF2B5EF4-FFF2-40B4-BE49-F238E27FC236}">
                <a16:creationId xmlns:a16="http://schemas.microsoft.com/office/drawing/2014/main" id="{1ECCB66C-05CB-49D9-B7E7-0C427D6D7F53}"/>
              </a:ext>
            </a:extLst>
          </p:cNvPr>
          <p:cNvSpPr>
            <a:spLocks noGrp="1"/>
          </p:cNvSpPr>
          <p:nvPr>
            <p:ph type="body" idx="1"/>
          </p:nvPr>
        </p:nvSpPr>
        <p:spPr>
          <a:xfrm>
            <a:off x="609601" y="4589463"/>
            <a:ext cx="10515600" cy="1500187"/>
          </a:xfrm>
          <a:prstGeom prst="rect">
            <a:avLst/>
          </a:prstGeom>
        </p:spPr>
        <p:txBody>
          <a:bodyPr>
            <a:normAutofit/>
          </a:bodyPr>
          <a:lstStyle>
            <a:lvl1pPr marL="0" indent="0" algn="r">
              <a:buNone/>
              <a:defRPr sz="16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Rectangle 6">
            <a:extLst>
              <a:ext uri="{FF2B5EF4-FFF2-40B4-BE49-F238E27FC236}">
                <a16:creationId xmlns:a16="http://schemas.microsoft.com/office/drawing/2014/main" id="{A632F408-3A85-44BA-9DC9-E8F0D6C40C97}"/>
              </a:ext>
            </a:extLst>
          </p:cNvPr>
          <p:cNvSpPr/>
          <p:nvPr/>
        </p:nvSpPr>
        <p:spPr>
          <a:xfrm>
            <a:off x="10365698" y="6356350"/>
            <a:ext cx="1753850" cy="3651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ooter Placeholder 4">
            <a:extLst>
              <a:ext uri="{FF2B5EF4-FFF2-40B4-BE49-F238E27FC236}">
                <a16:creationId xmlns:a16="http://schemas.microsoft.com/office/drawing/2014/main" id="{5CD80B2F-AB86-4AC5-ADB1-2230734739B0}"/>
              </a:ext>
            </a:extLst>
          </p:cNvPr>
          <p:cNvSpPr>
            <a:spLocks noGrp="1"/>
          </p:cNvSpPr>
          <p:nvPr>
            <p:ph type="ftr" sz="quarter" idx="3"/>
          </p:nvPr>
        </p:nvSpPr>
        <p:spPr>
          <a:xfrm>
            <a:off x="609600" y="6356350"/>
            <a:ext cx="105155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pic>
        <p:nvPicPr>
          <p:cNvPr id="9" name="Picture 8">
            <a:extLst>
              <a:ext uri="{FF2B5EF4-FFF2-40B4-BE49-F238E27FC236}">
                <a16:creationId xmlns:a16="http://schemas.microsoft.com/office/drawing/2014/main" id="{DC987743-EBB5-492F-8DB2-3B5E732581F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975360"/>
          </a:xfrm>
          <a:prstGeom prst="rect">
            <a:avLst/>
          </a:prstGeom>
        </p:spPr>
      </p:pic>
      <p:pic>
        <p:nvPicPr>
          <p:cNvPr id="8" name="Picture 7">
            <a:extLst>
              <a:ext uri="{FF2B5EF4-FFF2-40B4-BE49-F238E27FC236}">
                <a16:creationId xmlns:a16="http://schemas.microsoft.com/office/drawing/2014/main" id="{55DF39AA-05FC-471D-A96F-318DD40C8962}"/>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a:stretch/>
        </p:blipFill>
        <p:spPr>
          <a:xfrm>
            <a:off x="609600" y="93853"/>
            <a:ext cx="1537746" cy="787653"/>
          </a:xfrm>
          <a:prstGeom prst="rect">
            <a:avLst/>
          </a:prstGeom>
        </p:spPr>
      </p:pic>
      <p:pic>
        <p:nvPicPr>
          <p:cNvPr id="10" name="Picture 9">
            <a:extLst>
              <a:ext uri="{FF2B5EF4-FFF2-40B4-BE49-F238E27FC236}">
                <a16:creationId xmlns:a16="http://schemas.microsoft.com/office/drawing/2014/main" id="{1FB1E669-C51E-4424-905A-F8B0611E1A3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975360"/>
          </a:xfrm>
          <a:prstGeom prst="rect">
            <a:avLst/>
          </a:prstGeom>
        </p:spPr>
      </p:pic>
      <p:pic>
        <p:nvPicPr>
          <p:cNvPr id="11" name="Picture 10">
            <a:extLst>
              <a:ext uri="{FF2B5EF4-FFF2-40B4-BE49-F238E27FC236}">
                <a16:creationId xmlns:a16="http://schemas.microsoft.com/office/drawing/2014/main" id="{8953675E-76F4-48A7-A502-2F787169CC31}"/>
              </a:ext>
            </a:extLst>
          </p:cNvPr>
          <p:cNvPicPr>
            <a:picLocks noChangeAspect="1"/>
          </p:cNvPicPr>
          <p:nvPr userDrawn="1"/>
        </p:nvPicPr>
        <p:blipFill rotWithShape="1">
          <a:blip r:embed="rId4">
            <a:extLst>
              <a:ext uri="{28A0092B-C50C-407E-A947-70E740481C1C}">
                <a14:useLocalDpi xmlns:a14="http://schemas.microsoft.com/office/drawing/2010/main" val="0"/>
              </a:ext>
            </a:extLst>
          </a:blip>
          <a:srcRect/>
          <a:stretch/>
        </p:blipFill>
        <p:spPr>
          <a:xfrm>
            <a:off x="609600" y="93853"/>
            <a:ext cx="1537746" cy="787653"/>
          </a:xfrm>
          <a:prstGeom prst="rect">
            <a:avLst/>
          </a:prstGeom>
        </p:spPr>
      </p:pic>
    </p:spTree>
    <p:extLst>
      <p:ext uri="{BB962C8B-B14F-4D97-AF65-F5344CB8AC3E}">
        <p14:creationId xmlns:p14="http://schemas.microsoft.com/office/powerpoint/2010/main" val="19522894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Diagram Layout">
    <p:bg>
      <p:bgPr>
        <a:gradFill flip="none" rotWithShape="1">
          <a:gsLst>
            <a:gs pos="100000">
              <a:srgbClr val="EBEBEB"/>
            </a:gs>
            <a:gs pos="0">
              <a:schemeClr val="bg1"/>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 name="Footer Placeholder 4">
            <a:extLst>
              <a:ext uri="{FF2B5EF4-FFF2-40B4-BE49-F238E27FC236}">
                <a16:creationId xmlns:a16="http://schemas.microsoft.com/office/drawing/2014/main" id="{88FA194F-9E80-4991-A301-2D14D459B8B6}"/>
              </a:ext>
            </a:extLst>
          </p:cNvPr>
          <p:cNvSpPr>
            <a:spLocks noGrp="1"/>
          </p:cNvSpPr>
          <p:nvPr>
            <p:ph type="ftr" sz="quarter" idx="3"/>
          </p:nvPr>
        </p:nvSpPr>
        <p:spPr>
          <a:xfrm>
            <a:off x="609600" y="6356350"/>
            <a:ext cx="105155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dirty="0"/>
          </a:p>
        </p:txBody>
      </p:sp>
    </p:spTree>
    <p:extLst>
      <p:ext uri="{BB962C8B-B14F-4D97-AF65-F5344CB8AC3E}">
        <p14:creationId xmlns:p14="http://schemas.microsoft.com/office/powerpoint/2010/main" val="13950301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d Diagram Layout">
    <p:bg>
      <p:bgPr>
        <a:gradFill flip="none" rotWithShape="1">
          <a:gsLst>
            <a:gs pos="100000">
              <a:srgbClr val="EBEBEB"/>
            </a:gs>
            <a:gs pos="0">
              <a:schemeClr val="bg1"/>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174E47-6B81-4DA6-BC35-65E2DCA474B0}"/>
              </a:ext>
            </a:extLst>
          </p:cNvPr>
          <p:cNvSpPr>
            <a:spLocks noGrp="1"/>
          </p:cNvSpPr>
          <p:nvPr>
            <p:ph type="title"/>
          </p:nvPr>
        </p:nvSpPr>
        <p:spPr/>
        <p:txBody>
          <a:bodyPr/>
          <a:lstStyle/>
          <a:p>
            <a:r>
              <a:rPr lang="en-US"/>
              <a:t>Click to edit Master title style</a:t>
            </a:r>
          </a:p>
        </p:txBody>
      </p:sp>
      <p:sp>
        <p:nvSpPr>
          <p:cNvPr id="3" name="Footer Placeholder 4">
            <a:extLst>
              <a:ext uri="{FF2B5EF4-FFF2-40B4-BE49-F238E27FC236}">
                <a16:creationId xmlns:a16="http://schemas.microsoft.com/office/drawing/2014/main" id="{2F70BFC7-62AB-4097-AE5E-3ACB64158A60}"/>
              </a:ext>
            </a:extLst>
          </p:cNvPr>
          <p:cNvSpPr>
            <a:spLocks noGrp="1"/>
          </p:cNvSpPr>
          <p:nvPr>
            <p:ph type="ftr" sz="quarter" idx="3"/>
          </p:nvPr>
        </p:nvSpPr>
        <p:spPr>
          <a:xfrm>
            <a:off x="609600" y="6356350"/>
            <a:ext cx="105155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Tree>
    <p:extLst>
      <p:ext uri="{BB962C8B-B14F-4D97-AF65-F5344CB8AC3E}">
        <p14:creationId xmlns:p14="http://schemas.microsoft.com/office/powerpoint/2010/main" val="36965413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Title and Content">
    <p:bg>
      <p:bgPr>
        <a:solidFill>
          <a:schemeClr val="bg1"/>
        </a:solidFill>
        <a:effectLst/>
      </p:bgPr>
    </p:bg>
    <p:spTree>
      <p:nvGrpSpPr>
        <p:cNvPr id="1" name=""/>
        <p:cNvGrpSpPr/>
        <p:nvPr/>
      </p:nvGrpSpPr>
      <p:grpSpPr>
        <a:xfrm>
          <a:off x="0" y="0"/>
          <a:ext cx="0" cy="0"/>
          <a:chOff x="0" y="0"/>
          <a:chExt cx="0" cy="0"/>
        </a:xfrm>
      </p:grpSpPr>
      <p:sp>
        <p:nvSpPr>
          <p:cNvPr id="9" name="Footer Placeholder 4">
            <a:extLst>
              <a:ext uri="{FF2B5EF4-FFF2-40B4-BE49-F238E27FC236}">
                <a16:creationId xmlns:a16="http://schemas.microsoft.com/office/drawing/2014/main" id="{F68C6A00-68E4-474E-9AA8-0891DD87D051}"/>
              </a:ext>
            </a:extLst>
          </p:cNvPr>
          <p:cNvSpPr>
            <a:spLocks noGrp="1"/>
          </p:cNvSpPr>
          <p:nvPr>
            <p:ph type="ftr" sz="quarter" idx="3"/>
          </p:nvPr>
        </p:nvSpPr>
        <p:spPr>
          <a:xfrm>
            <a:off x="609600" y="6356350"/>
            <a:ext cx="107441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
        <p:nvSpPr>
          <p:cNvPr id="6" name="Title Placeholder 1">
            <a:extLst>
              <a:ext uri="{FF2B5EF4-FFF2-40B4-BE49-F238E27FC236}">
                <a16:creationId xmlns:a16="http://schemas.microsoft.com/office/drawing/2014/main" id="{C3A58A5E-CE8B-4381-B491-4E79B68F618B}"/>
              </a:ext>
            </a:extLst>
          </p:cNvPr>
          <p:cNvSpPr>
            <a:spLocks noGrp="1"/>
          </p:cNvSpPr>
          <p:nvPr>
            <p:ph type="title"/>
          </p:nvPr>
        </p:nvSpPr>
        <p:spPr>
          <a:xfrm>
            <a:off x="609600" y="199505"/>
            <a:ext cx="10744200" cy="1185577"/>
          </a:xfrm>
          <a:prstGeom prst="rect">
            <a:avLst/>
          </a:prstGeom>
        </p:spPr>
        <p:txBody>
          <a:bodyPr vert="horz" lIns="91440" tIns="45720" rIns="91440" bIns="45720" rtlCol="0" anchor="ctr" anchorCtr="0">
            <a:normAutofit/>
          </a:bodyPr>
          <a:lstStyle/>
          <a:p>
            <a:r>
              <a:rPr lang="en-US"/>
              <a:t>Click to edit Master title style</a:t>
            </a:r>
            <a:endParaRPr lang="en-US" dirty="0"/>
          </a:p>
        </p:txBody>
      </p:sp>
      <p:sp>
        <p:nvSpPr>
          <p:cNvPr id="7" name="Text Placeholder 2">
            <a:extLst>
              <a:ext uri="{FF2B5EF4-FFF2-40B4-BE49-F238E27FC236}">
                <a16:creationId xmlns:a16="http://schemas.microsoft.com/office/drawing/2014/main" id="{B8793117-580E-4BE7-82EC-6BE8CEEDED56}"/>
              </a:ext>
            </a:extLst>
          </p:cNvPr>
          <p:cNvSpPr>
            <a:spLocks noGrp="1"/>
          </p:cNvSpPr>
          <p:nvPr>
            <p:ph idx="1"/>
          </p:nvPr>
        </p:nvSpPr>
        <p:spPr>
          <a:xfrm>
            <a:off x="609600" y="1477906"/>
            <a:ext cx="10744200" cy="472247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8936525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CF8544-5F66-42F5-A339-E46C7881EF7F}"/>
              </a:ext>
            </a:extLst>
          </p:cNvPr>
          <p:cNvSpPr>
            <a:spLocks noGrp="1"/>
          </p:cNvSpPr>
          <p:nvPr>
            <p:ph type="title"/>
          </p:nvPr>
        </p:nvSpPr>
        <p:spPr/>
        <p:txBody>
          <a:bodyPr>
            <a:normAutofit/>
          </a:bodyPr>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E98E0E9-1525-4AB4-A8AF-8BF10D89D4E7}"/>
              </a:ext>
            </a:extLst>
          </p:cNvPr>
          <p:cNvSpPr>
            <a:spLocks noGrp="1"/>
          </p:cNvSpPr>
          <p:nvPr>
            <p:ph sz="half" idx="1"/>
          </p:nvPr>
        </p:nvSpPr>
        <p:spPr>
          <a:xfrm>
            <a:off x="609600" y="1496291"/>
            <a:ext cx="5181600" cy="4680672"/>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CFA8448F-6F16-4184-A898-7F06CF6766C6}"/>
              </a:ext>
            </a:extLst>
          </p:cNvPr>
          <p:cNvSpPr>
            <a:spLocks noGrp="1"/>
          </p:cNvSpPr>
          <p:nvPr>
            <p:ph sz="half" idx="2"/>
          </p:nvPr>
        </p:nvSpPr>
        <p:spPr>
          <a:xfrm>
            <a:off x="5943600" y="1496291"/>
            <a:ext cx="5181600" cy="4680672"/>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Footer Placeholder 4">
            <a:extLst>
              <a:ext uri="{FF2B5EF4-FFF2-40B4-BE49-F238E27FC236}">
                <a16:creationId xmlns:a16="http://schemas.microsoft.com/office/drawing/2014/main" id="{DE44C219-F83B-4E76-BAE0-A183B8940696}"/>
              </a:ext>
            </a:extLst>
          </p:cNvPr>
          <p:cNvSpPr>
            <a:spLocks noGrp="1"/>
          </p:cNvSpPr>
          <p:nvPr>
            <p:ph type="ftr" sz="quarter" idx="3"/>
          </p:nvPr>
        </p:nvSpPr>
        <p:spPr>
          <a:xfrm>
            <a:off x="609600" y="6356350"/>
            <a:ext cx="105155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Tree>
    <p:extLst>
      <p:ext uri="{BB962C8B-B14F-4D97-AF65-F5344CB8AC3E}">
        <p14:creationId xmlns:p14="http://schemas.microsoft.com/office/powerpoint/2010/main" val="33210102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7322D2BB-B893-45AC-B4B9-21CF5F89EABD}"/>
              </a:ext>
            </a:extLst>
          </p:cNvPr>
          <p:cNvSpPr>
            <a:spLocks noGrp="1"/>
          </p:cNvSpPr>
          <p:nvPr>
            <p:ph type="body" idx="1"/>
          </p:nvPr>
        </p:nvSpPr>
        <p:spPr>
          <a:xfrm>
            <a:off x="609601" y="1459896"/>
            <a:ext cx="5157787" cy="651538"/>
          </a:xfrm>
          <a:prstGeom prst="rect">
            <a:avLst/>
          </a:prstGeom>
        </p:spPr>
        <p:txBody>
          <a:bodyPr anchor="b"/>
          <a:lstStyle>
            <a:lvl1pPr marL="0" indent="0">
              <a:buNone/>
              <a:defRPr sz="2400" b="1">
                <a:solidFill>
                  <a:schemeClr val="accent4"/>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527EFEE-C04A-49BE-8AC8-1C93672FAC03}"/>
              </a:ext>
            </a:extLst>
          </p:cNvPr>
          <p:cNvSpPr>
            <a:spLocks noGrp="1"/>
          </p:cNvSpPr>
          <p:nvPr>
            <p:ph sz="half" idx="2"/>
          </p:nvPr>
        </p:nvSpPr>
        <p:spPr>
          <a:xfrm>
            <a:off x="609601" y="2111434"/>
            <a:ext cx="5157787" cy="3956856"/>
          </a:xfrm>
          <a:prstGeom prst="rect">
            <a:avLst/>
          </a:prstGeom>
        </p:spPr>
        <p:txBody>
          <a:bodyPr/>
          <a:lstStyle>
            <a:lvl1pPr marL="228600" indent="-228600">
              <a:buClr>
                <a:schemeClr val="accent4"/>
              </a:buClr>
              <a:buSzPct val="100000"/>
              <a:buFont typeface="Arial" panose="020B0604020202020204" pitchFamily="34" charset="0"/>
              <a:buChar char="•"/>
              <a:defRPr/>
            </a:lvl1pPr>
            <a:lvl2pPr marL="685800" indent="-228600">
              <a:buClr>
                <a:schemeClr val="accent4"/>
              </a:buClr>
              <a:buSzPct val="100000"/>
              <a:buFont typeface="Arial" panose="020B0604020202020204" pitchFamily="34" charset="0"/>
              <a:buChar char="•"/>
              <a:defRPr/>
            </a:lvl2pPr>
            <a:lvl3pPr marL="1143000" indent="-228600">
              <a:buClr>
                <a:schemeClr val="accent4"/>
              </a:buClr>
              <a:buSzPct val="100000"/>
              <a:buFont typeface="Arial" panose="020B0604020202020204" pitchFamily="34" charset="0"/>
              <a:buChar char="•"/>
              <a:defRPr/>
            </a:lvl3pPr>
            <a:lvl4pPr marL="1600200" indent="-228600">
              <a:buClr>
                <a:schemeClr val="accent4"/>
              </a:buClr>
              <a:buSzPct val="100000"/>
              <a:buFont typeface="Arial" panose="020B0604020202020204" pitchFamily="34" charset="0"/>
              <a:buChar char="•"/>
              <a:defRPr/>
            </a:lvl4pPr>
            <a:lvl5pPr marL="2057400" indent="-228600">
              <a:buClr>
                <a:schemeClr val="accent4"/>
              </a:buClr>
              <a:buSzPct val="100000"/>
              <a:buFont typeface="Arial" panose="020B0604020202020204" pitchFamily="34" charset="0"/>
              <a:buChar cha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63B977BB-61BD-47AD-991E-2E6E5CEC0643}"/>
              </a:ext>
            </a:extLst>
          </p:cNvPr>
          <p:cNvSpPr>
            <a:spLocks noGrp="1"/>
          </p:cNvSpPr>
          <p:nvPr>
            <p:ph type="body" sz="quarter" idx="3"/>
          </p:nvPr>
        </p:nvSpPr>
        <p:spPr>
          <a:xfrm>
            <a:off x="5942013" y="1459896"/>
            <a:ext cx="5183188" cy="651538"/>
          </a:xfrm>
          <a:prstGeom prst="rect">
            <a:avLst/>
          </a:prstGeom>
        </p:spPr>
        <p:txBody>
          <a:bodyPr anchor="b"/>
          <a:lstStyle>
            <a:lvl1pPr marL="0" indent="0">
              <a:buNone/>
              <a:defRPr sz="2400" b="1">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9B34560-D90F-4AA9-86F0-EA373D1678B8}"/>
              </a:ext>
            </a:extLst>
          </p:cNvPr>
          <p:cNvSpPr>
            <a:spLocks noGrp="1"/>
          </p:cNvSpPr>
          <p:nvPr>
            <p:ph sz="quarter" idx="4"/>
          </p:nvPr>
        </p:nvSpPr>
        <p:spPr>
          <a:xfrm>
            <a:off x="5942013" y="2111434"/>
            <a:ext cx="5183188" cy="3956856"/>
          </a:xfrm>
          <a:prstGeom prst="rect">
            <a:avLst/>
          </a:prstGeom>
        </p:spPr>
        <p:txBody>
          <a:bodyPr/>
          <a:lstStyle>
            <a:lvl1pPr marL="228600" indent="-228600">
              <a:buClr>
                <a:schemeClr val="accent2"/>
              </a:buClr>
              <a:buFont typeface="Arial" panose="020B0604020202020204" pitchFamily="34" charset="0"/>
              <a:buChar char="•"/>
              <a:defRPr/>
            </a:lvl1pPr>
            <a:lvl2pPr marL="685800" indent="-228600">
              <a:buClr>
                <a:schemeClr val="accent2"/>
              </a:buClr>
              <a:buFont typeface="Arial" panose="020B0604020202020204" pitchFamily="34" charset="0"/>
              <a:buChar char="•"/>
              <a:defRPr/>
            </a:lvl2pPr>
            <a:lvl3pPr marL="1143000" indent="-228600">
              <a:buClr>
                <a:schemeClr val="accent2"/>
              </a:buClr>
              <a:buFont typeface="Arial" panose="020B0604020202020204" pitchFamily="34" charset="0"/>
              <a:buChar char="•"/>
              <a:defRPr/>
            </a:lvl3pPr>
            <a:lvl4pPr marL="1600200" indent="-228600">
              <a:buClr>
                <a:schemeClr val="accent2"/>
              </a:buClr>
              <a:buFont typeface="Arial" panose="020B0604020202020204" pitchFamily="34" charset="0"/>
              <a:buChar char="•"/>
              <a:defRPr/>
            </a:lvl4pPr>
            <a:lvl5pPr marL="2057400" indent="-228600">
              <a:buClr>
                <a:schemeClr val="accent2"/>
              </a:buClr>
              <a:buFont typeface="Arial" panose="020B0604020202020204" pitchFamily="34" charset="0"/>
              <a:buChar cha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Footer Placeholder 4">
            <a:extLst>
              <a:ext uri="{FF2B5EF4-FFF2-40B4-BE49-F238E27FC236}">
                <a16:creationId xmlns:a16="http://schemas.microsoft.com/office/drawing/2014/main" id="{1994057A-1166-4C4D-AF69-0BF68EE85991}"/>
              </a:ext>
            </a:extLst>
          </p:cNvPr>
          <p:cNvSpPr>
            <a:spLocks noGrp="1"/>
          </p:cNvSpPr>
          <p:nvPr>
            <p:ph type="ftr" sz="quarter" idx="12"/>
          </p:nvPr>
        </p:nvSpPr>
        <p:spPr>
          <a:xfrm>
            <a:off x="609600" y="6356350"/>
            <a:ext cx="105155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
        <p:nvSpPr>
          <p:cNvPr id="10" name="Title 1">
            <a:extLst>
              <a:ext uri="{FF2B5EF4-FFF2-40B4-BE49-F238E27FC236}">
                <a16:creationId xmlns:a16="http://schemas.microsoft.com/office/drawing/2014/main" id="{DAD82D1D-D8EA-40A0-9D3E-9683300C0F61}"/>
              </a:ext>
            </a:extLst>
          </p:cNvPr>
          <p:cNvSpPr>
            <a:spLocks noGrp="1"/>
          </p:cNvSpPr>
          <p:nvPr>
            <p:ph type="title"/>
          </p:nvPr>
        </p:nvSpPr>
        <p:spPr>
          <a:xfrm>
            <a:off x="609600" y="199505"/>
            <a:ext cx="10744200" cy="1185577"/>
          </a:xfrm>
        </p:spPr>
        <p:txBody>
          <a:bodyPr>
            <a:normAutofit/>
          </a:bodyPr>
          <a:lstStyle>
            <a:lvl1pPr>
              <a:defRPr sz="3200"/>
            </a:lvl1pPr>
          </a:lstStyle>
          <a:p>
            <a:r>
              <a:rPr lang="en-US"/>
              <a:t>Click to edit Master title style</a:t>
            </a:r>
          </a:p>
        </p:txBody>
      </p:sp>
    </p:spTree>
    <p:extLst>
      <p:ext uri="{BB962C8B-B14F-4D97-AF65-F5344CB8AC3E}">
        <p14:creationId xmlns:p14="http://schemas.microsoft.com/office/powerpoint/2010/main" val="41846392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E72062-0692-44AF-80AA-510E920DCD1B}"/>
              </a:ext>
            </a:extLst>
          </p:cNvPr>
          <p:cNvSpPr>
            <a:spLocks noGrp="1"/>
          </p:cNvSpPr>
          <p:nvPr>
            <p:ph type="title"/>
          </p:nvPr>
        </p:nvSpPr>
        <p:spPr/>
        <p:txBody>
          <a:bodyPr/>
          <a:lstStyle/>
          <a:p>
            <a:r>
              <a:rPr lang="en-US"/>
              <a:t>Click to edit Master title style</a:t>
            </a:r>
          </a:p>
        </p:txBody>
      </p:sp>
      <p:sp>
        <p:nvSpPr>
          <p:cNvPr id="5" name="Footer Placeholder 4">
            <a:extLst>
              <a:ext uri="{FF2B5EF4-FFF2-40B4-BE49-F238E27FC236}">
                <a16:creationId xmlns:a16="http://schemas.microsoft.com/office/drawing/2014/main" id="{42D517FC-F71A-47DC-8036-78E7C8941DC5}"/>
              </a:ext>
            </a:extLst>
          </p:cNvPr>
          <p:cNvSpPr>
            <a:spLocks noGrp="1"/>
          </p:cNvSpPr>
          <p:nvPr>
            <p:ph type="ftr" sz="quarter" idx="3"/>
          </p:nvPr>
        </p:nvSpPr>
        <p:spPr>
          <a:xfrm>
            <a:off x="609600" y="6356350"/>
            <a:ext cx="107441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Tree>
    <p:extLst>
      <p:ext uri="{BB962C8B-B14F-4D97-AF65-F5344CB8AC3E}">
        <p14:creationId xmlns:p14="http://schemas.microsoft.com/office/powerpoint/2010/main" val="6954164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Footer Placeholder 4">
            <a:extLst>
              <a:ext uri="{FF2B5EF4-FFF2-40B4-BE49-F238E27FC236}">
                <a16:creationId xmlns:a16="http://schemas.microsoft.com/office/drawing/2014/main" id="{B2F6B2D7-D2F9-4F1B-8FB7-00DCD968C2C6}"/>
              </a:ext>
            </a:extLst>
          </p:cNvPr>
          <p:cNvSpPr>
            <a:spLocks noGrp="1"/>
          </p:cNvSpPr>
          <p:nvPr>
            <p:ph type="ftr" sz="quarter" idx="3"/>
          </p:nvPr>
        </p:nvSpPr>
        <p:spPr>
          <a:xfrm>
            <a:off x="609600" y="6356350"/>
            <a:ext cx="107441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Tree>
    <p:extLst>
      <p:ext uri="{BB962C8B-B14F-4D97-AF65-F5344CB8AC3E}">
        <p14:creationId xmlns:p14="http://schemas.microsoft.com/office/powerpoint/2010/main" val="3213173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1BE5A1C-F765-4923-B698-01CBA0052385}"/>
              </a:ext>
            </a:extLst>
          </p:cNvPr>
          <p:cNvSpPr>
            <a:spLocks noGrp="1"/>
          </p:cNvSpPr>
          <p:nvPr>
            <p:ph type="title"/>
          </p:nvPr>
        </p:nvSpPr>
        <p:spPr>
          <a:xfrm>
            <a:off x="609600" y="199505"/>
            <a:ext cx="10744200" cy="1185577"/>
          </a:xfrm>
          <a:prstGeom prst="rect">
            <a:avLst/>
          </a:prstGeom>
        </p:spPr>
        <p:txBody>
          <a:bodyPr vert="horz" lIns="91440" tIns="45720" rIns="91440" bIns="45720" rtlCol="0" anchor="ctr" anchorCtr="0">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9FE3F89C-32B6-4955-824F-31AA77424000}"/>
              </a:ext>
            </a:extLst>
          </p:cNvPr>
          <p:cNvSpPr>
            <a:spLocks noGrp="1"/>
          </p:cNvSpPr>
          <p:nvPr>
            <p:ph type="body" idx="1"/>
          </p:nvPr>
        </p:nvSpPr>
        <p:spPr>
          <a:xfrm>
            <a:off x="609600" y="1477906"/>
            <a:ext cx="10744200" cy="472247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a:extLst>
              <a:ext uri="{FF2B5EF4-FFF2-40B4-BE49-F238E27FC236}">
                <a16:creationId xmlns:a16="http://schemas.microsoft.com/office/drawing/2014/main" id="{A300410A-8F64-41F0-A611-DD8C96B97C6E}"/>
              </a:ext>
            </a:extLst>
          </p:cNvPr>
          <p:cNvSpPr>
            <a:spLocks noGrp="1"/>
          </p:cNvSpPr>
          <p:nvPr>
            <p:ph type="ftr" sz="quarter" idx="3"/>
          </p:nvPr>
        </p:nvSpPr>
        <p:spPr>
          <a:xfrm>
            <a:off x="609600" y="6356350"/>
            <a:ext cx="107441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
        <p:nvSpPr>
          <p:cNvPr id="6" name="Rectangle 5">
            <a:extLst>
              <a:ext uri="{FF2B5EF4-FFF2-40B4-BE49-F238E27FC236}">
                <a16:creationId xmlns:a16="http://schemas.microsoft.com/office/drawing/2014/main" id="{8540BD09-B14B-4B0C-B8CE-38402C9123A6}"/>
              </a:ext>
            </a:extLst>
          </p:cNvPr>
          <p:cNvSpPr/>
          <p:nvPr/>
        </p:nvSpPr>
        <p:spPr>
          <a:xfrm>
            <a:off x="0" y="-1"/>
            <a:ext cx="12192000" cy="106681"/>
          </a:xfrm>
          <a:prstGeom prst="rect">
            <a:avLst/>
          </a:prstGeom>
          <a:gradFill flip="none" rotWithShape="1">
            <a:gsLst>
              <a:gs pos="0">
                <a:srgbClr val="2F3393"/>
              </a:gs>
              <a:gs pos="97345">
                <a:srgbClr val="7E93A4"/>
              </a:gs>
              <a:gs pos="53000">
                <a:srgbClr val="4E71A7"/>
              </a:gs>
            </a:gsLst>
            <a:lin ang="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9ACD7140-D735-4645-B9B8-EF425968E740}"/>
              </a:ext>
            </a:extLst>
          </p:cNvPr>
          <p:cNvSpPr/>
          <p:nvPr userDrawn="1"/>
        </p:nvSpPr>
        <p:spPr>
          <a:xfrm>
            <a:off x="0" y="-1"/>
            <a:ext cx="12192000" cy="106681"/>
          </a:xfrm>
          <a:prstGeom prst="rect">
            <a:avLst/>
          </a:prstGeom>
          <a:gradFill flip="none" rotWithShape="1">
            <a:gsLst>
              <a:gs pos="0">
                <a:srgbClr val="2F3393"/>
              </a:gs>
              <a:gs pos="97345">
                <a:srgbClr val="7E93A4"/>
              </a:gs>
              <a:gs pos="53000">
                <a:srgbClr val="4E71A7"/>
              </a:gs>
            </a:gsLst>
            <a:lin ang="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026509659"/>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Lst>
  <p:txStyles>
    <p:titleStyle>
      <a:lvl1pPr algn="l" defTabSz="914400" rtl="0" eaLnBrk="1" latinLnBrk="0" hangingPunct="1">
        <a:lnSpc>
          <a:spcPct val="100000"/>
        </a:lnSpc>
        <a:spcBef>
          <a:spcPct val="0"/>
        </a:spcBef>
        <a:buNone/>
        <a:defRPr sz="3200" b="1" i="0" kern="1200">
          <a:solidFill>
            <a:srgbClr val="4D4E4D"/>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4"/>
        </a:buClr>
        <a:buFont typeface="Arial" panose="020B0604020202020204" pitchFamily="34" charset="0"/>
        <a:buChar char="•"/>
        <a:defRPr sz="2400" kern="1200">
          <a:solidFill>
            <a:schemeClr val="tx1">
              <a:lumMod val="75000"/>
            </a:schemeClr>
          </a:solidFill>
          <a:latin typeface="+mn-lt"/>
          <a:ea typeface="+mn-ea"/>
          <a:cs typeface="+mn-cs"/>
        </a:defRPr>
      </a:lvl1pPr>
      <a:lvl2pPr marL="685800" indent="-228600" algn="l" defTabSz="914400" rtl="0" eaLnBrk="1" latinLnBrk="0" hangingPunct="1">
        <a:lnSpc>
          <a:spcPct val="100000"/>
        </a:lnSpc>
        <a:spcBef>
          <a:spcPts val="500"/>
        </a:spcBef>
        <a:buClr>
          <a:schemeClr val="accent2"/>
        </a:buClr>
        <a:buFont typeface="Arial" panose="020B0604020202020204" pitchFamily="34" charset="0"/>
        <a:buChar char="•"/>
        <a:defRPr sz="2000" kern="1200">
          <a:solidFill>
            <a:schemeClr val="tx1">
              <a:lumMod val="75000"/>
            </a:schemeClr>
          </a:solidFill>
          <a:latin typeface="+mn-lt"/>
          <a:ea typeface="+mn-ea"/>
          <a:cs typeface="+mn-cs"/>
        </a:defRPr>
      </a:lvl2pPr>
      <a:lvl3pPr marL="1143000" indent="-228600" algn="l" defTabSz="914400" rtl="0" eaLnBrk="1" latinLnBrk="0" hangingPunct="1">
        <a:lnSpc>
          <a:spcPct val="100000"/>
        </a:lnSpc>
        <a:spcBef>
          <a:spcPts val="500"/>
        </a:spcBef>
        <a:buClr>
          <a:schemeClr val="accent1"/>
        </a:buClr>
        <a:buFont typeface="Arial" panose="020B0604020202020204" pitchFamily="34" charset="0"/>
        <a:buChar char="–"/>
        <a:defRPr sz="1800" kern="1200">
          <a:solidFill>
            <a:schemeClr val="tx1">
              <a:lumMod val="75000"/>
            </a:schemeClr>
          </a:solidFill>
          <a:latin typeface="+mn-lt"/>
          <a:ea typeface="+mn-ea"/>
          <a:cs typeface="+mn-cs"/>
        </a:defRPr>
      </a:lvl3pPr>
      <a:lvl4pPr marL="1600200" indent="-228600" algn="l" defTabSz="914400" rtl="0" eaLnBrk="1" latinLnBrk="0" hangingPunct="1">
        <a:lnSpc>
          <a:spcPct val="100000"/>
        </a:lnSpc>
        <a:spcBef>
          <a:spcPts val="500"/>
        </a:spcBef>
        <a:buFont typeface="Arial" panose="020B0604020202020204" pitchFamily="34" charset="0"/>
        <a:buChar char="•"/>
        <a:defRPr sz="1600" kern="1200">
          <a:solidFill>
            <a:schemeClr val="tx1">
              <a:lumMod val="75000"/>
            </a:schemeClr>
          </a:solidFill>
          <a:latin typeface="+mn-lt"/>
          <a:ea typeface="+mn-ea"/>
          <a:cs typeface="+mn-cs"/>
        </a:defRPr>
      </a:lvl4pPr>
      <a:lvl5pPr marL="2057400" indent="-228600" algn="l" defTabSz="914400" rtl="0" eaLnBrk="1" latinLnBrk="0" hangingPunct="1">
        <a:lnSpc>
          <a:spcPct val="100000"/>
        </a:lnSpc>
        <a:spcBef>
          <a:spcPts val="500"/>
        </a:spcBef>
        <a:buFont typeface="Arial" panose="020B0604020202020204" pitchFamily="34" charset="0"/>
        <a:buChar char="•"/>
        <a:defRPr sz="1600" kern="1200">
          <a:solidFill>
            <a:schemeClr val="tx1">
              <a:lumMod val="7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oleObject" Target="../embeddings/oleObject1.bin"/><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6.png"/><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6.png"/><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6.png"/><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2"/>
          <p:cNvSpPr>
            <a:spLocks noGrp="1" noChangeArrowheads="1"/>
          </p:cNvSpPr>
          <p:nvPr>
            <p:ph type="title"/>
          </p:nvPr>
        </p:nvSpPr>
        <p:spPr>
          <a:xfrm>
            <a:off x="609601" y="1507716"/>
            <a:ext cx="10515600" cy="2852737"/>
          </a:xfrm>
        </p:spPr>
        <p:txBody>
          <a:bodyPr>
            <a:noAutofit/>
          </a:bodyPr>
          <a:lstStyle/>
          <a:p>
            <a:br>
              <a:rPr lang="en-US" altLang="en-US" dirty="0"/>
            </a:br>
            <a:br>
              <a:rPr lang="en-US" altLang="en-US" dirty="0"/>
            </a:br>
            <a:br>
              <a:rPr lang="en-US" altLang="en-US" dirty="0"/>
            </a:br>
            <a:r>
              <a:rPr lang="en-US" altLang="en-US" dirty="0"/>
              <a:t>XLH: An Uncommon But</a:t>
            </a:r>
            <a:br>
              <a:rPr lang="en-US" altLang="en-US" dirty="0"/>
            </a:br>
            <a:r>
              <a:rPr lang="en-US" altLang="en-US" dirty="0"/>
              <a:t>Treatable Disorder </a:t>
            </a:r>
            <a:br>
              <a:rPr lang="en-US" altLang="en-US" dirty="0"/>
            </a:br>
            <a:r>
              <a:rPr lang="en-US" altLang="en-US" dirty="0"/>
              <a:t> </a:t>
            </a:r>
            <a:br>
              <a:rPr lang="en-US" altLang="en-US" dirty="0"/>
            </a:br>
            <a:endParaRPr lang="en-US" altLang="en-US" dirty="0"/>
          </a:p>
        </p:txBody>
      </p:sp>
      <p:sp>
        <p:nvSpPr>
          <p:cNvPr id="3076" name="Rectangle 4"/>
          <p:cNvSpPr>
            <a:spLocks noGrp="1" noChangeArrowheads="1"/>
          </p:cNvSpPr>
          <p:nvPr>
            <p:ph type="body" idx="1"/>
          </p:nvPr>
        </p:nvSpPr>
        <p:spPr>
          <a:xfrm>
            <a:off x="609601" y="4387441"/>
            <a:ext cx="10515600" cy="2268537"/>
          </a:xfrm>
        </p:spPr>
        <p:txBody>
          <a:bodyPr>
            <a:normAutofit/>
          </a:bodyPr>
          <a:lstStyle/>
          <a:p>
            <a:r>
              <a:rPr lang="en-US" altLang="en-US" dirty="0"/>
              <a:t>John D. Mahan, MD</a:t>
            </a:r>
          </a:p>
          <a:p>
            <a:r>
              <a:rPr lang="en-US" altLang="en-US" dirty="0"/>
              <a:t>Professor of Pediatrics</a:t>
            </a:r>
          </a:p>
          <a:p>
            <a:r>
              <a:rPr lang="en-US" altLang="en-US" dirty="0"/>
              <a:t>The Ohio State University College of Medicine</a:t>
            </a:r>
          </a:p>
          <a:p>
            <a:r>
              <a:rPr lang="en-US" dirty="0"/>
              <a:t>Columbus, OH</a:t>
            </a:r>
            <a:endParaRPr lang="en-US" alt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8A3439-615E-4CF6-A75B-B82315A33E63}"/>
              </a:ext>
            </a:extLst>
          </p:cNvPr>
          <p:cNvSpPr>
            <a:spLocks noGrp="1"/>
          </p:cNvSpPr>
          <p:nvPr>
            <p:ph type="title"/>
          </p:nvPr>
        </p:nvSpPr>
        <p:spPr>
          <a:xfrm>
            <a:off x="609600" y="96636"/>
            <a:ext cx="10744200" cy="1069208"/>
          </a:xfrm>
        </p:spPr>
        <p:txBody>
          <a:bodyPr>
            <a:normAutofit/>
          </a:bodyPr>
          <a:lstStyle/>
          <a:p>
            <a:r>
              <a:rPr lang="en-US" altLang="en-US" sz="2800" dirty="0"/>
              <a:t>Common Symptoms in an Uncommon Disease:</a:t>
            </a:r>
            <a:br>
              <a:rPr lang="en-US" altLang="en-US" sz="2800" dirty="0"/>
            </a:br>
            <a:r>
              <a:rPr lang="en-US" altLang="en-US" sz="2800" dirty="0"/>
              <a:t>X-Linked Hypophosphatemia (XLH)</a:t>
            </a:r>
            <a:endParaRPr lang="en-US" sz="2800" dirty="0"/>
          </a:p>
        </p:txBody>
      </p:sp>
      <p:sp>
        <p:nvSpPr>
          <p:cNvPr id="4" name="Rectangle 1">
            <a:extLst>
              <a:ext uri="{FF2B5EF4-FFF2-40B4-BE49-F238E27FC236}">
                <a16:creationId xmlns:a16="http://schemas.microsoft.com/office/drawing/2014/main" id="{C965AA7D-589B-45D9-9521-DB0AA0D2C2CD}"/>
              </a:ext>
            </a:extLst>
          </p:cNvPr>
          <p:cNvSpPr>
            <a:spLocks noGrp="1" noChangeArrowheads="1"/>
          </p:cNvSpPr>
          <p:nvPr>
            <p:ph idx="4294967295"/>
          </p:nvPr>
        </p:nvSpPr>
        <p:spPr bwMode="auto">
          <a:xfrm>
            <a:off x="0" y="3586163"/>
            <a:ext cx="184150" cy="5540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0" rIns="91440" bIns="0" numCol="1" rtlCol="0" anchor="ctr" anchorCtr="0" compatLnSpc="1">
            <a:prstTxWarp prst="textNoShape">
              <a:avLst/>
            </a:prstTxWarp>
            <a:spAutoFit/>
          </a:bodyPr>
          <a:lstStyle/>
          <a:p>
            <a:pPr marL="0" indent="0" eaLnBrk="0" fontAlgn="base" hangingPunct="0">
              <a:spcBef>
                <a:spcPct val="0"/>
              </a:spcBef>
              <a:spcAft>
                <a:spcPct val="0"/>
              </a:spcAft>
              <a:buClrTx/>
              <a:buNone/>
            </a:pPr>
            <a:endParaRPr lang="en-US" altLang="en-US" sz="1800" dirty="0">
              <a:solidFill>
                <a:schemeClr val="tx1"/>
              </a:solidFill>
              <a:latin typeface="Arial" panose="020B0604020202020204" pitchFamily="34" charset="0"/>
            </a:endParaRPr>
          </a:p>
          <a:p>
            <a:pPr marL="0" indent="0" eaLnBrk="0" fontAlgn="base" hangingPunct="0">
              <a:spcBef>
                <a:spcPct val="0"/>
              </a:spcBef>
              <a:spcAft>
                <a:spcPct val="0"/>
              </a:spcAft>
              <a:buClrTx/>
              <a:buNone/>
            </a:pPr>
            <a:endParaRPr lang="en-US" altLang="en-US" sz="1800" dirty="0">
              <a:solidFill>
                <a:schemeClr val="tx1"/>
              </a:solidFill>
              <a:latin typeface="Arial" panose="020B0604020202020204" pitchFamily="34" charset="0"/>
            </a:endParaRPr>
          </a:p>
        </p:txBody>
      </p:sp>
      <p:sp>
        <p:nvSpPr>
          <p:cNvPr id="8" name="Rectangle: Rounded Corners 7">
            <a:extLst>
              <a:ext uri="{FF2B5EF4-FFF2-40B4-BE49-F238E27FC236}">
                <a16:creationId xmlns:a16="http://schemas.microsoft.com/office/drawing/2014/main" id="{324EC757-9D27-4340-A885-1B172774A3D2}"/>
              </a:ext>
            </a:extLst>
          </p:cNvPr>
          <p:cNvSpPr/>
          <p:nvPr/>
        </p:nvSpPr>
        <p:spPr>
          <a:xfrm>
            <a:off x="2417169" y="1656081"/>
            <a:ext cx="7412631" cy="4710429"/>
          </a:xfrm>
          <a:prstGeom prst="roundRect">
            <a:avLst/>
          </a:prstGeom>
          <a:solidFill>
            <a:srgbClr val="8586AE">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Footer Placeholder 6">
            <a:extLst>
              <a:ext uri="{FF2B5EF4-FFF2-40B4-BE49-F238E27FC236}">
                <a16:creationId xmlns:a16="http://schemas.microsoft.com/office/drawing/2014/main" id="{89B8B9A1-E639-193E-F466-150C967A0A27}"/>
              </a:ext>
            </a:extLst>
          </p:cNvPr>
          <p:cNvSpPr>
            <a:spLocks noGrp="1"/>
          </p:cNvSpPr>
          <p:nvPr>
            <p:ph type="ftr" sz="quarter" idx="3"/>
          </p:nvPr>
        </p:nvSpPr>
        <p:spPr/>
        <p:txBody>
          <a:bodyPr/>
          <a:lstStyle/>
          <a:p>
            <a:r>
              <a:rPr lang="en-US" dirty="0" err="1"/>
              <a:t>Linglart</a:t>
            </a:r>
            <a:r>
              <a:rPr lang="en-US" dirty="0"/>
              <a:t> A, et al. </a:t>
            </a:r>
            <a:r>
              <a:rPr lang="en-US" i="1" dirty="0" err="1"/>
              <a:t>Endocr</a:t>
            </a:r>
            <a:r>
              <a:rPr lang="en-US" i="1" dirty="0"/>
              <a:t> Connect. </a:t>
            </a:r>
            <a:r>
              <a:rPr lang="en-US" dirty="0"/>
              <a:t>2014;3:R13-R30; </a:t>
            </a:r>
            <a:r>
              <a:rPr lang="en-US" dirty="0" err="1"/>
              <a:t>Ruppe</a:t>
            </a:r>
            <a:r>
              <a:rPr lang="en-US" dirty="0"/>
              <a:t> MD. </a:t>
            </a:r>
            <a:r>
              <a:rPr lang="en-US" i="1" dirty="0" err="1"/>
              <a:t>GeneReviews</a:t>
            </a:r>
            <a:r>
              <a:rPr lang="en-US" i="1" dirty="0"/>
              <a:t>®. </a:t>
            </a:r>
            <a:r>
              <a:rPr lang="en-US" dirty="0"/>
              <a:t>http://www.ncbi.nlm.nih.gov/books/NBK83985/. </a:t>
            </a:r>
          </a:p>
        </p:txBody>
      </p:sp>
    </p:spTree>
    <p:extLst>
      <p:ext uri="{BB962C8B-B14F-4D97-AF65-F5344CB8AC3E}">
        <p14:creationId xmlns:p14="http://schemas.microsoft.com/office/powerpoint/2010/main" val="23130314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8A3439-615E-4CF6-A75B-B82315A33E63}"/>
              </a:ext>
            </a:extLst>
          </p:cNvPr>
          <p:cNvSpPr>
            <a:spLocks noGrp="1"/>
          </p:cNvSpPr>
          <p:nvPr>
            <p:ph type="title"/>
          </p:nvPr>
        </p:nvSpPr>
        <p:spPr>
          <a:xfrm>
            <a:off x="609600" y="96636"/>
            <a:ext cx="10744200" cy="1069208"/>
          </a:xfrm>
        </p:spPr>
        <p:txBody>
          <a:bodyPr>
            <a:normAutofit/>
          </a:bodyPr>
          <a:lstStyle/>
          <a:p>
            <a:r>
              <a:rPr lang="en-US" altLang="en-US" sz="2800" dirty="0"/>
              <a:t>Common Symptoms in an Uncommon Disease:</a:t>
            </a:r>
            <a:br>
              <a:rPr lang="en-US" altLang="en-US" sz="2800" dirty="0"/>
            </a:br>
            <a:r>
              <a:rPr lang="en-US" altLang="en-US" sz="2800" dirty="0"/>
              <a:t>X-Linked Hypophosphatemia (XLH)</a:t>
            </a:r>
            <a:endParaRPr lang="en-US" sz="2800" dirty="0"/>
          </a:p>
        </p:txBody>
      </p:sp>
      <p:sp>
        <p:nvSpPr>
          <p:cNvPr id="4" name="Rectangle 1">
            <a:extLst>
              <a:ext uri="{FF2B5EF4-FFF2-40B4-BE49-F238E27FC236}">
                <a16:creationId xmlns:a16="http://schemas.microsoft.com/office/drawing/2014/main" id="{C965AA7D-589B-45D9-9521-DB0AA0D2C2CD}"/>
              </a:ext>
            </a:extLst>
          </p:cNvPr>
          <p:cNvSpPr>
            <a:spLocks noGrp="1" noChangeArrowheads="1"/>
          </p:cNvSpPr>
          <p:nvPr>
            <p:ph idx="4294967295"/>
          </p:nvPr>
        </p:nvSpPr>
        <p:spPr bwMode="auto">
          <a:xfrm>
            <a:off x="0" y="3586163"/>
            <a:ext cx="184150" cy="5540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0" rIns="91440" bIns="0" numCol="1" rtlCol="0" anchor="ctr" anchorCtr="0" compatLnSpc="1">
            <a:prstTxWarp prst="textNoShape">
              <a:avLst/>
            </a:prstTxWarp>
            <a:spAutoFit/>
          </a:bodyPr>
          <a:lstStyle/>
          <a:p>
            <a:pPr marL="0" indent="0" eaLnBrk="0" fontAlgn="base" hangingPunct="0">
              <a:spcBef>
                <a:spcPct val="0"/>
              </a:spcBef>
              <a:spcAft>
                <a:spcPct val="0"/>
              </a:spcAft>
              <a:buClrTx/>
              <a:buNone/>
            </a:pPr>
            <a:endParaRPr lang="en-US" altLang="en-US" sz="1800" dirty="0">
              <a:solidFill>
                <a:schemeClr val="tx1"/>
              </a:solidFill>
              <a:latin typeface="Arial" panose="020B0604020202020204" pitchFamily="34" charset="0"/>
            </a:endParaRPr>
          </a:p>
          <a:p>
            <a:pPr marL="0" indent="0" eaLnBrk="0" fontAlgn="base" hangingPunct="0">
              <a:spcBef>
                <a:spcPct val="0"/>
              </a:spcBef>
              <a:spcAft>
                <a:spcPct val="0"/>
              </a:spcAft>
              <a:buClrTx/>
              <a:buNone/>
            </a:pPr>
            <a:endParaRPr lang="en-US" altLang="en-US" sz="1800" dirty="0">
              <a:solidFill>
                <a:schemeClr val="tx1"/>
              </a:solidFill>
              <a:latin typeface="Arial" panose="020B0604020202020204" pitchFamily="34" charset="0"/>
            </a:endParaRPr>
          </a:p>
        </p:txBody>
      </p:sp>
      <p:sp>
        <p:nvSpPr>
          <p:cNvPr id="8" name="Rectangle: Rounded Corners 7">
            <a:extLst>
              <a:ext uri="{FF2B5EF4-FFF2-40B4-BE49-F238E27FC236}">
                <a16:creationId xmlns:a16="http://schemas.microsoft.com/office/drawing/2014/main" id="{324EC757-9D27-4340-A885-1B172774A3D2}"/>
              </a:ext>
            </a:extLst>
          </p:cNvPr>
          <p:cNvSpPr/>
          <p:nvPr/>
        </p:nvSpPr>
        <p:spPr>
          <a:xfrm>
            <a:off x="2417169" y="1656081"/>
            <a:ext cx="7412631" cy="4710429"/>
          </a:xfrm>
          <a:prstGeom prst="roundRect">
            <a:avLst/>
          </a:prstGeom>
          <a:solidFill>
            <a:srgbClr val="8586AE">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TextBox 9">
            <a:extLst>
              <a:ext uri="{FF2B5EF4-FFF2-40B4-BE49-F238E27FC236}">
                <a16:creationId xmlns:a16="http://schemas.microsoft.com/office/drawing/2014/main" id="{4100E3A5-894C-46E0-86DE-986F740D2C79}"/>
              </a:ext>
            </a:extLst>
          </p:cNvPr>
          <p:cNvSpPr txBox="1"/>
          <p:nvPr/>
        </p:nvSpPr>
        <p:spPr>
          <a:xfrm>
            <a:off x="2754613" y="2714022"/>
            <a:ext cx="1990550" cy="2773020"/>
          </a:xfrm>
          <a:prstGeom prst="rect">
            <a:avLst/>
          </a:prstGeom>
          <a:noFill/>
        </p:spPr>
        <p:txBody>
          <a:bodyPr wrap="square" lIns="45720" rIns="45720" rtlCol="0">
            <a:noAutofit/>
          </a:bodyPr>
          <a:lstStyle/>
          <a:p>
            <a:pPr>
              <a:spcAft>
                <a:spcPts val="600"/>
              </a:spcAft>
            </a:pPr>
            <a:r>
              <a:rPr lang="en-US" sz="1600" b="1" u="sng" dirty="0">
                <a:solidFill>
                  <a:schemeClr val="accent4"/>
                </a:solidFill>
              </a:rPr>
              <a:t>Symptoms</a:t>
            </a:r>
            <a:endParaRPr lang="en-US" sz="1600" b="1" u="sng" strike="sngStrike" baseline="30000" dirty="0">
              <a:solidFill>
                <a:schemeClr val="accent4"/>
              </a:solidFill>
            </a:endParaRPr>
          </a:p>
          <a:p>
            <a:pPr marL="171450" indent="-171450">
              <a:spcAft>
                <a:spcPts val="600"/>
              </a:spcAft>
              <a:buClr>
                <a:srgbClr val="89A255"/>
              </a:buClr>
              <a:buFont typeface="Arial" panose="020B0604020202020204" pitchFamily="34" charset="0"/>
              <a:buChar char="•"/>
            </a:pPr>
            <a:r>
              <a:rPr lang="en-US" sz="1600" b="1" dirty="0"/>
              <a:t>Delayed walking</a:t>
            </a:r>
          </a:p>
          <a:p>
            <a:pPr marL="171450" indent="-171450">
              <a:spcAft>
                <a:spcPts val="600"/>
              </a:spcAft>
              <a:buClr>
                <a:srgbClr val="89A255"/>
              </a:buClr>
              <a:buFont typeface="Arial" panose="020B0604020202020204" pitchFamily="34" charset="0"/>
              <a:buChar char="•"/>
            </a:pPr>
            <a:r>
              <a:rPr lang="en-US" sz="1600" b="1" dirty="0"/>
              <a:t>Leg pain</a:t>
            </a:r>
          </a:p>
          <a:p>
            <a:pPr>
              <a:spcAft>
                <a:spcPts val="600"/>
              </a:spcAft>
              <a:buClr>
                <a:srgbClr val="89A255"/>
              </a:buClr>
            </a:pPr>
            <a:r>
              <a:rPr lang="en-US" sz="1600" b="1" u="sng" dirty="0">
                <a:solidFill>
                  <a:schemeClr val="accent4"/>
                </a:solidFill>
              </a:rPr>
              <a:t>Signs</a:t>
            </a:r>
          </a:p>
          <a:p>
            <a:pPr marL="171450" indent="-171450">
              <a:spcAft>
                <a:spcPts val="600"/>
              </a:spcAft>
              <a:buClr>
                <a:srgbClr val="89A255"/>
              </a:buClr>
              <a:buFont typeface="Arial" panose="020B0604020202020204" pitchFamily="34" charset="0"/>
              <a:buChar char="•"/>
            </a:pPr>
            <a:r>
              <a:rPr lang="en-US" sz="1600" b="1" dirty="0"/>
              <a:t>Rickets</a:t>
            </a:r>
            <a:endParaRPr lang="en-US" sz="1600" b="1" baseline="30000" dirty="0"/>
          </a:p>
          <a:p>
            <a:pPr marL="171450" indent="-171450">
              <a:spcAft>
                <a:spcPts val="600"/>
              </a:spcAft>
              <a:buClr>
                <a:srgbClr val="89A255"/>
              </a:buClr>
              <a:buFont typeface="Arial" panose="020B0604020202020204" pitchFamily="34" charset="0"/>
              <a:buChar char="•"/>
            </a:pPr>
            <a:r>
              <a:rPr lang="en-US" sz="1600" b="1" dirty="0"/>
              <a:t>Impaired/ disproportionate growth</a:t>
            </a:r>
            <a:endParaRPr lang="en-US" sz="1600" b="1" baseline="30000" dirty="0"/>
          </a:p>
          <a:p>
            <a:pPr marL="171450" indent="-171450">
              <a:spcAft>
                <a:spcPts val="600"/>
              </a:spcAft>
              <a:buClr>
                <a:srgbClr val="89A255"/>
              </a:buClr>
              <a:buFont typeface="Arial" panose="020B0604020202020204" pitchFamily="34" charset="0"/>
              <a:buChar char="•"/>
            </a:pPr>
            <a:r>
              <a:rPr lang="en-US" sz="1600" b="1" dirty="0"/>
              <a:t>Craniosynostosis</a:t>
            </a:r>
            <a:endParaRPr lang="en-US" sz="1600" b="1" baseline="30000" dirty="0"/>
          </a:p>
        </p:txBody>
      </p:sp>
      <p:sp>
        <p:nvSpPr>
          <p:cNvPr id="5" name="Wave 4">
            <a:extLst>
              <a:ext uri="{FF2B5EF4-FFF2-40B4-BE49-F238E27FC236}">
                <a16:creationId xmlns:a16="http://schemas.microsoft.com/office/drawing/2014/main" id="{58C48040-EFC9-4653-B40D-04302BD7C486}"/>
              </a:ext>
            </a:extLst>
          </p:cNvPr>
          <p:cNvSpPr/>
          <p:nvPr/>
        </p:nvSpPr>
        <p:spPr>
          <a:xfrm>
            <a:off x="1253490" y="1433404"/>
            <a:ext cx="1394856" cy="1143000"/>
          </a:xfrm>
          <a:prstGeom prst="wav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t>Children</a:t>
            </a:r>
          </a:p>
        </p:txBody>
      </p:sp>
      <p:sp>
        <p:nvSpPr>
          <p:cNvPr id="7" name="Footer Placeholder 6">
            <a:extLst>
              <a:ext uri="{FF2B5EF4-FFF2-40B4-BE49-F238E27FC236}">
                <a16:creationId xmlns:a16="http://schemas.microsoft.com/office/drawing/2014/main" id="{89B8B9A1-E639-193E-F466-150C967A0A27}"/>
              </a:ext>
            </a:extLst>
          </p:cNvPr>
          <p:cNvSpPr>
            <a:spLocks noGrp="1"/>
          </p:cNvSpPr>
          <p:nvPr>
            <p:ph type="ftr" sz="quarter" idx="3"/>
          </p:nvPr>
        </p:nvSpPr>
        <p:spPr/>
        <p:txBody>
          <a:bodyPr/>
          <a:lstStyle/>
          <a:p>
            <a:r>
              <a:rPr lang="en-US" dirty="0" err="1"/>
              <a:t>Linglart</a:t>
            </a:r>
            <a:r>
              <a:rPr lang="en-US" dirty="0"/>
              <a:t> A, et al. </a:t>
            </a:r>
            <a:r>
              <a:rPr lang="en-US" i="1" dirty="0" err="1"/>
              <a:t>Endocr</a:t>
            </a:r>
            <a:r>
              <a:rPr lang="en-US" i="1" dirty="0"/>
              <a:t> Connect. </a:t>
            </a:r>
            <a:r>
              <a:rPr lang="en-US" dirty="0"/>
              <a:t>2014;3:R13-R30; </a:t>
            </a:r>
            <a:r>
              <a:rPr lang="en-US" dirty="0" err="1"/>
              <a:t>Ruppe</a:t>
            </a:r>
            <a:r>
              <a:rPr lang="en-US" dirty="0"/>
              <a:t> MD. </a:t>
            </a:r>
            <a:r>
              <a:rPr lang="en-US" i="1" dirty="0" err="1"/>
              <a:t>GeneReviews</a:t>
            </a:r>
            <a:r>
              <a:rPr lang="en-US" i="1" dirty="0"/>
              <a:t>®. </a:t>
            </a:r>
            <a:r>
              <a:rPr lang="en-US" dirty="0"/>
              <a:t>http://www.ncbi.nlm.nih.gov/books/NBK83985/. </a:t>
            </a:r>
          </a:p>
        </p:txBody>
      </p:sp>
    </p:spTree>
    <p:extLst>
      <p:ext uri="{BB962C8B-B14F-4D97-AF65-F5344CB8AC3E}">
        <p14:creationId xmlns:p14="http://schemas.microsoft.com/office/powerpoint/2010/main" val="42337056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8A3439-615E-4CF6-A75B-B82315A33E63}"/>
              </a:ext>
            </a:extLst>
          </p:cNvPr>
          <p:cNvSpPr>
            <a:spLocks noGrp="1"/>
          </p:cNvSpPr>
          <p:nvPr>
            <p:ph type="title"/>
          </p:nvPr>
        </p:nvSpPr>
        <p:spPr>
          <a:xfrm>
            <a:off x="609600" y="96636"/>
            <a:ext cx="10744200" cy="1069208"/>
          </a:xfrm>
        </p:spPr>
        <p:txBody>
          <a:bodyPr>
            <a:normAutofit/>
          </a:bodyPr>
          <a:lstStyle/>
          <a:p>
            <a:r>
              <a:rPr lang="en-US" altLang="en-US" sz="2800" dirty="0"/>
              <a:t>Common Symptoms in an Uncommon Disease:</a:t>
            </a:r>
            <a:br>
              <a:rPr lang="en-US" altLang="en-US" sz="2800" dirty="0"/>
            </a:br>
            <a:r>
              <a:rPr lang="en-US" altLang="en-US" sz="2800" dirty="0"/>
              <a:t>X-Linked Hypophosphatemia (XLH)</a:t>
            </a:r>
            <a:endParaRPr lang="en-US" sz="2800" dirty="0"/>
          </a:p>
        </p:txBody>
      </p:sp>
      <p:sp>
        <p:nvSpPr>
          <p:cNvPr id="4" name="Rectangle 1">
            <a:extLst>
              <a:ext uri="{FF2B5EF4-FFF2-40B4-BE49-F238E27FC236}">
                <a16:creationId xmlns:a16="http://schemas.microsoft.com/office/drawing/2014/main" id="{C965AA7D-589B-45D9-9521-DB0AA0D2C2CD}"/>
              </a:ext>
            </a:extLst>
          </p:cNvPr>
          <p:cNvSpPr>
            <a:spLocks noGrp="1" noChangeArrowheads="1"/>
          </p:cNvSpPr>
          <p:nvPr>
            <p:ph idx="4294967295"/>
          </p:nvPr>
        </p:nvSpPr>
        <p:spPr bwMode="auto">
          <a:xfrm>
            <a:off x="0" y="3586163"/>
            <a:ext cx="184150" cy="5540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0" rIns="91440" bIns="0" numCol="1" rtlCol="0" anchor="ctr" anchorCtr="0" compatLnSpc="1">
            <a:prstTxWarp prst="textNoShape">
              <a:avLst/>
            </a:prstTxWarp>
            <a:spAutoFit/>
          </a:bodyPr>
          <a:lstStyle/>
          <a:p>
            <a:pPr marL="0" indent="0" eaLnBrk="0" fontAlgn="base" hangingPunct="0">
              <a:spcBef>
                <a:spcPct val="0"/>
              </a:spcBef>
              <a:spcAft>
                <a:spcPct val="0"/>
              </a:spcAft>
              <a:buClrTx/>
              <a:buNone/>
            </a:pPr>
            <a:endParaRPr lang="en-US" altLang="en-US" sz="1800" dirty="0">
              <a:solidFill>
                <a:schemeClr val="tx1"/>
              </a:solidFill>
              <a:latin typeface="Arial" panose="020B0604020202020204" pitchFamily="34" charset="0"/>
            </a:endParaRPr>
          </a:p>
          <a:p>
            <a:pPr marL="0" indent="0" eaLnBrk="0" fontAlgn="base" hangingPunct="0">
              <a:spcBef>
                <a:spcPct val="0"/>
              </a:spcBef>
              <a:spcAft>
                <a:spcPct val="0"/>
              </a:spcAft>
              <a:buClrTx/>
              <a:buNone/>
            </a:pPr>
            <a:endParaRPr lang="en-US" altLang="en-US" sz="1800" dirty="0">
              <a:solidFill>
                <a:schemeClr val="tx1"/>
              </a:solidFill>
              <a:latin typeface="Arial" panose="020B0604020202020204" pitchFamily="34" charset="0"/>
            </a:endParaRPr>
          </a:p>
        </p:txBody>
      </p:sp>
      <p:sp>
        <p:nvSpPr>
          <p:cNvPr id="8" name="Rectangle: Rounded Corners 7">
            <a:extLst>
              <a:ext uri="{FF2B5EF4-FFF2-40B4-BE49-F238E27FC236}">
                <a16:creationId xmlns:a16="http://schemas.microsoft.com/office/drawing/2014/main" id="{324EC757-9D27-4340-A885-1B172774A3D2}"/>
              </a:ext>
            </a:extLst>
          </p:cNvPr>
          <p:cNvSpPr/>
          <p:nvPr/>
        </p:nvSpPr>
        <p:spPr>
          <a:xfrm>
            <a:off x="2417169" y="1656081"/>
            <a:ext cx="7412631" cy="4710429"/>
          </a:xfrm>
          <a:prstGeom prst="roundRect">
            <a:avLst/>
          </a:prstGeom>
          <a:solidFill>
            <a:srgbClr val="8586AE">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TextBox 9">
            <a:extLst>
              <a:ext uri="{FF2B5EF4-FFF2-40B4-BE49-F238E27FC236}">
                <a16:creationId xmlns:a16="http://schemas.microsoft.com/office/drawing/2014/main" id="{4100E3A5-894C-46E0-86DE-986F740D2C79}"/>
              </a:ext>
            </a:extLst>
          </p:cNvPr>
          <p:cNvSpPr txBox="1"/>
          <p:nvPr/>
        </p:nvSpPr>
        <p:spPr>
          <a:xfrm>
            <a:off x="2754613" y="2714022"/>
            <a:ext cx="1990550" cy="2773020"/>
          </a:xfrm>
          <a:prstGeom prst="rect">
            <a:avLst/>
          </a:prstGeom>
          <a:noFill/>
        </p:spPr>
        <p:txBody>
          <a:bodyPr wrap="square" lIns="45720" rIns="45720" rtlCol="0">
            <a:noAutofit/>
          </a:bodyPr>
          <a:lstStyle/>
          <a:p>
            <a:pPr>
              <a:spcAft>
                <a:spcPts val="600"/>
              </a:spcAft>
            </a:pPr>
            <a:r>
              <a:rPr lang="en-US" sz="1600" b="1" u="sng" dirty="0">
                <a:solidFill>
                  <a:schemeClr val="accent4"/>
                </a:solidFill>
              </a:rPr>
              <a:t>Symptoms</a:t>
            </a:r>
            <a:endParaRPr lang="en-US" sz="1600" b="1" u="sng" strike="sngStrike" baseline="30000" dirty="0">
              <a:solidFill>
                <a:schemeClr val="accent4"/>
              </a:solidFill>
            </a:endParaRPr>
          </a:p>
          <a:p>
            <a:pPr marL="171450" indent="-171450">
              <a:spcAft>
                <a:spcPts val="600"/>
              </a:spcAft>
              <a:buClr>
                <a:srgbClr val="89A255"/>
              </a:buClr>
              <a:buFont typeface="Arial" panose="020B0604020202020204" pitchFamily="34" charset="0"/>
              <a:buChar char="•"/>
            </a:pPr>
            <a:r>
              <a:rPr lang="en-US" sz="1600" b="1" dirty="0"/>
              <a:t>Delayed walking</a:t>
            </a:r>
          </a:p>
          <a:p>
            <a:pPr marL="171450" indent="-171450">
              <a:spcAft>
                <a:spcPts val="600"/>
              </a:spcAft>
              <a:buClr>
                <a:srgbClr val="89A255"/>
              </a:buClr>
              <a:buFont typeface="Arial" panose="020B0604020202020204" pitchFamily="34" charset="0"/>
              <a:buChar char="•"/>
            </a:pPr>
            <a:r>
              <a:rPr lang="en-US" sz="1600" b="1" dirty="0"/>
              <a:t>Leg pain</a:t>
            </a:r>
          </a:p>
          <a:p>
            <a:pPr>
              <a:spcAft>
                <a:spcPts val="600"/>
              </a:spcAft>
              <a:buClr>
                <a:srgbClr val="89A255"/>
              </a:buClr>
            </a:pPr>
            <a:r>
              <a:rPr lang="en-US" sz="1600" b="1" u="sng" dirty="0">
                <a:solidFill>
                  <a:schemeClr val="accent4"/>
                </a:solidFill>
              </a:rPr>
              <a:t>Signs</a:t>
            </a:r>
          </a:p>
          <a:p>
            <a:pPr marL="171450" indent="-171450">
              <a:spcAft>
                <a:spcPts val="600"/>
              </a:spcAft>
              <a:buClr>
                <a:srgbClr val="89A255"/>
              </a:buClr>
              <a:buFont typeface="Arial" panose="020B0604020202020204" pitchFamily="34" charset="0"/>
              <a:buChar char="•"/>
            </a:pPr>
            <a:r>
              <a:rPr lang="en-US" sz="1600" b="1" dirty="0"/>
              <a:t>Rickets</a:t>
            </a:r>
            <a:endParaRPr lang="en-US" sz="1600" b="1" baseline="30000" dirty="0"/>
          </a:p>
          <a:p>
            <a:pPr marL="171450" indent="-171450">
              <a:spcAft>
                <a:spcPts val="600"/>
              </a:spcAft>
              <a:buClr>
                <a:srgbClr val="89A255"/>
              </a:buClr>
              <a:buFont typeface="Arial" panose="020B0604020202020204" pitchFamily="34" charset="0"/>
              <a:buChar char="•"/>
            </a:pPr>
            <a:r>
              <a:rPr lang="en-US" sz="1600" b="1" dirty="0"/>
              <a:t>Impaired/ disproportionate growth</a:t>
            </a:r>
            <a:endParaRPr lang="en-US" sz="1600" b="1" baseline="30000" dirty="0"/>
          </a:p>
          <a:p>
            <a:pPr marL="171450" indent="-171450">
              <a:spcAft>
                <a:spcPts val="600"/>
              </a:spcAft>
              <a:buClr>
                <a:srgbClr val="89A255"/>
              </a:buClr>
              <a:buFont typeface="Arial" panose="020B0604020202020204" pitchFamily="34" charset="0"/>
              <a:buChar char="•"/>
            </a:pPr>
            <a:r>
              <a:rPr lang="en-US" sz="1600" b="1" dirty="0"/>
              <a:t>Craniosynostosis</a:t>
            </a:r>
            <a:endParaRPr lang="en-US" sz="1600" b="1" baseline="30000" dirty="0"/>
          </a:p>
        </p:txBody>
      </p:sp>
      <p:sp>
        <p:nvSpPr>
          <p:cNvPr id="12" name="TextBox 11">
            <a:extLst>
              <a:ext uri="{FF2B5EF4-FFF2-40B4-BE49-F238E27FC236}">
                <a16:creationId xmlns:a16="http://schemas.microsoft.com/office/drawing/2014/main" id="{48639A40-0EA3-4A53-A978-B8C0E2F04626}"/>
              </a:ext>
            </a:extLst>
          </p:cNvPr>
          <p:cNvSpPr txBox="1"/>
          <p:nvPr/>
        </p:nvSpPr>
        <p:spPr>
          <a:xfrm>
            <a:off x="7583648" y="2187747"/>
            <a:ext cx="1981782" cy="3739485"/>
          </a:xfrm>
          <a:prstGeom prst="rect">
            <a:avLst/>
          </a:prstGeom>
          <a:noFill/>
        </p:spPr>
        <p:txBody>
          <a:bodyPr wrap="square" lIns="45720" rIns="45720" rtlCol="0">
            <a:spAutoFit/>
          </a:bodyPr>
          <a:lstStyle/>
          <a:p>
            <a:pPr>
              <a:spcAft>
                <a:spcPts val="600"/>
              </a:spcAft>
              <a:buClr>
                <a:srgbClr val="89A255"/>
              </a:buClr>
            </a:pPr>
            <a:r>
              <a:rPr lang="en-US" sz="1600" b="1" u="sng" dirty="0">
                <a:solidFill>
                  <a:schemeClr val="accent4"/>
                </a:solidFill>
              </a:rPr>
              <a:t>Symptoms</a:t>
            </a:r>
          </a:p>
          <a:p>
            <a:pPr marL="171450" indent="-171450">
              <a:spcAft>
                <a:spcPts val="600"/>
              </a:spcAft>
              <a:buClr>
                <a:srgbClr val="89A255"/>
              </a:buClr>
              <a:buFont typeface="Arial" panose="020B0604020202020204" pitchFamily="34" charset="0"/>
              <a:buChar char="•"/>
            </a:pPr>
            <a:r>
              <a:rPr lang="en-US" sz="1600" b="1" dirty="0"/>
              <a:t>Disability impacts work</a:t>
            </a:r>
            <a:endParaRPr lang="en-US" sz="1600" b="1" baseline="30000" dirty="0"/>
          </a:p>
          <a:p>
            <a:pPr>
              <a:spcAft>
                <a:spcPts val="600"/>
              </a:spcAft>
              <a:buClr>
                <a:srgbClr val="89A255"/>
              </a:buClr>
            </a:pPr>
            <a:r>
              <a:rPr lang="en-US" sz="1600" b="1" u="sng" dirty="0">
                <a:solidFill>
                  <a:schemeClr val="accent4"/>
                </a:solidFill>
              </a:rPr>
              <a:t>Signs</a:t>
            </a:r>
          </a:p>
          <a:p>
            <a:pPr marL="171450" indent="-171450">
              <a:spcAft>
                <a:spcPts val="600"/>
              </a:spcAft>
              <a:buClr>
                <a:srgbClr val="89A255"/>
              </a:buClr>
              <a:buFont typeface="Arial" panose="020B0604020202020204" pitchFamily="34" charset="0"/>
              <a:buChar char="•"/>
            </a:pPr>
            <a:r>
              <a:rPr lang="en-US" sz="1600" b="1" dirty="0"/>
              <a:t>Fractures and </a:t>
            </a:r>
            <a:r>
              <a:rPr lang="en-US" sz="1600" b="1" dirty="0" err="1"/>
              <a:t>pseudofractures</a:t>
            </a:r>
            <a:endParaRPr lang="en-US" sz="1600" b="1" baseline="30000" dirty="0"/>
          </a:p>
          <a:p>
            <a:pPr marL="171450" indent="-171450">
              <a:spcAft>
                <a:spcPts val="600"/>
              </a:spcAft>
              <a:buClr>
                <a:srgbClr val="89A255"/>
              </a:buClr>
              <a:buFont typeface="Arial" panose="020B0604020202020204" pitchFamily="34" charset="0"/>
              <a:buChar char="•"/>
            </a:pPr>
            <a:r>
              <a:rPr lang="en-US" sz="1600" b="1" dirty="0"/>
              <a:t>Osteoarthritis</a:t>
            </a:r>
            <a:endParaRPr lang="en-US" sz="1600" b="1" baseline="30000" dirty="0"/>
          </a:p>
          <a:p>
            <a:pPr indent="-173736">
              <a:spcAft>
                <a:spcPts val="600"/>
              </a:spcAft>
              <a:buClr>
                <a:srgbClr val="89A255"/>
              </a:buClr>
              <a:buFont typeface="Arial" panose="020B0604020202020204" pitchFamily="34" charset="0"/>
              <a:buChar char="•"/>
            </a:pPr>
            <a:r>
              <a:rPr lang="en-US" sz="1600" b="1" dirty="0"/>
              <a:t>Osteophytes</a:t>
            </a:r>
            <a:endParaRPr lang="en-US" sz="1600" b="1" baseline="30000" dirty="0"/>
          </a:p>
          <a:p>
            <a:pPr indent="-173736">
              <a:spcAft>
                <a:spcPts val="600"/>
              </a:spcAft>
              <a:buClr>
                <a:srgbClr val="89A255"/>
              </a:buClr>
              <a:buFont typeface="Arial" panose="020B0604020202020204" pitchFamily="34" charset="0"/>
              <a:buChar char="•"/>
            </a:pPr>
            <a:r>
              <a:rPr lang="en-US" sz="1600" b="1" dirty="0"/>
              <a:t>Enthesopathy</a:t>
            </a:r>
          </a:p>
          <a:p>
            <a:pPr indent="-173736">
              <a:spcAft>
                <a:spcPts val="600"/>
              </a:spcAft>
              <a:buClr>
                <a:srgbClr val="89A255"/>
              </a:buClr>
              <a:buFont typeface="Arial" panose="020B0604020202020204" pitchFamily="34" charset="0"/>
              <a:buChar char="•"/>
            </a:pPr>
            <a:r>
              <a:rPr lang="en-US" sz="1600" b="1" dirty="0"/>
              <a:t>Spinal stenosis</a:t>
            </a:r>
          </a:p>
          <a:p>
            <a:pPr marL="171450" indent="-171450">
              <a:spcAft>
                <a:spcPts val="600"/>
              </a:spcAft>
              <a:buClr>
                <a:srgbClr val="89A255"/>
              </a:buClr>
              <a:buFont typeface="Arial" panose="020B0604020202020204" pitchFamily="34" charset="0"/>
              <a:buChar char="•"/>
            </a:pPr>
            <a:r>
              <a:rPr lang="en-US" sz="1600" b="1" dirty="0" err="1"/>
              <a:t>Nephrocalcinosis</a:t>
            </a:r>
            <a:endParaRPr lang="en-US" sz="1600" b="1" dirty="0"/>
          </a:p>
          <a:p>
            <a:pPr marL="171450" indent="-171450">
              <a:spcAft>
                <a:spcPts val="600"/>
              </a:spcAft>
              <a:buClr>
                <a:srgbClr val="89A255"/>
              </a:buClr>
              <a:buFont typeface="Arial" panose="020B0604020202020204" pitchFamily="34" charset="0"/>
              <a:buChar char="•"/>
            </a:pPr>
            <a:r>
              <a:rPr lang="en-US" sz="1600" b="1" dirty="0"/>
              <a:t>Hearing loss</a:t>
            </a:r>
            <a:endParaRPr lang="en-US" sz="1600" b="1" baseline="30000" dirty="0"/>
          </a:p>
        </p:txBody>
      </p:sp>
      <p:sp>
        <p:nvSpPr>
          <p:cNvPr id="5" name="Wave 4">
            <a:extLst>
              <a:ext uri="{FF2B5EF4-FFF2-40B4-BE49-F238E27FC236}">
                <a16:creationId xmlns:a16="http://schemas.microsoft.com/office/drawing/2014/main" id="{58C48040-EFC9-4653-B40D-04302BD7C486}"/>
              </a:ext>
            </a:extLst>
          </p:cNvPr>
          <p:cNvSpPr/>
          <p:nvPr/>
        </p:nvSpPr>
        <p:spPr>
          <a:xfrm>
            <a:off x="1253490" y="1433404"/>
            <a:ext cx="1394856" cy="1143000"/>
          </a:xfrm>
          <a:prstGeom prst="wav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t>Children</a:t>
            </a:r>
          </a:p>
        </p:txBody>
      </p:sp>
      <p:sp>
        <p:nvSpPr>
          <p:cNvPr id="13" name="Wave 12">
            <a:extLst>
              <a:ext uri="{FF2B5EF4-FFF2-40B4-BE49-F238E27FC236}">
                <a16:creationId xmlns:a16="http://schemas.microsoft.com/office/drawing/2014/main" id="{4E3C4475-BF76-4783-8DBE-79D11CA9DDEA}"/>
              </a:ext>
            </a:extLst>
          </p:cNvPr>
          <p:cNvSpPr/>
          <p:nvPr/>
        </p:nvSpPr>
        <p:spPr>
          <a:xfrm>
            <a:off x="9543654" y="1433404"/>
            <a:ext cx="1394856" cy="1143000"/>
          </a:xfrm>
          <a:prstGeom prst="wav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t>Adults</a:t>
            </a:r>
          </a:p>
        </p:txBody>
      </p:sp>
      <p:sp>
        <p:nvSpPr>
          <p:cNvPr id="7" name="Footer Placeholder 6">
            <a:extLst>
              <a:ext uri="{FF2B5EF4-FFF2-40B4-BE49-F238E27FC236}">
                <a16:creationId xmlns:a16="http://schemas.microsoft.com/office/drawing/2014/main" id="{89B8B9A1-E639-193E-F466-150C967A0A27}"/>
              </a:ext>
            </a:extLst>
          </p:cNvPr>
          <p:cNvSpPr>
            <a:spLocks noGrp="1"/>
          </p:cNvSpPr>
          <p:nvPr>
            <p:ph type="ftr" sz="quarter" idx="3"/>
          </p:nvPr>
        </p:nvSpPr>
        <p:spPr/>
        <p:txBody>
          <a:bodyPr/>
          <a:lstStyle/>
          <a:p>
            <a:r>
              <a:rPr lang="en-US" dirty="0" err="1"/>
              <a:t>Linglart</a:t>
            </a:r>
            <a:r>
              <a:rPr lang="en-US" dirty="0"/>
              <a:t> A, et al. </a:t>
            </a:r>
            <a:r>
              <a:rPr lang="en-US" i="1" dirty="0" err="1"/>
              <a:t>Endocr</a:t>
            </a:r>
            <a:r>
              <a:rPr lang="en-US" i="1" dirty="0"/>
              <a:t> Connect. </a:t>
            </a:r>
            <a:r>
              <a:rPr lang="en-US" dirty="0"/>
              <a:t>2014;3:R13-R30; </a:t>
            </a:r>
            <a:r>
              <a:rPr lang="en-US" dirty="0" err="1"/>
              <a:t>Ruppe</a:t>
            </a:r>
            <a:r>
              <a:rPr lang="en-US" dirty="0"/>
              <a:t> MD. </a:t>
            </a:r>
            <a:r>
              <a:rPr lang="en-US" i="1" dirty="0" err="1"/>
              <a:t>GeneReviews</a:t>
            </a:r>
            <a:r>
              <a:rPr lang="en-US" i="1" dirty="0"/>
              <a:t>®. </a:t>
            </a:r>
            <a:r>
              <a:rPr lang="en-US" dirty="0"/>
              <a:t>http://www.ncbi.nlm.nih.gov/books/NBK83985/. </a:t>
            </a:r>
          </a:p>
        </p:txBody>
      </p:sp>
    </p:spTree>
    <p:extLst>
      <p:ext uri="{BB962C8B-B14F-4D97-AF65-F5344CB8AC3E}">
        <p14:creationId xmlns:p14="http://schemas.microsoft.com/office/powerpoint/2010/main" val="34798860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8A3439-615E-4CF6-A75B-B82315A33E63}"/>
              </a:ext>
            </a:extLst>
          </p:cNvPr>
          <p:cNvSpPr>
            <a:spLocks noGrp="1"/>
          </p:cNvSpPr>
          <p:nvPr>
            <p:ph type="title"/>
          </p:nvPr>
        </p:nvSpPr>
        <p:spPr>
          <a:xfrm>
            <a:off x="609600" y="96636"/>
            <a:ext cx="10744200" cy="1069208"/>
          </a:xfrm>
        </p:spPr>
        <p:txBody>
          <a:bodyPr>
            <a:normAutofit/>
          </a:bodyPr>
          <a:lstStyle/>
          <a:p>
            <a:r>
              <a:rPr lang="en-US" altLang="en-US" sz="2800" dirty="0"/>
              <a:t>Common Symptoms in an Uncommon Disease:</a:t>
            </a:r>
            <a:br>
              <a:rPr lang="en-US" altLang="en-US" sz="2800" dirty="0"/>
            </a:br>
            <a:r>
              <a:rPr lang="en-US" altLang="en-US" sz="2800" dirty="0"/>
              <a:t>X-Linked Hypophosphatemia (XLH)</a:t>
            </a:r>
            <a:endParaRPr lang="en-US" sz="2800" dirty="0"/>
          </a:p>
        </p:txBody>
      </p:sp>
      <p:sp>
        <p:nvSpPr>
          <p:cNvPr id="4" name="Rectangle 1">
            <a:extLst>
              <a:ext uri="{FF2B5EF4-FFF2-40B4-BE49-F238E27FC236}">
                <a16:creationId xmlns:a16="http://schemas.microsoft.com/office/drawing/2014/main" id="{C965AA7D-589B-45D9-9521-DB0AA0D2C2CD}"/>
              </a:ext>
            </a:extLst>
          </p:cNvPr>
          <p:cNvSpPr>
            <a:spLocks noGrp="1" noChangeArrowheads="1"/>
          </p:cNvSpPr>
          <p:nvPr>
            <p:ph idx="4294967295"/>
          </p:nvPr>
        </p:nvSpPr>
        <p:spPr bwMode="auto">
          <a:xfrm>
            <a:off x="0" y="3586163"/>
            <a:ext cx="184150" cy="5540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0" rIns="91440" bIns="0" numCol="1" rtlCol="0" anchor="ctr" anchorCtr="0" compatLnSpc="1">
            <a:prstTxWarp prst="textNoShape">
              <a:avLst/>
            </a:prstTxWarp>
            <a:spAutoFit/>
          </a:bodyPr>
          <a:lstStyle/>
          <a:p>
            <a:pPr marL="0" indent="0" eaLnBrk="0" fontAlgn="base" hangingPunct="0">
              <a:spcBef>
                <a:spcPct val="0"/>
              </a:spcBef>
              <a:spcAft>
                <a:spcPct val="0"/>
              </a:spcAft>
              <a:buClrTx/>
              <a:buNone/>
            </a:pPr>
            <a:endParaRPr lang="en-US" altLang="en-US" sz="1800" dirty="0">
              <a:solidFill>
                <a:schemeClr val="tx1"/>
              </a:solidFill>
              <a:latin typeface="Arial" panose="020B0604020202020204" pitchFamily="34" charset="0"/>
            </a:endParaRPr>
          </a:p>
          <a:p>
            <a:pPr marL="0" indent="0" eaLnBrk="0" fontAlgn="base" hangingPunct="0">
              <a:spcBef>
                <a:spcPct val="0"/>
              </a:spcBef>
              <a:spcAft>
                <a:spcPct val="0"/>
              </a:spcAft>
              <a:buClrTx/>
              <a:buNone/>
            </a:pPr>
            <a:endParaRPr lang="en-US" altLang="en-US" sz="1800" dirty="0">
              <a:solidFill>
                <a:schemeClr val="tx1"/>
              </a:solidFill>
              <a:latin typeface="Arial" panose="020B0604020202020204" pitchFamily="34" charset="0"/>
            </a:endParaRPr>
          </a:p>
        </p:txBody>
      </p:sp>
      <p:sp>
        <p:nvSpPr>
          <p:cNvPr id="8" name="Rectangle: Rounded Corners 7">
            <a:extLst>
              <a:ext uri="{FF2B5EF4-FFF2-40B4-BE49-F238E27FC236}">
                <a16:creationId xmlns:a16="http://schemas.microsoft.com/office/drawing/2014/main" id="{324EC757-9D27-4340-A885-1B172774A3D2}"/>
              </a:ext>
            </a:extLst>
          </p:cNvPr>
          <p:cNvSpPr/>
          <p:nvPr/>
        </p:nvSpPr>
        <p:spPr>
          <a:xfrm>
            <a:off x="2417169" y="1656081"/>
            <a:ext cx="7412631" cy="4710429"/>
          </a:xfrm>
          <a:prstGeom prst="roundRect">
            <a:avLst/>
          </a:prstGeom>
          <a:solidFill>
            <a:srgbClr val="8586AE">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TextBox 9">
            <a:extLst>
              <a:ext uri="{FF2B5EF4-FFF2-40B4-BE49-F238E27FC236}">
                <a16:creationId xmlns:a16="http://schemas.microsoft.com/office/drawing/2014/main" id="{4100E3A5-894C-46E0-86DE-986F740D2C79}"/>
              </a:ext>
            </a:extLst>
          </p:cNvPr>
          <p:cNvSpPr txBox="1"/>
          <p:nvPr/>
        </p:nvSpPr>
        <p:spPr>
          <a:xfrm>
            <a:off x="2754613" y="2714022"/>
            <a:ext cx="1990550" cy="2773020"/>
          </a:xfrm>
          <a:prstGeom prst="rect">
            <a:avLst/>
          </a:prstGeom>
          <a:noFill/>
        </p:spPr>
        <p:txBody>
          <a:bodyPr wrap="square" lIns="45720" rIns="45720" rtlCol="0">
            <a:noAutofit/>
          </a:bodyPr>
          <a:lstStyle/>
          <a:p>
            <a:pPr>
              <a:spcAft>
                <a:spcPts val="600"/>
              </a:spcAft>
            </a:pPr>
            <a:r>
              <a:rPr lang="en-US" sz="1600" b="1" u="sng" dirty="0">
                <a:solidFill>
                  <a:schemeClr val="accent4"/>
                </a:solidFill>
              </a:rPr>
              <a:t>Symptoms</a:t>
            </a:r>
            <a:endParaRPr lang="en-US" sz="1600" b="1" u="sng" strike="sngStrike" baseline="30000" dirty="0">
              <a:solidFill>
                <a:schemeClr val="accent4"/>
              </a:solidFill>
            </a:endParaRPr>
          </a:p>
          <a:p>
            <a:pPr marL="171450" indent="-171450">
              <a:spcAft>
                <a:spcPts val="600"/>
              </a:spcAft>
              <a:buClr>
                <a:srgbClr val="89A255"/>
              </a:buClr>
              <a:buFont typeface="Arial" panose="020B0604020202020204" pitchFamily="34" charset="0"/>
              <a:buChar char="•"/>
            </a:pPr>
            <a:r>
              <a:rPr lang="en-US" sz="1600" b="1" dirty="0"/>
              <a:t>Delayed walking</a:t>
            </a:r>
          </a:p>
          <a:p>
            <a:pPr marL="171450" indent="-171450">
              <a:spcAft>
                <a:spcPts val="600"/>
              </a:spcAft>
              <a:buClr>
                <a:srgbClr val="89A255"/>
              </a:buClr>
              <a:buFont typeface="Arial" panose="020B0604020202020204" pitchFamily="34" charset="0"/>
              <a:buChar char="•"/>
            </a:pPr>
            <a:r>
              <a:rPr lang="en-US" sz="1600" b="1" dirty="0"/>
              <a:t>Leg pain</a:t>
            </a:r>
          </a:p>
          <a:p>
            <a:pPr>
              <a:spcAft>
                <a:spcPts val="600"/>
              </a:spcAft>
              <a:buClr>
                <a:srgbClr val="89A255"/>
              </a:buClr>
            </a:pPr>
            <a:r>
              <a:rPr lang="en-US" sz="1600" b="1" u="sng" dirty="0">
                <a:solidFill>
                  <a:schemeClr val="accent4"/>
                </a:solidFill>
              </a:rPr>
              <a:t>Signs</a:t>
            </a:r>
          </a:p>
          <a:p>
            <a:pPr marL="171450" indent="-171450">
              <a:spcAft>
                <a:spcPts val="600"/>
              </a:spcAft>
              <a:buClr>
                <a:srgbClr val="89A255"/>
              </a:buClr>
              <a:buFont typeface="Arial" panose="020B0604020202020204" pitchFamily="34" charset="0"/>
              <a:buChar char="•"/>
            </a:pPr>
            <a:r>
              <a:rPr lang="en-US" sz="1600" b="1" dirty="0"/>
              <a:t>Rickets</a:t>
            </a:r>
            <a:endParaRPr lang="en-US" sz="1600" b="1" baseline="30000" dirty="0"/>
          </a:p>
          <a:p>
            <a:pPr marL="171450" indent="-171450">
              <a:spcAft>
                <a:spcPts val="600"/>
              </a:spcAft>
              <a:buClr>
                <a:srgbClr val="89A255"/>
              </a:buClr>
              <a:buFont typeface="Arial" panose="020B0604020202020204" pitchFamily="34" charset="0"/>
              <a:buChar char="•"/>
            </a:pPr>
            <a:r>
              <a:rPr lang="en-US" sz="1600" b="1" dirty="0"/>
              <a:t>Impaired/ disproportionate growth</a:t>
            </a:r>
            <a:endParaRPr lang="en-US" sz="1600" b="1" baseline="30000" dirty="0"/>
          </a:p>
          <a:p>
            <a:pPr marL="171450" indent="-171450">
              <a:spcAft>
                <a:spcPts val="600"/>
              </a:spcAft>
              <a:buClr>
                <a:srgbClr val="89A255"/>
              </a:buClr>
              <a:buFont typeface="Arial" panose="020B0604020202020204" pitchFamily="34" charset="0"/>
              <a:buChar char="•"/>
            </a:pPr>
            <a:r>
              <a:rPr lang="en-US" sz="1600" b="1" dirty="0"/>
              <a:t>Craniosynostosis</a:t>
            </a:r>
            <a:endParaRPr lang="en-US" sz="1600" b="1" baseline="30000" dirty="0"/>
          </a:p>
        </p:txBody>
      </p:sp>
      <p:sp>
        <p:nvSpPr>
          <p:cNvPr id="11" name="TextBox 10">
            <a:extLst>
              <a:ext uri="{FF2B5EF4-FFF2-40B4-BE49-F238E27FC236}">
                <a16:creationId xmlns:a16="http://schemas.microsoft.com/office/drawing/2014/main" id="{27BEFE8F-F7EC-452D-BABF-179132E34714}"/>
              </a:ext>
            </a:extLst>
          </p:cNvPr>
          <p:cNvSpPr txBox="1"/>
          <p:nvPr/>
        </p:nvSpPr>
        <p:spPr>
          <a:xfrm>
            <a:off x="4745164" y="1754911"/>
            <a:ext cx="2587247" cy="4462760"/>
          </a:xfrm>
          <a:prstGeom prst="rect">
            <a:avLst/>
          </a:prstGeom>
          <a:noFill/>
        </p:spPr>
        <p:txBody>
          <a:bodyPr wrap="square" lIns="45720" rIns="45720" rtlCol="0">
            <a:spAutoFit/>
          </a:bodyPr>
          <a:lstStyle/>
          <a:p>
            <a:pPr>
              <a:spcAft>
                <a:spcPts val="600"/>
              </a:spcAft>
            </a:pPr>
            <a:r>
              <a:rPr lang="en-US" sz="1600" b="1" u="sng" dirty="0">
                <a:solidFill>
                  <a:schemeClr val="accent4"/>
                </a:solidFill>
              </a:rPr>
              <a:t>Symptoms</a:t>
            </a:r>
          </a:p>
          <a:p>
            <a:pPr marL="120650" indent="-120650">
              <a:spcAft>
                <a:spcPts val="600"/>
              </a:spcAft>
              <a:buClr>
                <a:srgbClr val="89A255"/>
              </a:buClr>
              <a:buFont typeface="Arial" panose="020B0604020202020204" pitchFamily="34" charset="0"/>
              <a:buChar char="•"/>
            </a:pPr>
            <a:r>
              <a:rPr lang="en-US" sz="1600" b="1" dirty="0"/>
              <a:t>Gait abnormalities</a:t>
            </a:r>
            <a:endParaRPr lang="en-US" sz="1600" b="1" baseline="30000" dirty="0"/>
          </a:p>
          <a:p>
            <a:pPr marL="120650" indent="-120650">
              <a:spcAft>
                <a:spcPts val="600"/>
              </a:spcAft>
              <a:buClr>
                <a:srgbClr val="89A255"/>
              </a:buClr>
              <a:buFont typeface="Arial" panose="020B0604020202020204" pitchFamily="34" charset="0"/>
              <a:buChar char="•"/>
            </a:pPr>
            <a:r>
              <a:rPr lang="en-US" sz="1600" b="1" dirty="0"/>
              <a:t>Bone &amp; joint pain/</a:t>
            </a:r>
          </a:p>
          <a:p>
            <a:pPr>
              <a:spcAft>
                <a:spcPts val="600"/>
              </a:spcAft>
              <a:buClr>
                <a:srgbClr val="89A255"/>
              </a:buClr>
            </a:pPr>
            <a:r>
              <a:rPr lang="en-US" sz="1600" b="1" dirty="0"/>
              <a:t>   stiffness</a:t>
            </a:r>
            <a:endParaRPr lang="en-US" sz="1600" b="1" baseline="30000" dirty="0"/>
          </a:p>
          <a:p>
            <a:pPr marL="120650" indent="-120650">
              <a:spcAft>
                <a:spcPts val="600"/>
              </a:spcAft>
              <a:buClr>
                <a:srgbClr val="89A255"/>
              </a:buClr>
              <a:buFont typeface="Arial" panose="020B0604020202020204" pitchFamily="34" charset="0"/>
              <a:buChar char="•"/>
            </a:pPr>
            <a:r>
              <a:rPr lang="en-US" sz="1600" b="1" dirty="0"/>
              <a:t>Muscle pain/weakness</a:t>
            </a:r>
            <a:endParaRPr lang="en-US" sz="1600" b="1" baseline="30000" dirty="0"/>
          </a:p>
          <a:p>
            <a:pPr marL="120650" indent="-120650">
              <a:spcAft>
                <a:spcPts val="600"/>
              </a:spcAft>
              <a:buClr>
                <a:srgbClr val="89A255"/>
              </a:buClr>
              <a:buFont typeface="Arial" panose="020B0604020202020204" pitchFamily="34" charset="0"/>
              <a:buChar char="•"/>
            </a:pPr>
            <a:r>
              <a:rPr lang="en-US" sz="1600" b="1" dirty="0"/>
              <a:t>Diminished quality of life</a:t>
            </a:r>
            <a:endParaRPr lang="en-US" sz="1600" b="1" baseline="30000" dirty="0"/>
          </a:p>
          <a:p>
            <a:pPr>
              <a:spcAft>
                <a:spcPts val="600"/>
              </a:spcAft>
            </a:pPr>
            <a:r>
              <a:rPr lang="en-US" sz="1600" b="1" u="sng" dirty="0">
                <a:solidFill>
                  <a:schemeClr val="accent4"/>
                </a:solidFill>
              </a:rPr>
              <a:t>Signs</a:t>
            </a:r>
          </a:p>
          <a:p>
            <a:pPr marL="120650" indent="-120650">
              <a:spcAft>
                <a:spcPts val="600"/>
              </a:spcAft>
              <a:buClr>
                <a:srgbClr val="89A255"/>
              </a:buClr>
              <a:buFont typeface="Arial" panose="020B0604020202020204" pitchFamily="34" charset="0"/>
              <a:buChar char="•"/>
            </a:pPr>
            <a:r>
              <a:rPr lang="en-US" sz="1600" b="1" dirty="0"/>
              <a:t>Short stature</a:t>
            </a:r>
            <a:endParaRPr lang="en-US" sz="1600" b="1" baseline="30000" dirty="0"/>
          </a:p>
          <a:p>
            <a:pPr marL="120650" indent="-120650">
              <a:spcAft>
                <a:spcPts val="600"/>
              </a:spcAft>
              <a:buClr>
                <a:srgbClr val="89A255"/>
              </a:buClr>
              <a:buFont typeface="Arial" panose="020B0604020202020204" pitchFamily="34" charset="0"/>
              <a:buChar char="•"/>
            </a:pPr>
            <a:r>
              <a:rPr lang="en-US" sz="1600" b="1" dirty="0"/>
              <a:t>Lower limb deformities</a:t>
            </a:r>
            <a:endParaRPr lang="en-US" sz="1600" b="1" strike="sngStrike" baseline="30000" dirty="0"/>
          </a:p>
          <a:p>
            <a:pPr marL="120650" indent="-120650">
              <a:spcAft>
                <a:spcPts val="600"/>
              </a:spcAft>
              <a:buClr>
                <a:srgbClr val="89A255"/>
              </a:buClr>
              <a:buFont typeface="Arial" panose="020B0604020202020204" pitchFamily="34" charset="0"/>
              <a:buChar char="•"/>
            </a:pPr>
            <a:r>
              <a:rPr lang="en-US" sz="1600" b="1" dirty="0" err="1"/>
              <a:t>Osteomalacia</a:t>
            </a:r>
            <a:endParaRPr lang="en-US" sz="1600" b="1" baseline="30000" dirty="0"/>
          </a:p>
          <a:p>
            <a:pPr marL="120650" indent="-120650">
              <a:spcAft>
                <a:spcPts val="600"/>
              </a:spcAft>
              <a:buClr>
                <a:srgbClr val="89A255"/>
              </a:buClr>
              <a:buFont typeface="Arial" panose="020B0604020202020204" pitchFamily="34" charset="0"/>
              <a:buChar char="•"/>
            </a:pPr>
            <a:r>
              <a:rPr lang="en-US" sz="1600" b="1" dirty="0"/>
              <a:t>Tooth abscesses/caries</a:t>
            </a:r>
            <a:endParaRPr lang="en-US" sz="1600" b="1" baseline="30000" dirty="0"/>
          </a:p>
          <a:p>
            <a:pPr marL="120650" indent="-120650">
              <a:spcAft>
                <a:spcPts val="600"/>
              </a:spcAft>
              <a:buClr>
                <a:srgbClr val="89A255"/>
              </a:buClr>
              <a:buFont typeface="Arial" panose="020B0604020202020204" pitchFamily="34" charset="0"/>
              <a:buChar char="•"/>
            </a:pPr>
            <a:r>
              <a:rPr lang="en-US" sz="1600" b="1" dirty="0"/>
              <a:t>Chiari malformation</a:t>
            </a:r>
            <a:endParaRPr lang="en-US" sz="1600" b="1" baseline="30000" dirty="0"/>
          </a:p>
          <a:p>
            <a:pPr marL="120650" indent="-120650">
              <a:spcAft>
                <a:spcPts val="600"/>
              </a:spcAft>
              <a:buClr>
                <a:srgbClr val="89A255"/>
              </a:buClr>
              <a:buFont typeface="Arial" panose="020B0604020202020204" pitchFamily="34" charset="0"/>
              <a:buChar char="•"/>
            </a:pPr>
            <a:r>
              <a:rPr lang="en-US" sz="1600" b="1" dirty="0"/>
              <a:t>Frontal bossing</a:t>
            </a:r>
          </a:p>
        </p:txBody>
      </p:sp>
      <p:sp>
        <p:nvSpPr>
          <p:cNvPr id="12" name="TextBox 11">
            <a:extLst>
              <a:ext uri="{FF2B5EF4-FFF2-40B4-BE49-F238E27FC236}">
                <a16:creationId xmlns:a16="http://schemas.microsoft.com/office/drawing/2014/main" id="{48639A40-0EA3-4A53-A978-B8C0E2F04626}"/>
              </a:ext>
            </a:extLst>
          </p:cNvPr>
          <p:cNvSpPr txBox="1"/>
          <p:nvPr/>
        </p:nvSpPr>
        <p:spPr>
          <a:xfrm>
            <a:off x="7583648" y="2187747"/>
            <a:ext cx="1981782" cy="3739485"/>
          </a:xfrm>
          <a:prstGeom prst="rect">
            <a:avLst/>
          </a:prstGeom>
          <a:noFill/>
        </p:spPr>
        <p:txBody>
          <a:bodyPr wrap="square" lIns="45720" rIns="45720" rtlCol="0">
            <a:spAutoFit/>
          </a:bodyPr>
          <a:lstStyle/>
          <a:p>
            <a:pPr>
              <a:spcAft>
                <a:spcPts val="600"/>
              </a:spcAft>
              <a:buClr>
                <a:srgbClr val="89A255"/>
              </a:buClr>
            </a:pPr>
            <a:r>
              <a:rPr lang="en-US" sz="1600" b="1" u="sng" dirty="0">
                <a:solidFill>
                  <a:schemeClr val="accent4"/>
                </a:solidFill>
              </a:rPr>
              <a:t>Symptoms</a:t>
            </a:r>
          </a:p>
          <a:p>
            <a:pPr marL="171450" indent="-171450">
              <a:spcAft>
                <a:spcPts val="600"/>
              </a:spcAft>
              <a:buClr>
                <a:srgbClr val="89A255"/>
              </a:buClr>
              <a:buFont typeface="Arial" panose="020B0604020202020204" pitchFamily="34" charset="0"/>
              <a:buChar char="•"/>
            </a:pPr>
            <a:r>
              <a:rPr lang="en-US" sz="1600" b="1" dirty="0"/>
              <a:t>Disability impacts work</a:t>
            </a:r>
            <a:endParaRPr lang="en-US" sz="1600" b="1" baseline="30000" dirty="0"/>
          </a:p>
          <a:p>
            <a:pPr>
              <a:spcAft>
                <a:spcPts val="600"/>
              </a:spcAft>
              <a:buClr>
                <a:srgbClr val="89A255"/>
              </a:buClr>
            </a:pPr>
            <a:r>
              <a:rPr lang="en-US" sz="1600" b="1" u="sng" dirty="0">
                <a:solidFill>
                  <a:schemeClr val="accent4"/>
                </a:solidFill>
              </a:rPr>
              <a:t>Signs</a:t>
            </a:r>
          </a:p>
          <a:p>
            <a:pPr marL="171450" indent="-171450">
              <a:spcAft>
                <a:spcPts val="600"/>
              </a:spcAft>
              <a:buClr>
                <a:srgbClr val="89A255"/>
              </a:buClr>
              <a:buFont typeface="Arial" panose="020B0604020202020204" pitchFamily="34" charset="0"/>
              <a:buChar char="•"/>
            </a:pPr>
            <a:r>
              <a:rPr lang="en-US" sz="1600" b="1" dirty="0"/>
              <a:t>Fractures and </a:t>
            </a:r>
            <a:r>
              <a:rPr lang="en-US" sz="1600" b="1" dirty="0" err="1"/>
              <a:t>pseudofractures</a:t>
            </a:r>
            <a:endParaRPr lang="en-US" sz="1600" b="1" baseline="30000" dirty="0"/>
          </a:p>
          <a:p>
            <a:pPr marL="171450" indent="-171450">
              <a:spcAft>
                <a:spcPts val="600"/>
              </a:spcAft>
              <a:buClr>
                <a:srgbClr val="89A255"/>
              </a:buClr>
              <a:buFont typeface="Arial" panose="020B0604020202020204" pitchFamily="34" charset="0"/>
              <a:buChar char="•"/>
            </a:pPr>
            <a:r>
              <a:rPr lang="en-US" sz="1600" b="1" dirty="0"/>
              <a:t>Osteoarthritis</a:t>
            </a:r>
            <a:endParaRPr lang="en-US" sz="1600" b="1" baseline="30000" dirty="0"/>
          </a:p>
          <a:p>
            <a:pPr indent="-173736">
              <a:spcAft>
                <a:spcPts val="600"/>
              </a:spcAft>
              <a:buClr>
                <a:srgbClr val="89A255"/>
              </a:buClr>
              <a:buFont typeface="Arial" panose="020B0604020202020204" pitchFamily="34" charset="0"/>
              <a:buChar char="•"/>
            </a:pPr>
            <a:r>
              <a:rPr lang="en-US" sz="1600" b="1" dirty="0"/>
              <a:t>Osteophytes</a:t>
            </a:r>
            <a:endParaRPr lang="en-US" sz="1600" b="1" baseline="30000" dirty="0"/>
          </a:p>
          <a:p>
            <a:pPr indent="-173736">
              <a:spcAft>
                <a:spcPts val="600"/>
              </a:spcAft>
              <a:buClr>
                <a:srgbClr val="89A255"/>
              </a:buClr>
              <a:buFont typeface="Arial" panose="020B0604020202020204" pitchFamily="34" charset="0"/>
              <a:buChar char="•"/>
            </a:pPr>
            <a:r>
              <a:rPr lang="en-US" sz="1600" b="1" dirty="0"/>
              <a:t>Enthesopathy</a:t>
            </a:r>
          </a:p>
          <a:p>
            <a:pPr indent="-173736">
              <a:spcAft>
                <a:spcPts val="600"/>
              </a:spcAft>
              <a:buClr>
                <a:srgbClr val="89A255"/>
              </a:buClr>
              <a:buFont typeface="Arial" panose="020B0604020202020204" pitchFamily="34" charset="0"/>
              <a:buChar char="•"/>
            </a:pPr>
            <a:r>
              <a:rPr lang="en-US" sz="1600" b="1" dirty="0"/>
              <a:t>Spinal stenosis</a:t>
            </a:r>
          </a:p>
          <a:p>
            <a:pPr marL="171450" indent="-171450">
              <a:spcAft>
                <a:spcPts val="600"/>
              </a:spcAft>
              <a:buClr>
                <a:srgbClr val="89A255"/>
              </a:buClr>
              <a:buFont typeface="Arial" panose="020B0604020202020204" pitchFamily="34" charset="0"/>
              <a:buChar char="•"/>
            </a:pPr>
            <a:r>
              <a:rPr lang="en-US" sz="1600" b="1" dirty="0" err="1"/>
              <a:t>Nephrocalcinosis</a:t>
            </a:r>
            <a:endParaRPr lang="en-US" sz="1600" b="1" dirty="0"/>
          </a:p>
          <a:p>
            <a:pPr marL="171450" indent="-171450">
              <a:spcAft>
                <a:spcPts val="600"/>
              </a:spcAft>
              <a:buClr>
                <a:srgbClr val="89A255"/>
              </a:buClr>
              <a:buFont typeface="Arial" panose="020B0604020202020204" pitchFamily="34" charset="0"/>
              <a:buChar char="•"/>
            </a:pPr>
            <a:r>
              <a:rPr lang="en-US" sz="1600" b="1" dirty="0"/>
              <a:t>Hearing loss</a:t>
            </a:r>
            <a:endParaRPr lang="en-US" sz="1600" b="1" baseline="30000" dirty="0"/>
          </a:p>
        </p:txBody>
      </p:sp>
      <p:sp>
        <p:nvSpPr>
          <p:cNvPr id="5" name="Wave 4">
            <a:extLst>
              <a:ext uri="{FF2B5EF4-FFF2-40B4-BE49-F238E27FC236}">
                <a16:creationId xmlns:a16="http://schemas.microsoft.com/office/drawing/2014/main" id="{58C48040-EFC9-4653-B40D-04302BD7C486}"/>
              </a:ext>
            </a:extLst>
          </p:cNvPr>
          <p:cNvSpPr/>
          <p:nvPr/>
        </p:nvSpPr>
        <p:spPr>
          <a:xfrm>
            <a:off x="1253490" y="1433404"/>
            <a:ext cx="1394856" cy="1143000"/>
          </a:xfrm>
          <a:prstGeom prst="wav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t>Children</a:t>
            </a:r>
          </a:p>
        </p:txBody>
      </p:sp>
      <p:sp>
        <p:nvSpPr>
          <p:cNvPr id="13" name="Wave 12">
            <a:extLst>
              <a:ext uri="{FF2B5EF4-FFF2-40B4-BE49-F238E27FC236}">
                <a16:creationId xmlns:a16="http://schemas.microsoft.com/office/drawing/2014/main" id="{4E3C4475-BF76-4783-8DBE-79D11CA9DDEA}"/>
              </a:ext>
            </a:extLst>
          </p:cNvPr>
          <p:cNvSpPr/>
          <p:nvPr/>
        </p:nvSpPr>
        <p:spPr>
          <a:xfrm>
            <a:off x="9543654" y="1433404"/>
            <a:ext cx="1394856" cy="1143000"/>
          </a:xfrm>
          <a:prstGeom prst="wav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t>Adults</a:t>
            </a:r>
          </a:p>
        </p:txBody>
      </p:sp>
      <p:sp>
        <p:nvSpPr>
          <p:cNvPr id="14" name="Arrow: Notched Right 13">
            <a:extLst>
              <a:ext uri="{FF2B5EF4-FFF2-40B4-BE49-F238E27FC236}">
                <a16:creationId xmlns:a16="http://schemas.microsoft.com/office/drawing/2014/main" id="{58D37B9B-4767-4469-9850-69AA3B86BABC}"/>
              </a:ext>
            </a:extLst>
          </p:cNvPr>
          <p:cNvSpPr/>
          <p:nvPr/>
        </p:nvSpPr>
        <p:spPr>
          <a:xfrm>
            <a:off x="4424841" y="1170016"/>
            <a:ext cx="2963920" cy="738794"/>
          </a:xfrm>
          <a:prstGeom prst="notchedRightArrow">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Children/Adults</a:t>
            </a:r>
          </a:p>
        </p:txBody>
      </p:sp>
      <p:sp>
        <p:nvSpPr>
          <p:cNvPr id="7" name="Footer Placeholder 6">
            <a:extLst>
              <a:ext uri="{FF2B5EF4-FFF2-40B4-BE49-F238E27FC236}">
                <a16:creationId xmlns:a16="http://schemas.microsoft.com/office/drawing/2014/main" id="{89B8B9A1-E639-193E-F466-150C967A0A27}"/>
              </a:ext>
            </a:extLst>
          </p:cNvPr>
          <p:cNvSpPr>
            <a:spLocks noGrp="1"/>
          </p:cNvSpPr>
          <p:nvPr>
            <p:ph type="ftr" sz="quarter" idx="3"/>
          </p:nvPr>
        </p:nvSpPr>
        <p:spPr/>
        <p:txBody>
          <a:bodyPr/>
          <a:lstStyle/>
          <a:p>
            <a:r>
              <a:rPr lang="en-US" dirty="0" err="1"/>
              <a:t>Linglart</a:t>
            </a:r>
            <a:r>
              <a:rPr lang="en-US" dirty="0"/>
              <a:t> A, et al. </a:t>
            </a:r>
            <a:r>
              <a:rPr lang="en-US" i="1" dirty="0" err="1"/>
              <a:t>Endocr</a:t>
            </a:r>
            <a:r>
              <a:rPr lang="en-US" i="1" dirty="0"/>
              <a:t> Connect. </a:t>
            </a:r>
            <a:r>
              <a:rPr lang="en-US" dirty="0"/>
              <a:t>2014;3:R13-R30; </a:t>
            </a:r>
            <a:r>
              <a:rPr lang="en-US" dirty="0" err="1"/>
              <a:t>Ruppe</a:t>
            </a:r>
            <a:r>
              <a:rPr lang="en-US" dirty="0"/>
              <a:t> MD. </a:t>
            </a:r>
            <a:r>
              <a:rPr lang="en-US" i="1" dirty="0" err="1"/>
              <a:t>GeneReviews</a:t>
            </a:r>
            <a:r>
              <a:rPr lang="en-US" i="1" dirty="0"/>
              <a:t>®. </a:t>
            </a:r>
            <a:r>
              <a:rPr lang="en-US" dirty="0"/>
              <a:t>http://www.ncbi.nlm.nih.gov/books/NBK83985/. </a:t>
            </a:r>
          </a:p>
        </p:txBody>
      </p:sp>
    </p:spTree>
    <p:extLst>
      <p:ext uri="{BB962C8B-B14F-4D97-AF65-F5344CB8AC3E}">
        <p14:creationId xmlns:p14="http://schemas.microsoft.com/office/powerpoint/2010/main" val="25036501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314" name="Group 6">
            <a:extLst>
              <a:ext uri="{FF2B5EF4-FFF2-40B4-BE49-F238E27FC236}">
                <a16:creationId xmlns:a16="http://schemas.microsoft.com/office/drawing/2014/main" id="{11F77C5F-B130-BBC5-AA89-1BB4AB2EA35B}"/>
              </a:ext>
            </a:extLst>
          </p:cNvPr>
          <p:cNvGrpSpPr>
            <a:grpSpLocks/>
          </p:cNvGrpSpPr>
          <p:nvPr/>
        </p:nvGrpSpPr>
        <p:grpSpPr bwMode="auto">
          <a:xfrm>
            <a:off x="2095500" y="4106070"/>
            <a:ext cx="8001000" cy="1665288"/>
            <a:chOff x="288" y="3087"/>
            <a:chExt cx="5040" cy="1049"/>
          </a:xfrm>
        </p:grpSpPr>
        <p:graphicFrame>
          <p:nvGraphicFramePr>
            <p:cNvPr id="13315" name="Object 4">
              <a:extLst>
                <a:ext uri="{FF2B5EF4-FFF2-40B4-BE49-F238E27FC236}">
                  <a16:creationId xmlns:a16="http://schemas.microsoft.com/office/drawing/2014/main" id="{20BA5B74-A56A-3D7D-70C0-3DE229FC8FD5}"/>
                </a:ext>
              </a:extLst>
            </p:cNvPr>
            <p:cNvGraphicFramePr>
              <a:graphicFrameLocks noChangeAspect="1"/>
            </p:cNvGraphicFramePr>
            <p:nvPr/>
          </p:nvGraphicFramePr>
          <p:xfrm>
            <a:off x="288" y="3087"/>
            <a:ext cx="5040" cy="1049"/>
          </p:xfrm>
          <a:graphic>
            <a:graphicData uri="http://schemas.openxmlformats.org/presentationml/2006/ole">
              <mc:AlternateContent xmlns:mc="http://schemas.openxmlformats.org/markup-compatibility/2006">
                <mc:Choice xmlns:v="urn:schemas-microsoft-com:vml" Requires="v">
                  <p:oleObj name="Image" r:id="rId2" imgW="9283700" imgH="1930400" progId="">
                    <p:embed/>
                  </p:oleObj>
                </mc:Choice>
                <mc:Fallback>
                  <p:oleObj name="Image" r:id="rId2" imgW="9283700" imgH="1930400" progId="">
                    <p:embed/>
                    <p:pic>
                      <p:nvPicPr>
                        <p:cNvPr id="13315" name="Object 4">
                          <a:extLst>
                            <a:ext uri="{FF2B5EF4-FFF2-40B4-BE49-F238E27FC236}">
                              <a16:creationId xmlns:a16="http://schemas.microsoft.com/office/drawing/2014/main" id="{20BA5B74-A56A-3D7D-70C0-3DE229FC8FD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8" y="3087"/>
                          <a:ext cx="5040" cy="10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3316" name="Rectangle 5">
              <a:extLst>
                <a:ext uri="{FF2B5EF4-FFF2-40B4-BE49-F238E27FC236}">
                  <a16:creationId xmlns:a16="http://schemas.microsoft.com/office/drawing/2014/main" id="{849D7949-99B9-3594-765A-38E092A3B6B2}"/>
                </a:ext>
              </a:extLst>
            </p:cNvPr>
            <p:cNvSpPr>
              <a:spLocks noChangeArrowheads="1"/>
            </p:cNvSpPr>
            <p:nvPr/>
          </p:nvSpPr>
          <p:spPr bwMode="auto">
            <a:xfrm>
              <a:off x="480" y="3168"/>
              <a:ext cx="192" cy="240"/>
            </a:xfrm>
            <a:prstGeom prst="rect">
              <a:avLst/>
            </a:prstGeom>
            <a:solidFill>
              <a:schemeClr val="bg1"/>
            </a:solidFill>
            <a:ln w="9525">
              <a:solidFill>
                <a:schemeClr val="bg1"/>
              </a:solidFill>
              <a:miter lim="800000"/>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endParaRPr lang="en-US" altLang="en-US" sz="1200" b="1"/>
            </a:p>
          </p:txBody>
        </p:sp>
      </p:grpSp>
      <p:sp>
        <p:nvSpPr>
          <p:cNvPr id="13317" name="Rectangle 7">
            <a:extLst>
              <a:ext uri="{FF2B5EF4-FFF2-40B4-BE49-F238E27FC236}">
                <a16:creationId xmlns:a16="http://schemas.microsoft.com/office/drawing/2014/main" id="{3EF80634-A086-7E2D-B834-FF24F9FBA128}"/>
              </a:ext>
            </a:extLst>
          </p:cNvPr>
          <p:cNvSpPr>
            <a:spLocks noGrp="1" noChangeArrowheads="1"/>
          </p:cNvSpPr>
          <p:nvPr>
            <p:ph type="title"/>
          </p:nvPr>
        </p:nvSpPr>
        <p:spPr/>
        <p:txBody>
          <a:bodyPr/>
          <a:lstStyle/>
          <a:p>
            <a:r>
              <a:rPr lang="en-US" altLang="en-US" dirty="0"/>
              <a:t>FGF23</a:t>
            </a:r>
          </a:p>
        </p:txBody>
      </p:sp>
      <p:sp>
        <p:nvSpPr>
          <p:cNvPr id="13318" name="Rectangle 8">
            <a:extLst>
              <a:ext uri="{FF2B5EF4-FFF2-40B4-BE49-F238E27FC236}">
                <a16:creationId xmlns:a16="http://schemas.microsoft.com/office/drawing/2014/main" id="{A646987B-A55C-7889-AACE-C83A7ABDBA15}"/>
              </a:ext>
            </a:extLst>
          </p:cNvPr>
          <p:cNvSpPr>
            <a:spLocks noGrp="1" noChangeArrowheads="1"/>
          </p:cNvSpPr>
          <p:nvPr>
            <p:ph idx="1"/>
          </p:nvPr>
        </p:nvSpPr>
        <p:spPr>
          <a:xfrm>
            <a:off x="609600" y="1260737"/>
            <a:ext cx="10744200" cy="2917564"/>
          </a:xfrm>
        </p:spPr>
        <p:txBody>
          <a:bodyPr>
            <a:normAutofit/>
          </a:bodyPr>
          <a:lstStyle/>
          <a:p>
            <a:r>
              <a:rPr lang="en-US" altLang="en-US" sz="2200" dirty="0"/>
              <a:t>FGF23 - ~32 </a:t>
            </a:r>
            <a:r>
              <a:rPr lang="en-US" altLang="en-US" sz="2200" dirty="0" err="1"/>
              <a:t>kDa</a:t>
            </a:r>
            <a:r>
              <a:rPr lang="en-US" altLang="en-US" sz="2200" dirty="0"/>
              <a:t> (251 amino acids) circulating protein with N-terminal region containing the FGF homology domain and a novel 71 aa C-terminus that has PHOSPATURIC activity in vivo</a:t>
            </a:r>
          </a:p>
          <a:p>
            <a:r>
              <a:rPr lang="en-US" altLang="en-US" sz="2200" dirty="0"/>
              <a:t>In kidney, regulation of proximal tubular P reabsorption</a:t>
            </a:r>
            <a:br>
              <a:rPr lang="en-US" altLang="en-US" sz="2200" dirty="0"/>
            </a:br>
            <a:r>
              <a:rPr lang="en-US" altLang="en-US" sz="2200" dirty="0"/>
              <a:t>(via NaPi-2a/NaPi-2c transporters)</a:t>
            </a:r>
          </a:p>
          <a:p>
            <a:r>
              <a:rPr lang="en-US" altLang="en-US" sz="2200" dirty="0"/>
              <a:t>Predominately expressed in osteocytes, but also in the ventrolateral thalamic nucleus, central venous sinusoids and thymus</a:t>
            </a:r>
          </a:p>
          <a:p>
            <a:endParaRPr lang="en-US" altLang="en-US" sz="2200" dirty="0"/>
          </a:p>
        </p:txBody>
      </p:sp>
      <p:sp>
        <p:nvSpPr>
          <p:cNvPr id="13319" name="Text Box 10">
            <a:extLst>
              <a:ext uri="{FF2B5EF4-FFF2-40B4-BE49-F238E27FC236}">
                <a16:creationId xmlns:a16="http://schemas.microsoft.com/office/drawing/2014/main" id="{83CBDFFA-CDFC-CCC6-8F57-8B6FDE82B283}"/>
              </a:ext>
            </a:extLst>
          </p:cNvPr>
          <p:cNvSpPr txBox="1">
            <a:spLocks noChangeArrowheads="1"/>
          </p:cNvSpPr>
          <p:nvPr/>
        </p:nvSpPr>
        <p:spPr bwMode="auto">
          <a:xfrm>
            <a:off x="2857500" y="5638800"/>
            <a:ext cx="132238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r>
              <a:rPr lang="en-US" altLang="en-US" sz="1200" b="1" dirty="0"/>
              <a:t>FGF Homology </a:t>
            </a:r>
          </a:p>
          <a:p>
            <a:r>
              <a:rPr lang="en-US" altLang="en-US" sz="1200" b="1" dirty="0"/>
              <a:t>     Domain</a:t>
            </a:r>
          </a:p>
        </p:txBody>
      </p:sp>
      <p:sp>
        <p:nvSpPr>
          <p:cNvPr id="13320" name="Line 12">
            <a:extLst>
              <a:ext uri="{FF2B5EF4-FFF2-40B4-BE49-F238E27FC236}">
                <a16:creationId xmlns:a16="http://schemas.microsoft.com/office/drawing/2014/main" id="{83F16ECB-A569-8DE6-DE5F-587BA1CD8DA9}"/>
              </a:ext>
            </a:extLst>
          </p:cNvPr>
          <p:cNvSpPr>
            <a:spLocks noChangeShapeType="1"/>
          </p:cNvSpPr>
          <p:nvPr/>
        </p:nvSpPr>
        <p:spPr bwMode="auto">
          <a:xfrm>
            <a:off x="2819400" y="5410200"/>
            <a:ext cx="76200" cy="22860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3321" name="Line 13">
            <a:extLst>
              <a:ext uri="{FF2B5EF4-FFF2-40B4-BE49-F238E27FC236}">
                <a16:creationId xmlns:a16="http://schemas.microsoft.com/office/drawing/2014/main" id="{DDDD2AC8-1375-5AC6-EA3F-B41DCBB4C858}"/>
              </a:ext>
            </a:extLst>
          </p:cNvPr>
          <p:cNvSpPr>
            <a:spLocks noChangeShapeType="1"/>
          </p:cNvSpPr>
          <p:nvPr/>
        </p:nvSpPr>
        <p:spPr bwMode="auto">
          <a:xfrm flipH="1">
            <a:off x="4038600" y="5410200"/>
            <a:ext cx="76200" cy="22860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3323" name="Text Box 12">
            <a:extLst>
              <a:ext uri="{FF2B5EF4-FFF2-40B4-BE49-F238E27FC236}">
                <a16:creationId xmlns:a16="http://schemas.microsoft.com/office/drawing/2014/main" id="{46E69EE4-EDE2-4394-71B1-C5B67D6CDC10}"/>
              </a:ext>
            </a:extLst>
          </p:cNvPr>
          <p:cNvSpPr txBox="1">
            <a:spLocks noChangeArrowheads="1"/>
          </p:cNvSpPr>
          <p:nvPr/>
        </p:nvSpPr>
        <p:spPr bwMode="auto">
          <a:xfrm>
            <a:off x="3765550" y="4572001"/>
            <a:ext cx="2730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r>
              <a:rPr lang="en-US" altLang="en-US" b="1"/>
              <a:t>*</a:t>
            </a:r>
          </a:p>
        </p:txBody>
      </p:sp>
      <p:sp>
        <p:nvSpPr>
          <p:cNvPr id="5" name="Footer Placeholder 4">
            <a:extLst>
              <a:ext uri="{FF2B5EF4-FFF2-40B4-BE49-F238E27FC236}">
                <a16:creationId xmlns:a16="http://schemas.microsoft.com/office/drawing/2014/main" id="{1B7261F5-9AFA-451B-9D2A-32F5A6AD86F8}"/>
              </a:ext>
            </a:extLst>
          </p:cNvPr>
          <p:cNvSpPr>
            <a:spLocks noGrp="1"/>
          </p:cNvSpPr>
          <p:nvPr>
            <p:ph type="ftr" sz="quarter" idx="3"/>
          </p:nvPr>
        </p:nvSpPr>
        <p:spPr/>
        <p:txBody>
          <a:bodyPr/>
          <a:lstStyle/>
          <a:p>
            <a:r>
              <a:rPr lang="en-US" dirty="0"/>
              <a:t>P, phosphate.</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8A3439-615E-4CF6-A75B-B82315A33E63}"/>
              </a:ext>
            </a:extLst>
          </p:cNvPr>
          <p:cNvSpPr>
            <a:spLocks noGrp="1"/>
          </p:cNvSpPr>
          <p:nvPr>
            <p:ph type="title"/>
          </p:nvPr>
        </p:nvSpPr>
        <p:spPr/>
        <p:txBody>
          <a:bodyPr/>
          <a:lstStyle/>
          <a:p>
            <a:r>
              <a:rPr lang="en-US" altLang="en-US" dirty="0"/>
              <a:t>XLH and the Crucial Role of Excess FGF23 </a:t>
            </a:r>
            <a:endParaRPr lang="en-US" dirty="0"/>
          </a:p>
        </p:txBody>
      </p:sp>
      <p:sp>
        <p:nvSpPr>
          <p:cNvPr id="4" name="Rectangle 1">
            <a:extLst>
              <a:ext uri="{FF2B5EF4-FFF2-40B4-BE49-F238E27FC236}">
                <a16:creationId xmlns:a16="http://schemas.microsoft.com/office/drawing/2014/main" id="{C965AA7D-589B-45D9-9521-DB0AA0D2C2CD}"/>
              </a:ext>
            </a:extLst>
          </p:cNvPr>
          <p:cNvSpPr>
            <a:spLocks noGrp="1" noChangeArrowheads="1"/>
          </p:cNvSpPr>
          <p:nvPr>
            <p:ph idx="4294967295"/>
          </p:nvPr>
        </p:nvSpPr>
        <p:spPr bwMode="auto">
          <a:xfrm>
            <a:off x="0" y="3586163"/>
            <a:ext cx="184150" cy="5540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0" rIns="91440" bIns="0" numCol="1" rtlCol="0" anchor="ctr" anchorCtr="0" compatLnSpc="1">
            <a:prstTxWarp prst="textNoShape">
              <a:avLst/>
            </a:prstTxWarp>
            <a:spAutoFit/>
          </a:bodyPr>
          <a:lstStyle/>
          <a:p>
            <a:pPr marL="0" indent="0" eaLnBrk="0" fontAlgn="base" hangingPunct="0">
              <a:spcBef>
                <a:spcPct val="0"/>
              </a:spcBef>
              <a:spcAft>
                <a:spcPct val="0"/>
              </a:spcAft>
              <a:buClrTx/>
              <a:buNone/>
            </a:pPr>
            <a:endParaRPr lang="en-US" altLang="en-US" sz="1800" dirty="0">
              <a:solidFill>
                <a:schemeClr val="tx1"/>
              </a:solidFill>
              <a:latin typeface="Arial" panose="020B0604020202020204" pitchFamily="34" charset="0"/>
            </a:endParaRPr>
          </a:p>
          <a:p>
            <a:pPr marL="0" indent="0" eaLnBrk="0" fontAlgn="base" hangingPunct="0">
              <a:spcBef>
                <a:spcPct val="0"/>
              </a:spcBef>
              <a:spcAft>
                <a:spcPct val="0"/>
              </a:spcAft>
              <a:buClrTx/>
              <a:buNone/>
            </a:pPr>
            <a:endParaRPr lang="en-US" altLang="en-US" sz="1800" dirty="0">
              <a:solidFill>
                <a:schemeClr val="tx1"/>
              </a:solidFill>
              <a:latin typeface="Arial" panose="020B0604020202020204" pitchFamily="34" charset="0"/>
            </a:endParaRPr>
          </a:p>
        </p:txBody>
      </p:sp>
      <p:sp>
        <p:nvSpPr>
          <p:cNvPr id="10" name="TextBox 9">
            <a:extLst>
              <a:ext uri="{FF2B5EF4-FFF2-40B4-BE49-F238E27FC236}">
                <a16:creationId xmlns:a16="http://schemas.microsoft.com/office/drawing/2014/main" id="{594A13A6-7F7B-46FB-B4ED-5C8506657268}"/>
              </a:ext>
            </a:extLst>
          </p:cNvPr>
          <p:cNvSpPr txBox="1"/>
          <p:nvPr/>
        </p:nvSpPr>
        <p:spPr>
          <a:xfrm>
            <a:off x="2212114" y="6188207"/>
            <a:ext cx="7767773" cy="369332"/>
          </a:xfrm>
          <a:prstGeom prst="rect">
            <a:avLst/>
          </a:prstGeom>
          <a:solidFill>
            <a:schemeClr val="bg1"/>
          </a:solidFill>
        </p:spPr>
        <p:txBody>
          <a:bodyPr wrap="square" rtlCol="0">
            <a:spAutoFit/>
          </a:bodyPr>
          <a:lstStyle/>
          <a:p>
            <a:endParaRPr lang="en-US" dirty="0"/>
          </a:p>
        </p:txBody>
      </p:sp>
      <p:grpSp>
        <p:nvGrpSpPr>
          <p:cNvPr id="9" name="Group 4">
            <a:extLst>
              <a:ext uri="{FF2B5EF4-FFF2-40B4-BE49-F238E27FC236}">
                <a16:creationId xmlns:a16="http://schemas.microsoft.com/office/drawing/2014/main" id="{DACF50C9-F279-0B21-CE1B-F6BF3A20E09B}"/>
              </a:ext>
            </a:extLst>
          </p:cNvPr>
          <p:cNvGrpSpPr>
            <a:grpSpLocks noChangeAspect="1"/>
          </p:cNvGrpSpPr>
          <p:nvPr/>
        </p:nvGrpSpPr>
        <p:grpSpPr bwMode="auto">
          <a:xfrm>
            <a:off x="1820863" y="1903413"/>
            <a:ext cx="8550275" cy="4313237"/>
            <a:chOff x="1147" y="1199"/>
            <a:chExt cx="5386" cy="2717"/>
          </a:xfrm>
        </p:grpSpPr>
        <p:sp>
          <p:nvSpPr>
            <p:cNvPr id="11" name="AutoShape 3">
              <a:extLst>
                <a:ext uri="{FF2B5EF4-FFF2-40B4-BE49-F238E27FC236}">
                  <a16:creationId xmlns:a16="http://schemas.microsoft.com/office/drawing/2014/main" id="{098DC944-EFBB-044D-54B4-6928546E68DE}"/>
                </a:ext>
              </a:extLst>
            </p:cNvPr>
            <p:cNvSpPr>
              <a:spLocks noChangeAspect="1" noChangeArrowheads="1" noTextEdit="1"/>
            </p:cNvSpPr>
            <p:nvPr/>
          </p:nvSpPr>
          <p:spPr bwMode="auto">
            <a:xfrm>
              <a:off x="1147" y="1199"/>
              <a:ext cx="5386" cy="27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pic>
          <p:nvPicPr>
            <p:cNvPr id="1029" name="Picture 5">
              <a:extLst>
                <a:ext uri="{FF2B5EF4-FFF2-40B4-BE49-F238E27FC236}">
                  <a16:creationId xmlns:a16="http://schemas.microsoft.com/office/drawing/2014/main" id="{2FB8A821-87BB-9C29-033A-6E625ECDE45A}"/>
                </a:ext>
              </a:extLst>
            </p:cNvPr>
            <p:cNvPicPr>
              <a:picLocks noChangeAspect="1" noChangeArrowheads="1"/>
            </p:cNvPicPr>
            <p:nvPr/>
          </p:nvPicPr>
          <p:blipFill>
            <a:blip r:embed="rId2">
              <a:extLst>
                <a:ext uri="{BEBA8EAE-BF5A-486C-A8C5-ECC9F3942E4B}">
                  <a14:imgProps xmlns:a14="http://schemas.microsoft.com/office/drawing/2010/main">
                    <a14:imgLayer r:embed="rId3">
                      <a14:imgEffect>
                        <a14:sharpenSoften amount="17000"/>
                      </a14:imgEffect>
                    </a14:imgLayer>
                  </a14:imgProps>
                </a:ext>
                <a:ext uri="{28A0092B-C50C-407E-A947-70E740481C1C}">
                  <a14:useLocalDpi xmlns:a14="http://schemas.microsoft.com/office/drawing/2010/main" val="0"/>
                </a:ext>
              </a:extLst>
            </a:blip>
            <a:srcRect/>
            <a:stretch>
              <a:fillRect/>
            </a:stretch>
          </p:blipFill>
          <p:spPr bwMode="auto">
            <a:xfrm>
              <a:off x="1147" y="1199"/>
              <a:ext cx="5391" cy="27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2" name="Footer Placeholder 11">
            <a:extLst>
              <a:ext uri="{FF2B5EF4-FFF2-40B4-BE49-F238E27FC236}">
                <a16:creationId xmlns:a16="http://schemas.microsoft.com/office/drawing/2014/main" id="{1F52FB03-A8EA-3850-48FB-803ED0DCAB6D}"/>
              </a:ext>
            </a:extLst>
          </p:cNvPr>
          <p:cNvSpPr>
            <a:spLocks noGrp="1"/>
          </p:cNvSpPr>
          <p:nvPr>
            <p:ph type="ftr" sz="quarter" idx="3"/>
          </p:nvPr>
        </p:nvSpPr>
        <p:spPr/>
        <p:txBody>
          <a:bodyPr/>
          <a:lstStyle/>
          <a:p>
            <a:r>
              <a:rPr lang="en-US" dirty="0"/>
              <a:t>Ultragenyx.</a:t>
            </a:r>
          </a:p>
        </p:txBody>
      </p:sp>
    </p:spTree>
    <p:extLst>
      <p:ext uri="{BB962C8B-B14F-4D97-AF65-F5344CB8AC3E}">
        <p14:creationId xmlns:p14="http://schemas.microsoft.com/office/powerpoint/2010/main" val="377452942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8A3439-615E-4CF6-A75B-B82315A33E63}"/>
              </a:ext>
            </a:extLst>
          </p:cNvPr>
          <p:cNvSpPr>
            <a:spLocks noGrp="1"/>
          </p:cNvSpPr>
          <p:nvPr>
            <p:ph type="title"/>
          </p:nvPr>
        </p:nvSpPr>
        <p:spPr/>
        <p:txBody>
          <a:bodyPr/>
          <a:lstStyle/>
          <a:p>
            <a:r>
              <a:rPr lang="en-US" altLang="en-US" dirty="0"/>
              <a:t>XLH and the Crucial Role of Excess FGF23 </a:t>
            </a:r>
            <a:endParaRPr lang="en-US" dirty="0"/>
          </a:p>
        </p:txBody>
      </p:sp>
      <p:sp>
        <p:nvSpPr>
          <p:cNvPr id="4" name="Rectangle 1">
            <a:extLst>
              <a:ext uri="{FF2B5EF4-FFF2-40B4-BE49-F238E27FC236}">
                <a16:creationId xmlns:a16="http://schemas.microsoft.com/office/drawing/2014/main" id="{C965AA7D-589B-45D9-9521-DB0AA0D2C2CD}"/>
              </a:ext>
            </a:extLst>
          </p:cNvPr>
          <p:cNvSpPr>
            <a:spLocks noGrp="1" noChangeArrowheads="1"/>
          </p:cNvSpPr>
          <p:nvPr>
            <p:ph idx="4294967295"/>
          </p:nvPr>
        </p:nvSpPr>
        <p:spPr bwMode="auto">
          <a:xfrm>
            <a:off x="0" y="3586163"/>
            <a:ext cx="184150" cy="5540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0" rIns="91440" bIns="0" numCol="1" rtlCol="0" anchor="ctr" anchorCtr="0" compatLnSpc="1">
            <a:prstTxWarp prst="textNoShape">
              <a:avLst/>
            </a:prstTxWarp>
            <a:spAutoFit/>
          </a:bodyPr>
          <a:lstStyle/>
          <a:p>
            <a:pPr marL="0" indent="0" eaLnBrk="0" fontAlgn="base" hangingPunct="0">
              <a:spcBef>
                <a:spcPct val="0"/>
              </a:spcBef>
              <a:spcAft>
                <a:spcPct val="0"/>
              </a:spcAft>
              <a:buClrTx/>
              <a:buNone/>
            </a:pPr>
            <a:endParaRPr lang="en-US" altLang="en-US" sz="1800" dirty="0">
              <a:solidFill>
                <a:schemeClr val="tx1"/>
              </a:solidFill>
              <a:latin typeface="Arial" panose="020B0604020202020204" pitchFamily="34" charset="0"/>
            </a:endParaRPr>
          </a:p>
          <a:p>
            <a:pPr marL="0" indent="0" eaLnBrk="0" fontAlgn="base" hangingPunct="0">
              <a:spcBef>
                <a:spcPct val="0"/>
              </a:spcBef>
              <a:spcAft>
                <a:spcPct val="0"/>
              </a:spcAft>
              <a:buClrTx/>
              <a:buNone/>
            </a:pPr>
            <a:endParaRPr lang="en-US" altLang="en-US" sz="1800" dirty="0">
              <a:solidFill>
                <a:schemeClr val="tx1"/>
              </a:solidFill>
              <a:latin typeface="Arial" panose="020B0604020202020204" pitchFamily="34" charset="0"/>
            </a:endParaRPr>
          </a:p>
        </p:txBody>
      </p:sp>
      <p:sp>
        <p:nvSpPr>
          <p:cNvPr id="6" name="Rectangle: Rounded Corners 5">
            <a:extLst>
              <a:ext uri="{FF2B5EF4-FFF2-40B4-BE49-F238E27FC236}">
                <a16:creationId xmlns:a16="http://schemas.microsoft.com/office/drawing/2014/main" id="{8B539FBC-51A0-4E66-82F7-DD8AEF4B68FF}"/>
              </a:ext>
            </a:extLst>
          </p:cNvPr>
          <p:cNvSpPr/>
          <p:nvPr/>
        </p:nvSpPr>
        <p:spPr>
          <a:xfrm>
            <a:off x="1719235" y="1219201"/>
            <a:ext cx="1143000" cy="669793"/>
          </a:xfrm>
          <a:prstGeom prst="roundRect">
            <a:avLst>
              <a:gd name="adj" fmla="val 1097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t>Low P</a:t>
            </a:r>
          </a:p>
        </p:txBody>
      </p:sp>
      <p:sp>
        <p:nvSpPr>
          <p:cNvPr id="10" name="TextBox 9">
            <a:extLst>
              <a:ext uri="{FF2B5EF4-FFF2-40B4-BE49-F238E27FC236}">
                <a16:creationId xmlns:a16="http://schemas.microsoft.com/office/drawing/2014/main" id="{594A13A6-7F7B-46FB-B4ED-5C8506657268}"/>
              </a:ext>
            </a:extLst>
          </p:cNvPr>
          <p:cNvSpPr txBox="1"/>
          <p:nvPr/>
        </p:nvSpPr>
        <p:spPr>
          <a:xfrm>
            <a:off x="2212114" y="6188207"/>
            <a:ext cx="7767773" cy="369332"/>
          </a:xfrm>
          <a:prstGeom prst="rect">
            <a:avLst/>
          </a:prstGeom>
          <a:solidFill>
            <a:schemeClr val="bg1"/>
          </a:solidFill>
        </p:spPr>
        <p:txBody>
          <a:bodyPr wrap="square" rtlCol="0">
            <a:spAutoFit/>
          </a:bodyPr>
          <a:lstStyle/>
          <a:p>
            <a:endParaRPr lang="en-US" dirty="0"/>
          </a:p>
        </p:txBody>
      </p:sp>
      <p:grpSp>
        <p:nvGrpSpPr>
          <p:cNvPr id="9" name="Group 4">
            <a:extLst>
              <a:ext uri="{FF2B5EF4-FFF2-40B4-BE49-F238E27FC236}">
                <a16:creationId xmlns:a16="http://schemas.microsoft.com/office/drawing/2014/main" id="{DACF50C9-F279-0B21-CE1B-F6BF3A20E09B}"/>
              </a:ext>
            </a:extLst>
          </p:cNvPr>
          <p:cNvGrpSpPr>
            <a:grpSpLocks noChangeAspect="1"/>
          </p:cNvGrpSpPr>
          <p:nvPr/>
        </p:nvGrpSpPr>
        <p:grpSpPr bwMode="auto">
          <a:xfrm>
            <a:off x="1820863" y="1903413"/>
            <a:ext cx="8550275" cy="4313237"/>
            <a:chOff x="1147" y="1199"/>
            <a:chExt cx="5386" cy="2717"/>
          </a:xfrm>
        </p:grpSpPr>
        <p:sp>
          <p:nvSpPr>
            <p:cNvPr id="11" name="AutoShape 3">
              <a:extLst>
                <a:ext uri="{FF2B5EF4-FFF2-40B4-BE49-F238E27FC236}">
                  <a16:creationId xmlns:a16="http://schemas.microsoft.com/office/drawing/2014/main" id="{098DC944-EFBB-044D-54B4-6928546E68DE}"/>
                </a:ext>
              </a:extLst>
            </p:cNvPr>
            <p:cNvSpPr>
              <a:spLocks noChangeAspect="1" noChangeArrowheads="1" noTextEdit="1"/>
            </p:cNvSpPr>
            <p:nvPr/>
          </p:nvSpPr>
          <p:spPr bwMode="auto">
            <a:xfrm>
              <a:off x="1147" y="1199"/>
              <a:ext cx="5386" cy="27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pic>
          <p:nvPicPr>
            <p:cNvPr id="1029" name="Picture 5">
              <a:extLst>
                <a:ext uri="{FF2B5EF4-FFF2-40B4-BE49-F238E27FC236}">
                  <a16:creationId xmlns:a16="http://schemas.microsoft.com/office/drawing/2014/main" id="{2FB8A821-87BB-9C29-033A-6E625ECDE45A}"/>
                </a:ext>
              </a:extLst>
            </p:cNvPr>
            <p:cNvPicPr>
              <a:picLocks noChangeAspect="1" noChangeArrowheads="1"/>
            </p:cNvPicPr>
            <p:nvPr/>
          </p:nvPicPr>
          <p:blipFill>
            <a:blip r:embed="rId2">
              <a:extLst>
                <a:ext uri="{BEBA8EAE-BF5A-486C-A8C5-ECC9F3942E4B}">
                  <a14:imgProps xmlns:a14="http://schemas.microsoft.com/office/drawing/2010/main">
                    <a14:imgLayer r:embed="rId3">
                      <a14:imgEffect>
                        <a14:sharpenSoften amount="17000"/>
                      </a14:imgEffect>
                    </a14:imgLayer>
                  </a14:imgProps>
                </a:ext>
                <a:ext uri="{28A0092B-C50C-407E-A947-70E740481C1C}">
                  <a14:useLocalDpi xmlns:a14="http://schemas.microsoft.com/office/drawing/2010/main" val="0"/>
                </a:ext>
              </a:extLst>
            </a:blip>
            <a:srcRect/>
            <a:stretch>
              <a:fillRect/>
            </a:stretch>
          </p:blipFill>
          <p:spPr bwMode="auto">
            <a:xfrm>
              <a:off x="1147" y="1199"/>
              <a:ext cx="5391" cy="27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2" name="Footer Placeholder 11">
            <a:extLst>
              <a:ext uri="{FF2B5EF4-FFF2-40B4-BE49-F238E27FC236}">
                <a16:creationId xmlns:a16="http://schemas.microsoft.com/office/drawing/2014/main" id="{1F52FB03-A8EA-3850-48FB-803ED0DCAB6D}"/>
              </a:ext>
            </a:extLst>
          </p:cNvPr>
          <p:cNvSpPr>
            <a:spLocks noGrp="1"/>
          </p:cNvSpPr>
          <p:nvPr>
            <p:ph type="ftr" sz="quarter" idx="3"/>
          </p:nvPr>
        </p:nvSpPr>
        <p:spPr/>
        <p:txBody>
          <a:bodyPr/>
          <a:lstStyle/>
          <a:p>
            <a:r>
              <a:rPr lang="en-US" dirty="0"/>
              <a:t>Ultragenyx.</a:t>
            </a:r>
          </a:p>
        </p:txBody>
      </p:sp>
    </p:spTree>
    <p:extLst>
      <p:ext uri="{BB962C8B-B14F-4D97-AF65-F5344CB8AC3E}">
        <p14:creationId xmlns:p14="http://schemas.microsoft.com/office/powerpoint/2010/main" val="203149392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8A3439-615E-4CF6-A75B-B82315A33E63}"/>
              </a:ext>
            </a:extLst>
          </p:cNvPr>
          <p:cNvSpPr>
            <a:spLocks noGrp="1"/>
          </p:cNvSpPr>
          <p:nvPr>
            <p:ph type="title"/>
          </p:nvPr>
        </p:nvSpPr>
        <p:spPr/>
        <p:txBody>
          <a:bodyPr/>
          <a:lstStyle/>
          <a:p>
            <a:r>
              <a:rPr lang="en-US" altLang="en-US" dirty="0"/>
              <a:t>XLH and the Crucial Role of Excess FGF23 </a:t>
            </a:r>
            <a:endParaRPr lang="en-US" dirty="0"/>
          </a:p>
        </p:txBody>
      </p:sp>
      <p:sp>
        <p:nvSpPr>
          <p:cNvPr id="4" name="Rectangle 1">
            <a:extLst>
              <a:ext uri="{FF2B5EF4-FFF2-40B4-BE49-F238E27FC236}">
                <a16:creationId xmlns:a16="http://schemas.microsoft.com/office/drawing/2014/main" id="{C965AA7D-589B-45D9-9521-DB0AA0D2C2CD}"/>
              </a:ext>
            </a:extLst>
          </p:cNvPr>
          <p:cNvSpPr>
            <a:spLocks noGrp="1" noChangeArrowheads="1"/>
          </p:cNvSpPr>
          <p:nvPr>
            <p:ph idx="4294967295"/>
          </p:nvPr>
        </p:nvSpPr>
        <p:spPr bwMode="auto">
          <a:xfrm>
            <a:off x="0" y="3586163"/>
            <a:ext cx="184150" cy="5540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0" rIns="91440" bIns="0" numCol="1" rtlCol="0" anchor="ctr" anchorCtr="0" compatLnSpc="1">
            <a:prstTxWarp prst="textNoShape">
              <a:avLst/>
            </a:prstTxWarp>
            <a:spAutoFit/>
          </a:bodyPr>
          <a:lstStyle/>
          <a:p>
            <a:pPr marL="0" indent="0" eaLnBrk="0" fontAlgn="base" hangingPunct="0">
              <a:spcBef>
                <a:spcPct val="0"/>
              </a:spcBef>
              <a:spcAft>
                <a:spcPct val="0"/>
              </a:spcAft>
              <a:buClrTx/>
              <a:buNone/>
            </a:pPr>
            <a:endParaRPr lang="en-US" altLang="en-US" sz="1800" dirty="0">
              <a:solidFill>
                <a:schemeClr val="tx1"/>
              </a:solidFill>
              <a:latin typeface="Arial" panose="020B0604020202020204" pitchFamily="34" charset="0"/>
            </a:endParaRPr>
          </a:p>
          <a:p>
            <a:pPr marL="0" indent="0" eaLnBrk="0" fontAlgn="base" hangingPunct="0">
              <a:spcBef>
                <a:spcPct val="0"/>
              </a:spcBef>
              <a:spcAft>
                <a:spcPct val="0"/>
              </a:spcAft>
              <a:buClrTx/>
              <a:buNone/>
            </a:pPr>
            <a:endParaRPr lang="en-US" altLang="en-US" sz="1800" dirty="0">
              <a:solidFill>
                <a:schemeClr val="tx1"/>
              </a:solidFill>
              <a:latin typeface="Arial" panose="020B0604020202020204" pitchFamily="34" charset="0"/>
            </a:endParaRPr>
          </a:p>
        </p:txBody>
      </p:sp>
      <p:sp>
        <p:nvSpPr>
          <p:cNvPr id="6" name="Rectangle: Rounded Corners 5">
            <a:extLst>
              <a:ext uri="{FF2B5EF4-FFF2-40B4-BE49-F238E27FC236}">
                <a16:creationId xmlns:a16="http://schemas.microsoft.com/office/drawing/2014/main" id="{8B539FBC-51A0-4E66-82F7-DD8AEF4B68FF}"/>
              </a:ext>
            </a:extLst>
          </p:cNvPr>
          <p:cNvSpPr/>
          <p:nvPr/>
        </p:nvSpPr>
        <p:spPr>
          <a:xfrm>
            <a:off x="1719235" y="1219201"/>
            <a:ext cx="1143000" cy="669793"/>
          </a:xfrm>
          <a:prstGeom prst="roundRect">
            <a:avLst>
              <a:gd name="adj" fmla="val 1097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t>Low P</a:t>
            </a:r>
          </a:p>
        </p:txBody>
      </p:sp>
      <p:sp>
        <p:nvSpPr>
          <p:cNvPr id="7" name="Rectangle: Rounded Corners 6">
            <a:extLst>
              <a:ext uri="{FF2B5EF4-FFF2-40B4-BE49-F238E27FC236}">
                <a16:creationId xmlns:a16="http://schemas.microsoft.com/office/drawing/2014/main" id="{A8CAE727-49D0-4D96-9E74-729706F229E7}"/>
              </a:ext>
            </a:extLst>
          </p:cNvPr>
          <p:cNvSpPr/>
          <p:nvPr/>
        </p:nvSpPr>
        <p:spPr>
          <a:xfrm>
            <a:off x="9411625" y="1222694"/>
            <a:ext cx="1235360" cy="669793"/>
          </a:xfrm>
          <a:prstGeom prst="round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t>Elevated FGF23</a:t>
            </a:r>
          </a:p>
        </p:txBody>
      </p:sp>
      <p:sp>
        <p:nvSpPr>
          <p:cNvPr id="10" name="TextBox 9">
            <a:extLst>
              <a:ext uri="{FF2B5EF4-FFF2-40B4-BE49-F238E27FC236}">
                <a16:creationId xmlns:a16="http://schemas.microsoft.com/office/drawing/2014/main" id="{594A13A6-7F7B-46FB-B4ED-5C8506657268}"/>
              </a:ext>
            </a:extLst>
          </p:cNvPr>
          <p:cNvSpPr txBox="1"/>
          <p:nvPr/>
        </p:nvSpPr>
        <p:spPr>
          <a:xfrm>
            <a:off x="2212114" y="6188207"/>
            <a:ext cx="7767773" cy="369332"/>
          </a:xfrm>
          <a:prstGeom prst="rect">
            <a:avLst/>
          </a:prstGeom>
          <a:solidFill>
            <a:schemeClr val="bg1"/>
          </a:solidFill>
        </p:spPr>
        <p:txBody>
          <a:bodyPr wrap="square" rtlCol="0">
            <a:spAutoFit/>
          </a:bodyPr>
          <a:lstStyle/>
          <a:p>
            <a:endParaRPr lang="en-US" dirty="0"/>
          </a:p>
        </p:txBody>
      </p:sp>
      <p:grpSp>
        <p:nvGrpSpPr>
          <p:cNvPr id="9" name="Group 4">
            <a:extLst>
              <a:ext uri="{FF2B5EF4-FFF2-40B4-BE49-F238E27FC236}">
                <a16:creationId xmlns:a16="http://schemas.microsoft.com/office/drawing/2014/main" id="{DACF50C9-F279-0B21-CE1B-F6BF3A20E09B}"/>
              </a:ext>
            </a:extLst>
          </p:cNvPr>
          <p:cNvGrpSpPr>
            <a:grpSpLocks noChangeAspect="1"/>
          </p:cNvGrpSpPr>
          <p:nvPr/>
        </p:nvGrpSpPr>
        <p:grpSpPr bwMode="auto">
          <a:xfrm>
            <a:off x="1820863" y="1903413"/>
            <a:ext cx="8550275" cy="4313237"/>
            <a:chOff x="1147" y="1199"/>
            <a:chExt cx="5386" cy="2717"/>
          </a:xfrm>
        </p:grpSpPr>
        <p:sp>
          <p:nvSpPr>
            <p:cNvPr id="11" name="AutoShape 3">
              <a:extLst>
                <a:ext uri="{FF2B5EF4-FFF2-40B4-BE49-F238E27FC236}">
                  <a16:creationId xmlns:a16="http://schemas.microsoft.com/office/drawing/2014/main" id="{098DC944-EFBB-044D-54B4-6928546E68DE}"/>
                </a:ext>
              </a:extLst>
            </p:cNvPr>
            <p:cNvSpPr>
              <a:spLocks noChangeAspect="1" noChangeArrowheads="1" noTextEdit="1"/>
            </p:cNvSpPr>
            <p:nvPr/>
          </p:nvSpPr>
          <p:spPr bwMode="auto">
            <a:xfrm>
              <a:off x="1147" y="1199"/>
              <a:ext cx="5386" cy="27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pic>
          <p:nvPicPr>
            <p:cNvPr id="1029" name="Picture 5">
              <a:extLst>
                <a:ext uri="{FF2B5EF4-FFF2-40B4-BE49-F238E27FC236}">
                  <a16:creationId xmlns:a16="http://schemas.microsoft.com/office/drawing/2014/main" id="{2FB8A821-87BB-9C29-033A-6E625ECDE45A}"/>
                </a:ext>
              </a:extLst>
            </p:cNvPr>
            <p:cNvPicPr>
              <a:picLocks noChangeAspect="1" noChangeArrowheads="1"/>
            </p:cNvPicPr>
            <p:nvPr/>
          </p:nvPicPr>
          <p:blipFill>
            <a:blip r:embed="rId2">
              <a:extLst>
                <a:ext uri="{BEBA8EAE-BF5A-486C-A8C5-ECC9F3942E4B}">
                  <a14:imgProps xmlns:a14="http://schemas.microsoft.com/office/drawing/2010/main">
                    <a14:imgLayer r:embed="rId3">
                      <a14:imgEffect>
                        <a14:sharpenSoften amount="17000"/>
                      </a14:imgEffect>
                    </a14:imgLayer>
                  </a14:imgProps>
                </a:ext>
                <a:ext uri="{28A0092B-C50C-407E-A947-70E740481C1C}">
                  <a14:useLocalDpi xmlns:a14="http://schemas.microsoft.com/office/drawing/2010/main" val="0"/>
                </a:ext>
              </a:extLst>
            </a:blip>
            <a:srcRect/>
            <a:stretch>
              <a:fillRect/>
            </a:stretch>
          </p:blipFill>
          <p:spPr bwMode="auto">
            <a:xfrm>
              <a:off x="1147" y="1199"/>
              <a:ext cx="5391" cy="27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2" name="Footer Placeholder 11">
            <a:extLst>
              <a:ext uri="{FF2B5EF4-FFF2-40B4-BE49-F238E27FC236}">
                <a16:creationId xmlns:a16="http://schemas.microsoft.com/office/drawing/2014/main" id="{1F52FB03-A8EA-3850-48FB-803ED0DCAB6D}"/>
              </a:ext>
            </a:extLst>
          </p:cNvPr>
          <p:cNvSpPr>
            <a:spLocks noGrp="1"/>
          </p:cNvSpPr>
          <p:nvPr>
            <p:ph type="ftr" sz="quarter" idx="3"/>
          </p:nvPr>
        </p:nvSpPr>
        <p:spPr/>
        <p:txBody>
          <a:bodyPr/>
          <a:lstStyle/>
          <a:p>
            <a:r>
              <a:rPr lang="en-US" dirty="0"/>
              <a:t>Ultragenyx.</a:t>
            </a:r>
          </a:p>
        </p:txBody>
      </p:sp>
    </p:spTree>
    <p:extLst>
      <p:ext uri="{BB962C8B-B14F-4D97-AF65-F5344CB8AC3E}">
        <p14:creationId xmlns:p14="http://schemas.microsoft.com/office/powerpoint/2010/main" val="25228763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8A5B30D-6EBE-AAA4-358F-AC940433A275}"/>
              </a:ext>
            </a:extLst>
          </p:cNvPr>
          <p:cNvSpPr>
            <a:spLocks noGrp="1"/>
          </p:cNvSpPr>
          <p:nvPr>
            <p:ph type="title"/>
          </p:nvPr>
        </p:nvSpPr>
        <p:spPr/>
        <p:txBody>
          <a:bodyPr/>
          <a:lstStyle/>
          <a:p>
            <a:r>
              <a:rPr lang="en-US" dirty="0"/>
              <a:t>Disclaimer</a:t>
            </a:r>
          </a:p>
        </p:txBody>
      </p:sp>
      <p:sp>
        <p:nvSpPr>
          <p:cNvPr id="10" name="Content Placeholder 4">
            <a:extLst>
              <a:ext uri="{FF2B5EF4-FFF2-40B4-BE49-F238E27FC236}">
                <a16:creationId xmlns:a16="http://schemas.microsoft.com/office/drawing/2014/main" id="{ED686F8A-DE79-29E4-3A92-6740BE7B4ED7}"/>
              </a:ext>
            </a:extLst>
          </p:cNvPr>
          <p:cNvSpPr txBox="1">
            <a:spLocks/>
          </p:cNvSpPr>
          <p:nvPr/>
        </p:nvSpPr>
        <p:spPr>
          <a:xfrm>
            <a:off x="838200" y="1825625"/>
            <a:ext cx="10515600" cy="3644733"/>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1600" dirty="0"/>
              <a:t>The views and opinions expressed in this educational activity are those of the faculty and do not necessarily represent the views of </a:t>
            </a:r>
            <a:r>
              <a:rPr lang="en-US" sz="1600" dirty="0" err="1"/>
              <a:t>TotalCME</a:t>
            </a:r>
            <a:r>
              <a:rPr lang="en-US" sz="1600" dirty="0"/>
              <a:t>, Inc., the CME providers, or the companies providing educational grants. This presentation is not intended to define an exclusive course of patient management; the participant should use their clinical judgment, knowledge, experience, and diagnostic skills in applying or adopting for professional use any of the information provided herein. Any procedures, medications, or other courses of diagnosis or treatment discussed or suggested in this activity should not be used by clinicians without evaluation of their patient's conditions and possible contraindications or dangers in use, review of any applicable manufacturer’s product information, and comparison with recommendations of other authorities. Links to other sites may be provided as additional sources of information. </a:t>
            </a:r>
          </a:p>
        </p:txBody>
      </p:sp>
    </p:spTree>
    <p:extLst>
      <p:ext uri="{BB962C8B-B14F-4D97-AF65-F5344CB8AC3E}">
        <p14:creationId xmlns:p14="http://schemas.microsoft.com/office/powerpoint/2010/main" val="33065145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8A3439-615E-4CF6-A75B-B82315A33E63}"/>
              </a:ext>
            </a:extLst>
          </p:cNvPr>
          <p:cNvSpPr>
            <a:spLocks noGrp="1"/>
          </p:cNvSpPr>
          <p:nvPr>
            <p:ph type="title" idx="4294967295"/>
          </p:nvPr>
        </p:nvSpPr>
        <p:spPr>
          <a:xfrm>
            <a:off x="1142082" y="2048144"/>
            <a:ext cx="9907836" cy="2667072"/>
          </a:xfrm>
        </p:spPr>
        <p:txBody>
          <a:bodyPr>
            <a:noAutofit/>
          </a:bodyPr>
          <a:lstStyle/>
          <a:p>
            <a:pPr algn="ctr">
              <a:lnSpc>
                <a:spcPts val="5600"/>
              </a:lnSpc>
            </a:pPr>
            <a:r>
              <a:rPr lang="en-US" altLang="en-US" sz="4400" dirty="0">
                <a:solidFill>
                  <a:schemeClr val="tx1"/>
                </a:solidFill>
                <a:latin typeface="Arial" panose="020B0604020202020204" pitchFamily="34" charset="0"/>
                <a:ea typeface="Times New Roman" panose="02020603050405020304" pitchFamily="18" charset="0"/>
              </a:rPr>
              <a:t>Common Symptoms in</a:t>
            </a:r>
            <a:br>
              <a:rPr lang="en-US" altLang="en-US" sz="4400" dirty="0">
                <a:solidFill>
                  <a:schemeClr val="tx1"/>
                </a:solidFill>
                <a:latin typeface="Arial" panose="020B0604020202020204" pitchFamily="34" charset="0"/>
                <a:ea typeface="Times New Roman" panose="02020603050405020304" pitchFamily="18" charset="0"/>
              </a:rPr>
            </a:br>
            <a:r>
              <a:rPr lang="en-US" altLang="en-US" sz="4400" dirty="0">
                <a:solidFill>
                  <a:schemeClr val="tx1"/>
                </a:solidFill>
                <a:latin typeface="Arial" panose="020B0604020202020204" pitchFamily="34" charset="0"/>
                <a:ea typeface="Times New Roman" panose="02020603050405020304" pitchFamily="18" charset="0"/>
              </a:rPr>
              <a:t>an Uncommon Disease:</a:t>
            </a:r>
            <a:br>
              <a:rPr lang="en-US" altLang="en-US" sz="4400" dirty="0">
                <a:solidFill>
                  <a:schemeClr val="tx1"/>
                </a:solidFill>
                <a:latin typeface="Arial" panose="020B0604020202020204" pitchFamily="34" charset="0"/>
                <a:ea typeface="Times New Roman" panose="02020603050405020304" pitchFamily="18" charset="0"/>
              </a:rPr>
            </a:br>
            <a:r>
              <a:rPr lang="en-US" altLang="en-US" sz="4400" dirty="0">
                <a:solidFill>
                  <a:schemeClr val="tx1"/>
                </a:solidFill>
                <a:latin typeface="Arial" panose="020B0604020202020204" pitchFamily="34" charset="0"/>
                <a:ea typeface="Times New Roman" panose="02020603050405020304" pitchFamily="18" charset="0"/>
              </a:rPr>
              <a:t>X-Linked Hypophosphatemia (XLH)</a:t>
            </a:r>
            <a:endParaRPr lang="en-US" sz="4400" dirty="0">
              <a:solidFill>
                <a:schemeClr val="tx1"/>
              </a:solidFill>
            </a:endParaRPr>
          </a:p>
        </p:txBody>
      </p:sp>
      <p:sp>
        <p:nvSpPr>
          <p:cNvPr id="4" name="Rectangle 1">
            <a:extLst>
              <a:ext uri="{FF2B5EF4-FFF2-40B4-BE49-F238E27FC236}">
                <a16:creationId xmlns:a16="http://schemas.microsoft.com/office/drawing/2014/main" id="{C965AA7D-589B-45D9-9521-DB0AA0D2C2CD}"/>
              </a:ext>
            </a:extLst>
          </p:cNvPr>
          <p:cNvSpPr>
            <a:spLocks noGrp="1" noChangeArrowheads="1"/>
          </p:cNvSpPr>
          <p:nvPr>
            <p:ph idx="4294967295"/>
          </p:nvPr>
        </p:nvSpPr>
        <p:spPr bwMode="auto">
          <a:xfrm>
            <a:off x="0" y="3586163"/>
            <a:ext cx="184150" cy="5540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0" rIns="91440" bIns="0" numCol="1" rtlCol="0" anchor="ctr" anchorCtr="0" compatLnSpc="1">
            <a:prstTxWarp prst="textNoShape">
              <a:avLst/>
            </a:prstTxWarp>
            <a:spAutoFit/>
          </a:bodyPr>
          <a:lstStyle/>
          <a:p>
            <a:pPr marL="0" indent="0" eaLnBrk="0" fontAlgn="base" hangingPunct="0">
              <a:spcBef>
                <a:spcPct val="0"/>
              </a:spcBef>
              <a:spcAft>
                <a:spcPct val="0"/>
              </a:spcAft>
              <a:buClrTx/>
              <a:buNone/>
            </a:pPr>
            <a:endParaRPr lang="en-US" altLang="en-US" sz="1800" dirty="0">
              <a:solidFill>
                <a:schemeClr val="tx1"/>
              </a:solidFill>
              <a:latin typeface="Arial" panose="020B0604020202020204" pitchFamily="34" charset="0"/>
            </a:endParaRPr>
          </a:p>
          <a:p>
            <a:pPr marL="0" indent="0" eaLnBrk="0" fontAlgn="base" hangingPunct="0">
              <a:spcBef>
                <a:spcPct val="0"/>
              </a:spcBef>
              <a:spcAft>
                <a:spcPct val="0"/>
              </a:spcAft>
              <a:buClrTx/>
              <a:buNone/>
            </a:pPr>
            <a:endParaRPr lang="en-US" altLang="en-US" sz="1800" dirty="0">
              <a:solidFill>
                <a:schemeClr val="tx1"/>
              </a:solidFill>
              <a:latin typeface="Arial" panose="020B0604020202020204" pitchFamily="34" charset="0"/>
            </a:endParaRPr>
          </a:p>
        </p:txBody>
      </p:sp>
    </p:spTree>
    <p:extLst>
      <p:ext uri="{BB962C8B-B14F-4D97-AF65-F5344CB8AC3E}">
        <p14:creationId xmlns:p14="http://schemas.microsoft.com/office/powerpoint/2010/main" val="39483186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8A3439-615E-4CF6-A75B-B82315A33E63}"/>
              </a:ext>
            </a:extLst>
          </p:cNvPr>
          <p:cNvSpPr>
            <a:spLocks noGrp="1"/>
          </p:cNvSpPr>
          <p:nvPr>
            <p:ph type="title"/>
          </p:nvPr>
        </p:nvSpPr>
        <p:spPr/>
        <p:txBody>
          <a:bodyPr/>
          <a:lstStyle/>
          <a:p>
            <a:r>
              <a:rPr lang="en-US" altLang="en-US" dirty="0"/>
              <a:t>Common Symptoms in an Uncommon Disease:</a:t>
            </a:r>
            <a:br>
              <a:rPr lang="en-US" altLang="en-US" dirty="0"/>
            </a:br>
            <a:r>
              <a:rPr lang="en-US" altLang="en-US" dirty="0"/>
              <a:t>X-Linked Hypophosphatemia (XLH)</a:t>
            </a:r>
            <a:endParaRPr lang="en-US" dirty="0"/>
          </a:p>
        </p:txBody>
      </p:sp>
      <p:sp>
        <p:nvSpPr>
          <p:cNvPr id="3" name="TextBox 2">
            <a:extLst>
              <a:ext uri="{FF2B5EF4-FFF2-40B4-BE49-F238E27FC236}">
                <a16:creationId xmlns:a16="http://schemas.microsoft.com/office/drawing/2014/main" id="{3ECD5A3B-7EEA-4A57-A929-6DF310D2747E}"/>
              </a:ext>
            </a:extLst>
          </p:cNvPr>
          <p:cNvSpPr txBox="1"/>
          <p:nvPr/>
        </p:nvSpPr>
        <p:spPr>
          <a:xfrm>
            <a:off x="1003008" y="1805581"/>
            <a:ext cx="10182446" cy="1354217"/>
          </a:xfrm>
          <a:prstGeom prst="rect">
            <a:avLst/>
          </a:prstGeom>
          <a:noFill/>
          <a:ln>
            <a:solidFill>
              <a:schemeClr val="accent5"/>
            </a:solidFill>
          </a:ln>
        </p:spPr>
        <p:txBody>
          <a:bodyPr wrap="square" rtlCol="0">
            <a:spAutoFit/>
          </a:bodyPr>
          <a:lstStyle/>
          <a:p>
            <a:pPr marL="285750" indent="-285750">
              <a:spcBef>
                <a:spcPts val="1200"/>
              </a:spcBef>
              <a:buFont typeface="Arial" panose="020B0604020202020204" pitchFamily="34" charset="0"/>
              <a:buChar char="•"/>
            </a:pPr>
            <a:r>
              <a:rPr lang="en-US" sz="2400" b="1" dirty="0">
                <a:solidFill>
                  <a:schemeClr val="accent4"/>
                </a:solidFill>
              </a:rPr>
              <a:t>X-linked hypophosphatemia (XLH) is a </a:t>
            </a:r>
            <a:r>
              <a:rPr lang="en-US" sz="2400" b="1" i="1" dirty="0">
                <a:solidFill>
                  <a:schemeClr val="accent4"/>
                </a:solidFill>
              </a:rPr>
              <a:t>hereditary, progressive, lifelong </a:t>
            </a:r>
            <a:r>
              <a:rPr lang="en-US" sz="2400" b="1" dirty="0">
                <a:solidFill>
                  <a:schemeClr val="accent4"/>
                </a:solidFill>
              </a:rPr>
              <a:t>disorder of renal phosphate wasting</a:t>
            </a:r>
          </a:p>
          <a:p>
            <a:pPr marL="285750" indent="-285750">
              <a:spcBef>
                <a:spcPts val="1200"/>
              </a:spcBef>
              <a:buFont typeface="Arial" panose="020B0604020202020204" pitchFamily="34" charset="0"/>
              <a:buChar char="•"/>
            </a:pPr>
            <a:r>
              <a:rPr lang="en-US" sz="2400" b="1" dirty="0">
                <a:solidFill>
                  <a:schemeClr val="accent4"/>
                </a:solidFill>
              </a:rPr>
              <a:t>It is the most common form of heritable </a:t>
            </a:r>
            <a:r>
              <a:rPr lang="en-US" sz="2400" b="1" dirty="0" err="1">
                <a:solidFill>
                  <a:schemeClr val="accent4"/>
                </a:solidFill>
              </a:rPr>
              <a:t>hypophosphatemic</a:t>
            </a:r>
            <a:r>
              <a:rPr lang="en-US" sz="2400" b="1" dirty="0">
                <a:solidFill>
                  <a:schemeClr val="accent4"/>
                </a:solidFill>
              </a:rPr>
              <a:t> rickets</a:t>
            </a:r>
            <a:endParaRPr lang="en-US" sz="2400" b="1" baseline="30000" dirty="0">
              <a:solidFill>
                <a:schemeClr val="accent4"/>
              </a:solidFill>
            </a:endParaRPr>
          </a:p>
        </p:txBody>
      </p:sp>
      <p:sp>
        <p:nvSpPr>
          <p:cNvPr id="10" name="Footer Placeholder 9">
            <a:extLst>
              <a:ext uri="{FF2B5EF4-FFF2-40B4-BE49-F238E27FC236}">
                <a16:creationId xmlns:a16="http://schemas.microsoft.com/office/drawing/2014/main" id="{C1BB12D7-B1E7-3B1B-6D2A-6AB08B8AEA1C}"/>
              </a:ext>
            </a:extLst>
          </p:cNvPr>
          <p:cNvSpPr>
            <a:spLocks noGrp="1"/>
          </p:cNvSpPr>
          <p:nvPr>
            <p:ph type="ftr" sz="quarter" idx="3"/>
          </p:nvPr>
        </p:nvSpPr>
        <p:spPr/>
        <p:txBody>
          <a:bodyPr/>
          <a:lstStyle/>
          <a:p>
            <a:r>
              <a:rPr lang="en-US" dirty="0" err="1"/>
              <a:t>HPDR</a:t>
            </a:r>
            <a:r>
              <a:rPr lang="en-US" dirty="0"/>
              <a:t>, </a:t>
            </a:r>
            <a:r>
              <a:rPr lang="en-US" dirty="0" err="1"/>
              <a:t>hypophosphatemic</a:t>
            </a:r>
            <a:r>
              <a:rPr lang="en-US" dirty="0"/>
              <a:t> vitamin D-resistant rickets; </a:t>
            </a:r>
            <a:r>
              <a:rPr lang="en-US" dirty="0" err="1"/>
              <a:t>VDRR</a:t>
            </a:r>
            <a:r>
              <a:rPr lang="en-US" dirty="0"/>
              <a:t>, vitamin D-resistant rickets; </a:t>
            </a:r>
            <a:r>
              <a:rPr lang="en-US" dirty="0" err="1"/>
              <a:t>XLH</a:t>
            </a:r>
            <a:r>
              <a:rPr lang="en-US" dirty="0"/>
              <a:t>, x-linked hypophosphatemia; XLR, x-linked rickets. </a:t>
            </a:r>
          </a:p>
          <a:p>
            <a:r>
              <a:rPr lang="en-US" dirty="0" err="1"/>
              <a:t>Linglart</a:t>
            </a:r>
            <a:r>
              <a:rPr lang="en-US" dirty="0"/>
              <a:t> A, et al. </a:t>
            </a:r>
            <a:r>
              <a:rPr lang="en-US" i="1" dirty="0" err="1"/>
              <a:t>Endocr</a:t>
            </a:r>
            <a:r>
              <a:rPr lang="en-US" i="1" dirty="0"/>
              <a:t> Connect. </a:t>
            </a:r>
            <a:r>
              <a:rPr lang="en-US" dirty="0"/>
              <a:t>2014;3:R13-R30; </a:t>
            </a:r>
            <a:r>
              <a:rPr lang="en-US" dirty="0" err="1"/>
              <a:t>Ruppe</a:t>
            </a:r>
            <a:r>
              <a:rPr lang="en-US" dirty="0"/>
              <a:t> MD. </a:t>
            </a:r>
            <a:r>
              <a:rPr lang="en-US" i="1" dirty="0" err="1"/>
              <a:t>GeneReviews</a:t>
            </a:r>
            <a:r>
              <a:rPr lang="en-US" i="1" dirty="0"/>
              <a:t>®. </a:t>
            </a:r>
            <a:r>
              <a:rPr lang="en-US" dirty="0"/>
              <a:t>http://www.ncbi.nlm.nih.gov/books/NBK83985/. </a:t>
            </a:r>
          </a:p>
        </p:txBody>
      </p:sp>
    </p:spTree>
    <p:extLst>
      <p:ext uri="{BB962C8B-B14F-4D97-AF65-F5344CB8AC3E}">
        <p14:creationId xmlns:p14="http://schemas.microsoft.com/office/powerpoint/2010/main" val="19719503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8A3439-615E-4CF6-A75B-B82315A33E63}"/>
              </a:ext>
            </a:extLst>
          </p:cNvPr>
          <p:cNvSpPr>
            <a:spLocks noGrp="1"/>
          </p:cNvSpPr>
          <p:nvPr>
            <p:ph type="title"/>
          </p:nvPr>
        </p:nvSpPr>
        <p:spPr/>
        <p:txBody>
          <a:bodyPr/>
          <a:lstStyle/>
          <a:p>
            <a:r>
              <a:rPr lang="en-US" altLang="en-US" dirty="0"/>
              <a:t>Common Symptoms in an Uncommon Disease:</a:t>
            </a:r>
            <a:br>
              <a:rPr lang="en-US" altLang="en-US" dirty="0"/>
            </a:br>
            <a:r>
              <a:rPr lang="en-US" altLang="en-US" dirty="0"/>
              <a:t>X-Linked Hypophosphatemia (XLH)</a:t>
            </a:r>
            <a:endParaRPr lang="en-US" dirty="0"/>
          </a:p>
        </p:txBody>
      </p:sp>
      <p:sp>
        <p:nvSpPr>
          <p:cNvPr id="4" name="Rectangle 1">
            <a:extLst>
              <a:ext uri="{FF2B5EF4-FFF2-40B4-BE49-F238E27FC236}">
                <a16:creationId xmlns:a16="http://schemas.microsoft.com/office/drawing/2014/main" id="{C965AA7D-589B-45D9-9521-DB0AA0D2C2CD}"/>
              </a:ext>
            </a:extLst>
          </p:cNvPr>
          <p:cNvSpPr>
            <a:spLocks noGrp="1" noChangeArrowheads="1"/>
          </p:cNvSpPr>
          <p:nvPr>
            <p:ph idx="4294967295"/>
          </p:nvPr>
        </p:nvSpPr>
        <p:spPr bwMode="auto">
          <a:xfrm>
            <a:off x="0" y="3586163"/>
            <a:ext cx="184150" cy="5540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0" rIns="91440" bIns="0" numCol="1" rtlCol="0" anchor="ctr" anchorCtr="0" compatLnSpc="1">
            <a:prstTxWarp prst="textNoShape">
              <a:avLst/>
            </a:prstTxWarp>
            <a:spAutoFit/>
          </a:bodyPr>
          <a:lstStyle/>
          <a:p>
            <a:pPr marL="0" indent="0" eaLnBrk="0" fontAlgn="base" hangingPunct="0">
              <a:spcBef>
                <a:spcPct val="0"/>
              </a:spcBef>
              <a:spcAft>
                <a:spcPct val="0"/>
              </a:spcAft>
              <a:buClrTx/>
              <a:buNone/>
            </a:pPr>
            <a:endParaRPr lang="en-US" altLang="en-US" sz="1800" dirty="0">
              <a:solidFill>
                <a:schemeClr val="tx1"/>
              </a:solidFill>
              <a:latin typeface="Arial" panose="020B0604020202020204" pitchFamily="34" charset="0"/>
            </a:endParaRPr>
          </a:p>
          <a:p>
            <a:pPr marL="0" indent="0" eaLnBrk="0" fontAlgn="base" hangingPunct="0">
              <a:spcBef>
                <a:spcPct val="0"/>
              </a:spcBef>
              <a:spcAft>
                <a:spcPct val="0"/>
              </a:spcAft>
              <a:buClrTx/>
              <a:buNone/>
            </a:pPr>
            <a:endParaRPr lang="en-US" altLang="en-US" sz="1800" dirty="0">
              <a:solidFill>
                <a:schemeClr val="tx1"/>
              </a:solidFill>
              <a:latin typeface="Arial" panose="020B0604020202020204" pitchFamily="34" charset="0"/>
            </a:endParaRPr>
          </a:p>
        </p:txBody>
      </p:sp>
      <p:sp>
        <p:nvSpPr>
          <p:cNvPr id="3" name="TextBox 2">
            <a:extLst>
              <a:ext uri="{FF2B5EF4-FFF2-40B4-BE49-F238E27FC236}">
                <a16:creationId xmlns:a16="http://schemas.microsoft.com/office/drawing/2014/main" id="{3ECD5A3B-7EEA-4A57-A929-6DF310D2747E}"/>
              </a:ext>
            </a:extLst>
          </p:cNvPr>
          <p:cNvSpPr txBox="1"/>
          <p:nvPr/>
        </p:nvSpPr>
        <p:spPr>
          <a:xfrm>
            <a:off x="1003008" y="1805581"/>
            <a:ext cx="10182446" cy="1354217"/>
          </a:xfrm>
          <a:prstGeom prst="rect">
            <a:avLst/>
          </a:prstGeom>
          <a:noFill/>
          <a:ln>
            <a:solidFill>
              <a:schemeClr val="accent5"/>
            </a:solidFill>
          </a:ln>
        </p:spPr>
        <p:txBody>
          <a:bodyPr wrap="square" rtlCol="0">
            <a:spAutoFit/>
          </a:bodyPr>
          <a:lstStyle/>
          <a:p>
            <a:pPr marL="285750" indent="-285750">
              <a:spcBef>
                <a:spcPts val="1200"/>
              </a:spcBef>
              <a:buFont typeface="Arial" panose="020B0604020202020204" pitchFamily="34" charset="0"/>
              <a:buChar char="•"/>
            </a:pPr>
            <a:r>
              <a:rPr lang="en-US" sz="2400" b="1" dirty="0">
                <a:solidFill>
                  <a:schemeClr val="accent4"/>
                </a:solidFill>
              </a:rPr>
              <a:t>X-linked hypophosphatemia (XLH) is a </a:t>
            </a:r>
            <a:r>
              <a:rPr lang="en-US" sz="2400" b="1" i="1" dirty="0">
                <a:solidFill>
                  <a:schemeClr val="accent4"/>
                </a:solidFill>
              </a:rPr>
              <a:t>hereditary, progressive, lifelong </a:t>
            </a:r>
            <a:r>
              <a:rPr lang="en-US" sz="2400" b="1" dirty="0">
                <a:solidFill>
                  <a:schemeClr val="accent4"/>
                </a:solidFill>
              </a:rPr>
              <a:t>disorder of renal phosphate wasting</a:t>
            </a:r>
          </a:p>
          <a:p>
            <a:pPr marL="285750" indent="-285750">
              <a:spcBef>
                <a:spcPts val="1200"/>
              </a:spcBef>
              <a:buFont typeface="Arial" panose="020B0604020202020204" pitchFamily="34" charset="0"/>
              <a:buChar char="•"/>
            </a:pPr>
            <a:r>
              <a:rPr lang="en-US" sz="2400" b="1" dirty="0">
                <a:solidFill>
                  <a:schemeClr val="accent4"/>
                </a:solidFill>
              </a:rPr>
              <a:t>It is the most common form of heritable </a:t>
            </a:r>
            <a:r>
              <a:rPr lang="en-US" sz="2400" b="1" dirty="0" err="1">
                <a:solidFill>
                  <a:schemeClr val="accent4"/>
                </a:solidFill>
              </a:rPr>
              <a:t>hypophosphatemic</a:t>
            </a:r>
            <a:r>
              <a:rPr lang="en-US" sz="2400" b="1" dirty="0">
                <a:solidFill>
                  <a:schemeClr val="accent4"/>
                </a:solidFill>
              </a:rPr>
              <a:t> rickets</a:t>
            </a:r>
            <a:endParaRPr lang="en-US" sz="2400" b="1" baseline="30000" dirty="0">
              <a:solidFill>
                <a:schemeClr val="accent4"/>
              </a:solidFill>
            </a:endParaRPr>
          </a:p>
        </p:txBody>
      </p:sp>
      <p:sp>
        <p:nvSpPr>
          <p:cNvPr id="6" name="Text Placeholder 1">
            <a:extLst>
              <a:ext uri="{FF2B5EF4-FFF2-40B4-BE49-F238E27FC236}">
                <a16:creationId xmlns:a16="http://schemas.microsoft.com/office/drawing/2014/main" id="{4C925265-F827-44D2-8405-12956FAE4EDA}"/>
              </a:ext>
            </a:extLst>
          </p:cNvPr>
          <p:cNvSpPr txBox="1">
            <a:spLocks/>
          </p:cNvSpPr>
          <p:nvPr/>
        </p:nvSpPr>
        <p:spPr>
          <a:xfrm>
            <a:off x="146301" y="3725940"/>
            <a:ext cx="11898062" cy="406598"/>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panose="020B0604020202020204" pitchFamily="34" charset="0"/>
              <a:buNone/>
              <a:defRPr lang="en-US" sz="2000" b="1" kern="1200">
                <a:solidFill>
                  <a:srgbClr val="31A2AC"/>
                </a:solidFill>
                <a:latin typeface="+mn-lt"/>
                <a:ea typeface="+mn-ea"/>
                <a:cs typeface="+mn-cs"/>
              </a:defRPr>
            </a:lvl1pPr>
            <a:lvl2pPr marL="290513" indent="-228600" algn="l" defTabSz="914400" rtl="0" eaLnBrk="1" latinLnBrk="0" hangingPunct="1">
              <a:lnSpc>
                <a:spcPct val="90000"/>
              </a:lnSpc>
              <a:spcBef>
                <a:spcPts val="500"/>
              </a:spcBef>
              <a:buClr>
                <a:srgbClr val="F49800"/>
              </a:buClr>
              <a:buFont typeface="Arial" panose="020B0604020202020204" pitchFamily="34" charset="0"/>
              <a:buChar char="•"/>
              <a:defRPr lang="en-US" sz="1800" kern="1200">
                <a:solidFill>
                  <a:schemeClr val="tx1"/>
                </a:solidFill>
                <a:latin typeface="+mn-lt"/>
                <a:ea typeface="+mn-ea"/>
                <a:cs typeface="+mn-cs"/>
              </a:defRPr>
            </a:lvl2pPr>
            <a:lvl3pPr marL="566738" indent="-228600" algn="l" defTabSz="914400" rtl="0" eaLnBrk="1" latinLnBrk="0" hangingPunct="1">
              <a:lnSpc>
                <a:spcPct val="90000"/>
              </a:lnSpc>
              <a:spcBef>
                <a:spcPts val="500"/>
              </a:spcBef>
              <a:buClr>
                <a:srgbClr val="F49800"/>
              </a:buClr>
              <a:buFont typeface="Arial" panose="020B0604020202020204" pitchFamily="34" charset="0"/>
              <a:buChar char="–"/>
              <a:defRPr lang="en-US" sz="1800" kern="1200">
                <a:solidFill>
                  <a:schemeClr val="tx1"/>
                </a:solidFill>
                <a:latin typeface="+mn-lt"/>
                <a:ea typeface="+mn-ea"/>
                <a:cs typeface="+mn-cs"/>
              </a:defRPr>
            </a:lvl3pPr>
            <a:lvl4pPr marL="798513" indent="-228600" algn="l" defTabSz="914400" rtl="0" eaLnBrk="1" latinLnBrk="0" hangingPunct="1">
              <a:lnSpc>
                <a:spcPct val="90000"/>
              </a:lnSpc>
              <a:spcBef>
                <a:spcPts val="500"/>
              </a:spcBef>
              <a:buFont typeface="Arial" panose="020B0604020202020204" pitchFamily="34" charset="0"/>
              <a:buChar char="•"/>
              <a:defRPr lang="en-US" sz="1600" kern="1200">
                <a:solidFill>
                  <a:schemeClr val="tx1"/>
                </a:solidFill>
                <a:latin typeface="+mn-lt"/>
                <a:ea typeface="+mn-ea"/>
                <a:cs typeface="+mn-cs"/>
              </a:defRPr>
            </a:lvl4pPr>
            <a:lvl5pPr marL="1089025" indent="-228600" algn="l" defTabSz="914400" rtl="0" eaLnBrk="1" latinLnBrk="0" hangingPunct="1">
              <a:lnSpc>
                <a:spcPct val="90000"/>
              </a:lnSpc>
              <a:spcBef>
                <a:spcPts val="500"/>
              </a:spcBef>
              <a:buFont typeface="Arial" panose="020B0604020202020204" pitchFamily="34" charset="0"/>
              <a:buChar char="–"/>
              <a:defRPr lang="en-US"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173422" algn="ctr"/>
            <a:r>
              <a:rPr lang="en-US" sz="2400" dirty="0">
                <a:solidFill>
                  <a:schemeClr val="tx1"/>
                </a:solidFill>
              </a:rPr>
              <a:t>XLH has also been known by patients and healthcare professionals as:</a:t>
            </a:r>
            <a:endParaRPr lang="en-US" sz="2400" baseline="30000" dirty="0">
              <a:solidFill>
                <a:schemeClr val="tx1"/>
              </a:solidFill>
            </a:endParaRPr>
          </a:p>
          <a:p>
            <a:pPr marL="176633" lvl="1" indent="0" algn="ctr">
              <a:buNone/>
            </a:pPr>
            <a:endParaRPr lang="en-US" sz="2400" b="1" dirty="0"/>
          </a:p>
          <a:p>
            <a:pPr algn="ctr"/>
            <a:endParaRPr lang="en-US" sz="2400" dirty="0"/>
          </a:p>
        </p:txBody>
      </p:sp>
      <p:sp>
        <p:nvSpPr>
          <p:cNvPr id="10" name="Footer Placeholder 9">
            <a:extLst>
              <a:ext uri="{FF2B5EF4-FFF2-40B4-BE49-F238E27FC236}">
                <a16:creationId xmlns:a16="http://schemas.microsoft.com/office/drawing/2014/main" id="{C1BB12D7-B1E7-3B1B-6D2A-6AB08B8AEA1C}"/>
              </a:ext>
            </a:extLst>
          </p:cNvPr>
          <p:cNvSpPr>
            <a:spLocks noGrp="1"/>
          </p:cNvSpPr>
          <p:nvPr>
            <p:ph type="ftr" sz="quarter" idx="3"/>
          </p:nvPr>
        </p:nvSpPr>
        <p:spPr/>
        <p:txBody>
          <a:bodyPr/>
          <a:lstStyle/>
          <a:p>
            <a:r>
              <a:rPr lang="en-US" dirty="0" err="1"/>
              <a:t>HPDR</a:t>
            </a:r>
            <a:r>
              <a:rPr lang="en-US" dirty="0"/>
              <a:t>, </a:t>
            </a:r>
            <a:r>
              <a:rPr lang="en-US" dirty="0" err="1"/>
              <a:t>hypophosphatemic</a:t>
            </a:r>
            <a:r>
              <a:rPr lang="en-US" dirty="0"/>
              <a:t> vitamin D-resistant rickets; </a:t>
            </a:r>
            <a:r>
              <a:rPr lang="en-US" dirty="0" err="1"/>
              <a:t>VDRR</a:t>
            </a:r>
            <a:r>
              <a:rPr lang="en-US" dirty="0"/>
              <a:t>, vitamin D-resistant rickets; </a:t>
            </a:r>
            <a:r>
              <a:rPr lang="en-US" dirty="0" err="1"/>
              <a:t>XLH</a:t>
            </a:r>
            <a:r>
              <a:rPr lang="en-US" dirty="0"/>
              <a:t>, x-linked hypophosphatemia; XLR, x-linked rickets. </a:t>
            </a:r>
          </a:p>
          <a:p>
            <a:r>
              <a:rPr lang="en-US" dirty="0" err="1"/>
              <a:t>Linglart</a:t>
            </a:r>
            <a:r>
              <a:rPr lang="en-US" dirty="0"/>
              <a:t> A, et al. </a:t>
            </a:r>
            <a:r>
              <a:rPr lang="en-US" i="1" dirty="0" err="1"/>
              <a:t>Endocr</a:t>
            </a:r>
            <a:r>
              <a:rPr lang="en-US" i="1" dirty="0"/>
              <a:t> Connect. </a:t>
            </a:r>
            <a:r>
              <a:rPr lang="en-US" dirty="0"/>
              <a:t>2014;3:R13-R30; </a:t>
            </a:r>
            <a:r>
              <a:rPr lang="en-US" dirty="0" err="1"/>
              <a:t>Ruppe</a:t>
            </a:r>
            <a:r>
              <a:rPr lang="en-US" dirty="0"/>
              <a:t> MD. </a:t>
            </a:r>
            <a:r>
              <a:rPr lang="en-US" i="1" dirty="0" err="1"/>
              <a:t>GeneReviews</a:t>
            </a:r>
            <a:r>
              <a:rPr lang="en-US" i="1" dirty="0"/>
              <a:t>®. </a:t>
            </a:r>
            <a:r>
              <a:rPr lang="en-US" dirty="0"/>
              <a:t>http://www.ncbi.nlm.nih.gov/books/NBK83985/. </a:t>
            </a:r>
          </a:p>
        </p:txBody>
      </p:sp>
    </p:spTree>
    <p:extLst>
      <p:ext uri="{BB962C8B-B14F-4D97-AF65-F5344CB8AC3E}">
        <p14:creationId xmlns:p14="http://schemas.microsoft.com/office/powerpoint/2010/main" val="14244313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D59D6663-86E2-40B0-8F6A-F964BA9736E8}"/>
              </a:ext>
            </a:extLst>
          </p:cNvPr>
          <p:cNvSpPr txBox="1"/>
          <p:nvPr/>
        </p:nvSpPr>
        <p:spPr>
          <a:xfrm>
            <a:off x="1311352" y="4279680"/>
            <a:ext cx="5277354" cy="1667764"/>
          </a:xfrm>
          <a:prstGeom prst="rect">
            <a:avLst/>
          </a:prstGeom>
          <a:noFill/>
        </p:spPr>
        <p:txBody>
          <a:bodyPr wrap="square" rtlCol="0">
            <a:spAutoFit/>
          </a:bodyPr>
          <a:lstStyle/>
          <a:p>
            <a:pPr marL="462383" lvl="1" indent="-285750">
              <a:lnSpc>
                <a:spcPts val="2500"/>
              </a:lnSpc>
              <a:buClr>
                <a:srgbClr val="89A255"/>
              </a:buClr>
            </a:pPr>
            <a:r>
              <a:rPr lang="en-US" dirty="0"/>
              <a:t>X-linked </a:t>
            </a:r>
            <a:r>
              <a:rPr lang="en-US" dirty="0" err="1"/>
              <a:t>hypophosphatemic</a:t>
            </a:r>
            <a:r>
              <a:rPr lang="en-US" dirty="0"/>
              <a:t> rickets </a:t>
            </a:r>
          </a:p>
          <a:p>
            <a:pPr marL="462383" lvl="1" indent="-285750">
              <a:lnSpc>
                <a:spcPts val="2500"/>
              </a:lnSpc>
              <a:buClr>
                <a:srgbClr val="89A255"/>
              </a:buClr>
            </a:pPr>
            <a:r>
              <a:rPr lang="en-US" dirty="0"/>
              <a:t>Hereditary </a:t>
            </a:r>
            <a:r>
              <a:rPr lang="en-US" dirty="0" err="1"/>
              <a:t>hypophosphatemic</a:t>
            </a:r>
            <a:r>
              <a:rPr lang="en-US" dirty="0"/>
              <a:t> rickets</a:t>
            </a:r>
          </a:p>
          <a:p>
            <a:pPr marL="462383" lvl="1" indent="-285750">
              <a:lnSpc>
                <a:spcPts val="2500"/>
              </a:lnSpc>
              <a:buClr>
                <a:srgbClr val="89A255"/>
              </a:buClr>
            </a:pPr>
            <a:r>
              <a:rPr lang="en-US" dirty="0"/>
              <a:t>Vitamin D–resistant rickets (VDRR)</a:t>
            </a:r>
          </a:p>
          <a:p>
            <a:pPr marL="462383" lvl="1" indent="-285750">
              <a:lnSpc>
                <a:spcPts val="2500"/>
              </a:lnSpc>
              <a:buClr>
                <a:srgbClr val="89A255"/>
              </a:buClr>
            </a:pPr>
            <a:r>
              <a:rPr lang="en-US" dirty="0" err="1"/>
              <a:t>Hypophosphatemic</a:t>
            </a:r>
            <a:r>
              <a:rPr lang="en-US" dirty="0"/>
              <a:t> rickets</a:t>
            </a:r>
          </a:p>
          <a:p>
            <a:pPr marL="462383" lvl="1" indent="-285750">
              <a:lnSpc>
                <a:spcPts val="2500"/>
              </a:lnSpc>
              <a:buClr>
                <a:srgbClr val="89A255"/>
              </a:buClr>
            </a:pPr>
            <a:r>
              <a:rPr lang="en-US" dirty="0"/>
              <a:t>X-linked rickets (XLR)z</a:t>
            </a:r>
          </a:p>
        </p:txBody>
      </p:sp>
      <p:sp>
        <p:nvSpPr>
          <p:cNvPr id="2" name="Title 1">
            <a:extLst>
              <a:ext uri="{FF2B5EF4-FFF2-40B4-BE49-F238E27FC236}">
                <a16:creationId xmlns:a16="http://schemas.microsoft.com/office/drawing/2014/main" id="{FA8A3439-615E-4CF6-A75B-B82315A33E63}"/>
              </a:ext>
            </a:extLst>
          </p:cNvPr>
          <p:cNvSpPr>
            <a:spLocks noGrp="1"/>
          </p:cNvSpPr>
          <p:nvPr>
            <p:ph type="title"/>
          </p:nvPr>
        </p:nvSpPr>
        <p:spPr/>
        <p:txBody>
          <a:bodyPr/>
          <a:lstStyle/>
          <a:p>
            <a:r>
              <a:rPr lang="en-US" altLang="en-US" dirty="0"/>
              <a:t>Common Symptoms in an Uncommon Disease:</a:t>
            </a:r>
            <a:br>
              <a:rPr lang="en-US" altLang="en-US" dirty="0"/>
            </a:br>
            <a:r>
              <a:rPr lang="en-US" altLang="en-US" dirty="0"/>
              <a:t>X-Linked Hypophosphatemia (XLH)</a:t>
            </a:r>
            <a:endParaRPr lang="en-US" dirty="0"/>
          </a:p>
        </p:txBody>
      </p:sp>
      <p:sp>
        <p:nvSpPr>
          <p:cNvPr id="4" name="Rectangle 1">
            <a:extLst>
              <a:ext uri="{FF2B5EF4-FFF2-40B4-BE49-F238E27FC236}">
                <a16:creationId xmlns:a16="http://schemas.microsoft.com/office/drawing/2014/main" id="{C965AA7D-589B-45D9-9521-DB0AA0D2C2CD}"/>
              </a:ext>
            </a:extLst>
          </p:cNvPr>
          <p:cNvSpPr>
            <a:spLocks noGrp="1" noChangeArrowheads="1"/>
          </p:cNvSpPr>
          <p:nvPr>
            <p:ph idx="4294967295"/>
          </p:nvPr>
        </p:nvSpPr>
        <p:spPr bwMode="auto">
          <a:xfrm>
            <a:off x="0" y="3586163"/>
            <a:ext cx="184150" cy="5540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0" rIns="91440" bIns="0" numCol="1" rtlCol="0" anchor="ctr" anchorCtr="0" compatLnSpc="1">
            <a:prstTxWarp prst="textNoShape">
              <a:avLst/>
            </a:prstTxWarp>
            <a:spAutoFit/>
          </a:bodyPr>
          <a:lstStyle/>
          <a:p>
            <a:pPr marL="0" indent="0" eaLnBrk="0" fontAlgn="base" hangingPunct="0">
              <a:spcBef>
                <a:spcPct val="0"/>
              </a:spcBef>
              <a:spcAft>
                <a:spcPct val="0"/>
              </a:spcAft>
              <a:buClrTx/>
              <a:buNone/>
            </a:pPr>
            <a:endParaRPr lang="en-US" altLang="en-US" sz="1800" dirty="0">
              <a:solidFill>
                <a:schemeClr val="tx1"/>
              </a:solidFill>
              <a:latin typeface="Arial" panose="020B0604020202020204" pitchFamily="34" charset="0"/>
            </a:endParaRPr>
          </a:p>
          <a:p>
            <a:pPr marL="0" indent="0" eaLnBrk="0" fontAlgn="base" hangingPunct="0">
              <a:spcBef>
                <a:spcPct val="0"/>
              </a:spcBef>
              <a:spcAft>
                <a:spcPct val="0"/>
              </a:spcAft>
              <a:buClrTx/>
              <a:buNone/>
            </a:pPr>
            <a:endParaRPr lang="en-US" altLang="en-US" sz="1800" dirty="0">
              <a:solidFill>
                <a:schemeClr val="tx1"/>
              </a:solidFill>
              <a:latin typeface="Arial" panose="020B0604020202020204" pitchFamily="34" charset="0"/>
            </a:endParaRPr>
          </a:p>
        </p:txBody>
      </p:sp>
      <p:sp>
        <p:nvSpPr>
          <p:cNvPr id="3" name="TextBox 2">
            <a:extLst>
              <a:ext uri="{FF2B5EF4-FFF2-40B4-BE49-F238E27FC236}">
                <a16:creationId xmlns:a16="http://schemas.microsoft.com/office/drawing/2014/main" id="{3ECD5A3B-7EEA-4A57-A929-6DF310D2747E}"/>
              </a:ext>
            </a:extLst>
          </p:cNvPr>
          <p:cNvSpPr txBox="1"/>
          <p:nvPr/>
        </p:nvSpPr>
        <p:spPr>
          <a:xfrm>
            <a:off x="1003008" y="1805581"/>
            <a:ext cx="10182446" cy="1354217"/>
          </a:xfrm>
          <a:prstGeom prst="rect">
            <a:avLst/>
          </a:prstGeom>
          <a:noFill/>
          <a:ln>
            <a:solidFill>
              <a:schemeClr val="accent5"/>
            </a:solidFill>
          </a:ln>
        </p:spPr>
        <p:txBody>
          <a:bodyPr wrap="square" rtlCol="0">
            <a:spAutoFit/>
          </a:bodyPr>
          <a:lstStyle/>
          <a:p>
            <a:pPr marL="285750" indent="-285750">
              <a:spcBef>
                <a:spcPts val="1200"/>
              </a:spcBef>
              <a:buFont typeface="Arial" panose="020B0604020202020204" pitchFamily="34" charset="0"/>
              <a:buChar char="•"/>
            </a:pPr>
            <a:r>
              <a:rPr lang="en-US" sz="2400" b="1" dirty="0">
                <a:solidFill>
                  <a:schemeClr val="accent4"/>
                </a:solidFill>
              </a:rPr>
              <a:t>X-linked hypophosphatemia (XLH) is a </a:t>
            </a:r>
            <a:r>
              <a:rPr lang="en-US" sz="2400" b="1" i="1" dirty="0">
                <a:solidFill>
                  <a:schemeClr val="accent4"/>
                </a:solidFill>
              </a:rPr>
              <a:t>hereditary, progressive, lifelong </a:t>
            </a:r>
            <a:r>
              <a:rPr lang="en-US" sz="2400" b="1" dirty="0">
                <a:solidFill>
                  <a:schemeClr val="accent4"/>
                </a:solidFill>
              </a:rPr>
              <a:t>disorder of renal phosphate wasting</a:t>
            </a:r>
          </a:p>
          <a:p>
            <a:pPr marL="285750" indent="-285750">
              <a:spcBef>
                <a:spcPts val="1200"/>
              </a:spcBef>
              <a:buFont typeface="Arial" panose="020B0604020202020204" pitchFamily="34" charset="0"/>
              <a:buChar char="•"/>
            </a:pPr>
            <a:r>
              <a:rPr lang="en-US" sz="2400" b="1" dirty="0">
                <a:solidFill>
                  <a:schemeClr val="accent4"/>
                </a:solidFill>
              </a:rPr>
              <a:t>It is the most common form of heritable </a:t>
            </a:r>
            <a:r>
              <a:rPr lang="en-US" sz="2400" b="1" dirty="0" err="1">
                <a:solidFill>
                  <a:schemeClr val="accent4"/>
                </a:solidFill>
              </a:rPr>
              <a:t>hypophosphatemic</a:t>
            </a:r>
            <a:r>
              <a:rPr lang="en-US" sz="2400" b="1" dirty="0">
                <a:solidFill>
                  <a:schemeClr val="accent4"/>
                </a:solidFill>
              </a:rPr>
              <a:t> rickets</a:t>
            </a:r>
            <a:endParaRPr lang="en-US" sz="2400" b="1" baseline="30000" dirty="0">
              <a:solidFill>
                <a:schemeClr val="accent4"/>
              </a:solidFill>
            </a:endParaRPr>
          </a:p>
        </p:txBody>
      </p:sp>
      <p:sp>
        <p:nvSpPr>
          <p:cNvPr id="6" name="Text Placeholder 1">
            <a:extLst>
              <a:ext uri="{FF2B5EF4-FFF2-40B4-BE49-F238E27FC236}">
                <a16:creationId xmlns:a16="http://schemas.microsoft.com/office/drawing/2014/main" id="{4C925265-F827-44D2-8405-12956FAE4EDA}"/>
              </a:ext>
            </a:extLst>
          </p:cNvPr>
          <p:cNvSpPr txBox="1">
            <a:spLocks/>
          </p:cNvSpPr>
          <p:nvPr/>
        </p:nvSpPr>
        <p:spPr>
          <a:xfrm>
            <a:off x="146301" y="3725940"/>
            <a:ext cx="11898062" cy="406598"/>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panose="020B0604020202020204" pitchFamily="34" charset="0"/>
              <a:buNone/>
              <a:defRPr lang="en-US" sz="2000" b="1" kern="1200">
                <a:solidFill>
                  <a:srgbClr val="31A2AC"/>
                </a:solidFill>
                <a:latin typeface="+mn-lt"/>
                <a:ea typeface="+mn-ea"/>
                <a:cs typeface="+mn-cs"/>
              </a:defRPr>
            </a:lvl1pPr>
            <a:lvl2pPr marL="290513" indent="-228600" algn="l" defTabSz="914400" rtl="0" eaLnBrk="1" latinLnBrk="0" hangingPunct="1">
              <a:lnSpc>
                <a:spcPct val="90000"/>
              </a:lnSpc>
              <a:spcBef>
                <a:spcPts val="500"/>
              </a:spcBef>
              <a:buClr>
                <a:srgbClr val="F49800"/>
              </a:buClr>
              <a:buFont typeface="Arial" panose="020B0604020202020204" pitchFamily="34" charset="0"/>
              <a:buChar char="•"/>
              <a:defRPr lang="en-US" sz="1800" kern="1200">
                <a:solidFill>
                  <a:schemeClr val="tx1"/>
                </a:solidFill>
                <a:latin typeface="+mn-lt"/>
                <a:ea typeface="+mn-ea"/>
                <a:cs typeface="+mn-cs"/>
              </a:defRPr>
            </a:lvl2pPr>
            <a:lvl3pPr marL="566738" indent="-228600" algn="l" defTabSz="914400" rtl="0" eaLnBrk="1" latinLnBrk="0" hangingPunct="1">
              <a:lnSpc>
                <a:spcPct val="90000"/>
              </a:lnSpc>
              <a:spcBef>
                <a:spcPts val="500"/>
              </a:spcBef>
              <a:buClr>
                <a:srgbClr val="F49800"/>
              </a:buClr>
              <a:buFont typeface="Arial" panose="020B0604020202020204" pitchFamily="34" charset="0"/>
              <a:buChar char="–"/>
              <a:defRPr lang="en-US" sz="1800" kern="1200">
                <a:solidFill>
                  <a:schemeClr val="tx1"/>
                </a:solidFill>
                <a:latin typeface="+mn-lt"/>
                <a:ea typeface="+mn-ea"/>
                <a:cs typeface="+mn-cs"/>
              </a:defRPr>
            </a:lvl3pPr>
            <a:lvl4pPr marL="798513" indent="-228600" algn="l" defTabSz="914400" rtl="0" eaLnBrk="1" latinLnBrk="0" hangingPunct="1">
              <a:lnSpc>
                <a:spcPct val="90000"/>
              </a:lnSpc>
              <a:spcBef>
                <a:spcPts val="500"/>
              </a:spcBef>
              <a:buFont typeface="Arial" panose="020B0604020202020204" pitchFamily="34" charset="0"/>
              <a:buChar char="•"/>
              <a:defRPr lang="en-US" sz="1600" kern="1200">
                <a:solidFill>
                  <a:schemeClr val="tx1"/>
                </a:solidFill>
                <a:latin typeface="+mn-lt"/>
                <a:ea typeface="+mn-ea"/>
                <a:cs typeface="+mn-cs"/>
              </a:defRPr>
            </a:lvl4pPr>
            <a:lvl5pPr marL="1089025" indent="-228600" algn="l" defTabSz="914400" rtl="0" eaLnBrk="1" latinLnBrk="0" hangingPunct="1">
              <a:lnSpc>
                <a:spcPct val="90000"/>
              </a:lnSpc>
              <a:spcBef>
                <a:spcPts val="500"/>
              </a:spcBef>
              <a:buFont typeface="Arial" panose="020B0604020202020204" pitchFamily="34" charset="0"/>
              <a:buChar char="–"/>
              <a:defRPr lang="en-US"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173422" algn="ctr"/>
            <a:r>
              <a:rPr lang="en-US" sz="2400" dirty="0">
                <a:solidFill>
                  <a:schemeClr val="tx1"/>
                </a:solidFill>
              </a:rPr>
              <a:t>XLH has also been known by patients and healthcare professionals as:</a:t>
            </a:r>
            <a:endParaRPr lang="en-US" sz="2400" baseline="30000" dirty="0">
              <a:solidFill>
                <a:schemeClr val="tx1"/>
              </a:solidFill>
            </a:endParaRPr>
          </a:p>
          <a:p>
            <a:pPr marL="176633" lvl="1" indent="0" algn="ctr">
              <a:buNone/>
            </a:pPr>
            <a:endParaRPr lang="en-US" sz="2400" b="1" dirty="0"/>
          </a:p>
          <a:p>
            <a:pPr algn="ctr"/>
            <a:endParaRPr lang="en-US" sz="2400" dirty="0"/>
          </a:p>
        </p:txBody>
      </p:sp>
      <p:sp>
        <p:nvSpPr>
          <p:cNvPr id="10" name="Footer Placeholder 9">
            <a:extLst>
              <a:ext uri="{FF2B5EF4-FFF2-40B4-BE49-F238E27FC236}">
                <a16:creationId xmlns:a16="http://schemas.microsoft.com/office/drawing/2014/main" id="{C1BB12D7-B1E7-3B1B-6D2A-6AB08B8AEA1C}"/>
              </a:ext>
            </a:extLst>
          </p:cNvPr>
          <p:cNvSpPr>
            <a:spLocks noGrp="1"/>
          </p:cNvSpPr>
          <p:nvPr>
            <p:ph type="ftr" sz="quarter" idx="3"/>
          </p:nvPr>
        </p:nvSpPr>
        <p:spPr/>
        <p:txBody>
          <a:bodyPr/>
          <a:lstStyle/>
          <a:p>
            <a:r>
              <a:rPr lang="en-US" dirty="0" err="1"/>
              <a:t>HPDR</a:t>
            </a:r>
            <a:r>
              <a:rPr lang="en-US" dirty="0"/>
              <a:t>, </a:t>
            </a:r>
            <a:r>
              <a:rPr lang="en-US" dirty="0" err="1"/>
              <a:t>hypophosphatemic</a:t>
            </a:r>
            <a:r>
              <a:rPr lang="en-US" dirty="0"/>
              <a:t> vitamin D-resistant rickets; </a:t>
            </a:r>
            <a:r>
              <a:rPr lang="en-US" dirty="0" err="1"/>
              <a:t>VDRR</a:t>
            </a:r>
            <a:r>
              <a:rPr lang="en-US" dirty="0"/>
              <a:t>, vitamin D-resistant rickets; </a:t>
            </a:r>
            <a:r>
              <a:rPr lang="en-US" dirty="0" err="1"/>
              <a:t>XLH</a:t>
            </a:r>
            <a:r>
              <a:rPr lang="en-US" dirty="0"/>
              <a:t>, x-linked hypophosphatemia; XLR, x-linked rickets. </a:t>
            </a:r>
          </a:p>
          <a:p>
            <a:r>
              <a:rPr lang="en-US" dirty="0" err="1"/>
              <a:t>Linglart</a:t>
            </a:r>
            <a:r>
              <a:rPr lang="en-US" dirty="0"/>
              <a:t> A, et al. </a:t>
            </a:r>
            <a:r>
              <a:rPr lang="en-US" i="1" dirty="0" err="1"/>
              <a:t>Endocr</a:t>
            </a:r>
            <a:r>
              <a:rPr lang="en-US" i="1" dirty="0"/>
              <a:t> Connect. </a:t>
            </a:r>
            <a:r>
              <a:rPr lang="en-US" dirty="0"/>
              <a:t>2014;3:R13-R30; </a:t>
            </a:r>
            <a:r>
              <a:rPr lang="en-US" dirty="0" err="1"/>
              <a:t>Ruppe</a:t>
            </a:r>
            <a:r>
              <a:rPr lang="en-US" dirty="0"/>
              <a:t> MD. </a:t>
            </a:r>
            <a:r>
              <a:rPr lang="en-US" i="1" dirty="0" err="1"/>
              <a:t>GeneReviews</a:t>
            </a:r>
            <a:r>
              <a:rPr lang="en-US" i="1" dirty="0"/>
              <a:t>®. </a:t>
            </a:r>
            <a:r>
              <a:rPr lang="en-US" dirty="0"/>
              <a:t>http://www.ncbi.nlm.nih.gov/books/NBK83985/. </a:t>
            </a:r>
          </a:p>
        </p:txBody>
      </p:sp>
    </p:spTree>
    <p:extLst>
      <p:ext uri="{BB962C8B-B14F-4D97-AF65-F5344CB8AC3E}">
        <p14:creationId xmlns:p14="http://schemas.microsoft.com/office/powerpoint/2010/main" val="3962810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D59D6663-86E2-40B0-8F6A-F964BA9736E8}"/>
              </a:ext>
            </a:extLst>
          </p:cNvPr>
          <p:cNvSpPr txBox="1"/>
          <p:nvPr/>
        </p:nvSpPr>
        <p:spPr>
          <a:xfrm>
            <a:off x="1311352" y="4279680"/>
            <a:ext cx="5277354" cy="1667764"/>
          </a:xfrm>
          <a:prstGeom prst="rect">
            <a:avLst/>
          </a:prstGeom>
          <a:noFill/>
        </p:spPr>
        <p:txBody>
          <a:bodyPr wrap="square" rtlCol="0">
            <a:spAutoFit/>
          </a:bodyPr>
          <a:lstStyle/>
          <a:p>
            <a:pPr marL="462383" lvl="1" indent="-285750">
              <a:lnSpc>
                <a:spcPts val="2500"/>
              </a:lnSpc>
              <a:buClr>
                <a:srgbClr val="89A255"/>
              </a:buClr>
            </a:pPr>
            <a:r>
              <a:rPr lang="en-US" dirty="0"/>
              <a:t>X-linked </a:t>
            </a:r>
            <a:r>
              <a:rPr lang="en-US" dirty="0" err="1"/>
              <a:t>hypophosphatemic</a:t>
            </a:r>
            <a:r>
              <a:rPr lang="en-US" dirty="0"/>
              <a:t> rickets </a:t>
            </a:r>
          </a:p>
          <a:p>
            <a:pPr marL="462383" lvl="1" indent="-285750">
              <a:lnSpc>
                <a:spcPts val="2500"/>
              </a:lnSpc>
              <a:buClr>
                <a:srgbClr val="89A255"/>
              </a:buClr>
            </a:pPr>
            <a:r>
              <a:rPr lang="en-US" dirty="0"/>
              <a:t>Hereditary </a:t>
            </a:r>
            <a:r>
              <a:rPr lang="en-US" dirty="0" err="1"/>
              <a:t>hypophosphatemic</a:t>
            </a:r>
            <a:r>
              <a:rPr lang="en-US" dirty="0"/>
              <a:t> rickets</a:t>
            </a:r>
          </a:p>
          <a:p>
            <a:pPr marL="462383" lvl="1" indent="-285750">
              <a:lnSpc>
                <a:spcPts val="2500"/>
              </a:lnSpc>
              <a:buClr>
                <a:srgbClr val="89A255"/>
              </a:buClr>
            </a:pPr>
            <a:r>
              <a:rPr lang="en-US" dirty="0"/>
              <a:t>Vitamin D–resistant rickets (VDRR)</a:t>
            </a:r>
          </a:p>
          <a:p>
            <a:pPr marL="462383" lvl="1" indent="-285750">
              <a:lnSpc>
                <a:spcPts val="2500"/>
              </a:lnSpc>
              <a:buClr>
                <a:srgbClr val="89A255"/>
              </a:buClr>
            </a:pPr>
            <a:r>
              <a:rPr lang="en-US" dirty="0" err="1"/>
              <a:t>Hypophosphatemic</a:t>
            </a:r>
            <a:r>
              <a:rPr lang="en-US" dirty="0"/>
              <a:t> rickets</a:t>
            </a:r>
          </a:p>
          <a:p>
            <a:pPr marL="462383" lvl="1" indent="-285750">
              <a:lnSpc>
                <a:spcPts val="2500"/>
              </a:lnSpc>
              <a:buClr>
                <a:srgbClr val="89A255"/>
              </a:buClr>
            </a:pPr>
            <a:r>
              <a:rPr lang="en-US" dirty="0"/>
              <a:t>X-linked rickets (XLR)z</a:t>
            </a:r>
          </a:p>
        </p:txBody>
      </p:sp>
      <p:sp>
        <p:nvSpPr>
          <p:cNvPr id="2" name="Title 1">
            <a:extLst>
              <a:ext uri="{FF2B5EF4-FFF2-40B4-BE49-F238E27FC236}">
                <a16:creationId xmlns:a16="http://schemas.microsoft.com/office/drawing/2014/main" id="{FA8A3439-615E-4CF6-A75B-B82315A33E63}"/>
              </a:ext>
            </a:extLst>
          </p:cNvPr>
          <p:cNvSpPr>
            <a:spLocks noGrp="1"/>
          </p:cNvSpPr>
          <p:nvPr>
            <p:ph type="title"/>
          </p:nvPr>
        </p:nvSpPr>
        <p:spPr/>
        <p:txBody>
          <a:bodyPr/>
          <a:lstStyle/>
          <a:p>
            <a:r>
              <a:rPr lang="en-US" altLang="en-US" dirty="0"/>
              <a:t>Common Symptoms in an Uncommon Disease:</a:t>
            </a:r>
            <a:br>
              <a:rPr lang="en-US" altLang="en-US" dirty="0"/>
            </a:br>
            <a:r>
              <a:rPr lang="en-US" altLang="en-US" dirty="0"/>
              <a:t>X-Linked Hypophosphatemia (XLH)</a:t>
            </a:r>
            <a:endParaRPr lang="en-US" dirty="0"/>
          </a:p>
        </p:txBody>
      </p:sp>
      <p:sp>
        <p:nvSpPr>
          <p:cNvPr id="4" name="Rectangle 1">
            <a:extLst>
              <a:ext uri="{FF2B5EF4-FFF2-40B4-BE49-F238E27FC236}">
                <a16:creationId xmlns:a16="http://schemas.microsoft.com/office/drawing/2014/main" id="{C965AA7D-589B-45D9-9521-DB0AA0D2C2CD}"/>
              </a:ext>
            </a:extLst>
          </p:cNvPr>
          <p:cNvSpPr>
            <a:spLocks noGrp="1" noChangeArrowheads="1"/>
          </p:cNvSpPr>
          <p:nvPr>
            <p:ph idx="4294967295"/>
          </p:nvPr>
        </p:nvSpPr>
        <p:spPr bwMode="auto">
          <a:xfrm>
            <a:off x="0" y="3586163"/>
            <a:ext cx="184150" cy="5540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0" rIns="91440" bIns="0" numCol="1" rtlCol="0" anchor="ctr" anchorCtr="0" compatLnSpc="1">
            <a:prstTxWarp prst="textNoShape">
              <a:avLst/>
            </a:prstTxWarp>
            <a:spAutoFit/>
          </a:bodyPr>
          <a:lstStyle/>
          <a:p>
            <a:pPr marL="0" indent="0" eaLnBrk="0" fontAlgn="base" hangingPunct="0">
              <a:spcBef>
                <a:spcPct val="0"/>
              </a:spcBef>
              <a:spcAft>
                <a:spcPct val="0"/>
              </a:spcAft>
              <a:buClrTx/>
              <a:buNone/>
            </a:pPr>
            <a:endParaRPr lang="en-US" altLang="en-US" sz="1800" dirty="0">
              <a:solidFill>
                <a:schemeClr val="tx1"/>
              </a:solidFill>
              <a:latin typeface="Arial" panose="020B0604020202020204" pitchFamily="34" charset="0"/>
            </a:endParaRPr>
          </a:p>
          <a:p>
            <a:pPr marL="0" indent="0" eaLnBrk="0" fontAlgn="base" hangingPunct="0">
              <a:spcBef>
                <a:spcPct val="0"/>
              </a:spcBef>
              <a:spcAft>
                <a:spcPct val="0"/>
              </a:spcAft>
              <a:buClrTx/>
              <a:buNone/>
            </a:pPr>
            <a:endParaRPr lang="en-US" altLang="en-US" sz="1800" dirty="0">
              <a:solidFill>
                <a:schemeClr val="tx1"/>
              </a:solidFill>
              <a:latin typeface="Arial" panose="020B0604020202020204" pitchFamily="34" charset="0"/>
            </a:endParaRPr>
          </a:p>
        </p:txBody>
      </p:sp>
      <p:sp>
        <p:nvSpPr>
          <p:cNvPr id="3" name="TextBox 2">
            <a:extLst>
              <a:ext uri="{FF2B5EF4-FFF2-40B4-BE49-F238E27FC236}">
                <a16:creationId xmlns:a16="http://schemas.microsoft.com/office/drawing/2014/main" id="{3ECD5A3B-7EEA-4A57-A929-6DF310D2747E}"/>
              </a:ext>
            </a:extLst>
          </p:cNvPr>
          <p:cNvSpPr txBox="1"/>
          <p:nvPr/>
        </p:nvSpPr>
        <p:spPr>
          <a:xfrm>
            <a:off x="1003008" y="1805581"/>
            <a:ext cx="10182446" cy="1354217"/>
          </a:xfrm>
          <a:prstGeom prst="rect">
            <a:avLst/>
          </a:prstGeom>
          <a:noFill/>
          <a:ln>
            <a:solidFill>
              <a:schemeClr val="accent5"/>
            </a:solidFill>
          </a:ln>
        </p:spPr>
        <p:txBody>
          <a:bodyPr wrap="square" rtlCol="0">
            <a:spAutoFit/>
          </a:bodyPr>
          <a:lstStyle/>
          <a:p>
            <a:pPr marL="285750" indent="-285750">
              <a:spcBef>
                <a:spcPts val="1200"/>
              </a:spcBef>
              <a:buFont typeface="Arial" panose="020B0604020202020204" pitchFamily="34" charset="0"/>
              <a:buChar char="•"/>
            </a:pPr>
            <a:r>
              <a:rPr lang="en-US" sz="2400" b="1" dirty="0">
                <a:solidFill>
                  <a:schemeClr val="accent4"/>
                </a:solidFill>
              </a:rPr>
              <a:t>X-linked hypophosphatemia (XLH) is a </a:t>
            </a:r>
            <a:r>
              <a:rPr lang="en-US" sz="2400" b="1" i="1" dirty="0">
                <a:solidFill>
                  <a:schemeClr val="accent4"/>
                </a:solidFill>
              </a:rPr>
              <a:t>hereditary, progressive, lifelong </a:t>
            </a:r>
            <a:r>
              <a:rPr lang="en-US" sz="2400" b="1" dirty="0">
                <a:solidFill>
                  <a:schemeClr val="accent4"/>
                </a:solidFill>
              </a:rPr>
              <a:t>disorder of renal phosphate wasting</a:t>
            </a:r>
          </a:p>
          <a:p>
            <a:pPr marL="285750" indent="-285750">
              <a:spcBef>
                <a:spcPts val="1200"/>
              </a:spcBef>
              <a:buFont typeface="Arial" panose="020B0604020202020204" pitchFamily="34" charset="0"/>
              <a:buChar char="•"/>
            </a:pPr>
            <a:r>
              <a:rPr lang="en-US" sz="2400" b="1" dirty="0">
                <a:solidFill>
                  <a:schemeClr val="accent4"/>
                </a:solidFill>
              </a:rPr>
              <a:t>It is the most common form of heritable </a:t>
            </a:r>
            <a:r>
              <a:rPr lang="en-US" sz="2400" b="1" dirty="0" err="1">
                <a:solidFill>
                  <a:schemeClr val="accent4"/>
                </a:solidFill>
              </a:rPr>
              <a:t>hypophosphatemic</a:t>
            </a:r>
            <a:r>
              <a:rPr lang="en-US" sz="2400" b="1" dirty="0">
                <a:solidFill>
                  <a:schemeClr val="accent4"/>
                </a:solidFill>
              </a:rPr>
              <a:t> rickets</a:t>
            </a:r>
            <a:endParaRPr lang="en-US" sz="2400" b="1" baseline="30000" dirty="0">
              <a:solidFill>
                <a:schemeClr val="accent4"/>
              </a:solidFill>
            </a:endParaRPr>
          </a:p>
        </p:txBody>
      </p:sp>
      <p:sp>
        <p:nvSpPr>
          <p:cNvPr id="6" name="Text Placeholder 1">
            <a:extLst>
              <a:ext uri="{FF2B5EF4-FFF2-40B4-BE49-F238E27FC236}">
                <a16:creationId xmlns:a16="http://schemas.microsoft.com/office/drawing/2014/main" id="{4C925265-F827-44D2-8405-12956FAE4EDA}"/>
              </a:ext>
            </a:extLst>
          </p:cNvPr>
          <p:cNvSpPr txBox="1">
            <a:spLocks/>
          </p:cNvSpPr>
          <p:nvPr/>
        </p:nvSpPr>
        <p:spPr>
          <a:xfrm>
            <a:off x="146301" y="3725940"/>
            <a:ext cx="11898062" cy="406598"/>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panose="020B0604020202020204" pitchFamily="34" charset="0"/>
              <a:buNone/>
              <a:defRPr lang="en-US" sz="2000" b="1" kern="1200">
                <a:solidFill>
                  <a:srgbClr val="31A2AC"/>
                </a:solidFill>
                <a:latin typeface="+mn-lt"/>
                <a:ea typeface="+mn-ea"/>
                <a:cs typeface="+mn-cs"/>
              </a:defRPr>
            </a:lvl1pPr>
            <a:lvl2pPr marL="290513" indent="-228600" algn="l" defTabSz="914400" rtl="0" eaLnBrk="1" latinLnBrk="0" hangingPunct="1">
              <a:lnSpc>
                <a:spcPct val="90000"/>
              </a:lnSpc>
              <a:spcBef>
                <a:spcPts val="500"/>
              </a:spcBef>
              <a:buClr>
                <a:srgbClr val="F49800"/>
              </a:buClr>
              <a:buFont typeface="Arial" panose="020B0604020202020204" pitchFamily="34" charset="0"/>
              <a:buChar char="•"/>
              <a:defRPr lang="en-US" sz="1800" kern="1200">
                <a:solidFill>
                  <a:schemeClr val="tx1"/>
                </a:solidFill>
                <a:latin typeface="+mn-lt"/>
                <a:ea typeface="+mn-ea"/>
                <a:cs typeface="+mn-cs"/>
              </a:defRPr>
            </a:lvl2pPr>
            <a:lvl3pPr marL="566738" indent="-228600" algn="l" defTabSz="914400" rtl="0" eaLnBrk="1" latinLnBrk="0" hangingPunct="1">
              <a:lnSpc>
                <a:spcPct val="90000"/>
              </a:lnSpc>
              <a:spcBef>
                <a:spcPts val="500"/>
              </a:spcBef>
              <a:buClr>
                <a:srgbClr val="F49800"/>
              </a:buClr>
              <a:buFont typeface="Arial" panose="020B0604020202020204" pitchFamily="34" charset="0"/>
              <a:buChar char="–"/>
              <a:defRPr lang="en-US" sz="1800" kern="1200">
                <a:solidFill>
                  <a:schemeClr val="tx1"/>
                </a:solidFill>
                <a:latin typeface="+mn-lt"/>
                <a:ea typeface="+mn-ea"/>
                <a:cs typeface="+mn-cs"/>
              </a:defRPr>
            </a:lvl3pPr>
            <a:lvl4pPr marL="798513" indent="-228600" algn="l" defTabSz="914400" rtl="0" eaLnBrk="1" latinLnBrk="0" hangingPunct="1">
              <a:lnSpc>
                <a:spcPct val="90000"/>
              </a:lnSpc>
              <a:spcBef>
                <a:spcPts val="500"/>
              </a:spcBef>
              <a:buFont typeface="Arial" panose="020B0604020202020204" pitchFamily="34" charset="0"/>
              <a:buChar char="•"/>
              <a:defRPr lang="en-US" sz="1600" kern="1200">
                <a:solidFill>
                  <a:schemeClr val="tx1"/>
                </a:solidFill>
                <a:latin typeface="+mn-lt"/>
                <a:ea typeface="+mn-ea"/>
                <a:cs typeface="+mn-cs"/>
              </a:defRPr>
            </a:lvl4pPr>
            <a:lvl5pPr marL="1089025" indent="-228600" algn="l" defTabSz="914400" rtl="0" eaLnBrk="1" latinLnBrk="0" hangingPunct="1">
              <a:lnSpc>
                <a:spcPct val="90000"/>
              </a:lnSpc>
              <a:spcBef>
                <a:spcPts val="500"/>
              </a:spcBef>
              <a:buFont typeface="Arial" panose="020B0604020202020204" pitchFamily="34" charset="0"/>
              <a:buChar char="–"/>
              <a:defRPr lang="en-US"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173422" algn="ctr"/>
            <a:r>
              <a:rPr lang="en-US" sz="2400" dirty="0">
                <a:solidFill>
                  <a:schemeClr val="tx1"/>
                </a:solidFill>
              </a:rPr>
              <a:t>XLH has also been known by patients and healthcare professionals as:</a:t>
            </a:r>
            <a:endParaRPr lang="en-US" sz="2400" baseline="30000" dirty="0">
              <a:solidFill>
                <a:schemeClr val="tx1"/>
              </a:solidFill>
            </a:endParaRPr>
          </a:p>
          <a:p>
            <a:pPr marL="176633" lvl="1" indent="0" algn="ctr">
              <a:buNone/>
            </a:pPr>
            <a:endParaRPr lang="en-US" sz="2400" b="1" dirty="0"/>
          </a:p>
          <a:p>
            <a:pPr algn="ctr"/>
            <a:endParaRPr lang="en-US" sz="2400" dirty="0"/>
          </a:p>
        </p:txBody>
      </p:sp>
      <p:sp>
        <p:nvSpPr>
          <p:cNvPr id="9" name="TextBox 8">
            <a:extLst>
              <a:ext uri="{FF2B5EF4-FFF2-40B4-BE49-F238E27FC236}">
                <a16:creationId xmlns:a16="http://schemas.microsoft.com/office/drawing/2014/main" id="{A2F1EA9E-32F6-4A7C-83E6-8692D3CA8426}"/>
              </a:ext>
            </a:extLst>
          </p:cNvPr>
          <p:cNvSpPr txBox="1"/>
          <p:nvPr/>
        </p:nvSpPr>
        <p:spPr>
          <a:xfrm>
            <a:off x="6029099" y="4279681"/>
            <a:ext cx="5145720" cy="1667764"/>
          </a:xfrm>
          <a:prstGeom prst="rect">
            <a:avLst/>
          </a:prstGeom>
          <a:noFill/>
        </p:spPr>
        <p:txBody>
          <a:bodyPr wrap="square">
            <a:spAutoFit/>
          </a:bodyPr>
          <a:lstStyle/>
          <a:p>
            <a:pPr marL="462383" lvl="1" indent="-285750">
              <a:lnSpc>
                <a:spcPts val="2500"/>
              </a:lnSpc>
              <a:buClr>
                <a:srgbClr val="89A255"/>
              </a:buClr>
            </a:pPr>
            <a:r>
              <a:rPr lang="en-US" dirty="0"/>
              <a:t>X-linked vitamin D–resistant rickets</a:t>
            </a:r>
          </a:p>
          <a:p>
            <a:pPr marL="462383" lvl="1" indent="-285750">
              <a:lnSpc>
                <a:spcPts val="2500"/>
              </a:lnSpc>
              <a:buClr>
                <a:srgbClr val="89A255"/>
              </a:buClr>
            </a:pPr>
            <a:r>
              <a:rPr lang="en-US" spc="-20" dirty="0" err="1"/>
              <a:t>Hypophosphatemic</a:t>
            </a:r>
            <a:r>
              <a:rPr lang="en-US" spc="-20" dirty="0"/>
              <a:t> vitamin D–resistant rickets</a:t>
            </a:r>
          </a:p>
          <a:p>
            <a:pPr marL="462383" lvl="1" indent="-285750">
              <a:lnSpc>
                <a:spcPts val="2500"/>
              </a:lnSpc>
              <a:buClr>
                <a:srgbClr val="89A255"/>
              </a:buClr>
            </a:pPr>
            <a:r>
              <a:rPr lang="en-US" spc="-20" dirty="0"/>
              <a:t>  (HPDR)</a:t>
            </a:r>
          </a:p>
          <a:p>
            <a:pPr marL="462383" lvl="1" indent="-285750">
              <a:lnSpc>
                <a:spcPts val="2500"/>
              </a:lnSpc>
              <a:buClr>
                <a:srgbClr val="89A255"/>
              </a:buClr>
            </a:pPr>
            <a:r>
              <a:rPr lang="en-US" dirty="0"/>
              <a:t>Familial </a:t>
            </a:r>
            <a:r>
              <a:rPr lang="en-US" dirty="0" err="1"/>
              <a:t>hypophosphatemic</a:t>
            </a:r>
            <a:r>
              <a:rPr lang="en-US" dirty="0"/>
              <a:t> rickets</a:t>
            </a:r>
          </a:p>
          <a:p>
            <a:pPr marL="462383" lvl="1" indent="-285750">
              <a:lnSpc>
                <a:spcPts val="2500"/>
              </a:lnSpc>
              <a:buClr>
                <a:srgbClr val="89A255"/>
              </a:buClr>
            </a:pPr>
            <a:r>
              <a:rPr lang="en-US" dirty="0"/>
              <a:t>Familial hypophosphatemia</a:t>
            </a:r>
          </a:p>
        </p:txBody>
      </p:sp>
      <p:sp>
        <p:nvSpPr>
          <p:cNvPr id="10" name="Footer Placeholder 9">
            <a:extLst>
              <a:ext uri="{FF2B5EF4-FFF2-40B4-BE49-F238E27FC236}">
                <a16:creationId xmlns:a16="http://schemas.microsoft.com/office/drawing/2014/main" id="{C1BB12D7-B1E7-3B1B-6D2A-6AB08B8AEA1C}"/>
              </a:ext>
            </a:extLst>
          </p:cNvPr>
          <p:cNvSpPr>
            <a:spLocks noGrp="1"/>
          </p:cNvSpPr>
          <p:nvPr>
            <p:ph type="ftr" sz="quarter" idx="3"/>
          </p:nvPr>
        </p:nvSpPr>
        <p:spPr/>
        <p:txBody>
          <a:bodyPr/>
          <a:lstStyle/>
          <a:p>
            <a:r>
              <a:rPr lang="en-US" dirty="0" err="1"/>
              <a:t>HPDR</a:t>
            </a:r>
            <a:r>
              <a:rPr lang="en-US" dirty="0"/>
              <a:t>, </a:t>
            </a:r>
            <a:r>
              <a:rPr lang="en-US" dirty="0" err="1"/>
              <a:t>hypophosphatemic</a:t>
            </a:r>
            <a:r>
              <a:rPr lang="en-US" dirty="0"/>
              <a:t> vitamin D-resistant rickets; </a:t>
            </a:r>
            <a:r>
              <a:rPr lang="en-US" dirty="0" err="1"/>
              <a:t>VDRR</a:t>
            </a:r>
            <a:r>
              <a:rPr lang="en-US" dirty="0"/>
              <a:t>, vitamin D-resistant rickets; </a:t>
            </a:r>
            <a:r>
              <a:rPr lang="en-US" dirty="0" err="1"/>
              <a:t>XLH</a:t>
            </a:r>
            <a:r>
              <a:rPr lang="en-US" dirty="0"/>
              <a:t>, x-linked hypophosphatemia; XLR, x-linked rickets. </a:t>
            </a:r>
          </a:p>
          <a:p>
            <a:r>
              <a:rPr lang="en-US" dirty="0" err="1"/>
              <a:t>Linglart</a:t>
            </a:r>
            <a:r>
              <a:rPr lang="en-US" dirty="0"/>
              <a:t> A, et al. </a:t>
            </a:r>
            <a:r>
              <a:rPr lang="en-US" i="1" dirty="0" err="1"/>
              <a:t>Endocr</a:t>
            </a:r>
            <a:r>
              <a:rPr lang="en-US" i="1" dirty="0"/>
              <a:t> Connect. </a:t>
            </a:r>
            <a:r>
              <a:rPr lang="en-US" dirty="0"/>
              <a:t>2014;3:R13-R30; </a:t>
            </a:r>
            <a:r>
              <a:rPr lang="en-US" dirty="0" err="1"/>
              <a:t>Ruppe</a:t>
            </a:r>
            <a:r>
              <a:rPr lang="en-US" dirty="0"/>
              <a:t> MD. </a:t>
            </a:r>
            <a:r>
              <a:rPr lang="en-US" i="1" dirty="0" err="1"/>
              <a:t>GeneReviews</a:t>
            </a:r>
            <a:r>
              <a:rPr lang="en-US" i="1" dirty="0"/>
              <a:t>®. </a:t>
            </a:r>
            <a:r>
              <a:rPr lang="en-US" dirty="0"/>
              <a:t>http://www.ncbi.nlm.nih.gov/books/NBK83985/. </a:t>
            </a:r>
          </a:p>
        </p:txBody>
      </p:sp>
    </p:spTree>
    <p:extLst>
      <p:ext uri="{BB962C8B-B14F-4D97-AF65-F5344CB8AC3E}">
        <p14:creationId xmlns:p14="http://schemas.microsoft.com/office/powerpoint/2010/main" val="28042706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8A3439-615E-4CF6-A75B-B82315A33E63}"/>
              </a:ext>
            </a:extLst>
          </p:cNvPr>
          <p:cNvSpPr>
            <a:spLocks noGrp="1"/>
          </p:cNvSpPr>
          <p:nvPr>
            <p:ph type="title"/>
          </p:nvPr>
        </p:nvSpPr>
        <p:spPr/>
        <p:txBody>
          <a:bodyPr/>
          <a:lstStyle/>
          <a:p>
            <a:r>
              <a:rPr lang="en-US" altLang="en-US" dirty="0"/>
              <a:t>Common Symptoms in an Uncommon Disease:</a:t>
            </a:r>
            <a:br>
              <a:rPr lang="en-US" altLang="en-US" dirty="0"/>
            </a:br>
            <a:r>
              <a:rPr lang="en-US" altLang="en-US" dirty="0"/>
              <a:t>X-Linked Hypophosphatemia (XLH)</a:t>
            </a:r>
            <a:endParaRPr lang="en-US" dirty="0"/>
          </a:p>
        </p:txBody>
      </p:sp>
      <p:sp>
        <p:nvSpPr>
          <p:cNvPr id="4" name="Rectangle 1">
            <a:extLst>
              <a:ext uri="{FF2B5EF4-FFF2-40B4-BE49-F238E27FC236}">
                <a16:creationId xmlns:a16="http://schemas.microsoft.com/office/drawing/2014/main" id="{C965AA7D-589B-45D9-9521-DB0AA0D2C2CD}"/>
              </a:ext>
            </a:extLst>
          </p:cNvPr>
          <p:cNvSpPr>
            <a:spLocks noGrp="1" noChangeArrowheads="1"/>
          </p:cNvSpPr>
          <p:nvPr>
            <p:ph idx="4294967295"/>
          </p:nvPr>
        </p:nvSpPr>
        <p:spPr bwMode="auto">
          <a:xfrm>
            <a:off x="0" y="3586163"/>
            <a:ext cx="184150" cy="5540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0" rIns="91440" bIns="0" numCol="1" rtlCol="0" anchor="ctr" anchorCtr="0" compatLnSpc="1">
            <a:prstTxWarp prst="textNoShape">
              <a:avLst/>
            </a:prstTxWarp>
            <a:spAutoFit/>
          </a:bodyPr>
          <a:lstStyle/>
          <a:p>
            <a:pPr marL="0" indent="0" eaLnBrk="0" fontAlgn="base" hangingPunct="0">
              <a:spcBef>
                <a:spcPct val="0"/>
              </a:spcBef>
              <a:spcAft>
                <a:spcPct val="0"/>
              </a:spcAft>
              <a:buClrTx/>
              <a:buNone/>
            </a:pPr>
            <a:endParaRPr lang="en-US" altLang="en-US" sz="1800" dirty="0">
              <a:solidFill>
                <a:schemeClr val="tx1"/>
              </a:solidFill>
              <a:latin typeface="Arial" panose="020B0604020202020204" pitchFamily="34" charset="0"/>
            </a:endParaRPr>
          </a:p>
          <a:p>
            <a:pPr marL="0" indent="0" eaLnBrk="0" fontAlgn="base" hangingPunct="0">
              <a:spcBef>
                <a:spcPct val="0"/>
              </a:spcBef>
              <a:spcAft>
                <a:spcPct val="0"/>
              </a:spcAft>
              <a:buClrTx/>
              <a:buNone/>
            </a:pPr>
            <a:endParaRPr lang="en-US" altLang="en-US" sz="1800" dirty="0">
              <a:solidFill>
                <a:schemeClr val="tx1"/>
              </a:solidFill>
              <a:latin typeface="Arial" panose="020B0604020202020204" pitchFamily="34" charset="0"/>
            </a:endParaRPr>
          </a:p>
        </p:txBody>
      </p:sp>
      <p:sp>
        <p:nvSpPr>
          <p:cNvPr id="3" name="TextBox 2">
            <a:extLst>
              <a:ext uri="{FF2B5EF4-FFF2-40B4-BE49-F238E27FC236}">
                <a16:creationId xmlns:a16="http://schemas.microsoft.com/office/drawing/2014/main" id="{3ECD5A3B-7EEA-4A57-A929-6DF310D2747E}"/>
              </a:ext>
            </a:extLst>
          </p:cNvPr>
          <p:cNvSpPr txBox="1"/>
          <p:nvPr/>
        </p:nvSpPr>
        <p:spPr>
          <a:xfrm>
            <a:off x="1403308" y="1738474"/>
            <a:ext cx="9393910" cy="523220"/>
          </a:xfrm>
          <a:prstGeom prst="rect">
            <a:avLst/>
          </a:prstGeom>
          <a:solidFill>
            <a:schemeClr val="accent4"/>
          </a:solidFill>
          <a:ln>
            <a:noFill/>
          </a:ln>
        </p:spPr>
        <p:txBody>
          <a:bodyPr wrap="square" rtlCol="0">
            <a:spAutoFit/>
          </a:bodyPr>
          <a:lstStyle/>
          <a:p>
            <a:pPr algn="ctr"/>
            <a:r>
              <a:rPr lang="en-US" sz="2800" b="1" dirty="0">
                <a:solidFill>
                  <a:schemeClr val="bg1"/>
                </a:solidFill>
              </a:rPr>
              <a:t>Estimated prevalence of 1:20,000 to 1:25,000</a:t>
            </a:r>
            <a:endParaRPr lang="en-US" sz="2800" b="1" baseline="30000" dirty="0">
              <a:solidFill>
                <a:srgbClr val="7030A0"/>
              </a:solidFill>
            </a:endParaRPr>
          </a:p>
        </p:txBody>
      </p:sp>
      <p:sp>
        <p:nvSpPr>
          <p:cNvPr id="8" name="TextBox 7">
            <a:extLst>
              <a:ext uri="{FF2B5EF4-FFF2-40B4-BE49-F238E27FC236}">
                <a16:creationId xmlns:a16="http://schemas.microsoft.com/office/drawing/2014/main" id="{25373140-2660-47B6-8DD0-E837249B1F22}"/>
              </a:ext>
            </a:extLst>
          </p:cNvPr>
          <p:cNvSpPr txBox="1"/>
          <p:nvPr/>
        </p:nvSpPr>
        <p:spPr>
          <a:xfrm>
            <a:off x="1404934" y="2619664"/>
            <a:ext cx="9382134" cy="523220"/>
          </a:xfrm>
          <a:prstGeom prst="rect">
            <a:avLst/>
          </a:prstGeom>
          <a:solidFill>
            <a:schemeClr val="accent3"/>
          </a:solidFill>
          <a:ln>
            <a:noFill/>
          </a:ln>
        </p:spPr>
        <p:txBody>
          <a:bodyPr wrap="square" rtlCol="0">
            <a:spAutoFit/>
          </a:bodyPr>
          <a:lstStyle/>
          <a:p>
            <a:pPr algn="ctr"/>
            <a:r>
              <a:rPr lang="en-US" sz="2800" b="1" dirty="0">
                <a:solidFill>
                  <a:schemeClr val="bg1"/>
                </a:solidFill>
              </a:rPr>
              <a:t>There are 12,000 to 16,000 </a:t>
            </a:r>
            <a:r>
              <a:rPr lang="en-US" sz="2800" b="1" dirty="0" err="1">
                <a:solidFill>
                  <a:schemeClr val="bg1"/>
                </a:solidFill>
              </a:rPr>
              <a:t>XLH</a:t>
            </a:r>
            <a:r>
              <a:rPr lang="en-US" sz="2800" b="1" dirty="0">
                <a:solidFill>
                  <a:schemeClr val="bg1"/>
                </a:solidFill>
              </a:rPr>
              <a:t> patients in the US</a:t>
            </a:r>
            <a:endParaRPr lang="en-US" sz="2800" b="1" baseline="30000" dirty="0">
              <a:solidFill>
                <a:srgbClr val="7030A0"/>
              </a:solidFill>
            </a:endParaRPr>
          </a:p>
        </p:txBody>
      </p:sp>
      <p:grpSp>
        <p:nvGrpSpPr>
          <p:cNvPr id="12" name="Group 11">
            <a:extLst>
              <a:ext uri="{FF2B5EF4-FFF2-40B4-BE49-F238E27FC236}">
                <a16:creationId xmlns:a16="http://schemas.microsoft.com/office/drawing/2014/main" id="{CF361B9E-25CE-A2B6-7D27-BA1D0A89FCF5}"/>
              </a:ext>
            </a:extLst>
          </p:cNvPr>
          <p:cNvGrpSpPr/>
          <p:nvPr/>
        </p:nvGrpSpPr>
        <p:grpSpPr>
          <a:xfrm>
            <a:off x="1403308" y="3530412"/>
            <a:ext cx="9383760" cy="1478865"/>
            <a:chOff x="1431884" y="3916180"/>
            <a:chExt cx="9383760" cy="1478865"/>
          </a:xfrm>
        </p:grpSpPr>
        <p:sp>
          <p:nvSpPr>
            <p:cNvPr id="5" name="TextBox 4">
              <a:extLst>
                <a:ext uri="{FF2B5EF4-FFF2-40B4-BE49-F238E27FC236}">
                  <a16:creationId xmlns:a16="http://schemas.microsoft.com/office/drawing/2014/main" id="{C58BFDB1-4B35-4B7D-BA59-30D1B8B792C8}"/>
                </a:ext>
              </a:extLst>
            </p:cNvPr>
            <p:cNvSpPr txBox="1"/>
            <p:nvPr/>
          </p:nvSpPr>
          <p:spPr>
            <a:xfrm flipH="1">
              <a:off x="1431884" y="3916180"/>
              <a:ext cx="2739067" cy="523220"/>
            </a:xfrm>
            <a:prstGeom prst="rect">
              <a:avLst/>
            </a:prstGeom>
            <a:solidFill>
              <a:schemeClr val="accent2">
                <a:lumMod val="40000"/>
                <a:lumOff val="60000"/>
              </a:schemeClr>
            </a:solidFill>
          </p:spPr>
          <p:txBody>
            <a:bodyPr wrap="square" rtlCol="0">
              <a:spAutoFit/>
            </a:bodyPr>
            <a:lstStyle/>
            <a:p>
              <a:pPr algn="ctr"/>
              <a:r>
                <a:rPr lang="en-US" sz="2800" b="1" dirty="0"/>
                <a:t>Excess FGF23</a:t>
              </a:r>
            </a:p>
          </p:txBody>
        </p:sp>
        <p:sp>
          <p:nvSpPr>
            <p:cNvPr id="9" name="TextBox 8">
              <a:extLst>
                <a:ext uri="{FF2B5EF4-FFF2-40B4-BE49-F238E27FC236}">
                  <a16:creationId xmlns:a16="http://schemas.microsoft.com/office/drawing/2014/main" id="{114E7A4B-6CDD-40D0-9B39-D748E6CCC151}"/>
                </a:ext>
              </a:extLst>
            </p:cNvPr>
            <p:cNvSpPr txBox="1"/>
            <p:nvPr/>
          </p:nvSpPr>
          <p:spPr>
            <a:xfrm flipH="1">
              <a:off x="4432646" y="4287049"/>
              <a:ext cx="6382998" cy="1107996"/>
            </a:xfrm>
            <a:prstGeom prst="rect">
              <a:avLst/>
            </a:prstGeom>
            <a:solidFill>
              <a:schemeClr val="accent2">
                <a:lumMod val="40000"/>
                <a:lumOff val="60000"/>
              </a:schemeClr>
            </a:solidFill>
          </p:spPr>
          <p:txBody>
            <a:bodyPr wrap="square" rtlCol="0">
              <a:spAutoFit/>
            </a:bodyPr>
            <a:lstStyle/>
            <a:p>
              <a:pPr algn="ctr"/>
              <a:r>
                <a:rPr lang="en-US" sz="2800" b="1" dirty="0"/>
                <a:t>PHEX Gene Dysfunction</a:t>
              </a:r>
            </a:p>
            <a:p>
              <a:pPr algn="ctr"/>
              <a:r>
                <a:rPr lang="en-US" b="1" dirty="0"/>
                <a:t>‘Phosphate-regulating endopeptidase homolog X-linked’ </a:t>
              </a:r>
            </a:p>
            <a:p>
              <a:pPr algn="ctr"/>
              <a:r>
                <a:rPr lang="en-US" sz="2000" b="1" dirty="0"/>
                <a:t>Loss of function mutation leading to excess FGF23</a:t>
              </a:r>
            </a:p>
          </p:txBody>
        </p:sp>
      </p:grpSp>
      <p:sp>
        <p:nvSpPr>
          <p:cNvPr id="11" name="Footer Placeholder 10">
            <a:extLst>
              <a:ext uri="{FF2B5EF4-FFF2-40B4-BE49-F238E27FC236}">
                <a16:creationId xmlns:a16="http://schemas.microsoft.com/office/drawing/2014/main" id="{3F7A07FA-6101-F8D9-7BB6-B227867C86E8}"/>
              </a:ext>
            </a:extLst>
          </p:cNvPr>
          <p:cNvSpPr>
            <a:spLocks noGrp="1"/>
          </p:cNvSpPr>
          <p:nvPr>
            <p:ph type="ftr" sz="quarter" idx="3"/>
          </p:nvPr>
        </p:nvSpPr>
        <p:spPr/>
        <p:txBody>
          <a:bodyPr/>
          <a:lstStyle/>
          <a:p>
            <a:r>
              <a:rPr lang="en-US" dirty="0"/>
              <a:t>FGF, fibroblast growth factor; </a:t>
            </a:r>
            <a:r>
              <a:rPr lang="en-US" dirty="0" err="1"/>
              <a:t>PHEX</a:t>
            </a:r>
            <a:r>
              <a:rPr lang="en-US" dirty="0"/>
              <a:t>, phosphate-regulating endopeptidase homolog x-linked.</a:t>
            </a:r>
          </a:p>
          <a:p>
            <a:r>
              <a:rPr lang="en-US" dirty="0"/>
              <a:t>Beck-Nielsen SS, et al. </a:t>
            </a:r>
            <a:r>
              <a:rPr lang="en-US" i="1" dirty="0" err="1"/>
              <a:t>Eur</a:t>
            </a:r>
            <a:r>
              <a:rPr lang="en-US" i="1" dirty="0"/>
              <a:t> J Endocrinol. </a:t>
            </a:r>
            <a:r>
              <a:rPr lang="en-US" dirty="0"/>
              <a:t>2009;160:491-97; Carpenter TO. </a:t>
            </a:r>
            <a:r>
              <a:rPr lang="en-US" i="1" dirty="0" err="1"/>
              <a:t>Pediatr</a:t>
            </a:r>
            <a:r>
              <a:rPr lang="en-US" i="1" dirty="0"/>
              <a:t> Clin North Am. </a:t>
            </a:r>
            <a:r>
              <a:rPr lang="en-US" dirty="0"/>
              <a:t>1997;44:443-66; </a:t>
            </a:r>
            <a:r>
              <a:rPr lang="en-US" dirty="0" err="1"/>
              <a:t>Ruppe</a:t>
            </a:r>
            <a:r>
              <a:rPr lang="en-US" dirty="0"/>
              <a:t> MD. </a:t>
            </a:r>
            <a:r>
              <a:rPr lang="en-US" i="1" dirty="0" err="1"/>
              <a:t>GeneReviews</a:t>
            </a:r>
            <a:r>
              <a:rPr lang="en-US" i="1" dirty="0"/>
              <a:t>®. </a:t>
            </a:r>
            <a:r>
              <a:rPr lang="en-US" dirty="0"/>
              <a:t>http://www.ncbi.nlm.nih.gov/books/NBK83985/. Accessed March 12, 2018; Shore RM, Chesney </a:t>
            </a:r>
            <a:r>
              <a:rPr lang="en-US" dirty="0" err="1"/>
              <a:t>RW</a:t>
            </a:r>
            <a:r>
              <a:rPr lang="en-US" dirty="0"/>
              <a:t>. </a:t>
            </a:r>
            <a:r>
              <a:rPr lang="en-US" i="1" dirty="0" err="1"/>
              <a:t>Pediatr</a:t>
            </a:r>
            <a:r>
              <a:rPr lang="en-US" i="1" dirty="0"/>
              <a:t> </a:t>
            </a:r>
            <a:r>
              <a:rPr lang="en-US" i="1" dirty="0" err="1"/>
              <a:t>Radiol</a:t>
            </a:r>
            <a:r>
              <a:rPr lang="en-US" i="1" dirty="0"/>
              <a:t>. </a:t>
            </a:r>
            <a:r>
              <a:rPr lang="en-US" dirty="0"/>
              <a:t>2013;43:140-72. </a:t>
            </a:r>
          </a:p>
        </p:txBody>
      </p:sp>
    </p:spTree>
    <p:extLst>
      <p:ext uri="{BB962C8B-B14F-4D97-AF65-F5344CB8AC3E}">
        <p14:creationId xmlns:p14="http://schemas.microsoft.com/office/powerpoint/2010/main" val="9877658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8A3439-615E-4CF6-A75B-B82315A33E63}"/>
              </a:ext>
            </a:extLst>
          </p:cNvPr>
          <p:cNvSpPr>
            <a:spLocks noGrp="1"/>
          </p:cNvSpPr>
          <p:nvPr>
            <p:ph type="title"/>
          </p:nvPr>
        </p:nvSpPr>
        <p:spPr/>
        <p:txBody>
          <a:bodyPr/>
          <a:lstStyle/>
          <a:p>
            <a:r>
              <a:rPr lang="en-US" altLang="en-US" dirty="0"/>
              <a:t>Common Symptoms in an Uncommon Disease:</a:t>
            </a:r>
            <a:br>
              <a:rPr lang="en-US" altLang="en-US" dirty="0"/>
            </a:br>
            <a:r>
              <a:rPr lang="en-US" altLang="en-US" dirty="0"/>
              <a:t>X-Linked Hypophosphatemia (XLH)</a:t>
            </a:r>
            <a:endParaRPr lang="en-US" dirty="0"/>
          </a:p>
        </p:txBody>
      </p:sp>
      <p:sp>
        <p:nvSpPr>
          <p:cNvPr id="4" name="Rectangle 1">
            <a:extLst>
              <a:ext uri="{FF2B5EF4-FFF2-40B4-BE49-F238E27FC236}">
                <a16:creationId xmlns:a16="http://schemas.microsoft.com/office/drawing/2014/main" id="{C965AA7D-589B-45D9-9521-DB0AA0D2C2CD}"/>
              </a:ext>
            </a:extLst>
          </p:cNvPr>
          <p:cNvSpPr>
            <a:spLocks noGrp="1" noChangeArrowheads="1"/>
          </p:cNvSpPr>
          <p:nvPr>
            <p:ph idx="4294967295"/>
          </p:nvPr>
        </p:nvSpPr>
        <p:spPr bwMode="auto">
          <a:xfrm>
            <a:off x="0" y="3586163"/>
            <a:ext cx="184150" cy="5540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0" rIns="91440" bIns="0" numCol="1" rtlCol="0" anchor="ctr" anchorCtr="0" compatLnSpc="1">
            <a:prstTxWarp prst="textNoShape">
              <a:avLst/>
            </a:prstTxWarp>
            <a:spAutoFit/>
          </a:bodyPr>
          <a:lstStyle/>
          <a:p>
            <a:pPr marL="0" indent="0" eaLnBrk="0" fontAlgn="base" hangingPunct="0">
              <a:spcBef>
                <a:spcPct val="0"/>
              </a:spcBef>
              <a:spcAft>
                <a:spcPct val="0"/>
              </a:spcAft>
              <a:buClrTx/>
              <a:buNone/>
            </a:pPr>
            <a:endParaRPr lang="en-US" altLang="en-US" sz="1800" dirty="0">
              <a:solidFill>
                <a:schemeClr val="tx1"/>
              </a:solidFill>
              <a:latin typeface="Arial" panose="020B0604020202020204" pitchFamily="34" charset="0"/>
            </a:endParaRPr>
          </a:p>
          <a:p>
            <a:pPr marL="0" indent="0" eaLnBrk="0" fontAlgn="base" hangingPunct="0">
              <a:spcBef>
                <a:spcPct val="0"/>
              </a:spcBef>
              <a:spcAft>
                <a:spcPct val="0"/>
              </a:spcAft>
              <a:buClrTx/>
              <a:buNone/>
            </a:pPr>
            <a:endParaRPr lang="en-US" altLang="en-US" sz="1800" dirty="0">
              <a:solidFill>
                <a:schemeClr val="tx1"/>
              </a:solidFill>
              <a:latin typeface="Arial" panose="020B0604020202020204" pitchFamily="34" charset="0"/>
            </a:endParaRPr>
          </a:p>
        </p:txBody>
      </p:sp>
      <p:sp>
        <p:nvSpPr>
          <p:cNvPr id="3" name="TextBox 2">
            <a:extLst>
              <a:ext uri="{FF2B5EF4-FFF2-40B4-BE49-F238E27FC236}">
                <a16:creationId xmlns:a16="http://schemas.microsoft.com/office/drawing/2014/main" id="{3ECD5A3B-7EEA-4A57-A929-6DF310D2747E}"/>
              </a:ext>
            </a:extLst>
          </p:cNvPr>
          <p:cNvSpPr txBox="1"/>
          <p:nvPr/>
        </p:nvSpPr>
        <p:spPr>
          <a:xfrm>
            <a:off x="1403308" y="1738474"/>
            <a:ext cx="9393910" cy="523220"/>
          </a:xfrm>
          <a:prstGeom prst="rect">
            <a:avLst/>
          </a:prstGeom>
          <a:solidFill>
            <a:schemeClr val="accent4"/>
          </a:solidFill>
          <a:ln>
            <a:noFill/>
          </a:ln>
        </p:spPr>
        <p:txBody>
          <a:bodyPr wrap="square" rtlCol="0">
            <a:spAutoFit/>
          </a:bodyPr>
          <a:lstStyle/>
          <a:p>
            <a:pPr algn="ctr"/>
            <a:r>
              <a:rPr lang="en-US" sz="2800" b="1" dirty="0">
                <a:solidFill>
                  <a:schemeClr val="bg1"/>
                </a:solidFill>
              </a:rPr>
              <a:t>Estimated prevalence of 1:20,000 to 1:25,000</a:t>
            </a:r>
            <a:endParaRPr lang="en-US" sz="2800" b="1" baseline="30000" dirty="0">
              <a:solidFill>
                <a:srgbClr val="7030A0"/>
              </a:solidFill>
            </a:endParaRPr>
          </a:p>
        </p:txBody>
      </p:sp>
      <p:sp>
        <p:nvSpPr>
          <p:cNvPr id="8" name="TextBox 7">
            <a:extLst>
              <a:ext uri="{FF2B5EF4-FFF2-40B4-BE49-F238E27FC236}">
                <a16:creationId xmlns:a16="http://schemas.microsoft.com/office/drawing/2014/main" id="{25373140-2660-47B6-8DD0-E837249B1F22}"/>
              </a:ext>
            </a:extLst>
          </p:cNvPr>
          <p:cNvSpPr txBox="1"/>
          <p:nvPr/>
        </p:nvSpPr>
        <p:spPr>
          <a:xfrm>
            <a:off x="1404934" y="2619664"/>
            <a:ext cx="9382134" cy="523220"/>
          </a:xfrm>
          <a:prstGeom prst="rect">
            <a:avLst/>
          </a:prstGeom>
          <a:solidFill>
            <a:schemeClr val="accent3"/>
          </a:solidFill>
          <a:ln>
            <a:noFill/>
          </a:ln>
        </p:spPr>
        <p:txBody>
          <a:bodyPr wrap="square" rtlCol="0">
            <a:spAutoFit/>
          </a:bodyPr>
          <a:lstStyle/>
          <a:p>
            <a:pPr algn="ctr"/>
            <a:r>
              <a:rPr lang="en-US" sz="2800" b="1" dirty="0">
                <a:solidFill>
                  <a:schemeClr val="bg1"/>
                </a:solidFill>
              </a:rPr>
              <a:t>There are 12,000 to 16,000 </a:t>
            </a:r>
            <a:r>
              <a:rPr lang="en-US" sz="2800" b="1" dirty="0" err="1">
                <a:solidFill>
                  <a:schemeClr val="bg1"/>
                </a:solidFill>
              </a:rPr>
              <a:t>XLH</a:t>
            </a:r>
            <a:r>
              <a:rPr lang="en-US" sz="2800" b="1" dirty="0">
                <a:solidFill>
                  <a:schemeClr val="bg1"/>
                </a:solidFill>
              </a:rPr>
              <a:t> patients in the US</a:t>
            </a:r>
            <a:endParaRPr lang="en-US" sz="2800" b="1" baseline="30000" dirty="0">
              <a:solidFill>
                <a:srgbClr val="7030A0"/>
              </a:solidFill>
            </a:endParaRPr>
          </a:p>
        </p:txBody>
      </p:sp>
      <p:pic>
        <p:nvPicPr>
          <p:cNvPr id="6" name="Picture 5">
            <a:extLst>
              <a:ext uri="{FF2B5EF4-FFF2-40B4-BE49-F238E27FC236}">
                <a16:creationId xmlns:a16="http://schemas.microsoft.com/office/drawing/2014/main" id="{70147680-DD38-46E9-B9D4-F6A268FD18FA}"/>
              </a:ext>
            </a:extLst>
          </p:cNvPr>
          <p:cNvPicPr>
            <a:picLocks noChangeAspect="1"/>
          </p:cNvPicPr>
          <p:nvPr/>
        </p:nvPicPr>
        <p:blipFill>
          <a:blip r:embed="rId3"/>
          <a:stretch>
            <a:fillRect/>
          </a:stretch>
        </p:blipFill>
        <p:spPr>
          <a:xfrm>
            <a:off x="1801561" y="4184590"/>
            <a:ext cx="1937182" cy="1487756"/>
          </a:xfrm>
          <a:prstGeom prst="rect">
            <a:avLst/>
          </a:prstGeom>
          <a:ln>
            <a:solidFill>
              <a:schemeClr val="tx2">
                <a:lumMod val="60000"/>
                <a:lumOff val="40000"/>
              </a:schemeClr>
            </a:solidFill>
          </a:ln>
        </p:spPr>
      </p:pic>
      <p:grpSp>
        <p:nvGrpSpPr>
          <p:cNvPr id="12" name="Group 11">
            <a:extLst>
              <a:ext uri="{FF2B5EF4-FFF2-40B4-BE49-F238E27FC236}">
                <a16:creationId xmlns:a16="http://schemas.microsoft.com/office/drawing/2014/main" id="{CF361B9E-25CE-A2B6-7D27-BA1D0A89FCF5}"/>
              </a:ext>
            </a:extLst>
          </p:cNvPr>
          <p:cNvGrpSpPr/>
          <p:nvPr/>
        </p:nvGrpSpPr>
        <p:grpSpPr>
          <a:xfrm>
            <a:off x="1403308" y="3530412"/>
            <a:ext cx="9383760" cy="1478865"/>
            <a:chOff x="1431884" y="3916180"/>
            <a:chExt cx="9383760" cy="1478865"/>
          </a:xfrm>
        </p:grpSpPr>
        <p:sp>
          <p:nvSpPr>
            <p:cNvPr id="5" name="TextBox 4">
              <a:extLst>
                <a:ext uri="{FF2B5EF4-FFF2-40B4-BE49-F238E27FC236}">
                  <a16:creationId xmlns:a16="http://schemas.microsoft.com/office/drawing/2014/main" id="{C58BFDB1-4B35-4B7D-BA59-30D1B8B792C8}"/>
                </a:ext>
              </a:extLst>
            </p:cNvPr>
            <p:cNvSpPr txBox="1"/>
            <p:nvPr/>
          </p:nvSpPr>
          <p:spPr>
            <a:xfrm flipH="1">
              <a:off x="1431884" y="3916180"/>
              <a:ext cx="2739067" cy="523220"/>
            </a:xfrm>
            <a:prstGeom prst="rect">
              <a:avLst/>
            </a:prstGeom>
            <a:solidFill>
              <a:schemeClr val="accent2">
                <a:lumMod val="40000"/>
                <a:lumOff val="60000"/>
              </a:schemeClr>
            </a:solidFill>
          </p:spPr>
          <p:txBody>
            <a:bodyPr wrap="square" rtlCol="0">
              <a:spAutoFit/>
            </a:bodyPr>
            <a:lstStyle/>
            <a:p>
              <a:pPr algn="ctr"/>
              <a:r>
                <a:rPr lang="en-US" sz="2800" b="1" dirty="0"/>
                <a:t>Excess FGF23</a:t>
              </a:r>
            </a:p>
          </p:txBody>
        </p:sp>
        <p:sp>
          <p:nvSpPr>
            <p:cNvPr id="9" name="TextBox 8">
              <a:extLst>
                <a:ext uri="{FF2B5EF4-FFF2-40B4-BE49-F238E27FC236}">
                  <a16:creationId xmlns:a16="http://schemas.microsoft.com/office/drawing/2014/main" id="{114E7A4B-6CDD-40D0-9B39-D748E6CCC151}"/>
                </a:ext>
              </a:extLst>
            </p:cNvPr>
            <p:cNvSpPr txBox="1"/>
            <p:nvPr/>
          </p:nvSpPr>
          <p:spPr>
            <a:xfrm flipH="1">
              <a:off x="4432646" y="4287049"/>
              <a:ext cx="6382998" cy="1107996"/>
            </a:xfrm>
            <a:prstGeom prst="rect">
              <a:avLst/>
            </a:prstGeom>
            <a:solidFill>
              <a:schemeClr val="accent2">
                <a:lumMod val="40000"/>
                <a:lumOff val="60000"/>
              </a:schemeClr>
            </a:solidFill>
          </p:spPr>
          <p:txBody>
            <a:bodyPr wrap="square" rtlCol="0">
              <a:spAutoFit/>
            </a:bodyPr>
            <a:lstStyle/>
            <a:p>
              <a:pPr algn="ctr"/>
              <a:r>
                <a:rPr lang="en-US" sz="2800" b="1" dirty="0"/>
                <a:t>PHEX Gene Dysfunction</a:t>
              </a:r>
            </a:p>
            <a:p>
              <a:pPr algn="ctr"/>
              <a:r>
                <a:rPr lang="en-US" b="1" dirty="0"/>
                <a:t>‘Phosphate-regulating endopeptidase homolog X-linked’ </a:t>
              </a:r>
            </a:p>
            <a:p>
              <a:pPr algn="ctr"/>
              <a:r>
                <a:rPr lang="en-US" sz="2000" b="1" dirty="0"/>
                <a:t>Loss of function mutation leading to excess FGF23</a:t>
              </a:r>
            </a:p>
          </p:txBody>
        </p:sp>
      </p:grpSp>
      <p:sp>
        <p:nvSpPr>
          <p:cNvPr id="11" name="Footer Placeholder 10">
            <a:extLst>
              <a:ext uri="{FF2B5EF4-FFF2-40B4-BE49-F238E27FC236}">
                <a16:creationId xmlns:a16="http://schemas.microsoft.com/office/drawing/2014/main" id="{3F7A07FA-6101-F8D9-7BB6-B227867C86E8}"/>
              </a:ext>
            </a:extLst>
          </p:cNvPr>
          <p:cNvSpPr>
            <a:spLocks noGrp="1"/>
          </p:cNvSpPr>
          <p:nvPr>
            <p:ph type="ftr" sz="quarter" idx="3"/>
          </p:nvPr>
        </p:nvSpPr>
        <p:spPr/>
        <p:txBody>
          <a:bodyPr/>
          <a:lstStyle/>
          <a:p>
            <a:r>
              <a:rPr lang="en-US" dirty="0"/>
              <a:t>FGF, fibroblast growth factor; </a:t>
            </a:r>
            <a:r>
              <a:rPr lang="en-US" dirty="0" err="1"/>
              <a:t>PHEX</a:t>
            </a:r>
            <a:r>
              <a:rPr lang="en-US" dirty="0"/>
              <a:t>, phosphate-regulating endopeptidase homolog x-linked.</a:t>
            </a:r>
          </a:p>
          <a:p>
            <a:r>
              <a:rPr lang="en-US" dirty="0"/>
              <a:t>Beck-Nielsen SS, et al. </a:t>
            </a:r>
            <a:r>
              <a:rPr lang="en-US" i="1" dirty="0" err="1"/>
              <a:t>Eur</a:t>
            </a:r>
            <a:r>
              <a:rPr lang="en-US" i="1" dirty="0"/>
              <a:t> J Endocrinol. </a:t>
            </a:r>
            <a:r>
              <a:rPr lang="en-US" dirty="0"/>
              <a:t>2009;160:491-97; Carpenter TO. </a:t>
            </a:r>
            <a:r>
              <a:rPr lang="en-US" i="1" dirty="0" err="1"/>
              <a:t>Pediatr</a:t>
            </a:r>
            <a:r>
              <a:rPr lang="en-US" i="1" dirty="0"/>
              <a:t> Clin North Am. </a:t>
            </a:r>
            <a:r>
              <a:rPr lang="en-US" dirty="0"/>
              <a:t>1997;44:443-66; </a:t>
            </a:r>
            <a:r>
              <a:rPr lang="en-US" dirty="0" err="1"/>
              <a:t>Ruppe</a:t>
            </a:r>
            <a:r>
              <a:rPr lang="en-US" dirty="0"/>
              <a:t> MD. </a:t>
            </a:r>
            <a:r>
              <a:rPr lang="en-US" i="1" dirty="0" err="1"/>
              <a:t>GeneReviews</a:t>
            </a:r>
            <a:r>
              <a:rPr lang="en-US" i="1" dirty="0"/>
              <a:t>®. </a:t>
            </a:r>
            <a:r>
              <a:rPr lang="en-US" dirty="0"/>
              <a:t>http://www.ncbi.nlm.nih.gov/books/NBK83985/. Accessed March 12, 2018; Shore RM, Chesney </a:t>
            </a:r>
            <a:r>
              <a:rPr lang="en-US" dirty="0" err="1"/>
              <a:t>RW</a:t>
            </a:r>
            <a:r>
              <a:rPr lang="en-US" dirty="0"/>
              <a:t>. </a:t>
            </a:r>
            <a:r>
              <a:rPr lang="en-US" i="1" dirty="0" err="1"/>
              <a:t>Pediatr</a:t>
            </a:r>
            <a:r>
              <a:rPr lang="en-US" i="1" dirty="0"/>
              <a:t> </a:t>
            </a:r>
            <a:r>
              <a:rPr lang="en-US" i="1" dirty="0" err="1"/>
              <a:t>Radiol</a:t>
            </a:r>
            <a:r>
              <a:rPr lang="en-US" i="1" dirty="0"/>
              <a:t>. </a:t>
            </a:r>
            <a:r>
              <a:rPr lang="en-US" dirty="0"/>
              <a:t>2013;43:140-72. </a:t>
            </a:r>
          </a:p>
        </p:txBody>
      </p:sp>
    </p:spTree>
    <p:extLst>
      <p:ext uri="{BB962C8B-B14F-4D97-AF65-F5344CB8AC3E}">
        <p14:creationId xmlns:p14="http://schemas.microsoft.com/office/powerpoint/2010/main" val="4252901870"/>
      </p:ext>
    </p:extLst>
  </p:cSld>
  <p:clrMapOvr>
    <a:masterClrMapping/>
  </p:clrMapOvr>
</p:sld>
</file>

<file path=ppt/theme/theme1.xml><?xml version="1.0" encoding="utf-8"?>
<a:theme xmlns:a="http://schemas.openxmlformats.org/drawingml/2006/main" name="2020 Peds">
  <a:themeElements>
    <a:clrScheme name="Peds 19">
      <a:dk1>
        <a:srgbClr val="4D4D4D"/>
      </a:dk1>
      <a:lt1>
        <a:srgbClr val="FFFFFF"/>
      </a:lt1>
      <a:dk2>
        <a:srgbClr val="4D4D4D"/>
      </a:dk2>
      <a:lt2>
        <a:srgbClr val="FFFFFF"/>
      </a:lt2>
      <a:accent1>
        <a:srgbClr val="C3472E"/>
      </a:accent1>
      <a:accent2>
        <a:srgbClr val="FDB515"/>
      </a:accent2>
      <a:accent3>
        <a:srgbClr val="35A696"/>
      </a:accent3>
      <a:accent4>
        <a:srgbClr val="416BA9"/>
      </a:accent4>
      <a:accent5>
        <a:srgbClr val="2E4264"/>
      </a:accent5>
      <a:accent6>
        <a:srgbClr val="B1A089"/>
      </a:accent6>
      <a:hlink>
        <a:srgbClr val="416BA9"/>
      </a:hlink>
      <a:folHlink>
        <a:srgbClr val="949494"/>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2020 Peds" id="{A1DF081F-D48E-4BA0-A720-C67A62D8180F}" vid="{0C7E4AF1-3218-4C7E-91D3-F85F1B04D7F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2020 Peds</Template>
  <TotalTime>0</TotalTime>
  <Words>1347</Words>
  <Application>Microsoft Office PowerPoint</Application>
  <PresentationFormat>Widescreen</PresentationFormat>
  <Paragraphs>160</Paragraphs>
  <Slides>17</Slides>
  <Notes>11</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17</vt:i4>
      </vt:variant>
    </vt:vector>
  </HeadingPairs>
  <TitlesOfParts>
    <vt:vector size="21" baseType="lpstr">
      <vt:lpstr>Arial</vt:lpstr>
      <vt:lpstr>Calibri</vt:lpstr>
      <vt:lpstr>2020 Peds</vt:lpstr>
      <vt:lpstr>Image</vt:lpstr>
      <vt:lpstr>   XLH: An Uncommon But Treatable Disorder    </vt:lpstr>
      <vt:lpstr>Disclaimer</vt:lpstr>
      <vt:lpstr>Common Symptoms in an Uncommon Disease: X-Linked Hypophosphatemia (XLH)</vt:lpstr>
      <vt:lpstr>Common Symptoms in an Uncommon Disease: X-Linked Hypophosphatemia (XLH)</vt:lpstr>
      <vt:lpstr>Common Symptoms in an Uncommon Disease: X-Linked Hypophosphatemia (XLH)</vt:lpstr>
      <vt:lpstr>Common Symptoms in an Uncommon Disease: X-Linked Hypophosphatemia (XLH)</vt:lpstr>
      <vt:lpstr>Common Symptoms in an Uncommon Disease: X-Linked Hypophosphatemia (XLH)</vt:lpstr>
      <vt:lpstr>Common Symptoms in an Uncommon Disease: X-Linked Hypophosphatemia (XLH)</vt:lpstr>
      <vt:lpstr>Common Symptoms in an Uncommon Disease: X-Linked Hypophosphatemia (XLH)</vt:lpstr>
      <vt:lpstr>Common Symptoms in an Uncommon Disease: X-Linked Hypophosphatemia (XLH)</vt:lpstr>
      <vt:lpstr>Common Symptoms in an Uncommon Disease: X-Linked Hypophosphatemia (XLH)</vt:lpstr>
      <vt:lpstr>Common Symptoms in an Uncommon Disease: X-Linked Hypophosphatemia (XLH)</vt:lpstr>
      <vt:lpstr>Common Symptoms in an Uncommon Disease: X-Linked Hypophosphatemia (XLH)</vt:lpstr>
      <vt:lpstr>FGF23</vt:lpstr>
      <vt:lpstr>XLH and the Crucial Role of Excess FGF23 </vt:lpstr>
      <vt:lpstr>XLH and the Crucial Role of Excess FGF23 </vt:lpstr>
      <vt:lpstr>XLH and the Crucial Role of Excess FGF23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2019-05-10T15:34:56Z</dcterms:created>
  <dcterms:modified xsi:type="dcterms:W3CDTF">2022-12-21T14:27:37Z</dcterms:modified>
</cp:coreProperties>
</file>