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9"/>
  </p:notesMasterIdLst>
  <p:sldIdLst>
    <p:sldId id="343" r:id="rId2"/>
    <p:sldId id="256" r:id="rId3"/>
    <p:sldId id="852" r:id="rId4"/>
    <p:sldId id="847" r:id="rId5"/>
    <p:sldId id="853" r:id="rId6"/>
    <p:sldId id="854" r:id="rId7"/>
    <p:sldId id="855" r:id="rId8"/>
    <p:sldId id="848" r:id="rId9"/>
    <p:sldId id="856" r:id="rId10"/>
    <p:sldId id="849" r:id="rId11"/>
    <p:sldId id="857" r:id="rId12"/>
    <p:sldId id="858" r:id="rId13"/>
    <p:sldId id="859" r:id="rId14"/>
    <p:sldId id="265" r:id="rId15"/>
    <p:sldId id="850" r:id="rId16"/>
    <p:sldId id="860" r:id="rId17"/>
    <p:sldId id="86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1745" userDrawn="1">
          <p15:clr>
            <a:srgbClr val="A4A3A4"/>
          </p15:clr>
        </p15:guide>
        <p15:guide id="4" pos="679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56" autoAdjust="0"/>
    <p:restoredTop sz="93353" autoAdjust="0"/>
  </p:normalViewPr>
  <p:slideViewPr>
    <p:cSldViewPr snapToGrid="0">
      <p:cViewPr varScale="1">
        <p:scale>
          <a:sx n="60" d="100"/>
          <a:sy n="60" d="100"/>
        </p:scale>
        <p:origin x="78" y="1308"/>
      </p:cViewPr>
      <p:guideLst>
        <p:guide orient="horz" pos="2160"/>
        <p:guide pos="3840"/>
        <p:guide pos="1745"/>
        <p:guide pos="6792"/>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9BC7A-BB4B-4968-AA34-6F92F657B56F}" type="datetimeFigureOut">
              <a:rPr lang="en-US" smtClean="0"/>
              <a:t>12/21/2022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B41CCF-1001-4D52-BCF3-658308EC8578}" type="slidenum">
              <a:rPr lang="en-US" smtClean="0"/>
              <a:t>‹#›</a:t>
            </a:fld>
            <a:endParaRPr lang="en-US"/>
          </a:p>
        </p:txBody>
      </p:sp>
    </p:spTree>
    <p:extLst>
      <p:ext uri="{BB962C8B-B14F-4D97-AF65-F5344CB8AC3E}">
        <p14:creationId xmlns:p14="http://schemas.microsoft.com/office/powerpoint/2010/main" val="2304171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75EBFED-1D0F-4164-AAFD-4D150E6DF8DC}" type="slidenum">
              <a:rPr lang="en-US" altLang="en-US" smtClean="0"/>
              <a:pPr/>
              <a:t>1</a:t>
            </a:fld>
            <a:endParaRPr lang="en-US" altLang="en-US"/>
          </a:p>
        </p:txBody>
      </p:sp>
    </p:spTree>
    <p:extLst>
      <p:ext uri="{BB962C8B-B14F-4D97-AF65-F5344CB8AC3E}">
        <p14:creationId xmlns:p14="http://schemas.microsoft.com/office/powerpoint/2010/main" val="1543888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5C2D48-D492-4E56-ABEF-8834E374CB9C}" type="slidenum">
              <a:rPr lang="en-US" smtClean="0"/>
              <a:t>12</a:t>
            </a:fld>
            <a:endParaRPr lang="en-US"/>
          </a:p>
        </p:txBody>
      </p:sp>
    </p:spTree>
    <p:extLst>
      <p:ext uri="{BB962C8B-B14F-4D97-AF65-F5344CB8AC3E}">
        <p14:creationId xmlns:p14="http://schemas.microsoft.com/office/powerpoint/2010/main" val="3282553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5C2D48-D492-4E56-ABEF-8834E374CB9C}" type="slidenum">
              <a:rPr lang="en-US" smtClean="0"/>
              <a:t>13</a:t>
            </a:fld>
            <a:endParaRPr lang="en-US"/>
          </a:p>
        </p:txBody>
      </p:sp>
    </p:spTree>
    <p:extLst>
      <p:ext uri="{BB962C8B-B14F-4D97-AF65-F5344CB8AC3E}">
        <p14:creationId xmlns:p14="http://schemas.microsoft.com/office/powerpoint/2010/main" val="1810806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5C2D48-D492-4E56-ABEF-8834E374CB9C}" type="slidenum">
              <a:rPr lang="en-US" smtClean="0"/>
              <a:t>4</a:t>
            </a:fld>
            <a:endParaRPr lang="en-US"/>
          </a:p>
        </p:txBody>
      </p:sp>
    </p:spTree>
    <p:extLst>
      <p:ext uri="{BB962C8B-B14F-4D97-AF65-F5344CB8AC3E}">
        <p14:creationId xmlns:p14="http://schemas.microsoft.com/office/powerpoint/2010/main" val="3474307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5C2D48-D492-4E56-ABEF-8834E374CB9C}" type="slidenum">
              <a:rPr lang="en-US" smtClean="0"/>
              <a:t>5</a:t>
            </a:fld>
            <a:endParaRPr lang="en-US"/>
          </a:p>
        </p:txBody>
      </p:sp>
    </p:spTree>
    <p:extLst>
      <p:ext uri="{BB962C8B-B14F-4D97-AF65-F5344CB8AC3E}">
        <p14:creationId xmlns:p14="http://schemas.microsoft.com/office/powerpoint/2010/main" val="42268762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5C2D48-D492-4E56-ABEF-8834E374CB9C}" type="slidenum">
              <a:rPr lang="en-US" smtClean="0"/>
              <a:t>6</a:t>
            </a:fld>
            <a:endParaRPr lang="en-US"/>
          </a:p>
        </p:txBody>
      </p:sp>
    </p:spTree>
    <p:extLst>
      <p:ext uri="{BB962C8B-B14F-4D97-AF65-F5344CB8AC3E}">
        <p14:creationId xmlns:p14="http://schemas.microsoft.com/office/powerpoint/2010/main" val="102565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5C2D48-D492-4E56-ABEF-8834E374CB9C}" type="slidenum">
              <a:rPr lang="en-US" smtClean="0"/>
              <a:t>7</a:t>
            </a:fld>
            <a:endParaRPr lang="en-US"/>
          </a:p>
        </p:txBody>
      </p:sp>
    </p:spTree>
    <p:extLst>
      <p:ext uri="{BB962C8B-B14F-4D97-AF65-F5344CB8AC3E}">
        <p14:creationId xmlns:p14="http://schemas.microsoft.com/office/powerpoint/2010/main" val="2219863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85C2D48-D492-4E56-ABEF-8834E374CB9C}" type="slidenum">
              <a:rPr lang="en-US" smtClean="0"/>
              <a:t>8</a:t>
            </a:fld>
            <a:endParaRPr lang="en-US"/>
          </a:p>
        </p:txBody>
      </p:sp>
    </p:spTree>
    <p:extLst>
      <p:ext uri="{BB962C8B-B14F-4D97-AF65-F5344CB8AC3E}">
        <p14:creationId xmlns:p14="http://schemas.microsoft.com/office/powerpoint/2010/main" val="15964777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85C2D48-D492-4E56-ABEF-8834E374CB9C}" type="slidenum">
              <a:rPr lang="en-US" smtClean="0"/>
              <a:t>9</a:t>
            </a:fld>
            <a:endParaRPr lang="en-US"/>
          </a:p>
        </p:txBody>
      </p:sp>
    </p:spTree>
    <p:extLst>
      <p:ext uri="{BB962C8B-B14F-4D97-AF65-F5344CB8AC3E}">
        <p14:creationId xmlns:p14="http://schemas.microsoft.com/office/powerpoint/2010/main" val="41639035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5C2D48-D492-4E56-ABEF-8834E374CB9C}" type="slidenum">
              <a:rPr lang="en-US" smtClean="0"/>
              <a:t>10</a:t>
            </a:fld>
            <a:endParaRPr lang="en-US"/>
          </a:p>
        </p:txBody>
      </p:sp>
    </p:spTree>
    <p:extLst>
      <p:ext uri="{BB962C8B-B14F-4D97-AF65-F5344CB8AC3E}">
        <p14:creationId xmlns:p14="http://schemas.microsoft.com/office/powerpoint/2010/main" val="22917695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5C2D48-D492-4E56-ABEF-8834E374CB9C}" type="slidenum">
              <a:rPr lang="en-US" smtClean="0"/>
              <a:t>11</a:t>
            </a:fld>
            <a:endParaRPr lang="en-US"/>
          </a:p>
        </p:txBody>
      </p:sp>
    </p:spTree>
    <p:extLst>
      <p:ext uri="{BB962C8B-B14F-4D97-AF65-F5344CB8AC3E}">
        <p14:creationId xmlns:p14="http://schemas.microsoft.com/office/powerpoint/2010/main" val="19501359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1A83E91B-0E38-457E-9D74-11EC7CF82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8738BBDE-63E0-461E-B54F-B886F32E218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977ED46F-C931-4691-8D4C-482ED069C2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F006A481-1630-49E3-A133-2CE281B5CFB2}"/>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315432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0398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6668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132514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2336800" y="1219200"/>
            <a:ext cx="9550400" cy="1143000"/>
          </a:xfrm>
        </p:spPr>
        <p:txBody>
          <a:bodyPr/>
          <a:lstStyle/>
          <a:p>
            <a:r>
              <a:rPr lang="en-US"/>
              <a:t>Click to edit Master title style</a:t>
            </a:r>
          </a:p>
        </p:txBody>
      </p:sp>
      <p:sp>
        <p:nvSpPr>
          <p:cNvPr id="3" name="Content Placeholder 2"/>
          <p:cNvSpPr>
            <a:spLocks noGrp="1"/>
          </p:cNvSpPr>
          <p:nvPr>
            <p:ph sz="quarter" idx="1"/>
          </p:nvPr>
        </p:nvSpPr>
        <p:spPr>
          <a:xfrm>
            <a:off x="2336800" y="2438400"/>
            <a:ext cx="4673600" cy="1638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7213600" y="2438400"/>
            <a:ext cx="4673600" cy="1638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half" idx="3"/>
          </p:nvPr>
        </p:nvSpPr>
        <p:spPr>
          <a:xfrm>
            <a:off x="2336800" y="4229100"/>
            <a:ext cx="9550400" cy="1638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p:cNvSpPr>
            <a:spLocks noGrp="1"/>
          </p:cNvSpPr>
          <p:nvPr>
            <p:ph type="dt" sz="half" idx="10"/>
          </p:nvPr>
        </p:nvSpPr>
        <p:spPr>
          <a:xfrm>
            <a:off x="2032000" y="5943600"/>
            <a:ext cx="2540000" cy="457200"/>
          </a:xfrm>
        </p:spPr>
        <p:txBody>
          <a:bodyPr/>
          <a:lstStyle>
            <a:lvl1pPr>
              <a:defRPr/>
            </a:lvl1pPr>
          </a:lstStyle>
          <a:p>
            <a:pPr>
              <a:defRPr/>
            </a:pPr>
            <a:endParaRPr lang="en-US" dirty="0"/>
          </a:p>
        </p:txBody>
      </p:sp>
      <p:sp>
        <p:nvSpPr>
          <p:cNvPr id="7" name="Footer Placeholder 6"/>
          <p:cNvSpPr>
            <a:spLocks noGrp="1"/>
          </p:cNvSpPr>
          <p:nvPr>
            <p:ph type="ftr" sz="quarter" idx="11"/>
          </p:nvPr>
        </p:nvSpPr>
        <p:spPr>
          <a:xfrm>
            <a:off x="4978400" y="5943600"/>
            <a:ext cx="3860800" cy="457200"/>
          </a:xfrm>
        </p:spPr>
        <p:txBody>
          <a:bodyPr/>
          <a:lstStyle>
            <a:lvl1pPr>
              <a:defRPr/>
            </a:lvl1pPr>
          </a:lstStyle>
          <a:p>
            <a:pPr>
              <a:defRPr/>
            </a:pPr>
            <a:endParaRPr lang="en-US" dirty="0"/>
          </a:p>
        </p:txBody>
      </p:sp>
      <p:sp>
        <p:nvSpPr>
          <p:cNvPr id="8" name="Slide Number Placeholder 7"/>
          <p:cNvSpPr>
            <a:spLocks noGrp="1"/>
          </p:cNvSpPr>
          <p:nvPr>
            <p:ph type="sldNum" sz="quarter" idx="12"/>
          </p:nvPr>
        </p:nvSpPr>
        <p:spPr>
          <a:xfrm>
            <a:off x="9347200" y="5943600"/>
            <a:ext cx="2540000" cy="457200"/>
          </a:xfrm>
        </p:spPr>
        <p:txBody>
          <a:bodyPr/>
          <a:lstStyle>
            <a:lvl1pPr>
              <a:defRPr/>
            </a:lvl1pPr>
          </a:lstStyle>
          <a:p>
            <a:pPr>
              <a:defRPr/>
            </a:pPr>
            <a:fld id="{CC144BF3-7BF3-4286-A23C-F6F37BA7FABA}" type="slidenum">
              <a:rPr lang="en-US"/>
              <a:pPr>
                <a:defRPr/>
              </a:pPr>
              <a:t>‹#›</a:t>
            </a:fld>
            <a:endParaRPr lang="en-US" dirty="0"/>
          </a:p>
        </p:txBody>
      </p:sp>
    </p:spTree>
    <p:extLst>
      <p:ext uri="{BB962C8B-B14F-4D97-AF65-F5344CB8AC3E}">
        <p14:creationId xmlns:p14="http://schemas.microsoft.com/office/powerpoint/2010/main" val="2774298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DC987743-EBB5-492F-8DB2-3B5E732581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55DF39AA-05FC-471D-A96F-318DD40C896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1FB1E669-C51E-4424-905A-F8B0611E1A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8953675E-76F4-48A7-A502-2F787169CC31}"/>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5228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39503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9654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9365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101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2"/>
              </a:buClr>
              <a:buFont typeface="Arial" panose="020B0604020202020204" pitchFamily="34" charset="0"/>
              <a:buChar char="•"/>
              <a:defRPr/>
            </a:lvl1pPr>
            <a:lvl2pPr marL="685800" indent="-228600">
              <a:buClr>
                <a:schemeClr val="accent2"/>
              </a:buClr>
              <a:buFont typeface="Arial" panose="020B0604020202020204" pitchFamily="34" charset="0"/>
              <a:buChar char="•"/>
              <a:defRPr/>
            </a:lvl2pPr>
            <a:lvl3pPr marL="1143000" indent="-228600">
              <a:buClr>
                <a:schemeClr val="accent2"/>
              </a:buClr>
              <a:buFont typeface="Arial" panose="020B0604020202020204" pitchFamily="34" charset="0"/>
              <a:buChar char="•"/>
              <a:defRPr/>
            </a:lvl3pPr>
            <a:lvl4pPr marL="1600200" indent="-228600">
              <a:buClr>
                <a:schemeClr val="accent2"/>
              </a:buClr>
              <a:buFont typeface="Arial" panose="020B0604020202020204" pitchFamily="34" charset="0"/>
              <a:buChar char="•"/>
              <a:defRPr/>
            </a:lvl4pPr>
            <a:lvl5pPr marL="2057400" indent="-228600">
              <a:buClr>
                <a:schemeClr val="accent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8463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9541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131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8540BD09-B14B-4B0C-B8CE-38402C9123A6}"/>
              </a:ext>
            </a:extLst>
          </p:cNvPr>
          <p:cNvSpPr/>
          <p:nvPr/>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ACD7140-D735-4645-B9B8-EF425968E740}"/>
              </a:ext>
            </a:extLst>
          </p:cNvPr>
          <p:cNvSpPr/>
          <p:nvPr userDrawn="1"/>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650965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oleObject" Target="../embeddings/oleObject1.bin"/><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609601" y="1507716"/>
            <a:ext cx="10515600" cy="2852737"/>
          </a:xfrm>
        </p:spPr>
        <p:txBody>
          <a:bodyPr>
            <a:noAutofit/>
          </a:bodyPr>
          <a:lstStyle/>
          <a:p>
            <a:br>
              <a:rPr lang="en-US" altLang="en-US" dirty="0"/>
            </a:br>
            <a:br>
              <a:rPr lang="en-US" altLang="en-US" dirty="0"/>
            </a:br>
            <a:br>
              <a:rPr lang="en-US" altLang="en-US" dirty="0"/>
            </a:br>
            <a:r>
              <a:rPr lang="en-US" altLang="en-US" dirty="0"/>
              <a:t>XLH: An Uncommon But</a:t>
            </a:r>
            <a:br>
              <a:rPr lang="en-US" altLang="en-US" dirty="0"/>
            </a:br>
            <a:r>
              <a:rPr lang="en-US" altLang="en-US" dirty="0"/>
              <a:t>Treatable Disorder </a:t>
            </a:r>
            <a:br>
              <a:rPr lang="en-US" altLang="en-US" dirty="0"/>
            </a:br>
            <a:r>
              <a:rPr lang="en-US" altLang="en-US" dirty="0"/>
              <a:t> </a:t>
            </a:r>
            <a:br>
              <a:rPr lang="en-US" altLang="en-US" dirty="0"/>
            </a:br>
            <a:endParaRPr lang="en-US" altLang="en-US" dirty="0"/>
          </a:p>
        </p:txBody>
      </p:sp>
      <p:sp>
        <p:nvSpPr>
          <p:cNvPr id="3076" name="Rectangle 4"/>
          <p:cNvSpPr>
            <a:spLocks noGrp="1" noChangeArrowheads="1"/>
          </p:cNvSpPr>
          <p:nvPr>
            <p:ph type="body" idx="1"/>
          </p:nvPr>
        </p:nvSpPr>
        <p:spPr>
          <a:xfrm>
            <a:off x="609601" y="4387441"/>
            <a:ext cx="10515600" cy="2268537"/>
          </a:xfrm>
        </p:spPr>
        <p:txBody>
          <a:bodyPr>
            <a:normAutofit/>
          </a:bodyPr>
          <a:lstStyle/>
          <a:p>
            <a:r>
              <a:rPr lang="en-US" altLang="en-US" dirty="0"/>
              <a:t>John D. Mahan, MD</a:t>
            </a:r>
          </a:p>
          <a:p>
            <a:r>
              <a:rPr lang="en-US" altLang="en-US" dirty="0"/>
              <a:t>Professor of Pediatrics</a:t>
            </a:r>
          </a:p>
          <a:p>
            <a:r>
              <a:rPr lang="en-US" altLang="en-US" dirty="0"/>
              <a:t>The Ohio State University College of Medicine</a:t>
            </a:r>
          </a:p>
          <a:p>
            <a:r>
              <a:rPr lang="en-US" dirty="0"/>
              <a:t>Columbus, OH</a:t>
            </a:r>
            <a:endParaRPr lang="en-US"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A3439-615E-4CF6-A75B-B82315A33E63}"/>
              </a:ext>
            </a:extLst>
          </p:cNvPr>
          <p:cNvSpPr>
            <a:spLocks noGrp="1"/>
          </p:cNvSpPr>
          <p:nvPr>
            <p:ph type="title"/>
          </p:nvPr>
        </p:nvSpPr>
        <p:spPr>
          <a:xfrm>
            <a:off x="609600" y="96636"/>
            <a:ext cx="10744200" cy="1069208"/>
          </a:xfrm>
        </p:spPr>
        <p:txBody>
          <a:bodyPr>
            <a:normAutofit/>
          </a:bodyPr>
          <a:lstStyle/>
          <a:p>
            <a:r>
              <a:rPr lang="en-US" altLang="en-US" sz="2800" dirty="0"/>
              <a:t>Common Symptoms in an Uncommon Disease:</a:t>
            </a:r>
            <a:br>
              <a:rPr lang="en-US" altLang="en-US" sz="2800" dirty="0"/>
            </a:br>
            <a:r>
              <a:rPr lang="en-US" altLang="en-US" sz="2800" dirty="0"/>
              <a:t>X-Linked Hypophosphatemia (XLH)</a:t>
            </a:r>
            <a:endParaRPr lang="en-US" sz="2800" dirty="0"/>
          </a:p>
        </p:txBody>
      </p:sp>
      <p:sp>
        <p:nvSpPr>
          <p:cNvPr id="4" name="Rectangle 1">
            <a:extLst>
              <a:ext uri="{FF2B5EF4-FFF2-40B4-BE49-F238E27FC236}">
                <a16:creationId xmlns:a16="http://schemas.microsoft.com/office/drawing/2014/main" id="{C965AA7D-589B-45D9-9521-DB0AA0D2C2CD}"/>
              </a:ext>
            </a:extLst>
          </p:cNvPr>
          <p:cNvSpPr>
            <a:spLocks noGrp="1" noChangeArrowheads="1"/>
          </p:cNvSpPr>
          <p:nvPr>
            <p:ph idx="4294967295"/>
          </p:nvPr>
        </p:nvSpPr>
        <p:spPr bwMode="auto">
          <a:xfrm>
            <a:off x="0" y="3586163"/>
            <a:ext cx="184150"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rtlCol="0" anchor="ctr" anchorCtr="0" compatLnSpc="1">
            <a:prstTxWarp prst="textNoShape">
              <a:avLst/>
            </a:prstTxWarp>
            <a:spAutoFit/>
          </a:bodyPr>
          <a:lstStyle/>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p:txBody>
      </p:sp>
      <p:sp>
        <p:nvSpPr>
          <p:cNvPr id="8" name="Rectangle: Rounded Corners 7">
            <a:extLst>
              <a:ext uri="{FF2B5EF4-FFF2-40B4-BE49-F238E27FC236}">
                <a16:creationId xmlns:a16="http://schemas.microsoft.com/office/drawing/2014/main" id="{324EC757-9D27-4340-A885-1B172774A3D2}"/>
              </a:ext>
            </a:extLst>
          </p:cNvPr>
          <p:cNvSpPr/>
          <p:nvPr/>
        </p:nvSpPr>
        <p:spPr>
          <a:xfrm>
            <a:off x="2417169" y="1656081"/>
            <a:ext cx="7412631" cy="4710429"/>
          </a:xfrm>
          <a:prstGeom prst="roundRect">
            <a:avLst/>
          </a:prstGeom>
          <a:solidFill>
            <a:srgbClr val="8586A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ooter Placeholder 6">
            <a:extLst>
              <a:ext uri="{FF2B5EF4-FFF2-40B4-BE49-F238E27FC236}">
                <a16:creationId xmlns:a16="http://schemas.microsoft.com/office/drawing/2014/main" id="{89B8B9A1-E639-193E-F466-150C967A0A27}"/>
              </a:ext>
            </a:extLst>
          </p:cNvPr>
          <p:cNvSpPr>
            <a:spLocks noGrp="1"/>
          </p:cNvSpPr>
          <p:nvPr>
            <p:ph type="ftr" sz="quarter" idx="3"/>
          </p:nvPr>
        </p:nvSpPr>
        <p:spPr/>
        <p:txBody>
          <a:bodyPr/>
          <a:lstStyle/>
          <a:p>
            <a:r>
              <a:rPr lang="en-US" dirty="0" err="1"/>
              <a:t>Linglart</a:t>
            </a:r>
            <a:r>
              <a:rPr lang="en-US" dirty="0"/>
              <a:t> A, et al. </a:t>
            </a:r>
            <a:r>
              <a:rPr lang="en-US" i="1" dirty="0" err="1"/>
              <a:t>Endocr</a:t>
            </a:r>
            <a:r>
              <a:rPr lang="en-US" i="1" dirty="0"/>
              <a:t> Connect. </a:t>
            </a:r>
            <a:r>
              <a:rPr lang="en-US" dirty="0"/>
              <a:t>2014;3:R13-R30; </a:t>
            </a:r>
            <a:r>
              <a:rPr lang="en-US" dirty="0" err="1"/>
              <a:t>Ruppe</a:t>
            </a:r>
            <a:r>
              <a:rPr lang="en-US" dirty="0"/>
              <a:t> MD. </a:t>
            </a:r>
            <a:r>
              <a:rPr lang="en-US" i="1" dirty="0" err="1"/>
              <a:t>GeneReviews</a:t>
            </a:r>
            <a:r>
              <a:rPr lang="en-US" i="1" dirty="0"/>
              <a:t>®. </a:t>
            </a:r>
            <a:r>
              <a:rPr lang="en-US" dirty="0"/>
              <a:t>http://www.ncbi.nlm.nih.gov/books/NBK83985/. </a:t>
            </a:r>
          </a:p>
        </p:txBody>
      </p:sp>
    </p:spTree>
    <p:extLst>
      <p:ext uri="{BB962C8B-B14F-4D97-AF65-F5344CB8AC3E}">
        <p14:creationId xmlns:p14="http://schemas.microsoft.com/office/powerpoint/2010/main" val="2313031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A3439-615E-4CF6-A75B-B82315A33E63}"/>
              </a:ext>
            </a:extLst>
          </p:cNvPr>
          <p:cNvSpPr>
            <a:spLocks noGrp="1"/>
          </p:cNvSpPr>
          <p:nvPr>
            <p:ph type="title"/>
          </p:nvPr>
        </p:nvSpPr>
        <p:spPr>
          <a:xfrm>
            <a:off x="609600" y="96636"/>
            <a:ext cx="10744200" cy="1069208"/>
          </a:xfrm>
        </p:spPr>
        <p:txBody>
          <a:bodyPr>
            <a:normAutofit/>
          </a:bodyPr>
          <a:lstStyle/>
          <a:p>
            <a:r>
              <a:rPr lang="en-US" altLang="en-US" sz="2800" dirty="0"/>
              <a:t>Common Symptoms in an Uncommon Disease:</a:t>
            </a:r>
            <a:br>
              <a:rPr lang="en-US" altLang="en-US" sz="2800" dirty="0"/>
            </a:br>
            <a:r>
              <a:rPr lang="en-US" altLang="en-US" sz="2800" dirty="0"/>
              <a:t>X-Linked Hypophosphatemia (XLH)</a:t>
            </a:r>
            <a:endParaRPr lang="en-US" sz="2800" dirty="0"/>
          </a:p>
        </p:txBody>
      </p:sp>
      <p:sp>
        <p:nvSpPr>
          <p:cNvPr id="4" name="Rectangle 1">
            <a:extLst>
              <a:ext uri="{FF2B5EF4-FFF2-40B4-BE49-F238E27FC236}">
                <a16:creationId xmlns:a16="http://schemas.microsoft.com/office/drawing/2014/main" id="{C965AA7D-589B-45D9-9521-DB0AA0D2C2CD}"/>
              </a:ext>
            </a:extLst>
          </p:cNvPr>
          <p:cNvSpPr>
            <a:spLocks noGrp="1" noChangeArrowheads="1"/>
          </p:cNvSpPr>
          <p:nvPr>
            <p:ph idx="4294967295"/>
          </p:nvPr>
        </p:nvSpPr>
        <p:spPr bwMode="auto">
          <a:xfrm>
            <a:off x="0" y="3586163"/>
            <a:ext cx="184150"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rtlCol="0" anchor="ctr" anchorCtr="0" compatLnSpc="1">
            <a:prstTxWarp prst="textNoShape">
              <a:avLst/>
            </a:prstTxWarp>
            <a:spAutoFit/>
          </a:bodyPr>
          <a:lstStyle/>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p:txBody>
      </p:sp>
      <p:sp>
        <p:nvSpPr>
          <p:cNvPr id="8" name="Rectangle: Rounded Corners 7">
            <a:extLst>
              <a:ext uri="{FF2B5EF4-FFF2-40B4-BE49-F238E27FC236}">
                <a16:creationId xmlns:a16="http://schemas.microsoft.com/office/drawing/2014/main" id="{324EC757-9D27-4340-A885-1B172774A3D2}"/>
              </a:ext>
            </a:extLst>
          </p:cNvPr>
          <p:cNvSpPr/>
          <p:nvPr/>
        </p:nvSpPr>
        <p:spPr>
          <a:xfrm>
            <a:off x="2417169" y="1656081"/>
            <a:ext cx="7412631" cy="4710429"/>
          </a:xfrm>
          <a:prstGeom prst="roundRect">
            <a:avLst/>
          </a:prstGeom>
          <a:solidFill>
            <a:srgbClr val="8586A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4100E3A5-894C-46E0-86DE-986F740D2C79}"/>
              </a:ext>
            </a:extLst>
          </p:cNvPr>
          <p:cNvSpPr txBox="1"/>
          <p:nvPr/>
        </p:nvSpPr>
        <p:spPr>
          <a:xfrm>
            <a:off x="2754613" y="2714022"/>
            <a:ext cx="1990550" cy="2773020"/>
          </a:xfrm>
          <a:prstGeom prst="rect">
            <a:avLst/>
          </a:prstGeom>
          <a:noFill/>
        </p:spPr>
        <p:txBody>
          <a:bodyPr wrap="square" lIns="45720" rIns="45720" rtlCol="0">
            <a:noAutofit/>
          </a:bodyPr>
          <a:lstStyle/>
          <a:p>
            <a:pPr>
              <a:spcAft>
                <a:spcPts val="600"/>
              </a:spcAft>
            </a:pPr>
            <a:r>
              <a:rPr lang="en-US" sz="1600" b="1" u="sng" dirty="0">
                <a:solidFill>
                  <a:schemeClr val="accent4"/>
                </a:solidFill>
              </a:rPr>
              <a:t>Symptoms</a:t>
            </a:r>
            <a:endParaRPr lang="en-US" sz="1600" b="1" u="sng" strike="sngStrike" baseline="30000" dirty="0">
              <a:solidFill>
                <a:schemeClr val="accent4"/>
              </a:solidFill>
            </a:endParaRPr>
          </a:p>
          <a:p>
            <a:pPr marL="171450" indent="-171450">
              <a:spcAft>
                <a:spcPts val="600"/>
              </a:spcAft>
              <a:buClr>
                <a:srgbClr val="89A255"/>
              </a:buClr>
              <a:buFont typeface="Arial" panose="020B0604020202020204" pitchFamily="34" charset="0"/>
              <a:buChar char="•"/>
            </a:pPr>
            <a:r>
              <a:rPr lang="en-US" sz="1600" b="1" dirty="0"/>
              <a:t>Delayed walking</a:t>
            </a:r>
          </a:p>
          <a:p>
            <a:pPr marL="171450" indent="-171450">
              <a:spcAft>
                <a:spcPts val="600"/>
              </a:spcAft>
              <a:buClr>
                <a:srgbClr val="89A255"/>
              </a:buClr>
              <a:buFont typeface="Arial" panose="020B0604020202020204" pitchFamily="34" charset="0"/>
              <a:buChar char="•"/>
            </a:pPr>
            <a:r>
              <a:rPr lang="en-US" sz="1600" b="1" dirty="0"/>
              <a:t>Leg pain</a:t>
            </a:r>
          </a:p>
          <a:p>
            <a:pPr>
              <a:spcAft>
                <a:spcPts val="600"/>
              </a:spcAft>
              <a:buClr>
                <a:srgbClr val="89A255"/>
              </a:buClr>
            </a:pPr>
            <a:r>
              <a:rPr lang="en-US" sz="1600" b="1" u="sng" dirty="0">
                <a:solidFill>
                  <a:schemeClr val="accent4"/>
                </a:solidFill>
              </a:rPr>
              <a:t>Signs</a:t>
            </a:r>
          </a:p>
          <a:p>
            <a:pPr marL="171450" indent="-171450">
              <a:spcAft>
                <a:spcPts val="600"/>
              </a:spcAft>
              <a:buClr>
                <a:srgbClr val="89A255"/>
              </a:buClr>
              <a:buFont typeface="Arial" panose="020B0604020202020204" pitchFamily="34" charset="0"/>
              <a:buChar char="•"/>
            </a:pPr>
            <a:r>
              <a:rPr lang="en-US" sz="1600" b="1" dirty="0"/>
              <a:t>Rickets</a:t>
            </a:r>
            <a:endParaRPr lang="en-US" sz="1600" b="1" baseline="30000" dirty="0"/>
          </a:p>
          <a:p>
            <a:pPr marL="171450" indent="-171450">
              <a:spcAft>
                <a:spcPts val="600"/>
              </a:spcAft>
              <a:buClr>
                <a:srgbClr val="89A255"/>
              </a:buClr>
              <a:buFont typeface="Arial" panose="020B0604020202020204" pitchFamily="34" charset="0"/>
              <a:buChar char="•"/>
            </a:pPr>
            <a:r>
              <a:rPr lang="en-US" sz="1600" b="1" dirty="0"/>
              <a:t>Impaired/ disproportionate growth</a:t>
            </a:r>
            <a:endParaRPr lang="en-US" sz="1600" b="1" baseline="30000" dirty="0"/>
          </a:p>
          <a:p>
            <a:pPr marL="171450" indent="-171450">
              <a:spcAft>
                <a:spcPts val="600"/>
              </a:spcAft>
              <a:buClr>
                <a:srgbClr val="89A255"/>
              </a:buClr>
              <a:buFont typeface="Arial" panose="020B0604020202020204" pitchFamily="34" charset="0"/>
              <a:buChar char="•"/>
            </a:pPr>
            <a:r>
              <a:rPr lang="en-US" sz="1600" b="1" dirty="0"/>
              <a:t>Craniosynostosis</a:t>
            </a:r>
            <a:endParaRPr lang="en-US" sz="1600" b="1" baseline="30000" dirty="0"/>
          </a:p>
        </p:txBody>
      </p:sp>
      <p:sp>
        <p:nvSpPr>
          <p:cNvPr id="5" name="Wave 4">
            <a:extLst>
              <a:ext uri="{FF2B5EF4-FFF2-40B4-BE49-F238E27FC236}">
                <a16:creationId xmlns:a16="http://schemas.microsoft.com/office/drawing/2014/main" id="{58C48040-EFC9-4653-B40D-04302BD7C486}"/>
              </a:ext>
            </a:extLst>
          </p:cNvPr>
          <p:cNvSpPr/>
          <p:nvPr/>
        </p:nvSpPr>
        <p:spPr>
          <a:xfrm>
            <a:off x="1253490" y="1433404"/>
            <a:ext cx="1394856" cy="1143000"/>
          </a:xfrm>
          <a:prstGeom prst="wav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Children</a:t>
            </a:r>
          </a:p>
        </p:txBody>
      </p:sp>
      <p:sp>
        <p:nvSpPr>
          <p:cNvPr id="7" name="Footer Placeholder 6">
            <a:extLst>
              <a:ext uri="{FF2B5EF4-FFF2-40B4-BE49-F238E27FC236}">
                <a16:creationId xmlns:a16="http://schemas.microsoft.com/office/drawing/2014/main" id="{89B8B9A1-E639-193E-F466-150C967A0A27}"/>
              </a:ext>
            </a:extLst>
          </p:cNvPr>
          <p:cNvSpPr>
            <a:spLocks noGrp="1"/>
          </p:cNvSpPr>
          <p:nvPr>
            <p:ph type="ftr" sz="quarter" idx="3"/>
          </p:nvPr>
        </p:nvSpPr>
        <p:spPr/>
        <p:txBody>
          <a:bodyPr/>
          <a:lstStyle/>
          <a:p>
            <a:r>
              <a:rPr lang="en-US" dirty="0" err="1"/>
              <a:t>Linglart</a:t>
            </a:r>
            <a:r>
              <a:rPr lang="en-US" dirty="0"/>
              <a:t> A, et al. </a:t>
            </a:r>
            <a:r>
              <a:rPr lang="en-US" i="1" dirty="0" err="1"/>
              <a:t>Endocr</a:t>
            </a:r>
            <a:r>
              <a:rPr lang="en-US" i="1" dirty="0"/>
              <a:t> Connect. </a:t>
            </a:r>
            <a:r>
              <a:rPr lang="en-US" dirty="0"/>
              <a:t>2014;3:R13-R30; </a:t>
            </a:r>
            <a:r>
              <a:rPr lang="en-US" dirty="0" err="1"/>
              <a:t>Ruppe</a:t>
            </a:r>
            <a:r>
              <a:rPr lang="en-US" dirty="0"/>
              <a:t> MD. </a:t>
            </a:r>
            <a:r>
              <a:rPr lang="en-US" i="1" dirty="0" err="1"/>
              <a:t>GeneReviews</a:t>
            </a:r>
            <a:r>
              <a:rPr lang="en-US" i="1" dirty="0"/>
              <a:t>®. </a:t>
            </a:r>
            <a:r>
              <a:rPr lang="en-US" dirty="0"/>
              <a:t>http://www.ncbi.nlm.nih.gov/books/NBK83985/. </a:t>
            </a:r>
          </a:p>
        </p:txBody>
      </p:sp>
    </p:spTree>
    <p:extLst>
      <p:ext uri="{BB962C8B-B14F-4D97-AF65-F5344CB8AC3E}">
        <p14:creationId xmlns:p14="http://schemas.microsoft.com/office/powerpoint/2010/main" val="4233705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A3439-615E-4CF6-A75B-B82315A33E63}"/>
              </a:ext>
            </a:extLst>
          </p:cNvPr>
          <p:cNvSpPr>
            <a:spLocks noGrp="1"/>
          </p:cNvSpPr>
          <p:nvPr>
            <p:ph type="title"/>
          </p:nvPr>
        </p:nvSpPr>
        <p:spPr>
          <a:xfrm>
            <a:off x="609600" y="96636"/>
            <a:ext cx="10744200" cy="1069208"/>
          </a:xfrm>
        </p:spPr>
        <p:txBody>
          <a:bodyPr>
            <a:normAutofit/>
          </a:bodyPr>
          <a:lstStyle/>
          <a:p>
            <a:r>
              <a:rPr lang="en-US" altLang="en-US" sz="2800" dirty="0"/>
              <a:t>Common Symptoms in an Uncommon Disease:</a:t>
            </a:r>
            <a:br>
              <a:rPr lang="en-US" altLang="en-US" sz="2800" dirty="0"/>
            </a:br>
            <a:r>
              <a:rPr lang="en-US" altLang="en-US" sz="2800" dirty="0"/>
              <a:t>X-Linked Hypophosphatemia (XLH)</a:t>
            </a:r>
            <a:endParaRPr lang="en-US" sz="2800" dirty="0"/>
          </a:p>
        </p:txBody>
      </p:sp>
      <p:sp>
        <p:nvSpPr>
          <p:cNvPr id="4" name="Rectangle 1">
            <a:extLst>
              <a:ext uri="{FF2B5EF4-FFF2-40B4-BE49-F238E27FC236}">
                <a16:creationId xmlns:a16="http://schemas.microsoft.com/office/drawing/2014/main" id="{C965AA7D-589B-45D9-9521-DB0AA0D2C2CD}"/>
              </a:ext>
            </a:extLst>
          </p:cNvPr>
          <p:cNvSpPr>
            <a:spLocks noGrp="1" noChangeArrowheads="1"/>
          </p:cNvSpPr>
          <p:nvPr>
            <p:ph idx="4294967295"/>
          </p:nvPr>
        </p:nvSpPr>
        <p:spPr bwMode="auto">
          <a:xfrm>
            <a:off x="0" y="3586163"/>
            <a:ext cx="184150"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rtlCol="0" anchor="ctr" anchorCtr="0" compatLnSpc="1">
            <a:prstTxWarp prst="textNoShape">
              <a:avLst/>
            </a:prstTxWarp>
            <a:spAutoFit/>
          </a:bodyPr>
          <a:lstStyle/>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p:txBody>
      </p:sp>
      <p:sp>
        <p:nvSpPr>
          <p:cNvPr id="8" name="Rectangle: Rounded Corners 7">
            <a:extLst>
              <a:ext uri="{FF2B5EF4-FFF2-40B4-BE49-F238E27FC236}">
                <a16:creationId xmlns:a16="http://schemas.microsoft.com/office/drawing/2014/main" id="{324EC757-9D27-4340-A885-1B172774A3D2}"/>
              </a:ext>
            </a:extLst>
          </p:cNvPr>
          <p:cNvSpPr/>
          <p:nvPr/>
        </p:nvSpPr>
        <p:spPr>
          <a:xfrm>
            <a:off x="2417169" y="1656081"/>
            <a:ext cx="7412631" cy="4710429"/>
          </a:xfrm>
          <a:prstGeom prst="roundRect">
            <a:avLst/>
          </a:prstGeom>
          <a:solidFill>
            <a:srgbClr val="8586A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4100E3A5-894C-46E0-86DE-986F740D2C79}"/>
              </a:ext>
            </a:extLst>
          </p:cNvPr>
          <p:cNvSpPr txBox="1"/>
          <p:nvPr/>
        </p:nvSpPr>
        <p:spPr>
          <a:xfrm>
            <a:off x="2754613" y="2714022"/>
            <a:ext cx="1990550" cy="2773020"/>
          </a:xfrm>
          <a:prstGeom prst="rect">
            <a:avLst/>
          </a:prstGeom>
          <a:noFill/>
        </p:spPr>
        <p:txBody>
          <a:bodyPr wrap="square" lIns="45720" rIns="45720" rtlCol="0">
            <a:noAutofit/>
          </a:bodyPr>
          <a:lstStyle/>
          <a:p>
            <a:pPr>
              <a:spcAft>
                <a:spcPts val="600"/>
              </a:spcAft>
            </a:pPr>
            <a:r>
              <a:rPr lang="en-US" sz="1600" b="1" u="sng" dirty="0">
                <a:solidFill>
                  <a:schemeClr val="accent4"/>
                </a:solidFill>
              </a:rPr>
              <a:t>Symptoms</a:t>
            </a:r>
            <a:endParaRPr lang="en-US" sz="1600" b="1" u="sng" strike="sngStrike" baseline="30000" dirty="0">
              <a:solidFill>
                <a:schemeClr val="accent4"/>
              </a:solidFill>
            </a:endParaRPr>
          </a:p>
          <a:p>
            <a:pPr marL="171450" indent="-171450">
              <a:spcAft>
                <a:spcPts val="600"/>
              </a:spcAft>
              <a:buClr>
                <a:srgbClr val="89A255"/>
              </a:buClr>
              <a:buFont typeface="Arial" panose="020B0604020202020204" pitchFamily="34" charset="0"/>
              <a:buChar char="•"/>
            </a:pPr>
            <a:r>
              <a:rPr lang="en-US" sz="1600" b="1" dirty="0"/>
              <a:t>Delayed walking</a:t>
            </a:r>
          </a:p>
          <a:p>
            <a:pPr marL="171450" indent="-171450">
              <a:spcAft>
                <a:spcPts val="600"/>
              </a:spcAft>
              <a:buClr>
                <a:srgbClr val="89A255"/>
              </a:buClr>
              <a:buFont typeface="Arial" panose="020B0604020202020204" pitchFamily="34" charset="0"/>
              <a:buChar char="•"/>
            </a:pPr>
            <a:r>
              <a:rPr lang="en-US" sz="1600" b="1" dirty="0"/>
              <a:t>Leg pain</a:t>
            </a:r>
          </a:p>
          <a:p>
            <a:pPr>
              <a:spcAft>
                <a:spcPts val="600"/>
              </a:spcAft>
              <a:buClr>
                <a:srgbClr val="89A255"/>
              </a:buClr>
            </a:pPr>
            <a:r>
              <a:rPr lang="en-US" sz="1600" b="1" u="sng" dirty="0">
                <a:solidFill>
                  <a:schemeClr val="accent4"/>
                </a:solidFill>
              </a:rPr>
              <a:t>Signs</a:t>
            </a:r>
          </a:p>
          <a:p>
            <a:pPr marL="171450" indent="-171450">
              <a:spcAft>
                <a:spcPts val="600"/>
              </a:spcAft>
              <a:buClr>
                <a:srgbClr val="89A255"/>
              </a:buClr>
              <a:buFont typeface="Arial" panose="020B0604020202020204" pitchFamily="34" charset="0"/>
              <a:buChar char="•"/>
            </a:pPr>
            <a:r>
              <a:rPr lang="en-US" sz="1600" b="1" dirty="0"/>
              <a:t>Rickets</a:t>
            </a:r>
            <a:endParaRPr lang="en-US" sz="1600" b="1" baseline="30000" dirty="0"/>
          </a:p>
          <a:p>
            <a:pPr marL="171450" indent="-171450">
              <a:spcAft>
                <a:spcPts val="600"/>
              </a:spcAft>
              <a:buClr>
                <a:srgbClr val="89A255"/>
              </a:buClr>
              <a:buFont typeface="Arial" panose="020B0604020202020204" pitchFamily="34" charset="0"/>
              <a:buChar char="•"/>
            </a:pPr>
            <a:r>
              <a:rPr lang="en-US" sz="1600" b="1" dirty="0"/>
              <a:t>Impaired/ disproportionate growth</a:t>
            </a:r>
            <a:endParaRPr lang="en-US" sz="1600" b="1" baseline="30000" dirty="0"/>
          </a:p>
          <a:p>
            <a:pPr marL="171450" indent="-171450">
              <a:spcAft>
                <a:spcPts val="600"/>
              </a:spcAft>
              <a:buClr>
                <a:srgbClr val="89A255"/>
              </a:buClr>
              <a:buFont typeface="Arial" panose="020B0604020202020204" pitchFamily="34" charset="0"/>
              <a:buChar char="•"/>
            </a:pPr>
            <a:r>
              <a:rPr lang="en-US" sz="1600" b="1" dirty="0"/>
              <a:t>Craniosynostosis</a:t>
            </a:r>
            <a:endParaRPr lang="en-US" sz="1600" b="1" baseline="30000" dirty="0"/>
          </a:p>
        </p:txBody>
      </p:sp>
      <p:sp>
        <p:nvSpPr>
          <p:cNvPr id="12" name="TextBox 11">
            <a:extLst>
              <a:ext uri="{FF2B5EF4-FFF2-40B4-BE49-F238E27FC236}">
                <a16:creationId xmlns:a16="http://schemas.microsoft.com/office/drawing/2014/main" id="{48639A40-0EA3-4A53-A978-B8C0E2F04626}"/>
              </a:ext>
            </a:extLst>
          </p:cNvPr>
          <p:cNvSpPr txBox="1"/>
          <p:nvPr/>
        </p:nvSpPr>
        <p:spPr>
          <a:xfrm>
            <a:off x="7583648" y="2187747"/>
            <a:ext cx="1981782" cy="3739485"/>
          </a:xfrm>
          <a:prstGeom prst="rect">
            <a:avLst/>
          </a:prstGeom>
          <a:noFill/>
        </p:spPr>
        <p:txBody>
          <a:bodyPr wrap="square" lIns="45720" rIns="45720" rtlCol="0">
            <a:spAutoFit/>
          </a:bodyPr>
          <a:lstStyle/>
          <a:p>
            <a:pPr>
              <a:spcAft>
                <a:spcPts val="600"/>
              </a:spcAft>
              <a:buClr>
                <a:srgbClr val="89A255"/>
              </a:buClr>
            </a:pPr>
            <a:r>
              <a:rPr lang="en-US" sz="1600" b="1" u="sng" dirty="0">
                <a:solidFill>
                  <a:schemeClr val="accent4"/>
                </a:solidFill>
              </a:rPr>
              <a:t>Symptoms</a:t>
            </a:r>
          </a:p>
          <a:p>
            <a:pPr marL="171450" indent="-171450">
              <a:spcAft>
                <a:spcPts val="600"/>
              </a:spcAft>
              <a:buClr>
                <a:srgbClr val="89A255"/>
              </a:buClr>
              <a:buFont typeface="Arial" panose="020B0604020202020204" pitchFamily="34" charset="0"/>
              <a:buChar char="•"/>
            </a:pPr>
            <a:r>
              <a:rPr lang="en-US" sz="1600" b="1" dirty="0"/>
              <a:t>Disability impacts work</a:t>
            </a:r>
            <a:endParaRPr lang="en-US" sz="1600" b="1" baseline="30000" dirty="0"/>
          </a:p>
          <a:p>
            <a:pPr>
              <a:spcAft>
                <a:spcPts val="600"/>
              </a:spcAft>
              <a:buClr>
                <a:srgbClr val="89A255"/>
              </a:buClr>
            </a:pPr>
            <a:r>
              <a:rPr lang="en-US" sz="1600" b="1" u="sng" dirty="0">
                <a:solidFill>
                  <a:schemeClr val="accent4"/>
                </a:solidFill>
              </a:rPr>
              <a:t>Signs</a:t>
            </a:r>
          </a:p>
          <a:p>
            <a:pPr marL="171450" indent="-171450">
              <a:spcAft>
                <a:spcPts val="600"/>
              </a:spcAft>
              <a:buClr>
                <a:srgbClr val="89A255"/>
              </a:buClr>
              <a:buFont typeface="Arial" panose="020B0604020202020204" pitchFamily="34" charset="0"/>
              <a:buChar char="•"/>
            </a:pPr>
            <a:r>
              <a:rPr lang="en-US" sz="1600" b="1" dirty="0"/>
              <a:t>Fractures and </a:t>
            </a:r>
            <a:r>
              <a:rPr lang="en-US" sz="1600" b="1" dirty="0" err="1"/>
              <a:t>pseudofractures</a:t>
            </a:r>
            <a:endParaRPr lang="en-US" sz="1600" b="1" baseline="30000" dirty="0"/>
          </a:p>
          <a:p>
            <a:pPr marL="171450" indent="-171450">
              <a:spcAft>
                <a:spcPts val="600"/>
              </a:spcAft>
              <a:buClr>
                <a:srgbClr val="89A255"/>
              </a:buClr>
              <a:buFont typeface="Arial" panose="020B0604020202020204" pitchFamily="34" charset="0"/>
              <a:buChar char="•"/>
            </a:pPr>
            <a:r>
              <a:rPr lang="en-US" sz="1600" b="1" dirty="0"/>
              <a:t>Osteoarthritis</a:t>
            </a:r>
            <a:endParaRPr lang="en-US" sz="1600" b="1" baseline="30000" dirty="0"/>
          </a:p>
          <a:p>
            <a:pPr indent="-173736">
              <a:spcAft>
                <a:spcPts val="600"/>
              </a:spcAft>
              <a:buClr>
                <a:srgbClr val="89A255"/>
              </a:buClr>
              <a:buFont typeface="Arial" panose="020B0604020202020204" pitchFamily="34" charset="0"/>
              <a:buChar char="•"/>
            </a:pPr>
            <a:r>
              <a:rPr lang="en-US" sz="1600" b="1" dirty="0"/>
              <a:t>Osteophytes</a:t>
            </a:r>
            <a:endParaRPr lang="en-US" sz="1600" b="1" baseline="30000" dirty="0"/>
          </a:p>
          <a:p>
            <a:pPr indent="-173736">
              <a:spcAft>
                <a:spcPts val="600"/>
              </a:spcAft>
              <a:buClr>
                <a:srgbClr val="89A255"/>
              </a:buClr>
              <a:buFont typeface="Arial" panose="020B0604020202020204" pitchFamily="34" charset="0"/>
              <a:buChar char="•"/>
            </a:pPr>
            <a:r>
              <a:rPr lang="en-US" sz="1600" b="1" dirty="0"/>
              <a:t>Enthesopathy</a:t>
            </a:r>
          </a:p>
          <a:p>
            <a:pPr indent="-173736">
              <a:spcAft>
                <a:spcPts val="600"/>
              </a:spcAft>
              <a:buClr>
                <a:srgbClr val="89A255"/>
              </a:buClr>
              <a:buFont typeface="Arial" panose="020B0604020202020204" pitchFamily="34" charset="0"/>
              <a:buChar char="•"/>
            </a:pPr>
            <a:r>
              <a:rPr lang="en-US" sz="1600" b="1" dirty="0"/>
              <a:t>Spinal stenosis</a:t>
            </a:r>
          </a:p>
          <a:p>
            <a:pPr marL="171450" indent="-171450">
              <a:spcAft>
                <a:spcPts val="600"/>
              </a:spcAft>
              <a:buClr>
                <a:srgbClr val="89A255"/>
              </a:buClr>
              <a:buFont typeface="Arial" panose="020B0604020202020204" pitchFamily="34" charset="0"/>
              <a:buChar char="•"/>
            </a:pPr>
            <a:r>
              <a:rPr lang="en-US" sz="1600" b="1" dirty="0" err="1"/>
              <a:t>Nephrocalcinosis</a:t>
            </a:r>
            <a:endParaRPr lang="en-US" sz="1600" b="1" dirty="0"/>
          </a:p>
          <a:p>
            <a:pPr marL="171450" indent="-171450">
              <a:spcAft>
                <a:spcPts val="600"/>
              </a:spcAft>
              <a:buClr>
                <a:srgbClr val="89A255"/>
              </a:buClr>
              <a:buFont typeface="Arial" panose="020B0604020202020204" pitchFamily="34" charset="0"/>
              <a:buChar char="•"/>
            </a:pPr>
            <a:r>
              <a:rPr lang="en-US" sz="1600" b="1" dirty="0"/>
              <a:t>Hearing loss</a:t>
            </a:r>
            <a:endParaRPr lang="en-US" sz="1600" b="1" baseline="30000" dirty="0"/>
          </a:p>
        </p:txBody>
      </p:sp>
      <p:sp>
        <p:nvSpPr>
          <p:cNvPr id="5" name="Wave 4">
            <a:extLst>
              <a:ext uri="{FF2B5EF4-FFF2-40B4-BE49-F238E27FC236}">
                <a16:creationId xmlns:a16="http://schemas.microsoft.com/office/drawing/2014/main" id="{58C48040-EFC9-4653-B40D-04302BD7C486}"/>
              </a:ext>
            </a:extLst>
          </p:cNvPr>
          <p:cNvSpPr/>
          <p:nvPr/>
        </p:nvSpPr>
        <p:spPr>
          <a:xfrm>
            <a:off x="1253490" y="1433404"/>
            <a:ext cx="1394856" cy="1143000"/>
          </a:xfrm>
          <a:prstGeom prst="wav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Children</a:t>
            </a:r>
          </a:p>
        </p:txBody>
      </p:sp>
      <p:sp>
        <p:nvSpPr>
          <p:cNvPr id="13" name="Wave 12">
            <a:extLst>
              <a:ext uri="{FF2B5EF4-FFF2-40B4-BE49-F238E27FC236}">
                <a16:creationId xmlns:a16="http://schemas.microsoft.com/office/drawing/2014/main" id="{4E3C4475-BF76-4783-8DBE-79D11CA9DDEA}"/>
              </a:ext>
            </a:extLst>
          </p:cNvPr>
          <p:cNvSpPr/>
          <p:nvPr/>
        </p:nvSpPr>
        <p:spPr>
          <a:xfrm>
            <a:off x="9543654" y="1433404"/>
            <a:ext cx="1394856" cy="1143000"/>
          </a:xfrm>
          <a:prstGeom prst="wav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Adults</a:t>
            </a:r>
          </a:p>
        </p:txBody>
      </p:sp>
      <p:sp>
        <p:nvSpPr>
          <p:cNvPr id="7" name="Footer Placeholder 6">
            <a:extLst>
              <a:ext uri="{FF2B5EF4-FFF2-40B4-BE49-F238E27FC236}">
                <a16:creationId xmlns:a16="http://schemas.microsoft.com/office/drawing/2014/main" id="{89B8B9A1-E639-193E-F466-150C967A0A27}"/>
              </a:ext>
            </a:extLst>
          </p:cNvPr>
          <p:cNvSpPr>
            <a:spLocks noGrp="1"/>
          </p:cNvSpPr>
          <p:nvPr>
            <p:ph type="ftr" sz="quarter" idx="3"/>
          </p:nvPr>
        </p:nvSpPr>
        <p:spPr/>
        <p:txBody>
          <a:bodyPr/>
          <a:lstStyle/>
          <a:p>
            <a:r>
              <a:rPr lang="en-US" dirty="0" err="1"/>
              <a:t>Linglart</a:t>
            </a:r>
            <a:r>
              <a:rPr lang="en-US" dirty="0"/>
              <a:t> A, et al. </a:t>
            </a:r>
            <a:r>
              <a:rPr lang="en-US" i="1" dirty="0" err="1"/>
              <a:t>Endocr</a:t>
            </a:r>
            <a:r>
              <a:rPr lang="en-US" i="1" dirty="0"/>
              <a:t> Connect. </a:t>
            </a:r>
            <a:r>
              <a:rPr lang="en-US" dirty="0"/>
              <a:t>2014;3:R13-R30; </a:t>
            </a:r>
            <a:r>
              <a:rPr lang="en-US" dirty="0" err="1"/>
              <a:t>Ruppe</a:t>
            </a:r>
            <a:r>
              <a:rPr lang="en-US" dirty="0"/>
              <a:t> MD. </a:t>
            </a:r>
            <a:r>
              <a:rPr lang="en-US" i="1" dirty="0" err="1"/>
              <a:t>GeneReviews</a:t>
            </a:r>
            <a:r>
              <a:rPr lang="en-US" i="1" dirty="0"/>
              <a:t>®. </a:t>
            </a:r>
            <a:r>
              <a:rPr lang="en-US" dirty="0"/>
              <a:t>http://www.ncbi.nlm.nih.gov/books/NBK83985/. </a:t>
            </a:r>
          </a:p>
        </p:txBody>
      </p:sp>
    </p:spTree>
    <p:extLst>
      <p:ext uri="{BB962C8B-B14F-4D97-AF65-F5344CB8AC3E}">
        <p14:creationId xmlns:p14="http://schemas.microsoft.com/office/powerpoint/2010/main" val="3479886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A3439-615E-4CF6-A75B-B82315A33E63}"/>
              </a:ext>
            </a:extLst>
          </p:cNvPr>
          <p:cNvSpPr>
            <a:spLocks noGrp="1"/>
          </p:cNvSpPr>
          <p:nvPr>
            <p:ph type="title"/>
          </p:nvPr>
        </p:nvSpPr>
        <p:spPr>
          <a:xfrm>
            <a:off x="609600" y="96636"/>
            <a:ext cx="10744200" cy="1069208"/>
          </a:xfrm>
        </p:spPr>
        <p:txBody>
          <a:bodyPr>
            <a:normAutofit/>
          </a:bodyPr>
          <a:lstStyle/>
          <a:p>
            <a:r>
              <a:rPr lang="en-US" altLang="en-US" sz="2800" dirty="0"/>
              <a:t>Common Symptoms in an Uncommon Disease:</a:t>
            </a:r>
            <a:br>
              <a:rPr lang="en-US" altLang="en-US" sz="2800" dirty="0"/>
            </a:br>
            <a:r>
              <a:rPr lang="en-US" altLang="en-US" sz="2800" dirty="0"/>
              <a:t>X-Linked Hypophosphatemia (XLH)</a:t>
            </a:r>
            <a:endParaRPr lang="en-US" sz="2800" dirty="0"/>
          </a:p>
        </p:txBody>
      </p:sp>
      <p:sp>
        <p:nvSpPr>
          <p:cNvPr id="4" name="Rectangle 1">
            <a:extLst>
              <a:ext uri="{FF2B5EF4-FFF2-40B4-BE49-F238E27FC236}">
                <a16:creationId xmlns:a16="http://schemas.microsoft.com/office/drawing/2014/main" id="{C965AA7D-589B-45D9-9521-DB0AA0D2C2CD}"/>
              </a:ext>
            </a:extLst>
          </p:cNvPr>
          <p:cNvSpPr>
            <a:spLocks noGrp="1" noChangeArrowheads="1"/>
          </p:cNvSpPr>
          <p:nvPr>
            <p:ph idx="4294967295"/>
          </p:nvPr>
        </p:nvSpPr>
        <p:spPr bwMode="auto">
          <a:xfrm>
            <a:off x="0" y="3586163"/>
            <a:ext cx="184150"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rtlCol="0" anchor="ctr" anchorCtr="0" compatLnSpc="1">
            <a:prstTxWarp prst="textNoShape">
              <a:avLst/>
            </a:prstTxWarp>
            <a:spAutoFit/>
          </a:bodyPr>
          <a:lstStyle/>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p:txBody>
      </p:sp>
      <p:sp>
        <p:nvSpPr>
          <p:cNvPr id="8" name="Rectangle: Rounded Corners 7">
            <a:extLst>
              <a:ext uri="{FF2B5EF4-FFF2-40B4-BE49-F238E27FC236}">
                <a16:creationId xmlns:a16="http://schemas.microsoft.com/office/drawing/2014/main" id="{324EC757-9D27-4340-A885-1B172774A3D2}"/>
              </a:ext>
            </a:extLst>
          </p:cNvPr>
          <p:cNvSpPr/>
          <p:nvPr/>
        </p:nvSpPr>
        <p:spPr>
          <a:xfrm>
            <a:off x="2417169" y="1656081"/>
            <a:ext cx="7412631" cy="4710429"/>
          </a:xfrm>
          <a:prstGeom prst="roundRect">
            <a:avLst/>
          </a:prstGeom>
          <a:solidFill>
            <a:srgbClr val="8586AE">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4100E3A5-894C-46E0-86DE-986F740D2C79}"/>
              </a:ext>
            </a:extLst>
          </p:cNvPr>
          <p:cNvSpPr txBox="1"/>
          <p:nvPr/>
        </p:nvSpPr>
        <p:spPr>
          <a:xfrm>
            <a:off x="2754613" y="2714022"/>
            <a:ext cx="1990550" cy="2773020"/>
          </a:xfrm>
          <a:prstGeom prst="rect">
            <a:avLst/>
          </a:prstGeom>
          <a:noFill/>
        </p:spPr>
        <p:txBody>
          <a:bodyPr wrap="square" lIns="45720" rIns="45720" rtlCol="0">
            <a:noAutofit/>
          </a:bodyPr>
          <a:lstStyle/>
          <a:p>
            <a:pPr>
              <a:spcAft>
                <a:spcPts val="600"/>
              </a:spcAft>
            </a:pPr>
            <a:r>
              <a:rPr lang="en-US" sz="1600" b="1" u="sng" dirty="0">
                <a:solidFill>
                  <a:schemeClr val="accent4"/>
                </a:solidFill>
              </a:rPr>
              <a:t>Symptoms</a:t>
            </a:r>
            <a:endParaRPr lang="en-US" sz="1600" b="1" u="sng" strike="sngStrike" baseline="30000" dirty="0">
              <a:solidFill>
                <a:schemeClr val="accent4"/>
              </a:solidFill>
            </a:endParaRPr>
          </a:p>
          <a:p>
            <a:pPr marL="171450" indent="-171450">
              <a:spcAft>
                <a:spcPts val="600"/>
              </a:spcAft>
              <a:buClr>
                <a:srgbClr val="89A255"/>
              </a:buClr>
              <a:buFont typeface="Arial" panose="020B0604020202020204" pitchFamily="34" charset="0"/>
              <a:buChar char="•"/>
            </a:pPr>
            <a:r>
              <a:rPr lang="en-US" sz="1600" b="1" dirty="0"/>
              <a:t>Delayed walking</a:t>
            </a:r>
          </a:p>
          <a:p>
            <a:pPr marL="171450" indent="-171450">
              <a:spcAft>
                <a:spcPts val="600"/>
              </a:spcAft>
              <a:buClr>
                <a:srgbClr val="89A255"/>
              </a:buClr>
              <a:buFont typeface="Arial" panose="020B0604020202020204" pitchFamily="34" charset="0"/>
              <a:buChar char="•"/>
            </a:pPr>
            <a:r>
              <a:rPr lang="en-US" sz="1600" b="1" dirty="0"/>
              <a:t>Leg pain</a:t>
            </a:r>
          </a:p>
          <a:p>
            <a:pPr>
              <a:spcAft>
                <a:spcPts val="600"/>
              </a:spcAft>
              <a:buClr>
                <a:srgbClr val="89A255"/>
              </a:buClr>
            </a:pPr>
            <a:r>
              <a:rPr lang="en-US" sz="1600" b="1" u="sng" dirty="0">
                <a:solidFill>
                  <a:schemeClr val="accent4"/>
                </a:solidFill>
              </a:rPr>
              <a:t>Signs</a:t>
            </a:r>
          </a:p>
          <a:p>
            <a:pPr marL="171450" indent="-171450">
              <a:spcAft>
                <a:spcPts val="600"/>
              </a:spcAft>
              <a:buClr>
                <a:srgbClr val="89A255"/>
              </a:buClr>
              <a:buFont typeface="Arial" panose="020B0604020202020204" pitchFamily="34" charset="0"/>
              <a:buChar char="•"/>
            </a:pPr>
            <a:r>
              <a:rPr lang="en-US" sz="1600" b="1" dirty="0"/>
              <a:t>Rickets</a:t>
            </a:r>
            <a:endParaRPr lang="en-US" sz="1600" b="1" baseline="30000" dirty="0"/>
          </a:p>
          <a:p>
            <a:pPr marL="171450" indent="-171450">
              <a:spcAft>
                <a:spcPts val="600"/>
              </a:spcAft>
              <a:buClr>
                <a:srgbClr val="89A255"/>
              </a:buClr>
              <a:buFont typeface="Arial" panose="020B0604020202020204" pitchFamily="34" charset="0"/>
              <a:buChar char="•"/>
            </a:pPr>
            <a:r>
              <a:rPr lang="en-US" sz="1600" b="1" dirty="0"/>
              <a:t>Impaired/ disproportionate growth</a:t>
            </a:r>
            <a:endParaRPr lang="en-US" sz="1600" b="1" baseline="30000" dirty="0"/>
          </a:p>
          <a:p>
            <a:pPr marL="171450" indent="-171450">
              <a:spcAft>
                <a:spcPts val="600"/>
              </a:spcAft>
              <a:buClr>
                <a:srgbClr val="89A255"/>
              </a:buClr>
              <a:buFont typeface="Arial" panose="020B0604020202020204" pitchFamily="34" charset="0"/>
              <a:buChar char="•"/>
            </a:pPr>
            <a:r>
              <a:rPr lang="en-US" sz="1600" b="1" dirty="0"/>
              <a:t>Craniosynostosis</a:t>
            </a:r>
            <a:endParaRPr lang="en-US" sz="1600" b="1" baseline="30000" dirty="0"/>
          </a:p>
        </p:txBody>
      </p:sp>
      <p:sp>
        <p:nvSpPr>
          <p:cNvPr id="11" name="TextBox 10">
            <a:extLst>
              <a:ext uri="{FF2B5EF4-FFF2-40B4-BE49-F238E27FC236}">
                <a16:creationId xmlns:a16="http://schemas.microsoft.com/office/drawing/2014/main" id="{27BEFE8F-F7EC-452D-BABF-179132E34714}"/>
              </a:ext>
            </a:extLst>
          </p:cNvPr>
          <p:cNvSpPr txBox="1"/>
          <p:nvPr/>
        </p:nvSpPr>
        <p:spPr>
          <a:xfrm>
            <a:off x="4745164" y="1754911"/>
            <a:ext cx="2587247" cy="4462760"/>
          </a:xfrm>
          <a:prstGeom prst="rect">
            <a:avLst/>
          </a:prstGeom>
          <a:noFill/>
        </p:spPr>
        <p:txBody>
          <a:bodyPr wrap="square" lIns="45720" rIns="45720" rtlCol="0">
            <a:spAutoFit/>
          </a:bodyPr>
          <a:lstStyle/>
          <a:p>
            <a:pPr>
              <a:spcAft>
                <a:spcPts val="600"/>
              </a:spcAft>
            </a:pPr>
            <a:r>
              <a:rPr lang="en-US" sz="1600" b="1" u="sng" dirty="0">
                <a:solidFill>
                  <a:schemeClr val="accent4"/>
                </a:solidFill>
              </a:rPr>
              <a:t>Symptoms</a:t>
            </a:r>
          </a:p>
          <a:p>
            <a:pPr marL="120650" indent="-120650">
              <a:spcAft>
                <a:spcPts val="600"/>
              </a:spcAft>
              <a:buClr>
                <a:srgbClr val="89A255"/>
              </a:buClr>
              <a:buFont typeface="Arial" panose="020B0604020202020204" pitchFamily="34" charset="0"/>
              <a:buChar char="•"/>
            </a:pPr>
            <a:r>
              <a:rPr lang="en-US" sz="1600" b="1" dirty="0"/>
              <a:t>Gait abnormalities</a:t>
            </a:r>
            <a:endParaRPr lang="en-US" sz="1600" b="1" baseline="30000" dirty="0"/>
          </a:p>
          <a:p>
            <a:pPr marL="120650" indent="-120650">
              <a:spcAft>
                <a:spcPts val="600"/>
              </a:spcAft>
              <a:buClr>
                <a:srgbClr val="89A255"/>
              </a:buClr>
              <a:buFont typeface="Arial" panose="020B0604020202020204" pitchFamily="34" charset="0"/>
              <a:buChar char="•"/>
            </a:pPr>
            <a:r>
              <a:rPr lang="en-US" sz="1600" b="1" dirty="0"/>
              <a:t>Bone &amp; joint pain/</a:t>
            </a:r>
          </a:p>
          <a:p>
            <a:pPr>
              <a:spcAft>
                <a:spcPts val="600"/>
              </a:spcAft>
              <a:buClr>
                <a:srgbClr val="89A255"/>
              </a:buClr>
            </a:pPr>
            <a:r>
              <a:rPr lang="en-US" sz="1600" b="1" dirty="0"/>
              <a:t>   stiffness</a:t>
            </a:r>
            <a:endParaRPr lang="en-US" sz="1600" b="1" baseline="30000" dirty="0"/>
          </a:p>
          <a:p>
            <a:pPr marL="120650" indent="-120650">
              <a:spcAft>
                <a:spcPts val="600"/>
              </a:spcAft>
              <a:buClr>
                <a:srgbClr val="89A255"/>
              </a:buClr>
              <a:buFont typeface="Arial" panose="020B0604020202020204" pitchFamily="34" charset="0"/>
              <a:buChar char="•"/>
            </a:pPr>
            <a:r>
              <a:rPr lang="en-US" sz="1600" b="1" dirty="0"/>
              <a:t>Muscle pain/weakness</a:t>
            </a:r>
            <a:endParaRPr lang="en-US" sz="1600" b="1" baseline="30000" dirty="0"/>
          </a:p>
          <a:p>
            <a:pPr marL="120650" indent="-120650">
              <a:spcAft>
                <a:spcPts val="600"/>
              </a:spcAft>
              <a:buClr>
                <a:srgbClr val="89A255"/>
              </a:buClr>
              <a:buFont typeface="Arial" panose="020B0604020202020204" pitchFamily="34" charset="0"/>
              <a:buChar char="•"/>
            </a:pPr>
            <a:r>
              <a:rPr lang="en-US" sz="1600" b="1" dirty="0"/>
              <a:t>Diminished quality of life</a:t>
            </a:r>
            <a:endParaRPr lang="en-US" sz="1600" b="1" baseline="30000" dirty="0"/>
          </a:p>
          <a:p>
            <a:pPr>
              <a:spcAft>
                <a:spcPts val="600"/>
              </a:spcAft>
            </a:pPr>
            <a:r>
              <a:rPr lang="en-US" sz="1600" b="1" u="sng" dirty="0">
                <a:solidFill>
                  <a:schemeClr val="accent4"/>
                </a:solidFill>
              </a:rPr>
              <a:t>Signs</a:t>
            </a:r>
          </a:p>
          <a:p>
            <a:pPr marL="120650" indent="-120650">
              <a:spcAft>
                <a:spcPts val="600"/>
              </a:spcAft>
              <a:buClr>
                <a:srgbClr val="89A255"/>
              </a:buClr>
              <a:buFont typeface="Arial" panose="020B0604020202020204" pitchFamily="34" charset="0"/>
              <a:buChar char="•"/>
            </a:pPr>
            <a:r>
              <a:rPr lang="en-US" sz="1600" b="1" dirty="0"/>
              <a:t>Short stature</a:t>
            </a:r>
            <a:endParaRPr lang="en-US" sz="1600" b="1" baseline="30000" dirty="0"/>
          </a:p>
          <a:p>
            <a:pPr marL="120650" indent="-120650">
              <a:spcAft>
                <a:spcPts val="600"/>
              </a:spcAft>
              <a:buClr>
                <a:srgbClr val="89A255"/>
              </a:buClr>
              <a:buFont typeface="Arial" panose="020B0604020202020204" pitchFamily="34" charset="0"/>
              <a:buChar char="•"/>
            </a:pPr>
            <a:r>
              <a:rPr lang="en-US" sz="1600" b="1" dirty="0"/>
              <a:t>Lower limb deformities</a:t>
            </a:r>
            <a:endParaRPr lang="en-US" sz="1600" b="1" strike="sngStrike" baseline="30000" dirty="0"/>
          </a:p>
          <a:p>
            <a:pPr marL="120650" indent="-120650">
              <a:spcAft>
                <a:spcPts val="600"/>
              </a:spcAft>
              <a:buClr>
                <a:srgbClr val="89A255"/>
              </a:buClr>
              <a:buFont typeface="Arial" panose="020B0604020202020204" pitchFamily="34" charset="0"/>
              <a:buChar char="•"/>
            </a:pPr>
            <a:r>
              <a:rPr lang="en-US" sz="1600" b="1" dirty="0" err="1"/>
              <a:t>Osteomalacia</a:t>
            </a:r>
            <a:endParaRPr lang="en-US" sz="1600" b="1" baseline="30000" dirty="0"/>
          </a:p>
          <a:p>
            <a:pPr marL="120650" indent="-120650">
              <a:spcAft>
                <a:spcPts val="600"/>
              </a:spcAft>
              <a:buClr>
                <a:srgbClr val="89A255"/>
              </a:buClr>
              <a:buFont typeface="Arial" panose="020B0604020202020204" pitchFamily="34" charset="0"/>
              <a:buChar char="•"/>
            </a:pPr>
            <a:r>
              <a:rPr lang="en-US" sz="1600" b="1" dirty="0"/>
              <a:t>Tooth abscesses/caries</a:t>
            </a:r>
            <a:endParaRPr lang="en-US" sz="1600" b="1" baseline="30000" dirty="0"/>
          </a:p>
          <a:p>
            <a:pPr marL="120650" indent="-120650">
              <a:spcAft>
                <a:spcPts val="600"/>
              </a:spcAft>
              <a:buClr>
                <a:srgbClr val="89A255"/>
              </a:buClr>
              <a:buFont typeface="Arial" panose="020B0604020202020204" pitchFamily="34" charset="0"/>
              <a:buChar char="•"/>
            </a:pPr>
            <a:r>
              <a:rPr lang="en-US" sz="1600" b="1" dirty="0"/>
              <a:t>Chiari malformation</a:t>
            </a:r>
            <a:endParaRPr lang="en-US" sz="1600" b="1" baseline="30000" dirty="0"/>
          </a:p>
          <a:p>
            <a:pPr marL="120650" indent="-120650">
              <a:spcAft>
                <a:spcPts val="600"/>
              </a:spcAft>
              <a:buClr>
                <a:srgbClr val="89A255"/>
              </a:buClr>
              <a:buFont typeface="Arial" panose="020B0604020202020204" pitchFamily="34" charset="0"/>
              <a:buChar char="•"/>
            </a:pPr>
            <a:r>
              <a:rPr lang="en-US" sz="1600" b="1" dirty="0"/>
              <a:t>Frontal bossing</a:t>
            </a:r>
          </a:p>
        </p:txBody>
      </p:sp>
      <p:sp>
        <p:nvSpPr>
          <p:cNvPr id="12" name="TextBox 11">
            <a:extLst>
              <a:ext uri="{FF2B5EF4-FFF2-40B4-BE49-F238E27FC236}">
                <a16:creationId xmlns:a16="http://schemas.microsoft.com/office/drawing/2014/main" id="{48639A40-0EA3-4A53-A978-B8C0E2F04626}"/>
              </a:ext>
            </a:extLst>
          </p:cNvPr>
          <p:cNvSpPr txBox="1"/>
          <p:nvPr/>
        </p:nvSpPr>
        <p:spPr>
          <a:xfrm>
            <a:off x="7583648" y="2187747"/>
            <a:ext cx="1981782" cy="3739485"/>
          </a:xfrm>
          <a:prstGeom prst="rect">
            <a:avLst/>
          </a:prstGeom>
          <a:noFill/>
        </p:spPr>
        <p:txBody>
          <a:bodyPr wrap="square" lIns="45720" rIns="45720" rtlCol="0">
            <a:spAutoFit/>
          </a:bodyPr>
          <a:lstStyle/>
          <a:p>
            <a:pPr>
              <a:spcAft>
                <a:spcPts val="600"/>
              </a:spcAft>
              <a:buClr>
                <a:srgbClr val="89A255"/>
              </a:buClr>
            </a:pPr>
            <a:r>
              <a:rPr lang="en-US" sz="1600" b="1" u="sng" dirty="0">
                <a:solidFill>
                  <a:schemeClr val="accent4"/>
                </a:solidFill>
              </a:rPr>
              <a:t>Symptoms</a:t>
            </a:r>
          </a:p>
          <a:p>
            <a:pPr marL="171450" indent="-171450">
              <a:spcAft>
                <a:spcPts val="600"/>
              </a:spcAft>
              <a:buClr>
                <a:srgbClr val="89A255"/>
              </a:buClr>
              <a:buFont typeface="Arial" panose="020B0604020202020204" pitchFamily="34" charset="0"/>
              <a:buChar char="•"/>
            </a:pPr>
            <a:r>
              <a:rPr lang="en-US" sz="1600" b="1" dirty="0"/>
              <a:t>Disability impacts work</a:t>
            </a:r>
            <a:endParaRPr lang="en-US" sz="1600" b="1" baseline="30000" dirty="0"/>
          </a:p>
          <a:p>
            <a:pPr>
              <a:spcAft>
                <a:spcPts val="600"/>
              </a:spcAft>
              <a:buClr>
                <a:srgbClr val="89A255"/>
              </a:buClr>
            </a:pPr>
            <a:r>
              <a:rPr lang="en-US" sz="1600" b="1" u="sng" dirty="0">
                <a:solidFill>
                  <a:schemeClr val="accent4"/>
                </a:solidFill>
              </a:rPr>
              <a:t>Signs</a:t>
            </a:r>
          </a:p>
          <a:p>
            <a:pPr marL="171450" indent="-171450">
              <a:spcAft>
                <a:spcPts val="600"/>
              </a:spcAft>
              <a:buClr>
                <a:srgbClr val="89A255"/>
              </a:buClr>
              <a:buFont typeface="Arial" panose="020B0604020202020204" pitchFamily="34" charset="0"/>
              <a:buChar char="•"/>
            </a:pPr>
            <a:r>
              <a:rPr lang="en-US" sz="1600" b="1" dirty="0"/>
              <a:t>Fractures and </a:t>
            </a:r>
            <a:r>
              <a:rPr lang="en-US" sz="1600" b="1" dirty="0" err="1"/>
              <a:t>pseudofractures</a:t>
            </a:r>
            <a:endParaRPr lang="en-US" sz="1600" b="1" baseline="30000" dirty="0"/>
          </a:p>
          <a:p>
            <a:pPr marL="171450" indent="-171450">
              <a:spcAft>
                <a:spcPts val="600"/>
              </a:spcAft>
              <a:buClr>
                <a:srgbClr val="89A255"/>
              </a:buClr>
              <a:buFont typeface="Arial" panose="020B0604020202020204" pitchFamily="34" charset="0"/>
              <a:buChar char="•"/>
            </a:pPr>
            <a:r>
              <a:rPr lang="en-US" sz="1600" b="1" dirty="0"/>
              <a:t>Osteoarthritis</a:t>
            </a:r>
            <a:endParaRPr lang="en-US" sz="1600" b="1" baseline="30000" dirty="0"/>
          </a:p>
          <a:p>
            <a:pPr indent="-173736">
              <a:spcAft>
                <a:spcPts val="600"/>
              </a:spcAft>
              <a:buClr>
                <a:srgbClr val="89A255"/>
              </a:buClr>
              <a:buFont typeface="Arial" panose="020B0604020202020204" pitchFamily="34" charset="0"/>
              <a:buChar char="•"/>
            </a:pPr>
            <a:r>
              <a:rPr lang="en-US" sz="1600" b="1" dirty="0"/>
              <a:t>Osteophytes</a:t>
            </a:r>
            <a:endParaRPr lang="en-US" sz="1600" b="1" baseline="30000" dirty="0"/>
          </a:p>
          <a:p>
            <a:pPr indent="-173736">
              <a:spcAft>
                <a:spcPts val="600"/>
              </a:spcAft>
              <a:buClr>
                <a:srgbClr val="89A255"/>
              </a:buClr>
              <a:buFont typeface="Arial" panose="020B0604020202020204" pitchFamily="34" charset="0"/>
              <a:buChar char="•"/>
            </a:pPr>
            <a:r>
              <a:rPr lang="en-US" sz="1600" b="1" dirty="0"/>
              <a:t>Enthesopathy</a:t>
            </a:r>
          </a:p>
          <a:p>
            <a:pPr indent="-173736">
              <a:spcAft>
                <a:spcPts val="600"/>
              </a:spcAft>
              <a:buClr>
                <a:srgbClr val="89A255"/>
              </a:buClr>
              <a:buFont typeface="Arial" panose="020B0604020202020204" pitchFamily="34" charset="0"/>
              <a:buChar char="•"/>
            </a:pPr>
            <a:r>
              <a:rPr lang="en-US" sz="1600" b="1" dirty="0"/>
              <a:t>Spinal stenosis</a:t>
            </a:r>
          </a:p>
          <a:p>
            <a:pPr marL="171450" indent="-171450">
              <a:spcAft>
                <a:spcPts val="600"/>
              </a:spcAft>
              <a:buClr>
                <a:srgbClr val="89A255"/>
              </a:buClr>
              <a:buFont typeface="Arial" panose="020B0604020202020204" pitchFamily="34" charset="0"/>
              <a:buChar char="•"/>
            </a:pPr>
            <a:r>
              <a:rPr lang="en-US" sz="1600" b="1" dirty="0" err="1"/>
              <a:t>Nephrocalcinosis</a:t>
            </a:r>
            <a:endParaRPr lang="en-US" sz="1600" b="1" dirty="0"/>
          </a:p>
          <a:p>
            <a:pPr marL="171450" indent="-171450">
              <a:spcAft>
                <a:spcPts val="600"/>
              </a:spcAft>
              <a:buClr>
                <a:srgbClr val="89A255"/>
              </a:buClr>
              <a:buFont typeface="Arial" panose="020B0604020202020204" pitchFamily="34" charset="0"/>
              <a:buChar char="•"/>
            </a:pPr>
            <a:r>
              <a:rPr lang="en-US" sz="1600" b="1" dirty="0"/>
              <a:t>Hearing loss</a:t>
            </a:r>
            <a:endParaRPr lang="en-US" sz="1600" b="1" baseline="30000" dirty="0"/>
          </a:p>
        </p:txBody>
      </p:sp>
      <p:sp>
        <p:nvSpPr>
          <p:cNvPr id="5" name="Wave 4">
            <a:extLst>
              <a:ext uri="{FF2B5EF4-FFF2-40B4-BE49-F238E27FC236}">
                <a16:creationId xmlns:a16="http://schemas.microsoft.com/office/drawing/2014/main" id="{58C48040-EFC9-4653-B40D-04302BD7C486}"/>
              </a:ext>
            </a:extLst>
          </p:cNvPr>
          <p:cNvSpPr/>
          <p:nvPr/>
        </p:nvSpPr>
        <p:spPr>
          <a:xfrm>
            <a:off x="1253490" y="1433404"/>
            <a:ext cx="1394856" cy="1143000"/>
          </a:xfrm>
          <a:prstGeom prst="wav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Children</a:t>
            </a:r>
          </a:p>
        </p:txBody>
      </p:sp>
      <p:sp>
        <p:nvSpPr>
          <p:cNvPr id="13" name="Wave 12">
            <a:extLst>
              <a:ext uri="{FF2B5EF4-FFF2-40B4-BE49-F238E27FC236}">
                <a16:creationId xmlns:a16="http://schemas.microsoft.com/office/drawing/2014/main" id="{4E3C4475-BF76-4783-8DBE-79D11CA9DDEA}"/>
              </a:ext>
            </a:extLst>
          </p:cNvPr>
          <p:cNvSpPr/>
          <p:nvPr/>
        </p:nvSpPr>
        <p:spPr>
          <a:xfrm>
            <a:off x="9543654" y="1433404"/>
            <a:ext cx="1394856" cy="1143000"/>
          </a:xfrm>
          <a:prstGeom prst="wav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Adults</a:t>
            </a:r>
          </a:p>
        </p:txBody>
      </p:sp>
      <p:sp>
        <p:nvSpPr>
          <p:cNvPr id="14" name="Arrow: Notched Right 13">
            <a:extLst>
              <a:ext uri="{FF2B5EF4-FFF2-40B4-BE49-F238E27FC236}">
                <a16:creationId xmlns:a16="http://schemas.microsoft.com/office/drawing/2014/main" id="{58D37B9B-4767-4469-9850-69AA3B86BABC}"/>
              </a:ext>
            </a:extLst>
          </p:cNvPr>
          <p:cNvSpPr/>
          <p:nvPr/>
        </p:nvSpPr>
        <p:spPr>
          <a:xfrm>
            <a:off x="4424841" y="1170016"/>
            <a:ext cx="2963920" cy="738794"/>
          </a:xfrm>
          <a:prstGeom prst="notchedRightArrow">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Children/Adults</a:t>
            </a:r>
          </a:p>
        </p:txBody>
      </p:sp>
      <p:sp>
        <p:nvSpPr>
          <p:cNvPr id="7" name="Footer Placeholder 6">
            <a:extLst>
              <a:ext uri="{FF2B5EF4-FFF2-40B4-BE49-F238E27FC236}">
                <a16:creationId xmlns:a16="http://schemas.microsoft.com/office/drawing/2014/main" id="{89B8B9A1-E639-193E-F466-150C967A0A27}"/>
              </a:ext>
            </a:extLst>
          </p:cNvPr>
          <p:cNvSpPr>
            <a:spLocks noGrp="1"/>
          </p:cNvSpPr>
          <p:nvPr>
            <p:ph type="ftr" sz="quarter" idx="3"/>
          </p:nvPr>
        </p:nvSpPr>
        <p:spPr/>
        <p:txBody>
          <a:bodyPr/>
          <a:lstStyle/>
          <a:p>
            <a:r>
              <a:rPr lang="en-US" dirty="0" err="1"/>
              <a:t>Linglart</a:t>
            </a:r>
            <a:r>
              <a:rPr lang="en-US" dirty="0"/>
              <a:t> A, et al. </a:t>
            </a:r>
            <a:r>
              <a:rPr lang="en-US" i="1" dirty="0" err="1"/>
              <a:t>Endocr</a:t>
            </a:r>
            <a:r>
              <a:rPr lang="en-US" i="1" dirty="0"/>
              <a:t> Connect. </a:t>
            </a:r>
            <a:r>
              <a:rPr lang="en-US" dirty="0"/>
              <a:t>2014;3:R13-R30; </a:t>
            </a:r>
            <a:r>
              <a:rPr lang="en-US" dirty="0" err="1"/>
              <a:t>Ruppe</a:t>
            </a:r>
            <a:r>
              <a:rPr lang="en-US" dirty="0"/>
              <a:t> MD. </a:t>
            </a:r>
            <a:r>
              <a:rPr lang="en-US" i="1" dirty="0" err="1"/>
              <a:t>GeneReviews</a:t>
            </a:r>
            <a:r>
              <a:rPr lang="en-US" i="1" dirty="0"/>
              <a:t>®. </a:t>
            </a:r>
            <a:r>
              <a:rPr lang="en-US" dirty="0"/>
              <a:t>http://www.ncbi.nlm.nih.gov/books/NBK83985/. </a:t>
            </a:r>
          </a:p>
        </p:txBody>
      </p:sp>
    </p:spTree>
    <p:extLst>
      <p:ext uri="{BB962C8B-B14F-4D97-AF65-F5344CB8AC3E}">
        <p14:creationId xmlns:p14="http://schemas.microsoft.com/office/powerpoint/2010/main" val="25036501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6">
            <a:extLst>
              <a:ext uri="{FF2B5EF4-FFF2-40B4-BE49-F238E27FC236}">
                <a16:creationId xmlns:a16="http://schemas.microsoft.com/office/drawing/2014/main" id="{11F77C5F-B130-BBC5-AA89-1BB4AB2EA35B}"/>
              </a:ext>
            </a:extLst>
          </p:cNvPr>
          <p:cNvGrpSpPr>
            <a:grpSpLocks/>
          </p:cNvGrpSpPr>
          <p:nvPr/>
        </p:nvGrpSpPr>
        <p:grpSpPr bwMode="auto">
          <a:xfrm>
            <a:off x="2095500" y="4106070"/>
            <a:ext cx="8001000" cy="1665288"/>
            <a:chOff x="288" y="3087"/>
            <a:chExt cx="5040" cy="1049"/>
          </a:xfrm>
        </p:grpSpPr>
        <p:graphicFrame>
          <p:nvGraphicFramePr>
            <p:cNvPr id="13315" name="Object 4">
              <a:extLst>
                <a:ext uri="{FF2B5EF4-FFF2-40B4-BE49-F238E27FC236}">
                  <a16:creationId xmlns:a16="http://schemas.microsoft.com/office/drawing/2014/main" id="{20BA5B74-A56A-3D7D-70C0-3DE229FC8FD5}"/>
                </a:ext>
              </a:extLst>
            </p:cNvPr>
            <p:cNvGraphicFramePr>
              <a:graphicFrameLocks noChangeAspect="1"/>
            </p:cNvGraphicFramePr>
            <p:nvPr/>
          </p:nvGraphicFramePr>
          <p:xfrm>
            <a:off x="288" y="3087"/>
            <a:ext cx="5040" cy="1049"/>
          </p:xfrm>
          <a:graphic>
            <a:graphicData uri="http://schemas.openxmlformats.org/presentationml/2006/ole">
              <mc:AlternateContent xmlns:mc="http://schemas.openxmlformats.org/markup-compatibility/2006">
                <mc:Choice xmlns:v="urn:schemas-microsoft-com:vml" Requires="v">
                  <p:oleObj name="Image" r:id="rId2" imgW="9283700" imgH="1930400" progId="">
                    <p:embed/>
                  </p:oleObj>
                </mc:Choice>
                <mc:Fallback>
                  <p:oleObj name="Image" r:id="rId2" imgW="9283700" imgH="1930400" progId="">
                    <p:embed/>
                    <p:pic>
                      <p:nvPicPr>
                        <p:cNvPr id="13315" name="Object 4">
                          <a:extLst>
                            <a:ext uri="{FF2B5EF4-FFF2-40B4-BE49-F238E27FC236}">
                              <a16:creationId xmlns:a16="http://schemas.microsoft.com/office/drawing/2014/main" id="{20BA5B74-A56A-3D7D-70C0-3DE229FC8F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 y="3087"/>
                          <a:ext cx="5040" cy="10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316" name="Rectangle 5">
              <a:extLst>
                <a:ext uri="{FF2B5EF4-FFF2-40B4-BE49-F238E27FC236}">
                  <a16:creationId xmlns:a16="http://schemas.microsoft.com/office/drawing/2014/main" id="{849D7949-99B9-3594-765A-38E092A3B6B2}"/>
                </a:ext>
              </a:extLst>
            </p:cNvPr>
            <p:cNvSpPr>
              <a:spLocks noChangeArrowheads="1"/>
            </p:cNvSpPr>
            <p:nvPr/>
          </p:nvSpPr>
          <p:spPr bwMode="auto">
            <a:xfrm>
              <a:off x="480" y="3168"/>
              <a:ext cx="192" cy="24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endParaRPr lang="en-US" altLang="en-US" sz="1200" b="1"/>
            </a:p>
          </p:txBody>
        </p:sp>
      </p:grpSp>
      <p:sp>
        <p:nvSpPr>
          <p:cNvPr id="13317" name="Rectangle 7">
            <a:extLst>
              <a:ext uri="{FF2B5EF4-FFF2-40B4-BE49-F238E27FC236}">
                <a16:creationId xmlns:a16="http://schemas.microsoft.com/office/drawing/2014/main" id="{3EF80634-A086-7E2D-B834-FF24F9FBA128}"/>
              </a:ext>
            </a:extLst>
          </p:cNvPr>
          <p:cNvSpPr>
            <a:spLocks noGrp="1" noChangeArrowheads="1"/>
          </p:cNvSpPr>
          <p:nvPr>
            <p:ph type="title"/>
          </p:nvPr>
        </p:nvSpPr>
        <p:spPr/>
        <p:txBody>
          <a:bodyPr/>
          <a:lstStyle/>
          <a:p>
            <a:r>
              <a:rPr lang="en-US" altLang="en-US" dirty="0"/>
              <a:t>FGF23</a:t>
            </a:r>
          </a:p>
        </p:txBody>
      </p:sp>
      <p:sp>
        <p:nvSpPr>
          <p:cNvPr id="13318" name="Rectangle 8">
            <a:extLst>
              <a:ext uri="{FF2B5EF4-FFF2-40B4-BE49-F238E27FC236}">
                <a16:creationId xmlns:a16="http://schemas.microsoft.com/office/drawing/2014/main" id="{A646987B-A55C-7889-AACE-C83A7ABDBA15}"/>
              </a:ext>
            </a:extLst>
          </p:cNvPr>
          <p:cNvSpPr>
            <a:spLocks noGrp="1" noChangeArrowheads="1"/>
          </p:cNvSpPr>
          <p:nvPr>
            <p:ph idx="1"/>
          </p:nvPr>
        </p:nvSpPr>
        <p:spPr>
          <a:xfrm>
            <a:off x="609600" y="1260737"/>
            <a:ext cx="10744200" cy="2917564"/>
          </a:xfrm>
        </p:spPr>
        <p:txBody>
          <a:bodyPr>
            <a:normAutofit/>
          </a:bodyPr>
          <a:lstStyle/>
          <a:p>
            <a:r>
              <a:rPr lang="en-US" altLang="en-US" sz="2200" dirty="0"/>
              <a:t>FGF23 - ~32 </a:t>
            </a:r>
            <a:r>
              <a:rPr lang="en-US" altLang="en-US" sz="2200" dirty="0" err="1"/>
              <a:t>kDa</a:t>
            </a:r>
            <a:r>
              <a:rPr lang="en-US" altLang="en-US" sz="2200" dirty="0"/>
              <a:t> (251 amino acids) circulating protein with N-terminal region containing the FGF homology domain and a novel 71 aa C-terminus that has PHOSPATURIC activity in vivo</a:t>
            </a:r>
          </a:p>
          <a:p>
            <a:r>
              <a:rPr lang="en-US" altLang="en-US" sz="2200" dirty="0"/>
              <a:t>In kidney, regulation of proximal tubular P reabsorption</a:t>
            </a:r>
            <a:br>
              <a:rPr lang="en-US" altLang="en-US" sz="2200" dirty="0"/>
            </a:br>
            <a:r>
              <a:rPr lang="en-US" altLang="en-US" sz="2200" dirty="0"/>
              <a:t>(via NaPi-2a/NaPi-2c transporters)</a:t>
            </a:r>
          </a:p>
          <a:p>
            <a:r>
              <a:rPr lang="en-US" altLang="en-US" sz="2200" dirty="0"/>
              <a:t>Predominately expressed in osteocytes, but also in the ventrolateral thalamic nucleus, central venous sinusoids and thymus</a:t>
            </a:r>
          </a:p>
          <a:p>
            <a:endParaRPr lang="en-US" altLang="en-US" sz="2200" dirty="0"/>
          </a:p>
        </p:txBody>
      </p:sp>
      <p:sp>
        <p:nvSpPr>
          <p:cNvPr id="13319" name="Text Box 10">
            <a:extLst>
              <a:ext uri="{FF2B5EF4-FFF2-40B4-BE49-F238E27FC236}">
                <a16:creationId xmlns:a16="http://schemas.microsoft.com/office/drawing/2014/main" id="{83CBDFFA-CDFC-CCC6-8F57-8B6FDE82B283}"/>
              </a:ext>
            </a:extLst>
          </p:cNvPr>
          <p:cNvSpPr txBox="1">
            <a:spLocks noChangeArrowheads="1"/>
          </p:cNvSpPr>
          <p:nvPr/>
        </p:nvSpPr>
        <p:spPr bwMode="auto">
          <a:xfrm>
            <a:off x="2857500" y="5638800"/>
            <a:ext cx="13223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en-US" altLang="en-US" sz="1200" b="1" dirty="0"/>
              <a:t>FGF Homology </a:t>
            </a:r>
          </a:p>
          <a:p>
            <a:r>
              <a:rPr lang="en-US" altLang="en-US" sz="1200" b="1" dirty="0"/>
              <a:t>     Domain</a:t>
            </a:r>
          </a:p>
        </p:txBody>
      </p:sp>
      <p:sp>
        <p:nvSpPr>
          <p:cNvPr id="13320" name="Line 12">
            <a:extLst>
              <a:ext uri="{FF2B5EF4-FFF2-40B4-BE49-F238E27FC236}">
                <a16:creationId xmlns:a16="http://schemas.microsoft.com/office/drawing/2014/main" id="{83F16ECB-A569-8DE6-DE5F-587BA1CD8DA9}"/>
              </a:ext>
            </a:extLst>
          </p:cNvPr>
          <p:cNvSpPr>
            <a:spLocks noChangeShapeType="1"/>
          </p:cNvSpPr>
          <p:nvPr/>
        </p:nvSpPr>
        <p:spPr bwMode="auto">
          <a:xfrm>
            <a:off x="2819400" y="5410200"/>
            <a:ext cx="76200" cy="228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1" name="Line 13">
            <a:extLst>
              <a:ext uri="{FF2B5EF4-FFF2-40B4-BE49-F238E27FC236}">
                <a16:creationId xmlns:a16="http://schemas.microsoft.com/office/drawing/2014/main" id="{DDDD2AC8-1375-5AC6-EA3F-B41DCBB4C858}"/>
              </a:ext>
            </a:extLst>
          </p:cNvPr>
          <p:cNvSpPr>
            <a:spLocks noChangeShapeType="1"/>
          </p:cNvSpPr>
          <p:nvPr/>
        </p:nvSpPr>
        <p:spPr bwMode="auto">
          <a:xfrm flipH="1">
            <a:off x="4038600" y="5410200"/>
            <a:ext cx="76200" cy="2286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3" name="Text Box 12">
            <a:extLst>
              <a:ext uri="{FF2B5EF4-FFF2-40B4-BE49-F238E27FC236}">
                <a16:creationId xmlns:a16="http://schemas.microsoft.com/office/drawing/2014/main" id="{46E69EE4-EDE2-4394-71B1-C5B67D6CDC10}"/>
              </a:ext>
            </a:extLst>
          </p:cNvPr>
          <p:cNvSpPr txBox="1">
            <a:spLocks noChangeArrowheads="1"/>
          </p:cNvSpPr>
          <p:nvPr/>
        </p:nvSpPr>
        <p:spPr bwMode="auto">
          <a:xfrm>
            <a:off x="3765550" y="4572001"/>
            <a:ext cx="273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en-US" altLang="en-US" b="1"/>
              <a:t>*</a:t>
            </a:r>
          </a:p>
        </p:txBody>
      </p:sp>
      <p:sp>
        <p:nvSpPr>
          <p:cNvPr id="5" name="Footer Placeholder 4">
            <a:extLst>
              <a:ext uri="{FF2B5EF4-FFF2-40B4-BE49-F238E27FC236}">
                <a16:creationId xmlns:a16="http://schemas.microsoft.com/office/drawing/2014/main" id="{1B7261F5-9AFA-451B-9D2A-32F5A6AD86F8}"/>
              </a:ext>
            </a:extLst>
          </p:cNvPr>
          <p:cNvSpPr>
            <a:spLocks noGrp="1"/>
          </p:cNvSpPr>
          <p:nvPr>
            <p:ph type="ftr" sz="quarter" idx="3"/>
          </p:nvPr>
        </p:nvSpPr>
        <p:spPr/>
        <p:txBody>
          <a:bodyPr/>
          <a:lstStyle/>
          <a:p>
            <a:r>
              <a:rPr lang="en-US" dirty="0"/>
              <a:t>P, phosphate.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A3439-615E-4CF6-A75B-B82315A33E63}"/>
              </a:ext>
            </a:extLst>
          </p:cNvPr>
          <p:cNvSpPr>
            <a:spLocks noGrp="1"/>
          </p:cNvSpPr>
          <p:nvPr>
            <p:ph type="title"/>
          </p:nvPr>
        </p:nvSpPr>
        <p:spPr/>
        <p:txBody>
          <a:bodyPr/>
          <a:lstStyle/>
          <a:p>
            <a:r>
              <a:rPr lang="en-US" altLang="en-US" dirty="0"/>
              <a:t>XLH and the Crucial Role of Excess FGF23 </a:t>
            </a:r>
            <a:endParaRPr lang="en-US" dirty="0"/>
          </a:p>
        </p:txBody>
      </p:sp>
      <p:sp>
        <p:nvSpPr>
          <p:cNvPr id="4" name="Rectangle 1">
            <a:extLst>
              <a:ext uri="{FF2B5EF4-FFF2-40B4-BE49-F238E27FC236}">
                <a16:creationId xmlns:a16="http://schemas.microsoft.com/office/drawing/2014/main" id="{C965AA7D-589B-45D9-9521-DB0AA0D2C2CD}"/>
              </a:ext>
            </a:extLst>
          </p:cNvPr>
          <p:cNvSpPr>
            <a:spLocks noGrp="1" noChangeArrowheads="1"/>
          </p:cNvSpPr>
          <p:nvPr>
            <p:ph idx="4294967295"/>
          </p:nvPr>
        </p:nvSpPr>
        <p:spPr bwMode="auto">
          <a:xfrm>
            <a:off x="0" y="3586163"/>
            <a:ext cx="184150"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rtlCol="0" anchor="ctr" anchorCtr="0" compatLnSpc="1">
            <a:prstTxWarp prst="textNoShape">
              <a:avLst/>
            </a:prstTxWarp>
            <a:spAutoFit/>
          </a:bodyPr>
          <a:lstStyle/>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p:txBody>
      </p:sp>
      <p:sp>
        <p:nvSpPr>
          <p:cNvPr id="10" name="TextBox 9">
            <a:extLst>
              <a:ext uri="{FF2B5EF4-FFF2-40B4-BE49-F238E27FC236}">
                <a16:creationId xmlns:a16="http://schemas.microsoft.com/office/drawing/2014/main" id="{594A13A6-7F7B-46FB-B4ED-5C8506657268}"/>
              </a:ext>
            </a:extLst>
          </p:cNvPr>
          <p:cNvSpPr txBox="1"/>
          <p:nvPr/>
        </p:nvSpPr>
        <p:spPr>
          <a:xfrm>
            <a:off x="2212114" y="6188207"/>
            <a:ext cx="7767773" cy="369332"/>
          </a:xfrm>
          <a:prstGeom prst="rect">
            <a:avLst/>
          </a:prstGeom>
          <a:solidFill>
            <a:schemeClr val="bg1"/>
          </a:solidFill>
        </p:spPr>
        <p:txBody>
          <a:bodyPr wrap="square" rtlCol="0">
            <a:spAutoFit/>
          </a:bodyPr>
          <a:lstStyle/>
          <a:p>
            <a:endParaRPr lang="en-US" dirty="0"/>
          </a:p>
        </p:txBody>
      </p:sp>
      <p:grpSp>
        <p:nvGrpSpPr>
          <p:cNvPr id="9" name="Group 4">
            <a:extLst>
              <a:ext uri="{FF2B5EF4-FFF2-40B4-BE49-F238E27FC236}">
                <a16:creationId xmlns:a16="http://schemas.microsoft.com/office/drawing/2014/main" id="{DACF50C9-F279-0B21-CE1B-F6BF3A20E09B}"/>
              </a:ext>
            </a:extLst>
          </p:cNvPr>
          <p:cNvGrpSpPr>
            <a:grpSpLocks noChangeAspect="1"/>
          </p:cNvGrpSpPr>
          <p:nvPr/>
        </p:nvGrpSpPr>
        <p:grpSpPr bwMode="auto">
          <a:xfrm>
            <a:off x="1820863" y="1903413"/>
            <a:ext cx="8550275" cy="4313237"/>
            <a:chOff x="1147" y="1199"/>
            <a:chExt cx="5386" cy="2717"/>
          </a:xfrm>
        </p:grpSpPr>
        <p:sp>
          <p:nvSpPr>
            <p:cNvPr id="11" name="AutoShape 3">
              <a:extLst>
                <a:ext uri="{FF2B5EF4-FFF2-40B4-BE49-F238E27FC236}">
                  <a16:creationId xmlns:a16="http://schemas.microsoft.com/office/drawing/2014/main" id="{098DC944-EFBB-044D-54B4-6928546E68DE}"/>
                </a:ext>
              </a:extLst>
            </p:cNvPr>
            <p:cNvSpPr>
              <a:spLocks noChangeAspect="1" noChangeArrowheads="1" noTextEdit="1"/>
            </p:cNvSpPr>
            <p:nvPr/>
          </p:nvSpPr>
          <p:spPr bwMode="auto">
            <a:xfrm>
              <a:off x="1147" y="1199"/>
              <a:ext cx="5386" cy="2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029" name="Picture 5">
              <a:extLst>
                <a:ext uri="{FF2B5EF4-FFF2-40B4-BE49-F238E27FC236}">
                  <a16:creationId xmlns:a16="http://schemas.microsoft.com/office/drawing/2014/main" id="{2FB8A821-87BB-9C29-033A-6E625ECDE45A}"/>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17000"/>
                      </a14:imgEffect>
                    </a14:imgLayer>
                  </a14:imgProps>
                </a:ext>
                <a:ext uri="{28A0092B-C50C-407E-A947-70E740481C1C}">
                  <a14:useLocalDpi xmlns:a14="http://schemas.microsoft.com/office/drawing/2010/main" val="0"/>
                </a:ext>
              </a:extLst>
            </a:blip>
            <a:srcRect/>
            <a:stretch>
              <a:fillRect/>
            </a:stretch>
          </p:blipFill>
          <p:spPr bwMode="auto">
            <a:xfrm>
              <a:off x="1147" y="1199"/>
              <a:ext cx="5391" cy="2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Footer Placeholder 11">
            <a:extLst>
              <a:ext uri="{FF2B5EF4-FFF2-40B4-BE49-F238E27FC236}">
                <a16:creationId xmlns:a16="http://schemas.microsoft.com/office/drawing/2014/main" id="{1F52FB03-A8EA-3850-48FB-803ED0DCAB6D}"/>
              </a:ext>
            </a:extLst>
          </p:cNvPr>
          <p:cNvSpPr>
            <a:spLocks noGrp="1"/>
          </p:cNvSpPr>
          <p:nvPr>
            <p:ph type="ftr" sz="quarter" idx="3"/>
          </p:nvPr>
        </p:nvSpPr>
        <p:spPr/>
        <p:txBody>
          <a:bodyPr/>
          <a:lstStyle/>
          <a:p>
            <a:r>
              <a:rPr lang="en-US" dirty="0"/>
              <a:t>Ultragenyx.</a:t>
            </a:r>
          </a:p>
        </p:txBody>
      </p:sp>
    </p:spTree>
    <p:extLst>
      <p:ext uri="{BB962C8B-B14F-4D97-AF65-F5344CB8AC3E}">
        <p14:creationId xmlns:p14="http://schemas.microsoft.com/office/powerpoint/2010/main" val="3774529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A3439-615E-4CF6-A75B-B82315A33E63}"/>
              </a:ext>
            </a:extLst>
          </p:cNvPr>
          <p:cNvSpPr>
            <a:spLocks noGrp="1"/>
          </p:cNvSpPr>
          <p:nvPr>
            <p:ph type="title"/>
          </p:nvPr>
        </p:nvSpPr>
        <p:spPr/>
        <p:txBody>
          <a:bodyPr/>
          <a:lstStyle/>
          <a:p>
            <a:r>
              <a:rPr lang="en-US" altLang="en-US" dirty="0"/>
              <a:t>XLH and the Crucial Role of Excess FGF23 </a:t>
            </a:r>
            <a:endParaRPr lang="en-US" dirty="0"/>
          </a:p>
        </p:txBody>
      </p:sp>
      <p:sp>
        <p:nvSpPr>
          <p:cNvPr id="4" name="Rectangle 1">
            <a:extLst>
              <a:ext uri="{FF2B5EF4-FFF2-40B4-BE49-F238E27FC236}">
                <a16:creationId xmlns:a16="http://schemas.microsoft.com/office/drawing/2014/main" id="{C965AA7D-589B-45D9-9521-DB0AA0D2C2CD}"/>
              </a:ext>
            </a:extLst>
          </p:cNvPr>
          <p:cNvSpPr>
            <a:spLocks noGrp="1" noChangeArrowheads="1"/>
          </p:cNvSpPr>
          <p:nvPr>
            <p:ph idx="4294967295"/>
          </p:nvPr>
        </p:nvSpPr>
        <p:spPr bwMode="auto">
          <a:xfrm>
            <a:off x="0" y="3586163"/>
            <a:ext cx="184150"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rtlCol="0" anchor="ctr" anchorCtr="0" compatLnSpc="1">
            <a:prstTxWarp prst="textNoShape">
              <a:avLst/>
            </a:prstTxWarp>
            <a:spAutoFit/>
          </a:bodyPr>
          <a:lstStyle/>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p:txBody>
      </p:sp>
      <p:sp>
        <p:nvSpPr>
          <p:cNvPr id="6" name="Rectangle: Rounded Corners 5">
            <a:extLst>
              <a:ext uri="{FF2B5EF4-FFF2-40B4-BE49-F238E27FC236}">
                <a16:creationId xmlns:a16="http://schemas.microsoft.com/office/drawing/2014/main" id="{8B539FBC-51A0-4E66-82F7-DD8AEF4B68FF}"/>
              </a:ext>
            </a:extLst>
          </p:cNvPr>
          <p:cNvSpPr/>
          <p:nvPr/>
        </p:nvSpPr>
        <p:spPr>
          <a:xfrm>
            <a:off x="1719235" y="1219201"/>
            <a:ext cx="1143000" cy="669793"/>
          </a:xfrm>
          <a:prstGeom prst="roundRect">
            <a:avLst>
              <a:gd name="adj" fmla="val 1097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Low P</a:t>
            </a:r>
          </a:p>
        </p:txBody>
      </p:sp>
      <p:sp>
        <p:nvSpPr>
          <p:cNvPr id="10" name="TextBox 9">
            <a:extLst>
              <a:ext uri="{FF2B5EF4-FFF2-40B4-BE49-F238E27FC236}">
                <a16:creationId xmlns:a16="http://schemas.microsoft.com/office/drawing/2014/main" id="{594A13A6-7F7B-46FB-B4ED-5C8506657268}"/>
              </a:ext>
            </a:extLst>
          </p:cNvPr>
          <p:cNvSpPr txBox="1"/>
          <p:nvPr/>
        </p:nvSpPr>
        <p:spPr>
          <a:xfrm>
            <a:off x="2212114" y="6188207"/>
            <a:ext cx="7767773" cy="369332"/>
          </a:xfrm>
          <a:prstGeom prst="rect">
            <a:avLst/>
          </a:prstGeom>
          <a:solidFill>
            <a:schemeClr val="bg1"/>
          </a:solidFill>
        </p:spPr>
        <p:txBody>
          <a:bodyPr wrap="square" rtlCol="0">
            <a:spAutoFit/>
          </a:bodyPr>
          <a:lstStyle/>
          <a:p>
            <a:endParaRPr lang="en-US" dirty="0"/>
          </a:p>
        </p:txBody>
      </p:sp>
      <p:grpSp>
        <p:nvGrpSpPr>
          <p:cNvPr id="9" name="Group 4">
            <a:extLst>
              <a:ext uri="{FF2B5EF4-FFF2-40B4-BE49-F238E27FC236}">
                <a16:creationId xmlns:a16="http://schemas.microsoft.com/office/drawing/2014/main" id="{DACF50C9-F279-0B21-CE1B-F6BF3A20E09B}"/>
              </a:ext>
            </a:extLst>
          </p:cNvPr>
          <p:cNvGrpSpPr>
            <a:grpSpLocks noChangeAspect="1"/>
          </p:cNvGrpSpPr>
          <p:nvPr/>
        </p:nvGrpSpPr>
        <p:grpSpPr bwMode="auto">
          <a:xfrm>
            <a:off x="1820863" y="1903413"/>
            <a:ext cx="8550275" cy="4313237"/>
            <a:chOff x="1147" y="1199"/>
            <a:chExt cx="5386" cy="2717"/>
          </a:xfrm>
        </p:grpSpPr>
        <p:sp>
          <p:nvSpPr>
            <p:cNvPr id="11" name="AutoShape 3">
              <a:extLst>
                <a:ext uri="{FF2B5EF4-FFF2-40B4-BE49-F238E27FC236}">
                  <a16:creationId xmlns:a16="http://schemas.microsoft.com/office/drawing/2014/main" id="{098DC944-EFBB-044D-54B4-6928546E68DE}"/>
                </a:ext>
              </a:extLst>
            </p:cNvPr>
            <p:cNvSpPr>
              <a:spLocks noChangeAspect="1" noChangeArrowheads="1" noTextEdit="1"/>
            </p:cNvSpPr>
            <p:nvPr/>
          </p:nvSpPr>
          <p:spPr bwMode="auto">
            <a:xfrm>
              <a:off x="1147" y="1199"/>
              <a:ext cx="5386" cy="2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029" name="Picture 5">
              <a:extLst>
                <a:ext uri="{FF2B5EF4-FFF2-40B4-BE49-F238E27FC236}">
                  <a16:creationId xmlns:a16="http://schemas.microsoft.com/office/drawing/2014/main" id="{2FB8A821-87BB-9C29-033A-6E625ECDE45A}"/>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17000"/>
                      </a14:imgEffect>
                    </a14:imgLayer>
                  </a14:imgProps>
                </a:ext>
                <a:ext uri="{28A0092B-C50C-407E-A947-70E740481C1C}">
                  <a14:useLocalDpi xmlns:a14="http://schemas.microsoft.com/office/drawing/2010/main" val="0"/>
                </a:ext>
              </a:extLst>
            </a:blip>
            <a:srcRect/>
            <a:stretch>
              <a:fillRect/>
            </a:stretch>
          </p:blipFill>
          <p:spPr bwMode="auto">
            <a:xfrm>
              <a:off x="1147" y="1199"/>
              <a:ext cx="5391" cy="2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Footer Placeholder 11">
            <a:extLst>
              <a:ext uri="{FF2B5EF4-FFF2-40B4-BE49-F238E27FC236}">
                <a16:creationId xmlns:a16="http://schemas.microsoft.com/office/drawing/2014/main" id="{1F52FB03-A8EA-3850-48FB-803ED0DCAB6D}"/>
              </a:ext>
            </a:extLst>
          </p:cNvPr>
          <p:cNvSpPr>
            <a:spLocks noGrp="1"/>
          </p:cNvSpPr>
          <p:nvPr>
            <p:ph type="ftr" sz="quarter" idx="3"/>
          </p:nvPr>
        </p:nvSpPr>
        <p:spPr/>
        <p:txBody>
          <a:bodyPr/>
          <a:lstStyle/>
          <a:p>
            <a:r>
              <a:rPr lang="en-US" dirty="0"/>
              <a:t>Ultragenyx.</a:t>
            </a:r>
          </a:p>
        </p:txBody>
      </p:sp>
    </p:spTree>
    <p:extLst>
      <p:ext uri="{BB962C8B-B14F-4D97-AF65-F5344CB8AC3E}">
        <p14:creationId xmlns:p14="http://schemas.microsoft.com/office/powerpoint/2010/main" val="20314939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A3439-615E-4CF6-A75B-B82315A33E63}"/>
              </a:ext>
            </a:extLst>
          </p:cNvPr>
          <p:cNvSpPr>
            <a:spLocks noGrp="1"/>
          </p:cNvSpPr>
          <p:nvPr>
            <p:ph type="title"/>
          </p:nvPr>
        </p:nvSpPr>
        <p:spPr/>
        <p:txBody>
          <a:bodyPr/>
          <a:lstStyle/>
          <a:p>
            <a:r>
              <a:rPr lang="en-US" altLang="en-US" dirty="0"/>
              <a:t>XLH and the Crucial Role of Excess FGF23 </a:t>
            </a:r>
            <a:endParaRPr lang="en-US" dirty="0"/>
          </a:p>
        </p:txBody>
      </p:sp>
      <p:sp>
        <p:nvSpPr>
          <p:cNvPr id="4" name="Rectangle 1">
            <a:extLst>
              <a:ext uri="{FF2B5EF4-FFF2-40B4-BE49-F238E27FC236}">
                <a16:creationId xmlns:a16="http://schemas.microsoft.com/office/drawing/2014/main" id="{C965AA7D-589B-45D9-9521-DB0AA0D2C2CD}"/>
              </a:ext>
            </a:extLst>
          </p:cNvPr>
          <p:cNvSpPr>
            <a:spLocks noGrp="1" noChangeArrowheads="1"/>
          </p:cNvSpPr>
          <p:nvPr>
            <p:ph idx="4294967295"/>
          </p:nvPr>
        </p:nvSpPr>
        <p:spPr bwMode="auto">
          <a:xfrm>
            <a:off x="0" y="3586163"/>
            <a:ext cx="184150"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rtlCol="0" anchor="ctr" anchorCtr="0" compatLnSpc="1">
            <a:prstTxWarp prst="textNoShape">
              <a:avLst/>
            </a:prstTxWarp>
            <a:spAutoFit/>
          </a:bodyPr>
          <a:lstStyle/>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p:txBody>
      </p:sp>
      <p:sp>
        <p:nvSpPr>
          <p:cNvPr id="6" name="Rectangle: Rounded Corners 5">
            <a:extLst>
              <a:ext uri="{FF2B5EF4-FFF2-40B4-BE49-F238E27FC236}">
                <a16:creationId xmlns:a16="http://schemas.microsoft.com/office/drawing/2014/main" id="{8B539FBC-51A0-4E66-82F7-DD8AEF4B68FF}"/>
              </a:ext>
            </a:extLst>
          </p:cNvPr>
          <p:cNvSpPr/>
          <p:nvPr/>
        </p:nvSpPr>
        <p:spPr>
          <a:xfrm>
            <a:off x="1719235" y="1219201"/>
            <a:ext cx="1143000" cy="669793"/>
          </a:xfrm>
          <a:prstGeom prst="roundRect">
            <a:avLst>
              <a:gd name="adj" fmla="val 1097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Low P</a:t>
            </a:r>
          </a:p>
        </p:txBody>
      </p:sp>
      <p:sp>
        <p:nvSpPr>
          <p:cNvPr id="7" name="Rectangle: Rounded Corners 6">
            <a:extLst>
              <a:ext uri="{FF2B5EF4-FFF2-40B4-BE49-F238E27FC236}">
                <a16:creationId xmlns:a16="http://schemas.microsoft.com/office/drawing/2014/main" id="{A8CAE727-49D0-4D96-9E74-729706F229E7}"/>
              </a:ext>
            </a:extLst>
          </p:cNvPr>
          <p:cNvSpPr/>
          <p:nvPr/>
        </p:nvSpPr>
        <p:spPr>
          <a:xfrm>
            <a:off x="9411625" y="1222694"/>
            <a:ext cx="1235360" cy="669793"/>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Elevated FGF23</a:t>
            </a:r>
          </a:p>
        </p:txBody>
      </p:sp>
      <p:sp>
        <p:nvSpPr>
          <p:cNvPr id="10" name="TextBox 9">
            <a:extLst>
              <a:ext uri="{FF2B5EF4-FFF2-40B4-BE49-F238E27FC236}">
                <a16:creationId xmlns:a16="http://schemas.microsoft.com/office/drawing/2014/main" id="{594A13A6-7F7B-46FB-B4ED-5C8506657268}"/>
              </a:ext>
            </a:extLst>
          </p:cNvPr>
          <p:cNvSpPr txBox="1"/>
          <p:nvPr/>
        </p:nvSpPr>
        <p:spPr>
          <a:xfrm>
            <a:off x="2212114" y="6188207"/>
            <a:ext cx="7767773" cy="369332"/>
          </a:xfrm>
          <a:prstGeom prst="rect">
            <a:avLst/>
          </a:prstGeom>
          <a:solidFill>
            <a:schemeClr val="bg1"/>
          </a:solidFill>
        </p:spPr>
        <p:txBody>
          <a:bodyPr wrap="square" rtlCol="0">
            <a:spAutoFit/>
          </a:bodyPr>
          <a:lstStyle/>
          <a:p>
            <a:endParaRPr lang="en-US" dirty="0"/>
          </a:p>
        </p:txBody>
      </p:sp>
      <p:grpSp>
        <p:nvGrpSpPr>
          <p:cNvPr id="9" name="Group 4">
            <a:extLst>
              <a:ext uri="{FF2B5EF4-FFF2-40B4-BE49-F238E27FC236}">
                <a16:creationId xmlns:a16="http://schemas.microsoft.com/office/drawing/2014/main" id="{DACF50C9-F279-0B21-CE1B-F6BF3A20E09B}"/>
              </a:ext>
            </a:extLst>
          </p:cNvPr>
          <p:cNvGrpSpPr>
            <a:grpSpLocks noChangeAspect="1"/>
          </p:cNvGrpSpPr>
          <p:nvPr/>
        </p:nvGrpSpPr>
        <p:grpSpPr bwMode="auto">
          <a:xfrm>
            <a:off x="1820863" y="1903413"/>
            <a:ext cx="8550275" cy="4313237"/>
            <a:chOff x="1147" y="1199"/>
            <a:chExt cx="5386" cy="2717"/>
          </a:xfrm>
        </p:grpSpPr>
        <p:sp>
          <p:nvSpPr>
            <p:cNvPr id="11" name="AutoShape 3">
              <a:extLst>
                <a:ext uri="{FF2B5EF4-FFF2-40B4-BE49-F238E27FC236}">
                  <a16:creationId xmlns:a16="http://schemas.microsoft.com/office/drawing/2014/main" id="{098DC944-EFBB-044D-54B4-6928546E68DE}"/>
                </a:ext>
              </a:extLst>
            </p:cNvPr>
            <p:cNvSpPr>
              <a:spLocks noChangeAspect="1" noChangeArrowheads="1" noTextEdit="1"/>
            </p:cNvSpPr>
            <p:nvPr/>
          </p:nvSpPr>
          <p:spPr bwMode="auto">
            <a:xfrm>
              <a:off x="1147" y="1199"/>
              <a:ext cx="5386" cy="2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1029" name="Picture 5">
              <a:extLst>
                <a:ext uri="{FF2B5EF4-FFF2-40B4-BE49-F238E27FC236}">
                  <a16:creationId xmlns:a16="http://schemas.microsoft.com/office/drawing/2014/main" id="{2FB8A821-87BB-9C29-033A-6E625ECDE45A}"/>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17000"/>
                      </a14:imgEffect>
                    </a14:imgLayer>
                  </a14:imgProps>
                </a:ext>
                <a:ext uri="{28A0092B-C50C-407E-A947-70E740481C1C}">
                  <a14:useLocalDpi xmlns:a14="http://schemas.microsoft.com/office/drawing/2010/main" val="0"/>
                </a:ext>
              </a:extLst>
            </a:blip>
            <a:srcRect/>
            <a:stretch>
              <a:fillRect/>
            </a:stretch>
          </p:blipFill>
          <p:spPr bwMode="auto">
            <a:xfrm>
              <a:off x="1147" y="1199"/>
              <a:ext cx="5391" cy="2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Footer Placeholder 11">
            <a:extLst>
              <a:ext uri="{FF2B5EF4-FFF2-40B4-BE49-F238E27FC236}">
                <a16:creationId xmlns:a16="http://schemas.microsoft.com/office/drawing/2014/main" id="{1F52FB03-A8EA-3850-48FB-803ED0DCAB6D}"/>
              </a:ext>
            </a:extLst>
          </p:cNvPr>
          <p:cNvSpPr>
            <a:spLocks noGrp="1"/>
          </p:cNvSpPr>
          <p:nvPr>
            <p:ph type="ftr" sz="quarter" idx="3"/>
          </p:nvPr>
        </p:nvSpPr>
        <p:spPr/>
        <p:txBody>
          <a:bodyPr/>
          <a:lstStyle/>
          <a:p>
            <a:r>
              <a:rPr lang="en-US" dirty="0"/>
              <a:t>Ultragenyx.</a:t>
            </a:r>
          </a:p>
        </p:txBody>
      </p:sp>
    </p:spTree>
    <p:extLst>
      <p:ext uri="{BB962C8B-B14F-4D97-AF65-F5344CB8AC3E}">
        <p14:creationId xmlns:p14="http://schemas.microsoft.com/office/powerpoint/2010/main" val="2522876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64473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A3439-615E-4CF6-A75B-B82315A33E63}"/>
              </a:ext>
            </a:extLst>
          </p:cNvPr>
          <p:cNvSpPr>
            <a:spLocks noGrp="1"/>
          </p:cNvSpPr>
          <p:nvPr>
            <p:ph type="title" idx="4294967295"/>
          </p:nvPr>
        </p:nvSpPr>
        <p:spPr>
          <a:xfrm>
            <a:off x="1142082" y="2048144"/>
            <a:ext cx="9907836" cy="2667072"/>
          </a:xfrm>
        </p:spPr>
        <p:txBody>
          <a:bodyPr>
            <a:noAutofit/>
          </a:bodyPr>
          <a:lstStyle/>
          <a:p>
            <a:pPr algn="ctr">
              <a:lnSpc>
                <a:spcPts val="5600"/>
              </a:lnSpc>
            </a:pPr>
            <a:r>
              <a:rPr lang="en-US" altLang="en-US" sz="4400" dirty="0">
                <a:solidFill>
                  <a:schemeClr val="tx1"/>
                </a:solidFill>
                <a:latin typeface="Arial" panose="020B0604020202020204" pitchFamily="34" charset="0"/>
                <a:ea typeface="Times New Roman" panose="02020603050405020304" pitchFamily="18" charset="0"/>
              </a:rPr>
              <a:t>Common Symptoms in</a:t>
            </a:r>
            <a:br>
              <a:rPr lang="en-US" altLang="en-US" sz="4400" dirty="0">
                <a:solidFill>
                  <a:schemeClr val="tx1"/>
                </a:solidFill>
                <a:latin typeface="Arial" panose="020B0604020202020204" pitchFamily="34" charset="0"/>
                <a:ea typeface="Times New Roman" panose="02020603050405020304" pitchFamily="18" charset="0"/>
              </a:rPr>
            </a:br>
            <a:r>
              <a:rPr lang="en-US" altLang="en-US" sz="4400" dirty="0">
                <a:solidFill>
                  <a:schemeClr val="tx1"/>
                </a:solidFill>
                <a:latin typeface="Arial" panose="020B0604020202020204" pitchFamily="34" charset="0"/>
                <a:ea typeface="Times New Roman" panose="02020603050405020304" pitchFamily="18" charset="0"/>
              </a:rPr>
              <a:t>an Uncommon Disease:</a:t>
            </a:r>
            <a:br>
              <a:rPr lang="en-US" altLang="en-US" sz="4400" dirty="0">
                <a:solidFill>
                  <a:schemeClr val="tx1"/>
                </a:solidFill>
                <a:latin typeface="Arial" panose="020B0604020202020204" pitchFamily="34" charset="0"/>
                <a:ea typeface="Times New Roman" panose="02020603050405020304" pitchFamily="18" charset="0"/>
              </a:rPr>
            </a:br>
            <a:r>
              <a:rPr lang="en-US" altLang="en-US" sz="4400" dirty="0">
                <a:solidFill>
                  <a:schemeClr val="tx1"/>
                </a:solidFill>
                <a:latin typeface="Arial" panose="020B0604020202020204" pitchFamily="34" charset="0"/>
                <a:ea typeface="Times New Roman" panose="02020603050405020304" pitchFamily="18" charset="0"/>
              </a:rPr>
              <a:t>X-Linked Hypophosphatemia (XLH)</a:t>
            </a:r>
            <a:endParaRPr lang="en-US" sz="4400" dirty="0">
              <a:solidFill>
                <a:schemeClr val="tx1"/>
              </a:solidFill>
            </a:endParaRPr>
          </a:p>
        </p:txBody>
      </p:sp>
      <p:sp>
        <p:nvSpPr>
          <p:cNvPr id="4" name="Rectangle 1">
            <a:extLst>
              <a:ext uri="{FF2B5EF4-FFF2-40B4-BE49-F238E27FC236}">
                <a16:creationId xmlns:a16="http://schemas.microsoft.com/office/drawing/2014/main" id="{C965AA7D-589B-45D9-9521-DB0AA0D2C2CD}"/>
              </a:ext>
            </a:extLst>
          </p:cNvPr>
          <p:cNvSpPr>
            <a:spLocks noGrp="1" noChangeArrowheads="1"/>
          </p:cNvSpPr>
          <p:nvPr>
            <p:ph idx="4294967295"/>
          </p:nvPr>
        </p:nvSpPr>
        <p:spPr bwMode="auto">
          <a:xfrm>
            <a:off x="0" y="3586163"/>
            <a:ext cx="184150"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rtlCol="0" anchor="ctr" anchorCtr="0" compatLnSpc="1">
            <a:prstTxWarp prst="textNoShape">
              <a:avLst/>
            </a:prstTxWarp>
            <a:spAutoFit/>
          </a:bodyPr>
          <a:lstStyle/>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p:txBody>
      </p:sp>
    </p:spTree>
    <p:extLst>
      <p:ext uri="{BB962C8B-B14F-4D97-AF65-F5344CB8AC3E}">
        <p14:creationId xmlns:p14="http://schemas.microsoft.com/office/powerpoint/2010/main" val="3948318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A3439-615E-4CF6-A75B-B82315A33E63}"/>
              </a:ext>
            </a:extLst>
          </p:cNvPr>
          <p:cNvSpPr>
            <a:spLocks noGrp="1"/>
          </p:cNvSpPr>
          <p:nvPr>
            <p:ph type="title"/>
          </p:nvPr>
        </p:nvSpPr>
        <p:spPr/>
        <p:txBody>
          <a:bodyPr/>
          <a:lstStyle/>
          <a:p>
            <a:r>
              <a:rPr lang="en-US" altLang="en-US" dirty="0"/>
              <a:t>Common Symptoms in an Uncommon Disease:</a:t>
            </a:r>
            <a:br>
              <a:rPr lang="en-US" altLang="en-US" dirty="0"/>
            </a:br>
            <a:r>
              <a:rPr lang="en-US" altLang="en-US" dirty="0"/>
              <a:t>X-Linked Hypophosphatemia (XLH)</a:t>
            </a:r>
            <a:endParaRPr lang="en-US" dirty="0"/>
          </a:p>
        </p:txBody>
      </p:sp>
      <p:sp>
        <p:nvSpPr>
          <p:cNvPr id="3" name="TextBox 2">
            <a:extLst>
              <a:ext uri="{FF2B5EF4-FFF2-40B4-BE49-F238E27FC236}">
                <a16:creationId xmlns:a16="http://schemas.microsoft.com/office/drawing/2014/main" id="{3ECD5A3B-7EEA-4A57-A929-6DF310D2747E}"/>
              </a:ext>
            </a:extLst>
          </p:cNvPr>
          <p:cNvSpPr txBox="1"/>
          <p:nvPr/>
        </p:nvSpPr>
        <p:spPr>
          <a:xfrm>
            <a:off x="1003008" y="1805581"/>
            <a:ext cx="10182446" cy="1354217"/>
          </a:xfrm>
          <a:prstGeom prst="rect">
            <a:avLst/>
          </a:prstGeom>
          <a:noFill/>
          <a:ln>
            <a:solidFill>
              <a:schemeClr val="accent5"/>
            </a:solidFill>
          </a:ln>
        </p:spPr>
        <p:txBody>
          <a:bodyPr wrap="square" rtlCol="0">
            <a:spAutoFit/>
          </a:bodyPr>
          <a:lstStyle/>
          <a:p>
            <a:pPr marL="285750" indent="-285750">
              <a:spcBef>
                <a:spcPts val="1200"/>
              </a:spcBef>
              <a:buFont typeface="Arial" panose="020B0604020202020204" pitchFamily="34" charset="0"/>
              <a:buChar char="•"/>
            </a:pPr>
            <a:r>
              <a:rPr lang="en-US" sz="2400" b="1" dirty="0">
                <a:solidFill>
                  <a:schemeClr val="accent4"/>
                </a:solidFill>
              </a:rPr>
              <a:t>X-linked hypophosphatemia (XLH) is a </a:t>
            </a:r>
            <a:r>
              <a:rPr lang="en-US" sz="2400" b="1" i="1" dirty="0">
                <a:solidFill>
                  <a:schemeClr val="accent4"/>
                </a:solidFill>
              </a:rPr>
              <a:t>hereditary, progressive, lifelong </a:t>
            </a:r>
            <a:r>
              <a:rPr lang="en-US" sz="2400" b="1" dirty="0">
                <a:solidFill>
                  <a:schemeClr val="accent4"/>
                </a:solidFill>
              </a:rPr>
              <a:t>disorder of renal phosphate wasting</a:t>
            </a:r>
          </a:p>
          <a:p>
            <a:pPr marL="285750" indent="-285750">
              <a:spcBef>
                <a:spcPts val="1200"/>
              </a:spcBef>
              <a:buFont typeface="Arial" panose="020B0604020202020204" pitchFamily="34" charset="0"/>
              <a:buChar char="•"/>
            </a:pPr>
            <a:r>
              <a:rPr lang="en-US" sz="2400" b="1" dirty="0">
                <a:solidFill>
                  <a:schemeClr val="accent4"/>
                </a:solidFill>
              </a:rPr>
              <a:t>It is the most common form of heritable </a:t>
            </a:r>
            <a:r>
              <a:rPr lang="en-US" sz="2400" b="1" dirty="0" err="1">
                <a:solidFill>
                  <a:schemeClr val="accent4"/>
                </a:solidFill>
              </a:rPr>
              <a:t>hypophosphatemic</a:t>
            </a:r>
            <a:r>
              <a:rPr lang="en-US" sz="2400" b="1" dirty="0">
                <a:solidFill>
                  <a:schemeClr val="accent4"/>
                </a:solidFill>
              </a:rPr>
              <a:t> rickets</a:t>
            </a:r>
            <a:endParaRPr lang="en-US" sz="2400" b="1" baseline="30000" dirty="0">
              <a:solidFill>
                <a:schemeClr val="accent4"/>
              </a:solidFill>
            </a:endParaRPr>
          </a:p>
        </p:txBody>
      </p:sp>
      <p:sp>
        <p:nvSpPr>
          <p:cNvPr id="10" name="Footer Placeholder 9">
            <a:extLst>
              <a:ext uri="{FF2B5EF4-FFF2-40B4-BE49-F238E27FC236}">
                <a16:creationId xmlns:a16="http://schemas.microsoft.com/office/drawing/2014/main" id="{C1BB12D7-B1E7-3B1B-6D2A-6AB08B8AEA1C}"/>
              </a:ext>
            </a:extLst>
          </p:cNvPr>
          <p:cNvSpPr>
            <a:spLocks noGrp="1"/>
          </p:cNvSpPr>
          <p:nvPr>
            <p:ph type="ftr" sz="quarter" idx="3"/>
          </p:nvPr>
        </p:nvSpPr>
        <p:spPr/>
        <p:txBody>
          <a:bodyPr/>
          <a:lstStyle/>
          <a:p>
            <a:r>
              <a:rPr lang="en-US" dirty="0" err="1"/>
              <a:t>HPDR</a:t>
            </a:r>
            <a:r>
              <a:rPr lang="en-US" dirty="0"/>
              <a:t>, </a:t>
            </a:r>
            <a:r>
              <a:rPr lang="en-US" dirty="0" err="1"/>
              <a:t>hypophosphatemic</a:t>
            </a:r>
            <a:r>
              <a:rPr lang="en-US" dirty="0"/>
              <a:t> vitamin D-resistant rickets; </a:t>
            </a:r>
            <a:r>
              <a:rPr lang="en-US" dirty="0" err="1"/>
              <a:t>VDRR</a:t>
            </a:r>
            <a:r>
              <a:rPr lang="en-US" dirty="0"/>
              <a:t>, vitamin D-resistant rickets; </a:t>
            </a:r>
            <a:r>
              <a:rPr lang="en-US" dirty="0" err="1"/>
              <a:t>XLH</a:t>
            </a:r>
            <a:r>
              <a:rPr lang="en-US" dirty="0"/>
              <a:t>, x-linked hypophosphatemia; XLR, x-linked rickets. </a:t>
            </a:r>
          </a:p>
          <a:p>
            <a:r>
              <a:rPr lang="en-US" dirty="0" err="1"/>
              <a:t>Linglart</a:t>
            </a:r>
            <a:r>
              <a:rPr lang="en-US" dirty="0"/>
              <a:t> A, et al. </a:t>
            </a:r>
            <a:r>
              <a:rPr lang="en-US" i="1" dirty="0" err="1"/>
              <a:t>Endocr</a:t>
            </a:r>
            <a:r>
              <a:rPr lang="en-US" i="1" dirty="0"/>
              <a:t> Connect. </a:t>
            </a:r>
            <a:r>
              <a:rPr lang="en-US" dirty="0"/>
              <a:t>2014;3:R13-R30; </a:t>
            </a:r>
            <a:r>
              <a:rPr lang="en-US" dirty="0" err="1"/>
              <a:t>Ruppe</a:t>
            </a:r>
            <a:r>
              <a:rPr lang="en-US" dirty="0"/>
              <a:t> MD. </a:t>
            </a:r>
            <a:r>
              <a:rPr lang="en-US" i="1" dirty="0" err="1"/>
              <a:t>GeneReviews</a:t>
            </a:r>
            <a:r>
              <a:rPr lang="en-US" i="1" dirty="0"/>
              <a:t>®. </a:t>
            </a:r>
            <a:r>
              <a:rPr lang="en-US" dirty="0"/>
              <a:t>http://www.ncbi.nlm.nih.gov/books/NBK83985/. </a:t>
            </a:r>
          </a:p>
        </p:txBody>
      </p:sp>
    </p:spTree>
    <p:extLst>
      <p:ext uri="{BB962C8B-B14F-4D97-AF65-F5344CB8AC3E}">
        <p14:creationId xmlns:p14="http://schemas.microsoft.com/office/powerpoint/2010/main" val="1971950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A3439-615E-4CF6-A75B-B82315A33E63}"/>
              </a:ext>
            </a:extLst>
          </p:cNvPr>
          <p:cNvSpPr>
            <a:spLocks noGrp="1"/>
          </p:cNvSpPr>
          <p:nvPr>
            <p:ph type="title"/>
          </p:nvPr>
        </p:nvSpPr>
        <p:spPr/>
        <p:txBody>
          <a:bodyPr/>
          <a:lstStyle/>
          <a:p>
            <a:r>
              <a:rPr lang="en-US" altLang="en-US" dirty="0"/>
              <a:t>Common Symptoms in an Uncommon Disease:</a:t>
            </a:r>
            <a:br>
              <a:rPr lang="en-US" altLang="en-US" dirty="0"/>
            </a:br>
            <a:r>
              <a:rPr lang="en-US" altLang="en-US" dirty="0"/>
              <a:t>X-Linked Hypophosphatemia (XLH)</a:t>
            </a:r>
            <a:endParaRPr lang="en-US" dirty="0"/>
          </a:p>
        </p:txBody>
      </p:sp>
      <p:sp>
        <p:nvSpPr>
          <p:cNvPr id="4" name="Rectangle 1">
            <a:extLst>
              <a:ext uri="{FF2B5EF4-FFF2-40B4-BE49-F238E27FC236}">
                <a16:creationId xmlns:a16="http://schemas.microsoft.com/office/drawing/2014/main" id="{C965AA7D-589B-45D9-9521-DB0AA0D2C2CD}"/>
              </a:ext>
            </a:extLst>
          </p:cNvPr>
          <p:cNvSpPr>
            <a:spLocks noGrp="1" noChangeArrowheads="1"/>
          </p:cNvSpPr>
          <p:nvPr>
            <p:ph idx="4294967295"/>
          </p:nvPr>
        </p:nvSpPr>
        <p:spPr bwMode="auto">
          <a:xfrm>
            <a:off x="0" y="3586163"/>
            <a:ext cx="184150"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rtlCol="0" anchor="ctr" anchorCtr="0" compatLnSpc="1">
            <a:prstTxWarp prst="textNoShape">
              <a:avLst/>
            </a:prstTxWarp>
            <a:spAutoFit/>
          </a:bodyPr>
          <a:lstStyle/>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p:txBody>
      </p:sp>
      <p:sp>
        <p:nvSpPr>
          <p:cNvPr id="3" name="TextBox 2">
            <a:extLst>
              <a:ext uri="{FF2B5EF4-FFF2-40B4-BE49-F238E27FC236}">
                <a16:creationId xmlns:a16="http://schemas.microsoft.com/office/drawing/2014/main" id="{3ECD5A3B-7EEA-4A57-A929-6DF310D2747E}"/>
              </a:ext>
            </a:extLst>
          </p:cNvPr>
          <p:cNvSpPr txBox="1"/>
          <p:nvPr/>
        </p:nvSpPr>
        <p:spPr>
          <a:xfrm>
            <a:off x="1003008" y="1805581"/>
            <a:ext cx="10182446" cy="1354217"/>
          </a:xfrm>
          <a:prstGeom prst="rect">
            <a:avLst/>
          </a:prstGeom>
          <a:noFill/>
          <a:ln>
            <a:solidFill>
              <a:schemeClr val="accent5"/>
            </a:solidFill>
          </a:ln>
        </p:spPr>
        <p:txBody>
          <a:bodyPr wrap="square" rtlCol="0">
            <a:spAutoFit/>
          </a:bodyPr>
          <a:lstStyle/>
          <a:p>
            <a:pPr marL="285750" indent="-285750">
              <a:spcBef>
                <a:spcPts val="1200"/>
              </a:spcBef>
              <a:buFont typeface="Arial" panose="020B0604020202020204" pitchFamily="34" charset="0"/>
              <a:buChar char="•"/>
            </a:pPr>
            <a:r>
              <a:rPr lang="en-US" sz="2400" b="1" dirty="0">
                <a:solidFill>
                  <a:schemeClr val="accent4"/>
                </a:solidFill>
              </a:rPr>
              <a:t>X-linked hypophosphatemia (XLH) is a </a:t>
            </a:r>
            <a:r>
              <a:rPr lang="en-US" sz="2400" b="1" i="1" dirty="0">
                <a:solidFill>
                  <a:schemeClr val="accent4"/>
                </a:solidFill>
              </a:rPr>
              <a:t>hereditary, progressive, lifelong </a:t>
            </a:r>
            <a:r>
              <a:rPr lang="en-US" sz="2400" b="1" dirty="0">
                <a:solidFill>
                  <a:schemeClr val="accent4"/>
                </a:solidFill>
              </a:rPr>
              <a:t>disorder of renal phosphate wasting</a:t>
            </a:r>
          </a:p>
          <a:p>
            <a:pPr marL="285750" indent="-285750">
              <a:spcBef>
                <a:spcPts val="1200"/>
              </a:spcBef>
              <a:buFont typeface="Arial" panose="020B0604020202020204" pitchFamily="34" charset="0"/>
              <a:buChar char="•"/>
            </a:pPr>
            <a:r>
              <a:rPr lang="en-US" sz="2400" b="1" dirty="0">
                <a:solidFill>
                  <a:schemeClr val="accent4"/>
                </a:solidFill>
              </a:rPr>
              <a:t>It is the most common form of heritable </a:t>
            </a:r>
            <a:r>
              <a:rPr lang="en-US" sz="2400" b="1" dirty="0" err="1">
                <a:solidFill>
                  <a:schemeClr val="accent4"/>
                </a:solidFill>
              </a:rPr>
              <a:t>hypophosphatemic</a:t>
            </a:r>
            <a:r>
              <a:rPr lang="en-US" sz="2400" b="1" dirty="0">
                <a:solidFill>
                  <a:schemeClr val="accent4"/>
                </a:solidFill>
              </a:rPr>
              <a:t> rickets</a:t>
            </a:r>
            <a:endParaRPr lang="en-US" sz="2400" b="1" baseline="30000" dirty="0">
              <a:solidFill>
                <a:schemeClr val="accent4"/>
              </a:solidFill>
            </a:endParaRPr>
          </a:p>
        </p:txBody>
      </p:sp>
      <p:sp>
        <p:nvSpPr>
          <p:cNvPr id="6" name="Text Placeholder 1">
            <a:extLst>
              <a:ext uri="{FF2B5EF4-FFF2-40B4-BE49-F238E27FC236}">
                <a16:creationId xmlns:a16="http://schemas.microsoft.com/office/drawing/2014/main" id="{4C925265-F827-44D2-8405-12956FAE4EDA}"/>
              </a:ext>
            </a:extLst>
          </p:cNvPr>
          <p:cNvSpPr txBox="1">
            <a:spLocks/>
          </p:cNvSpPr>
          <p:nvPr/>
        </p:nvSpPr>
        <p:spPr>
          <a:xfrm>
            <a:off x="146301" y="3725940"/>
            <a:ext cx="11898062" cy="406598"/>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lang="en-US" sz="2000" b="1" kern="1200">
                <a:solidFill>
                  <a:srgbClr val="31A2AC"/>
                </a:solidFill>
                <a:latin typeface="+mn-lt"/>
                <a:ea typeface="+mn-ea"/>
                <a:cs typeface="+mn-cs"/>
              </a:defRPr>
            </a:lvl1pPr>
            <a:lvl2pPr marL="290513" indent="-228600" algn="l" defTabSz="914400" rtl="0" eaLnBrk="1" latinLnBrk="0" hangingPunct="1">
              <a:lnSpc>
                <a:spcPct val="90000"/>
              </a:lnSpc>
              <a:spcBef>
                <a:spcPts val="500"/>
              </a:spcBef>
              <a:buClr>
                <a:srgbClr val="F49800"/>
              </a:buClr>
              <a:buFont typeface="Arial" panose="020B0604020202020204" pitchFamily="34" charset="0"/>
              <a:buChar char="•"/>
              <a:defRPr lang="en-US" sz="1800" kern="1200">
                <a:solidFill>
                  <a:schemeClr val="tx1"/>
                </a:solidFill>
                <a:latin typeface="+mn-lt"/>
                <a:ea typeface="+mn-ea"/>
                <a:cs typeface="+mn-cs"/>
              </a:defRPr>
            </a:lvl2pPr>
            <a:lvl3pPr marL="566738" indent="-228600" algn="l" defTabSz="914400" rtl="0" eaLnBrk="1" latinLnBrk="0" hangingPunct="1">
              <a:lnSpc>
                <a:spcPct val="90000"/>
              </a:lnSpc>
              <a:spcBef>
                <a:spcPts val="500"/>
              </a:spcBef>
              <a:buClr>
                <a:srgbClr val="F49800"/>
              </a:buClr>
              <a:buFont typeface="Arial" panose="020B0604020202020204" pitchFamily="34" charset="0"/>
              <a:buChar char="–"/>
              <a:defRPr lang="en-US" sz="1800" kern="1200">
                <a:solidFill>
                  <a:schemeClr val="tx1"/>
                </a:solidFill>
                <a:latin typeface="+mn-lt"/>
                <a:ea typeface="+mn-ea"/>
                <a:cs typeface="+mn-cs"/>
              </a:defRPr>
            </a:lvl3pPr>
            <a:lvl4pPr marL="798513" indent="-228600" algn="l" defTabSz="914400" rtl="0" eaLnBrk="1" latinLnBrk="0" hangingPunct="1">
              <a:lnSpc>
                <a:spcPct val="90000"/>
              </a:lnSpc>
              <a:spcBef>
                <a:spcPts val="500"/>
              </a:spcBef>
              <a:buFont typeface="Arial" panose="020B0604020202020204" pitchFamily="34" charset="0"/>
              <a:buChar char="•"/>
              <a:defRPr lang="en-US" sz="1600" kern="1200">
                <a:solidFill>
                  <a:schemeClr val="tx1"/>
                </a:solidFill>
                <a:latin typeface="+mn-lt"/>
                <a:ea typeface="+mn-ea"/>
                <a:cs typeface="+mn-cs"/>
              </a:defRPr>
            </a:lvl4pPr>
            <a:lvl5pPr marL="1089025" indent="-228600" algn="l" defTabSz="914400" rtl="0" eaLnBrk="1" latinLnBrk="0" hangingPunct="1">
              <a:lnSpc>
                <a:spcPct val="90000"/>
              </a:lnSpc>
              <a:spcBef>
                <a:spcPts val="500"/>
              </a:spcBef>
              <a:buFont typeface="Arial" panose="020B0604020202020204" pitchFamily="34" charset="0"/>
              <a:buChar char="–"/>
              <a:defRPr lang="en-US"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3422" algn="ctr"/>
            <a:r>
              <a:rPr lang="en-US" sz="2400" dirty="0">
                <a:solidFill>
                  <a:schemeClr val="tx1"/>
                </a:solidFill>
              </a:rPr>
              <a:t>XLH has also been known by patients and healthcare professionals as:</a:t>
            </a:r>
            <a:endParaRPr lang="en-US" sz="2400" baseline="30000" dirty="0">
              <a:solidFill>
                <a:schemeClr val="tx1"/>
              </a:solidFill>
            </a:endParaRPr>
          </a:p>
          <a:p>
            <a:pPr marL="176633" lvl="1" indent="0" algn="ctr">
              <a:buNone/>
            </a:pPr>
            <a:endParaRPr lang="en-US" sz="2400" b="1" dirty="0"/>
          </a:p>
          <a:p>
            <a:pPr algn="ctr"/>
            <a:endParaRPr lang="en-US" sz="2400" dirty="0"/>
          </a:p>
        </p:txBody>
      </p:sp>
      <p:sp>
        <p:nvSpPr>
          <p:cNvPr id="10" name="Footer Placeholder 9">
            <a:extLst>
              <a:ext uri="{FF2B5EF4-FFF2-40B4-BE49-F238E27FC236}">
                <a16:creationId xmlns:a16="http://schemas.microsoft.com/office/drawing/2014/main" id="{C1BB12D7-B1E7-3B1B-6D2A-6AB08B8AEA1C}"/>
              </a:ext>
            </a:extLst>
          </p:cNvPr>
          <p:cNvSpPr>
            <a:spLocks noGrp="1"/>
          </p:cNvSpPr>
          <p:nvPr>
            <p:ph type="ftr" sz="quarter" idx="3"/>
          </p:nvPr>
        </p:nvSpPr>
        <p:spPr/>
        <p:txBody>
          <a:bodyPr/>
          <a:lstStyle/>
          <a:p>
            <a:r>
              <a:rPr lang="en-US" dirty="0" err="1"/>
              <a:t>HPDR</a:t>
            </a:r>
            <a:r>
              <a:rPr lang="en-US" dirty="0"/>
              <a:t>, </a:t>
            </a:r>
            <a:r>
              <a:rPr lang="en-US" dirty="0" err="1"/>
              <a:t>hypophosphatemic</a:t>
            </a:r>
            <a:r>
              <a:rPr lang="en-US" dirty="0"/>
              <a:t> vitamin D-resistant rickets; </a:t>
            </a:r>
            <a:r>
              <a:rPr lang="en-US" dirty="0" err="1"/>
              <a:t>VDRR</a:t>
            </a:r>
            <a:r>
              <a:rPr lang="en-US" dirty="0"/>
              <a:t>, vitamin D-resistant rickets; </a:t>
            </a:r>
            <a:r>
              <a:rPr lang="en-US" dirty="0" err="1"/>
              <a:t>XLH</a:t>
            </a:r>
            <a:r>
              <a:rPr lang="en-US" dirty="0"/>
              <a:t>, x-linked hypophosphatemia; XLR, x-linked rickets. </a:t>
            </a:r>
          </a:p>
          <a:p>
            <a:r>
              <a:rPr lang="en-US" dirty="0" err="1"/>
              <a:t>Linglart</a:t>
            </a:r>
            <a:r>
              <a:rPr lang="en-US" dirty="0"/>
              <a:t> A, et al. </a:t>
            </a:r>
            <a:r>
              <a:rPr lang="en-US" i="1" dirty="0" err="1"/>
              <a:t>Endocr</a:t>
            </a:r>
            <a:r>
              <a:rPr lang="en-US" i="1" dirty="0"/>
              <a:t> Connect. </a:t>
            </a:r>
            <a:r>
              <a:rPr lang="en-US" dirty="0"/>
              <a:t>2014;3:R13-R30; </a:t>
            </a:r>
            <a:r>
              <a:rPr lang="en-US" dirty="0" err="1"/>
              <a:t>Ruppe</a:t>
            </a:r>
            <a:r>
              <a:rPr lang="en-US" dirty="0"/>
              <a:t> MD. </a:t>
            </a:r>
            <a:r>
              <a:rPr lang="en-US" i="1" dirty="0" err="1"/>
              <a:t>GeneReviews</a:t>
            </a:r>
            <a:r>
              <a:rPr lang="en-US" i="1" dirty="0"/>
              <a:t>®. </a:t>
            </a:r>
            <a:r>
              <a:rPr lang="en-US" dirty="0"/>
              <a:t>http://www.ncbi.nlm.nih.gov/books/NBK83985/. </a:t>
            </a:r>
          </a:p>
        </p:txBody>
      </p:sp>
    </p:spTree>
    <p:extLst>
      <p:ext uri="{BB962C8B-B14F-4D97-AF65-F5344CB8AC3E}">
        <p14:creationId xmlns:p14="http://schemas.microsoft.com/office/powerpoint/2010/main" val="1424431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59D6663-86E2-40B0-8F6A-F964BA9736E8}"/>
              </a:ext>
            </a:extLst>
          </p:cNvPr>
          <p:cNvSpPr txBox="1"/>
          <p:nvPr/>
        </p:nvSpPr>
        <p:spPr>
          <a:xfrm>
            <a:off x="1311352" y="4279680"/>
            <a:ext cx="5277354" cy="1667764"/>
          </a:xfrm>
          <a:prstGeom prst="rect">
            <a:avLst/>
          </a:prstGeom>
          <a:noFill/>
        </p:spPr>
        <p:txBody>
          <a:bodyPr wrap="square" rtlCol="0">
            <a:spAutoFit/>
          </a:bodyPr>
          <a:lstStyle/>
          <a:p>
            <a:pPr marL="462383" lvl="1" indent="-285750">
              <a:lnSpc>
                <a:spcPts val="2500"/>
              </a:lnSpc>
              <a:buClr>
                <a:srgbClr val="89A255"/>
              </a:buClr>
            </a:pPr>
            <a:r>
              <a:rPr lang="en-US" dirty="0"/>
              <a:t>X-linked </a:t>
            </a:r>
            <a:r>
              <a:rPr lang="en-US" dirty="0" err="1"/>
              <a:t>hypophosphatemic</a:t>
            </a:r>
            <a:r>
              <a:rPr lang="en-US" dirty="0"/>
              <a:t> rickets </a:t>
            </a:r>
          </a:p>
          <a:p>
            <a:pPr marL="462383" lvl="1" indent="-285750">
              <a:lnSpc>
                <a:spcPts val="2500"/>
              </a:lnSpc>
              <a:buClr>
                <a:srgbClr val="89A255"/>
              </a:buClr>
            </a:pPr>
            <a:r>
              <a:rPr lang="en-US" dirty="0"/>
              <a:t>Hereditary </a:t>
            </a:r>
            <a:r>
              <a:rPr lang="en-US" dirty="0" err="1"/>
              <a:t>hypophosphatemic</a:t>
            </a:r>
            <a:r>
              <a:rPr lang="en-US" dirty="0"/>
              <a:t> rickets</a:t>
            </a:r>
          </a:p>
          <a:p>
            <a:pPr marL="462383" lvl="1" indent="-285750">
              <a:lnSpc>
                <a:spcPts val="2500"/>
              </a:lnSpc>
              <a:buClr>
                <a:srgbClr val="89A255"/>
              </a:buClr>
            </a:pPr>
            <a:r>
              <a:rPr lang="en-US" dirty="0"/>
              <a:t>Vitamin D–resistant rickets (VDRR)</a:t>
            </a:r>
          </a:p>
          <a:p>
            <a:pPr marL="462383" lvl="1" indent="-285750">
              <a:lnSpc>
                <a:spcPts val="2500"/>
              </a:lnSpc>
              <a:buClr>
                <a:srgbClr val="89A255"/>
              </a:buClr>
            </a:pPr>
            <a:r>
              <a:rPr lang="en-US" dirty="0" err="1"/>
              <a:t>Hypophosphatemic</a:t>
            </a:r>
            <a:r>
              <a:rPr lang="en-US" dirty="0"/>
              <a:t> rickets</a:t>
            </a:r>
          </a:p>
          <a:p>
            <a:pPr marL="462383" lvl="1" indent="-285750">
              <a:lnSpc>
                <a:spcPts val="2500"/>
              </a:lnSpc>
              <a:buClr>
                <a:srgbClr val="89A255"/>
              </a:buClr>
            </a:pPr>
            <a:r>
              <a:rPr lang="en-US" dirty="0"/>
              <a:t>X-linked rickets (XLR)z</a:t>
            </a:r>
          </a:p>
        </p:txBody>
      </p:sp>
      <p:sp>
        <p:nvSpPr>
          <p:cNvPr id="2" name="Title 1">
            <a:extLst>
              <a:ext uri="{FF2B5EF4-FFF2-40B4-BE49-F238E27FC236}">
                <a16:creationId xmlns:a16="http://schemas.microsoft.com/office/drawing/2014/main" id="{FA8A3439-615E-4CF6-A75B-B82315A33E63}"/>
              </a:ext>
            </a:extLst>
          </p:cNvPr>
          <p:cNvSpPr>
            <a:spLocks noGrp="1"/>
          </p:cNvSpPr>
          <p:nvPr>
            <p:ph type="title"/>
          </p:nvPr>
        </p:nvSpPr>
        <p:spPr/>
        <p:txBody>
          <a:bodyPr/>
          <a:lstStyle/>
          <a:p>
            <a:r>
              <a:rPr lang="en-US" altLang="en-US" dirty="0"/>
              <a:t>Common Symptoms in an Uncommon Disease:</a:t>
            </a:r>
            <a:br>
              <a:rPr lang="en-US" altLang="en-US" dirty="0"/>
            </a:br>
            <a:r>
              <a:rPr lang="en-US" altLang="en-US" dirty="0"/>
              <a:t>X-Linked Hypophosphatemia (XLH)</a:t>
            </a:r>
            <a:endParaRPr lang="en-US" dirty="0"/>
          </a:p>
        </p:txBody>
      </p:sp>
      <p:sp>
        <p:nvSpPr>
          <p:cNvPr id="4" name="Rectangle 1">
            <a:extLst>
              <a:ext uri="{FF2B5EF4-FFF2-40B4-BE49-F238E27FC236}">
                <a16:creationId xmlns:a16="http://schemas.microsoft.com/office/drawing/2014/main" id="{C965AA7D-589B-45D9-9521-DB0AA0D2C2CD}"/>
              </a:ext>
            </a:extLst>
          </p:cNvPr>
          <p:cNvSpPr>
            <a:spLocks noGrp="1" noChangeArrowheads="1"/>
          </p:cNvSpPr>
          <p:nvPr>
            <p:ph idx="4294967295"/>
          </p:nvPr>
        </p:nvSpPr>
        <p:spPr bwMode="auto">
          <a:xfrm>
            <a:off x="0" y="3586163"/>
            <a:ext cx="184150"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rtlCol="0" anchor="ctr" anchorCtr="0" compatLnSpc="1">
            <a:prstTxWarp prst="textNoShape">
              <a:avLst/>
            </a:prstTxWarp>
            <a:spAutoFit/>
          </a:bodyPr>
          <a:lstStyle/>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p:txBody>
      </p:sp>
      <p:sp>
        <p:nvSpPr>
          <p:cNvPr id="3" name="TextBox 2">
            <a:extLst>
              <a:ext uri="{FF2B5EF4-FFF2-40B4-BE49-F238E27FC236}">
                <a16:creationId xmlns:a16="http://schemas.microsoft.com/office/drawing/2014/main" id="{3ECD5A3B-7EEA-4A57-A929-6DF310D2747E}"/>
              </a:ext>
            </a:extLst>
          </p:cNvPr>
          <p:cNvSpPr txBox="1"/>
          <p:nvPr/>
        </p:nvSpPr>
        <p:spPr>
          <a:xfrm>
            <a:off x="1003008" y="1805581"/>
            <a:ext cx="10182446" cy="1354217"/>
          </a:xfrm>
          <a:prstGeom prst="rect">
            <a:avLst/>
          </a:prstGeom>
          <a:noFill/>
          <a:ln>
            <a:solidFill>
              <a:schemeClr val="accent5"/>
            </a:solidFill>
          </a:ln>
        </p:spPr>
        <p:txBody>
          <a:bodyPr wrap="square" rtlCol="0">
            <a:spAutoFit/>
          </a:bodyPr>
          <a:lstStyle/>
          <a:p>
            <a:pPr marL="285750" indent="-285750">
              <a:spcBef>
                <a:spcPts val="1200"/>
              </a:spcBef>
              <a:buFont typeface="Arial" panose="020B0604020202020204" pitchFamily="34" charset="0"/>
              <a:buChar char="•"/>
            </a:pPr>
            <a:r>
              <a:rPr lang="en-US" sz="2400" b="1" dirty="0">
                <a:solidFill>
                  <a:schemeClr val="accent4"/>
                </a:solidFill>
              </a:rPr>
              <a:t>X-linked hypophosphatemia (XLH) is a </a:t>
            </a:r>
            <a:r>
              <a:rPr lang="en-US" sz="2400" b="1" i="1" dirty="0">
                <a:solidFill>
                  <a:schemeClr val="accent4"/>
                </a:solidFill>
              </a:rPr>
              <a:t>hereditary, progressive, lifelong </a:t>
            </a:r>
            <a:r>
              <a:rPr lang="en-US" sz="2400" b="1" dirty="0">
                <a:solidFill>
                  <a:schemeClr val="accent4"/>
                </a:solidFill>
              </a:rPr>
              <a:t>disorder of renal phosphate wasting</a:t>
            </a:r>
          </a:p>
          <a:p>
            <a:pPr marL="285750" indent="-285750">
              <a:spcBef>
                <a:spcPts val="1200"/>
              </a:spcBef>
              <a:buFont typeface="Arial" panose="020B0604020202020204" pitchFamily="34" charset="0"/>
              <a:buChar char="•"/>
            </a:pPr>
            <a:r>
              <a:rPr lang="en-US" sz="2400" b="1" dirty="0">
                <a:solidFill>
                  <a:schemeClr val="accent4"/>
                </a:solidFill>
              </a:rPr>
              <a:t>It is the most common form of heritable </a:t>
            </a:r>
            <a:r>
              <a:rPr lang="en-US" sz="2400" b="1" dirty="0" err="1">
                <a:solidFill>
                  <a:schemeClr val="accent4"/>
                </a:solidFill>
              </a:rPr>
              <a:t>hypophosphatemic</a:t>
            </a:r>
            <a:r>
              <a:rPr lang="en-US" sz="2400" b="1" dirty="0">
                <a:solidFill>
                  <a:schemeClr val="accent4"/>
                </a:solidFill>
              </a:rPr>
              <a:t> rickets</a:t>
            </a:r>
            <a:endParaRPr lang="en-US" sz="2400" b="1" baseline="30000" dirty="0">
              <a:solidFill>
                <a:schemeClr val="accent4"/>
              </a:solidFill>
            </a:endParaRPr>
          </a:p>
        </p:txBody>
      </p:sp>
      <p:sp>
        <p:nvSpPr>
          <p:cNvPr id="6" name="Text Placeholder 1">
            <a:extLst>
              <a:ext uri="{FF2B5EF4-FFF2-40B4-BE49-F238E27FC236}">
                <a16:creationId xmlns:a16="http://schemas.microsoft.com/office/drawing/2014/main" id="{4C925265-F827-44D2-8405-12956FAE4EDA}"/>
              </a:ext>
            </a:extLst>
          </p:cNvPr>
          <p:cNvSpPr txBox="1">
            <a:spLocks/>
          </p:cNvSpPr>
          <p:nvPr/>
        </p:nvSpPr>
        <p:spPr>
          <a:xfrm>
            <a:off x="146301" y="3725940"/>
            <a:ext cx="11898062" cy="406598"/>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lang="en-US" sz="2000" b="1" kern="1200">
                <a:solidFill>
                  <a:srgbClr val="31A2AC"/>
                </a:solidFill>
                <a:latin typeface="+mn-lt"/>
                <a:ea typeface="+mn-ea"/>
                <a:cs typeface="+mn-cs"/>
              </a:defRPr>
            </a:lvl1pPr>
            <a:lvl2pPr marL="290513" indent="-228600" algn="l" defTabSz="914400" rtl="0" eaLnBrk="1" latinLnBrk="0" hangingPunct="1">
              <a:lnSpc>
                <a:spcPct val="90000"/>
              </a:lnSpc>
              <a:spcBef>
                <a:spcPts val="500"/>
              </a:spcBef>
              <a:buClr>
                <a:srgbClr val="F49800"/>
              </a:buClr>
              <a:buFont typeface="Arial" panose="020B0604020202020204" pitchFamily="34" charset="0"/>
              <a:buChar char="•"/>
              <a:defRPr lang="en-US" sz="1800" kern="1200">
                <a:solidFill>
                  <a:schemeClr val="tx1"/>
                </a:solidFill>
                <a:latin typeface="+mn-lt"/>
                <a:ea typeface="+mn-ea"/>
                <a:cs typeface="+mn-cs"/>
              </a:defRPr>
            </a:lvl2pPr>
            <a:lvl3pPr marL="566738" indent="-228600" algn="l" defTabSz="914400" rtl="0" eaLnBrk="1" latinLnBrk="0" hangingPunct="1">
              <a:lnSpc>
                <a:spcPct val="90000"/>
              </a:lnSpc>
              <a:spcBef>
                <a:spcPts val="500"/>
              </a:spcBef>
              <a:buClr>
                <a:srgbClr val="F49800"/>
              </a:buClr>
              <a:buFont typeface="Arial" panose="020B0604020202020204" pitchFamily="34" charset="0"/>
              <a:buChar char="–"/>
              <a:defRPr lang="en-US" sz="1800" kern="1200">
                <a:solidFill>
                  <a:schemeClr val="tx1"/>
                </a:solidFill>
                <a:latin typeface="+mn-lt"/>
                <a:ea typeface="+mn-ea"/>
                <a:cs typeface="+mn-cs"/>
              </a:defRPr>
            </a:lvl3pPr>
            <a:lvl4pPr marL="798513" indent="-228600" algn="l" defTabSz="914400" rtl="0" eaLnBrk="1" latinLnBrk="0" hangingPunct="1">
              <a:lnSpc>
                <a:spcPct val="90000"/>
              </a:lnSpc>
              <a:spcBef>
                <a:spcPts val="500"/>
              </a:spcBef>
              <a:buFont typeface="Arial" panose="020B0604020202020204" pitchFamily="34" charset="0"/>
              <a:buChar char="•"/>
              <a:defRPr lang="en-US" sz="1600" kern="1200">
                <a:solidFill>
                  <a:schemeClr val="tx1"/>
                </a:solidFill>
                <a:latin typeface="+mn-lt"/>
                <a:ea typeface="+mn-ea"/>
                <a:cs typeface="+mn-cs"/>
              </a:defRPr>
            </a:lvl4pPr>
            <a:lvl5pPr marL="1089025" indent="-228600" algn="l" defTabSz="914400" rtl="0" eaLnBrk="1" latinLnBrk="0" hangingPunct="1">
              <a:lnSpc>
                <a:spcPct val="90000"/>
              </a:lnSpc>
              <a:spcBef>
                <a:spcPts val="500"/>
              </a:spcBef>
              <a:buFont typeface="Arial" panose="020B0604020202020204" pitchFamily="34" charset="0"/>
              <a:buChar char="–"/>
              <a:defRPr lang="en-US"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3422" algn="ctr"/>
            <a:r>
              <a:rPr lang="en-US" sz="2400" dirty="0">
                <a:solidFill>
                  <a:schemeClr val="tx1"/>
                </a:solidFill>
              </a:rPr>
              <a:t>XLH has also been known by patients and healthcare professionals as:</a:t>
            </a:r>
            <a:endParaRPr lang="en-US" sz="2400" baseline="30000" dirty="0">
              <a:solidFill>
                <a:schemeClr val="tx1"/>
              </a:solidFill>
            </a:endParaRPr>
          </a:p>
          <a:p>
            <a:pPr marL="176633" lvl="1" indent="0" algn="ctr">
              <a:buNone/>
            </a:pPr>
            <a:endParaRPr lang="en-US" sz="2400" b="1" dirty="0"/>
          </a:p>
          <a:p>
            <a:pPr algn="ctr"/>
            <a:endParaRPr lang="en-US" sz="2400" dirty="0"/>
          </a:p>
        </p:txBody>
      </p:sp>
      <p:sp>
        <p:nvSpPr>
          <p:cNvPr id="10" name="Footer Placeholder 9">
            <a:extLst>
              <a:ext uri="{FF2B5EF4-FFF2-40B4-BE49-F238E27FC236}">
                <a16:creationId xmlns:a16="http://schemas.microsoft.com/office/drawing/2014/main" id="{C1BB12D7-B1E7-3B1B-6D2A-6AB08B8AEA1C}"/>
              </a:ext>
            </a:extLst>
          </p:cNvPr>
          <p:cNvSpPr>
            <a:spLocks noGrp="1"/>
          </p:cNvSpPr>
          <p:nvPr>
            <p:ph type="ftr" sz="quarter" idx="3"/>
          </p:nvPr>
        </p:nvSpPr>
        <p:spPr/>
        <p:txBody>
          <a:bodyPr/>
          <a:lstStyle/>
          <a:p>
            <a:r>
              <a:rPr lang="en-US" dirty="0" err="1"/>
              <a:t>HPDR</a:t>
            </a:r>
            <a:r>
              <a:rPr lang="en-US" dirty="0"/>
              <a:t>, </a:t>
            </a:r>
            <a:r>
              <a:rPr lang="en-US" dirty="0" err="1"/>
              <a:t>hypophosphatemic</a:t>
            </a:r>
            <a:r>
              <a:rPr lang="en-US" dirty="0"/>
              <a:t> vitamin D-resistant rickets; </a:t>
            </a:r>
            <a:r>
              <a:rPr lang="en-US" dirty="0" err="1"/>
              <a:t>VDRR</a:t>
            </a:r>
            <a:r>
              <a:rPr lang="en-US" dirty="0"/>
              <a:t>, vitamin D-resistant rickets; </a:t>
            </a:r>
            <a:r>
              <a:rPr lang="en-US" dirty="0" err="1"/>
              <a:t>XLH</a:t>
            </a:r>
            <a:r>
              <a:rPr lang="en-US" dirty="0"/>
              <a:t>, x-linked hypophosphatemia; XLR, x-linked rickets. </a:t>
            </a:r>
          </a:p>
          <a:p>
            <a:r>
              <a:rPr lang="en-US" dirty="0" err="1"/>
              <a:t>Linglart</a:t>
            </a:r>
            <a:r>
              <a:rPr lang="en-US" dirty="0"/>
              <a:t> A, et al. </a:t>
            </a:r>
            <a:r>
              <a:rPr lang="en-US" i="1" dirty="0" err="1"/>
              <a:t>Endocr</a:t>
            </a:r>
            <a:r>
              <a:rPr lang="en-US" i="1" dirty="0"/>
              <a:t> Connect. </a:t>
            </a:r>
            <a:r>
              <a:rPr lang="en-US" dirty="0"/>
              <a:t>2014;3:R13-R30; </a:t>
            </a:r>
            <a:r>
              <a:rPr lang="en-US" dirty="0" err="1"/>
              <a:t>Ruppe</a:t>
            </a:r>
            <a:r>
              <a:rPr lang="en-US" dirty="0"/>
              <a:t> MD. </a:t>
            </a:r>
            <a:r>
              <a:rPr lang="en-US" i="1" dirty="0" err="1"/>
              <a:t>GeneReviews</a:t>
            </a:r>
            <a:r>
              <a:rPr lang="en-US" i="1" dirty="0"/>
              <a:t>®. </a:t>
            </a:r>
            <a:r>
              <a:rPr lang="en-US" dirty="0"/>
              <a:t>http://www.ncbi.nlm.nih.gov/books/NBK83985/. </a:t>
            </a:r>
          </a:p>
        </p:txBody>
      </p:sp>
    </p:spTree>
    <p:extLst>
      <p:ext uri="{BB962C8B-B14F-4D97-AF65-F5344CB8AC3E}">
        <p14:creationId xmlns:p14="http://schemas.microsoft.com/office/powerpoint/2010/main" val="396281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59D6663-86E2-40B0-8F6A-F964BA9736E8}"/>
              </a:ext>
            </a:extLst>
          </p:cNvPr>
          <p:cNvSpPr txBox="1"/>
          <p:nvPr/>
        </p:nvSpPr>
        <p:spPr>
          <a:xfrm>
            <a:off x="1311352" y="4279680"/>
            <a:ext cx="5277354" cy="1667764"/>
          </a:xfrm>
          <a:prstGeom prst="rect">
            <a:avLst/>
          </a:prstGeom>
          <a:noFill/>
        </p:spPr>
        <p:txBody>
          <a:bodyPr wrap="square" rtlCol="0">
            <a:spAutoFit/>
          </a:bodyPr>
          <a:lstStyle/>
          <a:p>
            <a:pPr marL="462383" lvl="1" indent="-285750">
              <a:lnSpc>
                <a:spcPts val="2500"/>
              </a:lnSpc>
              <a:buClr>
                <a:srgbClr val="89A255"/>
              </a:buClr>
            </a:pPr>
            <a:r>
              <a:rPr lang="en-US" dirty="0"/>
              <a:t>X-linked </a:t>
            </a:r>
            <a:r>
              <a:rPr lang="en-US" dirty="0" err="1"/>
              <a:t>hypophosphatemic</a:t>
            </a:r>
            <a:r>
              <a:rPr lang="en-US" dirty="0"/>
              <a:t> rickets </a:t>
            </a:r>
          </a:p>
          <a:p>
            <a:pPr marL="462383" lvl="1" indent="-285750">
              <a:lnSpc>
                <a:spcPts val="2500"/>
              </a:lnSpc>
              <a:buClr>
                <a:srgbClr val="89A255"/>
              </a:buClr>
            </a:pPr>
            <a:r>
              <a:rPr lang="en-US" dirty="0"/>
              <a:t>Hereditary </a:t>
            </a:r>
            <a:r>
              <a:rPr lang="en-US" dirty="0" err="1"/>
              <a:t>hypophosphatemic</a:t>
            </a:r>
            <a:r>
              <a:rPr lang="en-US" dirty="0"/>
              <a:t> rickets</a:t>
            </a:r>
          </a:p>
          <a:p>
            <a:pPr marL="462383" lvl="1" indent="-285750">
              <a:lnSpc>
                <a:spcPts val="2500"/>
              </a:lnSpc>
              <a:buClr>
                <a:srgbClr val="89A255"/>
              </a:buClr>
            </a:pPr>
            <a:r>
              <a:rPr lang="en-US" dirty="0"/>
              <a:t>Vitamin D–resistant rickets (VDRR)</a:t>
            </a:r>
          </a:p>
          <a:p>
            <a:pPr marL="462383" lvl="1" indent="-285750">
              <a:lnSpc>
                <a:spcPts val="2500"/>
              </a:lnSpc>
              <a:buClr>
                <a:srgbClr val="89A255"/>
              </a:buClr>
            </a:pPr>
            <a:r>
              <a:rPr lang="en-US" dirty="0" err="1"/>
              <a:t>Hypophosphatemic</a:t>
            </a:r>
            <a:r>
              <a:rPr lang="en-US" dirty="0"/>
              <a:t> rickets</a:t>
            </a:r>
          </a:p>
          <a:p>
            <a:pPr marL="462383" lvl="1" indent="-285750">
              <a:lnSpc>
                <a:spcPts val="2500"/>
              </a:lnSpc>
              <a:buClr>
                <a:srgbClr val="89A255"/>
              </a:buClr>
            </a:pPr>
            <a:r>
              <a:rPr lang="en-US" dirty="0"/>
              <a:t>X-linked rickets (XLR)z</a:t>
            </a:r>
          </a:p>
        </p:txBody>
      </p:sp>
      <p:sp>
        <p:nvSpPr>
          <p:cNvPr id="2" name="Title 1">
            <a:extLst>
              <a:ext uri="{FF2B5EF4-FFF2-40B4-BE49-F238E27FC236}">
                <a16:creationId xmlns:a16="http://schemas.microsoft.com/office/drawing/2014/main" id="{FA8A3439-615E-4CF6-A75B-B82315A33E63}"/>
              </a:ext>
            </a:extLst>
          </p:cNvPr>
          <p:cNvSpPr>
            <a:spLocks noGrp="1"/>
          </p:cNvSpPr>
          <p:nvPr>
            <p:ph type="title"/>
          </p:nvPr>
        </p:nvSpPr>
        <p:spPr/>
        <p:txBody>
          <a:bodyPr/>
          <a:lstStyle/>
          <a:p>
            <a:r>
              <a:rPr lang="en-US" altLang="en-US" dirty="0"/>
              <a:t>Common Symptoms in an Uncommon Disease:</a:t>
            </a:r>
            <a:br>
              <a:rPr lang="en-US" altLang="en-US" dirty="0"/>
            </a:br>
            <a:r>
              <a:rPr lang="en-US" altLang="en-US" dirty="0"/>
              <a:t>X-Linked Hypophosphatemia (XLH)</a:t>
            </a:r>
            <a:endParaRPr lang="en-US" dirty="0"/>
          </a:p>
        </p:txBody>
      </p:sp>
      <p:sp>
        <p:nvSpPr>
          <p:cNvPr id="4" name="Rectangle 1">
            <a:extLst>
              <a:ext uri="{FF2B5EF4-FFF2-40B4-BE49-F238E27FC236}">
                <a16:creationId xmlns:a16="http://schemas.microsoft.com/office/drawing/2014/main" id="{C965AA7D-589B-45D9-9521-DB0AA0D2C2CD}"/>
              </a:ext>
            </a:extLst>
          </p:cNvPr>
          <p:cNvSpPr>
            <a:spLocks noGrp="1" noChangeArrowheads="1"/>
          </p:cNvSpPr>
          <p:nvPr>
            <p:ph idx="4294967295"/>
          </p:nvPr>
        </p:nvSpPr>
        <p:spPr bwMode="auto">
          <a:xfrm>
            <a:off x="0" y="3586163"/>
            <a:ext cx="184150"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rtlCol="0" anchor="ctr" anchorCtr="0" compatLnSpc="1">
            <a:prstTxWarp prst="textNoShape">
              <a:avLst/>
            </a:prstTxWarp>
            <a:spAutoFit/>
          </a:bodyPr>
          <a:lstStyle/>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p:txBody>
      </p:sp>
      <p:sp>
        <p:nvSpPr>
          <p:cNvPr id="3" name="TextBox 2">
            <a:extLst>
              <a:ext uri="{FF2B5EF4-FFF2-40B4-BE49-F238E27FC236}">
                <a16:creationId xmlns:a16="http://schemas.microsoft.com/office/drawing/2014/main" id="{3ECD5A3B-7EEA-4A57-A929-6DF310D2747E}"/>
              </a:ext>
            </a:extLst>
          </p:cNvPr>
          <p:cNvSpPr txBox="1"/>
          <p:nvPr/>
        </p:nvSpPr>
        <p:spPr>
          <a:xfrm>
            <a:off x="1003008" y="1805581"/>
            <a:ext cx="10182446" cy="1354217"/>
          </a:xfrm>
          <a:prstGeom prst="rect">
            <a:avLst/>
          </a:prstGeom>
          <a:noFill/>
          <a:ln>
            <a:solidFill>
              <a:schemeClr val="accent5"/>
            </a:solidFill>
          </a:ln>
        </p:spPr>
        <p:txBody>
          <a:bodyPr wrap="square" rtlCol="0">
            <a:spAutoFit/>
          </a:bodyPr>
          <a:lstStyle/>
          <a:p>
            <a:pPr marL="285750" indent="-285750">
              <a:spcBef>
                <a:spcPts val="1200"/>
              </a:spcBef>
              <a:buFont typeface="Arial" panose="020B0604020202020204" pitchFamily="34" charset="0"/>
              <a:buChar char="•"/>
            </a:pPr>
            <a:r>
              <a:rPr lang="en-US" sz="2400" b="1" dirty="0">
                <a:solidFill>
                  <a:schemeClr val="accent4"/>
                </a:solidFill>
              </a:rPr>
              <a:t>X-linked hypophosphatemia (XLH) is a </a:t>
            </a:r>
            <a:r>
              <a:rPr lang="en-US" sz="2400" b="1" i="1" dirty="0">
                <a:solidFill>
                  <a:schemeClr val="accent4"/>
                </a:solidFill>
              </a:rPr>
              <a:t>hereditary, progressive, lifelong </a:t>
            </a:r>
            <a:r>
              <a:rPr lang="en-US" sz="2400" b="1" dirty="0">
                <a:solidFill>
                  <a:schemeClr val="accent4"/>
                </a:solidFill>
              </a:rPr>
              <a:t>disorder of renal phosphate wasting</a:t>
            </a:r>
          </a:p>
          <a:p>
            <a:pPr marL="285750" indent="-285750">
              <a:spcBef>
                <a:spcPts val="1200"/>
              </a:spcBef>
              <a:buFont typeface="Arial" panose="020B0604020202020204" pitchFamily="34" charset="0"/>
              <a:buChar char="•"/>
            </a:pPr>
            <a:r>
              <a:rPr lang="en-US" sz="2400" b="1" dirty="0">
                <a:solidFill>
                  <a:schemeClr val="accent4"/>
                </a:solidFill>
              </a:rPr>
              <a:t>It is the most common form of heritable </a:t>
            </a:r>
            <a:r>
              <a:rPr lang="en-US" sz="2400" b="1" dirty="0" err="1">
                <a:solidFill>
                  <a:schemeClr val="accent4"/>
                </a:solidFill>
              </a:rPr>
              <a:t>hypophosphatemic</a:t>
            </a:r>
            <a:r>
              <a:rPr lang="en-US" sz="2400" b="1" dirty="0">
                <a:solidFill>
                  <a:schemeClr val="accent4"/>
                </a:solidFill>
              </a:rPr>
              <a:t> rickets</a:t>
            </a:r>
            <a:endParaRPr lang="en-US" sz="2400" b="1" baseline="30000" dirty="0">
              <a:solidFill>
                <a:schemeClr val="accent4"/>
              </a:solidFill>
            </a:endParaRPr>
          </a:p>
        </p:txBody>
      </p:sp>
      <p:sp>
        <p:nvSpPr>
          <p:cNvPr id="6" name="Text Placeholder 1">
            <a:extLst>
              <a:ext uri="{FF2B5EF4-FFF2-40B4-BE49-F238E27FC236}">
                <a16:creationId xmlns:a16="http://schemas.microsoft.com/office/drawing/2014/main" id="{4C925265-F827-44D2-8405-12956FAE4EDA}"/>
              </a:ext>
            </a:extLst>
          </p:cNvPr>
          <p:cNvSpPr txBox="1">
            <a:spLocks/>
          </p:cNvSpPr>
          <p:nvPr/>
        </p:nvSpPr>
        <p:spPr>
          <a:xfrm>
            <a:off x="146301" y="3725940"/>
            <a:ext cx="11898062" cy="406598"/>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lang="en-US" sz="2000" b="1" kern="1200">
                <a:solidFill>
                  <a:srgbClr val="31A2AC"/>
                </a:solidFill>
                <a:latin typeface="+mn-lt"/>
                <a:ea typeface="+mn-ea"/>
                <a:cs typeface="+mn-cs"/>
              </a:defRPr>
            </a:lvl1pPr>
            <a:lvl2pPr marL="290513" indent="-228600" algn="l" defTabSz="914400" rtl="0" eaLnBrk="1" latinLnBrk="0" hangingPunct="1">
              <a:lnSpc>
                <a:spcPct val="90000"/>
              </a:lnSpc>
              <a:spcBef>
                <a:spcPts val="500"/>
              </a:spcBef>
              <a:buClr>
                <a:srgbClr val="F49800"/>
              </a:buClr>
              <a:buFont typeface="Arial" panose="020B0604020202020204" pitchFamily="34" charset="0"/>
              <a:buChar char="•"/>
              <a:defRPr lang="en-US" sz="1800" kern="1200">
                <a:solidFill>
                  <a:schemeClr val="tx1"/>
                </a:solidFill>
                <a:latin typeface="+mn-lt"/>
                <a:ea typeface="+mn-ea"/>
                <a:cs typeface="+mn-cs"/>
              </a:defRPr>
            </a:lvl2pPr>
            <a:lvl3pPr marL="566738" indent="-228600" algn="l" defTabSz="914400" rtl="0" eaLnBrk="1" latinLnBrk="0" hangingPunct="1">
              <a:lnSpc>
                <a:spcPct val="90000"/>
              </a:lnSpc>
              <a:spcBef>
                <a:spcPts val="500"/>
              </a:spcBef>
              <a:buClr>
                <a:srgbClr val="F49800"/>
              </a:buClr>
              <a:buFont typeface="Arial" panose="020B0604020202020204" pitchFamily="34" charset="0"/>
              <a:buChar char="–"/>
              <a:defRPr lang="en-US" sz="1800" kern="1200">
                <a:solidFill>
                  <a:schemeClr val="tx1"/>
                </a:solidFill>
                <a:latin typeface="+mn-lt"/>
                <a:ea typeface="+mn-ea"/>
                <a:cs typeface="+mn-cs"/>
              </a:defRPr>
            </a:lvl3pPr>
            <a:lvl4pPr marL="798513" indent="-228600" algn="l" defTabSz="914400" rtl="0" eaLnBrk="1" latinLnBrk="0" hangingPunct="1">
              <a:lnSpc>
                <a:spcPct val="90000"/>
              </a:lnSpc>
              <a:spcBef>
                <a:spcPts val="500"/>
              </a:spcBef>
              <a:buFont typeface="Arial" panose="020B0604020202020204" pitchFamily="34" charset="0"/>
              <a:buChar char="•"/>
              <a:defRPr lang="en-US" sz="1600" kern="1200">
                <a:solidFill>
                  <a:schemeClr val="tx1"/>
                </a:solidFill>
                <a:latin typeface="+mn-lt"/>
                <a:ea typeface="+mn-ea"/>
                <a:cs typeface="+mn-cs"/>
              </a:defRPr>
            </a:lvl4pPr>
            <a:lvl5pPr marL="1089025" indent="-228600" algn="l" defTabSz="914400" rtl="0" eaLnBrk="1" latinLnBrk="0" hangingPunct="1">
              <a:lnSpc>
                <a:spcPct val="90000"/>
              </a:lnSpc>
              <a:spcBef>
                <a:spcPts val="500"/>
              </a:spcBef>
              <a:buFont typeface="Arial" panose="020B0604020202020204" pitchFamily="34" charset="0"/>
              <a:buChar char="–"/>
              <a:defRPr lang="en-US"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3422" algn="ctr"/>
            <a:r>
              <a:rPr lang="en-US" sz="2400" dirty="0">
                <a:solidFill>
                  <a:schemeClr val="tx1"/>
                </a:solidFill>
              </a:rPr>
              <a:t>XLH has also been known by patients and healthcare professionals as:</a:t>
            </a:r>
            <a:endParaRPr lang="en-US" sz="2400" baseline="30000" dirty="0">
              <a:solidFill>
                <a:schemeClr val="tx1"/>
              </a:solidFill>
            </a:endParaRPr>
          </a:p>
          <a:p>
            <a:pPr marL="176633" lvl="1" indent="0" algn="ctr">
              <a:buNone/>
            </a:pPr>
            <a:endParaRPr lang="en-US" sz="2400" b="1" dirty="0"/>
          </a:p>
          <a:p>
            <a:pPr algn="ctr"/>
            <a:endParaRPr lang="en-US" sz="2400" dirty="0"/>
          </a:p>
        </p:txBody>
      </p:sp>
      <p:sp>
        <p:nvSpPr>
          <p:cNvPr id="9" name="TextBox 8">
            <a:extLst>
              <a:ext uri="{FF2B5EF4-FFF2-40B4-BE49-F238E27FC236}">
                <a16:creationId xmlns:a16="http://schemas.microsoft.com/office/drawing/2014/main" id="{A2F1EA9E-32F6-4A7C-83E6-8692D3CA8426}"/>
              </a:ext>
            </a:extLst>
          </p:cNvPr>
          <p:cNvSpPr txBox="1"/>
          <p:nvPr/>
        </p:nvSpPr>
        <p:spPr>
          <a:xfrm>
            <a:off x="6029099" y="4279681"/>
            <a:ext cx="5145720" cy="1667764"/>
          </a:xfrm>
          <a:prstGeom prst="rect">
            <a:avLst/>
          </a:prstGeom>
          <a:noFill/>
        </p:spPr>
        <p:txBody>
          <a:bodyPr wrap="square">
            <a:spAutoFit/>
          </a:bodyPr>
          <a:lstStyle/>
          <a:p>
            <a:pPr marL="462383" lvl="1" indent="-285750">
              <a:lnSpc>
                <a:spcPts val="2500"/>
              </a:lnSpc>
              <a:buClr>
                <a:srgbClr val="89A255"/>
              </a:buClr>
            </a:pPr>
            <a:r>
              <a:rPr lang="en-US" dirty="0"/>
              <a:t>X-linked vitamin D–resistant rickets</a:t>
            </a:r>
          </a:p>
          <a:p>
            <a:pPr marL="462383" lvl="1" indent="-285750">
              <a:lnSpc>
                <a:spcPts val="2500"/>
              </a:lnSpc>
              <a:buClr>
                <a:srgbClr val="89A255"/>
              </a:buClr>
            </a:pPr>
            <a:r>
              <a:rPr lang="en-US" spc="-20" dirty="0" err="1"/>
              <a:t>Hypophosphatemic</a:t>
            </a:r>
            <a:r>
              <a:rPr lang="en-US" spc="-20" dirty="0"/>
              <a:t> vitamin D–resistant rickets</a:t>
            </a:r>
          </a:p>
          <a:p>
            <a:pPr marL="462383" lvl="1" indent="-285750">
              <a:lnSpc>
                <a:spcPts val="2500"/>
              </a:lnSpc>
              <a:buClr>
                <a:srgbClr val="89A255"/>
              </a:buClr>
            </a:pPr>
            <a:r>
              <a:rPr lang="en-US" spc="-20" dirty="0"/>
              <a:t>  (HPDR)</a:t>
            </a:r>
          </a:p>
          <a:p>
            <a:pPr marL="462383" lvl="1" indent="-285750">
              <a:lnSpc>
                <a:spcPts val="2500"/>
              </a:lnSpc>
              <a:buClr>
                <a:srgbClr val="89A255"/>
              </a:buClr>
            </a:pPr>
            <a:r>
              <a:rPr lang="en-US" dirty="0"/>
              <a:t>Familial </a:t>
            </a:r>
            <a:r>
              <a:rPr lang="en-US" dirty="0" err="1"/>
              <a:t>hypophosphatemic</a:t>
            </a:r>
            <a:r>
              <a:rPr lang="en-US" dirty="0"/>
              <a:t> rickets</a:t>
            </a:r>
          </a:p>
          <a:p>
            <a:pPr marL="462383" lvl="1" indent="-285750">
              <a:lnSpc>
                <a:spcPts val="2500"/>
              </a:lnSpc>
              <a:buClr>
                <a:srgbClr val="89A255"/>
              </a:buClr>
            </a:pPr>
            <a:r>
              <a:rPr lang="en-US" dirty="0"/>
              <a:t>Familial hypophosphatemia</a:t>
            </a:r>
          </a:p>
        </p:txBody>
      </p:sp>
      <p:sp>
        <p:nvSpPr>
          <p:cNvPr id="10" name="Footer Placeholder 9">
            <a:extLst>
              <a:ext uri="{FF2B5EF4-FFF2-40B4-BE49-F238E27FC236}">
                <a16:creationId xmlns:a16="http://schemas.microsoft.com/office/drawing/2014/main" id="{C1BB12D7-B1E7-3B1B-6D2A-6AB08B8AEA1C}"/>
              </a:ext>
            </a:extLst>
          </p:cNvPr>
          <p:cNvSpPr>
            <a:spLocks noGrp="1"/>
          </p:cNvSpPr>
          <p:nvPr>
            <p:ph type="ftr" sz="quarter" idx="3"/>
          </p:nvPr>
        </p:nvSpPr>
        <p:spPr/>
        <p:txBody>
          <a:bodyPr/>
          <a:lstStyle/>
          <a:p>
            <a:r>
              <a:rPr lang="en-US" dirty="0" err="1"/>
              <a:t>HPDR</a:t>
            </a:r>
            <a:r>
              <a:rPr lang="en-US" dirty="0"/>
              <a:t>, </a:t>
            </a:r>
            <a:r>
              <a:rPr lang="en-US" dirty="0" err="1"/>
              <a:t>hypophosphatemic</a:t>
            </a:r>
            <a:r>
              <a:rPr lang="en-US" dirty="0"/>
              <a:t> vitamin D-resistant rickets; </a:t>
            </a:r>
            <a:r>
              <a:rPr lang="en-US" dirty="0" err="1"/>
              <a:t>VDRR</a:t>
            </a:r>
            <a:r>
              <a:rPr lang="en-US" dirty="0"/>
              <a:t>, vitamin D-resistant rickets; </a:t>
            </a:r>
            <a:r>
              <a:rPr lang="en-US" dirty="0" err="1"/>
              <a:t>XLH</a:t>
            </a:r>
            <a:r>
              <a:rPr lang="en-US" dirty="0"/>
              <a:t>, x-linked hypophosphatemia; XLR, x-linked rickets. </a:t>
            </a:r>
          </a:p>
          <a:p>
            <a:r>
              <a:rPr lang="en-US" dirty="0" err="1"/>
              <a:t>Linglart</a:t>
            </a:r>
            <a:r>
              <a:rPr lang="en-US" dirty="0"/>
              <a:t> A, et al. </a:t>
            </a:r>
            <a:r>
              <a:rPr lang="en-US" i="1" dirty="0" err="1"/>
              <a:t>Endocr</a:t>
            </a:r>
            <a:r>
              <a:rPr lang="en-US" i="1" dirty="0"/>
              <a:t> Connect. </a:t>
            </a:r>
            <a:r>
              <a:rPr lang="en-US" dirty="0"/>
              <a:t>2014;3:R13-R30; </a:t>
            </a:r>
            <a:r>
              <a:rPr lang="en-US" dirty="0" err="1"/>
              <a:t>Ruppe</a:t>
            </a:r>
            <a:r>
              <a:rPr lang="en-US" dirty="0"/>
              <a:t> MD. </a:t>
            </a:r>
            <a:r>
              <a:rPr lang="en-US" i="1" dirty="0" err="1"/>
              <a:t>GeneReviews</a:t>
            </a:r>
            <a:r>
              <a:rPr lang="en-US" i="1" dirty="0"/>
              <a:t>®. </a:t>
            </a:r>
            <a:r>
              <a:rPr lang="en-US" dirty="0"/>
              <a:t>http://www.ncbi.nlm.nih.gov/books/NBK83985/. </a:t>
            </a:r>
          </a:p>
        </p:txBody>
      </p:sp>
    </p:spTree>
    <p:extLst>
      <p:ext uri="{BB962C8B-B14F-4D97-AF65-F5344CB8AC3E}">
        <p14:creationId xmlns:p14="http://schemas.microsoft.com/office/powerpoint/2010/main" val="2804270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A3439-615E-4CF6-A75B-B82315A33E63}"/>
              </a:ext>
            </a:extLst>
          </p:cNvPr>
          <p:cNvSpPr>
            <a:spLocks noGrp="1"/>
          </p:cNvSpPr>
          <p:nvPr>
            <p:ph type="title"/>
          </p:nvPr>
        </p:nvSpPr>
        <p:spPr/>
        <p:txBody>
          <a:bodyPr/>
          <a:lstStyle/>
          <a:p>
            <a:r>
              <a:rPr lang="en-US" altLang="en-US" dirty="0"/>
              <a:t>Common Symptoms in an Uncommon Disease:</a:t>
            </a:r>
            <a:br>
              <a:rPr lang="en-US" altLang="en-US" dirty="0"/>
            </a:br>
            <a:r>
              <a:rPr lang="en-US" altLang="en-US" dirty="0"/>
              <a:t>X-Linked Hypophosphatemia (XLH)</a:t>
            </a:r>
            <a:endParaRPr lang="en-US" dirty="0"/>
          </a:p>
        </p:txBody>
      </p:sp>
      <p:sp>
        <p:nvSpPr>
          <p:cNvPr id="4" name="Rectangle 1">
            <a:extLst>
              <a:ext uri="{FF2B5EF4-FFF2-40B4-BE49-F238E27FC236}">
                <a16:creationId xmlns:a16="http://schemas.microsoft.com/office/drawing/2014/main" id="{C965AA7D-589B-45D9-9521-DB0AA0D2C2CD}"/>
              </a:ext>
            </a:extLst>
          </p:cNvPr>
          <p:cNvSpPr>
            <a:spLocks noGrp="1" noChangeArrowheads="1"/>
          </p:cNvSpPr>
          <p:nvPr>
            <p:ph idx="4294967295"/>
          </p:nvPr>
        </p:nvSpPr>
        <p:spPr bwMode="auto">
          <a:xfrm>
            <a:off x="0" y="3586163"/>
            <a:ext cx="184150"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rtlCol="0" anchor="ctr" anchorCtr="0" compatLnSpc="1">
            <a:prstTxWarp prst="textNoShape">
              <a:avLst/>
            </a:prstTxWarp>
            <a:spAutoFit/>
          </a:bodyPr>
          <a:lstStyle/>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p:txBody>
      </p:sp>
      <p:sp>
        <p:nvSpPr>
          <p:cNvPr id="3" name="TextBox 2">
            <a:extLst>
              <a:ext uri="{FF2B5EF4-FFF2-40B4-BE49-F238E27FC236}">
                <a16:creationId xmlns:a16="http://schemas.microsoft.com/office/drawing/2014/main" id="{3ECD5A3B-7EEA-4A57-A929-6DF310D2747E}"/>
              </a:ext>
            </a:extLst>
          </p:cNvPr>
          <p:cNvSpPr txBox="1"/>
          <p:nvPr/>
        </p:nvSpPr>
        <p:spPr>
          <a:xfrm>
            <a:off x="1403308" y="1738474"/>
            <a:ext cx="9393910" cy="523220"/>
          </a:xfrm>
          <a:prstGeom prst="rect">
            <a:avLst/>
          </a:prstGeom>
          <a:solidFill>
            <a:schemeClr val="accent4"/>
          </a:solidFill>
          <a:ln>
            <a:noFill/>
          </a:ln>
        </p:spPr>
        <p:txBody>
          <a:bodyPr wrap="square" rtlCol="0">
            <a:spAutoFit/>
          </a:bodyPr>
          <a:lstStyle/>
          <a:p>
            <a:pPr algn="ctr"/>
            <a:r>
              <a:rPr lang="en-US" sz="2800" b="1" dirty="0">
                <a:solidFill>
                  <a:schemeClr val="bg1"/>
                </a:solidFill>
              </a:rPr>
              <a:t>Estimated prevalence of 1:20,000 to 1:25,000</a:t>
            </a:r>
            <a:endParaRPr lang="en-US" sz="2800" b="1" baseline="30000" dirty="0">
              <a:solidFill>
                <a:srgbClr val="7030A0"/>
              </a:solidFill>
            </a:endParaRPr>
          </a:p>
        </p:txBody>
      </p:sp>
      <p:sp>
        <p:nvSpPr>
          <p:cNvPr id="8" name="TextBox 7">
            <a:extLst>
              <a:ext uri="{FF2B5EF4-FFF2-40B4-BE49-F238E27FC236}">
                <a16:creationId xmlns:a16="http://schemas.microsoft.com/office/drawing/2014/main" id="{25373140-2660-47B6-8DD0-E837249B1F22}"/>
              </a:ext>
            </a:extLst>
          </p:cNvPr>
          <p:cNvSpPr txBox="1"/>
          <p:nvPr/>
        </p:nvSpPr>
        <p:spPr>
          <a:xfrm>
            <a:off x="1404934" y="2619664"/>
            <a:ext cx="9382134" cy="523220"/>
          </a:xfrm>
          <a:prstGeom prst="rect">
            <a:avLst/>
          </a:prstGeom>
          <a:solidFill>
            <a:schemeClr val="accent3"/>
          </a:solidFill>
          <a:ln>
            <a:noFill/>
          </a:ln>
        </p:spPr>
        <p:txBody>
          <a:bodyPr wrap="square" rtlCol="0">
            <a:spAutoFit/>
          </a:bodyPr>
          <a:lstStyle/>
          <a:p>
            <a:pPr algn="ctr"/>
            <a:r>
              <a:rPr lang="en-US" sz="2800" b="1" dirty="0">
                <a:solidFill>
                  <a:schemeClr val="bg1"/>
                </a:solidFill>
              </a:rPr>
              <a:t>There are 12,000 to 16,000 </a:t>
            </a:r>
            <a:r>
              <a:rPr lang="en-US" sz="2800" b="1" dirty="0" err="1">
                <a:solidFill>
                  <a:schemeClr val="bg1"/>
                </a:solidFill>
              </a:rPr>
              <a:t>XLH</a:t>
            </a:r>
            <a:r>
              <a:rPr lang="en-US" sz="2800" b="1" dirty="0">
                <a:solidFill>
                  <a:schemeClr val="bg1"/>
                </a:solidFill>
              </a:rPr>
              <a:t> patients in the US</a:t>
            </a:r>
            <a:endParaRPr lang="en-US" sz="2800" b="1" baseline="30000" dirty="0">
              <a:solidFill>
                <a:srgbClr val="7030A0"/>
              </a:solidFill>
            </a:endParaRPr>
          </a:p>
        </p:txBody>
      </p:sp>
      <p:grpSp>
        <p:nvGrpSpPr>
          <p:cNvPr id="12" name="Group 11">
            <a:extLst>
              <a:ext uri="{FF2B5EF4-FFF2-40B4-BE49-F238E27FC236}">
                <a16:creationId xmlns:a16="http://schemas.microsoft.com/office/drawing/2014/main" id="{CF361B9E-25CE-A2B6-7D27-BA1D0A89FCF5}"/>
              </a:ext>
            </a:extLst>
          </p:cNvPr>
          <p:cNvGrpSpPr/>
          <p:nvPr/>
        </p:nvGrpSpPr>
        <p:grpSpPr>
          <a:xfrm>
            <a:off x="1403308" y="3530412"/>
            <a:ext cx="9383760" cy="1478865"/>
            <a:chOff x="1431884" y="3916180"/>
            <a:chExt cx="9383760" cy="1478865"/>
          </a:xfrm>
        </p:grpSpPr>
        <p:sp>
          <p:nvSpPr>
            <p:cNvPr id="5" name="TextBox 4">
              <a:extLst>
                <a:ext uri="{FF2B5EF4-FFF2-40B4-BE49-F238E27FC236}">
                  <a16:creationId xmlns:a16="http://schemas.microsoft.com/office/drawing/2014/main" id="{C58BFDB1-4B35-4B7D-BA59-30D1B8B792C8}"/>
                </a:ext>
              </a:extLst>
            </p:cNvPr>
            <p:cNvSpPr txBox="1"/>
            <p:nvPr/>
          </p:nvSpPr>
          <p:spPr>
            <a:xfrm flipH="1">
              <a:off x="1431884" y="3916180"/>
              <a:ext cx="2739067" cy="523220"/>
            </a:xfrm>
            <a:prstGeom prst="rect">
              <a:avLst/>
            </a:prstGeom>
            <a:solidFill>
              <a:schemeClr val="accent2">
                <a:lumMod val="40000"/>
                <a:lumOff val="60000"/>
              </a:schemeClr>
            </a:solidFill>
          </p:spPr>
          <p:txBody>
            <a:bodyPr wrap="square" rtlCol="0">
              <a:spAutoFit/>
            </a:bodyPr>
            <a:lstStyle/>
            <a:p>
              <a:pPr algn="ctr"/>
              <a:r>
                <a:rPr lang="en-US" sz="2800" b="1" dirty="0"/>
                <a:t>Excess FGF23</a:t>
              </a:r>
            </a:p>
          </p:txBody>
        </p:sp>
        <p:sp>
          <p:nvSpPr>
            <p:cNvPr id="9" name="TextBox 8">
              <a:extLst>
                <a:ext uri="{FF2B5EF4-FFF2-40B4-BE49-F238E27FC236}">
                  <a16:creationId xmlns:a16="http://schemas.microsoft.com/office/drawing/2014/main" id="{114E7A4B-6CDD-40D0-9B39-D748E6CCC151}"/>
                </a:ext>
              </a:extLst>
            </p:cNvPr>
            <p:cNvSpPr txBox="1"/>
            <p:nvPr/>
          </p:nvSpPr>
          <p:spPr>
            <a:xfrm flipH="1">
              <a:off x="4432646" y="4287049"/>
              <a:ext cx="6382998" cy="1107996"/>
            </a:xfrm>
            <a:prstGeom prst="rect">
              <a:avLst/>
            </a:prstGeom>
            <a:solidFill>
              <a:schemeClr val="accent2">
                <a:lumMod val="40000"/>
                <a:lumOff val="60000"/>
              </a:schemeClr>
            </a:solidFill>
          </p:spPr>
          <p:txBody>
            <a:bodyPr wrap="square" rtlCol="0">
              <a:spAutoFit/>
            </a:bodyPr>
            <a:lstStyle/>
            <a:p>
              <a:pPr algn="ctr"/>
              <a:r>
                <a:rPr lang="en-US" sz="2800" b="1" dirty="0"/>
                <a:t>PHEX Gene Dysfunction</a:t>
              </a:r>
            </a:p>
            <a:p>
              <a:pPr algn="ctr"/>
              <a:r>
                <a:rPr lang="en-US" b="1" dirty="0"/>
                <a:t>‘Phosphate-regulating endopeptidase homolog X-linked’ </a:t>
              </a:r>
            </a:p>
            <a:p>
              <a:pPr algn="ctr"/>
              <a:r>
                <a:rPr lang="en-US" sz="2000" b="1" dirty="0"/>
                <a:t>Loss of function mutation leading to excess FGF23</a:t>
              </a:r>
            </a:p>
          </p:txBody>
        </p:sp>
      </p:grpSp>
      <p:sp>
        <p:nvSpPr>
          <p:cNvPr id="11" name="Footer Placeholder 10">
            <a:extLst>
              <a:ext uri="{FF2B5EF4-FFF2-40B4-BE49-F238E27FC236}">
                <a16:creationId xmlns:a16="http://schemas.microsoft.com/office/drawing/2014/main" id="{3F7A07FA-6101-F8D9-7BB6-B227867C86E8}"/>
              </a:ext>
            </a:extLst>
          </p:cNvPr>
          <p:cNvSpPr>
            <a:spLocks noGrp="1"/>
          </p:cNvSpPr>
          <p:nvPr>
            <p:ph type="ftr" sz="quarter" idx="3"/>
          </p:nvPr>
        </p:nvSpPr>
        <p:spPr/>
        <p:txBody>
          <a:bodyPr/>
          <a:lstStyle/>
          <a:p>
            <a:r>
              <a:rPr lang="en-US" dirty="0"/>
              <a:t>FGF, fibroblast growth factor; </a:t>
            </a:r>
            <a:r>
              <a:rPr lang="en-US" dirty="0" err="1"/>
              <a:t>PHEX</a:t>
            </a:r>
            <a:r>
              <a:rPr lang="en-US" dirty="0"/>
              <a:t>, phosphate-regulating endopeptidase homolog x-linked.</a:t>
            </a:r>
          </a:p>
          <a:p>
            <a:r>
              <a:rPr lang="en-US" dirty="0"/>
              <a:t>Beck-Nielsen SS, et al. </a:t>
            </a:r>
            <a:r>
              <a:rPr lang="en-US" i="1" dirty="0" err="1"/>
              <a:t>Eur</a:t>
            </a:r>
            <a:r>
              <a:rPr lang="en-US" i="1" dirty="0"/>
              <a:t> J Endocrinol. </a:t>
            </a:r>
            <a:r>
              <a:rPr lang="en-US" dirty="0"/>
              <a:t>2009;160:491-97; Carpenter TO. </a:t>
            </a:r>
            <a:r>
              <a:rPr lang="en-US" i="1" dirty="0" err="1"/>
              <a:t>Pediatr</a:t>
            </a:r>
            <a:r>
              <a:rPr lang="en-US" i="1" dirty="0"/>
              <a:t> Clin North Am. </a:t>
            </a:r>
            <a:r>
              <a:rPr lang="en-US" dirty="0"/>
              <a:t>1997;44:443-66; </a:t>
            </a:r>
            <a:r>
              <a:rPr lang="en-US" dirty="0" err="1"/>
              <a:t>Ruppe</a:t>
            </a:r>
            <a:r>
              <a:rPr lang="en-US" dirty="0"/>
              <a:t> MD. </a:t>
            </a:r>
            <a:r>
              <a:rPr lang="en-US" i="1" dirty="0" err="1"/>
              <a:t>GeneReviews</a:t>
            </a:r>
            <a:r>
              <a:rPr lang="en-US" i="1" dirty="0"/>
              <a:t>®. </a:t>
            </a:r>
            <a:r>
              <a:rPr lang="en-US" dirty="0"/>
              <a:t>http://www.ncbi.nlm.nih.gov/books/NBK83985/. Accessed March 12, 2018; Shore RM, Chesney </a:t>
            </a:r>
            <a:r>
              <a:rPr lang="en-US" dirty="0" err="1"/>
              <a:t>RW</a:t>
            </a:r>
            <a:r>
              <a:rPr lang="en-US" dirty="0"/>
              <a:t>. </a:t>
            </a:r>
            <a:r>
              <a:rPr lang="en-US" i="1" dirty="0" err="1"/>
              <a:t>Pediatr</a:t>
            </a:r>
            <a:r>
              <a:rPr lang="en-US" i="1" dirty="0"/>
              <a:t> </a:t>
            </a:r>
            <a:r>
              <a:rPr lang="en-US" i="1" dirty="0" err="1"/>
              <a:t>Radiol</a:t>
            </a:r>
            <a:r>
              <a:rPr lang="en-US" i="1" dirty="0"/>
              <a:t>. </a:t>
            </a:r>
            <a:r>
              <a:rPr lang="en-US" dirty="0"/>
              <a:t>2013;43:140-72. </a:t>
            </a:r>
          </a:p>
        </p:txBody>
      </p:sp>
    </p:spTree>
    <p:extLst>
      <p:ext uri="{BB962C8B-B14F-4D97-AF65-F5344CB8AC3E}">
        <p14:creationId xmlns:p14="http://schemas.microsoft.com/office/powerpoint/2010/main" val="987765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A3439-615E-4CF6-A75B-B82315A33E63}"/>
              </a:ext>
            </a:extLst>
          </p:cNvPr>
          <p:cNvSpPr>
            <a:spLocks noGrp="1"/>
          </p:cNvSpPr>
          <p:nvPr>
            <p:ph type="title"/>
          </p:nvPr>
        </p:nvSpPr>
        <p:spPr/>
        <p:txBody>
          <a:bodyPr/>
          <a:lstStyle/>
          <a:p>
            <a:r>
              <a:rPr lang="en-US" altLang="en-US" dirty="0"/>
              <a:t>Common Symptoms in an Uncommon Disease:</a:t>
            </a:r>
            <a:br>
              <a:rPr lang="en-US" altLang="en-US" dirty="0"/>
            </a:br>
            <a:r>
              <a:rPr lang="en-US" altLang="en-US" dirty="0"/>
              <a:t>X-Linked Hypophosphatemia (XLH)</a:t>
            </a:r>
            <a:endParaRPr lang="en-US" dirty="0"/>
          </a:p>
        </p:txBody>
      </p:sp>
      <p:sp>
        <p:nvSpPr>
          <p:cNvPr id="4" name="Rectangle 1">
            <a:extLst>
              <a:ext uri="{FF2B5EF4-FFF2-40B4-BE49-F238E27FC236}">
                <a16:creationId xmlns:a16="http://schemas.microsoft.com/office/drawing/2014/main" id="{C965AA7D-589B-45D9-9521-DB0AA0D2C2CD}"/>
              </a:ext>
            </a:extLst>
          </p:cNvPr>
          <p:cNvSpPr>
            <a:spLocks noGrp="1" noChangeArrowheads="1"/>
          </p:cNvSpPr>
          <p:nvPr>
            <p:ph idx="4294967295"/>
          </p:nvPr>
        </p:nvSpPr>
        <p:spPr bwMode="auto">
          <a:xfrm>
            <a:off x="0" y="3586163"/>
            <a:ext cx="184150"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rtlCol="0" anchor="ctr" anchorCtr="0" compatLnSpc="1">
            <a:prstTxWarp prst="textNoShape">
              <a:avLst/>
            </a:prstTxWarp>
            <a:spAutoFit/>
          </a:bodyPr>
          <a:lstStyle/>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a:p>
            <a:pPr marL="0" indent="0" eaLnBrk="0" fontAlgn="base" hangingPunct="0">
              <a:spcBef>
                <a:spcPct val="0"/>
              </a:spcBef>
              <a:spcAft>
                <a:spcPct val="0"/>
              </a:spcAft>
              <a:buClrTx/>
              <a:buNone/>
            </a:pPr>
            <a:endParaRPr lang="en-US" altLang="en-US" sz="1800" dirty="0">
              <a:solidFill>
                <a:schemeClr val="tx1"/>
              </a:solidFill>
              <a:latin typeface="Arial" panose="020B0604020202020204" pitchFamily="34" charset="0"/>
            </a:endParaRPr>
          </a:p>
        </p:txBody>
      </p:sp>
      <p:sp>
        <p:nvSpPr>
          <p:cNvPr id="3" name="TextBox 2">
            <a:extLst>
              <a:ext uri="{FF2B5EF4-FFF2-40B4-BE49-F238E27FC236}">
                <a16:creationId xmlns:a16="http://schemas.microsoft.com/office/drawing/2014/main" id="{3ECD5A3B-7EEA-4A57-A929-6DF310D2747E}"/>
              </a:ext>
            </a:extLst>
          </p:cNvPr>
          <p:cNvSpPr txBox="1"/>
          <p:nvPr/>
        </p:nvSpPr>
        <p:spPr>
          <a:xfrm>
            <a:off x="1403308" y="1738474"/>
            <a:ext cx="9393910" cy="523220"/>
          </a:xfrm>
          <a:prstGeom prst="rect">
            <a:avLst/>
          </a:prstGeom>
          <a:solidFill>
            <a:schemeClr val="accent4"/>
          </a:solidFill>
          <a:ln>
            <a:noFill/>
          </a:ln>
        </p:spPr>
        <p:txBody>
          <a:bodyPr wrap="square" rtlCol="0">
            <a:spAutoFit/>
          </a:bodyPr>
          <a:lstStyle/>
          <a:p>
            <a:pPr algn="ctr"/>
            <a:r>
              <a:rPr lang="en-US" sz="2800" b="1" dirty="0">
                <a:solidFill>
                  <a:schemeClr val="bg1"/>
                </a:solidFill>
              </a:rPr>
              <a:t>Estimated prevalence of 1:20,000 to 1:25,000</a:t>
            </a:r>
            <a:endParaRPr lang="en-US" sz="2800" b="1" baseline="30000" dirty="0">
              <a:solidFill>
                <a:srgbClr val="7030A0"/>
              </a:solidFill>
            </a:endParaRPr>
          </a:p>
        </p:txBody>
      </p:sp>
      <p:sp>
        <p:nvSpPr>
          <p:cNvPr id="8" name="TextBox 7">
            <a:extLst>
              <a:ext uri="{FF2B5EF4-FFF2-40B4-BE49-F238E27FC236}">
                <a16:creationId xmlns:a16="http://schemas.microsoft.com/office/drawing/2014/main" id="{25373140-2660-47B6-8DD0-E837249B1F22}"/>
              </a:ext>
            </a:extLst>
          </p:cNvPr>
          <p:cNvSpPr txBox="1"/>
          <p:nvPr/>
        </p:nvSpPr>
        <p:spPr>
          <a:xfrm>
            <a:off x="1404934" y="2619664"/>
            <a:ext cx="9382134" cy="523220"/>
          </a:xfrm>
          <a:prstGeom prst="rect">
            <a:avLst/>
          </a:prstGeom>
          <a:solidFill>
            <a:schemeClr val="accent3"/>
          </a:solidFill>
          <a:ln>
            <a:noFill/>
          </a:ln>
        </p:spPr>
        <p:txBody>
          <a:bodyPr wrap="square" rtlCol="0">
            <a:spAutoFit/>
          </a:bodyPr>
          <a:lstStyle/>
          <a:p>
            <a:pPr algn="ctr"/>
            <a:r>
              <a:rPr lang="en-US" sz="2800" b="1" dirty="0">
                <a:solidFill>
                  <a:schemeClr val="bg1"/>
                </a:solidFill>
              </a:rPr>
              <a:t>There are 12,000 to 16,000 </a:t>
            </a:r>
            <a:r>
              <a:rPr lang="en-US" sz="2800" b="1" dirty="0" err="1">
                <a:solidFill>
                  <a:schemeClr val="bg1"/>
                </a:solidFill>
              </a:rPr>
              <a:t>XLH</a:t>
            </a:r>
            <a:r>
              <a:rPr lang="en-US" sz="2800" b="1" dirty="0">
                <a:solidFill>
                  <a:schemeClr val="bg1"/>
                </a:solidFill>
              </a:rPr>
              <a:t> patients in the US</a:t>
            </a:r>
            <a:endParaRPr lang="en-US" sz="2800" b="1" baseline="30000" dirty="0">
              <a:solidFill>
                <a:srgbClr val="7030A0"/>
              </a:solidFill>
            </a:endParaRPr>
          </a:p>
        </p:txBody>
      </p:sp>
      <p:pic>
        <p:nvPicPr>
          <p:cNvPr id="6" name="Picture 5">
            <a:extLst>
              <a:ext uri="{FF2B5EF4-FFF2-40B4-BE49-F238E27FC236}">
                <a16:creationId xmlns:a16="http://schemas.microsoft.com/office/drawing/2014/main" id="{70147680-DD38-46E9-B9D4-F6A268FD18FA}"/>
              </a:ext>
            </a:extLst>
          </p:cNvPr>
          <p:cNvPicPr>
            <a:picLocks noChangeAspect="1"/>
          </p:cNvPicPr>
          <p:nvPr/>
        </p:nvPicPr>
        <p:blipFill>
          <a:blip r:embed="rId3"/>
          <a:stretch>
            <a:fillRect/>
          </a:stretch>
        </p:blipFill>
        <p:spPr>
          <a:xfrm>
            <a:off x="1801561" y="4184590"/>
            <a:ext cx="1937182" cy="1487756"/>
          </a:xfrm>
          <a:prstGeom prst="rect">
            <a:avLst/>
          </a:prstGeom>
          <a:ln>
            <a:solidFill>
              <a:schemeClr val="tx2">
                <a:lumMod val="60000"/>
                <a:lumOff val="40000"/>
              </a:schemeClr>
            </a:solidFill>
          </a:ln>
        </p:spPr>
      </p:pic>
      <p:grpSp>
        <p:nvGrpSpPr>
          <p:cNvPr id="12" name="Group 11">
            <a:extLst>
              <a:ext uri="{FF2B5EF4-FFF2-40B4-BE49-F238E27FC236}">
                <a16:creationId xmlns:a16="http://schemas.microsoft.com/office/drawing/2014/main" id="{CF361B9E-25CE-A2B6-7D27-BA1D0A89FCF5}"/>
              </a:ext>
            </a:extLst>
          </p:cNvPr>
          <p:cNvGrpSpPr/>
          <p:nvPr/>
        </p:nvGrpSpPr>
        <p:grpSpPr>
          <a:xfrm>
            <a:off x="1403308" y="3530412"/>
            <a:ext cx="9383760" cy="1478865"/>
            <a:chOff x="1431884" y="3916180"/>
            <a:chExt cx="9383760" cy="1478865"/>
          </a:xfrm>
        </p:grpSpPr>
        <p:sp>
          <p:nvSpPr>
            <p:cNvPr id="5" name="TextBox 4">
              <a:extLst>
                <a:ext uri="{FF2B5EF4-FFF2-40B4-BE49-F238E27FC236}">
                  <a16:creationId xmlns:a16="http://schemas.microsoft.com/office/drawing/2014/main" id="{C58BFDB1-4B35-4B7D-BA59-30D1B8B792C8}"/>
                </a:ext>
              </a:extLst>
            </p:cNvPr>
            <p:cNvSpPr txBox="1"/>
            <p:nvPr/>
          </p:nvSpPr>
          <p:spPr>
            <a:xfrm flipH="1">
              <a:off x="1431884" y="3916180"/>
              <a:ext cx="2739067" cy="523220"/>
            </a:xfrm>
            <a:prstGeom prst="rect">
              <a:avLst/>
            </a:prstGeom>
            <a:solidFill>
              <a:schemeClr val="accent2">
                <a:lumMod val="40000"/>
                <a:lumOff val="60000"/>
              </a:schemeClr>
            </a:solidFill>
          </p:spPr>
          <p:txBody>
            <a:bodyPr wrap="square" rtlCol="0">
              <a:spAutoFit/>
            </a:bodyPr>
            <a:lstStyle/>
            <a:p>
              <a:pPr algn="ctr"/>
              <a:r>
                <a:rPr lang="en-US" sz="2800" b="1" dirty="0"/>
                <a:t>Excess FGF23</a:t>
              </a:r>
            </a:p>
          </p:txBody>
        </p:sp>
        <p:sp>
          <p:nvSpPr>
            <p:cNvPr id="9" name="TextBox 8">
              <a:extLst>
                <a:ext uri="{FF2B5EF4-FFF2-40B4-BE49-F238E27FC236}">
                  <a16:creationId xmlns:a16="http://schemas.microsoft.com/office/drawing/2014/main" id="{114E7A4B-6CDD-40D0-9B39-D748E6CCC151}"/>
                </a:ext>
              </a:extLst>
            </p:cNvPr>
            <p:cNvSpPr txBox="1"/>
            <p:nvPr/>
          </p:nvSpPr>
          <p:spPr>
            <a:xfrm flipH="1">
              <a:off x="4432646" y="4287049"/>
              <a:ext cx="6382998" cy="1107996"/>
            </a:xfrm>
            <a:prstGeom prst="rect">
              <a:avLst/>
            </a:prstGeom>
            <a:solidFill>
              <a:schemeClr val="accent2">
                <a:lumMod val="40000"/>
                <a:lumOff val="60000"/>
              </a:schemeClr>
            </a:solidFill>
          </p:spPr>
          <p:txBody>
            <a:bodyPr wrap="square" rtlCol="0">
              <a:spAutoFit/>
            </a:bodyPr>
            <a:lstStyle/>
            <a:p>
              <a:pPr algn="ctr"/>
              <a:r>
                <a:rPr lang="en-US" sz="2800" b="1" dirty="0"/>
                <a:t>PHEX Gene Dysfunction</a:t>
              </a:r>
            </a:p>
            <a:p>
              <a:pPr algn="ctr"/>
              <a:r>
                <a:rPr lang="en-US" b="1" dirty="0"/>
                <a:t>‘Phosphate-regulating endopeptidase homolog X-linked’ </a:t>
              </a:r>
            </a:p>
            <a:p>
              <a:pPr algn="ctr"/>
              <a:r>
                <a:rPr lang="en-US" sz="2000" b="1" dirty="0"/>
                <a:t>Loss of function mutation leading to excess FGF23</a:t>
              </a:r>
            </a:p>
          </p:txBody>
        </p:sp>
      </p:grpSp>
      <p:sp>
        <p:nvSpPr>
          <p:cNvPr id="11" name="Footer Placeholder 10">
            <a:extLst>
              <a:ext uri="{FF2B5EF4-FFF2-40B4-BE49-F238E27FC236}">
                <a16:creationId xmlns:a16="http://schemas.microsoft.com/office/drawing/2014/main" id="{3F7A07FA-6101-F8D9-7BB6-B227867C86E8}"/>
              </a:ext>
            </a:extLst>
          </p:cNvPr>
          <p:cNvSpPr>
            <a:spLocks noGrp="1"/>
          </p:cNvSpPr>
          <p:nvPr>
            <p:ph type="ftr" sz="quarter" idx="3"/>
          </p:nvPr>
        </p:nvSpPr>
        <p:spPr/>
        <p:txBody>
          <a:bodyPr/>
          <a:lstStyle/>
          <a:p>
            <a:r>
              <a:rPr lang="en-US" dirty="0"/>
              <a:t>FGF, fibroblast growth factor; </a:t>
            </a:r>
            <a:r>
              <a:rPr lang="en-US" dirty="0" err="1"/>
              <a:t>PHEX</a:t>
            </a:r>
            <a:r>
              <a:rPr lang="en-US" dirty="0"/>
              <a:t>, phosphate-regulating endopeptidase homolog x-linked.</a:t>
            </a:r>
          </a:p>
          <a:p>
            <a:r>
              <a:rPr lang="en-US" dirty="0"/>
              <a:t>Beck-Nielsen SS, et al. </a:t>
            </a:r>
            <a:r>
              <a:rPr lang="en-US" i="1" dirty="0" err="1"/>
              <a:t>Eur</a:t>
            </a:r>
            <a:r>
              <a:rPr lang="en-US" i="1" dirty="0"/>
              <a:t> J Endocrinol. </a:t>
            </a:r>
            <a:r>
              <a:rPr lang="en-US" dirty="0"/>
              <a:t>2009;160:491-97; Carpenter TO. </a:t>
            </a:r>
            <a:r>
              <a:rPr lang="en-US" i="1" dirty="0" err="1"/>
              <a:t>Pediatr</a:t>
            </a:r>
            <a:r>
              <a:rPr lang="en-US" i="1" dirty="0"/>
              <a:t> Clin North Am. </a:t>
            </a:r>
            <a:r>
              <a:rPr lang="en-US" dirty="0"/>
              <a:t>1997;44:443-66; </a:t>
            </a:r>
            <a:r>
              <a:rPr lang="en-US" dirty="0" err="1"/>
              <a:t>Ruppe</a:t>
            </a:r>
            <a:r>
              <a:rPr lang="en-US" dirty="0"/>
              <a:t> MD. </a:t>
            </a:r>
            <a:r>
              <a:rPr lang="en-US" i="1" dirty="0" err="1"/>
              <a:t>GeneReviews</a:t>
            </a:r>
            <a:r>
              <a:rPr lang="en-US" i="1" dirty="0"/>
              <a:t>®. </a:t>
            </a:r>
            <a:r>
              <a:rPr lang="en-US" dirty="0"/>
              <a:t>http://www.ncbi.nlm.nih.gov/books/NBK83985/. Accessed March 12, 2018; Shore RM, Chesney </a:t>
            </a:r>
            <a:r>
              <a:rPr lang="en-US" dirty="0" err="1"/>
              <a:t>RW</a:t>
            </a:r>
            <a:r>
              <a:rPr lang="en-US" dirty="0"/>
              <a:t>. </a:t>
            </a:r>
            <a:r>
              <a:rPr lang="en-US" i="1" dirty="0" err="1"/>
              <a:t>Pediatr</a:t>
            </a:r>
            <a:r>
              <a:rPr lang="en-US" i="1" dirty="0"/>
              <a:t> </a:t>
            </a:r>
            <a:r>
              <a:rPr lang="en-US" i="1" dirty="0" err="1"/>
              <a:t>Radiol</a:t>
            </a:r>
            <a:r>
              <a:rPr lang="en-US" i="1" dirty="0"/>
              <a:t>. </a:t>
            </a:r>
            <a:r>
              <a:rPr lang="en-US" dirty="0"/>
              <a:t>2013;43:140-72. </a:t>
            </a:r>
          </a:p>
        </p:txBody>
      </p:sp>
    </p:spTree>
    <p:extLst>
      <p:ext uri="{BB962C8B-B14F-4D97-AF65-F5344CB8AC3E}">
        <p14:creationId xmlns:p14="http://schemas.microsoft.com/office/powerpoint/2010/main" val="4252901870"/>
      </p:ext>
    </p:extLst>
  </p:cSld>
  <p:clrMapOvr>
    <a:masterClrMapping/>
  </p:clrMapOvr>
</p:sld>
</file>

<file path=ppt/theme/theme1.xml><?xml version="1.0" encoding="utf-8"?>
<a:theme xmlns:a="http://schemas.openxmlformats.org/drawingml/2006/main" name="2020 Peds">
  <a:themeElements>
    <a:clrScheme name="Peds 19">
      <a:dk1>
        <a:srgbClr val="4D4D4D"/>
      </a:dk1>
      <a:lt1>
        <a:srgbClr val="FFFFFF"/>
      </a:lt1>
      <a:dk2>
        <a:srgbClr val="4D4D4D"/>
      </a:dk2>
      <a:lt2>
        <a:srgbClr val="FFFFFF"/>
      </a:lt2>
      <a:accent1>
        <a:srgbClr val="C3472E"/>
      </a:accent1>
      <a:accent2>
        <a:srgbClr val="FDB515"/>
      </a:accent2>
      <a:accent3>
        <a:srgbClr val="35A696"/>
      </a:accent3>
      <a:accent4>
        <a:srgbClr val="416BA9"/>
      </a:accent4>
      <a:accent5>
        <a:srgbClr val="2E4264"/>
      </a:accent5>
      <a:accent6>
        <a:srgbClr val="B1A089"/>
      </a:accent6>
      <a:hlink>
        <a:srgbClr val="416BA9"/>
      </a:hlink>
      <a:folHlink>
        <a:srgbClr val="94949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 Peds" id="{A1DF081F-D48E-4BA0-A720-C67A62D8180F}" vid="{0C7E4AF1-3218-4C7E-91D3-F85F1B04D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 Peds</Template>
  <TotalTime>0</TotalTime>
  <Words>1347</Words>
  <Application>Microsoft Office PowerPoint</Application>
  <PresentationFormat>Widescreen</PresentationFormat>
  <Paragraphs>160</Paragraphs>
  <Slides>17</Slides>
  <Notes>11</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1" baseType="lpstr">
      <vt:lpstr>Arial</vt:lpstr>
      <vt:lpstr>Calibri</vt:lpstr>
      <vt:lpstr>2020 Peds</vt:lpstr>
      <vt:lpstr>Image</vt:lpstr>
      <vt:lpstr>   XLH: An Uncommon But Treatable Disorder    </vt:lpstr>
      <vt:lpstr>Disclaimer</vt:lpstr>
      <vt:lpstr>Common Symptoms in an Uncommon Disease: X-Linked Hypophosphatemia (XLH)</vt:lpstr>
      <vt:lpstr>Common Symptoms in an Uncommon Disease: X-Linked Hypophosphatemia (XLH)</vt:lpstr>
      <vt:lpstr>Common Symptoms in an Uncommon Disease: X-Linked Hypophosphatemia (XLH)</vt:lpstr>
      <vt:lpstr>Common Symptoms in an Uncommon Disease: X-Linked Hypophosphatemia (XLH)</vt:lpstr>
      <vt:lpstr>Common Symptoms in an Uncommon Disease: X-Linked Hypophosphatemia (XLH)</vt:lpstr>
      <vt:lpstr>Common Symptoms in an Uncommon Disease: X-Linked Hypophosphatemia (XLH)</vt:lpstr>
      <vt:lpstr>Common Symptoms in an Uncommon Disease: X-Linked Hypophosphatemia (XLH)</vt:lpstr>
      <vt:lpstr>Common Symptoms in an Uncommon Disease: X-Linked Hypophosphatemia (XLH)</vt:lpstr>
      <vt:lpstr>Common Symptoms in an Uncommon Disease: X-Linked Hypophosphatemia (XLH)</vt:lpstr>
      <vt:lpstr>Common Symptoms in an Uncommon Disease: X-Linked Hypophosphatemia (XLH)</vt:lpstr>
      <vt:lpstr>Common Symptoms in an Uncommon Disease: X-Linked Hypophosphatemia (XLH)</vt:lpstr>
      <vt:lpstr>FGF23</vt:lpstr>
      <vt:lpstr>XLH and the Crucial Role of Excess FGF23 </vt:lpstr>
      <vt:lpstr>XLH and the Crucial Role of Excess FGF23 </vt:lpstr>
      <vt:lpstr>XLH and the Crucial Role of Excess FGF23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2022-12-21T14:27:37Z</dcterms:modified>
</cp:coreProperties>
</file>