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3"/>
  </p:notes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12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orient="horz" pos="759" userDrawn="1">
          <p15:clr>
            <a:srgbClr val="A4A3A4"/>
          </p15:clr>
        </p15:guide>
        <p15:guide id="6" pos="478" userDrawn="1">
          <p15:clr>
            <a:srgbClr val="A4A3A4"/>
          </p15:clr>
        </p15:guide>
        <p15:guide id="7" orient="horz" pos="100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1077" autoAdjust="0"/>
  </p:normalViewPr>
  <p:slideViewPr>
    <p:cSldViewPr snapToGrid="0">
      <p:cViewPr varScale="1">
        <p:scale>
          <a:sx n="106" d="100"/>
          <a:sy n="106" d="100"/>
        </p:scale>
        <p:origin x="138" y="342"/>
      </p:cViewPr>
      <p:guideLst>
        <p:guide orient="horz" pos="3607"/>
        <p:guide pos="3840"/>
        <p:guide orient="horz" pos="312"/>
        <p:guide orient="horz" pos="432"/>
        <p:guide orient="horz" pos="759"/>
        <p:guide pos="478"/>
        <p:guide orient="horz" pos="10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E6ABF-B141-4D32-AABF-4D8C94CCE321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FEBA6-2550-406C-9B44-A3A6BB51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6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3EF5D-D80E-43B9-A904-8BDAA4C5F6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73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3EF5D-D80E-43B9-A904-8BDAA4C5F6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48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3EF5D-D80E-43B9-A904-8BDAA4C5F6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78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3EF5D-D80E-43B9-A904-8BDAA4C5F6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22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3EF5D-D80E-43B9-A904-8BDAA4C5F6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30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3EF5D-D80E-43B9-A904-8BDAA4C5F6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71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3EF5D-D80E-43B9-A904-8BDAA4C5F6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0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2F408-3A85-44BA-9DC9-E8F0D6C40C97}"/>
              </a:ext>
            </a:extLst>
          </p:cNvPr>
          <p:cNvSpPr/>
          <p:nvPr/>
        </p:nvSpPr>
        <p:spPr>
          <a:xfrm>
            <a:off x="10365698" y="6356350"/>
            <a:ext cx="175385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409AE-194B-4AB6-B881-2B3D424F4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E1EB27-17AD-41F7-8E9B-817073D87F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3"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26E8-50A6-47D6-B45F-134145E0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1316-9B30-4E35-91A7-4F8799CA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594DE-1DED-4824-B3AF-6D8B99419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7258FC2-34FC-49D0-A161-40DD5BA51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457199"/>
            <a:ext cx="4272539" cy="4015047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06829"/>
            <a:ext cx="6172200" cy="5254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B64453-E8A2-48FD-8B67-B9DC2A13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62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6C3D8-9015-40F4-B59B-697F12609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B64453-E8A2-48FD-8B67-B9DC2A13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3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iso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09738"/>
            <a:ext cx="10515600" cy="2852737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2F408-3A85-44BA-9DC9-E8F0D6C40C97}"/>
              </a:ext>
            </a:extLst>
          </p:cNvPr>
          <p:cNvSpPr/>
          <p:nvPr/>
        </p:nvSpPr>
        <p:spPr>
          <a:xfrm>
            <a:off x="10365698" y="6356350"/>
            <a:ext cx="175385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409AE-194B-4AB6-B881-2B3D424F4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365CF6-C114-48A1-87C0-B85E6A74BB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3"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4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 Layout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8FA194F-9E80-4991-A301-2D14D459B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3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d Diagram Layout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4E47-6B81-4DA6-BC35-65E2DCA4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70BFC7-62AB-4097-AE5E-3ACB64158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8C6A00-68E4-474E-9AA8-0891DD87D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3A58A5E-CE8B-4381-B491-4E79B68F6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8793117-580E-4BE7-82EC-6BE8CEED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906"/>
            <a:ext cx="10744200" cy="472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2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8544-5F66-42F5-A339-E46C7881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E0E9-1525-4AB4-A8AF-8BF10D89D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96291"/>
            <a:ext cx="5181600" cy="468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8448F-6F16-4184-A898-7F06CF67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496291"/>
            <a:ext cx="5181600" cy="468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E44C219-F83B-4E76-BAE0-A183B8940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3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2D2BB-B893-45AC-B4B9-21CF5F89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459896"/>
            <a:ext cx="5157787" cy="651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7EFEE-C04A-49BE-8AC8-1C93672F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111434"/>
            <a:ext cx="5157787" cy="39568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977BB-61BD-47AD-991E-2E6E5CEC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2013" y="1459896"/>
            <a:ext cx="5183188" cy="651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34560-D90F-4AA9-86F0-EA373D167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2013" y="2111434"/>
            <a:ext cx="5183188" cy="39568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994057A-1166-4C4D-AF69-0BF68EE859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82D1D-D8EA-40A0-9D3E-9683300C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304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2062-0692-44AF-80AA-510E920D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517FC-F71A-47DC-8036-78E7C8941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7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F6B2D7-D2F9-4F1B-8FB7-00DCD968C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8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888D9C-325D-4873-A0A3-7A5D86C6508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0668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E5A1C-F765-4923-B698-01CBA00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F89C-32B6-4955-824F-31AA7742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77906"/>
            <a:ext cx="10744200" cy="472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0410A-8F64-41F0-A611-DD8C96B97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4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rgbClr val="4D4E4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Key Novel Considerations for </a:t>
            </a:r>
            <a:r>
              <a:rPr lang="en-US" sz="4400" dirty="0" err="1"/>
              <a:t>Pegcetacoplan</a:t>
            </a:r>
            <a:r>
              <a:rPr lang="en-US" sz="4400"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09601" y="4251838"/>
            <a:ext cx="10515600" cy="2268537"/>
          </a:xfrm>
        </p:spPr>
        <p:txBody>
          <a:bodyPr>
            <a:normAutofit/>
          </a:bodyPr>
          <a:lstStyle/>
          <a:p>
            <a:r>
              <a:rPr lang="en-US" dirty="0"/>
              <a:t>Bhumika J. Patel, MD</a:t>
            </a:r>
          </a:p>
          <a:p>
            <a:r>
              <a:rPr lang="en-US" dirty="0"/>
              <a:t>Assistant Professor of Medicine</a:t>
            </a:r>
          </a:p>
          <a:p>
            <a:r>
              <a:rPr lang="en-US" dirty="0"/>
              <a:t>Prisma Health-Cancer Institute</a:t>
            </a:r>
          </a:p>
          <a:p>
            <a:r>
              <a:rPr lang="en-US" dirty="0"/>
              <a:t>University of South Carolina School of Medicine</a:t>
            </a:r>
          </a:p>
          <a:p>
            <a:r>
              <a:rPr lang="en-US" dirty="0"/>
              <a:t>Greenville, SC</a:t>
            </a:r>
          </a:p>
        </p:txBody>
      </p:sp>
    </p:spTree>
    <p:extLst>
      <p:ext uri="{BB962C8B-B14F-4D97-AF65-F5344CB8AC3E}">
        <p14:creationId xmlns:p14="http://schemas.microsoft.com/office/powerpoint/2010/main" val="2912601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EB31D-DB64-CE96-B04E-DF3ACF7F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Complement Inhibitors for PNH Treatment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1C6681-FBF0-C059-290F-6BE53980E8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</a14:imgLayer>
                </a14:imgProps>
              </a:ext>
            </a:extLst>
          </a:blip>
          <a:srcRect l="517" t="1232" r="543" b="1351"/>
          <a:stretch/>
        </p:blipFill>
        <p:spPr>
          <a:xfrm>
            <a:off x="1184743" y="1192696"/>
            <a:ext cx="9819861" cy="5057029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88ACC9-74AF-C5ED-9EF4-144873ED2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dirty="0"/>
              <a:t>Notaro R, Luzzatto L. </a:t>
            </a:r>
            <a:r>
              <a:rPr lang="pt-BR" i="1" dirty="0"/>
              <a:t>N Engl J Med. </a:t>
            </a:r>
            <a:r>
              <a:rPr lang="pt-BR" dirty="0"/>
              <a:t>2022;387(2):160-166.</a:t>
            </a:r>
          </a:p>
        </p:txBody>
      </p:sp>
    </p:spTree>
    <p:extLst>
      <p:ext uri="{BB962C8B-B14F-4D97-AF65-F5344CB8AC3E}">
        <p14:creationId xmlns:p14="http://schemas.microsoft.com/office/powerpoint/2010/main" val="3571716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91C00-DADB-2FD8-25A7-C3709F01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A7CC0-5657-35EE-B4AC-46628F7A5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en-US" sz="2800" dirty="0"/>
              <a:t>The sequencing and combination of proximal and terminal complement inhibitors will need to be further investigated in clinical trials for the treatment of PNH</a:t>
            </a:r>
          </a:p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en-US" sz="2800" dirty="0"/>
              <a:t>Combined approach may prevent extravascular hemolysis and breakthrough hemolysis improving clinical care for patient with PNH</a:t>
            </a:r>
          </a:p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en-US" sz="2800" dirty="0"/>
              <a:t>More to come… </a:t>
            </a:r>
          </a:p>
        </p:txBody>
      </p:sp>
    </p:spTree>
    <p:extLst>
      <p:ext uri="{BB962C8B-B14F-4D97-AF65-F5344CB8AC3E}">
        <p14:creationId xmlns:p14="http://schemas.microsoft.com/office/powerpoint/2010/main" val="325295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EF14-5F8A-EB28-92BE-0CC409006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Paroxysmal Nocturnal Hemoglobinuria (PNH)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24867-185B-7388-AD27-0279145FB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Hemolytic anemia</a:t>
            </a:r>
          </a:p>
          <a:p>
            <a:r>
              <a:rPr lang="en-US" dirty="0"/>
              <a:t>Characterized by intravascular hemolysis, high risk of thrombosis, and bone marrow impairment</a:t>
            </a:r>
          </a:p>
          <a:p>
            <a:r>
              <a:rPr lang="en-US" dirty="0"/>
              <a:t>Rare disease, &lt;10 cases per million population</a:t>
            </a:r>
          </a:p>
          <a:p>
            <a:r>
              <a:rPr lang="en-US" dirty="0"/>
              <a:t>Caused by a somatic mutation in the X-linked </a:t>
            </a:r>
            <a:r>
              <a:rPr lang="en-US" i="1" dirty="0"/>
              <a:t>PIGA</a:t>
            </a:r>
            <a:r>
              <a:rPr lang="en-US" dirty="0"/>
              <a:t> gene</a:t>
            </a:r>
          </a:p>
          <a:p>
            <a:pPr lvl="1"/>
            <a:r>
              <a:rPr lang="en-US" dirty="0"/>
              <a:t>Hematopoietic stem cells are unable to synthesize the anchor that tethers proteins that are protective against activated complement</a:t>
            </a:r>
          </a:p>
          <a:p>
            <a:pPr lvl="1"/>
            <a:r>
              <a:rPr lang="en-US" dirty="0"/>
              <a:t>Increased red cell susceptibility to complement activation results in hemolysis</a:t>
            </a:r>
          </a:p>
          <a:p>
            <a:r>
              <a:rPr lang="en-US" dirty="0"/>
              <a:t>Current FDA approved treatments include:</a:t>
            </a:r>
          </a:p>
          <a:p>
            <a:pPr lvl="1"/>
            <a:r>
              <a:rPr lang="en-US" dirty="0"/>
              <a:t>C5 inhibitors: eculizumab, </a:t>
            </a:r>
            <a:r>
              <a:rPr lang="en-US" dirty="0" err="1"/>
              <a:t>ravulizumab</a:t>
            </a:r>
            <a:endParaRPr lang="en-US" dirty="0"/>
          </a:p>
          <a:p>
            <a:pPr lvl="1"/>
            <a:r>
              <a:rPr lang="en-US" dirty="0"/>
              <a:t>C3 inhibitor: </a:t>
            </a:r>
            <a:r>
              <a:rPr lang="en-US" dirty="0" err="1"/>
              <a:t>pegcetacoplan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33387B4-149D-F2EB-860F-3CEC22C8B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 dirty="0" err="1"/>
              <a:t>Notaro</a:t>
            </a:r>
            <a:r>
              <a:rPr lang="en-US" sz="1200" dirty="0"/>
              <a:t> R, </a:t>
            </a:r>
            <a:r>
              <a:rPr lang="en-US" sz="1200" dirty="0" err="1"/>
              <a:t>Luzzatto</a:t>
            </a:r>
            <a:r>
              <a:rPr lang="en-US" sz="1200" dirty="0"/>
              <a:t> L. </a:t>
            </a:r>
            <a:r>
              <a:rPr lang="en-US" sz="1200" i="1" dirty="0"/>
              <a:t>N </a:t>
            </a:r>
            <a:r>
              <a:rPr lang="en-US" sz="1200" i="1" dirty="0" err="1"/>
              <a:t>Engl</a:t>
            </a:r>
            <a:r>
              <a:rPr lang="en-US" sz="1200" i="1" dirty="0"/>
              <a:t> J Med</a:t>
            </a:r>
            <a:r>
              <a:rPr lang="en-US" sz="1200" dirty="0"/>
              <a:t>. 2022;387(2):160-166.</a:t>
            </a:r>
          </a:p>
        </p:txBody>
      </p:sp>
    </p:spTree>
    <p:extLst>
      <p:ext uri="{BB962C8B-B14F-4D97-AF65-F5344CB8AC3E}">
        <p14:creationId xmlns:p14="http://schemas.microsoft.com/office/powerpoint/2010/main" val="193945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DFF69-52E6-D681-992A-700BA345F3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85724" y="4534802"/>
            <a:ext cx="7220552" cy="1557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Goal: Describe and compare the benefits and adverse effects of proximal versus terminal inhibition of the complement system</a:t>
            </a:r>
            <a:endParaRPr lang="it-IT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DDDA0A-CCD6-11F5-3442-0AD38106F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9900" y="1061185"/>
            <a:ext cx="6172200" cy="2867025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18000"/>
              </a:prstClr>
            </a:outerShdw>
          </a:effec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45E6E6-4F53-6F3A-27CA-394BA4473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dirty="0"/>
              <a:t>Notaro R, Luzzatto L. </a:t>
            </a:r>
            <a:r>
              <a:rPr lang="pt-BR" i="1" dirty="0"/>
              <a:t>N Engl J Med. </a:t>
            </a:r>
            <a:r>
              <a:rPr lang="pt-BR" dirty="0"/>
              <a:t>2022;387(2):160-166.</a:t>
            </a:r>
          </a:p>
        </p:txBody>
      </p:sp>
    </p:spTree>
    <p:extLst>
      <p:ext uri="{BB962C8B-B14F-4D97-AF65-F5344CB8AC3E}">
        <p14:creationId xmlns:p14="http://schemas.microsoft.com/office/powerpoint/2010/main" val="253989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0AE4-8075-4B97-17E7-C78E19399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Intravascular Hemolysis (IVH)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43972-01B0-A8CA-7295-FE4644AAE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906"/>
            <a:ext cx="6185836" cy="4722477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800" dirty="0"/>
              <a:t>Results in:</a:t>
            </a:r>
          </a:p>
          <a:p>
            <a:pPr lvl="1">
              <a:spcBef>
                <a:spcPts val="2400"/>
              </a:spcBef>
            </a:pPr>
            <a:r>
              <a:rPr lang="en-US" sz="2400" dirty="0"/>
              <a:t>Anemia</a:t>
            </a:r>
          </a:p>
          <a:p>
            <a:pPr lvl="1">
              <a:spcBef>
                <a:spcPts val="2400"/>
              </a:spcBef>
            </a:pPr>
            <a:r>
              <a:rPr lang="en-US" sz="2400" dirty="0"/>
              <a:t>Symptoms of smooth-muscle dystonia (abdominal pain, dysphagia, erectile dysfunction)</a:t>
            </a:r>
          </a:p>
          <a:p>
            <a:pPr lvl="1">
              <a:spcBef>
                <a:spcPts val="2400"/>
              </a:spcBef>
            </a:pPr>
            <a:r>
              <a:rPr lang="en-US" sz="2400" dirty="0"/>
              <a:t>High risk of thrombosis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Reduced with complement inhibition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FDD5D0-8325-1773-70DF-B3C690F495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6000"/>
                    </a14:imgEffect>
                  </a14:imgLayer>
                </a14:imgProps>
              </a:ext>
            </a:extLst>
          </a:blip>
          <a:srcRect l="1559" t="521" r="1131" b="1109"/>
          <a:stretch/>
        </p:blipFill>
        <p:spPr>
          <a:xfrm>
            <a:off x="7868991" y="721217"/>
            <a:ext cx="2723881" cy="5383369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2615DB-7DB5-EF03-15BE-C768652C1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dirty="0"/>
              <a:t>Notaro R, Luzzatto L. </a:t>
            </a:r>
            <a:r>
              <a:rPr lang="pt-BR" i="1" dirty="0"/>
              <a:t>N Engl J Med. </a:t>
            </a:r>
            <a:r>
              <a:rPr lang="pt-BR" dirty="0"/>
              <a:t>2022;387(2):160-166.</a:t>
            </a:r>
          </a:p>
        </p:txBody>
      </p:sp>
    </p:spTree>
    <p:extLst>
      <p:ext uri="{BB962C8B-B14F-4D97-AF65-F5344CB8AC3E}">
        <p14:creationId xmlns:p14="http://schemas.microsoft.com/office/powerpoint/2010/main" val="221313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BD002-3FF0-3A56-9D52-17698753E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Breakthrough Hemolysis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45A1B-5BFE-E4E7-F105-08D78EBA5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dirty="0"/>
              <a:t>IVH that occurs during treatment with a C5 inhibitor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Characterized by sudden resurgence of signs and symptoms of IVH, including hemoglobinuria, marked increase in LDH, and sharp decrease in hemoglobin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Caused by suboptimal C5 inhibition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Pharmacokinetic: low levels of monoclonal antibody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Pharmacodynamic: inflammation results in strong complement activation, breaking through C5 blockade</a:t>
            </a:r>
          </a:p>
          <a:p>
            <a:pPr lvl="1">
              <a:spcBef>
                <a:spcPts val="1800"/>
              </a:spcBef>
            </a:pPr>
            <a:endParaRPr lang="en-US" sz="24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FBD8F85-27D8-77D2-E9B3-8A760FAC3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dirty="0"/>
              <a:t>Notaro R, Luzzatto L. </a:t>
            </a:r>
            <a:r>
              <a:rPr lang="pt-BR" i="1" dirty="0"/>
              <a:t>N Engl J Med. </a:t>
            </a:r>
            <a:r>
              <a:rPr lang="pt-BR" dirty="0"/>
              <a:t>2022;387(2):160-166.</a:t>
            </a:r>
          </a:p>
        </p:txBody>
      </p:sp>
    </p:spTree>
    <p:extLst>
      <p:ext uri="{BB962C8B-B14F-4D97-AF65-F5344CB8AC3E}">
        <p14:creationId xmlns:p14="http://schemas.microsoft.com/office/powerpoint/2010/main" val="381033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259FC-94F1-945F-542B-091265A02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Extravascular Hemolysis (EVH)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10D6E-4DFE-A7BC-1622-CA2D3B0D8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906"/>
            <a:ext cx="5862452" cy="4886325"/>
          </a:xfrm>
        </p:spPr>
        <p:txBody>
          <a:bodyPr>
            <a:normAutofit/>
          </a:bodyPr>
          <a:lstStyle/>
          <a:p>
            <a:r>
              <a:rPr lang="en-US" sz="2000" dirty="0"/>
              <a:t>During C5 blockade, C3 fragments bind to PNH red cells because C3 activation is unrestricted</a:t>
            </a:r>
          </a:p>
          <a:p>
            <a:r>
              <a:rPr lang="en-US" sz="2000" dirty="0"/>
              <a:t>Opsonized red cells are targeted by macrophages, resulting in EVH</a:t>
            </a:r>
          </a:p>
          <a:p>
            <a:r>
              <a:rPr lang="en-US" sz="2000" dirty="0"/>
              <a:t>Demonstrated by persistent </a:t>
            </a:r>
            <a:r>
              <a:rPr lang="en-US" sz="2000" dirty="0" err="1"/>
              <a:t>reticulocytosis</a:t>
            </a:r>
            <a:endParaRPr lang="en-US" sz="2000" dirty="0"/>
          </a:p>
          <a:p>
            <a:r>
              <a:rPr lang="en-US" sz="2000" dirty="0"/>
              <a:t>Approximately 18-35% of patients remain transfusion-dependent during C5 inhibitor therapy</a:t>
            </a:r>
          </a:p>
          <a:p>
            <a:r>
              <a:rPr lang="en-US" sz="2000" dirty="0"/>
              <a:t>C3 inhibition with </a:t>
            </a:r>
            <a:r>
              <a:rPr lang="en-US" sz="2000" dirty="0" err="1"/>
              <a:t>pegcetacoplan</a:t>
            </a:r>
            <a:endParaRPr lang="en-US" sz="2000" dirty="0"/>
          </a:p>
          <a:p>
            <a:pPr lvl="1"/>
            <a:r>
              <a:rPr lang="en-US" sz="1800" dirty="0"/>
              <a:t>Prevents IVH and EVH</a:t>
            </a:r>
          </a:p>
          <a:p>
            <a:pPr lvl="1"/>
            <a:r>
              <a:rPr lang="en-US" sz="1800" dirty="0"/>
              <a:t>Blocks formation of the membrane attack complex</a:t>
            </a:r>
          </a:p>
          <a:p>
            <a:pPr lvl="1"/>
            <a:r>
              <a:rPr lang="en-US" sz="1800" dirty="0"/>
              <a:t>Prevents C3d deposition on red cells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5F3EB7-664E-1843-44C0-B2B004110F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7000"/>
                    </a14:imgEffect>
                  </a14:imgLayer>
                </a14:imgProps>
              </a:ext>
            </a:extLst>
          </a:blip>
          <a:srcRect l="682" t="282" r="530" b="1012"/>
          <a:stretch/>
        </p:blipFill>
        <p:spPr>
          <a:xfrm>
            <a:off x="6697014" y="1390918"/>
            <a:ext cx="4977685" cy="4823138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3A2EEF-F228-24D5-144D-265C16006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dirty="0"/>
              <a:t>Notaro R, Luzzatto L. </a:t>
            </a:r>
            <a:r>
              <a:rPr lang="pt-BR" i="1" dirty="0"/>
              <a:t>N Engl J Med. </a:t>
            </a:r>
            <a:r>
              <a:rPr lang="pt-BR" dirty="0"/>
              <a:t>2022;387(2):160-166.</a:t>
            </a:r>
          </a:p>
        </p:txBody>
      </p:sp>
    </p:spTree>
    <p:extLst>
      <p:ext uri="{BB962C8B-B14F-4D97-AF65-F5344CB8AC3E}">
        <p14:creationId xmlns:p14="http://schemas.microsoft.com/office/powerpoint/2010/main" val="1045689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8A6B-3056-C473-2641-5B78A0ADC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Complement Blockade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8A6C2-BA22-29F9-2A11-A0FB76A0D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n-US" sz="2800" dirty="0"/>
              <a:t>Breakthrough hemolysis reported</a:t>
            </a:r>
          </a:p>
          <a:p>
            <a:pPr lvl="1">
              <a:spcBef>
                <a:spcPts val="3600"/>
              </a:spcBef>
            </a:pPr>
            <a:r>
              <a:rPr lang="en-US" sz="2400" dirty="0"/>
              <a:t>Eculizumab: rare cases reported with LDH levels up to 5 x ULN</a:t>
            </a:r>
          </a:p>
          <a:p>
            <a:pPr lvl="1">
              <a:spcBef>
                <a:spcPts val="3600"/>
              </a:spcBef>
            </a:pPr>
            <a:r>
              <a:rPr lang="en-US" sz="2400" dirty="0" err="1"/>
              <a:t>Pegcetacoplan</a:t>
            </a:r>
            <a:r>
              <a:rPr lang="en-US" sz="2400" dirty="0"/>
              <a:t>: very severe cases reported with LDH levels 10-15 x ULN</a:t>
            </a:r>
          </a:p>
          <a:p>
            <a:pPr>
              <a:spcBef>
                <a:spcPts val="3600"/>
              </a:spcBef>
            </a:pPr>
            <a:r>
              <a:rPr lang="en-US" sz="2800" dirty="0"/>
              <a:t>Authors theorize etiology of breakthrough hemolysis differs between proximal and terminal complement inhibition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04861B-8D43-E521-819C-348AFEC49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dirty="0"/>
              <a:t>Notaro R, Luzzatto L. </a:t>
            </a:r>
            <a:r>
              <a:rPr lang="pt-BR" i="1" dirty="0"/>
              <a:t>N Engl J Med. </a:t>
            </a:r>
            <a:r>
              <a:rPr lang="pt-BR" dirty="0"/>
              <a:t>2022;387(2):160-166.</a:t>
            </a:r>
          </a:p>
        </p:txBody>
      </p:sp>
    </p:spTree>
    <p:extLst>
      <p:ext uri="{BB962C8B-B14F-4D97-AF65-F5344CB8AC3E}">
        <p14:creationId xmlns:p14="http://schemas.microsoft.com/office/powerpoint/2010/main" val="3281668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8A6B-3056-C473-2641-5B78A0ADC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Complement Blockade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8A6C2-BA22-29F9-2A11-A0FB76A0D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dirty="0"/>
              <a:t>Risk of breakthrough hemolysis applies to any drug targeting the proximal and terminal pathway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RBCs are larger with C3 versus C5 inhibitors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Half life of </a:t>
            </a:r>
            <a:r>
              <a:rPr lang="en-US" sz="2400" dirty="0" err="1"/>
              <a:t>pegcetacoplan</a:t>
            </a:r>
            <a:r>
              <a:rPr lang="en-US" sz="2400" dirty="0"/>
              <a:t> is shorter resulting in a drop in plasma concentrations if doses are delayed or omitted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Intrinsic features of the complement system</a:t>
            </a:r>
          </a:p>
          <a:p>
            <a:pPr lvl="2">
              <a:spcBef>
                <a:spcPts val="1800"/>
              </a:spcBef>
            </a:pPr>
            <a:r>
              <a:rPr lang="en-US" sz="2400" dirty="0"/>
              <a:t>Proximal: has complement amplification potential</a:t>
            </a:r>
          </a:p>
          <a:p>
            <a:pPr lvl="2">
              <a:spcBef>
                <a:spcPts val="1800"/>
              </a:spcBef>
            </a:pPr>
            <a:r>
              <a:rPr lang="en-US" sz="2400" dirty="0"/>
              <a:t>Terminal: completed in a 1:1 ratio</a:t>
            </a:r>
            <a:endParaRPr lang="en-US" sz="22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04861B-8D43-E521-819C-348AFEC49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dirty="0"/>
              <a:t>Notaro R, Luzzatto L. </a:t>
            </a:r>
            <a:r>
              <a:rPr lang="pt-BR" i="1" dirty="0"/>
              <a:t>N Engl J Med. </a:t>
            </a:r>
            <a:r>
              <a:rPr lang="pt-BR" dirty="0"/>
              <a:t>2022;387(2):160-166.</a:t>
            </a:r>
          </a:p>
        </p:txBody>
      </p:sp>
    </p:spTree>
    <p:extLst>
      <p:ext uri="{BB962C8B-B14F-4D97-AF65-F5344CB8AC3E}">
        <p14:creationId xmlns:p14="http://schemas.microsoft.com/office/powerpoint/2010/main" val="2575839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F52A-40F7-86E1-D783-82C31CB6B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1358282" cy="1185577"/>
          </a:xfrm>
        </p:spPr>
        <p:txBody>
          <a:bodyPr/>
          <a:lstStyle/>
          <a:p>
            <a:r>
              <a:rPr lang="en-US" dirty="0"/>
              <a:t>Combined Terminal and Proximal Complement Inhibition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39495-5487-1FBD-F3F6-27187E07E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800" dirty="0"/>
              <a:t>May provide advantages in the treatment of PNH:</a:t>
            </a:r>
          </a:p>
          <a:p>
            <a:pPr lvl="1">
              <a:spcBef>
                <a:spcPts val="2400"/>
              </a:spcBef>
            </a:pPr>
            <a:r>
              <a:rPr lang="en-US" sz="2400" dirty="0"/>
              <a:t>Synergistic efficacy</a:t>
            </a:r>
          </a:p>
          <a:p>
            <a:pPr lvl="1">
              <a:spcBef>
                <a:spcPts val="2400"/>
              </a:spcBef>
            </a:pPr>
            <a:r>
              <a:rPr lang="en-US" sz="2400" dirty="0"/>
              <a:t>Prevention of C3 binding to PNH red cells and reduced EVH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Downsides to combined treatment:</a:t>
            </a:r>
          </a:p>
          <a:p>
            <a:pPr lvl="1">
              <a:spcBef>
                <a:spcPts val="2400"/>
              </a:spcBef>
            </a:pPr>
            <a:r>
              <a:rPr lang="en-US" sz="2400" dirty="0"/>
              <a:t>Affect on risk of infection largely unknown</a:t>
            </a:r>
          </a:p>
          <a:p>
            <a:pPr lvl="1">
              <a:spcBef>
                <a:spcPts val="2400"/>
              </a:spcBef>
            </a:pPr>
            <a:r>
              <a:rPr lang="en-US" sz="2400" dirty="0"/>
              <a:t>Financial toxicity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C331C3F-900F-4234-DFCD-CC6D123B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dirty="0"/>
              <a:t>Notaro R, Luzzatto L. </a:t>
            </a:r>
            <a:r>
              <a:rPr lang="pt-BR" i="1" dirty="0"/>
              <a:t>N Engl J Med. </a:t>
            </a:r>
            <a:r>
              <a:rPr lang="pt-BR" dirty="0"/>
              <a:t>2022;387(2):160-166.</a:t>
            </a:r>
          </a:p>
        </p:txBody>
      </p:sp>
    </p:spTree>
    <p:extLst>
      <p:ext uri="{BB962C8B-B14F-4D97-AF65-F5344CB8AC3E}">
        <p14:creationId xmlns:p14="http://schemas.microsoft.com/office/powerpoint/2010/main" val="1186569878"/>
      </p:ext>
    </p:extLst>
  </p:cSld>
  <p:clrMapOvr>
    <a:masterClrMapping/>
  </p:clrMapOvr>
</p:sld>
</file>

<file path=ppt/theme/theme1.xml><?xml version="1.0" encoding="utf-8"?>
<a:theme xmlns:a="http://schemas.openxmlformats.org/drawingml/2006/main" name="HemOnc-2020">
  <a:themeElements>
    <a:clrScheme name="Custom 27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DF504B"/>
      </a:accent1>
      <a:accent2>
        <a:srgbClr val="FF7F40"/>
      </a:accent2>
      <a:accent3>
        <a:srgbClr val="F7931E"/>
      </a:accent3>
      <a:accent4>
        <a:srgbClr val="35A696"/>
      </a:accent4>
      <a:accent5>
        <a:srgbClr val="4A86D9"/>
      </a:accent5>
      <a:accent6>
        <a:srgbClr val="AD337F"/>
      </a:accent6>
      <a:hlink>
        <a:srgbClr val="FF7F40"/>
      </a:hlink>
      <a:folHlink>
        <a:srgbClr val="B7B7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mOnc-2020" id="{2CE21447-B752-43F5-B460-E26026CA359D}" vid="{79E992CE-B17A-4970-A16D-168D83618C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HemOnc-2020</Template>
  <TotalTime>0</TotalTime>
  <Words>634</Words>
  <Application>Microsoft Office PowerPoint</Application>
  <PresentationFormat>Widescreen</PresentationFormat>
  <Paragraphs>78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HemOnc-2020</vt:lpstr>
      <vt:lpstr>Key Novel Considerations for Pegcetacoplan?</vt:lpstr>
      <vt:lpstr>Paroxysmal Nocturnal Hemoglobinuria (PNH)</vt:lpstr>
      <vt:lpstr>PowerPoint Presentation</vt:lpstr>
      <vt:lpstr>Intravascular Hemolysis (IVH)</vt:lpstr>
      <vt:lpstr>Breakthrough Hemolysis</vt:lpstr>
      <vt:lpstr>Extravascular Hemolysis (EVH)</vt:lpstr>
      <vt:lpstr>Consequences of Complement Blockade</vt:lpstr>
      <vt:lpstr>Consequences of Complement Blockade</vt:lpstr>
      <vt:lpstr>Combined Terminal and Proximal Complement Inhibition</vt:lpstr>
      <vt:lpstr>Complement Inhibitors for PNH Treatment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2019-05-10T15:34:56Z</dcterms:created>
  <dcterms:modified xsi:type="dcterms:W3CDTF">2022-08-31T13:05:11Z</dcterms:modified>
</cp:coreProperties>
</file>