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9"/>
  </p:notesMasterIdLst>
  <p:sldIdLst>
    <p:sldId id="811" r:id="rId2"/>
    <p:sldId id="256" r:id="rId3"/>
    <p:sldId id="806" r:id="rId4"/>
    <p:sldId id="807" r:id="rId5"/>
    <p:sldId id="808" r:id="rId6"/>
    <p:sldId id="809" r:id="rId7"/>
    <p:sldId id="81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68" autoAdjust="0"/>
    <p:restoredTop sz="91077" autoAdjust="0"/>
  </p:normalViewPr>
  <p:slideViewPr>
    <p:cSldViewPr snapToGrid="0">
      <p:cViewPr varScale="1">
        <p:scale>
          <a:sx n="72" d="100"/>
          <a:sy n="72" d="100"/>
        </p:scale>
        <p:origin x="90" y="13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8/3/2022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ME_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C6F9A150-BC75-4932-B429-EE87F0E67258}"/>
              </a:ext>
            </a:extLst>
          </p:cNvPr>
          <p:cNvCxnSpPr/>
          <p:nvPr userDrawn="1"/>
        </p:nvCxnSpPr>
        <p:spPr>
          <a:xfrm>
            <a:off x="452967" y="1295400"/>
            <a:ext cx="11364384" cy="0"/>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3774" y="569089"/>
            <a:ext cx="11362945" cy="498598"/>
          </a:xfrm>
        </p:spPr>
        <p:txBody>
          <a:bodyPr/>
          <a:lstStyle/>
          <a:p>
            <a:r>
              <a:rPr lang="en-US" dirty="0"/>
              <a:t>Click to edit Master title style</a:t>
            </a:r>
          </a:p>
        </p:txBody>
      </p:sp>
      <p:sp>
        <p:nvSpPr>
          <p:cNvPr id="3" name="Content Placeholder 2"/>
          <p:cNvSpPr>
            <a:spLocks noGrp="1"/>
          </p:cNvSpPr>
          <p:nvPr>
            <p:ph idx="1"/>
          </p:nvPr>
        </p:nvSpPr>
        <p:spPr>
          <a:xfrm>
            <a:off x="453773" y="1609344"/>
            <a:ext cx="11362944" cy="4498848"/>
          </a:xfrm>
        </p:spPr>
        <p:txBody>
          <a:bodyPr>
            <a:noAutofit/>
          </a:bodyPr>
          <a:lstStyle>
            <a:lvl3pPr marL="596616">
              <a:defRPr/>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p:cNvSpPr>
            <a:spLocks noGrp="1"/>
          </p:cNvSpPr>
          <p:nvPr>
            <p:ph type="body" sz="quarter" idx="12"/>
          </p:nvPr>
        </p:nvSpPr>
        <p:spPr>
          <a:xfrm>
            <a:off x="453773" y="6163056"/>
            <a:ext cx="11362944" cy="694944"/>
          </a:xfrm>
        </p:spPr>
        <p:txBody>
          <a:bodyPr anchor="b">
            <a:noAutofit/>
          </a:bodyPr>
          <a:lstStyle>
            <a:lvl1pPr>
              <a:spcBef>
                <a:spcPts val="0"/>
              </a:spcBef>
              <a:defRPr sz="1050" b="0"/>
            </a:lvl1pPr>
          </a:lstStyle>
          <a:p>
            <a:pPr lvl="0"/>
            <a:r>
              <a:rPr lang="en-US" dirty="0"/>
              <a:t>Edit Master text styles</a:t>
            </a:r>
          </a:p>
        </p:txBody>
      </p:sp>
    </p:spTree>
    <p:extLst>
      <p:ext uri="{BB962C8B-B14F-4D97-AF65-F5344CB8AC3E}">
        <p14:creationId xmlns:p14="http://schemas.microsoft.com/office/powerpoint/2010/main" val="2612531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5">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95ADF1-565C-17EC-5E64-47F0088D0E98}"/>
              </a:ext>
            </a:extLst>
          </p:cNvPr>
          <p:cNvSpPr>
            <a:spLocks noGrp="1"/>
          </p:cNvSpPr>
          <p:nvPr>
            <p:ph type="ctrTitle"/>
          </p:nvPr>
        </p:nvSpPr>
        <p:spPr/>
        <p:txBody>
          <a:bodyPr>
            <a:normAutofit/>
          </a:bodyPr>
          <a:lstStyle/>
          <a:p>
            <a:r>
              <a:rPr lang="en-US" sz="4400" dirty="0"/>
              <a:t>Case: Meet Penny Nancy Harvey – </a:t>
            </a:r>
            <a:br>
              <a:rPr lang="en-US" sz="4400" dirty="0"/>
            </a:br>
            <a:r>
              <a:rPr lang="en-US" sz="4400" dirty="0"/>
              <a:t>41-Year-Old With Fatigue and </a:t>
            </a:r>
            <a:br>
              <a:rPr lang="en-US" sz="4400" dirty="0"/>
            </a:br>
            <a:r>
              <a:rPr lang="en-US" sz="4400" dirty="0"/>
              <a:t>Aplastic Anemia </a:t>
            </a:r>
          </a:p>
        </p:txBody>
      </p:sp>
      <p:sp>
        <p:nvSpPr>
          <p:cNvPr id="5" name="Subtitle 4">
            <a:extLst>
              <a:ext uri="{FF2B5EF4-FFF2-40B4-BE49-F238E27FC236}">
                <a16:creationId xmlns:a16="http://schemas.microsoft.com/office/drawing/2014/main" id="{48812BFE-2FF7-3EF5-5C3C-DF56A819B056}"/>
              </a:ext>
            </a:extLst>
          </p:cNvPr>
          <p:cNvSpPr>
            <a:spLocks noGrp="1"/>
          </p:cNvSpPr>
          <p:nvPr>
            <p:ph type="subTitle" idx="1"/>
          </p:nvPr>
        </p:nvSpPr>
        <p:spPr/>
        <p:txBody>
          <a:bodyPr>
            <a:normAutofit lnSpcReduction="10000"/>
          </a:bodyPr>
          <a:lstStyle/>
          <a:p>
            <a:r>
              <a:rPr lang="en-US" dirty="0"/>
              <a:t>Carlos M. de Castro, MD </a:t>
            </a:r>
          </a:p>
          <a:p>
            <a:r>
              <a:rPr lang="en-US" dirty="0"/>
              <a:t>Professor of Medicine</a:t>
            </a:r>
          </a:p>
          <a:p>
            <a:r>
              <a:rPr lang="en-US" dirty="0"/>
              <a:t>Duke University School of Medicine</a:t>
            </a:r>
          </a:p>
          <a:p>
            <a:r>
              <a:rPr lang="en-US" dirty="0"/>
              <a:t>Durham, NC</a:t>
            </a:r>
          </a:p>
        </p:txBody>
      </p:sp>
    </p:spTree>
    <p:extLst>
      <p:ext uri="{BB962C8B-B14F-4D97-AF65-F5344CB8AC3E}">
        <p14:creationId xmlns:p14="http://schemas.microsoft.com/office/powerpoint/2010/main" val="2812280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17044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5647BEE7-4436-4D24-9D9E-D46EC2D6AC22}"/>
              </a:ext>
            </a:extLst>
          </p:cNvPr>
          <p:cNvSpPr>
            <a:spLocks noGrp="1"/>
          </p:cNvSpPr>
          <p:nvPr>
            <p:ph type="title"/>
          </p:nvPr>
        </p:nvSpPr>
        <p:spPr/>
        <p:txBody>
          <a:bodyPr/>
          <a:lstStyle/>
          <a:p>
            <a:r>
              <a:rPr lang="en-US" altLang="en-US"/>
              <a:t>Case Presentation</a:t>
            </a:r>
          </a:p>
        </p:txBody>
      </p:sp>
      <p:sp>
        <p:nvSpPr>
          <p:cNvPr id="16387" name="Content Placeholder 2">
            <a:extLst>
              <a:ext uri="{FF2B5EF4-FFF2-40B4-BE49-F238E27FC236}">
                <a16:creationId xmlns:a16="http://schemas.microsoft.com/office/drawing/2014/main" id="{5AE12F12-EE07-4DA5-ABB8-EDCACDCA6B4A}"/>
              </a:ext>
            </a:extLst>
          </p:cNvPr>
          <p:cNvSpPr>
            <a:spLocks noGrp="1"/>
          </p:cNvSpPr>
          <p:nvPr>
            <p:ph idx="1"/>
          </p:nvPr>
        </p:nvSpPr>
        <p:spPr/>
        <p:txBody>
          <a:bodyPr>
            <a:normAutofit/>
          </a:bodyPr>
          <a:lstStyle/>
          <a:p>
            <a:pPr>
              <a:spcBef>
                <a:spcPts val="1800"/>
              </a:spcBef>
            </a:pPr>
            <a:r>
              <a:rPr lang="en-US" altLang="en-US" sz="2600" dirty="0"/>
              <a:t>Patient PNH is a 41-year-old female </a:t>
            </a:r>
          </a:p>
          <a:p>
            <a:pPr>
              <a:spcBef>
                <a:spcPts val="1800"/>
              </a:spcBef>
            </a:pPr>
            <a:r>
              <a:rPr lang="en-US" altLang="en-US" sz="2600" dirty="0"/>
              <a:t>She initially presented 24 years ago with shortness of breath and heavy menstrual periods</a:t>
            </a:r>
          </a:p>
          <a:p>
            <a:pPr>
              <a:spcBef>
                <a:spcPts val="1800"/>
              </a:spcBef>
            </a:pPr>
            <a:r>
              <a:rPr lang="en-US" altLang="en-US" sz="2600" dirty="0"/>
              <a:t>She was found to be markedly </a:t>
            </a:r>
            <a:r>
              <a:rPr lang="en-US" altLang="en-US" sz="2600" dirty="0" err="1"/>
              <a:t>pancytopenic</a:t>
            </a:r>
            <a:endParaRPr lang="en-US" altLang="en-US" sz="2600" dirty="0"/>
          </a:p>
          <a:p>
            <a:pPr>
              <a:spcBef>
                <a:spcPts val="1800"/>
              </a:spcBef>
            </a:pPr>
            <a:r>
              <a:rPr lang="en-US" altLang="en-US" sz="2600" dirty="0"/>
              <a:t>Work up included a bone marrow biopsy showing aplastic anemia</a:t>
            </a:r>
          </a:p>
          <a:p>
            <a:pPr>
              <a:spcBef>
                <a:spcPts val="1800"/>
              </a:spcBef>
            </a:pPr>
            <a:r>
              <a:rPr lang="en-US" altLang="en-US" sz="2600" dirty="0"/>
              <a:t>She was treated with ATG and cyclosporine with complete count recovery</a:t>
            </a:r>
          </a:p>
          <a:p>
            <a:pPr>
              <a:spcBef>
                <a:spcPts val="1800"/>
              </a:spcBef>
            </a:pPr>
            <a:r>
              <a:rPr lang="en-US" altLang="en-US" sz="2600" dirty="0"/>
              <a:t>A bone marrow biopsy one year later was normocellular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3377D533-C640-4820-9880-03B1B26242E6}"/>
              </a:ext>
            </a:extLst>
          </p:cNvPr>
          <p:cNvSpPr>
            <a:spLocks noGrp="1"/>
          </p:cNvSpPr>
          <p:nvPr>
            <p:ph type="title"/>
          </p:nvPr>
        </p:nvSpPr>
        <p:spPr/>
        <p:txBody>
          <a:bodyPr/>
          <a:lstStyle/>
          <a:p>
            <a:r>
              <a:rPr lang="en-US" altLang="en-US"/>
              <a:t>Case Presentation</a:t>
            </a:r>
          </a:p>
        </p:txBody>
      </p:sp>
      <p:sp>
        <p:nvSpPr>
          <p:cNvPr id="17411" name="Content Placeholder 2">
            <a:extLst>
              <a:ext uri="{FF2B5EF4-FFF2-40B4-BE49-F238E27FC236}">
                <a16:creationId xmlns:a16="http://schemas.microsoft.com/office/drawing/2014/main" id="{33695565-556F-4209-AE43-14462155E262}"/>
              </a:ext>
            </a:extLst>
          </p:cNvPr>
          <p:cNvSpPr>
            <a:spLocks noGrp="1"/>
          </p:cNvSpPr>
          <p:nvPr>
            <p:ph idx="1"/>
          </p:nvPr>
        </p:nvSpPr>
        <p:spPr/>
        <p:txBody>
          <a:bodyPr>
            <a:normAutofit lnSpcReduction="10000"/>
          </a:bodyPr>
          <a:lstStyle/>
          <a:p>
            <a:pPr>
              <a:spcBef>
                <a:spcPts val="1800"/>
              </a:spcBef>
            </a:pPr>
            <a:r>
              <a:rPr lang="en-US" altLang="en-US" sz="2600" dirty="0"/>
              <a:t>She did well until 11 years ago when she started to notice increasing fatigue</a:t>
            </a:r>
          </a:p>
          <a:p>
            <a:pPr>
              <a:spcBef>
                <a:spcPts val="1800"/>
              </a:spcBef>
            </a:pPr>
            <a:r>
              <a:rPr lang="en-US" altLang="en-US" sz="2600" dirty="0"/>
              <a:t>Labs 8/22/13 showed:</a:t>
            </a:r>
          </a:p>
          <a:p>
            <a:pPr lvl="1">
              <a:spcBef>
                <a:spcPts val="1800"/>
              </a:spcBef>
            </a:pPr>
            <a:r>
              <a:rPr lang="en-US" altLang="en-US" dirty="0"/>
              <a:t>WBC 3.4 k/</a:t>
            </a:r>
            <a:r>
              <a:rPr lang="en-US" altLang="en-US" dirty="0" err="1"/>
              <a:t>cumm</a:t>
            </a:r>
            <a:r>
              <a:rPr lang="en-US" altLang="en-US" dirty="0"/>
              <a:t>, Hgb 5.7 gm/dL, </a:t>
            </a:r>
            <a:r>
              <a:rPr lang="en-US" altLang="en-US" dirty="0" err="1"/>
              <a:t>Hct</a:t>
            </a:r>
            <a:r>
              <a:rPr lang="en-US" altLang="en-US" dirty="0"/>
              <a:t> 17.5%, PLT 142 k/</a:t>
            </a:r>
            <a:r>
              <a:rPr lang="en-US" altLang="en-US" dirty="0" err="1"/>
              <a:t>cumm</a:t>
            </a:r>
            <a:endParaRPr lang="en-US" altLang="en-US" dirty="0"/>
          </a:p>
          <a:p>
            <a:pPr>
              <a:spcBef>
                <a:spcPts val="1800"/>
              </a:spcBef>
            </a:pPr>
            <a:r>
              <a:rPr lang="en-US" altLang="en-US" sz="2600" dirty="0"/>
              <a:t>Referred to her local hematologist</a:t>
            </a:r>
          </a:p>
          <a:p>
            <a:pPr>
              <a:spcBef>
                <a:spcPts val="1800"/>
              </a:spcBef>
            </a:pPr>
            <a:r>
              <a:rPr lang="en-US" altLang="en-US" sz="2600" dirty="0"/>
              <a:t>BM biopsy showed 40-45% cellular marrow with erythroid hyperplasia. Normal FISH, normal cytogenetics</a:t>
            </a:r>
          </a:p>
          <a:p>
            <a:pPr>
              <a:spcBef>
                <a:spcPts val="1800"/>
              </a:spcBef>
            </a:pPr>
            <a:r>
              <a:rPr lang="en-US" altLang="en-US" sz="2600" dirty="0"/>
              <a:t>Peripheral blood flow cytometry was positive for PNH</a:t>
            </a:r>
          </a:p>
          <a:p>
            <a:pPr>
              <a:spcBef>
                <a:spcPts val="1800"/>
              </a:spcBef>
            </a:pPr>
            <a:r>
              <a:rPr lang="en-US" altLang="en-US" sz="2600" dirty="0"/>
              <a:t>She was started on eculizumab on 9/12/2013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B29555DB-5FCE-4415-8830-F1650795B876}"/>
              </a:ext>
            </a:extLst>
          </p:cNvPr>
          <p:cNvSpPr>
            <a:spLocks noGrp="1"/>
          </p:cNvSpPr>
          <p:nvPr>
            <p:ph type="title"/>
          </p:nvPr>
        </p:nvSpPr>
        <p:spPr/>
        <p:txBody>
          <a:bodyPr/>
          <a:lstStyle/>
          <a:p>
            <a:r>
              <a:rPr lang="en-US" altLang="en-US" dirty="0"/>
              <a:t>Case Presentation</a:t>
            </a:r>
          </a:p>
        </p:txBody>
      </p:sp>
      <p:sp>
        <p:nvSpPr>
          <p:cNvPr id="18435" name="Content Placeholder 2">
            <a:extLst>
              <a:ext uri="{FF2B5EF4-FFF2-40B4-BE49-F238E27FC236}">
                <a16:creationId xmlns:a16="http://schemas.microsoft.com/office/drawing/2014/main" id="{B1C37FF5-2CB8-46B0-BBAA-9122F49F08C9}"/>
              </a:ext>
            </a:extLst>
          </p:cNvPr>
          <p:cNvSpPr>
            <a:spLocks noGrp="1"/>
          </p:cNvSpPr>
          <p:nvPr>
            <p:ph idx="1"/>
          </p:nvPr>
        </p:nvSpPr>
        <p:spPr/>
        <p:txBody>
          <a:bodyPr>
            <a:normAutofit fontScale="92500"/>
          </a:bodyPr>
          <a:lstStyle/>
          <a:p>
            <a:r>
              <a:rPr lang="en-US" altLang="en-US" sz="2800" dirty="0"/>
              <a:t>Labs on 1/13/2014 showed:</a:t>
            </a:r>
          </a:p>
          <a:p>
            <a:pPr lvl="1"/>
            <a:r>
              <a:rPr lang="en-US" altLang="en-US" sz="2400" dirty="0"/>
              <a:t>WBC 3.8 k/</a:t>
            </a:r>
            <a:r>
              <a:rPr lang="en-US" altLang="en-US" sz="2400" dirty="0" err="1"/>
              <a:t>cumm</a:t>
            </a:r>
            <a:r>
              <a:rPr lang="en-US" altLang="en-US" sz="2400" dirty="0"/>
              <a:t>, Hgb 9.4 gm/dL, HCT 28%, PLT 188 k/</a:t>
            </a:r>
            <a:r>
              <a:rPr lang="en-US" altLang="en-US" sz="2400" dirty="0" err="1"/>
              <a:t>cumm</a:t>
            </a:r>
            <a:endParaRPr lang="en-US" altLang="en-US" sz="2400" dirty="0"/>
          </a:p>
          <a:p>
            <a:pPr lvl="1"/>
            <a:r>
              <a:rPr lang="en-US" altLang="en-US" sz="2400" dirty="0"/>
              <a:t>LDH 268 units/L</a:t>
            </a:r>
          </a:p>
          <a:p>
            <a:r>
              <a:rPr lang="en-US" altLang="en-US" sz="2800" dirty="0"/>
              <a:t>Evaluated for a bone marrow transplant, not felt to be a candidate</a:t>
            </a:r>
          </a:p>
          <a:p>
            <a:r>
              <a:rPr lang="en-US" altLang="en-US" sz="2800" dirty="0"/>
              <a:t>She still didn’t feel great, required transfusions q3months despite increasing dose of eculizumab to 1200 mg q2weeks</a:t>
            </a:r>
          </a:p>
          <a:p>
            <a:r>
              <a:rPr lang="en-US" altLang="en-US" sz="2800" dirty="0"/>
              <a:t>Referred for a second opinion in June 2017</a:t>
            </a:r>
          </a:p>
          <a:p>
            <a:r>
              <a:rPr lang="en-US" altLang="en-US" sz="2800" dirty="0"/>
              <a:t>Labs showed:</a:t>
            </a:r>
          </a:p>
          <a:p>
            <a:pPr lvl="1"/>
            <a:r>
              <a:rPr lang="en-US" altLang="en-US" sz="2400" dirty="0"/>
              <a:t>WBC 5.8 k/</a:t>
            </a:r>
            <a:r>
              <a:rPr lang="en-US" altLang="en-US" sz="2400" dirty="0" err="1"/>
              <a:t>cumm</a:t>
            </a:r>
            <a:r>
              <a:rPr lang="en-US" altLang="en-US" sz="2400" dirty="0"/>
              <a:t>, Hgb 7.6 gm/dL, HCT 23%, PLT 247 k/</a:t>
            </a:r>
            <a:r>
              <a:rPr lang="en-US" altLang="en-US" sz="2400" dirty="0" err="1"/>
              <a:t>cumm</a:t>
            </a:r>
            <a:endParaRPr lang="en-US" altLang="en-US" sz="2400" dirty="0"/>
          </a:p>
          <a:p>
            <a:pPr lvl="1"/>
            <a:r>
              <a:rPr lang="en-US" altLang="en-US" sz="2400" dirty="0"/>
              <a:t>LDH 263 units/L, T </a:t>
            </a:r>
            <a:r>
              <a:rPr lang="en-US" altLang="en-US" sz="2400" dirty="0" err="1"/>
              <a:t>bili</a:t>
            </a:r>
            <a:r>
              <a:rPr lang="en-US" altLang="en-US" sz="2400" dirty="0"/>
              <a:t> 7.1 mg/dL, normal transaminases.  Retic 20.60%</a:t>
            </a:r>
          </a:p>
          <a:p>
            <a:endParaRPr lang="en-US" alt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95D8C3D5-8B3B-4F27-8A37-3E4B9E83F11A}"/>
              </a:ext>
            </a:extLst>
          </p:cNvPr>
          <p:cNvSpPr>
            <a:spLocks noGrp="1"/>
          </p:cNvSpPr>
          <p:nvPr>
            <p:ph type="title"/>
          </p:nvPr>
        </p:nvSpPr>
        <p:spPr/>
        <p:txBody>
          <a:bodyPr/>
          <a:lstStyle/>
          <a:p>
            <a:r>
              <a:rPr lang="en-US" altLang="en-US" dirty="0"/>
              <a:t>Case Presentation</a:t>
            </a:r>
          </a:p>
        </p:txBody>
      </p:sp>
      <p:sp>
        <p:nvSpPr>
          <p:cNvPr id="19459" name="Content Placeholder 2">
            <a:extLst>
              <a:ext uri="{FF2B5EF4-FFF2-40B4-BE49-F238E27FC236}">
                <a16:creationId xmlns:a16="http://schemas.microsoft.com/office/drawing/2014/main" id="{C6B7D3D5-D0F1-4CDF-996B-4806D01AB235}"/>
              </a:ext>
            </a:extLst>
          </p:cNvPr>
          <p:cNvSpPr>
            <a:spLocks noGrp="1"/>
          </p:cNvSpPr>
          <p:nvPr>
            <p:ph idx="1"/>
          </p:nvPr>
        </p:nvSpPr>
        <p:spPr>
          <a:xfrm>
            <a:off x="609600" y="1477906"/>
            <a:ext cx="4305300" cy="4722477"/>
          </a:xfrm>
        </p:spPr>
        <p:txBody>
          <a:bodyPr>
            <a:normAutofit fontScale="92500"/>
          </a:bodyPr>
          <a:lstStyle/>
          <a:p>
            <a:pPr>
              <a:spcBef>
                <a:spcPts val="2400"/>
              </a:spcBef>
            </a:pPr>
            <a:r>
              <a:rPr lang="en-US" altLang="en-US" sz="2800" dirty="0"/>
              <a:t>Felt to be a sub-optimal responder to eculizumab</a:t>
            </a:r>
          </a:p>
          <a:p>
            <a:pPr>
              <a:spcBef>
                <a:spcPts val="2400"/>
              </a:spcBef>
            </a:pPr>
            <a:r>
              <a:rPr lang="en-US" altLang="en-US" sz="2800" dirty="0"/>
              <a:t>Likely due to C3 coating of red blood cells and extravascular hemolysis</a:t>
            </a:r>
          </a:p>
          <a:p>
            <a:pPr>
              <a:spcBef>
                <a:spcPts val="2400"/>
              </a:spcBef>
            </a:pPr>
            <a:r>
              <a:rPr lang="en-US" altLang="en-US" sz="2800" dirty="0"/>
              <a:t>Entered onto the PEGASUS clinical trial using APL-2 (</a:t>
            </a:r>
            <a:r>
              <a:rPr lang="en-US" altLang="en-US" sz="2800" dirty="0" err="1"/>
              <a:t>pegcetacoplan</a:t>
            </a:r>
            <a:r>
              <a:rPr lang="en-US" altLang="en-US" sz="2800" dirty="0"/>
              <a:t>) on 4/10/2019</a:t>
            </a:r>
          </a:p>
        </p:txBody>
      </p:sp>
      <p:sp>
        <p:nvSpPr>
          <p:cNvPr id="2" name="Footer Placeholder 1">
            <a:extLst>
              <a:ext uri="{FF2B5EF4-FFF2-40B4-BE49-F238E27FC236}">
                <a16:creationId xmlns:a16="http://schemas.microsoft.com/office/drawing/2014/main" id="{36BFFB0B-FCB6-69AC-09D1-B051B53F5996}"/>
              </a:ext>
            </a:extLst>
          </p:cNvPr>
          <p:cNvSpPr>
            <a:spLocks noGrp="1"/>
          </p:cNvSpPr>
          <p:nvPr>
            <p:ph type="ftr" sz="quarter" idx="3"/>
          </p:nvPr>
        </p:nvSpPr>
        <p:spPr/>
        <p:txBody>
          <a:bodyPr/>
          <a:lstStyle/>
          <a:p>
            <a:r>
              <a:rPr lang="en-US" dirty="0"/>
              <a:t>SLPH-TechnicalBulletin-Vol14-Issue1.pdf (ncdhhs.gov)</a:t>
            </a:r>
          </a:p>
        </p:txBody>
      </p:sp>
      <p:pic>
        <p:nvPicPr>
          <p:cNvPr id="4" name="Picture 3" descr="Diagram&#10;&#10;Description automatically generated">
            <a:extLst>
              <a:ext uri="{FF2B5EF4-FFF2-40B4-BE49-F238E27FC236}">
                <a16:creationId xmlns:a16="http://schemas.microsoft.com/office/drawing/2014/main" id="{615B2888-8F45-5DD5-556D-877B964DE6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16808" y="1879526"/>
            <a:ext cx="6465592" cy="372529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a:extLst>
              <a:ext uri="{FF2B5EF4-FFF2-40B4-BE49-F238E27FC236}">
                <a16:creationId xmlns:a16="http://schemas.microsoft.com/office/drawing/2014/main" id="{0758FE64-1176-49ED-850A-CFD2A7672A5D}"/>
              </a:ext>
            </a:extLst>
          </p:cNvPr>
          <p:cNvSpPr>
            <a:spLocks noGrp="1"/>
          </p:cNvSpPr>
          <p:nvPr>
            <p:ph type="title"/>
          </p:nvPr>
        </p:nvSpPr>
        <p:spPr/>
        <p:txBody>
          <a:bodyPr>
            <a:normAutofit/>
          </a:bodyPr>
          <a:lstStyle/>
          <a:p>
            <a:r>
              <a:rPr lang="en-US" altLang="en-US" dirty="0"/>
              <a:t>Case Presentation Conclusion</a:t>
            </a:r>
          </a:p>
        </p:txBody>
      </p:sp>
      <p:sp>
        <p:nvSpPr>
          <p:cNvPr id="113667" name="Content Placeholder 2">
            <a:extLst>
              <a:ext uri="{FF2B5EF4-FFF2-40B4-BE49-F238E27FC236}">
                <a16:creationId xmlns:a16="http://schemas.microsoft.com/office/drawing/2014/main" id="{3153D1F3-21D5-41A1-8A06-84E0996F75D1}"/>
              </a:ext>
            </a:extLst>
          </p:cNvPr>
          <p:cNvSpPr>
            <a:spLocks noGrp="1"/>
          </p:cNvSpPr>
          <p:nvPr>
            <p:ph idx="1"/>
          </p:nvPr>
        </p:nvSpPr>
        <p:spPr/>
        <p:txBody>
          <a:bodyPr>
            <a:normAutofit/>
          </a:bodyPr>
          <a:lstStyle/>
          <a:p>
            <a:r>
              <a:rPr lang="en-US" altLang="en-US" sz="2800" dirty="0"/>
              <a:t>Patient PNH was seen in clinic on 5/20/2021</a:t>
            </a:r>
          </a:p>
          <a:p>
            <a:r>
              <a:rPr lang="en-US" altLang="en-US" sz="2800" dirty="0"/>
              <a:t>Absolutely no complaints</a:t>
            </a:r>
          </a:p>
          <a:p>
            <a:r>
              <a:rPr lang="en-US" altLang="en-US" sz="2800" dirty="0"/>
              <a:t>Labs showed:</a:t>
            </a:r>
          </a:p>
          <a:p>
            <a:pPr lvl="1"/>
            <a:r>
              <a:rPr lang="en-US" altLang="en-US" sz="2400" dirty="0"/>
              <a:t>WBC 6.0 k/</a:t>
            </a:r>
            <a:r>
              <a:rPr lang="en-US" altLang="en-US" sz="2400" dirty="0" err="1"/>
              <a:t>cumm</a:t>
            </a:r>
            <a:r>
              <a:rPr lang="en-US" altLang="en-US" sz="2400" dirty="0"/>
              <a:t>, Hgb 14.8 gm/dL, </a:t>
            </a:r>
            <a:r>
              <a:rPr lang="en-US" altLang="en-US" sz="2400" dirty="0" err="1"/>
              <a:t>Hct</a:t>
            </a:r>
            <a:r>
              <a:rPr lang="en-US" altLang="en-US" sz="2400" dirty="0"/>
              <a:t> 45%, PLT 183 k/</a:t>
            </a:r>
            <a:r>
              <a:rPr lang="en-US" altLang="en-US" sz="2400" dirty="0" err="1"/>
              <a:t>cumm</a:t>
            </a:r>
            <a:endParaRPr lang="en-US" altLang="en-US" sz="2400" dirty="0"/>
          </a:p>
          <a:p>
            <a:pPr lvl="1"/>
            <a:r>
              <a:rPr lang="en-US" altLang="en-US" sz="2400" dirty="0"/>
              <a:t>LDH 225 units/L, T </a:t>
            </a:r>
            <a:r>
              <a:rPr lang="en-US" altLang="en-US" sz="2400" dirty="0" err="1"/>
              <a:t>bili</a:t>
            </a:r>
            <a:r>
              <a:rPr lang="en-US" altLang="en-US" sz="2400" dirty="0"/>
              <a:t> 1.9 mg/dL, Retic 3.12%</a:t>
            </a:r>
          </a:p>
          <a:p>
            <a:r>
              <a:rPr lang="en-US" altLang="en-US" sz="2800" dirty="0"/>
              <a:t>Continued on extension study, then rolled over to commercial product when </a:t>
            </a:r>
            <a:r>
              <a:rPr lang="en-US" altLang="en-US" sz="2800" dirty="0" err="1"/>
              <a:t>pegcetacoplan</a:t>
            </a:r>
            <a:r>
              <a:rPr lang="en-US" altLang="en-US" sz="2800" dirty="0"/>
              <a:t> became FDA approved</a:t>
            </a:r>
          </a:p>
          <a:p>
            <a:r>
              <a:rPr lang="en-US" altLang="en-US" sz="2800" dirty="0"/>
              <a:t>Still feels well with stable blood counts</a:t>
            </a:r>
          </a:p>
        </p:txBody>
      </p:sp>
    </p:spTree>
  </p:cSld>
  <p:clrMapOvr>
    <a:masterClrMapping/>
  </p:clrMapOvr>
  <p:transition>
    <p:wipe dir="r"/>
  </p:transition>
</p:sld>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548</Words>
  <Application>Microsoft Office PowerPoint</Application>
  <PresentationFormat>Widescreen</PresentationFormat>
  <Paragraphs>45</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HemOnc-2020</vt:lpstr>
      <vt:lpstr>Case: Meet Penny Nancy Harvey –  41-Year-Old With Fatigue and  Aplastic Anemia </vt:lpstr>
      <vt:lpstr>Disclaimer</vt:lpstr>
      <vt:lpstr>Case Presentation</vt:lpstr>
      <vt:lpstr>Case Presentation</vt:lpstr>
      <vt:lpstr>Case Presentation</vt:lpstr>
      <vt:lpstr>Case Presentation</vt:lpstr>
      <vt:lpstr>Case Presentation 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2022-08-03T15:24:44Z</dcterms:modified>
</cp:coreProperties>
</file>