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6"/>
  </p:notesMasterIdLst>
  <p:sldIdLst>
    <p:sldId id="258" r:id="rId2"/>
    <p:sldId id="256" r:id="rId3"/>
    <p:sldId id="259" r:id="rId4"/>
    <p:sldId id="260" r:id="rId5"/>
    <p:sldId id="273" r:id="rId6"/>
    <p:sldId id="268" r:id="rId7"/>
    <p:sldId id="276" r:id="rId8"/>
    <p:sldId id="280" r:id="rId9"/>
    <p:sldId id="279" r:id="rId10"/>
    <p:sldId id="275" r:id="rId11"/>
    <p:sldId id="263" r:id="rId12"/>
    <p:sldId id="277" r:id="rId13"/>
    <p:sldId id="27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3672" userDrawn="1">
          <p15:clr>
            <a:srgbClr val="A4A3A4"/>
          </p15:clr>
        </p15:guide>
        <p15:guide id="4" orient="horz" pos="1641" userDrawn="1">
          <p15:clr>
            <a:srgbClr val="A4A3A4"/>
          </p15:clr>
        </p15:guide>
        <p15:guide id="5" pos="40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DFD"/>
    <a:srgbClr val="F1B690"/>
    <a:srgbClr val="000000"/>
    <a:srgbClr val="F6A883"/>
    <a:srgbClr val="BDD7EE"/>
    <a:srgbClr val="FBD0BE"/>
    <a:srgbClr val="027FCF"/>
    <a:srgbClr val="E35104"/>
    <a:srgbClr val="04A6CE"/>
    <a:srgbClr val="5AC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1077" autoAdjust="0"/>
  </p:normalViewPr>
  <p:slideViewPr>
    <p:cSldViewPr snapToGrid="0">
      <p:cViewPr varScale="1">
        <p:scale>
          <a:sx n="77" d="100"/>
          <a:sy n="77" d="100"/>
        </p:scale>
        <p:origin x="96" y="1266"/>
      </p:cViewPr>
      <p:guideLst>
        <p:guide orient="horz" pos="2616"/>
        <p:guide pos="3672"/>
        <p:guide orient="horz" pos="1641"/>
        <p:guide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5383440"/>
          </a:xfrm>
          <a:prstGeom prst="rect">
            <a:avLst/>
          </a:prstGeom>
        </p:spPr>
        <p:txBody>
          <a:bodyPr lIns="0" tIns="0" rIns="0" bIns="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5383440"/>
          </a:xfrm>
          <a:prstGeom prst="rect">
            <a:avLst/>
          </a:prstGeom>
        </p:spPr>
        <p:txBody>
          <a:bodyPr lIns="0" tIns="0" rIns="0" bIns="0"/>
          <a:lstStyle/>
          <a:p>
            <a:endParaRPr lang="en-US"/>
          </a:p>
        </p:txBody>
      </p:sp>
    </p:spTree>
    <p:extLst>
      <p:ext uri="{BB962C8B-B14F-4D97-AF65-F5344CB8AC3E}">
        <p14:creationId xmlns:p14="http://schemas.microsoft.com/office/powerpoint/2010/main" val="183743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5383440"/>
          </a:xfrm>
          <a:prstGeom prst="rect">
            <a:avLst/>
          </a:prstGeom>
        </p:spPr>
        <p:txBody>
          <a:bodyPr lIns="0" tIns="0" rIns="0" bIns="0"/>
          <a:lstStyle/>
          <a:p>
            <a:endParaRPr lang="en-US" dirty="0"/>
          </a:p>
        </p:txBody>
      </p:sp>
    </p:spTree>
    <p:extLst>
      <p:ext uri="{BB962C8B-B14F-4D97-AF65-F5344CB8AC3E}">
        <p14:creationId xmlns:p14="http://schemas.microsoft.com/office/powerpoint/2010/main" val="261156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5666760"/>
          </a:xfrm>
          <a:prstGeom prst="rect">
            <a:avLst/>
          </a:prstGeom>
        </p:spPr>
        <p:txBody>
          <a:bodyPr lIns="0" tIns="0" rIns="0" bIns="0"/>
          <a:lstStyle/>
          <a:p>
            <a:endParaRPr lang="en-US"/>
          </a:p>
        </p:txBody>
      </p:sp>
    </p:spTree>
    <p:extLst>
      <p:ext uri="{BB962C8B-B14F-4D97-AF65-F5344CB8AC3E}">
        <p14:creationId xmlns:p14="http://schemas.microsoft.com/office/powerpoint/2010/main" val="24001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5149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microsoft.com/office/2007/relationships/hdphoto" Target="../media/hdphoto4.wdp"/><Relationship Id="rId10" Type="http://schemas.microsoft.com/office/2007/relationships/hdphoto" Target="../media/hdphoto7.wdp"/><Relationship Id="rId4" Type="http://schemas.microsoft.com/office/2007/relationships/hdphoto" Target="../media/hdphoto3.wdp"/><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A377-6CFE-49CC-9569-97B148681039}"/>
              </a:ext>
            </a:extLst>
          </p:cNvPr>
          <p:cNvSpPr>
            <a:spLocks noGrp="1"/>
          </p:cNvSpPr>
          <p:nvPr>
            <p:ph type="ctrTitle"/>
          </p:nvPr>
        </p:nvSpPr>
        <p:spPr/>
        <p:txBody>
          <a:bodyPr/>
          <a:lstStyle/>
          <a:p>
            <a:r>
              <a:rPr lang="en-US" dirty="0"/>
              <a:t>Case: Meet Perry Nathaniel Henry – 42-Year-Old With Anemia</a:t>
            </a:r>
          </a:p>
        </p:txBody>
      </p:sp>
      <p:sp>
        <p:nvSpPr>
          <p:cNvPr id="3" name="Subtitle 2">
            <a:extLst>
              <a:ext uri="{FF2B5EF4-FFF2-40B4-BE49-F238E27FC236}">
                <a16:creationId xmlns:a16="http://schemas.microsoft.com/office/drawing/2014/main" id="{2835351F-83EC-44B1-9634-98DF999BCC0B}"/>
              </a:ext>
            </a:extLst>
          </p:cNvPr>
          <p:cNvSpPr>
            <a:spLocks noGrp="1"/>
          </p:cNvSpPr>
          <p:nvPr>
            <p:ph type="subTitle" idx="1"/>
          </p:nvPr>
        </p:nvSpPr>
        <p:spPr/>
        <p:txBody>
          <a:bodyPr>
            <a:normAutofit fontScale="77500" lnSpcReduction="20000"/>
          </a:bodyPr>
          <a:lstStyle/>
          <a:p>
            <a:r>
              <a:rPr lang="en-US" dirty="0"/>
              <a:t>Catherine Broome, MD</a:t>
            </a:r>
          </a:p>
          <a:p>
            <a:r>
              <a:rPr lang="en-US" dirty="0"/>
              <a:t>Associate Professor</a:t>
            </a:r>
          </a:p>
          <a:p>
            <a:r>
              <a:rPr lang="en-US" dirty="0"/>
              <a:t>Medicine MedStar Georgetown University</a:t>
            </a:r>
          </a:p>
          <a:p>
            <a:r>
              <a:rPr lang="en-US" dirty="0"/>
              <a:t>Lombardi Cancer Center </a:t>
            </a:r>
          </a:p>
          <a:p>
            <a:r>
              <a:rPr lang="en-US" dirty="0"/>
              <a:t>Washington, DC</a:t>
            </a:r>
          </a:p>
        </p:txBody>
      </p:sp>
    </p:spTree>
    <p:extLst>
      <p:ext uri="{BB962C8B-B14F-4D97-AF65-F5344CB8AC3E}">
        <p14:creationId xmlns:p14="http://schemas.microsoft.com/office/powerpoint/2010/main" val="399680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BF7032-DA68-67A6-1871-F84C326C418A}"/>
              </a:ext>
            </a:extLst>
          </p:cNvPr>
          <p:cNvSpPr>
            <a:spLocks noGrp="1"/>
          </p:cNvSpPr>
          <p:nvPr>
            <p:ph type="ftr" sz="quarter" idx="3"/>
          </p:nvPr>
        </p:nvSpPr>
        <p:spPr/>
        <p:txBody>
          <a:bodyPr/>
          <a:lstStyle/>
          <a:p>
            <a:r>
              <a:rPr lang="fr-FR" dirty="0" err="1"/>
              <a:t>Patriquin</a:t>
            </a:r>
            <a:r>
              <a:rPr lang="fr-FR" dirty="0"/>
              <a:t> </a:t>
            </a:r>
            <a:r>
              <a:rPr lang="fr-FR" dirty="0" err="1"/>
              <a:t>CJ</a:t>
            </a:r>
            <a:r>
              <a:rPr lang="fr-FR" dirty="0"/>
              <a:t>, et al. </a:t>
            </a:r>
            <a:r>
              <a:rPr lang="fr-FR" i="1" dirty="0" err="1"/>
              <a:t>Eur</a:t>
            </a:r>
            <a:r>
              <a:rPr lang="fr-FR" i="1" dirty="0"/>
              <a:t> J </a:t>
            </a:r>
            <a:r>
              <a:rPr lang="fr-FR" i="1" dirty="0" err="1"/>
              <a:t>Haematol</a:t>
            </a:r>
            <a:r>
              <a:rPr lang="fr-FR" i="1" dirty="0"/>
              <a:t>. </a:t>
            </a:r>
            <a:r>
              <a:rPr lang="fr-FR" dirty="0"/>
              <a:t>2019;102(1):36-52. </a:t>
            </a:r>
          </a:p>
        </p:txBody>
      </p:sp>
      <p:grpSp>
        <p:nvGrpSpPr>
          <p:cNvPr id="17" name="Group 16">
            <a:extLst>
              <a:ext uri="{FF2B5EF4-FFF2-40B4-BE49-F238E27FC236}">
                <a16:creationId xmlns:a16="http://schemas.microsoft.com/office/drawing/2014/main" id="{D1666EF3-8413-1242-EBCC-4C1A2F2B056B}"/>
              </a:ext>
            </a:extLst>
          </p:cNvPr>
          <p:cNvGrpSpPr/>
          <p:nvPr/>
        </p:nvGrpSpPr>
        <p:grpSpPr>
          <a:xfrm>
            <a:off x="87779" y="122869"/>
            <a:ext cx="6138861" cy="4461917"/>
            <a:chOff x="138113" y="181592"/>
            <a:chExt cx="6138861" cy="4461917"/>
          </a:xfrm>
        </p:grpSpPr>
        <p:grpSp>
          <p:nvGrpSpPr>
            <p:cNvPr id="9" name="Group 8">
              <a:extLst>
                <a:ext uri="{FF2B5EF4-FFF2-40B4-BE49-F238E27FC236}">
                  <a16:creationId xmlns:a16="http://schemas.microsoft.com/office/drawing/2014/main" id="{EAD4F878-BC02-7F11-9CE6-7A1E5D47E588}"/>
                </a:ext>
              </a:extLst>
            </p:cNvPr>
            <p:cNvGrpSpPr/>
            <p:nvPr/>
          </p:nvGrpSpPr>
          <p:grpSpPr>
            <a:xfrm>
              <a:off x="138113" y="181592"/>
              <a:ext cx="6138861" cy="4461917"/>
              <a:chOff x="2571750" y="786318"/>
              <a:chExt cx="6138861" cy="4461917"/>
            </a:xfrm>
          </p:grpSpPr>
          <p:pic>
            <p:nvPicPr>
              <p:cNvPr id="5" name="Picture 4">
                <a:extLst>
                  <a:ext uri="{FF2B5EF4-FFF2-40B4-BE49-F238E27FC236}">
                    <a16:creationId xmlns:a16="http://schemas.microsoft.com/office/drawing/2014/main" id="{762AE134-176A-44D4-CC78-0D99967639D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t="10901" r="84532"/>
              <a:stretch/>
            </p:blipFill>
            <p:spPr>
              <a:xfrm>
                <a:off x="2571750" y="1272722"/>
                <a:ext cx="1085850" cy="3975513"/>
              </a:xfrm>
              <a:prstGeom prst="rect">
                <a:avLst/>
              </a:prstGeom>
            </p:spPr>
          </p:pic>
          <p:pic>
            <p:nvPicPr>
              <p:cNvPr id="7" name="Picture 6">
                <a:extLst>
                  <a:ext uri="{FF2B5EF4-FFF2-40B4-BE49-F238E27FC236}">
                    <a16:creationId xmlns:a16="http://schemas.microsoft.com/office/drawing/2014/main" id="{A4134EDA-3CA6-4280-5891-C647C3B65ADE}"/>
                  </a:ext>
                </a:extLst>
              </p:cNvPr>
              <p:cNvPicPr>
                <a:picLocks noChangeAspect="1"/>
              </p:cNvPicPr>
              <p:nvPr/>
            </p:nvPicPr>
            <p:blipFill rotWithShape="1">
              <a:blip r:embed="rId3"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26798"/>
              <a:stretch/>
            </p:blipFill>
            <p:spPr>
              <a:xfrm>
                <a:off x="3571875" y="786319"/>
                <a:ext cx="5138736" cy="4461916"/>
              </a:xfrm>
              <a:prstGeom prst="rect">
                <a:avLst/>
              </a:prstGeom>
            </p:spPr>
          </p:pic>
          <p:pic>
            <p:nvPicPr>
              <p:cNvPr id="8" name="Picture 7">
                <a:extLst>
                  <a:ext uri="{FF2B5EF4-FFF2-40B4-BE49-F238E27FC236}">
                    <a16:creationId xmlns:a16="http://schemas.microsoft.com/office/drawing/2014/main" id="{9CDBF9AA-9065-AEE4-0244-3E6E8FDE8B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66689" b="89098"/>
              <a:stretch/>
            </p:blipFill>
            <p:spPr>
              <a:xfrm>
                <a:off x="2571750" y="786318"/>
                <a:ext cx="2338389" cy="486403"/>
              </a:xfrm>
              <a:prstGeom prst="rect">
                <a:avLst/>
              </a:prstGeom>
            </p:spPr>
          </p:pic>
        </p:grpSp>
        <p:sp>
          <p:nvSpPr>
            <p:cNvPr id="14" name="Rectangle 13">
              <a:extLst>
                <a:ext uri="{FF2B5EF4-FFF2-40B4-BE49-F238E27FC236}">
                  <a16:creationId xmlns:a16="http://schemas.microsoft.com/office/drawing/2014/main" id="{072AF083-E37A-FF6C-A725-E9B5D55BE9DD}"/>
                </a:ext>
              </a:extLst>
            </p:cNvPr>
            <p:cNvSpPr/>
            <p:nvPr/>
          </p:nvSpPr>
          <p:spPr>
            <a:xfrm>
              <a:off x="161925" y="417184"/>
              <a:ext cx="6095999" cy="4226325"/>
            </a:xfrm>
            <a:prstGeom prst="rect">
              <a:avLst/>
            </a:prstGeom>
            <a:noFill/>
            <a:ln w="19050">
              <a:solidFill>
                <a:srgbClr val="C5D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91D1784-9C43-83AB-82BF-23DD9255BB2B}"/>
              </a:ext>
            </a:extLst>
          </p:cNvPr>
          <p:cNvGrpSpPr/>
          <p:nvPr/>
        </p:nvGrpSpPr>
        <p:grpSpPr>
          <a:xfrm>
            <a:off x="6292864" y="1384598"/>
            <a:ext cx="5773738" cy="1480643"/>
            <a:chOff x="6351587" y="1384598"/>
            <a:chExt cx="5773738" cy="1480643"/>
          </a:xfrm>
        </p:grpSpPr>
        <p:grpSp>
          <p:nvGrpSpPr>
            <p:cNvPr id="12" name="Group 11">
              <a:extLst>
                <a:ext uri="{FF2B5EF4-FFF2-40B4-BE49-F238E27FC236}">
                  <a16:creationId xmlns:a16="http://schemas.microsoft.com/office/drawing/2014/main" id="{872EE52F-290B-4BC6-F5EF-FB9622E4AFCF}"/>
                </a:ext>
              </a:extLst>
            </p:cNvPr>
            <p:cNvGrpSpPr/>
            <p:nvPr/>
          </p:nvGrpSpPr>
          <p:grpSpPr>
            <a:xfrm>
              <a:off x="6351587" y="1387767"/>
              <a:ext cx="5773738" cy="1477474"/>
              <a:chOff x="6113462" y="294176"/>
              <a:chExt cx="5773738" cy="1477474"/>
            </a:xfrm>
          </p:grpSpPr>
          <p:pic>
            <p:nvPicPr>
              <p:cNvPr id="10" name="Picture 9">
                <a:extLst>
                  <a:ext uri="{FF2B5EF4-FFF2-40B4-BE49-F238E27FC236}">
                    <a16:creationId xmlns:a16="http://schemas.microsoft.com/office/drawing/2014/main" id="{F0D2DAAD-9277-3F1A-D7F1-6891DD7785C4}"/>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l="48402" b="61969"/>
              <a:stretch/>
            </p:blipFill>
            <p:spPr>
              <a:xfrm>
                <a:off x="8401050" y="294176"/>
                <a:ext cx="3486150" cy="1477474"/>
              </a:xfrm>
              <a:prstGeom prst="rect">
                <a:avLst/>
              </a:prstGeom>
            </p:spPr>
          </p:pic>
          <p:pic>
            <p:nvPicPr>
              <p:cNvPr id="11" name="Picture 10">
                <a:extLst>
                  <a:ext uri="{FF2B5EF4-FFF2-40B4-BE49-F238E27FC236}">
                    <a16:creationId xmlns:a16="http://schemas.microsoft.com/office/drawing/2014/main" id="{47B09B9A-5DF6-F785-0A52-E42479355F89}"/>
                  </a:ext>
                </a:extLst>
              </p:cNvPr>
              <p:cNvPicPr>
                <a:picLocks noChangeAspect="1"/>
              </p:cNvPicPr>
              <p:nvPr/>
            </p:nvPicPr>
            <p:blipFill rotWithShape="1">
              <a:blip r:embed="rId7"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r="55827" b="61969"/>
              <a:stretch/>
            </p:blipFill>
            <p:spPr>
              <a:xfrm>
                <a:off x="6113462" y="294176"/>
                <a:ext cx="2984499" cy="1477474"/>
              </a:xfrm>
              <a:prstGeom prst="rect">
                <a:avLst/>
              </a:prstGeom>
            </p:spPr>
          </p:pic>
        </p:grpSp>
        <p:sp>
          <p:nvSpPr>
            <p:cNvPr id="15" name="Rectangle 14">
              <a:extLst>
                <a:ext uri="{FF2B5EF4-FFF2-40B4-BE49-F238E27FC236}">
                  <a16:creationId xmlns:a16="http://schemas.microsoft.com/office/drawing/2014/main" id="{C86A1BD5-3051-044C-D0DE-51B2BB776561}"/>
                </a:ext>
              </a:extLst>
            </p:cNvPr>
            <p:cNvSpPr/>
            <p:nvPr/>
          </p:nvSpPr>
          <p:spPr>
            <a:xfrm>
              <a:off x="6382511" y="1384598"/>
              <a:ext cx="5742813" cy="1477474"/>
            </a:xfrm>
            <a:prstGeom prst="rect">
              <a:avLst/>
            </a:prstGeom>
            <a:noFill/>
            <a:ln w="19050">
              <a:solidFill>
                <a:srgbClr val="C5D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950DBD2-F66F-A0F9-15A9-DA663DF769E2}"/>
              </a:ext>
            </a:extLst>
          </p:cNvPr>
          <p:cNvGrpSpPr/>
          <p:nvPr/>
        </p:nvGrpSpPr>
        <p:grpSpPr>
          <a:xfrm>
            <a:off x="5334857" y="4657966"/>
            <a:ext cx="6835775" cy="2150044"/>
            <a:chOff x="5141910" y="4708300"/>
            <a:chExt cx="6835775" cy="2150044"/>
          </a:xfrm>
        </p:grpSpPr>
        <p:pic>
          <p:nvPicPr>
            <p:cNvPr id="6" name="Picture 5">
              <a:extLst>
                <a:ext uri="{FF2B5EF4-FFF2-40B4-BE49-F238E27FC236}">
                  <a16:creationId xmlns:a16="http://schemas.microsoft.com/office/drawing/2014/main" id="{4442F017-AA5D-2C8B-063D-A3E1F75FF06F}"/>
                </a:ext>
              </a:extLst>
            </p:cNvPr>
            <p:cNvPicPr>
              <a:picLocks noChangeAspect="1"/>
            </p:cNvPicPr>
            <p:nvPr/>
          </p:nvPicPr>
          <p:blipFill rotWithShape="1">
            <a:blip r:embed="rId7"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t="60077" b="-1"/>
            <a:stretch/>
          </p:blipFill>
          <p:spPr>
            <a:xfrm>
              <a:off x="5141910" y="5293075"/>
              <a:ext cx="6756399" cy="1550991"/>
            </a:xfrm>
            <a:prstGeom prst="rect">
              <a:avLst/>
            </a:prstGeom>
          </p:spPr>
        </p:pic>
        <p:sp>
          <p:nvSpPr>
            <p:cNvPr id="13" name="TextBox 12">
              <a:extLst>
                <a:ext uri="{FF2B5EF4-FFF2-40B4-BE49-F238E27FC236}">
                  <a16:creationId xmlns:a16="http://schemas.microsoft.com/office/drawing/2014/main" id="{E745EF32-13B7-F718-A719-89F08A1AF92F}"/>
                </a:ext>
              </a:extLst>
            </p:cNvPr>
            <p:cNvSpPr txBox="1"/>
            <p:nvPr/>
          </p:nvSpPr>
          <p:spPr>
            <a:xfrm>
              <a:off x="5255381" y="4708300"/>
              <a:ext cx="6722304" cy="584775"/>
            </a:xfrm>
            <a:prstGeom prst="rect">
              <a:avLst/>
            </a:prstGeom>
            <a:noFill/>
          </p:spPr>
          <p:txBody>
            <a:bodyPr wrap="square" rtlCol="0">
              <a:spAutoFit/>
            </a:bodyPr>
            <a:lstStyle/>
            <a:p>
              <a:r>
                <a:rPr lang="en-US" sz="1600" b="1" dirty="0">
                  <a:solidFill>
                    <a:srgbClr val="000000"/>
                  </a:solidFill>
                  <a:latin typeface="Arial Narrow" panose="020B0604020202020204" pitchFamily="34" charset="0"/>
                  <a:cs typeface="Arial Narrow" panose="020B0604020202020204" pitchFamily="34" charset="0"/>
                </a:rPr>
                <a:t>Additional evaluations: For patients on Soliris or other medications that increase meningococcal infection risk</a:t>
              </a:r>
            </a:p>
          </p:txBody>
        </p:sp>
        <p:sp>
          <p:nvSpPr>
            <p:cNvPr id="16" name="Rectangle 15">
              <a:extLst>
                <a:ext uri="{FF2B5EF4-FFF2-40B4-BE49-F238E27FC236}">
                  <a16:creationId xmlns:a16="http://schemas.microsoft.com/office/drawing/2014/main" id="{FCB29096-E53A-C94D-D9B1-156127B40396}"/>
                </a:ext>
              </a:extLst>
            </p:cNvPr>
            <p:cNvSpPr/>
            <p:nvPr/>
          </p:nvSpPr>
          <p:spPr>
            <a:xfrm>
              <a:off x="5176006" y="4708300"/>
              <a:ext cx="6722303" cy="2150044"/>
            </a:xfrm>
            <a:prstGeom prst="rect">
              <a:avLst/>
            </a:prstGeom>
            <a:noFill/>
            <a:ln w="19050">
              <a:solidFill>
                <a:srgbClr val="C5D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775753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6494A9-BAF6-E241-A959-ED0057D311EA}"/>
              </a:ext>
            </a:extLst>
          </p:cNvPr>
          <p:cNvGrpSpPr/>
          <p:nvPr/>
        </p:nvGrpSpPr>
        <p:grpSpPr>
          <a:xfrm>
            <a:off x="1914752" y="1385082"/>
            <a:ext cx="8133894" cy="4804386"/>
            <a:chOff x="1791757" y="1610687"/>
            <a:chExt cx="8836324" cy="4362274"/>
          </a:xfrm>
        </p:grpSpPr>
        <p:pic>
          <p:nvPicPr>
            <p:cNvPr id="5" name="Picture 2" descr="PPT - Emerging Clinical Insights Into Paroxysmal Nocturnal Hemoglobinuria  PowerPoint Presentation - ID:1943915">
              <a:extLst>
                <a:ext uri="{FF2B5EF4-FFF2-40B4-BE49-F238E27FC236}">
                  <a16:creationId xmlns:a16="http://schemas.microsoft.com/office/drawing/2014/main" id="{D3A4CA9A-EE42-C39C-CCA0-EFD636F84BA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6303" t="19526" r="1290" b="2569"/>
            <a:stretch/>
          </p:blipFill>
          <p:spPr bwMode="auto">
            <a:xfrm>
              <a:off x="1791757" y="1610687"/>
              <a:ext cx="8836324" cy="43622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1">
              <a:extLst>
                <a:ext uri="{FF2B5EF4-FFF2-40B4-BE49-F238E27FC236}">
                  <a16:creationId xmlns:a16="http://schemas.microsoft.com/office/drawing/2014/main" id="{73260A0E-2119-175B-015E-33A884BC85EB}"/>
                </a:ext>
              </a:extLst>
            </p:cNvPr>
            <p:cNvSpPr/>
            <p:nvPr/>
          </p:nvSpPr>
          <p:spPr>
            <a:xfrm>
              <a:off x="3872458" y="1723869"/>
              <a:ext cx="2638269" cy="594610"/>
            </a:xfrm>
            <a:prstGeom prst="roundRect">
              <a:avLst>
                <a:gd name="adj" fmla="val 175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PNH is suspected</a:t>
              </a:r>
            </a:p>
          </p:txBody>
        </p:sp>
      </p:grpSp>
      <p:sp>
        <p:nvSpPr>
          <p:cNvPr id="8" name="Title 7">
            <a:extLst>
              <a:ext uri="{FF2B5EF4-FFF2-40B4-BE49-F238E27FC236}">
                <a16:creationId xmlns:a16="http://schemas.microsoft.com/office/drawing/2014/main" id="{8BFCEDF4-E0D2-C19B-94AE-1E1165EFC04F}"/>
              </a:ext>
            </a:extLst>
          </p:cNvPr>
          <p:cNvSpPr>
            <a:spLocks noGrp="1"/>
          </p:cNvSpPr>
          <p:nvPr>
            <p:ph type="title"/>
          </p:nvPr>
        </p:nvSpPr>
        <p:spPr/>
        <p:txBody>
          <a:bodyPr/>
          <a:lstStyle/>
          <a:p>
            <a:r>
              <a:rPr lang="en-US" dirty="0"/>
              <a:t>Proposed Guideline for the Management of PNH</a:t>
            </a:r>
          </a:p>
        </p:txBody>
      </p:sp>
      <p:sp>
        <p:nvSpPr>
          <p:cNvPr id="9" name="Footer Placeholder 8">
            <a:extLst>
              <a:ext uri="{FF2B5EF4-FFF2-40B4-BE49-F238E27FC236}">
                <a16:creationId xmlns:a16="http://schemas.microsoft.com/office/drawing/2014/main" id="{DCF03F28-97A1-E0A9-8400-6FFA8E6A8215}"/>
              </a:ext>
            </a:extLst>
          </p:cNvPr>
          <p:cNvSpPr>
            <a:spLocks noGrp="1"/>
          </p:cNvSpPr>
          <p:nvPr>
            <p:ph type="ftr" sz="quarter" idx="3"/>
          </p:nvPr>
        </p:nvSpPr>
        <p:spPr/>
        <p:txBody>
          <a:bodyPr/>
          <a:lstStyle/>
          <a:p>
            <a:r>
              <a:rPr lang="en-US" dirty="0"/>
              <a:t>Algorithm courtesy of Jong-</a:t>
            </a:r>
            <a:r>
              <a:rPr lang="en-US" dirty="0" err="1"/>
              <a:t>Wook</a:t>
            </a:r>
            <a:r>
              <a:rPr lang="en-US" dirty="0"/>
              <a:t> Lee, MD</a:t>
            </a:r>
          </a:p>
        </p:txBody>
      </p:sp>
    </p:spTree>
    <p:extLst>
      <p:ext uri="{BB962C8B-B14F-4D97-AF65-F5344CB8AC3E}">
        <p14:creationId xmlns:p14="http://schemas.microsoft.com/office/powerpoint/2010/main" val="98775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9BCB-F06C-4A72-BFE8-032AB7778B5B}"/>
              </a:ext>
            </a:extLst>
          </p:cNvPr>
          <p:cNvSpPr>
            <a:spLocks noGrp="1"/>
          </p:cNvSpPr>
          <p:nvPr>
            <p:ph type="title"/>
          </p:nvPr>
        </p:nvSpPr>
        <p:spPr/>
        <p:txBody>
          <a:bodyPr anchor="ctr">
            <a:normAutofit/>
          </a:bodyPr>
          <a:lstStyle/>
          <a:p>
            <a:r>
              <a:rPr lang="en-US" sz="2800" dirty="0"/>
              <a:t>Conceptual Model of PNH</a:t>
            </a:r>
          </a:p>
        </p:txBody>
      </p:sp>
      <p:sp>
        <p:nvSpPr>
          <p:cNvPr id="3" name="Footer Placeholder 2">
            <a:extLst>
              <a:ext uri="{FF2B5EF4-FFF2-40B4-BE49-F238E27FC236}">
                <a16:creationId xmlns:a16="http://schemas.microsoft.com/office/drawing/2014/main" id="{63CD6A9E-4D05-C3E7-D544-365A6E69D6E1}"/>
              </a:ext>
            </a:extLst>
          </p:cNvPr>
          <p:cNvSpPr>
            <a:spLocks noGrp="1"/>
          </p:cNvSpPr>
          <p:nvPr>
            <p:ph type="ftr" sz="quarter" idx="3"/>
          </p:nvPr>
        </p:nvSpPr>
        <p:spPr/>
        <p:txBody>
          <a:bodyPr/>
          <a:lstStyle/>
          <a:p>
            <a:r>
              <a:rPr lang="en-US" dirty="0"/>
              <a:t>Daly RP, et al. </a:t>
            </a:r>
            <a:r>
              <a:rPr lang="en-US" i="1" dirty="0"/>
              <a:t>J Patient Rep Outcomes. </a:t>
            </a:r>
            <a:r>
              <a:rPr lang="en-US" dirty="0"/>
              <a:t>2021;5(1):102.</a:t>
            </a:r>
          </a:p>
        </p:txBody>
      </p:sp>
      <p:sp>
        <p:nvSpPr>
          <p:cNvPr id="5" name="Rounded Rectangle 4">
            <a:extLst>
              <a:ext uri="{FF2B5EF4-FFF2-40B4-BE49-F238E27FC236}">
                <a16:creationId xmlns:a16="http://schemas.microsoft.com/office/drawing/2014/main" id="{3894C0CF-266C-D07E-36EE-FC544AFABC32}"/>
              </a:ext>
            </a:extLst>
          </p:cNvPr>
          <p:cNvSpPr/>
          <p:nvPr/>
        </p:nvSpPr>
        <p:spPr>
          <a:xfrm>
            <a:off x="609601" y="1267952"/>
            <a:ext cx="4280662" cy="5000199"/>
          </a:xfrm>
          <a:prstGeom prst="roundRect">
            <a:avLst>
              <a:gd name="adj" fmla="val 8335"/>
            </a:avLst>
          </a:prstGeom>
          <a:solidFill>
            <a:schemeClr val="accent5">
              <a:lumMod val="20000"/>
              <a:lumOff val="80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b"/>
          <a:lstStyle/>
          <a:p>
            <a:pPr marL="342900" indent="-342900">
              <a:spcAft>
                <a:spcPts val="600"/>
              </a:spcAft>
              <a:buFont typeface="Arial" panose="020B0604020202020204" pitchFamily="34" charset="0"/>
              <a:buChar char="•"/>
            </a:pPr>
            <a:r>
              <a:rPr lang="en-US" sz="1600" dirty="0">
                <a:solidFill>
                  <a:schemeClr val="tx1">
                    <a:lumMod val="50000"/>
                  </a:schemeClr>
                </a:solidFill>
              </a:rPr>
              <a:t>Fatigue</a:t>
            </a:r>
          </a:p>
          <a:p>
            <a:pPr marL="342900" indent="-342900">
              <a:spcAft>
                <a:spcPts val="600"/>
              </a:spcAft>
              <a:buFont typeface="Arial" panose="020B0604020202020204" pitchFamily="34" charset="0"/>
              <a:buChar char="•"/>
            </a:pPr>
            <a:r>
              <a:rPr lang="en-US" sz="1600" dirty="0">
                <a:solidFill>
                  <a:schemeClr val="tx1">
                    <a:lumMod val="50000"/>
                  </a:schemeClr>
                </a:solidFill>
              </a:rPr>
              <a:t>Abdominal pain</a:t>
            </a:r>
          </a:p>
          <a:p>
            <a:pPr marL="342900" indent="-342900">
              <a:spcAft>
                <a:spcPts val="600"/>
              </a:spcAft>
              <a:buFont typeface="Arial" panose="020B0604020202020204" pitchFamily="34" charset="0"/>
              <a:buChar char="•"/>
            </a:pPr>
            <a:r>
              <a:rPr lang="en-US" sz="1600" dirty="0">
                <a:solidFill>
                  <a:schemeClr val="tx1">
                    <a:lumMod val="50000"/>
                  </a:schemeClr>
                </a:solidFill>
              </a:rPr>
              <a:t>Headaches</a:t>
            </a:r>
          </a:p>
          <a:p>
            <a:pPr marL="342900" indent="-342900">
              <a:spcAft>
                <a:spcPts val="600"/>
              </a:spcAft>
              <a:buFont typeface="Arial" panose="020B0604020202020204" pitchFamily="34" charset="0"/>
              <a:buChar char="•"/>
            </a:pPr>
            <a:r>
              <a:rPr lang="en-US" sz="1600" dirty="0">
                <a:solidFill>
                  <a:schemeClr val="tx1">
                    <a:lumMod val="50000"/>
                  </a:schemeClr>
                </a:solidFill>
              </a:rPr>
              <a:t>Shortness of breath</a:t>
            </a:r>
          </a:p>
          <a:p>
            <a:pPr marL="342900" indent="-342900">
              <a:spcAft>
                <a:spcPts val="600"/>
              </a:spcAft>
              <a:buFont typeface="Arial" panose="020B0604020202020204" pitchFamily="34" charset="0"/>
              <a:buChar char="•"/>
            </a:pPr>
            <a:r>
              <a:rPr lang="en-US" sz="1600" dirty="0">
                <a:solidFill>
                  <a:schemeClr val="tx1">
                    <a:lumMod val="50000"/>
                  </a:schemeClr>
                </a:solidFill>
              </a:rPr>
              <a:t>Difficulty swallowing</a:t>
            </a:r>
          </a:p>
          <a:p>
            <a:pPr marL="342900" indent="-342900">
              <a:spcAft>
                <a:spcPts val="600"/>
              </a:spcAft>
              <a:buFont typeface="Arial" panose="020B0604020202020204" pitchFamily="34" charset="0"/>
              <a:buChar char="•"/>
            </a:pPr>
            <a:r>
              <a:rPr lang="en-US" sz="1600" dirty="0">
                <a:solidFill>
                  <a:schemeClr val="tx1">
                    <a:lumMod val="50000"/>
                  </a:schemeClr>
                </a:solidFill>
              </a:rPr>
              <a:t>Erectile dysfunction</a:t>
            </a:r>
          </a:p>
          <a:p>
            <a:pPr marL="342900" indent="-342900">
              <a:spcAft>
                <a:spcPts val="600"/>
              </a:spcAft>
              <a:buFont typeface="Arial" panose="020B0604020202020204" pitchFamily="34" charset="0"/>
              <a:buChar char="•"/>
            </a:pPr>
            <a:r>
              <a:rPr lang="en-US" sz="1600" dirty="0">
                <a:solidFill>
                  <a:schemeClr val="tx1">
                    <a:lumMod val="50000"/>
                  </a:schemeClr>
                </a:solidFill>
              </a:rPr>
              <a:t>Hemoglobinuria</a:t>
            </a:r>
          </a:p>
          <a:p>
            <a:pPr marL="342900" indent="-342900">
              <a:spcAft>
                <a:spcPts val="600"/>
              </a:spcAft>
              <a:buFont typeface="Arial" panose="020B0604020202020204" pitchFamily="34" charset="0"/>
              <a:buChar char="•"/>
            </a:pPr>
            <a:r>
              <a:rPr lang="en-US" sz="1600" dirty="0">
                <a:solidFill>
                  <a:schemeClr val="tx1">
                    <a:lumMod val="50000"/>
                  </a:schemeClr>
                </a:solidFill>
              </a:rPr>
              <a:t>Cardiovascular symptoms (e.g., chest pain, irregular heartbeat)</a:t>
            </a:r>
          </a:p>
          <a:p>
            <a:pPr marL="342900" indent="-342900">
              <a:spcAft>
                <a:spcPts val="600"/>
              </a:spcAft>
              <a:buFont typeface="Arial" panose="020B0604020202020204" pitchFamily="34" charset="0"/>
              <a:buChar char="•"/>
            </a:pPr>
            <a:r>
              <a:rPr lang="en-US" sz="1600" dirty="0">
                <a:solidFill>
                  <a:schemeClr val="tx1">
                    <a:lumMod val="50000"/>
                  </a:schemeClr>
                </a:solidFill>
              </a:rPr>
              <a:t>Cognitive symptoms (e.g., confusion, poor concentration, dizziness)</a:t>
            </a:r>
          </a:p>
          <a:p>
            <a:pPr marL="342900" indent="-342900">
              <a:spcAft>
                <a:spcPts val="600"/>
              </a:spcAft>
              <a:buFont typeface="Arial" panose="020B0604020202020204" pitchFamily="34" charset="0"/>
              <a:buChar char="•"/>
            </a:pPr>
            <a:r>
              <a:rPr lang="en-US" sz="1600" dirty="0">
                <a:solidFill>
                  <a:schemeClr val="tx1">
                    <a:lumMod val="50000"/>
                  </a:schemeClr>
                </a:solidFill>
              </a:rPr>
              <a:t>Bruising/bleeding</a:t>
            </a:r>
          </a:p>
          <a:p>
            <a:pPr marL="342900" indent="-342900">
              <a:spcAft>
                <a:spcPts val="600"/>
              </a:spcAft>
              <a:buFont typeface="Arial" panose="020B0604020202020204" pitchFamily="34" charset="0"/>
              <a:buChar char="•"/>
            </a:pPr>
            <a:r>
              <a:rPr lang="en-US" sz="1600" dirty="0">
                <a:solidFill>
                  <a:schemeClr val="tx1">
                    <a:lumMod val="50000"/>
                  </a:schemeClr>
                </a:solidFill>
              </a:rPr>
              <a:t>Back pain</a:t>
            </a:r>
          </a:p>
          <a:p>
            <a:pPr marL="342900" indent="-342900">
              <a:spcAft>
                <a:spcPts val="600"/>
              </a:spcAft>
              <a:buFont typeface="Arial" panose="020B0604020202020204" pitchFamily="34" charset="0"/>
              <a:buChar char="•"/>
            </a:pPr>
            <a:r>
              <a:rPr lang="en-US" sz="1600" dirty="0">
                <a:solidFill>
                  <a:schemeClr val="tx1">
                    <a:lumMod val="50000"/>
                  </a:schemeClr>
                </a:solidFill>
              </a:rPr>
              <a:t>Leg pain </a:t>
            </a:r>
          </a:p>
        </p:txBody>
      </p:sp>
      <p:sp>
        <p:nvSpPr>
          <p:cNvPr id="4" name="Left Brace 3">
            <a:extLst>
              <a:ext uri="{FF2B5EF4-FFF2-40B4-BE49-F238E27FC236}">
                <a16:creationId xmlns:a16="http://schemas.microsoft.com/office/drawing/2014/main" id="{E36259EC-4FFA-08C1-154B-8366C88EDFE8}"/>
              </a:ext>
            </a:extLst>
          </p:cNvPr>
          <p:cNvSpPr/>
          <p:nvPr/>
        </p:nvSpPr>
        <p:spPr>
          <a:xfrm flipH="1">
            <a:off x="5020923" y="1333953"/>
            <a:ext cx="817490" cy="4840402"/>
          </a:xfrm>
          <a:prstGeom prst="leftBrace">
            <a:avLst>
              <a:gd name="adj1" fmla="val 30486"/>
              <a:gd name="adj2" fmla="val 50000"/>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02E9FD7-194C-38D4-2EFA-B4008BDEF4BA}"/>
              </a:ext>
            </a:extLst>
          </p:cNvPr>
          <p:cNvSpPr txBox="1"/>
          <p:nvPr/>
        </p:nvSpPr>
        <p:spPr>
          <a:xfrm>
            <a:off x="1644529" y="1396642"/>
            <a:ext cx="2210805" cy="400110"/>
          </a:xfrm>
          <a:prstGeom prst="rect">
            <a:avLst/>
          </a:prstGeom>
          <a:noFill/>
        </p:spPr>
        <p:txBody>
          <a:bodyPr wrap="square">
            <a:spAutoFit/>
          </a:bodyPr>
          <a:lstStyle/>
          <a:p>
            <a:pPr algn="ctr">
              <a:spcAft>
                <a:spcPts val="600"/>
              </a:spcAft>
            </a:pPr>
            <a:r>
              <a:rPr lang="en-US" sz="2000" b="1" dirty="0">
                <a:solidFill>
                  <a:schemeClr val="tx1">
                    <a:lumMod val="50000"/>
                  </a:schemeClr>
                </a:solidFill>
              </a:rPr>
              <a:t>PNH Symptoms:</a:t>
            </a:r>
          </a:p>
        </p:txBody>
      </p:sp>
      <p:grpSp>
        <p:nvGrpSpPr>
          <p:cNvPr id="14" name="Group 13">
            <a:extLst>
              <a:ext uri="{FF2B5EF4-FFF2-40B4-BE49-F238E27FC236}">
                <a16:creationId xmlns:a16="http://schemas.microsoft.com/office/drawing/2014/main" id="{F6D1DEE6-515C-9F3B-9978-5B65B4EFD7BC}"/>
              </a:ext>
            </a:extLst>
          </p:cNvPr>
          <p:cNvGrpSpPr/>
          <p:nvPr/>
        </p:nvGrpSpPr>
        <p:grpSpPr>
          <a:xfrm>
            <a:off x="6037686" y="1081548"/>
            <a:ext cx="5870777" cy="5378482"/>
            <a:chOff x="5981699" y="1056823"/>
            <a:chExt cx="5870777" cy="5456351"/>
          </a:xfrm>
        </p:grpSpPr>
        <p:sp>
          <p:nvSpPr>
            <p:cNvPr id="13" name="Rounded Rectangle 12">
              <a:extLst>
                <a:ext uri="{FF2B5EF4-FFF2-40B4-BE49-F238E27FC236}">
                  <a16:creationId xmlns:a16="http://schemas.microsoft.com/office/drawing/2014/main" id="{2440821A-2021-F0EB-2485-5453F823E6E3}"/>
                </a:ext>
              </a:extLst>
            </p:cNvPr>
            <p:cNvSpPr/>
            <p:nvPr/>
          </p:nvSpPr>
          <p:spPr>
            <a:xfrm>
              <a:off x="5981699" y="1056823"/>
              <a:ext cx="5870777" cy="5352697"/>
            </a:xfrm>
            <a:prstGeom prst="roundRect">
              <a:avLst>
                <a:gd name="adj" fmla="val 921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4A1172-902B-AA19-4FCE-7F1CF2F661F3}"/>
                </a:ext>
              </a:extLst>
            </p:cNvPr>
            <p:cNvSpPr txBox="1"/>
            <p:nvPr/>
          </p:nvSpPr>
          <p:spPr>
            <a:xfrm>
              <a:off x="6252271" y="2050414"/>
              <a:ext cx="2579194" cy="4462760"/>
            </a:xfrm>
            <a:prstGeom prst="rect">
              <a:avLst/>
            </a:prstGeom>
            <a:noFill/>
          </p:spPr>
          <p:txBody>
            <a:bodyPr wrap="square">
              <a:spAutoFit/>
            </a:bodyPr>
            <a:lstStyle/>
            <a:p>
              <a:r>
                <a:rPr lang="en-US" sz="1500" b="1" dirty="0">
                  <a:solidFill>
                    <a:schemeClr val="accent1">
                      <a:lumMod val="75000"/>
                    </a:schemeClr>
                  </a:solidFill>
                </a:rPr>
                <a:t>Impacts on illness perceptions </a:t>
              </a:r>
            </a:p>
            <a:p>
              <a:pPr marL="285750" indent="-285750">
                <a:buFont typeface="Arial" panose="020B0604020202020204" pitchFamily="34" charset="0"/>
                <a:buChar char="•"/>
              </a:pPr>
              <a:r>
                <a:rPr lang="en-US" sz="1500" dirty="0"/>
                <a:t>E.g., losing control of own body, visible symptoms remind me I'm sick</a:t>
              </a:r>
            </a:p>
            <a:p>
              <a:pPr marL="285750" indent="-285750">
                <a:buFont typeface="Arial" panose="020B0604020202020204" pitchFamily="34" charset="0"/>
                <a:buChar char="•"/>
              </a:pPr>
              <a:endParaRPr lang="en-US" sz="2000" dirty="0"/>
            </a:p>
            <a:p>
              <a:r>
                <a:rPr lang="en-US" sz="1500" b="1" dirty="0">
                  <a:solidFill>
                    <a:schemeClr val="accent1">
                      <a:lumMod val="75000"/>
                    </a:schemeClr>
                  </a:solidFill>
                </a:rPr>
                <a:t>Impact on work/school life</a:t>
              </a:r>
            </a:p>
            <a:p>
              <a:pPr marL="285750" indent="-285750">
                <a:buFont typeface="Arial" panose="020B0604020202020204" pitchFamily="34" charset="0"/>
                <a:buChar char="•"/>
              </a:pPr>
              <a:r>
                <a:rPr lang="en-US" sz="1500" dirty="0"/>
                <a:t>E.g., problems with work, no flexibility in planning studies</a:t>
              </a:r>
            </a:p>
            <a:p>
              <a:pPr marL="285750" indent="-285750">
                <a:buFont typeface="Arial" panose="020B0604020202020204" pitchFamily="34" charset="0"/>
                <a:buChar char="•"/>
              </a:pPr>
              <a:endParaRPr lang="en-US" sz="2000" dirty="0"/>
            </a:p>
            <a:p>
              <a:r>
                <a:rPr lang="en-US" sz="1500" b="1" dirty="0">
                  <a:solidFill>
                    <a:schemeClr val="accent1">
                      <a:lumMod val="75000"/>
                    </a:schemeClr>
                  </a:solidFill>
                </a:rPr>
                <a:t>Overall quality of life</a:t>
              </a:r>
            </a:p>
            <a:p>
              <a:pPr marL="285750" indent="-285750">
                <a:buFont typeface="Arial" panose="020B0604020202020204" pitchFamily="34" charset="0"/>
                <a:buChar char="•"/>
              </a:pPr>
              <a:r>
                <a:rPr lang="en-US" sz="1500" dirty="0"/>
                <a:t>E.g., normal rhythm of life affected, missing something in life, future prospects limited</a:t>
              </a:r>
            </a:p>
            <a:p>
              <a:pPr marL="285750" indent="-285750">
                <a:buFont typeface="Arial" panose="020B0604020202020204" pitchFamily="34" charset="0"/>
                <a:buChar char="•"/>
              </a:pPr>
              <a:endParaRPr lang="en-US" sz="1500" dirty="0"/>
            </a:p>
          </p:txBody>
        </p:sp>
        <p:sp>
          <p:nvSpPr>
            <p:cNvPr id="9" name="TextBox 8">
              <a:extLst>
                <a:ext uri="{FF2B5EF4-FFF2-40B4-BE49-F238E27FC236}">
                  <a16:creationId xmlns:a16="http://schemas.microsoft.com/office/drawing/2014/main" id="{576168A0-3792-B67E-E918-50B26C404FC7}"/>
                </a:ext>
              </a:extLst>
            </p:cNvPr>
            <p:cNvSpPr txBox="1"/>
            <p:nvPr/>
          </p:nvSpPr>
          <p:spPr>
            <a:xfrm>
              <a:off x="8954678" y="1312882"/>
              <a:ext cx="2732310" cy="4939814"/>
            </a:xfrm>
            <a:prstGeom prst="rect">
              <a:avLst/>
            </a:prstGeom>
            <a:noFill/>
          </p:spPr>
          <p:txBody>
            <a:bodyPr wrap="square">
              <a:spAutoFit/>
            </a:bodyPr>
            <a:lstStyle/>
            <a:p>
              <a:r>
                <a:rPr lang="en-US" sz="1500" b="1" dirty="0">
                  <a:solidFill>
                    <a:schemeClr val="accent1">
                      <a:lumMod val="75000"/>
                    </a:schemeClr>
                  </a:solidFill>
                </a:rPr>
                <a:t>Preoccupation with disease</a:t>
              </a:r>
            </a:p>
            <a:p>
              <a:pPr marL="285750" indent="-285750">
                <a:buFont typeface="Arial" panose="020B0604020202020204" pitchFamily="34" charset="0"/>
                <a:buChar char="•"/>
              </a:pPr>
              <a:r>
                <a:rPr lang="en-US" sz="1500" dirty="0"/>
                <a:t>E.g., thoughts center around disease, disease center of life</a:t>
              </a:r>
            </a:p>
            <a:p>
              <a:pPr marL="285750" indent="-285750">
                <a:buFont typeface="Arial" panose="020B0604020202020204" pitchFamily="34" charset="0"/>
                <a:buChar char="•"/>
              </a:pPr>
              <a:endParaRPr lang="en-US" sz="1500" dirty="0"/>
            </a:p>
            <a:p>
              <a:r>
                <a:rPr lang="en-US" sz="1500" b="1" dirty="0">
                  <a:solidFill>
                    <a:schemeClr val="accent1">
                      <a:lumMod val="75000"/>
                    </a:schemeClr>
                  </a:solidFill>
                </a:rPr>
                <a:t>Emotional impacts </a:t>
              </a:r>
            </a:p>
            <a:p>
              <a:pPr marL="285750" indent="-285750">
                <a:buFont typeface="Arial" panose="020B0604020202020204" pitchFamily="34" charset="0"/>
                <a:buChar char="•"/>
              </a:pPr>
              <a:r>
                <a:rPr lang="en-US" sz="1500" dirty="0"/>
                <a:t>E.g., fear, loss of lightheartedness, stress,  helplessness</a:t>
              </a:r>
            </a:p>
            <a:p>
              <a:endParaRPr lang="en-US" sz="1500" dirty="0"/>
            </a:p>
            <a:p>
              <a:r>
                <a:rPr lang="en-US" sz="1500" b="1" dirty="0">
                  <a:solidFill>
                    <a:schemeClr val="accent1">
                      <a:lumMod val="75000"/>
                    </a:schemeClr>
                  </a:solidFill>
                </a:rPr>
                <a:t>Physical impacts</a:t>
              </a:r>
            </a:p>
            <a:p>
              <a:pPr marL="285750" indent="-285750">
                <a:buFont typeface="Arial" panose="020B0604020202020204" pitchFamily="34" charset="0"/>
                <a:buChar char="•"/>
              </a:pPr>
              <a:r>
                <a:rPr lang="en-US" sz="1500" dirty="0"/>
                <a:t>E.g., trouble walking, jogging, standing</a:t>
              </a:r>
            </a:p>
            <a:p>
              <a:endParaRPr lang="en-US" sz="1500" dirty="0"/>
            </a:p>
            <a:p>
              <a:r>
                <a:rPr lang="en-US" sz="1500" b="1" dirty="0">
                  <a:solidFill>
                    <a:schemeClr val="accent1">
                      <a:lumMod val="75000"/>
                    </a:schemeClr>
                  </a:solidFill>
                </a:rPr>
                <a:t>Impacts on ADLs</a:t>
              </a:r>
            </a:p>
            <a:p>
              <a:pPr marL="285750" indent="-285750">
                <a:buFont typeface="Arial" panose="020B0604020202020204" pitchFamily="34" charset="0"/>
                <a:buChar char="•"/>
              </a:pPr>
              <a:r>
                <a:rPr lang="en-US" sz="1500" dirty="0"/>
                <a:t>E.g., problems getting household work done</a:t>
              </a:r>
            </a:p>
            <a:p>
              <a:endParaRPr lang="en-US" sz="1500" dirty="0"/>
            </a:p>
            <a:p>
              <a:r>
                <a:rPr lang="en-US" sz="1500" b="1" dirty="0">
                  <a:solidFill>
                    <a:schemeClr val="accent1">
                      <a:lumMod val="75000"/>
                    </a:schemeClr>
                  </a:solidFill>
                </a:rPr>
                <a:t>Impacts on relationship</a:t>
              </a:r>
            </a:p>
            <a:p>
              <a:pPr marL="285750" indent="-285750">
                <a:buFont typeface="Arial" panose="020B0604020202020204" pitchFamily="34" charset="0"/>
                <a:buChar char="•"/>
              </a:pPr>
              <a:r>
                <a:rPr lang="en-US" sz="1500" dirty="0"/>
                <a:t>E.g., support from family/friends </a:t>
              </a:r>
            </a:p>
          </p:txBody>
        </p:sp>
        <p:sp>
          <p:nvSpPr>
            <p:cNvPr id="12" name="TextBox 11">
              <a:extLst>
                <a:ext uri="{FF2B5EF4-FFF2-40B4-BE49-F238E27FC236}">
                  <a16:creationId xmlns:a16="http://schemas.microsoft.com/office/drawing/2014/main" id="{D14068AF-2CBE-6D67-9039-FF730318A648}"/>
                </a:ext>
              </a:extLst>
            </p:cNvPr>
            <p:cNvSpPr txBox="1"/>
            <p:nvPr/>
          </p:nvSpPr>
          <p:spPr>
            <a:xfrm>
              <a:off x="6286996" y="1351436"/>
              <a:ext cx="2210805" cy="400110"/>
            </a:xfrm>
            <a:prstGeom prst="rect">
              <a:avLst/>
            </a:prstGeom>
            <a:noFill/>
          </p:spPr>
          <p:txBody>
            <a:bodyPr wrap="square">
              <a:spAutoFit/>
            </a:bodyPr>
            <a:lstStyle/>
            <a:p>
              <a:pPr algn="ctr">
                <a:spcAft>
                  <a:spcPts val="600"/>
                </a:spcAft>
              </a:pPr>
              <a:r>
                <a:rPr lang="en-US" sz="2000" b="1" dirty="0">
                  <a:solidFill>
                    <a:schemeClr val="tx1">
                      <a:lumMod val="50000"/>
                    </a:schemeClr>
                  </a:solidFill>
                </a:rPr>
                <a:t>Impacts of PNH:</a:t>
              </a:r>
            </a:p>
          </p:txBody>
        </p:sp>
      </p:grpSp>
    </p:spTree>
    <p:extLst>
      <p:ext uri="{BB962C8B-B14F-4D97-AF65-F5344CB8AC3E}">
        <p14:creationId xmlns:p14="http://schemas.microsoft.com/office/powerpoint/2010/main" val="37710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BD89-0FA3-4480-A91F-68F211B79654}"/>
              </a:ext>
            </a:extLst>
          </p:cNvPr>
          <p:cNvSpPr>
            <a:spLocks noGrp="1"/>
          </p:cNvSpPr>
          <p:nvPr>
            <p:ph type="title"/>
          </p:nvPr>
        </p:nvSpPr>
        <p:spPr>
          <a:xfrm>
            <a:off x="226503" y="1826201"/>
            <a:ext cx="3465821" cy="1185577"/>
          </a:xfrm>
        </p:spPr>
        <p:txBody>
          <a:bodyPr anchor="t">
            <a:noAutofit/>
          </a:bodyPr>
          <a:lstStyle/>
          <a:p>
            <a:r>
              <a:rPr lang="en-US" sz="2400" dirty="0"/>
              <a:t>Overview of the Complement Activation Cascade Illustrating Targets </a:t>
            </a:r>
            <a:br>
              <a:rPr lang="en-US" sz="2400" dirty="0"/>
            </a:br>
            <a:r>
              <a:rPr lang="en-US" sz="2400" dirty="0"/>
              <a:t>for Therapeutic Modulation in PNH</a:t>
            </a:r>
          </a:p>
        </p:txBody>
      </p:sp>
      <p:sp>
        <p:nvSpPr>
          <p:cNvPr id="4" name="TextBox 3">
            <a:extLst>
              <a:ext uri="{FF2B5EF4-FFF2-40B4-BE49-F238E27FC236}">
                <a16:creationId xmlns:a16="http://schemas.microsoft.com/office/drawing/2014/main" id="{ABF446DF-225A-48BA-935D-0ABBC0A04715}"/>
              </a:ext>
            </a:extLst>
          </p:cNvPr>
          <p:cNvSpPr txBox="1"/>
          <p:nvPr/>
        </p:nvSpPr>
        <p:spPr>
          <a:xfrm>
            <a:off x="0" y="5767920"/>
            <a:ext cx="290464" cy="369332"/>
          </a:xfrm>
          <a:prstGeom prst="rect">
            <a:avLst/>
          </a:prstGeom>
          <a:noFill/>
        </p:spPr>
        <p:txBody>
          <a:bodyPr wrap="none" rtlCol="0">
            <a:spAutoFit/>
          </a:bodyPr>
          <a:lstStyle/>
          <a:p>
            <a:pPr algn="l"/>
            <a:r>
              <a:rPr lang="fr-FR" b="0" i="0" dirty="0">
                <a:solidFill>
                  <a:srgbClr val="282828"/>
                </a:solidFill>
                <a:effectLst/>
                <a:latin typeface="MuseoSans"/>
              </a:rPr>
              <a:t>  </a:t>
            </a:r>
            <a:endParaRPr lang="en-US" sz="1100" dirty="0"/>
          </a:p>
        </p:txBody>
      </p:sp>
      <p:pic>
        <p:nvPicPr>
          <p:cNvPr id="3076" name="Picture 4" descr="Expanding Complement Therapeutics for the Treatment of Paroxysmal Nocturnal  Hemoglobinuria - ScienceDirect">
            <a:extLst>
              <a:ext uri="{FF2B5EF4-FFF2-40B4-BE49-F238E27FC236}">
                <a16:creationId xmlns:a16="http://schemas.microsoft.com/office/drawing/2014/main" id="{523B1353-599E-43E1-B605-2D09447187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633" y="726826"/>
            <a:ext cx="7923899" cy="562952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B6E1E41-7DD7-385D-E9DB-02F3D4F4EC91}"/>
              </a:ext>
            </a:extLst>
          </p:cNvPr>
          <p:cNvSpPr>
            <a:spLocks noGrp="1"/>
          </p:cNvSpPr>
          <p:nvPr>
            <p:ph type="ftr" sz="quarter" idx="3"/>
          </p:nvPr>
        </p:nvSpPr>
        <p:spPr/>
        <p:txBody>
          <a:bodyPr/>
          <a:lstStyle/>
          <a:p>
            <a:r>
              <a:rPr lang="en-US" dirty="0" err="1"/>
              <a:t>Mastellos</a:t>
            </a:r>
            <a:r>
              <a:rPr lang="en-US" dirty="0"/>
              <a:t> DC, et al. </a:t>
            </a:r>
            <a:r>
              <a:rPr lang="en-US" i="1" dirty="0"/>
              <a:t>Semin </a:t>
            </a:r>
            <a:r>
              <a:rPr lang="en-US" i="1" dirty="0" err="1"/>
              <a:t>Hematol</a:t>
            </a:r>
            <a:r>
              <a:rPr lang="en-US" i="1" dirty="0"/>
              <a:t>. </a:t>
            </a:r>
            <a:r>
              <a:rPr lang="en-US" dirty="0"/>
              <a:t>2018;55(3):167-175. </a:t>
            </a:r>
          </a:p>
        </p:txBody>
      </p:sp>
      <p:sp>
        <p:nvSpPr>
          <p:cNvPr id="3" name="Rounded Rectangular Callout 2">
            <a:extLst>
              <a:ext uri="{FF2B5EF4-FFF2-40B4-BE49-F238E27FC236}">
                <a16:creationId xmlns:a16="http://schemas.microsoft.com/office/drawing/2014/main" id="{E636F059-2200-987B-5694-FB21F5A4C82A}"/>
              </a:ext>
            </a:extLst>
          </p:cNvPr>
          <p:cNvSpPr/>
          <p:nvPr/>
        </p:nvSpPr>
        <p:spPr>
          <a:xfrm>
            <a:off x="5344691" y="4369171"/>
            <a:ext cx="1757238" cy="612251"/>
          </a:xfrm>
          <a:prstGeom prst="wedgeRoundRectCallout">
            <a:avLst>
              <a:gd name="adj1" fmla="val 49452"/>
              <a:gd name="adj2" fmla="val -228815"/>
              <a:gd name="adj3" fmla="val 16667"/>
            </a:avLst>
          </a:prstGeom>
          <a:gradFill flip="none" rotWithShape="1">
            <a:gsLst>
              <a:gs pos="0">
                <a:srgbClr val="FBD0BE"/>
              </a:gs>
              <a:gs pos="100000">
                <a:srgbClr val="F6A8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rgbClr val="000000"/>
                </a:solidFill>
              </a:rPr>
              <a:t>C3 inhibitors:</a:t>
            </a:r>
          </a:p>
          <a:p>
            <a:pPr marL="285750" indent="-194310">
              <a:buFont typeface="Arial" panose="020B0604020202020204" pitchFamily="34" charset="0"/>
              <a:buChar char="•"/>
            </a:pPr>
            <a:r>
              <a:rPr lang="en-US" sz="1000" dirty="0">
                <a:solidFill>
                  <a:srgbClr val="000000"/>
                </a:solidFill>
              </a:rPr>
              <a:t>AMY-101 (</a:t>
            </a:r>
            <a:r>
              <a:rPr lang="en-US" sz="1000" dirty="0" err="1">
                <a:solidFill>
                  <a:srgbClr val="000000"/>
                </a:solidFill>
              </a:rPr>
              <a:t>Amyndas</a:t>
            </a:r>
            <a:r>
              <a:rPr lang="en-US" sz="1000" dirty="0">
                <a:solidFill>
                  <a:srgbClr val="000000"/>
                </a:solidFill>
              </a:rPr>
              <a:t>)</a:t>
            </a:r>
          </a:p>
          <a:p>
            <a:pPr marL="285750" indent="-194310">
              <a:buFont typeface="Arial" panose="020B0604020202020204" pitchFamily="34" charset="0"/>
              <a:buChar char="•"/>
            </a:pPr>
            <a:r>
              <a:rPr lang="en-US" sz="1000" dirty="0">
                <a:solidFill>
                  <a:srgbClr val="000000"/>
                </a:solidFill>
              </a:rPr>
              <a:t>APL-2 (Apellis)</a:t>
            </a:r>
          </a:p>
        </p:txBody>
      </p:sp>
      <p:sp>
        <p:nvSpPr>
          <p:cNvPr id="7" name="Rectangle 6">
            <a:extLst>
              <a:ext uri="{FF2B5EF4-FFF2-40B4-BE49-F238E27FC236}">
                <a16:creationId xmlns:a16="http://schemas.microsoft.com/office/drawing/2014/main" id="{243A64E4-E9EE-EE07-AB39-CF1206133829}"/>
              </a:ext>
            </a:extLst>
          </p:cNvPr>
          <p:cNvSpPr/>
          <p:nvPr/>
        </p:nvSpPr>
        <p:spPr>
          <a:xfrm>
            <a:off x="4790793" y="4981422"/>
            <a:ext cx="2547439" cy="24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C3-based therapeutics</a:t>
            </a:r>
          </a:p>
        </p:txBody>
      </p:sp>
      <p:sp>
        <p:nvSpPr>
          <p:cNvPr id="8" name="Rectangle 7">
            <a:extLst>
              <a:ext uri="{FF2B5EF4-FFF2-40B4-BE49-F238E27FC236}">
                <a16:creationId xmlns:a16="http://schemas.microsoft.com/office/drawing/2014/main" id="{C040089C-450D-0866-2505-8C4078793F25}"/>
              </a:ext>
            </a:extLst>
          </p:cNvPr>
          <p:cNvSpPr/>
          <p:nvPr/>
        </p:nvSpPr>
        <p:spPr>
          <a:xfrm>
            <a:off x="9056178" y="665489"/>
            <a:ext cx="2523560" cy="27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C5-based therapeutics</a:t>
            </a:r>
          </a:p>
        </p:txBody>
      </p:sp>
      <p:sp>
        <p:nvSpPr>
          <p:cNvPr id="36" name="Rectangle 35">
            <a:extLst>
              <a:ext uri="{FF2B5EF4-FFF2-40B4-BE49-F238E27FC236}">
                <a16:creationId xmlns:a16="http://schemas.microsoft.com/office/drawing/2014/main" id="{E44731D2-B0EC-F572-F1D2-C553565296A9}"/>
              </a:ext>
            </a:extLst>
          </p:cNvPr>
          <p:cNvSpPr/>
          <p:nvPr/>
        </p:nvSpPr>
        <p:spPr>
          <a:xfrm>
            <a:off x="8371186" y="1158062"/>
            <a:ext cx="753997" cy="919607"/>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877F731-002A-4E8B-69B7-49F06775184D}"/>
              </a:ext>
            </a:extLst>
          </p:cNvPr>
          <p:cNvGrpSpPr/>
          <p:nvPr/>
        </p:nvGrpSpPr>
        <p:grpSpPr>
          <a:xfrm>
            <a:off x="8818970" y="964215"/>
            <a:ext cx="2921637" cy="1653362"/>
            <a:chOff x="8803321" y="844138"/>
            <a:chExt cx="2921637" cy="1653362"/>
          </a:xfrm>
        </p:grpSpPr>
        <p:sp>
          <p:nvSpPr>
            <p:cNvPr id="6" name="Rounded Rectangular Callout 5">
              <a:extLst>
                <a:ext uri="{FF2B5EF4-FFF2-40B4-BE49-F238E27FC236}">
                  <a16:creationId xmlns:a16="http://schemas.microsoft.com/office/drawing/2014/main" id="{B004A597-1734-A313-2BD3-D059BE2DA2FF}"/>
                </a:ext>
              </a:extLst>
            </p:cNvPr>
            <p:cNvSpPr/>
            <p:nvPr/>
          </p:nvSpPr>
          <p:spPr>
            <a:xfrm>
              <a:off x="8803321" y="844138"/>
              <a:ext cx="2921637" cy="1653362"/>
            </a:xfrm>
            <a:prstGeom prst="wedgeRoundRectCallout">
              <a:avLst>
                <a:gd name="adj1" fmla="val -40049"/>
                <a:gd name="adj2" fmla="val 79894"/>
                <a:gd name="adj3" fmla="val 16667"/>
              </a:avLst>
            </a:prstGeom>
            <a:solidFill>
              <a:srgbClr val="BDD7EE"/>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000000"/>
                </a:solidFill>
              </a:endParaRPr>
            </a:p>
          </p:txBody>
        </p:sp>
        <p:sp>
          <p:nvSpPr>
            <p:cNvPr id="10" name="TextBox 9">
              <a:extLst>
                <a:ext uri="{FF2B5EF4-FFF2-40B4-BE49-F238E27FC236}">
                  <a16:creationId xmlns:a16="http://schemas.microsoft.com/office/drawing/2014/main" id="{129BBD81-0501-D903-CF77-68AC187D2579}"/>
                </a:ext>
              </a:extLst>
            </p:cNvPr>
            <p:cNvSpPr txBox="1"/>
            <p:nvPr/>
          </p:nvSpPr>
          <p:spPr>
            <a:xfrm>
              <a:off x="9069982" y="933694"/>
              <a:ext cx="1314617" cy="1474250"/>
            </a:xfrm>
            <a:prstGeom prst="rect">
              <a:avLst/>
            </a:prstGeom>
            <a:noFill/>
          </p:spPr>
          <p:txBody>
            <a:bodyPr wrap="square" rtlCol="0">
              <a:spAutoFit/>
            </a:bodyPr>
            <a:lstStyle/>
            <a:p>
              <a:pPr>
                <a:lnSpc>
                  <a:spcPct val="90000"/>
                </a:lnSpc>
                <a:spcAft>
                  <a:spcPts val="500"/>
                </a:spcAft>
              </a:pPr>
              <a:r>
                <a:rPr lang="en-US" sz="800" b="1" dirty="0" err="1">
                  <a:solidFill>
                    <a:srgbClr val="000000"/>
                  </a:solidFill>
                </a:rPr>
                <a:t>mAbs</a:t>
              </a:r>
              <a:r>
                <a:rPr lang="en-US" sz="800" b="1" dirty="0">
                  <a:solidFill>
                    <a:srgbClr val="000000"/>
                  </a:solidFill>
                </a:rPr>
                <a:t>:</a:t>
              </a:r>
            </a:p>
            <a:p>
              <a:pPr marL="102870" indent="-102870">
                <a:lnSpc>
                  <a:spcPct val="90000"/>
                </a:lnSpc>
                <a:spcAft>
                  <a:spcPts val="500"/>
                </a:spcAft>
                <a:buFont typeface="Arial" panose="020B0604020202020204" pitchFamily="34" charset="0"/>
                <a:buChar char="•"/>
              </a:pPr>
              <a:r>
                <a:rPr lang="en-US" sz="800" dirty="0">
                  <a:solidFill>
                    <a:srgbClr val="000000"/>
                  </a:solidFill>
                </a:rPr>
                <a:t>ABP959 (Amgen)</a:t>
              </a:r>
            </a:p>
            <a:p>
              <a:pPr marL="102870" indent="-102870">
                <a:lnSpc>
                  <a:spcPct val="90000"/>
                </a:lnSpc>
                <a:spcAft>
                  <a:spcPts val="500"/>
                </a:spcAft>
                <a:buFont typeface="Arial" panose="020B0604020202020204" pitchFamily="34" charset="0"/>
                <a:buChar char="•"/>
              </a:pPr>
              <a:r>
                <a:rPr lang="en-US" sz="800" dirty="0">
                  <a:solidFill>
                    <a:srgbClr val="000000"/>
                  </a:solidFill>
                </a:rPr>
                <a:t>SKY59/RO711268 (Roche)</a:t>
              </a:r>
            </a:p>
            <a:p>
              <a:pPr marL="102870" indent="-102870">
                <a:lnSpc>
                  <a:spcPct val="90000"/>
                </a:lnSpc>
                <a:spcAft>
                  <a:spcPts val="500"/>
                </a:spcAft>
                <a:buFont typeface="Arial" panose="020B0604020202020204" pitchFamily="34" charset="0"/>
                <a:buChar char="•"/>
              </a:pPr>
              <a:r>
                <a:rPr lang="en-US" sz="800" dirty="0">
                  <a:solidFill>
                    <a:srgbClr val="000000"/>
                  </a:solidFill>
                </a:rPr>
                <a:t>ALXN1210 (Alexion)</a:t>
              </a:r>
            </a:p>
            <a:p>
              <a:pPr marL="102870" indent="-102870">
                <a:lnSpc>
                  <a:spcPct val="90000"/>
                </a:lnSpc>
                <a:spcAft>
                  <a:spcPts val="500"/>
                </a:spcAft>
                <a:buFont typeface="Arial" panose="020B0604020202020204" pitchFamily="34" charset="0"/>
                <a:buChar char="•"/>
              </a:pPr>
              <a:r>
                <a:rPr lang="en-US" sz="800" dirty="0">
                  <a:solidFill>
                    <a:srgbClr val="000000"/>
                  </a:solidFill>
                </a:rPr>
                <a:t>REGN3918 (Regeneron)</a:t>
              </a:r>
            </a:p>
            <a:p>
              <a:pPr marL="102870" indent="-102870">
                <a:lnSpc>
                  <a:spcPct val="90000"/>
                </a:lnSpc>
                <a:spcAft>
                  <a:spcPts val="500"/>
                </a:spcAft>
                <a:buFont typeface="Arial" panose="020B0604020202020204" pitchFamily="34" charset="0"/>
                <a:buChar char="•"/>
              </a:pPr>
              <a:r>
                <a:rPr lang="en-US" sz="800" dirty="0" err="1">
                  <a:solidFill>
                    <a:srgbClr val="000000"/>
                  </a:solidFill>
                </a:rPr>
                <a:t>Mubodina</a:t>
              </a:r>
              <a:r>
                <a:rPr lang="en-US" sz="800" dirty="0">
                  <a:solidFill>
                    <a:srgbClr val="000000"/>
                  </a:solidFill>
                </a:rPr>
                <a:t> (</a:t>
              </a:r>
              <a:r>
                <a:rPr lang="en-US" sz="800" dirty="0" err="1">
                  <a:solidFill>
                    <a:srgbClr val="000000"/>
                  </a:solidFill>
                </a:rPr>
                <a:t>Adienne</a:t>
              </a:r>
              <a:r>
                <a:rPr lang="en-US" sz="800" dirty="0">
                  <a:solidFill>
                    <a:srgbClr val="000000"/>
                  </a:solidFill>
                </a:rPr>
                <a:t>)</a:t>
              </a:r>
            </a:p>
            <a:p>
              <a:pPr marL="102870" indent="-102870">
                <a:lnSpc>
                  <a:spcPct val="90000"/>
                </a:lnSpc>
                <a:spcAft>
                  <a:spcPts val="500"/>
                </a:spcAft>
                <a:buFont typeface="Arial" panose="020B0604020202020204" pitchFamily="34" charset="0"/>
                <a:buChar char="•"/>
              </a:pPr>
              <a:r>
                <a:rPr lang="en-US" sz="800" dirty="0">
                  <a:solidFill>
                    <a:srgbClr val="000000"/>
                  </a:solidFill>
                </a:rPr>
                <a:t>LFG316 (Novartis)</a:t>
              </a:r>
            </a:p>
          </p:txBody>
        </p:sp>
        <p:sp>
          <p:nvSpPr>
            <p:cNvPr id="11" name="TextBox 10">
              <a:extLst>
                <a:ext uri="{FF2B5EF4-FFF2-40B4-BE49-F238E27FC236}">
                  <a16:creationId xmlns:a16="http://schemas.microsoft.com/office/drawing/2014/main" id="{5ED082DC-05AD-08AD-C993-AA3DCE9C59F7}"/>
                </a:ext>
              </a:extLst>
            </p:cNvPr>
            <p:cNvSpPr txBox="1"/>
            <p:nvPr/>
          </p:nvSpPr>
          <p:spPr>
            <a:xfrm>
              <a:off x="10397471" y="1017177"/>
              <a:ext cx="1190798" cy="461665"/>
            </a:xfrm>
            <a:prstGeom prst="rect">
              <a:avLst/>
            </a:prstGeom>
            <a:noFill/>
          </p:spPr>
          <p:txBody>
            <a:bodyPr wrap="square" rtlCol="0">
              <a:spAutoFit/>
            </a:bodyPr>
            <a:lstStyle/>
            <a:p>
              <a:r>
                <a:rPr lang="en-US" sz="800" b="1" dirty="0">
                  <a:solidFill>
                    <a:srgbClr val="000000"/>
                  </a:solidFill>
                </a:rPr>
                <a:t>RNAi therapeutics:</a:t>
              </a:r>
            </a:p>
            <a:p>
              <a:pPr marL="102870" indent="-102870">
                <a:buFont typeface="Arial" panose="020B0604020202020204" pitchFamily="34" charset="0"/>
                <a:buChar char="•"/>
              </a:pPr>
              <a:r>
                <a:rPr lang="en-US" sz="800" dirty="0">
                  <a:solidFill>
                    <a:srgbClr val="000000"/>
                  </a:solidFill>
                </a:rPr>
                <a:t>ALNCC5 </a:t>
              </a:r>
              <a:br>
                <a:rPr lang="en-US" sz="800" dirty="0">
                  <a:solidFill>
                    <a:srgbClr val="000000"/>
                  </a:solidFill>
                </a:rPr>
              </a:br>
              <a:r>
                <a:rPr lang="en-US" sz="800" dirty="0">
                  <a:solidFill>
                    <a:srgbClr val="000000"/>
                  </a:solidFill>
                </a:rPr>
                <a:t>(Alnylam)</a:t>
              </a:r>
            </a:p>
          </p:txBody>
        </p:sp>
        <p:sp>
          <p:nvSpPr>
            <p:cNvPr id="12" name="TextBox 11">
              <a:extLst>
                <a:ext uri="{FF2B5EF4-FFF2-40B4-BE49-F238E27FC236}">
                  <a16:creationId xmlns:a16="http://schemas.microsoft.com/office/drawing/2014/main" id="{6E459133-B6DC-8836-73DE-9AE3966646DD}"/>
                </a:ext>
              </a:extLst>
            </p:cNvPr>
            <p:cNvSpPr txBox="1"/>
            <p:nvPr/>
          </p:nvSpPr>
          <p:spPr>
            <a:xfrm>
              <a:off x="10397470" y="1475119"/>
              <a:ext cx="1314617" cy="461665"/>
            </a:xfrm>
            <a:prstGeom prst="rect">
              <a:avLst/>
            </a:prstGeom>
            <a:noFill/>
          </p:spPr>
          <p:txBody>
            <a:bodyPr wrap="square" rtlCol="0">
              <a:spAutoFit/>
            </a:bodyPr>
            <a:lstStyle/>
            <a:p>
              <a:r>
                <a:rPr lang="en-US" sz="800" b="1" dirty="0">
                  <a:solidFill>
                    <a:srgbClr val="000000"/>
                  </a:solidFill>
                </a:rPr>
                <a:t>Peptide Inhibitors:</a:t>
              </a:r>
            </a:p>
            <a:p>
              <a:pPr marL="102870" indent="-102870">
                <a:buFont typeface="Arial" panose="020B0604020202020204" pitchFamily="34" charset="0"/>
                <a:buChar char="•"/>
              </a:pPr>
              <a:r>
                <a:rPr lang="en-US" sz="800" dirty="0">
                  <a:solidFill>
                    <a:srgbClr val="000000"/>
                  </a:solidFill>
                </a:rPr>
                <a:t>RA101495 </a:t>
              </a:r>
              <a:br>
                <a:rPr lang="en-US" sz="800" dirty="0">
                  <a:solidFill>
                    <a:srgbClr val="000000"/>
                  </a:solidFill>
                </a:rPr>
              </a:br>
              <a:r>
                <a:rPr lang="en-US" sz="800" dirty="0">
                  <a:solidFill>
                    <a:srgbClr val="000000"/>
                  </a:solidFill>
                </a:rPr>
                <a:t>(Ra Pharma)</a:t>
              </a:r>
            </a:p>
          </p:txBody>
        </p:sp>
        <p:sp>
          <p:nvSpPr>
            <p:cNvPr id="13" name="TextBox 12">
              <a:extLst>
                <a:ext uri="{FF2B5EF4-FFF2-40B4-BE49-F238E27FC236}">
                  <a16:creationId xmlns:a16="http://schemas.microsoft.com/office/drawing/2014/main" id="{96BD181F-ABE1-D5C9-6D8C-2A4CBEC60F32}"/>
                </a:ext>
              </a:extLst>
            </p:cNvPr>
            <p:cNvSpPr txBox="1"/>
            <p:nvPr/>
          </p:nvSpPr>
          <p:spPr>
            <a:xfrm>
              <a:off x="10397471" y="1888799"/>
              <a:ext cx="1314616" cy="461665"/>
            </a:xfrm>
            <a:prstGeom prst="rect">
              <a:avLst/>
            </a:prstGeom>
            <a:noFill/>
          </p:spPr>
          <p:txBody>
            <a:bodyPr wrap="square" rtlCol="0">
              <a:spAutoFit/>
            </a:bodyPr>
            <a:lstStyle/>
            <a:p>
              <a:r>
                <a:rPr lang="en-US" sz="800" b="1" dirty="0">
                  <a:solidFill>
                    <a:srgbClr val="000000"/>
                  </a:solidFill>
                </a:rPr>
                <a:t>Recombinant proteins:</a:t>
              </a:r>
            </a:p>
            <a:p>
              <a:pPr marL="102870" indent="-102870">
                <a:buFont typeface="Arial" panose="020B0604020202020204" pitchFamily="34" charset="0"/>
                <a:buChar char="•"/>
              </a:pPr>
              <a:r>
                <a:rPr lang="en-US" sz="800" dirty="0" err="1">
                  <a:solidFill>
                    <a:srgbClr val="000000"/>
                  </a:solidFill>
                </a:rPr>
                <a:t>Coversin</a:t>
              </a:r>
              <a:r>
                <a:rPr lang="en-US" sz="800" dirty="0">
                  <a:solidFill>
                    <a:srgbClr val="000000"/>
                  </a:solidFill>
                </a:rPr>
                <a:t>/</a:t>
              </a:r>
              <a:r>
                <a:rPr lang="en-US" sz="800" dirty="0" err="1">
                  <a:solidFill>
                    <a:srgbClr val="000000"/>
                  </a:solidFill>
                </a:rPr>
                <a:t>OmCl</a:t>
              </a:r>
              <a:r>
                <a:rPr lang="en-US" sz="800" dirty="0">
                  <a:solidFill>
                    <a:srgbClr val="000000"/>
                  </a:solidFill>
                </a:rPr>
                <a:t> </a:t>
              </a:r>
              <a:br>
                <a:rPr lang="en-US" sz="800" dirty="0">
                  <a:solidFill>
                    <a:srgbClr val="000000"/>
                  </a:solidFill>
                </a:rPr>
              </a:br>
              <a:r>
                <a:rPr lang="en-US" sz="800" dirty="0">
                  <a:solidFill>
                    <a:srgbClr val="000000"/>
                  </a:solidFill>
                </a:rPr>
                <a:t>(</a:t>
              </a:r>
              <a:r>
                <a:rPr lang="en-US" sz="800" dirty="0" err="1">
                  <a:solidFill>
                    <a:srgbClr val="000000"/>
                  </a:solidFill>
                </a:rPr>
                <a:t>Akari</a:t>
              </a:r>
              <a:r>
                <a:rPr lang="en-US" sz="800" dirty="0">
                  <a:solidFill>
                    <a:srgbClr val="000000"/>
                  </a:solidFill>
                </a:rPr>
                <a:t>)</a:t>
              </a:r>
            </a:p>
          </p:txBody>
        </p:sp>
      </p:grpSp>
      <p:sp>
        <p:nvSpPr>
          <p:cNvPr id="15" name="Rectangle 14">
            <a:extLst>
              <a:ext uri="{FF2B5EF4-FFF2-40B4-BE49-F238E27FC236}">
                <a16:creationId xmlns:a16="http://schemas.microsoft.com/office/drawing/2014/main" id="{FAD26ED9-DDB6-DED1-2045-FE81DB6BF8E6}"/>
              </a:ext>
            </a:extLst>
          </p:cNvPr>
          <p:cNvSpPr/>
          <p:nvPr/>
        </p:nvSpPr>
        <p:spPr>
          <a:xfrm>
            <a:off x="3715012" y="528810"/>
            <a:ext cx="2900376" cy="345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AP-targeted therapeutics</a:t>
            </a:r>
          </a:p>
        </p:txBody>
      </p:sp>
      <p:grpSp>
        <p:nvGrpSpPr>
          <p:cNvPr id="18" name="Group 17">
            <a:extLst>
              <a:ext uri="{FF2B5EF4-FFF2-40B4-BE49-F238E27FC236}">
                <a16:creationId xmlns:a16="http://schemas.microsoft.com/office/drawing/2014/main" id="{50FC3740-3C76-936B-DDEF-117E977DAF0F}"/>
              </a:ext>
            </a:extLst>
          </p:cNvPr>
          <p:cNvGrpSpPr/>
          <p:nvPr/>
        </p:nvGrpSpPr>
        <p:grpSpPr>
          <a:xfrm>
            <a:off x="3978395" y="851605"/>
            <a:ext cx="2448414" cy="1100772"/>
            <a:chOff x="3894927" y="746400"/>
            <a:chExt cx="2448414" cy="1100772"/>
          </a:xfrm>
        </p:grpSpPr>
        <p:sp>
          <p:nvSpPr>
            <p:cNvPr id="16" name="Rounded Rectangular Callout 15">
              <a:extLst>
                <a:ext uri="{FF2B5EF4-FFF2-40B4-BE49-F238E27FC236}">
                  <a16:creationId xmlns:a16="http://schemas.microsoft.com/office/drawing/2014/main" id="{D533E23D-0F37-4881-2B76-E53E09CE0F16}"/>
                </a:ext>
              </a:extLst>
            </p:cNvPr>
            <p:cNvSpPr/>
            <p:nvPr/>
          </p:nvSpPr>
          <p:spPr>
            <a:xfrm>
              <a:off x="3894927" y="746400"/>
              <a:ext cx="2300981" cy="1100772"/>
            </a:xfrm>
            <a:prstGeom prst="wedgeRoundRectCallout">
              <a:avLst>
                <a:gd name="adj1" fmla="val 47999"/>
                <a:gd name="adj2" fmla="val 72520"/>
                <a:gd name="adj3" fmla="val 16667"/>
              </a:avLst>
            </a:prstGeom>
            <a:gradFill flip="none" rotWithShape="1">
              <a:gsLst>
                <a:gs pos="0">
                  <a:srgbClr val="FBD0BE"/>
                </a:gs>
                <a:gs pos="50000">
                  <a:srgbClr val="F6A8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000000"/>
                </a:solidFill>
              </a:endParaRPr>
            </a:p>
          </p:txBody>
        </p:sp>
        <p:sp>
          <p:nvSpPr>
            <p:cNvPr id="17" name="TextBox 16">
              <a:extLst>
                <a:ext uri="{FF2B5EF4-FFF2-40B4-BE49-F238E27FC236}">
                  <a16:creationId xmlns:a16="http://schemas.microsoft.com/office/drawing/2014/main" id="{338F28AD-6459-7475-5D6C-F5C6B76D1A6E}"/>
                </a:ext>
              </a:extLst>
            </p:cNvPr>
            <p:cNvSpPr txBox="1"/>
            <p:nvPr/>
          </p:nvSpPr>
          <p:spPr>
            <a:xfrm>
              <a:off x="3911622" y="822747"/>
              <a:ext cx="2431719" cy="954107"/>
            </a:xfrm>
            <a:prstGeom prst="rect">
              <a:avLst/>
            </a:prstGeom>
            <a:noFill/>
          </p:spPr>
          <p:txBody>
            <a:bodyPr wrap="square" rtlCol="0">
              <a:spAutoFit/>
            </a:bodyPr>
            <a:lstStyle/>
            <a:p>
              <a:r>
                <a:rPr lang="en-US" sz="800" b="1" dirty="0">
                  <a:solidFill>
                    <a:srgbClr val="000000"/>
                  </a:solidFill>
                </a:rPr>
                <a:t>Regulator-based fusion proteins:</a:t>
              </a:r>
            </a:p>
            <a:p>
              <a:pPr marL="102870" indent="-102870">
                <a:buFont typeface="Arial" panose="020B0604020202020204" pitchFamily="34" charset="0"/>
                <a:buChar char="•"/>
              </a:pPr>
              <a:r>
                <a:rPr lang="en-US" sz="800" dirty="0">
                  <a:solidFill>
                    <a:srgbClr val="000000"/>
                  </a:solidFill>
                </a:rPr>
                <a:t>TT30 (Alexion)</a:t>
              </a:r>
            </a:p>
            <a:p>
              <a:pPr marL="102870" indent="-102870">
                <a:buFont typeface="Arial" panose="020B0604020202020204" pitchFamily="34" charset="0"/>
                <a:buChar char="•"/>
              </a:pPr>
              <a:r>
                <a:rPr lang="en-US" sz="800" dirty="0">
                  <a:solidFill>
                    <a:srgbClr val="000000"/>
                  </a:solidFill>
                </a:rPr>
                <a:t>Mini-FH (</a:t>
              </a:r>
              <a:r>
                <a:rPr lang="en-US" sz="800" dirty="0" err="1">
                  <a:solidFill>
                    <a:srgbClr val="000000"/>
                  </a:solidFill>
                </a:rPr>
                <a:t>Amyndas</a:t>
              </a:r>
              <a:r>
                <a:rPr lang="en-US" sz="800" dirty="0">
                  <a:solidFill>
                    <a:srgbClr val="000000"/>
                  </a:solidFill>
                </a:rPr>
                <a:t>)</a:t>
              </a:r>
            </a:p>
            <a:p>
              <a:endParaRPr lang="en-US" sz="800" dirty="0">
                <a:solidFill>
                  <a:srgbClr val="000000"/>
                </a:solidFill>
              </a:endParaRPr>
            </a:p>
            <a:p>
              <a:r>
                <a:rPr lang="en-US" sz="800" b="1" dirty="0">
                  <a:solidFill>
                    <a:srgbClr val="000000"/>
                  </a:solidFill>
                </a:rPr>
                <a:t>Small-molecule AP inhibitors:</a:t>
              </a:r>
            </a:p>
            <a:p>
              <a:pPr marL="100584" indent="-100584">
                <a:buFont typeface="Arial" panose="020B0604020202020204" pitchFamily="34" charset="0"/>
                <a:buChar char="•"/>
              </a:pPr>
              <a:r>
                <a:rPr lang="en-US" sz="800" dirty="0">
                  <a:solidFill>
                    <a:srgbClr val="000000"/>
                  </a:solidFill>
                </a:rPr>
                <a:t>ACH-4471/ACH-0144471 (anti-FD, </a:t>
              </a:r>
              <a:r>
                <a:rPr lang="en-US" sz="800" dirty="0" err="1">
                  <a:solidFill>
                    <a:srgbClr val="000000"/>
                  </a:solidFill>
                </a:rPr>
                <a:t>Achillion</a:t>
              </a:r>
              <a:r>
                <a:rPr lang="en-US" sz="800" dirty="0">
                  <a:solidFill>
                    <a:srgbClr val="000000"/>
                  </a:solidFill>
                </a:rPr>
                <a:t>)</a:t>
              </a:r>
            </a:p>
            <a:p>
              <a:pPr marL="100584" indent="-100584">
                <a:buFont typeface="Arial" panose="020B0604020202020204" pitchFamily="34" charset="0"/>
                <a:buChar char="•"/>
              </a:pPr>
              <a:r>
                <a:rPr lang="en-US" sz="800" dirty="0">
                  <a:solidFill>
                    <a:srgbClr val="000000"/>
                  </a:solidFill>
                </a:rPr>
                <a:t>LNP023 (anti-FB, Novartis)</a:t>
              </a:r>
            </a:p>
          </p:txBody>
        </p:sp>
      </p:grpSp>
      <p:cxnSp>
        <p:nvCxnSpPr>
          <p:cNvPr id="20" name="Straight Connector 19">
            <a:extLst>
              <a:ext uri="{FF2B5EF4-FFF2-40B4-BE49-F238E27FC236}">
                <a16:creationId xmlns:a16="http://schemas.microsoft.com/office/drawing/2014/main" id="{64F6A39D-23F4-C113-25E3-4D08D6597D40}"/>
              </a:ext>
            </a:extLst>
          </p:cNvPr>
          <p:cNvCxnSpPr/>
          <p:nvPr/>
        </p:nvCxnSpPr>
        <p:spPr>
          <a:xfrm>
            <a:off x="3547623" y="277402"/>
            <a:ext cx="0" cy="60789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0E998FD-8824-9F15-2BA6-C1E9CBD0F9E7}"/>
              </a:ext>
            </a:extLst>
          </p:cNvPr>
          <p:cNvSpPr/>
          <p:nvPr/>
        </p:nvSpPr>
        <p:spPr>
          <a:xfrm rot="19474468">
            <a:off x="5211124" y="5311921"/>
            <a:ext cx="840776" cy="463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red circle with a black background&#10;&#10;Description automatically generated with medium confidence">
            <a:extLst>
              <a:ext uri="{FF2B5EF4-FFF2-40B4-BE49-F238E27FC236}">
                <a16:creationId xmlns:a16="http://schemas.microsoft.com/office/drawing/2014/main" id="{01AA3530-9C38-43AB-7247-49DDA8135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18057">
            <a:off x="5256486" y="5155563"/>
            <a:ext cx="912940" cy="786761"/>
          </a:xfrm>
          <a:prstGeom prst="rect">
            <a:avLst/>
          </a:prstGeom>
        </p:spPr>
      </p:pic>
      <p:pic>
        <p:nvPicPr>
          <p:cNvPr id="25" name="Picture 24" descr="A red circle with a black background&#10;&#10;Description automatically generated with medium confidence">
            <a:extLst>
              <a:ext uri="{FF2B5EF4-FFF2-40B4-BE49-F238E27FC236}">
                <a16:creationId xmlns:a16="http://schemas.microsoft.com/office/drawing/2014/main" id="{DB99822B-E6F8-9CAA-E22B-DF8C1F82E7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18057">
            <a:off x="5903809" y="926378"/>
            <a:ext cx="790554" cy="681290"/>
          </a:xfrm>
          <a:prstGeom prst="rect">
            <a:avLst/>
          </a:prstGeom>
        </p:spPr>
      </p:pic>
      <p:grpSp>
        <p:nvGrpSpPr>
          <p:cNvPr id="35" name="Group 34">
            <a:extLst>
              <a:ext uri="{FF2B5EF4-FFF2-40B4-BE49-F238E27FC236}">
                <a16:creationId xmlns:a16="http://schemas.microsoft.com/office/drawing/2014/main" id="{6DDDA538-DC1A-9E9D-9C7F-B3484F500CCD}"/>
              </a:ext>
            </a:extLst>
          </p:cNvPr>
          <p:cNvGrpSpPr/>
          <p:nvPr/>
        </p:nvGrpSpPr>
        <p:grpSpPr>
          <a:xfrm>
            <a:off x="8369511" y="1339198"/>
            <a:ext cx="723566" cy="623560"/>
            <a:chOff x="8369511" y="1339198"/>
            <a:chExt cx="723566" cy="623560"/>
          </a:xfrm>
        </p:grpSpPr>
        <p:pic>
          <p:nvPicPr>
            <p:cNvPr id="26" name="Picture 25" descr="A red circle with a black background&#10;&#10;Description automatically generated with medium confidence">
              <a:extLst>
                <a:ext uri="{FF2B5EF4-FFF2-40B4-BE49-F238E27FC236}">
                  <a16:creationId xmlns:a16="http://schemas.microsoft.com/office/drawing/2014/main" id="{EAFA2D2C-AA46-D7F4-F3F1-2592CF6C2E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5319">
              <a:off x="8369511" y="1339198"/>
              <a:ext cx="723566" cy="623560"/>
            </a:xfrm>
            <a:prstGeom prst="rect">
              <a:avLst/>
            </a:prstGeom>
          </p:spPr>
        </p:pic>
        <p:grpSp>
          <p:nvGrpSpPr>
            <p:cNvPr id="30" name="Group 29">
              <a:extLst>
                <a:ext uri="{FF2B5EF4-FFF2-40B4-BE49-F238E27FC236}">
                  <a16:creationId xmlns:a16="http://schemas.microsoft.com/office/drawing/2014/main" id="{4DF3DFE8-7C51-0825-FFD7-D97226907DEB}"/>
                </a:ext>
              </a:extLst>
            </p:cNvPr>
            <p:cNvGrpSpPr/>
            <p:nvPr/>
          </p:nvGrpSpPr>
          <p:grpSpPr>
            <a:xfrm>
              <a:off x="8374427" y="1409007"/>
              <a:ext cx="427305" cy="406109"/>
              <a:chOff x="8331199" y="1315129"/>
              <a:chExt cx="555595" cy="528036"/>
            </a:xfrm>
          </p:grpSpPr>
          <p:sp>
            <p:nvSpPr>
              <p:cNvPr id="27" name="Oval 26">
                <a:extLst>
                  <a:ext uri="{FF2B5EF4-FFF2-40B4-BE49-F238E27FC236}">
                    <a16:creationId xmlns:a16="http://schemas.microsoft.com/office/drawing/2014/main" id="{1311D677-B9AF-B1FA-BC1B-5C05A0E67D26}"/>
                  </a:ext>
                </a:extLst>
              </p:cNvPr>
              <p:cNvSpPr/>
              <p:nvPr/>
            </p:nvSpPr>
            <p:spPr>
              <a:xfrm rot="20862286">
                <a:off x="8331199" y="1745742"/>
                <a:ext cx="216953" cy="97423"/>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11D199B-5AAA-4EB8-C500-BFB9CEE6FD5C}"/>
                  </a:ext>
                </a:extLst>
              </p:cNvPr>
              <p:cNvSpPr/>
              <p:nvPr/>
            </p:nvSpPr>
            <p:spPr>
              <a:xfrm rot="21362352">
                <a:off x="8470220" y="1490229"/>
                <a:ext cx="216953" cy="97423"/>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BF7D5B3-1D44-8918-E727-5B10CFA370E9}"/>
                  </a:ext>
                </a:extLst>
              </p:cNvPr>
              <p:cNvSpPr/>
              <p:nvPr/>
            </p:nvSpPr>
            <p:spPr>
              <a:xfrm rot="2504885">
                <a:off x="8703623" y="1315129"/>
                <a:ext cx="183171" cy="73501"/>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D8A56CBA-4CFC-6BBA-4014-A97DB9EC5D54}"/>
                </a:ext>
              </a:extLst>
            </p:cNvPr>
            <p:cNvSpPr/>
            <p:nvPr/>
          </p:nvSpPr>
          <p:spPr>
            <a:xfrm rot="1251915">
              <a:off x="8840026" y="1711132"/>
              <a:ext cx="140876" cy="56529"/>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1757A14-6217-CD3E-5BC1-DF842EB0F654}"/>
                </a:ext>
              </a:extLst>
            </p:cNvPr>
            <p:cNvSpPr/>
            <p:nvPr/>
          </p:nvSpPr>
          <p:spPr>
            <a:xfrm rot="3445065">
              <a:off x="8665074" y="1817378"/>
              <a:ext cx="140876" cy="56529"/>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2DED9F7-5C3E-7C76-ABB5-F5B204C970E1}"/>
                </a:ext>
              </a:extLst>
            </p:cNvPr>
            <p:cNvSpPr/>
            <p:nvPr/>
          </p:nvSpPr>
          <p:spPr>
            <a:xfrm rot="21174998">
              <a:off x="8912354" y="1577604"/>
              <a:ext cx="140876" cy="56529"/>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A0F6915-7438-F3A5-A160-DF17E2E565D1}"/>
                </a:ext>
              </a:extLst>
            </p:cNvPr>
            <p:cNvSpPr/>
            <p:nvPr/>
          </p:nvSpPr>
          <p:spPr>
            <a:xfrm rot="19966723">
              <a:off x="8936318" y="1413886"/>
              <a:ext cx="140876" cy="56529"/>
            </a:xfrm>
            <a:prstGeom prst="ellipse">
              <a:avLst/>
            </a:prstGeom>
            <a:solidFill>
              <a:srgbClr val="F1B69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33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784000" y="152280"/>
            <a:ext cx="7200000" cy="451800"/>
          </a:xfrm>
          <a:prstGeom prst="rect">
            <a:avLst/>
          </a:prstGeom>
          <a:noFill/>
          <a:ln>
            <a:noFill/>
          </a:ln>
        </p:spPr>
        <p:txBody>
          <a:bodyPr lIns="90000" tIns="46800" rIns="90000" bIns="46800"/>
          <a:lstStyle/>
          <a:p>
            <a:endParaRPr lang="en-US" sz="1100" spc="-1" dirty="0">
              <a:solidFill>
                <a:srgbClr val="000000"/>
              </a:solidFill>
              <a:latin typeface="Arial"/>
            </a:endParaRPr>
          </a:p>
        </p:txBody>
      </p:sp>
      <p:sp>
        <p:nvSpPr>
          <p:cNvPr id="2" name="Title 1">
            <a:extLst>
              <a:ext uri="{FF2B5EF4-FFF2-40B4-BE49-F238E27FC236}">
                <a16:creationId xmlns:a16="http://schemas.microsoft.com/office/drawing/2014/main" id="{1ADD7470-AD37-139B-CA45-081A2BA1AC1A}"/>
              </a:ext>
            </a:extLst>
          </p:cNvPr>
          <p:cNvSpPr>
            <a:spLocks noGrp="1"/>
          </p:cNvSpPr>
          <p:nvPr>
            <p:ph type="title"/>
          </p:nvPr>
        </p:nvSpPr>
        <p:spPr/>
        <p:txBody>
          <a:bodyPr anchor="t">
            <a:normAutofit/>
          </a:bodyPr>
          <a:lstStyle/>
          <a:p>
            <a:r>
              <a:rPr lang="en-US" sz="2400" dirty="0"/>
              <a:t>Assessment of Patients on a Complement Inhibitor</a:t>
            </a:r>
          </a:p>
        </p:txBody>
      </p:sp>
      <p:sp>
        <p:nvSpPr>
          <p:cNvPr id="3" name="Footer Placeholder 2">
            <a:extLst>
              <a:ext uri="{FF2B5EF4-FFF2-40B4-BE49-F238E27FC236}">
                <a16:creationId xmlns:a16="http://schemas.microsoft.com/office/drawing/2014/main" id="{B75A23C6-19A0-A0F9-B16A-96B27FDCC0E6}"/>
              </a:ext>
            </a:extLst>
          </p:cNvPr>
          <p:cNvSpPr>
            <a:spLocks noGrp="1"/>
          </p:cNvSpPr>
          <p:nvPr>
            <p:ph type="ftr" sz="quarter" idx="3"/>
          </p:nvPr>
        </p:nvSpPr>
        <p:spPr/>
        <p:txBody>
          <a:bodyPr/>
          <a:lstStyle/>
          <a:p>
            <a:r>
              <a:rPr lang="en-US" dirty="0" err="1"/>
              <a:t>Kulasekararaj</a:t>
            </a:r>
            <a:r>
              <a:rPr lang="en-US" dirty="0"/>
              <a:t> AG, et al. </a:t>
            </a:r>
            <a:r>
              <a:rPr lang="en-US" i="1" dirty="0"/>
              <a:t>Am J </a:t>
            </a:r>
            <a:r>
              <a:rPr lang="en-US" i="1" dirty="0" err="1"/>
              <a:t>Hematol</a:t>
            </a:r>
            <a:r>
              <a:rPr lang="en-US" i="1" dirty="0"/>
              <a:t>. </a:t>
            </a:r>
            <a:r>
              <a:rPr lang="en-US" dirty="0"/>
              <a:t>2021;96(7):E232-E235.</a:t>
            </a:r>
          </a:p>
        </p:txBody>
      </p:sp>
      <p:graphicFrame>
        <p:nvGraphicFramePr>
          <p:cNvPr id="4" name="Table 3">
            <a:extLst>
              <a:ext uri="{FF2B5EF4-FFF2-40B4-BE49-F238E27FC236}">
                <a16:creationId xmlns:a16="http://schemas.microsoft.com/office/drawing/2014/main" id="{20299700-FF14-FB22-7E16-63266534CD71}"/>
              </a:ext>
            </a:extLst>
          </p:cNvPr>
          <p:cNvGraphicFramePr>
            <a:graphicFrameLocks noGrp="1"/>
          </p:cNvGraphicFramePr>
          <p:nvPr>
            <p:extLst>
              <p:ext uri="{D42A27DB-BD31-4B8C-83A1-F6EECF244321}">
                <p14:modId xmlns:p14="http://schemas.microsoft.com/office/powerpoint/2010/main" val="3334993148"/>
              </p:ext>
            </p:extLst>
          </p:nvPr>
        </p:nvGraphicFramePr>
        <p:xfrm>
          <a:off x="7993418" y="836943"/>
          <a:ext cx="3889367" cy="5105289"/>
        </p:xfrm>
        <a:graphic>
          <a:graphicData uri="http://schemas.openxmlformats.org/drawingml/2006/table">
            <a:tbl>
              <a:tblPr firstCol="1" bandRow="1">
                <a:tableStyleId>{74C1A8A3-306A-4EB7-A6B1-4F7E0EB9C5D6}</a:tableStyleId>
              </a:tblPr>
              <a:tblGrid>
                <a:gridCol w="1723405">
                  <a:extLst>
                    <a:ext uri="{9D8B030D-6E8A-4147-A177-3AD203B41FA5}">
                      <a16:colId xmlns:a16="http://schemas.microsoft.com/office/drawing/2014/main" val="3427785877"/>
                    </a:ext>
                  </a:extLst>
                </a:gridCol>
                <a:gridCol w="2165962">
                  <a:extLst>
                    <a:ext uri="{9D8B030D-6E8A-4147-A177-3AD203B41FA5}">
                      <a16:colId xmlns:a16="http://schemas.microsoft.com/office/drawing/2014/main" val="845673990"/>
                    </a:ext>
                  </a:extLst>
                </a:gridCol>
              </a:tblGrid>
              <a:tr h="419370">
                <a:tc>
                  <a:txBody>
                    <a:bodyPr/>
                    <a:lstStyle/>
                    <a:p>
                      <a:pPr algn="ctr" fontAlgn="t"/>
                      <a:r>
                        <a:rPr lang="en-US" sz="1100" b="0" i="0" dirty="0">
                          <a:solidFill>
                            <a:schemeClr val="bg1"/>
                          </a:solidFill>
                          <a:effectLst/>
                          <a:latin typeface="Arial" panose="020B0604020202020204" pitchFamily="34" charset="0"/>
                          <a:cs typeface="Arial" panose="020B0604020202020204" pitchFamily="34" charset="0"/>
                        </a:rPr>
                        <a:t>Causes of anemia </a:t>
                      </a:r>
                      <a:br>
                        <a:rPr lang="en-US" sz="1100" b="0" i="0" dirty="0">
                          <a:solidFill>
                            <a:schemeClr val="bg1"/>
                          </a:solidFill>
                          <a:effectLst/>
                          <a:latin typeface="Arial" panose="020B0604020202020204" pitchFamily="34" charset="0"/>
                          <a:cs typeface="Arial" panose="020B0604020202020204" pitchFamily="34" charset="0"/>
                        </a:rPr>
                      </a:br>
                      <a:r>
                        <a:rPr lang="en-US" sz="1100" b="0" i="0" dirty="0">
                          <a:solidFill>
                            <a:schemeClr val="bg1"/>
                          </a:solidFill>
                          <a:effectLst/>
                          <a:latin typeface="Arial" panose="020B0604020202020204" pitchFamily="34" charset="0"/>
                          <a:cs typeface="Arial" panose="020B0604020202020204" pitchFamily="34" charset="0"/>
                        </a:rPr>
                        <a:t>on C5 inhibition</a:t>
                      </a:r>
                    </a:p>
                  </a:txBody>
                  <a:tcPr marL="70490" marR="70490" marT="35245" marB="35245" anchor="ctr">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t"/>
                      <a:r>
                        <a:rPr lang="en-US" sz="1100" b="0" i="0" dirty="0">
                          <a:solidFill>
                            <a:schemeClr val="bg1"/>
                          </a:solidFill>
                          <a:effectLst/>
                          <a:latin typeface="Arial" panose="020B0604020202020204" pitchFamily="34" charset="0"/>
                          <a:cs typeface="Arial" panose="020B0604020202020204" pitchFamily="34" charset="0"/>
                        </a:rPr>
                        <a:t>Suggested action if symptomatic +/- transfusion dependent</a:t>
                      </a:r>
                    </a:p>
                  </a:txBody>
                  <a:tcPr marL="70490" marR="70490" marT="35245" marB="35245" anchor="ctr">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696754782"/>
                  </a:ext>
                </a:extLst>
              </a:tr>
              <a:tr h="246111">
                <a:tc gridSpan="2">
                  <a:txBody>
                    <a:bodyPr/>
                    <a:lstStyle/>
                    <a:p>
                      <a:pPr algn="ctr" fontAlgn="t"/>
                      <a:r>
                        <a:rPr lang="en-US" sz="1100" b="1" i="0" dirty="0">
                          <a:effectLst/>
                          <a:latin typeface="Arial" panose="020B0604020202020204" pitchFamily="34" charset="0"/>
                          <a:cs typeface="Arial" panose="020B0604020202020204" pitchFamily="34" charset="0"/>
                        </a:rPr>
                        <a:t>LOW/NORMAL RETICULOCYTE COUNT</a:t>
                      </a:r>
                    </a:p>
                  </a:txBody>
                  <a:tcPr marL="70490" marR="70490" marT="35245" marB="352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257402480"/>
                  </a:ext>
                </a:extLst>
              </a:tr>
              <a:tr h="592628">
                <a:tc>
                  <a:txBody>
                    <a:bodyPr/>
                    <a:lstStyle/>
                    <a:p>
                      <a:pPr fontAlgn="t"/>
                      <a:r>
                        <a:rPr lang="en-US" sz="1100" b="0" i="0" dirty="0">
                          <a:effectLst/>
                          <a:latin typeface="Arial" panose="020B0604020202020204" pitchFamily="34" charset="0"/>
                          <a:cs typeface="Arial" panose="020B0604020202020204" pitchFamily="34" charset="0"/>
                        </a:rPr>
                        <a:t>Bone Marrow Failure </a:t>
                      </a:r>
                      <a:br>
                        <a:rPr lang="en-US" sz="1100" b="0" i="0" dirty="0">
                          <a:effectLst/>
                          <a:latin typeface="Arial" panose="020B0604020202020204" pitchFamily="34" charset="0"/>
                          <a:cs typeface="Arial" panose="020B0604020202020204" pitchFamily="34" charset="0"/>
                        </a:rPr>
                      </a:br>
                      <a:r>
                        <a:rPr lang="en-US" sz="1100" b="0" i="0" dirty="0">
                          <a:effectLst/>
                          <a:latin typeface="Arial" panose="020B0604020202020204" pitchFamily="34" charset="0"/>
                          <a:cs typeface="Arial" panose="020B0604020202020204" pitchFamily="34" charset="0"/>
                        </a:rPr>
                        <a:t>e.g. AA or MDS</a:t>
                      </a:r>
                    </a:p>
                  </a:txBody>
                  <a:tcPr marL="70490" marR="70490" marT="35245" marB="35245" anchor="ctr">
                    <a:lnT w="12700" cap="flat" cmpd="sng" algn="ctr">
                      <a:solidFill>
                        <a:schemeClr val="bg1"/>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Follow parallel concomitant recommendations for the underlying bone marrow failure</a:t>
                      </a:r>
                    </a:p>
                  </a:txBody>
                  <a:tcPr marL="70490" marR="70490" marT="35245" marB="352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2225441"/>
                  </a:ext>
                </a:extLst>
              </a:tr>
              <a:tr h="246111">
                <a:tc>
                  <a:txBody>
                    <a:bodyPr/>
                    <a:lstStyle/>
                    <a:p>
                      <a:pPr fontAlgn="t"/>
                      <a:r>
                        <a:rPr lang="en-US" sz="1100" b="0" i="0" dirty="0">
                          <a:effectLst/>
                          <a:latin typeface="Arial" panose="020B0604020202020204" pitchFamily="34" charset="0"/>
                          <a:cs typeface="Arial" panose="020B0604020202020204" pitchFamily="34" charset="0"/>
                        </a:rPr>
                        <a:t>Folate deficiency</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Folic acid supplementation</a:t>
                      </a:r>
                    </a:p>
                  </a:txBody>
                  <a:tcPr marL="70490" marR="70490" marT="35245" marB="35245" anchor="ctr"/>
                </a:tc>
                <a:extLst>
                  <a:ext uri="{0D108BD9-81ED-4DB2-BD59-A6C34878D82A}">
                    <a16:rowId xmlns:a16="http://schemas.microsoft.com/office/drawing/2014/main" val="692727199"/>
                  </a:ext>
                </a:extLst>
              </a:tr>
              <a:tr h="419370">
                <a:tc>
                  <a:txBody>
                    <a:bodyPr/>
                    <a:lstStyle/>
                    <a:p>
                      <a:pPr fontAlgn="t"/>
                      <a:r>
                        <a:rPr lang="en-US" sz="1100" b="0" i="0" dirty="0">
                          <a:effectLst/>
                          <a:latin typeface="Arial" panose="020B0604020202020204" pitchFamily="34" charset="0"/>
                          <a:cs typeface="Arial" panose="020B0604020202020204" pitchFamily="34" charset="0"/>
                        </a:rPr>
                        <a:t>Relative erythropoietin deficiency</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Exogenous erythropoietin supplementation</a:t>
                      </a:r>
                    </a:p>
                  </a:txBody>
                  <a:tcPr marL="70490" marR="70490" marT="35245" marB="35245" anchor="ctr"/>
                </a:tc>
                <a:extLst>
                  <a:ext uri="{0D108BD9-81ED-4DB2-BD59-A6C34878D82A}">
                    <a16:rowId xmlns:a16="http://schemas.microsoft.com/office/drawing/2014/main" val="2012523956"/>
                  </a:ext>
                </a:extLst>
              </a:tr>
              <a:tr h="246111">
                <a:tc>
                  <a:txBody>
                    <a:bodyPr/>
                    <a:lstStyle/>
                    <a:p>
                      <a:pPr fontAlgn="t"/>
                      <a:r>
                        <a:rPr lang="en-US" sz="1100" b="0" i="0" dirty="0">
                          <a:effectLst/>
                          <a:latin typeface="Arial" panose="020B0604020202020204" pitchFamily="34" charset="0"/>
                          <a:cs typeface="Arial" panose="020B0604020202020204" pitchFamily="34" charset="0"/>
                        </a:rPr>
                        <a:t>Iron overload</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Iron chelation therapy</a:t>
                      </a:r>
                    </a:p>
                  </a:txBody>
                  <a:tcPr marL="70490" marR="70490" marT="35245" marB="352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5146970"/>
                  </a:ext>
                </a:extLst>
              </a:tr>
              <a:tr h="246111">
                <a:tc gridSpan="2">
                  <a:txBody>
                    <a:bodyPr/>
                    <a:lstStyle/>
                    <a:p>
                      <a:pPr algn="ctr" fontAlgn="t"/>
                      <a:r>
                        <a:rPr lang="en-US" sz="1100" b="1" i="0" dirty="0">
                          <a:effectLst/>
                          <a:latin typeface="Arial" panose="020B0604020202020204" pitchFamily="34" charset="0"/>
                          <a:cs typeface="Arial" panose="020B0604020202020204" pitchFamily="34" charset="0"/>
                        </a:rPr>
                        <a:t>ELEVATED RETICULOCYTE COUNT</a:t>
                      </a:r>
                    </a:p>
                  </a:txBody>
                  <a:tcPr marL="70490" marR="70490" marT="35245" marB="35245"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989246021"/>
                  </a:ext>
                </a:extLst>
              </a:tr>
              <a:tr h="592628">
                <a:tc>
                  <a:txBody>
                    <a:bodyPr/>
                    <a:lstStyle/>
                    <a:p>
                      <a:pPr fontAlgn="t"/>
                      <a:r>
                        <a:rPr lang="en-US" sz="1100" b="0" i="0" dirty="0">
                          <a:effectLst/>
                          <a:latin typeface="Arial" panose="020B0604020202020204" pitchFamily="34" charset="0"/>
                          <a:cs typeface="Arial" panose="020B0604020202020204" pitchFamily="34" charset="0"/>
                        </a:rPr>
                        <a:t>Breakthrough intravascular hemolysis</a:t>
                      </a:r>
                    </a:p>
                  </a:txBody>
                  <a:tcPr marL="70490" marR="70490" marT="35245" marB="35245" anchor="ctr">
                    <a:lnT w="12700" cap="flat" cmpd="sng" algn="ctr">
                      <a:solidFill>
                        <a:schemeClr val="bg1"/>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Resolution of activating event/ additional dose of complement inhibitor/ dose adjustment</a:t>
                      </a:r>
                    </a:p>
                  </a:txBody>
                  <a:tcPr marL="70490" marR="70490" marT="35245" marB="352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96207012"/>
                  </a:ext>
                </a:extLst>
              </a:tr>
              <a:tr h="419370">
                <a:tc>
                  <a:txBody>
                    <a:bodyPr/>
                    <a:lstStyle/>
                    <a:p>
                      <a:pPr fontAlgn="t"/>
                      <a:r>
                        <a:rPr lang="en-US" sz="1100" b="0" i="0" dirty="0">
                          <a:effectLst/>
                          <a:latin typeface="Arial" panose="020B0604020202020204" pitchFamily="34" charset="0"/>
                          <a:cs typeface="Arial" panose="020B0604020202020204" pitchFamily="34" charset="0"/>
                        </a:rPr>
                        <a:t>Clinically significant extravascular hemolysis</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Consider proximal complement inhibition in clinical trials</a:t>
                      </a:r>
                    </a:p>
                  </a:txBody>
                  <a:tcPr marL="70490" marR="70490" marT="35245" marB="35245" anchor="ctr"/>
                </a:tc>
                <a:extLst>
                  <a:ext uri="{0D108BD9-81ED-4DB2-BD59-A6C34878D82A}">
                    <a16:rowId xmlns:a16="http://schemas.microsoft.com/office/drawing/2014/main" val="1711466429"/>
                  </a:ext>
                </a:extLst>
              </a:tr>
              <a:tr h="419370">
                <a:tc>
                  <a:txBody>
                    <a:bodyPr/>
                    <a:lstStyle/>
                    <a:p>
                      <a:pPr fontAlgn="t"/>
                      <a:r>
                        <a:rPr lang="en-US" sz="1100" b="0" i="0" dirty="0">
                          <a:effectLst/>
                          <a:latin typeface="Arial" panose="020B0604020202020204" pitchFamily="34" charset="0"/>
                          <a:cs typeface="Arial" panose="020B0604020202020204" pitchFamily="34" charset="0"/>
                        </a:rPr>
                        <a:t>Hypersplenism</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a:effectLst/>
                          <a:latin typeface="Arial" panose="020B0604020202020204" pitchFamily="34" charset="0"/>
                          <a:cs typeface="Arial" panose="020B0604020202020204" pitchFamily="34" charset="0"/>
                        </a:rPr>
                        <a:t>Splenic embolization in selected cases</a:t>
                      </a:r>
                    </a:p>
                  </a:txBody>
                  <a:tcPr marL="70490" marR="70490" marT="35245" marB="35245" anchor="ctr"/>
                </a:tc>
                <a:extLst>
                  <a:ext uri="{0D108BD9-81ED-4DB2-BD59-A6C34878D82A}">
                    <a16:rowId xmlns:a16="http://schemas.microsoft.com/office/drawing/2014/main" val="1226519616"/>
                  </a:ext>
                </a:extLst>
              </a:tr>
              <a:tr h="246111">
                <a:tc>
                  <a:txBody>
                    <a:bodyPr/>
                    <a:lstStyle/>
                    <a:p>
                      <a:pPr fontAlgn="t"/>
                      <a:r>
                        <a:rPr lang="en-US" sz="1100" b="0" i="0" dirty="0">
                          <a:effectLst/>
                          <a:latin typeface="Arial" panose="020B0604020202020204" pitchFamily="34" charset="0"/>
                          <a:cs typeface="Arial" panose="020B0604020202020204" pitchFamily="34" charset="0"/>
                        </a:rPr>
                        <a:t>Bleeding</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a:effectLst/>
                          <a:latin typeface="Arial" panose="020B0604020202020204" pitchFamily="34" charset="0"/>
                          <a:cs typeface="Arial" panose="020B0604020202020204" pitchFamily="34" charset="0"/>
                        </a:rPr>
                        <a:t>Directed to cause</a:t>
                      </a:r>
                    </a:p>
                  </a:txBody>
                  <a:tcPr marL="70490" marR="70490" marT="35245" marB="35245" anchor="ctr"/>
                </a:tc>
                <a:extLst>
                  <a:ext uri="{0D108BD9-81ED-4DB2-BD59-A6C34878D82A}">
                    <a16:rowId xmlns:a16="http://schemas.microsoft.com/office/drawing/2014/main" val="2797976967"/>
                  </a:ext>
                </a:extLst>
              </a:tr>
              <a:tr h="419370">
                <a:tc>
                  <a:txBody>
                    <a:bodyPr/>
                    <a:lstStyle/>
                    <a:p>
                      <a:pPr fontAlgn="t"/>
                      <a:r>
                        <a:rPr lang="en-US" sz="1100" b="0" i="0" dirty="0">
                          <a:effectLst/>
                          <a:latin typeface="Arial" panose="020B0604020202020204" pitchFamily="34" charset="0"/>
                          <a:cs typeface="Arial" panose="020B0604020202020204" pitchFamily="34" charset="0"/>
                        </a:rPr>
                        <a:t>Alloantibodies</a:t>
                      </a:r>
                    </a:p>
                  </a:txBody>
                  <a:tcPr marL="70490" marR="70490" marT="35245" marB="35245" anchor="ctr">
                    <a:lnT w="12700" cap="flat" cmpd="sng" algn="ctr">
                      <a:solidFill>
                        <a:srgbClr val="C5D3E0"/>
                      </a:solidFill>
                      <a:prstDash val="solid"/>
                      <a:round/>
                      <a:headEnd type="none" w="med" len="med"/>
                      <a:tailEnd type="none" w="med" len="med"/>
                    </a:lnT>
                    <a:lnB w="12700" cap="flat" cmpd="sng" algn="ctr">
                      <a:solidFill>
                        <a:srgbClr val="C5D3E0"/>
                      </a:solidFill>
                      <a:prstDash val="solid"/>
                      <a:round/>
                      <a:headEnd type="none" w="med" len="med"/>
                      <a:tailEnd type="none" w="med" len="med"/>
                    </a:lnB>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Blood transfusion recommendations</a:t>
                      </a:r>
                    </a:p>
                  </a:txBody>
                  <a:tcPr marL="70490" marR="70490" marT="35245" marB="35245" anchor="ctr"/>
                </a:tc>
                <a:extLst>
                  <a:ext uri="{0D108BD9-81ED-4DB2-BD59-A6C34878D82A}">
                    <a16:rowId xmlns:a16="http://schemas.microsoft.com/office/drawing/2014/main" val="1163471578"/>
                  </a:ext>
                </a:extLst>
              </a:tr>
              <a:tr h="592628">
                <a:tc>
                  <a:txBody>
                    <a:bodyPr/>
                    <a:lstStyle/>
                    <a:p>
                      <a:pPr fontAlgn="t"/>
                      <a:r>
                        <a:rPr lang="en-US" sz="1100" b="0" i="0" dirty="0">
                          <a:effectLst/>
                          <a:latin typeface="Arial" panose="020B0604020202020204" pitchFamily="34" charset="0"/>
                          <a:cs typeface="Arial" panose="020B0604020202020204" pitchFamily="34" charset="0"/>
                        </a:rPr>
                        <a:t>Ineffective erythropoiesis </a:t>
                      </a:r>
                      <a:br>
                        <a:rPr lang="en-US" sz="1100" b="0" i="0" dirty="0">
                          <a:effectLst/>
                          <a:latin typeface="Arial" panose="020B0604020202020204" pitchFamily="34" charset="0"/>
                          <a:cs typeface="Arial" panose="020B0604020202020204" pitchFamily="34" charset="0"/>
                        </a:rPr>
                      </a:br>
                      <a:r>
                        <a:rPr lang="en-US" sz="1100" b="0" i="0" dirty="0">
                          <a:effectLst/>
                          <a:latin typeface="Arial" panose="020B0604020202020204" pitchFamily="34" charset="0"/>
                          <a:cs typeface="Arial" panose="020B0604020202020204" pitchFamily="34" charset="0"/>
                        </a:rPr>
                        <a:t>e.g. MDS</a:t>
                      </a:r>
                    </a:p>
                  </a:txBody>
                  <a:tcPr marL="70490" marR="70490" marT="35245" marB="35245" anchor="ctr">
                    <a:lnT w="12700" cap="flat" cmpd="sng" algn="ctr">
                      <a:solidFill>
                        <a:srgbClr val="C5D3E0"/>
                      </a:solidFill>
                      <a:prstDash val="solid"/>
                      <a:round/>
                      <a:headEnd type="none" w="med" len="med"/>
                      <a:tailEnd type="none" w="med" len="med"/>
                    </a:lnT>
                    <a:solidFill>
                      <a:schemeClr val="accent5">
                        <a:lumMod val="50000"/>
                      </a:schemeClr>
                    </a:solidFill>
                  </a:tcPr>
                </a:tc>
                <a:tc>
                  <a:txBody>
                    <a:bodyPr/>
                    <a:lstStyle/>
                    <a:p>
                      <a:pPr fontAlgn="t"/>
                      <a:r>
                        <a:rPr lang="en-US" sz="1100" b="0" i="0" dirty="0">
                          <a:effectLst/>
                          <a:latin typeface="Arial" panose="020B0604020202020204" pitchFamily="34" charset="0"/>
                          <a:cs typeface="Arial" panose="020B0604020202020204" pitchFamily="34" charset="0"/>
                        </a:rPr>
                        <a:t>Follow parallel concomitant recommendations for the underlying bone marrow failure</a:t>
                      </a:r>
                    </a:p>
                  </a:txBody>
                  <a:tcPr marL="70490" marR="70490" marT="35245" marB="35245" anchor="ctr"/>
                </a:tc>
                <a:extLst>
                  <a:ext uri="{0D108BD9-81ED-4DB2-BD59-A6C34878D82A}">
                    <a16:rowId xmlns:a16="http://schemas.microsoft.com/office/drawing/2014/main" val="2442058881"/>
                  </a:ext>
                </a:extLst>
              </a:tr>
            </a:tbl>
          </a:graphicData>
        </a:graphic>
      </p:graphicFrame>
      <p:sp>
        <p:nvSpPr>
          <p:cNvPr id="6" name="TextBox 5">
            <a:extLst>
              <a:ext uri="{FF2B5EF4-FFF2-40B4-BE49-F238E27FC236}">
                <a16:creationId xmlns:a16="http://schemas.microsoft.com/office/drawing/2014/main" id="{E6C5140A-FCBD-8ABC-700E-A7ABBA632E63}"/>
              </a:ext>
            </a:extLst>
          </p:cNvPr>
          <p:cNvSpPr txBox="1"/>
          <p:nvPr/>
        </p:nvSpPr>
        <p:spPr>
          <a:xfrm>
            <a:off x="7993418" y="6021775"/>
            <a:ext cx="3553428" cy="230832"/>
          </a:xfrm>
          <a:prstGeom prst="rect">
            <a:avLst/>
          </a:prstGeom>
          <a:noFill/>
        </p:spPr>
        <p:txBody>
          <a:bodyPr wrap="square">
            <a:spAutoFit/>
          </a:bodyPr>
          <a:lstStyle/>
          <a:p>
            <a:r>
              <a:rPr lang="en-US" sz="900" dirty="0"/>
              <a:t>AA = aplastic anemia; MDS = myelodysplastic syndrome</a:t>
            </a:r>
          </a:p>
        </p:txBody>
      </p:sp>
      <p:grpSp>
        <p:nvGrpSpPr>
          <p:cNvPr id="7" name="Group 6">
            <a:extLst>
              <a:ext uri="{FF2B5EF4-FFF2-40B4-BE49-F238E27FC236}">
                <a16:creationId xmlns:a16="http://schemas.microsoft.com/office/drawing/2014/main" id="{6A87D55B-D3CB-C098-7BB7-7352E171F582}"/>
              </a:ext>
            </a:extLst>
          </p:cNvPr>
          <p:cNvGrpSpPr/>
          <p:nvPr/>
        </p:nvGrpSpPr>
        <p:grpSpPr>
          <a:xfrm>
            <a:off x="405531" y="897747"/>
            <a:ext cx="7408441" cy="5044485"/>
            <a:chOff x="839456" y="1385082"/>
            <a:chExt cx="7408441" cy="4652370"/>
          </a:xfrm>
        </p:grpSpPr>
        <p:cxnSp>
          <p:nvCxnSpPr>
            <p:cNvPr id="8" name="Straight Connector 7">
              <a:extLst>
                <a:ext uri="{FF2B5EF4-FFF2-40B4-BE49-F238E27FC236}">
                  <a16:creationId xmlns:a16="http://schemas.microsoft.com/office/drawing/2014/main" id="{108C494B-964F-1915-B87F-FF8086616953}"/>
                </a:ext>
              </a:extLst>
            </p:cNvPr>
            <p:cNvCxnSpPr/>
            <p:nvPr/>
          </p:nvCxnSpPr>
          <p:spPr>
            <a:xfrm>
              <a:off x="4142621" y="4798304"/>
              <a:ext cx="73366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562E95-2A24-403A-ADD0-7D00F2D3A69F}"/>
                </a:ext>
              </a:extLst>
            </p:cNvPr>
            <p:cNvCxnSpPr/>
            <p:nvPr/>
          </p:nvCxnSpPr>
          <p:spPr>
            <a:xfrm>
              <a:off x="3783739" y="5815476"/>
              <a:ext cx="73366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45DA847-8A5E-FB85-8AA8-0C88B49A4383}"/>
                </a:ext>
              </a:extLst>
            </p:cNvPr>
            <p:cNvSpPr/>
            <p:nvPr/>
          </p:nvSpPr>
          <p:spPr>
            <a:xfrm>
              <a:off x="3229337" y="1385082"/>
              <a:ext cx="4398379" cy="3626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Commencement of Complement Inhibitor Treatment</a:t>
              </a:r>
            </a:p>
          </p:txBody>
        </p:sp>
        <p:sp>
          <p:nvSpPr>
            <p:cNvPr id="11" name="Rectangle 10">
              <a:extLst>
                <a:ext uri="{FF2B5EF4-FFF2-40B4-BE49-F238E27FC236}">
                  <a16:creationId xmlns:a16="http://schemas.microsoft.com/office/drawing/2014/main" id="{53C3C5D1-B93C-5469-FC04-5274916AD04C}"/>
                </a:ext>
              </a:extLst>
            </p:cNvPr>
            <p:cNvSpPr/>
            <p:nvPr/>
          </p:nvSpPr>
          <p:spPr>
            <a:xfrm>
              <a:off x="3556016" y="2362035"/>
              <a:ext cx="1123932" cy="362695"/>
            </a:xfrm>
            <a:prstGeom prst="rect">
              <a:avLst/>
            </a:prstGeom>
            <a:solidFill>
              <a:srgbClr val="0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Reduced</a:t>
              </a:r>
            </a:p>
          </p:txBody>
        </p:sp>
        <p:sp>
          <p:nvSpPr>
            <p:cNvPr id="12" name="Rectangle 11">
              <a:extLst>
                <a:ext uri="{FF2B5EF4-FFF2-40B4-BE49-F238E27FC236}">
                  <a16:creationId xmlns:a16="http://schemas.microsoft.com/office/drawing/2014/main" id="{56BA806E-F66E-6C33-3274-FC0730E1F087}"/>
                </a:ext>
              </a:extLst>
            </p:cNvPr>
            <p:cNvSpPr/>
            <p:nvPr/>
          </p:nvSpPr>
          <p:spPr>
            <a:xfrm>
              <a:off x="2149848" y="2875021"/>
              <a:ext cx="1123932" cy="362695"/>
            </a:xfrm>
            <a:prstGeom prst="rect">
              <a:avLst/>
            </a:prstGeom>
            <a:solidFill>
              <a:srgbClr val="0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LDH &gt;1.5 x ULN</a:t>
              </a:r>
            </a:p>
          </p:txBody>
        </p:sp>
        <p:sp>
          <p:nvSpPr>
            <p:cNvPr id="13" name="Rectangle 12">
              <a:extLst>
                <a:ext uri="{FF2B5EF4-FFF2-40B4-BE49-F238E27FC236}">
                  <a16:creationId xmlns:a16="http://schemas.microsoft.com/office/drawing/2014/main" id="{7A40D5A1-F839-575C-79A5-12E15996340B}"/>
                </a:ext>
              </a:extLst>
            </p:cNvPr>
            <p:cNvSpPr/>
            <p:nvPr/>
          </p:nvSpPr>
          <p:spPr>
            <a:xfrm>
              <a:off x="4815445" y="2874604"/>
              <a:ext cx="122616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LDH ≤ 1.5 x ULN</a:t>
              </a:r>
            </a:p>
          </p:txBody>
        </p:sp>
        <p:sp>
          <p:nvSpPr>
            <p:cNvPr id="14" name="Rectangle 13">
              <a:extLst>
                <a:ext uri="{FF2B5EF4-FFF2-40B4-BE49-F238E27FC236}">
                  <a16:creationId xmlns:a16="http://schemas.microsoft.com/office/drawing/2014/main" id="{4032BB3A-5F9E-CE9A-1A22-CCCE49F76DCF}"/>
                </a:ext>
              </a:extLst>
            </p:cNvPr>
            <p:cNvSpPr/>
            <p:nvPr/>
          </p:nvSpPr>
          <p:spPr>
            <a:xfrm>
              <a:off x="3955437" y="3693087"/>
              <a:ext cx="112393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Satisfactory response</a:t>
              </a:r>
            </a:p>
          </p:txBody>
        </p:sp>
        <p:sp>
          <p:nvSpPr>
            <p:cNvPr id="15" name="Rectangle 14">
              <a:extLst>
                <a:ext uri="{FF2B5EF4-FFF2-40B4-BE49-F238E27FC236}">
                  <a16:creationId xmlns:a16="http://schemas.microsoft.com/office/drawing/2014/main" id="{0C40822A-F4D6-DBCB-C7D6-639B0ACB1EA6}"/>
                </a:ext>
              </a:extLst>
            </p:cNvPr>
            <p:cNvSpPr/>
            <p:nvPr/>
          </p:nvSpPr>
          <p:spPr>
            <a:xfrm>
              <a:off x="5760471" y="3693088"/>
              <a:ext cx="112393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Symptomatic anemia</a:t>
              </a:r>
            </a:p>
          </p:txBody>
        </p:sp>
        <p:sp>
          <p:nvSpPr>
            <p:cNvPr id="16" name="Rectangle 15">
              <a:extLst>
                <a:ext uri="{FF2B5EF4-FFF2-40B4-BE49-F238E27FC236}">
                  <a16:creationId xmlns:a16="http://schemas.microsoft.com/office/drawing/2014/main" id="{8C76542B-6D3C-1805-01AF-7017724BE2FB}"/>
                </a:ext>
              </a:extLst>
            </p:cNvPr>
            <p:cNvSpPr/>
            <p:nvPr/>
          </p:nvSpPr>
          <p:spPr>
            <a:xfrm>
              <a:off x="2456478" y="3501781"/>
              <a:ext cx="1385988" cy="799901"/>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900" dirty="0">
                  <a:effectLst>
                    <a:outerShdw blurRad="50800" dist="38100" dir="2700000" algn="tl" rotWithShape="0">
                      <a:prstClr val="black">
                        <a:alpha val="40000"/>
                      </a:prstClr>
                    </a:outerShdw>
                  </a:effectLst>
                </a:rPr>
                <a:t>CH50 normal</a:t>
              </a:r>
            </a:p>
            <a:p>
              <a:pPr algn="ctr">
                <a:spcAft>
                  <a:spcPts val="300"/>
                </a:spcAft>
              </a:pPr>
              <a:r>
                <a:rPr lang="en-US" sz="900" dirty="0">
                  <a:effectLst>
                    <a:outerShdw blurRad="50800" dist="38100" dir="2700000" algn="tl" rotWithShape="0">
                      <a:prstClr val="black">
                        <a:alpha val="40000"/>
                      </a:prstClr>
                    </a:outerShdw>
                  </a:effectLst>
                </a:rPr>
                <a:t>Consider inadequate dosing (PK or PD BTH)</a:t>
              </a:r>
            </a:p>
          </p:txBody>
        </p:sp>
        <p:sp>
          <p:nvSpPr>
            <p:cNvPr id="17" name="Rectangle 16">
              <a:extLst>
                <a:ext uri="{FF2B5EF4-FFF2-40B4-BE49-F238E27FC236}">
                  <a16:creationId xmlns:a16="http://schemas.microsoft.com/office/drawing/2014/main" id="{8B93E69B-E960-5B78-3DA4-99E3082853CD}"/>
                </a:ext>
              </a:extLst>
            </p:cNvPr>
            <p:cNvSpPr/>
            <p:nvPr/>
          </p:nvSpPr>
          <p:spPr>
            <a:xfrm>
              <a:off x="839456" y="3501782"/>
              <a:ext cx="1385988" cy="799901"/>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900" dirty="0">
                  <a:effectLst>
                    <a:outerShdw blurRad="50800" dist="38100" dir="2700000" algn="tl" rotWithShape="0">
                      <a:prstClr val="black">
                        <a:alpha val="40000"/>
                      </a:prstClr>
                    </a:outerShdw>
                  </a:effectLst>
                </a:rPr>
                <a:t>CH50 absent/ low</a:t>
              </a:r>
            </a:p>
            <a:p>
              <a:pPr algn="ctr">
                <a:spcAft>
                  <a:spcPts val="300"/>
                </a:spcAft>
              </a:pPr>
              <a:r>
                <a:rPr lang="en-US" sz="900" dirty="0">
                  <a:effectLst>
                    <a:outerShdw blurRad="50800" dist="38100" dir="2700000" algn="tl" rotWithShape="0">
                      <a:prstClr val="black">
                        <a:alpha val="40000"/>
                      </a:prstClr>
                    </a:outerShdw>
                  </a:effectLst>
                </a:rPr>
                <a:t>Continue therapy</a:t>
              </a:r>
              <a:br>
                <a:rPr lang="en-US" sz="900" dirty="0">
                  <a:effectLst>
                    <a:outerShdw blurRad="50800" dist="38100" dir="2700000" algn="tl" rotWithShape="0">
                      <a:prstClr val="black">
                        <a:alpha val="40000"/>
                      </a:prstClr>
                    </a:outerShdw>
                  </a:effectLst>
                </a:rPr>
              </a:br>
              <a:r>
                <a:rPr lang="en-US" sz="900" dirty="0">
                  <a:effectLst>
                    <a:outerShdw blurRad="50800" dist="38100" dir="2700000" algn="tl" rotWithShape="0">
                      <a:prstClr val="black">
                        <a:alpha val="40000"/>
                      </a:prstClr>
                    </a:outerShdw>
                  </a:effectLst>
                </a:rPr>
                <a:t>and monitor</a:t>
              </a:r>
            </a:p>
            <a:p>
              <a:pPr algn="ctr">
                <a:spcAft>
                  <a:spcPts val="300"/>
                </a:spcAft>
              </a:pPr>
              <a:r>
                <a:rPr lang="en-US" sz="750" dirty="0">
                  <a:effectLst>
                    <a:outerShdw blurRad="50800" dist="38100" dir="2700000" algn="tl" rotWithShape="0">
                      <a:prstClr val="black">
                        <a:alpha val="40000"/>
                      </a:prstClr>
                    </a:outerShdw>
                  </a:effectLst>
                </a:rPr>
                <a:t>Other causes of high LDH should be evaluated</a:t>
              </a:r>
            </a:p>
          </p:txBody>
        </p:sp>
        <p:sp>
          <p:nvSpPr>
            <p:cNvPr id="18" name="Rectangle 17">
              <a:extLst>
                <a:ext uri="{FF2B5EF4-FFF2-40B4-BE49-F238E27FC236}">
                  <a16:creationId xmlns:a16="http://schemas.microsoft.com/office/drawing/2014/main" id="{EEEC805C-0FD0-033F-3CF3-C3AE61A16F2B}"/>
                </a:ext>
              </a:extLst>
            </p:cNvPr>
            <p:cNvSpPr/>
            <p:nvPr/>
          </p:nvSpPr>
          <p:spPr>
            <a:xfrm>
              <a:off x="3955437" y="4157746"/>
              <a:ext cx="1123932" cy="362695"/>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Continue therapy</a:t>
              </a:r>
            </a:p>
          </p:txBody>
        </p:sp>
        <p:sp>
          <p:nvSpPr>
            <p:cNvPr id="19" name="Rectangle 18">
              <a:extLst>
                <a:ext uri="{FF2B5EF4-FFF2-40B4-BE49-F238E27FC236}">
                  <a16:creationId xmlns:a16="http://schemas.microsoft.com/office/drawing/2014/main" id="{A00170FA-71BC-6F2C-EF6D-2C7DE9787227}"/>
                </a:ext>
              </a:extLst>
            </p:cNvPr>
            <p:cNvSpPr/>
            <p:nvPr/>
          </p:nvSpPr>
          <p:spPr>
            <a:xfrm>
              <a:off x="839456" y="4698874"/>
              <a:ext cx="3303165" cy="1283247"/>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Breakthrough intravascular hemolysis</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Extravascular hemolysis (EVH)</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Hypersplenism (e.g. due to previous Budd-Chiari Syndrome)</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Bleeding (especially if thrombocytopenia or dysfunctional platelets)</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Prescence of alloantibodies from previous transfusions</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Ineffective erythropoiesis</a:t>
              </a:r>
            </a:p>
          </p:txBody>
        </p:sp>
        <p:sp>
          <p:nvSpPr>
            <p:cNvPr id="20" name="Rectangle 19">
              <a:extLst>
                <a:ext uri="{FF2B5EF4-FFF2-40B4-BE49-F238E27FC236}">
                  <a16:creationId xmlns:a16="http://schemas.microsoft.com/office/drawing/2014/main" id="{8163020D-C6B0-F73F-9716-EF220264D9A7}"/>
                </a:ext>
              </a:extLst>
            </p:cNvPr>
            <p:cNvSpPr/>
            <p:nvPr/>
          </p:nvSpPr>
          <p:spPr>
            <a:xfrm>
              <a:off x="6668455" y="2368165"/>
              <a:ext cx="112393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Unchanged</a:t>
              </a:r>
            </a:p>
          </p:txBody>
        </p:sp>
        <p:sp>
          <p:nvSpPr>
            <p:cNvPr id="21" name="Rectangle 20">
              <a:extLst>
                <a:ext uri="{FF2B5EF4-FFF2-40B4-BE49-F238E27FC236}">
                  <a16:creationId xmlns:a16="http://schemas.microsoft.com/office/drawing/2014/main" id="{67D2B10F-26F7-E4D2-301D-C3F031F87185}"/>
                </a:ext>
              </a:extLst>
            </p:cNvPr>
            <p:cNvSpPr/>
            <p:nvPr/>
          </p:nvSpPr>
          <p:spPr>
            <a:xfrm>
              <a:off x="6668455" y="2816153"/>
              <a:ext cx="1123932" cy="362695"/>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Assess for C5 mutation</a:t>
              </a:r>
            </a:p>
          </p:txBody>
        </p:sp>
        <p:sp>
          <p:nvSpPr>
            <p:cNvPr id="22" name="Rectangle 21">
              <a:extLst>
                <a:ext uri="{FF2B5EF4-FFF2-40B4-BE49-F238E27FC236}">
                  <a16:creationId xmlns:a16="http://schemas.microsoft.com/office/drawing/2014/main" id="{42CF8817-1323-3EFA-ADB7-14A563499B99}"/>
                </a:ext>
              </a:extLst>
            </p:cNvPr>
            <p:cNvSpPr/>
            <p:nvPr/>
          </p:nvSpPr>
          <p:spPr>
            <a:xfrm>
              <a:off x="6818442" y="4631538"/>
              <a:ext cx="112393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Low/ Normal</a:t>
              </a:r>
            </a:p>
          </p:txBody>
        </p:sp>
        <p:sp>
          <p:nvSpPr>
            <p:cNvPr id="23" name="Rectangle 22">
              <a:extLst>
                <a:ext uri="{FF2B5EF4-FFF2-40B4-BE49-F238E27FC236}">
                  <a16:creationId xmlns:a16="http://schemas.microsoft.com/office/drawing/2014/main" id="{0D86C43A-DF7A-DC09-D834-AD4FAFEC698B}"/>
                </a:ext>
              </a:extLst>
            </p:cNvPr>
            <p:cNvSpPr/>
            <p:nvPr/>
          </p:nvSpPr>
          <p:spPr>
            <a:xfrm>
              <a:off x="4866560" y="4631537"/>
              <a:ext cx="1123932"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Elevated</a:t>
              </a:r>
            </a:p>
          </p:txBody>
        </p:sp>
        <p:sp>
          <p:nvSpPr>
            <p:cNvPr id="24" name="Rectangle 23">
              <a:extLst>
                <a:ext uri="{FF2B5EF4-FFF2-40B4-BE49-F238E27FC236}">
                  <a16:creationId xmlns:a16="http://schemas.microsoft.com/office/drawing/2014/main" id="{B32FEF8F-0555-E60F-2A32-67B2C3C94096}"/>
                </a:ext>
              </a:extLst>
            </p:cNvPr>
            <p:cNvSpPr/>
            <p:nvPr/>
          </p:nvSpPr>
          <p:spPr>
            <a:xfrm>
              <a:off x="6494649" y="5343459"/>
              <a:ext cx="1753248" cy="693993"/>
            </a:xfrm>
            <a:prstGeom prst="rect">
              <a:avLst/>
            </a:prstGeom>
            <a:solidFill>
              <a:srgbClr val="027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Bone marrow failure</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Folate deficiency</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Relative </a:t>
              </a:r>
              <a:r>
                <a:rPr lang="en-US" sz="900" dirty="0" err="1">
                  <a:effectLst>
                    <a:outerShdw blurRad="50800" dist="38100" dir="2700000" algn="tl" rotWithShape="0">
                      <a:prstClr val="black">
                        <a:alpha val="40000"/>
                      </a:prstClr>
                    </a:outerShdw>
                  </a:effectLst>
                </a:rPr>
                <a:t>Epo</a:t>
              </a:r>
              <a:r>
                <a:rPr lang="en-US" sz="900" dirty="0">
                  <a:effectLst>
                    <a:outerShdw blurRad="50800" dist="38100" dir="2700000" algn="tl" rotWithShape="0">
                      <a:prstClr val="black">
                        <a:alpha val="40000"/>
                      </a:prstClr>
                    </a:outerShdw>
                  </a:effectLst>
                </a:rPr>
                <a:t> deficiency</a:t>
              </a:r>
            </a:p>
            <a:p>
              <a:pPr marL="228600" indent="-228600">
                <a:spcAft>
                  <a:spcPts val="300"/>
                </a:spcAft>
                <a:buFont typeface="+mj-lt"/>
                <a:buAutoNum type="arabicPeriod"/>
              </a:pPr>
              <a:r>
                <a:rPr lang="en-US" sz="900" dirty="0">
                  <a:effectLst>
                    <a:outerShdw blurRad="50800" dist="38100" dir="2700000" algn="tl" rotWithShape="0">
                      <a:prstClr val="black">
                        <a:alpha val="40000"/>
                      </a:prstClr>
                    </a:outerShdw>
                  </a:effectLst>
                </a:rPr>
                <a:t>Iron overload</a:t>
              </a:r>
            </a:p>
          </p:txBody>
        </p:sp>
        <p:sp>
          <p:nvSpPr>
            <p:cNvPr id="25" name="Rectangle 24">
              <a:extLst>
                <a:ext uri="{FF2B5EF4-FFF2-40B4-BE49-F238E27FC236}">
                  <a16:creationId xmlns:a16="http://schemas.microsoft.com/office/drawing/2014/main" id="{EFC9DAEE-DE8A-7EB1-D2CA-0B4DF71C17F9}"/>
                </a:ext>
              </a:extLst>
            </p:cNvPr>
            <p:cNvSpPr/>
            <p:nvPr/>
          </p:nvSpPr>
          <p:spPr>
            <a:xfrm>
              <a:off x="5562204" y="5674757"/>
              <a:ext cx="856575"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No</a:t>
              </a:r>
            </a:p>
          </p:txBody>
        </p:sp>
        <p:sp>
          <p:nvSpPr>
            <p:cNvPr id="26" name="Rectangle 25">
              <a:extLst>
                <a:ext uri="{FF2B5EF4-FFF2-40B4-BE49-F238E27FC236}">
                  <a16:creationId xmlns:a16="http://schemas.microsoft.com/office/drawing/2014/main" id="{C2A9FBAC-DE4D-168C-1CFA-D7D5CE3BF3ED}"/>
                </a:ext>
              </a:extLst>
            </p:cNvPr>
            <p:cNvSpPr/>
            <p:nvPr/>
          </p:nvSpPr>
          <p:spPr>
            <a:xfrm>
              <a:off x="4388163" y="5674757"/>
              <a:ext cx="856575" cy="362695"/>
            </a:xfrm>
            <a:prstGeom prst="rect">
              <a:avLst/>
            </a:prstGeom>
            <a:solidFill>
              <a:srgbClr val="5AC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Yes</a:t>
              </a:r>
            </a:p>
          </p:txBody>
        </p:sp>
        <p:sp>
          <p:nvSpPr>
            <p:cNvPr id="27" name="Decision 26">
              <a:extLst>
                <a:ext uri="{FF2B5EF4-FFF2-40B4-BE49-F238E27FC236}">
                  <a16:creationId xmlns:a16="http://schemas.microsoft.com/office/drawing/2014/main" id="{ADBA05FC-1686-1A67-2111-592B67E2F9A3}"/>
                </a:ext>
              </a:extLst>
            </p:cNvPr>
            <p:cNvSpPr/>
            <p:nvPr/>
          </p:nvSpPr>
          <p:spPr>
            <a:xfrm>
              <a:off x="4790964" y="3283074"/>
              <a:ext cx="1275124" cy="328263"/>
            </a:xfrm>
            <a:prstGeom prst="flowChartDecision">
              <a:avLst/>
            </a:prstGeom>
            <a:solidFill>
              <a:srgbClr val="E35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Hb?</a:t>
              </a:r>
            </a:p>
          </p:txBody>
        </p:sp>
        <p:sp>
          <p:nvSpPr>
            <p:cNvPr id="28" name="Decision 27">
              <a:extLst>
                <a:ext uri="{FF2B5EF4-FFF2-40B4-BE49-F238E27FC236}">
                  <a16:creationId xmlns:a16="http://schemas.microsoft.com/office/drawing/2014/main" id="{D2538978-AB8A-BF53-C060-EEDD83B07AFB}"/>
                </a:ext>
              </a:extLst>
            </p:cNvPr>
            <p:cNvSpPr/>
            <p:nvPr/>
          </p:nvSpPr>
          <p:spPr>
            <a:xfrm>
              <a:off x="5684875" y="4155938"/>
              <a:ext cx="1275124" cy="328263"/>
            </a:xfrm>
            <a:prstGeom prst="flowChartDecision">
              <a:avLst/>
            </a:prstGeom>
            <a:solidFill>
              <a:srgbClr val="E35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effectLst>
                    <a:outerShdw blurRad="50800" dist="38100" dir="2700000" algn="tl" rotWithShape="0">
                      <a:prstClr val="black">
                        <a:alpha val="40000"/>
                      </a:prstClr>
                    </a:outerShdw>
                  </a:effectLst>
                </a:rPr>
                <a:t>Retics?</a:t>
              </a:r>
            </a:p>
          </p:txBody>
        </p:sp>
        <p:grpSp>
          <p:nvGrpSpPr>
            <p:cNvPr id="29" name="Group 28">
              <a:extLst>
                <a:ext uri="{FF2B5EF4-FFF2-40B4-BE49-F238E27FC236}">
                  <a16:creationId xmlns:a16="http://schemas.microsoft.com/office/drawing/2014/main" id="{58713224-1A1C-14A8-D695-D78ACBCEBD01}"/>
                </a:ext>
              </a:extLst>
            </p:cNvPr>
            <p:cNvGrpSpPr/>
            <p:nvPr/>
          </p:nvGrpSpPr>
          <p:grpSpPr>
            <a:xfrm>
              <a:off x="4729085" y="1845587"/>
              <a:ext cx="1398883" cy="360123"/>
              <a:chOff x="4697116" y="1845587"/>
              <a:chExt cx="1398883" cy="360123"/>
            </a:xfrm>
          </p:grpSpPr>
          <p:sp>
            <p:nvSpPr>
              <p:cNvPr id="54" name="Decision 53">
                <a:extLst>
                  <a:ext uri="{FF2B5EF4-FFF2-40B4-BE49-F238E27FC236}">
                    <a16:creationId xmlns:a16="http://schemas.microsoft.com/office/drawing/2014/main" id="{801937AD-EA4D-0BB5-E8F5-B0C50F0C4DA6}"/>
                  </a:ext>
                </a:extLst>
              </p:cNvPr>
              <p:cNvSpPr/>
              <p:nvPr/>
            </p:nvSpPr>
            <p:spPr>
              <a:xfrm>
                <a:off x="4697116" y="1845587"/>
                <a:ext cx="1398883" cy="360123"/>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5" name="TextBox 54">
                <a:extLst>
                  <a:ext uri="{FF2B5EF4-FFF2-40B4-BE49-F238E27FC236}">
                    <a16:creationId xmlns:a16="http://schemas.microsoft.com/office/drawing/2014/main" id="{EC8CE05B-8E1C-9E46-8101-0DD8183BBD9D}"/>
                  </a:ext>
                </a:extLst>
              </p:cNvPr>
              <p:cNvSpPr txBox="1"/>
              <p:nvPr/>
            </p:nvSpPr>
            <p:spPr>
              <a:xfrm>
                <a:off x="4801853" y="1925668"/>
                <a:ext cx="1189409" cy="215444"/>
              </a:xfrm>
              <a:prstGeom prst="rect">
                <a:avLst/>
              </a:prstGeom>
              <a:noFill/>
            </p:spPr>
            <p:txBody>
              <a:bodyPr wrap="square">
                <a:spAutoFit/>
              </a:bodyPr>
              <a:lstStyle/>
              <a:p>
                <a:pPr algn="ctr"/>
                <a:r>
                  <a:rPr lang="en-US" sz="900" dirty="0">
                    <a:solidFill>
                      <a:schemeClr val="bg1"/>
                    </a:solidFill>
                  </a:rPr>
                  <a:t>LDH?*/CH50</a:t>
                </a:r>
              </a:p>
            </p:txBody>
          </p:sp>
        </p:grpSp>
        <p:grpSp>
          <p:nvGrpSpPr>
            <p:cNvPr id="30" name="Group 29">
              <a:extLst>
                <a:ext uri="{FF2B5EF4-FFF2-40B4-BE49-F238E27FC236}">
                  <a16:creationId xmlns:a16="http://schemas.microsoft.com/office/drawing/2014/main" id="{5CD9313D-B4ED-2244-BA4B-8E142CA3059E}"/>
                </a:ext>
              </a:extLst>
            </p:cNvPr>
            <p:cNvGrpSpPr/>
            <p:nvPr/>
          </p:nvGrpSpPr>
          <p:grpSpPr>
            <a:xfrm>
              <a:off x="4651978" y="5068639"/>
              <a:ext cx="1553096" cy="399823"/>
              <a:chOff x="4581426" y="5059530"/>
              <a:chExt cx="1553096" cy="399823"/>
            </a:xfrm>
          </p:grpSpPr>
          <p:sp>
            <p:nvSpPr>
              <p:cNvPr id="52" name="Decision 51">
                <a:extLst>
                  <a:ext uri="{FF2B5EF4-FFF2-40B4-BE49-F238E27FC236}">
                    <a16:creationId xmlns:a16="http://schemas.microsoft.com/office/drawing/2014/main" id="{4113C7E1-9725-E87C-96F6-2C6CB1A6EFBA}"/>
                  </a:ext>
                </a:extLst>
              </p:cNvPr>
              <p:cNvSpPr/>
              <p:nvPr/>
            </p:nvSpPr>
            <p:spPr>
              <a:xfrm>
                <a:off x="4581426" y="5059530"/>
                <a:ext cx="1553096" cy="399823"/>
              </a:xfrm>
              <a:prstGeom prst="flowChartDecision">
                <a:avLst/>
              </a:prstGeom>
              <a:solidFill>
                <a:srgbClr val="E35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effectLst>
                    <a:outerShdw blurRad="50800" dist="38100" dir="2700000" algn="tl" rotWithShape="0">
                      <a:prstClr val="black">
                        <a:alpha val="40000"/>
                      </a:prstClr>
                    </a:outerShdw>
                  </a:effectLst>
                </a:endParaRPr>
              </a:p>
            </p:txBody>
          </p:sp>
          <p:sp>
            <p:nvSpPr>
              <p:cNvPr id="53" name="TextBox 52">
                <a:extLst>
                  <a:ext uri="{FF2B5EF4-FFF2-40B4-BE49-F238E27FC236}">
                    <a16:creationId xmlns:a16="http://schemas.microsoft.com/office/drawing/2014/main" id="{4A9546B6-9692-D0E0-49B0-EB7A06AB2CA8}"/>
                  </a:ext>
                </a:extLst>
              </p:cNvPr>
              <p:cNvSpPr txBox="1"/>
              <p:nvPr/>
            </p:nvSpPr>
            <p:spPr>
              <a:xfrm>
                <a:off x="4763270" y="5158691"/>
                <a:ext cx="1189409" cy="215444"/>
              </a:xfrm>
              <a:prstGeom prst="rect">
                <a:avLst/>
              </a:prstGeom>
              <a:noFill/>
            </p:spPr>
            <p:txBody>
              <a:bodyPr wrap="square">
                <a:spAutoFit/>
              </a:bodyPr>
              <a:lstStyle/>
              <a:p>
                <a:pPr algn="ctr"/>
                <a:r>
                  <a:rPr lang="en-US" sz="900" dirty="0">
                    <a:solidFill>
                      <a:schemeClr val="bg1"/>
                    </a:solidFill>
                    <a:effectLst>
                      <a:outerShdw blurRad="50800" dist="38100" dir="2700000" algn="tl" rotWithShape="0">
                        <a:prstClr val="black">
                          <a:alpha val="40000"/>
                        </a:prstClr>
                      </a:outerShdw>
                    </a:effectLst>
                  </a:rPr>
                  <a:t>RBC Transfusion?</a:t>
                </a:r>
              </a:p>
            </p:txBody>
          </p:sp>
        </p:grpSp>
        <p:cxnSp>
          <p:nvCxnSpPr>
            <p:cNvPr id="31" name="Straight Connector 30">
              <a:extLst>
                <a:ext uri="{FF2B5EF4-FFF2-40B4-BE49-F238E27FC236}">
                  <a16:creationId xmlns:a16="http://schemas.microsoft.com/office/drawing/2014/main" id="{A738F3F6-914F-2833-D6A3-FADD3B9CEC93}"/>
                </a:ext>
              </a:extLst>
            </p:cNvPr>
            <p:cNvCxnSpPr>
              <a:stCxn id="10" idx="2"/>
              <a:endCxn id="54" idx="0"/>
            </p:cNvCxnSpPr>
            <p:nvPr/>
          </p:nvCxnSpPr>
          <p:spPr>
            <a:xfrm>
              <a:off x="5428527" y="1747777"/>
              <a:ext cx="0" cy="9781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FA7F0543-ABD8-24E0-EF5C-8C5827C24BA4}"/>
                </a:ext>
              </a:extLst>
            </p:cNvPr>
            <p:cNvCxnSpPr>
              <a:stCxn id="54" idx="2"/>
              <a:endCxn id="11" idx="0"/>
            </p:cNvCxnSpPr>
            <p:nvPr/>
          </p:nvCxnSpPr>
          <p:spPr>
            <a:xfrm rot="5400000">
              <a:off x="4695093" y="1628600"/>
              <a:ext cx="156325" cy="1310545"/>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A9F7DCB-43FE-1FD5-CAC4-5CE397CD498E}"/>
                </a:ext>
              </a:extLst>
            </p:cNvPr>
            <p:cNvCxnSpPr>
              <a:stCxn id="54" idx="2"/>
              <a:endCxn id="20" idx="0"/>
            </p:cNvCxnSpPr>
            <p:nvPr/>
          </p:nvCxnSpPr>
          <p:spPr>
            <a:xfrm rot="16200000" flipH="1">
              <a:off x="6248247" y="1385990"/>
              <a:ext cx="162455" cy="180189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A89B5B48-CB9F-0E2E-68D4-3E9D499D5334}"/>
                </a:ext>
              </a:extLst>
            </p:cNvPr>
            <p:cNvCxnSpPr>
              <a:stCxn id="11" idx="2"/>
              <a:endCxn id="12" idx="0"/>
            </p:cNvCxnSpPr>
            <p:nvPr/>
          </p:nvCxnSpPr>
          <p:spPr>
            <a:xfrm rot="5400000">
              <a:off x="3339753" y="2096791"/>
              <a:ext cx="150291" cy="1406168"/>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CB4DE927-4A05-A2FC-3644-24CB4AF3C8DE}"/>
                </a:ext>
              </a:extLst>
            </p:cNvPr>
            <p:cNvCxnSpPr>
              <a:stCxn id="11" idx="2"/>
              <a:endCxn id="13" idx="0"/>
            </p:cNvCxnSpPr>
            <p:nvPr/>
          </p:nvCxnSpPr>
          <p:spPr>
            <a:xfrm rot="16200000" flipH="1">
              <a:off x="4698317" y="2144395"/>
              <a:ext cx="149874" cy="1310544"/>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9BA48867-D0E1-0BD9-9FF3-0CBD9BFEB50E}"/>
                </a:ext>
              </a:extLst>
            </p:cNvPr>
            <p:cNvCxnSpPr>
              <a:stCxn id="27" idx="2"/>
              <a:endCxn id="14" idx="0"/>
            </p:cNvCxnSpPr>
            <p:nvPr/>
          </p:nvCxnSpPr>
          <p:spPr>
            <a:xfrm rot="5400000">
              <a:off x="4932090" y="3196651"/>
              <a:ext cx="81750" cy="911123"/>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6D02942-A124-2DA6-B760-E4BFA679A938}"/>
                </a:ext>
              </a:extLst>
            </p:cNvPr>
            <p:cNvCxnSpPr>
              <a:stCxn id="27" idx="2"/>
              <a:endCxn id="15" idx="0"/>
            </p:cNvCxnSpPr>
            <p:nvPr/>
          </p:nvCxnSpPr>
          <p:spPr>
            <a:xfrm rot="16200000" flipH="1">
              <a:off x="5834606" y="3205256"/>
              <a:ext cx="81751" cy="893911"/>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2E5110-CC1A-BA8B-EAD1-3729EEC38BE6}"/>
                </a:ext>
              </a:extLst>
            </p:cNvPr>
            <p:cNvCxnSpPr>
              <a:stCxn id="20" idx="2"/>
              <a:endCxn id="21" idx="0"/>
            </p:cNvCxnSpPr>
            <p:nvPr/>
          </p:nvCxnSpPr>
          <p:spPr>
            <a:xfrm>
              <a:off x="7230421" y="2730860"/>
              <a:ext cx="0" cy="8529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5D73A3-CABA-8BCE-389A-6FDAAD0C29A5}"/>
                </a:ext>
              </a:extLst>
            </p:cNvPr>
            <p:cNvCxnSpPr>
              <a:stCxn id="13" idx="2"/>
              <a:endCxn id="27" idx="0"/>
            </p:cNvCxnSpPr>
            <p:nvPr/>
          </p:nvCxnSpPr>
          <p:spPr>
            <a:xfrm>
              <a:off x="5428526" y="3237299"/>
              <a:ext cx="0" cy="457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349355-8D86-E513-E108-DE0DE872F154}"/>
                </a:ext>
              </a:extLst>
            </p:cNvPr>
            <p:cNvCxnSpPr>
              <a:stCxn id="15" idx="2"/>
              <a:endCxn id="28" idx="0"/>
            </p:cNvCxnSpPr>
            <p:nvPr/>
          </p:nvCxnSpPr>
          <p:spPr>
            <a:xfrm>
              <a:off x="6322437" y="4055783"/>
              <a:ext cx="0" cy="10015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E93326-2F55-2035-5A2C-1D88355783F3}"/>
                </a:ext>
              </a:extLst>
            </p:cNvPr>
            <p:cNvCxnSpPr>
              <a:cxnSpLocks/>
              <a:stCxn id="23" idx="2"/>
              <a:endCxn id="52" idx="0"/>
            </p:cNvCxnSpPr>
            <p:nvPr/>
          </p:nvCxnSpPr>
          <p:spPr>
            <a:xfrm>
              <a:off x="5428526" y="4994232"/>
              <a:ext cx="0" cy="744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2486B7-192F-4445-4720-39A680B17BD9}"/>
                </a:ext>
              </a:extLst>
            </p:cNvPr>
            <p:cNvCxnSpPr>
              <a:cxnSpLocks/>
              <a:stCxn id="22" idx="2"/>
              <a:endCxn id="24" idx="0"/>
            </p:cNvCxnSpPr>
            <p:nvPr/>
          </p:nvCxnSpPr>
          <p:spPr>
            <a:xfrm flipH="1">
              <a:off x="7371273" y="4994233"/>
              <a:ext cx="9135" cy="3492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B60CC0E4-881B-F12A-1917-50B70ADB3194}"/>
                </a:ext>
              </a:extLst>
            </p:cNvPr>
            <p:cNvCxnSpPr>
              <a:stCxn id="28" idx="2"/>
              <a:endCxn id="23" idx="0"/>
            </p:cNvCxnSpPr>
            <p:nvPr/>
          </p:nvCxnSpPr>
          <p:spPr>
            <a:xfrm rot="5400000">
              <a:off x="5801814" y="4110914"/>
              <a:ext cx="147336" cy="893911"/>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E40C39E1-D860-7F65-FF19-71A2861494C7}"/>
                </a:ext>
              </a:extLst>
            </p:cNvPr>
            <p:cNvCxnSpPr>
              <a:stCxn id="28" idx="2"/>
              <a:endCxn id="22" idx="0"/>
            </p:cNvCxnSpPr>
            <p:nvPr/>
          </p:nvCxnSpPr>
          <p:spPr>
            <a:xfrm rot="16200000" flipH="1">
              <a:off x="6777754" y="4028883"/>
              <a:ext cx="147337" cy="1057971"/>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A749E5BF-8227-CBBB-093C-ED0A2360D81D}"/>
                </a:ext>
              </a:extLst>
            </p:cNvPr>
            <p:cNvCxnSpPr>
              <a:cxnSpLocks/>
              <a:stCxn id="12" idx="2"/>
              <a:endCxn id="16" idx="0"/>
            </p:cNvCxnSpPr>
            <p:nvPr/>
          </p:nvCxnSpPr>
          <p:spPr>
            <a:xfrm rot="16200000" flipH="1">
              <a:off x="2798611" y="3150919"/>
              <a:ext cx="264065" cy="437658"/>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D70481E2-D243-8BE9-B080-36E9ACD71BCD}"/>
                </a:ext>
              </a:extLst>
            </p:cNvPr>
            <p:cNvCxnSpPr>
              <a:cxnSpLocks/>
              <a:stCxn id="12" idx="2"/>
              <a:endCxn id="17" idx="0"/>
            </p:cNvCxnSpPr>
            <p:nvPr/>
          </p:nvCxnSpPr>
          <p:spPr>
            <a:xfrm rot="5400000">
              <a:off x="1990099" y="2780067"/>
              <a:ext cx="264066" cy="1179364"/>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70375D5B-DB03-71AA-165E-88C0B366EB25}"/>
                </a:ext>
              </a:extLst>
            </p:cNvPr>
            <p:cNvCxnSpPr>
              <a:stCxn id="52" idx="2"/>
              <a:endCxn id="26" idx="0"/>
            </p:cNvCxnSpPr>
            <p:nvPr/>
          </p:nvCxnSpPr>
          <p:spPr>
            <a:xfrm rot="5400000">
              <a:off x="5019342" y="5265572"/>
              <a:ext cx="206295" cy="612075"/>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7B19649B-D39B-1927-E395-5847D9E54BB5}"/>
                </a:ext>
              </a:extLst>
            </p:cNvPr>
            <p:cNvCxnSpPr>
              <a:stCxn id="52" idx="2"/>
              <a:endCxn id="25" idx="0"/>
            </p:cNvCxnSpPr>
            <p:nvPr/>
          </p:nvCxnSpPr>
          <p:spPr>
            <a:xfrm rot="16200000" flipH="1">
              <a:off x="5606362" y="5290626"/>
              <a:ext cx="206295" cy="561966"/>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E73B6F-73F0-5355-1520-9AD556A85BC4}"/>
                </a:ext>
              </a:extLst>
            </p:cNvPr>
            <p:cNvCxnSpPr>
              <a:stCxn id="18" idx="0"/>
              <a:endCxn id="14" idx="2"/>
            </p:cNvCxnSpPr>
            <p:nvPr/>
          </p:nvCxnSpPr>
          <p:spPr>
            <a:xfrm flipV="1">
              <a:off x="4517403" y="4055782"/>
              <a:ext cx="0" cy="10196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CF87C3F6-430E-7C77-CDAD-6F55D3000930}"/>
              </a:ext>
            </a:extLst>
          </p:cNvPr>
          <p:cNvSpPr txBox="1"/>
          <p:nvPr/>
        </p:nvSpPr>
        <p:spPr>
          <a:xfrm>
            <a:off x="405531" y="5962917"/>
            <a:ext cx="5765822" cy="369332"/>
          </a:xfrm>
          <a:prstGeom prst="rect">
            <a:avLst/>
          </a:prstGeom>
          <a:noFill/>
        </p:spPr>
        <p:txBody>
          <a:bodyPr wrap="square">
            <a:spAutoFit/>
          </a:bodyPr>
          <a:lstStyle/>
          <a:p>
            <a:r>
              <a:rPr lang="en-US" sz="900" dirty="0"/>
              <a:t>*If patient had elevated LDH before commencing treatment</a:t>
            </a:r>
          </a:p>
          <a:p>
            <a:r>
              <a:rPr lang="en-US" sz="900" dirty="0"/>
              <a:t>PK = pharmacokinetic, PD = pharmacodynamic, BTH = breakthrough hemolysis</a:t>
            </a:r>
          </a:p>
        </p:txBody>
      </p:sp>
    </p:spTree>
    <p:extLst>
      <p:ext uri="{BB962C8B-B14F-4D97-AF65-F5344CB8AC3E}">
        <p14:creationId xmlns:p14="http://schemas.microsoft.com/office/powerpoint/2010/main" val="393695355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087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835F-A758-4658-B115-A11BBA75C3A6}"/>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4792178D-18FE-47D3-BC93-28138E45A4E4}"/>
              </a:ext>
            </a:extLst>
          </p:cNvPr>
          <p:cNvSpPr>
            <a:spLocks noGrp="1"/>
          </p:cNvSpPr>
          <p:nvPr>
            <p:ph idx="1"/>
          </p:nvPr>
        </p:nvSpPr>
        <p:spPr/>
        <p:txBody>
          <a:bodyPr>
            <a:normAutofit/>
          </a:bodyPr>
          <a:lstStyle/>
          <a:p>
            <a:pPr>
              <a:spcBef>
                <a:spcPts val="2400"/>
              </a:spcBef>
            </a:pPr>
            <a:r>
              <a:rPr lang="en-US" sz="2800" dirty="0"/>
              <a:t>Perry Nathaniel Henry is a 42 YOM who has been seen in his primary care physician’s office multiple times over the past several months complaining of:</a:t>
            </a:r>
          </a:p>
          <a:p>
            <a:pPr lvl="1">
              <a:spcBef>
                <a:spcPts val="2400"/>
              </a:spcBef>
            </a:pPr>
            <a:r>
              <a:rPr lang="en-US" sz="2400" dirty="0"/>
              <a:t>Severe fatigue that began rather suddenly a month or so before his</a:t>
            </a:r>
            <a:br>
              <a:rPr lang="en-US" sz="2400" dirty="0"/>
            </a:br>
            <a:r>
              <a:rPr lang="en-US" sz="2400" dirty="0"/>
              <a:t>first visit </a:t>
            </a:r>
          </a:p>
          <a:p>
            <a:pPr lvl="1">
              <a:spcBef>
                <a:spcPts val="2400"/>
              </a:spcBef>
            </a:pPr>
            <a:r>
              <a:rPr lang="en-US" sz="2400" dirty="0"/>
              <a:t>He has noted some dyspnea on exertion</a:t>
            </a:r>
          </a:p>
          <a:p>
            <a:pPr lvl="1">
              <a:spcBef>
                <a:spcPts val="2400"/>
              </a:spcBef>
            </a:pPr>
            <a:r>
              <a:rPr lang="en-US" sz="2400" dirty="0"/>
              <a:t>He complains of intermittent severe abdominal pain which is not related to eating</a:t>
            </a:r>
          </a:p>
        </p:txBody>
      </p:sp>
    </p:spTree>
    <p:extLst>
      <p:ext uri="{BB962C8B-B14F-4D97-AF65-F5344CB8AC3E}">
        <p14:creationId xmlns:p14="http://schemas.microsoft.com/office/powerpoint/2010/main" val="269473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ECE-482B-48C1-9413-417A5CD5C11E}"/>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F2BB3707-5F1D-470A-B4CE-79F22B38E258}"/>
              </a:ext>
            </a:extLst>
          </p:cNvPr>
          <p:cNvSpPr>
            <a:spLocks noGrp="1"/>
          </p:cNvSpPr>
          <p:nvPr>
            <p:ph idx="1"/>
          </p:nvPr>
        </p:nvSpPr>
        <p:spPr/>
        <p:txBody>
          <a:bodyPr>
            <a:normAutofit/>
          </a:bodyPr>
          <a:lstStyle/>
          <a:p>
            <a:pPr>
              <a:spcBef>
                <a:spcPts val="1800"/>
              </a:spcBef>
            </a:pPr>
            <a:r>
              <a:rPr lang="en-US" sz="2800" dirty="0"/>
              <a:t>After his 3</a:t>
            </a:r>
            <a:r>
              <a:rPr lang="en-US" sz="2800" baseline="30000" dirty="0"/>
              <a:t>rd</a:t>
            </a:r>
            <a:r>
              <a:rPr lang="en-US" sz="2800" dirty="0"/>
              <a:t> visit to the PCP a CBC was performed that revealed:</a:t>
            </a:r>
          </a:p>
          <a:p>
            <a:pPr lvl="1">
              <a:spcBef>
                <a:spcPts val="1800"/>
              </a:spcBef>
            </a:pPr>
            <a:r>
              <a:rPr lang="en-US" sz="2400" dirty="0"/>
              <a:t>WBC 3.6 k/</a:t>
            </a:r>
            <a:r>
              <a:rPr lang="en-US" sz="2400" dirty="0" err="1"/>
              <a:t>cumm</a:t>
            </a:r>
            <a:endParaRPr lang="en-US" sz="2400" dirty="0"/>
          </a:p>
          <a:p>
            <a:pPr lvl="1">
              <a:spcBef>
                <a:spcPts val="1800"/>
              </a:spcBef>
            </a:pPr>
            <a:r>
              <a:rPr lang="en-US" sz="2400" dirty="0"/>
              <a:t>Hgb 6.2 gm/dL</a:t>
            </a:r>
          </a:p>
          <a:p>
            <a:pPr lvl="1">
              <a:spcBef>
                <a:spcPts val="1800"/>
              </a:spcBef>
            </a:pPr>
            <a:r>
              <a:rPr lang="en-US" sz="2400" dirty="0" err="1"/>
              <a:t>Hct</a:t>
            </a:r>
            <a:r>
              <a:rPr lang="en-US" sz="2400" dirty="0"/>
              <a:t> 24.6 %</a:t>
            </a:r>
          </a:p>
          <a:p>
            <a:pPr lvl="1">
              <a:spcBef>
                <a:spcPts val="1800"/>
              </a:spcBef>
            </a:pPr>
            <a:r>
              <a:rPr lang="en-US" sz="2400" dirty="0" err="1"/>
              <a:t>Plt</a:t>
            </a:r>
            <a:r>
              <a:rPr lang="en-US" sz="2400" dirty="0"/>
              <a:t> 147 k/</a:t>
            </a:r>
            <a:r>
              <a:rPr lang="en-US" sz="2400" dirty="0" err="1"/>
              <a:t>cumm</a:t>
            </a:r>
            <a:endParaRPr lang="en-US" sz="2400" dirty="0"/>
          </a:p>
          <a:p>
            <a:pPr lvl="1">
              <a:spcBef>
                <a:spcPts val="1800"/>
              </a:spcBef>
            </a:pPr>
            <a:r>
              <a:rPr lang="en-US" sz="2400" dirty="0"/>
              <a:t>MCV 85 </a:t>
            </a:r>
            <a:r>
              <a:rPr lang="en-US" sz="2400" dirty="0" err="1"/>
              <a:t>fL</a:t>
            </a:r>
            <a:endParaRPr lang="en-US" sz="2400" dirty="0"/>
          </a:p>
          <a:p>
            <a:pPr lvl="1">
              <a:spcBef>
                <a:spcPts val="1800"/>
              </a:spcBef>
            </a:pPr>
            <a:r>
              <a:rPr lang="en-US" sz="2400" dirty="0"/>
              <a:t>RDW 17.9 %</a:t>
            </a:r>
          </a:p>
        </p:txBody>
      </p:sp>
    </p:spTree>
    <p:extLst>
      <p:ext uri="{BB962C8B-B14F-4D97-AF65-F5344CB8AC3E}">
        <p14:creationId xmlns:p14="http://schemas.microsoft.com/office/powerpoint/2010/main" val="15387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5661-7282-422C-877C-D9736199D296}"/>
              </a:ext>
            </a:extLst>
          </p:cNvPr>
          <p:cNvSpPr>
            <a:spLocks noGrp="1"/>
          </p:cNvSpPr>
          <p:nvPr>
            <p:ph type="title"/>
          </p:nvPr>
        </p:nvSpPr>
        <p:spPr>
          <a:xfrm>
            <a:off x="609600" y="199505"/>
            <a:ext cx="3981450" cy="1544054"/>
          </a:xfrm>
        </p:spPr>
        <p:txBody>
          <a:bodyPr>
            <a:normAutofit fontScale="90000"/>
          </a:bodyPr>
          <a:lstStyle/>
          <a:p>
            <a:r>
              <a:rPr lang="en-US" dirty="0"/>
              <a:t>Evaluation of Patients with Anemia</a:t>
            </a:r>
          </a:p>
        </p:txBody>
      </p:sp>
      <p:pic>
        <p:nvPicPr>
          <p:cNvPr id="5122" name="Picture 2" descr="Anemia: Approach and Evaluation - Manual of Medicine">
            <a:extLst>
              <a:ext uri="{FF2B5EF4-FFF2-40B4-BE49-F238E27FC236}">
                <a16:creationId xmlns:a16="http://schemas.microsoft.com/office/drawing/2014/main" id="{5C735A82-A96A-4858-8A81-2DA062B25930}"/>
              </a:ext>
            </a:extLst>
          </p:cNvPr>
          <p:cNvPicPr>
            <a:picLocks noGrp="1" noChangeAspect="1" noChangeArrowheads="1"/>
          </p:cNvPicPr>
          <p:nvPr>
            <p:ph idx="1"/>
          </p:nvPr>
        </p:nvPicPr>
        <p:blipFill rotWithShape="1">
          <a:blip r:embed="rId2" cstate="email">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a:ext>
            </a:extLst>
          </a:blip>
          <a:srcRect b="5481"/>
          <a:stretch/>
        </p:blipFill>
        <p:spPr bwMode="auto">
          <a:xfrm>
            <a:off x="5048250" y="138233"/>
            <a:ext cx="6153779" cy="666024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9FA95E7-9204-5F6C-F219-D62B18C9D515}"/>
              </a:ext>
            </a:extLst>
          </p:cNvPr>
          <p:cNvSpPr>
            <a:spLocks noGrp="1"/>
          </p:cNvSpPr>
          <p:nvPr>
            <p:ph type="ftr" sz="quarter" idx="3"/>
          </p:nvPr>
        </p:nvSpPr>
        <p:spPr/>
        <p:txBody>
          <a:bodyPr/>
          <a:lstStyle/>
          <a:p>
            <a:r>
              <a:rPr lang="en-US"/>
              <a:t>Source: USMLE Step 2 CK Lecture Notes 2018 Internal Medicine</a:t>
            </a:r>
          </a:p>
        </p:txBody>
      </p:sp>
    </p:spTree>
    <p:extLst>
      <p:ext uri="{BB962C8B-B14F-4D97-AF65-F5344CB8AC3E}">
        <p14:creationId xmlns:p14="http://schemas.microsoft.com/office/powerpoint/2010/main" val="129510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Main graphic"/>
          <p:cNvPicPr/>
          <p:nvPr/>
        </p:nvPicPr>
        <p:blipFill rotWithShape="1">
          <a:blip r:embed="rId3" cstate="email">
            <a:extLst>
              <a:ext uri="{28A0092B-C50C-407E-A947-70E740481C1C}">
                <a14:useLocalDpi xmlns:a14="http://schemas.microsoft.com/office/drawing/2010/main"/>
              </a:ext>
            </a:extLst>
          </a:blip>
          <a:srcRect b="12709"/>
          <a:stretch/>
        </p:blipFill>
        <p:spPr>
          <a:xfrm>
            <a:off x="3714523" y="332855"/>
            <a:ext cx="8020278" cy="5548540"/>
          </a:xfrm>
          <a:prstGeom prst="roundRect">
            <a:avLst>
              <a:gd name="adj" fmla="val 3964"/>
            </a:avLst>
          </a:prstGeom>
          <a:ln>
            <a:noFill/>
          </a:ln>
        </p:spPr>
      </p:pic>
      <p:sp>
        <p:nvSpPr>
          <p:cNvPr id="2" name="Title 1">
            <a:extLst>
              <a:ext uri="{FF2B5EF4-FFF2-40B4-BE49-F238E27FC236}">
                <a16:creationId xmlns:a16="http://schemas.microsoft.com/office/drawing/2014/main" id="{CF9E130A-0FE4-29DF-32F8-207B65F3DA45}"/>
              </a:ext>
            </a:extLst>
          </p:cNvPr>
          <p:cNvSpPr>
            <a:spLocks noGrp="1"/>
          </p:cNvSpPr>
          <p:nvPr>
            <p:ph type="title"/>
          </p:nvPr>
        </p:nvSpPr>
        <p:spPr>
          <a:xfrm>
            <a:off x="609600" y="199505"/>
            <a:ext cx="3362211" cy="1381645"/>
          </a:xfrm>
        </p:spPr>
        <p:txBody>
          <a:bodyPr anchor="t">
            <a:normAutofit/>
          </a:bodyPr>
          <a:lstStyle/>
          <a:p>
            <a:r>
              <a:rPr lang="en-US" sz="2400" dirty="0"/>
              <a:t>Expert Consensus Recommendations on PNH Screening</a:t>
            </a:r>
          </a:p>
        </p:txBody>
      </p:sp>
      <p:sp>
        <p:nvSpPr>
          <p:cNvPr id="3" name="Footer Placeholder 2">
            <a:extLst>
              <a:ext uri="{FF2B5EF4-FFF2-40B4-BE49-F238E27FC236}">
                <a16:creationId xmlns:a16="http://schemas.microsoft.com/office/drawing/2014/main" id="{7DE88476-3DC1-3A74-1442-569540CD55EA}"/>
              </a:ext>
            </a:extLst>
          </p:cNvPr>
          <p:cNvSpPr>
            <a:spLocks noGrp="1"/>
          </p:cNvSpPr>
          <p:nvPr>
            <p:ph type="ftr" sz="quarter" idx="3"/>
          </p:nvPr>
        </p:nvSpPr>
        <p:spPr>
          <a:xfrm>
            <a:off x="609599" y="6359883"/>
            <a:ext cx="10829926" cy="442131"/>
          </a:xfrm>
        </p:spPr>
        <p:txBody>
          <a:bodyPr/>
          <a:lstStyle/>
          <a:p>
            <a:r>
              <a:rPr lang="en-US" sz="1000" baseline="30000" dirty="0"/>
              <a:t>a </a:t>
            </a:r>
            <a:r>
              <a:rPr lang="en-US" sz="1000" dirty="0"/>
              <a:t>Parker 2005; </a:t>
            </a:r>
            <a:r>
              <a:rPr lang="en-US" sz="1000" baseline="30000" dirty="0"/>
              <a:t>b </a:t>
            </a:r>
            <a:r>
              <a:rPr lang="en-US" sz="1000" dirty="0" err="1"/>
              <a:t>Peffault</a:t>
            </a:r>
            <a:r>
              <a:rPr lang="en-US" sz="1000" dirty="0"/>
              <a:t> de Latour 2008, Brodsky 2009, Valent 2012; </a:t>
            </a:r>
            <a:r>
              <a:rPr lang="en-US" sz="1000" baseline="30000" dirty="0"/>
              <a:t>c</a:t>
            </a:r>
            <a:r>
              <a:rPr lang="en-US" sz="1000" dirty="0"/>
              <a:t> NICE 2015 </a:t>
            </a:r>
            <a:r>
              <a:rPr lang="en-US" sz="1000" baseline="30000" dirty="0"/>
              <a:t>†</a:t>
            </a:r>
            <a:r>
              <a:rPr lang="en-US" sz="1000" dirty="0"/>
              <a:t>An unexplained persistent cytopenia in patients in whom (minimal) diagnostic criteria for MDS are not fulfilled *DVT and/or PE in a patient with no antecedent major clinical risk factor for VTE that is not provoked by surgery, trauma, immobilization, hormonal therapy (oral contraceptive or hormone replacement therapy) or active cancer. **Unusual sites include hepatic veins (Budd-Chiari syndrome), other splanchnic veins (portal, splenic), cerebral vein, and dermal veins.</a:t>
            </a:r>
          </a:p>
          <a:p>
            <a:r>
              <a:rPr lang="en-US" dirty="0" err="1"/>
              <a:t>Röth</a:t>
            </a:r>
            <a:r>
              <a:rPr lang="en-US" dirty="0"/>
              <a:t> A, et al. </a:t>
            </a:r>
            <a:r>
              <a:rPr lang="en-US" i="1" dirty="0" err="1"/>
              <a:t>Eur</a:t>
            </a:r>
            <a:r>
              <a:rPr lang="en-US" i="1" dirty="0"/>
              <a:t> J </a:t>
            </a:r>
            <a:r>
              <a:rPr lang="en-US" i="1" dirty="0" err="1"/>
              <a:t>Haematol</a:t>
            </a:r>
            <a:r>
              <a:rPr lang="en-US" i="1" dirty="0"/>
              <a:t>. </a:t>
            </a:r>
            <a:r>
              <a:rPr lang="en-US" dirty="0"/>
              <a:t>2018;101(1):3-11</a:t>
            </a:r>
          </a:p>
        </p:txBody>
      </p:sp>
      <p:pic>
        <p:nvPicPr>
          <p:cNvPr id="4" name="Main graphic">
            <a:extLst>
              <a:ext uri="{FF2B5EF4-FFF2-40B4-BE49-F238E27FC236}">
                <a16:creationId xmlns:a16="http://schemas.microsoft.com/office/drawing/2014/main" id="{6794FDD3-9F23-44D4-9A76-D55725D7327E}"/>
              </a:ext>
            </a:extLst>
          </p:cNvPr>
          <p:cNvPicPr/>
          <p:nvPr/>
        </p:nvPicPr>
        <p:blipFill rotWithShape="1">
          <a:blip r:embed="rId4" cstate="email">
            <a:extLst>
              <a:ext uri="{28A0092B-C50C-407E-A947-70E740481C1C}">
                <a14:useLocalDpi xmlns:a14="http://schemas.microsoft.com/office/drawing/2010/main"/>
              </a:ext>
            </a:extLst>
          </a:blip>
          <a:srcRect l="79066" t="89782"/>
          <a:stretch/>
        </p:blipFill>
        <p:spPr>
          <a:xfrm>
            <a:off x="380999" y="5375975"/>
            <a:ext cx="1876425" cy="743545"/>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5DD1F4-9C23-002A-442E-613CA6117605}"/>
              </a:ext>
            </a:extLst>
          </p:cNvPr>
          <p:cNvSpPr>
            <a:spLocks noGrp="1"/>
          </p:cNvSpPr>
          <p:nvPr>
            <p:ph type="title"/>
          </p:nvPr>
        </p:nvSpPr>
        <p:spPr/>
        <p:txBody>
          <a:bodyPr/>
          <a:lstStyle/>
          <a:p>
            <a:r>
              <a:rPr lang="en-US" dirty="0"/>
              <a:t>Reporting – ICCS PNH Positive Case</a:t>
            </a:r>
          </a:p>
        </p:txBody>
      </p:sp>
      <p:sp>
        <p:nvSpPr>
          <p:cNvPr id="2" name="Content Placeholder 1">
            <a:extLst>
              <a:ext uri="{FF2B5EF4-FFF2-40B4-BE49-F238E27FC236}">
                <a16:creationId xmlns:a16="http://schemas.microsoft.com/office/drawing/2014/main" id="{92D536E0-24CB-2622-329E-D8ED0D161C79}"/>
              </a:ext>
            </a:extLst>
          </p:cNvPr>
          <p:cNvSpPr>
            <a:spLocks noGrp="1"/>
          </p:cNvSpPr>
          <p:nvPr>
            <p:ph idx="1"/>
          </p:nvPr>
        </p:nvSpPr>
        <p:spPr>
          <a:xfrm>
            <a:off x="609600" y="1477906"/>
            <a:ext cx="4818927" cy="4722477"/>
          </a:xfrm>
        </p:spPr>
        <p:txBody>
          <a:bodyPr/>
          <a:lstStyle/>
          <a:p>
            <a:pPr marL="457200" indent="-457200">
              <a:buFont typeface="+mj-lt"/>
              <a:buAutoNum type="arabicPeriod"/>
            </a:pPr>
            <a:r>
              <a:rPr lang="en-US" sz="2000" dirty="0"/>
              <a:t>PNH Clone detected</a:t>
            </a:r>
          </a:p>
          <a:p>
            <a:pPr lvl="1">
              <a:buClr>
                <a:srgbClr val="000000"/>
              </a:buClr>
            </a:pPr>
            <a:r>
              <a:rPr lang="en-US" dirty="0">
                <a:solidFill>
                  <a:schemeClr val="accent2"/>
                </a:solidFill>
              </a:rPr>
              <a:t>Yes or No</a:t>
            </a:r>
          </a:p>
          <a:p>
            <a:pPr marL="457200" indent="-457200">
              <a:buFont typeface="+mj-lt"/>
              <a:buAutoNum type="arabicPeriod"/>
            </a:pPr>
            <a:r>
              <a:rPr lang="en-US" sz="2000" dirty="0"/>
              <a:t>PNH </a:t>
            </a:r>
            <a:r>
              <a:rPr lang="en-US" sz="2000" dirty="0">
                <a:solidFill>
                  <a:schemeClr val="accent2"/>
                </a:solidFill>
              </a:rPr>
              <a:t>Clone size in WBC</a:t>
            </a:r>
          </a:p>
          <a:p>
            <a:pPr lvl="1">
              <a:buClr>
                <a:srgbClr val="000000"/>
              </a:buClr>
            </a:pPr>
            <a:r>
              <a:rPr lang="en-US" sz="1800" dirty="0"/>
              <a:t>In granulocytes</a:t>
            </a:r>
          </a:p>
          <a:p>
            <a:pPr lvl="1">
              <a:buClr>
                <a:srgbClr val="000000"/>
              </a:buClr>
            </a:pPr>
            <a:r>
              <a:rPr lang="en-US" sz="1800" dirty="0"/>
              <a:t>In monocytes</a:t>
            </a:r>
          </a:p>
          <a:p>
            <a:pPr marL="457200" indent="-457200">
              <a:buFont typeface="+mj-lt"/>
              <a:buAutoNum type="arabicPeriod"/>
            </a:pPr>
            <a:r>
              <a:rPr lang="en-US" sz="2000" dirty="0"/>
              <a:t>PNH </a:t>
            </a:r>
            <a:r>
              <a:rPr lang="en-US" sz="2000" dirty="0">
                <a:solidFill>
                  <a:schemeClr val="accent2"/>
                </a:solidFill>
              </a:rPr>
              <a:t>Clone size in RBC</a:t>
            </a:r>
            <a:br>
              <a:rPr lang="en-US" sz="2000" dirty="0"/>
            </a:br>
            <a:r>
              <a:rPr lang="en-US" sz="2000" dirty="0"/>
              <a:t>with distribution of</a:t>
            </a:r>
          </a:p>
          <a:p>
            <a:pPr lvl="1">
              <a:buClr>
                <a:srgbClr val="000000"/>
              </a:buClr>
            </a:pPr>
            <a:r>
              <a:rPr lang="en-US" sz="1800" dirty="0">
                <a:solidFill>
                  <a:schemeClr val="accent2"/>
                </a:solidFill>
              </a:rPr>
              <a:t>Type II cells</a:t>
            </a:r>
          </a:p>
          <a:p>
            <a:pPr lvl="1">
              <a:buClr>
                <a:srgbClr val="000000"/>
              </a:buClr>
            </a:pPr>
            <a:r>
              <a:rPr lang="en-US" sz="1800" dirty="0">
                <a:solidFill>
                  <a:schemeClr val="accent2"/>
                </a:solidFill>
              </a:rPr>
              <a:t>Type III cells</a:t>
            </a:r>
          </a:p>
          <a:p>
            <a:pPr lvl="1">
              <a:buClr>
                <a:srgbClr val="000000"/>
              </a:buClr>
            </a:pPr>
            <a:r>
              <a:rPr lang="en-US" sz="1800" dirty="0">
                <a:solidFill>
                  <a:schemeClr val="accent2"/>
                </a:solidFill>
              </a:rPr>
              <a:t>Total PNH Clone size</a:t>
            </a:r>
          </a:p>
          <a:p>
            <a:pPr marL="457200" indent="-457200">
              <a:buFont typeface="+mj-lt"/>
              <a:buAutoNum type="arabicPeriod"/>
            </a:pPr>
            <a:r>
              <a:rPr lang="en-US" sz="2000" dirty="0"/>
              <a:t>Flow cytometry </a:t>
            </a:r>
            <a:r>
              <a:rPr lang="en-US" sz="2000" dirty="0">
                <a:solidFill>
                  <a:schemeClr val="accent2"/>
                </a:solidFill>
              </a:rPr>
              <a:t>graph of PNH Clone</a:t>
            </a:r>
            <a:r>
              <a:rPr lang="en-US" sz="2000" dirty="0"/>
              <a:t> is provided</a:t>
            </a:r>
          </a:p>
          <a:p>
            <a:endParaRPr lang="en-US" dirty="0"/>
          </a:p>
        </p:txBody>
      </p:sp>
      <p:graphicFrame>
        <p:nvGraphicFramePr>
          <p:cNvPr id="7" name="Table 6">
            <a:extLst>
              <a:ext uri="{FF2B5EF4-FFF2-40B4-BE49-F238E27FC236}">
                <a16:creationId xmlns:a16="http://schemas.microsoft.com/office/drawing/2014/main" id="{68B20359-0C86-0621-779D-BF6658733539}"/>
              </a:ext>
            </a:extLst>
          </p:cNvPr>
          <p:cNvGraphicFramePr>
            <a:graphicFrameLocks noGrp="1"/>
          </p:cNvGraphicFramePr>
          <p:nvPr>
            <p:extLst>
              <p:ext uri="{D42A27DB-BD31-4B8C-83A1-F6EECF244321}">
                <p14:modId xmlns:p14="http://schemas.microsoft.com/office/powerpoint/2010/main" val="1657470105"/>
              </p:ext>
            </p:extLst>
          </p:nvPr>
        </p:nvGraphicFramePr>
        <p:xfrm>
          <a:off x="5347504" y="1292329"/>
          <a:ext cx="6006296" cy="1592580"/>
        </p:xfrm>
        <a:graphic>
          <a:graphicData uri="http://schemas.openxmlformats.org/drawingml/2006/table">
            <a:tbl>
              <a:tblPr>
                <a:tableStyleId>{5940675A-B579-460E-94D1-54222C63F5DA}</a:tableStyleId>
              </a:tblPr>
              <a:tblGrid>
                <a:gridCol w="958780">
                  <a:extLst>
                    <a:ext uri="{9D8B030D-6E8A-4147-A177-3AD203B41FA5}">
                      <a16:colId xmlns:a16="http://schemas.microsoft.com/office/drawing/2014/main" val="57603685"/>
                    </a:ext>
                  </a:extLst>
                </a:gridCol>
                <a:gridCol w="5047516">
                  <a:extLst>
                    <a:ext uri="{9D8B030D-6E8A-4147-A177-3AD203B41FA5}">
                      <a16:colId xmlns:a16="http://schemas.microsoft.com/office/drawing/2014/main" val="3426465339"/>
                    </a:ext>
                  </a:extLst>
                </a:gridCol>
              </a:tblGrid>
              <a:tr h="205397">
                <a:tc gridSpan="2">
                  <a:txBody>
                    <a:bodyPr/>
                    <a:lstStyle/>
                    <a:p>
                      <a:r>
                        <a:rPr lang="en-US" sz="1400" b="1" i="0" dirty="0">
                          <a:effectLst/>
                          <a:latin typeface="Arial Narrow" panose="020B0604020202020204" pitchFamily="34" charset="0"/>
                          <a:cs typeface="Arial Narrow" panose="020B0604020202020204" pitchFamily="34" charset="0"/>
                        </a:rPr>
                        <a:t>DIAGNOSIS:         PNH CLONE IDENTIFIED IN WBC AND RBC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50331339"/>
                  </a:ext>
                </a:extLst>
              </a:tr>
              <a:tr h="569509">
                <a:tc gridSpan="2">
                  <a:txBody>
                    <a:bodyPr/>
                    <a:lstStyle/>
                    <a:p>
                      <a:r>
                        <a:rPr lang="en-US" sz="1100" b="1" i="0" dirty="0">
                          <a:effectLst/>
                          <a:latin typeface="Arial Narrow" panose="020B0604020202020204" pitchFamily="34" charset="0"/>
                          <a:cs typeface="Arial Narrow" panose="020B0604020202020204" pitchFamily="34" charset="0"/>
                        </a:rPr>
                        <a:t>Comment:    </a:t>
                      </a:r>
                      <a:r>
                        <a:rPr lang="en-US" sz="1050" b="0" i="0" dirty="0">
                          <a:effectLst/>
                          <a:latin typeface="Arial Narrow" panose="020B0604020202020204" pitchFamily="34" charset="0"/>
                          <a:cs typeface="Arial Narrow" panose="020B0604020202020204" pitchFamily="34" charset="0"/>
                        </a:rPr>
                        <a:t>Flow cytometric analysis shows a PNH clone done within the granulocytes (50.3%), monocytes (83.3%) and RBC (17.7%). Recommended follow-up within 3-6 months. Any potential difference in clone size between the white blood cells and the red blood cells may be due to hemolysis and/or recent transfusion.</a:t>
                      </a:r>
                    </a:p>
                    <a:p>
                      <a:endParaRPr lang="en-US" sz="1050" b="0" i="0" dirty="0">
                        <a:effectLst/>
                        <a:latin typeface="Arial Narrow" panose="020B0604020202020204" pitchFamily="34" charset="0"/>
                        <a:cs typeface="Arial Narrow" panose="020B0604020202020204" pitchFamily="34" charset="0"/>
                      </a:endParaRPr>
                    </a:p>
                    <a:p>
                      <a:r>
                        <a:rPr lang="en-US" sz="900" b="0" i="0" dirty="0">
                          <a:effectLst/>
                          <a:latin typeface="Arial Narrow" panose="020B0604020202020204" pitchFamily="34" charset="0"/>
                          <a:cs typeface="Arial Narrow" panose="020B0604020202020204" pitchFamily="34" charset="0"/>
                        </a:rPr>
                        <a:t>Reference: Borowitz et al. Guidelines for the Diagnosis and Monitoring of PNH and Related Disorders, Clin Cytometry 2010, 211-230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7736711"/>
                  </a:ext>
                </a:extLst>
              </a:tr>
              <a:tr h="261414">
                <a:tc>
                  <a:txBody>
                    <a:bodyPr/>
                    <a:lstStyle/>
                    <a:p>
                      <a:r>
                        <a:rPr lang="en-US" sz="1100" b="1" i="0" dirty="0">
                          <a:effectLst/>
                          <a:latin typeface="Arial Narrow" panose="020B0604020202020204" pitchFamily="34" charset="0"/>
                          <a:cs typeface="Arial Narrow" panose="020B0604020202020204" pitchFamily="34" charset="0"/>
                        </a:rPr>
                        <a:t>Flow Results: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sz="1050" b="0" i="0" dirty="0">
                          <a:effectLst/>
                          <a:latin typeface="Arial Narrow" panose="020B0604020202020204" pitchFamily="34" charset="0"/>
                          <a:cs typeface="Arial Narrow" panose="020B0604020202020204" pitchFamily="34" charset="0"/>
                        </a:rPr>
                        <a:t>Immunophenotypic analysis was performed using gating antibodies CD45, CD15, CD33, CD64, GPA, GPI-linked antibodies CD59, CD14, CD24, as well as fluorescent Aerolysin (FLAER).</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15284330"/>
                  </a:ext>
                </a:extLst>
              </a:tr>
            </a:tbl>
          </a:graphicData>
        </a:graphic>
      </p:graphicFrame>
      <p:graphicFrame>
        <p:nvGraphicFramePr>
          <p:cNvPr id="11" name="Table 10">
            <a:extLst>
              <a:ext uri="{FF2B5EF4-FFF2-40B4-BE49-F238E27FC236}">
                <a16:creationId xmlns:a16="http://schemas.microsoft.com/office/drawing/2014/main" id="{1FE05802-DD1D-CD67-3B99-4050943AE313}"/>
              </a:ext>
            </a:extLst>
          </p:cNvPr>
          <p:cNvGraphicFramePr>
            <a:graphicFrameLocks noGrp="1"/>
          </p:cNvGraphicFramePr>
          <p:nvPr>
            <p:extLst>
              <p:ext uri="{D42A27DB-BD31-4B8C-83A1-F6EECF244321}">
                <p14:modId xmlns:p14="http://schemas.microsoft.com/office/powerpoint/2010/main" val="2876113405"/>
              </p:ext>
            </p:extLst>
          </p:nvPr>
        </p:nvGraphicFramePr>
        <p:xfrm>
          <a:off x="5347502" y="2962163"/>
          <a:ext cx="6006298" cy="1036320"/>
        </p:xfrm>
        <a:graphic>
          <a:graphicData uri="http://schemas.openxmlformats.org/drawingml/2006/table">
            <a:tbl>
              <a:tblPr>
                <a:tableStyleId>{5940675A-B579-460E-94D1-54222C63F5DA}</a:tableStyleId>
              </a:tblPr>
              <a:tblGrid>
                <a:gridCol w="1556333">
                  <a:extLst>
                    <a:ext uri="{9D8B030D-6E8A-4147-A177-3AD203B41FA5}">
                      <a16:colId xmlns:a16="http://schemas.microsoft.com/office/drawing/2014/main" val="57603685"/>
                    </a:ext>
                  </a:extLst>
                </a:gridCol>
                <a:gridCol w="2835987">
                  <a:extLst>
                    <a:ext uri="{9D8B030D-6E8A-4147-A177-3AD203B41FA5}">
                      <a16:colId xmlns:a16="http://schemas.microsoft.com/office/drawing/2014/main" val="621669192"/>
                    </a:ext>
                  </a:extLst>
                </a:gridCol>
                <a:gridCol w="1613978">
                  <a:extLst>
                    <a:ext uri="{9D8B030D-6E8A-4147-A177-3AD203B41FA5}">
                      <a16:colId xmlns:a16="http://schemas.microsoft.com/office/drawing/2014/main" val="1929027707"/>
                    </a:ext>
                  </a:extLst>
                </a:gridCol>
              </a:tblGrid>
              <a:tr h="163661">
                <a:tc>
                  <a:txBody>
                    <a:bodyPr/>
                    <a:lstStyle/>
                    <a:p>
                      <a:r>
                        <a:rPr lang="en-US" sz="1100" b="1" i="0" dirty="0">
                          <a:effectLst/>
                          <a:latin typeface="Arial Narrow" panose="020B0604020202020204" pitchFamily="34" charset="0"/>
                          <a:cs typeface="Arial Narrow" panose="020B0604020202020204" pitchFamily="34" charset="0"/>
                        </a:rPr>
                        <a:t>Cell Type</a:t>
                      </a:r>
                    </a:p>
                  </a:txBody>
                  <a:tcPr anchor="ctr"/>
                </a:tc>
                <a:tc>
                  <a:txBody>
                    <a:bodyPr/>
                    <a:lstStyle/>
                    <a:p>
                      <a:r>
                        <a:rPr lang="en-US" sz="1100" b="1" i="0" dirty="0">
                          <a:effectLst/>
                          <a:latin typeface="Arial Narrow" panose="020B0604020202020204" pitchFamily="34" charset="0"/>
                          <a:cs typeface="Arial Narrow" panose="020B0604020202020204" pitchFamily="34" charset="0"/>
                        </a:rPr>
                        <a:t>Deficiency</a:t>
                      </a:r>
                    </a:p>
                  </a:txBody>
                  <a:tcPr anchor="ctr"/>
                </a:tc>
                <a:tc>
                  <a:txBody>
                    <a:bodyPr/>
                    <a:lstStyle/>
                    <a:p>
                      <a:pPr algn="ctr"/>
                      <a:r>
                        <a:rPr lang="en-US" sz="1100" b="1" i="0" dirty="0">
                          <a:effectLst/>
                          <a:latin typeface="Arial Narrow" panose="020B0604020202020204" pitchFamily="34" charset="0"/>
                          <a:cs typeface="Arial Narrow" panose="020B0604020202020204" pitchFamily="34" charset="0"/>
                        </a:rPr>
                        <a:t>Result</a:t>
                      </a:r>
                    </a:p>
                  </a:txBody>
                  <a:tcPr anchor="ctr"/>
                </a:tc>
                <a:extLst>
                  <a:ext uri="{0D108BD9-81ED-4DB2-BD59-A6C34878D82A}">
                    <a16:rowId xmlns:a16="http://schemas.microsoft.com/office/drawing/2014/main" val="574164984"/>
                  </a:ext>
                </a:extLst>
              </a:tr>
              <a:tr h="163661">
                <a:tc>
                  <a:txBody>
                    <a:bodyPr/>
                    <a:lstStyle/>
                    <a:p>
                      <a:r>
                        <a:rPr lang="en-US" sz="1100" b="1" i="0" dirty="0">
                          <a:effectLst/>
                          <a:latin typeface="Arial Narrow" panose="020B0604020202020204" pitchFamily="34" charset="0"/>
                          <a:cs typeface="Arial Narrow" panose="020B0604020202020204" pitchFamily="34" charset="0"/>
                        </a:rPr>
                        <a:t>RBCs</a:t>
                      </a:r>
                    </a:p>
                  </a:txBody>
                  <a:tcPr anchor="ctr"/>
                </a:tc>
                <a:tc>
                  <a:txBody>
                    <a:bodyPr/>
                    <a:lstStyle/>
                    <a:p>
                      <a:r>
                        <a:rPr lang="en-US" sz="1100" b="0" i="0" dirty="0">
                          <a:effectLst/>
                          <a:latin typeface="Arial Narrow" panose="020B0604020202020204" pitchFamily="34" charset="0"/>
                          <a:cs typeface="Arial Narrow" panose="020B0604020202020204" pitchFamily="34" charset="0"/>
                        </a:rPr>
                        <a:t>Type III (complete CD59 deficiency)</a:t>
                      </a:r>
                    </a:p>
                  </a:txBody>
                  <a:tcPr anchor="ctr"/>
                </a:tc>
                <a:tc>
                  <a:txBody>
                    <a:bodyPr/>
                    <a:lstStyle/>
                    <a:p>
                      <a:pPr algn="ctr"/>
                      <a:r>
                        <a:rPr lang="en-US" sz="1100" b="0" i="0">
                          <a:effectLst/>
                          <a:latin typeface="Arial Narrow" panose="020B0604020202020204" pitchFamily="34" charset="0"/>
                          <a:cs typeface="Arial Narrow" panose="020B0604020202020204" pitchFamily="34" charset="0"/>
                        </a:rPr>
                        <a:t>17.7%</a:t>
                      </a:r>
                    </a:p>
                  </a:txBody>
                  <a:tcPr anchor="ctr"/>
                </a:tc>
                <a:extLst>
                  <a:ext uri="{0D108BD9-81ED-4DB2-BD59-A6C34878D82A}">
                    <a16:rowId xmlns:a16="http://schemas.microsoft.com/office/drawing/2014/main" val="2806052061"/>
                  </a:ext>
                </a:extLst>
              </a:tr>
              <a:tr h="163661">
                <a:tc>
                  <a:txBody>
                    <a:bodyPr/>
                    <a:lstStyle/>
                    <a:p>
                      <a:r>
                        <a:rPr lang="en-US" sz="1100" b="1" i="0" dirty="0">
                          <a:effectLst/>
                          <a:latin typeface="Arial Narrow" panose="020B0604020202020204" pitchFamily="34" charset="0"/>
                          <a:cs typeface="Arial Narrow" panose="020B0604020202020204" pitchFamily="34" charset="0"/>
                        </a:rPr>
                        <a:t>Monocytes</a:t>
                      </a:r>
                    </a:p>
                  </a:txBody>
                  <a:tcPr anchor="ctr"/>
                </a:tc>
                <a:tc>
                  <a:txBody>
                    <a:bodyPr/>
                    <a:lstStyle/>
                    <a:p>
                      <a:r>
                        <a:rPr lang="en-US" sz="1100" b="0" i="0" dirty="0">
                          <a:effectLst/>
                          <a:latin typeface="Arial Narrow" panose="020B0604020202020204" pitchFamily="34" charset="0"/>
                          <a:cs typeface="Arial Narrow" panose="020B0604020202020204" pitchFamily="34" charset="0"/>
                        </a:rPr>
                        <a:t>FLAER/CD14 Deficiency</a:t>
                      </a:r>
                    </a:p>
                  </a:txBody>
                  <a:tcPr anchor="ctr"/>
                </a:tc>
                <a:tc>
                  <a:txBody>
                    <a:bodyPr/>
                    <a:lstStyle/>
                    <a:p>
                      <a:pPr algn="ctr"/>
                      <a:r>
                        <a:rPr lang="en-US" sz="1100" b="0" i="0">
                          <a:effectLst/>
                          <a:latin typeface="Arial Narrow" panose="020B0604020202020204" pitchFamily="34" charset="0"/>
                          <a:cs typeface="Arial Narrow" panose="020B0604020202020204" pitchFamily="34" charset="0"/>
                        </a:rPr>
                        <a:t>83.3%</a:t>
                      </a:r>
                    </a:p>
                  </a:txBody>
                  <a:tcPr anchor="ctr"/>
                </a:tc>
                <a:extLst>
                  <a:ext uri="{0D108BD9-81ED-4DB2-BD59-A6C34878D82A}">
                    <a16:rowId xmlns:a16="http://schemas.microsoft.com/office/drawing/2014/main" val="3457691129"/>
                  </a:ext>
                </a:extLst>
              </a:tr>
              <a:tr h="163661">
                <a:tc>
                  <a:txBody>
                    <a:bodyPr/>
                    <a:lstStyle/>
                    <a:p>
                      <a:r>
                        <a:rPr lang="en-US" sz="1100" b="1" i="0" dirty="0">
                          <a:effectLst/>
                          <a:latin typeface="Arial Narrow" panose="020B0604020202020204" pitchFamily="34" charset="0"/>
                          <a:cs typeface="Arial Narrow" panose="020B0604020202020204" pitchFamily="34" charset="0"/>
                        </a:rPr>
                        <a:t>Granulocytes</a:t>
                      </a:r>
                    </a:p>
                  </a:txBody>
                  <a:tcPr anchor="ctr"/>
                </a:tc>
                <a:tc>
                  <a:txBody>
                    <a:bodyPr/>
                    <a:lstStyle/>
                    <a:p>
                      <a:r>
                        <a:rPr lang="en-US" sz="1100" b="0" i="0" dirty="0">
                          <a:effectLst/>
                          <a:latin typeface="Arial Narrow" panose="020B0604020202020204" pitchFamily="34" charset="0"/>
                          <a:cs typeface="Arial Narrow" panose="020B0604020202020204" pitchFamily="34" charset="0"/>
                        </a:rPr>
                        <a:t>FLAER/CD24 Deficiency</a:t>
                      </a:r>
                    </a:p>
                  </a:txBody>
                  <a:tcPr anchor="ctr"/>
                </a:tc>
                <a:tc>
                  <a:txBody>
                    <a:bodyPr/>
                    <a:lstStyle/>
                    <a:p>
                      <a:pPr algn="ctr"/>
                      <a:r>
                        <a:rPr lang="en-US" sz="1100" b="0" i="0" dirty="0">
                          <a:effectLst/>
                          <a:latin typeface="Arial Narrow" panose="020B0604020202020204" pitchFamily="34" charset="0"/>
                          <a:cs typeface="Arial Narrow" panose="020B0604020202020204" pitchFamily="34" charset="0"/>
                        </a:rPr>
                        <a:t>50.3%</a:t>
                      </a:r>
                    </a:p>
                  </a:txBody>
                  <a:tcPr anchor="ctr"/>
                </a:tc>
                <a:extLst>
                  <a:ext uri="{0D108BD9-81ED-4DB2-BD59-A6C34878D82A}">
                    <a16:rowId xmlns:a16="http://schemas.microsoft.com/office/drawing/2014/main" val="2547189807"/>
                  </a:ext>
                </a:extLst>
              </a:tr>
            </a:tbl>
          </a:graphicData>
        </a:graphic>
      </p:graphicFrame>
      <p:grpSp>
        <p:nvGrpSpPr>
          <p:cNvPr id="19" name="Group 18">
            <a:extLst>
              <a:ext uri="{FF2B5EF4-FFF2-40B4-BE49-F238E27FC236}">
                <a16:creationId xmlns:a16="http://schemas.microsoft.com/office/drawing/2014/main" id="{C282DDEE-E353-DD9E-5FCD-01F9478FDD2A}"/>
              </a:ext>
            </a:extLst>
          </p:cNvPr>
          <p:cNvGrpSpPr/>
          <p:nvPr/>
        </p:nvGrpSpPr>
        <p:grpSpPr>
          <a:xfrm>
            <a:off x="5518556" y="4248162"/>
            <a:ext cx="6110975" cy="1858508"/>
            <a:chOff x="5545122" y="4466254"/>
            <a:chExt cx="5153281" cy="1567248"/>
          </a:xfrm>
        </p:grpSpPr>
        <p:pic>
          <p:nvPicPr>
            <p:cNvPr id="20" name="Picture 19" descr="ICCS Newsletter Case Study Interpretation CSI Identification of">
              <a:extLst>
                <a:ext uri="{FF2B5EF4-FFF2-40B4-BE49-F238E27FC236}">
                  <a16:creationId xmlns:a16="http://schemas.microsoft.com/office/drawing/2014/main" id="{DF96EF12-A8EF-46B0-980B-680DF3C458F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3649" t="60329" b="11060"/>
            <a:stretch/>
          </p:blipFill>
          <p:spPr bwMode="auto">
            <a:xfrm>
              <a:off x="8155192" y="4466254"/>
              <a:ext cx="2543211" cy="1567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CCS Newsletter Case Study Interpretation CSI Identification of">
              <a:extLst>
                <a:ext uri="{FF2B5EF4-FFF2-40B4-BE49-F238E27FC236}">
                  <a16:creationId xmlns:a16="http://schemas.microsoft.com/office/drawing/2014/main" id="{78A0A16E-B8C1-70BE-F296-1876B2F6AE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852" t="60329" r="33626" b="11060"/>
            <a:stretch/>
          </p:blipFill>
          <p:spPr bwMode="auto">
            <a:xfrm>
              <a:off x="5545122" y="4466254"/>
              <a:ext cx="2945736" cy="1567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40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6C92F785-FE6A-ED96-F145-6D7FC0E7D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0354" y="1380898"/>
            <a:ext cx="5715000" cy="3981450"/>
          </a:xfrm>
          <a:prstGeom prst="rect">
            <a:avLst/>
          </a:prstGeom>
        </p:spPr>
      </p:pic>
      <p:sp>
        <p:nvSpPr>
          <p:cNvPr id="2" name="Footer Placeholder 1">
            <a:extLst>
              <a:ext uri="{FF2B5EF4-FFF2-40B4-BE49-F238E27FC236}">
                <a16:creationId xmlns:a16="http://schemas.microsoft.com/office/drawing/2014/main" id="{03A6BC69-3A9D-943A-D1D5-EB3928F6A75B}"/>
              </a:ext>
            </a:extLst>
          </p:cNvPr>
          <p:cNvSpPr>
            <a:spLocks noGrp="1"/>
          </p:cNvSpPr>
          <p:nvPr>
            <p:ph type="ftr" sz="quarter" idx="3"/>
          </p:nvPr>
        </p:nvSpPr>
        <p:spPr>
          <a:xfrm>
            <a:off x="609600" y="6390469"/>
            <a:ext cx="10744199" cy="442131"/>
          </a:xfrm>
        </p:spPr>
        <p:txBody>
          <a:bodyPr/>
          <a:lstStyle/>
          <a:p>
            <a:r>
              <a:rPr lang="da-DK" dirty="0"/>
              <a:t>Fattizzo B, et al. </a:t>
            </a:r>
            <a:r>
              <a:rPr lang="da-DK" i="1" dirty="0"/>
              <a:t>J Clin Med. </a:t>
            </a:r>
            <a:r>
              <a:rPr lang="da-DK" dirty="0"/>
              <a:t>2021;10(5):948.</a:t>
            </a:r>
          </a:p>
        </p:txBody>
      </p:sp>
      <p:sp>
        <p:nvSpPr>
          <p:cNvPr id="6" name="Oval 5">
            <a:extLst>
              <a:ext uri="{FF2B5EF4-FFF2-40B4-BE49-F238E27FC236}">
                <a16:creationId xmlns:a16="http://schemas.microsoft.com/office/drawing/2014/main" id="{FC45C485-9234-0939-3159-E6B1A17B6C8E}"/>
              </a:ext>
            </a:extLst>
          </p:cNvPr>
          <p:cNvSpPr/>
          <p:nvPr/>
        </p:nvSpPr>
        <p:spPr>
          <a:xfrm>
            <a:off x="-509" y="1380898"/>
            <a:ext cx="645746" cy="4785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a:t>
            </a:r>
          </a:p>
        </p:txBody>
      </p:sp>
      <p:sp>
        <p:nvSpPr>
          <p:cNvPr id="7" name="Oval 6">
            <a:extLst>
              <a:ext uri="{FF2B5EF4-FFF2-40B4-BE49-F238E27FC236}">
                <a16:creationId xmlns:a16="http://schemas.microsoft.com/office/drawing/2014/main" id="{208CAA55-7B69-26AA-1C6B-984FA6157702}"/>
              </a:ext>
            </a:extLst>
          </p:cNvPr>
          <p:cNvSpPr/>
          <p:nvPr/>
        </p:nvSpPr>
        <p:spPr>
          <a:xfrm>
            <a:off x="6250354" y="1380898"/>
            <a:ext cx="645746" cy="4785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t>
            </a:r>
          </a:p>
        </p:txBody>
      </p:sp>
      <p:pic>
        <p:nvPicPr>
          <p:cNvPr id="8" name="Picture 7" descr="Diagram&#10;&#10;Description automatically generated">
            <a:extLst>
              <a:ext uri="{FF2B5EF4-FFF2-40B4-BE49-F238E27FC236}">
                <a16:creationId xmlns:a16="http://schemas.microsoft.com/office/drawing/2014/main" id="{F8B3830D-BB2D-A416-3669-37F2FD9334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5354" y="1506671"/>
            <a:ext cx="5715000" cy="3981450"/>
          </a:xfrm>
          <a:prstGeom prst="rect">
            <a:avLst/>
          </a:prstGeom>
        </p:spPr>
      </p:pic>
    </p:spTree>
    <p:extLst>
      <p:ext uri="{BB962C8B-B14F-4D97-AF65-F5344CB8AC3E}">
        <p14:creationId xmlns:p14="http://schemas.microsoft.com/office/powerpoint/2010/main" val="99264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EBE271-2192-8349-1937-595E9F9487A7}"/>
              </a:ext>
            </a:extLst>
          </p:cNvPr>
          <p:cNvSpPr>
            <a:spLocks noGrp="1"/>
          </p:cNvSpPr>
          <p:nvPr>
            <p:ph type="ftr" sz="quarter" idx="3"/>
          </p:nvPr>
        </p:nvSpPr>
        <p:spPr/>
        <p:txBody>
          <a:bodyPr/>
          <a:lstStyle/>
          <a:p>
            <a:r>
              <a:rPr lang="fr-FR" dirty="0"/>
              <a:t>MDS = </a:t>
            </a:r>
            <a:r>
              <a:rPr lang="fr-FR" dirty="0" err="1"/>
              <a:t>myelodysplastic</a:t>
            </a:r>
            <a:r>
              <a:rPr lang="fr-FR" dirty="0"/>
              <a:t> syndromes; RBC = </a:t>
            </a:r>
            <a:r>
              <a:rPr lang="fr-FR" dirty="0" err="1"/>
              <a:t>red</a:t>
            </a:r>
            <a:r>
              <a:rPr lang="fr-FR" dirty="0"/>
              <a:t> </a:t>
            </a:r>
            <a:r>
              <a:rPr lang="fr-FR" dirty="0" err="1"/>
              <a:t>blood</a:t>
            </a:r>
            <a:r>
              <a:rPr lang="fr-FR" dirty="0"/>
              <a:t> </a:t>
            </a:r>
            <a:r>
              <a:rPr lang="fr-FR" dirty="0" err="1"/>
              <a:t>cells</a:t>
            </a:r>
            <a:endParaRPr lang="fr-FR" dirty="0"/>
          </a:p>
          <a:p>
            <a:endParaRPr lang="fr-FR" dirty="0"/>
          </a:p>
          <a:p>
            <a:r>
              <a:rPr lang="fr-FR" dirty="0" err="1"/>
              <a:t>Patriquin</a:t>
            </a:r>
            <a:r>
              <a:rPr lang="fr-FR" dirty="0"/>
              <a:t> CJ, et al. </a:t>
            </a:r>
            <a:r>
              <a:rPr lang="fr-FR" i="1" dirty="0" err="1"/>
              <a:t>Eur</a:t>
            </a:r>
            <a:r>
              <a:rPr lang="fr-FR" i="1" dirty="0"/>
              <a:t> J </a:t>
            </a:r>
            <a:r>
              <a:rPr lang="fr-FR" i="1" dirty="0" err="1"/>
              <a:t>Haematol</a:t>
            </a:r>
            <a:r>
              <a:rPr lang="fr-FR" i="1" dirty="0"/>
              <a:t>. </a:t>
            </a:r>
            <a:r>
              <a:rPr lang="fr-FR" dirty="0"/>
              <a:t>2019;102(1):36-52. </a:t>
            </a:r>
          </a:p>
        </p:txBody>
      </p:sp>
      <p:pic>
        <p:nvPicPr>
          <p:cNvPr id="4" name="Picture 3" descr="Table&#10;&#10;Description automatically generated">
            <a:extLst>
              <a:ext uri="{FF2B5EF4-FFF2-40B4-BE49-F238E27FC236}">
                <a16:creationId xmlns:a16="http://schemas.microsoft.com/office/drawing/2014/main" id="{86E55733-8615-3A0D-6C63-BA14CC5C41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371"/>
          <a:stretch/>
        </p:blipFill>
        <p:spPr>
          <a:xfrm>
            <a:off x="5960" y="123095"/>
            <a:ext cx="6471040" cy="3679285"/>
          </a:xfrm>
          <a:prstGeom prst="rect">
            <a:avLst/>
          </a:prstGeom>
          <a:ln>
            <a:solidFill>
              <a:schemeClr val="accent5">
                <a:lumMod val="75000"/>
              </a:schemeClr>
            </a:solidFill>
          </a:ln>
        </p:spPr>
      </p:pic>
      <p:pic>
        <p:nvPicPr>
          <p:cNvPr id="6" name="Picture 5" descr="Table&#10;&#10;Description automatically generated">
            <a:extLst>
              <a:ext uri="{FF2B5EF4-FFF2-40B4-BE49-F238E27FC236}">
                <a16:creationId xmlns:a16="http://schemas.microsoft.com/office/drawing/2014/main" id="{0E28BC66-8856-B25C-F33C-86577703BE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9300" y="2863659"/>
            <a:ext cx="6356740" cy="3934822"/>
          </a:xfrm>
          <a:prstGeom prst="rect">
            <a:avLst/>
          </a:prstGeom>
          <a:ln>
            <a:solidFill>
              <a:schemeClr val="accent5">
                <a:lumMod val="75000"/>
              </a:schemeClr>
            </a:solidFill>
          </a:ln>
        </p:spPr>
      </p:pic>
      <p:sp>
        <p:nvSpPr>
          <p:cNvPr id="17" name="Rectangle 16">
            <a:extLst>
              <a:ext uri="{FF2B5EF4-FFF2-40B4-BE49-F238E27FC236}">
                <a16:creationId xmlns:a16="http://schemas.microsoft.com/office/drawing/2014/main" id="{8E2C4566-BB8A-2E18-B838-2B29737801C4}"/>
              </a:ext>
            </a:extLst>
          </p:cNvPr>
          <p:cNvSpPr/>
          <p:nvPr/>
        </p:nvSpPr>
        <p:spPr>
          <a:xfrm>
            <a:off x="5915024" y="6591300"/>
            <a:ext cx="1956435" cy="18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27067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1326</Words>
  <Application>Microsoft Office PowerPoint</Application>
  <PresentationFormat>Widescreen</PresentationFormat>
  <Paragraphs>194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MuseoSans</vt:lpstr>
      <vt:lpstr>HemOnc-2020</vt:lpstr>
      <vt:lpstr>Case: Meet Perry Nathaniel Henry – 42-Year-Old With Anemia</vt:lpstr>
      <vt:lpstr>Disclaimer</vt:lpstr>
      <vt:lpstr>Patient Case</vt:lpstr>
      <vt:lpstr>Patient Case</vt:lpstr>
      <vt:lpstr>Evaluation of Patients with Anemia</vt:lpstr>
      <vt:lpstr>Expert Consensus Recommendations on PNH Screening</vt:lpstr>
      <vt:lpstr>Reporting – ICCS PNH Positive Case</vt:lpstr>
      <vt:lpstr>PowerPoint Presentation</vt:lpstr>
      <vt:lpstr>PowerPoint Presentation</vt:lpstr>
      <vt:lpstr>PowerPoint Presentation</vt:lpstr>
      <vt:lpstr>Proposed Guideline for the Management of PNH</vt:lpstr>
      <vt:lpstr>Conceptual Model of PNH</vt:lpstr>
      <vt:lpstr>Overview of the Complement Activation Cascade Illustrating Targets  for Therapeutic Modulation in PNH</vt:lpstr>
      <vt:lpstr>Assessment of Patients on a Complement Inhibitor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2022-08-03T15:23:10Z</dcterms:modified>
</cp:coreProperties>
</file>