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0"/>
  </p:notesMasterIdLst>
  <p:sldIdLst>
    <p:sldId id="262" r:id="rId2"/>
    <p:sldId id="256" r:id="rId3"/>
    <p:sldId id="268" r:id="rId4"/>
    <p:sldId id="269" r:id="rId5"/>
    <p:sldId id="270" r:id="rId6"/>
    <p:sldId id="271" r:id="rId7"/>
    <p:sldId id="272" r:id="rId8"/>
    <p:sldId id="27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07" userDrawn="1">
          <p15:clr>
            <a:srgbClr val="A4A3A4"/>
          </p15:clr>
        </p15:guide>
        <p15:guide id="2" pos="3840" userDrawn="1">
          <p15:clr>
            <a:srgbClr val="A4A3A4"/>
          </p15:clr>
        </p15:guide>
        <p15:guide id="3" orient="horz" pos="312" userDrawn="1">
          <p15:clr>
            <a:srgbClr val="A4A3A4"/>
          </p15:clr>
        </p15:guide>
        <p15:guide id="4" orient="horz" pos="432" userDrawn="1">
          <p15:clr>
            <a:srgbClr val="A4A3A4"/>
          </p15:clr>
        </p15:guide>
        <p15:guide id="5" orient="horz" pos="759"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7" autoAdjust="0"/>
    <p:restoredTop sz="91077" autoAdjust="0"/>
  </p:normalViewPr>
  <p:slideViewPr>
    <p:cSldViewPr snapToGrid="0">
      <p:cViewPr varScale="1">
        <p:scale>
          <a:sx n="91" d="100"/>
          <a:sy n="91" d="100"/>
        </p:scale>
        <p:origin x="114" y="948"/>
      </p:cViewPr>
      <p:guideLst>
        <p:guide orient="horz" pos="3607"/>
        <p:guide pos="3840"/>
        <p:guide orient="horz" pos="312"/>
        <p:guide orient="horz" pos="432"/>
        <p:guide orient="horz" pos="75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050" tIns="0" rIns="19050" bIns="0"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fld id="{8842858D-0538-423F-9A85-5B9CDDB00A39}" type="slidenum">
              <a:rPr lang="en-US" altLang="en-US" sz="1000" i="1">
                <a:latin typeface="Times New Roman" panose="02020603050405020304" pitchFamily="18" charset="0"/>
                <a:cs typeface="Arial" panose="020B0604020202020204" pitchFamily="34" charset="0"/>
              </a:rPr>
              <a:pPr algn="r"/>
              <a:t>3</a:t>
            </a:fld>
            <a:endParaRPr lang="en-US" altLang="en-US" sz="1000" i="1">
              <a:latin typeface="Times New Roman" panose="02020603050405020304" pitchFamily="18" charset="0"/>
              <a:cs typeface="Arial" panose="020B0604020202020204" pitchFamily="34" charset="0"/>
            </a:endParaRPr>
          </a:p>
        </p:txBody>
      </p:sp>
      <p:sp>
        <p:nvSpPr>
          <p:cNvPr id="63491" name="Rectangle 2"/>
          <p:cNvSpPr>
            <a:spLocks noGrp="1" noRot="1" noChangeAspect="1" noChangeArrowheads="1" noTextEdit="1"/>
          </p:cNvSpPr>
          <p:nvPr>
            <p:ph type="sldImg"/>
          </p:nvPr>
        </p:nvSpPr>
        <p:spPr>
          <a:xfrm>
            <a:off x="387350" y="690563"/>
            <a:ext cx="6084888" cy="3424237"/>
          </a:xfrm>
          <a:ln/>
        </p:spPr>
      </p:sp>
      <p:sp>
        <p:nvSpPr>
          <p:cNvPr id="63492"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90488" tIns="44450" rIns="90488" bIns="44450"/>
          <a:lstStyle/>
          <a:p>
            <a:pPr defTabSz="900113"/>
            <a:endParaRPr lang="en-US" altLang="en-US" dirty="0"/>
          </a:p>
        </p:txBody>
      </p:sp>
    </p:spTree>
    <p:extLst>
      <p:ext uri="{BB962C8B-B14F-4D97-AF65-F5344CB8AC3E}">
        <p14:creationId xmlns:p14="http://schemas.microsoft.com/office/powerpoint/2010/main" val="3747316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CF02D5AA-42D7-49E1-B2ED-B20E5FB769DC}" type="slidenum">
              <a:rPr lang="en-US" smtClean="0"/>
              <a:t>4</a:t>
            </a:fld>
            <a:endParaRPr lang="en-US"/>
          </a:p>
        </p:txBody>
      </p:sp>
    </p:spTree>
    <p:extLst>
      <p:ext uri="{BB962C8B-B14F-4D97-AF65-F5344CB8AC3E}">
        <p14:creationId xmlns:p14="http://schemas.microsoft.com/office/powerpoint/2010/main" val="3663089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02D5AA-42D7-49E1-B2ED-B20E5FB769DC}" type="slidenum">
              <a:rPr lang="en-US" smtClean="0"/>
              <a:t>7</a:t>
            </a:fld>
            <a:endParaRPr lang="en-US"/>
          </a:p>
        </p:txBody>
      </p:sp>
    </p:spTree>
    <p:extLst>
      <p:ext uri="{BB962C8B-B14F-4D97-AF65-F5344CB8AC3E}">
        <p14:creationId xmlns:p14="http://schemas.microsoft.com/office/powerpoint/2010/main" val="15654197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Paroxysmal Nocturnal Hemoglobinuria (PNH) in the Era of New Therapies</a:t>
            </a:r>
          </a:p>
        </p:txBody>
      </p:sp>
      <p:sp>
        <p:nvSpPr>
          <p:cNvPr id="3" name="Subtitle 2"/>
          <p:cNvSpPr>
            <a:spLocks noGrp="1"/>
          </p:cNvSpPr>
          <p:nvPr>
            <p:ph type="body" idx="1"/>
          </p:nvPr>
        </p:nvSpPr>
        <p:spPr>
          <a:xfrm>
            <a:off x="609601" y="4251838"/>
            <a:ext cx="10515600" cy="2268537"/>
          </a:xfrm>
        </p:spPr>
        <p:txBody>
          <a:bodyPr>
            <a:normAutofit/>
          </a:bodyPr>
          <a:lstStyle/>
          <a:p>
            <a:r>
              <a:rPr lang="en-US" dirty="0"/>
              <a:t>Bhumika J. Patel, MD</a:t>
            </a:r>
          </a:p>
          <a:p>
            <a:r>
              <a:rPr lang="en-US" dirty="0"/>
              <a:t>Assistant Professor of Medicine</a:t>
            </a:r>
          </a:p>
          <a:p>
            <a:r>
              <a:rPr lang="en-US" dirty="0"/>
              <a:t>Prisma Health-Cancer Institute</a:t>
            </a:r>
          </a:p>
          <a:p>
            <a:r>
              <a:rPr lang="en-US" dirty="0"/>
              <a:t>University of South Carolina School of Medicine</a:t>
            </a:r>
          </a:p>
          <a:p>
            <a:r>
              <a:rPr lang="en-US" dirty="0"/>
              <a:t>Greenville, SC</a:t>
            </a:r>
          </a:p>
        </p:txBody>
      </p:sp>
    </p:spTree>
    <p:extLst>
      <p:ext uri="{BB962C8B-B14F-4D97-AF65-F5344CB8AC3E}">
        <p14:creationId xmlns:p14="http://schemas.microsoft.com/office/powerpoint/2010/main" val="2912601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53616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044033" y="752475"/>
            <a:ext cx="9616781"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dirty="0">
                <a:solidFill>
                  <a:schemeClr val="hlink"/>
                </a:solidFill>
              </a:rPr>
              <a:t>	</a:t>
            </a:r>
            <a:r>
              <a:rPr lang="en-US" altLang="en-US" sz="2000" b="1" u="sng" dirty="0">
                <a:solidFill>
                  <a:schemeClr val="hlink"/>
                </a:solidFill>
              </a:rPr>
              <a:t>Classical Pathway</a:t>
            </a:r>
            <a:r>
              <a:rPr lang="en-US" altLang="en-US" sz="1600" dirty="0"/>
              <a:t>          </a:t>
            </a:r>
            <a:r>
              <a:rPr lang="en-US" altLang="en-US" sz="2000" b="1" u="sng" dirty="0">
                <a:solidFill>
                  <a:schemeClr val="hlink"/>
                </a:solidFill>
              </a:rPr>
              <a:t> Lectin Pathway</a:t>
            </a:r>
            <a:r>
              <a:rPr lang="en-US" altLang="en-US" sz="2000" b="1" dirty="0">
                <a:solidFill>
                  <a:srgbClr val="0070C0"/>
                </a:solidFill>
              </a:rPr>
              <a:t>          </a:t>
            </a:r>
            <a:r>
              <a:rPr lang="en-US" altLang="en-US" sz="2000" b="1" u="sng" dirty="0">
                <a:solidFill>
                  <a:schemeClr val="hlink"/>
                </a:solidFill>
              </a:rPr>
              <a:t>Alternative Pathway</a:t>
            </a:r>
            <a:endParaRPr lang="en-US" altLang="en-US" sz="2000" b="1" dirty="0"/>
          </a:p>
          <a:p>
            <a:r>
              <a:rPr lang="en-US" altLang="en-US" sz="1600" dirty="0"/>
              <a:t>             </a:t>
            </a:r>
            <a:r>
              <a:rPr lang="en-US" altLang="en-US" sz="1600" b="1" dirty="0"/>
              <a:t>Antigen-Antibody Complex</a:t>
            </a:r>
            <a:r>
              <a:rPr lang="en-US" altLang="en-US" sz="2000" dirty="0"/>
              <a:t>	       </a:t>
            </a:r>
            <a:r>
              <a:rPr lang="en-US" altLang="en-US" sz="1600" b="1" dirty="0"/>
              <a:t>Pathogen</a:t>
            </a:r>
            <a:r>
              <a:rPr lang="en-US" altLang="en-US" sz="2000" dirty="0"/>
              <a:t>              </a:t>
            </a:r>
            <a:r>
              <a:rPr lang="en-US" altLang="en-US" sz="1600" b="1" dirty="0"/>
              <a:t>Tissue Injury &amp; Artificial Surface</a:t>
            </a:r>
            <a:endParaRPr lang="en-US" altLang="en-US" sz="1600" b="1" dirty="0">
              <a:solidFill>
                <a:schemeClr val="bg2"/>
              </a:solidFill>
            </a:endParaRPr>
          </a:p>
        </p:txBody>
      </p:sp>
      <p:sp>
        <p:nvSpPr>
          <p:cNvPr id="22531" name="Line 4"/>
          <p:cNvSpPr>
            <a:spLocks noChangeShapeType="1"/>
          </p:cNvSpPr>
          <p:nvPr/>
        </p:nvSpPr>
        <p:spPr bwMode="auto">
          <a:xfrm>
            <a:off x="4650499" y="5778501"/>
            <a:ext cx="0" cy="568325"/>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32" name="Line 5"/>
          <p:cNvSpPr>
            <a:spLocks noChangeShapeType="1"/>
          </p:cNvSpPr>
          <p:nvPr/>
        </p:nvSpPr>
        <p:spPr bwMode="auto">
          <a:xfrm>
            <a:off x="4650499" y="4965701"/>
            <a:ext cx="0" cy="652463"/>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33" name="Line 6"/>
          <p:cNvSpPr>
            <a:spLocks noChangeShapeType="1"/>
          </p:cNvSpPr>
          <p:nvPr/>
        </p:nvSpPr>
        <p:spPr bwMode="auto">
          <a:xfrm flipH="1">
            <a:off x="5485525" y="5729969"/>
            <a:ext cx="460375" cy="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34" name="Line 7"/>
          <p:cNvSpPr>
            <a:spLocks noChangeShapeType="1"/>
          </p:cNvSpPr>
          <p:nvPr/>
        </p:nvSpPr>
        <p:spPr bwMode="auto">
          <a:xfrm>
            <a:off x="4650499" y="3886200"/>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35" name="Rectangle 8"/>
          <p:cNvSpPr>
            <a:spLocks noChangeArrowheads="1"/>
          </p:cNvSpPr>
          <p:nvPr/>
        </p:nvSpPr>
        <p:spPr bwMode="auto">
          <a:xfrm>
            <a:off x="6050673" y="5549900"/>
            <a:ext cx="183832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dirty="0">
                <a:latin typeface="+mn-lt"/>
              </a:rPr>
              <a:t>C6, C7, C8, C9</a:t>
            </a:r>
          </a:p>
        </p:txBody>
      </p:sp>
      <p:sp>
        <p:nvSpPr>
          <p:cNvPr id="22536" name="Rectangle 9"/>
          <p:cNvSpPr>
            <a:spLocks noChangeArrowheads="1"/>
          </p:cNvSpPr>
          <p:nvPr/>
        </p:nvSpPr>
        <p:spPr bwMode="auto">
          <a:xfrm>
            <a:off x="3847504" y="4559300"/>
            <a:ext cx="2733119"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b="1">
                <a:latin typeface="+mn-lt"/>
              </a:rPr>
              <a:t>C4b2a3b       (C3b)</a:t>
            </a:r>
            <a:r>
              <a:rPr lang="en-US" altLang="en-US" b="1" baseline="-25000">
                <a:latin typeface="+mn-lt"/>
              </a:rPr>
              <a:t>2</a:t>
            </a:r>
            <a:r>
              <a:rPr lang="en-US" altLang="en-US" b="1">
                <a:latin typeface="+mn-lt"/>
              </a:rPr>
              <a:t>BbP</a:t>
            </a:r>
          </a:p>
        </p:txBody>
      </p:sp>
      <p:sp>
        <p:nvSpPr>
          <p:cNvPr id="22537" name="Rectangle 10"/>
          <p:cNvSpPr>
            <a:spLocks noChangeArrowheads="1"/>
          </p:cNvSpPr>
          <p:nvPr/>
        </p:nvSpPr>
        <p:spPr bwMode="auto">
          <a:xfrm>
            <a:off x="6141162" y="4813300"/>
            <a:ext cx="57150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C5</a:t>
            </a:r>
          </a:p>
        </p:txBody>
      </p:sp>
      <p:sp>
        <p:nvSpPr>
          <p:cNvPr id="22538" name="Line 12"/>
          <p:cNvSpPr>
            <a:spLocks noChangeShapeType="1"/>
          </p:cNvSpPr>
          <p:nvPr/>
        </p:nvSpPr>
        <p:spPr bwMode="auto">
          <a:xfrm>
            <a:off x="4063124" y="4584700"/>
            <a:ext cx="81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600"/>
          </a:p>
        </p:txBody>
      </p:sp>
      <p:sp>
        <p:nvSpPr>
          <p:cNvPr id="22539" name="Line 13"/>
          <p:cNvSpPr>
            <a:spLocks noChangeShapeType="1"/>
          </p:cNvSpPr>
          <p:nvPr/>
        </p:nvSpPr>
        <p:spPr bwMode="auto">
          <a:xfrm>
            <a:off x="5361699" y="4597400"/>
            <a:ext cx="1016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600"/>
          </a:p>
        </p:txBody>
      </p:sp>
      <p:sp>
        <p:nvSpPr>
          <p:cNvPr id="22540" name="Arc 14"/>
          <p:cNvSpPr>
            <a:spLocks/>
          </p:cNvSpPr>
          <p:nvPr/>
        </p:nvSpPr>
        <p:spPr bwMode="auto">
          <a:xfrm flipH="1">
            <a:off x="5531563" y="5029200"/>
            <a:ext cx="744537" cy="419100"/>
          </a:xfrm>
          <a:custGeom>
            <a:avLst/>
            <a:gdLst>
              <a:gd name="T0" fmla="*/ 2147483647 w 21837"/>
              <a:gd name="T1" fmla="*/ 0 h 42730"/>
              <a:gd name="T2" fmla="*/ 0 w 21837"/>
              <a:gd name="T3" fmla="*/ 395422508 h 42730"/>
              <a:gd name="T4" fmla="*/ 326449761 w 21837"/>
              <a:gd name="T5" fmla="*/ 195541202 h 42730"/>
              <a:gd name="T6" fmla="*/ 0 60000 65536"/>
              <a:gd name="T7" fmla="*/ 0 60000 65536"/>
              <a:gd name="T8" fmla="*/ 0 60000 65536"/>
              <a:gd name="T9" fmla="*/ 0 w 21837"/>
              <a:gd name="T10" fmla="*/ 0 h 42730"/>
              <a:gd name="T11" fmla="*/ 21837 w 21837"/>
              <a:gd name="T12" fmla="*/ 42730 h 42730"/>
            </a:gdLst>
            <a:ahLst/>
            <a:cxnLst>
              <a:cxn ang="T6">
                <a:pos x="T0" y="T1"/>
              </a:cxn>
              <a:cxn ang="T7">
                <a:pos x="T2" y="T3"/>
              </a:cxn>
              <a:cxn ang="T8">
                <a:pos x="T4" y="T5"/>
              </a:cxn>
            </a:cxnLst>
            <a:rect l="T9" t="T10" r="T11" b="T12"/>
            <a:pathLst>
              <a:path w="21837" h="42730" fill="none" extrusionOk="0">
                <a:moveTo>
                  <a:pt x="4718" y="0"/>
                </a:moveTo>
                <a:cubicBezTo>
                  <a:pt x="14698" y="2117"/>
                  <a:pt x="21837" y="10927"/>
                  <a:pt x="21837" y="21130"/>
                </a:cubicBezTo>
                <a:cubicBezTo>
                  <a:pt x="21837" y="33059"/>
                  <a:pt x="12166" y="42730"/>
                  <a:pt x="237" y="42730"/>
                </a:cubicBezTo>
                <a:cubicBezTo>
                  <a:pt x="157" y="42730"/>
                  <a:pt x="78" y="42729"/>
                  <a:pt x="0" y="42728"/>
                </a:cubicBezTo>
              </a:path>
              <a:path w="21837" h="42730" stroke="0" extrusionOk="0">
                <a:moveTo>
                  <a:pt x="4718" y="0"/>
                </a:moveTo>
                <a:cubicBezTo>
                  <a:pt x="14698" y="2117"/>
                  <a:pt x="21837" y="10927"/>
                  <a:pt x="21837" y="21130"/>
                </a:cubicBezTo>
                <a:cubicBezTo>
                  <a:pt x="21837" y="33059"/>
                  <a:pt x="12166" y="42730"/>
                  <a:pt x="237" y="42730"/>
                </a:cubicBezTo>
                <a:cubicBezTo>
                  <a:pt x="157" y="42730"/>
                  <a:pt x="78" y="42729"/>
                  <a:pt x="0" y="42728"/>
                </a:cubicBezTo>
                <a:lnTo>
                  <a:pt x="237" y="21130"/>
                </a:lnTo>
                <a:lnTo>
                  <a:pt x="4718"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41" name="Rectangle 15"/>
          <p:cNvSpPr>
            <a:spLocks noChangeArrowheads="1"/>
          </p:cNvSpPr>
          <p:nvPr/>
        </p:nvSpPr>
        <p:spPr bwMode="auto">
          <a:xfrm>
            <a:off x="4413962" y="3530600"/>
            <a:ext cx="4809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C3</a:t>
            </a:r>
          </a:p>
        </p:txBody>
      </p:sp>
      <p:sp>
        <p:nvSpPr>
          <p:cNvPr id="22542" name="Rectangle 16"/>
          <p:cNvSpPr>
            <a:spLocks noChangeArrowheads="1"/>
          </p:cNvSpPr>
          <p:nvPr/>
        </p:nvSpPr>
        <p:spPr bwMode="auto">
          <a:xfrm>
            <a:off x="3848813" y="2806700"/>
            <a:ext cx="2737929"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dirty="0">
                <a:latin typeface="+mn-lt"/>
              </a:rPr>
              <a:t> C4b2a              C3bBbP</a:t>
            </a:r>
          </a:p>
        </p:txBody>
      </p:sp>
      <p:sp>
        <p:nvSpPr>
          <p:cNvPr id="22543" name="Line 17"/>
          <p:cNvSpPr>
            <a:spLocks noChangeShapeType="1"/>
          </p:cNvSpPr>
          <p:nvPr/>
        </p:nvSpPr>
        <p:spPr bwMode="auto">
          <a:xfrm>
            <a:off x="4367925" y="3200400"/>
            <a:ext cx="212725" cy="3571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44" name="Line 18"/>
          <p:cNvSpPr>
            <a:spLocks noChangeShapeType="1"/>
          </p:cNvSpPr>
          <p:nvPr/>
        </p:nvSpPr>
        <p:spPr bwMode="auto">
          <a:xfrm flipV="1">
            <a:off x="5836363" y="1917700"/>
            <a:ext cx="338137" cy="838200"/>
          </a:xfrm>
          <a:prstGeom prst="line">
            <a:avLst/>
          </a:prstGeom>
          <a:noFill/>
          <a:ln w="25400">
            <a:solidFill>
              <a:schemeClr val="tx1"/>
            </a:solidFill>
            <a:round/>
            <a:headEnd type="stealth" w="med" len="lg"/>
            <a:tailEnd type="none"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45" name="Line 19"/>
          <p:cNvSpPr>
            <a:spLocks noChangeShapeType="1"/>
          </p:cNvSpPr>
          <p:nvPr/>
        </p:nvSpPr>
        <p:spPr bwMode="auto">
          <a:xfrm>
            <a:off x="5418849" y="2844800"/>
            <a:ext cx="7445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600"/>
          </a:p>
        </p:txBody>
      </p:sp>
      <p:sp>
        <p:nvSpPr>
          <p:cNvPr id="22546" name="Arc 20"/>
          <p:cNvSpPr>
            <a:spLocks/>
          </p:cNvSpPr>
          <p:nvPr/>
        </p:nvSpPr>
        <p:spPr bwMode="auto">
          <a:xfrm>
            <a:off x="5937963" y="2336801"/>
            <a:ext cx="492125" cy="288925"/>
          </a:xfrm>
          <a:custGeom>
            <a:avLst/>
            <a:gdLst>
              <a:gd name="T0" fmla="*/ 2147483647 w 21600"/>
              <a:gd name="T1" fmla="*/ 91420367 h 42400"/>
              <a:gd name="T2" fmla="*/ 2147483647 w 21600"/>
              <a:gd name="T3" fmla="*/ 0 h 42400"/>
              <a:gd name="T4" fmla="*/ 2147483647 w 21600"/>
              <a:gd name="T5" fmla="*/ 45837529 h 42400"/>
              <a:gd name="T6" fmla="*/ 0 60000 65536"/>
              <a:gd name="T7" fmla="*/ 0 60000 65536"/>
              <a:gd name="T8" fmla="*/ 0 60000 65536"/>
              <a:gd name="T9" fmla="*/ 0 w 21600"/>
              <a:gd name="T10" fmla="*/ 0 h 42400"/>
              <a:gd name="T11" fmla="*/ 21600 w 21600"/>
              <a:gd name="T12" fmla="*/ 42400 h 42400"/>
            </a:gdLst>
            <a:ahLst/>
            <a:cxnLst>
              <a:cxn ang="T6">
                <a:pos x="T0" y="T1"/>
              </a:cxn>
              <a:cxn ang="T7">
                <a:pos x="T2" y="T3"/>
              </a:cxn>
              <a:cxn ang="T8">
                <a:pos x="T4" y="T5"/>
              </a:cxn>
            </a:cxnLst>
            <a:rect l="T9" t="T10" r="T11" b="T12"/>
            <a:pathLst>
              <a:path w="21600" h="42400" fill="none" extrusionOk="0">
                <a:moveTo>
                  <a:pt x="17171" y="42400"/>
                </a:moveTo>
                <a:cubicBezTo>
                  <a:pt x="7166" y="40304"/>
                  <a:pt x="0" y="31481"/>
                  <a:pt x="0" y="21259"/>
                </a:cubicBezTo>
                <a:cubicBezTo>
                  <a:pt x="-1" y="10803"/>
                  <a:pt x="7488" y="1849"/>
                  <a:pt x="17778" y="-1"/>
                </a:cubicBezTo>
              </a:path>
              <a:path w="21600" h="42400" stroke="0" extrusionOk="0">
                <a:moveTo>
                  <a:pt x="17171" y="42400"/>
                </a:moveTo>
                <a:cubicBezTo>
                  <a:pt x="7166" y="40304"/>
                  <a:pt x="0" y="31481"/>
                  <a:pt x="0" y="21259"/>
                </a:cubicBezTo>
                <a:cubicBezTo>
                  <a:pt x="-1" y="10803"/>
                  <a:pt x="7488" y="1849"/>
                  <a:pt x="17778" y="-1"/>
                </a:cubicBezTo>
                <a:lnTo>
                  <a:pt x="21600" y="21259"/>
                </a:lnTo>
                <a:lnTo>
                  <a:pt x="17171" y="4240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47" name="Rectangle 21"/>
          <p:cNvSpPr>
            <a:spLocks noChangeArrowheads="1"/>
          </p:cNvSpPr>
          <p:nvPr/>
        </p:nvSpPr>
        <p:spPr bwMode="auto">
          <a:xfrm>
            <a:off x="6580899" y="1752600"/>
            <a:ext cx="193040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dirty="0">
                <a:latin typeface="+mn-lt"/>
              </a:rPr>
              <a:t>P &amp; Factor D</a:t>
            </a:r>
          </a:p>
        </p:txBody>
      </p:sp>
      <p:sp>
        <p:nvSpPr>
          <p:cNvPr id="22548" name="Arc 22"/>
          <p:cNvSpPr>
            <a:spLocks/>
          </p:cNvSpPr>
          <p:nvPr/>
        </p:nvSpPr>
        <p:spPr bwMode="auto">
          <a:xfrm rot="10200000">
            <a:off x="6152274" y="1981201"/>
            <a:ext cx="508000" cy="303213"/>
          </a:xfrm>
          <a:custGeom>
            <a:avLst/>
            <a:gdLst>
              <a:gd name="T0" fmla="*/ 2147483647 w 19876"/>
              <a:gd name="T1" fmla="*/ 336839240 h 21462"/>
              <a:gd name="T2" fmla="*/ 1480041285 w 19876"/>
              <a:gd name="T3" fmla="*/ 855028180 h 21462"/>
              <a:gd name="T4" fmla="*/ 0 w 19876"/>
              <a:gd name="T5" fmla="*/ 0 h 21462"/>
              <a:gd name="T6" fmla="*/ 0 60000 65536"/>
              <a:gd name="T7" fmla="*/ 0 60000 65536"/>
              <a:gd name="T8" fmla="*/ 0 60000 65536"/>
              <a:gd name="T9" fmla="*/ 0 w 19876"/>
              <a:gd name="T10" fmla="*/ 0 h 21462"/>
              <a:gd name="T11" fmla="*/ 19876 w 19876"/>
              <a:gd name="T12" fmla="*/ 21462 h 21462"/>
            </a:gdLst>
            <a:ahLst/>
            <a:cxnLst>
              <a:cxn ang="T6">
                <a:pos x="T0" y="T1"/>
              </a:cxn>
              <a:cxn ang="T7">
                <a:pos x="T2" y="T3"/>
              </a:cxn>
              <a:cxn ang="T8">
                <a:pos x="T4" y="T5"/>
              </a:cxn>
            </a:cxnLst>
            <a:rect l="T9" t="T10" r="T11" b="T12"/>
            <a:pathLst>
              <a:path w="19876" h="21462" fill="none" extrusionOk="0">
                <a:moveTo>
                  <a:pt x="19876" y="8455"/>
                </a:moveTo>
                <a:cubicBezTo>
                  <a:pt x="16830" y="15615"/>
                  <a:pt x="10168" y="20584"/>
                  <a:pt x="2436" y="21462"/>
                </a:cubicBezTo>
              </a:path>
              <a:path w="19876" h="21462" stroke="0" extrusionOk="0">
                <a:moveTo>
                  <a:pt x="19876" y="8455"/>
                </a:moveTo>
                <a:cubicBezTo>
                  <a:pt x="16830" y="15615"/>
                  <a:pt x="10168" y="20584"/>
                  <a:pt x="2436" y="21462"/>
                </a:cubicBezTo>
                <a:lnTo>
                  <a:pt x="0" y="0"/>
                </a:lnTo>
                <a:lnTo>
                  <a:pt x="19876" y="8455"/>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rot="10800000" wrap="none" anchor="ctr"/>
          <a:lstStyle/>
          <a:p>
            <a:endParaRPr lang="en-US" sz="1600"/>
          </a:p>
        </p:txBody>
      </p:sp>
      <p:sp>
        <p:nvSpPr>
          <p:cNvPr id="22549" name="Line 23"/>
          <p:cNvSpPr>
            <a:spLocks noChangeShapeType="1"/>
          </p:cNvSpPr>
          <p:nvPr/>
        </p:nvSpPr>
        <p:spPr bwMode="auto">
          <a:xfrm flipH="1">
            <a:off x="5576013" y="3162300"/>
            <a:ext cx="134937" cy="38100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50" name="Rectangle 24"/>
          <p:cNvSpPr>
            <a:spLocks noChangeArrowheads="1"/>
          </p:cNvSpPr>
          <p:nvPr/>
        </p:nvSpPr>
        <p:spPr bwMode="auto">
          <a:xfrm>
            <a:off x="6388813" y="2489200"/>
            <a:ext cx="4809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dirty="0">
                <a:latin typeface="+mn-lt"/>
              </a:rPr>
              <a:t>Ba</a:t>
            </a:r>
          </a:p>
        </p:txBody>
      </p:sp>
      <p:sp>
        <p:nvSpPr>
          <p:cNvPr id="22551" name="Rectangle 25"/>
          <p:cNvSpPr>
            <a:spLocks noChangeArrowheads="1"/>
          </p:cNvSpPr>
          <p:nvPr/>
        </p:nvSpPr>
        <p:spPr bwMode="auto">
          <a:xfrm>
            <a:off x="6445963" y="2197100"/>
            <a:ext cx="1443037"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latin typeface="+mn-lt"/>
              </a:rPr>
              <a:t>Factor B</a:t>
            </a:r>
          </a:p>
        </p:txBody>
      </p:sp>
      <p:sp>
        <p:nvSpPr>
          <p:cNvPr id="22552" name="Rectangle 26"/>
          <p:cNvSpPr>
            <a:spLocks noChangeArrowheads="1"/>
          </p:cNvSpPr>
          <p:nvPr/>
        </p:nvSpPr>
        <p:spPr bwMode="auto">
          <a:xfrm>
            <a:off x="6117350" y="3746500"/>
            <a:ext cx="621965"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a:latin typeface="+mn-lt"/>
              </a:rPr>
              <a:t>C3b</a:t>
            </a:r>
            <a:endParaRPr lang="en-US" altLang="en-US">
              <a:latin typeface="+mn-lt"/>
            </a:endParaRPr>
          </a:p>
        </p:txBody>
      </p:sp>
      <p:sp>
        <p:nvSpPr>
          <p:cNvPr id="22553" name="Arc 27"/>
          <p:cNvSpPr>
            <a:spLocks/>
          </p:cNvSpPr>
          <p:nvPr/>
        </p:nvSpPr>
        <p:spPr bwMode="auto">
          <a:xfrm rot="377269">
            <a:off x="5756988" y="3721100"/>
            <a:ext cx="365125" cy="242888"/>
          </a:xfrm>
          <a:custGeom>
            <a:avLst/>
            <a:gdLst>
              <a:gd name="T0" fmla="*/ 2147483647 w 21457"/>
              <a:gd name="T1" fmla="*/ 293962961 h 21600"/>
              <a:gd name="T2" fmla="*/ 0 w 21457"/>
              <a:gd name="T3" fmla="*/ 33806220 h 21600"/>
              <a:gd name="T4" fmla="*/ 2147483647 w 21457"/>
              <a:gd name="T5" fmla="*/ 0 h 21600"/>
              <a:gd name="T6" fmla="*/ 0 60000 65536"/>
              <a:gd name="T7" fmla="*/ 0 60000 65536"/>
              <a:gd name="T8" fmla="*/ 0 60000 65536"/>
              <a:gd name="T9" fmla="*/ 0 w 21457"/>
              <a:gd name="T10" fmla="*/ 0 h 21600"/>
              <a:gd name="T11" fmla="*/ 21457 w 21457"/>
              <a:gd name="T12" fmla="*/ 21600 h 21600"/>
            </a:gdLst>
            <a:ahLst/>
            <a:cxnLst>
              <a:cxn ang="T6">
                <a:pos x="T0" y="T1"/>
              </a:cxn>
              <a:cxn ang="T7">
                <a:pos x="T2" y="T3"/>
              </a:cxn>
              <a:cxn ang="T8">
                <a:pos x="T4" y="T5"/>
              </a:cxn>
            </a:cxnLst>
            <a:rect l="T9" t="T10" r="T11" b="T12"/>
            <a:pathLst>
              <a:path w="21457" h="21600" fill="none" extrusionOk="0">
                <a:moveTo>
                  <a:pt x="21457" y="21600"/>
                </a:moveTo>
                <a:cubicBezTo>
                  <a:pt x="10488" y="21600"/>
                  <a:pt x="1261" y="13379"/>
                  <a:pt x="0" y="2483"/>
                </a:cubicBezTo>
              </a:path>
              <a:path w="21457" h="21600" stroke="0" extrusionOk="0">
                <a:moveTo>
                  <a:pt x="21457" y="21600"/>
                </a:moveTo>
                <a:cubicBezTo>
                  <a:pt x="10488" y="21600"/>
                  <a:pt x="1261" y="13379"/>
                  <a:pt x="0" y="2483"/>
                </a:cubicBezTo>
                <a:lnTo>
                  <a:pt x="21457" y="0"/>
                </a:lnTo>
                <a:lnTo>
                  <a:pt x="21457" y="2160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54" name="Line 28"/>
          <p:cNvSpPr>
            <a:spLocks noChangeShapeType="1"/>
          </p:cNvSpPr>
          <p:nvPr/>
        </p:nvSpPr>
        <p:spPr bwMode="auto">
          <a:xfrm>
            <a:off x="4237749" y="2481264"/>
            <a:ext cx="141288" cy="261937"/>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55" name="Line 29"/>
          <p:cNvSpPr>
            <a:spLocks noChangeShapeType="1"/>
          </p:cNvSpPr>
          <p:nvPr/>
        </p:nvSpPr>
        <p:spPr bwMode="auto">
          <a:xfrm>
            <a:off x="3894849" y="2844800"/>
            <a:ext cx="7445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600"/>
          </a:p>
        </p:txBody>
      </p:sp>
      <p:sp>
        <p:nvSpPr>
          <p:cNvPr id="22556" name="Rectangle 30"/>
          <p:cNvSpPr>
            <a:spLocks noChangeArrowheads="1"/>
          </p:cNvSpPr>
          <p:nvPr/>
        </p:nvSpPr>
        <p:spPr bwMode="auto">
          <a:xfrm>
            <a:off x="3905963" y="2057400"/>
            <a:ext cx="60914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dirty="0">
                <a:latin typeface="+mn-lt"/>
              </a:rPr>
              <a:t>C4b</a:t>
            </a:r>
          </a:p>
        </p:txBody>
      </p:sp>
      <p:sp>
        <p:nvSpPr>
          <p:cNvPr id="22557" name="Line 31"/>
          <p:cNvSpPr>
            <a:spLocks noChangeShapeType="1"/>
          </p:cNvSpPr>
          <p:nvPr/>
        </p:nvSpPr>
        <p:spPr bwMode="auto">
          <a:xfrm>
            <a:off x="4096462" y="2289175"/>
            <a:ext cx="184150" cy="0"/>
          </a:xfrm>
          <a:prstGeom prst="line">
            <a:avLst/>
          </a:prstGeom>
          <a:noFill/>
          <a:ln w="12700">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600"/>
          </a:p>
        </p:txBody>
      </p:sp>
      <p:sp>
        <p:nvSpPr>
          <p:cNvPr id="22558" name="Line 32"/>
          <p:cNvSpPr>
            <a:spLocks noChangeShapeType="1"/>
          </p:cNvSpPr>
          <p:nvPr/>
        </p:nvSpPr>
        <p:spPr bwMode="auto">
          <a:xfrm>
            <a:off x="3837699" y="1828800"/>
            <a:ext cx="179388" cy="28575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59" name="Rectangle 33"/>
          <p:cNvSpPr>
            <a:spLocks noChangeArrowheads="1"/>
          </p:cNvSpPr>
          <p:nvPr/>
        </p:nvSpPr>
        <p:spPr bwMode="auto">
          <a:xfrm>
            <a:off x="3499562" y="1447800"/>
            <a:ext cx="4809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C1</a:t>
            </a:r>
          </a:p>
        </p:txBody>
      </p:sp>
      <p:sp>
        <p:nvSpPr>
          <p:cNvPr id="22560" name="Arc 34"/>
          <p:cNvSpPr>
            <a:spLocks/>
          </p:cNvSpPr>
          <p:nvPr/>
        </p:nvSpPr>
        <p:spPr bwMode="auto">
          <a:xfrm rot="590013" flipH="1">
            <a:off x="5595062" y="3867151"/>
            <a:ext cx="601662" cy="263525"/>
          </a:xfrm>
          <a:custGeom>
            <a:avLst/>
            <a:gdLst>
              <a:gd name="T0" fmla="*/ 2147483647 w 24023"/>
              <a:gd name="T1" fmla="*/ 0 h 21600"/>
              <a:gd name="T2" fmla="*/ 0 w 24023"/>
              <a:gd name="T3" fmla="*/ 310417871 h 21600"/>
              <a:gd name="T4" fmla="*/ 916119644 w 24023"/>
              <a:gd name="T5" fmla="*/ 0 h 21600"/>
              <a:gd name="T6" fmla="*/ 0 60000 65536"/>
              <a:gd name="T7" fmla="*/ 0 60000 65536"/>
              <a:gd name="T8" fmla="*/ 0 60000 65536"/>
              <a:gd name="T9" fmla="*/ 0 w 24023"/>
              <a:gd name="T10" fmla="*/ 0 h 21600"/>
              <a:gd name="T11" fmla="*/ 24023 w 24023"/>
              <a:gd name="T12" fmla="*/ 21600 h 21600"/>
            </a:gdLst>
            <a:ahLst/>
            <a:cxnLst>
              <a:cxn ang="T6">
                <a:pos x="T0" y="T1"/>
              </a:cxn>
              <a:cxn ang="T7">
                <a:pos x="T2" y="T3"/>
              </a:cxn>
              <a:cxn ang="T8">
                <a:pos x="T4" y="T5"/>
              </a:cxn>
            </a:cxnLst>
            <a:rect l="T9" t="T10" r="T11" b="T12"/>
            <a:pathLst>
              <a:path w="24023" h="21600" fill="none" extrusionOk="0">
                <a:moveTo>
                  <a:pt x="24023" y="0"/>
                </a:moveTo>
                <a:cubicBezTo>
                  <a:pt x="24023" y="11929"/>
                  <a:pt x="14352" y="21600"/>
                  <a:pt x="2423" y="21600"/>
                </a:cubicBezTo>
                <a:cubicBezTo>
                  <a:pt x="1613" y="21600"/>
                  <a:pt x="804" y="21554"/>
                  <a:pt x="0" y="21463"/>
                </a:cubicBezTo>
              </a:path>
              <a:path w="24023" h="21600" stroke="0" extrusionOk="0">
                <a:moveTo>
                  <a:pt x="24023" y="0"/>
                </a:moveTo>
                <a:cubicBezTo>
                  <a:pt x="24023" y="11929"/>
                  <a:pt x="14352" y="21600"/>
                  <a:pt x="2423" y="21600"/>
                </a:cubicBezTo>
                <a:cubicBezTo>
                  <a:pt x="1613" y="21600"/>
                  <a:pt x="804" y="21554"/>
                  <a:pt x="0" y="21463"/>
                </a:cubicBezTo>
                <a:lnTo>
                  <a:pt x="2423" y="0"/>
                </a:lnTo>
                <a:lnTo>
                  <a:pt x="24023"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61" name="Arc 36"/>
          <p:cNvSpPr>
            <a:spLocks/>
          </p:cNvSpPr>
          <p:nvPr/>
        </p:nvSpPr>
        <p:spPr bwMode="auto">
          <a:xfrm>
            <a:off x="6644399" y="2084388"/>
            <a:ext cx="1244600" cy="1968500"/>
          </a:xfrm>
          <a:custGeom>
            <a:avLst/>
            <a:gdLst>
              <a:gd name="T0" fmla="*/ 2147483647 w 21600"/>
              <a:gd name="T1" fmla="*/ 0 h 37935"/>
              <a:gd name="T2" fmla="*/ 2147483647 w 21600"/>
              <a:gd name="T3" fmla="*/ 2147483647 h 37935"/>
              <a:gd name="T4" fmla="*/ 0 w 21600"/>
              <a:gd name="T5" fmla="*/ 2147483647 h 37935"/>
              <a:gd name="T6" fmla="*/ 0 60000 65536"/>
              <a:gd name="T7" fmla="*/ 0 60000 65536"/>
              <a:gd name="T8" fmla="*/ 0 60000 65536"/>
              <a:gd name="T9" fmla="*/ 0 w 21600"/>
              <a:gd name="T10" fmla="*/ 0 h 37935"/>
              <a:gd name="T11" fmla="*/ 21600 w 21600"/>
              <a:gd name="T12" fmla="*/ 37935 h 37935"/>
            </a:gdLst>
            <a:ahLst/>
            <a:cxnLst>
              <a:cxn ang="T6">
                <a:pos x="T0" y="T1"/>
              </a:cxn>
              <a:cxn ang="T7">
                <a:pos x="T2" y="T3"/>
              </a:cxn>
              <a:cxn ang="T8">
                <a:pos x="T4" y="T5"/>
              </a:cxn>
            </a:cxnLst>
            <a:rect l="T9" t="T10" r="T11" b="T12"/>
            <a:pathLst>
              <a:path w="21600" h="37935" fill="none" extrusionOk="0">
                <a:moveTo>
                  <a:pt x="14115" y="0"/>
                </a:moveTo>
                <a:cubicBezTo>
                  <a:pt x="18868" y="4103"/>
                  <a:pt x="21600" y="10071"/>
                  <a:pt x="21600" y="16350"/>
                </a:cubicBezTo>
                <a:cubicBezTo>
                  <a:pt x="21600" y="27967"/>
                  <a:pt x="12411" y="37503"/>
                  <a:pt x="802" y="37935"/>
                </a:cubicBezTo>
              </a:path>
              <a:path w="21600" h="37935" stroke="0" extrusionOk="0">
                <a:moveTo>
                  <a:pt x="14115" y="0"/>
                </a:moveTo>
                <a:cubicBezTo>
                  <a:pt x="18868" y="4103"/>
                  <a:pt x="21600" y="10071"/>
                  <a:pt x="21600" y="16350"/>
                </a:cubicBezTo>
                <a:cubicBezTo>
                  <a:pt x="21600" y="27967"/>
                  <a:pt x="12411" y="37503"/>
                  <a:pt x="802" y="37935"/>
                </a:cubicBezTo>
                <a:lnTo>
                  <a:pt x="0" y="16350"/>
                </a:lnTo>
                <a:lnTo>
                  <a:pt x="14115" y="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62" name="Rectangle 37"/>
          <p:cNvSpPr>
            <a:spLocks noChangeArrowheads="1"/>
          </p:cNvSpPr>
          <p:nvPr/>
        </p:nvSpPr>
        <p:spPr bwMode="auto">
          <a:xfrm>
            <a:off x="3024899" y="1663700"/>
            <a:ext cx="57150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C4</a:t>
            </a:r>
          </a:p>
        </p:txBody>
      </p:sp>
      <p:sp>
        <p:nvSpPr>
          <p:cNvPr id="22563" name="Rectangle 38"/>
          <p:cNvSpPr>
            <a:spLocks noChangeArrowheads="1"/>
          </p:cNvSpPr>
          <p:nvPr/>
        </p:nvSpPr>
        <p:spPr bwMode="auto">
          <a:xfrm>
            <a:off x="3002675" y="2019300"/>
            <a:ext cx="60914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C4a</a:t>
            </a:r>
          </a:p>
        </p:txBody>
      </p:sp>
      <p:sp>
        <p:nvSpPr>
          <p:cNvPr id="22564" name="Rectangle 39"/>
          <p:cNvSpPr>
            <a:spLocks noChangeArrowheads="1"/>
          </p:cNvSpPr>
          <p:nvPr/>
        </p:nvSpPr>
        <p:spPr bwMode="auto">
          <a:xfrm>
            <a:off x="3464637" y="2260600"/>
            <a:ext cx="57150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C2</a:t>
            </a:r>
          </a:p>
        </p:txBody>
      </p:sp>
      <p:sp>
        <p:nvSpPr>
          <p:cNvPr id="22565" name="Rectangle 40"/>
          <p:cNvSpPr>
            <a:spLocks noChangeArrowheads="1"/>
          </p:cNvSpPr>
          <p:nvPr/>
        </p:nvSpPr>
        <p:spPr bwMode="auto">
          <a:xfrm>
            <a:off x="3285250" y="2603500"/>
            <a:ext cx="60914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C2b</a:t>
            </a:r>
          </a:p>
        </p:txBody>
      </p:sp>
      <p:sp>
        <p:nvSpPr>
          <p:cNvPr id="22566" name="Arc 41"/>
          <p:cNvSpPr>
            <a:spLocks/>
          </p:cNvSpPr>
          <p:nvPr/>
        </p:nvSpPr>
        <p:spPr bwMode="auto">
          <a:xfrm>
            <a:off x="3691649" y="2451100"/>
            <a:ext cx="547688" cy="298450"/>
          </a:xfrm>
          <a:custGeom>
            <a:avLst/>
            <a:gdLst>
              <a:gd name="T0" fmla="*/ 2147483647 w 21600"/>
              <a:gd name="T1" fmla="*/ 0 h 41085"/>
              <a:gd name="T2" fmla="*/ 2147483647 w 21600"/>
              <a:gd name="T3" fmla="*/ 114402710 h 41085"/>
              <a:gd name="T4" fmla="*/ 0 w 21600"/>
              <a:gd name="T5" fmla="*/ 55991632 h 41085"/>
              <a:gd name="T6" fmla="*/ 0 60000 65536"/>
              <a:gd name="T7" fmla="*/ 0 60000 65536"/>
              <a:gd name="T8" fmla="*/ 0 60000 65536"/>
              <a:gd name="T9" fmla="*/ 0 w 21600"/>
              <a:gd name="T10" fmla="*/ 0 h 41085"/>
              <a:gd name="T11" fmla="*/ 21600 w 21600"/>
              <a:gd name="T12" fmla="*/ 41085 h 41085"/>
            </a:gdLst>
            <a:ahLst/>
            <a:cxnLst>
              <a:cxn ang="T6">
                <a:pos x="T0" y="T1"/>
              </a:cxn>
              <a:cxn ang="T7">
                <a:pos x="T2" y="T3"/>
              </a:cxn>
              <a:cxn ang="T8">
                <a:pos x="T4" y="T5"/>
              </a:cxn>
            </a:cxnLst>
            <a:rect l="T9" t="T10" r="T11" b="T12"/>
            <a:pathLst>
              <a:path w="21600" h="41085" fill="none" extrusionOk="0">
                <a:moveTo>
                  <a:pt x="7887" y="-1"/>
                </a:moveTo>
                <a:cubicBezTo>
                  <a:pt x="16158" y="3243"/>
                  <a:pt x="21600" y="11222"/>
                  <a:pt x="21600" y="20108"/>
                </a:cubicBezTo>
                <a:cubicBezTo>
                  <a:pt x="21600" y="30052"/>
                  <a:pt x="14809" y="38712"/>
                  <a:pt x="5151" y="41084"/>
                </a:cubicBezTo>
              </a:path>
              <a:path w="21600" h="41085" stroke="0" extrusionOk="0">
                <a:moveTo>
                  <a:pt x="7887" y="-1"/>
                </a:moveTo>
                <a:cubicBezTo>
                  <a:pt x="16158" y="3243"/>
                  <a:pt x="21600" y="11222"/>
                  <a:pt x="21600" y="20108"/>
                </a:cubicBezTo>
                <a:cubicBezTo>
                  <a:pt x="21600" y="30052"/>
                  <a:pt x="14809" y="38712"/>
                  <a:pt x="5151" y="41084"/>
                </a:cubicBezTo>
                <a:lnTo>
                  <a:pt x="0" y="20108"/>
                </a:lnTo>
                <a:lnTo>
                  <a:pt x="7887" y="-1"/>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67" name="Arc 42"/>
          <p:cNvSpPr>
            <a:spLocks/>
          </p:cNvSpPr>
          <p:nvPr/>
        </p:nvSpPr>
        <p:spPr bwMode="auto">
          <a:xfrm>
            <a:off x="3296362" y="1879601"/>
            <a:ext cx="527050" cy="269875"/>
          </a:xfrm>
          <a:custGeom>
            <a:avLst/>
            <a:gdLst>
              <a:gd name="T0" fmla="*/ 2147483647 w 21600"/>
              <a:gd name="T1" fmla="*/ 0 h 39592"/>
              <a:gd name="T2" fmla="*/ 2147483647 w 21600"/>
              <a:gd name="T3" fmla="*/ 85472879 h 39592"/>
              <a:gd name="T4" fmla="*/ 0 w 21600"/>
              <a:gd name="T5" fmla="*/ 42380279 h 39592"/>
              <a:gd name="T6" fmla="*/ 0 60000 65536"/>
              <a:gd name="T7" fmla="*/ 0 60000 65536"/>
              <a:gd name="T8" fmla="*/ 0 60000 65536"/>
              <a:gd name="T9" fmla="*/ 0 w 21600"/>
              <a:gd name="T10" fmla="*/ 0 h 39592"/>
              <a:gd name="T11" fmla="*/ 21600 w 21600"/>
              <a:gd name="T12" fmla="*/ 39592 h 39592"/>
            </a:gdLst>
            <a:ahLst/>
            <a:cxnLst>
              <a:cxn ang="T6">
                <a:pos x="T0" y="T1"/>
              </a:cxn>
              <a:cxn ang="T7">
                <a:pos x="T2" y="T3"/>
              </a:cxn>
              <a:cxn ang="T8">
                <a:pos x="T4" y="T5"/>
              </a:cxn>
            </a:cxnLst>
            <a:rect l="T9" t="T10" r="T11" b="T12"/>
            <a:pathLst>
              <a:path w="21600" h="39592" fill="none" extrusionOk="0">
                <a:moveTo>
                  <a:pt x="9010" y="0"/>
                </a:moveTo>
                <a:cubicBezTo>
                  <a:pt x="16682" y="3521"/>
                  <a:pt x="21600" y="11189"/>
                  <a:pt x="21600" y="19631"/>
                </a:cubicBezTo>
                <a:cubicBezTo>
                  <a:pt x="21600" y="28372"/>
                  <a:pt x="16331" y="36252"/>
                  <a:pt x="8253" y="39592"/>
                </a:cubicBezTo>
              </a:path>
              <a:path w="21600" h="39592" stroke="0" extrusionOk="0">
                <a:moveTo>
                  <a:pt x="9010" y="0"/>
                </a:moveTo>
                <a:cubicBezTo>
                  <a:pt x="16682" y="3521"/>
                  <a:pt x="21600" y="11189"/>
                  <a:pt x="21600" y="19631"/>
                </a:cubicBezTo>
                <a:cubicBezTo>
                  <a:pt x="21600" y="28372"/>
                  <a:pt x="16331" y="36252"/>
                  <a:pt x="8253" y="39592"/>
                </a:cubicBezTo>
                <a:lnTo>
                  <a:pt x="0" y="19631"/>
                </a:lnTo>
                <a:lnTo>
                  <a:pt x="9010"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69" name="Line 7"/>
          <p:cNvSpPr>
            <a:spLocks noChangeShapeType="1"/>
          </p:cNvSpPr>
          <p:nvPr/>
        </p:nvSpPr>
        <p:spPr bwMode="auto">
          <a:xfrm>
            <a:off x="5531562" y="3873500"/>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70" name="Line 7"/>
          <p:cNvSpPr>
            <a:spLocks noChangeShapeType="1"/>
          </p:cNvSpPr>
          <p:nvPr/>
        </p:nvSpPr>
        <p:spPr bwMode="auto">
          <a:xfrm>
            <a:off x="5520449" y="4965700"/>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71" name="Line 7"/>
          <p:cNvSpPr>
            <a:spLocks noChangeShapeType="1"/>
          </p:cNvSpPr>
          <p:nvPr/>
        </p:nvSpPr>
        <p:spPr bwMode="auto">
          <a:xfrm>
            <a:off x="5520449" y="5867400"/>
            <a:ext cx="0" cy="4460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sp>
        <p:nvSpPr>
          <p:cNvPr id="22572" name="Rectangle 15"/>
          <p:cNvSpPr>
            <a:spLocks noChangeArrowheads="1"/>
          </p:cNvSpPr>
          <p:nvPr/>
        </p:nvSpPr>
        <p:spPr bwMode="auto">
          <a:xfrm>
            <a:off x="5361699" y="3492500"/>
            <a:ext cx="480901"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C3</a:t>
            </a:r>
          </a:p>
        </p:txBody>
      </p:sp>
      <p:sp>
        <p:nvSpPr>
          <p:cNvPr id="22573" name="Arc 34"/>
          <p:cNvSpPr>
            <a:spLocks/>
          </p:cNvSpPr>
          <p:nvPr/>
        </p:nvSpPr>
        <p:spPr bwMode="auto">
          <a:xfrm rot="-390149">
            <a:off x="4163138" y="3917951"/>
            <a:ext cx="420687" cy="334963"/>
          </a:xfrm>
          <a:custGeom>
            <a:avLst/>
            <a:gdLst>
              <a:gd name="T0" fmla="*/ 2147483647 w 24023"/>
              <a:gd name="T1" fmla="*/ 0 h 21600"/>
              <a:gd name="T2" fmla="*/ 0 w 24023"/>
              <a:gd name="T3" fmla="*/ 394567882 h 21600"/>
              <a:gd name="T4" fmla="*/ 640558361 w 24023"/>
              <a:gd name="T5" fmla="*/ 0 h 21600"/>
              <a:gd name="T6" fmla="*/ 0 60000 65536"/>
              <a:gd name="T7" fmla="*/ 0 60000 65536"/>
              <a:gd name="T8" fmla="*/ 0 60000 65536"/>
              <a:gd name="T9" fmla="*/ 0 w 24023"/>
              <a:gd name="T10" fmla="*/ 0 h 21600"/>
              <a:gd name="T11" fmla="*/ 24023 w 24023"/>
              <a:gd name="T12" fmla="*/ 21600 h 21600"/>
            </a:gdLst>
            <a:ahLst/>
            <a:cxnLst>
              <a:cxn ang="T6">
                <a:pos x="T0" y="T1"/>
              </a:cxn>
              <a:cxn ang="T7">
                <a:pos x="T2" y="T3"/>
              </a:cxn>
              <a:cxn ang="T8">
                <a:pos x="T4" y="T5"/>
              </a:cxn>
            </a:cxnLst>
            <a:rect l="T9" t="T10" r="T11" b="T12"/>
            <a:pathLst>
              <a:path w="24023" h="21600" fill="none" extrusionOk="0">
                <a:moveTo>
                  <a:pt x="24023" y="0"/>
                </a:moveTo>
                <a:cubicBezTo>
                  <a:pt x="24023" y="11929"/>
                  <a:pt x="14352" y="21600"/>
                  <a:pt x="2423" y="21600"/>
                </a:cubicBezTo>
                <a:cubicBezTo>
                  <a:pt x="1613" y="21600"/>
                  <a:pt x="804" y="21554"/>
                  <a:pt x="0" y="21463"/>
                </a:cubicBezTo>
              </a:path>
              <a:path w="24023" h="21600" stroke="0" extrusionOk="0">
                <a:moveTo>
                  <a:pt x="24023" y="0"/>
                </a:moveTo>
                <a:cubicBezTo>
                  <a:pt x="24023" y="11929"/>
                  <a:pt x="14352" y="21600"/>
                  <a:pt x="2423" y="21600"/>
                </a:cubicBezTo>
                <a:cubicBezTo>
                  <a:pt x="1613" y="21600"/>
                  <a:pt x="804" y="21554"/>
                  <a:pt x="0" y="21463"/>
                </a:cubicBezTo>
                <a:lnTo>
                  <a:pt x="2423" y="0"/>
                </a:lnTo>
                <a:lnTo>
                  <a:pt x="24023"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74" name="Arc 14"/>
          <p:cNvSpPr>
            <a:spLocks/>
          </p:cNvSpPr>
          <p:nvPr/>
        </p:nvSpPr>
        <p:spPr bwMode="auto">
          <a:xfrm>
            <a:off x="3848813" y="4991100"/>
            <a:ext cx="733425" cy="419100"/>
          </a:xfrm>
          <a:custGeom>
            <a:avLst/>
            <a:gdLst>
              <a:gd name="T0" fmla="*/ 2147483647 w 21837"/>
              <a:gd name="T1" fmla="*/ 0 h 42730"/>
              <a:gd name="T2" fmla="*/ 0 w 21837"/>
              <a:gd name="T3" fmla="*/ 395422508 h 42730"/>
              <a:gd name="T4" fmla="*/ 321577592 w 21837"/>
              <a:gd name="T5" fmla="*/ 195541202 h 42730"/>
              <a:gd name="T6" fmla="*/ 0 60000 65536"/>
              <a:gd name="T7" fmla="*/ 0 60000 65536"/>
              <a:gd name="T8" fmla="*/ 0 60000 65536"/>
              <a:gd name="T9" fmla="*/ 0 w 21837"/>
              <a:gd name="T10" fmla="*/ 0 h 42730"/>
              <a:gd name="T11" fmla="*/ 21837 w 21837"/>
              <a:gd name="T12" fmla="*/ 42730 h 42730"/>
            </a:gdLst>
            <a:ahLst/>
            <a:cxnLst>
              <a:cxn ang="T6">
                <a:pos x="T0" y="T1"/>
              </a:cxn>
              <a:cxn ang="T7">
                <a:pos x="T2" y="T3"/>
              </a:cxn>
              <a:cxn ang="T8">
                <a:pos x="T4" y="T5"/>
              </a:cxn>
            </a:cxnLst>
            <a:rect l="T9" t="T10" r="T11" b="T12"/>
            <a:pathLst>
              <a:path w="21837" h="42730" fill="none" extrusionOk="0">
                <a:moveTo>
                  <a:pt x="4718" y="0"/>
                </a:moveTo>
                <a:cubicBezTo>
                  <a:pt x="14698" y="2117"/>
                  <a:pt x="21837" y="10927"/>
                  <a:pt x="21837" y="21130"/>
                </a:cubicBezTo>
                <a:cubicBezTo>
                  <a:pt x="21837" y="33059"/>
                  <a:pt x="12166" y="42730"/>
                  <a:pt x="237" y="42730"/>
                </a:cubicBezTo>
                <a:cubicBezTo>
                  <a:pt x="157" y="42730"/>
                  <a:pt x="78" y="42729"/>
                  <a:pt x="0" y="42728"/>
                </a:cubicBezTo>
              </a:path>
              <a:path w="21837" h="42730" stroke="0" extrusionOk="0">
                <a:moveTo>
                  <a:pt x="4718" y="0"/>
                </a:moveTo>
                <a:cubicBezTo>
                  <a:pt x="14698" y="2117"/>
                  <a:pt x="21837" y="10927"/>
                  <a:pt x="21837" y="21130"/>
                </a:cubicBezTo>
                <a:cubicBezTo>
                  <a:pt x="21837" y="33059"/>
                  <a:pt x="12166" y="42730"/>
                  <a:pt x="237" y="42730"/>
                </a:cubicBezTo>
                <a:cubicBezTo>
                  <a:pt x="157" y="42730"/>
                  <a:pt x="78" y="42729"/>
                  <a:pt x="0" y="42728"/>
                </a:cubicBezTo>
                <a:lnTo>
                  <a:pt x="237" y="21130"/>
                </a:lnTo>
                <a:lnTo>
                  <a:pt x="4718"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sz="1600"/>
          </a:p>
        </p:txBody>
      </p:sp>
      <p:sp>
        <p:nvSpPr>
          <p:cNvPr id="22575" name="Rectangle 10"/>
          <p:cNvSpPr>
            <a:spLocks noChangeArrowheads="1"/>
          </p:cNvSpPr>
          <p:nvPr/>
        </p:nvSpPr>
        <p:spPr bwMode="auto">
          <a:xfrm>
            <a:off x="3623387" y="4826000"/>
            <a:ext cx="571500"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latin typeface="+mn-lt"/>
              </a:rPr>
              <a:t>C5</a:t>
            </a:r>
          </a:p>
        </p:txBody>
      </p:sp>
      <p:sp>
        <p:nvSpPr>
          <p:cNvPr id="22576" name="Rectangle 8"/>
          <p:cNvSpPr>
            <a:spLocks noChangeArrowheads="1"/>
          </p:cNvSpPr>
          <p:nvPr/>
        </p:nvSpPr>
        <p:spPr bwMode="auto">
          <a:xfrm>
            <a:off x="2377144" y="5544458"/>
            <a:ext cx="1779643" cy="369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b="1" dirty="0">
                <a:latin typeface="+mn-lt"/>
              </a:rPr>
              <a:t>C6, C7, C8, C9</a:t>
            </a:r>
          </a:p>
        </p:txBody>
      </p:sp>
      <p:sp>
        <p:nvSpPr>
          <p:cNvPr id="22577" name="Line 6"/>
          <p:cNvSpPr>
            <a:spLocks noChangeShapeType="1"/>
          </p:cNvSpPr>
          <p:nvPr/>
        </p:nvSpPr>
        <p:spPr bwMode="auto">
          <a:xfrm>
            <a:off x="4160117" y="5726113"/>
            <a:ext cx="513579" cy="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sz="1600"/>
          </a:p>
        </p:txBody>
      </p:sp>
      <p:grpSp>
        <p:nvGrpSpPr>
          <p:cNvPr id="22578" name="Group 51"/>
          <p:cNvGrpSpPr>
            <a:grpSpLocks/>
          </p:cNvGrpSpPr>
          <p:nvPr/>
        </p:nvGrpSpPr>
        <p:grpSpPr bwMode="auto">
          <a:xfrm>
            <a:off x="5917325" y="3808414"/>
            <a:ext cx="936625" cy="974725"/>
            <a:chOff x="1066" y="599"/>
            <a:chExt cx="664" cy="614"/>
          </a:xfrm>
        </p:grpSpPr>
        <p:pic>
          <p:nvPicPr>
            <p:cNvPr id="22590" name="Picture 52" descr="C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 y="599"/>
              <a:ext cx="664"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91" name="Text Box 53"/>
            <p:cNvSpPr txBox="1">
              <a:spLocks noChangeArrowheads="1"/>
            </p:cNvSpPr>
            <p:nvPr/>
          </p:nvSpPr>
          <p:spPr bwMode="auto">
            <a:xfrm>
              <a:off x="1215" y="788"/>
              <a:ext cx="364" cy="194"/>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latin typeface="+mn-lt"/>
                </a:rPr>
                <a:t>C3a</a:t>
              </a:r>
            </a:p>
          </p:txBody>
        </p:sp>
      </p:grpSp>
      <p:grpSp>
        <p:nvGrpSpPr>
          <p:cNvPr id="22579" name="Group 54"/>
          <p:cNvGrpSpPr>
            <a:grpSpLocks/>
          </p:cNvGrpSpPr>
          <p:nvPr/>
        </p:nvGrpSpPr>
        <p:grpSpPr bwMode="auto">
          <a:xfrm>
            <a:off x="6172495" y="5041908"/>
            <a:ext cx="742668" cy="793886"/>
            <a:chOff x="5395" y="593"/>
            <a:chExt cx="457" cy="434"/>
          </a:xfrm>
        </p:grpSpPr>
        <p:pic>
          <p:nvPicPr>
            <p:cNvPr id="22588" name="Picture 55" descr="C5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 y="593"/>
              <a:ext cx="4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89" name="Text Box 56"/>
            <p:cNvSpPr txBox="1">
              <a:spLocks noChangeArrowheads="1"/>
            </p:cNvSpPr>
            <p:nvPr/>
          </p:nvSpPr>
          <p:spPr bwMode="auto">
            <a:xfrm>
              <a:off x="5459" y="715"/>
              <a:ext cx="316" cy="168"/>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latin typeface="+mn-lt"/>
                </a:rPr>
                <a:t>C5a</a:t>
              </a:r>
            </a:p>
          </p:txBody>
        </p:sp>
      </p:grpSp>
      <p:grpSp>
        <p:nvGrpSpPr>
          <p:cNvPr id="22580" name="Group 57"/>
          <p:cNvGrpSpPr>
            <a:grpSpLocks/>
          </p:cNvGrpSpPr>
          <p:nvPr/>
        </p:nvGrpSpPr>
        <p:grpSpPr bwMode="auto">
          <a:xfrm>
            <a:off x="3412250" y="3795714"/>
            <a:ext cx="936625" cy="974725"/>
            <a:chOff x="1066" y="599"/>
            <a:chExt cx="664" cy="614"/>
          </a:xfrm>
        </p:grpSpPr>
        <p:pic>
          <p:nvPicPr>
            <p:cNvPr id="22586" name="Picture 58" descr="C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 y="599"/>
              <a:ext cx="664"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87" name="Text Box 59"/>
            <p:cNvSpPr txBox="1">
              <a:spLocks noChangeArrowheads="1"/>
            </p:cNvSpPr>
            <p:nvPr/>
          </p:nvSpPr>
          <p:spPr bwMode="auto">
            <a:xfrm>
              <a:off x="1215" y="788"/>
              <a:ext cx="364" cy="194"/>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latin typeface="+mn-lt"/>
                </a:rPr>
                <a:t>C3a</a:t>
              </a:r>
            </a:p>
          </p:txBody>
        </p:sp>
      </p:grpSp>
      <p:grpSp>
        <p:nvGrpSpPr>
          <p:cNvPr id="22581" name="Group 60"/>
          <p:cNvGrpSpPr>
            <a:grpSpLocks/>
          </p:cNvGrpSpPr>
          <p:nvPr/>
        </p:nvGrpSpPr>
        <p:grpSpPr bwMode="auto">
          <a:xfrm>
            <a:off x="3236373" y="5015447"/>
            <a:ext cx="742668" cy="793886"/>
            <a:chOff x="5395" y="593"/>
            <a:chExt cx="457" cy="434"/>
          </a:xfrm>
        </p:grpSpPr>
        <p:pic>
          <p:nvPicPr>
            <p:cNvPr id="22584" name="Picture 61" descr="C5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 y="593"/>
              <a:ext cx="4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85" name="Text Box 62"/>
            <p:cNvSpPr txBox="1">
              <a:spLocks noChangeArrowheads="1"/>
            </p:cNvSpPr>
            <p:nvPr/>
          </p:nvSpPr>
          <p:spPr bwMode="auto">
            <a:xfrm>
              <a:off x="5459" y="715"/>
              <a:ext cx="316" cy="168"/>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latin typeface="+mn-lt"/>
                </a:rPr>
                <a:t>C5a</a:t>
              </a:r>
            </a:p>
          </p:txBody>
        </p:sp>
      </p:grpSp>
      <p:pic>
        <p:nvPicPr>
          <p:cNvPr id="22582" name="Picture 63" descr="MA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01249" y="6021388"/>
            <a:ext cx="546100" cy="836612"/>
          </a:xfrm>
          <a:prstGeom prst="rect">
            <a:avLst/>
          </a:prstGeom>
          <a:solidFill>
            <a:schemeClr val="hlink">
              <a:alpha val="52940"/>
            </a:schemeClr>
          </a:soli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2583" name="Picture 64" descr="MA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60099" y="6021388"/>
            <a:ext cx="546100" cy="836612"/>
          </a:xfrm>
          <a:prstGeom prst="rect">
            <a:avLst/>
          </a:prstGeom>
          <a:solidFill>
            <a:schemeClr val="hlink">
              <a:alpha val="47842"/>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3" name="Right Arrow 2"/>
          <p:cNvSpPr/>
          <p:nvPr/>
        </p:nvSpPr>
        <p:spPr>
          <a:xfrm flipH="1">
            <a:off x="8211539" y="1742811"/>
            <a:ext cx="1463410"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66" name="Right Arrow 65"/>
          <p:cNvSpPr/>
          <p:nvPr/>
        </p:nvSpPr>
        <p:spPr>
          <a:xfrm flipH="1">
            <a:off x="7910233" y="2288672"/>
            <a:ext cx="849086"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7" name="Right Arrow 66"/>
          <p:cNvSpPr/>
          <p:nvPr/>
        </p:nvSpPr>
        <p:spPr>
          <a:xfrm flipH="1">
            <a:off x="6775754" y="4068235"/>
            <a:ext cx="849086"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68" name="Right Arrow 67"/>
          <p:cNvSpPr/>
          <p:nvPr/>
        </p:nvSpPr>
        <p:spPr>
          <a:xfrm flipH="1">
            <a:off x="7097063" y="5235311"/>
            <a:ext cx="849086"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4" name="TextBox 3"/>
          <p:cNvSpPr txBox="1"/>
          <p:nvPr/>
        </p:nvSpPr>
        <p:spPr>
          <a:xfrm>
            <a:off x="4847349" y="1828800"/>
            <a:ext cx="1016625" cy="338554"/>
          </a:xfrm>
          <a:prstGeom prst="rect">
            <a:avLst/>
          </a:prstGeom>
          <a:noFill/>
        </p:spPr>
        <p:txBody>
          <a:bodyPr wrap="none" rtlCol="0">
            <a:spAutoFit/>
          </a:bodyPr>
          <a:lstStyle/>
          <a:p>
            <a:r>
              <a:rPr lang="en-US" sz="1600" b="1" dirty="0"/>
              <a:t>Factor H</a:t>
            </a:r>
          </a:p>
        </p:txBody>
      </p:sp>
      <p:cxnSp>
        <p:nvCxnSpPr>
          <p:cNvPr id="6" name="Straight Arrow Connector 5"/>
          <p:cNvCxnSpPr/>
          <p:nvPr/>
        </p:nvCxnSpPr>
        <p:spPr>
          <a:xfrm>
            <a:off x="5312795" y="2214615"/>
            <a:ext cx="307321" cy="51292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8007628" y="5017414"/>
            <a:ext cx="3254417" cy="830997"/>
          </a:xfrm>
          <a:prstGeom prst="rect">
            <a:avLst/>
          </a:prstGeom>
          <a:noFill/>
        </p:spPr>
        <p:txBody>
          <a:bodyPr wrap="none" rtlCol="0">
            <a:spAutoFit/>
          </a:bodyPr>
          <a:lstStyle/>
          <a:p>
            <a:r>
              <a:rPr lang="en-US" sz="1600" dirty="0"/>
              <a:t>Roche/Genentech      Regeneron </a:t>
            </a:r>
          </a:p>
          <a:p>
            <a:endParaRPr lang="en-US" sz="1600" dirty="0"/>
          </a:p>
          <a:p>
            <a:r>
              <a:rPr lang="en-US" sz="1600" dirty="0"/>
              <a:t>Alexion</a:t>
            </a:r>
          </a:p>
        </p:txBody>
      </p:sp>
      <p:sp>
        <p:nvSpPr>
          <p:cNvPr id="5" name="TextBox 4"/>
          <p:cNvSpPr txBox="1"/>
          <p:nvPr/>
        </p:nvSpPr>
        <p:spPr>
          <a:xfrm>
            <a:off x="9695993" y="1715056"/>
            <a:ext cx="1787669" cy="338554"/>
          </a:xfrm>
          <a:prstGeom prst="rect">
            <a:avLst/>
          </a:prstGeom>
          <a:noFill/>
        </p:spPr>
        <p:txBody>
          <a:bodyPr wrap="none" rtlCol="0">
            <a:spAutoFit/>
          </a:bodyPr>
          <a:lstStyle/>
          <a:p>
            <a:r>
              <a:rPr lang="en-US" sz="1600" dirty="0" err="1"/>
              <a:t>Achillion</a:t>
            </a:r>
            <a:r>
              <a:rPr lang="en-US" sz="1600" dirty="0"/>
              <a:t>/</a:t>
            </a:r>
            <a:r>
              <a:rPr lang="en-US" sz="1600" dirty="0" err="1"/>
              <a:t>Alexion</a:t>
            </a:r>
            <a:r>
              <a:rPr lang="en-US" sz="1600" dirty="0"/>
              <a:t>  </a:t>
            </a:r>
          </a:p>
        </p:txBody>
      </p:sp>
      <p:sp>
        <p:nvSpPr>
          <p:cNvPr id="8" name="TextBox 7"/>
          <p:cNvSpPr txBox="1"/>
          <p:nvPr/>
        </p:nvSpPr>
        <p:spPr>
          <a:xfrm>
            <a:off x="8822448" y="2292020"/>
            <a:ext cx="936475" cy="338554"/>
          </a:xfrm>
          <a:prstGeom prst="rect">
            <a:avLst/>
          </a:prstGeom>
          <a:noFill/>
        </p:spPr>
        <p:txBody>
          <a:bodyPr wrap="none" rtlCol="0">
            <a:spAutoFit/>
          </a:bodyPr>
          <a:lstStyle/>
          <a:p>
            <a:r>
              <a:rPr lang="en-US" sz="1600" dirty="0"/>
              <a:t>Novartis</a:t>
            </a:r>
          </a:p>
        </p:txBody>
      </p:sp>
      <p:sp>
        <p:nvSpPr>
          <p:cNvPr id="9" name="TextBox 8"/>
          <p:cNvSpPr txBox="1"/>
          <p:nvPr/>
        </p:nvSpPr>
        <p:spPr>
          <a:xfrm>
            <a:off x="7771987" y="4048618"/>
            <a:ext cx="843501" cy="338554"/>
          </a:xfrm>
          <a:prstGeom prst="rect">
            <a:avLst/>
          </a:prstGeom>
          <a:noFill/>
        </p:spPr>
        <p:txBody>
          <a:bodyPr wrap="none" rtlCol="0">
            <a:spAutoFit/>
          </a:bodyPr>
          <a:lstStyle/>
          <a:p>
            <a:r>
              <a:rPr lang="en-US" sz="1600" dirty="0" err="1"/>
              <a:t>Apellis</a:t>
            </a:r>
            <a:r>
              <a:rPr lang="en-US" sz="1600" dirty="0"/>
              <a:t> </a:t>
            </a:r>
          </a:p>
        </p:txBody>
      </p:sp>
      <p:sp>
        <p:nvSpPr>
          <p:cNvPr id="11" name="TextBox 10"/>
          <p:cNvSpPr txBox="1"/>
          <p:nvPr/>
        </p:nvSpPr>
        <p:spPr>
          <a:xfrm>
            <a:off x="8823329" y="2502244"/>
            <a:ext cx="934871" cy="338554"/>
          </a:xfrm>
          <a:prstGeom prst="rect">
            <a:avLst/>
          </a:prstGeom>
          <a:noFill/>
        </p:spPr>
        <p:txBody>
          <a:bodyPr wrap="none" rtlCol="0">
            <a:spAutoFit/>
          </a:bodyPr>
          <a:lstStyle/>
          <a:p>
            <a:r>
              <a:rPr lang="en-US" sz="1600" b="1" dirty="0"/>
              <a:t>LNP023</a:t>
            </a:r>
          </a:p>
        </p:txBody>
      </p:sp>
      <p:sp>
        <p:nvSpPr>
          <p:cNvPr id="13" name="TextBox 12"/>
          <p:cNvSpPr txBox="1"/>
          <p:nvPr/>
        </p:nvSpPr>
        <p:spPr>
          <a:xfrm>
            <a:off x="10157695" y="1981290"/>
            <a:ext cx="1231427" cy="584775"/>
          </a:xfrm>
          <a:prstGeom prst="rect">
            <a:avLst/>
          </a:prstGeom>
          <a:noFill/>
        </p:spPr>
        <p:txBody>
          <a:bodyPr wrap="none" rtlCol="0">
            <a:spAutoFit/>
          </a:bodyPr>
          <a:lstStyle/>
          <a:p>
            <a:r>
              <a:rPr lang="en-US" sz="1600" b="1" dirty="0" err="1"/>
              <a:t>Danicopan</a:t>
            </a:r>
            <a:endParaRPr lang="en-US" sz="1600" b="1" dirty="0"/>
          </a:p>
          <a:p>
            <a:r>
              <a:rPr lang="en-US" sz="1600" b="1" dirty="0"/>
              <a:t>ALXN2050</a:t>
            </a:r>
          </a:p>
        </p:txBody>
      </p:sp>
      <p:sp>
        <p:nvSpPr>
          <p:cNvPr id="14" name="Rectangle 13"/>
          <p:cNvSpPr/>
          <p:nvPr/>
        </p:nvSpPr>
        <p:spPr>
          <a:xfrm>
            <a:off x="10414746" y="1451131"/>
            <a:ext cx="1021433" cy="369332"/>
          </a:xfrm>
          <a:prstGeom prst="rect">
            <a:avLst/>
          </a:prstGeom>
        </p:spPr>
        <p:txBody>
          <a:bodyPr wrap="none">
            <a:spAutoFit/>
          </a:bodyPr>
          <a:lstStyle/>
          <a:p>
            <a:r>
              <a:rPr lang="en-US" b="1" dirty="0">
                <a:effectLst/>
                <a:latin typeface="Calibri" panose="020F0502020204030204" pitchFamily="34" charset="0"/>
                <a:ea typeface="Calibri" panose="020F0502020204030204" pitchFamily="34" charset="0"/>
                <a:cs typeface="Times New Roman" panose="02020603050405020304" pitchFamily="18" charset="0"/>
              </a:rPr>
              <a:t>BCX9930</a:t>
            </a:r>
            <a:endParaRPr lang="en-US" b="1" dirty="0"/>
          </a:p>
        </p:txBody>
      </p:sp>
      <p:sp>
        <p:nvSpPr>
          <p:cNvPr id="16" name="TextBox 15"/>
          <p:cNvSpPr txBox="1"/>
          <p:nvPr/>
        </p:nvSpPr>
        <p:spPr>
          <a:xfrm>
            <a:off x="10414746" y="1205072"/>
            <a:ext cx="914033" cy="338554"/>
          </a:xfrm>
          <a:prstGeom prst="rect">
            <a:avLst/>
          </a:prstGeom>
          <a:noFill/>
        </p:spPr>
        <p:txBody>
          <a:bodyPr wrap="none" rtlCol="0">
            <a:spAutoFit/>
          </a:bodyPr>
          <a:lstStyle/>
          <a:p>
            <a:r>
              <a:rPr lang="en-US" sz="1600" dirty="0" err="1"/>
              <a:t>Biocryst</a:t>
            </a:r>
            <a:endParaRPr lang="en-US" sz="1600" dirty="0"/>
          </a:p>
        </p:txBody>
      </p:sp>
      <p:sp>
        <p:nvSpPr>
          <p:cNvPr id="17" name="TextBox 16"/>
          <p:cNvSpPr txBox="1"/>
          <p:nvPr/>
        </p:nvSpPr>
        <p:spPr>
          <a:xfrm>
            <a:off x="7743669" y="4311284"/>
            <a:ext cx="1688283" cy="338554"/>
          </a:xfrm>
          <a:prstGeom prst="rect">
            <a:avLst/>
          </a:prstGeom>
          <a:noFill/>
        </p:spPr>
        <p:txBody>
          <a:bodyPr wrap="none" rtlCol="0">
            <a:spAutoFit/>
          </a:bodyPr>
          <a:lstStyle/>
          <a:p>
            <a:r>
              <a:rPr lang="en-US" sz="1600" b="1" dirty="0" err="1"/>
              <a:t>Pegcetacoplan</a:t>
            </a:r>
            <a:r>
              <a:rPr lang="en-US" sz="1600" dirty="0"/>
              <a:t> </a:t>
            </a:r>
          </a:p>
        </p:txBody>
      </p:sp>
      <p:sp>
        <p:nvSpPr>
          <p:cNvPr id="18" name="TextBox 17"/>
          <p:cNvSpPr txBox="1"/>
          <p:nvPr/>
        </p:nvSpPr>
        <p:spPr>
          <a:xfrm>
            <a:off x="8304157" y="5235311"/>
            <a:ext cx="3009157" cy="338554"/>
          </a:xfrm>
          <a:prstGeom prst="rect">
            <a:avLst/>
          </a:prstGeom>
          <a:noFill/>
        </p:spPr>
        <p:txBody>
          <a:bodyPr wrap="none" rtlCol="0">
            <a:spAutoFit/>
          </a:bodyPr>
          <a:lstStyle/>
          <a:p>
            <a:r>
              <a:rPr lang="en-US" sz="1600" b="1" dirty="0" err="1"/>
              <a:t>Crovalimab</a:t>
            </a:r>
            <a:r>
              <a:rPr lang="en-US" sz="1600" b="1" dirty="0"/>
              <a:t>            </a:t>
            </a:r>
            <a:r>
              <a:rPr lang="en-US" sz="1600" b="1" dirty="0" err="1"/>
              <a:t>Pozelimab</a:t>
            </a:r>
            <a:endParaRPr lang="en-US" sz="1600" b="1" dirty="0"/>
          </a:p>
        </p:txBody>
      </p:sp>
      <p:sp>
        <p:nvSpPr>
          <p:cNvPr id="19" name="TextBox 18"/>
          <p:cNvSpPr txBox="1"/>
          <p:nvPr/>
        </p:nvSpPr>
        <p:spPr>
          <a:xfrm>
            <a:off x="7839786" y="5712056"/>
            <a:ext cx="1462260" cy="584775"/>
          </a:xfrm>
          <a:prstGeom prst="rect">
            <a:avLst/>
          </a:prstGeom>
          <a:noFill/>
        </p:spPr>
        <p:txBody>
          <a:bodyPr wrap="none" rtlCol="0">
            <a:spAutoFit/>
          </a:bodyPr>
          <a:lstStyle/>
          <a:p>
            <a:r>
              <a:rPr lang="en-US" sz="1600" b="1" dirty="0" err="1"/>
              <a:t>Ravulizumab</a:t>
            </a:r>
            <a:endParaRPr lang="en-US" sz="1600" b="1" dirty="0"/>
          </a:p>
          <a:p>
            <a:r>
              <a:rPr lang="en-US" sz="1600" b="1" dirty="0"/>
              <a:t>Eculizumab</a:t>
            </a:r>
            <a:r>
              <a:rPr lang="en-US" sz="1600" dirty="0"/>
              <a:t> </a:t>
            </a:r>
          </a:p>
        </p:txBody>
      </p:sp>
      <p:sp>
        <p:nvSpPr>
          <p:cNvPr id="10" name="Title 9">
            <a:extLst>
              <a:ext uri="{FF2B5EF4-FFF2-40B4-BE49-F238E27FC236}">
                <a16:creationId xmlns:a16="http://schemas.microsoft.com/office/drawing/2014/main" id="{4B916F60-5B9A-8787-4FA1-3D46A48D2A95}"/>
              </a:ext>
            </a:extLst>
          </p:cNvPr>
          <p:cNvSpPr>
            <a:spLocks noGrp="1"/>
          </p:cNvSpPr>
          <p:nvPr>
            <p:ph type="title"/>
          </p:nvPr>
        </p:nvSpPr>
        <p:spPr>
          <a:xfrm>
            <a:off x="609600" y="59226"/>
            <a:ext cx="10744200" cy="879664"/>
          </a:xfrm>
        </p:spPr>
        <p:txBody>
          <a:bodyPr>
            <a:normAutofit/>
          </a:bodyPr>
          <a:lstStyle/>
          <a:p>
            <a:r>
              <a:rPr lang="en-US" dirty="0"/>
              <a:t>Complement Inhibition</a:t>
            </a:r>
          </a:p>
        </p:txBody>
      </p:sp>
      <p:sp>
        <p:nvSpPr>
          <p:cNvPr id="12" name="Footer Placeholder 11">
            <a:extLst>
              <a:ext uri="{FF2B5EF4-FFF2-40B4-BE49-F238E27FC236}">
                <a16:creationId xmlns:a16="http://schemas.microsoft.com/office/drawing/2014/main" id="{C19227E0-8D63-B088-0642-AE561738E8F8}"/>
              </a:ext>
            </a:extLst>
          </p:cNvPr>
          <p:cNvSpPr>
            <a:spLocks noGrp="1"/>
          </p:cNvSpPr>
          <p:nvPr>
            <p:ph type="ftr" sz="quarter" idx="3"/>
          </p:nvPr>
        </p:nvSpPr>
        <p:spPr>
          <a:xfrm>
            <a:off x="69273" y="6356350"/>
            <a:ext cx="10744199" cy="442131"/>
          </a:xfrm>
        </p:spPr>
        <p:txBody>
          <a:bodyPr/>
          <a:lstStyle/>
          <a:p>
            <a:r>
              <a:rPr lang="fr-FR" dirty="0" err="1"/>
              <a:t>Jalink</a:t>
            </a:r>
            <a:r>
              <a:rPr lang="fr-FR" dirty="0"/>
              <a:t> M, et al. </a:t>
            </a:r>
            <a:r>
              <a:rPr lang="fr-FR" i="1" dirty="0" err="1"/>
              <a:t>Semin</a:t>
            </a:r>
            <a:r>
              <a:rPr lang="fr-FR" i="1" dirty="0"/>
              <a:t> </a:t>
            </a:r>
            <a:r>
              <a:rPr lang="fr-FR" i="1" dirty="0" err="1"/>
              <a:t>Immunopathol</a:t>
            </a:r>
            <a:r>
              <a:rPr lang="fr-FR" i="1" dirty="0"/>
              <a:t>. </a:t>
            </a:r>
            <a:r>
              <a:rPr lang="fr-FR" dirty="0"/>
              <a:t>2021;43(6):799-816.</a:t>
            </a:r>
          </a:p>
          <a:p>
            <a:r>
              <a:rPr lang="fr-FR" dirty="0"/>
              <a:t>Sarma </a:t>
            </a:r>
            <a:r>
              <a:rPr lang="fr-FR" dirty="0" err="1"/>
              <a:t>JV</a:t>
            </a:r>
            <a:r>
              <a:rPr lang="fr-FR" dirty="0"/>
              <a:t>, et al. </a:t>
            </a:r>
            <a:r>
              <a:rPr lang="fr-FR" i="1" dirty="0" err="1"/>
              <a:t>Cell</a:t>
            </a:r>
            <a:r>
              <a:rPr lang="fr-FR" i="1" dirty="0"/>
              <a:t> Tissue </a:t>
            </a:r>
            <a:r>
              <a:rPr lang="fr-FR" i="1" dirty="0" err="1"/>
              <a:t>Res</a:t>
            </a:r>
            <a:r>
              <a:rPr lang="fr-FR" i="1" dirty="0"/>
              <a:t>. </a:t>
            </a:r>
            <a:r>
              <a:rPr lang="fr-FR" dirty="0"/>
              <a:t>2011;343(1):227-35.</a:t>
            </a:r>
          </a:p>
        </p:txBody>
      </p:sp>
    </p:spTree>
    <p:extLst>
      <p:ext uri="{BB962C8B-B14F-4D97-AF65-F5344CB8AC3E}">
        <p14:creationId xmlns:p14="http://schemas.microsoft.com/office/powerpoint/2010/main" val="1841069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Rounded Rectangle 57"/>
          <p:cNvSpPr/>
          <p:nvPr/>
        </p:nvSpPr>
        <p:spPr>
          <a:xfrm>
            <a:off x="6819851" y="5227320"/>
            <a:ext cx="4342848" cy="846161"/>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216089" y="928202"/>
            <a:ext cx="2416046" cy="923330"/>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Current:   Eculizumab</a:t>
            </a:r>
            <a:endParaRPr lang="en-US" b="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Ravulizumab</a:t>
            </a:r>
            <a:endParaRPr lang="en-US" dirty="0">
              <a:latin typeface="Arial" panose="020B0604020202020204" pitchFamily="34" charset="0"/>
              <a:cs typeface="Arial" panose="020B0604020202020204" pitchFamily="34" charset="0"/>
            </a:endParaRPr>
          </a:p>
          <a:p>
            <a:r>
              <a:rPr lang="en-US" dirty="0"/>
              <a:t>	 </a:t>
            </a:r>
          </a:p>
        </p:txBody>
      </p:sp>
      <p:sp>
        <p:nvSpPr>
          <p:cNvPr id="9" name="Right Brace 8"/>
          <p:cNvSpPr/>
          <p:nvPr/>
        </p:nvSpPr>
        <p:spPr>
          <a:xfrm>
            <a:off x="3363462" y="885956"/>
            <a:ext cx="531845" cy="755779"/>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a:off x="3881535" y="917611"/>
            <a:ext cx="1159292" cy="646331"/>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q2weeks </a:t>
            </a:r>
          </a:p>
          <a:p>
            <a:r>
              <a:rPr lang="en-US" dirty="0">
                <a:latin typeface="Arial" panose="020B0604020202020204" pitchFamily="34" charset="0"/>
                <a:cs typeface="Arial" panose="020B0604020202020204" pitchFamily="34" charset="0"/>
              </a:rPr>
              <a:t>q8weeks </a:t>
            </a:r>
          </a:p>
        </p:txBody>
      </p:sp>
      <p:sp>
        <p:nvSpPr>
          <p:cNvPr id="19" name="TextBox 18"/>
          <p:cNvSpPr txBox="1"/>
          <p:nvPr/>
        </p:nvSpPr>
        <p:spPr>
          <a:xfrm>
            <a:off x="6852124" y="3594372"/>
            <a:ext cx="3480440" cy="369332"/>
          </a:xfrm>
          <a:prstGeom prst="rect">
            <a:avLst/>
          </a:prstGeom>
          <a:noFill/>
        </p:spPr>
        <p:txBody>
          <a:bodyPr wrap="none" rtlCol="0">
            <a:spAutoFit/>
          </a:bodyPr>
          <a:lstStyle/>
          <a:p>
            <a:r>
              <a:rPr lang="en-US">
                <a:latin typeface="Arial" panose="020B0604020202020204" pitchFamily="34" charset="0"/>
                <a:cs typeface="Arial" panose="020B0604020202020204" pitchFamily="34" charset="0"/>
              </a:rPr>
              <a:t>Future treatments:</a:t>
            </a:r>
            <a:r>
              <a:rPr lang="en-US" b="1">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crovalimab</a:t>
            </a:r>
            <a:r>
              <a:rPr lang="en-US" b="1" dirty="0">
                <a:latin typeface="Arial" panose="020B0604020202020204" pitchFamily="34" charset="0"/>
                <a:cs typeface="Arial" panose="020B0604020202020204" pitchFamily="34" charset="0"/>
              </a:rPr>
              <a:t>  </a:t>
            </a:r>
          </a:p>
        </p:txBody>
      </p:sp>
      <p:grpSp>
        <p:nvGrpSpPr>
          <p:cNvPr id="21" name="Group 20"/>
          <p:cNvGrpSpPr/>
          <p:nvPr/>
        </p:nvGrpSpPr>
        <p:grpSpPr>
          <a:xfrm>
            <a:off x="707040" y="2229580"/>
            <a:ext cx="3611531" cy="3865418"/>
            <a:chOff x="3227858" y="1318491"/>
            <a:chExt cx="4706178" cy="5105400"/>
          </a:xfrm>
        </p:grpSpPr>
        <p:sp>
          <p:nvSpPr>
            <p:cNvPr id="22" name="Line 6"/>
            <p:cNvSpPr>
              <a:spLocks noChangeShapeType="1"/>
            </p:cNvSpPr>
            <p:nvPr/>
          </p:nvSpPr>
          <p:spPr bwMode="auto">
            <a:xfrm flipH="1">
              <a:off x="4908262" y="5306291"/>
              <a:ext cx="460375" cy="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3" name="Rectangle 8"/>
            <p:cNvSpPr>
              <a:spLocks noChangeArrowheads="1"/>
            </p:cNvSpPr>
            <p:nvPr/>
          </p:nvSpPr>
          <p:spPr bwMode="auto">
            <a:xfrm>
              <a:off x="5473411" y="5115791"/>
              <a:ext cx="1838326"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C6, C7, C8, C9</a:t>
              </a:r>
            </a:p>
          </p:txBody>
        </p:sp>
        <p:sp>
          <p:nvSpPr>
            <p:cNvPr id="24" name="Rectangle 9"/>
            <p:cNvSpPr>
              <a:spLocks noChangeArrowheads="1"/>
            </p:cNvSpPr>
            <p:nvPr/>
          </p:nvSpPr>
          <p:spPr bwMode="auto">
            <a:xfrm>
              <a:off x="3227858" y="4125191"/>
              <a:ext cx="2817885"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dirty="0"/>
                <a:t>C4b2a3b       (C3b)</a:t>
              </a:r>
              <a:r>
                <a:rPr lang="en-US" altLang="en-US" sz="1400" b="1" baseline="-25000" dirty="0"/>
                <a:t>2</a:t>
              </a:r>
              <a:r>
                <a:rPr lang="en-US" altLang="en-US" sz="1400" b="1" dirty="0"/>
                <a:t>BbP</a:t>
              </a:r>
            </a:p>
          </p:txBody>
        </p:sp>
        <p:sp>
          <p:nvSpPr>
            <p:cNvPr id="25" name="Rectangle 10"/>
            <p:cNvSpPr>
              <a:spLocks noChangeArrowheads="1"/>
            </p:cNvSpPr>
            <p:nvPr/>
          </p:nvSpPr>
          <p:spPr bwMode="auto">
            <a:xfrm>
              <a:off x="5563899" y="4379191"/>
              <a:ext cx="5715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p>
          </p:txBody>
        </p:sp>
        <p:sp>
          <p:nvSpPr>
            <p:cNvPr id="26" name="Line 13"/>
            <p:cNvSpPr>
              <a:spLocks noChangeShapeType="1"/>
            </p:cNvSpPr>
            <p:nvPr/>
          </p:nvSpPr>
          <p:spPr bwMode="auto">
            <a:xfrm>
              <a:off x="4784436" y="4163291"/>
              <a:ext cx="1016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 name="Arc 14"/>
            <p:cNvSpPr>
              <a:spLocks/>
            </p:cNvSpPr>
            <p:nvPr/>
          </p:nvSpPr>
          <p:spPr bwMode="auto">
            <a:xfrm flipH="1">
              <a:off x="4954300" y="4595091"/>
              <a:ext cx="744537" cy="419100"/>
            </a:xfrm>
            <a:custGeom>
              <a:avLst/>
              <a:gdLst>
                <a:gd name="T0" fmla="*/ 2147483647 w 21837"/>
                <a:gd name="T1" fmla="*/ 0 h 42730"/>
                <a:gd name="T2" fmla="*/ 0 w 21837"/>
                <a:gd name="T3" fmla="*/ 395422508 h 42730"/>
                <a:gd name="T4" fmla="*/ 326449761 w 21837"/>
                <a:gd name="T5" fmla="*/ 195541202 h 42730"/>
                <a:gd name="T6" fmla="*/ 0 60000 65536"/>
                <a:gd name="T7" fmla="*/ 0 60000 65536"/>
                <a:gd name="T8" fmla="*/ 0 60000 65536"/>
                <a:gd name="T9" fmla="*/ 0 w 21837"/>
                <a:gd name="T10" fmla="*/ 0 h 42730"/>
                <a:gd name="T11" fmla="*/ 21837 w 21837"/>
                <a:gd name="T12" fmla="*/ 42730 h 42730"/>
              </a:gdLst>
              <a:ahLst/>
              <a:cxnLst>
                <a:cxn ang="T6">
                  <a:pos x="T0" y="T1"/>
                </a:cxn>
                <a:cxn ang="T7">
                  <a:pos x="T2" y="T3"/>
                </a:cxn>
                <a:cxn ang="T8">
                  <a:pos x="T4" y="T5"/>
                </a:cxn>
              </a:cxnLst>
              <a:rect l="T9" t="T10" r="T11" b="T12"/>
              <a:pathLst>
                <a:path w="21837" h="42730" fill="none" extrusionOk="0">
                  <a:moveTo>
                    <a:pt x="4718" y="0"/>
                  </a:moveTo>
                  <a:cubicBezTo>
                    <a:pt x="14698" y="2117"/>
                    <a:pt x="21837" y="10927"/>
                    <a:pt x="21837" y="21130"/>
                  </a:cubicBezTo>
                  <a:cubicBezTo>
                    <a:pt x="21837" y="33059"/>
                    <a:pt x="12166" y="42730"/>
                    <a:pt x="237" y="42730"/>
                  </a:cubicBezTo>
                  <a:cubicBezTo>
                    <a:pt x="157" y="42730"/>
                    <a:pt x="78" y="42729"/>
                    <a:pt x="0" y="42728"/>
                  </a:cubicBezTo>
                </a:path>
                <a:path w="21837" h="42730" stroke="0" extrusionOk="0">
                  <a:moveTo>
                    <a:pt x="4718" y="0"/>
                  </a:moveTo>
                  <a:cubicBezTo>
                    <a:pt x="14698" y="2117"/>
                    <a:pt x="21837" y="10927"/>
                    <a:pt x="21837" y="21130"/>
                  </a:cubicBezTo>
                  <a:cubicBezTo>
                    <a:pt x="21837" y="33059"/>
                    <a:pt x="12166" y="42730"/>
                    <a:pt x="237" y="42730"/>
                  </a:cubicBezTo>
                  <a:cubicBezTo>
                    <a:pt x="157" y="42730"/>
                    <a:pt x="78" y="42729"/>
                    <a:pt x="0" y="42728"/>
                  </a:cubicBezTo>
                  <a:lnTo>
                    <a:pt x="237" y="21130"/>
                  </a:lnTo>
                  <a:lnTo>
                    <a:pt x="4718"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Rectangle 16"/>
            <p:cNvSpPr>
              <a:spLocks noChangeArrowheads="1"/>
            </p:cNvSpPr>
            <p:nvPr/>
          </p:nvSpPr>
          <p:spPr bwMode="auto">
            <a:xfrm>
              <a:off x="3271550" y="2372591"/>
              <a:ext cx="2822063"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 C4b2a              C3bBbP</a:t>
              </a:r>
            </a:p>
          </p:txBody>
        </p:sp>
        <p:sp>
          <p:nvSpPr>
            <p:cNvPr id="29" name="Line 18"/>
            <p:cNvSpPr>
              <a:spLocks noChangeShapeType="1"/>
            </p:cNvSpPr>
            <p:nvPr/>
          </p:nvSpPr>
          <p:spPr bwMode="auto">
            <a:xfrm flipV="1">
              <a:off x="5259100" y="1483591"/>
              <a:ext cx="338137" cy="838200"/>
            </a:xfrm>
            <a:prstGeom prst="line">
              <a:avLst/>
            </a:prstGeom>
            <a:noFill/>
            <a:ln w="25400">
              <a:solidFill>
                <a:schemeClr val="tx1"/>
              </a:solidFill>
              <a:round/>
              <a:headEnd type="stealth" w="med" len="lg"/>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9"/>
            <p:cNvSpPr>
              <a:spLocks noChangeShapeType="1"/>
            </p:cNvSpPr>
            <p:nvPr/>
          </p:nvSpPr>
          <p:spPr bwMode="auto">
            <a:xfrm>
              <a:off x="4841586" y="2410691"/>
              <a:ext cx="7445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 name="Arc 20"/>
            <p:cNvSpPr>
              <a:spLocks/>
            </p:cNvSpPr>
            <p:nvPr/>
          </p:nvSpPr>
          <p:spPr bwMode="auto">
            <a:xfrm>
              <a:off x="5360700" y="1902692"/>
              <a:ext cx="492125" cy="288925"/>
            </a:xfrm>
            <a:custGeom>
              <a:avLst/>
              <a:gdLst>
                <a:gd name="T0" fmla="*/ 2147483647 w 21600"/>
                <a:gd name="T1" fmla="*/ 91420367 h 42400"/>
                <a:gd name="T2" fmla="*/ 2147483647 w 21600"/>
                <a:gd name="T3" fmla="*/ 0 h 42400"/>
                <a:gd name="T4" fmla="*/ 2147483647 w 21600"/>
                <a:gd name="T5" fmla="*/ 45837529 h 42400"/>
                <a:gd name="T6" fmla="*/ 0 60000 65536"/>
                <a:gd name="T7" fmla="*/ 0 60000 65536"/>
                <a:gd name="T8" fmla="*/ 0 60000 65536"/>
                <a:gd name="T9" fmla="*/ 0 w 21600"/>
                <a:gd name="T10" fmla="*/ 0 h 42400"/>
                <a:gd name="T11" fmla="*/ 21600 w 21600"/>
                <a:gd name="T12" fmla="*/ 42400 h 42400"/>
              </a:gdLst>
              <a:ahLst/>
              <a:cxnLst>
                <a:cxn ang="T6">
                  <a:pos x="T0" y="T1"/>
                </a:cxn>
                <a:cxn ang="T7">
                  <a:pos x="T2" y="T3"/>
                </a:cxn>
                <a:cxn ang="T8">
                  <a:pos x="T4" y="T5"/>
                </a:cxn>
              </a:cxnLst>
              <a:rect l="T9" t="T10" r="T11" b="T12"/>
              <a:pathLst>
                <a:path w="21600" h="42400" fill="none" extrusionOk="0">
                  <a:moveTo>
                    <a:pt x="17171" y="42400"/>
                  </a:moveTo>
                  <a:cubicBezTo>
                    <a:pt x="7166" y="40304"/>
                    <a:pt x="0" y="31481"/>
                    <a:pt x="0" y="21259"/>
                  </a:cubicBezTo>
                  <a:cubicBezTo>
                    <a:pt x="-1" y="10803"/>
                    <a:pt x="7488" y="1849"/>
                    <a:pt x="17778" y="-1"/>
                  </a:cubicBezTo>
                </a:path>
                <a:path w="21600" h="42400" stroke="0" extrusionOk="0">
                  <a:moveTo>
                    <a:pt x="17171" y="42400"/>
                  </a:moveTo>
                  <a:cubicBezTo>
                    <a:pt x="7166" y="40304"/>
                    <a:pt x="0" y="31481"/>
                    <a:pt x="0" y="21259"/>
                  </a:cubicBezTo>
                  <a:cubicBezTo>
                    <a:pt x="-1" y="10803"/>
                    <a:pt x="7488" y="1849"/>
                    <a:pt x="17778" y="-1"/>
                  </a:cubicBezTo>
                  <a:lnTo>
                    <a:pt x="21600" y="21259"/>
                  </a:lnTo>
                  <a:lnTo>
                    <a:pt x="17171" y="4240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Rectangle 21"/>
            <p:cNvSpPr>
              <a:spLocks noChangeArrowheads="1"/>
            </p:cNvSpPr>
            <p:nvPr/>
          </p:nvSpPr>
          <p:spPr bwMode="auto">
            <a:xfrm>
              <a:off x="6003636" y="1318491"/>
              <a:ext cx="19304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P &amp; Factor D</a:t>
              </a:r>
            </a:p>
          </p:txBody>
        </p:sp>
        <p:sp>
          <p:nvSpPr>
            <p:cNvPr id="33" name="Arc 22"/>
            <p:cNvSpPr>
              <a:spLocks/>
            </p:cNvSpPr>
            <p:nvPr/>
          </p:nvSpPr>
          <p:spPr bwMode="auto">
            <a:xfrm rot="10200000">
              <a:off x="5575011" y="1547092"/>
              <a:ext cx="508000" cy="303213"/>
            </a:xfrm>
            <a:custGeom>
              <a:avLst/>
              <a:gdLst>
                <a:gd name="T0" fmla="*/ 2147483647 w 19876"/>
                <a:gd name="T1" fmla="*/ 336839240 h 21462"/>
                <a:gd name="T2" fmla="*/ 1480041285 w 19876"/>
                <a:gd name="T3" fmla="*/ 855028180 h 21462"/>
                <a:gd name="T4" fmla="*/ 0 w 19876"/>
                <a:gd name="T5" fmla="*/ 0 h 21462"/>
                <a:gd name="T6" fmla="*/ 0 60000 65536"/>
                <a:gd name="T7" fmla="*/ 0 60000 65536"/>
                <a:gd name="T8" fmla="*/ 0 60000 65536"/>
                <a:gd name="T9" fmla="*/ 0 w 19876"/>
                <a:gd name="T10" fmla="*/ 0 h 21462"/>
                <a:gd name="T11" fmla="*/ 19876 w 19876"/>
                <a:gd name="T12" fmla="*/ 21462 h 21462"/>
              </a:gdLst>
              <a:ahLst/>
              <a:cxnLst>
                <a:cxn ang="T6">
                  <a:pos x="T0" y="T1"/>
                </a:cxn>
                <a:cxn ang="T7">
                  <a:pos x="T2" y="T3"/>
                </a:cxn>
                <a:cxn ang="T8">
                  <a:pos x="T4" y="T5"/>
                </a:cxn>
              </a:cxnLst>
              <a:rect l="T9" t="T10" r="T11" b="T12"/>
              <a:pathLst>
                <a:path w="19876" h="21462" fill="none" extrusionOk="0">
                  <a:moveTo>
                    <a:pt x="19876" y="8455"/>
                  </a:moveTo>
                  <a:cubicBezTo>
                    <a:pt x="16830" y="15615"/>
                    <a:pt x="10168" y="20584"/>
                    <a:pt x="2436" y="21462"/>
                  </a:cubicBezTo>
                </a:path>
                <a:path w="19876" h="21462" stroke="0" extrusionOk="0">
                  <a:moveTo>
                    <a:pt x="19876" y="8455"/>
                  </a:moveTo>
                  <a:cubicBezTo>
                    <a:pt x="16830" y="15615"/>
                    <a:pt x="10168" y="20584"/>
                    <a:pt x="2436" y="21462"/>
                  </a:cubicBezTo>
                  <a:lnTo>
                    <a:pt x="0" y="0"/>
                  </a:lnTo>
                  <a:lnTo>
                    <a:pt x="19876" y="8455"/>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34" name="Line 23"/>
            <p:cNvSpPr>
              <a:spLocks noChangeShapeType="1"/>
            </p:cNvSpPr>
            <p:nvPr/>
          </p:nvSpPr>
          <p:spPr bwMode="auto">
            <a:xfrm flipH="1">
              <a:off x="4998750" y="2728191"/>
              <a:ext cx="134937" cy="38100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Rectangle 24"/>
            <p:cNvSpPr>
              <a:spLocks noChangeArrowheads="1"/>
            </p:cNvSpPr>
            <p:nvPr/>
          </p:nvSpPr>
          <p:spPr bwMode="auto">
            <a:xfrm>
              <a:off x="5811550" y="2055091"/>
              <a:ext cx="242393" cy="52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dirty="0"/>
            </a:p>
          </p:txBody>
        </p:sp>
        <p:sp>
          <p:nvSpPr>
            <p:cNvPr id="36" name="Rectangle 25"/>
            <p:cNvSpPr>
              <a:spLocks noChangeArrowheads="1"/>
            </p:cNvSpPr>
            <p:nvPr/>
          </p:nvSpPr>
          <p:spPr bwMode="auto">
            <a:xfrm>
              <a:off x="5868700" y="1762991"/>
              <a:ext cx="1443037"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Factor B</a:t>
              </a:r>
            </a:p>
          </p:txBody>
        </p:sp>
        <p:sp>
          <p:nvSpPr>
            <p:cNvPr id="37" name="Rectangle 26"/>
            <p:cNvSpPr>
              <a:spLocks noChangeArrowheads="1"/>
            </p:cNvSpPr>
            <p:nvPr/>
          </p:nvSpPr>
          <p:spPr bwMode="auto">
            <a:xfrm>
              <a:off x="5540086" y="2979162"/>
              <a:ext cx="68306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C3b</a:t>
              </a:r>
              <a:endParaRPr lang="en-US" altLang="en-US" sz="1400" dirty="0"/>
            </a:p>
          </p:txBody>
        </p:sp>
        <p:sp>
          <p:nvSpPr>
            <p:cNvPr id="38" name="Arc 27"/>
            <p:cNvSpPr>
              <a:spLocks/>
            </p:cNvSpPr>
            <p:nvPr/>
          </p:nvSpPr>
          <p:spPr bwMode="auto">
            <a:xfrm rot="377269">
              <a:off x="5179725" y="3286991"/>
              <a:ext cx="365125" cy="242888"/>
            </a:xfrm>
            <a:custGeom>
              <a:avLst/>
              <a:gdLst>
                <a:gd name="T0" fmla="*/ 2147483647 w 21457"/>
                <a:gd name="T1" fmla="*/ 293962961 h 21600"/>
                <a:gd name="T2" fmla="*/ 0 w 21457"/>
                <a:gd name="T3" fmla="*/ 33806220 h 21600"/>
                <a:gd name="T4" fmla="*/ 2147483647 w 21457"/>
                <a:gd name="T5" fmla="*/ 0 h 21600"/>
                <a:gd name="T6" fmla="*/ 0 60000 65536"/>
                <a:gd name="T7" fmla="*/ 0 60000 65536"/>
                <a:gd name="T8" fmla="*/ 0 60000 65536"/>
                <a:gd name="T9" fmla="*/ 0 w 21457"/>
                <a:gd name="T10" fmla="*/ 0 h 21600"/>
                <a:gd name="T11" fmla="*/ 21457 w 21457"/>
                <a:gd name="T12" fmla="*/ 21600 h 21600"/>
              </a:gdLst>
              <a:ahLst/>
              <a:cxnLst>
                <a:cxn ang="T6">
                  <a:pos x="T0" y="T1"/>
                </a:cxn>
                <a:cxn ang="T7">
                  <a:pos x="T2" y="T3"/>
                </a:cxn>
                <a:cxn ang="T8">
                  <a:pos x="T4" y="T5"/>
                </a:cxn>
              </a:cxnLst>
              <a:rect l="T9" t="T10" r="T11" b="T12"/>
              <a:pathLst>
                <a:path w="21457" h="21600" fill="none" extrusionOk="0">
                  <a:moveTo>
                    <a:pt x="21457" y="21600"/>
                  </a:moveTo>
                  <a:cubicBezTo>
                    <a:pt x="10488" y="21600"/>
                    <a:pt x="1261" y="13379"/>
                    <a:pt x="0" y="2483"/>
                  </a:cubicBezTo>
                </a:path>
                <a:path w="21457" h="21600" stroke="0" extrusionOk="0">
                  <a:moveTo>
                    <a:pt x="21457" y="21600"/>
                  </a:moveTo>
                  <a:cubicBezTo>
                    <a:pt x="10488" y="21600"/>
                    <a:pt x="1261" y="13379"/>
                    <a:pt x="0" y="2483"/>
                  </a:cubicBezTo>
                  <a:lnTo>
                    <a:pt x="21457" y="0"/>
                  </a:lnTo>
                  <a:lnTo>
                    <a:pt x="21457" y="2160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 name="Arc 34"/>
            <p:cNvSpPr>
              <a:spLocks/>
            </p:cNvSpPr>
            <p:nvPr/>
          </p:nvSpPr>
          <p:spPr bwMode="auto">
            <a:xfrm rot="590013" flipH="1">
              <a:off x="5017799" y="3433042"/>
              <a:ext cx="601662" cy="263525"/>
            </a:xfrm>
            <a:custGeom>
              <a:avLst/>
              <a:gdLst>
                <a:gd name="T0" fmla="*/ 2147483647 w 24023"/>
                <a:gd name="T1" fmla="*/ 0 h 21600"/>
                <a:gd name="T2" fmla="*/ 0 w 24023"/>
                <a:gd name="T3" fmla="*/ 310417871 h 21600"/>
                <a:gd name="T4" fmla="*/ 916119644 w 24023"/>
                <a:gd name="T5" fmla="*/ 0 h 21600"/>
                <a:gd name="T6" fmla="*/ 0 60000 65536"/>
                <a:gd name="T7" fmla="*/ 0 60000 65536"/>
                <a:gd name="T8" fmla="*/ 0 60000 65536"/>
                <a:gd name="T9" fmla="*/ 0 w 24023"/>
                <a:gd name="T10" fmla="*/ 0 h 21600"/>
                <a:gd name="T11" fmla="*/ 24023 w 24023"/>
                <a:gd name="T12" fmla="*/ 21600 h 21600"/>
              </a:gdLst>
              <a:ahLst/>
              <a:cxnLst>
                <a:cxn ang="T6">
                  <a:pos x="T0" y="T1"/>
                </a:cxn>
                <a:cxn ang="T7">
                  <a:pos x="T2" y="T3"/>
                </a:cxn>
                <a:cxn ang="T8">
                  <a:pos x="T4" y="T5"/>
                </a:cxn>
              </a:cxnLst>
              <a:rect l="T9" t="T10" r="T11" b="T12"/>
              <a:pathLst>
                <a:path w="24023" h="21600" fill="none" extrusionOk="0">
                  <a:moveTo>
                    <a:pt x="24023" y="0"/>
                  </a:moveTo>
                  <a:cubicBezTo>
                    <a:pt x="24023" y="11929"/>
                    <a:pt x="14352" y="21600"/>
                    <a:pt x="2423" y="21600"/>
                  </a:cubicBezTo>
                  <a:cubicBezTo>
                    <a:pt x="1613" y="21600"/>
                    <a:pt x="804" y="21554"/>
                    <a:pt x="0" y="21463"/>
                  </a:cubicBezTo>
                </a:path>
                <a:path w="24023" h="21600" stroke="0" extrusionOk="0">
                  <a:moveTo>
                    <a:pt x="24023" y="0"/>
                  </a:moveTo>
                  <a:cubicBezTo>
                    <a:pt x="24023" y="11929"/>
                    <a:pt x="14352" y="21600"/>
                    <a:pt x="2423" y="21600"/>
                  </a:cubicBezTo>
                  <a:cubicBezTo>
                    <a:pt x="1613" y="21600"/>
                    <a:pt x="804" y="21554"/>
                    <a:pt x="0" y="21463"/>
                  </a:cubicBezTo>
                  <a:lnTo>
                    <a:pt x="2423" y="0"/>
                  </a:lnTo>
                  <a:lnTo>
                    <a:pt x="24023"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Arc 36"/>
            <p:cNvSpPr>
              <a:spLocks/>
            </p:cNvSpPr>
            <p:nvPr/>
          </p:nvSpPr>
          <p:spPr bwMode="auto">
            <a:xfrm>
              <a:off x="6067136" y="1650279"/>
              <a:ext cx="1244600" cy="1968500"/>
            </a:xfrm>
            <a:custGeom>
              <a:avLst/>
              <a:gdLst>
                <a:gd name="T0" fmla="*/ 2147483647 w 21600"/>
                <a:gd name="T1" fmla="*/ 0 h 37935"/>
                <a:gd name="T2" fmla="*/ 2147483647 w 21600"/>
                <a:gd name="T3" fmla="*/ 2147483647 h 37935"/>
                <a:gd name="T4" fmla="*/ 0 w 21600"/>
                <a:gd name="T5" fmla="*/ 2147483647 h 37935"/>
                <a:gd name="T6" fmla="*/ 0 60000 65536"/>
                <a:gd name="T7" fmla="*/ 0 60000 65536"/>
                <a:gd name="T8" fmla="*/ 0 60000 65536"/>
                <a:gd name="T9" fmla="*/ 0 w 21600"/>
                <a:gd name="T10" fmla="*/ 0 h 37935"/>
                <a:gd name="T11" fmla="*/ 21600 w 21600"/>
                <a:gd name="T12" fmla="*/ 37935 h 37935"/>
              </a:gdLst>
              <a:ahLst/>
              <a:cxnLst>
                <a:cxn ang="T6">
                  <a:pos x="T0" y="T1"/>
                </a:cxn>
                <a:cxn ang="T7">
                  <a:pos x="T2" y="T3"/>
                </a:cxn>
                <a:cxn ang="T8">
                  <a:pos x="T4" y="T5"/>
                </a:cxn>
              </a:cxnLst>
              <a:rect l="T9" t="T10" r="T11" b="T12"/>
              <a:pathLst>
                <a:path w="21600" h="37935" fill="none" extrusionOk="0">
                  <a:moveTo>
                    <a:pt x="14115" y="0"/>
                  </a:moveTo>
                  <a:cubicBezTo>
                    <a:pt x="18868" y="4103"/>
                    <a:pt x="21600" y="10071"/>
                    <a:pt x="21600" y="16350"/>
                  </a:cubicBezTo>
                  <a:cubicBezTo>
                    <a:pt x="21600" y="27967"/>
                    <a:pt x="12411" y="37503"/>
                    <a:pt x="802" y="37935"/>
                  </a:cubicBezTo>
                </a:path>
                <a:path w="21600" h="37935" stroke="0" extrusionOk="0">
                  <a:moveTo>
                    <a:pt x="14115" y="0"/>
                  </a:moveTo>
                  <a:cubicBezTo>
                    <a:pt x="18868" y="4103"/>
                    <a:pt x="21600" y="10071"/>
                    <a:pt x="21600" y="16350"/>
                  </a:cubicBezTo>
                  <a:cubicBezTo>
                    <a:pt x="21600" y="27967"/>
                    <a:pt x="12411" y="37503"/>
                    <a:pt x="802" y="37935"/>
                  </a:cubicBezTo>
                  <a:lnTo>
                    <a:pt x="0" y="16350"/>
                  </a:lnTo>
                  <a:lnTo>
                    <a:pt x="14115" y="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 name="Line 7"/>
            <p:cNvSpPr>
              <a:spLocks noChangeShapeType="1"/>
            </p:cNvSpPr>
            <p:nvPr/>
          </p:nvSpPr>
          <p:spPr bwMode="auto">
            <a:xfrm>
              <a:off x="4954299" y="34393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2" name="Line 7"/>
            <p:cNvSpPr>
              <a:spLocks noChangeShapeType="1"/>
            </p:cNvSpPr>
            <p:nvPr/>
          </p:nvSpPr>
          <p:spPr bwMode="auto">
            <a:xfrm>
              <a:off x="4943186" y="45315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3" name="Line 7"/>
            <p:cNvSpPr>
              <a:spLocks noChangeShapeType="1"/>
            </p:cNvSpPr>
            <p:nvPr/>
          </p:nvSpPr>
          <p:spPr bwMode="auto">
            <a:xfrm>
              <a:off x="4943186" y="5433291"/>
              <a:ext cx="0" cy="4460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4" name="Rectangle 15"/>
            <p:cNvSpPr>
              <a:spLocks noChangeArrowheads="1"/>
            </p:cNvSpPr>
            <p:nvPr/>
          </p:nvSpPr>
          <p:spPr bwMode="auto">
            <a:xfrm>
              <a:off x="4784436" y="3058391"/>
              <a:ext cx="541018"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t>
              </a:r>
            </a:p>
          </p:txBody>
        </p:sp>
        <p:grpSp>
          <p:nvGrpSpPr>
            <p:cNvPr id="45" name="Group 51"/>
            <p:cNvGrpSpPr>
              <a:grpSpLocks/>
            </p:cNvGrpSpPr>
            <p:nvPr/>
          </p:nvGrpSpPr>
          <p:grpSpPr bwMode="auto">
            <a:xfrm>
              <a:off x="5438803" y="3061572"/>
              <a:ext cx="936625" cy="981075"/>
              <a:chOff x="1136" y="402"/>
              <a:chExt cx="664" cy="618"/>
            </a:xfrm>
          </p:grpSpPr>
          <p:pic>
            <p:nvPicPr>
              <p:cNvPr id="53" name="Picture 52" descr="C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 y="402"/>
                <a:ext cx="664"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Text Box 53"/>
              <p:cNvSpPr txBox="1">
                <a:spLocks noChangeArrowheads="1"/>
              </p:cNvSpPr>
              <p:nvPr/>
            </p:nvSpPr>
            <p:spPr bwMode="auto">
              <a:xfrm>
                <a:off x="1215" y="764"/>
                <a:ext cx="474" cy="25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a:t>
                </a:r>
              </a:p>
            </p:txBody>
          </p:sp>
        </p:grpSp>
        <p:grpSp>
          <p:nvGrpSpPr>
            <p:cNvPr id="46" name="Group 54"/>
            <p:cNvGrpSpPr>
              <a:grpSpLocks/>
            </p:cNvGrpSpPr>
            <p:nvPr/>
          </p:nvGrpSpPr>
          <p:grpSpPr bwMode="auto">
            <a:xfrm>
              <a:off x="5624074" y="4672880"/>
              <a:ext cx="688247" cy="688975"/>
              <a:chOff x="5387" y="593"/>
              <a:chExt cx="488" cy="434"/>
            </a:xfrm>
          </p:grpSpPr>
          <p:pic>
            <p:nvPicPr>
              <p:cNvPr id="51" name="Picture 55" descr="C5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 y="593"/>
                <a:ext cx="4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Text Box 56"/>
              <p:cNvSpPr txBox="1">
                <a:spLocks noChangeArrowheads="1"/>
              </p:cNvSpPr>
              <p:nvPr/>
            </p:nvSpPr>
            <p:spPr bwMode="auto">
              <a:xfrm>
                <a:off x="5387" y="665"/>
                <a:ext cx="488" cy="282"/>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r>
                  <a:rPr lang="en-US" altLang="en-US" sz="1600" b="1" dirty="0"/>
                  <a:t>a</a:t>
                </a:r>
              </a:p>
            </p:txBody>
          </p:sp>
        </p:grpSp>
        <p:pic>
          <p:nvPicPr>
            <p:cNvPr id="47" name="Picture 64" descr="MAC"/>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2836" y="5587279"/>
              <a:ext cx="546100" cy="836612"/>
            </a:xfrm>
            <a:prstGeom prst="rect">
              <a:avLst/>
            </a:prstGeom>
            <a:solidFill>
              <a:schemeClr val="hlink">
                <a:alpha val="47842"/>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8" name="Right Arrow 47"/>
            <p:cNvSpPr/>
            <p:nvPr/>
          </p:nvSpPr>
          <p:spPr>
            <a:xfrm flipH="1">
              <a:off x="6519800" y="4801202"/>
              <a:ext cx="849086"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121142" y="1394691"/>
              <a:ext cx="976036" cy="369332"/>
            </a:xfrm>
            <a:prstGeom prst="rect">
              <a:avLst/>
            </a:prstGeom>
            <a:noFill/>
          </p:spPr>
          <p:txBody>
            <a:bodyPr wrap="none" rtlCol="0">
              <a:spAutoFit/>
            </a:bodyPr>
            <a:lstStyle/>
            <a:p>
              <a:r>
                <a:rPr lang="en-US" b="1" dirty="0"/>
                <a:t>Factor H</a:t>
              </a:r>
            </a:p>
          </p:txBody>
        </p:sp>
        <p:cxnSp>
          <p:nvCxnSpPr>
            <p:cNvPr id="50" name="Straight Arrow Connector 49"/>
            <p:cNvCxnSpPr/>
            <p:nvPr/>
          </p:nvCxnSpPr>
          <p:spPr>
            <a:xfrm>
              <a:off x="4735532" y="1780506"/>
              <a:ext cx="307321" cy="51292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55" name="TextBox 54"/>
          <p:cNvSpPr txBox="1"/>
          <p:nvPr/>
        </p:nvSpPr>
        <p:spPr>
          <a:xfrm>
            <a:off x="6959332" y="3930316"/>
            <a:ext cx="4176383" cy="2308324"/>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Self-injections every 4 weeks </a:t>
            </a:r>
          </a:p>
          <a:p>
            <a:endParaRPr lang="en-US" dirty="0"/>
          </a:p>
          <a:p>
            <a:endParaRPr lang="en-US" dirty="0"/>
          </a:p>
          <a:p>
            <a:endParaRPr lang="en-US" dirty="0"/>
          </a:p>
          <a:p>
            <a:endParaRPr lang="en-US" dirty="0"/>
          </a:p>
          <a:p>
            <a:r>
              <a:rPr lang="en-US" dirty="0">
                <a:latin typeface="Arial" panose="020B0604020202020204" pitchFamily="34" charset="0"/>
                <a:cs typeface="Arial" panose="020B0604020202020204" pitchFamily="34" charset="0"/>
              </a:rPr>
              <a:t>Similar or better efficacy but unlikely to rescue eculizumab non-responders</a:t>
            </a:r>
          </a:p>
          <a:p>
            <a:endParaRPr lang="en-US" dirty="0"/>
          </a:p>
        </p:txBody>
      </p:sp>
      <p:sp>
        <p:nvSpPr>
          <p:cNvPr id="56" name="TextBox 55"/>
          <p:cNvSpPr txBox="1"/>
          <p:nvPr/>
        </p:nvSpPr>
        <p:spPr>
          <a:xfrm>
            <a:off x="8784216" y="4235539"/>
            <a:ext cx="1430200" cy="369332"/>
          </a:xfrm>
          <a:prstGeom prst="rect">
            <a:avLst/>
          </a:prstGeom>
          <a:noFill/>
        </p:spPr>
        <p:txBody>
          <a:bodyPr wrap="none" rtlCol="0">
            <a:spAutoFit/>
          </a:bodyPr>
          <a:lstStyle/>
          <a:p>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pozelimab</a:t>
            </a:r>
            <a:r>
              <a:rPr lang="en-US" dirty="0"/>
              <a:t> </a:t>
            </a:r>
          </a:p>
        </p:txBody>
      </p:sp>
      <p:sp>
        <p:nvSpPr>
          <p:cNvPr id="57" name="Rectangle 56"/>
          <p:cNvSpPr/>
          <p:nvPr/>
        </p:nvSpPr>
        <p:spPr>
          <a:xfrm>
            <a:off x="6943554" y="4561487"/>
            <a:ext cx="4342848" cy="646331"/>
          </a:xfrm>
          <a:prstGeom prst="rect">
            <a:avLst/>
          </a:prstGeom>
        </p:spPr>
        <p:txBody>
          <a:bodyPr wrap="square">
            <a:spAutoFit/>
          </a:bodyPr>
          <a:lstStyle/>
          <a:p>
            <a:r>
              <a:rPr lang="en-US" dirty="0">
                <a:latin typeface="Arial" panose="020B0604020202020204" pitchFamily="34" charset="0"/>
                <a:cs typeface="Arial" panose="020B0604020202020204" pitchFamily="34" charset="0"/>
              </a:rPr>
              <a:t>Self-injections once a week following an initial loading dose  </a:t>
            </a:r>
          </a:p>
        </p:txBody>
      </p:sp>
      <p:sp>
        <p:nvSpPr>
          <p:cNvPr id="59" name="Left Brace 58"/>
          <p:cNvSpPr/>
          <p:nvPr/>
        </p:nvSpPr>
        <p:spPr>
          <a:xfrm>
            <a:off x="6534150" y="3675507"/>
            <a:ext cx="171450" cy="1669485"/>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4210614" y="4125856"/>
            <a:ext cx="2315647" cy="923330"/>
          </a:xfrm>
          <a:prstGeom prst="rect">
            <a:avLst/>
          </a:prstGeom>
          <a:noFill/>
        </p:spPr>
        <p:txBody>
          <a:bodyPr wrap="square" rtlCol="0">
            <a:spAutoFit/>
          </a:bodyPr>
          <a:lstStyle/>
          <a:p>
            <a:r>
              <a:rPr lang="en-US" dirty="0"/>
              <a:t>Likely same safety considerations</a:t>
            </a:r>
          </a:p>
          <a:p>
            <a:r>
              <a:rPr lang="en-US" dirty="0"/>
              <a:t>as with eculizumab</a:t>
            </a:r>
          </a:p>
        </p:txBody>
      </p:sp>
      <p:sp>
        <p:nvSpPr>
          <p:cNvPr id="5" name="Footer Placeholder 4">
            <a:extLst>
              <a:ext uri="{FF2B5EF4-FFF2-40B4-BE49-F238E27FC236}">
                <a16:creationId xmlns:a16="http://schemas.microsoft.com/office/drawing/2014/main" id="{22A6FD25-6FA7-D983-FE57-4C4C916BFF95}"/>
              </a:ext>
            </a:extLst>
          </p:cNvPr>
          <p:cNvSpPr>
            <a:spLocks noGrp="1"/>
          </p:cNvSpPr>
          <p:nvPr>
            <p:ph type="ftr" sz="quarter" idx="3"/>
          </p:nvPr>
        </p:nvSpPr>
        <p:spPr/>
        <p:txBody>
          <a:bodyPr/>
          <a:lstStyle/>
          <a:p>
            <a:r>
              <a:rPr lang="en-US" dirty="0"/>
              <a:t>ClinicalTrials.gov Identifier: NCT04432584; NCT04434092; NCT05133531; NCT04888507; NCT05131204.</a:t>
            </a:r>
          </a:p>
          <a:p>
            <a:r>
              <a:rPr lang="en-US" dirty="0" err="1"/>
              <a:t>Jalink</a:t>
            </a:r>
            <a:r>
              <a:rPr lang="en-US" dirty="0"/>
              <a:t> M, et al. Semin </a:t>
            </a:r>
            <a:r>
              <a:rPr lang="en-US" i="1" dirty="0" err="1"/>
              <a:t>Immunopathol</a:t>
            </a:r>
            <a:r>
              <a:rPr lang="en-US" i="1" dirty="0"/>
              <a:t>. </a:t>
            </a:r>
            <a:r>
              <a:rPr lang="en-US" dirty="0"/>
              <a:t>2021;43(6):799-816.</a:t>
            </a:r>
          </a:p>
          <a:p>
            <a:r>
              <a:rPr lang="en-US" dirty="0" err="1"/>
              <a:t>Sarma</a:t>
            </a:r>
            <a:r>
              <a:rPr lang="en-US" dirty="0"/>
              <a:t> JV, et al. </a:t>
            </a:r>
            <a:r>
              <a:rPr lang="en-US" i="1" dirty="0"/>
              <a:t>Cell Tissue Res. </a:t>
            </a:r>
            <a:r>
              <a:rPr lang="en-US" dirty="0"/>
              <a:t>2011;343(1):227-35.</a:t>
            </a:r>
          </a:p>
        </p:txBody>
      </p:sp>
      <p:sp>
        <p:nvSpPr>
          <p:cNvPr id="2" name="Title 1">
            <a:extLst>
              <a:ext uri="{FF2B5EF4-FFF2-40B4-BE49-F238E27FC236}">
                <a16:creationId xmlns:a16="http://schemas.microsoft.com/office/drawing/2014/main" id="{3B735C42-171B-D325-19C6-B5861BB2AFBB}"/>
              </a:ext>
            </a:extLst>
          </p:cNvPr>
          <p:cNvSpPr>
            <a:spLocks noGrp="1"/>
          </p:cNvSpPr>
          <p:nvPr>
            <p:ph type="title"/>
          </p:nvPr>
        </p:nvSpPr>
        <p:spPr>
          <a:xfrm>
            <a:off x="609600" y="94731"/>
            <a:ext cx="10744200" cy="817639"/>
          </a:xfrm>
        </p:spPr>
        <p:txBody>
          <a:bodyPr/>
          <a:lstStyle/>
          <a:p>
            <a:r>
              <a:rPr lang="en-US" dirty="0"/>
              <a:t>C5 Inhibitors</a:t>
            </a:r>
          </a:p>
        </p:txBody>
      </p:sp>
      <p:sp>
        <p:nvSpPr>
          <p:cNvPr id="6" name="Content Placeholder 5">
            <a:extLst>
              <a:ext uri="{FF2B5EF4-FFF2-40B4-BE49-F238E27FC236}">
                <a16:creationId xmlns:a16="http://schemas.microsoft.com/office/drawing/2014/main" id="{B6089A05-BDA7-2642-35F1-482201D81E42}"/>
              </a:ext>
            </a:extLst>
          </p:cNvPr>
          <p:cNvSpPr>
            <a:spLocks noGrp="1"/>
          </p:cNvSpPr>
          <p:nvPr>
            <p:ph idx="1"/>
          </p:nvPr>
        </p:nvSpPr>
        <p:spPr>
          <a:xfrm>
            <a:off x="5146244" y="1083522"/>
            <a:ext cx="6741848" cy="2361239"/>
          </a:xfrm>
        </p:spPr>
        <p:txBody>
          <a:bodyPr>
            <a:normAutofit/>
          </a:bodyPr>
          <a:lstStyle/>
          <a:p>
            <a:r>
              <a:rPr lang="en-US" sz="1800" b="1" dirty="0">
                <a:latin typeface="Arial" panose="020B0604020202020204" pitchFamily="34" charset="0"/>
                <a:cs typeface="Arial" panose="020B0604020202020204" pitchFamily="34" charset="0"/>
              </a:rPr>
              <a:t>Benefits: </a:t>
            </a:r>
            <a:r>
              <a:rPr lang="en-US" sz="1800" dirty="0">
                <a:latin typeface="Arial" panose="020B0604020202020204" pitchFamily="34" charset="0"/>
                <a:cs typeface="Arial" panose="020B0604020202020204" pitchFamily="34" charset="0"/>
              </a:rPr>
              <a:t>Improved quality of life, anemia, and decreased risk of thrombosis  </a:t>
            </a:r>
          </a:p>
          <a:p>
            <a:r>
              <a:rPr lang="en-US" sz="1800" b="1" dirty="0">
                <a:latin typeface="Arial" panose="020B0604020202020204" pitchFamily="34" charset="0"/>
                <a:cs typeface="Arial" panose="020B0604020202020204" pitchFamily="34" charset="0"/>
              </a:rPr>
              <a:t>Downside:  </a:t>
            </a:r>
            <a:r>
              <a:rPr lang="en-US" sz="1800" dirty="0">
                <a:latin typeface="Arial" panose="020B0604020202020204" pitchFamily="34" charset="0"/>
                <a:cs typeface="Arial" panose="020B0604020202020204" pitchFamily="34" charset="0"/>
              </a:rPr>
              <a:t>Lifelong treatment, not always full response, some refractory patients, major inconvenience, risk of meningitis</a:t>
            </a:r>
          </a:p>
          <a:p>
            <a:r>
              <a:rPr lang="en-US" sz="1800" b="1" dirty="0">
                <a:latin typeface="Arial" panose="020B0604020202020204" pitchFamily="34" charset="0"/>
                <a:cs typeface="Arial" panose="020B0604020202020204" pitchFamily="34" charset="0"/>
              </a:rPr>
              <a:t>Decision process: </a:t>
            </a:r>
            <a:r>
              <a:rPr lang="en-US" sz="1800" dirty="0">
                <a:latin typeface="Arial" panose="020B0604020202020204" pitchFamily="34" charset="0"/>
                <a:cs typeface="Arial" panose="020B0604020202020204" pitchFamily="34" charset="0"/>
              </a:rPr>
              <a:t>Discuss risk vs benefits, personal goals and fears</a:t>
            </a:r>
          </a:p>
          <a:p>
            <a:endParaRPr lang="en-US" sz="1800" dirty="0">
              <a:latin typeface="Arial" panose="020B0604020202020204" pitchFamily="34" charset="0"/>
              <a:cs typeface="Arial" panose="020B0604020202020204" pitchFamily="34" charset="0"/>
            </a:endParaRPr>
          </a:p>
          <a:p>
            <a:endParaRPr lang="en-US" sz="1800" dirty="0"/>
          </a:p>
        </p:txBody>
      </p:sp>
    </p:spTree>
    <p:extLst>
      <p:ext uri="{BB962C8B-B14F-4D97-AF65-F5344CB8AC3E}">
        <p14:creationId xmlns:p14="http://schemas.microsoft.com/office/powerpoint/2010/main" val="3096264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799823" y="1472750"/>
            <a:ext cx="3611531" cy="3912500"/>
            <a:chOff x="3227858" y="1256305"/>
            <a:chExt cx="4706178" cy="5167586"/>
          </a:xfrm>
        </p:grpSpPr>
        <p:sp>
          <p:nvSpPr>
            <p:cNvPr id="22" name="Line 6"/>
            <p:cNvSpPr>
              <a:spLocks noChangeShapeType="1"/>
            </p:cNvSpPr>
            <p:nvPr/>
          </p:nvSpPr>
          <p:spPr bwMode="auto">
            <a:xfrm flipH="1">
              <a:off x="4908262" y="5306291"/>
              <a:ext cx="460375" cy="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3" name="Rectangle 8"/>
            <p:cNvSpPr>
              <a:spLocks noChangeArrowheads="1"/>
            </p:cNvSpPr>
            <p:nvPr/>
          </p:nvSpPr>
          <p:spPr bwMode="auto">
            <a:xfrm>
              <a:off x="5473411" y="5115791"/>
              <a:ext cx="1944138"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C6, C7, C8, C9</a:t>
              </a:r>
            </a:p>
          </p:txBody>
        </p:sp>
        <p:sp>
          <p:nvSpPr>
            <p:cNvPr id="24" name="Rectangle 9"/>
            <p:cNvSpPr>
              <a:spLocks noChangeArrowheads="1"/>
            </p:cNvSpPr>
            <p:nvPr/>
          </p:nvSpPr>
          <p:spPr bwMode="auto">
            <a:xfrm>
              <a:off x="3227858" y="4125191"/>
              <a:ext cx="2817885"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dirty="0"/>
                <a:t>C4b2a3b       (C3b)</a:t>
              </a:r>
              <a:r>
                <a:rPr lang="en-US" altLang="en-US" sz="1400" b="1" baseline="-25000" dirty="0"/>
                <a:t>2</a:t>
              </a:r>
              <a:r>
                <a:rPr lang="en-US" altLang="en-US" sz="1400" b="1" dirty="0"/>
                <a:t>BbP</a:t>
              </a:r>
            </a:p>
          </p:txBody>
        </p:sp>
        <p:sp>
          <p:nvSpPr>
            <p:cNvPr id="25" name="Rectangle 10"/>
            <p:cNvSpPr>
              <a:spLocks noChangeArrowheads="1"/>
            </p:cNvSpPr>
            <p:nvPr/>
          </p:nvSpPr>
          <p:spPr bwMode="auto">
            <a:xfrm>
              <a:off x="5563899" y="4379191"/>
              <a:ext cx="5715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p>
          </p:txBody>
        </p:sp>
        <p:sp>
          <p:nvSpPr>
            <p:cNvPr id="26" name="Line 13"/>
            <p:cNvSpPr>
              <a:spLocks noChangeShapeType="1"/>
            </p:cNvSpPr>
            <p:nvPr/>
          </p:nvSpPr>
          <p:spPr bwMode="auto">
            <a:xfrm>
              <a:off x="4784436" y="4163291"/>
              <a:ext cx="1016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 name="Arc 14"/>
            <p:cNvSpPr>
              <a:spLocks/>
            </p:cNvSpPr>
            <p:nvPr/>
          </p:nvSpPr>
          <p:spPr bwMode="auto">
            <a:xfrm flipH="1">
              <a:off x="4954300" y="4595091"/>
              <a:ext cx="744537" cy="419100"/>
            </a:xfrm>
            <a:custGeom>
              <a:avLst/>
              <a:gdLst>
                <a:gd name="T0" fmla="*/ 2147483647 w 21837"/>
                <a:gd name="T1" fmla="*/ 0 h 42730"/>
                <a:gd name="T2" fmla="*/ 0 w 21837"/>
                <a:gd name="T3" fmla="*/ 395422508 h 42730"/>
                <a:gd name="T4" fmla="*/ 326449761 w 21837"/>
                <a:gd name="T5" fmla="*/ 195541202 h 42730"/>
                <a:gd name="T6" fmla="*/ 0 60000 65536"/>
                <a:gd name="T7" fmla="*/ 0 60000 65536"/>
                <a:gd name="T8" fmla="*/ 0 60000 65536"/>
                <a:gd name="T9" fmla="*/ 0 w 21837"/>
                <a:gd name="T10" fmla="*/ 0 h 42730"/>
                <a:gd name="T11" fmla="*/ 21837 w 21837"/>
                <a:gd name="T12" fmla="*/ 42730 h 42730"/>
              </a:gdLst>
              <a:ahLst/>
              <a:cxnLst>
                <a:cxn ang="T6">
                  <a:pos x="T0" y="T1"/>
                </a:cxn>
                <a:cxn ang="T7">
                  <a:pos x="T2" y="T3"/>
                </a:cxn>
                <a:cxn ang="T8">
                  <a:pos x="T4" y="T5"/>
                </a:cxn>
              </a:cxnLst>
              <a:rect l="T9" t="T10" r="T11" b="T12"/>
              <a:pathLst>
                <a:path w="21837" h="42730" fill="none" extrusionOk="0">
                  <a:moveTo>
                    <a:pt x="4718" y="0"/>
                  </a:moveTo>
                  <a:cubicBezTo>
                    <a:pt x="14698" y="2117"/>
                    <a:pt x="21837" y="10927"/>
                    <a:pt x="21837" y="21130"/>
                  </a:cubicBezTo>
                  <a:cubicBezTo>
                    <a:pt x="21837" y="33059"/>
                    <a:pt x="12166" y="42730"/>
                    <a:pt x="237" y="42730"/>
                  </a:cubicBezTo>
                  <a:cubicBezTo>
                    <a:pt x="157" y="42730"/>
                    <a:pt x="78" y="42729"/>
                    <a:pt x="0" y="42728"/>
                  </a:cubicBezTo>
                </a:path>
                <a:path w="21837" h="42730" stroke="0" extrusionOk="0">
                  <a:moveTo>
                    <a:pt x="4718" y="0"/>
                  </a:moveTo>
                  <a:cubicBezTo>
                    <a:pt x="14698" y="2117"/>
                    <a:pt x="21837" y="10927"/>
                    <a:pt x="21837" y="21130"/>
                  </a:cubicBezTo>
                  <a:cubicBezTo>
                    <a:pt x="21837" y="33059"/>
                    <a:pt x="12166" y="42730"/>
                    <a:pt x="237" y="42730"/>
                  </a:cubicBezTo>
                  <a:cubicBezTo>
                    <a:pt x="157" y="42730"/>
                    <a:pt x="78" y="42729"/>
                    <a:pt x="0" y="42728"/>
                  </a:cubicBezTo>
                  <a:lnTo>
                    <a:pt x="237" y="21130"/>
                  </a:lnTo>
                  <a:lnTo>
                    <a:pt x="4718"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Rectangle 16"/>
            <p:cNvSpPr>
              <a:spLocks noChangeArrowheads="1"/>
            </p:cNvSpPr>
            <p:nvPr/>
          </p:nvSpPr>
          <p:spPr bwMode="auto">
            <a:xfrm>
              <a:off x="3271550" y="2372591"/>
              <a:ext cx="2822063"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 C4b2a              C3bBbP</a:t>
              </a:r>
            </a:p>
          </p:txBody>
        </p:sp>
        <p:sp>
          <p:nvSpPr>
            <p:cNvPr id="29" name="Line 18"/>
            <p:cNvSpPr>
              <a:spLocks noChangeShapeType="1"/>
            </p:cNvSpPr>
            <p:nvPr/>
          </p:nvSpPr>
          <p:spPr bwMode="auto">
            <a:xfrm flipV="1">
              <a:off x="5259100" y="1483591"/>
              <a:ext cx="338137" cy="838200"/>
            </a:xfrm>
            <a:prstGeom prst="line">
              <a:avLst/>
            </a:prstGeom>
            <a:noFill/>
            <a:ln w="25400">
              <a:solidFill>
                <a:schemeClr val="tx1"/>
              </a:solidFill>
              <a:round/>
              <a:headEnd type="stealth" w="med" len="lg"/>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9"/>
            <p:cNvSpPr>
              <a:spLocks noChangeShapeType="1"/>
            </p:cNvSpPr>
            <p:nvPr/>
          </p:nvSpPr>
          <p:spPr bwMode="auto">
            <a:xfrm>
              <a:off x="4841586" y="2410691"/>
              <a:ext cx="7445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 name="Arc 20"/>
            <p:cNvSpPr>
              <a:spLocks/>
            </p:cNvSpPr>
            <p:nvPr/>
          </p:nvSpPr>
          <p:spPr bwMode="auto">
            <a:xfrm>
              <a:off x="5360700" y="1902692"/>
              <a:ext cx="492125" cy="288925"/>
            </a:xfrm>
            <a:custGeom>
              <a:avLst/>
              <a:gdLst>
                <a:gd name="T0" fmla="*/ 2147483647 w 21600"/>
                <a:gd name="T1" fmla="*/ 91420367 h 42400"/>
                <a:gd name="T2" fmla="*/ 2147483647 w 21600"/>
                <a:gd name="T3" fmla="*/ 0 h 42400"/>
                <a:gd name="T4" fmla="*/ 2147483647 w 21600"/>
                <a:gd name="T5" fmla="*/ 45837529 h 42400"/>
                <a:gd name="T6" fmla="*/ 0 60000 65536"/>
                <a:gd name="T7" fmla="*/ 0 60000 65536"/>
                <a:gd name="T8" fmla="*/ 0 60000 65536"/>
                <a:gd name="T9" fmla="*/ 0 w 21600"/>
                <a:gd name="T10" fmla="*/ 0 h 42400"/>
                <a:gd name="T11" fmla="*/ 21600 w 21600"/>
                <a:gd name="T12" fmla="*/ 42400 h 42400"/>
              </a:gdLst>
              <a:ahLst/>
              <a:cxnLst>
                <a:cxn ang="T6">
                  <a:pos x="T0" y="T1"/>
                </a:cxn>
                <a:cxn ang="T7">
                  <a:pos x="T2" y="T3"/>
                </a:cxn>
                <a:cxn ang="T8">
                  <a:pos x="T4" y="T5"/>
                </a:cxn>
              </a:cxnLst>
              <a:rect l="T9" t="T10" r="T11" b="T12"/>
              <a:pathLst>
                <a:path w="21600" h="42400" fill="none" extrusionOk="0">
                  <a:moveTo>
                    <a:pt x="17171" y="42400"/>
                  </a:moveTo>
                  <a:cubicBezTo>
                    <a:pt x="7166" y="40304"/>
                    <a:pt x="0" y="31481"/>
                    <a:pt x="0" y="21259"/>
                  </a:cubicBezTo>
                  <a:cubicBezTo>
                    <a:pt x="-1" y="10803"/>
                    <a:pt x="7488" y="1849"/>
                    <a:pt x="17778" y="-1"/>
                  </a:cubicBezTo>
                </a:path>
                <a:path w="21600" h="42400" stroke="0" extrusionOk="0">
                  <a:moveTo>
                    <a:pt x="17171" y="42400"/>
                  </a:moveTo>
                  <a:cubicBezTo>
                    <a:pt x="7166" y="40304"/>
                    <a:pt x="0" y="31481"/>
                    <a:pt x="0" y="21259"/>
                  </a:cubicBezTo>
                  <a:cubicBezTo>
                    <a:pt x="-1" y="10803"/>
                    <a:pt x="7488" y="1849"/>
                    <a:pt x="17778" y="-1"/>
                  </a:cubicBezTo>
                  <a:lnTo>
                    <a:pt x="21600" y="21259"/>
                  </a:lnTo>
                  <a:lnTo>
                    <a:pt x="17171" y="4240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Rectangle 21"/>
            <p:cNvSpPr>
              <a:spLocks noChangeArrowheads="1"/>
            </p:cNvSpPr>
            <p:nvPr/>
          </p:nvSpPr>
          <p:spPr bwMode="auto">
            <a:xfrm>
              <a:off x="6003636" y="1318491"/>
              <a:ext cx="19304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P &amp; Factor D</a:t>
              </a:r>
            </a:p>
          </p:txBody>
        </p:sp>
        <p:sp>
          <p:nvSpPr>
            <p:cNvPr id="33" name="Arc 22"/>
            <p:cNvSpPr>
              <a:spLocks/>
            </p:cNvSpPr>
            <p:nvPr/>
          </p:nvSpPr>
          <p:spPr bwMode="auto">
            <a:xfrm rot="10200000">
              <a:off x="5575011" y="1547092"/>
              <a:ext cx="508000" cy="303213"/>
            </a:xfrm>
            <a:custGeom>
              <a:avLst/>
              <a:gdLst>
                <a:gd name="T0" fmla="*/ 2147483647 w 19876"/>
                <a:gd name="T1" fmla="*/ 336839240 h 21462"/>
                <a:gd name="T2" fmla="*/ 1480041285 w 19876"/>
                <a:gd name="T3" fmla="*/ 855028180 h 21462"/>
                <a:gd name="T4" fmla="*/ 0 w 19876"/>
                <a:gd name="T5" fmla="*/ 0 h 21462"/>
                <a:gd name="T6" fmla="*/ 0 60000 65536"/>
                <a:gd name="T7" fmla="*/ 0 60000 65536"/>
                <a:gd name="T8" fmla="*/ 0 60000 65536"/>
                <a:gd name="T9" fmla="*/ 0 w 19876"/>
                <a:gd name="T10" fmla="*/ 0 h 21462"/>
                <a:gd name="T11" fmla="*/ 19876 w 19876"/>
                <a:gd name="T12" fmla="*/ 21462 h 21462"/>
              </a:gdLst>
              <a:ahLst/>
              <a:cxnLst>
                <a:cxn ang="T6">
                  <a:pos x="T0" y="T1"/>
                </a:cxn>
                <a:cxn ang="T7">
                  <a:pos x="T2" y="T3"/>
                </a:cxn>
                <a:cxn ang="T8">
                  <a:pos x="T4" y="T5"/>
                </a:cxn>
              </a:cxnLst>
              <a:rect l="T9" t="T10" r="T11" b="T12"/>
              <a:pathLst>
                <a:path w="19876" h="21462" fill="none" extrusionOk="0">
                  <a:moveTo>
                    <a:pt x="19876" y="8455"/>
                  </a:moveTo>
                  <a:cubicBezTo>
                    <a:pt x="16830" y="15615"/>
                    <a:pt x="10168" y="20584"/>
                    <a:pt x="2436" y="21462"/>
                  </a:cubicBezTo>
                </a:path>
                <a:path w="19876" h="21462" stroke="0" extrusionOk="0">
                  <a:moveTo>
                    <a:pt x="19876" y="8455"/>
                  </a:moveTo>
                  <a:cubicBezTo>
                    <a:pt x="16830" y="15615"/>
                    <a:pt x="10168" y="20584"/>
                    <a:pt x="2436" y="21462"/>
                  </a:cubicBezTo>
                  <a:lnTo>
                    <a:pt x="0" y="0"/>
                  </a:lnTo>
                  <a:lnTo>
                    <a:pt x="19876" y="8455"/>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34" name="Line 23"/>
            <p:cNvSpPr>
              <a:spLocks noChangeShapeType="1"/>
            </p:cNvSpPr>
            <p:nvPr/>
          </p:nvSpPr>
          <p:spPr bwMode="auto">
            <a:xfrm flipH="1">
              <a:off x="4998750" y="2728191"/>
              <a:ext cx="134937" cy="38100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Rectangle 24"/>
            <p:cNvSpPr>
              <a:spLocks noChangeArrowheads="1"/>
            </p:cNvSpPr>
            <p:nvPr/>
          </p:nvSpPr>
          <p:spPr bwMode="auto">
            <a:xfrm>
              <a:off x="5811550" y="2055091"/>
              <a:ext cx="242393" cy="52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dirty="0"/>
            </a:p>
          </p:txBody>
        </p:sp>
        <p:sp>
          <p:nvSpPr>
            <p:cNvPr id="36" name="Rectangle 25"/>
            <p:cNvSpPr>
              <a:spLocks noChangeArrowheads="1"/>
            </p:cNvSpPr>
            <p:nvPr/>
          </p:nvSpPr>
          <p:spPr bwMode="auto">
            <a:xfrm>
              <a:off x="5868700" y="1762991"/>
              <a:ext cx="1443037"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Factor B</a:t>
              </a:r>
            </a:p>
          </p:txBody>
        </p:sp>
        <p:sp>
          <p:nvSpPr>
            <p:cNvPr id="37" name="Rectangle 26"/>
            <p:cNvSpPr>
              <a:spLocks noChangeArrowheads="1"/>
            </p:cNvSpPr>
            <p:nvPr/>
          </p:nvSpPr>
          <p:spPr bwMode="auto">
            <a:xfrm>
              <a:off x="5540086" y="3035619"/>
              <a:ext cx="68306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C3b</a:t>
              </a:r>
              <a:endParaRPr lang="en-US" altLang="en-US" sz="1400" dirty="0"/>
            </a:p>
          </p:txBody>
        </p:sp>
        <p:sp>
          <p:nvSpPr>
            <p:cNvPr id="38" name="Arc 27"/>
            <p:cNvSpPr>
              <a:spLocks/>
            </p:cNvSpPr>
            <p:nvPr/>
          </p:nvSpPr>
          <p:spPr bwMode="auto">
            <a:xfrm rot="377269">
              <a:off x="5179725" y="3286991"/>
              <a:ext cx="365125" cy="242888"/>
            </a:xfrm>
            <a:custGeom>
              <a:avLst/>
              <a:gdLst>
                <a:gd name="T0" fmla="*/ 2147483647 w 21457"/>
                <a:gd name="T1" fmla="*/ 293962961 h 21600"/>
                <a:gd name="T2" fmla="*/ 0 w 21457"/>
                <a:gd name="T3" fmla="*/ 33806220 h 21600"/>
                <a:gd name="T4" fmla="*/ 2147483647 w 21457"/>
                <a:gd name="T5" fmla="*/ 0 h 21600"/>
                <a:gd name="T6" fmla="*/ 0 60000 65536"/>
                <a:gd name="T7" fmla="*/ 0 60000 65536"/>
                <a:gd name="T8" fmla="*/ 0 60000 65536"/>
                <a:gd name="T9" fmla="*/ 0 w 21457"/>
                <a:gd name="T10" fmla="*/ 0 h 21600"/>
                <a:gd name="T11" fmla="*/ 21457 w 21457"/>
                <a:gd name="T12" fmla="*/ 21600 h 21600"/>
              </a:gdLst>
              <a:ahLst/>
              <a:cxnLst>
                <a:cxn ang="T6">
                  <a:pos x="T0" y="T1"/>
                </a:cxn>
                <a:cxn ang="T7">
                  <a:pos x="T2" y="T3"/>
                </a:cxn>
                <a:cxn ang="T8">
                  <a:pos x="T4" y="T5"/>
                </a:cxn>
              </a:cxnLst>
              <a:rect l="T9" t="T10" r="T11" b="T12"/>
              <a:pathLst>
                <a:path w="21457" h="21600" fill="none" extrusionOk="0">
                  <a:moveTo>
                    <a:pt x="21457" y="21600"/>
                  </a:moveTo>
                  <a:cubicBezTo>
                    <a:pt x="10488" y="21600"/>
                    <a:pt x="1261" y="13379"/>
                    <a:pt x="0" y="2483"/>
                  </a:cubicBezTo>
                </a:path>
                <a:path w="21457" h="21600" stroke="0" extrusionOk="0">
                  <a:moveTo>
                    <a:pt x="21457" y="21600"/>
                  </a:moveTo>
                  <a:cubicBezTo>
                    <a:pt x="10488" y="21600"/>
                    <a:pt x="1261" y="13379"/>
                    <a:pt x="0" y="2483"/>
                  </a:cubicBezTo>
                  <a:lnTo>
                    <a:pt x="21457" y="0"/>
                  </a:lnTo>
                  <a:lnTo>
                    <a:pt x="21457" y="2160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 name="Arc 34"/>
            <p:cNvSpPr>
              <a:spLocks/>
            </p:cNvSpPr>
            <p:nvPr/>
          </p:nvSpPr>
          <p:spPr bwMode="auto">
            <a:xfrm rot="590013" flipH="1">
              <a:off x="5017799" y="3433042"/>
              <a:ext cx="601662" cy="263525"/>
            </a:xfrm>
            <a:custGeom>
              <a:avLst/>
              <a:gdLst>
                <a:gd name="T0" fmla="*/ 2147483647 w 24023"/>
                <a:gd name="T1" fmla="*/ 0 h 21600"/>
                <a:gd name="T2" fmla="*/ 0 w 24023"/>
                <a:gd name="T3" fmla="*/ 310417871 h 21600"/>
                <a:gd name="T4" fmla="*/ 916119644 w 24023"/>
                <a:gd name="T5" fmla="*/ 0 h 21600"/>
                <a:gd name="T6" fmla="*/ 0 60000 65536"/>
                <a:gd name="T7" fmla="*/ 0 60000 65536"/>
                <a:gd name="T8" fmla="*/ 0 60000 65536"/>
                <a:gd name="T9" fmla="*/ 0 w 24023"/>
                <a:gd name="T10" fmla="*/ 0 h 21600"/>
                <a:gd name="T11" fmla="*/ 24023 w 24023"/>
                <a:gd name="T12" fmla="*/ 21600 h 21600"/>
              </a:gdLst>
              <a:ahLst/>
              <a:cxnLst>
                <a:cxn ang="T6">
                  <a:pos x="T0" y="T1"/>
                </a:cxn>
                <a:cxn ang="T7">
                  <a:pos x="T2" y="T3"/>
                </a:cxn>
                <a:cxn ang="T8">
                  <a:pos x="T4" y="T5"/>
                </a:cxn>
              </a:cxnLst>
              <a:rect l="T9" t="T10" r="T11" b="T12"/>
              <a:pathLst>
                <a:path w="24023" h="21600" fill="none" extrusionOk="0">
                  <a:moveTo>
                    <a:pt x="24023" y="0"/>
                  </a:moveTo>
                  <a:cubicBezTo>
                    <a:pt x="24023" y="11929"/>
                    <a:pt x="14352" y="21600"/>
                    <a:pt x="2423" y="21600"/>
                  </a:cubicBezTo>
                  <a:cubicBezTo>
                    <a:pt x="1613" y="21600"/>
                    <a:pt x="804" y="21554"/>
                    <a:pt x="0" y="21463"/>
                  </a:cubicBezTo>
                </a:path>
                <a:path w="24023" h="21600" stroke="0" extrusionOk="0">
                  <a:moveTo>
                    <a:pt x="24023" y="0"/>
                  </a:moveTo>
                  <a:cubicBezTo>
                    <a:pt x="24023" y="11929"/>
                    <a:pt x="14352" y="21600"/>
                    <a:pt x="2423" y="21600"/>
                  </a:cubicBezTo>
                  <a:cubicBezTo>
                    <a:pt x="1613" y="21600"/>
                    <a:pt x="804" y="21554"/>
                    <a:pt x="0" y="21463"/>
                  </a:cubicBezTo>
                  <a:lnTo>
                    <a:pt x="2423" y="0"/>
                  </a:lnTo>
                  <a:lnTo>
                    <a:pt x="24023"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Arc 36"/>
            <p:cNvSpPr>
              <a:spLocks/>
            </p:cNvSpPr>
            <p:nvPr/>
          </p:nvSpPr>
          <p:spPr bwMode="auto">
            <a:xfrm>
              <a:off x="6067136" y="1650279"/>
              <a:ext cx="1244600" cy="1968500"/>
            </a:xfrm>
            <a:custGeom>
              <a:avLst/>
              <a:gdLst>
                <a:gd name="T0" fmla="*/ 2147483647 w 21600"/>
                <a:gd name="T1" fmla="*/ 0 h 37935"/>
                <a:gd name="T2" fmla="*/ 2147483647 w 21600"/>
                <a:gd name="T3" fmla="*/ 2147483647 h 37935"/>
                <a:gd name="T4" fmla="*/ 0 w 21600"/>
                <a:gd name="T5" fmla="*/ 2147483647 h 37935"/>
                <a:gd name="T6" fmla="*/ 0 60000 65536"/>
                <a:gd name="T7" fmla="*/ 0 60000 65536"/>
                <a:gd name="T8" fmla="*/ 0 60000 65536"/>
                <a:gd name="T9" fmla="*/ 0 w 21600"/>
                <a:gd name="T10" fmla="*/ 0 h 37935"/>
                <a:gd name="T11" fmla="*/ 21600 w 21600"/>
                <a:gd name="T12" fmla="*/ 37935 h 37935"/>
              </a:gdLst>
              <a:ahLst/>
              <a:cxnLst>
                <a:cxn ang="T6">
                  <a:pos x="T0" y="T1"/>
                </a:cxn>
                <a:cxn ang="T7">
                  <a:pos x="T2" y="T3"/>
                </a:cxn>
                <a:cxn ang="T8">
                  <a:pos x="T4" y="T5"/>
                </a:cxn>
              </a:cxnLst>
              <a:rect l="T9" t="T10" r="T11" b="T12"/>
              <a:pathLst>
                <a:path w="21600" h="37935" fill="none" extrusionOk="0">
                  <a:moveTo>
                    <a:pt x="14115" y="0"/>
                  </a:moveTo>
                  <a:cubicBezTo>
                    <a:pt x="18868" y="4103"/>
                    <a:pt x="21600" y="10071"/>
                    <a:pt x="21600" y="16350"/>
                  </a:cubicBezTo>
                  <a:cubicBezTo>
                    <a:pt x="21600" y="27967"/>
                    <a:pt x="12411" y="37503"/>
                    <a:pt x="802" y="37935"/>
                  </a:cubicBezTo>
                </a:path>
                <a:path w="21600" h="37935" stroke="0" extrusionOk="0">
                  <a:moveTo>
                    <a:pt x="14115" y="0"/>
                  </a:moveTo>
                  <a:cubicBezTo>
                    <a:pt x="18868" y="4103"/>
                    <a:pt x="21600" y="10071"/>
                    <a:pt x="21600" y="16350"/>
                  </a:cubicBezTo>
                  <a:cubicBezTo>
                    <a:pt x="21600" y="27967"/>
                    <a:pt x="12411" y="37503"/>
                    <a:pt x="802" y="37935"/>
                  </a:cubicBezTo>
                  <a:lnTo>
                    <a:pt x="0" y="16350"/>
                  </a:lnTo>
                  <a:lnTo>
                    <a:pt x="14115" y="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 name="Line 7"/>
            <p:cNvSpPr>
              <a:spLocks noChangeShapeType="1"/>
            </p:cNvSpPr>
            <p:nvPr/>
          </p:nvSpPr>
          <p:spPr bwMode="auto">
            <a:xfrm>
              <a:off x="4954299" y="34393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2" name="Line 7"/>
            <p:cNvSpPr>
              <a:spLocks noChangeShapeType="1"/>
            </p:cNvSpPr>
            <p:nvPr/>
          </p:nvSpPr>
          <p:spPr bwMode="auto">
            <a:xfrm>
              <a:off x="4943186" y="45315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3" name="Line 7"/>
            <p:cNvSpPr>
              <a:spLocks noChangeShapeType="1"/>
            </p:cNvSpPr>
            <p:nvPr/>
          </p:nvSpPr>
          <p:spPr bwMode="auto">
            <a:xfrm>
              <a:off x="4943186" y="5433291"/>
              <a:ext cx="0" cy="4460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4" name="Rectangle 15"/>
            <p:cNvSpPr>
              <a:spLocks noChangeArrowheads="1"/>
            </p:cNvSpPr>
            <p:nvPr/>
          </p:nvSpPr>
          <p:spPr bwMode="auto">
            <a:xfrm>
              <a:off x="4784436" y="3058391"/>
              <a:ext cx="541018"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t>
              </a:r>
            </a:p>
          </p:txBody>
        </p:sp>
        <p:grpSp>
          <p:nvGrpSpPr>
            <p:cNvPr id="45" name="Group 51"/>
            <p:cNvGrpSpPr>
              <a:grpSpLocks/>
            </p:cNvGrpSpPr>
            <p:nvPr/>
          </p:nvGrpSpPr>
          <p:grpSpPr bwMode="auto">
            <a:xfrm>
              <a:off x="5438803" y="3110780"/>
              <a:ext cx="936625" cy="974725"/>
              <a:chOff x="1136" y="433"/>
              <a:chExt cx="664" cy="614"/>
            </a:xfrm>
          </p:grpSpPr>
          <p:pic>
            <p:nvPicPr>
              <p:cNvPr id="53" name="Picture 52" descr="C3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6" y="433"/>
                <a:ext cx="664"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Text Box 53"/>
              <p:cNvSpPr txBox="1">
                <a:spLocks noChangeArrowheads="1"/>
              </p:cNvSpPr>
              <p:nvPr/>
            </p:nvSpPr>
            <p:spPr bwMode="auto">
              <a:xfrm>
                <a:off x="1215" y="788"/>
                <a:ext cx="474" cy="25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a:t>
                </a:r>
              </a:p>
            </p:txBody>
          </p:sp>
        </p:grpSp>
        <p:grpSp>
          <p:nvGrpSpPr>
            <p:cNvPr id="46" name="Group 54"/>
            <p:cNvGrpSpPr>
              <a:grpSpLocks/>
            </p:cNvGrpSpPr>
            <p:nvPr/>
          </p:nvGrpSpPr>
          <p:grpSpPr bwMode="auto">
            <a:xfrm>
              <a:off x="5624074" y="4672880"/>
              <a:ext cx="688247" cy="688975"/>
              <a:chOff x="5387" y="593"/>
              <a:chExt cx="488" cy="434"/>
            </a:xfrm>
          </p:grpSpPr>
          <p:pic>
            <p:nvPicPr>
              <p:cNvPr id="51" name="Picture 55" descr="C5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 y="593"/>
                <a:ext cx="4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Text Box 56"/>
              <p:cNvSpPr txBox="1">
                <a:spLocks noChangeArrowheads="1"/>
              </p:cNvSpPr>
              <p:nvPr/>
            </p:nvSpPr>
            <p:spPr bwMode="auto">
              <a:xfrm>
                <a:off x="5387" y="673"/>
                <a:ext cx="488" cy="282"/>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r>
                  <a:rPr lang="en-US" altLang="en-US" sz="1600" b="1" dirty="0"/>
                  <a:t>a</a:t>
                </a:r>
              </a:p>
            </p:txBody>
          </p:sp>
        </p:grpSp>
        <p:pic>
          <p:nvPicPr>
            <p:cNvPr id="47" name="Picture 64" descr="MAC"/>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2836" y="5587279"/>
              <a:ext cx="546100" cy="836612"/>
            </a:xfrm>
            <a:prstGeom prst="rect">
              <a:avLst/>
            </a:prstGeom>
            <a:solidFill>
              <a:schemeClr val="hlink">
                <a:alpha val="47842"/>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8" name="Right Arrow 47"/>
            <p:cNvSpPr/>
            <p:nvPr/>
          </p:nvSpPr>
          <p:spPr>
            <a:xfrm rot="1629090" flipH="1">
              <a:off x="6198058" y="3786016"/>
              <a:ext cx="530331"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195614" y="1256305"/>
              <a:ext cx="976036" cy="369332"/>
            </a:xfrm>
            <a:prstGeom prst="rect">
              <a:avLst/>
            </a:prstGeom>
            <a:noFill/>
          </p:spPr>
          <p:txBody>
            <a:bodyPr wrap="none" rtlCol="0">
              <a:spAutoFit/>
            </a:bodyPr>
            <a:lstStyle/>
            <a:p>
              <a:r>
                <a:rPr lang="en-US" b="1" dirty="0"/>
                <a:t>Factor H</a:t>
              </a:r>
            </a:p>
          </p:txBody>
        </p:sp>
        <p:cxnSp>
          <p:nvCxnSpPr>
            <p:cNvPr id="50" name="Straight Arrow Connector 49"/>
            <p:cNvCxnSpPr/>
            <p:nvPr/>
          </p:nvCxnSpPr>
          <p:spPr>
            <a:xfrm>
              <a:off x="4735532" y="1780506"/>
              <a:ext cx="307321" cy="51292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2" name="TextBox 1"/>
          <p:cNvSpPr txBox="1"/>
          <p:nvPr/>
        </p:nvSpPr>
        <p:spPr>
          <a:xfrm>
            <a:off x="3430082" y="3483230"/>
            <a:ext cx="1710725" cy="369332"/>
          </a:xfrm>
          <a:prstGeom prst="rect">
            <a:avLst/>
          </a:prstGeom>
          <a:noFill/>
        </p:spPr>
        <p:txBody>
          <a:bodyPr wrap="none" rtlCol="0">
            <a:spAutoFit/>
          </a:bodyPr>
          <a:lstStyle/>
          <a:p>
            <a:r>
              <a:rPr lang="en-US" dirty="0" err="1">
                <a:latin typeface="Arial" panose="020B0604020202020204" pitchFamily="34" charset="0"/>
                <a:cs typeface="Arial" panose="020B0604020202020204" pitchFamily="34" charset="0"/>
              </a:rPr>
              <a:t>Pegcetacoplan</a:t>
            </a:r>
            <a:endParaRPr lang="en-US" dirty="0">
              <a:latin typeface="Arial" panose="020B0604020202020204" pitchFamily="34" charset="0"/>
              <a:cs typeface="Arial" panose="020B0604020202020204" pitchFamily="34" charset="0"/>
            </a:endParaRPr>
          </a:p>
        </p:txBody>
      </p:sp>
      <p:sp>
        <p:nvSpPr>
          <p:cNvPr id="56" name="Rounded Rectangle 57">
            <a:extLst>
              <a:ext uri="{FF2B5EF4-FFF2-40B4-BE49-F238E27FC236}">
                <a16:creationId xmlns:a16="http://schemas.microsoft.com/office/drawing/2014/main" id="{EAA8CA6F-3712-B403-BAC4-E3B2A4A306E2}"/>
              </a:ext>
            </a:extLst>
          </p:cNvPr>
          <p:cNvSpPr/>
          <p:nvPr/>
        </p:nvSpPr>
        <p:spPr>
          <a:xfrm>
            <a:off x="5698270" y="4940707"/>
            <a:ext cx="5545482" cy="846161"/>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a:extLst>
              <a:ext uri="{FF2B5EF4-FFF2-40B4-BE49-F238E27FC236}">
                <a16:creationId xmlns:a16="http://schemas.microsoft.com/office/drawing/2014/main" id="{253C08E6-2DEB-8BA1-48FF-B274A4D3D5A7}"/>
              </a:ext>
            </a:extLst>
          </p:cNvPr>
          <p:cNvSpPr txBox="1"/>
          <p:nvPr/>
        </p:nvSpPr>
        <p:spPr>
          <a:xfrm>
            <a:off x="5897502" y="5147953"/>
            <a:ext cx="5346250" cy="369332"/>
          </a:xfrm>
          <a:prstGeom prst="rect">
            <a:avLst/>
          </a:prstGeom>
          <a:noFill/>
        </p:spPr>
        <p:txBody>
          <a:bodyPr wrap="square" rtlCol="0">
            <a:spAutoFit/>
          </a:bodyPr>
          <a:lstStyle/>
          <a:p>
            <a:r>
              <a:rPr lang="en-US" dirty="0"/>
              <a:t>Other target therapies for C3 are in development </a:t>
            </a:r>
          </a:p>
        </p:txBody>
      </p:sp>
      <p:sp>
        <p:nvSpPr>
          <p:cNvPr id="3" name="Title 2">
            <a:extLst>
              <a:ext uri="{FF2B5EF4-FFF2-40B4-BE49-F238E27FC236}">
                <a16:creationId xmlns:a16="http://schemas.microsoft.com/office/drawing/2014/main" id="{EA8F49EC-7439-07A3-C0B3-DF30762CFF19}"/>
              </a:ext>
            </a:extLst>
          </p:cNvPr>
          <p:cNvSpPr>
            <a:spLocks noGrp="1"/>
          </p:cNvSpPr>
          <p:nvPr>
            <p:ph type="title"/>
          </p:nvPr>
        </p:nvSpPr>
        <p:spPr>
          <a:xfrm>
            <a:off x="609600" y="214451"/>
            <a:ext cx="10744200" cy="965095"/>
          </a:xfrm>
        </p:spPr>
        <p:txBody>
          <a:bodyPr/>
          <a:lstStyle/>
          <a:p>
            <a:r>
              <a:rPr lang="en-US" dirty="0"/>
              <a:t>C3 Inhibitor</a:t>
            </a:r>
          </a:p>
        </p:txBody>
      </p:sp>
      <p:sp>
        <p:nvSpPr>
          <p:cNvPr id="4" name="Content Placeholder 3">
            <a:extLst>
              <a:ext uri="{FF2B5EF4-FFF2-40B4-BE49-F238E27FC236}">
                <a16:creationId xmlns:a16="http://schemas.microsoft.com/office/drawing/2014/main" id="{DD6FEE18-79E8-6F77-3C5B-3121B3365868}"/>
              </a:ext>
            </a:extLst>
          </p:cNvPr>
          <p:cNvSpPr>
            <a:spLocks noGrp="1"/>
          </p:cNvSpPr>
          <p:nvPr>
            <p:ph idx="1"/>
          </p:nvPr>
        </p:nvSpPr>
        <p:spPr>
          <a:xfrm>
            <a:off x="5529731" y="1224413"/>
            <a:ext cx="5824068" cy="3594423"/>
          </a:xfrm>
        </p:spPr>
        <p:txBody>
          <a:bodyPr>
            <a:normAutofit/>
          </a:bodyPr>
          <a:lstStyle/>
          <a:p>
            <a:pPr>
              <a:spcBef>
                <a:spcPts val="3000"/>
              </a:spcBef>
            </a:pPr>
            <a:r>
              <a:rPr lang="en-US" sz="1800" b="1" dirty="0"/>
              <a:t>Benefits:  </a:t>
            </a:r>
            <a:r>
              <a:rPr lang="en-US" sz="1800" dirty="0"/>
              <a:t>Appears to be superior in eculizumab non-responders and can replace infusion of anti-C5 as an initial therapy, makes patient independent of infusion because it is self injected</a:t>
            </a:r>
          </a:p>
          <a:p>
            <a:pPr>
              <a:spcBef>
                <a:spcPts val="3000"/>
              </a:spcBef>
            </a:pPr>
            <a:r>
              <a:rPr lang="en-US" sz="1800" dirty="0"/>
              <a:t>Improves intravascular and extravascular hemolysis </a:t>
            </a:r>
          </a:p>
          <a:p>
            <a:pPr>
              <a:spcBef>
                <a:spcPts val="3000"/>
              </a:spcBef>
            </a:pPr>
            <a:r>
              <a:rPr lang="en-US" sz="1800" b="1" dirty="0">
                <a:cs typeface="Arial" panose="020B0604020202020204" pitchFamily="34" charset="0"/>
              </a:rPr>
              <a:t>Downside: </a:t>
            </a:r>
            <a:r>
              <a:rPr lang="en-US" sz="1800" dirty="0">
                <a:cs typeface="Arial" panose="020B0604020202020204" pitchFamily="34" charset="0"/>
              </a:rPr>
              <a:t>Twice weekly subcutaneous injection</a:t>
            </a:r>
          </a:p>
          <a:p>
            <a:pPr>
              <a:spcBef>
                <a:spcPts val="3000"/>
              </a:spcBef>
            </a:pPr>
            <a:r>
              <a:rPr lang="en-US" sz="1800" dirty="0">
                <a:cs typeface="Arial" panose="020B0604020202020204" pitchFamily="34" charset="0"/>
              </a:rPr>
              <a:t>Limited long term safety data compared to C5 inhibitors </a:t>
            </a:r>
          </a:p>
        </p:txBody>
      </p:sp>
      <p:sp>
        <p:nvSpPr>
          <p:cNvPr id="5" name="Footer Placeholder 4">
            <a:extLst>
              <a:ext uri="{FF2B5EF4-FFF2-40B4-BE49-F238E27FC236}">
                <a16:creationId xmlns:a16="http://schemas.microsoft.com/office/drawing/2014/main" id="{C9FF190A-3FE4-A054-ECB6-6BFE086A6B10}"/>
              </a:ext>
            </a:extLst>
          </p:cNvPr>
          <p:cNvSpPr>
            <a:spLocks noGrp="1"/>
          </p:cNvSpPr>
          <p:nvPr>
            <p:ph type="ftr" sz="quarter" idx="3"/>
          </p:nvPr>
        </p:nvSpPr>
        <p:spPr/>
        <p:txBody>
          <a:bodyPr/>
          <a:lstStyle/>
          <a:p>
            <a:r>
              <a:rPr lang="fr-FR" dirty="0" err="1"/>
              <a:t>Gavriilaki</a:t>
            </a:r>
            <a:r>
              <a:rPr lang="fr-FR" dirty="0"/>
              <a:t> E, et al. </a:t>
            </a:r>
            <a:r>
              <a:rPr lang="fr-FR" i="1" dirty="0"/>
              <a:t>Blood. </a:t>
            </a:r>
            <a:r>
              <a:rPr lang="fr-FR" dirty="0"/>
              <a:t>2022;139(25):3571-3582.</a:t>
            </a:r>
          </a:p>
          <a:p>
            <a:r>
              <a:rPr lang="fr-FR" dirty="0" err="1"/>
              <a:t>Jalink</a:t>
            </a:r>
            <a:r>
              <a:rPr lang="fr-FR" dirty="0"/>
              <a:t> M, et al. </a:t>
            </a:r>
            <a:r>
              <a:rPr lang="fr-FR" i="1" dirty="0" err="1"/>
              <a:t>Semin</a:t>
            </a:r>
            <a:r>
              <a:rPr lang="fr-FR" i="1" dirty="0"/>
              <a:t> </a:t>
            </a:r>
            <a:r>
              <a:rPr lang="fr-FR" i="1" dirty="0" err="1"/>
              <a:t>Immunopathol</a:t>
            </a:r>
            <a:r>
              <a:rPr lang="fr-FR" i="1" dirty="0"/>
              <a:t>. </a:t>
            </a:r>
            <a:r>
              <a:rPr lang="fr-FR" dirty="0"/>
              <a:t>2021;43(6):799-816.</a:t>
            </a:r>
          </a:p>
          <a:p>
            <a:r>
              <a:rPr lang="fr-FR" dirty="0"/>
              <a:t>Sarma </a:t>
            </a:r>
            <a:r>
              <a:rPr lang="fr-FR" dirty="0" err="1"/>
              <a:t>JV</a:t>
            </a:r>
            <a:r>
              <a:rPr lang="fr-FR" dirty="0"/>
              <a:t>, et al. </a:t>
            </a:r>
            <a:r>
              <a:rPr lang="fr-FR" i="1" dirty="0" err="1"/>
              <a:t>Cell</a:t>
            </a:r>
            <a:r>
              <a:rPr lang="fr-FR" i="1" dirty="0"/>
              <a:t> Tissue </a:t>
            </a:r>
            <a:r>
              <a:rPr lang="fr-FR" i="1" dirty="0" err="1"/>
              <a:t>Res</a:t>
            </a:r>
            <a:r>
              <a:rPr lang="fr-FR" i="1" dirty="0"/>
              <a:t>. </a:t>
            </a:r>
            <a:r>
              <a:rPr lang="fr-FR" dirty="0"/>
              <a:t>2011;343(1):227-35.</a:t>
            </a:r>
          </a:p>
        </p:txBody>
      </p:sp>
    </p:spTree>
    <p:extLst>
      <p:ext uri="{BB962C8B-B14F-4D97-AF65-F5344CB8AC3E}">
        <p14:creationId xmlns:p14="http://schemas.microsoft.com/office/powerpoint/2010/main" val="2878497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544517" y="1459244"/>
            <a:ext cx="4045792" cy="3893789"/>
            <a:chOff x="3227858" y="1281019"/>
            <a:chExt cx="5272062" cy="5142872"/>
          </a:xfrm>
        </p:grpSpPr>
        <p:sp>
          <p:nvSpPr>
            <p:cNvPr id="22" name="Line 6"/>
            <p:cNvSpPr>
              <a:spLocks noChangeShapeType="1"/>
            </p:cNvSpPr>
            <p:nvPr/>
          </p:nvSpPr>
          <p:spPr bwMode="auto">
            <a:xfrm flipH="1">
              <a:off x="4908262" y="5306291"/>
              <a:ext cx="460375" cy="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3" name="Rectangle 8"/>
            <p:cNvSpPr>
              <a:spLocks noChangeArrowheads="1"/>
            </p:cNvSpPr>
            <p:nvPr/>
          </p:nvSpPr>
          <p:spPr bwMode="auto">
            <a:xfrm>
              <a:off x="5473411" y="5115791"/>
              <a:ext cx="1651000" cy="708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C6, C7, C8, C9</a:t>
              </a:r>
            </a:p>
          </p:txBody>
        </p:sp>
        <p:sp>
          <p:nvSpPr>
            <p:cNvPr id="24" name="Rectangle 9"/>
            <p:cNvSpPr>
              <a:spLocks noChangeArrowheads="1"/>
            </p:cNvSpPr>
            <p:nvPr/>
          </p:nvSpPr>
          <p:spPr bwMode="auto">
            <a:xfrm>
              <a:off x="3227858" y="4125191"/>
              <a:ext cx="2817885"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dirty="0"/>
                <a:t>C4b2a3b       (C3b)</a:t>
              </a:r>
              <a:r>
                <a:rPr lang="en-US" altLang="en-US" sz="1400" b="1" baseline="-25000" dirty="0"/>
                <a:t>2</a:t>
              </a:r>
              <a:r>
                <a:rPr lang="en-US" altLang="en-US" sz="1400" b="1" dirty="0"/>
                <a:t>BbP</a:t>
              </a:r>
            </a:p>
          </p:txBody>
        </p:sp>
        <p:sp>
          <p:nvSpPr>
            <p:cNvPr id="25" name="Rectangle 10"/>
            <p:cNvSpPr>
              <a:spLocks noChangeArrowheads="1"/>
            </p:cNvSpPr>
            <p:nvPr/>
          </p:nvSpPr>
          <p:spPr bwMode="auto">
            <a:xfrm>
              <a:off x="5563899" y="4379191"/>
              <a:ext cx="5715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p>
          </p:txBody>
        </p:sp>
        <p:sp>
          <p:nvSpPr>
            <p:cNvPr id="26" name="Line 13"/>
            <p:cNvSpPr>
              <a:spLocks noChangeShapeType="1"/>
            </p:cNvSpPr>
            <p:nvPr/>
          </p:nvSpPr>
          <p:spPr bwMode="auto">
            <a:xfrm>
              <a:off x="4784436" y="4163291"/>
              <a:ext cx="1016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 name="Arc 14"/>
            <p:cNvSpPr>
              <a:spLocks/>
            </p:cNvSpPr>
            <p:nvPr/>
          </p:nvSpPr>
          <p:spPr bwMode="auto">
            <a:xfrm flipH="1">
              <a:off x="4954300" y="4595091"/>
              <a:ext cx="744537" cy="419100"/>
            </a:xfrm>
            <a:custGeom>
              <a:avLst/>
              <a:gdLst>
                <a:gd name="T0" fmla="*/ 2147483647 w 21837"/>
                <a:gd name="T1" fmla="*/ 0 h 42730"/>
                <a:gd name="T2" fmla="*/ 0 w 21837"/>
                <a:gd name="T3" fmla="*/ 395422508 h 42730"/>
                <a:gd name="T4" fmla="*/ 326449761 w 21837"/>
                <a:gd name="T5" fmla="*/ 195541202 h 42730"/>
                <a:gd name="T6" fmla="*/ 0 60000 65536"/>
                <a:gd name="T7" fmla="*/ 0 60000 65536"/>
                <a:gd name="T8" fmla="*/ 0 60000 65536"/>
                <a:gd name="T9" fmla="*/ 0 w 21837"/>
                <a:gd name="T10" fmla="*/ 0 h 42730"/>
                <a:gd name="T11" fmla="*/ 21837 w 21837"/>
                <a:gd name="T12" fmla="*/ 42730 h 42730"/>
              </a:gdLst>
              <a:ahLst/>
              <a:cxnLst>
                <a:cxn ang="T6">
                  <a:pos x="T0" y="T1"/>
                </a:cxn>
                <a:cxn ang="T7">
                  <a:pos x="T2" y="T3"/>
                </a:cxn>
                <a:cxn ang="T8">
                  <a:pos x="T4" y="T5"/>
                </a:cxn>
              </a:cxnLst>
              <a:rect l="T9" t="T10" r="T11" b="T12"/>
              <a:pathLst>
                <a:path w="21837" h="42730" fill="none" extrusionOk="0">
                  <a:moveTo>
                    <a:pt x="4718" y="0"/>
                  </a:moveTo>
                  <a:cubicBezTo>
                    <a:pt x="14698" y="2117"/>
                    <a:pt x="21837" y="10927"/>
                    <a:pt x="21837" y="21130"/>
                  </a:cubicBezTo>
                  <a:cubicBezTo>
                    <a:pt x="21837" y="33059"/>
                    <a:pt x="12166" y="42730"/>
                    <a:pt x="237" y="42730"/>
                  </a:cubicBezTo>
                  <a:cubicBezTo>
                    <a:pt x="157" y="42730"/>
                    <a:pt x="78" y="42729"/>
                    <a:pt x="0" y="42728"/>
                  </a:cubicBezTo>
                </a:path>
                <a:path w="21837" h="42730" stroke="0" extrusionOk="0">
                  <a:moveTo>
                    <a:pt x="4718" y="0"/>
                  </a:moveTo>
                  <a:cubicBezTo>
                    <a:pt x="14698" y="2117"/>
                    <a:pt x="21837" y="10927"/>
                    <a:pt x="21837" y="21130"/>
                  </a:cubicBezTo>
                  <a:cubicBezTo>
                    <a:pt x="21837" y="33059"/>
                    <a:pt x="12166" y="42730"/>
                    <a:pt x="237" y="42730"/>
                  </a:cubicBezTo>
                  <a:cubicBezTo>
                    <a:pt x="157" y="42730"/>
                    <a:pt x="78" y="42729"/>
                    <a:pt x="0" y="42728"/>
                  </a:cubicBezTo>
                  <a:lnTo>
                    <a:pt x="237" y="21130"/>
                  </a:lnTo>
                  <a:lnTo>
                    <a:pt x="4718"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Rectangle 16"/>
            <p:cNvSpPr>
              <a:spLocks noChangeArrowheads="1"/>
            </p:cNvSpPr>
            <p:nvPr/>
          </p:nvSpPr>
          <p:spPr bwMode="auto">
            <a:xfrm>
              <a:off x="3271550" y="2372591"/>
              <a:ext cx="2822063"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 C4b2a              C3bBbP</a:t>
              </a:r>
            </a:p>
          </p:txBody>
        </p:sp>
        <p:sp>
          <p:nvSpPr>
            <p:cNvPr id="29" name="Line 18"/>
            <p:cNvSpPr>
              <a:spLocks noChangeShapeType="1"/>
            </p:cNvSpPr>
            <p:nvPr/>
          </p:nvSpPr>
          <p:spPr bwMode="auto">
            <a:xfrm flipV="1">
              <a:off x="5259100" y="1483591"/>
              <a:ext cx="338137" cy="838200"/>
            </a:xfrm>
            <a:prstGeom prst="line">
              <a:avLst/>
            </a:prstGeom>
            <a:noFill/>
            <a:ln w="25400">
              <a:solidFill>
                <a:schemeClr val="tx1"/>
              </a:solidFill>
              <a:round/>
              <a:headEnd type="stealth" w="med" len="lg"/>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9"/>
            <p:cNvSpPr>
              <a:spLocks noChangeShapeType="1"/>
            </p:cNvSpPr>
            <p:nvPr/>
          </p:nvSpPr>
          <p:spPr bwMode="auto">
            <a:xfrm>
              <a:off x="4841586" y="2410691"/>
              <a:ext cx="7445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 name="Arc 20"/>
            <p:cNvSpPr>
              <a:spLocks/>
            </p:cNvSpPr>
            <p:nvPr/>
          </p:nvSpPr>
          <p:spPr bwMode="auto">
            <a:xfrm>
              <a:off x="5360700" y="1902692"/>
              <a:ext cx="492125" cy="288925"/>
            </a:xfrm>
            <a:custGeom>
              <a:avLst/>
              <a:gdLst>
                <a:gd name="T0" fmla="*/ 2147483647 w 21600"/>
                <a:gd name="T1" fmla="*/ 91420367 h 42400"/>
                <a:gd name="T2" fmla="*/ 2147483647 w 21600"/>
                <a:gd name="T3" fmla="*/ 0 h 42400"/>
                <a:gd name="T4" fmla="*/ 2147483647 w 21600"/>
                <a:gd name="T5" fmla="*/ 45837529 h 42400"/>
                <a:gd name="T6" fmla="*/ 0 60000 65536"/>
                <a:gd name="T7" fmla="*/ 0 60000 65536"/>
                <a:gd name="T8" fmla="*/ 0 60000 65536"/>
                <a:gd name="T9" fmla="*/ 0 w 21600"/>
                <a:gd name="T10" fmla="*/ 0 h 42400"/>
                <a:gd name="T11" fmla="*/ 21600 w 21600"/>
                <a:gd name="T12" fmla="*/ 42400 h 42400"/>
              </a:gdLst>
              <a:ahLst/>
              <a:cxnLst>
                <a:cxn ang="T6">
                  <a:pos x="T0" y="T1"/>
                </a:cxn>
                <a:cxn ang="T7">
                  <a:pos x="T2" y="T3"/>
                </a:cxn>
                <a:cxn ang="T8">
                  <a:pos x="T4" y="T5"/>
                </a:cxn>
              </a:cxnLst>
              <a:rect l="T9" t="T10" r="T11" b="T12"/>
              <a:pathLst>
                <a:path w="21600" h="42400" fill="none" extrusionOk="0">
                  <a:moveTo>
                    <a:pt x="17171" y="42400"/>
                  </a:moveTo>
                  <a:cubicBezTo>
                    <a:pt x="7166" y="40304"/>
                    <a:pt x="0" y="31481"/>
                    <a:pt x="0" y="21259"/>
                  </a:cubicBezTo>
                  <a:cubicBezTo>
                    <a:pt x="-1" y="10803"/>
                    <a:pt x="7488" y="1849"/>
                    <a:pt x="17778" y="-1"/>
                  </a:cubicBezTo>
                </a:path>
                <a:path w="21600" h="42400" stroke="0" extrusionOk="0">
                  <a:moveTo>
                    <a:pt x="17171" y="42400"/>
                  </a:moveTo>
                  <a:cubicBezTo>
                    <a:pt x="7166" y="40304"/>
                    <a:pt x="0" y="31481"/>
                    <a:pt x="0" y="21259"/>
                  </a:cubicBezTo>
                  <a:cubicBezTo>
                    <a:pt x="-1" y="10803"/>
                    <a:pt x="7488" y="1849"/>
                    <a:pt x="17778" y="-1"/>
                  </a:cubicBezTo>
                  <a:lnTo>
                    <a:pt x="21600" y="21259"/>
                  </a:lnTo>
                  <a:lnTo>
                    <a:pt x="17171" y="4240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Rectangle 21"/>
            <p:cNvSpPr>
              <a:spLocks noChangeArrowheads="1"/>
            </p:cNvSpPr>
            <p:nvPr/>
          </p:nvSpPr>
          <p:spPr bwMode="auto">
            <a:xfrm>
              <a:off x="6003636" y="1318491"/>
              <a:ext cx="19304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P &amp; Factor D</a:t>
              </a:r>
            </a:p>
          </p:txBody>
        </p:sp>
        <p:sp>
          <p:nvSpPr>
            <p:cNvPr id="33" name="Arc 22"/>
            <p:cNvSpPr>
              <a:spLocks/>
            </p:cNvSpPr>
            <p:nvPr/>
          </p:nvSpPr>
          <p:spPr bwMode="auto">
            <a:xfrm rot="10200000">
              <a:off x="5575011" y="1547092"/>
              <a:ext cx="508000" cy="303213"/>
            </a:xfrm>
            <a:custGeom>
              <a:avLst/>
              <a:gdLst>
                <a:gd name="T0" fmla="*/ 2147483647 w 19876"/>
                <a:gd name="T1" fmla="*/ 336839240 h 21462"/>
                <a:gd name="T2" fmla="*/ 1480041285 w 19876"/>
                <a:gd name="T3" fmla="*/ 855028180 h 21462"/>
                <a:gd name="T4" fmla="*/ 0 w 19876"/>
                <a:gd name="T5" fmla="*/ 0 h 21462"/>
                <a:gd name="T6" fmla="*/ 0 60000 65536"/>
                <a:gd name="T7" fmla="*/ 0 60000 65536"/>
                <a:gd name="T8" fmla="*/ 0 60000 65536"/>
                <a:gd name="T9" fmla="*/ 0 w 19876"/>
                <a:gd name="T10" fmla="*/ 0 h 21462"/>
                <a:gd name="T11" fmla="*/ 19876 w 19876"/>
                <a:gd name="T12" fmla="*/ 21462 h 21462"/>
              </a:gdLst>
              <a:ahLst/>
              <a:cxnLst>
                <a:cxn ang="T6">
                  <a:pos x="T0" y="T1"/>
                </a:cxn>
                <a:cxn ang="T7">
                  <a:pos x="T2" y="T3"/>
                </a:cxn>
                <a:cxn ang="T8">
                  <a:pos x="T4" y="T5"/>
                </a:cxn>
              </a:cxnLst>
              <a:rect l="T9" t="T10" r="T11" b="T12"/>
              <a:pathLst>
                <a:path w="19876" h="21462" fill="none" extrusionOk="0">
                  <a:moveTo>
                    <a:pt x="19876" y="8455"/>
                  </a:moveTo>
                  <a:cubicBezTo>
                    <a:pt x="16830" y="15615"/>
                    <a:pt x="10168" y="20584"/>
                    <a:pt x="2436" y="21462"/>
                  </a:cubicBezTo>
                </a:path>
                <a:path w="19876" h="21462" stroke="0" extrusionOk="0">
                  <a:moveTo>
                    <a:pt x="19876" y="8455"/>
                  </a:moveTo>
                  <a:cubicBezTo>
                    <a:pt x="16830" y="15615"/>
                    <a:pt x="10168" y="20584"/>
                    <a:pt x="2436" y="21462"/>
                  </a:cubicBezTo>
                  <a:lnTo>
                    <a:pt x="0" y="0"/>
                  </a:lnTo>
                  <a:lnTo>
                    <a:pt x="19876" y="8455"/>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34" name="Line 23"/>
            <p:cNvSpPr>
              <a:spLocks noChangeShapeType="1"/>
            </p:cNvSpPr>
            <p:nvPr/>
          </p:nvSpPr>
          <p:spPr bwMode="auto">
            <a:xfrm flipH="1">
              <a:off x="4998750" y="2728191"/>
              <a:ext cx="134937" cy="38100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Rectangle 24"/>
            <p:cNvSpPr>
              <a:spLocks noChangeArrowheads="1"/>
            </p:cNvSpPr>
            <p:nvPr/>
          </p:nvSpPr>
          <p:spPr bwMode="auto">
            <a:xfrm>
              <a:off x="5811550" y="2055091"/>
              <a:ext cx="242393" cy="52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dirty="0"/>
            </a:p>
          </p:txBody>
        </p:sp>
        <p:sp>
          <p:nvSpPr>
            <p:cNvPr id="36" name="Rectangle 25"/>
            <p:cNvSpPr>
              <a:spLocks noChangeArrowheads="1"/>
            </p:cNvSpPr>
            <p:nvPr/>
          </p:nvSpPr>
          <p:spPr bwMode="auto">
            <a:xfrm>
              <a:off x="5868700" y="1762991"/>
              <a:ext cx="1443037"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Factor B</a:t>
              </a:r>
            </a:p>
          </p:txBody>
        </p:sp>
        <p:sp>
          <p:nvSpPr>
            <p:cNvPr id="37" name="Rectangle 26"/>
            <p:cNvSpPr>
              <a:spLocks noChangeArrowheads="1"/>
            </p:cNvSpPr>
            <p:nvPr/>
          </p:nvSpPr>
          <p:spPr bwMode="auto">
            <a:xfrm>
              <a:off x="5540087" y="2976329"/>
              <a:ext cx="68306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C3b</a:t>
              </a:r>
              <a:endParaRPr lang="en-US" altLang="en-US" sz="1400" dirty="0"/>
            </a:p>
          </p:txBody>
        </p:sp>
        <p:sp>
          <p:nvSpPr>
            <p:cNvPr id="38" name="Arc 27"/>
            <p:cNvSpPr>
              <a:spLocks/>
            </p:cNvSpPr>
            <p:nvPr/>
          </p:nvSpPr>
          <p:spPr bwMode="auto">
            <a:xfrm rot="377269">
              <a:off x="5179725" y="3286991"/>
              <a:ext cx="365125" cy="242888"/>
            </a:xfrm>
            <a:custGeom>
              <a:avLst/>
              <a:gdLst>
                <a:gd name="T0" fmla="*/ 2147483647 w 21457"/>
                <a:gd name="T1" fmla="*/ 293962961 h 21600"/>
                <a:gd name="T2" fmla="*/ 0 w 21457"/>
                <a:gd name="T3" fmla="*/ 33806220 h 21600"/>
                <a:gd name="T4" fmla="*/ 2147483647 w 21457"/>
                <a:gd name="T5" fmla="*/ 0 h 21600"/>
                <a:gd name="T6" fmla="*/ 0 60000 65536"/>
                <a:gd name="T7" fmla="*/ 0 60000 65536"/>
                <a:gd name="T8" fmla="*/ 0 60000 65536"/>
                <a:gd name="T9" fmla="*/ 0 w 21457"/>
                <a:gd name="T10" fmla="*/ 0 h 21600"/>
                <a:gd name="T11" fmla="*/ 21457 w 21457"/>
                <a:gd name="T12" fmla="*/ 21600 h 21600"/>
              </a:gdLst>
              <a:ahLst/>
              <a:cxnLst>
                <a:cxn ang="T6">
                  <a:pos x="T0" y="T1"/>
                </a:cxn>
                <a:cxn ang="T7">
                  <a:pos x="T2" y="T3"/>
                </a:cxn>
                <a:cxn ang="T8">
                  <a:pos x="T4" y="T5"/>
                </a:cxn>
              </a:cxnLst>
              <a:rect l="T9" t="T10" r="T11" b="T12"/>
              <a:pathLst>
                <a:path w="21457" h="21600" fill="none" extrusionOk="0">
                  <a:moveTo>
                    <a:pt x="21457" y="21600"/>
                  </a:moveTo>
                  <a:cubicBezTo>
                    <a:pt x="10488" y="21600"/>
                    <a:pt x="1261" y="13379"/>
                    <a:pt x="0" y="2483"/>
                  </a:cubicBezTo>
                </a:path>
                <a:path w="21457" h="21600" stroke="0" extrusionOk="0">
                  <a:moveTo>
                    <a:pt x="21457" y="21600"/>
                  </a:moveTo>
                  <a:cubicBezTo>
                    <a:pt x="10488" y="21600"/>
                    <a:pt x="1261" y="13379"/>
                    <a:pt x="0" y="2483"/>
                  </a:cubicBezTo>
                  <a:lnTo>
                    <a:pt x="21457" y="0"/>
                  </a:lnTo>
                  <a:lnTo>
                    <a:pt x="21457" y="2160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 name="Arc 34"/>
            <p:cNvSpPr>
              <a:spLocks/>
            </p:cNvSpPr>
            <p:nvPr/>
          </p:nvSpPr>
          <p:spPr bwMode="auto">
            <a:xfrm rot="590013" flipH="1">
              <a:off x="5017799" y="3433042"/>
              <a:ext cx="601662" cy="263525"/>
            </a:xfrm>
            <a:custGeom>
              <a:avLst/>
              <a:gdLst>
                <a:gd name="T0" fmla="*/ 2147483647 w 24023"/>
                <a:gd name="T1" fmla="*/ 0 h 21600"/>
                <a:gd name="T2" fmla="*/ 0 w 24023"/>
                <a:gd name="T3" fmla="*/ 310417871 h 21600"/>
                <a:gd name="T4" fmla="*/ 916119644 w 24023"/>
                <a:gd name="T5" fmla="*/ 0 h 21600"/>
                <a:gd name="T6" fmla="*/ 0 60000 65536"/>
                <a:gd name="T7" fmla="*/ 0 60000 65536"/>
                <a:gd name="T8" fmla="*/ 0 60000 65536"/>
                <a:gd name="T9" fmla="*/ 0 w 24023"/>
                <a:gd name="T10" fmla="*/ 0 h 21600"/>
                <a:gd name="T11" fmla="*/ 24023 w 24023"/>
                <a:gd name="T12" fmla="*/ 21600 h 21600"/>
              </a:gdLst>
              <a:ahLst/>
              <a:cxnLst>
                <a:cxn ang="T6">
                  <a:pos x="T0" y="T1"/>
                </a:cxn>
                <a:cxn ang="T7">
                  <a:pos x="T2" y="T3"/>
                </a:cxn>
                <a:cxn ang="T8">
                  <a:pos x="T4" y="T5"/>
                </a:cxn>
              </a:cxnLst>
              <a:rect l="T9" t="T10" r="T11" b="T12"/>
              <a:pathLst>
                <a:path w="24023" h="21600" fill="none" extrusionOk="0">
                  <a:moveTo>
                    <a:pt x="24023" y="0"/>
                  </a:moveTo>
                  <a:cubicBezTo>
                    <a:pt x="24023" y="11929"/>
                    <a:pt x="14352" y="21600"/>
                    <a:pt x="2423" y="21600"/>
                  </a:cubicBezTo>
                  <a:cubicBezTo>
                    <a:pt x="1613" y="21600"/>
                    <a:pt x="804" y="21554"/>
                    <a:pt x="0" y="21463"/>
                  </a:cubicBezTo>
                </a:path>
                <a:path w="24023" h="21600" stroke="0" extrusionOk="0">
                  <a:moveTo>
                    <a:pt x="24023" y="0"/>
                  </a:moveTo>
                  <a:cubicBezTo>
                    <a:pt x="24023" y="11929"/>
                    <a:pt x="14352" y="21600"/>
                    <a:pt x="2423" y="21600"/>
                  </a:cubicBezTo>
                  <a:cubicBezTo>
                    <a:pt x="1613" y="21600"/>
                    <a:pt x="804" y="21554"/>
                    <a:pt x="0" y="21463"/>
                  </a:cubicBezTo>
                  <a:lnTo>
                    <a:pt x="2423" y="0"/>
                  </a:lnTo>
                  <a:lnTo>
                    <a:pt x="24023"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Arc 36"/>
            <p:cNvSpPr>
              <a:spLocks/>
            </p:cNvSpPr>
            <p:nvPr/>
          </p:nvSpPr>
          <p:spPr bwMode="auto">
            <a:xfrm>
              <a:off x="6067136" y="1650279"/>
              <a:ext cx="1244600" cy="1968500"/>
            </a:xfrm>
            <a:custGeom>
              <a:avLst/>
              <a:gdLst>
                <a:gd name="T0" fmla="*/ 2147483647 w 21600"/>
                <a:gd name="T1" fmla="*/ 0 h 37935"/>
                <a:gd name="T2" fmla="*/ 2147483647 w 21600"/>
                <a:gd name="T3" fmla="*/ 2147483647 h 37935"/>
                <a:gd name="T4" fmla="*/ 0 w 21600"/>
                <a:gd name="T5" fmla="*/ 2147483647 h 37935"/>
                <a:gd name="T6" fmla="*/ 0 60000 65536"/>
                <a:gd name="T7" fmla="*/ 0 60000 65536"/>
                <a:gd name="T8" fmla="*/ 0 60000 65536"/>
                <a:gd name="T9" fmla="*/ 0 w 21600"/>
                <a:gd name="T10" fmla="*/ 0 h 37935"/>
                <a:gd name="T11" fmla="*/ 21600 w 21600"/>
                <a:gd name="T12" fmla="*/ 37935 h 37935"/>
              </a:gdLst>
              <a:ahLst/>
              <a:cxnLst>
                <a:cxn ang="T6">
                  <a:pos x="T0" y="T1"/>
                </a:cxn>
                <a:cxn ang="T7">
                  <a:pos x="T2" y="T3"/>
                </a:cxn>
                <a:cxn ang="T8">
                  <a:pos x="T4" y="T5"/>
                </a:cxn>
              </a:cxnLst>
              <a:rect l="T9" t="T10" r="T11" b="T12"/>
              <a:pathLst>
                <a:path w="21600" h="37935" fill="none" extrusionOk="0">
                  <a:moveTo>
                    <a:pt x="14115" y="0"/>
                  </a:moveTo>
                  <a:cubicBezTo>
                    <a:pt x="18868" y="4103"/>
                    <a:pt x="21600" y="10071"/>
                    <a:pt x="21600" y="16350"/>
                  </a:cubicBezTo>
                  <a:cubicBezTo>
                    <a:pt x="21600" y="27967"/>
                    <a:pt x="12411" y="37503"/>
                    <a:pt x="802" y="37935"/>
                  </a:cubicBezTo>
                </a:path>
                <a:path w="21600" h="37935" stroke="0" extrusionOk="0">
                  <a:moveTo>
                    <a:pt x="14115" y="0"/>
                  </a:moveTo>
                  <a:cubicBezTo>
                    <a:pt x="18868" y="4103"/>
                    <a:pt x="21600" y="10071"/>
                    <a:pt x="21600" y="16350"/>
                  </a:cubicBezTo>
                  <a:cubicBezTo>
                    <a:pt x="21600" y="27967"/>
                    <a:pt x="12411" y="37503"/>
                    <a:pt x="802" y="37935"/>
                  </a:cubicBezTo>
                  <a:lnTo>
                    <a:pt x="0" y="16350"/>
                  </a:lnTo>
                  <a:lnTo>
                    <a:pt x="14115" y="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 name="Line 7"/>
            <p:cNvSpPr>
              <a:spLocks noChangeShapeType="1"/>
            </p:cNvSpPr>
            <p:nvPr/>
          </p:nvSpPr>
          <p:spPr bwMode="auto">
            <a:xfrm>
              <a:off x="4954299" y="34393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2" name="Line 7"/>
            <p:cNvSpPr>
              <a:spLocks noChangeShapeType="1"/>
            </p:cNvSpPr>
            <p:nvPr/>
          </p:nvSpPr>
          <p:spPr bwMode="auto">
            <a:xfrm>
              <a:off x="4943186" y="45315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3" name="Line 7"/>
            <p:cNvSpPr>
              <a:spLocks noChangeShapeType="1"/>
            </p:cNvSpPr>
            <p:nvPr/>
          </p:nvSpPr>
          <p:spPr bwMode="auto">
            <a:xfrm>
              <a:off x="4943186" y="5433291"/>
              <a:ext cx="0" cy="4460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4" name="Rectangle 15"/>
            <p:cNvSpPr>
              <a:spLocks noChangeArrowheads="1"/>
            </p:cNvSpPr>
            <p:nvPr/>
          </p:nvSpPr>
          <p:spPr bwMode="auto">
            <a:xfrm>
              <a:off x="4742992" y="3037388"/>
              <a:ext cx="541017"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t>
              </a:r>
            </a:p>
          </p:txBody>
        </p:sp>
        <p:grpSp>
          <p:nvGrpSpPr>
            <p:cNvPr id="45" name="Group 51"/>
            <p:cNvGrpSpPr>
              <a:grpSpLocks/>
            </p:cNvGrpSpPr>
            <p:nvPr/>
          </p:nvGrpSpPr>
          <p:grpSpPr bwMode="auto">
            <a:xfrm>
              <a:off x="5438803" y="3066331"/>
              <a:ext cx="936625" cy="1014413"/>
              <a:chOff x="1136" y="405"/>
              <a:chExt cx="664" cy="639"/>
            </a:xfrm>
          </p:grpSpPr>
          <p:pic>
            <p:nvPicPr>
              <p:cNvPr id="53" name="Picture 52" descr="C3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6" y="405"/>
                <a:ext cx="664"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Text Box 53"/>
              <p:cNvSpPr txBox="1">
                <a:spLocks noChangeArrowheads="1"/>
              </p:cNvSpPr>
              <p:nvPr/>
            </p:nvSpPr>
            <p:spPr bwMode="auto">
              <a:xfrm>
                <a:off x="1215" y="788"/>
                <a:ext cx="474" cy="25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a:t>
                </a:r>
              </a:p>
            </p:txBody>
          </p:sp>
        </p:grpSp>
        <p:grpSp>
          <p:nvGrpSpPr>
            <p:cNvPr id="46" name="Group 54"/>
            <p:cNvGrpSpPr>
              <a:grpSpLocks/>
            </p:cNvGrpSpPr>
            <p:nvPr/>
          </p:nvGrpSpPr>
          <p:grpSpPr bwMode="auto">
            <a:xfrm>
              <a:off x="5635344" y="4672880"/>
              <a:ext cx="803894" cy="688975"/>
              <a:chOff x="5395" y="593"/>
              <a:chExt cx="570" cy="434"/>
            </a:xfrm>
          </p:grpSpPr>
          <p:pic>
            <p:nvPicPr>
              <p:cNvPr id="51" name="Picture 55" descr="C5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 y="593"/>
                <a:ext cx="4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Text Box 56"/>
              <p:cNvSpPr txBox="1">
                <a:spLocks noChangeArrowheads="1"/>
              </p:cNvSpPr>
              <p:nvPr/>
            </p:nvSpPr>
            <p:spPr bwMode="auto">
              <a:xfrm>
                <a:off x="5477" y="689"/>
                <a:ext cx="488" cy="282"/>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r>
                  <a:rPr lang="en-US" altLang="en-US" sz="1600" b="1" dirty="0"/>
                  <a:t>a</a:t>
                </a:r>
              </a:p>
            </p:txBody>
          </p:sp>
        </p:grpSp>
        <p:pic>
          <p:nvPicPr>
            <p:cNvPr id="47" name="Picture 64" descr="MAC"/>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2836" y="5587279"/>
              <a:ext cx="546100" cy="836612"/>
            </a:xfrm>
            <a:prstGeom prst="rect">
              <a:avLst/>
            </a:prstGeom>
            <a:solidFill>
              <a:schemeClr val="hlink">
                <a:alpha val="47842"/>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8" name="Right Arrow 47"/>
            <p:cNvSpPr/>
            <p:nvPr/>
          </p:nvSpPr>
          <p:spPr>
            <a:xfrm flipH="1">
              <a:off x="7650835" y="1347279"/>
              <a:ext cx="849085"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129900" y="1281019"/>
              <a:ext cx="976036" cy="369332"/>
            </a:xfrm>
            <a:prstGeom prst="rect">
              <a:avLst/>
            </a:prstGeom>
            <a:noFill/>
          </p:spPr>
          <p:txBody>
            <a:bodyPr wrap="none" rtlCol="0">
              <a:spAutoFit/>
            </a:bodyPr>
            <a:lstStyle/>
            <a:p>
              <a:r>
                <a:rPr lang="en-US" b="1" dirty="0"/>
                <a:t>Factor H</a:t>
              </a:r>
            </a:p>
          </p:txBody>
        </p:sp>
        <p:cxnSp>
          <p:nvCxnSpPr>
            <p:cNvPr id="50" name="Straight Arrow Connector 49"/>
            <p:cNvCxnSpPr/>
            <p:nvPr/>
          </p:nvCxnSpPr>
          <p:spPr>
            <a:xfrm>
              <a:off x="4735532" y="1780506"/>
              <a:ext cx="307321" cy="51292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59" name="TextBox 58"/>
          <p:cNvSpPr txBox="1"/>
          <p:nvPr/>
        </p:nvSpPr>
        <p:spPr>
          <a:xfrm>
            <a:off x="3942781" y="2401844"/>
            <a:ext cx="1873975" cy="369332"/>
          </a:xfrm>
          <a:prstGeom prst="rect">
            <a:avLst/>
          </a:prstGeom>
          <a:noFill/>
        </p:spPr>
        <p:txBody>
          <a:bodyPr wrap="none" rtlCol="0">
            <a:spAutoFit/>
          </a:bodyPr>
          <a:lstStyle/>
          <a:p>
            <a:r>
              <a:rPr lang="en-US" dirty="0" err="1"/>
              <a:t>Achillion</a:t>
            </a:r>
            <a:r>
              <a:rPr lang="en-US" dirty="0"/>
              <a:t>/</a:t>
            </a:r>
            <a:r>
              <a:rPr lang="en-US" dirty="0" err="1"/>
              <a:t>Alexion</a:t>
            </a:r>
            <a:r>
              <a:rPr lang="en-US" dirty="0"/>
              <a:t>  </a:t>
            </a:r>
          </a:p>
        </p:txBody>
      </p:sp>
      <p:sp>
        <p:nvSpPr>
          <p:cNvPr id="60" name="TextBox 59"/>
          <p:cNvSpPr txBox="1"/>
          <p:nvPr/>
        </p:nvSpPr>
        <p:spPr>
          <a:xfrm>
            <a:off x="4652359" y="2733968"/>
            <a:ext cx="1443641" cy="646331"/>
          </a:xfrm>
          <a:prstGeom prst="rect">
            <a:avLst/>
          </a:prstGeom>
          <a:noFill/>
        </p:spPr>
        <p:txBody>
          <a:bodyPr wrap="square" rtlCol="0">
            <a:spAutoFit/>
          </a:bodyPr>
          <a:lstStyle/>
          <a:p>
            <a:r>
              <a:rPr lang="en-US" b="1" dirty="0" err="1"/>
              <a:t>Danicopan</a:t>
            </a:r>
            <a:endParaRPr lang="en-US" b="1" dirty="0"/>
          </a:p>
          <a:p>
            <a:r>
              <a:rPr lang="en-US" b="1" dirty="0"/>
              <a:t>ALXN2050</a:t>
            </a:r>
          </a:p>
        </p:txBody>
      </p:sp>
      <p:sp>
        <p:nvSpPr>
          <p:cNvPr id="61" name="Rectangle 60"/>
          <p:cNvSpPr/>
          <p:nvPr/>
        </p:nvSpPr>
        <p:spPr>
          <a:xfrm>
            <a:off x="4533956" y="2037588"/>
            <a:ext cx="1184940" cy="369332"/>
          </a:xfrm>
          <a:prstGeom prst="rect">
            <a:avLst/>
          </a:prstGeom>
        </p:spPr>
        <p:txBody>
          <a:bodyPr wrap="none">
            <a:spAutoFit/>
          </a:bodyPr>
          <a:lstStyle/>
          <a:p>
            <a:r>
              <a:rPr lang="en-US" b="1" dirty="0">
                <a:effectLst/>
                <a:latin typeface="Arial" panose="020B0604020202020204" pitchFamily="34" charset="0"/>
                <a:ea typeface="Calibri" panose="020F0502020204030204" pitchFamily="34" charset="0"/>
                <a:cs typeface="Arial" panose="020B0604020202020204" pitchFamily="34" charset="0"/>
              </a:rPr>
              <a:t>BCX9930</a:t>
            </a:r>
            <a:endParaRPr lang="en-US" b="1" dirty="0">
              <a:latin typeface="Arial" panose="020B0604020202020204" pitchFamily="34" charset="0"/>
              <a:cs typeface="Arial" panose="020B0604020202020204" pitchFamily="34" charset="0"/>
            </a:endParaRPr>
          </a:p>
        </p:txBody>
      </p:sp>
      <p:sp>
        <p:nvSpPr>
          <p:cNvPr id="62" name="TextBox 61"/>
          <p:cNvSpPr txBox="1"/>
          <p:nvPr/>
        </p:nvSpPr>
        <p:spPr>
          <a:xfrm>
            <a:off x="3960694" y="1745260"/>
            <a:ext cx="929742" cy="369332"/>
          </a:xfrm>
          <a:prstGeom prst="rect">
            <a:avLst/>
          </a:prstGeom>
          <a:noFill/>
        </p:spPr>
        <p:txBody>
          <a:bodyPr wrap="none" rtlCol="0">
            <a:spAutoFit/>
          </a:bodyPr>
          <a:lstStyle/>
          <a:p>
            <a:r>
              <a:rPr lang="en-US" dirty="0" err="1"/>
              <a:t>Biocryst</a:t>
            </a:r>
            <a:endParaRPr lang="en-US" dirty="0"/>
          </a:p>
        </p:txBody>
      </p:sp>
      <p:sp>
        <p:nvSpPr>
          <p:cNvPr id="2" name="Title 1">
            <a:extLst>
              <a:ext uri="{FF2B5EF4-FFF2-40B4-BE49-F238E27FC236}">
                <a16:creationId xmlns:a16="http://schemas.microsoft.com/office/drawing/2014/main" id="{C1B18705-3407-5975-5A57-F17F4EA3C2C2}"/>
              </a:ext>
            </a:extLst>
          </p:cNvPr>
          <p:cNvSpPr>
            <a:spLocks noGrp="1"/>
          </p:cNvSpPr>
          <p:nvPr>
            <p:ph type="title"/>
          </p:nvPr>
        </p:nvSpPr>
        <p:spPr>
          <a:xfrm>
            <a:off x="609600" y="328599"/>
            <a:ext cx="10744200" cy="738973"/>
          </a:xfrm>
        </p:spPr>
        <p:txBody>
          <a:bodyPr/>
          <a:lstStyle/>
          <a:p>
            <a:r>
              <a:rPr lang="en-US" dirty="0"/>
              <a:t>Factor D Inhibitors</a:t>
            </a:r>
          </a:p>
        </p:txBody>
      </p:sp>
      <p:sp>
        <p:nvSpPr>
          <p:cNvPr id="4" name="Content Placeholder 3">
            <a:extLst>
              <a:ext uri="{FF2B5EF4-FFF2-40B4-BE49-F238E27FC236}">
                <a16:creationId xmlns:a16="http://schemas.microsoft.com/office/drawing/2014/main" id="{8289B4CB-4B45-3313-2B41-6B6CBA99D77D}"/>
              </a:ext>
            </a:extLst>
          </p:cNvPr>
          <p:cNvSpPr>
            <a:spLocks noGrp="1"/>
          </p:cNvSpPr>
          <p:nvPr>
            <p:ph idx="1"/>
          </p:nvPr>
        </p:nvSpPr>
        <p:spPr>
          <a:xfrm>
            <a:off x="6109855" y="1222829"/>
            <a:ext cx="5554112" cy="4722477"/>
          </a:xfrm>
        </p:spPr>
        <p:txBody>
          <a:bodyPr>
            <a:normAutofit/>
          </a:bodyPr>
          <a:lstStyle/>
          <a:p>
            <a:pPr>
              <a:spcBef>
                <a:spcPts val="2400"/>
              </a:spcBef>
            </a:pPr>
            <a:r>
              <a:rPr lang="en-US" sz="1800" b="1" dirty="0">
                <a:latin typeface="Arial" panose="020B0604020202020204" pitchFamily="34" charset="0"/>
                <a:cs typeface="Arial" panose="020B0604020202020204" pitchFamily="34" charset="0"/>
              </a:rPr>
              <a:t>Benefits:  </a:t>
            </a:r>
            <a:r>
              <a:rPr lang="en-US" sz="1800" dirty="0">
                <a:latin typeface="Arial" panose="020B0604020202020204" pitchFamily="34" charset="0"/>
                <a:cs typeface="Arial" panose="020B0604020202020204" pitchFamily="34" charset="0"/>
              </a:rPr>
              <a:t>Oral drugs taken two or three times a day. So far shown to be effective in combination with C5 inhibitors or as monotherapy</a:t>
            </a:r>
          </a:p>
          <a:p>
            <a:pPr>
              <a:spcBef>
                <a:spcPts val="2400"/>
              </a:spcBef>
            </a:pPr>
            <a:r>
              <a:rPr lang="en-US" sz="1800" dirty="0" err="1">
                <a:latin typeface="Arial" panose="020B0604020202020204" pitchFamily="34" charset="0"/>
                <a:cs typeface="Arial" panose="020B0604020202020204" pitchFamily="34" charset="0"/>
              </a:rPr>
              <a:t>Danicopan</a:t>
            </a:r>
            <a:r>
              <a:rPr lang="en-US" sz="1800" dirty="0">
                <a:latin typeface="Arial" panose="020B0604020202020204" pitchFamily="34" charset="0"/>
                <a:cs typeface="Arial" panose="020B0604020202020204" pitchFamily="34" charset="0"/>
              </a:rPr>
              <a:t> is being investigated as an add on therapy to a C5 inhibitor</a:t>
            </a:r>
          </a:p>
          <a:p>
            <a:pPr>
              <a:spcBef>
                <a:spcPts val="2400"/>
              </a:spcBef>
            </a:pPr>
            <a:r>
              <a:rPr lang="en-US" sz="1800" dirty="0">
                <a:latin typeface="Arial" panose="020B0604020202020204" pitchFamily="34" charset="0"/>
                <a:cs typeface="Arial" panose="020B0604020202020204" pitchFamily="34" charset="0"/>
              </a:rPr>
              <a:t>BCX9930 is under investigation and will likely be developed as a single agent </a:t>
            </a:r>
          </a:p>
          <a:p>
            <a:pPr>
              <a:spcBef>
                <a:spcPts val="2400"/>
              </a:spcBef>
            </a:pPr>
            <a:r>
              <a:rPr lang="en-US" sz="1800" dirty="0">
                <a:latin typeface="Arial" panose="020B0604020202020204" pitchFamily="34" charset="0"/>
                <a:cs typeface="Arial" panose="020B0604020202020204" pitchFamily="34" charset="0"/>
              </a:rPr>
              <a:t>Both drugs can rescue refractory pts; improve intravascular and extravascular hemolysis</a:t>
            </a:r>
          </a:p>
          <a:p>
            <a:pPr>
              <a:spcBef>
                <a:spcPts val="2400"/>
              </a:spcBef>
            </a:pPr>
            <a:r>
              <a:rPr lang="en-US" sz="1800" b="1" dirty="0">
                <a:latin typeface="Arial" panose="020B0604020202020204" pitchFamily="34" charset="0"/>
                <a:cs typeface="Arial" panose="020B0604020202020204" pitchFamily="34" charset="0"/>
              </a:rPr>
              <a:t>Downside: </a:t>
            </a:r>
            <a:r>
              <a:rPr lang="en-US" sz="1800" dirty="0">
                <a:latin typeface="Arial" panose="020B0604020202020204" pitchFamily="34" charset="0"/>
                <a:cs typeface="Arial" panose="020B0604020202020204" pitchFamily="34" charset="0"/>
              </a:rPr>
              <a:t>Limited long term safety data compared to C5 inhibitors </a:t>
            </a:r>
          </a:p>
          <a:p>
            <a:pPr>
              <a:spcBef>
                <a:spcPts val="2400"/>
              </a:spcBef>
            </a:pPr>
            <a:endParaRPr lang="en-US" sz="1800" dirty="0"/>
          </a:p>
        </p:txBody>
      </p:sp>
      <p:sp>
        <p:nvSpPr>
          <p:cNvPr id="5" name="Footer Placeholder 4">
            <a:extLst>
              <a:ext uri="{FF2B5EF4-FFF2-40B4-BE49-F238E27FC236}">
                <a16:creationId xmlns:a16="http://schemas.microsoft.com/office/drawing/2014/main" id="{198EC3D5-551B-A365-09D4-6FA8BB8F9789}"/>
              </a:ext>
            </a:extLst>
          </p:cNvPr>
          <p:cNvSpPr>
            <a:spLocks noGrp="1"/>
          </p:cNvSpPr>
          <p:nvPr>
            <p:ph type="ftr" sz="quarter" idx="3"/>
          </p:nvPr>
        </p:nvSpPr>
        <p:spPr>
          <a:xfrm>
            <a:off x="609600" y="6088342"/>
            <a:ext cx="10744199" cy="710140"/>
          </a:xfrm>
        </p:spPr>
        <p:txBody>
          <a:bodyPr/>
          <a:lstStyle/>
          <a:p>
            <a:r>
              <a:rPr lang="fr-FR" dirty="0" err="1"/>
              <a:t>Gavriilaki</a:t>
            </a:r>
            <a:r>
              <a:rPr lang="fr-FR" dirty="0"/>
              <a:t> E, et al. </a:t>
            </a:r>
            <a:r>
              <a:rPr lang="fr-FR" i="1" dirty="0"/>
              <a:t>Blood. </a:t>
            </a:r>
            <a:r>
              <a:rPr lang="fr-FR" dirty="0"/>
              <a:t>2022;139(25):3571-3582.</a:t>
            </a:r>
          </a:p>
          <a:p>
            <a:r>
              <a:rPr lang="fr-FR" dirty="0" err="1"/>
              <a:t>Jalink</a:t>
            </a:r>
            <a:r>
              <a:rPr lang="fr-FR" dirty="0"/>
              <a:t> M, et al. </a:t>
            </a:r>
            <a:r>
              <a:rPr lang="fr-FR" i="1" dirty="0" err="1"/>
              <a:t>Semin</a:t>
            </a:r>
            <a:r>
              <a:rPr lang="fr-FR" i="1" dirty="0"/>
              <a:t> </a:t>
            </a:r>
            <a:r>
              <a:rPr lang="fr-FR" i="1" dirty="0" err="1"/>
              <a:t>Immunopathol</a:t>
            </a:r>
            <a:r>
              <a:rPr lang="fr-FR" i="1" dirty="0"/>
              <a:t>. </a:t>
            </a:r>
            <a:r>
              <a:rPr lang="fr-FR" dirty="0"/>
              <a:t>2021;43(6):799-816.</a:t>
            </a:r>
          </a:p>
          <a:p>
            <a:r>
              <a:rPr lang="fr-FR" dirty="0"/>
              <a:t>Sarma </a:t>
            </a:r>
            <a:r>
              <a:rPr lang="fr-FR" dirty="0" err="1"/>
              <a:t>JV</a:t>
            </a:r>
            <a:r>
              <a:rPr lang="fr-FR" dirty="0"/>
              <a:t>, et al. </a:t>
            </a:r>
            <a:r>
              <a:rPr lang="fr-FR" i="1" dirty="0" err="1"/>
              <a:t>Cell</a:t>
            </a:r>
            <a:r>
              <a:rPr lang="fr-FR" i="1" dirty="0"/>
              <a:t> Tissue </a:t>
            </a:r>
            <a:r>
              <a:rPr lang="fr-FR" i="1" dirty="0" err="1"/>
              <a:t>Res</a:t>
            </a:r>
            <a:r>
              <a:rPr lang="fr-FR" i="1" dirty="0"/>
              <a:t>. </a:t>
            </a:r>
            <a:r>
              <a:rPr lang="fr-FR" dirty="0"/>
              <a:t>2011;343(1):227-35.</a:t>
            </a:r>
          </a:p>
        </p:txBody>
      </p:sp>
    </p:spTree>
    <p:extLst>
      <p:ext uri="{BB962C8B-B14F-4D97-AF65-F5344CB8AC3E}">
        <p14:creationId xmlns:p14="http://schemas.microsoft.com/office/powerpoint/2010/main" val="3297683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642256" y="1456999"/>
            <a:ext cx="3808193" cy="3904710"/>
            <a:chOff x="3227858" y="1266594"/>
            <a:chExt cx="4962447" cy="5157297"/>
          </a:xfrm>
        </p:grpSpPr>
        <p:sp>
          <p:nvSpPr>
            <p:cNvPr id="22" name="Line 6"/>
            <p:cNvSpPr>
              <a:spLocks noChangeShapeType="1"/>
            </p:cNvSpPr>
            <p:nvPr/>
          </p:nvSpPr>
          <p:spPr bwMode="auto">
            <a:xfrm flipH="1">
              <a:off x="4908262" y="5306291"/>
              <a:ext cx="460375" cy="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3" name="Rectangle 8"/>
            <p:cNvSpPr>
              <a:spLocks noChangeArrowheads="1"/>
            </p:cNvSpPr>
            <p:nvPr/>
          </p:nvSpPr>
          <p:spPr bwMode="auto">
            <a:xfrm>
              <a:off x="5473410" y="5115791"/>
              <a:ext cx="1867809"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C6, C7, C8, C9</a:t>
              </a:r>
            </a:p>
          </p:txBody>
        </p:sp>
        <p:sp>
          <p:nvSpPr>
            <p:cNvPr id="24" name="Rectangle 9"/>
            <p:cNvSpPr>
              <a:spLocks noChangeArrowheads="1"/>
            </p:cNvSpPr>
            <p:nvPr/>
          </p:nvSpPr>
          <p:spPr bwMode="auto">
            <a:xfrm>
              <a:off x="3227858" y="4125191"/>
              <a:ext cx="2817885"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dirty="0"/>
                <a:t>C4b2a3b       (C3b)</a:t>
              </a:r>
              <a:r>
                <a:rPr lang="en-US" altLang="en-US" sz="1400" b="1" baseline="-25000" dirty="0"/>
                <a:t>2</a:t>
              </a:r>
              <a:r>
                <a:rPr lang="en-US" altLang="en-US" sz="1400" b="1" dirty="0"/>
                <a:t>BbP</a:t>
              </a:r>
            </a:p>
          </p:txBody>
        </p:sp>
        <p:sp>
          <p:nvSpPr>
            <p:cNvPr id="25" name="Rectangle 10"/>
            <p:cNvSpPr>
              <a:spLocks noChangeArrowheads="1"/>
            </p:cNvSpPr>
            <p:nvPr/>
          </p:nvSpPr>
          <p:spPr bwMode="auto">
            <a:xfrm>
              <a:off x="5563899" y="4379191"/>
              <a:ext cx="5715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p>
          </p:txBody>
        </p:sp>
        <p:sp>
          <p:nvSpPr>
            <p:cNvPr id="26" name="Line 13"/>
            <p:cNvSpPr>
              <a:spLocks noChangeShapeType="1"/>
            </p:cNvSpPr>
            <p:nvPr/>
          </p:nvSpPr>
          <p:spPr bwMode="auto">
            <a:xfrm>
              <a:off x="4784436" y="4163291"/>
              <a:ext cx="1016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7" name="Arc 14"/>
            <p:cNvSpPr>
              <a:spLocks/>
            </p:cNvSpPr>
            <p:nvPr/>
          </p:nvSpPr>
          <p:spPr bwMode="auto">
            <a:xfrm flipH="1">
              <a:off x="4954300" y="4595091"/>
              <a:ext cx="744537" cy="419100"/>
            </a:xfrm>
            <a:custGeom>
              <a:avLst/>
              <a:gdLst>
                <a:gd name="T0" fmla="*/ 2147483647 w 21837"/>
                <a:gd name="T1" fmla="*/ 0 h 42730"/>
                <a:gd name="T2" fmla="*/ 0 w 21837"/>
                <a:gd name="T3" fmla="*/ 395422508 h 42730"/>
                <a:gd name="T4" fmla="*/ 326449761 w 21837"/>
                <a:gd name="T5" fmla="*/ 195541202 h 42730"/>
                <a:gd name="T6" fmla="*/ 0 60000 65536"/>
                <a:gd name="T7" fmla="*/ 0 60000 65536"/>
                <a:gd name="T8" fmla="*/ 0 60000 65536"/>
                <a:gd name="T9" fmla="*/ 0 w 21837"/>
                <a:gd name="T10" fmla="*/ 0 h 42730"/>
                <a:gd name="T11" fmla="*/ 21837 w 21837"/>
                <a:gd name="T12" fmla="*/ 42730 h 42730"/>
              </a:gdLst>
              <a:ahLst/>
              <a:cxnLst>
                <a:cxn ang="T6">
                  <a:pos x="T0" y="T1"/>
                </a:cxn>
                <a:cxn ang="T7">
                  <a:pos x="T2" y="T3"/>
                </a:cxn>
                <a:cxn ang="T8">
                  <a:pos x="T4" y="T5"/>
                </a:cxn>
              </a:cxnLst>
              <a:rect l="T9" t="T10" r="T11" b="T12"/>
              <a:pathLst>
                <a:path w="21837" h="42730" fill="none" extrusionOk="0">
                  <a:moveTo>
                    <a:pt x="4718" y="0"/>
                  </a:moveTo>
                  <a:cubicBezTo>
                    <a:pt x="14698" y="2117"/>
                    <a:pt x="21837" y="10927"/>
                    <a:pt x="21837" y="21130"/>
                  </a:cubicBezTo>
                  <a:cubicBezTo>
                    <a:pt x="21837" y="33059"/>
                    <a:pt x="12166" y="42730"/>
                    <a:pt x="237" y="42730"/>
                  </a:cubicBezTo>
                  <a:cubicBezTo>
                    <a:pt x="157" y="42730"/>
                    <a:pt x="78" y="42729"/>
                    <a:pt x="0" y="42728"/>
                  </a:cubicBezTo>
                </a:path>
                <a:path w="21837" h="42730" stroke="0" extrusionOk="0">
                  <a:moveTo>
                    <a:pt x="4718" y="0"/>
                  </a:moveTo>
                  <a:cubicBezTo>
                    <a:pt x="14698" y="2117"/>
                    <a:pt x="21837" y="10927"/>
                    <a:pt x="21837" y="21130"/>
                  </a:cubicBezTo>
                  <a:cubicBezTo>
                    <a:pt x="21837" y="33059"/>
                    <a:pt x="12166" y="42730"/>
                    <a:pt x="237" y="42730"/>
                  </a:cubicBezTo>
                  <a:cubicBezTo>
                    <a:pt x="157" y="42730"/>
                    <a:pt x="78" y="42729"/>
                    <a:pt x="0" y="42728"/>
                  </a:cubicBezTo>
                  <a:lnTo>
                    <a:pt x="237" y="21130"/>
                  </a:lnTo>
                  <a:lnTo>
                    <a:pt x="4718"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8" name="Rectangle 16"/>
            <p:cNvSpPr>
              <a:spLocks noChangeArrowheads="1"/>
            </p:cNvSpPr>
            <p:nvPr/>
          </p:nvSpPr>
          <p:spPr bwMode="auto">
            <a:xfrm>
              <a:off x="3271550" y="2372591"/>
              <a:ext cx="2822062"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 C4b2a              C3bBbP</a:t>
              </a:r>
            </a:p>
          </p:txBody>
        </p:sp>
        <p:sp>
          <p:nvSpPr>
            <p:cNvPr id="29" name="Line 18"/>
            <p:cNvSpPr>
              <a:spLocks noChangeShapeType="1"/>
            </p:cNvSpPr>
            <p:nvPr/>
          </p:nvSpPr>
          <p:spPr bwMode="auto">
            <a:xfrm flipV="1">
              <a:off x="5259100" y="1483591"/>
              <a:ext cx="338137" cy="838200"/>
            </a:xfrm>
            <a:prstGeom prst="line">
              <a:avLst/>
            </a:prstGeom>
            <a:noFill/>
            <a:ln w="25400">
              <a:solidFill>
                <a:schemeClr val="tx1"/>
              </a:solidFill>
              <a:round/>
              <a:headEnd type="stealth" w="med" len="lg"/>
              <a:tailEnd type="none" w="med" len="lg"/>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9"/>
            <p:cNvSpPr>
              <a:spLocks noChangeShapeType="1"/>
            </p:cNvSpPr>
            <p:nvPr/>
          </p:nvSpPr>
          <p:spPr bwMode="auto">
            <a:xfrm>
              <a:off x="4841586" y="2410691"/>
              <a:ext cx="744538"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31" name="Arc 20"/>
            <p:cNvSpPr>
              <a:spLocks/>
            </p:cNvSpPr>
            <p:nvPr/>
          </p:nvSpPr>
          <p:spPr bwMode="auto">
            <a:xfrm>
              <a:off x="5360700" y="1902692"/>
              <a:ext cx="492125" cy="288925"/>
            </a:xfrm>
            <a:custGeom>
              <a:avLst/>
              <a:gdLst>
                <a:gd name="T0" fmla="*/ 2147483647 w 21600"/>
                <a:gd name="T1" fmla="*/ 91420367 h 42400"/>
                <a:gd name="T2" fmla="*/ 2147483647 w 21600"/>
                <a:gd name="T3" fmla="*/ 0 h 42400"/>
                <a:gd name="T4" fmla="*/ 2147483647 w 21600"/>
                <a:gd name="T5" fmla="*/ 45837529 h 42400"/>
                <a:gd name="T6" fmla="*/ 0 60000 65536"/>
                <a:gd name="T7" fmla="*/ 0 60000 65536"/>
                <a:gd name="T8" fmla="*/ 0 60000 65536"/>
                <a:gd name="T9" fmla="*/ 0 w 21600"/>
                <a:gd name="T10" fmla="*/ 0 h 42400"/>
                <a:gd name="T11" fmla="*/ 21600 w 21600"/>
                <a:gd name="T12" fmla="*/ 42400 h 42400"/>
              </a:gdLst>
              <a:ahLst/>
              <a:cxnLst>
                <a:cxn ang="T6">
                  <a:pos x="T0" y="T1"/>
                </a:cxn>
                <a:cxn ang="T7">
                  <a:pos x="T2" y="T3"/>
                </a:cxn>
                <a:cxn ang="T8">
                  <a:pos x="T4" y="T5"/>
                </a:cxn>
              </a:cxnLst>
              <a:rect l="T9" t="T10" r="T11" b="T12"/>
              <a:pathLst>
                <a:path w="21600" h="42400" fill="none" extrusionOk="0">
                  <a:moveTo>
                    <a:pt x="17171" y="42400"/>
                  </a:moveTo>
                  <a:cubicBezTo>
                    <a:pt x="7166" y="40304"/>
                    <a:pt x="0" y="31481"/>
                    <a:pt x="0" y="21259"/>
                  </a:cubicBezTo>
                  <a:cubicBezTo>
                    <a:pt x="-1" y="10803"/>
                    <a:pt x="7488" y="1849"/>
                    <a:pt x="17778" y="-1"/>
                  </a:cubicBezTo>
                </a:path>
                <a:path w="21600" h="42400" stroke="0" extrusionOk="0">
                  <a:moveTo>
                    <a:pt x="17171" y="42400"/>
                  </a:moveTo>
                  <a:cubicBezTo>
                    <a:pt x="7166" y="40304"/>
                    <a:pt x="0" y="31481"/>
                    <a:pt x="0" y="21259"/>
                  </a:cubicBezTo>
                  <a:cubicBezTo>
                    <a:pt x="-1" y="10803"/>
                    <a:pt x="7488" y="1849"/>
                    <a:pt x="17778" y="-1"/>
                  </a:cubicBezTo>
                  <a:lnTo>
                    <a:pt x="21600" y="21259"/>
                  </a:lnTo>
                  <a:lnTo>
                    <a:pt x="17171" y="4240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2" name="Rectangle 21"/>
            <p:cNvSpPr>
              <a:spLocks noChangeArrowheads="1"/>
            </p:cNvSpPr>
            <p:nvPr/>
          </p:nvSpPr>
          <p:spPr bwMode="auto">
            <a:xfrm>
              <a:off x="6003636" y="1318491"/>
              <a:ext cx="193040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P &amp; Factor D</a:t>
              </a:r>
            </a:p>
          </p:txBody>
        </p:sp>
        <p:sp>
          <p:nvSpPr>
            <p:cNvPr id="33" name="Arc 22"/>
            <p:cNvSpPr>
              <a:spLocks/>
            </p:cNvSpPr>
            <p:nvPr/>
          </p:nvSpPr>
          <p:spPr bwMode="auto">
            <a:xfrm rot="10200000">
              <a:off x="5575011" y="1547092"/>
              <a:ext cx="508000" cy="303213"/>
            </a:xfrm>
            <a:custGeom>
              <a:avLst/>
              <a:gdLst>
                <a:gd name="T0" fmla="*/ 2147483647 w 19876"/>
                <a:gd name="T1" fmla="*/ 336839240 h 21462"/>
                <a:gd name="T2" fmla="*/ 1480041285 w 19876"/>
                <a:gd name="T3" fmla="*/ 855028180 h 21462"/>
                <a:gd name="T4" fmla="*/ 0 w 19876"/>
                <a:gd name="T5" fmla="*/ 0 h 21462"/>
                <a:gd name="T6" fmla="*/ 0 60000 65536"/>
                <a:gd name="T7" fmla="*/ 0 60000 65536"/>
                <a:gd name="T8" fmla="*/ 0 60000 65536"/>
                <a:gd name="T9" fmla="*/ 0 w 19876"/>
                <a:gd name="T10" fmla="*/ 0 h 21462"/>
                <a:gd name="T11" fmla="*/ 19876 w 19876"/>
                <a:gd name="T12" fmla="*/ 21462 h 21462"/>
              </a:gdLst>
              <a:ahLst/>
              <a:cxnLst>
                <a:cxn ang="T6">
                  <a:pos x="T0" y="T1"/>
                </a:cxn>
                <a:cxn ang="T7">
                  <a:pos x="T2" y="T3"/>
                </a:cxn>
                <a:cxn ang="T8">
                  <a:pos x="T4" y="T5"/>
                </a:cxn>
              </a:cxnLst>
              <a:rect l="T9" t="T10" r="T11" b="T12"/>
              <a:pathLst>
                <a:path w="19876" h="21462" fill="none" extrusionOk="0">
                  <a:moveTo>
                    <a:pt x="19876" y="8455"/>
                  </a:moveTo>
                  <a:cubicBezTo>
                    <a:pt x="16830" y="15615"/>
                    <a:pt x="10168" y="20584"/>
                    <a:pt x="2436" y="21462"/>
                  </a:cubicBezTo>
                </a:path>
                <a:path w="19876" h="21462" stroke="0" extrusionOk="0">
                  <a:moveTo>
                    <a:pt x="19876" y="8455"/>
                  </a:moveTo>
                  <a:cubicBezTo>
                    <a:pt x="16830" y="15615"/>
                    <a:pt x="10168" y="20584"/>
                    <a:pt x="2436" y="21462"/>
                  </a:cubicBezTo>
                  <a:lnTo>
                    <a:pt x="0" y="0"/>
                  </a:lnTo>
                  <a:lnTo>
                    <a:pt x="19876" y="8455"/>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rot="10800000" wrap="none" anchor="ctr"/>
            <a:lstStyle/>
            <a:p>
              <a:endParaRPr lang="en-US"/>
            </a:p>
          </p:txBody>
        </p:sp>
        <p:sp>
          <p:nvSpPr>
            <p:cNvPr id="34" name="Line 23"/>
            <p:cNvSpPr>
              <a:spLocks noChangeShapeType="1"/>
            </p:cNvSpPr>
            <p:nvPr/>
          </p:nvSpPr>
          <p:spPr bwMode="auto">
            <a:xfrm flipH="1">
              <a:off x="4998750" y="2728191"/>
              <a:ext cx="134937" cy="381000"/>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35" name="Rectangle 24"/>
            <p:cNvSpPr>
              <a:spLocks noChangeArrowheads="1"/>
            </p:cNvSpPr>
            <p:nvPr/>
          </p:nvSpPr>
          <p:spPr bwMode="auto">
            <a:xfrm>
              <a:off x="5811550" y="2055091"/>
              <a:ext cx="242393" cy="52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sz="2000" dirty="0"/>
            </a:p>
          </p:txBody>
        </p:sp>
        <p:sp>
          <p:nvSpPr>
            <p:cNvPr id="36" name="Rectangle 25"/>
            <p:cNvSpPr>
              <a:spLocks noChangeArrowheads="1"/>
            </p:cNvSpPr>
            <p:nvPr/>
          </p:nvSpPr>
          <p:spPr bwMode="auto">
            <a:xfrm>
              <a:off x="5868700" y="1762991"/>
              <a:ext cx="1443037"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Factor B</a:t>
              </a:r>
            </a:p>
          </p:txBody>
        </p:sp>
        <p:sp>
          <p:nvSpPr>
            <p:cNvPr id="37" name="Rectangle 26"/>
            <p:cNvSpPr>
              <a:spLocks noChangeArrowheads="1"/>
            </p:cNvSpPr>
            <p:nvPr/>
          </p:nvSpPr>
          <p:spPr bwMode="auto">
            <a:xfrm>
              <a:off x="5572003" y="3027307"/>
              <a:ext cx="683060"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C3b</a:t>
              </a:r>
              <a:endParaRPr lang="en-US" altLang="en-US" sz="1400" dirty="0"/>
            </a:p>
          </p:txBody>
        </p:sp>
        <p:sp>
          <p:nvSpPr>
            <p:cNvPr id="38" name="Arc 27"/>
            <p:cNvSpPr>
              <a:spLocks/>
            </p:cNvSpPr>
            <p:nvPr/>
          </p:nvSpPr>
          <p:spPr bwMode="auto">
            <a:xfrm rot="377269">
              <a:off x="5179725" y="3286991"/>
              <a:ext cx="365125" cy="242888"/>
            </a:xfrm>
            <a:custGeom>
              <a:avLst/>
              <a:gdLst>
                <a:gd name="T0" fmla="*/ 2147483647 w 21457"/>
                <a:gd name="T1" fmla="*/ 293962961 h 21600"/>
                <a:gd name="T2" fmla="*/ 0 w 21457"/>
                <a:gd name="T3" fmla="*/ 33806220 h 21600"/>
                <a:gd name="T4" fmla="*/ 2147483647 w 21457"/>
                <a:gd name="T5" fmla="*/ 0 h 21600"/>
                <a:gd name="T6" fmla="*/ 0 60000 65536"/>
                <a:gd name="T7" fmla="*/ 0 60000 65536"/>
                <a:gd name="T8" fmla="*/ 0 60000 65536"/>
                <a:gd name="T9" fmla="*/ 0 w 21457"/>
                <a:gd name="T10" fmla="*/ 0 h 21600"/>
                <a:gd name="T11" fmla="*/ 21457 w 21457"/>
                <a:gd name="T12" fmla="*/ 21600 h 21600"/>
              </a:gdLst>
              <a:ahLst/>
              <a:cxnLst>
                <a:cxn ang="T6">
                  <a:pos x="T0" y="T1"/>
                </a:cxn>
                <a:cxn ang="T7">
                  <a:pos x="T2" y="T3"/>
                </a:cxn>
                <a:cxn ang="T8">
                  <a:pos x="T4" y="T5"/>
                </a:cxn>
              </a:cxnLst>
              <a:rect l="T9" t="T10" r="T11" b="T12"/>
              <a:pathLst>
                <a:path w="21457" h="21600" fill="none" extrusionOk="0">
                  <a:moveTo>
                    <a:pt x="21457" y="21600"/>
                  </a:moveTo>
                  <a:cubicBezTo>
                    <a:pt x="10488" y="21600"/>
                    <a:pt x="1261" y="13379"/>
                    <a:pt x="0" y="2483"/>
                  </a:cubicBezTo>
                </a:path>
                <a:path w="21457" h="21600" stroke="0" extrusionOk="0">
                  <a:moveTo>
                    <a:pt x="21457" y="21600"/>
                  </a:moveTo>
                  <a:cubicBezTo>
                    <a:pt x="10488" y="21600"/>
                    <a:pt x="1261" y="13379"/>
                    <a:pt x="0" y="2483"/>
                  </a:cubicBezTo>
                  <a:lnTo>
                    <a:pt x="21457" y="0"/>
                  </a:lnTo>
                  <a:lnTo>
                    <a:pt x="21457" y="2160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9" name="Arc 34"/>
            <p:cNvSpPr>
              <a:spLocks/>
            </p:cNvSpPr>
            <p:nvPr/>
          </p:nvSpPr>
          <p:spPr bwMode="auto">
            <a:xfrm rot="590013" flipH="1">
              <a:off x="5017799" y="3433042"/>
              <a:ext cx="601662" cy="263525"/>
            </a:xfrm>
            <a:custGeom>
              <a:avLst/>
              <a:gdLst>
                <a:gd name="T0" fmla="*/ 2147483647 w 24023"/>
                <a:gd name="T1" fmla="*/ 0 h 21600"/>
                <a:gd name="T2" fmla="*/ 0 w 24023"/>
                <a:gd name="T3" fmla="*/ 310417871 h 21600"/>
                <a:gd name="T4" fmla="*/ 916119644 w 24023"/>
                <a:gd name="T5" fmla="*/ 0 h 21600"/>
                <a:gd name="T6" fmla="*/ 0 60000 65536"/>
                <a:gd name="T7" fmla="*/ 0 60000 65536"/>
                <a:gd name="T8" fmla="*/ 0 60000 65536"/>
                <a:gd name="T9" fmla="*/ 0 w 24023"/>
                <a:gd name="T10" fmla="*/ 0 h 21600"/>
                <a:gd name="T11" fmla="*/ 24023 w 24023"/>
                <a:gd name="T12" fmla="*/ 21600 h 21600"/>
              </a:gdLst>
              <a:ahLst/>
              <a:cxnLst>
                <a:cxn ang="T6">
                  <a:pos x="T0" y="T1"/>
                </a:cxn>
                <a:cxn ang="T7">
                  <a:pos x="T2" y="T3"/>
                </a:cxn>
                <a:cxn ang="T8">
                  <a:pos x="T4" y="T5"/>
                </a:cxn>
              </a:cxnLst>
              <a:rect l="T9" t="T10" r="T11" b="T12"/>
              <a:pathLst>
                <a:path w="24023" h="21600" fill="none" extrusionOk="0">
                  <a:moveTo>
                    <a:pt x="24023" y="0"/>
                  </a:moveTo>
                  <a:cubicBezTo>
                    <a:pt x="24023" y="11929"/>
                    <a:pt x="14352" y="21600"/>
                    <a:pt x="2423" y="21600"/>
                  </a:cubicBezTo>
                  <a:cubicBezTo>
                    <a:pt x="1613" y="21600"/>
                    <a:pt x="804" y="21554"/>
                    <a:pt x="0" y="21463"/>
                  </a:cubicBezTo>
                </a:path>
                <a:path w="24023" h="21600" stroke="0" extrusionOk="0">
                  <a:moveTo>
                    <a:pt x="24023" y="0"/>
                  </a:moveTo>
                  <a:cubicBezTo>
                    <a:pt x="24023" y="11929"/>
                    <a:pt x="14352" y="21600"/>
                    <a:pt x="2423" y="21600"/>
                  </a:cubicBezTo>
                  <a:cubicBezTo>
                    <a:pt x="1613" y="21600"/>
                    <a:pt x="804" y="21554"/>
                    <a:pt x="0" y="21463"/>
                  </a:cubicBezTo>
                  <a:lnTo>
                    <a:pt x="2423" y="0"/>
                  </a:lnTo>
                  <a:lnTo>
                    <a:pt x="24023" y="0"/>
                  </a:lnTo>
                  <a:close/>
                </a:path>
              </a:pathLst>
            </a:custGeom>
            <a:noFill/>
            <a:ln w="25400" cap="rnd">
              <a:solidFill>
                <a:schemeClr val="tx1"/>
              </a:solidFill>
              <a:round/>
              <a:headEnd type="none" w="sm" len="sm"/>
              <a:tailEnd type="stealth" w="med" len="lg"/>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0" name="Arc 36"/>
            <p:cNvSpPr>
              <a:spLocks/>
            </p:cNvSpPr>
            <p:nvPr/>
          </p:nvSpPr>
          <p:spPr bwMode="auto">
            <a:xfrm>
              <a:off x="6067136" y="1650279"/>
              <a:ext cx="1244600" cy="1968500"/>
            </a:xfrm>
            <a:custGeom>
              <a:avLst/>
              <a:gdLst>
                <a:gd name="T0" fmla="*/ 2147483647 w 21600"/>
                <a:gd name="T1" fmla="*/ 0 h 37935"/>
                <a:gd name="T2" fmla="*/ 2147483647 w 21600"/>
                <a:gd name="T3" fmla="*/ 2147483647 h 37935"/>
                <a:gd name="T4" fmla="*/ 0 w 21600"/>
                <a:gd name="T5" fmla="*/ 2147483647 h 37935"/>
                <a:gd name="T6" fmla="*/ 0 60000 65536"/>
                <a:gd name="T7" fmla="*/ 0 60000 65536"/>
                <a:gd name="T8" fmla="*/ 0 60000 65536"/>
                <a:gd name="T9" fmla="*/ 0 w 21600"/>
                <a:gd name="T10" fmla="*/ 0 h 37935"/>
                <a:gd name="T11" fmla="*/ 21600 w 21600"/>
                <a:gd name="T12" fmla="*/ 37935 h 37935"/>
              </a:gdLst>
              <a:ahLst/>
              <a:cxnLst>
                <a:cxn ang="T6">
                  <a:pos x="T0" y="T1"/>
                </a:cxn>
                <a:cxn ang="T7">
                  <a:pos x="T2" y="T3"/>
                </a:cxn>
                <a:cxn ang="T8">
                  <a:pos x="T4" y="T5"/>
                </a:cxn>
              </a:cxnLst>
              <a:rect l="T9" t="T10" r="T11" b="T12"/>
              <a:pathLst>
                <a:path w="21600" h="37935" fill="none" extrusionOk="0">
                  <a:moveTo>
                    <a:pt x="14115" y="0"/>
                  </a:moveTo>
                  <a:cubicBezTo>
                    <a:pt x="18868" y="4103"/>
                    <a:pt x="21600" y="10071"/>
                    <a:pt x="21600" y="16350"/>
                  </a:cubicBezTo>
                  <a:cubicBezTo>
                    <a:pt x="21600" y="27967"/>
                    <a:pt x="12411" y="37503"/>
                    <a:pt x="802" y="37935"/>
                  </a:cubicBezTo>
                </a:path>
                <a:path w="21600" h="37935" stroke="0" extrusionOk="0">
                  <a:moveTo>
                    <a:pt x="14115" y="0"/>
                  </a:moveTo>
                  <a:cubicBezTo>
                    <a:pt x="18868" y="4103"/>
                    <a:pt x="21600" y="10071"/>
                    <a:pt x="21600" y="16350"/>
                  </a:cubicBezTo>
                  <a:cubicBezTo>
                    <a:pt x="21600" y="27967"/>
                    <a:pt x="12411" y="37503"/>
                    <a:pt x="802" y="37935"/>
                  </a:cubicBezTo>
                  <a:lnTo>
                    <a:pt x="0" y="16350"/>
                  </a:lnTo>
                  <a:lnTo>
                    <a:pt x="14115" y="0"/>
                  </a:lnTo>
                  <a:close/>
                </a:path>
              </a:pathLst>
            </a:custGeom>
            <a:noFill/>
            <a:ln w="25400" cap="rnd">
              <a:solidFill>
                <a:schemeClr val="tx1"/>
              </a:solidFill>
              <a:round/>
              <a:headEnd type="stealth" w="med" len="lg"/>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 name="Line 7"/>
            <p:cNvSpPr>
              <a:spLocks noChangeShapeType="1"/>
            </p:cNvSpPr>
            <p:nvPr/>
          </p:nvSpPr>
          <p:spPr bwMode="auto">
            <a:xfrm>
              <a:off x="4954299" y="34393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2" name="Line 7"/>
            <p:cNvSpPr>
              <a:spLocks noChangeShapeType="1"/>
            </p:cNvSpPr>
            <p:nvPr/>
          </p:nvSpPr>
          <p:spPr bwMode="auto">
            <a:xfrm>
              <a:off x="4943186" y="4531591"/>
              <a:ext cx="0" cy="6619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3" name="Line 7"/>
            <p:cNvSpPr>
              <a:spLocks noChangeShapeType="1"/>
            </p:cNvSpPr>
            <p:nvPr/>
          </p:nvSpPr>
          <p:spPr bwMode="auto">
            <a:xfrm>
              <a:off x="4943186" y="5433291"/>
              <a:ext cx="0" cy="446088"/>
            </a:xfrm>
            <a:prstGeom prst="line">
              <a:avLst/>
            </a:prstGeom>
            <a:noFill/>
            <a:ln w="254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44" name="Rectangle 15"/>
            <p:cNvSpPr>
              <a:spLocks noChangeArrowheads="1"/>
            </p:cNvSpPr>
            <p:nvPr/>
          </p:nvSpPr>
          <p:spPr bwMode="auto">
            <a:xfrm>
              <a:off x="4711909" y="3026886"/>
              <a:ext cx="541017" cy="407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t>
              </a:r>
            </a:p>
          </p:txBody>
        </p:sp>
        <p:grpSp>
          <p:nvGrpSpPr>
            <p:cNvPr id="45" name="Group 51"/>
            <p:cNvGrpSpPr>
              <a:grpSpLocks/>
            </p:cNvGrpSpPr>
            <p:nvPr/>
          </p:nvGrpSpPr>
          <p:grpSpPr bwMode="auto">
            <a:xfrm>
              <a:off x="5438803" y="3080618"/>
              <a:ext cx="936625" cy="1044575"/>
              <a:chOff x="1136" y="414"/>
              <a:chExt cx="664" cy="658"/>
            </a:xfrm>
          </p:grpSpPr>
          <p:pic>
            <p:nvPicPr>
              <p:cNvPr id="53" name="Picture 52" descr="C3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 y="414"/>
                <a:ext cx="664" cy="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 name="Text Box 53"/>
              <p:cNvSpPr txBox="1">
                <a:spLocks noChangeArrowheads="1"/>
              </p:cNvSpPr>
              <p:nvPr/>
            </p:nvSpPr>
            <p:spPr bwMode="auto">
              <a:xfrm>
                <a:off x="1215" y="816"/>
                <a:ext cx="474" cy="256"/>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C3a</a:t>
                </a:r>
              </a:p>
            </p:txBody>
          </p:sp>
        </p:grpSp>
        <p:grpSp>
          <p:nvGrpSpPr>
            <p:cNvPr id="46" name="Group 54"/>
            <p:cNvGrpSpPr>
              <a:grpSpLocks/>
            </p:cNvGrpSpPr>
            <p:nvPr/>
          </p:nvGrpSpPr>
          <p:grpSpPr bwMode="auto">
            <a:xfrm>
              <a:off x="5635367" y="4672880"/>
              <a:ext cx="712224" cy="688975"/>
              <a:chOff x="5395" y="593"/>
              <a:chExt cx="505" cy="434"/>
            </a:xfrm>
          </p:grpSpPr>
          <p:pic>
            <p:nvPicPr>
              <p:cNvPr id="51" name="Picture 55" descr="C5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 y="593"/>
                <a:ext cx="457" cy="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Text Box 56"/>
              <p:cNvSpPr txBox="1">
                <a:spLocks noChangeArrowheads="1"/>
              </p:cNvSpPr>
              <p:nvPr/>
            </p:nvSpPr>
            <p:spPr bwMode="auto">
              <a:xfrm>
                <a:off x="5412" y="665"/>
                <a:ext cx="488" cy="282"/>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1400" b="1" dirty="0"/>
                  <a:t>C5</a:t>
                </a:r>
                <a:r>
                  <a:rPr lang="en-US" altLang="en-US" sz="1600" b="1" dirty="0"/>
                  <a:t>a</a:t>
                </a:r>
              </a:p>
            </p:txBody>
          </p:sp>
        </p:grpSp>
        <p:pic>
          <p:nvPicPr>
            <p:cNvPr id="47" name="Picture 64" descr="MAC"/>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2836" y="5587279"/>
              <a:ext cx="546100" cy="836612"/>
            </a:xfrm>
            <a:prstGeom prst="rect">
              <a:avLst/>
            </a:prstGeom>
            <a:solidFill>
              <a:schemeClr val="hlink">
                <a:alpha val="47842"/>
              </a:schemeClr>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8" name="Right Arrow 47"/>
            <p:cNvSpPr/>
            <p:nvPr/>
          </p:nvSpPr>
          <p:spPr>
            <a:xfrm flipH="1">
              <a:off x="7341220" y="1819514"/>
              <a:ext cx="849085" cy="34977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4107596" y="1266594"/>
              <a:ext cx="976036" cy="369332"/>
            </a:xfrm>
            <a:prstGeom prst="rect">
              <a:avLst/>
            </a:prstGeom>
            <a:noFill/>
          </p:spPr>
          <p:txBody>
            <a:bodyPr wrap="none" rtlCol="0">
              <a:spAutoFit/>
            </a:bodyPr>
            <a:lstStyle/>
            <a:p>
              <a:r>
                <a:rPr lang="en-US" b="1" dirty="0"/>
                <a:t>Factor H</a:t>
              </a:r>
            </a:p>
          </p:txBody>
        </p:sp>
        <p:cxnSp>
          <p:nvCxnSpPr>
            <p:cNvPr id="50" name="Straight Arrow Connector 49"/>
            <p:cNvCxnSpPr/>
            <p:nvPr/>
          </p:nvCxnSpPr>
          <p:spPr>
            <a:xfrm>
              <a:off x="4735532" y="1780506"/>
              <a:ext cx="307321" cy="51292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
        <p:nvSpPr>
          <p:cNvPr id="55" name="TextBox 54"/>
          <p:cNvSpPr txBox="1"/>
          <p:nvPr/>
        </p:nvSpPr>
        <p:spPr>
          <a:xfrm>
            <a:off x="4423333" y="1638630"/>
            <a:ext cx="965714" cy="369332"/>
          </a:xfrm>
          <a:prstGeom prst="rect">
            <a:avLst/>
          </a:prstGeom>
          <a:noFill/>
        </p:spPr>
        <p:txBody>
          <a:bodyPr wrap="none" rtlCol="0">
            <a:spAutoFit/>
          </a:bodyPr>
          <a:lstStyle/>
          <a:p>
            <a:r>
              <a:rPr lang="en-US" dirty="0"/>
              <a:t>Novartis</a:t>
            </a:r>
          </a:p>
        </p:txBody>
      </p:sp>
      <p:sp>
        <p:nvSpPr>
          <p:cNvPr id="56" name="TextBox 55"/>
          <p:cNvSpPr txBox="1"/>
          <p:nvPr/>
        </p:nvSpPr>
        <p:spPr>
          <a:xfrm>
            <a:off x="4632034" y="1890419"/>
            <a:ext cx="909223" cy="369332"/>
          </a:xfrm>
          <a:prstGeom prst="rect">
            <a:avLst/>
          </a:prstGeom>
          <a:noFill/>
        </p:spPr>
        <p:txBody>
          <a:bodyPr wrap="none" rtlCol="0">
            <a:spAutoFit/>
          </a:bodyPr>
          <a:lstStyle/>
          <a:p>
            <a:r>
              <a:rPr lang="en-US" b="1" dirty="0"/>
              <a:t>LNP023</a:t>
            </a:r>
          </a:p>
        </p:txBody>
      </p:sp>
      <p:sp>
        <p:nvSpPr>
          <p:cNvPr id="3" name="Title 2">
            <a:extLst>
              <a:ext uri="{FF2B5EF4-FFF2-40B4-BE49-F238E27FC236}">
                <a16:creationId xmlns:a16="http://schemas.microsoft.com/office/drawing/2014/main" id="{5BF01671-1A99-A9DE-5B84-77A4A649D36E}"/>
              </a:ext>
            </a:extLst>
          </p:cNvPr>
          <p:cNvSpPr>
            <a:spLocks noGrp="1"/>
          </p:cNvSpPr>
          <p:nvPr>
            <p:ph type="title"/>
          </p:nvPr>
        </p:nvSpPr>
        <p:spPr>
          <a:xfrm>
            <a:off x="609600" y="102520"/>
            <a:ext cx="10744200" cy="1185577"/>
          </a:xfrm>
        </p:spPr>
        <p:txBody>
          <a:bodyPr/>
          <a:lstStyle/>
          <a:p>
            <a:r>
              <a:rPr lang="en-US" dirty="0"/>
              <a:t>Factor B Inhibitor</a:t>
            </a:r>
          </a:p>
        </p:txBody>
      </p:sp>
      <p:sp>
        <p:nvSpPr>
          <p:cNvPr id="4" name="Content Placeholder 3">
            <a:extLst>
              <a:ext uri="{FF2B5EF4-FFF2-40B4-BE49-F238E27FC236}">
                <a16:creationId xmlns:a16="http://schemas.microsoft.com/office/drawing/2014/main" id="{5068ABAB-EFFB-1C32-DAC5-E5BBBA2E755E}"/>
              </a:ext>
            </a:extLst>
          </p:cNvPr>
          <p:cNvSpPr>
            <a:spLocks noGrp="1"/>
          </p:cNvSpPr>
          <p:nvPr>
            <p:ph idx="1"/>
          </p:nvPr>
        </p:nvSpPr>
        <p:spPr>
          <a:xfrm>
            <a:off x="6110475" y="1246478"/>
            <a:ext cx="5465881" cy="4722477"/>
          </a:xfrm>
        </p:spPr>
        <p:txBody>
          <a:bodyPr>
            <a:normAutofit lnSpcReduction="10000"/>
          </a:bodyPr>
          <a:lstStyle/>
          <a:p>
            <a:pPr>
              <a:spcBef>
                <a:spcPts val="2400"/>
              </a:spcBef>
            </a:pPr>
            <a:r>
              <a:rPr lang="en-US" sz="1800" b="1" dirty="0">
                <a:cs typeface="Arial" panose="020B0604020202020204" pitchFamily="34" charset="0"/>
              </a:rPr>
              <a:t>Benefits:  </a:t>
            </a:r>
            <a:r>
              <a:rPr lang="en-US" sz="1800" dirty="0">
                <a:cs typeface="Arial" panose="020B0604020202020204" pitchFamily="34" charset="0"/>
              </a:rPr>
              <a:t>Oral drug taken twice a day</a:t>
            </a:r>
          </a:p>
          <a:p>
            <a:pPr>
              <a:spcBef>
                <a:spcPts val="2400"/>
              </a:spcBef>
            </a:pPr>
            <a:r>
              <a:rPr lang="en-US" sz="1800" dirty="0">
                <a:cs typeface="Arial" panose="020B0604020202020204" pitchFamily="34" charset="0"/>
              </a:rPr>
              <a:t>So far very effective in combination with C5 inhibitors and as monotherapy  </a:t>
            </a:r>
          </a:p>
          <a:p>
            <a:pPr>
              <a:spcBef>
                <a:spcPts val="2400"/>
              </a:spcBef>
            </a:pPr>
            <a:r>
              <a:rPr lang="en-US" sz="1800" dirty="0">
                <a:cs typeface="Arial" panose="020B0604020202020204" pitchFamily="34" charset="0"/>
              </a:rPr>
              <a:t>Appears effective with rapid and durable reduction in </a:t>
            </a:r>
            <a:r>
              <a:rPr lang="en-US" sz="1800" dirty="0" err="1">
                <a:cs typeface="Arial" panose="020B0604020202020204" pitchFamily="34" charset="0"/>
              </a:rPr>
              <a:t>LDH</a:t>
            </a:r>
            <a:r>
              <a:rPr lang="en-US" sz="1800" dirty="0">
                <a:cs typeface="Arial" panose="020B0604020202020204" pitchFamily="34" charset="0"/>
              </a:rPr>
              <a:t> and improvement in markers of hemolysis in most patients</a:t>
            </a:r>
          </a:p>
          <a:p>
            <a:pPr>
              <a:spcBef>
                <a:spcPts val="2400"/>
              </a:spcBef>
            </a:pPr>
            <a:r>
              <a:rPr lang="en-US" sz="1800" dirty="0">
                <a:cs typeface="Arial" panose="020B0604020202020204" pitchFamily="34" charset="0"/>
              </a:rPr>
              <a:t>Will likely be a single agent or to rescue non-responders to other therapies  </a:t>
            </a:r>
          </a:p>
          <a:p>
            <a:pPr>
              <a:spcBef>
                <a:spcPts val="2400"/>
              </a:spcBef>
            </a:pPr>
            <a:r>
              <a:rPr lang="en-US" sz="1800" dirty="0">
                <a:cs typeface="Arial" panose="020B0604020202020204" pitchFamily="34" charset="0"/>
              </a:rPr>
              <a:t>Improve intravascular and extravascular hemolysis</a:t>
            </a:r>
          </a:p>
          <a:p>
            <a:pPr>
              <a:spcBef>
                <a:spcPts val="2400"/>
              </a:spcBef>
            </a:pPr>
            <a:r>
              <a:rPr lang="en-US" sz="1800" b="1" dirty="0">
                <a:cs typeface="Arial" panose="020B0604020202020204" pitchFamily="34" charset="0"/>
              </a:rPr>
              <a:t>Downside: </a:t>
            </a:r>
            <a:r>
              <a:rPr lang="en-US" sz="1800" dirty="0">
                <a:cs typeface="Arial" panose="020B0604020202020204" pitchFamily="34" charset="0"/>
              </a:rPr>
              <a:t>Limited long term safety data compared to C5 inhibitors </a:t>
            </a:r>
          </a:p>
          <a:p>
            <a:pPr>
              <a:spcBef>
                <a:spcPts val="2400"/>
              </a:spcBef>
            </a:pPr>
            <a:endParaRPr lang="en-US" sz="1800" dirty="0"/>
          </a:p>
          <a:p>
            <a:pPr>
              <a:spcBef>
                <a:spcPts val="2400"/>
              </a:spcBef>
            </a:pPr>
            <a:endParaRPr lang="en-US" sz="1800" dirty="0"/>
          </a:p>
        </p:txBody>
      </p:sp>
      <p:sp>
        <p:nvSpPr>
          <p:cNvPr id="5" name="Footer Placeholder 4">
            <a:extLst>
              <a:ext uri="{FF2B5EF4-FFF2-40B4-BE49-F238E27FC236}">
                <a16:creationId xmlns:a16="http://schemas.microsoft.com/office/drawing/2014/main" id="{9DA3A9EC-8187-F342-1661-A805E9037A7A}"/>
              </a:ext>
            </a:extLst>
          </p:cNvPr>
          <p:cNvSpPr>
            <a:spLocks noGrp="1"/>
          </p:cNvSpPr>
          <p:nvPr>
            <p:ph type="ftr" sz="quarter" idx="3"/>
          </p:nvPr>
        </p:nvSpPr>
        <p:spPr>
          <a:xfrm>
            <a:off x="609600" y="6148478"/>
            <a:ext cx="10744199" cy="650003"/>
          </a:xfrm>
        </p:spPr>
        <p:txBody>
          <a:bodyPr/>
          <a:lstStyle/>
          <a:p>
            <a:r>
              <a:rPr lang="fr-FR" dirty="0" err="1"/>
              <a:t>Gavriilaki</a:t>
            </a:r>
            <a:r>
              <a:rPr lang="fr-FR" dirty="0"/>
              <a:t> E, et al. </a:t>
            </a:r>
            <a:r>
              <a:rPr lang="fr-FR" i="1" dirty="0"/>
              <a:t>Blood. </a:t>
            </a:r>
            <a:r>
              <a:rPr lang="fr-FR" dirty="0"/>
              <a:t>2022;139(25):3571-3582.</a:t>
            </a:r>
          </a:p>
          <a:p>
            <a:r>
              <a:rPr lang="fr-FR" dirty="0" err="1"/>
              <a:t>Jalink</a:t>
            </a:r>
            <a:r>
              <a:rPr lang="fr-FR" dirty="0"/>
              <a:t> M, et al. </a:t>
            </a:r>
            <a:r>
              <a:rPr lang="fr-FR" i="1" dirty="0" err="1"/>
              <a:t>Semin</a:t>
            </a:r>
            <a:r>
              <a:rPr lang="fr-FR" i="1" dirty="0"/>
              <a:t> </a:t>
            </a:r>
            <a:r>
              <a:rPr lang="fr-FR" i="1" dirty="0" err="1"/>
              <a:t>Immunopathol</a:t>
            </a:r>
            <a:r>
              <a:rPr lang="fr-FR" i="1" dirty="0"/>
              <a:t>. </a:t>
            </a:r>
            <a:r>
              <a:rPr lang="fr-FR" dirty="0"/>
              <a:t>2021;43(6):799-816.</a:t>
            </a:r>
          </a:p>
          <a:p>
            <a:r>
              <a:rPr lang="fr-FR" dirty="0"/>
              <a:t>Sarma </a:t>
            </a:r>
            <a:r>
              <a:rPr lang="fr-FR" dirty="0" err="1"/>
              <a:t>JV</a:t>
            </a:r>
            <a:r>
              <a:rPr lang="fr-FR" dirty="0"/>
              <a:t>, et al. </a:t>
            </a:r>
            <a:r>
              <a:rPr lang="fr-FR" i="1" dirty="0" err="1"/>
              <a:t>Cell</a:t>
            </a:r>
            <a:r>
              <a:rPr lang="fr-FR" i="1" dirty="0"/>
              <a:t> Tissue </a:t>
            </a:r>
            <a:r>
              <a:rPr lang="fr-FR" i="1" dirty="0" err="1"/>
              <a:t>Res</a:t>
            </a:r>
            <a:r>
              <a:rPr lang="fr-FR" i="1" dirty="0"/>
              <a:t>. </a:t>
            </a:r>
            <a:r>
              <a:rPr lang="fr-FR" dirty="0"/>
              <a:t>2011;343(1):227-35.</a:t>
            </a:r>
          </a:p>
        </p:txBody>
      </p:sp>
    </p:spTree>
    <p:extLst>
      <p:ext uri="{BB962C8B-B14F-4D97-AF65-F5344CB8AC3E}">
        <p14:creationId xmlns:p14="http://schemas.microsoft.com/office/powerpoint/2010/main" val="2322103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8CDAE-5B74-231A-A405-DEAC8E515B9F}"/>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303B571B-BBD9-7B25-FCA3-21A67C1E7246}"/>
              </a:ext>
            </a:extLst>
          </p:cNvPr>
          <p:cNvSpPr>
            <a:spLocks noGrp="1"/>
          </p:cNvSpPr>
          <p:nvPr>
            <p:ph idx="1"/>
          </p:nvPr>
        </p:nvSpPr>
        <p:spPr>
          <a:xfrm>
            <a:off x="609600" y="1477906"/>
            <a:ext cx="10349345" cy="4722477"/>
          </a:xfrm>
        </p:spPr>
        <p:txBody>
          <a:bodyPr>
            <a:normAutofit/>
          </a:bodyPr>
          <a:lstStyle/>
          <a:p>
            <a:pPr>
              <a:spcBef>
                <a:spcPts val="2400"/>
              </a:spcBef>
            </a:pPr>
            <a:r>
              <a:rPr lang="en-US" sz="2800" dirty="0"/>
              <a:t>There will be choices for therapy! </a:t>
            </a:r>
          </a:p>
          <a:p>
            <a:pPr>
              <a:spcBef>
                <a:spcPts val="2400"/>
              </a:spcBef>
            </a:pPr>
            <a:r>
              <a:rPr lang="en-US" sz="2800" dirty="0"/>
              <a:t>Patients may have preferences: including self injection and future oral treatments</a:t>
            </a:r>
          </a:p>
          <a:p>
            <a:pPr>
              <a:spcBef>
                <a:spcPts val="2400"/>
              </a:spcBef>
            </a:pPr>
            <a:r>
              <a:rPr lang="en-US" sz="2800" dirty="0"/>
              <a:t>While cure is not in sight, new drugs will convert this disease into a more manageable condition</a:t>
            </a:r>
          </a:p>
          <a:p>
            <a:pPr>
              <a:spcBef>
                <a:spcPts val="2400"/>
              </a:spcBef>
            </a:pPr>
            <a:r>
              <a:rPr lang="en-US" sz="2800" dirty="0"/>
              <a:t>Curative treatments are being conceptualized: there is more hope!!!!! </a:t>
            </a:r>
          </a:p>
        </p:txBody>
      </p:sp>
    </p:spTree>
    <p:extLst>
      <p:ext uri="{BB962C8B-B14F-4D97-AF65-F5344CB8AC3E}">
        <p14:creationId xmlns:p14="http://schemas.microsoft.com/office/powerpoint/2010/main" val="1352673460"/>
      </p:ext>
    </p:extLst>
  </p:cSld>
  <p:clrMapOvr>
    <a:masterClrMapping/>
  </p:clrMapOvr>
</p:sld>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HemOnc-2020</Template>
  <TotalTime>0</TotalTime>
  <Words>930</Words>
  <Application>Microsoft Office PowerPoint</Application>
  <PresentationFormat>Widescreen</PresentationFormat>
  <Paragraphs>162</Paragraphs>
  <Slides>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HemOnc-2020</vt:lpstr>
      <vt:lpstr>Paroxysmal Nocturnal Hemoglobinuria (PNH) in the Era of New Therapies</vt:lpstr>
      <vt:lpstr>Disclaimer</vt:lpstr>
      <vt:lpstr>Complement Inhibition</vt:lpstr>
      <vt:lpstr>C5 Inhibitors</vt:lpstr>
      <vt:lpstr>C3 Inhibitor</vt:lpstr>
      <vt:lpstr>Factor D Inhibitors</vt:lpstr>
      <vt:lpstr>Factor B Inhibitor</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2022-08-03T19:51:01Z</dcterms:modified>
</cp:coreProperties>
</file>