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3"/>
  </p:notesMasterIdLst>
  <p:sldIdLst>
    <p:sldId id="258" r:id="rId2"/>
    <p:sldId id="256" r:id="rId3"/>
    <p:sldId id="259" r:id="rId4"/>
    <p:sldId id="260" r:id="rId5"/>
    <p:sldId id="261" r:id="rId6"/>
    <p:sldId id="262" r:id="rId7"/>
    <p:sldId id="874" r:id="rId8"/>
    <p:sldId id="769" r:id="rId9"/>
    <p:sldId id="872" r:id="rId10"/>
    <p:sldId id="875" r:id="rId11"/>
    <p:sldId id="8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570" userDrawn="1">
          <p15:clr>
            <a:srgbClr val="A4A3A4"/>
          </p15:clr>
        </p15:guide>
        <p15:guide id="3" pos="1848" userDrawn="1">
          <p15:clr>
            <a:srgbClr val="A4A3A4"/>
          </p15:clr>
        </p15:guide>
        <p15:guide id="4" pos="535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1077" autoAdjust="0"/>
  </p:normalViewPr>
  <p:slideViewPr>
    <p:cSldViewPr snapToGrid="0">
      <p:cViewPr varScale="1">
        <p:scale>
          <a:sx n="72" d="100"/>
          <a:sy n="72" d="100"/>
        </p:scale>
        <p:origin x="90" y="1176"/>
      </p:cViewPr>
      <p:guideLst>
        <p:guide orient="horz" pos="2160"/>
        <p:guide pos="3570"/>
        <p:guide pos="1848"/>
        <p:guide pos="535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6">
            <a:extLst>
              <a:ext uri="{FF2B5EF4-FFF2-40B4-BE49-F238E27FC236}">
                <a16:creationId xmlns:a16="http://schemas.microsoft.com/office/drawing/2014/main" id="{42A244E0-1186-47C4-B0CA-E5C6C12A2E79}"/>
              </a:ext>
            </a:extLst>
          </p:cNvPr>
          <p:cNvSpPr>
            <a:spLocks noGrp="1" noChangeArrowheads="1"/>
          </p:cNvSpPr>
          <p:nvPr>
            <p:ph type="ftr" sz="quarter" idx="4"/>
          </p:nvPr>
        </p:nvSpPr>
        <p:spPr>
          <a:noFill/>
        </p:spPr>
        <p:txBody>
          <a:bodyPr/>
          <a:lstStyle>
            <a:lvl1pPr defTabSz="955675">
              <a:spcBef>
                <a:spcPct val="30000"/>
              </a:spcBef>
              <a:defRPr sz="1200">
                <a:solidFill>
                  <a:schemeClr val="tx1"/>
                </a:solidFill>
                <a:latin typeface="Arial" panose="020B0604020202020204" pitchFamily="34" charset="0"/>
              </a:defRPr>
            </a:lvl1pPr>
            <a:lvl2pPr marL="742950" indent="-285750" defTabSz="955675">
              <a:spcBef>
                <a:spcPct val="30000"/>
              </a:spcBef>
              <a:defRPr sz="1200">
                <a:solidFill>
                  <a:schemeClr val="tx1"/>
                </a:solidFill>
                <a:latin typeface="Arial" panose="020B0604020202020204" pitchFamily="34" charset="0"/>
              </a:defRPr>
            </a:lvl2pPr>
            <a:lvl3pPr marL="1143000" indent="-228600" defTabSz="955675">
              <a:spcBef>
                <a:spcPct val="30000"/>
              </a:spcBef>
              <a:defRPr sz="1200">
                <a:solidFill>
                  <a:schemeClr val="tx1"/>
                </a:solidFill>
                <a:latin typeface="Arial" panose="020B0604020202020204" pitchFamily="34" charset="0"/>
              </a:defRPr>
            </a:lvl3pPr>
            <a:lvl4pPr marL="1600200" indent="-228600" defTabSz="955675">
              <a:spcBef>
                <a:spcPct val="30000"/>
              </a:spcBef>
              <a:defRPr sz="1200">
                <a:solidFill>
                  <a:schemeClr val="tx1"/>
                </a:solidFill>
                <a:latin typeface="Arial" panose="020B0604020202020204" pitchFamily="34" charset="0"/>
              </a:defRPr>
            </a:lvl4pPr>
            <a:lvl5pPr marL="2057400" indent="-228600" defTabSz="955675">
              <a:spcBef>
                <a:spcPct val="30000"/>
              </a:spcBef>
              <a:defRPr sz="1200">
                <a:solidFill>
                  <a:schemeClr val="tx1"/>
                </a:solidFill>
                <a:latin typeface="Arial" panose="020B0604020202020204" pitchFamily="34" charset="0"/>
              </a:defRPr>
            </a:lvl5pPr>
            <a:lvl6pPr marL="2514600" indent="-228600" defTabSz="955675"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55675"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55675"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55675"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ctr" defTabSz="955675" rtl="0" eaLnBrk="1" fontAlgn="base" latinLnBrk="0" hangingPunct="1">
              <a:lnSpc>
                <a:spcPct val="100000"/>
              </a:lnSpc>
              <a:spcBef>
                <a:spcPct val="0"/>
              </a:spcBef>
              <a:spcAft>
                <a:spcPct val="0"/>
              </a:spcAft>
              <a:buClrTx/>
              <a:buSzTx/>
              <a:buFontTx/>
              <a:buNone/>
              <a:tabLst/>
              <a:defRPr/>
            </a:pPr>
            <a:r>
              <a:rPr kumimoji="0" lang="en-US" altLang="en-US" sz="1300" b="1" i="0" u="none" strike="noStrike" kern="1200" cap="none" spc="0" normalizeH="0" baseline="0" noProof="0">
                <a:ln>
                  <a:noFill/>
                </a:ln>
                <a:solidFill>
                  <a:srgbClr val="000000"/>
                </a:solidFill>
                <a:effectLst/>
                <a:uLnTx/>
                <a:uFillTx/>
                <a:latin typeface="Arial" panose="020B0604020202020204" pitchFamily="34" charset="0"/>
                <a:ea typeface="+mn-ea"/>
                <a:cs typeface="+mn-cs"/>
              </a:rPr>
              <a:t>For Training Purposes Only. Not For Distribution.</a:t>
            </a:r>
            <a:br>
              <a:rPr kumimoji="0" lang="en-US" altLang="en-US" sz="1300" b="1" i="0" u="none" strike="noStrike" kern="1200" cap="none" spc="0" normalizeH="0" baseline="0" noProof="0">
                <a:ln>
                  <a:noFill/>
                </a:ln>
                <a:solidFill>
                  <a:srgbClr val="000000"/>
                </a:solidFill>
                <a:effectLst/>
                <a:uLnTx/>
                <a:uFillTx/>
                <a:latin typeface="Arial" panose="020B0604020202020204" pitchFamily="34" charset="0"/>
                <a:ea typeface="+mn-ea"/>
                <a:cs typeface="+mn-cs"/>
              </a:rPr>
            </a:br>
            <a:r>
              <a:rPr kumimoji="0" lang="en-US" altLang="en-US" sz="1300" b="1" i="0" u="none" strike="noStrike" kern="1200" cap="none" spc="0" normalizeH="0" baseline="0" noProof="0">
                <a:ln>
                  <a:noFill/>
                </a:ln>
                <a:solidFill>
                  <a:srgbClr val="000000"/>
                </a:solidFill>
                <a:effectLst/>
                <a:uLnTx/>
                <a:uFillTx/>
                <a:latin typeface="Arial" panose="020B0604020202020204" pitchFamily="34" charset="0"/>
                <a:ea typeface="+mn-ea"/>
                <a:cs typeface="+mn-cs"/>
              </a:rPr>
              <a:t> Alexion Pharmaceuticals, Inc.</a:t>
            </a:r>
          </a:p>
        </p:txBody>
      </p:sp>
      <p:sp>
        <p:nvSpPr>
          <p:cNvPr id="60419" name="Rectangle 7">
            <a:extLst>
              <a:ext uri="{FF2B5EF4-FFF2-40B4-BE49-F238E27FC236}">
                <a16:creationId xmlns:a16="http://schemas.microsoft.com/office/drawing/2014/main" id="{751C9324-EF4A-4865-BB2D-B60A79279F9F}"/>
              </a:ext>
            </a:extLst>
          </p:cNvPr>
          <p:cNvSpPr>
            <a:spLocks noGrp="1" noChangeArrowheads="1"/>
          </p:cNvSpPr>
          <p:nvPr>
            <p:ph type="sldNum" sz="quarter" idx="5"/>
          </p:nvPr>
        </p:nvSpPr>
        <p:spPr>
          <a:noFill/>
        </p:spPr>
        <p:txBody>
          <a:bodyPr/>
          <a:lstStyle>
            <a:lvl1pPr defTabSz="955675">
              <a:spcBef>
                <a:spcPct val="30000"/>
              </a:spcBef>
              <a:defRPr sz="1200">
                <a:solidFill>
                  <a:schemeClr val="tx1"/>
                </a:solidFill>
                <a:latin typeface="Arial" panose="020B0604020202020204" pitchFamily="34" charset="0"/>
              </a:defRPr>
            </a:lvl1pPr>
            <a:lvl2pPr marL="742950" indent="-285750" defTabSz="955675">
              <a:spcBef>
                <a:spcPct val="30000"/>
              </a:spcBef>
              <a:defRPr sz="1200">
                <a:solidFill>
                  <a:schemeClr val="tx1"/>
                </a:solidFill>
                <a:latin typeface="Arial" panose="020B0604020202020204" pitchFamily="34" charset="0"/>
              </a:defRPr>
            </a:lvl2pPr>
            <a:lvl3pPr marL="1143000" indent="-228600" defTabSz="955675">
              <a:spcBef>
                <a:spcPct val="30000"/>
              </a:spcBef>
              <a:defRPr sz="1200">
                <a:solidFill>
                  <a:schemeClr val="tx1"/>
                </a:solidFill>
                <a:latin typeface="Arial" panose="020B0604020202020204" pitchFamily="34" charset="0"/>
              </a:defRPr>
            </a:lvl3pPr>
            <a:lvl4pPr marL="1600200" indent="-228600" defTabSz="955675">
              <a:spcBef>
                <a:spcPct val="30000"/>
              </a:spcBef>
              <a:defRPr sz="1200">
                <a:solidFill>
                  <a:schemeClr val="tx1"/>
                </a:solidFill>
                <a:latin typeface="Arial" panose="020B0604020202020204" pitchFamily="34" charset="0"/>
              </a:defRPr>
            </a:lvl4pPr>
            <a:lvl5pPr marL="2057400" indent="-228600" defTabSz="955675">
              <a:spcBef>
                <a:spcPct val="30000"/>
              </a:spcBef>
              <a:defRPr sz="1200">
                <a:solidFill>
                  <a:schemeClr val="tx1"/>
                </a:solidFill>
                <a:latin typeface="Arial" panose="020B0604020202020204" pitchFamily="34" charset="0"/>
              </a:defRPr>
            </a:lvl5pPr>
            <a:lvl6pPr marL="2514600" indent="-228600" defTabSz="955675"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55675"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55675"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55675"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55675" rtl="0" eaLnBrk="1" fontAlgn="base" latinLnBrk="0" hangingPunct="1">
              <a:lnSpc>
                <a:spcPct val="100000"/>
              </a:lnSpc>
              <a:spcBef>
                <a:spcPct val="0"/>
              </a:spcBef>
              <a:spcAft>
                <a:spcPct val="0"/>
              </a:spcAft>
              <a:buClrTx/>
              <a:buSzTx/>
              <a:buFontTx/>
              <a:buNone/>
              <a:tabLst/>
              <a:defRPr/>
            </a:pPr>
            <a:fld id="{A7E80D03-B194-42A7-BB6B-F0CA5A17A584}" type="slidenum">
              <a:rPr kumimoji="0" lang="en-US" altLang="en-US" sz="13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55675" rtl="0" eaLnBrk="1" fontAlgn="base" latinLnBrk="0" hangingPunct="1">
                <a:lnSpc>
                  <a:spcPct val="100000"/>
                </a:lnSpc>
                <a:spcBef>
                  <a:spcPct val="0"/>
                </a:spcBef>
                <a:spcAft>
                  <a:spcPct val="0"/>
                </a:spcAft>
                <a:buClrTx/>
                <a:buSzTx/>
                <a:buFontTx/>
                <a:buNone/>
                <a:tabLst/>
                <a:defRPr/>
              </a:pPr>
              <a:t>7</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0420" name="Rectangle 2">
            <a:extLst>
              <a:ext uri="{FF2B5EF4-FFF2-40B4-BE49-F238E27FC236}">
                <a16:creationId xmlns:a16="http://schemas.microsoft.com/office/drawing/2014/main" id="{A35FF54A-D4BE-4005-AF2D-48106303552C}"/>
              </a:ext>
            </a:extLst>
          </p:cNvPr>
          <p:cNvSpPr>
            <a:spLocks noGrp="1" noRot="1" noChangeAspect="1" noChangeArrowheads="1" noTextEdit="1"/>
          </p:cNvSpPr>
          <p:nvPr>
            <p:ph type="sldImg"/>
          </p:nvPr>
        </p:nvSpPr>
        <p:spPr>
          <a:xfrm>
            <a:off x="1828800" y="158750"/>
            <a:ext cx="5640388" cy="3173413"/>
          </a:xfrm>
          <a:ln/>
        </p:spPr>
      </p:sp>
      <p:sp>
        <p:nvSpPr>
          <p:cNvPr id="60421" name="Rectangle 3">
            <a:extLst>
              <a:ext uri="{FF2B5EF4-FFF2-40B4-BE49-F238E27FC236}">
                <a16:creationId xmlns:a16="http://schemas.microsoft.com/office/drawing/2014/main" id="{BFED622B-A00D-440A-B7E0-4A61BBDCB2AE}"/>
              </a:ext>
            </a:extLst>
          </p:cNvPr>
          <p:cNvSpPr>
            <a:spLocks noGrp="1" noChangeArrowheads="1"/>
          </p:cNvSpPr>
          <p:nvPr>
            <p:ph type="body" idx="1"/>
          </p:nvPr>
        </p:nvSpPr>
        <p:spPr>
          <a:xfrm>
            <a:off x="760413" y="3402013"/>
            <a:ext cx="7775575" cy="3298825"/>
          </a:xfrm>
          <a:noFill/>
        </p:spPr>
        <p:txBody>
          <a:bodyPr lIns="91440" tIns="45720" rIns="91440" bIns="45720"/>
          <a:lstStyle/>
          <a:p>
            <a:pPr marL="107950" indent="-107950"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B922411F-7697-4860-8F6C-C6DA196B21FC}"/>
              </a:ext>
            </a:extLst>
          </p:cNvPr>
          <p:cNvSpPr>
            <a:spLocks noGrp="1" noRot="1" noChangeAspect="1" noTextEdit="1"/>
          </p:cNvSpPr>
          <p:nvPr>
            <p:ph type="sldImg"/>
          </p:nvPr>
        </p:nvSpPr>
        <p:spPr>
          <a:ln/>
        </p:spPr>
      </p:sp>
      <p:sp>
        <p:nvSpPr>
          <p:cNvPr id="3" name="Notes Placeholder 2">
            <a:extLst>
              <a:ext uri="{FF2B5EF4-FFF2-40B4-BE49-F238E27FC236}">
                <a16:creationId xmlns:a16="http://schemas.microsoft.com/office/drawing/2014/main" id="{E710E066-0712-42DF-A06F-4EB0A6A37F02}"/>
              </a:ext>
            </a:extLst>
          </p:cNvPr>
          <p:cNvSpPr>
            <a:spLocks noGrp="1"/>
          </p:cNvSpPr>
          <p:nvPr>
            <p:ph type="body" idx="1"/>
          </p:nvPr>
        </p:nvSpPr>
        <p:spPr/>
        <p:txBody>
          <a:bodyPr/>
          <a:lstStyle/>
          <a:p>
            <a:pPr>
              <a:defRPr/>
            </a:pPr>
            <a:endParaRPr lang="en-US" dirty="0"/>
          </a:p>
        </p:txBody>
      </p:sp>
      <p:sp>
        <p:nvSpPr>
          <p:cNvPr id="73732" name="Slide Number Placeholder 3">
            <a:extLst>
              <a:ext uri="{FF2B5EF4-FFF2-40B4-BE49-F238E27FC236}">
                <a16:creationId xmlns:a16="http://schemas.microsoft.com/office/drawing/2014/main" id="{D5EFE33D-8EEB-46D3-A228-92AA550989F7}"/>
              </a:ext>
            </a:extLst>
          </p:cNvPr>
          <p:cNvSpPr>
            <a:spLocks noGrp="1"/>
          </p:cNvSpPr>
          <p:nvPr>
            <p:ph type="sldNum" sz="quarter" idx="5"/>
          </p:nvPr>
        </p:nvSpPr>
        <p:spPr>
          <a:noFill/>
        </p:spPr>
        <p:txBody>
          <a:bodyPr/>
          <a:lstStyle>
            <a:lvl1pPr defTabSz="955675">
              <a:defRPr sz="1400" b="1">
                <a:solidFill>
                  <a:schemeClr val="bg2"/>
                </a:solidFill>
                <a:latin typeface="Arial" panose="020B0604020202020204" pitchFamily="34" charset="0"/>
              </a:defRPr>
            </a:lvl1pPr>
            <a:lvl2pPr marL="742950" indent="-285750" defTabSz="955675">
              <a:defRPr sz="1400" b="1">
                <a:solidFill>
                  <a:schemeClr val="bg2"/>
                </a:solidFill>
                <a:latin typeface="Arial" panose="020B0604020202020204" pitchFamily="34" charset="0"/>
              </a:defRPr>
            </a:lvl2pPr>
            <a:lvl3pPr marL="1143000" indent="-228600" defTabSz="955675">
              <a:defRPr sz="1400" b="1">
                <a:solidFill>
                  <a:schemeClr val="bg2"/>
                </a:solidFill>
                <a:latin typeface="Arial" panose="020B0604020202020204" pitchFamily="34" charset="0"/>
              </a:defRPr>
            </a:lvl3pPr>
            <a:lvl4pPr marL="1600200" indent="-228600" defTabSz="955675">
              <a:defRPr sz="1400" b="1">
                <a:solidFill>
                  <a:schemeClr val="bg2"/>
                </a:solidFill>
                <a:latin typeface="Arial" panose="020B0604020202020204" pitchFamily="34" charset="0"/>
              </a:defRPr>
            </a:lvl4pPr>
            <a:lvl5pPr marL="2057400" indent="-228600" defTabSz="955675">
              <a:defRPr sz="1400" b="1">
                <a:solidFill>
                  <a:schemeClr val="bg2"/>
                </a:solidFill>
                <a:latin typeface="Arial" panose="020B0604020202020204" pitchFamily="34" charset="0"/>
              </a:defRPr>
            </a:lvl5pPr>
            <a:lvl6pPr marL="2514600" indent="-228600" defTabSz="955675" eaLnBrk="0" fontAlgn="base" hangingPunct="0">
              <a:spcBef>
                <a:spcPct val="0"/>
              </a:spcBef>
              <a:spcAft>
                <a:spcPct val="0"/>
              </a:spcAft>
              <a:defRPr sz="1400" b="1">
                <a:solidFill>
                  <a:schemeClr val="bg2"/>
                </a:solidFill>
                <a:latin typeface="Arial" panose="020B0604020202020204" pitchFamily="34" charset="0"/>
              </a:defRPr>
            </a:lvl6pPr>
            <a:lvl7pPr marL="2971800" indent="-228600" defTabSz="955675" eaLnBrk="0" fontAlgn="base" hangingPunct="0">
              <a:spcBef>
                <a:spcPct val="0"/>
              </a:spcBef>
              <a:spcAft>
                <a:spcPct val="0"/>
              </a:spcAft>
              <a:defRPr sz="1400" b="1">
                <a:solidFill>
                  <a:schemeClr val="bg2"/>
                </a:solidFill>
                <a:latin typeface="Arial" panose="020B0604020202020204" pitchFamily="34" charset="0"/>
              </a:defRPr>
            </a:lvl7pPr>
            <a:lvl8pPr marL="3429000" indent="-228600" defTabSz="955675" eaLnBrk="0" fontAlgn="base" hangingPunct="0">
              <a:spcBef>
                <a:spcPct val="0"/>
              </a:spcBef>
              <a:spcAft>
                <a:spcPct val="0"/>
              </a:spcAft>
              <a:defRPr sz="1400" b="1">
                <a:solidFill>
                  <a:schemeClr val="bg2"/>
                </a:solidFill>
                <a:latin typeface="Arial" panose="020B0604020202020204" pitchFamily="34" charset="0"/>
              </a:defRPr>
            </a:lvl8pPr>
            <a:lvl9pPr marL="3886200" indent="-228600" defTabSz="955675" eaLnBrk="0" fontAlgn="base" hangingPunct="0">
              <a:spcBef>
                <a:spcPct val="0"/>
              </a:spcBef>
              <a:spcAft>
                <a:spcPct val="0"/>
              </a:spcAft>
              <a:defRPr sz="1400" b="1">
                <a:solidFill>
                  <a:schemeClr val="bg2"/>
                </a:solidFill>
                <a:latin typeface="Arial" panose="020B0604020202020204" pitchFamily="34" charset="0"/>
              </a:defRPr>
            </a:lvl9pPr>
          </a:lstStyle>
          <a:p>
            <a:fld id="{7A0690D1-8259-4208-A2F4-44D0FD32E05B}" type="slidenum">
              <a:rPr lang="en-US" altLang="en-US" sz="1300" b="0" smtClean="0">
                <a:solidFill>
                  <a:schemeClr val="tx1"/>
                </a:solidFill>
              </a:rPr>
              <a:pPr/>
              <a:t>8</a:t>
            </a:fld>
            <a:endParaRPr lang="en-US" altLang="en-US" sz="1300" b="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5691F359-C477-4CDE-9BF6-7A8FB3890891}"/>
              </a:ext>
            </a:extLst>
          </p:cNvPr>
          <p:cNvSpPr>
            <a:spLocks noGrp="1" noRot="1" noChangeAspect="1" noChangeArrowheads="1" noTextEdit="1"/>
          </p:cNvSpPr>
          <p:nvPr>
            <p:ph type="sldImg"/>
          </p:nvPr>
        </p:nvSpPr>
        <p:spPr>
          <a:ln/>
        </p:spPr>
      </p:sp>
      <p:sp>
        <p:nvSpPr>
          <p:cNvPr id="81923" name="Notes Placeholder 2">
            <a:extLst>
              <a:ext uri="{FF2B5EF4-FFF2-40B4-BE49-F238E27FC236}">
                <a16:creationId xmlns:a16="http://schemas.microsoft.com/office/drawing/2014/main" id="{43218736-3A7C-48FD-8FD8-DC87A1FECDC2}"/>
              </a:ext>
            </a:extLst>
          </p:cNvPr>
          <p:cNvSpPr>
            <a:spLocks noGrp="1"/>
          </p:cNvSpPr>
          <p:nvPr>
            <p:ph type="body" idx="1"/>
          </p:nvPr>
        </p:nvSpPr>
        <p:spPr>
          <a:noFill/>
        </p:spPr>
        <p:txBody>
          <a:bodyPr/>
          <a:lstStyle/>
          <a:p>
            <a:pPr marL="171450" indent="-171450">
              <a:buFontTx/>
              <a:buChar char="•"/>
            </a:pPr>
            <a:endParaRPr lang="en-US" altLang="en-US"/>
          </a:p>
        </p:txBody>
      </p:sp>
      <p:sp>
        <p:nvSpPr>
          <p:cNvPr id="81924" name="Slide Number Placeholder 3">
            <a:extLst>
              <a:ext uri="{FF2B5EF4-FFF2-40B4-BE49-F238E27FC236}">
                <a16:creationId xmlns:a16="http://schemas.microsoft.com/office/drawing/2014/main" id="{9517D58D-6385-4E0D-9763-692AA6CC639D}"/>
              </a:ext>
            </a:extLst>
          </p:cNvPr>
          <p:cNvSpPr>
            <a:spLocks noGrp="1"/>
          </p:cNvSpPr>
          <p:nvPr>
            <p:ph type="sldNum" sz="quarter" idx="5"/>
          </p:nvPr>
        </p:nvSpPr>
        <p:spPr>
          <a:noFill/>
        </p:spPr>
        <p:txBody>
          <a:bodyPr/>
          <a:lstStyle>
            <a:lvl1pPr defTabSz="955675">
              <a:defRPr sz="1400" b="1">
                <a:solidFill>
                  <a:schemeClr val="bg2"/>
                </a:solidFill>
                <a:latin typeface="Arial" panose="020B0604020202020204" pitchFamily="34" charset="0"/>
              </a:defRPr>
            </a:lvl1pPr>
            <a:lvl2pPr marL="742950" indent="-285750" defTabSz="955675">
              <a:defRPr sz="1400" b="1">
                <a:solidFill>
                  <a:schemeClr val="bg2"/>
                </a:solidFill>
                <a:latin typeface="Arial" panose="020B0604020202020204" pitchFamily="34" charset="0"/>
              </a:defRPr>
            </a:lvl2pPr>
            <a:lvl3pPr marL="1143000" indent="-228600" defTabSz="955675">
              <a:defRPr sz="1400" b="1">
                <a:solidFill>
                  <a:schemeClr val="bg2"/>
                </a:solidFill>
                <a:latin typeface="Arial" panose="020B0604020202020204" pitchFamily="34" charset="0"/>
              </a:defRPr>
            </a:lvl3pPr>
            <a:lvl4pPr marL="1600200" indent="-228600" defTabSz="955675">
              <a:defRPr sz="1400" b="1">
                <a:solidFill>
                  <a:schemeClr val="bg2"/>
                </a:solidFill>
                <a:latin typeface="Arial" panose="020B0604020202020204" pitchFamily="34" charset="0"/>
              </a:defRPr>
            </a:lvl4pPr>
            <a:lvl5pPr marL="2057400" indent="-228600" defTabSz="955675">
              <a:defRPr sz="1400" b="1">
                <a:solidFill>
                  <a:schemeClr val="bg2"/>
                </a:solidFill>
                <a:latin typeface="Arial" panose="020B0604020202020204" pitchFamily="34" charset="0"/>
              </a:defRPr>
            </a:lvl5pPr>
            <a:lvl6pPr marL="2514600" indent="-228600" defTabSz="955675" eaLnBrk="0" fontAlgn="base" hangingPunct="0">
              <a:spcBef>
                <a:spcPct val="0"/>
              </a:spcBef>
              <a:spcAft>
                <a:spcPct val="0"/>
              </a:spcAft>
              <a:defRPr sz="1400" b="1">
                <a:solidFill>
                  <a:schemeClr val="bg2"/>
                </a:solidFill>
                <a:latin typeface="Arial" panose="020B0604020202020204" pitchFamily="34" charset="0"/>
              </a:defRPr>
            </a:lvl6pPr>
            <a:lvl7pPr marL="2971800" indent="-228600" defTabSz="955675" eaLnBrk="0" fontAlgn="base" hangingPunct="0">
              <a:spcBef>
                <a:spcPct val="0"/>
              </a:spcBef>
              <a:spcAft>
                <a:spcPct val="0"/>
              </a:spcAft>
              <a:defRPr sz="1400" b="1">
                <a:solidFill>
                  <a:schemeClr val="bg2"/>
                </a:solidFill>
                <a:latin typeface="Arial" panose="020B0604020202020204" pitchFamily="34" charset="0"/>
              </a:defRPr>
            </a:lvl7pPr>
            <a:lvl8pPr marL="3429000" indent="-228600" defTabSz="955675" eaLnBrk="0" fontAlgn="base" hangingPunct="0">
              <a:spcBef>
                <a:spcPct val="0"/>
              </a:spcBef>
              <a:spcAft>
                <a:spcPct val="0"/>
              </a:spcAft>
              <a:defRPr sz="1400" b="1">
                <a:solidFill>
                  <a:schemeClr val="bg2"/>
                </a:solidFill>
                <a:latin typeface="Arial" panose="020B0604020202020204" pitchFamily="34" charset="0"/>
              </a:defRPr>
            </a:lvl8pPr>
            <a:lvl9pPr marL="3886200" indent="-228600" defTabSz="955675" eaLnBrk="0" fontAlgn="base" hangingPunct="0">
              <a:spcBef>
                <a:spcPct val="0"/>
              </a:spcBef>
              <a:spcAft>
                <a:spcPct val="0"/>
              </a:spcAft>
              <a:defRPr sz="1400" b="1">
                <a:solidFill>
                  <a:schemeClr val="bg2"/>
                </a:solidFill>
                <a:latin typeface="Arial" panose="020B0604020202020204" pitchFamily="34" charset="0"/>
              </a:defRPr>
            </a:lvl9pPr>
          </a:lstStyle>
          <a:p>
            <a:pPr marL="0" marR="0" lvl="0" indent="0" algn="r" defTabSz="955675" rtl="0" eaLnBrk="1" fontAlgn="base" latinLnBrk="0" hangingPunct="1">
              <a:lnSpc>
                <a:spcPct val="100000"/>
              </a:lnSpc>
              <a:spcBef>
                <a:spcPct val="0"/>
              </a:spcBef>
              <a:spcAft>
                <a:spcPct val="0"/>
              </a:spcAft>
              <a:buClrTx/>
              <a:buSzTx/>
              <a:buFontTx/>
              <a:buNone/>
              <a:tabLst/>
              <a:defRPr/>
            </a:pPr>
            <a:fld id="{9A600DD1-CB65-4C32-A700-2D285286FAFC}" type="slidenum">
              <a:rPr kumimoji="0" lang="ru-RU" altLang="en-US" sz="13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55675" rtl="0" eaLnBrk="1" fontAlgn="base" latinLnBrk="0" hangingPunct="1">
                <a:lnSpc>
                  <a:spcPct val="100000"/>
                </a:lnSpc>
                <a:spcBef>
                  <a:spcPct val="0"/>
                </a:spcBef>
                <a:spcAft>
                  <a:spcPct val="0"/>
                </a:spcAft>
                <a:buClrTx/>
                <a:buSzTx/>
                <a:buFontTx/>
                <a:buNone/>
                <a:tabLst/>
                <a:defRPr/>
              </a:pPr>
              <a:t>9</a:t>
            </a:fld>
            <a:endParaRPr kumimoji="0" lang="ru-RU" altLang="en-US" sz="13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ME_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C19BA4A6-B9D5-442F-BBB4-D1C7859BF8CB}"/>
              </a:ext>
            </a:extLst>
          </p:cNvPr>
          <p:cNvCxnSpPr/>
          <p:nvPr userDrawn="1"/>
        </p:nvCxnSpPr>
        <p:spPr>
          <a:xfrm>
            <a:off x="452967" y="1295400"/>
            <a:ext cx="11364384"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3774" y="569089"/>
            <a:ext cx="11362945" cy="498598"/>
          </a:xfrm>
        </p:spPr>
        <p:txBody>
          <a:bodyPr/>
          <a:lstStyle/>
          <a:p>
            <a:r>
              <a:rPr lang="en-US" dirty="0"/>
              <a:t>Click to edit Master title style</a:t>
            </a:r>
          </a:p>
        </p:txBody>
      </p:sp>
      <p:sp>
        <p:nvSpPr>
          <p:cNvPr id="3" name="Content Placeholder 2"/>
          <p:cNvSpPr>
            <a:spLocks noGrp="1"/>
          </p:cNvSpPr>
          <p:nvPr>
            <p:ph idx="1"/>
          </p:nvPr>
        </p:nvSpPr>
        <p:spPr>
          <a:xfrm>
            <a:off x="453773" y="1609344"/>
            <a:ext cx="11362944" cy="4498848"/>
          </a:xfrm>
        </p:spPr>
        <p:txBody>
          <a:bodyPr>
            <a:noAutofit/>
          </a:bodyPr>
          <a:lstStyle>
            <a:lvl3pPr marL="596616">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p:cNvSpPr>
            <a:spLocks noGrp="1"/>
          </p:cNvSpPr>
          <p:nvPr>
            <p:ph type="body" sz="quarter" idx="12"/>
          </p:nvPr>
        </p:nvSpPr>
        <p:spPr>
          <a:xfrm>
            <a:off x="453773" y="6163056"/>
            <a:ext cx="11362944" cy="694944"/>
          </a:xfrm>
        </p:spPr>
        <p:txBody>
          <a:bodyPr anchor="b">
            <a:noAutofit/>
          </a:bodyPr>
          <a:lstStyle>
            <a:lvl1pPr>
              <a:spcBef>
                <a:spcPts val="0"/>
              </a:spcBef>
              <a:defRPr sz="1050" b="0"/>
            </a:lvl1pPr>
          </a:lstStyle>
          <a:p>
            <a:pPr lvl="0"/>
            <a:r>
              <a:rPr lang="en-US" dirty="0"/>
              <a:t>Edit Master text styles</a:t>
            </a:r>
          </a:p>
        </p:txBody>
      </p:sp>
    </p:spTree>
    <p:extLst>
      <p:ext uri="{BB962C8B-B14F-4D97-AF65-F5344CB8AC3E}">
        <p14:creationId xmlns:p14="http://schemas.microsoft.com/office/powerpoint/2010/main" val="102419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5">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77B23-EB57-4641-A565-44D121F1B3C7}"/>
              </a:ext>
            </a:extLst>
          </p:cNvPr>
          <p:cNvSpPr>
            <a:spLocks noGrp="1"/>
          </p:cNvSpPr>
          <p:nvPr>
            <p:ph type="ctrTitle"/>
          </p:nvPr>
        </p:nvSpPr>
        <p:spPr/>
        <p:txBody>
          <a:bodyPr/>
          <a:lstStyle/>
          <a:p>
            <a:r>
              <a:rPr lang="en-US" dirty="0"/>
              <a:t>Transfusions…How Important</a:t>
            </a:r>
            <a:br>
              <a:rPr lang="en-US" dirty="0"/>
            </a:br>
            <a:r>
              <a:rPr lang="en-US" dirty="0"/>
              <a:t>Are They for PNH Patients?</a:t>
            </a:r>
          </a:p>
        </p:txBody>
      </p:sp>
      <p:sp>
        <p:nvSpPr>
          <p:cNvPr id="3" name="Subtitle 2">
            <a:extLst>
              <a:ext uri="{FF2B5EF4-FFF2-40B4-BE49-F238E27FC236}">
                <a16:creationId xmlns:a16="http://schemas.microsoft.com/office/drawing/2014/main" id="{9DD2C32F-6818-467A-9024-EC804BE6433D}"/>
              </a:ext>
            </a:extLst>
          </p:cNvPr>
          <p:cNvSpPr>
            <a:spLocks noGrp="1"/>
          </p:cNvSpPr>
          <p:nvPr>
            <p:ph type="subTitle" idx="1"/>
          </p:nvPr>
        </p:nvSpPr>
        <p:spPr/>
        <p:txBody>
          <a:bodyPr>
            <a:normAutofit lnSpcReduction="10000"/>
          </a:bodyPr>
          <a:lstStyle/>
          <a:p>
            <a:r>
              <a:rPr lang="en-US" dirty="0"/>
              <a:t>Carlos M. de Castro, MD</a:t>
            </a:r>
          </a:p>
          <a:p>
            <a:r>
              <a:rPr lang="en-US" dirty="0"/>
              <a:t>Professor of Medicine</a:t>
            </a:r>
          </a:p>
          <a:p>
            <a:r>
              <a:rPr lang="en-US" dirty="0"/>
              <a:t>Duke University School of Medicine</a:t>
            </a:r>
          </a:p>
          <a:p>
            <a:r>
              <a:rPr lang="en-US" dirty="0"/>
              <a:t>Durham, NC</a:t>
            </a:r>
          </a:p>
          <a:p>
            <a:endParaRPr lang="en-US" dirty="0"/>
          </a:p>
        </p:txBody>
      </p:sp>
    </p:spTree>
    <p:extLst>
      <p:ext uri="{BB962C8B-B14F-4D97-AF65-F5344CB8AC3E}">
        <p14:creationId xmlns:p14="http://schemas.microsoft.com/office/powerpoint/2010/main" val="2596422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3">
            <a:extLst>
              <a:ext uri="{FF2B5EF4-FFF2-40B4-BE49-F238E27FC236}">
                <a16:creationId xmlns:a16="http://schemas.microsoft.com/office/drawing/2014/main" id="{D544C64F-D872-408B-BDB0-B91D8525AC39}"/>
              </a:ext>
            </a:extLst>
          </p:cNvPr>
          <p:cNvGraphicFramePr>
            <a:graphicFrameLocks noGrp="1"/>
          </p:cNvGraphicFramePr>
          <p:nvPr>
            <p:extLst>
              <p:ext uri="{D42A27DB-BD31-4B8C-83A1-F6EECF244321}">
                <p14:modId xmlns:p14="http://schemas.microsoft.com/office/powerpoint/2010/main" val="2640852251"/>
              </p:ext>
            </p:extLst>
          </p:nvPr>
        </p:nvGraphicFramePr>
        <p:xfrm>
          <a:off x="6262689" y="1646829"/>
          <a:ext cx="5416203" cy="4068170"/>
        </p:xfrm>
        <a:graphic>
          <a:graphicData uri="http://schemas.openxmlformats.org/drawingml/2006/table">
            <a:tbl>
              <a:tblPr/>
              <a:tblGrid>
                <a:gridCol w="2816426">
                  <a:extLst>
                    <a:ext uri="{9D8B030D-6E8A-4147-A177-3AD203B41FA5}">
                      <a16:colId xmlns:a16="http://schemas.microsoft.com/office/drawing/2014/main" val="3588418187"/>
                    </a:ext>
                  </a:extLst>
                </a:gridCol>
                <a:gridCol w="1227673">
                  <a:extLst>
                    <a:ext uri="{9D8B030D-6E8A-4147-A177-3AD203B41FA5}">
                      <a16:colId xmlns:a16="http://schemas.microsoft.com/office/drawing/2014/main" val="1893058676"/>
                    </a:ext>
                  </a:extLst>
                </a:gridCol>
                <a:gridCol w="1372104">
                  <a:extLst>
                    <a:ext uri="{9D8B030D-6E8A-4147-A177-3AD203B41FA5}">
                      <a16:colId xmlns:a16="http://schemas.microsoft.com/office/drawing/2014/main" val="3538448314"/>
                    </a:ext>
                  </a:extLst>
                </a:gridCol>
              </a:tblGrid>
              <a:tr h="351069">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250"/>
                        </a:spcBef>
                        <a:spcAft>
                          <a:spcPct val="0"/>
                        </a:spcAft>
                        <a:buClrTx/>
                        <a:buSzTx/>
                        <a:buFontTx/>
                        <a:buNone/>
                        <a:tabLst/>
                      </a:pPr>
                      <a:r>
                        <a:rPr kumimoji="0" lang="en-US" altLang="en-US" sz="1500" b="1" i="0" u="none" strike="noStrike" cap="none" normalizeH="0" baseline="0">
                          <a:ln>
                            <a:noFill/>
                          </a:ln>
                          <a:solidFill>
                            <a:srgbClr val="FFFFFF"/>
                          </a:solidFill>
                          <a:effectLst/>
                          <a:latin typeface="Calibri" panose="020F0502020204030204" pitchFamily="34" charset="0"/>
                          <a:cs typeface="Calibri" panose="020F0502020204030204" pitchFamily="34" charset="0"/>
                        </a:rPr>
                        <a:t>At Week 48</a:t>
                      </a:r>
                      <a:endParaRPr kumimoji="0" lang="en-US" altLang="en-US" sz="15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29489"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ts val="250"/>
                        </a:spcBef>
                        <a:spcAft>
                          <a:spcPct val="0"/>
                        </a:spcAft>
                        <a:buClrTx/>
                        <a:buSzTx/>
                        <a:buFontTx/>
                        <a:buNone/>
                        <a:tabLst/>
                      </a:pPr>
                      <a:r>
                        <a:rPr kumimoji="0" lang="en-US" altLang="en-US" sz="1500" b="1" i="0" u="none" strike="noStrike" cap="none" normalizeH="0" baseline="0">
                          <a:ln>
                            <a:noFill/>
                          </a:ln>
                          <a:solidFill>
                            <a:srgbClr val="FFFFFF"/>
                          </a:solidFill>
                          <a:effectLst/>
                          <a:latin typeface="Calibri" panose="020F0502020204030204" pitchFamily="34" charset="0"/>
                          <a:cs typeface="Calibri" panose="020F0502020204030204" pitchFamily="34" charset="0"/>
                        </a:rPr>
                        <a:t>PEG-to-PEG</a:t>
                      </a:r>
                      <a:endParaRPr kumimoji="0" lang="en-US" altLang="en-US" sz="15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29489"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solidFill>
                      <a:srgbClr val="F79646"/>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ts val="250"/>
                        </a:spcBef>
                        <a:spcAft>
                          <a:spcPct val="0"/>
                        </a:spcAft>
                        <a:buClrTx/>
                        <a:buSzTx/>
                        <a:buFontTx/>
                        <a:buNone/>
                        <a:tabLst/>
                      </a:pPr>
                      <a:r>
                        <a:rPr kumimoji="0" lang="en-US" altLang="en-US" sz="1500" b="1" i="0" u="none" strike="noStrike" cap="none" normalizeH="0" baseline="0">
                          <a:ln>
                            <a:noFill/>
                          </a:ln>
                          <a:solidFill>
                            <a:srgbClr val="FFFFFF"/>
                          </a:solidFill>
                          <a:effectLst/>
                          <a:latin typeface="Calibri" panose="020F0502020204030204" pitchFamily="34" charset="0"/>
                          <a:cs typeface="Calibri" panose="020F0502020204030204" pitchFamily="34" charset="0"/>
                        </a:rPr>
                        <a:t>ECU-to-PEG</a:t>
                      </a:r>
                      <a:endParaRPr kumimoji="0" lang="en-US" altLang="en-US" sz="15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29489"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solidFill>
                      <a:srgbClr val="F79646"/>
                    </a:solidFill>
                  </a:tcPr>
                </a:tc>
                <a:extLst>
                  <a:ext uri="{0D108BD9-81ED-4DB2-BD59-A6C34878D82A}">
                    <a16:rowId xmlns:a16="http://schemas.microsoft.com/office/drawing/2014/main" val="1015761610"/>
                  </a:ext>
                </a:extLst>
              </a:tr>
              <a:tr h="304125">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ts val="1675"/>
                        </a:lnSpc>
                        <a:spcBef>
                          <a:spcPts val="263"/>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Calibri" panose="020F0502020204030204" pitchFamily="34" charset="0"/>
                        </a:rPr>
                        <a:t>Mean Hb [SD], g/dL</a:t>
                      </a:r>
                      <a:endPar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31294"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a:noFill/>
                    </a:lnB>
                    <a:lnTlToBr>
                      <a:noFill/>
                    </a:lnTlToBr>
                    <a:lnBlToTr>
                      <a:noFill/>
                    </a:lnBlToTr>
                    <a:solidFill>
                      <a:srgbClr val="FCDDCF"/>
                    </a:solidFill>
                  </a:tcPr>
                </a:tc>
                <a:extLst>
                  <a:ext uri="{0D108BD9-81ED-4DB2-BD59-A6C34878D82A}">
                    <a16:rowId xmlns:a16="http://schemas.microsoft.com/office/drawing/2014/main" val="2350785227"/>
                  </a:ext>
                </a:extLst>
              </a:tr>
              <a:tr h="256781">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&lt;4 transfusions</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11.8 [1.9]</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11.8 [2.2]</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CDDCF"/>
                    </a:solidFill>
                  </a:tcPr>
                </a:tc>
                <a:extLst>
                  <a:ext uri="{0D108BD9-81ED-4DB2-BD59-A6C34878D82A}">
                    <a16:rowId xmlns:a16="http://schemas.microsoft.com/office/drawing/2014/main" val="1195999984"/>
                  </a:ext>
                </a:extLst>
              </a:tr>
              <a:tr h="256781">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≥4 transfusions</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10.9 [1.6]</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11.4 [2.2]</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lnTlToBr>
                      <a:noFill/>
                    </a:lnTlToBr>
                    <a:lnBlToTr>
                      <a:noFill/>
                    </a:lnBlToTr>
                    <a:solidFill>
                      <a:srgbClr val="FCDDCF"/>
                    </a:solidFill>
                  </a:tcPr>
                </a:tc>
                <a:extLst>
                  <a:ext uri="{0D108BD9-81ED-4DB2-BD59-A6C34878D82A}">
                    <a16:rowId xmlns:a16="http://schemas.microsoft.com/office/drawing/2014/main" val="1300877043"/>
                  </a:ext>
                </a:extLst>
              </a:tr>
              <a:tr h="304726">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ts val="1675"/>
                        </a:lnSpc>
                        <a:spcBef>
                          <a:spcPts val="263"/>
                        </a:spcBef>
                        <a:spcAft>
                          <a:spcPct val="0"/>
                        </a:spcAft>
                        <a:buClrTx/>
                        <a:buSzTx/>
                        <a:buFontTx/>
                        <a:buNone/>
                        <a:tabLst/>
                      </a:pPr>
                      <a:r>
                        <a:rPr kumimoji="0" lang="en-US" altLang="en-US" sz="1400" b="1" i="0" u="none" strike="noStrike" cap="none" normalizeH="0" baseline="0">
                          <a:ln>
                            <a:noFill/>
                          </a:ln>
                          <a:solidFill>
                            <a:schemeClr val="tx1"/>
                          </a:solidFill>
                          <a:effectLst/>
                          <a:latin typeface="Calibri" panose="020F0502020204030204" pitchFamily="34" charset="0"/>
                          <a:cs typeface="Calibri" panose="020F0502020204030204" pitchFamily="34" charset="0"/>
                        </a:rPr>
                        <a:t>Mean Hb [SD], g/dL</a:t>
                      </a:r>
                      <a:endPar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31897"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lnTlToBr>
                      <a:noFill/>
                    </a:lnTlToBr>
                    <a:lnBlToTr>
                      <a:noFill/>
                    </a:lnBlToTr>
                    <a:solidFill>
                      <a:srgbClr val="FDEFE9"/>
                    </a:solidFill>
                  </a:tcPr>
                </a:tc>
                <a:extLst>
                  <a:ext uri="{0D108BD9-81ED-4DB2-BD59-A6C34878D82A}">
                    <a16:rowId xmlns:a16="http://schemas.microsoft.com/office/drawing/2014/main" val="1287248873"/>
                  </a:ext>
                </a:extLst>
              </a:tr>
              <a:tr h="256781">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Platelets &lt;100,000 x 10</a:t>
                      </a:r>
                      <a:r>
                        <a:rPr kumimoji="0" lang="en-US" altLang="en-US" sz="1200" b="0" i="0" u="none" strike="noStrike" cap="none" normalizeH="0" baseline="25000">
                          <a:ln>
                            <a:noFill/>
                          </a:ln>
                          <a:solidFill>
                            <a:schemeClr val="tx1"/>
                          </a:solidFill>
                          <a:effectLst/>
                          <a:latin typeface="Calibri" panose="020F0502020204030204" pitchFamily="34" charset="0"/>
                          <a:cs typeface="Calibri" panose="020F0502020204030204" pitchFamily="34" charset="0"/>
                        </a:rPr>
                        <a:t>9</a:t>
                      </a: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/L</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11.5 [2.2]</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12.7 [1.4]</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DEFE9"/>
                    </a:solidFill>
                  </a:tcPr>
                </a:tc>
                <a:extLst>
                  <a:ext uri="{0D108BD9-81ED-4DB2-BD59-A6C34878D82A}">
                    <a16:rowId xmlns:a16="http://schemas.microsoft.com/office/drawing/2014/main" val="3378942906"/>
                  </a:ext>
                </a:extLst>
              </a:tr>
              <a:tr h="256781">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Platelets ≥100,000 x 10</a:t>
                      </a:r>
                      <a:r>
                        <a:rPr kumimoji="0" lang="en-US" altLang="en-US" sz="1200" b="0" i="0" u="none" strike="noStrike" cap="none" normalizeH="0" baseline="25000">
                          <a:ln>
                            <a:noFill/>
                          </a:ln>
                          <a:solidFill>
                            <a:schemeClr val="tx1"/>
                          </a:solidFill>
                          <a:effectLst/>
                          <a:latin typeface="Calibri" panose="020F0502020204030204" pitchFamily="34" charset="0"/>
                          <a:cs typeface="Calibri" panose="020F0502020204030204" pitchFamily="34" charset="0"/>
                        </a:rPr>
                        <a:t>9</a:t>
                      </a: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/L</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11.2 [1.6]</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16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Calibri" panose="020F0502020204030204" pitchFamily="34" charset="0"/>
                          <a:cs typeface="Calibri" panose="020F0502020204030204" pitchFamily="34" charset="0"/>
                        </a:rPr>
                        <a:t>11.2 [2.3]</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lnTlToBr>
                      <a:noFill/>
                    </a:lnTlToBr>
                    <a:lnBlToTr>
                      <a:noFill/>
                    </a:lnBlToTr>
                    <a:solidFill>
                      <a:srgbClr val="FDEFE9"/>
                    </a:solidFill>
                  </a:tcPr>
                </a:tc>
                <a:extLst>
                  <a:ext uri="{0D108BD9-81ED-4DB2-BD59-A6C34878D82A}">
                    <a16:rowId xmlns:a16="http://schemas.microsoft.com/office/drawing/2014/main" val="4225575149"/>
                  </a:ext>
                </a:extLst>
              </a:tr>
              <a:tr h="366513">
                <a:tc>
                  <a:txBody>
                    <a:bodyPr/>
                    <a:lstStyle>
                      <a:lvl1pPr marL="1000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00013" marR="0" lvl="0" indent="0" algn="l" defTabSz="914400" rtl="0" eaLnBrk="1" fontAlgn="base" latinLnBrk="0" hangingPunct="1">
                        <a:lnSpc>
                          <a:spcPts val="2125"/>
                        </a:lnSpc>
                        <a:spcBef>
                          <a:spcPts val="250"/>
                        </a:spcBef>
                        <a:spcAft>
                          <a:spcPct val="0"/>
                        </a:spcAft>
                        <a:buClrTx/>
                        <a:buSzTx/>
                        <a:buFontTx/>
                        <a:buNone/>
                        <a:tabLst/>
                      </a:pPr>
                      <a:r>
                        <a:rPr kumimoji="0" lang="en-US" altLang="en-US" sz="1800" b="1" i="0" u="none" strike="noStrike" cap="none" normalizeH="0" baseline="0">
                          <a:ln>
                            <a:noFill/>
                          </a:ln>
                          <a:solidFill>
                            <a:schemeClr val="tx1"/>
                          </a:solidFill>
                          <a:effectLst/>
                          <a:latin typeface="Calibri" panose="020F0502020204030204" pitchFamily="34" charset="0"/>
                          <a:cs typeface="Calibri" panose="020F0502020204030204" pitchFamily="34" charset="0"/>
                        </a:rPr>
                        <a:t>Transfusion-free patients, %</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29489" marB="0" horzOverflow="overflow">
                    <a:lnL w="190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lnTlToBr>
                      <a:noFill/>
                    </a:lnTlToBr>
                    <a:lnBlToTr>
                      <a:noFill/>
                    </a:lnBlToTr>
                    <a:solidFill>
                      <a:srgbClr val="FCDDCF"/>
                    </a:solidFill>
                  </a:tcPr>
                </a:tc>
                <a:extLst>
                  <a:ext uri="{0D108BD9-81ED-4DB2-BD59-A6C34878D82A}">
                    <a16:rowId xmlns:a16="http://schemas.microsoft.com/office/drawing/2014/main" val="1251143993"/>
                  </a:ext>
                </a:extLst>
              </a:tr>
              <a:tr h="337025">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ts val="205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&lt;4 transfusions</a:t>
                      </a:r>
                    </a:p>
                  </a:txBody>
                  <a:tcPr marL="0" marR="0" marT="0" marB="0" horzOverflow="overflow">
                    <a:lnL w="190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5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80%</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5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88%</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lnTlToBr>
                      <a:noFill/>
                    </a:lnTlToBr>
                    <a:lnBlToTr>
                      <a:noFill/>
                    </a:lnBlToTr>
                    <a:solidFill>
                      <a:srgbClr val="FCDDCF"/>
                    </a:solidFill>
                  </a:tcPr>
                </a:tc>
                <a:extLst>
                  <a:ext uri="{0D108BD9-81ED-4DB2-BD59-A6C34878D82A}">
                    <a16:rowId xmlns:a16="http://schemas.microsoft.com/office/drawing/2014/main" val="1795027808"/>
                  </a:ext>
                </a:extLst>
              </a:tr>
              <a:tr h="337025">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ts val="2075"/>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≥4 transfusions</a:t>
                      </a:r>
                    </a:p>
                  </a:txBody>
                  <a:tcPr marL="0" marR="0" marT="0" marB="0" horzOverflow="overflow">
                    <a:lnL w="190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75"/>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67%</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lnTlToBr>
                      <a:noFill/>
                    </a:lnTlToBr>
                    <a:lnBlToTr>
                      <a:noFill/>
                    </a:lnBlToTr>
                    <a:solidFill>
                      <a:srgbClr val="FCDDCF"/>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75"/>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61%</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lnTlToBr>
                      <a:noFill/>
                    </a:lnTlToBr>
                    <a:lnBlToTr>
                      <a:noFill/>
                    </a:lnBlToTr>
                    <a:solidFill>
                      <a:srgbClr val="FCDDCF"/>
                    </a:solidFill>
                  </a:tcPr>
                </a:tc>
                <a:extLst>
                  <a:ext uri="{0D108BD9-81ED-4DB2-BD59-A6C34878D82A}">
                    <a16:rowId xmlns:a16="http://schemas.microsoft.com/office/drawing/2014/main" val="498938285"/>
                  </a:ext>
                </a:extLst>
              </a:tr>
              <a:tr h="366513">
                <a:tc>
                  <a:txBody>
                    <a:bodyPr/>
                    <a:lstStyle>
                      <a:lvl1pPr marL="1000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00013" marR="0" lvl="0" indent="0" algn="l" defTabSz="914400" rtl="0" eaLnBrk="1" fontAlgn="base" latinLnBrk="0" hangingPunct="1">
                        <a:lnSpc>
                          <a:spcPts val="2125"/>
                        </a:lnSpc>
                        <a:spcBef>
                          <a:spcPts val="250"/>
                        </a:spcBef>
                        <a:spcAft>
                          <a:spcPct val="0"/>
                        </a:spcAft>
                        <a:buClrTx/>
                        <a:buSzTx/>
                        <a:buFontTx/>
                        <a:buNone/>
                        <a:tabLst/>
                      </a:pPr>
                      <a:r>
                        <a:rPr kumimoji="0" lang="en-US" altLang="en-US" sz="1800" b="1" i="0" u="none" strike="noStrike" cap="none" normalizeH="0" baseline="0">
                          <a:ln>
                            <a:noFill/>
                          </a:ln>
                          <a:solidFill>
                            <a:schemeClr val="tx1"/>
                          </a:solidFill>
                          <a:effectLst/>
                          <a:latin typeface="Calibri" panose="020F0502020204030204" pitchFamily="34" charset="0"/>
                          <a:cs typeface="Calibri" panose="020F0502020204030204" pitchFamily="34" charset="0"/>
                        </a:rPr>
                        <a:t>Transfusion-free patients, %</a:t>
                      </a:r>
                      <a:endPar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29489" marB="0" horzOverflow="overflow">
                    <a:lnL w="190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7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lnTlToBr>
                      <a:noFill/>
                    </a:lnTlToBr>
                    <a:lnBlToTr>
                      <a:noFill/>
                    </a:lnBlToTr>
                    <a:solidFill>
                      <a:srgbClr val="FDEFE9"/>
                    </a:solidFill>
                  </a:tcPr>
                </a:tc>
                <a:extLst>
                  <a:ext uri="{0D108BD9-81ED-4DB2-BD59-A6C34878D82A}">
                    <a16:rowId xmlns:a16="http://schemas.microsoft.com/office/drawing/2014/main" val="639404508"/>
                  </a:ext>
                </a:extLst>
              </a:tr>
              <a:tr h="3370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r" defTabSz="914400" rtl="0" eaLnBrk="1" fontAlgn="base" latinLnBrk="0" hangingPunct="1">
                        <a:lnSpc>
                          <a:spcPts val="205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Platelets &lt;100,000 x 10</a:t>
                      </a:r>
                      <a:r>
                        <a:rPr kumimoji="0" lang="en-US" altLang="en-US" sz="1800" b="0" i="0" u="none" strike="noStrike" cap="none" normalizeH="0" baseline="23000">
                          <a:ln>
                            <a:noFill/>
                          </a:ln>
                          <a:solidFill>
                            <a:schemeClr val="tx1"/>
                          </a:solidFill>
                          <a:effectLst/>
                          <a:latin typeface="Calibri" panose="020F0502020204030204" pitchFamily="34" charset="0"/>
                          <a:cs typeface="Calibri" panose="020F0502020204030204" pitchFamily="34" charset="0"/>
                        </a:rPr>
                        <a:t>9</a:t>
                      </a: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/L</a:t>
                      </a:r>
                    </a:p>
                  </a:txBody>
                  <a:tcPr marL="0" marR="0" marT="0" marB="0" horzOverflow="overflow">
                    <a:lnL w="190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5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75%</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a:noFill/>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5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78%</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lnTlToBr>
                      <a:noFill/>
                    </a:lnTlToBr>
                    <a:lnBlToTr>
                      <a:noFill/>
                    </a:lnBlToTr>
                    <a:solidFill>
                      <a:srgbClr val="FDEFE9"/>
                    </a:solidFill>
                  </a:tcPr>
                </a:tc>
                <a:extLst>
                  <a:ext uri="{0D108BD9-81ED-4DB2-BD59-A6C34878D82A}">
                    <a16:rowId xmlns:a16="http://schemas.microsoft.com/office/drawing/2014/main" val="1254056619"/>
                  </a:ext>
                </a:extLst>
              </a:tr>
              <a:tr h="3370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r" defTabSz="914400" rtl="0" eaLnBrk="1" fontAlgn="base" latinLnBrk="0" hangingPunct="1">
                        <a:lnSpc>
                          <a:spcPts val="2075"/>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Platelets ≥100,000 x 10</a:t>
                      </a:r>
                      <a:r>
                        <a:rPr kumimoji="0" lang="en-US" altLang="en-US" sz="1800" b="0" i="0" u="none" strike="noStrike" cap="none" normalizeH="0" baseline="23000">
                          <a:ln>
                            <a:noFill/>
                          </a:ln>
                          <a:solidFill>
                            <a:schemeClr val="tx1"/>
                          </a:solidFill>
                          <a:effectLst/>
                          <a:latin typeface="Calibri" panose="020F0502020204030204" pitchFamily="34" charset="0"/>
                          <a:cs typeface="Calibri" panose="020F0502020204030204" pitchFamily="34" charset="0"/>
                        </a:rPr>
                        <a:t>9</a:t>
                      </a: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/L</a:t>
                      </a:r>
                    </a:p>
                  </a:txBody>
                  <a:tcPr marL="0" marR="0" marT="0" marB="0" horzOverflow="overflow">
                    <a:lnL w="190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75"/>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Calibri" panose="020F0502020204030204" pitchFamily="34" charset="0"/>
                          <a:cs typeface="Calibri" panose="020F0502020204030204" pitchFamily="34" charset="0"/>
                        </a:rPr>
                        <a:t>72%</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lnTlToBr>
                      <a:noFill/>
                    </a:lnTlToBr>
                    <a:lnBlToTr>
                      <a:noFill/>
                    </a:lnBlToTr>
                    <a:solidFill>
                      <a:srgbClr val="FDEFE9"/>
                    </a:solid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ts val="2075"/>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70%</a:t>
                      </a:r>
                    </a:p>
                  </a:txBody>
                  <a:tcPr marL="0" marR="0" marT="0" marB="0" horzOverflow="overflow">
                    <a:lnL w="19050" cap="flat" cmpd="sng" algn="ctr">
                      <a:solidFill>
                        <a:srgbClr val="FFFFFF"/>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lnTlToBr>
                      <a:noFill/>
                    </a:lnTlToBr>
                    <a:lnBlToTr>
                      <a:noFill/>
                    </a:lnBlToTr>
                    <a:solidFill>
                      <a:srgbClr val="FDEFE9"/>
                    </a:solidFill>
                  </a:tcPr>
                </a:tc>
                <a:extLst>
                  <a:ext uri="{0D108BD9-81ED-4DB2-BD59-A6C34878D82A}">
                    <a16:rowId xmlns:a16="http://schemas.microsoft.com/office/drawing/2014/main" val="3322781164"/>
                  </a:ext>
                </a:extLst>
              </a:tr>
            </a:tbl>
          </a:graphicData>
        </a:graphic>
      </p:graphicFrame>
      <p:sp>
        <p:nvSpPr>
          <p:cNvPr id="4" name="Title 3">
            <a:extLst>
              <a:ext uri="{FF2B5EF4-FFF2-40B4-BE49-F238E27FC236}">
                <a16:creationId xmlns:a16="http://schemas.microsoft.com/office/drawing/2014/main" id="{2CFA7463-CCDA-08E2-F6C2-6F295457123E}"/>
              </a:ext>
            </a:extLst>
          </p:cNvPr>
          <p:cNvSpPr>
            <a:spLocks noGrp="1"/>
          </p:cNvSpPr>
          <p:nvPr>
            <p:ph type="title"/>
          </p:nvPr>
        </p:nvSpPr>
        <p:spPr>
          <a:xfrm>
            <a:off x="609600" y="379982"/>
            <a:ext cx="10744200" cy="1185577"/>
          </a:xfrm>
        </p:spPr>
        <p:txBody>
          <a:bodyPr>
            <a:noAutofit/>
          </a:bodyPr>
          <a:lstStyle/>
          <a:p>
            <a:r>
              <a:rPr lang="en-US" sz="2400" dirty="0" err="1"/>
              <a:t>Pegcetacoplan</a:t>
            </a:r>
            <a:r>
              <a:rPr lang="en-US" sz="2400" dirty="0"/>
              <a:t>-Treated Patients Demonstrate Sustained Improvements in Hemoglobin Levels and  Freedom from Transfusions Regardless of Baseline Subgroup</a:t>
            </a:r>
          </a:p>
        </p:txBody>
      </p:sp>
      <p:sp>
        <p:nvSpPr>
          <p:cNvPr id="5" name="Content Placeholder 4">
            <a:extLst>
              <a:ext uri="{FF2B5EF4-FFF2-40B4-BE49-F238E27FC236}">
                <a16:creationId xmlns:a16="http://schemas.microsoft.com/office/drawing/2014/main" id="{6A1EF5F6-AC59-E02C-1CBA-5E140789D01C}"/>
              </a:ext>
            </a:extLst>
          </p:cNvPr>
          <p:cNvSpPr>
            <a:spLocks noGrp="1"/>
          </p:cNvSpPr>
          <p:nvPr>
            <p:ph idx="1"/>
          </p:nvPr>
        </p:nvSpPr>
        <p:spPr>
          <a:xfrm>
            <a:off x="609600" y="1780343"/>
            <a:ext cx="5319713" cy="4722477"/>
          </a:xfrm>
        </p:spPr>
        <p:txBody>
          <a:bodyPr>
            <a:normAutofit/>
          </a:bodyPr>
          <a:lstStyle/>
          <a:p>
            <a:pPr>
              <a:spcBef>
                <a:spcPts val="1800"/>
              </a:spcBef>
            </a:pPr>
            <a:r>
              <a:rPr lang="en-US" sz="1600" dirty="0"/>
              <a:t>PEG treatment was associated with significantly  greater increases in Hb levels from baseline than ECU  at Week 16, which were maintained in the PEG-to-PEG arm through Week 48 </a:t>
            </a:r>
            <a:r>
              <a:rPr lang="en-US" sz="1600" b="1" dirty="0">
                <a:solidFill>
                  <a:schemeClr val="accent5">
                    <a:lumMod val="75000"/>
                  </a:schemeClr>
                </a:solidFill>
              </a:rPr>
              <a:t>regardless of baseline  subgroup.</a:t>
            </a:r>
          </a:p>
          <a:p>
            <a:pPr>
              <a:spcBef>
                <a:spcPts val="1800"/>
              </a:spcBef>
            </a:pPr>
            <a:r>
              <a:rPr lang="en-US" sz="1600" b="1" dirty="0">
                <a:solidFill>
                  <a:schemeClr val="accent5">
                    <a:lumMod val="75000"/>
                  </a:schemeClr>
                </a:solidFill>
              </a:rPr>
              <a:t>At Week 48, Hb levels were similar </a:t>
            </a:r>
            <a:r>
              <a:rPr lang="en-US" sz="1600" dirty="0"/>
              <a:t>in the &lt;4 and ≥4  transfusion strata. Similar Hb levels were also seen for the &lt;100,000x10</a:t>
            </a:r>
            <a:r>
              <a:rPr lang="en-US" sz="1600" baseline="30000" dirty="0"/>
              <a:t>9</a:t>
            </a:r>
            <a:r>
              <a:rPr lang="en-US" sz="1600" dirty="0"/>
              <a:t>/L and ≥100,000x10</a:t>
            </a:r>
            <a:r>
              <a:rPr lang="en-US" sz="1600" baseline="30000" dirty="0"/>
              <a:t>9</a:t>
            </a:r>
            <a:r>
              <a:rPr lang="en-US" sz="1600" dirty="0"/>
              <a:t>/L platelet strata</a:t>
            </a:r>
          </a:p>
          <a:p>
            <a:pPr>
              <a:spcBef>
                <a:spcPts val="1800"/>
              </a:spcBef>
            </a:pPr>
            <a:r>
              <a:rPr lang="en-US" sz="1600" b="1" dirty="0">
                <a:solidFill>
                  <a:schemeClr val="accent5">
                    <a:lumMod val="75000"/>
                  </a:schemeClr>
                </a:solidFill>
              </a:rPr>
              <a:t>At Week 48, on PEG monotherapy, both arms had  similar proportions of transfusion free patients during the </a:t>
            </a:r>
            <a:r>
              <a:rPr lang="en-US" sz="1600" b="1" dirty="0" err="1">
                <a:solidFill>
                  <a:schemeClr val="accent5">
                    <a:lumMod val="75000"/>
                  </a:schemeClr>
                </a:solidFill>
              </a:rPr>
              <a:t>OLP</a:t>
            </a:r>
            <a:r>
              <a:rPr lang="en-US" sz="1600" b="1" dirty="0">
                <a:solidFill>
                  <a:schemeClr val="accent5">
                    <a:lumMod val="75000"/>
                  </a:schemeClr>
                </a:solidFill>
              </a:rPr>
              <a:t> </a:t>
            </a:r>
            <a:r>
              <a:rPr lang="en-US" sz="1600" dirty="0"/>
              <a:t>in the &lt;4 and ≥4 transfusion strata.  Similar trends were seen in the &lt;100,000x10</a:t>
            </a:r>
            <a:r>
              <a:rPr lang="en-US" sz="1600" baseline="30000" dirty="0"/>
              <a:t>9</a:t>
            </a:r>
            <a:r>
              <a:rPr lang="en-US" sz="1600" dirty="0"/>
              <a:t>/L and ≥100,000x10</a:t>
            </a:r>
            <a:r>
              <a:rPr lang="en-US" sz="1600" baseline="30000" dirty="0"/>
              <a:t>9</a:t>
            </a:r>
            <a:r>
              <a:rPr lang="en-US" sz="1600" dirty="0"/>
              <a:t>/L platelet strata</a:t>
            </a:r>
          </a:p>
        </p:txBody>
      </p:sp>
      <p:sp>
        <p:nvSpPr>
          <p:cNvPr id="6" name="Footer Placeholder 5">
            <a:extLst>
              <a:ext uri="{FF2B5EF4-FFF2-40B4-BE49-F238E27FC236}">
                <a16:creationId xmlns:a16="http://schemas.microsoft.com/office/drawing/2014/main" id="{D4CC7AAB-2F68-1EAF-A4E9-CC9B2757DE2A}"/>
              </a:ext>
            </a:extLst>
          </p:cNvPr>
          <p:cNvSpPr>
            <a:spLocks noGrp="1"/>
          </p:cNvSpPr>
          <p:nvPr>
            <p:ph type="ftr" sz="quarter" idx="3"/>
          </p:nvPr>
        </p:nvSpPr>
        <p:spPr/>
        <p:txBody>
          <a:bodyPr/>
          <a:lstStyle/>
          <a:p>
            <a:r>
              <a:rPr lang="en-US" dirty="0" err="1"/>
              <a:t>Peffault</a:t>
            </a:r>
            <a:r>
              <a:rPr lang="en-US" dirty="0"/>
              <a:t> de Latour R. 06/09/21; 324150; EHA2021 Virtual Congress abstract PB1471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FDF8A-CA2B-4270-833D-F7D7D366D1F0}"/>
              </a:ext>
            </a:extLst>
          </p:cNvPr>
          <p:cNvSpPr>
            <a:spLocks noGrp="1"/>
          </p:cNvSpPr>
          <p:nvPr>
            <p:ph type="title"/>
          </p:nvPr>
        </p:nvSpPr>
        <p:spPr/>
        <p:txBody>
          <a:bodyPr/>
          <a:lstStyle/>
          <a:p>
            <a:r>
              <a:rPr lang="en-US" dirty="0"/>
              <a:t>Transfusion for PNH Patients: Conclusions</a:t>
            </a:r>
          </a:p>
        </p:txBody>
      </p:sp>
      <p:sp>
        <p:nvSpPr>
          <p:cNvPr id="3" name="Content Placeholder 2">
            <a:extLst>
              <a:ext uri="{FF2B5EF4-FFF2-40B4-BE49-F238E27FC236}">
                <a16:creationId xmlns:a16="http://schemas.microsoft.com/office/drawing/2014/main" id="{AEC1D12E-1C7E-4AF1-8EAE-B8D5E9FFB634}"/>
              </a:ext>
            </a:extLst>
          </p:cNvPr>
          <p:cNvSpPr>
            <a:spLocks noGrp="1"/>
          </p:cNvSpPr>
          <p:nvPr>
            <p:ph idx="1"/>
          </p:nvPr>
        </p:nvSpPr>
        <p:spPr/>
        <p:txBody>
          <a:bodyPr/>
          <a:lstStyle/>
          <a:p>
            <a:pPr>
              <a:spcBef>
                <a:spcPts val="1800"/>
              </a:spcBef>
            </a:pPr>
            <a:r>
              <a:rPr lang="en-US" dirty="0"/>
              <a:t>Transfusion of red cells will remain a necessity for some patients with PNH despite the marked improvement in treatment using complement inhibitors</a:t>
            </a:r>
          </a:p>
          <a:p>
            <a:pPr>
              <a:spcBef>
                <a:spcPts val="1800"/>
              </a:spcBef>
            </a:pPr>
            <a:r>
              <a:rPr lang="en-US" dirty="0"/>
              <a:t>Etiology of ongoing anemia should be investigated. Bone marrow failure and extravascular hemolysis due to C3 coating of the red cells are important to distinguish</a:t>
            </a:r>
          </a:p>
          <a:p>
            <a:pPr>
              <a:spcBef>
                <a:spcPts val="1800"/>
              </a:spcBef>
            </a:pPr>
            <a:r>
              <a:rPr lang="en-US" dirty="0"/>
              <a:t>Red cells should be filtered. Washing is not necessary and wasteful</a:t>
            </a:r>
          </a:p>
          <a:p>
            <a:pPr>
              <a:spcBef>
                <a:spcPts val="1800"/>
              </a:spcBef>
            </a:pPr>
            <a:r>
              <a:rPr lang="en-US" dirty="0"/>
              <a:t>Principles of blood conservation are still important</a:t>
            </a:r>
          </a:p>
        </p:txBody>
      </p:sp>
    </p:spTree>
    <p:extLst>
      <p:ext uri="{BB962C8B-B14F-4D97-AF65-F5344CB8AC3E}">
        <p14:creationId xmlns:p14="http://schemas.microsoft.com/office/powerpoint/2010/main" val="798335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7044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A6AC4-52AF-4B9B-82F9-F31BAFA6ACCC}"/>
              </a:ext>
            </a:extLst>
          </p:cNvPr>
          <p:cNvSpPr>
            <a:spLocks noGrp="1"/>
          </p:cNvSpPr>
          <p:nvPr>
            <p:ph type="title"/>
          </p:nvPr>
        </p:nvSpPr>
        <p:spPr/>
        <p:txBody>
          <a:bodyPr/>
          <a:lstStyle/>
          <a:p>
            <a:r>
              <a:rPr lang="en-US" dirty="0"/>
              <a:t>Anemia in PNH</a:t>
            </a:r>
          </a:p>
        </p:txBody>
      </p:sp>
      <p:sp>
        <p:nvSpPr>
          <p:cNvPr id="3" name="Content Placeholder 2">
            <a:extLst>
              <a:ext uri="{FF2B5EF4-FFF2-40B4-BE49-F238E27FC236}">
                <a16:creationId xmlns:a16="http://schemas.microsoft.com/office/drawing/2014/main" id="{C84469B5-3F71-4726-9C7C-BCA45F983363}"/>
              </a:ext>
            </a:extLst>
          </p:cNvPr>
          <p:cNvSpPr>
            <a:spLocks noGrp="1"/>
          </p:cNvSpPr>
          <p:nvPr>
            <p:ph idx="1"/>
          </p:nvPr>
        </p:nvSpPr>
        <p:spPr/>
        <p:txBody>
          <a:bodyPr/>
          <a:lstStyle/>
          <a:p>
            <a:pPr>
              <a:spcBef>
                <a:spcPts val="2400"/>
              </a:spcBef>
            </a:pPr>
            <a:r>
              <a:rPr lang="en-US" dirty="0"/>
              <a:t>“The anemia of PNH is complex. Coombs negative hemolytic anemia is the clinical hallmark of PNH, but because the disease usually arises in the setting of an underlying abnormality of the bone marrow, hemolysis may account for only a part of a patient’s anemia.”</a:t>
            </a:r>
          </a:p>
          <a:p>
            <a:pPr>
              <a:spcBef>
                <a:spcPts val="2400"/>
              </a:spcBef>
            </a:pPr>
            <a:r>
              <a:rPr lang="en-US" dirty="0"/>
              <a:t>Anemia in PNH may be due to many causes but is primarily due to hemolysis and inadequate production (bone marrow failure)</a:t>
            </a:r>
          </a:p>
          <a:p>
            <a:pPr>
              <a:spcBef>
                <a:spcPts val="2400"/>
              </a:spcBef>
            </a:pPr>
            <a:r>
              <a:rPr lang="en-US" dirty="0"/>
              <a:t>Some patients may be iron deficient due to the hemoglobinuria and </a:t>
            </a:r>
            <a:r>
              <a:rPr lang="en-US" dirty="0" err="1"/>
              <a:t>hemosiderinuria</a:t>
            </a:r>
            <a:endParaRPr lang="en-US" dirty="0"/>
          </a:p>
        </p:txBody>
      </p:sp>
      <p:sp>
        <p:nvSpPr>
          <p:cNvPr id="7" name="Footer Placeholder 6">
            <a:extLst>
              <a:ext uri="{FF2B5EF4-FFF2-40B4-BE49-F238E27FC236}">
                <a16:creationId xmlns:a16="http://schemas.microsoft.com/office/drawing/2014/main" id="{77F40E38-B4C5-2E40-E77A-8835F411C0F0}"/>
              </a:ext>
            </a:extLst>
          </p:cNvPr>
          <p:cNvSpPr>
            <a:spLocks noGrp="1"/>
          </p:cNvSpPr>
          <p:nvPr>
            <p:ph type="ftr" sz="quarter" idx="3"/>
          </p:nvPr>
        </p:nvSpPr>
        <p:spPr/>
        <p:txBody>
          <a:bodyPr/>
          <a:lstStyle/>
          <a:p>
            <a:r>
              <a:rPr lang="en-US" dirty="0"/>
              <a:t>Parker C, et al. </a:t>
            </a:r>
            <a:r>
              <a:rPr lang="en-US" i="1" dirty="0"/>
              <a:t>Blood. </a:t>
            </a:r>
            <a:r>
              <a:rPr lang="en-US" dirty="0"/>
              <a:t>2005;106: 3699-3709.</a:t>
            </a:r>
          </a:p>
        </p:txBody>
      </p:sp>
    </p:spTree>
    <p:extLst>
      <p:ext uri="{BB962C8B-B14F-4D97-AF65-F5344CB8AC3E}">
        <p14:creationId xmlns:p14="http://schemas.microsoft.com/office/powerpoint/2010/main" val="540631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C801C-1D19-4D9C-819C-CD8B31C2E282}"/>
              </a:ext>
            </a:extLst>
          </p:cNvPr>
          <p:cNvSpPr>
            <a:spLocks noGrp="1"/>
          </p:cNvSpPr>
          <p:nvPr>
            <p:ph type="title"/>
          </p:nvPr>
        </p:nvSpPr>
        <p:spPr/>
        <p:txBody>
          <a:bodyPr/>
          <a:lstStyle/>
          <a:p>
            <a:r>
              <a:rPr lang="en-US" dirty="0"/>
              <a:t>Transfusion of PNH Patients Prior to Complement Inhibitors</a:t>
            </a:r>
          </a:p>
        </p:txBody>
      </p:sp>
      <p:sp>
        <p:nvSpPr>
          <p:cNvPr id="3" name="Content Placeholder 2">
            <a:extLst>
              <a:ext uri="{FF2B5EF4-FFF2-40B4-BE49-F238E27FC236}">
                <a16:creationId xmlns:a16="http://schemas.microsoft.com/office/drawing/2014/main" id="{1434A8A7-81F6-4897-8DBF-3FC85662FEBA}"/>
              </a:ext>
            </a:extLst>
          </p:cNvPr>
          <p:cNvSpPr>
            <a:spLocks noGrp="1"/>
          </p:cNvSpPr>
          <p:nvPr>
            <p:ph idx="1"/>
          </p:nvPr>
        </p:nvSpPr>
        <p:spPr/>
        <p:txBody>
          <a:bodyPr>
            <a:normAutofit/>
          </a:bodyPr>
          <a:lstStyle/>
          <a:p>
            <a:pPr>
              <a:spcBef>
                <a:spcPts val="2400"/>
              </a:spcBef>
            </a:pPr>
            <a:r>
              <a:rPr lang="en-US" sz="2800" dirty="0"/>
              <a:t>Prior to the era of complement inhibition, patients with PNH who had symptomatic hemolysis were managed with:</a:t>
            </a:r>
          </a:p>
          <a:p>
            <a:pPr lvl="1">
              <a:spcBef>
                <a:spcPts val="2400"/>
              </a:spcBef>
            </a:pPr>
            <a:r>
              <a:rPr lang="en-US" sz="2400" dirty="0"/>
              <a:t>Steroids (intermittent)</a:t>
            </a:r>
          </a:p>
          <a:p>
            <a:pPr lvl="1">
              <a:spcBef>
                <a:spcPts val="2400"/>
              </a:spcBef>
            </a:pPr>
            <a:r>
              <a:rPr lang="en-US" sz="2400" dirty="0"/>
              <a:t>Iron and folate supplementation</a:t>
            </a:r>
          </a:p>
          <a:p>
            <a:pPr lvl="1">
              <a:spcBef>
                <a:spcPts val="2400"/>
              </a:spcBef>
            </a:pPr>
            <a:r>
              <a:rPr lang="en-US" sz="2400" dirty="0"/>
              <a:t>Splenectomy (controversial, anecdotal evidence)</a:t>
            </a:r>
          </a:p>
          <a:p>
            <a:pPr lvl="1">
              <a:spcBef>
                <a:spcPts val="2400"/>
              </a:spcBef>
            </a:pPr>
            <a:r>
              <a:rPr lang="en-US" sz="2400" dirty="0"/>
              <a:t>Transfusions</a:t>
            </a:r>
          </a:p>
        </p:txBody>
      </p:sp>
    </p:spTree>
    <p:extLst>
      <p:ext uri="{BB962C8B-B14F-4D97-AF65-F5344CB8AC3E}">
        <p14:creationId xmlns:p14="http://schemas.microsoft.com/office/powerpoint/2010/main" val="2266362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A5633-BEA0-4CCD-9DDF-99CC88A89C31}"/>
              </a:ext>
            </a:extLst>
          </p:cNvPr>
          <p:cNvSpPr>
            <a:spLocks noGrp="1"/>
          </p:cNvSpPr>
          <p:nvPr>
            <p:ph type="title"/>
          </p:nvPr>
        </p:nvSpPr>
        <p:spPr/>
        <p:txBody>
          <a:bodyPr/>
          <a:lstStyle/>
          <a:p>
            <a:r>
              <a:rPr lang="en-US" dirty="0"/>
              <a:t>Transfusion of PNH Patients Prior to Complement Inhibitors</a:t>
            </a:r>
          </a:p>
        </p:txBody>
      </p:sp>
      <p:sp>
        <p:nvSpPr>
          <p:cNvPr id="3" name="Content Placeholder 2">
            <a:extLst>
              <a:ext uri="{FF2B5EF4-FFF2-40B4-BE49-F238E27FC236}">
                <a16:creationId xmlns:a16="http://schemas.microsoft.com/office/drawing/2014/main" id="{E12EBEEB-1D6D-4BB3-B4C3-BC6F79586D62}"/>
              </a:ext>
            </a:extLst>
          </p:cNvPr>
          <p:cNvSpPr>
            <a:spLocks noGrp="1"/>
          </p:cNvSpPr>
          <p:nvPr>
            <p:ph idx="1"/>
          </p:nvPr>
        </p:nvSpPr>
        <p:spPr/>
        <p:txBody>
          <a:bodyPr>
            <a:normAutofit/>
          </a:bodyPr>
          <a:lstStyle/>
          <a:p>
            <a:pPr>
              <a:spcBef>
                <a:spcPts val="2400"/>
              </a:spcBef>
            </a:pPr>
            <a:r>
              <a:rPr lang="en-US" sz="2600" dirty="0"/>
              <a:t>Flares due to complement activation (infection, surgery, stress, etc.) would commonly develop severe hemolysis, dark urine, and other symptoms</a:t>
            </a:r>
          </a:p>
          <a:p>
            <a:pPr>
              <a:spcBef>
                <a:spcPts val="2400"/>
              </a:spcBef>
            </a:pPr>
            <a:r>
              <a:rPr lang="en-US" sz="2600" dirty="0"/>
              <a:t>Transfusion was used to ameliorate the anemia, and theoretically might ameliorate the hemolysis by suppressing erythropoiesis</a:t>
            </a:r>
          </a:p>
          <a:p>
            <a:pPr>
              <a:spcBef>
                <a:spcPts val="2400"/>
              </a:spcBef>
            </a:pPr>
            <a:r>
              <a:rPr lang="en-US" sz="2600" dirty="0"/>
              <a:t>Washing of red cells to prevent complement activation found not to be useful</a:t>
            </a:r>
          </a:p>
          <a:p>
            <a:pPr>
              <a:spcBef>
                <a:spcPts val="2400"/>
              </a:spcBef>
            </a:pPr>
            <a:r>
              <a:rPr lang="en-US" sz="2600" dirty="0"/>
              <a:t>Hemofiltration is recommended to prevent transfusion reactions</a:t>
            </a:r>
          </a:p>
        </p:txBody>
      </p:sp>
      <p:sp>
        <p:nvSpPr>
          <p:cNvPr id="7" name="Footer Placeholder 6">
            <a:extLst>
              <a:ext uri="{FF2B5EF4-FFF2-40B4-BE49-F238E27FC236}">
                <a16:creationId xmlns:a16="http://schemas.microsoft.com/office/drawing/2014/main" id="{12C07352-A9F2-07FB-A592-F555D4D36739}"/>
              </a:ext>
            </a:extLst>
          </p:cNvPr>
          <p:cNvSpPr>
            <a:spLocks noGrp="1"/>
          </p:cNvSpPr>
          <p:nvPr>
            <p:ph type="ftr" sz="quarter" idx="3"/>
          </p:nvPr>
        </p:nvSpPr>
        <p:spPr/>
        <p:txBody>
          <a:bodyPr/>
          <a:lstStyle/>
          <a:p>
            <a:r>
              <a:rPr lang="en-US" dirty="0"/>
              <a:t>Parker C, et al. </a:t>
            </a:r>
            <a:r>
              <a:rPr lang="en-US" i="1" dirty="0"/>
              <a:t>Blood. </a:t>
            </a:r>
            <a:r>
              <a:rPr lang="en-US" dirty="0"/>
              <a:t>2005;106: 3699-3709.</a:t>
            </a:r>
          </a:p>
        </p:txBody>
      </p:sp>
    </p:spTree>
    <p:extLst>
      <p:ext uri="{BB962C8B-B14F-4D97-AF65-F5344CB8AC3E}">
        <p14:creationId xmlns:p14="http://schemas.microsoft.com/office/powerpoint/2010/main" val="1795769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10">
            <a:extLst>
              <a:ext uri="{FF2B5EF4-FFF2-40B4-BE49-F238E27FC236}">
                <a16:creationId xmlns:a16="http://schemas.microsoft.com/office/drawing/2014/main" id="{4D1DCEC6-2A16-51F1-CF52-20733C2FB22E}"/>
              </a:ext>
            </a:extLst>
          </p:cNvPr>
          <p:cNvSpPr>
            <a:spLocks noGrp="1"/>
          </p:cNvSpPr>
          <p:nvPr>
            <p:ph type="ftr" sz="quarter" idx="3"/>
          </p:nvPr>
        </p:nvSpPr>
        <p:spPr/>
        <p:txBody>
          <a:bodyPr/>
          <a:lstStyle/>
          <a:p>
            <a:r>
              <a:rPr lang="da-DK" dirty="0"/>
              <a:t>Olutogun T, et al. </a:t>
            </a:r>
            <a:r>
              <a:rPr lang="da-DK" i="1" dirty="0"/>
              <a:t>Blood Transfus. </a:t>
            </a:r>
            <a:r>
              <a:rPr lang="da-DK" dirty="0"/>
              <a:t>2015 Jul;13(3):363-9.</a:t>
            </a:r>
          </a:p>
        </p:txBody>
      </p:sp>
      <p:sp>
        <p:nvSpPr>
          <p:cNvPr id="2" name="Title 1">
            <a:extLst>
              <a:ext uri="{FF2B5EF4-FFF2-40B4-BE49-F238E27FC236}">
                <a16:creationId xmlns:a16="http://schemas.microsoft.com/office/drawing/2014/main" id="{B74B96DF-AEC7-43BE-BC38-B3B1B0118BC2}"/>
              </a:ext>
            </a:extLst>
          </p:cNvPr>
          <p:cNvSpPr>
            <a:spLocks noGrp="1"/>
          </p:cNvSpPr>
          <p:nvPr>
            <p:ph type="title"/>
          </p:nvPr>
        </p:nvSpPr>
        <p:spPr/>
        <p:txBody>
          <a:bodyPr anchor="ctr">
            <a:normAutofit/>
          </a:bodyPr>
          <a:lstStyle/>
          <a:p>
            <a:r>
              <a:rPr lang="en-US" sz="2800" dirty="0"/>
              <a:t>Transfusion of PNH Patients Prior to Complement Inhibitors</a:t>
            </a:r>
          </a:p>
        </p:txBody>
      </p:sp>
      <p:sp>
        <p:nvSpPr>
          <p:cNvPr id="7" name="Content Placeholder 6">
            <a:extLst>
              <a:ext uri="{FF2B5EF4-FFF2-40B4-BE49-F238E27FC236}">
                <a16:creationId xmlns:a16="http://schemas.microsoft.com/office/drawing/2014/main" id="{6558ED99-85A5-25A2-1286-1B0A05A9DC07}"/>
              </a:ext>
            </a:extLst>
          </p:cNvPr>
          <p:cNvSpPr>
            <a:spLocks noGrp="1"/>
          </p:cNvSpPr>
          <p:nvPr>
            <p:ph idx="1"/>
          </p:nvPr>
        </p:nvSpPr>
        <p:spPr>
          <a:xfrm>
            <a:off x="609600" y="1206500"/>
            <a:ext cx="11252200" cy="5454650"/>
          </a:xfrm>
        </p:spPr>
        <p:txBody>
          <a:bodyPr>
            <a:normAutofit fontScale="92500" lnSpcReduction="20000"/>
          </a:bodyPr>
          <a:lstStyle/>
          <a:p>
            <a:pPr marL="457200" indent="-457200">
              <a:lnSpc>
                <a:spcPct val="110000"/>
              </a:lnSpc>
              <a:buFont typeface="+mj-lt"/>
              <a:buAutoNum type="arabicPeriod"/>
            </a:pPr>
            <a:r>
              <a:rPr lang="en-US" dirty="0"/>
              <a:t>In view of increased rate of erythropoiesis, give folic acid 5 mg/day</a:t>
            </a:r>
          </a:p>
          <a:p>
            <a:pPr marL="457200" indent="-457200">
              <a:lnSpc>
                <a:spcPct val="110000"/>
              </a:lnSpc>
              <a:buFont typeface="+mj-lt"/>
              <a:buAutoNum type="arabicPeriod"/>
            </a:pPr>
            <a:r>
              <a:rPr lang="en-US" dirty="0"/>
              <a:t>Assess iron status by transferrin saturation index (TSI): if TSI &lt;20%, give iron</a:t>
            </a:r>
          </a:p>
          <a:p>
            <a:pPr marL="457200" indent="-457200">
              <a:lnSpc>
                <a:spcPct val="110000"/>
              </a:lnSpc>
              <a:buFont typeface="+mj-lt"/>
              <a:buAutoNum type="arabicPeriod"/>
            </a:pPr>
            <a:r>
              <a:rPr lang="en-US" dirty="0"/>
              <a:t>Determine “steady-state hemoglobin” (after correcting iron deficiency, if present)</a:t>
            </a:r>
          </a:p>
          <a:p>
            <a:pPr marL="457200" indent="-457200">
              <a:lnSpc>
                <a:spcPct val="110000"/>
              </a:lnSpc>
              <a:buFont typeface="+mj-lt"/>
              <a:buAutoNum type="arabicPeriod"/>
            </a:pPr>
            <a:r>
              <a:rPr lang="en-US" dirty="0"/>
              <a:t>Assess how steady-state level of anemia is tolerated in terms of:</a:t>
            </a:r>
          </a:p>
          <a:p>
            <a:pPr lvl="1">
              <a:lnSpc>
                <a:spcPct val="110000"/>
              </a:lnSpc>
            </a:pPr>
            <a:r>
              <a:rPr lang="en-US" dirty="0"/>
              <a:t>Objective findings</a:t>
            </a:r>
          </a:p>
          <a:p>
            <a:pPr lvl="1">
              <a:lnSpc>
                <a:spcPct val="110000"/>
              </a:lnSpc>
            </a:pPr>
            <a:r>
              <a:rPr lang="en-US" dirty="0"/>
              <a:t>Subjective feelings</a:t>
            </a:r>
          </a:p>
          <a:p>
            <a:pPr lvl="1">
              <a:lnSpc>
                <a:spcPct val="110000"/>
              </a:lnSpc>
            </a:pPr>
            <a:r>
              <a:rPr lang="en-US" dirty="0"/>
              <a:t>Quality of life</a:t>
            </a:r>
          </a:p>
          <a:p>
            <a:pPr marL="457200" indent="-457200">
              <a:lnSpc>
                <a:spcPct val="110000"/>
              </a:lnSpc>
              <a:buFont typeface="+mj-lt"/>
              <a:buAutoNum type="arabicPeriod"/>
            </a:pPr>
            <a:r>
              <a:rPr lang="en-US" dirty="0"/>
              <a:t>Based on (4), blood transfusion may be appropriate</a:t>
            </a:r>
          </a:p>
          <a:p>
            <a:pPr marL="457200" indent="-457200">
              <a:lnSpc>
                <a:spcPct val="110000"/>
              </a:lnSpc>
              <a:buFont typeface="+mj-lt"/>
              <a:buAutoNum type="arabicPeriod"/>
            </a:pPr>
            <a:r>
              <a:rPr lang="en-US" dirty="0"/>
              <a:t>Blood transfusion requirement varies widely from patient to patient</a:t>
            </a:r>
          </a:p>
          <a:p>
            <a:pPr marL="457200" indent="-457200">
              <a:lnSpc>
                <a:spcPct val="110000"/>
              </a:lnSpc>
              <a:buFont typeface="+mj-lt"/>
              <a:buAutoNum type="arabicPeriod"/>
            </a:pPr>
            <a:r>
              <a:rPr lang="en-US" dirty="0"/>
              <a:t>Blood transfusion requirement may also vary in the course of time in the same patient</a:t>
            </a:r>
          </a:p>
          <a:p>
            <a:pPr marL="457200" indent="-457200">
              <a:lnSpc>
                <a:spcPct val="110000"/>
              </a:lnSpc>
              <a:buFont typeface="+mj-lt"/>
              <a:buAutoNum type="arabicPeriod"/>
            </a:pPr>
            <a:r>
              <a:rPr lang="en-US" dirty="0"/>
              <a:t>Washing red cells is no longer necessary: a good white cell filter is sufficient</a:t>
            </a:r>
          </a:p>
          <a:p>
            <a:pPr marL="457200" indent="-457200">
              <a:lnSpc>
                <a:spcPct val="110000"/>
              </a:lnSpc>
              <a:buFont typeface="+mj-lt"/>
              <a:buAutoNum type="arabicPeriod"/>
            </a:pPr>
            <a:r>
              <a:rPr lang="en-US" dirty="0"/>
              <a:t>Irradiation of blood products is recommended if the patient is severely aplastic or has received immunosuppressive treatment</a:t>
            </a:r>
          </a:p>
        </p:txBody>
      </p:sp>
    </p:spTree>
    <p:extLst>
      <p:ext uri="{BB962C8B-B14F-4D97-AF65-F5344CB8AC3E}">
        <p14:creationId xmlns:p14="http://schemas.microsoft.com/office/powerpoint/2010/main" val="1671329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99" name="Rectangle 139">
            <a:extLst>
              <a:ext uri="{FF2B5EF4-FFF2-40B4-BE49-F238E27FC236}">
                <a16:creationId xmlns:a16="http://schemas.microsoft.com/office/drawing/2014/main" id="{058D25F3-062E-482C-B62B-49CB5C9D7412}"/>
              </a:ext>
            </a:extLst>
          </p:cNvPr>
          <p:cNvSpPr>
            <a:spLocks noGrp="1" noChangeArrowheads="1"/>
          </p:cNvSpPr>
          <p:nvPr>
            <p:ph type="title"/>
          </p:nvPr>
        </p:nvSpPr>
        <p:spPr/>
        <p:txBody>
          <a:bodyPr/>
          <a:lstStyle/>
          <a:p>
            <a:r>
              <a:rPr lang="en-US" altLang="en-US" dirty="0"/>
              <a:t>TRIUMPH: Hemoglobin Stabilized While Transfusions Decreased</a:t>
            </a:r>
          </a:p>
        </p:txBody>
      </p:sp>
      <p:sp>
        <p:nvSpPr>
          <p:cNvPr id="399363" name="Rectangle 3">
            <a:extLst>
              <a:ext uri="{FF2B5EF4-FFF2-40B4-BE49-F238E27FC236}">
                <a16:creationId xmlns:a16="http://schemas.microsoft.com/office/drawing/2014/main" id="{8033261B-3FF2-44AA-8017-26F285072F00}"/>
              </a:ext>
            </a:extLst>
          </p:cNvPr>
          <p:cNvSpPr>
            <a:spLocks noGrp="1" noChangeArrowheads="1"/>
          </p:cNvSpPr>
          <p:nvPr>
            <p:ph idx="1"/>
          </p:nvPr>
        </p:nvSpPr>
        <p:spPr>
          <a:xfrm>
            <a:off x="2095500" y="4564005"/>
            <a:ext cx="7696200" cy="1732019"/>
          </a:xfrm>
        </p:spPr>
        <p:txBody>
          <a:bodyPr>
            <a:normAutofit/>
          </a:bodyPr>
          <a:lstStyle/>
          <a:p>
            <a:pPr>
              <a:spcBef>
                <a:spcPts val="300"/>
              </a:spcBef>
            </a:pPr>
            <a:r>
              <a:rPr lang="en-US" altLang="en-US" sz="1800" dirty="0"/>
              <a:t>Prior to the study, hemoglobin was maintained by frequent transfusions</a:t>
            </a:r>
          </a:p>
          <a:p>
            <a:pPr>
              <a:spcBef>
                <a:spcPts val="300"/>
              </a:spcBef>
            </a:pPr>
            <a:r>
              <a:rPr lang="en-US" altLang="en-US" sz="1800" dirty="0"/>
              <a:t>Hemoglobin was significantly elevated with eculizumab as compared to placebo across the 26-week treatment period</a:t>
            </a:r>
          </a:p>
          <a:p>
            <a:pPr lvl="1">
              <a:spcBef>
                <a:spcPts val="300"/>
              </a:spcBef>
            </a:pPr>
            <a:r>
              <a:rPr lang="en-US" altLang="en-US" sz="1600" dirty="0"/>
              <a:t>Due to an increase in endogenous red blood cell mass and</a:t>
            </a:r>
          </a:p>
          <a:p>
            <a:pPr lvl="1">
              <a:spcBef>
                <a:spcPts val="300"/>
              </a:spcBef>
            </a:pPr>
            <a:r>
              <a:rPr lang="en-US" altLang="en-US" sz="1600" dirty="0"/>
              <a:t>Despite reduction in transfusion support with eculizumab</a:t>
            </a:r>
          </a:p>
        </p:txBody>
      </p:sp>
      <p:grpSp>
        <p:nvGrpSpPr>
          <p:cNvPr id="4" name="Group 3">
            <a:extLst>
              <a:ext uri="{FF2B5EF4-FFF2-40B4-BE49-F238E27FC236}">
                <a16:creationId xmlns:a16="http://schemas.microsoft.com/office/drawing/2014/main" id="{1EF01173-69AA-2702-6D43-3DB7F06B4D7B}"/>
              </a:ext>
            </a:extLst>
          </p:cNvPr>
          <p:cNvGrpSpPr/>
          <p:nvPr/>
        </p:nvGrpSpPr>
        <p:grpSpPr>
          <a:xfrm>
            <a:off x="1796178" y="1309689"/>
            <a:ext cx="8486061" cy="3071812"/>
            <a:chOff x="1796178" y="1500189"/>
            <a:chExt cx="8486061" cy="3071812"/>
          </a:xfrm>
        </p:grpSpPr>
        <p:sp>
          <p:nvSpPr>
            <p:cNvPr id="281" name="Rectangle 5">
              <a:extLst>
                <a:ext uri="{FF2B5EF4-FFF2-40B4-BE49-F238E27FC236}">
                  <a16:creationId xmlns:a16="http://schemas.microsoft.com/office/drawing/2014/main" id="{39EE6B3F-EF35-1C15-974C-B64D1E93AEB9}"/>
                </a:ext>
              </a:extLst>
            </p:cNvPr>
            <p:cNvSpPr>
              <a:spLocks noChangeArrowheads="1"/>
            </p:cNvSpPr>
            <p:nvPr/>
          </p:nvSpPr>
          <p:spPr bwMode="auto">
            <a:xfrm>
              <a:off x="3963988" y="3562350"/>
              <a:ext cx="730250" cy="228600"/>
            </a:xfrm>
            <a:prstGeom prst="rect">
              <a:avLst/>
            </a:prstGeom>
            <a:noFill/>
            <a:ln w="9525">
              <a:noFill/>
              <a:miter lim="800000"/>
              <a:headEnd/>
              <a:tailEnd/>
            </a:ln>
          </p:spPr>
          <p:txBody>
            <a:bodyPr wrap="none" lIns="0" tIns="0" rIns="0" bIns="0">
              <a:spAutoFit/>
            </a:bodyPr>
            <a:lstStyle>
              <a:lvl1pPr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defRPr/>
              </a:pPr>
              <a:r>
                <a:rPr lang="en-US" altLang="en-US" sz="1500" b="1" dirty="0">
                  <a:solidFill>
                    <a:srgbClr val="66CCFF"/>
                  </a:solidFill>
                  <a:cs typeface="Arial" charset="0"/>
                </a:rPr>
                <a:t>Placebo</a:t>
              </a:r>
              <a:endParaRPr lang="en-US" altLang="en-US" sz="1500" dirty="0">
                <a:solidFill>
                  <a:srgbClr val="66CCFF"/>
                </a:solidFill>
                <a:cs typeface="Arial" charset="0"/>
              </a:endParaRPr>
            </a:p>
          </p:txBody>
        </p:sp>
        <p:sp>
          <p:nvSpPr>
            <p:cNvPr id="282" name="Rectangle 6">
              <a:extLst>
                <a:ext uri="{FF2B5EF4-FFF2-40B4-BE49-F238E27FC236}">
                  <a16:creationId xmlns:a16="http://schemas.microsoft.com/office/drawing/2014/main" id="{D2FFB0A7-35BB-C610-E2D9-C755D00CC039}"/>
                </a:ext>
              </a:extLst>
            </p:cNvPr>
            <p:cNvSpPr>
              <a:spLocks noChangeArrowheads="1"/>
            </p:cNvSpPr>
            <p:nvPr/>
          </p:nvSpPr>
          <p:spPr bwMode="auto">
            <a:xfrm>
              <a:off x="4021139" y="2087563"/>
              <a:ext cx="1057275" cy="228600"/>
            </a:xfrm>
            <a:prstGeom prst="rect">
              <a:avLst/>
            </a:prstGeom>
            <a:noFill/>
            <a:ln w="9525">
              <a:noFill/>
              <a:miter lim="800000"/>
              <a:headEnd/>
              <a:tailEnd/>
            </a:ln>
          </p:spPr>
          <p:txBody>
            <a:bodyPr wrap="none" lIns="0" tIns="0" rIns="0" bIns="0">
              <a:spAutoFit/>
            </a:bodyPr>
            <a:lstStyle>
              <a:lvl1pPr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defRPr/>
              </a:pPr>
              <a:r>
                <a:rPr lang="en-US" altLang="en-US" sz="1500" b="1" dirty="0">
                  <a:solidFill>
                    <a:srgbClr val="F96302"/>
                  </a:solidFill>
                  <a:cs typeface="Arial" charset="0"/>
                </a:rPr>
                <a:t>Eculizumab</a:t>
              </a:r>
              <a:endParaRPr lang="en-US" altLang="en-US" sz="1500" dirty="0">
                <a:solidFill>
                  <a:srgbClr val="F96302"/>
                </a:solidFill>
                <a:cs typeface="Arial" charset="0"/>
              </a:endParaRPr>
            </a:p>
          </p:txBody>
        </p:sp>
        <p:sp>
          <p:nvSpPr>
            <p:cNvPr id="283" name="Line 7">
              <a:extLst>
                <a:ext uri="{FF2B5EF4-FFF2-40B4-BE49-F238E27FC236}">
                  <a16:creationId xmlns:a16="http://schemas.microsoft.com/office/drawing/2014/main" id="{91299F96-B533-E1B8-19E5-387A251E615B}"/>
                </a:ext>
              </a:extLst>
            </p:cNvPr>
            <p:cNvSpPr>
              <a:spLocks noChangeShapeType="1"/>
            </p:cNvSpPr>
            <p:nvPr/>
          </p:nvSpPr>
          <p:spPr bwMode="auto">
            <a:xfrm>
              <a:off x="2706689" y="1866900"/>
              <a:ext cx="1587" cy="2019300"/>
            </a:xfrm>
            <a:prstGeom prst="line">
              <a:avLst/>
            </a:prstGeom>
            <a:noFill/>
            <a:ln w="30163">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84" name="Line 8">
              <a:extLst>
                <a:ext uri="{FF2B5EF4-FFF2-40B4-BE49-F238E27FC236}">
                  <a16:creationId xmlns:a16="http://schemas.microsoft.com/office/drawing/2014/main" id="{38D4CFC3-45DC-72F8-036E-F0BB162121F7}"/>
                </a:ext>
              </a:extLst>
            </p:cNvPr>
            <p:cNvSpPr>
              <a:spLocks noChangeShapeType="1"/>
            </p:cNvSpPr>
            <p:nvPr/>
          </p:nvSpPr>
          <p:spPr bwMode="auto">
            <a:xfrm>
              <a:off x="2660650" y="3886200"/>
              <a:ext cx="46038"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85" name="Line 9">
              <a:extLst>
                <a:ext uri="{FF2B5EF4-FFF2-40B4-BE49-F238E27FC236}">
                  <a16:creationId xmlns:a16="http://schemas.microsoft.com/office/drawing/2014/main" id="{CE7F5472-ABD2-88C0-182C-D134DF0E7654}"/>
                </a:ext>
              </a:extLst>
            </p:cNvPr>
            <p:cNvSpPr>
              <a:spLocks noChangeShapeType="1"/>
            </p:cNvSpPr>
            <p:nvPr/>
          </p:nvSpPr>
          <p:spPr bwMode="auto">
            <a:xfrm>
              <a:off x="2660650" y="3556001"/>
              <a:ext cx="46038" cy="31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86" name="Line 10">
              <a:extLst>
                <a:ext uri="{FF2B5EF4-FFF2-40B4-BE49-F238E27FC236}">
                  <a16:creationId xmlns:a16="http://schemas.microsoft.com/office/drawing/2014/main" id="{4BDFFEAC-B9B9-F9A9-9909-B4C166D37C69}"/>
                </a:ext>
              </a:extLst>
            </p:cNvPr>
            <p:cNvSpPr>
              <a:spLocks noChangeShapeType="1"/>
            </p:cNvSpPr>
            <p:nvPr/>
          </p:nvSpPr>
          <p:spPr bwMode="auto">
            <a:xfrm>
              <a:off x="2660650" y="3206750"/>
              <a:ext cx="46038"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87" name="Line 11">
              <a:extLst>
                <a:ext uri="{FF2B5EF4-FFF2-40B4-BE49-F238E27FC236}">
                  <a16:creationId xmlns:a16="http://schemas.microsoft.com/office/drawing/2014/main" id="{1A1A6FE3-9C1B-E3E9-BB59-B493FBEEA474}"/>
                </a:ext>
              </a:extLst>
            </p:cNvPr>
            <p:cNvSpPr>
              <a:spLocks noChangeShapeType="1"/>
            </p:cNvSpPr>
            <p:nvPr/>
          </p:nvSpPr>
          <p:spPr bwMode="auto">
            <a:xfrm>
              <a:off x="2660650" y="2876550"/>
              <a:ext cx="46038"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88" name="Line 12">
              <a:extLst>
                <a:ext uri="{FF2B5EF4-FFF2-40B4-BE49-F238E27FC236}">
                  <a16:creationId xmlns:a16="http://schemas.microsoft.com/office/drawing/2014/main" id="{31A2B108-3399-FECD-DA52-3332046A559D}"/>
                </a:ext>
              </a:extLst>
            </p:cNvPr>
            <p:cNvSpPr>
              <a:spLocks noChangeShapeType="1"/>
            </p:cNvSpPr>
            <p:nvPr/>
          </p:nvSpPr>
          <p:spPr bwMode="auto">
            <a:xfrm>
              <a:off x="2660650" y="2546351"/>
              <a:ext cx="46038" cy="31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89" name="Line 13">
              <a:extLst>
                <a:ext uri="{FF2B5EF4-FFF2-40B4-BE49-F238E27FC236}">
                  <a16:creationId xmlns:a16="http://schemas.microsoft.com/office/drawing/2014/main" id="{7E03C2AF-4462-860F-76F3-EDE0477FD3C2}"/>
                </a:ext>
              </a:extLst>
            </p:cNvPr>
            <p:cNvSpPr>
              <a:spLocks noChangeShapeType="1"/>
            </p:cNvSpPr>
            <p:nvPr/>
          </p:nvSpPr>
          <p:spPr bwMode="auto">
            <a:xfrm>
              <a:off x="2660650" y="2197100"/>
              <a:ext cx="46038"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0" name="Line 14">
              <a:extLst>
                <a:ext uri="{FF2B5EF4-FFF2-40B4-BE49-F238E27FC236}">
                  <a16:creationId xmlns:a16="http://schemas.microsoft.com/office/drawing/2014/main" id="{77C1D1F7-68B4-D748-BFE6-7CDA79773441}"/>
                </a:ext>
              </a:extLst>
            </p:cNvPr>
            <p:cNvSpPr>
              <a:spLocks noChangeShapeType="1"/>
            </p:cNvSpPr>
            <p:nvPr/>
          </p:nvSpPr>
          <p:spPr bwMode="auto">
            <a:xfrm>
              <a:off x="2660650" y="1879600"/>
              <a:ext cx="46038"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1" name="Line 15">
              <a:extLst>
                <a:ext uri="{FF2B5EF4-FFF2-40B4-BE49-F238E27FC236}">
                  <a16:creationId xmlns:a16="http://schemas.microsoft.com/office/drawing/2014/main" id="{DF331E1A-80F4-FA6D-3B8B-5FEFE4922BF0}"/>
                </a:ext>
              </a:extLst>
            </p:cNvPr>
            <p:cNvSpPr>
              <a:spLocks noChangeShapeType="1"/>
            </p:cNvSpPr>
            <p:nvPr/>
          </p:nvSpPr>
          <p:spPr bwMode="auto">
            <a:xfrm>
              <a:off x="2706688" y="3886200"/>
              <a:ext cx="6005512"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2" name="Line 16">
              <a:extLst>
                <a:ext uri="{FF2B5EF4-FFF2-40B4-BE49-F238E27FC236}">
                  <a16:creationId xmlns:a16="http://schemas.microsoft.com/office/drawing/2014/main" id="{805889DB-6B0F-3E99-B225-159678302D1F}"/>
                </a:ext>
              </a:extLst>
            </p:cNvPr>
            <p:cNvSpPr>
              <a:spLocks noChangeShapeType="1"/>
            </p:cNvSpPr>
            <p:nvPr/>
          </p:nvSpPr>
          <p:spPr bwMode="auto">
            <a:xfrm flipV="1">
              <a:off x="2706689" y="3886200"/>
              <a:ext cx="1587" cy="63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3" name="Line 17">
              <a:extLst>
                <a:ext uri="{FF2B5EF4-FFF2-40B4-BE49-F238E27FC236}">
                  <a16:creationId xmlns:a16="http://schemas.microsoft.com/office/drawing/2014/main" id="{A0E83FDF-AD8E-010F-2ABF-5F38827D0A91}"/>
                </a:ext>
              </a:extLst>
            </p:cNvPr>
            <p:cNvSpPr>
              <a:spLocks noChangeShapeType="1"/>
            </p:cNvSpPr>
            <p:nvPr/>
          </p:nvSpPr>
          <p:spPr bwMode="auto">
            <a:xfrm flipV="1">
              <a:off x="3817939" y="3886200"/>
              <a:ext cx="1587" cy="63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4" name="Line 18">
              <a:extLst>
                <a:ext uri="{FF2B5EF4-FFF2-40B4-BE49-F238E27FC236}">
                  <a16:creationId xmlns:a16="http://schemas.microsoft.com/office/drawing/2014/main" id="{1E455A5B-1E69-EE23-FFA7-C5115304B952}"/>
                </a:ext>
              </a:extLst>
            </p:cNvPr>
            <p:cNvSpPr>
              <a:spLocks noChangeShapeType="1"/>
            </p:cNvSpPr>
            <p:nvPr/>
          </p:nvSpPr>
          <p:spPr bwMode="auto">
            <a:xfrm flipV="1">
              <a:off x="4929189" y="3886200"/>
              <a:ext cx="1587" cy="63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5" name="Line 19">
              <a:extLst>
                <a:ext uri="{FF2B5EF4-FFF2-40B4-BE49-F238E27FC236}">
                  <a16:creationId xmlns:a16="http://schemas.microsoft.com/office/drawing/2014/main" id="{CA44D7AF-534C-8327-AE27-8E43C360F86F}"/>
                </a:ext>
              </a:extLst>
            </p:cNvPr>
            <p:cNvSpPr>
              <a:spLocks noChangeShapeType="1"/>
            </p:cNvSpPr>
            <p:nvPr/>
          </p:nvSpPr>
          <p:spPr bwMode="auto">
            <a:xfrm flipV="1">
              <a:off x="6042025" y="3886200"/>
              <a:ext cx="1588" cy="63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6" name="Line 20">
              <a:extLst>
                <a:ext uri="{FF2B5EF4-FFF2-40B4-BE49-F238E27FC236}">
                  <a16:creationId xmlns:a16="http://schemas.microsoft.com/office/drawing/2014/main" id="{55C45F31-77C1-080B-46E0-884351B215B8}"/>
                </a:ext>
              </a:extLst>
            </p:cNvPr>
            <p:cNvSpPr>
              <a:spLocks noChangeShapeType="1"/>
            </p:cNvSpPr>
            <p:nvPr/>
          </p:nvSpPr>
          <p:spPr bwMode="auto">
            <a:xfrm flipV="1">
              <a:off x="7153275" y="3886200"/>
              <a:ext cx="1588" cy="63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7" name="Line 21">
              <a:extLst>
                <a:ext uri="{FF2B5EF4-FFF2-40B4-BE49-F238E27FC236}">
                  <a16:creationId xmlns:a16="http://schemas.microsoft.com/office/drawing/2014/main" id="{3AC86E3E-C580-9885-610F-58A1F55F91D7}"/>
                </a:ext>
              </a:extLst>
            </p:cNvPr>
            <p:cNvSpPr>
              <a:spLocks noChangeShapeType="1"/>
            </p:cNvSpPr>
            <p:nvPr/>
          </p:nvSpPr>
          <p:spPr bwMode="auto">
            <a:xfrm flipV="1">
              <a:off x="8264525" y="3886200"/>
              <a:ext cx="1588" cy="63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8" name="Line 25">
              <a:extLst>
                <a:ext uri="{FF2B5EF4-FFF2-40B4-BE49-F238E27FC236}">
                  <a16:creationId xmlns:a16="http://schemas.microsoft.com/office/drawing/2014/main" id="{C39CAB13-C2B0-926D-44B4-ACD7DEBB33A8}"/>
                </a:ext>
              </a:extLst>
            </p:cNvPr>
            <p:cNvSpPr>
              <a:spLocks noChangeShapeType="1"/>
            </p:cNvSpPr>
            <p:nvPr/>
          </p:nvSpPr>
          <p:spPr bwMode="auto">
            <a:xfrm flipV="1">
              <a:off x="3154364" y="2239964"/>
              <a:ext cx="1587" cy="17462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299" name="Line 26">
              <a:extLst>
                <a:ext uri="{FF2B5EF4-FFF2-40B4-BE49-F238E27FC236}">
                  <a16:creationId xmlns:a16="http://schemas.microsoft.com/office/drawing/2014/main" id="{4A83643C-67DE-FC7F-7CCF-7308F90BF50F}"/>
                </a:ext>
              </a:extLst>
            </p:cNvPr>
            <p:cNvSpPr>
              <a:spLocks noChangeShapeType="1"/>
            </p:cNvSpPr>
            <p:nvPr/>
          </p:nvSpPr>
          <p:spPr bwMode="auto">
            <a:xfrm>
              <a:off x="3108325" y="2239964"/>
              <a:ext cx="107950" cy="15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0" name="Line 27">
              <a:extLst>
                <a:ext uri="{FF2B5EF4-FFF2-40B4-BE49-F238E27FC236}">
                  <a16:creationId xmlns:a16="http://schemas.microsoft.com/office/drawing/2014/main" id="{64D70934-3264-05E9-7854-D0A71F11A634}"/>
                </a:ext>
              </a:extLst>
            </p:cNvPr>
            <p:cNvSpPr>
              <a:spLocks noChangeShapeType="1"/>
            </p:cNvSpPr>
            <p:nvPr/>
          </p:nvSpPr>
          <p:spPr bwMode="auto">
            <a:xfrm flipV="1">
              <a:off x="3602039" y="2392363"/>
              <a:ext cx="1587" cy="131762"/>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1" name="Line 28">
              <a:extLst>
                <a:ext uri="{FF2B5EF4-FFF2-40B4-BE49-F238E27FC236}">
                  <a16:creationId xmlns:a16="http://schemas.microsoft.com/office/drawing/2014/main" id="{9E66FAB0-95D2-002F-3A79-9B924A2CCF58}"/>
                </a:ext>
              </a:extLst>
            </p:cNvPr>
            <p:cNvSpPr>
              <a:spLocks noChangeShapeType="1"/>
            </p:cNvSpPr>
            <p:nvPr/>
          </p:nvSpPr>
          <p:spPr bwMode="auto">
            <a:xfrm>
              <a:off x="3556000" y="2392364"/>
              <a:ext cx="107950" cy="31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2" name="Line 29">
              <a:extLst>
                <a:ext uri="{FF2B5EF4-FFF2-40B4-BE49-F238E27FC236}">
                  <a16:creationId xmlns:a16="http://schemas.microsoft.com/office/drawing/2014/main" id="{AEF31FB4-24D3-5532-3AD7-D0B68FF0AFD1}"/>
                </a:ext>
              </a:extLst>
            </p:cNvPr>
            <p:cNvSpPr>
              <a:spLocks noChangeShapeType="1"/>
            </p:cNvSpPr>
            <p:nvPr/>
          </p:nvSpPr>
          <p:spPr bwMode="auto">
            <a:xfrm flipV="1">
              <a:off x="4481514" y="2698750"/>
              <a:ext cx="1587" cy="13493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3" name="Line 30">
              <a:extLst>
                <a:ext uri="{FF2B5EF4-FFF2-40B4-BE49-F238E27FC236}">
                  <a16:creationId xmlns:a16="http://schemas.microsoft.com/office/drawing/2014/main" id="{8DBDE6E6-63E7-E720-462E-1CFC9269F344}"/>
                </a:ext>
              </a:extLst>
            </p:cNvPr>
            <p:cNvSpPr>
              <a:spLocks noChangeShapeType="1"/>
            </p:cNvSpPr>
            <p:nvPr/>
          </p:nvSpPr>
          <p:spPr bwMode="auto">
            <a:xfrm>
              <a:off x="4435475" y="2698750"/>
              <a:ext cx="107950" cy="15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4" name="Line 31">
              <a:extLst>
                <a:ext uri="{FF2B5EF4-FFF2-40B4-BE49-F238E27FC236}">
                  <a16:creationId xmlns:a16="http://schemas.microsoft.com/office/drawing/2014/main" id="{FED0DF3F-6F26-6837-B11B-904D796B2A5D}"/>
                </a:ext>
              </a:extLst>
            </p:cNvPr>
            <p:cNvSpPr>
              <a:spLocks noChangeShapeType="1"/>
            </p:cNvSpPr>
            <p:nvPr/>
          </p:nvSpPr>
          <p:spPr bwMode="auto">
            <a:xfrm flipV="1">
              <a:off x="5378450" y="2633664"/>
              <a:ext cx="1588" cy="1539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5" name="Line 32">
              <a:extLst>
                <a:ext uri="{FF2B5EF4-FFF2-40B4-BE49-F238E27FC236}">
                  <a16:creationId xmlns:a16="http://schemas.microsoft.com/office/drawing/2014/main" id="{17FF3E12-DD78-A5EA-9EE2-ED89B7DE25D8}"/>
                </a:ext>
              </a:extLst>
            </p:cNvPr>
            <p:cNvSpPr>
              <a:spLocks noChangeShapeType="1"/>
            </p:cNvSpPr>
            <p:nvPr/>
          </p:nvSpPr>
          <p:spPr bwMode="auto">
            <a:xfrm>
              <a:off x="5330825" y="2633664"/>
              <a:ext cx="107950" cy="31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6" name="Line 33">
              <a:extLst>
                <a:ext uri="{FF2B5EF4-FFF2-40B4-BE49-F238E27FC236}">
                  <a16:creationId xmlns:a16="http://schemas.microsoft.com/office/drawing/2014/main" id="{29844B63-B23C-EC9A-EC64-D89FAF656A7C}"/>
                </a:ext>
              </a:extLst>
            </p:cNvPr>
            <p:cNvSpPr>
              <a:spLocks noChangeShapeType="1"/>
            </p:cNvSpPr>
            <p:nvPr/>
          </p:nvSpPr>
          <p:spPr bwMode="auto">
            <a:xfrm flipV="1">
              <a:off x="6273800" y="2503489"/>
              <a:ext cx="1588" cy="1301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7" name="Line 34">
              <a:extLst>
                <a:ext uri="{FF2B5EF4-FFF2-40B4-BE49-F238E27FC236}">
                  <a16:creationId xmlns:a16="http://schemas.microsoft.com/office/drawing/2014/main" id="{B4ACCBA4-62F9-4A40-4EC3-44172F28685D}"/>
                </a:ext>
              </a:extLst>
            </p:cNvPr>
            <p:cNvSpPr>
              <a:spLocks noChangeShapeType="1"/>
            </p:cNvSpPr>
            <p:nvPr/>
          </p:nvSpPr>
          <p:spPr bwMode="auto">
            <a:xfrm>
              <a:off x="6226175" y="2503489"/>
              <a:ext cx="107950" cy="15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8" name="Line 35">
              <a:extLst>
                <a:ext uri="{FF2B5EF4-FFF2-40B4-BE49-F238E27FC236}">
                  <a16:creationId xmlns:a16="http://schemas.microsoft.com/office/drawing/2014/main" id="{44257F55-74D8-1213-9114-7E70D6489E95}"/>
                </a:ext>
              </a:extLst>
            </p:cNvPr>
            <p:cNvSpPr>
              <a:spLocks noChangeShapeType="1"/>
            </p:cNvSpPr>
            <p:nvPr/>
          </p:nvSpPr>
          <p:spPr bwMode="auto">
            <a:xfrm flipV="1">
              <a:off x="7153275" y="2481264"/>
              <a:ext cx="1588" cy="11112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09" name="Line 36">
              <a:extLst>
                <a:ext uri="{FF2B5EF4-FFF2-40B4-BE49-F238E27FC236}">
                  <a16:creationId xmlns:a16="http://schemas.microsoft.com/office/drawing/2014/main" id="{5F6D2C55-AD88-FC75-991B-7C7F1DC9057A}"/>
                </a:ext>
              </a:extLst>
            </p:cNvPr>
            <p:cNvSpPr>
              <a:spLocks noChangeShapeType="1"/>
            </p:cNvSpPr>
            <p:nvPr/>
          </p:nvSpPr>
          <p:spPr bwMode="auto">
            <a:xfrm>
              <a:off x="7107238" y="2481264"/>
              <a:ext cx="107950" cy="15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0" name="Line 37">
              <a:extLst>
                <a:ext uri="{FF2B5EF4-FFF2-40B4-BE49-F238E27FC236}">
                  <a16:creationId xmlns:a16="http://schemas.microsoft.com/office/drawing/2014/main" id="{927C2E9F-5626-5A98-8AE2-7CE3B120CE75}"/>
                </a:ext>
              </a:extLst>
            </p:cNvPr>
            <p:cNvSpPr>
              <a:spLocks noChangeShapeType="1"/>
            </p:cNvSpPr>
            <p:nvPr/>
          </p:nvSpPr>
          <p:spPr bwMode="auto">
            <a:xfrm flipV="1">
              <a:off x="8048625" y="2414588"/>
              <a:ext cx="1588" cy="177800"/>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1" name="Line 38">
              <a:extLst>
                <a:ext uri="{FF2B5EF4-FFF2-40B4-BE49-F238E27FC236}">
                  <a16:creationId xmlns:a16="http://schemas.microsoft.com/office/drawing/2014/main" id="{7D25E7C6-F079-16C2-9B87-4EFA028DFC8D}"/>
                </a:ext>
              </a:extLst>
            </p:cNvPr>
            <p:cNvSpPr>
              <a:spLocks noChangeShapeType="1"/>
            </p:cNvSpPr>
            <p:nvPr/>
          </p:nvSpPr>
          <p:spPr bwMode="auto">
            <a:xfrm>
              <a:off x="8002588" y="2414589"/>
              <a:ext cx="107950" cy="31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2" name="Line 39">
              <a:extLst>
                <a:ext uri="{FF2B5EF4-FFF2-40B4-BE49-F238E27FC236}">
                  <a16:creationId xmlns:a16="http://schemas.microsoft.com/office/drawing/2014/main" id="{F491BD09-EDEB-08CF-BFB0-2F4E5975FC2A}"/>
                </a:ext>
              </a:extLst>
            </p:cNvPr>
            <p:cNvSpPr>
              <a:spLocks noChangeShapeType="1"/>
            </p:cNvSpPr>
            <p:nvPr/>
          </p:nvSpPr>
          <p:spPr bwMode="auto">
            <a:xfrm flipV="1">
              <a:off x="8496300" y="2327276"/>
              <a:ext cx="1588" cy="176213"/>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3" name="Line 40">
              <a:extLst>
                <a:ext uri="{FF2B5EF4-FFF2-40B4-BE49-F238E27FC236}">
                  <a16:creationId xmlns:a16="http://schemas.microsoft.com/office/drawing/2014/main" id="{BF05A413-D84A-7ACE-5AE9-ABCDBDFA3734}"/>
                </a:ext>
              </a:extLst>
            </p:cNvPr>
            <p:cNvSpPr>
              <a:spLocks noChangeShapeType="1"/>
            </p:cNvSpPr>
            <p:nvPr/>
          </p:nvSpPr>
          <p:spPr bwMode="auto">
            <a:xfrm>
              <a:off x="8451850" y="2311400"/>
              <a:ext cx="107950" cy="15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grpSp>
          <p:nvGrpSpPr>
            <p:cNvPr id="314" name="Group 142">
              <a:extLst>
                <a:ext uri="{FF2B5EF4-FFF2-40B4-BE49-F238E27FC236}">
                  <a16:creationId xmlns:a16="http://schemas.microsoft.com/office/drawing/2014/main" id="{6505009A-C372-9668-0F7E-2BDE8FA35459}"/>
                </a:ext>
              </a:extLst>
            </p:cNvPr>
            <p:cNvGrpSpPr>
              <a:grpSpLocks/>
            </p:cNvGrpSpPr>
            <p:nvPr/>
          </p:nvGrpSpPr>
          <p:grpSpPr bwMode="auto">
            <a:xfrm>
              <a:off x="2660650" y="2414589"/>
              <a:ext cx="107950" cy="244475"/>
              <a:chOff x="716" y="1521"/>
              <a:chExt cx="68" cy="154"/>
            </a:xfrm>
          </p:grpSpPr>
          <p:sp>
            <p:nvSpPr>
              <p:cNvPr id="315" name="Line 23">
                <a:extLst>
                  <a:ext uri="{FF2B5EF4-FFF2-40B4-BE49-F238E27FC236}">
                    <a16:creationId xmlns:a16="http://schemas.microsoft.com/office/drawing/2014/main" id="{6BAADDB8-4B58-EAED-CC98-30B4DD97A96E}"/>
                  </a:ext>
                </a:extLst>
              </p:cNvPr>
              <p:cNvSpPr>
                <a:spLocks noChangeShapeType="1"/>
              </p:cNvSpPr>
              <p:nvPr/>
            </p:nvSpPr>
            <p:spPr bwMode="auto">
              <a:xfrm flipV="1">
                <a:off x="745" y="1521"/>
                <a:ext cx="1" cy="69"/>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6" name="Line 24">
                <a:extLst>
                  <a:ext uri="{FF2B5EF4-FFF2-40B4-BE49-F238E27FC236}">
                    <a16:creationId xmlns:a16="http://schemas.microsoft.com/office/drawing/2014/main" id="{EE8FA327-33BB-3847-A62D-B2502A06A518}"/>
                  </a:ext>
                </a:extLst>
              </p:cNvPr>
              <p:cNvSpPr>
                <a:spLocks noChangeShapeType="1"/>
              </p:cNvSpPr>
              <p:nvPr/>
            </p:nvSpPr>
            <p:spPr bwMode="auto">
              <a:xfrm>
                <a:off x="716" y="1521"/>
                <a:ext cx="68" cy="2"/>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7" name="Line 41">
                <a:extLst>
                  <a:ext uri="{FF2B5EF4-FFF2-40B4-BE49-F238E27FC236}">
                    <a16:creationId xmlns:a16="http://schemas.microsoft.com/office/drawing/2014/main" id="{63B564C8-582C-5CF3-0692-4F70CAB0C93A}"/>
                  </a:ext>
                </a:extLst>
              </p:cNvPr>
              <p:cNvSpPr>
                <a:spLocks noChangeShapeType="1"/>
              </p:cNvSpPr>
              <p:nvPr/>
            </p:nvSpPr>
            <p:spPr bwMode="auto">
              <a:xfrm>
                <a:off x="745" y="1590"/>
                <a:ext cx="1" cy="84"/>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18" name="Line 42">
                <a:extLst>
                  <a:ext uri="{FF2B5EF4-FFF2-40B4-BE49-F238E27FC236}">
                    <a16:creationId xmlns:a16="http://schemas.microsoft.com/office/drawing/2014/main" id="{4F9E0856-6CE2-E0C9-29C6-0952B8B87475}"/>
                  </a:ext>
                </a:extLst>
              </p:cNvPr>
              <p:cNvSpPr>
                <a:spLocks noChangeShapeType="1"/>
              </p:cNvSpPr>
              <p:nvPr/>
            </p:nvSpPr>
            <p:spPr bwMode="auto">
              <a:xfrm>
                <a:off x="716" y="1674"/>
                <a:ext cx="68" cy="1"/>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grpSp>
        <p:sp>
          <p:nvSpPr>
            <p:cNvPr id="319" name="Line 43">
              <a:extLst>
                <a:ext uri="{FF2B5EF4-FFF2-40B4-BE49-F238E27FC236}">
                  <a16:creationId xmlns:a16="http://schemas.microsoft.com/office/drawing/2014/main" id="{619C59D4-A786-2457-5C9E-B22767E60732}"/>
                </a:ext>
              </a:extLst>
            </p:cNvPr>
            <p:cNvSpPr>
              <a:spLocks noChangeShapeType="1"/>
            </p:cNvSpPr>
            <p:nvPr/>
          </p:nvSpPr>
          <p:spPr bwMode="auto">
            <a:xfrm>
              <a:off x="3154364" y="2414589"/>
              <a:ext cx="1587" cy="1555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0" name="Line 44">
              <a:extLst>
                <a:ext uri="{FF2B5EF4-FFF2-40B4-BE49-F238E27FC236}">
                  <a16:creationId xmlns:a16="http://schemas.microsoft.com/office/drawing/2014/main" id="{E05869AD-FD1F-D56D-73DD-322573E64966}"/>
                </a:ext>
              </a:extLst>
            </p:cNvPr>
            <p:cNvSpPr>
              <a:spLocks noChangeShapeType="1"/>
            </p:cNvSpPr>
            <p:nvPr/>
          </p:nvSpPr>
          <p:spPr bwMode="auto">
            <a:xfrm>
              <a:off x="3108325" y="2570164"/>
              <a:ext cx="107950" cy="15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1" name="Line 45">
              <a:extLst>
                <a:ext uri="{FF2B5EF4-FFF2-40B4-BE49-F238E27FC236}">
                  <a16:creationId xmlns:a16="http://schemas.microsoft.com/office/drawing/2014/main" id="{24EB89A7-35DD-6B15-49A9-A75F4C72CACD}"/>
                </a:ext>
              </a:extLst>
            </p:cNvPr>
            <p:cNvSpPr>
              <a:spLocks noChangeShapeType="1"/>
            </p:cNvSpPr>
            <p:nvPr/>
          </p:nvSpPr>
          <p:spPr bwMode="auto">
            <a:xfrm>
              <a:off x="3602039" y="2524125"/>
              <a:ext cx="1587" cy="133350"/>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2" name="Line 46">
              <a:extLst>
                <a:ext uri="{FF2B5EF4-FFF2-40B4-BE49-F238E27FC236}">
                  <a16:creationId xmlns:a16="http://schemas.microsoft.com/office/drawing/2014/main" id="{8E19E5ED-7867-6C2B-8841-CA144EE14092}"/>
                </a:ext>
              </a:extLst>
            </p:cNvPr>
            <p:cNvSpPr>
              <a:spLocks noChangeShapeType="1"/>
            </p:cNvSpPr>
            <p:nvPr/>
          </p:nvSpPr>
          <p:spPr bwMode="auto">
            <a:xfrm>
              <a:off x="3556000" y="2657475"/>
              <a:ext cx="107950" cy="15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3" name="Line 47">
              <a:extLst>
                <a:ext uri="{FF2B5EF4-FFF2-40B4-BE49-F238E27FC236}">
                  <a16:creationId xmlns:a16="http://schemas.microsoft.com/office/drawing/2014/main" id="{620DE2E8-DC1A-60E6-C9E2-3D3CAFBF79F3}"/>
                </a:ext>
              </a:extLst>
            </p:cNvPr>
            <p:cNvSpPr>
              <a:spLocks noChangeShapeType="1"/>
            </p:cNvSpPr>
            <p:nvPr/>
          </p:nvSpPr>
          <p:spPr bwMode="auto">
            <a:xfrm>
              <a:off x="4481514" y="2833688"/>
              <a:ext cx="1587" cy="150812"/>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4" name="Line 48">
              <a:extLst>
                <a:ext uri="{FF2B5EF4-FFF2-40B4-BE49-F238E27FC236}">
                  <a16:creationId xmlns:a16="http://schemas.microsoft.com/office/drawing/2014/main" id="{11185769-14B5-7974-1A25-DCEADEFD2B4E}"/>
                </a:ext>
              </a:extLst>
            </p:cNvPr>
            <p:cNvSpPr>
              <a:spLocks noChangeShapeType="1"/>
            </p:cNvSpPr>
            <p:nvPr/>
          </p:nvSpPr>
          <p:spPr bwMode="auto">
            <a:xfrm>
              <a:off x="4435475" y="2984501"/>
              <a:ext cx="107950" cy="4763"/>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5" name="Line 49">
              <a:extLst>
                <a:ext uri="{FF2B5EF4-FFF2-40B4-BE49-F238E27FC236}">
                  <a16:creationId xmlns:a16="http://schemas.microsoft.com/office/drawing/2014/main" id="{932545C4-CF8E-71B8-085C-A2106C062118}"/>
                </a:ext>
              </a:extLst>
            </p:cNvPr>
            <p:cNvSpPr>
              <a:spLocks noChangeShapeType="1"/>
            </p:cNvSpPr>
            <p:nvPr/>
          </p:nvSpPr>
          <p:spPr bwMode="auto">
            <a:xfrm>
              <a:off x="5378450" y="2787650"/>
              <a:ext cx="1588" cy="1539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6" name="Line 50">
              <a:extLst>
                <a:ext uri="{FF2B5EF4-FFF2-40B4-BE49-F238E27FC236}">
                  <a16:creationId xmlns:a16="http://schemas.microsoft.com/office/drawing/2014/main" id="{D87A3F60-DCDB-09BA-1051-18DA3C504D91}"/>
                </a:ext>
              </a:extLst>
            </p:cNvPr>
            <p:cNvSpPr>
              <a:spLocks noChangeShapeType="1"/>
            </p:cNvSpPr>
            <p:nvPr/>
          </p:nvSpPr>
          <p:spPr bwMode="auto">
            <a:xfrm>
              <a:off x="5330825" y="2941639"/>
              <a:ext cx="107950" cy="31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7" name="Line 51">
              <a:extLst>
                <a:ext uri="{FF2B5EF4-FFF2-40B4-BE49-F238E27FC236}">
                  <a16:creationId xmlns:a16="http://schemas.microsoft.com/office/drawing/2014/main" id="{874A1D40-C728-0085-1842-6307AAE813C8}"/>
                </a:ext>
              </a:extLst>
            </p:cNvPr>
            <p:cNvSpPr>
              <a:spLocks noChangeShapeType="1"/>
            </p:cNvSpPr>
            <p:nvPr/>
          </p:nvSpPr>
          <p:spPr bwMode="auto">
            <a:xfrm>
              <a:off x="6273800" y="2633663"/>
              <a:ext cx="1588" cy="131762"/>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8" name="Line 52">
              <a:extLst>
                <a:ext uri="{FF2B5EF4-FFF2-40B4-BE49-F238E27FC236}">
                  <a16:creationId xmlns:a16="http://schemas.microsoft.com/office/drawing/2014/main" id="{AE8C72E8-8702-4397-4C01-025AD908F67B}"/>
                </a:ext>
              </a:extLst>
            </p:cNvPr>
            <p:cNvSpPr>
              <a:spLocks noChangeShapeType="1"/>
            </p:cNvSpPr>
            <p:nvPr/>
          </p:nvSpPr>
          <p:spPr bwMode="auto">
            <a:xfrm>
              <a:off x="6226175" y="2765425"/>
              <a:ext cx="107950" cy="15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29" name="Line 53">
              <a:extLst>
                <a:ext uri="{FF2B5EF4-FFF2-40B4-BE49-F238E27FC236}">
                  <a16:creationId xmlns:a16="http://schemas.microsoft.com/office/drawing/2014/main" id="{8A5E4890-82F4-0D58-777C-F9E571F20D49}"/>
                </a:ext>
              </a:extLst>
            </p:cNvPr>
            <p:cNvSpPr>
              <a:spLocks noChangeShapeType="1"/>
            </p:cNvSpPr>
            <p:nvPr/>
          </p:nvSpPr>
          <p:spPr bwMode="auto">
            <a:xfrm>
              <a:off x="7153275" y="2592389"/>
              <a:ext cx="1588" cy="1285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0" name="Line 54">
              <a:extLst>
                <a:ext uri="{FF2B5EF4-FFF2-40B4-BE49-F238E27FC236}">
                  <a16:creationId xmlns:a16="http://schemas.microsoft.com/office/drawing/2014/main" id="{B2EFF9AA-A4CF-70E5-B773-17D237177D53}"/>
                </a:ext>
              </a:extLst>
            </p:cNvPr>
            <p:cNvSpPr>
              <a:spLocks noChangeShapeType="1"/>
            </p:cNvSpPr>
            <p:nvPr/>
          </p:nvSpPr>
          <p:spPr bwMode="auto">
            <a:xfrm>
              <a:off x="7107238" y="2720976"/>
              <a:ext cx="107950" cy="3175"/>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1" name="Line 55">
              <a:extLst>
                <a:ext uri="{FF2B5EF4-FFF2-40B4-BE49-F238E27FC236}">
                  <a16:creationId xmlns:a16="http://schemas.microsoft.com/office/drawing/2014/main" id="{85952EF2-7E82-6165-18FB-57B2FAA77875}"/>
                </a:ext>
              </a:extLst>
            </p:cNvPr>
            <p:cNvSpPr>
              <a:spLocks noChangeShapeType="1"/>
            </p:cNvSpPr>
            <p:nvPr/>
          </p:nvSpPr>
          <p:spPr bwMode="auto">
            <a:xfrm>
              <a:off x="8048625" y="2592389"/>
              <a:ext cx="1588" cy="17303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2" name="Line 56">
              <a:extLst>
                <a:ext uri="{FF2B5EF4-FFF2-40B4-BE49-F238E27FC236}">
                  <a16:creationId xmlns:a16="http://schemas.microsoft.com/office/drawing/2014/main" id="{EB562391-2D46-1F97-FF25-0EDB23E563C1}"/>
                </a:ext>
              </a:extLst>
            </p:cNvPr>
            <p:cNvSpPr>
              <a:spLocks noChangeShapeType="1"/>
            </p:cNvSpPr>
            <p:nvPr/>
          </p:nvSpPr>
          <p:spPr bwMode="auto">
            <a:xfrm>
              <a:off x="8002588" y="2765425"/>
              <a:ext cx="107950" cy="15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3" name="Line 57">
              <a:extLst>
                <a:ext uri="{FF2B5EF4-FFF2-40B4-BE49-F238E27FC236}">
                  <a16:creationId xmlns:a16="http://schemas.microsoft.com/office/drawing/2014/main" id="{0B4FF26A-C3EF-1FDA-B929-A8161B33658B}"/>
                </a:ext>
              </a:extLst>
            </p:cNvPr>
            <p:cNvSpPr>
              <a:spLocks noChangeShapeType="1"/>
            </p:cNvSpPr>
            <p:nvPr/>
          </p:nvSpPr>
          <p:spPr bwMode="auto">
            <a:xfrm>
              <a:off x="8496300" y="2503489"/>
              <a:ext cx="1588" cy="153987"/>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4" name="Line 58">
              <a:extLst>
                <a:ext uri="{FF2B5EF4-FFF2-40B4-BE49-F238E27FC236}">
                  <a16:creationId xmlns:a16="http://schemas.microsoft.com/office/drawing/2014/main" id="{B6229B60-082A-A16B-46BA-AA870408C925}"/>
                </a:ext>
              </a:extLst>
            </p:cNvPr>
            <p:cNvSpPr>
              <a:spLocks noChangeShapeType="1"/>
            </p:cNvSpPr>
            <p:nvPr/>
          </p:nvSpPr>
          <p:spPr bwMode="auto">
            <a:xfrm>
              <a:off x="8450263" y="2657475"/>
              <a:ext cx="107950" cy="1588"/>
            </a:xfrm>
            <a:prstGeom prst="line">
              <a:avLst/>
            </a:prstGeom>
            <a:noFill/>
            <a:ln w="28575">
              <a:solidFill>
                <a:srgbClr val="F9E27F"/>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5" name="Line 60">
              <a:extLst>
                <a:ext uri="{FF2B5EF4-FFF2-40B4-BE49-F238E27FC236}">
                  <a16:creationId xmlns:a16="http://schemas.microsoft.com/office/drawing/2014/main" id="{6E3C69FB-211A-A1C6-00A3-B9FA51FCBCBD}"/>
                </a:ext>
              </a:extLst>
            </p:cNvPr>
            <p:cNvSpPr>
              <a:spLocks noChangeShapeType="1"/>
            </p:cNvSpPr>
            <p:nvPr/>
          </p:nvSpPr>
          <p:spPr bwMode="auto">
            <a:xfrm flipV="1">
              <a:off x="2706689" y="2657475"/>
              <a:ext cx="1587" cy="1079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6" name="Line 62">
              <a:extLst>
                <a:ext uri="{FF2B5EF4-FFF2-40B4-BE49-F238E27FC236}">
                  <a16:creationId xmlns:a16="http://schemas.microsoft.com/office/drawing/2014/main" id="{A939D0F2-8C6E-C28D-D643-80568CB032D1}"/>
                </a:ext>
              </a:extLst>
            </p:cNvPr>
            <p:cNvSpPr>
              <a:spLocks noChangeShapeType="1"/>
            </p:cNvSpPr>
            <p:nvPr/>
          </p:nvSpPr>
          <p:spPr bwMode="auto">
            <a:xfrm flipV="1">
              <a:off x="3154364" y="3005139"/>
              <a:ext cx="1587" cy="1555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7" name="Line 63">
              <a:extLst>
                <a:ext uri="{FF2B5EF4-FFF2-40B4-BE49-F238E27FC236}">
                  <a16:creationId xmlns:a16="http://schemas.microsoft.com/office/drawing/2014/main" id="{F5BC2281-A530-FBA4-E149-F793075A49A0}"/>
                </a:ext>
              </a:extLst>
            </p:cNvPr>
            <p:cNvSpPr>
              <a:spLocks noChangeShapeType="1"/>
            </p:cNvSpPr>
            <p:nvPr/>
          </p:nvSpPr>
          <p:spPr bwMode="auto">
            <a:xfrm>
              <a:off x="3108325" y="3005139"/>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8" name="Line 64">
              <a:extLst>
                <a:ext uri="{FF2B5EF4-FFF2-40B4-BE49-F238E27FC236}">
                  <a16:creationId xmlns:a16="http://schemas.microsoft.com/office/drawing/2014/main" id="{E7188D8F-8EEE-ABA2-151B-0A7063E1684A}"/>
                </a:ext>
              </a:extLst>
            </p:cNvPr>
            <p:cNvSpPr>
              <a:spLocks noChangeShapeType="1"/>
            </p:cNvSpPr>
            <p:nvPr/>
          </p:nvSpPr>
          <p:spPr bwMode="auto">
            <a:xfrm flipV="1">
              <a:off x="3602039" y="3228975"/>
              <a:ext cx="1587" cy="152400"/>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39" name="Line 65">
              <a:extLst>
                <a:ext uri="{FF2B5EF4-FFF2-40B4-BE49-F238E27FC236}">
                  <a16:creationId xmlns:a16="http://schemas.microsoft.com/office/drawing/2014/main" id="{25A6F8F5-C198-4F5F-8060-B12EFD73FE7F}"/>
                </a:ext>
              </a:extLst>
            </p:cNvPr>
            <p:cNvSpPr>
              <a:spLocks noChangeShapeType="1"/>
            </p:cNvSpPr>
            <p:nvPr/>
          </p:nvSpPr>
          <p:spPr bwMode="auto">
            <a:xfrm>
              <a:off x="3556000" y="3228976"/>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0" name="Line 66">
              <a:extLst>
                <a:ext uri="{FF2B5EF4-FFF2-40B4-BE49-F238E27FC236}">
                  <a16:creationId xmlns:a16="http://schemas.microsoft.com/office/drawing/2014/main" id="{BB108F69-FA1D-858A-729D-6C8B2457F463}"/>
                </a:ext>
              </a:extLst>
            </p:cNvPr>
            <p:cNvSpPr>
              <a:spLocks noChangeShapeType="1"/>
            </p:cNvSpPr>
            <p:nvPr/>
          </p:nvSpPr>
          <p:spPr bwMode="auto">
            <a:xfrm flipV="1">
              <a:off x="4481514" y="3051176"/>
              <a:ext cx="1587" cy="1555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1" name="Line 67">
              <a:extLst>
                <a:ext uri="{FF2B5EF4-FFF2-40B4-BE49-F238E27FC236}">
                  <a16:creationId xmlns:a16="http://schemas.microsoft.com/office/drawing/2014/main" id="{BD13BB6C-BF32-DE01-725D-965F4207226F}"/>
                </a:ext>
              </a:extLst>
            </p:cNvPr>
            <p:cNvSpPr>
              <a:spLocks noChangeShapeType="1"/>
            </p:cNvSpPr>
            <p:nvPr/>
          </p:nvSpPr>
          <p:spPr bwMode="auto">
            <a:xfrm>
              <a:off x="4435475" y="3051175"/>
              <a:ext cx="107950" cy="1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2" name="Line 68">
              <a:extLst>
                <a:ext uri="{FF2B5EF4-FFF2-40B4-BE49-F238E27FC236}">
                  <a16:creationId xmlns:a16="http://schemas.microsoft.com/office/drawing/2014/main" id="{53FACF0D-E4B6-D545-B286-81A2C39D22E4}"/>
                </a:ext>
              </a:extLst>
            </p:cNvPr>
            <p:cNvSpPr>
              <a:spLocks noChangeShapeType="1"/>
            </p:cNvSpPr>
            <p:nvPr/>
          </p:nvSpPr>
          <p:spPr bwMode="auto">
            <a:xfrm flipV="1">
              <a:off x="5378450" y="3206750"/>
              <a:ext cx="1588" cy="128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3" name="Line 69">
              <a:extLst>
                <a:ext uri="{FF2B5EF4-FFF2-40B4-BE49-F238E27FC236}">
                  <a16:creationId xmlns:a16="http://schemas.microsoft.com/office/drawing/2014/main" id="{397A0A70-2030-2319-EA2E-B44B1070A308}"/>
                </a:ext>
              </a:extLst>
            </p:cNvPr>
            <p:cNvSpPr>
              <a:spLocks noChangeShapeType="1"/>
            </p:cNvSpPr>
            <p:nvPr/>
          </p:nvSpPr>
          <p:spPr bwMode="auto">
            <a:xfrm>
              <a:off x="5330825" y="3206750"/>
              <a:ext cx="107950" cy="1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4" name="Line 70">
              <a:extLst>
                <a:ext uri="{FF2B5EF4-FFF2-40B4-BE49-F238E27FC236}">
                  <a16:creationId xmlns:a16="http://schemas.microsoft.com/office/drawing/2014/main" id="{F4ABF58B-93E0-52CF-18C8-A46E5941FB8F}"/>
                </a:ext>
              </a:extLst>
            </p:cNvPr>
            <p:cNvSpPr>
              <a:spLocks noChangeShapeType="1"/>
            </p:cNvSpPr>
            <p:nvPr/>
          </p:nvSpPr>
          <p:spPr bwMode="auto">
            <a:xfrm flipV="1">
              <a:off x="6273800" y="3005139"/>
              <a:ext cx="1588" cy="1555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5" name="Line 71">
              <a:extLst>
                <a:ext uri="{FF2B5EF4-FFF2-40B4-BE49-F238E27FC236}">
                  <a16:creationId xmlns:a16="http://schemas.microsoft.com/office/drawing/2014/main" id="{F86B955E-E657-7CCF-6232-9FBA9E32C113}"/>
                </a:ext>
              </a:extLst>
            </p:cNvPr>
            <p:cNvSpPr>
              <a:spLocks noChangeShapeType="1"/>
            </p:cNvSpPr>
            <p:nvPr/>
          </p:nvSpPr>
          <p:spPr bwMode="auto">
            <a:xfrm>
              <a:off x="6226175" y="3005139"/>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6" name="Line 72">
              <a:extLst>
                <a:ext uri="{FF2B5EF4-FFF2-40B4-BE49-F238E27FC236}">
                  <a16:creationId xmlns:a16="http://schemas.microsoft.com/office/drawing/2014/main" id="{A36A2075-F01A-A442-EC0F-5D11592F8A61}"/>
                </a:ext>
              </a:extLst>
            </p:cNvPr>
            <p:cNvSpPr>
              <a:spLocks noChangeShapeType="1"/>
            </p:cNvSpPr>
            <p:nvPr/>
          </p:nvSpPr>
          <p:spPr bwMode="auto">
            <a:xfrm flipV="1">
              <a:off x="7153275" y="3160713"/>
              <a:ext cx="1588" cy="131762"/>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7" name="Line 73">
              <a:extLst>
                <a:ext uri="{FF2B5EF4-FFF2-40B4-BE49-F238E27FC236}">
                  <a16:creationId xmlns:a16="http://schemas.microsoft.com/office/drawing/2014/main" id="{26D00271-9FB8-7E7D-ACF3-40204AF80640}"/>
                </a:ext>
              </a:extLst>
            </p:cNvPr>
            <p:cNvSpPr>
              <a:spLocks noChangeShapeType="1"/>
            </p:cNvSpPr>
            <p:nvPr/>
          </p:nvSpPr>
          <p:spPr bwMode="auto">
            <a:xfrm>
              <a:off x="7107238" y="3160714"/>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8" name="Line 74">
              <a:extLst>
                <a:ext uri="{FF2B5EF4-FFF2-40B4-BE49-F238E27FC236}">
                  <a16:creationId xmlns:a16="http://schemas.microsoft.com/office/drawing/2014/main" id="{8DEC5E4F-73B5-3A0C-50CC-9BFBD6DB7CAA}"/>
                </a:ext>
              </a:extLst>
            </p:cNvPr>
            <p:cNvSpPr>
              <a:spLocks noChangeShapeType="1"/>
            </p:cNvSpPr>
            <p:nvPr/>
          </p:nvSpPr>
          <p:spPr bwMode="auto">
            <a:xfrm flipV="1">
              <a:off x="8048625" y="3005139"/>
              <a:ext cx="1588" cy="1555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49" name="Line 75">
              <a:extLst>
                <a:ext uri="{FF2B5EF4-FFF2-40B4-BE49-F238E27FC236}">
                  <a16:creationId xmlns:a16="http://schemas.microsoft.com/office/drawing/2014/main" id="{FA0FC7AE-6C8E-A3CF-76DE-CA420B00A6E8}"/>
                </a:ext>
              </a:extLst>
            </p:cNvPr>
            <p:cNvSpPr>
              <a:spLocks noChangeShapeType="1"/>
            </p:cNvSpPr>
            <p:nvPr/>
          </p:nvSpPr>
          <p:spPr bwMode="auto">
            <a:xfrm>
              <a:off x="8002588" y="3005139"/>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0" name="Line 76">
              <a:extLst>
                <a:ext uri="{FF2B5EF4-FFF2-40B4-BE49-F238E27FC236}">
                  <a16:creationId xmlns:a16="http://schemas.microsoft.com/office/drawing/2014/main" id="{D86FDB96-8B00-F651-DC56-1B4903D8B96D}"/>
                </a:ext>
              </a:extLst>
            </p:cNvPr>
            <p:cNvSpPr>
              <a:spLocks noChangeShapeType="1"/>
            </p:cNvSpPr>
            <p:nvPr/>
          </p:nvSpPr>
          <p:spPr bwMode="auto">
            <a:xfrm flipV="1">
              <a:off x="8496300" y="3140075"/>
              <a:ext cx="1588" cy="128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1" name="Line 77">
              <a:extLst>
                <a:ext uri="{FF2B5EF4-FFF2-40B4-BE49-F238E27FC236}">
                  <a16:creationId xmlns:a16="http://schemas.microsoft.com/office/drawing/2014/main" id="{B407B4A9-4984-753E-4810-48C2C9E9984D}"/>
                </a:ext>
              </a:extLst>
            </p:cNvPr>
            <p:cNvSpPr>
              <a:spLocks noChangeShapeType="1"/>
            </p:cNvSpPr>
            <p:nvPr/>
          </p:nvSpPr>
          <p:spPr bwMode="auto">
            <a:xfrm>
              <a:off x="8450263" y="3140075"/>
              <a:ext cx="107950" cy="1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2" name="Line 78">
              <a:extLst>
                <a:ext uri="{FF2B5EF4-FFF2-40B4-BE49-F238E27FC236}">
                  <a16:creationId xmlns:a16="http://schemas.microsoft.com/office/drawing/2014/main" id="{E6653E80-96DD-601B-2384-2D4E4085AD09}"/>
                </a:ext>
              </a:extLst>
            </p:cNvPr>
            <p:cNvSpPr>
              <a:spLocks noChangeShapeType="1"/>
            </p:cNvSpPr>
            <p:nvPr/>
          </p:nvSpPr>
          <p:spPr bwMode="auto">
            <a:xfrm>
              <a:off x="2706689" y="2765425"/>
              <a:ext cx="1587" cy="13493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3" name="Line 79">
              <a:extLst>
                <a:ext uri="{FF2B5EF4-FFF2-40B4-BE49-F238E27FC236}">
                  <a16:creationId xmlns:a16="http://schemas.microsoft.com/office/drawing/2014/main" id="{57A4ED0E-4B81-A6F1-26F5-B884CD2DD37F}"/>
                </a:ext>
              </a:extLst>
            </p:cNvPr>
            <p:cNvSpPr>
              <a:spLocks noChangeShapeType="1"/>
            </p:cNvSpPr>
            <p:nvPr/>
          </p:nvSpPr>
          <p:spPr bwMode="auto">
            <a:xfrm>
              <a:off x="2660650" y="2900364"/>
              <a:ext cx="107950" cy="1587"/>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4" name="Line 80">
              <a:extLst>
                <a:ext uri="{FF2B5EF4-FFF2-40B4-BE49-F238E27FC236}">
                  <a16:creationId xmlns:a16="http://schemas.microsoft.com/office/drawing/2014/main" id="{6FBCA47E-1F31-E702-8784-B0124CECF2E5}"/>
                </a:ext>
              </a:extLst>
            </p:cNvPr>
            <p:cNvSpPr>
              <a:spLocks noChangeShapeType="1"/>
            </p:cNvSpPr>
            <p:nvPr/>
          </p:nvSpPr>
          <p:spPr bwMode="auto">
            <a:xfrm>
              <a:off x="3154364" y="3160713"/>
              <a:ext cx="1587" cy="131762"/>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5" name="Line 81">
              <a:extLst>
                <a:ext uri="{FF2B5EF4-FFF2-40B4-BE49-F238E27FC236}">
                  <a16:creationId xmlns:a16="http://schemas.microsoft.com/office/drawing/2014/main" id="{CAA4208C-D9CA-5222-C160-6C8DF32C7E9E}"/>
                </a:ext>
              </a:extLst>
            </p:cNvPr>
            <p:cNvSpPr>
              <a:spLocks noChangeShapeType="1"/>
            </p:cNvSpPr>
            <p:nvPr/>
          </p:nvSpPr>
          <p:spPr bwMode="auto">
            <a:xfrm>
              <a:off x="3108325" y="3292476"/>
              <a:ext cx="107950" cy="4763"/>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6" name="Line 82">
              <a:extLst>
                <a:ext uri="{FF2B5EF4-FFF2-40B4-BE49-F238E27FC236}">
                  <a16:creationId xmlns:a16="http://schemas.microsoft.com/office/drawing/2014/main" id="{68B1BC27-C98C-B968-AEF2-4543029396BF}"/>
                </a:ext>
              </a:extLst>
            </p:cNvPr>
            <p:cNvSpPr>
              <a:spLocks noChangeShapeType="1"/>
            </p:cNvSpPr>
            <p:nvPr/>
          </p:nvSpPr>
          <p:spPr bwMode="auto">
            <a:xfrm>
              <a:off x="3602039" y="3381376"/>
              <a:ext cx="1587" cy="131763"/>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7" name="Line 83">
              <a:extLst>
                <a:ext uri="{FF2B5EF4-FFF2-40B4-BE49-F238E27FC236}">
                  <a16:creationId xmlns:a16="http://schemas.microsoft.com/office/drawing/2014/main" id="{698A4500-042B-0A14-C5D2-70C2FE438810}"/>
                </a:ext>
              </a:extLst>
            </p:cNvPr>
            <p:cNvSpPr>
              <a:spLocks noChangeShapeType="1"/>
            </p:cNvSpPr>
            <p:nvPr/>
          </p:nvSpPr>
          <p:spPr bwMode="auto">
            <a:xfrm>
              <a:off x="3556000" y="3513139"/>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8" name="Line 84">
              <a:extLst>
                <a:ext uri="{FF2B5EF4-FFF2-40B4-BE49-F238E27FC236}">
                  <a16:creationId xmlns:a16="http://schemas.microsoft.com/office/drawing/2014/main" id="{42BB14DB-EC63-81A7-309D-CB3A7072E99F}"/>
                </a:ext>
              </a:extLst>
            </p:cNvPr>
            <p:cNvSpPr>
              <a:spLocks noChangeShapeType="1"/>
            </p:cNvSpPr>
            <p:nvPr/>
          </p:nvSpPr>
          <p:spPr bwMode="auto">
            <a:xfrm>
              <a:off x="4481514" y="3206751"/>
              <a:ext cx="1587" cy="17462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59" name="Line 85">
              <a:extLst>
                <a:ext uri="{FF2B5EF4-FFF2-40B4-BE49-F238E27FC236}">
                  <a16:creationId xmlns:a16="http://schemas.microsoft.com/office/drawing/2014/main" id="{A72B1508-747A-AF67-F61D-96B1F8564F3E}"/>
                </a:ext>
              </a:extLst>
            </p:cNvPr>
            <p:cNvSpPr>
              <a:spLocks noChangeShapeType="1"/>
            </p:cNvSpPr>
            <p:nvPr/>
          </p:nvSpPr>
          <p:spPr bwMode="auto">
            <a:xfrm>
              <a:off x="4435475" y="3381375"/>
              <a:ext cx="107950" cy="1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0" name="Line 86">
              <a:extLst>
                <a:ext uri="{FF2B5EF4-FFF2-40B4-BE49-F238E27FC236}">
                  <a16:creationId xmlns:a16="http://schemas.microsoft.com/office/drawing/2014/main" id="{18B4A4E1-BF9D-03E7-7921-D40DFA62CCD4}"/>
                </a:ext>
              </a:extLst>
            </p:cNvPr>
            <p:cNvSpPr>
              <a:spLocks noChangeShapeType="1"/>
            </p:cNvSpPr>
            <p:nvPr/>
          </p:nvSpPr>
          <p:spPr bwMode="auto">
            <a:xfrm>
              <a:off x="5378450" y="3335339"/>
              <a:ext cx="1588" cy="1555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1" name="Line 87">
              <a:extLst>
                <a:ext uri="{FF2B5EF4-FFF2-40B4-BE49-F238E27FC236}">
                  <a16:creationId xmlns:a16="http://schemas.microsoft.com/office/drawing/2014/main" id="{109C2828-DD85-D289-2910-6A2992A3B145}"/>
                </a:ext>
              </a:extLst>
            </p:cNvPr>
            <p:cNvSpPr>
              <a:spLocks noChangeShapeType="1"/>
            </p:cNvSpPr>
            <p:nvPr/>
          </p:nvSpPr>
          <p:spPr bwMode="auto">
            <a:xfrm>
              <a:off x="5330825" y="3490914"/>
              <a:ext cx="107950" cy="1587"/>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2" name="Line 88">
              <a:extLst>
                <a:ext uri="{FF2B5EF4-FFF2-40B4-BE49-F238E27FC236}">
                  <a16:creationId xmlns:a16="http://schemas.microsoft.com/office/drawing/2014/main" id="{0707EED4-4A44-13D6-AA7A-DED41540035F}"/>
                </a:ext>
              </a:extLst>
            </p:cNvPr>
            <p:cNvSpPr>
              <a:spLocks noChangeShapeType="1"/>
            </p:cNvSpPr>
            <p:nvPr/>
          </p:nvSpPr>
          <p:spPr bwMode="auto">
            <a:xfrm>
              <a:off x="6273800" y="3160713"/>
              <a:ext cx="1588" cy="152400"/>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3" name="Line 89">
              <a:extLst>
                <a:ext uri="{FF2B5EF4-FFF2-40B4-BE49-F238E27FC236}">
                  <a16:creationId xmlns:a16="http://schemas.microsoft.com/office/drawing/2014/main" id="{06E66248-E409-FED4-7F57-83CDF2A2CDEB}"/>
                </a:ext>
              </a:extLst>
            </p:cNvPr>
            <p:cNvSpPr>
              <a:spLocks noChangeShapeType="1"/>
            </p:cNvSpPr>
            <p:nvPr/>
          </p:nvSpPr>
          <p:spPr bwMode="auto">
            <a:xfrm>
              <a:off x="6226175" y="3313114"/>
              <a:ext cx="107950" cy="1587"/>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4" name="Line 90">
              <a:extLst>
                <a:ext uri="{FF2B5EF4-FFF2-40B4-BE49-F238E27FC236}">
                  <a16:creationId xmlns:a16="http://schemas.microsoft.com/office/drawing/2014/main" id="{D687E15D-2598-8806-AD3C-57F23D0E49D7}"/>
                </a:ext>
              </a:extLst>
            </p:cNvPr>
            <p:cNvSpPr>
              <a:spLocks noChangeShapeType="1"/>
            </p:cNvSpPr>
            <p:nvPr/>
          </p:nvSpPr>
          <p:spPr bwMode="auto">
            <a:xfrm>
              <a:off x="7153275" y="3292476"/>
              <a:ext cx="1588" cy="131763"/>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5" name="Line 91">
              <a:extLst>
                <a:ext uri="{FF2B5EF4-FFF2-40B4-BE49-F238E27FC236}">
                  <a16:creationId xmlns:a16="http://schemas.microsoft.com/office/drawing/2014/main" id="{7200ADEB-7570-832E-7887-44B7992F8302}"/>
                </a:ext>
              </a:extLst>
            </p:cNvPr>
            <p:cNvSpPr>
              <a:spLocks noChangeShapeType="1"/>
            </p:cNvSpPr>
            <p:nvPr/>
          </p:nvSpPr>
          <p:spPr bwMode="auto">
            <a:xfrm>
              <a:off x="7107238" y="3424239"/>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6" name="Line 92">
              <a:extLst>
                <a:ext uri="{FF2B5EF4-FFF2-40B4-BE49-F238E27FC236}">
                  <a16:creationId xmlns:a16="http://schemas.microsoft.com/office/drawing/2014/main" id="{7924C311-C736-AC57-7B87-89B94CF007EF}"/>
                </a:ext>
              </a:extLst>
            </p:cNvPr>
            <p:cNvSpPr>
              <a:spLocks noChangeShapeType="1"/>
            </p:cNvSpPr>
            <p:nvPr/>
          </p:nvSpPr>
          <p:spPr bwMode="auto">
            <a:xfrm>
              <a:off x="8048625" y="3160713"/>
              <a:ext cx="1588" cy="152400"/>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7" name="Line 93">
              <a:extLst>
                <a:ext uri="{FF2B5EF4-FFF2-40B4-BE49-F238E27FC236}">
                  <a16:creationId xmlns:a16="http://schemas.microsoft.com/office/drawing/2014/main" id="{84DEB620-FF3E-B3D3-97F6-0E3844FB6A31}"/>
                </a:ext>
              </a:extLst>
            </p:cNvPr>
            <p:cNvSpPr>
              <a:spLocks noChangeShapeType="1"/>
            </p:cNvSpPr>
            <p:nvPr/>
          </p:nvSpPr>
          <p:spPr bwMode="auto">
            <a:xfrm>
              <a:off x="8002588" y="3313114"/>
              <a:ext cx="107950" cy="1587"/>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8" name="Line 94">
              <a:extLst>
                <a:ext uri="{FF2B5EF4-FFF2-40B4-BE49-F238E27FC236}">
                  <a16:creationId xmlns:a16="http://schemas.microsoft.com/office/drawing/2014/main" id="{2B6536EB-D6F3-BC85-1894-E1050A60CCCE}"/>
                </a:ext>
              </a:extLst>
            </p:cNvPr>
            <p:cNvSpPr>
              <a:spLocks noChangeShapeType="1"/>
            </p:cNvSpPr>
            <p:nvPr/>
          </p:nvSpPr>
          <p:spPr bwMode="auto">
            <a:xfrm>
              <a:off x="8496300" y="3268664"/>
              <a:ext cx="1588" cy="1555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369" name="Line 95">
              <a:extLst>
                <a:ext uri="{FF2B5EF4-FFF2-40B4-BE49-F238E27FC236}">
                  <a16:creationId xmlns:a16="http://schemas.microsoft.com/office/drawing/2014/main" id="{04A776D2-494E-101C-6423-59DDFC990962}"/>
                </a:ext>
              </a:extLst>
            </p:cNvPr>
            <p:cNvSpPr>
              <a:spLocks noChangeShapeType="1"/>
            </p:cNvSpPr>
            <p:nvPr/>
          </p:nvSpPr>
          <p:spPr bwMode="auto">
            <a:xfrm>
              <a:off x="8450263" y="3424239"/>
              <a:ext cx="107950" cy="3175"/>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grpSp>
          <p:nvGrpSpPr>
            <p:cNvPr id="370" name="Group 147">
              <a:extLst>
                <a:ext uri="{FF2B5EF4-FFF2-40B4-BE49-F238E27FC236}">
                  <a16:creationId xmlns:a16="http://schemas.microsoft.com/office/drawing/2014/main" id="{372EF19D-5916-50C8-9408-A686DC70D907}"/>
                </a:ext>
              </a:extLst>
            </p:cNvPr>
            <p:cNvGrpSpPr>
              <a:grpSpLocks/>
            </p:cNvGrpSpPr>
            <p:nvPr/>
          </p:nvGrpSpPr>
          <p:grpSpPr bwMode="auto">
            <a:xfrm>
              <a:off x="2644776" y="2351088"/>
              <a:ext cx="5897563" cy="525462"/>
              <a:chOff x="706" y="1481"/>
              <a:chExt cx="3715" cy="331"/>
            </a:xfrm>
          </p:grpSpPr>
          <p:sp>
            <p:nvSpPr>
              <p:cNvPr id="371" name="Freeform 22">
                <a:extLst>
                  <a:ext uri="{FF2B5EF4-FFF2-40B4-BE49-F238E27FC236}">
                    <a16:creationId xmlns:a16="http://schemas.microsoft.com/office/drawing/2014/main" id="{989030F5-4AF7-8A93-23F5-F3696B085307}"/>
                  </a:ext>
                </a:extLst>
              </p:cNvPr>
              <p:cNvSpPr>
                <a:spLocks/>
              </p:cNvSpPr>
              <p:nvPr/>
            </p:nvSpPr>
            <p:spPr bwMode="auto">
              <a:xfrm>
                <a:off x="745" y="1521"/>
                <a:ext cx="3647" cy="264"/>
              </a:xfrm>
              <a:custGeom>
                <a:avLst/>
                <a:gdLst>
                  <a:gd name="T0" fmla="*/ 0 w 375"/>
                  <a:gd name="T1" fmla="*/ 2147483646 h 19"/>
                  <a:gd name="T2" fmla="*/ 2147483646 w 375"/>
                  <a:gd name="T3" fmla="*/ 0 h 19"/>
                  <a:gd name="T4" fmla="*/ 2147483646 w 375"/>
                  <a:gd name="T5" fmla="*/ 2147483646 h 19"/>
                  <a:gd name="T6" fmla="*/ 2147483646 w 375"/>
                  <a:gd name="T7" fmla="*/ 2147483646 h 19"/>
                  <a:gd name="T8" fmla="*/ 2147483646 w 375"/>
                  <a:gd name="T9" fmla="*/ 2147483646 h 19"/>
                  <a:gd name="T10" fmla="*/ 2147483646 w 375"/>
                  <a:gd name="T11" fmla="*/ 2147483646 h 19"/>
                  <a:gd name="T12" fmla="*/ 2147483646 w 375"/>
                  <a:gd name="T13" fmla="*/ 2147483646 h 19"/>
                  <a:gd name="T14" fmla="*/ 2147483646 w 375"/>
                  <a:gd name="T15" fmla="*/ 2147483646 h 19"/>
                  <a:gd name="T16" fmla="*/ 2147483646 w 375"/>
                  <a:gd name="T17" fmla="*/ 2147483646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5"/>
                  <a:gd name="T28" fmla="*/ 0 h 19"/>
                  <a:gd name="T29" fmla="*/ 375 w 375"/>
                  <a:gd name="T30" fmla="*/ 19 h 1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5" h="19">
                    <a:moveTo>
                      <a:pt x="0" y="5"/>
                    </a:moveTo>
                    <a:lnTo>
                      <a:pt x="29" y="0"/>
                    </a:lnTo>
                    <a:lnTo>
                      <a:pt x="58" y="5"/>
                    </a:lnTo>
                    <a:lnTo>
                      <a:pt x="115" y="19"/>
                    </a:lnTo>
                    <a:lnTo>
                      <a:pt x="173" y="17"/>
                    </a:lnTo>
                    <a:lnTo>
                      <a:pt x="231" y="10"/>
                    </a:lnTo>
                    <a:lnTo>
                      <a:pt x="288" y="8"/>
                    </a:lnTo>
                    <a:lnTo>
                      <a:pt x="346" y="8"/>
                    </a:lnTo>
                    <a:lnTo>
                      <a:pt x="375" y="4"/>
                    </a:lnTo>
                  </a:path>
                </a:pathLst>
              </a:custGeom>
              <a:noFill/>
              <a:ln w="30163">
                <a:solidFill>
                  <a:srgbClr val="F96302"/>
                </a:solidFill>
                <a:round/>
                <a:headEnd/>
                <a:tailEnd/>
              </a:ln>
              <a:extLst>
                <a:ext uri="{909E8E84-426E-40DD-AFC4-6F175D3DCCD1}">
                  <a14:hiddenFill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grpSp>
            <p:nvGrpSpPr>
              <p:cNvPr id="372" name="Group 140">
                <a:extLst>
                  <a:ext uri="{FF2B5EF4-FFF2-40B4-BE49-F238E27FC236}">
                    <a16:creationId xmlns:a16="http://schemas.microsoft.com/office/drawing/2014/main" id="{E8A06B34-41FC-9DD3-E7C1-7C58D5E3BD57}"/>
                  </a:ext>
                </a:extLst>
              </p:cNvPr>
              <p:cNvGrpSpPr>
                <a:grpSpLocks/>
              </p:cNvGrpSpPr>
              <p:nvPr/>
            </p:nvGrpSpPr>
            <p:grpSpPr bwMode="auto">
              <a:xfrm>
                <a:off x="706" y="1481"/>
                <a:ext cx="3715" cy="331"/>
                <a:chOff x="706" y="1481"/>
                <a:chExt cx="3715" cy="331"/>
              </a:xfrm>
            </p:grpSpPr>
            <p:sp>
              <p:nvSpPr>
                <p:cNvPr id="373" name="Oval 96">
                  <a:extLst>
                    <a:ext uri="{FF2B5EF4-FFF2-40B4-BE49-F238E27FC236}">
                      <a16:creationId xmlns:a16="http://schemas.microsoft.com/office/drawing/2014/main" id="{6CB24357-E2FD-FC2E-D5B6-660968CCD3CF}"/>
                    </a:ext>
                  </a:extLst>
                </p:cNvPr>
                <p:cNvSpPr>
                  <a:spLocks noChangeArrowheads="1"/>
                </p:cNvSpPr>
                <p:nvPr/>
              </p:nvSpPr>
              <p:spPr bwMode="auto">
                <a:xfrm>
                  <a:off x="706" y="1550"/>
                  <a:ext cx="68" cy="68"/>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74" name="Oval 97">
                  <a:extLst>
                    <a:ext uri="{FF2B5EF4-FFF2-40B4-BE49-F238E27FC236}">
                      <a16:creationId xmlns:a16="http://schemas.microsoft.com/office/drawing/2014/main" id="{86DED336-6053-83A6-CA9F-2CFCFD9D59B5}"/>
                    </a:ext>
                  </a:extLst>
                </p:cNvPr>
                <p:cNvSpPr>
                  <a:spLocks noChangeArrowheads="1"/>
                </p:cNvSpPr>
                <p:nvPr/>
              </p:nvSpPr>
              <p:spPr bwMode="auto">
                <a:xfrm>
                  <a:off x="988" y="1481"/>
                  <a:ext cx="68" cy="66"/>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75" name="Oval 98">
                  <a:extLst>
                    <a:ext uri="{FF2B5EF4-FFF2-40B4-BE49-F238E27FC236}">
                      <a16:creationId xmlns:a16="http://schemas.microsoft.com/office/drawing/2014/main" id="{CBE708A8-095C-CE40-0916-B2DDB51B633E}"/>
                    </a:ext>
                  </a:extLst>
                </p:cNvPr>
                <p:cNvSpPr>
                  <a:spLocks noChangeArrowheads="1"/>
                </p:cNvSpPr>
                <p:nvPr/>
              </p:nvSpPr>
              <p:spPr bwMode="auto">
                <a:xfrm>
                  <a:off x="1270" y="1550"/>
                  <a:ext cx="68" cy="68"/>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76" name="Oval 99">
                  <a:extLst>
                    <a:ext uri="{FF2B5EF4-FFF2-40B4-BE49-F238E27FC236}">
                      <a16:creationId xmlns:a16="http://schemas.microsoft.com/office/drawing/2014/main" id="{38FE5C37-41BE-948C-E01E-9FC198F97F0D}"/>
                    </a:ext>
                  </a:extLst>
                </p:cNvPr>
                <p:cNvSpPr>
                  <a:spLocks noChangeArrowheads="1"/>
                </p:cNvSpPr>
                <p:nvPr/>
              </p:nvSpPr>
              <p:spPr bwMode="auto">
                <a:xfrm>
                  <a:off x="1825" y="1744"/>
                  <a:ext cx="68" cy="68"/>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77" name="Oval 100">
                  <a:extLst>
                    <a:ext uri="{FF2B5EF4-FFF2-40B4-BE49-F238E27FC236}">
                      <a16:creationId xmlns:a16="http://schemas.microsoft.com/office/drawing/2014/main" id="{B2216BE9-7347-789E-9941-AEEB5061F618}"/>
                    </a:ext>
                  </a:extLst>
                </p:cNvPr>
                <p:cNvSpPr>
                  <a:spLocks noChangeArrowheads="1"/>
                </p:cNvSpPr>
                <p:nvPr/>
              </p:nvSpPr>
              <p:spPr bwMode="auto">
                <a:xfrm>
                  <a:off x="2389" y="1715"/>
                  <a:ext cx="68" cy="68"/>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78" name="Oval 101">
                  <a:extLst>
                    <a:ext uri="{FF2B5EF4-FFF2-40B4-BE49-F238E27FC236}">
                      <a16:creationId xmlns:a16="http://schemas.microsoft.com/office/drawing/2014/main" id="{1EB9D192-5A13-5EE7-E86D-2E68CEB91BB7}"/>
                    </a:ext>
                  </a:extLst>
                </p:cNvPr>
                <p:cNvSpPr>
                  <a:spLocks noChangeArrowheads="1"/>
                </p:cNvSpPr>
                <p:nvPr/>
              </p:nvSpPr>
              <p:spPr bwMode="auto">
                <a:xfrm>
                  <a:off x="2953" y="1619"/>
                  <a:ext cx="68" cy="66"/>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79" name="Oval 102">
                  <a:extLst>
                    <a:ext uri="{FF2B5EF4-FFF2-40B4-BE49-F238E27FC236}">
                      <a16:creationId xmlns:a16="http://schemas.microsoft.com/office/drawing/2014/main" id="{60953A98-3308-537C-B19E-D22812B103AD}"/>
                    </a:ext>
                  </a:extLst>
                </p:cNvPr>
                <p:cNvSpPr>
                  <a:spLocks noChangeArrowheads="1"/>
                </p:cNvSpPr>
                <p:nvPr/>
              </p:nvSpPr>
              <p:spPr bwMode="auto">
                <a:xfrm>
                  <a:off x="3507" y="1592"/>
                  <a:ext cx="68" cy="66"/>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80" name="Oval 103">
                  <a:extLst>
                    <a:ext uri="{FF2B5EF4-FFF2-40B4-BE49-F238E27FC236}">
                      <a16:creationId xmlns:a16="http://schemas.microsoft.com/office/drawing/2014/main" id="{213F57CD-D6ED-6083-BA0C-EE4D15F97173}"/>
                    </a:ext>
                  </a:extLst>
                </p:cNvPr>
                <p:cNvSpPr>
                  <a:spLocks noChangeArrowheads="1"/>
                </p:cNvSpPr>
                <p:nvPr/>
              </p:nvSpPr>
              <p:spPr bwMode="auto">
                <a:xfrm>
                  <a:off x="4071" y="1592"/>
                  <a:ext cx="68" cy="66"/>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81" name="Oval 104">
                  <a:extLst>
                    <a:ext uri="{FF2B5EF4-FFF2-40B4-BE49-F238E27FC236}">
                      <a16:creationId xmlns:a16="http://schemas.microsoft.com/office/drawing/2014/main" id="{0263A827-4A72-9977-1A8D-290564136299}"/>
                    </a:ext>
                  </a:extLst>
                </p:cNvPr>
                <p:cNvSpPr>
                  <a:spLocks noChangeArrowheads="1"/>
                </p:cNvSpPr>
                <p:nvPr/>
              </p:nvSpPr>
              <p:spPr bwMode="auto">
                <a:xfrm>
                  <a:off x="4353" y="1536"/>
                  <a:ext cx="68" cy="68"/>
                </a:xfrm>
                <a:prstGeom prst="ellipse">
                  <a:avLst/>
                </a:prstGeom>
                <a:solidFill>
                  <a:srgbClr val="F9E27F"/>
                </a:solidFill>
                <a:ln w="28575">
                  <a:solidFill>
                    <a:srgbClr val="F96302"/>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grpSp>
        </p:grpSp>
        <p:sp>
          <p:nvSpPr>
            <p:cNvPr id="382" name="Rectangle 114">
              <a:extLst>
                <a:ext uri="{FF2B5EF4-FFF2-40B4-BE49-F238E27FC236}">
                  <a16:creationId xmlns:a16="http://schemas.microsoft.com/office/drawing/2014/main" id="{38D4DADB-4D7D-B746-B0D6-DB2FDBCEE229}"/>
                </a:ext>
              </a:extLst>
            </p:cNvPr>
            <p:cNvSpPr>
              <a:spLocks noChangeArrowheads="1"/>
            </p:cNvSpPr>
            <p:nvPr/>
          </p:nvSpPr>
          <p:spPr bwMode="auto">
            <a:xfrm>
              <a:off x="2473326" y="3770314"/>
              <a:ext cx="112713" cy="244475"/>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8</a:t>
              </a:r>
              <a:endParaRPr lang="en-US" sz="1600">
                <a:cs typeface="Arial" pitchFamily="34" charset="0"/>
              </a:endParaRPr>
            </a:p>
          </p:txBody>
        </p:sp>
        <p:sp>
          <p:nvSpPr>
            <p:cNvPr id="383" name="Rectangle 115">
              <a:extLst>
                <a:ext uri="{FF2B5EF4-FFF2-40B4-BE49-F238E27FC236}">
                  <a16:creationId xmlns:a16="http://schemas.microsoft.com/office/drawing/2014/main" id="{2BF47ED5-E7BC-4B28-ACF8-6A9DF446A1A3}"/>
                </a:ext>
              </a:extLst>
            </p:cNvPr>
            <p:cNvSpPr>
              <a:spLocks noChangeArrowheads="1"/>
            </p:cNvSpPr>
            <p:nvPr/>
          </p:nvSpPr>
          <p:spPr bwMode="auto">
            <a:xfrm>
              <a:off x="2303464" y="3440114"/>
              <a:ext cx="282575" cy="244475"/>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8.5</a:t>
              </a:r>
              <a:endParaRPr lang="en-US" sz="1600">
                <a:cs typeface="Arial" pitchFamily="34" charset="0"/>
              </a:endParaRPr>
            </a:p>
          </p:txBody>
        </p:sp>
        <p:sp>
          <p:nvSpPr>
            <p:cNvPr id="384" name="Rectangle 116">
              <a:extLst>
                <a:ext uri="{FF2B5EF4-FFF2-40B4-BE49-F238E27FC236}">
                  <a16:creationId xmlns:a16="http://schemas.microsoft.com/office/drawing/2014/main" id="{18AE00DE-7444-DAEC-2988-AB9B9114C8EE}"/>
                </a:ext>
              </a:extLst>
            </p:cNvPr>
            <p:cNvSpPr>
              <a:spLocks noChangeArrowheads="1"/>
            </p:cNvSpPr>
            <p:nvPr/>
          </p:nvSpPr>
          <p:spPr bwMode="auto">
            <a:xfrm>
              <a:off x="2473326" y="3089276"/>
              <a:ext cx="112713" cy="244475"/>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9</a:t>
              </a:r>
              <a:endParaRPr lang="en-US" sz="1600">
                <a:cs typeface="Arial" pitchFamily="34" charset="0"/>
              </a:endParaRPr>
            </a:p>
          </p:txBody>
        </p:sp>
        <p:sp>
          <p:nvSpPr>
            <p:cNvPr id="385" name="Rectangle 117">
              <a:extLst>
                <a:ext uri="{FF2B5EF4-FFF2-40B4-BE49-F238E27FC236}">
                  <a16:creationId xmlns:a16="http://schemas.microsoft.com/office/drawing/2014/main" id="{6FBF4552-F115-6EA2-AF47-2F379A1DF514}"/>
                </a:ext>
              </a:extLst>
            </p:cNvPr>
            <p:cNvSpPr>
              <a:spLocks noChangeArrowheads="1"/>
            </p:cNvSpPr>
            <p:nvPr/>
          </p:nvSpPr>
          <p:spPr bwMode="auto">
            <a:xfrm>
              <a:off x="2303464" y="2759076"/>
              <a:ext cx="282575" cy="244475"/>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9.5</a:t>
              </a:r>
              <a:endParaRPr lang="en-US" sz="1600">
                <a:cs typeface="Arial" pitchFamily="34" charset="0"/>
              </a:endParaRPr>
            </a:p>
          </p:txBody>
        </p:sp>
        <p:sp>
          <p:nvSpPr>
            <p:cNvPr id="386" name="Rectangle 118">
              <a:extLst>
                <a:ext uri="{FF2B5EF4-FFF2-40B4-BE49-F238E27FC236}">
                  <a16:creationId xmlns:a16="http://schemas.microsoft.com/office/drawing/2014/main" id="{011BC68B-BFF1-728B-1D40-A20A155E9402}"/>
                </a:ext>
              </a:extLst>
            </p:cNvPr>
            <p:cNvSpPr>
              <a:spLocks noChangeArrowheads="1"/>
            </p:cNvSpPr>
            <p:nvPr/>
          </p:nvSpPr>
          <p:spPr bwMode="auto">
            <a:xfrm>
              <a:off x="2360614" y="2430464"/>
              <a:ext cx="225425" cy="244475"/>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10</a:t>
              </a:r>
              <a:endParaRPr lang="en-US" sz="1600">
                <a:cs typeface="Arial" pitchFamily="34" charset="0"/>
              </a:endParaRPr>
            </a:p>
          </p:txBody>
        </p:sp>
        <p:sp>
          <p:nvSpPr>
            <p:cNvPr id="387" name="Rectangle 119">
              <a:extLst>
                <a:ext uri="{FF2B5EF4-FFF2-40B4-BE49-F238E27FC236}">
                  <a16:creationId xmlns:a16="http://schemas.microsoft.com/office/drawing/2014/main" id="{C12524DC-C487-5D5D-A6AB-0E01B2AE173A}"/>
                </a:ext>
              </a:extLst>
            </p:cNvPr>
            <p:cNvSpPr>
              <a:spLocks noChangeArrowheads="1"/>
            </p:cNvSpPr>
            <p:nvPr/>
          </p:nvSpPr>
          <p:spPr bwMode="auto">
            <a:xfrm>
              <a:off x="2190750" y="2081214"/>
              <a:ext cx="395288" cy="244475"/>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10.5</a:t>
              </a:r>
              <a:endParaRPr lang="en-US" sz="1600">
                <a:cs typeface="Arial" pitchFamily="34" charset="0"/>
              </a:endParaRPr>
            </a:p>
          </p:txBody>
        </p:sp>
        <p:sp>
          <p:nvSpPr>
            <p:cNvPr id="388" name="Rectangle 120">
              <a:extLst>
                <a:ext uri="{FF2B5EF4-FFF2-40B4-BE49-F238E27FC236}">
                  <a16:creationId xmlns:a16="http://schemas.microsoft.com/office/drawing/2014/main" id="{63306D35-3708-769B-EA5F-B0713A4375E1}"/>
                </a:ext>
              </a:extLst>
            </p:cNvPr>
            <p:cNvSpPr>
              <a:spLocks noChangeArrowheads="1"/>
            </p:cNvSpPr>
            <p:nvPr/>
          </p:nvSpPr>
          <p:spPr bwMode="auto">
            <a:xfrm>
              <a:off x="2369762" y="1751014"/>
              <a:ext cx="216277" cy="246221"/>
            </a:xfrm>
            <a:prstGeom prst="rect">
              <a:avLst/>
            </a:prstGeom>
            <a:noFill/>
            <a:ln w="9525">
              <a:noFill/>
              <a:miter lim="800000"/>
              <a:headEnd/>
              <a:tailEnd/>
            </a:ln>
          </p:spPr>
          <p:txBody>
            <a:bodyPr wrap="none" lIns="0" tIns="0" rIns="0" bIns="0">
              <a:spAutoFit/>
            </a:bodyPr>
            <a:lstStyle/>
            <a:p>
              <a:pPr algn="r" fontAlgn="base">
                <a:spcBef>
                  <a:spcPct val="0"/>
                </a:spcBef>
                <a:spcAft>
                  <a:spcPct val="0"/>
                </a:spcAft>
                <a:defRPr/>
              </a:pPr>
              <a:r>
                <a:rPr lang="en-US" sz="1600" b="1">
                  <a:cs typeface="Arial" pitchFamily="34" charset="0"/>
                </a:rPr>
                <a:t>11</a:t>
              </a:r>
              <a:endParaRPr lang="en-US" sz="1600">
                <a:cs typeface="Arial" pitchFamily="34" charset="0"/>
              </a:endParaRPr>
            </a:p>
          </p:txBody>
        </p:sp>
        <p:sp>
          <p:nvSpPr>
            <p:cNvPr id="389" name="Rectangle 121">
              <a:extLst>
                <a:ext uri="{FF2B5EF4-FFF2-40B4-BE49-F238E27FC236}">
                  <a16:creationId xmlns:a16="http://schemas.microsoft.com/office/drawing/2014/main" id="{1B2D167A-D45C-2977-DBDC-43B2202FF398}"/>
                </a:ext>
              </a:extLst>
            </p:cNvPr>
            <p:cNvSpPr>
              <a:spLocks noChangeArrowheads="1"/>
            </p:cNvSpPr>
            <p:nvPr/>
          </p:nvSpPr>
          <p:spPr bwMode="auto">
            <a:xfrm>
              <a:off x="2645812" y="4021139"/>
              <a:ext cx="113814" cy="246221"/>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dirty="0">
                  <a:cs typeface="Arial" pitchFamily="34" charset="0"/>
                </a:rPr>
                <a:t>0</a:t>
              </a:r>
              <a:endParaRPr lang="en-US" sz="1600" dirty="0">
                <a:cs typeface="Arial" pitchFamily="34" charset="0"/>
              </a:endParaRPr>
            </a:p>
          </p:txBody>
        </p:sp>
        <p:sp>
          <p:nvSpPr>
            <p:cNvPr id="390" name="Rectangle 122">
              <a:extLst>
                <a:ext uri="{FF2B5EF4-FFF2-40B4-BE49-F238E27FC236}">
                  <a16:creationId xmlns:a16="http://schemas.microsoft.com/office/drawing/2014/main" id="{C045AA77-A731-81C5-1F4E-4BA3D47AF661}"/>
                </a:ext>
              </a:extLst>
            </p:cNvPr>
            <p:cNvSpPr>
              <a:spLocks noChangeArrowheads="1"/>
            </p:cNvSpPr>
            <p:nvPr/>
          </p:nvSpPr>
          <p:spPr bwMode="auto">
            <a:xfrm>
              <a:off x="3757062" y="4021139"/>
              <a:ext cx="113814" cy="246221"/>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a:cs typeface="Arial" pitchFamily="34" charset="0"/>
                </a:rPr>
                <a:t>5</a:t>
              </a:r>
              <a:endParaRPr lang="en-US" sz="1600">
                <a:cs typeface="Arial" pitchFamily="34" charset="0"/>
              </a:endParaRPr>
            </a:p>
          </p:txBody>
        </p:sp>
        <p:sp>
          <p:nvSpPr>
            <p:cNvPr id="391" name="Rectangle 123">
              <a:extLst>
                <a:ext uri="{FF2B5EF4-FFF2-40B4-BE49-F238E27FC236}">
                  <a16:creationId xmlns:a16="http://schemas.microsoft.com/office/drawing/2014/main" id="{07A893C8-8D2B-2B86-75A9-693934495B6A}"/>
                </a:ext>
              </a:extLst>
            </p:cNvPr>
            <p:cNvSpPr>
              <a:spLocks noChangeArrowheads="1"/>
            </p:cNvSpPr>
            <p:nvPr/>
          </p:nvSpPr>
          <p:spPr bwMode="auto">
            <a:xfrm>
              <a:off x="4822826" y="4021139"/>
              <a:ext cx="225425" cy="244475"/>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a:cs typeface="Arial" pitchFamily="34" charset="0"/>
                </a:rPr>
                <a:t>10</a:t>
              </a:r>
              <a:endParaRPr lang="en-US" sz="1600">
                <a:cs typeface="Arial" pitchFamily="34" charset="0"/>
              </a:endParaRPr>
            </a:p>
          </p:txBody>
        </p:sp>
        <p:sp>
          <p:nvSpPr>
            <p:cNvPr id="392" name="Rectangle 124">
              <a:extLst>
                <a:ext uri="{FF2B5EF4-FFF2-40B4-BE49-F238E27FC236}">
                  <a16:creationId xmlns:a16="http://schemas.microsoft.com/office/drawing/2014/main" id="{F85DDD83-734E-70EC-61AD-59FAEEEACC61}"/>
                </a:ext>
              </a:extLst>
            </p:cNvPr>
            <p:cNvSpPr>
              <a:spLocks noChangeArrowheads="1"/>
            </p:cNvSpPr>
            <p:nvPr/>
          </p:nvSpPr>
          <p:spPr bwMode="auto">
            <a:xfrm>
              <a:off x="5934076" y="4021139"/>
              <a:ext cx="225425" cy="244475"/>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a:cs typeface="Arial" pitchFamily="34" charset="0"/>
                </a:rPr>
                <a:t>15</a:t>
              </a:r>
              <a:endParaRPr lang="en-US" sz="1600">
                <a:cs typeface="Arial" pitchFamily="34" charset="0"/>
              </a:endParaRPr>
            </a:p>
          </p:txBody>
        </p:sp>
        <p:sp>
          <p:nvSpPr>
            <p:cNvPr id="393" name="Rectangle 125">
              <a:extLst>
                <a:ext uri="{FF2B5EF4-FFF2-40B4-BE49-F238E27FC236}">
                  <a16:creationId xmlns:a16="http://schemas.microsoft.com/office/drawing/2014/main" id="{9F0E0934-3C5A-B11B-19C0-38C39FCD520F}"/>
                </a:ext>
              </a:extLst>
            </p:cNvPr>
            <p:cNvSpPr>
              <a:spLocks noChangeArrowheads="1"/>
            </p:cNvSpPr>
            <p:nvPr/>
          </p:nvSpPr>
          <p:spPr bwMode="auto">
            <a:xfrm>
              <a:off x="7045326" y="4021139"/>
              <a:ext cx="225425" cy="244475"/>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a:cs typeface="Arial" pitchFamily="34" charset="0"/>
                </a:rPr>
                <a:t>20</a:t>
              </a:r>
              <a:endParaRPr lang="en-US" sz="1600">
                <a:cs typeface="Arial" pitchFamily="34" charset="0"/>
              </a:endParaRPr>
            </a:p>
          </p:txBody>
        </p:sp>
        <p:sp>
          <p:nvSpPr>
            <p:cNvPr id="394" name="Rectangle 126">
              <a:extLst>
                <a:ext uri="{FF2B5EF4-FFF2-40B4-BE49-F238E27FC236}">
                  <a16:creationId xmlns:a16="http://schemas.microsoft.com/office/drawing/2014/main" id="{80F6837E-2D25-CBA6-0C8F-D6374375804F}"/>
                </a:ext>
              </a:extLst>
            </p:cNvPr>
            <p:cNvSpPr>
              <a:spLocks noChangeArrowheads="1"/>
            </p:cNvSpPr>
            <p:nvPr/>
          </p:nvSpPr>
          <p:spPr bwMode="auto">
            <a:xfrm>
              <a:off x="8158164" y="4021139"/>
              <a:ext cx="225425" cy="244475"/>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a:cs typeface="Arial" pitchFamily="34" charset="0"/>
                </a:rPr>
                <a:t>25</a:t>
              </a:r>
              <a:endParaRPr lang="en-US" sz="1600">
                <a:cs typeface="Arial" pitchFamily="34" charset="0"/>
              </a:endParaRPr>
            </a:p>
          </p:txBody>
        </p:sp>
        <p:sp>
          <p:nvSpPr>
            <p:cNvPr id="395" name="Rectangle 127">
              <a:extLst>
                <a:ext uri="{FF2B5EF4-FFF2-40B4-BE49-F238E27FC236}">
                  <a16:creationId xmlns:a16="http://schemas.microsoft.com/office/drawing/2014/main" id="{009FFB04-931E-0E57-3785-3CEC669DC93C}"/>
                </a:ext>
              </a:extLst>
            </p:cNvPr>
            <p:cNvSpPr>
              <a:spLocks noChangeArrowheads="1"/>
            </p:cNvSpPr>
            <p:nvPr/>
          </p:nvSpPr>
          <p:spPr bwMode="auto">
            <a:xfrm>
              <a:off x="4867275" y="4327526"/>
              <a:ext cx="1231900" cy="244475"/>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a:cs typeface="Arial" pitchFamily="34" charset="0"/>
                </a:rPr>
                <a:t>Time, Weeks</a:t>
              </a:r>
              <a:endParaRPr lang="en-US" sz="1600">
                <a:cs typeface="Arial" pitchFamily="34" charset="0"/>
              </a:endParaRPr>
            </a:p>
          </p:txBody>
        </p:sp>
        <p:sp>
          <p:nvSpPr>
            <p:cNvPr id="396" name="Rectangle 128">
              <a:extLst>
                <a:ext uri="{FF2B5EF4-FFF2-40B4-BE49-F238E27FC236}">
                  <a16:creationId xmlns:a16="http://schemas.microsoft.com/office/drawing/2014/main" id="{0CCFD25D-9EC5-B4E7-2849-575557B81584}"/>
                </a:ext>
              </a:extLst>
            </p:cNvPr>
            <p:cNvSpPr>
              <a:spLocks noChangeArrowheads="1"/>
            </p:cNvSpPr>
            <p:nvPr/>
          </p:nvSpPr>
          <p:spPr bwMode="auto">
            <a:xfrm rot="16200000">
              <a:off x="1052865" y="2781222"/>
              <a:ext cx="1732847" cy="246221"/>
            </a:xfrm>
            <a:prstGeom prst="rect">
              <a:avLst/>
            </a:prstGeom>
            <a:noFill/>
            <a:ln w="9525">
              <a:noFill/>
              <a:miter lim="800000"/>
              <a:headEnd/>
              <a:tailEnd/>
            </a:ln>
          </p:spPr>
          <p:txBody>
            <a:bodyPr wrap="none" lIns="0" tIns="0" rIns="0" bIns="0">
              <a:spAutoFit/>
            </a:bodyPr>
            <a:lstStyle/>
            <a:p>
              <a:pPr algn="ctr" fontAlgn="base">
                <a:spcBef>
                  <a:spcPct val="0"/>
                </a:spcBef>
                <a:spcAft>
                  <a:spcPct val="0"/>
                </a:spcAft>
                <a:defRPr/>
              </a:pPr>
              <a:r>
                <a:rPr lang="en-US" sz="1600" b="1" dirty="0">
                  <a:cs typeface="Arial" pitchFamily="34" charset="0"/>
                </a:rPr>
                <a:t>Hemoglobin, g/dL</a:t>
              </a:r>
              <a:endParaRPr lang="en-US" sz="1600" dirty="0">
                <a:cs typeface="Arial" pitchFamily="34" charset="0"/>
              </a:endParaRPr>
            </a:p>
          </p:txBody>
        </p:sp>
        <p:sp>
          <p:nvSpPr>
            <p:cNvPr id="397" name="Rectangle 129">
              <a:extLst>
                <a:ext uri="{FF2B5EF4-FFF2-40B4-BE49-F238E27FC236}">
                  <a16:creationId xmlns:a16="http://schemas.microsoft.com/office/drawing/2014/main" id="{AFDAD686-C178-53EE-E8E5-668C733E1D3F}"/>
                </a:ext>
              </a:extLst>
            </p:cNvPr>
            <p:cNvSpPr>
              <a:spLocks noChangeArrowheads="1"/>
            </p:cNvSpPr>
            <p:nvPr/>
          </p:nvSpPr>
          <p:spPr bwMode="auto">
            <a:xfrm>
              <a:off x="6450014" y="2790826"/>
              <a:ext cx="1017587" cy="244475"/>
            </a:xfrm>
            <a:prstGeom prst="rect">
              <a:avLst/>
            </a:prstGeom>
            <a:noFill/>
            <a:ln w="9525">
              <a:noFill/>
              <a:miter lim="800000"/>
              <a:headEnd/>
              <a:tailEnd/>
            </a:ln>
            <a:effectLst/>
          </p:spPr>
          <p:txBody>
            <a:bodyPr lIns="0" tIns="0" rIns="0" bIns="0">
              <a:spAutoFit/>
            </a:bodyPr>
            <a:lstStyle/>
            <a:p>
              <a:pPr fontAlgn="base">
                <a:spcBef>
                  <a:spcPct val="0"/>
                </a:spcBef>
                <a:spcAft>
                  <a:spcPct val="0"/>
                </a:spcAft>
                <a:defRPr/>
              </a:pPr>
              <a:r>
                <a:rPr lang="en-US" sz="1600" b="1" i="1" dirty="0">
                  <a:cs typeface="Arial" pitchFamily="34" charset="0"/>
                </a:rPr>
                <a:t>P </a:t>
              </a:r>
              <a:r>
                <a:rPr lang="en-US" sz="1600" b="1" dirty="0">
                  <a:cs typeface="Arial" pitchFamily="34" charset="0"/>
                </a:rPr>
                <a:t>&lt; 0.001*</a:t>
              </a:r>
            </a:p>
          </p:txBody>
        </p:sp>
        <p:sp>
          <p:nvSpPr>
            <p:cNvPr id="398" name="Rectangle 130">
              <a:extLst>
                <a:ext uri="{FF2B5EF4-FFF2-40B4-BE49-F238E27FC236}">
                  <a16:creationId xmlns:a16="http://schemas.microsoft.com/office/drawing/2014/main" id="{448D02FB-4D96-C232-8A88-4785E8115B85}"/>
                </a:ext>
              </a:extLst>
            </p:cNvPr>
            <p:cNvSpPr>
              <a:spLocks noChangeArrowheads="1"/>
            </p:cNvSpPr>
            <p:nvPr/>
          </p:nvSpPr>
          <p:spPr bwMode="auto">
            <a:xfrm>
              <a:off x="9836151" y="3108325"/>
              <a:ext cx="320675" cy="812800"/>
            </a:xfrm>
            <a:prstGeom prst="rect">
              <a:avLst/>
            </a:prstGeom>
            <a:solidFill>
              <a:srgbClr val="66CCFF"/>
            </a:solidFill>
            <a:ln w="9525">
              <a:solidFill>
                <a:srgbClr val="003366"/>
              </a:solidFill>
              <a:miter lim="800000"/>
              <a:headEnd/>
              <a:tailEnd/>
            </a:ln>
          </p:spPr>
          <p:txBody>
            <a:bodyPr wrap="none" anchor="ct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399" name="Rectangle 131">
              <a:extLst>
                <a:ext uri="{FF2B5EF4-FFF2-40B4-BE49-F238E27FC236}">
                  <a16:creationId xmlns:a16="http://schemas.microsoft.com/office/drawing/2014/main" id="{FEC692C7-2630-1B48-53FC-FFDB4A9ED52B}"/>
                </a:ext>
              </a:extLst>
            </p:cNvPr>
            <p:cNvSpPr>
              <a:spLocks noChangeArrowheads="1"/>
            </p:cNvSpPr>
            <p:nvPr/>
          </p:nvSpPr>
          <p:spPr bwMode="auto">
            <a:xfrm>
              <a:off x="9836151" y="2603501"/>
              <a:ext cx="320675" cy="219075"/>
            </a:xfrm>
            <a:prstGeom prst="rect">
              <a:avLst/>
            </a:prstGeom>
            <a:solidFill>
              <a:srgbClr val="F96302"/>
            </a:solidFill>
            <a:ln w="9525">
              <a:solidFill>
                <a:srgbClr val="003366"/>
              </a:solidFill>
              <a:miter lim="800000"/>
              <a:headEnd/>
              <a:tailEnd/>
            </a:ln>
          </p:spPr>
          <p:txBody>
            <a:bodyPr wrap="none" anchor="ct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00" name="Rectangle 132">
              <a:extLst>
                <a:ext uri="{FF2B5EF4-FFF2-40B4-BE49-F238E27FC236}">
                  <a16:creationId xmlns:a16="http://schemas.microsoft.com/office/drawing/2014/main" id="{2C2BD75B-1964-BAF9-B937-C02894D5B7A4}"/>
                </a:ext>
              </a:extLst>
            </p:cNvPr>
            <p:cNvSpPr>
              <a:spLocks noChangeArrowheads="1"/>
            </p:cNvSpPr>
            <p:nvPr/>
          </p:nvSpPr>
          <p:spPr bwMode="auto">
            <a:xfrm>
              <a:off x="8975726" y="3208338"/>
              <a:ext cx="320675" cy="703262"/>
            </a:xfrm>
            <a:prstGeom prst="rect">
              <a:avLst/>
            </a:prstGeom>
            <a:solidFill>
              <a:srgbClr val="66CCFF"/>
            </a:solidFill>
            <a:ln w="9525">
              <a:solidFill>
                <a:srgbClr val="003366"/>
              </a:solidFill>
              <a:miter lim="800000"/>
              <a:headEnd/>
              <a:tailEnd/>
            </a:ln>
          </p:spPr>
          <p:txBody>
            <a:bodyPr wrap="none" anchor="ct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01" name="Rectangle 133">
              <a:extLst>
                <a:ext uri="{FF2B5EF4-FFF2-40B4-BE49-F238E27FC236}">
                  <a16:creationId xmlns:a16="http://schemas.microsoft.com/office/drawing/2014/main" id="{E694A027-4000-888E-E280-D917CD5228B9}"/>
                </a:ext>
              </a:extLst>
            </p:cNvPr>
            <p:cNvSpPr>
              <a:spLocks noChangeArrowheads="1"/>
            </p:cNvSpPr>
            <p:nvPr/>
          </p:nvSpPr>
          <p:spPr bwMode="auto">
            <a:xfrm>
              <a:off x="8975726" y="2119313"/>
              <a:ext cx="320675" cy="703262"/>
            </a:xfrm>
            <a:prstGeom prst="rect">
              <a:avLst/>
            </a:prstGeom>
            <a:solidFill>
              <a:srgbClr val="F96302"/>
            </a:solidFill>
            <a:ln w="9525">
              <a:solidFill>
                <a:srgbClr val="003366"/>
              </a:solidFill>
              <a:miter lim="800000"/>
              <a:headEnd/>
              <a:tailEnd/>
            </a:ln>
          </p:spPr>
          <p:txBody>
            <a:bodyPr wrap="none" anchor="ct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02" name="Text Box 134">
              <a:extLst>
                <a:ext uri="{FF2B5EF4-FFF2-40B4-BE49-F238E27FC236}">
                  <a16:creationId xmlns:a16="http://schemas.microsoft.com/office/drawing/2014/main" id="{E83A0D23-4693-AB96-14F6-545DC0A4F241}"/>
                </a:ext>
              </a:extLst>
            </p:cNvPr>
            <p:cNvSpPr txBox="1">
              <a:spLocks noChangeArrowheads="1"/>
            </p:cNvSpPr>
            <p:nvPr/>
          </p:nvSpPr>
          <p:spPr bwMode="auto">
            <a:xfrm>
              <a:off x="8775701" y="1500189"/>
              <a:ext cx="1458913" cy="581025"/>
            </a:xfrm>
            <a:prstGeom prst="rect">
              <a:avLst/>
            </a:prstGeom>
            <a:noFill/>
            <a:ln w="9525">
              <a:noFill/>
              <a:miter lim="800000"/>
              <a:headEnd/>
              <a:tailEnd/>
            </a:ln>
            <a:effectLst/>
          </p:spPr>
          <p:txBody>
            <a:bodyPr wrap="none">
              <a:spAutoFit/>
            </a:bodyPr>
            <a:lstStyle/>
            <a:p>
              <a:pPr fontAlgn="base">
                <a:spcBef>
                  <a:spcPct val="0"/>
                </a:spcBef>
                <a:spcAft>
                  <a:spcPct val="0"/>
                </a:spcAft>
                <a:defRPr/>
              </a:pPr>
              <a:r>
                <a:rPr lang="en-US" sz="1600" b="1" dirty="0">
                  <a:cs typeface="Arial" pitchFamily="34" charset="0"/>
                </a:rPr>
                <a:t>Transfusions</a:t>
              </a:r>
            </a:p>
            <a:p>
              <a:pPr fontAlgn="base">
                <a:spcBef>
                  <a:spcPct val="0"/>
                </a:spcBef>
                <a:spcAft>
                  <a:spcPct val="0"/>
                </a:spcAft>
                <a:defRPr/>
              </a:pPr>
              <a:r>
                <a:rPr lang="en-US" sz="1600" b="1" dirty="0">
                  <a:cs typeface="Arial" pitchFamily="34" charset="0"/>
                </a:rPr>
                <a:t>Before	</a:t>
              </a:r>
            </a:p>
          </p:txBody>
        </p:sp>
        <p:sp>
          <p:nvSpPr>
            <p:cNvPr id="403" name="Text Box 135">
              <a:extLst>
                <a:ext uri="{FF2B5EF4-FFF2-40B4-BE49-F238E27FC236}">
                  <a16:creationId xmlns:a16="http://schemas.microsoft.com/office/drawing/2014/main" id="{0E2CA35C-2D8F-BD8E-3731-26F7949C60EE}"/>
                </a:ext>
              </a:extLst>
            </p:cNvPr>
            <p:cNvSpPr txBox="1">
              <a:spLocks noChangeArrowheads="1"/>
            </p:cNvSpPr>
            <p:nvPr/>
          </p:nvSpPr>
          <p:spPr bwMode="auto">
            <a:xfrm>
              <a:off x="9623426" y="1744663"/>
              <a:ext cx="658813" cy="336550"/>
            </a:xfrm>
            <a:prstGeom prst="rect">
              <a:avLst/>
            </a:prstGeom>
            <a:noFill/>
            <a:ln w="9525">
              <a:noFill/>
              <a:miter lim="800000"/>
              <a:headEnd/>
              <a:tailEnd/>
            </a:ln>
            <a:effectLst/>
          </p:spPr>
          <p:txBody>
            <a:bodyPr wrap="none">
              <a:spAutoFit/>
            </a:bodyPr>
            <a:lstStyle/>
            <a:p>
              <a:pPr fontAlgn="base">
                <a:spcBef>
                  <a:spcPct val="0"/>
                </a:spcBef>
                <a:spcAft>
                  <a:spcPct val="0"/>
                </a:spcAft>
                <a:defRPr/>
              </a:pPr>
              <a:r>
                <a:rPr lang="en-US" sz="1600" b="1" dirty="0">
                  <a:cs typeface="Arial" pitchFamily="34" charset="0"/>
                </a:rPr>
                <a:t>After</a:t>
              </a:r>
            </a:p>
          </p:txBody>
        </p:sp>
        <p:sp>
          <p:nvSpPr>
            <p:cNvPr id="404" name="Line 136">
              <a:extLst>
                <a:ext uri="{FF2B5EF4-FFF2-40B4-BE49-F238E27FC236}">
                  <a16:creationId xmlns:a16="http://schemas.microsoft.com/office/drawing/2014/main" id="{501739DF-53D0-0B25-F34E-F0837404C651}"/>
                </a:ext>
              </a:extLst>
            </p:cNvPr>
            <p:cNvSpPr>
              <a:spLocks noChangeShapeType="1"/>
            </p:cNvSpPr>
            <p:nvPr/>
          </p:nvSpPr>
          <p:spPr bwMode="auto">
            <a:xfrm>
              <a:off x="9317039" y="2049463"/>
              <a:ext cx="625475" cy="49371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sp>
          <p:nvSpPr>
            <p:cNvPr id="405" name="Line 143">
              <a:extLst>
                <a:ext uri="{FF2B5EF4-FFF2-40B4-BE49-F238E27FC236}">
                  <a16:creationId xmlns:a16="http://schemas.microsoft.com/office/drawing/2014/main" id="{E581F47B-8EC5-055E-B6D3-2349C398B43A}"/>
                </a:ext>
              </a:extLst>
            </p:cNvPr>
            <p:cNvSpPr>
              <a:spLocks noChangeShapeType="1"/>
            </p:cNvSpPr>
            <p:nvPr/>
          </p:nvSpPr>
          <p:spPr bwMode="auto">
            <a:xfrm>
              <a:off x="2660650" y="2657475"/>
              <a:ext cx="107950" cy="1588"/>
            </a:xfrm>
            <a:prstGeom prst="line">
              <a:avLst/>
            </a:prstGeom>
            <a:noFill/>
            <a:ln w="28575">
              <a:solidFill>
                <a:srgbClr val="00CC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grpSp>
          <p:nvGrpSpPr>
            <p:cNvPr id="406" name="Group 146">
              <a:extLst>
                <a:ext uri="{FF2B5EF4-FFF2-40B4-BE49-F238E27FC236}">
                  <a16:creationId xmlns:a16="http://schemas.microsoft.com/office/drawing/2014/main" id="{03184ECB-8AAE-ABEA-55B6-D1D00D92389F}"/>
                </a:ext>
              </a:extLst>
            </p:cNvPr>
            <p:cNvGrpSpPr>
              <a:grpSpLocks/>
            </p:cNvGrpSpPr>
            <p:nvPr/>
          </p:nvGrpSpPr>
          <p:grpSpPr bwMode="auto">
            <a:xfrm>
              <a:off x="2644776" y="2703514"/>
              <a:ext cx="5897563" cy="720725"/>
              <a:chOff x="706" y="1703"/>
              <a:chExt cx="3715" cy="454"/>
            </a:xfrm>
          </p:grpSpPr>
          <p:sp>
            <p:nvSpPr>
              <p:cNvPr id="407" name="Freeform 59">
                <a:extLst>
                  <a:ext uri="{FF2B5EF4-FFF2-40B4-BE49-F238E27FC236}">
                    <a16:creationId xmlns:a16="http://schemas.microsoft.com/office/drawing/2014/main" id="{F547C044-249F-D042-FDDB-1E88790A9158}"/>
                  </a:ext>
                </a:extLst>
              </p:cNvPr>
              <p:cNvSpPr>
                <a:spLocks/>
              </p:cNvSpPr>
              <p:nvPr/>
            </p:nvSpPr>
            <p:spPr bwMode="auto">
              <a:xfrm>
                <a:off x="745" y="1742"/>
                <a:ext cx="3647" cy="388"/>
              </a:xfrm>
              <a:custGeom>
                <a:avLst/>
                <a:gdLst>
                  <a:gd name="T0" fmla="*/ 0 w 375"/>
                  <a:gd name="T1" fmla="*/ 0 h 28"/>
                  <a:gd name="T2" fmla="*/ 2147483646 w 375"/>
                  <a:gd name="T3" fmla="*/ 2147483646 h 28"/>
                  <a:gd name="T4" fmla="*/ 2147483646 w 375"/>
                  <a:gd name="T5" fmla="*/ 2147483646 h 28"/>
                  <a:gd name="T6" fmla="*/ 2147483646 w 375"/>
                  <a:gd name="T7" fmla="*/ 2147483646 h 28"/>
                  <a:gd name="T8" fmla="*/ 2147483646 w 375"/>
                  <a:gd name="T9" fmla="*/ 2147483646 h 28"/>
                  <a:gd name="T10" fmla="*/ 2147483646 w 375"/>
                  <a:gd name="T11" fmla="*/ 2147483646 h 28"/>
                  <a:gd name="T12" fmla="*/ 2147483646 w 375"/>
                  <a:gd name="T13" fmla="*/ 2147483646 h 28"/>
                  <a:gd name="T14" fmla="*/ 2147483646 w 375"/>
                  <a:gd name="T15" fmla="*/ 2147483646 h 28"/>
                  <a:gd name="T16" fmla="*/ 2147483646 w 375"/>
                  <a:gd name="T17" fmla="*/ 2147483646 h 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5"/>
                  <a:gd name="T28" fmla="*/ 0 h 28"/>
                  <a:gd name="T29" fmla="*/ 375 w 375"/>
                  <a:gd name="T30" fmla="*/ 28 h 2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5" h="28">
                    <a:moveTo>
                      <a:pt x="0" y="0"/>
                    </a:moveTo>
                    <a:lnTo>
                      <a:pt x="29" y="18"/>
                    </a:lnTo>
                    <a:lnTo>
                      <a:pt x="58" y="28"/>
                    </a:lnTo>
                    <a:lnTo>
                      <a:pt x="115" y="20"/>
                    </a:lnTo>
                    <a:lnTo>
                      <a:pt x="173" y="26"/>
                    </a:lnTo>
                    <a:lnTo>
                      <a:pt x="231" y="18"/>
                    </a:lnTo>
                    <a:lnTo>
                      <a:pt x="288" y="24"/>
                    </a:lnTo>
                    <a:lnTo>
                      <a:pt x="346" y="18"/>
                    </a:lnTo>
                    <a:lnTo>
                      <a:pt x="375" y="23"/>
                    </a:lnTo>
                  </a:path>
                </a:pathLst>
              </a:custGeom>
              <a:noFill/>
              <a:ln w="28575">
                <a:solidFill>
                  <a:srgbClr val="66CCFF"/>
                </a:solidFill>
                <a:round/>
                <a:headEnd/>
                <a:tailEnd/>
              </a:ln>
              <a:extLst>
                <a:ext uri="{909E8E84-426E-40DD-AFC4-6F175D3DCCD1}">
                  <a14:hiddenFill xmlns:a14="http://schemas.microsoft.com/office/drawing/2010/main">
                    <a:solidFill>
                      <a:srgbClr val="FFFFFF"/>
                    </a:solidFill>
                  </a14:hiddenFill>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400" b="1" i="0" u="none" strike="noStrike" kern="0" cap="none" spc="0" normalizeH="0" baseline="0" noProof="0">
                  <a:ln>
                    <a:noFill/>
                  </a:ln>
                  <a:solidFill>
                    <a:srgbClr val="003366"/>
                  </a:solidFill>
                  <a:effectLst/>
                  <a:uLnTx/>
                  <a:uFillTx/>
                </a:endParaRPr>
              </a:p>
            </p:txBody>
          </p:sp>
          <p:grpSp>
            <p:nvGrpSpPr>
              <p:cNvPr id="408" name="Group 145">
                <a:extLst>
                  <a:ext uri="{FF2B5EF4-FFF2-40B4-BE49-F238E27FC236}">
                    <a16:creationId xmlns:a16="http://schemas.microsoft.com/office/drawing/2014/main" id="{6336275F-020B-1AA6-853A-587E1088E38B}"/>
                  </a:ext>
                </a:extLst>
              </p:cNvPr>
              <p:cNvGrpSpPr>
                <a:grpSpLocks/>
              </p:cNvGrpSpPr>
              <p:nvPr/>
            </p:nvGrpSpPr>
            <p:grpSpPr bwMode="auto">
              <a:xfrm>
                <a:off x="706" y="1703"/>
                <a:ext cx="3715" cy="454"/>
                <a:chOff x="706" y="1703"/>
                <a:chExt cx="3715" cy="454"/>
              </a:xfrm>
            </p:grpSpPr>
            <p:sp>
              <p:nvSpPr>
                <p:cNvPr id="409" name="Oval 105">
                  <a:extLst>
                    <a:ext uri="{FF2B5EF4-FFF2-40B4-BE49-F238E27FC236}">
                      <a16:creationId xmlns:a16="http://schemas.microsoft.com/office/drawing/2014/main" id="{5FB309BD-B889-66DB-4694-A655059E0C53}"/>
                    </a:ext>
                  </a:extLst>
                </p:cNvPr>
                <p:cNvSpPr>
                  <a:spLocks noChangeArrowheads="1"/>
                </p:cNvSpPr>
                <p:nvPr/>
              </p:nvSpPr>
              <p:spPr bwMode="auto">
                <a:xfrm>
                  <a:off x="706" y="1703"/>
                  <a:ext cx="68" cy="66"/>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0" name="Oval 106">
                  <a:extLst>
                    <a:ext uri="{FF2B5EF4-FFF2-40B4-BE49-F238E27FC236}">
                      <a16:creationId xmlns:a16="http://schemas.microsoft.com/office/drawing/2014/main" id="{31EEE8B6-76F2-052F-96F6-28C0FEDC530F}"/>
                    </a:ext>
                  </a:extLst>
                </p:cNvPr>
                <p:cNvSpPr>
                  <a:spLocks noChangeArrowheads="1"/>
                </p:cNvSpPr>
                <p:nvPr/>
              </p:nvSpPr>
              <p:spPr bwMode="auto">
                <a:xfrm>
                  <a:off x="988" y="1951"/>
                  <a:ext cx="68" cy="68"/>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1" name="Oval 107">
                  <a:extLst>
                    <a:ext uri="{FF2B5EF4-FFF2-40B4-BE49-F238E27FC236}">
                      <a16:creationId xmlns:a16="http://schemas.microsoft.com/office/drawing/2014/main" id="{207E017B-4F6E-97A9-3320-4FC1BB8419D2}"/>
                    </a:ext>
                  </a:extLst>
                </p:cNvPr>
                <p:cNvSpPr>
                  <a:spLocks noChangeArrowheads="1"/>
                </p:cNvSpPr>
                <p:nvPr/>
              </p:nvSpPr>
              <p:spPr bwMode="auto">
                <a:xfrm>
                  <a:off x="1270" y="2089"/>
                  <a:ext cx="68" cy="68"/>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2" name="Oval 108">
                  <a:extLst>
                    <a:ext uri="{FF2B5EF4-FFF2-40B4-BE49-F238E27FC236}">
                      <a16:creationId xmlns:a16="http://schemas.microsoft.com/office/drawing/2014/main" id="{324F2ED7-0E5E-63EB-F5F8-FD71EA958160}"/>
                    </a:ext>
                  </a:extLst>
                </p:cNvPr>
                <p:cNvSpPr>
                  <a:spLocks noChangeArrowheads="1"/>
                </p:cNvSpPr>
                <p:nvPr/>
              </p:nvSpPr>
              <p:spPr bwMode="auto">
                <a:xfrm>
                  <a:off x="1825" y="1979"/>
                  <a:ext cx="68" cy="64"/>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3" name="Oval 109">
                  <a:extLst>
                    <a:ext uri="{FF2B5EF4-FFF2-40B4-BE49-F238E27FC236}">
                      <a16:creationId xmlns:a16="http://schemas.microsoft.com/office/drawing/2014/main" id="{CA180AD3-7B37-1291-0ADF-A657458C595F}"/>
                    </a:ext>
                  </a:extLst>
                </p:cNvPr>
                <p:cNvSpPr>
                  <a:spLocks noChangeArrowheads="1"/>
                </p:cNvSpPr>
                <p:nvPr/>
              </p:nvSpPr>
              <p:spPr bwMode="auto">
                <a:xfrm>
                  <a:off x="2389" y="2062"/>
                  <a:ext cx="68" cy="66"/>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4" name="Oval 110">
                  <a:extLst>
                    <a:ext uri="{FF2B5EF4-FFF2-40B4-BE49-F238E27FC236}">
                      <a16:creationId xmlns:a16="http://schemas.microsoft.com/office/drawing/2014/main" id="{815C481E-59E5-02D6-41A2-5173F4B37AA1}"/>
                    </a:ext>
                  </a:extLst>
                </p:cNvPr>
                <p:cNvSpPr>
                  <a:spLocks noChangeArrowheads="1"/>
                </p:cNvSpPr>
                <p:nvPr/>
              </p:nvSpPr>
              <p:spPr bwMode="auto">
                <a:xfrm>
                  <a:off x="2953" y="1951"/>
                  <a:ext cx="68" cy="68"/>
                </a:xfrm>
                <a:prstGeom prst="ellipse">
                  <a:avLst/>
                </a:prstGeom>
                <a:solidFill>
                  <a:srgbClr val="00CC00"/>
                </a:solidFill>
                <a:ln w="158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5" name="Oval 111">
                  <a:extLst>
                    <a:ext uri="{FF2B5EF4-FFF2-40B4-BE49-F238E27FC236}">
                      <a16:creationId xmlns:a16="http://schemas.microsoft.com/office/drawing/2014/main" id="{AA3E66AA-2BB4-30B1-D157-CB78FC3D565B}"/>
                    </a:ext>
                  </a:extLst>
                </p:cNvPr>
                <p:cNvSpPr>
                  <a:spLocks noChangeArrowheads="1"/>
                </p:cNvSpPr>
                <p:nvPr/>
              </p:nvSpPr>
              <p:spPr bwMode="auto">
                <a:xfrm>
                  <a:off x="3507" y="2035"/>
                  <a:ext cx="68" cy="66"/>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6" name="Oval 112">
                  <a:extLst>
                    <a:ext uri="{FF2B5EF4-FFF2-40B4-BE49-F238E27FC236}">
                      <a16:creationId xmlns:a16="http://schemas.microsoft.com/office/drawing/2014/main" id="{8FA645F2-C6EE-3FF5-2188-2B2178C5DB61}"/>
                    </a:ext>
                  </a:extLst>
                </p:cNvPr>
                <p:cNvSpPr>
                  <a:spLocks noChangeArrowheads="1"/>
                </p:cNvSpPr>
                <p:nvPr/>
              </p:nvSpPr>
              <p:spPr bwMode="auto">
                <a:xfrm>
                  <a:off x="4071" y="1951"/>
                  <a:ext cx="68" cy="68"/>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sp>
              <p:nvSpPr>
                <p:cNvPr id="417" name="Oval 113">
                  <a:extLst>
                    <a:ext uri="{FF2B5EF4-FFF2-40B4-BE49-F238E27FC236}">
                      <a16:creationId xmlns:a16="http://schemas.microsoft.com/office/drawing/2014/main" id="{197285AF-B6D1-B226-D515-69C904F999F3}"/>
                    </a:ext>
                  </a:extLst>
                </p:cNvPr>
                <p:cNvSpPr>
                  <a:spLocks noChangeArrowheads="1"/>
                </p:cNvSpPr>
                <p:nvPr/>
              </p:nvSpPr>
              <p:spPr bwMode="auto">
                <a:xfrm>
                  <a:off x="4353" y="2021"/>
                  <a:ext cx="68" cy="64"/>
                </a:xfrm>
                <a:prstGeom prst="ellipse">
                  <a:avLst/>
                </a:prstGeom>
                <a:solidFill>
                  <a:srgbClr val="00CC00"/>
                </a:solidFill>
                <a:ln w="28575">
                  <a:solidFill>
                    <a:srgbClr val="66CCFF"/>
                  </a:solidFill>
                  <a:round/>
                  <a:headEnd/>
                  <a:tailEnd/>
                </a:ln>
              </p:spPr>
              <p:txBody>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grpSp>
        </p:grpSp>
      </p:grpSp>
      <p:sp>
        <p:nvSpPr>
          <p:cNvPr id="5" name="Footer Placeholder 4">
            <a:extLst>
              <a:ext uri="{FF2B5EF4-FFF2-40B4-BE49-F238E27FC236}">
                <a16:creationId xmlns:a16="http://schemas.microsoft.com/office/drawing/2014/main" id="{806DF920-5D8C-6202-8F78-F00226664D75}"/>
              </a:ext>
            </a:extLst>
          </p:cNvPr>
          <p:cNvSpPr>
            <a:spLocks noGrp="1"/>
          </p:cNvSpPr>
          <p:nvPr>
            <p:ph type="ftr" sz="quarter" idx="3"/>
          </p:nvPr>
        </p:nvSpPr>
        <p:spPr/>
        <p:txBody>
          <a:bodyPr/>
          <a:lstStyle/>
          <a:p>
            <a:r>
              <a:rPr lang="en-US" dirty="0"/>
              <a:t>*Based on a mixed model analysis. Data on file. Alexion Pharmaceuticals; 2008.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2FAEC4C-FBEC-FCC8-69B5-C93C4258C60E}"/>
              </a:ext>
            </a:extLst>
          </p:cNvPr>
          <p:cNvSpPr>
            <a:spLocks noGrp="1"/>
          </p:cNvSpPr>
          <p:nvPr>
            <p:ph type="ftr" sz="quarter" idx="3"/>
          </p:nvPr>
        </p:nvSpPr>
        <p:spPr/>
        <p:txBody>
          <a:bodyPr/>
          <a:lstStyle/>
          <a:p>
            <a:pPr marL="228600" indent="-228600">
              <a:buFont typeface="+mj-lt"/>
              <a:buAutoNum type="arabicPeriod"/>
            </a:pPr>
            <a:r>
              <a:rPr lang="en-US" dirty="0" err="1"/>
              <a:t>Subías</a:t>
            </a:r>
            <a:r>
              <a:rPr lang="en-US" dirty="0"/>
              <a:t> Hidalgo M, et al. </a:t>
            </a:r>
            <a:r>
              <a:rPr lang="en-US" i="1" dirty="0"/>
              <a:t>Immunobiology. </a:t>
            </a:r>
            <a:r>
              <a:rPr lang="en-US" dirty="0"/>
              <a:t>2017;222:363-371;</a:t>
            </a:r>
          </a:p>
          <a:p>
            <a:pPr marL="228600" indent="-228600">
              <a:buFont typeface="+mj-lt"/>
              <a:buAutoNum type="arabicPeriod"/>
            </a:pPr>
            <a:r>
              <a:rPr lang="en-US" dirty="0"/>
              <a:t>Hill A, et al. </a:t>
            </a:r>
            <a:r>
              <a:rPr lang="en-US" i="1" dirty="0" err="1"/>
              <a:t>Haematologica</a:t>
            </a:r>
            <a:r>
              <a:rPr lang="en-US" i="1" dirty="0"/>
              <a:t>. </a:t>
            </a:r>
            <a:r>
              <a:rPr lang="en-US" dirty="0"/>
              <a:t>2010;95:567-573.</a:t>
            </a:r>
          </a:p>
        </p:txBody>
      </p:sp>
      <p:sp>
        <p:nvSpPr>
          <p:cNvPr id="72706" name="Title 3">
            <a:extLst>
              <a:ext uri="{FF2B5EF4-FFF2-40B4-BE49-F238E27FC236}">
                <a16:creationId xmlns:a16="http://schemas.microsoft.com/office/drawing/2014/main" id="{74A77BDC-06F2-4D4B-B4B0-EF7FCE26513F}"/>
              </a:ext>
            </a:extLst>
          </p:cNvPr>
          <p:cNvSpPr>
            <a:spLocks noGrp="1"/>
          </p:cNvSpPr>
          <p:nvPr>
            <p:ph type="title"/>
          </p:nvPr>
        </p:nvSpPr>
        <p:spPr/>
        <p:txBody>
          <a:bodyPr/>
          <a:lstStyle/>
          <a:p>
            <a:r>
              <a:rPr lang="en-US" altLang="en-US"/>
              <a:t>Limits of C5 Targeting Therapy</a:t>
            </a:r>
          </a:p>
        </p:txBody>
      </p:sp>
      <p:sp>
        <p:nvSpPr>
          <p:cNvPr id="72707" name="Content Placeholder 4">
            <a:extLst>
              <a:ext uri="{FF2B5EF4-FFF2-40B4-BE49-F238E27FC236}">
                <a16:creationId xmlns:a16="http://schemas.microsoft.com/office/drawing/2014/main" id="{34D6593D-7C79-4118-9707-40E7003DF9A3}"/>
              </a:ext>
            </a:extLst>
          </p:cNvPr>
          <p:cNvSpPr>
            <a:spLocks noGrp="1"/>
          </p:cNvSpPr>
          <p:nvPr>
            <p:ph idx="1"/>
          </p:nvPr>
        </p:nvSpPr>
        <p:spPr/>
        <p:txBody>
          <a:bodyPr/>
          <a:lstStyle/>
          <a:p>
            <a:pPr>
              <a:spcBef>
                <a:spcPts val="1200"/>
              </a:spcBef>
            </a:pPr>
            <a:r>
              <a:rPr lang="en-US" altLang="en-US" dirty="0"/>
              <a:t>Despite benefits of targeting C5, responses to eculizumab and </a:t>
            </a:r>
            <a:r>
              <a:rPr lang="en-US" altLang="en-US" dirty="0" err="1"/>
              <a:t>ravulizumab</a:t>
            </a:r>
            <a:r>
              <a:rPr lang="en-US" altLang="en-US" dirty="0"/>
              <a:t> are heterogeneous</a:t>
            </a:r>
            <a:r>
              <a:rPr lang="en-US" altLang="en-US" baseline="30000" dirty="0"/>
              <a:t>1</a:t>
            </a:r>
          </a:p>
          <a:p>
            <a:pPr lvl="1">
              <a:spcBef>
                <a:spcPts val="1200"/>
              </a:spcBef>
            </a:pPr>
            <a:r>
              <a:rPr lang="en-US" altLang="en-US" dirty="0"/>
              <a:t>Most patients exhibit continuous low-level hemolysis</a:t>
            </a:r>
          </a:p>
          <a:p>
            <a:pPr lvl="1">
              <a:spcBef>
                <a:spcPts val="1200"/>
              </a:spcBef>
            </a:pPr>
            <a:r>
              <a:rPr lang="en-US" altLang="en-US" dirty="0"/>
              <a:t>25-35% still require RBC transfusions</a:t>
            </a:r>
          </a:p>
          <a:p>
            <a:pPr>
              <a:spcBef>
                <a:spcPts val="1200"/>
              </a:spcBef>
            </a:pPr>
            <a:r>
              <a:rPr lang="en-US" altLang="en-US" dirty="0"/>
              <a:t>Eculizumab prevents intravascular hemolysis, unmasks low-level extravascular hemolysis</a:t>
            </a:r>
            <a:r>
              <a:rPr lang="en-US" altLang="en-US" baseline="30000" dirty="0"/>
              <a:t>2</a:t>
            </a:r>
          </a:p>
          <a:p>
            <a:pPr lvl="1">
              <a:spcBef>
                <a:spcPts val="1200"/>
              </a:spcBef>
            </a:pPr>
            <a:r>
              <a:rPr lang="en-US" altLang="en-US" dirty="0"/>
              <a:t>Occurs through opsonization of PNH red cells by C3 fragments, leading to extravascular cell clearance</a:t>
            </a:r>
          </a:p>
          <a:p>
            <a:pPr lvl="1">
              <a:spcBef>
                <a:spcPts val="1200"/>
              </a:spcBef>
            </a:pPr>
            <a:r>
              <a:rPr lang="en-US" altLang="en-US" dirty="0"/>
              <a:t>This effect may contribute to low-level hemolysis and RBC transfusion requirements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3">
            <a:extLst>
              <a:ext uri="{FF2B5EF4-FFF2-40B4-BE49-F238E27FC236}">
                <a16:creationId xmlns:a16="http://schemas.microsoft.com/office/drawing/2014/main" id="{5E3A9F89-3611-4038-9DCB-6F75B7043BDB}"/>
              </a:ext>
            </a:extLst>
          </p:cNvPr>
          <p:cNvSpPr txBox="1">
            <a:spLocks noChangeArrowheads="1"/>
          </p:cNvSpPr>
          <p:nvPr/>
        </p:nvSpPr>
        <p:spPr bwMode="auto">
          <a:xfrm>
            <a:off x="619125" y="1109710"/>
            <a:ext cx="85248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eaLnBrk="0" fontAlgn="base" hangingPunct="0">
              <a:lnSpc>
                <a:spcPct val="100000"/>
              </a:lnSpc>
              <a:spcBef>
                <a:spcPct val="0"/>
              </a:spcBef>
              <a:spcAft>
                <a:spcPct val="0"/>
              </a:spcAft>
              <a:buClrTx/>
              <a:buSzTx/>
              <a:buNone/>
            </a:pPr>
            <a:r>
              <a:rPr lang="en-US" altLang="en-US" sz="2400" dirty="0"/>
              <a:t>Based on a retrospective analysis of 41 Italian eculizumab-treated patients with PNH:</a:t>
            </a:r>
          </a:p>
        </p:txBody>
      </p:sp>
      <p:sp>
        <p:nvSpPr>
          <p:cNvPr id="5" name="TextBox 4">
            <a:extLst>
              <a:ext uri="{FF2B5EF4-FFF2-40B4-BE49-F238E27FC236}">
                <a16:creationId xmlns:a16="http://schemas.microsoft.com/office/drawing/2014/main" id="{0763F6AC-7ED4-430C-902D-6C2235AB7A26}"/>
              </a:ext>
            </a:extLst>
          </p:cNvPr>
          <p:cNvSpPr txBox="1"/>
          <p:nvPr/>
        </p:nvSpPr>
        <p:spPr>
          <a:xfrm>
            <a:off x="1303861" y="2430463"/>
            <a:ext cx="1250242" cy="584775"/>
          </a:xfrm>
          <a:prstGeom prst="rect">
            <a:avLst/>
          </a:prstGeom>
          <a:noFill/>
        </p:spPr>
        <p:txBody>
          <a:bodyPr wrap="square">
            <a:spAutoFit/>
          </a:bodyPr>
          <a:lstStyle/>
          <a:p>
            <a:pPr algn="ctr" defTabSz="311902" eaLnBrk="0" fontAlgn="base" hangingPunct="0">
              <a:spcBef>
                <a:spcPct val="0"/>
              </a:spcBef>
              <a:spcAft>
                <a:spcPct val="0"/>
              </a:spcAft>
              <a:defRPr/>
            </a:pPr>
            <a:r>
              <a:rPr lang="en-US" sz="3200" b="1" spc="-169" dirty="0">
                <a:latin typeface="Arial"/>
              </a:rPr>
              <a:t>63%</a:t>
            </a:r>
          </a:p>
        </p:txBody>
      </p:sp>
      <p:sp>
        <p:nvSpPr>
          <p:cNvPr id="80900" name="TextBox 7">
            <a:extLst>
              <a:ext uri="{FF2B5EF4-FFF2-40B4-BE49-F238E27FC236}">
                <a16:creationId xmlns:a16="http://schemas.microsoft.com/office/drawing/2014/main" id="{8202A422-7834-4FA4-84D3-FD4F3EC892CD}"/>
              </a:ext>
            </a:extLst>
          </p:cNvPr>
          <p:cNvSpPr txBox="1">
            <a:spLocks noChangeArrowheads="1"/>
          </p:cNvSpPr>
          <p:nvPr/>
        </p:nvSpPr>
        <p:spPr bwMode="auto">
          <a:xfrm>
            <a:off x="607538" y="3074989"/>
            <a:ext cx="304610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14338">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defTabSz="414338">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algn="ctr" eaLnBrk="0" fontAlgn="base" hangingPunct="0">
              <a:lnSpc>
                <a:spcPct val="100000"/>
              </a:lnSpc>
              <a:spcBef>
                <a:spcPct val="0"/>
              </a:spcBef>
              <a:spcAft>
                <a:spcPct val="0"/>
              </a:spcAft>
              <a:buClrTx/>
              <a:buSzTx/>
              <a:buNone/>
            </a:pPr>
            <a:r>
              <a:rPr lang="en-US" altLang="en-US" sz="1600" b="0" dirty="0"/>
              <a:t>of patients experienced a suboptimal hematologic response</a:t>
            </a:r>
          </a:p>
        </p:txBody>
      </p:sp>
      <p:sp>
        <p:nvSpPr>
          <p:cNvPr id="80901" name="TextBox 9">
            <a:extLst>
              <a:ext uri="{FF2B5EF4-FFF2-40B4-BE49-F238E27FC236}">
                <a16:creationId xmlns:a16="http://schemas.microsoft.com/office/drawing/2014/main" id="{C828A495-7DA0-43AF-8CB4-F10E100A101F}"/>
              </a:ext>
            </a:extLst>
          </p:cNvPr>
          <p:cNvSpPr txBox="1">
            <a:spLocks noChangeArrowheads="1"/>
          </p:cNvSpPr>
          <p:nvPr/>
        </p:nvSpPr>
        <p:spPr bwMode="auto">
          <a:xfrm>
            <a:off x="4517941" y="3074988"/>
            <a:ext cx="304610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14338">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defTabSz="414338">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algn="ctr" eaLnBrk="0" fontAlgn="base" hangingPunct="0">
              <a:lnSpc>
                <a:spcPct val="100000"/>
              </a:lnSpc>
              <a:spcBef>
                <a:spcPct val="0"/>
              </a:spcBef>
              <a:spcAft>
                <a:spcPct val="0"/>
              </a:spcAft>
              <a:buClrTx/>
              <a:buSzTx/>
              <a:buNone/>
            </a:pPr>
            <a:r>
              <a:rPr lang="en-US" altLang="en-US" sz="1600" b="0" dirty="0"/>
              <a:t>of patients required ≥3 transfusions/year during therapy</a:t>
            </a:r>
          </a:p>
        </p:txBody>
      </p:sp>
      <p:sp>
        <p:nvSpPr>
          <p:cNvPr id="9" name="TextBox 8">
            <a:extLst>
              <a:ext uri="{FF2B5EF4-FFF2-40B4-BE49-F238E27FC236}">
                <a16:creationId xmlns:a16="http://schemas.microsoft.com/office/drawing/2014/main" id="{0CF5BA54-1D98-4C6C-AE06-A6D6EE686918}"/>
              </a:ext>
            </a:extLst>
          </p:cNvPr>
          <p:cNvSpPr txBox="1"/>
          <p:nvPr/>
        </p:nvSpPr>
        <p:spPr bwMode="auto">
          <a:xfrm>
            <a:off x="5247514" y="2455862"/>
            <a:ext cx="1194082" cy="492443"/>
          </a:xfrm>
          <a:prstGeom prst="rect">
            <a:avLst/>
          </a:prstGeom>
          <a:noFill/>
        </p:spPr>
        <p:txBody>
          <a:bodyPr wrap="square" lIns="0" tIns="0" rIns="0" bIns="0">
            <a:spAutoFit/>
          </a:bodyPr>
          <a:lstStyle/>
          <a:p>
            <a:pPr algn="ctr" defTabSz="311902" eaLnBrk="0" fontAlgn="base" hangingPunct="0">
              <a:spcBef>
                <a:spcPct val="0"/>
              </a:spcBef>
              <a:spcAft>
                <a:spcPct val="0"/>
              </a:spcAft>
              <a:defRPr/>
            </a:pPr>
            <a:r>
              <a:rPr lang="en-US" sz="3200" b="1" spc="-169" dirty="0">
                <a:latin typeface="Arial"/>
              </a:rPr>
              <a:t>20</a:t>
            </a:r>
            <a:r>
              <a:rPr lang="ru-RU" sz="3200" b="1" spc="-169" dirty="0">
                <a:latin typeface="Arial"/>
              </a:rPr>
              <a:t>%</a:t>
            </a:r>
            <a:endParaRPr lang="en-US" sz="3200" b="1" spc="-169" dirty="0">
              <a:latin typeface="Arial"/>
            </a:endParaRPr>
          </a:p>
        </p:txBody>
      </p:sp>
      <p:grpSp>
        <p:nvGrpSpPr>
          <p:cNvPr id="80930" name="Group 10">
            <a:extLst>
              <a:ext uri="{FF2B5EF4-FFF2-40B4-BE49-F238E27FC236}">
                <a16:creationId xmlns:a16="http://schemas.microsoft.com/office/drawing/2014/main" id="{6CF7B5EB-0C66-4A54-B95B-434D4ECCD37B}"/>
              </a:ext>
            </a:extLst>
          </p:cNvPr>
          <p:cNvGrpSpPr>
            <a:grpSpLocks/>
          </p:cNvGrpSpPr>
          <p:nvPr/>
        </p:nvGrpSpPr>
        <p:grpSpPr bwMode="auto">
          <a:xfrm>
            <a:off x="6327921" y="2311400"/>
            <a:ext cx="358412" cy="631303"/>
            <a:chOff x="4379901" y="7990316"/>
            <a:chExt cx="415937" cy="685711"/>
          </a:xfrm>
        </p:grpSpPr>
        <p:sp>
          <p:nvSpPr>
            <p:cNvPr id="12" name="Freeform 18">
              <a:extLst>
                <a:ext uri="{FF2B5EF4-FFF2-40B4-BE49-F238E27FC236}">
                  <a16:creationId xmlns:a16="http://schemas.microsoft.com/office/drawing/2014/main" id="{BC598FC8-688F-41DE-B61A-C0036F35688C}"/>
                </a:ext>
              </a:extLst>
            </p:cNvPr>
            <p:cNvSpPr>
              <a:spLocks/>
            </p:cNvSpPr>
            <p:nvPr/>
          </p:nvSpPr>
          <p:spPr bwMode="auto">
            <a:xfrm>
              <a:off x="4401051" y="8163512"/>
              <a:ext cx="373638" cy="21208"/>
            </a:xfrm>
            <a:custGeom>
              <a:avLst/>
              <a:gdLst>
                <a:gd name="T0" fmla="*/ 0 w 4469"/>
                <a:gd name="T1" fmla="*/ 173 h 288"/>
                <a:gd name="T2" fmla="*/ 0 w 4469"/>
                <a:gd name="T3" fmla="*/ 173 h 288"/>
                <a:gd name="T4" fmla="*/ 72 w 4469"/>
                <a:gd name="T5" fmla="*/ 147 h 288"/>
                <a:gd name="T6" fmla="*/ 144 w 4469"/>
                <a:gd name="T7" fmla="*/ 123 h 288"/>
                <a:gd name="T8" fmla="*/ 216 w 4469"/>
                <a:gd name="T9" fmla="*/ 103 h 288"/>
                <a:gd name="T10" fmla="*/ 288 w 4469"/>
                <a:gd name="T11" fmla="*/ 83 h 288"/>
                <a:gd name="T12" fmla="*/ 359 w 4469"/>
                <a:gd name="T13" fmla="*/ 67 h 288"/>
                <a:gd name="T14" fmla="*/ 431 w 4469"/>
                <a:gd name="T15" fmla="*/ 51 h 288"/>
                <a:gd name="T16" fmla="*/ 502 w 4469"/>
                <a:gd name="T17" fmla="*/ 39 h 288"/>
                <a:gd name="T18" fmla="*/ 574 w 4469"/>
                <a:gd name="T19" fmla="*/ 28 h 288"/>
                <a:gd name="T20" fmla="*/ 645 w 4469"/>
                <a:gd name="T21" fmla="*/ 19 h 288"/>
                <a:gd name="T22" fmla="*/ 716 w 4469"/>
                <a:gd name="T23" fmla="*/ 12 h 288"/>
                <a:gd name="T24" fmla="*/ 786 w 4469"/>
                <a:gd name="T25" fmla="*/ 7 h 288"/>
                <a:gd name="T26" fmla="*/ 857 w 4469"/>
                <a:gd name="T27" fmla="*/ 3 h 288"/>
                <a:gd name="T28" fmla="*/ 928 w 4469"/>
                <a:gd name="T29" fmla="*/ 1 h 288"/>
                <a:gd name="T30" fmla="*/ 999 w 4469"/>
                <a:gd name="T31" fmla="*/ 0 h 288"/>
                <a:gd name="T32" fmla="*/ 1070 w 4469"/>
                <a:gd name="T33" fmla="*/ 1 h 288"/>
                <a:gd name="T34" fmla="*/ 1141 w 4469"/>
                <a:gd name="T35" fmla="*/ 3 h 288"/>
                <a:gd name="T36" fmla="*/ 1211 w 4469"/>
                <a:gd name="T37" fmla="*/ 6 h 288"/>
                <a:gd name="T38" fmla="*/ 1282 w 4469"/>
                <a:gd name="T39" fmla="*/ 11 h 288"/>
                <a:gd name="T40" fmla="*/ 1352 w 4469"/>
                <a:gd name="T41" fmla="*/ 16 h 288"/>
                <a:gd name="T42" fmla="*/ 1423 w 4469"/>
                <a:gd name="T43" fmla="*/ 23 h 288"/>
                <a:gd name="T44" fmla="*/ 1493 w 4469"/>
                <a:gd name="T45" fmla="*/ 30 h 288"/>
                <a:gd name="T46" fmla="*/ 1563 w 4469"/>
                <a:gd name="T47" fmla="*/ 39 h 288"/>
                <a:gd name="T48" fmla="*/ 1633 w 4469"/>
                <a:gd name="T49" fmla="*/ 47 h 288"/>
                <a:gd name="T50" fmla="*/ 1703 w 4469"/>
                <a:gd name="T51" fmla="*/ 57 h 288"/>
                <a:gd name="T52" fmla="*/ 1844 w 4469"/>
                <a:gd name="T53" fmla="*/ 78 h 288"/>
                <a:gd name="T54" fmla="*/ 1983 w 4469"/>
                <a:gd name="T55" fmla="*/ 102 h 288"/>
                <a:gd name="T56" fmla="*/ 2122 w 4469"/>
                <a:gd name="T57" fmla="*/ 125 h 288"/>
                <a:gd name="T58" fmla="*/ 2261 w 4469"/>
                <a:gd name="T59" fmla="*/ 150 h 288"/>
                <a:gd name="T60" fmla="*/ 2401 w 4469"/>
                <a:gd name="T61" fmla="*/ 174 h 288"/>
                <a:gd name="T62" fmla="*/ 2539 w 4469"/>
                <a:gd name="T63" fmla="*/ 198 h 288"/>
                <a:gd name="T64" fmla="*/ 2678 w 4469"/>
                <a:gd name="T65" fmla="*/ 220 h 288"/>
                <a:gd name="T66" fmla="*/ 2817 w 4469"/>
                <a:gd name="T67" fmla="*/ 240 h 288"/>
                <a:gd name="T68" fmla="*/ 2885 w 4469"/>
                <a:gd name="T69" fmla="*/ 249 h 288"/>
                <a:gd name="T70" fmla="*/ 2954 w 4469"/>
                <a:gd name="T71" fmla="*/ 258 h 288"/>
                <a:gd name="T72" fmla="*/ 3024 w 4469"/>
                <a:gd name="T73" fmla="*/ 265 h 288"/>
                <a:gd name="T74" fmla="*/ 3093 w 4469"/>
                <a:gd name="T75" fmla="*/ 272 h 288"/>
                <a:gd name="T76" fmla="*/ 3162 w 4469"/>
                <a:gd name="T77" fmla="*/ 277 h 288"/>
                <a:gd name="T78" fmla="*/ 3231 w 4469"/>
                <a:gd name="T79" fmla="*/ 282 h 288"/>
                <a:gd name="T80" fmla="*/ 3300 w 4469"/>
                <a:gd name="T81" fmla="*/ 285 h 288"/>
                <a:gd name="T82" fmla="*/ 3369 w 4469"/>
                <a:gd name="T83" fmla="*/ 287 h 288"/>
                <a:gd name="T84" fmla="*/ 3438 w 4469"/>
                <a:gd name="T85" fmla="*/ 288 h 288"/>
                <a:gd name="T86" fmla="*/ 3507 w 4469"/>
                <a:gd name="T87" fmla="*/ 287 h 288"/>
                <a:gd name="T88" fmla="*/ 3576 w 4469"/>
                <a:gd name="T89" fmla="*/ 285 h 288"/>
                <a:gd name="T90" fmla="*/ 3644 w 4469"/>
                <a:gd name="T91" fmla="*/ 282 h 288"/>
                <a:gd name="T92" fmla="*/ 3713 w 4469"/>
                <a:gd name="T93" fmla="*/ 277 h 288"/>
                <a:gd name="T94" fmla="*/ 3782 w 4469"/>
                <a:gd name="T95" fmla="*/ 270 h 288"/>
                <a:gd name="T96" fmla="*/ 3850 w 4469"/>
                <a:gd name="T97" fmla="*/ 262 h 288"/>
                <a:gd name="T98" fmla="*/ 3919 w 4469"/>
                <a:gd name="T99" fmla="*/ 250 h 288"/>
                <a:gd name="T100" fmla="*/ 3988 w 4469"/>
                <a:gd name="T101" fmla="*/ 238 h 288"/>
                <a:gd name="T102" fmla="*/ 4057 w 4469"/>
                <a:gd name="T103" fmla="*/ 224 h 288"/>
                <a:gd name="T104" fmla="*/ 4126 w 4469"/>
                <a:gd name="T105" fmla="*/ 207 h 288"/>
                <a:gd name="T106" fmla="*/ 4195 w 4469"/>
                <a:gd name="T107" fmla="*/ 188 h 288"/>
                <a:gd name="T108" fmla="*/ 4263 w 4469"/>
                <a:gd name="T109" fmla="*/ 167 h 288"/>
                <a:gd name="T110" fmla="*/ 4331 w 4469"/>
                <a:gd name="T111" fmla="*/ 144 h 288"/>
                <a:gd name="T112" fmla="*/ 4400 w 4469"/>
                <a:gd name="T113" fmla="*/ 118 h 288"/>
                <a:gd name="T114" fmla="*/ 4469 w 4469"/>
                <a:gd name="T115" fmla="*/ 89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469" h="288">
                  <a:moveTo>
                    <a:pt x="0" y="173"/>
                  </a:moveTo>
                  <a:lnTo>
                    <a:pt x="0" y="173"/>
                  </a:lnTo>
                  <a:lnTo>
                    <a:pt x="72" y="147"/>
                  </a:lnTo>
                  <a:lnTo>
                    <a:pt x="144" y="123"/>
                  </a:lnTo>
                  <a:lnTo>
                    <a:pt x="216" y="103"/>
                  </a:lnTo>
                  <a:lnTo>
                    <a:pt x="288" y="83"/>
                  </a:lnTo>
                  <a:lnTo>
                    <a:pt x="359" y="67"/>
                  </a:lnTo>
                  <a:lnTo>
                    <a:pt x="431" y="51"/>
                  </a:lnTo>
                  <a:lnTo>
                    <a:pt x="502" y="39"/>
                  </a:lnTo>
                  <a:lnTo>
                    <a:pt x="574" y="28"/>
                  </a:lnTo>
                  <a:lnTo>
                    <a:pt x="645" y="19"/>
                  </a:lnTo>
                  <a:lnTo>
                    <a:pt x="716" y="12"/>
                  </a:lnTo>
                  <a:lnTo>
                    <a:pt x="786" y="7"/>
                  </a:lnTo>
                  <a:lnTo>
                    <a:pt x="857" y="3"/>
                  </a:lnTo>
                  <a:lnTo>
                    <a:pt x="928" y="1"/>
                  </a:lnTo>
                  <a:lnTo>
                    <a:pt x="999" y="0"/>
                  </a:lnTo>
                  <a:lnTo>
                    <a:pt x="1070" y="1"/>
                  </a:lnTo>
                  <a:lnTo>
                    <a:pt x="1141" y="3"/>
                  </a:lnTo>
                  <a:lnTo>
                    <a:pt x="1211" y="6"/>
                  </a:lnTo>
                  <a:lnTo>
                    <a:pt x="1282" y="11"/>
                  </a:lnTo>
                  <a:lnTo>
                    <a:pt x="1352" y="16"/>
                  </a:lnTo>
                  <a:lnTo>
                    <a:pt x="1423" y="23"/>
                  </a:lnTo>
                  <a:lnTo>
                    <a:pt x="1493" y="30"/>
                  </a:lnTo>
                  <a:lnTo>
                    <a:pt x="1563" y="39"/>
                  </a:lnTo>
                  <a:lnTo>
                    <a:pt x="1633" y="47"/>
                  </a:lnTo>
                  <a:lnTo>
                    <a:pt x="1703" y="57"/>
                  </a:lnTo>
                  <a:lnTo>
                    <a:pt x="1844" y="78"/>
                  </a:lnTo>
                  <a:lnTo>
                    <a:pt x="1983" y="102"/>
                  </a:lnTo>
                  <a:lnTo>
                    <a:pt x="2122" y="125"/>
                  </a:lnTo>
                  <a:lnTo>
                    <a:pt x="2261" y="150"/>
                  </a:lnTo>
                  <a:lnTo>
                    <a:pt x="2401" y="174"/>
                  </a:lnTo>
                  <a:lnTo>
                    <a:pt x="2539" y="198"/>
                  </a:lnTo>
                  <a:lnTo>
                    <a:pt x="2678" y="220"/>
                  </a:lnTo>
                  <a:lnTo>
                    <a:pt x="2817" y="240"/>
                  </a:lnTo>
                  <a:lnTo>
                    <a:pt x="2885" y="249"/>
                  </a:lnTo>
                  <a:lnTo>
                    <a:pt x="2954" y="258"/>
                  </a:lnTo>
                  <a:lnTo>
                    <a:pt x="3024" y="265"/>
                  </a:lnTo>
                  <a:lnTo>
                    <a:pt x="3093" y="272"/>
                  </a:lnTo>
                  <a:lnTo>
                    <a:pt x="3162" y="277"/>
                  </a:lnTo>
                  <a:lnTo>
                    <a:pt x="3231" y="282"/>
                  </a:lnTo>
                  <a:lnTo>
                    <a:pt x="3300" y="285"/>
                  </a:lnTo>
                  <a:lnTo>
                    <a:pt x="3369" y="287"/>
                  </a:lnTo>
                  <a:lnTo>
                    <a:pt x="3438" y="288"/>
                  </a:lnTo>
                  <a:lnTo>
                    <a:pt x="3507" y="287"/>
                  </a:lnTo>
                  <a:lnTo>
                    <a:pt x="3576" y="285"/>
                  </a:lnTo>
                  <a:lnTo>
                    <a:pt x="3644" y="282"/>
                  </a:lnTo>
                  <a:lnTo>
                    <a:pt x="3713" y="277"/>
                  </a:lnTo>
                  <a:lnTo>
                    <a:pt x="3782" y="270"/>
                  </a:lnTo>
                  <a:lnTo>
                    <a:pt x="3850" y="262"/>
                  </a:lnTo>
                  <a:lnTo>
                    <a:pt x="3919" y="250"/>
                  </a:lnTo>
                  <a:lnTo>
                    <a:pt x="3988" y="238"/>
                  </a:lnTo>
                  <a:lnTo>
                    <a:pt x="4057" y="224"/>
                  </a:lnTo>
                  <a:lnTo>
                    <a:pt x="4126" y="207"/>
                  </a:lnTo>
                  <a:lnTo>
                    <a:pt x="4195" y="188"/>
                  </a:lnTo>
                  <a:lnTo>
                    <a:pt x="4263" y="167"/>
                  </a:lnTo>
                  <a:lnTo>
                    <a:pt x="4331" y="144"/>
                  </a:lnTo>
                  <a:lnTo>
                    <a:pt x="4400" y="118"/>
                  </a:lnTo>
                  <a:lnTo>
                    <a:pt x="4469" y="89"/>
                  </a:lnTo>
                </a:path>
              </a:pathLst>
            </a:custGeom>
            <a:noFill/>
            <a:ln w="28575">
              <a:solidFill>
                <a:srgbClr val="FC4624"/>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13" name="Freeform 19">
              <a:extLst>
                <a:ext uri="{FF2B5EF4-FFF2-40B4-BE49-F238E27FC236}">
                  <a16:creationId xmlns:a16="http://schemas.microsoft.com/office/drawing/2014/main" id="{C743E95B-8827-4520-B4C5-3E1B37AE745B}"/>
                </a:ext>
              </a:extLst>
            </p:cNvPr>
            <p:cNvSpPr>
              <a:spLocks/>
            </p:cNvSpPr>
            <p:nvPr/>
          </p:nvSpPr>
          <p:spPr bwMode="auto">
            <a:xfrm>
              <a:off x="4587869" y="8584128"/>
              <a:ext cx="109273" cy="91899"/>
            </a:xfrm>
            <a:custGeom>
              <a:avLst/>
              <a:gdLst>
                <a:gd name="T0" fmla="*/ 1335 w 1335"/>
                <a:gd name="T1" fmla="*/ 1103 h 1103"/>
                <a:gd name="T2" fmla="*/ 853 w 1335"/>
                <a:gd name="T3" fmla="*/ 1103 h 1103"/>
                <a:gd name="T4" fmla="*/ 853 w 1335"/>
                <a:gd name="T5" fmla="*/ 1103 h 1103"/>
                <a:gd name="T6" fmla="*/ 809 w 1335"/>
                <a:gd name="T7" fmla="*/ 1102 h 1103"/>
                <a:gd name="T8" fmla="*/ 766 w 1335"/>
                <a:gd name="T9" fmla="*/ 1098 h 1103"/>
                <a:gd name="T10" fmla="*/ 723 w 1335"/>
                <a:gd name="T11" fmla="*/ 1092 h 1103"/>
                <a:gd name="T12" fmla="*/ 681 w 1335"/>
                <a:gd name="T13" fmla="*/ 1085 h 1103"/>
                <a:gd name="T14" fmla="*/ 640 w 1335"/>
                <a:gd name="T15" fmla="*/ 1076 h 1103"/>
                <a:gd name="T16" fmla="*/ 600 w 1335"/>
                <a:gd name="T17" fmla="*/ 1065 h 1103"/>
                <a:gd name="T18" fmla="*/ 560 w 1335"/>
                <a:gd name="T19" fmla="*/ 1051 h 1103"/>
                <a:gd name="T20" fmla="*/ 522 w 1335"/>
                <a:gd name="T21" fmla="*/ 1036 h 1103"/>
                <a:gd name="T22" fmla="*/ 483 w 1335"/>
                <a:gd name="T23" fmla="*/ 1018 h 1103"/>
                <a:gd name="T24" fmla="*/ 446 w 1335"/>
                <a:gd name="T25" fmla="*/ 1000 h 1103"/>
                <a:gd name="T26" fmla="*/ 410 w 1335"/>
                <a:gd name="T27" fmla="*/ 979 h 1103"/>
                <a:gd name="T28" fmla="*/ 377 w 1335"/>
                <a:gd name="T29" fmla="*/ 957 h 1103"/>
                <a:gd name="T30" fmla="*/ 343 w 1335"/>
                <a:gd name="T31" fmla="*/ 933 h 1103"/>
                <a:gd name="T32" fmla="*/ 311 w 1335"/>
                <a:gd name="T33" fmla="*/ 909 h 1103"/>
                <a:gd name="T34" fmla="*/ 280 w 1335"/>
                <a:gd name="T35" fmla="*/ 882 h 1103"/>
                <a:gd name="T36" fmla="*/ 250 w 1335"/>
                <a:gd name="T37" fmla="*/ 853 h 1103"/>
                <a:gd name="T38" fmla="*/ 221 w 1335"/>
                <a:gd name="T39" fmla="*/ 823 h 1103"/>
                <a:gd name="T40" fmla="*/ 195 w 1335"/>
                <a:gd name="T41" fmla="*/ 793 h 1103"/>
                <a:gd name="T42" fmla="*/ 170 w 1335"/>
                <a:gd name="T43" fmla="*/ 761 h 1103"/>
                <a:gd name="T44" fmla="*/ 146 w 1335"/>
                <a:gd name="T45" fmla="*/ 727 h 1103"/>
                <a:gd name="T46" fmla="*/ 124 w 1335"/>
                <a:gd name="T47" fmla="*/ 693 h 1103"/>
                <a:gd name="T48" fmla="*/ 103 w 1335"/>
                <a:gd name="T49" fmla="*/ 657 h 1103"/>
                <a:gd name="T50" fmla="*/ 84 w 1335"/>
                <a:gd name="T51" fmla="*/ 620 h 1103"/>
                <a:gd name="T52" fmla="*/ 67 w 1335"/>
                <a:gd name="T53" fmla="*/ 582 h 1103"/>
                <a:gd name="T54" fmla="*/ 52 w 1335"/>
                <a:gd name="T55" fmla="*/ 544 h 1103"/>
                <a:gd name="T56" fmla="*/ 38 w 1335"/>
                <a:gd name="T57" fmla="*/ 504 h 1103"/>
                <a:gd name="T58" fmla="*/ 27 w 1335"/>
                <a:gd name="T59" fmla="*/ 464 h 1103"/>
                <a:gd name="T60" fmla="*/ 18 w 1335"/>
                <a:gd name="T61" fmla="*/ 423 h 1103"/>
                <a:gd name="T62" fmla="*/ 10 w 1335"/>
                <a:gd name="T63" fmla="*/ 381 h 1103"/>
                <a:gd name="T64" fmla="*/ 4 w 1335"/>
                <a:gd name="T65" fmla="*/ 338 h 1103"/>
                <a:gd name="T66" fmla="*/ 1 w 1335"/>
                <a:gd name="T67" fmla="*/ 295 h 1103"/>
                <a:gd name="T68" fmla="*/ 0 w 1335"/>
                <a:gd name="T69" fmla="*/ 250 h 1103"/>
                <a:gd name="T70" fmla="*/ 0 w 1335"/>
                <a:gd name="T71" fmla="*/ 0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35" h="1103">
                  <a:moveTo>
                    <a:pt x="1335" y="1103"/>
                  </a:moveTo>
                  <a:lnTo>
                    <a:pt x="853" y="1103"/>
                  </a:lnTo>
                  <a:lnTo>
                    <a:pt x="853" y="1103"/>
                  </a:lnTo>
                  <a:lnTo>
                    <a:pt x="809" y="1102"/>
                  </a:lnTo>
                  <a:lnTo>
                    <a:pt x="766" y="1098"/>
                  </a:lnTo>
                  <a:lnTo>
                    <a:pt x="723" y="1092"/>
                  </a:lnTo>
                  <a:lnTo>
                    <a:pt x="681" y="1085"/>
                  </a:lnTo>
                  <a:lnTo>
                    <a:pt x="640" y="1076"/>
                  </a:lnTo>
                  <a:lnTo>
                    <a:pt x="600" y="1065"/>
                  </a:lnTo>
                  <a:lnTo>
                    <a:pt x="560" y="1051"/>
                  </a:lnTo>
                  <a:lnTo>
                    <a:pt x="522" y="1036"/>
                  </a:lnTo>
                  <a:lnTo>
                    <a:pt x="483" y="1018"/>
                  </a:lnTo>
                  <a:lnTo>
                    <a:pt x="446" y="1000"/>
                  </a:lnTo>
                  <a:lnTo>
                    <a:pt x="410" y="979"/>
                  </a:lnTo>
                  <a:lnTo>
                    <a:pt x="377" y="957"/>
                  </a:lnTo>
                  <a:lnTo>
                    <a:pt x="343" y="933"/>
                  </a:lnTo>
                  <a:lnTo>
                    <a:pt x="311" y="909"/>
                  </a:lnTo>
                  <a:lnTo>
                    <a:pt x="280" y="882"/>
                  </a:lnTo>
                  <a:lnTo>
                    <a:pt x="250" y="853"/>
                  </a:lnTo>
                  <a:lnTo>
                    <a:pt x="221" y="823"/>
                  </a:lnTo>
                  <a:lnTo>
                    <a:pt x="195" y="793"/>
                  </a:lnTo>
                  <a:lnTo>
                    <a:pt x="170" y="761"/>
                  </a:lnTo>
                  <a:lnTo>
                    <a:pt x="146" y="727"/>
                  </a:lnTo>
                  <a:lnTo>
                    <a:pt x="124" y="693"/>
                  </a:lnTo>
                  <a:lnTo>
                    <a:pt x="103" y="657"/>
                  </a:lnTo>
                  <a:lnTo>
                    <a:pt x="84" y="620"/>
                  </a:lnTo>
                  <a:lnTo>
                    <a:pt x="67" y="582"/>
                  </a:lnTo>
                  <a:lnTo>
                    <a:pt x="52" y="544"/>
                  </a:lnTo>
                  <a:lnTo>
                    <a:pt x="38" y="504"/>
                  </a:lnTo>
                  <a:lnTo>
                    <a:pt x="27" y="464"/>
                  </a:lnTo>
                  <a:lnTo>
                    <a:pt x="18" y="423"/>
                  </a:lnTo>
                  <a:lnTo>
                    <a:pt x="10" y="381"/>
                  </a:lnTo>
                  <a:lnTo>
                    <a:pt x="4" y="338"/>
                  </a:lnTo>
                  <a:lnTo>
                    <a:pt x="1" y="295"/>
                  </a:lnTo>
                  <a:lnTo>
                    <a:pt x="0" y="250"/>
                  </a:lnTo>
                  <a:lnTo>
                    <a:pt x="0" y="0"/>
                  </a:lnTo>
                </a:path>
              </a:pathLst>
            </a:custGeom>
            <a:noFill/>
            <a:ln w="28575">
              <a:solidFill>
                <a:srgbClr val="FC4624"/>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14" name="Freeform 20">
              <a:extLst>
                <a:ext uri="{FF2B5EF4-FFF2-40B4-BE49-F238E27FC236}">
                  <a16:creationId xmlns:a16="http://schemas.microsoft.com/office/drawing/2014/main" id="{04DD2CEB-6ED4-4D2B-BD8E-F737FF973180}"/>
                </a:ext>
              </a:extLst>
            </p:cNvPr>
            <p:cNvSpPr>
              <a:spLocks/>
            </p:cNvSpPr>
            <p:nvPr/>
          </p:nvSpPr>
          <p:spPr bwMode="auto">
            <a:xfrm>
              <a:off x="4520897" y="7990316"/>
              <a:ext cx="130420" cy="60089"/>
            </a:xfrm>
            <a:custGeom>
              <a:avLst/>
              <a:gdLst>
                <a:gd name="T0" fmla="*/ 0 w 1496"/>
                <a:gd name="T1" fmla="*/ 747 h 747"/>
                <a:gd name="T2" fmla="*/ 4 w 1496"/>
                <a:gd name="T3" fmla="*/ 671 h 747"/>
                <a:gd name="T4" fmla="*/ 15 w 1496"/>
                <a:gd name="T5" fmla="*/ 597 h 747"/>
                <a:gd name="T6" fmla="*/ 33 w 1496"/>
                <a:gd name="T7" fmla="*/ 525 h 747"/>
                <a:gd name="T8" fmla="*/ 59 w 1496"/>
                <a:gd name="T9" fmla="*/ 456 h 747"/>
                <a:gd name="T10" fmla="*/ 90 w 1496"/>
                <a:gd name="T11" fmla="*/ 392 h 747"/>
                <a:gd name="T12" fmla="*/ 128 w 1496"/>
                <a:gd name="T13" fmla="*/ 330 h 747"/>
                <a:gd name="T14" fmla="*/ 171 w 1496"/>
                <a:gd name="T15" fmla="*/ 272 h 747"/>
                <a:gd name="T16" fmla="*/ 220 w 1496"/>
                <a:gd name="T17" fmla="*/ 219 h 747"/>
                <a:gd name="T18" fmla="*/ 272 w 1496"/>
                <a:gd name="T19" fmla="*/ 171 h 747"/>
                <a:gd name="T20" fmla="*/ 330 w 1496"/>
                <a:gd name="T21" fmla="*/ 128 h 747"/>
                <a:gd name="T22" fmla="*/ 391 w 1496"/>
                <a:gd name="T23" fmla="*/ 91 h 747"/>
                <a:gd name="T24" fmla="*/ 457 w 1496"/>
                <a:gd name="T25" fmla="*/ 59 h 747"/>
                <a:gd name="T26" fmla="*/ 526 w 1496"/>
                <a:gd name="T27" fmla="*/ 34 h 747"/>
                <a:gd name="T28" fmla="*/ 597 w 1496"/>
                <a:gd name="T29" fmla="*/ 16 h 747"/>
                <a:gd name="T30" fmla="*/ 672 w 1496"/>
                <a:gd name="T31" fmla="*/ 5 h 747"/>
                <a:gd name="T32" fmla="*/ 748 w 1496"/>
                <a:gd name="T33" fmla="*/ 0 h 747"/>
                <a:gd name="T34" fmla="*/ 786 w 1496"/>
                <a:gd name="T35" fmla="*/ 1 h 747"/>
                <a:gd name="T36" fmla="*/ 862 w 1496"/>
                <a:gd name="T37" fmla="*/ 9 h 747"/>
                <a:gd name="T38" fmla="*/ 935 w 1496"/>
                <a:gd name="T39" fmla="*/ 24 h 747"/>
                <a:gd name="T40" fmla="*/ 1005 w 1496"/>
                <a:gd name="T41" fmla="*/ 46 h 747"/>
                <a:gd name="T42" fmla="*/ 1072 w 1496"/>
                <a:gd name="T43" fmla="*/ 74 h 747"/>
                <a:gd name="T44" fmla="*/ 1136 w 1496"/>
                <a:gd name="T45" fmla="*/ 108 h 747"/>
                <a:gd name="T46" fmla="*/ 1195 w 1496"/>
                <a:gd name="T47" fmla="*/ 148 h 747"/>
                <a:gd name="T48" fmla="*/ 1251 w 1496"/>
                <a:gd name="T49" fmla="*/ 194 h 747"/>
                <a:gd name="T50" fmla="*/ 1301 w 1496"/>
                <a:gd name="T51" fmla="*/ 245 h 747"/>
                <a:gd name="T52" fmla="*/ 1348 w 1496"/>
                <a:gd name="T53" fmla="*/ 300 h 747"/>
                <a:gd name="T54" fmla="*/ 1388 w 1496"/>
                <a:gd name="T55" fmla="*/ 360 h 747"/>
                <a:gd name="T56" fmla="*/ 1423 w 1496"/>
                <a:gd name="T57" fmla="*/ 423 h 747"/>
                <a:gd name="T58" fmla="*/ 1451 w 1496"/>
                <a:gd name="T59" fmla="*/ 490 h 747"/>
                <a:gd name="T60" fmla="*/ 1472 w 1496"/>
                <a:gd name="T61" fmla="*/ 561 h 747"/>
                <a:gd name="T62" fmla="*/ 1488 w 1496"/>
                <a:gd name="T63" fmla="*/ 634 h 747"/>
                <a:gd name="T64" fmla="*/ 1495 w 1496"/>
                <a:gd name="T65" fmla="*/ 709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6" h="747">
                  <a:moveTo>
                    <a:pt x="0" y="747"/>
                  </a:moveTo>
                  <a:lnTo>
                    <a:pt x="0" y="747"/>
                  </a:lnTo>
                  <a:lnTo>
                    <a:pt x="2" y="709"/>
                  </a:lnTo>
                  <a:lnTo>
                    <a:pt x="4" y="671"/>
                  </a:lnTo>
                  <a:lnTo>
                    <a:pt x="9" y="634"/>
                  </a:lnTo>
                  <a:lnTo>
                    <a:pt x="15" y="597"/>
                  </a:lnTo>
                  <a:lnTo>
                    <a:pt x="24" y="561"/>
                  </a:lnTo>
                  <a:lnTo>
                    <a:pt x="33" y="525"/>
                  </a:lnTo>
                  <a:lnTo>
                    <a:pt x="46" y="490"/>
                  </a:lnTo>
                  <a:lnTo>
                    <a:pt x="59" y="456"/>
                  </a:lnTo>
                  <a:lnTo>
                    <a:pt x="73" y="423"/>
                  </a:lnTo>
                  <a:lnTo>
                    <a:pt x="90" y="392"/>
                  </a:lnTo>
                  <a:lnTo>
                    <a:pt x="108" y="360"/>
                  </a:lnTo>
                  <a:lnTo>
                    <a:pt x="128" y="330"/>
                  </a:lnTo>
                  <a:lnTo>
                    <a:pt x="149" y="300"/>
                  </a:lnTo>
                  <a:lnTo>
                    <a:pt x="171" y="272"/>
                  </a:lnTo>
                  <a:lnTo>
                    <a:pt x="195" y="245"/>
                  </a:lnTo>
                  <a:lnTo>
                    <a:pt x="220" y="219"/>
                  </a:lnTo>
                  <a:lnTo>
                    <a:pt x="245" y="194"/>
                  </a:lnTo>
                  <a:lnTo>
                    <a:pt x="272" y="171"/>
                  </a:lnTo>
                  <a:lnTo>
                    <a:pt x="301" y="148"/>
                  </a:lnTo>
                  <a:lnTo>
                    <a:pt x="330" y="128"/>
                  </a:lnTo>
                  <a:lnTo>
                    <a:pt x="360" y="108"/>
                  </a:lnTo>
                  <a:lnTo>
                    <a:pt x="391" y="91"/>
                  </a:lnTo>
                  <a:lnTo>
                    <a:pt x="424" y="74"/>
                  </a:lnTo>
                  <a:lnTo>
                    <a:pt x="457" y="59"/>
                  </a:lnTo>
                  <a:lnTo>
                    <a:pt x="491" y="46"/>
                  </a:lnTo>
                  <a:lnTo>
                    <a:pt x="526" y="34"/>
                  </a:lnTo>
                  <a:lnTo>
                    <a:pt x="561" y="24"/>
                  </a:lnTo>
                  <a:lnTo>
                    <a:pt x="597" y="16"/>
                  </a:lnTo>
                  <a:lnTo>
                    <a:pt x="634" y="9"/>
                  </a:lnTo>
                  <a:lnTo>
                    <a:pt x="672" y="5"/>
                  </a:lnTo>
                  <a:lnTo>
                    <a:pt x="710" y="1"/>
                  </a:lnTo>
                  <a:lnTo>
                    <a:pt x="748" y="0"/>
                  </a:lnTo>
                  <a:lnTo>
                    <a:pt x="748" y="0"/>
                  </a:lnTo>
                  <a:lnTo>
                    <a:pt x="786" y="1"/>
                  </a:lnTo>
                  <a:lnTo>
                    <a:pt x="824" y="5"/>
                  </a:lnTo>
                  <a:lnTo>
                    <a:pt x="862" y="9"/>
                  </a:lnTo>
                  <a:lnTo>
                    <a:pt x="899" y="16"/>
                  </a:lnTo>
                  <a:lnTo>
                    <a:pt x="935" y="24"/>
                  </a:lnTo>
                  <a:lnTo>
                    <a:pt x="970" y="34"/>
                  </a:lnTo>
                  <a:lnTo>
                    <a:pt x="1005" y="46"/>
                  </a:lnTo>
                  <a:lnTo>
                    <a:pt x="1039" y="59"/>
                  </a:lnTo>
                  <a:lnTo>
                    <a:pt x="1072" y="74"/>
                  </a:lnTo>
                  <a:lnTo>
                    <a:pt x="1105" y="91"/>
                  </a:lnTo>
                  <a:lnTo>
                    <a:pt x="1136" y="108"/>
                  </a:lnTo>
                  <a:lnTo>
                    <a:pt x="1167" y="128"/>
                  </a:lnTo>
                  <a:lnTo>
                    <a:pt x="1195" y="148"/>
                  </a:lnTo>
                  <a:lnTo>
                    <a:pt x="1224" y="171"/>
                  </a:lnTo>
                  <a:lnTo>
                    <a:pt x="1251" y="194"/>
                  </a:lnTo>
                  <a:lnTo>
                    <a:pt x="1277" y="219"/>
                  </a:lnTo>
                  <a:lnTo>
                    <a:pt x="1301" y="245"/>
                  </a:lnTo>
                  <a:lnTo>
                    <a:pt x="1325" y="272"/>
                  </a:lnTo>
                  <a:lnTo>
                    <a:pt x="1348" y="300"/>
                  </a:lnTo>
                  <a:lnTo>
                    <a:pt x="1368" y="330"/>
                  </a:lnTo>
                  <a:lnTo>
                    <a:pt x="1388" y="360"/>
                  </a:lnTo>
                  <a:lnTo>
                    <a:pt x="1406" y="392"/>
                  </a:lnTo>
                  <a:lnTo>
                    <a:pt x="1423" y="423"/>
                  </a:lnTo>
                  <a:lnTo>
                    <a:pt x="1437" y="456"/>
                  </a:lnTo>
                  <a:lnTo>
                    <a:pt x="1451" y="490"/>
                  </a:lnTo>
                  <a:lnTo>
                    <a:pt x="1463" y="525"/>
                  </a:lnTo>
                  <a:lnTo>
                    <a:pt x="1472" y="561"/>
                  </a:lnTo>
                  <a:lnTo>
                    <a:pt x="1481" y="597"/>
                  </a:lnTo>
                  <a:lnTo>
                    <a:pt x="1488" y="634"/>
                  </a:lnTo>
                  <a:lnTo>
                    <a:pt x="1493" y="671"/>
                  </a:lnTo>
                  <a:lnTo>
                    <a:pt x="1495" y="709"/>
                  </a:lnTo>
                  <a:lnTo>
                    <a:pt x="1496" y="747"/>
                  </a:lnTo>
                </a:path>
              </a:pathLst>
            </a:custGeom>
            <a:noFill/>
            <a:ln w="28575">
              <a:solidFill>
                <a:srgbClr val="086CAF"/>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15" name="Freeform 21">
              <a:extLst>
                <a:ext uri="{FF2B5EF4-FFF2-40B4-BE49-F238E27FC236}">
                  <a16:creationId xmlns:a16="http://schemas.microsoft.com/office/drawing/2014/main" id="{8C26CEDD-12C4-4EF4-A5BF-8C1C835E7B10}"/>
                </a:ext>
              </a:extLst>
            </p:cNvPr>
            <p:cNvSpPr>
              <a:spLocks/>
            </p:cNvSpPr>
            <p:nvPr/>
          </p:nvSpPr>
          <p:spPr bwMode="auto">
            <a:xfrm>
              <a:off x="4401054" y="8050401"/>
              <a:ext cx="373638" cy="455961"/>
            </a:xfrm>
            <a:custGeom>
              <a:avLst/>
              <a:gdLst>
                <a:gd name="T0" fmla="*/ 4469 w 4469"/>
                <a:gd name="T1" fmla="*/ 4356 h 5425"/>
                <a:gd name="T2" fmla="*/ 4468 w 4469"/>
                <a:gd name="T3" fmla="*/ 4384 h 5425"/>
                <a:gd name="T4" fmla="*/ 4466 w 4469"/>
                <a:gd name="T5" fmla="*/ 4438 h 5425"/>
                <a:gd name="T6" fmla="*/ 4460 w 4469"/>
                <a:gd name="T7" fmla="*/ 4491 h 5425"/>
                <a:gd name="T8" fmla="*/ 4452 w 4469"/>
                <a:gd name="T9" fmla="*/ 4545 h 5425"/>
                <a:gd name="T10" fmla="*/ 4441 w 4469"/>
                <a:gd name="T11" fmla="*/ 4596 h 5425"/>
                <a:gd name="T12" fmla="*/ 4428 w 4469"/>
                <a:gd name="T13" fmla="*/ 4647 h 5425"/>
                <a:gd name="T14" fmla="*/ 4413 w 4469"/>
                <a:gd name="T15" fmla="*/ 4698 h 5425"/>
                <a:gd name="T16" fmla="*/ 4394 w 4469"/>
                <a:gd name="T17" fmla="*/ 4747 h 5425"/>
                <a:gd name="T18" fmla="*/ 4374 w 4469"/>
                <a:gd name="T19" fmla="*/ 4794 h 5425"/>
                <a:gd name="T20" fmla="*/ 4351 w 4469"/>
                <a:gd name="T21" fmla="*/ 4841 h 5425"/>
                <a:gd name="T22" fmla="*/ 4326 w 4469"/>
                <a:gd name="T23" fmla="*/ 4887 h 5425"/>
                <a:gd name="T24" fmla="*/ 4300 w 4469"/>
                <a:gd name="T25" fmla="*/ 4931 h 5425"/>
                <a:gd name="T26" fmla="*/ 4255 w 4469"/>
                <a:gd name="T27" fmla="*/ 4994 h 5425"/>
                <a:gd name="T28" fmla="*/ 4190 w 4469"/>
                <a:gd name="T29" fmla="*/ 5073 h 5425"/>
                <a:gd name="T30" fmla="*/ 4118 w 4469"/>
                <a:gd name="T31" fmla="*/ 5146 h 5425"/>
                <a:gd name="T32" fmla="*/ 4038 w 4469"/>
                <a:gd name="T33" fmla="*/ 5211 h 5425"/>
                <a:gd name="T34" fmla="*/ 3975 w 4469"/>
                <a:gd name="T35" fmla="*/ 5255 h 5425"/>
                <a:gd name="T36" fmla="*/ 3930 w 4469"/>
                <a:gd name="T37" fmla="*/ 5282 h 5425"/>
                <a:gd name="T38" fmla="*/ 3885 w 4469"/>
                <a:gd name="T39" fmla="*/ 5307 h 5425"/>
                <a:gd name="T40" fmla="*/ 3838 w 4469"/>
                <a:gd name="T41" fmla="*/ 5329 h 5425"/>
                <a:gd name="T42" fmla="*/ 3790 w 4469"/>
                <a:gd name="T43" fmla="*/ 5350 h 5425"/>
                <a:gd name="T44" fmla="*/ 3741 w 4469"/>
                <a:gd name="T45" fmla="*/ 5368 h 5425"/>
                <a:gd name="T46" fmla="*/ 3691 w 4469"/>
                <a:gd name="T47" fmla="*/ 5384 h 5425"/>
                <a:gd name="T48" fmla="*/ 3639 w 4469"/>
                <a:gd name="T49" fmla="*/ 5397 h 5425"/>
                <a:gd name="T50" fmla="*/ 3587 w 4469"/>
                <a:gd name="T51" fmla="*/ 5407 h 5425"/>
                <a:gd name="T52" fmla="*/ 3534 w 4469"/>
                <a:gd name="T53" fmla="*/ 5415 h 5425"/>
                <a:gd name="T54" fmla="*/ 3481 w 4469"/>
                <a:gd name="T55" fmla="*/ 5422 h 5425"/>
                <a:gd name="T56" fmla="*/ 3426 w 4469"/>
                <a:gd name="T57" fmla="*/ 5424 h 5425"/>
                <a:gd name="T58" fmla="*/ 1070 w 4469"/>
                <a:gd name="T59" fmla="*/ 5425 h 5425"/>
                <a:gd name="T60" fmla="*/ 1043 w 4469"/>
                <a:gd name="T61" fmla="*/ 5424 h 5425"/>
                <a:gd name="T62" fmla="*/ 988 w 4469"/>
                <a:gd name="T63" fmla="*/ 5422 h 5425"/>
                <a:gd name="T64" fmla="*/ 935 w 4469"/>
                <a:gd name="T65" fmla="*/ 5415 h 5425"/>
                <a:gd name="T66" fmla="*/ 881 w 4469"/>
                <a:gd name="T67" fmla="*/ 5407 h 5425"/>
                <a:gd name="T68" fmla="*/ 830 w 4469"/>
                <a:gd name="T69" fmla="*/ 5397 h 5425"/>
                <a:gd name="T70" fmla="*/ 778 w 4469"/>
                <a:gd name="T71" fmla="*/ 5384 h 5425"/>
                <a:gd name="T72" fmla="*/ 728 w 4469"/>
                <a:gd name="T73" fmla="*/ 5368 h 5425"/>
                <a:gd name="T74" fmla="*/ 679 w 4469"/>
                <a:gd name="T75" fmla="*/ 5350 h 5425"/>
                <a:gd name="T76" fmla="*/ 631 w 4469"/>
                <a:gd name="T77" fmla="*/ 5329 h 5425"/>
                <a:gd name="T78" fmla="*/ 584 w 4469"/>
                <a:gd name="T79" fmla="*/ 5307 h 5425"/>
                <a:gd name="T80" fmla="*/ 539 w 4469"/>
                <a:gd name="T81" fmla="*/ 5282 h 5425"/>
                <a:gd name="T82" fmla="*/ 494 w 4469"/>
                <a:gd name="T83" fmla="*/ 5255 h 5425"/>
                <a:gd name="T84" fmla="*/ 431 w 4469"/>
                <a:gd name="T85" fmla="*/ 5211 h 5425"/>
                <a:gd name="T86" fmla="*/ 351 w 4469"/>
                <a:gd name="T87" fmla="*/ 5146 h 5425"/>
                <a:gd name="T88" fmla="*/ 278 w 4469"/>
                <a:gd name="T89" fmla="*/ 5073 h 5425"/>
                <a:gd name="T90" fmla="*/ 214 w 4469"/>
                <a:gd name="T91" fmla="*/ 4994 h 5425"/>
                <a:gd name="T92" fmla="*/ 169 w 4469"/>
                <a:gd name="T93" fmla="*/ 4931 h 5425"/>
                <a:gd name="T94" fmla="*/ 143 w 4469"/>
                <a:gd name="T95" fmla="*/ 4887 h 5425"/>
                <a:gd name="T96" fmla="*/ 118 w 4469"/>
                <a:gd name="T97" fmla="*/ 4841 h 5425"/>
                <a:gd name="T98" fmla="*/ 95 w 4469"/>
                <a:gd name="T99" fmla="*/ 4794 h 5425"/>
                <a:gd name="T100" fmla="*/ 75 w 4469"/>
                <a:gd name="T101" fmla="*/ 4747 h 5425"/>
                <a:gd name="T102" fmla="*/ 56 w 4469"/>
                <a:gd name="T103" fmla="*/ 4698 h 5425"/>
                <a:gd name="T104" fmla="*/ 41 w 4469"/>
                <a:gd name="T105" fmla="*/ 4647 h 5425"/>
                <a:gd name="T106" fmla="*/ 28 w 4469"/>
                <a:gd name="T107" fmla="*/ 4596 h 5425"/>
                <a:gd name="T108" fmla="*/ 17 w 4469"/>
                <a:gd name="T109" fmla="*/ 4545 h 5425"/>
                <a:gd name="T110" fmla="*/ 9 w 4469"/>
                <a:gd name="T111" fmla="*/ 4491 h 5425"/>
                <a:gd name="T112" fmla="*/ 3 w 4469"/>
                <a:gd name="T113" fmla="*/ 4438 h 5425"/>
                <a:gd name="T114" fmla="*/ 1 w 4469"/>
                <a:gd name="T115" fmla="*/ 4384 h 5425"/>
                <a:gd name="T116" fmla="*/ 0 w 4469"/>
                <a:gd name="T117" fmla="*/ 0 h 5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69" h="5425">
                  <a:moveTo>
                    <a:pt x="4469" y="0"/>
                  </a:moveTo>
                  <a:lnTo>
                    <a:pt x="4469" y="4356"/>
                  </a:lnTo>
                  <a:lnTo>
                    <a:pt x="4469" y="4356"/>
                  </a:lnTo>
                  <a:lnTo>
                    <a:pt x="4468" y="4384"/>
                  </a:lnTo>
                  <a:lnTo>
                    <a:pt x="4467" y="4410"/>
                  </a:lnTo>
                  <a:lnTo>
                    <a:pt x="4466" y="4438"/>
                  </a:lnTo>
                  <a:lnTo>
                    <a:pt x="4463" y="4465"/>
                  </a:lnTo>
                  <a:lnTo>
                    <a:pt x="4460" y="4491"/>
                  </a:lnTo>
                  <a:lnTo>
                    <a:pt x="4457" y="4518"/>
                  </a:lnTo>
                  <a:lnTo>
                    <a:pt x="4452" y="4545"/>
                  </a:lnTo>
                  <a:lnTo>
                    <a:pt x="4447" y="4570"/>
                  </a:lnTo>
                  <a:lnTo>
                    <a:pt x="4441" y="4596"/>
                  </a:lnTo>
                  <a:lnTo>
                    <a:pt x="4435" y="4622"/>
                  </a:lnTo>
                  <a:lnTo>
                    <a:pt x="4428" y="4647"/>
                  </a:lnTo>
                  <a:lnTo>
                    <a:pt x="4421" y="4673"/>
                  </a:lnTo>
                  <a:lnTo>
                    <a:pt x="4413" y="4698"/>
                  </a:lnTo>
                  <a:lnTo>
                    <a:pt x="4403" y="4722"/>
                  </a:lnTo>
                  <a:lnTo>
                    <a:pt x="4394" y="4747"/>
                  </a:lnTo>
                  <a:lnTo>
                    <a:pt x="4385" y="4771"/>
                  </a:lnTo>
                  <a:lnTo>
                    <a:pt x="4374" y="4794"/>
                  </a:lnTo>
                  <a:lnTo>
                    <a:pt x="4363" y="4818"/>
                  </a:lnTo>
                  <a:lnTo>
                    <a:pt x="4351" y="4841"/>
                  </a:lnTo>
                  <a:lnTo>
                    <a:pt x="4340" y="4864"/>
                  </a:lnTo>
                  <a:lnTo>
                    <a:pt x="4326" y="4887"/>
                  </a:lnTo>
                  <a:lnTo>
                    <a:pt x="4313" y="4909"/>
                  </a:lnTo>
                  <a:lnTo>
                    <a:pt x="4300" y="4931"/>
                  </a:lnTo>
                  <a:lnTo>
                    <a:pt x="4285" y="4952"/>
                  </a:lnTo>
                  <a:lnTo>
                    <a:pt x="4255" y="4994"/>
                  </a:lnTo>
                  <a:lnTo>
                    <a:pt x="4223" y="5034"/>
                  </a:lnTo>
                  <a:lnTo>
                    <a:pt x="4190" y="5073"/>
                  </a:lnTo>
                  <a:lnTo>
                    <a:pt x="4155" y="5110"/>
                  </a:lnTo>
                  <a:lnTo>
                    <a:pt x="4118" y="5146"/>
                  </a:lnTo>
                  <a:lnTo>
                    <a:pt x="4078" y="5179"/>
                  </a:lnTo>
                  <a:lnTo>
                    <a:pt x="4038" y="5211"/>
                  </a:lnTo>
                  <a:lnTo>
                    <a:pt x="3996" y="5241"/>
                  </a:lnTo>
                  <a:lnTo>
                    <a:pt x="3975" y="5255"/>
                  </a:lnTo>
                  <a:lnTo>
                    <a:pt x="3953" y="5270"/>
                  </a:lnTo>
                  <a:lnTo>
                    <a:pt x="3930" y="5282"/>
                  </a:lnTo>
                  <a:lnTo>
                    <a:pt x="3908" y="5295"/>
                  </a:lnTo>
                  <a:lnTo>
                    <a:pt x="3885" y="5307"/>
                  </a:lnTo>
                  <a:lnTo>
                    <a:pt x="3861" y="5319"/>
                  </a:lnTo>
                  <a:lnTo>
                    <a:pt x="3838" y="5329"/>
                  </a:lnTo>
                  <a:lnTo>
                    <a:pt x="3814" y="5340"/>
                  </a:lnTo>
                  <a:lnTo>
                    <a:pt x="3790" y="5350"/>
                  </a:lnTo>
                  <a:lnTo>
                    <a:pt x="3766" y="5359"/>
                  </a:lnTo>
                  <a:lnTo>
                    <a:pt x="3741" y="5368"/>
                  </a:lnTo>
                  <a:lnTo>
                    <a:pt x="3715" y="5376"/>
                  </a:lnTo>
                  <a:lnTo>
                    <a:pt x="3691" y="5384"/>
                  </a:lnTo>
                  <a:lnTo>
                    <a:pt x="3665" y="5391"/>
                  </a:lnTo>
                  <a:lnTo>
                    <a:pt x="3639" y="5397"/>
                  </a:lnTo>
                  <a:lnTo>
                    <a:pt x="3614" y="5403"/>
                  </a:lnTo>
                  <a:lnTo>
                    <a:pt x="3587" y="5407"/>
                  </a:lnTo>
                  <a:lnTo>
                    <a:pt x="3561" y="5412"/>
                  </a:lnTo>
                  <a:lnTo>
                    <a:pt x="3534" y="5415"/>
                  </a:lnTo>
                  <a:lnTo>
                    <a:pt x="3508" y="5418"/>
                  </a:lnTo>
                  <a:lnTo>
                    <a:pt x="3481" y="5422"/>
                  </a:lnTo>
                  <a:lnTo>
                    <a:pt x="3453" y="5423"/>
                  </a:lnTo>
                  <a:lnTo>
                    <a:pt x="3426" y="5424"/>
                  </a:lnTo>
                  <a:lnTo>
                    <a:pt x="3399" y="5425"/>
                  </a:lnTo>
                  <a:lnTo>
                    <a:pt x="1070" y="5425"/>
                  </a:lnTo>
                  <a:lnTo>
                    <a:pt x="1070" y="5425"/>
                  </a:lnTo>
                  <a:lnTo>
                    <a:pt x="1043" y="5424"/>
                  </a:lnTo>
                  <a:lnTo>
                    <a:pt x="1016" y="5423"/>
                  </a:lnTo>
                  <a:lnTo>
                    <a:pt x="988" y="5422"/>
                  </a:lnTo>
                  <a:lnTo>
                    <a:pt x="961" y="5418"/>
                  </a:lnTo>
                  <a:lnTo>
                    <a:pt x="935" y="5415"/>
                  </a:lnTo>
                  <a:lnTo>
                    <a:pt x="908" y="5412"/>
                  </a:lnTo>
                  <a:lnTo>
                    <a:pt x="881" y="5407"/>
                  </a:lnTo>
                  <a:lnTo>
                    <a:pt x="855" y="5403"/>
                  </a:lnTo>
                  <a:lnTo>
                    <a:pt x="830" y="5397"/>
                  </a:lnTo>
                  <a:lnTo>
                    <a:pt x="804" y="5391"/>
                  </a:lnTo>
                  <a:lnTo>
                    <a:pt x="778" y="5384"/>
                  </a:lnTo>
                  <a:lnTo>
                    <a:pt x="753" y="5376"/>
                  </a:lnTo>
                  <a:lnTo>
                    <a:pt x="728" y="5368"/>
                  </a:lnTo>
                  <a:lnTo>
                    <a:pt x="703" y="5359"/>
                  </a:lnTo>
                  <a:lnTo>
                    <a:pt x="679" y="5350"/>
                  </a:lnTo>
                  <a:lnTo>
                    <a:pt x="655" y="5340"/>
                  </a:lnTo>
                  <a:lnTo>
                    <a:pt x="631" y="5329"/>
                  </a:lnTo>
                  <a:lnTo>
                    <a:pt x="608" y="5319"/>
                  </a:lnTo>
                  <a:lnTo>
                    <a:pt x="584" y="5307"/>
                  </a:lnTo>
                  <a:lnTo>
                    <a:pt x="561" y="5295"/>
                  </a:lnTo>
                  <a:lnTo>
                    <a:pt x="539" y="5282"/>
                  </a:lnTo>
                  <a:lnTo>
                    <a:pt x="516" y="5270"/>
                  </a:lnTo>
                  <a:lnTo>
                    <a:pt x="494" y="5255"/>
                  </a:lnTo>
                  <a:lnTo>
                    <a:pt x="473" y="5241"/>
                  </a:lnTo>
                  <a:lnTo>
                    <a:pt x="431" y="5211"/>
                  </a:lnTo>
                  <a:lnTo>
                    <a:pt x="391" y="5179"/>
                  </a:lnTo>
                  <a:lnTo>
                    <a:pt x="351" y="5146"/>
                  </a:lnTo>
                  <a:lnTo>
                    <a:pt x="314" y="5110"/>
                  </a:lnTo>
                  <a:lnTo>
                    <a:pt x="278" y="5073"/>
                  </a:lnTo>
                  <a:lnTo>
                    <a:pt x="246" y="5034"/>
                  </a:lnTo>
                  <a:lnTo>
                    <a:pt x="214" y="4994"/>
                  </a:lnTo>
                  <a:lnTo>
                    <a:pt x="184" y="4952"/>
                  </a:lnTo>
                  <a:lnTo>
                    <a:pt x="169" y="4931"/>
                  </a:lnTo>
                  <a:lnTo>
                    <a:pt x="155" y="4909"/>
                  </a:lnTo>
                  <a:lnTo>
                    <a:pt x="143" y="4887"/>
                  </a:lnTo>
                  <a:lnTo>
                    <a:pt x="129" y="4864"/>
                  </a:lnTo>
                  <a:lnTo>
                    <a:pt x="118" y="4841"/>
                  </a:lnTo>
                  <a:lnTo>
                    <a:pt x="106" y="4818"/>
                  </a:lnTo>
                  <a:lnTo>
                    <a:pt x="95" y="4794"/>
                  </a:lnTo>
                  <a:lnTo>
                    <a:pt x="84" y="4771"/>
                  </a:lnTo>
                  <a:lnTo>
                    <a:pt x="75" y="4747"/>
                  </a:lnTo>
                  <a:lnTo>
                    <a:pt x="66" y="4722"/>
                  </a:lnTo>
                  <a:lnTo>
                    <a:pt x="56" y="4698"/>
                  </a:lnTo>
                  <a:lnTo>
                    <a:pt x="48" y="4673"/>
                  </a:lnTo>
                  <a:lnTo>
                    <a:pt x="41" y="4647"/>
                  </a:lnTo>
                  <a:lnTo>
                    <a:pt x="34" y="4622"/>
                  </a:lnTo>
                  <a:lnTo>
                    <a:pt x="28" y="4596"/>
                  </a:lnTo>
                  <a:lnTo>
                    <a:pt x="21" y="4570"/>
                  </a:lnTo>
                  <a:lnTo>
                    <a:pt x="17" y="4545"/>
                  </a:lnTo>
                  <a:lnTo>
                    <a:pt x="12" y="4518"/>
                  </a:lnTo>
                  <a:lnTo>
                    <a:pt x="9" y="4491"/>
                  </a:lnTo>
                  <a:lnTo>
                    <a:pt x="6" y="4465"/>
                  </a:lnTo>
                  <a:lnTo>
                    <a:pt x="3" y="4438"/>
                  </a:lnTo>
                  <a:lnTo>
                    <a:pt x="2" y="4410"/>
                  </a:lnTo>
                  <a:lnTo>
                    <a:pt x="1" y="4384"/>
                  </a:lnTo>
                  <a:lnTo>
                    <a:pt x="0" y="4356"/>
                  </a:lnTo>
                  <a:lnTo>
                    <a:pt x="0" y="0"/>
                  </a:lnTo>
                </a:path>
              </a:pathLst>
            </a:custGeom>
            <a:solidFill>
              <a:srgbClr val="FFFFFF"/>
            </a:solidFill>
            <a:ln w="28575">
              <a:solidFill>
                <a:schemeClr val="tx1"/>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16" name="Line 22">
              <a:extLst>
                <a:ext uri="{FF2B5EF4-FFF2-40B4-BE49-F238E27FC236}">
                  <a16:creationId xmlns:a16="http://schemas.microsoft.com/office/drawing/2014/main" id="{253D8F67-1EC2-4B70-9441-2CAEC3E0042C}"/>
                </a:ext>
              </a:extLst>
            </p:cNvPr>
            <p:cNvSpPr>
              <a:spLocks noChangeShapeType="1"/>
            </p:cNvSpPr>
            <p:nvPr/>
          </p:nvSpPr>
          <p:spPr bwMode="auto">
            <a:xfrm>
              <a:off x="4379901" y="8050405"/>
              <a:ext cx="415937" cy="0"/>
            </a:xfrm>
            <a:prstGeom prst="line">
              <a:avLst/>
            </a:prstGeom>
            <a:noFill/>
            <a:ln w="28575">
              <a:solidFill>
                <a:schemeClr val="tx1"/>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dirty="0">
                <a:latin typeface="Arial"/>
              </a:endParaRPr>
            </a:p>
          </p:txBody>
        </p:sp>
        <p:sp>
          <p:nvSpPr>
            <p:cNvPr id="17" name="Freeform 23">
              <a:extLst>
                <a:ext uri="{FF2B5EF4-FFF2-40B4-BE49-F238E27FC236}">
                  <a16:creationId xmlns:a16="http://schemas.microsoft.com/office/drawing/2014/main" id="{2B2B1DDD-2A13-40D6-A1D3-98862980A030}"/>
                </a:ext>
              </a:extLst>
            </p:cNvPr>
            <p:cNvSpPr>
              <a:spLocks/>
            </p:cNvSpPr>
            <p:nvPr/>
          </p:nvSpPr>
          <p:spPr bwMode="auto">
            <a:xfrm>
              <a:off x="4556146" y="8506366"/>
              <a:ext cx="63448" cy="77761"/>
            </a:xfrm>
            <a:custGeom>
              <a:avLst/>
              <a:gdLst>
                <a:gd name="T0" fmla="*/ 0 w 714"/>
                <a:gd name="T1" fmla="*/ 605 h 961"/>
                <a:gd name="T2" fmla="*/ 1 w 714"/>
                <a:gd name="T3" fmla="*/ 624 h 961"/>
                <a:gd name="T4" fmla="*/ 4 w 714"/>
                <a:gd name="T5" fmla="*/ 660 h 961"/>
                <a:gd name="T6" fmla="*/ 12 w 714"/>
                <a:gd name="T7" fmla="*/ 694 h 961"/>
                <a:gd name="T8" fmla="*/ 22 w 714"/>
                <a:gd name="T9" fmla="*/ 727 h 961"/>
                <a:gd name="T10" fmla="*/ 36 w 714"/>
                <a:gd name="T11" fmla="*/ 759 h 961"/>
                <a:gd name="T12" fmla="*/ 53 w 714"/>
                <a:gd name="T13" fmla="*/ 790 h 961"/>
                <a:gd name="T14" fmla="*/ 71 w 714"/>
                <a:gd name="T15" fmla="*/ 818 h 961"/>
                <a:gd name="T16" fmla="*/ 93 w 714"/>
                <a:gd name="T17" fmla="*/ 845 h 961"/>
                <a:gd name="T18" fmla="*/ 118 w 714"/>
                <a:gd name="T19" fmla="*/ 868 h 961"/>
                <a:gd name="T20" fmla="*/ 144 w 714"/>
                <a:gd name="T21" fmla="*/ 891 h 961"/>
                <a:gd name="T22" fmla="*/ 172 w 714"/>
                <a:gd name="T23" fmla="*/ 909 h 961"/>
                <a:gd name="T24" fmla="*/ 203 w 714"/>
                <a:gd name="T25" fmla="*/ 926 h 961"/>
                <a:gd name="T26" fmla="*/ 235 w 714"/>
                <a:gd name="T27" fmla="*/ 939 h 961"/>
                <a:gd name="T28" fmla="*/ 268 w 714"/>
                <a:gd name="T29" fmla="*/ 950 h 961"/>
                <a:gd name="T30" fmla="*/ 303 w 714"/>
                <a:gd name="T31" fmla="*/ 956 h 961"/>
                <a:gd name="T32" fmla="*/ 339 w 714"/>
                <a:gd name="T33" fmla="*/ 961 h 961"/>
                <a:gd name="T34" fmla="*/ 357 w 714"/>
                <a:gd name="T35" fmla="*/ 961 h 961"/>
                <a:gd name="T36" fmla="*/ 393 w 714"/>
                <a:gd name="T37" fmla="*/ 960 h 961"/>
                <a:gd name="T38" fmla="*/ 429 w 714"/>
                <a:gd name="T39" fmla="*/ 953 h 961"/>
                <a:gd name="T40" fmla="*/ 463 w 714"/>
                <a:gd name="T41" fmla="*/ 945 h 961"/>
                <a:gd name="T42" fmla="*/ 496 w 714"/>
                <a:gd name="T43" fmla="*/ 933 h 961"/>
                <a:gd name="T44" fmla="*/ 527 w 714"/>
                <a:gd name="T45" fmla="*/ 918 h 961"/>
                <a:gd name="T46" fmla="*/ 557 w 714"/>
                <a:gd name="T47" fmla="*/ 900 h 961"/>
                <a:gd name="T48" fmla="*/ 583 w 714"/>
                <a:gd name="T49" fmla="*/ 879 h 961"/>
                <a:gd name="T50" fmla="*/ 609 w 714"/>
                <a:gd name="T51" fmla="*/ 857 h 961"/>
                <a:gd name="T52" fmla="*/ 632 w 714"/>
                <a:gd name="T53" fmla="*/ 831 h 961"/>
                <a:gd name="T54" fmla="*/ 652 w 714"/>
                <a:gd name="T55" fmla="*/ 804 h 961"/>
                <a:gd name="T56" fmla="*/ 671 w 714"/>
                <a:gd name="T57" fmla="*/ 775 h 961"/>
                <a:gd name="T58" fmla="*/ 685 w 714"/>
                <a:gd name="T59" fmla="*/ 744 h 961"/>
                <a:gd name="T60" fmla="*/ 698 w 714"/>
                <a:gd name="T61" fmla="*/ 711 h 961"/>
                <a:gd name="T62" fmla="*/ 707 w 714"/>
                <a:gd name="T63" fmla="*/ 677 h 961"/>
                <a:gd name="T64" fmla="*/ 712 w 714"/>
                <a:gd name="T65" fmla="*/ 641 h 961"/>
                <a:gd name="T66" fmla="*/ 714 w 714"/>
                <a:gd name="T67" fmla="*/ 605 h 961"/>
                <a:gd name="T68" fmla="*/ 0 w 714"/>
                <a:gd name="T69" fmla="*/ 0 h 9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14" h="961">
                  <a:moveTo>
                    <a:pt x="0" y="0"/>
                  </a:moveTo>
                  <a:lnTo>
                    <a:pt x="0" y="605"/>
                  </a:lnTo>
                  <a:lnTo>
                    <a:pt x="0" y="605"/>
                  </a:lnTo>
                  <a:lnTo>
                    <a:pt x="1" y="624"/>
                  </a:lnTo>
                  <a:lnTo>
                    <a:pt x="2" y="641"/>
                  </a:lnTo>
                  <a:lnTo>
                    <a:pt x="4" y="660"/>
                  </a:lnTo>
                  <a:lnTo>
                    <a:pt x="7" y="677"/>
                  </a:lnTo>
                  <a:lnTo>
                    <a:pt x="12" y="694"/>
                  </a:lnTo>
                  <a:lnTo>
                    <a:pt x="17" y="711"/>
                  </a:lnTo>
                  <a:lnTo>
                    <a:pt x="22" y="727"/>
                  </a:lnTo>
                  <a:lnTo>
                    <a:pt x="29" y="744"/>
                  </a:lnTo>
                  <a:lnTo>
                    <a:pt x="36" y="759"/>
                  </a:lnTo>
                  <a:lnTo>
                    <a:pt x="43" y="775"/>
                  </a:lnTo>
                  <a:lnTo>
                    <a:pt x="53" y="790"/>
                  </a:lnTo>
                  <a:lnTo>
                    <a:pt x="62" y="804"/>
                  </a:lnTo>
                  <a:lnTo>
                    <a:pt x="71" y="818"/>
                  </a:lnTo>
                  <a:lnTo>
                    <a:pt x="82" y="831"/>
                  </a:lnTo>
                  <a:lnTo>
                    <a:pt x="93" y="845"/>
                  </a:lnTo>
                  <a:lnTo>
                    <a:pt x="105" y="857"/>
                  </a:lnTo>
                  <a:lnTo>
                    <a:pt x="118" y="868"/>
                  </a:lnTo>
                  <a:lnTo>
                    <a:pt x="130" y="879"/>
                  </a:lnTo>
                  <a:lnTo>
                    <a:pt x="144" y="891"/>
                  </a:lnTo>
                  <a:lnTo>
                    <a:pt x="158" y="900"/>
                  </a:lnTo>
                  <a:lnTo>
                    <a:pt x="172" y="909"/>
                  </a:lnTo>
                  <a:lnTo>
                    <a:pt x="187" y="918"/>
                  </a:lnTo>
                  <a:lnTo>
                    <a:pt x="203" y="926"/>
                  </a:lnTo>
                  <a:lnTo>
                    <a:pt x="218" y="933"/>
                  </a:lnTo>
                  <a:lnTo>
                    <a:pt x="235" y="939"/>
                  </a:lnTo>
                  <a:lnTo>
                    <a:pt x="251" y="945"/>
                  </a:lnTo>
                  <a:lnTo>
                    <a:pt x="268" y="950"/>
                  </a:lnTo>
                  <a:lnTo>
                    <a:pt x="285" y="953"/>
                  </a:lnTo>
                  <a:lnTo>
                    <a:pt x="303" y="956"/>
                  </a:lnTo>
                  <a:lnTo>
                    <a:pt x="321" y="960"/>
                  </a:lnTo>
                  <a:lnTo>
                    <a:pt x="339" y="961"/>
                  </a:lnTo>
                  <a:lnTo>
                    <a:pt x="357" y="961"/>
                  </a:lnTo>
                  <a:lnTo>
                    <a:pt x="357" y="961"/>
                  </a:lnTo>
                  <a:lnTo>
                    <a:pt x="376" y="961"/>
                  </a:lnTo>
                  <a:lnTo>
                    <a:pt x="393" y="960"/>
                  </a:lnTo>
                  <a:lnTo>
                    <a:pt x="412" y="956"/>
                  </a:lnTo>
                  <a:lnTo>
                    <a:pt x="429" y="953"/>
                  </a:lnTo>
                  <a:lnTo>
                    <a:pt x="447" y="950"/>
                  </a:lnTo>
                  <a:lnTo>
                    <a:pt x="463" y="945"/>
                  </a:lnTo>
                  <a:lnTo>
                    <a:pt x="480" y="939"/>
                  </a:lnTo>
                  <a:lnTo>
                    <a:pt x="496" y="933"/>
                  </a:lnTo>
                  <a:lnTo>
                    <a:pt x="511" y="926"/>
                  </a:lnTo>
                  <a:lnTo>
                    <a:pt x="527" y="918"/>
                  </a:lnTo>
                  <a:lnTo>
                    <a:pt x="542" y="909"/>
                  </a:lnTo>
                  <a:lnTo>
                    <a:pt x="557" y="900"/>
                  </a:lnTo>
                  <a:lnTo>
                    <a:pt x="570" y="891"/>
                  </a:lnTo>
                  <a:lnTo>
                    <a:pt x="583" y="879"/>
                  </a:lnTo>
                  <a:lnTo>
                    <a:pt x="597" y="868"/>
                  </a:lnTo>
                  <a:lnTo>
                    <a:pt x="609" y="857"/>
                  </a:lnTo>
                  <a:lnTo>
                    <a:pt x="621" y="845"/>
                  </a:lnTo>
                  <a:lnTo>
                    <a:pt x="632" y="831"/>
                  </a:lnTo>
                  <a:lnTo>
                    <a:pt x="643" y="818"/>
                  </a:lnTo>
                  <a:lnTo>
                    <a:pt x="652" y="804"/>
                  </a:lnTo>
                  <a:lnTo>
                    <a:pt x="662" y="790"/>
                  </a:lnTo>
                  <a:lnTo>
                    <a:pt x="671" y="775"/>
                  </a:lnTo>
                  <a:lnTo>
                    <a:pt x="678" y="759"/>
                  </a:lnTo>
                  <a:lnTo>
                    <a:pt x="685" y="744"/>
                  </a:lnTo>
                  <a:lnTo>
                    <a:pt x="692" y="727"/>
                  </a:lnTo>
                  <a:lnTo>
                    <a:pt x="698" y="711"/>
                  </a:lnTo>
                  <a:lnTo>
                    <a:pt x="703" y="694"/>
                  </a:lnTo>
                  <a:lnTo>
                    <a:pt x="707" y="677"/>
                  </a:lnTo>
                  <a:lnTo>
                    <a:pt x="710" y="660"/>
                  </a:lnTo>
                  <a:lnTo>
                    <a:pt x="712" y="641"/>
                  </a:lnTo>
                  <a:lnTo>
                    <a:pt x="713" y="624"/>
                  </a:lnTo>
                  <a:lnTo>
                    <a:pt x="714" y="605"/>
                  </a:lnTo>
                  <a:lnTo>
                    <a:pt x="714" y="0"/>
                  </a:lnTo>
                  <a:lnTo>
                    <a:pt x="0" y="0"/>
                  </a:lnTo>
                  <a:close/>
                </a:path>
              </a:pathLst>
            </a:custGeom>
            <a:solidFill>
              <a:srgbClr val="FFFFFF"/>
            </a:solidFill>
            <a:ln w="28575">
              <a:solidFill>
                <a:srgbClr val="086CAF"/>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dirty="0">
                <a:latin typeface="Arial"/>
              </a:endParaRPr>
            </a:p>
          </p:txBody>
        </p:sp>
        <p:sp>
          <p:nvSpPr>
            <p:cNvPr id="18" name="Line 24">
              <a:extLst>
                <a:ext uri="{FF2B5EF4-FFF2-40B4-BE49-F238E27FC236}">
                  <a16:creationId xmlns:a16="http://schemas.microsoft.com/office/drawing/2014/main" id="{BE4FCE3F-C0E2-48F0-B18E-478BB3566490}"/>
                </a:ext>
              </a:extLst>
            </p:cNvPr>
            <p:cNvSpPr>
              <a:spLocks noChangeShapeType="1"/>
            </p:cNvSpPr>
            <p:nvPr/>
          </p:nvSpPr>
          <p:spPr bwMode="auto">
            <a:xfrm>
              <a:off x="4457449" y="8241273"/>
              <a:ext cx="81071" cy="0"/>
            </a:xfrm>
            <a:prstGeom prst="line">
              <a:avLst/>
            </a:prstGeom>
            <a:noFill/>
            <a:ln w="28575">
              <a:solidFill>
                <a:srgbClr val="086CAF"/>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19" name="Line 25">
              <a:extLst>
                <a:ext uri="{FF2B5EF4-FFF2-40B4-BE49-F238E27FC236}">
                  <a16:creationId xmlns:a16="http://schemas.microsoft.com/office/drawing/2014/main" id="{55F9031B-D641-4182-8BFE-22EB3AECF34E}"/>
                </a:ext>
              </a:extLst>
            </p:cNvPr>
            <p:cNvSpPr>
              <a:spLocks noChangeShapeType="1"/>
            </p:cNvSpPr>
            <p:nvPr/>
          </p:nvSpPr>
          <p:spPr bwMode="auto">
            <a:xfrm>
              <a:off x="4457449" y="8301360"/>
              <a:ext cx="81071" cy="0"/>
            </a:xfrm>
            <a:prstGeom prst="line">
              <a:avLst/>
            </a:prstGeom>
            <a:noFill/>
            <a:ln w="28575">
              <a:solidFill>
                <a:srgbClr val="086CAF"/>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20" name="Line 26">
              <a:extLst>
                <a:ext uri="{FF2B5EF4-FFF2-40B4-BE49-F238E27FC236}">
                  <a16:creationId xmlns:a16="http://schemas.microsoft.com/office/drawing/2014/main" id="{46242333-8B3A-4326-9101-2AC3DED8FAC1}"/>
                </a:ext>
              </a:extLst>
            </p:cNvPr>
            <p:cNvSpPr>
              <a:spLocks noChangeShapeType="1"/>
            </p:cNvSpPr>
            <p:nvPr/>
          </p:nvSpPr>
          <p:spPr bwMode="auto">
            <a:xfrm>
              <a:off x="4457449" y="8357914"/>
              <a:ext cx="81071" cy="0"/>
            </a:xfrm>
            <a:prstGeom prst="line">
              <a:avLst/>
            </a:prstGeom>
            <a:noFill/>
            <a:ln w="28575">
              <a:solidFill>
                <a:srgbClr val="086CAF"/>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sp>
          <p:nvSpPr>
            <p:cNvPr id="21" name="Line 27">
              <a:extLst>
                <a:ext uri="{FF2B5EF4-FFF2-40B4-BE49-F238E27FC236}">
                  <a16:creationId xmlns:a16="http://schemas.microsoft.com/office/drawing/2014/main" id="{0F668747-66BF-4C20-B366-A99226335671}"/>
                </a:ext>
              </a:extLst>
            </p:cNvPr>
            <p:cNvSpPr>
              <a:spLocks noChangeShapeType="1"/>
            </p:cNvSpPr>
            <p:nvPr/>
          </p:nvSpPr>
          <p:spPr bwMode="auto">
            <a:xfrm>
              <a:off x="4457449" y="8418003"/>
              <a:ext cx="81071" cy="0"/>
            </a:xfrm>
            <a:prstGeom prst="line">
              <a:avLst/>
            </a:prstGeom>
            <a:noFill/>
            <a:ln w="28575">
              <a:solidFill>
                <a:srgbClr val="086CAF"/>
              </a:solidFill>
              <a:prstDash val="solid"/>
              <a:round/>
              <a:headEnd/>
              <a:tailEnd/>
            </a:ln>
          </p:spPr>
          <p:txBody>
            <a:bodyPr lIns="31190" tIns="15596" rIns="31190" bIns="15596"/>
            <a:lstStyle/>
            <a:p>
              <a:pPr defTabSz="311902" eaLnBrk="0" fontAlgn="base" hangingPunct="0">
                <a:spcBef>
                  <a:spcPct val="0"/>
                </a:spcBef>
                <a:spcAft>
                  <a:spcPct val="0"/>
                </a:spcAft>
                <a:defRPr/>
              </a:pPr>
              <a:endParaRPr lang="uk-UA" sz="800" b="1">
                <a:latin typeface="Arial"/>
              </a:endParaRPr>
            </a:p>
          </p:txBody>
        </p:sp>
      </p:grpSp>
      <p:sp>
        <p:nvSpPr>
          <p:cNvPr id="42" name="TextBox 41">
            <a:extLst>
              <a:ext uri="{FF2B5EF4-FFF2-40B4-BE49-F238E27FC236}">
                <a16:creationId xmlns:a16="http://schemas.microsoft.com/office/drawing/2014/main" id="{BBAD0159-DD2C-4DE2-83EA-ACB179C70E5B}"/>
              </a:ext>
            </a:extLst>
          </p:cNvPr>
          <p:cNvSpPr txBox="1"/>
          <p:nvPr/>
        </p:nvSpPr>
        <p:spPr>
          <a:xfrm>
            <a:off x="8618837" y="2430463"/>
            <a:ext cx="1511522" cy="584775"/>
          </a:xfrm>
          <a:prstGeom prst="rect">
            <a:avLst/>
          </a:prstGeom>
          <a:noFill/>
        </p:spPr>
        <p:txBody>
          <a:bodyPr wrap="square">
            <a:spAutoFit/>
          </a:bodyPr>
          <a:lstStyle/>
          <a:p>
            <a:pPr algn="ctr" defTabSz="311902" eaLnBrk="0" fontAlgn="base" hangingPunct="0">
              <a:spcBef>
                <a:spcPct val="0"/>
              </a:spcBef>
              <a:spcAft>
                <a:spcPct val="0"/>
              </a:spcAft>
              <a:defRPr/>
            </a:pPr>
            <a:r>
              <a:rPr lang="en-US" sz="3200" b="1" spc="-169" dirty="0">
                <a:latin typeface="Arial"/>
              </a:rPr>
              <a:t>100%</a:t>
            </a:r>
          </a:p>
        </p:txBody>
      </p:sp>
      <p:sp>
        <p:nvSpPr>
          <p:cNvPr id="80904" name="TextBox 42">
            <a:extLst>
              <a:ext uri="{FF2B5EF4-FFF2-40B4-BE49-F238E27FC236}">
                <a16:creationId xmlns:a16="http://schemas.microsoft.com/office/drawing/2014/main" id="{ACCB2C53-112E-4F3A-B1F3-E44779C5CF1F}"/>
              </a:ext>
            </a:extLst>
          </p:cNvPr>
          <p:cNvSpPr txBox="1">
            <a:spLocks noChangeArrowheads="1"/>
          </p:cNvSpPr>
          <p:nvPr/>
        </p:nvSpPr>
        <p:spPr bwMode="auto">
          <a:xfrm>
            <a:off x="8179063" y="3074989"/>
            <a:ext cx="283047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14338">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defTabSz="414338">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algn="ctr" eaLnBrk="0" fontAlgn="base" hangingPunct="0">
              <a:lnSpc>
                <a:spcPct val="100000"/>
              </a:lnSpc>
              <a:spcBef>
                <a:spcPct val="0"/>
              </a:spcBef>
              <a:spcAft>
                <a:spcPct val="0"/>
              </a:spcAft>
              <a:buClrTx/>
              <a:buSzTx/>
              <a:buNone/>
            </a:pPr>
            <a:r>
              <a:rPr lang="en-US" altLang="en-US" sz="1600" b="0" dirty="0"/>
              <a:t>of patients had evidence of </a:t>
            </a:r>
            <a:br>
              <a:rPr lang="en-US" altLang="en-US" sz="1600" b="0" dirty="0"/>
            </a:br>
            <a:r>
              <a:rPr lang="en-US" altLang="en-US" sz="1600" b="0" dirty="0"/>
              <a:t>C3-opsonized PNH RBCs</a:t>
            </a:r>
          </a:p>
        </p:txBody>
      </p:sp>
      <p:sp>
        <p:nvSpPr>
          <p:cNvPr id="102" name="TextBox 101">
            <a:extLst>
              <a:ext uri="{FF2B5EF4-FFF2-40B4-BE49-F238E27FC236}">
                <a16:creationId xmlns:a16="http://schemas.microsoft.com/office/drawing/2014/main" id="{6D0AE58E-3343-470B-A600-145B8A896264}"/>
              </a:ext>
            </a:extLst>
          </p:cNvPr>
          <p:cNvSpPr txBox="1"/>
          <p:nvPr/>
        </p:nvSpPr>
        <p:spPr>
          <a:xfrm>
            <a:off x="1720222" y="4992011"/>
            <a:ext cx="925473" cy="584775"/>
          </a:xfrm>
          <a:prstGeom prst="rect">
            <a:avLst/>
          </a:prstGeom>
          <a:noFill/>
        </p:spPr>
        <p:txBody>
          <a:bodyPr wrap="square">
            <a:spAutoFit/>
          </a:bodyPr>
          <a:lstStyle/>
          <a:p>
            <a:pPr algn="ctr" defTabSz="311902" eaLnBrk="0" fontAlgn="base" hangingPunct="0">
              <a:spcBef>
                <a:spcPct val="0"/>
              </a:spcBef>
              <a:spcAft>
                <a:spcPct val="0"/>
              </a:spcAft>
              <a:defRPr/>
            </a:pPr>
            <a:r>
              <a:rPr lang="en-US" sz="3200" b="1" spc="-169" dirty="0">
                <a:latin typeface="Arial"/>
              </a:rPr>
              <a:t>3/3</a:t>
            </a:r>
          </a:p>
        </p:txBody>
      </p:sp>
      <p:sp>
        <p:nvSpPr>
          <p:cNvPr id="80906" name="TextBox 102">
            <a:extLst>
              <a:ext uri="{FF2B5EF4-FFF2-40B4-BE49-F238E27FC236}">
                <a16:creationId xmlns:a16="http://schemas.microsoft.com/office/drawing/2014/main" id="{B5806512-BCFE-4702-ACED-B680902B2CAF}"/>
              </a:ext>
            </a:extLst>
          </p:cNvPr>
          <p:cNvSpPr txBox="1">
            <a:spLocks noChangeArrowheads="1"/>
          </p:cNvSpPr>
          <p:nvPr/>
        </p:nvSpPr>
        <p:spPr bwMode="auto">
          <a:xfrm>
            <a:off x="1064989" y="5669874"/>
            <a:ext cx="223756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14338">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defTabSz="414338">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algn="ctr" eaLnBrk="0" fontAlgn="base" hangingPunct="0">
              <a:lnSpc>
                <a:spcPct val="100000"/>
              </a:lnSpc>
              <a:spcBef>
                <a:spcPct val="0"/>
              </a:spcBef>
              <a:spcAft>
                <a:spcPct val="0"/>
              </a:spcAft>
              <a:buClrTx/>
              <a:buSzTx/>
              <a:buNone/>
            </a:pPr>
            <a:r>
              <a:rPr lang="en-US" altLang="en-US" sz="1600" b="0" dirty="0"/>
              <a:t>patients had evidence of decreased RBC half-life</a:t>
            </a:r>
          </a:p>
        </p:txBody>
      </p:sp>
      <p:sp>
        <p:nvSpPr>
          <p:cNvPr id="106" name="TextBox 105">
            <a:extLst>
              <a:ext uri="{FF2B5EF4-FFF2-40B4-BE49-F238E27FC236}">
                <a16:creationId xmlns:a16="http://schemas.microsoft.com/office/drawing/2014/main" id="{F6141419-7271-4BFB-BF5F-6ADC09052BB0}"/>
              </a:ext>
            </a:extLst>
          </p:cNvPr>
          <p:cNvSpPr txBox="1"/>
          <p:nvPr/>
        </p:nvSpPr>
        <p:spPr>
          <a:xfrm>
            <a:off x="9018316" y="4992011"/>
            <a:ext cx="923030" cy="584775"/>
          </a:xfrm>
          <a:prstGeom prst="rect">
            <a:avLst/>
          </a:prstGeom>
          <a:noFill/>
        </p:spPr>
        <p:txBody>
          <a:bodyPr wrap="square">
            <a:spAutoFit/>
          </a:bodyPr>
          <a:lstStyle/>
          <a:p>
            <a:pPr algn="ctr" defTabSz="311902" eaLnBrk="0" fontAlgn="base" hangingPunct="0">
              <a:spcBef>
                <a:spcPct val="0"/>
              </a:spcBef>
              <a:spcAft>
                <a:spcPct val="0"/>
              </a:spcAft>
              <a:defRPr/>
            </a:pPr>
            <a:r>
              <a:rPr lang="en-US" sz="3200" b="1" spc="-169" dirty="0">
                <a:latin typeface="Arial"/>
              </a:rPr>
              <a:t>1/3</a:t>
            </a:r>
          </a:p>
        </p:txBody>
      </p:sp>
      <p:sp>
        <p:nvSpPr>
          <p:cNvPr id="80909" name="TextBox 108">
            <a:extLst>
              <a:ext uri="{FF2B5EF4-FFF2-40B4-BE49-F238E27FC236}">
                <a16:creationId xmlns:a16="http://schemas.microsoft.com/office/drawing/2014/main" id="{18216B25-1890-4A39-85F6-A7A85A73AA22}"/>
              </a:ext>
            </a:extLst>
          </p:cNvPr>
          <p:cNvSpPr txBox="1">
            <a:spLocks noChangeArrowheads="1"/>
          </p:cNvSpPr>
          <p:nvPr/>
        </p:nvSpPr>
        <p:spPr bwMode="auto">
          <a:xfrm>
            <a:off x="8256520" y="5669874"/>
            <a:ext cx="3043021"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14338">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defTabSz="414338">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algn="ctr" eaLnBrk="0" fontAlgn="base" hangingPunct="0">
              <a:lnSpc>
                <a:spcPct val="100000"/>
              </a:lnSpc>
              <a:spcBef>
                <a:spcPct val="0"/>
              </a:spcBef>
              <a:spcAft>
                <a:spcPct val="0"/>
              </a:spcAft>
              <a:buClrTx/>
              <a:buSzTx/>
              <a:buNone/>
            </a:pPr>
            <a:r>
              <a:rPr lang="en-US" altLang="en-US" sz="1600" b="0" dirty="0"/>
              <a:t>underwent splenectomy and became transfusion independent</a:t>
            </a:r>
          </a:p>
        </p:txBody>
      </p:sp>
      <p:sp>
        <p:nvSpPr>
          <p:cNvPr id="23567" name="TextBox 110">
            <a:extLst>
              <a:ext uri="{FF2B5EF4-FFF2-40B4-BE49-F238E27FC236}">
                <a16:creationId xmlns:a16="http://schemas.microsoft.com/office/drawing/2014/main" id="{BAF7BCB5-8C9E-44C8-A19D-56E3C2D27D0A}"/>
              </a:ext>
            </a:extLst>
          </p:cNvPr>
          <p:cNvSpPr txBox="1">
            <a:spLocks noChangeArrowheads="1"/>
          </p:cNvSpPr>
          <p:nvPr/>
        </p:nvSpPr>
        <p:spPr bwMode="auto">
          <a:xfrm>
            <a:off x="2920372" y="4112757"/>
            <a:ext cx="614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b="1">
                <a:solidFill>
                  <a:schemeClr val="bg2"/>
                </a:solidFill>
                <a:latin typeface="Arial" panose="020B0604020202020204" pitchFamily="34" charset="0"/>
              </a:defRPr>
            </a:lvl1pPr>
            <a:lvl2pPr marL="742950" indent="-285750">
              <a:defRPr sz="1400" b="1">
                <a:solidFill>
                  <a:schemeClr val="bg2"/>
                </a:solidFill>
                <a:latin typeface="Arial" panose="020B0604020202020204" pitchFamily="34" charset="0"/>
              </a:defRPr>
            </a:lvl2pPr>
            <a:lvl3pPr marL="1143000" indent="-228600">
              <a:defRPr sz="1400" b="1">
                <a:solidFill>
                  <a:schemeClr val="bg2"/>
                </a:solidFill>
                <a:latin typeface="Arial" panose="020B0604020202020204" pitchFamily="34" charset="0"/>
              </a:defRPr>
            </a:lvl3pPr>
            <a:lvl4pPr marL="1600200" indent="-228600">
              <a:defRPr sz="1400" b="1">
                <a:solidFill>
                  <a:schemeClr val="bg2"/>
                </a:solidFill>
                <a:latin typeface="Arial" panose="020B0604020202020204" pitchFamily="34" charset="0"/>
              </a:defRPr>
            </a:lvl4pPr>
            <a:lvl5pPr marL="2057400" indent="-228600">
              <a:defRPr sz="1400" b="1">
                <a:solidFill>
                  <a:schemeClr val="bg2"/>
                </a:solidFill>
                <a:latin typeface="Arial" panose="020B0604020202020204" pitchFamily="34" charset="0"/>
              </a:defRPr>
            </a:lvl5pPr>
            <a:lvl6pPr marL="2514600" indent="-228600" eaLnBrk="0" fontAlgn="base" hangingPunct="0">
              <a:spcBef>
                <a:spcPct val="0"/>
              </a:spcBef>
              <a:spcAft>
                <a:spcPct val="0"/>
              </a:spcAft>
              <a:defRPr sz="1400" b="1">
                <a:solidFill>
                  <a:schemeClr val="bg2"/>
                </a:solidFill>
                <a:latin typeface="Arial" panose="020B0604020202020204" pitchFamily="34" charset="0"/>
              </a:defRPr>
            </a:lvl6pPr>
            <a:lvl7pPr marL="2971800" indent="-228600" eaLnBrk="0" fontAlgn="base" hangingPunct="0">
              <a:spcBef>
                <a:spcPct val="0"/>
              </a:spcBef>
              <a:spcAft>
                <a:spcPct val="0"/>
              </a:spcAft>
              <a:defRPr sz="1400" b="1">
                <a:solidFill>
                  <a:schemeClr val="bg2"/>
                </a:solidFill>
                <a:latin typeface="Arial" panose="020B0604020202020204" pitchFamily="34" charset="0"/>
              </a:defRPr>
            </a:lvl7pPr>
            <a:lvl8pPr marL="3429000" indent="-228600" eaLnBrk="0" fontAlgn="base" hangingPunct="0">
              <a:spcBef>
                <a:spcPct val="0"/>
              </a:spcBef>
              <a:spcAft>
                <a:spcPct val="0"/>
              </a:spcAft>
              <a:defRPr sz="1400" b="1">
                <a:solidFill>
                  <a:schemeClr val="bg2"/>
                </a:solidFill>
                <a:latin typeface="Arial" panose="020B0604020202020204" pitchFamily="34" charset="0"/>
              </a:defRPr>
            </a:lvl8pPr>
            <a:lvl9pPr marL="3886200" indent="-228600" eaLnBrk="0" fontAlgn="base" hangingPunct="0">
              <a:spcBef>
                <a:spcPct val="0"/>
              </a:spcBef>
              <a:spcAft>
                <a:spcPct val="0"/>
              </a:spcAft>
              <a:defRPr sz="1400" b="1">
                <a:solidFill>
                  <a:schemeClr val="bg2"/>
                </a:solidFill>
                <a:latin typeface="Arial" panose="020B0604020202020204" pitchFamily="34" charset="0"/>
              </a:defRPr>
            </a:lvl9pPr>
          </a:lstStyle>
          <a:p>
            <a:pPr eaLnBrk="0" fontAlgn="base" hangingPunct="0">
              <a:spcBef>
                <a:spcPct val="0"/>
              </a:spcBef>
              <a:spcAft>
                <a:spcPct val="0"/>
              </a:spcAft>
              <a:defRPr/>
            </a:pPr>
            <a:r>
              <a:rPr lang="en-US" altLang="en-US" sz="2000" dirty="0">
                <a:solidFill>
                  <a:schemeClr val="tx1"/>
                </a:solidFill>
              </a:rPr>
              <a:t>Of 3 patients with suboptimal responses tested…</a:t>
            </a:r>
          </a:p>
        </p:txBody>
      </p:sp>
      <p:grpSp>
        <p:nvGrpSpPr>
          <p:cNvPr id="80912" name="Group 111">
            <a:extLst>
              <a:ext uri="{FF2B5EF4-FFF2-40B4-BE49-F238E27FC236}">
                <a16:creationId xmlns:a16="http://schemas.microsoft.com/office/drawing/2014/main" id="{F1E37531-2193-4844-87C1-863E34E1968D}"/>
              </a:ext>
            </a:extLst>
          </p:cNvPr>
          <p:cNvGrpSpPr>
            <a:grpSpLocks/>
          </p:cNvGrpSpPr>
          <p:nvPr/>
        </p:nvGrpSpPr>
        <p:grpSpPr bwMode="auto">
          <a:xfrm>
            <a:off x="2509042" y="5021063"/>
            <a:ext cx="523208" cy="505684"/>
            <a:chOff x="7663361" y="7377366"/>
            <a:chExt cx="712289" cy="691220"/>
          </a:xfrm>
        </p:grpSpPr>
        <p:grpSp>
          <p:nvGrpSpPr>
            <p:cNvPr id="80920" name="Group 112">
              <a:extLst>
                <a:ext uri="{FF2B5EF4-FFF2-40B4-BE49-F238E27FC236}">
                  <a16:creationId xmlns:a16="http://schemas.microsoft.com/office/drawing/2014/main" id="{105A04CF-CD54-42A9-AAB9-FCD8863FC6F3}"/>
                </a:ext>
              </a:extLst>
            </p:cNvPr>
            <p:cNvGrpSpPr>
              <a:grpSpLocks/>
            </p:cNvGrpSpPr>
            <p:nvPr/>
          </p:nvGrpSpPr>
          <p:grpSpPr bwMode="auto">
            <a:xfrm>
              <a:off x="7779231" y="7740084"/>
              <a:ext cx="330582" cy="328502"/>
              <a:chOff x="7589614" y="7668123"/>
              <a:chExt cx="403004" cy="400468"/>
            </a:xfrm>
          </p:grpSpPr>
          <p:sp>
            <p:nvSpPr>
              <p:cNvPr id="120" name="Oval 119">
                <a:extLst>
                  <a:ext uri="{FF2B5EF4-FFF2-40B4-BE49-F238E27FC236}">
                    <a16:creationId xmlns:a16="http://schemas.microsoft.com/office/drawing/2014/main" id="{BCFCFC3C-DC3D-425E-99A6-AB788661C217}"/>
                  </a:ext>
                </a:extLst>
              </p:cNvPr>
              <p:cNvSpPr/>
              <p:nvPr/>
            </p:nvSpPr>
            <p:spPr>
              <a:xfrm>
                <a:off x="7589614" y="7668123"/>
                <a:ext cx="403004" cy="400468"/>
              </a:xfrm>
              <a:prstGeom prst="ellipse">
                <a:avLst/>
              </a:prstGeom>
              <a:noFill/>
              <a:ln w="317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902" eaLnBrk="0" fontAlgn="base" hangingPunct="0">
                  <a:spcBef>
                    <a:spcPct val="0"/>
                  </a:spcBef>
                  <a:spcAft>
                    <a:spcPct val="0"/>
                  </a:spcAft>
                  <a:defRPr/>
                </a:pPr>
                <a:endParaRPr lang="en-US" sz="2025" b="1">
                  <a:solidFill>
                    <a:schemeClr val="tx1"/>
                  </a:solidFill>
                  <a:latin typeface="Arial"/>
                </a:endParaRPr>
              </a:p>
            </p:txBody>
          </p:sp>
          <p:sp>
            <p:nvSpPr>
              <p:cNvPr id="121" name="Oval 120">
                <a:extLst>
                  <a:ext uri="{FF2B5EF4-FFF2-40B4-BE49-F238E27FC236}">
                    <a16:creationId xmlns:a16="http://schemas.microsoft.com/office/drawing/2014/main" id="{082F0D6D-C5DC-4673-AC39-3BAE379D537F}"/>
                  </a:ext>
                </a:extLst>
              </p:cNvPr>
              <p:cNvSpPr/>
              <p:nvPr/>
            </p:nvSpPr>
            <p:spPr>
              <a:xfrm>
                <a:off x="7664392" y="7743207"/>
                <a:ext cx="253435" cy="250293"/>
              </a:xfrm>
              <a:prstGeom prst="ellipse">
                <a:avLst/>
              </a:prstGeom>
              <a:solidFill>
                <a:schemeClr val="tx1"/>
              </a:solidFill>
              <a:ln w="3175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902" eaLnBrk="0" fontAlgn="base" hangingPunct="0">
                  <a:spcBef>
                    <a:spcPct val="0"/>
                  </a:spcBef>
                  <a:spcAft>
                    <a:spcPct val="0"/>
                  </a:spcAft>
                  <a:defRPr/>
                </a:pPr>
                <a:endParaRPr lang="en-US" sz="2025" b="1" dirty="0">
                  <a:solidFill>
                    <a:schemeClr val="tx1"/>
                  </a:solidFill>
                  <a:latin typeface="Arial"/>
                </a:endParaRPr>
              </a:p>
            </p:txBody>
          </p:sp>
        </p:grpSp>
        <p:grpSp>
          <p:nvGrpSpPr>
            <p:cNvPr id="80921" name="Group 113">
              <a:extLst>
                <a:ext uri="{FF2B5EF4-FFF2-40B4-BE49-F238E27FC236}">
                  <a16:creationId xmlns:a16="http://schemas.microsoft.com/office/drawing/2014/main" id="{F61611F8-A6CB-44D4-9DB6-2282317EF001}"/>
                </a:ext>
              </a:extLst>
            </p:cNvPr>
            <p:cNvGrpSpPr>
              <a:grpSpLocks/>
            </p:cNvGrpSpPr>
            <p:nvPr/>
          </p:nvGrpSpPr>
          <p:grpSpPr bwMode="auto">
            <a:xfrm>
              <a:off x="8045686" y="7452547"/>
              <a:ext cx="329964" cy="329964"/>
              <a:chOff x="7588482" y="7666338"/>
              <a:chExt cx="402250" cy="402250"/>
            </a:xfrm>
          </p:grpSpPr>
          <p:sp>
            <p:nvSpPr>
              <p:cNvPr id="118" name="Oval 117">
                <a:extLst>
                  <a:ext uri="{FF2B5EF4-FFF2-40B4-BE49-F238E27FC236}">
                    <a16:creationId xmlns:a16="http://schemas.microsoft.com/office/drawing/2014/main" id="{E61EC027-443F-45B3-8AC6-25DFBDF809DD}"/>
                  </a:ext>
                </a:extLst>
              </p:cNvPr>
              <p:cNvSpPr/>
              <p:nvPr/>
            </p:nvSpPr>
            <p:spPr>
              <a:xfrm>
                <a:off x="7587728" y="7666462"/>
                <a:ext cx="403004" cy="400468"/>
              </a:xfrm>
              <a:prstGeom prst="ellipse">
                <a:avLst/>
              </a:prstGeom>
              <a:noFill/>
              <a:ln w="317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902" eaLnBrk="0" fontAlgn="base" hangingPunct="0">
                  <a:spcBef>
                    <a:spcPct val="0"/>
                  </a:spcBef>
                  <a:spcAft>
                    <a:spcPct val="0"/>
                  </a:spcAft>
                  <a:defRPr/>
                </a:pPr>
                <a:endParaRPr lang="en-US" sz="2025" b="1">
                  <a:solidFill>
                    <a:schemeClr val="tx1"/>
                  </a:solidFill>
                  <a:latin typeface="Arial"/>
                </a:endParaRPr>
              </a:p>
            </p:txBody>
          </p:sp>
          <p:sp>
            <p:nvSpPr>
              <p:cNvPr id="119" name="Oval 118">
                <a:extLst>
                  <a:ext uri="{FF2B5EF4-FFF2-40B4-BE49-F238E27FC236}">
                    <a16:creationId xmlns:a16="http://schemas.microsoft.com/office/drawing/2014/main" id="{D9679DD7-7D6B-4A7A-8FC1-708815E1815F}"/>
                  </a:ext>
                </a:extLst>
              </p:cNvPr>
              <p:cNvSpPr/>
              <p:nvPr/>
            </p:nvSpPr>
            <p:spPr>
              <a:xfrm>
                <a:off x="7662513" y="7741549"/>
                <a:ext cx="253435" cy="250293"/>
              </a:xfrm>
              <a:prstGeom prst="ellipse">
                <a:avLst/>
              </a:prstGeom>
              <a:solidFill>
                <a:schemeClr val="tx1"/>
              </a:solidFill>
              <a:ln w="3175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902" eaLnBrk="0" fontAlgn="base" hangingPunct="0">
                  <a:spcBef>
                    <a:spcPct val="0"/>
                  </a:spcBef>
                  <a:spcAft>
                    <a:spcPct val="0"/>
                  </a:spcAft>
                  <a:defRPr/>
                </a:pPr>
                <a:endParaRPr lang="en-US" sz="2025" b="1" dirty="0">
                  <a:solidFill>
                    <a:schemeClr val="tx1"/>
                  </a:solidFill>
                  <a:latin typeface="Arial"/>
                </a:endParaRPr>
              </a:p>
            </p:txBody>
          </p:sp>
        </p:grpSp>
        <p:grpSp>
          <p:nvGrpSpPr>
            <p:cNvPr id="80922" name="Group 114">
              <a:extLst>
                <a:ext uri="{FF2B5EF4-FFF2-40B4-BE49-F238E27FC236}">
                  <a16:creationId xmlns:a16="http://schemas.microsoft.com/office/drawing/2014/main" id="{0D11C336-1982-440A-82D8-28BA363079B7}"/>
                </a:ext>
              </a:extLst>
            </p:cNvPr>
            <p:cNvGrpSpPr>
              <a:grpSpLocks/>
            </p:cNvGrpSpPr>
            <p:nvPr/>
          </p:nvGrpSpPr>
          <p:grpSpPr bwMode="auto">
            <a:xfrm>
              <a:off x="7663361" y="7377366"/>
              <a:ext cx="329964" cy="329964"/>
              <a:chOff x="7588482" y="7666338"/>
              <a:chExt cx="402250" cy="402250"/>
            </a:xfrm>
          </p:grpSpPr>
          <p:sp>
            <p:nvSpPr>
              <p:cNvPr id="116" name="Oval 115">
                <a:extLst>
                  <a:ext uri="{FF2B5EF4-FFF2-40B4-BE49-F238E27FC236}">
                    <a16:creationId xmlns:a16="http://schemas.microsoft.com/office/drawing/2014/main" id="{30097A5A-223E-43D9-8EBB-6803C477FE99}"/>
                  </a:ext>
                </a:extLst>
              </p:cNvPr>
              <p:cNvSpPr/>
              <p:nvPr/>
            </p:nvSpPr>
            <p:spPr>
              <a:xfrm>
                <a:off x="7588482" y="7666338"/>
                <a:ext cx="403004" cy="400468"/>
              </a:xfrm>
              <a:prstGeom prst="ellipse">
                <a:avLst/>
              </a:prstGeom>
              <a:noFill/>
              <a:ln w="317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902" eaLnBrk="0" fontAlgn="base" hangingPunct="0">
                  <a:spcBef>
                    <a:spcPct val="0"/>
                  </a:spcBef>
                  <a:spcAft>
                    <a:spcPct val="0"/>
                  </a:spcAft>
                  <a:defRPr/>
                </a:pPr>
                <a:endParaRPr lang="en-US" sz="2025" b="1">
                  <a:solidFill>
                    <a:schemeClr val="tx1"/>
                  </a:solidFill>
                  <a:latin typeface="Arial"/>
                </a:endParaRPr>
              </a:p>
            </p:txBody>
          </p:sp>
          <p:sp>
            <p:nvSpPr>
              <p:cNvPr id="117" name="Oval 116">
                <a:extLst>
                  <a:ext uri="{FF2B5EF4-FFF2-40B4-BE49-F238E27FC236}">
                    <a16:creationId xmlns:a16="http://schemas.microsoft.com/office/drawing/2014/main" id="{7292E25C-80E2-4EFE-B36A-49E0D744AB53}"/>
                  </a:ext>
                </a:extLst>
              </p:cNvPr>
              <p:cNvSpPr/>
              <p:nvPr/>
            </p:nvSpPr>
            <p:spPr>
              <a:xfrm>
                <a:off x="7663266" y="7741426"/>
                <a:ext cx="253435" cy="250293"/>
              </a:xfrm>
              <a:prstGeom prst="ellipse">
                <a:avLst/>
              </a:prstGeom>
              <a:solidFill>
                <a:schemeClr val="tx1"/>
              </a:solidFill>
              <a:ln w="3175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11902" eaLnBrk="0" fontAlgn="base" hangingPunct="0">
                  <a:spcBef>
                    <a:spcPct val="0"/>
                  </a:spcBef>
                  <a:spcAft>
                    <a:spcPct val="0"/>
                  </a:spcAft>
                  <a:defRPr/>
                </a:pPr>
                <a:endParaRPr lang="en-US" sz="2025" b="1" dirty="0">
                  <a:solidFill>
                    <a:schemeClr val="tx1"/>
                  </a:solidFill>
                  <a:latin typeface="Arial"/>
                </a:endParaRPr>
              </a:p>
            </p:txBody>
          </p:sp>
        </p:grpSp>
      </p:grpSp>
      <p:sp>
        <p:nvSpPr>
          <p:cNvPr id="122" name="TextBox 121">
            <a:extLst>
              <a:ext uri="{FF2B5EF4-FFF2-40B4-BE49-F238E27FC236}">
                <a16:creationId xmlns:a16="http://schemas.microsoft.com/office/drawing/2014/main" id="{1914E389-88A5-4ED5-9870-D83511CA4DE2}"/>
              </a:ext>
            </a:extLst>
          </p:cNvPr>
          <p:cNvSpPr txBox="1"/>
          <p:nvPr/>
        </p:nvSpPr>
        <p:spPr>
          <a:xfrm>
            <a:off x="5378415" y="4992011"/>
            <a:ext cx="925473" cy="584775"/>
          </a:xfrm>
          <a:prstGeom prst="rect">
            <a:avLst/>
          </a:prstGeom>
          <a:noFill/>
        </p:spPr>
        <p:txBody>
          <a:bodyPr wrap="square">
            <a:spAutoFit/>
          </a:bodyPr>
          <a:lstStyle/>
          <a:p>
            <a:pPr algn="ctr" defTabSz="311902" eaLnBrk="0" fontAlgn="base" hangingPunct="0">
              <a:spcBef>
                <a:spcPct val="0"/>
              </a:spcBef>
              <a:spcAft>
                <a:spcPct val="0"/>
              </a:spcAft>
              <a:defRPr/>
            </a:pPr>
            <a:r>
              <a:rPr lang="en-US" sz="3200" b="1" spc="-169" dirty="0">
                <a:latin typeface="Arial"/>
              </a:rPr>
              <a:t>3/3</a:t>
            </a:r>
          </a:p>
        </p:txBody>
      </p:sp>
      <p:sp>
        <p:nvSpPr>
          <p:cNvPr id="80914" name="TextBox 122">
            <a:extLst>
              <a:ext uri="{FF2B5EF4-FFF2-40B4-BE49-F238E27FC236}">
                <a16:creationId xmlns:a16="http://schemas.microsoft.com/office/drawing/2014/main" id="{6F3088BD-3138-4CA4-8779-3EA3559563C9}"/>
              </a:ext>
            </a:extLst>
          </p:cNvPr>
          <p:cNvSpPr txBox="1">
            <a:spLocks noChangeArrowheads="1"/>
          </p:cNvSpPr>
          <p:nvPr/>
        </p:nvSpPr>
        <p:spPr bwMode="auto">
          <a:xfrm>
            <a:off x="4678225" y="5669874"/>
            <a:ext cx="293343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14338">
              <a:lnSpc>
                <a:spcPct val="90000"/>
              </a:lnSpc>
              <a:spcBef>
                <a:spcPct val="20000"/>
              </a:spcBef>
              <a:buClr>
                <a:srgbClr val="F9E27F"/>
              </a:buClr>
              <a:buSzPct val="125000"/>
              <a:buChar char="•"/>
              <a:defRPr sz="2800" b="1">
                <a:solidFill>
                  <a:schemeClr val="tx1"/>
                </a:solidFill>
                <a:latin typeface="Arial" panose="020B0604020202020204" pitchFamily="34" charset="0"/>
              </a:defRPr>
            </a:lvl1pPr>
            <a:lvl2pPr marL="742950" indent="-285750" defTabSz="414338">
              <a:lnSpc>
                <a:spcPct val="90000"/>
              </a:lnSpc>
              <a:spcBef>
                <a:spcPct val="20000"/>
              </a:spcBef>
              <a:buClr>
                <a:srgbClr val="F9E27F"/>
              </a:buClr>
              <a:buSzPct val="115000"/>
              <a:buFont typeface="Arial" panose="020B0604020202020204" pitchFamily="34" charset="0"/>
              <a:buChar char="–"/>
              <a:defRPr sz="2400" b="1">
                <a:solidFill>
                  <a:schemeClr val="tx1"/>
                </a:solidFill>
                <a:latin typeface="Arial" panose="020B0604020202020204" pitchFamily="34" charset="0"/>
              </a:defRPr>
            </a:lvl2pPr>
            <a:lvl3pPr marL="11430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3pPr>
            <a:lvl4pPr marL="16002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4pPr>
            <a:lvl5pPr marL="2057400" indent="-228600" defTabSz="414338">
              <a:lnSpc>
                <a:spcPct val="90000"/>
              </a:lnSpc>
              <a:spcBef>
                <a:spcPct val="20000"/>
              </a:spcBef>
              <a:buClr>
                <a:srgbClr val="F9E27F"/>
              </a:buClr>
              <a:buChar char="»"/>
              <a:defRPr sz="2000" b="1">
                <a:solidFill>
                  <a:schemeClr val="tx1"/>
                </a:solidFill>
                <a:latin typeface="Arial" panose="020B0604020202020204" pitchFamily="34" charset="0"/>
              </a:defRPr>
            </a:lvl5pPr>
            <a:lvl6pPr marL="25146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6pPr>
            <a:lvl7pPr marL="29718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7pPr>
            <a:lvl8pPr marL="34290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8pPr>
            <a:lvl9pPr marL="3886200" indent="-228600" defTabSz="414338" eaLnBrk="0" fontAlgn="base" hangingPunct="0">
              <a:lnSpc>
                <a:spcPct val="90000"/>
              </a:lnSpc>
              <a:spcBef>
                <a:spcPct val="20000"/>
              </a:spcBef>
              <a:spcAft>
                <a:spcPct val="0"/>
              </a:spcAft>
              <a:buClr>
                <a:srgbClr val="F9E27F"/>
              </a:buClr>
              <a:buChar char="»"/>
              <a:defRPr sz="2000" b="1">
                <a:solidFill>
                  <a:schemeClr val="tx1"/>
                </a:solidFill>
                <a:latin typeface="Arial" panose="020B0604020202020204" pitchFamily="34" charset="0"/>
              </a:defRPr>
            </a:lvl9pPr>
          </a:lstStyle>
          <a:p>
            <a:pPr algn="ctr" eaLnBrk="0" fontAlgn="base" hangingPunct="0">
              <a:lnSpc>
                <a:spcPct val="100000"/>
              </a:lnSpc>
              <a:spcBef>
                <a:spcPct val="0"/>
              </a:spcBef>
              <a:spcAft>
                <a:spcPct val="0"/>
              </a:spcAft>
              <a:buClrTx/>
              <a:buSzTx/>
              <a:buNone/>
            </a:pPr>
            <a:r>
              <a:rPr lang="en-US" altLang="en-US" sz="1600" b="0" dirty="0"/>
              <a:t>patients had evidence of increased RBC turnover in the liver and spleen</a:t>
            </a:r>
          </a:p>
        </p:txBody>
      </p:sp>
      <p:pic>
        <p:nvPicPr>
          <p:cNvPr id="135" name="Picture 134" descr="A silhouette of a person&#10;&#10;Description automatically generated">
            <a:extLst>
              <a:ext uri="{FF2B5EF4-FFF2-40B4-BE49-F238E27FC236}">
                <a16:creationId xmlns:a16="http://schemas.microsoft.com/office/drawing/2014/main" id="{424A980F-8F9E-47CD-AB00-90CAE9812BD4}"/>
              </a:ext>
            </a:extLst>
          </p:cNvPr>
          <p:cNvPicPr>
            <a:picLocks noChangeAspect="1"/>
          </p:cNvPicPr>
          <p:nvPr/>
        </p:nvPicPr>
        <p:blipFill>
          <a:blip r:embed="rId3" cstate="screen">
            <a:duotone>
              <a:schemeClr val="accent1">
                <a:shade val="45000"/>
                <a:satMod val="135000"/>
              </a:schemeClr>
              <a:prstClr val="white"/>
            </a:duotone>
          </a:blip>
          <a:stretch>
            <a:fillRect/>
          </a:stretch>
        </p:blipFill>
        <p:spPr>
          <a:xfrm>
            <a:off x="6201305" y="4912847"/>
            <a:ext cx="747441" cy="807235"/>
          </a:xfrm>
          <a:prstGeom prst="rect">
            <a:avLst/>
          </a:prstGeom>
        </p:spPr>
      </p:pic>
      <p:pic>
        <p:nvPicPr>
          <p:cNvPr id="80916" name="Graphic 136" descr="Medical">
            <a:extLst>
              <a:ext uri="{FF2B5EF4-FFF2-40B4-BE49-F238E27FC236}">
                <a16:creationId xmlns:a16="http://schemas.microsoft.com/office/drawing/2014/main" id="{A73904CF-FB5B-4C82-ACD3-387A8DF028D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910254" y="5011864"/>
            <a:ext cx="547000" cy="549113"/>
          </a:xfrm>
          <a:prstGeom prst="rect">
            <a:avLst/>
          </a:prstGeom>
          <a:solidFill>
            <a:srgbClr val="C00000"/>
          </a:solidFill>
          <a:ln>
            <a:noFill/>
          </a:ln>
        </p:spPr>
      </p:pic>
      <p:pic>
        <p:nvPicPr>
          <p:cNvPr id="80919" name="Picture 2" descr="Icon&#10;&#10;Description automatically generated">
            <a:extLst>
              <a:ext uri="{FF2B5EF4-FFF2-40B4-BE49-F238E27FC236}">
                <a16:creationId xmlns:a16="http://schemas.microsoft.com/office/drawing/2014/main" id="{8D10C638-9749-42E3-B012-3D747B3B24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10254" y="2325873"/>
            <a:ext cx="639789" cy="635343"/>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9CA32AED-BFBC-C865-D8C8-894D6DC1B9A3}"/>
              </a:ext>
            </a:extLst>
          </p:cNvPr>
          <p:cNvSpPr>
            <a:spLocks noGrp="1"/>
          </p:cNvSpPr>
          <p:nvPr>
            <p:ph type="title"/>
          </p:nvPr>
        </p:nvSpPr>
        <p:spPr/>
        <p:txBody>
          <a:bodyPr/>
          <a:lstStyle/>
          <a:p>
            <a:r>
              <a:rPr lang="en-US" sz="3200" b="1" dirty="0"/>
              <a:t>Unmet Needs</a:t>
            </a:r>
            <a:endParaRPr lang="en-US" dirty="0"/>
          </a:p>
        </p:txBody>
      </p:sp>
      <p:sp>
        <p:nvSpPr>
          <p:cNvPr id="3" name="Footer Placeholder 2">
            <a:extLst>
              <a:ext uri="{FF2B5EF4-FFF2-40B4-BE49-F238E27FC236}">
                <a16:creationId xmlns:a16="http://schemas.microsoft.com/office/drawing/2014/main" id="{890F9D5D-036E-6BD2-BCFA-187E3019BE46}"/>
              </a:ext>
            </a:extLst>
          </p:cNvPr>
          <p:cNvSpPr>
            <a:spLocks noGrp="1"/>
          </p:cNvSpPr>
          <p:nvPr>
            <p:ph type="ftr" sz="quarter" idx="3"/>
          </p:nvPr>
        </p:nvSpPr>
        <p:spPr/>
        <p:txBody>
          <a:bodyPr/>
          <a:lstStyle/>
          <a:p>
            <a:r>
              <a:rPr lang="it-IT" dirty="0"/>
              <a:t>Risitano AM, et al. </a:t>
            </a:r>
            <a:r>
              <a:rPr lang="it-IT" i="1" dirty="0"/>
              <a:t>Blood. </a:t>
            </a:r>
            <a:r>
              <a:rPr lang="it-IT" dirty="0"/>
              <a:t>2009;113(17):4094-4100.</a:t>
            </a:r>
          </a:p>
        </p:txBody>
      </p:sp>
      <p:pic>
        <p:nvPicPr>
          <p:cNvPr id="10" name="Graphic 9" descr="Downward trend graph with solid fill">
            <a:extLst>
              <a:ext uri="{FF2B5EF4-FFF2-40B4-BE49-F238E27FC236}">
                <a16:creationId xmlns:a16="http://schemas.microsoft.com/office/drawing/2014/main" id="{B3218723-99B4-04F6-1E3E-14F8A577653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04430" y="2320672"/>
            <a:ext cx="676329" cy="676329"/>
          </a:xfrm>
          <a:prstGeom prst="rect">
            <a:avLst/>
          </a:prstGeom>
        </p:spPr>
      </p:pic>
    </p:spTree>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1195</Words>
  <Application>Microsoft Office PowerPoint</Application>
  <PresentationFormat>Widescreen</PresentationFormat>
  <Paragraphs>135</Paragraphs>
  <Slides>11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HemOnc-2020</vt:lpstr>
      <vt:lpstr>Transfusions…How Important Are They for PNH Patients?</vt:lpstr>
      <vt:lpstr>Disclaimer</vt:lpstr>
      <vt:lpstr>Anemia in PNH</vt:lpstr>
      <vt:lpstr>Transfusion of PNH Patients Prior to Complement Inhibitors</vt:lpstr>
      <vt:lpstr>Transfusion of PNH Patients Prior to Complement Inhibitors</vt:lpstr>
      <vt:lpstr>Transfusion of PNH Patients Prior to Complement Inhibitors</vt:lpstr>
      <vt:lpstr>TRIUMPH: Hemoglobin Stabilized While Transfusions Decreased</vt:lpstr>
      <vt:lpstr>Limits of C5 Targeting Therapy</vt:lpstr>
      <vt:lpstr>Unmet Needs</vt:lpstr>
      <vt:lpstr>Pegcetacoplan-Treated Patients Demonstrate Sustained Improvements in Hemoglobin Levels and  Freedom from Transfusions Regardless of Baseline Subgroup</vt:lpstr>
      <vt:lpstr>Transfusion for PNH Patients: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2022-08-03T14:52:11Z</dcterms:modified>
</cp:coreProperties>
</file>