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2"/>
  </p:notesMasterIdLst>
  <p:sldIdLst>
    <p:sldId id="258" r:id="rId2"/>
    <p:sldId id="271" r:id="rId3"/>
    <p:sldId id="259" r:id="rId4"/>
    <p:sldId id="260" r:id="rId5"/>
    <p:sldId id="261" r:id="rId6"/>
    <p:sldId id="262" r:id="rId7"/>
    <p:sldId id="263" r:id="rId8"/>
    <p:sldId id="270" r:id="rId9"/>
    <p:sldId id="267"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5"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1" autoAdjust="0"/>
    <p:restoredTop sz="91077" autoAdjust="0"/>
  </p:normalViewPr>
  <p:slideViewPr>
    <p:cSldViewPr snapToGrid="0">
      <p:cViewPr varScale="1">
        <p:scale>
          <a:sx n="76" d="100"/>
          <a:sy n="76" d="100"/>
        </p:scale>
        <p:origin x="126" y="1290"/>
      </p:cViewPr>
      <p:guideLst>
        <p:guide orient="horz" pos="207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6D441-C104-4422-BCA9-38EA426FA07E}" type="slidenum">
              <a:rPr lang="en-US" smtClean="0"/>
              <a:t>7</a:t>
            </a:fld>
            <a:endParaRPr lang="en-US"/>
          </a:p>
        </p:txBody>
      </p:sp>
    </p:spTree>
    <p:extLst>
      <p:ext uri="{BB962C8B-B14F-4D97-AF65-F5344CB8AC3E}">
        <p14:creationId xmlns:p14="http://schemas.microsoft.com/office/powerpoint/2010/main" val="12467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C50C7F-BC59-9240-AF26-BCFA7284486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18743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9738"/>
            <a:ext cx="11419489" cy="2852737"/>
          </a:xfrm>
        </p:spPr>
        <p:txBody>
          <a:bodyPr>
            <a:normAutofit/>
          </a:bodyPr>
          <a:lstStyle/>
          <a:p>
            <a:r>
              <a:rPr lang="en-US" sz="4600" dirty="0"/>
              <a:t>LDH and Evolving Treatment Success?</a:t>
            </a:r>
          </a:p>
        </p:txBody>
      </p:sp>
      <p:sp>
        <p:nvSpPr>
          <p:cNvPr id="3" name="Subtitle 2"/>
          <p:cNvSpPr>
            <a:spLocks noGrp="1"/>
          </p:cNvSpPr>
          <p:nvPr>
            <p:ph type="body" idx="1"/>
          </p:nvPr>
        </p:nvSpPr>
        <p:spPr>
          <a:xfrm>
            <a:off x="609601" y="4589463"/>
            <a:ext cx="10515600" cy="1622151"/>
          </a:xfrm>
        </p:spPr>
        <p:txBody>
          <a:bodyPr/>
          <a:lstStyle/>
          <a:p>
            <a:r>
              <a:rPr lang="en-US" dirty="0"/>
              <a:t>Carlos M. de Castro, MD</a:t>
            </a:r>
          </a:p>
          <a:p>
            <a:r>
              <a:rPr lang="en-US" dirty="0"/>
              <a:t>Professor of Medicine</a:t>
            </a:r>
          </a:p>
          <a:p>
            <a:r>
              <a:rPr lang="en-US" dirty="0"/>
              <a:t>Duke University School of Medicine</a:t>
            </a:r>
          </a:p>
          <a:p>
            <a:r>
              <a:rPr lang="en-US" dirty="0"/>
              <a:t>Durham, NC</a:t>
            </a:r>
          </a:p>
        </p:txBody>
      </p:sp>
    </p:spTree>
    <p:extLst>
      <p:ext uri="{BB962C8B-B14F-4D97-AF65-F5344CB8AC3E}">
        <p14:creationId xmlns:p14="http://schemas.microsoft.com/office/powerpoint/2010/main" val="188887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3654-B397-73F3-9308-EBA5F033D51D}"/>
              </a:ext>
            </a:extLst>
          </p:cNvPr>
          <p:cNvSpPr>
            <a:spLocks noGrp="1"/>
          </p:cNvSpPr>
          <p:nvPr>
            <p:ph type="title"/>
          </p:nvPr>
        </p:nvSpPr>
        <p:spPr/>
        <p:txBody>
          <a:bodyPr>
            <a:normAutofit/>
          </a:bodyPr>
          <a:lstStyle/>
          <a:p>
            <a:r>
              <a:rPr lang="en-US" dirty="0"/>
              <a:t>Summary</a:t>
            </a:r>
          </a:p>
        </p:txBody>
      </p:sp>
      <p:sp>
        <p:nvSpPr>
          <p:cNvPr id="3" name="Subtitle 2">
            <a:extLst>
              <a:ext uri="{FF2B5EF4-FFF2-40B4-BE49-F238E27FC236}">
                <a16:creationId xmlns:a16="http://schemas.microsoft.com/office/drawing/2014/main" id="{3F55BB6B-94AD-79E4-0C59-D82C6B2FF4E6}"/>
              </a:ext>
            </a:extLst>
          </p:cNvPr>
          <p:cNvSpPr>
            <a:spLocks noGrp="1"/>
          </p:cNvSpPr>
          <p:nvPr>
            <p:ph idx="1"/>
          </p:nvPr>
        </p:nvSpPr>
        <p:spPr/>
        <p:txBody>
          <a:bodyPr>
            <a:normAutofit/>
          </a:bodyPr>
          <a:lstStyle/>
          <a:p>
            <a:pPr marL="342900" indent="-342900" algn="l">
              <a:spcBef>
                <a:spcPts val="2400"/>
              </a:spcBef>
              <a:buFont typeface="Arial" panose="020B0604020202020204" pitchFamily="34" charset="0"/>
              <a:buChar char="•"/>
            </a:pPr>
            <a:r>
              <a:rPr lang="en-US" sz="2800" dirty="0"/>
              <a:t>LDH used as a marker of hemolysis in PNH</a:t>
            </a:r>
          </a:p>
          <a:p>
            <a:pPr marL="342900" indent="-342900" algn="l">
              <a:spcBef>
                <a:spcPts val="2400"/>
              </a:spcBef>
              <a:buFont typeface="Arial" panose="020B0604020202020204" pitchFamily="34" charset="0"/>
              <a:buChar char="•"/>
            </a:pPr>
            <a:r>
              <a:rPr lang="en-US" sz="2800" dirty="0"/>
              <a:t>LDH can be used to monitor response to therapy</a:t>
            </a:r>
          </a:p>
          <a:p>
            <a:pPr marL="342900" indent="-342900" algn="l">
              <a:spcBef>
                <a:spcPts val="2400"/>
              </a:spcBef>
              <a:buFont typeface="Arial" panose="020B0604020202020204" pitchFamily="34" charset="0"/>
              <a:buChar char="•"/>
            </a:pPr>
            <a:r>
              <a:rPr lang="en-US" sz="2800" dirty="0"/>
              <a:t>If LDH is persistently elevated while on C5 inhibitor therapy, look for evidence of extravascular hemolysis (EVH)</a:t>
            </a:r>
          </a:p>
          <a:p>
            <a:pPr marL="342900" indent="-342900" algn="l">
              <a:spcBef>
                <a:spcPts val="2400"/>
              </a:spcBef>
              <a:buFont typeface="Arial" panose="020B0604020202020204" pitchFamily="34" charset="0"/>
              <a:buChar char="•"/>
            </a:pPr>
            <a:r>
              <a:rPr lang="en-US" sz="2800" dirty="0"/>
              <a:t>If the patient has evidence of EVH and is symptomatic from their anemia, consider changing to a C3 inhibitor</a:t>
            </a:r>
          </a:p>
        </p:txBody>
      </p:sp>
    </p:spTree>
    <p:extLst>
      <p:ext uri="{BB962C8B-B14F-4D97-AF65-F5344CB8AC3E}">
        <p14:creationId xmlns:p14="http://schemas.microsoft.com/office/powerpoint/2010/main" val="250845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7590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Lactate Dehydrogenase?</a:t>
            </a:r>
          </a:p>
        </p:txBody>
      </p:sp>
      <p:sp>
        <p:nvSpPr>
          <p:cNvPr id="3" name="Content Placeholder 2"/>
          <p:cNvSpPr>
            <a:spLocks noGrp="1"/>
          </p:cNvSpPr>
          <p:nvPr>
            <p:ph idx="1"/>
          </p:nvPr>
        </p:nvSpPr>
        <p:spPr>
          <a:xfrm>
            <a:off x="838200" y="3774707"/>
            <a:ext cx="10515600" cy="2055992"/>
          </a:xfrm>
        </p:spPr>
        <p:txBody>
          <a:bodyPr/>
          <a:lstStyle/>
          <a:p>
            <a:r>
              <a:rPr lang="en-US" dirty="0"/>
              <a:t>Enzyme found in nearly all living cells</a:t>
            </a:r>
          </a:p>
          <a:p>
            <a:r>
              <a:rPr lang="en-US" dirty="0"/>
              <a:t>Catalyzes the conversion of lactate to pyruvate and back, converts NAD+ to NADH and back</a:t>
            </a:r>
          </a:p>
          <a:p>
            <a:r>
              <a:rPr lang="en-US" dirty="0"/>
              <a:t>Can be a marker of tissue damage, but non-specific</a:t>
            </a:r>
          </a:p>
        </p:txBody>
      </p:sp>
      <p:grpSp>
        <p:nvGrpSpPr>
          <p:cNvPr id="62" name="Group 61">
            <a:extLst>
              <a:ext uri="{FF2B5EF4-FFF2-40B4-BE49-F238E27FC236}">
                <a16:creationId xmlns:a16="http://schemas.microsoft.com/office/drawing/2014/main" id="{A6E6CD86-E550-E03B-E037-97442509A319}"/>
              </a:ext>
            </a:extLst>
          </p:cNvPr>
          <p:cNvGrpSpPr/>
          <p:nvPr/>
        </p:nvGrpSpPr>
        <p:grpSpPr>
          <a:xfrm>
            <a:off x="1958257" y="1551613"/>
            <a:ext cx="7417241" cy="1292878"/>
            <a:chOff x="1958257" y="1551613"/>
            <a:chExt cx="7417241" cy="1292878"/>
          </a:xfrm>
        </p:grpSpPr>
        <p:grpSp>
          <p:nvGrpSpPr>
            <p:cNvPr id="39" name="Group 38">
              <a:extLst>
                <a:ext uri="{FF2B5EF4-FFF2-40B4-BE49-F238E27FC236}">
                  <a16:creationId xmlns:a16="http://schemas.microsoft.com/office/drawing/2014/main" id="{76F85837-B4D9-1167-D7E5-EE7519B64C0E}"/>
                </a:ext>
              </a:extLst>
            </p:cNvPr>
            <p:cNvGrpSpPr/>
            <p:nvPr/>
          </p:nvGrpSpPr>
          <p:grpSpPr>
            <a:xfrm>
              <a:off x="2419809" y="1890167"/>
              <a:ext cx="754789" cy="676050"/>
              <a:chOff x="2374840" y="2075818"/>
              <a:chExt cx="754789" cy="676050"/>
            </a:xfrm>
          </p:grpSpPr>
          <p:cxnSp>
            <p:nvCxnSpPr>
              <p:cNvPr id="7" name="Straight Connector 6">
                <a:extLst>
                  <a:ext uri="{FF2B5EF4-FFF2-40B4-BE49-F238E27FC236}">
                    <a16:creationId xmlns:a16="http://schemas.microsoft.com/office/drawing/2014/main" id="{22A902CB-1425-7713-32A6-04D237F6E9D5}"/>
                  </a:ext>
                </a:extLst>
              </p:cNvPr>
              <p:cNvCxnSpPr/>
              <p:nvPr/>
            </p:nvCxnSpPr>
            <p:spPr>
              <a:xfrm>
                <a:off x="2595856" y="2075818"/>
                <a:ext cx="0" cy="2513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84A6B6B-B963-FCAC-2031-3420860D044B}"/>
                  </a:ext>
                </a:extLst>
              </p:cNvPr>
              <p:cNvCxnSpPr>
                <a:cxnSpLocks/>
              </p:cNvCxnSpPr>
              <p:nvPr/>
            </p:nvCxnSpPr>
            <p:spPr>
              <a:xfrm flipH="1">
                <a:off x="2374840" y="2327170"/>
                <a:ext cx="221016" cy="1213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FB99B-76ED-58C1-760E-D9EB8F10D975}"/>
                  </a:ext>
                </a:extLst>
              </p:cNvPr>
              <p:cNvCxnSpPr>
                <a:cxnSpLocks/>
              </p:cNvCxnSpPr>
              <p:nvPr/>
            </p:nvCxnSpPr>
            <p:spPr>
              <a:xfrm>
                <a:off x="2595856" y="2327170"/>
                <a:ext cx="281687" cy="164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C7420D-50E1-8BA0-8CDD-4FFCA686437F}"/>
                  </a:ext>
                </a:extLst>
              </p:cNvPr>
              <p:cNvCxnSpPr>
                <a:cxnSpLocks/>
              </p:cNvCxnSpPr>
              <p:nvPr/>
            </p:nvCxnSpPr>
            <p:spPr>
              <a:xfrm>
                <a:off x="2895598" y="2535185"/>
                <a:ext cx="0" cy="216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841099-23A0-59BF-88E8-1CC7594E2C36}"/>
                  </a:ext>
                </a:extLst>
              </p:cNvPr>
              <p:cNvCxnSpPr>
                <a:cxnSpLocks/>
              </p:cNvCxnSpPr>
              <p:nvPr/>
            </p:nvCxnSpPr>
            <p:spPr>
              <a:xfrm>
                <a:off x="2867352" y="2478846"/>
                <a:ext cx="30627" cy="738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1EF742-E66A-6118-E33D-F5C2BA333BC7}"/>
                  </a:ext>
                </a:extLst>
              </p:cNvPr>
              <p:cNvCxnSpPr>
                <a:cxnSpLocks/>
              </p:cNvCxnSpPr>
              <p:nvPr/>
            </p:nvCxnSpPr>
            <p:spPr>
              <a:xfrm flipH="1">
                <a:off x="2877543" y="2327170"/>
                <a:ext cx="241895" cy="1516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500D560-2482-2B7E-502E-F9129CA0FD2C}"/>
                  </a:ext>
                </a:extLst>
              </p:cNvPr>
              <p:cNvCxnSpPr>
                <a:cxnSpLocks/>
              </p:cNvCxnSpPr>
              <p:nvPr/>
            </p:nvCxnSpPr>
            <p:spPr>
              <a:xfrm flipH="1">
                <a:off x="2895598" y="2403008"/>
                <a:ext cx="234031" cy="1321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FCDAC96-4AF6-E9BF-05BA-2803EE12B682}"/>
                </a:ext>
              </a:extLst>
            </p:cNvPr>
            <p:cNvGrpSpPr/>
            <p:nvPr/>
          </p:nvGrpSpPr>
          <p:grpSpPr>
            <a:xfrm>
              <a:off x="6496823" y="1824648"/>
              <a:ext cx="758309" cy="678431"/>
              <a:chOff x="6018034" y="2010299"/>
              <a:chExt cx="758309" cy="678431"/>
            </a:xfrm>
          </p:grpSpPr>
          <p:cxnSp>
            <p:nvCxnSpPr>
              <p:cNvPr id="29" name="Straight Connector 28">
                <a:extLst>
                  <a:ext uri="{FF2B5EF4-FFF2-40B4-BE49-F238E27FC236}">
                    <a16:creationId xmlns:a16="http://schemas.microsoft.com/office/drawing/2014/main" id="{F3195102-A616-CAFA-8A9D-8F8FF917B42C}"/>
                  </a:ext>
                </a:extLst>
              </p:cNvPr>
              <p:cNvCxnSpPr>
                <a:cxnSpLocks/>
              </p:cNvCxnSpPr>
              <p:nvPr/>
            </p:nvCxnSpPr>
            <p:spPr>
              <a:xfrm>
                <a:off x="6209233" y="2010299"/>
                <a:ext cx="0" cy="278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F3AE50-B6AD-48A5-8289-CE742CB59D16}"/>
                  </a:ext>
                </a:extLst>
              </p:cNvPr>
              <p:cNvCxnSpPr>
                <a:cxnSpLocks/>
              </p:cNvCxnSpPr>
              <p:nvPr/>
            </p:nvCxnSpPr>
            <p:spPr>
              <a:xfrm flipH="1">
                <a:off x="6018034" y="2259270"/>
                <a:ext cx="229298" cy="134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5E91E6-9A42-A3D7-A350-A25DE7C2389B}"/>
                  </a:ext>
                </a:extLst>
              </p:cNvPr>
              <p:cNvCxnSpPr>
                <a:cxnSpLocks/>
              </p:cNvCxnSpPr>
              <p:nvPr/>
            </p:nvCxnSpPr>
            <p:spPr>
              <a:xfrm>
                <a:off x="6235427" y="2256889"/>
                <a:ext cx="281687" cy="1646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5C96EDD-90B3-226E-D5C9-FB5C04835198}"/>
                  </a:ext>
                </a:extLst>
              </p:cNvPr>
              <p:cNvCxnSpPr>
                <a:cxnSpLocks/>
              </p:cNvCxnSpPr>
              <p:nvPr/>
            </p:nvCxnSpPr>
            <p:spPr>
              <a:xfrm>
                <a:off x="6542312" y="2472047"/>
                <a:ext cx="0" cy="2166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5441EA-09A4-FFCE-EE7E-5CB758CAB4A0}"/>
                  </a:ext>
                </a:extLst>
              </p:cNvPr>
              <p:cNvCxnSpPr>
                <a:cxnSpLocks/>
              </p:cNvCxnSpPr>
              <p:nvPr/>
            </p:nvCxnSpPr>
            <p:spPr>
              <a:xfrm flipH="1">
                <a:off x="6524257" y="2264032"/>
                <a:ext cx="241895" cy="1516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B299B9-A925-6CE4-8874-97EB072FF537}"/>
                  </a:ext>
                </a:extLst>
              </p:cNvPr>
              <p:cNvCxnSpPr>
                <a:cxnSpLocks/>
              </p:cNvCxnSpPr>
              <p:nvPr/>
            </p:nvCxnSpPr>
            <p:spPr>
              <a:xfrm flipH="1">
                <a:off x="6542312" y="2339870"/>
                <a:ext cx="234031" cy="1321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055AC39-8CAA-0B0F-F5E2-B4B03933118E}"/>
                  </a:ext>
                </a:extLst>
              </p:cNvPr>
              <p:cNvCxnSpPr>
                <a:cxnSpLocks/>
              </p:cNvCxnSpPr>
              <p:nvPr/>
            </p:nvCxnSpPr>
            <p:spPr>
              <a:xfrm>
                <a:off x="6516706" y="2415704"/>
                <a:ext cx="30627" cy="738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946C2BD-F677-1546-FA5A-0D3B272AD1D4}"/>
                  </a:ext>
                </a:extLst>
              </p:cNvPr>
              <p:cNvCxnSpPr>
                <a:cxnSpLocks/>
              </p:cNvCxnSpPr>
              <p:nvPr/>
            </p:nvCxnSpPr>
            <p:spPr>
              <a:xfrm>
                <a:off x="6278288" y="2010299"/>
                <a:ext cx="0" cy="2780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5D8D8458-B4E5-FD44-4E9B-1CD553E4B8DC}"/>
                </a:ext>
              </a:extLst>
            </p:cNvPr>
            <p:cNvSpPr txBox="1"/>
            <p:nvPr/>
          </p:nvSpPr>
          <p:spPr>
            <a:xfrm>
              <a:off x="2394340" y="1622656"/>
              <a:ext cx="492443" cy="338554"/>
            </a:xfrm>
            <a:prstGeom prst="rect">
              <a:avLst/>
            </a:prstGeom>
            <a:noFill/>
          </p:spPr>
          <p:txBody>
            <a:bodyPr wrap="none" rtlCol="0">
              <a:spAutoFit/>
            </a:bodyPr>
            <a:lstStyle/>
            <a:p>
              <a:r>
                <a:rPr lang="en-US" sz="1600" b="1" dirty="0"/>
                <a:t>OH</a:t>
              </a:r>
            </a:p>
          </p:txBody>
        </p:sp>
        <p:sp>
          <p:nvSpPr>
            <p:cNvPr id="42" name="TextBox 41">
              <a:extLst>
                <a:ext uri="{FF2B5EF4-FFF2-40B4-BE49-F238E27FC236}">
                  <a16:creationId xmlns:a16="http://schemas.microsoft.com/office/drawing/2014/main" id="{97867EFA-A9D6-3958-4B2E-76EFD6464C8C}"/>
                </a:ext>
              </a:extLst>
            </p:cNvPr>
            <p:cNvSpPr txBox="1"/>
            <p:nvPr/>
          </p:nvSpPr>
          <p:spPr>
            <a:xfrm>
              <a:off x="1958257" y="2141327"/>
              <a:ext cx="554960" cy="338554"/>
            </a:xfrm>
            <a:prstGeom prst="rect">
              <a:avLst/>
            </a:prstGeom>
            <a:noFill/>
          </p:spPr>
          <p:txBody>
            <a:bodyPr wrap="none" rtlCol="0">
              <a:spAutoFit/>
            </a:bodyPr>
            <a:lstStyle/>
            <a:p>
              <a:r>
                <a:rPr lang="en-US" sz="1600" b="1" dirty="0"/>
                <a:t>H</a:t>
              </a:r>
              <a:r>
                <a:rPr lang="en-US" sz="1600" b="1" baseline="-25000" dirty="0"/>
                <a:t>3</a:t>
              </a:r>
              <a:r>
                <a:rPr lang="en-US" sz="1600" b="1" dirty="0"/>
                <a:t>C</a:t>
              </a:r>
            </a:p>
          </p:txBody>
        </p:sp>
        <p:sp>
          <p:nvSpPr>
            <p:cNvPr id="43" name="TextBox 42">
              <a:extLst>
                <a:ext uri="{FF2B5EF4-FFF2-40B4-BE49-F238E27FC236}">
                  <a16:creationId xmlns:a16="http://schemas.microsoft.com/office/drawing/2014/main" id="{B6522221-8667-3733-C4C7-9F4C27E39ABC}"/>
                </a:ext>
              </a:extLst>
            </p:cNvPr>
            <p:cNvSpPr txBox="1"/>
            <p:nvPr/>
          </p:nvSpPr>
          <p:spPr>
            <a:xfrm>
              <a:off x="3110676" y="1954790"/>
              <a:ext cx="344966" cy="338554"/>
            </a:xfrm>
            <a:prstGeom prst="rect">
              <a:avLst/>
            </a:prstGeom>
            <a:noFill/>
          </p:spPr>
          <p:txBody>
            <a:bodyPr wrap="none" rtlCol="0">
              <a:spAutoFit/>
            </a:bodyPr>
            <a:lstStyle/>
            <a:p>
              <a:r>
                <a:rPr lang="en-US" sz="1600" b="1" dirty="0"/>
                <a:t>O</a:t>
              </a:r>
            </a:p>
          </p:txBody>
        </p:sp>
        <p:sp>
          <p:nvSpPr>
            <p:cNvPr id="44" name="TextBox 43">
              <a:extLst>
                <a:ext uri="{FF2B5EF4-FFF2-40B4-BE49-F238E27FC236}">
                  <a16:creationId xmlns:a16="http://schemas.microsoft.com/office/drawing/2014/main" id="{3034FBB3-5064-79FD-7697-4E20B4EBA9DD}"/>
                </a:ext>
              </a:extLst>
            </p:cNvPr>
            <p:cNvSpPr txBox="1"/>
            <p:nvPr/>
          </p:nvSpPr>
          <p:spPr>
            <a:xfrm>
              <a:off x="2694997" y="2505937"/>
              <a:ext cx="492443" cy="338554"/>
            </a:xfrm>
            <a:prstGeom prst="rect">
              <a:avLst/>
            </a:prstGeom>
            <a:noFill/>
          </p:spPr>
          <p:txBody>
            <a:bodyPr wrap="none" rtlCol="0">
              <a:spAutoFit/>
            </a:bodyPr>
            <a:lstStyle/>
            <a:p>
              <a:r>
                <a:rPr lang="en-US" sz="1600" b="1" dirty="0"/>
                <a:t>OH</a:t>
              </a:r>
            </a:p>
          </p:txBody>
        </p:sp>
        <p:sp>
          <p:nvSpPr>
            <p:cNvPr id="46" name="TextBox 45">
              <a:extLst>
                <a:ext uri="{FF2B5EF4-FFF2-40B4-BE49-F238E27FC236}">
                  <a16:creationId xmlns:a16="http://schemas.microsoft.com/office/drawing/2014/main" id="{D5A5F387-23EC-C823-0A0E-887E9A632D85}"/>
                </a:ext>
              </a:extLst>
            </p:cNvPr>
            <p:cNvSpPr txBox="1"/>
            <p:nvPr/>
          </p:nvSpPr>
          <p:spPr>
            <a:xfrm>
              <a:off x="6027468" y="2080651"/>
              <a:ext cx="554960" cy="338554"/>
            </a:xfrm>
            <a:prstGeom prst="rect">
              <a:avLst/>
            </a:prstGeom>
            <a:noFill/>
          </p:spPr>
          <p:txBody>
            <a:bodyPr wrap="none" rtlCol="0">
              <a:spAutoFit/>
            </a:bodyPr>
            <a:lstStyle/>
            <a:p>
              <a:r>
                <a:rPr lang="en-US" sz="1600" b="1" dirty="0"/>
                <a:t>H</a:t>
              </a:r>
              <a:r>
                <a:rPr lang="en-US" sz="1600" b="1" baseline="-25000" dirty="0"/>
                <a:t>3</a:t>
              </a:r>
              <a:r>
                <a:rPr lang="en-US" sz="1600" b="1" dirty="0"/>
                <a:t>C</a:t>
              </a:r>
            </a:p>
          </p:txBody>
        </p:sp>
        <p:sp>
          <p:nvSpPr>
            <p:cNvPr id="47" name="TextBox 46">
              <a:extLst>
                <a:ext uri="{FF2B5EF4-FFF2-40B4-BE49-F238E27FC236}">
                  <a16:creationId xmlns:a16="http://schemas.microsoft.com/office/drawing/2014/main" id="{732853FC-272F-9570-482D-6D648149C438}"/>
                </a:ext>
              </a:extLst>
            </p:cNvPr>
            <p:cNvSpPr txBox="1"/>
            <p:nvPr/>
          </p:nvSpPr>
          <p:spPr>
            <a:xfrm>
              <a:off x="7182072" y="1899914"/>
              <a:ext cx="344966" cy="338554"/>
            </a:xfrm>
            <a:prstGeom prst="rect">
              <a:avLst/>
            </a:prstGeom>
            <a:noFill/>
          </p:spPr>
          <p:txBody>
            <a:bodyPr wrap="none" rtlCol="0">
              <a:spAutoFit/>
            </a:bodyPr>
            <a:lstStyle/>
            <a:p>
              <a:r>
                <a:rPr lang="en-US" sz="1600" b="1" dirty="0"/>
                <a:t>O</a:t>
              </a:r>
            </a:p>
          </p:txBody>
        </p:sp>
        <p:sp>
          <p:nvSpPr>
            <p:cNvPr id="48" name="TextBox 47">
              <a:extLst>
                <a:ext uri="{FF2B5EF4-FFF2-40B4-BE49-F238E27FC236}">
                  <a16:creationId xmlns:a16="http://schemas.microsoft.com/office/drawing/2014/main" id="{0C676C44-4D4F-98C8-DAA3-D191C8285789}"/>
                </a:ext>
              </a:extLst>
            </p:cNvPr>
            <p:cNvSpPr txBox="1"/>
            <p:nvPr/>
          </p:nvSpPr>
          <p:spPr>
            <a:xfrm>
              <a:off x="6776163" y="2451237"/>
              <a:ext cx="492443" cy="338554"/>
            </a:xfrm>
            <a:prstGeom prst="rect">
              <a:avLst/>
            </a:prstGeom>
            <a:noFill/>
          </p:spPr>
          <p:txBody>
            <a:bodyPr wrap="none" rtlCol="0">
              <a:spAutoFit/>
            </a:bodyPr>
            <a:lstStyle/>
            <a:p>
              <a:r>
                <a:rPr lang="en-US" sz="1600" b="1" dirty="0"/>
                <a:t>OH</a:t>
              </a:r>
            </a:p>
          </p:txBody>
        </p:sp>
        <p:sp>
          <p:nvSpPr>
            <p:cNvPr id="49" name="TextBox 48">
              <a:extLst>
                <a:ext uri="{FF2B5EF4-FFF2-40B4-BE49-F238E27FC236}">
                  <a16:creationId xmlns:a16="http://schemas.microsoft.com/office/drawing/2014/main" id="{BBFB5C64-09E5-31D3-1022-77A82C4DE7E5}"/>
                </a:ext>
              </a:extLst>
            </p:cNvPr>
            <p:cNvSpPr txBox="1"/>
            <p:nvPr/>
          </p:nvSpPr>
          <p:spPr>
            <a:xfrm>
              <a:off x="6552471" y="1551613"/>
              <a:ext cx="344966" cy="338554"/>
            </a:xfrm>
            <a:prstGeom prst="rect">
              <a:avLst/>
            </a:prstGeom>
            <a:noFill/>
          </p:spPr>
          <p:txBody>
            <a:bodyPr wrap="none" rtlCol="0">
              <a:spAutoFit/>
            </a:bodyPr>
            <a:lstStyle/>
            <a:p>
              <a:r>
                <a:rPr lang="en-US" sz="1600" b="1" dirty="0"/>
                <a:t>O</a:t>
              </a:r>
            </a:p>
          </p:txBody>
        </p:sp>
        <p:sp>
          <p:nvSpPr>
            <p:cNvPr id="50" name="TextBox 49">
              <a:extLst>
                <a:ext uri="{FF2B5EF4-FFF2-40B4-BE49-F238E27FC236}">
                  <a16:creationId xmlns:a16="http://schemas.microsoft.com/office/drawing/2014/main" id="{5034F62C-AC9E-5B8F-6E2C-24F8335F4D5D}"/>
                </a:ext>
              </a:extLst>
            </p:cNvPr>
            <p:cNvSpPr txBox="1"/>
            <p:nvPr/>
          </p:nvSpPr>
          <p:spPr>
            <a:xfrm>
              <a:off x="3577159" y="2054581"/>
              <a:ext cx="1151781" cy="338554"/>
            </a:xfrm>
            <a:prstGeom prst="rect">
              <a:avLst/>
            </a:prstGeom>
            <a:noFill/>
          </p:spPr>
          <p:txBody>
            <a:bodyPr wrap="square" rtlCol="0">
              <a:spAutoFit/>
            </a:bodyPr>
            <a:lstStyle/>
            <a:p>
              <a:r>
                <a:rPr lang="en-US" sz="1600" b="1" dirty="0"/>
                <a:t>+     NAD</a:t>
              </a:r>
              <a:r>
                <a:rPr lang="en-US" sz="1600" b="1" baseline="30000" dirty="0"/>
                <a:t>+</a:t>
              </a:r>
            </a:p>
          </p:txBody>
        </p:sp>
        <p:sp>
          <p:nvSpPr>
            <p:cNvPr id="51" name="TextBox 50">
              <a:extLst>
                <a:ext uri="{FF2B5EF4-FFF2-40B4-BE49-F238E27FC236}">
                  <a16:creationId xmlns:a16="http://schemas.microsoft.com/office/drawing/2014/main" id="{6A35FA0A-43A1-7FF1-D97D-913571552A9C}"/>
                </a:ext>
              </a:extLst>
            </p:cNvPr>
            <p:cNvSpPr txBox="1"/>
            <p:nvPr/>
          </p:nvSpPr>
          <p:spPr>
            <a:xfrm>
              <a:off x="7746526" y="2055406"/>
              <a:ext cx="1628972" cy="338554"/>
            </a:xfrm>
            <a:prstGeom prst="rect">
              <a:avLst/>
            </a:prstGeom>
            <a:noFill/>
          </p:spPr>
          <p:txBody>
            <a:bodyPr wrap="none" rtlCol="0">
              <a:spAutoFit/>
            </a:bodyPr>
            <a:lstStyle/>
            <a:p>
              <a:r>
                <a:rPr lang="en-US" sz="1600" b="1" dirty="0"/>
                <a:t>+    NADH + H</a:t>
              </a:r>
              <a:r>
                <a:rPr lang="en-US" sz="1600" b="1" baseline="30000" dirty="0"/>
                <a:t>+</a:t>
              </a:r>
            </a:p>
          </p:txBody>
        </p:sp>
        <p:cxnSp>
          <p:nvCxnSpPr>
            <p:cNvPr id="53" name="Straight Arrow Connector 52">
              <a:extLst>
                <a:ext uri="{FF2B5EF4-FFF2-40B4-BE49-F238E27FC236}">
                  <a16:creationId xmlns:a16="http://schemas.microsoft.com/office/drawing/2014/main" id="{52B0ADC0-5081-E54B-B525-777B7629228B}"/>
                </a:ext>
              </a:extLst>
            </p:cNvPr>
            <p:cNvCxnSpPr>
              <a:cxnSpLocks/>
            </p:cNvCxnSpPr>
            <p:nvPr/>
          </p:nvCxnSpPr>
          <p:spPr>
            <a:xfrm>
              <a:off x="4918130" y="2222587"/>
              <a:ext cx="74013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152D983-B7F6-D99C-BC74-E6FCFA70E64A}"/>
                </a:ext>
              </a:extLst>
            </p:cNvPr>
            <p:cNvCxnSpPr>
              <a:cxnSpLocks/>
            </p:cNvCxnSpPr>
            <p:nvPr/>
          </p:nvCxnSpPr>
          <p:spPr>
            <a:xfrm flipH="1">
              <a:off x="4916133" y="2374080"/>
              <a:ext cx="7240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BBEF2942-869D-B83F-5C83-209F4170DE45}"/>
              </a:ext>
            </a:extLst>
          </p:cNvPr>
          <p:cNvSpPr txBox="1"/>
          <p:nvPr/>
        </p:nvSpPr>
        <p:spPr>
          <a:xfrm>
            <a:off x="1970053" y="3065336"/>
            <a:ext cx="1407180" cy="369332"/>
          </a:xfrm>
          <a:prstGeom prst="rect">
            <a:avLst/>
          </a:prstGeom>
          <a:noFill/>
        </p:spPr>
        <p:txBody>
          <a:bodyPr wrap="none" rtlCol="0">
            <a:spAutoFit/>
          </a:bodyPr>
          <a:lstStyle/>
          <a:p>
            <a:pPr algn="ctr"/>
            <a:r>
              <a:rPr lang="en-US" b="1" u="sng" dirty="0"/>
              <a:t>Lactic Acid</a:t>
            </a:r>
          </a:p>
        </p:txBody>
      </p:sp>
      <p:sp>
        <p:nvSpPr>
          <p:cNvPr id="59" name="TextBox 58">
            <a:extLst>
              <a:ext uri="{FF2B5EF4-FFF2-40B4-BE49-F238E27FC236}">
                <a16:creationId xmlns:a16="http://schemas.microsoft.com/office/drawing/2014/main" id="{66624336-468B-33F3-32D6-9DDA217FA874}"/>
              </a:ext>
            </a:extLst>
          </p:cNvPr>
          <p:cNvSpPr txBox="1"/>
          <p:nvPr/>
        </p:nvSpPr>
        <p:spPr>
          <a:xfrm>
            <a:off x="6039438" y="3066819"/>
            <a:ext cx="1573892" cy="369332"/>
          </a:xfrm>
          <a:prstGeom prst="rect">
            <a:avLst/>
          </a:prstGeom>
          <a:noFill/>
        </p:spPr>
        <p:txBody>
          <a:bodyPr wrap="none" rtlCol="0">
            <a:spAutoFit/>
          </a:bodyPr>
          <a:lstStyle/>
          <a:p>
            <a:pPr algn="ctr"/>
            <a:r>
              <a:rPr lang="en-US" b="1" u="sng" dirty="0"/>
              <a:t>Pyruvic Acid</a:t>
            </a:r>
          </a:p>
        </p:txBody>
      </p:sp>
      <p:sp>
        <p:nvSpPr>
          <p:cNvPr id="61" name="Footer Placeholder 60">
            <a:extLst>
              <a:ext uri="{FF2B5EF4-FFF2-40B4-BE49-F238E27FC236}">
                <a16:creationId xmlns:a16="http://schemas.microsoft.com/office/drawing/2014/main" id="{0C8DEAAC-8A60-C305-EF28-1A24ADBB6B69}"/>
              </a:ext>
            </a:extLst>
          </p:cNvPr>
          <p:cNvSpPr>
            <a:spLocks noGrp="1"/>
          </p:cNvSpPr>
          <p:nvPr>
            <p:ph type="ftr" sz="quarter" idx="3"/>
          </p:nvPr>
        </p:nvSpPr>
        <p:spPr/>
        <p:txBody>
          <a:bodyPr/>
          <a:lstStyle/>
          <a:p>
            <a:r>
              <a:rPr lang="en-US" dirty="0"/>
              <a:t>NAD+ = nicotinamide adenine dinucleotide</a:t>
            </a:r>
          </a:p>
          <a:p>
            <a:r>
              <a:rPr lang="en-US" dirty="0"/>
              <a:t>NADH = nicotinamide adenine dinucleotide, reduced</a:t>
            </a:r>
          </a:p>
          <a:p>
            <a:endParaRPr lang="en-US" dirty="0"/>
          </a:p>
          <a:p>
            <a:r>
              <a:rPr lang="en-US" dirty="0"/>
              <a:t>Schumann G, et al. Part 3. </a:t>
            </a:r>
            <a:r>
              <a:rPr lang="en-US" i="1" dirty="0"/>
              <a:t>Clin Chem Lab Med. </a:t>
            </a:r>
            <a:r>
              <a:rPr lang="en-US" dirty="0"/>
              <a:t>2002 Jun;40(6):643-8.</a:t>
            </a:r>
          </a:p>
        </p:txBody>
      </p:sp>
    </p:spTree>
    <p:extLst>
      <p:ext uri="{BB962C8B-B14F-4D97-AF65-F5344CB8AC3E}">
        <p14:creationId xmlns:p14="http://schemas.microsoft.com/office/powerpoint/2010/main" val="40222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Lactate Dehydrogenase?</a:t>
            </a:r>
          </a:p>
        </p:txBody>
      </p:sp>
      <p:sp>
        <p:nvSpPr>
          <p:cNvPr id="3" name="Content Placeholder 2"/>
          <p:cNvSpPr>
            <a:spLocks noGrp="1"/>
          </p:cNvSpPr>
          <p:nvPr>
            <p:ph idx="1"/>
          </p:nvPr>
        </p:nvSpPr>
        <p:spPr/>
        <p:txBody>
          <a:bodyPr/>
          <a:lstStyle/>
          <a:p>
            <a:pPr>
              <a:spcBef>
                <a:spcPts val="1200"/>
              </a:spcBef>
            </a:pPr>
            <a:r>
              <a:rPr lang="en-US" dirty="0"/>
              <a:t>LDH enzyme is a tetramer consisting of 4 subunits</a:t>
            </a:r>
          </a:p>
          <a:p>
            <a:pPr>
              <a:spcBef>
                <a:spcPts val="1200"/>
              </a:spcBef>
            </a:pPr>
            <a:r>
              <a:rPr lang="en-US" dirty="0"/>
              <a:t>Different mixtures of these subunits lead to 5 isoforms</a:t>
            </a:r>
          </a:p>
          <a:p>
            <a:pPr marL="914400" lvl="1" indent="-457200">
              <a:spcBef>
                <a:spcPts val="1200"/>
              </a:spcBef>
              <a:buFont typeface="+mj-lt"/>
              <a:buAutoNum type="arabicPeriod"/>
            </a:pPr>
            <a:r>
              <a:rPr lang="en-US" dirty="0"/>
              <a:t>LDH-1 (4H)—in the heart and in RBC (red blood cells), as well as the brain</a:t>
            </a:r>
          </a:p>
          <a:p>
            <a:pPr marL="914400" lvl="1" indent="-457200">
              <a:spcBef>
                <a:spcPts val="1200"/>
              </a:spcBef>
              <a:buFont typeface="+mj-lt"/>
              <a:buAutoNum type="arabicPeriod"/>
            </a:pPr>
            <a:r>
              <a:rPr lang="en-US" dirty="0"/>
              <a:t>LDH-2 (3H1M)—in the reticuloendothelial system </a:t>
            </a:r>
          </a:p>
          <a:p>
            <a:pPr marL="914400" lvl="1" indent="-457200">
              <a:spcBef>
                <a:spcPts val="1200"/>
              </a:spcBef>
              <a:buFont typeface="+mj-lt"/>
              <a:buAutoNum type="arabicPeriod"/>
            </a:pPr>
            <a:r>
              <a:rPr lang="en-US" dirty="0"/>
              <a:t>LDH-3 (2H2M)—in the lungs </a:t>
            </a:r>
          </a:p>
          <a:p>
            <a:pPr marL="914400" lvl="1" indent="-457200">
              <a:spcBef>
                <a:spcPts val="1200"/>
              </a:spcBef>
              <a:buFont typeface="+mj-lt"/>
              <a:buAutoNum type="arabicPeriod"/>
            </a:pPr>
            <a:r>
              <a:rPr lang="en-US" dirty="0"/>
              <a:t>LDH-4 (1H3M)—in the kidneys, placenta, and pancreas</a:t>
            </a:r>
          </a:p>
          <a:p>
            <a:pPr marL="914400" lvl="1" indent="-457200">
              <a:spcBef>
                <a:spcPts val="1200"/>
              </a:spcBef>
              <a:buFont typeface="+mj-lt"/>
              <a:buAutoNum type="arabicPeriod"/>
            </a:pPr>
            <a:r>
              <a:rPr lang="en-US" dirty="0"/>
              <a:t>LDH-5 (4M)—in the liver and striated muscle, also present in the brain</a:t>
            </a:r>
          </a:p>
          <a:p>
            <a:pPr>
              <a:spcBef>
                <a:spcPts val="1200"/>
              </a:spcBef>
            </a:pPr>
            <a:r>
              <a:rPr lang="en-US" dirty="0"/>
              <a:t>Clinically rarely measure isoforms</a:t>
            </a:r>
          </a:p>
          <a:p>
            <a:pPr>
              <a:spcBef>
                <a:spcPts val="1200"/>
              </a:spcBef>
            </a:pPr>
            <a:endParaRPr lang="en-US" dirty="0"/>
          </a:p>
        </p:txBody>
      </p:sp>
    </p:spTree>
    <p:extLst>
      <p:ext uri="{BB962C8B-B14F-4D97-AF65-F5344CB8AC3E}">
        <p14:creationId xmlns:p14="http://schemas.microsoft.com/office/powerpoint/2010/main" val="173857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as a Diagnostic Tool</a:t>
            </a:r>
          </a:p>
        </p:txBody>
      </p:sp>
      <p:sp>
        <p:nvSpPr>
          <p:cNvPr id="3" name="Content Placeholder 2"/>
          <p:cNvSpPr>
            <a:spLocks noGrp="1"/>
          </p:cNvSpPr>
          <p:nvPr>
            <p:ph idx="1"/>
          </p:nvPr>
        </p:nvSpPr>
        <p:spPr>
          <a:xfrm>
            <a:off x="609600" y="1477907"/>
            <a:ext cx="10744200" cy="1424319"/>
          </a:xfrm>
        </p:spPr>
        <p:txBody>
          <a:bodyPr>
            <a:normAutofit/>
          </a:bodyPr>
          <a:lstStyle/>
          <a:p>
            <a:r>
              <a:rPr lang="en-US" sz="2000" dirty="0"/>
              <a:t>An elevated serum LDH reflects tissue damage</a:t>
            </a:r>
          </a:p>
          <a:p>
            <a:r>
              <a:rPr lang="en-US" sz="2000" dirty="0"/>
              <a:t>As LDH has a wide tissue distribution, it is very nonspecific as a diagnostic tool</a:t>
            </a:r>
          </a:p>
          <a:p>
            <a:r>
              <a:rPr lang="en-US" sz="2000" dirty="0"/>
              <a:t>Causes of an elevated LDH include:</a:t>
            </a:r>
          </a:p>
        </p:txBody>
      </p:sp>
      <p:sp>
        <p:nvSpPr>
          <p:cNvPr id="4" name="Content Placeholder 2">
            <a:extLst>
              <a:ext uri="{FF2B5EF4-FFF2-40B4-BE49-F238E27FC236}">
                <a16:creationId xmlns:a16="http://schemas.microsoft.com/office/drawing/2014/main" id="{DA3D1191-BAD4-E00E-3321-3045224F7E9F}"/>
              </a:ext>
            </a:extLst>
          </p:cNvPr>
          <p:cNvSpPr txBox="1">
            <a:spLocks/>
          </p:cNvSpPr>
          <p:nvPr/>
        </p:nvSpPr>
        <p:spPr>
          <a:xfrm>
            <a:off x="1010479" y="2902226"/>
            <a:ext cx="10744200" cy="3607904"/>
          </a:xfrm>
          <a:prstGeom prst="rect">
            <a:avLst/>
          </a:prstGeom>
        </p:spPr>
        <p:txBody>
          <a:bodyPr vert="horz" lIns="91440" tIns="45720" rIns="91440" bIns="45720" numCol="2"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Hemolytic anemia </a:t>
            </a:r>
          </a:p>
          <a:p>
            <a:r>
              <a:rPr lang="en-US" sz="1800" dirty="0"/>
              <a:t>Vitamin B12 deficiency anemia </a:t>
            </a:r>
          </a:p>
          <a:p>
            <a:r>
              <a:rPr lang="en-US" sz="1800" dirty="0"/>
              <a:t>Infections such as infectious mononucleosis, meningitis, encephalitis, HIV/AIDS</a:t>
            </a:r>
          </a:p>
          <a:p>
            <a:pPr lvl="1"/>
            <a:r>
              <a:rPr lang="en-US" sz="1600" dirty="0"/>
              <a:t>Notably increased in sepsis</a:t>
            </a:r>
          </a:p>
          <a:p>
            <a:r>
              <a:rPr lang="en-US" sz="1800" dirty="0"/>
              <a:t>Infarction, such as bowel infarction, </a:t>
            </a:r>
            <a:br>
              <a:rPr lang="en-US" sz="1800" dirty="0"/>
            </a:br>
            <a:r>
              <a:rPr lang="en-US" sz="1800" dirty="0"/>
              <a:t>myocardial infarction, and lung infarction</a:t>
            </a:r>
          </a:p>
          <a:p>
            <a:r>
              <a:rPr lang="en-US" sz="1800" dirty="0"/>
              <a:t>Acute kidney disease </a:t>
            </a:r>
          </a:p>
          <a:p>
            <a:r>
              <a:rPr lang="en-US" sz="1800" dirty="0"/>
              <a:t>Acute liver disease</a:t>
            </a:r>
          </a:p>
          <a:p>
            <a:r>
              <a:rPr lang="en-US" sz="1800" dirty="0"/>
              <a:t>Rhabdomyolysis</a:t>
            </a:r>
          </a:p>
          <a:p>
            <a:r>
              <a:rPr lang="en-US" sz="1800" dirty="0"/>
              <a:t>Pancreatitis </a:t>
            </a:r>
          </a:p>
          <a:p>
            <a:r>
              <a:rPr lang="en-US" sz="1800" dirty="0"/>
              <a:t>Bone fractures </a:t>
            </a:r>
          </a:p>
          <a:p>
            <a:r>
              <a:rPr lang="en-US" sz="1800" dirty="0"/>
              <a:t>Cancers, notably testicular cancer and lymphoma</a:t>
            </a:r>
          </a:p>
          <a:p>
            <a:r>
              <a:rPr lang="en-US" sz="1800" dirty="0"/>
              <a:t>Severe shock </a:t>
            </a:r>
          </a:p>
          <a:p>
            <a:r>
              <a:rPr lang="en-US" sz="1800" dirty="0"/>
              <a:t>Hypoxia</a:t>
            </a:r>
          </a:p>
          <a:p>
            <a:pPr lvl="1"/>
            <a:endParaRPr lang="en-US" sz="1600" dirty="0"/>
          </a:p>
        </p:txBody>
      </p:sp>
    </p:spTree>
    <p:extLst>
      <p:ext uri="{BB962C8B-B14F-4D97-AF65-F5344CB8AC3E}">
        <p14:creationId xmlns:p14="http://schemas.microsoft.com/office/powerpoint/2010/main" val="359657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as a Biomarker</a:t>
            </a:r>
          </a:p>
        </p:txBody>
      </p:sp>
      <p:sp>
        <p:nvSpPr>
          <p:cNvPr id="3" name="Content Placeholder 2"/>
          <p:cNvSpPr>
            <a:spLocks noGrp="1"/>
          </p:cNvSpPr>
          <p:nvPr>
            <p:ph idx="1"/>
          </p:nvPr>
        </p:nvSpPr>
        <p:spPr>
          <a:xfrm>
            <a:off x="609600" y="2238068"/>
            <a:ext cx="4733581" cy="2708503"/>
          </a:xfrm>
        </p:spPr>
        <p:txBody>
          <a:bodyPr>
            <a:normAutofit/>
          </a:bodyPr>
          <a:lstStyle/>
          <a:p>
            <a:pPr>
              <a:spcBef>
                <a:spcPts val="4800"/>
              </a:spcBef>
            </a:pPr>
            <a:r>
              <a:rPr lang="en-US" sz="2600" dirty="0"/>
              <a:t>LDH can be used as a biomarker for prognosis</a:t>
            </a:r>
          </a:p>
          <a:p>
            <a:pPr>
              <a:spcBef>
                <a:spcPts val="4800"/>
              </a:spcBef>
            </a:pPr>
            <a:r>
              <a:rPr lang="en-US" sz="2600" dirty="0"/>
              <a:t>LDH can be used to follow treatment effectiveness</a:t>
            </a:r>
          </a:p>
        </p:txBody>
      </p:sp>
      <p:pic>
        <p:nvPicPr>
          <p:cNvPr id="7" name="Picture 6" descr="A close-up of some bracelets&#10;&#10;Description automatically generated with medium confidence">
            <a:extLst>
              <a:ext uri="{FF2B5EF4-FFF2-40B4-BE49-F238E27FC236}">
                <a16:creationId xmlns:a16="http://schemas.microsoft.com/office/drawing/2014/main" id="{70657604-9139-57B4-B786-DA772C750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760" y="932019"/>
            <a:ext cx="5901040" cy="5191246"/>
          </a:xfrm>
          <a:prstGeom prst="rect">
            <a:avLst/>
          </a:prstGeom>
        </p:spPr>
      </p:pic>
    </p:spTree>
    <p:extLst>
      <p:ext uri="{BB962C8B-B14F-4D97-AF65-F5344CB8AC3E}">
        <p14:creationId xmlns:p14="http://schemas.microsoft.com/office/powerpoint/2010/main" val="78644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and Hemolysis</a:t>
            </a:r>
          </a:p>
        </p:txBody>
      </p:sp>
      <p:sp>
        <p:nvSpPr>
          <p:cNvPr id="3" name="Content Placeholder 2"/>
          <p:cNvSpPr>
            <a:spLocks noGrp="1"/>
          </p:cNvSpPr>
          <p:nvPr>
            <p:ph idx="1"/>
          </p:nvPr>
        </p:nvSpPr>
        <p:spPr/>
        <p:txBody>
          <a:bodyPr/>
          <a:lstStyle/>
          <a:p>
            <a:r>
              <a:rPr lang="en-US" dirty="0"/>
              <a:t>LDH in the right context can be a marker of hemolysis</a:t>
            </a:r>
          </a:p>
          <a:p>
            <a:pPr marL="777240" lvl="1" indent="-320040"/>
            <a:r>
              <a:rPr lang="en-US" sz="2400" dirty="0"/>
              <a:t>Decrease </a:t>
            </a:r>
            <a:r>
              <a:rPr lang="en-US" sz="2400" dirty="0" err="1"/>
              <a:t>Hgb</a:t>
            </a:r>
            <a:endParaRPr lang="en-US" sz="2400" dirty="0"/>
          </a:p>
          <a:p>
            <a:pPr marL="777240" lvl="1" indent="-320040"/>
            <a:r>
              <a:rPr lang="en-US" sz="2400" dirty="0"/>
              <a:t>Elevated reticulocyte count</a:t>
            </a:r>
          </a:p>
          <a:p>
            <a:pPr marL="777240" lvl="1" indent="-320040"/>
            <a:r>
              <a:rPr lang="en-US" sz="2400" dirty="0"/>
              <a:t>Low </a:t>
            </a:r>
            <a:r>
              <a:rPr lang="en-US" sz="2400" dirty="0" err="1"/>
              <a:t>haptoglobin</a:t>
            </a:r>
            <a:endParaRPr lang="en-US" sz="2400" dirty="0"/>
          </a:p>
          <a:p>
            <a:pPr marL="777240" lvl="1" indent="-320040"/>
            <a:r>
              <a:rPr lang="en-US" sz="2400" dirty="0"/>
              <a:t>Elevated total or indirect bilirubin</a:t>
            </a:r>
          </a:p>
          <a:p>
            <a:pPr lvl="1"/>
            <a:endParaRPr lang="en-US" dirty="0"/>
          </a:p>
          <a:p>
            <a:r>
              <a:rPr lang="en-US" dirty="0"/>
              <a:t>In PNH (untreated), LDH levels can be markedly elevated due to intravascular hemolysis</a:t>
            </a:r>
          </a:p>
          <a:p>
            <a:r>
              <a:rPr lang="en-US" dirty="0"/>
              <a:t>In PNH patients treated with a C5 inhibitor, LDH levels fall to near normal but often not normal levels. This may reflect some ongoing extravascular hemolysis</a:t>
            </a:r>
          </a:p>
        </p:txBody>
      </p:sp>
      <p:sp>
        <p:nvSpPr>
          <p:cNvPr id="4" name="Down Arrow 3">
            <a:extLst>
              <a:ext uri="{FF2B5EF4-FFF2-40B4-BE49-F238E27FC236}">
                <a16:creationId xmlns:a16="http://schemas.microsoft.com/office/drawing/2014/main" id="{6184736E-5313-79D6-70B1-2FE1144FBFF0}"/>
              </a:ext>
            </a:extLst>
          </p:cNvPr>
          <p:cNvSpPr/>
          <p:nvPr/>
        </p:nvSpPr>
        <p:spPr>
          <a:xfrm>
            <a:off x="1097738" y="2039100"/>
            <a:ext cx="238170" cy="24638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3947D109-2BDD-23F5-5AF1-01BE9D288007}"/>
              </a:ext>
            </a:extLst>
          </p:cNvPr>
          <p:cNvSpPr/>
          <p:nvPr/>
        </p:nvSpPr>
        <p:spPr>
          <a:xfrm rot="10800000">
            <a:off x="1097738" y="2418062"/>
            <a:ext cx="238170" cy="2463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813011F9-7DFF-AA28-F4FB-69E63C1FBF83}"/>
              </a:ext>
            </a:extLst>
          </p:cNvPr>
          <p:cNvSpPr/>
          <p:nvPr/>
        </p:nvSpPr>
        <p:spPr>
          <a:xfrm>
            <a:off x="1097738" y="2905379"/>
            <a:ext cx="238170" cy="24638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00CD07BF-C9F1-3B0B-2F20-6F31D1CEBE13}"/>
              </a:ext>
            </a:extLst>
          </p:cNvPr>
          <p:cNvSpPr/>
          <p:nvPr/>
        </p:nvSpPr>
        <p:spPr>
          <a:xfrm rot="10800000">
            <a:off x="1101025" y="3305150"/>
            <a:ext cx="238170" cy="2463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36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94A6-41F0-4677-B502-C574C9D0CB14}"/>
              </a:ext>
            </a:extLst>
          </p:cNvPr>
          <p:cNvSpPr>
            <a:spLocks noGrp="1"/>
          </p:cNvSpPr>
          <p:nvPr>
            <p:ph type="title"/>
          </p:nvPr>
        </p:nvSpPr>
        <p:spPr/>
        <p:txBody>
          <a:bodyPr/>
          <a:lstStyle/>
          <a:p>
            <a:r>
              <a:rPr lang="en-US" altLang="en-US" dirty="0"/>
              <a:t>TRIUMPH:  Eculizumab Reduced LDH</a:t>
            </a:r>
            <a:endParaRPr lang="en-US" dirty="0"/>
          </a:p>
        </p:txBody>
      </p:sp>
      <p:grpSp>
        <p:nvGrpSpPr>
          <p:cNvPr id="6" name="Group 4">
            <a:extLst>
              <a:ext uri="{FF2B5EF4-FFF2-40B4-BE49-F238E27FC236}">
                <a16:creationId xmlns:a16="http://schemas.microsoft.com/office/drawing/2014/main" id="{6C2A544C-B7C3-DC7F-B258-56EDC37AFCA1}"/>
              </a:ext>
            </a:extLst>
          </p:cNvPr>
          <p:cNvGrpSpPr>
            <a:grpSpLocks noChangeAspect="1"/>
          </p:cNvGrpSpPr>
          <p:nvPr/>
        </p:nvGrpSpPr>
        <p:grpSpPr bwMode="auto">
          <a:xfrm>
            <a:off x="1405161" y="1424839"/>
            <a:ext cx="8825085" cy="4353896"/>
            <a:chOff x="1110" y="1148"/>
            <a:chExt cx="5041" cy="2487"/>
          </a:xfrm>
        </p:grpSpPr>
        <p:sp>
          <p:nvSpPr>
            <p:cNvPr id="7" name="AutoShape 3">
              <a:extLst>
                <a:ext uri="{FF2B5EF4-FFF2-40B4-BE49-F238E27FC236}">
                  <a16:creationId xmlns:a16="http://schemas.microsoft.com/office/drawing/2014/main" id="{1509E9DA-4E3A-6C8C-C609-55315FD04C8B}"/>
                </a:ext>
              </a:extLst>
            </p:cNvPr>
            <p:cNvSpPr>
              <a:spLocks noChangeAspect="1" noChangeArrowheads="1" noTextEdit="1"/>
            </p:cNvSpPr>
            <p:nvPr/>
          </p:nvSpPr>
          <p:spPr bwMode="auto">
            <a:xfrm>
              <a:off x="1110" y="1148"/>
              <a:ext cx="5041" cy="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C7636BB7-2F72-37B5-467A-03A3339D490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1110" y="1148"/>
              <a:ext cx="5047" cy="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ooter Placeholder 7">
            <a:extLst>
              <a:ext uri="{FF2B5EF4-FFF2-40B4-BE49-F238E27FC236}">
                <a16:creationId xmlns:a16="http://schemas.microsoft.com/office/drawing/2014/main" id="{7FDE4C70-0798-D091-1381-214BC68A5763}"/>
              </a:ext>
            </a:extLst>
          </p:cNvPr>
          <p:cNvSpPr>
            <a:spLocks noGrp="1"/>
          </p:cNvSpPr>
          <p:nvPr>
            <p:ph type="ftr" sz="quarter" idx="3"/>
          </p:nvPr>
        </p:nvSpPr>
        <p:spPr/>
        <p:txBody>
          <a:bodyPr/>
          <a:lstStyle/>
          <a:p>
            <a:r>
              <a:rPr lang="da-DK" dirty="0"/>
              <a:t>Hillmen P, et al. </a:t>
            </a:r>
            <a:r>
              <a:rPr lang="da-DK" i="1" dirty="0"/>
              <a:t>N Engl J Med. </a:t>
            </a:r>
            <a:r>
              <a:rPr lang="da-DK" dirty="0"/>
              <a:t>2006;355:1233-1243</a:t>
            </a:r>
          </a:p>
        </p:txBody>
      </p:sp>
    </p:spTree>
    <p:extLst>
      <p:ext uri="{BB962C8B-B14F-4D97-AF65-F5344CB8AC3E}">
        <p14:creationId xmlns:p14="http://schemas.microsoft.com/office/powerpoint/2010/main" val="350342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36EF-9123-1C49-8FDD-EFA4BDAC5D50}"/>
              </a:ext>
            </a:extLst>
          </p:cNvPr>
          <p:cNvSpPr>
            <a:spLocks noGrp="1"/>
          </p:cNvSpPr>
          <p:nvPr>
            <p:ph type="title"/>
          </p:nvPr>
        </p:nvSpPr>
        <p:spPr/>
        <p:txBody>
          <a:bodyPr>
            <a:normAutofit/>
          </a:bodyPr>
          <a:lstStyle/>
          <a:p>
            <a:r>
              <a:rPr lang="en-US" sz="2800" dirty="0"/>
              <a:t>PEGASUS Efficacy Data - Effect of Pegcetacoplan on Secondary Endpoints</a:t>
            </a:r>
            <a:r>
              <a:rPr lang="en-US" sz="2800" baseline="30000" dirty="0"/>
              <a:t> </a:t>
            </a:r>
            <a:r>
              <a:rPr lang="en-US" sz="2800" dirty="0"/>
              <a:t>(Including Post-Transfusion Data): LDH</a:t>
            </a:r>
          </a:p>
        </p:txBody>
      </p:sp>
      <p:grpSp>
        <p:nvGrpSpPr>
          <p:cNvPr id="3" name="Group 2">
            <a:extLst>
              <a:ext uri="{FF2B5EF4-FFF2-40B4-BE49-F238E27FC236}">
                <a16:creationId xmlns:a16="http://schemas.microsoft.com/office/drawing/2014/main" id="{6197A327-5F97-6D7B-1FAF-58BF6676A12E}"/>
              </a:ext>
            </a:extLst>
          </p:cNvPr>
          <p:cNvGrpSpPr/>
          <p:nvPr/>
        </p:nvGrpSpPr>
        <p:grpSpPr>
          <a:xfrm>
            <a:off x="1003949" y="1616191"/>
            <a:ext cx="10213129" cy="4529418"/>
            <a:chOff x="1186818" y="1709068"/>
            <a:chExt cx="9606330" cy="4260309"/>
          </a:xfrm>
        </p:grpSpPr>
        <p:grpSp>
          <p:nvGrpSpPr>
            <p:cNvPr id="8" name="Group 7">
              <a:extLst>
                <a:ext uri="{FF2B5EF4-FFF2-40B4-BE49-F238E27FC236}">
                  <a16:creationId xmlns:a16="http://schemas.microsoft.com/office/drawing/2014/main" id="{01C837ED-60EB-4EC0-BDCD-00B951CAF140}"/>
                </a:ext>
              </a:extLst>
            </p:cNvPr>
            <p:cNvGrpSpPr/>
            <p:nvPr/>
          </p:nvGrpSpPr>
          <p:grpSpPr>
            <a:xfrm>
              <a:off x="1186818" y="1709068"/>
              <a:ext cx="9606330" cy="4260309"/>
              <a:chOff x="1389504" y="1621603"/>
              <a:chExt cx="9606330" cy="4260309"/>
            </a:xfrm>
          </p:grpSpPr>
          <p:grpSp>
            <p:nvGrpSpPr>
              <p:cNvPr id="177" name="Group 176">
                <a:extLst>
                  <a:ext uri="{FF2B5EF4-FFF2-40B4-BE49-F238E27FC236}">
                    <a16:creationId xmlns:a16="http://schemas.microsoft.com/office/drawing/2014/main" id="{6DEA66A9-33F6-4821-9AFD-D9C737650DB7}"/>
                  </a:ext>
                </a:extLst>
              </p:cNvPr>
              <p:cNvGrpSpPr/>
              <p:nvPr/>
            </p:nvGrpSpPr>
            <p:grpSpPr>
              <a:xfrm>
                <a:off x="2615433" y="2002980"/>
                <a:ext cx="1656163" cy="3134835"/>
                <a:chOff x="1481848" y="1514782"/>
                <a:chExt cx="1278076" cy="2414468"/>
              </a:xfrm>
              <a:solidFill>
                <a:schemeClr val="accent5">
                  <a:lumMod val="20000"/>
                  <a:lumOff val="80000"/>
                  <a:alpha val="50000"/>
                </a:schemeClr>
              </a:solidFill>
            </p:grpSpPr>
            <p:sp>
              <p:nvSpPr>
                <p:cNvPr id="178" name="Rectangle 177">
                  <a:extLst>
                    <a:ext uri="{FF2B5EF4-FFF2-40B4-BE49-F238E27FC236}">
                      <a16:creationId xmlns:a16="http://schemas.microsoft.com/office/drawing/2014/main" id="{BEEBC339-4C89-48D9-9546-93709CD18D3A}"/>
                    </a:ext>
                  </a:extLst>
                </p:cNvPr>
                <p:cNvSpPr/>
                <p:nvPr/>
              </p:nvSpPr>
              <p:spPr>
                <a:xfrm>
                  <a:off x="1481848" y="1514782"/>
                  <a:ext cx="1276960" cy="2414467"/>
                </a:xfrm>
                <a:prstGeom prst="rect">
                  <a:avLst/>
                </a:prstGeom>
                <a:solidFill>
                  <a:schemeClr val="accent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mn-cs"/>
                  </a:endParaRPr>
                </a:p>
              </p:txBody>
            </p:sp>
            <p:cxnSp>
              <p:nvCxnSpPr>
                <p:cNvPr id="179" name="Straight Connector 178">
                  <a:extLst>
                    <a:ext uri="{FF2B5EF4-FFF2-40B4-BE49-F238E27FC236}">
                      <a16:creationId xmlns:a16="http://schemas.microsoft.com/office/drawing/2014/main" id="{D5FA6C63-4E1B-48F1-98DC-9B73A088CA32}"/>
                    </a:ext>
                  </a:extLst>
                </p:cNvPr>
                <p:cNvCxnSpPr/>
                <p:nvPr/>
              </p:nvCxnSpPr>
              <p:spPr>
                <a:xfrm>
                  <a:off x="2759924" y="1514782"/>
                  <a:ext cx="0" cy="2414468"/>
                </a:xfrm>
                <a:prstGeom prst="line">
                  <a:avLst/>
                </a:prstGeom>
                <a:grpFill/>
                <a:ln w="31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0FE538E-4672-42A2-B516-5BE9C10C7E1F}"/>
                  </a:ext>
                </a:extLst>
              </p:cNvPr>
              <p:cNvSpPr/>
              <p:nvPr/>
            </p:nvSpPr>
            <p:spPr>
              <a:xfrm>
                <a:off x="2618187" y="3727621"/>
                <a:ext cx="7978139" cy="710044"/>
              </a:xfrm>
              <a:prstGeom prst="rect">
                <a:avLst/>
              </a:prstGeom>
              <a:solidFill>
                <a:schemeClr val="tx2">
                  <a:lumMod val="40000"/>
                  <a:lumOff val="6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4D3E8226-926F-489A-BE6E-7334B1605B07}"/>
                  </a:ext>
                </a:extLst>
              </p:cNvPr>
              <p:cNvGrpSpPr/>
              <p:nvPr/>
            </p:nvGrpSpPr>
            <p:grpSpPr>
              <a:xfrm>
                <a:off x="2210675" y="5137814"/>
                <a:ext cx="8538450" cy="381120"/>
                <a:chOff x="2028348" y="5240305"/>
                <a:chExt cx="8538450" cy="380378"/>
              </a:xfrm>
            </p:grpSpPr>
            <p:cxnSp>
              <p:nvCxnSpPr>
                <p:cNvPr id="159" name="Straight Connector 158">
                  <a:extLst>
                    <a:ext uri="{FF2B5EF4-FFF2-40B4-BE49-F238E27FC236}">
                      <a16:creationId xmlns:a16="http://schemas.microsoft.com/office/drawing/2014/main" id="{B4CC26A7-FB54-4486-A095-607B8D4ECEE7}"/>
                    </a:ext>
                  </a:extLst>
                </p:cNvPr>
                <p:cNvCxnSpPr>
                  <a:cxnSpLocks/>
                </p:cNvCxnSpPr>
                <p:nvPr/>
              </p:nvCxnSpPr>
              <p:spPr>
                <a:xfrm rot="10800000">
                  <a:off x="2576874"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009A154-5ABB-4F5A-AF42-DAAB2C44FAE6}"/>
                    </a:ext>
                  </a:extLst>
                </p:cNvPr>
                <p:cNvCxnSpPr>
                  <a:cxnSpLocks/>
                </p:cNvCxnSpPr>
                <p:nvPr/>
              </p:nvCxnSpPr>
              <p:spPr>
                <a:xfrm rot="10800000">
                  <a:off x="4089266"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EA78D88-38DC-4975-865F-49983FE41DC8}"/>
                    </a:ext>
                  </a:extLst>
                </p:cNvPr>
                <p:cNvCxnSpPr>
                  <a:cxnSpLocks/>
                </p:cNvCxnSpPr>
                <p:nvPr/>
              </p:nvCxnSpPr>
              <p:spPr>
                <a:xfrm rot="10800000">
                  <a:off x="4845461"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479EFCB-B68F-4AFB-9850-2406B91147C4}"/>
                    </a:ext>
                  </a:extLst>
                </p:cNvPr>
                <p:cNvCxnSpPr>
                  <a:cxnSpLocks/>
                </p:cNvCxnSpPr>
                <p:nvPr/>
              </p:nvCxnSpPr>
              <p:spPr>
                <a:xfrm rot="10800000">
                  <a:off x="5601661"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3C3840C-D90B-4FD9-9565-C70BDE705A65}"/>
                    </a:ext>
                  </a:extLst>
                </p:cNvPr>
                <p:cNvCxnSpPr>
                  <a:cxnSpLocks/>
                </p:cNvCxnSpPr>
                <p:nvPr/>
              </p:nvCxnSpPr>
              <p:spPr>
                <a:xfrm rot="10800000">
                  <a:off x="6357858"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391E72A-876D-448A-9E0C-0FD0B9A2E77A}"/>
                    </a:ext>
                  </a:extLst>
                </p:cNvPr>
                <p:cNvCxnSpPr>
                  <a:cxnSpLocks/>
                </p:cNvCxnSpPr>
                <p:nvPr/>
              </p:nvCxnSpPr>
              <p:spPr>
                <a:xfrm rot="10800000">
                  <a:off x="7114052"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D7A9BB2-E744-42BD-BCFB-9AB31B7EF8DB}"/>
                    </a:ext>
                  </a:extLst>
                </p:cNvPr>
                <p:cNvCxnSpPr>
                  <a:cxnSpLocks/>
                </p:cNvCxnSpPr>
                <p:nvPr/>
              </p:nvCxnSpPr>
              <p:spPr>
                <a:xfrm rot="10800000">
                  <a:off x="8626445"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DE704F0-DF76-4A0B-9FAA-0393B3FF5EEC}"/>
                    </a:ext>
                  </a:extLst>
                </p:cNvPr>
                <p:cNvCxnSpPr>
                  <a:cxnSpLocks/>
                </p:cNvCxnSpPr>
                <p:nvPr/>
              </p:nvCxnSpPr>
              <p:spPr>
                <a:xfrm rot="10800000">
                  <a:off x="10138840" y="5240305"/>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6FDD7725-1337-4369-BE21-321ACA68F272}"/>
                    </a:ext>
                  </a:extLst>
                </p:cNvPr>
                <p:cNvSpPr txBox="1"/>
                <p:nvPr/>
              </p:nvSpPr>
              <p:spPr>
                <a:xfrm>
                  <a:off x="2028348" y="5366898"/>
                  <a:ext cx="1101296"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Baseline</a:t>
                  </a:r>
                </a:p>
              </p:txBody>
            </p:sp>
            <p:sp>
              <p:nvSpPr>
                <p:cNvPr id="168" name="TextBox 167">
                  <a:extLst>
                    <a:ext uri="{FF2B5EF4-FFF2-40B4-BE49-F238E27FC236}">
                      <a16:creationId xmlns:a16="http://schemas.microsoft.com/office/drawing/2014/main" id="{D0048CF9-BF63-469D-AB41-6517AF1F14C1}"/>
                    </a:ext>
                  </a:extLst>
                </p:cNvPr>
                <p:cNvSpPr txBox="1"/>
                <p:nvPr/>
              </p:nvSpPr>
              <p:spPr>
                <a:xfrm>
                  <a:off x="3707455" y="5366898"/>
                  <a:ext cx="767319"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Day 1</a:t>
                  </a:r>
                </a:p>
              </p:txBody>
            </p:sp>
            <p:sp>
              <p:nvSpPr>
                <p:cNvPr id="169" name="TextBox 168">
                  <a:extLst>
                    <a:ext uri="{FF2B5EF4-FFF2-40B4-BE49-F238E27FC236}">
                      <a16:creationId xmlns:a16="http://schemas.microsoft.com/office/drawing/2014/main" id="{C3C262EC-CF72-48C1-92AD-588582C3F5B3}"/>
                    </a:ext>
                  </a:extLst>
                </p:cNvPr>
                <p:cNvSpPr txBox="1"/>
                <p:nvPr/>
              </p:nvSpPr>
              <p:spPr>
                <a:xfrm>
                  <a:off x="4463517" y="5366896"/>
                  <a:ext cx="767319"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Week 2</a:t>
                  </a:r>
                </a:p>
              </p:txBody>
            </p:sp>
            <p:sp>
              <p:nvSpPr>
                <p:cNvPr id="170" name="TextBox 169">
                  <a:extLst>
                    <a:ext uri="{FF2B5EF4-FFF2-40B4-BE49-F238E27FC236}">
                      <a16:creationId xmlns:a16="http://schemas.microsoft.com/office/drawing/2014/main" id="{8DDE45D4-FBFE-4E74-BAB5-44C392DCEE59}"/>
                    </a:ext>
                  </a:extLst>
                </p:cNvPr>
                <p:cNvSpPr txBox="1"/>
                <p:nvPr/>
              </p:nvSpPr>
              <p:spPr>
                <a:xfrm>
                  <a:off x="5219576" y="5366896"/>
                  <a:ext cx="767319"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Week 4</a:t>
                  </a:r>
                </a:p>
              </p:txBody>
            </p:sp>
            <p:sp>
              <p:nvSpPr>
                <p:cNvPr id="171" name="TextBox 170">
                  <a:extLst>
                    <a:ext uri="{FF2B5EF4-FFF2-40B4-BE49-F238E27FC236}">
                      <a16:creationId xmlns:a16="http://schemas.microsoft.com/office/drawing/2014/main" id="{EC26B2D7-EE20-4AA8-832F-73DA6C08E70C}"/>
                    </a:ext>
                  </a:extLst>
                </p:cNvPr>
                <p:cNvSpPr txBox="1"/>
                <p:nvPr/>
              </p:nvSpPr>
              <p:spPr>
                <a:xfrm>
                  <a:off x="5975634" y="5366896"/>
                  <a:ext cx="767319"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Week 6</a:t>
                  </a:r>
                </a:p>
              </p:txBody>
            </p:sp>
            <p:sp>
              <p:nvSpPr>
                <p:cNvPr id="172" name="TextBox 171">
                  <a:extLst>
                    <a:ext uri="{FF2B5EF4-FFF2-40B4-BE49-F238E27FC236}">
                      <a16:creationId xmlns:a16="http://schemas.microsoft.com/office/drawing/2014/main" id="{EA6F385B-E3D3-4ACD-8F83-B2037FB39B7E}"/>
                    </a:ext>
                  </a:extLst>
                </p:cNvPr>
                <p:cNvSpPr txBox="1"/>
                <p:nvPr/>
              </p:nvSpPr>
              <p:spPr>
                <a:xfrm>
                  <a:off x="6731699" y="5366896"/>
                  <a:ext cx="767319"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Week 8</a:t>
                  </a:r>
                </a:p>
              </p:txBody>
            </p:sp>
            <p:sp>
              <p:nvSpPr>
                <p:cNvPr id="173" name="TextBox 172">
                  <a:extLst>
                    <a:ext uri="{FF2B5EF4-FFF2-40B4-BE49-F238E27FC236}">
                      <a16:creationId xmlns:a16="http://schemas.microsoft.com/office/drawing/2014/main" id="{0E235E82-E447-4BC0-A643-01C40770EDDA}"/>
                    </a:ext>
                  </a:extLst>
                </p:cNvPr>
                <p:cNvSpPr txBox="1"/>
                <p:nvPr/>
              </p:nvSpPr>
              <p:spPr>
                <a:xfrm>
                  <a:off x="8200272" y="5366902"/>
                  <a:ext cx="854411"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Week 12</a:t>
                  </a:r>
                </a:p>
              </p:txBody>
            </p:sp>
            <p:sp>
              <p:nvSpPr>
                <p:cNvPr id="174" name="TextBox 173">
                  <a:extLst>
                    <a:ext uri="{FF2B5EF4-FFF2-40B4-BE49-F238E27FC236}">
                      <a16:creationId xmlns:a16="http://schemas.microsoft.com/office/drawing/2014/main" id="{DCEC0C5B-9E07-4206-B42F-BD7B5DB62E83}"/>
                    </a:ext>
                  </a:extLst>
                </p:cNvPr>
                <p:cNvSpPr txBox="1"/>
                <p:nvPr/>
              </p:nvSpPr>
              <p:spPr>
                <a:xfrm>
                  <a:off x="9712387" y="5366902"/>
                  <a:ext cx="854411" cy="253781"/>
                </a:xfrm>
                <a:prstGeom prst="rect">
                  <a:avLst/>
                </a:prstGeom>
                <a:noFill/>
              </p:spPr>
              <p:txBody>
                <a:bodyPr wrap="none" lIns="0" tIns="0" rIns="0" bIns="0" rtlCol="0">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Week 16</a:t>
                  </a:r>
                </a:p>
              </p:txBody>
            </p:sp>
            <p:cxnSp>
              <p:nvCxnSpPr>
                <p:cNvPr id="175" name="Straight Connector 174">
                  <a:extLst>
                    <a:ext uri="{FF2B5EF4-FFF2-40B4-BE49-F238E27FC236}">
                      <a16:creationId xmlns:a16="http://schemas.microsoft.com/office/drawing/2014/main" id="{F19A00FE-74ED-43D0-9799-BB6191C23963}"/>
                    </a:ext>
                  </a:extLst>
                </p:cNvPr>
                <p:cNvCxnSpPr>
                  <a:cxnSpLocks/>
                </p:cNvCxnSpPr>
                <p:nvPr/>
              </p:nvCxnSpPr>
              <p:spPr>
                <a:xfrm>
                  <a:off x="2433106" y="5240305"/>
                  <a:ext cx="79881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3CA5FBF4-DDE6-47D7-91CC-C10348F37820}"/>
                  </a:ext>
                </a:extLst>
              </p:cNvPr>
              <p:cNvSpPr txBox="1"/>
              <p:nvPr/>
            </p:nvSpPr>
            <p:spPr>
              <a:xfrm>
                <a:off x="2567483" y="3749749"/>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257.5</a:t>
                </a:r>
              </a:p>
            </p:txBody>
          </p:sp>
          <p:sp>
            <p:nvSpPr>
              <p:cNvPr id="13" name="TextBox 12">
                <a:extLst>
                  <a:ext uri="{FF2B5EF4-FFF2-40B4-BE49-F238E27FC236}">
                    <a16:creationId xmlns:a16="http://schemas.microsoft.com/office/drawing/2014/main" id="{F579B922-D4B9-434F-A993-37508211A3D8}"/>
                  </a:ext>
                </a:extLst>
              </p:cNvPr>
              <p:cNvSpPr txBox="1"/>
              <p:nvPr/>
            </p:nvSpPr>
            <p:spPr>
              <a:xfrm>
                <a:off x="2567483" y="2713733"/>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308.6</a:t>
                </a:r>
              </a:p>
            </p:txBody>
          </p:sp>
          <p:sp>
            <p:nvSpPr>
              <p:cNvPr id="14" name="TextBox 13">
                <a:extLst>
                  <a:ext uri="{FF2B5EF4-FFF2-40B4-BE49-F238E27FC236}">
                    <a16:creationId xmlns:a16="http://schemas.microsoft.com/office/drawing/2014/main" id="{056D74CB-575E-438F-B5C7-747EA03F4D72}"/>
                  </a:ext>
                </a:extLst>
              </p:cNvPr>
              <p:cNvSpPr txBox="1"/>
              <p:nvPr/>
            </p:nvSpPr>
            <p:spPr>
              <a:xfrm>
                <a:off x="4000483" y="4259613"/>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145.5</a:t>
                </a:r>
              </a:p>
            </p:txBody>
          </p:sp>
          <p:sp>
            <p:nvSpPr>
              <p:cNvPr id="15" name="TextBox 14">
                <a:extLst>
                  <a:ext uri="{FF2B5EF4-FFF2-40B4-BE49-F238E27FC236}">
                    <a16:creationId xmlns:a16="http://schemas.microsoft.com/office/drawing/2014/main" id="{A05D6858-3904-4F1D-B49F-B4DE2DACB617}"/>
                  </a:ext>
                </a:extLst>
              </p:cNvPr>
              <p:cNvSpPr txBox="1"/>
              <p:nvPr/>
            </p:nvSpPr>
            <p:spPr>
              <a:xfrm>
                <a:off x="3945062" y="3809282"/>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153.6</a:t>
                </a:r>
              </a:p>
            </p:txBody>
          </p:sp>
          <p:sp>
            <p:nvSpPr>
              <p:cNvPr id="16" name="TextBox 15">
                <a:extLst>
                  <a:ext uri="{FF2B5EF4-FFF2-40B4-BE49-F238E27FC236}">
                    <a16:creationId xmlns:a16="http://schemas.microsoft.com/office/drawing/2014/main" id="{1C2928A8-5160-4630-BF42-2E2DF0D1D857}"/>
                  </a:ext>
                </a:extLst>
              </p:cNvPr>
              <p:cNvSpPr txBox="1"/>
              <p:nvPr/>
            </p:nvSpPr>
            <p:spPr>
              <a:xfrm>
                <a:off x="4764214" y="4208191"/>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163.5</a:t>
                </a:r>
              </a:p>
            </p:txBody>
          </p:sp>
          <p:sp>
            <p:nvSpPr>
              <p:cNvPr id="17" name="TextBox 16">
                <a:extLst>
                  <a:ext uri="{FF2B5EF4-FFF2-40B4-BE49-F238E27FC236}">
                    <a16:creationId xmlns:a16="http://schemas.microsoft.com/office/drawing/2014/main" id="{9D3E9E97-C31B-4A03-B2A7-2C41BA52B964}"/>
                  </a:ext>
                </a:extLst>
              </p:cNvPr>
              <p:cNvSpPr txBox="1"/>
              <p:nvPr/>
            </p:nvSpPr>
            <p:spPr>
              <a:xfrm>
                <a:off x="4764214" y="2069675"/>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397.0</a:t>
                </a:r>
              </a:p>
            </p:txBody>
          </p:sp>
          <p:sp>
            <p:nvSpPr>
              <p:cNvPr id="18" name="TextBox 17">
                <a:extLst>
                  <a:ext uri="{FF2B5EF4-FFF2-40B4-BE49-F238E27FC236}">
                    <a16:creationId xmlns:a16="http://schemas.microsoft.com/office/drawing/2014/main" id="{753C81BE-F369-4872-BCB2-FF52BD2C69B2}"/>
                  </a:ext>
                </a:extLst>
              </p:cNvPr>
              <p:cNvSpPr txBox="1"/>
              <p:nvPr/>
            </p:nvSpPr>
            <p:spPr>
              <a:xfrm>
                <a:off x="5522766" y="4091310"/>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188.6</a:t>
                </a:r>
              </a:p>
            </p:txBody>
          </p:sp>
          <p:sp>
            <p:nvSpPr>
              <p:cNvPr id="19" name="TextBox 18">
                <a:extLst>
                  <a:ext uri="{FF2B5EF4-FFF2-40B4-BE49-F238E27FC236}">
                    <a16:creationId xmlns:a16="http://schemas.microsoft.com/office/drawing/2014/main" id="{E73D65BB-FB26-4B58-8170-BFE15909F857}"/>
                  </a:ext>
                </a:extLst>
              </p:cNvPr>
              <p:cNvSpPr txBox="1"/>
              <p:nvPr/>
            </p:nvSpPr>
            <p:spPr>
              <a:xfrm>
                <a:off x="5522766" y="2496526"/>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345.7</a:t>
                </a:r>
              </a:p>
            </p:txBody>
          </p:sp>
          <p:sp>
            <p:nvSpPr>
              <p:cNvPr id="20" name="TextBox 19">
                <a:extLst>
                  <a:ext uri="{FF2B5EF4-FFF2-40B4-BE49-F238E27FC236}">
                    <a16:creationId xmlns:a16="http://schemas.microsoft.com/office/drawing/2014/main" id="{C4F51312-DF67-4A6C-A09C-2218C764759B}"/>
                  </a:ext>
                </a:extLst>
              </p:cNvPr>
              <p:cNvSpPr txBox="1"/>
              <p:nvPr/>
            </p:nvSpPr>
            <p:spPr>
              <a:xfrm>
                <a:off x="6277403" y="3964420"/>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230.5</a:t>
                </a:r>
              </a:p>
            </p:txBody>
          </p:sp>
          <p:sp>
            <p:nvSpPr>
              <p:cNvPr id="21" name="TextBox 20">
                <a:extLst>
                  <a:ext uri="{FF2B5EF4-FFF2-40B4-BE49-F238E27FC236}">
                    <a16:creationId xmlns:a16="http://schemas.microsoft.com/office/drawing/2014/main" id="{41569F0E-BF8C-4397-B951-3E611E47B941}"/>
                  </a:ext>
                </a:extLst>
              </p:cNvPr>
              <p:cNvSpPr txBox="1"/>
              <p:nvPr/>
            </p:nvSpPr>
            <p:spPr>
              <a:xfrm>
                <a:off x="6277403" y="2479236"/>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334.7</a:t>
                </a:r>
              </a:p>
            </p:txBody>
          </p:sp>
          <p:sp>
            <p:nvSpPr>
              <p:cNvPr id="22" name="TextBox 21">
                <a:extLst>
                  <a:ext uri="{FF2B5EF4-FFF2-40B4-BE49-F238E27FC236}">
                    <a16:creationId xmlns:a16="http://schemas.microsoft.com/office/drawing/2014/main" id="{EBF4725D-23B9-4C55-B503-70D8E165AD97}"/>
                  </a:ext>
                </a:extLst>
              </p:cNvPr>
              <p:cNvSpPr txBox="1"/>
              <p:nvPr/>
            </p:nvSpPr>
            <p:spPr>
              <a:xfrm>
                <a:off x="7038714" y="3970504"/>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219.9</a:t>
                </a:r>
              </a:p>
            </p:txBody>
          </p:sp>
          <p:sp>
            <p:nvSpPr>
              <p:cNvPr id="23" name="TextBox 22">
                <a:extLst>
                  <a:ext uri="{FF2B5EF4-FFF2-40B4-BE49-F238E27FC236}">
                    <a16:creationId xmlns:a16="http://schemas.microsoft.com/office/drawing/2014/main" id="{E5C66B02-F165-46D4-90FF-A6A69691F739}"/>
                  </a:ext>
                </a:extLst>
              </p:cNvPr>
              <p:cNvSpPr txBox="1"/>
              <p:nvPr/>
            </p:nvSpPr>
            <p:spPr>
              <a:xfrm>
                <a:off x="7038714" y="2719800"/>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305.7</a:t>
                </a:r>
              </a:p>
            </p:txBody>
          </p:sp>
          <p:sp>
            <p:nvSpPr>
              <p:cNvPr id="24" name="TextBox 23">
                <a:extLst>
                  <a:ext uri="{FF2B5EF4-FFF2-40B4-BE49-F238E27FC236}">
                    <a16:creationId xmlns:a16="http://schemas.microsoft.com/office/drawing/2014/main" id="{8B48671E-2FE0-4963-9A97-B7709598A9EF}"/>
                  </a:ext>
                </a:extLst>
              </p:cNvPr>
              <p:cNvSpPr txBox="1"/>
              <p:nvPr/>
            </p:nvSpPr>
            <p:spPr>
              <a:xfrm>
                <a:off x="8547307" y="4051839"/>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194.5</a:t>
                </a:r>
              </a:p>
            </p:txBody>
          </p:sp>
          <p:sp>
            <p:nvSpPr>
              <p:cNvPr id="25" name="TextBox 24">
                <a:extLst>
                  <a:ext uri="{FF2B5EF4-FFF2-40B4-BE49-F238E27FC236}">
                    <a16:creationId xmlns:a16="http://schemas.microsoft.com/office/drawing/2014/main" id="{BEF3468C-87DB-490E-A1F2-5A18877E92AD}"/>
                  </a:ext>
                </a:extLst>
              </p:cNvPr>
              <p:cNvSpPr txBox="1"/>
              <p:nvPr/>
            </p:nvSpPr>
            <p:spPr>
              <a:xfrm>
                <a:off x="8547307" y="2814166"/>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289.5</a:t>
                </a:r>
              </a:p>
            </p:txBody>
          </p:sp>
          <p:sp>
            <p:nvSpPr>
              <p:cNvPr id="26" name="TextBox 25">
                <a:extLst>
                  <a:ext uri="{FF2B5EF4-FFF2-40B4-BE49-F238E27FC236}">
                    <a16:creationId xmlns:a16="http://schemas.microsoft.com/office/drawing/2014/main" id="{31116081-4181-4E07-A652-5ED94C4181E4}"/>
                  </a:ext>
                </a:extLst>
              </p:cNvPr>
              <p:cNvSpPr txBox="1"/>
              <p:nvPr/>
            </p:nvSpPr>
            <p:spPr>
              <a:xfrm>
                <a:off x="10060758" y="4075456"/>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189.1</a:t>
                </a:r>
              </a:p>
            </p:txBody>
          </p:sp>
          <p:sp>
            <p:nvSpPr>
              <p:cNvPr id="27" name="TextBox 26">
                <a:extLst>
                  <a:ext uri="{FF2B5EF4-FFF2-40B4-BE49-F238E27FC236}">
                    <a16:creationId xmlns:a16="http://schemas.microsoft.com/office/drawing/2014/main" id="{19519DFA-FA14-4A1E-8812-0A791D158DC9}"/>
                  </a:ext>
                </a:extLst>
              </p:cNvPr>
              <p:cNvSpPr txBox="1"/>
              <p:nvPr/>
            </p:nvSpPr>
            <p:spPr>
              <a:xfrm>
                <a:off x="10060758" y="2240780"/>
                <a:ext cx="527296" cy="202033"/>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353.2</a:t>
                </a:r>
              </a:p>
            </p:txBody>
          </p:sp>
          <p:grpSp>
            <p:nvGrpSpPr>
              <p:cNvPr id="28" name="Group 27">
                <a:extLst>
                  <a:ext uri="{FF2B5EF4-FFF2-40B4-BE49-F238E27FC236}">
                    <a16:creationId xmlns:a16="http://schemas.microsoft.com/office/drawing/2014/main" id="{E73ECD68-095F-40CE-9B74-FB328EBA76B9}"/>
                  </a:ext>
                </a:extLst>
              </p:cNvPr>
              <p:cNvGrpSpPr/>
              <p:nvPr/>
            </p:nvGrpSpPr>
            <p:grpSpPr>
              <a:xfrm>
                <a:off x="1389504" y="5495417"/>
                <a:ext cx="9222615" cy="386495"/>
                <a:chOff x="1207177" y="5617268"/>
                <a:chExt cx="9222615" cy="385742"/>
              </a:xfrm>
            </p:grpSpPr>
            <p:sp>
              <p:nvSpPr>
                <p:cNvPr id="141" name="TextBox 140">
                  <a:extLst>
                    <a:ext uri="{FF2B5EF4-FFF2-40B4-BE49-F238E27FC236}">
                      <a16:creationId xmlns:a16="http://schemas.microsoft.com/office/drawing/2014/main" id="{36920252-4AD8-4BF7-8960-9E7E85748972}"/>
                    </a:ext>
                  </a:extLst>
                </p:cNvPr>
                <p:cNvSpPr txBox="1"/>
                <p:nvPr/>
              </p:nvSpPr>
              <p:spPr>
                <a:xfrm>
                  <a:off x="2290126" y="5617268"/>
                  <a:ext cx="577742"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41</a:t>
                  </a:r>
                </a:p>
              </p:txBody>
            </p:sp>
            <p:sp>
              <p:nvSpPr>
                <p:cNvPr id="142" name="TextBox 141">
                  <a:extLst>
                    <a:ext uri="{FF2B5EF4-FFF2-40B4-BE49-F238E27FC236}">
                      <a16:creationId xmlns:a16="http://schemas.microsoft.com/office/drawing/2014/main" id="{DB8ED2BC-1E66-475D-9FEC-BCC68F8E6010}"/>
                    </a:ext>
                  </a:extLst>
                </p:cNvPr>
                <p:cNvSpPr txBox="1"/>
                <p:nvPr/>
              </p:nvSpPr>
              <p:spPr>
                <a:xfrm>
                  <a:off x="3800917" y="5617268"/>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a:t>
                  </a:r>
                </a:p>
              </p:txBody>
            </p:sp>
            <p:sp>
              <p:nvSpPr>
                <p:cNvPr id="143" name="TextBox 142">
                  <a:extLst>
                    <a:ext uri="{FF2B5EF4-FFF2-40B4-BE49-F238E27FC236}">
                      <a16:creationId xmlns:a16="http://schemas.microsoft.com/office/drawing/2014/main" id="{164CB9E6-0643-4078-9525-2742135F9E1B}"/>
                    </a:ext>
                  </a:extLst>
                </p:cNvPr>
                <p:cNvSpPr txBox="1"/>
                <p:nvPr/>
              </p:nvSpPr>
              <p:spPr>
                <a:xfrm>
                  <a:off x="4556976" y="5617268"/>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41 </a:t>
                  </a:r>
                </a:p>
              </p:txBody>
            </p:sp>
            <p:sp>
              <p:nvSpPr>
                <p:cNvPr id="144" name="TextBox 143">
                  <a:extLst>
                    <a:ext uri="{FF2B5EF4-FFF2-40B4-BE49-F238E27FC236}">
                      <a16:creationId xmlns:a16="http://schemas.microsoft.com/office/drawing/2014/main" id="{D6D0C78A-4BD4-4E28-BB64-8782BFD38758}"/>
                    </a:ext>
                  </a:extLst>
                </p:cNvPr>
                <p:cNvSpPr txBox="1"/>
                <p:nvPr/>
              </p:nvSpPr>
              <p:spPr>
                <a:xfrm>
                  <a:off x="5313036" y="5617268"/>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40 </a:t>
                  </a:r>
                </a:p>
              </p:txBody>
            </p:sp>
            <p:sp>
              <p:nvSpPr>
                <p:cNvPr id="145" name="TextBox 144">
                  <a:extLst>
                    <a:ext uri="{FF2B5EF4-FFF2-40B4-BE49-F238E27FC236}">
                      <a16:creationId xmlns:a16="http://schemas.microsoft.com/office/drawing/2014/main" id="{B6A54A16-8E82-478E-9011-ED36765AEAFE}"/>
                    </a:ext>
                  </a:extLst>
                </p:cNvPr>
                <p:cNvSpPr txBox="1"/>
                <p:nvPr/>
              </p:nvSpPr>
              <p:spPr>
                <a:xfrm>
                  <a:off x="6069096" y="5617268"/>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a:t>
                  </a:r>
                </a:p>
              </p:txBody>
            </p:sp>
            <p:sp>
              <p:nvSpPr>
                <p:cNvPr id="146" name="TextBox 145">
                  <a:extLst>
                    <a:ext uri="{FF2B5EF4-FFF2-40B4-BE49-F238E27FC236}">
                      <a16:creationId xmlns:a16="http://schemas.microsoft.com/office/drawing/2014/main" id="{7A36DA43-CB22-4E92-8624-8A3FF6C09DA7}"/>
                    </a:ext>
                  </a:extLst>
                </p:cNvPr>
                <p:cNvSpPr txBox="1"/>
                <p:nvPr/>
              </p:nvSpPr>
              <p:spPr>
                <a:xfrm>
                  <a:off x="6825155" y="5617268"/>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37</a:t>
                  </a:r>
                </a:p>
              </p:txBody>
            </p:sp>
            <p:sp>
              <p:nvSpPr>
                <p:cNvPr id="147" name="TextBox 146">
                  <a:extLst>
                    <a:ext uri="{FF2B5EF4-FFF2-40B4-BE49-F238E27FC236}">
                      <a16:creationId xmlns:a16="http://schemas.microsoft.com/office/drawing/2014/main" id="{1EB0ED0C-B385-41E2-AADB-AE5A746A2C94}"/>
                    </a:ext>
                  </a:extLst>
                </p:cNvPr>
                <p:cNvSpPr txBox="1"/>
                <p:nvPr/>
              </p:nvSpPr>
              <p:spPr>
                <a:xfrm>
                  <a:off x="8337276" y="5617268"/>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38</a:t>
                  </a:r>
                </a:p>
              </p:txBody>
            </p:sp>
            <p:sp>
              <p:nvSpPr>
                <p:cNvPr id="148" name="TextBox 147">
                  <a:extLst>
                    <a:ext uri="{FF2B5EF4-FFF2-40B4-BE49-F238E27FC236}">
                      <a16:creationId xmlns:a16="http://schemas.microsoft.com/office/drawing/2014/main" id="{F3F10414-7FE7-4B82-A941-55820A59846E}"/>
                    </a:ext>
                  </a:extLst>
                </p:cNvPr>
                <p:cNvSpPr txBox="1"/>
                <p:nvPr/>
              </p:nvSpPr>
              <p:spPr>
                <a:xfrm>
                  <a:off x="9849398" y="5617268"/>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36</a:t>
                  </a:r>
                </a:p>
              </p:txBody>
            </p:sp>
            <p:sp>
              <p:nvSpPr>
                <p:cNvPr id="149" name="TextBox 148">
                  <a:extLst>
                    <a:ext uri="{FF2B5EF4-FFF2-40B4-BE49-F238E27FC236}">
                      <a16:creationId xmlns:a16="http://schemas.microsoft.com/office/drawing/2014/main" id="{BAE93521-CDCE-4BC1-A2C3-F6C693633A3E}"/>
                    </a:ext>
                  </a:extLst>
                </p:cNvPr>
                <p:cNvSpPr txBox="1"/>
                <p:nvPr/>
              </p:nvSpPr>
              <p:spPr>
                <a:xfrm>
                  <a:off x="1207177" y="5617268"/>
                  <a:ext cx="1225927" cy="201639"/>
                </a:xfrm>
                <a:prstGeom prst="rect">
                  <a:avLst/>
                </a:prstGeom>
                <a:noFill/>
              </p:spPr>
              <p:txBody>
                <a:bodyPr wrap="none" lIns="0" tIns="0" rIns="0" bIns="0" rtlCol="0">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Pegcetacoplan n</a:t>
                  </a:r>
                </a:p>
              </p:txBody>
            </p:sp>
            <p:sp>
              <p:nvSpPr>
                <p:cNvPr id="150" name="TextBox 149">
                  <a:extLst>
                    <a:ext uri="{FF2B5EF4-FFF2-40B4-BE49-F238E27FC236}">
                      <a16:creationId xmlns:a16="http://schemas.microsoft.com/office/drawing/2014/main" id="{C73A27F2-4323-4471-A2EE-6374828672DF}"/>
                    </a:ext>
                  </a:extLst>
                </p:cNvPr>
                <p:cNvSpPr txBox="1"/>
                <p:nvPr/>
              </p:nvSpPr>
              <p:spPr>
                <a:xfrm>
                  <a:off x="2290126" y="5801371"/>
                  <a:ext cx="577742"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a:t>
                  </a:r>
                </a:p>
              </p:txBody>
            </p:sp>
            <p:sp>
              <p:nvSpPr>
                <p:cNvPr id="151" name="TextBox 150">
                  <a:extLst>
                    <a:ext uri="{FF2B5EF4-FFF2-40B4-BE49-F238E27FC236}">
                      <a16:creationId xmlns:a16="http://schemas.microsoft.com/office/drawing/2014/main" id="{A7A1B246-898C-4226-A8FA-4660471083AE}"/>
                    </a:ext>
                  </a:extLst>
                </p:cNvPr>
                <p:cNvSpPr txBox="1"/>
                <p:nvPr/>
              </p:nvSpPr>
              <p:spPr>
                <a:xfrm>
                  <a:off x="3800917" y="5801371"/>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37</a:t>
                  </a:r>
                </a:p>
              </p:txBody>
            </p:sp>
            <p:sp>
              <p:nvSpPr>
                <p:cNvPr id="152" name="TextBox 151">
                  <a:extLst>
                    <a:ext uri="{FF2B5EF4-FFF2-40B4-BE49-F238E27FC236}">
                      <a16:creationId xmlns:a16="http://schemas.microsoft.com/office/drawing/2014/main" id="{A685AE80-457C-49E0-BBAA-D913E9726E30}"/>
                    </a:ext>
                  </a:extLst>
                </p:cNvPr>
                <p:cNvSpPr txBox="1"/>
                <p:nvPr/>
              </p:nvSpPr>
              <p:spPr>
                <a:xfrm>
                  <a:off x="4556976" y="5801371"/>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 </a:t>
                  </a:r>
                </a:p>
              </p:txBody>
            </p:sp>
            <p:sp>
              <p:nvSpPr>
                <p:cNvPr id="153" name="TextBox 152">
                  <a:extLst>
                    <a:ext uri="{FF2B5EF4-FFF2-40B4-BE49-F238E27FC236}">
                      <a16:creationId xmlns:a16="http://schemas.microsoft.com/office/drawing/2014/main" id="{30864B19-5467-4CE2-AA57-BE5F19B58495}"/>
                    </a:ext>
                  </a:extLst>
                </p:cNvPr>
                <p:cNvSpPr txBox="1"/>
                <p:nvPr/>
              </p:nvSpPr>
              <p:spPr>
                <a:xfrm>
                  <a:off x="5313036" y="5801371"/>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 </a:t>
                  </a:r>
                </a:p>
              </p:txBody>
            </p:sp>
            <p:sp>
              <p:nvSpPr>
                <p:cNvPr id="154" name="TextBox 153">
                  <a:extLst>
                    <a:ext uri="{FF2B5EF4-FFF2-40B4-BE49-F238E27FC236}">
                      <a16:creationId xmlns:a16="http://schemas.microsoft.com/office/drawing/2014/main" id="{52EAF8F9-6B05-47DA-9AFB-3216DFDDFA42}"/>
                    </a:ext>
                  </a:extLst>
                </p:cNvPr>
                <p:cNvSpPr txBox="1"/>
                <p:nvPr/>
              </p:nvSpPr>
              <p:spPr>
                <a:xfrm>
                  <a:off x="6069096" y="5801371"/>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 </a:t>
                  </a:r>
                </a:p>
              </p:txBody>
            </p:sp>
            <p:sp>
              <p:nvSpPr>
                <p:cNvPr id="155" name="TextBox 154">
                  <a:extLst>
                    <a:ext uri="{FF2B5EF4-FFF2-40B4-BE49-F238E27FC236}">
                      <a16:creationId xmlns:a16="http://schemas.microsoft.com/office/drawing/2014/main" id="{A4284E05-66CE-4008-B526-B2ED4B182BB9}"/>
                    </a:ext>
                  </a:extLst>
                </p:cNvPr>
                <p:cNvSpPr txBox="1"/>
                <p:nvPr/>
              </p:nvSpPr>
              <p:spPr>
                <a:xfrm>
                  <a:off x="6825155" y="5801371"/>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36 </a:t>
                  </a:r>
                </a:p>
              </p:txBody>
            </p:sp>
            <p:sp>
              <p:nvSpPr>
                <p:cNvPr id="156" name="TextBox 155">
                  <a:extLst>
                    <a:ext uri="{FF2B5EF4-FFF2-40B4-BE49-F238E27FC236}">
                      <a16:creationId xmlns:a16="http://schemas.microsoft.com/office/drawing/2014/main" id="{B7A853EB-BC17-4078-82F0-E344EA8519C0}"/>
                    </a:ext>
                  </a:extLst>
                </p:cNvPr>
                <p:cNvSpPr txBox="1"/>
                <p:nvPr/>
              </p:nvSpPr>
              <p:spPr>
                <a:xfrm>
                  <a:off x="8337276" y="5801371"/>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39</a:t>
                  </a:r>
                </a:p>
              </p:txBody>
            </p:sp>
            <p:sp>
              <p:nvSpPr>
                <p:cNvPr id="157" name="TextBox 156">
                  <a:extLst>
                    <a:ext uri="{FF2B5EF4-FFF2-40B4-BE49-F238E27FC236}">
                      <a16:creationId xmlns:a16="http://schemas.microsoft.com/office/drawing/2014/main" id="{E42E130B-8788-4313-9062-E4E2205C9AC7}"/>
                    </a:ext>
                  </a:extLst>
                </p:cNvPr>
                <p:cNvSpPr txBox="1"/>
                <p:nvPr/>
              </p:nvSpPr>
              <p:spPr>
                <a:xfrm>
                  <a:off x="9849398" y="5801371"/>
                  <a:ext cx="580394" cy="201639"/>
                </a:xfrm>
                <a:prstGeom prst="rect">
                  <a:avLst/>
                </a:prstGeom>
                <a:noFill/>
              </p:spPr>
              <p:txBody>
                <a:bodyPr wrap="none" lIns="0" tIns="0" rIns="0" bIns="0" rtlCol="0">
                  <a:noAutofit/>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37</a:t>
                  </a:r>
                </a:p>
              </p:txBody>
            </p:sp>
            <p:sp>
              <p:nvSpPr>
                <p:cNvPr id="158" name="TextBox 157">
                  <a:extLst>
                    <a:ext uri="{FF2B5EF4-FFF2-40B4-BE49-F238E27FC236}">
                      <a16:creationId xmlns:a16="http://schemas.microsoft.com/office/drawing/2014/main" id="{B1446BB8-27FB-440F-B748-A362626B6701}"/>
                    </a:ext>
                  </a:extLst>
                </p:cNvPr>
                <p:cNvSpPr txBox="1"/>
                <p:nvPr/>
              </p:nvSpPr>
              <p:spPr>
                <a:xfrm>
                  <a:off x="1207177" y="5801371"/>
                  <a:ext cx="1091374" cy="201639"/>
                </a:xfrm>
                <a:prstGeom prst="rect">
                  <a:avLst/>
                </a:prstGeom>
                <a:noFill/>
              </p:spPr>
              <p:txBody>
                <a:bodyPr wrap="none" lIns="0" tIns="0" rIns="0" bIns="0" rtlCol="0">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Eculizumab n</a:t>
                  </a:r>
                </a:p>
              </p:txBody>
            </p:sp>
          </p:grpSp>
          <p:sp>
            <p:nvSpPr>
              <p:cNvPr id="29" name="TextBox 28">
                <a:extLst>
                  <a:ext uri="{FF2B5EF4-FFF2-40B4-BE49-F238E27FC236}">
                    <a16:creationId xmlns:a16="http://schemas.microsoft.com/office/drawing/2014/main" id="{5274B2D1-33E1-41AE-BC41-C0A4BB812D02}"/>
                  </a:ext>
                </a:extLst>
              </p:cNvPr>
              <p:cNvSpPr txBox="1"/>
              <p:nvPr/>
            </p:nvSpPr>
            <p:spPr>
              <a:xfrm>
                <a:off x="2659323" y="1621603"/>
                <a:ext cx="1568377" cy="297180"/>
              </a:xfrm>
              <a:prstGeom prst="rect">
                <a:avLst/>
              </a:prstGeom>
              <a:noFill/>
            </p:spPr>
            <p:txBody>
              <a:bodyPr wrap="none" lIns="0" tIns="0" rIns="0" bIns="0" rtlCol="0" anchor="b">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4-week, run-in period</a:t>
                </a:r>
              </a:p>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(pegcetacoplan &amp; eculizumab)</a:t>
                </a:r>
              </a:p>
            </p:txBody>
          </p:sp>
          <p:sp>
            <p:nvSpPr>
              <p:cNvPr id="30" name="TextBox 29">
                <a:extLst>
                  <a:ext uri="{FF2B5EF4-FFF2-40B4-BE49-F238E27FC236}">
                    <a16:creationId xmlns:a16="http://schemas.microsoft.com/office/drawing/2014/main" id="{58A84C81-FF0E-436B-AAE3-9BBFE7F16A66}"/>
                  </a:ext>
                </a:extLst>
              </p:cNvPr>
              <p:cNvSpPr txBox="1"/>
              <p:nvPr/>
            </p:nvSpPr>
            <p:spPr>
              <a:xfrm>
                <a:off x="5950872" y="1630680"/>
                <a:ext cx="2660755" cy="297180"/>
              </a:xfrm>
              <a:prstGeom prst="rect">
                <a:avLst/>
              </a:prstGeom>
              <a:noFill/>
            </p:spPr>
            <p:txBody>
              <a:bodyPr wrap="none" lIns="0" tIns="0" rIns="0" bIns="0" rtlCol="0" anchor="b">
                <a:noAutofit/>
              </a:bodyPr>
              <a:lstStyle/>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Randomized, controlled period</a:t>
                </a:r>
              </a:p>
              <a:p>
                <a:pPr marL="0" marR="0" lvl="0" indent="0" algn="ctr" defTabSz="1219170" rtl="0" eaLnBrk="0" fontAlgn="base" latinLnBrk="0" hangingPunct="0">
                  <a:lnSpc>
                    <a:spcPct val="9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(pegcetacoplan OR eculizumab)</a:t>
                </a:r>
              </a:p>
            </p:txBody>
          </p:sp>
          <p:grpSp>
            <p:nvGrpSpPr>
              <p:cNvPr id="31" name="Group 30">
                <a:extLst>
                  <a:ext uri="{FF2B5EF4-FFF2-40B4-BE49-F238E27FC236}">
                    <a16:creationId xmlns:a16="http://schemas.microsoft.com/office/drawing/2014/main" id="{CC918DF2-B01A-44B2-8E5C-B9B992EFF114}"/>
                  </a:ext>
                </a:extLst>
              </p:cNvPr>
              <p:cNvGrpSpPr/>
              <p:nvPr/>
            </p:nvGrpSpPr>
            <p:grpSpPr>
              <a:xfrm>
                <a:off x="1720488" y="1871237"/>
                <a:ext cx="894943" cy="3421456"/>
                <a:chOff x="1538161" y="1980091"/>
                <a:chExt cx="894943" cy="3414791"/>
              </a:xfrm>
            </p:grpSpPr>
            <p:cxnSp>
              <p:nvCxnSpPr>
                <p:cNvPr id="127" name="Straight Connector 126">
                  <a:extLst>
                    <a:ext uri="{FF2B5EF4-FFF2-40B4-BE49-F238E27FC236}">
                      <a16:creationId xmlns:a16="http://schemas.microsoft.com/office/drawing/2014/main" id="{10B62F37-3601-4CBC-90FB-E48509DC3666}"/>
                    </a:ext>
                  </a:extLst>
                </p:cNvPr>
                <p:cNvCxnSpPr>
                  <a:cxnSpLocks/>
                </p:cNvCxnSpPr>
                <p:nvPr/>
              </p:nvCxnSpPr>
              <p:spPr>
                <a:xfrm rot="16200000">
                  <a:off x="2410536" y="2089010"/>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306B1AF-9914-4797-9CFD-6502DE8318DD}"/>
                    </a:ext>
                  </a:extLst>
                </p:cNvPr>
                <p:cNvCxnSpPr>
                  <a:cxnSpLocks/>
                </p:cNvCxnSpPr>
                <p:nvPr/>
              </p:nvCxnSpPr>
              <p:spPr>
                <a:xfrm>
                  <a:off x="2433104" y="2111577"/>
                  <a:ext cx="0" cy="31287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6011758E-DD79-4C3A-A4BC-196CDB360D83}"/>
                    </a:ext>
                  </a:extLst>
                </p:cNvPr>
                <p:cNvSpPr txBox="1"/>
                <p:nvPr/>
              </p:nvSpPr>
              <p:spPr>
                <a:xfrm>
                  <a:off x="1718154" y="1980091"/>
                  <a:ext cx="580397" cy="281991"/>
                </a:xfrm>
                <a:prstGeom prst="rect">
                  <a:avLst/>
                </a:prstGeom>
                <a:noFill/>
              </p:spPr>
              <p:txBody>
                <a:bodyPr wrap="none" lIns="0" tIns="0" rIns="0" bIns="0" rtlCol="0" anchor="ctr">
                  <a:noAutofit/>
                </a:body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500</a:t>
                  </a:r>
                </a:p>
              </p:txBody>
            </p:sp>
            <p:cxnSp>
              <p:nvCxnSpPr>
                <p:cNvPr id="130" name="Straight Connector 129">
                  <a:extLst>
                    <a:ext uri="{FF2B5EF4-FFF2-40B4-BE49-F238E27FC236}">
                      <a16:creationId xmlns:a16="http://schemas.microsoft.com/office/drawing/2014/main" id="{17CA35D0-322A-4126-AB4F-27F008B928E1}"/>
                    </a:ext>
                  </a:extLst>
                </p:cNvPr>
                <p:cNvCxnSpPr>
                  <a:cxnSpLocks/>
                </p:cNvCxnSpPr>
                <p:nvPr/>
              </p:nvCxnSpPr>
              <p:spPr>
                <a:xfrm rot="16200000">
                  <a:off x="2410536" y="2714753"/>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66FD3D4-5AB0-4804-B420-9A13BBC4618F}"/>
                    </a:ext>
                  </a:extLst>
                </p:cNvPr>
                <p:cNvCxnSpPr>
                  <a:cxnSpLocks/>
                </p:cNvCxnSpPr>
                <p:nvPr/>
              </p:nvCxnSpPr>
              <p:spPr>
                <a:xfrm rot="16200000">
                  <a:off x="2410536" y="3966244"/>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30E840C-8903-4FB6-8108-390A1D77C3D3}"/>
                    </a:ext>
                  </a:extLst>
                </p:cNvPr>
                <p:cNvCxnSpPr>
                  <a:cxnSpLocks/>
                </p:cNvCxnSpPr>
                <p:nvPr/>
              </p:nvCxnSpPr>
              <p:spPr>
                <a:xfrm rot="16200000">
                  <a:off x="2410536" y="4591988"/>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7A3CF6C-1944-4715-8491-835C1D52BE50}"/>
                    </a:ext>
                  </a:extLst>
                </p:cNvPr>
                <p:cNvCxnSpPr>
                  <a:cxnSpLocks/>
                </p:cNvCxnSpPr>
                <p:nvPr/>
              </p:nvCxnSpPr>
              <p:spPr>
                <a:xfrm rot="16200000">
                  <a:off x="2410536" y="5217736"/>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F1472E1E-790A-4A5E-95BC-D6D2E6A76059}"/>
                    </a:ext>
                  </a:extLst>
                </p:cNvPr>
                <p:cNvSpPr txBox="1"/>
                <p:nvPr/>
              </p:nvSpPr>
              <p:spPr>
                <a:xfrm>
                  <a:off x="1718154" y="2606650"/>
                  <a:ext cx="580397" cy="281991"/>
                </a:xfrm>
                <a:prstGeom prst="rect">
                  <a:avLst/>
                </a:prstGeom>
                <a:noFill/>
              </p:spPr>
              <p:txBody>
                <a:bodyPr wrap="none" lIns="0" tIns="0" rIns="0" bIns="0" rtlCol="0" anchor="ctr">
                  <a:noAutofit/>
                </a:body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400</a:t>
                  </a:r>
                </a:p>
              </p:txBody>
            </p:sp>
            <p:sp>
              <p:nvSpPr>
                <p:cNvPr id="135" name="TextBox 134">
                  <a:extLst>
                    <a:ext uri="{FF2B5EF4-FFF2-40B4-BE49-F238E27FC236}">
                      <a16:creationId xmlns:a16="http://schemas.microsoft.com/office/drawing/2014/main" id="{36204492-5016-4F86-B032-98F173F738EB}"/>
                    </a:ext>
                  </a:extLst>
                </p:cNvPr>
                <p:cNvSpPr txBox="1"/>
                <p:nvPr/>
              </p:nvSpPr>
              <p:spPr>
                <a:xfrm>
                  <a:off x="1718154" y="3859772"/>
                  <a:ext cx="580397" cy="281991"/>
                </a:xfrm>
                <a:prstGeom prst="rect">
                  <a:avLst/>
                </a:prstGeom>
                <a:noFill/>
              </p:spPr>
              <p:txBody>
                <a:bodyPr wrap="none" lIns="0" tIns="0" rIns="0" bIns="0" rtlCol="0" anchor="ctr">
                  <a:noAutofit/>
                </a:body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200</a:t>
                  </a:r>
                </a:p>
              </p:txBody>
            </p:sp>
            <p:sp>
              <p:nvSpPr>
                <p:cNvPr id="136" name="TextBox 135">
                  <a:extLst>
                    <a:ext uri="{FF2B5EF4-FFF2-40B4-BE49-F238E27FC236}">
                      <a16:creationId xmlns:a16="http://schemas.microsoft.com/office/drawing/2014/main" id="{A21E041B-5280-49C8-87B1-4519225A66F3}"/>
                    </a:ext>
                  </a:extLst>
                </p:cNvPr>
                <p:cNvSpPr txBox="1"/>
                <p:nvPr/>
              </p:nvSpPr>
              <p:spPr>
                <a:xfrm>
                  <a:off x="1718154" y="4486330"/>
                  <a:ext cx="580397" cy="281991"/>
                </a:xfrm>
                <a:prstGeom prst="rect">
                  <a:avLst/>
                </a:prstGeom>
                <a:noFill/>
              </p:spPr>
              <p:txBody>
                <a:bodyPr wrap="none" lIns="0" tIns="0" rIns="0" bIns="0" rtlCol="0" anchor="ctr">
                  <a:noAutofit/>
                </a:body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100</a:t>
                  </a:r>
                </a:p>
              </p:txBody>
            </p:sp>
            <p:sp>
              <p:nvSpPr>
                <p:cNvPr id="137" name="TextBox 136">
                  <a:extLst>
                    <a:ext uri="{FF2B5EF4-FFF2-40B4-BE49-F238E27FC236}">
                      <a16:creationId xmlns:a16="http://schemas.microsoft.com/office/drawing/2014/main" id="{24C59C77-A8A5-4D02-B78B-DA83BBD53362}"/>
                    </a:ext>
                  </a:extLst>
                </p:cNvPr>
                <p:cNvSpPr txBox="1"/>
                <p:nvPr/>
              </p:nvSpPr>
              <p:spPr>
                <a:xfrm>
                  <a:off x="1718154" y="5112891"/>
                  <a:ext cx="580397" cy="281991"/>
                </a:xfrm>
                <a:prstGeom prst="rect">
                  <a:avLst/>
                </a:prstGeom>
                <a:noFill/>
              </p:spPr>
              <p:txBody>
                <a:bodyPr wrap="none" lIns="0" tIns="0" rIns="0" bIns="0" rtlCol="0" anchor="ctr">
                  <a:noAutofit/>
                </a:body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0</a:t>
                  </a:r>
                </a:p>
              </p:txBody>
            </p:sp>
            <p:sp>
              <p:nvSpPr>
                <p:cNvPr id="138" name="TextBox 137">
                  <a:extLst>
                    <a:ext uri="{FF2B5EF4-FFF2-40B4-BE49-F238E27FC236}">
                      <a16:creationId xmlns:a16="http://schemas.microsoft.com/office/drawing/2014/main" id="{6C7132C3-78E8-45C0-87E6-767E3793E236}"/>
                    </a:ext>
                  </a:extLst>
                </p:cNvPr>
                <p:cNvSpPr txBox="1"/>
                <p:nvPr/>
              </p:nvSpPr>
              <p:spPr>
                <a:xfrm rot="16200000">
                  <a:off x="374303" y="3494579"/>
                  <a:ext cx="2690438" cy="362721"/>
                </a:xfrm>
                <a:prstGeom prst="rect">
                  <a:avLst/>
                </a:prstGeom>
                <a:noFill/>
              </p:spPr>
              <p:txBody>
                <a:bodyPr wrap="none" lIns="0" tIns="0" rIns="0" bIns="0" rtlCol="0" anchor="b">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LDH, Mean (SE) U/L</a:t>
                  </a:r>
                </a:p>
              </p:txBody>
            </p:sp>
            <p:cxnSp>
              <p:nvCxnSpPr>
                <p:cNvPr id="139" name="Straight Connector 138">
                  <a:extLst>
                    <a:ext uri="{FF2B5EF4-FFF2-40B4-BE49-F238E27FC236}">
                      <a16:creationId xmlns:a16="http://schemas.microsoft.com/office/drawing/2014/main" id="{824D0FC6-212F-46B8-BEC2-22F08C1F3428}"/>
                    </a:ext>
                  </a:extLst>
                </p:cNvPr>
                <p:cNvCxnSpPr>
                  <a:cxnSpLocks/>
                </p:cNvCxnSpPr>
                <p:nvPr/>
              </p:nvCxnSpPr>
              <p:spPr>
                <a:xfrm rot="16200000">
                  <a:off x="2410536" y="3340499"/>
                  <a:ext cx="0" cy="451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5E715FB4-6282-4F5C-AC09-184C9F624B4D}"/>
                    </a:ext>
                  </a:extLst>
                </p:cNvPr>
                <p:cNvSpPr txBox="1"/>
                <p:nvPr/>
              </p:nvSpPr>
              <p:spPr>
                <a:xfrm>
                  <a:off x="1718154" y="3233210"/>
                  <a:ext cx="580399" cy="281991"/>
                </a:xfrm>
                <a:prstGeom prst="rect">
                  <a:avLst/>
                </a:prstGeom>
                <a:noFill/>
              </p:spPr>
              <p:txBody>
                <a:bodyPr wrap="none" lIns="0" tIns="0" rIns="0" bIns="0" rtlCol="0" anchor="ctr">
                  <a:noAutofit/>
                </a:bodyPr>
                <a:lstStyle/>
                <a:p>
                  <a:pPr marL="0" marR="0" lvl="0" indent="0" algn="r" defTabSz="121917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300</a:t>
                  </a:r>
                </a:p>
              </p:txBody>
            </p:sp>
          </p:grpSp>
          <p:grpSp>
            <p:nvGrpSpPr>
              <p:cNvPr id="32" name="Group 31">
                <a:extLst>
                  <a:ext uri="{FF2B5EF4-FFF2-40B4-BE49-F238E27FC236}">
                    <a16:creationId xmlns:a16="http://schemas.microsoft.com/office/drawing/2014/main" id="{39BCB156-8945-4535-B368-CC1D55D3E8FA}"/>
                  </a:ext>
                </a:extLst>
              </p:cNvPr>
              <p:cNvGrpSpPr/>
              <p:nvPr/>
            </p:nvGrpSpPr>
            <p:grpSpPr>
              <a:xfrm>
                <a:off x="2615433" y="4299026"/>
                <a:ext cx="8336320" cy="242288"/>
                <a:chOff x="2433106" y="4403151"/>
                <a:chExt cx="8336320" cy="241816"/>
              </a:xfrm>
            </p:grpSpPr>
            <p:cxnSp>
              <p:nvCxnSpPr>
                <p:cNvPr id="125" name="Straight Connector 124">
                  <a:extLst>
                    <a:ext uri="{FF2B5EF4-FFF2-40B4-BE49-F238E27FC236}">
                      <a16:creationId xmlns:a16="http://schemas.microsoft.com/office/drawing/2014/main" id="{04298A14-BA5A-429F-978F-55FC127F701C}"/>
                    </a:ext>
                  </a:extLst>
                </p:cNvPr>
                <p:cNvCxnSpPr/>
                <p:nvPr/>
              </p:nvCxnSpPr>
              <p:spPr>
                <a:xfrm>
                  <a:off x="2433106" y="4531864"/>
                  <a:ext cx="798819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Rectangle 141">
                  <a:extLst>
                    <a:ext uri="{FF2B5EF4-FFF2-40B4-BE49-F238E27FC236}">
                      <a16:creationId xmlns:a16="http://schemas.microsoft.com/office/drawing/2014/main" id="{29C1F119-5C29-443B-B2B9-DFCE5C8A76FC}"/>
                    </a:ext>
                  </a:extLst>
                </p:cNvPr>
                <p:cNvSpPr>
                  <a:spLocks noChangeArrowheads="1"/>
                </p:cNvSpPr>
                <p:nvPr/>
              </p:nvSpPr>
              <p:spPr bwMode="auto">
                <a:xfrm>
                  <a:off x="10470305" y="4403151"/>
                  <a:ext cx="299121" cy="2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LLN</a:t>
                  </a:r>
                  <a:endParaRPr kumimoji="0" lang="en-US" altLang="en-US" sz="1200" b="1" i="0" u="none" strike="noStrike" kern="0" cap="none" spc="0" normalizeH="0" baseline="0" noProof="0" dirty="0">
                    <a:ln>
                      <a:noFill/>
                    </a:ln>
                    <a:solidFill>
                      <a:srgbClr val="4A4F55"/>
                    </a:solidFill>
                    <a:effectLst/>
                    <a:uLnTx/>
                    <a:uFillTx/>
                    <a:latin typeface="Calibri"/>
                    <a:ea typeface="+mn-ea"/>
                    <a:cs typeface="Calibri" panose="020F0502020204030204" pitchFamily="34" charset="0"/>
                  </a:endParaRPr>
                </a:p>
              </p:txBody>
            </p:sp>
          </p:grpSp>
          <p:grpSp>
            <p:nvGrpSpPr>
              <p:cNvPr id="33" name="Group 32">
                <a:extLst>
                  <a:ext uri="{FF2B5EF4-FFF2-40B4-BE49-F238E27FC236}">
                    <a16:creationId xmlns:a16="http://schemas.microsoft.com/office/drawing/2014/main" id="{1EC0D62A-132D-4EE5-82A3-C99578328287}"/>
                  </a:ext>
                </a:extLst>
              </p:cNvPr>
              <p:cNvGrpSpPr/>
              <p:nvPr/>
            </p:nvGrpSpPr>
            <p:grpSpPr>
              <a:xfrm>
                <a:off x="2615433" y="3606089"/>
                <a:ext cx="8380401" cy="242288"/>
                <a:chOff x="2433106" y="3711563"/>
                <a:chExt cx="8380401" cy="241816"/>
              </a:xfrm>
            </p:grpSpPr>
            <p:sp>
              <p:nvSpPr>
                <p:cNvPr id="123" name="Rectangle 143">
                  <a:extLst>
                    <a:ext uri="{FF2B5EF4-FFF2-40B4-BE49-F238E27FC236}">
                      <a16:creationId xmlns:a16="http://schemas.microsoft.com/office/drawing/2014/main" id="{67F10375-73D7-404D-BD53-D74482D4373B}"/>
                    </a:ext>
                  </a:extLst>
                </p:cNvPr>
                <p:cNvSpPr>
                  <a:spLocks noChangeArrowheads="1"/>
                </p:cNvSpPr>
                <p:nvPr/>
              </p:nvSpPr>
              <p:spPr bwMode="auto">
                <a:xfrm>
                  <a:off x="10470305" y="3711563"/>
                  <a:ext cx="343202" cy="24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ULN</a:t>
                  </a:r>
                  <a:endParaRPr kumimoji="0" lang="en-US" altLang="en-US" sz="1200" b="1" i="0" u="none" strike="noStrike" kern="0" cap="none" spc="0" normalizeH="0" baseline="0" noProof="0" dirty="0">
                    <a:ln>
                      <a:noFill/>
                    </a:ln>
                    <a:solidFill>
                      <a:srgbClr val="4A4F55"/>
                    </a:solidFill>
                    <a:effectLst/>
                    <a:uLnTx/>
                    <a:uFillTx/>
                    <a:latin typeface="Calibri"/>
                    <a:ea typeface="+mn-ea"/>
                    <a:cs typeface="Calibri" panose="020F0502020204030204" pitchFamily="34" charset="0"/>
                  </a:endParaRPr>
                </a:p>
              </p:txBody>
            </p:sp>
            <p:cxnSp>
              <p:nvCxnSpPr>
                <p:cNvPr id="124" name="Straight Connector 123">
                  <a:extLst>
                    <a:ext uri="{FF2B5EF4-FFF2-40B4-BE49-F238E27FC236}">
                      <a16:creationId xmlns:a16="http://schemas.microsoft.com/office/drawing/2014/main" id="{293DF4DF-1263-411C-A730-7477C742169D}"/>
                    </a:ext>
                  </a:extLst>
                </p:cNvPr>
                <p:cNvCxnSpPr/>
                <p:nvPr/>
              </p:nvCxnSpPr>
              <p:spPr>
                <a:xfrm>
                  <a:off x="2433106" y="3830933"/>
                  <a:ext cx="7988191"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4" name="Freeform 45">
                <a:extLst>
                  <a:ext uri="{FF2B5EF4-FFF2-40B4-BE49-F238E27FC236}">
                    <a16:creationId xmlns:a16="http://schemas.microsoft.com/office/drawing/2014/main" id="{F639B314-8544-4E50-A6F8-78F1275FF727}"/>
                  </a:ext>
                </a:extLst>
              </p:cNvPr>
              <p:cNvSpPr>
                <a:spLocks/>
              </p:cNvSpPr>
              <p:nvPr/>
            </p:nvSpPr>
            <p:spPr bwMode="auto">
              <a:xfrm>
                <a:off x="2749721" y="2653900"/>
                <a:ext cx="7567832" cy="1587075"/>
              </a:xfrm>
              <a:custGeom>
                <a:avLst/>
                <a:gdLst>
                  <a:gd name="T0" fmla="*/ 0 w 3691"/>
                  <a:gd name="T1" fmla="*/ 271 h 770"/>
                  <a:gd name="T2" fmla="*/ 0 w 3691"/>
                  <a:gd name="T3" fmla="*/ 271 h 770"/>
                  <a:gd name="T4" fmla="*/ 0 w 3691"/>
                  <a:gd name="T5" fmla="*/ 271 h 770"/>
                  <a:gd name="T6" fmla="*/ 742 w 3691"/>
                  <a:gd name="T7" fmla="*/ 770 h 770"/>
                  <a:gd name="T8" fmla="*/ 742 w 3691"/>
                  <a:gd name="T9" fmla="*/ 770 h 770"/>
                  <a:gd name="T10" fmla="*/ 1110 w 3691"/>
                  <a:gd name="T11" fmla="*/ 0 h 770"/>
                  <a:gd name="T12" fmla="*/ 1110 w 3691"/>
                  <a:gd name="T13" fmla="*/ 0 h 770"/>
                  <a:gd name="T14" fmla="*/ 1478 w 3691"/>
                  <a:gd name="T15" fmla="*/ 159 h 770"/>
                  <a:gd name="T16" fmla="*/ 1478 w 3691"/>
                  <a:gd name="T17" fmla="*/ 159 h 770"/>
                  <a:gd name="T18" fmla="*/ 1846 w 3691"/>
                  <a:gd name="T19" fmla="*/ 191 h 770"/>
                  <a:gd name="T20" fmla="*/ 1846 w 3691"/>
                  <a:gd name="T21" fmla="*/ 191 h 770"/>
                  <a:gd name="T22" fmla="*/ 2214 w 3691"/>
                  <a:gd name="T23" fmla="*/ 281 h 770"/>
                  <a:gd name="T24" fmla="*/ 2214 w 3691"/>
                  <a:gd name="T25" fmla="*/ 281 h 770"/>
                  <a:gd name="T26" fmla="*/ 2949 w 3691"/>
                  <a:gd name="T27" fmla="*/ 329 h 770"/>
                  <a:gd name="T28" fmla="*/ 2949 w 3691"/>
                  <a:gd name="T29" fmla="*/ 329 h 770"/>
                  <a:gd name="T30" fmla="*/ 3691 w 3691"/>
                  <a:gd name="T31" fmla="*/ 133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1" h="770">
                    <a:moveTo>
                      <a:pt x="0" y="271"/>
                    </a:moveTo>
                    <a:lnTo>
                      <a:pt x="0" y="271"/>
                    </a:lnTo>
                    <a:lnTo>
                      <a:pt x="0" y="271"/>
                    </a:lnTo>
                    <a:lnTo>
                      <a:pt x="742" y="770"/>
                    </a:lnTo>
                    <a:lnTo>
                      <a:pt x="742" y="770"/>
                    </a:lnTo>
                    <a:lnTo>
                      <a:pt x="1110" y="0"/>
                    </a:lnTo>
                    <a:lnTo>
                      <a:pt x="1110" y="0"/>
                    </a:lnTo>
                    <a:lnTo>
                      <a:pt x="1478" y="159"/>
                    </a:lnTo>
                    <a:lnTo>
                      <a:pt x="1478" y="159"/>
                    </a:lnTo>
                    <a:lnTo>
                      <a:pt x="1846" y="191"/>
                    </a:lnTo>
                    <a:lnTo>
                      <a:pt x="1846" y="191"/>
                    </a:lnTo>
                    <a:lnTo>
                      <a:pt x="2214" y="281"/>
                    </a:lnTo>
                    <a:lnTo>
                      <a:pt x="2214" y="281"/>
                    </a:lnTo>
                    <a:lnTo>
                      <a:pt x="2949" y="329"/>
                    </a:lnTo>
                    <a:lnTo>
                      <a:pt x="2949" y="329"/>
                    </a:lnTo>
                    <a:lnTo>
                      <a:pt x="3691" y="133"/>
                    </a:lnTo>
                  </a:path>
                </a:pathLst>
              </a:custGeom>
              <a:noFill/>
              <a:ln w="28575" cap="sq">
                <a:solidFill>
                  <a:srgbClr val="AC0E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35" name="Freeform 78">
                <a:extLst>
                  <a:ext uri="{FF2B5EF4-FFF2-40B4-BE49-F238E27FC236}">
                    <a16:creationId xmlns:a16="http://schemas.microsoft.com/office/drawing/2014/main" id="{C8F01F66-451C-4AAD-A610-D1436047FB27}"/>
                  </a:ext>
                </a:extLst>
              </p:cNvPr>
              <p:cNvSpPr>
                <a:spLocks/>
              </p:cNvSpPr>
              <p:nvPr/>
            </p:nvSpPr>
            <p:spPr bwMode="auto">
              <a:xfrm>
                <a:off x="2749720" y="3529885"/>
                <a:ext cx="7567832" cy="655442"/>
              </a:xfrm>
              <a:custGeom>
                <a:avLst/>
                <a:gdLst>
                  <a:gd name="T0" fmla="*/ 0 w 3691"/>
                  <a:gd name="T1" fmla="*/ 0 h 318"/>
                  <a:gd name="T2" fmla="*/ 0 w 3691"/>
                  <a:gd name="T3" fmla="*/ 0 h 318"/>
                  <a:gd name="T4" fmla="*/ 0 w 3691"/>
                  <a:gd name="T5" fmla="*/ 0 h 318"/>
                  <a:gd name="T6" fmla="*/ 742 w 3691"/>
                  <a:gd name="T7" fmla="*/ 318 h 318"/>
                  <a:gd name="T8" fmla="*/ 742 w 3691"/>
                  <a:gd name="T9" fmla="*/ 318 h 318"/>
                  <a:gd name="T10" fmla="*/ 1110 w 3691"/>
                  <a:gd name="T11" fmla="*/ 287 h 318"/>
                  <a:gd name="T12" fmla="*/ 1110 w 3691"/>
                  <a:gd name="T13" fmla="*/ 287 h 318"/>
                  <a:gd name="T14" fmla="*/ 1478 w 3691"/>
                  <a:gd name="T15" fmla="*/ 212 h 318"/>
                  <a:gd name="T16" fmla="*/ 1478 w 3691"/>
                  <a:gd name="T17" fmla="*/ 212 h 318"/>
                  <a:gd name="T18" fmla="*/ 1846 w 3691"/>
                  <a:gd name="T19" fmla="*/ 85 h 318"/>
                  <a:gd name="T20" fmla="*/ 1846 w 3691"/>
                  <a:gd name="T21" fmla="*/ 85 h 318"/>
                  <a:gd name="T22" fmla="*/ 2214 w 3691"/>
                  <a:gd name="T23" fmla="*/ 117 h 318"/>
                  <a:gd name="T24" fmla="*/ 2214 w 3691"/>
                  <a:gd name="T25" fmla="*/ 117 h 318"/>
                  <a:gd name="T26" fmla="*/ 2949 w 3691"/>
                  <a:gd name="T27" fmla="*/ 196 h 318"/>
                  <a:gd name="T28" fmla="*/ 2949 w 3691"/>
                  <a:gd name="T29" fmla="*/ 196 h 318"/>
                  <a:gd name="T30" fmla="*/ 3691 w 3691"/>
                  <a:gd name="T31" fmla="*/ 2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1" h="318">
                    <a:moveTo>
                      <a:pt x="0" y="0"/>
                    </a:moveTo>
                    <a:lnTo>
                      <a:pt x="0" y="0"/>
                    </a:lnTo>
                    <a:lnTo>
                      <a:pt x="0" y="0"/>
                    </a:lnTo>
                    <a:lnTo>
                      <a:pt x="742" y="318"/>
                    </a:lnTo>
                    <a:lnTo>
                      <a:pt x="742" y="318"/>
                    </a:lnTo>
                    <a:lnTo>
                      <a:pt x="1110" y="287"/>
                    </a:lnTo>
                    <a:lnTo>
                      <a:pt x="1110" y="287"/>
                    </a:lnTo>
                    <a:lnTo>
                      <a:pt x="1478" y="212"/>
                    </a:lnTo>
                    <a:lnTo>
                      <a:pt x="1478" y="212"/>
                    </a:lnTo>
                    <a:lnTo>
                      <a:pt x="1846" y="85"/>
                    </a:lnTo>
                    <a:lnTo>
                      <a:pt x="1846" y="85"/>
                    </a:lnTo>
                    <a:lnTo>
                      <a:pt x="2214" y="117"/>
                    </a:lnTo>
                    <a:lnTo>
                      <a:pt x="2214" y="117"/>
                    </a:lnTo>
                    <a:lnTo>
                      <a:pt x="2949" y="196"/>
                    </a:lnTo>
                    <a:lnTo>
                      <a:pt x="2949" y="196"/>
                    </a:lnTo>
                    <a:lnTo>
                      <a:pt x="3691" y="212"/>
                    </a:lnTo>
                  </a:path>
                </a:pathLst>
              </a:custGeom>
              <a:noFill/>
              <a:ln w="28575" cap="sq">
                <a:solidFill>
                  <a:srgbClr val="E46C0A"/>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endParaRPr>
              </a:p>
            </p:txBody>
          </p:sp>
          <p:grpSp>
            <p:nvGrpSpPr>
              <p:cNvPr id="36" name="Group 35">
                <a:extLst>
                  <a:ext uri="{FF2B5EF4-FFF2-40B4-BE49-F238E27FC236}">
                    <a16:creationId xmlns:a16="http://schemas.microsoft.com/office/drawing/2014/main" id="{E7DFBB0E-4B44-4839-AE6D-53A38CC9F424}"/>
                  </a:ext>
                </a:extLst>
              </p:cNvPr>
              <p:cNvGrpSpPr/>
              <p:nvPr/>
            </p:nvGrpSpPr>
            <p:grpSpPr>
              <a:xfrm>
                <a:off x="2703942" y="2293202"/>
                <a:ext cx="7657412" cy="1991060"/>
                <a:chOff x="2521615" y="2401234"/>
                <a:chExt cx="7657412" cy="1987181"/>
              </a:xfrm>
            </p:grpSpPr>
            <p:grpSp>
              <p:nvGrpSpPr>
                <p:cNvPr id="83" name="Group 82">
                  <a:extLst>
                    <a:ext uri="{FF2B5EF4-FFF2-40B4-BE49-F238E27FC236}">
                      <a16:creationId xmlns:a16="http://schemas.microsoft.com/office/drawing/2014/main" id="{55121798-494F-4DDA-8DF0-C7C7F9A7F8CA}"/>
                    </a:ext>
                  </a:extLst>
                </p:cNvPr>
                <p:cNvGrpSpPr/>
                <p:nvPr/>
              </p:nvGrpSpPr>
              <p:grpSpPr>
                <a:xfrm>
                  <a:off x="2521615" y="3034828"/>
                  <a:ext cx="91440" cy="567764"/>
                  <a:chOff x="2501782" y="3034828"/>
                  <a:chExt cx="131222" cy="567764"/>
                </a:xfrm>
              </p:grpSpPr>
              <p:sp>
                <p:nvSpPr>
                  <p:cNvPr id="119" name="Line 46">
                    <a:extLst>
                      <a:ext uri="{FF2B5EF4-FFF2-40B4-BE49-F238E27FC236}">
                        <a16:creationId xmlns:a16="http://schemas.microsoft.com/office/drawing/2014/main" id="{5132644A-E6A8-4DB9-9294-4E79A6862105}"/>
                      </a:ext>
                    </a:extLst>
                  </p:cNvPr>
                  <p:cNvSpPr>
                    <a:spLocks noChangeShapeType="1"/>
                  </p:cNvSpPr>
                  <p:nvPr/>
                </p:nvSpPr>
                <p:spPr bwMode="auto">
                  <a:xfrm>
                    <a:off x="2567394" y="3034828"/>
                    <a:ext cx="0" cy="283882"/>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20" name="Line 47">
                    <a:extLst>
                      <a:ext uri="{FF2B5EF4-FFF2-40B4-BE49-F238E27FC236}">
                        <a16:creationId xmlns:a16="http://schemas.microsoft.com/office/drawing/2014/main" id="{3C33787F-0B8A-427B-918F-98DCF0C6B213}"/>
                      </a:ext>
                    </a:extLst>
                  </p:cNvPr>
                  <p:cNvSpPr>
                    <a:spLocks noChangeShapeType="1"/>
                  </p:cNvSpPr>
                  <p:nvPr/>
                </p:nvSpPr>
                <p:spPr bwMode="auto">
                  <a:xfrm>
                    <a:off x="2567394" y="3318710"/>
                    <a:ext cx="0" cy="283882"/>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21" name="Line 48">
                    <a:extLst>
                      <a:ext uri="{FF2B5EF4-FFF2-40B4-BE49-F238E27FC236}">
                        <a16:creationId xmlns:a16="http://schemas.microsoft.com/office/drawing/2014/main" id="{AEC9FAC2-4266-44B6-B34F-04F0E096D58E}"/>
                      </a:ext>
                    </a:extLst>
                  </p:cNvPr>
                  <p:cNvSpPr>
                    <a:spLocks noChangeShapeType="1"/>
                  </p:cNvSpPr>
                  <p:nvPr/>
                </p:nvSpPr>
                <p:spPr bwMode="auto">
                  <a:xfrm>
                    <a:off x="2501782" y="3034828"/>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22" name="Line 49">
                    <a:extLst>
                      <a:ext uri="{FF2B5EF4-FFF2-40B4-BE49-F238E27FC236}">
                        <a16:creationId xmlns:a16="http://schemas.microsoft.com/office/drawing/2014/main" id="{E29FE1B8-D0A9-4B27-B1FC-C9EDBCF2C81F}"/>
                      </a:ext>
                    </a:extLst>
                  </p:cNvPr>
                  <p:cNvSpPr>
                    <a:spLocks noChangeShapeType="1"/>
                  </p:cNvSpPr>
                  <p:nvPr/>
                </p:nvSpPr>
                <p:spPr bwMode="auto">
                  <a:xfrm>
                    <a:off x="2501782" y="3602592"/>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84" name="Group 83">
                  <a:extLst>
                    <a:ext uri="{FF2B5EF4-FFF2-40B4-BE49-F238E27FC236}">
                      <a16:creationId xmlns:a16="http://schemas.microsoft.com/office/drawing/2014/main" id="{5549512F-B6FF-4DCA-BBA4-E6863C2AE82C}"/>
                    </a:ext>
                  </a:extLst>
                </p:cNvPr>
                <p:cNvGrpSpPr/>
                <p:nvPr/>
              </p:nvGrpSpPr>
              <p:grpSpPr>
                <a:xfrm>
                  <a:off x="4041114" y="4289671"/>
                  <a:ext cx="91440" cy="98744"/>
                  <a:chOff x="4023140" y="4289671"/>
                  <a:chExt cx="118920" cy="98744"/>
                </a:xfrm>
              </p:grpSpPr>
              <p:sp>
                <p:nvSpPr>
                  <p:cNvPr id="115" name="Line 50">
                    <a:extLst>
                      <a:ext uri="{FF2B5EF4-FFF2-40B4-BE49-F238E27FC236}">
                        <a16:creationId xmlns:a16="http://schemas.microsoft.com/office/drawing/2014/main" id="{3231066C-E426-4870-A751-750E6878176B}"/>
                      </a:ext>
                    </a:extLst>
                  </p:cNvPr>
                  <p:cNvSpPr>
                    <a:spLocks noChangeShapeType="1"/>
                  </p:cNvSpPr>
                  <p:nvPr/>
                </p:nvSpPr>
                <p:spPr bwMode="auto">
                  <a:xfrm>
                    <a:off x="4088752" y="4289671"/>
                    <a:ext cx="0" cy="55543"/>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16" name="Line 51">
                    <a:extLst>
                      <a:ext uri="{FF2B5EF4-FFF2-40B4-BE49-F238E27FC236}">
                        <a16:creationId xmlns:a16="http://schemas.microsoft.com/office/drawing/2014/main" id="{99B624A5-3DA9-42D0-9032-885E72F0B16C}"/>
                      </a:ext>
                    </a:extLst>
                  </p:cNvPr>
                  <p:cNvSpPr>
                    <a:spLocks noChangeShapeType="1"/>
                  </p:cNvSpPr>
                  <p:nvPr/>
                </p:nvSpPr>
                <p:spPr bwMode="auto">
                  <a:xfrm>
                    <a:off x="4088752" y="4345214"/>
                    <a:ext cx="0" cy="43201"/>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17" name="Line 52">
                    <a:extLst>
                      <a:ext uri="{FF2B5EF4-FFF2-40B4-BE49-F238E27FC236}">
                        <a16:creationId xmlns:a16="http://schemas.microsoft.com/office/drawing/2014/main" id="{57EE42F8-A2F2-46A8-B1E1-E35BA6E966A3}"/>
                      </a:ext>
                    </a:extLst>
                  </p:cNvPr>
                  <p:cNvSpPr>
                    <a:spLocks noChangeShapeType="1"/>
                  </p:cNvSpPr>
                  <p:nvPr/>
                </p:nvSpPr>
                <p:spPr bwMode="auto">
                  <a:xfrm>
                    <a:off x="4023140" y="4289671"/>
                    <a:ext cx="118920"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18" name="Line 53">
                    <a:extLst>
                      <a:ext uri="{FF2B5EF4-FFF2-40B4-BE49-F238E27FC236}">
                        <a16:creationId xmlns:a16="http://schemas.microsoft.com/office/drawing/2014/main" id="{513DA884-EBB7-4FE6-8083-C57DB69FF945}"/>
                      </a:ext>
                    </a:extLst>
                  </p:cNvPr>
                  <p:cNvSpPr>
                    <a:spLocks noChangeShapeType="1"/>
                  </p:cNvSpPr>
                  <p:nvPr/>
                </p:nvSpPr>
                <p:spPr bwMode="auto">
                  <a:xfrm>
                    <a:off x="4023140" y="4388414"/>
                    <a:ext cx="118920"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85" name="Group 84">
                  <a:extLst>
                    <a:ext uri="{FF2B5EF4-FFF2-40B4-BE49-F238E27FC236}">
                      <a16:creationId xmlns:a16="http://schemas.microsoft.com/office/drawing/2014/main" id="{89AF06F0-AB28-4501-A182-F3F83E07C18D}"/>
                    </a:ext>
                  </a:extLst>
                </p:cNvPr>
                <p:cNvGrpSpPr/>
                <p:nvPr/>
              </p:nvGrpSpPr>
              <p:grpSpPr>
                <a:xfrm>
                  <a:off x="4795641" y="2401234"/>
                  <a:ext cx="91440" cy="719993"/>
                  <a:chOff x="4777667" y="2401234"/>
                  <a:chExt cx="118920" cy="719993"/>
                </a:xfrm>
              </p:grpSpPr>
              <p:sp>
                <p:nvSpPr>
                  <p:cNvPr id="111" name="Line 54">
                    <a:extLst>
                      <a:ext uri="{FF2B5EF4-FFF2-40B4-BE49-F238E27FC236}">
                        <a16:creationId xmlns:a16="http://schemas.microsoft.com/office/drawing/2014/main" id="{6B12FD8D-AB5D-4183-A002-7FF0A0D9E60A}"/>
                      </a:ext>
                    </a:extLst>
                  </p:cNvPr>
                  <p:cNvSpPr>
                    <a:spLocks noChangeShapeType="1"/>
                  </p:cNvSpPr>
                  <p:nvPr/>
                </p:nvSpPr>
                <p:spPr bwMode="auto">
                  <a:xfrm>
                    <a:off x="4843279" y="2401234"/>
                    <a:ext cx="0" cy="359998"/>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12" name="Line 55">
                    <a:extLst>
                      <a:ext uri="{FF2B5EF4-FFF2-40B4-BE49-F238E27FC236}">
                        <a16:creationId xmlns:a16="http://schemas.microsoft.com/office/drawing/2014/main" id="{E207943C-48CA-4DC6-AE36-6F44F810324D}"/>
                      </a:ext>
                    </a:extLst>
                  </p:cNvPr>
                  <p:cNvSpPr>
                    <a:spLocks noChangeShapeType="1"/>
                  </p:cNvSpPr>
                  <p:nvPr/>
                </p:nvSpPr>
                <p:spPr bwMode="auto">
                  <a:xfrm>
                    <a:off x="4843279" y="2761229"/>
                    <a:ext cx="0" cy="359998"/>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13" name="Line 56">
                    <a:extLst>
                      <a:ext uri="{FF2B5EF4-FFF2-40B4-BE49-F238E27FC236}">
                        <a16:creationId xmlns:a16="http://schemas.microsoft.com/office/drawing/2014/main" id="{9CE26BF6-E9CD-47E0-B146-CD14755658A1}"/>
                      </a:ext>
                    </a:extLst>
                  </p:cNvPr>
                  <p:cNvSpPr>
                    <a:spLocks noChangeShapeType="1"/>
                  </p:cNvSpPr>
                  <p:nvPr/>
                </p:nvSpPr>
                <p:spPr bwMode="auto">
                  <a:xfrm>
                    <a:off x="4777667" y="2401234"/>
                    <a:ext cx="118920"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14" name="Line 57">
                    <a:extLst>
                      <a:ext uri="{FF2B5EF4-FFF2-40B4-BE49-F238E27FC236}">
                        <a16:creationId xmlns:a16="http://schemas.microsoft.com/office/drawing/2014/main" id="{BF3B0280-3FF9-46ED-9FB8-C6CCBA09F7F3}"/>
                      </a:ext>
                    </a:extLst>
                  </p:cNvPr>
                  <p:cNvSpPr>
                    <a:spLocks noChangeShapeType="1"/>
                  </p:cNvSpPr>
                  <p:nvPr/>
                </p:nvSpPr>
                <p:spPr bwMode="auto">
                  <a:xfrm>
                    <a:off x="4777667" y="3121227"/>
                    <a:ext cx="118920"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86" name="Group 85">
                  <a:extLst>
                    <a:ext uri="{FF2B5EF4-FFF2-40B4-BE49-F238E27FC236}">
                      <a16:creationId xmlns:a16="http://schemas.microsoft.com/office/drawing/2014/main" id="{BC2BC3A1-6B94-4EF3-A5BC-001F7D712DFC}"/>
                    </a:ext>
                  </a:extLst>
                </p:cNvPr>
                <p:cNvGrpSpPr/>
                <p:nvPr/>
              </p:nvGrpSpPr>
              <p:grpSpPr>
                <a:xfrm>
                  <a:off x="5552028" y="2794144"/>
                  <a:ext cx="91440" cy="578051"/>
                  <a:chOff x="5532195" y="2794144"/>
                  <a:chExt cx="131222" cy="578051"/>
                </a:xfrm>
              </p:grpSpPr>
              <p:sp>
                <p:nvSpPr>
                  <p:cNvPr id="107" name="Line 58">
                    <a:extLst>
                      <a:ext uri="{FF2B5EF4-FFF2-40B4-BE49-F238E27FC236}">
                        <a16:creationId xmlns:a16="http://schemas.microsoft.com/office/drawing/2014/main" id="{7A005900-87D7-450A-A35B-3B0683079B4B}"/>
                      </a:ext>
                    </a:extLst>
                  </p:cNvPr>
                  <p:cNvSpPr>
                    <a:spLocks noChangeShapeType="1"/>
                  </p:cNvSpPr>
                  <p:nvPr/>
                </p:nvSpPr>
                <p:spPr bwMode="auto">
                  <a:xfrm>
                    <a:off x="5597807" y="2794144"/>
                    <a:ext cx="0" cy="294169"/>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8" name="Line 59">
                    <a:extLst>
                      <a:ext uri="{FF2B5EF4-FFF2-40B4-BE49-F238E27FC236}">
                        <a16:creationId xmlns:a16="http://schemas.microsoft.com/office/drawing/2014/main" id="{085ED6C3-1EC0-4711-AAC2-6ECF0C3E0D45}"/>
                      </a:ext>
                    </a:extLst>
                  </p:cNvPr>
                  <p:cNvSpPr>
                    <a:spLocks noChangeShapeType="1"/>
                  </p:cNvSpPr>
                  <p:nvPr/>
                </p:nvSpPr>
                <p:spPr bwMode="auto">
                  <a:xfrm>
                    <a:off x="5597807" y="3088313"/>
                    <a:ext cx="0" cy="283882"/>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9" name="Line 60">
                    <a:extLst>
                      <a:ext uri="{FF2B5EF4-FFF2-40B4-BE49-F238E27FC236}">
                        <a16:creationId xmlns:a16="http://schemas.microsoft.com/office/drawing/2014/main" id="{9E1E1D1E-2BB0-469E-88A2-4715F8C913BC}"/>
                      </a:ext>
                    </a:extLst>
                  </p:cNvPr>
                  <p:cNvSpPr>
                    <a:spLocks noChangeShapeType="1"/>
                  </p:cNvSpPr>
                  <p:nvPr/>
                </p:nvSpPr>
                <p:spPr bwMode="auto">
                  <a:xfrm>
                    <a:off x="5532195" y="2794144"/>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10" name="Line 61">
                    <a:extLst>
                      <a:ext uri="{FF2B5EF4-FFF2-40B4-BE49-F238E27FC236}">
                        <a16:creationId xmlns:a16="http://schemas.microsoft.com/office/drawing/2014/main" id="{E924229E-A0DD-4328-BBBA-4882B6C58B4C}"/>
                      </a:ext>
                    </a:extLst>
                  </p:cNvPr>
                  <p:cNvSpPr>
                    <a:spLocks noChangeShapeType="1"/>
                  </p:cNvSpPr>
                  <p:nvPr/>
                </p:nvSpPr>
                <p:spPr bwMode="auto">
                  <a:xfrm>
                    <a:off x="5532195" y="3372195"/>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87" name="Group 86">
                  <a:extLst>
                    <a:ext uri="{FF2B5EF4-FFF2-40B4-BE49-F238E27FC236}">
                      <a16:creationId xmlns:a16="http://schemas.microsoft.com/office/drawing/2014/main" id="{8C691F65-2963-450F-8A90-B5BE407804FF}"/>
                    </a:ext>
                  </a:extLst>
                </p:cNvPr>
                <p:cNvGrpSpPr/>
                <p:nvPr/>
              </p:nvGrpSpPr>
              <p:grpSpPr>
                <a:xfrm>
                  <a:off x="7061084" y="3034828"/>
                  <a:ext cx="91440" cy="600679"/>
                  <a:chOff x="7041251" y="3034828"/>
                  <a:chExt cx="131222" cy="600679"/>
                </a:xfrm>
              </p:grpSpPr>
              <p:sp>
                <p:nvSpPr>
                  <p:cNvPr id="103" name="Line 66">
                    <a:extLst>
                      <a:ext uri="{FF2B5EF4-FFF2-40B4-BE49-F238E27FC236}">
                        <a16:creationId xmlns:a16="http://schemas.microsoft.com/office/drawing/2014/main" id="{FD324674-4956-425F-803F-439A0887D6AB}"/>
                      </a:ext>
                    </a:extLst>
                  </p:cNvPr>
                  <p:cNvSpPr>
                    <a:spLocks noChangeShapeType="1"/>
                  </p:cNvSpPr>
                  <p:nvPr/>
                </p:nvSpPr>
                <p:spPr bwMode="auto">
                  <a:xfrm>
                    <a:off x="7106861" y="3034828"/>
                    <a:ext cx="0" cy="304454"/>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4" name="Line 67">
                    <a:extLst>
                      <a:ext uri="{FF2B5EF4-FFF2-40B4-BE49-F238E27FC236}">
                        <a16:creationId xmlns:a16="http://schemas.microsoft.com/office/drawing/2014/main" id="{6B0512D8-A7B7-439F-B98A-1811A93B5C6E}"/>
                      </a:ext>
                    </a:extLst>
                  </p:cNvPr>
                  <p:cNvSpPr>
                    <a:spLocks noChangeShapeType="1"/>
                  </p:cNvSpPr>
                  <p:nvPr/>
                </p:nvSpPr>
                <p:spPr bwMode="auto">
                  <a:xfrm>
                    <a:off x="7106861" y="3339281"/>
                    <a:ext cx="0" cy="296226"/>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5" name="Line 68">
                    <a:extLst>
                      <a:ext uri="{FF2B5EF4-FFF2-40B4-BE49-F238E27FC236}">
                        <a16:creationId xmlns:a16="http://schemas.microsoft.com/office/drawing/2014/main" id="{FA48FD2A-8EC4-46B1-BB95-047186AA4EFE}"/>
                      </a:ext>
                    </a:extLst>
                  </p:cNvPr>
                  <p:cNvSpPr>
                    <a:spLocks noChangeShapeType="1"/>
                  </p:cNvSpPr>
                  <p:nvPr/>
                </p:nvSpPr>
                <p:spPr bwMode="auto">
                  <a:xfrm>
                    <a:off x="7041251" y="3034828"/>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6" name="Line 69">
                    <a:extLst>
                      <a:ext uri="{FF2B5EF4-FFF2-40B4-BE49-F238E27FC236}">
                        <a16:creationId xmlns:a16="http://schemas.microsoft.com/office/drawing/2014/main" id="{2B72056F-7079-44B3-B156-E47261BC6503}"/>
                      </a:ext>
                    </a:extLst>
                  </p:cNvPr>
                  <p:cNvSpPr>
                    <a:spLocks noChangeShapeType="1"/>
                  </p:cNvSpPr>
                  <p:nvPr/>
                </p:nvSpPr>
                <p:spPr bwMode="auto">
                  <a:xfrm>
                    <a:off x="7041251" y="3635506"/>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88" name="Group 87">
                  <a:extLst>
                    <a:ext uri="{FF2B5EF4-FFF2-40B4-BE49-F238E27FC236}">
                      <a16:creationId xmlns:a16="http://schemas.microsoft.com/office/drawing/2014/main" id="{F5E04BC0-0ECA-440F-8045-BAAA73F8105F}"/>
                    </a:ext>
                  </a:extLst>
                </p:cNvPr>
                <p:cNvGrpSpPr/>
                <p:nvPr/>
              </p:nvGrpSpPr>
              <p:grpSpPr>
                <a:xfrm>
                  <a:off x="8578531" y="3143854"/>
                  <a:ext cx="91440" cy="590395"/>
                  <a:chOff x="4525073" y="2354415"/>
                  <a:chExt cx="60544" cy="300577"/>
                </a:xfrm>
              </p:grpSpPr>
              <p:sp>
                <p:nvSpPr>
                  <p:cNvPr id="99" name="Line 70">
                    <a:extLst>
                      <a:ext uri="{FF2B5EF4-FFF2-40B4-BE49-F238E27FC236}">
                        <a16:creationId xmlns:a16="http://schemas.microsoft.com/office/drawing/2014/main" id="{55D1DB77-DDB9-4019-B518-A0A9B99FFD74}"/>
                      </a:ext>
                    </a:extLst>
                  </p:cNvPr>
                  <p:cNvSpPr>
                    <a:spLocks noChangeShapeType="1"/>
                  </p:cNvSpPr>
                  <p:nvPr/>
                </p:nvSpPr>
                <p:spPr bwMode="auto">
                  <a:xfrm>
                    <a:off x="4552213" y="2354415"/>
                    <a:ext cx="0" cy="149765"/>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0" name="Line 71">
                    <a:extLst>
                      <a:ext uri="{FF2B5EF4-FFF2-40B4-BE49-F238E27FC236}">
                        <a16:creationId xmlns:a16="http://schemas.microsoft.com/office/drawing/2014/main" id="{2375E0AF-6979-4B44-A165-C6101C8D1EC7}"/>
                      </a:ext>
                    </a:extLst>
                  </p:cNvPr>
                  <p:cNvSpPr>
                    <a:spLocks noChangeShapeType="1"/>
                  </p:cNvSpPr>
                  <p:nvPr/>
                </p:nvSpPr>
                <p:spPr bwMode="auto">
                  <a:xfrm>
                    <a:off x="4552213" y="2504180"/>
                    <a:ext cx="0" cy="150812"/>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1" name="Line 72">
                    <a:extLst>
                      <a:ext uri="{FF2B5EF4-FFF2-40B4-BE49-F238E27FC236}">
                        <a16:creationId xmlns:a16="http://schemas.microsoft.com/office/drawing/2014/main" id="{2324DE96-49AD-40F2-9751-64A7504B9D51}"/>
                      </a:ext>
                    </a:extLst>
                  </p:cNvPr>
                  <p:cNvSpPr>
                    <a:spLocks noChangeShapeType="1"/>
                  </p:cNvSpPr>
                  <p:nvPr/>
                </p:nvSpPr>
                <p:spPr bwMode="auto">
                  <a:xfrm>
                    <a:off x="4525073" y="2354415"/>
                    <a:ext cx="60544"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102" name="Line 73">
                    <a:extLst>
                      <a:ext uri="{FF2B5EF4-FFF2-40B4-BE49-F238E27FC236}">
                        <a16:creationId xmlns:a16="http://schemas.microsoft.com/office/drawing/2014/main" id="{089E4BAA-0F88-4FED-ADF4-BDFAA70C9092}"/>
                      </a:ext>
                    </a:extLst>
                  </p:cNvPr>
                  <p:cNvSpPr>
                    <a:spLocks noChangeShapeType="1"/>
                  </p:cNvSpPr>
                  <p:nvPr/>
                </p:nvSpPr>
                <p:spPr bwMode="auto">
                  <a:xfrm>
                    <a:off x="4525073" y="2654992"/>
                    <a:ext cx="60544"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89" name="Group 88">
                  <a:extLst>
                    <a:ext uri="{FF2B5EF4-FFF2-40B4-BE49-F238E27FC236}">
                      <a16:creationId xmlns:a16="http://schemas.microsoft.com/office/drawing/2014/main" id="{B3AD286E-8BC2-4363-A044-24AC67FD613E}"/>
                    </a:ext>
                  </a:extLst>
                </p:cNvPr>
                <p:cNvGrpSpPr/>
                <p:nvPr/>
              </p:nvGrpSpPr>
              <p:grpSpPr>
                <a:xfrm>
                  <a:off x="10087587" y="2543175"/>
                  <a:ext cx="91440" cy="983305"/>
                  <a:chOff x="5293351" y="2048602"/>
                  <a:chExt cx="60544" cy="500612"/>
                </a:xfrm>
              </p:grpSpPr>
              <p:sp>
                <p:nvSpPr>
                  <p:cNvPr id="95" name="Line 74">
                    <a:extLst>
                      <a:ext uri="{FF2B5EF4-FFF2-40B4-BE49-F238E27FC236}">
                        <a16:creationId xmlns:a16="http://schemas.microsoft.com/office/drawing/2014/main" id="{63CCAA67-414C-4049-A67E-83680C1B15EC}"/>
                      </a:ext>
                    </a:extLst>
                  </p:cNvPr>
                  <p:cNvSpPr>
                    <a:spLocks noChangeShapeType="1"/>
                  </p:cNvSpPr>
                  <p:nvPr/>
                </p:nvSpPr>
                <p:spPr bwMode="auto">
                  <a:xfrm>
                    <a:off x="5326755" y="2048602"/>
                    <a:ext cx="0" cy="250306"/>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96" name="Line 75">
                    <a:extLst>
                      <a:ext uri="{FF2B5EF4-FFF2-40B4-BE49-F238E27FC236}">
                        <a16:creationId xmlns:a16="http://schemas.microsoft.com/office/drawing/2014/main" id="{157494E6-ED2F-41D5-B589-B048D4C34BBB}"/>
                      </a:ext>
                    </a:extLst>
                  </p:cNvPr>
                  <p:cNvSpPr>
                    <a:spLocks noChangeShapeType="1"/>
                  </p:cNvSpPr>
                  <p:nvPr/>
                </p:nvSpPr>
                <p:spPr bwMode="auto">
                  <a:xfrm>
                    <a:off x="5326755" y="2298908"/>
                    <a:ext cx="0" cy="250306"/>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97" name="Line 76">
                    <a:extLst>
                      <a:ext uri="{FF2B5EF4-FFF2-40B4-BE49-F238E27FC236}">
                        <a16:creationId xmlns:a16="http://schemas.microsoft.com/office/drawing/2014/main" id="{DCCB2A68-8A23-49A7-ACD6-6DF21E61B668}"/>
                      </a:ext>
                    </a:extLst>
                  </p:cNvPr>
                  <p:cNvSpPr>
                    <a:spLocks noChangeShapeType="1"/>
                  </p:cNvSpPr>
                  <p:nvPr/>
                </p:nvSpPr>
                <p:spPr bwMode="auto">
                  <a:xfrm>
                    <a:off x="5293351" y="2048602"/>
                    <a:ext cx="60544"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98" name="Line 77">
                    <a:extLst>
                      <a:ext uri="{FF2B5EF4-FFF2-40B4-BE49-F238E27FC236}">
                        <a16:creationId xmlns:a16="http://schemas.microsoft.com/office/drawing/2014/main" id="{88E92BD1-64D3-4015-8BA2-1C962DC8C582}"/>
                      </a:ext>
                    </a:extLst>
                  </p:cNvPr>
                  <p:cNvSpPr>
                    <a:spLocks noChangeShapeType="1"/>
                  </p:cNvSpPr>
                  <p:nvPr/>
                </p:nvSpPr>
                <p:spPr bwMode="auto">
                  <a:xfrm>
                    <a:off x="5293351" y="2549214"/>
                    <a:ext cx="60544"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90" name="Group 89">
                  <a:extLst>
                    <a:ext uri="{FF2B5EF4-FFF2-40B4-BE49-F238E27FC236}">
                      <a16:creationId xmlns:a16="http://schemas.microsoft.com/office/drawing/2014/main" id="{58010AB1-0F65-4FE6-8145-65854631AC72}"/>
                    </a:ext>
                  </a:extLst>
                </p:cNvPr>
                <p:cNvGrpSpPr/>
                <p:nvPr/>
              </p:nvGrpSpPr>
              <p:grpSpPr>
                <a:xfrm>
                  <a:off x="6306557" y="2794144"/>
                  <a:ext cx="91440" cy="719995"/>
                  <a:chOff x="6286724" y="2794144"/>
                  <a:chExt cx="131222" cy="719995"/>
                </a:xfrm>
              </p:grpSpPr>
              <p:sp>
                <p:nvSpPr>
                  <p:cNvPr id="91" name="Line 62">
                    <a:extLst>
                      <a:ext uri="{FF2B5EF4-FFF2-40B4-BE49-F238E27FC236}">
                        <a16:creationId xmlns:a16="http://schemas.microsoft.com/office/drawing/2014/main" id="{C0BD03EA-F591-42FE-AB79-08986DEDCA40}"/>
                      </a:ext>
                    </a:extLst>
                  </p:cNvPr>
                  <p:cNvSpPr>
                    <a:spLocks noChangeShapeType="1"/>
                  </p:cNvSpPr>
                  <p:nvPr/>
                </p:nvSpPr>
                <p:spPr bwMode="auto">
                  <a:xfrm>
                    <a:off x="6352334" y="2794144"/>
                    <a:ext cx="0" cy="359998"/>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92" name="Line 63">
                    <a:extLst>
                      <a:ext uri="{FF2B5EF4-FFF2-40B4-BE49-F238E27FC236}">
                        <a16:creationId xmlns:a16="http://schemas.microsoft.com/office/drawing/2014/main" id="{FB27CB6D-31D5-4F19-9A11-46E9E9D7E343}"/>
                      </a:ext>
                    </a:extLst>
                  </p:cNvPr>
                  <p:cNvSpPr>
                    <a:spLocks noChangeShapeType="1"/>
                  </p:cNvSpPr>
                  <p:nvPr/>
                </p:nvSpPr>
                <p:spPr bwMode="auto">
                  <a:xfrm>
                    <a:off x="6352334" y="3154141"/>
                    <a:ext cx="0" cy="359998"/>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93" name="Line 64">
                    <a:extLst>
                      <a:ext uri="{FF2B5EF4-FFF2-40B4-BE49-F238E27FC236}">
                        <a16:creationId xmlns:a16="http://schemas.microsoft.com/office/drawing/2014/main" id="{23A152AD-37AE-497F-AE3F-47A832C474A1}"/>
                      </a:ext>
                    </a:extLst>
                  </p:cNvPr>
                  <p:cNvSpPr>
                    <a:spLocks noChangeShapeType="1"/>
                  </p:cNvSpPr>
                  <p:nvPr/>
                </p:nvSpPr>
                <p:spPr bwMode="auto">
                  <a:xfrm>
                    <a:off x="6286724" y="2794144"/>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94" name="Line 65">
                    <a:extLst>
                      <a:ext uri="{FF2B5EF4-FFF2-40B4-BE49-F238E27FC236}">
                        <a16:creationId xmlns:a16="http://schemas.microsoft.com/office/drawing/2014/main" id="{C1842211-12C8-46B8-BFE7-72AD0741720F}"/>
                      </a:ext>
                    </a:extLst>
                  </p:cNvPr>
                  <p:cNvSpPr>
                    <a:spLocks noChangeShapeType="1"/>
                  </p:cNvSpPr>
                  <p:nvPr/>
                </p:nvSpPr>
                <p:spPr bwMode="auto">
                  <a:xfrm>
                    <a:off x="6286724" y="3514137"/>
                    <a:ext cx="131222" cy="0"/>
                  </a:xfrm>
                  <a:prstGeom prst="line">
                    <a:avLst/>
                  </a:prstGeom>
                  <a:noFill/>
                  <a:ln w="952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grpSp>
            <p:nvGrpSpPr>
              <p:cNvPr id="37" name="Group 36">
                <a:extLst>
                  <a:ext uri="{FF2B5EF4-FFF2-40B4-BE49-F238E27FC236}">
                    <a16:creationId xmlns:a16="http://schemas.microsoft.com/office/drawing/2014/main" id="{6F96F341-AA91-4520-AECD-C1A227ACC1A9}"/>
                  </a:ext>
                </a:extLst>
              </p:cNvPr>
              <p:cNvGrpSpPr/>
              <p:nvPr/>
            </p:nvGrpSpPr>
            <p:grpSpPr>
              <a:xfrm>
                <a:off x="2703942" y="3441256"/>
                <a:ext cx="7657412" cy="799723"/>
                <a:chOff x="2521615" y="3547051"/>
                <a:chExt cx="7657412" cy="798165"/>
              </a:xfrm>
            </p:grpSpPr>
            <p:grpSp>
              <p:nvGrpSpPr>
                <p:cNvPr id="43" name="Group 42">
                  <a:extLst>
                    <a:ext uri="{FF2B5EF4-FFF2-40B4-BE49-F238E27FC236}">
                      <a16:creationId xmlns:a16="http://schemas.microsoft.com/office/drawing/2014/main" id="{C4D431C0-D138-421E-B621-889842410567}"/>
                    </a:ext>
                  </a:extLst>
                </p:cNvPr>
                <p:cNvGrpSpPr/>
                <p:nvPr/>
              </p:nvGrpSpPr>
              <p:grpSpPr>
                <a:xfrm>
                  <a:off x="2521615" y="3547051"/>
                  <a:ext cx="91440" cy="187199"/>
                  <a:chOff x="10117138" y="2622550"/>
                  <a:chExt cx="101600" cy="144463"/>
                </a:xfrm>
              </p:grpSpPr>
              <p:sp>
                <p:nvSpPr>
                  <p:cNvPr id="79" name="Line 79">
                    <a:extLst>
                      <a:ext uri="{FF2B5EF4-FFF2-40B4-BE49-F238E27FC236}">
                        <a16:creationId xmlns:a16="http://schemas.microsoft.com/office/drawing/2014/main" id="{E495BF7D-F384-4E42-A3BC-5DFCC73EB2C4}"/>
                      </a:ext>
                    </a:extLst>
                  </p:cNvPr>
                  <p:cNvSpPr>
                    <a:spLocks noChangeShapeType="1"/>
                  </p:cNvSpPr>
                  <p:nvPr/>
                </p:nvSpPr>
                <p:spPr bwMode="auto">
                  <a:xfrm>
                    <a:off x="10167938" y="2622550"/>
                    <a:ext cx="0" cy="68263"/>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80" name="Line 80">
                    <a:extLst>
                      <a:ext uri="{FF2B5EF4-FFF2-40B4-BE49-F238E27FC236}">
                        <a16:creationId xmlns:a16="http://schemas.microsoft.com/office/drawing/2014/main" id="{6730732F-27C9-4AC2-86F5-E415E3DA99E9}"/>
                      </a:ext>
                    </a:extLst>
                  </p:cNvPr>
                  <p:cNvSpPr>
                    <a:spLocks noChangeShapeType="1"/>
                  </p:cNvSpPr>
                  <p:nvPr/>
                </p:nvSpPr>
                <p:spPr bwMode="auto">
                  <a:xfrm>
                    <a:off x="10167938" y="2690813"/>
                    <a:ext cx="0" cy="7620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81" name="Line 81">
                    <a:extLst>
                      <a:ext uri="{FF2B5EF4-FFF2-40B4-BE49-F238E27FC236}">
                        <a16:creationId xmlns:a16="http://schemas.microsoft.com/office/drawing/2014/main" id="{CBCF6D87-4BB8-46AB-AB9C-AD307CB91DB7}"/>
                      </a:ext>
                    </a:extLst>
                  </p:cNvPr>
                  <p:cNvSpPr>
                    <a:spLocks noChangeShapeType="1"/>
                  </p:cNvSpPr>
                  <p:nvPr/>
                </p:nvSpPr>
                <p:spPr bwMode="auto">
                  <a:xfrm>
                    <a:off x="10117138" y="2622550"/>
                    <a:ext cx="10160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82" name="Line 82">
                    <a:extLst>
                      <a:ext uri="{FF2B5EF4-FFF2-40B4-BE49-F238E27FC236}">
                        <a16:creationId xmlns:a16="http://schemas.microsoft.com/office/drawing/2014/main" id="{6B0D5408-A6F9-4FB4-AD6C-00E567F43608}"/>
                      </a:ext>
                    </a:extLst>
                  </p:cNvPr>
                  <p:cNvSpPr>
                    <a:spLocks noChangeShapeType="1"/>
                  </p:cNvSpPr>
                  <p:nvPr/>
                </p:nvSpPr>
                <p:spPr bwMode="auto">
                  <a:xfrm>
                    <a:off x="10117138" y="2767013"/>
                    <a:ext cx="10160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44" name="Group 43">
                  <a:extLst>
                    <a:ext uri="{FF2B5EF4-FFF2-40B4-BE49-F238E27FC236}">
                      <a16:creationId xmlns:a16="http://schemas.microsoft.com/office/drawing/2014/main" id="{3944D682-668B-41C9-BD15-69F0B7A20EAB}"/>
                    </a:ext>
                  </a:extLst>
                </p:cNvPr>
                <p:cNvGrpSpPr/>
                <p:nvPr/>
              </p:nvGrpSpPr>
              <p:grpSpPr>
                <a:xfrm>
                  <a:off x="4041114" y="4236188"/>
                  <a:ext cx="91440" cy="109028"/>
                  <a:chOff x="11295063" y="3154363"/>
                  <a:chExt cx="92075" cy="84138"/>
                </a:xfrm>
              </p:grpSpPr>
              <p:sp>
                <p:nvSpPr>
                  <p:cNvPr id="75" name="Line 83">
                    <a:extLst>
                      <a:ext uri="{FF2B5EF4-FFF2-40B4-BE49-F238E27FC236}">
                        <a16:creationId xmlns:a16="http://schemas.microsoft.com/office/drawing/2014/main" id="{F6D730D1-07E7-4D10-9744-1F3F828ED21D}"/>
                      </a:ext>
                    </a:extLst>
                  </p:cNvPr>
                  <p:cNvSpPr>
                    <a:spLocks noChangeShapeType="1"/>
                  </p:cNvSpPr>
                  <p:nvPr/>
                </p:nvSpPr>
                <p:spPr bwMode="auto">
                  <a:xfrm>
                    <a:off x="11345863" y="3154363"/>
                    <a:ext cx="0" cy="41275"/>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76" name="Line 84">
                    <a:extLst>
                      <a:ext uri="{FF2B5EF4-FFF2-40B4-BE49-F238E27FC236}">
                        <a16:creationId xmlns:a16="http://schemas.microsoft.com/office/drawing/2014/main" id="{A2AC6756-57E2-4488-9623-B9BE3FD506A2}"/>
                      </a:ext>
                    </a:extLst>
                  </p:cNvPr>
                  <p:cNvSpPr>
                    <a:spLocks noChangeShapeType="1"/>
                  </p:cNvSpPr>
                  <p:nvPr/>
                </p:nvSpPr>
                <p:spPr bwMode="auto">
                  <a:xfrm>
                    <a:off x="11345863" y="3195638"/>
                    <a:ext cx="0" cy="42863"/>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77" name="Line 85">
                    <a:extLst>
                      <a:ext uri="{FF2B5EF4-FFF2-40B4-BE49-F238E27FC236}">
                        <a16:creationId xmlns:a16="http://schemas.microsoft.com/office/drawing/2014/main" id="{0290D2F2-AB39-43E4-B02F-0D5007F59CD9}"/>
                      </a:ext>
                    </a:extLst>
                  </p:cNvPr>
                  <p:cNvSpPr>
                    <a:spLocks noChangeShapeType="1"/>
                  </p:cNvSpPr>
                  <p:nvPr/>
                </p:nvSpPr>
                <p:spPr bwMode="auto">
                  <a:xfrm>
                    <a:off x="11295063" y="3154363"/>
                    <a:ext cx="92075"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78" name="Line 86">
                    <a:extLst>
                      <a:ext uri="{FF2B5EF4-FFF2-40B4-BE49-F238E27FC236}">
                        <a16:creationId xmlns:a16="http://schemas.microsoft.com/office/drawing/2014/main" id="{993D596A-DC8D-420A-A279-5B3AE189CF51}"/>
                      </a:ext>
                    </a:extLst>
                  </p:cNvPr>
                  <p:cNvSpPr>
                    <a:spLocks noChangeShapeType="1"/>
                  </p:cNvSpPr>
                  <p:nvPr/>
                </p:nvSpPr>
                <p:spPr bwMode="auto">
                  <a:xfrm>
                    <a:off x="11295063" y="3238500"/>
                    <a:ext cx="92075"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45" name="Group 44">
                  <a:extLst>
                    <a:ext uri="{FF2B5EF4-FFF2-40B4-BE49-F238E27FC236}">
                      <a16:creationId xmlns:a16="http://schemas.microsoft.com/office/drawing/2014/main" id="{94799ED9-5316-45C9-AC88-F6FE5914993D}"/>
                    </a:ext>
                  </a:extLst>
                </p:cNvPr>
                <p:cNvGrpSpPr/>
                <p:nvPr/>
              </p:nvGrpSpPr>
              <p:grpSpPr>
                <a:xfrm>
                  <a:off x="4795641" y="4170360"/>
                  <a:ext cx="91440" cy="119313"/>
                  <a:chOff x="4777667" y="4170360"/>
                  <a:chExt cx="118920" cy="119313"/>
                </a:xfrm>
              </p:grpSpPr>
              <p:sp>
                <p:nvSpPr>
                  <p:cNvPr id="71" name="Line 87">
                    <a:extLst>
                      <a:ext uri="{FF2B5EF4-FFF2-40B4-BE49-F238E27FC236}">
                        <a16:creationId xmlns:a16="http://schemas.microsoft.com/office/drawing/2014/main" id="{FE09FD0D-61AB-4D01-BF05-B1B6208BE4CF}"/>
                      </a:ext>
                    </a:extLst>
                  </p:cNvPr>
                  <p:cNvSpPr>
                    <a:spLocks noChangeShapeType="1"/>
                  </p:cNvSpPr>
                  <p:nvPr/>
                </p:nvSpPr>
                <p:spPr bwMode="auto">
                  <a:xfrm>
                    <a:off x="4843278" y="4170360"/>
                    <a:ext cx="0" cy="55543"/>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72" name="Line 88">
                    <a:extLst>
                      <a:ext uri="{FF2B5EF4-FFF2-40B4-BE49-F238E27FC236}">
                        <a16:creationId xmlns:a16="http://schemas.microsoft.com/office/drawing/2014/main" id="{EAE8502D-D939-4E38-85F9-99C773356F0F}"/>
                      </a:ext>
                    </a:extLst>
                  </p:cNvPr>
                  <p:cNvSpPr>
                    <a:spLocks noChangeShapeType="1"/>
                  </p:cNvSpPr>
                  <p:nvPr/>
                </p:nvSpPr>
                <p:spPr bwMode="auto">
                  <a:xfrm>
                    <a:off x="4843278" y="4225902"/>
                    <a:ext cx="0" cy="63771"/>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73" name="Line 89">
                    <a:extLst>
                      <a:ext uri="{FF2B5EF4-FFF2-40B4-BE49-F238E27FC236}">
                        <a16:creationId xmlns:a16="http://schemas.microsoft.com/office/drawing/2014/main" id="{7A483A39-FADE-41ED-B369-E1EA99715CE0}"/>
                      </a:ext>
                    </a:extLst>
                  </p:cNvPr>
                  <p:cNvSpPr>
                    <a:spLocks noChangeShapeType="1"/>
                  </p:cNvSpPr>
                  <p:nvPr/>
                </p:nvSpPr>
                <p:spPr bwMode="auto">
                  <a:xfrm>
                    <a:off x="4777667" y="4170360"/>
                    <a:ext cx="11892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74" name="Line 90">
                    <a:extLst>
                      <a:ext uri="{FF2B5EF4-FFF2-40B4-BE49-F238E27FC236}">
                        <a16:creationId xmlns:a16="http://schemas.microsoft.com/office/drawing/2014/main" id="{7C9D7F76-7388-4AAA-9EF8-B9607B49AE03}"/>
                      </a:ext>
                    </a:extLst>
                  </p:cNvPr>
                  <p:cNvSpPr>
                    <a:spLocks noChangeShapeType="1"/>
                  </p:cNvSpPr>
                  <p:nvPr/>
                </p:nvSpPr>
                <p:spPr bwMode="auto">
                  <a:xfrm>
                    <a:off x="4777667" y="4289673"/>
                    <a:ext cx="11892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46" name="Group 45">
                  <a:extLst>
                    <a:ext uri="{FF2B5EF4-FFF2-40B4-BE49-F238E27FC236}">
                      <a16:creationId xmlns:a16="http://schemas.microsoft.com/office/drawing/2014/main" id="{DC6BE74E-F51F-4816-A4FB-B5132CDF5F60}"/>
                    </a:ext>
                  </a:extLst>
                </p:cNvPr>
                <p:cNvGrpSpPr/>
                <p:nvPr/>
              </p:nvGrpSpPr>
              <p:grpSpPr>
                <a:xfrm>
                  <a:off x="5552028" y="3985219"/>
                  <a:ext cx="91440" cy="174856"/>
                  <a:chOff x="5532195" y="3985219"/>
                  <a:chExt cx="131222" cy="174856"/>
                </a:xfrm>
              </p:grpSpPr>
              <p:sp>
                <p:nvSpPr>
                  <p:cNvPr id="67" name="Line 91">
                    <a:extLst>
                      <a:ext uri="{FF2B5EF4-FFF2-40B4-BE49-F238E27FC236}">
                        <a16:creationId xmlns:a16="http://schemas.microsoft.com/office/drawing/2014/main" id="{386B2051-6FC8-4068-AFE2-EE727A111AFA}"/>
                      </a:ext>
                    </a:extLst>
                  </p:cNvPr>
                  <p:cNvSpPr>
                    <a:spLocks noChangeShapeType="1"/>
                  </p:cNvSpPr>
                  <p:nvPr/>
                </p:nvSpPr>
                <p:spPr bwMode="auto">
                  <a:xfrm>
                    <a:off x="5597806" y="3985219"/>
                    <a:ext cx="0" cy="86399"/>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8" name="Line 92">
                    <a:extLst>
                      <a:ext uri="{FF2B5EF4-FFF2-40B4-BE49-F238E27FC236}">
                        <a16:creationId xmlns:a16="http://schemas.microsoft.com/office/drawing/2014/main" id="{4DE061A2-ED9E-494C-A668-3BD5E8741E45}"/>
                      </a:ext>
                    </a:extLst>
                  </p:cNvPr>
                  <p:cNvSpPr>
                    <a:spLocks noChangeShapeType="1"/>
                  </p:cNvSpPr>
                  <p:nvPr/>
                </p:nvSpPr>
                <p:spPr bwMode="auto">
                  <a:xfrm>
                    <a:off x="5597806" y="4071618"/>
                    <a:ext cx="0" cy="88457"/>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9" name="Line 93">
                    <a:extLst>
                      <a:ext uri="{FF2B5EF4-FFF2-40B4-BE49-F238E27FC236}">
                        <a16:creationId xmlns:a16="http://schemas.microsoft.com/office/drawing/2014/main" id="{A917BDB7-A1D5-467D-811E-1D0DA1926B3B}"/>
                      </a:ext>
                    </a:extLst>
                  </p:cNvPr>
                  <p:cNvSpPr>
                    <a:spLocks noChangeShapeType="1"/>
                  </p:cNvSpPr>
                  <p:nvPr/>
                </p:nvSpPr>
                <p:spPr bwMode="auto">
                  <a:xfrm>
                    <a:off x="5532195" y="3985219"/>
                    <a:ext cx="131222"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70" name="Line 94">
                    <a:extLst>
                      <a:ext uri="{FF2B5EF4-FFF2-40B4-BE49-F238E27FC236}">
                        <a16:creationId xmlns:a16="http://schemas.microsoft.com/office/drawing/2014/main" id="{E98F79D1-9922-422C-AC20-0DF1088FEABC}"/>
                      </a:ext>
                    </a:extLst>
                  </p:cNvPr>
                  <p:cNvSpPr>
                    <a:spLocks noChangeShapeType="1"/>
                  </p:cNvSpPr>
                  <p:nvPr/>
                </p:nvSpPr>
                <p:spPr bwMode="auto">
                  <a:xfrm>
                    <a:off x="5532195" y="4160074"/>
                    <a:ext cx="131222"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47" name="Group 46">
                  <a:extLst>
                    <a:ext uri="{FF2B5EF4-FFF2-40B4-BE49-F238E27FC236}">
                      <a16:creationId xmlns:a16="http://schemas.microsoft.com/office/drawing/2014/main" id="{3A125268-8772-45C9-8AD7-05B28620F540}"/>
                    </a:ext>
                  </a:extLst>
                </p:cNvPr>
                <p:cNvGrpSpPr/>
                <p:nvPr/>
              </p:nvGrpSpPr>
              <p:grpSpPr>
                <a:xfrm>
                  <a:off x="6306556" y="3579965"/>
                  <a:ext cx="91440" cy="458739"/>
                  <a:chOff x="6286723" y="3579965"/>
                  <a:chExt cx="131222" cy="458739"/>
                </a:xfrm>
              </p:grpSpPr>
              <p:sp>
                <p:nvSpPr>
                  <p:cNvPr id="63" name="Line 95">
                    <a:extLst>
                      <a:ext uri="{FF2B5EF4-FFF2-40B4-BE49-F238E27FC236}">
                        <a16:creationId xmlns:a16="http://schemas.microsoft.com/office/drawing/2014/main" id="{AE0A13C9-2986-4D57-81CB-D85F3ED21C60}"/>
                      </a:ext>
                    </a:extLst>
                  </p:cNvPr>
                  <p:cNvSpPr>
                    <a:spLocks noChangeShapeType="1"/>
                  </p:cNvSpPr>
                  <p:nvPr/>
                </p:nvSpPr>
                <p:spPr bwMode="auto">
                  <a:xfrm>
                    <a:off x="6352334" y="3579965"/>
                    <a:ext cx="0" cy="230398"/>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4" name="Line 96">
                    <a:extLst>
                      <a:ext uri="{FF2B5EF4-FFF2-40B4-BE49-F238E27FC236}">
                        <a16:creationId xmlns:a16="http://schemas.microsoft.com/office/drawing/2014/main" id="{017157B6-E5E9-4AE0-9939-56B3DE98840F}"/>
                      </a:ext>
                    </a:extLst>
                  </p:cNvPr>
                  <p:cNvSpPr>
                    <a:spLocks noChangeShapeType="1"/>
                  </p:cNvSpPr>
                  <p:nvPr/>
                </p:nvSpPr>
                <p:spPr bwMode="auto">
                  <a:xfrm>
                    <a:off x="6352334" y="3810363"/>
                    <a:ext cx="0" cy="228341"/>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5" name="Line 97">
                    <a:extLst>
                      <a:ext uri="{FF2B5EF4-FFF2-40B4-BE49-F238E27FC236}">
                        <a16:creationId xmlns:a16="http://schemas.microsoft.com/office/drawing/2014/main" id="{10CA22DD-5F48-4809-95B4-E6744BAD6A17}"/>
                      </a:ext>
                    </a:extLst>
                  </p:cNvPr>
                  <p:cNvSpPr>
                    <a:spLocks noChangeShapeType="1"/>
                  </p:cNvSpPr>
                  <p:nvPr/>
                </p:nvSpPr>
                <p:spPr bwMode="auto">
                  <a:xfrm>
                    <a:off x="6286723" y="3579965"/>
                    <a:ext cx="131222"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6" name="Line 98">
                    <a:extLst>
                      <a:ext uri="{FF2B5EF4-FFF2-40B4-BE49-F238E27FC236}">
                        <a16:creationId xmlns:a16="http://schemas.microsoft.com/office/drawing/2014/main" id="{E992B172-3BDD-4C11-9060-0319438632E4}"/>
                      </a:ext>
                    </a:extLst>
                  </p:cNvPr>
                  <p:cNvSpPr>
                    <a:spLocks noChangeShapeType="1"/>
                  </p:cNvSpPr>
                  <p:nvPr/>
                </p:nvSpPr>
                <p:spPr bwMode="auto">
                  <a:xfrm>
                    <a:off x="6286723" y="4038704"/>
                    <a:ext cx="131222"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48" name="Group 47">
                  <a:extLst>
                    <a:ext uri="{FF2B5EF4-FFF2-40B4-BE49-F238E27FC236}">
                      <a16:creationId xmlns:a16="http://schemas.microsoft.com/office/drawing/2014/main" id="{3A9CFC22-5A13-445B-9C44-B7FBB66A26CA}"/>
                    </a:ext>
                  </a:extLst>
                </p:cNvPr>
                <p:cNvGrpSpPr/>
                <p:nvPr/>
              </p:nvGrpSpPr>
              <p:grpSpPr>
                <a:xfrm>
                  <a:off x="7061084" y="3721907"/>
                  <a:ext cx="91440" cy="306511"/>
                  <a:chOff x="7041251" y="3721907"/>
                  <a:chExt cx="131222" cy="306511"/>
                </a:xfrm>
              </p:grpSpPr>
              <p:sp>
                <p:nvSpPr>
                  <p:cNvPr id="59" name="Line 99">
                    <a:extLst>
                      <a:ext uri="{FF2B5EF4-FFF2-40B4-BE49-F238E27FC236}">
                        <a16:creationId xmlns:a16="http://schemas.microsoft.com/office/drawing/2014/main" id="{AC77C186-0BDD-4885-A882-F9A159E9B069}"/>
                      </a:ext>
                    </a:extLst>
                  </p:cNvPr>
                  <p:cNvSpPr>
                    <a:spLocks noChangeShapeType="1"/>
                  </p:cNvSpPr>
                  <p:nvPr/>
                </p:nvSpPr>
                <p:spPr bwMode="auto">
                  <a:xfrm>
                    <a:off x="7106862" y="3721907"/>
                    <a:ext cx="0" cy="154285"/>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0" name="Line 100">
                    <a:extLst>
                      <a:ext uri="{FF2B5EF4-FFF2-40B4-BE49-F238E27FC236}">
                        <a16:creationId xmlns:a16="http://schemas.microsoft.com/office/drawing/2014/main" id="{F15F33D4-6B41-4C69-B983-67C400F72955}"/>
                      </a:ext>
                    </a:extLst>
                  </p:cNvPr>
                  <p:cNvSpPr>
                    <a:spLocks noChangeShapeType="1"/>
                  </p:cNvSpPr>
                  <p:nvPr/>
                </p:nvSpPr>
                <p:spPr bwMode="auto">
                  <a:xfrm>
                    <a:off x="7106862" y="3876191"/>
                    <a:ext cx="0" cy="152227"/>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1" name="Line 101">
                    <a:extLst>
                      <a:ext uri="{FF2B5EF4-FFF2-40B4-BE49-F238E27FC236}">
                        <a16:creationId xmlns:a16="http://schemas.microsoft.com/office/drawing/2014/main" id="{A280C20D-529F-40E1-BEE5-7CED922CF749}"/>
                      </a:ext>
                    </a:extLst>
                  </p:cNvPr>
                  <p:cNvSpPr>
                    <a:spLocks noChangeShapeType="1"/>
                  </p:cNvSpPr>
                  <p:nvPr/>
                </p:nvSpPr>
                <p:spPr bwMode="auto">
                  <a:xfrm>
                    <a:off x="7041251" y="3721907"/>
                    <a:ext cx="131222"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62" name="Line 102">
                    <a:extLst>
                      <a:ext uri="{FF2B5EF4-FFF2-40B4-BE49-F238E27FC236}">
                        <a16:creationId xmlns:a16="http://schemas.microsoft.com/office/drawing/2014/main" id="{F9988173-33CF-4BEE-AD10-BEE41631217F}"/>
                      </a:ext>
                    </a:extLst>
                  </p:cNvPr>
                  <p:cNvSpPr>
                    <a:spLocks noChangeShapeType="1"/>
                  </p:cNvSpPr>
                  <p:nvPr/>
                </p:nvSpPr>
                <p:spPr bwMode="auto">
                  <a:xfrm>
                    <a:off x="7041251" y="4028418"/>
                    <a:ext cx="131222"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49" name="Group 48">
                  <a:extLst>
                    <a:ext uri="{FF2B5EF4-FFF2-40B4-BE49-F238E27FC236}">
                      <a16:creationId xmlns:a16="http://schemas.microsoft.com/office/drawing/2014/main" id="{AF9406B5-0844-46FF-815A-B035D035DBEC}"/>
                    </a:ext>
                  </a:extLst>
                </p:cNvPr>
                <p:cNvGrpSpPr/>
                <p:nvPr/>
              </p:nvGrpSpPr>
              <p:grpSpPr>
                <a:xfrm>
                  <a:off x="8578531" y="3952305"/>
                  <a:ext cx="91440" cy="162513"/>
                  <a:chOff x="8560557" y="3952305"/>
                  <a:chExt cx="118920" cy="162513"/>
                </a:xfrm>
              </p:grpSpPr>
              <p:sp>
                <p:nvSpPr>
                  <p:cNvPr id="55" name="Line 103">
                    <a:extLst>
                      <a:ext uri="{FF2B5EF4-FFF2-40B4-BE49-F238E27FC236}">
                        <a16:creationId xmlns:a16="http://schemas.microsoft.com/office/drawing/2014/main" id="{593AA97F-11DC-4436-B964-642F00F78F01}"/>
                      </a:ext>
                    </a:extLst>
                  </p:cNvPr>
                  <p:cNvSpPr>
                    <a:spLocks noChangeShapeType="1"/>
                  </p:cNvSpPr>
                  <p:nvPr/>
                </p:nvSpPr>
                <p:spPr bwMode="auto">
                  <a:xfrm>
                    <a:off x="8613866" y="3952305"/>
                    <a:ext cx="0" cy="86399"/>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56" name="Line 104">
                    <a:extLst>
                      <a:ext uri="{FF2B5EF4-FFF2-40B4-BE49-F238E27FC236}">
                        <a16:creationId xmlns:a16="http://schemas.microsoft.com/office/drawing/2014/main" id="{41DB6803-E80F-4D83-8303-CAC2EFBC3B25}"/>
                      </a:ext>
                    </a:extLst>
                  </p:cNvPr>
                  <p:cNvSpPr>
                    <a:spLocks noChangeShapeType="1"/>
                  </p:cNvSpPr>
                  <p:nvPr/>
                </p:nvSpPr>
                <p:spPr bwMode="auto">
                  <a:xfrm>
                    <a:off x="8613866" y="4038704"/>
                    <a:ext cx="0" cy="76114"/>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57" name="Line 105">
                    <a:extLst>
                      <a:ext uri="{FF2B5EF4-FFF2-40B4-BE49-F238E27FC236}">
                        <a16:creationId xmlns:a16="http://schemas.microsoft.com/office/drawing/2014/main" id="{4B2EBA6C-E9D7-4D5F-BAE4-7E65565EC50D}"/>
                      </a:ext>
                    </a:extLst>
                  </p:cNvPr>
                  <p:cNvSpPr>
                    <a:spLocks noChangeShapeType="1"/>
                  </p:cNvSpPr>
                  <p:nvPr/>
                </p:nvSpPr>
                <p:spPr bwMode="auto">
                  <a:xfrm>
                    <a:off x="8560557" y="3952305"/>
                    <a:ext cx="11892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58" name="Line 106">
                    <a:extLst>
                      <a:ext uri="{FF2B5EF4-FFF2-40B4-BE49-F238E27FC236}">
                        <a16:creationId xmlns:a16="http://schemas.microsoft.com/office/drawing/2014/main" id="{7D9B18A3-09A3-4E66-9E64-C53A525DE474}"/>
                      </a:ext>
                    </a:extLst>
                  </p:cNvPr>
                  <p:cNvSpPr>
                    <a:spLocks noChangeShapeType="1"/>
                  </p:cNvSpPr>
                  <p:nvPr/>
                </p:nvSpPr>
                <p:spPr bwMode="auto">
                  <a:xfrm>
                    <a:off x="8560557" y="4114817"/>
                    <a:ext cx="11892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nvGrpSpPr>
                <p:cNvPr id="50" name="Group 49">
                  <a:extLst>
                    <a:ext uri="{FF2B5EF4-FFF2-40B4-BE49-F238E27FC236}">
                      <a16:creationId xmlns:a16="http://schemas.microsoft.com/office/drawing/2014/main" id="{F47C6F6C-3E18-41E9-8A0A-F0955218DD44}"/>
                    </a:ext>
                  </a:extLst>
                </p:cNvPr>
                <p:cNvGrpSpPr/>
                <p:nvPr/>
              </p:nvGrpSpPr>
              <p:grpSpPr>
                <a:xfrm>
                  <a:off x="10087587" y="3985219"/>
                  <a:ext cx="91440" cy="162513"/>
                  <a:chOff x="10069613" y="3985219"/>
                  <a:chExt cx="118920" cy="162513"/>
                </a:xfrm>
              </p:grpSpPr>
              <p:sp>
                <p:nvSpPr>
                  <p:cNvPr id="51" name="Line 107">
                    <a:extLst>
                      <a:ext uri="{FF2B5EF4-FFF2-40B4-BE49-F238E27FC236}">
                        <a16:creationId xmlns:a16="http://schemas.microsoft.com/office/drawing/2014/main" id="{F7836474-101F-4BAD-A7CC-F50BF020EF35}"/>
                      </a:ext>
                    </a:extLst>
                  </p:cNvPr>
                  <p:cNvSpPr>
                    <a:spLocks noChangeShapeType="1"/>
                  </p:cNvSpPr>
                  <p:nvPr/>
                </p:nvSpPr>
                <p:spPr bwMode="auto">
                  <a:xfrm>
                    <a:off x="10135224" y="3985219"/>
                    <a:ext cx="0" cy="86399"/>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52" name="Line 108">
                    <a:extLst>
                      <a:ext uri="{FF2B5EF4-FFF2-40B4-BE49-F238E27FC236}">
                        <a16:creationId xmlns:a16="http://schemas.microsoft.com/office/drawing/2014/main" id="{FDDD6784-6307-4802-B46E-B457B208F4DD}"/>
                      </a:ext>
                    </a:extLst>
                  </p:cNvPr>
                  <p:cNvSpPr>
                    <a:spLocks noChangeShapeType="1"/>
                  </p:cNvSpPr>
                  <p:nvPr/>
                </p:nvSpPr>
                <p:spPr bwMode="auto">
                  <a:xfrm>
                    <a:off x="10135224" y="4071618"/>
                    <a:ext cx="0" cy="76114"/>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53" name="Line 109">
                    <a:extLst>
                      <a:ext uri="{FF2B5EF4-FFF2-40B4-BE49-F238E27FC236}">
                        <a16:creationId xmlns:a16="http://schemas.microsoft.com/office/drawing/2014/main" id="{99FA0D46-29BC-4BB2-9A43-C7053EAA6B69}"/>
                      </a:ext>
                    </a:extLst>
                  </p:cNvPr>
                  <p:cNvSpPr>
                    <a:spLocks noChangeShapeType="1"/>
                  </p:cNvSpPr>
                  <p:nvPr/>
                </p:nvSpPr>
                <p:spPr bwMode="auto">
                  <a:xfrm>
                    <a:off x="10069613" y="3985219"/>
                    <a:ext cx="11892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sp>
                <p:nvSpPr>
                  <p:cNvPr id="54" name="Line 110">
                    <a:extLst>
                      <a:ext uri="{FF2B5EF4-FFF2-40B4-BE49-F238E27FC236}">
                        <a16:creationId xmlns:a16="http://schemas.microsoft.com/office/drawing/2014/main" id="{9D47B3CF-C240-42AA-A8A1-098F0B736DA2}"/>
                      </a:ext>
                    </a:extLst>
                  </p:cNvPr>
                  <p:cNvSpPr>
                    <a:spLocks noChangeShapeType="1"/>
                  </p:cNvSpPr>
                  <p:nvPr/>
                </p:nvSpPr>
                <p:spPr bwMode="auto">
                  <a:xfrm>
                    <a:off x="10069613" y="4147731"/>
                    <a:ext cx="118920" cy="0"/>
                  </a:xfrm>
                  <a:prstGeom prst="line">
                    <a:avLst/>
                  </a:prstGeom>
                  <a:noFill/>
                  <a:ln w="9525">
                    <a:solidFill>
                      <a:schemeClr val="accent4">
                        <a:lumMod val="75000"/>
                      </a:schemeClr>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Arial" charset="0"/>
                    </a:endParaRPr>
                  </a:p>
                </p:txBody>
              </p:sp>
            </p:grpSp>
          </p:grpSp>
        </p:grpSp>
        <p:sp>
          <p:nvSpPr>
            <p:cNvPr id="176" name="Rectangle 109">
              <a:extLst>
                <a:ext uri="{FF2B5EF4-FFF2-40B4-BE49-F238E27FC236}">
                  <a16:creationId xmlns:a16="http://schemas.microsoft.com/office/drawing/2014/main" id="{33BE0803-046F-42A2-AA86-1CB04C0D2251}"/>
                </a:ext>
              </a:extLst>
            </p:cNvPr>
            <p:cNvSpPr>
              <a:spLocks noChangeArrowheads="1"/>
            </p:cNvSpPr>
            <p:nvPr/>
          </p:nvSpPr>
          <p:spPr bwMode="auto">
            <a:xfrm>
              <a:off x="3020913" y="2129450"/>
              <a:ext cx="915999" cy="20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5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Pegcetacoplan</a:t>
              </a:r>
              <a:endParaRPr kumimoji="0" lang="en-US" altLang="en-US" sz="11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endParaRPr>
            </a:p>
          </p:txBody>
        </p:sp>
        <p:sp>
          <p:nvSpPr>
            <p:cNvPr id="180" name="Line 110">
              <a:extLst>
                <a:ext uri="{FF2B5EF4-FFF2-40B4-BE49-F238E27FC236}">
                  <a16:creationId xmlns:a16="http://schemas.microsoft.com/office/drawing/2014/main" id="{003D2477-0D60-4145-8B77-0423C73D6BF1}"/>
                </a:ext>
              </a:extLst>
            </p:cNvPr>
            <p:cNvSpPr>
              <a:spLocks noChangeShapeType="1"/>
            </p:cNvSpPr>
            <p:nvPr/>
          </p:nvSpPr>
          <p:spPr bwMode="auto">
            <a:xfrm>
              <a:off x="2719054" y="2434047"/>
              <a:ext cx="228600" cy="0"/>
            </a:xfrm>
            <a:prstGeom prst="line">
              <a:avLst/>
            </a:prstGeom>
            <a:noFill/>
            <a:ln w="28575" cap="rnd">
              <a:solidFill>
                <a:srgbClr val="AC0E3F"/>
              </a:solidFill>
              <a:prstDash val="solid"/>
              <a:round/>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endParaRPr>
            </a:p>
          </p:txBody>
        </p:sp>
        <p:sp>
          <p:nvSpPr>
            <p:cNvPr id="181" name="Rectangle 111">
              <a:extLst>
                <a:ext uri="{FF2B5EF4-FFF2-40B4-BE49-F238E27FC236}">
                  <a16:creationId xmlns:a16="http://schemas.microsoft.com/office/drawing/2014/main" id="{32A185E8-B547-427E-B767-DFDBE825DA58}"/>
                </a:ext>
              </a:extLst>
            </p:cNvPr>
            <p:cNvSpPr>
              <a:spLocks noChangeArrowheads="1"/>
            </p:cNvSpPr>
            <p:nvPr/>
          </p:nvSpPr>
          <p:spPr bwMode="auto">
            <a:xfrm>
              <a:off x="3020913" y="2331200"/>
              <a:ext cx="777711" cy="20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altLang="en-US" sz="105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rPr>
                <a:t>Eculizumab</a:t>
              </a:r>
              <a:endParaRPr kumimoji="0" lang="en-US" altLang="en-US" sz="11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endParaRPr>
            </a:p>
          </p:txBody>
        </p:sp>
        <p:sp>
          <p:nvSpPr>
            <p:cNvPr id="182" name="Line 112">
              <a:extLst>
                <a:ext uri="{FF2B5EF4-FFF2-40B4-BE49-F238E27FC236}">
                  <a16:creationId xmlns:a16="http://schemas.microsoft.com/office/drawing/2014/main" id="{C24A2792-5678-4457-8BE3-78C7983B567F}"/>
                </a:ext>
              </a:extLst>
            </p:cNvPr>
            <p:cNvSpPr>
              <a:spLocks noChangeShapeType="1"/>
            </p:cNvSpPr>
            <p:nvPr/>
          </p:nvSpPr>
          <p:spPr bwMode="auto">
            <a:xfrm>
              <a:off x="2719054" y="2245218"/>
              <a:ext cx="2286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none" lIns="121920" tIns="60960" rIns="121920" bIns="60960" numCol="1" anchor="t" anchorCtr="0" compatLnSpc="1">
              <a:prstTxWarp prst="textNoShape">
                <a:avLst/>
              </a:prstTxWarp>
              <a:no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4A4F55"/>
                </a:solidFill>
                <a:effectLst/>
                <a:uLnTx/>
                <a:uFillTx/>
                <a:latin typeface="Calibri"/>
                <a:ea typeface="+mn-ea"/>
                <a:cs typeface="Calibri" panose="020F0502020204030204" pitchFamily="34" charset="0"/>
              </a:endParaRPr>
            </a:p>
          </p:txBody>
        </p:sp>
      </p:grpSp>
      <p:sp>
        <p:nvSpPr>
          <p:cNvPr id="4" name="Footer Placeholder 3">
            <a:extLst>
              <a:ext uri="{FF2B5EF4-FFF2-40B4-BE49-F238E27FC236}">
                <a16:creationId xmlns:a16="http://schemas.microsoft.com/office/drawing/2014/main" id="{4D1F1A95-293D-5C32-B0D8-86BBE17CEB3E}"/>
              </a:ext>
            </a:extLst>
          </p:cNvPr>
          <p:cNvSpPr>
            <a:spLocks noGrp="1"/>
          </p:cNvSpPr>
          <p:nvPr>
            <p:ph type="ftr" sz="quarter" idx="3"/>
          </p:nvPr>
        </p:nvSpPr>
        <p:spPr/>
        <p:txBody>
          <a:bodyPr/>
          <a:lstStyle/>
          <a:p>
            <a:r>
              <a:rPr lang="en-US" dirty="0" err="1"/>
              <a:t>LDH</a:t>
            </a:r>
            <a:r>
              <a:rPr lang="en-US" dirty="0"/>
              <a:t>, lactate dehydrogenase; </a:t>
            </a:r>
            <a:r>
              <a:rPr lang="en-US" dirty="0" err="1"/>
              <a:t>LLN</a:t>
            </a:r>
            <a:r>
              <a:rPr lang="en-US" dirty="0"/>
              <a:t>, lower limit of normal; SE, standard error, </a:t>
            </a:r>
            <a:r>
              <a:rPr lang="en-US" dirty="0" err="1"/>
              <a:t>ULN</a:t>
            </a:r>
            <a:r>
              <a:rPr lang="en-US" dirty="0"/>
              <a:t>, upper limit of normal. </a:t>
            </a:r>
          </a:p>
          <a:p>
            <a:r>
              <a:rPr lang="en-US" dirty="0"/>
              <a:t>Hillmen P, et al. </a:t>
            </a:r>
            <a:r>
              <a:rPr lang="en-US" i="1" dirty="0"/>
              <a:t>N </a:t>
            </a:r>
            <a:r>
              <a:rPr lang="en-US" i="1" dirty="0" err="1"/>
              <a:t>Engl</a:t>
            </a:r>
            <a:r>
              <a:rPr lang="en-US" i="1" dirty="0"/>
              <a:t> J Med. </a:t>
            </a:r>
            <a:r>
              <a:rPr lang="en-US" dirty="0"/>
              <a:t>2021;384(11):1028-1037.</a:t>
            </a:r>
          </a:p>
        </p:txBody>
      </p:sp>
    </p:spTree>
    <p:extLst>
      <p:ext uri="{BB962C8B-B14F-4D97-AF65-F5344CB8AC3E}">
        <p14:creationId xmlns:p14="http://schemas.microsoft.com/office/powerpoint/2010/main" val="2701155726"/>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758</Words>
  <Application>Microsoft Office PowerPoint</Application>
  <PresentationFormat>Widescreen</PresentationFormat>
  <Paragraphs>134</Paragraphs>
  <Slides>10</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HemOnc-2020</vt:lpstr>
      <vt:lpstr>LDH and Evolving Treatment Success?</vt:lpstr>
      <vt:lpstr>Disclaimer</vt:lpstr>
      <vt:lpstr>What is Lactate Dehydrogenase?</vt:lpstr>
      <vt:lpstr>What is Lactate Dehydrogenase?</vt:lpstr>
      <vt:lpstr>LDH as a Diagnostic Tool</vt:lpstr>
      <vt:lpstr>LDH as a Biomarker</vt:lpstr>
      <vt:lpstr>LDH and Hemolysis</vt:lpstr>
      <vt:lpstr>TRIUMPH:  Eculizumab Reduced LDH</vt:lpstr>
      <vt:lpstr>PEGASUS Efficacy Data - Effect of Pegcetacoplan on Secondary Endpoints (Including Post-Transfusion Data): LDH</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2022-08-03T14:49:00Z</dcterms:modified>
</cp:coreProperties>
</file>