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1"/>
  </p:notesMasterIdLst>
  <p:sldIdLst>
    <p:sldId id="258" r:id="rId2"/>
    <p:sldId id="256" r:id="rId3"/>
    <p:sldId id="502" r:id="rId4"/>
    <p:sldId id="422" r:id="rId5"/>
    <p:sldId id="530" r:id="rId6"/>
    <p:sldId id="427" r:id="rId7"/>
    <p:sldId id="531" r:id="rId8"/>
    <p:sldId id="532" r:id="rId9"/>
    <p:sldId id="533" r:id="rId10"/>
    <p:sldId id="534" r:id="rId11"/>
    <p:sldId id="535" r:id="rId12"/>
    <p:sldId id="536" r:id="rId13"/>
    <p:sldId id="537" r:id="rId14"/>
    <p:sldId id="389" r:id="rId15"/>
    <p:sldId id="538" r:id="rId16"/>
    <p:sldId id="491" r:id="rId17"/>
    <p:sldId id="437" r:id="rId18"/>
    <p:sldId id="438" r:id="rId19"/>
    <p:sldId id="4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4" userDrawn="1">
          <p15:clr>
            <a:srgbClr val="A4A3A4"/>
          </p15:clr>
        </p15:guide>
        <p15:guide id="4" orient="horz" pos="3201" userDrawn="1">
          <p15:clr>
            <a:srgbClr val="A4A3A4"/>
          </p15:clr>
        </p15:guide>
        <p15:guide id="5" pos="2417" userDrawn="1">
          <p15:clr>
            <a:srgbClr val="A4A3A4"/>
          </p15:clr>
        </p15:guide>
        <p15:guide id="6" orient="horz" pos="3576" userDrawn="1">
          <p15:clr>
            <a:srgbClr val="A4A3A4"/>
          </p15:clr>
        </p15:guide>
        <p15:guide id="7" orient="horz" pos="960" userDrawn="1">
          <p15:clr>
            <a:srgbClr val="A4A3A4"/>
          </p15:clr>
        </p15:guide>
        <p15:guide id="8" pos="474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B"/>
    <a:srgbClr val="000000"/>
    <a:srgbClr val="E8F8F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8" autoAdjust="0"/>
    <p:restoredTop sz="91077" autoAdjust="0"/>
  </p:normalViewPr>
  <p:slideViewPr>
    <p:cSldViewPr snapToGrid="0">
      <p:cViewPr varScale="1">
        <p:scale>
          <a:sx n="72" d="100"/>
          <a:sy n="72" d="100"/>
        </p:scale>
        <p:origin x="90" y="1356"/>
      </p:cViewPr>
      <p:guideLst>
        <p:guide orient="horz" pos="2160"/>
        <p:guide pos="3840"/>
        <p:guide orient="horz" pos="394"/>
        <p:guide orient="horz" pos="3201"/>
        <p:guide pos="2417"/>
        <p:guide orient="horz" pos="3576"/>
        <p:guide orient="horz" pos="960"/>
        <p:guide pos="47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FD164-5582-AF49-AF38-5FE0D3BC405F}" type="slidenum">
              <a:rPr lang="en-US" smtClean="0"/>
              <a:t>1</a:t>
            </a:fld>
            <a:endParaRPr lang="en-US"/>
          </a:p>
        </p:txBody>
      </p:sp>
    </p:spTree>
    <p:extLst>
      <p:ext uri="{BB962C8B-B14F-4D97-AF65-F5344CB8AC3E}">
        <p14:creationId xmlns:p14="http://schemas.microsoft.com/office/powerpoint/2010/main" val="299607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13</a:t>
            </a:fld>
            <a:endParaRPr lang="en-US" altLang="en-US">
              <a:solidFill>
                <a:srgbClr val="000000"/>
              </a:solidFill>
            </a:endParaRPr>
          </a:p>
        </p:txBody>
      </p:sp>
    </p:spTree>
    <p:extLst>
      <p:ext uri="{BB962C8B-B14F-4D97-AF65-F5344CB8AC3E}">
        <p14:creationId xmlns:p14="http://schemas.microsoft.com/office/powerpoint/2010/main" val="176675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Notes Placeholder 6">
            <a:extLst>
              <a:ext uri="{FF2B5EF4-FFF2-40B4-BE49-F238E27FC236}">
                <a16:creationId xmlns:a16="http://schemas.microsoft.com/office/drawing/2014/main" id="{8A6055C5-3020-05D2-A7A6-B025F98B6DBE}"/>
              </a:ext>
            </a:extLst>
          </p:cNvPr>
          <p:cNvSpPr>
            <a:spLocks noGrp="1"/>
          </p:cNvSpPr>
          <p:nvPr>
            <p:ph type="body" idx="1"/>
          </p:nvPr>
        </p:nvSpPr>
        <p:spPr bwMode="auto">
          <a:xfrm>
            <a:off x="1047750" y="3602038"/>
            <a:ext cx="4787900" cy="496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5218" name="Slide Image Placeholder 4">
            <a:extLst>
              <a:ext uri="{FF2B5EF4-FFF2-40B4-BE49-F238E27FC236}">
                <a16:creationId xmlns:a16="http://schemas.microsoft.com/office/drawing/2014/main" id="{0704E4C0-FD79-7053-D6F4-FE72174557D5}"/>
              </a:ext>
            </a:extLst>
          </p:cNvPr>
          <p:cNvSpPr>
            <a:spLocks noGrp="1" noRot="1" noChangeAspect="1" noTextEdit="1"/>
          </p:cNvSpPr>
          <p:nvPr>
            <p:ph type="sldImg"/>
          </p:nvPr>
        </p:nvSpPr>
        <p:spPr bwMode="auto">
          <a:xfrm>
            <a:off x="923925" y="398463"/>
            <a:ext cx="5035550" cy="2833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TextBox 1">
            <a:extLst>
              <a:ext uri="{FF2B5EF4-FFF2-40B4-BE49-F238E27FC236}">
                <a16:creationId xmlns:a16="http://schemas.microsoft.com/office/drawing/2014/main" id="{7F82CA25-9832-7D35-805B-ADFECC77BEF1}"/>
              </a:ext>
            </a:extLst>
          </p:cNvPr>
          <p:cNvSpPr txBox="1">
            <a:spLocks noChangeArrowheads="1"/>
          </p:cNvSpPr>
          <p:nvPr/>
        </p:nvSpPr>
        <p:spPr bwMode="auto">
          <a:xfrm>
            <a:off x="5410200" y="254000"/>
            <a:ext cx="1285875" cy="455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9725" tIns="44862" rIns="89725" bIns="44862">
            <a:spAutoFit/>
          </a:bodyPr>
          <a:lstStyle>
            <a:lvl1pPr defTabSz="898525">
              <a:defRPr>
                <a:solidFill>
                  <a:schemeClr val="tx1"/>
                </a:solidFill>
                <a:latin typeface="Arial" panose="020B0604020202020204" pitchFamily="34" charset="0"/>
                <a:ea typeface="ヒラギノ角ゴ Pro W3" panose="020B0300000000000000" pitchFamily="34" charset="-128"/>
              </a:defRPr>
            </a:lvl1pPr>
            <a:lvl2pPr marL="742950" indent="-285750" defTabSz="898525">
              <a:defRPr>
                <a:solidFill>
                  <a:schemeClr val="tx1"/>
                </a:solidFill>
                <a:latin typeface="Arial" panose="020B0604020202020204" pitchFamily="34" charset="0"/>
                <a:ea typeface="ヒラギノ角ゴ Pro W3" panose="020B0300000000000000" pitchFamily="34" charset="-128"/>
              </a:defRPr>
            </a:lvl2pPr>
            <a:lvl3pPr marL="1143000" indent="-228600" defTabSz="898525">
              <a:defRPr>
                <a:solidFill>
                  <a:schemeClr val="tx1"/>
                </a:solidFill>
                <a:latin typeface="Arial" panose="020B0604020202020204" pitchFamily="34" charset="0"/>
                <a:ea typeface="ヒラギノ角ゴ Pro W3" panose="020B0300000000000000" pitchFamily="34" charset="-128"/>
              </a:defRPr>
            </a:lvl3pPr>
            <a:lvl4pPr marL="1600200" indent="-228600" defTabSz="898525">
              <a:defRPr>
                <a:solidFill>
                  <a:schemeClr val="tx1"/>
                </a:solidFill>
                <a:latin typeface="Arial" panose="020B0604020202020204" pitchFamily="34" charset="0"/>
                <a:ea typeface="ヒラギノ角ゴ Pro W3" panose="020B0300000000000000" pitchFamily="34" charset="-128"/>
              </a:defRPr>
            </a:lvl4pPr>
            <a:lvl5pPr marL="2057400" indent="-228600" defTabSz="898525">
              <a:defRPr>
                <a:solidFill>
                  <a:schemeClr val="tx1"/>
                </a:solidFill>
                <a:latin typeface="Arial" panose="020B0604020202020204" pitchFamily="34" charset="0"/>
                <a:ea typeface="ヒラギノ角ゴ Pro W3" panose="020B0300000000000000" pitchFamily="34" charset="-128"/>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000" b="1">
                <a:solidFill>
                  <a:srgbClr val="000000"/>
                </a:solidFill>
                <a:cs typeface="Arial" panose="020B0604020202020204" pitchFamily="34" charset="0"/>
              </a:rPr>
              <a:t>Graph</a:t>
            </a:r>
          </a:p>
          <a:p>
            <a:r>
              <a:rPr lang="en-US" altLang="en-US" sz="1000">
                <a:solidFill>
                  <a:srgbClr val="000000"/>
                </a:solidFill>
                <a:cs typeface="Arial" panose="020B0604020202020204" pitchFamily="34" charset="0"/>
              </a:rPr>
              <a:t>Hillmen 2007 Pg4127/Tbl4</a:t>
            </a:r>
          </a:p>
          <a:p>
            <a:endParaRPr lang="en-US" altLang="en-US" sz="1000">
              <a:solidFill>
                <a:srgbClr val="000000"/>
              </a:solidFill>
              <a:cs typeface="Arial" panose="020B0604020202020204" pitchFamily="34" charset="0"/>
            </a:endParaRPr>
          </a:p>
          <a:p>
            <a:r>
              <a:rPr lang="en-US" altLang="en-US" sz="1000" b="1">
                <a:solidFill>
                  <a:srgbClr val="000000"/>
                </a:solidFill>
                <a:cs typeface="Arial" panose="020B0604020202020204" pitchFamily="34" charset="0"/>
              </a:rPr>
              <a:t>92% reduction</a:t>
            </a:r>
          </a:p>
          <a:p>
            <a:r>
              <a:rPr lang="en-US" altLang="en-US" sz="1000">
                <a:solidFill>
                  <a:srgbClr val="000000"/>
                </a:solidFill>
                <a:cs typeface="Arial" panose="020B0604020202020204" pitchFamily="34" charset="0"/>
              </a:rPr>
              <a:t>Hillmen 2007 Pg4125/Col2/P1/Ln6-9</a:t>
            </a:r>
          </a:p>
          <a:p>
            <a:endParaRPr lang="en-US" altLang="en-US" sz="1000">
              <a:solidFill>
                <a:srgbClr val="000000"/>
              </a:solidFill>
              <a:cs typeface="Arial" panose="020B0604020202020204" pitchFamily="34" charset="0"/>
            </a:endParaRPr>
          </a:p>
          <a:p>
            <a:r>
              <a:rPr lang="en-US" altLang="en-US" sz="1000" b="1">
                <a:solidFill>
                  <a:srgbClr val="000000"/>
                </a:solidFill>
                <a:cs typeface="Arial" panose="020B0604020202020204" pitchFamily="34" charset="0"/>
              </a:rPr>
              <a:t>Footnote</a:t>
            </a:r>
          </a:p>
          <a:p>
            <a:r>
              <a:rPr lang="en-US" altLang="en-US" sz="1000">
                <a:solidFill>
                  <a:srgbClr val="000000"/>
                </a:solidFill>
                <a:cs typeface="Arial" panose="020B0604020202020204" pitchFamily="34" charset="0"/>
              </a:rPr>
              <a:t>Hillmen 2007 Pg4125/Col2/P1/Ln1-12</a:t>
            </a:r>
          </a:p>
          <a:p>
            <a:endParaRPr lang="en-US" altLang="en-US" sz="1000">
              <a:solidFill>
                <a:srgbClr val="000000"/>
              </a:solidFill>
              <a:cs typeface="Arial" panose="020B0604020202020204" pitchFamily="34" charset="0"/>
            </a:endParaRPr>
          </a:p>
          <a:p>
            <a:r>
              <a:rPr lang="en-US" altLang="en-US" sz="1000" b="1">
                <a:solidFill>
                  <a:srgbClr val="000000"/>
                </a:solidFill>
                <a:cs typeface="Arial" panose="020B0604020202020204" pitchFamily="34" charset="0"/>
              </a:rPr>
              <a:t>Bullet 1</a:t>
            </a:r>
          </a:p>
          <a:p>
            <a:r>
              <a:rPr lang="en-US" altLang="en-US" sz="1000">
                <a:solidFill>
                  <a:srgbClr val="000000"/>
                </a:solidFill>
                <a:cs typeface="Arial" panose="020B0604020202020204" pitchFamily="34" charset="0"/>
              </a:rPr>
              <a:t>Hillmen 2007 Pg4126/Tbl2; Pg4127</a:t>
            </a:r>
            <a:r>
              <a:rPr lang="en-US" altLang="en-US" sz="1000" b="1">
                <a:solidFill>
                  <a:srgbClr val="000000"/>
                </a:solidFill>
                <a:cs typeface="Arial" panose="020B0604020202020204" pitchFamily="34" charset="0"/>
              </a:rPr>
              <a:t>/</a:t>
            </a:r>
            <a:r>
              <a:rPr lang="en-US" altLang="en-US" sz="1000">
                <a:solidFill>
                  <a:srgbClr val="000000"/>
                </a:solidFill>
                <a:cs typeface="Arial" panose="020B0604020202020204" pitchFamily="34" charset="0"/>
              </a:rPr>
              <a:t>Col1/P2</a:t>
            </a:r>
          </a:p>
          <a:p>
            <a:endParaRPr lang="en-US" altLang="en-US" sz="1000">
              <a:solidFill>
                <a:srgbClr val="000000"/>
              </a:solidFill>
              <a:cs typeface="Arial" panose="020B0604020202020204" pitchFamily="34" charset="0"/>
            </a:endParaRPr>
          </a:p>
          <a:p>
            <a:r>
              <a:rPr lang="en-US" altLang="en-US" sz="1000" b="1">
                <a:solidFill>
                  <a:srgbClr val="000000"/>
                </a:solidFill>
                <a:cs typeface="Arial" panose="020B0604020202020204" pitchFamily="34" charset="0"/>
              </a:rPr>
              <a:t>Bullet 2</a:t>
            </a:r>
          </a:p>
          <a:p>
            <a:r>
              <a:rPr lang="en-US" altLang="en-US" sz="1000">
                <a:solidFill>
                  <a:srgbClr val="000000"/>
                </a:solidFill>
                <a:cs typeface="Arial" panose="020B0604020202020204" pitchFamily="34" charset="0"/>
              </a:rPr>
              <a:t>Hillmen 2007 Pg4125/Tbl1; Pg4127/Col1/P3/Ln1-5</a:t>
            </a:r>
          </a:p>
          <a:p>
            <a:endParaRPr lang="en-US" altLang="en-US" sz="1000">
              <a:solidFill>
                <a:srgbClr val="000000"/>
              </a:solidFill>
              <a:cs typeface="Arial" panose="020B0604020202020204" pitchFamily="34" charset="0"/>
            </a:endParaRPr>
          </a:p>
          <a:p>
            <a:r>
              <a:rPr lang="en-US" altLang="en-US" sz="1000" b="1">
                <a:solidFill>
                  <a:srgbClr val="000000"/>
                </a:solidFill>
                <a:cs typeface="Arial" panose="020B0604020202020204" pitchFamily="34" charset="0"/>
              </a:rPr>
              <a:t>Bullet 2 sub 1</a:t>
            </a:r>
          </a:p>
          <a:p>
            <a:r>
              <a:rPr lang="en-US" altLang="en-US" sz="1000">
                <a:solidFill>
                  <a:srgbClr val="000000"/>
                </a:solidFill>
                <a:cs typeface="Arial" panose="020B0604020202020204" pitchFamily="34" charset="0"/>
              </a:rPr>
              <a:t>Hillmen 2007 Pg4127/Col1/P3/Ln21-23</a:t>
            </a:r>
          </a:p>
        </p:txBody>
      </p:sp>
      <p:sp>
        <p:nvSpPr>
          <p:cNvPr id="265220" name="Slide Number Placeholder 2">
            <a:extLst>
              <a:ext uri="{FF2B5EF4-FFF2-40B4-BE49-F238E27FC236}">
                <a16:creationId xmlns:a16="http://schemas.microsoft.com/office/drawing/2014/main" id="{10550C5A-0884-B732-574D-AF2024C7FF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70DFE422-2D54-AA43-9EAB-221A33C59DDE}" type="slidenum">
              <a:rPr lang="en-US" altLang="en-US">
                <a:solidFill>
                  <a:srgbClr val="000000"/>
                </a:solidFill>
              </a:rPr>
              <a:pPr/>
              <a:t>16</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a:extLst>
              <a:ext uri="{FF2B5EF4-FFF2-40B4-BE49-F238E27FC236}">
                <a16:creationId xmlns:a16="http://schemas.microsoft.com/office/drawing/2014/main" id="{953C76AD-290E-5F8B-D07E-E91E3CAC1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4" name="Rectangle 3">
            <a:extLst>
              <a:ext uri="{FF2B5EF4-FFF2-40B4-BE49-F238E27FC236}">
                <a16:creationId xmlns:a16="http://schemas.microsoft.com/office/drawing/2014/main" id="{49AE174D-846D-FA9F-F13F-592063EE5B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a:extLst>
              <a:ext uri="{FF2B5EF4-FFF2-40B4-BE49-F238E27FC236}">
                <a16:creationId xmlns:a16="http://schemas.microsoft.com/office/drawing/2014/main" id="{8FCC4E06-BF35-E640-04E9-878C524B9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0" name="Notes Placeholder 2">
            <a:extLst>
              <a:ext uri="{FF2B5EF4-FFF2-40B4-BE49-F238E27FC236}">
                <a16:creationId xmlns:a16="http://schemas.microsoft.com/office/drawing/2014/main" id="{1C0F49D1-40F5-12D2-CFF6-8BF93181BD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3411" name="Slide Number Placeholder 3">
            <a:extLst>
              <a:ext uri="{FF2B5EF4-FFF2-40B4-BE49-F238E27FC236}">
                <a16:creationId xmlns:a16="http://schemas.microsoft.com/office/drawing/2014/main" id="{D60474D5-CCD8-F217-B5AF-B3FD1F4389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86376589-A519-6E49-8ED9-427AAA93F3BE}"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6C1FD5EA-2B4B-9DA1-C38F-9A72A9929F57}"/>
              </a:ext>
            </a:extLst>
          </p:cNvPr>
          <p:cNvSpPr>
            <a:spLocks noGrp="1" noRot="1" noChangeAspect="1" noTextEdit="1"/>
          </p:cNvSpPr>
          <p:nvPr>
            <p:ph type="sldImg"/>
          </p:nvPr>
        </p:nvSpPr>
        <p:spPr bwMode="auto">
          <a:xfrm>
            <a:off x="962025" y="404813"/>
            <a:ext cx="5103813" cy="2871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Notes Placeholder 2">
            <a:extLst>
              <a:ext uri="{FF2B5EF4-FFF2-40B4-BE49-F238E27FC236}">
                <a16:creationId xmlns:a16="http://schemas.microsoft.com/office/drawing/2014/main" id="{6B0AE02C-CBF6-8A8C-C31A-6DAC052654B1}"/>
              </a:ext>
            </a:extLst>
          </p:cNvPr>
          <p:cNvSpPr>
            <a:spLocks noGrp="1"/>
          </p:cNvSpPr>
          <p:nvPr>
            <p:ph type="body" idx="1"/>
          </p:nvPr>
        </p:nvSpPr>
        <p:spPr bwMode="auto">
          <a:xfrm>
            <a:off x="1066800" y="3657600"/>
            <a:ext cx="4876800" cy="526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1667" name="Slide Number Placeholder 3">
            <a:extLst>
              <a:ext uri="{FF2B5EF4-FFF2-40B4-BE49-F238E27FC236}">
                <a16:creationId xmlns:a16="http://schemas.microsoft.com/office/drawing/2014/main" id="{4D40D113-CF8C-2D86-D154-49D0D940E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F763D55-CEFC-F841-A6AF-746F0E07427A}" type="slidenum">
              <a:rPr lang="en-US" altLang="en-US">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0439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412413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148338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98679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106029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174611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686AFA-1325-C077-C0FA-505E30BD37B8}"/>
              </a:ext>
            </a:extLst>
          </p:cNvPr>
          <p:cNvSpPr txBox="1"/>
          <p:nvPr/>
        </p:nvSpPr>
        <p:spPr>
          <a:xfrm>
            <a:off x="5584825" y="363538"/>
            <a:ext cx="1174750" cy="5670550"/>
          </a:xfrm>
          <a:prstGeom prst="rect">
            <a:avLst/>
          </a:prstGeom>
          <a:noFill/>
          <a:ln>
            <a:solidFill>
              <a:schemeClr val="tx1"/>
            </a:solidFill>
          </a:ln>
        </p:spPr>
        <p:txBody>
          <a:bodyPr lIns="45720" rIns="45720">
            <a:spAutoFit/>
          </a:bodyPr>
          <a:lstStyle/>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Schematic/Complement activation</a:t>
            </a:r>
            <a:br>
              <a:rPr lang="en-US" sz="800" b="1">
                <a:solidFill>
                  <a:prstClr val="black"/>
                </a:solidFill>
                <a:latin typeface="Calibri"/>
                <a:ea typeface="ヒラギノ角ゴ Pro W3" charset="-128"/>
              </a:rPr>
            </a:br>
            <a:r>
              <a:rPr lang="en-US" sz="800">
                <a:solidFill>
                  <a:prstClr val="black"/>
                </a:solidFill>
                <a:latin typeface="Calibri"/>
                <a:ea typeface="ヒラギノ角ゴ Pro W3" charset="-128"/>
              </a:rPr>
              <a:t>Kelly/pg912/col1/P3 – col2/P1-2; pg913/Fig2</a:t>
            </a: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1050" b="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Schematic/Effects of complement DYSREGULATION</a:t>
            </a:r>
            <a:br>
              <a:rPr lang="en-US" sz="800" b="1" i="1">
                <a:solidFill>
                  <a:prstClr val="black"/>
                </a:solidFill>
                <a:latin typeface="Calibri"/>
                <a:ea typeface="ヒラギノ角ゴ Pro W3" charset="-128"/>
              </a:rPr>
            </a:br>
            <a:r>
              <a:rPr lang="en-US" sz="800" i="1">
                <a:solidFill>
                  <a:prstClr val="black"/>
                </a:solidFill>
                <a:latin typeface="Calibri"/>
                <a:ea typeface="ヒラギノ角ゴ Pro W3" charset="-128"/>
              </a:rPr>
              <a:t>Haemolysis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Kelly/pg913/Fig2; Rother/pg1658/col3/P3/ln1-7; pg1659/col1/P1/ln2-6</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NO depletion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Rother/pg1659/col3/P3 – pg1660/col1/P1; pg1656/Fig 1</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Platelet aggregation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2013/pg4987/col2/P5 – pg4988/col1/P1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Leukocyte activation</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2013/pg4991/col1/P6</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b="1">
                <a:solidFill>
                  <a:prstClr val="black"/>
                </a:solidFill>
                <a:latin typeface="Calibri"/>
                <a:ea typeface="ヒラギノ角ゴ Pro W3" charset="-128"/>
              </a:rPr>
              <a:t>Schematic/End Organ Damage</a:t>
            </a: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Chronic Kidney Disease</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Rachidi/pg262/col2/P3-4</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[link NO to CKD] </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Zatz/pg2/P3</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Pulmonary Hypertension</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Hill 2010/pg421/col1/P2-3</a:t>
            </a:r>
          </a:p>
          <a:p>
            <a:pPr defTabSz="914400" eaLnBrk="1" fontAlgn="auto" hangingPunct="1">
              <a:spcBef>
                <a:spcPts val="0"/>
              </a:spcBef>
              <a:spcAft>
                <a:spcPts val="0"/>
              </a:spcAft>
              <a:defRPr/>
            </a:pPr>
            <a:endParaRPr lang="en-US" sz="800" i="1">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SMC Dystonias</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Rother/pg1656/Fig 1</a:t>
            </a:r>
          </a:p>
          <a:p>
            <a:pPr defTabSz="914400" eaLnBrk="1" fontAlgn="auto" hangingPunct="1">
              <a:spcBef>
                <a:spcPts val="0"/>
              </a:spcBef>
              <a:spcAft>
                <a:spcPts val="0"/>
              </a:spcAft>
              <a:defRPr/>
            </a:pPr>
            <a:endParaRPr lang="en-US" sz="800">
              <a:solidFill>
                <a:prstClr val="black"/>
              </a:solidFill>
              <a:latin typeface="Calibri"/>
              <a:ea typeface="ヒラギノ角ゴ Pro W3" charset="-128"/>
            </a:endParaRPr>
          </a:p>
          <a:p>
            <a:pPr defTabSz="914400" eaLnBrk="1" fontAlgn="auto" hangingPunct="1">
              <a:spcBef>
                <a:spcPts val="0"/>
              </a:spcBef>
              <a:spcAft>
                <a:spcPts val="0"/>
              </a:spcAft>
              <a:defRPr/>
            </a:pPr>
            <a:r>
              <a:rPr lang="en-US" sz="800" i="1">
                <a:solidFill>
                  <a:prstClr val="black"/>
                </a:solidFill>
                <a:latin typeface="Calibri"/>
                <a:ea typeface="ヒラギノ角ゴ Pro W3" charset="-128"/>
              </a:rPr>
              <a:t>Thrombosis</a:t>
            </a:r>
            <a:br>
              <a:rPr lang="en-US" sz="800" i="1">
                <a:solidFill>
                  <a:prstClr val="black"/>
                </a:solidFill>
                <a:latin typeface="Calibri"/>
                <a:ea typeface="ヒラギノ角ゴ Pro W3" charset="-128"/>
              </a:rPr>
            </a:br>
            <a:r>
              <a:rPr lang="en-US" sz="800">
                <a:solidFill>
                  <a:prstClr val="black"/>
                </a:solidFill>
                <a:latin typeface="Calibri"/>
                <a:ea typeface="ヒラギノ角ゴ Pro W3" charset="-128"/>
              </a:rPr>
              <a:t>Hill 2013/pg4986/col1/P2/all;</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Pg4987/col2/P4/ln5-9</a:t>
            </a:r>
          </a:p>
          <a:p>
            <a:pPr defTabSz="914400" eaLnBrk="1" fontAlgn="auto" hangingPunct="1">
              <a:spcBef>
                <a:spcPts val="0"/>
              </a:spcBef>
              <a:spcAft>
                <a:spcPts val="0"/>
              </a:spcAft>
              <a:defRPr/>
            </a:pPr>
            <a:r>
              <a:rPr lang="en-US" sz="800">
                <a:solidFill>
                  <a:prstClr val="black"/>
                </a:solidFill>
                <a:latin typeface="Calibri"/>
                <a:ea typeface="ヒラギノ角ゴ Pro W3" charset="-128"/>
              </a:rPr>
              <a:t>l</a:t>
            </a:r>
          </a:p>
        </p:txBody>
      </p:sp>
      <p:sp>
        <p:nvSpPr>
          <p:cNvPr id="239618" name="Slide Image Placeholder 6">
            <a:extLst>
              <a:ext uri="{FF2B5EF4-FFF2-40B4-BE49-F238E27FC236}">
                <a16:creationId xmlns:a16="http://schemas.microsoft.com/office/drawing/2014/main" id="{F6C31C36-6624-6599-ED93-77BAEC6C78A5}"/>
              </a:ext>
            </a:extLst>
          </p:cNvPr>
          <p:cNvSpPr>
            <a:spLocks noGrp="1" noRot="1" noChangeAspect="1" noTextEdit="1"/>
          </p:cNvSpPr>
          <p:nvPr>
            <p:ph type="sldImg"/>
          </p:nvPr>
        </p:nvSpPr>
        <p:spPr bwMode="auto">
          <a:xfrm>
            <a:off x="685800" y="36353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7">
            <a:extLst>
              <a:ext uri="{FF2B5EF4-FFF2-40B4-BE49-F238E27FC236}">
                <a16:creationId xmlns:a16="http://schemas.microsoft.com/office/drawing/2014/main" id="{0AC31BFD-958B-C64B-BF4B-095F611A2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9620" name="Slide Number Placeholder 5">
            <a:extLst>
              <a:ext uri="{FF2B5EF4-FFF2-40B4-BE49-F238E27FC236}">
                <a16:creationId xmlns:a16="http://schemas.microsoft.com/office/drawing/2014/main" id="{2DC68AD4-D401-0278-DC8A-323B56E36B21}"/>
              </a:ext>
            </a:extLst>
          </p:cNvPr>
          <p:cNvSpPr>
            <a:spLocks noGrp="1"/>
          </p:cNvSpPr>
          <p:nvPr>
            <p:ph type="sldNum" sz="quarter" idx="5"/>
          </p:nvPr>
        </p:nvSpPr>
        <p:spPr bwMode="auto">
          <a:xfrm>
            <a:off x="5778500" y="8685213"/>
            <a:ext cx="1077913"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1FACEDC-E4C5-6048-B209-281A6802B773}" type="slidenum">
              <a:rPr lang="en-US" altLang="en-US">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107284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3" Type="http://schemas.openxmlformats.org/officeDocument/2006/relationships/notesSlide" Target="../notesSlides/notesSlide10.xml"/><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C490-B28E-6DD2-13D2-03C25742CAA4}"/>
              </a:ext>
            </a:extLst>
          </p:cNvPr>
          <p:cNvSpPr>
            <a:spLocks noGrp="1"/>
          </p:cNvSpPr>
          <p:nvPr>
            <p:ph type="title"/>
          </p:nvPr>
        </p:nvSpPr>
        <p:spPr/>
        <p:txBody>
          <a:bodyPr/>
          <a:lstStyle/>
          <a:p>
            <a:r>
              <a:rPr lang="en-US" dirty="0"/>
              <a:t>Thrombosis in PNH</a:t>
            </a:r>
          </a:p>
        </p:txBody>
      </p:sp>
      <p:sp>
        <p:nvSpPr>
          <p:cNvPr id="3" name="Subtitle 2">
            <a:extLst>
              <a:ext uri="{FF2B5EF4-FFF2-40B4-BE49-F238E27FC236}">
                <a16:creationId xmlns:a16="http://schemas.microsoft.com/office/drawing/2014/main" id="{F5FEF163-982B-B059-4F43-D22B0AE2814D}"/>
              </a:ext>
            </a:extLst>
          </p:cNvPr>
          <p:cNvSpPr>
            <a:spLocks noGrp="1"/>
          </p:cNvSpPr>
          <p:nvPr>
            <p:ph type="body" idx="1"/>
          </p:nvPr>
        </p:nvSpPr>
        <p:spPr>
          <a:xfrm>
            <a:off x="609601" y="3946909"/>
            <a:ext cx="10515600" cy="2268537"/>
          </a:xfrm>
        </p:spPr>
        <p:txBody>
          <a:bodyPr>
            <a:normAutofit/>
          </a:bodyPr>
          <a:lstStyle/>
          <a:p>
            <a:r>
              <a:rPr lang="en-US"/>
              <a:t>Ilene Ceil Weitz, MD</a:t>
            </a:r>
          </a:p>
          <a:p>
            <a:r>
              <a:rPr lang="en-US"/>
              <a:t>Professor of Medicine </a:t>
            </a:r>
          </a:p>
          <a:p>
            <a:r>
              <a:rPr lang="en-US"/>
              <a:t>Jane Anne </a:t>
            </a:r>
            <a:r>
              <a:rPr lang="en-US" err="1"/>
              <a:t>Nohl</a:t>
            </a:r>
            <a:r>
              <a:rPr lang="en-US"/>
              <a:t> Division of Hematology</a:t>
            </a:r>
          </a:p>
          <a:p>
            <a:r>
              <a:rPr lang="en-US"/>
              <a:t>Keck-USC School of Medicine</a:t>
            </a:r>
          </a:p>
          <a:p>
            <a:r>
              <a:rPr lang="en-US"/>
              <a:t>Los Angeles, CA</a:t>
            </a:r>
          </a:p>
          <a:p>
            <a:endParaRPr lang="en-US"/>
          </a:p>
        </p:txBody>
      </p:sp>
    </p:spTree>
    <p:extLst>
      <p:ext uri="{BB962C8B-B14F-4D97-AF65-F5344CB8AC3E}">
        <p14:creationId xmlns:p14="http://schemas.microsoft.com/office/powerpoint/2010/main" val="640678206"/>
      </p:ext>
    </p:extLst>
  </p:cSld>
  <p:clrMapOvr>
    <a:masterClrMapping/>
  </p:clrMapOvr>
  <mc:AlternateContent xmlns:mc="http://schemas.openxmlformats.org/markup-compatibility/2006" xmlns:p14="http://schemas.microsoft.com/office/powerpoint/2010/main">
    <mc:Choice Requires="p14">
      <p:transition p14:dur="0" advTm="12535"/>
    </mc:Choice>
    <mc:Fallback xmlns="">
      <p:transition advTm="125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2" name="Straight Connector 291">
            <a:extLst>
              <a:ext uri="{FF2B5EF4-FFF2-40B4-BE49-F238E27FC236}">
                <a16:creationId xmlns:a16="http://schemas.microsoft.com/office/drawing/2014/main" id="{51DF163B-330A-8811-D67A-63ECC00984AF}"/>
              </a:ext>
            </a:extLst>
          </p:cNvPr>
          <p:cNvCxnSpPr>
            <a:cxnSpLocks/>
          </p:cNvCxnSpPr>
          <p:nvPr/>
        </p:nvCxnSpPr>
        <p:spPr>
          <a:xfrm>
            <a:off x="5531629" y="2884488"/>
            <a:ext cx="0" cy="1444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DC30001-8C8C-40D6-2240-8C5C8493DDD8}"/>
              </a:ext>
            </a:extLst>
          </p:cNvPr>
          <p:cNvSpPr/>
          <p:nvPr/>
        </p:nvSpPr>
        <p:spPr bwMode="auto">
          <a:xfrm>
            <a:off x="5459413" y="5010150"/>
            <a:ext cx="1165225"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1" name="Rectangle 100">
            <a:extLst>
              <a:ext uri="{FF2B5EF4-FFF2-40B4-BE49-F238E27FC236}">
                <a16:creationId xmlns:a16="http://schemas.microsoft.com/office/drawing/2014/main" id="{638572DF-64B5-6A02-D98F-FE38909C4514}"/>
              </a:ext>
            </a:extLst>
          </p:cNvPr>
          <p:cNvSpPr/>
          <p:nvPr/>
        </p:nvSpPr>
        <p:spPr bwMode="auto">
          <a:xfrm>
            <a:off x="5459413" y="4206875"/>
            <a:ext cx="1165225" cy="776288"/>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1" name="Rectangle 90">
            <a:extLst>
              <a:ext uri="{FF2B5EF4-FFF2-40B4-BE49-F238E27FC236}">
                <a16:creationId xmlns:a16="http://schemas.microsoft.com/office/drawing/2014/main" id="{B6568176-3C86-802D-55A4-5791B97CA02D}"/>
              </a:ext>
            </a:extLst>
          </p:cNvPr>
          <p:cNvSpPr/>
          <p:nvPr/>
        </p:nvSpPr>
        <p:spPr bwMode="auto">
          <a:xfrm>
            <a:off x="4113213" y="5026025"/>
            <a:ext cx="998537"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0" name="Rectangle 89">
            <a:extLst>
              <a:ext uri="{FF2B5EF4-FFF2-40B4-BE49-F238E27FC236}">
                <a16:creationId xmlns:a16="http://schemas.microsoft.com/office/drawing/2014/main" id="{92BC6DCD-0051-C0AF-8B53-63710C5979C9}"/>
              </a:ext>
            </a:extLst>
          </p:cNvPr>
          <p:cNvSpPr/>
          <p:nvPr/>
        </p:nvSpPr>
        <p:spPr bwMode="auto">
          <a:xfrm>
            <a:off x="4113213" y="4176713"/>
            <a:ext cx="998537" cy="820737"/>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3" name="TextBox 141">
            <a:extLst>
              <a:ext uri="{FF2B5EF4-FFF2-40B4-BE49-F238E27FC236}">
                <a16:creationId xmlns:a16="http://schemas.microsoft.com/office/drawing/2014/main" id="{BC1A601D-6591-9105-2AA0-ED8375E616C4}"/>
              </a:ext>
            </a:extLst>
          </p:cNvPr>
          <p:cNvSpPr txBox="1">
            <a:spLocks noChangeArrowheads="1"/>
          </p:cNvSpPr>
          <p:nvPr/>
        </p:nvSpPr>
        <p:spPr bwMode="auto">
          <a:xfrm>
            <a:off x="5429250" y="4170363"/>
            <a:ext cx="1354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ts val="600"/>
              </a:spcBef>
              <a:buNone/>
            </a:pPr>
            <a:r>
              <a:rPr lang="en-GB" altLang="en-US" sz="1100" b="1">
                <a:latin typeface="Arial" panose="020B0604020202020204" pitchFamily="34" charset="0"/>
                <a:cs typeface="Arial" panose="020B0604020202020204" pitchFamily="34" charset="0"/>
              </a:rPr>
              <a:t>Fibrinogen cleavage</a:t>
            </a:r>
          </a:p>
          <a:p>
            <a:pPr>
              <a:lnSpc>
                <a:spcPct val="100000"/>
              </a:lnSpc>
              <a:spcBef>
                <a:spcPts val="600"/>
              </a:spcBef>
              <a:buNone/>
            </a:pPr>
            <a:r>
              <a:rPr lang="en-GB" altLang="en-US" sz="1100" b="1">
                <a:latin typeface="Arial" panose="020B0604020202020204" pitchFamily="34" charset="0"/>
                <a:cs typeface="Arial" panose="020B0604020202020204" pitchFamily="34" charset="0"/>
              </a:rPr>
              <a:t>Platelet aggregation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DFF3F7AF-F741-CBD9-7847-18B1A289C0A7}"/>
              </a:ext>
            </a:extLst>
          </p:cNvPr>
          <p:cNvSpPr/>
          <p:nvPr/>
        </p:nvSpPr>
        <p:spPr bwMode="auto">
          <a:xfrm>
            <a:off x="5462588" y="4308475"/>
            <a:ext cx="1136650" cy="139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0" name="Rectangle 139">
            <a:extLst>
              <a:ext uri="{FF2B5EF4-FFF2-40B4-BE49-F238E27FC236}">
                <a16:creationId xmlns:a16="http://schemas.microsoft.com/office/drawing/2014/main" id="{198691A9-08C3-5A6B-A63D-5E748DE13274}"/>
              </a:ext>
            </a:extLst>
          </p:cNvPr>
          <p:cNvSpPr/>
          <p:nvPr/>
        </p:nvSpPr>
        <p:spPr bwMode="auto">
          <a:xfrm>
            <a:off x="4057650" y="4300538"/>
            <a:ext cx="968374" cy="138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8" name="TextBox 142">
            <a:extLst>
              <a:ext uri="{FF2B5EF4-FFF2-40B4-BE49-F238E27FC236}">
                <a16:creationId xmlns:a16="http://schemas.microsoft.com/office/drawing/2014/main" id="{FF75770E-5955-0CD2-6111-5353AB319CD0}"/>
              </a:ext>
            </a:extLst>
          </p:cNvPr>
          <p:cNvSpPr txBox="1">
            <a:spLocks noChangeArrowheads="1"/>
          </p:cNvSpPr>
          <p:nvPr/>
        </p:nvSpPr>
        <p:spPr bwMode="auto">
          <a:xfrm>
            <a:off x="4286250" y="4376738"/>
            <a:ext cx="9191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Platelet activation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pic>
        <p:nvPicPr>
          <p:cNvPr id="23" name="Picture 74" descr="XIVIVO_Platelets.png">
            <a:extLst>
              <a:ext uri="{FF2B5EF4-FFF2-40B4-BE49-F238E27FC236}">
                <a16:creationId xmlns:a16="http://schemas.microsoft.com/office/drawing/2014/main" id="{FCBC8573-07D9-84FA-7335-A40E3A2D474D}"/>
              </a:ext>
            </a:extLst>
          </p:cNvPr>
          <p:cNvPicPr preferRelativeResize="0">
            <a:picLocks noChangeAspect="1"/>
          </p:cNvPicPr>
          <p:nvPr/>
        </p:nvPicPr>
        <p:blipFill rotWithShape="1">
          <a:blip r:embed="rId4"/>
          <a:srcRect l="58045" t="6724" r="13031" b="26608"/>
          <a:stretch/>
        </p:blipFill>
        <p:spPr bwMode="auto">
          <a:xfrm>
            <a:off x="6118021" y="4334125"/>
            <a:ext cx="518958" cy="460267"/>
          </a:xfrm>
          <a:prstGeom prst="ellipse">
            <a:avLst/>
          </a:prstGeom>
        </p:spPr>
      </p:pic>
      <p:pic>
        <p:nvPicPr>
          <p:cNvPr id="77" name="Picture 76" descr="XIVIVO_Leuko.png">
            <a:extLst>
              <a:ext uri="{FF2B5EF4-FFF2-40B4-BE49-F238E27FC236}">
                <a16:creationId xmlns:a16="http://schemas.microsoft.com/office/drawing/2014/main" id="{4A4650A1-3B02-D944-5E4F-B86872C614D0}"/>
              </a:ext>
            </a:extLst>
          </p:cNvPr>
          <p:cNvPicPr preferRelativeResize="0">
            <a:picLocks noChangeAspect="1"/>
          </p:cNvPicPr>
          <p:nvPr/>
        </p:nvPicPr>
        <p:blipFill rotWithShape="1">
          <a:blip r:embed="rId5" cstate="print"/>
          <a:srcRect l="7510" t="30326" r="53682" b="4403"/>
          <a:stretch/>
        </p:blipFill>
        <p:spPr bwMode="auto">
          <a:xfrm rot="20700000">
            <a:off x="4064459" y="5068009"/>
            <a:ext cx="283875" cy="212284"/>
          </a:xfrm>
          <a:prstGeom prst="ellipse">
            <a:avLst/>
          </a:prstGeom>
        </p:spPr>
      </p:pic>
      <p:pic>
        <p:nvPicPr>
          <p:cNvPr id="81" name="Picture 80" descr="XIVIVO_Leuko.png">
            <a:extLst>
              <a:ext uri="{FF2B5EF4-FFF2-40B4-BE49-F238E27FC236}">
                <a16:creationId xmlns:a16="http://schemas.microsoft.com/office/drawing/2014/main" id="{07D4E3AE-E77C-A38B-87E7-8FD9C1D52EC1}"/>
              </a:ext>
            </a:extLst>
          </p:cNvPr>
          <p:cNvPicPr preferRelativeResize="0">
            <a:picLocks noChangeAspect="1"/>
          </p:cNvPicPr>
          <p:nvPr/>
        </p:nvPicPr>
        <p:blipFill rotWithShape="1">
          <a:blip r:embed="rId5" cstate="print"/>
          <a:srcRect l="7510" t="30326" r="53682" b="4403"/>
          <a:stretch/>
        </p:blipFill>
        <p:spPr bwMode="auto">
          <a:xfrm flipH="1">
            <a:off x="4138292" y="5278013"/>
            <a:ext cx="283875" cy="212284"/>
          </a:xfrm>
          <a:prstGeom prst="ellipse">
            <a:avLst/>
          </a:prstGeom>
        </p:spPr>
      </p:pic>
      <p:pic>
        <p:nvPicPr>
          <p:cNvPr id="95" name="Picture 94" descr="XIVIVO_Platelets.png">
            <a:extLst>
              <a:ext uri="{FF2B5EF4-FFF2-40B4-BE49-F238E27FC236}">
                <a16:creationId xmlns:a16="http://schemas.microsoft.com/office/drawing/2014/main" id="{BEF0EC97-57B4-3FD4-2CE7-0ED74DE50714}"/>
              </a:ext>
            </a:extLst>
          </p:cNvPr>
          <p:cNvPicPr preferRelativeResize="0">
            <a:picLocks noChangeAspect="1"/>
          </p:cNvPicPr>
          <p:nvPr/>
        </p:nvPicPr>
        <p:blipFill rotWithShape="1">
          <a:blip r:embed="rId6" cstate="print"/>
          <a:srcRect l="42635" t="17592" r="39563" b="40150"/>
          <a:stretch/>
        </p:blipFill>
        <p:spPr bwMode="auto">
          <a:xfrm rot="18900000">
            <a:off x="4259961" y="4460026"/>
            <a:ext cx="93968" cy="239420"/>
          </a:xfrm>
          <a:prstGeom prst="ellipse">
            <a:avLst/>
          </a:prstGeom>
          <a:effectLst>
            <a:glow rad="63500">
              <a:schemeClr val="accent3">
                <a:satMod val="175000"/>
                <a:alpha val="40000"/>
              </a:schemeClr>
            </a:glow>
          </a:effectLst>
        </p:spPr>
      </p:pic>
      <p:pic>
        <p:nvPicPr>
          <p:cNvPr id="110" name="Picture 109" descr="XIVIVO_Platelets.png">
            <a:extLst>
              <a:ext uri="{FF2B5EF4-FFF2-40B4-BE49-F238E27FC236}">
                <a16:creationId xmlns:a16="http://schemas.microsoft.com/office/drawing/2014/main" id="{1446EDDB-5BE7-8251-4096-E39510AA7198}"/>
              </a:ext>
            </a:extLst>
          </p:cNvPr>
          <p:cNvPicPr preferRelativeResize="0">
            <a:picLocks noChangeAspect="1"/>
          </p:cNvPicPr>
          <p:nvPr/>
        </p:nvPicPr>
        <p:blipFill rotWithShape="1">
          <a:blip r:embed="rId7" cstate="print"/>
          <a:srcRect l="42635" t="17592" r="39563" b="40150"/>
          <a:stretch/>
        </p:blipFill>
        <p:spPr bwMode="auto">
          <a:xfrm rot="10800000">
            <a:off x="4192973" y="4241124"/>
            <a:ext cx="161844" cy="370589"/>
          </a:xfrm>
          <a:prstGeom prst="ellipse">
            <a:avLst/>
          </a:prstGeom>
          <a:effectLst>
            <a:glow rad="63500">
              <a:schemeClr val="accent3">
                <a:satMod val="175000"/>
                <a:alpha val="40000"/>
              </a:schemeClr>
            </a:glow>
          </a:effectLst>
        </p:spPr>
      </p:pic>
      <p:pic>
        <p:nvPicPr>
          <p:cNvPr id="111" name="Picture 110" descr="XIVIVO_Platelets.png">
            <a:extLst>
              <a:ext uri="{FF2B5EF4-FFF2-40B4-BE49-F238E27FC236}">
                <a16:creationId xmlns:a16="http://schemas.microsoft.com/office/drawing/2014/main" id="{A9BA067B-4664-D854-77E4-A94AF8A8B8D8}"/>
              </a:ext>
            </a:extLst>
          </p:cNvPr>
          <p:cNvPicPr preferRelativeResize="0">
            <a:picLocks noChangeAspect="1"/>
          </p:cNvPicPr>
          <p:nvPr/>
        </p:nvPicPr>
        <p:blipFill rotWithShape="1">
          <a:blip r:embed="rId8"/>
          <a:srcRect l="42635" t="17592" r="39563" b="40150"/>
          <a:stretch/>
        </p:blipFill>
        <p:spPr bwMode="auto">
          <a:xfrm rot="18900000">
            <a:off x="4100768" y="4454473"/>
            <a:ext cx="140533" cy="235615"/>
          </a:xfrm>
          <a:prstGeom prst="ellipse">
            <a:avLst/>
          </a:prstGeom>
          <a:effectLst>
            <a:glow rad="63500">
              <a:schemeClr val="accent3">
                <a:satMod val="175000"/>
                <a:alpha val="40000"/>
              </a:schemeClr>
            </a:glow>
          </a:effectLst>
        </p:spPr>
      </p:pic>
      <p:pic>
        <p:nvPicPr>
          <p:cNvPr id="117" name="Picture 116" descr="XIVIVO_Platelets.png">
            <a:extLst>
              <a:ext uri="{FF2B5EF4-FFF2-40B4-BE49-F238E27FC236}">
                <a16:creationId xmlns:a16="http://schemas.microsoft.com/office/drawing/2014/main" id="{261A7782-A81E-A381-5CA8-4D39FC4BAA46}"/>
              </a:ext>
            </a:extLst>
          </p:cNvPr>
          <p:cNvPicPr preferRelativeResize="0">
            <a:picLocks noChangeAspect="1"/>
          </p:cNvPicPr>
          <p:nvPr/>
        </p:nvPicPr>
        <p:blipFill rotWithShape="1">
          <a:blip r:embed="rId9" cstate="print"/>
          <a:srcRect l="42635" t="17592" r="39563" b="40150"/>
          <a:stretch/>
        </p:blipFill>
        <p:spPr bwMode="auto">
          <a:xfrm rot="18000000">
            <a:off x="4120994" y="4685424"/>
            <a:ext cx="235907" cy="235513"/>
          </a:xfrm>
          <a:prstGeom prst="ellipse">
            <a:avLst/>
          </a:prstGeom>
          <a:effectLst>
            <a:glow rad="63500">
              <a:schemeClr val="accent3">
                <a:satMod val="175000"/>
                <a:alpha val="40000"/>
              </a:schemeClr>
            </a:glow>
          </a:effectLst>
        </p:spPr>
      </p:pic>
      <p:sp>
        <p:nvSpPr>
          <p:cNvPr id="238677" name="Rectangle 6">
            <a:extLst>
              <a:ext uri="{FF2B5EF4-FFF2-40B4-BE49-F238E27FC236}">
                <a16:creationId xmlns:a16="http://schemas.microsoft.com/office/drawing/2014/main" id="{BE08D7EF-DBA6-940C-C4A7-3BE7FDA5640C}"/>
              </a:ext>
            </a:extLst>
          </p:cNvPr>
          <p:cNvSpPr>
            <a:spLocks noChangeArrowheads="1"/>
          </p:cNvSpPr>
          <p:nvPr/>
        </p:nvSpPr>
        <p:spPr bwMode="auto">
          <a:xfrm>
            <a:off x="4310063" y="5067300"/>
            <a:ext cx="8842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100" b="1">
                <a:latin typeface="Arial" panose="020B0604020202020204" pitchFamily="34" charset="0"/>
                <a:cs typeface="Arial" panose="020B0604020202020204" pitchFamily="34" charset="0"/>
              </a:rPr>
              <a:t>Leukocyte</a:t>
            </a:r>
            <a:br>
              <a:rPr lang="en-US" altLang="en-US" sz="1100" b="1">
                <a:latin typeface="Arial" panose="020B0604020202020204" pitchFamily="34" charset="0"/>
                <a:cs typeface="Arial" panose="020B0604020202020204" pitchFamily="34" charset="0"/>
              </a:rPr>
            </a:br>
            <a:r>
              <a:rPr lang="en-US" altLang="en-US" sz="1100" b="1">
                <a:latin typeface="Arial" panose="020B0604020202020204" pitchFamily="34" charset="0"/>
                <a:cs typeface="Arial" panose="020B0604020202020204" pitchFamily="34" charset="0"/>
              </a:rPr>
              <a:t>activation</a:t>
            </a:r>
          </a:p>
        </p:txBody>
      </p:sp>
      <p:sp>
        <p:nvSpPr>
          <p:cNvPr id="238678" name="TextBox 91">
            <a:extLst>
              <a:ext uri="{FF2B5EF4-FFF2-40B4-BE49-F238E27FC236}">
                <a16:creationId xmlns:a16="http://schemas.microsoft.com/office/drawing/2014/main" id="{11E5A0E3-710C-5A7C-8938-CCBA013F88F8}"/>
              </a:ext>
            </a:extLst>
          </p:cNvPr>
          <p:cNvSpPr txBox="1">
            <a:spLocks noChangeArrowheads="1"/>
          </p:cNvSpPr>
          <p:nvPr/>
        </p:nvSpPr>
        <p:spPr bwMode="auto">
          <a:xfrm>
            <a:off x="5459413" y="5054600"/>
            <a:ext cx="1354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Cytokine</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release</a:t>
            </a:r>
          </a:p>
        </p:txBody>
      </p:sp>
      <p:sp>
        <p:nvSpPr>
          <p:cNvPr id="20" name="Oval 19">
            <a:extLst>
              <a:ext uri="{FF2B5EF4-FFF2-40B4-BE49-F238E27FC236}">
                <a16:creationId xmlns:a16="http://schemas.microsoft.com/office/drawing/2014/main" id="{A6807AC1-3BF7-880C-4D3C-2DD468ED4F1F}"/>
              </a:ext>
            </a:extLst>
          </p:cNvPr>
          <p:cNvSpPr/>
          <p:nvPr/>
        </p:nvSpPr>
        <p:spPr bwMode="auto">
          <a:xfrm>
            <a:off x="6342064" y="5086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5" name="Oval 104">
            <a:extLst>
              <a:ext uri="{FF2B5EF4-FFF2-40B4-BE49-F238E27FC236}">
                <a16:creationId xmlns:a16="http://schemas.microsoft.com/office/drawing/2014/main" id="{D0D6FE2D-B1A7-783F-436F-25D8748F7CCD}"/>
              </a:ext>
            </a:extLst>
          </p:cNvPr>
          <p:cNvSpPr/>
          <p:nvPr/>
        </p:nvSpPr>
        <p:spPr bwMode="auto">
          <a:xfrm>
            <a:off x="6375400" y="5116513"/>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6" name="Oval 105">
            <a:extLst>
              <a:ext uri="{FF2B5EF4-FFF2-40B4-BE49-F238E27FC236}">
                <a16:creationId xmlns:a16="http://schemas.microsoft.com/office/drawing/2014/main" id="{781231FE-4E3D-F9BE-B129-E20E4F0FF0B6}"/>
              </a:ext>
            </a:extLst>
          </p:cNvPr>
          <p:cNvSpPr/>
          <p:nvPr/>
        </p:nvSpPr>
        <p:spPr bwMode="auto">
          <a:xfrm>
            <a:off x="6415088" y="51562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7" name="Oval 106">
            <a:extLst>
              <a:ext uri="{FF2B5EF4-FFF2-40B4-BE49-F238E27FC236}">
                <a16:creationId xmlns:a16="http://schemas.microsoft.com/office/drawing/2014/main" id="{C797EF3A-C989-FA79-571B-5B4795DB1105}"/>
              </a:ext>
            </a:extLst>
          </p:cNvPr>
          <p:cNvSpPr/>
          <p:nvPr/>
        </p:nvSpPr>
        <p:spPr bwMode="auto">
          <a:xfrm>
            <a:off x="6332538" y="515937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8" name="Oval 107">
            <a:extLst>
              <a:ext uri="{FF2B5EF4-FFF2-40B4-BE49-F238E27FC236}">
                <a16:creationId xmlns:a16="http://schemas.microsoft.com/office/drawing/2014/main" id="{0788F878-22DB-9131-A927-FFC9A91406DF}"/>
              </a:ext>
            </a:extLst>
          </p:cNvPr>
          <p:cNvSpPr/>
          <p:nvPr/>
        </p:nvSpPr>
        <p:spPr bwMode="auto">
          <a:xfrm>
            <a:off x="6269038" y="51149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9" name="Oval 108">
            <a:extLst>
              <a:ext uri="{FF2B5EF4-FFF2-40B4-BE49-F238E27FC236}">
                <a16:creationId xmlns:a16="http://schemas.microsoft.com/office/drawing/2014/main" id="{47FE8A58-D50F-EEF0-4AD9-9133B2B5E4CF}"/>
              </a:ext>
            </a:extLst>
          </p:cNvPr>
          <p:cNvSpPr/>
          <p:nvPr/>
        </p:nvSpPr>
        <p:spPr bwMode="auto">
          <a:xfrm>
            <a:off x="6321425" y="50990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 name="Oval 111">
            <a:extLst>
              <a:ext uri="{FF2B5EF4-FFF2-40B4-BE49-F238E27FC236}">
                <a16:creationId xmlns:a16="http://schemas.microsoft.com/office/drawing/2014/main" id="{A6355FBD-A480-BBD7-D8BB-59EB07C11834}"/>
              </a:ext>
            </a:extLst>
          </p:cNvPr>
          <p:cNvSpPr/>
          <p:nvPr/>
        </p:nvSpPr>
        <p:spPr bwMode="auto">
          <a:xfrm>
            <a:off x="6299200" y="51593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Oval 112">
            <a:extLst>
              <a:ext uri="{FF2B5EF4-FFF2-40B4-BE49-F238E27FC236}">
                <a16:creationId xmlns:a16="http://schemas.microsoft.com/office/drawing/2014/main" id="{70F38883-919D-7387-78A5-032EFB73F38D}"/>
              </a:ext>
            </a:extLst>
          </p:cNvPr>
          <p:cNvSpPr/>
          <p:nvPr/>
        </p:nvSpPr>
        <p:spPr bwMode="auto">
          <a:xfrm>
            <a:off x="6421438" y="50815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Oval 113">
            <a:extLst>
              <a:ext uri="{FF2B5EF4-FFF2-40B4-BE49-F238E27FC236}">
                <a16:creationId xmlns:a16="http://schemas.microsoft.com/office/drawing/2014/main" id="{3CE712AD-5722-E155-82AF-8B74D162E435}"/>
              </a:ext>
            </a:extLst>
          </p:cNvPr>
          <p:cNvSpPr/>
          <p:nvPr/>
        </p:nvSpPr>
        <p:spPr bwMode="auto">
          <a:xfrm>
            <a:off x="6453188" y="51117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8" name="Oval 117">
            <a:extLst>
              <a:ext uri="{FF2B5EF4-FFF2-40B4-BE49-F238E27FC236}">
                <a16:creationId xmlns:a16="http://schemas.microsoft.com/office/drawing/2014/main" id="{F053C3FD-C898-CB06-CCA7-D066455B239A}"/>
              </a:ext>
            </a:extLst>
          </p:cNvPr>
          <p:cNvSpPr/>
          <p:nvPr/>
        </p:nvSpPr>
        <p:spPr bwMode="auto">
          <a:xfrm>
            <a:off x="6494463" y="51514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9" name="Oval 118">
            <a:extLst>
              <a:ext uri="{FF2B5EF4-FFF2-40B4-BE49-F238E27FC236}">
                <a16:creationId xmlns:a16="http://schemas.microsoft.com/office/drawing/2014/main" id="{3E279B07-9002-AF83-8CFF-3AF83F9B0A1B}"/>
              </a:ext>
            </a:extLst>
          </p:cNvPr>
          <p:cNvSpPr/>
          <p:nvPr/>
        </p:nvSpPr>
        <p:spPr bwMode="auto">
          <a:xfrm>
            <a:off x="6410325" y="51546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0" name="Oval 119">
            <a:extLst>
              <a:ext uri="{FF2B5EF4-FFF2-40B4-BE49-F238E27FC236}">
                <a16:creationId xmlns:a16="http://schemas.microsoft.com/office/drawing/2014/main" id="{637DB1F4-9E48-5703-4F9F-ACBA88C78A12}"/>
              </a:ext>
            </a:extLst>
          </p:cNvPr>
          <p:cNvSpPr/>
          <p:nvPr/>
        </p:nvSpPr>
        <p:spPr bwMode="auto">
          <a:xfrm>
            <a:off x="6348413" y="51101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1" name="Oval 120">
            <a:extLst>
              <a:ext uri="{FF2B5EF4-FFF2-40B4-BE49-F238E27FC236}">
                <a16:creationId xmlns:a16="http://schemas.microsoft.com/office/drawing/2014/main" id="{2FD0B99A-786D-E6C1-56AC-DAD6213CA378}"/>
              </a:ext>
            </a:extLst>
          </p:cNvPr>
          <p:cNvSpPr/>
          <p:nvPr/>
        </p:nvSpPr>
        <p:spPr bwMode="auto">
          <a:xfrm>
            <a:off x="6400800" y="509428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2" name="Oval 121">
            <a:extLst>
              <a:ext uri="{FF2B5EF4-FFF2-40B4-BE49-F238E27FC236}">
                <a16:creationId xmlns:a16="http://schemas.microsoft.com/office/drawing/2014/main" id="{936183BD-37CF-CEEB-8631-45C76971FF0F}"/>
              </a:ext>
            </a:extLst>
          </p:cNvPr>
          <p:cNvSpPr/>
          <p:nvPr/>
        </p:nvSpPr>
        <p:spPr bwMode="auto">
          <a:xfrm>
            <a:off x="6378575" y="51530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4" name="Oval 123">
            <a:extLst>
              <a:ext uri="{FF2B5EF4-FFF2-40B4-BE49-F238E27FC236}">
                <a16:creationId xmlns:a16="http://schemas.microsoft.com/office/drawing/2014/main" id="{1808CB17-B1B8-0A32-C18D-ABCE514579EE}"/>
              </a:ext>
            </a:extLst>
          </p:cNvPr>
          <p:cNvSpPr/>
          <p:nvPr/>
        </p:nvSpPr>
        <p:spPr bwMode="auto">
          <a:xfrm>
            <a:off x="6272213" y="5118100"/>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5" name="Oval 124">
            <a:extLst>
              <a:ext uri="{FF2B5EF4-FFF2-40B4-BE49-F238E27FC236}">
                <a16:creationId xmlns:a16="http://schemas.microsoft.com/office/drawing/2014/main" id="{79C764FA-4FEB-0563-C72E-886F2867AEC1}"/>
              </a:ext>
            </a:extLst>
          </p:cNvPr>
          <p:cNvSpPr/>
          <p:nvPr/>
        </p:nvSpPr>
        <p:spPr bwMode="auto">
          <a:xfrm>
            <a:off x="6303963" y="51466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6" name="Oval 125">
            <a:extLst>
              <a:ext uri="{FF2B5EF4-FFF2-40B4-BE49-F238E27FC236}">
                <a16:creationId xmlns:a16="http://schemas.microsoft.com/office/drawing/2014/main" id="{499FB1AF-7D72-748E-4BF0-611CCCE12A15}"/>
              </a:ext>
            </a:extLst>
          </p:cNvPr>
          <p:cNvSpPr/>
          <p:nvPr/>
        </p:nvSpPr>
        <p:spPr bwMode="auto">
          <a:xfrm>
            <a:off x="6345238" y="51863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7" name="Oval 126">
            <a:extLst>
              <a:ext uri="{FF2B5EF4-FFF2-40B4-BE49-F238E27FC236}">
                <a16:creationId xmlns:a16="http://schemas.microsoft.com/office/drawing/2014/main" id="{30C4FC05-B62A-82E3-F2A2-D9F3291C8F22}"/>
              </a:ext>
            </a:extLst>
          </p:cNvPr>
          <p:cNvSpPr/>
          <p:nvPr/>
        </p:nvSpPr>
        <p:spPr bwMode="auto">
          <a:xfrm>
            <a:off x="6261100" y="51911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8" name="Oval 127">
            <a:extLst>
              <a:ext uri="{FF2B5EF4-FFF2-40B4-BE49-F238E27FC236}">
                <a16:creationId xmlns:a16="http://schemas.microsoft.com/office/drawing/2014/main" id="{2934B588-B704-D79E-6565-5D442F976990}"/>
              </a:ext>
            </a:extLst>
          </p:cNvPr>
          <p:cNvSpPr/>
          <p:nvPr/>
        </p:nvSpPr>
        <p:spPr bwMode="auto">
          <a:xfrm>
            <a:off x="6199188" y="51450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9" name="Oval 128">
            <a:extLst>
              <a:ext uri="{FF2B5EF4-FFF2-40B4-BE49-F238E27FC236}">
                <a16:creationId xmlns:a16="http://schemas.microsoft.com/office/drawing/2014/main" id="{337CC510-4DAE-FA22-C5BD-93216344C2C9}"/>
              </a:ext>
            </a:extLst>
          </p:cNvPr>
          <p:cNvSpPr/>
          <p:nvPr/>
        </p:nvSpPr>
        <p:spPr bwMode="auto">
          <a:xfrm>
            <a:off x="6251575" y="51292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0" name="Oval 129">
            <a:extLst>
              <a:ext uri="{FF2B5EF4-FFF2-40B4-BE49-F238E27FC236}">
                <a16:creationId xmlns:a16="http://schemas.microsoft.com/office/drawing/2014/main" id="{7573EBCD-A256-066F-41B0-FE127F3E41EB}"/>
              </a:ext>
            </a:extLst>
          </p:cNvPr>
          <p:cNvSpPr/>
          <p:nvPr/>
        </p:nvSpPr>
        <p:spPr bwMode="auto">
          <a:xfrm>
            <a:off x="6229350"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1" name="Oval 130">
            <a:extLst>
              <a:ext uri="{FF2B5EF4-FFF2-40B4-BE49-F238E27FC236}">
                <a16:creationId xmlns:a16="http://schemas.microsoft.com/office/drawing/2014/main" id="{F96E155B-8060-67FF-FB4C-215553341088}"/>
              </a:ext>
            </a:extLst>
          </p:cNvPr>
          <p:cNvSpPr/>
          <p:nvPr/>
        </p:nvSpPr>
        <p:spPr bwMode="auto">
          <a:xfrm>
            <a:off x="6351588" y="51133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2" name="Oval 131">
            <a:extLst>
              <a:ext uri="{FF2B5EF4-FFF2-40B4-BE49-F238E27FC236}">
                <a16:creationId xmlns:a16="http://schemas.microsoft.com/office/drawing/2014/main" id="{1C17CCE8-5279-522F-8D93-0306BA8B9BE3}"/>
              </a:ext>
            </a:extLst>
          </p:cNvPr>
          <p:cNvSpPr/>
          <p:nvPr/>
        </p:nvSpPr>
        <p:spPr bwMode="auto">
          <a:xfrm>
            <a:off x="6383338" y="51419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 name="Oval 132">
            <a:extLst>
              <a:ext uri="{FF2B5EF4-FFF2-40B4-BE49-F238E27FC236}">
                <a16:creationId xmlns:a16="http://schemas.microsoft.com/office/drawing/2014/main" id="{92146627-6BB5-0438-3F91-C68F1E17E781}"/>
              </a:ext>
            </a:extLst>
          </p:cNvPr>
          <p:cNvSpPr/>
          <p:nvPr/>
        </p:nvSpPr>
        <p:spPr bwMode="auto">
          <a:xfrm>
            <a:off x="6424613" y="5181600"/>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4" name="Oval 133">
            <a:extLst>
              <a:ext uri="{FF2B5EF4-FFF2-40B4-BE49-F238E27FC236}">
                <a16:creationId xmlns:a16="http://schemas.microsoft.com/office/drawing/2014/main" id="{C95C9055-015D-7999-AD1E-F119A5094EB3}"/>
              </a:ext>
            </a:extLst>
          </p:cNvPr>
          <p:cNvSpPr/>
          <p:nvPr/>
        </p:nvSpPr>
        <p:spPr bwMode="auto">
          <a:xfrm>
            <a:off x="6340475" y="518636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5" name="Oval 134">
            <a:extLst>
              <a:ext uri="{FF2B5EF4-FFF2-40B4-BE49-F238E27FC236}">
                <a16:creationId xmlns:a16="http://schemas.microsoft.com/office/drawing/2014/main" id="{780B37D7-9D1D-E241-FCF6-AC45CA2F2E7B}"/>
              </a:ext>
            </a:extLst>
          </p:cNvPr>
          <p:cNvSpPr/>
          <p:nvPr/>
        </p:nvSpPr>
        <p:spPr bwMode="auto">
          <a:xfrm>
            <a:off x="6278563" y="514032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6" name="Oval 135">
            <a:extLst>
              <a:ext uri="{FF2B5EF4-FFF2-40B4-BE49-F238E27FC236}">
                <a16:creationId xmlns:a16="http://schemas.microsoft.com/office/drawing/2014/main" id="{15BF57DA-BB43-021D-D63C-B4584BAE8AFA}"/>
              </a:ext>
            </a:extLst>
          </p:cNvPr>
          <p:cNvSpPr/>
          <p:nvPr/>
        </p:nvSpPr>
        <p:spPr bwMode="auto">
          <a:xfrm>
            <a:off x="6330950" y="5124450"/>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9" name="Oval 138">
            <a:extLst>
              <a:ext uri="{FF2B5EF4-FFF2-40B4-BE49-F238E27FC236}">
                <a16:creationId xmlns:a16="http://schemas.microsoft.com/office/drawing/2014/main" id="{B85A953A-BA78-ABCB-62CF-6A6096086EA6}"/>
              </a:ext>
            </a:extLst>
          </p:cNvPr>
          <p:cNvSpPr/>
          <p:nvPr/>
        </p:nvSpPr>
        <p:spPr bwMode="auto">
          <a:xfrm>
            <a:off x="6308725" y="5184775"/>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1" name="Oval 140">
            <a:extLst>
              <a:ext uri="{FF2B5EF4-FFF2-40B4-BE49-F238E27FC236}">
                <a16:creationId xmlns:a16="http://schemas.microsoft.com/office/drawing/2014/main" id="{62BF3D9C-5599-705E-2088-29D3F1C054C3}"/>
              </a:ext>
            </a:extLst>
          </p:cNvPr>
          <p:cNvSpPr/>
          <p:nvPr/>
        </p:nvSpPr>
        <p:spPr bwMode="auto">
          <a:xfrm>
            <a:off x="6402388"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4" name="Oval 143">
            <a:extLst>
              <a:ext uri="{FF2B5EF4-FFF2-40B4-BE49-F238E27FC236}">
                <a16:creationId xmlns:a16="http://schemas.microsoft.com/office/drawing/2014/main" id="{4A407F98-C619-3F90-904C-171325738694}"/>
              </a:ext>
            </a:extLst>
          </p:cNvPr>
          <p:cNvSpPr/>
          <p:nvPr/>
        </p:nvSpPr>
        <p:spPr bwMode="auto">
          <a:xfrm>
            <a:off x="6435725" y="52181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5" name="Oval 144">
            <a:extLst>
              <a:ext uri="{FF2B5EF4-FFF2-40B4-BE49-F238E27FC236}">
                <a16:creationId xmlns:a16="http://schemas.microsoft.com/office/drawing/2014/main" id="{FBF5D7F4-758C-1FB1-FB3E-9569C01EEDFF}"/>
              </a:ext>
            </a:extLst>
          </p:cNvPr>
          <p:cNvSpPr/>
          <p:nvPr/>
        </p:nvSpPr>
        <p:spPr bwMode="auto">
          <a:xfrm>
            <a:off x="6475413" y="52578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6" name="Oval 145">
            <a:extLst>
              <a:ext uri="{FF2B5EF4-FFF2-40B4-BE49-F238E27FC236}">
                <a16:creationId xmlns:a16="http://schemas.microsoft.com/office/drawing/2014/main" id="{ECC757AC-D210-0921-797A-C1576681DE81}"/>
              </a:ext>
            </a:extLst>
          </p:cNvPr>
          <p:cNvSpPr/>
          <p:nvPr/>
        </p:nvSpPr>
        <p:spPr bwMode="auto">
          <a:xfrm>
            <a:off x="6392863" y="52625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7" name="Oval 146">
            <a:extLst>
              <a:ext uri="{FF2B5EF4-FFF2-40B4-BE49-F238E27FC236}">
                <a16:creationId xmlns:a16="http://schemas.microsoft.com/office/drawing/2014/main" id="{961BA63B-A5DC-AB1B-6AC7-ADAA3013497A}"/>
              </a:ext>
            </a:extLst>
          </p:cNvPr>
          <p:cNvSpPr/>
          <p:nvPr/>
        </p:nvSpPr>
        <p:spPr bwMode="auto">
          <a:xfrm>
            <a:off x="6329363" y="52165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8" name="Oval 147">
            <a:extLst>
              <a:ext uri="{FF2B5EF4-FFF2-40B4-BE49-F238E27FC236}">
                <a16:creationId xmlns:a16="http://schemas.microsoft.com/office/drawing/2014/main" id="{A181631E-8C70-3CC4-3A8C-28395A129306}"/>
              </a:ext>
            </a:extLst>
          </p:cNvPr>
          <p:cNvSpPr/>
          <p:nvPr/>
        </p:nvSpPr>
        <p:spPr bwMode="auto">
          <a:xfrm>
            <a:off x="6381750" y="52006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2" name="Oval 151">
            <a:extLst>
              <a:ext uri="{FF2B5EF4-FFF2-40B4-BE49-F238E27FC236}">
                <a16:creationId xmlns:a16="http://schemas.microsoft.com/office/drawing/2014/main" id="{83E7625F-1453-2AA3-96FD-14E9F4B2DB0A}"/>
              </a:ext>
            </a:extLst>
          </p:cNvPr>
          <p:cNvSpPr/>
          <p:nvPr/>
        </p:nvSpPr>
        <p:spPr bwMode="auto">
          <a:xfrm>
            <a:off x="6359525" y="52609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5" name="Oval 154">
            <a:extLst>
              <a:ext uri="{FF2B5EF4-FFF2-40B4-BE49-F238E27FC236}">
                <a16:creationId xmlns:a16="http://schemas.microsoft.com/office/drawing/2014/main" id="{573B94DD-D27E-7215-D4E2-A81396085906}"/>
              </a:ext>
            </a:extLst>
          </p:cNvPr>
          <p:cNvSpPr/>
          <p:nvPr/>
        </p:nvSpPr>
        <p:spPr bwMode="auto">
          <a:xfrm>
            <a:off x="6481763" y="5184775"/>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6" name="Oval 155">
            <a:extLst>
              <a:ext uri="{FF2B5EF4-FFF2-40B4-BE49-F238E27FC236}">
                <a16:creationId xmlns:a16="http://schemas.microsoft.com/office/drawing/2014/main" id="{8C109667-B316-A802-5C6F-2B961BCA94C6}"/>
              </a:ext>
            </a:extLst>
          </p:cNvPr>
          <p:cNvSpPr/>
          <p:nvPr/>
        </p:nvSpPr>
        <p:spPr bwMode="auto">
          <a:xfrm>
            <a:off x="6513513" y="5213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7" name="Oval 156">
            <a:extLst>
              <a:ext uri="{FF2B5EF4-FFF2-40B4-BE49-F238E27FC236}">
                <a16:creationId xmlns:a16="http://schemas.microsoft.com/office/drawing/2014/main" id="{49EA6C8D-F8EC-DFAE-3E1D-A18A592C77FA}"/>
              </a:ext>
            </a:extLst>
          </p:cNvPr>
          <p:cNvSpPr/>
          <p:nvPr/>
        </p:nvSpPr>
        <p:spPr bwMode="auto">
          <a:xfrm>
            <a:off x="6554788" y="52530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8" name="Oval 157">
            <a:extLst>
              <a:ext uri="{FF2B5EF4-FFF2-40B4-BE49-F238E27FC236}">
                <a16:creationId xmlns:a16="http://schemas.microsoft.com/office/drawing/2014/main" id="{CD1A4088-EDEA-B674-0F57-92A4967E5BD7}"/>
              </a:ext>
            </a:extLst>
          </p:cNvPr>
          <p:cNvSpPr/>
          <p:nvPr/>
        </p:nvSpPr>
        <p:spPr bwMode="auto">
          <a:xfrm>
            <a:off x="6470650"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9" name="Oval 158">
            <a:extLst>
              <a:ext uri="{FF2B5EF4-FFF2-40B4-BE49-F238E27FC236}">
                <a16:creationId xmlns:a16="http://schemas.microsoft.com/office/drawing/2014/main" id="{7B9160A1-3B7C-6AE9-95AC-58E178394350}"/>
              </a:ext>
            </a:extLst>
          </p:cNvPr>
          <p:cNvSpPr/>
          <p:nvPr/>
        </p:nvSpPr>
        <p:spPr bwMode="auto">
          <a:xfrm>
            <a:off x="6408738" y="52117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0" name="Oval 159">
            <a:extLst>
              <a:ext uri="{FF2B5EF4-FFF2-40B4-BE49-F238E27FC236}">
                <a16:creationId xmlns:a16="http://schemas.microsoft.com/office/drawing/2014/main" id="{4184FD15-82D6-D730-B720-3A3BE01FD37C}"/>
              </a:ext>
            </a:extLst>
          </p:cNvPr>
          <p:cNvSpPr/>
          <p:nvPr/>
        </p:nvSpPr>
        <p:spPr bwMode="auto">
          <a:xfrm>
            <a:off x="6461125" y="5195888"/>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2" name="Oval 161">
            <a:extLst>
              <a:ext uri="{FF2B5EF4-FFF2-40B4-BE49-F238E27FC236}">
                <a16:creationId xmlns:a16="http://schemas.microsoft.com/office/drawing/2014/main" id="{52DEB8FA-6972-D272-85C9-9C8FA7C59863}"/>
              </a:ext>
            </a:extLst>
          </p:cNvPr>
          <p:cNvSpPr/>
          <p:nvPr/>
        </p:nvSpPr>
        <p:spPr bwMode="auto">
          <a:xfrm>
            <a:off x="6438900" y="525621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 name="Oval 162">
            <a:extLst>
              <a:ext uri="{FF2B5EF4-FFF2-40B4-BE49-F238E27FC236}">
                <a16:creationId xmlns:a16="http://schemas.microsoft.com/office/drawing/2014/main" id="{E3187F6C-E635-228C-E23A-7C6AA98C565A}"/>
              </a:ext>
            </a:extLst>
          </p:cNvPr>
          <p:cNvSpPr/>
          <p:nvPr/>
        </p:nvSpPr>
        <p:spPr bwMode="auto">
          <a:xfrm>
            <a:off x="6275388" y="52276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4" name="Oval 163">
            <a:extLst>
              <a:ext uri="{FF2B5EF4-FFF2-40B4-BE49-F238E27FC236}">
                <a16:creationId xmlns:a16="http://schemas.microsoft.com/office/drawing/2014/main" id="{506387B3-C311-17A6-7F6F-9393DC5B2E55}"/>
              </a:ext>
            </a:extLst>
          </p:cNvPr>
          <p:cNvSpPr/>
          <p:nvPr/>
        </p:nvSpPr>
        <p:spPr bwMode="auto">
          <a:xfrm>
            <a:off x="6307138"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5" name="Oval 164">
            <a:extLst>
              <a:ext uri="{FF2B5EF4-FFF2-40B4-BE49-F238E27FC236}">
                <a16:creationId xmlns:a16="http://schemas.microsoft.com/office/drawing/2014/main" id="{9C2545C5-5096-EEAD-5C0C-D769BAF6DC13}"/>
              </a:ext>
            </a:extLst>
          </p:cNvPr>
          <p:cNvSpPr/>
          <p:nvPr/>
        </p:nvSpPr>
        <p:spPr bwMode="auto">
          <a:xfrm>
            <a:off x="6348413" y="529748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7" name="Oval 166">
            <a:extLst>
              <a:ext uri="{FF2B5EF4-FFF2-40B4-BE49-F238E27FC236}">
                <a16:creationId xmlns:a16="http://schemas.microsoft.com/office/drawing/2014/main" id="{9428FE79-1FE6-B279-32DB-69B391FDD581}"/>
              </a:ext>
            </a:extLst>
          </p:cNvPr>
          <p:cNvSpPr/>
          <p:nvPr/>
        </p:nvSpPr>
        <p:spPr bwMode="auto">
          <a:xfrm>
            <a:off x="6264276" y="530066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8" name="Oval 167">
            <a:extLst>
              <a:ext uri="{FF2B5EF4-FFF2-40B4-BE49-F238E27FC236}">
                <a16:creationId xmlns:a16="http://schemas.microsoft.com/office/drawing/2014/main" id="{4D5F290C-374A-6F57-7421-48E4EE81EF19}"/>
              </a:ext>
            </a:extLst>
          </p:cNvPr>
          <p:cNvSpPr/>
          <p:nvPr/>
        </p:nvSpPr>
        <p:spPr bwMode="auto">
          <a:xfrm>
            <a:off x="6202363" y="525621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9" name="Oval 168">
            <a:extLst>
              <a:ext uri="{FF2B5EF4-FFF2-40B4-BE49-F238E27FC236}">
                <a16:creationId xmlns:a16="http://schemas.microsoft.com/office/drawing/2014/main" id="{83EED2F3-FF0D-D3BF-E767-1033552A79D1}"/>
              </a:ext>
            </a:extLst>
          </p:cNvPr>
          <p:cNvSpPr/>
          <p:nvPr/>
        </p:nvSpPr>
        <p:spPr bwMode="auto">
          <a:xfrm>
            <a:off x="6254750" y="5240338"/>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0" name="Oval 169">
            <a:extLst>
              <a:ext uri="{FF2B5EF4-FFF2-40B4-BE49-F238E27FC236}">
                <a16:creationId xmlns:a16="http://schemas.microsoft.com/office/drawing/2014/main" id="{C71CE775-34B2-C897-539A-5096A3028A3D}"/>
              </a:ext>
            </a:extLst>
          </p:cNvPr>
          <p:cNvSpPr/>
          <p:nvPr/>
        </p:nvSpPr>
        <p:spPr bwMode="auto">
          <a:xfrm>
            <a:off x="6232525" y="5299075"/>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1" name="Oval 170">
            <a:extLst>
              <a:ext uri="{FF2B5EF4-FFF2-40B4-BE49-F238E27FC236}">
                <a16:creationId xmlns:a16="http://schemas.microsoft.com/office/drawing/2014/main" id="{13C9BCCC-7DE3-9AB6-96D4-358F3E663EAC}"/>
              </a:ext>
            </a:extLst>
          </p:cNvPr>
          <p:cNvSpPr/>
          <p:nvPr/>
        </p:nvSpPr>
        <p:spPr bwMode="auto">
          <a:xfrm>
            <a:off x="6353175" y="52228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2" name="Oval 171">
            <a:extLst>
              <a:ext uri="{FF2B5EF4-FFF2-40B4-BE49-F238E27FC236}">
                <a16:creationId xmlns:a16="http://schemas.microsoft.com/office/drawing/2014/main" id="{B4C890D3-9B19-463D-058A-8406781C1909}"/>
              </a:ext>
            </a:extLst>
          </p:cNvPr>
          <p:cNvSpPr/>
          <p:nvPr/>
        </p:nvSpPr>
        <p:spPr bwMode="auto">
          <a:xfrm>
            <a:off x="6386513" y="52530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3" name="Oval 172">
            <a:extLst>
              <a:ext uri="{FF2B5EF4-FFF2-40B4-BE49-F238E27FC236}">
                <a16:creationId xmlns:a16="http://schemas.microsoft.com/office/drawing/2014/main" id="{5280C663-9CAC-60A5-DAFF-06262047E1E4}"/>
              </a:ext>
            </a:extLst>
          </p:cNvPr>
          <p:cNvSpPr/>
          <p:nvPr/>
        </p:nvSpPr>
        <p:spPr bwMode="auto">
          <a:xfrm>
            <a:off x="6426200" y="52927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4" name="Oval 173">
            <a:extLst>
              <a:ext uri="{FF2B5EF4-FFF2-40B4-BE49-F238E27FC236}">
                <a16:creationId xmlns:a16="http://schemas.microsoft.com/office/drawing/2014/main" id="{965301C4-FCD4-4465-4CE2-414789DD07E8}"/>
              </a:ext>
            </a:extLst>
          </p:cNvPr>
          <p:cNvSpPr/>
          <p:nvPr/>
        </p:nvSpPr>
        <p:spPr bwMode="auto">
          <a:xfrm>
            <a:off x="6343650" y="52959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5" name="Oval 174">
            <a:extLst>
              <a:ext uri="{FF2B5EF4-FFF2-40B4-BE49-F238E27FC236}">
                <a16:creationId xmlns:a16="http://schemas.microsoft.com/office/drawing/2014/main" id="{88AC672C-94B9-1FF9-5686-940CD4C86CFE}"/>
              </a:ext>
            </a:extLst>
          </p:cNvPr>
          <p:cNvSpPr/>
          <p:nvPr/>
        </p:nvSpPr>
        <p:spPr bwMode="auto">
          <a:xfrm>
            <a:off x="6280150" y="52514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6" name="Oval 175">
            <a:extLst>
              <a:ext uri="{FF2B5EF4-FFF2-40B4-BE49-F238E27FC236}">
                <a16:creationId xmlns:a16="http://schemas.microsoft.com/office/drawing/2014/main" id="{2857D4FE-728F-EFFE-8853-1E3948C30482}"/>
              </a:ext>
            </a:extLst>
          </p:cNvPr>
          <p:cNvSpPr/>
          <p:nvPr/>
        </p:nvSpPr>
        <p:spPr bwMode="auto">
          <a:xfrm>
            <a:off x="6334125" y="5233988"/>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7" name="Oval 176">
            <a:extLst>
              <a:ext uri="{FF2B5EF4-FFF2-40B4-BE49-F238E27FC236}">
                <a16:creationId xmlns:a16="http://schemas.microsoft.com/office/drawing/2014/main" id="{AB14D64F-3BA8-BCA8-ABB2-6E5C1A21DC26}"/>
              </a:ext>
            </a:extLst>
          </p:cNvPr>
          <p:cNvSpPr/>
          <p:nvPr/>
        </p:nvSpPr>
        <p:spPr bwMode="auto">
          <a:xfrm>
            <a:off x="6311900" y="52943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38736" name="Group 20">
            <a:extLst>
              <a:ext uri="{FF2B5EF4-FFF2-40B4-BE49-F238E27FC236}">
                <a16:creationId xmlns:a16="http://schemas.microsoft.com/office/drawing/2014/main" id="{169BB1FA-FBC4-7D67-47F0-352F291BBB01}"/>
              </a:ext>
            </a:extLst>
          </p:cNvPr>
          <p:cNvGrpSpPr>
            <a:grpSpLocks/>
          </p:cNvGrpSpPr>
          <p:nvPr/>
        </p:nvGrpSpPr>
        <p:grpSpPr bwMode="auto">
          <a:xfrm rot="13156940">
            <a:off x="6166442" y="5216041"/>
            <a:ext cx="373914" cy="237225"/>
            <a:chOff x="4672362" y="5260024"/>
            <a:chExt cx="374025" cy="237203"/>
          </a:xfrm>
        </p:grpSpPr>
        <p:sp>
          <p:nvSpPr>
            <p:cNvPr id="178" name="Oval 177">
              <a:extLst>
                <a:ext uri="{FF2B5EF4-FFF2-40B4-BE49-F238E27FC236}">
                  <a16:creationId xmlns:a16="http://schemas.microsoft.com/office/drawing/2014/main" id="{3D6DD424-9A3E-FE28-6DDE-A877F521A657}"/>
                </a:ext>
              </a:extLst>
            </p:cNvPr>
            <p:cNvSpPr/>
            <p:nvPr/>
          </p:nvSpPr>
          <p:spPr>
            <a:xfrm>
              <a:off x="4817263" y="526123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9" name="Oval 178">
              <a:extLst>
                <a:ext uri="{FF2B5EF4-FFF2-40B4-BE49-F238E27FC236}">
                  <a16:creationId xmlns:a16="http://schemas.microsoft.com/office/drawing/2014/main" id="{6A89222C-2B45-1344-1A9E-82918E483845}"/>
                </a:ext>
              </a:extLst>
            </p:cNvPr>
            <p:cNvSpPr/>
            <p:nvPr/>
          </p:nvSpPr>
          <p:spPr>
            <a:xfrm>
              <a:off x="4913242" y="5239718"/>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2" name="Oval 181">
              <a:extLst>
                <a:ext uri="{FF2B5EF4-FFF2-40B4-BE49-F238E27FC236}">
                  <a16:creationId xmlns:a16="http://schemas.microsoft.com/office/drawing/2014/main" id="{5631A128-635B-3774-4505-3A7AC8A2160F}"/>
                </a:ext>
              </a:extLst>
            </p:cNvPr>
            <p:cNvSpPr/>
            <p:nvPr/>
          </p:nvSpPr>
          <p:spPr>
            <a:xfrm>
              <a:off x="4891667" y="532959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5" name="Oval 184">
              <a:extLst>
                <a:ext uri="{FF2B5EF4-FFF2-40B4-BE49-F238E27FC236}">
                  <a16:creationId xmlns:a16="http://schemas.microsoft.com/office/drawing/2014/main" id="{AA9884F4-EAE7-3CC5-9126-9BE039629818}"/>
                </a:ext>
              </a:extLst>
            </p:cNvPr>
            <p:cNvSpPr/>
            <p:nvPr/>
          </p:nvSpPr>
          <p:spPr>
            <a:xfrm>
              <a:off x="4877533" y="5330670"/>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6" name="Oval 185">
              <a:extLst>
                <a:ext uri="{FF2B5EF4-FFF2-40B4-BE49-F238E27FC236}">
                  <a16:creationId xmlns:a16="http://schemas.microsoft.com/office/drawing/2014/main" id="{8B8BD4F2-A76E-2096-559C-AC16F58B282B}"/>
                </a:ext>
              </a:extLst>
            </p:cNvPr>
            <p:cNvSpPr/>
            <p:nvPr/>
          </p:nvSpPr>
          <p:spPr>
            <a:xfrm>
              <a:off x="4747318" y="5283566"/>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8" name="Oval 187">
              <a:extLst>
                <a:ext uri="{FF2B5EF4-FFF2-40B4-BE49-F238E27FC236}">
                  <a16:creationId xmlns:a16="http://schemas.microsoft.com/office/drawing/2014/main" id="{9AC634EA-33BC-540C-F8C3-35378BCBAABF}"/>
                </a:ext>
              </a:extLst>
            </p:cNvPr>
            <p:cNvSpPr/>
            <p:nvPr/>
          </p:nvSpPr>
          <p:spPr>
            <a:xfrm>
              <a:off x="4850564" y="522170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9" name="Oval 188">
              <a:extLst>
                <a:ext uri="{FF2B5EF4-FFF2-40B4-BE49-F238E27FC236}">
                  <a16:creationId xmlns:a16="http://schemas.microsoft.com/office/drawing/2014/main" id="{C229E790-810F-DA70-7FE6-1DBAC91E231C}"/>
                </a:ext>
              </a:extLst>
            </p:cNvPr>
            <p:cNvSpPr/>
            <p:nvPr/>
          </p:nvSpPr>
          <p:spPr>
            <a:xfrm>
              <a:off x="4867608" y="5269477"/>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0" name="Oval 189">
              <a:extLst>
                <a:ext uri="{FF2B5EF4-FFF2-40B4-BE49-F238E27FC236}">
                  <a16:creationId xmlns:a16="http://schemas.microsoft.com/office/drawing/2014/main" id="{4464D7EB-7CE8-09FE-38BE-CC281C295413}"/>
                </a:ext>
              </a:extLst>
            </p:cNvPr>
            <p:cNvSpPr/>
            <p:nvPr/>
          </p:nvSpPr>
          <p:spPr>
            <a:xfrm>
              <a:off x="4898100" y="526053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1" name="Oval 190">
              <a:extLst>
                <a:ext uri="{FF2B5EF4-FFF2-40B4-BE49-F238E27FC236}">
                  <a16:creationId xmlns:a16="http://schemas.microsoft.com/office/drawing/2014/main" id="{8DBA25EF-B2AF-942D-BC60-8B4352CF2BE0}"/>
                </a:ext>
              </a:extLst>
            </p:cNvPr>
            <p:cNvSpPr/>
            <p:nvPr/>
          </p:nvSpPr>
          <p:spPr>
            <a:xfrm>
              <a:off x="5022359" y="5221335"/>
              <a:ext cx="17468"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2" name="Oval 191">
              <a:extLst>
                <a:ext uri="{FF2B5EF4-FFF2-40B4-BE49-F238E27FC236}">
                  <a16:creationId xmlns:a16="http://schemas.microsoft.com/office/drawing/2014/main" id="{4F860E07-62D9-70A2-6C11-55AC75EF1054}"/>
                </a:ext>
              </a:extLst>
            </p:cNvPr>
            <p:cNvSpPr/>
            <p:nvPr/>
          </p:nvSpPr>
          <p:spPr>
            <a:xfrm>
              <a:off x="4975801" y="531207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3" name="Oval 192">
              <a:extLst>
                <a:ext uri="{FF2B5EF4-FFF2-40B4-BE49-F238E27FC236}">
                  <a16:creationId xmlns:a16="http://schemas.microsoft.com/office/drawing/2014/main" id="{CCF56CF3-140F-093F-A583-12A0E4650209}"/>
                </a:ext>
              </a:extLst>
            </p:cNvPr>
            <p:cNvSpPr/>
            <p:nvPr/>
          </p:nvSpPr>
          <p:spPr>
            <a:xfrm>
              <a:off x="4984924" y="526993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4" name="Oval 193">
              <a:extLst>
                <a:ext uri="{FF2B5EF4-FFF2-40B4-BE49-F238E27FC236}">
                  <a16:creationId xmlns:a16="http://schemas.microsoft.com/office/drawing/2014/main" id="{B6D5CAA4-099F-8F72-AC78-D76506D1C06A}"/>
                </a:ext>
              </a:extLst>
            </p:cNvPr>
            <p:cNvSpPr/>
            <p:nvPr/>
          </p:nvSpPr>
          <p:spPr>
            <a:xfrm>
              <a:off x="4821506" y="5286480"/>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5" name="Oval 194">
              <a:extLst>
                <a:ext uri="{FF2B5EF4-FFF2-40B4-BE49-F238E27FC236}">
                  <a16:creationId xmlns:a16="http://schemas.microsoft.com/office/drawing/2014/main" id="{36CE8BA3-6535-E94C-AC48-378D312107D0}"/>
                </a:ext>
              </a:extLst>
            </p:cNvPr>
            <p:cNvSpPr/>
            <p:nvPr/>
          </p:nvSpPr>
          <p:spPr>
            <a:xfrm>
              <a:off x="4874356" y="526582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6" name="Oval 195">
              <a:extLst>
                <a:ext uri="{FF2B5EF4-FFF2-40B4-BE49-F238E27FC236}">
                  <a16:creationId xmlns:a16="http://schemas.microsoft.com/office/drawing/2014/main" id="{A0E88BCC-5E10-3E5B-C9DC-D28C5222C778}"/>
                </a:ext>
              </a:extLst>
            </p:cNvPr>
            <p:cNvSpPr/>
            <p:nvPr/>
          </p:nvSpPr>
          <p:spPr>
            <a:xfrm>
              <a:off x="4864683" y="533502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7" name="Oval 196">
              <a:extLst>
                <a:ext uri="{FF2B5EF4-FFF2-40B4-BE49-F238E27FC236}">
                  <a16:creationId xmlns:a16="http://schemas.microsoft.com/office/drawing/2014/main" id="{0FB16729-8687-E208-95AB-03BA5C78E9E2}"/>
                </a:ext>
              </a:extLst>
            </p:cNvPr>
            <p:cNvSpPr/>
            <p:nvPr/>
          </p:nvSpPr>
          <p:spPr>
            <a:xfrm>
              <a:off x="4749105" y="528825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8" name="Oval 197">
              <a:extLst>
                <a:ext uri="{FF2B5EF4-FFF2-40B4-BE49-F238E27FC236}">
                  <a16:creationId xmlns:a16="http://schemas.microsoft.com/office/drawing/2014/main" id="{44F36A5D-3446-BF82-1D26-5460ACB9D6BF}"/>
                </a:ext>
              </a:extLst>
            </p:cNvPr>
            <p:cNvSpPr/>
            <p:nvPr/>
          </p:nvSpPr>
          <p:spPr>
            <a:xfrm>
              <a:off x="4871183" y="5278859"/>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9" name="Oval 198">
              <a:extLst>
                <a:ext uri="{FF2B5EF4-FFF2-40B4-BE49-F238E27FC236}">
                  <a16:creationId xmlns:a16="http://schemas.microsoft.com/office/drawing/2014/main" id="{55EB6DC7-BD7E-920B-0656-21EA1A8E94DE}"/>
                </a:ext>
              </a:extLst>
            </p:cNvPr>
            <p:cNvSpPr/>
            <p:nvPr/>
          </p:nvSpPr>
          <p:spPr>
            <a:xfrm>
              <a:off x="4901193" y="5348989"/>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1" name="Oval 200">
              <a:extLst>
                <a:ext uri="{FF2B5EF4-FFF2-40B4-BE49-F238E27FC236}">
                  <a16:creationId xmlns:a16="http://schemas.microsoft.com/office/drawing/2014/main" id="{254F5641-751B-9D9C-FF6F-F26C70D6D2F2}"/>
                </a:ext>
              </a:extLst>
            </p:cNvPr>
            <p:cNvSpPr/>
            <p:nvPr/>
          </p:nvSpPr>
          <p:spPr>
            <a:xfrm>
              <a:off x="4798153" y="530557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2" name="Oval 201">
              <a:extLst>
                <a:ext uri="{FF2B5EF4-FFF2-40B4-BE49-F238E27FC236}">
                  <a16:creationId xmlns:a16="http://schemas.microsoft.com/office/drawing/2014/main" id="{863B7E6F-FCAE-4F69-682A-2661B0B7A2FE}"/>
                </a:ext>
              </a:extLst>
            </p:cNvPr>
            <p:cNvSpPr/>
            <p:nvPr/>
          </p:nvSpPr>
          <p:spPr>
            <a:xfrm>
              <a:off x="4672846" y="5323720"/>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3" name="Oval 202">
              <a:extLst>
                <a:ext uri="{FF2B5EF4-FFF2-40B4-BE49-F238E27FC236}">
                  <a16:creationId xmlns:a16="http://schemas.microsoft.com/office/drawing/2014/main" id="{84BFA017-FB17-FF28-0BA7-1C791D42A65A}"/>
                </a:ext>
              </a:extLst>
            </p:cNvPr>
            <p:cNvSpPr/>
            <p:nvPr/>
          </p:nvSpPr>
          <p:spPr>
            <a:xfrm>
              <a:off x="4725249" y="5307532"/>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 name="Oval 205">
              <a:extLst>
                <a:ext uri="{FF2B5EF4-FFF2-40B4-BE49-F238E27FC236}">
                  <a16:creationId xmlns:a16="http://schemas.microsoft.com/office/drawing/2014/main" id="{19121791-1DAD-6180-888E-DCD5C1EF6056}"/>
                </a:ext>
              </a:extLst>
            </p:cNvPr>
            <p:cNvSpPr/>
            <p:nvPr/>
          </p:nvSpPr>
          <p:spPr>
            <a:xfrm>
              <a:off x="4766449" y="5342272"/>
              <a:ext cx="22232"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 name="Oval 206">
              <a:extLst>
                <a:ext uri="{FF2B5EF4-FFF2-40B4-BE49-F238E27FC236}">
                  <a16:creationId xmlns:a16="http://schemas.microsoft.com/office/drawing/2014/main" id="{DD993B53-0F80-A762-80D0-E57997B49CA3}"/>
                </a:ext>
              </a:extLst>
            </p:cNvPr>
            <p:cNvSpPr/>
            <p:nvPr/>
          </p:nvSpPr>
          <p:spPr>
            <a:xfrm>
              <a:off x="4928837" y="5266580"/>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8" name="Oval 207">
              <a:extLst>
                <a:ext uri="{FF2B5EF4-FFF2-40B4-BE49-F238E27FC236}">
                  <a16:creationId xmlns:a16="http://schemas.microsoft.com/office/drawing/2014/main" id="{166E7E8E-3A46-20CF-0311-1C5CF5429E98}"/>
                </a:ext>
              </a:extLst>
            </p:cNvPr>
            <p:cNvSpPr/>
            <p:nvPr/>
          </p:nvSpPr>
          <p:spPr>
            <a:xfrm>
              <a:off x="4864797" y="5322626"/>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9" name="Oval 208">
              <a:extLst>
                <a:ext uri="{FF2B5EF4-FFF2-40B4-BE49-F238E27FC236}">
                  <a16:creationId xmlns:a16="http://schemas.microsoft.com/office/drawing/2014/main" id="{29066669-659D-66A1-6C68-B84C8B0C7507}"/>
                </a:ext>
              </a:extLst>
            </p:cNvPr>
            <p:cNvSpPr/>
            <p:nvPr/>
          </p:nvSpPr>
          <p:spPr>
            <a:xfrm>
              <a:off x="4899428" y="535993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0" name="Oval 209">
              <a:extLst>
                <a:ext uri="{FF2B5EF4-FFF2-40B4-BE49-F238E27FC236}">
                  <a16:creationId xmlns:a16="http://schemas.microsoft.com/office/drawing/2014/main" id="{42E8C4F9-5C8D-777B-ACA7-71D967A8B1F5}"/>
                </a:ext>
              </a:extLst>
            </p:cNvPr>
            <p:cNvSpPr/>
            <p:nvPr/>
          </p:nvSpPr>
          <p:spPr>
            <a:xfrm>
              <a:off x="4818313" y="535858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1" name="Oval 210">
              <a:extLst>
                <a:ext uri="{FF2B5EF4-FFF2-40B4-BE49-F238E27FC236}">
                  <a16:creationId xmlns:a16="http://schemas.microsoft.com/office/drawing/2014/main" id="{525863C3-D108-B308-AA3A-348FA2FCF33C}"/>
                </a:ext>
              </a:extLst>
            </p:cNvPr>
            <p:cNvSpPr/>
            <p:nvPr/>
          </p:nvSpPr>
          <p:spPr>
            <a:xfrm>
              <a:off x="4856320" y="5303316"/>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2" name="Oval 211">
              <a:extLst>
                <a:ext uri="{FF2B5EF4-FFF2-40B4-BE49-F238E27FC236}">
                  <a16:creationId xmlns:a16="http://schemas.microsoft.com/office/drawing/2014/main" id="{82B7011C-73D7-4853-90A1-7F09D456FDDA}"/>
                </a:ext>
              </a:extLst>
            </p:cNvPr>
            <p:cNvSpPr/>
            <p:nvPr/>
          </p:nvSpPr>
          <p:spPr>
            <a:xfrm>
              <a:off x="4805806" y="530318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3" name="Oval 212">
              <a:extLst>
                <a:ext uri="{FF2B5EF4-FFF2-40B4-BE49-F238E27FC236}">
                  <a16:creationId xmlns:a16="http://schemas.microsoft.com/office/drawing/2014/main" id="{C8C344E2-3EB0-0081-CA15-6A67539367A9}"/>
                </a:ext>
              </a:extLst>
            </p:cNvPr>
            <p:cNvSpPr/>
            <p:nvPr/>
          </p:nvSpPr>
          <p:spPr>
            <a:xfrm>
              <a:off x="4794995" y="5343771"/>
              <a:ext cx="22232"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4" name="Oval 213">
              <a:extLst>
                <a:ext uri="{FF2B5EF4-FFF2-40B4-BE49-F238E27FC236}">
                  <a16:creationId xmlns:a16="http://schemas.microsoft.com/office/drawing/2014/main" id="{1E636F8F-8B60-14C9-BFE0-55C6D123B4CC}"/>
                </a:ext>
              </a:extLst>
            </p:cNvPr>
            <p:cNvSpPr/>
            <p:nvPr/>
          </p:nvSpPr>
          <p:spPr>
            <a:xfrm>
              <a:off x="4967772" y="5288296"/>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5" name="Oval 214">
              <a:extLst>
                <a:ext uri="{FF2B5EF4-FFF2-40B4-BE49-F238E27FC236}">
                  <a16:creationId xmlns:a16="http://schemas.microsoft.com/office/drawing/2014/main" id="{54E25BBA-DF7E-24ED-BEC9-0CFA01761850}"/>
                </a:ext>
              </a:extLst>
            </p:cNvPr>
            <p:cNvSpPr/>
            <p:nvPr/>
          </p:nvSpPr>
          <p:spPr>
            <a:xfrm>
              <a:off x="4909256" y="5397015"/>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6" name="Oval 215">
              <a:extLst>
                <a:ext uri="{FF2B5EF4-FFF2-40B4-BE49-F238E27FC236}">
                  <a16:creationId xmlns:a16="http://schemas.microsoft.com/office/drawing/2014/main" id="{01DD0481-31CA-9616-91CA-F3F8D3FA9019}"/>
                </a:ext>
              </a:extLst>
            </p:cNvPr>
            <p:cNvSpPr/>
            <p:nvPr/>
          </p:nvSpPr>
          <p:spPr>
            <a:xfrm>
              <a:off x="5080157" y="5405580"/>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7" name="Oval 216">
              <a:extLst>
                <a:ext uri="{FF2B5EF4-FFF2-40B4-BE49-F238E27FC236}">
                  <a16:creationId xmlns:a16="http://schemas.microsoft.com/office/drawing/2014/main" id="{6E1064E6-7B91-AC7B-0448-EF7CBA481009}"/>
                </a:ext>
              </a:extLst>
            </p:cNvPr>
            <p:cNvSpPr/>
            <p:nvPr/>
          </p:nvSpPr>
          <p:spPr>
            <a:xfrm>
              <a:off x="4943982" y="5383728"/>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8" name="Oval 217">
              <a:extLst>
                <a:ext uri="{FF2B5EF4-FFF2-40B4-BE49-F238E27FC236}">
                  <a16:creationId xmlns:a16="http://schemas.microsoft.com/office/drawing/2014/main" id="{342B888B-FFC4-4D41-E91D-0AEFA6EBBB0A}"/>
                </a:ext>
              </a:extLst>
            </p:cNvPr>
            <p:cNvSpPr/>
            <p:nvPr/>
          </p:nvSpPr>
          <p:spPr>
            <a:xfrm>
              <a:off x="4807806" y="539588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9" name="Oval 218">
              <a:extLst>
                <a:ext uri="{FF2B5EF4-FFF2-40B4-BE49-F238E27FC236}">
                  <a16:creationId xmlns:a16="http://schemas.microsoft.com/office/drawing/2014/main" id="{E3305736-6D9B-8399-07AA-80E8A5604F13}"/>
                </a:ext>
              </a:extLst>
            </p:cNvPr>
            <p:cNvSpPr/>
            <p:nvPr/>
          </p:nvSpPr>
          <p:spPr>
            <a:xfrm>
              <a:off x="4950061" y="5302545"/>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0" name="Oval 219">
              <a:extLst>
                <a:ext uri="{FF2B5EF4-FFF2-40B4-BE49-F238E27FC236}">
                  <a16:creationId xmlns:a16="http://schemas.microsoft.com/office/drawing/2014/main" id="{FA1C19F5-B5D4-BA34-BD9B-2259816C4C12}"/>
                </a:ext>
              </a:extLst>
            </p:cNvPr>
            <p:cNvSpPr/>
            <p:nvPr/>
          </p:nvSpPr>
          <p:spPr>
            <a:xfrm>
              <a:off x="4923241" y="5343396"/>
              <a:ext cx="17467"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1" name="Oval 220">
              <a:extLst>
                <a:ext uri="{FF2B5EF4-FFF2-40B4-BE49-F238E27FC236}">
                  <a16:creationId xmlns:a16="http://schemas.microsoft.com/office/drawing/2014/main" id="{FED36319-96EF-62D3-9441-2F95B0D02CF9}"/>
                </a:ext>
              </a:extLst>
            </p:cNvPr>
            <p:cNvSpPr/>
            <p:nvPr/>
          </p:nvSpPr>
          <p:spPr>
            <a:xfrm>
              <a:off x="5047987" y="5311282"/>
              <a:ext cx="25408" cy="14286"/>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2" name="Oval 221">
              <a:extLst>
                <a:ext uri="{FF2B5EF4-FFF2-40B4-BE49-F238E27FC236}">
                  <a16:creationId xmlns:a16="http://schemas.microsoft.com/office/drawing/2014/main" id="{CC7E9A17-E434-72C6-C6F2-D0579F33076F}"/>
                </a:ext>
              </a:extLst>
            </p:cNvPr>
            <p:cNvSpPr/>
            <p:nvPr/>
          </p:nvSpPr>
          <p:spPr>
            <a:xfrm>
              <a:off x="5120608" y="5362251"/>
              <a:ext cx="17468"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3" name="Oval 222">
              <a:extLst>
                <a:ext uri="{FF2B5EF4-FFF2-40B4-BE49-F238E27FC236}">
                  <a16:creationId xmlns:a16="http://schemas.microsoft.com/office/drawing/2014/main" id="{26CFD299-8E60-C174-99A5-C8DEE473CC55}"/>
                </a:ext>
              </a:extLst>
            </p:cNvPr>
            <p:cNvSpPr/>
            <p:nvPr/>
          </p:nvSpPr>
          <p:spPr>
            <a:xfrm>
              <a:off x="5053273" y="541255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4" name="Oval 223">
              <a:extLst>
                <a:ext uri="{FF2B5EF4-FFF2-40B4-BE49-F238E27FC236}">
                  <a16:creationId xmlns:a16="http://schemas.microsoft.com/office/drawing/2014/main" id="{A9C8F3F2-23AA-7413-05B2-D82BCB16D879}"/>
                </a:ext>
              </a:extLst>
            </p:cNvPr>
            <p:cNvSpPr/>
            <p:nvPr/>
          </p:nvSpPr>
          <p:spPr>
            <a:xfrm>
              <a:off x="5045053" y="5379664"/>
              <a:ext cx="20644"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 name="Oval 224">
              <a:extLst>
                <a:ext uri="{FF2B5EF4-FFF2-40B4-BE49-F238E27FC236}">
                  <a16:creationId xmlns:a16="http://schemas.microsoft.com/office/drawing/2014/main" id="{45429036-44C8-9F18-83A4-ABDEC6C2BDF7}"/>
                </a:ext>
              </a:extLst>
            </p:cNvPr>
            <p:cNvSpPr/>
            <p:nvPr/>
          </p:nvSpPr>
          <p:spPr>
            <a:xfrm>
              <a:off x="4885123" y="53900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6" name="Oval 225">
              <a:extLst>
                <a:ext uri="{FF2B5EF4-FFF2-40B4-BE49-F238E27FC236}">
                  <a16:creationId xmlns:a16="http://schemas.microsoft.com/office/drawing/2014/main" id="{C7322E05-5E52-812B-9183-1C6DA072834B}"/>
                </a:ext>
              </a:extLst>
            </p:cNvPr>
            <p:cNvSpPr/>
            <p:nvPr/>
          </p:nvSpPr>
          <p:spPr>
            <a:xfrm>
              <a:off x="5046859" y="5325285"/>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7" name="Oval 226">
              <a:extLst>
                <a:ext uri="{FF2B5EF4-FFF2-40B4-BE49-F238E27FC236}">
                  <a16:creationId xmlns:a16="http://schemas.microsoft.com/office/drawing/2014/main" id="{CAF34405-B8D4-19E2-3551-EEE5DFB2EA69}"/>
                </a:ext>
              </a:extLst>
            </p:cNvPr>
            <p:cNvSpPr/>
            <p:nvPr/>
          </p:nvSpPr>
          <p:spPr>
            <a:xfrm>
              <a:off x="5000923" y="5358327"/>
              <a:ext cx="20643"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8" name="Oval 227">
              <a:extLst>
                <a:ext uri="{FF2B5EF4-FFF2-40B4-BE49-F238E27FC236}">
                  <a16:creationId xmlns:a16="http://schemas.microsoft.com/office/drawing/2014/main" id="{A0AA269C-EF3F-A834-8610-C93E055578A2}"/>
                </a:ext>
              </a:extLst>
            </p:cNvPr>
            <p:cNvSpPr/>
            <p:nvPr/>
          </p:nvSpPr>
          <p:spPr>
            <a:xfrm>
              <a:off x="4855808" y="5371177"/>
              <a:ext cx="17468" cy="14287"/>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 name="Oval 228">
              <a:extLst>
                <a:ext uri="{FF2B5EF4-FFF2-40B4-BE49-F238E27FC236}">
                  <a16:creationId xmlns:a16="http://schemas.microsoft.com/office/drawing/2014/main" id="{200E84D8-17DA-E0A7-23EA-36A47E274394}"/>
                </a:ext>
              </a:extLst>
            </p:cNvPr>
            <p:cNvSpPr/>
            <p:nvPr/>
          </p:nvSpPr>
          <p:spPr>
            <a:xfrm>
              <a:off x="4780204" y="5434861"/>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0" name="Oval 229">
              <a:extLst>
                <a:ext uri="{FF2B5EF4-FFF2-40B4-BE49-F238E27FC236}">
                  <a16:creationId xmlns:a16="http://schemas.microsoft.com/office/drawing/2014/main" id="{89BFD311-41D8-7722-79A3-C589B3A51C42}"/>
                </a:ext>
              </a:extLst>
            </p:cNvPr>
            <p:cNvSpPr/>
            <p:nvPr/>
          </p:nvSpPr>
          <p:spPr>
            <a:xfrm>
              <a:off x="4922092" y="5409784"/>
              <a:ext cx="20643" cy="12699"/>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1" name="Oval 230">
              <a:extLst>
                <a:ext uri="{FF2B5EF4-FFF2-40B4-BE49-F238E27FC236}">
                  <a16:creationId xmlns:a16="http://schemas.microsoft.com/office/drawing/2014/main" id="{F228484E-DF3D-6E88-41BE-FBF1F88ABB4D}"/>
                </a:ext>
              </a:extLst>
            </p:cNvPr>
            <p:cNvSpPr/>
            <p:nvPr/>
          </p:nvSpPr>
          <p:spPr>
            <a:xfrm>
              <a:off x="4740758" y="547941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2" name="Oval 231">
              <a:extLst>
                <a:ext uri="{FF2B5EF4-FFF2-40B4-BE49-F238E27FC236}">
                  <a16:creationId xmlns:a16="http://schemas.microsoft.com/office/drawing/2014/main" id="{C94DFB46-9076-4738-A656-4D5744DF6460}"/>
                </a:ext>
              </a:extLst>
            </p:cNvPr>
            <p:cNvSpPr/>
            <p:nvPr/>
          </p:nvSpPr>
          <p:spPr>
            <a:xfrm>
              <a:off x="4767822" y="537567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3" name="Oval 232">
              <a:extLst>
                <a:ext uri="{FF2B5EF4-FFF2-40B4-BE49-F238E27FC236}">
                  <a16:creationId xmlns:a16="http://schemas.microsoft.com/office/drawing/2014/main" id="{03D22879-EB6A-EB1F-4347-E6FFFAA3FB27}"/>
                </a:ext>
              </a:extLst>
            </p:cNvPr>
            <p:cNvSpPr/>
            <p:nvPr/>
          </p:nvSpPr>
          <p:spPr>
            <a:xfrm>
              <a:off x="4731157" y="541754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4" name="Oval 233">
              <a:extLst>
                <a:ext uri="{FF2B5EF4-FFF2-40B4-BE49-F238E27FC236}">
                  <a16:creationId xmlns:a16="http://schemas.microsoft.com/office/drawing/2014/main" id="{82043CDB-5278-1012-9B81-9FCB24311CE7}"/>
                </a:ext>
              </a:extLst>
            </p:cNvPr>
            <p:cNvSpPr/>
            <p:nvPr/>
          </p:nvSpPr>
          <p:spPr>
            <a:xfrm>
              <a:off x="4709474" y="54762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5" name="Oval 234">
              <a:extLst>
                <a:ext uri="{FF2B5EF4-FFF2-40B4-BE49-F238E27FC236}">
                  <a16:creationId xmlns:a16="http://schemas.microsoft.com/office/drawing/2014/main" id="{6AF05672-F26D-7E5C-E19B-4779BCCF7B5B}"/>
                </a:ext>
              </a:extLst>
            </p:cNvPr>
            <p:cNvSpPr/>
            <p:nvPr/>
          </p:nvSpPr>
          <p:spPr>
            <a:xfrm>
              <a:off x="4946644" y="5375296"/>
              <a:ext cx="17468"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6" name="Oval 235">
              <a:extLst>
                <a:ext uri="{FF2B5EF4-FFF2-40B4-BE49-F238E27FC236}">
                  <a16:creationId xmlns:a16="http://schemas.microsoft.com/office/drawing/2014/main" id="{1F54DAEE-3743-D221-D5D5-8FDD53E14BA9}"/>
                </a:ext>
              </a:extLst>
            </p:cNvPr>
            <p:cNvSpPr/>
            <p:nvPr/>
          </p:nvSpPr>
          <p:spPr>
            <a:xfrm>
              <a:off x="4863219" y="5428505"/>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7" name="Oval 236">
              <a:extLst>
                <a:ext uri="{FF2B5EF4-FFF2-40B4-BE49-F238E27FC236}">
                  <a16:creationId xmlns:a16="http://schemas.microsoft.com/office/drawing/2014/main" id="{780B6988-930D-D435-4DDD-9E4B01FD82BE}"/>
                </a:ext>
              </a:extLst>
            </p:cNvPr>
            <p:cNvSpPr/>
            <p:nvPr/>
          </p:nvSpPr>
          <p:spPr>
            <a:xfrm>
              <a:off x="4980422" y="5441363"/>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 name="Oval 237">
              <a:extLst>
                <a:ext uri="{FF2B5EF4-FFF2-40B4-BE49-F238E27FC236}">
                  <a16:creationId xmlns:a16="http://schemas.microsoft.com/office/drawing/2014/main" id="{C7CB6C63-FB4C-9001-EE8E-B46443746E83}"/>
                </a:ext>
              </a:extLst>
            </p:cNvPr>
            <p:cNvSpPr/>
            <p:nvPr/>
          </p:nvSpPr>
          <p:spPr>
            <a:xfrm>
              <a:off x="4889023" y="5376227"/>
              <a:ext cx="20643"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9" name="Oval 238">
              <a:extLst>
                <a:ext uri="{FF2B5EF4-FFF2-40B4-BE49-F238E27FC236}">
                  <a16:creationId xmlns:a16="http://schemas.microsoft.com/office/drawing/2014/main" id="{BD0B8D1F-47D3-3C02-664B-90ACD1A2FEF1}"/>
                </a:ext>
              </a:extLst>
            </p:cNvPr>
            <p:cNvSpPr/>
            <p:nvPr/>
          </p:nvSpPr>
          <p:spPr>
            <a:xfrm>
              <a:off x="4793390" y="541587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0" name="Oval 239">
              <a:extLst>
                <a:ext uri="{FF2B5EF4-FFF2-40B4-BE49-F238E27FC236}">
                  <a16:creationId xmlns:a16="http://schemas.microsoft.com/office/drawing/2014/main" id="{3E0523A1-C5F1-311A-9961-ECA6A63B4757}"/>
                </a:ext>
              </a:extLst>
            </p:cNvPr>
            <p:cNvSpPr/>
            <p:nvPr/>
          </p:nvSpPr>
          <p:spPr>
            <a:xfrm>
              <a:off x="4811938" y="541096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1" name="Oval 240">
              <a:extLst>
                <a:ext uri="{FF2B5EF4-FFF2-40B4-BE49-F238E27FC236}">
                  <a16:creationId xmlns:a16="http://schemas.microsoft.com/office/drawing/2014/main" id="{59CCF2AA-C1FE-9FC1-4A4B-FC43AA3E5F0E}"/>
                </a:ext>
              </a:extLst>
            </p:cNvPr>
            <p:cNvSpPr/>
            <p:nvPr/>
          </p:nvSpPr>
          <p:spPr>
            <a:xfrm>
              <a:off x="4818415" y="543642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04" name="Picture 103" descr="XIVIVO_Leuko.png">
            <a:extLst>
              <a:ext uri="{FF2B5EF4-FFF2-40B4-BE49-F238E27FC236}">
                <a16:creationId xmlns:a16="http://schemas.microsoft.com/office/drawing/2014/main" id="{ED86B7FD-727E-7CE8-4A13-5850CE42144A}"/>
              </a:ext>
            </a:extLst>
          </p:cNvPr>
          <p:cNvPicPr preferRelativeResize="0">
            <a:picLocks noChangeAspect="1"/>
          </p:cNvPicPr>
          <p:nvPr/>
        </p:nvPicPr>
        <p:blipFill rotWithShape="1">
          <a:blip r:embed="rId5" cstate="print"/>
          <a:srcRect l="7510" t="30326" r="53682" b="4403"/>
          <a:stretch/>
        </p:blipFill>
        <p:spPr bwMode="auto">
          <a:xfrm flipH="1">
            <a:off x="6264029" y="5204202"/>
            <a:ext cx="283875" cy="212284"/>
          </a:xfrm>
          <a:prstGeom prst="ellipse">
            <a:avLst/>
          </a:prstGeom>
        </p:spPr>
      </p:pic>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sp>
        <p:nvSpPr>
          <p:cNvPr id="238652" name="TextBox 49">
            <a:extLst>
              <a:ext uri="{FF2B5EF4-FFF2-40B4-BE49-F238E27FC236}">
                <a16:creationId xmlns:a16="http://schemas.microsoft.com/office/drawing/2014/main" id="{A669BC61-BF21-DE80-F4BA-05D1BB0E749C}"/>
              </a:ext>
            </a:extLst>
          </p:cNvPr>
          <p:cNvSpPr txBox="1">
            <a:spLocks noChangeArrowheads="1"/>
          </p:cNvSpPr>
          <p:nvPr/>
        </p:nvSpPr>
        <p:spPr bwMode="auto">
          <a:xfrm>
            <a:off x="1592264" y="5334000"/>
            <a:ext cx="23161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C5a</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Potent proinflammatory</a:t>
            </a:r>
            <a:br>
              <a:rPr lang="en-US" altLang="en-US" sz="1100" b="1">
                <a:solidFill>
                  <a:srgbClr val="F7AC47"/>
                </a:solidFill>
                <a:latin typeface="Arial Narrow"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 anaphylatoxin</a:t>
            </a:r>
          </a:p>
        </p:txBody>
      </p:sp>
      <p:sp>
        <p:nvSpPr>
          <p:cNvPr id="238653" name="TextBox 11">
            <a:extLst>
              <a:ext uri="{FF2B5EF4-FFF2-40B4-BE49-F238E27FC236}">
                <a16:creationId xmlns:a16="http://schemas.microsoft.com/office/drawing/2014/main" id="{E6744872-5B8D-A5E0-D709-57940E15A70A}"/>
              </a:ext>
            </a:extLst>
          </p:cNvPr>
          <p:cNvSpPr txBox="1">
            <a:spLocks noChangeArrowheads="1"/>
          </p:cNvSpPr>
          <p:nvPr/>
        </p:nvSpPr>
        <p:spPr bwMode="auto">
          <a:xfrm>
            <a:off x="1635126" y="4483100"/>
            <a:ext cx="231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C5b-9</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Membrane attack complex</a:t>
            </a:r>
          </a:p>
        </p:txBody>
      </p:sp>
      <p:pic>
        <p:nvPicPr>
          <p:cNvPr id="238654" name="Picture 40">
            <a:extLst>
              <a:ext uri="{FF2B5EF4-FFF2-40B4-BE49-F238E27FC236}">
                <a16:creationId xmlns:a16="http://schemas.microsoft.com/office/drawing/2014/main" id="{62643256-F831-5367-5D37-66C57B6320B8}"/>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67871" y="3775075"/>
            <a:ext cx="1166452" cy="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55" name="Picture 41" descr="XIVIVO_5b.png">
            <a:extLst>
              <a:ext uri="{FF2B5EF4-FFF2-40B4-BE49-F238E27FC236}">
                <a16:creationId xmlns:a16="http://schemas.microsoft.com/office/drawing/2014/main" id="{2BB9FB64-DF33-1B20-F1CB-23B791910C40}"/>
              </a:ext>
            </a:extLst>
          </p:cNvPr>
          <p:cNvPicPr preferRelativeResize="0">
            <a:picLocks noChangeAspect="1"/>
          </p:cNvPicPr>
          <p:nvPr/>
        </p:nvPicPr>
        <p:blipFill>
          <a:blip r:embed="rId11">
            <a:extLst>
              <a:ext uri="{28A0092B-C50C-407E-A947-70E740481C1C}">
                <a14:useLocalDpi xmlns:a14="http://schemas.microsoft.com/office/drawing/2010/main" val="0"/>
              </a:ext>
            </a:extLst>
          </a:blip>
          <a:srcRect l="19876" t="80621" r="68620" b="5829"/>
          <a:stretch>
            <a:fillRect/>
          </a:stretch>
        </p:blipFill>
        <p:spPr bwMode="auto">
          <a:xfrm>
            <a:off x="2628011" y="5129643"/>
            <a:ext cx="243895" cy="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12"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sp>
        <p:nvSpPr>
          <p:cNvPr id="153" name="Rectangle 152">
            <a:extLst>
              <a:ext uri="{FF2B5EF4-FFF2-40B4-BE49-F238E27FC236}">
                <a16:creationId xmlns:a16="http://schemas.microsoft.com/office/drawing/2014/main" id="{90C472B3-96BD-9AA5-301D-D6244C5DFF47}"/>
              </a:ext>
            </a:extLst>
          </p:cNvPr>
          <p:cNvSpPr/>
          <p:nvPr/>
        </p:nvSpPr>
        <p:spPr bwMode="auto">
          <a:xfrm>
            <a:off x="4600575" y="3167063"/>
            <a:ext cx="1976438" cy="881062"/>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31" name="TextBox 160">
            <a:extLst>
              <a:ext uri="{FF2B5EF4-FFF2-40B4-BE49-F238E27FC236}">
                <a16:creationId xmlns:a16="http://schemas.microsoft.com/office/drawing/2014/main" id="{915A09DD-3364-47E2-7BF0-C81B4AADD23C}"/>
              </a:ext>
            </a:extLst>
          </p:cNvPr>
          <p:cNvSpPr txBox="1">
            <a:spLocks noChangeArrowheads="1"/>
          </p:cNvSpPr>
          <p:nvPr/>
        </p:nvSpPr>
        <p:spPr bwMode="auto">
          <a:xfrm>
            <a:off x="4597400" y="3590925"/>
            <a:ext cx="182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NO scavenging/</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Reduced NO synthesis</a:t>
            </a:r>
          </a:p>
        </p:txBody>
      </p:sp>
      <p:grpSp>
        <p:nvGrpSpPr>
          <p:cNvPr id="238632" name="Group 39">
            <a:extLst>
              <a:ext uri="{FF2B5EF4-FFF2-40B4-BE49-F238E27FC236}">
                <a16:creationId xmlns:a16="http://schemas.microsoft.com/office/drawing/2014/main" id="{3A5B6AA5-1AC1-E529-BD0E-B0F065721513}"/>
              </a:ext>
            </a:extLst>
          </p:cNvPr>
          <p:cNvGrpSpPr>
            <a:grpSpLocks/>
          </p:cNvGrpSpPr>
          <p:nvPr/>
        </p:nvGrpSpPr>
        <p:grpSpPr bwMode="auto">
          <a:xfrm>
            <a:off x="5045694" y="3254978"/>
            <a:ext cx="1087868" cy="275704"/>
            <a:chOff x="4503627" y="3810993"/>
            <a:chExt cx="1474722" cy="373333"/>
          </a:xfrm>
        </p:grpSpPr>
        <p:grpSp>
          <p:nvGrpSpPr>
            <p:cNvPr id="67" name="Group 1150">
              <a:extLst>
                <a:ext uri="{FF2B5EF4-FFF2-40B4-BE49-F238E27FC236}">
                  <a16:creationId xmlns:a16="http://schemas.microsoft.com/office/drawing/2014/main" id="{370A12E2-202A-905E-C1A7-FC8120F9EAD1}"/>
                </a:ext>
              </a:extLst>
            </p:cNvPr>
            <p:cNvGrpSpPr/>
            <p:nvPr/>
          </p:nvGrpSpPr>
          <p:grpSpPr bwMode="auto">
            <a:xfrm>
              <a:off x="5704028" y="4048466"/>
              <a:ext cx="137537" cy="135388"/>
              <a:chOff x="3970020" y="2634785"/>
              <a:chExt cx="182880" cy="182880"/>
            </a:xfrm>
            <a:solidFill>
              <a:schemeClr val="accent6">
                <a:lumMod val="60000"/>
                <a:lumOff val="40000"/>
              </a:schemeClr>
            </a:solidFill>
          </p:grpSpPr>
          <p:sp>
            <p:nvSpPr>
              <p:cNvPr id="99" name="Oval 98">
                <a:extLst>
                  <a:ext uri="{FF2B5EF4-FFF2-40B4-BE49-F238E27FC236}">
                    <a16:creationId xmlns:a16="http://schemas.microsoft.com/office/drawing/2014/main" id="{934AE761-D4AF-B450-E492-C1682E431447}"/>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100" name="Oval 99">
                <a:extLst>
                  <a:ext uri="{FF2B5EF4-FFF2-40B4-BE49-F238E27FC236}">
                    <a16:creationId xmlns:a16="http://schemas.microsoft.com/office/drawing/2014/main" id="{CFB8109A-6ABD-6A78-4499-E93A1CB2A1A0}"/>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68" name="Group 1151">
              <a:extLst>
                <a:ext uri="{FF2B5EF4-FFF2-40B4-BE49-F238E27FC236}">
                  <a16:creationId xmlns:a16="http://schemas.microsoft.com/office/drawing/2014/main" id="{70CFAA22-E642-6295-0909-75B0C7A4001D}"/>
                </a:ext>
              </a:extLst>
            </p:cNvPr>
            <p:cNvGrpSpPr/>
            <p:nvPr/>
          </p:nvGrpSpPr>
          <p:grpSpPr bwMode="auto">
            <a:xfrm>
              <a:off x="5840609" y="4048466"/>
              <a:ext cx="137740" cy="135388"/>
              <a:chOff x="3970020" y="2634785"/>
              <a:chExt cx="182880" cy="182880"/>
            </a:xfrm>
            <a:solidFill>
              <a:schemeClr val="accent6">
                <a:lumMod val="60000"/>
                <a:lumOff val="40000"/>
              </a:schemeClr>
            </a:solidFill>
          </p:grpSpPr>
          <p:sp>
            <p:nvSpPr>
              <p:cNvPr id="97" name="Oval 96">
                <a:extLst>
                  <a:ext uri="{FF2B5EF4-FFF2-40B4-BE49-F238E27FC236}">
                    <a16:creationId xmlns:a16="http://schemas.microsoft.com/office/drawing/2014/main" id="{02FADABC-52B7-5973-771F-2D32AFD95551}"/>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98" name="Oval 97">
                <a:extLst>
                  <a:ext uri="{FF2B5EF4-FFF2-40B4-BE49-F238E27FC236}">
                    <a16:creationId xmlns:a16="http://schemas.microsoft.com/office/drawing/2014/main" id="{59F1B7DF-FD96-CC35-745A-7C819A7B6F63}"/>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7" name="Group 1513">
              <a:extLst>
                <a:ext uri="{FF2B5EF4-FFF2-40B4-BE49-F238E27FC236}">
                  <a16:creationId xmlns:a16="http://schemas.microsoft.com/office/drawing/2014/main" id="{DFC67BB8-CFE8-106F-D4AA-6973D4FCE187}"/>
                </a:ext>
              </a:extLst>
            </p:cNvPr>
            <p:cNvGrpSpPr>
              <a:grpSpLocks/>
            </p:cNvGrpSpPr>
            <p:nvPr/>
          </p:nvGrpSpPr>
          <p:grpSpPr bwMode="auto">
            <a:xfrm rot="-19885">
              <a:off x="4503627" y="4047790"/>
              <a:ext cx="136523" cy="136536"/>
              <a:chOff x="3969990" y="2646827"/>
              <a:chExt cx="182880" cy="182880"/>
            </a:xfrm>
          </p:grpSpPr>
          <p:sp>
            <p:nvSpPr>
              <p:cNvPr id="87" name="Oval 86">
                <a:extLst>
                  <a:ext uri="{FF2B5EF4-FFF2-40B4-BE49-F238E27FC236}">
                    <a16:creationId xmlns:a16="http://schemas.microsoft.com/office/drawing/2014/main" id="{5F645D9C-4AC8-09E4-8FE7-904607D5EF06}"/>
                  </a:ext>
                </a:extLst>
              </p:cNvPr>
              <p:cNvSpPr/>
              <p:nvPr/>
            </p:nvSpPr>
            <p:spPr>
              <a:xfrm>
                <a:off x="3758775" y="2526254"/>
                <a:ext cx="265213" cy="302325"/>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8" name="Oval 87">
                <a:extLst>
                  <a:ext uri="{FF2B5EF4-FFF2-40B4-BE49-F238E27FC236}">
                    <a16:creationId xmlns:a16="http://schemas.microsoft.com/office/drawing/2014/main" id="{2B77C02B-D980-B094-C454-D258607A85ED}"/>
                  </a:ext>
                </a:extLst>
              </p:cNvPr>
              <p:cNvSpPr/>
              <p:nvPr/>
            </p:nvSpPr>
            <p:spPr>
              <a:xfrm>
                <a:off x="4014995" y="2705668"/>
                <a:ext cx="63421" cy="63344"/>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8" name="Group 1514">
              <a:extLst>
                <a:ext uri="{FF2B5EF4-FFF2-40B4-BE49-F238E27FC236}">
                  <a16:creationId xmlns:a16="http://schemas.microsoft.com/office/drawing/2014/main" id="{016DC951-477B-1583-B324-3A6918159D8E}"/>
                </a:ext>
              </a:extLst>
            </p:cNvPr>
            <p:cNvGrpSpPr>
              <a:grpSpLocks/>
            </p:cNvGrpSpPr>
            <p:nvPr/>
          </p:nvGrpSpPr>
          <p:grpSpPr bwMode="auto">
            <a:xfrm rot="-19885">
              <a:off x="4641737" y="4046203"/>
              <a:ext cx="136523" cy="136536"/>
              <a:chOff x="3969984" y="2647885"/>
              <a:chExt cx="182880" cy="182880"/>
            </a:xfrm>
          </p:grpSpPr>
          <p:sp>
            <p:nvSpPr>
              <p:cNvPr id="85" name="Oval 84">
                <a:extLst>
                  <a:ext uri="{FF2B5EF4-FFF2-40B4-BE49-F238E27FC236}">
                    <a16:creationId xmlns:a16="http://schemas.microsoft.com/office/drawing/2014/main" id="{3A408ED0-B7E2-1A38-0D0C-F2160DA70556}"/>
                  </a:ext>
                </a:extLst>
              </p:cNvPr>
              <p:cNvSpPr/>
              <p:nvPr/>
            </p:nvSpPr>
            <p:spPr>
              <a:xfrm>
                <a:off x="3665992" y="2632664"/>
                <a:ext cx="302688" cy="97896"/>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6" name="Oval 85">
                <a:extLst>
                  <a:ext uri="{FF2B5EF4-FFF2-40B4-BE49-F238E27FC236}">
                    <a16:creationId xmlns:a16="http://schemas.microsoft.com/office/drawing/2014/main" id="{0308038C-A7D1-62E4-3EF2-B9F8155DC2DD}"/>
                  </a:ext>
                </a:extLst>
              </p:cNvPr>
              <p:cNvSpPr/>
              <p:nvPr/>
            </p:nvSpPr>
            <p:spPr>
              <a:xfrm>
                <a:off x="3726404" y="2690041"/>
                <a:ext cx="109545" cy="25913"/>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sp>
          <p:nvSpPr>
            <p:cNvPr id="78" name="Oval 77">
              <a:extLst>
                <a:ext uri="{FF2B5EF4-FFF2-40B4-BE49-F238E27FC236}">
                  <a16:creationId xmlns:a16="http://schemas.microsoft.com/office/drawing/2014/main" id="{7FF37E1D-0DBE-8321-808C-DEA1557E6D09}"/>
                </a:ext>
              </a:extLst>
            </p:cNvPr>
            <p:cNvSpPr/>
            <p:nvPr/>
          </p:nvSpPr>
          <p:spPr bwMode="auto">
            <a:xfrm>
              <a:off x="4784704" y="3812330"/>
              <a:ext cx="210899"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79" name="Oval 78">
              <a:extLst>
                <a:ext uri="{FF2B5EF4-FFF2-40B4-BE49-F238E27FC236}">
                  <a16:creationId xmlns:a16="http://schemas.microsoft.com/office/drawing/2014/main" id="{C6C6F7E3-2068-8161-C348-364E1D48E385}"/>
                </a:ext>
              </a:extLst>
            </p:cNvPr>
            <p:cNvSpPr/>
            <p:nvPr/>
          </p:nvSpPr>
          <p:spPr bwMode="auto">
            <a:xfrm>
              <a:off x="5014970" y="3812330"/>
              <a:ext cx="213051"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238641" name="TextBox 2366">
              <a:extLst>
                <a:ext uri="{FF2B5EF4-FFF2-40B4-BE49-F238E27FC236}">
                  <a16:creationId xmlns:a16="http://schemas.microsoft.com/office/drawing/2014/main" id="{841E5DF2-5CFB-20CA-96B3-384CC70A71B0}"/>
                </a:ext>
              </a:extLst>
            </p:cNvPr>
            <p:cNvSpPr txBox="1">
              <a:spLocks noChangeArrowheads="1"/>
            </p:cNvSpPr>
            <p:nvPr/>
          </p:nvSpPr>
          <p:spPr bwMode="auto">
            <a:xfrm>
              <a:off x="5243991" y="3810993"/>
              <a:ext cx="480243" cy="1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spcBef>
                  <a:spcPct val="0"/>
                </a:spcBef>
                <a:buNone/>
              </a:pPr>
              <a:r>
                <a:rPr lang="en-US" altLang="en-US" sz="1000">
                  <a:latin typeface="Arial" panose="020B0604020202020204" pitchFamily="34" charset="0"/>
                  <a:cs typeface="Arial" panose="020B0604020202020204" pitchFamily="34" charset="0"/>
                </a:rPr>
                <a:t>2NO</a:t>
              </a:r>
              <a:r>
                <a:rPr lang="en-US" altLang="en-US" sz="1000" baseline="-25000">
                  <a:latin typeface="Arial" panose="020B0604020202020204" pitchFamily="34" charset="0"/>
                  <a:cs typeface="Arial" panose="020B0604020202020204" pitchFamily="34" charset="0"/>
                </a:rPr>
                <a:t>3</a:t>
              </a:r>
              <a:r>
                <a:rPr lang="en-US" altLang="en-US" sz="1000">
                  <a:latin typeface="Arial" panose="020B0604020202020204" pitchFamily="34" charset="0"/>
                  <a:cs typeface="Arial" panose="020B0604020202020204" pitchFamily="34" charset="0"/>
                </a:rPr>
                <a:t>-</a:t>
              </a:r>
            </a:p>
          </p:txBody>
        </p:sp>
        <p:cxnSp>
          <p:nvCxnSpPr>
            <p:cNvPr id="238642" name="Straight Arrow Connector 1170">
              <a:extLst>
                <a:ext uri="{FF2B5EF4-FFF2-40B4-BE49-F238E27FC236}">
                  <a16:creationId xmlns:a16="http://schemas.microsoft.com/office/drawing/2014/main" id="{49238FD2-9EEF-3304-0220-714B7A561381}"/>
                </a:ext>
              </a:extLst>
            </p:cNvPr>
            <p:cNvCxnSpPr>
              <a:cxnSpLocks noChangeShapeType="1"/>
              <a:stCxn id="85" idx="6"/>
            </p:cNvCxnSpPr>
            <p:nvPr/>
          </p:nvCxnSpPr>
          <p:spPr bwMode="auto">
            <a:xfrm>
              <a:off x="4765559" y="4101769"/>
              <a:ext cx="925497" cy="0"/>
            </a:xfrm>
            <a:prstGeom prst="straightConnector1">
              <a:avLst/>
            </a:prstGeom>
            <a:noFill/>
            <a:ln w="9525" cap="rnd">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 name="Arc 82">
              <a:extLst>
                <a:ext uri="{FF2B5EF4-FFF2-40B4-BE49-F238E27FC236}">
                  <a16:creationId xmlns:a16="http://schemas.microsoft.com/office/drawing/2014/main" id="{B3E95D43-4F04-175C-D1E7-129820CEE757}"/>
                </a:ext>
              </a:extLst>
            </p:cNvPr>
            <p:cNvSpPr/>
            <p:nvPr/>
          </p:nvSpPr>
          <p:spPr bwMode="auto">
            <a:xfrm>
              <a:off x="5025731" y="3904764"/>
              <a:ext cx="430405" cy="182721"/>
            </a:xfrm>
            <a:prstGeom prst="arc">
              <a:avLst>
                <a:gd name="adj1" fmla="val 21205787"/>
                <a:gd name="adj2" fmla="val 10834088"/>
              </a:avLst>
            </a:prstGeom>
            <a:noFill/>
            <a:ln w="9525" cap="rnd">
              <a:solidFill>
                <a:schemeClr val="tx1"/>
              </a:solidFill>
              <a:round/>
              <a:headEnd type="triangle" w="med" len="med"/>
              <a:tailEnd type="none" w="med" len="med"/>
            </a:ln>
            <a:effectLst/>
          </p:spPr>
          <p:txBody>
            <a:bodyPr anchor="ctr"/>
            <a:lstStyle/>
            <a:p>
              <a:pPr algn="ctr">
                <a:defRPr/>
              </a:pPr>
              <a:endParaRPr lang="en-US" sz="1000">
                <a:solidFill>
                  <a:prstClr val="white"/>
                </a:solidFill>
                <a:latin typeface="Arial" panose="020B0604020202020204"/>
                <a:ea typeface="ヒラギノ角ゴ Pro W3" charset="-128"/>
              </a:endParaRPr>
            </a:p>
          </p:txBody>
        </p:sp>
      </p:grpSp>
      <p:sp>
        <p:nvSpPr>
          <p:cNvPr id="11" name="Rectangle 10">
            <a:extLst>
              <a:ext uri="{FF2B5EF4-FFF2-40B4-BE49-F238E27FC236}">
                <a16:creationId xmlns:a16="http://schemas.microsoft.com/office/drawing/2014/main" id="{CFBB61FF-B770-1F4E-6BFC-6087E0FD771C}"/>
              </a:ext>
            </a:extLst>
          </p:cNvPr>
          <p:cNvSpPr/>
          <p:nvPr/>
        </p:nvSpPr>
        <p:spPr>
          <a:xfrm>
            <a:off x="6529388" y="4554539"/>
            <a:ext cx="93662"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4" name="Rectangle 243">
            <a:extLst>
              <a:ext uri="{FF2B5EF4-FFF2-40B4-BE49-F238E27FC236}">
                <a16:creationId xmlns:a16="http://schemas.microsoft.com/office/drawing/2014/main" id="{B09C42F8-11ED-5414-8054-51F193065135}"/>
              </a:ext>
            </a:extLst>
          </p:cNvPr>
          <p:cNvSpPr/>
          <p:nvPr/>
        </p:nvSpPr>
        <p:spPr>
          <a:xfrm>
            <a:off x="6530976" y="5200651"/>
            <a:ext cx="93663"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2" name="Straight Arrow Connector 61">
            <a:extLst>
              <a:ext uri="{FF2B5EF4-FFF2-40B4-BE49-F238E27FC236}">
                <a16:creationId xmlns:a16="http://schemas.microsoft.com/office/drawing/2014/main" id="{5CF62AA7-C606-D297-BE45-4A53FF3E99AA}"/>
              </a:ext>
            </a:extLst>
          </p:cNvPr>
          <p:cNvCxnSpPr>
            <a:cxnSpLocks/>
          </p:cNvCxnSpPr>
          <p:nvPr/>
        </p:nvCxnSpPr>
        <p:spPr>
          <a:xfrm>
            <a:off x="1952864" y="5490297"/>
            <a:ext cx="5688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E961D9C-8FBE-F927-DF9A-13B1183DD3F9}"/>
              </a:ext>
            </a:extLst>
          </p:cNvPr>
          <p:cNvCxnSpPr>
            <a:cxnSpLocks/>
          </p:cNvCxnSpPr>
          <p:nvPr/>
        </p:nvCxnSpPr>
        <p:spPr>
          <a:xfrm>
            <a:off x="2042264" y="4184718"/>
            <a:ext cx="32069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05144-617C-F910-18E9-449597A9B9F0}"/>
              </a:ext>
            </a:extLst>
          </p:cNvPr>
          <p:cNvCxnSpPr>
            <a:cxnSpLocks/>
          </p:cNvCxnSpPr>
          <p:nvPr/>
        </p:nvCxnSpPr>
        <p:spPr>
          <a:xfrm>
            <a:off x="1952864" y="3806825"/>
            <a:ext cx="0" cy="16919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451B14-3A0A-C1E6-BE01-6463454589A3}"/>
              </a:ext>
            </a:extLst>
          </p:cNvPr>
          <p:cNvCxnSpPr>
            <a:cxnSpLocks/>
          </p:cNvCxnSpPr>
          <p:nvPr/>
        </p:nvCxnSpPr>
        <p:spPr>
          <a:xfrm>
            <a:off x="2050124" y="3804162"/>
            <a:ext cx="0" cy="3831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EA33BFE-98B5-DA9F-1289-9B84A5F57100}"/>
              </a:ext>
            </a:extLst>
          </p:cNvPr>
          <p:cNvCxnSpPr>
            <a:cxnSpLocks/>
          </p:cNvCxnSpPr>
          <p:nvPr/>
        </p:nvCxnSpPr>
        <p:spPr>
          <a:xfrm flipH="1">
            <a:off x="3334474" y="411570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115C152-49EB-6D9E-E20F-2860208475F7}"/>
              </a:ext>
            </a:extLst>
          </p:cNvPr>
          <p:cNvCxnSpPr>
            <a:cxnSpLocks/>
          </p:cNvCxnSpPr>
          <p:nvPr/>
        </p:nvCxnSpPr>
        <p:spPr>
          <a:xfrm flipH="1">
            <a:off x="3738563" y="2415093"/>
            <a:ext cx="5231" cy="17063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DBF880-1C0A-A73E-36B8-6FD4915A906F}"/>
              </a:ext>
            </a:extLst>
          </p:cNvPr>
          <p:cNvCxnSpPr>
            <a:cxnSpLocks/>
          </p:cNvCxnSpPr>
          <p:nvPr/>
        </p:nvCxnSpPr>
        <p:spPr>
          <a:xfrm>
            <a:off x="3743794" y="2417531"/>
            <a:ext cx="7725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E1B7532-7ED6-2C10-024E-8FE9B5E900F4}"/>
              </a:ext>
            </a:extLst>
          </p:cNvPr>
          <p:cNvCxnSpPr>
            <a:cxnSpLocks/>
          </p:cNvCxnSpPr>
          <p:nvPr/>
        </p:nvCxnSpPr>
        <p:spPr>
          <a:xfrm>
            <a:off x="3738563" y="4206875"/>
            <a:ext cx="0" cy="129275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BBAB4D1-BC1E-4BCF-DEF5-06F041035E1A}"/>
              </a:ext>
            </a:extLst>
          </p:cNvPr>
          <p:cNvCxnSpPr>
            <a:cxnSpLocks/>
          </p:cNvCxnSpPr>
          <p:nvPr/>
        </p:nvCxnSpPr>
        <p:spPr>
          <a:xfrm flipH="1" flipV="1">
            <a:off x="2995412" y="5491685"/>
            <a:ext cx="750288" cy="8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189522B-4D8B-1629-6071-44FD724ADCC3}"/>
              </a:ext>
            </a:extLst>
          </p:cNvPr>
          <p:cNvCxnSpPr>
            <a:cxnSpLocks/>
          </p:cNvCxnSpPr>
          <p:nvPr/>
        </p:nvCxnSpPr>
        <p:spPr>
          <a:xfrm flipH="1">
            <a:off x="3341611" y="421262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6A466EF9-DE97-B1E9-D423-6CCB0CEE1DE4}"/>
              </a:ext>
            </a:extLst>
          </p:cNvPr>
          <p:cNvCxnSpPr>
            <a:cxnSpLocks/>
          </p:cNvCxnSpPr>
          <p:nvPr/>
        </p:nvCxnSpPr>
        <p:spPr>
          <a:xfrm>
            <a:off x="4239858" y="3588206"/>
            <a:ext cx="2891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173A318-38B9-6A35-FA29-5D77C2C873E4}"/>
              </a:ext>
            </a:extLst>
          </p:cNvPr>
          <p:cNvCxnSpPr>
            <a:cxnSpLocks/>
          </p:cNvCxnSpPr>
          <p:nvPr/>
        </p:nvCxnSpPr>
        <p:spPr>
          <a:xfrm>
            <a:off x="4239573" y="3011105"/>
            <a:ext cx="0" cy="58578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8399489-D4FD-2A73-44B7-E8F0096415CF}"/>
              </a:ext>
            </a:extLst>
          </p:cNvPr>
          <p:cNvCxnSpPr>
            <a:cxnSpLocks/>
          </p:cNvCxnSpPr>
          <p:nvPr/>
        </p:nvCxnSpPr>
        <p:spPr>
          <a:xfrm flipH="1">
            <a:off x="4234851" y="3018976"/>
            <a:ext cx="129677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8607" name="Group 238606">
            <a:extLst>
              <a:ext uri="{FF2B5EF4-FFF2-40B4-BE49-F238E27FC236}">
                <a16:creationId xmlns:a16="http://schemas.microsoft.com/office/drawing/2014/main" id="{BCBB09E1-1EF8-5200-3ECB-6C87107A2AE0}"/>
              </a:ext>
            </a:extLst>
          </p:cNvPr>
          <p:cNvGrpSpPr/>
          <p:nvPr/>
        </p:nvGrpSpPr>
        <p:grpSpPr>
          <a:xfrm>
            <a:off x="4562475" y="2000250"/>
            <a:ext cx="2014538" cy="884238"/>
            <a:chOff x="4562475" y="2000250"/>
            <a:chExt cx="2014538" cy="884238"/>
          </a:xfrm>
        </p:grpSpPr>
        <p:sp>
          <p:nvSpPr>
            <p:cNvPr id="137" name="Rectangle 136">
              <a:extLst>
                <a:ext uri="{FF2B5EF4-FFF2-40B4-BE49-F238E27FC236}">
                  <a16:creationId xmlns:a16="http://schemas.microsoft.com/office/drawing/2014/main" id="{696E22B5-1A0E-3C80-EEF2-8371E5763819}"/>
                </a:ext>
              </a:extLst>
            </p:cNvPr>
            <p:cNvSpPr/>
            <p:nvPr/>
          </p:nvSpPr>
          <p:spPr bwMode="auto">
            <a:xfrm>
              <a:off x="4562475" y="2005013"/>
              <a:ext cx="2014538" cy="87947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38649" name="Picture 52" descr="XIVIVO_Lysis.png">
              <a:extLst>
                <a:ext uri="{FF2B5EF4-FFF2-40B4-BE49-F238E27FC236}">
                  <a16:creationId xmlns:a16="http://schemas.microsoft.com/office/drawing/2014/main" id="{706F5E77-EAA3-952D-6844-0ED90C0C1AE6}"/>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l="35074" t="3960"/>
            <a:stretch>
              <a:fillRect/>
            </a:stretch>
          </p:blipFill>
          <p:spPr bwMode="auto">
            <a:xfrm>
              <a:off x="5866373" y="2000250"/>
              <a:ext cx="642056" cy="7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51" name="TextBox 137">
              <a:extLst>
                <a:ext uri="{FF2B5EF4-FFF2-40B4-BE49-F238E27FC236}">
                  <a16:creationId xmlns:a16="http://schemas.microsoft.com/office/drawing/2014/main" id="{32D4CDD7-BDAF-D695-0E3E-16AAC9962170}"/>
                </a:ext>
              </a:extLst>
            </p:cNvPr>
            <p:cNvSpPr txBox="1">
              <a:spLocks noChangeArrowheads="1"/>
            </p:cNvSpPr>
            <p:nvPr/>
          </p:nvSpPr>
          <p:spPr bwMode="auto">
            <a:xfrm>
              <a:off x="4578350" y="2270125"/>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err="1">
                  <a:latin typeface="Arial" panose="020B0604020202020204" pitchFamily="34" charset="0"/>
                  <a:cs typeface="Arial" panose="020B0604020202020204" pitchFamily="34" charset="0"/>
                </a:rPr>
                <a:t>Hemolysis</a:t>
              </a:r>
              <a:endParaRPr lang="en-GB" altLang="en-US" sz="1600" b="1">
                <a:latin typeface="Arial" panose="020B0604020202020204" pitchFamily="34" charset="0"/>
                <a:cs typeface="Arial" panose="020B0604020202020204" pitchFamily="34" charset="0"/>
              </a:endParaRPr>
            </a:p>
          </p:txBody>
        </p:sp>
      </p:grpSp>
      <p:cxnSp>
        <p:nvCxnSpPr>
          <p:cNvPr id="313" name="Straight Arrow Connector 312">
            <a:extLst>
              <a:ext uri="{FF2B5EF4-FFF2-40B4-BE49-F238E27FC236}">
                <a16:creationId xmlns:a16="http://schemas.microsoft.com/office/drawing/2014/main" id="{12A04D14-FDC4-2084-AC5A-C08572324385}"/>
              </a:ext>
            </a:extLst>
          </p:cNvPr>
          <p:cNvCxnSpPr>
            <a:cxnSpLocks/>
          </p:cNvCxnSpPr>
          <p:nvPr/>
        </p:nvCxnSpPr>
        <p:spPr>
          <a:xfrm>
            <a:off x="3739782" y="5011654"/>
            <a:ext cx="34936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35BA4F1-2A53-76EF-F9B0-BB451D6F5638}"/>
              </a:ext>
            </a:extLst>
          </p:cNvPr>
          <p:cNvCxnSpPr>
            <a:cxnSpLocks/>
          </p:cNvCxnSpPr>
          <p:nvPr/>
        </p:nvCxnSpPr>
        <p:spPr>
          <a:xfrm>
            <a:off x="5109658" y="4595010"/>
            <a:ext cx="31559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45527943-5B2E-A29A-F447-B07EB72FB6DB}"/>
              </a:ext>
            </a:extLst>
          </p:cNvPr>
          <p:cNvCxnSpPr>
            <a:cxnSpLocks/>
          </p:cNvCxnSpPr>
          <p:nvPr/>
        </p:nvCxnSpPr>
        <p:spPr>
          <a:xfrm>
            <a:off x="5109658" y="5276056"/>
            <a:ext cx="31447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7" name="Footer Placeholder 1">
            <a:extLst>
              <a:ext uri="{FF2B5EF4-FFF2-40B4-BE49-F238E27FC236}">
                <a16:creationId xmlns:a16="http://schemas.microsoft.com/office/drawing/2014/main" id="{F1F7E77E-4D33-A76D-5DAC-5CE27661A272}"/>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extLst>
      <p:ext uri="{BB962C8B-B14F-4D97-AF65-F5344CB8AC3E}">
        <p14:creationId xmlns:p14="http://schemas.microsoft.com/office/powerpoint/2010/main" val="1202936163"/>
      </p:ext>
    </p:ext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2" name="Straight Connector 291">
            <a:extLst>
              <a:ext uri="{FF2B5EF4-FFF2-40B4-BE49-F238E27FC236}">
                <a16:creationId xmlns:a16="http://schemas.microsoft.com/office/drawing/2014/main" id="{51DF163B-330A-8811-D67A-63ECC00984AF}"/>
              </a:ext>
            </a:extLst>
          </p:cNvPr>
          <p:cNvCxnSpPr>
            <a:cxnSpLocks/>
          </p:cNvCxnSpPr>
          <p:nvPr/>
        </p:nvCxnSpPr>
        <p:spPr>
          <a:xfrm>
            <a:off x="5531629" y="2884488"/>
            <a:ext cx="0" cy="1444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DC30001-8C8C-40D6-2240-8C5C8493DDD8}"/>
              </a:ext>
            </a:extLst>
          </p:cNvPr>
          <p:cNvSpPr/>
          <p:nvPr/>
        </p:nvSpPr>
        <p:spPr bwMode="auto">
          <a:xfrm>
            <a:off x="5459413" y="5010150"/>
            <a:ext cx="1165225"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1" name="Rectangle 100">
            <a:extLst>
              <a:ext uri="{FF2B5EF4-FFF2-40B4-BE49-F238E27FC236}">
                <a16:creationId xmlns:a16="http://schemas.microsoft.com/office/drawing/2014/main" id="{638572DF-64B5-6A02-D98F-FE38909C4514}"/>
              </a:ext>
            </a:extLst>
          </p:cNvPr>
          <p:cNvSpPr/>
          <p:nvPr/>
        </p:nvSpPr>
        <p:spPr bwMode="auto">
          <a:xfrm>
            <a:off x="5459413" y="4206875"/>
            <a:ext cx="1165225" cy="776288"/>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1" name="Rectangle 90">
            <a:extLst>
              <a:ext uri="{FF2B5EF4-FFF2-40B4-BE49-F238E27FC236}">
                <a16:creationId xmlns:a16="http://schemas.microsoft.com/office/drawing/2014/main" id="{B6568176-3C86-802D-55A4-5791B97CA02D}"/>
              </a:ext>
            </a:extLst>
          </p:cNvPr>
          <p:cNvSpPr/>
          <p:nvPr/>
        </p:nvSpPr>
        <p:spPr bwMode="auto">
          <a:xfrm>
            <a:off x="4113213" y="5026025"/>
            <a:ext cx="998537"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0" name="Rectangle 89">
            <a:extLst>
              <a:ext uri="{FF2B5EF4-FFF2-40B4-BE49-F238E27FC236}">
                <a16:creationId xmlns:a16="http://schemas.microsoft.com/office/drawing/2014/main" id="{92BC6DCD-0051-C0AF-8B53-63710C5979C9}"/>
              </a:ext>
            </a:extLst>
          </p:cNvPr>
          <p:cNvSpPr/>
          <p:nvPr/>
        </p:nvSpPr>
        <p:spPr bwMode="auto">
          <a:xfrm>
            <a:off x="4113213" y="4176713"/>
            <a:ext cx="998537" cy="820737"/>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3" name="TextBox 141">
            <a:extLst>
              <a:ext uri="{FF2B5EF4-FFF2-40B4-BE49-F238E27FC236}">
                <a16:creationId xmlns:a16="http://schemas.microsoft.com/office/drawing/2014/main" id="{BC1A601D-6591-9105-2AA0-ED8375E616C4}"/>
              </a:ext>
            </a:extLst>
          </p:cNvPr>
          <p:cNvSpPr txBox="1">
            <a:spLocks noChangeArrowheads="1"/>
          </p:cNvSpPr>
          <p:nvPr/>
        </p:nvSpPr>
        <p:spPr bwMode="auto">
          <a:xfrm>
            <a:off x="5429250" y="4170363"/>
            <a:ext cx="1354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ts val="600"/>
              </a:spcBef>
              <a:buNone/>
            </a:pPr>
            <a:r>
              <a:rPr lang="en-GB" altLang="en-US" sz="1100" b="1">
                <a:latin typeface="Arial" panose="020B0604020202020204" pitchFamily="34" charset="0"/>
                <a:cs typeface="Arial" panose="020B0604020202020204" pitchFamily="34" charset="0"/>
              </a:rPr>
              <a:t>Fibrinogen cleavage</a:t>
            </a:r>
          </a:p>
          <a:p>
            <a:pPr>
              <a:lnSpc>
                <a:spcPct val="100000"/>
              </a:lnSpc>
              <a:spcBef>
                <a:spcPts val="600"/>
              </a:spcBef>
              <a:buNone/>
            </a:pPr>
            <a:r>
              <a:rPr lang="en-GB" altLang="en-US" sz="1100" b="1">
                <a:latin typeface="Arial" panose="020B0604020202020204" pitchFamily="34" charset="0"/>
                <a:cs typeface="Arial" panose="020B0604020202020204" pitchFamily="34" charset="0"/>
              </a:rPr>
              <a:t>Platelet aggregation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DFF3F7AF-F741-CBD9-7847-18B1A289C0A7}"/>
              </a:ext>
            </a:extLst>
          </p:cNvPr>
          <p:cNvSpPr/>
          <p:nvPr/>
        </p:nvSpPr>
        <p:spPr bwMode="auto">
          <a:xfrm>
            <a:off x="5462588" y="4308475"/>
            <a:ext cx="1136650" cy="139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0" name="Rectangle 139">
            <a:extLst>
              <a:ext uri="{FF2B5EF4-FFF2-40B4-BE49-F238E27FC236}">
                <a16:creationId xmlns:a16="http://schemas.microsoft.com/office/drawing/2014/main" id="{198691A9-08C3-5A6B-A63D-5E748DE13274}"/>
              </a:ext>
            </a:extLst>
          </p:cNvPr>
          <p:cNvSpPr/>
          <p:nvPr/>
        </p:nvSpPr>
        <p:spPr bwMode="auto">
          <a:xfrm>
            <a:off x="4057650" y="4300538"/>
            <a:ext cx="968374" cy="138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8" name="TextBox 142">
            <a:extLst>
              <a:ext uri="{FF2B5EF4-FFF2-40B4-BE49-F238E27FC236}">
                <a16:creationId xmlns:a16="http://schemas.microsoft.com/office/drawing/2014/main" id="{FF75770E-5955-0CD2-6111-5353AB319CD0}"/>
              </a:ext>
            </a:extLst>
          </p:cNvPr>
          <p:cNvSpPr txBox="1">
            <a:spLocks noChangeArrowheads="1"/>
          </p:cNvSpPr>
          <p:nvPr/>
        </p:nvSpPr>
        <p:spPr bwMode="auto">
          <a:xfrm>
            <a:off x="4286250" y="4376738"/>
            <a:ext cx="9191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Platelet activation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pic>
        <p:nvPicPr>
          <p:cNvPr id="23" name="Picture 74" descr="XIVIVO_Platelets.png">
            <a:extLst>
              <a:ext uri="{FF2B5EF4-FFF2-40B4-BE49-F238E27FC236}">
                <a16:creationId xmlns:a16="http://schemas.microsoft.com/office/drawing/2014/main" id="{FCBC8573-07D9-84FA-7335-A40E3A2D474D}"/>
              </a:ext>
            </a:extLst>
          </p:cNvPr>
          <p:cNvPicPr preferRelativeResize="0">
            <a:picLocks noChangeAspect="1"/>
          </p:cNvPicPr>
          <p:nvPr/>
        </p:nvPicPr>
        <p:blipFill rotWithShape="1">
          <a:blip r:embed="rId4"/>
          <a:srcRect l="58045" t="6724" r="13031" b="26608"/>
          <a:stretch/>
        </p:blipFill>
        <p:spPr bwMode="auto">
          <a:xfrm>
            <a:off x="6118021" y="4334125"/>
            <a:ext cx="518958" cy="460267"/>
          </a:xfrm>
          <a:prstGeom prst="ellipse">
            <a:avLst/>
          </a:prstGeom>
        </p:spPr>
      </p:pic>
      <p:pic>
        <p:nvPicPr>
          <p:cNvPr id="77" name="Picture 76" descr="XIVIVO_Leuko.png">
            <a:extLst>
              <a:ext uri="{FF2B5EF4-FFF2-40B4-BE49-F238E27FC236}">
                <a16:creationId xmlns:a16="http://schemas.microsoft.com/office/drawing/2014/main" id="{4A4650A1-3B02-D944-5E4F-B86872C614D0}"/>
              </a:ext>
            </a:extLst>
          </p:cNvPr>
          <p:cNvPicPr preferRelativeResize="0">
            <a:picLocks noChangeAspect="1"/>
          </p:cNvPicPr>
          <p:nvPr/>
        </p:nvPicPr>
        <p:blipFill rotWithShape="1">
          <a:blip r:embed="rId5" cstate="print"/>
          <a:srcRect l="7510" t="30326" r="53682" b="4403"/>
          <a:stretch/>
        </p:blipFill>
        <p:spPr bwMode="auto">
          <a:xfrm rot="20700000">
            <a:off x="4064459" y="5068009"/>
            <a:ext cx="283875" cy="212284"/>
          </a:xfrm>
          <a:prstGeom prst="ellipse">
            <a:avLst/>
          </a:prstGeom>
        </p:spPr>
      </p:pic>
      <p:pic>
        <p:nvPicPr>
          <p:cNvPr id="81" name="Picture 80" descr="XIVIVO_Leuko.png">
            <a:extLst>
              <a:ext uri="{FF2B5EF4-FFF2-40B4-BE49-F238E27FC236}">
                <a16:creationId xmlns:a16="http://schemas.microsoft.com/office/drawing/2014/main" id="{07D4E3AE-E77C-A38B-87E7-8FD9C1D52EC1}"/>
              </a:ext>
            </a:extLst>
          </p:cNvPr>
          <p:cNvPicPr preferRelativeResize="0">
            <a:picLocks noChangeAspect="1"/>
          </p:cNvPicPr>
          <p:nvPr/>
        </p:nvPicPr>
        <p:blipFill rotWithShape="1">
          <a:blip r:embed="rId5" cstate="print"/>
          <a:srcRect l="7510" t="30326" r="53682" b="4403"/>
          <a:stretch/>
        </p:blipFill>
        <p:spPr bwMode="auto">
          <a:xfrm flipH="1">
            <a:off x="4138292" y="5278013"/>
            <a:ext cx="283875" cy="212284"/>
          </a:xfrm>
          <a:prstGeom prst="ellipse">
            <a:avLst/>
          </a:prstGeom>
        </p:spPr>
      </p:pic>
      <p:pic>
        <p:nvPicPr>
          <p:cNvPr id="95" name="Picture 94" descr="XIVIVO_Platelets.png">
            <a:extLst>
              <a:ext uri="{FF2B5EF4-FFF2-40B4-BE49-F238E27FC236}">
                <a16:creationId xmlns:a16="http://schemas.microsoft.com/office/drawing/2014/main" id="{BEF0EC97-57B4-3FD4-2CE7-0ED74DE50714}"/>
              </a:ext>
            </a:extLst>
          </p:cNvPr>
          <p:cNvPicPr preferRelativeResize="0">
            <a:picLocks noChangeAspect="1"/>
          </p:cNvPicPr>
          <p:nvPr/>
        </p:nvPicPr>
        <p:blipFill rotWithShape="1">
          <a:blip r:embed="rId6" cstate="print"/>
          <a:srcRect l="42635" t="17592" r="39563" b="40150"/>
          <a:stretch/>
        </p:blipFill>
        <p:spPr bwMode="auto">
          <a:xfrm rot="18900000">
            <a:off x="4259961" y="4460026"/>
            <a:ext cx="93968" cy="239420"/>
          </a:xfrm>
          <a:prstGeom prst="ellipse">
            <a:avLst/>
          </a:prstGeom>
          <a:effectLst>
            <a:glow rad="63500">
              <a:schemeClr val="accent3">
                <a:satMod val="175000"/>
                <a:alpha val="40000"/>
              </a:schemeClr>
            </a:glow>
          </a:effectLst>
        </p:spPr>
      </p:pic>
      <p:pic>
        <p:nvPicPr>
          <p:cNvPr id="110" name="Picture 109" descr="XIVIVO_Platelets.png">
            <a:extLst>
              <a:ext uri="{FF2B5EF4-FFF2-40B4-BE49-F238E27FC236}">
                <a16:creationId xmlns:a16="http://schemas.microsoft.com/office/drawing/2014/main" id="{1446EDDB-5BE7-8251-4096-E39510AA7198}"/>
              </a:ext>
            </a:extLst>
          </p:cNvPr>
          <p:cNvPicPr preferRelativeResize="0">
            <a:picLocks noChangeAspect="1"/>
          </p:cNvPicPr>
          <p:nvPr/>
        </p:nvPicPr>
        <p:blipFill rotWithShape="1">
          <a:blip r:embed="rId7" cstate="print"/>
          <a:srcRect l="42635" t="17592" r="39563" b="40150"/>
          <a:stretch/>
        </p:blipFill>
        <p:spPr bwMode="auto">
          <a:xfrm rot="10800000">
            <a:off x="4192973" y="4241124"/>
            <a:ext cx="161844" cy="370589"/>
          </a:xfrm>
          <a:prstGeom prst="ellipse">
            <a:avLst/>
          </a:prstGeom>
          <a:effectLst>
            <a:glow rad="63500">
              <a:schemeClr val="accent3">
                <a:satMod val="175000"/>
                <a:alpha val="40000"/>
              </a:schemeClr>
            </a:glow>
          </a:effectLst>
        </p:spPr>
      </p:pic>
      <p:pic>
        <p:nvPicPr>
          <p:cNvPr id="111" name="Picture 110" descr="XIVIVO_Platelets.png">
            <a:extLst>
              <a:ext uri="{FF2B5EF4-FFF2-40B4-BE49-F238E27FC236}">
                <a16:creationId xmlns:a16="http://schemas.microsoft.com/office/drawing/2014/main" id="{A9BA067B-4664-D854-77E4-A94AF8A8B8D8}"/>
              </a:ext>
            </a:extLst>
          </p:cNvPr>
          <p:cNvPicPr preferRelativeResize="0">
            <a:picLocks noChangeAspect="1"/>
          </p:cNvPicPr>
          <p:nvPr/>
        </p:nvPicPr>
        <p:blipFill rotWithShape="1">
          <a:blip r:embed="rId8"/>
          <a:srcRect l="42635" t="17592" r="39563" b="40150"/>
          <a:stretch/>
        </p:blipFill>
        <p:spPr bwMode="auto">
          <a:xfrm rot="18900000">
            <a:off x="4100768" y="4454473"/>
            <a:ext cx="140533" cy="235615"/>
          </a:xfrm>
          <a:prstGeom prst="ellipse">
            <a:avLst/>
          </a:prstGeom>
          <a:effectLst>
            <a:glow rad="63500">
              <a:schemeClr val="accent3">
                <a:satMod val="175000"/>
                <a:alpha val="40000"/>
              </a:schemeClr>
            </a:glow>
          </a:effectLst>
        </p:spPr>
      </p:pic>
      <p:pic>
        <p:nvPicPr>
          <p:cNvPr id="117" name="Picture 116" descr="XIVIVO_Platelets.png">
            <a:extLst>
              <a:ext uri="{FF2B5EF4-FFF2-40B4-BE49-F238E27FC236}">
                <a16:creationId xmlns:a16="http://schemas.microsoft.com/office/drawing/2014/main" id="{261A7782-A81E-A381-5CA8-4D39FC4BAA46}"/>
              </a:ext>
            </a:extLst>
          </p:cNvPr>
          <p:cNvPicPr preferRelativeResize="0">
            <a:picLocks noChangeAspect="1"/>
          </p:cNvPicPr>
          <p:nvPr/>
        </p:nvPicPr>
        <p:blipFill rotWithShape="1">
          <a:blip r:embed="rId9" cstate="print"/>
          <a:srcRect l="42635" t="17592" r="39563" b="40150"/>
          <a:stretch/>
        </p:blipFill>
        <p:spPr bwMode="auto">
          <a:xfrm rot="18000000">
            <a:off x="4120994" y="4685424"/>
            <a:ext cx="235907" cy="235513"/>
          </a:xfrm>
          <a:prstGeom prst="ellipse">
            <a:avLst/>
          </a:prstGeom>
          <a:effectLst>
            <a:glow rad="63500">
              <a:schemeClr val="accent3">
                <a:satMod val="175000"/>
                <a:alpha val="40000"/>
              </a:schemeClr>
            </a:glow>
          </a:effectLst>
        </p:spPr>
      </p:pic>
      <p:sp>
        <p:nvSpPr>
          <p:cNvPr id="238677" name="Rectangle 6">
            <a:extLst>
              <a:ext uri="{FF2B5EF4-FFF2-40B4-BE49-F238E27FC236}">
                <a16:creationId xmlns:a16="http://schemas.microsoft.com/office/drawing/2014/main" id="{BE08D7EF-DBA6-940C-C4A7-3BE7FDA5640C}"/>
              </a:ext>
            </a:extLst>
          </p:cNvPr>
          <p:cNvSpPr>
            <a:spLocks noChangeArrowheads="1"/>
          </p:cNvSpPr>
          <p:nvPr/>
        </p:nvSpPr>
        <p:spPr bwMode="auto">
          <a:xfrm>
            <a:off x="4310063" y="5067300"/>
            <a:ext cx="8842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100" b="1">
                <a:latin typeface="Arial" panose="020B0604020202020204" pitchFamily="34" charset="0"/>
                <a:cs typeface="Arial" panose="020B0604020202020204" pitchFamily="34" charset="0"/>
              </a:rPr>
              <a:t>Leukocyte</a:t>
            </a:r>
            <a:br>
              <a:rPr lang="en-US" altLang="en-US" sz="1100" b="1">
                <a:latin typeface="Arial" panose="020B0604020202020204" pitchFamily="34" charset="0"/>
                <a:cs typeface="Arial" panose="020B0604020202020204" pitchFamily="34" charset="0"/>
              </a:rPr>
            </a:br>
            <a:r>
              <a:rPr lang="en-US" altLang="en-US" sz="1100" b="1">
                <a:latin typeface="Arial" panose="020B0604020202020204" pitchFamily="34" charset="0"/>
                <a:cs typeface="Arial" panose="020B0604020202020204" pitchFamily="34" charset="0"/>
              </a:rPr>
              <a:t>activation</a:t>
            </a:r>
          </a:p>
        </p:txBody>
      </p:sp>
      <p:sp>
        <p:nvSpPr>
          <p:cNvPr id="238678" name="TextBox 91">
            <a:extLst>
              <a:ext uri="{FF2B5EF4-FFF2-40B4-BE49-F238E27FC236}">
                <a16:creationId xmlns:a16="http://schemas.microsoft.com/office/drawing/2014/main" id="{11E5A0E3-710C-5A7C-8938-CCBA013F88F8}"/>
              </a:ext>
            </a:extLst>
          </p:cNvPr>
          <p:cNvSpPr txBox="1">
            <a:spLocks noChangeArrowheads="1"/>
          </p:cNvSpPr>
          <p:nvPr/>
        </p:nvSpPr>
        <p:spPr bwMode="auto">
          <a:xfrm>
            <a:off x="5459413" y="5054600"/>
            <a:ext cx="1354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Cytokine</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release</a:t>
            </a:r>
          </a:p>
        </p:txBody>
      </p:sp>
      <p:sp>
        <p:nvSpPr>
          <p:cNvPr id="20" name="Oval 19">
            <a:extLst>
              <a:ext uri="{FF2B5EF4-FFF2-40B4-BE49-F238E27FC236}">
                <a16:creationId xmlns:a16="http://schemas.microsoft.com/office/drawing/2014/main" id="{A6807AC1-3BF7-880C-4D3C-2DD468ED4F1F}"/>
              </a:ext>
            </a:extLst>
          </p:cNvPr>
          <p:cNvSpPr/>
          <p:nvPr/>
        </p:nvSpPr>
        <p:spPr bwMode="auto">
          <a:xfrm>
            <a:off x="6342064" y="5086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5" name="Oval 104">
            <a:extLst>
              <a:ext uri="{FF2B5EF4-FFF2-40B4-BE49-F238E27FC236}">
                <a16:creationId xmlns:a16="http://schemas.microsoft.com/office/drawing/2014/main" id="{D0D6FE2D-B1A7-783F-436F-25D8748F7CCD}"/>
              </a:ext>
            </a:extLst>
          </p:cNvPr>
          <p:cNvSpPr/>
          <p:nvPr/>
        </p:nvSpPr>
        <p:spPr bwMode="auto">
          <a:xfrm>
            <a:off x="6375400" y="5116513"/>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6" name="Oval 105">
            <a:extLst>
              <a:ext uri="{FF2B5EF4-FFF2-40B4-BE49-F238E27FC236}">
                <a16:creationId xmlns:a16="http://schemas.microsoft.com/office/drawing/2014/main" id="{781231FE-4E3D-F9BE-B129-E20E4F0FF0B6}"/>
              </a:ext>
            </a:extLst>
          </p:cNvPr>
          <p:cNvSpPr/>
          <p:nvPr/>
        </p:nvSpPr>
        <p:spPr bwMode="auto">
          <a:xfrm>
            <a:off x="6415088" y="51562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7" name="Oval 106">
            <a:extLst>
              <a:ext uri="{FF2B5EF4-FFF2-40B4-BE49-F238E27FC236}">
                <a16:creationId xmlns:a16="http://schemas.microsoft.com/office/drawing/2014/main" id="{C797EF3A-C989-FA79-571B-5B4795DB1105}"/>
              </a:ext>
            </a:extLst>
          </p:cNvPr>
          <p:cNvSpPr/>
          <p:nvPr/>
        </p:nvSpPr>
        <p:spPr bwMode="auto">
          <a:xfrm>
            <a:off x="6332538" y="515937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8" name="Oval 107">
            <a:extLst>
              <a:ext uri="{FF2B5EF4-FFF2-40B4-BE49-F238E27FC236}">
                <a16:creationId xmlns:a16="http://schemas.microsoft.com/office/drawing/2014/main" id="{0788F878-22DB-9131-A927-FFC9A91406DF}"/>
              </a:ext>
            </a:extLst>
          </p:cNvPr>
          <p:cNvSpPr/>
          <p:nvPr/>
        </p:nvSpPr>
        <p:spPr bwMode="auto">
          <a:xfrm>
            <a:off x="6269038" y="51149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9" name="Oval 108">
            <a:extLst>
              <a:ext uri="{FF2B5EF4-FFF2-40B4-BE49-F238E27FC236}">
                <a16:creationId xmlns:a16="http://schemas.microsoft.com/office/drawing/2014/main" id="{47FE8A58-D50F-EEF0-4AD9-9133B2B5E4CF}"/>
              </a:ext>
            </a:extLst>
          </p:cNvPr>
          <p:cNvSpPr/>
          <p:nvPr/>
        </p:nvSpPr>
        <p:spPr bwMode="auto">
          <a:xfrm>
            <a:off x="6321425" y="50990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 name="Oval 111">
            <a:extLst>
              <a:ext uri="{FF2B5EF4-FFF2-40B4-BE49-F238E27FC236}">
                <a16:creationId xmlns:a16="http://schemas.microsoft.com/office/drawing/2014/main" id="{A6355FBD-A480-BBD7-D8BB-59EB07C11834}"/>
              </a:ext>
            </a:extLst>
          </p:cNvPr>
          <p:cNvSpPr/>
          <p:nvPr/>
        </p:nvSpPr>
        <p:spPr bwMode="auto">
          <a:xfrm>
            <a:off x="6299200" y="51593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Oval 112">
            <a:extLst>
              <a:ext uri="{FF2B5EF4-FFF2-40B4-BE49-F238E27FC236}">
                <a16:creationId xmlns:a16="http://schemas.microsoft.com/office/drawing/2014/main" id="{70F38883-919D-7387-78A5-032EFB73F38D}"/>
              </a:ext>
            </a:extLst>
          </p:cNvPr>
          <p:cNvSpPr/>
          <p:nvPr/>
        </p:nvSpPr>
        <p:spPr bwMode="auto">
          <a:xfrm>
            <a:off x="6421438" y="50815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Oval 113">
            <a:extLst>
              <a:ext uri="{FF2B5EF4-FFF2-40B4-BE49-F238E27FC236}">
                <a16:creationId xmlns:a16="http://schemas.microsoft.com/office/drawing/2014/main" id="{3CE712AD-5722-E155-82AF-8B74D162E435}"/>
              </a:ext>
            </a:extLst>
          </p:cNvPr>
          <p:cNvSpPr/>
          <p:nvPr/>
        </p:nvSpPr>
        <p:spPr bwMode="auto">
          <a:xfrm>
            <a:off x="6453188" y="51117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8" name="Oval 117">
            <a:extLst>
              <a:ext uri="{FF2B5EF4-FFF2-40B4-BE49-F238E27FC236}">
                <a16:creationId xmlns:a16="http://schemas.microsoft.com/office/drawing/2014/main" id="{F053C3FD-C898-CB06-CCA7-D066455B239A}"/>
              </a:ext>
            </a:extLst>
          </p:cNvPr>
          <p:cNvSpPr/>
          <p:nvPr/>
        </p:nvSpPr>
        <p:spPr bwMode="auto">
          <a:xfrm>
            <a:off x="6494463" y="51514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9" name="Oval 118">
            <a:extLst>
              <a:ext uri="{FF2B5EF4-FFF2-40B4-BE49-F238E27FC236}">
                <a16:creationId xmlns:a16="http://schemas.microsoft.com/office/drawing/2014/main" id="{3E279B07-9002-AF83-8CFF-3AF83F9B0A1B}"/>
              </a:ext>
            </a:extLst>
          </p:cNvPr>
          <p:cNvSpPr/>
          <p:nvPr/>
        </p:nvSpPr>
        <p:spPr bwMode="auto">
          <a:xfrm>
            <a:off x="6410325" y="51546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0" name="Oval 119">
            <a:extLst>
              <a:ext uri="{FF2B5EF4-FFF2-40B4-BE49-F238E27FC236}">
                <a16:creationId xmlns:a16="http://schemas.microsoft.com/office/drawing/2014/main" id="{637DB1F4-9E48-5703-4F9F-ACBA88C78A12}"/>
              </a:ext>
            </a:extLst>
          </p:cNvPr>
          <p:cNvSpPr/>
          <p:nvPr/>
        </p:nvSpPr>
        <p:spPr bwMode="auto">
          <a:xfrm>
            <a:off x="6348413" y="51101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1" name="Oval 120">
            <a:extLst>
              <a:ext uri="{FF2B5EF4-FFF2-40B4-BE49-F238E27FC236}">
                <a16:creationId xmlns:a16="http://schemas.microsoft.com/office/drawing/2014/main" id="{2FD0B99A-786D-E6C1-56AC-DAD6213CA378}"/>
              </a:ext>
            </a:extLst>
          </p:cNvPr>
          <p:cNvSpPr/>
          <p:nvPr/>
        </p:nvSpPr>
        <p:spPr bwMode="auto">
          <a:xfrm>
            <a:off x="6400800" y="509428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2" name="Oval 121">
            <a:extLst>
              <a:ext uri="{FF2B5EF4-FFF2-40B4-BE49-F238E27FC236}">
                <a16:creationId xmlns:a16="http://schemas.microsoft.com/office/drawing/2014/main" id="{936183BD-37CF-CEEB-8631-45C76971FF0F}"/>
              </a:ext>
            </a:extLst>
          </p:cNvPr>
          <p:cNvSpPr/>
          <p:nvPr/>
        </p:nvSpPr>
        <p:spPr bwMode="auto">
          <a:xfrm>
            <a:off x="6378575" y="51530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4" name="Oval 123">
            <a:extLst>
              <a:ext uri="{FF2B5EF4-FFF2-40B4-BE49-F238E27FC236}">
                <a16:creationId xmlns:a16="http://schemas.microsoft.com/office/drawing/2014/main" id="{1808CB17-B1B8-0A32-C18D-ABCE514579EE}"/>
              </a:ext>
            </a:extLst>
          </p:cNvPr>
          <p:cNvSpPr/>
          <p:nvPr/>
        </p:nvSpPr>
        <p:spPr bwMode="auto">
          <a:xfrm>
            <a:off x="6272213" y="5118100"/>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5" name="Oval 124">
            <a:extLst>
              <a:ext uri="{FF2B5EF4-FFF2-40B4-BE49-F238E27FC236}">
                <a16:creationId xmlns:a16="http://schemas.microsoft.com/office/drawing/2014/main" id="{79C764FA-4FEB-0563-C72E-886F2867AEC1}"/>
              </a:ext>
            </a:extLst>
          </p:cNvPr>
          <p:cNvSpPr/>
          <p:nvPr/>
        </p:nvSpPr>
        <p:spPr bwMode="auto">
          <a:xfrm>
            <a:off x="6303963" y="51466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6" name="Oval 125">
            <a:extLst>
              <a:ext uri="{FF2B5EF4-FFF2-40B4-BE49-F238E27FC236}">
                <a16:creationId xmlns:a16="http://schemas.microsoft.com/office/drawing/2014/main" id="{499FB1AF-7D72-748E-4BF0-611CCCE12A15}"/>
              </a:ext>
            </a:extLst>
          </p:cNvPr>
          <p:cNvSpPr/>
          <p:nvPr/>
        </p:nvSpPr>
        <p:spPr bwMode="auto">
          <a:xfrm>
            <a:off x="6345238" y="51863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7" name="Oval 126">
            <a:extLst>
              <a:ext uri="{FF2B5EF4-FFF2-40B4-BE49-F238E27FC236}">
                <a16:creationId xmlns:a16="http://schemas.microsoft.com/office/drawing/2014/main" id="{30C4FC05-B62A-82E3-F2A2-D9F3291C8F22}"/>
              </a:ext>
            </a:extLst>
          </p:cNvPr>
          <p:cNvSpPr/>
          <p:nvPr/>
        </p:nvSpPr>
        <p:spPr bwMode="auto">
          <a:xfrm>
            <a:off x="6261100" y="51911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8" name="Oval 127">
            <a:extLst>
              <a:ext uri="{FF2B5EF4-FFF2-40B4-BE49-F238E27FC236}">
                <a16:creationId xmlns:a16="http://schemas.microsoft.com/office/drawing/2014/main" id="{2934B588-B704-D79E-6565-5D442F976990}"/>
              </a:ext>
            </a:extLst>
          </p:cNvPr>
          <p:cNvSpPr/>
          <p:nvPr/>
        </p:nvSpPr>
        <p:spPr bwMode="auto">
          <a:xfrm>
            <a:off x="6199188" y="51450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9" name="Oval 128">
            <a:extLst>
              <a:ext uri="{FF2B5EF4-FFF2-40B4-BE49-F238E27FC236}">
                <a16:creationId xmlns:a16="http://schemas.microsoft.com/office/drawing/2014/main" id="{337CC510-4DAE-FA22-C5BD-93216344C2C9}"/>
              </a:ext>
            </a:extLst>
          </p:cNvPr>
          <p:cNvSpPr/>
          <p:nvPr/>
        </p:nvSpPr>
        <p:spPr bwMode="auto">
          <a:xfrm>
            <a:off x="6251575" y="51292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0" name="Oval 129">
            <a:extLst>
              <a:ext uri="{FF2B5EF4-FFF2-40B4-BE49-F238E27FC236}">
                <a16:creationId xmlns:a16="http://schemas.microsoft.com/office/drawing/2014/main" id="{7573EBCD-A256-066F-41B0-FE127F3E41EB}"/>
              </a:ext>
            </a:extLst>
          </p:cNvPr>
          <p:cNvSpPr/>
          <p:nvPr/>
        </p:nvSpPr>
        <p:spPr bwMode="auto">
          <a:xfrm>
            <a:off x="6229350"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1" name="Oval 130">
            <a:extLst>
              <a:ext uri="{FF2B5EF4-FFF2-40B4-BE49-F238E27FC236}">
                <a16:creationId xmlns:a16="http://schemas.microsoft.com/office/drawing/2014/main" id="{F96E155B-8060-67FF-FB4C-215553341088}"/>
              </a:ext>
            </a:extLst>
          </p:cNvPr>
          <p:cNvSpPr/>
          <p:nvPr/>
        </p:nvSpPr>
        <p:spPr bwMode="auto">
          <a:xfrm>
            <a:off x="6351588" y="51133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2" name="Oval 131">
            <a:extLst>
              <a:ext uri="{FF2B5EF4-FFF2-40B4-BE49-F238E27FC236}">
                <a16:creationId xmlns:a16="http://schemas.microsoft.com/office/drawing/2014/main" id="{1C17CCE8-5279-522F-8D93-0306BA8B9BE3}"/>
              </a:ext>
            </a:extLst>
          </p:cNvPr>
          <p:cNvSpPr/>
          <p:nvPr/>
        </p:nvSpPr>
        <p:spPr bwMode="auto">
          <a:xfrm>
            <a:off x="6383338" y="51419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 name="Oval 132">
            <a:extLst>
              <a:ext uri="{FF2B5EF4-FFF2-40B4-BE49-F238E27FC236}">
                <a16:creationId xmlns:a16="http://schemas.microsoft.com/office/drawing/2014/main" id="{92146627-6BB5-0438-3F91-C68F1E17E781}"/>
              </a:ext>
            </a:extLst>
          </p:cNvPr>
          <p:cNvSpPr/>
          <p:nvPr/>
        </p:nvSpPr>
        <p:spPr bwMode="auto">
          <a:xfrm>
            <a:off x="6424613" y="5181600"/>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4" name="Oval 133">
            <a:extLst>
              <a:ext uri="{FF2B5EF4-FFF2-40B4-BE49-F238E27FC236}">
                <a16:creationId xmlns:a16="http://schemas.microsoft.com/office/drawing/2014/main" id="{C95C9055-015D-7999-AD1E-F119A5094EB3}"/>
              </a:ext>
            </a:extLst>
          </p:cNvPr>
          <p:cNvSpPr/>
          <p:nvPr/>
        </p:nvSpPr>
        <p:spPr bwMode="auto">
          <a:xfrm>
            <a:off x="6340475" y="518636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5" name="Oval 134">
            <a:extLst>
              <a:ext uri="{FF2B5EF4-FFF2-40B4-BE49-F238E27FC236}">
                <a16:creationId xmlns:a16="http://schemas.microsoft.com/office/drawing/2014/main" id="{780B37D7-9D1D-E241-FCF6-AC45CA2F2E7B}"/>
              </a:ext>
            </a:extLst>
          </p:cNvPr>
          <p:cNvSpPr/>
          <p:nvPr/>
        </p:nvSpPr>
        <p:spPr bwMode="auto">
          <a:xfrm>
            <a:off x="6278563" y="514032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6" name="Oval 135">
            <a:extLst>
              <a:ext uri="{FF2B5EF4-FFF2-40B4-BE49-F238E27FC236}">
                <a16:creationId xmlns:a16="http://schemas.microsoft.com/office/drawing/2014/main" id="{15BF57DA-BB43-021D-D63C-B4584BAE8AFA}"/>
              </a:ext>
            </a:extLst>
          </p:cNvPr>
          <p:cNvSpPr/>
          <p:nvPr/>
        </p:nvSpPr>
        <p:spPr bwMode="auto">
          <a:xfrm>
            <a:off x="6330950" y="5124450"/>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9" name="Oval 138">
            <a:extLst>
              <a:ext uri="{FF2B5EF4-FFF2-40B4-BE49-F238E27FC236}">
                <a16:creationId xmlns:a16="http://schemas.microsoft.com/office/drawing/2014/main" id="{B85A953A-BA78-ABCB-62CF-6A6096086EA6}"/>
              </a:ext>
            </a:extLst>
          </p:cNvPr>
          <p:cNvSpPr/>
          <p:nvPr/>
        </p:nvSpPr>
        <p:spPr bwMode="auto">
          <a:xfrm>
            <a:off x="6308725" y="5184775"/>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1" name="Oval 140">
            <a:extLst>
              <a:ext uri="{FF2B5EF4-FFF2-40B4-BE49-F238E27FC236}">
                <a16:creationId xmlns:a16="http://schemas.microsoft.com/office/drawing/2014/main" id="{62BF3D9C-5599-705E-2088-29D3F1C054C3}"/>
              </a:ext>
            </a:extLst>
          </p:cNvPr>
          <p:cNvSpPr/>
          <p:nvPr/>
        </p:nvSpPr>
        <p:spPr bwMode="auto">
          <a:xfrm>
            <a:off x="6402388"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4" name="Oval 143">
            <a:extLst>
              <a:ext uri="{FF2B5EF4-FFF2-40B4-BE49-F238E27FC236}">
                <a16:creationId xmlns:a16="http://schemas.microsoft.com/office/drawing/2014/main" id="{4A407F98-C619-3F90-904C-171325738694}"/>
              </a:ext>
            </a:extLst>
          </p:cNvPr>
          <p:cNvSpPr/>
          <p:nvPr/>
        </p:nvSpPr>
        <p:spPr bwMode="auto">
          <a:xfrm>
            <a:off x="6435725" y="52181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5" name="Oval 144">
            <a:extLst>
              <a:ext uri="{FF2B5EF4-FFF2-40B4-BE49-F238E27FC236}">
                <a16:creationId xmlns:a16="http://schemas.microsoft.com/office/drawing/2014/main" id="{FBF5D7F4-758C-1FB1-FB3E-9569C01EEDFF}"/>
              </a:ext>
            </a:extLst>
          </p:cNvPr>
          <p:cNvSpPr/>
          <p:nvPr/>
        </p:nvSpPr>
        <p:spPr bwMode="auto">
          <a:xfrm>
            <a:off x="6475413" y="52578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6" name="Oval 145">
            <a:extLst>
              <a:ext uri="{FF2B5EF4-FFF2-40B4-BE49-F238E27FC236}">
                <a16:creationId xmlns:a16="http://schemas.microsoft.com/office/drawing/2014/main" id="{ECC757AC-D210-0921-797A-C1576681DE81}"/>
              </a:ext>
            </a:extLst>
          </p:cNvPr>
          <p:cNvSpPr/>
          <p:nvPr/>
        </p:nvSpPr>
        <p:spPr bwMode="auto">
          <a:xfrm>
            <a:off x="6392863" y="52625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7" name="Oval 146">
            <a:extLst>
              <a:ext uri="{FF2B5EF4-FFF2-40B4-BE49-F238E27FC236}">
                <a16:creationId xmlns:a16="http://schemas.microsoft.com/office/drawing/2014/main" id="{961BA63B-A5DC-AB1B-6AC7-ADAA3013497A}"/>
              </a:ext>
            </a:extLst>
          </p:cNvPr>
          <p:cNvSpPr/>
          <p:nvPr/>
        </p:nvSpPr>
        <p:spPr bwMode="auto">
          <a:xfrm>
            <a:off x="6329363" y="52165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8" name="Oval 147">
            <a:extLst>
              <a:ext uri="{FF2B5EF4-FFF2-40B4-BE49-F238E27FC236}">
                <a16:creationId xmlns:a16="http://schemas.microsoft.com/office/drawing/2014/main" id="{A181631E-8C70-3CC4-3A8C-28395A129306}"/>
              </a:ext>
            </a:extLst>
          </p:cNvPr>
          <p:cNvSpPr/>
          <p:nvPr/>
        </p:nvSpPr>
        <p:spPr bwMode="auto">
          <a:xfrm>
            <a:off x="6381750" y="52006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2" name="Oval 151">
            <a:extLst>
              <a:ext uri="{FF2B5EF4-FFF2-40B4-BE49-F238E27FC236}">
                <a16:creationId xmlns:a16="http://schemas.microsoft.com/office/drawing/2014/main" id="{83E7625F-1453-2AA3-96FD-14E9F4B2DB0A}"/>
              </a:ext>
            </a:extLst>
          </p:cNvPr>
          <p:cNvSpPr/>
          <p:nvPr/>
        </p:nvSpPr>
        <p:spPr bwMode="auto">
          <a:xfrm>
            <a:off x="6359525" y="52609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5" name="Oval 154">
            <a:extLst>
              <a:ext uri="{FF2B5EF4-FFF2-40B4-BE49-F238E27FC236}">
                <a16:creationId xmlns:a16="http://schemas.microsoft.com/office/drawing/2014/main" id="{573B94DD-D27E-7215-D4E2-A81396085906}"/>
              </a:ext>
            </a:extLst>
          </p:cNvPr>
          <p:cNvSpPr/>
          <p:nvPr/>
        </p:nvSpPr>
        <p:spPr bwMode="auto">
          <a:xfrm>
            <a:off x="6481763" y="5184775"/>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6" name="Oval 155">
            <a:extLst>
              <a:ext uri="{FF2B5EF4-FFF2-40B4-BE49-F238E27FC236}">
                <a16:creationId xmlns:a16="http://schemas.microsoft.com/office/drawing/2014/main" id="{8C109667-B316-A802-5C6F-2B961BCA94C6}"/>
              </a:ext>
            </a:extLst>
          </p:cNvPr>
          <p:cNvSpPr/>
          <p:nvPr/>
        </p:nvSpPr>
        <p:spPr bwMode="auto">
          <a:xfrm>
            <a:off x="6513513" y="5213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7" name="Oval 156">
            <a:extLst>
              <a:ext uri="{FF2B5EF4-FFF2-40B4-BE49-F238E27FC236}">
                <a16:creationId xmlns:a16="http://schemas.microsoft.com/office/drawing/2014/main" id="{49EA6C8D-F8EC-DFAE-3E1D-A18A592C77FA}"/>
              </a:ext>
            </a:extLst>
          </p:cNvPr>
          <p:cNvSpPr/>
          <p:nvPr/>
        </p:nvSpPr>
        <p:spPr bwMode="auto">
          <a:xfrm>
            <a:off x="6554788" y="52530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8" name="Oval 157">
            <a:extLst>
              <a:ext uri="{FF2B5EF4-FFF2-40B4-BE49-F238E27FC236}">
                <a16:creationId xmlns:a16="http://schemas.microsoft.com/office/drawing/2014/main" id="{CD1A4088-EDEA-B674-0F57-92A4967E5BD7}"/>
              </a:ext>
            </a:extLst>
          </p:cNvPr>
          <p:cNvSpPr/>
          <p:nvPr/>
        </p:nvSpPr>
        <p:spPr bwMode="auto">
          <a:xfrm>
            <a:off x="6470650"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9" name="Oval 158">
            <a:extLst>
              <a:ext uri="{FF2B5EF4-FFF2-40B4-BE49-F238E27FC236}">
                <a16:creationId xmlns:a16="http://schemas.microsoft.com/office/drawing/2014/main" id="{7B9160A1-3B7C-6AE9-95AC-58E178394350}"/>
              </a:ext>
            </a:extLst>
          </p:cNvPr>
          <p:cNvSpPr/>
          <p:nvPr/>
        </p:nvSpPr>
        <p:spPr bwMode="auto">
          <a:xfrm>
            <a:off x="6408738" y="52117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0" name="Oval 159">
            <a:extLst>
              <a:ext uri="{FF2B5EF4-FFF2-40B4-BE49-F238E27FC236}">
                <a16:creationId xmlns:a16="http://schemas.microsoft.com/office/drawing/2014/main" id="{4184FD15-82D6-D730-B720-3A3BE01FD37C}"/>
              </a:ext>
            </a:extLst>
          </p:cNvPr>
          <p:cNvSpPr/>
          <p:nvPr/>
        </p:nvSpPr>
        <p:spPr bwMode="auto">
          <a:xfrm>
            <a:off x="6461125" y="5195888"/>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2" name="Oval 161">
            <a:extLst>
              <a:ext uri="{FF2B5EF4-FFF2-40B4-BE49-F238E27FC236}">
                <a16:creationId xmlns:a16="http://schemas.microsoft.com/office/drawing/2014/main" id="{52DEB8FA-6972-D272-85C9-9C8FA7C59863}"/>
              </a:ext>
            </a:extLst>
          </p:cNvPr>
          <p:cNvSpPr/>
          <p:nvPr/>
        </p:nvSpPr>
        <p:spPr bwMode="auto">
          <a:xfrm>
            <a:off x="6438900" y="525621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 name="Oval 162">
            <a:extLst>
              <a:ext uri="{FF2B5EF4-FFF2-40B4-BE49-F238E27FC236}">
                <a16:creationId xmlns:a16="http://schemas.microsoft.com/office/drawing/2014/main" id="{E3187F6C-E635-228C-E23A-7C6AA98C565A}"/>
              </a:ext>
            </a:extLst>
          </p:cNvPr>
          <p:cNvSpPr/>
          <p:nvPr/>
        </p:nvSpPr>
        <p:spPr bwMode="auto">
          <a:xfrm>
            <a:off x="6275388" y="52276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4" name="Oval 163">
            <a:extLst>
              <a:ext uri="{FF2B5EF4-FFF2-40B4-BE49-F238E27FC236}">
                <a16:creationId xmlns:a16="http://schemas.microsoft.com/office/drawing/2014/main" id="{506387B3-C311-17A6-7F6F-9393DC5B2E55}"/>
              </a:ext>
            </a:extLst>
          </p:cNvPr>
          <p:cNvSpPr/>
          <p:nvPr/>
        </p:nvSpPr>
        <p:spPr bwMode="auto">
          <a:xfrm>
            <a:off x="6307138"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5" name="Oval 164">
            <a:extLst>
              <a:ext uri="{FF2B5EF4-FFF2-40B4-BE49-F238E27FC236}">
                <a16:creationId xmlns:a16="http://schemas.microsoft.com/office/drawing/2014/main" id="{9C2545C5-5096-EEAD-5C0C-D769BAF6DC13}"/>
              </a:ext>
            </a:extLst>
          </p:cNvPr>
          <p:cNvSpPr/>
          <p:nvPr/>
        </p:nvSpPr>
        <p:spPr bwMode="auto">
          <a:xfrm>
            <a:off x="6348413" y="529748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7" name="Oval 166">
            <a:extLst>
              <a:ext uri="{FF2B5EF4-FFF2-40B4-BE49-F238E27FC236}">
                <a16:creationId xmlns:a16="http://schemas.microsoft.com/office/drawing/2014/main" id="{9428FE79-1FE6-B279-32DB-69B391FDD581}"/>
              </a:ext>
            </a:extLst>
          </p:cNvPr>
          <p:cNvSpPr/>
          <p:nvPr/>
        </p:nvSpPr>
        <p:spPr bwMode="auto">
          <a:xfrm>
            <a:off x="6264276" y="530066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8" name="Oval 167">
            <a:extLst>
              <a:ext uri="{FF2B5EF4-FFF2-40B4-BE49-F238E27FC236}">
                <a16:creationId xmlns:a16="http://schemas.microsoft.com/office/drawing/2014/main" id="{4D5F290C-374A-6F57-7421-48E4EE81EF19}"/>
              </a:ext>
            </a:extLst>
          </p:cNvPr>
          <p:cNvSpPr/>
          <p:nvPr/>
        </p:nvSpPr>
        <p:spPr bwMode="auto">
          <a:xfrm>
            <a:off x="6202363" y="525621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9" name="Oval 168">
            <a:extLst>
              <a:ext uri="{FF2B5EF4-FFF2-40B4-BE49-F238E27FC236}">
                <a16:creationId xmlns:a16="http://schemas.microsoft.com/office/drawing/2014/main" id="{83EED2F3-FF0D-D3BF-E767-1033552A79D1}"/>
              </a:ext>
            </a:extLst>
          </p:cNvPr>
          <p:cNvSpPr/>
          <p:nvPr/>
        </p:nvSpPr>
        <p:spPr bwMode="auto">
          <a:xfrm>
            <a:off x="6254750" y="5240338"/>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0" name="Oval 169">
            <a:extLst>
              <a:ext uri="{FF2B5EF4-FFF2-40B4-BE49-F238E27FC236}">
                <a16:creationId xmlns:a16="http://schemas.microsoft.com/office/drawing/2014/main" id="{C71CE775-34B2-C897-539A-5096A3028A3D}"/>
              </a:ext>
            </a:extLst>
          </p:cNvPr>
          <p:cNvSpPr/>
          <p:nvPr/>
        </p:nvSpPr>
        <p:spPr bwMode="auto">
          <a:xfrm>
            <a:off x="6232525" y="5299075"/>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1" name="Oval 170">
            <a:extLst>
              <a:ext uri="{FF2B5EF4-FFF2-40B4-BE49-F238E27FC236}">
                <a16:creationId xmlns:a16="http://schemas.microsoft.com/office/drawing/2014/main" id="{13C9BCCC-7DE3-9AB6-96D4-358F3E663EAC}"/>
              </a:ext>
            </a:extLst>
          </p:cNvPr>
          <p:cNvSpPr/>
          <p:nvPr/>
        </p:nvSpPr>
        <p:spPr bwMode="auto">
          <a:xfrm>
            <a:off x="6353175" y="52228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2" name="Oval 171">
            <a:extLst>
              <a:ext uri="{FF2B5EF4-FFF2-40B4-BE49-F238E27FC236}">
                <a16:creationId xmlns:a16="http://schemas.microsoft.com/office/drawing/2014/main" id="{B4C890D3-9B19-463D-058A-8406781C1909}"/>
              </a:ext>
            </a:extLst>
          </p:cNvPr>
          <p:cNvSpPr/>
          <p:nvPr/>
        </p:nvSpPr>
        <p:spPr bwMode="auto">
          <a:xfrm>
            <a:off x="6386513" y="52530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3" name="Oval 172">
            <a:extLst>
              <a:ext uri="{FF2B5EF4-FFF2-40B4-BE49-F238E27FC236}">
                <a16:creationId xmlns:a16="http://schemas.microsoft.com/office/drawing/2014/main" id="{5280C663-9CAC-60A5-DAFF-06262047E1E4}"/>
              </a:ext>
            </a:extLst>
          </p:cNvPr>
          <p:cNvSpPr/>
          <p:nvPr/>
        </p:nvSpPr>
        <p:spPr bwMode="auto">
          <a:xfrm>
            <a:off x="6426200" y="52927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4" name="Oval 173">
            <a:extLst>
              <a:ext uri="{FF2B5EF4-FFF2-40B4-BE49-F238E27FC236}">
                <a16:creationId xmlns:a16="http://schemas.microsoft.com/office/drawing/2014/main" id="{965301C4-FCD4-4465-4CE2-414789DD07E8}"/>
              </a:ext>
            </a:extLst>
          </p:cNvPr>
          <p:cNvSpPr/>
          <p:nvPr/>
        </p:nvSpPr>
        <p:spPr bwMode="auto">
          <a:xfrm>
            <a:off x="6343650" y="52959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5" name="Oval 174">
            <a:extLst>
              <a:ext uri="{FF2B5EF4-FFF2-40B4-BE49-F238E27FC236}">
                <a16:creationId xmlns:a16="http://schemas.microsoft.com/office/drawing/2014/main" id="{88AC672C-94B9-1FF9-5686-940CD4C86CFE}"/>
              </a:ext>
            </a:extLst>
          </p:cNvPr>
          <p:cNvSpPr/>
          <p:nvPr/>
        </p:nvSpPr>
        <p:spPr bwMode="auto">
          <a:xfrm>
            <a:off x="6280150" y="52514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6" name="Oval 175">
            <a:extLst>
              <a:ext uri="{FF2B5EF4-FFF2-40B4-BE49-F238E27FC236}">
                <a16:creationId xmlns:a16="http://schemas.microsoft.com/office/drawing/2014/main" id="{2857D4FE-728F-EFFE-8853-1E3948C30482}"/>
              </a:ext>
            </a:extLst>
          </p:cNvPr>
          <p:cNvSpPr/>
          <p:nvPr/>
        </p:nvSpPr>
        <p:spPr bwMode="auto">
          <a:xfrm>
            <a:off x="6334125" y="5233988"/>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7" name="Oval 176">
            <a:extLst>
              <a:ext uri="{FF2B5EF4-FFF2-40B4-BE49-F238E27FC236}">
                <a16:creationId xmlns:a16="http://schemas.microsoft.com/office/drawing/2014/main" id="{AB14D64F-3BA8-BCA8-ABB2-6E5C1A21DC26}"/>
              </a:ext>
            </a:extLst>
          </p:cNvPr>
          <p:cNvSpPr/>
          <p:nvPr/>
        </p:nvSpPr>
        <p:spPr bwMode="auto">
          <a:xfrm>
            <a:off x="6311900" y="52943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38736" name="Group 20">
            <a:extLst>
              <a:ext uri="{FF2B5EF4-FFF2-40B4-BE49-F238E27FC236}">
                <a16:creationId xmlns:a16="http://schemas.microsoft.com/office/drawing/2014/main" id="{169BB1FA-FBC4-7D67-47F0-352F291BBB01}"/>
              </a:ext>
            </a:extLst>
          </p:cNvPr>
          <p:cNvGrpSpPr>
            <a:grpSpLocks/>
          </p:cNvGrpSpPr>
          <p:nvPr/>
        </p:nvGrpSpPr>
        <p:grpSpPr bwMode="auto">
          <a:xfrm rot="13156940">
            <a:off x="6166442" y="5216041"/>
            <a:ext cx="373914" cy="237225"/>
            <a:chOff x="4672362" y="5260024"/>
            <a:chExt cx="374025" cy="237203"/>
          </a:xfrm>
        </p:grpSpPr>
        <p:sp>
          <p:nvSpPr>
            <p:cNvPr id="178" name="Oval 177">
              <a:extLst>
                <a:ext uri="{FF2B5EF4-FFF2-40B4-BE49-F238E27FC236}">
                  <a16:creationId xmlns:a16="http://schemas.microsoft.com/office/drawing/2014/main" id="{3D6DD424-9A3E-FE28-6DDE-A877F521A657}"/>
                </a:ext>
              </a:extLst>
            </p:cNvPr>
            <p:cNvSpPr/>
            <p:nvPr/>
          </p:nvSpPr>
          <p:spPr>
            <a:xfrm>
              <a:off x="4817263" y="526123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9" name="Oval 178">
              <a:extLst>
                <a:ext uri="{FF2B5EF4-FFF2-40B4-BE49-F238E27FC236}">
                  <a16:creationId xmlns:a16="http://schemas.microsoft.com/office/drawing/2014/main" id="{6A89222C-2B45-1344-1A9E-82918E483845}"/>
                </a:ext>
              </a:extLst>
            </p:cNvPr>
            <p:cNvSpPr/>
            <p:nvPr/>
          </p:nvSpPr>
          <p:spPr>
            <a:xfrm>
              <a:off x="4913242" y="5239718"/>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2" name="Oval 181">
              <a:extLst>
                <a:ext uri="{FF2B5EF4-FFF2-40B4-BE49-F238E27FC236}">
                  <a16:creationId xmlns:a16="http://schemas.microsoft.com/office/drawing/2014/main" id="{5631A128-635B-3774-4505-3A7AC8A2160F}"/>
                </a:ext>
              </a:extLst>
            </p:cNvPr>
            <p:cNvSpPr/>
            <p:nvPr/>
          </p:nvSpPr>
          <p:spPr>
            <a:xfrm>
              <a:off x="4891667" y="532959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5" name="Oval 184">
              <a:extLst>
                <a:ext uri="{FF2B5EF4-FFF2-40B4-BE49-F238E27FC236}">
                  <a16:creationId xmlns:a16="http://schemas.microsoft.com/office/drawing/2014/main" id="{AA9884F4-EAE7-3CC5-9126-9BE039629818}"/>
                </a:ext>
              </a:extLst>
            </p:cNvPr>
            <p:cNvSpPr/>
            <p:nvPr/>
          </p:nvSpPr>
          <p:spPr>
            <a:xfrm>
              <a:off x="4877533" y="5330670"/>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6" name="Oval 185">
              <a:extLst>
                <a:ext uri="{FF2B5EF4-FFF2-40B4-BE49-F238E27FC236}">
                  <a16:creationId xmlns:a16="http://schemas.microsoft.com/office/drawing/2014/main" id="{8B8BD4F2-A76E-2096-559C-AC16F58B282B}"/>
                </a:ext>
              </a:extLst>
            </p:cNvPr>
            <p:cNvSpPr/>
            <p:nvPr/>
          </p:nvSpPr>
          <p:spPr>
            <a:xfrm>
              <a:off x="4747318" y="5283566"/>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8" name="Oval 187">
              <a:extLst>
                <a:ext uri="{FF2B5EF4-FFF2-40B4-BE49-F238E27FC236}">
                  <a16:creationId xmlns:a16="http://schemas.microsoft.com/office/drawing/2014/main" id="{9AC634EA-33BC-540C-F8C3-35378BCBAABF}"/>
                </a:ext>
              </a:extLst>
            </p:cNvPr>
            <p:cNvSpPr/>
            <p:nvPr/>
          </p:nvSpPr>
          <p:spPr>
            <a:xfrm>
              <a:off x="4850564" y="522170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9" name="Oval 188">
              <a:extLst>
                <a:ext uri="{FF2B5EF4-FFF2-40B4-BE49-F238E27FC236}">
                  <a16:creationId xmlns:a16="http://schemas.microsoft.com/office/drawing/2014/main" id="{C229E790-810F-DA70-7FE6-1DBAC91E231C}"/>
                </a:ext>
              </a:extLst>
            </p:cNvPr>
            <p:cNvSpPr/>
            <p:nvPr/>
          </p:nvSpPr>
          <p:spPr>
            <a:xfrm>
              <a:off x="4867608" y="5269477"/>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0" name="Oval 189">
              <a:extLst>
                <a:ext uri="{FF2B5EF4-FFF2-40B4-BE49-F238E27FC236}">
                  <a16:creationId xmlns:a16="http://schemas.microsoft.com/office/drawing/2014/main" id="{4464D7EB-7CE8-09FE-38BE-CC281C295413}"/>
                </a:ext>
              </a:extLst>
            </p:cNvPr>
            <p:cNvSpPr/>
            <p:nvPr/>
          </p:nvSpPr>
          <p:spPr>
            <a:xfrm>
              <a:off x="4898100" y="526053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1" name="Oval 190">
              <a:extLst>
                <a:ext uri="{FF2B5EF4-FFF2-40B4-BE49-F238E27FC236}">
                  <a16:creationId xmlns:a16="http://schemas.microsoft.com/office/drawing/2014/main" id="{8DBA25EF-B2AF-942D-BC60-8B4352CF2BE0}"/>
                </a:ext>
              </a:extLst>
            </p:cNvPr>
            <p:cNvSpPr/>
            <p:nvPr/>
          </p:nvSpPr>
          <p:spPr>
            <a:xfrm>
              <a:off x="5022359" y="5221335"/>
              <a:ext cx="17468"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2" name="Oval 191">
              <a:extLst>
                <a:ext uri="{FF2B5EF4-FFF2-40B4-BE49-F238E27FC236}">
                  <a16:creationId xmlns:a16="http://schemas.microsoft.com/office/drawing/2014/main" id="{4F860E07-62D9-70A2-6C11-55AC75EF1054}"/>
                </a:ext>
              </a:extLst>
            </p:cNvPr>
            <p:cNvSpPr/>
            <p:nvPr/>
          </p:nvSpPr>
          <p:spPr>
            <a:xfrm>
              <a:off x="4975801" y="531207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3" name="Oval 192">
              <a:extLst>
                <a:ext uri="{FF2B5EF4-FFF2-40B4-BE49-F238E27FC236}">
                  <a16:creationId xmlns:a16="http://schemas.microsoft.com/office/drawing/2014/main" id="{CCF56CF3-140F-093F-A583-12A0E4650209}"/>
                </a:ext>
              </a:extLst>
            </p:cNvPr>
            <p:cNvSpPr/>
            <p:nvPr/>
          </p:nvSpPr>
          <p:spPr>
            <a:xfrm>
              <a:off x="4984924" y="526993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4" name="Oval 193">
              <a:extLst>
                <a:ext uri="{FF2B5EF4-FFF2-40B4-BE49-F238E27FC236}">
                  <a16:creationId xmlns:a16="http://schemas.microsoft.com/office/drawing/2014/main" id="{B6D5CAA4-099F-8F72-AC78-D76506D1C06A}"/>
                </a:ext>
              </a:extLst>
            </p:cNvPr>
            <p:cNvSpPr/>
            <p:nvPr/>
          </p:nvSpPr>
          <p:spPr>
            <a:xfrm>
              <a:off x="4821506" y="5286480"/>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5" name="Oval 194">
              <a:extLst>
                <a:ext uri="{FF2B5EF4-FFF2-40B4-BE49-F238E27FC236}">
                  <a16:creationId xmlns:a16="http://schemas.microsoft.com/office/drawing/2014/main" id="{36CE8BA3-6535-E94C-AC48-378D312107D0}"/>
                </a:ext>
              </a:extLst>
            </p:cNvPr>
            <p:cNvSpPr/>
            <p:nvPr/>
          </p:nvSpPr>
          <p:spPr>
            <a:xfrm>
              <a:off x="4874356" y="526582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6" name="Oval 195">
              <a:extLst>
                <a:ext uri="{FF2B5EF4-FFF2-40B4-BE49-F238E27FC236}">
                  <a16:creationId xmlns:a16="http://schemas.microsoft.com/office/drawing/2014/main" id="{A0E88BCC-5E10-3E5B-C9DC-D28C5222C778}"/>
                </a:ext>
              </a:extLst>
            </p:cNvPr>
            <p:cNvSpPr/>
            <p:nvPr/>
          </p:nvSpPr>
          <p:spPr>
            <a:xfrm>
              <a:off x="4864683" y="533502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7" name="Oval 196">
              <a:extLst>
                <a:ext uri="{FF2B5EF4-FFF2-40B4-BE49-F238E27FC236}">
                  <a16:creationId xmlns:a16="http://schemas.microsoft.com/office/drawing/2014/main" id="{0FB16729-8687-E208-95AB-03BA5C78E9E2}"/>
                </a:ext>
              </a:extLst>
            </p:cNvPr>
            <p:cNvSpPr/>
            <p:nvPr/>
          </p:nvSpPr>
          <p:spPr>
            <a:xfrm>
              <a:off x="4749105" y="528825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8" name="Oval 197">
              <a:extLst>
                <a:ext uri="{FF2B5EF4-FFF2-40B4-BE49-F238E27FC236}">
                  <a16:creationId xmlns:a16="http://schemas.microsoft.com/office/drawing/2014/main" id="{44F36A5D-3446-BF82-1D26-5460ACB9D6BF}"/>
                </a:ext>
              </a:extLst>
            </p:cNvPr>
            <p:cNvSpPr/>
            <p:nvPr/>
          </p:nvSpPr>
          <p:spPr>
            <a:xfrm>
              <a:off x="4871183" y="5278859"/>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9" name="Oval 198">
              <a:extLst>
                <a:ext uri="{FF2B5EF4-FFF2-40B4-BE49-F238E27FC236}">
                  <a16:creationId xmlns:a16="http://schemas.microsoft.com/office/drawing/2014/main" id="{55EB6DC7-BD7E-920B-0656-21EA1A8E94DE}"/>
                </a:ext>
              </a:extLst>
            </p:cNvPr>
            <p:cNvSpPr/>
            <p:nvPr/>
          </p:nvSpPr>
          <p:spPr>
            <a:xfrm>
              <a:off x="4901193" y="5348989"/>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1" name="Oval 200">
              <a:extLst>
                <a:ext uri="{FF2B5EF4-FFF2-40B4-BE49-F238E27FC236}">
                  <a16:creationId xmlns:a16="http://schemas.microsoft.com/office/drawing/2014/main" id="{254F5641-751B-9D9C-FF6F-F26C70D6D2F2}"/>
                </a:ext>
              </a:extLst>
            </p:cNvPr>
            <p:cNvSpPr/>
            <p:nvPr/>
          </p:nvSpPr>
          <p:spPr>
            <a:xfrm>
              <a:off x="4798153" y="530557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2" name="Oval 201">
              <a:extLst>
                <a:ext uri="{FF2B5EF4-FFF2-40B4-BE49-F238E27FC236}">
                  <a16:creationId xmlns:a16="http://schemas.microsoft.com/office/drawing/2014/main" id="{863B7E6F-FCAE-4F69-682A-2661B0B7A2FE}"/>
                </a:ext>
              </a:extLst>
            </p:cNvPr>
            <p:cNvSpPr/>
            <p:nvPr/>
          </p:nvSpPr>
          <p:spPr>
            <a:xfrm>
              <a:off x="4672846" y="5323720"/>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3" name="Oval 202">
              <a:extLst>
                <a:ext uri="{FF2B5EF4-FFF2-40B4-BE49-F238E27FC236}">
                  <a16:creationId xmlns:a16="http://schemas.microsoft.com/office/drawing/2014/main" id="{84BFA017-FB17-FF28-0BA7-1C791D42A65A}"/>
                </a:ext>
              </a:extLst>
            </p:cNvPr>
            <p:cNvSpPr/>
            <p:nvPr/>
          </p:nvSpPr>
          <p:spPr>
            <a:xfrm>
              <a:off x="4725249" y="5307532"/>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 name="Oval 205">
              <a:extLst>
                <a:ext uri="{FF2B5EF4-FFF2-40B4-BE49-F238E27FC236}">
                  <a16:creationId xmlns:a16="http://schemas.microsoft.com/office/drawing/2014/main" id="{19121791-1DAD-6180-888E-DCD5C1EF6056}"/>
                </a:ext>
              </a:extLst>
            </p:cNvPr>
            <p:cNvSpPr/>
            <p:nvPr/>
          </p:nvSpPr>
          <p:spPr>
            <a:xfrm>
              <a:off x="4766449" y="5342272"/>
              <a:ext cx="22232"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 name="Oval 206">
              <a:extLst>
                <a:ext uri="{FF2B5EF4-FFF2-40B4-BE49-F238E27FC236}">
                  <a16:creationId xmlns:a16="http://schemas.microsoft.com/office/drawing/2014/main" id="{DD993B53-0F80-A762-80D0-E57997B49CA3}"/>
                </a:ext>
              </a:extLst>
            </p:cNvPr>
            <p:cNvSpPr/>
            <p:nvPr/>
          </p:nvSpPr>
          <p:spPr>
            <a:xfrm>
              <a:off x="4928837" y="5266580"/>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8" name="Oval 207">
              <a:extLst>
                <a:ext uri="{FF2B5EF4-FFF2-40B4-BE49-F238E27FC236}">
                  <a16:creationId xmlns:a16="http://schemas.microsoft.com/office/drawing/2014/main" id="{166E7E8E-3A46-20CF-0311-1C5CF5429E98}"/>
                </a:ext>
              </a:extLst>
            </p:cNvPr>
            <p:cNvSpPr/>
            <p:nvPr/>
          </p:nvSpPr>
          <p:spPr>
            <a:xfrm>
              <a:off x="4864797" y="5322626"/>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9" name="Oval 208">
              <a:extLst>
                <a:ext uri="{FF2B5EF4-FFF2-40B4-BE49-F238E27FC236}">
                  <a16:creationId xmlns:a16="http://schemas.microsoft.com/office/drawing/2014/main" id="{29066669-659D-66A1-6C68-B84C8B0C7507}"/>
                </a:ext>
              </a:extLst>
            </p:cNvPr>
            <p:cNvSpPr/>
            <p:nvPr/>
          </p:nvSpPr>
          <p:spPr>
            <a:xfrm>
              <a:off x="4899428" y="535993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0" name="Oval 209">
              <a:extLst>
                <a:ext uri="{FF2B5EF4-FFF2-40B4-BE49-F238E27FC236}">
                  <a16:creationId xmlns:a16="http://schemas.microsoft.com/office/drawing/2014/main" id="{42E8C4F9-5C8D-777B-ACA7-71D967A8B1F5}"/>
                </a:ext>
              </a:extLst>
            </p:cNvPr>
            <p:cNvSpPr/>
            <p:nvPr/>
          </p:nvSpPr>
          <p:spPr>
            <a:xfrm>
              <a:off x="4818313" y="535858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1" name="Oval 210">
              <a:extLst>
                <a:ext uri="{FF2B5EF4-FFF2-40B4-BE49-F238E27FC236}">
                  <a16:creationId xmlns:a16="http://schemas.microsoft.com/office/drawing/2014/main" id="{525863C3-D108-B308-AA3A-348FA2FCF33C}"/>
                </a:ext>
              </a:extLst>
            </p:cNvPr>
            <p:cNvSpPr/>
            <p:nvPr/>
          </p:nvSpPr>
          <p:spPr>
            <a:xfrm>
              <a:off x="4856320" y="5303316"/>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2" name="Oval 211">
              <a:extLst>
                <a:ext uri="{FF2B5EF4-FFF2-40B4-BE49-F238E27FC236}">
                  <a16:creationId xmlns:a16="http://schemas.microsoft.com/office/drawing/2014/main" id="{82B7011C-73D7-4853-90A1-7F09D456FDDA}"/>
                </a:ext>
              </a:extLst>
            </p:cNvPr>
            <p:cNvSpPr/>
            <p:nvPr/>
          </p:nvSpPr>
          <p:spPr>
            <a:xfrm>
              <a:off x="4805806" y="530318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3" name="Oval 212">
              <a:extLst>
                <a:ext uri="{FF2B5EF4-FFF2-40B4-BE49-F238E27FC236}">
                  <a16:creationId xmlns:a16="http://schemas.microsoft.com/office/drawing/2014/main" id="{C8C344E2-3EB0-0081-CA15-6A67539367A9}"/>
                </a:ext>
              </a:extLst>
            </p:cNvPr>
            <p:cNvSpPr/>
            <p:nvPr/>
          </p:nvSpPr>
          <p:spPr>
            <a:xfrm>
              <a:off x="4794995" y="5343771"/>
              <a:ext cx="22232"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4" name="Oval 213">
              <a:extLst>
                <a:ext uri="{FF2B5EF4-FFF2-40B4-BE49-F238E27FC236}">
                  <a16:creationId xmlns:a16="http://schemas.microsoft.com/office/drawing/2014/main" id="{1E636F8F-8B60-14C9-BFE0-55C6D123B4CC}"/>
                </a:ext>
              </a:extLst>
            </p:cNvPr>
            <p:cNvSpPr/>
            <p:nvPr/>
          </p:nvSpPr>
          <p:spPr>
            <a:xfrm>
              <a:off x="4967772" y="5288296"/>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5" name="Oval 214">
              <a:extLst>
                <a:ext uri="{FF2B5EF4-FFF2-40B4-BE49-F238E27FC236}">
                  <a16:creationId xmlns:a16="http://schemas.microsoft.com/office/drawing/2014/main" id="{54E25BBA-DF7E-24ED-BEC9-0CFA01761850}"/>
                </a:ext>
              </a:extLst>
            </p:cNvPr>
            <p:cNvSpPr/>
            <p:nvPr/>
          </p:nvSpPr>
          <p:spPr>
            <a:xfrm>
              <a:off x="4909256" y="5397015"/>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6" name="Oval 215">
              <a:extLst>
                <a:ext uri="{FF2B5EF4-FFF2-40B4-BE49-F238E27FC236}">
                  <a16:creationId xmlns:a16="http://schemas.microsoft.com/office/drawing/2014/main" id="{01DD0481-31CA-9616-91CA-F3F8D3FA9019}"/>
                </a:ext>
              </a:extLst>
            </p:cNvPr>
            <p:cNvSpPr/>
            <p:nvPr/>
          </p:nvSpPr>
          <p:spPr>
            <a:xfrm>
              <a:off x="5080157" y="5405580"/>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7" name="Oval 216">
              <a:extLst>
                <a:ext uri="{FF2B5EF4-FFF2-40B4-BE49-F238E27FC236}">
                  <a16:creationId xmlns:a16="http://schemas.microsoft.com/office/drawing/2014/main" id="{6E1064E6-7B91-AC7B-0448-EF7CBA481009}"/>
                </a:ext>
              </a:extLst>
            </p:cNvPr>
            <p:cNvSpPr/>
            <p:nvPr/>
          </p:nvSpPr>
          <p:spPr>
            <a:xfrm>
              <a:off x="4943982" y="5383728"/>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8" name="Oval 217">
              <a:extLst>
                <a:ext uri="{FF2B5EF4-FFF2-40B4-BE49-F238E27FC236}">
                  <a16:creationId xmlns:a16="http://schemas.microsoft.com/office/drawing/2014/main" id="{342B888B-FFC4-4D41-E91D-0AEFA6EBBB0A}"/>
                </a:ext>
              </a:extLst>
            </p:cNvPr>
            <p:cNvSpPr/>
            <p:nvPr/>
          </p:nvSpPr>
          <p:spPr>
            <a:xfrm>
              <a:off x="4807806" y="539588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9" name="Oval 218">
              <a:extLst>
                <a:ext uri="{FF2B5EF4-FFF2-40B4-BE49-F238E27FC236}">
                  <a16:creationId xmlns:a16="http://schemas.microsoft.com/office/drawing/2014/main" id="{E3305736-6D9B-8399-07AA-80E8A5604F13}"/>
                </a:ext>
              </a:extLst>
            </p:cNvPr>
            <p:cNvSpPr/>
            <p:nvPr/>
          </p:nvSpPr>
          <p:spPr>
            <a:xfrm>
              <a:off x="4950061" y="5302545"/>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0" name="Oval 219">
              <a:extLst>
                <a:ext uri="{FF2B5EF4-FFF2-40B4-BE49-F238E27FC236}">
                  <a16:creationId xmlns:a16="http://schemas.microsoft.com/office/drawing/2014/main" id="{FA1C19F5-B5D4-BA34-BD9B-2259816C4C12}"/>
                </a:ext>
              </a:extLst>
            </p:cNvPr>
            <p:cNvSpPr/>
            <p:nvPr/>
          </p:nvSpPr>
          <p:spPr>
            <a:xfrm>
              <a:off x="4923241" y="5343396"/>
              <a:ext cx="17467"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1" name="Oval 220">
              <a:extLst>
                <a:ext uri="{FF2B5EF4-FFF2-40B4-BE49-F238E27FC236}">
                  <a16:creationId xmlns:a16="http://schemas.microsoft.com/office/drawing/2014/main" id="{FED36319-96EF-62D3-9441-2F95B0D02CF9}"/>
                </a:ext>
              </a:extLst>
            </p:cNvPr>
            <p:cNvSpPr/>
            <p:nvPr/>
          </p:nvSpPr>
          <p:spPr>
            <a:xfrm>
              <a:off x="5047987" y="5311282"/>
              <a:ext cx="25408" cy="14286"/>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2" name="Oval 221">
              <a:extLst>
                <a:ext uri="{FF2B5EF4-FFF2-40B4-BE49-F238E27FC236}">
                  <a16:creationId xmlns:a16="http://schemas.microsoft.com/office/drawing/2014/main" id="{CC7E9A17-E434-72C6-C6F2-D0579F33076F}"/>
                </a:ext>
              </a:extLst>
            </p:cNvPr>
            <p:cNvSpPr/>
            <p:nvPr/>
          </p:nvSpPr>
          <p:spPr>
            <a:xfrm>
              <a:off x="5120608" y="5362251"/>
              <a:ext cx="17468"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3" name="Oval 222">
              <a:extLst>
                <a:ext uri="{FF2B5EF4-FFF2-40B4-BE49-F238E27FC236}">
                  <a16:creationId xmlns:a16="http://schemas.microsoft.com/office/drawing/2014/main" id="{26CFD299-8E60-C174-99A5-C8DEE473CC55}"/>
                </a:ext>
              </a:extLst>
            </p:cNvPr>
            <p:cNvSpPr/>
            <p:nvPr/>
          </p:nvSpPr>
          <p:spPr>
            <a:xfrm>
              <a:off x="5053273" y="541255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4" name="Oval 223">
              <a:extLst>
                <a:ext uri="{FF2B5EF4-FFF2-40B4-BE49-F238E27FC236}">
                  <a16:creationId xmlns:a16="http://schemas.microsoft.com/office/drawing/2014/main" id="{A9C8F3F2-23AA-7413-05B2-D82BCB16D879}"/>
                </a:ext>
              </a:extLst>
            </p:cNvPr>
            <p:cNvSpPr/>
            <p:nvPr/>
          </p:nvSpPr>
          <p:spPr>
            <a:xfrm>
              <a:off x="5045053" y="5379664"/>
              <a:ext cx="20644"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 name="Oval 224">
              <a:extLst>
                <a:ext uri="{FF2B5EF4-FFF2-40B4-BE49-F238E27FC236}">
                  <a16:creationId xmlns:a16="http://schemas.microsoft.com/office/drawing/2014/main" id="{45429036-44C8-9F18-83A4-ABDEC6C2BDF7}"/>
                </a:ext>
              </a:extLst>
            </p:cNvPr>
            <p:cNvSpPr/>
            <p:nvPr/>
          </p:nvSpPr>
          <p:spPr>
            <a:xfrm>
              <a:off x="4885123" y="53900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6" name="Oval 225">
              <a:extLst>
                <a:ext uri="{FF2B5EF4-FFF2-40B4-BE49-F238E27FC236}">
                  <a16:creationId xmlns:a16="http://schemas.microsoft.com/office/drawing/2014/main" id="{C7322E05-5E52-812B-9183-1C6DA072834B}"/>
                </a:ext>
              </a:extLst>
            </p:cNvPr>
            <p:cNvSpPr/>
            <p:nvPr/>
          </p:nvSpPr>
          <p:spPr>
            <a:xfrm>
              <a:off x="5046859" y="5325285"/>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7" name="Oval 226">
              <a:extLst>
                <a:ext uri="{FF2B5EF4-FFF2-40B4-BE49-F238E27FC236}">
                  <a16:creationId xmlns:a16="http://schemas.microsoft.com/office/drawing/2014/main" id="{CAF34405-B8D4-19E2-3551-EEE5DFB2EA69}"/>
                </a:ext>
              </a:extLst>
            </p:cNvPr>
            <p:cNvSpPr/>
            <p:nvPr/>
          </p:nvSpPr>
          <p:spPr>
            <a:xfrm>
              <a:off x="5000923" y="5358327"/>
              <a:ext cx="20643"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8" name="Oval 227">
              <a:extLst>
                <a:ext uri="{FF2B5EF4-FFF2-40B4-BE49-F238E27FC236}">
                  <a16:creationId xmlns:a16="http://schemas.microsoft.com/office/drawing/2014/main" id="{A0AA269C-EF3F-A834-8610-C93E055578A2}"/>
                </a:ext>
              </a:extLst>
            </p:cNvPr>
            <p:cNvSpPr/>
            <p:nvPr/>
          </p:nvSpPr>
          <p:spPr>
            <a:xfrm>
              <a:off x="4855808" y="5371177"/>
              <a:ext cx="17468" cy="14287"/>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 name="Oval 228">
              <a:extLst>
                <a:ext uri="{FF2B5EF4-FFF2-40B4-BE49-F238E27FC236}">
                  <a16:creationId xmlns:a16="http://schemas.microsoft.com/office/drawing/2014/main" id="{200E84D8-17DA-E0A7-23EA-36A47E274394}"/>
                </a:ext>
              </a:extLst>
            </p:cNvPr>
            <p:cNvSpPr/>
            <p:nvPr/>
          </p:nvSpPr>
          <p:spPr>
            <a:xfrm>
              <a:off x="4780204" y="5434861"/>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0" name="Oval 229">
              <a:extLst>
                <a:ext uri="{FF2B5EF4-FFF2-40B4-BE49-F238E27FC236}">
                  <a16:creationId xmlns:a16="http://schemas.microsoft.com/office/drawing/2014/main" id="{89BFD311-41D8-7722-79A3-C589B3A51C42}"/>
                </a:ext>
              </a:extLst>
            </p:cNvPr>
            <p:cNvSpPr/>
            <p:nvPr/>
          </p:nvSpPr>
          <p:spPr>
            <a:xfrm>
              <a:off x="4922092" y="5409784"/>
              <a:ext cx="20643" cy="12699"/>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1" name="Oval 230">
              <a:extLst>
                <a:ext uri="{FF2B5EF4-FFF2-40B4-BE49-F238E27FC236}">
                  <a16:creationId xmlns:a16="http://schemas.microsoft.com/office/drawing/2014/main" id="{F228484E-DF3D-6E88-41BE-FBF1F88ABB4D}"/>
                </a:ext>
              </a:extLst>
            </p:cNvPr>
            <p:cNvSpPr/>
            <p:nvPr/>
          </p:nvSpPr>
          <p:spPr>
            <a:xfrm>
              <a:off x="4740758" y="547941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2" name="Oval 231">
              <a:extLst>
                <a:ext uri="{FF2B5EF4-FFF2-40B4-BE49-F238E27FC236}">
                  <a16:creationId xmlns:a16="http://schemas.microsoft.com/office/drawing/2014/main" id="{C94DFB46-9076-4738-A656-4D5744DF6460}"/>
                </a:ext>
              </a:extLst>
            </p:cNvPr>
            <p:cNvSpPr/>
            <p:nvPr/>
          </p:nvSpPr>
          <p:spPr>
            <a:xfrm>
              <a:off x="4767822" y="537567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3" name="Oval 232">
              <a:extLst>
                <a:ext uri="{FF2B5EF4-FFF2-40B4-BE49-F238E27FC236}">
                  <a16:creationId xmlns:a16="http://schemas.microsoft.com/office/drawing/2014/main" id="{03D22879-EB6A-EB1F-4347-E6FFFAA3FB27}"/>
                </a:ext>
              </a:extLst>
            </p:cNvPr>
            <p:cNvSpPr/>
            <p:nvPr/>
          </p:nvSpPr>
          <p:spPr>
            <a:xfrm>
              <a:off x="4731157" y="541754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4" name="Oval 233">
              <a:extLst>
                <a:ext uri="{FF2B5EF4-FFF2-40B4-BE49-F238E27FC236}">
                  <a16:creationId xmlns:a16="http://schemas.microsoft.com/office/drawing/2014/main" id="{82043CDB-5278-1012-9B81-9FCB24311CE7}"/>
                </a:ext>
              </a:extLst>
            </p:cNvPr>
            <p:cNvSpPr/>
            <p:nvPr/>
          </p:nvSpPr>
          <p:spPr>
            <a:xfrm>
              <a:off x="4709474" y="54762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5" name="Oval 234">
              <a:extLst>
                <a:ext uri="{FF2B5EF4-FFF2-40B4-BE49-F238E27FC236}">
                  <a16:creationId xmlns:a16="http://schemas.microsoft.com/office/drawing/2014/main" id="{6AF05672-F26D-7E5C-E19B-4779BCCF7B5B}"/>
                </a:ext>
              </a:extLst>
            </p:cNvPr>
            <p:cNvSpPr/>
            <p:nvPr/>
          </p:nvSpPr>
          <p:spPr>
            <a:xfrm>
              <a:off x="4946644" y="5375296"/>
              <a:ext cx="17468"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6" name="Oval 235">
              <a:extLst>
                <a:ext uri="{FF2B5EF4-FFF2-40B4-BE49-F238E27FC236}">
                  <a16:creationId xmlns:a16="http://schemas.microsoft.com/office/drawing/2014/main" id="{1F54DAEE-3743-D221-D5D5-8FDD53E14BA9}"/>
                </a:ext>
              </a:extLst>
            </p:cNvPr>
            <p:cNvSpPr/>
            <p:nvPr/>
          </p:nvSpPr>
          <p:spPr>
            <a:xfrm>
              <a:off x="4863219" y="5428505"/>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7" name="Oval 236">
              <a:extLst>
                <a:ext uri="{FF2B5EF4-FFF2-40B4-BE49-F238E27FC236}">
                  <a16:creationId xmlns:a16="http://schemas.microsoft.com/office/drawing/2014/main" id="{780B6988-930D-D435-4DDD-9E4B01FD82BE}"/>
                </a:ext>
              </a:extLst>
            </p:cNvPr>
            <p:cNvSpPr/>
            <p:nvPr/>
          </p:nvSpPr>
          <p:spPr>
            <a:xfrm>
              <a:off x="4980422" y="5441363"/>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 name="Oval 237">
              <a:extLst>
                <a:ext uri="{FF2B5EF4-FFF2-40B4-BE49-F238E27FC236}">
                  <a16:creationId xmlns:a16="http://schemas.microsoft.com/office/drawing/2014/main" id="{C7CB6C63-FB4C-9001-EE8E-B46443746E83}"/>
                </a:ext>
              </a:extLst>
            </p:cNvPr>
            <p:cNvSpPr/>
            <p:nvPr/>
          </p:nvSpPr>
          <p:spPr>
            <a:xfrm>
              <a:off x="4889023" y="5376227"/>
              <a:ext cx="20643"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9" name="Oval 238">
              <a:extLst>
                <a:ext uri="{FF2B5EF4-FFF2-40B4-BE49-F238E27FC236}">
                  <a16:creationId xmlns:a16="http://schemas.microsoft.com/office/drawing/2014/main" id="{BD0B8D1F-47D3-3C02-664B-90ACD1A2FEF1}"/>
                </a:ext>
              </a:extLst>
            </p:cNvPr>
            <p:cNvSpPr/>
            <p:nvPr/>
          </p:nvSpPr>
          <p:spPr>
            <a:xfrm>
              <a:off x="4793390" y="541587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0" name="Oval 239">
              <a:extLst>
                <a:ext uri="{FF2B5EF4-FFF2-40B4-BE49-F238E27FC236}">
                  <a16:creationId xmlns:a16="http://schemas.microsoft.com/office/drawing/2014/main" id="{3E0523A1-C5F1-311A-9961-ECA6A63B4757}"/>
                </a:ext>
              </a:extLst>
            </p:cNvPr>
            <p:cNvSpPr/>
            <p:nvPr/>
          </p:nvSpPr>
          <p:spPr>
            <a:xfrm>
              <a:off x="4811938" y="541096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1" name="Oval 240">
              <a:extLst>
                <a:ext uri="{FF2B5EF4-FFF2-40B4-BE49-F238E27FC236}">
                  <a16:creationId xmlns:a16="http://schemas.microsoft.com/office/drawing/2014/main" id="{59CCF2AA-C1FE-9FC1-4A4B-FC43AA3E5F0E}"/>
                </a:ext>
              </a:extLst>
            </p:cNvPr>
            <p:cNvSpPr/>
            <p:nvPr/>
          </p:nvSpPr>
          <p:spPr>
            <a:xfrm>
              <a:off x="4818415" y="543642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04" name="Picture 103" descr="XIVIVO_Leuko.png">
            <a:extLst>
              <a:ext uri="{FF2B5EF4-FFF2-40B4-BE49-F238E27FC236}">
                <a16:creationId xmlns:a16="http://schemas.microsoft.com/office/drawing/2014/main" id="{ED86B7FD-727E-7CE8-4A13-5850CE42144A}"/>
              </a:ext>
            </a:extLst>
          </p:cNvPr>
          <p:cNvPicPr preferRelativeResize="0">
            <a:picLocks noChangeAspect="1"/>
          </p:cNvPicPr>
          <p:nvPr/>
        </p:nvPicPr>
        <p:blipFill rotWithShape="1">
          <a:blip r:embed="rId5" cstate="print"/>
          <a:srcRect l="7510" t="30326" r="53682" b="4403"/>
          <a:stretch/>
        </p:blipFill>
        <p:spPr bwMode="auto">
          <a:xfrm flipH="1">
            <a:off x="6264029" y="5204202"/>
            <a:ext cx="283875" cy="212284"/>
          </a:xfrm>
          <a:prstGeom prst="ellipse">
            <a:avLst/>
          </a:prstGeom>
        </p:spPr>
      </p:pic>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sp>
        <p:nvSpPr>
          <p:cNvPr id="238652" name="TextBox 49">
            <a:extLst>
              <a:ext uri="{FF2B5EF4-FFF2-40B4-BE49-F238E27FC236}">
                <a16:creationId xmlns:a16="http://schemas.microsoft.com/office/drawing/2014/main" id="{A669BC61-BF21-DE80-F4BA-05D1BB0E749C}"/>
              </a:ext>
            </a:extLst>
          </p:cNvPr>
          <p:cNvSpPr txBox="1">
            <a:spLocks noChangeArrowheads="1"/>
          </p:cNvSpPr>
          <p:nvPr/>
        </p:nvSpPr>
        <p:spPr bwMode="auto">
          <a:xfrm>
            <a:off x="1592264" y="5334000"/>
            <a:ext cx="23161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C5a</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Potent proinflammatory</a:t>
            </a:r>
            <a:br>
              <a:rPr lang="en-US" altLang="en-US" sz="1100" b="1">
                <a:solidFill>
                  <a:srgbClr val="F7AC47"/>
                </a:solidFill>
                <a:latin typeface="Arial Narrow"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 anaphylatoxin</a:t>
            </a:r>
          </a:p>
        </p:txBody>
      </p:sp>
      <p:sp>
        <p:nvSpPr>
          <p:cNvPr id="238653" name="TextBox 11">
            <a:extLst>
              <a:ext uri="{FF2B5EF4-FFF2-40B4-BE49-F238E27FC236}">
                <a16:creationId xmlns:a16="http://schemas.microsoft.com/office/drawing/2014/main" id="{E6744872-5B8D-A5E0-D709-57940E15A70A}"/>
              </a:ext>
            </a:extLst>
          </p:cNvPr>
          <p:cNvSpPr txBox="1">
            <a:spLocks noChangeArrowheads="1"/>
          </p:cNvSpPr>
          <p:nvPr/>
        </p:nvSpPr>
        <p:spPr bwMode="auto">
          <a:xfrm>
            <a:off x="1635126" y="4483100"/>
            <a:ext cx="231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C5b-9</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Membrane attack complex</a:t>
            </a:r>
          </a:p>
        </p:txBody>
      </p:sp>
      <p:pic>
        <p:nvPicPr>
          <p:cNvPr id="238654" name="Picture 40">
            <a:extLst>
              <a:ext uri="{FF2B5EF4-FFF2-40B4-BE49-F238E27FC236}">
                <a16:creationId xmlns:a16="http://schemas.microsoft.com/office/drawing/2014/main" id="{62643256-F831-5367-5D37-66C57B6320B8}"/>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67871" y="3775075"/>
            <a:ext cx="1166452" cy="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55" name="Picture 41" descr="XIVIVO_5b.png">
            <a:extLst>
              <a:ext uri="{FF2B5EF4-FFF2-40B4-BE49-F238E27FC236}">
                <a16:creationId xmlns:a16="http://schemas.microsoft.com/office/drawing/2014/main" id="{2BB9FB64-DF33-1B20-F1CB-23B791910C40}"/>
              </a:ext>
            </a:extLst>
          </p:cNvPr>
          <p:cNvPicPr preferRelativeResize="0">
            <a:picLocks noChangeAspect="1"/>
          </p:cNvPicPr>
          <p:nvPr/>
        </p:nvPicPr>
        <p:blipFill>
          <a:blip r:embed="rId11">
            <a:extLst>
              <a:ext uri="{28A0092B-C50C-407E-A947-70E740481C1C}">
                <a14:useLocalDpi xmlns:a14="http://schemas.microsoft.com/office/drawing/2010/main" val="0"/>
              </a:ext>
            </a:extLst>
          </a:blip>
          <a:srcRect l="19876" t="80621" r="68620" b="5829"/>
          <a:stretch>
            <a:fillRect/>
          </a:stretch>
        </p:blipFill>
        <p:spPr bwMode="auto">
          <a:xfrm>
            <a:off x="2628011" y="5129643"/>
            <a:ext cx="243895" cy="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12"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sp>
        <p:nvSpPr>
          <p:cNvPr id="153" name="Rectangle 152">
            <a:extLst>
              <a:ext uri="{FF2B5EF4-FFF2-40B4-BE49-F238E27FC236}">
                <a16:creationId xmlns:a16="http://schemas.microsoft.com/office/drawing/2014/main" id="{90C472B3-96BD-9AA5-301D-D6244C5DFF47}"/>
              </a:ext>
            </a:extLst>
          </p:cNvPr>
          <p:cNvSpPr/>
          <p:nvPr/>
        </p:nvSpPr>
        <p:spPr bwMode="auto">
          <a:xfrm>
            <a:off x="4600575" y="3167063"/>
            <a:ext cx="1976438" cy="881062"/>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31" name="TextBox 160">
            <a:extLst>
              <a:ext uri="{FF2B5EF4-FFF2-40B4-BE49-F238E27FC236}">
                <a16:creationId xmlns:a16="http://schemas.microsoft.com/office/drawing/2014/main" id="{915A09DD-3364-47E2-7BF0-C81B4AADD23C}"/>
              </a:ext>
            </a:extLst>
          </p:cNvPr>
          <p:cNvSpPr txBox="1">
            <a:spLocks noChangeArrowheads="1"/>
          </p:cNvSpPr>
          <p:nvPr/>
        </p:nvSpPr>
        <p:spPr bwMode="auto">
          <a:xfrm>
            <a:off x="4597400" y="3590925"/>
            <a:ext cx="182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NO scavenging/</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Reduced NO synthesis</a:t>
            </a:r>
          </a:p>
        </p:txBody>
      </p:sp>
      <p:grpSp>
        <p:nvGrpSpPr>
          <p:cNvPr id="238632" name="Group 39">
            <a:extLst>
              <a:ext uri="{FF2B5EF4-FFF2-40B4-BE49-F238E27FC236}">
                <a16:creationId xmlns:a16="http://schemas.microsoft.com/office/drawing/2014/main" id="{3A5B6AA5-1AC1-E529-BD0E-B0F065721513}"/>
              </a:ext>
            </a:extLst>
          </p:cNvPr>
          <p:cNvGrpSpPr>
            <a:grpSpLocks/>
          </p:cNvGrpSpPr>
          <p:nvPr/>
        </p:nvGrpSpPr>
        <p:grpSpPr bwMode="auto">
          <a:xfrm>
            <a:off x="5045694" y="3254978"/>
            <a:ext cx="1087868" cy="275704"/>
            <a:chOff x="4503627" y="3810993"/>
            <a:chExt cx="1474722" cy="373333"/>
          </a:xfrm>
        </p:grpSpPr>
        <p:grpSp>
          <p:nvGrpSpPr>
            <p:cNvPr id="67" name="Group 1150">
              <a:extLst>
                <a:ext uri="{FF2B5EF4-FFF2-40B4-BE49-F238E27FC236}">
                  <a16:creationId xmlns:a16="http://schemas.microsoft.com/office/drawing/2014/main" id="{370A12E2-202A-905E-C1A7-FC8120F9EAD1}"/>
                </a:ext>
              </a:extLst>
            </p:cNvPr>
            <p:cNvGrpSpPr/>
            <p:nvPr/>
          </p:nvGrpSpPr>
          <p:grpSpPr bwMode="auto">
            <a:xfrm>
              <a:off x="5704028" y="4048466"/>
              <a:ext cx="137537" cy="135388"/>
              <a:chOff x="3970020" y="2634785"/>
              <a:chExt cx="182880" cy="182880"/>
            </a:xfrm>
            <a:solidFill>
              <a:schemeClr val="accent6">
                <a:lumMod val="60000"/>
                <a:lumOff val="40000"/>
              </a:schemeClr>
            </a:solidFill>
          </p:grpSpPr>
          <p:sp>
            <p:nvSpPr>
              <p:cNvPr id="99" name="Oval 98">
                <a:extLst>
                  <a:ext uri="{FF2B5EF4-FFF2-40B4-BE49-F238E27FC236}">
                    <a16:creationId xmlns:a16="http://schemas.microsoft.com/office/drawing/2014/main" id="{934AE761-D4AF-B450-E492-C1682E431447}"/>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100" name="Oval 99">
                <a:extLst>
                  <a:ext uri="{FF2B5EF4-FFF2-40B4-BE49-F238E27FC236}">
                    <a16:creationId xmlns:a16="http://schemas.microsoft.com/office/drawing/2014/main" id="{CFB8109A-6ABD-6A78-4499-E93A1CB2A1A0}"/>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68" name="Group 1151">
              <a:extLst>
                <a:ext uri="{FF2B5EF4-FFF2-40B4-BE49-F238E27FC236}">
                  <a16:creationId xmlns:a16="http://schemas.microsoft.com/office/drawing/2014/main" id="{70CFAA22-E642-6295-0909-75B0C7A4001D}"/>
                </a:ext>
              </a:extLst>
            </p:cNvPr>
            <p:cNvGrpSpPr/>
            <p:nvPr/>
          </p:nvGrpSpPr>
          <p:grpSpPr bwMode="auto">
            <a:xfrm>
              <a:off x="5840609" y="4048466"/>
              <a:ext cx="137740" cy="135388"/>
              <a:chOff x="3970020" y="2634785"/>
              <a:chExt cx="182880" cy="182880"/>
            </a:xfrm>
            <a:solidFill>
              <a:schemeClr val="accent6">
                <a:lumMod val="60000"/>
                <a:lumOff val="40000"/>
              </a:schemeClr>
            </a:solidFill>
          </p:grpSpPr>
          <p:sp>
            <p:nvSpPr>
              <p:cNvPr id="97" name="Oval 96">
                <a:extLst>
                  <a:ext uri="{FF2B5EF4-FFF2-40B4-BE49-F238E27FC236}">
                    <a16:creationId xmlns:a16="http://schemas.microsoft.com/office/drawing/2014/main" id="{02FADABC-52B7-5973-771F-2D32AFD95551}"/>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98" name="Oval 97">
                <a:extLst>
                  <a:ext uri="{FF2B5EF4-FFF2-40B4-BE49-F238E27FC236}">
                    <a16:creationId xmlns:a16="http://schemas.microsoft.com/office/drawing/2014/main" id="{59F1B7DF-FD96-CC35-745A-7C819A7B6F63}"/>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7" name="Group 1513">
              <a:extLst>
                <a:ext uri="{FF2B5EF4-FFF2-40B4-BE49-F238E27FC236}">
                  <a16:creationId xmlns:a16="http://schemas.microsoft.com/office/drawing/2014/main" id="{DFC67BB8-CFE8-106F-D4AA-6973D4FCE187}"/>
                </a:ext>
              </a:extLst>
            </p:cNvPr>
            <p:cNvGrpSpPr>
              <a:grpSpLocks/>
            </p:cNvGrpSpPr>
            <p:nvPr/>
          </p:nvGrpSpPr>
          <p:grpSpPr bwMode="auto">
            <a:xfrm rot="-19885">
              <a:off x="4503627" y="4047790"/>
              <a:ext cx="136523" cy="136536"/>
              <a:chOff x="3969990" y="2646827"/>
              <a:chExt cx="182880" cy="182880"/>
            </a:xfrm>
          </p:grpSpPr>
          <p:sp>
            <p:nvSpPr>
              <p:cNvPr id="87" name="Oval 86">
                <a:extLst>
                  <a:ext uri="{FF2B5EF4-FFF2-40B4-BE49-F238E27FC236}">
                    <a16:creationId xmlns:a16="http://schemas.microsoft.com/office/drawing/2014/main" id="{5F645D9C-4AC8-09E4-8FE7-904607D5EF06}"/>
                  </a:ext>
                </a:extLst>
              </p:cNvPr>
              <p:cNvSpPr/>
              <p:nvPr/>
            </p:nvSpPr>
            <p:spPr>
              <a:xfrm>
                <a:off x="3758775" y="2526254"/>
                <a:ext cx="265213" cy="302325"/>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8" name="Oval 87">
                <a:extLst>
                  <a:ext uri="{FF2B5EF4-FFF2-40B4-BE49-F238E27FC236}">
                    <a16:creationId xmlns:a16="http://schemas.microsoft.com/office/drawing/2014/main" id="{2B77C02B-D980-B094-C454-D258607A85ED}"/>
                  </a:ext>
                </a:extLst>
              </p:cNvPr>
              <p:cNvSpPr/>
              <p:nvPr/>
            </p:nvSpPr>
            <p:spPr>
              <a:xfrm>
                <a:off x="4014995" y="2705668"/>
                <a:ext cx="63421" cy="63344"/>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8" name="Group 1514">
              <a:extLst>
                <a:ext uri="{FF2B5EF4-FFF2-40B4-BE49-F238E27FC236}">
                  <a16:creationId xmlns:a16="http://schemas.microsoft.com/office/drawing/2014/main" id="{016DC951-477B-1583-B324-3A6918159D8E}"/>
                </a:ext>
              </a:extLst>
            </p:cNvPr>
            <p:cNvGrpSpPr>
              <a:grpSpLocks/>
            </p:cNvGrpSpPr>
            <p:nvPr/>
          </p:nvGrpSpPr>
          <p:grpSpPr bwMode="auto">
            <a:xfrm rot="-19885">
              <a:off x="4641737" y="4046203"/>
              <a:ext cx="136523" cy="136536"/>
              <a:chOff x="3969984" y="2647885"/>
              <a:chExt cx="182880" cy="182880"/>
            </a:xfrm>
          </p:grpSpPr>
          <p:sp>
            <p:nvSpPr>
              <p:cNvPr id="85" name="Oval 84">
                <a:extLst>
                  <a:ext uri="{FF2B5EF4-FFF2-40B4-BE49-F238E27FC236}">
                    <a16:creationId xmlns:a16="http://schemas.microsoft.com/office/drawing/2014/main" id="{3A408ED0-B7E2-1A38-0D0C-F2160DA70556}"/>
                  </a:ext>
                </a:extLst>
              </p:cNvPr>
              <p:cNvSpPr/>
              <p:nvPr/>
            </p:nvSpPr>
            <p:spPr>
              <a:xfrm>
                <a:off x="3665992" y="2632664"/>
                <a:ext cx="302688" cy="97896"/>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6" name="Oval 85">
                <a:extLst>
                  <a:ext uri="{FF2B5EF4-FFF2-40B4-BE49-F238E27FC236}">
                    <a16:creationId xmlns:a16="http://schemas.microsoft.com/office/drawing/2014/main" id="{0308038C-A7D1-62E4-3EF2-B9F8155DC2DD}"/>
                  </a:ext>
                </a:extLst>
              </p:cNvPr>
              <p:cNvSpPr/>
              <p:nvPr/>
            </p:nvSpPr>
            <p:spPr>
              <a:xfrm>
                <a:off x="3726404" y="2690041"/>
                <a:ext cx="109545" cy="25913"/>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sp>
          <p:nvSpPr>
            <p:cNvPr id="78" name="Oval 77">
              <a:extLst>
                <a:ext uri="{FF2B5EF4-FFF2-40B4-BE49-F238E27FC236}">
                  <a16:creationId xmlns:a16="http://schemas.microsoft.com/office/drawing/2014/main" id="{7FF37E1D-0DBE-8321-808C-DEA1557E6D09}"/>
                </a:ext>
              </a:extLst>
            </p:cNvPr>
            <p:cNvSpPr/>
            <p:nvPr/>
          </p:nvSpPr>
          <p:spPr bwMode="auto">
            <a:xfrm>
              <a:off x="4784704" y="3812330"/>
              <a:ext cx="210899"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79" name="Oval 78">
              <a:extLst>
                <a:ext uri="{FF2B5EF4-FFF2-40B4-BE49-F238E27FC236}">
                  <a16:creationId xmlns:a16="http://schemas.microsoft.com/office/drawing/2014/main" id="{C6C6F7E3-2068-8161-C348-364E1D48E385}"/>
                </a:ext>
              </a:extLst>
            </p:cNvPr>
            <p:cNvSpPr/>
            <p:nvPr/>
          </p:nvSpPr>
          <p:spPr bwMode="auto">
            <a:xfrm>
              <a:off x="5014970" y="3812330"/>
              <a:ext cx="213051"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238641" name="TextBox 2366">
              <a:extLst>
                <a:ext uri="{FF2B5EF4-FFF2-40B4-BE49-F238E27FC236}">
                  <a16:creationId xmlns:a16="http://schemas.microsoft.com/office/drawing/2014/main" id="{841E5DF2-5CFB-20CA-96B3-384CC70A71B0}"/>
                </a:ext>
              </a:extLst>
            </p:cNvPr>
            <p:cNvSpPr txBox="1">
              <a:spLocks noChangeArrowheads="1"/>
            </p:cNvSpPr>
            <p:nvPr/>
          </p:nvSpPr>
          <p:spPr bwMode="auto">
            <a:xfrm>
              <a:off x="5243991" y="3810993"/>
              <a:ext cx="480243" cy="1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spcBef>
                  <a:spcPct val="0"/>
                </a:spcBef>
                <a:buNone/>
              </a:pPr>
              <a:r>
                <a:rPr lang="en-US" altLang="en-US" sz="1000">
                  <a:latin typeface="Arial" panose="020B0604020202020204" pitchFamily="34" charset="0"/>
                  <a:cs typeface="Arial" panose="020B0604020202020204" pitchFamily="34" charset="0"/>
                </a:rPr>
                <a:t>2NO</a:t>
              </a:r>
              <a:r>
                <a:rPr lang="en-US" altLang="en-US" sz="1000" baseline="-25000">
                  <a:latin typeface="Arial" panose="020B0604020202020204" pitchFamily="34" charset="0"/>
                  <a:cs typeface="Arial" panose="020B0604020202020204" pitchFamily="34" charset="0"/>
                </a:rPr>
                <a:t>3</a:t>
              </a:r>
              <a:r>
                <a:rPr lang="en-US" altLang="en-US" sz="1000">
                  <a:latin typeface="Arial" panose="020B0604020202020204" pitchFamily="34" charset="0"/>
                  <a:cs typeface="Arial" panose="020B0604020202020204" pitchFamily="34" charset="0"/>
                </a:rPr>
                <a:t>-</a:t>
              </a:r>
            </a:p>
          </p:txBody>
        </p:sp>
        <p:cxnSp>
          <p:nvCxnSpPr>
            <p:cNvPr id="238642" name="Straight Arrow Connector 1170">
              <a:extLst>
                <a:ext uri="{FF2B5EF4-FFF2-40B4-BE49-F238E27FC236}">
                  <a16:creationId xmlns:a16="http://schemas.microsoft.com/office/drawing/2014/main" id="{49238FD2-9EEF-3304-0220-714B7A561381}"/>
                </a:ext>
              </a:extLst>
            </p:cNvPr>
            <p:cNvCxnSpPr>
              <a:cxnSpLocks noChangeShapeType="1"/>
              <a:stCxn id="85" idx="6"/>
            </p:cNvCxnSpPr>
            <p:nvPr/>
          </p:nvCxnSpPr>
          <p:spPr bwMode="auto">
            <a:xfrm>
              <a:off x="4765559" y="4101769"/>
              <a:ext cx="925497" cy="0"/>
            </a:xfrm>
            <a:prstGeom prst="straightConnector1">
              <a:avLst/>
            </a:prstGeom>
            <a:noFill/>
            <a:ln w="9525" cap="rnd">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 name="Arc 82">
              <a:extLst>
                <a:ext uri="{FF2B5EF4-FFF2-40B4-BE49-F238E27FC236}">
                  <a16:creationId xmlns:a16="http://schemas.microsoft.com/office/drawing/2014/main" id="{B3E95D43-4F04-175C-D1E7-129820CEE757}"/>
                </a:ext>
              </a:extLst>
            </p:cNvPr>
            <p:cNvSpPr/>
            <p:nvPr/>
          </p:nvSpPr>
          <p:spPr bwMode="auto">
            <a:xfrm>
              <a:off x="5025731" y="3904764"/>
              <a:ext cx="430405" cy="182721"/>
            </a:xfrm>
            <a:prstGeom prst="arc">
              <a:avLst>
                <a:gd name="adj1" fmla="val 21205787"/>
                <a:gd name="adj2" fmla="val 10834088"/>
              </a:avLst>
            </a:prstGeom>
            <a:noFill/>
            <a:ln w="9525" cap="rnd">
              <a:solidFill>
                <a:schemeClr val="tx1"/>
              </a:solidFill>
              <a:round/>
              <a:headEnd type="triangle" w="med" len="med"/>
              <a:tailEnd type="none" w="med" len="med"/>
            </a:ln>
            <a:effectLst/>
          </p:spPr>
          <p:txBody>
            <a:bodyPr anchor="ctr"/>
            <a:lstStyle/>
            <a:p>
              <a:pPr algn="ctr">
                <a:defRPr/>
              </a:pPr>
              <a:endParaRPr lang="en-US" sz="1000">
                <a:solidFill>
                  <a:prstClr val="white"/>
                </a:solidFill>
                <a:latin typeface="Arial" panose="020B0604020202020204"/>
                <a:ea typeface="ヒラギノ角ゴ Pro W3" charset="-128"/>
              </a:endParaRPr>
            </a:p>
          </p:txBody>
        </p:sp>
      </p:grpSp>
      <p:sp>
        <p:nvSpPr>
          <p:cNvPr id="11" name="Rectangle 10">
            <a:extLst>
              <a:ext uri="{FF2B5EF4-FFF2-40B4-BE49-F238E27FC236}">
                <a16:creationId xmlns:a16="http://schemas.microsoft.com/office/drawing/2014/main" id="{CFBB61FF-B770-1F4E-6BFC-6087E0FD771C}"/>
              </a:ext>
            </a:extLst>
          </p:cNvPr>
          <p:cNvSpPr/>
          <p:nvPr/>
        </p:nvSpPr>
        <p:spPr>
          <a:xfrm>
            <a:off x="6529388" y="4554539"/>
            <a:ext cx="93662"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2" name="Rectangle 241">
            <a:extLst>
              <a:ext uri="{FF2B5EF4-FFF2-40B4-BE49-F238E27FC236}">
                <a16:creationId xmlns:a16="http://schemas.microsoft.com/office/drawing/2014/main" id="{6CCEC703-B88B-5467-5AFA-3EB1729B2AC5}"/>
              </a:ext>
            </a:extLst>
          </p:cNvPr>
          <p:cNvSpPr/>
          <p:nvPr/>
        </p:nvSpPr>
        <p:spPr>
          <a:xfrm>
            <a:off x="6792913" y="4940301"/>
            <a:ext cx="95250"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4" name="Rectangle 243">
            <a:extLst>
              <a:ext uri="{FF2B5EF4-FFF2-40B4-BE49-F238E27FC236}">
                <a16:creationId xmlns:a16="http://schemas.microsoft.com/office/drawing/2014/main" id="{B09C42F8-11ED-5414-8054-51F193065135}"/>
              </a:ext>
            </a:extLst>
          </p:cNvPr>
          <p:cNvSpPr/>
          <p:nvPr/>
        </p:nvSpPr>
        <p:spPr>
          <a:xfrm>
            <a:off x="6530976" y="5200651"/>
            <a:ext cx="93663"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2" name="Straight Arrow Connector 61">
            <a:extLst>
              <a:ext uri="{FF2B5EF4-FFF2-40B4-BE49-F238E27FC236}">
                <a16:creationId xmlns:a16="http://schemas.microsoft.com/office/drawing/2014/main" id="{5CF62AA7-C606-D297-BE45-4A53FF3E99AA}"/>
              </a:ext>
            </a:extLst>
          </p:cNvPr>
          <p:cNvCxnSpPr>
            <a:cxnSpLocks/>
          </p:cNvCxnSpPr>
          <p:nvPr/>
        </p:nvCxnSpPr>
        <p:spPr>
          <a:xfrm>
            <a:off x="1952864" y="5490297"/>
            <a:ext cx="5688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E961D9C-8FBE-F927-DF9A-13B1183DD3F9}"/>
              </a:ext>
            </a:extLst>
          </p:cNvPr>
          <p:cNvCxnSpPr>
            <a:cxnSpLocks/>
          </p:cNvCxnSpPr>
          <p:nvPr/>
        </p:nvCxnSpPr>
        <p:spPr>
          <a:xfrm>
            <a:off x="2042264" y="4184718"/>
            <a:ext cx="32069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05144-617C-F910-18E9-449597A9B9F0}"/>
              </a:ext>
            </a:extLst>
          </p:cNvPr>
          <p:cNvCxnSpPr>
            <a:cxnSpLocks/>
          </p:cNvCxnSpPr>
          <p:nvPr/>
        </p:nvCxnSpPr>
        <p:spPr>
          <a:xfrm>
            <a:off x="1952864" y="3806825"/>
            <a:ext cx="0" cy="16919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451B14-3A0A-C1E6-BE01-6463454589A3}"/>
              </a:ext>
            </a:extLst>
          </p:cNvPr>
          <p:cNvCxnSpPr>
            <a:cxnSpLocks/>
          </p:cNvCxnSpPr>
          <p:nvPr/>
        </p:nvCxnSpPr>
        <p:spPr>
          <a:xfrm>
            <a:off x="2050124" y="3804162"/>
            <a:ext cx="0" cy="3831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EA33BFE-98B5-DA9F-1289-9B84A5F57100}"/>
              </a:ext>
            </a:extLst>
          </p:cNvPr>
          <p:cNvCxnSpPr>
            <a:cxnSpLocks/>
          </p:cNvCxnSpPr>
          <p:nvPr/>
        </p:nvCxnSpPr>
        <p:spPr>
          <a:xfrm flipH="1">
            <a:off x="3334474" y="411570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115C152-49EB-6D9E-E20F-2860208475F7}"/>
              </a:ext>
            </a:extLst>
          </p:cNvPr>
          <p:cNvCxnSpPr>
            <a:cxnSpLocks/>
          </p:cNvCxnSpPr>
          <p:nvPr/>
        </p:nvCxnSpPr>
        <p:spPr>
          <a:xfrm flipH="1">
            <a:off x="3738563" y="2415093"/>
            <a:ext cx="5231" cy="17063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DBF880-1C0A-A73E-36B8-6FD4915A906F}"/>
              </a:ext>
            </a:extLst>
          </p:cNvPr>
          <p:cNvCxnSpPr>
            <a:cxnSpLocks/>
          </p:cNvCxnSpPr>
          <p:nvPr/>
        </p:nvCxnSpPr>
        <p:spPr>
          <a:xfrm>
            <a:off x="3743794" y="2417531"/>
            <a:ext cx="7725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E1B7532-7ED6-2C10-024E-8FE9B5E900F4}"/>
              </a:ext>
            </a:extLst>
          </p:cNvPr>
          <p:cNvCxnSpPr>
            <a:cxnSpLocks/>
          </p:cNvCxnSpPr>
          <p:nvPr/>
        </p:nvCxnSpPr>
        <p:spPr>
          <a:xfrm>
            <a:off x="3738563" y="4206875"/>
            <a:ext cx="0" cy="129275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BBAB4D1-BC1E-4BCF-DEF5-06F041035E1A}"/>
              </a:ext>
            </a:extLst>
          </p:cNvPr>
          <p:cNvCxnSpPr>
            <a:cxnSpLocks/>
          </p:cNvCxnSpPr>
          <p:nvPr/>
        </p:nvCxnSpPr>
        <p:spPr>
          <a:xfrm flipH="1" flipV="1">
            <a:off x="2995412" y="5491685"/>
            <a:ext cx="750288" cy="8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189522B-4D8B-1629-6071-44FD724ADCC3}"/>
              </a:ext>
            </a:extLst>
          </p:cNvPr>
          <p:cNvCxnSpPr>
            <a:cxnSpLocks/>
          </p:cNvCxnSpPr>
          <p:nvPr/>
        </p:nvCxnSpPr>
        <p:spPr>
          <a:xfrm flipH="1">
            <a:off x="3341611" y="421262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6A466EF9-DE97-B1E9-D423-6CCB0CEE1DE4}"/>
              </a:ext>
            </a:extLst>
          </p:cNvPr>
          <p:cNvCxnSpPr>
            <a:cxnSpLocks/>
          </p:cNvCxnSpPr>
          <p:nvPr/>
        </p:nvCxnSpPr>
        <p:spPr>
          <a:xfrm>
            <a:off x="4239858" y="3588206"/>
            <a:ext cx="2891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173A318-38B9-6A35-FA29-5D77C2C873E4}"/>
              </a:ext>
            </a:extLst>
          </p:cNvPr>
          <p:cNvCxnSpPr>
            <a:cxnSpLocks/>
          </p:cNvCxnSpPr>
          <p:nvPr/>
        </p:nvCxnSpPr>
        <p:spPr>
          <a:xfrm>
            <a:off x="4239573" y="3011105"/>
            <a:ext cx="0" cy="58578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8399489-D4FD-2A73-44B7-E8F0096415CF}"/>
              </a:ext>
            </a:extLst>
          </p:cNvPr>
          <p:cNvCxnSpPr>
            <a:cxnSpLocks/>
          </p:cNvCxnSpPr>
          <p:nvPr/>
        </p:nvCxnSpPr>
        <p:spPr>
          <a:xfrm flipH="1">
            <a:off x="4234851" y="3018976"/>
            <a:ext cx="129677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8607" name="Group 238606">
            <a:extLst>
              <a:ext uri="{FF2B5EF4-FFF2-40B4-BE49-F238E27FC236}">
                <a16:creationId xmlns:a16="http://schemas.microsoft.com/office/drawing/2014/main" id="{BCBB09E1-1EF8-5200-3ECB-6C87107A2AE0}"/>
              </a:ext>
            </a:extLst>
          </p:cNvPr>
          <p:cNvGrpSpPr/>
          <p:nvPr/>
        </p:nvGrpSpPr>
        <p:grpSpPr>
          <a:xfrm>
            <a:off x="4562475" y="2000250"/>
            <a:ext cx="2014538" cy="884238"/>
            <a:chOff x="4562475" y="2000250"/>
            <a:chExt cx="2014538" cy="884238"/>
          </a:xfrm>
        </p:grpSpPr>
        <p:sp>
          <p:nvSpPr>
            <p:cNvPr id="137" name="Rectangle 136">
              <a:extLst>
                <a:ext uri="{FF2B5EF4-FFF2-40B4-BE49-F238E27FC236}">
                  <a16:creationId xmlns:a16="http://schemas.microsoft.com/office/drawing/2014/main" id="{696E22B5-1A0E-3C80-EEF2-8371E5763819}"/>
                </a:ext>
              </a:extLst>
            </p:cNvPr>
            <p:cNvSpPr/>
            <p:nvPr/>
          </p:nvSpPr>
          <p:spPr bwMode="auto">
            <a:xfrm>
              <a:off x="4562475" y="2005013"/>
              <a:ext cx="2014538" cy="87947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38649" name="Picture 52" descr="XIVIVO_Lysis.png">
              <a:extLst>
                <a:ext uri="{FF2B5EF4-FFF2-40B4-BE49-F238E27FC236}">
                  <a16:creationId xmlns:a16="http://schemas.microsoft.com/office/drawing/2014/main" id="{706F5E77-EAA3-952D-6844-0ED90C0C1AE6}"/>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l="35074" t="3960"/>
            <a:stretch>
              <a:fillRect/>
            </a:stretch>
          </p:blipFill>
          <p:spPr bwMode="auto">
            <a:xfrm>
              <a:off x="5866373" y="2000250"/>
              <a:ext cx="642056" cy="7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51" name="TextBox 137">
              <a:extLst>
                <a:ext uri="{FF2B5EF4-FFF2-40B4-BE49-F238E27FC236}">
                  <a16:creationId xmlns:a16="http://schemas.microsoft.com/office/drawing/2014/main" id="{32D4CDD7-BDAF-D695-0E3E-16AAC9962170}"/>
                </a:ext>
              </a:extLst>
            </p:cNvPr>
            <p:cNvSpPr txBox="1">
              <a:spLocks noChangeArrowheads="1"/>
            </p:cNvSpPr>
            <p:nvPr/>
          </p:nvSpPr>
          <p:spPr bwMode="auto">
            <a:xfrm>
              <a:off x="4578350" y="2270125"/>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err="1">
                  <a:latin typeface="Arial" panose="020B0604020202020204" pitchFamily="34" charset="0"/>
                  <a:cs typeface="Arial" panose="020B0604020202020204" pitchFamily="34" charset="0"/>
                </a:rPr>
                <a:t>Hemolysis</a:t>
              </a:r>
              <a:endParaRPr lang="en-GB" altLang="en-US" sz="1600" b="1">
                <a:latin typeface="Arial" panose="020B0604020202020204" pitchFamily="34" charset="0"/>
                <a:cs typeface="Arial" panose="020B0604020202020204" pitchFamily="34" charset="0"/>
              </a:endParaRPr>
            </a:p>
          </p:txBody>
        </p:sp>
      </p:grpSp>
      <p:cxnSp>
        <p:nvCxnSpPr>
          <p:cNvPr id="313" name="Straight Arrow Connector 312">
            <a:extLst>
              <a:ext uri="{FF2B5EF4-FFF2-40B4-BE49-F238E27FC236}">
                <a16:creationId xmlns:a16="http://schemas.microsoft.com/office/drawing/2014/main" id="{12A04D14-FDC4-2084-AC5A-C08572324385}"/>
              </a:ext>
            </a:extLst>
          </p:cNvPr>
          <p:cNvCxnSpPr>
            <a:cxnSpLocks/>
          </p:cNvCxnSpPr>
          <p:nvPr/>
        </p:nvCxnSpPr>
        <p:spPr>
          <a:xfrm>
            <a:off x="3739782" y="5011654"/>
            <a:ext cx="34936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35BA4F1-2A53-76EF-F9B0-BB451D6F5638}"/>
              </a:ext>
            </a:extLst>
          </p:cNvPr>
          <p:cNvCxnSpPr>
            <a:cxnSpLocks/>
          </p:cNvCxnSpPr>
          <p:nvPr/>
        </p:nvCxnSpPr>
        <p:spPr>
          <a:xfrm>
            <a:off x="5109658" y="4595010"/>
            <a:ext cx="31559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45527943-5B2E-A29A-F447-B07EB72FB6DB}"/>
              </a:ext>
            </a:extLst>
          </p:cNvPr>
          <p:cNvCxnSpPr>
            <a:cxnSpLocks/>
          </p:cNvCxnSpPr>
          <p:nvPr/>
        </p:nvCxnSpPr>
        <p:spPr>
          <a:xfrm>
            <a:off x="5109658" y="5276056"/>
            <a:ext cx="31447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3C6AF9B-F697-F05F-336A-9F6533C485F1}"/>
              </a:ext>
            </a:extLst>
          </p:cNvPr>
          <p:cNvCxnSpPr>
            <a:cxnSpLocks/>
          </p:cNvCxnSpPr>
          <p:nvPr/>
        </p:nvCxnSpPr>
        <p:spPr>
          <a:xfrm>
            <a:off x="6572250" y="2270125"/>
            <a:ext cx="94615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F0B65B84-B616-55CB-EC5A-4FA830F5AC55}"/>
              </a:ext>
            </a:extLst>
          </p:cNvPr>
          <p:cNvSpPr/>
          <p:nvPr/>
        </p:nvSpPr>
        <p:spPr bwMode="auto">
          <a:xfrm>
            <a:off x="7559676" y="1908176"/>
            <a:ext cx="2651125" cy="1096963"/>
          </a:xfrm>
          <a:prstGeom prst="rect">
            <a:avLst/>
          </a:prstGeom>
          <a:solidFill>
            <a:schemeClr val="accent4">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prstClr val="white"/>
                </a:solidFill>
              </a:rPr>
              <a:t>End-organ damage</a:t>
            </a:r>
            <a:br>
              <a:rPr lang="en-US" sz="1400" b="1">
                <a:solidFill>
                  <a:prstClr val="white"/>
                </a:solidFill>
              </a:rPr>
            </a:br>
            <a:br>
              <a:rPr lang="en-US" sz="1400" b="1">
                <a:solidFill>
                  <a:prstClr val="white"/>
                </a:solidFill>
              </a:rPr>
            </a:br>
            <a:r>
              <a:rPr lang="en-US" sz="1200">
                <a:solidFill>
                  <a:prstClr val="white"/>
                </a:solidFill>
              </a:rPr>
              <a:t>eg, chronic kidney disease,</a:t>
            </a:r>
          </a:p>
          <a:p>
            <a:pPr algn="ctr">
              <a:defRPr/>
            </a:pPr>
            <a:r>
              <a:rPr lang="en-US" sz="1200">
                <a:solidFill>
                  <a:prstClr val="white"/>
                </a:solidFill>
              </a:rPr>
              <a:t>       pulmonary hypertension, </a:t>
            </a:r>
            <a:br>
              <a:rPr lang="en-US" sz="1200">
                <a:solidFill>
                  <a:prstClr val="white"/>
                </a:solidFill>
              </a:rPr>
            </a:br>
            <a:r>
              <a:rPr lang="en-US" sz="1200">
                <a:solidFill>
                  <a:prstClr val="white"/>
                </a:solidFill>
              </a:rPr>
              <a:t>liver damage</a:t>
            </a:r>
            <a:endParaRPr lang="en-US">
              <a:solidFill>
                <a:prstClr val="white"/>
              </a:solidFill>
            </a:endParaRPr>
          </a:p>
        </p:txBody>
      </p:sp>
      <p:sp>
        <p:nvSpPr>
          <p:cNvPr id="200" name="Footer Placeholder 1">
            <a:extLst>
              <a:ext uri="{FF2B5EF4-FFF2-40B4-BE49-F238E27FC236}">
                <a16:creationId xmlns:a16="http://schemas.microsoft.com/office/drawing/2014/main" id="{154CB80F-BF79-53F3-F452-10C51AA0FEDC}"/>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extLst>
      <p:ext uri="{BB962C8B-B14F-4D97-AF65-F5344CB8AC3E}">
        <p14:creationId xmlns:p14="http://schemas.microsoft.com/office/powerpoint/2010/main" val="4025958143"/>
      </p:ext>
    </p:ext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2" name="Straight Connector 291">
            <a:extLst>
              <a:ext uri="{FF2B5EF4-FFF2-40B4-BE49-F238E27FC236}">
                <a16:creationId xmlns:a16="http://schemas.microsoft.com/office/drawing/2014/main" id="{51DF163B-330A-8811-D67A-63ECC00984AF}"/>
              </a:ext>
            </a:extLst>
          </p:cNvPr>
          <p:cNvCxnSpPr>
            <a:cxnSpLocks/>
          </p:cNvCxnSpPr>
          <p:nvPr/>
        </p:nvCxnSpPr>
        <p:spPr>
          <a:xfrm>
            <a:off x="5531629" y="2884488"/>
            <a:ext cx="0" cy="1444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DC30001-8C8C-40D6-2240-8C5C8493DDD8}"/>
              </a:ext>
            </a:extLst>
          </p:cNvPr>
          <p:cNvSpPr/>
          <p:nvPr/>
        </p:nvSpPr>
        <p:spPr bwMode="auto">
          <a:xfrm>
            <a:off x="5459413" y="5010150"/>
            <a:ext cx="1165225"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1" name="Rectangle 100">
            <a:extLst>
              <a:ext uri="{FF2B5EF4-FFF2-40B4-BE49-F238E27FC236}">
                <a16:creationId xmlns:a16="http://schemas.microsoft.com/office/drawing/2014/main" id="{638572DF-64B5-6A02-D98F-FE38909C4514}"/>
              </a:ext>
            </a:extLst>
          </p:cNvPr>
          <p:cNvSpPr/>
          <p:nvPr/>
        </p:nvSpPr>
        <p:spPr bwMode="auto">
          <a:xfrm>
            <a:off x="5459413" y="4206875"/>
            <a:ext cx="1165225" cy="776288"/>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1" name="Rectangle 90">
            <a:extLst>
              <a:ext uri="{FF2B5EF4-FFF2-40B4-BE49-F238E27FC236}">
                <a16:creationId xmlns:a16="http://schemas.microsoft.com/office/drawing/2014/main" id="{B6568176-3C86-802D-55A4-5791B97CA02D}"/>
              </a:ext>
            </a:extLst>
          </p:cNvPr>
          <p:cNvSpPr/>
          <p:nvPr/>
        </p:nvSpPr>
        <p:spPr bwMode="auto">
          <a:xfrm>
            <a:off x="4113213" y="5026025"/>
            <a:ext cx="998537"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0" name="Rectangle 89">
            <a:extLst>
              <a:ext uri="{FF2B5EF4-FFF2-40B4-BE49-F238E27FC236}">
                <a16:creationId xmlns:a16="http://schemas.microsoft.com/office/drawing/2014/main" id="{92BC6DCD-0051-C0AF-8B53-63710C5979C9}"/>
              </a:ext>
            </a:extLst>
          </p:cNvPr>
          <p:cNvSpPr/>
          <p:nvPr/>
        </p:nvSpPr>
        <p:spPr bwMode="auto">
          <a:xfrm>
            <a:off x="4113213" y="4176713"/>
            <a:ext cx="998537" cy="820737"/>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3" name="TextBox 141">
            <a:extLst>
              <a:ext uri="{FF2B5EF4-FFF2-40B4-BE49-F238E27FC236}">
                <a16:creationId xmlns:a16="http://schemas.microsoft.com/office/drawing/2014/main" id="{BC1A601D-6591-9105-2AA0-ED8375E616C4}"/>
              </a:ext>
            </a:extLst>
          </p:cNvPr>
          <p:cNvSpPr txBox="1">
            <a:spLocks noChangeArrowheads="1"/>
          </p:cNvSpPr>
          <p:nvPr/>
        </p:nvSpPr>
        <p:spPr bwMode="auto">
          <a:xfrm>
            <a:off x="5429250" y="4170363"/>
            <a:ext cx="1354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ts val="600"/>
              </a:spcBef>
              <a:buNone/>
            </a:pPr>
            <a:r>
              <a:rPr lang="en-GB" altLang="en-US" sz="1100" b="1">
                <a:latin typeface="Arial" panose="020B0604020202020204" pitchFamily="34" charset="0"/>
                <a:cs typeface="Arial" panose="020B0604020202020204" pitchFamily="34" charset="0"/>
              </a:rPr>
              <a:t>Fibrinogen cleavage</a:t>
            </a:r>
          </a:p>
          <a:p>
            <a:pPr>
              <a:lnSpc>
                <a:spcPct val="100000"/>
              </a:lnSpc>
              <a:spcBef>
                <a:spcPts val="600"/>
              </a:spcBef>
              <a:buNone/>
            </a:pPr>
            <a:r>
              <a:rPr lang="en-GB" altLang="en-US" sz="1100" b="1">
                <a:latin typeface="Arial" panose="020B0604020202020204" pitchFamily="34" charset="0"/>
                <a:cs typeface="Arial" panose="020B0604020202020204" pitchFamily="34" charset="0"/>
              </a:rPr>
              <a:t>Platelet aggregation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DFF3F7AF-F741-CBD9-7847-18B1A289C0A7}"/>
              </a:ext>
            </a:extLst>
          </p:cNvPr>
          <p:cNvSpPr/>
          <p:nvPr/>
        </p:nvSpPr>
        <p:spPr bwMode="auto">
          <a:xfrm>
            <a:off x="5462588" y="4308475"/>
            <a:ext cx="1136650" cy="139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0" name="Rectangle 139">
            <a:extLst>
              <a:ext uri="{FF2B5EF4-FFF2-40B4-BE49-F238E27FC236}">
                <a16:creationId xmlns:a16="http://schemas.microsoft.com/office/drawing/2014/main" id="{198691A9-08C3-5A6B-A63D-5E748DE13274}"/>
              </a:ext>
            </a:extLst>
          </p:cNvPr>
          <p:cNvSpPr/>
          <p:nvPr/>
        </p:nvSpPr>
        <p:spPr bwMode="auto">
          <a:xfrm>
            <a:off x="4057650" y="4300538"/>
            <a:ext cx="968374" cy="138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8" name="TextBox 142">
            <a:extLst>
              <a:ext uri="{FF2B5EF4-FFF2-40B4-BE49-F238E27FC236}">
                <a16:creationId xmlns:a16="http://schemas.microsoft.com/office/drawing/2014/main" id="{FF75770E-5955-0CD2-6111-5353AB319CD0}"/>
              </a:ext>
            </a:extLst>
          </p:cNvPr>
          <p:cNvSpPr txBox="1">
            <a:spLocks noChangeArrowheads="1"/>
          </p:cNvSpPr>
          <p:nvPr/>
        </p:nvSpPr>
        <p:spPr bwMode="auto">
          <a:xfrm>
            <a:off x="4286250" y="4376738"/>
            <a:ext cx="9191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Platelet activation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pic>
        <p:nvPicPr>
          <p:cNvPr id="23" name="Picture 74" descr="XIVIVO_Platelets.png">
            <a:extLst>
              <a:ext uri="{FF2B5EF4-FFF2-40B4-BE49-F238E27FC236}">
                <a16:creationId xmlns:a16="http://schemas.microsoft.com/office/drawing/2014/main" id="{FCBC8573-07D9-84FA-7335-A40E3A2D474D}"/>
              </a:ext>
            </a:extLst>
          </p:cNvPr>
          <p:cNvPicPr preferRelativeResize="0">
            <a:picLocks noChangeAspect="1"/>
          </p:cNvPicPr>
          <p:nvPr/>
        </p:nvPicPr>
        <p:blipFill rotWithShape="1">
          <a:blip r:embed="rId4"/>
          <a:srcRect l="58045" t="6724" r="13031" b="26608"/>
          <a:stretch/>
        </p:blipFill>
        <p:spPr bwMode="auto">
          <a:xfrm>
            <a:off x="6118021" y="4334125"/>
            <a:ext cx="518958" cy="460267"/>
          </a:xfrm>
          <a:prstGeom prst="ellipse">
            <a:avLst/>
          </a:prstGeom>
        </p:spPr>
      </p:pic>
      <p:pic>
        <p:nvPicPr>
          <p:cNvPr id="77" name="Picture 76" descr="XIVIVO_Leuko.png">
            <a:extLst>
              <a:ext uri="{FF2B5EF4-FFF2-40B4-BE49-F238E27FC236}">
                <a16:creationId xmlns:a16="http://schemas.microsoft.com/office/drawing/2014/main" id="{4A4650A1-3B02-D944-5E4F-B86872C614D0}"/>
              </a:ext>
            </a:extLst>
          </p:cNvPr>
          <p:cNvPicPr preferRelativeResize="0">
            <a:picLocks noChangeAspect="1"/>
          </p:cNvPicPr>
          <p:nvPr/>
        </p:nvPicPr>
        <p:blipFill rotWithShape="1">
          <a:blip r:embed="rId5" cstate="print"/>
          <a:srcRect l="7510" t="30326" r="53682" b="4403"/>
          <a:stretch/>
        </p:blipFill>
        <p:spPr bwMode="auto">
          <a:xfrm rot="20700000">
            <a:off x="4064459" y="5068009"/>
            <a:ext cx="283875" cy="212284"/>
          </a:xfrm>
          <a:prstGeom prst="ellipse">
            <a:avLst/>
          </a:prstGeom>
        </p:spPr>
      </p:pic>
      <p:pic>
        <p:nvPicPr>
          <p:cNvPr id="81" name="Picture 80" descr="XIVIVO_Leuko.png">
            <a:extLst>
              <a:ext uri="{FF2B5EF4-FFF2-40B4-BE49-F238E27FC236}">
                <a16:creationId xmlns:a16="http://schemas.microsoft.com/office/drawing/2014/main" id="{07D4E3AE-E77C-A38B-87E7-8FD9C1D52EC1}"/>
              </a:ext>
            </a:extLst>
          </p:cNvPr>
          <p:cNvPicPr preferRelativeResize="0">
            <a:picLocks noChangeAspect="1"/>
          </p:cNvPicPr>
          <p:nvPr/>
        </p:nvPicPr>
        <p:blipFill rotWithShape="1">
          <a:blip r:embed="rId5" cstate="print"/>
          <a:srcRect l="7510" t="30326" r="53682" b="4403"/>
          <a:stretch/>
        </p:blipFill>
        <p:spPr bwMode="auto">
          <a:xfrm flipH="1">
            <a:off x="4138292" y="5278013"/>
            <a:ext cx="283875" cy="212284"/>
          </a:xfrm>
          <a:prstGeom prst="ellipse">
            <a:avLst/>
          </a:prstGeom>
        </p:spPr>
      </p:pic>
      <p:pic>
        <p:nvPicPr>
          <p:cNvPr id="95" name="Picture 94" descr="XIVIVO_Platelets.png">
            <a:extLst>
              <a:ext uri="{FF2B5EF4-FFF2-40B4-BE49-F238E27FC236}">
                <a16:creationId xmlns:a16="http://schemas.microsoft.com/office/drawing/2014/main" id="{BEF0EC97-57B4-3FD4-2CE7-0ED74DE50714}"/>
              </a:ext>
            </a:extLst>
          </p:cNvPr>
          <p:cNvPicPr preferRelativeResize="0">
            <a:picLocks noChangeAspect="1"/>
          </p:cNvPicPr>
          <p:nvPr/>
        </p:nvPicPr>
        <p:blipFill rotWithShape="1">
          <a:blip r:embed="rId6" cstate="print"/>
          <a:srcRect l="42635" t="17592" r="39563" b="40150"/>
          <a:stretch/>
        </p:blipFill>
        <p:spPr bwMode="auto">
          <a:xfrm rot="18900000">
            <a:off x="4259961" y="4460026"/>
            <a:ext cx="93968" cy="239420"/>
          </a:xfrm>
          <a:prstGeom prst="ellipse">
            <a:avLst/>
          </a:prstGeom>
          <a:effectLst>
            <a:glow rad="63500">
              <a:schemeClr val="accent3">
                <a:satMod val="175000"/>
                <a:alpha val="40000"/>
              </a:schemeClr>
            </a:glow>
          </a:effectLst>
        </p:spPr>
      </p:pic>
      <p:pic>
        <p:nvPicPr>
          <p:cNvPr id="110" name="Picture 109" descr="XIVIVO_Platelets.png">
            <a:extLst>
              <a:ext uri="{FF2B5EF4-FFF2-40B4-BE49-F238E27FC236}">
                <a16:creationId xmlns:a16="http://schemas.microsoft.com/office/drawing/2014/main" id="{1446EDDB-5BE7-8251-4096-E39510AA7198}"/>
              </a:ext>
            </a:extLst>
          </p:cNvPr>
          <p:cNvPicPr preferRelativeResize="0">
            <a:picLocks noChangeAspect="1"/>
          </p:cNvPicPr>
          <p:nvPr/>
        </p:nvPicPr>
        <p:blipFill rotWithShape="1">
          <a:blip r:embed="rId7" cstate="print"/>
          <a:srcRect l="42635" t="17592" r="39563" b="40150"/>
          <a:stretch/>
        </p:blipFill>
        <p:spPr bwMode="auto">
          <a:xfrm rot="10800000">
            <a:off x="4192973" y="4241124"/>
            <a:ext cx="161844" cy="370589"/>
          </a:xfrm>
          <a:prstGeom prst="ellipse">
            <a:avLst/>
          </a:prstGeom>
          <a:effectLst>
            <a:glow rad="63500">
              <a:schemeClr val="accent3">
                <a:satMod val="175000"/>
                <a:alpha val="40000"/>
              </a:schemeClr>
            </a:glow>
          </a:effectLst>
        </p:spPr>
      </p:pic>
      <p:pic>
        <p:nvPicPr>
          <p:cNvPr id="111" name="Picture 110" descr="XIVIVO_Platelets.png">
            <a:extLst>
              <a:ext uri="{FF2B5EF4-FFF2-40B4-BE49-F238E27FC236}">
                <a16:creationId xmlns:a16="http://schemas.microsoft.com/office/drawing/2014/main" id="{A9BA067B-4664-D854-77E4-A94AF8A8B8D8}"/>
              </a:ext>
            </a:extLst>
          </p:cNvPr>
          <p:cNvPicPr preferRelativeResize="0">
            <a:picLocks noChangeAspect="1"/>
          </p:cNvPicPr>
          <p:nvPr/>
        </p:nvPicPr>
        <p:blipFill rotWithShape="1">
          <a:blip r:embed="rId8"/>
          <a:srcRect l="42635" t="17592" r="39563" b="40150"/>
          <a:stretch/>
        </p:blipFill>
        <p:spPr bwMode="auto">
          <a:xfrm rot="18900000">
            <a:off x="4100768" y="4454473"/>
            <a:ext cx="140533" cy="235615"/>
          </a:xfrm>
          <a:prstGeom prst="ellipse">
            <a:avLst/>
          </a:prstGeom>
          <a:effectLst>
            <a:glow rad="63500">
              <a:schemeClr val="accent3">
                <a:satMod val="175000"/>
                <a:alpha val="40000"/>
              </a:schemeClr>
            </a:glow>
          </a:effectLst>
        </p:spPr>
      </p:pic>
      <p:pic>
        <p:nvPicPr>
          <p:cNvPr id="117" name="Picture 116" descr="XIVIVO_Platelets.png">
            <a:extLst>
              <a:ext uri="{FF2B5EF4-FFF2-40B4-BE49-F238E27FC236}">
                <a16:creationId xmlns:a16="http://schemas.microsoft.com/office/drawing/2014/main" id="{261A7782-A81E-A381-5CA8-4D39FC4BAA46}"/>
              </a:ext>
            </a:extLst>
          </p:cNvPr>
          <p:cNvPicPr preferRelativeResize="0">
            <a:picLocks noChangeAspect="1"/>
          </p:cNvPicPr>
          <p:nvPr/>
        </p:nvPicPr>
        <p:blipFill rotWithShape="1">
          <a:blip r:embed="rId9" cstate="print"/>
          <a:srcRect l="42635" t="17592" r="39563" b="40150"/>
          <a:stretch/>
        </p:blipFill>
        <p:spPr bwMode="auto">
          <a:xfrm rot="18000000">
            <a:off x="4120994" y="4685424"/>
            <a:ext cx="235907" cy="235513"/>
          </a:xfrm>
          <a:prstGeom prst="ellipse">
            <a:avLst/>
          </a:prstGeom>
          <a:effectLst>
            <a:glow rad="63500">
              <a:schemeClr val="accent3">
                <a:satMod val="175000"/>
                <a:alpha val="40000"/>
              </a:schemeClr>
            </a:glow>
          </a:effectLst>
        </p:spPr>
      </p:pic>
      <p:sp>
        <p:nvSpPr>
          <p:cNvPr id="238677" name="Rectangle 6">
            <a:extLst>
              <a:ext uri="{FF2B5EF4-FFF2-40B4-BE49-F238E27FC236}">
                <a16:creationId xmlns:a16="http://schemas.microsoft.com/office/drawing/2014/main" id="{BE08D7EF-DBA6-940C-C4A7-3BE7FDA5640C}"/>
              </a:ext>
            </a:extLst>
          </p:cNvPr>
          <p:cNvSpPr>
            <a:spLocks noChangeArrowheads="1"/>
          </p:cNvSpPr>
          <p:nvPr/>
        </p:nvSpPr>
        <p:spPr bwMode="auto">
          <a:xfrm>
            <a:off x="4310063" y="5067300"/>
            <a:ext cx="8842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100" b="1">
                <a:latin typeface="Arial" panose="020B0604020202020204" pitchFamily="34" charset="0"/>
                <a:cs typeface="Arial" panose="020B0604020202020204" pitchFamily="34" charset="0"/>
              </a:rPr>
              <a:t>Leukocyte</a:t>
            </a:r>
            <a:br>
              <a:rPr lang="en-US" altLang="en-US" sz="1100" b="1">
                <a:latin typeface="Arial" panose="020B0604020202020204" pitchFamily="34" charset="0"/>
                <a:cs typeface="Arial" panose="020B0604020202020204" pitchFamily="34" charset="0"/>
              </a:rPr>
            </a:br>
            <a:r>
              <a:rPr lang="en-US" altLang="en-US" sz="1100" b="1">
                <a:latin typeface="Arial" panose="020B0604020202020204" pitchFamily="34" charset="0"/>
                <a:cs typeface="Arial" panose="020B0604020202020204" pitchFamily="34" charset="0"/>
              </a:rPr>
              <a:t>activation</a:t>
            </a:r>
          </a:p>
        </p:txBody>
      </p:sp>
      <p:sp>
        <p:nvSpPr>
          <p:cNvPr id="238678" name="TextBox 91">
            <a:extLst>
              <a:ext uri="{FF2B5EF4-FFF2-40B4-BE49-F238E27FC236}">
                <a16:creationId xmlns:a16="http://schemas.microsoft.com/office/drawing/2014/main" id="{11E5A0E3-710C-5A7C-8938-CCBA013F88F8}"/>
              </a:ext>
            </a:extLst>
          </p:cNvPr>
          <p:cNvSpPr txBox="1">
            <a:spLocks noChangeArrowheads="1"/>
          </p:cNvSpPr>
          <p:nvPr/>
        </p:nvSpPr>
        <p:spPr bwMode="auto">
          <a:xfrm>
            <a:off x="5459413" y="5054600"/>
            <a:ext cx="1354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Cytokine</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release</a:t>
            </a:r>
          </a:p>
        </p:txBody>
      </p:sp>
      <p:sp>
        <p:nvSpPr>
          <p:cNvPr id="20" name="Oval 19">
            <a:extLst>
              <a:ext uri="{FF2B5EF4-FFF2-40B4-BE49-F238E27FC236}">
                <a16:creationId xmlns:a16="http://schemas.microsoft.com/office/drawing/2014/main" id="{A6807AC1-3BF7-880C-4D3C-2DD468ED4F1F}"/>
              </a:ext>
            </a:extLst>
          </p:cNvPr>
          <p:cNvSpPr/>
          <p:nvPr/>
        </p:nvSpPr>
        <p:spPr bwMode="auto">
          <a:xfrm>
            <a:off x="6342064" y="5086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5" name="Oval 104">
            <a:extLst>
              <a:ext uri="{FF2B5EF4-FFF2-40B4-BE49-F238E27FC236}">
                <a16:creationId xmlns:a16="http://schemas.microsoft.com/office/drawing/2014/main" id="{D0D6FE2D-B1A7-783F-436F-25D8748F7CCD}"/>
              </a:ext>
            </a:extLst>
          </p:cNvPr>
          <p:cNvSpPr/>
          <p:nvPr/>
        </p:nvSpPr>
        <p:spPr bwMode="auto">
          <a:xfrm>
            <a:off x="6375400" y="5116513"/>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6" name="Oval 105">
            <a:extLst>
              <a:ext uri="{FF2B5EF4-FFF2-40B4-BE49-F238E27FC236}">
                <a16:creationId xmlns:a16="http://schemas.microsoft.com/office/drawing/2014/main" id="{781231FE-4E3D-F9BE-B129-E20E4F0FF0B6}"/>
              </a:ext>
            </a:extLst>
          </p:cNvPr>
          <p:cNvSpPr/>
          <p:nvPr/>
        </p:nvSpPr>
        <p:spPr bwMode="auto">
          <a:xfrm>
            <a:off x="6415088" y="51562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7" name="Oval 106">
            <a:extLst>
              <a:ext uri="{FF2B5EF4-FFF2-40B4-BE49-F238E27FC236}">
                <a16:creationId xmlns:a16="http://schemas.microsoft.com/office/drawing/2014/main" id="{C797EF3A-C989-FA79-571B-5B4795DB1105}"/>
              </a:ext>
            </a:extLst>
          </p:cNvPr>
          <p:cNvSpPr/>
          <p:nvPr/>
        </p:nvSpPr>
        <p:spPr bwMode="auto">
          <a:xfrm>
            <a:off x="6332538" y="515937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8" name="Oval 107">
            <a:extLst>
              <a:ext uri="{FF2B5EF4-FFF2-40B4-BE49-F238E27FC236}">
                <a16:creationId xmlns:a16="http://schemas.microsoft.com/office/drawing/2014/main" id="{0788F878-22DB-9131-A927-FFC9A91406DF}"/>
              </a:ext>
            </a:extLst>
          </p:cNvPr>
          <p:cNvSpPr/>
          <p:nvPr/>
        </p:nvSpPr>
        <p:spPr bwMode="auto">
          <a:xfrm>
            <a:off x="6269038" y="51149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9" name="Oval 108">
            <a:extLst>
              <a:ext uri="{FF2B5EF4-FFF2-40B4-BE49-F238E27FC236}">
                <a16:creationId xmlns:a16="http://schemas.microsoft.com/office/drawing/2014/main" id="{47FE8A58-D50F-EEF0-4AD9-9133B2B5E4CF}"/>
              </a:ext>
            </a:extLst>
          </p:cNvPr>
          <p:cNvSpPr/>
          <p:nvPr/>
        </p:nvSpPr>
        <p:spPr bwMode="auto">
          <a:xfrm>
            <a:off x="6321425" y="50990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 name="Oval 111">
            <a:extLst>
              <a:ext uri="{FF2B5EF4-FFF2-40B4-BE49-F238E27FC236}">
                <a16:creationId xmlns:a16="http://schemas.microsoft.com/office/drawing/2014/main" id="{A6355FBD-A480-BBD7-D8BB-59EB07C11834}"/>
              </a:ext>
            </a:extLst>
          </p:cNvPr>
          <p:cNvSpPr/>
          <p:nvPr/>
        </p:nvSpPr>
        <p:spPr bwMode="auto">
          <a:xfrm>
            <a:off x="6299200" y="51593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Oval 112">
            <a:extLst>
              <a:ext uri="{FF2B5EF4-FFF2-40B4-BE49-F238E27FC236}">
                <a16:creationId xmlns:a16="http://schemas.microsoft.com/office/drawing/2014/main" id="{70F38883-919D-7387-78A5-032EFB73F38D}"/>
              </a:ext>
            </a:extLst>
          </p:cNvPr>
          <p:cNvSpPr/>
          <p:nvPr/>
        </p:nvSpPr>
        <p:spPr bwMode="auto">
          <a:xfrm>
            <a:off x="6421438" y="50815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Oval 113">
            <a:extLst>
              <a:ext uri="{FF2B5EF4-FFF2-40B4-BE49-F238E27FC236}">
                <a16:creationId xmlns:a16="http://schemas.microsoft.com/office/drawing/2014/main" id="{3CE712AD-5722-E155-82AF-8B74D162E435}"/>
              </a:ext>
            </a:extLst>
          </p:cNvPr>
          <p:cNvSpPr/>
          <p:nvPr/>
        </p:nvSpPr>
        <p:spPr bwMode="auto">
          <a:xfrm>
            <a:off x="6453188" y="51117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8" name="Oval 117">
            <a:extLst>
              <a:ext uri="{FF2B5EF4-FFF2-40B4-BE49-F238E27FC236}">
                <a16:creationId xmlns:a16="http://schemas.microsoft.com/office/drawing/2014/main" id="{F053C3FD-C898-CB06-CCA7-D066455B239A}"/>
              </a:ext>
            </a:extLst>
          </p:cNvPr>
          <p:cNvSpPr/>
          <p:nvPr/>
        </p:nvSpPr>
        <p:spPr bwMode="auto">
          <a:xfrm>
            <a:off x="6494463" y="51514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9" name="Oval 118">
            <a:extLst>
              <a:ext uri="{FF2B5EF4-FFF2-40B4-BE49-F238E27FC236}">
                <a16:creationId xmlns:a16="http://schemas.microsoft.com/office/drawing/2014/main" id="{3E279B07-9002-AF83-8CFF-3AF83F9B0A1B}"/>
              </a:ext>
            </a:extLst>
          </p:cNvPr>
          <p:cNvSpPr/>
          <p:nvPr/>
        </p:nvSpPr>
        <p:spPr bwMode="auto">
          <a:xfrm>
            <a:off x="6410325" y="51546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0" name="Oval 119">
            <a:extLst>
              <a:ext uri="{FF2B5EF4-FFF2-40B4-BE49-F238E27FC236}">
                <a16:creationId xmlns:a16="http://schemas.microsoft.com/office/drawing/2014/main" id="{637DB1F4-9E48-5703-4F9F-ACBA88C78A12}"/>
              </a:ext>
            </a:extLst>
          </p:cNvPr>
          <p:cNvSpPr/>
          <p:nvPr/>
        </p:nvSpPr>
        <p:spPr bwMode="auto">
          <a:xfrm>
            <a:off x="6348413" y="51101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1" name="Oval 120">
            <a:extLst>
              <a:ext uri="{FF2B5EF4-FFF2-40B4-BE49-F238E27FC236}">
                <a16:creationId xmlns:a16="http://schemas.microsoft.com/office/drawing/2014/main" id="{2FD0B99A-786D-E6C1-56AC-DAD6213CA378}"/>
              </a:ext>
            </a:extLst>
          </p:cNvPr>
          <p:cNvSpPr/>
          <p:nvPr/>
        </p:nvSpPr>
        <p:spPr bwMode="auto">
          <a:xfrm>
            <a:off x="6400800" y="509428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2" name="Oval 121">
            <a:extLst>
              <a:ext uri="{FF2B5EF4-FFF2-40B4-BE49-F238E27FC236}">
                <a16:creationId xmlns:a16="http://schemas.microsoft.com/office/drawing/2014/main" id="{936183BD-37CF-CEEB-8631-45C76971FF0F}"/>
              </a:ext>
            </a:extLst>
          </p:cNvPr>
          <p:cNvSpPr/>
          <p:nvPr/>
        </p:nvSpPr>
        <p:spPr bwMode="auto">
          <a:xfrm>
            <a:off x="6378575" y="51530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4" name="Oval 123">
            <a:extLst>
              <a:ext uri="{FF2B5EF4-FFF2-40B4-BE49-F238E27FC236}">
                <a16:creationId xmlns:a16="http://schemas.microsoft.com/office/drawing/2014/main" id="{1808CB17-B1B8-0A32-C18D-ABCE514579EE}"/>
              </a:ext>
            </a:extLst>
          </p:cNvPr>
          <p:cNvSpPr/>
          <p:nvPr/>
        </p:nvSpPr>
        <p:spPr bwMode="auto">
          <a:xfrm>
            <a:off x="6272213" y="5118100"/>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5" name="Oval 124">
            <a:extLst>
              <a:ext uri="{FF2B5EF4-FFF2-40B4-BE49-F238E27FC236}">
                <a16:creationId xmlns:a16="http://schemas.microsoft.com/office/drawing/2014/main" id="{79C764FA-4FEB-0563-C72E-886F2867AEC1}"/>
              </a:ext>
            </a:extLst>
          </p:cNvPr>
          <p:cNvSpPr/>
          <p:nvPr/>
        </p:nvSpPr>
        <p:spPr bwMode="auto">
          <a:xfrm>
            <a:off x="6303963" y="51466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6" name="Oval 125">
            <a:extLst>
              <a:ext uri="{FF2B5EF4-FFF2-40B4-BE49-F238E27FC236}">
                <a16:creationId xmlns:a16="http://schemas.microsoft.com/office/drawing/2014/main" id="{499FB1AF-7D72-748E-4BF0-611CCCE12A15}"/>
              </a:ext>
            </a:extLst>
          </p:cNvPr>
          <p:cNvSpPr/>
          <p:nvPr/>
        </p:nvSpPr>
        <p:spPr bwMode="auto">
          <a:xfrm>
            <a:off x="6345238" y="51863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7" name="Oval 126">
            <a:extLst>
              <a:ext uri="{FF2B5EF4-FFF2-40B4-BE49-F238E27FC236}">
                <a16:creationId xmlns:a16="http://schemas.microsoft.com/office/drawing/2014/main" id="{30C4FC05-B62A-82E3-F2A2-D9F3291C8F22}"/>
              </a:ext>
            </a:extLst>
          </p:cNvPr>
          <p:cNvSpPr/>
          <p:nvPr/>
        </p:nvSpPr>
        <p:spPr bwMode="auto">
          <a:xfrm>
            <a:off x="6261100" y="51911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8" name="Oval 127">
            <a:extLst>
              <a:ext uri="{FF2B5EF4-FFF2-40B4-BE49-F238E27FC236}">
                <a16:creationId xmlns:a16="http://schemas.microsoft.com/office/drawing/2014/main" id="{2934B588-B704-D79E-6565-5D442F976990}"/>
              </a:ext>
            </a:extLst>
          </p:cNvPr>
          <p:cNvSpPr/>
          <p:nvPr/>
        </p:nvSpPr>
        <p:spPr bwMode="auto">
          <a:xfrm>
            <a:off x="6199188" y="51450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9" name="Oval 128">
            <a:extLst>
              <a:ext uri="{FF2B5EF4-FFF2-40B4-BE49-F238E27FC236}">
                <a16:creationId xmlns:a16="http://schemas.microsoft.com/office/drawing/2014/main" id="{337CC510-4DAE-FA22-C5BD-93216344C2C9}"/>
              </a:ext>
            </a:extLst>
          </p:cNvPr>
          <p:cNvSpPr/>
          <p:nvPr/>
        </p:nvSpPr>
        <p:spPr bwMode="auto">
          <a:xfrm>
            <a:off x="6251575" y="51292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0" name="Oval 129">
            <a:extLst>
              <a:ext uri="{FF2B5EF4-FFF2-40B4-BE49-F238E27FC236}">
                <a16:creationId xmlns:a16="http://schemas.microsoft.com/office/drawing/2014/main" id="{7573EBCD-A256-066F-41B0-FE127F3E41EB}"/>
              </a:ext>
            </a:extLst>
          </p:cNvPr>
          <p:cNvSpPr/>
          <p:nvPr/>
        </p:nvSpPr>
        <p:spPr bwMode="auto">
          <a:xfrm>
            <a:off x="6229350"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1" name="Oval 130">
            <a:extLst>
              <a:ext uri="{FF2B5EF4-FFF2-40B4-BE49-F238E27FC236}">
                <a16:creationId xmlns:a16="http://schemas.microsoft.com/office/drawing/2014/main" id="{F96E155B-8060-67FF-FB4C-215553341088}"/>
              </a:ext>
            </a:extLst>
          </p:cNvPr>
          <p:cNvSpPr/>
          <p:nvPr/>
        </p:nvSpPr>
        <p:spPr bwMode="auto">
          <a:xfrm>
            <a:off x="6351588" y="51133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2" name="Oval 131">
            <a:extLst>
              <a:ext uri="{FF2B5EF4-FFF2-40B4-BE49-F238E27FC236}">
                <a16:creationId xmlns:a16="http://schemas.microsoft.com/office/drawing/2014/main" id="{1C17CCE8-5279-522F-8D93-0306BA8B9BE3}"/>
              </a:ext>
            </a:extLst>
          </p:cNvPr>
          <p:cNvSpPr/>
          <p:nvPr/>
        </p:nvSpPr>
        <p:spPr bwMode="auto">
          <a:xfrm>
            <a:off x="6383338" y="51419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 name="Oval 132">
            <a:extLst>
              <a:ext uri="{FF2B5EF4-FFF2-40B4-BE49-F238E27FC236}">
                <a16:creationId xmlns:a16="http://schemas.microsoft.com/office/drawing/2014/main" id="{92146627-6BB5-0438-3F91-C68F1E17E781}"/>
              </a:ext>
            </a:extLst>
          </p:cNvPr>
          <p:cNvSpPr/>
          <p:nvPr/>
        </p:nvSpPr>
        <p:spPr bwMode="auto">
          <a:xfrm>
            <a:off x="6424613" y="5181600"/>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4" name="Oval 133">
            <a:extLst>
              <a:ext uri="{FF2B5EF4-FFF2-40B4-BE49-F238E27FC236}">
                <a16:creationId xmlns:a16="http://schemas.microsoft.com/office/drawing/2014/main" id="{C95C9055-015D-7999-AD1E-F119A5094EB3}"/>
              </a:ext>
            </a:extLst>
          </p:cNvPr>
          <p:cNvSpPr/>
          <p:nvPr/>
        </p:nvSpPr>
        <p:spPr bwMode="auto">
          <a:xfrm>
            <a:off x="6340475" y="518636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5" name="Oval 134">
            <a:extLst>
              <a:ext uri="{FF2B5EF4-FFF2-40B4-BE49-F238E27FC236}">
                <a16:creationId xmlns:a16="http://schemas.microsoft.com/office/drawing/2014/main" id="{780B37D7-9D1D-E241-FCF6-AC45CA2F2E7B}"/>
              </a:ext>
            </a:extLst>
          </p:cNvPr>
          <p:cNvSpPr/>
          <p:nvPr/>
        </p:nvSpPr>
        <p:spPr bwMode="auto">
          <a:xfrm>
            <a:off x="6278563" y="514032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6" name="Oval 135">
            <a:extLst>
              <a:ext uri="{FF2B5EF4-FFF2-40B4-BE49-F238E27FC236}">
                <a16:creationId xmlns:a16="http://schemas.microsoft.com/office/drawing/2014/main" id="{15BF57DA-BB43-021D-D63C-B4584BAE8AFA}"/>
              </a:ext>
            </a:extLst>
          </p:cNvPr>
          <p:cNvSpPr/>
          <p:nvPr/>
        </p:nvSpPr>
        <p:spPr bwMode="auto">
          <a:xfrm>
            <a:off x="6330950" y="5124450"/>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9" name="Oval 138">
            <a:extLst>
              <a:ext uri="{FF2B5EF4-FFF2-40B4-BE49-F238E27FC236}">
                <a16:creationId xmlns:a16="http://schemas.microsoft.com/office/drawing/2014/main" id="{B85A953A-BA78-ABCB-62CF-6A6096086EA6}"/>
              </a:ext>
            </a:extLst>
          </p:cNvPr>
          <p:cNvSpPr/>
          <p:nvPr/>
        </p:nvSpPr>
        <p:spPr bwMode="auto">
          <a:xfrm>
            <a:off x="6308725" y="5184775"/>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1" name="Oval 140">
            <a:extLst>
              <a:ext uri="{FF2B5EF4-FFF2-40B4-BE49-F238E27FC236}">
                <a16:creationId xmlns:a16="http://schemas.microsoft.com/office/drawing/2014/main" id="{62BF3D9C-5599-705E-2088-29D3F1C054C3}"/>
              </a:ext>
            </a:extLst>
          </p:cNvPr>
          <p:cNvSpPr/>
          <p:nvPr/>
        </p:nvSpPr>
        <p:spPr bwMode="auto">
          <a:xfrm>
            <a:off x="6402388"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4" name="Oval 143">
            <a:extLst>
              <a:ext uri="{FF2B5EF4-FFF2-40B4-BE49-F238E27FC236}">
                <a16:creationId xmlns:a16="http://schemas.microsoft.com/office/drawing/2014/main" id="{4A407F98-C619-3F90-904C-171325738694}"/>
              </a:ext>
            </a:extLst>
          </p:cNvPr>
          <p:cNvSpPr/>
          <p:nvPr/>
        </p:nvSpPr>
        <p:spPr bwMode="auto">
          <a:xfrm>
            <a:off x="6435725" y="52181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5" name="Oval 144">
            <a:extLst>
              <a:ext uri="{FF2B5EF4-FFF2-40B4-BE49-F238E27FC236}">
                <a16:creationId xmlns:a16="http://schemas.microsoft.com/office/drawing/2014/main" id="{FBF5D7F4-758C-1FB1-FB3E-9569C01EEDFF}"/>
              </a:ext>
            </a:extLst>
          </p:cNvPr>
          <p:cNvSpPr/>
          <p:nvPr/>
        </p:nvSpPr>
        <p:spPr bwMode="auto">
          <a:xfrm>
            <a:off x="6475413" y="52578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6" name="Oval 145">
            <a:extLst>
              <a:ext uri="{FF2B5EF4-FFF2-40B4-BE49-F238E27FC236}">
                <a16:creationId xmlns:a16="http://schemas.microsoft.com/office/drawing/2014/main" id="{ECC757AC-D210-0921-797A-C1576681DE81}"/>
              </a:ext>
            </a:extLst>
          </p:cNvPr>
          <p:cNvSpPr/>
          <p:nvPr/>
        </p:nvSpPr>
        <p:spPr bwMode="auto">
          <a:xfrm>
            <a:off x="6392863" y="52625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7" name="Oval 146">
            <a:extLst>
              <a:ext uri="{FF2B5EF4-FFF2-40B4-BE49-F238E27FC236}">
                <a16:creationId xmlns:a16="http://schemas.microsoft.com/office/drawing/2014/main" id="{961BA63B-A5DC-AB1B-6AC7-ADAA3013497A}"/>
              </a:ext>
            </a:extLst>
          </p:cNvPr>
          <p:cNvSpPr/>
          <p:nvPr/>
        </p:nvSpPr>
        <p:spPr bwMode="auto">
          <a:xfrm>
            <a:off x="6329363" y="52165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8" name="Oval 147">
            <a:extLst>
              <a:ext uri="{FF2B5EF4-FFF2-40B4-BE49-F238E27FC236}">
                <a16:creationId xmlns:a16="http://schemas.microsoft.com/office/drawing/2014/main" id="{A181631E-8C70-3CC4-3A8C-28395A129306}"/>
              </a:ext>
            </a:extLst>
          </p:cNvPr>
          <p:cNvSpPr/>
          <p:nvPr/>
        </p:nvSpPr>
        <p:spPr bwMode="auto">
          <a:xfrm>
            <a:off x="6381750" y="52006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2" name="Oval 151">
            <a:extLst>
              <a:ext uri="{FF2B5EF4-FFF2-40B4-BE49-F238E27FC236}">
                <a16:creationId xmlns:a16="http://schemas.microsoft.com/office/drawing/2014/main" id="{83E7625F-1453-2AA3-96FD-14E9F4B2DB0A}"/>
              </a:ext>
            </a:extLst>
          </p:cNvPr>
          <p:cNvSpPr/>
          <p:nvPr/>
        </p:nvSpPr>
        <p:spPr bwMode="auto">
          <a:xfrm>
            <a:off x="6359525" y="52609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5" name="Oval 154">
            <a:extLst>
              <a:ext uri="{FF2B5EF4-FFF2-40B4-BE49-F238E27FC236}">
                <a16:creationId xmlns:a16="http://schemas.microsoft.com/office/drawing/2014/main" id="{573B94DD-D27E-7215-D4E2-A81396085906}"/>
              </a:ext>
            </a:extLst>
          </p:cNvPr>
          <p:cNvSpPr/>
          <p:nvPr/>
        </p:nvSpPr>
        <p:spPr bwMode="auto">
          <a:xfrm>
            <a:off x="6481763" y="5184775"/>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6" name="Oval 155">
            <a:extLst>
              <a:ext uri="{FF2B5EF4-FFF2-40B4-BE49-F238E27FC236}">
                <a16:creationId xmlns:a16="http://schemas.microsoft.com/office/drawing/2014/main" id="{8C109667-B316-A802-5C6F-2B961BCA94C6}"/>
              </a:ext>
            </a:extLst>
          </p:cNvPr>
          <p:cNvSpPr/>
          <p:nvPr/>
        </p:nvSpPr>
        <p:spPr bwMode="auto">
          <a:xfrm>
            <a:off x="6513513" y="5213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7" name="Oval 156">
            <a:extLst>
              <a:ext uri="{FF2B5EF4-FFF2-40B4-BE49-F238E27FC236}">
                <a16:creationId xmlns:a16="http://schemas.microsoft.com/office/drawing/2014/main" id="{49EA6C8D-F8EC-DFAE-3E1D-A18A592C77FA}"/>
              </a:ext>
            </a:extLst>
          </p:cNvPr>
          <p:cNvSpPr/>
          <p:nvPr/>
        </p:nvSpPr>
        <p:spPr bwMode="auto">
          <a:xfrm>
            <a:off x="6554788" y="52530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8" name="Oval 157">
            <a:extLst>
              <a:ext uri="{FF2B5EF4-FFF2-40B4-BE49-F238E27FC236}">
                <a16:creationId xmlns:a16="http://schemas.microsoft.com/office/drawing/2014/main" id="{CD1A4088-EDEA-B674-0F57-92A4967E5BD7}"/>
              </a:ext>
            </a:extLst>
          </p:cNvPr>
          <p:cNvSpPr/>
          <p:nvPr/>
        </p:nvSpPr>
        <p:spPr bwMode="auto">
          <a:xfrm>
            <a:off x="6470650"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9" name="Oval 158">
            <a:extLst>
              <a:ext uri="{FF2B5EF4-FFF2-40B4-BE49-F238E27FC236}">
                <a16:creationId xmlns:a16="http://schemas.microsoft.com/office/drawing/2014/main" id="{7B9160A1-3B7C-6AE9-95AC-58E178394350}"/>
              </a:ext>
            </a:extLst>
          </p:cNvPr>
          <p:cNvSpPr/>
          <p:nvPr/>
        </p:nvSpPr>
        <p:spPr bwMode="auto">
          <a:xfrm>
            <a:off x="6408738" y="52117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0" name="Oval 159">
            <a:extLst>
              <a:ext uri="{FF2B5EF4-FFF2-40B4-BE49-F238E27FC236}">
                <a16:creationId xmlns:a16="http://schemas.microsoft.com/office/drawing/2014/main" id="{4184FD15-82D6-D730-B720-3A3BE01FD37C}"/>
              </a:ext>
            </a:extLst>
          </p:cNvPr>
          <p:cNvSpPr/>
          <p:nvPr/>
        </p:nvSpPr>
        <p:spPr bwMode="auto">
          <a:xfrm>
            <a:off x="6461125" y="5195888"/>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2" name="Oval 161">
            <a:extLst>
              <a:ext uri="{FF2B5EF4-FFF2-40B4-BE49-F238E27FC236}">
                <a16:creationId xmlns:a16="http://schemas.microsoft.com/office/drawing/2014/main" id="{52DEB8FA-6972-D272-85C9-9C8FA7C59863}"/>
              </a:ext>
            </a:extLst>
          </p:cNvPr>
          <p:cNvSpPr/>
          <p:nvPr/>
        </p:nvSpPr>
        <p:spPr bwMode="auto">
          <a:xfrm>
            <a:off x="6438900" y="525621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 name="Oval 162">
            <a:extLst>
              <a:ext uri="{FF2B5EF4-FFF2-40B4-BE49-F238E27FC236}">
                <a16:creationId xmlns:a16="http://schemas.microsoft.com/office/drawing/2014/main" id="{E3187F6C-E635-228C-E23A-7C6AA98C565A}"/>
              </a:ext>
            </a:extLst>
          </p:cNvPr>
          <p:cNvSpPr/>
          <p:nvPr/>
        </p:nvSpPr>
        <p:spPr bwMode="auto">
          <a:xfrm>
            <a:off x="6275388" y="52276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4" name="Oval 163">
            <a:extLst>
              <a:ext uri="{FF2B5EF4-FFF2-40B4-BE49-F238E27FC236}">
                <a16:creationId xmlns:a16="http://schemas.microsoft.com/office/drawing/2014/main" id="{506387B3-C311-17A6-7F6F-9393DC5B2E55}"/>
              </a:ext>
            </a:extLst>
          </p:cNvPr>
          <p:cNvSpPr/>
          <p:nvPr/>
        </p:nvSpPr>
        <p:spPr bwMode="auto">
          <a:xfrm>
            <a:off x="6307138"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5" name="Oval 164">
            <a:extLst>
              <a:ext uri="{FF2B5EF4-FFF2-40B4-BE49-F238E27FC236}">
                <a16:creationId xmlns:a16="http://schemas.microsoft.com/office/drawing/2014/main" id="{9C2545C5-5096-EEAD-5C0C-D769BAF6DC13}"/>
              </a:ext>
            </a:extLst>
          </p:cNvPr>
          <p:cNvSpPr/>
          <p:nvPr/>
        </p:nvSpPr>
        <p:spPr bwMode="auto">
          <a:xfrm>
            <a:off x="6348413" y="529748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7" name="Oval 166">
            <a:extLst>
              <a:ext uri="{FF2B5EF4-FFF2-40B4-BE49-F238E27FC236}">
                <a16:creationId xmlns:a16="http://schemas.microsoft.com/office/drawing/2014/main" id="{9428FE79-1FE6-B279-32DB-69B391FDD581}"/>
              </a:ext>
            </a:extLst>
          </p:cNvPr>
          <p:cNvSpPr/>
          <p:nvPr/>
        </p:nvSpPr>
        <p:spPr bwMode="auto">
          <a:xfrm>
            <a:off x="6264276" y="530066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8" name="Oval 167">
            <a:extLst>
              <a:ext uri="{FF2B5EF4-FFF2-40B4-BE49-F238E27FC236}">
                <a16:creationId xmlns:a16="http://schemas.microsoft.com/office/drawing/2014/main" id="{4D5F290C-374A-6F57-7421-48E4EE81EF19}"/>
              </a:ext>
            </a:extLst>
          </p:cNvPr>
          <p:cNvSpPr/>
          <p:nvPr/>
        </p:nvSpPr>
        <p:spPr bwMode="auto">
          <a:xfrm>
            <a:off x="6202363" y="525621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9" name="Oval 168">
            <a:extLst>
              <a:ext uri="{FF2B5EF4-FFF2-40B4-BE49-F238E27FC236}">
                <a16:creationId xmlns:a16="http://schemas.microsoft.com/office/drawing/2014/main" id="{83EED2F3-FF0D-D3BF-E767-1033552A79D1}"/>
              </a:ext>
            </a:extLst>
          </p:cNvPr>
          <p:cNvSpPr/>
          <p:nvPr/>
        </p:nvSpPr>
        <p:spPr bwMode="auto">
          <a:xfrm>
            <a:off x="6254750" y="5240338"/>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0" name="Oval 169">
            <a:extLst>
              <a:ext uri="{FF2B5EF4-FFF2-40B4-BE49-F238E27FC236}">
                <a16:creationId xmlns:a16="http://schemas.microsoft.com/office/drawing/2014/main" id="{C71CE775-34B2-C897-539A-5096A3028A3D}"/>
              </a:ext>
            </a:extLst>
          </p:cNvPr>
          <p:cNvSpPr/>
          <p:nvPr/>
        </p:nvSpPr>
        <p:spPr bwMode="auto">
          <a:xfrm>
            <a:off x="6232525" y="5299075"/>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1" name="Oval 170">
            <a:extLst>
              <a:ext uri="{FF2B5EF4-FFF2-40B4-BE49-F238E27FC236}">
                <a16:creationId xmlns:a16="http://schemas.microsoft.com/office/drawing/2014/main" id="{13C9BCCC-7DE3-9AB6-96D4-358F3E663EAC}"/>
              </a:ext>
            </a:extLst>
          </p:cNvPr>
          <p:cNvSpPr/>
          <p:nvPr/>
        </p:nvSpPr>
        <p:spPr bwMode="auto">
          <a:xfrm>
            <a:off x="6353175" y="52228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2" name="Oval 171">
            <a:extLst>
              <a:ext uri="{FF2B5EF4-FFF2-40B4-BE49-F238E27FC236}">
                <a16:creationId xmlns:a16="http://schemas.microsoft.com/office/drawing/2014/main" id="{B4C890D3-9B19-463D-058A-8406781C1909}"/>
              </a:ext>
            </a:extLst>
          </p:cNvPr>
          <p:cNvSpPr/>
          <p:nvPr/>
        </p:nvSpPr>
        <p:spPr bwMode="auto">
          <a:xfrm>
            <a:off x="6386513" y="52530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3" name="Oval 172">
            <a:extLst>
              <a:ext uri="{FF2B5EF4-FFF2-40B4-BE49-F238E27FC236}">
                <a16:creationId xmlns:a16="http://schemas.microsoft.com/office/drawing/2014/main" id="{5280C663-9CAC-60A5-DAFF-06262047E1E4}"/>
              </a:ext>
            </a:extLst>
          </p:cNvPr>
          <p:cNvSpPr/>
          <p:nvPr/>
        </p:nvSpPr>
        <p:spPr bwMode="auto">
          <a:xfrm>
            <a:off x="6426200" y="52927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4" name="Oval 173">
            <a:extLst>
              <a:ext uri="{FF2B5EF4-FFF2-40B4-BE49-F238E27FC236}">
                <a16:creationId xmlns:a16="http://schemas.microsoft.com/office/drawing/2014/main" id="{965301C4-FCD4-4465-4CE2-414789DD07E8}"/>
              </a:ext>
            </a:extLst>
          </p:cNvPr>
          <p:cNvSpPr/>
          <p:nvPr/>
        </p:nvSpPr>
        <p:spPr bwMode="auto">
          <a:xfrm>
            <a:off x="6343650" y="52959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5" name="Oval 174">
            <a:extLst>
              <a:ext uri="{FF2B5EF4-FFF2-40B4-BE49-F238E27FC236}">
                <a16:creationId xmlns:a16="http://schemas.microsoft.com/office/drawing/2014/main" id="{88AC672C-94B9-1FF9-5686-940CD4C86CFE}"/>
              </a:ext>
            </a:extLst>
          </p:cNvPr>
          <p:cNvSpPr/>
          <p:nvPr/>
        </p:nvSpPr>
        <p:spPr bwMode="auto">
          <a:xfrm>
            <a:off x="6280150" y="52514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6" name="Oval 175">
            <a:extLst>
              <a:ext uri="{FF2B5EF4-FFF2-40B4-BE49-F238E27FC236}">
                <a16:creationId xmlns:a16="http://schemas.microsoft.com/office/drawing/2014/main" id="{2857D4FE-728F-EFFE-8853-1E3948C30482}"/>
              </a:ext>
            </a:extLst>
          </p:cNvPr>
          <p:cNvSpPr/>
          <p:nvPr/>
        </p:nvSpPr>
        <p:spPr bwMode="auto">
          <a:xfrm>
            <a:off x="6334125" y="5233988"/>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7" name="Oval 176">
            <a:extLst>
              <a:ext uri="{FF2B5EF4-FFF2-40B4-BE49-F238E27FC236}">
                <a16:creationId xmlns:a16="http://schemas.microsoft.com/office/drawing/2014/main" id="{AB14D64F-3BA8-BCA8-ABB2-6E5C1A21DC26}"/>
              </a:ext>
            </a:extLst>
          </p:cNvPr>
          <p:cNvSpPr/>
          <p:nvPr/>
        </p:nvSpPr>
        <p:spPr bwMode="auto">
          <a:xfrm>
            <a:off x="6311900" y="52943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38736" name="Group 20">
            <a:extLst>
              <a:ext uri="{FF2B5EF4-FFF2-40B4-BE49-F238E27FC236}">
                <a16:creationId xmlns:a16="http://schemas.microsoft.com/office/drawing/2014/main" id="{169BB1FA-FBC4-7D67-47F0-352F291BBB01}"/>
              </a:ext>
            </a:extLst>
          </p:cNvPr>
          <p:cNvGrpSpPr>
            <a:grpSpLocks/>
          </p:cNvGrpSpPr>
          <p:nvPr/>
        </p:nvGrpSpPr>
        <p:grpSpPr bwMode="auto">
          <a:xfrm rot="13156940">
            <a:off x="6166442" y="5216041"/>
            <a:ext cx="373914" cy="237225"/>
            <a:chOff x="4672362" y="5260024"/>
            <a:chExt cx="374025" cy="237203"/>
          </a:xfrm>
        </p:grpSpPr>
        <p:sp>
          <p:nvSpPr>
            <p:cNvPr id="178" name="Oval 177">
              <a:extLst>
                <a:ext uri="{FF2B5EF4-FFF2-40B4-BE49-F238E27FC236}">
                  <a16:creationId xmlns:a16="http://schemas.microsoft.com/office/drawing/2014/main" id="{3D6DD424-9A3E-FE28-6DDE-A877F521A657}"/>
                </a:ext>
              </a:extLst>
            </p:cNvPr>
            <p:cNvSpPr/>
            <p:nvPr/>
          </p:nvSpPr>
          <p:spPr>
            <a:xfrm>
              <a:off x="4817263" y="526123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9" name="Oval 178">
              <a:extLst>
                <a:ext uri="{FF2B5EF4-FFF2-40B4-BE49-F238E27FC236}">
                  <a16:creationId xmlns:a16="http://schemas.microsoft.com/office/drawing/2014/main" id="{6A89222C-2B45-1344-1A9E-82918E483845}"/>
                </a:ext>
              </a:extLst>
            </p:cNvPr>
            <p:cNvSpPr/>
            <p:nvPr/>
          </p:nvSpPr>
          <p:spPr>
            <a:xfrm>
              <a:off x="4913242" y="5239718"/>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2" name="Oval 181">
              <a:extLst>
                <a:ext uri="{FF2B5EF4-FFF2-40B4-BE49-F238E27FC236}">
                  <a16:creationId xmlns:a16="http://schemas.microsoft.com/office/drawing/2014/main" id="{5631A128-635B-3774-4505-3A7AC8A2160F}"/>
                </a:ext>
              </a:extLst>
            </p:cNvPr>
            <p:cNvSpPr/>
            <p:nvPr/>
          </p:nvSpPr>
          <p:spPr>
            <a:xfrm>
              <a:off x="4891667" y="532959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5" name="Oval 184">
              <a:extLst>
                <a:ext uri="{FF2B5EF4-FFF2-40B4-BE49-F238E27FC236}">
                  <a16:creationId xmlns:a16="http://schemas.microsoft.com/office/drawing/2014/main" id="{AA9884F4-EAE7-3CC5-9126-9BE039629818}"/>
                </a:ext>
              </a:extLst>
            </p:cNvPr>
            <p:cNvSpPr/>
            <p:nvPr/>
          </p:nvSpPr>
          <p:spPr>
            <a:xfrm>
              <a:off x="4877533" y="5330670"/>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6" name="Oval 185">
              <a:extLst>
                <a:ext uri="{FF2B5EF4-FFF2-40B4-BE49-F238E27FC236}">
                  <a16:creationId xmlns:a16="http://schemas.microsoft.com/office/drawing/2014/main" id="{8B8BD4F2-A76E-2096-559C-AC16F58B282B}"/>
                </a:ext>
              </a:extLst>
            </p:cNvPr>
            <p:cNvSpPr/>
            <p:nvPr/>
          </p:nvSpPr>
          <p:spPr>
            <a:xfrm>
              <a:off x="4747318" y="5283566"/>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8" name="Oval 187">
              <a:extLst>
                <a:ext uri="{FF2B5EF4-FFF2-40B4-BE49-F238E27FC236}">
                  <a16:creationId xmlns:a16="http://schemas.microsoft.com/office/drawing/2014/main" id="{9AC634EA-33BC-540C-F8C3-35378BCBAABF}"/>
                </a:ext>
              </a:extLst>
            </p:cNvPr>
            <p:cNvSpPr/>
            <p:nvPr/>
          </p:nvSpPr>
          <p:spPr>
            <a:xfrm>
              <a:off x="4850564" y="522170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9" name="Oval 188">
              <a:extLst>
                <a:ext uri="{FF2B5EF4-FFF2-40B4-BE49-F238E27FC236}">
                  <a16:creationId xmlns:a16="http://schemas.microsoft.com/office/drawing/2014/main" id="{C229E790-810F-DA70-7FE6-1DBAC91E231C}"/>
                </a:ext>
              </a:extLst>
            </p:cNvPr>
            <p:cNvSpPr/>
            <p:nvPr/>
          </p:nvSpPr>
          <p:spPr>
            <a:xfrm>
              <a:off x="4867608" y="5269477"/>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0" name="Oval 189">
              <a:extLst>
                <a:ext uri="{FF2B5EF4-FFF2-40B4-BE49-F238E27FC236}">
                  <a16:creationId xmlns:a16="http://schemas.microsoft.com/office/drawing/2014/main" id="{4464D7EB-7CE8-09FE-38BE-CC281C295413}"/>
                </a:ext>
              </a:extLst>
            </p:cNvPr>
            <p:cNvSpPr/>
            <p:nvPr/>
          </p:nvSpPr>
          <p:spPr>
            <a:xfrm>
              <a:off x="4898100" y="526053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1" name="Oval 190">
              <a:extLst>
                <a:ext uri="{FF2B5EF4-FFF2-40B4-BE49-F238E27FC236}">
                  <a16:creationId xmlns:a16="http://schemas.microsoft.com/office/drawing/2014/main" id="{8DBA25EF-B2AF-942D-BC60-8B4352CF2BE0}"/>
                </a:ext>
              </a:extLst>
            </p:cNvPr>
            <p:cNvSpPr/>
            <p:nvPr/>
          </p:nvSpPr>
          <p:spPr>
            <a:xfrm>
              <a:off x="5022359" y="5221335"/>
              <a:ext cx="17468"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2" name="Oval 191">
              <a:extLst>
                <a:ext uri="{FF2B5EF4-FFF2-40B4-BE49-F238E27FC236}">
                  <a16:creationId xmlns:a16="http://schemas.microsoft.com/office/drawing/2014/main" id="{4F860E07-62D9-70A2-6C11-55AC75EF1054}"/>
                </a:ext>
              </a:extLst>
            </p:cNvPr>
            <p:cNvSpPr/>
            <p:nvPr/>
          </p:nvSpPr>
          <p:spPr>
            <a:xfrm>
              <a:off x="4975801" y="531207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3" name="Oval 192">
              <a:extLst>
                <a:ext uri="{FF2B5EF4-FFF2-40B4-BE49-F238E27FC236}">
                  <a16:creationId xmlns:a16="http://schemas.microsoft.com/office/drawing/2014/main" id="{CCF56CF3-140F-093F-A583-12A0E4650209}"/>
                </a:ext>
              </a:extLst>
            </p:cNvPr>
            <p:cNvSpPr/>
            <p:nvPr/>
          </p:nvSpPr>
          <p:spPr>
            <a:xfrm>
              <a:off x="4984924" y="526993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4" name="Oval 193">
              <a:extLst>
                <a:ext uri="{FF2B5EF4-FFF2-40B4-BE49-F238E27FC236}">
                  <a16:creationId xmlns:a16="http://schemas.microsoft.com/office/drawing/2014/main" id="{B6D5CAA4-099F-8F72-AC78-D76506D1C06A}"/>
                </a:ext>
              </a:extLst>
            </p:cNvPr>
            <p:cNvSpPr/>
            <p:nvPr/>
          </p:nvSpPr>
          <p:spPr>
            <a:xfrm>
              <a:off x="4821506" y="5286480"/>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5" name="Oval 194">
              <a:extLst>
                <a:ext uri="{FF2B5EF4-FFF2-40B4-BE49-F238E27FC236}">
                  <a16:creationId xmlns:a16="http://schemas.microsoft.com/office/drawing/2014/main" id="{36CE8BA3-6535-E94C-AC48-378D312107D0}"/>
                </a:ext>
              </a:extLst>
            </p:cNvPr>
            <p:cNvSpPr/>
            <p:nvPr/>
          </p:nvSpPr>
          <p:spPr>
            <a:xfrm>
              <a:off x="4874356" y="526582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6" name="Oval 195">
              <a:extLst>
                <a:ext uri="{FF2B5EF4-FFF2-40B4-BE49-F238E27FC236}">
                  <a16:creationId xmlns:a16="http://schemas.microsoft.com/office/drawing/2014/main" id="{A0E88BCC-5E10-3E5B-C9DC-D28C5222C778}"/>
                </a:ext>
              </a:extLst>
            </p:cNvPr>
            <p:cNvSpPr/>
            <p:nvPr/>
          </p:nvSpPr>
          <p:spPr>
            <a:xfrm>
              <a:off x="4864683" y="533502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7" name="Oval 196">
              <a:extLst>
                <a:ext uri="{FF2B5EF4-FFF2-40B4-BE49-F238E27FC236}">
                  <a16:creationId xmlns:a16="http://schemas.microsoft.com/office/drawing/2014/main" id="{0FB16729-8687-E208-95AB-03BA5C78E9E2}"/>
                </a:ext>
              </a:extLst>
            </p:cNvPr>
            <p:cNvSpPr/>
            <p:nvPr/>
          </p:nvSpPr>
          <p:spPr>
            <a:xfrm>
              <a:off x="4749105" y="528825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8" name="Oval 197">
              <a:extLst>
                <a:ext uri="{FF2B5EF4-FFF2-40B4-BE49-F238E27FC236}">
                  <a16:creationId xmlns:a16="http://schemas.microsoft.com/office/drawing/2014/main" id="{44F36A5D-3446-BF82-1D26-5460ACB9D6BF}"/>
                </a:ext>
              </a:extLst>
            </p:cNvPr>
            <p:cNvSpPr/>
            <p:nvPr/>
          </p:nvSpPr>
          <p:spPr>
            <a:xfrm>
              <a:off x="4871183" y="5278859"/>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9" name="Oval 198">
              <a:extLst>
                <a:ext uri="{FF2B5EF4-FFF2-40B4-BE49-F238E27FC236}">
                  <a16:creationId xmlns:a16="http://schemas.microsoft.com/office/drawing/2014/main" id="{55EB6DC7-BD7E-920B-0656-21EA1A8E94DE}"/>
                </a:ext>
              </a:extLst>
            </p:cNvPr>
            <p:cNvSpPr/>
            <p:nvPr/>
          </p:nvSpPr>
          <p:spPr>
            <a:xfrm>
              <a:off x="4901193" y="5348989"/>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1" name="Oval 200">
              <a:extLst>
                <a:ext uri="{FF2B5EF4-FFF2-40B4-BE49-F238E27FC236}">
                  <a16:creationId xmlns:a16="http://schemas.microsoft.com/office/drawing/2014/main" id="{254F5641-751B-9D9C-FF6F-F26C70D6D2F2}"/>
                </a:ext>
              </a:extLst>
            </p:cNvPr>
            <p:cNvSpPr/>
            <p:nvPr/>
          </p:nvSpPr>
          <p:spPr>
            <a:xfrm>
              <a:off x="4798153" y="530557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2" name="Oval 201">
              <a:extLst>
                <a:ext uri="{FF2B5EF4-FFF2-40B4-BE49-F238E27FC236}">
                  <a16:creationId xmlns:a16="http://schemas.microsoft.com/office/drawing/2014/main" id="{863B7E6F-FCAE-4F69-682A-2661B0B7A2FE}"/>
                </a:ext>
              </a:extLst>
            </p:cNvPr>
            <p:cNvSpPr/>
            <p:nvPr/>
          </p:nvSpPr>
          <p:spPr>
            <a:xfrm>
              <a:off x="4672846" y="5323720"/>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3" name="Oval 202">
              <a:extLst>
                <a:ext uri="{FF2B5EF4-FFF2-40B4-BE49-F238E27FC236}">
                  <a16:creationId xmlns:a16="http://schemas.microsoft.com/office/drawing/2014/main" id="{84BFA017-FB17-FF28-0BA7-1C791D42A65A}"/>
                </a:ext>
              </a:extLst>
            </p:cNvPr>
            <p:cNvSpPr/>
            <p:nvPr/>
          </p:nvSpPr>
          <p:spPr>
            <a:xfrm>
              <a:off x="4725249" y="5307532"/>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 name="Oval 205">
              <a:extLst>
                <a:ext uri="{FF2B5EF4-FFF2-40B4-BE49-F238E27FC236}">
                  <a16:creationId xmlns:a16="http://schemas.microsoft.com/office/drawing/2014/main" id="{19121791-1DAD-6180-888E-DCD5C1EF6056}"/>
                </a:ext>
              </a:extLst>
            </p:cNvPr>
            <p:cNvSpPr/>
            <p:nvPr/>
          </p:nvSpPr>
          <p:spPr>
            <a:xfrm>
              <a:off x="4766449" y="5342272"/>
              <a:ext cx="22232"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 name="Oval 206">
              <a:extLst>
                <a:ext uri="{FF2B5EF4-FFF2-40B4-BE49-F238E27FC236}">
                  <a16:creationId xmlns:a16="http://schemas.microsoft.com/office/drawing/2014/main" id="{DD993B53-0F80-A762-80D0-E57997B49CA3}"/>
                </a:ext>
              </a:extLst>
            </p:cNvPr>
            <p:cNvSpPr/>
            <p:nvPr/>
          </p:nvSpPr>
          <p:spPr>
            <a:xfrm>
              <a:off x="4928837" y="5266580"/>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8" name="Oval 207">
              <a:extLst>
                <a:ext uri="{FF2B5EF4-FFF2-40B4-BE49-F238E27FC236}">
                  <a16:creationId xmlns:a16="http://schemas.microsoft.com/office/drawing/2014/main" id="{166E7E8E-3A46-20CF-0311-1C5CF5429E98}"/>
                </a:ext>
              </a:extLst>
            </p:cNvPr>
            <p:cNvSpPr/>
            <p:nvPr/>
          </p:nvSpPr>
          <p:spPr>
            <a:xfrm>
              <a:off x="4864797" y="5322626"/>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9" name="Oval 208">
              <a:extLst>
                <a:ext uri="{FF2B5EF4-FFF2-40B4-BE49-F238E27FC236}">
                  <a16:creationId xmlns:a16="http://schemas.microsoft.com/office/drawing/2014/main" id="{29066669-659D-66A1-6C68-B84C8B0C7507}"/>
                </a:ext>
              </a:extLst>
            </p:cNvPr>
            <p:cNvSpPr/>
            <p:nvPr/>
          </p:nvSpPr>
          <p:spPr>
            <a:xfrm>
              <a:off x="4899428" y="535993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0" name="Oval 209">
              <a:extLst>
                <a:ext uri="{FF2B5EF4-FFF2-40B4-BE49-F238E27FC236}">
                  <a16:creationId xmlns:a16="http://schemas.microsoft.com/office/drawing/2014/main" id="{42E8C4F9-5C8D-777B-ACA7-71D967A8B1F5}"/>
                </a:ext>
              </a:extLst>
            </p:cNvPr>
            <p:cNvSpPr/>
            <p:nvPr/>
          </p:nvSpPr>
          <p:spPr>
            <a:xfrm>
              <a:off x="4818313" y="535858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1" name="Oval 210">
              <a:extLst>
                <a:ext uri="{FF2B5EF4-FFF2-40B4-BE49-F238E27FC236}">
                  <a16:creationId xmlns:a16="http://schemas.microsoft.com/office/drawing/2014/main" id="{525863C3-D108-B308-AA3A-348FA2FCF33C}"/>
                </a:ext>
              </a:extLst>
            </p:cNvPr>
            <p:cNvSpPr/>
            <p:nvPr/>
          </p:nvSpPr>
          <p:spPr>
            <a:xfrm>
              <a:off x="4856320" y="5303316"/>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2" name="Oval 211">
              <a:extLst>
                <a:ext uri="{FF2B5EF4-FFF2-40B4-BE49-F238E27FC236}">
                  <a16:creationId xmlns:a16="http://schemas.microsoft.com/office/drawing/2014/main" id="{82B7011C-73D7-4853-90A1-7F09D456FDDA}"/>
                </a:ext>
              </a:extLst>
            </p:cNvPr>
            <p:cNvSpPr/>
            <p:nvPr/>
          </p:nvSpPr>
          <p:spPr>
            <a:xfrm>
              <a:off x="4805806" y="530318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3" name="Oval 212">
              <a:extLst>
                <a:ext uri="{FF2B5EF4-FFF2-40B4-BE49-F238E27FC236}">
                  <a16:creationId xmlns:a16="http://schemas.microsoft.com/office/drawing/2014/main" id="{C8C344E2-3EB0-0081-CA15-6A67539367A9}"/>
                </a:ext>
              </a:extLst>
            </p:cNvPr>
            <p:cNvSpPr/>
            <p:nvPr/>
          </p:nvSpPr>
          <p:spPr>
            <a:xfrm>
              <a:off x="4794995" y="5343771"/>
              <a:ext cx="22232"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4" name="Oval 213">
              <a:extLst>
                <a:ext uri="{FF2B5EF4-FFF2-40B4-BE49-F238E27FC236}">
                  <a16:creationId xmlns:a16="http://schemas.microsoft.com/office/drawing/2014/main" id="{1E636F8F-8B60-14C9-BFE0-55C6D123B4CC}"/>
                </a:ext>
              </a:extLst>
            </p:cNvPr>
            <p:cNvSpPr/>
            <p:nvPr/>
          </p:nvSpPr>
          <p:spPr>
            <a:xfrm>
              <a:off x="4967772" y="5288296"/>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5" name="Oval 214">
              <a:extLst>
                <a:ext uri="{FF2B5EF4-FFF2-40B4-BE49-F238E27FC236}">
                  <a16:creationId xmlns:a16="http://schemas.microsoft.com/office/drawing/2014/main" id="{54E25BBA-DF7E-24ED-BEC9-0CFA01761850}"/>
                </a:ext>
              </a:extLst>
            </p:cNvPr>
            <p:cNvSpPr/>
            <p:nvPr/>
          </p:nvSpPr>
          <p:spPr>
            <a:xfrm>
              <a:off x="4909256" y="5397015"/>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6" name="Oval 215">
              <a:extLst>
                <a:ext uri="{FF2B5EF4-FFF2-40B4-BE49-F238E27FC236}">
                  <a16:creationId xmlns:a16="http://schemas.microsoft.com/office/drawing/2014/main" id="{01DD0481-31CA-9616-91CA-F3F8D3FA9019}"/>
                </a:ext>
              </a:extLst>
            </p:cNvPr>
            <p:cNvSpPr/>
            <p:nvPr/>
          </p:nvSpPr>
          <p:spPr>
            <a:xfrm>
              <a:off x="5080157" y="5405580"/>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7" name="Oval 216">
              <a:extLst>
                <a:ext uri="{FF2B5EF4-FFF2-40B4-BE49-F238E27FC236}">
                  <a16:creationId xmlns:a16="http://schemas.microsoft.com/office/drawing/2014/main" id="{6E1064E6-7B91-AC7B-0448-EF7CBA481009}"/>
                </a:ext>
              </a:extLst>
            </p:cNvPr>
            <p:cNvSpPr/>
            <p:nvPr/>
          </p:nvSpPr>
          <p:spPr>
            <a:xfrm>
              <a:off x="4943982" y="5383728"/>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8" name="Oval 217">
              <a:extLst>
                <a:ext uri="{FF2B5EF4-FFF2-40B4-BE49-F238E27FC236}">
                  <a16:creationId xmlns:a16="http://schemas.microsoft.com/office/drawing/2014/main" id="{342B888B-FFC4-4D41-E91D-0AEFA6EBBB0A}"/>
                </a:ext>
              </a:extLst>
            </p:cNvPr>
            <p:cNvSpPr/>
            <p:nvPr/>
          </p:nvSpPr>
          <p:spPr>
            <a:xfrm>
              <a:off x="4807806" y="539588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9" name="Oval 218">
              <a:extLst>
                <a:ext uri="{FF2B5EF4-FFF2-40B4-BE49-F238E27FC236}">
                  <a16:creationId xmlns:a16="http://schemas.microsoft.com/office/drawing/2014/main" id="{E3305736-6D9B-8399-07AA-80E8A5604F13}"/>
                </a:ext>
              </a:extLst>
            </p:cNvPr>
            <p:cNvSpPr/>
            <p:nvPr/>
          </p:nvSpPr>
          <p:spPr>
            <a:xfrm>
              <a:off x="4950061" y="5302545"/>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0" name="Oval 219">
              <a:extLst>
                <a:ext uri="{FF2B5EF4-FFF2-40B4-BE49-F238E27FC236}">
                  <a16:creationId xmlns:a16="http://schemas.microsoft.com/office/drawing/2014/main" id="{FA1C19F5-B5D4-BA34-BD9B-2259816C4C12}"/>
                </a:ext>
              </a:extLst>
            </p:cNvPr>
            <p:cNvSpPr/>
            <p:nvPr/>
          </p:nvSpPr>
          <p:spPr>
            <a:xfrm>
              <a:off x="4923241" y="5343396"/>
              <a:ext cx="17467"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1" name="Oval 220">
              <a:extLst>
                <a:ext uri="{FF2B5EF4-FFF2-40B4-BE49-F238E27FC236}">
                  <a16:creationId xmlns:a16="http://schemas.microsoft.com/office/drawing/2014/main" id="{FED36319-96EF-62D3-9441-2F95B0D02CF9}"/>
                </a:ext>
              </a:extLst>
            </p:cNvPr>
            <p:cNvSpPr/>
            <p:nvPr/>
          </p:nvSpPr>
          <p:spPr>
            <a:xfrm>
              <a:off x="5047987" y="5311282"/>
              <a:ext cx="25408" cy="14286"/>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2" name="Oval 221">
              <a:extLst>
                <a:ext uri="{FF2B5EF4-FFF2-40B4-BE49-F238E27FC236}">
                  <a16:creationId xmlns:a16="http://schemas.microsoft.com/office/drawing/2014/main" id="{CC7E9A17-E434-72C6-C6F2-D0579F33076F}"/>
                </a:ext>
              </a:extLst>
            </p:cNvPr>
            <p:cNvSpPr/>
            <p:nvPr/>
          </p:nvSpPr>
          <p:spPr>
            <a:xfrm>
              <a:off x="5120608" y="5362251"/>
              <a:ext cx="17468"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3" name="Oval 222">
              <a:extLst>
                <a:ext uri="{FF2B5EF4-FFF2-40B4-BE49-F238E27FC236}">
                  <a16:creationId xmlns:a16="http://schemas.microsoft.com/office/drawing/2014/main" id="{26CFD299-8E60-C174-99A5-C8DEE473CC55}"/>
                </a:ext>
              </a:extLst>
            </p:cNvPr>
            <p:cNvSpPr/>
            <p:nvPr/>
          </p:nvSpPr>
          <p:spPr>
            <a:xfrm>
              <a:off x="5053273" y="541255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4" name="Oval 223">
              <a:extLst>
                <a:ext uri="{FF2B5EF4-FFF2-40B4-BE49-F238E27FC236}">
                  <a16:creationId xmlns:a16="http://schemas.microsoft.com/office/drawing/2014/main" id="{A9C8F3F2-23AA-7413-05B2-D82BCB16D879}"/>
                </a:ext>
              </a:extLst>
            </p:cNvPr>
            <p:cNvSpPr/>
            <p:nvPr/>
          </p:nvSpPr>
          <p:spPr>
            <a:xfrm>
              <a:off x="5045053" y="5379664"/>
              <a:ext cx="20644"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 name="Oval 224">
              <a:extLst>
                <a:ext uri="{FF2B5EF4-FFF2-40B4-BE49-F238E27FC236}">
                  <a16:creationId xmlns:a16="http://schemas.microsoft.com/office/drawing/2014/main" id="{45429036-44C8-9F18-83A4-ABDEC6C2BDF7}"/>
                </a:ext>
              </a:extLst>
            </p:cNvPr>
            <p:cNvSpPr/>
            <p:nvPr/>
          </p:nvSpPr>
          <p:spPr>
            <a:xfrm>
              <a:off x="4885123" y="53900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6" name="Oval 225">
              <a:extLst>
                <a:ext uri="{FF2B5EF4-FFF2-40B4-BE49-F238E27FC236}">
                  <a16:creationId xmlns:a16="http://schemas.microsoft.com/office/drawing/2014/main" id="{C7322E05-5E52-812B-9183-1C6DA072834B}"/>
                </a:ext>
              </a:extLst>
            </p:cNvPr>
            <p:cNvSpPr/>
            <p:nvPr/>
          </p:nvSpPr>
          <p:spPr>
            <a:xfrm>
              <a:off x="5046859" y="5325285"/>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7" name="Oval 226">
              <a:extLst>
                <a:ext uri="{FF2B5EF4-FFF2-40B4-BE49-F238E27FC236}">
                  <a16:creationId xmlns:a16="http://schemas.microsoft.com/office/drawing/2014/main" id="{CAF34405-B8D4-19E2-3551-EEE5DFB2EA69}"/>
                </a:ext>
              </a:extLst>
            </p:cNvPr>
            <p:cNvSpPr/>
            <p:nvPr/>
          </p:nvSpPr>
          <p:spPr>
            <a:xfrm>
              <a:off x="5000923" y="5358327"/>
              <a:ext cx="20643"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8" name="Oval 227">
              <a:extLst>
                <a:ext uri="{FF2B5EF4-FFF2-40B4-BE49-F238E27FC236}">
                  <a16:creationId xmlns:a16="http://schemas.microsoft.com/office/drawing/2014/main" id="{A0AA269C-EF3F-A834-8610-C93E055578A2}"/>
                </a:ext>
              </a:extLst>
            </p:cNvPr>
            <p:cNvSpPr/>
            <p:nvPr/>
          </p:nvSpPr>
          <p:spPr>
            <a:xfrm>
              <a:off x="4855808" y="5371177"/>
              <a:ext cx="17468" cy="14287"/>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 name="Oval 228">
              <a:extLst>
                <a:ext uri="{FF2B5EF4-FFF2-40B4-BE49-F238E27FC236}">
                  <a16:creationId xmlns:a16="http://schemas.microsoft.com/office/drawing/2014/main" id="{200E84D8-17DA-E0A7-23EA-36A47E274394}"/>
                </a:ext>
              </a:extLst>
            </p:cNvPr>
            <p:cNvSpPr/>
            <p:nvPr/>
          </p:nvSpPr>
          <p:spPr>
            <a:xfrm>
              <a:off x="4780204" y="5434861"/>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0" name="Oval 229">
              <a:extLst>
                <a:ext uri="{FF2B5EF4-FFF2-40B4-BE49-F238E27FC236}">
                  <a16:creationId xmlns:a16="http://schemas.microsoft.com/office/drawing/2014/main" id="{89BFD311-41D8-7722-79A3-C589B3A51C42}"/>
                </a:ext>
              </a:extLst>
            </p:cNvPr>
            <p:cNvSpPr/>
            <p:nvPr/>
          </p:nvSpPr>
          <p:spPr>
            <a:xfrm>
              <a:off x="4922092" y="5409784"/>
              <a:ext cx="20643" cy="12699"/>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1" name="Oval 230">
              <a:extLst>
                <a:ext uri="{FF2B5EF4-FFF2-40B4-BE49-F238E27FC236}">
                  <a16:creationId xmlns:a16="http://schemas.microsoft.com/office/drawing/2014/main" id="{F228484E-DF3D-6E88-41BE-FBF1F88ABB4D}"/>
                </a:ext>
              </a:extLst>
            </p:cNvPr>
            <p:cNvSpPr/>
            <p:nvPr/>
          </p:nvSpPr>
          <p:spPr>
            <a:xfrm>
              <a:off x="4740758" y="547941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2" name="Oval 231">
              <a:extLst>
                <a:ext uri="{FF2B5EF4-FFF2-40B4-BE49-F238E27FC236}">
                  <a16:creationId xmlns:a16="http://schemas.microsoft.com/office/drawing/2014/main" id="{C94DFB46-9076-4738-A656-4D5744DF6460}"/>
                </a:ext>
              </a:extLst>
            </p:cNvPr>
            <p:cNvSpPr/>
            <p:nvPr/>
          </p:nvSpPr>
          <p:spPr>
            <a:xfrm>
              <a:off x="4767822" y="537567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3" name="Oval 232">
              <a:extLst>
                <a:ext uri="{FF2B5EF4-FFF2-40B4-BE49-F238E27FC236}">
                  <a16:creationId xmlns:a16="http://schemas.microsoft.com/office/drawing/2014/main" id="{03D22879-EB6A-EB1F-4347-E6FFFAA3FB27}"/>
                </a:ext>
              </a:extLst>
            </p:cNvPr>
            <p:cNvSpPr/>
            <p:nvPr/>
          </p:nvSpPr>
          <p:spPr>
            <a:xfrm>
              <a:off x="4731157" y="541754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4" name="Oval 233">
              <a:extLst>
                <a:ext uri="{FF2B5EF4-FFF2-40B4-BE49-F238E27FC236}">
                  <a16:creationId xmlns:a16="http://schemas.microsoft.com/office/drawing/2014/main" id="{82043CDB-5278-1012-9B81-9FCB24311CE7}"/>
                </a:ext>
              </a:extLst>
            </p:cNvPr>
            <p:cNvSpPr/>
            <p:nvPr/>
          </p:nvSpPr>
          <p:spPr>
            <a:xfrm>
              <a:off x="4709474" y="54762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5" name="Oval 234">
              <a:extLst>
                <a:ext uri="{FF2B5EF4-FFF2-40B4-BE49-F238E27FC236}">
                  <a16:creationId xmlns:a16="http://schemas.microsoft.com/office/drawing/2014/main" id="{6AF05672-F26D-7E5C-E19B-4779BCCF7B5B}"/>
                </a:ext>
              </a:extLst>
            </p:cNvPr>
            <p:cNvSpPr/>
            <p:nvPr/>
          </p:nvSpPr>
          <p:spPr>
            <a:xfrm>
              <a:off x="4946644" y="5375296"/>
              <a:ext cx="17468"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6" name="Oval 235">
              <a:extLst>
                <a:ext uri="{FF2B5EF4-FFF2-40B4-BE49-F238E27FC236}">
                  <a16:creationId xmlns:a16="http://schemas.microsoft.com/office/drawing/2014/main" id="{1F54DAEE-3743-D221-D5D5-8FDD53E14BA9}"/>
                </a:ext>
              </a:extLst>
            </p:cNvPr>
            <p:cNvSpPr/>
            <p:nvPr/>
          </p:nvSpPr>
          <p:spPr>
            <a:xfrm>
              <a:off x="4863219" y="5428505"/>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7" name="Oval 236">
              <a:extLst>
                <a:ext uri="{FF2B5EF4-FFF2-40B4-BE49-F238E27FC236}">
                  <a16:creationId xmlns:a16="http://schemas.microsoft.com/office/drawing/2014/main" id="{780B6988-930D-D435-4DDD-9E4B01FD82BE}"/>
                </a:ext>
              </a:extLst>
            </p:cNvPr>
            <p:cNvSpPr/>
            <p:nvPr/>
          </p:nvSpPr>
          <p:spPr>
            <a:xfrm>
              <a:off x="4980422" y="5441363"/>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 name="Oval 237">
              <a:extLst>
                <a:ext uri="{FF2B5EF4-FFF2-40B4-BE49-F238E27FC236}">
                  <a16:creationId xmlns:a16="http://schemas.microsoft.com/office/drawing/2014/main" id="{C7CB6C63-FB4C-9001-EE8E-B46443746E83}"/>
                </a:ext>
              </a:extLst>
            </p:cNvPr>
            <p:cNvSpPr/>
            <p:nvPr/>
          </p:nvSpPr>
          <p:spPr>
            <a:xfrm>
              <a:off x="4889023" y="5376227"/>
              <a:ext cx="20643"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9" name="Oval 238">
              <a:extLst>
                <a:ext uri="{FF2B5EF4-FFF2-40B4-BE49-F238E27FC236}">
                  <a16:creationId xmlns:a16="http://schemas.microsoft.com/office/drawing/2014/main" id="{BD0B8D1F-47D3-3C02-664B-90ACD1A2FEF1}"/>
                </a:ext>
              </a:extLst>
            </p:cNvPr>
            <p:cNvSpPr/>
            <p:nvPr/>
          </p:nvSpPr>
          <p:spPr>
            <a:xfrm>
              <a:off x="4793390" y="541587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0" name="Oval 239">
              <a:extLst>
                <a:ext uri="{FF2B5EF4-FFF2-40B4-BE49-F238E27FC236}">
                  <a16:creationId xmlns:a16="http://schemas.microsoft.com/office/drawing/2014/main" id="{3E0523A1-C5F1-311A-9961-ECA6A63B4757}"/>
                </a:ext>
              </a:extLst>
            </p:cNvPr>
            <p:cNvSpPr/>
            <p:nvPr/>
          </p:nvSpPr>
          <p:spPr>
            <a:xfrm>
              <a:off x="4811938" y="541096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1" name="Oval 240">
              <a:extLst>
                <a:ext uri="{FF2B5EF4-FFF2-40B4-BE49-F238E27FC236}">
                  <a16:creationId xmlns:a16="http://schemas.microsoft.com/office/drawing/2014/main" id="{59CCF2AA-C1FE-9FC1-4A4B-FC43AA3E5F0E}"/>
                </a:ext>
              </a:extLst>
            </p:cNvPr>
            <p:cNvSpPr/>
            <p:nvPr/>
          </p:nvSpPr>
          <p:spPr>
            <a:xfrm>
              <a:off x="4818415" y="543642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04" name="Picture 103" descr="XIVIVO_Leuko.png">
            <a:extLst>
              <a:ext uri="{FF2B5EF4-FFF2-40B4-BE49-F238E27FC236}">
                <a16:creationId xmlns:a16="http://schemas.microsoft.com/office/drawing/2014/main" id="{ED86B7FD-727E-7CE8-4A13-5850CE42144A}"/>
              </a:ext>
            </a:extLst>
          </p:cNvPr>
          <p:cNvPicPr preferRelativeResize="0">
            <a:picLocks noChangeAspect="1"/>
          </p:cNvPicPr>
          <p:nvPr/>
        </p:nvPicPr>
        <p:blipFill rotWithShape="1">
          <a:blip r:embed="rId5" cstate="print"/>
          <a:srcRect l="7510" t="30326" r="53682" b="4403"/>
          <a:stretch/>
        </p:blipFill>
        <p:spPr bwMode="auto">
          <a:xfrm flipH="1">
            <a:off x="6264029" y="5204202"/>
            <a:ext cx="283875" cy="212284"/>
          </a:xfrm>
          <a:prstGeom prst="ellipse">
            <a:avLst/>
          </a:prstGeom>
        </p:spPr>
      </p:pic>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sp>
        <p:nvSpPr>
          <p:cNvPr id="238652" name="TextBox 49">
            <a:extLst>
              <a:ext uri="{FF2B5EF4-FFF2-40B4-BE49-F238E27FC236}">
                <a16:creationId xmlns:a16="http://schemas.microsoft.com/office/drawing/2014/main" id="{A669BC61-BF21-DE80-F4BA-05D1BB0E749C}"/>
              </a:ext>
            </a:extLst>
          </p:cNvPr>
          <p:cNvSpPr txBox="1">
            <a:spLocks noChangeArrowheads="1"/>
          </p:cNvSpPr>
          <p:nvPr/>
        </p:nvSpPr>
        <p:spPr bwMode="auto">
          <a:xfrm>
            <a:off x="1592264" y="5334000"/>
            <a:ext cx="23161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C5a</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Potent proinflammatory</a:t>
            </a:r>
            <a:br>
              <a:rPr lang="en-US" altLang="en-US" sz="1100" b="1">
                <a:solidFill>
                  <a:srgbClr val="F7AC47"/>
                </a:solidFill>
                <a:latin typeface="Arial Narrow"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 anaphylatoxin</a:t>
            </a:r>
          </a:p>
        </p:txBody>
      </p:sp>
      <p:sp>
        <p:nvSpPr>
          <p:cNvPr id="238653" name="TextBox 11">
            <a:extLst>
              <a:ext uri="{FF2B5EF4-FFF2-40B4-BE49-F238E27FC236}">
                <a16:creationId xmlns:a16="http://schemas.microsoft.com/office/drawing/2014/main" id="{E6744872-5B8D-A5E0-D709-57940E15A70A}"/>
              </a:ext>
            </a:extLst>
          </p:cNvPr>
          <p:cNvSpPr txBox="1">
            <a:spLocks noChangeArrowheads="1"/>
          </p:cNvSpPr>
          <p:nvPr/>
        </p:nvSpPr>
        <p:spPr bwMode="auto">
          <a:xfrm>
            <a:off x="1635126" y="4483100"/>
            <a:ext cx="231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C5b-9</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Membrane attack complex</a:t>
            </a:r>
          </a:p>
        </p:txBody>
      </p:sp>
      <p:pic>
        <p:nvPicPr>
          <p:cNvPr id="238654" name="Picture 40">
            <a:extLst>
              <a:ext uri="{FF2B5EF4-FFF2-40B4-BE49-F238E27FC236}">
                <a16:creationId xmlns:a16="http://schemas.microsoft.com/office/drawing/2014/main" id="{62643256-F831-5367-5D37-66C57B6320B8}"/>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67871" y="3775075"/>
            <a:ext cx="1166452" cy="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55" name="Picture 41" descr="XIVIVO_5b.png">
            <a:extLst>
              <a:ext uri="{FF2B5EF4-FFF2-40B4-BE49-F238E27FC236}">
                <a16:creationId xmlns:a16="http://schemas.microsoft.com/office/drawing/2014/main" id="{2BB9FB64-DF33-1B20-F1CB-23B791910C40}"/>
              </a:ext>
            </a:extLst>
          </p:cNvPr>
          <p:cNvPicPr preferRelativeResize="0">
            <a:picLocks noChangeAspect="1"/>
          </p:cNvPicPr>
          <p:nvPr/>
        </p:nvPicPr>
        <p:blipFill>
          <a:blip r:embed="rId11">
            <a:extLst>
              <a:ext uri="{28A0092B-C50C-407E-A947-70E740481C1C}">
                <a14:useLocalDpi xmlns:a14="http://schemas.microsoft.com/office/drawing/2010/main" val="0"/>
              </a:ext>
            </a:extLst>
          </a:blip>
          <a:srcRect l="19876" t="80621" r="68620" b="5829"/>
          <a:stretch>
            <a:fillRect/>
          </a:stretch>
        </p:blipFill>
        <p:spPr bwMode="auto">
          <a:xfrm>
            <a:off x="2628011" y="5129643"/>
            <a:ext cx="243895" cy="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12"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sp>
        <p:nvSpPr>
          <p:cNvPr id="153" name="Rectangle 152">
            <a:extLst>
              <a:ext uri="{FF2B5EF4-FFF2-40B4-BE49-F238E27FC236}">
                <a16:creationId xmlns:a16="http://schemas.microsoft.com/office/drawing/2014/main" id="{90C472B3-96BD-9AA5-301D-D6244C5DFF47}"/>
              </a:ext>
            </a:extLst>
          </p:cNvPr>
          <p:cNvSpPr/>
          <p:nvPr/>
        </p:nvSpPr>
        <p:spPr bwMode="auto">
          <a:xfrm>
            <a:off x="4600575" y="3167063"/>
            <a:ext cx="1976438" cy="881062"/>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31" name="TextBox 160">
            <a:extLst>
              <a:ext uri="{FF2B5EF4-FFF2-40B4-BE49-F238E27FC236}">
                <a16:creationId xmlns:a16="http://schemas.microsoft.com/office/drawing/2014/main" id="{915A09DD-3364-47E2-7BF0-C81B4AADD23C}"/>
              </a:ext>
            </a:extLst>
          </p:cNvPr>
          <p:cNvSpPr txBox="1">
            <a:spLocks noChangeArrowheads="1"/>
          </p:cNvSpPr>
          <p:nvPr/>
        </p:nvSpPr>
        <p:spPr bwMode="auto">
          <a:xfrm>
            <a:off x="4597400" y="3590925"/>
            <a:ext cx="182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NO scavenging/</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Reduced NO synthesis</a:t>
            </a:r>
          </a:p>
        </p:txBody>
      </p:sp>
      <p:grpSp>
        <p:nvGrpSpPr>
          <p:cNvPr id="238632" name="Group 39">
            <a:extLst>
              <a:ext uri="{FF2B5EF4-FFF2-40B4-BE49-F238E27FC236}">
                <a16:creationId xmlns:a16="http://schemas.microsoft.com/office/drawing/2014/main" id="{3A5B6AA5-1AC1-E529-BD0E-B0F065721513}"/>
              </a:ext>
            </a:extLst>
          </p:cNvPr>
          <p:cNvGrpSpPr>
            <a:grpSpLocks/>
          </p:cNvGrpSpPr>
          <p:nvPr/>
        </p:nvGrpSpPr>
        <p:grpSpPr bwMode="auto">
          <a:xfrm>
            <a:off x="5045694" y="3254978"/>
            <a:ext cx="1087868" cy="275704"/>
            <a:chOff x="4503627" y="3810993"/>
            <a:chExt cx="1474722" cy="373333"/>
          </a:xfrm>
        </p:grpSpPr>
        <p:grpSp>
          <p:nvGrpSpPr>
            <p:cNvPr id="67" name="Group 1150">
              <a:extLst>
                <a:ext uri="{FF2B5EF4-FFF2-40B4-BE49-F238E27FC236}">
                  <a16:creationId xmlns:a16="http://schemas.microsoft.com/office/drawing/2014/main" id="{370A12E2-202A-905E-C1A7-FC8120F9EAD1}"/>
                </a:ext>
              </a:extLst>
            </p:cNvPr>
            <p:cNvGrpSpPr/>
            <p:nvPr/>
          </p:nvGrpSpPr>
          <p:grpSpPr bwMode="auto">
            <a:xfrm>
              <a:off x="5704028" y="4048466"/>
              <a:ext cx="137537" cy="135388"/>
              <a:chOff x="3970020" y="2634785"/>
              <a:chExt cx="182880" cy="182880"/>
            </a:xfrm>
            <a:solidFill>
              <a:schemeClr val="accent6">
                <a:lumMod val="60000"/>
                <a:lumOff val="40000"/>
              </a:schemeClr>
            </a:solidFill>
          </p:grpSpPr>
          <p:sp>
            <p:nvSpPr>
              <p:cNvPr id="99" name="Oval 98">
                <a:extLst>
                  <a:ext uri="{FF2B5EF4-FFF2-40B4-BE49-F238E27FC236}">
                    <a16:creationId xmlns:a16="http://schemas.microsoft.com/office/drawing/2014/main" id="{934AE761-D4AF-B450-E492-C1682E431447}"/>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100" name="Oval 99">
                <a:extLst>
                  <a:ext uri="{FF2B5EF4-FFF2-40B4-BE49-F238E27FC236}">
                    <a16:creationId xmlns:a16="http://schemas.microsoft.com/office/drawing/2014/main" id="{CFB8109A-6ABD-6A78-4499-E93A1CB2A1A0}"/>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68" name="Group 1151">
              <a:extLst>
                <a:ext uri="{FF2B5EF4-FFF2-40B4-BE49-F238E27FC236}">
                  <a16:creationId xmlns:a16="http://schemas.microsoft.com/office/drawing/2014/main" id="{70CFAA22-E642-6295-0909-75B0C7A4001D}"/>
                </a:ext>
              </a:extLst>
            </p:cNvPr>
            <p:cNvGrpSpPr/>
            <p:nvPr/>
          </p:nvGrpSpPr>
          <p:grpSpPr bwMode="auto">
            <a:xfrm>
              <a:off x="5840609" y="4048466"/>
              <a:ext cx="137740" cy="135388"/>
              <a:chOff x="3970020" y="2634785"/>
              <a:chExt cx="182880" cy="182880"/>
            </a:xfrm>
            <a:solidFill>
              <a:schemeClr val="accent6">
                <a:lumMod val="60000"/>
                <a:lumOff val="40000"/>
              </a:schemeClr>
            </a:solidFill>
          </p:grpSpPr>
          <p:sp>
            <p:nvSpPr>
              <p:cNvPr id="97" name="Oval 96">
                <a:extLst>
                  <a:ext uri="{FF2B5EF4-FFF2-40B4-BE49-F238E27FC236}">
                    <a16:creationId xmlns:a16="http://schemas.microsoft.com/office/drawing/2014/main" id="{02FADABC-52B7-5973-771F-2D32AFD95551}"/>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98" name="Oval 97">
                <a:extLst>
                  <a:ext uri="{FF2B5EF4-FFF2-40B4-BE49-F238E27FC236}">
                    <a16:creationId xmlns:a16="http://schemas.microsoft.com/office/drawing/2014/main" id="{59F1B7DF-FD96-CC35-745A-7C819A7B6F63}"/>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7" name="Group 1513">
              <a:extLst>
                <a:ext uri="{FF2B5EF4-FFF2-40B4-BE49-F238E27FC236}">
                  <a16:creationId xmlns:a16="http://schemas.microsoft.com/office/drawing/2014/main" id="{DFC67BB8-CFE8-106F-D4AA-6973D4FCE187}"/>
                </a:ext>
              </a:extLst>
            </p:cNvPr>
            <p:cNvGrpSpPr>
              <a:grpSpLocks/>
            </p:cNvGrpSpPr>
            <p:nvPr/>
          </p:nvGrpSpPr>
          <p:grpSpPr bwMode="auto">
            <a:xfrm rot="-19885">
              <a:off x="4503627" y="4047790"/>
              <a:ext cx="136523" cy="136536"/>
              <a:chOff x="3969990" y="2646827"/>
              <a:chExt cx="182880" cy="182880"/>
            </a:xfrm>
          </p:grpSpPr>
          <p:sp>
            <p:nvSpPr>
              <p:cNvPr id="87" name="Oval 86">
                <a:extLst>
                  <a:ext uri="{FF2B5EF4-FFF2-40B4-BE49-F238E27FC236}">
                    <a16:creationId xmlns:a16="http://schemas.microsoft.com/office/drawing/2014/main" id="{5F645D9C-4AC8-09E4-8FE7-904607D5EF06}"/>
                  </a:ext>
                </a:extLst>
              </p:cNvPr>
              <p:cNvSpPr/>
              <p:nvPr/>
            </p:nvSpPr>
            <p:spPr>
              <a:xfrm>
                <a:off x="3758775" y="2526254"/>
                <a:ext cx="265213" cy="302325"/>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8" name="Oval 87">
                <a:extLst>
                  <a:ext uri="{FF2B5EF4-FFF2-40B4-BE49-F238E27FC236}">
                    <a16:creationId xmlns:a16="http://schemas.microsoft.com/office/drawing/2014/main" id="{2B77C02B-D980-B094-C454-D258607A85ED}"/>
                  </a:ext>
                </a:extLst>
              </p:cNvPr>
              <p:cNvSpPr/>
              <p:nvPr/>
            </p:nvSpPr>
            <p:spPr>
              <a:xfrm>
                <a:off x="4014995" y="2705668"/>
                <a:ext cx="63421" cy="63344"/>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8" name="Group 1514">
              <a:extLst>
                <a:ext uri="{FF2B5EF4-FFF2-40B4-BE49-F238E27FC236}">
                  <a16:creationId xmlns:a16="http://schemas.microsoft.com/office/drawing/2014/main" id="{016DC951-477B-1583-B324-3A6918159D8E}"/>
                </a:ext>
              </a:extLst>
            </p:cNvPr>
            <p:cNvGrpSpPr>
              <a:grpSpLocks/>
            </p:cNvGrpSpPr>
            <p:nvPr/>
          </p:nvGrpSpPr>
          <p:grpSpPr bwMode="auto">
            <a:xfrm rot="-19885">
              <a:off x="4641737" y="4046203"/>
              <a:ext cx="136523" cy="136536"/>
              <a:chOff x="3969984" y="2647885"/>
              <a:chExt cx="182880" cy="182880"/>
            </a:xfrm>
          </p:grpSpPr>
          <p:sp>
            <p:nvSpPr>
              <p:cNvPr id="85" name="Oval 84">
                <a:extLst>
                  <a:ext uri="{FF2B5EF4-FFF2-40B4-BE49-F238E27FC236}">
                    <a16:creationId xmlns:a16="http://schemas.microsoft.com/office/drawing/2014/main" id="{3A408ED0-B7E2-1A38-0D0C-F2160DA70556}"/>
                  </a:ext>
                </a:extLst>
              </p:cNvPr>
              <p:cNvSpPr/>
              <p:nvPr/>
            </p:nvSpPr>
            <p:spPr>
              <a:xfrm>
                <a:off x="3665992" y="2632664"/>
                <a:ext cx="302688" cy="97896"/>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6" name="Oval 85">
                <a:extLst>
                  <a:ext uri="{FF2B5EF4-FFF2-40B4-BE49-F238E27FC236}">
                    <a16:creationId xmlns:a16="http://schemas.microsoft.com/office/drawing/2014/main" id="{0308038C-A7D1-62E4-3EF2-B9F8155DC2DD}"/>
                  </a:ext>
                </a:extLst>
              </p:cNvPr>
              <p:cNvSpPr/>
              <p:nvPr/>
            </p:nvSpPr>
            <p:spPr>
              <a:xfrm>
                <a:off x="3726404" y="2690041"/>
                <a:ext cx="109545" cy="25913"/>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sp>
          <p:nvSpPr>
            <p:cNvPr id="78" name="Oval 77">
              <a:extLst>
                <a:ext uri="{FF2B5EF4-FFF2-40B4-BE49-F238E27FC236}">
                  <a16:creationId xmlns:a16="http://schemas.microsoft.com/office/drawing/2014/main" id="{7FF37E1D-0DBE-8321-808C-DEA1557E6D09}"/>
                </a:ext>
              </a:extLst>
            </p:cNvPr>
            <p:cNvSpPr/>
            <p:nvPr/>
          </p:nvSpPr>
          <p:spPr bwMode="auto">
            <a:xfrm>
              <a:off x="4784704" y="3812330"/>
              <a:ext cx="210899"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79" name="Oval 78">
              <a:extLst>
                <a:ext uri="{FF2B5EF4-FFF2-40B4-BE49-F238E27FC236}">
                  <a16:creationId xmlns:a16="http://schemas.microsoft.com/office/drawing/2014/main" id="{C6C6F7E3-2068-8161-C348-364E1D48E385}"/>
                </a:ext>
              </a:extLst>
            </p:cNvPr>
            <p:cNvSpPr/>
            <p:nvPr/>
          </p:nvSpPr>
          <p:spPr bwMode="auto">
            <a:xfrm>
              <a:off x="5014970" y="3812330"/>
              <a:ext cx="213051"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238641" name="TextBox 2366">
              <a:extLst>
                <a:ext uri="{FF2B5EF4-FFF2-40B4-BE49-F238E27FC236}">
                  <a16:creationId xmlns:a16="http://schemas.microsoft.com/office/drawing/2014/main" id="{841E5DF2-5CFB-20CA-96B3-384CC70A71B0}"/>
                </a:ext>
              </a:extLst>
            </p:cNvPr>
            <p:cNvSpPr txBox="1">
              <a:spLocks noChangeArrowheads="1"/>
            </p:cNvSpPr>
            <p:nvPr/>
          </p:nvSpPr>
          <p:spPr bwMode="auto">
            <a:xfrm>
              <a:off x="5243991" y="3810993"/>
              <a:ext cx="480243" cy="1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spcBef>
                  <a:spcPct val="0"/>
                </a:spcBef>
                <a:buNone/>
              </a:pPr>
              <a:r>
                <a:rPr lang="en-US" altLang="en-US" sz="1000">
                  <a:latin typeface="Arial" panose="020B0604020202020204" pitchFamily="34" charset="0"/>
                  <a:cs typeface="Arial" panose="020B0604020202020204" pitchFamily="34" charset="0"/>
                </a:rPr>
                <a:t>2NO</a:t>
              </a:r>
              <a:r>
                <a:rPr lang="en-US" altLang="en-US" sz="1000" baseline="-25000">
                  <a:latin typeface="Arial" panose="020B0604020202020204" pitchFamily="34" charset="0"/>
                  <a:cs typeface="Arial" panose="020B0604020202020204" pitchFamily="34" charset="0"/>
                </a:rPr>
                <a:t>3</a:t>
              </a:r>
              <a:r>
                <a:rPr lang="en-US" altLang="en-US" sz="1000">
                  <a:latin typeface="Arial" panose="020B0604020202020204" pitchFamily="34" charset="0"/>
                  <a:cs typeface="Arial" panose="020B0604020202020204" pitchFamily="34" charset="0"/>
                </a:rPr>
                <a:t>-</a:t>
              </a:r>
            </a:p>
          </p:txBody>
        </p:sp>
        <p:cxnSp>
          <p:nvCxnSpPr>
            <p:cNvPr id="238642" name="Straight Arrow Connector 1170">
              <a:extLst>
                <a:ext uri="{FF2B5EF4-FFF2-40B4-BE49-F238E27FC236}">
                  <a16:creationId xmlns:a16="http://schemas.microsoft.com/office/drawing/2014/main" id="{49238FD2-9EEF-3304-0220-714B7A561381}"/>
                </a:ext>
              </a:extLst>
            </p:cNvPr>
            <p:cNvCxnSpPr>
              <a:cxnSpLocks noChangeShapeType="1"/>
              <a:stCxn id="85" idx="6"/>
            </p:cNvCxnSpPr>
            <p:nvPr/>
          </p:nvCxnSpPr>
          <p:spPr bwMode="auto">
            <a:xfrm>
              <a:off x="4765559" y="4101769"/>
              <a:ext cx="925497" cy="0"/>
            </a:xfrm>
            <a:prstGeom prst="straightConnector1">
              <a:avLst/>
            </a:prstGeom>
            <a:noFill/>
            <a:ln w="9525" cap="rnd">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 name="Arc 82">
              <a:extLst>
                <a:ext uri="{FF2B5EF4-FFF2-40B4-BE49-F238E27FC236}">
                  <a16:creationId xmlns:a16="http://schemas.microsoft.com/office/drawing/2014/main" id="{B3E95D43-4F04-175C-D1E7-129820CEE757}"/>
                </a:ext>
              </a:extLst>
            </p:cNvPr>
            <p:cNvSpPr/>
            <p:nvPr/>
          </p:nvSpPr>
          <p:spPr bwMode="auto">
            <a:xfrm>
              <a:off x="5025731" y="3904764"/>
              <a:ext cx="430405" cy="182721"/>
            </a:xfrm>
            <a:prstGeom prst="arc">
              <a:avLst>
                <a:gd name="adj1" fmla="val 21205787"/>
                <a:gd name="adj2" fmla="val 10834088"/>
              </a:avLst>
            </a:prstGeom>
            <a:noFill/>
            <a:ln w="9525" cap="rnd">
              <a:solidFill>
                <a:schemeClr val="tx1"/>
              </a:solidFill>
              <a:round/>
              <a:headEnd type="triangle" w="med" len="med"/>
              <a:tailEnd type="none" w="med" len="med"/>
            </a:ln>
            <a:effectLst/>
          </p:spPr>
          <p:txBody>
            <a:bodyPr anchor="ctr"/>
            <a:lstStyle/>
            <a:p>
              <a:pPr algn="ctr">
                <a:defRPr/>
              </a:pPr>
              <a:endParaRPr lang="en-US" sz="1000">
                <a:solidFill>
                  <a:prstClr val="white"/>
                </a:solidFill>
                <a:latin typeface="Arial" panose="020B0604020202020204"/>
                <a:ea typeface="ヒラギノ角ゴ Pro W3" charset="-128"/>
              </a:endParaRPr>
            </a:p>
          </p:txBody>
        </p:sp>
      </p:grpSp>
      <p:sp>
        <p:nvSpPr>
          <p:cNvPr id="200" name="Rectangle 199">
            <a:extLst>
              <a:ext uri="{FF2B5EF4-FFF2-40B4-BE49-F238E27FC236}">
                <a16:creationId xmlns:a16="http://schemas.microsoft.com/office/drawing/2014/main" id="{0120DA81-5A57-5627-07D8-3EC8B4594C03}"/>
              </a:ext>
            </a:extLst>
          </p:cNvPr>
          <p:cNvSpPr/>
          <p:nvPr/>
        </p:nvSpPr>
        <p:spPr bwMode="auto">
          <a:xfrm>
            <a:off x="7559676" y="1908176"/>
            <a:ext cx="2651125" cy="1096963"/>
          </a:xfrm>
          <a:prstGeom prst="rect">
            <a:avLst/>
          </a:prstGeom>
          <a:solidFill>
            <a:schemeClr val="accent4">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prstClr val="white"/>
                </a:solidFill>
              </a:rPr>
              <a:t>End-organ damage</a:t>
            </a:r>
            <a:br>
              <a:rPr lang="en-US" sz="1400" b="1">
                <a:solidFill>
                  <a:prstClr val="white"/>
                </a:solidFill>
              </a:rPr>
            </a:br>
            <a:br>
              <a:rPr lang="en-US" sz="1400" b="1">
                <a:solidFill>
                  <a:prstClr val="white"/>
                </a:solidFill>
              </a:rPr>
            </a:br>
            <a:r>
              <a:rPr lang="en-US" sz="1200">
                <a:solidFill>
                  <a:prstClr val="white"/>
                </a:solidFill>
              </a:rPr>
              <a:t>eg, chronic kidney disease,</a:t>
            </a:r>
          </a:p>
          <a:p>
            <a:pPr algn="ctr">
              <a:defRPr/>
            </a:pPr>
            <a:r>
              <a:rPr lang="en-US" sz="1200">
                <a:solidFill>
                  <a:prstClr val="white"/>
                </a:solidFill>
              </a:rPr>
              <a:t>       pulmonary hypertension, </a:t>
            </a:r>
            <a:br>
              <a:rPr lang="en-US" sz="1200">
                <a:solidFill>
                  <a:prstClr val="white"/>
                </a:solidFill>
              </a:rPr>
            </a:br>
            <a:r>
              <a:rPr lang="en-US" sz="1200">
                <a:solidFill>
                  <a:prstClr val="white"/>
                </a:solidFill>
              </a:rPr>
              <a:t>liver damage</a:t>
            </a:r>
            <a:endParaRPr lang="en-US">
              <a:solidFill>
                <a:prstClr val="white"/>
              </a:solidFill>
            </a:endParaRPr>
          </a:p>
        </p:txBody>
      </p:sp>
      <p:sp>
        <p:nvSpPr>
          <p:cNvPr id="180" name="Rectangle 179">
            <a:extLst>
              <a:ext uri="{FF2B5EF4-FFF2-40B4-BE49-F238E27FC236}">
                <a16:creationId xmlns:a16="http://schemas.microsoft.com/office/drawing/2014/main" id="{9464FE09-5FE3-819E-A576-041D2B4644FF}"/>
              </a:ext>
            </a:extLst>
          </p:cNvPr>
          <p:cNvSpPr/>
          <p:nvPr/>
        </p:nvSpPr>
        <p:spPr bwMode="auto">
          <a:xfrm>
            <a:off x="7573963" y="4575175"/>
            <a:ext cx="2717800" cy="1628775"/>
          </a:xfrm>
          <a:custGeom>
            <a:avLst/>
            <a:gdLst>
              <a:gd name="connsiteX0" fmla="*/ 0 w 2717003"/>
              <a:gd name="connsiteY0" fmla="*/ 0 h 1097280"/>
              <a:gd name="connsiteX1" fmla="*/ 2717003 w 2717003"/>
              <a:gd name="connsiteY1" fmla="*/ 0 h 1097280"/>
              <a:gd name="connsiteX2" fmla="*/ 2717003 w 2717003"/>
              <a:gd name="connsiteY2" fmla="*/ 1097280 h 1097280"/>
              <a:gd name="connsiteX3" fmla="*/ 0 w 2717003"/>
              <a:gd name="connsiteY3" fmla="*/ 1097280 h 1097280"/>
              <a:gd name="connsiteX4" fmla="*/ 0 w 2717003"/>
              <a:gd name="connsiteY4" fmla="*/ 0 h 1097280"/>
              <a:gd name="connsiteX0" fmla="*/ 0 w 2717003"/>
              <a:gd name="connsiteY0" fmla="*/ 0 h 1097280"/>
              <a:gd name="connsiteX1" fmla="*/ 2717003 w 2717003"/>
              <a:gd name="connsiteY1" fmla="*/ 0 h 1097280"/>
              <a:gd name="connsiteX2" fmla="*/ 2717003 w 2717003"/>
              <a:gd name="connsiteY2" fmla="*/ 1097280 h 1097280"/>
              <a:gd name="connsiteX3" fmla="*/ 0 w 2717003"/>
              <a:gd name="connsiteY3" fmla="*/ 1097280 h 1097280"/>
              <a:gd name="connsiteX4" fmla="*/ 1574 w 2717003"/>
              <a:gd name="connsiteY4" fmla="*/ 206027 h 1097280"/>
              <a:gd name="connsiteX5" fmla="*/ 0 w 2717003"/>
              <a:gd name="connsiteY5" fmla="*/ 0 h 1097280"/>
              <a:gd name="connsiteX0" fmla="*/ 0 w 2717003"/>
              <a:gd name="connsiteY0" fmla="*/ 0 h 1097280"/>
              <a:gd name="connsiteX1" fmla="*/ 2717003 w 2717003"/>
              <a:gd name="connsiteY1" fmla="*/ 0 h 1097280"/>
              <a:gd name="connsiteX2" fmla="*/ 2713024 w 2717003"/>
              <a:gd name="connsiteY2" fmla="*/ 536227 h 1097280"/>
              <a:gd name="connsiteX3" fmla="*/ 2717003 w 2717003"/>
              <a:gd name="connsiteY3" fmla="*/ 1097280 h 1097280"/>
              <a:gd name="connsiteX4" fmla="*/ 0 w 2717003"/>
              <a:gd name="connsiteY4" fmla="*/ 1097280 h 1097280"/>
              <a:gd name="connsiteX5" fmla="*/ 1574 w 2717003"/>
              <a:gd name="connsiteY5" fmla="*/ 206027 h 1097280"/>
              <a:gd name="connsiteX6" fmla="*/ 0 w 2717003"/>
              <a:gd name="connsiteY6"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7003" h="1097280">
                <a:moveTo>
                  <a:pt x="0" y="0"/>
                </a:moveTo>
                <a:lnTo>
                  <a:pt x="2717003" y="0"/>
                </a:lnTo>
                <a:cubicBezTo>
                  <a:pt x="2715677" y="178742"/>
                  <a:pt x="2714350" y="357485"/>
                  <a:pt x="2713024" y="536227"/>
                </a:cubicBezTo>
                <a:cubicBezTo>
                  <a:pt x="2714350" y="723245"/>
                  <a:pt x="2715677" y="910262"/>
                  <a:pt x="2717003" y="1097280"/>
                </a:cubicBezTo>
                <a:lnTo>
                  <a:pt x="0" y="1097280"/>
                </a:lnTo>
                <a:cubicBezTo>
                  <a:pt x="525" y="800196"/>
                  <a:pt x="1049" y="503111"/>
                  <a:pt x="1574" y="206027"/>
                </a:cubicBezTo>
                <a:cubicBezTo>
                  <a:pt x="1049" y="137351"/>
                  <a:pt x="525" y="68676"/>
                  <a:pt x="0" y="0"/>
                </a:cubicBezTo>
                <a:close/>
              </a:path>
            </a:pathLst>
          </a:custGeom>
          <a:solidFill>
            <a:schemeClr val="accent4">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3" name="Rectangle 92">
            <a:extLst>
              <a:ext uri="{FF2B5EF4-FFF2-40B4-BE49-F238E27FC236}">
                <a16:creationId xmlns:a16="http://schemas.microsoft.com/office/drawing/2014/main" id="{2B10C394-8E88-63AB-BE41-6BE20394A6A7}"/>
              </a:ext>
            </a:extLst>
          </p:cNvPr>
          <p:cNvSpPr/>
          <p:nvPr/>
        </p:nvSpPr>
        <p:spPr bwMode="auto">
          <a:xfrm>
            <a:off x="7573963" y="3278188"/>
            <a:ext cx="2651125" cy="1096962"/>
          </a:xfrm>
          <a:prstGeom prst="rect">
            <a:avLst/>
          </a:prstGeom>
          <a:solidFill>
            <a:schemeClr val="accent4">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21" name="TextBox 93">
            <a:extLst>
              <a:ext uri="{FF2B5EF4-FFF2-40B4-BE49-F238E27FC236}">
                <a16:creationId xmlns:a16="http://schemas.microsoft.com/office/drawing/2014/main" id="{181F546D-70D8-709C-607C-D326BCFE7E82}"/>
              </a:ext>
            </a:extLst>
          </p:cNvPr>
          <p:cNvSpPr txBox="1">
            <a:spLocks noChangeArrowheads="1"/>
          </p:cNvSpPr>
          <p:nvPr/>
        </p:nvSpPr>
        <p:spPr bwMode="auto">
          <a:xfrm>
            <a:off x="7518400" y="3274184"/>
            <a:ext cx="2760663" cy="107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400" b="1">
                <a:solidFill>
                  <a:srgbClr val="FFFFFF"/>
                </a:solidFill>
                <a:latin typeface="Arial" panose="020B0604020202020204" pitchFamily="34" charset="0"/>
                <a:cs typeface="Arial" panose="020B0604020202020204" pitchFamily="34" charset="0"/>
              </a:rPr>
              <a:t>Smooth muscle </a:t>
            </a:r>
            <a:r>
              <a:rPr lang="en-GB" altLang="en-US" sz="1400" b="1" err="1">
                <a:solidFill>
                  <a:srgbClr val="FFFFFF"/>
                </a:solidFill>
                <a:latin typeface="Arial" panose="020B0604020202020204" pitchFamily="34" charset="0"/>
                <a:cs typeface="Arial" panose="020B0604020202020204" pitchFamily="34" charset="0"/>
              </a:rPr>
              <a:t>dystonias</a:t>
            </a:r>
            <a:br>
              <a:rPr lang="en-GB" altLang="en-US" sz="1400" b="1">
                <a:solidFill>
                  <a:srgbClr val="FFFFFF"/>
                </a:solidFill>
                <a:latin typeface="Arial" panose="020B0604020202020204" pitchFamily="34" charset="0"/>
                <a:cs typeface="Arial" panose="020B0604020202020204" pitchFamily="34" charset="0"/>
              </a:rPr>
            </a:br>
            <a:br>
              <a:rPr lang="en-GB" altLang="en-US" sz="1400" b="1">
                <a:solidFill>
                  <a:srgbClr val="FFFFFF"/>
                </a:solidFill>
                <a:latin typeface="Arial" panose="020B0604020202020204" pitchFamily="34" charset="0"/>
                <a:cs typeface="Arial" panose="020B0604020202020204" pitchFamily="34" charset="0"/>
              </a:rPr>
            </a:br>
            <a:r>
              <a:rPr lang="en-GB" altLang="en-US" sz="1200" err="1">
                <a:solidFill>
                  <a:srgbClr val="FFFFFF"/>
                </a:solidFill>
                <a:latin typeface="Arial" panose="020B0604020202020204" pitchFamily="34" charset="0"/>
                <a:cs typeface="Arial" panose="020B0604020202020204" pitchFamily="34" charset="0"/>
              </a:rPr>
              <a:t>eg</a:t>
            </a:r>
            <a:r>
              <a:rPr lang="en-GB" altLang="en-US" sz="1200">
                <a:solidFill>
                  <a:srgbClr val="FFFFFF"/>
                </a:solidFill>
                <a:latin typeface="Arial" panose="020B0604020202020204" pitchFamily="34" charset="0"/>
                <a:cs typeface="Arial" panose="020B0604020202020204" pitchFamily="34" charset="0"/>
              </a:rPr>
              <a:t>, dyspnoea, </a:t>
            </a:r>
            <a:r>
              <a:rPr lang="en-US" altLang="en-US" sz="1200">
                <a:solidFill>
                  <a:srgbClr val="FFFFFF"/>
                </a:solidFill>
                <a:latin typeface="Arial" panose="020B0604020202020204" pitchFamily="34" charset="0"/>
                <a:cs typeface="Arial" panose="020B0604020202020204" pitchFamily="34" charset="0"/>
              </a:rPr>
              <a:t>dysphagia, erectile dysfunction, abdominal pain, </a:t>
            </a:r>
            <a:br>
              <a:rPr lang="en-US" altLang="en-US" sz="1200">
                <a:solidFill>
                  <a:srgbClr val="FFFFFF"/>
                </a:solidFill>
                <a:latin typeface="Arial" panose="020B0604020202020204" pitchFamily="34" charset="0"/>
                <a:cs typeface="Arial" panose="020B0604020202020204" pitchFamily="34" charset="0"/>
              </a:rPr>
            </a:br>
            <a:r>
              <a:rPr lang="en-US" altLang="en-US" sz="1200">
                <a:solidFill>
                  <a:srgbClr val="FFFFFF"/>
                </a:solidFill>
                <a:latin typeface="Arial" panose="020B0604020202020204" pitchFamily="34" charset="0"/>
                <a:cs typeface="Arial" panose="020B0604020202020204" pitchFamily="34" charset="0"/>
              </a:rPr>
              <a:t>chest pain</a:t>
            </a:r>
            <a:endParaRPr lang="en-GB" altLang="en-US" sz="1200">
              <a:solidFill>
                <a:srgbClr val="FFFFFF"/>
              </a:solidFill>
              <a:latin typeface="Arial" panose="020B0604020202020204" pitchFamily="34" charset="0"/>
              <a:cs typeface="Arial" panose="020B0604020202020204" pitchFamily="34" charset="0"/>
            </a:endParaRPr>
          </a:p>
        </p:txBody>
      </p:sp>
      <p:pic>
        <p:nvPicPr>
          <p:cNvPr id="238622" name="Picture 182">
            <a:extLst>
              <a:ext uri="{FF2B5EF4-FFF2-40B4-BE49-F238E27FC236}">
                <a16:creationId xmlns:a16="http://schemas.microsoft.com/office/drawing/2014/main" id="{910C496D-0F70-2143-2033-D3218D58923D}"/>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471302" y="4567935"/>
            <a:ext cx="903011" cy="64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25" name="TextBox 180">
            <a:extLst>
              <a:ext uri="{FF2B5EF4-FFF2-40B4-BE49-F238E27FC236}">
                <a16:creationId xmlns:a16="http://schemas.microsoft.com/office/drawing/2014/main" id="{AA88DEA3-1327-8AD3-D80D-2E1FCFE1E521}"/>
              </a:ext>
            </a:extLst>
          </p:cNvPr>
          <p:cNvSpPr>
            <a:spLocks/>
          </p:cNvSpPr>
          <p:nvPr/>
        </p:nvSpPr>
        <p:spPr bwMode="auto">
          <a:xfrm>
            <a:off x="7526338" y="4758435"/>
            <a:ext cx="2779712" cy="1477265"/>
          </a:xfrm>
          <a:custGeom>
            <a:avLst/>
            <a:gdLst>
              <a:gd name="T0" fmla="*/ 1025481 w 2364825"/>
              <a:gd name="T1" fmla="*/ 0 h 892552"/>
              <a:gd name="T2" fmla="*/ 1298729767 w 2364825"/>
              <a:gd name="T3" fmla="*/ 0 h 892552"/>
              <a:gd name="T4" fmla="*/ 1298729767 w 2364825"/>
              <a:gd name="T5" fmla="*/ 2147483646 h 892552"/>
              <a:gd name="T6" fmla="*/ 1025481 w 2364825"/>
              <a:gd name="T7" fmla="*/ 2147483646 h 892552"/>
              <a:gd name="T8" fmla="*/ 0 w 2364825"/>
              <a:gd name="T9" fmla="*/ 2147483646 h 892552"/>
              <a:gd name="T10" fmla="*/ 1025481 w 2364825"/>
              <a:gd name="T11" fmla="*/ 0 h 892552"/>
              <a:gd name="T12" fmla="*/ 0 60000 65536"/>
              <a:gd name="T13" fmla="*/ 0 60000 65536"/>
              <a:gd name="T14" fmla="*/ 0 60000 65536"/>
              <a:gd name="T15" fmla="*/ 0 60000 65536"/>
              <a:gd name="T16" fmla="*/ 0 60000 65536"/>
              <a:gd name="T17" fmla="*/ 0 60000 65536"/>
              <a:gd name="T18" fmla="*/ 0 w 2364825"/>
              <a:gd name="T19" fmla="*/ 0 h 892552"/>
              <a:gd name="T20" fmla="*/ 2364825 w 2364825"/>
              <a:gd name="T21" fmla="*/ 892552 h 892552"/>
            </a:gdLst>
            <a:ahLst/>
            <a:cxnLst>
              <a:cxn ang="T12">
                <a:pos x="T0" y="T1"/>
              </a:cxn>
              <a:cxn ang="T13">
                <a:pos x="T2" y="T3"/>
              </a:cxn>
              <a:cxn ang="T14">
                <a:pos x="T4" y="T5"/>
              </a:cxn>
              <a:cxn ang="T15">
                <a:pos x="T6" y="T7"/>
              </a:cxn>
              <a:cxn ang="T16">
                <a:pos x="T8" y="T9"/>
              </a:cxn>
              <a:cxn ang="T17">
                <a:pos x="T10" y="T11"/>
              </a:cxn>
            </a:cxnLst>
            <a:rect l="T18" t="T19" r="T20" b="T21"/>
            <a:pathLst>
              <a:path w="2364825" h="892552">
                <a:moveTo>
                  <a:pt x="1867" y="0"/>
                </a:moveTo>
                <a:lnTo>
                  <a:pt x="2364825" y="0"/>
                </a:lnTo>
                <a:lnTo>
                  <a:pt x="2364825" y="892552"/>
                </a:lnTo>
                <a:lnTo>
                  <a:pt x="1867" y="892552"/>
                </a:lnTo>
                <a:cubicBezTo>
                  <a:pt x="1245" y="648822"/>
                  <a:pt x="622" y="405092"/>
                  <a:pt x="0" y="161362"/>
                </a:cubicBezTo>
                <a:cubicBezTo>
                  <a:pt x="622" y="107575"/>
                  <a:pt x="1245" y="53787"/>
                  <a:pt x="1867"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400" b="1">
                <a:solidFill>
                  <a:srgbClr val="FFFFFF"/>
                </a:solidFill>
                <a:latin typeface="Arial" panose="020B0604020202020204" pitchFamily="34" charset="0"/>
                <a:cs typeface="Arial" panose="020B0604020202020204" pitchFamily="34" charset="0"/>
              </a:rPr>
              <a:t>Thrombosis</a:t>
            </a:r>
          </a:p>
          <a:p>
            <a:pPr algn="ctr" eaLnBrk="1" hangingPunct="1">
              <a:lnSpc>
                <a:spcPct val="100000"/>
              </a:lnSpc>
              <a:spcBef>
                <a:spcPct val="0"/>
              </a:spcBef>
              <a:buFontTx/>
              <a:buNone/>
            </a:pPr>
            <a:endParaRPr lang="en-GB" altLang="en-US" sz="1400" b="1">
              <a:solidFill>
                <a:srgbClr val="FFFFFF"/>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n-GB" altLang="en-US" sz="1200">
                <a:solidFill>
                  <a:srgbClr val="FFFFFF"/>
                </a:solidFill>
                <a:latin typeface="Arial" panose="020B0604020202020204" pitchFamily="34" charset="0"/>
                <a:cs typeface="Arial" panose="020B0604020202020204" pitchFamily="34" charset="0"/>
              </a:rPr>
              <a:t>eg, intra-abdominal, hepatic, cerebral, pulmonary, or renal thromboemboli</a:t>
            </a:r>
          </a:p>
          <a:p>
            <a:pPr algn="ctr" eaLnBrk="1" hangingPunct="1">
              <a:lnSpc>
                <a:spcPct val="100000"/>
              </a:lnSpc>
              <a:spcBef>
                <a:spcPct val="0"/>
              </a:spcBef>
              <a:buFontTx/>
              <a:buNone/>
            </a:pPr>
            <a:endParaRPr lang="en-GB" altLang="en-US" sz="1200">
              <a:solidFill>
                <a:srgbClr val="FFFFFF"/>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n-GB" altLang="en-US" sz="1400" b="1">
                <a:solidFill>
                  <a:srgbClr val="FFFFFF"/>
                </a:solidFill>
                <a:latin typeface="Arial" panose="020B0604020202020204" pitchFamily="34" charset="0"/>
                <a:cs typeface="Arial" panose="020B0604020202020204" pitchFamily="34" charset="0"/>
              </a:rPr>
              <a:t>Fatigue</a:t>
            </a:r>
          </a:p>
          <a:p>
            <a:pPr algn="ctr" eaLnBrk="1" hangingPunct="1">
              <a:lnSpc>
                <a:spcPct val="100000"/>
              </a:lnSpc>
              <a:spcBef>
                <a:spcPct val="0"/>
              </a:spcBef>
              <a:buFontTx/>
              <a:buNone/>
            </a:pPr>
            <a:endParaRPr lang="en-GB" altLang="en-US" sz="1200">
              <a:solidFill>
                <a:srgbClr val="FFFF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BB61FF-B770-1F4E-6BFC-6087E0FD771C}"/>
              </a:ext>
            </a:extLst>
          </p:cNvPr>
          <p:cNvSpPr/>
          <p:nvPr/>
        </p:nvSpPr>
        <p:spPr>
          <a:xfrm>
            <a:off x="6529388" y="4554539"/>
            <a:ext cx="93662"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2" name="Rectangle 241">
            <a:extLst>
              <a:ext uri="{FF2B5EF4-FFF2-40B4-BE49-F238E27FC236}">
                <a16:creationId xmlns:a16="http://schemas.microsoft.com/office/drawing/2014/main" id="{6CCEC703-B88B-5467-5AFA-3EB1729B2AC5}"/>
              </a:ext>
            </a:extLst>
          </p:cNvPr>
          <p:cNvSpPr/>
          <p:nvPr/>
        </p:nvSpPr>
        <p:spPr>
          <a:xfrm>
            <a:off x="6792913" y="4940301"/>
            <a:ext cx="95250"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4" name="Rectangle 243">
            <a:extLst>
              <a:ext uri="{FF2B5EF4-FFF2-40B4-BE49-F238E27FC236}">
                <a16:creationId xmlns:a16="http://schemas.microsoft.com/office/drawing/2014/main" id="{B09C42F8-11ED-5414-8054-51F193065135}"/>
              </a:ext>
            </a:extLst>
          </p:cNvPr>
          <p:cNvSpPr/>
          <p:nvPr/>
        </p:nvSpPr>
        <p:spPr>
          <a:xfrm>
            <a:off x="6530976" y="5200651"/>
            <a:ext cx="93663"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2" name="Straight Arrow Connector 61">
            <a:extLst>
              <a:ext uri="{FF2B5EF4-FFF2-40B4-BE49-F238E27FC236}">
                <a16:creationId xmlns:a16="http://schemas.microsoft.com/office/drawing/2014/main" id="{5CF62AA7-C606-D297-BE45-4A53FF3E99AA}"/>
              </a:ext>
            </a:extLst>
          </p:cNvPr>
          <p:cNvCxnSpPr>
            <a:cxnSpLocks/>
          </p:cNvCxnSpPr>
          <p:nvPr/>
        </p:nvCxnSpPr>
        <p:spPr>
          <a:xfrm>
            <a:off x="1952864" y="5490297"/>
            <a:ext cx="5688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E961D9C-8FBE-F927-DF9A-13B1183DD3F9}"/>
              </a:ext>
            </a:extLst>
          </p:cNvPr>
          <p:cNvCxnSpPr>
            <a:cxnSpLocks/>
          </p:cNvCxnSpPr>
          <p:nvPr/>
        </p:nvCxnSpPr>
        <p:spPr>
          <a:xfrm>
            <a:off x="2042264" y="4184718"/>
            <a:ext cx="32069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05144-617C-F910-18E9-449597A9B9F0}"/>
              </a:ext>
            </a:extLst>
          </p:cNvPr>
          <p:cNvCxnSpPr>
            <a:cxnSpLocks/>
          </p:cNvCxnSpPr>
          <p:nvPr/>
        </p:nvCxnSpPr>
        <p:spPr>
          <a:xfrm>
            <a:off x="1952864" y="3806825"/>
            <a:ext cx="0" cy="16919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451B14-3A0A-C1E6-BE01-6463454589A3}"/>
              </a:ext>
            </a:extLst>
          </p:cNvPr>
          <p:cNvCxnSpPr>
            <a:cxnSpLocks/>
          </p:cNvCxnSpPr>
          <p:nvPr/>
        </p:nvCxnSpPr>
        <p:spPr>
          <a:xfrm>
            <a:off x="2050124" y="3804162"/>
            <a:ext cx="0" cy="3831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EA33BFE-98B5-DA9F-1289-9B84A5F57100}"/>
              </a:ext>
            </a:extLst>
          </p:cNvPr>
          <p:cNvCxnSpPr>
            <a:cxnSpLocks/>
          </p:cNvCxnSpPr>
          <p:nvPr/>
        </p:nvCxnSpPr>
        <p:spPr>
          <a:xfrm flipH="1">
            <a:off x="3334474" y="411570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115C152-49EB-6D9E-E20F-2860208475F7}"/>
              </a:ext>
            </a:extLst>
          </p:cNvPr>
          <p:cNvCxnSpPr>
            <a:cxnSpLocks/>
          </p:cNvCxnSpPr>
          <p:nvPr/>
        </p:nvCxnSpPr>
        <p:spPr>
          <a:xfrm flipH="1">
            <a:off x="3738563" y="2415093"/>
            <a:ext cx="5231" cy="17063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DBF880-1C0A-A73E-36B8-6FD4915A906F}"/>
              </a:ext>
            </a:extLst>
          </p:cNvPr>
          <p:cNvCxnSpPr>
            <a:cxnSpLocks/>
          </p:cNvCxnSpPr>
          <p:nvPr/>
        </p:nvCxnSpPr>
        <p:spPr>
          <a:xfrm>
            <a:off x="3743794" y="2417531"/>
            <a:ext cx="7725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E1B7532-7ED6-2C10-024E-8FE9B5E900F4}"/>
              </a:ext>
            </a:extLst>
          </p:cNvPr>
          <p:cNvCxnSpPr>
            <a:cxnSpLocks/>
          </p:cNvCxnSpPr>
          <p:nvPr/>
        </p:nvCxnSpPr>
        <p:spPr>
          <a:xfrm>
            <a:off x="3738563" y="4206875"/>
            <a:ext cx="0" cy="129275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BBAB4D1-BC1E-4BCF-DEF5-06F041035E1A}"/>
              </a:ext>
            </a:extLst>
          </p:cNvPr>
          <p:cNvCxnSpPr>
            <a:cxnSpLocks/>
          </p:cNvCxnSpPr>
          <p:nvPr/>
        </p:nvCxnSpPr>
        <p:spPr>
          <a:xfrm flipH="1" flipV="1">
            <a:off x="2995412" y="5491685"/>
            <a:ext cx="750288" cy="8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189522B-4D8B-1629-6071-44FD724ADCC3}"/>
              </a:ext>
            </a:extLst>
          </p:cNvPr>
          <p:cNvCxnSpPr>
            <a:cxnSpLocks/>
          </p:cNvCxnSpPr>
          <p:nvPr/>
        </p:nvCxnSpPr>
        <p:spPr>
          <a:xfrm flipH="1">
            <a:off x="3341611" y="421262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6A466EF9-DE97-B1E9-D423-6CCB0CEE1DE4}"/>
              </a:ext>
            </a:extLst>
          </p:cNvPr>
          <p:cNvCxnSpPr>
            <a:cxnSpLocks/>
          </p:cNvCxnSpPr>
          <p:nvPr/>
        </p:nvCxnSpPr>
        <p:spPr>
          <a:xfrm>
            <a:off x="4239858" y="3588206"/>
            <a:ext cx="2891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173A318-38B9-6A35-FA29-5D77C2C873E4}"/>
              </a:ext>
            </a:extLst>
          </p:cNvPr>
          <p:cNvCxnSpPr>
            <a:cxnSpLocks/>
          </p:cNvCxnSpPr>
          <p:nvPr/>
        </p:nvCxnSpPr>
        <p:spPr>
          <a:xfrm>
            <a:off x="4239573" y="3011105"/>
            <a:ext cx="0" cy="58578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8399489-D4FD-2A73-44B7-E8F0096415CF}"/>
              </a:ext>
            </a:extLst>
          </p:cNvPr>
          <p:cNvCxnSpPr>
            <a:cxnSpLocks/>
          </p:cNvCxnSpPr>
          <p:nvPr/>
        </p:nvCxnSpPr>
        <p:spPr>
          <a:xfrm flipH="1">
            <a:off x="4234851" y="3018976"/>
            <a:ext cx="129677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8607" name="Group 238606">
            <a:extLst>
              <a:ext uri="{FF2B5EF4-FFF2-40B4-BE49-F238E27FC236}">
                <a16:creationId xmlns:a16="http://schemas.microsoft.com/office/drawing/2014/main" id="{BCBB09E1-1EF8-5200-3ECB-6C87107A2AE0}"/>
              </a:ext>
            </a:extLst>
          </p:cNvPr>
          <p:cNvGrpSpPr/>
          <p:nvPr/>
        </p:nvGrpSpPr>
        <p:grpSpPr>
          <a:xfrm>
            <a:off x="4562475" y="2000250"/>
            <a:ext cx="2014538" cy="884238"/>
            <a:chOff x="4562475" y="2000250"/>
            <a:chExt cx="2014538" cy="884238"/>
          </a:xfrm>
        </p:grpSpPr>
        <p:sp>
          <p:nvSpPr>
            <p:cNvPr id="137" name="Rectangle 136">
              <a:extLst>
                <a:ext uri="{FF2B5EF4-FFF2-40B4-BE49-F238E27FC236}">
                  <a16:creationId xmlns:a16="http://schemas.microsoft.com/office/drawing/2014/main" id="{696E22B5-1A0E-3C80-EEF2-8371E5763819}"/>
                </a:ext>
              </a:extLst>
            </p:cNvPr>
            <p:cNvSpPr/>
            <p:nvPr/>
          </p:nvSpPr>
          <p:spPr bwMode="auto">
            <a:xfrm>
              <a:off x="4562475" y="2005013"/>
              <a:ext cx="2014538" cy="87947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38649" name="Picture 52" descr="XIVIVO_Lysis.png">
              <a:extLst>
                <a:ext uri="{FF2B5EF4-FFF2-40B4-BE49-F238E27FC236}">
                  <a16:creationId xmlns:a16="http://schemas.microsoft.com/office/drawing/2014/main" id="{706F5E77-EAA3-952D-6844-0ED90C0C1AE6}"/>
                </a:ext>
              </a:extLst>
            </p:cNvPr>
            <p:cNvPicPr preferRelativeResize="0">
              <a:picLocks noChangeAspect="1"/>
            </p:cNvPicPr>
            <p:nvPr/>
          </p:nvPicPr>
          <p:blipFill>
            <a:blip r:embed="rId14">
              <a:extLst>
                <a:ext uri="{28A0092B-C50C-407E-A947-70E740481C1C}">
                  <a14:useLocalDpi xmlns:a14="http://schemas.microsoft.com/office/drawing/2010/main" val="0"/>
                </a:ext>
              </a:extLst>
            </a:blip>
            <a:srcRect l="35074" t="3960"/>
            <a:stretch>
              <a:fillRect/>
            </a:stretch>
          </p:blipFill>
          <p:spPr bwMode="auto">
            <a:xfrm>
              <a:off x="5866373" y="2000250"/>
              <a:ext cx="642056" cy="7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51" name="TextBox 137">
              <a:extLst>
                <a:ext uri="{FF2B5EF4-FFF2-40B4-BE49-F238E27FC236}">
                  <a16:creationId xmlns:a16="http://schemas.microsoft.com/office/drawing/2014/main" id="{32D4CDD7-BDAF-D695-0E3E-16AAC9962170}"/>
                </a:ext>
              </a:extLst>
            </p:cNvPr>
            <p:cNvSpPr txBox="1">
              <a:spLocks noChangeArrowheads="1"/>
            </p:cNvSpPr>
            <p:nvPr/>
          </p:nvSpPr>
          <p:spPr bwMode="auto">
            <a:xfrm>
              <a:off x="4578350" y="2270125"/>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err="1">
                  <a:latin typeface="Arial" panose="020B0604020202020204" pitchFamily="34" charset="0"/>
                  <a:cs typeface="Arial" panose="020B0604020202020204" pitchFamily="34" charset="0"/>
                </a:rPr>
                <a:t>Hemolysis</a:t>
              </a:r>
              <a:endParaRPr lang="en-GB" altLang="en-US" sz="1600" b="1">
                <a:latin typeface="Arial" panose="020B0604020202020204" pitchFamily="34" charset="0"/>
                <a:cs typeface="Arial" panose="020B0604020202020204" pitchFamily="34" charset="0"/>
              </a:endParaRPr>
            </a:p>
          </p:txBody>
        </p:sp>
      </p:grpSp>
      <p:cxnSp>
        <p:nvCxnSpPr>
          <p:cNvPr id="313" name="Straight Arrow Connector 312">
            <a:extLst>
              <a:ext uri="{FF2B5EF4-FFF2-40B4-BE49-F238E27FC236}">
                <a16:creationId xmlns:a16="http://schemas.microsoft.com/office/drawing/2014/main" id="{12A04D14-FDC4-2084-AC5A-C08572324385}"/>
              </a:ext>
            </a:extLst>
          </p:cNvPr>
          <p:cNvCxnSpPr>
            <a:cxnSpLocks/>
          </p:cNvCxnSpPr>
          <p:nvPr/>
        </p:nvCxnSpPr>
        <p:spPr>
          <a:xfrm>
            <a:off x="3739782" y="5011654"/>
            <a:ext cx="34936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35BA4F1-2A53-76EF-F9B0-BB451D6F5638}"/>
              </a:ext>
            </a:extLst>
          </p:cNvPr>
          <p:cNvCxnSpPr>
            <a:cxnSpLocks/>
          </p:cNvCxnSpPr>
          <p:nvPr/>
        </p:nvCxnSpPr>
        <p:spPr>
          <a:xfrm>
            <a:off x="5109658" y="4595010"/>
            <a:ext cx="31559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45527943-5B2E-A29A-F447-B07EB72FB6DB}"/>
              </a:ext>
            </a:extLst>
          </p:cNvPr>
          <p:cNvCxnSpPr>
            <a:cxnSpLocks/>
          </p:cNvCxnSpPr>
          <p:nvPr/>
        </p:nvCxnSpPr>
        <p:spPr>
          <a:xfrm>
            <a:off x="5109658" y="5276056"/>
            <a:ext cx="31447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3C6AF9B-F697-F05F-336A-9F6533C485F1}"/>
              </a:ext>
            </a:extLst>
          </p:cNvPr>
          <p:cNvCxnSpPr>
            <a:cxnSpLocks/>
          </p:cNvCxnSpPr>
          <p:nvPr/>
        </p:nvCxnSpPr>
        <p:spPr>
          <a:xfrm>
            <a:off x="6572250" y="2270125"/>
            <a:ext cx="94615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E168543-E42C-A3F5-2D09-7CD6735E5C49}"/>
              </a:ext>
            </a:extLst>
          </p:cNvPr>
          <p:cNvCxnSpPr>
            <a:cxnSpLocks/>
          </p:cNvCxnSpPr>
          <p:nvPr/>
        </p:nvCxnSpPr>
        <p:spPr>
          <a:xfrm>
            <a:off x="7086600" y="2447405"/>
            <a:ext cx="4318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2F58BBE9-683F-8BF6-F6F4-98ED3234EDDA}"/>
              </a:ext>
            </a:extLst>
          </p:cNvPr>
          <p:cNvCxnSpPr>
            <a:cxnSpLocks/>
          </p:cNvCxnSpPr>
          <p:nvPr/>
        </p:nvCxnSpPr>
        <p:spPr>
          <a:xfrm>
            <a:off x="6576605" y="3588206"/>
            <a:ext cx="9250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3DD03A0-D647-26F3-32EA-756382EAA78E}"/>
              </a:ext>
            </a:extLst>
          </p:cNvPr>
          <p:cNvCxnSpPr>
            <a:cxnSpLocks/>
          </p:cNvCxnSpPr>
          <p:nvPr/>
        </p:nvCxnSpPr>
        <p:spPr>
          <a:xfrm>
            <a:off x="7086600" y="2440961"/>
            <a:ext cx="0" cy="114102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2648FFE2-322C-7C83-4372-A79F293F21C8}"/>
              </a:ext>
            </a:extLst>
          </p:cNvPr>
          <p:cNvCxnSpPr>
            <a:cxnSpLocks/>
          </p:cNvCxnSpPr>
          <p:nvPr/>
        </p:nvCxnSpPr>
        <p:spPr>
          <a:xfrm flipH="1">
            <a:off x="10291941" y="2441520"/>
            <a:ext cx="424231"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0D035B55-1783-0093-EDF5-7CEC08A31A7D}"/>
              </a:ext>
            </a:extLst>
          </p:cNvPr>
          <p:cNvCxnSpPr>
            <a:cxnSpLocks/>
          </p:cNvCxnSpPr>
          <p:nvPr/>
        </p:nvCxnSpPr>
        <p:spPr>
          <a:xfrm>
            <a:off x="10706100" y="2439194"/>
            <a:ext cx="0" cy="296218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B3A210D2-55A3-D1F4-AC65-A0D5836FF466}"/>
              </a:ext>
            </a:extLst>
          </p:cNvPr>
          <p:cNvCxnSpPr>
            <a:cxnSpLocks/>
          </p:cNvCxnSpPr>
          <p:nvPr/>
        </p:nvCxnSpPr>
        <p:spPr>
          <a:xfrm flipH="1">
            <a:off x="10279063" y="5387976"/>
            <a:ext cx="42703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4" name="Footer Placeholder 1">
            <a:extLst>
              <a:ext uri="{FF2B5EF4-FFF2-40B4-BE49-F238E27FC236}">
                <a16:creationId xmlns:a16="http://schemas.microsoft.com/office/drawing/2014/main" id="{69752E19-BF6F-5B7C-D7A7-7359CD3B8ABF}"/>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extLst>
      <p:ext uri="{BB962C8B-B14F-4D97-AF65-F5344CB8AC3E}">
        <p14:creationId xmlns:p14="http://schemas.microsoft.com/office/powerpoint/2010/main" val="760327968"/>
      </p:ext>
    </p:ext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2" name="Straight Connector 291">
            <a:extLst>
              <a:ext uri="{FF2B5EF4-FFF2-40B4-BE49-F238E27FC236}">
                <a16:creationId xmlns:a16="http://schemas.microsoft.com/office/drawing/2014/main" id="{51DF163B-330A-8811-D67A-63ECC00984AF}"/>
              </a:ext>
            </a:extLst>
          </p:cNvPr>
          <p:cNvCxnSpPr>
            <a:cxnSpLocks/>
          </p:cNvCxnSpPr>
          <p:nvPr/>
        </p:nvCxnSpPr>
        <p:spPr>
          <a:xfrm>
            <a:off x="5531629" y="2884488"/>
            <a:ext cx="0" cy="1444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DC30001-8C8C-40D6-2240-8C5C8493DDD8}"/>
              </a:ext>
            </a:extLst>
          </p:cNvPr>
          <p:cNvSpPr/>
          <p:nvPr/>
        </p:nvSpPr>
        <p:spPr bwMode="auto">
          <a:xfrm>
            <a:off x="5459413" y="5010150"/>
            <a:ext cx="1165225"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1" name="Rectangle 100">
            <a:extLst>
              <a:ext uri="{FF2B5EF4-FFF2-40B4-BE49-F238E27FC236}">
                <a16:creationId xmlns:a16="http://schemas.microsoft.com/office/drawing/2014/main" id="{638572DF-64B5-6A02-D98F-FE38909C4514}"/>
              </a:ext>
            </a:extLst>
          </p:cNvPr>
          <p:cNvSpPr/>
          <p:nvPr/>
        </p:nvSpPr>
        <p:spPr bwMode="auto">
          <a:xfrm>
            <a:off x="5459413" y="4206875"/>
            <a:ext cx="1165225" cy="776288"/>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1" name="Rectangle 90">
            <a:extLst>
              <a:ext uri="{FF2B5EF4-FFF2-40B4-BE49-F238E27FC236}">
                <a16:creationId xmlns:a16="http://schemas.microsoft.com/office/drawing/2014/main" id="{B6568176-3C86-802D-55A4-5791B97CA02D}"/>
              </a:ext>
            </a:extLst>
          </p:cNvPr>
          <p:cNvSpPr/>
          <p:nvPr/>
        </p:nvSpPr>
        <p:spPr bwMode="auto">
          <a:xfrm>
            <a:off x="4113213" y="5026025"/>
            <a:ext cx="998537"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0" name="Rectangle 89">
            <a:extLst>
              <a:ext uri="{FF2B5EF4-FFF2-40B4-BE49-F238E27FC236}">
                <a16:creationId xmlns:a16="http://schemas.microsoft.com/office/drawing/2014/main" id="{92BC6DCD-0051-C0AF-8B53-63710C5979C9}"/>
              </a:ext>
            </a:extLst>
          </p:cNvPr>
          <p:cNvSpPr/>
          <p:nvPr/>
        </p:nvSpPr>
        <p:spPr bwMode="auto">
          <a:xfrm>
            <a:off x="4113213" y="4176713"/>
            <a:ext cx="998537" cy="820737"/>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3" name="TextBox 141">
            <a:extLst>
              <a:ext uri="{FF2B5EF4-FFF2-40B4-BE49-F238E27FC236}">
                <a16:creationId xmlns:a16="http://schemas.microsoft.com/office/drawing/2014/main" id="{BC1A601D-6591-9105-2AA0-ED8375E616C4}"/>
              </a:ext>
            </a:extLst>
          </p:cNvPr>
          <p:cNvSpPr txBox="1">
            <a:spLocks noChangeArrowheads="1"/>
          </p:cNvSpPr>
          <p:nvPr/>
        </p:nvSpPr>
        <p:spPr bwMode="auto">
          <a:xfrm>
            <a:off x="5429250" y="4170363"/>
            <a:ext cx="1354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ts val="600"/>
              </a:spcBef>
              <a:buNone/>
            </a:pPr>
            <a:r>
              <a:rPr lang="en-GB" altLang="en-US" sz="1100" b="1">
                <a:latin typeface="Arial" panose="020B0604020202020204" pitchFamily="34" charset="0"/>
                <a:cs typeface="Arial" panose="020B0604020202020204" pitchFamily="34" charset="0"/>
              </a:rPr>
              <a:t>Fibrinogen cleavage</a:t>
            </a:r>
          </a:p>
          <a:p>
            <a:pPr>
              <a:lnSpc>
                <a:spcPct val="100000"/>
              </a:lnSpc>
              <a:spcBef>
                <a:spcPts val="600"/>
              </a:spcBef>
              <a:buNone/>
            </a:pPr>
            <a:r>
              <a:rPr lang="en-GB" altLang="en-US" sz="1100" b="1">
                <a:latin typeface="Arial" panose="020B0604020202020204" pitchFamily="34" charset="0"/>
                <a:cs typeface="Arial" panose="020B0604020202020204" pitchFamily="34" charset="0"/>
              </a:rPr>
              <a:t>Platelet aggregation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DFF3F7AF-F741-CBD9-7847-18B1A289C0A7}"/>
              </a:ext>
            </a:extLst>
          </p:cNvPr>
          <p:cNvSpPr/>
          <p:nvPr/>
        </p:nvSpPr>
        <p:spPr bwMode="auto">
          <a:xfrm>
            <a:off x="5462588" y="4308475"/>
            <a:ext cx="1136650" cy="139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0" name="Rectangle 139">
            <a:extLst>
              <a:ext uri="{FF2B5EF4-FFF2-40B4-BE49-F238E27FC236}">
                <a16:creationId xmlns:a16="http://schemas.microsoft.com/office/drawing/2014/main" id="{198691A9-08C3-5A6B-A63D-5E748DE13274}"/>
              </a:ext>
            </a:extLst>
          </p:cNvPr>
          <p:cNvSpPr/>
          <p:nvPr/>
        </p:nvSpPr>
        <p:spPr bwMode="auto">
          <a:xfrm>
            <a:off x="4057650" y="4300538"/>
            <a:ext cx="968374" cy="138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8" name="TextBox 142">
            <a:extLst>
              <a:ext uri="{FF2B5EF4-FFF2-40B4-BE49-F238E27FC236}">
                <a16:creationId xmlns:a16="http://schemas.microsoft.com/office/drawing/2014/main" id="{FF75770E-5955-0CD2-6111-5353AB319CD0}"/>
              </a:ext>
            </a:extLst>
          </p:cNvPr>
          <p:cNvSpPr txBox="1">
            <a:spLocks noChangeArrowheads="1"/>
          </p:cNvSpPr>
          <p:nvPr/>
        </p:nvSpPr>
        <p:spPr bwMode="auto">
          <a:xfrm>
            <a:off x="4286250" y="4376738"/>
            <a:ext cx="9191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Platelet activation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pic>
        <p:nvPicPr>
          <p:cNvPr id="23" name="Picture 74" descr="XIVIVO_Platelets.png">
            <a:extLst>
              <a:ext uri="{FF2B5EF4-FFF2-40B4-BE49-F238E27FC236}">
                <a16:creationId xmlns:a16="http://schemas.microsoft.com/office/drawing/2014/main" id="{FCBC8573-07D9-84FA-7335-A40E3A2D474D}"/>
              </a:ext>
            </a:extLst>
          </p:cNvPr>
          <p:cNvPicPr preferRelativeResize="0">
            <a:picLocks noChangeAspect="1"/>
          </p:cNvPicPr>
          <p:nvPr/>
        </p:nvPicPr>
        <p:blipFill rotWithShape="1">
          <a:blip r:embed="rId4"/>
          <a:srcRect l="58045" t="6724" r="13031" b="26608"/>
          <a:stretch/>
        </p:blipFill>
        <p:spPr bwMode="auto">
          <a:xfrm>
            <a:off x="6118021" y="4334125"/>
            <a:ext cx="518958" cy="460267"/>
          </a:xfrm>
          <a:prstGeom prst="ellipse">
            <a:avLst/>
          </a:prstGeom>
        </p:spPr>
      </p:pic>
      <p:pic>
        <p:nvPicPr>
          <p:cNvPr id="77" name="Picture 76" descr="XIVIVO_Leuko.png">
            <a:extLst>
              <a:ext uri="{FF2B5EF4-FFF2-40B4-BE49-F238E27FC236}">
                <a16:creationId xmlns:a16="http://schemas.microsoft.com/office/drawing/2014/main" id="{4A4650A1-3B02-D944-5E4F-B86872C614D0}"/>
              </a:ext>
            </a:extLst>
          </p:cNvPr>
          <p:cNvPicPr preferRelativeResize="0">
            <a:picLocks noChangeAspect="1"/>
          </p:cNvPicPr>
          <p:nvPr/>
        </p:nvPicPr>
        <p:blipFill rotWithShape="1">
          <a:blip r:embed="rId5" cstate="print"/>
          <a:srcRect l="7510" t="30326" r="53682" b="4403"/>
          <a:stretch/>
        </p:blipFill>
        <p:spPr bwMode="auto">
          <a:xfrm rot="20700000">
            <a:off x="4064459" y="5068009"/>
            <a:ext cx="283875" cy="212284"/>
          </a:xfrm>
          <a:prstGeom prst="ellipse">
            <a:avLst/>
          </a:prstGeom>
        </p:spPr>
      </p:pic>
      <p:pic>
        <p:nvPicPr>
          <p:cNvPr id="81" name="Picture 80" descr="XIVIVO_Leuko.png">
            <a:extLst>
              <a:ext uri="{FF2B5EF4-FFF2-40B4-BE49-F238E27FC236}">
                <a16:creationId xmlns:a16="http://schemas.microsoft.com/office/drawing/2014/main" id="{07D4E3AE-E77C-A38B-87E7-8FD9C1D52EC1}"/>
              </a:ext>
            </a:extLst>
          </p:cNvPr>
          <p:cNvPicPr preferRelativeResize="0">
            <a:picLocks noChangeAspect="1"/>
          </p:cNvPicPr>
          <p:nvPr/>
        </p:nvPicPr>
        <p:blipFill rotWithShape="1">
          <a:blip r:embed="rId5" cstate="print"/>
          <a:srcRect l="7510" t="30326" r="53682" b="4403"/>
          <a:stretch/>
        </p:blipFill>
        <p:spPr bwMode="auto">
          <a:xfrm flipH="1">
            <a:off x="4138292" y="5278013"/>
            <a:ext cx="283875" cy="212284"/>
          </a:xfrm>
          <a:prstGeom prst="ellipse">
            <a:avLst/>
          </a:prstGeom>
        </p:spPr>
      </p:pic>
      <p:pic>
        <p:nvPicPr>
          <p:cNvPr id="95" name="Picture 94" descr="XIVIVO_Platelets.png">
            <a:extLst>
              <a:ext uri="{FF2B5EF4-FFF2-40B4-BE49-F238E27FC236}">
                <a16:creationId xmlns:a16="http://schemas.microsoft.com/office/drawing/2014/main" id="{BEF0EC97-57B4-3FD4-2CE7-0ED74DE50714}"/>
              </a:ext>
            </a:extLst>
          </p:cNvPr>
          <p:cNvPicPr preferRelativeResize="0">
            <a:picLocks noChangeAspect="1"/>
          </p:cNvPicPr>
          <p:nvPr/>
        </p:nvPicPr>
        <p:blipFill rotWithShape="1">
          <a:blip r:embed="rId6" cstate="print"/>
          <a:srcRect l="42635" t="17592" r="39563" b="40150"/>
          <a:stretch/>
        </p:blipFill>
        <p:spPr bwMode="auto">
          <a:xfrm rot="18900000">
            <a:off x="4259961" y="4460026"/>
            <a:ext cx="93968" cy="239420"/>
          </a:xfrm>
          <a:prstGeom prst="ellipse">
            <a:avLst/>
          </a:prstGeom>
          <a:effectLst>
            <a:glow rad="63500">
              <a:schemeClr val="accent3">
                <a:satMod val="175000"/>
                <a:alpha val="40000"/>
              </a:schemeClr>
            </a:glow>
          </a:effectLst>
        </p:spPr>
      </p:pic>
      <p:pic>
        <p:nvPicPr>
          <p:cNvPr id="110" name="Picture 109" descr="XIVIVO_Platelets.png">
            <a:extLst>
              <a:ext uri="{FF2B5EF4-FFF2-40B4-BE49-F238E27FC236}">
                <a16:creationId xmlns:a16="http://schemas.microsoft.com/office/drawing/2014/main" id="{1446EDDB-5BE7-8251-4096-E39510AA7198}"/>
              </a:ext>
            </a:extLst>
          </p:cNvPr>
          <p:cNvPicPr preferRelativeResize="0">
            <a:picLocks noChangeAspect="1"/>
          </p:cNvPicPr>
          <p:nvPr/>
        </p:nvPicPr>
        <p:blipFill rotWithShape="1">
          <a:blip r:embed="rId7" cstate="print"/>
          <a:srcRect l="42635" t="17592" r="39563" b="40150"/>
          <a:stretch/>
        </p:blipFill>
        <p:spPr bwMode="auto">
          <a:xfrm rot="10800000">
            <a:off x="4192973" y="4241124"/>
            <a:ext cx="161844" cy="370589"/>
          </a:xfrm>
          <a:prstGeom prst="ellipse">
            <a:avLst/>
          </a:prstGeom>
          <a:effectLst>
            <a:glow rad="63500">
              <a:schemeClr val="accent3">
                <a:satMod val="175000"/>
                <a:alpha val="40000"/>
              </a:schemeClr>
            </a:glow>
          </a:effectLst>
        </p:spPr>
      </p:pic>
      <p:pic>
        <p:nvPicPr>
          <p:cNvPr id="111" name="Picture 110" descr="XIVIVO_Platelets.png">
            <a:extLst>
              <a:ext uri="{FF2B5EF4-FFF2-40B4-BE49-F238E27FC236}">
                <a16:creationId xmlns:a16="http://schemas.microsoft.com/office/drawing/2014/main" id="{A9BA067B-4664-D854-77E4-A94AF8A8B8D8}"/>
              </a:ext>
            </a:extLst>
          </p:cNvPr>
          <p:cNvPicPr preferRelativeResize="0">
            <a:picLocks noChangeAspect="1"/>
          </p:cNvPicPr>
          <p:nvPr/>
        </p:nvPicPr>
        <p:blipFill rotWithShape="1">
          <a:blip r:embed="rId8"/>
          <a:srcRect l="42635" t="17592" r="39563" b="40150"/>
          <a:stretch/>
        </p:blipFill>
        <p:spPr bwMode="auto">
          <a:xfrm rot="18900000">
            <a:off x="4100768" y="4454473"/>
            <a:ext cx="140533" cy="235615"/>
          </a:xfrm>
          <a:prstGeom prst="ellipse">
            <a:avLst/>
          </a:prstGeom>
          <a:effectLst>
            <a:glow rad="63500">
              <a:schemeClr val="accent3">
                <a:satMod val="175000"/>
                <a:alpha val="40000"/>
              </a:schemeClr>
            </a:glow>
          </a:effectLst>
        </p:spPr>
      </p:pic>
      <p:pic>
        <p:nvPicPr>
          <p:cNvPr id="117" name="Picture 116" descr="XIVIVO_Platelets.png">
            <a:extLst>
              <a:ext uri="{FF2B5EF4-FFF2-40B4-BE49-F238E27FC236}">
                <a16:creationId xmlns:a16="http://schemas.microsoft.com/office/drawing/2014/main" id="{261A7782-A81E-A381-5CA8-4D39FC4BAA46}"/>
              </a:ext>
            </a:extLst>
          </p:cNvPr>
          <p:cNvPicPr preferRelativeResize="0">
            <a:picLocks noChangeAspect="1"/>
          </p:cNvPicPr>
          <p:nvPr/>
        </p:nvPicPr>
        <p:blipFill rotWithShape="1">
          <a:blip r:embed="rId9" cstate="print"/>
          <a:srcRect l="42635" t="17592" r="39563" b="40150"/>
          <a:stretch/>
        </p:blipFill>
        <p:spPr bwMode="auto">
          <a:xfrm rot="18000000">
            <a:off x="4120994" y="4685424"/>
            <a:ext cx="235907" cy="235513"/>
          </a:xfrm>
          <a:prstGeom prst="ellipse">
            <a:avLst/>
          </a:prstGeom>
          <a:effectLst>
            <a:glow rad="63500">
              <a:schemeClr val="accent3">
                <a:satMod val="175000"/>
                <a:alpha val="40000"/>
              </a:schemeClr>
            </a:glow>
          </a:effectLst>
        </p:spPr>
      </p:pic>
      <p:sp>
        <p:nvSpPr>
          <p:cNvPr id="238677" name="Rectangle 6">
            <a:extLst>
              <a:ext uri="{FF2B5EF4-FFF2-40B4-BE49-F238E27FC236}">
                <a16:creationId xmlns:a16="http://schemas.microsoft.com/office/drawing/2014/main" id="{BE08D7EF-DBA6-940C-C4A7-3BE7FDA5640C}"/>
              </a:ext>
            </a:extLst>
          </p:cNvPr>
          <p:cNvSpPr>
            <a:spLocks noChangeArrowheads="1"/>
          </p:cNvSpPr>
          <p:nvPr/>
        </p:nvSpPr>
        <p:spPr bwMode="auto">
          <a:xfrm>
            <a:off x="4310063" y="5067300"/>
            <a:ext cx="8842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100" b="1">
                <a:latin typeface="Arial" panose="020B0604020202020204" pitchFamily="34" charset="0"/>
                <a:cs typeface="Arial" panose="020B0604020202020204" pitchFamily="34" charset="0"/>
              </a:rPr>
              <a:t>Leukocyte</a:t>
            </a:r>
            <a:br>
              <a:rPr lang="en-US" altLang="en-US" sz="1100" b="1">
                <a:latin typeface="Arial" panose="020B0604020202020204" pitchFamily="34" charset="0"/>
                <a:cs typeface="Arial" panose="020B0604020202020204" pitchFamily="34" charset="0"/>
              </a:rPr>
            </a:br>
            <a:r>
              <a:rPr lang="en-US" altLang="en-US" sz="1100" b="1">
                <a:latin typeface="Arial" panose="020B0604020202020204" pitchFamily="34" charset="0"/>
                <a:cs typeface="Arial" panose="020B0604020202020204" pitchFamily="34" charset="0"/>
              </a:rPr>
              <a:t>activation</a:t>
            </a:r>
          </a:p>
        </p:txBody>
      </p:sp>
      <p:sp>
        <p:nvSpPr>
          <p:cNvPr id="238678" name="TextBox 91">
            <a:extLst>
              <a:ext uri="{FF2B5EF4-FFF2-40B4-BE49-F238E27FC236}">
                <a16:creationId xmlns:a16="http://schemas.microsoft.com/office/drawing/2014/main" id="{11E5A0E3-710C-5A7C-8938-CCBA013F88F8}"/>
              </a:ext>
            </a:extLst>
          </p:cNvPr>
          <p:cNvSpPr txBox="1">
            <a:spLocks noChangeArrowheads="1"/>
          </p:cNvSpPr>
          <p:nvPr/>
        </p:nvSpPr>
        <p:spPr bwMode="auto">
          <a:xfrm>
            <a:off x="5459413" y="5054600"/>
            <a:ext cx="1354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Cytokine</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release</a:t>
            </a:r>
          </a:p>
        </p:txBody>
      </p:sp>
      <p:sp>
        <p:nvSpPr>
          <p:cNvPr id="20" name="Oval 19">
            <a:extLst>
              <a:ext uri="{FF2B5EF4-FFF2-40B4-BE49-F238E27FC236}">
                <a16:creationId xmlns:a16="http://schemas.microsoft.com/office/drawing/2014/main" id="{A6807AC1-3BF7-880C-4D3C-2DD468ED4F1F}"/>
              </a:ext>
            </a:extLst>
          </p:cNvPr>
          <p:cNvSpPr/>
          <p:nvPr/>
        </p:nvSpPr>
        <p:spPr bwMode="auto">
          <a:xfrm>
            <a:off x="6342064" y="5086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5" name="Oval 104">
            <a:extLst>
              <a:ext uri="{FF2B5EF4-FFF2-40B4-BE49-F238E27FC236}">
                <a16:creationId xmlns:a16="http://schemas.microsoft.com/office/drawing/2014/main" id="{D0D6FE2D-B1A7-783F-436F-25D8748F7CCD}"/>
              </a:ext>
            </a:extLst>
          </p:cNvPr>
          <p:cNvSpPr/>
          <p:nvPr/>
        </p:nvSpPr>
        <p:spPr bwMode="auto">
          <a:xfrm>
            <a:off x="6375400" y="5116513"/>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6" name="Oval 105">
            <a:extLst>
              <a:ext uri="{FF2B5EF4-FFF2-40B4-BE49-F238E27FC236}">
                <a16:creationId xmlns:a16="http://schemas.microsoft.com/office/drawing/2014/main" id="{781231FE-4E3D-F9BE-B129-E20E4F0FF0B6}"/>
              </a:ext>
            </a:extLst>
          </p:cNvPr>
          <p:cNvSpPr/>
          <p:nvPr/>
        </p:nvSpPr>
        <p:spPr bwMode="auto">
          <a:xfrm>
            <a:off x="6415088" y="51562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7" name="Oval 106">
            <a:extLst>
              <a:ext uri="{FF2B5EF4-FFF2-40B4-BE49-F238E27FC236}">
                <a16:creationId xmlns:a16="http://schemas.microsoft.com/office/drawing/2014/main" id="{C797EF3A-C989-FA79-571B-5B4795DB1105}"/>
              </a:ext>
            </a:extLst>
          </p:cNvPr>
          <p:cNvSpPr/>
          <p:nvPr/>
        </p:nvSpPr>
        <p:spPr bwMode="auto">
          <a:xfrm>
            <a:off x="6332538" y="515937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8" name="Oval 107">
            <a:extLst>
              <a:ext uri="{FF2B5EF4-FFF2-40B4-BE49-F238E27FC236}">
                <a16:creationId xmlns:a16="http://schemas.microsoft.com/office/drawing/2014/main" id="{0788F878-22DB-9131-A927-FFC9A91406DF}"/>
              </a:ext>
            </a:extLst>
          </p:cNvPr>
          <p:cNvSpPr/>
          <p:nvPr/>
        </p:nvSpPr>
        <p:spPr bwMode="auto">
          <a:xfrm>
            <a:off x="6269038" y="51149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9" name="Oval 108">
            <a:extLst>
              <a:ext uri="{FF2B5EF4-FFF2-40B4-BE49-F238E27FC236}">
                <a16:creationId xmlns:a16="http://schemas.microsoft.com/office/drawing/2014/main" id="{47FE8A58-D50F-EEF0-4AD9-9133B2B5E4CF}"/>
              </a:ext>
            </a:extLst>
          </p:cNvPr>
          <p:cNvSpPr/>
          <p:nvPr/>
        </p:nvSpPr>
        <p:spPr bwMode="auto">
          <a:xfrm>
            <a:off x="6321425" y="50990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 name="Oval 111">
            <a:extLst>
              <a:ext uri="{FF2B5EF4-FFF2-40B4-BE49-F238E27FC236}">
                <a16:creationId xmlns:a16="http://schemas.microsoft.com/office/drawing/2014/main" id="{A6355FBD-A480-BBD7-D8BB-59EB07C11834}"/>
              </a:ext>
            </a:extLst>
          </p:cNvPr>
          <p:cNvSpPr/>
          <p:nvPr/>
        </p:nvSpPr>
        <p:spPr bwMode="auto">
          <a:xfrm>
            <a:off x="6299200" y="51593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Oval 112">
            <a:extLst>
              <a:ext uri="{FF2B5EF4-FFF2-40B4-BE49-F238E27FC236}">
                <a16:creationId xmlns:a16="http://schemas.microsoft.com/office/drawing/2014/main" id="{70F38883-919D-7387-78A5-032EFB73F38D}"/>
              </a:ext>
            </a:extLst>
          </p:cNvPr>
          <p:cNvSpPr/>
          <p:nvPr/>
        </p:nvSpPr>
        <p:spPr bwMode="auto">
          <a:xfrm>
            <a:off x="6421438" y="50815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Oval 113">
            <a:extLst>
              <a:ext uri="{FF2B5EF4-FFF2-40B4-BE49-F238E27FC236}">
                <a16:creationId xmlns:a16="http://schemas.microsoft.com/office/drawing/2014/main" id="{3CE712AD-5722-E155-82AF-8B74D162E435}"/>
              </a:ext>
            </a:extLst>
          </p:cNvPr>
          <p:cNvSpPr/>
          <p:nvPr/>
        </p:nvSpPr>
        <p:spPr bwMode="auto">
          <a:xfrm>
            <a:off x="6453188" y="51117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8" name="Oval 117">
            <a:extLst>
              <a:ext uri="{FF2B5EF4-FFF2-40B4-BE49-F238E27FC236}">
                <a16:creationId xmlns:a16="http://schemas.microsoft.com/office/drawing/2014/main" id="{F053C3FD-C898-CB06-CCA7-D066455B239A}"/>
              </a:ext>
            </a:extLst>
          </p:cNvPr>
          <p:cNvSpPr/>
          <p:nvPr/>
        </p:nvSpPr>
        <p:spPr bwMode="auto">
          <a:xfrm>
            <a:off x="6494463" y="51514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9" name="Oval 118">
            <a:extLst>
              <a:ext uri="{FF2B5EF4-FFF2-40B4-BE49-F238E27FC236}">
                <a16:creationId xmlns:a16="http://schemas.microsoft.com/office/drawing/2014/main" id="{3E279B07-9002-AF83-8CFF-3AF83F9B0A1B}"/>
              </a:ext>
            </a:extLst>
          </p:cNvPr>
          <p:cNvSpPr/>
          <p:nvPr/>
        </p:nvSpPr>
        <p:spPr bwMode="auto">
          <a:xfrm>
            <a:off x="6410325" y="51546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0" name="Oval 119">
            <a:extLst>
              <a:ext uri="{FF2B5EF4-FFF2-40B4-BE49-F238E27FC236}">
                <a16:creationId xmlns:a16="http://schemas.microsoft.com/office/drawing/2014/main" id="{637DB1F4-9E48-5703-4F9F-ACBA88C78A12}"/>
              </a:ext>
            </a:extLst>
          </p:cNvPr>
          <p:cNvSpPr/>
          <p:nvPr/>
        </p:nvSpPr>
        <p:spPr bwMode="auto">
          <a:xfrm>
            <a:off x="6348413" y="51101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1" name="Oval 120">
            <a:extLst>
              <a:ext uri="{FF2B5EF4-FFF2-40B4-BE49-F238E27FC236}">
                <a16:creationId xmlns:a16="http://schemas.microsoft.com/office/drawing/2014/main" id="{2FD0B99A-786D-E6C1-56AC-DAD6213CA378}"/>
              </a:ext>
            </a:extLst>
          </p:cNvPr>
          <p:cNvSpPr/>
          <p:nvPr/>
        </p:nvSpPr>
        <p:spPr bwMode="auto">
          <a:xfrm>
            <a:off x="6400800" y="509428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2" name="Oval 121">
            <a:extLst>
              <a:ext uri="{FF2B5EF4-FFF2-40B4-BE49-F238E27FC236}">
                <a16:creationId xmlns:a16="http://schemas.microsoft.com/office/drawing/2014/main" id="{936183BD-37CF-CEEB-8631-45C76971FF0F}"/>
              </a:ext>
            </a:extLst>
          </p:cNvPr>
          <p:cNvSpPr/>
          <p:nvPr/>
        </p:nvSpPr>
        <p:spPr bwMode="auto">
          <a:xfrm>
            <a:off x="6378575" y="51530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4" name="Oval 123">
            <a:extLst>
              <a:ext uri="{FF2B5EF4-FFF2-40B4-BE49-F238E27FC236}">
                <a16:creationId xmlns:a16="http://schemas.microsoft.com/office/drawing/2014/main" id="{1808CB17-B1B8-0A32-C18D-ABCE514579EE}"/>
              </a:ext>
            </a:extLst>
          </p:cNvPr>
          <p:cNvSpPr/>
          <p:nvPr/>
        </p:nvSpPr>
        <p:spPr bwMode="auto">
          <a:xfrm>
            <a:off x="6272213" y="5118100"/>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5" name="Oval 124">
            <a:extLst>
              <a:ext uri="{FF2B5EF4-FFF2-40B4-BE49-F238E27FC236}">
                <a16:creationId xmlns:a16="http://schemas.microsoft.com/office/drawing/2014/main" id="{79C764FA-4FEB-0563-C72E-886F2867AEC1}"/>
              </a:ext>
            </a:extLst>
          </p:cNvPr>
          <p:cNvSpPr/>
          <p:nvPr/>
        </p:nvSpPr>
        <p:spPr bwMode="auto">
          <a:xfrm>
            <a:off x="6303963" y="51466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6" name="Oval 125">
            <a:extLst>
              <a:ext uri="{FF2B5EF4-FFF2-40B4-BE49-F238E27FC236}">
                <a16:creationId xmlns:a16="http://schemas.microsoft.com/office/drawing/2014/main" id="{499FB1AF-7D72-748E-4BF0-611CCCE12A15}"/>
              </a:ext>
            </a:extLst>
          </p:cNvPr>
          <p:cNvSpPr/>
          <p:nvPr/>
        </p:nvSpPr>
        <p:spPr bwMode="auto">
          <a:xfrm>
            <a:off x="6345238" y="51863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7" name="Oval 126">
            <a:extLst>
              <a:ext uri="{FF2B5EF4-FFF2-40B4-BE49-F238E27FC236}">
                <a16:creationId xmlns:a16="http://schemas.microsoft.com/office/drawing/2014/main" id="{30C4FC05-B62A-82E3-F2A2-D9F3291C8F22}"/>
              </a:ext>
            </a:extLst>
          </p:cNvPr>
          <p:cNvSpPr/>
          <p:nvPr/>
        </p:nvSpPr>
        <p:spPr bwMode="auto">
          <a:xfrm>
            <a:off x="6261100" y="51911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8" name="Oval 127">
            <a:extLst>
              <a:ext uri="{FF2B5EF4-FFF2-40B4-BE49-F238E27FC236}">
                <a16:creationId xmlns:a16="http://schemas.microsoft.com/office/drawing/2014/main" id="{2934B588-B704-D79E-6565-5D442F976990}"/>
              </a:ext>
            </a:extLst>
          </p:cNvPr>
          <p:cNvSpPr/>
          <p:nvPr/>
        </p:nvSpPr>
        <p:spPr bwMode="auto">
          <a:xfrm>
            <a:off x="6199188" y="51450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9" name="Oval 128">
            <a:extLst>
              <a:ext uri="{FF2B5EF4-FFF2-40B4-BE49-F238E27FC236}">
                <a16:creationId xmlns:a16="http://schemas.microsoft.com/office/drawing/2014/main" id="{337CC510-4DAE-FA22-C5BD-93216344C2C9}"/>
              </a:ext>
            </a:extLst>
          </p:cNvPr>
          <p:cNvSpPr/>
          <p:nvPr/>
        </p:nvSpPr>
        <p:spPr bwMode="auto">
          <a:xfrm>
            <a:off x="6251575" y="51292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0" name="Oval 129">
            <a:extLst>
              <a:ext uri="{FF2B5EF4-FFF2-40B4-BE49-F238E27FC236}">
                <a16:creationId xmlns:a16="http://schemas.microsoft.com/office/drawing/2014/main" id="{7573EBCD-A256-066F-41B0-FE127F3E41EB}"/>
              </a:ext>
            </a:extLst>
          </p:cNvPr>
          <p:cNvSpPr/>
          <p:nvPr/>
        </p:nvSpPr>
        <p:spPr bwMode="auto">
          <a:xfrm>
            <a:off x="6229350"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1" name="Oval 130">
            <a:extLst>
              <a:ext uri="{FF2B5EF4-FFF2-40B4-BE49-F238E27FC236}">
                <a16:creationId xmlns:a16="http://schemas.microsoft.com/office/drawing/2014/main" id="{F96E155B-8060-67FF-FB4C-215553341088}"/>
              </a:ext>
            </a:extLst>
          </p:cNvPr>
          <p:cNvSpPr/>
          <p:nvPr/>
        </p:nvSpPr>
        <p:spPr bwMode="auto">
          <a:xfrm>
            <a:off x="6351588" y="51133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2" name="Oval 131">
            <a:extLst>
              <a:ext uri="{FF2B5EF4-FFF2-40B4-BE49-F238E27FC236}">
                <a16:creationId xmlns:a16="http://schemas.microsoft.com/office/drawing/2014/main" id="{1C17CCE8-5279-522F-8D93-0306BA8B9BE3}"/>
              </a:ext>
            </a:extLst>
          </p:cNvPr>
          <p:cNvSpPr/>
          <p:nvPr/>
        </p:nvSpPr>
        <p:spPr bwMode="auto">
          <a:xfrm>
            <a:off x="6383338" y="51419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 name="Oval 132">
            <a:extLst>
              <a:ext uri="{FF2B5EF4-FFF2-40B4-BE49-F238E27FC236}">
                <a16:creationId xmlns:a16="http://schemas.microsoft.com/office/drawing/2014/main" id="{92146627-6BB5-0438-3F91-C68F1E17E781}"/>
              </a:ext>
            </a:extLst>
          </p:cNvPr>
          <p:cNvSpPr/>
          <p:nvPr/>
        </p:nvSpPr>
        <p:spPr bwMode="auto">
          <a:xfrm>
            <a:off x="6424613" y="5181600"/>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4" name="Oval 133">
            <a:extLst>
              <a:ext uri="{FF2B5EF4-FFF2-40B4-BE49-F238E27FC236}">
                <a16:creationId xmlns:a16="http://schemas.microsoft.com/office/drawing/2014/main" id="{C95C9055-015D-7999-AD1E-F119A5094EB3}"/>
              </a:ext>
            </a:extLst>
          </p:cNvPr>
          <p:cNvSpPr/>
          <p:nvPr/>
        </p:nvSpPr>
        <p:spPr bwMode="auto">
          <a:xfrm>
            <a:off x="6340475" y="518636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5" name="Oval 134">
            <a:extLst>
              <a:ext uri="{FF2B5EF4-FFF2-40B4-BE49-F238E27FC236}">
                <a16:creationId xmlns:a16="http://schemas.microsoft.com/office/drawing/2014/main" id="{780B37D7-9D1D-E241-FCF6-AC45CA2F2E7B}"/>
              </a:ext>
            </a:extLst>
          </p:cNvPr>
          <p:cNvSpPr/>
          <p:nvPr/>
        </p:nvSpPr>
        <p:spPr bwMode="auto">
          <a:xfrm>
            <a:off x="6278563" y="514032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6" name="Oval 135">
            <a:extLst>
              <a:ext uri="{FF2B5EF4-FFF2-40B4-BE49-F238E27FC236}">
                <a16:creationId xmlns:a16="http://schemas.microsoft.com/office/drawing/2014/main" id="{15BF57DA-BB43-021D-D63C-B4584BAE8AFA}"/>
              </a:ext>
            </a:extLst>
          </p:cNvPr>
          <p:cNvSpPr/>
          <p:nvPr/>
        </p:nvSpPr>
        <p:spPr bwMode="auto">
          <a:xfrm>
            <a:off x="6330950" y="5124450"/>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9" name="Oval 138">
            <a:extLst>
              <a:ext uri="{FF2B5EF4-FFF2-40B4-BE49-F238E27FC236}">
                <a16:creationId xmlns:a16="http://schemas.microsoft.com/office/drawing/2014/main" id="{B85A953A-BA78-ABCB-62CF-6A6096086EA6}"/>
              </a:ext>
            </a:extLst>
          </p:cNvPr>
          <p:cNvSpPr/>
          <p:nvPr/>
        </p:nvSpPr>
        <p:spPr bwMode="auto">
          <a:xfrm>
            <a:off x="6308725" y="5184775"/>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1" name="Oval 140">
            <a:extLst>
              <a:ext uri="{FF2B5EF4-FFF2-40B4-BE49-F238E27FC236}">
                <a16:creationId xmlns:a16="http://schemas.microsoft.com/office/drawing/2014/main" id="{62BF3D9C-5599-705E-2088-29D3F1C054C3}"/>
              </a:ext>
            </a:extLst>
          </p:cNvPr>
          <p:cNvSpPr/>
          <p:nvPr/>
        </p:nvSpPr>
        <p:spPr bwMode="auto">
          <a:xfrm>
            <a:off x="6402388"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4" name="Oval 143">
            <a:extLst>
              <a:ext uri="{FF2B5EF4-FFF2-40B4-BE49-F238E27FC236}">
                <a16:creationId xmlns:a16="http://schemas.microsoft.com/office/drawing/2014/main" id="{4A407F98-C619-3F90-904C-171325738694}"/>
              </a:ext>
            </a:extLst>
          </p:cNvPr>
          <p:cNvSpPr/>
          <p:nvPr/>
        </p:nvSpPr>
        <p:spPr bwMode="auto">
          <a:xfrm>
            <a:off x="6435725" y="52181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5" name="Oval 144">
            <a:extLst>
              <a:ext uri="{FF2B5EF4-FFF2-40B4-BE49-F238E27FC236}">
                <a16:creationId xmlns:a16="http://schemas.microsoft.com/office/drawing/2014/main" id="{FBF5D7F4-758C-1FB1-FB3E-9569C01EEDFF}"/>
              </a:ext>
            </a:extLst>
          </p:cNvPr>
          <p:cNvSpPr/>
          <p:nvPr/>
        </p:nvSpPr>
        <p:spPr bwMode="auto">
          <a:xfrm>
            <a:off x="6475413" y="52578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6" name="Oval 145">
            <a:extLst>
              <a:ext uri="{FF2B5EF4-FFF2-40B4-BE49-F238E27FC236}">
                <a16:creationId xmlns:a16="http://schemas.microsoft.com/office/drawing/2014/main" id="{ECC757AC-D210-0921-797A-C1576681DE81}"/>
              </a:ext>
            </a:extLst>
          </p:cNvPr>
          <p:cNvSpPr/>
          <p:nvPr/>
        </p:nvSpPr>
        <p:spPr bwMode="auto">
          <a:xfrm>
            <a:off x="6392863" y="52625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7" name="Oval 146">
            <a:extLst>
              <a:ext uri="{FF2B5EF4-FFF2-40B4-BE49-F238E27FC236}">
                <a16:creationId xmlns:a16="http://schemas.microsoft.com/office/drawing/2014/main" id="{961BA63B-A5DC-AB1B-6AC7-ADAA3013497A}"/>
              </a:ext>
            </a:extLst>
          </p:cNvPr>
          <p:cNvSpPr/>
          <p:nvPr/>
        </p:nvSpPr>
        <p:spPr bwMode="auto">
          <a:xfrm>
            <a:off x="6329363" y="52165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8" name="Oval 147">
            <a:extLst>
              <a:ext uri="{FF2B5EF4-FFF2-40B4-BE49-F238E27FC236}">
                <a16:creationId xmlns:a16="http://schemas.microsoft.com/office/drawing/2014/main" id="{A181631E-8C70-3CC4-3A8C-28395A129306}"/>
              </a:ext>
            </a:extLst>
          </p:cNvPr>
          <p:cNvSpPr/>
          <p:nvPr/>
        </p:nvSpPr>
        <p:spPr bwMode="auto">
          <a:xfrm>
            <a:off x="6381750" y="52006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2" name="Oval 151">
            <a:extLst>
              <a:ext uri="{FF2B5EF4-FFF2-40B4-BE49-F238E27FC236}">
                <a16:creationId xmlns:a16="http://schemas.microsoft.com/office/drawing/2014/main" id="{83E7625F-1453-2AA3-96FD-14E9F4B2DB0A}"/>
              </a:ext>
            </a:extLst>
          </p:cNvPr>
          <p:cNvSpPr/>
          <p:nvPr/>
        </p:nvSpPr>
        <p:spPr bwMode="auto">
          <a:xfrm>
            <a:off x="6359525" y="52609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5" name="Oval 154">
            <a:extLst>
              <a:ext uri="{FF2B5EF4-FFF2-40B4-BE49-F238E27FC236}">
                <a16:creationId xmlns:a16="http://schemas.microsoft.com/office/drawing/2014/main" id="{573B94DD-D27E-7215-D4E2-A81396085906}"/>
              </a:ext>
            </a:extLst>
          </p:cNvPr>
          <p:cNvSpPr/>
          <p:nvPr/>
        </p:nvSpPr>
        <p:spPr bwMode="auto">
          <a:xfrm>
            <a:off x="6481763" y="5184775"/>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6" name="Oval 155">
            <a:extLst>
              <a:ext uri="{FF2B5EF4-FFF2-40B4-BE49-F238E27FC236}">
                <a16:creationId xmlns:a16="http://schemas.microsoft.com/office/drawing/2014/main" id="{8C109667-B316-A802-5C6F-2B961BCA94C6}"/>
              </a:ext>
            </a:extLst>
          </p:cNvPr>
          <p:cNvSpPr/>
          <p:nvPr/>
        </p:nvSpPr>
        <p:spPr bwMode="auto">
          <a:xfrm>
            <a:off x="6513513" y="5213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7" name="Oval 156">
            <a:extLst>
              <a:ext uri="{FF2B5EF4-FFF2-40B4-BE49-F238E27FC236}">
                <a16:creationId xmlns:a16="http://schemas.microsoft.com/office/drawing/2014/main" id="{49EA6C8D-F8EC-DFAE-3E1D-A18A592C77FA}"/>
              </a:ext>
            </a:extLst>
          </p:cNvPr>
          <p:cNvSpPr/>
          <p:nvPr/>
        </p:nvSpPr>
        <p:spPr bwMode="auto">
          <a:xfrm>
            <a:off x="6554788" y="52530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8" name="Oval 157">
            <a:extLst>
              <a:ext uri="{FF2B5EF4-FFF2-40B4-BE49-F238E27FC236}">
                <a16:creationId xmlns:a16="http://schemas.microsoft.com/office/drawing/2014/main" id="{CD1A4088-EDEA-B674-0F57-92A4967E5BD7}"/>
              </a:ext>
            </a:extLst>
          </p:cNvPr>
          <p:cNvSpPr/>
          <p:nvPr/>
        </p:nvSpPr>
        <p:spPr bwMode="auto">
          <a:xfrm>
            <a:off x="6470650"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9" name="Oval 158">
            <a:extLst>
              <a:ext uri="{FF2B5EF4-FFF2-40B4-BE49-F238E27FC236}">
                <a16:creationId xmlns:a16="http://schemas.microsoft.com/office/drawing/2014/main" id="{7B9160A1-3B7C-6AE9-95AC-58E178394350}"/>
              </a:ext>
            </a:extLst>
          </p:cNvPr>
          <p:cNvSpPr/>
          <p:nvPr/>
        </p:nvSpPr>
        <p:spPr bwMode="auto">
          <a:xfrm>
            <a:off x="6408738" y="52117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0" name="Oval 159">
            <a:extLst>
              <a:ext uri="{FF2B5EF4-FFF2-40B4-BE49-F238E27FC236}">
                <a16:creationId xmlns:a16="http://schemas.microsoft.com/office/drawing/2014/main" id="{4184FD15-82D6-D730-B720-3A3BE01FD37C}"/>
              </a:ext>
            </a:extLst>
          </p:cNvPr>
          <p:cNvSpPr/>
          <p:nvPr/>
        </p:nvSpPr>
        <p:spPr bwMode="auto">
          <a:xfrm>
            <a:off x="6461125" y="5195888"/>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2" name="Oval 161">
            <a:extLst>
              <a:ext uri="{FF2B5EF4-FFF2-40B4-BE49-F238E27FC236}">
                <a16:creationId xmlns:a16="http://schemas.microsoft.com/office/drawing/2014/main" id="{52DEB8FA-6972-D272-85C9-9C8FA7C59863}"/>
              </a:ext>
            </a:extLst>
          </p:cNvPr>
          <p:cNvSpPr/>
          <p:nvPr/>
        </p:nvSpPr>
        <p:spPr bwMode="auto">
          <a:xfrm>
            <a:off x="6438900" y="525621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 name="Oval 162">
            <a:extLst>
              <a:ext uri="{FF2B5EF4-FFF2-40B4-BE49-F238E27FC236}">
                <a16:creationId xmlns:a16="http://schemas.microsoft.com/office/drawing/2014/main" id="{E3187F6C-E635-228C-E23A-7C6AA98C565A}"/>
              </a:ext>
            </a:extLst>
          </p:cNvPr>
          <p:cNvSpPr/>
          <p:nvPr/>
        </p:nvSpPr>
        <p:spPr bwMode="auto">
          <a:xfrm>
            <a:off x="6275388" y="52276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4" name="Oval 163">
            <a:extLst>
              <a:ext uri="{FF2B5EF4-FFF2-40B4-BE49-F238E27FC236}">
                <a16:creationId xmlns:a16="http://schemas.microsoft.com/office/drawing/2014/main" id="{506387B3-C311-17A6-7F6F-9393DC5B2E55}"/>
              </a:ext>
            </a:extLst>
          </p:cNvPr>
          <p:cNvSpPr/>
          <p:nvPr/>
        </p:nvSpPr>
        <p:spPr bwMode="auto">
          <a:xfrm>
            <a:off x="6307138"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5" name="Oval 164">
            <a:extLst>
              <a:ext uri="{FF2B5EF4-FFF2-40B4-BE49-F238E27FC236}">
                <a16:creationId xmlns:a16="http://schemas.microsoft.com/office/drawing/2014/main" id="{9C2545C5-5096-EEAD-5C0C-D769BAF6DC13}"/>
              </a:ext>
            </a:extLst>
          </p:cNvPr>
          <p:cNvSpPr/>
          <p:nvPr/>
        </p:nvSpPr>
        <p:spPr bwMode="auto">
          <a:xfrm>
            <a:off x="6348413" y="529748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7" name="Oval 166">
            <a:extLst>
              <a:ext uri="{FF2B5EF4-FFF2-40B4-BE49-F238E27FC236}">
                <a16:creationId xmlns:a16="http://schemas.microsoft.com/office/drawing/2014/main" id="{9428FE79-1FE6-B279-32DB-69B391FDD581}"/>
              </a:ext>
            </a:extLst>
          </p:cNvPr>
          <p:cNvSpPr/>
          <p:nvPr/>
        </p:nvSpPr>
        <p:spPr bwMode="auto">
          <a:xfrm>
            <a:off x="6264276" y="530066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8" name="Oval 167">
            <a:extLst>
              <a:ext uri="{FF2B5EF4-FFF2-40B4-BE49-F238E27FC236}">
                <a16:creationId xmlns:a16="http://schemas.microsoft.com/office/drawing/2014/main" id="{4D5F290C-374A-6F57-7421-48E4EE81EF19}"/>
              </a:ext>
            </a:extLst>
          </p:cNvPr>
          <p:cNvSpPr/>
          <p:nvPr/>
        </p:nvSpPr>
        <p:spPr bwMode="auto">
          <a:xfrm>
            <a:off x="6202363" y="525621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9" name="Oval 168">
            <a:extLst>
              <a:ext uri="{FF2B5EF4-FFF2-40B4-BE49-F238E27FC236}">
                <a16:creationId xmlns:a16="http://schemas.microsoft.com/office/drawing/2014/main" id="{83EED2F3-FF0D-D3BF-E767-1033552A79D1}"/>
              </a:ext>
            </a:extLst>
          </p:cNvPr>
          <p:cNvSpPr/>
          <p:nvPr/>
        </p:nvSpPr>
        <p:spPr bwMode="auto">
          <a:xfrm>
            <a:off x="6254750" y="5240338"/>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0" name="Oval 169">
            <a:extLst>
              <a:ext uri="{FF2B5EF4-FFF2-40B4-BE49-F238E27FC236}">
                <a16:creationId xmlns:a16="http://schemas.microsoft.com/office/drawing/2014/main" id="{C71CE775-34B2-C897-539A-5096A3028A3D}"/>
              </a:ext>
            </a:extLst>
          </p:cNvPr>
          <p:cNvSpPr/>
          <p:nvPr/>
        </p:nvSpPr>
        <p:spPr bwMode="auto">
          <a:xfrm>
            <a:off x="6232525" y="5299075"/>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1" name="Oval 170">
            <a:extLst>
              <a:ext uri="{FF2B5EF4-FFF2-40B4-BE49-F238E27FC236}">
                <a16:creationId xmlns:a16="http://schemas.microsoft.com/office/drawing/2014/main" id="{13C9BCCC-7DE3-9AB6-96D4-358F3E663EAC}"/>
              </a:ext>
            </a:extLst>
          </p:cNvPr>
          <p:cNvSpPr/>
          <p:nvPr/>
        </p:nvSpPr>
        <p:spPr bwMode="auto">
          <a:xfrm>
            <a:off x="6353175" y="52228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2" name="Oval 171">
            <a:extLst>
              <a:ext uri="{FF2B5EF4-FFF2-40B4-BE49-F238E27FC236}">
                <a16:creationId xmlns:a16="http://schemas.microsoft.com/office/drawing/2014/main" id="{B4C890D3-9B19-463D-058A-8406781C1909}"/>
              </a:ext>
            </a:extLst>
          </p:cNvPr>
          <p:cNvSpPr/>
          <p:nvPr/>
        </p:nvSpPr>
        <p:spPr bwMode="auto">
          <a:xfrm>
            <a:off x="6386513" y="52530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3" name="Oval 172">
            <a:extLst>
              <a:ext uri="{FF2B5EF4-FFF2-40B4-BE49-F238E27FC236}">
                <a16:creationId xmlns:a16="http://schemas.microsoft.com/office/drawing/2014/main" id="{5280C663-9CAC-60A5-DAFF-06262047E1E4}"/>
              </a:ext>
            </a:extLst>
          </p:cNvPr>
          <p:cNvSpPr/>
          <p:nvPr/>
        </p:nvSpPr>
        <p:spPr bwMode="auto">
          <a:xfrm>
            <a:off x="6426200" y="52927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4" name="Oval 173">
            <a:extLst>
              <a:ext uri="{FF2B5EF4-FFF2-40B4-BE49-F238E27FC236}">
                <a16:creationId xmlns:a16="http://schemas.microsoft.com/office/drawing/2014/main" id="{965301C4-FCD4-4465-4CE2-414789DD07E8}"/>
              </a:ext>
            </a:extLst>
          </p:cNvPr>
          <p:cNvSpPr/>
          <p:nvPr/>
        </p:nvSpPr>
        <p:spPr bwMode="auto">
          <a:xfrm>
            <a:off x="6343650" y="52959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5" name="Oval 174">
            <a:extLst>
              <a:ext uri="{FF2B5EF4-FFF2-40B4-BE49-F238E27FC236}">
                <a16:creationId xmlns:a16="http://schemas.microsoft.com/office/drawing/2014/main" id="{88AC672C-94B9-1FF9-5686-940CD4C86CFE}"/>
              </a:ext>
            </a:extLst>
          </p:cNvPr>
          <p:cNvSpPr/>
          <p:nvPr/>
        </p:nvSpPr>
        <p:spPr bwMode="auto">
          <a:xfrm>
            <a:off x="6280150" y="52514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6" name="Oval 175">
            <a:extLst>
              <a:ext uri="{FF2B5EF4-FFF2-40B4-BE49-F238E27FC236}">
                <a16:creationId xmlns:a16="http://schemas.microsoft.com/office/drawing/2014/main" id="{2857D4FE-728F-EFFE-8853-1E3948C30482}"/>
              </a:ext>
            </a:extLst>
          </p:cNvPr>
          <p:cNvSpPr/>
          <p:nvPr/>
        </p:nvSpPr>
        <p:spPr bwMode="auto">
          <a:xfrm>
            <a:off x="6334125" y="5233988"/>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7" name="Oval 176">
            <a:extLst>
              <a:ext uri="{FF2B5EF4-FFF2-40B4-BE49-F238E27FC236}">
                <a16:creationId xmlns:a16="http://schemas.microsoft.com/office/drawing/2014/main" id="{AB14D64F-3BA8-BCA8-ABB2-6E5C1A21DC26}"/>
              </a:ext>
            </a:extLst>
          </p:cNvPr>
          <p:cNvSpPr/>
          <p:nvPr/>
        </p:nvSpPr>
        <p:spPr bwMode="auto">
          <a:xfrm>
            <a:off x="6311900" y="52943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38736" name="Group 20">
            <a:extLst>
              <a:ext uri="{FF2B5EF4-FFF2-40B4-BE49-F238E27FC236}">
                <a16:creationId xmlns:a16="http://schemas.microsoft.com/office/drawing/2014/main" id="{169BB1FA-FBC4-7D67-47F0-352F291BBB01}"/>
              </a:ext>
            </a:extLst>
          </p:cNvPr>
          <p:cNvGrpSpPr>
            <a:grpSpLocks/>
          </p:cNvGrpSpPr>
          <p:nvPr/>
        </p:nvGrpSpPr>
        <p:grpSpPr bwMode="auto">
          <a:xfrm rot="13156940">
            <a:off x="6166442" y="5216041"/>
            <a:ext cx="373914" cy="237225"/>
            <a:chOff x="4672362" y="5260024"/>
            <a:chExt cx="374025" cy="237203"/>
          </a:xfrm>
        </p:grpSpPr>
        <p:sp>
          <p:nvSpPr>
            <p:cNvPr id="178" name="Oval 177">
              <a:extLst>
                <a:ext uri="{FF2B5EF4-FFF2-40B4-BE49-F238E27FC236}">
                  <a16:creationId xmlns:a16="http://schemas.microsoft.com/office/drawing/2014/main" id="{3D6DD424-9A3E-FE28-6DDE-A877F521A657}"/>
                </a:ext>
              </a:extLst>
            </p:cNvPr>
            <p:cNvSpPr/>
            <p:nvPr/>
          </p:nvSpPr>
          <p:spPr>
            <a:xfrm>
              <a:off x="4817263" y="526123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9" name="Oval 178">
              <a:extLst>
                <a:ext uri="{FF2B5EF4-FFF2-40B4-BE49-F238E27FC236}">
                  <a16:creationId xmlns:a16="http://schemas.microsoft.com/office/drawing/2014/main" id="{6A89222C-2B45-1344-1A9E-82918E483845}"/>
                </a:ext>
              </a:extLst>
            </p:cNvPr>
            <p:cNvSpPr/>
            <p:nvPr/>
          </p:nvSpPr>
          <p:spPr>
            <a:xfrm>
              <a:off x="4913242" y="5239718"/>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2" name="Oval 181">
              <a:extLst>
                <a:ext uri="{FF2B5EF4-FFF2-40B4-BE49-F238E27FC236}">
                  <a16:creationId xmlns:a16="http://schemas.microsoft.com/office/drawing/2014/main" id="{5631A128-635B-3774-4505-3A7AC8A2160F}"/>
                </a:ext>
              </a:extLst>
            </p:cNvPr>
            <p:cNvSpPr/>
            <p:nvPr/>
          </p:nvSpPr>
          <p:spPr>
            <a:xfrm>
              <a:off x="4891667" y="532959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5" name="Oval 184">
              <a:extLst>
                <a:ext uri="{FF2B5EF4-FFF2-40B4-BE49-F238E27FC236}">
                  <a16:creationId xmlns:a16="http://schemas.microsoft.com/office/drawing/2014/main" id="{AA9884F4-EAE7-3CC5-9126-9BE039629818}"/>
                </a:ext>
              </a:extLst>
            </p:cNvPr>
            <p:cNvSpPr/>
            <p:nvPr/>
          </p:nvSpPr>
          <p:spPr>
            <a:xfrm>
              <a:off x="4877533" y="5330670"/>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6" name="Oval 185">
              <a:extLst>
                <a:ext uri="{FF2B5EF4-FFF2-40B4-BE49-F238E27FC236}">
                  <a16:creationId xmlns:a16="http://schemas.microsoft.com/office/drawing/2014/main" id="{8B8BD4F2-A76E-2096-559C-AC16F58B282B}"/>
                </a:ext>
              </a:extLst>
            </p:cNvPr>
            <p:cNvSpPr/>
            <p:nvPr/>
          </p:nvSpPr>
          <p:spPr>
            <a:xfrm>
              <a:off x="4747318" y="5283566"/>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8" name="Oval 187">
              <a:extLst>
                <a:ext uri="{FF2B5EF4-FFF2-40B4-BE49-F238E27FC236}">
                  <a16:creationId xmlns:a16="http://schemas.microsoft.com/office/drawing/2014/main" id="{9AC634EA-33BC-540C-F8C3-35378BCBAABF}"/>
                </a:ext>
              </a:extLst>
            </p:cNvPr>
            <p:cNvSpPr/>
            <p:nvPr/>
          </p:nvSpPr>
          <p:spPr>
            <a:xfrm>
              <a:off x="4850564" y="522170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9" name="Oval 188">
              <a:extLst>
                <a:ext uri="{FF2B5EF4-FFF2-40B4-BE49-F238E27FC236}">
                  <a16:creationId xmlns:a16="http://schemas.microsoft.com/office/drawing/2014/main" id="{C229E790-810F-DA70-7FE6-1DBAC91E231C}"/>
                </a:ext>
              </a:extLst>
            </p:cNvPr>
            <p:cNvSpPr/>
            <p:nvPr/>
          </p:nvSpPr>
          <p:spPr>
            <a:xfrm>
              <a:off x="4867608" y="5269477"/>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0" name="Oval 189">
              <a:extLst>
                <a:ext uri="{FF2B5EF4-FFF2-40B4-BE49-F238E27FC236}">
                  <a16:creationId xmlns:a16="http://schemas.microsoft.com/office/drawing/2014/main" id="{4464D7EB-7CE8-09FE-38BE-CC281C295413}"/>
                </a:ext>
              </a:extLst>
            </p:cNvPr>
            <p:cNvSpPr/>
            <p:nvPr/>
          </p:nvSpPr>
          <p:spPr>
            <a:xfrm>
              <a:off x="4898100" y="526053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1" name="Oval 190">
              <a:extLst>
                <a:ext uri="{FF2B5EF4-FFF2-40B4-BE49-F238E27FC236}">
                  <a16:creationId xmlns:a16="http://schemas.microsoft.com/office/drawing/2014/main" id="{8DBA25EF-B2AF-942D-BC60-8B4352CF2BE0}"/>
                </a:ext>
              </a:extLst>
            </p:cNvPr>
            <p:cNvSpPr/>
            <p:nvPr/>
          </p:nvSpPr>
          <p:spPr>
            <a:xfrm>
              <a:off x="5022359" y="5221335"/>
              <a:ext cx="17468"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2" name="Oval 191">
              <a:extLst>
                <a:ext uri="{FF2B5EF4-FFF2-40B4-BE49-F238E27FC236}">
                  <a16:creationId xmlns:a16="http://schemas.microsoft.com/office/drawing/2014/main" id="{4F860E07-62D9-70A2-6C11-55AC75EF1054}"/>
                </a:ext>
              </a:extLst>
            </p:cNvPr>
            <p:cNvSpPr/>
            <p:nvPr/>
          </p:nvSpPr>
          <p:spPr>
            <a:xfrm>
              <a:off x="4975801" y="531207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3" name="Oval 192">
              <a:extLst>
                <a:ext uri="{FF2B5EF4-FFF2-40B4-BE49-F238E27FC236}">
                  <a16:creationId xmlns:a16="http://schemas.microsoft.com/office/drawing/2014/main" id="{CCF56CF3-140F-093F-A583-12A0E4650209}"/>
                </a:ext>
              </a:extLst>
            </p:cNvPr>
            <p:cNvSpPr/>
            <p:nvPr/>
          </p:nvSpPr>
          <p:spPr>
            <a:xfrm>
              <a:off x="4984924" y="526993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4" name="Oval 193">
              <a:extLst>
                <a:ext uri="{FF2B5EF4-FFF2-40B4-BE49-F238E27FC236}">
                  <a16:creationId xmlns:a16="http://schemas.microsoft.com/office/drawing/2014/main" id="{B6D5CAA4-099F-8F72-AC78-D76506D1C06A}"/>
                </a:ext>
              </a:extLst>
            </p:cNvPr>
            <p:cNvSpPr/>
            <p:nvPr/>
          </p:nvSpPr>
          <p:spPr>
            <a:xfrm>
              <a:off x="4821506" y="5286480"/>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5" name="Oval 194">
              <a:extLst>
                <a:ext uri="{FF2B5EF4-FFF2-40B4-BE49-F238E27FC236}">
                  <a16:creationId xmlns:a16="http://schemas.microsoft.com/office/drawing/2014/main" id="{36CE8BA3-6535-E94C-AC48-378D312107D0}"/>
                </a:ext>
              </a:extLst>
            </p:cNvPr>
            <p:cNvSpPr/>
            <p:nvPr/>
          </p:nvSpPr>
          <p:spPr>
            <a:xfrm>
              <a:off x="4874356" y="526582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6" name="Oval 195">
              <a:extLst>
                <a:ext uri="{FF2B5EF4-FFF2-40B4-BE49-F238E27FC236}">
                  <a16:creationId xmlns:a16="http://schemas.microsoft.com/office/drawing/2014/main" id="{A0E88BCC-5E10-3E5B-C9DC-D28C5222C778}"/>
                </a:ext>
              </a:extLst>
            </p:cNvPr>
            <p:cNvSpPr/>
            <p:nvPr/>
          </p:nvSpPr>
          <p:spPr>
            <a:xfrm>
              <a:off x="4864683" y="533502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7" name="Oval 196">
              <a:extLst>
                <a:ext uri="{FF2B5EF4-FFF2-40B4-BE49-F238E27FC236}">
                  <a16:creationId xmlns:a16="http://schemas.microsoft.com/office/drawing/2014/main" id="{0FB16729-8687-E208-95AB-03BA5C78E9E2}"/>
                </a:ext>
              </a:extLst>
            </p:cNvPr>
            <p:cNvSpPr/>
            <p:nvPr/>
          </p:nvSpPr>
          <p:spPr>
            <a:xfrm>
              <a:off x="4749105" y="528825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8" name="Oval 197">
              <a:extLst>
                <a:ext uri="{FF2B5EF4-FFF2-40B4-BE49-F238E27FC236}">
                  <a16:creationId xmlns:a16="http://schemas.microsoft.com/office/drawing/2014/main" id="{44F36A5D-3446-BF82-1D26-5460ACB9D6BF}"/>
                </a:ext>
              </a:extLst>
            </p:cNvPr>
            <p:cNvSpPr/>
            <p:nvPr/>
          </p:nvSpPr>
          <p:spPr>
            <a:xfrm>
              <a:off x="4871183" y="5278859"/>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9" name="Oval 198">
              <a:extLst>
                <a:ext uri="{FF2B5EF4-FFF2-40B4-BE49-F238E27FC236}">
                  <a16:creationId xmlns:a16="http://schemas.microsoft.com/office/drawing/2014/main" id="{55EB6DC7-BD7E-920B-0656-21EA1A8E94DE}"/>
                </a:ext>
              </a:extLst>
            </p:cNvPr>
            <p:cNvSpPr/>
            <p:nvPr/>
          </p:nvSpPr>
          <p:spPr>
            <a:xfrm>
              <a:off x="4901193" y="5348989"/>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1" name="Oval 200">
              <a:extLst>
                <a:ext uri="{FF2B5EF4-FFF2-40B4-BE49-F238E27FC236}">
                  <a16:creationId xmlns:a16="http://schemas.microsoft.com/office/drawing/2014/main" id="{254F5641-751B-9D9C-FF6F-F26C70D6D2F2}"/>
                </a:ext>
              </a:extLst>
            </p:cNvPr>
            <p:cNvSpPr/>
            <p:nvPr/>
          </p:nvSpPr>
          <p:spPr>
            <a:xfrm>
              <a:off x="4798153" y="530557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2" name="Oval 201">
              <a:extLst>
                <a:ext uri="{FF2B5EF4-FFF2-40B4-BE49-F238E27FC236}">
                  <a16:creationId xmlns:a16="http://schemas.microsoft.com/office/drawing/2014/main" id="{863B7E6F-FCAE-4F69-682A-2661B0B7A2FE}"/>
                </a:ext>
              </a:extLst>
            </p:cNvPr>
            <p:cNvSpPr/>
            <p:nvPr/>
          </p:nvSpPr>
          <p:spPr>
            <a:xfrm>
              <a:off x="4672846" y="5323720"/>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3" name="Oval 202">
              <a:extLst>
                <a:ext uri="{FF2B5EF4-FFF2-40B4-BE49-F238E27FC236}">
                  <a16:creationId xmlns:a16="http://schemas.microsoft.com/office/drawing/2014/main" id="{84BFA017-FB17-FF28-0BA7-1C791D42A65A}"/>
                </a:ext>
              </a:extLst>
            </p:cNvPr>
            <p:cNvSpPr/>
            <p:nvPr/>
          </p:nvSpPr>
          <p:spPr>
            <a:xfrm>
              <a:off x="4725249" y="5307532"/>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 name="Oval 205">
              <a:extLst>
                <a:ext uri="{FF2B5EF4-FFF2-40B4-BE49-F238E27FC236}">
                  <a16:creationId xmlns:a16="http://schemas.microsoft.com/office/drawing/2014/main" id="{19121791-1DAD-6180-888E-DCD5C1EF6056}"/>
                </a:ext>
              </a:extLst>
            </p:cNvPr>
            <p:cNvSpPr/>
            <p:nvPr/>
          </p:nvSpPr>
          <p:spPr>
            <a:xfrm>
              <a:off x="4766449" y="5342272"/>
              <a:ext cx="22232"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 name="Oval 206">
              <a:extLst>
                <a:ext uri="{FF2B5EF4-FFF2-40B4-BE49-F238E27FC236}">
                  <a16:creationId xmlns:a16="http://schemas.microsoft.com/office/drawing/2014/main" id="{DD993B53-0F80-A762-80D0-E57997B49CA3}"/>
                </a:ext>
              </a:extLst>
            </p:cNvPr>
            <p:cNvSpPr/>
            <p:nvPr/>
          </p:nvSpPr>
          <p:spPr>
            <a:xfrm>
              <a:off x="4928837" y="5266580"/>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8" name="Oval 207">
              <a:extLst>
                <a:ext uri="{FF2B5EF4-FFF2-40B4-BE49-F238E27FC236}">
                  <a16:creationId xmlns:a16="http://schemas.microsoft.com/office/drawing/2014/main" id="{166E7E8E-3A46-20CF-0311-1C5CF5429E98}"/>
                </a:ext>
              </a:extLst>
            </p:cNvPr>
            <p:cNvSpPr/>
            <p:nvPr/>
          </p:nvSpPr>
          <p:spPr>
            <a:xfrm>
              <a:off x="4864797" y="5322626"/>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9" name="Oval 208">
              <a:extLst>
                <a:ext uri="{FF2B5EF4-FFF2-40B4-BE49-F238E27FC236}">
                  <a16:creationId xmlns:a16="http://schemas.microsoft.com/office/drawing/2014/main" id="{29066669-659D-66A1-6C68-B84C8B0C7507}"/>
                </a:ext>
              </a:extLst>
            </p:cNvPr>
            <p:cNvSpPr/>
            <p:nvPr/>
          </p:nvSpPr>
          <p:spPr>
            <a:xfrm>
              <a:off x="4899428" y="535993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0" name="Oval 209">
              <a:extLst>
                <a:ext uri="{FF2B5EF4-FFF2-40B4-BE49-F238E27FC236}">
                  <a16:creationId xmlns:a16="http://schemas.microsoft.com/office/drawing/2014/main" id="{42E8C4F9-5C8D-777B-ACA7-71D967A8B1F5}"/>
                </a:ext>
              </a:extLst>
            </p:cNvPr>
            <p:cNvSpPr/>
            <p:nvPr/>
          </p:nvSpPr>
          <p:spPr>
            <a:xfrm>
              <a:off x="4818313" y="535858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1" name="Oval 210">
              <a:extLst>
                <a:ext uri="{FF2B5EF4-FFF2-40B4-BE49-F238E27FC236}">
                  <a16:creationId xmlns:a16="http://schemas.microsoft.com/office/drawing/2014/main" id="{525863C3-D108-B308-AA3A-348FA2FCF33C}"/>
                </a:ext>
              </a:extLst>
            </p:cNvPr>
            <p:cNvSpPr/>
            <p:nvPr/>
          </p:nvSpPr>
          <p:spPr>
            <a:xfrm>
              <a:off x="4856320" y="5303316"/>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2" name="Oval 211">
              <a:extLst>
                <a:ext uri="{FF2B5EF4-FFF2-40B4-BE49-F238E27FC236}">
                  <a16:creationId xmlns:a16="http://schemas.microsoft.com/office/drawing/2014/main" id="{82B7011C-73D7-4853-90A1-7F09D456FDDA}"/>
                </a:ext>
              </a:extLst>
            </p:cNvPr>
            <p:cNvSpPr/>
            <p:nvPr/>
          </p:nvSpPr>
          <p:spPr>
            <a:xfrm>
              <a:off x="4805806" y="530318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3" name="Oval 212">
              <a:extLst>
                <a:ext uri="{FF2B5EF4-FFF2-40B4-BE49-F238E27FC236}">
                  <a16:creationId xmlns:a16="http://schemas.microsoft.com/office/drawing/2014/main" id="{C8C344E2-3EB0-0081-CA15-6A67539367A9}"/>
                </a:ext>
              </a:extLst>
            </p:cNvPr>
            <p:cNvSpPr/>
            <p:nvPr/>
          </p:nvSpPr>
          <p:spPr>
            <a:xfrm>
              <a:off x="4794995" y="5343771"/>
              <a:ext cx="22232"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4" name="Oval 213">
              <a:extLst>
                <a:ext uri="{FF2B5EF4-FFF2-40B4-BE49-F238E27FC236}">
                  <a16:creationId xmlns:a16="http://schemas.microsoft.com/office/drawing/2014/main" id="{1E636F8F-8B60-14C9-BFE0-55C6D123B4CC}"/>
                </a:ext>
              </a:extLst>
            </p:cNvPr>
            <p:cNvSpPr/>
            <p:nvPr/>
          </p:nvSpPr>
          <p:spPr>
            <a:xfrm>
              <a:off x="4967772" y="5288296"/>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5" name="Oval 214">
              <a:extLst>
                <a:ext uri="{FF2B5EF4-FFF2-40B4-BE49-F238E27FC236}">
                  <a16:creationId xmlns:a16="http://schemas.microsoft.com/office/drawing/2014/main" id="{54E25BBA-DF7E-24ED-BEC9-0CFA01761850}"/>
                </a:ext>
              </a:extLst>
            </p:cNvPr>
            <p:cNvSpPr/>
            <p:nvPr/>
          </p:nvSpPr>
          <p:spPr>
            <a:xfrm>
              <a:off x="4909256" y="5397015"/>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6" name="Oval 215">
              <a:extLst>
                <a:ext uri="{FF2B5EF4-FFF2-40B4-BE49-F238E27FC236}">
                  <a16:creationId xmlns:a16="http://schemas.microsoft.com/office/drawing/2014/main" id="{01DD0481-31CA-9616-91CA-F3F8D3FA9019}"/>
                </a:ext>
              </a:extLst>
            </p:cNvPr>
            <p:cNvSpPr/>
            <p:nvPr/>
          </p:nvSpPr>
          <p:spPr>
            <a:xfrm>
              <a:off x="5080157" y="5405580"/>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7" name="Oval 216">
              <a:extLst>
                <a:ext uri="{FF2B5EF4-FFF2-40B4-BE49-F238E27FC236}">
                  <a16:creationId xmlns:a16="http://schemas.microsoft.com/office/drawing/2014/main" id="{6E1064E6-7B91-AC7B-0448-EF7CBA481009}"/>
                </a:ext>
              </a:extLst>
            </p:cNvPr>
            <p:cNvSpPr/>
            <p:nvPr/>
          </p:nvSpPr>
          <p:spPr>
            <a:xfrm>
              <a:off x="4943982" y="5383728"/>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8" name="Oval 217">
              <a:extLst>
                <a:ext uri="{FF2B5EF4-FFF2-40B4-BE49-F238E27FC236}">
                  <a16:creationId xmlns:a16="http://schemas.microsoft.com/office/drawing/2014/main" id="{342B888B-FFC4-4D41-E91D-0AEFA6EBBB0A}"/>
                </a:ext>
              </a:extLst>
            </p:cNvPr>
            <p:cNvSpPr/>
            <p:nvPr/>
          </p:nvSpPr>
          <p:spPr>
            <a:xfrm>
              <a:off x="4807806" y="539588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9" name="Oval 218">
              <a:extLst>
                <a:ext uri="{FF2B5EF4-FFF2-40B4-BE49-F238E27FC236}">
                  <a16:creationId xmlns:a16="http://schemas.microsoft.com/office/drawing/2014/main" id="{E3305736-6D9B-8399-07AA-80E8A5604F13}"/>
                </a:ext>
              </a:extLst>
            </p:cNvPr>
            <p:cNvSpPr/>
            <p:nvPr/>
          </p:nvSpPr>
          <p:spPr>
            <a:xfrm>
              <a:off x="4950061" y="5302545"/>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0" name="Oval 219">
              <a:extLst>
                <a:ext uri="{FF2B5EF4-FFF2-40B4-BE49-F238E27FC236}">
                  <a16:creationId xmlns:a16="http://schemas.microsoft.com/office/drawing/2014/main" id="{FA1C19F5-B5D4-BA34-BD9B-2259816C4C12}"/>
                </a:ext>
              </a:extLst>
            </p:cNvPr>
            <p:cNvSpPr/>
            <p:nvPr/>
          </p:nvSpPr>
          <p:spPr>
            <a:xfrm>
              <a:off x="4923241" y="5343396"/>
              <a:ext cx="17467"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1" name="Oval 220">
              <a:extLst>
                <a:ext uri="{FF2B5EF4-FFF2-40B4-BE49-F238E27FC236}">
                  <a16:creationId xmlns:a16="http://schemas.microsoft.com/office/drawing/2014/main" id="{FED36319-96EF-62D3-9441-2F95B0D02CF9}"/>
                </a:ext>
              </a:extLst>
            </p:cNvPr>
            <p:cNvSpPr/>
            <p:nvPr/>
          </p:nvSpPr>
          <p:spPr>
            <a:xfrm>
              <a:off x="5047987" y="5311282"/>
              <a:ext cx="25408" cy="14286"/>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2" name="Oval 221">
              <a:extLst>
                <a:ext uri="{FF2B5EF4-FFF2-40B4-BE49-F238E27FC236}">
                  <a16:creationId xmlns:a16="http://schemas.microsoft.com/office/drawing/2014/main" id="{CC7E9A17-E434-72C6-C6F2-D0579F33076F}"/>
                </a:ext>
              </a:extLst>
            </p:cNvPr>
            <p:cNvSpPr/>
            <p:nvPr/>
          </p:nvSpPr>
          <p:spPr>
            <a:xfrm>
              <a:off x="5120608" y="5362251"/>
              <a:ext cx="17468"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3" name="Oval 222">
              <a:extLst>
                <a:ext uri="{FF2B5EF4-FFF2-40B4-BE49-F238E27FC236}">
                  <a16:creationId xmlns:a16="http://schemas.microsoft.com/office/drawing/2014/main" id="{26CFD299-8E60-C174-99A5-C8DEE473CC55}"/>
                </a:ext>
              </a:extLst>
            </p:cNvPr>
            <p:cNvSpPr/>
            <p:nvPr/>
          </p:nvSpPr>
          <p:spPr>
            <a:xfrm>
              <a:off x="5053273" y="541255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4" name="Oval 223">
              <a:extLst>
                <a:ext uri="{FF2B5EF4-FFF2-40B4-BE49-F238E27FC236}">
                  <a16:creationId xmlns:a16="http://schemas.microsoft.com/office/drawing/2014/main" id="{A9C8F3F2-23AA-7413-05B2-D82BCB16D879}"/>
                </a:ext>
              </a:extLst>
            </p:cNvPr>
            <p:cNvSpPr/>
            <p:nvPr/>
          </p:nvSpPr>
          <p:spPr>
            <a:xfrm>
              <a:off x="5045053" y="5379664"/>
              <a:ext cx="20644"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 name="Oval 224">
              <a:extLst>
                <a:ext uri="{FF2B5EF4-FFF2-40B4-BE49-F238E27FC236}">
                  <a16:creationId xmlns:a16="http://schemas.microsoft.com/office/drawing/2014/main" id="{45429036-44C8-9F18-83A4-ABDEC6C2BDF7}"/>
                </a:ext>
              </a:extLst>
            </p:cNvPr>
            <p:cNvSpPr/>
            <p:nvPr/>
          </p:nvSpPr>
          <p:spPr>
            <a:xfrm>
              <a:off x="4885123" y="53900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6" name="Oval 225">
              <a:extLst>
                <a:ext uri="{FF2B5EF4-FFF2-40B4-BE49-F238E27FC236}">
                  <a16:creationId xmlns:a16="http://schemas.microsoft.com/office/drawing/2014/main" id="{C7322E05-5E52-812B-9183-1C6DA072834B}"/>
                </a:ext>
              </a:extLst>
            </p:cNvPr>
            <p:cNvSpPr/>
            <p:nvPr/>
          </p:nvSpPr>
          <p:spPr>
            <a:xfrm>
              <a:off x="5046859" y="5325285"/>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7" name="Oval 226">
              <a:extLst>
                <a:ext uri="{FF2B5EF4-FFF2-40B4-BE49-F238E27FC236}">
                  <a16:creationId xmlns:a16="http://schemas.microsoft.com/office/drawing/2014/main" id="{CAF34405-B8D4-19E2-3551-EEE5DFB2EA69}"/>
                </a:ext>
              </a:extLst>
            </p:cNvPr>
            <p:cNvSpPr/>
            <p:nvPr/>
          </p:nvSpPr>
          <p:spPr>
            <a:xfrm>
              <a:off x="5000923" y="5358327"/>
              <a:ext cx="20643"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8" name="Oval 227">
              <a:extLst>
                <a:ext uri="{FF2B5EF4-FFF2-40B4-BE49-F238E27FC236}">
                  <a16:creationId xmlns:a16="http://schemas.microsoft.com/office/drawing/2014/main" id="{A0AA269C-EF3F-A834-8610-C93E055578A2}"/>
                </a:ext>
              </a:extLst>
            </p:cNvPr>
            <p:cNvSpPr/>
            <p:nvPr/>
          </p:nvSpPr>
          <p:spPr>
            <a:xfrm>
              <a:off x="4855808" y="5371177"/>
              <a:ext cx="17468" cy="14287"/>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 name="Oval 228">
              <a:extLst>
                <a:ext uri="{FF2B5EF4-FFF2-40B4-BE49-F238E27FC236}">
                  <a16:creationId xmlns:a16="http://schemas.microsoft.com/office/drawing/2014/main" id="{200E84D8-17DA-E0A7-23EA-36A47E274394}"/>
                </a:ext>
              </a:extLst>
            </p:cNvPr>
            <p:cNvSpPr/>
            <p:nvPr/>
          </p:nvSpPr>
          <p:spPr>
            <a:xfrm>
              <a:off x="4780204" y="5434861"/>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0" name="Oval 229">
              <a:extLst>
                <a:ext uri="{FF2B5EF4-FFF2-40B4-BE49-F238E27FC236}">
                  <a16:creationId xmlns:a16="http://schemas.microsoft.com/office/drawing/2014/main" id="{89BFD311-41D8-7722-79A3-C589B3A51C42}"/>
                </a:ext>
              </a:extLst>
            </p:cNvPr>
            <p:cNvSpPr/>
            <p:nvPr/>
          </p:nvSpPr>
          <p:spPr>
            <a:xfrm>
              <a:off x="4922092" y="5409784"/>
              <a:ext cx="20643" cy="12699"/>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1" name="Oval 230">
              <a:extLst>
                <a:ext uri="{FF2B5EF4-FFF2-40B4-BE49-F238E27FC236}">
                  <a16:creationId xmlns:a16="http://schemas.microsoft.com/office/drawing/2014/main" id="{F228484E-DF3D-6E88-41BE-FBF1F88ABB4D}"/>
                </a:ext>
              </a:extLst>
            </p:cNvPr>
            <p:cNvSpPr/>
            <p:nvPr/>
          </p:nvSpPr>
          <p:spPr>
            <a:xfrm>
              <a:off x="4740758" y="547941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2" name="Oval 231">
              <a:extLst>
                <a:ext uri="{FF2B5EF4-FFF2-40B4-BE49-F238E27FC236}">
                  <a16:creationId xmlns:a16="http://schemas.microsoft.com/office/drawing/2014/main" id="{C94DFB46-9076-4738-A656-4D5744DF6460}"/>
                </a:ext>
              </a:extLst>
            </p:cNvPr>
            <p:cNvSpPr/>
            <p:nvPr/>
          </p:nvSpPr>
          <p:spPr>
            <a:xfrm>
              <a:off x="4767822" y="537567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3" name="Oval 232">
              <a:extLst>
                <a:ext uri="{FF2B5EF4-FFF2-40B4-BE49-F238E27FC236}">
                  <a16:creationId xmlns:a16="http://schemas.microsoft.com/office/drawing/2014/main" id="{03D22879-EB6A-EB1F-4347-E6FFFAA3FB27}"/>
                </a:ext>
              </a:extLst>
            </p:cNvPr>
            <p:cNvSpPr/>
            <p:nvPr/>
          </p:nvSpPr>
          <p:spPr>
            <a:xfrm>
              <a:off x="4731157" y="541754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4" name="Oval 233">
              <a:extLst>
                <a:ext uri="{FF2B5EF4-FFF2-40B4-BE49-F238E27FC236}">
                  <a16:creationId xmlns:a16="http://schemas.microsoft.com/office/drawing/2014/main" id="{82043CDB-5278-1012-9B81-9FCB24311CE7}"/>
                </a:ext>
              </a:extLst>
            </p:cNvPr>
            <p:cNvSpPr/>
            <p:nvPr/>
          </p:nvSpPr>
          <p:spPr>
            <a:xfrm>
              <a:off x="4709474" y="54762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5" name="Oval 234">
              <a:extLst>
                <a:ext uri="{FF2B5EF4-FFF2-40B4-BE49-F238E27FC236}">
                  <a16:creationId xmlns:a16="http://schemas.microsoft.com/office/drawing/2014/main" id="{6AF05672-F26D-7E5C-E19B-4779BCCF7B5B}"/>
                </a:ext>
              </a:extLst>
            </p:cNvPr>
            <p:cNvSpPr/>
            <p:nvPr/>
          </p:nvSpPr>
          <p:spPr>
            <a:xfrm>
              <a:off x="4946644" y="5375296"/>
              <a:ext cx="17468"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6" name="Oval 235">
              <a:extLst>
                <a:ext uri="{FF2B5EF4-FFF2-40B4-BE49-F238E27FC236}">
                  <a16:creationId xmlns:a16="http://schemas.microsoft.com/office/drawing/2014/main" id="{1F54DAEE-3743-D221-D5D5-8FDD53E14BA9}"/>
                </a:ext>
              </a:extLst>
            </p:cNvPr>
            <p:cNvSpPr/>
            <p:nvPr/>
          </p:nvSpPr>
          <p:spPr>
            <a:xfrm>
              <a:off x="4863219" y="5428505"/>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7" name="Oval 236">
              <a:extLst>
                <a:ext uri="{FF2B5EF4-FFF2-40B4-BE49-F238E27FC236}">
                  <a16:creationId xmlns:a16="http://schemas.microsoft.com/office/drawing/2014/main" id="{780B6988-930D-D435-4DDD-9E4B01FD82BE}"/>
                </a:ext>
              </a:extLst>
            </p:cNvPr>
            <p:cNvSpPr/>
            <p:nvPr/>
          </p:nvSpPr>
          <p:spPr>
            <a:xfrm>
              <a:off x="4980422" y="5441363"/>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 name="Oval 237">
              <a:extLst>
                <a:ext uri="{FF2B5EF4-FFF2-40B4-BE49-F238E27FC236}">
                  <a16:creationId xmlns:a16="http://schemas.microsoft.com/office/drawing/2014/main" id="{C7CB6C63-FB4C-9001-EE8E-B46443746E83}"/>
                </a:ext>
              </a:extLst>
            </p:cNvPr>
            <p:cNvSpPr/>
            <p:nvPr/>
          </p:nvSpPr>
          <p:spPr>
            <a:xfrm>
              <a:off x="4889023" y="5376227"/>
              <a:ext cx="20643"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9" name="Oval 238">
              <a:extLst>
                <a:ext uri="{FF2B5EF4-FFF2-40B4-BE49-F238E27FC236}">
                  <a16:creationId xmlns:a16="http://schemas.microsoft.com/office/drawing/2014/main" id="{BD0B8D1F-47D3-3C02-664B-90ACD1A2FEF1}"/>
                </a:ext>
              </a:extLst>
            </p:cNvPr>
            <p:cNvSpPr/>
            <p:nvPr/>
          </p:nvSpPr>
          <p:spPr>
            <a:xfrm>
              <a:off x="4793390" y="541587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0" name="Oval 239">
              <a:extLst>
                <a:ext uri="{FF2B5EF4-FFF2-40B4-BE49-F238E27FC236}">
                  <a16:creationId xmlns:a16="http://schemas.microsoft.com/office/drawing/2014/main" id="{3E0523A1-C5F1-311A-9961-ECA6A63B4757}"/>
                </a:ext>
              </a:extLst>
            </p:cNvPr>
            <p:cNvSpPr/>
            <p:nvPr/>
          </p:nvSpPr>
          <p:spPr>
            <a:xfrm>
              <a:off x="4811938" y="541096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1" name="Oval 240">
              <a:extLst>
                <a:ext uri="{FF2B5EF4-FFF2-40B4-BE49-F238E27FC236}">
                  <a16:creationId xmlns:a16="http://schemas.microsoft.com/office/drawing/2014/main" id="{59CCF2AA-C1FE-9FC1-4A4B-FC43AA3E5F0E}"/>
                </a:ext>
              </a:extLst>
            </p:cNvPr>
            <p:cNvSpPr/>
            <p:nvPr/>
          </p:nvSpPr>
          <p:spPr>
            <a:xfrm>
              <a:off x="4818415" y="543642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04" name="Picture 103" descr="XIVIVO_Leuko.png">
            <a:extLst>
              <a:ext uri="{FF2B5EF4-FFF2-40B4-BE49-F238E27FC236}">
                <a16:creationId xmlns:a16="http://schemas.microsoft.com/office/drawing/2014/main" id="{ED86B7FD-727E-7CE8-4A13-5850CE42144A}"/>
              </a:ext>
            </a:extLst>
          </p:cNvPr>
          <p:cNvPicPr preferRelativeResize="0">
            <a:picLocks noChangeAspect="1"/>
          </p:cNvPicPr>
          <p:nvPr/>
        </p:nvPicPr>
        <p:blipFill rotWithShape="1">
          <a:blip r:embed="rId5" cstate="print"/>
          <a:srcRect l="7510" t="30326" r="53682" b="4403"/>
          <a:stretch/>
        </p:blipFill>
        <p:spPr bwMode="auto">
          <a:xfrm flipH="1">
            <a:off x="6264029" y="5204202"/>
            <a:ext cx="283875" cy="212284"/>
          </a:xfrm>
          <a:prstGeom prst="ellipse">
            <a:avLst/>
          </a:prstGeom>
        </p:spPr>
      </p:pic>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sp>
        <p:nvSpPr>
          <p:cNvPr id="238652" name="TextBox 49">
            <a:extLst>
              <a:ext uri="{FF2B5EF4-FFF2-40B4-BE49-F238E27FC236}">
                <a16:creationId xmlns:a16="http://schemas.microsoft.com/office/drawing/2014/main" id="{A669BC61-BF21-DE80-F4BA-05D1BB0E749C}"/>
              </a:ext>
            </a:extLst>
          </p:cNvPr>
          <p:cNvSpPr txBox="1">
            <a:spLocks noChangeArrowheads="1"/>
          </p:cNvSpPr>
          <p:nvPr/>
        </p:nvSpPr>
        <p:spPr bwMode="auto">
          <a:xfrm>
            <a:off x="1592264" y="5334000"/>
            <a:ext cx="23161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C5a</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Potent proinflammatory</a:t>
            </a:r>
            <a:br>
              <a:rPr lang="en-US" altLang="en-US" sz="1100" b="1">
                <a:solidFill>
                  <a:srgbClr val="F7AC47"/>
                </a:solidFill>
                <a:latin typeface="Arial Narrow"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 anaphylatoxin</a:t>
            </a:r>
          </a:p>
        </p:txBody>
      </p:sp>
      <p:sp>
        <p:nvSpPr>
          <p:cNvPr id="238653" name="TextBox 11">
            <a:extLst>
              <a:ext uri="{FF2B5EF4-FFF2-40B4-BE49-F238E27FC236}">
                <a16:creationId xmlns:a16="http://schemas.microsoft.com/office/drawing/2014/main" id="{E6744872-5B8D-A5E0-D709-57940E15A70A}"/>
              </a:ext>
            </a:extLst>
          </p:cNvPr>
          <p:cNvSpPr txBox="1">
            <a:spLocks noChangeArrowheads="1"/>
          </p:cNvSpPr>
          <p:nvPr/>
        </p:nvSpPr>
        <p:spPr bwMode="auto">
          <a:xfrm>
            <a:off x="1635126" y="4483100"/>
            <a:ext cx="231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C5b-9</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Membrane attack complex</a:t>
            </a:r>
          </a:p>
        </p:txBody>
      </p:sp>
      <p:pic>
        <p:nvPicPr>
          <p:cNvPr id="238654" name="Picture 40">
            <a:extLst>
              <a:ext uri="{FF2B5EF4-FFF2-40B4-BE49-F238E27FC236}">
                <a16:creationId xmlns:a16="http://schemas.microsoft.com/office/drawing/2014/main" id="{62643256-F831-5367-5D37-66C57B6320B8}"/>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67871" y="3775075"/>
            <a:ext cx="1166452" cy="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55" name="Picture 41" descr="XIVIVO_5b.png">
            <a:extLst>
              <a:ext uri="{FF2B5EF4-FFF2-40B4-BE49-F238E27FC236}">
                <a16:creationId xmlns:a16="http://schemas.microsoft.com/office/drawing/2014/main" id="{2BB9FB64-DF33-1B20-F1CB-23B791910C40}"/>
              </a:ext>
            </a:extLst>
          </p:cNvPr>
          <p:cNvPicPr preferRelativeResize="0">
            <a:picLocks noChangeAspect="1"/>
          </p:cNvPicPr>
          <p:nvPr/>
        </p:nvPicPr>
        <p:blipFill>
          <a:blip r:embed="rId11">
            <a:extLst>
              <a:ext uri="{28A0092B-C50C-407E-A947-70E740481C1C}">
                <a14:useLocalDpi xmlns:a14="http://schemas.microsoft.com/office/drawing/2010/main" val="0"/>
              </a:ext>
            </a:extLst>
          </a:blip>
          <a:srcRect l="19876" t="80621" r="68620" b="5829"/>
          <a:stretch>
            <a:fillRect/>
          </a:stretch>
        </p:blipFill>
        <p:spPr bwMode="auto">
          <a:xfrm>
            <a:off x="2628011" y="5129643"/>
            <a:ext cx="243895" cy="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12"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sp>
        <p:nvSpPr>
          <p:cNvPr id="153" name="Rectangle 152">
            <a:extLst>
              <a:ext uri="{FF2B5EF4-FFF2-40B4-BE49-F238E27FC236}">
                <a16:creationId xmlns:a16="http://schemas.microsoft.com/office/drawing/2014/main" id="{90C472B3-96BD-9AA5-301D-D6244C5DFF47}"/>
              </a:ext>
            </a:extLst>
          </p:cNvPr>
          <p:cNvSpPr/>
          <p:nvPr/>
        </p:nvSpPr>
        <p:spPr bwMode="auto">
          <a:xfrm>
            <a:off x="4600575" y="3167063"/>
            <a:ext cx="1976438" cy="881062"/>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31" name="TextBox 160">
            <a:extLst>
              <a:ext uri="{FF2B5EF4-FFF2-40B4-BE49-F238E27FC236}">
                <a16:creationId xmlns:a16="http://schemas.microsoft.com/office/drawing/2014/main" id="{915A09DD-3364-47E2-7BF0-C81B4AADD23C}"/>
              </a:ext>
            </a:extLst>
          </p:cNvPr>
          <p:cNvSpPr txBox="1">
            <a:spLocks noChangeArrowheads="1"/>
          </p:cNvSpPr>
          <p:nvPr/>
        </p:nvSpPr>
        <p:spPr bwMode="auto">
          <a:xfrm>
            <a:off x="4597400" y="3590925"/>
            <a:ext cx="182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NO scavenging/</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Reduced NO synthesis</a:t>
            </a:r>
          </a:p>
        </p:txBody>
      </p:sp>
      <p:grpSp>
        <p:nvGrpSpPr>
          <p:cNvPr id="238632" name="Group 39">
            <a:extLst>
              <a:ext uri="{FF2B5EF4-FFF2-40B4-BE49-F238E27FC236}">
                <a16:creationId xmlns:a16="http://schemas.microsoft.com/office/drawing/2014/main" id="{3A5B6AA5-1AC1-E529-BD0E-B0F065721513}"/>
              </a:ext>
            </a:extLst>
          </p:cNvPr>
          <p:cNvGrpSpPr>
            <a:grpSpLocks/>
          </p:cNvGrpSpPr>
          <p:nvPr/>
        </p:nvGrpSpPr>
        <p:grpSpPr bwMode="auto">
          <a:xfrm>
            <a:off x="5045694" y="3254978"/>
            <a:ext cx="1087868" cy="275704"/>
            <a:chOff x="4503627" y="3810993"/>
            <a:chExt cx="1474722" cy="373333"/>
          </a:xfrm>
        </p:grpSpPr>
        <p:grpSp>
          <p:nvGrpSpPr>
            <p:cNvPr id="67" name="Group 1150">
              <a:extLst>
                <a:ext uri="{FF2B5EF4-FFF2-40B4-BE49-F238E27FC236}">
                  <a16:creationId xmlns:a16="http://schemas.microsoft.com/office/drawing/2014/main" id="{370A12E2-202A-905E-C1A7-FC8120F9EAD1}"/>
                </a:ext>
              </a:extLst>
            </p:cNvPr>
            <p:cNvGrpSpPr/>
            <p:nvPr/>
          </p:nvGrpSpPr>
          <p:grpSpPr bwMode="auto">
            <a:xfrm>
              <a:off x="5704028" y="4048466"/>
              <a:ext cx="137537" cy="135388"/>
              <a:chOff x="3970020" y="2634785"/>
              <a:chExt cx="182880" cy="182880"/>
            </a:xfrm>
            <a:solidFill>
              <a:schemeClr val="accent6">
                <a:lumMod val="60000"/>
                <a:lumOff val="40000"/>
              </a:schemeClr>
            </a:solidFill>
          </p:grpSpPr>
          <p:sp>
            <p:nvSpPr>
              <p:cNvPr id="99" name="Oval 98">
                <a:extLst>
                  <a:ext uri="{FF2B5EF4-FFF2-40B4-BE49-F238E27FC236}">
                    <a16:creationId xmlns:a16="http://schemas.microsoft.com/office/drawing/2014/main" id="{934AE761-D4AF-B450-E492-C1682E431447}"/>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100" name="Oval 99">
                <a:extLst>
                  <a:ext uri="{FF2B5EF4-FFF2-40B4-BE49-F238E27FC236}">
                    <a16:creationId xmlns:a16="http://schemas.microsoft.com/office/drawing/2014/main" id="{CFB8109A-6ABD-6A78-4499-E93A1CB2A1A0}"/>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68" name="Group 1151">
              <a:extLst>
                <a:ext uri="{FF2B5EF4-FFF2-40B4-BE49-F238E27FC236}">
                  <a16:creationId xmlns:a16="http://schemas.microsoft.com/office/drawing/2014/main" id="{70CFAA22-E642-6295-0909-75B0C7A4001D}"/>
                </a:ext>
              </a:extLst>
            </p:cNvPr>
            <p:cNvGrpSpPr/>
            <p:nvPr/>
          </p:nvGrpSpPr>
          <p:grpSpPr bwMode="auto">
            <a:xfrm>
              <a:off x="5840609" y="4048466"/>
              <a:ext cx="137740" cy="135388"/>
              <a:chOff x="3970020" y="2634785"/>
              <a:chExt cx="182880" cy="182880"/>
            </a:xfrm>
            <a:solidFill>
              <a:schemeClr val="accent6">
                <a:lumMod val="60000"/>
                <a:lumOff val="40000"/>
              </a:schemeClr>
            </a:solidFill>
          </p:grpSpPr>
          <p:sp>
            <p:nvSpPr>
              <p:cNvPr id="97" name="Oval 96">
                <a:extLst>
                  <a:ext uri="{FF2B5EF4-FFF2-40B4-BE49-F238E27FC236}">
                    <a16:creationId xmlns:a16="http://schemas.microsoft.com/office/drawing/2014/main" id="{02FADABC-52B7-5973-771F-2D32AFD95551}"/>
                  </a:ext>
                </a:extLst>
              </p:cNvPr>
              <p:cNvSpPr/>
              <p:nvPr/>
            </p:nvSpPr>
            <p:spPr>
              <a:xfrm>
                <a:off x="3970020" y="2634785"/>
                <a:ext cx="182880" cy="182880"/>
              </a:xfrm>
              <a:prstGeom prst="ellipse">
                <a:avLst/>
              </a:prstGeom>
              <a:grp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98" name="Oval 97">
                <a:extLst>
                  <a:ext uri="{FF2B5EF4-FFF2-40B4-BE49-F238E27FC236}">
                    <a16:creationId xmlns:a16="http://schemas.microsoft.com/office/drawing/2014/main" id="{59F1B7DF-FD96-CC35-745A-7C819A7B6F63}"/>
                  </a:ext>
                </a:extLst>
              </p:cNvPr>
              <p:cNvSpPr/>
              <p:nvPr/>
            </p:nvSpPr>
            <p:spPr>
              <a:xfrm>
                <a:off x="4029456" y="2694221"/>
                <a:ext cx="64008" cy="64008"/>
              </a:xfrm>
              <a:prstGeom prst="ellipse">
                <a:avLst/>
              </a:prstGeom>
              <a:solidFill>
                <a:schemeClr val="accent6">
                  <a:lumMod val="75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7" name="Group 1513">
              <a:extLst>
                <a:ext uri="{FF2B5EF4-FFF2-40B4-BE49-F238E27FC236}">
                  <a16:creationId xmlns:a16="http://schemas.microsoft.com/office/drawing/2014/main" id="{DFC67BB8-CFE8-106F-D4AA-6973D4FCE187}"/>
                </a:ext>
              </a:extLst>
            </p:cNvPr>
            <p:cNvGrpSpPr>
              <a:grpSpLocks/>
            </p:cNvGrpSpPr>
            <p:nvPr/>
          </p:nvGrpSpPr>
          <p:grpSpPr bwMode="auto">
            <a:xfrm rot="-19885">
              <a:off x="4503627" y="4047790"/>
              <a:ext cx="136523" cy="136536"/>
              <a:chOff x="3969990" y="2646827"/>
              <a:chExt cx="182880" cy="182880"/>
            </a:xfrm>
          </p:grpSpPr>
          <p:sp>
            <p:nvSpPr>
              <p:cNvPr id="87" name="Oval 86">
                <a:extLst>
                  <a:ext uri="{FF2B5EF4-FFF2-40B4-BE49-F238E27FC236}">
                    <a16:creationId xmlns:a16="http://schemas.microsoft.com/office/drawing/2014/main" id="{5F645D9C-4AC8-09E4-8FE7-904607D5EF06}"/>
                  </a:ext>
                </a:extLst>
              </p:cNvPr>
              <p:cNvSpPr/>
              <p:nvPr/>
            </p:nvSpPr>
            <p:spPr>
              <a:xfrm>
                <a:off x="3758775" y="2526254"/>
                <a:ext cx="265213" cy="302325"/>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8" name="Oval 87">
                <a:extLst>
                  <a:ext uri="{FF2B5EF4-FFF2-40B4-BE49-F238E27FC236}">
                    <a16:creationId xmlns:a16="http://schemas.microsoft.com/office/drawing/2014/main" id="{2B77C02B-D980-B094-C454-D258607A85ED}"/>
                  </a:ext>
                </a:extLst>
              </p:cNvPr>
              <p:cNvSpPr/>
              <p:nvPr/>
            </p:nvSpPr>
            <p:spPr>
              <a:xfrm>
                <a:off x="4014995" y="2705668"/>
                <a:ext cx="63421" cy="63344"/>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grpSp>
          <p:nvGrpSpPr>
            <p:cNvPr id="238638" name="Group 1514">
              <a:extLst>
                <a:ext uri="{FF2B5EF4-FFF2-40B4-BE49-F238E27FC236}">
                  <a16:creationId xmlns:a16="http://schemas.microsoft.com/office/drawing/2014/main" id="{016DC951-477B-1583-B324-3A6918159D8E}"/>
                </a:ext>
              </a:extLst>
            </p:cNvPr>
            <p:cNvGrpSpPr>
              <a:grpSpLocks/>
            </p:cNvGrpSpPr>
            <p:nvPr/>
          </p:nvGrpSpPr>
          <p:grpSpPr bwMode="auto">
            <a:xfrm rot="-19885">
              <a:off x="4641737" y="4046203"/>
              <a:ext cx="136523" cy="136536"/>
              <a:chOff x="3969984" y="2647885"/>
              <a:chExt cx="182880" cy="182880"/>
            </a:xfrm>
          </p:grpSpPr>
          <p:sp>
            <p:nvSpPr>
              <p:cNvPr id="85" name="Oval 84">
                <a:extLst>
                  <a:ext uri="{FF2B5EF4-FFF2-40B4-BE49-F238E27FC236}">
                    <a16:creationId xmlns:a16="http://schemas.microsoft.com/office/drawing/2014/main" id="{3A408ED0-B7E2-1A38-0D0C-F2160DA70556}"/>
                  </a:ext>
                </a:extLst>
              </p:cNvPr>
              <p:cNvSpPr/>
              <p:nvPr/>
            </p:nvSpPr>
            <p:spPr>
              <a:xfrm>
                <a:off x="3665992" y="2632664"/>
                <a:ext cx="302688" cy="97896"/>
              </a:xfrm>
              <a:prstGeom prst="ellipse">
                <a:avLst/>
              </a:prstGeom>
              <a:solidFill>
                <a:srgbClr val="C00000"/>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sp>
            <p:nvSpPr>
              <p:cNvPr id="86" name="Oval 85">
                <a:extLst>
                  <a:ext uri="{FF2B5EF4-FFF2-40B4-BE49-F238E27FC236}">
                    <a16:creationId xmlns:a16="http://schemas.microsoft.com/office/drawing/2014/main" id="{0308038C-A7D1-62E4-3EF2-B9F8155DC2DD}"/>
                  </a:ext>
                </a:extLst>
              </p:cNvPr>
              <p:cNvSpPr/>
              <p:nvPr/>
            </p:nvSpPr>
            <p:spPr>
              <a:xfrm>
                <a:off x="3726404" y="2690041"/>
                <a:ext cx="109545" cy="25913"/>
              </a:xfrm>
              <a:prstGeom prst="ellipse">
                <a:avLst/>
              </a:prstGeom>
              <a:solidFill>
                <a:srgbClr val="BF5201"/>
              </a:solidFill>
              <a:ln w="9525">
                <a:solidFill>
                  <a:srgbClr val="7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prstClr val="white"/>
                  </a:solidFill>
                </a:endParaRPr>
              </a:p>
            </p:txBody>
          </p:sp>
        </p:grpSp>
        <p:sp>
          <p:nvSpPr>
            <p:cNvPr id="78" name="Oval 77">
              <a:extLst>
                <a:ext uri="{FF2B5EF4-FFF2-40B4-BE49-F238E27FC236}">
                  <a16:creationId xmlns:a16="http://schemas.microsoft.com/office/drawing/2014/main" id="{7FF37E1D-0DBE-8321-808C-DEA1557E6D09}"/>
                </a:ext>
              </a:extLst>
            </p:cNvPr>
            <p:cNvSpPr/>
            <p:nvPr/>
          </p:nvSpPr>
          <p:spPr bwMode="auto">
            <a:xfrm>
              <a:off x="4784704" y="3812330"/>
              <a:ext cx="210899"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79" name="Oval 78">
              <a:extLst>
                <a:ext uri="{FF2B5EF4-FFF2-40B4-BE49-F238E27FC236}">
                  <a16:creationId xmlns:a16="http://schemas.microsoft.com/office/drawing/2014/main" id="{C6C6F7E3-2068-8161-C348-364E1D48E385}"/>
                </a:ext>
              </a:extLst>
            </p:cNvPr>
            <p:cNvSpPr/>
            <p:nvPr/>
          </p:nvSpPr>
          <p:spPr bwMode="auto">
            <a:xfrm>
              <a:off x="5014970" y="3812330"/>
              <a:ext cx="213051" cy="1870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500" b="1">
                  <a:solidFill>
                    <a:srgbClr val="8064A2">
                      <a:lumMod val="25000"/>
                    </a:srgbClr>
                  </a:solidFill>
                </a:rPr>
                <a:t>NO</a:t>
              </a:r>
            </a:p>
          </p:txBody>
        </p:sp>
        <p:sp>
          <p:nvSpPr>
            <p:cNvPr id="238641" name="TextBox 2366">
              <a:extLst>
                <a:ext uri="{FF2B5EF4-FFF2-40B4-BE49-F238E27FC236}">
                  <a16:creationId xmlns:a16="http://schemas.microsoft.com/office/drawing/2014/main" id="{841E5DF2-5CFB-20CA-96B3-384CC70A71B0}"/>
                </a:ext>
              </a:extLst>
            </p:cNvPr>
            <p:cNvSpPr txBox="1">
              <a:spLocks noChangeArrowheads="1"/>
            </p:cNvSpPr>
            <p:nvPr/>
          </p:nvSpPr>
          <p:spPr bwMode="auto">
            <a:xfrm>
              <a:off x="5243991" y="3810993"/>
              <a:ext cx="480243" cy="1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spcBef>
                  <a:spcPct val="0"/>
                </a:spcBef>
                <a:buNone/>
              </a:pPr>
              <a:r>
                <a:rPr lang="en-US" altLang="en-US" sz="1000">
                  <a:latin typeface="Arial" panose="020B0604020202020204" pitchFamily="34" charset="0"/>
                  <a:cs typeface="Arial" panose="020B0604020202020204" pitchFamily="34" charset="0"/>
                </a:rPr>
                <a:t>2NO</a:t>
              </a:r>
              <a:r>
                <a:rPr lang="en-US" altLang="en-US" sz="1000" baseline="-25000">
                  <a:latin typeface="Arial" panose="020B0604020202020204" pitchFamily="34" charset="0"/>
                  <a:cs typeface="Arial" panose="020B0604020202020204" pitchFamily="34" charset="0"/>
                </a:rPr>
                <a:t>3</a:t>
              </a:r>
              <a:r>
                <a:rPr lang="en-US" altLang="en-US" sz="1000">
                  <a:latin typeface="Arial" panose="020B0604020202020204" pitchFamily="34" charset="0"/>
                  <a:cs typeface="Arial" panose="020B0604020202020204" pitchFamily="34" charset="0"/>
                </a:rPr>
                <a:t>-</a:t>
              </a:r>
            </a:p>
          </p:txBody>
        </p:sp>
        <p:cxnSp>
          <p:nvCxnSpPr>
            <p:cNvPr id="238642" name="Straight Arrow Connector 1170">
              <a:extLst>
                <a:ext uri="{FF2B5EF4-FFF2-40B4-BE49-F238E27FC236}">
                  <a16:creationId xmlns:a16="http://schemas.microsoft.com/office/drawing/2014/main" id="{49238FD2-9EEF-3304-0220-714B7A561381}"/>
                </a:ext>
              </a:extLst>
            </p:cNvPr>
            <p:cNvCxnSpPr>
              <a:cxnSpLocks noChangeShapeType="1"/>
              <a:stCxn id="85" idx="6"/>
            </p:cNvCxnSpPr>
            <p:nvPr/>
          </p:nvCxnSpPr>
          <p:spPr bwMode="auto">
            <a:xfrm>
              <a:off x="4765559" y="4101769"/>
              <a:ext cx="925497" cy="0"/>
            </a:xfrm>
            <a:prstGeom prst="straightConnector1">
              <a:avLst/>
            </a:prstGeom>
            <a:noFill/>
            <a:ln w="9525" cap="rnd">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3" name="Arc 82">
              <a:extLst>
                <a:ext uri="{FF2B5EF4-FFF2-40B4-BE49-F238E27FC236}">
                  <a16:creationId xmlns:a16="http://schemas.microsoft.com/office/drawing/2014/main" id="{B3E95D43-4F04-175C-D1E7-129820CEE757}"/>
                </a:ext>
              </a:extLst>
            </p:cNvPr>
            <p:cNvSpPr/>
            <p:nvPr/>
          </p:nvSpPr>
          <p:spPr bwMode="auto">
            <a:xfrm>
              <a:off x="5025731" y="3904764"/>
              <a:ext cx="430405" cy="182721"/>
            </a:xfrm>
            <a:prstGeom prst="arc">
              <a:avLst>
                <a:gd name="adj1" fmla="val 21205787"/>
                <a:gd name="adj2" fmla="val 10834088"/>
              </a:avLst>
            </a:prstGeom>
            <a:noFill/>
            <a:ln w="9525" cap="rnd">
              <a:solidFill>
                <a:schemeClr val="tx1"/>
              </a:solidFill>
              <a:round/>
              <a:headEnd type="triangle" w="med" len="med"/>
              <a:tailEnd type="none" w="med" len="med"/>
            </a:ln>
            <a:effectLst/>
          </p:spPr>
          <p:txBody>
            <a:bodyPr anchor="ctr"/>
            <a:lstStyle/>
            <a:p>
              <a:pPr algn="ctr">
                <a:defRPr/>
              </a:pPr>
              <a:endParaRPr lang="en-US" sz="1000">
                <a:solidFill>
                  <a:prstClr val="white"/>
                </a:solidFill>
                <a:latin typeface="Arial" panose="020B0604020202020204"/>
                <a:ea typeface="ヒラギノ角ゴ Pro W3" charset="-128"/>
              </a:endParaRPr>
            </a:p>
          </p:txBody>
        </p:sp>
      </p:grpSp>
      <p:sp>
        <p:nvSpPr>
          <p:cNvPr id="200" name="Rectangle 199">
            <a:extLst>
              <a:ext uri="{FF2B5EF4-FFF2-40B4-BE49-F238E27FC236}">
                <a16:creationId xmlns:a16="http://schemas.microsoft.com/office/drawing/2014/main" id="{0120DA81-5A57-5627-07D8-3EC8B4594C03}"/>
              </a:ext>
            </a:extLst>
          </p:cNvPr>
          <p:cNvSpPr/>
          <p:nvPr/>
        </p:nvSpPr>
        <p:spPr bwMode="auto">
          <a:xfrm>
            <a:off x="7559676" y="1908176"/>
            <a:ext cx="2651125" cy="1096963"/>
          </a:xfrm>
          <a:prstGeom prst="rect">
            <a:avLst/>
          </a:prstGeom>
          <a:solidFill>
            <a:schemeClr val="accent4">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prstClr val="white"/>
                </a:solidFill>
              </a:rPr>
              <a:t>End-organ damage</a:t>
            </a:r>
            <a:br>
              <a:rPr lang="en-US" sz="1400" b="1">
                <a:solidFill>
                  <a:prstClr val="white"/>
                </a:solidFill>
              </a:rPr>
            </a:br>
            <a:br>
              <a:rPr lang="en-US" sz="1400" b="1">
                <a:solidFill>
                  <a:prstClr val="white"/>
                </a:solidFill>
              </a:rPr>
            </a:br>
            <a:r>
              <a:rPr lang="en-US" sz="1200">
                <a:solidFill>
                  <a:prstClr val="white"/>
                </a:solidFill>
              </a:rPr>
              <a:t>eg, chronic kidney disease,</a:t>
            </a:r>
          </a:p>
          <a:p>
            <a:pPr algn="ctr">
              <a:defRPr/>
            </a:pPr>
            <a:r>
              <a:rPr lang="en-US" sz="1200">
                <a:solidFill>
                  <a:prstClr val="white"/>
                </a:solidFill>
              </a:rPr>
              <a:t>       pulmonary hypertension, </a:t>
            </a:r>
            <a:br>
              <a:rPr lang="en-US" sz="1200">
                <a:solidFill>
                  <a:prstClr val="white"/>
                </a:solidFill>
              </a:rPr>
            </a:br>
            <a:r>
              <a:rPr lang="en-US" sz="1200">
                <a:solidFill>
                  <a:prstClr val="white"/>
                </a:solidFill>
              </a:rPr>
              <a:t>liver damage</a:t>
            </a:r>
            <a:endParaRPr lang="en-US">
              <a:solidFill>
                <a:prstClr val="white"/>
              </a:solidFill>
            </a:endParaRPr>
          </a:p>
        </p:txBody>
      </p:sp>
      <p:sp>
        <p:nvSpPr>
          <p:cNvPr id="180" name="Rectangle 179">
            <a:extLst>
              <a:ext uri="{FF2B5EF4-FFF2-40B4-BE49-F238E27FC236}">
                <a16:creationId xmlns:a16="http://schemas.microsoft.com/office/drawing/2014/main" id="{9464FE09-5FE3-819E-A576-041D2B4644FF}"/>
              </a:ext>
            </a:extLst>
          </p:cNvPr>
          <p:cNvSpPr/>
          <p:nvPr/>
        </p:nvSpPr>
        <p:spPr bwMode="auto">
          <a:xfrm>
            <a:off x="7573963" y="4575175"/>
            <a:ext cx="2717800" cy="1628775"/>
          </a:xfrm>
          <a:custGeom>
            <a:avLst/>
            <a:gdLst>
              <a:gd name="connsiteX0" fmla="*/ 0 w 2717003"/>
              <a:gd name="connsiteY0" fmla="*/ 0 h 1097280"/>
              <a:gd name="connsiteX1" fmla="*/ 2717003 w 2717003"/>
              <a:gd name="connsiteY1" fmla="*/ 0 h 1097280"/>
              <a:gd name="connsiteX2" fmla="*/ 2717003 w 2717003"/>
              <a:gd name="connsiteY2" fmla="*/ 1097280 h 1097280"/>
              <a:gd name="connsiteX3" fmla="*/ 0 w 2717003"/>
              <a:gd name="connsiteY3" fmla="*/ 1097280 h 1097280"/>
              <a:gd name="connsiteX4" fmla="*/ 0 w 2717003"/>
              <a:gd name="connsiteY4" fmla="*/ 0 h 1097280"/>
              <a:gd name="connsiteX0" fmla="*/ 0 w 2717003"/>
              <a:gd name="connsiteY0" fmla="*/ 0 h 1097280"/>
              <a:gd name="connsiteX1" fmla="*/ 2717003 w 2717003"/>
              <a:gd name="connsiteY1" fmla="*/ 0 h 1097280"/>
              <a:gd name="connsiteX2" fmla="*/ 2717003 w 2717003"/>
              <a:gd name="connsiteY2" fmla="*/ 1097280 h 1097280"/>
              <a:gd name="connsiteX3" fmla="*/ 0 w 2717003"/>
              <a:gd name="connsiteY3" fmla="*/ 1097280 h 1097280"/>
              <a:gd name="connsiteX4" fmla="*/ 1574 w 2717003"/>
              <a:gd name="connsiteY4" fmla="*/ 206027 h 1097280"/>
              <a:gd name="connsiteX5" fmla="*/ 0 w 2717003"/>
              <a:gd name="connsiteY5" fmla="*/ 0 h 1097280"/>
              <a:gd name="connsiteX0" fmla="*/ 0 w 2717003"/>
              <a:gd name="connsiteY0" fmla="*/ 0 h 1097280"/>
              <a:gd name="connsiteX1" fmla="*/ 2717003 w 2717003"/>
              <a:gd name="connsiteY1" fmla="*/ 0 h 1097280"/>
              <a:gd name="connsiteX2" fmla="*/ 2713024 w 2717003"/>
              <a:gd name="connsiteY2" fmla="*/ 536227 h 1097280"/>
              <a:gd name="connsiteX3" fmla="*/ 2717003 w 2717003"/>
              <a:gd name="connsiteY3" fmla="*/ 1097280 h 1097280"/>
              <a:gd name="connsiteX4" fmla="*/ 0 w 2717003"/>
              <a:gd name="connsiteY4" fmla="*/ 1097280 h 1097280"/>
              <a:gd name="connsiteX5" fmla="*/ 1574 w 2717003"/>
              <a:gd name="connsiteY5" fmla="*/ 206027 h 1097280"/>
              <a:gd name="connsiteX6" fmla="*/ 0 w 2717003"/>
              <a:gd name="connsiteY6" fmla="*/ 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7003" h="1097280">
                <a:moveTo>
                  <a:pt x="0" y="0"/>
                </a:moveTo>
                <a:lnTo>
                  <a:pt x="2717003" y="0"/>
                </a:lnTo>
                <a:cubicBezTo>
                  <a:pt x="2715677" y="178742"/>
                  <a:pt x="2714350" y="357485"/>
                  <a:pt x="2713024" y="536227"/>
                </a:cubicBezTo>
                <a:cubicBezTo>
                  <a:pt x="2714350" y="723245"/>
                  <a:pt x="2715677" y="910262"/>
                  <a:pt x="2717003" y="1097280"/>
                </a:cubicBezTo>
                <a:lnTo>
                  <a:pt x="0" y="1097280"/>
                </a:lnTo>
                <a:cubicBezTo>
                  <a:pt x="525" y="800196"/>
                  <a:pt x="1049" y="503111"/>
                  <a:pt x="1574" y="206027"/>
                </a:cubicBezTo>
                <a:cubicBezTo>
                  <a:pt x="1049" y="137351"/>
                  <a:pt x="525" y="68676"/>
                  <a:pt x="0" y="0"/>
                </a:cubicBezTo>
                <a:close/>
              </a:path>
            </a:pathLst>
          </a:custGeom>
          <a:solidFill>
            <a:schemeClr val="accent4">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3" name="Rectangle 92">
            <a:extLst>
              <a:ext uri="{FF2B5EF4-FFF2-40B4-BE49-F238E27FC236}">
                <a16:creationId xmlns:a16="http://schemas.microsoft.com/office/drawing/2014/main" id="{2B10C394-8E88-63AB-BE41-6BE20394A6A7}"/>
              </a:ext>
            </a:extLst>
          </p:cNvPr>
          <p:cNvSpPr/>
          <p:nvPr/>
        </p:nvSpPr>
        <p:spPr bwMode="auto">
          <a:xfrm>
            <a:off x="7573963" y="3278188"/>
            <a:ext cx="2651125" cy="1096962"/>
          </a:xfrm>
          <a:prstGeom prst="rect">
            <a:avLst/>
          </a:prstGeom>
          <a:solidFill>
            <a:schemeClr val="accent4">
              <a:lumMod val="7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21" name="TextBox 93">
            <a:extLst>
              <a:ext uri="{FF2B5EF4-FFF2-40B4-BE49-F238E27FC236}">
                <a16:creationId xmlns:a16="http://schemas.microsoft.com/office/drawing/2014/main" id="{181F546D-70D8-709C-607C-D326BCFE7E82}"/>
              </a:ext>
            </a:extLst>
          </p:cNvPr>
          <p:cNvSpPr txBox="1">
            <a:spLocks noChangeArrowheads="1"/>
          </p:cNvSpPr>
          <p:nvPr/>
        </p:nvSpPr>
        <p:spPr bwMode="auto">
          <a:xfrm>
            <a:off x="7518400" y="3274184"/>
            <a:ext cx="2760663" cy="107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400" b="1">
                <a:solidFill>
                  <a:srgbClr val="FFFFFF"/>
                </a:solidFill>
                <a:latin typeface="Arial" panose="020B0604020202020204" pitchFamily="34" charset="0"/>
                <a:cs typeface="Arial" panose="020B0604020202020204" pitchFamily="34" charset="0"/>
              </a:rPr>
              <a:t>Smooth muscle </a:t>
            </a:r>
            <a:r>
              <a:rPr lang="en-GB" altLang="en-US" sz="1400" b="1" err="1">
                <a:solidFill>
                  <a:srgbClr val="FFFFFF"/>
                </a:solidFill>
                <a:latin typeface="Arial" panose="020B0604020202020204" pitchFamily="34" charset="0"/>
                <a:cs typeface="Arial" panose="020B0604020202020204" pitchFamily="34" charset="0"/>
              </a:rPr>
              <a:t>dystonias</a:t>
            </a:r>
            <a:br>
              <a:rPr lang="en-GB" altLang="en-US" sz="1400" b="1">
                <a:solidFill>
                  <a:srgbClr val="FFFFFF"/>
                </a:solidFill>
                <a:latin typeface="Arial" panose="020B0604020202020204" pitchFamily="34" charset="0"/>
                <a:cs typeface="Arial" panose="020B0604020202020204" pitchFamily="34" charset="0"/>
              </a:rPr>
            </a:br>
            <a:br>
              <a:rPr lang="en-GB" altLang="en-US" sz="1400" b="1">
                <a:solidFill>
                  <a:srgbClr val="FFFFFF"/>
                </a:solidFill>
                <a:latin typeface="Arial" panose="020B0604020202020204" pitchFamily="34" charset="0"/>
                <a:cs typeface="Arial" panose="020B0604020202020204" pitchFamily="34" charset="0"/>
              </a:rPr>
            </a:br>
            <a:r>
              <a:rPr lang="en-GB" altLang="en-US" sz="1200" err="1">
                <a:solidFill>
                  <a:srgbClr val="FFFFFF"/>
                </a:solidFill>
                <a:latin typeface="Arial" panose="020B0604020202020204" pitchFamily="34" charset="0"/>
                <a:cs typeface="Arial" panose="020B0604020202020204" pitchFamily="34" charset="0"/>
              </a:rPr>
              <a:t>eg</a:t>
            </a:r>
            <a:r>
              <a:rPr lang="en-GB" altLang="en-US" sz="1200">
                <a:solidFill>
                  <a:srgbClr val="FFFFFF"/>
                </a:solidFill>
                <a:latin typeface="Arial" panose="020B0604020202020204" pitchFamily="34" charset="0"/>
                <a:cs typeface="Arial" panose="020B0604020202020204" pitchFamily="34" charset="0"/>
              </a:rPr>
              <a:t>, dyspnoea, </a:t>
            </a:r>
            <a:r>
              <a:rPr lang="en-US" altLang="en-US" sz="1200">
                <a:solidFill>
                  <a:srgbClr val="FFFFFF"/>
                </a:solidFill>
                <a:latin typeface="Arial" panose="020B0604020202020204" pitchFamily="34" charset="0"/>
                <a:cs typeface="Arial" panose="020B0604020202020204" pitchFamily="34" charset="0"/>
              </a:rPr>
              <a:t>dysphagia, erectile dysfunction, abdominal pain, </a:t>
            </a:r>
            <a:br>
              <a:rPr lang="en-US" altLang="en-US" sz="1200">
                <a:solidFill>
                  <a:srgbClr val="FFFFFF"/>
                </a:solidFill>
                <a:latin typeface="Arial" panose="020B0604020202020204" pitchFamily="34" charset="0"/>
                <a:cs typeface="Arial" panose="020B0604020202020204" pitchFamily="34" charset="0"/>
              </a:rPr>
            </a:br>
            <a:r>
              <a:rPr lang="en-US" altLang="en-US" sz="1200">
                <a:solidFill>
                  <a:srgbClr val="FFFFFF"/>
                </a:solidFill>
                <a:latin typeface="Arial" panose="020B0604020202020204" pitchFamily="34" charset="0"/>
                <a:cs typeface="Arial" panose="020B0604020202020204" pitchFamily="34" charset="0"/>
              </a:rPr>
              <a:t>chest pain</a:t>
            </a:r>
            <a:endParaRPr lang="en-GB" altLang="en-US" sz="1200">
              <a:solidFill>
                <a:srgbClr val="FFFFFF"/>
              </a:solidFill>
              <a:latin typeface="Arial" panose="020B0604020202020204" pitchFamily="34" charset="0"/>
              <a:cs typeface="Arial" panose="020B0604020202020204" pitchFamily="34" charset="0"/>
            </a:endParaRPr>
          </a:p>
        </p:txBody>
      </p:sp>
      <p:pic>
        <p:nvPicPr>
          <p:cNvPr id="238622" name="Picture 182">
            <a:extLst>
              <a:ext uri="{FF2B5EF4-FFF2-40B4-BE49-F238E27FC236}">
                <a16:creationId xmlns:a16="http://schemas.microsoft.com/office/drawing/2014/main" id="{910C496D-0F70-2143-2033-D3218D58923D}"/>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471302" y="4567935"/>
            <a:ext cx="903011" cy="64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25" name="TextBox 180">
            <a:extLst>
              <a:ext uri="{FF2B5EF4-FFF2-40B4-BE49-F238E27FC236}">
                <a16:creationId xmlns:a16="http://schemas.microsoft.com/office/drawing/2014/main" id="{AA88DEA3-1327-8AD3-D80D-2E1FCFE1E521}"/>
              </a:ext>
            </a:extLst>
          </p:cNvPr>
          <p:cNvSpPr>
            <a:spLocks/>
          </p:cNvSpPr>
          <p:nvPr/>
        </p:nvSpPr>
        <p:spPr bwMode="auto">
          <a:xfrm>
            <a:off x="7526338" y="4758435"/>
            <a:ext cx="2779712" cy="1477265"/>
          </a:xfrm>
          <a:custGeom>
            <a:avLst/>
            <a:gdLst>
              <a:gd name="T0" fmla="*/ 1025481 w 2364825"/>
              <a:gd name="T1" fmla="*/ 0 h 892552"/>
              <a:gd name="T2" fmla="*/ 1298729767 w 2364825"/>
              <a:gd name="T3" fmla="*/ 0 h 892552"/>
              <a:gd name="T4" fmla="*/ 1298729767 w 2364825"/>
              <a:gd name="T5" fmla="*/ 2147483646 h 892552"/>
              <a:gd name="T6" fmla="*/ 1025481 w 2364825"/>
              <a:gd name="T7" fmla="*/ 2147483646 h 892552"/>
              <a:gd name="T8" fmla="*/ 0 w 2364825"/>
              <a:gd name="T9" fmla="*/ 2147483646 h 892552"/>
              <a:gd name="T10" fmla="*/ 1025481 w 2364825"/>
              <a:gd name="T11" fmla="*/ 0 h 892552"/>
              <a:gd name="T12" fmla="*/ 0 60000 65536"/>
              <a:gd name="T13" fmla="*/ 0 60000 65536"/>
              <a:gd name="T14" fmla="*/ 0 60000 65536"/>
              <a:gd name="T15" fmla="*/ 0 60000 65536"/>
              <a:gd name="T16" fmla="*/ 0 60000 65536"/>
              <a:gd name="T17" fmla="*/ 0 60000 65536"/>
              <a:gd name="T18" fmla="*/ 0 w 2364825"/>
              <a:gd name="T19" fmla="*/ 0 h 892552"/>
              <a:gd name="T20" fmla="*/ 2364825 w 2364825"/>
              <a:gd name="T21" fmla="*/ 892552 h 892552"/>
            </a:gdLst>
            <a:ahLst/>
            <a:cxnLst>
              <a:cxn ang="T12">
                <a:pos x="T0" y="T1"/>
              </a:cxn>
              <a:cxn ang="T13">
                <a:pos x="T2" y="T3"/>
              </a:cxn>
              <a:cxn ang="T14">
                <a:pos x="T4" y="T5"/>
              </a:cxn>
              <a:cxn ang="T15">
                <a:pos x="T6" y="T7"/>
              </a:cxn>
              <a:cxn ang="T16">
                <a:pos x="T8" y="T9"/>
              </a:cxn>
              <a:cxn ang="T17">
                <a:pos x="T10" y="T11"/>
              </a:cxn>
            </a:cxnLst>
            <a:rect l="T18" t="T19" r="T20" b="T21"/>
            <a:pathLst>
              <a:path w="2364825" h="892552">
                <a:moveTo>
                  <a:pt x="1867" y="0"/>
                </a:moveTo>
                <a:lnTo>
                  <a:pt x="2364825" y="0"/>
                </a:lnTo>
                <a:lnTo>
                  <a:pt x="2364825" y="892552"/>
                </a:lnTo>
                <a:lnTo>
                  <a:pt x="1867" y="892552"/>
                </a:lnTo>
                <a:cubicBezTo>
                  <a:pt x="1245" y="648822"/>
                  <a:pt x="622" y="405092"/>
                  <a:pt x="0" y="161362"/>
                </a:cubicBezTo>
                <a:cubicBezTo>
                  <a:pt x="622" y="107575"/>
                  <a:pt x="1245" y="53787"/>
                  <a:pt x="1867"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400" b="1">
                <a:solidFill>
                  <a:srgbClr val="FFFFFF"/>
                </a:solidFill>
                <a:latin typeface="Arial" panose="020B0604020202020204" pitchFamily="34" charset="0"/>
                <a:cs typeface="Arial" panose="020B0604020202020204" pitchFamily="34" charset="0"/>
              </a:rPr>
              <a:t>Thrombosis</a:t>
            </a:r>
          </a:p>
          <a:p>
            <a:pPr algn="ctr" eaLnBrk="1" hangingPunct="1">
              <a:lnSpc>
                <a:spcPct val="100000"/>
              </a:lnSpc>
              <a:spcBef>
                <a:spcPct val="0"/>
              </a:spcBef>
              <a:buFontTx/>
              <a:buNone/>
            </a:pPr>
            <a:endParaRPr lang="en-GB" altLang="en-US" sz="1400" b="1">
              <a:solidFill>
                <a:srgbClr val="FFFFFF"/>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n-GB" altLang="en-US" sz="1200">
                <a:solidFill>
                  <a:srgbClr val="FFFFFF"/>
                </a:solidFill>
                <a:latin typeface="Arial" panose="020B0604020202020204" pitchFamily="34" charset="0"/>
                <a:cs typeface="Arial" panose="020B0604020202020204" pitchFamily="34" charset="0"/>
              </a:rPr>
              <a:t>eg, intra-abdominal, hepatic, cerebral, pulmonary, or renal thromboemboli</a:t>
            </a:r>
          </a:p>
          <a:p>
            <a:pPr algn="ctr" eaLnBrk="1" hangingPunct="1">
              <a:lnSpc>
                <a:spcPct val="100000"/>
              </a:lnSpc>
              <a:spcBef>
                <a:spcPct val="0"/>
              </a:spcBef>
              <a:buFontTx/>
              <a:buNone/>
            </a:pPr>
            <a:endParaRPr lang="en-GB" altLang="en-US" sz="1200">
              <a:solidFill>
                <a:srgbClr val="FFFFFF"/>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en-GB" altLang="en-US" sz="1400" b="1">
                <a:solidFill>
                  <a:srgbClr val="FFFFFF"/>
                </a:solidFill>
                <a:latin typeface="Arial" panose="020B0604020202020204" pitchFamily="34" charset="0"/>
                <a:cs typeface="Arial" panose="020B0604020202020204" pitchFamily="34" charset="0"/>
              </a:rPr>
              <a:t>Fatigue</a:t>
            </a:r>
          </a:p>
          <a:p>
            <a:pPr algn="ctr" eaLnBrk="1" hangingPunct="1">
              <a:lnSpc>
                <a:spcPct val="100000"/>
              </a:lnSpc>
              <a:spcBef>
                <a:spcPct val="0"/>
              </a:spcBef>
              <a:buFontTx/>
              <a:buNone/>
            </a:pPr>
            <a:endParaRPr lang="en-GB" altLang="en-US" sz="1200">
              <a:solidFill>
                <a:srgbClr val="FFFF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BB61FF-B770-1F4E-6BFC-6087E0FD771C}"/>
              </a:ext>
            </a:extLst>
          </p:cNvPr>
          <p:cNvSpPr/>
          <p:nvPr/>
        </p:nvSpPr>
        <p:spPr>
          <a:xfrm>
            <a:off x="6529388" y="4554539"/>
            <a:ext cx="93662"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2" name="Rectangle 241">
            <a:extLst>
              <a:ext uri="{FF2B5EF4-FFF2-40B4-BE49-F238E27FC236}">
                <a16:creationId xmlns:a16="http://schemas.microsoft.com/office/drawing/2014/main" id="{6CCEC703-B88B-5467-5AFA-3EB1729B2AC5}"/>
              </a:ext>
            </a:extLst>
          </p:cNvPr>
          <p:cNvSpPr/>
          <p:nvPr/>
        </p:nvSpPr>
        <p:spPr>
          <a:xfrm>
            <a:off x="6792913" y="4940301"/>
            <a:ext cx="95250"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4" name="Rectangle 243">
            <a:extLst>
              <a:ext uri="{FF2B5EF4-FFF2-40B4-BE49-F238E27FC236}">
                <a16:creationId xmlns:a16="http://schemas.microsoft.com/office/drawing/2014/main" id="{B09C42F8-11ED-5414-8054-51F193065135}"/>
              </a:ext>
            </a:extLst>
          </p:cNvPr>
          <p:cNvSpPr/>
          <p:nvPr/>
        </p:nvSpPr>
        <p:spPr>
          <a:xfrm>
            <a:off x="6530976" y="5200651"/>
            <a:ext cx="93663"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2" name="Straight Arrow Connector 61">
            <a:extLst>
              <a:ext uri="{FF2B5EF4-FFF2-40B4-BE49-F238E27FC236}">
                <a16:creationId xmlns:a16="http://schemas.microsoft.com/office/drawing/2014/main" id="{5CF62AA7-C606-D297-BE45-4A53FF3E99AA}"/>
              </a:ext>
            </a:extLst>
          </p:cNvPr>
          <p:cNvCxnSpPr>
            <a:cxnSpLocks/>
          </p:cNvCxnSpPr>
          <p:nvPr/>
        </p:nvCxnSpPr>
        <p:spPr>
          <a:xfrm>
            <a:off x="1952864" y="5490297"/>
            <a:ext cx="5688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E961D9C-8FBE-F927-DF9A-13B1183DD3F9}"/>
              </a:ext>
            </a:extLst>
          </p:cNvPr>
          <p:cNvCxnSpPr>
            <a:cxnSpLocks/>
          </p:cNvCxnSpPr>
          <p:nvPr/>
        </p:nvCxnSpPr>
        <p:spPr>
          <a:xfrm>
            <a:off x="2042264" y="4184718"/>
            <a:ext cx="32069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05144-617C-F910-18E9-449597A9B9F0}"/>
              </a:ext>
            </a:extLst>
          </p:cNvPr>
          <p:cNvCxnSpPr>
            <a:cxnSpLocks/>
          </p:cNvCxnSpPr>
          <p:nvPr/>
        </p:nvCxnSpPr>
        <p:spPr>
          <a:xfrm>
            <a:off x="1952864" y="3806825"/>
            <a:ext cx="0" cy="16919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451B14-3A0A-C1E6-BE01-6463454589A3}"/>
              </a:ext>
            </a:extLst>
          </p:cNvPr>
          <p:cNvCxnSpPr>
            <a:cxnSpLocks/>
          </p:cNvCxnSpPr>
          <p:nvPr/>
        </p:nvCxnSpPr>
        <p:spPr>
          <a:xfrm>
            <a:off x="2050124" y="3804162"/>
            <a:ext cx="0" cy="3831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EA33BFE-98B5-DA9F-1289-9B84A5F57100}"/>
              </a:ext>
            </a:extLst>
          </p:cNvPr>
          <p:cNvCxnSpPr>
            <a:cxnSpLocks/>
          </p:cNvCxnSpPr>
          <p:nvPr/>
        </p:nvCxnSpPr>
        <p:spPr>
          <a:xfrm flipH="1">
            <a:off x="3334474" y="411570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115C152-49EB-6D9E-E20F-2860208475F7}"/>
              </a:ext>
            </a:extLst>
          </p:cNvPr>
          <p:cNvCxnSpPr>
            <a:cxnSpLocks/>
          </p:cNvCxnSpPr>
          <p:nvPr/>
        </p:nvCxnSpPr>
        <p:spPr>
          <a:xfrm flipH="1">
            <a:off x="3738563" y="2415093"/>
            <a:ext cx="5231" cy="17063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DBF880-1C0A-A73E-36B8-6FD4915A906F}"/>
              </a:ext>
            </a:extLst>
          </p:cNvPr>
          <p:cNvCxnSpPr>
            <a:cxnSpLocks/>
          </p:cNvCxnSpPr>
          <p:nvPr/>
        </p:nvCxnSpPr>
        <p:spPr>
          <a:xfrm>
            <a:off x="3743794" y="2417531"/>
            <a:ext cx="7725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E1B7532-7ED6-2C10-024E-8FE9B5E900F4}"/>
              </a:ext>
            </a:extLst>
          </p:cNvPr>
          <p:cNvCxnSpPr>
            <a:cxnSpLocks/>
          </p:cNvCxnSpPr>
          <p:nvPr/>
        </p:nvCxnSpPr>
        <p:spPr>
          <a:xfrm>
            <a:off x="3738563" y="4206875"/>
            <a:ext cx="0" cy="129275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BBAB4D1-BC1E-4BCF-DEF5-06F041035E1A}"/>
              </a:ext>
            </a:extLst>
          </p:cNvPr>
          <p:cNvCxnSpPr>
            <a:cxnSpLocks/>
          </p:cNvCxnSpPr>
          <p:nvPr/>
        </p:nvCxnSpPr>
        <p:spPr>
          <a:xfrm flipH="1" flipV="1">
            <a:off x="2995412" y="5491685"/>
            <a:ext cx="750288" cy="8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189522B-4D8B-1629-6071-44FD724ADCC3}"/>
              </a:ext>
            </a:extLst>
          </p:cNvPr>
          <p:cNvCxnSpPr>
            <a:cxnSpLocks/>
          </p:cNvCxnSpPr>
          <p:nvPr/>
        </p:nvCxnSpPr>
        <p:spPr>
          <a:xfrm flipH="1">
            <a:off x="3341611" y="421262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6A466EF9-DE97-B1E9-D423-6CCB0CEE1DE4}"/>
              </a:ext>
            </a:extLst>
          </p:cNvPr>
          <p:cNvCxnSpPr>
            <a:cxnSpLocks/>
          </p:cNvCxnSpPr>
          <p:nvPr/>
        </p:nvCxnSpPr>
        <p:spPr>
          <a:xfrm>
            <a:off x="4239858" y="3588206"/>
            <a:ext cx="2891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173A318-38B9-6A35-FA29-5D77C2C873E4}"/>
              </a:ext>
            </a:extLst>
          </p:cNvPr>
          <p:cNvCxnSpPr>
            <a:cxnSpLocks/>
          </p:cNvCxnSpPr>
          <p:nvPr/>
        </p:nvCxnSpPr>
        <p:spPr>
          <a:xfrm>
            <a:off x="4239573" y="3011105"/>
            <a:ext cx="0" cy="58578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68399489-D4FD-2A73-44B7-E8F0096415CF}"/>
              </a:ext>
            </a:extLst>
          </p:cNvPr>
          <p:cNvCxnSpPr>
            <a:cxnSpLocks/>
          </p:cNvCxnSpPr>
          <p:nvPr/>
        </p:nvCxnSpPr>
        <p:spPr>
          <a:xfrm flipH="1">
            <a:off x="4234851" y="3018976"/>
            <a:ext cx="129677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8607" name="Group 238606">
            <a:extLst>
              <a:ext uri="{FF2B5EF4-FFF2-40B4-BE49-F238E27FC236}">
                <a16:creationId xmlns:a16="http://schemas.microsoft.com/office/drawing/2014/main" id="{BCBB09E1-1EF8-5200-3ECB-6C87107A2AE0}"/>
              </a:ext>
            </a:extLst>
          </p:cNvPr>
          <p:cNvGrpSpPr/>
          <p:nvPr/>
        </p:nvGrpSpPr>
        <p:grpSpPr>
          <a:xfrm>
            <a:off x="4562475" y="2000250"/>
            <a:ext cx="2014538" cy="884238"/>
            <a:chOff x="4562475" y="2000250"/>
            <a:chExt cx="2014538" cy="884238"/>
          </a:xfrm>
        </p:grpSpPr>
        <p:sp>
          <p:nvSpPr>
            <p:cNvPr id="137" name="Rectangle 136">
              <a:extLst>
                <a:ext uri="{FF2B5EF4-FFF2-40B4-BE49-F238E27FC236}">
                  <a16:creationId xmlns:a16="http://schemas.microsoft.com/office/drawing/2014/main" id="{696E22B5-1A0E-3C80-EEF2-8371E5763819}"/>
                </a:ext>
              </a:extLst>
            </p:cNvPr>
            <p:cNvSpPr/>
            <p:nvPr/>
          </p:nvSpPr>
          <p:spPr bwMode="auto">
            <a:xfrm>
              <a:off x="4562475" y="2005013"/>
              <a:ext cx="2014538" cy="87947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38649" name="Picture 52" descr="XIVIVO_Lysis.png">
              <a:extLst>
                <a:ext uri="{FF2B5EF4-FFF2-40B4-BE49-F238E27FC236}">
                  <a16:creationId xmlns:a16="http://schemas.microsoft.com/office/drawing/2014/main" id="{706F5E77-EAA3-952D-6844-0ED90C0C1AE6}"/>
                </a:ext>
              </a:extLst>
            </p:cNvPr>
            <p:cNvPicPr preferRelativeResize="0">
              <a:picLocks noChangeAspect="1"/>
            </p:cNvPicPr>
            <p:nvPr/>
          </p:nvPicPr>
          <p:blipFill>
            <a:blip r:embed="rId14">
              <a:extLst>
                <a:ext uri="{28A0092B-C50C-407E-A947-70E740481C1C}">
                  <a14:useLocalDpi xmlns:a14="http://schemas.microsoft.com/office/drawing/2010/main" val="0"/>
                </a:ext>
              </a:extLst>
            </a:blip>
            <a:srcRect l="35074" t="3960"/>
            <a:stretch>
              <a:fillRect/>
            </a:stretch>
          </p:blipFill>
          <p:spPr bwMode="auto">
            <a:xfrm>
              <a:off x="5866373" y="2000250"/>
              <a:ext cx="642056" cy="7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51" name="TextBox 137">
              <a:extLst>
                <a:ext uri="{FF2B5EF4-FFF2-40B4-BE49-F238E27FC236}">
                  <a16:creationId xmlns:a16="http://schemas.microsoft.com/office/drawing/2014/main" id="{32D4CDD7-BDAF-D695-0E3E-16AAC9962170}"/>
                </a:ext>
              </a:extLst>
            </p:cNvPr>
            <p:cNvSpPr txBox="1">
              <a:spLocks noChangeArrowheads="1"/>
            </p:cNvSpPr>
            <p:nvPr/>
          </p:nvSpPr>
          <p:spPr bwMode="auto">
            <a:xfrm>
              <a:off x="4578350" y="2270125"/>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err="1">
                  <a:latin typeface="Arial" panose="020B0604020202020204" pitchFamily="34" charset="0"/>
                  <a:cs typeface="Arial" panose="020B0604020202020204" pitchFamily="34" charset="0"/>
                </a:rPr>
                <a:t>Hemolysis</a:t>
              </a:r>
              <a:endParaRPr lang="en-GB" altLang="en-US" sz="1600" b="1">
                <a:latin typeface="Arial" panose="020B0604020202020204" pitchFamily="34" charset="0"/>
                <a:cs typeface="Arial" panose="020B0604020202020204" pitchFamily="34" charset="0"/>
              </a:endParaRPr>
            </a:p>
          </p:txBody>
        </p:sp>
      </p:grpSp>
      <p:cxnSp>
        <p:nvCxnSpPr>
          <p:cNvPr id="313" name="Straight Arrow Connector 312">
            <a:extLst>
              <a:ext uri="{FF2B5EF4-FFF2-40B4-BE49-F238E27FC236}">
                <a16:creationId xmlns:a16="http://schemas.microsoft.com/office/drawing/2014/main" id="{12A04D14-FDC4-2084-AC5A-C08572324385}"/>
              </a:ext>
            </a:extLst>
          </p:cNvPr>
          <p:cNvCxnSpPr>
            <a:cxnSpLocks/>
          </p:cNvCxnSpPr>
          <p:nvPr/>
        </p:nvCxnSpPr>
        <p:spPr>
          <a:xfrm>
            <a:off x="3739782" y="5011654"/>
            <a:ext cx="34936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35BA4F1-2A53-76EF-F9B0-BB451D6F5638}"/>
              </a:ext>
            </a:extLst>
          </p:cNvPr>
          <p:cNvCxnSpPr>
            <a:cxnSpLocks/>
          </p:cNvCxnSpPr>
          <p:nvPr/>
        </p:nvCxnSpPr>
        <p:spPr>
          <a:xfrm>
            <a:off x="5109658" y="4595010"/>
            <a:ext cx="31559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45527943-5B2E-A29A-F447-B07EB72FB6DB}"/>
              </a:ext>
            </a:extLst>
          </p:cNvPr>
          <p:cNvCxnSpPr>
            <a:cxnSpLocks/>
          </p:cNvCxnSpPr>
          <p:nvPr/>
        </p:nvCxnSpPr>
        <p:spPr>
          <a:xfrm>
            <a:off x="5109658" y="5276056"/>
            <a:ext cx="31447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03C6AF9B-F697-F05F-336A-9F6533C485F1}"/>
              </a:ext>
            </a:extLst>
          </p:cNvPr>
          <p:cNvCxnSpPr>
            <a:cxnSpLocks/>
          </p:cNvCxnSpPr>
          <p:nvPr/>
        </p:nvCxnSpPr>
        <p:spPr>
          <a:xfrm>
            <a:off x="6572250" y="2270125"/>
            <a:ext cx="94615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9E168543-E42C-A3F5-2D09-7CD6735E5C49}"/>
              </a:ext>
            </a:extLst>
          </p:cNvPr>
          <p:cNvCxnSpPr>
            <a:cxnSpLocks/>
          </p:cNvCxnSpPr>
          <p:nvPr/>
        </p:nvCxnSpPr>
        <p:spPr>
          <a:xfrm>
            <a:off x="7086600" y="2447405"/>
            <a:ext cx="4318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2F58BBE9-683F-8BF6-F6F4-98ED3234EDDA}"/>
              </a:ext>
            </a:extLst>
          </p:cNvPr>
          <p:cNvCxnSpPr>
            <a:cxnSpLocks/>
          </p:cNvCxnSpPr>
          <p:nvPr/>
        </p:nvCxnSpPr>
        <p:spPr>
          <a:xfrm>
            <a:off x="6576605" y="3588206"/>
            <a:ext cx="92500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13DD03A0-D647-26F3-32EA-756382EAA78E}"/>
              </a:ext>
            </a:extLst>
          </p:cNvPr>
          <p:cNvCxnSpPr>
            <a:cxnSpLocks/>
          </p:cNvCxnSpPr>
          <p:nvPr/>
        </p:nvCxnSpPr>
        <p:spPr>
          <a:xfrm>
            <a:off x="7086600" y="2440961"/>
            <a:ext cx="0" cy="114102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C808103D-9B80-6DBC-ED45-DA3A59D49268}"/>
              </a:ext>
            </a:extLst>
          </p:cNvPr>
          <p:cNvCxnSpPr>
            <a:cxnSpLocks/>
          </p:cNvCxnSpPr>
          <p:nvPr/>
        </p:nvCxnSpPr>
        <p:spPr>
          <a:xfrm>
            <a:off x="6805743" y="5014571"/>
            <a:ext cx="701040"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D758196-15A6-7472-7361-C4BED886C9DA}"/>
              </a:ext>
            </a:extLst>
          </p:cNvPr>
          <p:cNvCxnSpPr>
            <a:cxnSpLocks/>
          </p:cNvCxnSpPr>
          <p:nvPr/>
        </p:nvCxnSpPr>
        <p:spPr>
          <a:xfrm flipH="1">
            <a:off x="6623050" y="4590475"/>
            <a:ext cx="1905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1358009E-9AD3-8301-9AEC-925BBEB2117B}"/>
              </a:ext>
            </a:extLst>
          </p:cNvPr>
          <p:cNvCxnSpPr>
            <a:cxnSpLocks/>
          </p:cNvCxnSpPr>
          <p:nvPr/>
        </p:nvCxnSpPr>
        <p:spPr>
          <a:xfrm flipH="1">
            <a:off x="6621463" y="5276215"/>
            <a:ext cx="1905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B793C3DE-3599-ABA9-62C5-7B708E627549}"/>
              </a:ext>
            </a:extLst>
          </p:cNvPr>
          <p:cNvCxnSpPr>
            <a:cxnSpLocks/>
          </p:cNvCxnSpPr>
          <p:nvPr/>
        </p:nvCxnSpPr>
        <p:spPr>
          <a:xfrm>
            <a:off x="6805743" y="4586029"/>
            <a:ext cx="1587" cy="69611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2648FFE2-322C-7C83-4372-A79F293F21C8}"/>
              </a:ext>
            </a:extLst>
          </p:cNvPr>
          <p:cNvCxnSpPr>
            <a:cxnSpLocks/>
          </p:cNvCxnSpPr>
          <p:nvPr/>
        </p:nvCxnSpPr>
        <p:spPr>
          <a:xfrm flipH="1">
            <a:off x="10291941" y="2441520"/>
            <a:ext cx="424231"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0D035B55-1783-0093-EDF5-7CEC08A31A7D}"/>
              </a:ext>
            </a:extLst>
          </p:cNvPr>
          <p:cNvCxnSpPr>
            <a:cxnSpLocks/>
          </p:cNvCxnSpPr>
          <p:nvPr/>
        </p:nvCxnSpPr>
        <p:spPr>
          <a:xfrm>
            <a:off x="10706100" y="2439194"/>
            <a:ext cx="0" cy="296218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B3A210D2-55A3-D1F4-AC65-A0D5836FF466}"/>
              </a:ext>
            </a:extLst>
          </p:cNvPr>
          <p:cNvCxnSpPr>
            <a:cxnSpLocks/>
          </p:cNvCxnSpPr>
          <p:nvPr/>
        </p:nvCxnSpPr>
        <p:spPr>
          <a:xfrm flipH="1">
            <a:off x="10279063" y="5387976"/>
            <a:ext cx="42703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4" name="Footer Placeholder 1">
            <a:extLst>
              <a:ext uri="{FF2B5EF4-FFF2-40B4-BE49-F238E27FC236}">
                <a16:creationId xmlns:a16="http://schemas.microsoft.com/office/drawing/2014/main" id="{62D90AD6-FFEA-475D-40B0-10FC06AA9E66}"/>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extLst>
      <p:ext uri="{BB962C8B-B14F-4D97-AF65-F5344CB8AC3E}">
        <p14:creationId xmlns:p14="http://schemas.microsoft.com/office/powerpoint/2010/main" val="2724732491"/>
      </p:ext>
    </p:ext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EBD48522-846A-6974-3DEA-0440AB63AD99}"/>
              </a:ext>
            </a:extLst>
          </p:cNvPr>
          <p:cNvPicPr>
            <a:picLocks noChangeAspect="1"/>
          </p:cNvPicPr>
          <p:nvPr/>
        </p:nvPicPr>
        <p:blipFill rotWithShape="1">
          <a:blip r:embed="rId2">
            <a:extLst>
              <a:ext uri="{28A0092B-C50C-407E-A947-70E740481C1C}">
                <a14:useLocalDpi xmlns:a14="http://schemas.microsoft.com/office/drawing/2010/main" val="0"/>
              </a:ext>
            </a:extLst>
          </a:blip>
          <a:srcRect b="6227"/>
          <a:stretch/>
        </p:blipFill>
        <p:spPr>
          <a:xfrm>
            <a:off x="2595336" y="1076826"/>
            <a:ext cx="7025391" cy="4319337"/>
          </a:xfrm>
          <a:prstGeom prst="rect">
            <a:avLst/>
          </a:prstGeom>
        </p:spPr>
      </p:pic>
      <p:sp>
        <p:nvSpPr>
          <p:cNvPr id="250882" name="Title">
            <a:extLst>
              <a:ext uri="{FF2B5EF4-FFF2-40B4-BE49-F238E27FC236}">
                <a16:creationId xmlns:a16="http://schemas.microsoft.com/office/drawing/2014/main" id="{9693CD60-A059-3FE7-A192-7CABAB728FC6}"/>
              </a:ext>
            </a:extLst>
          </p:cNvPr>
          <p:cNvSpPr>
            <a:spLocks noGrp="1"/>
          </p:cNvSpPr>
          <p:nvPr>
            <p:ph type="title"/>
          </p:nvPr>
        </p:nvSpPr>
        <p:spPr/>
        <p:txBody>
          <a:bodyPr/>
          <a:lstStyle/>
          <a:p>
            <a:pPr eaLnBrk="1" hangingPunct="1"/>
            <a:r>
              <a:rPr lang="en-US" altLang="en-US" dirty="0"/>
              <a:t>Hemolysis and Certain Clinical Symptoms Place Patients at Increased Risk for </a:t>
            </a:r>
            <a:r>
              <a:rPr lang="en-US" altLang="en-US" dirty="0" err="1"/>
              <a:t>TE</a:t>
            </a:r>
            <a:endParaRPr lang="en-US" altLang="en-US" dirty="0"/>
          </a:p>
        </p:txBody>
      </p:sp>
      <p:sp>
        <p:nvSpPr>
          <p:cNvPr id="5" name="Content Placeholder 4">
            <a:extLst>
              <a:ext uri="{FF2B5EF4-FFF2-40B4-BE49-F238E27FC236}">
                <a16:creationId xmlns:a16="http://schemas.microsoft.com/office/drawing/2014/main" id="{0C94C131-F632-66EC-41BF-3AB4DB7FD0E0}"/>
              </a:ext>
            </a:extLst>
          </p:cNvPr>
          <p:cNvSpPr>
            <a:spLocks noGrp="1"/>
          </p:cNvSpPr>
          <p:nvPr>
            <p:ph idx="1"/>
          </p:nvPr>
        </p:nvSpPr>
        <p:spPr>
          <a:xfrm>
            <a:off x="460207" y="5611751"/>
            <a:ext cx="11295648" cy="757989"/>
          </a:xfrm>
        </p:spPr>
        <p:txBody>
          <a:bodyPr>
            <a:normAutofit/>
          </a:bodyPr>
          <a:lstStyle/>
          <a:p>
            <a:pPr>
              <a:spcBef>
                <a:spcPts val="300"/>
              </a:spcBef>
            </a:pPr>
            <a:r>
              <a:rPr lang="en-US" sz="1600" dirty="0"/>
              <a:t>The risk for </a:t>
            </a:r>
            <a:r>
              <a:rPr lang="en-US" sz="1600" dirty="0" err="1"/>
              <a:t>TE</a:t>
            </a:r>
            <a:r>
              <a:rPr lang="en-US" sz="1600" dirty="0"/>
              <a:t> in patients with </a:t>
            </a:r>
            <a:r>
              <a:rPr lang="en-US" sz="1600" dirty="0" err="1"/>
              <a:t>LDH</a:t>
            </a:r>
            <a:r>
              <a:rPr lang="en-US" sz="1600" dirty="0"/>
              <a:t> ≥1.5 x </a:t>
            </a:r>
            <a:r>
              <a:rPr lang="en-US" sz="1600" dirty="0" err="1"/>
              <a:t>ULN</a:t>
            </a:r>
            <a:r>
              <a:rPr lang="en-US" sz="1600" dirty="0"/>
              <a:t> was 7 times greater than in patients with </a:t>
            </a:r>
            <a:r>
              <a:rPr lang="en-US" sz="1600" dirty="0" err="1"/>
              <a:t>LDH</a:t>
            </a:r>
            <a:r>
              <a:rPr lang="en-US" sz="1600" dirty="0"/>
              <a:t> &lt;1.5 x </a:t>
            </a:r>
            <a:r>
              <a:rPr lang="en-US" sz="1600" dirty="0" err="1"/>
              <a:t>ULN</a:t>
            </a:r>
            <a:r>
              <a:rPr lang="en-US" sz="1600" dirty="0"/>
              <a:t> (P=0.013)</a:t>
            </a:r>
            <a:r>
              <a:rPr lang="en-US" sz="1600" baseline="30000" dirty="0"/>
              <a:t>1</a:t>
            </a:r>
          </a:p>
          <a:p>
            <a:pPr>
              <a:spcBef>
                <a:spcPts val="300"/>
              </a:spcBef>
            </a:pPr>
            <a:r>
              <a:rPr lang="en-US" sz="1600" b="1" dirty="0"/>
              <a:t>Study Description: </a:t>
            </a:r>
            <a:r>
              <a:rPr lang="en-US" sz="1600" dirty="0"/>
              <a:t>A retrospective analysis of the medical charts of 301 patients in a national registry</a:t>
            </a:r>
          </a:p>
        </p:txBody>
      </p:sp>
      <p:sp>
        <p:nvSpPr>
          <p:cNvPr id="6" name="Footer Placeholder 5">
            <a:extLst>
              <a:ext uri="{FF2B5EF4-FFF2-40B4-BE49-F238E27FC236}">
                <a16:creationId xmlns:a16="http://schemas.microsoft.com/office/drawing/2014/main" id="{C4F82EDD-848A-4AA4-7C1A-1BF9BEAB1601}"/>
              </a:ext>
            </a:extLst>
          </p:cNvPr>
          <p:cNvSpPr>
            <a:spLocks noGrp="1"/>
          </p:cNvSpPr>
          <p:nvPr>
            <p:ph type="ftr" sz="quarter" idx="3"/>
          </p:nvPr>
        </p:nvSpPr>
        <p:spPr/>
        <p:txBody>
          <a:bodyPr/>
          <a:lstStyle/>
          <a:p>
            <a:r>
              <a:rPr lang="en-US" dirty="0"/>
              <a:t>Lee </a:t>
            </a:r>
            <a:r>
              <a:rPr lang="en-US" dirty="0" err="1"/>
              <a:t>JW</a:t>
            </a:r>
            <a:r>
              <a:rPr lang="en-US" dirty="0"/>
              <a:t> et al. </a:t>
            </a:r>
            <a:r>
              <a:rPr lang="en-US" i="1" dirty="0"/>
              <a:t>Int J </a:t>
            </a:r>
            <a:r>
              <a:rPr lang="en-US" i="1" dirty="0" err="1"/>
              <a:t>Hematol</a:t>
            </a:r>
            <a:r>
              <a:rPr lang="en-US" i="1" dirty="0"/>
              <a:t>. </a:t>
            </a:r>
            <a:r>
              <a:rPr lang="en-US" dirty="0"/>
              <a:t>2013;97:749-757</a:t>
            </a:r>
          </a:p>
        </p:txBody>
      </p:sp>
    </p:spTree>
  </p:cSld>
  <p:clrMapOvr>
    <a:masterClrMapping/>
  </p:clrMapOvr>
  <mc:AlternateContent xmlns:mc="http://schemas.openxmlformats.org/markup-compatibility/2006" xmlns:p14="http://schemas.microsoft.com/office/powerpoint/2010/main">
    <mc:Choice Requires="p14">
      <p:transition p14:dur="0" advTm="34438"/>
    </mc:Choice>
    <mc:Fallback xmlns="">
      <p:transition advTm="3443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4663-E9A4-CF92-0D09-00E472088F43}"/>
              </a:ext>
            </a:extLst>
          </p:cNvPr>
          <p:cNvSpPr>
            <a:spLocks noGrp="1"/>
          </p:cNvSpPr>
          <p:nvPr>
            <p:ph type="title"/>
          </p:nvPr>
        </p:nvSpPr>
        <p:spPr/>
        <p:txBody>
          <a:bodyPr/>
          <a:lstStyle/>
          <a:p>
            <a:r>
              <a:rPr lang="en-US" dirty="0"/>
              <a:t>Thrombosis in PNH - Pathophysiology</a:t>
            </a:r>
          </a:p>
        </p:txBody>
      </p:sp>
      <p:sp>
        <p:nvSpPr>
          <p:cNvPr id="3" name="Text Box 2">
            <a:extLst>
              <a:ext uri="{FF2B5EF4-FFF2-40B4-BE49-F238E27FC236}">
                <a16:creationId xmlns:a16="http://schemas.microsoft.com/office/drawing/2014/main" id="{70E3F61E-B7A3-CC16-BC1E-A1775D59036C}"/>
              </a:ext>
            </a:extLst>
          </p:cNvPr>
          <p:cNvSpPr txBox="1">
            <a:spLocks noChangeArrowheads="1"/>
          </p:cNvSpPr>
          <p:nvPr/>
        </p:nvSpPr>
        <p:spPr bwMode="auto">
          <a:xfrm>
            <a:off x="8013030" y="3311526"/>
            <a:ext cx="22098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25000"/>
              </a:spcBef>
              <a:buFontTx/>
              <a:buNone/>
            </a:pPr>
            <a:r>
              <a:rPr lang="en-US" altLang="en-US" sz="1800" b="1">
                <a:latin typeface="Arial" panose="020B0604020202020204" pitchFamily="34" charset="0"/>
              </a:rPr>
              <a:t>Granulocytes</a:t>
            </a:r>
          </a:p>
          <a:p>
            <a:pPr>
              <a:lnSpc>
                <a:spcPct val="100000"/>
              </a:lnSpc>
              <a:spcBef>
                <a:spcPct val="25000"/>
              </a:spcBef>
              <a:buFontTx/>
              <a:buNone/>
            </a:pPr>
            <a:r>
              <a:rPr lang="en-US" altLang="en-US" sz="1800" b="1">
                <a:latin typeface="Arial" panose="020B0604020202020204" pitchFamily="34" charset="0"/>
              </a:rPr>
              <a:t>MONOCYTES </a:t>
            </a:r>
          </a:p>
          <a:p>
            <a:pPr>
              <a:lnSpc>
                <a:spcPct val="100000"/>
              </a:lnSpc>
              <a:spcBef>
                <a:spcPct val="25000"/>
              </a:spcBef>
              <a:buFontTx/>
              <a:buNone/>
            </a:pPr>
            <a:r>
              <a:rPr lang="en-US" altLang="en-US" sz="1800" b="1">
                <a:latin typeface="Arial" panose="020B0604020202020204" pitchFamily="34" charset="0"/>
              </a:rPr>
              <a:t>PLATELET</a:t>
            </a:r>
          </a:p>
          <a:p>
            <a:pPr>
              <a:lnSpc>
                <a:spcPct val="100000"/>
              </a:lnSpc>
              <a:spcBef>
                <a:spcPct val="25000"/>
              </a:spcBef>
              <a:buFontTx/>
              <a:buNone/>
            </a:pPr>
            <a:r>
              <a:rPr lang="en-US" altLang="en-US" sz="1800" b="1">
                <a:latin typeface="Arial" panose="020B0604020202020204" pitchFamily="34" charset="0"/>
              </a:rPr>
              <a:t>Endothelial cells</a:t>
            </a:r>
          </a:p>
        </p:txBody>
      </p:sp>
      <p:sp>
        <p:nvSpPr>
          <p:cNvPr id="4" name="Text Box 3">
            <a:extLst>
              <a:ext uri="{FF2B5EF4-FFF2-40B4-BE49-F238E27FC236}">
                <a16:creationId xmlns:a16="http://schemas.microsoft.com/office/drawing/2014/main" id="{E339B41E-4BE1-38FC-9DAB-D7F5D9F56D15}"/>
              </a:ext>
            </a:extLst>
          </p:cNvPr>
          <p:cNvSpPr txBox="1">
            <a:spLocks noChangeArrowheads="1"/>
          </p:cNvSpPr>
          <p:nvPr/>
        </p:nvSpPr>
        <p:spPr bwMode="auto">
          <a:xfrm>
            <a:off x="3425155" y="3352801"/>
            <a:ext cx="1600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70000"/>
              </a:lnSpc>
              <a:spcBef>
                <a:spcPct val="50000"/>
              </a:spcBef>
              <a:buFontTx/>
              <a:buNone/>
            </a:pPr>
            <a:r>
              <a:rPr lang="en-US" altLang="en-US" sz="1600" b="1">
                <a:latin typeface="Arial" panose="020B0604020202020204" pitchFamily="34" charset="0"/>
              </a:rPr>
              <a:t>C5b-9</a:t>
            </a:r>
          </a:p>
          <a:p>
            <a:pPr>
              <a:lnSpc>
                <a:spcPct val="70000"/>
              </a:lnSpc>
              <a:spcBef>
                <a:spcPct val="50000"/>
              </a:spcBef>
              <a:buFontTx/>
              <a:buNone/>
            </a:pPr>
            <a:r>
              <a:rPr lang="en-US" altLang="en-US" sz="1600" b="1">
                <a:latin typeface="Arial" panose="020B0604020202020204" pitchFamily="34" charset="0"/>
              </a:rPr>
              <a:t>HEMOLYSIS</a:t>
            </a:r>
          </a:p>
        </p:txBody>
      </p:sp>
      <p:sp>
        <p:nvSpPr>
          <p:cNvPr id="5" name="AutoShape 4">
            <a:extLst>
              <a:ext uri="{FF2B5EF4-FFF2-40B4-BE49-F238E27FC236}">
                <a16:creationId xmlns:a16="http://schemas.microsoft.com/office/drawing/2014/main" id="{9E278CE9-0FE2-A80A-6E46-C9141B78ED8F}"/>
              </a:ext>
            </a:extLst>
          </p:cNvPr>
          <p:cNvSpPr>
            <a:spLocks noChangeArrowheads="1"/>
          </p:cNvSpPr>
          <p:nvPr/>
        </p:nvSpPr>
        <p:spPr bwMode="auto">
          <a:xfrm>
            <a:off x="3736306" y="1709738"/>
            <a:ext cx="5713413" cy="1566862"/>
          </a:xfrm>
          <a:prstGeom prst="curvedDownArrow">
            <a:avLst>
              <a:gd name="adj1" fmla="val 16578"/>
              <a:gd name="adj2" fmla="val 93726"/>
              <a:gd name="adj3" fmla="val 24583"/>
            </a:avLst>
          </a:prstGeom>
          <a:solidFill>
            <a:srgbClr val="FFC000"/>
          </a:solidFill>
          <a:ln w="12699">
            <a:solidFill>
              <a:schemeClr val="tx1"/>
            </a:solidFill>
            <a:miter lim="800000"/>
            <a:headEnd type="none" w="sm" len="sm"/>
            <a:tailEnd type="none" w="sm" len="sm"/>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6" name="Text Box 5">
            <a:extLst>
              <a:ext uri="{FF2B5EF4-FFF2-40B4-BE49-F238E27FC236}">
                <a16:creationId xmlns:a16="http://schemas.microsoft.com/office/drawing/2014/main" id="{3BEEC1D1-49E0-AAD7-5599-02CD0FA082F2}"/>
              </a:ext>
            </a:extLst>
          </p:cNvPr>
          <p:cNvSpPr txBox="1">
            <a:spLocks noChangeArrowheads="1"/>
          </p:cNvSpPr>
          <p:nvPr/>
        </p:nvSpPr>
        <p:spPr bwMode="auto">
          <a:xfrm>
            <a:off x="4325182" y="1279525"/>
            <a:ext cx="406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50000"/>
              </a:spcBef>
              <a:buFontTx/>
              <a:buNone/>
            </a:pPr>
            <a:r>
              <a:rPr lang="en-US" altLang="en-US" sz="1800" b="1" dirty="0">
                <a:latin typeface="Arial" panose="020B0604020202020204" pitchFamily="34" charset="0"/>
              </a:rPr>
              <a:t>COMPLEMENT INJURY</a:t>
            </a:r>
          </a:p>
        </p:txBody>
      </p:sp>
      <p:sp>
        <p:nvSpPr>
          <p:cNvPr id="7" name="Text Box 8">
            <a:extLst>
              <a:ext uri="{FF2B5EF4-FFF2-40B4-BE49-F238E27FC236}">
                <a16:creationId xmlns:a16="http://schemas.microsoft.com/office/drawing/2014/main" id="{E4C44F77-0E37-59C6-C42D-4E9D1C54827A}"/>
              </a:ext>
            </a:extLst>
          </p:cNvPr>
          <p:cNvSpPr txBox="1">
            <a:spLocks noChangeArrowheads="1"/>
          </p:cNvSpPr>
          <p:nvPr/>
        </p:nvSpPr>
        <p:spPr bwMode="auto">
          <a:xfrm>
            <a:off x="6889080" y="582771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50000"/>
              </a:spcBef>
              <a:buFontTx/>
              <a:buNone/>
            </a:pPr>
            <a:r>
              <a:rPr lang="en-US" altLang="en-US" sz="2400" b="1">
                <a:latin typeface="Arial" panose="020B0604020202020204" pitchFamily="34" charset="0"/>
              </a:rPr>
              <a:t>TF</a:t>
            </a:r>
          </a:p>
        </p:txBody>
      </p:sp>
      <p:sp>
        <p:nvSpPr>
          <p:cNvPr id="8" name="Rectangle 10">
            <a:extLst>
              <a:ext uri="{FF2B5EF4-FFF2-40B4-BE49-F238E27FC236}">
                <a16:creationId xmlns:a16="http://schemas.microsoft.com/office/drawing/2014/main" id="{A905DE04-44E5-9931-9224-6DEF3A32FA2A}"/>
              </a:ext>
            </a:extLst>
          </p:cNvPr>
          <p:cNvSpPr>
            <a:spLocks noChangeArrowheads="1"/>
          </p:cNvSpPr>
          <p:nvPr/>
        </p:nvSpPr>
        <p:spPr bwMode="auto">
          <a:xfrm>
            <a:off x="5392068" y="3573464"/>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2000" b="1">
                <a:latin typeface="Arial" panose="020B0604020202020204" pitchFamily="34" charset="0"/>
              </a:rPr>
              <a:t>THROMBIN</a:t>
            </a:r>
          </a:p>
          <a:p>
            <a:pPr>
              <a:lnSpc>
                <a:spcPct val="100000"/>
              </a:lnSpc>
              <a:spcBef>
                <a:spcPct val="0"/>
              </a:spcBef>
              <a:buFontTx/>
              <a:buNone/>
            </a:pPr>
            <a:r>
              <a:rPr lang="en-US" altLang="en-US" sz="2000" b="1">
                <a:latin typeface="Arial" panose="020B0604020202020204" pitchFamily="34" charset="0"/>
              </a:rPr>
              <a:t>GENERATION</a:t>
            </a:r>
          </a:p>
        </p:txBody>
      </p:sp>
      <p:sp>
        <p:nvSpPr>
          <p:cNvPr id="9" name="AutoShape 12">
            <a:extLst>
              <a:ext uri="{FF2B5EF4-FFF2-40B4-BE49-F238E27FC236}">
                <a16:creationId xmlns:a16="http://schemas.microsoft.com/office/drawing/2014/main" id="{A24D1F1A-5FA1-F344-4FE8-E4CF22732C62}"/>
              </a:ext>
            </a:extLst>
          </p:cNvPr>
          <p:cNvSpPr>
            <a:spLocks noChangeArrowheads="1"/>
          </p:cNvSpPr>
          <p:nvPr/>
        </p:nvSpPr>
        <p:spPr bwMode="auto">
          <a:xfrm flipV="1">
            <a:off x="4172868" y="2057400"/>
            <a:ext cx="2667000" cy="1143000"/>
          </a:xfrm>
          <a:prstGeom prst="curvedUpArrow">
            <a:avLst>
              <a:gd name="adj1" fmla="val 23247"/>
              <a:gd name="adj2" fmla="val 69914"/>
              <a:gd name="adj3" fmla="val 33333"/>
            </a:avLst>
          </a:prstGeom>
          <a:solidFill>
            <a:srgbClr val="FFC000"/>
          </a:solidFill>
          <a:ln w="12699">
            <a:solidFill>
              <a:schemeClr val="tx1"/>
            </a:solidFill>
            <a:miter lim="800000"/>
            <a:headEnd type="none" w="sm" len="sm"/>
            <a:tailEnd type="none" w="sm" len="sm"/>
          </a:ln>
        </p:spPr>
        <p:txBody>
          <a:bodyPr rot="10800000"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0" name="Text Box 13">
            <a:extLst>
              <a:ext uri="{FF2B5EF4-FFF2-40B4-BE49-F238E27FC236}">
                <a16:creationId xmlns:a16="http://schemas.microsoft.com/office/drawing/2014/main" id="{F3CA3D24-D658-FA65-77C3-B33D754413EF}"/>
              </a:ext>
            </a:extLst>
          </p:cNvPr>
          <p:cNvSpPr txBox="1">
            <a:spLocks noChangeArrowheads="1"/>
          </p:cNvSpPr>
          <p:nvPr/>
        </p:nvSpPr>
        <p:spPr bwMode="auto">
          <a:xfrm>
            <a:off x="1078830" y="3879850"/>
            <a:ext cx="1951038" cy="369888"/>
          </a:xfrm>
          <a:prstGeom prst="rect">
            <a:avLst/>
          </a:prstGeom>
          <a:noFill/>
          <a:ln w="12699">
            <a:noFill/>
            <a:miter lim="800000"/>
            <a:headEnd type="none" w="sm" len="sm"/>
            <a:tailEnd type="none" w="sm" len="sm"/>
          </a:ln>
        </p:spPr>
        <p:txBody>
          <a:bodyPr>
            <a:spAutoFit/>
          </a:bodyPr>
          <a:lstStyle/>
          <a:p>
            <a:pPr>
              <a:spcBef>
                <a:spcPct val="50000"/>
              </a:spcBef>
              <a:defRPr/>
            </a:pPr>
            <a:r>
              <a:rPr lang="en-US" b="1">
                <a:effectLst>
                  <a:outerShdw blurRad="38100" dist="38100" dir="2700000" algn="tl">
                    <a:srgbClr val="000000">
                      <a:alpha val="43137"/>
                    </a:srgbClr>
                  </a:outerShdw>
                </a:effectLst>
                <a:latin typeface="Arial" charset="0"/>
                <a:ea typeface="ヒラギノ角ゴ Pro W3" charset="-128"/>
                <a:cs typeface="Arial" charset="0"/>
              </a:rPr>
              <a:t>COMPLEMENT</a:t>
            </a:r>
          </a:p>
        </p:txBody>
      </p:sp>
      <p:sp>
        <p:nvSpPr>
          <p:cNvPr id="11" name="AutoShape 15">
            <a:extLst>
              <a:ext uri="{FF2B5EF4-FFF2-40B4-BE49-F238E27FC236}">
                <a16:creationId xmlns:a16="http://schemas.microsoft.com/office/drawing/2014/main" id="{E91A38AD-52D2-BF28-3A54-AFFEF5B09354}"/>
              </a:ext>
            </a:extLst>
          </p:cNvPr>
          <p:cNvSpPr>
            <a:spLocks noChangeArrowheads="1"/>
          </p:cNvSpPr>
          <p:nvPr/>
        </p:nvSpPr>
        <p:spPr bwMode="auto">
          <a:xfrm flipH="1">
            <a:off x="6357268" y="4667250"/>
            <a:ext cx="2667000" cy="1136650"/>
          </a:xfrm>
          <a:prstGeom prst="curvedUpArrow">
            <a:avLst>
              <a:gd name="adj1" fmla="val 23377"/>
              <a:gd name="adj2" fmla="val 70304"/>
              <a:gd name="adj3" fmla="val 33333"/>
            </a:avLst>
          </a:prstGeom>
          <a:solidFill>
            <a:srgbClr val="FFC000"/>
          </a:solidFill>
          <a:ln w="12699">
            <a:solidFill>
              <a:schemeClr val="tx1"/>
            </a:solidFill>
            <a:miter lim="800000"/>
            <a:headEnd type="none" w="sm" len="sm"/>
            <a:tailEnd type="none" w="sm" len="sm"/>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en-US" altLang="en-US" sz="2800">
              <a:solidFill>
                <a:schemeClr val="folHlink"/>
              </a:solidFill>
              <a:latin typeface="Arial" panose="020B0604020202020204" pitchFamily="34" charset="0"/>
            </a:endParaRPr>
          </a:p>
        </p:txBody>
      </p:sp>
      <p:sp>
        <p:nvSpPr>
          <p:cNvPr id="12" name="AutoShape 16">
            <a:extLst>
              <a:ext uri="{FF2B5EF4-FFF2-40B4-BE49-F238E27FC236}">
                <a16:creationId xmlns:a16="http://schemas.microsoft.com/office/drawing/2014/main" id="{D981BDB3-B2C3-1850-265B-B42C16B2790A}"/>
              </a:ext>
            </a:extLst>
          </p:cNvPr>
          <p:cNvSpPr>
            <a:spLocks noChangeArrowheads="1"/>
          </p:cNvSpPr>
          <p:nvPr/>
        </p:nvSpPr>
        <p:spPr bwMode="auto">
          <a:xfrm>
            <a:off x="7174830" y="3810000"/>
            <a:ext cx="838200" cy="152400"/>
          </a:xfrm>
          <a:prstGeom prst="leftRightArrow">
            <a:avLst>
              <a:gd name="adj1" fmla="val 50000"/>
              <a:gd name="adj2" fmla="val 110000"/>
            </a:avLst>
          </a:prstGeom>
          <a:solidFill>
            <a:srgbClr val="FFC000"/>
          </a:solidFill>
          <a:ln w="9525">
            <a:solidFill>
              <a:schemeClr val="tx1"/>
            </a:solidFill>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3" name="TextBox 16">
            <a:extLst>
              <a:ext uri="{FF2B5EF4-FFF2-40B4-BE49-F238E27FC236}">
                <a16:creationId xmlns:a16="http://schemas.microsoft.com/office/drawing/2014/main" id="{FFB1A277-4A37-44C7-BFA9-D685860F593C}"/>
              </a:ext>
            </a:extLst>
          </p:cNvPr>
          <p:cNvSpPr txBox="1">
            <a:spLocks noChangeArrowheads="1"/>
          </p:cNvSpPr>
          <p:nvPr/>
        </p:nvSpPr>
        <p:spPr bwMode="auto">
          <a:xfrm>
            <a:off x="1078831" y="6019801"/>
            <a:ext cx="1457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chemeClr val="bg1"/>
                </a:solidFill>
                <a:latin typeface="Arial" panose="020B0604020202020204" pitchFamily="34" charset="0"/>
              </a:rPr>
              <a:t>TF = Tissue factor</a:t>
            </a:r>
            <a:r>
              <a:rPr lang="en-US" altLang="en-US" sz="1200">
                <a:solidFill>
                  <a:srgbClr val="00FF00"/>
                </a:solidFill>
                <a:latin typeface="Arial" panose="020B0604020202020204" pitchFamily="34" charset="0"/>
              </a:rPr>
              <a:t>.</a:t>
            </a:r>
          </a:p>
        </p:txBody>
      </p:sp>
      <p:sp>
        <p:nvSpPr>
          <p:cNvPr id="14" name="TextBox 19">
            <a:extLst>
              <a:ext uri="{FF2B5EF4-FFF2-40B4-BE49-F238E27FC236}">
                <a16:creationId xmlns:a16="http://schemas.microsoft.com/office/drawing/2014/main" id="{E08119A9-B0C3-3670-626B-4F4BE76920D5}"/>
              </a:ext>
            </a:extLst>
          </p:cNvPr>
          <p:cNvSpPr txBox="1">
            <a:spLocks noChangeArrowheads="1"/>
          </p:cNvSpPr>
          <p:nvPr/>
        </p:nvSpPr>
        <p:spPr bwMode="auto">
          <a:xfrm>
            <a:off x="5126956" y="2362201"/>
            <a:ext cx="53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rPr>
              <a:t>NO</a:t>
            </a:r>
          </a:p>
          <a:p>
            <a:pPr eaLnBrk="1" hangingPunct="1">
              <a:lnSpc>
                <a:spcPct val="100000"/>
              </a:lnSpc>
              <a:spcBef>
                <a:spcPct val="0"/>
              </a:spcBef>
              <a:buFontTx/>
              <a:buNone/>
            </a:pPr>
            <a:r>
              <a:rPr lang="en-US" altLang="en-US" sz="1800" b="1">
                <a:latin typeface="Arial" panose="020B0604020202020204" pitchFamily="34" charset="0"/>
              </a:rPr>
              <a:t>PS</a:t>
            </a:r>
          </a:p>
        </p:txBody>
      </p:sp>
      <p:sp>
        <p:nvSpPr>
          <p:cNvPr id="15" name="TextBox 24">
            <a:extLst>
              <a:ext uri="{FF2B5EF4-FFF2-40B4-BE49-F238E27FC236}">
                <a16:creationId xmlns:a16="http://schemas.microsoft.com/office/drawing/2014/main" id="{DE5D5B0D-00EC-D6D4-71DB-FB5BF8E86A96}"/>
              </a:ext>
            </a:extLst>
          </p:cNvPr>
          <p:cNvSpPr>
            <a:spLocks noChangeArrowheads="1"/>
          </p:cNvSpPr>
          <p:nvPr/>
        </p:nvSpPr>
        <p:spPr bwMode="auto">
          <a:xfrm>
            <a:off x="3961730" y="5800725"/>
            <a:ext cx="1855788" cy="584200"/>
          </a:xfrm>
          <a:prstGeom prst="curvedLeftArrow">
            <a:avLst>
              <a:gd name="adj1" fmla="val 20000"/>
              <a:gd name="adj2" fmla="val 40000"/>
              <a:gd name="adj3" fmla="val 9587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rPr>
              <a:t>CYTOKINES  IL-6</a:t>
            </a:r>
          </a:p>
          <a:p>
            <a:pPr eaLnBrk="1" hangingPunct="1">
              <a:lnSpc>
                <a:spcPct val="100000"/>
              </a:lnSpc>
              <a:spcBef>
                <a:spcPct val="0"/>
              </a:spcBef>
              <a:buFontTx/>
              <a:buNone/>
            </a:pPr>
            <a:r>
              <a:rPr lang="en-US" altLang="en-US" sz="1600" b="1">
                <a:latin typeface="Arial" panose="020B0604020202020204" pitchFamily="34" charset="0"/>
              </a:rPr>
              <a:t>INFLAMMATION</a:t>
            </a:r>
          </a:p>
        </p:txBody>
      </p:sp>
      <p:sp>
        <p:nvSpPr>
          <p:cNvPr id="16" name="Rectangle 16">
            <a:extLst>
              <a:ext uri="{FF2B5EF4-FFF2-40B4-BE49-F238E27FC236}">
                <a16:creationId xmlns:a16="http://schemas.microsoft.com/office/drawing/2014/main" id="{A84C2EDE-1B7A-0108-067D-D7A8ABD37F93}"/>
              </a:ext>
            </a:extLst>
          </p:cNvPr>
          <p:cNvSpPr>
            <a:spLocks noChangeArrowheads="1"/>
          </p:cNvSpPr>
          <p:nvPr/>
        </p:nvSpPr>
        <p:spPr bwMode="auto">
          <a:xfrm>
            <a:off x="3736305" y="4235450"/>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a:latin typeface="Arial" panose="020B0604020202020204" pitchFamily="34" charset="0"/>
              </a:rPr>
              <a:t>C5a</a:t>
            </a:r>
          </a:p>
        </p:txBody>
      </p:sp>
      <p:cxnSp>
        <p:nvCxnSpPr>
          <p:cNvPr id="17" name="AutoShape 17">
            <a:extLst>
              <a:ext uri="{FF2B5EF4-FFF2-40B4-BE49-F238E27FC236}">
                <a16:creationId xmlns:a16="http://schemas.microsoft.com/office/drawing/2014/main" id="{F6F91A77-D3B3-A4D2-6E60-3966C64F250C}"/>
              </a:ext>
            </a:extLst>
          </p:cNvPr>
          <p:cNvCxnSpPr>
            <a:cxnSpLocks noChangeShapeType="1"/>
            <a:stCxn id="10" idx="3"/>
            <a:endCxn id="4" idx="1"/>
          </p:cNvCxnSpPr>
          <p:nvPr/>
        </p:nvCxnSpPr>
        <p:spPr bwMode="auto">
          <a:xfrm flipV="1">
            <a:off x="3029869" y="3635376"/>
            <a:ext cx="395287" cy="42862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18">
            <a:extLst>
              <a:ext uri="{FF2B5EF4-FFF2-40B4-BE49-F238E27FC236}">
                <a16:creationId xmlns:a16="http://schemas.microsoft.com/office/drawing/2014/main" id="{8748C613-831B-0FC8-8AF9-2B652561A436}"/>
              </a:ext>
            </a:extLst>
          </p:cNvPr>
          <p:cNvCxnSpPr>
            <a:cxnSpLocks noChangeShapeType="1"/>
            <a:stCxn id="10" idx="3"/>
            <a:endCxn id="16" idx="1"/>
          </p:cNvCxnSpPr>
          <p:nvPr/>
        </p:nvCxnSpPr>
        <p:spPr bwMode="auto">
          <a:xfrm>
            <a:off x="3029869" y="4064001"/>
            <a:ext cx="706437" cy="33972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AutoShape 15">
            <a:extLst>
              <a:ext uri="{FF2B5EF4-FFF2-40B4-BE49-F238E27FC236}">
                <a16:creationId xmlns:a16="http://schemas.microsoft.com/office/drawing/2014/main" id="{477C73E8-6876-9B11-14E7-1FE89A5F7D5E}"/>
              </a:ext>
            </a:extLst>
          </p:cNvPr>
          <p:cNvSpPr>
            <a:spLocks noChangeArrowheads="1"/>
          </p:cNvSpPr>
          <p:nvPr/>
        </p:nvSpPr>
        <p:spPr bwMode="auto">
          <a:xfrm>
            <a:off x="3868068" y="4648200"/>
            <a:ext cx="2667000" cy="1136650"/>
          </a:xfrm>
          <a:prstGeom prst="curvedUpArrow">
            <a:avLst>
              <a:gd name="adj1" fmla="val 23377"/>
              <a:gd name="adj2" fmla="val 70304"/>
              <a:gd name="adj3" fmla="val 33333"/>
            </a:avLst>
          </a:prstGeom>
          <a:solidFill>
            <a:srgbClr val="FFC000"/>
          </a:solidFill>
          <a:ln w="12699">
            <a:solidFill>
              <a:schemeClr val="tx1"/>
            </a:solidFill>
            <a:miter lim="800000"/>
            <a:headEnd type="none" w="sm" len="sm"/>
            <a:tailEnd type="none" w="sm" len="sm"/>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en-US" altLang="en-US" sz="2800">
              <a:solidFill>
                <a:schemeClr val="folHlink"/>
              </a:solidFill>
              <a:latin typeface="Arial" panose="020B0604020202020204" pitchFamily="34" charset="0"/>
            </a:endParaRPr>
          </a:p>
        </p:txBody>
      </p:sp>
      <p:sp>
        <p:nvSpPr>
          <p:cNvPr id="20" name="Footer Placeholder 19">
            <a:extLst>
              <a:ext uri="{FF2B5EF4-FFF2-40B4-BE49-F238E27FC236}">
                <a16:creationId xmlns:a16="http://schemas.microsoft.com/office/drawing/2014/main" id="{819B69AD-EC08-8B16-3A04-AF907BD19318}"/>
              </a:ext>
            </a:extLst>
          </p:cNvPr>
          <p:cNvSpPr>
            <a:spLocks noGrp="1"/>
          </p:cNvSpPr>
          <p:nvPr>
            <p:ph type="ftr" sz="quarter" idx="3"/>
          </p:nvPr>
        </p:nvSpPr>
        <p:spPr/>
        <p:txBody>
          <a:bodyPr/>
          <a:lstStyle/>
          <a:p>
            <a:r>
              <a:rPr lang="en-US" dirty="0"/>
              <a:t>Hill A, et al. </a:t>
            </a:r>
            <a:r>
              <a:rPr lang="en-US" i="1" dirty="0"/>
              <a:t>Blood. </a:t>
            </a:r>
            <a:r>
              <a:rPr lang="en-US" dirty="0"/>
              <a:t>2013;121(25):4985-4996.</a:t>
            </a:r>
          </a:p>
        </p:txBody>
      </p:sp>
    </p:spTree>
    <p:extLst>
      <p:ext uri="{BB962C8B-B14F-4D97-AF65-F5344CB8AC3E}">
        <p14:creationId xmlns:p14="http://schemas.microsoft.com/office/powerpoint/2010/main" val="186405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1F7F0A9-A8F2-B52C-E21A-81907B058DAD}"/>
              </a:ext>
            </a:extLst>
          </p:cNvPr>
          <p:cNvSpPr>
            <a:spLocks noGrp="1"/>
          </p:cNvSpPr>
          <p:nvPr>
            <p:ph type="ftr" sz="quarter" idx="3"/>
          </p:nvPr>
        </p:nvSpPr>
        <p:spPr/>
        <p:txBody>
          <a:bodyPr/>
          <a:lstStyle/>
          <a:p>
            <a:r>
              <a:rPr lang="en-US" dirty="0"/>
              <a:t>*Total number of events occurring during a 12-month period just prior to study initiation or the first 12 months on treatment.</a:t>
            </a:r>
          </a:p>
          <a:p>
            <a:r>
              <a:rPr lang="da-DK" dirty="0"/>
              <a:t>Hillmen P, et al. </a:t>
            </a:r>
            <a:r>
              <a:rPr lang="da-DK" i="1" dirty="0"/>
              <a:t>Blood. </a:t>
            </a:r>
            <a:r>
              <a:rPr lang="da-DK" dirty="0"/>
              <a:t>2007;110(12):4123-4128.</a:t>
            </a:r>
          </a:p>
        </p:txBody>
      </p:sp>
      <p:sp>
        <p:nvSpPr>
          <p:cNvPr id="264194" name="Rectangle 39">
            <a:extLst>
              <a:ext uri="{FF2B5EF4-FFF2-40B4-BE49-F238E27FC236}">
                <a16:creationId xmlns:a16="http://schemas.microsoft.com/office/drawing/2014/main" id="{9A3B01D2-003C-E40C-43A1-182D2DC0BB8C}"/>
              </a:ext>
            </a:extLst>
          </p:cNvPr>
          <p:cNvSpPr>
            <a:spLocks noGrp="1"/>
          </p:cNvSpPr>
          <p:nvPr>
            <p:ph type="title"/>
          </p:nvPr>
        </p:nvSpPr>
        <p:spPr/>
        <p:txBody>
          <a:bodyPr>
            <a:normAutofit fontScale="90000"/>
          </a:bodyPr>
          <a:lstStyle/>
          <a:p>
            <a:r>
              <a:rPr lang="en-US" altLang="en-US" dirty="0"/>
              <a:t>Effect of Eculizumab Complement Inhibition (CI) on the Number of Thrombotic Events in Patients with PNH</a:t>
            </a:r>
          </a:p>
        </p:txBody>
      </p:sp>
      <p:sp>
        <p:nvSpPr>
          <p:cNvPr id="264195" name="Rectangle 3">
            <a:extLst>
              <a:ext uri="{FF2B5EF4-FFF2-40B4-BE49-F238E27FC236}">
                <a16:creationId xmlns:a16="http://schemas.microsoft.com/office/drawing/2014/main" id="{560EE256-E3FA-D005-6D9B-EB5AC9B9A1F3}"/>
              </a:ext>
            </a:extLst>
          </p:cNvPr>
          <p:cNvSpPr>
            <a:spLocks noGrp="1"/>
          </p:cNvSpPr>
          <p:nvPr>
            <p:ph idx="1"/>
          </p:nvPr>
        </p:nvSpPr>
        <p:spPr>
          <a:xfrm>
            <a:off x="609600" y="5026744"/>
            <a:ext cx="10744200" cy="1183991"/>
          </a:xfrm>
        </p:spPr>
        <p:txBody>
          <a:bodyPr>
            <a:normAutofit/>
          </a:bodyPr>
          <a:lstStyle/>
          <a:p>
            <a:r>
              <a:rPr lang="en-US" altLang="en-US" sz="1800" dirty="0"/>
              <a:t>Events observed in both venous and arterial sites pre-CI, and only in venous sites during treatment</a:t>
            </a:r>
          </a:p>
          <a:p>
            <a:r>
              <a:rPr lang="en-US" altLang="en-US" sz="1800" dirty="0"/>
              <a:t>A majority of patients received concomitant antithrombotic agents, predominantly anticoagulants</a:t>
            </a:r>
          </a:p>
          <a:p>
            <a:pPr lvl="1"/>
            <a:r>
              <a:rPr lang="en-US" altLang="en-US" sz="1600" dirty="0"/>
              <a:t>The effect of anticoagulant withdrawal was not studied</a:t>
            </a:r>
          </a:p>
        </p:txBody>
      </p:sp>
      <p:sp>
        <p:nvSpPr>
          <p:cNvPr id="89093" name="Rectangle 5">
            <a:extLst>
              <a:ext uri="{FF2B5EF4-FFF2-40B4-BE49-F238E27FC236}">
                <a16:creationId xmlns:a16="http://schemas.microsoft.com/office/drawing/2014/main" id="{53DB3B4F-97E6-68DE-0129-E6BF7EC771D9}"/>
              </a:ext>
            </a:extLst>
          </p:cNvPr>
          <p:cNvSpPr>
            <a:spLocks noChangeArrowheads="1"/>
          </p:cNvSpPr>
          <p:nvPr/>
        </p:nvSpPr>
        <p:spPr bwMode="auto">
          <a:xfrm>
            <a:off x="4127501" y="2090033"/>
            <a:ext cx="1189038" cy="2125499"/>
          </a:xfrm>
          <a:prstGeom prst="rect">
            <a:avLst/>
          </a:prstGeom>
          <a:gradFill flip="none" rotWithShape="1">
            <a:gsLst>
              <a:gs pos="0">
                <a:srgbClr val="D87F26">
                  <a:alpha val="93000"/>
                </a:srgbClr>
              </a:gs>
              <a:gs pos="43000">
                <a:srgbClr val="F7AC47"/>
              </a:gs>
            </a:gsLst>
            <a:lin ang="16200000" scaled="1"/>
            <a:tileRect/>
          </a:gradFill>
          <a:ln w="9525" algn="ctr">
            <a:noFill/>
            <a:miter lim="800000"/>
            <a:headEnd/>
            <a:tailEnd/>
          </a:ln>
        </p:spPr>
        <p:txBody>
          <a:bodyPr/>
          <a:lstStyle/>
          <a:p>
            <a:pPr>
              <a:defRPr/>
            </a:pPr>
            <a:endParaRPr lang="en-US" sz="1600" b="1">
              <a:solidFill>
                <a:srgbClr val="FFFFFF"/>
              </a:solidFill>
              <a:latin typeface="Arial"/>
              <a:ea typeface="ヒラギノ角ゴ Pro W3" charset="-128"/>
              <a:cs typeface="Arial" panose="020B0604020202020204" pitchFamily="34" charset="0"/>
            </a:endParaRPr>
          </a:p>
        </p:txBody>
      </p:sp>
      <p:sp>
        <p:nvSpPr>
          <p:cNvPr id="264200" name="Rectangle 6">
            <a:extLst>
              <a:ext uri="{FF2B5EF4-FFF2-40B4-BE49-F238E27FC236}">
                <a16:creationId xmlns:a16="http://schemas.microsoft.com/office/drawing/2014/main" id="{D0185683-4939-F7D0-77ED-375ADFF20D74}"/>
              </a:ext>
            </a:extLst>
          </p:cNvPr>
          <p:cNvSpPr>
            <a:spLocks noChangeArrowheads="1"/>
          </p:cNvSpPr>
          <p:nvPr/>
        </p:nvSpPr>
        <p:spPr bwMode="auto">
          <a:xfrm>
            <a:off x="7597775" y="4052390"/>
            <a:ext cx="1189038" cy="163512"/>
          </a:xfrm>
          <a:prstGeom prst="rect">
            <a:avLst/>
          </a:prstGeom>
          <a:solidFill>
            <a:srgbClr val="3CA2B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endParaRPr lang="en-US" altLang="en-US" sz="1600" b="1">
              <a:solidFill>
                <a:srgbClr val="FFFFFF"/>
              </a:solidFill>
              <a:latin typeface="Arial" panose="020B0604020202020204" pitchFamily="34" charset="0"/>
              <a:cs typeface="Arial" panose="020B0604020202020204" pitchFamily="34" charset="0"/>
            </a:endParaRPr>
          </a:p>
        </p:txBody>
      </p:sp>
      <p:sp>
        <p:nvSpPr>
          <p:cNvPr id="264201" name="Line 7">
            <a:extLst>
              <a:ext uri="{FF2B5EF4-FFF2-40B4-BE49-F238E27FC236}">
                <a16:creationId xmlns:a16="http://schemas.microsoft.com/office/drawing/2014/main" id="{D7A31C23-1BF9-359C-02D8-BF163320F940}"/>
              </a:ext>
            </a:extLst>
          </p:cNvPr>
          <p:cNvSpPr>
            <a:spLocks noChangeShapeType="1"/>
          </p:cNvSpPr>
          <p:nvPr/>
        </p:nvSpPr>
        <p:spPr bwMode="auto">
          <a:xfrm>
            <a:off x="3097214" y="1763216"/>
            <a:ext cx="1587" cy="24526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2" name="Line 8">
            <a:extLst>
              <a:ext uri="{FF2B5EF4-FFF2-40B4-BE49-F238E27FC236}">
                <a16:creationId xmlns:a16="http://schemas.microsoft.com/office/drawing/2014/main" id="{19750500-5CFC-B23E-7B8D-5531D3BAFA8C}"/>
              </a:ext>
            </a:extLst>
          </p:cNvPr>
          <p:cNvSpPr>
            <a:spLocks noChangeShapeType="1"/>
          </p:cNvSpPr>
          <p:nvPr/>
        </p:nvSpPr>
        <p:spPr bwMode="auto">
          <a:xfrm>
            <a:off x="3030539" y="4215902"/>
            <a:ext cx="66675"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3" name="Line 9">
            <a:extLst>
              <a:ext uri="{FF2B5EF4-FFF2-40B4-BE49-F238E27FC236}">
                <a16:creationId xmlns:a16="http://schemas.microsoft.com/office/drawing/2014/main" id="{4F7881BF-D89D-0050-9579-8323F0ECF967}"/>
              </a:ext>
            </a:extLst>
          </p:cNvPr>
          <p:cNvSpPr>
            <a:spLocks noChangeShapeType="1"/>
          </p:cNvSpPr>
          <p:nvPr/>
        </p:nvSpPr>
        <p:spPr bwMode="auto">
          <a:xfrm>
            <a:off x="3030539" y="3947616"/>
            <a:ext cx="66675"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4" name="Line 10">
            <a:extLst>
              <a:ext uri="{FF2B5EF4-FFF2-40B4-BE49-F238E27FC236}">
                <a16:creationId xmlns:a16="http://schemas.microsoft.com/office/drawing/2014/main" id="{E45790DB-ECF9-F150-D3FB-D9D29002C674}"/>
              </a:ext>
            </a:extLst>
          </p:cNvPr>
          <p:cNvSpPr>
            <a:spLocks noChangeShapeType="1"/>
          </p:cNvSpPr>
          <p:nvPr/>
        </p:nvSpPr>
        <p:spPr bwMode="auto">
          <a:xfrm>
            <a:off x="3030539" y="3665041"/>
            <a:ext cx="66675"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5" name="Line 11">
            <a:extLst>
              <a:ext uri="{FF2B5EF4-FFF2-40B4-BE49-F238E27FC236}">
                <a16:creationId xmlns:a16="http://schemas.microsoft.com/office/drawing/2014/main" id="{99C59AE0-97F1-6DAA-4C72-5D8F387096AE}"/>
              </a:ext>
            </a:extLst>
          </p:cNvPr>
          <p:cNvSpPr>
            <a:spLocks noChangeShapeType="1"/>
          </p:cNvSpPr>
          <p:nvPr/>
        </p:nvSpPr>
        <p:spPr bwMode="auto">
          <a:xfrm>
            <a:off x="3030539" y="3396752"/>
            <a:ext cx="66675"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6" name="Line 13">
            <a:extLst>
              <a:ext uri="{FF2B5EF4-FFF2-40B4-BE49-F238E27FC236}">
                <a16:creationId xmlns:a16="http://schemas.microsoft.com/office/drawing/2014/main" id="{2D135B53-8DEB-D4FD-9CE9-7E853F4CC432}"/>
              </a:ext>
            </a:extLst>
          </p:cNvPr>
          <p:cNvSpPr>
            <a:spLocks noChangeShapeType="1"/>
          </p:cNvSpPr>
          <p:nvPr/>
        </p:nvSpPr>
        <p:spPr bwMode="auto">
          <a:xfrm>
            <a:off x="3030539" y="2847477"/>
            <a:ext cx="66675"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7" name="Line 18">
            <a:extLst>
              <a:ext uri="{FF2B5EF4-FFF2-40B4-BE49-F238E27FC236}">
                <a16:creationId xmlns:a16="http://schemas.microsoft.com/office/drawing/2014/main" id="{E5951064-B49C-2D63-50EB-546EAFF3A1DD}"/>
              </a:ext>
            </a:extLst>
          </p:cNvPr>
          <p:cNvSpPr>
            <a:spLocks noChangeShapeType="1"/>
          </p:cNvSpPr>
          <p:nvPr/>
        </p:nvSpPr>
        <p:spPr bwMode="auto">
          <a:xfrm>
            <a:off x="3097213" y="4215902"/>
            <a:ext cx="6921500"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8" name="Line 19">
            <a:extLst>
              <a:ext uri="{FF2B5EF4-FFF2-40B4-BE49-F238E27FC236}">
                <a16:creationId xmlns:a16="http://schemas.microsoft.com/office/drawing/2014/main" id="{ED7C43ED-6098-4AE8-9CAC-ED1309CD2644}"/>
              </a:ext>
            </a:extLst>
          </p:cNvPr>
          <p:cNvSpPr>
            <a:spLocks noChangeShapeType="1"/>
          </p:cNvSpPr>
          <p:nvPr/>
        </p:nvSpPr>
        <p:spPr bwMode="auto">
          <a:xfrm flipV="1">
            <a:off x="6565900" y="4215902"/>
            <a:ext cx="1588" cy="5873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09" name="Rectangle 20">
            <a:extLst>
              <a:ext uri="{FF2B5EF4-FFF2-40B4-BE49-F238E27FC236}">
                <a16:creationId xmlns:a16="http://schemas.microsoft.com/office/drawing/2014/main" id="{5C149736-FC81-BDC5-3A48-7679C6197E4E}"/>
              </a:ext>
            </a:extLst>
          </p:cNvPr>
          <p:cNvSpPr>
            <a:spLocks noChangeArrowheads="1"/>
          </p:cNvSpPr>
          <p:nvPr/>
        </p:nvSpPr>
        <p:spPr bwMode="auto">
          <a:xfrm>
            <a:off x="4397375" y="1696541"/>
            <a:ext cx="28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2000" b="1">
                <a:latin typeface="Arial" panose="020B0604020202020204" pitchFamily="34" charset="0"/>
                <a:cs typeface="Tahoma" panose="020B0604030504040204" pitchFamily="34" charset="0"/>
              </a:rPr>
              <a:t>39</a:t>
            </a:r>
          </a:p>
        </p:txBody>
      </p:sp>
      <p:sp>
        <p:nvSpPr>
          <p:cNvPr id="264210" name="Rectangle 21">
            <a:extLst>
              <a:ext uri="{FF2B5EF4-FFF2-40B4-BE49-F238E27FC236}">
                <a16:creationId xmlns:a16="http://schemas.microsoft.com/office/drawing/2014/main" id="{D260ACD3-1178-11F6-4A47-808DF79D2235}"/>
              </a:ext>
            </a:extLst>
          </p:cNvPr>
          <p:cNvSpPr>
            <a:spLocks noChangeArrowheads="1"/>
          </p:cNvSpPr>
          <p:nvPr/>
        </p:nvSpPr>
        <p:spPr bwMode="auto">
          <a:xfrm>
            <a:off x="8078788" y="3712666"/>
            <a:ext cx="2016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2000" b="1">
                <a:latin typeface="Arial" panose="020B0604020202020204" pitchFamily="34" charset="0"/>
                <a:cs typeface="Tahoma" panose="020B0604030504040204" pitchFamily="34" charset="0"/>
              </a:rPr>
              <a:t>3</a:t>
            </a:r>
          </a:p>
        </p:txBody>
      </p:sp>
      <p:sp>
        <p:nvSpPr>
          <p:cNvPr id="264211" name="Rectangle 22">
            <a:extLst>
              <a:ext uri="{FF2B5EF4-FFF2-40B4-BE49-F238E27FC236}">
                <a16:creationId xmlns:a16="http://schemas.microsoft.com/office/drawing/2014/main" id="{E48DE093-FAC0-36A6-E8C5-44AB41F28626}"/>
              </a:ext>
            </a:extLst>
          </p:cNvPr>
          <p:cNvSpPr>
            <a:spLocks noChangeArrowheads="1"/>
          </p:cNvSpPr>
          <p:nvPr/>
        </p:nvSpPr>
        <p:spPr bwMode="auto">
          <a:xfrm>
            <a:off x="2801938" y="4095253"/>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latin typeface="Arial" panose="020B0604020202020204" pitchFamily="34" charset="0"/>
                <a:cs typeface="Tahoma" panose="020B0604030504040204" pitchFamily="34" charset="0"/>
              </a:rPr>
              <a:t>0</a:t>
            </a:r>
          </a:p>
        </p:txBody>
      </p:sp>
      <p:sp>
        <p:nvSpPr>
          <p:cNvPr id="264212" name="Rectangle 23">
            <a:extLst>
              <a:ext uri="{FF2B5EF4-FFF2-40B4-BE49-F238E27FC236}">
                <a16:creationId xmlns:a16="http://schemas.microsoft.com/office/drawing/2014/main" id="{A4CB04B4-DE40-6A06-4C62-A4E6632FEAA4}"/>
              </a:ext>
            </a:extLst>
          </p:cNvPr>
          <p:cNvSpPr>
            <a:spLocks noChangeArrowheads="1"/>
          </p:cNvSpPr>
          <p:nvPr/>
        </p:nvSpPr>
        <p:spPr bwMode="auto">
          <a:xfrm>
            <a:off x="2801938" y="3828553"/>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latin typeface="Arial" panose="020B0604020202020204" pitchFamily="34" charset="0"/>
                <a:cs typeface="Tahoma" panose="020B0604030504040204" pitchFamily="34" charset="0"/>
              </a:rPr>
              <a:t>5</a:t>
            </a:r>
          </a:p>
        </p:txBody>
      </p:sp>
      <p:sp>
        <p:nvSpPr>
          <p:cNvPr id="264213" name="Rectangle 24">
            <a:extLst>
              <a:ext uri="{FF2B5EF4-FFF2-40B4-BE49-F238E27FC236}">
                <a16:creationId xmlns:a16="http://schemas.microsoft.com/office/drawing/2014/main" id="{FB4EED9E-989B-966E-B10B-BE8B38E27F19}"/>
              </a:ext>
            </a:extLst>
          </p:cNvPr>
          <p:cNvSpPr>
            <a:spLocks noChangeArrowheads="1"/>
          </p:cNvSpPr>
          <p:nvPr/>
        </p:nvSpPr>
        <p:spPr bwMode="auto">
          <a:xfrm>
            <a:off x="2689226" y="3545978"/>
            <a:ext cx="22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solidFill>
                  <a:srgbClr val="FFFFFF"/>
                </a:solidFill>
                <a:latin typeface="Arial" panose="020B0604020202020204" pitchFamily="34" charset="0"/>
                <a:cs typeface="Tahoma" panose="020B0604030504040204" pitchFamily="34" charset="0"/>
              </a:rPr>
              <a:t>10</a:t>
            </a:r>
          </a:p>
        </p:txBody>
      </p:sp>
      <p:sp>
        <p:nvSpPr>
          <p:cNvPr id="264214" name="Rectangle 25">
            <a:extLst>
              <a:ext uri="{FF2B5EF4-FFF2-40B4-BE49-F238E27FC236}">
                <a16:creationId xmlns:a16="http://schemas.microsoft.com/office/drawing/2014/main" id="{B7751602-8C2A-AE52-4675-B56A90F0F808}"/>
              </a:ext>
            </a:extLst>
          </p:cNvPr>
          <p:cNvSpPr>
            <a:spLocks noChangeArrowheads="1"/>
          </p:cNvSpPr>
          <p:nvPr/>
        </p:nvSpPr>
        <p:spPr bwMode="auto">
          <a:xfrm>
            <a:off x="2689226" y="327927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latin typeface="Arial" panose="020B0604020202020204" pitchFamily="34" charset="0"/>
                <a:cs typeface="Tahoma" panose="020B0604030504040204" pitchFamily="34" charset="0"/>
              </a:rPr>
              <a:t>15</a:t>
            </a:r>
          </a:p>
        </p:txBody>
      </p:sp>
      <p:sp>
        <p:nvSpPr>
          <p:cNvPr id="264215" name="Rectangle 26">
            <a:extLst>
              <a:ext uri="{FF2B5EF4-FFF2-40B4-BE49-F238E27FC236}">
                <a16:creationId xmlns:a16="http://schemas.microsoft.com/office/drawing/2014/main" id="{1415B024-935A-670D-0FC4-E16EECA22A3D}"/>
              </a:ext>
            </a:extLst>
          </p:cNvPr>
          <p:cNvSpPr>
            <a:spLocks noChangeArrowheads="1"/>
          </p:cNvSpPr>
          <p:nvPr/>
        </p:nvSpPr>
        <p:spPr bwMode="auto">
          <a:xfrm>
            <a:off x="2689226" y="3010991"/>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solidFill>
                  <a:srgbClr val="FFFFFF"/>
                </a:solidFill>
                <a:latin typeface="Arial" panose="020B0604020202020204" pitchFamily="34" charset="0"/>
                <a:cs typeface="Tahoma" panose="020B0604030504040204" pitchFamily="34" charset="0"/>
              </a:rPr>
              <a:t>20</a:t>
            </a:r>
          </a:p>
        </p:txBody>
      </p:sp>
      <p:sp>
        <p:nvSpPr>
          <p:cNvPr id="264216" name="Rectangle 27">
            <a:extLst>
              <a:ext uri="{FF2B5EF4-FFF2-40B4-BE49-F238E27FC236}">
                <a16:creationId xmlns:a16="http://schemas.microsoft.com/office/drawing/2014/main" id="{7498D178-8B88-1290-1B04-419989985878}"/>
              </a:ext>
            </a:extLst>
          </p:cNvPr>
          <p:cNvSpPr>
            <a:spLocks noChangeArrowheads="1"/>
          </p:cNvSpPr>
          <p:nvPr/>
        </p:nvSpPr>
        <p:spPr bwMode="auto">
          <a:xfrm>
            <a:off x="2689226" y="2730003"/>
            <a:ext cx="227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latin typeface="Arial" panose="020B0604020202020204" pitchFamily="34" charset="0"/>
                <a:cs typeface="Tahoma" panose="020B0604030504040204" pitchFamily="34" charset="0"/>
              </a:rPr>
              <a:t>25</a:t>
            </a:r>
          </a:p>
        </p:txBody>
      </p:sp>
      <p:sp>
        <p:nvSpPr>
          <p:cNvPr id="264217" name="Rectangle 28">
            <a:extLst>
              <a:ext uri="{FF2B5EF4-FFF2-40B4-BE49-F238E27FC236}">
                <a16:creationId xmlns:a16="http://schemas.microsoft.com/office/drawing/2014/main" id="{6C6FE4F2-05EE-6D55-3D7C-ED0ECF030B73}"/>
              </a:ext>
            </a:extLst>
          </p:cNvPr>
          <p:cNvSpPr>
            <a:spLocks noChangeArrowheads="1"/>
          </p:cNvSpPr>
          <p:nvPr/>
        </p:nvSpPr>
        <p:spPr bwMode="auto">
          <a:xfrm>
            <a:off x="2841626" y="249822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solidFill>
                  <a:srgbClr val="FFFFFF"/>
                </a:solidFill>
                <a:latin typeface="Arial" panose="020B0604020202020204" pitchFamily="34" charset="0"/>
                <a:cs typeface="Tahoma" panose="020B0604030504040204" pitchFamily="34" charset="0"/>
              </a:rPr>
              <a:t>30</a:t>
            </a:r>
          </a:p>
        </p:txBody>
      </p:sp>
      <p:sp>
        <p:nvSpPr>
          <p:cNvPr id="264218" name="Rectangle 29">
            <a:extLst>
              <a:ext uri="{FF2B5EF4-FFF2-40B4-BE49-F238E27FC236}">
                <a16:creationId xmlns:a16="http://schemas.microsoft.com/office/drawing/2014/main" id="{E11FD1BA-7257-9D22-6A78-C0181303B62D}"/>
              </a:ext>
            </a:extLst>
          </p:cNvPr>
          <p:cNvSpPr>
            <a:spLocks noChangeArrowheads="1"/>
          </p:cNvSpPr>
          <p:nvPr/>
        </p:nvSpPr>
        <p:spPr bwMode="auto">
          <a:xfrm>
            <a:off x="2697163" y="2218828"/>
            <a:ext cx="355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latin typeface="Arial" panose="020B0604020202020204" pitchFamily="34" charset="0"/>
                <a:cs typeface="Tahoma" panose="020B0604030504040204" pitchFamily="34" charset="0"/>
              </a:rPr>
              <a:t>35</a:t>
            </a:r>
          </a:p>
        </p:txBody>
      </p:sp>
      <p:sp>
        <p:nvSpPr>
          <p:cNvPr id="264219" name="Rectangle 30">
            <a:extLst>
              <a:ext uri="{FF2B5EF4-FFF2-40B4-BE49-F238E27FC236}">
                <a16:creationId xmlns:a16="http://schemas.microsoft.com/office/drawing/2014/main" id="{32943ED5-8B07-3F8F-F8B0-7D26ECF8582A}"/>
              </a:ext>
            </a:extLst>
          </p:cNvPr>
          <p:cNvSpPr>
            <a:spLocks noChangeArrowheads="1"/>
          </p:cNvSpPr>
          <p:nvPr/>
        </p:nvSpPr>
        <p:spPr bwMode="auto">
          <a:xfrm>
            <a:off x="2689226" y="1910853"/>
            <a:ext cx="22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solidFill>
                  <a:srgbClr val="FFFFFF"/>
                </a:solidFill>
                <a:latin typeface="Arial" panose="020B0604020202020204" pitchFamily="34" charset="0"/>
                <a:cs typeface="Tahoma" panose="020B0604030504040204" pitchFamily="34" charset="0"/>
              </a:rPr>
              <a:t>40</a:t>
            </a:r>
          </a:p>
        </p:txBody>
      </p:sp>
      <p:sp>
        <p:nvSpPr>
          <p:cNvPr id="264220" name="Rectangle 31">
            <a:extLst>
              <a:ext uri="{FF2B5EF4-FFF2-40B4-BE49-F238E27FC236}">
                <a16:creationId xmlns:a16="http://schemas.microsoft.com/office/drawing/2014/main" id="{94070603-E2EB-E78B-4F1E-F5D5A203F96D}"/>
              </a:ext>
            </a:extLst>
          </p:cNvPr>
          <p:cNvSpPr>
            <a:spLocks noChangeArrowheads="1"/>
          </p:cNvSpPr>
          <p:nvPr/>
        </p:nvSpPr>
        <p:spPr bwMode="auto">
          <a:xfrm>
            <a:off x="2689226" y="1644153"/>
            <a:ext cx="22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dirty="0">
                <a:solidFill>
                  <a:srgbClr val="FFFFFF"/>
                </a:solidFill>
                <a:latin typeface="Arial" panose="020B0604020202020204" pitchFamily="34" charset="0"/>
                <a:cs typeface="Tahoma" panose="020B0604030504040204" pitchFamily="34" charset="0"/>
              </a:rPr>
              <a:t>45</a:t>
            </a:r>
          </a:p>
        </p:txBody>
      </p:sp>
      <p:sp>
        <p:nvSpPr>
          <p:cNvPr id="264221" name="Rectangle 32">
            <a:extLst>
              <a:ext uri="{FF2B5EF4-FFF2-40B4-BE49-F238E27FC236}">
                <a16:creationId xmlns:a16="http://schemas.microsoft.com/office/drawing/2014/main" id="{3DD37EE5-5814-714D-5DC9-B2C17392AFB7}"/>
              </a:ext>
            </a:extLst>
          </p:cNvPr>
          <p:cNvSpPr>
            <a:spLocks noChangeArrowheads="1"/>
          </p:cNvSpPr>
          <p:nvPr/>
        </p:nvSpPr>
        <p:spPr bwMode="auto">
          <a:xfrm>
            <a:off x="3959225" y="4304803"/>
            <a:ext cx="1631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latin typeface="Arial" panose="020B0604020202020204" pitchFamily="34" charset="0"/>
                <a:cs typeface="Tahoma" panose="020B0604030504040204" pitchFamily="34" charset="0"/>
              </a:rPr>
              <a:t>Pre CI Treatment</a:t>
            </a:r>
          </a:p>
        </p:txBody>
      </p:sp>
      <p:sp>
        <p:nvSpPr>
          <p:cNvPr id="264222" name="Rectangle 33">
            <a:extLst>
              <a:ext uri="{FF2B5EF4-FFF2-40B4-BE49-F238E27FC236}">
                <a16:creationId xmlns:a16="http://schemas.microsoft.com/office/drawing/2014/main" id="{F8ECE114-B8FB-1780-FFC5-57CEDACE397B}"/>
              </a:ext>
            </a:extLst>
          </p:cNvPr>
          <p:cNvSpPr>
            <a:spLocks noChangeArrowheads="1"/>
          </p:cNvSpPr>
          <p:nvPr/>
        </p:nvSpPr>
        <p:spPr bwMode="auto">
          <a:xfrm>
            <a:off x="7377113" y="4303215"/>
            <a:ext cx="17462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latin typeface="Arial" panose="020B0604020202020204" pitchFamily="34" charset="0"/>
                <a:cs typeface="Tahoma" panose="020B0604030504040204" pitchFamily="34" charset="0"/>
              </a:rPr>
              <a:t>Post CI Treatment</a:t>
            </a:r>
          </a:p>
        </p:txBody>
      </p:sp>
      <p:sp>
        <p:nvSpPr>
          <p:cNvPr id="264223" name="Rectangle 34">
            <a:extLst>
              <a:ext uri="{FF2B5EF4-FFF2-40B4-BE49-F238E27FC236}">
                <a16:creationId xmlns:a16="http://schemas.microsoft.com/office/drawing/2014/main" id="{1272DF7C-E1EB-F01E-7B1C-E470164A187B}"/>
              </a:ext>
            </a:extLst>
          </p:cNvPr>
          <p:cNvSpPr>
            <a:spLocks noChangeArrowheads="1"/>
          </p:cNvSpPr>
          <p:nvPr/>
        </p:nvSpPr>
        <p:spPr bwMode="auto">
          <a:xfrm rot="16200000">
            <a:off x="993776" y="2737940"/>
            <a:ext cx="2609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latin typeface="Arial" panose="020B0604020202020204" pitchFamily="34" charset="0"/>
                <a:cs typeface="Tahoma" panose="020B0604030504040204" pitchFamily="34" charset="0"/>
              </a:rPr>
              <a:t>No. of Thrombotic Events*</a:t>
            </a:r>
          </a:p>
          <a:p>
            <a:pPr algn="ctr">
              <a:lnSpc>
                <a:spcPct val="100000"/>
              </a:lnSpc>
              <a:spcBef>
                <a:spcPct val="0"/>
              </a:spcBef>
              <a:buNone/>
            </a:pPr>
            <a:r>
              <a:rPr lang="en-US" altLang="en-US" sz="1600" b="1">
                <a:latin typeface="Arial" panose="020B0604020202020204" pitchFamily="34" charset="0"/>
                <a:cs typeface="Tahoma" panose="020B0604030504040204" pitchFamily="34" charset="0"/>
              </a:rPr>
              <a:t>in All Clinical Trial Patients</a:t>
            </a:r>
          </a:p>
        </p:txBody>
      </p:sp>
      <p:sp>
        <p:nvSpPr>
          <p:cNvPr id="264224" name="Rectangle 35">
            <a:extLst>
              <a:ext uri="{FF2B5EF4-FFF2-40B4-BE49-F238E27FC236}">
                <a16:creationId xmlns:a16="http://schemas.microsoft.com/office/drawing/2014/main" id="{11112775-65D9-6AFB-427E-AE621C4E8B97}"/>
              </a:ext>
            </a:extLst>
          </p:cNvPr>
          <p:cNvSpPr>
            <a:spLocks noChangeArrowheads="1"/>
          </p:cNvSpPr>
          <p:nvPr/>
        </p:nvSpPr>
        <p:spPr bwMode="auto">
          <a:xfrm>
            <a:off x="7146926" y="2242641"/>
            <a:ext cx="2162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i="1">
                <a:latin typeface="Arial" panose="020B0604020202020204" pitchFamily="34" charset="0"/>
                <a:cs typeface="Tahoma" panose="020B0604030504040204" pitchFamily="34" charset="0"/>
              </a:rPr>
              <a:t>92% reduction</a:t>
            </a:r>
          </a:p>
          <a:p>
            <a:pPr>
              <a:lnSpc>
                <a:spcPct val="100000"/>
              </a:lnSpc>
              <a:spcBef>
                <a:spcPct val="0"/>
              </a:spcBef>
              <a:buNone/>
            </a:pPr>
            <a:r>
              <a:rPr lang="en-US" altLang="en-US" sz="1600" b="1" i="1">
                <a:latin typeface="Arial" panose="020B0604020202020204" pitchFamily="34" charset="0"/>
                <a:cs typeface="Tahoma" panose="020B0604030504040204" pitchFamily="34" charset="0"/>
              </a:rPr>
              <a:t>P</a:t>
            </a:r>
            <a:r>
              <a:rPr lang="en-US" altLang="en-US" sz="1600" b="1">
                <a:latin typeface="Arial" panose="020B0604020202020204" pitchFamily="34" charset="0"/>
                <a:cs typeface="Tahoma" panose="020B0604030504040204" pitchFamily="34" charset="0"/>
              </a:rPr>
              <a:t>&lt;0.000001</a:t>
            </a:r>
          </a:p>
        </p:txBody>
      </p:sp>
      <p:sp>
        <p:nvSpPr>
          <p:cNvPr id="264225" name="Text Box 37">
            <a:extLst>
              <a:ext uri="{FF2B5EF4-FFF2-40B4-BE49-F238E27FC236}">
                <a16:creationId xmlns:a16="http://schemas.microsoft.com/office/drawing/2014/main" id="{0EFBEEFA-36F9-3289-FA4A-B03521515794}"/>
              </a:ext>
            </a:extLst>
          </p:cNvPr>
          <p:cNvSpPr txBox="1">
            <a:spLocks noChangeArrowheads="1"/>
          </p:cNvSpPr>
          <p:nvPr/>
        </p:nvSpPr>
        <p:spPr bwMode="auto">
          <a:xfrm>
            <a:off x="9286875" y="3876178"/>
            <a:ext cx="60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en-US" sz="1600" b="1">
                <a:latin typeface="Arial" panose="020B0604020202020204" pitchFamily="34" charset="0"/>
                <a:cs typeface="Tahoma" panose="020B0604030504040204" pitchFamily="34" charset="0"/>
              </a:rPr>
              <a:t>N=195</a:t>
            </a:r>
          </a:p>
        </p:txBody>
      </p:sp>
      <p:sp>
        <p:nvSpPr>
          <p:cNvPr id="264226" name="Line 11">
            <a:extLst>
              <a:ext uri="{FF2B5EF4-FFF2-40B4-BE49-F238E27FC236}">
                <a16:creationId xmlns:a16="http://schemas.microsoft.com/office/drawing/2014/main" id="{9EFE70B5-BC3C-E26E-AF3C-ED1BA12E6166}"/>
              </a:ext>
            </a:extLst>
          </p:cNvPr>
          <p:cNvSpPr>
            <a:spLocks noChangeShapeType="1"/>
          </p:cNvSpPr>
          <p:nvPr/>
        </p:nvSpPr>
        <p:spPr bwMode="auto">
          <a:xfrm>
            <a:off x="3032126" y="3144341"/>
            <a:ext cx="66675"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27" name="Line 11">
            <a:extLst>
              <a:ext uri="{FF2B5EF4-FFF2-40B4-BE49-F238E27FC236}">
                <a16:creationId xmlns:a16="http://schemas.microsoft.com/office/drawing/2014/main" id="{C2AA51A7-A5AE-832F-9D7C-455833DE0B6F}"/>
              </a:ext>
            </a:extLst>
          </p:cNvPr>
          <p:cNvSpPr>
            <a:spLocks noChangeShapeType="1"/>
          </p:cNvSpPr>
          <p:nvPr/>
        </p:nvSpPr>
        <p:spPr bwMode="auto">
          <a:xfrm>
            <a:off x="3021014" y="2587127"/>
            <a:ext cx="66675"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28" name="Line 13">
            <a:extLst>
              <a:ext uri="{FF2B5EF4-FFF2-40B4-BE49-F238E27FC236}">
                <a16:creationId xmlns:a16="http://schemas.microsoft.com/office/drawing/2014/main" id="{A752B480-10B7-D6BB-72EC-B6E49E6637E9}"/>
              </a:ext>
            </a:extLst>
          </p:cNvPr>
          <p:cNvSpPr>
            <a:spLocks noChangeShapeType="1"/>
          </p:cNvSpPr>
          <p:nvPr/>
        </p:nvSpPr>
        <p:spPr bwMode="auto">
          <a:xfrm>
            <a:off x="3021014" y="2318841"/>
            <a:ext cx="66675"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29" name="Line 13">
            <a:extLst>
              <a:ext uri="{FF2B5EF4-FFF2-40B4-BE49-F238E27FC236}">
                <a16:creationId xmlns:a16="http://schemas.microsoft.com/office/drawing/2014/main" id="{1D69A718-8D49-E3E7-DAA6-CB46D3DFA3F5}"/>
              </a:ext>
            </a:extLst>
          </p:cNvPr>
          <p:cNvSpPr>
            <a:spLocks noChangeShapeType="1"/>
          </p:cNvSpPr>
          <p:nvPr/>
        </p:nvSpPr>
        <p:spPr bwMode="auto">
          <a:xfrm>
            <a:off x="3024189" y="2034677"/>
            <a:ext cx="66675"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230" name="Line 13">
            <a:extLst>
              <a:ext uri="{FF2B5EF4-FFF2-40B4-BE49-F238E27FC236}">
                <a16:creationId xmlns:a16="http://schemas.microsoft.com/office/drawing/2014/main" id="{A55ADFC1-AE38-6374-AC88-4297DBB36E1E}"/>
              </a:ext>
            </a:extLst>
          </p:cNvPr>
          <p:cNvSpPr>
            <a:spLocks noChangeShapeType="1"/>
          </p:cNvSpPr>
          <p:nvPr/>
        </p:nvSpPr>
        <p:spPr bwMode="auto">
          <a:xfrm>
            <a:off x="3027364" y="1763216"/>
            <a:ext cx="66675"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4233" name="Group 9">
            <a:extLst>
              <a:ext uri="{FF2B5EF4-FFF2-40B4-BE49-F238E27FC236}">
                <a16:creationId xmlns:a16="http://schemas.microsoft.com/office/drawing/2014/main" id="{EE2135BB-A26A-ED0B-89C3-6C4ADF463E2C}"/>
              </a:ext>
            </a:extLst>
          </p:cNvPr>
          <p:cNvGrpSpPr>
            <a:grpSpLocks/>
          </p:cNvGrpSpPr>
          <p:nvPr/>
        </p:nvGrpSpPr>
        <p:grpSpPr bwMode="auto">
          <a:xfrm>
            <a:off x="5330825" y="2320428"/>
            <a:ext cx="2851150" cy="1381125"/>
            <a:chOff x="2732" y="1296"/>
            <a:chExt cx="864" cy="912"/>
          </a:xfrm>
        </p:grpSpPr>
        <p:sp>
          <p:nvSpPr>
            <p:cNvPr id="46" name="Line 10">
              <a:extLst>
                <a:ext uri="{FF2B5EF4-FFF2-40B4-BE49-F238E27FC236}">
                  <a16:creationId xmlns:a16="http://schemas.microsoft.com/office/drawing/2014/main" id="{630294E0-0AA9-2B30-D5B8-B779DE7894B8}"/>
                </a:ext>
              </a:extLst>
            </p:cNvPr>
            <p:cNvSpPr>
              <a:spLocks noChangeShapeType="1"/>
            </p:cNvSpPr>
            <p:nvPr/>
          </p:nvSpPr>
          <p:spPr bwMode="auto">
            <a:xfrm>
              <a:off x="2732" y="901"/>
              <a:ext cx="864" cy="0"/>
            </a:xfrm>
            <a:prstGeom prst="line">
              <a:avLst/>
            </a:prstGeom>
            <a:noFill/>
            <a:ln w="38100">
              <a:solidFill>
                <a:schemeClr val="tx1"/>
              </a:solidFill>
              <a:round/>
              <a:headEnd/>
              <a:tailEnd/>
            </a:ln>
            <a:scene3d>
              <a:camera prst="orthographicFront"/>
              <a:lightRig rig="threePt" dir="t"/>
            </a:scene3d>
            <a:sp3d/>
          </p:spPr>
          <p:txBody>
            <a:bodyPr/>
            <a:lstStyle/>
            <a:p>
              <a:pPr>
                <a:defRPr/>
              </a:pPr>
              <a:endParaRPr lang="en-US" b="1">
                <a:solidFill>
                  <a:prstClr val="white"/>
                </a:solidFill>
                <a:ea typeface="ヒラギノ角ゴ Pro W3" charset="-128"/>
                <a:cs typeface="Arial" panose="020B0604020202020204" pitchFamily="34" charset="0"/>
              </a:endParaRPr>
            </a:p>
          </p:txBody>
        </p:sp>
        <p:sp>
          <p:nvSpPr>
            <p:cNvPr id="47" name="Line 11">
              <a:extLst>
                <a:ext uri="{FF2B5EF4-FFF2-40B4-BE49-F238E27FC236}">
                  <a16:creationId xmlns:a16="http://schemas.microsoft.com/office/drawing/2014/main" id="{2D3B28B8-3F4A-DA3E-7BC5-0F664843FFA2}"/>
                </a:ext>
              </a:extLst>
            </p:cNvPr>
            <p:cNvSpPr>
              <a:spLocks noChangeShapeType="1"/>
            </p:cNvSpPr>
            <p:nvPr/>
          </p:nvSpPr>
          <p:spPr bwMode="auto">
            <a:xfrm>
              <a:off x="2821" y="1296"/>
              <a:ext cx="0" cy="912"/>
            </a:xfrm>
            <a:prstGeom prst="line">
              <a:avLst/>
            </a:prstGeom>
            <a:noFill/>
            <a:ln w="38100">
              <a:solidFill>
                <a:schemeClr val="tx1"/>
              </a:solidFill>
              <a:round/>
              <a:headEnd/>
              <a:tailEnd type="triangle" w="med" len="med"/>
            </a:ln>
            <a:scene3d>
              <a:camera prst="orthographicFront"/>
              <a:lightRig rig="threePt" dir="t"/>
            </a:scene3d>
            <a:sp3d/>
          </p:spPr>
          <p:txBody>
            <a:bodyPr/>
            <a:lstStyle/>
            <a:p>
              <a:pPr>
                <a:defRPr/>
              </a:pPr>
              <a:endParaRPr lang="en-US" b="1">
                <a:solidFill>
                  <a:prstClr val="white"/>
                </a:solidFill>
                <a:ea typeface="ヒラギノ角ゴ Pro W3" charset="-128"/>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0" advTm="26703"/>
    </mc:Choice>
    <mc:Fallback xmlns="">
      <p:transition advTm="2670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3A8213-821E-C9BC-42B1-75D9303819A2}"/>
              </a:ext>
            </a:extLst>
          </p:cNvPr>
          <p:cNvSpPr>
            <a:spLocks noGrp="1"/>
          </p:cNvSpPr>
          <p:nvPr>
            <p:ph type="title"/>
          </p:nvPr>
        </p:nvSpPr>
        <p:spPr/>
        <p:txBody>
          <a:bodyPr anchor="t">
            <a:normAutofit/>
          </a:bodyPr>
          <a:lstStyle/>
          <a:p>
            <a:r>
              <a:rPr lang="en-US" sz="2800" dirty="0"/>
              <a:t>Complement Inhibition on Markers of Hemostatic Activation and Inflammation </a:t>
            </a:r>
          </a:p>
        </p:txBody>
      </p:sp>
      <p:sp>
        <p:nvSpPr>
          <p:cNvPr id="266242" name="Content Placeholder 2">
            <a:extLst>
              <a:ext uri="{FF2B5EF4-FFF2-40B4-BE49-F238E27FC236}">
                <a16:creationId xmlns:a16="http://schemas.microsoft.com/office/drawing/2014/main" id="{66FFE48C-6B02-B806-C7D1-1C6CBF000667}"/>
              </a:ext>
            </a:extLst>
          </p:cNvPr>
          <p:cNvSpPr>
            <a:spLocks noGrp="1"/>
          </p:cNvSpPr>
          <p:nvPr>
            <p:ph sz="half" idx="1"/>
          </p:nvPr>
        </p:nvSpPr>
        <p:spPr>
          <a:xfrm>
            <a:off x="649711" y="1425871"/>
            <a:ext cx="6623925" cy="4930480"/>
          </a:xfrm>
        </p:spPr>
        <p:txBody>
          <a:bodyPr>
            <a:normAutofit/>
          </a:bodyPr>
          <a:lstStyle/>
          <a:p>
            <a:pPr marL="0" indent="0">
              <a:spcBef>
                <a:spcPts val="600"/>
              </a:spcBef>
              <a:spcAft>
                <a:spcPts val="1200"/>
              </a:spcAft>
              <a:buNone/>
            </a:pPr>
            <a:r>
              <a:rPr lang="en-US" altLang="en-US" sz="1600" b="1" dirty="0"/>
              <a:t>(Weitz, IC et al. JTR 2012) All but 2/11 patients were activated </a:t>
            </a:r>
            <a:br>
              <a:rPr lang="en-US" altLang="en-US" sz="1600" b="1" dirty="0"/>
            </a:br>
            <a:r>
              <a:rPr lang="en-US" altLang="en-US" sz="1600" b="1" dirty="0"/>
              <a:t>pre-treatment both were receiving prophylactic anticoagulation </a:t>
            </a:r>
          </a:p>
          <a:p>
            <a:pPr marL="411480" lvl="1">
              <a:spcBef>
                <a:spcPts val="600"/>
              </a:spcBef>
            </a:pPr>
            <a:r>
              <a:rPr lang="en-US" altLang="en-US" sz="1600" dirty="0"/>
              <a:t>There was a statistically significant decrease in LDH (p&lt;0.0001)</a:t>
            </a:r>
          </a:p>
          <a:p>
            <a:pPr marL="411480" lvl="1">
              <a:spcBef>
                <a:spcPts val="600"/>
              </a:spcBef>
            </a:pPr>
            <a:r>
              <a:rPr lang="en-US" altLang="en-US" sz="1600" i="1" dirty="0">
                <a:solidFill>
                  <a:srgbClr val="FF0000"/>
                </a:solidFill>
              </a:rPr>
              <a:t>D-D (p=0.0057), TAT (p=0.0138),  IL-6 (p=0.0362), </a:t>
            </a:r>
            <a:r>
              <a:rPr lang="en-US" altLang="en-US" sz="1600" i="1" dirty="0" err="1">
                <a:solidFill>
                  <a:srgbClr val="FF0000"/>
                </a:solidFill>
              </a:rPr>
              <a:t>TFMP</a:t>
            </a:r>
            <a:r>
              <a:rPr lang="en-US" altLang="en-US" sz="1600" i="1" dirty="0">
                <a:solidFill>
                  <a:srgbClr val="FF0000"/>
                </a:solidFill>
              </a:rPr>
              <a:t> (P=0.0014) </a:t>
            </a:r>
            <a:r>
              <a:rPr lang="en-US" altLang="en-US" sz="1600" dirty="0">
                <a:solidFill>
                  <a:srgbClr val="FF0000"/>
                </a:solidFill>
              </a:rPr>
              <a:t>during the 4 week induction phase of treatment (D29)</a:t>
            </a:r>
          </a:p>
          <a:p>
            <a:pPr marL="411480" lvl="1">
              <a:spcBef>
                <a:spcPts val="600"/>
              </a:spcBef>
            </a:pPr>
            <a:r>
              <a:rPr lang="en-US" altLang="en-US" sz="1600" dirty="0"/>
              <a:t>All decreases in D-D, TAT, Il-6 , </a:t>
            </a:r>
            <a:r>
              <a:rPr lang="en-US" altLang="en-US" sz="1600" dirty="0" err="1"/>
              <a:t>TFMP</a:t>
            </a:r>
            <a:r>
              <a:rPr lang="en-US" altLang="en-US" sz="1600" dirty="0"/>
              <a:t> and </a:t>
            </a:r>
            <a:r>
              <a:rPr lang="en-US" altLang="en-US" sz="1600" dirty="0" err="1"/>
              <a:t>LDH</a:t>
            </a:r>
            <a:r>
              <a:rPr lang="en-US" altLang="en-US" sz="1600" dirty="0"/>
              <a:t> were sustained in the maintenance phase of treatment (D29-90).  There was no correlation with </a:t>
            </a:r>
            <a:r>
              <a:rPr lang="en-US" altLang="en-US" sz="1600" dirty="0" err="1"/>
              <a:t>LDH</a:t>
            </a:r>
            <a:r>
              <a:rPr lang="en-US" altLang="en-US" sz="1600" dirty="0"/>
              <a:t> (DD=0.143, TAT p=0.188, IL-6=0.90, </a:t>
            </a:r>
            <a:r>
              <a:rPr lang="en-US" altLang="en-US" sz="1600" dirty="0" err="1"/>
              <a:t>TFMP</a:t>
            </a:r>
            <a:r>
              <a:rPr lang="en-US" altLang="en-US" sz="1600" dirty="0"/>
              <a:t>=0.48) </a:t>
            </a:r>
          </a:p>
          <a:p>
            <a:pPr marL="411480" lvl="1">
              <a:spcBef>
                <a:spcPts val="600"/>
              </a:spcBef>
            </a:pPr>
            <a:r>
              <a:rPr lang="en-US" altLang="en-US" sz="1600" dirty="0" err="1"/>
              <a:t>TFMP</a:t>
            </a:r>
            <a:r>
              <a:rPr lang="en-US" altLang="en-US" sz="1600" dirty="0"/>
              <a:t> did not correlate with markers of D- D, TAT, or IL-6; </a:t>
            </a:r>
            <a:r>
              <a:rPr lang="en-US" altLang="en-US" sz="1600" dirty="0" err="1"/>
              <a:t>MPXa</a:t>
            </a:r>
            <a:r>
              <a:rPr lang="en-US" altLang="en-US" sz="1600" dirty="0"/>
              <a:t>, </a:t>
            </a:r>
            <a:r>
              <a:rPr lang="en-US" altLang="en-US" sz="1600" dirty="0" err="1"/>
              <a:t>fTFMP</a:t>
            </a:r>
            <a:r>
              <a:rPr lang="en-US" altLang="en-US" sz="1600" dirty="0"/>
              <a:t> no change and inverse correlation with markers of thrombin generation</a:t>
            </a:r>
          </a:p>
          <a:p>
            <a:pPr marL="411480" lvl="1">
              <a:spcBef>
                <a:spcPts val="600"/>
              </a:spcBef>
            </a:pPr>
            <a:r>
              <a:rPr lang="en-US" altLang="en-US" sz="1600" dirty="0"/>
              <a:t>P-selectin correlated with platelet count, </a:t>
            </a:r>
            <a:r>
              <a:rPr lang="en-US" altLang="en-US" sz="1600" dirty="0" err="1"/>
              <a:t>LDH</a:t>
            </a:r>
            <a:r>
              <a:rPr lang="en-US" altLang="en-US" sz="1600" dirty="0"/>
              <a:t>, inversely with TAT</a:t>
            </a:r>
          </a:p>
          <a:p>
            <a:pPr marL="411480" lvl="1">
              <a:spcBef>
                <a:spcPts val="600"/>
              </a:spcBef>
            </a:pPr>
            <a:r>
              <a:rPr lang="en-US" altLang="en-US" sz="1600" i="1" dirty="0">
                <a:solidFill>
                  <a:srgbClr val="FF0000"/>
                </a:solidFill>
              </a:rPr>
              <a:t>Untreated, PNH patients demonstrate evidence of excess thrombin generation as measured by D-Dimers and TAT as well as an inflammatory state, as measures by IL-6 levels, that correlates significantly with thrombin generation</a:t>
            </a:r>
          </a:p>
          <a:p>
            <a:pPr>
              <a:spcBef>
                <a:spcPts val="600"/>
              </a:spcBef>
            </a:pPr>
            <a:endParaRPr lang="en-US" altLang="en-US" sz="1600" dirty="0"/>
          </a:p>
          <a:p>
            <a:pPr>
              <a:spcBef>
                <a:spcPts val="600"/>
              </a:spcBef>
            </a:pPr>
            <a:endParaRPr lang="en-US" altLang="en-US" sz="1600" dirty="0"/>
          </a:p>
        </p:txBody>
      </p:sp>
      <p:sp>
        <p:nvSpPr>
          <p:cNvPr id="6" name="Content Placeholder 5">
            <a:extLst>
              <a:ext uri="{FF2B5EF4-FFF2-40B4-BE49-F238E27FC236}">
                <a16:creationId xmlns:a16="http://schemas.microsoft.com/office/drawing/2014/main" id="{D1411B8A-4ADB-C465-63CE-C4A1CCDBDA54}"/>
              </a:ext>
            </a:extLst>
          </p:cNvPr>
          <p:cNvSpPr>
            <a:spLocks noGrp="1"/>
          </p:cNvSpPr>
          <p:nvPr>
            <p:ph sz="half" idx="2"/>
          </p:nvPr>
        </p:nvSpPr>
        <p:spPr>
          <a:xfrm>
            <a:off x="7466149" y="1425871"/>
            <a:ext cx="4476472" cy="4930480"/>
          </a:xfrm>
        </p:spPr>
        <p:txBody>
          <a:bodyPr>
            <a:normAutofit/>
          </a:bodyPr>
          <a:lstStyle/>
          <a:p>
            <a:pPr marL="0" indent="0">
              <a:spcBef>
                <a:spcPts val="600"/>
              </a:spcBef>
              <a:spcAft>
                <a:spcPts val="1200"/>
              </a:spcAft>
              <a:buNone/>
            </a:pPr>
            <a:r>
              <a:rPr lang="en-US" altLang="en-US" sz="1600" b="1" dirty="0"/>
              <a:t>(</a:t>
            </a:r>
            <a:r>
              <a:rPr lang="en-US" altLang="en-US" sz="1600" b="1" dirty="0" err="1"/>
              <a:t>Helley</a:t>
            </a:r>
            <a:r>
              <a:rPr lang="en-US" altLang="en-US" sz="1600" b="1" dirty="0"/>
              <a:t>, D. et al) pre vs week 5, 11</a:t>
            </a:r>
          </a:p>
          <a:p>
            <a:pPr marL="411480" lvl="1">
              <a:spcBef>
                <a:spcPts val="600"/>
              </a:spcBef>
            </a:pPr>
            <a:r>
              <a:rPr lang="en-US" altLang="en-US" sz="1600" dirty="0"/>
              <a:t>There was a significant decrease in plasma measures of coagulation activation </a:t>
            </a:r>
            <a:r>
              <a:rPr lang="en-US" altLang="en-US" sz="1600" i="1" dirty="0">
                <a:solidFill>
                  <a:srgbClr val="FF0000"/>
                </a:solidFill>
              </a:rPr>
              <a:t>(prothrombin fragment 1 + 2, P = 0.012, and D dimers, P = 0.01)</a:t>
            </a:r>
          </a:p>
          <a:p>
            <a:pPr marL="411480" lvl="1">
              <a:spcBef>
                <a:spcPts val="600"/>
              </a:spcBef>
            </a:pPr>
            <a:r>
              <a:rPr lang="en-US" altLang="en-US" sz="1600" dirty="0"/>
              <a:t>A lower consecutive fibrinolysis (tissue type plasminogen activator, P = 0.0005, and plasmin antiplasmin complexes, P = 0.0002)</a:t>
            </a:r>
          </a:p>
          <a:p>
            <a:pPr marL="411480" lvl="1">
              <a:spcBef>
                <a:spcPts val="600"/>
              </a:spcBef>
            </a:pPr>
            <a:r>
              <a:rPr lang="en-US" altLang="en-US" sz="1600" dirty="0"/>
              <a:t>Decreased plasma measures of endothelial cell activation (soluble </a:t>
            </a:r>
            <a:r>
              <a:rPr lang="en-US" altLang="en-US" sz="1600" dirty="0" err="1"/>
              <a:t>VCAM</a:t>
            </a:r>
            <a:r>
              <a:rPr lang="en-US" altLang="en-US" sz="1600" dirty="0"/>
              <a:t>, P &lt; 0.0001, and </a:t>
            </a:r>
            <a:r>
              <a:rPr lang="en-US" altLang="en-US" sz="1600" dirty="0" err="1"/>
              <a:t>vWF</a:t>
            </a:r>
            <a:r>
              <a:rPr lang="en-US" altLang="en-US" sz="1600" dirty="0"/>
              <a:t> antigen, P = 0.0047) and total (P = 0.0008) and free (P = 0.0013)  </a:t>
            </a:r>
            <a:r>
              <a:rPr lang="en-US" altLang="en-US" sz="1600" dirty="0" err="1"/>
              <a:t>TFPI</a:t>
            </a:r>
            <a:r>
              <a:rPr lang="en-US" altLang="en-US" sz="1600" dirty="0"/>
              <a:t> plasma levels </a:t>
            </a:r>
          </a:p>
          <a:p>
            <a:pPr>
              <a:spcBef>
                <a:spcPts val="600"/>
              </a:spcBef>
            </a:pPr>
            <a:endParaRPr lang="en-US" sz="1600" dirty="0"/>
          </a:p>
        </p:txBody>
      </p:sp>
      <p:sp>
        <p:nvSpPr>
          <p:cNvPr id="7" name="Footer Placeholder 6">
            <a:extLst>
              <a:ext uri="{FF2B5EF4-FFF2-40B4-BE49-F238E27FC236}">
                <a16:creationId xmlns:a16="http://schemas.microsoft.com/office/drawing/2014/main" id="{FD9BF40B-75AE-D4C8-0911-34EFFF913A86}"/>
              </a:ext>
            </a:extLst>
          </p:cNvPr>
          <p:cNvSpPr>
            <a:spLocks noGrp="1"/>
          </p:cNvSpPr>
          <p:nvPr>
            <p:ph type="ftr" sz="quarter" idx="3"/>
          </p:nvPr>
        </p:nvSpPr>
        <p:spPr/>
        <p:txBody>
          <a:bodyPr/>
          <a:lstStyle/>
          <a:p>
            <a:pPr marL="228600" indent="-228600">
              <a:buFont typeface="+mj-lt"/>
              <a:buAutoNum type="arabicPeriod"/>
            </a:pPr>
            <a:r>
              <a:rPr lang="da-DK" dirty="0"/>
              <a:t>Weitz IC, et al. </a:t>
            </a:r>
            <a:r>
              <a:rPr lang="da-DK" i="1" dirty="0"/>
              <a:t>Thromb Res. </a:t>
            </a:r>
            <a:r>
              <a:rPr lang="da-DK" dirty="0"/>
              <a:t>2012;130(3):361-8.  2.  </a:t>
            </a:r>
            <a:r>
              <a:rPr lang="da-DK" dirty="0" err="1"/>
              <a:t>Helley</a:t>
            </a:r>
            <a:r>
              <a:rPr lang="da-DK" dirty="0"/>
              <a:t> D, et al. </a:t>
            </a:r>
            <a:r>
              <a:rPr lang="da-DK" i="1" dirty="0"/>
              <a:t>Haematologica. </a:t>
            </a:r>
            <a:r>
              <a:rPr lang="da-DK" dirty="0"/>
              <a:t>2010;95(4):574-81.</a:t>
            </a:r>
            <a:endParaRPr lang="en-US" dirty="0"/>
          </a:p>
        </p:txBody>
      </p:sp>
      <p:cxnSp>
        <p:nvCxnSpPr>
          <p:cNvPr id="3" name="Straight Connector 2">
            <a:extLst>
              <a:ext uri="{FF2B5EF4-FFF2-40B4-BE49-F238E27FC236}">
                <a16:creationId xmlns:a16="http://schemas.microsoft.com/office/drawing/2014/main" id="{62EF363D-7E72-AD61-C942-899701FCA7FB}"/>
              </a:ext>
            </a:extLst>
          </p:cNvPr>
          <p:cNvCxnSpPr/>
          <p:nvPr/>
        </p:nvCxnSpPr>
        <p:spPr>
          <a:xfrm>
            <a:off x="7342911" y="1425870"/>
            <a:ext cx="0" cy="486410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Tm="39571"/>
    </mc:Choice>
    <mc:Fallback xmlns="">
      <p:transition advTm="395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87D3-1FA7-ACB2-A2F8-A12DA5DAAECE}"/>
              </a:ext>
            </a:extLst>
          </p:cNvPr>
          <p:cNvSpPr>
            <a:spLocks noGrp="1"/>
          </p:cNvSpPr>
          <p:nvPr>
            <p:ph type="title"/>
          </p:nvPr>
        </p:nvSpPr>
        <p:spPr>
          <a:xfrm>
            <a:off x="609600" y="199506"/>
            <a:ext cx="10744200" cy="647988"/>
          </a:xfrm>
        </p:spPr>
        <p:txBody>
          <a:bodyPr/>
          <a:lstStyle/>
          <a:p>
            <a:r>
              <a:rPr lang="en-US" dirty="0"/>
              <a:t>Thrombocytopenia in Patients with PNH</a:t>
            </a:r>
          </a:p>
        </p:txBody>
      </p:sp>
      <p:pic>
        <p:nvPicPr>
          <p:cNvPr id="268289" name="Picture 9" descr="File0002">
            <a:extLst>
              <a:ext uri="{FF2B5EF4-FFF2-40B4-BE49-F238E27FC236}">
                <a16:creationId xmlns:a16="http://schemas.microsoft.com/office/drawing/2014/main" id="{F3D43CAE-C97A-9BB7-E013-7BF3F282786D}"/>
              </a:ext>
            </a:extLst>
          </p:cNvPr>
          <p:cNvPicPr>
            <a:picLocks noGrp="1" noChangeAspect="1" noChangeArrowheads="1"/>
          </p:cNvPicPr>
          <p:nvPr>
            <p:ph idx="4294967295"/>
          </p:nvPr>
        </p:nvPicPr>
        <p:blipFill rotWithShape="1">
          <a:blip r:embed="rId3">
            <a:lum bright="-10000" contrast="20000"/>
            <a:extLst>
              <a:ext uri="{28A0092B-C50C-407E-A947-70E740481C1C}">
                <a14:useLocalDpi xmlns:a14="http://schemas.microsoft.com/office/drawing/2010/main" val="0"/>
              </a:ext>
            </a:extLst>
          </a:blip>
          <a:srcRect l="5032" t="9749" r="21972" b="9524"/>
          <a:stretch/>
        </p:blipFill>
        <p:spPr>
          <a:xfrm>
            <a:off x="3683345" y="1184035"/>
            <a:ext cx="4496379" cy="4625425"/>
          </a:xfrm>
          <a:noFill/>
        </p:spPr>
      </p:pic>
      <p:sp>
        <p:nvSpPr>
          <p:cNvPr id="3" name="Title 2">
            <a:extLst>
              <a:ext uri="{FF2B5EF4-FFF2-40B4-BE49-F238E27FC236}">
                <a16:creationId xmlns:a16="http://schemas.microsoft.com/office/drawing/2014/main" id="{5A3390D0-CD94-3640-19F5-7CF64A86D6BC}"/>
              </a:ext>
            </a:extLst>
          </p:cNvPr>
          <p:cNvSpPr>
            <a:spLocks/>
          </p:cNvSpPr>
          <p:nvPr/>
        </p:nvSpPr>
        <p:spPr bwMode="auto">
          <a:xfrm>
            <a:off x="2552816" y="-18932"/>
            <a:ext cx="8229600" cy="1143000"/>
          </a:xfrm>
          <a:prstGeom prst="rect">
            <a:avLst/>
          </a:prstGeom>
          <a:noFill/>
          <a:ln w="9525">
            <a:noFill/>
            <a:miter lim="800000"/>
            <a:headEnd/>
            <a:tailEnd/>
          </a:ln>
        </p:spPr>
        <p:txBody>
          <a:bodyPr anchor="ctr"/>
          <a:lstStyle/>
          <a:p>
            <a:pPr eaLnBrk="1" hangingPunct="1">
              <a:defRPr/>
            </a:pPr>
            <a:endParaRPr lang="en-US" sz="3200">
              <a:solidFill>
                <a:srgbClr val="FFFF00"/>
              </a:solidFill>
              <a:effectLst>
                <a:outerShdw blurRad="38100" dist="38100" dir="2700000" algn="tl">
                  <a:srgbClr val="000000"/>
                </a:outerShdw>
              </a:effectLst>
              <a:latin typeface="Arial" charset="0"/>
              <a:ea typeface="ヒラギノ角ゴ Pro W3" charset="-128"/>
              <a:cs typeface="Arial" charset="0"/>
            </a:endParaRPr>
          </a:p>
        </p:txBody>
      </p:sp>
      <p:graphicFrame>
        <p:nvGraphicFramePr>
          <p:cNvPr id="5" name="Table 5">
            <a:extLst>
              <a:ext uri="{FF2B5EF4-FFF2-40B4-BE49-F238E27FC236}">
                <a16:creationId xmlns:a16="http://schemas.microsoft.com/office/drawing/2014/main" id="{7081AD7D-D050-B53B-3669-966B31331020}"/>
              </a:ext>
            </a:extLst>
          </p:cNvPr>
          <p:cNvGraphicFramePr>
            <a:graphicFrameLocks noGrp="1"/>
          </p:cNvGraphicFramePr>
          <p:nvPr>
            <p:extLst>
              <p:ext uri="{D42A27DB-BD31-4B8C-83A1-F6EECF244321}">
                <p14:modId xmlns:p14="http://schemas.microsoft.com/office/powerpoint/2010/main" val="1044397505"/>
              </p:ext>
            </p:extLst>
          </p:nvPr>
        </p:nvGraphicFramePr>
        <p:xfrm>
          <a:off x="8508656" y="2706553"/>
          <a:ext cx="2518959" cy="1157100"/>
        </p:xfrm>
        <a:graphic>
          <a:graphicData uri="http://schemas.openxmlformats.org/drawingml/2006/table">
            <a:tbl>
              <a:tblPr firstRow="1" bandRow="1">
                <a:tableStyleId>{2D5ABB26-0587-4C30-8999-92F81FD0307C}</a:tableStyleId>
              </a:tblPr>
              <a:tblGrid>
                <a:gridCol w="1357005">
                  <a:extLst>
                    <a:ext uri="{9D8B030D-6E8A-4147-A177-3AD203B41FA5}">
                      <a16:colId xmlns:a16="http://schemas.microsoft.com/office/drawing/2014/main" val="867765763"/>
                    </a:ext>
                  </a:extLst>
                </a:gridCol>
                <a:gridCol w="1161954">
                  <a:extLst>
                    <a:ext uri="{9D8B030D-6E8A-4147-A177-3AD203B41FA5}">
                      <a16:colId xmlns:a16="http://schemas.microsoft.com/office/drawing/2014/main" val="2532272186"/>
                    </a:ext>
                  </a:extLst>
                </a:gridCol>
              </a:tblGrid>
              <a:tr h="129328">
                <a:tc>
                  <a:txBody>
                    <a:bodyPr/>
                    <a:lstStyle/>
                    <a:p>
                      <a:pPr>
                        <a:lnSpc>
                          <a:spcPts val="700"/>
                        </a:lnSpc>
                      </a:pPr>
                      <a:r>
                        <a:rPr lang="en-US" sz="1200" b="1" dirty="0"/>
                        <a:t>Observations</a:t>
                      </a: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700"/>
                        </a:lnSpc>
                      </a:pPr>
                      <a:r>
                        <a:rPr lang="en-US" sz="1200" b="1" dirty="0"/>
                        <a:t>76</a:t>
                      </a: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368920"/>
                  </a:ext>
                </a:extLst>
              </a:tr>
              <a:tr h="129328">
                <a:tc>
                  <a:txBody>
                    <a:bodyPr/>
                    <a:lstStyle/>
                    <a:p>
                      <a:pPr>
                        <a:lnSpc>
                          <a:spcPts val="700"/>
                        </a:lnSpc>
                      </a:pPr>
                      <a:r>
                        <a:rPr lang="en-US" sz="1200" b="1" dirty="0"/>
                        <a:t>Parameters</a:t>
                      </a: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700"/>
                        </a:lnSpc>
                      </a:pPr>
                      <a:r>
                        <a:rPr lang="en-US" sz="1200" b="1" dirty="0"/>
                        <a:t>2</a:t>
                      </a: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6608849"/>
                  </a:ext>
                </a:extLst>
              </a:tr>
              <a:tr h="129328">
                <a:tc>
                  <a:txBody>
                    <a:bodyPr/>
                    <a:lstStyle/>
                    <a:p>
                      <a:pPr>
                        <a:lnSpc>
                          <a:spcPts val="700"/>
                        </a:lnSpc>
                      </a:pPr>
                      <a:r>
                        <a:rPr lang="en-US" sz="1200" b="1" dirty="0"/>
                        <a:t>Error DF</a:t>
                      </a: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700"/>
                        </a:lnSpc>
                      </a:pPr>
                      <a:r>
                        <a:rPr lang="en-US" sz="1200" b="1" dirty="0"/>
                        <a:t>74</a:t>
                      </a: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3153471"/>
                  </a:ext>
                </a:extLst>
              </a:tr>
              <a:tr h="129328">
                <a:tc>
                  <a:txBody>
                    <a:bodyPr/>
                    <a:lstStyle/>
                    <a:p>
                      <a:pPr>
                        <a:lnSpc>
                          <a:spcPts val="700"/>
                        </a:lnSpc>
                      </a:pPr>
                      <a:r>
                        <a:rPr lang="en-US" sz="1200" b="1" dirty="0" err="1"/>
                        <a:t>MSE</a:t>
                      </a:r>
                      <a:endParaRPr lang="en-US" sz="1200" b="1" dirty="0"/>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700"/>
                        </a:lnSpc>
                      </a:pPr>
                      <a:r>
                        <a:rPr lang="en-US" sz="1200" b="1" dirty="0"/>
                        <a:t>0.2984</a:t>
                      </a: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1379787"/>
                  </a:ext>
                </a:extLst>
              </a:tr>
              <a:tr h="129328">
                <a:tc>
                  <a:txBody>
                    <a:bodyPr/>
                    <a:lstStyle/>
                    <a:p>
                      <a:pPr>
                        <a:lnSpc>
                          <a:spcPts val="700"/>
                        </a:lnSpc>
                      </a:pPr>
                      <a:r>
                        <a:rPr lang="en-US" sz="1200" b="1" dirty="0"/>
                        <a:t>R-Square</a:t>
                      </a: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700"/>
                        </a:lnSpc>
                      </a:pPr>
                      <a:r>
                        <a:rPr lang="en-US" sz="1200" b="1" dirty="0"/>
                        <a:t>0.2552</a:t>
                      </a: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762390"/>
                  </a:ext>
                </a:extLst>
              </a:tr>
              <a:tr h="129328">
                <a:tc>
                  <a:txBody>
                    <a:bodyPr/>
                    <a:lstStyle/>
                    <a:p>
                      <a:pPr>
                        <a:lnSpc>
                          <a:spcPts val="700"/>
                        </a:lnSpc>
                      </a:pPr>
                      <a:r>
                        <a:rPr lang="en-US" sz="1200" b="1" dirty="0"/>
                        <a:t>Adj R-Square</a:t>
                      </a: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ts val="700"/>
                        </a:lnSpc>
                      </a:pPr>
                      <a:r>
                        <a:rPr lang="en-US" sz="1200" b="1" dirty="0"/>
                        <a:t>0.2451</a:t>
                      </a: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719176059"/>
                  </a:ext>
                </a:extLst>
              </a:tr>
            </a:tbl>
          </a:graphicData>
        </a:graphic>
      </p:graphicFrame>
      <p:sp>
        <p:nvSpPr>
          <p:cNvPr id="6" name="TextBox 5">
            <a:extLst>
              <a:ext uri="{FF2B5EF4-FFF2-40B4-BE49-F238E27FC236}">
                <a16:creationId xmlns:a16="http://schemas.microsoft.com/office/drawing/2014/main" id="{595869F4-CE32-6107-E6B3-92B93F84C2F0}"/>
              </a:ext>
            </a:extLst>
          </p:cNvPr>
          <p:cNvSpPr txBox="1"/>
          <p:nvPr/>
        </p:nvSpPr>
        <p:spPr>
          <a:xfrm rot="16200000">
            <a:off x="2740141" y="2977460"/>
            <a:ext cx="880369" cy="338554"/>
          </a:xfrm>
          <a:prstGeom prst="rect">
            <a:avLst/>
          </a:prstGeom>
          <a:solidFill>
            <a:schemeClr val="bg1"/>
          </a:solidFill>
        </p:spPr>
        <p:txBody>
          <a:bodyPr wrap="none" rtlCol="0">
            <a:spAutoFit/>
          </a:bodyPr>
          <a:lstStyle/>
          <a:p>
            <a:r>
              <a:rPr lang="en-US" sz="1600" b="1" dirty="0"/>
              <a:t>Log </a:t>
            </a:r>
            <a:r>
              <a:rPr lang="en-US" sz="1600" b="1" dirty="0" err="1"/>
              <a:t>Plt</a:t>
            </a:r>
            <a:endParaRPr lang="en-US" sz="1600" b="1" dirty="0"/>
          </a:p>
        </p:txBody>
      </p:sp>
      <p:sp>
        <p:nvSpPr>
          <p:cNvPr id="10" name="TextBox 9">
            <a:extLst>
              <a:ext uri="{FF2B5EF4-FFF2-40B4-BE49-F238E27FC236}">
                <a16:creationId xmlns:a16="http://schemas.microsoft.com/office/drawing/2014/main" id="{DCA428D3-F2D1-C36E-A35B-F1ACDEDCBE43}"/>
              </a:ext>
            </a:extLst>
          </p:cNvPr>
          <p:cNvSpPr txBox="1"/>
          <p:nvPr/>
        </p:nvSpPr>
        <p:spPr>
          <a:xfrm>
            <a:off x="5388114" y="5731920"/>
            <a:ext cx="1415772" cy="338554"/>
          </a:xfrm>
          <a:prstGeom prst="rect">
            <a:avLst/>
          </a:prstGeom>
          <a:solidFill>
            <a:schemeClr val="bg1"/>
          </a:solidFill>
        </p:spPr>
        <p:txBody>
          <a:bodyPr wrap="none" rtlCol="0">
            <a:spAutoFit/>
          </a:bodyPr>
          <a:lstStyle/>
          <a:p>
            <a:r>
              <a:rPr lang="en-US" sz="1600" b="1" dirty="0"/>
              <a:t>Log D-Dimer</a:t>
            </a:r>
          </a:p>
        </p:txBody>
      </p:sp>
      <p:grpSp>
        <p:nvGrpSpPr>
          <p:cNvPr id="13" name="Group 12">
            <a:extLst>
              <a:ext uri="{FF2B5EF4-FFF2-40B4-BE49-F238E27FC236}">
                <a16:creationId xmlns:a16="http://schemas.microsoft.com/office/drawing/2014/main" id="{55B4421A-C732-6CC1-D23F-F44A0DB83CBB}"/>
              </a:ext>
            </a:extLst>
          </p:cNvPr>
          <p:cNvGrpSpPr/>
          <p:nvPr/>
        </p:nvGrpSpPr>
        <p:grpSpPr>
          <a:xfrm>
            <a:off x="2821257" y="6096643"/>
            <a:ext cx="7860672" cy="338554"/>
            <a:chOff x="3267303" y="6275388"/>
            <a:chExt cx="7860672" cy="338554"/>
          </a:xfrm>
        </p:grpSpPr>
        <p:sp>
          <p:nvSpPr>
            <p:cNvPr id="7" name="TextBox 6">
              <a:extLst>
                <a:ext uri="{FF2B5EF4-FFF2-40B4-BE49-F238E27FC236}">
                  <a16:creationId xmlns:a16="http://schemas.microsoft.com/office/drawing/2014/main" id="{FE5E02AC-63A7-F6DC-3FA8-50D2785B603E}"/>
                </a:ext>
              </a:extLst>
            </p:cNvPr>
            <p:cNvSpPr txBox="1"/>
            <p:nvPr/>
          </p:nvSpPr>
          <p:spPr>
            <a:xfrm>
              <a:off x="4148252" y="6275388"/>
              <a:ext cx="6979723" cy="338554"/>
            </a:xfrm>
            <a:prstGeom prst="rect">
              <a:avLst/>
            </a:prstGeom>
            <a:noFill/>
          </p:spPr>
          <p:txBody>
            <a:bodyPr wrap="square" rtlCol="0">
              <a:spAutoFit/>
            </a:bodyPr>
            <a:lstStyle/>
            <a:p>
              <a:r>
                <a:rPr lang="en-US" sz="1600" dirty="0"/>
                <a:t>Fit        95% Confidence Limits                    95% Prediction Limits</a:t>
              </a:r>
            </a:p>
          </p:txBody>
        </p:sp>
        <p:cxnSp>
          <p:nvCxnSpPr>
            <p:cNvPr id="9" name="Straight Connector 8">
              <a:extLst>
                <a:ext uri="{FF2B5EF4-FFF2-40B4-BE49-F238E27FC236}">
                  <a16:creationId xmlns:a16="http://schemas.microsoft.com/office/drawing/2014/main" id="{D4B9458F-F1E0-D360-DE06-50AA14D659FE}"/>
                </a:ext>
              </a:extLst>
            </p:cNvPr>
            <p:cNvCxnSpPr/>
            <p:nvPr/>
          </p:nvCxnSpPr>
          <p:spPr>
            <a:xfrm>
              <a:off x="3267303" y="6440464"/>
              <a:ext cx="87323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FC7F6B-3DB8-A087-4044-2F93AB1E6071}"/>
                </a:ext>
              </a:extLst>
            </p:cNvPr>
            <p:cNvCxnSpPr/>
            <p:nvPr/>
          </p:nvCxnSpPr>
          <p:spPr>
            <a:xfrm>
              <a:off x="7188036" y="6447743"/>
              <a:ext cx="873238" cy="0"/>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FE7C77C-80BA-A612-D92B-279E489CB717}"/>
                </a:ext>
              </a:extLst>
            </p:cNvPr>
            <p:cNvSpPr/>
            <p:nvPr/>
          </p:nvSpPr>
          <p:spPr>
            <a:xfrm>
              <a:off x="4678855" y="6368614"/>
              <a:ext cx="178420" cy="178420"/>
            </a:xfrm>
            <a:prstGeom prst="rect">
              <a:avLst/>
            </a:prstGeom>
            <a:solidFill>
              <a:srgbClr val="B9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66255B88-A4B1-6ED6-9E1D-BDBF4ED17E71}"/>
              </a:ext>
            </a:extLst>
          </p:cNvPr>
          <p:cNvSpPr/>
          <p:nvPr/>
        </p:nvSpPr>
        <p:spPr>
          <a:xfrm>
            <a:off x="2709746" y="6126229"/>
            <a:ext cx="6979723" cy="29781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2ACC331-3EFD-CF1E-482A-546F7755AC81}"/>
              </a:ext>
            </a:extLst>
          </p:cNvPr>
          <p:cNvCxnSpPr/>
          <p:nvPr/>
        </p:nvCxnSpPr>
        <p:spPr>
          <a:xfrm>
            <a:off x="3923033" y="1184035"/>
            <a:ext cx="0" cy="42351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3E417C0-B6B4-EEC9-2866-D3376A9F75BE}"/>
              </a:ext>
            </a:extLst>
          </p:cNvPr>
          <p:cNvCxnSpPr>
            <a:cxnSpLocks/>
          </p:cNvCxnSpPr>
          <p:nvPr/>
        </p:nvCxnSpPr>
        <p:spPr>
          <a:xfrm flipH="1" flipV="1">
            <a:off x="3907630" y="5421181"/>
            <a:ext cx="4283999" cy="75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E7279C1-AD16-B1DE-3B8A-6B2639E5CD48}"/>
              </a:ext>
            </a:extLst>
          </p:cNvPr>
          <p:cNvSpPr txBox="1"/>
          <p:nvPr/>
        </p:nvSpPr>
        <p:spPr>
          <a:xfrm>
            <a:off x="3539032" y="4610763"/>
            <a:ext cx="298479" cy="338554"/>
          </a:xfrm>
          <a:prstGeom prst="rect">
            <a:avLst/>
          </a:prstGeom>
          <a:solidFill>
            <a:schemeClr val="bg1"/>
          </a:solidFill>
        </p:spPr>
        <p:txBody>
          <a:bodyPr wrap="none" rtlCol="0">
            <a:spAutoFit/>
          </a:bodyPr>
          <a:lstStyle/>
          <a:p>
            <a:pPr algn="r"/>
            <a:r>
              <a:rPr lang="en-US" sz="1600" b="1" dirty="0"/>
              <a:t>3</a:t>
            </a:r>
          </a:p>
        </p:txBody>
      </p:sp>
      <p:sp>
        <p:nvSpPr>
          <p:cNvPr id="25" name="TextBox 24">
            <a:extLst>
              <a:ext uri="{FF2B5EF4-FFF2-40B4-BE49-F238E27FC236}">
                <a16:creationId xmlns:a16="http://schemas.microsoft.com/office/drawing/2014/main" id="{BDEE87F7-0399-96B4-54EE-71F146E6F1E6}"/>
              </a:ext>
            </a:extLst>
          </p:cNvPr>
          <p:cNvSpPr txBox="1"/>
          <p:nvPr/>
        </p:nvSpPr>
        <p:spPr>
          <a:xfrm>
            <a:off x="3536981" y="3535982"/>
            <a:ext cx="298479" cy="338554"/>
          </a:xfrm>
          <a:prstGeom prst="rect">
            <a:avLst/>
          </a:prstGeom>
          <a:solidFill>
            <a:schemeClr val="bg1"/>
          </a:solidFill>
        </p:spPr>
        <p:txBody>
          <a:bodyPr wrap="none" rtlCol="0">
            <a:spAutoFit/>
          </a:bodyPr>
          <a:lstStyle/>
          <a:p>
            <a:pPr algn="r"/>
            <a:r>
              <a:rPr lang="en-US" sz="1600" b="1" dirty="0"/>
              <a:t>4</a:t>
            </a:r>
          </a:p>
        </p:txBody>
      </p:sp>
      <p:sp>
        <p:nvSpPr>
          <p:cNvPr id="26" name="TextBox 25">
            <a:extLst>
              <a:ext uri="{FF2B5EF4-FFF2-40B4-BE49-F238E27FC236}">
                <a16:creationId xmlns:a16="http://schemas.microsoft.com/office/drawing/2014/main" id="{047A9834-2035-7D0E-16A0-6398196FA82A}"/>
              </a:ext>
            </a:extLst>
          </p:cNvPr>
          <p:cNvSpPr txBox="1"/>
          <p:nvPr/>
        </p:nvSpPr>
        <p:spPr>
          <a:xfrm>
            <a:off x="3537035" y="2462644"/>
            <a:ext cx="298479" cy="338554"/>
          </a:xfrm>
          <a:prstGeom prst="rect">
            <a:avLst/>
          </a:prstGeom>
          <a:solidFill>
            <a:schemeClr val="bg1"/>
          </a:solidFill>
        </p:spPr>
        <p:txBody>
          <a:bodyPr wrap="none" rtlCol="0">
            <a:spAutoFit/>
          </a:bodyPr>
          <a:lstStyle/>
          <a:p>
            <a:pPr algn="r"/>
            <a:r>
              <a:rPr lang="en-US" sz="1600" b="1" dirty="0"/>
              <a:t>5</a:t>
            </a:r>
          </a:p>
        </p:txBody>
      </p:sp>
      <p:sp>
        <p:nvSpPr>
          <p:cNvPr id="27" name="TextBox 26">
            <a:extLst>
              <a:ext uri="{FF2B5EF4-FFF2-40B4-BE49-F238E27FC236}">
                <a16:creationId xmlns:a16="http://schemas.microsoft.com/office/drawing/2014/main" id="{916A7F22-22AB-23AE-0215-D2C9D1A5F526}"/>
              </a:ext>
            </a:extLst>
          </p:cNvPr>
          <p:cNvSpPr txBox="1"/>
          <p:nvPr/>
        </p:nvSpPr>
        <p:spPr>
          <a:xfrm>
            <a:off x="3538509" y="1395757"/>
            <a:ext cx="298479" cy="338554"/>
          </a:xfrm>
          <a:prstGeom prst="rect">
            <a:avLst/>
          </a:prstGeom>
          <a:solidFill>
            <a:schemeClr val="bg1"/>
          </a:solidFill>
        </p:spPr>
        <p:txBody>
          <a:bodyPr wrap="none" rtlCol="0">
            <a:spAutoFit/>
          </a:bodyPr>
          <a:lstStyle/>
          <a:p>
            <a:pPr algn="r"/>
            <a:r>
              <a:rPr lang="en-US" sz="1600" b="1" dirty="0"/>
              <a:t>6</a:t>
            </a:r>
          </a:p>
        </p:txBody>
      </p:sp>
      <p:sp>
        <p:nvSpPr>
          <p:cNvPr id="28" name="TextBox 27">
            <a:extLst>
              <a:ext uri="{FF2B5EF4-FFF2-40B4-BE49-F238E27FC236}">
                <a16:creationId xmlns:a16="http://schemas.microsoft.com/office/drawing/2014/main" id="{A61B5F72-D750-EF6D-0485-0E55ADFDC7D8}"/>
              </a:ext>
            </a:extLst>
          </p:cNvPr>
          <p:cNvSpPr txBox="1"/>
          <p:nvPr/>
        </p:nvSpPr>
        <p:spPr>
          <a:xfrm>
            <a:off x="4136560" y="5500404"/>
            <a:ext cx="298479" cy="338554"/>
          </a:xfrm>
          <a:prstGeom prst="rect">
            <a:avLst/>
          </a:prstGeom>
          <a:solidFill>
            <a:schemeClr val="bg1"/>
          </a:solidFill>
        </p:spPr>
        <p:txBody>
          <a:bodyPr wrap="none" rtlCol="0">
            <a:spAutoFit/>
          </a:bodyPr>
          <a:lstStyle/>
          <a:p>
            <a:pPr algn="ctr"/>
            <a:r>
              <a:rPr lang="en-US" sz="1600" b="1" dirty="0"/>
              <a:t>4</a:t>
            </a:r>
          </a:p>
        </p:txBody>
      </p:sp>
      <p:sp>
        <p:nvSpPr>
          <p:cNvPr id="30" name="TextBox 29">
            <a:extLst>
              <a:ext uri="{FF2B5EF4-FFF2-40B4-BE49-F238E27FC236}">
                <a16:creationId xmlns:a16="http://schemas.microsoft.com/office/drawing/2014/main" id="{143376E1-3B32-6999-7023-11EC57D1F3B5}"/>
              </a:ext>
            </a:extLst>
          </p:cNvPr>
          <p:cNvSpPr txBox="1"/>
          <p:nvPr/>
        </p:nvSpPr>
        <p:spPr>
          <a:xfrm>
            <a:off x="5592304" y="5498540"/>
            <a:ext cx="298479" cy="338554"/>
          </a:xfrm>
          <a:prstGeom prst="rect">
            <a:avLst/>
          </a:prstGeom>
          <a:solidFill>
            <a:schemeClr val="bg1"/>
          </a:solidFill>
        </p:spPr>
        <p:txBody>
          <a:bodyPr wrap="none" rtlCol="0">
            <a:spAutoFit/>
          </a:bodyPr>
          <a:lstStyle/>
          <a:p>
            <a:pPr algn="ctr"/>
            <a:r>
              <a:rPr lang="en-US" sz="1600" b="1" dirty="0"/>
              <a:t>6</a:t>
            </a:r>
          </a:p>
        </p:txBody>
      </p:sp>
      <p:sp>
        <p:nvSpPr>
          <p:cNvPr id="31" name="TextBox 30">
            <a:extLst>
              <a:ext uri="{FF2B5EF4-FFF2-40B4-BE49-F238E27FC236}">
                <a16:creationId xmlns:a16="http://schemas.microsoft.com/office/drawing/2014/main" id="{D130E06B-A4D1-2828-6C14-654BC8297A84}"/>
              </a:ext>
            </a:extLst>
          </p:cNvPr>
          <p:cNvSpPr txBox="1"/>
          <p:nvPr/>
        </p:nvSpPr>
        <p:spPr>
          <a:xfrm>
            <a:off x="7050624" y="5500797"/>
            <a:ext cx="298479" cy="338554"/>
          </a:xfrm>
          <a:prstGeom prst="rect">
            <a:avLst/>
          </a:prstGeom>
          <a:solidFill>
            <a:schemeClr val="bg1"/>
          </a:solidFill>
        </p:spPr>
        <p:txBody>
          <a:bodyPr wrap="none" rtlCol="0">
            <a:spAutoFit/>
          </a:bodyPr>
          <a:lstStyle/>
          <a:p>
            <a:pPr algn="ctr"/>
            <a:r>
              <a:rPr lang="en-US" sz="1600" b="1" dirty="0"/>
              <a:t>8</a:t>
            </a:r>
          </a:p>
        </p:txBody>
      </p:sp>
      <p:sp>
        <p:nvSpPr>
          <p:cNvPr id="22" name="Footer Placeholder 21">
            <a:extLst>
              <a:ext uri="{FF2B5EF4-FFF2-40B4-BE49-F238E27FC236}">
                <a16:creationId xmlns:a16="http://schemas.microsoft.com/office/drawing/2014/main" id="{AF7EB939-4739-7C80-4898-02BF20F33715}"/>
              </a:ext>
            </a:extLst>
          </p:cNvPr>
          <p:cNvSpPr>
            <a:spLocks noGrp="1"/>
          </p:cNvSpPr>
          <p:nvPr>
            <p:ph type="ftr" sz="quarter" idx="3"/>
          </p:nvPr>
        </p:nvSpPr>
        <p:spPr/>
        <p:txBody>
          <a:bodyPr/>
          <a:lstStyle/>
          <a:p>
            <a:r>
              <a:rPr lang="en-US" altLang="en-US" sz="1200" dirty="0">
                <a:latin typeface="Arial" panose="020B0604020202020204" pitchFamily="34" charset="0"/>
              </a:rPr>
              <a:t>Weitz IC, et al. </a:t>
            </a:r>
            <a:r>
              <a:rPr lang="en-US" altLang="en-US" sz="1200" i="1" dirty="0" err="1">
                <a:latin typeface="Arial" panose="020B0604020202020204" pitchFamily="34" charset="0"/>
              </a:rPr>
              <a:t>Thromb</a:t>
            </a:r>
            <a:r>
              <a:rPr lang="en-US" altLang="en-US" sz="1200" i="1" dirty="0">
                <a:latin typeface="Arial" panose="020B0604020202020204" pitchFamily="34" charset="0"/>
              </a:rPr>
              <a:t> Res</a:t>
            </a:r>
            <a:r>
              <a:rPr lang="en-US" altLang="en-US" sz="1200" dirty="0">
                <a:latin typeface="Arial" panose="020B0604020202020204" pitchFamily="34" charset="0"/>
              </a:rPr>
              <a:t>. 2012;130(3):361-8. </a:t>
            </a:r>
            <a:endParaRPr lang="en-US" altLang="en-US" sz="1200" b="1" dirty="0"/>
          </a:p>
        </p:txBody>
      </p:sp>
      <p:sp>
        <p:nvSpPr>
          <p:cNvPr id="12" name="TextBox 11">
            <a:extLst>
              <a:ext uri="{FF2B5EF4-FFF2-40B4-BE49-F238E27FC236}">
                <a16:creationId xmlns:a16="http://schemas.microsoft.com/office/drawing/2014/main" id="{60A1A8CF-1CE2-08A7-6100-81FB98765046}"/>
              </a:ext>
            </a:extLst>
          </p:cNvPr>
          <p:cNvSpPr txBox="1"/>
          <p:nvPr/>
        </p:nvSpPr>
        <p:spPr>
          <a:xfrm>
            <a:off x="4690006" y="920393"/>
            <a:ext cx="2811988" cy="338554"/>
          </a:xfrm>
          <a:prstGeom prst="rect">
            <a:avLst/>
          </a:prstGeom>
          <a:solidFill>
            <a:schemeClr val="bg1"/>
          </a:solidFill>
        </p:spPr>
        <p:txBody>
          <a:bodyPr wrap="none" rtlCol="0">
            <a:spAutoFit/>
          </a:bodyPr>
          <a:lstStyle/>
          <a:p>
            <a:r>
              <a:rPr lang="en-US" sz="1600" b="1" dirty="0"/>
              <a:t>Fit Plot for </a:t>
            </a:r>
            <a:r>
              <a:rPr lang="en-US" sz="1600" b="1" dirty="0" err="1"/>
              <a:t>Plt</a:t>
            </a:r>
            <a:r>
              <a:rPr lang="en-US" sz="1600" b="1" dirty="0"/>
              <a:t> and D-Dimer</a:t>
            </a:r>
          </a:p>
        </p:txBody>
      </p:sp>
    </p:spTree>
  </p:cSld>
  <p:clrMapOvr>
    <a:masterClrMapping/>
  </p:clrMapOvr>
  <mc:AlternateContent xmlns:mc="http://schemas.openxmlformats.org/markup-compatibility/2006" xmlns:p14="http://schemas.microsoft.com/office/powerpoint/2010/main">
    <mc:Choice Requires="p14">
      <p:transition p14:dur="0" advTm="13168"/>
    </mc:Choice>
    <mc:Fallback xmlns="">
      <p:transition advTm="1316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5">
            <a:extLst>
              <a:ext uri="{FF2B5EF4-FFF2-40B4-BE49-F238E27FC236}">
                <a16:creationId xmlns:a16="http://schemas.microsoft.com/office/drawing/2014/main" id="{C1AE776A-8F01-E87A-E680-4FF181B87E06}"/>
              </a:ext>
            </a:extLst>
          </p:cNvPr>
          <p:cNvSpPr>
            <a:spLocks noGrp="1"/>
          </p:cNvSpPr>
          <p:nvPr>
            <p:ph type="title"/>
          </p:nvPr>
        </p:nvSpPr>
        <p:spPr/>
        <p:txBody>
          <a:bodyPr/>
          <a:lstStyle/>
          <a:p>
            <a:r>
              <a:rPr lang="en-US" altLang="en-US"/>
              <a:t>Clinical Benefits in Patients With PNH</a:t>
            </a:r>
          </a:p>
        </p:txBody>
      </p:sp>
      <p:sp>
        <p:nvSpPr>
          <p:cNvPr id="272387" name="Rectangle 66">
            <a:extLst>
              <a:ext uri="{FF2B5EF4-FFF2-40B4-BE49-F238E27FC236}">
                <a16:creationId xmlns:a16="http://schemas.microsoft.com/office/drawing/2014/main" id="{7AB125B8-77BC-F481-BF72-300A0B5FE77C}"/>
              </a:ext>
            </a:extLst>
          </p:cNvPr>
          <p:cNvSpPr>
            <a:spLocks noChangeArrowheads="1"/>
          </p:cNvSpPr>
          <p:nvPr/>
        </p:nvSpPr>
        <p:spPr bwMode="auto">
          <a:xfrm>
            <a:off x="-890588" y="3001963"/>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solidFill>
                  <a:srgbClr val="FFFFFF"/>
                </a:solidFill>
              </a:rPr>
              <a:t>2</a:t>
            </a:r>
          </a:p>
        </p:txBody>
      </p:sp>
      <p:sp>
        <p:nvSpPr>
          <p:cNvPr id="272388" name="Rectangle 67">
            <a:extLst>
              <a:ext uri="{FF2B5EF4-FFF2-40B4-BE49-F238E27FC236}">
                <a16:creationId xmlns:a16="http://schemas.microsoft.com/office/drawing/2014/main" id="{A5D44640-44C9-AC51-86DE-E50D904B7318}"/>
              </a:ext>
            </a:extLst>
          </p:cNvPr>
          <p:cNvSpPr>
            <a:spLocks noChangeArrowheads="1"/>
          </p:cNvSpPr>
          <p:nvPr/>
        </p:nvSpPr>
        <p:spPr bwMode="auto">
          <a:xfrm>
            <a:off x="8776394" y="5224868"/>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t>4</a:t>
            </a:r>
          </a:p>
        </p:txBody>
      </p:sp>
      <p:sp>
        <p:nvSpPr>
          <p:cNvPr id="272389" name="Rectangle 68">
            <a:extLst>
              <a:ext uri="{FF2B5EF4-FFF2-40B4-BE49-F238E27FC236}">
                <a16:creationId xmlns:a16="http://schemas.microsoft.com/office/drawing/2014/main" id="{575BA240-BAE7-EBE7-0AD6-950600E42F17}"/>
              </a:ext>
            </a:extLst>
          </p:cNvPr>
          <p:cNvSpPr>
            <a:spLocks noChangeArrowheads="1"/>
          </p:cNvSpPr>
          <p:nvPr/>
        </p:nvSpPr>
        <p:spPr bwMode="auto">
          <a:xfrm>
            <a:off x="9398694" y="5224868"/>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t>6</a:t>
            </a:r>
          </a:p>
        </p:txBody>
      </p:sp>
      <p:sp>
        <p:nvSpPr>
          <p:cNvPr id="272390" name="Rectangle 69">
            <a:extLst>
              <a:ext uri="{FF2B5EF4-FFF2-40B4-BE49-F238E27FC236}">
                <a16:creationId xmlns:a16="http://schemas.microsoft.com/office/drawing/2014/main" id="{E61A8DD3-71A6-8E4B-4D2F-3583CACD3AAD}"/>
              </a:ext>
            </a:extLst>
          </p:cNvPr>
          <p:cNvSpPr>
            <a:spLocks noChangeArrowheads="1"/>
          </p:cNvSpPr>
          <p:nvPr/>
        </p:nvSpPr>
        <p:spPr bwMode="auto">
          <a:xfrm>
            <a:off x="10020994" y="5224868"/>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t>8</a:t>
            </a:r>
          </a:p>
        </p:txBody>
      </p:sp>
      <p:sp>
        <p:nvSpPr>
          <p:cNvPr id="272391" name="Rectangle 70">
            <a:extLst>
              <a:ext uri="{FF2B5EF4-FFF2-40B4-BE49-F238E27FC236}">
                <a16:creationId xmlns:a16="http://schemas.microsoft.com/office/drawing/2014/main" id="{5F199E8A-2591-BA25-84F8-AC3FC4917D03}"/>
              </a:ext>
            </a:extLst>
          </p:cNvPr>
          <p:cNvSpPr>
            <a:spLocks noChangeArrowheads="1"/>
          </p:cNvSpPr>
          <p:nvPr/>
        </p:nvSpPr>
        <p:spPr bwMode="auto">
          <a:xfrm>
            <a:off x="10590907" y="5224868"/>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t>10</a:t>
            </a:r>
          </a:p>
        </p:txBody>
      </p:sp>
      <p:sp>
        <p:nvSpPr>
          <p:cNvPr id="272392" name="Rectangle 71">
            <a:extLst>
              <a:ext uri="{FF2B5EF4-FFF2-40B4-BE49-F238E27FC236}">
                <a16:creationId xmlns:a16="http://schemas.microsoft.com/office/drawing/2014/main" id="{96F65627-CFDC-13B2-091A-3ED5ADF818F2}"/>
              </a:ext>
            </a:extLst>
          </p:cNvPr>
          <p:cNvSpPr>
            <a:spLocks noChangeArrowheads="1"/>
          </p:cNvSpPr>
          <p:nvPr/>
        </p:nvSpPr>
        <p:spPr bwMode="auto">
          <a:xfrm>
            <a:off x="7282557" y="4531131"/>
            <a:ext cx="1984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t>20</a:t>
            </a:r>
          </a:p>
        </p:txBody>
      </p:sp>
      <p:sp>
        <p:nvSpPr>
          <p:cNvPr id="272393" name="Rectangle 72">
            <a:extLst>
              <a:ext uri="{FF2B5EF4-FFF2-40B4-BE49-F238E27FC236}">
                <a16:creationId xmlns:a16="http://schemas.microsoft.com/office/drawing/2014/main" id="{E335BF0C-ED91-82DD-D122-9550FC31E633}"/>
              </a:ext>
            </a:extLst>
          </p:cNvPr>
          <p:cNvSpPr>
            <a:spLocks noChangeArrowheads="1"/>
          </p:cNvSpPr>
          <p:nvPr/>
        </p:nvSpPr>
        <p:spPr bwMode="auto">
          <a:xfrm>
            <a:off x="7282557" y="4018369"/>
            <a:ext cx="198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t>40</a:t>
            </a:r>
          </a:p>
        </p:txBody>
      </p:sp>
      <p:sp>
        <p:nvSpPr>
          <p:cNvPr id="272394" name="Rectangle 73">
            <a:extLst>
              <a:ext uri="{FF2B5EF4-FFF2-40B4-BE49-F238E27FC236}">
                <a16:creationId xmlns:a16="http://schemas.microsoft.com/office/drawing/2014/main" id="{05FC1B3B-D19D-FFB0-55BB-7073A2C410B2}"/>
              </a:ext>
            </a:extLst>
          </p:cNvPr>
          <p:cNvSpPr>
            <a:spLocks noChangeArrowheads="1"/>
          </p:cNvSpPr>
          <p:nvPr/>
        </p:nvSpPr>
        <p:spPr bwMode="auto">
          <a:xfrm>
            <a:off x="7282557" y="3505606"/>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t>60</a:t>
            </a:r>
          </a:p>
        </p:txBody>
      </p:sp>
      <p:sp>
        <p:nvSpPr>
          <p:cNvPr id="272395" name="Rectangle 74">
            <a:extLst>
              <a:ext uri="{FF2B5EF4-FFF2-40B4-BE49-F238E27FC236}">
                <a16:creationId xmlns:a16="http://schemas.microsoft.com/office/drawing/2014/main" id="{7F019128-09C1-B61C-B926-36F9E49E1523}"/>
              </a:ext>
            </a:extLst>
          </p:cNvPr>
          <p:cNvSpPr>
            <a:spLocks noChangeArrowheads="1"/>
          </p:cNvSpPr>
          <p:nvPr/>
        </p:nvSpPr>
        <p:spPr bwMode="auto">
          <a:xfrm>
            <a:off x="7282557" y="2992844"/>
            <a:ext cx="198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t>80</a:t>
            </a:r>
          </a:p>
        </p:txBody>
      </p:sp>
      <p:sp>
        <p:nvSpPr>
          <p:cNvPr id="272396" name="Rectangle 75">
            <a:extLst>
              <a:ext uri="{FF2B5EF4-FFF2-40B4-BE49-F238E27FC236}">
                <a16:creationId xmlns:a16="http://schemas.microsoft.com/office/drawing/2014/main" id="{3A6D54DC-4C27-9E8D-1DC1-DC43DF0ED858}"/>
              </a:ext>
            </a:extLst>
          </p:cNvPr>
          <p:cNvSpPr>
            <a:spLocks noChangeArrowheads="1"/>
          </p:cNvSpPr>
          <p:nvPr/>
        </p:nvSpPr>
        <p:spPr bwMode="auto">
          <a:xfrm>
            <a:off x="7182543" y="2480081"/>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t>100</a:t>
            </a:r>
          </a:p>
        </p:txBody>
      </p:sp>
      <p:sp>
        <p:nvSpPr>
          <p:cNvPr id="272397" name="Rectangle 76">
            <a:extLst>
              <a:ext uri="{FF2B5EF4-FFF2-40B4-BE49-F238E27FC236}">
                <a16:creationId xmlns:a16="http://schemas.microsoft.com/office/drawing/2014/main" id="{F74EDA5B-9408-FAB7-2F9D-BB6916541D63}"/>
              </a:ext>
            </a:extLst>
          </p:cNvPr>
          <p:cNvSpPr>
            <a:spLocks noChangeArrowheads="1"/>
          </p:cNvSpPr>
          <p:nvPr/>
        </p:nvSpPr>
        <p:spPr bwMode="auto">
          <a:xfrm>
            <a:off x="8640271" y="5563006"/>
            <a:ext cx="9278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solidFill>
                  <a:schemeClr val="tx2"/>
                </a:solidFill>
              </a:rPr>
              <a:t>Time, years</a:t>
            </a:r>
          </a:p>
        </p:txBody>
      </p:sp>
      <p:sp>
        <p:nvSpPr>
          <p:cNvPr id="272398" name="Rectangle 77">
            <a:extLst>
              <a:ext uri="{FF2B5EF4-FFF2-40B4-BE49-F238E27FC236}">
                <a16:creationId xmlns:a16="http://schemas.microsoft.com/office/drawing/2014/main" id="{EE4B7DE8-B3B9-B34C-90B4-F4088577082E}"/>
              </a:ext>
            </a:extLst>
          </p:cNvPr>
          <p:cNvSpPr>
            <a:spLocks noChangeArrowheads="1"/>
          </p:cNvSpPr>
          <p:nvPr/>
        </p:nvSpPr>
        <p:spPr bwMode="auto">
          <a:xfrm rot="16200000">
            <a:off x="6079842" y="3662997"/>
            <a:ext cx="1843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solidFill>
                  <a:schemeClr val="tx2"/>
                </a:solidFill>
              </a:rPr>
              <a:t>Cumulative Survival, %</a:t>
            </a:r>
          </a:p>
        </p:txBody>
      </p:sp>
      <p:sp>
        <p:nvSpPr>
          <p:cNvPr id="272404" name="Rectangle 71">
            <a:extLst>
              <a:ext uri="{FF2B5EF4-FFF2-40B4-BE49-F238E27FC236}">
                <a16:creationId xmlns:a16="http://schemas.microsoft.com/office/drawing/2014/main" id="{5BA3E236-377A-FAB1-2872-890599C1A056}"/>
              </a:ext>
            </a:extLst>
          </p:cNvPr>
          <p:cNvSpPr>
            <a:spLocks noChangeArrowheads="1"/>
          </p:cNvSpPr>
          <p:nvPr/>
        </p:nvSpPr>
        <p:spPr bwMode="auto">
          <a:xfrm>
            <a:off x="7382569" y="5029606"/>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solidFill>
                  <a:srgbClr val="FFFFFF"/>
                </a:solidFill>
              </a:rPr>
              <a:t>0</a:t>
            </a:r>
          </a:p>
        </p:txBody>
      </p:sp>
      <p:sp>
        <p:nvSpPr>
          <p:cNvPr id="272405" name="Rectangle 66">
            <a:extLst>
              <a:ext uri="{FF2B5EF4-FFF2-40B4-BE49-F238E27FC236}">
                <a16:creationId xmlns:a16="http://schemas.microsoft.com/office/drawing/2014/main" id="{0FA62813-F143-96BC-E863-EC3C6463BF0B}"/>
              </a:ext>
            </a:extLst>
          </p:cNvPr>
          <p:cNvSpPr>
            <a:spLocks noChangeArrowheads="1"/>
          </p:cNvSpPr>
          <p:nvPr/>
        </p:nvSpPr>
        <p:spPr bwMode="auto">
          <a:xfrm>
            <a:off x="7533382" y="5224868"/>
            <a:ext cx="9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solidFill>
                  <a:srgbClr val="FFFFFF"/>
                </a:solidFill>
              </a:rPr>
              <a:t>0</a:t>
            </a:r>
          </a:p>
        </p:txBody>
      </p:sp>
      <p:grpSp>
        <p:nvGrpSpPr>
          <p:cNvPr id="272406" name="Group 360">
            <a:extLst>
              <a:ext uri="{FF2B5EF4-FFF2-40B4-BE49-F238E27FC236}">
                <a16:creationId xmlns:a16="http://schemas.microsoft.com/office/drawing/2014/main" id="{4E16D493-61EF-6FFE-71E1-20AE30EA1284}"/>
              </a:ext>
            </a:extLst>
          </p:cNvPr>
          <p:cNvGrpSpPr>
            <a:grpSpLocks/>
          </p:cNvGrpSpPr>
          <p:nvPr/>
        </p:nvGrpSpPr>
        <p:grpSpPr bwMode="auto">
          <a:xfrm>
            <a:off x="7622281" y="2527706"/>
            <a:ext cx="3078162" cy="525462"/>
            <a:chOff x="1282088" y="1263498"/>
            <a:chExt cx="6664227" cy="930623"/>
          </a:xfrm>
        </p:grpSpPr>
        <p:sp>
          <p:nvSpPr>
            <p:cNvPr id="272514" name="Line 100">
              <a:extLst>
                <a:ext uri="{FF2B5EF4-FFF2-40B4-BE49-F238E27FC236}">
                  <a16:creationId xmlns:a16="http://schemas.microsoft.com/office/drawing/2014/main" id="{5EA44FC7-F27A-8B1B-8EAC-2B53308C6491}"/>
                </a:ext>
              </a:extLst>
            </p:cNvPr>
            <p:cNvSpPr>
              <a:spLocks noChangeShapeType="1"/>
            </p:cNvSpPr>
            <p:nvPr/>
          </p:nvSpPr>
          <p:spPr bwMode="auto">
            <a:xfrm>
              <a:off x="1282088" y="1354595"/>
              <a:ext cx="2063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15" name="Line 101">
              <a:extLst>
                <a:ext uri="{FF2B5EF4-FFF2-40B4-BE49-F238E27FC236}">
                  <a16:creationId xmlns:a16="http://schemas.microsoft.com/office/drawing/2014/main" id="{E8352824-397F-FA0C-EA17-781DCAEE9B30}"/>
                </a:ext>
              </a:extLst>
            </p:cNvPr>
            <p:cNvSpPr>
              <a:spLocks noChangeShapeType="1"/>
            </p:cNvSpPr>
            <p:nvPr/>
          </p:nvSpPr>
          <p:spPr bwMode="auto">
            <a:xfrm flipV="1">
              <a:off x="1302726"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16" name="Line 102">
              <a:extLst>
                <a:ext uri="{FF2B5EF4-FFF2-40B4-BE49-F238E27FC236}">
                  <a16:creationId xmlns:a16="http://schemas.microsoft.com/office/drawing/2014/main" id="{B7EC944E-CFA0-61A5-72B1-D7C476BACCEB}"/>
                </a:ext>
              </a:extLst>
            </p:cNvPr>
            <p:cNvSpPr>
              <a:spLocks noChangeShapeType="1"/>
            </p:cNvSpPr>
            <p:nvPr/>
          </p:nvSpPr>
          <p:spPr bwMode="auto">
            <a:xfrm>
              <a:off x="1302726" y="1354595"/>
              <a:ext cx="317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17" name="Line 103">
              <a:extLst>
                <a:ext uri="{FF2B5EF4-FFF2-40B4-BE49-F238E27FC236}">
                  <a16:creationId xmlns:a16="http://schemas.microsoft.com/office/drawing/2014/main" id="{D2F2455E-7D65-3F3E-551B-A851227A4951}"/>
                </a:ext>
              </a:extLst>
            </p:cNvPr>
            <p:cNvSpPr>
              <a:spLocks noChangeShapeType="1"/>
            </p:cNvSpPr>
            <p:nvPr/>
          </p:nvSpPr>
          <p:spPr bwMode="auto">
            <a:xfrm flipV="1">
              <a:off x="1305901"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18" name="Line 104">
              <a:extLst>
                <a:ext uri="{FF2B5EF4-FFF2-40B4-BE49-F238E27FC236}">
                  <a16:creationId xmlns:a16="http://schemas.microsoft.com/office/drawing/2014/main" id="{5B471E43-0C83-0799-8998-33BFEA77B73D}"/>
                </a:ext>
              </a:extLst>
            </p:cNvPr>
            <p:cNvSpPr>
              <a:spLocks noChangeShapeType="1"/>
            </p:cNvSpPr>
            <p:nvPr/>
          </p:nvSpPr>
          <p:spPr bwMode="auto">
            <a:xfrm>
              <a:off x="1305901" y="1354595"/>
              <a:ext cx="2222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19" name="Line 105">
              <a:extLst>
                <a:ext uri="{FF2B5EF4-FFF2-40B4-BE49-F238E27FC236}">
                  <a16:creationId xmlns:a16="http://schemas.microsoft.com/office/drawing/2014/main" id="{988A27B2-E6AF-D265-98F3-291293F433FE}"/>
                </a:ext>
              </a:extLst>
            </p:cNvPr>
            <p:cNvSpPr>
              <a:spLocks noChangeShapeType="1"/>
            </p:cNvSpPr>
            <p:nvPr/>
          </p:nvSpPr>
          <p:spPr bwMode="auto">
            <a:xfrm flipV="1">
              <a:off x="1328125"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0" name="Line 106">
              <a:extLst>
                <a:ext uri="{FF2B5EF4-FFF2-40B4-BE49-F238E27FC236}">
                  <a16:creationId xmlns:a16="http://schemas.microsoft.com/office/drawing/2014/main" id="{0B32D5F0-F2F6-9C84-D0D8-1A06F00F565D}"/>
                </a:ext>
              </a:extLst>
            </p:cNvPr>
            <p:cNvSpPr>
              <a:spLocks noChangeShapeType="1"/>
            </p:cNvSpPr>
            <p:nvPr/>
          </p:nvSpPr>
          <p:spPr bwMode="auto">
            <a:xfrm>
              <a:off x="1328125" y="1354595"/>
              <a:ext cx="317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1" name="Line 107">
              <a:extLst>
                <a:ext uri="{FF2B5EF4-FFF2-40B4-BE49-F238E27FC236}">
                  <a16:creationId xmlns:a16="http://schemas.microsoft.com/office/drawing/2014/main" id="{FA9BBBF7-6EC0-1A4B-2E64-D024940A3A1C}"/>
                </a:ext>
              </a:extLst>
            </p:cNvPr>
            <p:cNvSpPr>
              <a:spLocks noChangeShapeType="1"/>
            </p:cNvSpPr>
            <p:nvPr/>
          </p:nvSpPr>
          <p:spPr bwMode="auto">
            <a:xfrm flipV="1">
              <a:off x="1331300"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2" name="Line 108">
              <a:extLst>
                <a:ext uri="{FF2B5EF4-FFF2-40B4-BE49-F238E27FC236}">
                  <a16:creationId xmlns:a16="http://schemas.microsoft.com/office/drawing/2014/main" id="{D9A625F9-4C20-79AA-DE44-AA9E6860DD99}"/>
                </a:ext>
              </a:extLst>
            </p:cNvPr>
            <p:cNvSpPr>
              <a:spLocks noChangeShapeType="1"/>
            </p:cNvSpPr>
            <p:nvPr/>
          </p:nvSpPr>
          <p:spPr bwMode="auto">
            <a:xfrm>
              <a:off x="1331300" y="1354595"/>
              <a:ext cx="1111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3" name="Line 109">
              <a:extLst>
                <a:ext uri="{FF2B5EF4-FFF2-40B4-BE49-F238E27FC236}">
                  <a16:creationId xmlns:a16="http://schemas.microsoft.com/office/drawing/2014/main" id="{BAF94424-82D7-F7CB-A29C-4B5B574EB878}"/>
                </a:ext>
              </a:extLst>
            </p:cNvPr>
            <p:cNvSpPr>
              <a:spLocks noChangeShapeType="1"/>
            </p:cNvSpPr>
            <p:nvPr/>
          </p:nvSpPr>
          <p:spPr bwMode="auto">
            <a:xfrm flipV="1">
              <a:off x="1342412" y="1263498"/>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4" name="Line 110">
              <a:extLst>
                <a:ext uri="{FF2B5EF4-FFF2-40B4-BE49-F238E27FC236}">
                  <a16:creationId xmlns:a16="http://schemas.microsoft.com/office/drawing/2014/main" id="{349925F0-2C86-0E7D-314D-ED4DDBDC236F}"/>
                </a:ext>
              </a:extLst>
            </p:cNvPr>
            <p:cNvSpPr>
              <a:spLocks noChangeShapeType="1"/>
            </p:cNvSpPr>
            <p:nvPr/>
          </p:nvSpPr>
          <p:spPr bwMode="auto">
            <a:xfrm>
              <a:off x="1342412" y="1354595"/>
              <a:ext cx="41274"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5" name="Line 111">
              <a:extLst>
                <a:ext uri="{FF2B5EF4-FFF2-40B4-BE49-F238E27FC236}">
                  <a16:creationId xmlns:a16="http://schemas.microsoft.com/office/drawing/2014/main" id="{7665FF34-9CD3-FD1F-A081-9F080F2A7708}"/>
                </a:ext>
              </a:extLst>
            </p:cNvPr>
            <p:cNvSpPr>
              <a:spLocks noChangeShapeType="1"/>
            </p:cNvSpPr>
            <p:nvPr/>
          </p:nvSpPr>
          <p:spPr bwMode="auto">
            <a:xfrm flipV="1">
              <a:off x="1383687" y="1263498"/>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6" name="Line 112">
              <a:extLst>
                <a:ext uri="{FF2B5EF4-FFF2-40B4-BE49-F238E27FC236}">
                  <a16:creationId xmlns:a16="http://schemas.microsoft.com/office/drawing/2014/main" id="{EC9ACC19-A96C-C9DB-EEF6-804EE89A7866}"/>
                </a:ext>
              </a:extLst>
            </p:cNvPr>
            <p:cNvSpPr>
              <a:spLocks noChangeShapeType="1"/>
            </p:cNvSpPr>
            <p:nvPr/>
          </p:nvSpPr>
          <p:spPr bwMode="auto">
            <a:xfrm>
              <a:off x="1383687" y="1354595"/>
              <a:ext cx="952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7" name="Line 113">
              <a:extLst>
                <a:ext uri="{FF2B5EF4-FFF2-40B4-BE49-F238E27FC236}">
                  <a16:creationId xmlns:a16="http://schemas.microsoft.com/office/drawing/2014/main" id="{7C7108E4-77BF-6CB7-9522-A1A211B653E8}"/>
                </a:ext>
              </a:extLst>
            </p:cNvPr>
            <p:cNvSpPr>
              <a:spLocks noChangeShapeType="1"/>
            </p:cNvSpPr>
            <p:nvPr/>
          </p:nvSpPr>
          <p:spPr bwMode="auto">
            <a:xfrm flipV="1">
              <a:off x="1393211" y="1263498"/>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8" name="Line 114">
              <a:extLst>
                <a:ext uri="{FF2B5EF4-FFF2-40B4-BE49-F238E27FC236}">
                  <a16:creationId xmlns:a16="http://schemas.microsoft.com/office/drawing/2014/main" id="{2290117B-C77A-A957-EEF2-05BC4476D968}"/>
                </a:ext>
              </a:extLst>
            </p:cNvPr>
            <p:cNvSpPr>
              <a:spLocks noChangeShapeType="1"/>
            </p:cNvSpPr>
            <p:nvPr/>
          </p:nvSpPr>
          <p:spPr bwMode="auto">
            <a:xfrm>
              <a:off x="1393211" y="1354595"/>
              <a:ext cx="23813"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29" name="Line 115">
              <a:extLst>
                <a:ext uri="{FF2B5EF4-FFF2-40B4-BE49-F238E27FC236}">
                  <a16:creationId xmlns:a16="http://schemas.microsoft.com/office/drawing/2014/main" id="{568393E1-3C5A-5993-034C-21A0F74E8229}"/>
                </a:ext>
              </a:extLst>
            </p:cNvPr>
            <p:cNvSpPr>
              <a:spLocks noChangeShapeType="1"/>
            </p:cNvSpPr>
            <p:nvPr/>
          </p:nvSpPr>
          <p:spPr bwMode="auto">
            <a:xfrm flipV="1">
              <a:off x="1417024"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0" name="Line 116">
              <a:extLst>
                <a:ext uri="{FF2B5EF4-FFF2-40B4-BE49-F238E27FC236}">
                  <a16:creationId xmlns:a16="http://schemas.microsoft.com/office/drawing/2014/main" id="{DAFBC661-0CF7-3238-023C-E245D0FACF92}"/>
                </a:ext>
              </a:extLst>
            </p:cNvPr>
            <p:cNvSpPr>
              <a:spLocks noChangeShapeType="1"/>
            </p:cNvSpPr>
            <p:nvPr/>
          </p:nvSpPr>
          <p:spPr bwMode="auto">
            <a:xfrm flipV="1">
              <a:off x="1450361" y="1263498"/>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1" name="Line 117">
              <a:extLst>
                <a:ext uri="{FF2B5EF4-FFF2-40B4-BE49-F238E27FC236}">
                  <a16:creationId xmlns:a16="http://schemas.microsoft.com/office/drawing/2014/main" id="{FD47E2CD-C60D-9966-D760-BB64351ABDC7}"/>
                </a:ext>
              </a:extLst>
            </p:cNvPr>
            <p:cNvSpPr>
              <a:spLocks noChangeShapeType="1"/>
            </p:cNvSpPr>
            <p:nvPr/>
          </p:nvSpPr>
          <p:spPr bwMode="auto">
            <a:xfrm>
              <a:off x="1417024" y="1354595"/>
              <a:ext cx="1111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2" name="Line 118">
              <a:extLst>
                <a:ext uri="{FF2B5EF4-FFF2-40B4-BE49-F238E27FC236}">
                  <a16:creationId xmlns:a16="http://schemas.microsoft.com/office/drawing/2014/main" id="{1B091B6C-1ED8-D1AC-EAE4-21989213E8F7}"/>
                </a:ext>
              </a:extLst>
            </p:cNvPr>
            <p:cNvSpPr>
              <a:spLocks noChangeShapeType="1"/>
            </p:cNvSpPr>
            <p:nvPr/>
          </p:nvSpPr>
          <p:spPr bwMode="auto">
            <a:xfrm flipV="1">
              <a:off x="1428136" y="1263498"/>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3" name="Line 119">
              <a:extLst>
                <a:ext uri="{FF2B5EF4-FFF2-40B4-BE49-F238E27FC236}">
                  <a16:creationId xmlns:a16="http://schemas.microsoft.com/office/drawing/2014/main" id="{25EFE37D-E6CB-4FFD-41AA-33871DF9A72F}"/>
                </a:ext>
              </a:extLst>
            </p:cNvPr>
            <p:cNvSpPr>
              <a:spLocks noChangeShapeType="1"/>
            </p:cNvSpPr>
            <p:nvPr/>
          </p:nvSpPr>
          <p:spPr bwMode="auto">
            <a:xfrm>
              <a:off x="1428136" y="1354595"/>
              <a:ext cx="41274"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4" name="Line 120">
              <a:extLst>
                <a:ext uri="{FF2B5EF4-FFF2-40B4-BE49-F238E27FC236}">
                  <a16:creationId xmlns:a16="http://schemas.microsoft.com/office/drawing/2014/main" id="{A0AEB457-55AE-CBC0-969B-339566C3730A}"/>
                </a:ext>
              </a:extLst>
            </p:cNvPr>
            <p:cNvSpPr>
              <a:spLocks noChangeShapeType="1"/>
            </p:cNvSpPr>
            <p:nvPr/>
          </p:nvSpPr>
          <p:spPr bwMode="auto">
            <a:xfrm flipV="1">
              <a:off x="1469410" y="1263498"/>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5" name="Line 121">
              <a:extLst>
                <a:ext uri="{FF2B5EF4-FFF2-40B4-BE49-F238E27FC236}">
                  <a16:creationId xmlns:a16="http://schemas.microsoft.com/office/drawing/2014/main" id="{126EA167-79E5-DEA5-D379-C26E2741AC23}"/>
                </a:ext>
              </a:extLst>
            </p:cNvPr>
            <p:cNvSpPr>
              <a:spLocks noChangeShapeType="1"/>
            </p:cNvSpPr>
            <p:nvPr/>
          </p:nvSpPr>
          <p:spPr bwMode="auto">
            <a:xfrm>
              <a:off x="1469410" y="1354595"/>
              <a:ext cx="2063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6" name="Line 122">
              <a:extLst>
                <a:ext uri="{FF2B5EF4-FFF2-40B4-BE49-F238E27FC236}">
                  <a16:creationId xmlns:a16="http://schemas.microsoft.com/office/drawing/2014/main" id="{04492A54-616D-AA33-83A7-0B4FF2B0DE0B}"/>
                </a:ext>
              </a:extLst>
            </p:cNvPr>
            <p:cNvSpPr>
              <a:spLocks noChangeShapeType="1"/>
            </p:cNvSpPr>
            <p:nvPr/>
          </p:nvSpPr>
          <p:spPr bwMode="auto">
            <a:xfrm flipV="1">
              <a:off x="1490048"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7" name="Line 123">
              <a:extLst>
                <a:ext uri="{FF2B5EF4-FFF2-40B4-BE49-F238E27FC236}">
                  <a16:creationId xmlns:a16="http://schemas.microsoft.com/office/drawing/2014/main" id="{425B1357-3E47-0632-01FE-8476AA860A07}"/>
                </a:ext>
              </a:extLst>
            </p:cNvPr>
            <p:cNvSpPr>
              <a:spLocks noChangeShapeType="1"/>
            </p:cNvSpPr>
            <p:nvPr/>
          </p:nvSpPr>
          <p:spPr bwMode="auto">
            <a:xfrm>
              <a:off x="1490048" y="1354595"/>
              <a:ext cx="476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8" name="Line 124">
              <a:extLst>
                <a:ext uri="{FF2B5EF4-FFF2-40B4-BE49-F238E27FC236}">
                  <a16:creationId xmlns:a16="http://schemas.microsoft.com/office/drawing/2014/main" id="{C9E861E4-5B87-1446-D570-1CDFA793DF90}"/>
                </a:ext>
              </a:extLst>
            </p:cNvPr>
            <p:cNvSpPr>
              <a:spLocks noChangeShapeType="1"/>
            </p:cNvSpPr>
            <p:nvPr/>
          </p:nvSpPr>
          <p:spPr bwMode="auto">
            <a:xfrm flipV="1">
              <a:off x="1494810" y="1263498"/>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39" name="Line 125">
              <a:extLst>
                <a:ext uri="{FF2B5EF4-FFF2-40B4-BE49-F238E27FC236}">
                  <a16:creationId xmlns:a16="http://schemas.microsoft.com/office/drawing/2014/main" id="{686D03D9-8E98-DBE3-CA25-B90D00DC67EB}"/>
                </a:ext>
              </a:extLst>
            </p:cNvPr>
            <p:cNvSpPr>
              <a:spLocks noChangeShapeType="1"/>
            </p:cNvSpPr>
            <p:nvPr/>
          </p:nvSpPr>
          <p:spPr bwMode="auto">
            <a:xfrm>
              <a:off x="1494810" y="1354595"/>
              <a:ext cx="119061"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0" name="Line 126">
              <a:extLst>
                <a:ext uri="{FF2B5EF4-FFF2-40B4-BE49-F238E27FC236}">
                  <a16:creationId xmlns:a16="http://schemas.microsoft.com/office/drawing/2014/main" id="{AD07468A-DFF0-14D0-E744-DE6793D971AF}"/>
                </a:ext>
              </a:extLst>
            </p:cNvPr>
            <p:cNvSpPr>
              <a:spLocks noChangeShapeType="1"/>
            </p:cNvSpPr>
            <p:nvPr/>
          </p:nvSpPr>
          <p:spPr bwMode="auto">
            <a:xfrm flipV="1">
              <a:off x="1613871"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1" name="Line 127">
              <a:extLst>
                <a:ext uri="{FF2B5EF4-FFF2-40B4-BE49-F238E27FC236}">
                  <a16:creationId xmlns:a16="http://schemas.microsoft.com/office/drawing/2014/main" id="{E8777347-6F33-F03A-B3C6-6C4BAA7E9918}"/>
                </a:ext>
              </a:extLst>
            </p:cNvPr>
            <p:cNvSpPr>
              <a:spLocks noChangeShapeType="1"/>
            </p:cNvSpPr>
            <p:nvPr/>
          </p:nvSpPr>
          <p:spPr bwMode="auto">
            <a:xfrm>
              <a:off x="1613871" y="1354595"/>
              <a:ext cx="635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2" name="Line 128">
              <a:extLst>
                <a:ext uri="{FF2B5EF4-FFF2-40B4-BE49-F238E27FC236}">
                  <a16:creationId xmlns:a16="http://schemas.microsoft.com/office/drawing/2014/main" id="{9C175D23-8787-22EB-AB10-2884E1CAECBE}"/>
                </a:ext>
              </a:extLst>
            </p:cNvPr>
            <p:cNvSpPr>
              <a:spLocks noChangeShapeType="1"/>
            </p:cNvSpPr>
            <p:nvPr/>
          </p:nvSpPr>
          <p:spPr bwMode="auto">
            <a:xfrm flipV="1">
              <a:off x="1620221"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3" name="Line 129">
              <a:extLst>
                <a:ext uri="{FF2B5EF4-FFF2-40B4-BE49-F238E27FC236}">
                  <a16:creationId xmlns:a16="http://schemas.microsoft.com/office/drawing/2014/main" id="{E46B9484-CB19-001D-45F3-B34742C73465}"/>
                </a:ext>
              </a:extLst>
            </p:cNvPr>
            <p:cNvSpPr>
              <a:spLocks noChangeShapeType="1"/>
            </p:cNvSpPr>
            <p:nvPr/>
          </p:nvSpPr>
          <p:spPr bwMode="auto">
            <a:xfrm>
              <a:off x="1620221" y="1354595"/>
              <a:ext cx="1587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4" name="Line 130">
              <a:extLst>
                <a:ext uri="{FF2B5EF4-FFF2-40B4-BE49-F238E27FC236}">
                  <a16:creationId xmlns:a16="http://schemas.microsoft.com/office/drawing/2014/main" id="{2D4FE49D-E23F-E418-575C-AE3A4B88A327}"/>
                </a:ext>
              </a:extLst>
            </p:cNvPr>
            <p:cNvSpPr>
              <a:spLocks noChangeShapeType="1"/>
            </p:cNvSpPr>
            <p:nvPr/>
          </p:nvSpPr>
          <p:spPr bwMode="auto">
            <a:xfrm flipV="1">
              <a:off x="1636096" y="1263498"/>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5" name="Line 131">
              <a:extLst>
                <a:ext uri="{FF2B5EF4-FFF2-40B4-BE49-F238E27FC236}">
                  <a16:creationId xmlns:a16="http://schemas.microsoft.com/office/drawing/2014/main" id="{64BA845D-BA1D-03A2-5727-F2AE24FE6E7B}"/>
                </a:ext>
              </a:extLst>
            </p:cNvPr>
            <p:cNvSpPr>
              <a:spLocks noChangeShapeType="1"/>
            </p:cNvSpPr>
            <p:nvPr/>
          </p:nvSpPr>
          <p:spPr bwMode="auto">
            <a:xfrm>
              <a:off x="1636096" y="1354595"/>
              <a:ext cx="635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6" name="Line 132">
              <a:extLst>
                <a:ext uri="{FF2B5EF4-FFF2-40B4-BE49-F238E27FC236}">
                  <a16:creationId xmlns:a16="http://schemas.microsoft.com/office/drawing/2014/main" id="{E0DFA6DD-2D30-635E-F891-787DE9103850}"/>
                </a:ext>
              </a:extLst>
            </p:cNvPr>
            <p:cNvSpPr>
              <a:spLocks noChangeShapeType="1"/>
            </p:cNvSpPr>
            <p:nvPr/>
          </p:nvSpPr>
          <p:spPr bwMode="auto">
            <a:xfrm>
              <a:off x="1642446" y="1354595"/>
              <a:ext cx="1587" cy="33939"/>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7" name="Line 133">
              <a:extLst>
                <a:ext uri="{FF2B5EF4-FFF2-40B4-BE49-F238E27FC236}">
                  <a16:creationId xmlns:a16="http://schemas.microsoft.com/office/drawing/2014/main" id="{6CEDC519-4B40-94EB-835E-7BA6F431991D}"/>
                </a:ext>
              </a:extLst>
            </p:cNvPr>
            <p:cNvSpPr>
              <a:spLocks noChangeShapeType="1"/>
            </p:cNvSpPr>
            <p:nvPr/>
          </p:nvSpPr>
          <p:spPr bwMode="auto">
            <a:xfrm>
              <a:off x="1642446" y="1388534"/>
              <a:ext cx="952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8" name="Line 134">
              <a:extLst>
                <a:ext uri="{FF2B5EF4-FFF2-40B4-BE49-F238E27FC236}">
                  <a16:creationId xmlns:a16="http://schemas.microsoft.com/office/drawing/2014/main" id="{3ACA2B75-8D92-D253-5D14-A2180E737A4E}"/>
                </a:ext>
              </a:extLst>
            </p:cNvPr>
            <p:cNvSpPr>
              <a:spLocks noChangeShapeType="1"/>
            </p:cNvSpPr>
            <p:nvPr/>
          </p:nvSpPr>
          <p:spPr bwMode="auto">
            <a:xfrm flipV="1">
              <a:off x="1651971" y="1295650"/>
              <a:ext cx="1587" cy="92884"/>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49" name="Line 135">
              <a:extLst>
                <a:ext uri="{FF2B5EF4-FFF2-40B4-BE49-F238E27FC236}">
                  <a16:creationId xmlns:a16="http://schemas.microsoft.com/office/drawing/2014/main" id="{33317EAB-0116-6CF5-AC02-E9C55D5B8DAA}"/>
                </a:ext>
              </a:extLst>
            </p:cNvPr>
            <p:cNvSpPr>
              <a:spLocks noChangeShapeType="1"/>
            </p:cNvSpPr>
            <p:nvPr/>
          </p:nvSpPr>
          <p:spPr bwMode="auto">
            <a:xfrm>
              <a:off x="1651971" y="1388534"/>
              <a:ext cx="4762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0" name="Line 136">
              <a:extLst>
                <a:ext uri="{FF2B5EF4-FFF2-40B4-BE49-F238E27FC236}">
                  <a16:creationId xmlns:a16="http://schemas.microsoft.com/office/drawing/2014/main" id="{8481CA4B-61F7-540F-3FC3-565479844CF2}"/>
                </a:ext>
              </a:extLst>
            </p:cNvPr>
            <p:cNvSpPr>
              <a:spLocks noChangeShapeType="1"/>
            </p:cNvSpPr>
            <p:nvPr/>
          </p:nvSpPr>
          <p:spPr bwMode="auto">
            <a:xfrm>
              <a:off x="1699595" y="1388534"/>
              <a:ext cx="1587" cy="32152"/>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1" name="Line 137">
              <a:extLst>
                <a:ext uri="{FF2B5EF4-FFF2-40B4-BE49-F238E27FC236}">
                  <a16:creationId xmlns:a16="http://schemas.microsoft.com/office/drawing/2014/main" id="{24F0A57D-73F1-7231-4878-189616777DE6}"/>
                </a:ext>
              </a:extLst>
            </p:cNvPr>
            <p:cNvSpPr>
              <a:spLocks noChangeShapeType="1"/>
            </p:cNvSpPr>
            <p:nvPr/>
          </p:nvSpPr>
          <p:spPr bwMode="auto">
            <a:xfrm>
              <a:off x="1699595" y="1420686"/>
              <a:ext cx="1587"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2" name="Line 138">
              <a:extLst>
                <a:ext uri="{FF2B5EF4-FFF2-40B4-BE49-F238E27FC236}">
                  <a16:creationId xmlns:a16="http://schemas.microsoft.com/office/drawing/2014/main" id="{AF77EB87-4C47-6B18-1F21-6F5F29E03AE2}"/>
                </a:ext>
              </a:extLst>
            </p:cNvPr>
            <p:cNvSpPr>
              <a:spLocks noChangeShapeType="1"/>
            </p:cNvSpPr>
            <p:nvPr/>
          </p:nvSpPr>
          <p:spPr bwMode="auto">
            <a:xfrm flipV="1">
              <a:off x="1701182" y="1331375"/>
              <a:ext cx="1588" cy="8931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3" name="Line 139">
              <a:extLst>
                <a:ext uri="{FF2B5EF4-FFF2-40B4-BE49-F238E27FC236}">
                  <a16:creationId xmlns:a16="http://schemas.microsoft.com/office/drawing/2014/main" id="{C3472B9A-F3FD-42E8-D749-6B62985C169C}"/>
                </a:ext>
              </a:extLst>
            </p:cNvPr>
            <p:cNvSpPr>
              <a:spLocks noChangeShapeType="1"/>
            </p:cNvSpPr>
            <p:nvPr/>
          </p:nvSpPr>
          <p:spPr bwMode="auto">
            <a:xfrm>
              <a:off x="1701182" y="1420686"/>
              <a:ext cx="3175"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4" name="Line 140">
              <a:extLst>
                <a:ext uri="{FF2B5EF4-FFF2-40B4-BE49-F238E27FC236}">
                  <a16:creationId xmlns:a16="http://schemas.microsoft.com/office/drawing/2014/main" id="{66030289-7368-B68B-FF62-F6C2641E26B3}"/>
                </a:ext>
              </a:extLst>
            </p:cNvPr>
            <p:cNvSpPr>
              <a:spLocks noChangeShapeType="1"/>
            </p:cNvSpPr>
            <p:nvPr/>
          </p:nvSpPr>
          <p:spPr bwMode="auto">
            <a:xfrm flipV="1">
              <a:off x="1704357" y="1331375"/>
              <a:ext cx="1588" cy="8931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5" name="Line 141">
              <a:extLst>
                <a:ext uri="{FF2B5EF4-FFF2-40B4-BE49-F238E27FC236}">
                  <a16:creationId xmlns:a16="http://schemas.microsoft.com/office/drawing/2014/main" id="{68656E86-C33D-3188-8D41-F853C9C0EC7B}"/>
                </a:ext>
              </a:extLst>
            </p:cNvPr>
            <p:cNvSpPr>
              <a:spLocks noChangeShapeType="1"/>
            </p:cNvSpPr>
            <p:nvPr/>
          </p:nvSpPr>
          <p:spPr bwMode="auto">
            <a:xfrm>
              <a:off x="1704357" y="1420686"/>
              <a:ext cx="9525"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6" name="Line 142">
              <a:extLst>
                <a:ext uri="{FF2B5EF4-FFF2-40B4-BE49-F238E27FC236}">
                  <a16:creationId xmlns:a16="http://schemas.microsoft.com/office/drawing/2014/main" id="{2243B998-16D3-C6F4-E749-8C39135D6D94}"/>
                </a:ext>
              </a:extLst>
            </p:cNvPr>
            <p:cNvSpPr>
              <a:spLocks noChangeShapeType="1"/>
            </p:cNvSpPr>
            <p:nvPr/>
          </p:nvSpPr>
          <p:spPr bwMode="auto">
            <a:xfrm flipV="1">
              <a:off x="1713882" y="1331375"/>
              <a:ext cx="1588" cy="8931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7" name="Line 143">
              <a:extLst>
                <a:ext uri="{FF2B5EF4-FFF2-40B4-BE49-F238E27FC236}">
                  <a16:creationId xmlns:a16="http://schemas.microsoft.com/office/drawing/2014/main" id="{6D3E4C5F-CB32-A896-1668-06A77AA99817}"/>
                </a:ext>
              </a:extLst>
            </p:cNvPr>
            <p:cNvSpPr>
              <a:spLocks noChangeShapeType="1"/>
            </p:cNvSpPr>
            <p:nvPr/>
          </p:nvSpPr>
          <p:spPr bwMode="auto">
            <a:xfrm>
              <a:off x="1713882" y="1420686"/>
              <a:ext cx="41274"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8" name="Line 144">
              <a:extLst>
                <a:ext uri="{FF2B5EF4-FFF2-40B4-BE49-F238E27FC236}">
                  <a16:creationId xmlns:a16="http://schemas.microsoft.com/office/drawing/2014/main" id="{7FDCBAD7-6635-11C1-87A7-6C525B40E708}"/>
                </a:ext>
              </a:extLst>
            </p:cNvPr>
            <p:cNvSpPr>
              <a:spLocks noChangeShapeType="1"/>
            </p:cNvSpPr>
            <p:nvPr/>
          </p:nvSpPr>
          <p:spPr bwMode="auto">
            <a:xfrm flipV="1">
              <a:off x="1755156" y="1331375"/>
              <a:ext cx="1588" cy="8931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59" name="Line 145">
              <a:extLst>
                <a:ext uri="{FF2B5EF4-FFF2-40B4-BE49-F238E27FC236}">
                  <a16:creationId xmlns:a16="http://schemas.microsoft.com/office/drawing/2014/main" id="{A4940EF0-3700-E125-BEBD-10D47CA71D01}"/>
                </a:ext>
              </a:extLst>
            </p:cNvPr>
            <p:cNvSpPr>
              <a:spLocks noChangeShapeType="1"/>
            </p:cNvSpPr>
            <p:nvPr/>
          </p:nvSpPr>
          <p:spPr bwMode="auto">
            <a:xfrm>
              <a:off x="1755156" y="1420686"/>
              <a:ext cx="12700"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0" name="Line 146">
              <a:extLst>
                <a:ext uri="{FF2B5EF4-FFF2-40B4-BE49-F238E27FC236}">
                  <a16:creationId xmlns:a16="http://schemas.microsoft.com/office/drawing/2014/main" id="{0A2D169D-2EFB-8546-75C6-D31EA705F3F8}"/>
                </a:ext>
              </a:extLst>
            </p:cNvPr>
            <p:cNvSpPr>
              <a:spLocks noChangeShapeType="1"/>
            </p:cNvSpPr>
            <p:nvPr/>
          </p:nvSpPr>
          <p:spPr bwMode="auto">
            <a:xfrm>
              <a:off x="1767856" y="1420686"/>
              <a:ext cx="1588" cy="3393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1" name="Line 147">
              <a:extLst>
                <a:ext uri="{FF2B5EF4-FFF2-40B4-BE49-F238E27FC236}">
                  <a16:creationId xmlns:a16="http://schemas.microsoft.com/office/drawing/2014/main" id="{304E14B8-BC9E-AC64-770C-1EB4552C624E}"/>
                </a:ext>
              </a:extLst>
            </p:cNvPr>
            <p:cNvSpPr>
              <a:spLocks noChangeShapeType="1"/>
            </p:cNvSpPr>
            <p:nvPr/>
          </p:nvSpPr>
          <p:spPr bwMode="auto">
            <a:xfrm>
              <a:off x="1767856" y="1454624"/>
              <a:ext cx="3651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2" name="Line 148">
              <a:extLst>
                <a:ext uri="{FF2B5EF4-FFF2-40B4-BE49-F238E27FC236}">
                  <a16:creationId xmlns:a16="http://schemas.microsoft.com/office/drawing/2014/main" id="{67AD3ADE-E214-2947-5AD3-C12961957608}"/>
                </a:ext>
              </a:extLst>
            </p:cNvPr>
            <p:cNvSpPr>
              <a:spLocks noChangeShapeType="1"/>
            </p:cNvSpPr>
            <p:nvPr/>
          </p:nvSpPr>
          <p:spPr bwMode="auto">
            <a:xfrm>
              <a:off x="1804368" y="1454624"/>
              <a:ext cx="1587" cy="35725"/>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3" name="Line 149">
              <a:extLst>
                <a:ext uri="{FF2B5EF4-FFF2-40B4-BE49-F238E27FC236}">
                  <a16:creationId xmlns:a16="http://schemas.microsoft.com/office/drawing/2014/main" id="{741C3449-A248-BD55-05E6-7BE3933FAB26}"/>
                </a:ext>
              </a:extLst>
            </p:cNvPr>
            <p:cNvSpPr>
              <a:spLocks noChangeShapeType="1"/>
            </p:cNvSpPr>
            <p:nvPr/>
          </p:nvSpPr>
          <p:spPr bwMode="auto">
            <a:xfrm>
              <a:off x="1804368" y="1490348"/>
              <a:ext cx="476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4" name="Line 150">
              <a:extLst>
                <a:ext uri="{FF2B5EF4-FFF2-40B4-BE49-F238E27FC236}">
                  <a16:creationId xmlns:a16="http://schemas.microsoft.com/office/drawing/2014/main" id="{15E65F4B-B02E-95F6-FE32-ED3F0495B618}"/>
                </a:ext>
              </a:extLst>
            </p:cNvPr>
            <p:cNvSpPr>
              <a:spLocks noChangeShapeType="1"/>
            </p:cNvSpPr>
            <p:nvPr/>
          </p:nvSpPr>
          <p:spPr bwMode="auto">
            <a:xfrm flipV="1">
              <a:off x="1809130" y="1399251"/>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5" name="Line 151">
              <a:extLst>
                <a:ext uri="{FF2B5EF4-FFF2-40B4-BE49-F238E27FC236}">
                  <a16:creationId xmlns:a16="http://schemas.microsoft.com/office/drawing/2014/main" id="{C66FBBF6-7C12-7A25-0682-A6BA0570444F}"/>
                </a:ext>
              </a:extLst>
            </p:cNvPr>
            <p:cNvSpPr>
              <a:spLocks noChangeShapeType="1"/>
            </p:cNvSpPr>
            <p:nvPr/>
          </p:nvSpPr>
          <p:spPr bwMode="auto">
            <a:xfrm>
              <a:off x="1809130" y="1490348"/>
              <a:ext cx="2222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6" name="Line 152">
              <a:extLst>
                <a:ext uri="{FF2B5EF4-FFF2-40B4-BE49-F238E27FC236}">
                  <a16:creationId xmlns:a16="http://schemas.microsoft.com/office/drawing/2014/main" id="{BA1D4788-06C3-0FC3-9C89-157BDB0F8EE0}"/>
                </a:ext>
              </a:extLst>
            </p:cNvPr>
            <p:cNvSpPr>
              <a:spLocks noChangeShapeType="1"/>
            </p:cNvSpPr>
            <p:nvPr/>
          </p:nvSpPr>
          <p:spPr bwMode="auto">
            <a:xfrm flipV="1">
              <a:off x="1831355" y="1399251"/>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7" name="Line 153">
              <a:extLst>
                <a:ext uri="{FF2B5EF4-FFF2-40B4-BE49-F238E27FC236}">
                  <a16:creationId xmlns:a16="http://schemas.microsoft.com/office/drawing/2014/main" id="{AB7FEA76-4DE5-0BDD-93F6-F62D94D5444C}"/>
                </a:ext>
              </a:extLst>
            </p:cNvPr>
            <p:cNvSpPr>
              <a:spLocks noChangeShapeType="1"/>
            </p:cNvSpPr>
            <p:nvPr/>
          </p:nvSpPr>
          <p:spPr bwMode="auto">
            <a:xfrm>
              <a:off x="1831355" y="1490348"/>
              <a:ext cx="158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8" name="Line 154">
              <a:extLst>
                <a:ext uri="{FF2B5EF4-FFF2-40B4-BE49-F238E27FC236}">
                  <a16:creationId xmlns:a16="http://schemas.microsoft.com/office/drawing/2014/main" id="{26EBDF7E-AA76-97FE-0B2F-97D61AB3ACC5}"/>
                </a:ext>
              </a:extLst>
            </p:cNvPr>
            <p:cNvSpPr>
              <a:spLocks noChangeShapeType="1"/>
            </p:cNvSpPr>
            <p:nvPr/>
          </p:nvSpPr>
          <p:spPr bwMode="auto">
            <a:xfrm flipV="1">
              <a:off x="1832943"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69" name="Line 155">
              <a:extLst>
                <a:ext uri="{FF2B5EF4-FFF2-40B4-BE49-F238E27FC236}">
                  <a16:creationId xmlns:a16="http://schemas.microsoft.com/office/drawing/2014/main" id="{153A754C-18A9-667C-9AF8-9C88AAB640E6}"/>
                </a:ext>
              </a:extLst>
            </p:cNvPr>
            <p:cNvSpPr>
              <a:spLocks noChangeShapeType="1"/>
            </p:cNvSpPr>
            <p:nvPr/>
          </p:nvSpPr>
          <p:spPr bwMode="auto">
            <a:xfrm>
              <a:off x="1832943" y="1490348"/>
              <a:ext cx="7937"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0" name="Line 156">
              <a:extLst>
                <a:ext uri="{FF2B5EF4-FFF2-40B4-BE49-F238E27FC236}">
                  <a16:creationId xmlns:a16="http://schemas.microsoft.com/office/drawing/2014/main" id="{EB755E40-DEB1-7B79-845B-7CF886A5280F}"/>
                </a:ext>
              </a:extLst>
            </p:cNvPr>
            <p:cNvSpPr>
              <a:spLocks noChangeShapeType="1"/>
            </p:cNvSpPr>
            <p:nvPr/>
          </p:nvSpPr>
          <p:spPr bwMode="auto">
            <a:xfrm flipV="1">
              <a:off x="1840880" y="1399251"/>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1" name="Line 157">
              <a:extLst>
                <a:ext uri="{FF2B5EF4-FFF2-40B4-BE49-F238E27FC236}">
                  <a16:creationId xmlns:a16="http://schemas.microsoft.com/office/drawing/2014/main" id="{057D751F-ADA5-DE45-DBAD-EFEFAB4D7C45}"/>
                </a:ext>
              </a:extLst>
            </p:cNvPr>
            <p:cNvSpPr>
              <a:spLocks noChangeShapeType="1"/>
            </p:cNvSpPr>
            <p:nvPr/>
          </p:nvSpPr>
          <p:spPr bwMode="auto">
            <a:xfrm>
              <a:off x="1840880" y="1490348"/>
              <a:ext cx="158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2" name="Line 158">
              <a:extLst>
                <a:ext uri="{FF2B5EF4-FFF2-40B4-BE49-F238E27FC236}">
                  <a16:creationId xmlns:a16="http://schemas.microsoft.com/office/drawing/2014/main" id="{2ED8592A-1FAD-49F0-E65A-E052C12887E2}"/>
                </a:ext>
              </a:extLst>
            </p:cNvPr>
            <p:cNvSpPr>
              <a:spLocks noChangeShapeType="1"/>
            </p:cNvSpPr>
            <p:nvPr/>
          </p:nvSpPr>
          <p:spPr bwMode="auto">
            <a:xfrm flipV="1">
              <a:off x="1842468"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3" name="Line 159">
              <a:extLst>
                <a:ext uri="{FF2B5EF4-FFF2-40B4-BE49-F238E27FC236}">
                  <a16:creationId xmlns:a16="http://schemas.microsoft.com/office/drawing/2014/main" id="{1CAFF732-394B-31A4-C1E4-03151271D928}"/>
                </a:ext>
              </a:extLst>
            </p:cNvPr>
            <p:cNvSpPr>
              <a:spLocks noChangeShapeType="1"/>
            </p:cNvSpPr>
            <p:nvPr/>
          </p:nvSpPr>
          <p:spPr bwMode="auto">
            <a:xfrm>
              <a:off x="1842468" y="1490348"/>
              <a:ext cx="317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4" name="Line 160">
              <a:extLst>
                <a:ext uri="{FF2B5EF4-FFF2-40B4-BE49-F238E27FC236}">
                  <a16:creationId xmlns:a16="http://schemas.microsoft.com/office/drawing/2014/main" id="{28767951-E32F-9AF1-B502-DFEC592259CB}"/>
                </a:ext>
              </a:extLst>
            </p:cNvPr>
            <p:cNvSpPr>
              <a:spLocks noChangeShapeType="1"/>
            </p:cNvSpPr>
            <p:nvPr/>
          </p:nvSpPr>
          <p:spPr bwMode="auto">
            <a:xfrm flipV="1">
              <a:off x="1845643"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5" name="Line 161">
              <a:extLst>
                <a:ext uri="{FF2B5EF4-FFF2-40B4-BE49-F238E27FC236}">
                  <a16:creationId xmlns:a16="http://schemas.microsoft.com/office/drawing/2014/main" id="{EB497267-E494-85B2-EFC6-F0F534125F32}"/>
                </a:ext>
              </a:extLst>
            </p:cNvPr>
            <p:cNvSpPr>
              <a:spLocks noChangeShapeType="1"/>
            </p:cNvSpPr>
            <p:nvPr/>
          </p:nvSpPr>
          <p:spPr bwMode="auto">
            <a:xfrm>
              <a:off x="1845643" y="1490348"/>
              <a:ext cx="1270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6" name="Line 162">
              <a:extLst>
                <a:ext uri="{FF2B5EF4-FFF2-40B4-BE49-F238E27FC236}">
                  <a16:creationId xmlns:a16="http://schemas.microsoft.com/office/drawing/2014/main" id="{CDC99C25-7AB9-3D6A-F989-49B91D9D9030}"/>
                </a:ext>
              </a:extLst>
            </p:cNvPr>
            <p:cNvSpPr>
              <a:spLocks noChangeShapeType="1"/>
            </p:cNvSpPr>
            <p:nvPr/>
          </p:nvSpPr>
          <p:spPr bwMode="auto">
            <a:xfrm flipV="1">
              <a:off x="1858343"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7" name="Line 163">
              <a:extLst>
                <a:ext uri="{FF2B5EF4-FFF2-40B4-BE49-F238E27FC236}">
                  <a16:creationId xmlns:a16="http://schemas.microsoft.com/office/drawing/2014/main" id="{09B562D2-87EB-38C1-74E1-FC2469DAFB63}"/>
                </a:ext>
              </a:extLst>
            </p:cNvPr>
            <p:cNvSpPr>
              <a:spLocks noChangeShapeType="1"/>
            </p:cNvSpPr>
            <p:nvPr/>
          </p:nvSpPr>
          <p:spPr bwMode="auto">
            <a:xfrm>
              <a:off x="1858343" y="1490348"/>
              <a:ext cx="1905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8" name="Line 164">
              <a:extLst>
                <a:ext uri="{FF2B5EF4-FFF2-40B4-BE49-F238E27FC236}">
                  <a16:creationId xmlns:a16="http://schemas.microsoft.com/office/drawing/2014/main" id="{2BF5C9FD-F470-003B-E052-BE570F5A15D6}"/>
                </a:ext>
              </a:extLst>
            </p:cNvPr>
            <p:cNvSpPr>
              <a:spLocks noChangeShapeType="1"/>
            </p:cNvSpPr>
            <p:nvPr/>
          </p:nvSpPr>
          <p:spPr bwMode="auto">
            <a:xfrm flipV="1">
              <a:off x="1877392"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79" name="Line 165">
              <a:extLst>
                <a:ext uri="{FF2B5EF4-FFF2-40B4-BE49-F238E27FC236}">
                  <a16:creationId xmlns:a16="http://schemas.microsoft.com/office/drawing/2014/main" id="{DBC552EB-DB87-DFE5-439A-23D33A9ABBE4}"/>
                </a:ext>
              </a:extLst>
            </p:cNvPr>
            <p:cNvSpPr>
              <a:spLocks noChangeShapeType="1"/>
            </p:cNvSpPr>
            <p:nvPr/>
          </p:nvSpPr>
          <p:spPr bwMode="auto">
            <a:xfrm>
              <a:off x="1877392" y="1490348"/>
              <a:ext cx="635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0" name="Line 166">
              <a:extLst>
                <a:ext uri="{FF2B5EF4-FFF2-40B4-BE49-F238E27FC236}">
                  <a16:creationId xmlns:a16="http://schemas.microsoft.com/office/drawing/2014/main" id="{B300ABA4-2CC1-2A04-591D-19497C020DE2}"/>
                </a:ext>
              </a:extLst>
            </p:cNvPr>
            <p:cNvSpPr>
              <a:spLocks noChangeShapeType="1"/>
            </p:cNvSpPr>
            <p:nvPr/>
          </p:nvSpPr>
          <p:spPr bwMode="auto">
            <a:xfrm flipV="1">
              <a:off x="1883742"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1" name="Line 167">
              <a:extLst>
                <a:ext uri="{FF2B5EF4-FFF2-40B4-BE49-F238E27FC236}">
                  <a16:creationId xmlns:a16="http://schemas.microsoft.com/office/drawing/2014/main" id="{7D148C67-BC00-94FE-2BB2-F1DD9BD84D5B}"/>
                </a:ext>
              </a:extLst>
            </p:cNvPr>
            <p:cNvSpPr>
              <a:spLocks noChangeShapeType="1"/>
            </p:cNvSpPr>
            <p:nvPr/>
          </p:nvSpPr>
          <p:spPr bwMode="auto">
            <a:xfrm>
              <a:off x="1883742" y="1490348"/>
              <a:ext cx="1587"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2" name="Line 168">
              <a:extLst>
                <a:ext uri="{FF2B5EF4-FFF2-40B4-BE49-F238E27FC236}">
                  <a16:creationId xmlns:a16="http://schemas.microsoft.com/office/drawing/2014/main" id="{3C5C8910-4E27-E052-188A-F10AE605DB02}"/>
                </a:ext>
              </a:extLst>
            </p:cNvPr>
            <p:cNvSpPr>
              <a:spLocks noChangeShapeType="1"/>
            </p:cNvSpPr>
            <p:nvPr/>
          </p:nvSpPr>
          <p:spPr bwMode="auto">
            <a:xfrm flipV="1">
              <a:off x="1885329" y="1399251"/>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3" name="Line 169">
              <a:extLst>
                <a:ext uri="{FF2B5EF4-FFF2-40B4-BE49-F238E27FC236}">
                  <a16:creationId xmlns:a16="http://schemas.microsoft.com/office/drawing/2014/main" id="{A586A6A8-F5B7-2F38-2414-5F28E6128FE4}"/>
                </a:ext>
              </a:extLst>
            </p:cNvPr>
            <p:cNvSpPr>
              <a:spLocks noChangeShapeType="1"/>
            </p:cNvSpPr>
            <p:nvPr/>
          </p:nvSpPr>
          <p:spPr bwMode="auto">
            <a:xfrm>
              <a:off x="1885329" y="1490348"/>
              <a:ext cx="30163"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4" name="Line 170">
              <a:extLst>
                <a:ext uri="{FF2B5EF4-FFF2-40B4-BE49-F238E27FC236}">
                  <a16:creationId xmlns:a16="http://schemas.microsoft.com/office/drawing/2014/main" id="{EA02051D-9277-5433-E99B-0F620CB1CD47}"/>
                </a:ext>
              </a:extLst>
            </p:cNvPr>
            <p:cNvSpPr>
              <a:spLocks noChangeShapeType="1"/>
            </p:cNvSpPr>
            <p:nvPr/>
          </p:nvSpPr>
          <p:spPr bwMode="auto">
            <a:xfrm flipV="1">
              <a:off x="1915492"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5" name="Line 171">
              <a:extLst>
                <a:ext uri="{FF2B5EF4-FFF2-40B4-BE49-F238E27FC236}">
                  <a16:creationId xmlns:a16="http://schemas.microsoft.com/office/drawing/2014/main" id="{D3DF317B-65AE-DD63-D863-2D602C40409B}"/>
                </a:ext>
              </a:extLst>
            </p:cNvPr>
            <p:cNvSpPr>
              <a:spLocks noChangeShapeType="1"/>
            </p:cNvSpPr>
            <p:nvPr/>
          </p:nvSpPr>
          <p:spPr bwMode="auto">
            <a:xfrm>
              <a:off x="1915492" y="1490348"/>
              <a:ext cx="41274"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6" name="Line 172">
              <a:extLst>
                <a:ext uri="{FF2B5EF4-FFF2-40B4-BE49-F238E27FC236}">
                  <a16:creationId xmlns:a16="http://schemas.microsoft.com/office/drawing/2014/main" id="{D1258004-38E8-5542-E62D-6C920362D3F3}"/>
                </a:ext>
              </a:extLst>
            </p:cNvPr>
            <p:cNvSpPr>
              <a:spLocks noChangeShapeType="1"/>
            </p:cNvSpPr>
            <p:nvPr/>
          </p:nvSpPr>
          <p:spPr bwMode="auto">
            <a:xfrm flipV="1">
              <a:off x="1956766" y="1399251"/>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7" name="Line 173">
              <a:extLst>
                <a:ext uri="{FF2B5EF4-FFF2-40B4-BE49-F238E27FC236}">
                  <a16:creationId xmlns:a16="http://schemas.microsoft.com/office/drawing/2014/main" id="{86C6B743-8E69-178E-E727-F70AE6AE4E38}"/>
                </a:ext>
              </a:extLst>
            </p:cNvPr>
            <p:cNvSpPr>
              <a:spLocks noChangeShapeType="1"/>
            </p:cNvSpPr>
            <p:nvPr/>
          </p:nvSpPr>
          <p:spPr bwMode="auto">
            <a:xfrm>
              <a:off x="1956766" y="1490348"/>
              <a:ext cx="39686"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8" name="Line 174">
              <a:extLst>
                <a:ext uri="{FF2B5EF4-FFF2-40B4-BE49-F238E27FC236}">
                  <a16:creationId xmlns:a16="http://schemas.microsoft.com/office/drawing/2014/main" id="{B51F5167-384C-AB67-AD12-56CA6CCDA0AD}"/>
                </a:ext>
              </a:extLst>
            </p:cNvPr>
            <p:cNvSpPr>
              <a:spLocks noChangeShapeType="1"/>
            </p:cNvSpPr>
            <p:nvPr/>
          </p:nvSpPr>
          <p:spPr bwMode="auto">
            <a:xfrm>
              <a:off x="1996452" y="1490348"/>
              <a:ext cx="1588" cy="37511"/>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89" name="Line 175">
              <a:extLst>
                <a:ext uri="{FF2B5EF4-FFF2-40B4-BE49-F238E27FC236}">
                  <a16:creationId xmlns:a16="http://schemas.microsoft.com/office/drawing/2014/main" id="{E23B9D43-DE9C-9F97-B5E6-DD19D6CBBF35}"/>
                </a:ext>
              </a:extLst>
            </p:cNvPr>
            <p:cNvSpPr>
              <a:spLocks noChangeShapeType="1"/>
            </p:cNvSpPr>
            <p:nvPr/>
          </p:nvSpPr>
          <p:spPr bwMode="auto">
            <a:xfrm>
              <a:off x="1996452" y="1527859"/>
              <a:ext cx="317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0" name="Line 176">
              <a:extLst>
                <a:ext uri="{FF2B5EF4-FFF2-40B4-BE49-F238E27FC236}">
                  <a16:creationId xmlns:a16="http://schemas.microsoft.com/office/drawing/2014/main" id="{BE2B7668-3FF9-472B-50DB-EBB0E780DD5E}"/>
                </a:ext>
              </a:extLst>
            </p:cNvPr>
            <p:cNvSpPr>
              <a:spLocks noChangeShapeType="1"/>
            </p:cNvSpPr>
            <p:nvPr/>
          </p:nvSpPr>
          <p:spPr bwMode="auto">
            <a:xfrm flipV="1">
              <a:off x="1999627"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1" name="Line 177">
              <a:extLst>
                <a:ext uri="{FF2B5EF4-FFF2-40B4-BE49-F238E27FC236}">
                  <a16:creationId xmlns:a16="http://schemas.microsoft.com/office/drawing/2014/main" id="{58C6FE67-DB3D-E19A-4458-2EBC7D48E840}"/>
                </a:ext>
              </a:extLst>
            </p:cNvPr>
            <p:cNvSpPr>
              <a:spLocks noChangeShapeType="1"/>
            </p:cNvSpPr>
            <p:nvPr/>
          </p:nvSpPr>
          <p:spPr bwMode="auto">
            <a:xfrm>
              <a:off x="1999627" y="1527859"/>
              <a:ext cx="158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2" name="Line 178">
              <a:extLst>
                <a:ext uri="{FF2B5EF4-FFF2-40B4-BE49-F238E27FC236}">
                  <a16:creationId xmlns:a16="http://schemas.microsoft.com/office/drawing/2014/main" id="{4C09B888-91E1-6DD0-3025-5874DFED29E1}"/>
                </a:ext>
              </a:extLst>
            </p:cNvPr>
            <p:cNvSpPr>
              <a:spLocks noChangeShapeType="1"/>
            </p:cNvSpPr>
            <p:nvPr/>
          </p:nvSpPr>
          <p:spPr bwMode="auto">
            <a:xfrm flipV="1">
              <a:off x="2001215"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3" name="Line 179">
              <a:extLst>
                <a:ext uri="{FF2B5EF4-FFF2-40B4-BE49-F238E27FC236}">
                  <a16:creationId xmlns:a16="http://schemas.microsoft.com/office/drawing/2014/main" id="{66D6DBD4-2920-29CD-897E-C792B1A2C257}"/>
                </a:ext>
              </a:extLst>
            </p:cNvPr>
            <p:cNvSpPr>
              <a:spLocks noChangeShapeType="1"/>
            </p:cNvSpPr>
            <p:nvPr/>
          </p:nvSpPr>
          <p:spPr bwMode="auto">
            <a:xfrm>
              <a:off x="2001215" y="1527859"/>
              <a:ext cx="36511"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4" name="Line 180">
              <a:extLst>
                <a:ext uri="{FF2B5EF4-FFF2-40B4-BE49-F238E27FC236}">
                  <a16:creationId xmlns:a16="http://schemas.microsoft.com/office/drawing/2014/main" id="{CF4B1BA2-7231-E709-87DC-7DC4EFEB822F}"/>
                </a:ext>
              </a:extLst>
            </p:cNvPr>
            <p:cNvSpPr>
              <a:spLocks noChangeShapeType="1"/>
            </p:cNvSpPr>
            <p:nvPr/>
          </p:nvSpPr>
          <p:spPr bwMode="auto">
            <a:xfrm flipV="1">
              <a:off x="2037727"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5" name="Line 181">
              <a:extLst>
                <a:ext uri="{FF2B5EF4-FFF2-40B4-BE49-F238E27FC236}">
                  <a16:creationId xmlns:a16="http://schemas.microsoft.com/office/drawing/2014/main" id="{A6FE0849-7850-6610-8F64-EE372582884B}"/>
                </a:ext>
              </a:extLst>
            </p:cNvPr>
            <p:cNvSpPr>
              <a:spLocks noChangeShapeType="1"/>
            </p:cNvSpPr>
            <p:nvPr/>
          </p:nvSpPr>
          <p:spPr bwMode="auto">
            <a:xfrm>
              <a:off x="2037727" y="1527859"/>
              <a:ext cx="5397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6" name="Line 182">
              <a:extLst>
                <a:ext uri="{FF2B5EF4-FFF2-40B4-BE49-F238E27FC236}">
                  <a16:creationId xmlns:a16="http://schemas.microsoft.com/office/drawing/2014/main" id="{5D055553-C57A-8F05-5442-04F5DA113906}"/>
                </a:ext>
              </a:extLst>
            </p:cNvPr>
            <p:cNvSpPr>
              <a:spLocks noChangeShapeType="1"/>
            </p:cNvSpPr>
            <p:nvPr/>
          </p:nvSpPr>
          <p:spPr bwMode="auto">
            <a:xfrm flipV="1">
              <a:off x="2091701"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7" name="Line 183">
              <a:extLst>
                <a:ext uri="{FF2B5EF4-FFF2-40B4-BE49-F238E27FC236}">
                  <a16:creationId xmlns:a16="http://schemas.microsoft.com/office/drawing/2014/main" id="{DE43CC6C-1FC8-9972-29DE-A1CDB2B26AB6}"/>
                </a:ext>
              </a:extLst>
            </p:cNvPr>
            <p:cNvSpPr>
              <a:spLocks noChangeShapeType="1"/>
            </p:cNvSpPr>
            <p:nvPr/>
          </p:nvSpPr>
          <p:spPr bwMode="auto">
            <a:xfrm>
              <a:off x="2091701" y="1527859"/>
              <a:ext cx="50799"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8" name="Line 184">
              <a:extLst>
                <a:ext uri="{FF2B5EF4-FFF2-40B4-BE49-F238E27FC236}">
                  <a16:creationId xmlns:a16="http://schemas.microsoft.com/office/drawing/2014/main" id="{9A1177E8-EC6F-EE19-65B3-34CFA60702BD}"/>
                </a:ext>
              </a:extLst>
            </p:cNvPr>
            <p:cNvSpPr>
              <a:spLocks noChangeShapeType="1"/>
            </p:cNvSpPr>
            <p:nvPr/>
          </p:nvSpPr>
          <p:spPr bwMode="auto">
            <a:xfrm flipV="1">
              <a:off x="2142500"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599" name="Line 185">
              <a:extLst>
                <a:ext uri="{FF2B5EF4-FFF2-40B4-BE49-F238E27FC236}">
                  <a16:creationId xmlns:a16="http://schemas.microsoft.com/office/drawing/2014/main" id="{675D8870-21E6-1EC7-1CFC-C5279A35D05C}"/>
                </a:ext>
              </a:extLst>
            </p:cNvPr>
            <p:cNvSpPr>
              <a:spLocks noChangeShapeType="1"/>
            </p:cNvSpPr>
            <p:nvPr/>
          </p:nvSpPr>
          <p:spPr bwMode="auto">
            <a:xfrm>
              <a:off x="2142500" y="1527859"/>
              <a:ext cx="952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0" name="Line 186">
              <a:extLst>
                <a:ext uri="{FF2B5EF4-FFF2-40B4-BE49-F238E27FC236}">
                  <a16:creationId xmlns:a16="http://schemas.microsoft.com/office/drawing/2014/main" id="{352C46DE-2722-C390-66E7-D7F2D590139C}"/>
                </a:ext>
              </a:extLst>
            </p:cNvPr>
            <p:cNvSpPr>
              <a:spLocks noChangeShapeType="1"/>
            </p:cNvSpPr>
            <p:nvPr/>
          </p:nvSpPr>
          <p:spPr bwMode="auto">
            <a:xfrm flipV="1">
              <a:off x="2152025"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1" name="Line 187">
              <a:extLst>
                <a:ext uri="{FF2B5EF4-FFF2-40B4-BE49-F238E27FC236}">
                  <a16:creationId xmlns:a16="http://schemas.microsoft.com/office/drawing/2014/main" id="{09A33A68-601A-F654-F003-77065A7681FE}"/>
                </a:ext>
              </a:extLst>
            </p:cNvPr>
            <p:cNvSpPr>
              <a:spLocks noChangeShapeType="1"/>
            </p:cNvSpPr>
            <p:nvPr/>
          </p:nvSpPr>
          <p:spPr bwMode="auto">
            <a:xfrm>
              <a:off x="2152025" y="1527859"/>
              <a:ext cx="1428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2" name="Line 188">
              <a:extLst>
                <a:ext uri="{FF2B5EF4-FFF2-40B4-BE49-F238E27FC236}">
                  <a16:creationId xmlns:a16="http://schemas.microsoft.com/office/drawing/2014/main" id="{7F3C308A-D155-FDA2-0DEE-0B3ED27BECBA}"/>
                </a:ext>
              </a:extLst>
            </p:cNvPr>
            <p:cNvSpPr>
              <a:spLocks noChangeShapeType="1"/>
            </p:cNvSpPr>
            <p:nvPr/>
          </p:nvSpPr>
          <p:spPr bwMode="auto">
            <a:xfrm flipV="1">
              <a:off x="2166313"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3" name="Line 189">
              <a:extLst>
                <a:ext uri="{FF2B5EF4-FFF2-40B4-BE49-F238E27FC236}">
                  <a16:creationId xmlns:a16="http://schemas.microsoft.com/office/drawing/2014/main" id="{5BA0AC9F-DFF3-0CCF-3D23-EA4F0AA3673C}"/>
                </a:ext>
              </a:extLst>
            </p:cNvPr>
            <p:cNvSpPr>
              <a:spLocks noChangeShapeType="1"/>
            </p:cNvSpPr>
            <p:nvPr/>
          </p:nvSpPr>
          <p:spPr bwMode="auto">
            <a:xfrm>
              <a:off x="2166313" y="1527859"/>
              <a:ext cx="2857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4" name="Line 190">
              <a:extLst>
                <a:ext uri="{FF2B5EF4-FFF2-40B4-BE49-F238E27FC236}">
                  <a16:creationId xmlns:a16="http://schemas.microsoft.com/office/drawing/2014/main" id="{9DFD64A2-C655-D352-9A96-5A7F1CECA067}"/>
                </a:ext>
              </a:extLst>
            </p:cNvPr>
            <p:cNvSpPr>
              <a:spLocks noChangeShapeType="1"/>
            </p:cNvSpPr>
            <p:nvPr/>
          </p:nvSpPr>
          <p:spPr bwMode="auto">
            <a:xfrm flipV="1">
              <a:off x="2194888"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5" name="Line 191">
              <a:extLst>
                <a:ext uri="{FF2B5EF4-FFF2-40B4-BE49-F238E27FC236}">
                  <a16:creationId xmlns:a16="http://schemas.microsoft.com/office/drawing/2014/main" id="{81004499-0C62-C338-1438-863DEC563215}"/>
                </a:ext>
              </a:extLst>
            </p:cNvPr>
            <p:cNvSpPr>
              <a:spLocks noChangeShapeType="1"/>
            </p:cNvSpPr>
            <p:nvPr/>
          </p:nvSpPr>
          <p:spPr bwMode="auto">
            <a:xfrm>
              <a:off x="2194888" y="1527859"/>
              <a:ext cx="1111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6" name="Line 192">
              <a:extLst>
                <a:ext uri="{FF2B5EF4-FFF2-40B4-BE49-F238E27FC236}">
                  <a16:creationId xmlns:a16="http://schemas.microsoft.com/office/drawing/2014/main" id="{BDB5BC0F-3E39-6083-5E96-53B112217815}"/>
                </a:ext>
              </a:extLst>
            </p:cNvPr>
            <p:cNvSpPr>
              <a:spLocks noChangeShapeType="1"/>
            </p:cNvSpPr>
            <p:nvPr/>
          </p:nvSpPr>
          <p:spPr bwMode="auto">
            <a:xfrm flipV="1">
              <a:off x="2205999"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7" name="Line 193">
              <a:extLst>
                <a:ext uri="{FF2B5EF4-FFF2-40B4-BE49-F238E27FC236}">
                  <a16:creationId xmlns:a16="http://schemas.microsoft.com/office/drawing/2014/main" id="{A04D47BA-9122-0209-9668-4501E474071E}"/>
                </a:ext>
              </a:extLst>
            </p:cNvPr>
            <p:cNvSpPr>
              <a:spLocks noChangeShapeType="1"/>
            </p:cNvSpPr>
            <p:nvPr/>
          </p:nvSpPr>
          <p:spPr bwMode="auto">
            <a:xfrm>
              <a:off x="2205999" y="1527859"/>
              <a:ext cx="3492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8" name="Line 194">
              <a:extLst>
                <a:ext uri="{FF2B5EF4-FFF2-40B4-BE49-F238E27FC236}">
                  <a16:creationId xmlns:a16="http://schemas.microsoft.com/office/drawing/2014/main" id="{B50E6AD9-BDCE-FDE5-868C-A45228A685B2}"/>
                </a:ext>
              </a:extLst>
            </p:cNvPr>
            <p:cNvSpPr>
              <a:spLocks noChangeShapeType="1"/>
            </p:cNvSpPr>
            <p:nvPr/>
          </p:nvSpPr>
          <p:spPr bwMode="auto">
            <a:xfrm flipV="1">
              <a:off x="2240924"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09" name="Line 195">
              <a:extLst>
                <a:ext uri="{FF2B5EF4-FFF2-40B4-BE49-F238E27FC236}">
                  <a16:creationId xmlns:a16="http://schemas.microsoft.com/office/drawing/2014/main" id="{AF56F3CD-2BFD-0F49-6F5B-79E455AB006E}"/>
                </a:ext>
              </a:extLst>
            </p:cNvPr>
            <p:cNvSpPr>
              <a:spLocks noChangeShapeType="1"/>
            </p:cNvSpPr>
            <p:nvPr/>
          </p:nvSpPr>
          <p:spPr bwMode="auto">
            <a:xfrm>
              <a:off x="2240924" y="1527859"/>
              <a:ext cx="17463"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0" name="Line 196">
              <a:extLst>
                <a:ext uri="{FF2B5EF4-FFF2-40B4-BE49-F238E27FC236}">
                  <a16:creationId xmlns:a16="http://schemas.microsoft.com/office/drawing/2014/main" id="{EDF1D6F0-D1F5-DB63-A28F-D23B49DBF73B}"/>
                </a:ext>
              </a:extLst>
            </p:cNvPr>
            <p:cNvSpPr>
              <a:spLocks noChangeShapeType="1"/>
            </p:cNvSpPr>
            <p:nvPr/>
          </p:nvSpPr>
          <p:spPr bwMode="auto">
            <a:xfrm flipV="1">
              <a:off x="2258387"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1" name="Line 197">
              <a:extLst>
                <a:ext uri="{FF2B5EF4-FFF2-40B4-BE49-F238E27FC236}">
                  <a16:creationId xmlns:a16="http://schemas.microsoft.com/office/drawing/2014/main" id="{3E0EEBEB-5656-7BCC-EFBB-4D2F098DD16C}"/>
                </a:ext>
              </a:extLst>
            </p:cNvPr>
            <p:cNvSpPr>
              <a:spLocks noChangeShapeType="1"/>
            </p:cNvSpPr>
            <p:nvPr/>
          </p:nvSpPr>
          <p:spPr bwMode="auto">
            <a:xfrm>
              <a:off x="2258387" y="1527859"/>
              <a:ext cx="5397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2" name="Line 198">
              <a:extLst>
                <a:ext uri="{FF2B5EF4-FFF2-40B4-BE49-F238E27FC236}">
                  <a16:creationId xmlns:a16="http://schemas.microsoft.com/office/drawing/2014/main" id="{9B483A52-8CE3-2389-1B08-44BAC01FD39B}"/>
                </a:ext>
              </a:extLst>
            </p:cNvPr>
            <p:cNvSpPr>
              <a:spLocks noChangeShapeType="1"/>
            </p:cNvSpPr>
            <p:nvPr/>
          </p:nvSpPr>
          <p:spPr bwMode="auto">
            <a:xfrm flipV="1">
              <a:off x="2312361" y="1436761"/>
              <a:ext cx="0"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3" name="Line 199">
              <a:extLst>
                <a:ext uri="{FF2B5EF4-FFF2-40B4-BE49-F238E27FC236}">
                  <a16:creationId xmlns:a16="http://schemas.microsoft.com/office/drawing/2014/main" id="{5C26AF4D-C586-CE94-E6A2-E17BE1C06656}"/>
                </a:ext>
              </a:extLst>
            </p:cNvPr>
            <p:cNvSpPr>
              <a:spLocks noChangeShapeType="1"/>
            </p:cNvSpPr>
            <p:nvPr/>
          </p:nvSpPr>
          <p:spPr bwMode="auto">
            <a:xfrm>
              <a:off x="2312361" y="1527859"/>
              <a:ext cx="254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4" name="Line 200">
              <a:extLst>
                <a:ext uri="{FF2B5EF4-FFF2-40B4-BE49-F238E27FC236}">
                  <a16:creationId xmlns:a16="http://schemas.microsoft.com/office/drawing/2014/main" id="{6657F438-EA0E-B281-F6CD-E39A21B0EE87}"/>
                </a:ext>
              </a:extLst>
            </p:cNvPr>
            <p:cNvSpPr>
              <a:spLocks noChangeShapeType="1"/>
            </p:cNvSpPr>
            <p:nvPr/>
          </p:nvSpPr>
          <p:spPr bwMode="auto">
            <a:xfrm flipV="1">
              <a:off x="2337760"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5" name="Line 201">
              <a:extLst>
                <a:ext uri="{FF2B5EF4-FFF2-40B4-BE49-F238E27FC236}">
                  <a16:creationId xmlns:a16="http://schemas.microsoft.com/office/drawing/2014/main" id="{2BA6957E-3586-45B7-D867-9F74F873B3AC}"/>
                </a:ext>
              </a:extLst>
            </p:cNvPr>
            <p:cNvSpPr>
              <a:spLocks noChangeShapeType="1"/>
            </p:cNvSpPr>
            <p:nvPr/>
          </p:nvSpPr>
          <p:spPr bwMode="auto">
            <a:xfrm>
              <a:off x="2337760" y="1527859"/>
              <a:ext cx="254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6" name="Line 202">
              <a:extLst>
                <a:ext uri="{FF2B5EF4-FFF2-40B4-BE49-F238E27FC236}">
                  <a16:creationId xmlns:a16="http://schemas.microsoft.com/office/drawing/2014/main" id="{1727B138-29C7-D476-45BD-0C8CA15AE5C1}"/>
                </a:ext>
              </a:extLst>
            </p:cNvPr>
            <p:cNvSpPr>
              <a:spLocks noChangeShapeType="1"/>
            </p:cNvSpPr>
            <p:nvPr/>
          </p:nvSpPr>
          <p:spPr bwMode="auto">
            <a:xfrm flipV="1">
              <a:off x="2363160"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7" name="Line 203">
              <a:extLst>
                <a:ext uri="{FF2B5EF4-FFF2-40B4-BE49-F238E27FC236}">
                  <a16:creationId xmlns:a16="http://schemas.microsoft.com/office/drawing/2014/main" id="{3D28AC46-EC3A-BCEF-3D47-0CF9105B5CA8}"/>
                </a:ext>
              </a:extLst>
            </p:cNvPr>
            <p:cNvSpPr>
              <a:spLocks noChangeShapeType="1"/>
            </p:cNvSpPr>
            <p:nvPr/>
          </p:nvSpPr>
          <p:spPr bwMode="auto">
            <a:xfrm>
              <a:off x="2363160" y="1527859"/>
              <a:ext cx="793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8" name="Line 204">
              <a:extLst>
                <a:ext uri="{FF2B5EF4-FFF2-40B4-BE49-F238E27FC236}">
                  <a16:creationId xmlns:a16="http://schemas.microsoft.com/office/drawing/2014/main" id="{FE90342E-4D97-CB95-7CF5-080CA3E65AC0}"/>
                </a:ext>
              </a:extLst>
            </p:cNvPr>
            <p:cNvSpPr>
              <a:spLocks noChangeShapeType="1"/>
            </p:cNvSpPr>
            <p:nvPr/>
          </p:nvSpPr>
          <p:spPr bwMode="auto">
            <a:xfrm flipV="1">
              <a:off x="2371097"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19" name="Line 205">
              <a:extLst>
                <a:ext uri="{FF2B5EF4-FFF2-40B4-BE49-F238E27FC236}">
                  <a16:creationId xmlns:a16="http://schemas.microsoft.com/office/drawing/2014/main" id="{D9A8F968-7111-6565-72AA-A8B02BB71537}"/>
                </a:ext>
              </a:extLst>
            </p:cNvPr>
            <p:cNvSpPr>
              <a:spLocks noChangeShapeType="1"/>
            </p:cNvSpPr>
            <p:nvPr/>
          </p:nvSpPr>
          <p:spPr bwMode="auto">
            <a:xfrm>
              <a:off x="2371097" y="1527859"/>
              <a:ext cx="69849"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0" name="Line 206">
              <a:extLst>
                <a:ext uri="{FF2B5EF4-FFF2-40B4-BE49-F238E27FC236}">
                  <a16:creationId xmlns:a16="http://schemas.microsoft.com/office/drawing/2014/main" id="{A6668A0C-4455-6B9B-9A94-7B3D41A3A671}"/>
                </a:ext>
              </a:extLst>
            </p:cNvPr>
            <p:cNvSpPr>
              <a:spLocks noChangeShapeType="1"/>
            </p:cNvSpPr>
            <p:nvPr/>
          </p:nvSpPr>
          <p:spPr bwMode="auto">
            <a:xfrm flipV="1">
              <a:off x="2440946"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1" name="Line 207">
              <a:extLst>
                <a:ext uri="{FF2B5EF4-FFF2-40B4-BE49-F238E27FC236}">
                  <a16:creationId xmlns:a16="http://schemas.microsoft.com/office/drawing/2014/main" id="{7817926E-1E4E-2C37-E843-A409494AC483}"/>
                </a:ext>
              </a:extLst>
            </p:cNvPr>
            <p:cNvSpPr>
              <a:spLocks noChangeShapeType="1"/>
            </p:cNvSpPr>
            <p:nvPr/>
          </p:nvSpPr>
          <p:spPr bwMode="auto">
            <a:xfrm>
              <a:off x="2440946" y="1527859"/>
              <a:ext cx="4603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2" name="Line 208">
              <a:extLst>
                <a:ext uri="{FF2B5EF4-FFF2-40B4-BE49-F238E27FC236}">
                  <a16:creationId xmlns:a16="http://schemas.microsoft.com/office/drawing/2014/main" id="{C6D2C398-8C14-EBE1-3FA6-2E8BEB2928A7}"/>
                </a:ext>
              </a:extLst>
            </p:cNvPr>
            <p:cNvSpPr>
              <a:spLocks noChangeShapeType="1"/>
            </p:cNvSpPr>
            <p:nvPr/>
          </p:nvSpPr>
          <p:spPr bwMode="auto">
            <a:xfrm flipV="1">
              <a:off x="2486983"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3" name="Line 209">
              <a:extLst>
                <a:ext uri="{FF2B5EF4-FFF2-40B4-BE49-F238E27FC236}">
                  <a16:creationId xmlns:a16="http://schemas.microsoft.com/office/drawing/2014/main" id="{9D6261E6-3434-CF74-C8A6-E416CA84284F}"/>
                </a:ext>
              </a:extLst>
            </p:cNvPr>
            <p:cNvSpPr>
              <a:spLocks noChangeShapeType="1"/>
            </p:cNvSpPr>
            <p:nvPr/>
          </p:nvSpPr>
          <p:spPr bwMode="auto">
            <a:xfrm>
              <a:off x="2486983" y="1527859"/>
              <a:ext cx="1746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4" name="Line 210">
              <a:extLst>
                <a:ext uri="{FF2B5EF4-FFF2-40B4-BE49-F238E27FC236}">
                  <a16:creationId xmlns:a16="http://schemas.microsoft.com/office/drawing/2014/main" id="{A05C846F-23F0-6981-6CBA-A6CC9B240003}"/>
                </a:ext>
              </a:extLst>
            </p:cNvPr>
            <p:cNvSpPr>
              <a:spLocks noChangeShapeType="1"/>
            </p:cNvSpPr>
            <p:nvPr/>
          </p:nvSpPr>
          <p:spPr bwMode="auto">
            <a:xfrm flipV="1">
              <a:off x="2504445"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5" name="Line 211">
              <a:extLst>
                <a:ext uri="{FF2B5EF4-FFF2-40B4-BE49-F238E27FC236}">
                  <a16:creationId xmlns:a16="http://schemas.microsoft.com/office/drawing/2014/main" id="{0918FAEC-499C-EAF5-DBA5-E39220CE48C7}"/>
                </a:ext>
              </a:extLst>
            </p:cNvPr>
            <p:cNvSpPr>
              <a:spLocks noChangeShapeType="1"/>
            </p:cNvSpPr>
            <p:nvPr/>
          </p:nvSpPr>
          <p:spPr bwMode="auto">
            <a:xfrm>
              <a:off x="2504445" y="1527859"/>
              <a:ext cx="158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6" name="Line 212">
              <a:extLst>
                <a:ext uri="{FF2B5EF4-FFF2-40B4-BE49-F238E27FC236}">
                  <a16:creationId xmlns:a16="http://schemas.microsoft.com/office/drawing/2014/main" id="{02DA4609-951F-FD22-5937-77CA714EEDC3}"/>
                </a:ext>
              </a:extLst>
            </p:cNvPr>
            <p:cNvSpPr>
              <a:spLocks noChangeShapeType="1"/>
            </p:cNvSpPr>
            <p:nvPr/>
          </p:nvSpPr>
          <p:spPr bwMode="auto">
            <a:xfrm flipV="1">
              <a:off x="2506033"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7" name="Line 213">
              <a:extLst>
                <a:ext uri="{FF2B5EF4-FFF2-40B4-BE49-F238E27FC236}">
                  <a16:creationId xmlns:a16="http://schemas.microsoft.com/office/drawing/2014/main" id="{880CF0B6-E3CC-8913-5D19-A971A7A74409}"/>
                </a:ext>
              </a:extLst>
            </p:cNvPr>
            <p:cNvSpPr>
              <a:spLocks noChangeShapeType="1"/>
            </p:cNvSpPr>
            <p:nvPr/>
          </p:nvSpPr>
          <p:spPr bwMode="auto">
            <a:xfrm>
              <a:off x="2506033" y="1527859"/>
              <a:ext cx="793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8" name="Line 214">
              <a:extLst>
                <a:ext uri="{FF2B5EF4-FFF2-40B4-BE49-F238E27FC236}">
                  <a16:creationId xmlns:a16="http://schemas.microsoft.com/office/drawing/2014/main" id="{47C44F28-CC58-B7DA-5F1C-82F0C40DEE24}"/>
                </a:ext>
              </a:extLst>
            </p:cNvPr>
            <p:cNvSpPr>
              <a:spLocks noChangeShapeType="1"/>
            </p:cNvSpPr>
            <p:nvPr/>
          </p:nvSpPr>
          <p:spPr bwMode="auto">
            <a:xfrm flipV="1">
              <a:off x="2513970"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29" name="Line 215">
              <a:extLst>
                <a:ext uri="{FF2B5EF4-FFF2-40B4-BE49-F238E27FC236}">
                  <a16:creationId xmlns:a16="http://schemas.microsoft.com/office/drawing/2014/main" id="{C9AEB12D-6536-83C3-6012-04A750C08F3C}"/>
                </a:ext>
              </a:extLst>
            </p:cNvPr>
            <p:cNvSpPr>
              <a:spLocks noChangeShapeType="1"/>
            </p:cNvSpPr>
            <p:nvPr/>
          </p:nvSpPr>
          <p:spPr bwMode="auto">
            <a:xfrm>
              <a:off x="2513970" y="1527859"/>
              <a:ext cx="635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0" name="Line 216">
              <a:extLst>
                <a:ext uri="{FF2B5EF4-FFF2-40B4-BE49-F238E27FC236}">
                  <a16:creationId xmlns:a16="http://schemas.microsoft.com/office/drawing/2014/main" id="{374D6139-4DF1-314C-9C02-9B781B693444}"/>
                </a:ext>
              </a:extLst>
            </p:cNvPr>
            <p:cNvSpPr>
              <a:spLocks noChangeShapeType="1"/>
            </p:cNvSpPr>
            <p:nvPr/>
          </p:nvSpPr>
          <p:spPr bwMode="auto">
            <a:xfrm flipV="1">
              <a:off x="2520320"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1" name="Line 217">
              <a:extLst>
                <a:ext uri="{FF2B5EF4-FFF2-40B4-BE49-F238E27FC236}">
                  <a16:creationId xmlns:a16="http://schemas.microsoft.com/office/drawing/2014/main" id="{E14822BD-4295-F4EF-E340-77729FBC7877}"/>
                </a:ext>
              </a:extLst>
            </p:cNvPr>
            <p:cNvSpPr>
              <a:spLocks noChangeShapeType="1"/>
            </p:cNvSpPr>
            <p:nvPr/>
          </p:nvSpPr>
          <p:spPr bwMode="auto">
            <a:xfrm>
              <a:off x="2520320" y="1527859"/>
              <a:ext cx="3492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2" name="Line 218">
              <a:extLst>
                <a:ext uri="{FF2B5EF4-FFF2-40B4-BE49-F238E27FC236}">
                  <a16:creationId xmlns:a16="http://schemas.microsoft.com/office/drawing/2014/main" id="{49E6784B-02C0-E627-849A-50414375D61F}"/>
                </a:ext>
              </a:extLst>
            </p:cNvPr>
            <p:cNvSpPr>
              <a:spLocks noChangeShapeType="1"/>
            </p:cNvSpPr>
            <p:nvPr/>
          </p:nvSpPr>
          <p:spPr bwMode="auto">
            <a:xfrm flipV="1">
              <a:off x="2555244"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3" name="Line 219">
              <a:extLst>
                <a:ext uri="{FF2B5EF4-FFF2-40B4-BE49-F238E27FC236}">
                  <a16:creationId xmlns:a16="http://schemas.microsoft.com/office/drawing/2014/main" id="{862165A9-B1A5-68B1-E8F0-A1C4941304AC}"/>
                </a:ext>
              </a:extLst>
            </p:cNvPr>
            <p:cNvSpPr>
              <a:spLocks noChangeShapeType="1"/>
            </p:cNvSpPr>
            <p:nvPr/>
          </p:nvSpPr>
          <p:spPr bwMode="auto">
            <a:xfrm>
              <a:off x="2555244" y="1527859"/>
              <a:ext cx="7937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4" name="Line 220">
              <a:extLst>
                <a:ext uri="{FF2B5EF4-FFF2-40B4-BE49-F238E27FC236}">
                  <a16:creationId xmlns:a16="http://schemas.microsoft.com/office/drawing/2014/main" id="{9CD7F315-8076-D634-87AD-990788B2D441}"/>
                </a:ext>
              </a:extLst>
            </p:cNvPr>
            <p:cNvSpPr>
              <a:spLocks noChangeShapeType="1"/>
            </p:cNvSpPr>
            <p:nvPr/>
          </p:nvSpPr>
          <p:spPr bwMode="auto">
            <a:xfrm flipV="1">
              <a:off x="2634618"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5" name="Line 221">
              <a:extLst>
                <a:ext uri="{FF2B5EF4-FFF2-40B4-BE49-F238E27FC236}">
                  <a16:creationId xmlns:a16="http://schemas.microsoft.com/office/drawing/2014/main" id="{D26C439E-4A3F-8990-6810-FB9FB7A7B296}"/>
                </a:ext>
              </a:extLst>
            </p:cNvPr>
            <p:cNvSpPr>
              <a:spLocks noChangeShapeType="1"/>
            </p:cNvSpPr>
            <p:nvPr/>
          </p:nvSpPr>
          <p:spPr bwMode="auto">
            <a:xfrm>
              <a:off x="2634618" y="1527859"/>
              <a:ext cx="4921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6" name="Line 222">
              <a:extLst>
                <a:ext uri="{FF2B5EF4-FFF2-40B4-BE49-F238E27FC236}">
                  <a16:creationId xmlns:a16="http://schemas.microsoft.com/office/drawing/2014/main" id="{1011D651-D6E5-F325-E1E6-CF3DB457CB14}"/>
                </a:ext>
              </a:extLst>
            </p:cNvPr>
            <p:cNvSpPr>
              <a:spLocks noChangeShapeType="1"/>
            </p:cNvSpPr>
            <p:nvPr/>
          </p:nvSpPr>
          <p:spPr bwMode="auto">
            <a:xfrm flipV="1">
              <a:off x="2683830"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7" name="Line 223">
              <a:extLst>
                <a:ext uri="{FF2B5EF4-FFF2-40B4-BE49-F238E27FC236}">
                  <a16:creationId xmlns:a16="http://schemas.microsoft.com/office/drawing/2014/main" id="{4AFB45D9-52E1-3FE9-CB0B-7ECD01C7AD05}"/>
                </a:ext>
              </a:extLst>
            </p:cNvPr>
            <p:cNvSpPr>
              <a:spLocks noChangeShapeType="1"/>
            </p:cNvSpPr>
            <p:nvPr/>
          </p:nvSpPr>
          <p:spPr bwMode="auto">
            <a:xfrm>
              <a:off x="2683830" y="1527859"/>
              <a:ext cx="104773"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8" name="Line 224">
              <a:extLst>
                <a:ext uri="{FF2B5EF4-FFF2-40B4-BE49-F238E27FC236}">
                  <a16:creationId xmlns:a16="http://schemas.microsoft.com/office/drawing/2014/main" id="{3695E50A-F791-AFF5-D93C-6CD2873CB2B0}"/>
                </a:ext>
              </a:extLst>
            </p:cNvPr>
            <p:cNvSpPr>
              <a:spLocks noChangeShapeType="1"/>
            </p:cNvSpPr>
            <p:nvPr/>
          </p:nvSpPr>
          <p:spPr bwMode="auto">
            <a:xfrm flipV="1">
              <a:off x="2788604"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39" name="Line 225">
              <a:extLst>
                <a:ext uri="{FF2B5EF4-FFF2-40B4-BE49-F238E27FC236}">
                  <a16:creationId xmlns:a16="http://schemas.microsoft.com/office/drawing/2014/main" id="{8F413FB1-B83E-BDE9-B592-251B0F3FD62A}"/>
                </a:ext>
              </a:extLst>
            </p:cNvPr>
            <p:cNvSpPr>
              <a:spLocks noChangeShapeType="1"/>
            </p:cNvSpPr>
            <p:nvPr/>
          </p:nvSpPr>
          <p:spPr bwMode="auto">
            <a:xfrm>
              <a:off x="2788604" y="1527859"/>
              <a:ext cx="38099"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0" name="Line 226">
              <a:extLst>
                <a:ext uri="{FF2B5EF4-FFF2-40B4-BE49-F238E27FC236}">
                  <a16:creationId xmlns:a16="http://schemas.microsoft.com/office/drawing/2014/main" id="{D3714DCB-1933-5F01-7EC3-D6083D3096FC}"/>
                </a:ext>
              </a:extLst>
            </p:cNvPr>
            <p:cNvSpPr>
              <a:spLocks noChangeShapeType="1"/>
            </p:cNvSpPr>
            <p:nvPr/>
          </p:nvSpPr>
          <p:spPr bwMode="auto">
            <a:xfrm flipV="1">
              <a:off x="2826703"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1" name="Line 227">
              <a:extLst>
                <a:ext uri="{FF2B5EF4-FFF2-40B4-BE49-F238E27FC236}">
                  <a16:creationId xmlns:a16="http://schemas.microsoft.com/office/drawing/2014/main" id="{62B84074-A2B6-1B7B-1A6D-1758FA5E7137}"/>
                </a:ext>
              </a:extLst>
            </p:cNvPr>
            <p:cNvSpPr>
              <a:spLocks noChangeShapeType="1"/>
            </p:cNvSpPr>
            <p:nvPr/>
          </p:nvSpPr>
          <p:spPr bwMode="auto">
            <a:xfrm>
              <a:off x="2826703" y="1527859"/>
              <a:ext cx="2698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2" name="Line 228">
              <a:extLst>
                <a:ext uri="{FF2B5EF4-FFF2-40B4-BE49-F238E27FC236}">
                  <a16:creationId xmlns:a16="http://schemas.microsoft.com/office/drawing/2014/main" id="{C79C405C-9563-B43E-D86E-3A1DC207A635}"/>
                </a:ext>
              </a:extLst>
            </p:cNvPr>
            <p:cNvSpPr>
              <a:spLocks noChangeShapeType="1"/>
            </p:cNvSpPr>
            <p:nvPr/>
          </p:nvSpPr>
          <p:spPr bwMode="auto">
            <a:xfrm flipV="1">
              <a:off x="2853690"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3" name="Line 229">
              <a:extLst>
                <a:ext uri="{FF2B5EF4-FFF2-40B4-BE49-F238E27FC236}">
                  <a16:creationId xmlns:a16="http://schemas.microsoft.com/office/drawing/2014/main" id="{D3147FB1-379C-31EF-A13E-E2E72E959151}"/>
                </a:ext>
              </a:extLst>
            </p:cNvPr>
            <p:cNvSpPr>
              <a:spLocks noChangeShapeType="1"/>
            </p:cNvSpPr>
            <p:nvPr/>
          </p:nvSpPr>
          <p:spPr bwMode="auto">
            <a:xfrm>
              <a:off x="2853690" y="1527859"/>
              <a:ext cx="2698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4" name="Line 230">
              <a:extLst>
                <a:ext uri="{FF2B5EF4-FFF2-40B4-BE49-F238E27FC236}">
                  <a16:creationId xmlns:a16="http://schemas.microsoft.com/office/drawing/2014/main" id="{D68B4F5A-1B1B-8297-8CC1-E5017C6EC9EF}"/>
                </a:ext>
              </a:extLst>
            </p:cNvPr>
            <p:cNvSpPr>
              <a:spLocks noChangeShapeType="1"/>
            </p:cNvSpPr>
            <p:nvPr/>
          </p:nvSpPr>
          <p:spPr bwMode="auto">
            <a:xfrm flipV="1">
              <a:off x="2880677"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5" name="Line 231">
              <a:extLst>
                <a:ext uri="{FF2B5EF4-FFF2-40B4-BE49-F238E27FC236}">
                  <a16:creationId xmlns:a16="http://schemas.microsoft.com/office/drawing/2014/main" id="{E647A685-250C-16DB-F4C4-F15F6AAF1A1B}"/>
                </a:ext>
              </a:extLst>
            </p:cNvPr>
            <p:cNvSpPr>
              <a:spLocks noChangeShapeType="1"/>
            </p:cNvSpPr>
            <p:nvPr/>
          </p:nvSpPr>
          <p:spPr bwMode="auto">
            <a:xfrm>
              <a:off x="2880677" y="1527859"/>
              <a:ext cx="3492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6" name="Line 232">
              <a:extLst>
                <a:ext uri="{FF2B5EF4-FFF2-40B4-BE49-F238E27FC236}">
                  <a16:creationId xmlns:a16="http://schemas.microsoft.com/office/drawing/2014/main" id="{E190FDD1-0758-1F64-A756-46A2717C63FA}"/>
                </a:ext>
              </a:extLst>
            </p:cNvPr>
            <p:cNvSpPr>
              <a:spLocks noChangeShapeType="1"/>
            </p:cNvSpPr>
            <p:nvPr/>
          </p:nvSpPr>
          <p:spPr bwMode="auto">
            <a:xfrm flipV="1">
              <a:off x="2915602"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7" name="Line 233">
              <a:extLst>
                <a:ext uri="{FF2B5EF4-FFF2-40B4-BE49-F238E27FC236}">
                  <a16:creationId xmlns:a16="http://schemas.microsoft.com/office/drawing/2014/main" id="{2CC4645F-B224-DDEA-6051-E53F6B2B85AB}"/>
                </a:ext>
              </a:extLst>
            </p:cNvPr>
            <p:cNvSpPr>
              <a:spLocks noChangeShapeType="1"/>
            </p:cNvSpPr>
            <p:nvPr/>
          </p:nvSpPr>
          <p:spPr bwMode="auto">
            <a:xfrm>
              <a:off x="2915602" y="1527859"/>
              <a:ext cx="52386"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8" name="Line 234">
              <a:extLst>
                <a:ext uri="{FF2B5EF4-FFF2-40B4-BE49-F238E27FC236}">
                  <a16:creationId xmlns:a16="http://schemas.microsoft.com/office/drawing/2014/main" id="{D0580E81-DDC9-1336-19C6-8FACAAAB92A4}"/>
                </a:ext>
              </a:extLst>
            </p:cNvPr>
            <p:cNvSpPr>
              <a:spLocks noChangeShapeType="1"/>
            </p:cNvSpPr>
            <p:nvPr/>
          </p:nvSpPr>
          <p:spPr bwMode="auto">
            <a:xfrm flipV="1">
              <a:off x="2967988"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49" name="Line 235">
              <a:extLst>
                <a:ext uri="{FF2B5EF4-FFF2-40B4-BE49-F238E27FC236}">
                  <a16:creationId xmlns:a16="http://schemas.microsoft.com/office/drawing/2014/main" id="{E26802A3-3D7E-06E3-1FD3-E7160334D257}"/>
                </a:ext>
              </a:extLst>
            </p:cNvPr>
            <p:cNvSpPr>
              <a:spLocks noChangeShapeType="1"/>
            </p:cNvSpPr>
            <p:nvPr/>
          </p:nvSpPr>
          <p:spPr bwMode="auto">
            <a:xfrm>
              <a:off x="2967988" y="1527859"/>
              <a:ext cx="317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0" name="Line 236">
              <a:extLst>
                <a:ext uri="{FF2B5EF4-FFF2-40B4-BE49-F238E27FC236}">
                  <a16:creationId xmlns:a16="http://schemas.microsoft.com/office/drawing/2014/main" id="{B62166F3-96AF-AE3C-309A-010CE220DA5E}"/>
                </a:ext>
              </a:extLst>
            </p:cNvPr>
            <p:cNvSpPr>
              <a:spLocks noChangeShapeType="1"/>
            </p:cNvSpPr>
            <p:nvPr/>
          </p:nvSpPr>
          <p:spPr bwMode="auto">
            <a:xfrm flipV="1">
              <a:off x="2971163"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1" name="Line 237">
              <a:extLst>
                <a:ext uri="{FF2B5EF4-FFF2-40B4-BE49-F238E27FC236}">
                  <a16:creationId xmlns:a16="http://schemas.microsoft.com/office/drawing/2014/main" id="{393A9509-0AFC-4B50-D1C9-C460912CE1A5}"/>
                </a:ext>
              </a:extLst>
            </p:cNvPr>
            <p:cNvSpPr>
              <a:spLocks noChangeShapeType="1"/>
            </p:cNvSpPr>
            <p:nvPr/>
          </p:nvSpPr>
          <p:spPr bwMode="auto">
            <a:xfrm>
              <a:off x="2971163" y="1527859"/>
              <a:ext cx="3651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2" name="Line 238">
              <a:extLst>
                <a:ext uri="{FF2B5EF4-FFF2-40B4-BE49-F238E27FC236}">
                  <a16:creationId xmlns:a16="http://schemas.microsoft.com/office/drawing/2014/main" id="{440BF8B5-2140-1A6D-A69D-345FF821DCE6}"/>
                </a:ext>
              </a:extLst>
            </p:cNvPr>
            <p:cNvSpPr>
              <a:spLocks noChangeShapeType="1"/>
            </p:cNvSpPr>
            <p:nvPr/>
          </p:nvSpPr>
          <p:spPr bwMode="auto">
            <a:xfrm flipV="1">
              <a:off x="3007676"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3" name="Line 239">
              <a:extLst>
                <a:ext uri="{FF2B5EF4-FFF2-40B4-BE49-F238E27FC236}">
                  <a16:creationId xmlns:a16="http://schemas.microsoft.com/office/drawing/2014/main" id="{F3479670-0513-8385-6785-DF9E00B12D68}"/>
                </a:ext>
              </a:extLst>
            </p:cNvPr>
            <p:cNvSpPr>
              <a:spLocks noChangeShapeType="1"/>
            </p:cNvSpPr>
            <p:nvPr/>
          </p:nvSpPr>
          <p:spPr bwMode="auto">
            <a:xfrm>
              <a:off x="3007676" y="1527859"/>
              <a:ext cx="63499"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4" name="Line 240">
              <a:extLst>
                <a:ext uri="{FF2B5EF4-FFF2-40B4-BE49-F238E27FC236}">
                  <a16:creationId xmlns:a16="http://schemas.microsoft.com/office/drawing/2014/main" id="{989A3D3A-611B-62AB-3670-EA868A188011}"/>
                </a:ext>
              </a:extLst>
            </p:cNvPr>
            <p:cNvSpPr>
              <a:spLocks noChangeShapeType="1"/>
            </p:cNvSpPr>
            <p:nvPr/>
          </p:nvSpPr>
          <p:spPr bwMode="auto">
            <a:xfrm flipV="1">
              <a:off x="3071175"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5" name="Line 241">
              <a:extLst>
                <a:ext uri="{FF2B5EF4-FFF2-40B4-BE49-F238E27FC236}">
                  <a16:creationId xmlns:a16="http://schemas.microsoft.com/office/drawing/2014/main" id="{6A0195CD-41DB-7F45-FE8A-44CA5E7494D5}"/>
                </a:ext>
              </a:extLst>
            </p:cNvPr>
            <p:cNvSpPr>
              <a:spLocks noChangeShapeType="1"/>
            </p:cNvSpPr>
            <p:nvPr/>
          </p:nvSpPr>
          <p:spPr bwMode="auto">
            <a:xfrm>
              <a:off x="3071175" y="1527859"/>
              <a:ext cx="127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6" name="Line 242">
              <a:extLst>
                <a:ext uri="{FF2B5EF4-FFF2-40B4-BE49-F238E27FC236}">
                  <a16:creationId xmlns:a16="http://schemas.microsoft.com/office/drawing/2014/main" id="{B25FB981-9FC0-CEC1-C238-65F2F89F9F79}"/>
                </a:ext>
              </a:extLst>
            </p:cNvPr>
            <p:cNvSpPr>
              <a:spLocks noChangeShapeType="1"/>
            </p:cNvSpPr>
            <p:nvPr/>
          </p:nvSpPr>
          <p:spPr bwMode="auto">
            <a:xfrm flipV="1">
              <a:off x="3083875"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7" name="Line 243">
              <a:extLst>
                <a:ext uri="{FF2B5EF4-FFF2-40B4-BE49-F238E27FC236}">
                  <a16:creationId xmlns:a16="http://schemas.microsoft.com/office/drawing/2014/main" id="{5D3A238F-AB3F-DE57-7551-D759B55084E3}"/>
                </a:ext>
              </a:extLst>
            </p:cNvPr>
            <p:cNvSpPr>
              <a:spLocks noChangeShapeType="1"/>
            </p:cNvSpPr>
            <p:nvPr/>
          </p:nvSpPr>
          <p:spPr bwMode="auto">
            <a:xfrm>
              <a:off x="3083875" y="1527859"/>
              <a:ext cx="127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8" name="Line 244">
              <a:extLst>
                <a:ext uri="{FF2B5EF4-FFF2-40B4-BE49-F238E27FC236}">
                  <a16:creationId xmlns:a16="http://schemas.microsoft.com/office/drawing/2014/main" id="{86C2547B-D88B-397F-DEE2-9CAA03A28ED5}"/>
                </a:ext>
              </a:extLst>
            </p:cNvPr>
            <p:cNvSpPr>
              <a:spLocks noChangeShapeType="1"/>
            </p:cNvSpPr>
            <p:nvPr/>
          </p:nvSpPr>
          <p:spPr bwMode="auto">
            <a:xfrm flipV="1">
              <a:off x="3096574"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59" name="Line 245">
              <a:extLst>
                <a:ext uri="{FF2B5EF4-FFF2-40B4-BE49-F238E27FC236}">
                  <a16:creationId xmlns:a16="http://schemas.microsoft.com/office/drawing/2014/main" id="{BA5D2CE7-63A3-DB8C-6953-862CA51CA9F0}"/>
                </a:ext>
              </a:extLst>
            </p:cNvPr>
            <p:cNvSpPr>
              <a:spLocks noChangeShapeType="1"/>
            </p:cNvSpPr>
            <p:nvPr/>
          </p:nvSpPr>
          <p:spPr bwMode="auto">
            <a:xfrm>
              <a:off x="3096574" y="1527859"/>
              <a:ext cx="39686"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0" name="Line 246">
              <a:extLst>
                <a:ext uri="{FF2B5EF4-FFF2-40B4-BE49-F238E27FC236}">
                  <a16:creationId xmlns:a16="http://schemas.microsoft.com/office/drawing/2014/main" id="{EB3909E8-C104-7D5F-8176-E86878837F6D}"/>
                </a:ext>
              </a:extLst>
            </p:cNvPr>
            <p:cNvSpPr>
              <a:spLocks noChangeShapeType="1"/>
            </p:cNvSpPr>
            <p:nvPr/>
          </p:nvSpPr>
          <p:spPr bwMode="auto">
            <a:xfrm flipV="1">
              <a:off x="3136261"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1" name="Line 247">
              <a:extLst>
                <a:ext uri="{FF2B5EF4-FFF2-40B4-BE49-F238E27FC236}">
                  <a16:creationId xmlns:a16="http://schemas.microsoft.com/office/drawing/2014/main" id="{18D2515D-19E0-91AA-BB09-BCD0E84B1A8E}"/>
                </a:ext>
              </a:extLst>
            </p:cNvPr>
            <p:cNvSpPr>
              <a:spLocks noChangeShapeType="1"/>
            </p:cNvSpPr>
            <p:nvPr/>
          </p:nvSpPr>
          <p:spPr bwMode="auto">
            <a:xfrm>
              <a:off x="3136261" y="1527859"/>
              <a:ext cx="158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2" name="Line 248">
              <a:extLst>
                <a:ext uri="{FF2B5EF4-FFF2-40B4-BE49-F238E27FC236}">
                  <a16:creationId xmlns:a16="http://schemas.microsoft.com/office/drawing/2014/main" id="{3A1036A6-6FF4-6D1C-73D7-78261A662090}"/>
                </a:ext>
              </a:extLst>
            </p:cNvPr>
            <p:cNvSpPr>
              <a:spLocks noChangeShapeType="1"/>
            </p:cNvSpPr>
            <p:nvPr/>
          </p:nvSpPr>
          <p:spPr bwMode="auto">
            <a:xfrm flipV="1">
              <a:off x="3137849" y="143676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3" name="Line 249">
              <a:extLst>
                <a:ext uri="{FF2B5EF4-FFF2-40B4-BE49-F238E27FC236}">
                  <a16:creationId xmlns:a16="http://schemas.microsoft.com/office/drawing/2014/main" id="{B40F03BC-5DAD-3C5B-BC7E-FB14727D38E8}"/>
                </a:ext>
              </a:extLst>
            </p:cNvPr>
            <p:cNvSpPr>
              <a:spLocks noChangeShapeType="1"/>
            </p:cNvSpPr>
            <p:nvPr/>
          </p:nvSpPr>
          <p:spPr bwMode="auto">
            <a:xfrm>
              <a:off x="3137849" y="1527859"/>
              <a:ext cx="793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4" name="Line 250">
              <a:extLst>
                <a:ext uri="{FF2B5EF4-FFF2-40B4-BE49-F238E27FC236}">
                  <a16:creationId xmlns:a16="http://schemas.microsoft.com/office/drawing/2014/main" id="{6BE28B4D-0FAF-F085-4494-CA784A66E3C8}"/>
                </a:ext>
              </a:extLst>
            </p:cNvPr>
            <p:cNvSpPr>
              <a:spLocks noChangeShapeType="1"/>
            </p:cNvSpPr>
            <p:nvPr/>
          </p:nvSpPr>
          <p:spPr bwMode="auto">
            <a:xfrm flipV="1">
              <a:off x="3145786" y="143676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5" name="Line 251">
              <a:extLst>
                <a:ext uri="{FF2B5EF4-FFF2-40B4-BE49-F238E27FC236}">
                  <a16:creationId xmlns:a16="http://schemas.microsoft.com/office/drawing/2014/main" id="{DB09A8A3-EB89-72E1-0E71-D1894B0FC913}"/>
                </a:ext>
              </a:extLst>
            </p:cNvPr>
            <p:cNvSpPr>
              <a:spLocks noChangeShapeType="1"/>
            </p:cNvSpPr>
            <p:nvPr/>
          </p:nvSpPr>
          <p:spPr bwMode="auto">
            <a:xfrm>
              <a:off x="3145786" y="1527859"/>
              <a:ext cx="4286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6" name="Line 252">
              <a:extLst>
                <a:ext uri="{FF2B5EF4-FFF2-40B4-BE49-F238E27FC236}">
                  <a16:creationId xmlns:a16="http://schemas.microsoft.com/office/drawing/2014/main" id="{C4F4A183-E1A9-6A91-395C-AEC66FFEB3D6}"/>
                </a:ext>
              </a:extLst>
            </p:cNvPr>
            <p:cNvSpPr>
              <a:spLocks noChangeShapeType="1"/>
            </p:cNvSpPr>
            <p:nvPr/>
          </p:nvSpPr>
          <p:spPr bwMode="auto">
            <a:xfrm>
              <a:off x="3188648" y="1527859"/>
              <a:ext cx="1587" cy="57159"/>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7" name="Line 253">
              <a:extLst>
                <a:ext uri="{FF2B5EF4-FFF2-40B4-BE49-F238E27FC236}">
                  <a16:creationId xmlns:a16="http://schemas.microsoft.com/office/drawing/2014/main" id="{8F7D5981-979B-D113-BAFC-B6D2740273B2}"/>
                </a:ext>
              </a:extLst>
            </p:cNvPr>
            <p:cNvSpPr>
              <a:spLocks noChangeShapeType="1"/>
            </p:cNvSpPr>
            <p:nvPr/>
          </p:nvSpPr>
          <p:spPr bwMode="auto">
            <a:xfrm>
              <a:off x="3188648" y="1585019"/>
              <a:ext cx="317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8" name="Line 254">
              <a:extLst>
                <a:ext uri="{FF2B5EF4-FFF2-40B4-BE49-F238E27FC236}">
                  <a16:creationId xmlns:a16="http://schemas.microsoft.com/office/drawing/2014/main" id="{73C38D08-B91C-7BCA-F4DD-914C82D684D6}"/>
                </a:ext>
              </a:extLst>
            </p:cNvPr>
            <p:cNvSpPr>
              <a:spLocks noChangeShapeType="1"/>
            </p:cNvSpPr>
            <p:nvPr/>
          </p:nvSpPr>
          <p:spPr bwMode="auto">
            <a:xfrm flipV="1">
              <a:off x="3191823"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69" name="Line 255">
              <a:extLst>
                <a:ext uri="{FF2B5EF4-FFF2-40B4-BE49-F238E27FC236}">
                  <a16:creationId xmlns:a16="http://schemas.microsoft.com/office/drawing/2014/main" id="{395F1839-E29F-4371-1FA0-408B3AFA9642}"/>
                </a:ext>
              </a:extLst>
            </p:cNvPr>
            <p:cNvSpPr>
              <a:spLocks noChangeShapeType="1"/>
            </p:cNvSpPr>
            <p:nvPr/>
          </p:nvSpPr>
          <p:spPr bwMode="auto">
            <a:xfrm flipV="1">
              <a:off x="3223572"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0" name="Line 256">
              <a:extLst>
                <a:ext uri="{FF2B5EF4-FFF2-40B4-BE49-F238E27FC236}">
                  <a16:creationId xmlns:a16="http://schemas.microsoft.com/office/drawing/2014/main" id="{D51C40FC-7985-895A-7F1B-2C4745DB6500}"/>
                </a:ext>
              </a:extLst>
            </p:cNvPr>
            <p:cNvSpPr>
              <a:spLocks noChangeShapeType="1"/>
            </p:cNvSpPr>
            <p:nvPr/>
          </p:nvSpPr>
          <p:spPr bwMode="auto">
            <a:xfrm>
              <a:off x="3191823" y="1585019"/>
              <a:ext cx="635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1" name="Line 257">
              <a:extLst>
                <a:ext uri="{FF2B5EF4-FFF2-40B4-BE49-F238E27FC236}">
                  <a16:creationId xmlns:a16="http://schemas.microsoft.com/office/drawing/2014/main" id="{E888F67E-308D-581E-CDCD-8BFE89484A48}"/>
                </a:ext>
              </a:extLst>
            </p:cNvPr>
            <p:cNvSpPr>
              <a:spLocks noChangeShapeType="1"/>
            </p:cNvSpPr>
            <p:nvPr/>
          </p:nvSpPr>
          <p:spPr bwMode="auto">
            <a:xfrm flipV="1">
              <a:off x="3198173"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2" name="Line 258">
              <a:extLst>
                <a:ext uri="{FF2B5EF4-FFF2-40B4-BE49-F238E27FC236}">
                  <a16:creationId xmlns:a16="http://schemas.microsoft.com/office/drawing/2014/main" id="{74978D6C-2877-E276-CCFF-927D472F0905}"/>
                </a:ext>
              </a:extLst>
            </p:cNvPr>
            <p:cNvSpPr>
              <a:spLocks noChangeShapeType="1"/>
            </p:cNvSpPr>
            <p:nvPr/>
          </p:nvSpPr>
          <p:spPr bwMode="auto">
            <a:xfrm>
              <a:off x="3198173" y="1585019"/>
              <a:ext cx="317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3" name="Line 259">
              <a:extLst>
                <a:ext uri="{FF2B5EF4-FFF2-40B4-BE49-F238E27FC236}">
                  <a16:creationId xmlns:a16="http://schemas.microsoft.com/office/drawing/2014/main" id="{FCF7D1ED-FDA8-62FA-4492-1FBC92DEDA85}"/>
                </a:ext>
              </a:extLst>
            </p:cNvPr>
            <p:cNvSpPr>
              <a:spLocks noChangeShapeType="1"/>
            </p:cNvSpPr>
            <p:nvPr/>
          </p:nvSpPr>
          <p:spPr bwMode="auto">
            <a:xfrm flipV="1">
              <a:off x="3201348"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4" name="Line 260">
              <a:extLst>
                <a:ext uri="{FF2B5EF4-FFF2-40B4-BE49-F238E27FC236}">
                  <a16:creationId xmlns:a16="http://schemas.microsoft.com/office/drawing/2014/main" id="{03DF05B4-EF54-9441-6416-2F43FC430D6D}"/>
                </a:ext>
              </a:extLst>
            </p:cNvPr>
            <p:cNvSpPr>
              <a:spLocks noChangeShapeType="1"/>
            </p:cNvSpPr>
            <p:nvPr/>
          </p:nvSpPr>
          <p:spPr bwMode="auto">
            <a:xfrm>
              <a:off x="3201348" y="1585019"/>
              <a:ext cx="1111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5" name="Line 261">
              <a:extLst>
                <a:ext uri="{FF2B5EF4-FFF2-40B4-BE49-F238E27FC236}">
                  <a16:creationId xmlns:a16="http://schemas.microsoft.com/office/drawing/2014/main" id="{2435D026-72FA-4348-2F72-B026BA524B2F}"/>
                </a:ext>
              </a:extLst>
            </p:cNvPr>
            <p:cNvSpPr>
              <a:spLocks noChangeShapeType="1"/>
            </p:cNvSpPr>
            <p:nvPr/>
          </p:nvSpPr>
          <p:spPr bwMode="auto">
            <a:xfrm flipV="1">
              <a:off x="3212460"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6" name="Line 262">
              <a:extLst>
                <a:ext uri="{FF2B5EF4-FFF2-40B4-BE49-F238E27FC236}">
                  <a16:creationId xmlns:a16="http://schemas.microsoft.com/office/drawing/2014/main" id="{9815A9E4-FD5C-18C6-69EF-2E6FC3B1FC06}"/>
                </a:ext>
              </a:extLst>
            </p:cNvPr>
            <p:cNvSpPr>
              <a:spLocks noChangeShapeType="1"/>
            </p:cNvSpPr>
            <p:nvPr/>
          </p:nvSpPr>
          <p:spPr bwMode="auto">
            <a:xfrm>
              <a:off x="3212460" y="1585019"/>
              <a:ext cx="4127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7" name="Line 263">
              <a:extLst>
                <a:ext uri="{FF2B5EF4-FFF2-40B4-BE49-F238E27FC236}">
                  <a16:creationId xmlns:a16="http://schemas.microsoft.com/office/drawing/2014/main" id="{58C90A76-1388-3990-1AE9-2E93444FCBD0}"/>
                </a:ext>
              </a:extLst>
            </p:cNvPr>
            <p:cNvSpPr>
              <a:spLocks noChangeShapeType="1"/>
            </p:cNvSpPr>
            <p:nvPr/>
          </p:nvSpPr>
          <p:spPr bwMode="auto">
            <a:xfrm flipV="1">
              <a:off x="3253734"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8" name="Line 264">
              <a:extLst>
                <a:ext uri="{FF2B5EF4-FFF2-40B4-BE49-F238E27FC236}">
                  <a16:creationId xmlns:a16="http://schemas.microsoft.com/office/drawing/2014/main" id="{953A13E2-087F-D0D5-D1DD-975AA76E739B}"/>
                </a:ext>
              </a:extLst>
            </p:cNvPr>
            <p:cNvSpPr>
              <a:spLocks noChangeShapeType="1"/>
            </p:cNvSpPr>
            <p:nvPr/>
          </p:nvSpPr>
          <p:spPr bwMode="auto">
            <a:xfrm>
              <a:off x="3253734" y="1585019"/>
              <a:ext cx="2063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79" name="Line 265">
              <a:extLst>
                <a:ext uri="{FF2B5EF4-FFF2-40B4-BE49-F238E27FC236}">
                  <a16:creationId xmlns:a16="http://schemas.microsoft.com/office/drawing/2014/main" id="{B3188C30-966A-EA7C-B0D2-AB626A3A3E24}"/>
                </a:ext>
              </a:extLst>
            </p:cNvPr>
            <p:cNvSpPr>
              <a:spLocks noChangeShapeType="1"/>
            </p:cNvSpPr>
            <p:nvPr/>
          </p:nvSpPr>
          <p:spPr bwMode="auto">
            <a:xfrm flipV="1">
              <a:off x="3274372"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0" name="Line 266">
              <a:extLst>
                <a:ext uri="{FF2B5EF4-FFF2-40B4-BE49-F238E27FC236}">
                  <a16:creationId xmlns:a16="http://schemas.microsoft.com/office/drawing/2014/main" id="{898AFA3C-6298-EBFF-235D-39E3C4D7A429}"/>
                </a:ext>
              </a:extLst>
            </p:cNvPr>
            <p:cNvSpPr>
              <a:spLocks noChangeShapeType="1"/>
            </p:cNvSpPr>
            <p:nvPr/>
          </p:nvSpPr>
          <p:spPr bwMode="auto">
            <a:xfrm>
              <a:off x="3274372" y="1585019"/>
              <a:ext cx="158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1" name="Line 267">
              <a:extLst>
                <a:ext uri="{FF2B5EF4-FFF2-40B4-BE49-F238E27FC236}">
                  <a16:creationId xmlns:a16="http://schemas.microsoft.com/office/drawing/2014/main" id="{D7165713-41CB-EE30-DD2E-424819D68962}"/>
                </a:ext>
              </a:extLst>
            </p:cNvPr>
            <p:cNvSpPr>
              <a:spLocks noChangeShapeType="1"/>
            </p:cNvSpPr>
            <p:nvPr/>
          </p:nvSpPr>
          <p:spPr bwMode="auto">
            <a:xfrm flipV="1">
              <a:off x="3275959" y="1493921"/>
              <a:ext cx="0"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2" name="Line 268">
              <a:extLst>
                <a:ext uri="{FF2B5EF4-FFF2-40B4-BE49-F238E27FC236}">
                  <a16:creationId xmlns:a16="http://schemas.microsoft.com/office/drawing/2014/main" id="{B0884428-00D9-AA96-9995-C518089BC1C5}"/>
                </a:ext>
              </a:extLst>
            </p:cNvPr>
            <p:cNvSpPr>
              <a:spLocks noChangeShapeType="1"/>
            </p:cNvSpPr>
            <p:nvPr/>
          </p:nvSpPr>
          <p:spPr bwMode="auto">
            <a:xfrm>
              <a:off x="3275959" y="1585019"/>
              <a:ext cx="6667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3" name="Line 269">
              <a:extLst>
                <a:ext uri="{FF2B5EF4-FFF2-40B4-BE49-F238E27FC236}">
                  <a16:creationId xmlns:a16="http://schemas.microsoft.com/office/drawing/2014/main" id="{49F2CEB8-AC44-99CE-91E5-CFFE5AC1D687}"/>
                </a:ext>
              </a:extLst>
            </p:cNvPr>
            <p:cNvSpPr>
              <a:spLocks noChangeShapeType="1"/>
            </p:cNvSpPr>
            <p:nvPr/>
          </p:nvSpPr>
          <p:spPr bwMode="auto">
            <a:xfrm flipV="1">
              <a:off x="3342633"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4" name="Line 270">
              <a:extLst>
                <a:ext uri="{FF2B5EF4-FFF2-40B4-BE49-F238E27FC236}">
                  <a16:creationId xmlns:a16="http://schemas.microsoft.com/office/drawing/2014/main" id="{8E36EE4B-E685-1802-C984-A3F12F1DE035}"/>
                </a:ext>
              </a:extLst>
            </p:cNvPr>
            <p:cNvSpPr>
              <a:spLocks noChangeShapeType="1"/>
            </p:cNvSpPr>
            <p:nvPr/>
          </p:nvSpPr>
          <p:spPr bwMode="auto">
            <a:xfrm>
              <a:off x="3342633" y="1585019"/>
              <a:ext cx="3968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5" name="Line 271">
              <a:extLst>
                <a:ext uri="{FF2B5EF4-FFF2-40B4-BE49-F238E27FC236}">
                  <a16:creationId xmlns:a16="http://schemas.microsoft.com/office/drawing/2014/main" id="{F3655964-E45F-B262-0D72-297D3DC94D7E}"/>
                </a:ext>
              </a:extLst>
            </p:cNvPr>
            <p:cNvSpPr>
              <a:spLocks noChangeShapeType="1"/>
            </p:cNvSpPr>
            <p:nvPr/>
          </p:nvSpPr>
          <p:spPr bwMode="auto">
            <a:xfrm flipV="1">
              <a:off x="3382320" y="1493921"/>
              <a:ext cx="0"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6" name="Line 272">
              <a:extLst>
                <a:ext uri="{FF2B5EF4-FFF2-40B4-BE49-F238E27FC236}">
                  <a16:creationId xmlns:a16="http://schemas.microsoft.com/office/drawing/2014/main" id="{AA839F08-8B9E-9F5C-EB3E-F1E1A43643DF}"/>
                </a:ext>
              </a:extLst>
            </p:cNvPr>
            <p:cNvSpPr>
              <a:spLocks noChangeShapeType="1"/>
            </p:cNvSpPr>
            <p:nvPr/>
          </p:nvSpPr>
          <p:spPr bwMode="auto">
            <a:xfrm>
              <a:off x="3382320" y="1585019"/>
              <a:ext cx="52386"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7" name="Line 273">
              <a:extLst>
                <a:ext uri="{FF2B5EF4-FFF2-40B4-BE49-F238E27FC236}">
                  <a16:creationId xmlns:a16="http://schemas.microsoft.com/office/drawing/2014/main" id="{262F89A9-D467-6070-1294-DD1795611E25}"/>
                </a:ext>
              </a:extLst>
            </p:cNvPr>
            <p:cNvSpPr>
              <a:spLocks noChangeShapeType="1"/>
            </p:cNvSpPr>
            <p:nvPr/>
          </p:nvSpPr>
          <p:spPr bwMode="auto">
            <a:xfrm flipV="1">
              <a:off x="3434706"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8" name="Line 274">
              <a:extLst>
                <a:ext uri="{FF2B5EF4-FFF2-40B4-BE49-F238E27FC236}">
                  <a16:creationId xmlns:a16="http://schemas.microsoft.com/office/drawing/2014/main" id="{0D0400AC-7A74-F8DA-DFF0-99C7E834A215}"/>
                </a:ext>
              </a:extLst>
            </p:cNvPr>
            <p:cNvSpPr>
              <a:spLocks noChangeShapeType="1"/>
            </p:cNvSpPr>
            <p:nvPr/>
          </p:nvSpPr>
          <p:spPr bwMode="auto">
            <a:xfrm>
              <a:off x="3434706" y="1585019"/>
              <a:ext cx="23813"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89" name="Line 275">
              <a:extLst>
                <a:ext uri="{FF2B5EF4-FFF2-40B4-BE49-F238E27FC236}">
                  <a16:creationId xmlns:a16="http://schemas.microsoft.com/office/drawing/2014/main" id="{4A19F67F-5F05-24F0-BE9F-A271E9D621A0}"/>
                </a:ext>
              </a:extLst>
            </p:cNvPr>
            <p:cNvSpPr>
              <a:spLocks noChangeShapeType="1"/>
            </p:cNvSpPr>
            <p:nvPr/>
          </p:nvSpPr>
          <p:spPr bwMode="auto">
            <a:xfrm flipV="1">
              <a:off x="3458519"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0" name="Line 276">
              <a:extLst>
                <a:ext uri="{FF2B5EF4-FFF2-40B4-BE49-F238E27FC236}">
                  <a16:creationId xmlns:a16="http://schemas.microsoft.com/office/drawing/2014/main" id="{EAFE5339-E8A7-1636-8592-C8774AD2142A}"/>
                </a:ext>
              </a:extLst>
            </p:cNvPr>
            <p:cNvSpPr>
              <a:spLocks noChangeShapeType="1"/>
            </p:cNvSpPr>
            <p:nvPr/>
          </p:nvSpPr>
          <p:spPr bwMode="auto">
            <a:xfrm>
              <a:off x="3458519" y="1585019"/>
              <a:ext cx="39686"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1" name="Line 277">
              <a:extLst>
                <a:ext uri="{FF2B5EF4-FFF2-40B4-BE49-F238E27FC236}">
                  <a16:creationId xmlns:a16="http://schemas.microsoft.com/office/drawing/2014/main" id="{E9443CBD-EE69-D308-0B7A-2E631C629585}"/>
                </a:ext>
              </a:extLst>
            </p:cNvPr>
            <p:cNvSpPr>
              <a:spLocks noChangeShapeType="1"/>
            </p:cNvSpPr>
            <p:nvPr/>
          </p:nvSpPr>
          <p:spPr bwMode="auto">
            <a:xfrm flipV="1">
              <a:off x="3498205"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2" name="Line 278">
              <a:extLst>
                <a:ext uri="{FF2B5EF4-FFF2-40B4-BE49-F238E27FC236}">
                  <a16:creationId xmlns:a16="http://schemas.microsoft.com/office/drawing/2014/main" id="{113A1C10-78C4-3CBE-9678-EE4B0ACC65EF}"/>
                </a:ext>
              </a:extLst>
            </p:cNvPr>
            <p:cNvSpPr>
              <a:spLocks noChangeShapeType="1"/>
            </p:cNvSpPr>
            <p:nvPr/>
          </p:nvSpPr>
          <p:spPr bwMode="auto">
            <a:xfrm>
              <a:off x="3498205" y="1585019"/>
              <a:ext cx="6667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3" name="Line 279">
              <a:extLst>
                <a:ext uri="{FF2B5EF4-FFF2-40B4-BE49-F238E27FC236}">
                  <a16:creationId xmlns:a16="http://schemas.microsoft.com/office/drawing/2014/main" id="{83B71B5A-95D0-2EC1-AA9E-04E38FD8EA03}"/>
                </a:ext>
              </a:extLst>
            </p:cNvPr>
            <p:cNvSpPr>
              <a:spLocks noChangeShapeType="1"/>
            </p:cNvSpPr>
            <p:nvPr/>
          </p:nvSpPr>
          <p:spPr bwMode="auto">
            <a:xfrm flipV="1">
              <a:off x="3564879"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4" name="Line 280">
              <a:extLst>
                <a:ext uri="{FF2B5EF4-FFF2-40B4-BE49-F238E27FC236}">
                  <a16:creationId xmlns:a16="http://schemas.microsoft.com/office/drawing/2014/main" id="{EE5B7ECE-5FAC-370A-4918-615365F35FD5}"/>
                </a:ext>
              </a:extLst>
            </p:cNvPr>
            <p:cNvSpPr>
              <a:spLocks noChangeShapeType="1"/>
            </p:cNvSpPr>
            <p:nvPr/>
          </p:nvSpPr>
          <p:spPr bwMode="auto">
            <a:xfrm flipV="1">
              <a:off x="3596629"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5" name="Line 281">
              <a:extLst>
                <a:ext uri="{FF2B5EF4-FFF2-40B4-BE49-F238E27FC236}">
                  <a16:creationId xmlns:a16="http://schemas.microsoft.com/office/drawing/2014/main" id="{5D5A921E-BF8E-5912-0EE4-B2463213B257}"/>
                </a:ext>
              </a:extLst>
            </p:cNvPr>
            <p:cNvSpPr>
              <a:spLocks noChangeShapeType="1"/>
            </p:cNvSpPr>
            <p:nvPr/>
          </p:nvSpPr>
          <p:spPr bwMode="auto">
            <a:xfrm>
              <a:off x="3564879" y="1585019"/>
              <a:ext cx="1588"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6" name="Line 282">
              <a:extLst>
                <a:ext uri="{FF2B5EF4-FFF2-40B4-BE49-F238E27FC236}">
                  <a16:creationId xmlns:a16="http://schemas.microsoft.com/office/drawing/2014/main" id="{B780516E-C2C7-2714-80DA-67882D55EDCF}"/>
                </a:ext>
              </a:extLst>
            </p:cNvPr>
            <p:cNvSpPr>
              <a:spLocks noChangeShapeType="1"/>
            </p:cNvSpPr>
            <p:nvPr/>
          </p:nvSpPr>
          <p:spPr bwMode="auto">
            <a:xfrm flipV="1">
              <a:off x="3566467"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7" name="Line 283">
              <a:extLst>
                <a:ext uri="{FF2B5EF4-FFF2-40B4-BE49-F238E27FC236}">
                  <a16:creationId xmlns:a16="http://schemas.microsoft.com/office/drawing/2014/main" id="{FB316304-8AC8-2E53-D495-7E76559FF0C3}"/>
                </a:ext>
              </a:extLst>
            </p:cNvPr>
            <p:cNvSpPr>
              <a:spLocks noChangeShapeType="1"/>
            </p:cNvSpPr>
            <p:nvPr/>
          </p:nvSpPr>
          <p:spPr bwMode="auto">
            <a:xfrm>
              <a:off x="3566467" y="1585019"/>
              <a:ext cx="635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8" name="Line 284">
              <a:extLst>
                <a:ext uri="{FF2B5EF4-FFF2-40B4-BE49-F238E27FC236}">
                  <a16:creationId xmlns:a16="http://schemas.microsoft.com/office/drawing/2014/main" id="{BBC4328B-505C-3D98-7117-7B07F3637A6E}"/>
                </a:ext>
              </a:extLst>
            </p:cNvPr>
            <p:cNvSpPr>
              <a:spLocks noChangeShapeType="1"/>
            </p:cNvSpPr>
            <p:nvPr/>
          </p:nvSpPr>
          <p:spPr bwMode="auto">
            <a:xfrm flipV="1">
              <a:off x="3572817"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699" name="Line 285">
              <a:extLst>
                <a:ext uri="{FF2B5EF4-FFF2-40B4-BE49-F238E27FC236}">
                  <a16:creationId xmlns:a16="http://schemas.microsoft.com/office/drawing/2014/main" id="{225BE7F1-FB35-BBCF-71C6-5F6E4DE4D4E0}"/>
                </a:ext>
              </a:extLst>
            </p:cNvPr>
            <p:cNvSpPr>
              <a:spLocks noChangeShapeType="1"/>
            </p:cNvSpPr>
            <p:nvPr/>
          </p:nvSpPr>
          <p:spPr bwMode="auto">
            <a:xfrm flipV="1">
              <a:off x="3606154"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0" name="Line 286">
              <a:extLst>
                <a:ext uri="{FF2B5EF4-FFF2-40B4-BE49-F238E27FC236}">
                  <a16:creationId xmlns:a16="http://schemas.microsoft.com/office/drawing/2014/main" id="{3FCC1DE8-3A9E-7B33-C2FF-B73F95476426}"/>
                </a:ext>
              </a:extLst>
            </p:cNvPr>
            <p:cNvSpPr>
              <a:spLocks noChangeShapeType="1"/>
            </p:cNvSpPr>
            <p:nvPr/>
          </p:nvSpPr>
          <p:spPr bwMode="auto">
            <a:xfrm flipV="1">
              <a:off x="3639491"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1" name="Line 287">
              <a:extLst>
                <a:ext uri="{FF2B5EF4-FFF2-40B4-BE49-F238E27FC236}">
                  <a16:creationId xmlns:a16="http://schemas.microsoft.com/office/drawing/2014/main" id="{46711779-AAC7-DDC5-9A3D-AAF757D39681}"/>
                </a:ext>
              </a:extLst>
            </p:cNvPr>
            <p:cNvSpPr>
              <a:spLocks noChangeShapeType="1"/>
            </p:cNvSpPr>
            <p:nvPr/>
          </p:nvSpPr>
          <p:spPr bwMode="auto">
            <a:xfrm>
              <a:off x="3572817" y="1585019"/>
              <a:ext cx="158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2" name="Line 288">
              <a:extLst>
                <a:ext uri="{FF2B5EF4-FFF2-40B4-BE49-F238E27FC236}">
                  <a16:creationId xmlns:a16="http://schemas.microsoft.com/office/drawing/2014/main" id="{97200846-884F-697E-7D83-8378367217C5}"/>
                </a:ext>
              </a:extLst>
            </p:cNvPr>
            <p:cNvSpPr>
              <a:spLocks noChangeShapeType="1"/>
            </p:cNvSpPr>
            <p:nvPr/>
          </p:nvSpPr>
          <p:spPr bwMode="auto">
            <a:xfrm flipV="1">
              <a:off x="3574404"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3" name="Line 289">
              <a:extLst>
                <a:ext uri="{FF2B5EF4-FFF2-40B4-BE49-F238E27FC236}">
                  <a16:creationId xmlns:a16="http://schemas.microsoft.com/office/drawing/2014/main" id="{4EB9B43C-0AFF-F073-355C-8B8DA95AE320}"/>
                </a:ext>
              </a:extLst>
            </p:cNvPr>
            <p:cNvSpPr>
              <a:spLocks noChangeShapeType="1"/>
            </p:cNvSpPr>
            <p:nvPr/>
          </p:nvSpPr>
          <p:spPr bwMode="auto">
            <a:xfrm>
              <a:off x="3574404" y="1585019"/>
              <a:ext cx="317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4" name="Line 290">
              <a:extLst>
                <a:ext uri="{FF2B5EF4-FFF2-40B4-BE49-F238E27FC236}">
                  <a16:creationId xmlns:a16="http://schemas.microsoft.com/office/drawing/2014/main" id="{EB82C79F-B1F5-F2CD-DFC7-06B6C88255BF}"/>
                </a:ext>
              </a:extLst>
            </p:cNvPr>
            <p:cNvSpPr>
              <a:spLocks noChangeShapeType="1"/>
            </p:cNvSpPr>
            <p:nvPr/>
          </p:nvSpPr>
          <p:spPr bwMode="auto">
            <a:xfrm flipV="1">
              <a:off x="3577579"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5" name="Line 291">
              <a:extLst>
                <a:ext uri="{FF2B5EF4-FFF2-40B4-BE49-F238E27FC236}">
                  <a16:creationId xmlns:a16="http://schemas.microsoft.com/office/drawing/2014/main" id="{8C5AC05F-F7F0-1724-56D1-4A4BC5DDFE90}"/>
                </a:ext>
              </a:extLst>
            </p:cNvPr>
            <p:cNvSpPr>
              <a:spLocks noChangeShapeType="1"/>
            </p:cNvSpPr>
            <p:nvPr/>
          </p:nvSpPr>
          <p:spPr bwMode="auto">
            <a:xfrm flipV="1">
              <a:off x="3610917"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6" name="Line 292">
              <a:extLst>
                <a:ext uri="{FF2B5EF4-FFF2-40B4-BE49-F238E27FC236}">
                  <a16:creationId xmlns:a16="http://schemas.microsoft.com/office/drawing/2014/main" id="{B7553355-E903-5947-9789-DFE6651A2FAE}"/>
                </a:ext>
              </a:extLst>
            </p:cNvPr>
            <p:cNvSpPr>
              <a:spLocks noChangeShapeType="1"/>
            </p:cNvSpPr>
            <p:nvPr/>
          </p:nvSpPr>
          <p:spPr bwMode="auto">
            <a:xfrm>
              <a:off x="3577579" y="1585019"/>
              <a:ext cx="4763"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7" name="Line 293">
              <a:extLst>
                <a:ext uri="{FF2B5EF4-FFF2-40B4-BE49-F238E27FC236}">
                  <a16:creationId xmlns:a16="http://schemas.microsoft.com/office/drawing/2014/main" id="{D402F61E-B4F8-4C16-15AD-53FFE9632E03}"/>
                </a:ext>
              </a:extLst>
            </p:cNvPr>
            <p:cNvSpPr>
              <a:spLocks noChangeShapeType="1"/>
            </p:cNvSpPr>
            <p:nvPr/>
          </p:nvSpPr>
          <p:spPr bwMode="auto">
            <a:xfrm flipV="1">
              <a:off x="3582342"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8" name="Line 294">
              <a:extLst>
                <a:ext uri="{FF2B5EF4-FFF2-40B4-BE49-F238E27FC236}">
                  <a16:creationId xmlns:a16="http://schemas.microsoft.com/office/drawing/2014/main" id="{12BC018F-AB61-5D82-AA16-E481D2E9D034}"/>
                </a:ext>
              </a:extLst>
            </p:cNvPr>
            <p:cNvSpPr>
              <a:spLocks noChangeShapeType="1"/>
            </p:cNvSpPr>
            <p:nvPr/>
          </p:nvSpPr>
          <p:spPr bwMode="auto">
            <a:xfrm>
              <a:off x="3582342" y="1585019"/>
              <a:ext cx="793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09" name="Line 295">
              <a:extLst>
                <a:ext uri="{FF2B5EF4-FFF2-40B4-BE49-F238E27FC236}">
                  <a16:creationId xmlns:a16="http://schemas.microsoft.com/office/drawing/2014/main" id="{B4D67553-F9B3-9831-504C-B4EA6F789D32}"/>
                </a:ext>
              </a:extLst>
            </p:cNvPr>
            <p:cNvSpPr>
              <a:spLocks noChangeShapeType="1"/>
            </p:cNvSpPr>
            <p:nvPr/>
          </p:nvSpPr>
          <p:spPr bwMode="auto">
            <a:xfrm flipV="1">
              <a:off x="3590279"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0" name="Line 296">
              <a:extLst>
                <a:ext uri="{FF2B5EF4-FFF2-40B4-BE49-F238E27FC236}">
                  <a16:creationId xmlns:a16="http://schemas.microsoft.com/office/drawing/2014/main" id="{B71B6349-F658-1BB9-83B6-DC16FFC51F28}"/>
                </a:ext>
              </a:extLst>
            </p:cNvPr>
            <p:cNvSpPr>
              <a:spLocks noChangeShapeType="1"/>
            </p:cNvSpPr>
            <p:nvPr/>
          </p:nvSpPr>
          <p:spPr bwMode="auto">
            <a:xfrm>
              <a:off x="3590279" y="1585019"/>
              <a:ext cx="1270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1" name="Line 297">
              <a:extLst>
                <a:ext uri="{FF2B5EF4-FFF2-40B4-BE49-F238E27FC236}">
                  <a16:creationId xmlns:a16="http://schemas.microsoft.com/office/drawing/2014/main" id="{839A93B5-F8E4-B4B7-F006-0CC2E8194EE1}"/>
                </a:ext>
              </a:extLst>
            </p:cNvPr>
            <p:cNvSpPr>
              <a:spLocks noChangeShapeType="1"/>
            </p:cNvSpPr>
            <p:nvPr/>
          </p:nvSpPr>
          <p:spPr bwMode="auto">
            <a:xfrm flipV="1">
              <a:off x="3602979"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2" name="Line 298">
              <a:extLst>
                <a:ext uri="{FF2B5EF4-FFF2-40B4-BE49-F238E27FC236}">
                  <a16:creationId xmlns:a16="http://schemas.microsoft.com/office/drawing/2014/main" id="{02478035-4A0B-A66E-8364-201522298E3A}"/>
                </a:ext>
              </a:extLst>
            </p:cNvPr>
            <p:cNvSpPr>
              <a:spLocks noChangeShapeType="1"/>
            </p:cNvSpPr>
            <p:nvPr/>
          </p:nvSpPr>
          <p:spPr bwMode="auto">
            <a:xfrm>
              <a:off x="3602979" y="1585019"/>
              <a:ext cx="635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3" name="Line 299">
              <a:extLst>
                <a:ext uri="{FF2B5EF4-FFF2-40B4-BE49-F238E27FC236}">
                  <a16:creationId xmlns:a16="http://schemas.microsoft.com/office/drawing/2014/main" id="{B0AB3E25-16D6-C0A2-DA54-DAAF5FF7FE95}"/>
                </a:ext>
              </a:extLst>
            </p:cNvPr>
            <p:cNvSpPr>
              <a:spLocks noChangeShapeType="1"/>
            </p:cNvSpPr>
            <p:nvPr/>
          </p:nvSpPr>
          <p:spPr bwMode="auto">
            <a:xfrm flipV="1">
              <a:off x="3609329"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4" name="Line 300">
              <a:extLst>
                <a:ext uri="{FF2B5EF4-FFF2-40B4-BE49-F238E27FC236}">
                  <a16:creationId xmlns:a16="http://schemas.microsoft.com/office/drawing/2014/main" id="{E465A772-1944-21DE-F5AA-5264968F2BBA}"/>
                </a:ext>
              </a:extLst>
            </p:cNvPr>
            <p:cNvSpPr>
              <a:spLocks noChangeShapeType="1"/>
            </p:cNvSpPr>
            <p:nvPr/>
          </p:nvSpPr>
          <p:spPr bwMode="auto">
            <a:xfrm>
              <a:off x="3609329" y="1585019"/>
              <a:ext cx="30163"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5" name="Line 301">
              <a:extLst>
                <a:ext uri="{FF2B5EF4-FFF2-40B4-BE49-F238E27FC236}">
                  <a16:creationId xmlns:a16="http://schemas.microsoft.com/office/drawing/2014/main" id="{46C73FCE-3719-81CC-BD7F-97B0B62511D8}"/>
                </a:ext>
              </a:extLst>
            </p:cNvPr>
            <p:cNvSpPr>
              <a:spLocks noChangeShapeType="1"/>
            </p:cNvSpPr>
            <p:nvPr/>
          </p:nvSpPr>
          <p:spPr bwMode="auto">
            <a:xfrm flipV="1">
              <a:off x="3639491"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6" name="Line 302">
              <a:extLst>
                <a:ext uri="{FF2B5EF4-FFF2-40B4-BE49-F238E27FC236}">
                  <a16:creationId xmlns:a16="http://schemas.microsoft.com/office/drawing/2014/main" id="{09DB9DE0-0CFD-9E21-E6F6-B60322F9253C}"/>
                </a:ext>
              </a:extLst>
            </p:cNvPr>
            <p:cNvSpPr>
              <a:spLocks noChangeShapeType="1"/>
            </p:cNvSpPr>
            <p:nvPr/>
          </p:nvSpPr>
          <p:spPr bwMode="auto">
            <a:xfrm>
              <a:off x="3639491" y="1585019"/>
              <a:ext cx="9207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7" name="Line 303">
              <a:extLst>
                <a:ext uri="{FF2B5EF4-FFF2-40B4-BE49-F238E27FC236}">
                  <a16:creationId xmlns:a16="http://schemas.microsoft.com/office/drawing/2014/main" id="{15550DC9-DADC-5338-EA77-72F48D4E6439}"/>
                </a:ext>
              </a:extLst>
            </p:cNvPr>
            <p:cNvSpPr>
              <a:spLocks noChangeShapeType="1"/>
            </p:cNvSpPr>
            <p:nvPr/>
          </p:nvSpPr>
          <p:spPr bwMode="auto">
            <a:xfrm flipV="1">
              <a:off x="3731565" y="1493921"/>
              <a:ext cx="0"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8" name="Line 304">
              <a:extLst>
                <a:ext uri="{FF2B5EF4-FFF2-40B4-BE49-F238E27FC236}">
                  <a16:creationId xmlns:a16="http://schemas.microsoft.com/office/drawing/2014/main" id="{00C7D18A-380C-0C5A-A406-E9C0A03610A0}"/>
                </a:ext>
              </a:extLst>
            </p:cNvPr>
            <p:cNvSpPr>
              <a:spLocks noChangeShapeType="1"/>
            </p:cNvSpPr>
            <p:nvPr/>
          </p:nvSpPr>
          <p:spPr bwMode="auto">
            <a:xfrm>
              <a:off x="3731565" y="1585019"/>
              <a:ext cx="33337"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19" name="Line 305">
              <a:extLst>
                <a:ext uri="{FF2B5EF4-FFF2-40B4-BE49-F238E27FC236}">
                  <a16:creationId xmlns:a16="http://schemas.microsoft.com/office/drawing/2014/main" id="{1F116DE5-1CAC-4F26-8BA1-59DA16A6745A}"/>
                </a:ext>
              </a:extLst>
            </p:cNvPr>
            <p:cNvSpPr>
              <a:spLocks noChangeShapeType="1"/>
            </p:cNvSpPr>
            <p:nvPr/>
          </p:nvSpPr>
          <p:spPr bwMode="auto">
            <a:xfrm flipV="1">
              <a:off x="3764901"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0" name="Line 306">
              <a:extLst>
                <a:ext uri="{FF2B5EF4-FFF2-40B4-BE49-F238E27FC236}">
                  <a16:creationId xmlns:a16="http://schemas.microsoft.com/office/drawing/2014/main" id="{1C57EC66-CD13-9F66-826F-4191AF450ABC}"/>
                </a:ext>
              </a:extLst>
            </p:cNvPr>
            <p:cNvSpPr>
              <a:spLocks noChangeShapeType="1"/>
            </p:cNvSpPr>
            <p:nvPr/>
          </p:nvSpPr>
          <p:spPr bwMode="auto">
            <a:xfrm>
              <a:off x="3764901" y="1585019"/>
              <a:ext cx="1905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1" name="Line 307">
              <a:extLst>
                <a:ext uri="{FF2B5EF4-FFF2-40B4-BE49-F238E27FC236}">
                  <a16:creationId xmlns:a16="http://schemas.microsoft.com/office/drawing/2014/main" id="{7AA5B4C4-87D3-79E7-15FC-8FCC36B8DBD7}"/>
                </a:ext>
              </a:extLst>
            </p:cNvPr>
            <p:cNvSpPr>
              <a:spLocks noChangeShapeType="1"/>
            </p:cNvSpPr>
            <p:nvPr/>
          </p:nvSpPr>
          <p:spPr bwMode="auto">
            <a:xfrm flipV="1">
              <a:off x="3783951"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2" name="Line 308">
              <a:extLst>
                <a:ext uri="{FF2B5EF4-FFF2-40B4-BE49-F238E27FC236}">
                  <a16:creationId xmlns:a16="http://schemas.microsoft.com/office/drawing/2014/main" id="{EDED1224-A0E8-7A99-1B9A-C04397D91380}"/>
                </a:ext>
              </a:extLst>
            </p:cNvPr>
            <p:cNvSpPr>
              <a:spLocks noChangeShapeType="1"/>
            </p:cNvSpPr>
            <p:nvPr/>
          </p:nvSpPr>
          <p:spPr bwMode="auto">
            <a:xfrm>
              <a:off x="3783951" y="1585019"/>
              <a:ext cx="136523"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3" name="Line 309">
              <a:extLst>
                <a:ext uri="{FF2B5EF4-FFF2-40B4-BE49-F238E27FC236}">
                  <a16:creationId xmlns:a16="http://schemas.microsoft.com/office/drawing/2014/main" id="{DAC31E85-1878-00FA-25D4-08120ADEA53D}"/>
                </a:ext>
              </a:extLst>
            </p:cNvPr>
            <p:cNvSpPr>
              <a:spLocks noChangeShapeType="1"/>
            </p:cNvSpPr>
            <p:nvPr/>
          </p:nvSpPr>
          <p:spPr bwMode="auto">
            <a:xfrm flipV="1">
              <a:off x="3920474" y="1493921"/>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4" name="Line 310">
              <a:extLst>
                <a:ext uri="{FF2B5EF4-FFF2-40B4-BE49-F238E27FC236}">
                  <a16:creationId xmlns:a16="http://schemas.microsoft.com/office/drawing/2014/main" id="{4FC94BE5-A806-6D67-2C79-9BE5D5C769ED}"/>
                </a:ext>
              </a:extLst>
            </p:cNvPr>
            <p:cNvSpPr>
              <a:spLocks noChangeShapeType="1"/>
            </p:cNvSpPr>
            <p:nvPr/>
          </p:nvSpPr>
          <p:spPr bwMode="auto">
            <a:xfrm>
              <a:off x="3920474" y="1585019"/>
              <a:ext cx="563555"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5" name="Line 311">
              <a:extLst>
                <a:ext uri="{FF2B5EF4-FFF2-40B4-BE49-F238E27FC236}">
                  <a16:creationId xmlns:a16="http://schemas.microsoft.com/office/drawing/2014/main" id="{1BE7D7A2-1596-A857-43AB-CA9999158919}"/>
                </a:ext>
              </a:extLst>
            </p:cNvPr>
            <p:cNvSpPr>
              <a:spLocks noChangeShapeType="1"/>
            </p:cNvSpPr>
            <p:nvPr/>
          </p:nvSpPr>
          <p:spPr bwMode="auto">
            <a:xfrm flipV="1">
              <a:off x="4484029" y="1493921"/>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6" name="Line 312">
              <a:extLst>
                <a:ext uri="{FF2B5EF4-FFF2-40B4-BE49-F238E27FC236}">
                  <a16:creationId xmlns:a16="http://schemas.microsoft.com/office/drawing/2014/main" id="{12E9E178-C3B3-273B-72BF-394CC1558747}"/>
                </a:ext>
              </a:extLst>
            </p:cNvPr>
            <p:cNvSpPr>
              <a:spLocks noChangeShapeType="1"/>
            </p:cNvSpPr>
            <p:nvPr/>
          </p:nvSpPr>
          <p:spPr bwMode="auto">
            <a:xfrm>
              <a:off x="4484029" y="1585019"/>
              <a:ext cx="187322"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7" name="Line 313">
              <a:extLst>
                <a:ext uri="{FF2B5EF4-FFF2-40B4-BE49-F238E27FC236}">
                  <a16:creationId xmlns:a16="http://schemas.microsoft.com/office/drawing/2014/main" id="{DDCBBD37-D1CF-B923-E387-A87C8E161214}"/>
                </a:ext>
              </a:extLst>
            </p:cNvPr>
            <p:cNvSpPr>
              <a:spLocks noChangeShapeType="1"/>
            </p:cNvSpPr>
            <p:nvPr/>
          </p:nvSpPr>
          <p:spPr bwMode="auto">
            <a:xfrm>
              <a:off x="4671351" y="1585019"/>
              <a:ext cx="1587" cy="9645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8" name="Line 314">
              <a:extLst>
                <a:ext uri="{FF2B5EF4-FFF2-40B4-BE49-F238E27FC236}">
                  <a16:creationId xmlns:a16="http://schemas.microsoft.com/office/drawing/2014/main" id="{C3609E95-ED73-AB90-7A67-39784E4B75DF}"/>
                </a:ext>
              </a:extLst>
            </p:cNvPr>
            <p:cNvSpPr>
              <a:spLocks noChangeShapeType="1"/>
            </p:cNvSpPr>
            <p:nvPr/>
          </p:nvSpPr>
          <p:spPr bwMode="auto">
            <a:xfrm>
              <a:off x="4671351" y="1681475"/>
              <a:ext cx="976298"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29" name="Line 315">
              <a:extLst>
                <a:ext uri="{FF2B5EF4-FFF2-40B4-BE49-F238E27FC236}">
                  <a16:creationId xmlns:a16="http://schemas.microsoft.com/office/drawing/2014/main" id="{1CB607E1-1D8C-9057-3430-E4D17AA5E032}"/>
                </a:ext>
              </a:extLst>
            </p:cNvPr>
            <p:cNvSpPr>
              <a:spLocks noChangeShapeType="1"/>
            </p:cNvSpPr>
            <p:nvPr/>
          </p:nvSpPr>
          <p:spPr bwMode="auto">
            <a:xfrm>
              <a:off x="5647649" y="1681475"/>
              <a:ext cx="1588" cy="98242"/>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0" name="Line 316">
              <a:extLst>
                <a:ext uri="{FF2B5EF4-FFF2-40B4-BE49-F238E27FC236}">
                  <a16:creationId xmlns:a16="http://schemas.microsoft.com/office/drawing/2014/main" id="{7055F956-D2D7-C696-8EA5-31AB756303A1}"/>
                </a:ext>
              </a:extLst>
            </p:cNvPr>
            <p:cNvSpPr>
              <a:spLocks noChangeShapeType="1"/>
            </p:cNvSpPr>
            <p:nvPr/>
          </p:nvSpPr>
          <p:spPr bwMode="auto">
            <a:xfrm>
              <a:off x="5647649" y="1779717"/>
              <a:ext cx="1270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1" name="Line 317">
              <a:extLst>
                <a:ext uri="{FF2B5EF4-FFF2-40B4-BE49-F238E27FC236}">
                  <a16:creationId xmlns:a16="http://schemas.microsoft.com/office/drawing/2014/main" id="{E3306B17-BFAB-97AF-7B3A-541145F99767}"/>
                </a:ext>
              </a:extLst>
            </p:cNvPr>
            <p:cNvSpPr>
              <a:spLocks noChangeShapeType="1"/>
            </p:cNvSpPr>
            <p:nvPr/>
          </p:nvSpPr>
          <p:spPr bwMode="auto">
            <a:xfrm flipV="1">
              <a:off x="5660349"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2" name="Line 318">
              <a:extLst>
                <a:ext uri="{FF2B5EF4-FFF2-40B4-BE49-F238E27FC236}">
                  <a16:creationId xmlns:a16="http://schemas.microsoft.com/office/drawing/2014/main" id="{ECB8FAAD-9CBF-219F-1DF0-0C36F5CA188D}"/>
                </a:ext>
              </a:extLst>
            </p:cNvPr>
            <p:cNvSpPr>
              <a:spLocks noChangeShapeType="1"/>
            </p:cNvSpPr>
            <p:nvPr/>
          </p:nvSpPr>
          <p:spPr bwMode="auto">
            <a:xfrm>
              <a:off x="5660349" y="1779717"/>
              <a:ext cx="53974"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3" name="Line 319">
              <a:extLst>
                <a:ext uri="{FF2B5EF4-FFF2-40B4-BE49-F238E27FC236}">
                  <a16:creationId xmlns:a16="http://schemas.microsoft.com/office/drawing/2014/main" id="{1CFEF291-1082-029F-F495-4FA0C8859C4F}"/>
                </a:ext>
              </a:extLst>
            </p:cNvPr>
            <p:cNvSpPr>
              <a:spLocks noChangeShapeType="1"/>
            </p:cNvSpPr>
            <p:nvPr/>
          </p:nvSpPr>
          <p:spPr bwMode="auto">
            <a:xfrm flipV="1">
              <a:off x="5714323"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4" name="Line 320">
              <a:extLst>
                <a:ext uri="{FF2B5EF4-FFF2-40B4-BE49-F238E27FC236}">
                  <a16:creationId xmlns:a16="http://schemas.microsoft.com/office/drawing/2014/main" id="{46B5F75A-13F2-B3F1-E461-ED314B4116B8}"/>
                </a:ext>
              </a:extLst>
            </p:cNvPr>
            <p:cNvSpPr>
              <a:spLocks noChangeShapeType="1"/>
            </p:cNvSpPr>
            <p:nvPr/>
          </p:nvSpPr>
          <p:spPr bwMode="auto">
            <a:xfrm>
              <a:off x="5714323" y="1779717"/>
              <a:ext cx="41274"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5" name="Line 321">
              <a:extLst>
                <a:ext uri="{FF2B5EF4-FFF2-40B4-BE49-F238E27FC236}">
                  <a16:creationId xmlns:a16="http://schemas.microsoft.com/office/drawing/2014/main" id="{DFA05B9B-D75F-C2B0-0669-C1BAEED4FF7B}"/>
                </a:ext>
              </a:extLst>
            </p:cNvPr>
            <p:cNvSpPr>
              <a:spLocks noChangeShapeType="1"/>
            </p:cNvSpPr>
            <p:nvPr/>
          </p:nvSpPr>
          <p:spPr bwMode="auto">
            <a:xfrm flipV="1">
              <a:off x="5755597"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6" name="Line 322">
              <a:extLst>
                <a:ext uri="{FF2B5EF4-FFF2-40B4-BE49-F238E27FC236}">
                  <a16:creationId xmlns:a16="http://schemas.microsoft.com/office/drawing/2014/main" id="{F24CBCEA-A704-A7CA-CE8A-DCD27D624C15}"/>
                </a:ext>
              </a:extLst>
            </p:cNvPr>
            <p:cNvSpPr>
              <a:spLocks noChangeShapeType="1"/>
            </p:cNvSpPr>
            <p:nvPr/>
          </p:nvSpPr>
          <p:spPr bwMode="auto">
            <a:xfrm>
              <a:off x="5755597" y="1779717"/>
              <a:ext cx="317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7" name="Line 323">
              <a:extLst>
                <a:ext uri="{FF2B5EF4-FFF2-40B4-BE49-F238E27FC236}">
                  <a16:creationId xmlns:a16="http://schemas.microsoft.com/office/drawing/2014/main" id="{24838C1E-3B61-239D-55E6-DCD1C03C2E18}"/>
                </a:ext>
              </a:extLst>
            </p:cNvPr>
            <p:cNvSpPr>
              <a:spLocks noChangeShapeType="1"/>
            </p:cNvSpPr>
            <p:nvPr/>
          </p:nvSpPr>
          <p:spPr bwMode="auto">
            <a:xfrm flipV="1">
              <a:off x="5758772"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8" name="Line 324">
              <a:extLst>
                <a:ext uri="{FF2B5EF4-FFF2-40B4-BE49-F238E27FC236}">
                  <a16:creationId xmlns:a16="http://schemas.microsoft.com/office/drawing/2014/main" id="{03B10751-6C01-78C4-6CB4-D0D854A8AD01}"/>
                </a:ext>
              </a:extLst>
            </p:cNvPr>
            <p:cNvSpPr>
              <a:spLocks noChangeShapeType="1"/>
            </p:cNvSpPr>
            <p:nvPr/>
          </p:nvSpPr>
          <p:spPr bwMode="auto">
            <a:xfrm>
              <a:off x="5758772" y="1779717"/>
              <a:ext cx="2698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39" name="Line 325">
              <a:extLst>
                <a:ext uri="{FF2B5EF4-FFF2-40B4-BE49-F238E27FC236}">
                  <a16:creationId xmlns:a16="http://schemas.microsoft.com/office/drawing/2014/main" id="{828AA571-6CDD-A67A-8FC1-FECA270493C6}"/>
                </a:ext>
              </a:extLst>
            </p:cNvPr>
            <p:cNvSpPr>
              <a:spLocks noChangeShapeType="1"/>
            </p:cNvSpPr>
            <p:nvPr/>
          </p:nvSpPr>
          <p:spPr bwMode="auto">
            <a:xfrm flipV="1">
              <a:off x="5785760"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0" name="Line 326">
              <a:extLst>
                <a:ext uri="{FF2B5EF4-FFF2-40B4-BE49-F238E27FC236}">
                  <a16:creationId xmlns:a16="http://schemas.microsoft.com/office/drawing/2014/main" id="{EC48CEED-EA3A-7E24-46B4-2A55B931D15F}"/>
                </a:ext>
              </a:extLst>
            </p:cNvPr>
            <p:cNvSpPr>
              <a:spLocks noChangeShapeType="1"/>
            </p:cNvSpPr>
            <p:nvPr/>
          </p:nvSpPr>
          <p:spPr bwMode="auto">
            <a:xfrm flipV="1">
              <a:off x="5819096" y="1688620"/>
              <a:ext cx="0"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1" name="Line 327">
              <a:extLst>
                <a:ext uri="{FF2B5EF4-FFF2-40B4-BE49-F238E27FC236}">
                  <a16:creationId xmlns:a16="http://schemas.microsoft.com/office/drawing/2014/main" id="{D3094F81-4B56-0D62-D68E-D4AD58AA1BCF}"/>
                </a:ext>
              </a:extLst>
            </p:cNvPr>
            <p:cNvSpPr>
              <a:spLocks noChangeShapeType="1"/>
            </p:cNvSpPr>
            <p:nvPr/>
          </p:nvSpPr>
          <p:spPr bwMode="auto">
            <a:xfrm>
              <a:off x="5785760" y="1779717"/>
              <a:ext cx="20637"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2" name="Line 328">
              <a:extLst>
                <a:ext uri="{FF2B5EF4-FFF2-40B4-BE49-F238E27FC236}">
                  <a16:creationId xmlns:a16="http://schemas.microsoft.com/office/drawing/2014/main" id="{884872EE-F82C-9442-13B3-52D75DF8B1D3}"/>
                </a:ext>
              </a:extLst>
            </p:cNvPr>
            <p:cNvSpPr>
              <a:spLocks noChangeShapeType="1"/>
            </p:cNvSpPr>
            <p:nvPr/>
          </p:nvSpPr>
          <p:spPr bwMode="auto">
            <a:xfrm flipV="1">
              <a:off x="5806396"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3" name="Line 329">
              <a:extLst>
                <a:ext uri="{FF2B5EF4-FFF2-40B4-BE49-F238E27FC236}">
                  <a16:creationId xmlns:a16="http://schemas.microsoft.com/office/drawing/2014/main" id="{65CD2C84-895E-3BA8-657E-4084FB629139}"/>
                </a:ext>
              </a:extLst>
            </p:cNvPr>
            <p:cNvSpPr>
              <a:spLocks noChangeShapeType="1"/>
            </p:cNvSpPr>
            <p:nvPr/>
          </p:nvSpPr>
          <p:spPr bwMode="auto">
            <a:xfrm>
              <a:off x="5806396" y="1779717"/>
              <a:ext cx="1428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4" name="Line 330">
              <a:extLst>
                <a:ext uri="{FF2B5EF4-FFF2-40B4-BE49-F238E27FC236}">
                  <a16:creationId xmlns:a16="http://schemas.microsoft.com/office/drawing/2014/main" id="{795581E4-103C-569B-EB7A-929007634ABC}"/>
                </a:ext>
              </a:extLst>
            </p:cNvPr>
            <p:cNvSpPr>
              <a:spLocks noChangeShapeType="1"/>
            </p:cNvSpPr>
            <p:nvPr/>
          </p:nvSpPr>
          <p:spPr bwMode="auto">
            <a:xfrm flipV="1">
              <a:off x="5820684"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5" name="Line 331">
              <a:extLst>
                <a:ext uri="{FF2B5EF4-FFF2-40B4-BE49-F238E27FC236}">
                  <a16:creationId xmlns:a16="http://schemas.microsoft.com/office/drawing/2014/main" id="{AAA16A51-E784-5D10-3C5B-E31E4AC313FB}"/>
                </a:ext>
              </a:extLst>
            </p:cNvPr>
            <p:cNvSpPr>
              <a:spLocks noChangeShapeType="1"/>
            </p:cNvSpPr>
            <p:nvPr/>
          </p:nvSpPr>
          <p:spPr bwMode="auto">
            <a:xfrm>
              <a:off x="5820684" y="1779717"/>
              <a:ext cx="2540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6" name="Line 332">
              <a:extLst>
                <a:ext uri="{FF2B5EF4-FFF2-40B4-BE49-F238E27FC236}">
                  <a16:creationId xmlns:a16="http://schemas.microsoft.com/office/drawing/2014/main" id="{6D5A7D44-D6BF-0D85-0E26-2789FEF077D5}"/>
                </a:ext>
              </a:extLst>
            </p:cNvPr>
            <p:cNvSpPr>
              <a:spLocks noChangeShapeType="1"/>
            </p:cNvSpPr>
            <p:nvPr/>
          </p:nvSpPr>
          <p:spPr bwMode="auto">
            <a:xfrm flipV="1">
              <a:off x="5846084"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7" name="Line 333">
              <a:extLst>
                <a:ext uri="{FF2B5EF4-FFF2-40B4-BE49-F238E27FC236}">
                  <a16:creationId xmlns:a16="http://schemas.microsoft.com/office/drawing/2014/main" id="{9FD5D8A3-FE9E-D9C3-7766-362165764A57}"/>
                </a:ext>
              </a:extLst>
            </p:cNvPr>
            <p:cNvSpPr>
              <a:spLocks noChangeShapeType="1"/>
            </p:cNvSpPr>
            <p:nvPr/>
          </p:nvSpPr>
          <p:spPr bwMode="auto">
            <a:xfrm flipV="1">
              <a:off x="5879420"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8" name="Line 334">
              <a:extLst>
                <a:ext uri="{FF2B5EF4-FFF2-40B4-BE49-F238E27FC236}">
                  <a16:creationId xmlns:a16="http://schemas.microsoft.com/office/drawing/2014/main" id="{8DA2BFCE-80E9-9DF6-37B7-8AC9B992737D}"/>
                </a:ext>
              </a:extLst>
            </p:cNvPr>
            <p:cNvSpPr>
              <a:spLocks noChangeShapeType="1"/>
            </p:cNvSpPr>
            <p:nvPr/>
          </p:nvSpPr>
          <p:spPr bwMode="auto">
            <a:xfrm>
              <a:off x="5846084" y="1779717"/>
              <a:ext cx="476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49" name="Line 335">
              <a:extLst>
                <a:ext uri="{FF2B5EF4-FFF2-40B4-BE49-F238E27FC236}">
                  <a16:creationId xmlns:a16="http://schemas.microsoft.com/office/drawing/2014/main" id="{EF0ACA0C-18F4-F454-D8D3-0DA2C09CAAF2}"/>
                </a:ext>
              </a:extLst>
            </p:cNvPr>
            <p:cNvSpPr>
              <a:spLocks noChangeShapeType="1"/>
            </p:cNvSpPr>
            <p:nvPr/>
          </p:nvSpPr>
          <p:spPr bwMode="auto">
            <a:xfrm flipV="1">
              <a:off x="5850846"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0" name="Line 336">
              <a:extLst>
                <a:ext uri="{FF2B5EF4-FFF2-40B4-BE49-F238E27FC236}">
                  <a16:creationId xmlns:a16="http://schemas.microsoft.com/office/drawing/2014/main" id="{9789CDDE-BEED-61D2-17A9-F7E2FC74AA0C}"/>
                </a:ext>
              </a:extLst>
            </p:cNvPr>
            <p:cNvSpPr>
              <a:spLocks noChangeShapeType="1"/>
            </p:cNvSpPr>
            <p:nvPr/>
          </p:nvSpPr>
          <p:spPr bwMode="auto">
            <a:xfrm>
              <a:off x="5850846" y="1779717"/>
              <a:ext cx="952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1" name="Line 337">
              <a:extLst>
                <a:ext uri="{FF2B5EF4-FFF2-40B4-BE49-F238E27FC236}">
                  <a16:creationId xmlns:a16="http://schemas.microsoft.com/office/drawing/2014/main" id="{12C3CA17-FDAA-7C5E-CCD0-AB0741F0C2EE}"/>
                </a:ext>
              </a:extLst>
            </p:cNvPr>
            <p:cNvSpPr>
              <a:spLocks noChangeShapeType="1"/>
            </p:cNvSpPr>
            <p:nvPr/>
          </p:nvSpPr>
          <p:spPr bwMode="auto">
            <a:xfrm flipV="1">
              <a:off x="5860371"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2" name="Line 338">
              <a:extLst>
                <a:ext uri="{FF2B5EF4-FFF2-40B4-BE49-F238E27FC236}">
                  <a16:creationId xmlns:a16="http://schemas.microsoft.com/office/drawing/2014/main" id="{6CD52B6D-57A4-6433-68C6-658A601C26D7}"/>
                </a:ext>
              </a:extLst>
            </p:cNvPr>
            <p:cNvSpPr>
              <a:spLocks noChangeShapeType="1"/>
            </p:cNvSpPr>
            <p:nvPr/>
          </p:nvSpPr>
          <p:spPr bwMode="auto">
            <a:xfrm>
              <a:off x="5860371" y="1779717"/>
              <a:ext cx="952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3" name="Line 339">
              <a:extLst>
                <a:ext uri="{FF2B5EF4-FFF2-40B4-BE49-F238E27FC236}">
                  <a16:creationId xmlns:a16="http://schemas.microsoft.com/office/drawing/2014/main" id="{D688A2D0-280B-7B02-E851-89AE9C1096A6}"/>
                </a:ext>
              </a:extLst>
            </p:cNvPr>
            <p:cNvSpPr>
              <a:spLocks noChangeShapeType="1"/>
            </p:cNvSpPr>
            <p:nvPr/>
          </p:nvSpPr>
          <p:spPr bwMode="auto">
            <a:xfrm flipV="1">
              <a:off x="5869896"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4" name="Line 340">
              <a:extLst>
                <a:ext uri="{FF2B5EF4-FFF2-40B4-BE49-F238E27FC236}">
                  <a16:creationId xmlns:a16="http://schemas.microsoft.com/office/drawing/2014/main" id="{D913AD72-ECF1-AEBF-FE23-2201DA1A475D}"/>
                </a:ext>
              </a:extLst>
            </p:cNvPr>
            <p:cNvSpPr>
              <a:spLocks noChangeShapeType="1"/>
            </p:cNvSpPr>
            <p:nvPr/>
          </p:nvSpPr>
          <p:spPr bwMode="auto">
            <a:xfrm>
              <a:off x="5869896" y="1779717"/>
              <a:ext cx="158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5" name="Line 341">
              <a:extLst>
                <a:ext uri="{FF2B5EF4-FFF2-40B4-BE49-F238E27FC236}">
                  <a16:creationId xmlns:a16="http://schemas.microsoft.com/office/drawing/2014/main" id="{44FBB4F1-0603-1DC9-5513-3110324DAAF0}"/>
                </a:ext>
              </a:extLst>
            </p:cNvPr>
            <p:cNvSpPr>
              <a:spLocks noChangeShapeType="1"/>
            </p:cNvSpPr>
            <p:nvPr/>
          </p:nvSpPr>
          <p:spPr bwMode="auto">
            <a:xfrm flipV="1">
              <a:off x="5871484" y="1688620"/>
              <a:ext cx="0"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6" name="Line 342">
              <a:extLst>
                <a:ext uri="{FF2B5EF4-FFF2-40B4-BE49-F238E27FC236}">
                  <a16:creationId xmlns:a16="http://schemas.microsoft.com/office/drawing/2014/main" id="{BE6A25FB-F4FD-A706-6753-A92B3DAAC4A3}"/>
                </a:ext>
              </a:extLst>
            </p:cNvPr>
            <p:cNvSpPr>
              <a:spLocks noChangeShapeType="1"/>
            </p:cNvSpPr>
            <p:nvPr/>
          </p:nvSpPr>
          <p:spPr bwMode="auto">
            <a:xfrm flipV="1">
              <a:off x="5903233"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7" name="Line 343">
              <a:extLst>
                <a:ext uri="{FF2B5EF4-FFF2-40B4-BE49-F238E27FC236}">
                  <a16:creationId xmlns:a16="http://schemas.microsoft.com/office/drawing/2014/main" id="{BB1513AF-9B14-0575-2947-FEE072235C34}"/>
                </a:ext>
              </a:extLst>
            </p:cNvPr>
            <p:cNvSpPr>
              <a:spLocks noChangeShapeType="1"/>
            </p:cNvSpPr>
            <p:nvPr/>
          </p:nvSpPr>
          <p:spPr bwMode="auto">
            <a:xfrm>
              <a:off x="5871484" y="1779717"/>
              <a:ext cx="14287"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8" name="Line 344">
              <a:extLst>
                <a:ext uri="{FF2B5EF4-FFF2-40B4-BE49-F238E27FC236}">
                  <a16:creationId xmlns:a16="http://schemas.microsoft.com/office/drawing/2014/main" id="{732A4725-394B-0B8E-16AE-78FA563288FD}"/>
                </a:ext>
              </a:extLst>
            </p:cNvPr>
            <p:cNvSpPr>
              <a:spLocks noChangeShapeType="1"/>
            </p:cNvSpPr>
            <p:nvPr/>
          </p:nvSpPr>
          <p:spPr bwMode="auto">
            <a:xfrm flipV="1">
              <a:off x="5885770"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59" name="Line 345">
              <a:extLst>
                <a:ext uri="{FF2B5EF4-FFF2-40B4-BE49-F238E27FC236}">
                  <a16:creationId xmlns:a16="http://schemas.microsoft.com/office/drawing/2014/main" id="{837B4D86-E014-BE23-80CD-BFE26AF923FF}"/>
                </a:ext>
              </a:extLst>
            </p:cNvPr>
            <p:cNvSpPr>
              <a:spLocks noChangeShapeType="1"/>
            </p:cNvSpPr>
            <p:nvPr/>
          </p:nvSpPr>
          <p:spPr bwMode="auto">
            <a:xfrm>
              <a:off x="5885770" y="1779717"/>
              <a:ext cx="3651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0" name="Line 346">
              <a:extLst>
                <a:ext uri="{FF2B5EF4-FFF2-40B4-BE49-F238E27FC236}">
                  <a16:creationId xmlns:a16="http://schemas.microsoft.com/office/drawing/2014/main" id="{D7B2EC6A-0D0B-80FB-DA7F-091916221D0E}"/>
                </a:ext>
              </a:extLst>
            </p:cNvPr>
            <p:cNvSpPr>
              <a:spLocks noChangeShapeType="1"/>
            </p:cNvSpPr>
            <p:nvPr/>
          </p:nvSpPr>
          <p:spPr bwMode="auto">
            <a:xfrm flipV="1">
              <a:off x="5922283"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1" name="Line 347">
              <a:extLst>
                <a:ext uri="{FF2B5EF4-FFF2-40B4-BE49-F238E27FC236}">
                  <a16:creationId xmlns:a16="http://schemas.microsoft.com/office/drawing/2014/main" id="{86CE8144-2193-CAB0-DB4B-0B8B036677C6}"/>
                </a:ext>
              </a:extLst>
            </p:cNvPr>
            <p:cNvSpPr>
              <a:spLocks noChangeShapeType="1"/>
            </p:cNvSpPr>
            <p:nvPr/>
          </p:nvSpPr>
          <p:spPr bwMode="auto">
            <a:xfrm>
              <a:off x="5922283" y="1779717"/>
              <a:ext cx="1270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2" name="Line 348">
              <a:extLst>
                <a:ext uri="{FF2B5EF4-FFF2-40B4-BE49-F238E27FC236}">
                  <a16:creationId xmlns:a16="http://schemas.microsoft.com/office/drawing/2014/main" id="{C556C13B-231D-B740-9453-114DFA55193C}"/>
                </a:ext>
              </a:extLst>
            </p:cNvPr>
            <p:cNvSpPr>
              <a:spLocks noChangeShapeType="1"/>
            </p:cNvSpPr>
            <p:nvPr/>
          </p:nvSpPr>
          <p:spPr bwMode="auto">
            <a:xfrm flipV="1">
              <a:off x="5934983"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3" name="Line 349">
              <a:extLst>
                <a:ext uri="{FF2B5EF4-FFF2-40B4-BE49-F238E27FC236}">
                  <a16:creationId xmlns:a16="http://schemas.microsoft.com/office/drawing/2014/main" id="{E9272FCD-8ADC-E904-A56D-669E99441882}"/>
                </a:ext>
              </a:extLst>
            </p:cNvPr>
            <p:cNvSpPr>
              <a:spLocks noChangeShapeType="1"/>
            </p:cNvSpPr>
            <p:nvPr/>
          </p:nvSpPr>
          <p:spPr bwMode="auto">
            <a:xfrm>
              <a:off x="5934983" y="1779717"/>
              <a:ext cx="155573"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4" name="Line 350">
              <a:extLst>
                <a:ext uri="{FF2B5EF4-FFF2-40B4-BE49-F238E27FC236}">
                  <a16:creationId xmlns:a16="http://schemas.microsoft.com/office/drawing/2014/main" id="{5B468BFB-CD00-3B41-FA6B-F17CB7EEB143}"/>
                </a:ext>
              </a:extLst>
            </p:cNvPr>
            <p:cNvSpPr>
              <a:spLocks noChangeShapeType="1"/>
            </p:cNvSpPr>
            <p:nvPr/>
          </p:nvSpPr>
          <p:spPr bwMode="auto">
            <a:xfrm flipV="1">
              <a:off x="6090555"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5" name="Line 351">
              <a:extLst>
                <a:ext uri="{FF2B5EF4-FFF2-40B4-BE49-F238E27FC236}">
                  <a16:creationId xmlns:a16="http://schemas.microsoft.com/office/drawing/2014/main" id="{5EE18BE2-EE5D-A956-D23E-1DDC3CC6A551}"/>
                </a:ext>
              </a:extLst>
            </p:cNvPr>
            <p:cNvSpPr>
              <a:spLocks noChangeShapeType="1"/>
            </p:cNvSpPr>
            <p:nvPr/>
          </p:nvSpPr>
          <p:spPr bwMode="auto">
            <a:xfrm>
              <a:off x="6090555" y="1779717"/>
              <a:ext cx="1270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6" name="Line 352">
              <a:extLst>
                <a:ext uri="{FF2B5EF4-FFF2-40B4-BE49-F238E27FC236}">
                  <a16:creationId xmlns:a16="http://schemas.microsoft.com/office/drawing/2014/main" id="{7CE03239-9BBD-91E1-E985-D179D9EF44A1}"/>
                </a:ext>
              </a:extLst>
            </p:cNvPr>
            <p:cNvSpPr>
              <a:spLocks noChangeShapeType="1"/>
            </p:cNvSpPr>
            <p:nvPr/>
          </p:nvSpPr>
          <p:spPr bwMode="auto">
            <a:xfrm flipV="1">
              <a:off x="6103255"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7" name="Line 353">
              <a:extLst>
                <a:ext uri="{FF2B5EF4-FFF2-40B4-BE49-F238E27FC236}">
                  <a16:creationId xmlns:a16="http://schemas.microsoft.com/office/drawing/2014/main" id="{B68D7C33-5B3D-9D1E-1C91-1579AFDE12A6}"/>
                </a:ext>
              </a:extLst>
            </p:cNvPr>
            <p:cNvSpPr>
              <a:spLocks noChangeShapeType="1"/>
            </p:cNvSpPr>
            <p:nvPr/>
          </p:nvSpPr>
          <p:spPr bwMode="auto">
            <a:xfrm>
              <a:off x="6103255" y="1779717"/>
              <a:ext cx="26987"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8" name="Line 354">
              <a:extLst>
                <a:ext uri="{FF2B5EF4-FFF2-40B4-BE49-F238E27FC236}">
                  <a16:creationId xmlns:a16="http://schemas.microsoft.com/office/drawing/2014/main" id="{45DA33B8-FFEB-BA36-F9D8-EFDD1A5C45E2}"/>
                </a:ext>
              </a:extLst>
            </p:cNvPr>
            <p:cNvSpPr>
              <a:spLocks noChangeShapeType="1"/>
            </p:cNvSpPr>
            <p:nvPr/>
          </p:nvSpPr>
          <p:spPr bwMode="auto">
            <a:xfrm flipV="1">
              <a:off x="6130242"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69" name="Line 355">
              <a:extLst>
                <a:ext uri="{FF2B5EF4-FFF2-40B4-BE49-F238E27FC236}">
                  <a16:creationId xmlns:a16="http://schemas.microsoft.com/office/drawing/2014/main" id="{98153DA6-5456-E645-B7B3-BFEB38A2F107}"/>
                </a:ext>
              </a:extLst>
            </p:cNvPr>
            <p:cNvSpPr>
              <a:spLocks noChangeShapeType="1"/>
            </p:cNvSpPr>
            <p:nvPr/>
          </p:nvSpPr>
          <p:spPr bwMode="auto">
            <a:xfrm>
              <a:off x="6130242" y="1779717"/>
              <a:ext cx="4763"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0" name="Line 356">
              <a:extLst>
                <a:ext uri="{FF2B5EF4-FFF2-40B4-BE49-F238E27FC236}">
                  <a16:creationId xmlns:a16="http://schemas.microsoft.com/office/drawing/2014/main" id="{E3A40946-03E2-AC1F-80BB-DFE95020C503}"/>
                </a:ext>
              </a:extLst>
            </p:cNvPr>
            <p:cNvSpPr>
              <a:spLocks noChangeShapeType="1"/>
            </p:cNvSpPr>
            <p:nvPr/>
          </p:nvSpPr>
          <p:spPr bwMode="auto">
            <a:xfrm flipV="1">
              <a:off x="6135005"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1" name="Line 357">
              <a:extLst>
                <a:ext uri="{FF2B5EF4-FFF2-40B4-BE49-F238E27FC236}">
                  <a16:creationId xmlns:a16="http://schemas.microsoft.com/office/drawing/2014/main" id="{5505980B-9A43-DE7A-2AA7-77E694038172}"/>
                </a:ext>
              </a:extLst>
            </p:cNvPr>
            <p:cNvSpPr>
              <a:spLocks noChangeShapeType="1"/>
            </p:cNvSpPr>
            <p:nvPr/>
          </p:nvSpPr>
          <p:spPr bwMode="auto">
            <a:xfrm>
              <a:off x="6135005" y="1779717"/>
              <a:ext cx="30162"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2" name="Line 358">
              <a:extLst>
                <a:ext uri="{FF2B5EF4-FFF2-40B4-BE49-F238E27FC236}">
                  <a16:creationId xmlns:a16="http://schemas.microsoft.com/office/drawing/2014/main" id="{51C3D3A1-509C-1861-1036-CF7AE2200CF3}"/>
                </a:ext>
              </a:extLst>
            </p:cNvPr>
            <p:cNvSpPr>
              <a:spLocks noChangeShapeType="1"/>
            </p:cNvSpPr>
            <p:nvPr/>
          </p:nvSpPr>
          <p:spPr bwMode="auto">
            <a:xfrm flipV="1">
              <a:off x="6165166"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3" name="Line 359">
              <a:extLst>
                <a:ext uri="{FF2B5EF4-FFF2-40B4-BE49-F238E27FC236}">
                  <a16:creationId xmlns:a16="http://schemas.microsoft.com/office/drawing/2014/main" id="{343CADDE-6064-91B1-A770-808668490154}"/>
                </a:ext>
              </a:extLst>
            </p:cNvPr>
            <p:cNvSpPr>
              <a:spLocks noChangeShapeType="1"/>
            </p:cNvSpPr>
            <p:nvPr/>
          </p:nvSpPr>
          <p:spPr bwMode="auto">
            <a:xfrm>
              <a:off x="6165166" y="1779717"/>
              <a:ext cx="17463"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4" name="Line 360">
              <a:extLst>
                <a:ext uri="{FF2B5EF4-FFF2-40B4-BE49-F238E27FC236}">
                  <a16:creationId xmlns:a16="http://schemas.microsoft.com/office/drawing/2014/main" id="{332FFE89-01EA-0EC2-45F6-5B85E98561BD}"/>
                </a:ext>
              </a:extLst>
            </p:cNvPr>
            <p:cNvSpPr>
              <a:spLocks noChangeShapeType="1"/>
            </p:cNvSpPr>
            <p:nvPr/>
          </p:nvSpPr>
          <p:spPr bwMode="auto">
            <a:xfrm flipV="1">
              <a:off x="6182629"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5" name="Line 361">
              <a:extLst>
                <a:ext uri="{FF2B5EF4-FFF2-40B4-BE49-F238E27FC236}">
                  <a16:creationId xmlns:a16="http://schemas.microsoft.com/office/drawing/2014/main" id="{9AD6234F-5AA4-9FAB-727D-4798570E88C4}"/>
                </a:ext>
              </a:extLst>
            </p:cNvPr>
            <p:cNvSpPr>
              <a:spLocks noChangeShapeType="1"/>
            </p:cNvSpPr>
            <p:nvPr/>
          </p:nvSpPr>
          <p:spPr bwMode="auto">
            <a:xfrm>
              <a:off x="6182629" y="1779717"/>
              <a:ext cx="38099"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6" name="Line 362">
              <a:extLst>
                <a:ext uri="{FF2B5EF4-FFF2-40B4-BE49-F238E27FC236}">
                  <a16:creationId xmlns:a16="http://schemas.microsoft.com/office/drawing/2014/main" id="{9616DC6E-C2A3-796B-8D61-68CC5A5F80A3}"/>
                </a:ext>
              </a:extLst>
            </p:cNvPr>
            <p:cNvSpPr>
              <a:spLocks noChangeShapeType="1"/>
            </p:cNvSpPr>
            <p:nvPr/>
          </p:nvSpPr>
          <p:spPr bwMode="auto">
            <a:xfrm flipV="1">
              <a:off x="6220728" y="1688620"/>
              <a:ext cx="0"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7" name="Line 363">
              <a:extLst>
                <a:ext uri="{FF2B5EF4-FFF2-40B4-BE49-F238E27FC236}">
                  <a16:creationId xmlns:a16="http://schemas.microsoft.com/office/drawing/2014/main" id="{0BEA3BEB-B491-5ABE-2193-E10BC189205C}"/>
                </a:ext>
              </a:extLst>
            </p:cNvPr>
            <p:cNvSpPr>
              <a:spLocks noChangeShapeType="1"/>
            </p:cNvSpPr>
            <p:nvPr/>
          </p:nvSpPr>
          <p:spPr bwMode="auto">
            <a:xfrm>
              <a:off x="6220728" y="1779717"/>
              <a:ext cx="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8" name="Line 364">
              <a:extLst>
                <a:ext uri="{FF2B5EF4-FFF2-40B4-BE49-F238E27FC236}">
                  <a16:creationId xmlns:a16="http://schemas.microsoft.com/office/drawing/2014/main" id="{8AE0D559-F1D2-5C96-1E0E-8EEDBFA84D1D}"/>
                </a:ext>
              </a:extLst>
            </p:cNvPr>
            <p:cNvSpPr>
              <a:spLocks noChangeShapeType="1"/>
            </p:cNvSpPr>
            <p:nvPr/>
          </p:nvSpPr>
          <p:spPr bwMode="auto">
            <a:xfrm flipV="1">
              <a:off x="6220728" y="1688620"/>
              <a:ext cx="1587"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79" name="Line 365">
              <a:extLst>
                <a:ext uri="{FF2B5EF4-FFF2-40B4-BE49-F238E27FC236}">
                  <a16:creationId xmlns:a16="http://schemas.microsoft.com/office/drawing/2014/main" id="{F0EC5008-92AE-9170-A1FD-D04F3562A8FA}"/>
                </a:ext>
              </a:extLst>
            </p:cNvPr>
            <p:cNvSpPr>
              <a:spLocks noChangeShapeType="1"/>
            </p:cNvSpPr>
            <p:nvPr/>
          </p:nvSpPr>
          <p:spPr bwMode="auto">
            <a:xfrm>
              <a:off x="6220728" y="1779717"/>
              <a:ext cx="26987"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0" name="Line 366">
              <a:extLst>
                <a:ext uri="{FF2B5EF4-FFF2-40B4-BE49-F238E27FC236}">
                  <a16:creationId xmlns:a16="http://schemas.microsoft.com/office/drawing/2014/main" id="{21598413-1B65-2056-E380-2530B8B4ED43}"/>
                </a:ext>
              </a:extLst>
            </p:cNvPr>
            <p:cNvSpPr>
              <a:spLocks noChangeShapeType="1"/>
            </p:cNvSpPr>
            <p:nvPr/>
          </p:nvSpPr>
          <p:spPr bwMode="auto">
            <a:xfrm flipV="1">
              <a:off x="6247715"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1" name="Line 367">
              <a:extLst>
                <a:ext uri="{FF2B5EF4-FFF2-40B4-BE49-F238E27FC236}">
                  <a16:creationId xmlns:a16="http://schemas.microsoft.com/office/drawing/2014/main" id="{F57B25DF-7B9E-7A65-1AE1-F65B4AE619A9}"/>
                </a:ext>
              </a:extLst>
            </p:cNvPr>
            <p:cNvSpPr>
              <a:spLocks noChangeShapeType="1"/>
            </p:cNvSpPr>
            <p:nvPr/>
          </p:nvSpPr>
          <p:spPr bwMode="auto">
            <a:xfrm>
              <a:off x="6247715" y="1779717"/>
              <a:ext cx="1270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2" name="Line 368">
              <a:extLst>
                <a:ext uri="{FF2B5EF4-FFF2-40B4-BE49-F238E27FC236}">
                  <a16:creationId xmlns:a16="http://schemas.microsoft.com/office/drawing/2014/main" id="{6678DB8C-9CC3-CD06-636B-BE68A768970F}"/>
                </a:ext>
              </a:extLst>
            </p:cNvPr>
            <p:cNvSpPr>
              <a:spLocks noChangeShapeType="1"/>
            </p:cNvSpPr>
            <p:nvPr/>
          </p:nvSpPr>
          <p:spPr bwMode="auto">
            <a:xfrm flipV="1">
              <a:off x="6260415"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3" name="Line 369">
              <a:extLst>
                <a:ext uri="{FF2B5EF4-FFF2-40B4-BE49-F238E27FC236}">
                  <a16:creationId xmlns:a16="http://schemas.microsoft.com/office/drawing/2014/main" id="{940BA544-C0AB-04B5-DC3A-71F55DD158B6}"/>
                </a:ext>
              </a:extLst>
            </p:cNvPr>
            <p:cNvSpPr>
              <a:spLocks noChangeShapeType="1"/>
            </p:cNvSpPr>
            <p:nvPr/>
          </p:nvSpPr>
          <p:spPr bwMode="auto">
            <a:xfrm>
              <a:off x="6260415" y="1779717"/>
              <a:ext cx="12700"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4" name="Line 370">
              <a:extLst>
                <a:ext uri="{FF2B5EF4-FFF2-40B4-BE49-F238E27FC236}">
                  <a16:creationId xmlns:a16="http://schemas.microsoft.com/office/drawing/2014/main" id="{943E657F-5DBE-BC62-57BA-EC4AAA61ECD9}"/>
                </a:ext>
              </a:extLst>
            </p:cNvPr>
            <p:cNvSpPr>
              <a:spLocks noChangeShapeType="1"/>
            </p:cNvSpPr>
            <p:nvPr/>
          </p:nvSpPr>
          <p:spPr bwMode="auto">
            <a:xfrm flipV="1">
              <a:off x="6273115"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5" name="Line 371">
              <a:extLst>
                <a:ext uri="{FF2B5EF4-FFF2-40B4-BE49-F238E27FC236}">
                  <a16:creationId xmlns:a16="http://schemas.microsoft.com/office/drawing/2014/main" id="{E8665081-D4F9-F565-F117-B92B6E0A12A9}"/>
                </a:ext>
              </a:extLst>
            </p:cNvPr>
            <p:cNvSpPr>
              <a:spLocks noChangeShapeType="1"/>
            </p:cNvSpPr>
            <p:nvPr/>
          </p:nvSpPr>
          <p:spPr bwMode="auto">
            <a:xfrm>
              <a:off x="6273115" y="1779717"/>
              <a:ext cx="317495"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6" name="Line 372">
              <a:extLst>
                <a:ext uri="{FF2B5EF4-FFF2-40B4-BE49-F238E27FC236}">
                  <a16:creationId xmlns:a16="http://schemas.microsoft.com/office/drawing/2014/main" id="{E30B8CCA-B048-D715-FAC2-B0CD7F74E0A4}"/>
                </a:ext>
              </a:extLst>
            </p:cNvPr>
            <p:cNvSpPr>
              <a:spLocks noChangeShapeType="1"/>
            </p:cNvSpPr>
            <p:nvPr/>
          </p:nvSpPr>
          <p:spPr bwMode="auto">
            <a:xfrm flipV="1">
              <a:off x="6590610"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7" name="Line 373">
              <a:extLst>
                <a:ext uri="{FF2B5EF4-FFF2-40B4-BE49-F238E27FC236}">
                  <a16:creationId xmlns:a16="http://schemas.microsoft.com/office/drawing/2014/main" id="{83172396-DC8F-C171-D753-5751146DE268}"/>
                </a:ext>
              </a:extLst>
            </p:cNvPr>
            <p:cNvSpPr>
              <a:spLocks noChangeShapeType="1"/>
            </p:cNvSpPr>
            <p:nvPr/>
          </p:nvSpPr>
          <p:spPr bwMode="auto">
            <a:xfrm>
              <a:off x="6590610" y="1779717"/>
              <a:ext cx="47306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8" name="Line 374">
              <a:extLst>
                <a:ext uri="{FF2B5EF4-FFF2-40B4-BE49-F238E27FC236}">
                  <a16:creationId xmlns:a16="http://schemas.microsoft.com/office/drawing/2014/main" id="{936CF75C-9981-53E5-E9F6-18F78DFE6996}"/>
                </a:ext>
              </a:extLst>
            </p:cNvPr>
            <p:cNvSpPr>
              <a:spLocks noChangeShapeType="1"/>
            </p:cNvSpPr>
            <p:nvPr/>
          </p:nvSpPr>
          <p:spPr bwMode="auto">
            <a:xfrm flipV="1">
              <a:off x="7063678"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89" name="Line 375">
              <a:extLst>
                <a:ext uri="{FF2B5EF4-FFF2-40B4-BE49-F238E27FC236}">
                  <a16:creationId xmlns:a16="http://schemas.microsoft.com/office/drawing/2014/main" id="{710DA339-836A-ECC1-8092-8B4C340AE8DD}"/>
                </a:ext>
              </a:extLst>
            </p:cNvPr>
            <p:cNvSpPr>
              <a:spLocks noChangeShapeType="1"/>
            </p:cNvSpPr>
            <p:nvPr/>
          </p:nvSpPr>
          <p:spPr bwMode="auto">
            <a:xfrm>
              <a:off x="7063678" y="1779717"/>
              <a:ext cx="11429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0" name="Line 376">
              <a:extLst>
                <a:ext uri="{FF2B5EF4-FFF2-40B4-BE49-F238E27FC236}">
                  <a16:creationId xmlns:a16="http://schemas.microsoft.com/office/drawing/2014/main" id="{9D5E8716-7F89-D0EA-4A0A-04872A3B0514}"/>
                </a:ext>
              </a:extLst>
            </p:cNvPr>
            <p:cNvSpPr>
              <a:spLocks noChangeShapeType="1"/>
            </p:cNvSpPr>
            <p:nvPr/>
          </p:nvSpPr>
          <p:spPr bwMode="auto">
            <a:xfrm flipV="1">
              <a:off x="7177976" y="1688620"/>
              <a:ext cx="1588" cy="9109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1" name="Line 377">
              <a:extLst>
                <a:ext uri="{FF2B5EF4-FFF2-40B4-BE49-F238E27FC236}">
                  <a16:creationId xmlns:a16="http://schemas.microsoft.com/office/drawing/2014/main" id="{ADCE2A59-B48C-971D-FC4C-7A15AE440526}"/>
                </a:ext>
              </a:extLst>
            </p:cNvPr>
            <p:cNvSpPr>
              <a:spLocks noChangeShapeType="1"/>
            </p:cNvSpPr>
            <p:nvPr/>
          </p:nvSpPr>
          <p:spPr bwMode="auto">
            <a:xfrm>
              <a:off x="7177976" y="1779717"/>
              <a:ext cx="133348" cy="1787"/>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2" name="Line 378">
              <a:extLst>
                <a:ext uri="{FF2B5EF4-FFF2-40B4-BE49-F238E27FC236}">
                  <a16:creationId xmlns:a16="http://schemas.microsoft.com/office/drawing/2014/main" id="{E6DB71B7-E3B3-B5E0-594F-647C91FC3B7D}"/>
                </a:ext>
              </a:extLst>
            </p:cNvPr>
            <p:cNvSpPr>
              <a:spLocks noChangeShapeType="1"/>
            </p:cNvSpPr>
            <p:nvPr/>
          </p:nvSpPr>
          <p:spPr bwMode="auto">
            <a:xfrm>
              <a:off x="7311324" y="1779717"/>
              <a:ext cx="1588" cy="412619"/>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3" name="Line 379">
              <a:extLst>
                <a:ext uri="{FF2B5EF4-FFF2-40B4-BE49-F238E27FC236}">
                  <a16:creationId xmlns:a16="http://schemas.microsoft.com/office/drawing/2014/main" id="{ABA28F1E-7A78-012C-EB6C-B955F5D5A39C}"/>
                </a:ext>
              </a:extLst>
            </p:cNvPr>
            <p:cNvSpPr>
              <a:spLocks noChangeShapeType="1"/>
            </p:cNvSpPr>
            <p:nvPr/>
          </p:nvSpPr>
          <p:spPr bwMode="auto">
            <a:xfrm>
              <a:off x="7311324" y="2192335"/>
              <a:ext cx="393694"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4" name="Line 380">
              <a:extLst>
                <a:ext uri="{FF2B5EF4-FFF2-40B4-BE49-F238E27FC236}">
                  <a16:creationId xmlns:a16="http://schemas.microsoft.com/office/drawing/2014/main" id="{EEA07E7B-A13D-8272-6FE1-8AD150C17DCF}"/>
                </a:ext>
              </a:extLst>
            </p:cNvPr>
            <p:cNvSpPr>
              <a:spLocks noChangeShapeType="1"/>
            </p:cNvSpPr>
            <p:nvPr/>
          </p:nvSpPr>
          <p:spPr bwMode="auto">
            <a:xfrm flipV="1">
              <a:off x="7705019" y="2101237"/>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5" name="Line 381">
              <a:extLst>
                <a:ext uri="{FF2B5EF4-FFF2-40B4-BE49-F238E27FC236}">
                  <a16:creationId xmlns:a16="http://schemas.microsoft.com/office/drawing/2014/main" id="{5327C1FF-62B2-0591-F908-7AE1D7966CB2}"/>
                </a:ext>
              </a:extLst>
            </p:cNvPr>
            <p:cNvSpPr>
              <a:spLocks noChangeShapeType="1"/>
            </p:cNvSpPr>
            <p:nvPr/>
          </p:nvSpPr>
          <p:spPr bwMode="auto">
            <a:xfrm>
              <a:off x="7705019" y="2192335"/>
              <a:ext cx="33338"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6" name="Line 382">
              <a:extLst>
                <a:ext uri="{FF2B5EF4-FFF2-40B4-BE49-F238E27FC236}">
                  <a16:creationId xmlns:a16="http://schemas.microsoft.com/office/drawing/2014/main" id="{1FBBA7B3-1D17-4763-825E-FB0E8718153C}"/>
                </a:ext>
              </a:extLst>
            </p:cNvPr>
            <p:cNvSpPr>
              <a:spLocks noChangeShapeType="1"/>
            </p:cNvSpPr>
            <p:nvPr/>
          </p:nvSpPr>
          <p:spPr bwMode="auto">
            <a:xfrm flipV="1">
              <a:off x="7738356" y="2101237"/>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7" name="Line 383">
              <a:extLst>
                <a:ext uri="{FF2B5EF4-FFF2-40B4-BE49-F238E27FC236}">
                  <a16:creationId xmlns:a16="http://schemas.microsoft.com/office/drawing/2014/main" id="{4C3BABB1-43F0-624D-0B10-59A160B3FA2B}"/>
                </a:ext>
              </a:extLst>
            </p:cNvPr>
            <p:cNvSpPr>
              <a:spLocks noChangeShapeType="1"/>
            </p:cNvSpPr>
            <p:nvPr/>
          </p:nvSpPr>
          <p:spPr bwMode="auto">
            <a:xfrm>
              <a:off x="7738356" y="2192335"/>
              <a:ext cx="19050"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8" name="Line 384">
              <a:extLst>
                <a:ext uri="{FF2B5EF4-FFF2-40B4-BE49-F238E27FC236}">
                  <a16:creationId xmlns:a16="http://schemas.microsoft.com/office/drawing/2014/main" id="{F353B4A7-2F65-0F0C-E818-2908E1140BB7}"/>
                </a:ext>
              </a:extLst>
            </p:cNvPr>
            <p:cNvSpPr>
              <a:spLocks noChangeShapeType="1"/>
            </p:cNvSpPr>
            <p:nvPr/>
          </p:nvSpPr>
          <p:spPr bwMode="auto">
            <a:xfrm flipV="1">
              <a:off x="7757406" y="2101237"/>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799" name="Line 385">
              <a:extLst>
                <a:ext uri="{FF2B5EF4-FFF2-40B4-BE49-F238E27FC236}">
                  <a16:creationId xmlns:a16="http://schemas.microsoft.com/office/drawing/2014/main" id="{07EB0D97-7E5C-7A43-0AC7-7DB5D569BEF0}"/>
                </a:ext>
              </a:extLst>
            </p:cNvPr>
            <p:cNvSpPr>
              <a:spLocks noChangeShapeType="1"/>
            </p:cNvSpPr>
            <p:nvPr/>
          </p:nvSpPr>
          <p:spPr bwMode="auto">
            <a:xfrm>
              <a:off x="7757406" y="2192335"/>
              <a:ext cx="53974"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0" name="Line 386">
              <a:extLst>
                <a:ext uri="{FF2B5EF4-FFF2-40B4-BE49-F238E27FC236}">
                  <a16:creationId xmlns:a16="http://schemas.microsoft.com/office/drawing/2014/main" id="{A68A7CEA-0F57-2467-8CB3-F648AC19A525}"/>
                </a:ext>
              </a:extLst>
            </p:cNvPr>
            <p:cNvSpPr>
              <a:spLocks noChangeShapeType="1"/>
            </p:cNvSpPr>
            <p:nvPr/>
          </p:nvSpPr>
          <p:spPr bwMode="auto">
            <a:xfrm flipV="1">
              <a:off x="7811380" y="2101237"/>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1" name="Line 387">
              <a:extLst>
                <a:ext uri="{FF2B5EF4-FFF2-40B4-BE49-F238E27FC236}">
                  <a16:creationId xmlns:a16="http://schemas.microsoft.com/office/drawing/2014/main" id="{6A9A556C-6497-DC1E-F7ED-E6340B567E3E}"/>
                </a:ext>
              </a:extLst>
            </p:cNvPr>
            <p:cNvSpPr>
              <a:spLocks noChangeShapeType="1"/>
            </p:cNvSpPr>
            <p:nvPr/>
          </p:nvSpPr>
          <p:spPr bwMode="auto">
            <a:xfrm>
              <a:off x="7811380" y="2192335"/>
              <a:ext cx="25400"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2" name="Line 388">
              <a:extLst>
                <a:ext uri="{FF2B5EF4-FFF2-40B4-BE49-F238E27FC236}">
                  <a16:creationId xmlns:a16="http://schemas.microsoft.com/office/drawing/2014/main" id="{1392AEA6-61FE-D20D-29CA-A85E0EFC133A}"/>
                </a:ext>
              </a:extLst>
            </p:cNvPr>
            <p:cNvSpPr>
              <a:spLocks noChangeShapeType="1"/>
            </p:cNvSpPr>
            <p:nvPr/>
          </p:nvSpPr>
          <p:spPr bwMode="auto">
            <a:xfrm flipV="1">
              <a:off x="7836780" y="2101237"/>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3" name="Line 389">
              <a:extLst>
                <a:ext uri="{FF2B5EF4-FFF2-40B4-BE49-F238E27FC236}">
                  <a16:creationId xmlns:a16="http://schemas.microsoft.com/office/drawing/2014/main" id="{CA1898D6-7FBC-D686-A40B-DDF37B4034EF}"/>
                </a:ext>
              </a:extLst>
            </p:cNvPr>
            <p:cNvSpPr>
              <a:spLocks noChangeShapeType="1"/>
            </p:cNvSpPr>
            <p:nvPr/>
          </p:nvSpPr>
          <p:spPr bwMode="auto">
            <a:xfrm>
              <a:off x="7836780" y="2192335"/>
              <a:ext cx="60324"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4" name="Line 390">
              <a:extLst>
                <a:ext uri="{FF2B5EF4-FFF2-40B4-BE49-F238E27FC236}">
                  <a16:creationId xmlns:a16="http://schemas.microsoft.com/office/drawing/2014/main" id="{FEE4A27B-175D-94EF-F86B-F783A27F08F3}"/>
                </a:ext>
              </a:extLst>
            </p:cNvPr>
            <p:cNvSpPr>
              <a:spLocks noChangeShapeType="1"/>
            </p:cNvSpPr>
            <p:nvPr/>
          </p:nvSpPr>
          <p:spPr bwMode="auto">
            <a:xfrm flipV="1">
              <a:off x="7897104" y="2101237"/>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5" name="Line 391">
              <a:extLst>
                <a:ext uri="{FF2B5EF4-FFF2-40B4-BE49-F238E27FC236}">
                  <a16:creationId xmlns:a16="http://schemas.microsoft.com/office/drawing/2014/main" id="{C01AD920-3CC8-6F81-412B-548151F0DFBB}"/>
                </a:ext>
              </a:extLst>
            </p:cNvPr>
            <p:cNvSpPr>
              <a:spLocks noChangeShapeType="1"/>
            </p:cNvSpPr>
            <p:nvPr/>
          </p:nvSpPr>
          <p:spPr bwMode="auto">
            <a:xfrm>
              <a:off x="7897104" y="2192335"/>
              <a:ext cx="14287"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6" name="Line 392">
              <a:extLst>
                <a:ext uri="{FF2B5EF4-FFF2-40B4-BE49-F238E27FC236}">
                  <a16:creationId xmlns:a16="http://schemas.microsoft.com/office/drawing/2014/main" id="{B69DDB82-FDB1-FC9A-8555-9B70F65A7ABA}"/>
                </a:ext>
              </a:extLst>
            </p:cNvPr>
            <p:cNvSpPr>
              <a:spLocks noChangeShapeType="1"/>
            </p:cNvSpPr>
            <p:nvPr/>
          </p:nvSpPr>
          <p:spPr bwMode="auto">
            <a:xfrm flipV="1">
              <a:off x="7911391" y="2101237"/>
              <a:ext cx="1588"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7" name="Line 393">
              <a:extLst>
                <a:ext uri="{FF2B5EF4-FFF2-40B4-BE49-F238E27FC236}">
                  <a16:creationId xmlns:a16="http://schemas.microsoft.com/office/drawing/2014/main" id="{60D39E16-EFA1-F9CA-B9FB-D7B6AD18BE15}"/>
                </a:ext>
              </a:extLst>
            </p:cNvPr>
            <p:cNvSpPr>
              <a:spLocks noChangeShapeType="1"/>
            </p:cNvSpPr>
            <p:nvPr/>
          </p:nvSpPr>
          <p:spPr bwMode="auto">
            <a:xfrm flipV="1">
              <a:off x="7944728" y="2101237"/>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8" name="Line 394">
              <a:extLst>
                <a:ext uri="{FF2B5EF4-FFF2-40B4-BE49-F238E27FC236}">
                  <a16:creationId xmlns:a16="http://schemas.microsoft.com/office/drawing/2014/main" id="{3EFA10F4-7247-0C08-BA16-8F0B587380F2}"/>
                </a:ext>
              </a:extLst>
            </p:cNvPr>
            <p:cNvSpPr>
              <a:spLocks noChangeShapeType="1"/>
            </p:cNvSpPr>
            <p:nvPr/>
          </p:nvSpPr>
          <p:spPr bwMode="auto">
            <a:xfrm>
              <a:off x="7911391" y="2192335"/>
              <a:ext cx="14288" cy="178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72809" name="Line 395">
              <a:extLst>
                <a:ext uri="{FF2B5EF4-FFF2-40B4-BE49-F238E27FC236}">
                  <a16:creationId xmlns:a16="http://schemas.microsoft.com/office/drawing/2014/main" id="{7DDF75A3-176B-D318-5E87-6538400DBD87}"/>
                </a:ext>
              </a:extLst>
            </p:cNvPr>
            <p:cNvSpPr>
              <a:spLocks noChangeShapeType="1"/>
            </p:cNvSpPr>
            <p:nvPr/>
          </p:nvSpPr>
          <p:spPr bwMode="auto">
            <a:xfrm flipV="1">
              <a:off x="7925678" y="2101237"/>
              <a:ext cx="1587" cy="9109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72407" name="Rectangle 396">
            <a:extLst>
              <a:ext uri="{FF2B5EF4-FFF2-40B4-BE49-F238E27FC236}">
                <a16:creationId xmlns:a16="http://schemas.microsoft.com/office/drawing/2014/main" id="{9B59E55E-D103-AF1C-C659-C6D10734BDF7}"/>
              </a:ext>
            </a:extLst>
          </p:cNvPr>
          <p:cNvSpPr>
            <a:spLocks noChangeArrowheads="1"/>
          </p:cNvSpPr>
          <p:nvPr/>
        </p:nvSpPr>
        <p:spPr bwMode="auto">
          <a:xfrm>
            <a:off x="10319443" y="3142068"/>
            <a:ext cx="53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t>N=153</a:t>
            </a:r>
          </a:p>
        </p:txBody>
      </p:sp>
      <p:sp>
        <p:nvSpPr>
          <p:cNvPr id="272408" name="Rectangle 408">
            <a:extLst>
              <a:ext uri="{FF2B5EF4-FFF2-40B4-BE49-F238E27FC236}">
                <a16:creationId xmlns:a16="http://schemas.microsoft.com/office/drawing/2014/main" id="{F486289A-C10F-C654-9A42-B61E649F94E3}"/>
              </a:ext>
            </a:extLst>
          </p:cNvPr>
          <p:cNvSpPr>
            <a:spLocks noChangeArrowheads="1"/>
          </p:cNvSpPr>
          <p:nvPr/>
        </p:nvSpPr>
        <p:spPr bwMode="auto">
          <a:xfrm>
            <a:off x="8154093" y="3523069"/>
            <a:ext cx="2127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solidFill>
                  <a:srgbClr val="FFFFFF"/>
                </a:solidFill>
              </a:rPr>
              <a:t>Age- and gender-matched </a:t>
            </a:r>
            <a:br>
              <a:rPr lang="en-US" altLang="en-US" sz="1400">
                <a:solidFill>
                  <a:srgbClr val="FFFFFF"/>
                </a:solidFill>
              </a:rPr>
            </a:br>
            <a:r>
              <a:rPr lang="en-US" altLang="en-US" sz="1400">
                <a:solidFill>
                  <a:srgbClr val="FFFFFF"/>
                </a:solidFill>
              </a:rPr>
              <a:t>normal population</a:t>
            </a:r>
          </a:p>
        </p:txBody>
      </p:sp>
      <p:sp>
        <p:nvSpPr>
          <p:cNvPr id="272409" name="Rectangle 412">
            <a:extLst>
              <a:ext uri="{FF2B5EF4-FFF2-40B4-BE49-F238E27FC236}">
                <a16:creationId xmlns:a16="http://schemas.microsoft.com/office/drawing/2014/main" id="{F298B773-7A03-E15C-1074-8E2FDD6692AC}"/>
              </a:ext>
            </a:extLst>
          </p:cNvPr>
          <p:cNvSpPr>
            <a:spLocks noChangeArrowheads="1"/>
          </p:cNvSpPr>
          <p:nvPr/>
        </p:nvSpPr>
        <p:spPr bwMode="auto">
          <a:xfrm>
            <a:off x="7646093" y="4651781"/>
            <a:ext cx="1303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solidFill>
                  <a:schemeClr val="tx2"/>
                </a:solidFill>
              </a:rPr>
              <a:t>Numbers at risk:</a:t>
            </a:r>
          </a:p>
        </p:txBody>
      </p:sp>
      <p:sp>
        <p:nvSpPr>
          <p:cNvPr id="272410" name="Rectangle 413">
            <a:extLst>
              <a:ext uri="{FF2B5EF4-FFF2-40B4-BE49-F238E27FC236}">
                <a16:creationId xmlns:a16="http://schemas.microsoft.com/office/drawing/2014/main" id="{AD72F94E-6390-9DC5-2B54-ACA52A74C8E4}"/>
              </a:ext>
            </a:extLst>
          </p:cNvPr>
          <p:cNvSpPr>
            <a:spLocks noChangeArrowheads="1"/>
          </p:cNvSpPr>
          <p:nvPr/>
        </p:nvSpPr>
        <p:spPr bwMode="auto">
          <a:xfrm>
            <a:off x="7630218" y="4869268"/>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t>153</a:t>
            </a:r>
          </a:p>
        </p:txBody>
      </p:sp>
      <p:sp>
        <p:nvSpPr>
          <p:cNvPr id="272411" name="Rectangle 414">
            <a:extLst>
              <a:ext uri="{FF2B5EF4-FFF2-40B4-BE49-F238E27FC236}">
                <a16:creationId xmlns:a16="http://schemas.microsoft.com/office/drawing/2014/main" id="{99D11715-33A1-15C8-DEF8-8732E586948B}"/>
              </a:ext>
            </a:extLst>
          </p:cNvPr>
          <p:cNvSpPr>
            <a:spLocks noChangeArrowheads="1"/>
          </p:cNvSpPr>
          <p:nvPr/>
        </p:nvSpPr>
        <p:spPr bwMode="auto">
          <a:xfrm>
            <a:off x="8103293" y="4869268"/>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t>93</a:t>
            </a:r>
          </a:p>
        </p:txBody>
      </p:sp>
      <p:sp>
        <p:nvSpPr>
          <p:cNvPr id="272412" name="Rectangle 415">
            <a:extLst>
              <a:ext uri="{FF2B5EF4-FFF2-40B4-BE49-F238E27FC236}">
                <a16:creationId xmlns:a16="http://schemas.microsoft.com/office/drawing/2014/main" id="{8D787563-9966-B63C-6AAF-990E7FC4301A}"/>
              </a:ext>
            </a:extLst>
          </p:cNvPr>
          <p:cNvSpPr>
            <a:spLocks noChangeArrowheads="1"/>
          </p:cNvSpPr>
          <p:nvPr/>
        </p:nvSpPr>
        <p:spPr bwMode="auto">
          <a:xfrm>
            <a:off x="8727182" y="4869268"/>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t>45</a:t>
            </a:r>
          </a:p>
        </p:txBody>
      </p:sp>
      <p:sp>
        <p:nvSpPr>
          <p:cNvPr id="272413" name="Rectangle 416">
            <a:extLst>
              <a:ext uri="{FF2B5EF4-FFF2-40B4-BE49-F238E27FC236}">
                <a16:creationId xmlns:a16="http://schemas.microsoft.com/office/drawing/2014/main" id="{D9CC1348-B814-F225-6238-EC68D46C5E83}"/>
              </a:ext>
            </a:extLst>
          </p:cNvPr>
          <p:cNvSpPr>
            <a:spLocks noChangeArrowheads="1"/>
          </p:cNvSpPr>
          <p:nvPr/>
        </p:nvSpPr>
        <p:spPr bwMode="auto">
          <a:xfrm>
            <a:off x="9347893" y="4869268"/>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t>43</a:t>
            </a:r>
          </a:p>
        </p:txBody>
      </p:sp>
      <p:sp>
        <p:nvSpPr>
          <p:cNvPr id="272414" name="Rectangle 417">
            <a:extLst>
              <a:ext uri="{FF2B5EF4-FFF2-40B4-BE49-F238E27FC236}">
                <a16:creationId xmlns:a16="http://schemas.microsoft.com/office/drawing/2014/main" id="{249F802E-0FDD-FB5C-FDA7-135BA048E708}"/>
              </a:ext>
            </a:extLst>
          </p:cNvPr>
          <p:cNvSpPr>
            <a:spLocks noChangeArrowheads="1"/>
          </p:cNvSpPr>
          <p:nvPr/>
        </p:nvSpPr>
        <p:spPr bwMode="auto">
          <a:xfrm>
            <a:off x="9970193" y="4869268"/>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t>12</a:t>
            </a:r>
          </a:p>
        </p:txBody>
      </p:sp>
      <p:grpSp>
        <p:nvGrpSpPr>
          <p:cNvPr id="272415" name="Group 358">
            <a:extLst>
              <a:ext uri="{FF2B5EF4-FFF2-40B4-BE49-F238E27FC236}">
                <a16:creationId xmlns:a16="http://schemas.microsoft.com/office/drawing/2014/main" id="{6CE1CCA9-64B4-1740-4EF4-FE56CD25BC16}"/>
              </a:ext>
            </a:extLst>
          </p:cNvPr>
          <p:cNvGrpSpPr>
            <a:grpSpLocks/>
          </p:cNvGrpSpPr>
          <p:nvPr/>
        </p:nvGrpSpPr>
        <p:grpSpPr bwMode="auto">
          <a:xfrm>
            <a:off x="7885806" y="3637369"/>
            <a:ext cx="182562" cy="479425"/>
            <a:chOff x="6763" y="3231744"/>
            <a:chExt cx="1591760" cy="849054"/>
          </a:xfrm>
        </p:grpSpPr>
        <p:sp>
          <p:nvSpPr>
            <p:cNvPr id="332" name="Line 407">
              <a:extLst>
                <a:ext uri="{FF2B5EF4-FFF2-40B4-BE49-F238E27FC236}">
                  <a16:creationId xmlns:a16="http://schemas.microsoft.com/office/drawing/2014/main" id="{C8906820-5DD9-14C0-5926-8A874A36B31D}"/>
                </a:ext>
              </a:extLst>
            </p:cNvPr>
            <p:cNvSpPr>
              <a:spLocks noChangeShapeType="1"/>
            </p:cNvSpPr>
            <p:nvPr/>
          </p:nvSpPr>
          <p:spPr bwMode="auto">
            <a:xfrm>
              <a:off x="6763" y="3231744"/>
              <a:ext cx="1591760" cy="2812"/>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272513" name="Line 418">
              <a:extLst>
                <a:ext uri="{FF2B5EF4-FFF2-40B4-BE49-F238E27FC236}">
                  <a16:creationId xmlns:a16="http://schemas.microsoft.com/office/drawing/2014/main" id="{B9155D5D-B86B-653D-CACC-612A0BE20441}"/>
                </a:ext>
              </a:extLst>
            </p:cNvPr>
            <p:cNvSpPr>
              <a:spLocks noChangeShapeType="1"/>
            </p:cNvSpPr>
            <p:nvPr/>
          </p:nvSpPr>
          <p:spPr bwMode="auto">
            <a:xfrm>
              <a:off x="6763" y="4080798"/>
              <a:ext cx="1591760"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72416" name="Rectangle 419">
            <a:extLst>
              <a:ext uri="{FF2B5EF4-FFF2-40B4-BE49-F238E27FC236}">
                <a16:creationId xmlns:a16="http://schemas.microsoft.com/office/drawing/2014/main" id="{CFC1DEBA-A4CD-D9EE-03A4-4C2A86D3940B}"/>
              </a:ext>
            </a:extLst>
          </p:cNvPr>
          <p:cNvSpPr>
            <a:spLocks noChangeArrowheads="1"/>
          </p:cNvSpPr>
          <p:nvPr/>
        </p:nvSpPr>
        <p:spPr bwMode="auto">
          <a:xfrm>
            <a:off x="8154093" y="4008844"/>
            <a:ext cx="28463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solidFill>
                  <a:srgbClr val="FFFFFF"/>
                </a:solidFill>
              </a:rPr>
              <a:t>Eculizumab-treated PNH population</a:t>
            </a:r>
          </a:p>
        </p:txBody>
      </p:sp>
      <p:grpSp>
        <p:nvGrpSpPr>
          <p:cNvPr id="272417" name="Group 356">
            <a:extLst>
              <a:ext uri="{FF2B5EF4-FFF2-40B4-BE49-F238E27FC236}">
                <a16:creationId xmlns:a16="http://schemas.microsoft.com/office/drawing/2014/main" id="{0294046E-B031-0896-FEC1-6468AA5B0C39}"/>
              </a:ext>
            </a:extLst>
          </p:cNvPr>
          <p:cNvGrpSpPr>
            <a:grpSpLocks/>
          </p:cNvGrpSpPr>
          <p:nvPr/>
        </p:nvGrpSpPr>
        <p:grpSpPr bwMode="auto">
          <a:xfrm>
            <a:off x="7600056" y="2578506"/>
            <a:ext cx="3111500" cy="188912"/>
            <a:chOff x="1282088" y="1354912"/>
            <a:chExt cx="6736159" cy="334185"/>
          </a:xfrm>
        </p:grpSpPr>
        <p:sp>
          <p:nvSpPr>
            <p:cNvPr id="336" name="Line 397">
              <a:extLst>
                <a:ext uri="{FF2B5EF4-FFF2-40B4-BE49-F238E27FC236}">
                  <a16:creationId xmlns:a16="http://schemas.microsoft.com/office/drawing/2014/main" id="{BEE46874-D037-4894-05F1-614F230709DB}"/>
                </a:ext>
              </a:extLst>
            </p:cNvPr>
            <p:cNvSpPr>
              <a:spLocks noChangeShapeType="1"/>
            </p:cNvSpPr>
            <p:nvPr/>
          </p:nvSpPr>
          <p:spPr bwMode="auto">
            <a:xfrm>
              <a:off x="1282088" y="1354912"/>
              <a:ext cx="673616" cy="33699"/>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37" name="Line 398">
              <a:extLst>
                <a:ext uri="{FF2B5EF4-FFF2-40B4-BE49-F238E27FC236}">
                  <a16:creationId xmlns:a16="http://schemas.microsoft.com/office/drawing/2014/main" id="{FACCBDE4-734C-C924-AA1E-6B19193936D5}"/>
                </a:ext>
              </a:extLst>
            </p:cNvPr>
            <p:cNvSpPr>
              <a:spLocks noChangeShapeType="1"/>
            </p:cNvSpPr>
            <p:nvPr/>
          </p:nvSpPr>
          <p:spPr bwMode="auto">
            <a:xfrm>
              <a:off x="1955704" y="1388611"/>
              <a:ext cx="673616" cy="39316"/>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38" name="Line 399">
              <a:extLst>
                <a:ext uri="{FF2B5EF4-FFF2-40B4-BE49-F238E27FC236}">
                  <a16:creationId xmlns:a16="http://schemas.microsoft.com/office/drawing/2014/main" id="{A6BC34D4-0080-A4E8-7CA8-85183B96A6E8}"/>
                </a:ext>
              </a:extLst>
            </p:cNvPr>
            <p:cNvSpPr>
              <a:spLocks noChangeShapeType="1"/>
            </p:cNvSpPr>
            <p:nvPr/>
          </p:nvSpPr>
          <p:spPr bwMode="auto">
            <a:xfrm>
              <a:off x="2629320" y="1427927"/>
              <a:ext cx="673616" cy="42123"/>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39" name="Line 400">
              <a:extLst>
                <a:ext uri="{FF2B5EF4-FFF2-40B4-BE49-F238E27FC236}">
                  <a16:creationId xmlns:a16="http://schemas.microsoft.com/office/drawing/2014/main" id="{DEB92D6C-D9AE-C658-59F8-CE24E42CAFFE}"/>
                </a:ext>
              </a:extLst>
            </p:cNvPr>
            <p:cNvSpPr>
              <a:spLocks noChangeShapeType="1"/>
            </p:cNvSpPr>
            <p:nvPr/>
          </p:nvSpPr>
          <p:spPr bwMode="auto">
            <a:xfrm>
              <a:off x="3302936" y="1470051"/>
              <a:ext cx="673616" cy="33699"/>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40" name="Line 401">
              <a:extLst>
                <a:ext uri="{FF2B5EF4-FFF2-40B4-BE49-F238E27FC236}">
                  <a16:creationId xmlns:a16="http://schemas.microsoft.com/office/drawing/2014/main" id="{7802954A-9F2A-C446-84BB-18CDCD1C1189}"/>
                </a:ext>
              </a:extLst>
            </p:cNvPr>
            <p:cNvSpPr>
              <a:spLocks noChangeShapeType="1"/>
            </p:cNvSpPr>
            <p:nvPr/>
          </p:nvSpPr>
          <p:spPr bwMode="auto">
            <a:xfrm>
              <a:off x="3976552" y="1503750"/>
              <a:ext cx="673616" cy="36509"/>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41" name="Line 402">
              <a:extLst>
                <a:ext uri="{FF2B5EF4-FFF2-40B4-BE49-F238E27FC236}">
                  <a16:creationId xmlns:a16="http://schemas.microsoft.com/office/drawing/2014/main" id="{507CC422-675A-FCCD-316C-0913A0CCF71F}"/>
                </a:ext>
              </a:extLst>
            </p:cNvPr>
            <p:cNvSpPr>
              <a:spLocks noChangeShapeType="1"/>
            </p:cNvSpPr>
            <p:nvPr/>
          </p:nvSpPr>
          <p:spPr bwMode="auto">
            <a:xfrm>
              <a:off x="4650167" y="1540259"/>
              <a:ext cx="673616" cy="36507"/>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42" name="Line 403">
              <a:extLst>
                <a:ext uri="{FF2B5EF4-FFF2-40B4-BE49-F238E27FC236}">
                  <a16:creationId xmlns:a16="http://schemas.microsoft.com/office/drawing/2014/main" id="{27FB56AD-AE3D-37F2-EB86-601E7AC21049}"/>
                </a:ext>
              </a:extLst>
            </p:cNvPr>
            <p:cNvSpPr>
              <a:spLocks noChangeShapeType="1"/>
            </p:cNvSpPr>
            <p:nvPr/>
          </p:nvSpPr>
          <p:spPr bwMode="auto">
            <a:xfrm>
              <a:off x="5323783" y="1576766"/>
              <a:ext cx="677052" cy="39316"/>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43" name="Line 404">
              <a:extLst>
                <a:ext uri="{FF2B5EF4-FFF2-40B4-BE49-F238E27FC236}">
                  <a16:creationId xmlns:a16="http://schemas.microsoft.com/office/drawing/2014/main" id="{1C061C84-8999-B60E-F111-406861745FF9}"/>
                </a:ext>
              </a:extLst>
            </p:cNvPr>
            <p:cNvSpPr>
              <a:spLocks noChangeShapeType="1"/>
            </p:cNvSpPr>
            <p:nvPr/>
          </p:nvSpPr>
          <p:spPr bwMode="auto">
            <a:xfrm>
              <a:off x="6000835" y="1616082"/>
              <a:ext cx="670180" cy="25275"/>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44" name="Line 405">
              <a:extLst>
                <a:ext uri="{FF2B5EF4-FFF2-40B4-BE49-F238E27FC236}">
                  <a16:creationId xmlns:a16="http://schemas.microsoft.com/office/drawing/2014/main" id="{C86E7AD3-29D5-27AA-5CBA-F3B6C69591ED}"/>
                </a:ext>
              </a:extLst>
            </p:cNvPr>
            <p:cNvSpPr>
              <a:spLocks noChangeShapeType="1"/>
            </p:cNvSpPr>
            <p:nvPr/>
          </p:nvSpPr>
          <p:spPr bwMode="auto">
            <a:xfrm>
              <a:off x="6671015" y="1641357"/>
              <a:ext cx="673616" cy="28083"/>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345" name="Line 406">
              <a:extLst>
                <a:ext uri="{FF2B5EF4-FFF2-40B4-BE49-F238E27FC236}">
                  <a16:creationId xmlns:a16="http://schemas.microsoft.com/office/drawing/2014/main" id="{C820C617-B6D9-10DE-B627-F8DC0ADDE097}"/>
                </a:ext>
              </a:extLst>
            </p:cNvPr>
            <p:cNvSpPr>
              <a:spLocks noChangeShapeType="1"/>
            </p:cNvSpPr>
            <p:nvPr/>
          </p:nvSpPr>
          <p:spPr bwMode="auto">
            <a:xfrm>
              <a:off x="7344631" y="1669440"/>
              <a:ext cx="673616" cy="19657"/>
            </a:xfrm>
            <a:prstGeom prst="line">
              <a:avLst/>
            </a:prstGeom>
            <a:noFill/>
            <a:ln w="28575">
              <a:solidFill>
                <a:schemeClr val="bg1">
                  <a:lumMod val="40000"/>
                  <a:lumOff val="60000"/>
                </a:schemeClr>
              </a:solidFill>
              <a:prstDash val="sysDot"/>
              <a:round/>
              <a:headEnd/>
              <a:tailEnd/>
            </a:ln>
          </p:spPr>
          <p:txBody>
            <a:bodyPr/>
            <a:lstStyle/>
            <a:p>
              <a:pPr>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grpSp>
      <p:sp>
        <p:nvSpPr>
          <p:cNvPr id="370" name="Freeform 34">
            <a:extLst>
              <a:ext uri="{FF2B5EF4-FFF2-40B4-BE49-F238E27FC236}">
                <a16:creationId xmlns:a16="http://schemas.microsoft.com/office/drawing/2014/main" id="{1C43ED88-367A-4603-303E-4ABFCC38C051}"/>
              </a:ext>
            </a:extLst>
          </p:cNvPr>
          <p:cNvSpPr>
            <a:spLocks/>
          </p:cNvSpPr>
          <p:nvPr/>
        </p:nvSpPr>
        <p:spPr bwMode="auto">
          <a:xfrm>
            <a:off x="1928908" y="2405063"/>
            <a:ext cx="3055938" cy="596900"/>
          </a:xfrm>
          <a:custGeom>
            <a:avLst/>
            <a:gdLst>
              <a:gd name="T0" fmla="*/ 0 w 2778"/>
              <a:gd name="T1" fmla="*/ 0 h 456"/>
              <a:gd name="T2" fmla="*/ 5 w 2778"/>
              <a:gd name="T3" fmla="*/ 0 h 456"/>
              <a:gd name="T4" fmla="*/ 5 w 2778"/>
              <a:gd name="T5" fmla="*/ 30 h 456"/>
              <a:gd name="T6" fmla="*/ 6 w 2778"/>
              <a:gd name="T7" fmla="*/ 30 h 456"/>
              <a:gd name="T8" fmla="*/ 6 w 2778"/>
              <a:gd name="T9" fmla="*/ 39 h 456"/>
              <a:gd name="T10" fmla="*/ 10 w 2778"/>
              <a:gd name="T11" fmla="*/ 39 h 456"/>
              <a:gd name="T12" fmla="*/ 10 w 2778"/>
              <a:gd name="T13" fmla="*/ 50 h 456"/>
              <a:gd name="T14" fmla="*/ 13 w 2778"/>
              <a:gd name="T15" fmla="*/ 50 h 456"/>
              <a:gd name="T16" fmla="*/ 13 w 2778"/>
              <a:gd name="T17" fmla="*/ 57 h 456"/>
              <a:gd name="T18" fmla="*/ 15 w 2778"/>
              <a:gd name="T19" fmla="*/ 57 h 456"/>
              <a:gd name="T20" fmla="*/ 15 w 2778"/>
              <a:gd name="T21" fmla="*/ 71 h 456"/>
              <a:gd name="T22" fmla="*/ 18 w 2778"/>
              <a:gd name="T23" fmla="*/ 71 h 456"/>
              <a:gd name="T24" fmla="*/ 18 w 2778"/>
              <a:gd name="T25" fmla="*/ 77 h 456"/>
              <a:gd name="T26" fmla="*/ 21 w 2778"/>
              <a:gd name="T27" fmla="*/ 77 h 456"/>
              <a:gd name="T28" fmla="*/ 21 w 2778"/>
              <a:gd name="T29" fmla="*/ 96 h 456"/>
              <a:gd name="T30" fmla="*/ 24 w 2778"/>
              <a:gd name="T31" fmla="*/ 96 h 456"/>
              <a:gd name="T32" fmla="*/ 24 w 2778"/>
              <a:gd name="T33" fmla="*/ 108 h 456"/>
              <a:gd name="T34" fmla="*/ 27 w 2778"/>
              <a:gd name="T35" fmla="*/ 107 h 456"/>
              <a:gd name="T36" fmla="*/ 27 w 2778"/>
              <a:gd name="T37" fmla="*/ 119 h 456"/>
              <a:gd name="T38" fmla="*/ 30 w 2778"/>
              <a:gd name="T39" fmla="*/ 119 h 456"/>
              <a:gd name="T40" fmla="*/ 30 w 2778"/>
              <a:gd name="T41" fmla="*/ 129 h 456"/>
              <a:gd name="T42" fmla="*/ 33 w 2778"/>
              <a:gd name="T43" fmla="*/ 129 h 456"/>
              <a:gd name="T44" fmla="*/ 33 w 2778"/>
              <a:gd name="T45" fmla="*/ 162 h 456"/>
              <a:gd name="T46" fmla="*/ 37 w 2778"/>
              <a:gd name="T47" fmla="*/ 162 h 456"/>
              <a:gd name="T48" fmla="*/ 37 w 2778"/>
              <a:gd name="T49" fmla="*/ 179 h 456"/>
              <a:gd name="T50" fmla="*/ 39 w 2778"/>
              <a:gd name="T51" fmla="*/ 183 h 456"/>
              <a:gd name="T52" fmla="*/ 39 w 2778"/>
              <a:gd name="T53" fmla="*/ 201 h 456"/>
              <a:gd name="T54" fmla="*/ 41 w 2778"/>
              <a:gd name="T55" fmla="*/ 201 h 456"/>
              <a:gd name="T56" fmla="*/ 41 w 2778"/>
              <a:gd name="T57" fmla="*/ 219 h 456"/>
              <a:gd name="T58" fmla="*/ 45 w 2778"/>
              <a:gd name="T59" fmla="*/ 219 h 456"/>
              <a:gd name="T60" fmla="*/ 45 w 2778"/>
              <a:gd name="T61" fmla="*/ 240 h 456"/>
              <a:gd name="T62" fmla="*/ 48 w 2778"/>
              <a:gd name="T63" fmla="*/ 240 h 456"/>
              <a:gd name="T64" fmla="*/ 48 w 2778"/>
              <a:gd name="T65" fmla="*/ 258 h 456"/>
              <a:gd name="T66" fmla="*/ 50 w 2778"/>
              <a:gd name="T67" fmla="*/ 258 h 456"/>
              <a:gd name="T68" fmla="*/ 50 w 2778"/>
              <a:gd name="T69" fmla="*/ 270 h 456"/>
              <a:gd name="T70" fmla="*/ 54 w 2778"/>
              <a:gd name="T71" fmla="*/ 270 h 456"/>
              <a:gd name="T72" fmla="*/ 54 w 2778"/>
              <a:gd name="T73" fmla="*/ 288 h 456"/>
              <a:gd name="T74" fmla="*/ 56 w 2778"/>
              <a:gd name="T75" fmla="*/ 288 h 456"/>
              <a:gd name="T76" fmla="*/ 56 w 2778"/>
              <a:gd name="T77" fmla="*/ 312 h 456"/>
              <a:gd name="T78" fmla="*/ 60 w 2778"/>
              <a:gd name="T79" fmla="*/ 312 h 456"/>
              <a:gd name="T80" fmla="*/ 60 w 2778"/>
              <a:gd name="T81" fmla="*/ 342 h 456"/>
              <a:gd name="T82" fmla="*/ 62 w 2778"/>
              <a:gd name="T83" fmla="*/ 342 h 456"/>
              <a:gd name="T84" fmla="*/ 62 w 2778"/>
              <a:gd name="T85" fmla="*/ 360 h 456"/>
              <a:gd name="T86" fmla="*/ 66 w 2778"/>
              <a:gd name="T87" fmla="*/ 363 h 456"/>
              <a:gd name="T88" fmla="*/ 66 w 2778"/>
              <a:gd name="T89" fmla="*/ 387 h 456"/>
              <a:gd name="T90" fmla="*/ 69 w 2778"/>
              <a:gd name="T91" fmla="*/ 385 h 456"/>
              <a:gd name="T92" fmla="*/ 69 w 2778"/>
              <a:gd name="T93" fmla="*/ 423 h 456"/>
              <a:gd name="T94" fmla="*/ 72 w 2778"/>
              <a:gd name="T95" fmla="*/ 423 h 456"/>
              <a:gd name="T96" fmla="*/ 72 w 2778"/>
              <a:gd name="T97" fmla="*/ 45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8"/>
              <a:gd name="T148" fmla="*/ 0 h 456"/>
              <a:gd name="T149" fmla="*/ 2778 w 2778"/>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8" h="456">
                <a:moveTo>
                  <a:pt x="0" y="0"/>
                </a:moveTo>
                <a:lnTo>
                  <a:pt x="135" y="0"/>
                </a:lnTo>
                <a:lnTo>
                  <a:pt x="135" y="30"/>
                </a:lnTo>
                <a:lnTo>
                  <a:pt x="240" y="30"/>
                </a:lnTo>
                <a:lnTo>
                  <a:pt x="239" y="39"/>
                </a:lnTo>
                <a:lnTo>
                  <a:pt x="357" y="39"/>
                </a:lnTo>
                <a:lnTo>
                  <a:pt x="357" y="50"/>
                </a:lnTo>
                <a:lnTo>
                  <a:pt x="467" y="50"/>
                </a:lnTo>
                <a:lnTo>
                  <a:pt x="465" y="57"/>
                </a:lnTo>
                <a:lnTo>
                  <a:pt x="585" y="57"/>
                </a:lnTo>
                <a:lnTo>
                  <a:pt x="585" y="71"/>
                </a:lnTo>
                <a:lnTo>
                  <a:pt x="686" y="71"/>
                </a:lnTo>
                <a:lnTo>
                  <a:pt x="689" y="77"/>
                </a:lnTo>
                <a:lnTo>
                  <a:pt x="813" y="77"/>
                </a:lnTo>
                <a:lnTo>
                  <a:pt x="813" y="96"/>
                </a:lnTo>
                <a:lnTo>
                  <a:pt x="917" y="96"/>
                </a:lnTo>
                <a:lnTo>
                  <a:pt x="918" y="108"/>
                </a:lnTo>
                <a:lnTo>
                  <a:pt x="1041" y="107"/>
                </a:lnTo>
                <a:lnTo>
                  <a:pt x="1043" y="119"/>
                </a:lnTo>
                <a:lnTo>
                  <a:pt x="1152" y="119"/>
                </a:lnTo>
                <a:lnTo>
                  <a:pt x="1154" y="129"/>
                </a:lnTo>
                <a:lnTo>
                  <a:pt x="1278" y="129"/>
                </a:lnTo>
                <a:lnTo>
                  <a:pt x="1278" y="162"/>
                </a:lnTo>
                <a:lnTo>
                  <a:pt x="1386" y="162"/>
                </a:lnTo>
                <a:lnTo>
                  <a:pt x="1385" y="179"/>
                </a:lnTo>
                <a:lnTo>
                  <a:pt x="1497" y="183"/>
                </a:lnTo>
                <a:lnTo>
                  <a:pt x="1497" y="201"/>
                </a:lnTo>
                <a:lnTo>
                  <a:pt x="1620" y="201"/>
                </a:lnTo>
                <a:lnTo>
                  <a:pt x="1620" y="219"/>
                </a:lnTo>
                <a:lnTo>
                  <a:pt x="1725" y="219"/>
                </a:lnTo>
                <a:lnTo>
                  <a:pt x="1725" y="240"/>
                </a:lnTo>
                <a:lnTo>
                  <a:pt x="1848" y="240"/>
                </a:lnTo>
                <a:lnTo>
                  <a:pt x="1848" y="258"/>
                </a:lnTo>
                <a:lnTo>
                  <a:pt x="1962" y="258"/>
                </a:lnTo>
                <a:lnTo>
                  <a:pt x="1962" y="270"/>
                </a:lnTo>
                <a:lnTo>
                  <a:pt x="2076" y="270"/>
                </a:lnTo>
                <a:lnTo>
                  <a:pt x="2076" y="288"/>
                </a:lnTo>
                <a:lnTo>
                  <a:pt x="2193" y="288"/>
                </a:lnTo>
                <a:lnTo>
                  <a:pt x="2193" y="312"/>
                </a:lnTo>
                <a:lnTo>
                  <a:pt x="2313" y="312"/>
                </a:lnTo>
                <a:lnTo>
                  <a:pt x="2313" y="342"/>
                </a:lnTo>
                <a:lnTo>
                  <a:pt x="2424" y="342"/>
                </a:lnTo>
                <a:lnTo>
                  <a:pt x="2423" y="360"/>
                </a:lnTo>
                <a:lnTo>
                  <a:pt x="2541" y="363"/>
                </a:lnTo>
                <a:lnTo>
                  <a:pt x="2541" y="387"/>
                </a:lnTo>
                <a:lnTo>
                  <a:pt x="2652" y="385"/>
                </a:lnTo>
                <a:lnTo>
                  <a:pt x="2652" y="423"/>
                </a:lnTo>
                <a:lnTo>
                  <a:pt x="2778" y="423"/>
                </a:lnTo>
                <a:lnTo>
                  <a:pt x="2778" y="456"/>
                </a:lnTo>
              </a:path>
            </a:pathLst>
          </a:custGeom>
          <a:noFill/>
          <a:ln w="28575">
            <a:solidFill>
              <a:schemeClr val="bg1">
                <a:lumMod val="40000"/>
                <a:lumOff val="60000"/>
              </a:schemeClr>
            </a:solidFill>
            <a:prstDash val="sysDot"/>
            <a:round/>
            <a:headEnd/>
            <a:tailEnd/>
          </a:ln>
        </p:spPr>
        <p:txBody>
          <a:bodyPr/>
          <a:lstStyle/>
          <a:p>
            <a:pPr defTabSz="914354">
              <a:defRPr/>
            </a:pPr>
            <a:endParaRPr lang="en-US">
              <a:solidFill>
                <a:srgbClr val="FFFFFF"/>
              </a:solidFill>
              <a:effectLst>
                <a:outerShdw blurRad="38100" dist="38100" dir="2700000" algn="tl">
                  <a:srgbClr val="000000">
                    <a:alpha val="43137"/>
                  </a:srgbClr>
                </a:outerShdw>
              </a:effectLst>
              <a:latin typeface="Arial" charset="0"/>
              <a:ea typeface="ヒラギノ角ゴ Pro W3" charset="-128"/>
              <a:cs typeface="Arial" charset="0"/>
            </a:endParaRPr>
          </a:p>
        </p:txBody>
      </p:sp>
      <p:sp>
        <p:nvSpPr>
          <p:cNvPr id="272425" name="Rectangle 36">
            <a:extLst>
              <a:ext uri="{FF2B5EF4-FFF2-40B4-BE49-F238E27FC236}">
                <a16:creationId xmlns:a16="http://schemas.microsoft.com/office/drawing/2014/main" id="{C3AC25FF-FA57-F649-E4C1-35D9270C6AB9}"/>
              </a:ext>
            </a:extLst>
          </p:cNvPr>
          <p:cNvSpPr>
            <a:spLocks noChangeArrowheads="1"/>
          </p:cNvSpPr>
          <p:nvPr/>
        </p:nvSpPr>
        <p:spPr bwMode="auto">
          <a:xfrm>
            <a:off x="1544734" y="2809875"/>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dirty="0">
                <a:ea typeface="MS PGothic" panose="020B0600070205080204" pitchFamily="34" charset="-128"/>
                <a:cs typeface="Arial" panose="020B0604020202020204" pitchFamily="34" charset="0"/>
              </a:rPr>
              <a:t>80</a:t>
            </a:r>
          </a:p>
        </p:txBody>
      </p:sp>
      <p:sp>
        <p:nvSpPr>
          <p:cNvPr id="272426" name="Rectangle 37">
            <a:extLst>
              <a:ext uri="{FF2B5EF4-FFF2-40B4-BE49-F238E27FC236}">
                <a16:creationId xmlns:a16="http://schemas.microsoft.com/office/drawing/2014/main" id="{2903C595-08BB-2587-23BA-A5EBCE19668D}"/>
              </a:ext>
            </a:extLst>
          </p:cNvPr>
          <p:cNvSpPr>
            <a:spLocks noChangeArrowheads="1"/>
          </p:cNvSpPr>
          <p:nvPr/>
        </p:nvSpPr>
        <p:spPr bwMode="auto">
          <a:xfrm>
            <a:off x="1544734" y="3316288"/>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ea typeface="MS PGothic" panose="020B0600070205080204" pitchFamily="34" charset="-128"/>
                <a:cs typeface="Arial" panose="020B0604020202020204" pitchFamily="34" charset="0"/>
              </a:rPr>
              <a:t>60</a:t>
            </a:r>
          </a:p>
        </p:txBody>
      </p:sp>
      <p:sp>
        <p:nvSpPr>
          <p:cNvPr id="272427" name="Rectangle 38">
            <a:extLst>
              <a:ext uri="{FF2B5EF4-FFF2-40B4-BE49-F238E27FC236}">
                <a16:creationId xmlns:a16="http://schemas.microsoft.com/office/drawing/2014/main" id="{4005445F-3977-0737-7AE9-7A5255B4550B}"/>
              </a:ext>
            </a:extLst>
          </p:cNvPr>
          <p:cNvSpPr>
            <a:spLocks noChangeArrowheads="1"/>
          </p:cNvSpPr>
          <p:nvPr/>
        </p:nvSpPr>
        <p:spPr bwMode="auto">
          <a:xfrm>
            <a:off x="1544734" y="382270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ea typeface="MS PGothic" panose="020B0600070205080204" pitchFamily="34" charset="-128"/>
                <a:cs typeface="Arial" panose="020B0604020202020204" pitchFamily="34" charset="0"/>
              </a:rPr>
              <a:t>40</a:t>
            </a:r>
          </a:p>
        </p:txBody>
      </p:sp>
      <p:sp>
        <p:nvSpPr>
          <p:cNvPr id="272428" name="Rectangle 39">
            <a:extLst>
              <a:ext uri="{FF2B5EF4-FFF2-40B4-BE49-F238E27FC236}">
                <a16:creationId xmlns:a16="http://schemas.microsoft.com/office/drawing/2014/main" id="{A217F261-F16D-21D3-3BD7-5ED3BD19B028}"/>
              </a:ext>
            </a:extLst>
          </p:cNvPr>
          <p:cNvSpPr>
            <a:spLocks noChangeArrowheads="1"/>
          </p:cNvSpPr>
          <p:nvPr/>
        </p:nvSpPr>
        <p:spPr bwMode="auto">
          <a:xfrm>
            <a:off x="1544734" y="4329113"/>
            <a:ext cx="200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ea typeface="MS PGothic" panose="020B0600070205080204" pitchFamily="34" charset="-128"/>
                <a:cs typeface="Arial" panose="020B0604020202020204" pitchFamily="34" charset="0"/>
              </a:rPr>
              <a:t>20</a:t>
            </a:r>
          </a:p>
        </p:txBody>
      </p:sp>
      <p:sp>
        <p:nvSpPr>
          <p:cNvPr id="272429" name="Rectangle 40">
            <a:extLst>
              <a:ext uri="{FF2B5EF4-FFF2-40B4-BE49-F238E27FC236}">
                <a16:creationId xmlns:a16="http://schemas.microsoft.com/office/drawing/2014/main" id="{1B7075EB-9CF8-C7EB-5F96-93297611A5C8}"/>
              </a:ext>
            </a:extLst>
          </p:cNvPr>
          <p:cNvSpPr>
            <a:spLocks noChangeArrowheads="1"/>
          </p:cNvSpPr>
          <p:nvPr/>
        </p:nvSpPr>
        <p:spPr bwMode="auto">
          <a:xfrm>
            <a:off x="1647922" y="4835526"/>
            <a:ext cx="98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r"/>
            <a:r>
              <a:rPr lang="en-US" altLang="en-US" sz="1400">
                <a:solidFill>
                  <a:srgbClr val="FFFFFF"/>
                </a:solidFill>
                <a:ea typeface="MS PGothic" panose="020B0600070205080204" pitchFamily="34" charset="-128"/>
                <a:cs typeface="Arial" panose="020B0604020202020204" pitchFamily="34" charset="0"/>
              </a:rPr>
              <a:t>0</a:t>
            </a:r>
          </a:p>
        </p:txBody>
      </p:sp>
      <p:sp>
        <p:nvSpPr>
          <p:cNvPr id="272430" name="Rectangle 41">
            <a:extLst>
              <a:ext uri="{FF2B5EF4-FFF2-40B4-BE49-F238E27FC236}">
                <a16:creationId xmlns:a16="http://schemas.microsoft.com/office/drawing/2014/main" id="{221D2730-81A3-C850-EACE-BF36FDE0309E}"/>
              </a:ext>
            </a:extLst>
          </p:cNvPr>
          <p:cNvSpPr>
            <a:spLocks noChangeArrowheads="1"/>
          </p:cNvSpPr>
          <p:nvPr/>
        </p:nvSpPr>
        <p:spPr bwMode="auto">
          <a:xfrm>
            <a:off x="1822546" y="5080000"/>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solidFill>
                  <a:srgbClr val="FFFFFF"/>
                </a:solidFill>
                <a:ea typeface="MS PGothic" panose="020B0600070205080204" pitchFamily="34" charset="-128"/>
                <a:cs typeface="Arial" panose="020B0604020202020204" pitchFamily="34" charset="0"/>
              </a:rPr>
              <a:t>0</a:t>
            </a:r>
          </a:p>
        </p:txBody>
      </p:sp>
      <p:sp>
        <p:nvSpPr>
          <p:cNvPr id="272431" name="Rectangle 47">
            <a:extLst>
              <a:ext uri="{FF2B5EF4-FFF2-40B4-BE49-F238E27FC236}">
                <a16:creationId xmlns:a16="http://schemas.microsoft.com/office/drawing/2014/main" id="{F17B2453-D56B-42DA-E682-A8B784330B12}"/>
              </a:ext>
            </a:extLst>
          </p:cNvPr>
          <p:cNvSpPr>
            <a:spLocks noChangeArrowheads="1"/>
          </p:cNvSpPr>
          <p:nvPr/>
        </p:nvSpPr>
        <p:spPr bwMode="auto">
          <a:xfrm>
            <a:off x="2729321" y="5579265"/>
            <a:ext cx="1706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US" altLang="en-US" sz="1400">
                <a:solidFill>
                  <a:schemeClr val="tx2"/>
                </a:solidFill>
                <a:ea typeface="MS PGothic" panose="020B0600070205080204" pitchFamily="34" charset="-128"/>
                <a:cs typeface="Arial" panose="020B0604020202020204" pitchFamily="34" charset="0"/>
              </a:rPr>
              <a:t>Years After Diagnosis</a:t>
            </a:r>
          </a:p>
        </p:txBody>
      </p:sp>
      <p:sp>
        <p:nvSpPr>
          <p:cNvPr id="384" name="Rectangle 48">
            <a:extLst>
              <a:ext uri="{FF2B5EF4-FFF2-40B4-BE49-F238E27FC236}">
                <a16:creationId xmlns:a16="http://schemas.microsoft.com/office/drawing/2014/main" id="{53C4BF7F-786E-323E-7BD3-53DA9AF321F6}"/>
              </a:ext>
            </a:extLst>
          </p:cNvPr>
          <p:cNvSpPr>
            <a:spLocks noChangeArrowheads="1"/>
          </p:cNvSpPr>
          <p:nvPr/>
        </p:nvSpPr>
        <p:spPr bwMode="auto">
          <a:xfrm rot="16200000">
            <a:off x="512722" y="3568135"/>
            <a:ext cx="1505220" cy="215444"/>
          </a:xfrm>
          <a:prstGeom prst="rect">
            <a:avLst/>
          </a:prstGeom>
          <a:noFill/>
          <a:ln w="9525">
            <a:noFill/>
            <a:miter lim="800000"/>
            <a:headEnd/>
            <a:tailEnd/>
          </a:ln>
        </p:spPr>
        <p:txBody>
          <a:bodyPr wrap="none" lIns="0" tIns="0" rIns="0" bIns="0">
            <a:spAutoFit/>
          </a:bodyPr>
          <a:lstStyle/>
          <a:p>
            <a:pPr>
              <a:defRPr/>
            </a:pPr>
            <a:r>
              <a:rPr lang="en-US" sz="1400" dirty="0">
                <a:solidFill>
                  <a:schemeClr val="tx2"/>
                </a:solidFill>
                <a:latin typeface="Arial" charset="0"/>
                <a:ea typeface="ＭＳ Ｐゴシック" pitchFamily="34" charset="-128"/>
                <a:cs typeface="Arial" charset="0"/>
              </a:rPr>
              <a:t>Patient Survival, %</a:t>
            </a:r>
          </a:p>
        </p:txBody>
      </p:sp>
      <p:sp>
        <p:nvSpPr>
          <p:cNvPr id="272433" name="Rectangle 51">
            <a:extLst>
              <a:ext uri="{FF2B5EF4-FFF2-40B4-BE49-F238E27FC236}">
                <a16:creationId xmlns:a16="http://schemas.microsoft.com/office/drawing/2014/main" id="{8A9A8CCF-EBFF-818A-0B4E-226D34468296}"/>
              </a:ext>
            </a:extLst>
          </p:cNvPr>
          <p:cNvSpPr>
            <a:spLocks noChangeArrowheads="1"/>
          </p:cNvSpPr>
          <p:nvPr/>
        </p:nvSpPr>
        <p:spPr bwMode="auto">
          <a:xfrm>
            <a:off x="3652933" y="2989263"/>
            <a:ext cx="1390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solidFill>
                  <a:srgbClr val="FFFFFF"/>
                </a:solidFill>
                <a:ea typeface="MS PGothic" panose="020B0600070205080204" pitchFamily="34" charset="-128"/>
                <a:cs typeface="Arial" panose="020B0604020202020204" pitchFamily="34" charset="0"/>
              </a:rPr>
              <a:t>Age- and gender-</a:t>
            </a:r>
            <a:br>
              <a:rPr lang="en-US" altLang="en-US" sz="1400">
                <a:solidFill>
                  <a:srgbClr val="FFFFFF"/>
                </a:solidFill>
                <a:ea typeface="MS PGothic" panose="020B0600070205080204" pitchFamily="34" charset="-128"/>
                <a:cs typeface="Arial" panose="020B0604020202020204" pitchFamily="34" charset="0"/>
              </a:rPr>
            </a:br>
            <a:r>
              <a:rPr lang="en-US" altLang="en-US" sz="1400">
                <a:solidFill>
                  <a:srgbClr val="FFFFFF"/>
                </a:solidFill>
                <a:ea typeface="MS PGothic" panose="020B0600070205080204" pitchFamily="34" charset="-128"/>
                <a:cs typeface="Arial" panose="020B0604020202020204" pitchFamily="34" charset="0"/>
              </a:rPr>
              <a:t>matched controls</a:t>
            </a:r>
          </a:p>
        </p:txBody>
      </p:sp>
      <p:sp>
        <p:nvSpPr>
          <p:cNvPr id="272434" name="Rectangle 52">
            <a:extLst>
              <a:ext uri="{FF2B5EF4-FFF2-40B4-BE49-F238E27FC236}">
                <a16:creationId xmlns:a16="http://schemas.microsoft.com/office/drawing/2014/main" id="{D44F4B68-827C-841C-432D-DAD04869EC0C}"/>
              </a:ext>
            </a:extLst>
          </p:cNvPr>
          <p:cNvSpPr>
            <a:spLocks noChangeArrowheads="1"/>
          </p:cNvSpPr>
          <p:nvPr/>
        </p:nvSpPr>
        <p:spPr bwMode="auto">
          <a:xfrm>
            <a:off x="3665634" y="4308475"/>
            <a:ext cx="1446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solidFill>
                  <a:srgbClr val="FFFFFF"/>
                </a:solidFill>
                <a:ea typeface="MS PGothic" panose="020B0600070205080204" pitchFamily="34" charset="-128"/>
                <a:cs typeface="Arial" panose="020B0604020202020204" pitchFamily="34" charset="0"/>
              </a:rPr>
              <a:t>Patients with PNH</a:t>
            </a:r>
          </a:p>
        </p:txBody>
      </p:sp>
      <p:sp>
        <p:nvSpPr>
          <p:cNvPr id="272436" name="Rectangle 388">
            <a:extLst>
              <a:ext uri="{FF2B5EF4-FFF2-40B4-BE49-F238E27FC236}">
                <a16:creationId xmlns:a16="http://schemas.microsoft.com/office/drawing/2014/main" id="{B9299224-2CC1-0512-7F87-D9F87C405624}"/>
              </a:ext>
            </a:extLst>
          </p:cNvPr>
          <p:cNvSpPr>
            <a:spLocks noChangeArrowheads="1"/>
          </p:cNvSpPr>
          <p:nvPr/>
        </p:nvSpPr>
        <p:spPr bwMode="auto">
          <a:xfrm>
            <a:off x="7352362" y="1457439"/>
            <a:ext cx="3719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GB" altLang="en-US" sz="1600" b="1" dirty="0">
                <a:solidFill>
                  <a:schemeClr val="tx2"/>
                </a:solidFill>
                <a:ea typeface="MS PGothic" panose="020B0600070205080204" pitchFamily="34" charset="-128"/>
                <a:cs typeface="Arial" panose="020B0604020202020204" pitchFamily="34" charset="0"/>
              </a:rPr>
              <a:t>Survival of Patients With PNH Treated</a:t>
            </a:r>
            <a:br>
              <a:rPr lang="en-GB" altLang="en-US" sz="1600" b="1" dirty="0">
                <a:solidFill>
                  <a:schemeClr val="tx2"/>
                </a:solidFill>
                <a:ea typeface="MS PGothic" panose="020B0600070205080204" pitchFamily="34" charset="-128"/>
                <a:cs typeface="Arial" panose="020B0604020202020204" pitchFamily="34" charset="0"/>
              </a:rPr>
            </a:br>
            <a:r>
              <a:rPr lang="en-GB" altLang="en-US" sz="1600" b="1" dirty="0">
                <a:solidFill>
                  <a:schemeClr val="tx2"/>
                </a:solidFill>
                <a:ea typeface="MS PGothic" panose="020B0600070205080204" pitchFamily="34" charset="-128"/>
                <a:cs typeface="Arial" panose="020B0604020202020204" pitchFamily="34" charset="0"/>
              </a:rPr>
              <a:t>With Eculizumab Compared With the </a:t>
            </a:r>
            <a:br>
              <a:rPr lang="en-GB" altLang="en-US" sz="1600" b="1" dirty="0">
                <a:solidFill>
                  <a:schemeClr val="tx2"/>
                </a:solidFill>
                <a:ea typeface="MS PGothic" panose="020B0600070205080204" pitchFamily="34" charset="-128"/>
                <a:cs typeface="Arial" panose="020B0604020202020204" pitchFamily="34" charset="0"/>
              </a:rPr>
            </a:br>
            <a:r>
              <a:rPr lang="en-GB" altLang="en-US" sz="1600" b="1" dirty="0">
                <a:solidFill>
                  <a:schemeClr val="tx2"/>
                </a:solidFill>
                <a:ea typeface="MS PGothic" panose="020B0600070205080204" pitchFamily="34" charset="-128"/>
                <a:cs typeface="Arial" panose="020B0604020202020204" pitchFamily="34" charset="0"/>
              </a:rPr>
              <a:t>Normal UK Population</a:t>
            </a:r>
            <a:r>
              <a:rPr lang="en-GB" altLang="en-US" sz="1600" b="1" baseline="30000" dirty="0">
                <a:solidFill>
                  <a:schemeClr val="tx2"/>
                </a:solidFill>
                <a:ea typeface="MS PGothic" panose="020B0600070205080204" pitchFamily="34" charset="-128"/>
                <a:cs typeface="Arial" panose="020B0604020202020204" pitchFamily="34" charset="0"/>
              </a:rPr>
              <a:t>2</a:t>
            </a:r>
            <a:endParaRPr lang="en-US" altLang="en-US" sz="1600" b="1" baseline="30000" dirty="0">
              <a:solidFill>
                <a:schemeClr val="tx2"/>
              </a:solidFill>
              <a:ea typeface="MS PGothic" panose="020B0600070205080204" pitchFamily="34" charset="-128"/>
              <a:cs typeface="Arial" panose="020B0604020202020204" pitchFamily="34" charset="0"/>
            </a:endParaRPr>
          </a:p>
        </p:txBody>
      </p:sp>
      <p:sp>
        <p:nvSpPr>
          <p:cNvPr id="272441" name="Rectangle 400">
            <a:extLst>
              <a:ext uri="{FF2B5EF4-FFF2-40B4-BE49-F238E27FC236}">
                <a16:creationId xmlns:a16="http://schemas.microsoft.com/office/drawing/2014/main" id="{E87BDA59-B2D2-027A-D14D-60A03A3FF4CE}"/>
              </a:ext>
            </a:extLst>
          </p:cNvPr>
          <p:cNvSpPr>
            <a:spLocks noChangeArrowheads="1"/>
          </p:cNvSpPr>
          <p:nvPr/>
        </p:nvSpPr>
        <p:spPr bwMode="auto">
          <a:xfrm>
            <a:off x="1863821" y="1454151"/>
            <a:ext cx="3719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gn="ctr"/>
            <a:r>
              <a:rPr lang="en-GB" altLang="en-US" sz="1600" b="1" dirty="0">
                <a:solidFill>
                  <a:schemeClr val="tx2"/>
                </a:solidFill>
                <a:ea typeface="MS PGothic" panose="020B0600070205080204" pitchFamily="34" charset="-128"/>
                <a:cs typeface="Arial" panose="020B0604020202020204" pitchFamily="34" charset="0"/>
              </a:rPr>
              <a:t>Actuarial Survival From the Time of Diagnosis in 80 Patients With PNH (Pre-Eculizumab)</a:t>
            </a:r>
            <a:r>
              <a:rPr lang="en-GB" altLang="en-US" sz="1600" b="1" baseline="30000" dirty="0">
                <a:solidFill>
                  <a:schemeClr val="tx2"/>
                </a:solidFill>
                <a:ea typeface="MS PGothic" panose="020B0600070205080204" pitchFamily="34" charset="-128"/>
                <a:cs typeface="Arial" panose="020B0604020202020204" pitchFamily="34" charset="0"/>
              </a:rPr>
              <a:t>1</a:t>
            </a:r>
            <a:endParaRPr lang="en-US" altLang="en-US" sz="1600" b="1" baseline="30000" dirty="0">
              <a:solidFill>
                <a:schemeClr val="tx2"/>
              </a:solidFill>
              <a:ea typeface="MS PGothic" panose="020B0600070205080204" pitchFamily="34" charset="-128"/>
              <a:cs typeface="Arial" panose="020B0604020202020204" pitchFamily="34" charset="0"/>
            </a:endParaRPr>
          </a:p>
        </p:txBody>
      </p:sp>
      <p:sp>
        <p:nvSpPr>
          <p:cNvPr id="272442" name="TextBox 2">
            <a:extLst>
              <a:ext uri="{FF2B5EF4-FFF2-40B4-BE49-F238E27FC236}">
                <a16:creationId xmlns:a16="http://schemas.microsoft.com/office/drawing/2014/main" id="{F9AF9E3C-B50E-E6D6-9A1A-CC2DAFAE948A}"/>
              </a:ext>
            </a:extLst>
          </p:cNvPr>
          <p:cNvSpPr txBox="1">
            <a:spLocks noChangeArrowheads="1"/>
          </p:cNvSpPr>
          <p:nvPr/>
        </p:nvSpPr>
        <p:spPr bwMode="auto">
          <a:xfrm>
            <a:off x="8103293" y="5166132"/>
            <a:ext cx="158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400"/>
              <a:t>2</a:t>
            </a:r>
          </a:p>
        </p:txBody>
      </p:sp>
      <p:cxnSp>
        <p:nvCxnSpPr>
          <p:cNvPr id="5" name="Straight Connector 4">
            <a:extLst>
              <a:ext uri="{FF2B5EF4-FFF2-40B4-BE49-F238E27FC236}">
                <a16:creationId xmlns:a16="http://schemas.microsoft.com/office/drawing/2014/main" id="{56902654-1E92-54FA-3581-5C044DD06CA0}"/>
              </a:ext>
            </a:extLst>
          </p:cNvPr>
          <p:cNvCxnSpPr>
            <a:cxnSpLocks/>
          </p:cNvCxnSpPr>
          <p:nvPr/>
        </p:nvCxnSpPr>
        <p:spPr>
          <a:xfrm>
            <a:off x="7839768" y="2581681"/>
            <a:ext cx="3333750" cy="82550"/>
          </a:xfrm>
          <a:prstGeom prst="line">
            <a:avLst/>
          </a:prstGeom>
        </p:spPr>
        <p:style>
          <a:lnRef idx="1">
            <a:schemeClr val="accent1"/>
          </a:lnRef>
          <a:fillRef idx="0">
            <a:schemeClr val="accent1"/>
          </a:fillRef>
          <a:effectRef idx="0">
            <a:schemeClr val="accent1"/>
          </a:effectRef>
          <a:fontRef idx="minor">
            <a:schemeClr val="tx1"/>
          </a:fontRef>
        </p:style>
      </p:cxnSp>
      <p:sp>
        <p:nvSpPr>
          <p:cNvPr id="272444" name="TextBox 9">
            <a:extLst>
              <a:ext uri="{FF2B5EF4-FFF2-40B4-BE49-F238E27FC236}">
                <a16:creationId xmlns:a16="http://schemas.microsoft.com/office/drawing/2014/main" id="{B14FC174-24B8-8089-C7D7-1E7B853009EE}"/>
              </a:ext>
            </a:extLst>
          </p:cNvPr>
          <p:cNvSpPr txBox="1">
            <a:spLocks noChangeArrowheads="1"/>
          </p:cNvSpPr>
          <p:nvPr/>
        </p:nvSpPr>
        <p:spPr bwMode="auto">
          <a:xfrm>
            <a:off x="8474769" y="2352329"/>
            <a:ext cx="22209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1050" dirty="0"/>
              <a:t>Age matched controls</a:t>
            </a:r>
          </a:p>
        </p:txBody>
      </p:sp>
      <p:sp>
        <p:nvSpPr>
          <p:cNvPr id="491" name="Freeform 6">
            <a:extLst>
              <a:ext uri="{FF2B5EF4-FFF2-40B4-BE49-F238E27FC236}">
                <a16:creationId xmlns:a16="http://schemas.microsoft.com/office/drawing/2014/main" id="{1B012A9F-3EE4-789B-33A6-132E04C0C6DA}"/>
              </a:ext>
            </a:extLst>
          </p:cNvPr>
          <p:cNvSpPr>
            <a:spLocks/>
          </p:cNvSpPr>
          <p:nvPr/>
        </p:nvSpPr>
        <p:spPr bwMode="auto">
          <a:xfrm>
            <a:off x="1846211" y="2373159"/>
            <a:ext cx="3752952" cy="2727006"/>
          </a:xfrm>
          <a:custGeom>
            <a:avLst/>
            <a:gdLst>
              <a:gd name="T0" fmla="*/ 0 w 2862"/>
              <a:gd name="T1" fmla="*/ 0 h 1950"/>
              <a:gd name="T2" fmla="*/ 0 w 2862"/>
              <a:gd name="T3" fmla="*/ 1950 h 1950"/>
              <a:gd name="T4" fmla="*/ 2862 w 2862"/>
              <a:gd name="T5" fmla="*/ 1950 h 1950"/>
              <a:gd name="T6" fmla="*/ 0 60000 65536"/>
              <a:gd name="T7" fmla="*/ 0 60000 65536"/>
              <a:gd name="T8" fmla="*/ 0 60000 65536"/>
              <a:gd name="T9" fmla="*/ 0 w 2862"/>
              <a:gd name="T10" fmla="*/ 0 h 1950"/>
              <a:gd name="T11" fmla="*/ 2862 w 2862"/>
              <a:gd name="T12" fmla="*/ 1950 h 1950"/>
            </a:gdLst>
            <a:ahLst/>
            <a:cxnLst>
              <a:cxn ang="T6">
                <a:pos x="T0" y="T1"/>
              </a:cxn>
              <a:cxn ang="T7">
                <a:pos x="T2" y="T3"/>
              </a:cxn>
              <a:cxn ang="T8">
                <a:pos x="T4" y="T5"/>
              </a:cxn>
            </a:cxnLst>
            <a:rect l="T9" t="T10" r="T11" b="T12"/>
            <a:pathLst>
              <a:path w="2862" h="1950">
                <a:moveTo>
                  <a:pt x="0" y="0"/>
                </a:moveTo>
                <a:lnTo>
                  <a:pt x="0" y="1950"/>
                </a:lnTo>
                <a:lnTo>
                  <a:pt x="2862" y="1950"/>
                </a:lnTo>
              </a:path>
            </a:pathLst>
          </a:cu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grpSp>
        <p:nvGrpSpPr>
          <p:cNvPr id="272478" name="Group 7">
            <a:extLst>
              <a:ext uri="{FF2B5EF4-FFF2-40B4-BE49-F238E27FC236}">
                <a16:creationId xmlns:a16="http://schemas.microsoft.com/office/drawing/2014/main" id="{B151E9ED-4D70-269F-BDD8-7F663B535069}"/>
              </a:ext>
            </a:extLst>
          </p:cNvPr>
          <p:cNvGrpSpPr>
            <a:grpSpLocks/>
          </p:cNvGrpSpPr>
          <p:nvPr/>
        </p:nvGrpSpPr>
        <p:grpSpPr bwMode="auto">
          <a:xfrm>
            <a:off x="1758292" y="2385745"/>
            <a:ext cx="86607" cy="2714420"/>
            <a:chOff x="589" y="987"/>
            <a:chExt cx="66" cy="1941"/>
          </a:xfrm>
        </p:grpSpPr>
        <p:sp>
          <p:nvSpPr>
            <p:cNvPr id="500" name="Line 8">
              <a:extLst>
                <a:ext uri="{FF2B5EF4-FFF2-40B4-BE49-F238E27FC236}">
                  <a16:creationId xmlns:a16="http://schemas.microsoft.com/office/drawing/2014/main" id="{EC59C135-88DE-DC7A-9C07-419A205F94F6}"/>
                </a:ext>
              </a:extLst>
            </p:cNvPr>
            <p:cNvSpPr>
              <a:spLocks noChangeShapeType="1"/>
            </p:cNvSpPr>
            <p:nvPr/>
          </p:nvSpPr>
          <p:spPr bwMode="auto">
            <a:xfrm flipH="1">
              <a:off x="593" y="980"/>
              <a:ext cx="123"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501" name="Line 9">
              <a:extLst>
                <a:ext uri="{FF2B5EF4-FFF2-40B4-BE49-F238E27FC236}">
                  <a16:creationId xmlns:a16="http://schemas.microsoft.com/office/drawing/2014/main" id="{B2206865-05CE-7C31-0028-89E6F9F9992E}"/>
                </a:ext>
              </a:extLst>
            </p:cNvPr>
            <p:cNvSpPr>
              <a:spLocks noChangeShapeType="1"/>
            </p:cNvSpPr>
            <p:nvPr/>
          </p:nvSpPr>
          <p:spPr bwMode="auto">
            <a:xfrm flipH="1">
              <a:off x="593" y="1369"/>
              <a:ext cx="123"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502" name="Line 10">
              <a:extLst>
                <a:ext uri="{FF2B5EF4-FFF2-40B4-BE49-F238E27FC236}">
                  <a16:creationId xmlns:a16="http://schemas.microsoft.com/office/drawing/2014/main" id="{16E87654-DE23-3434-65E5-EE331C73C2C4}"/>
                </a:ext>
              </a:extLst>
            </p:cNvPr>
            <p:cNvSpPr>
              <a:spLocks noChangeShapeType="1"/>
            </p:cNvSpPr>
            <p:nvPr/>
          </p:nvSpPr>
          <p:spPr bwMode="auto">
            <a:xfrm flipH="1">
              <a:off x="593" y="1763"/>
              <a:ext cx="123"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503" name="Line 11">
              <a:extLst>
                <a:ext uri="{FF2B5EF4-FFF2-40B4-BE49-F238E27FC236}">
                  <a16:creationId xmlns:a16="http://schemas.microsoft.com/office/drawing/2014/main" id="{15D6A9E9-179D-ADB7-0B07-654688712AAB}"/>
                </a:ext>
              </a:extLst>
            </p:cNvPr>
            <p:cNvSpPr>
              <a:spLocks noChangeShapeType="1"/>
            </p:cNvSpPr>
            <p:nvPr/>
          </p:nvSpPr>
          <p:spPr bwMode="auto">
            <a:xfrm flipH="1">
              <a:off x="593" y="2151"/>
              <a:ext cx="123"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504" name="Line 12">
              <a:extLst>
                <a:ext uri="{FF2B5EF4-FFF2-40B4-BE49-F238E27FC236}">
                  <a16:creationId xmlns:a16="http://schemas.microsoft.com/office/drawing/2014/main" id="{E0817308-FC8C-B4F5-8C97-2E226C7E08AF}"/>
                </a:ext>
              </a:extLst>
            </p:cNvPr>
            <p:cNvSpPr>
              <a:spLocks noChangeShapeType="1"/>
            </p:cNvSpPr>
            <p:nvPr/>
          </p:nvSpPr>
          <p:spPr bwMode="auto">
            <a:xfrm flipH="1">
              <a:off x="593" y="2538"/>
              <a:ext cx="123"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505" name="Line 13">
              <a:extLst>
                <a:ext uri="{FF2B5EF4-FFF2-40B4-BE49-F238E27FC236}">
                  <a16:creationId xmlns:a16="http://schemas.microsoft.com/office/drawing/2014/main" id="{9C058A94-95FD-5BB8-EBEA-01701FDF654D}"/>
                </a:ext>
              </a:extLst>
            </p:cNvPr>
            <p:cNvSpPr>
              <a:spLocks noChangeShapeType="1"/>
            </p:cNvSpPr>
            <p:nvPr/>
          </p:nvSpPr>
          <p:spPr bwMode="auto">
            <a:xfrm flipH="1">
              <a:off x="593" y="2928"/>
              <a:ext cx="123"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grpSp>
      <p:grpSp>
        <p:nvGrpSpPr>
          <p:cNvPr id="272479" name="Group 14">
            <a:extLst>
              <a:ext uri="{FF2B5EF4-FFF2-40B4-BE49-F238E27FC236}">
                <a16:creationId xmlns:a16="http://schemas.microsoft.com/office/drawing/2014/main" id="{D1662D1D-55BB-6BB9-617D-FBB663AB63F6}"/>
              </a:ext>
            </a:extLst>
          </p:cNvPr>
          <p:cNvGrpSpPr>
            <a:grpSpLocks/>
          </p:cNvGrpSpPr>
          <p:nvPr/>
        </p:nvGrpSpPr>
        <p:grpSpPr bwMode="auto">
          <a:xfrm>
            <a:off x="1843586" y="5100165"/>
            <a:ext cx="3745079" cy="92299"/>
            <a:chOff x="654" y="2928"/>
            <a:chExt cx="2854" cy="66"/>
          </a:xfrm>
        </p:grpSpPr>
        <p:sp>
          <p:nvSpPr>
            <p:cNvPr id="494" name="Line 15">
              <a:extLst>
                <a:ext uri="{FF2B5EF4-FFF2-40B4-BE49-F238E27FC236}">
                  <a16:creationId xmlns:a16="http://schemas.microsoft.com/office/drawing/2014/main" id="{73B13659-2958-8ED9-15DC-98ED5F66DC05}"/>
                </a:ext>
              </a:extLst>
            </p:cNvPr>
            <p:cNvSpPr>
              <a:spLocks noChangeShapeType="1"/>
            </p:cNvSpPr>
            <p:nvPr/>
          </p:nvSpPr>
          <p:spPr bwMode="auto">
            <a:xfrm rot="5400000" flipH="1">
              <a:off x="653" y="2953"/>
              <a:ext cx="75"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495" name="Line 16">
              <a:extLst>
                <a:ext uri="{FF2B5EF4-FFF2-40B4-BE49-F238E27FC236}">
                  <a16:creationId xmlns:a16="http://schemas.microsoft.com/office/drawing/2014/main" id="{D8000F62-5665-AFED-D45E-5589ED05FE31}"/>
                </a:ext>
              </a:extLst>
            </p:cNvPr>
            <p:cNvSpPr>
              <a:spLocks noChangeShapeType="1"/>
            </p:cNvSpPr>
            <p:nvPr/>
          </p:nvSpPr>
          <p:spPr bwMode="auto">
            <a:xfrm rot="5400000" flipH="1">
              <a:off x="1207" y="2953"/>
              <a:ext cx="75"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496" name="Line 17">
              <a:extLst>
                <a:ext uri="{FF2B5EF4-FFF2-40B4-BE49-F238E27FC236}">
                  <a16:creationId xmlns:a16="http://schemas.microsoft.com/office/drawing/2014/main" id="{F7692DF4-5E51-CED2-6D6A-BB8A95B026A1}"/>
                </a:ext>
              </a:extLst>
            </p:cNvPr>
            <p:cNvSpPr>
              <a:spLocks noChangeShapeType="1"/>
            </p:cNvSpPr>
            <p:nvPr/>
          </p:nvSpPr>
          <p:spPr bwMode="auto">
            <a:xfrm rot="5400000" flipH="1">
              <a:off x="1764" y="2953"/>
              <a:ext cx="75"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497" name="Line 18">
              <a:extLst>
                <a:ext uri="{FF2B5EF4-FFF2-40B4-BE49-F238E27FC236}">
                  <a16:creationId xmlns:a16="http://schemas.microsoft.com/office/drawing/2014/main" id="{C70CB18C-D7CB-25FF-BDC5-F1D2A0BCC474}"/>
                </a:ext>
              </a:extLst>
            </p:cNvPr>
            <p:cNvSpPr>
              <a:spLocks noChangeShapeType="1"/>
            </p:cNvSpPr>
            <p:nvPr/>
          </p:nvSpPr>
          <p:spPr bwMode="auto">
            <a:xfrm rot="5400000" flipH="1">
              <a:off x="2334" y="2953"/>
              <a:ext cx="75"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498" name="Line 19">
              <a:extLst>
                <a:ext uri="{FF2B5EF4-FFF2-40B4-BE49-F238E27FC236}">
                  <a16:creationId xmlns:a16="http://schemas.microsoft.com/office/drawing/2014/main" id="{C2D91970-4CBD-CECF-18A3-27D2198F2C99}"/>
                </a:ext>
              </a:extLst>
            </p:cNvPr>
            <p:cNvSpPr>
              <a:spLocks noChangeShapeType="1"/>
            </p:cNvSpPr>
            <p:nvPr/>
          </p:nvSpPr>
          <p:spPr bwMode="auto">
            <a:xfrm rot="5400000" flipH="1">
              <a:off x="2904" y="2953"/>
              <a:ext cx="75"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sp>
          <p:nvSpPr>
            <p:cNvPr id="499" name="Line 20">
              <a:extLst>
                <a:ext uri="{FF2B5EF4-FFF2-40B4-BE49-F238E27FC236}">
                  <a16:creationId xmlns:a16="http://schemas.microsoft.com/office/drawing/2014/main" id="{5D579879-3738-B68B-BD86-1416A1476840}"/>
                </a:ext>
              </a:extLst>
            </p:cNvPr>
            <p:cNvSpPr>
              <a:spLocks noChangeShapeType="1"/>
            </p:cNvSpPr>
            <p:nvPr/>
          </p:nvSpPr>
          <p:spPr bwMode="auto">
            <a:xfrm rot="5400000" flipH="1">
              <a:off x="3468" y="2953"/>
              <a:ext cx="75" cy="0"/>
            </a:xfrm>
            <a:prstGeom prst="line">
              <a:avLst/>
            </a:prstGeom>
            <a:noFill/>
            <a:ln w="28575">
              <a:solidFill>
                <a:schemeClr val="tx1">
                  <a:lumMod val="50000"/>
                  <a:lumOff val="50000"/>
                </a:schemeClr>
              </a:solidFill>
              <a:round/>
              <a:headEnd/>
              <a:tailEnd/>
            </a:ln>
          </p:spPr>
          <p:txBody>
            <a:bodyPr/>
            <a:lstStyle/>
            <a:p>
              <a:pPr>
                <a:defRPr/>
              </a:pPr>
              <a:endParaRPr lang="en-US">
                <a:ea typeface="ヒラギノ角ゴ Pro W3" charset="-128"/>
              </a:endParaRPr>
            </a:p>
          </p:txBody>
        </p:sp>
      </p:grpSp>
      <p:grpSp>
        <p:nvGrpSpPr>
          <p:cNvPr id="272449" name="Group 21">
            <a:extLst>
              <a:ext uri="{FF2B5EF4-FFF2-40B4-BE49-F238E27FC236}">
                <a16:creationId xmlns:a16="http://schemas.microsoft.com/office/drawing/2014/main" id="{F165B5F0-212B-B95B-4EF5-273015134E02}"/>
              </a:ext>
            </a:extLst>
          </p:cNvPr>
          <p:cNvGrpSpPr>
            <a:grpSpLocks/>
          </p:cNvGrpSpPr>
          <p:nvPr/>
        </p:nvGrpSpPr>
        <p:grpSpPr bwMode="auto">
          <a:xfrm>
            <a:off x="1844195" y="2381549"/>
            <a:ext cx="3699641" cy="1959249"/>
            <a:chOff x="654" y="984"/>
            <a:chExt cx="2820" cy="1401"/>
          </a:xfrm>
        </p:grpSpPr>
        <p:sp>
          <p:nvSpPr>
            <p:cNvPr id="272465" name="Freeform 22">
              <a:extLst>
                <a:ext uri="{FF2B5EF4-FFF2-40B4-BE49-F238E27FC236}">
                  <a16:creationId xmlns:a16="http://schemas.microsoft.com/office/drawing/2014/main" id="{2CE75A73-E754-A4FE-AE1F-34FEC774D73F}"/>
                </a:ext>
              </a:extLst>
            </p:cNvPr>
            <p:cNvSpPr>
              <a:spLocks/>
            </p:cNvSpPr>
            <p:nvPr/>
          </p:nvSpPr>
          <p:spPr bwMode="auto">
            <a:xfrm>
              <a:off x="654" y="984"/>
              <a:ext cx="2820" cy="1398"/>
            </a:xfrm>
            <a:custGeom>
              <a:avLst/>
              <a:gdLst>
                <a:gd name="T0" fmla="*/ 2820 w 2820"/>
                <a:gd name="T1" fmla="*/ 1398 h 1398"/>
                <a:gd name="T2" fmla="*/ 2358 w 2820"/>
                <a:gd name="T3" fmla="*/ 1398 h 1398"/>
                <a:gd name="T4" fmla="*/ 2358 w 2820"/>
                <a:gd name="T5" fmla="*/ 1344 h 1398"/>
                <a:gd name="T6" fmla="*/ 2238 w 2820"/>
                <a:gd name="T7" fmla="*/ 1344 h 1398"/>
                <a:gd name="T8" fmla="*/ 2238 w 2820"/>
                <a:gd name="T9" fmla="*/ 1248 h 1398"/>
                <a:gd name="T10" fmla="*/ 2121 w 2820"/>
                <a:gd name="T11" fmla="*/ 1248 h 1398"/>
                <a:gd name="T12" fmla="*/ 2121 w 2820"/>
                <a:gd name="T13" fmla="*/ 1221 h 1398"/>
                <a:gd name="T14" fmla="*/ 1893 w 2820"/>
                <a:gd name="T15" fmla="*/ 1221 h 1398"/>
                <a:gd name="T16" fmla="*/ 1893 w 2820"/>
                <a:gd name="T17" fmla="*/ 1188 h 1398"/>
                <a:gd name="T18" fmla="*/ 1773 w 2820"/>
                <a:gd name="T19" fmla="*/ 1188 h 1398"/>
                <a:gd name="T20" fmla="*/ 1773 w 2820"/>
                <a:gd name="T21" fmla="*/ 1095 h 1398"/>
                <a:gd name="T22" fmla="*/ 1662 w 2820"/>
                <a:gd name="T23" fmla="*/ 1095 h 1398"/>
                <a:gd name="T24" fmla="*/ 1662 w 2820"/>
                <a:gd name="T25" fmla="*/ 1035 h 1398"/>
                <a:gd name="T26" fmla="*/ 1542 w 2820"/>
                <a:gd name="T27" fmla="*/ 1035 h 1398"/>
                <a:gd name="T28" fmla="*/ 1542 w 2820"/>
                <a:gd name="T29" fmla="*/ 987 h 1398"/>
                <a:gd name="T30" fmla="*/ 1200 w 2820"/>
                <a:gd name="T31" fmla="*/ 987 h 1398"/>
                <a:gd name="T32" fmla="*/ 1200 w 2820"/>
                <a:gd name="T33" fmla="*/ 930 h 1398"/>
                <a:gd name="T34" fmla="*/ 969 w 2820"/>
                <a:gd name="T35" fmla="*/ 930 h 1398"/>
                <a:gd name="T36" fmla="*/ 969 w 2820"/>
                <a:gd name="T37" fmla="*/ 897 h 1398"/>
                <a:gd name="T38" fmla="*/ 861 w 2820"/>
                <a:gd name="T39" fmla="*/ 897 h 1398"/>
                <a:gd name="T40" fmla="*/ 861 w 2820"/>
                <a:gd name="T41" fmla="*/ 822 h 1398"/>
                <a:gd name="T42" fmla="*/ 738 w 2820"/>
                <a:gd name="T43" fmla="*/ 822 h 1398"/>
                <a:gd name="T44" fmla="*/ 738 w 2820"/>
                <a:gd name="T45" fmla="*/ 771 h 1398"/>
                <a:gd name="T46" fmla="*/ 630 w 2820"/>
                <a:gd name="T47" fmla="*/ 771 h 1398"/>
                <a:gd name="T48" fmla="*/ 630 w 2820"/>
                <a:gd name="T49" fmla="*/ 663 h 1398"/>
                <a:gd name="T50" fmla="*/ 510 w 2820"/>
                <a:gd name="T51" fmla="*/ 663 h 1398"/>
                <a:gd name="T52" fmla="*/ 510 w 2820"/>
                <a:gd name="T53" fmla="*/ 561 h 1398"/>
                <a:gd name="T54" fmla="*/ 402 w 2820"/>
                <a:gd name="T55" fmla="*/ 561 h 1398"/>
                <a:gd name="T56" fmla="*/ 402 w 2820"/>
                <a:gd name="T57" fmla="*/ 462 h 1398"/>
                <a:gd name="T58" fmla="*/ 279 w 2820"/>
                <a:gd name="T59" fmla="*/ 462 h 1398"/>
                <a:gd name="T60" fmla="*/ 279 w 2820"/>
                <a:gd name="T61" fmla="*/ 312 h 1398"/>
                <a:gd name="T62" fmla="*/ 168 w 2820"/>
                <a:gd name="T63" fmla="*/ 312 h 1398"/>
                <a:gd name="T64" fmla="*/ 168 w 2820"/>
                <a:gd name="T65" fmla="*/ 141 h 1398"/>
                <a:gd name="T66" fmla="*/ 54 w 2820"/>
                <a:gd name="T67" fmla="*/ 141 h 1398"/>
                <a:gd name="T68" fmla="*/ 54 w 2820"/>
                <a:gd name="T69" fmla="*/ 0 h 1398"/>
                <a:gd name="T70" fmla="*/ 0 w 2820"/>
                <a:gd name="T71" fmla="*/ 0 h 13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20"/>
                <a:gd name="T109" fmla="*/ 0 h 1398"/>
                <a:gd name="T110" fmla="*/ 2820 w 2820"/>
                <a:gd name="T111" fmla="*/ 1398 h 13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20" h="1398">
                  <a:moveTo>
                    <a:pt x="2820" y="1398"/>
                  </a:moveTo>
                  <a:lnTo>
                    <a:pt x="2358" y="1398"/>
                  </a:lnTo>
                  <a:lnTo>
                    <a:pt x="2358" y="1344"/>
                  </a:lnTo>
                  <a:lnTo>
                    <a:pt x="2238" y="1344"/>
                  </a:lnTo>
                  <a:lnTo>
                    <a:pt x="2238" y="1248"/>
                  </a:lnTo>
                  <a:lnTo>
                    <a:pt x="2121" y="1248"/>
                  </a:lnTo>
                  <a:lnTo>
                    <a:pt x="2121" y="1221"/>
                  </a:lnTo>
                  <a:lnTo>
                    <a:pt x="1893" y="1221"/>
                  </a:lnTo>
                  <a:lnTo>
                    <a:pt x="1893" y="1188"/>
                  </a:lnTo>
                  <a:lnTo>
                    <a:pt x="1773" y="1188"/>
                  </a:lnTo>
                  <a:lnTo>
                    <a:pt x="1773" y="1095"/>
                  </a:lnTo>
                  <a:lnTo>
                    <a:pt x="1662" y="1095"/>
                  </a:lnTo>
                  <a:lnTo>
                    <a:pt x="1662" y="1035"/>
                  </a:lnTo>
                  <a:lnTo>
                    <a:pt x="1542" y="1035"/>
                  </a:lnTo>
                  <a:lnTo>
                    <a:pt x="1542" y="987"/>
                  </a:lnTo>
                  <a:lnTo>
                    <a:pt x="1200" y="987"/>
                  </a:lnTo>
                  <a:lnTo>
                    <a:pt x="1200" y="930"/>
                  </a:lnTo>
                  <a:lnTo>
                    <a:pt x="969" y="930"/>
                  </a:lnTo>
                  <a:lnTo>
                    <a:pt x="969" y="897"/>
                  </a:lnTo>
                  <a:lnTo>
                    <a:pt x="861" y="897"/>
                  </a:lnTo>
                  <a:lnTo>
                    <a:pt x="861" y="822"/>
                  </a:lnTo>
                  <a:lnTo>
                    <a:pt x="738" y="822"/>
                  </a:lnTo>
                  <a:lnTo>
                    <a:pt x="738" y="771"/>
                  </a:lnTo>
                  <a:lnTo>
                    <a:pt x="630" y="771"/>
                  </a:lnTo>
                  <a:lnTo>
                    <a:pt x="630" y="663"/>
                  </a:lnTo>
                  <a:lnTo>
                    <a:pt x="510" y="663"/>
                  </a:lnTo>
                  <a:lnTo>
                    <a:pt x="510" y="561"/>
                  </a:lnTo>
                  <a:lnTo>
                    <a:pt x="402" y="561"/>
                  </a:lnTo>
                  <a:lnTo>
                    <a:pt x="402" y="462"/>
                  </a:lnTo>
                  <a:lnTo>
                    <a:pt x="279" y="462"/>
                  </a:lnTo>
                  <a:lnTo>
                    <a:pt x="279" y="312"/>
                  </a:lnTo>
                  <a:lnTo>
                    <a:pt x="168" y="312"/>
                  </a:lnTo>
                  <a:lnTo>
                    <a:pt x="168" y="141"/>
                  </a:lnTo>
                  <a:lnTo>
                    <a:pt x="54" y="141"/>
                  </a:lnTo>
                  <a:lnTo>
                    <a:pt x="54" y="0"/>
                  </a:lnTo>
                  <a:lnTo>
                    <a:pt x="0" y="0"/>
                  </a:lnTo>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66" name="Line 23">
              <a:extLst>
                <a:ext uri="{FF2B5EF4-FFF2-40B4-BE49-F238E27FC236}">
                  <a16:creationId xmlns:a16="http://schemas.microsoft.com/office/drawing/2014/main" id="{A44474BC-63ED-902A-55A1-4A569BB3DB92}"/>
                </a:ext>
              </a:extLst>
            </p:cNvPr>
            <p:cNvSpPr>
              <a:spLocks noChangeShapeType="1"/>
            </p:cNvSpPr>
            <p:nvPr/>
          </p:nvSpPr>
          <p:spPr bwMode="auto">
            <a:xfrm flipV="1">
              <a:off x="3165" y="2319"/>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67" name="Line 24">
              <a:extLst>
                <a:ext uri="{FF2B5EF4-FFF2-40B4-BE49-F238E27FC236}">
                  <a16:creationId xmlns:a16="http://schemas.microsoft.com/office/drawing/2014/main" id="{EA5496D6-CF3F-5557-6159-BF212802FA95}"/>
                </a:ext>
              </a:extLst>
            </p:cNvPr>
            <p:cNvSpPr>
              <a:spLocks noChangeShapeType="1"/>
            </p:cNvSpPr>
            <p:nvPr/>
          </p:nvSpPr>
          <p:spPr bwMode="auto">
            <a:xfrm flipV="1">
              <a:off x="2835" y="2163"/>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68" name="Line 25">
              <a:extLst>
                <a:ext uri="{FF2B5EF4-FFF2-40B4-BE49-F238E27FC236}">
                  <a16:creationId xmlns:a16="http://schemas.microsoft.com/office/drawing/2014/main" id="{59E7E7C6-9958-B812-2084-A948EA78D4FC}"/>
                </a:ext>
              </a:extLst>
            </p:cNvPr>
            <p:cNvSpPr>
              <a:spLocks noChangeShapeType="1"/>
            </p:cNvSpPr>
            <p:nvPr/>
          </p:nvSpPr>
          <p:spPr bwMode="auto">
            <a:xfrm flipV="1">
              <a:off x="1932" y="1908"/>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69" name="Line 26">
              <a:extLst>
                <a:ext uri="{FF2B5EF4-FFF2-40B4-BE49-F238E27FC236}">
                  <a16:creationId xmlns:a16="http://schemas.microsoft.com/office/drawing/2014/main" id="{1BE97E4A-D813-691D-FB90-6E7F30989586}"/>
                </a:ext>
              </a:extLst>
            </p:cNvPr>
            <p:cNvSpPr>
              <a:spLocks noChangeShapeType="1"/>
            </p:cNvSpPr>
            <p:nvPr/>
          </p:nvSpPr>
          <p:spPr bwMode="auto">
            <a:xfrm flipV="1">
              <a:off x="1596" y="1815"/>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70" name="Line 27">
              <a:extLst>
                <a:ext uri="{FF2B5EF4-FFF2-40B4-BE49-F238E27FC236}">
                  <a16:creationId xmlns:a16="http://schemas.microsoft.com/office/drawing/2014/main" id="{C6F0A05F-5059-A42A-C54A-397FB036DF8F}"/>
                </a:ext>
              </a:extLst>
            </p:cNvPr>
            <p:cNvSpPr>
              <a:spLocks noChangeShapeType="1"/>
            </p:cNvSpPr>
            <p:nvPr/>
          </p:nvSpPr>
          <p:spPr bwMode="auto">
            <a:xfrm flipV="1">
              <a:off x="1470" y="1737"/>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71" name="Line 28">
              <a:extLst>
                <a:ext uri="{FF2B5EF4-FFF2-40B4-BE49-F238E27FC236}">
                  <a16:creationId xmlns:a16="http://schemas.microsoft.com/office/drawing/2014/main" id="{0BD9C03C-C5DF-24A3-2471-F3FB48AF8D4C}"/>
                </a:ext>
              </a:extLst>
            </p:cNvPr>
            <p:cNvSpPr>
              <a:spLocks noChangeShapeType="1"/>
            </p:cNvSpPr>
            <p:nvPr/>
          </p:nvSpPr>
          <p:spPr bwMode="auto">
            <a:xfrm flipV="1">
              <a:off x="1437" y="1737"/>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72" name="Line 29">
              <a:extLst>
                <a:ext uri="{FF2B5EF4-FFF2-40B4-BE49-F238E27FC236}">
                  <a16:creationId xmlns:a16="http://schemas.microsoft.com/office/drawing/2014/main" id="{43624EC1-457C-94A3-7B75-DE99FDC2D12B}"/>
                </a:ext>
              </a:extLst>
            </p:cNvPr>
            <p:cNvSpPr>
              <a:spLocks noChangeShapeType="1"/>
            </p:cNvSpPr>
            <p:nvPr/>
          </p:nvSpPr>
          <p:spPr bwMode="auto">
            <a:xfrm flipV="1">
              <a:off x="1338" y="1689"/>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73" name="Line 30">
              <a:extLst>
                <a:ext uri="{FF2B5EF4-FFF2-40B4-BE49-F238E27FC236}">
                  <a16:creationId xmlns:a16="http://schemas.microsoft.com/office/drawing/2014/main" id="{03FD1EA0-A3A9-51E7-3115-F599F8621AB9}"/>
                </a:ext>
              </a:extLst>
            </p:cNvPr>
            <p:cNvSpPr>
              <a:spLocks noChangeShapeType="1"/>
            </p:cNvSpPr>
            <p:nvPr/>
          </p:nvSpPr>
          <p:spPr bwMode="auto">
            <a:xfrm flipV="1">
              <a:off x="1110" y="1476"/>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74" name="Line 31">
              <a:extLst>
                <a:ext uri="{FF2B5EF4-FFF2-40B4-BE49-F238E27FC236}">
                  <a16:creationId xmlns:a16="http://schemas.microsoft.com/office/drawing/2014/main" id="{FEE16916-1BA5-29A3-0C86-9A563CA5AE0A}"/>
                </a:ext>
              </a:extLst>
            </p:cNvPr>
            <p:cNvSpPr>
              <a:spLocks noChangeShapeType="1"/>
            </p:cNvSpPr>
            <p:nvPr/>
          </p:nvSpPr>
          <p:spPr bwMode="auto">
            <a:xfrm flipV="1">
              <a:off x="1020" y="1377"/>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75" name="Line 32">
              <a:extLst>
                <a:ext uri="{FF2B5EF4-FFF2-40B4-BE49-F238E27FC236}">
                  <a16:creationId xmlns:a16="http://schemas.microsoft.com/office/drawing/2014/main" id="{BC9C24F5-469C-B253-EADE-128548110FD3}"/>
                </a:ext>
              </a:extLst>
            </p:cNvPr>
            <p:cNvSpPr>
              <a:spLocks noChangeShapeType="1"/>
            </p:cNvSpPr>
            <p:nvPr/>
          </p:nvSpPr>
          <p:spPr bwMode="auto">
            <a:xfrm flipV="1">
              <a:off x="900" y="1227"/>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76" name="Line 33">
              <a:extLst>
                <a:ext uri="{FF2B5EF4-FFF2-40B4-BE49-F238E27FC236}">
                  <a16:creationId xmlns:a16="http://schemas.microsoft.com/office/drawing/2014/main" id="{C5C2E954-5FCE-C31E-59B9-6C956DC21ABC}"/>
                </a:ext>
              </a:extLst>
            </p:cNvPr>
            <p:cNvSpPr>
              <a:spLocks noChangeShapeType="1"/>
            </p:cNvSpPr>
            <p:nvPr/>
          </p:nvSpPr>
          <p:spPr bwMode="auto">
            <a:xfrm flipV="1">
              <a:off x="858" y="1227"/>
              <a:ext cx="0" cy="66"/>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4" name="Freeform 34">
            <a:extLst>
              <a:ext uri="{FF2B5EF4-FFF2-40B4-BE49-F238E27FC236}">
                <a16:creationId xmlns:a16="http://schemas.microsoft.com/office/drawing/2014/main" id="{C454E0F7-3D05-90AB-268C-77041E6716E6}"/>
              </a:ext>
            </a:extLst>
          </p:cNvPr>
          <p:cNvSpPr>
            <a:spLocks/>
          </p:cNvSpPr>
          <p:nvPr/>
        </p:nvSpPr>
        <p:spPr bwMode="auto">
          <a:xfrm>
            <a:off x="1900978" y="2378752"/>
            <a:ext cx="3642858" cy="636301"/>
          </a:xfrm>
          <a:custGeom>
            <a:avLst/>
            <a:gdLst>
              <a:gd name="T0" fmla="*/ 0 w 2778"/>
              <a:gd name="T1" fmla="*/ 0 h 456"/>
              <a:gd name="T2" fmla="*/ 5 w 2778"/>
              <a:gd name="T3" fmla="*/ 0 h 456"/>
              <a:gd name="T4" fmla="*/ 5 w 2778"/>
              <a:gd name="T5" fmla="*/ 30 h 456"/>
              <a:gd name="T6" fmla="*/ 5 w 2778"/>
              <a:gd name="T7" fmla="*/ 30 h 456"/>
              <a:gd name="T8" fmla="*/ 5 w 2778"/>
              <a:gd name="T9" fmla="*/ 39 h 456"/>
              <a:gd name="T10" fmla="*/ 5 w 2778"/>
              <a:gd name="T11" fmla="*/ 39 h 456"/>
              <a:gd name="T12" fmla="*/ 5 w 2778"/>
              <a:gd name="T13" fmla="*/ 50 h 456"/>
              <a:gd name="T14" fmla="*/ 5 w 2778"/>
              <a:gd name="T15" fmla="*/ 50 h 456"/>
              <a:gd name="T16" fmla="*/ 5 w 2778"/>
              <a:gd name="T17" fmla="*/ 57 h 456"/>
              <a:gd name="T18" fmla="*/ 5 w 2778"/>
              <a:gd name="T19" fmla="*/ 57 h 456"/>
              <a:gd name="T20" fmla="*/ 5 w 2778"/>
              <a:gd name="T21" fmla="*/ 71 h 456"/>
              <a:gd name="T22" fmla="*/ 5 w 2778"/>
              <a:gd name="T23" fmla="*/ 71 h 456"/>
              <a:gd name="T24" fmla="*/ 5 w 2778"/>
              <a:gd name="T25" fmla="*/ 77 h 456"/>
              <a:gd name="T26" fmla="*/ 5 w 2778"/>
              <a:gd name="T27" fmla="*/ 77 h 456"/>
              <a:gd name="T28" fmla="*/ 5 w 2778"/>
              <a:gd name="T29" fmla="*/ 96 h 456"/>
              <a:gd name="T30" fmla="*/ 6 w 2778"/>
              <a:gd name="T31" fmla="*/ 96 h 456"/>
              <a:gd name="T32" fmla="*/ 6 w 2778"/>
              <a:gd name="T33" fmla="*/ 108 h 456"/>
              <a:gd name="T34" fmla="*/ 7 w 2778"/>
              <a:gd name="T35" fmla="*/ 107 h 456"/>
              <a:gd name="T36" fmla="*/ 7 w 2778"/>
              <a:gd name="T37" fmla="*/ 119 h 456"/>
              <a:gd name="T38" fmla="*/ 8 w 2778"/>
              <a:gd name="T39" fmla="*/ 119 h 456"/>
              <a:gd name="T40" fmla="*/ 8 w 2778"/>
              <a:gd name="T41" fmla="*/ 129 h 456"/>
              <a:gd name="T42" fmla="*/ 9 w 2778"/>
              <a:gd name="T43" fmla="*/ 129 h 456"/>
              <a:gd name="T44" fmla="*/ 9 w 2778"/>
              <a:gd name="T45" fmla="*/ 162 h 456"/>
              <a:gd name="T46" fmla="*/ 10 w 2778"/>
              <a:gd name="T47" fmla="*/ 162 h 456"/>
              <a:gd name="T48" fmla="*/ 10 w 2778"/>
              <a:gd name="T49" fmla="*/ 179 h 456"/>
              <a:gd name="T50" fmla="*/ 11 w 2778"/>
              <a:gd name="T51" fmla="*/ 183 h 456"/>
              <a:gd name="T52" fmla="*/ 11 w 2778"/>
              <a:gd name="T53" fmla="*/ 201 h 456"/>
              <a:gd name="T54" fmla="*/ 11 w 2778"/>
              <a:gd name="T55" fmla="*/ 201 h 456"/>
              <a:gd name="T56" fmla="*/ 11 w 2778"/>
              <a:gd name="T57" fmla="*/ 219 h 456"/>
              <a:gd name="T58" fmla="*/ 12 w 2778"/>
              <a:gd name="T59" fmla="*/ 219 h 456"/>
              <a:gd name="T60" fmla="*/ 12 w 2778"/>
              <a:gd name="T61" fmla="*/ 240 h 456"/>
              <a:gd name="T62" fmla="*/ 13 w 2778"/>
              <a:gd name="T63" fmla="*/ 240 h 456"/>
              <a:gd name="T64" fmla="*/ 13 w 2778"/>
              <a:gd name="T65" fmla="*/ 258 h 456"/>
              <a:gd name="T66" fmla="*/ 13 w 2778"/>
              <a:gd name="T67" fmla="*/ 258 h 456"/>
              <a:gd name="T68" fmla="*/ 13 w 2778"/>
              <a:gd name="T69" fmla="*/ 270 h 456"/>
              <a:gd name="T70" fmla="*/ 14 w 2778"/>
              <a:gd name="T71" fmla="*/ 270 h 456"/>
              <a:gd name="T72" fmla="*/ 14 w 2778"/>
              <a:gd name="T73" fmla="*/ 288 h 456"/>
              <a:gd name="T74" fmla="*/ 14 w 2778"/>
              <a:gd name="T75" fmla="*/ 288 h 456"/>
              <a:gd name="T76" fmla="*/ 14 w 2778"/>
              <a:gd name="T77" fmla="*/ 312 h 456"/>
              <a:gd name="T78" fmla="*/ 15 w 2778"/>
              <a:gd name="T79" fmla="*/ 312 h 456"/>
              <a:gd name="T80" fmla="*/ 15 w 2778"/>
              <a:gd name="T81" fmla="*/ 342 h 456"/>
              <a:gd name="T82" fmla="*/ 16 w 2778"/>
              <a:gd name="T83" fmla="*/ 342 h 456"/>
              <a:gd name="T84" fmla="*/ 16 w 2778"/>
              <a:gd name="T85" fmla="*/ 360 h 456"/>
              <a:gd name="T86" fmla="*/ 17 w 2778"/>
              <a:gd name="T87" fmla="*/ 363 h 456"/>
              <a:gd name="T88" fmla="*/ 17 w 2778"/>
              <a:gd name="T89" fmla="*/ 387 h 456"/>
              <a:gd name="T90" fmla="*/ 18 w 2778"/>
              <a:gd name="T91" fmla="*/ 385 h 456"/>
              <a:gd name="T92" fmla="*/ 18 w 2778"/>
              <a:gd name="T93" fmla="*/ 423 h 456"/>
              <a:gd name="T94" fmla="*/ 19 w 2778"/>
              <a:gd name="T95" fmla="*/ 423 h 456"/>
              <a:gd name="T96" fmla="*/ 19 w 2778"/>
              <a:gd name="T97" fmla="*/ 456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78"/>
              <a:gd name="T148" fmla="*/ 0 h 456"/>
              <a:gd name="T149" fmla="*/ 2778 w 2778"/>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78" h="456">
                <a:moveTo>
                  <a:pt x="0" y="0"/>
                </a:moveTo>
                <a:lnTo>
                  <a:pt x="135" y="0"/>
                </a:lnTo>
                <a:lnTo>
                  <a:pt x="135" y="30"/>
                </a:lnTo>
                <a:lnTo>
                  <a:pt x="240" y="30"/>
                </a:lnTo>
                <a:lnTo>
                  <a:pt x="239" y="39"/>
                </a:lnTo>
                <a:lnTo>
                  <a:pt x="357" y="39"/>
                </a:lnTo>
                <a:lnTo>
                  <a:pt x="357" y="50"/>
                </a:lnTo>
                <a:lnTo>
                  <a:pt x="467" y="50"/>
                </a:lnTo>
                <a:lnTo>
                  <a:pt x="465" y="57"/>
                </a:lnTo>
                <a:lnTo>
                  <a:pt x="585" y="57"/>
                </a:lnTo>
                <a:lnTo>
                  <a:pt x="585" y="71"/>
                </a:lnTo>
                <a:lnTo>
                  <a:pt x="686" y="71"/>
                </a:lnTo>
                <a:lnTo>
                  <a:pt x="689" y="77"/>
                </a:lnTo>
                <a:lnTo>
                  <a:pt x="813" y="77"/>
                </a:lnTo>
                <a:lnTo>
                  <a:pt x="813" y="96"/>
                </a:lnTo>
                <a:lnTo>
                  <a:pt x="917" y="96"/>
                </a:lnTo>
                <a:lnTo>
                  <a:pt x="918" y="108"/>
                </a:lnTo>
                <a:lnTo>
                  <a:pt x="1041" y="107"/>
                </a:lnTo>
                <a:lnTo>
                  <a:pt x="1043" y="119"/>
                </a:lnTo>
                <a:lnTo>
                  <a:pt x="1152" y="119"/>
                </a:lnTo>
                <a:lnTo>
                  <a:pt x="1154" y="129"/>
                </a:lnTo>
                <a:lnTo>
                  <a:pt x="1278" y="129"/>
                </a:lnTo>
                <a:lnTo>
                  <a:pt x="1278" y="162"/>
                </a:lnTo>
                <a:lnTo>
                  <a:pt x="1386" y="162"/>
                </a:lnTo>
                <a:lnTo>
                  <a:pt x="1385" y="179"/>
                </a:lnTo>
                <a:lnTo>
                  <a:pt x="1497" y="183"/>
                </a:lnTo>
                <a:lnTo>
                  <a:pt x="1497" y="201"/>
                </a:lnTo>
                <a:lnTo>
                  <a:pt x="1620" y="201"/>
                </a:lnTo>
                <a:lnTo>
                  <a:pt x="1620" y="219"/>
                </a:lnTo>
                <a:lnTo>
                  <a:pt x="1725" y="219"/>
                </a:lnTo>
                <a:lnTo>
                  <a:pt x="1725" y="240"/>
                </a:lnTo>
                <a:lnTo>
                  <a:pt x="1848" y="240"/>
                </a:lnTo>
                <a:lnTo>
                  <a:pt x="1848" y="258"/>
                </a:lnTo>
                <a:lnTo>
                  <a:pt x="1962" y="258"/>
                </a:lnTo>
                <a:lnTo>
                  <a:pt x="1962" y="270"/>
                </a:lnTo>
                <a:lnTo>
                  <a:pt x="2076" y="270"/>
                </a:lnTo>
                <a:lnTo>
                  <a:pt x="2076" y="288"/>
                </a:lnTo>
                <a:lnTo>
                  <a:pt x="2193" y="288"/>
                </a:lnTo>
                <a:lnTo>
                  <a:pt x="2193" y="312"/>
                </a:lnTo>
                <a:lnTo>
                  <a:pt x="2313" y="312"/>
                </a:lnTo>
                <a:lnTo>
                  <a:pt x="2313" y="342"/>
                </a:lnTo>
                <a:lnTo>
                  <a:pt x="2424" y="342"/>
                </a:lnTo>
                <a:lnTo>
                  <a:pt x="2423" y="360"/>
                </a:lnTo>
                <a:lnTo>
                  <a:pt x="2541" y="363"/>
                </a:lnTo>
                <a:lnTo>
                  <a:pt x="2541" y="387"/>
                </a:lnTo>
                <a:lnTo>
                  <a:pt x="2652" y="385"/>
                </a:lnTo>
                <a:lnTo>
                  <a:pt x="2652" y="423"/>
                </a:lnTo>
                <a:lnTo>
                  <a:pt x="2778" y="423"/>
                </a:lnTo>
                <a:lnTo>
                  <a:pt x="2778" y="456"/>
                </a:lnTo>
              </a:path>
            </a:pathLst>
          </a:custGeom>
          <a:noFill/>
          <a:ln w="28575">
            <a:solidFill>
              <a:schemeClr val="accent4"/>
            </a:solidFill>
            <a:prstDash val="sysDot"/>
            <a:round/>
            <a:headEnd/>
            <a:tailEnd/>
          </a:ln>
        </p:spPr>
        <p:txBody>
          <a:bodyPr/>
          <a:lstStyle/>
          <a:p>
            <a:pPr>
              <a:defRPr/>
            </a:pPr>
            <a:endParaRPr lang="en-US">
              <a:ea typeface="ヒラギノ角ゴ Pro W3" charset="-128"/>
            </a:endParaRPr>
          </a:p>
        </p:txBody>
      </p:sp>
      <p:sp>
        <p:nvSpPr>
          <p:cNvPr id="272451" name="Rectangle 35">
            <a:extLst>
              <a:ext uri="{FF2B5EF4-FFF2-40B4-BE49-F238E27FC236}">
                <a16:creationId xmlns:a16="http://schemas.microsoft.com/office/drawing/2014/main" id="{56FC231D-7764-25AF-476F-0750270B0B76}"/>
              </a:ext>
            </a:extLst>
          </p:cNvPr>
          <p:cNvSpPr>
            <a:spLocks noChangeArrowheads="1"/>
          </p:cNvSpPr>
          <p:nvPr/>
        </p:nvSpPr>
        <p:spPr bwMode="auto">
          <a:xfrm>
            <a:off x="1433609" y="2278063"/>
            <a:ext cx="298476"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r>
              <a:rPr lang="en-US" altLang="en-US" sz="1400" dirty="0">
                <a:solidFill>
                  <a:srgbClr val="262626"/>
                </a:solidFill>
                <a:latin typeface="Arial" panose="020B0604020202020204" pitchFamily="34" charset="0"/>
                <a:ea typeface="MS PGothic" panose="020B0600070205080204" pitchFamily="34" charset="-128"/>
                <a:cs typeface="Arial" panose="020B0604020202020204" pitchFamily="34" charset="0"/>
              </a:rPr>
              <a:t>100</a:t>
            </a:r>
          </a:p>
        </p:txBody>
      </p:sp>
      <p:sp>
        <p:nvSpPr>
          <p:cNvPr id="272452" name="Rectangle 36">
            <a:extLst>
              <a:ext uri="{FF2B5EF4-FFF2-40B4-BE49-F238E27FC236}">
                <a16:creationId xmlns:a16="http://schemas.microsoft.com/office/drawing/2014/main" id="{71E3F5E1-82A0-AF08-ADAD-21CDD4A9F3A1}"/>
              </a:ext>
            </a:extLst>
          </p:cNvPr>
          <p:cNvSpPr>
            <a:spLocks noChangeArrowheads="1"/>
          </p:cNvSpPr>
          <p:nvPr/>
        </p:nvSpPr>
        <p:spPr bwMode="auto">
          <a:xfrm>
            <a:off x="1727717" y="2817870"/>
            <a:ext cx="0"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endPar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endParaRPr>
          </a:p>
        </p:txBody>
      </p:sp>
      <p:sp>
        <p:nvSpPr>
          <p:cNvPr id="272453" name="Rectangle 37">
            <a:extLst>
              <a:ext uri="{FF2B5EF4-FFF2-40B4-BE49-F238E27FC236}">
                <a16:creationId xmlns:a16="http://schemas.microsoft.com/office/drawing/2014/main" id="{F395C3D1-A381-B31F-0CF4-33A033CA3C73}"/>
              </a:ext>
            </a:extLst>
          </p:cNvPr>
          <p:cNvSpPr>
            <a:spLocks noChangeArrowheads="1"/>
          </p:cNvSpPr>
          <p:nvPr/>
        </p:nvSpPr>
        <p:spPr bwMode="auto">
          <a:xfrm>
            <a:off x="1727717" y="3357678"/>
            <a:ext cx="0"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endPar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endParaRPr>
          </a:p>
        </p:txBody>
      </p:sp>
      <p:sp>
        <p:nvSpPr>
          <p:cNvPr id="272454" name="Rectangle 38">
            <a:extLst>
              <a:ext uri="{FF2B5EF4-FFF2-40B4-BE49-F238E27FC236}">
                <a16:creationId xmlns:a16="http://schemas.microsoft.com/office/drawing/2014/main" id="{3F18F607-E66B-AEA5-0CD8-E3622F4B7C35}"/>
              </a:ext>
            </a:extLst>
          </p:cNvPr>
          <p:cNvSpPr>
            <a:spLocks noChangeArrowheads="1"/>
          </p:cNvSpPr>
          <p:nvPr/>
        </p:nvSpPr>
        <p:spPr bwMode="auto">
          <a:xfrm>
            <a:off x="1727717" y="3898884"/>
            <a:ext cx="0"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endPar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endParaRPr>
          </a:p>
        </p:txBody>
      </p:sp>
      <p:sp>
        <p:nvSpPr>
          <p:cNvPr id="272455" name="Rectangle 39">
            <a:extLst>
              <a:ext uri="{FF2B5EF4-FFF2-40B4-BE49-F238E27FC236}">
                <a16:creationId xmlns:a16="http://schemas.microsoft.com/office/drawing/2014/main" id="{56BFE799-F538-DF52-A179-25E419C83D07}"/>
              </a:ext>
            </a:extLst>
          </p:cNvPr>
          <p:cNvSpPr>
            <a:spLocks noChangeArrowheads="1"/>
          </p:cNvSpPr>
          <p:nvPr/>
        </p:nvSpPr>
        <p:spPr bwMode="auto">
          <a:xfrm>
            <a:off x="1727717" y="4438691"/>
            <a:ext cx="0"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endPar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endParaRPr>
          </a:p>
        </p:txBody>
      </p:sp>
      <p:sp>
        <p:nvSpPr>
          <p:cNvPr id="272456" name="Rectangle 40">
            <a:extLst>
              <a:ext uri="{FF2B5EF4-FFF2-40B4-BE49-F238E27FC236}">
                <a16:creationId xmlns:a16="http://schemas.microsoft.com/office/drawing/2014/main" id="{F494B47D-CC92-78CE-A18A-111A61C48191}"/>
              </a:ext>
            </a:extLst>
          </p:cNvPr>
          <p:cNvSpPr>
            <a:spLocks noChangeArrowheads="1"/>
          </p:cNvSpPr>
          <p:nvPr/>
        </p:nvSpPr>
        <p:spPr bwMode="auto">
          <a:xfrm>
            <a:off x="1628710" y="4979897"/>
            <a:ext cx="99007"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r>
              <a:rPr lang="en-US" altLang="en-US" sz="1400" dirty="0">
                <a:solidFill>
                  <a:srgbClr val="262626"/>
                </a:solidFill>
                <a:latin typeface="Arial" panose="020B0604020202020204" pitchFamily="34" charset="0"/>
                <a:ea typeface="MS PGothic" panose="020B0600070205080204" pitchFamily="34" charset="-128"/>
                <a:cs typeface="Arial" panose="020B0604020202020204" pitchFamily="34" charset="0"/>
              </a:rPr>
              <a:t>0</a:t>
            </a:r>
          </a:p>
        </p:txBody>
      </p:sp>
      <p:sp>
        <p:nvSpPr>
          <p:cNvPr id="272457" name="Rectangle 41">
            <a:extLst>
              <a:ext uri="{FF2B5EF4-FFF2-40B4-BE49-F238E27FC236}">
                <a16:creationId xmlns:a16="http://schemas.microsoft.com/office/drawing/2014/main" id="{E7988856-8F39-A7C4-C9A6-C39D2331561D}"/>
              </a:ext>
            </a:extLst>
          </p:cNvPr>
          <p:cNvSpPr>
            <a:spLocks noChangeArrowheads="1"/>
          </p:cNvSpPr>
          <p:nvPr/>
        </p:nvSpPr>
        <p:spPr bwMode="auto">
          <a:xfrm>
            <a:off x="1794692" y="5231620"/>
            <a:ext cx="99007"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400">
                <a:solidFill>
                  <a:srgbClr val="262626"/>
                </a:solidFill>
                <a:latin typeface="Arial" panose="020B0604020202020204" pitchFamily="34" charset="0"/>
                <a:ea typeface="MS PGothic" panose="020B0600070205080204" pitchFamily="34" charset="-128"/>
                <a:cs typeface="Arial" panose="020B0604020202020204" pitchFamily="34" charset="0"/>
              </a:rPr>
              <a:t>0</a:t>
            </a:r>
          </a:p>
        </p:txBody>
      </p:sp>
      <p:sp>
        <p:nvSpPr>
          <p:cNvPr id="272458" name="Rectangle 42">
            <a:extLst>
              <a:ext uri="{FF2B5EF4-FFF2-40B4-BE49-F238E27FC236}">
                <a16:creationId xmlns:a16="http://schemas.microsoft.com/office/drawing/2014/main" id="{5BBDCD53-4E09-F9F0-304B-CE2BD5202BDC}"/>
              </a:ext>
            </a:extLst>
          </p:cNvPr>
          <p:cNvSpPr>
            <a:spLocks noChangeArrowheads="1"/>
          </p:cNvSpPr>
          <p:nvPr/>
        </p:nvSpPr>
        <p:spPr bwMode="auto">
          <a:xfrm>
            <a:off x="2544521" y="5231620"/>
            <a:ext cx="99007"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400">
                <a:solidFill>
                  <a:srgbClr val="262626"/>
                </a:solidFill>
                <a:latin typeface="Arial" panose="020B0604020202020204" pitchFamily="34" charset="0"/>
                <a:ea typeface="MS PGothic" panose="020B0600070205080204" pitchFamily="34" charset="-128"/>
                <a:cs typeface="Arial" panose="020B0604020202020204" pitchFamily="34" charset="0"/>
              </a:rPr>
              <a:t>5</a:t>
            </a:r>
          </a:p>
        </p:txBody>
      </p:sp>
      <p:sp>
        <p:nvSpPr>
          <p:cNvPr id="272459" name="Rectangle 43">
            <a:extLst>
              <a:ext uri="{FF2B5EF4-FFF2-40B4-BE49-F238E27FC236}">
                <a16:creationId xmlns:a16="http://schemas.microsoft.com/office/drawing/2014/main" id="{3E746664-E19A-8201-C478-A09896E5D0B8}"/>
              </a:ext>
            </a:extLst>
          </p:cNvPr>
          <p:cNvSpPr>
            <a:spLocks noChangeArrowheads="1"/>
          </p:cNvSpPr>
          <p:nvPr/>
        </p:nvSpPr>
        <p:spPr bwMode="auto">
          <a:xfrm>
            <a:off x="3239022" y="5231620"/>
            <a:ext cx="199469"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400">
                <a:solidFill>
                  <a:srgbClr val="262626"/>
                </a:solidFill>
                <a:latin typeface="Arial" panose="020B0604020202020204" pitchFamily="34" charset="0"/>
                <a:ea typeface="MS PGothic" panose="020B0600070205080204" pitchFamily="34" charset="-128"/>
                <a:cs typeface="Arial" panose="020B0604020202020204" pitchFamily="34" charset="0"/>
              </a:rPr>
              <a:t>10</a:t>
            </a:r>
          </a:p>
        </p:txBody>
      </p:sp>
      <p:sp>
        <p:nvSpPr>
          <p:cNvPr id="272460" name="Rectangle 44">
            <a:extLst>
              <a:ext uri="{FF2B5EF4-FFF2-40B4-BE49-F238E27FC236}">
                <a16:creationId xmlns:a16="http://schemas.microsoft.com/office/drawing/2014/main" id="{24788B2B-0FC9-A072-E641-78AF4DCB48FB}"/>
              </a:ext>
            </a:extLst>
          </p:cNvPr>
          <p:cNvSpPr>
            <a:spLocks noChangeArrowheads="1"/>
          </p:cNvSpPr>
          <p:nvPr/>
        </p:nvSpPr>
        <p:spPr bwMode="auto">
          <a:xfrm>
            <a:off x="3990307" y="5231620"/>
            <a:ext cx="199469"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400">
                <a:solidFill>
                  <a:srgbClr val="262626"/>
                </a:solidFill>
                <a:latin typeface="Arial" panose="020B0604020202020204" pitchFamily="34" charset="0"/>
                <a:ea typeface="MS PGothic" panose="020B0600070205080204" pitchFamily="34" charset="-128"/>
                <a:cs typeface="Arial" panose="020B0604020202020204" pitchFamily="34" charset="0"/>
              </a:rPr>
              <a:t>15</a:t>
            </a:r>
          </a:p>
        </p:txBody>
      </p:sp>
      <p:sp>
        <p:nvSpPr>
          <p:cNvPr id="272461" name="Rectangle 45">
            <a:extLst>
              <a:ext uri="{FF2B5EF4-FFF2-40B4-BE49-F238E27FC236}">
                <a16:creationId xmlns:a16="http://schemas.microsoft.com/office/drawing/2014/main" id="{E3974763-9EA3-E22A-17EF-2E5CF62AECAB}"/>
              </a:ext>
            </a:extLst>
          </p:cNvPr>
          <p:cNvSpPr>
            <a:spLocks noChangeArrowheads="1"/>
          </p:cNvSpPr>
          <p:nvPr/>
        </p:nvSpPr>
        <p:spPr bwMode="auto">
          <a:xfrm>
            <a:off x="4737224" y="5231620"/>
            <a:ext cx="199469"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400">
                <a:solidFill>
                  <a:srgbClr val="262626"/>
                </a:solidFill>
                <a:latin typeface="Arial" panose="020B0604020202020204" pitchFamily="34" charset="0"/>
                <a:ea typeface="MS PGothic" panose="020B0600070205080204" pitchFamily="34" charset="-128"/>
                <a:cs typeface="Arial" panose="020B0604020202020204" pitchFamily="34" charset="0"/>
              </a:rPr>
              <a:t>20</a:t>
            </a:r>
          </a:p>
        </p:txBody>
      </p:sp>
      <p:sp>
        <p:nvSpPr>
          <p:cNvPr id="272462" name="Rectangle 46">
            <a:extLst>
              <a:ext uri="{FF2B5EF4-FFF2-40B4-BE49-F238E27FC236}">
                <a16:creationId xmlns:a16="http://schemas.microsoft.com/office/drawing/2014/main" id="{9D7639B4-48AC-99FE-A16A-B29EE573F264}"/>
              </a:ext>
            </a:extLst>
          </p:cNvPr>
          <p:cNvSpPr>
            <a:spLocks noChangeArrowheads="1"/>
          </p:cNvSpPr>
          <p:nvPr/>
        </p:nvSpPr>
        <p:spPr bwMode="auto">
          <a:xfrm>
            <a:off x="5487053" y="5231620"/>
            <a:ext cx="199469"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400">
                <a:solidFill>
                  <a:srgbClr val="262626"/>
                </a:solidFill>
                <a:latin typeface="Arial" panose="020B0604020202020204" pitchFamily="34" charset="0"/>
                <a:ea typeface="MS PGothic" panose="020B0600070205080204" pitchFamily="34" charset="-128"/>
                <a:cs typeface="Arial" panose="020B0604020202020204" pitchFamily="34" charset="0"/>
              </a:rPr>
              <a:t>25</a:t>
            </a:r>
          </a:p>
        </p:txBody>
      </p:sp>
      <p:sp>
        <p:nvSpPr>
          <p:cNvPr id="272463" name="Rectangle 51">
            <a:extLst>
              <a:ext uri="{FF2B5EF4-FFF2-40B4-BE49-F238E27FC236}">
                <a16:creationId xmlns:a16="http://schemas.microsoft.com/office/drawing/2014/main" id="{1B7CDD0B-9275-A4E3-678C-0DD546300478}"/>
              </a:ext>
            </a:extLst>
          </p:cNvPr>
          <p:cNvSpPr>
            <a:spLocks noChangeArrowheads="1"/>
          </p:cNvSpPr>
          <p:nvPr/>
        </p:nvSpPr>
        <p:spPr bwMode="auto">
          <a:xfrm>
            <a:off x="4010691" y="2980092"/>
            <a:ext cx="1509850" cy="43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rPr>
              <a:t>Age- and Gender-</a:t>
            </a:r>
            <a:br>
              <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rPr>
            </a:br>
            <a:r>
              <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rPr>
              <a:t>Matched Controls</a:t>
            </a:r>
          </a:p>
        </p:txBody>
      </p:sp>
      <p:sp>
        <p:nvSpPr>
          <p:cNvPr id="272464" name="Rectangle 52">
            <a:extLst>
              <a:ext uri="{FF2B5EF4-FFF2-40B4-BE49-F238E27FC236}">
                <a16:creationId xmlns:a16="http://schemas.microsoft.com/office/drawing/2014/main" id="{D46A82D1-60C4-D845-7787-5D4F92B4C3F7}"/>
              </a:ext>
            </a:extLst>
          </p:cNvPr>
          <p:cNvSpPr>
            <a:spLocks noChangeArrowheads="1"/>
          </p:cNvSpPr>
          <p:nvPr/>
        </p:nvSpPr>
        <p:spPr bwMode="auto">
          <a:xfrm>
            <a:off x="3968467" y="4375760"/>
            <a:ext cx="1560809" cy="21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400" b="1">
                <a:solidFill>
                  <a:srgbClr val="262626"/>
                </a:solidFill>
                <a:latin typeface="Arial" panose="020B0604020202020204" pitchFamily="34" charset="0"/>
                <a:ea typeface="MS PGothic" panose="020B0600070205080204" pitchFamily="34" charset="-128"/>
                <a:cs typeface="Arial" panose="020B0604020202020204" pitchFamily="34" charset="0"/>
              </a:rPr>
              <a:t>Patients With PNH</a:t>
            </a:r>
          </a:p>
        </p:txBody>
      </p:sp>
      <p:cxnSp>
        <p:nvCxnSpPr>
          <p:cNvPr id="6" name="Straight Connector 5">
            <a:extLst>
              <a:ext uri="{FF2B5EF4-FFF2-40B4-BE49-F238E27FC236}">
                <a16:creationId xmlns:a16="http://schemas.microsoft.com/office/drawing/2014/main" id="{FE79A167-CB2E-9B85-A87D-640BD51C50EA}"/>
              </a:ext>
            </a:extLst>
          </p:cNvPr>
          <p:cNvCxnSpPr>
            <a:cxnSpLocks/>
          </p:cNvCxnSpPr>
          <p:nvPr/>
        </p:nvCxnSpPr>
        <p:spPr>
          <a:xfrm>
            <a:off x="7519093" y="5082173"/>
            <a:ext cx="356761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DAE8DE4B-7B57-E46F-3931-A60C2005B4A1}"/>
              </a:ext>
            </a:extLst>
          </p:cNvPr>
          <p:cNvCxnSpPr>
            <a:cxnSpLocks/>
          </p:cNvCxnSpPr>
          <p:nvPr/>
        </p:nvCxnSpPr>
        <p:spPr>
          <a:xfrm flipV="1">
            <a:off x="7526786" y="2266523"/>
            <a:ext cx="0" cy="282105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83CB4C20-CC99-7684-482E-EFCCDF1AEE0A}"/>
              </a:ext>
            </a:extLst>
          </p:cNvPr>
          <p:cNvCxnSpPr>
            <a:cxnSpLocks/>
          </p:cNvCxnSpPr>
          <p:nvPr/>
        </p:nvCxnSpPr>
        <p:spPr>
          <a:xfrm>
            <a:off x="7519991" y="4636645"/>
            <a:ext cx="7054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EDB18410-5D28-EF17-45F9-D55126B7C55D}"/>
              </a:ext>
            </a:extLst>
          </p:cNvPr>
          <p:cNvCxnSpPr>
            <a:cxnSpLocks/>
          </p:cNvCxnSpPr>
          <p:nvPr/>
        </p:nvCxnSpPr>
        <p:spPr>
          <a:xfrm>
            <a:off x="7519093" y="4122638"/>
            <a:ext cx="7054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FD639C6F-57D8-658E-869F-4DBBFD67654B}"/>
              </a:ext>
            </a:extLst>
          </p:cNvPr>
          <p:cNvCxnSpPr>
            <a:cxnSpLocks/>
          </p:cNvCxnSpPr>
          <p:nvPr/>
        </p:nvCxnSpPr>
        <p:spPr>
          <a:xfrm>
            <a:off x="7512054" y="3613556"/>
            <a:ext cx="7054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3F4D6C3A-B37E-C9F2-CEA8-C8D0F852EFFA}"/>
              </a:ext>
            </a:extLst>
          </p:cNvPr>
          <p:cNvCxnSpPr>
            <a:cxnSpLocks/>
          </p:cNvCxnSpPr>
          <p:nvPr/>
        </p:nvCxnSpPr>
        <p:spPr>
          <a:xfrm>
            <a:off x="7514416" y="3096408"/>
            <a:ext cx="7054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9D9544C7-9382-AC55-D9F1-E8D4F49293EE}"/>
              </a:ext>
            </a:extLst>
          </p:cNvPr>
          <p:cNvCxnSpPr>
            <a:cxnSpLocks/>
          </p:cNvCxnSpPr>
          <p:nvPr/>
        </p:nvCxnSpPr>
        <p:spPr>
          <a:xfrm>
            <a:off x="7519093" y="2578506"/>
            <a:ext cx="7054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AB6905D6-008E-D77C-A595-B22400ABBB2C}"/>
              </a:ext>
            </a:extLst>
          </p:cNvPr>
          <p:cNvCxnSpPr>
            <a:cxnSpLocks/>
          </p:cNvCxnSpPr>
          <p:nvPr/>
        </p:nvCxnSpPr>
        <p:spPr>
          <a:xfrm flipV="1">
            <a:off x="8222356" y="5081588"/>
            <a:ext cx="0" cy="9830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36DE38A8-DEDD-4957-972D-BA06F3461B0B}"/>
              </a:ext>
            </a:extLst>
          </p:cNvPr>
          <p:cNvCxnSpPr>
            <a:cxnSpLocks/>
          </p:cNvCxnSpPr>
          <p:nvPr/>
        </p:nvCxnSpPr>
        <p:spPr>
          <a:xfrm flipV="1">
            <a:off x="8831213" y="5080000"/>
            <a:ext cx="0" cy="9830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155F6D91-6BDA-9751-B2CF-3E3DC0F61F81}"/>
              </a:ext>
            </a:extLst>
          </p:cNvPr>
          <p:cNvCxnSpPr>
            <a:cxnSpLocks/>
          </p:cNvCxnSpPr>
          <p:nvPr/>
        </p:nvCxnSpPr>
        <p:spPr>
          <a:xfrm flipV="1">
            <a:off x="9447112" y="5086183"/>
            <a:ext cx="0" cy="9830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239ED98B-B18E-50E6-7B14-9D6A8CD3C4DA}"/>
              </a:ext>
            </a:extLst>
          </p:cNvPr>
          <p:cNvCxnSpPr>
            <a:cxnSpLocks/>
          </p:cNvCxnSpPr>
          <p:nvPr/>
        </p:nvCxnSpPr>
        <p:spPr>
          <a:xfrm flipV="1">
            <a:off x="10063254" y="5086183"/>
            <a:ext cx="0" cy="9830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93FD3A28-8714-4502-0B80-581DD39C8EC7}"/>
              </a:ext>
            </a:extLst>
          </p:cNvPr>
          <p:cNvCxnSpPr>
            <a:cxnSpLocks/>
          </p:cNvCxnSpPr>
          <p:nvPr/>
        </p:nvCxnSpPr>
        <p:spPr>
          <a:xfrm flipV="1">
            <a:off x="10699710" y="5083079"/>
            <a:ext cx="0" cy="9830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Footer Placeholder 24">
            <a:extLst>
              <a:ext uri="{FF2B5EF4-FFF2-40B4-BE49-F238E27FC236}">
                <a16:creationId xmlns:a16="http://schemas.microsoft.com/office/drawing/2014/main" id="{C6DB9D74-C5E8-A43D-DCD8-0A6848A1ABE5}"/>
              </a:ext>
            </a:extLst>
          </p:cNvPr>
          <p:cNvSpPr>
            <a:spLocks noGrp="1"/>
          </p:cNvSpPr>
          <p:nvPr>
            <p:ph type="ftr" sz="quarter" idx="3"/>
          </p:nvPr>
        </p:nvSpPr>
        <p:spPr/>
        <p:txBody>
          <a:bodyPr/>
          <a:lstStyle/>
          <a:p>
            <a:pPr marL="228600" indent="-228600">
              <a:buFont typeface="+mj-lt"/>
              <a:buAutoNum type="arabicPeriod"/>
            </a:pPr>
            <a:r>
              <a:rPr lang="da-DK" altLang="en-US" sz="1200" dirty="0">
                <a:cs typeface="Arial" panose="020B0604020202020204" pitchFamily="34" charset="0"/>
              </a:rPr>
              <a:t>Hillmen P, et al. </a:t>
            </a:r>
            <a:r>
              <a:rPr lang="en-US" altLang="en-US" sz="1200" i="1" dirty="0">
                <a:cs typeface="Arial" panose="020B0604020202020204" pitchFamily="34" charset="0"/>
              </a:rPr>
              <a:t>N </a:t>
            </a:r>
            <a:r>
              <a:rPr lang="en-US" altLang="en-US" sz="1200" i="1" dirty="0" err="1">
                <a:cs typeface="Arial" panose="020B0604020202020204" pitchFamily="34" charset="0"/>
              </a:rPr>
              <a:t>Engl</a:t>
            </a:r>
            <a:r>
              <a:rPr lang="en-US" altLang="en-US" sz="1200" i="1" dirty="0">
                <a:cs typeface="Arial" panose="020B0604020202020204" pitchFamily="34" charset="0"/>
              </a:rPr>
              <a:t> J Med</a:t>
            </a:r>
            <a:r>
              <a:rPr lang="da-DK" altLang="en-US" sz="1200" i="1" dirty="0">
                <a:cs typeface="Arial" panose="020B0604020202020204" pitchFamily="34" charset="0"/>
              </a:rPr>
              <a:t>. </a:t>
            </a:r>
            <a:r>
              <a:rPr lang="da-DK" altLang="en-US" sz="1200" dirty="0">
                <a:cs typeface="Arial" panose="020B0604020202020204" pitchFamily="34" charset="0"/>
              </a:rPr>
              <a:t>1995;333(19):1253-1258.</a:t>
            </a:r>
          </a:p>
          <a:p>
            <a:pPr marL="228600" indent="-228600">
              <a:buFont typeface="+mj-lt"/>
              <a:buAutoNum type="arabicPeriod"/>
            </a:pPr>
            <a:r>
              <a:rPr lang="en-GB" altLang="en-US" sz="1200" dirty="0"/>
              <a:t>Hill A</a:t>
            </a:r>
            <a:r>
              <a:rPr lang="en-US" altLang="en-US" sz="1200" dirty="0"/>
              <a:t>, et al. </a:t>
            </a:r>
            <a:r>
              <a:rPr lang="en-US" altLang="en-US" sz="1200" i="1" dirty="0"/>
              <a:t>Blood</a:t>
            </a:r>
            <a:r>
              <a:rPr lang="en-US" altLang="en-US" sz="1200" dirty="0"/>
              <a:t>. 2012;120:Abstract 3472.</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16868"/>
    </mc:Choice>
    <mc:Fallback xmlns="">
      <p:transition advTm="168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788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31778B-6B7A-91C4-26EF-8B383B15AE2A}"/>
              </a:ext>
            </a:extLst>
          </p:cNvPr>
          <p:cNvSpPr/>
          <p:nvPr/>
        </p:nvSpPr>
        <p:spPr>
          <a:xfrm>
            <a:off x="6629400" y="106680"/>
            <a:ext cx="5562600" cy="6751319"/>
          </a:xfrm>
          <a:prstGeom prst="rect">
            <a:avLst/>
          </a:prstGeom>
          <a:gradFill>
            <a:gsLst>
              <a:gs pos="0">
                <a:srgbClr val="E8F8F6"/>
              </a:gs>
              <a:gs pos="10000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DA3A7-91C8-92BC-F652-7AAB0796156F}"/>
              </a:ext>
            </a:extLst>
          </p:cNvPr>
          <p:cNvSpPr>
            <a:spLocks noGrp="1"/>
          </p:cNvSpPr>
          <p:nvPr>
            <p:ph type="title"/>
          </p:nvPr>
        </p:nvSpPr>
        <p:spPr>
          <a:xfrm>
            <a:off x="401053" y="199505"/>
            <a:ext cx="10744200" cy="677315"/>
          </a:xfrm>
        </p:spPr>
        <p:txBody>
          <a:bodyPr anchor="t"/>
          <a:lstStyle/>
          <a:p>
            <a:r>
              <a:rPr lang="en-US" dirty="0"/>
              <a:t>Patient History</a:t>
            </a:r>
          </a:p>
        </p:txBody>
      </p:sp>
      <p:sp>
        <p:nvSpPr>
          <p:cNvPr id="9" name="Content Placeholder 8">
            <a:extLst>
              <a:ext uri="{FF2B5EF4-FFF2-40B4-BE49-F238E27FC236}">
                <a16:creationId xmlns:a16="http://schemas.microsoft.com/office/drawing/2014/main" id="{7C4A0ED1-829F-2F53-4F54-DA78EA8D7889}"/>
              </a:ext>
            </a:extLst>
          </p:cNvPr>
          <p:cNvSpPr>
            <a:spLocks noGrp="1"/>
          </p:cNvSpPr>
          <p:nvPr>
            <p:ph idx="1"/>
          </p:nvPr>
        </p:nvSpPr>
        <p:spPr>
          <a:xfrm>
            <a:off x="401053" y="886345"/>
            <a:ext cx="5694947" cy="2361239"/>
          </a:xfrm>
          <a:prstGeom prst="roundRect">
            <a:avLst/>
          </a:prstGeom>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a:noAutofit/>
          </a:bodyPr>
          <a:lstStyle/>
          <a:p>
            <a:pPr>
              <a:spcBef>
                <a:spcPts val="400"/>
              </a:spcBef>
            </a:pPr>
            <a:r>
              <a:rPr lang="en-US" sz="1600" dirty="0"/>
              <a:t>29-year-old female presented with chest pain and SOB</a:t>
            </a:r>
          </a:p>
          <a:p>
            <a:pPr>
              <a:spcBef>
                <a:spcPts val="400"/>
              </a:spcBef>
            </a:pPr>
            <a:r>
              <a:rPr lang="en-US" sz="1600" dirty="0"/>
              <a:t>9-month history of abdominal pain. 3 months prior to admission she had a cholecystectomy for cholelithiasis, ascites and platelet count of 60K</a:t>
            </a:r>
          </a:p>
          <a:p>
            <a:pPr>
              <a:spcBef>
                <a:spcPts val="400"/>
              </a:spcBef>
            </a:pPr>
            <a:r>
              <a:rPr lang="en-US" sz="1600" dirty="0"/>
              <a:t>Had persistent abdominal pain then developed SOB  </a:t>
            </a:r>
          </a:p>
          <a:p>
            <a:pPr>
              <a:spcBef>
                <a:spcPts val="400"/>
              </a:spcBef>
            </a:pPr>
            <a:r>
              <a:rPr lang="en-US" sz="1600" dirty="0"/>
              <a:t>PMH: unremarkable: no medications, no ETOH, no drugs, no cigarettes </a:t>
            </a:r>
          </a:p>
          <a:p>
            <a:pPr>
              <a:spcBef>
                <a:spcPts val="400"/>
              </a:spcBef>
            </a:pPr>
            <a:r>
              <a:rPr lang="en-US" sz="1600" dirty="0"/>
              <a:t>FH: HTN</a:t>
            </a:r>
          </a:p>
        </p:txBody>
      </p:sp>
      <p:sp>
        <p:nvSpPr>
          <p:cNvPr id="11" name="Content Placeholder 10">
            <a:extLst>
              <a:ext uri="{FF2B5EF4-FFF2-40B4-BE49-F238E27FC236}">
                <a16:creationId xmlns:a16="http://schemas.microsoft.com/office/drawing/2014/main" id="{0451878C-712F-E537-8F4D-3336EAD3BCD1}"/>
              </a:ext>
            </a:extLst>
          </p:cNvPr>
          <p:cNvSpPr>
            <a:spLocks noGrp="1"/>
          </p:cNvSpPr>
          <p:nvPr>
            <p:ph sz="half" idx="4294967295"/>
          </p:nvPr>
        </p:nvSpPr>
        <p:spPr>
          <a:xfrm>
            <a:off x="6781800" y="533400"/>
            <a:ext cx="5410200" cy="6175375"/>
          </a:xfrm>
        </p:spPr>
        <p:txBody>
          <a:bodyPr>
            <a:noAutofit/>
          </a:bodyPr>
          <a:lstStyle/>
          <a:p>
            <a:r>
              <a:rPr lang="en-US" sz="1600" dirty="0"/>
              <a:t>Labs:</a:t>
            </a:r>
          </a:p>
          <a:p>
            <a:pPr lvl="1">
              <a:spcBef>
                <a:spcPts val="600"/>
              </a:spcBef>
            </a:pPr>
            <a:r>
              <a:rPr lang="en-US" sz="1600" dirty="0"/>
              <a:t>WBC = 6.1 k/</a:t>
            </a:r>
            <a:r>
              <a:rPr lang="en-US" sz="1600" dirty="0" err="1"/>
              <a:t>cumm</a:t>
            </a:r>
            <a:r>
              <a:rPr lang="en-US" sz="1600" dirty="0"/>
              <a:t>; ANC = 3.8 k/</a:t>
            </a:r>
            <a:r>
              <a:rPr lang="en-US" sz="1600" dirty="0" err="1"/>
              <a:t>cumm</a:t>
            </a:r>
            <a:endParaRPr lang="en-US" sz="1600" dirty="0"/>
          </a:p>
          <a:p>
            <a:pPr lvl="1">
              <a:spcBef>
                <a:spcPts val="600"/>
              </a:spcBef>
            </a:pPr>
            <a:r>
              <a:rPr lang="en-US" sz="1600" dirty="0"/>
              <a:t>Hgb = 9.0 gm/dL</a:t>
            </a:r>
          </a:p>
          <a:p>
            <a:pPr lvl="1">
              <a:spcBef>
                <a:spcPts val="600"/>
              </a:spcBef>
            </a:pPr>
            <a:r>
              <a:rPr lang="en-US" sz="1600" dirty="0"/>
              <a:t>MCV = 93 </a:t>
            </a:r>
            <a:r>
              <a:rPr lang="en-US" sz="1600" dirty="0" err="1"/>
              <a:t>fL</a:t>
            </a:r>
            <a:endParaRPr lang="en-US" sz="1600" dirty="0"/>
          </a:p>
          <a:p>
            <a:pPr lvl="1">
              <a:spcBef>
                <a:spcPts val="600"/>
              </a:spcBef>
            </a:pPr>
            <a:r>
              <a:rPr lang="en-US" sz="1600" dirty="0"/>
              <a:t>Platelets = 69 k/</a:t>
            </a:r>
            <a:r>
              <a:rPr lang="en-US" sz="1600" dirty="0" err="1"/>
              <a:t>cumm</a:t>
            </a:r>
            <a:endParaRPr lang="en-US" sz="1600" dirty="0"/>
          </a:p>
          <a:p>
            <a:pPr lvl="1">
              <a:spcBef>
                <a:spcPts val="600"/>
              </a:spcBef>
            </a:pPr>
            <a:r>
              <a:rPr lang="en-US" sz="1600" dirty="0"/>
              <a:t>D-Dimer = 4751 ng/mL</a:t>
            </a:r>
          </a:p>
          <a:p>
            <a:pPr lvl="1">
              <a:spcBef>
                <a:spcPts val="600"/>
              </a:spcBef>
            </a:pPr>
            <a:r>
              <a:rPr lang="en-US" sz="1600" dirty="0"/>
              <a:t>LDH = 750 Units/L; </a:t>
            </a:r>
            <a:r>
              <a:rPr lang="en-US" sz="1600" dirty="0" err="1"/>
              <a:t>tbili</a:t>
            </a:r>
            <a:r>
              <a:rPr lang="en-US" sz="1600" dirty="0"/>
              <a:t> = 12.0 mg/dL; </a:t>
            </a:r>
            <a:r>
              <a:rPr lang="en-US" sz="1600" dirty="0" err="1"/>
              <a:t>ibili</a:t>
            </a:r>
            <a:r>
              <a:rPr lang="en-US" sz="1600" dirty="0"/>
              <a:t> = 5.5 mg/dL</a:t>
            </a:r>
          </a:p>
          <a:p>
            <a:pPr lvl="1">
              <a:spcBef>
                <a:spcPts val="600"/>
              </a:spcBef>
            </a:pPr>
            <a:r>
              <a:rPr lang="en-US" sz="1600" dirty="0"/>
              <a:t>Reticulocyte count = 169 k/</a:t>
            </a:r>
            <a:r>
              <a:rPr lang="en-US" sz="1600" dirty="0" err="1"/>
              <a:t>cumm</a:t>
            </a:r>
            <a:endParaRPr lang="en-US" sz="1600" dirty="0"/>
          </a:p>
          <a:p>
            <a:pPr lvl="1">
              <a:spcBef>
                <a:spcPts val="600"/>
              </a:spcBef>
            </a:pPr>
            <a:r>
              <a:rPr lang="en-US" sz="1600" dirty="0"/>
              <a:t>Haptoglobin &lt;10</a:t>
            </a:r>
          </a:p>
          <a:p>
            <a:pPr lvl="1">
              <a:spcBef>
                <a:spcPts val="600"/>
              </a:spcBef>
            </a:pPr>
            <a:r>
              <a:rPr lang="en-US" sz="1600" dirty="0"/>
              <a:t>B12/folate = normal; homocysteine = 10</a:t>
            </a:r>
          </a:p>
          <a:p>
            <a:pPr lvl="1">
              <a:spcBef>
                <a:spcPts val="600"/>
              </a:spcBef>
            </a:pPr>
            <a:r>
              <a:rPr lang="en-US" sz="1600" dirty="0" err="1"/>
              <a:t>AlkPhos</a:t>
            </a:r>
            <a:r>
              <a:rPr lang="en-US" sz="1600" dirty="0"/>
              <a:t> = 246 Units/L</a:t>
            </a:r>
          </a:p>
          <a:p>
            <a:pPr lvl="1">
              <a:spcBef>
                <a:spcPts val="600"/>
              </a:spcBef>
            </a:pPr>
            <a:r>
              <a:rPr lang="en-US" sz="1600" dirty="0"/>
              <a:t>AST 114 = Units/L; ALT = 63 Units/L</a:t>
            </a:r>
          </a:p>
          <a:p>
            <a:pPr lvl="1">
              <a:spcBef>
                <a:spcPts val="600"/>
              </a:spcBef>
            </a:pPr>
            <a:r>
              <a:rPr lang="en-US" sz="1600" dirty="0"/>
              <a:t>PT/PTT = 19.6 sec/37 sec</a:t>
            </a:r>
          </a:p>
          <a:p>
            <a:pPr lvl="1">
              <a:spcBef>
                <a:spcPts val="600"/>
              </a:spcBef>
            </a:pPr>
            <a:r>
              <a:rPr lang="en-US" sz="1600" dirty="0"/>
              <a:t>Lupus Anticoagulant = not detected</a:t>
            </a:r>
          </a:p>
          <a:p>
            <a:pPr lvl="1">
              <a:spcBef>
                <a:spcPts val="600"/>
              </a:spcBef>
            </a:pPr>
            <a:r>
              <a:rPr lang="en-US" sz="1600" dirty="0"/>
              <a:t>B2-glycoprotein 1 IgG= &lt;9; IgM =&lt;9   </a:t>
            </a:r>
          </a:p>
          <a:p>
            <a:pPr lvl="1">
              <a:spcBef>
                <a:spcPts val="600"/>
              </a:spcBef>
            </a:pPr>
            <a:r>
              <a:rPr lang="en-US" sz="1600" i="1" dirty="0"/>
              <a:t>PNH flow</a:t>
            </a:r>
          </a:p>
          <a:p>
            <a:pPr lvl="2">
              <a:spcBef>
                <a:spcPts val="600"/>
              </a:spcBef>
            </a:pPr>
            <a:r>
              <a:rPr lang="en-US" sz="1400" i="1" dirty="0"/>
              <a:t>WBC Clone: Grans 68% GPI deficient, 69% Mono </a:t>
            </a:r>
          </a:p>
          <a:p>
            <a:pPr lvl="2">
              <a:spcBef>
                <a:spcPts val="600"/>
              </a:spcBef>
            </a:pPr>
            <a:r>
              <a:rPr lang="en-US" sz="1400" i="1" dirty="0"/>
              <a:t>RBC Clone Type II 8.71%, Type III 21.83% (30%)</a:t>
            </a:r>
            <a:endParaRPr lang="en-US" sz="1200" i="1" dirty="0"/>
          </a:p>
        </p:txBody>
      </p:sp>
      <p:sp>
        <p:nvSpPr>
          <p:cNvPr id="3" name="Content Placeholder 8">
            <a:extLst>
              <a:ext uri="{FF2B5EF4-FFF2-40B4-BE49-F238E27FC236}">
                <a16:creationId xmlns:a16="http://schemas.microsoft.com/office/drawing/2014/main" id="{EDA36F53-7B71-8680-1519-87D2CB9E4C5A}"/>
              </a:ext>
            </a:extLst>
          </p:cNvPr>
          <p:cNvSpPr txBox="1">
            <a:spLocks/>
          </p:cNvSpPr>
          <p:nvPr/>
        </p:nvSpPr>
        <p:spPr>
          <a:xfrm>
            <a:off x="337553" y="3394353"/>
            <a:ext cx="6121401" cy="33905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US" sz="1600" dirty="0"/>
              <a:t>PE:</a:t>
            </a:r>
          </a:p>
          <a:p>
            <a:pPr marL="411480">
              <a:spcBef>
                <a:spcPts val="400"/>
              </a:spcBef>
            </a:pPr>
            <a:r>
              <a:rPr lang="en-US" sz="1600" dirty="0"/>
              <a:t>Alert and oriented </a:t>
            </a:r>
          </a:p>
          <a:p>
            <a:pPr marL="411480">
              <a:spcBef>
                <a:spcPts val="400"/>
              </a:spcBef>
            </a:pPr>
            <a:r>
              <a:rPr lang="en-US" sz="1600" dirty="0"/>
              <a:t>VS: BP 120/70, P 80 regular, RR 16, afebrile</a:t>
            </a:r>
          </a:p>
          <a:p>
            <a:pPr marL="411480">
              <a:spcBef>
                <a:spcPts val="400"/>
              </a:spcBef>
            </a:pPr>
            <a:r>
              <a:rPr lang="en-US" sz="1600" dirty="0"/>
              <a:t>Minimal scleral icterus </a:t>
            </a:r>
          </a:p>
          <a:p>
            <a:pPr marL="411480">
              <a:spcBef>
                <a:spcPts val="400"/>
              </a:spcBef>
            </a:pPr>
            <a:r>
              <a:rPr lang="en-US" sz="1600" dirty="0"/>
              <a:t>Cardiac exam: RRR, no murmurs or gallops</a:t>
            </a:r>
          </a:p>
          <a:p>
            <a:pPr marL="411480">
              <a:spcBef>
                <a:spcPts val="400"/>
              </a:spcBef>
            </a:pPr>
            <a:r>
              <a:rPr lang="en-US" sz="1600" dirty="0"/>
              <a:t>Abdomen: mild distention with ascites</a:t>
            </a:r>
          </a:p>
          <a:p>
            <a:pPr marL="411480">
              <a:spcBef>
                <a:spcPts val="400"/>
              </a:spcBef>
            </a:pPr>
            <a:r>
              <a:rPr lang="en-US" sz="1600" dirty="0"/>
              <a:t>Ext: bilateral edema</a:t>
            </a:r>
          </a:p>
          <a:p>
            <a:pPr marL="411480">
              <a:spcBef>
                <a:spcPts val="400"/>
              </a:spcBef>
            </a:pPr>
            <a:r>
              <a:rPr lang="en-US" sz="1600" dirty="0"/>
              <a:t>CTPA: PE left main PA extending to LLL artery with infarction of LLL</a:t>
            </a:r>
          </a:p>
          <a:p>
            <a:pPr marL="411480">
              <a:spcBef>
                <a:spcPts val="400"/>
              </a:spcBef>
            </a:pPr>
            <a:r>
              <a:rPr lang="en-US" sz="1600" dirty="0"/>
              <a:t>CT: hepatic, portal and mesenteric vein occlusion extending into the IVC, bilateral DVTs, abdominal wall hematoma</a:t>
            </a:r>
          </a:p>
        </p:txBody>
      </p:sp>
    </p:spTree>
  </p:cSld>
  <p:clrMapOvr>
    <a:masterClrMapping/>
  </p:clrMapOvr>
  <mc:AlternateContent xmlns:mc="http://schemas.openxmlformats.org/markup-compatibility/2006" xmlns:p14="http://schemas.microsoft.com/office/powerpoint/2010/main">
    <mc:Choice Requires="p14">
      <p:transition p14:dur="0" advTm="81680"/>
    </mc:Choice>
    <mc:Fallback xmlns="">
      <p:transition advTm="816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0AE822F-AF40-5793-398A-1F7F4B06F223}"/>
              </a:ext>
            </a:extLst>
          </p:cNvPr>
          <p:cNvSpPr>
            <a:spLocks noGrp="1"/>
          </p:cNvSpPr>
          <p:nvPr>
            <p:ph type="ftr" sz="quarter" idx="3"/>
          </p:nvPr>
        </p:nvSpPr>
        <p:spPr/>
        <p:txBody>
          <a:bodyPr/>
          <a:lstStyle/>
          <a:p>
            <a:pPr marL="228600" indent="-228600">
              <a:buFont typeface="+mj-lt"/>
              <a:buAutoNum type="arabicPeriod"/>
            </a:pPr>
            <a:r>
              <a:rPr lang="da-DK" altLang="en-US"/>
              <a:t>Hillmen P, et al. </a:t>
            </a:r>
            <a:r>
              <a:rPr lang="da-DK" altLang="en-US" i="1"/>
              <a:t>Blood. </a:t>
            </a:r>
            <a:r>
              <a:rPr lang="da-DK" altLang="en-US"/>
              <a:t>2007;110(12):4123-4128.</a:t>
            </a:r>
          </a:p>
          <a:p>
            <a:pPr marL="228600" indent="-228600">
              <a:buFont typeface="+mj-lt"/>
              <a:buAutoNum type="arabicPeriod"/>
            </a:pPr>
            <a:r>
              <a:rPr lang="en-US" altLang="en-US"/>
              <a:t>Hill A, et al. </a:t>
            </a:r>
            <a:r>
              <a:rPr lang="en-US" altLang="en-US" i="1"/>
              <a:t>Blood. </a:t>
            </a:r>
            <a:r>
              <a:rPr lang="en-US" altLang="en-US"/>
              <a:t>2013;121(25):4985-4996. </a:t>
            </a:r>
          </a:p>
        </p:txBody>
      </p:sp>
      <p:sp>
        <p:nvSpPr>
          <p:cNvPr id="51202" name="Title 1">
            <a:extLst>
              <a:ext uri="{FF2B5EF4-FFF2-40B4-BE49-F238E27FC236}">
                <a16:creationId xmlns:a16="http://schemas.microsoft.com/office/drawing/2014/main" id="{5467AA25-5460-F082-1905-9A92D32D46B8}"/>
              </a:ext>
            </a:extLst>
          </p:cNvPr>
          <p:cNvSpPr>
            <a:spLocks noGrp="1"/>
          </p:cNvSpPr>
          <p:nvPr>
            <p:ph type="title"/>
          </p:nvPr>
        </p:nvSpPr>
        <p:spPr/>
        <p:txBody>
          <a:bodyPr/>
          <a:lstStyle/>
          <a:p>
            <a:r>
              <a:rPr lang="en-US" altLang="en-US"/>
              <a:t>Thrombosis in PNH</a:t>
            </a:r>
          </a:p>
        </p:txBody>
      </p:sp>
      <p:sp>
        <p:nvSpPr>
          <p:cNvPr id="8" name="Text Placeholder 7">
            <a:extLst>
              <a:ext uri="{FF2B5EF4-FFF2-40B4-BE49-F238E27FC236}">
                <a16:creationId xmlns:a16="http://schemas.microsoft.com/office/drawing/2014/main" id="{DAF586F8-E0EE-7D92-928E-C359B9CCFEAB}"/>
              </a:ext>
            </a:extLst>
          </p:cNvPr>
          <p:cNvSpPr>
            <a:spLocks noGrp="1"/>
          </p:cNvSpPr>
          <p:nvPr>
            <p:ph idx="1"/>
          </p:nvPr>
        </p:nvSpPr>
        <p:spPr>
          <a:xfrm>
            <a:off x="609600" y="1477906"/>
            <a:ext cx="7173914" cy="4722477"/>
          </a:xfrm>
        </p:spPr>
        <p:txBody>
          <a:bodyPr>
            <a:normAutofit fontScale="85000" lnSpcReduction="10000"/>
          </a:bodyPr>
          <a:lstStyle/>
          <a:p>
            <a:r>
              <a:rPr lang="en-US" altLang="en-US" dirty="0"/>
              <a:t>Experienced by up to 43% of patients</a:t>
            </a:r>
            <a:r>
              <a:rPr lang="en-US" altLang="en-US" baseline="30000" dirty="0"/>
              <a:t>1</a:t>
            </a:r>
            <a:endParaRPr lang="en-US" baseline="30000" dirty="0"/>
          </a:p>
          <a:p>
            <a:r>
              <a:rPr lang="en-US" dirty="0"/>
              <a:t>Accounts for 40% to 67% of PNH deaths with known causes</a:t>
            </a:r>
            <a:r>
              <a:rPr lang="en-US" baseline="30000" dirty="0"/>
              <a:t>2</a:t>
            </a:r>
          </a:p>
          <a:p>
            <a:r>
              <a:rPr lang="en-US" dirty="0"/>
              <a:t>Common sites: deep vein thrombosis of the lower limbs affects ~33% of patients</a:t>
            </a:r>
            <a:r>
              <a:rPr lang="en-US" baseline="30000" dirty="0"/>
              <a:t>2</a:t>
            </a:r>
          </a:p>
          <a:p>
            <a:r>
              <a:rPr lang="en-US" dirty="0"/>
              <a:t>Unusual sites include intra-abdominal and cerebral veins</a:t>
            </a:r>
            <a:r>
              <a:rPr lang="en-US" baseline="30000" dirty="0"/>
              <a:t>2</a:t>
            </a:r>
            <a:r>
              <a:rPr lang="en-US" dirty="0"/>
              <a:t> </a:t>
            </a:r>
          </a:p>
          <a:p>
            <a:r>
              <a:rPr lang="en-US" dirty="0"/>
              <a:t>Hepatic vein (Budd-Chiari syndrome) affects 7.25% to 25% of patients</a:t>
            </a:r>
            <a:r>
              <a:rPr lang="en-US" baseline="30000" dirty="0"/>
              <a:t>2</a:t>
            </a:r>
          </a:p>
          <a:p>
            <a:r>
              <a:rPr lang="en-US" dirty="0"/>
              <a:t>Arterial: 6x vs general population and younger age</a:t>
            </a:r>
          </a:p>
          <a:p>
            <a:r>
              <a:rPr lang="en-US" dirty="0"/>
              <a:t>First thrombotic event (TE) can be fatal</a:t>
            </a:r>
            <a:r>
              <a:rPr lang="en-US" baseline="30000" dirty="0"/>
              <a:t>2</a:t>
            </a:r>
          </a:p>
          <a:p>
            <a:pPr lvl="1"/>
            <a:r>
              <a:rPr lang="en-US" dirty="0"/>
              <a:t>First event increases risk for death 5- to 10-fold</a:t>
            </a:r>
          </a:p>
          <a:p>
            <a:r>
              <a:rPr lang="en-US" altLang="en-US" dirty="0"/>
              <a:t>Not adequately managed with anticoagulation therapies</a:t>
            </a:r>
            <a:r>
              <a:rPr lang="en-US" altLang="en-US" baseline="30000" dirty="0"/>
              <a:t>1,2</a:t>
            </a:r>
          </a:p>
        </p:txBody>
      </p:sp>
      <p:grpSp>
        <p:nvGrpSpPr>
          <p:cNvPr id="240644" name="Group 12">
            <a:extLst>
              <a:ext uri="{FF2B5EF4-FFF2-40B4-BE49-F238E27FC236}">
                <a16:creationId xmlns:a16="http://schemas.microsoft.com/office/drawing/2014/main" id="{F947FA7B-02AA-B43D-B132-ABA8B3113FA6}"/>
              </a:ext>
            </a:extLst>
          </p:cNvPr>
          <p:cNvGrpSpPr>
            <a:grpSpLocks/>
          </p:cNvGrpSpPr>
          <p:nvPr/>
        </p:nvGrpSpPr>
        <p:grpSpPr bwMode="auto">
          <a:xfrm>
            <a:off x="8717792" y="1511223"/>
            <a:ext cx="2543175" cy="4125912"/>
            <a:chOff x="5940618" y="1506883"/>
            <a:chExt cx="2981966" cy="4837423"/>
          </a:xfrm>
        </p:grpSpPr>
        <p:pic>
          <p:nvPicPr>
            <p:cNvPr id="7170" name="Picture 2">
              <a:extLst>
                <a:ext uri="{FF2B5EF4-FFF2-40B4-BE49-F238E27FC236}">
                  <a16:creationId xmlns:a16="http://schemas.microsoft.com/office/drawing/2014/main" id="{C0AECF38-A7B9-8724-D92D-305C2A9B4E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544" t="7342" r="7151" b="11429"/>
            <a:stretch/>
          </p:blipFill>
          <p:spPr bwMode="auto">
            <a:xfrm>
              <a:off x="6108144" y="1506883"/>
              <a:ext cx="2646914" cy="3190205"/>
            </a:xfrm>
            <a:prstGeom prst="rect">
              <a:avLst/>
            </a:prstGeom>
            <a:noFill/>
            <a:ln>
              <a:solidFill>
                <a:schemeClr val="bg2">
                  <a:lumMod val="75000"/>
                </a:schemeClr>
              </a:solidFill>
            </a:ln>
            <a:effectLst/>
          </p:spPr>
        </p:pic>
        <p:sp>
          <p:nvSpPr>
            <p:cNvPr id="240653" name="Rectangle 6">
              <a:extLst>
                <a:ext uri="{FF2B5EF4-FFF2-40B4-BE49-F238E27FC236}">
                  <a16:creationId xmlns:a16="http://schemas.microsoft.com/office/drawing/2014/main" id="{9BB59007-5DEB-AE24-1149-FA630B8FDBB5}"/>
                </a:ext>
              </a:extLst>
            </p:cNvPr>
            <p:cNvSpPr>
              <a:spLocks noChangeArrowheads="1"/>
            </p:cNvSpPr>
            <p:nvPr/>
          </p:nvSpPr>
          <p:spPr bwMode="auto">
            <a:xfrm>
              <a:off x="5940618" y="4721284"/>
              <a:ext cx="2981966" cy="162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400"/>
                </a:spcAft>
                <a:buClr>
                  <a:srgbClr val="F7AC4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spcAft>
                  <a:spcPts val="400"/>
                </a:spcAft>
                <a:buClr>
                  <a:srgbClr val="F7AC4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spcAft>
                  <a:spcPts val="400"/>
                </a:spcAft>
                <a:buClr>
                  <a:srgbClr val="F7AC4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spcAft>
                  <a:spcPts val="400"/>
                </a:spcAft>
                <a:buClr>
                  <a:srgbClr val="F7AC4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spcAft>
                  <a:spcPct val="0"/>
                </a:spcAft>
                <a:buClrTx/>
                <a:buNone/>
              </a:pPr>
              <a:r>
                <a:rPr lang="en-US" altLang="en-US" sz="1400" b="1">
                  <a:solidFill>
                    <a:schemeClr val="accent2">
                      <a:lumMod val="75000"/>
                    </a:schemeClr>
                  </a:solidFill>
                </a:rPr>
                <a:t>Magnetic resonance angiography of a patient with PNH and superior sagittal sinus thrombosis with collateral vessel formation</a:t>
              </a:r>
              <a:r>
                <a:rPr lang="en-US" altLang="en-US" sz="1400" b="1" baseline="30000">
                  <a:solidFill>
                    <a:schemeClr val="accent2">
                      <a:lumMod val="75000"/>
                    </a:schemeClr>
                  </a:solidFill>
                </a:rPr>
                <a:t>2</a:t>
              </a:r>
              <a:endParaRPr lang="en-US" altLang="en-US" sz="1400" b="1">
                <a:solidFill>
                  <a:schemeClr val="accent2">
                    <a:lumMod val="75000"/>
                  </a:schemeClr>
                </a:solidFill>
              </a:endParaRPr>
            </a:p>
          </p:txBody>
        </p:sp>
      </p:grpSp>
      <p:cxnSp>
        <p:nvCxnSpPr>
          <p:cNvPr id="10" name="Straight Connector 9">
            <a:extLst>
              <a:ext uri="{FF2B5EF4-FFF2-40B4-BE49-F238E27FC236}">
                <a16:creationId xmlns:a16="http://schemas.microsoft.com/office/drawing/2014/main" id="{3434C410-1FB8-2192-D264-B51A85336EA0}"/>
              </a:ext>
            </a:extLst>
          </p:cNvPr>
          <p:cNvCxnSpPr/>
          <p:nvPr/>
        </p:nvCxnSpPr>
        <p:spPr>
          <a:xfrm rot="16200000" flipV="1">
            <a:off x="6371824" y="-28511500"/>
            <a:ext cx="3108960" cy="0"/>
          </a:xfrm>
          <a:prstGeom prst="line">
            <a:avLst/>
          </a:prstGeom>
          <a:ln>
            <a:gradFill>
              <a:gsLst>
                <a:gs pos="0">
                  <a:schemeClr val="tx1">
                    <a:alpha val="0"/>
                  </a:schemeClr>
                </a:gs>
                <a:gs pos="16000">
                  <a:schemeClr val="tx1"/>
                </a:gs>
                <a:gs pos="88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80C278-3AA0-52AC-1794-802D92616477}"/>
              </a:ext>
            </a:extLst>
          </p:cNvPr>
          <p:cNvCxnSpPr/>
          <p:nvPr/>
        </p:nvCxnSpPr>
        <p:spPr>
          <a:xfrm rot="16200000" flipV="1">
            <a:off x="8632585" y="-28511500"/>
            <a:ext cx="3108960" cy="0"/>
          </a:xfrm>
          <a:prstGeom prst="line">
            <a:avLst/>
          </a:prstGeom>
          <a:ln>
            <a:gradFill>
              <a:gsLst>
                <a:gs pos="0">
                  <a:schemeClr val="tx1">
                    <a:alpha val="0"/>
                  </a:schemeClr>
                </a:gs>
                <a:gs pos="16000">
                  <a:schemeClr val="tx1"/>
                </a:gs>
                <a:gs pos="88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40651" name="TextBox 2">
            <a:extLst>
              <a:ext uri="{FF2B5EF4-FFF2-40B4-BE49-F238E27FC236}">
                <a16:creationId xmlns:a16="http://schemas.microsoft.com/office/drawing/2014/main" id="{0BB7DCA4-E4E5-6E25-3EF1-53F56FF15251}"/>
              </a:ext>
            </a:extLst>
          </p:cNvPr>
          <p:cNvSpPr txBox="1">
            <a:spLocks noChangeArrowheads="1"/>
          </p:cNvSpPr>
          <p:nvPr/>
        </p:nvSpPr>
        <p:spPr bwMode="auto">
          <a:xfrm>
            <a:off x="1528763" y="5911850"/>
            <a:ext cx="12811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400"/>
              </a:spcAft>
              <a:buClr>
                <a:srgbClr val="F7AC4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spcAft>
                <a:spcPts val="400"/>
              </a:spcAft>
              <a:buClr>
                <a:srgbClr val="F7AC4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spcAft>
                <a:spcPts val="400"/>
              </a:spcAft>
              <a:buClr>
                <a:srgbClr val="F7AC4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spcAft>
                <a:spcPts val="400"/>
              </a:spcAft>
              <a:buClr>
                <a:srgbClr val="F7AC4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ts val="400"/>
              </a:spcAft>
              <a:buClr>
                <a:srgbClr val="F7AC47"/>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nSpc>
                <a:spcPct val="100000"/>
              </a:lnSpc>
              <a:spcBef>
                <a:spcPct val="0"/>
              </a:spcBef>
              <a:spcAft>
                <a:spcPct val="0"/>
              </a:spcAft>
              <a:buClrTx/>
              <a:buNone/>
            </a:pPr>
            <a:r>
              <a:rPr lang="en-US" altLang="en-US" sz="900">
                <a:solidFill>
                  <a:srgbClr val="FFFFFF"/>
                </a:solidFill>
              </a:rPr>
              <a:t>TE, thrombotic event.</a:t>
            </a:r>
          </a:p>
        </p:txBody>
      </p:sp>
    </p:spTree>
    <p:extLst>
      <p:ext uri="{BB962C8B-B14F-4D97-AF65-F5344CB8AC3E}">
        <p14:creationId xmlns:p14="http://schemas.microsoft.com/office/powerpoint/2010/main" val="1930092246"/>
      </p:ext>
    </p:extLst>
  </p:cSld>
  <p:clrMapOvr>
    <a:masterClrMapping/>
  </p:clrMapOvr>
  <mc:AlternateContent xmlns:mc="http://schemas.openxmlformats.org/markup-compatibility/2006" xmlns:p14="http://schemas.microsoft.com/office/powerpoint/2010/main">
    <mc:Choice Requires="p14">
      <p:transition p14:dur="0" advTm="48106"/>
    </mc:Choice>
    <mc:Fallback xmlns="">
      <p:transition advTm="4810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Box 2">
            <a:extLst>
              <a:ext uri="{FF2B5EF4-FFF2-40B4-BE49-F238E27FC236}">
                <a16:creationId xmlns:a16="http://schemas.microsoft.com/office/drawing/2014/main" id="{44C63F66-4614-D30B-8860-E57AA7B7480B}"/>
              </a:ext>
            </a:extLst>
          </p:cNvPr>
          <p:cNvSpPr txBox="1">
            <a:spLocks noChangeArrowheads="1"/>
          </p:cNvSpPr>
          <p:nvPr/>
        </p:nvSpPr>
        <p:spPr bwMode="auto">
          <a:xfrm>
            <a:off x="609601" y="1843548"/>
            <a:ext cx="3906982" cy="368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285750" indent="-285750">
              <a:lnSpc>
                <a:spcPct val="100000"/>
              </a:lnSpc>
              <a:spcBef>
                <a:spcPct val="0"/>
              </a:spcBef>
            </a:pPr>
            <a:r>
              <a:rPr lang="en-US" altLang="en-US" sz="1600" dirty="0">
                <a:latin typeface="Arial" panose="020B0604020202020204" pitchFamily="34" charset="0"/>
              </a:rPr>
              <a:t>Complement is a central homeotic and immune defense system of the human organism and related vertebrates.</a:t>
            </a:r>
          </a:p>
          <a:p>
            <a:pPr marL="285750" indent="-285750">
              <a:lnSpc>
                <a:spcPct val="100000"/>
              </a:lnSpc>
              <a:spcBef>
                <a:spcPct val="0"/>
              </a:spcBef>
            </a:pPr>
            <a:endParaRPr lang="en-US" altLang="en-US" sz="1600" dirty="0">
              <a:latin typeface="Arial" panose="020B0604020202020204" pitchFamily="34" charset="0"/>
            </a:endParaRPr>
          </a:p>
          <a:p>
            <a:pPr marL="285750" indent="-285750">
              <a:lnSpc>
                <a:spcPct val="100000"/>
              </a:lnSpc>
              <a:spcBef>
                <a:spcPct val="0"/>
              </a:spcBef>
            </a:pPr>
            <a:r>
              <a:rPr lang="en-US" altLang="en-US" sz="1600" dirty="0">
                <a:latin typeface="Arial" panose="020B0604020202020204" pitchFamily="34" charset="0"/>
              </a:rPr>
              <a:t>Complement consists of four major circuits one activation step and three connected effector levels.</a:t>
            </a:r>
          </a:p>
        </p:txBody>
      </p:sp>
      <p:sp>
        <p:nvSpPr>
          <p:cNvPr id="231427" name="TextBox 3">
            <a:extLst>
              <a:ext uri="{FF2B5EF4-FFF2-40B4-BE49-F238E27FC236}">
                <a16:creationId xmlns:a16="http://schemas.microsoft.com/office/drawing/2014/main" id="{DBAD6D89-44D8-153D-D8D7-8DF8C8AF9296}"/>
              </a:ext>
            </a:extLst>
          </p:cNvPr>
          <p:cNvSpPr txBox="1">
            <a:spLocks noChangeArrowheads="1"/>
          </p:cNvSpPr>
          <p:nvPr/>
        </p:nvSpPr>
        <p:spPr bwMode="auto">
          <a:xfrm>
            <a:off x="2159000" y="4889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endParaRPr lang="en-US" altLang="en-US" sz="1000">
              <a:latin typeface="Arial" panose="020B0604020202020204" pitchFamily="34" charset="0"/>
            </a:endParaRPr>
          </a:p>
        </p:txBody>
      </p:sp>
      <p:sp>
        <p:nvSpPr>
          <p:cNvPr id="231428" name="TextBox 4">
            <a:extLst>
              <a:ext uri="{FF2B5EF4-FFF2-40B4-BE49-F238E27FC236}">
                <a16:creationId xmlns:a16="http://schemas.microsoft.com/office/drawing/2014/main" id="{4DC4459F-3E68-3D15-DAA3-5BCBC7AA484C}"/>
              </a:ext>
            </a:extLst>
          </p:cNvPr>
          <p:cNvSpPr txBox="1">
            <a:spLocks noChangeArrowheads="1"/>
          </p:cNvSpPr>
          <p:nvPr/>
        </p:nvSpPr>
        <p:spPr bwMode="auto">
          <a:xfrm>
            <a:off x="2159000" y="5270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000" b="1">
                <a:latin typeface="Arial" panose="020B0604020202020204" pitchFamily="34" charset="0"/>
              </a:rPr>
              <a:t> </a:t>
            </a:r>
          </a:p>
        </p:txBody>
      </p:sp>
      <p:sp>
        <p:nvSpPr>
          <p:cNvPr id="231430" name="Title 6">
            <a:extLst>
              <a:ext uri="{FF2B5EF4-FFF2-40B4-BE49-F238E27FC236}">
                <a16:creationId xmlns:a16="http://schemas.microsoft.com/office/drawing/2014/main" id="{5B878538-CA49-904B-7F91-1C348581EAA5}"/>
              </a:ext>
            </a:extLst>
          </p:cNvPr>
          <p:cNvSpPr>
            <a:spLocks noGrp="1"/>
          </p:cNvSpPr>
          <p:nvPr>
            <p:ph type="title"/>
          </p:nvPr>
        </p:nvSpPr>
        <p:spPr>
          <a:xfrm>
            <a:off x="609601" y="199506"/>
            <a:ext cx="3906982" cy="1644042"/>
          </a:xfrm>
        </p:spPr>
        <p:txBody>
          <a:bodyPr>
            <a:normAutofit/>
          </a:bodyPr>
          <a:lstStyle/>
          <a:p>
            <a:r>
              <a:rPr lang="en-US" altLang="en-US" sz="2800" dirty="0"/>
              <a:t>Human Complement  Activation and Amplification</a:t>
            </a:r>
          </a:p>
        </p:txBody>
      </p:sp>
      <p:grpSp>
        <p:nvGrpSpPr>
          <p:cNvPr id="3" name="Group 2">
            <a:extLst>
              <a:ext uri="{FF2B5EF4-FFF2-40B4-BE49-F238E27FC236}">
                <a16:creationId xmlns:a16="http://schemas.microsoft.com/office/drawing/2014/main" id="{FF0C31DE-A01C-5C2E-5AA3-A20C3D8311D5}"/>
              </a:ext>
            </a:extLst>
          </p:cNvPr>
          <p:cNvGrpSpPr/>
          <p:nvPr/>
        </p:nvGrpSpPr>
        <p:grpSpPr>
          <a:xfrm>
            <a:off x="4655572" y="629356"/>
            <a:ext cx="7271403" cy="5599287"/>
            <a:chOff x="3086100" y="1099105"/>
            <a:chExt cx="6019800" cy="4635500"/>
          </a:xfrm>
        </p:grpSpPr>
        <p:pic>
          <p:nvPicPr>
            <p:cNvPr id="231425" name="Picture 1">
              <a:extLst>
                <a:ext uri="{FF2B5EF4-FFF2-40B4-BE49-F238E27FC236}">
                  <a16:creationId xmlns:a16="http://schemas.microsoft.com/office/drawing/2014/main" id="{C476C8EC-624A-1545-B6E4-BB6725CC4C9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6100" y="1099105"/>
              <a:ext cx="60198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32" name="TextBox 1">
              <a:extLst>
                <a:ext uri="{FF2B5EF4-FFF2-40B4-BE49-F238E27FC236}">
                  <a16:creationId xmlns:a16="http://schemas.microsoft.com/office/drawing/2014/main" id="{FEA6FD99-3783-ACD7-DC01-A6A793877892}"/>
                </a:ext>
              </a:extLst>
            </p:cNvPr>
            <p:cNvSpPr txBox="1">
              <a:spLocks noChangeArrowheads="1"/>
            </p:cNvSpPr>
            <p:nvPr/>
          </p:nvSpPr>
          <p:spPr bwMode="auto">
            <a:xfrm>
              <a:off x="3086100" y="4244758"/>
              <a:ext cx="995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US" altLang="en-US" sz="1200" b="1" dirty="0">
                  <a:solidFill>
                    <a:srgbClr val="FF0000"/>
                  </a:solidFill>
                  <a:latin typeface="Arial" panose="020B0604020202020204" pitchFamily="34" charset="0"/>
                </a:rPr>
                <a:t>Thrombin</a:t>
              </a:r>
            </a:p>
          </p:txBody>
        </p:sp>
        <p:sp>
          <p:nvSpPr>
            <p:cNvPr id="16" name="Right Arrow 15">
              <a:extLst>
                <a:ext uri="{FF2B5EF4-FFF2-40B4-BE49-F238E27FC236}">
                  <a16:creationId xmlns:a16="http://schemas.microsoft.com/office/drawing/2014/main" id="{550D620C-19A8-CED9-41DF-D9931061E6BD}"/>
                </a:ext>
              </a:extLst>
            </p:cNvPr>
            <p:cNvSpPr/>
            <p:nvPr/>
          </p:nvSpPr>
          <p:spPr>
            <a:xfrm>
              <a:off x="3812759" y="4322306"/>
              <a:ext cx="190500" cy="989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55BFFF98-1811-C9FC-3656-C1215D28027F}"/>
                </a:ext>
              </a:extLst>
            </p:cNvPr>
            <p:cNvSpPr txBox="1"/>
            <p:nvPr/>
          </p:nvSpPr>
          <p:spPr>
            <a:xfrm>
              <a:off x="8353426" y="4557713"/>
              <a:ext cx="385763" cy="254000"/>
            </a:xfrm>
            <a:prstGeom prst="rect">
              <a:avLst/>
            </a:prstGeom>
            <a:noFill/>
          </p:spPr>
          <p:txBody>
            <a:bodyPr>
              <a:spAutoFit/>
            </a:bodyPr>
            <a:lstStyle/>
            <a:p>
              <a:pPr>
                <a:defRPr/>
              </a:pPr>
              <a:r>
                <a:rPr lang="en-US" sz="1050" b="1">
                  <a:ea typeface="ヒラギノ角ゴ Pro W3" charset="-128"/>
                </a:rPr>
                <a:t>TF</a:t>
              </a:r>
            </a:p>
          </p:txBody>
        </p:sp>
        <p:cxnSp>
          <p:nvCxnSpPr>
            <p:cNvPr id="4" name="Straight Arrow Connector 3">
              <a:extLst>
                <a:ext uri="{FF2B5EF4-FFF2-40B4-BE49-F238E27FC236}">
                  <a16:creationId xmlns:a16="http://schemas.microsoft.com/office/drawing/2014/main" id="{CA09BAA0-41F4-D06C-0201-9BA32CD84DF1}"/>
                </a:ext>
              </a:extLst>
            </p:cNvPr>
            <p:cNvCxnSpPr/>
            <p:nvPr/>
          </p:nvCxnSpPr>
          <p:spPr>
            <a:xfrm flipH="1">
              <a:off x="8196263" y="4554538"/>
              <a:ext cx="157162" cy="131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1CF4050-AA13-52EB-BB58-FB3746D215A3}"/>
                </a:ext>
              </a:extLst>
            </p:cNvPr>
            <p:cNvCxnSpPr/>
            <p:nvPr/>
          </p:nvCxnSpPr>
          <p:spPr>
            <a:xfrm>
              <a:off x="8353425" y="4686300"/>
              <a:ext cx="12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1A494DCB-8F61-A5C4-03C4-4CCA2BC5A2CD}"/>
              </a:ext>
            </a:extLst>
          </p:cNvPr>
          <p:cNvSpPr>
            <a:spLocks noGrp="1"/>
          </p:cNvSpPr>
          <p:nvPr>
            <p:ph type="ftr" sz="quarter" idx="3"/>
          </p:nvPr>
        </p:nvSpPr>
        <p:spPr/>
        <p:txBody>
          <a:bodyPr/>
          <a:lstStyle/>
          <a:p>
            <a:r>
              <a:rPr lang="en-US"/>
              <a:t>Zipfel PF, et al. </a:t>
            </a:r>
            <a:r>
              <a:rPr lang="en-US" i="1"/>
              <a:t>Mol Immunol. </a:t>
            </a:r>
            <a:r>
              <a:rPr lang="en-US"/>
              <a:t>2013;56(3):152-60.</a:t>
            </a:r>
          </a:p>
        </p:txBody>
      </p:sp>
    </p:spTree>
    <p:extLst>
      <p:ext uri="{BB962C8B-B14F-4D97-AF65-F5344CB8AC3E}">
        <p14:creationId xmlns:p14="http://schemas.microsoft.com/office/powerpoint/2010/main" val="3832791336"/>
      </p:ext>
    </p:extLst>
  </p:cSld>
  <p:clrMapOvr>
    <a:masterClrMapping/>
  </p:clrMapOvr>
  <mc:AlternateContent xmlns:mc="http://schemas.openxmlformats.org/markup-compatibility/2006" xmlns:p14="http://schemas.microsoft.com/office/powerpoint/2010/main">
    <mc:Choice Requires="p14">
      <p:transition p14:dur="0" advTm="53910"/>
    </mc:Choice>
    <mc:Fallback xmlns="">
      <p:transition advTm="539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4"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sp>
        <p:nvSpPr>
          <p:cNvPr id="2" name="Footer Placeholder 1">
            <a:extLst>
              <a:ext uri="{FF2B5EF4-FFF2-40B4-BE49-F238E27FC236}">
                <a16:creationId xmlns:a16="http://schemas.microsoft.com/office/drawing/2014/main" id="{CDB7FB6C-3E5E-A3AB-89BA-833E4B5CFF9A}"/>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sp>
        <p:nvSpPr>
          <p:cNvPr id="238652" name="TextBox 49">
            <a:extLst>
              <a:ext uri="{FF2B5EF4-FFF2-40B4-BE49-F238E27FC236}">
                <a16:creationId xmlns:a16="http://schemas.microsoft.com/office/drawing/2014/main" id="{A669BC61-BF21-DE80-F4BA-05D1BB0E749C}"/>
              </a:ext>
            </a:extLst>
          </p:cNvPr>
          <p:cNvSpPr txBox="1">
            <a:spLocks noChangeArrowheads="1"/>
          </p:cNvSpPr>
          <p:nvPr/>
        </p:nvSpPr>
        <p:spPr bwMode="auto">
          <a:xfrm>
            <a:off x="1592264" y="5334000"/>
            <a:ext cx="23161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C5a</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Potent proinflammatory</a:t>
            </a:r>
            <a:br>
              <a:rPr lang="en-US" altLang="en-US" sz="1100" b="1">
                <a:solidFill>
                  <a:srgbClr val="F7AC47"/>
                </a:solidFill>
                <a:latin typeface="Arial Narrow"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 anaphylatoxin</a:t>
            </a:r>
          </a:p>
        </p:txBody>
      </p:sp>
      <p:sp>
        <p:nvSpPr>
          <p:cNvPr id="238653" name="TextBox 11">
            <a:extLst>
              <a:ext uri="{FF2B5EF4-FFF2-40B4-BE49-F238E27FC236}">
                <a16:creationId xmlns:a16="http://schemas.microsoft.com/office/drawing/2014/main" id="{E6744872-5B8D-A5E0-D709-57940E15A70A}"/>
              </a:ext>
            </a:extLst>
          </p:cNvPr>
          <p:cNvSpPr txBox="1">
            <a:spLocks noChangeArrowheads="1"/>
          </p:cNvSpPr>
          <p:nvPr/>
        </p:nvSpPr>
        <p:spPr bwMode="auto">
          <a:xfrm>
            <a:off x="1635126" y="4483100"/>
            <a:ext cx="231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C5b-9</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Membrane attack complex</a:t>
            </a:r>
          </a:p>
        </p:txBody>
      </p:sp>
      <p:pic>
        <p:nvPicPr>
          <p:cNvPr id="238654" name="Picture 40">
            <a:extLst>
              <a:ext uri="{FF2B5EF4-FFF2-40B4-BE49-F238E27FC236}">
                <a16:creationId xmlns:a16="http://schemas.microsoft.com/office/drawing/2014/main" id="{62643256-F831-5367-5D37-66C57B6320B8}"/>
              </a:ext>
            </a:extLst>
          </p:cNvPr>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7871" y="3775075"/>
            <a:ext cx="1166452" cy="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55" name="Picture 41" descr="XIVIVO_5b.png">
            <a:extLst>
              <a:ext uri="{FF2B5EF4-FFF2-40B4-BE49-F238E27FC236}">
                <a16:creationId xmlns:a16="http://schemas.microsoft.com/office/drawing/2014/main" id="{2BB9FB64-DF33-1B20-F1CB-23B791910C40}"/>
              </a:ext>
            </a:extLst>
          </p:cNvPr>
          <p:cNvPicPr preferRelativeResize="0">
            <a:picLocks noChangeAspect="1"/>
          </p:cNvPicPr>
          <p:nvPr/>
        </p:nvPicPr>
        <p:blipFill>
          <a:blip r:embed="rId5">
            <a:extLst>
              <a:ext uri="{28A0092B-C50C-407E-A947-70E740481C1C}">
                <a14:useLocalDpi xmlns:a14="http://schemas.microsoft.com/office/drawing/2010/main" val="0"/>
              </a:ext>
            </a:extLst>
          </a:blip>
          <a:srcRect l="19876" t="80621" r="68620" b="5829"/>
          <a:stretch>
            <a:fillRect/>
          </a:stretch>
        </p:blipFill>
        <p:spPr bwMode="auto">
          <a:xfrm>
            <a:off x="2628011" y="5129643"/>
            <a:ext cx="243895" cy="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6"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cxnSp>
        <p:nvCxnSpPr>
          <p:cNvPr id="62" name="Straight Arrow Connector 61">
            <a:extLst>
              <a:ext uri="{FF2B5EF4-FFF2-40B4-BE49-F238E27FC236}">
                <a16:creationId xmlns:a16="http://schemas.microsoft.com/office/drawing/2014/main" id="{5CF62AA7-C606-D297-BE45-4A53FF3E99AA}"/>
              </a:ext>
            </a:extLst>
          </p:cNvPr>
          <p:cNvCxnSpPr>
            <a:cxnSpLocks/>
          </p:cNvCxnSpPr>
          <p:nvPr/>
        </p:nvCxnSpPr>
        <p:spPr>
          <a:xfrm>
            <a:off x="1952864" y="5490297"/>
            <a:ext cx="5688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E961D9C-8FBE-F927-DF9A-13B1183DD3F9}"/>
              </a:ext>
            </a:extLst>
          </p:cNvPr>
          <p:cNvCxnSpPr>
            <a:cxnSpLocks/>
          </p:cNvCxnSpPr>
          <p:nvPr/>
        </p:nvCxnSpPr>
        <p:spPr>
          <a:xfrm>
            <a:off x="2042264" y="4184718"/>
            <a:ext cx="32069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05144-617C-F910-18E9-449597A9B9F0}"/>
              </a:ext>
            </a:extLst>
          </p:cNvPr>
          <p:cNvCxnSpPr>
            <a:cxnSpLocks/>
          </p:cNvCxnSpPr>
          <p:nvPr/>
        </p:nvCxnSpPr>
        <p:spPr>
          <a:xfrm>
            <a:off x="1952864" y="3806825"/>
            <a:ext cx="0" cy="16919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451B14-3A0A-C1E6-BE01-6463454589A3}"/>
              </a:ext>
            </a:extLst>
          </p:cNvPr>
          <p:cNvCxnSpPr>
            <a:cxnSpLocks/>
          </p:cNvCxnSpPr>
          <p:nvPr/>
        </p:nvCxnSpPr>
        <p:spPr>
          <a:xfrm>
            <a:off x="2050124" y="3804162"/>
            <a:ext cx="0" cy="3831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Footer Placeholder 1">
            <a:extLst>
              <a:ext uri="{FF2B5EF4-FFF2-40B4-BE49-F238E27FC236}">
                <a16:creationId xmlns:a16="http://schemas.microsoft.com/office/drawing/2014/main" id="{BCF024F8-000E-117C-65E9-79BF5B0B804B}"/>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extLst>
      <p:ext uri="{BB962C8B-B14F-4D97-AF65-F5344CB8AC3E}">
        <p14:creationId xmlns:p14="http://schemas.microsoft.com/office/powerpoint/2010/main" val="2921501617"/>
      </p:ext>
    </p:ext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sp>
        <p:nvSpPr>
          <p:cNvPr id="238652" name="TextBox 49">
            <a:extLst>
              <a:ext uri="{FF2B5EF4-FFF2-40B4-BE49-F238E27FC236}">
                <a16:creationId xmlns:a16="http://schemas.microsoft.com/office/drawing/2014/main" id="{A669BC61-BF21-DE80-F4BA-05D1BB0E749C}"/>
              </a:ext>
            </a:extLst>
          </p:cNvPr>
          <p:cNvSpPr txBox="1">
            <a:spLocks noChangeArrowheads="1"/>
          </p:cNvSpPr>
          <p:nvPr/>
        </p:nvSpPr>
        <p:spPr bwMode="auto">
          <a:xfrm>
            <a:off x="1592264" y="5334000"/>
            <a:ext cx="23161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C5a</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Potent proinflammatory</a:t>
            </a:r>
            <a:br>
              <a:rPr lang="en-US" altLang="en-US" sz="1100" b="1">
                <a:solidFill>
                  <a:srgbClr val="F7AC47"/>
                </a:solidFill>
                <a:latin typeface="Arial Narrow"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 anaphylatoxin</a:t>
            </a:r>
          </a:p>
        </p:txBody>
      </p:sp>
      <p:sp>
        <p:nvSpPr>
          <p:cNvPr id="238653" name="TextBox 11">
            <a:extLst>
              <a:ext uri="{FF2B5EF4-FFF2-40B4-BE49-F238E27FC236}">
                <a16:creationId xmlns:a16="http://schemas.microsoft.com/office/drawing/2014/main" id="{E6744872-5B8D-A5E0-D709-57940E15A70A}"/>
              </a:ext>
            </a:extLst>
          </p:cNvPr>
          <p:cNvSpPr txBox="1">
            <a:spLocks noChangeArrowheads="1"/>
          </p:cNvSpPr>
          <p:nvPr/>
        </p:nvSpPr>
        <p:spPr bwMode="auto">
          <a:xfrm>
            <a:off x="1635126" y="4483100"/>
            <a:ext cx="231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C5b-9</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Membrane attack complex</a:t>
            </a:r>
          </a:p>
        </p:txBody>
      </p:sp>
      <p:pic>
        <p:nvPicPr>
          <p:cNvPr id="238654" name="Picture 40">
            <a:extLst>
              <a:ext uri="{FF2B5EF4-FFF2-40B4-BE49-F238E27FC236}">
                <a16:creationId xmlns:a16="http://schemas.microsoft.com/office/drawing/2014/main" id="{62643256-F831-5367-5D37-66C57B6320B8}"/>
              </a:ext>
            </a:extLst>
          </p:cNvPr>
          <p:cNvPicPr preferRelativeResize="0">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7871" y="3775075"/>
            <a:ext cx="1166452" cy="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55" name="Picture 41" descr="XIVIVO_5b.png">
            <a:extLst>
              <a:ext uri="{FF2B5EF4-FFF2-40B4-BE49-F238E27FC236}">
                <a16:creationId xmlns:a16="http://schemas.microsoft.com/office/drawing/2014/main" id="{2BB9FB64-DF33-1B20-F1CB-23B791910C40}"/>
              </a:ext>
            </a:extLst>
          </p:cNvPr>
          <p:cNvPicPr preferRelativeResize="0">
            <a:picLocks noChangeAspect="1"/>
          </p:cNvPicPr>
          <p:nvPr/>
        </p:nvPicPr>
        <p:blipFill>
          <a:blip r:embed="rId5">
            <a:extLst>
              <a:ext uri="{28A0092B-C50C-407E-A947-70E740481C1C}">
                <a14:useLocalDpi xmlns:a14="http://schemas.microsoft.com/office/drawing/2010/main" val="0"/>
              </a:ext>
            </a:extLst>
          </a:blip>
          <a:srcRect l="19876" t="80621" r="68620" b="5829"/>
          <a:stretch>
            <a:fillRect/>
          </a:stretch>
        </p:blipFill>
        <p:spPr bwMode="auto">
          <a:xfrm>
            <a:off x="2628011" y="5129643"/>
            <a:ext cx="243895" cy="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6"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cxnSp>
        <p:nvCxnSpPr>
          <p:cNvPr id="62" name="Straight Arrow Connector 61">
            <a:extLst>
              <a:ext uri="{FF2B5EF4-FFF2-40B4-BE49-F238E27FC236}">
                <a16:creationId xmlns:a16="http://schemas.microsoft.com/office/drawing/2014/main" id="{5CF62AA7-C606-D297-BE45-4A53FF3E99AA}"/>
              </a:ext>
            </a:extLst>
          </p:cNvPr>
          <p:cNvCxnSpPr>
            <a:cxnSpLocks/>
          </p:cNvCxnSpPr>
          <p:nvPr/>
        </p:nvCxnSpPr>
        <p:spPr>
          <a:xfrm>
            <a:off x="1952864" y="5490297"/>
            <a:ext cx="5688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E961D9C-8FBE-F927-DF9A-13B1183DD3F9}"/>
              </a:ext>
            </a:extLst>
          </p:cNvPr>
          <p:cNvCxnSpPr>
            <a:cxnSpLocks/>
          </p:cNvCxnSpPr>
          <p:nvPr/>
        </p:nvCxnSpPr>
        <p:spPr>
          <a:xfrm>
            <a:off x="2042264" y="4184718"/>
            <a:ext cx="32069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05144-617C-F910-18E9-449597A9B9F0}"/>
              </a:ext>
            </a:extLst>
          </p:cNvPr>
          <p:cNvCxnSpPr>
            <a:cxnSpLocks/>
          </p:cNvCxnSpPr>
          <p:nvPr/>
        </p:nvCxnSpPr>
        <p:spPr>
          <a:xfrm>
            <a:off x="1952864" y="3806825"/>
            <a:ext cx="0" cy="16919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451B14-3A0A-C1E6-BE01-6463454589A3}"/>
              </a:ext>
            </a:extLst>
          </p:cNvPr>
          <p:cNvCxnSpPr>
            <a:cxnSpLocks/>
          </p:cNvCxnSpPr>
          <p:nvPr/>
        </p:nvCxnSpPr>
        <p:spPr>
          <a:xfrm>
            <a:off x="2050124" y="3804162"/>
            <a:ext cx="0" cy="3831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EA33BFE-98B5-DA9F-1289-9B84A5F57100}"/>
              </a:ext>
            </a:extLst>
          </p:cNvPr>
          <p:cNvCxnSpPr>
            <a:cxnSpLocks/>
          </p:cNvCxnSpPr>
          <p:nvPr/>
        </p:nvCxnSpPr>
        <p:spPr>
          <a:xfrm flipH="1">
            <a:off x="3334474" y="411570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115C152-49EB-6D9E-E20F-2860208475F7}"/>
              </a:ext>
            </a:extLst>
          </p:cNvPr>
          <p:cNvCxnSpPr>
            <a:cxnSpLocks/>
          </p:cNvCxnSpPr>
          <p:nvPr/>
        </p:nvCxnSpPr>
        <p:spPr>
          <a:xfrm flipH="1">
            <a:off x="3738563" y="2415093"/>
            <a:ext cx="5231" cy="17063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DBF880-1C0A-A73E-36B8-6FD4915A906F}"/>
              </a:ext>
            </a:extLst>
          </p:cNvPr>
          <p:cNvCxnSpPr>
            <a:cxnSpLocks/>
          </p:cNvCxnSpPr>
          <p:nvPr/>
        </p:nvCxnSpPr>
        <p:spPr>
          <a:xfrm>
            <a:off x="3743794" y="2417531"/>
            <a:ext cx="7725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38607" name="Group 238606">
            <a:extLst>
              <a:ext uri="{FF2B5EF4-FFF2-40B4-BE49-F238E27FC236}">
                <a16:creationId xmlns:a16="http://schemas.microsoft.com/office/drawing/2014/main" id="{BCBB09E1-1EF8-5200-3ECB-6C87107A2AE0}"/>
              </a:ext>
            </a:extLst>
          </p:cNvPr>
          <p:cNvGrpSpPr/>
          <p:nvPr/>
        </p:nvGrpSpPr>
        <p:grpSpPr>
          <a:xfrm>
            <a:off x="4562475" y="2000250"/>
            <a:ext cx="2014538" cy="884238"/>
            <a:chOff x="4562475" y="2000250"/>
            <a:chExt cx="2014538" cy="884238"/>
          </a:xfrm>
        </p:grpSpPr>
        <p:sp>
          <p:nvSpPr>
            <p:cNvPr id="137" name="Rectangle 136">
              <a:extLst>
                <a:ext uri="{FF2B5EF4-FFF2-40B4-BE49-F238E27FC236}">
                  <a16:creationId xmlns:a16="http://schemas.microsoft.com/office/drawing/2014/main" id="{696E22B5-1A0E-3C80-EEF2-8371E5763819}"/>
                </a:ext>
              </a:extLst>
            </p:cNvPr>
            <p:cNvSpPr/>
            <p:nvPr/>
          </p:nvSpPr>
          <p:spPr bwMode="auto">
            <a:xfrm>
              <a:off x="4562475" y="2005013"/>
              <a:ext cx="2014538" cy="87947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38649" name="Picture 52" descr="XIVIVO_Lysis.png">
              <a:extLst>
                <a:ext uri="{FF2B5EF4-FFF2-40B4-BE49-F238E27FC236}">
                  <a16:creationId xmlns:a16="http://schemas.microsoft.com/office/drawing/2014/main" id="{706F5E77-EAA3-952D-6844-0ED90C0C1AE6}"/>
                </a:ext>
              </a:extLst>
            </p:cNvPr>
            <p:cNvPicPr preferRelativeResize="0">
              <a:picLocks noChangeAspect="1"/>
            </p:cNvPicPr>
            <p:nvPr/>
          </p:nvPicPr>
          <p:blipFill>
            <a:blip r:embed="rId7">
              <a:extLst>
                <a:ext uri="{28A0092B-C50C-407E-A947-70E740481C1C}">
                  <a14:useLocalDpi xmlns:a14="http://schemas.microsoft.com/office/drawing/2010/main" val="0"/>
                </a:ext>
              </a:extLst>
            </a:blip>
            <a:srcRect l="35074" t="3960"/>
            <a:stretch>
              <a:fillRect/>
            </a:stretch>
          </p:blipFill>
          <p:spPr bwMode="auto">
            <a:xfrm>
              <a:off x="5866373" y="2000250"/>
              <a:ext cx="642056" cy="7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51" name="TextBox 137">
              <a:extLst>
                <a:ext uri="{FF2B5EF4-FFF2-40B4-BE49-F238E27FC236}">
                  <a16:creationId xmlns:a16="http://schemas.microsoft.com/office/drawing/2014/main" id="{32D4CDD7-BDAF-D695-0E3E-16AAC9962170}"/>
                </a:ext>
              </a:extLst>
            </p:cNvPr>
            <p:cNvSpPr txBox="1">
              <a:spLocks noChangeArrowheads="1"/>
            </p:cNvSpPr>
            <p:nvPr/>
          </p:nvSpPr>
          <p:spPr bwMode="auto">
            <a:xfrm>
              <a:off x="4578350" y="2270125"/>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err="1">
                  <a:latin typeface="Arial" panose="020B0604020202020204" pitchFamily="34" charset="0"/>
                  <a:cs typeface="Arial" panose="020B0604020202020204" pitchFamily="34" charset="0"/>
                </a:rPr>
                <a:t>Hemolysis</a:t>
              </a:r>
              <a:endParaRPr lang="en-GB" altLang="en-US" sz="1600" b="1">
                <a:latin typeface="Arial" panose="020B0604020202020204" pitchFamily="34" charset="0"/>
                <a:cs typeface="Arial" panose="020B0604020202020204" pitchFamily="34" charset="0"/>
              </a:endParaRPr>
            </a:p>
          </p:txBody>
        </p:sp>
      </p:grpSp>
      <p:sp>
        <p:nvSpPr>
          <p:cNvPr id="24" name="Footer Placeholder 1">
            <a:extLst>
              <a:ext uri="{FF2B5EF4-FFF2-40B4-BE49-F238E27FC236}">
                <a16:creationId xmlns:a16="http://schemas.microsoft.com/office/drawing/2014/main" id="{BA843B6C-9C1C-1ED0-48BD-7912C76D0CCA}"/>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extLst>
      <p:ext uri="{BB962C8B-B14F-4D97-AF65-F5344CB8AC3E}">
        <p14:creationId xmlns:p14="http://schemas.microsoft.com/office/powerpoint/2010/main" val="3766758734"/>
      </p:ext>
    </p:ext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FDC30001-8C8C-40D6-2240-8C5C8493DDD8}"/>
              </a:ext>
            </a:extLst>
          </p:cNvPr>
          <p:cNvSpPr/>
          <p:nvPr/>
        </p:nvSpPr>
        <p:spPr bwMode="auto">
          <a:xfrm>
            <a:off x="5459413" y="5010150"/>
            <a:ext cx="1165225"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1" name="Rectangle 100">
            <a:extLst>
              <a:ext uri="{FF2B5EF4-FFF2-40B4-BE49-F238E27FC236}">
                <a16:creationId xmlns:a16="http://schemas.microsoft.com/office/drawing/2014/main" id="{638572DF-64B5-6A02-D98F-FE38909C4514}"/>
              </a:ext>
            </a:extLst>
          </p:cNvPr>
          <p:cNvSpPr/>
          <p:nvPr/>
        </p:nvSpPr>
        <p:spPr bwMode="auto">
          <a:xfrm>
            <a:off x="5459413" y="4206875"/>
            <a:ext cx="1165225" cy="776288"/>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1" name="Rectangle 90">
            <a:extLst>
              <a:ext uri="{FF2B5EF4-FFF2-40B4-BE49-F238E27FC236}">
                <a16:creationId xmlns:a16="http://schemas.microsoft.com/office/drawing/2014/main" id="{B6568176-3C86-802D-55A4-5791B97CA02D}"/>
              </a:ext>
            </a:extLst>
          </p:cNvPr>
          <p:cNvSpPr/>
          <p:nvPr/>
        </p:nvSpPr>
        <p:spPr bwMode="auto">
          <a:xfrm>
            <a:off x="4113213" y="5026025"/>
            <a:ext cx="998537" cy="54292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0" name="Rectangle 89">
            <a:extLst>
              <a:ext uri="{FF2B5EF4-FFF2-40B4-BE49-F238E27FC236}">
                <a16:creationId xmlns:a16="http://schemas.microsoft.com/office/drawing/2014/main" id="{92BC6DCD-0051-C0AF-8B53-63710C5979C9}"/>
              </a:ext>
            </a:extLst>
          </p:cNvPr>
          <p:cNvSpPr/>
          <p:nvPr/>
        </p:nvSpPr>
        <p:spPr bwMode="auto">
          <a:xfrm>
            <a:off x="4113213" y="4176713"/>
            <a:ext cx="998537" cy="820737"/>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3" name="TextBox 141">
            <a:extLst>
              <a:ext uri="{FF2B5EF4-FFF2-40B4-BE49-F238E27FC236}">
                <a16:creationId xmlns:a16="http://schemas.microsoft.com/office/drawing/2014/main" id="{BC1A601D-6591-9105-2AA0-ED8375E616C4}"/>
              </a:ext>
            </a:extLst>
          </p:cNvPr>
          <p:cNvSpPr txBox="1">
            <a:spLocks noChangeArrowheads="1"/>
          </p:cNvSpPr>
          <p:nvPr/>
        </p:nvSpPr>
        <p:spPr bwMode="auto">
          <a:xfrm>
            <a:off x="5429250" y="4170363"/>
            <a:ext cx="1354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ts val="600"/>
              </a:spcBef>
              <a:buNone/>
            </a:pPr>
            <a:r>
              <a:rPr lang="en-GB" altLang="en-US" sz="1100" b="1">
                <a:latin typeface="Arial" panose="020B0604020202020204" pitchFamily="34" charset="0"/>
                <a:cs typeface="Arial" panose="020B0604020202020204" pitchFamily="34" charset="0"/>
              </a:rPr>
              <a:t>Fibrinogen cleavage</a:t>
            </a:r>
          </a:p>
          <a:p>
            <a:pPr>
              <a:lnSpc>
                <a:spcPct val="100000"/>
              </a:lnSpc>
              <a:spcBef>
                <a:spcPts val="600"/>
              </a:spcBef>
              <a:buNone/>
            </a:pPr>
            <a:r>
              <a:rPr lang="en-GB" altLang="en-US" sz="1100" b="1">
                <a:latin typeface="Arial" panose="020B0604020202020204" pitchFamily="34" charset="0"/>
                <a:cs typeface="Arial" panose="020B0604020202020204" pitchFamily="34" charset="0"/>
              </a:rPr>
              <a:t>Platelet aggregation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DFF3F7AF-F741-CBD9-7847-18B1A289C0A7}"/>
              </a:ext>
            </a:extLst>
          </p:cNvPr>
          <p:cNvSpPr/>
          <p:nvPr/>
        </p:nvSpPr>
        <p:spPr bwMode="auto">
          <a:xfrm>
            <a:off x="5462588" y="4308475"/>
            <a:ext cx="1136650" cy="139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0" name="Rectangle 139">
            <a:extLst>
              <a:ext uri="{FF2B5EF4-FFF2-40B4-BE49-F238E27FC236}">
                <a16:creationId xmlns:a16="http://schemas.microsoft.com/office/drawing/2014/main" id="{198691A9-08C3-5A6B-A63D-5E748DE13274}"/>
              </a:ext>
            </a:extLst>
          </p:cNvPr>
          <p:cNvSpPr/>
          <p:nvPr/>
        </p:nvSpPr>
        <p:spPr bwMode="auto">
          <a:xfrm>
            <a:off x="4057650" y="4300538"/>
            <a:ext cx="968374" cy="138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668" name="TextBox 142">
            <a:extLst>
              <a:ext uri="{FF2B5EF4-FFF2-40B4-BE49-F238E27FC236}">
                <a16:creationId xmlns:a16="http://schemas.microsoft.com/office/drawing/2014/main" id="{FF75770E-5955-0CD2-6111-5353AB319CD0}"/>
              </a:ext>
            </a:extLst>
          </p:cNvPr>
          <p:cNvSpPr txBox="1">
            <a:spLocks noChangeArrowheads="1"/>
          </p:cNvSpPr>
          <p:nvPr/>
        </p:nvSpPr>
        <p:spPr bwMode="auto">
          <a:xfrm>
            <a:off x="4286250" y="4376738"/>
            <a:ext cx="9191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Platelet activation</a:t>
            </a:r>
            <a:br>
              <a:rPr lang="en-GB" altLang="en-US" sz="1100" b="1">
                <a:latin typeface="Arial" panose="020B0604020202020204" pitchFamily="34" charset="0"/>
                <a:cs typeface="Arial" panose="020B0604020202020204" pitchFamily="34" charset="0"/>
              </a:rPr>
            </a:br>
            <a:endParaRPr lang="en-GB" altLang="en-US" sz="1100" b="1">
              <a:latin typeface="Arial" panose="020B0604020202020204" pitchFamily="34" charset="0"/>
              <a:cs typeface="Arial" panose="020B0604020202020204" pitchFamily="34" charset="0"/>
            </a:endParaRPr>
          </a:p>
        </p:txBody>
      </p:sp>
      <p:pic>
        <p:nvPicPr>
          <p:cNvPr id="23" name="Picture 74" descr="XIVIVO_Platelets.png">
            <a:extLst>
              <a:ext uri="{FF2B5EF4-FFF2-40B4-BE49-F238E27FC236}">
                <a16:creationId xmlns:a16="http://schemas.microsoft.com/office/drawing/2014/main" id="{FCBC8573-07D9-84FA-7335-A40E3A2D474D}"/>
              </a:ext>
            </a:extLst>
          </p:cNvPr>
          <p:cNvPicPr preferRelativeResize="0">
            <a:picLocks noChangeAspect="1"/>
          </p:cNvPicPr>
          <p:nvPr/>
        </p:nvPicPr>
        <p:blipFill rotWithShape="1">
          <a:blip r:embed="rId4"/>
          <a:srcRect l="58045" t="6724" r="13031" b="26608"/>
          <a:stretch/>
        </p:blipFill>
        <p:spPr bwMode="auto">
          <a:xfrm>
            <a:off x="6118021" y="4334125"/>
            <a:ext cx="518958" cy="460267"/>
          </a:xfrm>
          <a:prstGeom prst="ellipse">
            <a:avLst/>
          </a:prstGeom>
        </p:spPr>
      </p:pic>
      <p:pic>
        <p:nvPicPr>
          <p:cNvPr id="77" name="Picture 76" descr="XIVIVO_Leuko.png">
            <a:extLst>
              <a:ext uri="{FF2B5EF4-FFF2-40B4-BE49-F238E27FC236}">
                <a16:creationId xmlns:a16="http://schemas.microsoft.com/office/drawing/2014/main" id="{4A4650A1-3B02-D944-5E4F-B86872C614D0}"/>
              </a:ext>
            </a:extLst>
          </p:cNvPr>
          <p:cNvPicPr preferRelativeResize="0">
            <a:picLocks noChangeAspect="1"/>
          </p:cNvPicPr>
          <p:nvPr/>
        </p:nvPicPr>
        <p:blipFill rotWithShape="1">
          <a:blip r:embed="rId5" cstate="print"/>
          <a:srcRect l="7510" t="30326" r="53682" b="4403"/>
          <a:stretch/>
        </p:blipFill>
        <p:spPr bwMode="auto">
          <a:xfrm rot="20700000">
            <a:off x="4064459" y="5068009"/>
            <a:ext cx="283875" cy="212284"/>
          </a:xfrm>
          <a:prstGeom prst="ellipse">
            <a:avLst/>
          </a:prstGeom>
        </p:spPr>
      </p:pic>
      <p:pic>
        <p:nvPicPr>
          <p:cNvPr id="81" name="Picture 80" descr="XIVIVO_Leuko.png">
            <a:extLst>
              <a:ext uri="{FF2B5EF4-FFF2-40B4-BE49-F238E27FC236}">
                <a16:creationId xmlns:a16="http://schemas.microsoft.com/office/drawing/2014/main" id="{07D4E3AE-E77C-A38B-87E7-8FD9C1D52EC1}"/>
              </a:ext>
            </a:extLst>
          </p:cNvPr>
          <p:cNvPicPr preferRelativeResize="0">
            <a:picLocks noChangeAspect="1"/>
          </p:cNvPicPr>
          <p:nvPr/>
        </p:nvPicPr>
        <p:blipFill rotWithShape="1">
          <a:blip r:embed="rId5" cstate="print"/>
          <a:srcRect l="7510" t="30326" r="53682" b="4403"/>
          <a:stretch/>
        </p:blipFill>
        <p:spPr bwMode="auto">
          <a:xfrm flipH="1">
            <a:off x="4138292" y="5278013"/>
            <a:ext cx="283875" cy="212284"/>
          </a:xfrm>
          <a:prstGeom prst="ellipse">
            <a:avLst/>
          </a:prstGeom>
        </p:spPr>
      </p:pic>
      <p:pic>
        <p:nvPicPr>
          <p:cNvPr id="95" name="Picture 94" descr="XIVIVO_Platelets.png">
            <a:extLst>
              <a:ext uri="{FF2B5EF4-FFF2-40B4-BE49-F238E27FC236}">
                <a16:creationId xmlns:a16="http://schemas.microsoft.com/office/drawing/2014/main" id="{BEF0EC97-57B4-3FD4-2CE7-0ED74DE50714}"/>
              </a:ext>
            </a:extLst>
          </p:cNvPr>
          <p:cNvPicPr preferRelativeResize="0">
            <a:picLocks noChangeAspect="1"/>
          </p:cNvPicPr>
          <p:nvPr/>
        </p:nvPicPr>
        <p:blipFill rotWithShape="1">
          <a:blip r:embed="rId6" cstate="print"/>
          <a:srcRect l="42635" t="17592" r="39563" b="40150"/>
          <a:stretch/>
        </p:blipFill>
        <p:spPr bwMode="auto">
          <a:xfrm rot="18900000">
            <a:off x="4259961" y="4460026"/>
            <a:ext cx="93968" cy="239420"/>
          </a:xfrm>
          <a:prstGeom prst="ellipse">
            <a:avLst/>
          </a:prstGeom>
          <a:effectLst>
            <a:glow rad="63500">
              <a:schemeClr val="accent3">
                <a:satMod val="175000"/>
                <a:alpha val="40000"/>
              </a:schemeClr>
            </a:glow>
          </a:effectLst>
        </p:spPr>
      </p:pic>
      <p:pic>
        <p:nvPicPr>
          <p:cNvPr id="110" name="Picture 109" descr="XIVIVO_Platelets.png">
            <a:extLst>
              <a:ext uri="{FF2B5EF4-FFF2-40B4-BE49-F238E27FC236}">
                <a16:creationId xmlns:a16="http://schemas.microsoft.com/office/drawing/2014/main" id="{1446EDDB-5BE7-8251-4096-E39510AA7198}"/>
              </a:ext>
            </a:extLst>
          </p:cNvPr>
          <p:cNvPicPr preferRelativeResize="0">
            <a:picLocks noChangeAspect="1"/>
          </p:cNvPicPr>
          <p:nvPr/>
        </p:nvPicPr>
        <p:blipFill rotWithShape="1">
          <a:blip r:embed="rId7" cstate="print"/>
          <a:srcRect l="42635" t="17592" r="39563" b="40150"/>
          <a:stretch/>
        </p:blipFill>
        <p:spPr bwMode="auto">
          <a:xfrm rot="10800000">
            <a:off x="4192973" y="4241124"/>
            <a:ext cx="161844" cy="370589"/>
          </a:xfrm>
          <a:prstGeom prst="ellipse">
            <a:avLst/>
          </a:prstGeom>
          <a:effectLst>
            <a:glow rad="63500">
              <a:schemeClr val="accent3">
                <a:satMod val="175000"/>
                <a:alpha val="40000"/>
              </a:schemeClr>
            </a:glow>
          </a:effectLst>
        </p:spPr>
      </p:pic>
      <p:pic>
        <p:nvPicPr>
          <p:cNvPr id="111" name="Picture 110" descr="XIVIVO_Platelets.png">
            <a:extLst>
              <a:ext uri="{FF2B5EF4-FFF2-40B4-BE49-F238E27FC236}">
                <a16:creationId xmlns:a16="http://schemas.microsoft.com/office/drawing/2014/main" id="{A9BA067B-4664-D854-77E4-A94AF8A8B8D8}"/>
              </a:ext>
            </a:extLst>
          </p:cNvPr>
          <p:cNvPicPr preferRelativeResize="0">
            <a:picLocks noChangeAspect="1"/>
          </p:cNvPicPr>
          <p:nvPr/>
        </p:nvPicPr>
        <p:blipFill rotWithShape="1">
          <a:blip r:embed="rId8"/>
          <a:srcRect l="42635" t="17592" r="39563" b="40150"/>
          <a:stretch/>
        </p:blipFill>
        <p:spPr bwMode="auto">
          <a:xfrm rot="18900000">
            <a:off x="4100768" y="4454473"/>
            <a:ext cx="140533" cy="235615"/>
          </a:xfrm>
          <a:prstGeom prst="ellipse">
            <a:avLst/>
          </a:prstGeom>
          <a:effectLst>
            <a:glow rad="63500">
              <a:schemeClr val="accent3">
                <a:satMod val="175000"/>
                <a:alpha val="40000"/>
              </a:schemeClr>
            </a:glow>
          </a:effectLst>
        </p:spPr>
      </p:pic>
      <p:pic>
        <p:nvPicPr>
          <p:cNvPr id="117" name="Picture 116" descr="XIVIVO_Platelets.png">
            <a:extLst>
              <a:ext uri="{FF2B5EF4-FFF2-40B4-BE49-F238E27FC236}">
                <a16:creationId xmlns:a16="http://schemas.microsoft.com/office/drawing/2014/main" id="{261A7782-A81E-A381-5CA8-4D39FC4BAA46}"/>
              </a:ext>
            </a:extLst>
          </p:cNvPr>
          <p:cNvPicPr preferRelativeResize="0">
            <a:picLocks noChangeAspect="1"/>
          </p:cNvPicPr>
          <p:nvPr/>
        </p:nvPicPr>
        <p:blipFill rotWithShape="1">
          <a:blip r:embed="rId9" cstate="print"/>
          <a:srcRect l="42635" t="17592" r="39563" b="40150"/>
          <a:stretch/>
        </p:blipFill>
        <p:spPr bwMode="auto">
          <a:xfrm rot="18000000">
            <a:off x="4120994" y="4685424"/>
            <a:ext cx="235907" cy="235513"/>
          </a:xfrm>
          <a:prstGeom prst="ellipse">
            <a:avLst/>
          </a:prstGeom>
          <a:effectLst>
            <a:glow rad="63500">
              <a:schemeClr val="accent3">
                <a:satMod val="175000"/>
                <a:alpha val="40000"/>
              </a:schemeClr>
            </a:glow>
          </a:effectLst>
        </p:spPr>
      </p:pic>
      <p:sp>
        <p:nvSpPr>
          <p:cNvPr id="238677" name="Rectangle 6">
            <a:extLst>
              <a:ext uri="{FF2B5EF4-FFF2-40B4-BE49-F238E27FC236}">
                <a16:creationId xmlns:a16="http://schemas.microsoft.com/office/drawing/2014/main" id="{BE08D7EF-DBA6-940C-C4A7-3BE7FDA5640C}"/>
              </a:ext>
            </a:extLst>
          </p:cNvPr>
          <p:cNvSpPr>
            <a:spLocks noChangeArrowheads="1"/>
          </p:cNvSpPr>
          <p:nvPr/>
        </p:nvSpPr>
        <p:spPr bwMode="auto">
          <a:xfrm>
            <a:off x="4310063" y="5067300"/>
            <a:ext cx="8842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100" b="1">
                <a:latin typeface="Arial" panose="020B0604020202020204" pitchFamily="34" charset="0"/>
                <a:cs typeface="Arial" panose="020B0604020202020204" pitchFamily="34" charset="0"/>
              </a:rPr>
              <a:t>Leukocyte</a:t>
            </a:r>
            <a:br>
              <a:rPr lang="en-US" altLang="en-US" sz="1100" b="1">
                <a:latin typeface="Arial" panose="020B0604020202020204" pitchFamily="34" charset="0"/>
                <a:cs typeface="Arial" panose="020B0604020202020204" pitchFamily="34" charset="0"/>
              </a:rPr>
            </a:br>
            <a:r>
              <a:rPr lang="en-US" altLang="en-US" sz="1100" b="1">
                <a:latin typeface="Arial" panose="020B0604020202020204" pitchFamily="34" charset="0"/>
                <a:cs typeface="Arial" panose="020B0604020202020204" pitchFamily="34" charset="0"/>
              </a:rPr>
              <a:t>activation</a:t>
            </a:r>
          </a:p>
        </p:txBody>
      </p:sp>
      <p:sp>
        <p:nvSpPr>
          <p:cNvPr id="238678" name="TextBox 91">
            <a:extLst>
              <a:ext uri="{FF2B5EF4-FFF2-40B4-BE49-F238E27FC236}">
                <a16:creationId xmlns:a16="http://schemas.microsoft.com/office/drawing/2014/main" id="{11E5A0E3-710C-5A7C-8938-CCBA013F88F8}"/>
              </a:ext>
            </a:extLst>
          </p:cNvPr>
          <p:cNvSpPr txBox="1">
            <a:spLocks noChangeArrowheads="1"/>
          </p:cNvSpPr>
          <p:nvPr/>
        </p:nvSpPr>
        <p:spPr bwMode="auto">
          <a:xfrm>
            <a:off x="5459413" y="5054600"/>
            <a:ext cx="1354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100" b="1">
                <a:latin typeface="Arial" panose="020B0604020202020204" pitchFamily="34" charset="0"/>
                <a:cs typeface="Arial" panose="020B0604020202020204" pitchFamily="34" charset="0"/>
              </a:rPr>
              <a:t>Cytokine</a:t>
            </a:r>
            <a:br>
              <a:rPr lang="en-GB" altLang="en-US" sz="1100" b="1">
                <a:latin typeface="Arial" panose="020B0604020202020204" pitchFamily="34" charset="0"/>
                <a:cs typeface="Arial" panose="020B0604020202020204" pitchFamily="34" charset="0"/>
              </a:rPr>
            </a:br>
            <a:r>
              <a:rPr lang="en-GB" altLang="en-US" sz="1100" b="1">
                <a:latin typeface="Arial" panose="020B0604020202020204" pitchFamily="34" charset="0"/>
                <a:cs typeface="Arial" panose="020B0604020202020204" pitchFamily="34" charset="0"/>
              </a:rPr>
              <a:t>release</a:t>
            </a:r>
          </a:p>
        </p:txBody>
      </p:sp>
      <p:sp>
        <p:nvSpPr>
          <p:cNvPr id="20" name="Oval 19">
            <a:extLst>
              <a:ext uri="{FF2B5EF4-FFF2-40B4-BE49-F238E27FC236}">
                <a16:creationId xmlns:a16="http://schemas.microsoft.com/office/drawing/2014/main" id="{A6807AC1-3BF7-880C-4D3C-2DD468ED4F1F}"/>
              </a:ext>
            </a:extLst>
          </p:cNvPr>
          <p:cNvSpPr/>
          <p:nvPr/>
        </p:nvSpPr>
        <p:spPr bwMode="auto">
          <a:xfrm>
            <a:off x="6342064" y="5086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5" name="Oval 104">
            <a:extLst>
              <a:ext uri="{FF2B5EF4-FFF2-40B4-BE49-F238E27FC236}">
                <a16:creationId xmlns:a16="http://schemas.microsoft.com/office/drawing/2014/main" id="{D0D6FE2D-B1A7-783F-436F-25D8748F7CCD}"/>
              </a:ext>
            </a:extLst>
          </p:cNvPr>
          <p:cNvSpPr/>
          <p:nvPr/>
        </p:nvSpPr>
        <p:spPr bwMode="auto">
          <a:xfrm>
            <a:off x="6375400" y="5116513"/>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6" name="Oval 105">
            <a:extLst>
              <a:ext uri="{FF2B5EF4-FFF2-40B4-BE49-F238E27FC236}">
                <a16:creationId xmlns:a16="http://schemas.microsoft.com/office/drawing/2014/main" id="{781231FE-4E3D-F9BE-B129-E20E4F0FF0B6}"/>
              </a:ext>
            </a:extLst>
          </p:cNvPr>
          <p:cNvSpPr/>
          <p:nvPr/>
        </p:nvSpPr>
        <p:spPr bwMode="auto">
          <a:xfrm>
            <a:off x="6415088" y="51562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7" name="Oval 106">
            <a:extLst>
              <a:ext uri="{FF2B5EF4-FFF2-40B4-BE49-F238E27FC236}">
                <a16:creationId xmlns:a16="http://schemas.microsoft.com/office/drawing/2014/main" id="{C797EF3A-C989-FA79-571B-5B4795DB1105}"/>
              </a:ext>
            </a:extLst>
          </p:cNvPr>
          <p:cNvSpPr/>
          <p:nvPr/>
        </p:nvSpPr>
        <p:spPr bwMode="auto">
          <a:xfrm>
            <a:off x="6332538" y="515937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8" name="Oval 107">
            <a:extLst>
              <a:ext uri="{FF2B5EF4-FFF2-40B4-BE49-F238E27FC236}">
                <a16:creationId xmlns:a16="http://schemas.microsoft.com/office/drawing/2014/main" id="{0788F878-22DB-9131-A927-FFC9A91406DF}"/>
              </a:ext>
            </a:extLst>
          </p:cNvPr>
          <p:cNvSpPr/>
          <p:nvPr/>
        </p:nvSpPr>
        <p:spPr bwMode="auto">
          <a:xfrm>
            <a:off x="6269038" y="51149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9" name="Oval 108">
            <a:extLst>
              <a:ext uri="{FF2B5EF4-FFF2-40B4-BE49-F238E27FC236}">
                <a16:creationId xmlns:a16="http://schemas.microsoft.com/office/drawing/2014/main" id="{47FE8A58-D50F-EEF0-4AD9-9133B2B5E4CF}"/>
              </a:ext>
            </a:extLst>
          </p:cNvPr>
          <p:cNvSpPr/>
          <p:nvPr/>
        </p:nvSpPr>
        <p:spPr bwMode="auto">
          <a:xfrm>
            <a:off x="6321425" y="50990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 name="Oval 111">
            <a:extLst>
              <a:ext uri="{FF2B5EF4-FFF2-40B4-BE49-F238E27FC236}">
                <a16:creationId xmlns:a16="http://schemas.microsoft.com/office/drawing/2014/main" id="{A6355FBD-A480-BBD7-D8BB-59EB07C11834}"/>
              </a:ext>
            </a:extLst>
          </p:cNvPr>
          <p:cNvSpPr/>
          <p:nvPr/>
        </p:nvSpPr>
        <p:spPr bwMode="auto">
          <a:xfrm>
            <a:off x="6299200" y="51593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3" name="Oval 112">
            <a:extLst>
              <a:ext uri="{FF2B5EF4-FFF2-40B4-BE49-F238E27FC236}">
                <a16:creationId xmlns:a16="http://schemas.microsoft.com/office/drawing/2014/main" id="{70F38883-919D-7387-78A5-032EFB73F38D}"/>
              </a:ext>
            </a:extLst>
          </p:cNvPr>
          <p:cNvSpPr/>
          <p:nvPr/>
        </p:nvSpPr>
        <p:spPr bwMode="auto">
          <a:xfrm>
            <a:off x="6421438" y="50815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Oval 113">
            <a:extLst>
              <a:ext uri="{FF2B5EF4-FFF2-40B4-BE49-F238E27FC236}">
                <a16:creationId xmlns:a16="http://schemas.microsoft.com/office/drawing/2014/main" id="{3CE712AD-5722-E155-82AF-8B74D162E435}"/>
              </a:ext>
            </a:extLst>
          </p:cNvPr>
          <p:cNvSpPr/>
          <p:nvPr/>
        </p:nvSpPr>
        <p:spPr bwMode="auto">
          <a:xfrm>
            <a:off x="6453188" y="51117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8" name="Oval 117">
            <a:extLst>
              <a:ext uri="{FF2B5EF4-FFF2-40B4-BE49-F238E27FC236}">
                <a16:creationId xmlns:a16="http://schemas.microsoft.com/office/drawing/2014/main" id="{F053C3FD-C898-CB06-CCA7-D066455B239A}"/>
              </a:ext>
            </a:extLst>
          </p:cNvPr>
          <p:cNvSpPr/>
          <p:nvPr/>
        </p:nvSpPr>
        <p:spPr bwMode="auto">
          <a:xfrm>
            <a:off x="6494463" y="51514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9" name="Oval 118">
            <a:extLst>
              <a:ext uri="{FF2B5EF4-FFF2-40B4-BE49-F238E27FC236}">
                <a16:creationId xmlns:a16="http://schemas.microsoft.com/office/drawing/2014/main" id="{3E279B07-9002-AF83-8CFF-3AF83F9B0A1B}"/>
              </a:ext>
            </a:extLst>
          </p:cNvPr>
          <p:cNvSpPr/>
          <p:nvPr/>
        </p:nvSpPr>
        <p:spPr bwMode="auto">
          <a:xfrm>
            <a:off x="6410325" y="51546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0" name="Oval 119">
            <a:extLst>
              <a:ext uri="{FF2B5EF4-FFF2-40B4-BE49-F238E27FC236}">
                <a16:creationId xmlns:a16="http://schemas.microsoft.com/office/drawing/2014/main" id="{637DB1F4-9E48-5703-4F9F-ACBA88C78A12}"/>
              </a:ext>
            </a:extLst>
          </p:cNvPr>
          <p:cNvSpPr/>
          <p:nvPr/>
        </p:nvSpPr>
        <p:spPr bwMode="auto">
          <a:xfrm>
            <a:off x="6348413" y="51101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1" name="Oval 120">
            <a:extLst>
              <a:ext uri="{FF2B5EF4-FFF2-40B4-BE49-F238E27FC236}">
                <a16:creationId xmlns:a16="http://schemas.microsoft.com/office/drawing/2014/main" id="{2FD0B99A-786D-E6C1-56AC-DAD6213CA378}"/>
              </a:ext>
            </a:extLst>
          </p:cNvPr>
          <p:cNvSpPr/>
          <p:nvPr/>
        </p:nvSpPr>
        <p:spPr bwMode="auto">
          <a:xfrm>
            <a:off x="6400800" y="509428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2" name="Oval 121">
            <a:extLst>
              <a:ext uri="{FF2B5EF4-FFF2-40B4-BE49-F238E27FC236}">
                <a16:creationId xmlns:a16="http://schemas.microsoft.com/office/drawing/2014/main" id="{936183BD-37CF-CEEB-8631-45C76971FF0F}"/>
              </a:ext>
            </a:extLst>
          </p:cNvPr>
          <p:cNvSpPr/>
          <p:nvPr/>
        </p:nvSpPr>
        <p:spPr bwMode="auto">
          <a:xfrm>
            <a:off x="6378575" y="51530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4" name="Oval 123">
            <a:extLst>
              <a:ext uri="{FF2B5EF4-FFF2-40B4-BE49-F238E27FC236}">
                <a16:creationId xmlns:a16="http://schemas.microsoft.com/office/drawing/2014/main" id="{1808CB17-B1B8-0A32-C18D-ABCE514579EE}"/>
              </a:ext>
            </a:extLst>
          </p:cNvPr>
          <p:cNvSpPr/>
          <p:nvPr/>
        </p:nvSpPr>
        <p:spPr bwMode="auto">
          <a:xfrm>
            <a:off x="6272213" y="5118100"/>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5" name="Oval 124">
            <a:extLst>
              <a:ext uri="{FF2B5EF4-FFF2-40B4-BE49-F238E27FC236}">
                <a16:creationId xmlns:a16="http://schemas.microsoft.com/office/drawing/2014/main" id="{79C764FA-4FEB-0563-C72E-886F2867AEC1}"/>
              </a:ext>
            </a:extLst>
          </p:cNvPr>
          <p:cNvSpPr/>
          <p:nvPr/>
        </p:nvSpPr>
        <p:spPr bwMode="auto">
          <a:xfrm>
            <a:off x="6303963" y="51466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6" name="Oval 125">
            <a:extLst>
              <a:ext uri="{FF2B5EF4-FFF2-40B4-BE49-F238E27FC236}">
                <a16:creationId xmlns:a16="http://schemas.microsoft.com/office/drawing/2014/main" id="{499FB1AF-7D72-748E-4BF0-611CCCE12A15}"/>
              </a:ext>
            </a:extLst>
          </p:cNvPr>
          <p:cNvSpPr/>
          <p:nvPr/>
        </p:nvSpPr>
        <p:spPr bwMode="auto">
          <a:xfrm>
            <a:off x="6345238" y="51863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7" name="Oval 126">
            <a:extLst>
              <a:ext uri="{FF2B5EF4-FFF2-40B4-BE49-F238E27FC236}">
                <a16:creationId xmlns:a16="http://schemas.microsoft.com/office/drawing/2014/main" id="{30C4FC05-B62A-82E3-F2A2-D9F3291C8F22}"/>
              </a:ext>
            </a:extLst>
          </p:cNvPr>
          <p:cNvSpPr/>
          <p:nvPr/>
        </p:nvSpPr>
        <p:spPr bwMode="auto">
          <a:xfrm>
            <a:off x="6261100" y="51911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8" name="Oval 127">
            <a:extLst>
              <a:ext uri="{FF2B5EF4-FFF2-40B4-BE49-F238E27FC236}">
                <a16:creationId xmlns:a16="http://schemas.microsoft.com/office/drawing/2014/main" id="{2934B588-B704-D79E-6565-5D442F976990}"/>
              </a:ext>
            </a:extLst>
          </p:cNvPr>
          <p:cNvSpPr/>
          <p:nvPr/>
        </p:nvSpPr>
        <p:spPr bwMode="auto">
          <a:xfrm>
            <a:off x="6199188" y="514508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9" name="Oval 128">
            <a:extLst>
              <a:ext uri="{FF2B5EF4-FFF2-40B4-BE49-F238E27FC236}">
                <a16:creationId xmlns:a16="http://schemas.microsoft.com/office/drawing/2014/main" id="{337CC510-4DAE-FA22-C5BD-93216344C2C9}"/>
              </a:ext>
            </a:extLst>
          </p:cNvPr>
          <p:cNvSpPr/>
          <p:nvPr/>
        </p:nvSpPr>
        <p:spPr bwMode="auto">
          <a:xfrm>
            <a:off x="6251575" y="51292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0" name="Oval 129">
            <a:extLst>
              <a:ext uri="{FF2B5EF4-FFF2-40B4-BE49-F238E27FC236}">
                <a16:creationId xmlns:a16="http://schemas.microsoft.com/office/drawing/2014/main" id="{7573EBCD-A256-066F-41B0-FE127F3E41EB}"/>
              </a:ext>
            </a:extLst>
          </p:cNvPr>
          <p:cNvSpPr/>
          <p:nvPr/>
        </p:nvSpPr>
        <p:spPr bwMode="auto">
          <a:xfrm>
            <a:off x="6229350"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1" name="Oval 130">
            <a:extLst>
              <a:ext uri="{FF2B5EF4-FFF2-40B4-BE49-F238E27FC236}">
                <a16:creationId xmlns:a16="http://schemas.microsoft.com/office/drawing/2014/main" id="{F96E155B-8060-67FF-FB4C-215553341088}"/>
              </a:ext>
            </a:extLst>
          </p:cNvPr>
          <p:cNvSpPr/>
          <p:nvPr/>
        </p:nvSpPr>
        <p:spPr bwMode="auto">
          <a:xfrm>
            <a:off x="6351588" y="51133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2" name="Oval 131">
            <a:extLst>
              <a:ext uri="{FF2B5EF4-FFF2-40B4-BE49-F238E27FC236}">
                <a16:creationId xmlns:a16="http://schemas.microsoft.com/office/drawing/2014/main" id="{1C17CCE8-5279-522F-8D93-0306BA8B9BE3}"/>
              </a:ext>
            </a:extLst>
          </p:cNvPr>
          <p:cNvSpPr/>
          <p:nvPr/>
        </p:nvSpPr>
        <p:spPr bwMode="auto">
          <a:xfrm>
            <a:off x="6383338" y="514191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3" name="Oval 132">
            <a:extLst>
              <a:ext uri="{FF2B5EF4-FFF2-40B4-BE49-F238E27FC236}">
                <a16:creationId xmlns:a16="http://schemas.microsoft.com/office/drawing/2014/main" id="{92146627-6BB5-0438-3F91-C68F1E17E781}"/>
              </a:ext>
            </a:extLst>
          </p:cNvPr>
          <p:cNvSpPr/>
          <p:nvPr/>
        </p:nvSpPr>
        <p:spPr bwMode="auto">
          <a:xfrm>
            <a:off x="6424613" y="5181600"/>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4" name="Oval 133">
            <a:extLst>
              <a:ext uri="{FF2B5EF4-FFF2-40B4-BE49-F238E27FC236}">
                <a16:creationId xmlns:a16="http://schemas.microsoft.com/office/drawing/2014/main" id="{C95C9055-015D-7999-AD1E-F119A5094EB3}"/>
              </a:ext>
            </a:extLst>
          </p:cNvPr>
          <p:cNvSpPr/>
          <p:nvPr/>
        </p:nvSpPr>
        <p:spPr bwMode="auto">
          <a:xfrm>
            <a:off x="6340475" y="518636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5" name="Oval 134">
            <a:extLst>
              <a:ext uri="{FF2B5EF4-FFF2-40B4-BE49-F238E27FC236}">
                <a16:creationId xmlns:a16="http://schemas.microsoft.com/office/drawing/2014/main" id="{780B37D7-9D1D-E241-FCF6-AC45CA2F2E7B}"/>
              </a:ext>
            </a:extLst>
          </p:cNvPr>
          <p:cNvSpPr/>
          <p:nvPr/>
        </p:nvSpPr>
        <p:spPr bwMode="auto">
          <a:xfrm>
            <a:off x="6278563" y="5140325"/>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6" name="Oval 135">
            <a:extLst>
              <a:ext uri="{FF2B5EF4-FFF2-40B4-BE49-F238E27FC236}">
                <a16:creationId xmlns:a16="http://schemas.microsoft.com/office/drawing/2014/main" id="{15BF57DA-BB43-021D-D63C-B4584BAE8AFA}"/>
              </a:ext>
            </a:extLst>
          </p:cNvPr>
          <p:cNvSpPr/>
          <p:nvPr/>
        </p:nvSpPr>
        <p:spPr bwMode="auto">
          <a:xfrm>
            <a:off x="6330950" y="5124450"/>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9" name="Oval 138">
            <a:extLst>
              <a:ext uri="{FF2B5EF4-FFF2-40B4-BE49-F238E27FC236}">
                <a16:creationId xmlns:a16="http://schemas.microsoft.com/office/drawing/2014/main" id="{B85A953A-BA78-ABCB-62CF-6A6096086EA6}"/>
              </a:ext>
            </a:extLst>
          </p:cNvPr>
          <p:cNvSpPr/>
          <p:nvPr/>
        </p:nvSpPr>
        <p:spPr bwMode="auto">
          <a:xfrm>
            <a:off x="6308725" y="5184775"/>
            <a:ext cx="17463"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1" name="Oval 140">
            <a:extLst>
              <a:ext uri="{FF2B5EF4-FFF2-40B4-BE49-F238E27FC236}">
                <a16:creationId xmlns:a16="http://schemas.microsoft.com/office/drawing/2014/main" id="{62BF3D9C-5599-705E-2088-29D3F1C054C3}"/>
              </a:ext>
            </a:extLst>
          </p:cNvPr>
          <p:cNvSpPr/>
          <p:nvPr/>
        </p:nvSpPr>
        <p:spPr bwMode="auto">
          <a:xfrm>
            <a:off x="6402388" y="5189538"/>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4" name="Oval 143">
            <a:extLst>
              <a:ext uri="{FF2B5EF4-FFF2-40B4-BE49-F238E27FC236}">
                <a16:creationId xmlns:a16="http://schemas.microsoft.com/office/drawing/2014/main" id="{4A407F98-C619-3F90-904C-171325738694}"/>
              </a:ext>
            </a:extLst>
          </p:cNvPr>
          <p:cNvSpPr/>
          <p:nvPr/>
        </p:nvSpPr>
        <p:spPr bwMode="auto">
          <a:xfrm>
            <a:off x="6435725" y="52181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5" name="Oval 144">
            <a:extLst>
              <a:ext uri="{FF2B5EF4-FFF2-40B4-BE49-F238E27FC236}">
                <a16:creationId xmlns:a16="http://schemas.microsoft.com/office/drawing/2014/main" id="{FBF5D7F4-758C-1FB1-FB3E-9569C01EEDFF}"/>
              </a:ext>
            </a:extLst>
          </p:cNvPr>
          <p:cNvSpPr/>
          <p:nvPr/>
        </p:nvSpPr>
        <p:spPr bwMode="auto">
          <a:xfrm>
            <a:off x="6475413" y="52578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6" name="Oval 145">
            <a:extLst>
              <a:ext uri="{FF2B5EF4-FFF2-40B4-BE49-F238E27FC236}">
                <a16:creationId xmlns:a16="http://schemas.microsoft.com/office/drawing/2014/main" id="{ECC757AC-D210-0921-797A-C1576681DE81}"/>
              </a:ext>
            </a:extLst>
          </p:cNvPr>
          <p:cNvSpPr/>
          <p:nvPr/>
        </p:nvSpPr>
        <p:spPr bwMode="auto">
          <a:xfrm>
            <a:off x="6392863" y="526256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7" name="Oval 146">
            <a:extLst>
              <a:ext uri="{FF2B5EF4-FFF2-40B4-BE49-F238E27FC236}">
                <a16:creationId xmlns:a16="http://schemas.microsoft.com/office/drawing/2014/main" id="{961BA63B-A5DC-AB1B-6AC7-ADAA3013497A}"/>
              </a:ext>
            </a:extLst>
          </p:cNvPr>
          <p:cNvSpPr/>
          <p:nvPr/>
        </p:nvSpPr>
        <p:spPr bwMode="auto">
          <a:xfrm>
            <a:off x="6329363" y="521652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8" name="Oval 147">
            <a:extLst>
              <a:ext uri="{FF2B5EF4-FFF2-40B4-BE49-F238E27FC236}">
                <a16:creationId xmlns:a16="http://schemas.microsoft.com/office/drawing/2014/main" id="{A181631E-8C70-3CC4-3A8C-28395A129306}"/>
              </a:ext>
            </a:extLst>
          </p:cNvPr>
          <p:cNvSpPr/>
          <p:nvPr/>
        </p:nvSpPr>
        <p:spPr bwMode="auto">
          <a:xfrm>
            <a:off x="6381750" y="52006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2" name="Oval 151">
            <a:extLst>
              <a:ext uri="{FF2B5EF4-FFF2-40B4-BE49-F238E27FC236}">
                <a16:creationId xmlns:a16="http://schemas.microsoft.com/office/drawing/2014/main" id="{83E7625F-1453-2AA3-96FD-14E9F4B2DB0A}"/>
              </a:ext>
            </a:extLst>
          </p:cNvPr>
          <p:cNvSpPr/>
          <p:nvPr/>
        </p:nvSpPr>
        <p:spPr bwMode="auto">
          <a:xfrm>
            <a:off x="6359525" y="526097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5" name="Oval 154">
            <a:extLst>
              <a:ext uri="{FF2B5EF4-FFF2-40B4-BE49-F238E27FC236}">
                <a16:creationId xmlns:a16="http://schemas.microsoft.com/office/drawing/2014/main" id="{573B94DD-D27E-7215-D4E2-A81396085906}"/>
              </a:ext>
            </a:extLst>
          </p:cNvPr>
          <p:cNvSpPr/>
          <p:nvPr/>
        </p:nvSpPr>
        <p:spPr bwMode="auto">
          <a:xfrm>
            <a:off x="6481763" y="5184775"/>
            <a:ext cx="17462"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6" name="Oval 155">
            <a:extLst>
              <a:ext uri="{FF2B5EF4-FFF2-40B4-BE49-F238E27FC236}">
                <a16:creationId xmlns:a16="http://schemas.microsoft.com/office/drawing/2014/main" id="{8C109667-B316-A802-5C6F-2B961BCA94C6}"/>
              </a:ext>
            </a:extLst>
          </p:cNvPr>
          <p:cNvSpPr/>
          <p:nvPr/>
        </p:nvSpPr>
        <p:spPr bwMode="auto">
          <a:xfrm>
            <a:off x="6513513" y="521335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7" name="Oval 156">
            <a:extLst>
              <a:ext uri="{FF2B5EF4-FFF2-40B4-BE49-F238E27FC236}">
                <a16:creationId xmlns:a16="http://schemas.microsoft.com/office/drawing/2014/main" id="{49EA6C8D-F8EC-DFAE-3E1D-A18A592C77FA}"/>
              </a:ext>
            </a:extLst>
          </p:cNvPr>
          <p:cNvSpPr/>
          <p:nvPr/>
        </p:nvSpPr>
        <p:spPr bwMode="auto">
          <a:xfrm>
            <a:off x="6554788" y="52530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8" name="Oval 157">
            <a:extLst>
              <a:ext uri="{FF2B5EF4-FFF2-40B4-BE49-F238E27FC236}">
                <a16:creationId xmlns:a16="http://schemas.microsoft.com/office/drawing/2014/main" id="{CD1A4088-EDEA-B674-0F57-92A4967E5BD7}"/>
              </a:ext>
            </a:extLst>
          </p:cNvPr>
          <p:cNvSpPr/>
          <p:nvPr/>
        </p:nvSpPr>
        <p:spPr bwMode="auto">
          <a:xfrm>
            <a:off x="6470650"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9" name="Oval 158">
            <a:extLst>
              <a:ext uri="{FF2B5EF4-FFF2-40B4-BE49-F238E27FC236}">
                <a16:creationId xmlns:a16="http://schemas.microsoft.com/office/drawing/2014/main" id="{7B9160A1-3B7C-6AE9-95AC-58E178394350}"/>
              </a:ext>
            </a:extLst>
          </p:cNvPr>
          <p:cNvSpPr/>
          <p:nvPr/>
        </p:nvSpPr>
        <p:spPr bwMode="auto">
          <a:xfrm>
            <a:off x="6408738" y="5211763"/>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0" name="Oval 159">
            <a:extLst>
              <a:ext uri="{FF2B5EF4-FFF2-40B4-BE49-F238E27FC236}">
                <a16:creationId xmlns:a16="http://schemas.microsoft.com/office/drawing/2014/main" id="{4184FD15-82D6-D730-B720-3A3BE01FD37C}"/>
              </a:ext>
            </a:extLst>
          </p:cNvPr>
          <p:cNvSpPr/>
          <p:nvPr/>
        </p:nvSpPr>
        <p:spPr bwMode="auto">
          <a:xfrm>
            <a:off x="6461125" y="5195888"/>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2" name="Oval 161">
            <a:extLst>
              <a:ext uri="{FF2B5EF4-FFF2-40B4-BE49-F238E27FC236}">
                <a16:creationId xmlns:a16="http://schemas.microsoft.com/office/drawing/2014/main" id="{52DEB8FA-6972-D272-85C9-9C8FA7C59863}"/>
              </a:ext>
            </a:extLst>
          </p:cNvPr>
          <p:cNvSpPr/>
          <p:nvPr/>
        </p:nvSpPr>
        <p:spPr bwMode="auto">
          <a:xfrm>
            <a:off x="6438900" y="5256213"/>
            <a:ext cx="19050"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3" name="Oval 162">
            <a:extLst>
              <a:ext uri="{FF2B5EF4-FFF2-40B4-BE49-F238E27FC236}">
                <a16:creationId xmlns:a16="http://schemas.microsoft.com/office/drawing/2014/main" id="{E3187F6C-E635-228C-E23A-7C6AA98C565A}"/>
              </a:ext>
            </a:extLst>
          </p:cNvPr>
          <p:cNvSpPr/>
          <p:nvPr/>
        </p:nvSpPr>
        <p:spPr bwMode="auto">
          <a:xfrm>
            <a:off x="6275388" y="5227638"/>
            <a:ext cx="17462"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4" name="Oval 163">
            <a:extLst>
              <a:ext uri="{FF2B5EF4-FFF2-40B4-BE49-F238E27FC236}">
                <a16:creationId xmlns:a16="http://schemas.microsoft.com/office/drawing/2014/main" id="{506387B3-C311-17A6-7F6F-9393DC5B2E55}"/>
              </a:ext>
            </a:extLst>
          </p:cNvPr>
          <p:cNvSpPr/>
          <p:nvPr/>
        </p:nvSpPr>
        <p:spPr bwMode="auto">
          <a:xfrm>
            <a:off x="6307138" y="525780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5" name="Oval 164">
            <a:extLst>
              <a:ext uri="{FF2B5EF4-FFF2-40B4-BE49-F238E27FC236}">
                <a16:creationId xmlns:a16="http://schemas.microsoft.com/office/drawing/2014/main" id="{9C2545C5-5096-EEAD-5C0C-D769BAF6DC13}"/>
              </a:ext>
            </a:extLst>
          </p:cNvPr>
          <p:cNvSpPr/>
          <p:nvPr/>
        </p:nvSpPr>
        <p:spPr bwMode="auto">
          <a:xfrm>
            <a:off x="6348413" y="529748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7" name="Oval 166">
            <a:extLst>
              <a:ext uri="{FF2B5EF4-FFF2-40B4-BE49-F238E27FC236}">
                <a16:creationId xmlns:a16="http://schemas.microsoft.com/office/drawing/2014/main" id="{9428FE79-1FE6-B279-32DB-69B391FDD581}"/>
              </a:ext>
            </a:extLst>
          </p:cNvPr>
          <p:cNvSpPr/>
          <p:nvPr/>
        </p:nvSpPr>
        <p:spPr bwMode="auto">
          <a:xfrm>
            <a:off x="6264276" y="5300663"/>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8" name="Oval 167">
            <a:extLst>
              <a:ext uri="{FF2B5EF4-FFF2-40B4-BE49-F238E27FC236}">
                <a16:creationId xmlns:a16="http://schemas.microsoft.com/office/drawing/2014/main" id="{4D5F290C-374A-6F57-7421-48E4EE81EF19}"/>
              </a:ext>
            </a:extLst>
          </p:cNvPr>
          <p:cNvSpPr/>
          <p:nvPr/>
        </p:nvSpPr>
        <p:spPr bwMode="auto">
          <a:xfrm>
            <a:off x="6202363" y="5256213"/>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9" name="Oval 168">
            <a:extLst>
              <a:ext uri="{FF2B5EF4-FFF2-40B4-BE49-F238E27FC236}">
                <a16:creationId xmlns:a16="http://schemas.microsoft.com/office/drawing/2014/main" id="{83EED2F3-FF0D-D3BF-E767-1033552A79D1}"/>
              </a:ext>
            </a:extLst>
          </p:cNvPr>
          <p:cNvSpPr/>
          <p:nvPr/>
        </p:nvSpPr>
        <p:spPr bwMode="auto">
          <a:xfrm>
            <a:off x="6254750" y="5240338"/>
            <a:ext cx="17463"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0" name="Oval 169">
            <a:extLst>
              <a:ext uri="{FF2B5EF4-FFF2-40B4-BE49-F238E27FC236}">
                <a16:creationId xmlns:a16="http://schemas.microsoft.com/office/drawing/2014/main" id="{C71CE775-34B2-C897-539A-5096A3028A3D}"/>
              </a:ext>
            </a:extLst>
          </p:cNvPr>
          <p:cNvSpPr/>
          <p:nvPr/>
        </p:nvSpPr>
        <p:spPr bwMode="auto">
          <a:xfrm>
            <a:off x="6232525" y="5299075"/>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1" name="Oval 170">
            <a:extLst>
              <a:ext uri="{FF2B5EF4-FFF2-40B4-BE49-F238E27FC236}">
                <a16:creationId xmlns:a16="http://schemas.microsoft.com/office/drawing/2014/main" id="{13C9BCCC-7DE3-9AB6-96D4-358F3E663EAC}"/>
              </a:ext>
            </a:extLst>
          </p:cNvPr>
          <p:cNvSpPr/>
          <p:nvPr/>
        </p:nvSpPr>
        <p:spPr bwMode="auto">
          <a:xfrm>
            <a:off x="6353175" y="5222875"/>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2" name="Oval 171">
            <a:extLst>
              <a:ext uri="{FF2B5EF4-FFF2-40B4-BE49-F238E27FC236}">
                <a16:creationId xmlns:a16="http://schemas.microsoft.com/office/drawing/2014/main" id="{B4C890D3-9B19-463D-058A-8406781C1909}"/>
              </a:ext>
            </a:extLst>
          </p:cNvPr>
          <p:cNvSpPr/>
          <p:nvPr/>
        </p:nvSpPr>
        <p:spPr bwMode="auto">
          <a:xfrm>
            <a:off x="6386513" y="5253038"/>
            <a:ext cx="17462" cy="17462"/>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3" name="Oval 172">
            <a:extLst>
              <a:ext uri="{FF2B5EF4-FFF2-40B4-BE49-F238E27FC236}">
                <a16:creationId xmlns:a16="http://schemas.microsoft.com/office/drawing/2014/main" id="{5280C663-9CAC-60A5-DAFF-06262047E1E4}"/>
              </a:ext>
            </a:extLst>
          </p:cNvPr>
          <p:cNvSpPr/>
          <p:nvPr/>
        </p:nvSpPr>
        <p:spPr bwMode="auto">
          <a:xfrm>
            <a:off x="6426200" y="5292725"/>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4" name="Oval 173">
            <a:extLst>
              <a:ext uri="{FF2B5EF4-FFF2-40B4-BE49-F238E27FC236}">
                <a16:creationId xmlns:a16="http://schemas.microsoft.com/office/drawing/2014/main" id="{965301C4-FCD4-4465-4CE2-414789DD07E8}"/>
              </a:ext>
            </a:extLst>
          </p:cNvPr>
          <p:cNvSpPr/>
          <p:nvPr/>
        </p:nvSpPr>
        <p:spPr bwMode="auto">
          <a:xfrm>
            <a:off x="6343650" y="5295900"/>
            <a:ext cx="19050"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5" name="Oval 174">
            <a:extLst>
              <a:ext uri="{FF2B5EF4-FFF2-40B4-BE49-F238E27FC236}">
                <a16:creationId xmlns:a16="http://schemas.microsoft.com/office/drawing/2014/main" id="{88AC672C-94B9-1FF9-5686-940CD4C86CFE}"/>
              </a:ext>
            </a:extLst>
          </p:cNvPr>
          <p:cNvSpPr/>
          <p:nvPr/>
        </p:nvSpPr>
        <p:spPr bwMode="auto">
          <a:xfrm>
            <a:off x="6280150" y="5251450"/>
            <a:ext cx="19050" cy="17463"/>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6" name="Oval 175">
            <a:extLst>
              <a:ext uri="{FF2B5EF4-FFF2-40B4-BE49-F238E27FC236}">
                <a16:creationId xmlns:a16="http://schemas.microsoft.com/office/drawing/2014/main" id="{2857D4FE-728F-EFFE-8853-1E3948C30482}"/>
              </a:ext>
            </a:extLst>
          </p:cNvPr>
          <p:cNvSpPr/>
          <p:nvPr/>
        </p:nvSpPr>
        <p:spPr bwMode="auto">
          <a:xfrm>
            <a:off x="6334125" y="5233988"/>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7" name="Oval 176">
            <a:extLst>
              <a:ext uri="{FF2B5EF4-FFF2-40B4-BE49-F238E27FC236}">
                <a16:creationId xmlns:a16="http://schemas.microsoft.com/office/drawing/2014/main" id="{AB14D64F-3BA8-BCA8-ABB2-6E5C1A21DC26}"/>
              </a:ext>
            </a:extLst>
          </p:cNvPr>
          <p:cNvSpPr/>
          <p:nvPr/>
        </p:nvSpPr>
        <p:spPr bwMode="auto">
          <a:xfrm>
            <a:off x="6311900" y="5294313"/>
            <a:ext cx="17463" cy="1905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38736" name="Group 20">
            <a:extLst>
              <a:ext uri="{FF2B5EF4-FFF2-40B4-BE49-F238E27FC236}">
                <a16:creationId xmlns:a16="http://schemas.microsoft.com/office/drawing/2014/main" id="{169BB1FA-FBC4-7D67-47F0-352F291BBB01}"/>
              </a:ext>
            </a:extLst>
          </p:cNvPr>
          <p:cNvGrpSpPr>
            <a:grpSpLocks/>
          </p:cNvGrpSpPr>
          <p:nvPr/>
        </p:nvGrpSpPr>
        <p:grpSpPr bwMode="auto">
          <a:xfrm rot="13156940">
            <a:off x="6166442" y="5216041"/>
            <a:ext cx="373914" cy="237225"/>
            <a:chOff x="4672362" y="5260024"/>
            <a:chExt cx="374025" cy="237203"/>
          </a:xfrm>
        </p:grpSpPr>
        <p:sp>
          <p:nvSpPr>
            <p:cNvPr id="178" name="Oval 177">
              <a:extLst>
                <a:ext uri="{FF2B5EF4-FFF2-40B4-BE49-F238E27FC236}">
                  <a16:creationId xmlns:a16="http://schemas.microsoft.com/office/drawing/2014/main" id="{3D6DD424-9A3E-FE28-6DDE-A877F521A657}"/>
                </a:ext>
              </a:extLst>
            </p:cNvPr>
            <p:cNvSpPr/>
            <p:nvPr/>
          </p:nvSpPr>
          <p:spPr>
            <a:xfrm>
              <a:off x="4817263" y="526123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9" name="Oval 178">
              <a:extLst>
                <a:ext uri="{FF2B5EF4-FFF2-40B4-BE49-F238E27FC236}">
                  <a16:creationId xmlns:a16="http://schemas.microsoft.com/office/drawing/2014/main" id="{6A89222C-2B45-1344-1A9E-82918E483845}"/>
                </a:ext>
              </a:extLst>
            </p:cNvPr>
            <p:cNvSpPr/>
            <p:nvPr/>
          </p:nvSpPr>
          <p:spPr>
            <a:xfrm>
              <a:off x="4913242" y="5239718"/>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2" name="Oval 181">
              <a:extLst>
                <a:ext uri="{FF2B5EF4-FFF2-40B4-BE49-F238E27FC236}">
                  <a16:creationId xmlns:a16="http://schemas.microsoft.com/office/drawing/2014/main" id="{5631A128-635B-3774-4505-3A7AC8A2160F}"/>
                </a:ext>
              </a:extLst>
            </p:cNvPr>
            <p:cNvSpPr/>
            <p:nvPr/>
          </p:nvSpPr>
          <p:spPr>
            <a:xfrm>
              <a:off x="4891667" y="532959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5" name="Oval 184">
              <a:extLst>
                <a:ext uri="{FF2B5EF4-FFF2-40B4-BE49-F238E27FC236}">
                  <a16:creationId xmlns:a16="http://schemas.microsoft.com/office/drawing/2014/main" id="{AA9884F4-EAE7-3CC5-9126-9BE039629818}"/>
                </a:ext>
              </a:extLst>
            </p:cNvPr>
            <p:cNvSpPr/>
            <p:nvPr/>
          </p:nvSpPr>
          <p:spPr>
            <a:xfrm>
              <a:off x="4877533" y="5330670"/>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6" name="Oval 185">
              <a:extLst>
                <a:ext uri="{FF2B5EF4-FFF2-40B4-BE49-F238E27FC236}">
                  <a16:creationId xmlns:a16="http://schemas.microsoft.com/office/drawing/2014/main" id="{8B8BD4F2-A76E-2096-559C-AC16F58B282B}"/>
                </a:ext>
              </a:extLst>
            </p:cNvPr>
            <p:cNvSpPr/>
            <p:nvPr/>
          </p:nvSpPr>
          <p:spPr>
            <a:xfrm>
              <a:off x="4747318" y="5283566"/>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8" name="Oval 187">
              <a:extLst>
                <a:ext uri="{FF2B5EF4-FFF2-40B4-BE49-F238E27FC236}">
                  <a16:creationId xmlns:a16="http://schemas.microsoft.com/office/drawing/2014/main" id="{9AC634EA-33BC-540C-F8C3-35378BCBAABF}"/>
                </a:ext>
              </a:extLst>
            </p:cNvPr>
            <p:cNvSpPr/>
            <p:nvPr/>
          </p:nvSpPr>
          <p:spPr>
            <a:xfrm>
              <a:off x="4850564" y="522170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9" name="Oval 188">
              <a:extLst>
                <a:ext uri="{FF2B5EF4-FFF2-40B4-BE49-F238E27FC236}">
                  <a16:creationId xmlns:a16="http://schemas.microsoft.com/office/drawing/2014/main" id="{C229E790-810F-DA70-7FE6-1DBAC91E231C}"/>
                </a:ext>
              </a:extLst>
            </p:cNvPr>
            <p:cNvSpPr/>
            <p:nvPr/>
          </p:nvSpPr>
          <p:spPr>
            <a:xfrm>
              <a:off x="4867608" y="5269477"/>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0" name="Oval 189">
              <a:extLst>
                <a:ext uri="{FF2B5EF4-FFF2-40B4-BE49-F238E27FC236}">
                  <a16:creationId xmlns:a16="http://schemas.microsoft.com/office/drawing/2014/main" id="{4464D7EB-7CE8-09FE-38BE-CC281C295413}"/>
                </a:ext>
              </a:extLst>
            </p:cNvPr>
            <p:cNvSpPr/>
            <p:nvPr/>
          </p:nvSpPr>
          <p:spPr>
            <a:xfrm>
              <a:off x="4898100" y="526053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1" name="Oval 190">
              <a:extLst>
                <a:ext uri="{FF2B5EF4-FFF2-40B4-BE49-F238E27FC236}">
                  <a16:creationId xmlns:a16="http://schemas.microsoft.com/office/drawing/2014/main" id="{8DBA25EF-B2AF-942D-BC60-8B4352CF2BE0}"/>
                </a:ext>
              </a:extLst>
            </p:cNvPr>
            <p:cNvSpPr/>
            <p:nvPr/>
          </p:nvSpPr>
          <p:spPr>
            <a:xfrm>
              <a:off x="5022359" y="5221335"/>
              <a:ext cx="17468"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2" name="Oval 191">
              <a:extLst>
                <a:ext uri="{FF2B5EF4-FFF2-40B4-BE49-F238E27FC236}">
                  <a16:creationId xmlns:a16="http://schemas.microsoft.com/office/drawing/2014/main" id="{4F860E07-62D9-70A2-6C11-55AC75EF1054}"/>
                </a:ext>
              </a:extLst>
            </p:cNvPr>
            <p:cNvSpPr/>
            <p:nvPr/>
          </p:nvSpPr>
          <p:spPr>
            <a:xfrm>
              <a:off x="4975801" y="531207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3" name="Oval 192">
              <a:extLst>
                <a:ext uri="{FF2B5EF4-FFF2-40B4-BE49-F238E27FC236}">
                  <a16:creationId xmlns:a16="http://schemas.microsoft.com/office/drawing/2014/main" id="{CCF56CF3-140F-093F-A583-12A0E4650209}"/>
                </a:ext>
              </a:extLst>
            </p:cNvPr>
            <p:cNvSpPr/>
            <p:nvPr/>
          </p:nvSpPr>
          <p:spPr>
            <a:xfrm>
              <a:off x="4984924" y="526993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4" name="Oval 193">
              <a:extLst>
                <a:ext uri="{FF2B5EF4-FFF2-40B4-BE49-F238E27FC236}">
                  <a16:creationId xmlns:a16="http://schemas.microsoft.com/office/drawing/2014/main" id="{B6D5CAA4-099F-8F72-AC78-D76506D1C06A}"/>
                </a:ext>
              </a:extLst>
            </p:cNvPr>
            <p:cNvSpPr/>
            <p:nvPr/>
          </p:nvSpPr>
          <p:spPr>
            <a:xfrm>
              <a:off x="4821506" y="5286480"/>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5" name="Oval 194">
              <a:extLst>
                <a:ext uri="{FF2B5EF4-FFF2-40B4-BE49-F238E27FC236}">
                  <a16:creationId xmlns:a16="http://schemas.microsoft.com/office/drawing/2014/main" id="{36CE8BA3-6535-E94C-AC48-378D312107D0}"/>
                </a:ext>
              </a:extLst>
            </p:cNvPr>
            <p:cNvSpPr/>
            <p:nvPr/>
          </p:nvSpPr>
          <p:spPr>
            <a:xfrm>
              <a:off x="4874356" y="5265824"/>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6" name="Oval 195">
              <a:extLst>
                <a:ext uri="{FF2B5EF4-FFF2-40B4-BE49-F238E27FC236}">
                  <a16:creationId xmlns:a16="http://schemas.microsoft.com/office/drawing/2014/main" id="{A0E88BCC-5E10-3E5B-C9DC-D28C5222C778}"/>
                </a:ext>
              </a:extLst>
            </p:cNvPr>
            <p:cNvSpPr/>
            <p:nvPr/>
          </p:nvSpPr>
          <p:spPr>
            <a:xfrm>
              <a:off x="4864683" y="533502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7" name="Oval 196">
              <a:extLst>
                <a:ext uri="{FF2B5EF4-FFF2-40B4-BE49-F238E27FC236}">
                  <a16:creationId xmlns:a16="http://schemas.microsoft.com/office/drawing/2014/main" id="{0FB16729-8687-E208-95AB-03BA5C78E9E2}"/>
                </a:ext>
              </a:extLst>
            </p:cNvPr>
            <p:cNvSpPr/>
            <p:nvPr/>
          </p:nvSpPr>
          <p:spPr>
            <a:xfrm>
              <a:off x="4749105" y="5288258"/>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8" name="Oval 197">
              <a:extLst>
                <a:ext uri="{FF2B5EF4-FFF2-40B4-BE49-F238E27FC236}">
                  <a16:creationId xmlns:a16="http://schemas.microsoft.com/office/drawing/2014/main" id="{44F36A5D-3446-BF82-1D26-5460ACB9D6BF}"/>
                </a:ext>
              </a:extLst>
            </p:cNvPr>
            <p:cNvSpPr/>
            <p:nvPr/>
          </p:nvSpPr>
          <p:spPr>
            <a:xfrm>
              <a:off x="4871183" y="5278859"/>
              <a:ext cx="17468"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9" name="Oval 198">
              <a:extLst>
                <a:ext uri="{FF2B5EF4-FFF2-40B4-BE49-F238E27FC236}">
                  <a16:creationId xmlns:a16="http://schemas.microsoft.com/office/drawing/2014/main" id="{55EB6DC7-BD7E-920B-0656-21EA1A8E94DE}"/>
                </a:ext>
              </a:extLst>
            </p:cNvPr>
            <p:cNvSpPr/>
            <p:nvPr/>
          </p:nvSpPr>
          <p:spPr>
            <a:xfrm>
              <a:off x="4901193" y="5348989"/>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1" name="Oval 200">
              <a:extLst>
                <a:ext uri="{FF2B5EF4-FFF2-40B4-BE49-F238E27FC236}">
                  <a16:creationId xmlns:a16="http://schemas.microsoft.com/office/drawing/2014/main" id="{254F5641-751B-9D9C-FF6F-F26C70D6D2F2}"/>
                </a:ext>
              </a:extLst>
            </p:cNvPr>
            <p:cNvSpPr/>
            <p:nvPr/>
          </p:nvSpPr>
          <p:spPr>
            <a:xfrm>
              <a:off x="4798153" y="5305575"/>
              <a:ext cx="19056"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2" name="Oval 201">
              <a:extLst>
                <a:ext uri="{FF2B5EF4-FFF2-40B4-BE49-F238E27FC236}">
                  <a16:creationId xmlns:a16="http://schemas.microsoft.com/office/drawing/2014/main" id="{863B7E6F-FCAE-4F69-682A-2661B0B7A2FE}"/>
                </a:ext>
              </a:extLst>
            </p:cNvPr>
            <p:cNvSpPr/>
            <p:nvPr/>
          </p:nvSpPr>
          <p:spPr>
            <a:xfrm>
              <a:off x="4672846" y="5323720"/>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3" name="Oval 202">
              <a:extLst>
                <a:ext uri="{FF2B5EF4-FFF2-40B4-BE49-F238E27FC236}">
                  <a16:creationId xmlns:a16="http://schemas.microsoft.com/office/drawing/2014/main" id="{84BFA017-FB17-FF28-0BA7-1C791D42A65A}"/>
                </a:ext>
              </a:extLst>
            </p:cNvPr>
            <p:cNvSpPr/>
            <p:nvPr/>
          </p:nvSpPr>
          <p:spPr>
            <a:xfrm>
              <a:off x="4725249" y="5307532"/>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 name="Oval 205">
              <a:extLst>
                <a:ext uri="{FF2B5EF4-FFF2-40B4-BE49-F238E27FC236}">
                  <a16:creationId xmlns:a16="http://schemas.microsoft.com/office/drawing/2014/main" id="{19121791-1DAD-6180-888E-DCD5C1EF6056}"/>
                </a:ext>
              </a:extLst>
            </p:cNvPr>
            <p:cNvSpPr/>
            <p:nvPr/>
          </p:nvSpPr>
          <p:spPr>
            <a:xfrm>
              <a:off x="4766449" y="5342272"/>
              <a:ext cx="22232"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 name="Oval 206">
              <a:extLst>
                <a:ext uri="{FF2B5EF4-FFF2-40B4-BE49-F238E27FC236}">
                  <a16:creationId xmlns:a16="http://schemas.microsoft.com/office/drawing/2014/main" id="{DD993B53-0F80-A762-80D0-E57997B49CA3}"/>
                </a:ext>
              </a:extLst>
            </p:cNvPr>
            <p:cNvSpPr/>
            <p:nvPr/>
          </p:nvSpPr>
          <p:spPr>
            <a:xfrm>
              <a:off x="4928837" y="5266580"/>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8" name="Oval 207">
              <a:extLst>
                <a:ext uri="{FF2B5EF4-FFF2-40B4-BE49-F238E27FC236}">
                  <a16:creationId xmlns:a16="http://schemas.microsoft.com/office/drawing/2014/main" id="{166E7E8E-3A46-20CF-0311-1C5CF5429E98}"/>
                </a:ext>
              </a:extLst>
            </p:cNvPr>
            <p:cNvSpPr/>
            <p:nvPr/>
          </p:nvSpPr>
          <p:spPr>
            <a:xfrm>
              <a:off x="4864797" y="5322626"/>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9" name="Oval 208">
              <a:extLst>
                <a:ext uri="{FF2B5EF4-FFF2-40B4-BE49-F238E27FC236}">
                  <a16:creationId xmlns:a16="http://schemas.microsoft.com/office/drawing/2014/main" id="{29066669-659D-66A1-6C68-B84C8B0C7507}"/>
                </a:ext>
              </a:extLst>
            </p:cNvPr>
            <p:cNvSpPr/>
            <p:nvPr/>
          </p:nvSpPr>
          <p:spPr>
            <a:xfrm>
              <a:off x="4899428" y="535993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0" name="Oval 209">
              <a:extLst>
                <a:ext uri="{FF2B5EF4-FFF2-40B4-BE49-F238E27FC236}">
                  <a16:creationId xmlns:a16="http://schemas.microsoft.com/office/drawing/2014/main" id="{42E8C4F9-5C8D-777B-ACA7-71D967A8B1F5}"/>
                </a:ext>
              </a:extLst>
            </p:cNvPr>
            <p:cNvSpPr/>
            <p:nvPr/>
          </p:nvSpPr>
          <p:spPr>
            <a:xfrm>
              <a:off x="4818313" y="535858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1" name="Oval 210">
              <a:extLst>
                <a:ext uri="{FF2B5EF4-FFF2-40B4-BE49-F238E27FC236}">
                  <a16:creationId xmlns:a16="http://schemas.microsoft.com/office/drawing/2014/main" id="{525863C3-D108-B308-AA3A-348FA2FCF33C}"/>
                </a:ext>
              </a:extLst>
            </p:cNvPr>
            <p:cNvSpPr/>
            <p:nvPr/>
          </p:nvSpPr>
          <p:spPr>
            <a:xfrm>
              <a:off x="4856320" y="5303316"/>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2" name="Oval 211">
              <a:extLst>
                <a:ext uri="{FF2B5EF4-FFF2-40B4-BE49-F238E27FC236}">
                  <a16:creationId xmlns:a16="http://schemas.microsoft.com/office/drawing/2014/main" id="{82B7011C-73D7-4853-90A1-7F09D456FDDA}"/>
                </a:ext>
              </a:extLst>
            </p:cNvPr>
            <p:cNvSpPr/>
            <p:nvPr/>
          </p:nvSpPr>
          <p:spPr>
            <a:xfrm>
              <a:off x="4805806" y="530318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3" name="Oval 212">
              <a:extLst>
                <a:ext uri="{FF2B5EF4-FFF2-40B4-BE49-F238E27FC236}">
                  <a16:creationId xmlns:a16="http://schemas.microsoft.com/office/drawing/2014/main" id="{C8C344E2-3EB0-0081-CA15-6A67539367A9}"/>
                </a:ext>
              </a:extLst>
            </p:cNvPr>
            <p:cNvSpPr/>
            <p:nvPr/>
          </p:nvSpPr>
          <p:spPr>
            <a:xfrm>
              <a:off x="4794995" y="5343771"/>
              <a:ext cx="22232"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4" name="Oval 213">
              <a:extLst>
                <a:ext uri="{FF2B5EF4-FFF2-40B4-BE49-F238E27FC236}">
                  <a16:creationId xmlns:a16="http://schemas.microsoft.com/office/drawing/2014/main" id="{1E636F8F-8B60-14C9-BFE0-55C6D123B4CC}"/>
                </a:ext>
              </a:extLst>
            </p:cNvPr>
            <p:cNvSpPr/>
            <p:nvPr/>
          </p:nvSpPr>
          <p:spPr>
            <a:xfrm>
              <a:off x="4967772" y="5288296"/>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5" name="Oval 214">
              <a:extLst>
                <a:ext uri="{FF2B5EF4-FFF2-40B4-BE49-F238E27FC236}">
                  <a16:creationId xmlns:a16="http://schemas.microsoft.com/office/drawing/2014/main" id="{54E25BBA-DF7E-24ED-BEC9-0CFA01761850}"/>
                </a:ext>
              </a:extLst>
            </p:cNvPr>
            <p:cNvSpPr/>
            <p:nvPr/>
          </p:nvSpPr>
          <p:spPr>
            <a:xfrm>
              <a:off x="4909256" y="5397015"/>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6" name="Oval 215">
              <a:extLst>
                <a:ext uri="{FF2B5EF4-FFF2-40B4-BE49-F238E27FC236}">
                  <a16:creationId xmlns:a16="http://schemas.microsoft.com/office/drawing/2014/main" id="{01DD0481-31CA-9616-91CA-F3F8D3FA9019}"/>
                </a:ext>
              </a:extLst>
            </p:cNvPr>
            <p:cNvSpPr/>
            <p:nvPr/>
          </p:nvSpPr>
          <p:spPr>
            <a:xfrm>
              <a:off x="5080157" y="5405580"/>
              <a:ext cx="17467"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7" name="Oval 216">
              <a:extLst>
                <a:ext uri="{FF2B5EF4-FFF2-40B4-BE49-F238E27FC236}">
                  <a16:creationId xmlns:a16="http://schemas.microsoft.com/office/drawing/2014/main" id="{6E1064E6-7B91-AC7B-0448-EF7CBA481009}"/>
                </a:ext>
              </a:extLst>
            </p:cNvPr>
            <p:cNvSpPr/>
            <p:nvPr/>
          </p:nvSpPr>
          <p:spPr>
            <a:xfrm>
              <a:off x="4943982" y="5383728"/>
              <a:ext cx="22232"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8" name="Oval 217">
              <a:extLst>
                <a:ext uri="{FF2B5EF4-FFF2-40B4-BE49-F238E27FC236}">
                  <a16:creationId xmlns:a16="http://schemas.microsoft.com/office/drawing/2014/main" id="{342B888B-FFC4-4D41-E91D-0AEFA6EBBB0A}"/>
                </a:ext>
              </a:extLst>
            </p:cNvPr>
            <p:cNvSpPr/>
            <p:nvPr/>
          </p:nvSpPr>
          <p:spPr>
            <a:xfrm>
              <a:off x="4807806" y="539588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9" name="Oval 218">
              <a:extLst>
                <a:ext uri="{FF2B5EF4-FFF2-40B4-BE49-F238E27FC236}">
                  <a16:creationId xmlns:a16="http://schemas.microsoft.com/office/drawing/2014/main" id="{E3305736-6D9B-8399-07AA-80E8A5604F13}"/>
                </a:ext>
              </a:extLst>
            </p:cNvPr>
            <p:cNvSpPr/>
            <p:nvPr/>
          </p:nvSpPr>
          <p:spPr>
            <a:xfrm>
              <a:off x="4950061" y="5302545"/>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0" name="Oval 219">
              <a:extLst>
                <a:ext uri="{FF2B5EF4-FFF2-40B4-BE49-F238E27FC236}">
                  <a16:creationId xmlns:a16="http://schemas.microsoft.com/office/drawing/2014/main" id="{FA1C19F5-B5D4-BA34-BD9B-2259816C4C12}"/>
                </a:ext>
              </a:extLst>
            </p:cNvPr>
            <p:cNvSpPr/>
            <p:nvPr/>
          </p:nvSpPr>
          <p:spPr>
            <a:xfrm>
              <a:off x="4923241" y="5343396"/>
              <a:ext cx="17467"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1" name="Oval 220">
              <a:extLst>
                <a:ext uri="{FF2B5EF4-FFF2-40B4-BE49-F238E27FC236}">
                  <a16:creationId xmlns:a16="http://schemas.microsoft.com/office/drawing/2014/main" id="{FED36319-96EF-62D3-9441-2F95B0D02CF9}"/>
                </a:ext>
              </a:extLst>
            </p:cNvPr>
            <p:cNvSpPr/>
            <p:nvPr/>
          </p:nvSpPr>
          <p:spPr>
            <a:xfrm>
              <a:off x="5047987" y="5311282"/>
              <a:ext cx="25408" cy="14286"/>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2" name="Oval 221">
              <a:extLst>
                <a:ext uri="{FF2B5EF4-FFF2-40B4-BE49-F238E27FC236}">
                  <a16:creationId xmlns:a16="http://schemas.microsoft.com/office/drawing/2014/main" id="{CC7E9A17-E434-72C6-C6F2-D0579F33076F}"/>
                </a:ext>
              </a:extLst>
            </p:cNvPr>
            <p:cNvSpPr/>
            <p:nvPr/>
          </p:nvSpPr>
          <p:spPr>
            <a:xfrm>
              <a:off x="5120608" y="5362251"/>
              <a:ext cx="17468"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3" name="Oval 222">
              <a:extLst>
                <a:ext uri="{FF2B5EF4-FFF2-40B4-BE49-F238E27FC236}">
                  <a16:creationId xmlns:a16="http://schemas.microsoft.com/office/drawing/2014/main" id="{26CFD299-8E60-C174-99A5-C8DEE473CC55}"/>
                </a:ext>
              </a:extLst>
            </p:cNvPr>
            <p:cNvSpPr/>
            <p:nvPr/>
          </p:nvSpPr>
          <p:spPr>
            <a:xfrm>
              <a:off x="5053273" y="5412557"/>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4" name="Oval 223">
              <a:extLst>
                <a:ext uri="{FF2B5EF4-FFF2-40B4-BE49-F238E27FC236}">
                  <a16:creationId xmlns:a16="http://schemas.microsoft.com/office/drawing/2014/main" id="{A9C8F3F2-23AA-7413-05B2-D82BCB16D879}"/>
                </a:ext>
              </a:extLst>
            </p:cNvPr>
            <p:cNvSpPr/>
            <p:nvPr/>
          </p:nvSpPr>
          <p:spPr>
            <a:xfrm>
              <a:off x="5045053" y="5379664"/>
              <a:ext cx="20644"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5" name="Oval 224">
              <a:extLst>
                <a:ext uri="{FF2B5EF4-FFF2-40B4-BE49-F238E27FC236}">
                  <a16:creationId xmlns:a16="http://schemas.microsoft.com/office/drawing/2014/main" id="{45429036-44C8-9F18-83A4-ABDEC6C2BDF7}"/>
                </a:ext>
              </a:extLst>
            </p:cNvPr>
            <p:cNvSpPr/>
            <p:nvPr/>
          </p:nvSpPr>
          <p:spPr>
            <a:xfrm>
              <a:off x="4885123" y="53900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6" name="Oval 225">
              <a:extLst>
                <a:ext uri="{FF2B5EF4-FFF2-40B4-BE49-F238E27FC236}">
                  <a16:creationId xmlns:a16="http://schemas.microsoft.com/office/drawing/2014/main" id="{C7322E05-5E52-812B-9183-1C6DA072834B}"/>
                </a:ext>
              </a:extLst>
            </p:cNvPr>
            <p:cNvSpPr/>
            <p:nvPr/>
          </p:nvSpPr>
          <p:spPr>
            <a:xfrm>
              <a:off x="5046859" y="5325285"/>
              <a:ext cx="19056"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7" name="Oval 226">
              <a:extLst>
                <a:ext uri="{FF2B5EF4-FFF2-40B4-BE49-F238E27FC236}">
                  <a16:creationId xmlns:a16="http://schemas.microsoft.com/office/drawing/2014/main" id="{CAF34405-B8D4-19E2-3551-EEE5DFB2EA69}"/>
                </a:ext>
              </a:extLst>
            </p:cNvPr>
            <p:cNvSpPr/>
            <p:nvPr/>
          </p:nvSpPr>
          <p:spPr>
            <a:xfrm>
              <a:off x="5000923" y="5358327"/>
              <a:ext cx="20643"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8" name="Oval 227">
              <a:extLst>
                <a:ext uri="{FF2B5EF4-FFF2-40B4-BE49-F238E27FC236}">
                  <a16:creationId xmlns:a16="http://schemas.microsoft.com/office/drawing/2014/main" id="{A0AA269C-EF3F-A834-8610-C93E055578A2}"/>
                </a:ext>
              </a:extLst>
            </p:cNvPr>
            <p:cNvSpPr/>
            <p:nvPr/>
          </p:nvSpPr>
          <p:spPr>
            <a:xfrm>
              <a:off x="4855808" y="5371177"/>
              <a:ext cx="17468" cy="14287"/>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9" name="Oval 228">
              <a:extLst>
                <a:ext uri="{FF2B5EF4-FFF2-40B4-BE49-F238E27FC236}">
                  <a16:creationId xmlns:a16="http://schemas.microsoft.com/office/drawing/2014/main" id="{200E84D8-17DA-E0A7-23EA-36A47E274394}"/>
                </a:ext>
              </a:extLst>
            </p:cNvPr>
            <p:cNvSpPr/>
            <p:nvPr/>
          </p:nvSpPr>
          <p:spPr>
            <a:xfrm>
              <a:off x="4780204" y="5434861"/>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0" name="Oval 229">
              <a:extLst>
                <a:ext uri="{FF2B5EF4-FFF2-40B4-BE49-F238E27FC236}">
                  <a16:creationId xmlns:a16="http://schemas.microsoft.com/office/drawing/2014/main" id="{89BFD311-41D8-7722-79A3-C589B3A51C42}"/>
                </a:ext>
              </a:extLst>
            </p:cNvPr>
            <p:cNvSpPr/>
            <p:nvPr/>
          </p:nvSpPr>
          <p:spPr>
            <a:xfrm>
              <a:off x="4922092" y="5409784"/>
              <a:ext cx="20643" cy="12699"/>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1" name="Oval 230">
              <a:extLst>
                <a:ext uri="{FF2B5EF4-FFF2-40B4-BE49-F238E27FC236}">
                  <a16:creationId xmlns:a16="http://schemas.microsoft.com/office/drawing/2014/main" id="{F228484E-DF3D-6E88-41BE-FBF1F88ABB4D}"/>
                </a:ext>
              </a:extLst>
            </p:cNvPr>
            <p:cNvSpPr/>
            <p:nvPr/>
          </p:nvSpPr>
          <p:spPr>
            <a:xfrm>
              <a:off x="4740758" y="547941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2" name="Oval 231">
              <a:extLst>
                <a:ext uri="{FF2B5EF4-FFF2-40B4-BE49-F238E27FC236}">
                  <a16:creationId xmlns:a16="http://schemas.microsoft.com/office/drawing/2014/main" id="{C94DFB46-9076-4738-A656-4D5744DF6460}"/>
                </a:ext>
              </a:extLst>
            </p:cNvPr>
            <p:cNvSpPr/>
            <p:nvPr/>
          </p:nvSpPr>
          <p:spPr>
            <a:xfrm>
              <a:off x="4767822" y="5375678"/>
              <a:ext cx="17467" cy="15874"/>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3" name="Oval 232">
              <a:extLst>
                <a:ext uri="{FF2B5EF4-FFF2-40B4-BE49-F238E27FC236}">
                  <a16:creationId xmlns:a16="http://schemas.microsoft.com/office/drawing/2014/main" id="{03D22879-EB6A-EB1F-4347-E6FFFAA3FB27}"/>
                </a:ext>
              </a:extLst>
            </p:cNvPr>
            <p:cNvSpPr/>
            <p:nvPr/>
          </p:nvSpPr>
          <p:spPr>
            <a:xfrm>
              <a:off x="4731157" y="5417544"/>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4" name="Oval 233">
              <a:extLst>
                <a:ext uri="{FF2B5EF4-FFF2-40B4-BE49-F238E27FC236}">
                  <a16:creationId xmlns:a16="http://schemas.microsoft.com/office/drawing/2014/main" id="{82043CDB-5278-1012-9B81-9FCB24311CE7}"/>
                </a:ext>
              </a:extLst>
            </p:cNvPr>
            <p:cNvSpPr/>
            <p:nvPr/>
          </p:nvSpPr>
          <p:spPr>
            <a:xfrm>
              <a:off x="4709474" y="5476288"/>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5" name="Oval 234">
              <a:extLst>
                <a:ext uri="{FF2B5EF4-FFF2-40B4-BE49-F238E27FC236}">
                  <a16:creationId xmlns:a16="http://schemas.microsoft.com/office/drawing/2014/main" id="{6AF05672-F26D-7E5C-E19B-4779BCCF7B5B}"/>
                </a:ext>
              </a:extLst>
            </p:cNvPr>
            <p:cNvSpPr/>
            <p:nvPr/>
          </p:nvSpPr>
          <p:spPr>
            <a:xfrm>
              <a:off x="4946644" y="5375296"/>
              <a:ext cx="17468"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6" name="Oval 235">
              <a:extLst>
                <a:ext uri="{FF2B5EF4-FFF2-40B4-BE49-F238E27FC236}">
                  <a16:creationId xmlns:a16="http://schemas.microsoft.com/office/drawing/2014/main" id="{1F54DAEE-3743-D221-D5D5-8FDD53E14BA9}"/>
                </a:ext>
              </a:extLst>
            </p:cNvPr>
            <p:cNvSpPr/>
            <p:nvPr/>
          </p:nvSpPr>
          <p:spPr>
            <a:xfrm>
              <a:off x="4863219" y="5428505"/>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7" name="Oval 236">
              <a:extLst>
                <a:ext uri="{FF2B5EF4-FFF2-40B4-BE49-F238E27FC236}">
                  <a16:creationId xmlns:a16="http://schemas.microsoft.com/office/drawing/2014/main" id="{780B6988-930D-D435-4DDD-9E4B01FD82BE}"/>
                </a:ext>
              </a:extLst>
            </p:cNvPr>
            <p:cNvSpPr/>
            <p:nvPr/>
          </p:nvSpPr>
          <p:spPr>
            <a:xfrm>
              <a:off x="4980422" y="5441363"/>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8" name="Oval 237">
              <a:extLst>
                <a:ext uri="{FF2B5EF4-FFF2-40B4-BE49-F238E27FC236}">
                  <a16:creationId xmlns:a16="http://schemas.microsoft.com/office/drawing/2014/main" id="{C7CB6C63-FB4C-9001-EE8E-B46443746E83}"/>
                </a:ext>
              </a:extLst>
            </p:cNvPr>
            <p:cNvSpPr/>
            <p:nvPr/>
          </p:nvSpPr>
          <p:spPr>
            <a:xfrm>
              <a:off x="4889023" y="5376227"/>
              <a:ext cx="20643" cy="19048"/>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9" name="Oval 238">
              <a:extLst>
                <a:ext uri="{FF2B5EF4-FFF2-40B4-BE49-F238E27FC236}">
                  <a16:creationId xmlns:a16="http://schemas.microsoft.com/office/drawing/2014/main" id="{BD0B8D1F-47D3-3C02-664B-90ACD1A2FEF1}"/>
                </a:ext>
              </a:extLst>
            </p:cNvPr>
            <p:cNvSpPr/>
            <p:nvPr/>
          </p:nvSpPr>
          <p:spPr>
            <a:xfrm>
              <a:off x="4793390" y="5415876"/>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0" name="Oval 239">
              <a:extLst>
                <a:ext uri="{FF2B5EF4-FFF2-40B4-BE49-F238E27FC236}">
                  <a16:creationId xmlns:a16="http://schemas.microsoft.com/office/drawing/2014/main" id="{3E0523A1-C5F1-311A-9961-ECA6A63B4757}"/>
                </a:ext>
              </a:extLst>
            </p:cNvPr>
            <p:cNvSpPr/>
            <p:nvPr/>
          </p:nvSpPr>
          <p:spPr>
            <a:xfrm>
              <a:off x="4811938" y="5410964"/>
              <a:ext cx="19056" cy="17461"/>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1" name="Oval 240">
              <a:extLst>
                <a:ext uri="{FF2B5EF4-FFF2-40B4-BE49-F238E27FC236}">
                  <a16:creationId xmlns:a16="http://schemas.microsoft.com/office/drawing/2014/main" id="{59CCF2AA-C1FE-9FC1-4A4B-FC43AA3E5F0E}"/>
                </a:ext>
              </a:extLst>
            </p:cNvPr>
            <p:cNvSpPr/>
            <p:nvPr/>
          </p:nvSpPr>
          <p:spPr>
            <a:xfrm>
              <a:off x="4818415" y="5436429"/>
              <a:ext cx="19056" cy="17460"/>
            </a:xfrm>
            <a:prstGeom prst="ellipse">
              <a:avLst/>
            </a:prstGeom>
            <a:solidFill>
              <a:srgbClr val="807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04" name="Picture 103" descr="XIVIVO_Leuko.png">
            <a:extLst>
              <a:ext uri="{FF2B5EF4-FFF2-40B4-BE49-F238E27FC236}">
                <a16:creationId xmlns:a16="http://schemas.microsoft.com/office/drawing/2014/main" id="{ED86B7FD-727E-7CE8-4A13-5850CE42144A}"/>
              </a:ext>
            </a:extLst>
          </p:cNvPr>
          <p:cNvPicPr preferRelativeResize="0">
            <a:picLocks noChangeAspect="1"/>
          </p:cNvPicPr>
          <p:nvPr/>
        </p:nvPicPr>
        <p:blipFill rotWithShape="1">
          <a:blip r:embed="rId5" cstate="print"/>
          <a:srcRect l="7510" t="30326" r="53682" b="4403"/>
          <a:stretch/>
        </p:blipFill>
        <p:spPr bwMode="auto">
          <a:xfrm flipH="1">
            <a:off x="6264029" y="5204202"/>
            <a:ext cx="283875" cy="212284"/>
          </a:xfrm>
          <a:prstGeom prst="ellipse">
            <a:avLst/>
          </a:prstGeom>
        </p:spPr>
      </p:pic>
      <p:sp>
        <p:nvSpPr>
          <p:cNvPr id="239620" name="Title 1">
            <a:extLst>
              <a:ext uri="{FF2B5EF4-FFF2-40B4-BE49-F238E27FC236}">
                <a16:creationId xmlns:a16="http://schemas.microsoft.com/office/drawing/2014/main" id="{A0F72A25-ACC7-1C61-5AEA-5CB60F812F64}"/>
              </a:ext>
            </a:extLst>
          </p:cNvPr>
          <p:cNvSpPr>
            <a:spLocks noGrp="1"/>
          </p:cNvSpPr>
          <p:nvPr>
            <p:ph type="title"/>
          </p:nvPr>
        </p:nvSpPr>
        <p:spPr>
          <a:xfrm>
            <a:off x="609600" y="189566"/>
            <a:ext cx="10744200" cy="876821"/>
          </a:xfrm>
        </p:spPr>
        <p:txBody>
          <a:bodyPr/>
          <a:lstStyle/>
          <a:p>
            <a:r>
              <a:rPr lang="en-US" altLang="en-US"/>
              <a:t>Consequences of Complement Amplification In PNH</a:t>
            </a:r>
          </a:p>
        </p:txBody>
      </p:sp>
      <p:sp>
        <p:nvSpPr>
          <p:cNvPr id="5" name="Chevron 4">
            <a:extLst>
              <a:ext uri="{FF2B5EF4-FFF2-40B4-BE49-F238E27FC236}">
                <a16:creationId xmlns:a16="http://schemas.microsoft.com/office/drawing/2014/main" id="{AF0AA77E-1A06-05A9-521F-4435EB00536C}"/>
              </a:ext>
            </a:extLst>
          </p:cNvPr>
          <p:cNvSpPr/>
          <p:nvPr/>
        </p:nvSpPr>
        <p:spPr>
          <a:xfrm>
            <a:off x="3803186" y="1258709"/>
            <a:ext cx="3668824" cy="505712"/>
          </a:xfrm>
          <a:prstGeom prst="chevron">
            <a:avLst/>
          </a:prstGeom>
          <a:solidFill>
            <a:schemeClr val="accent5"/>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EFFECTS OF COMPLEMENT DYSREGULATION</a:t>
            </a:r>
            <a:r>
              <a:rPr lang="en-US" sz="1200" b="1" baseline="30000">
                <a:solidFill>
                  <a:prstClr val="white"/>
                </a:solidFill>
                <a:effectLst>
                  <a:outerShdw blurRad="38100" dist="38100" dir="2700000" algn="tl">
                    <a:srgbClr val="000000">
                      <a:alpha val="43137"/>
                    </a:srgbClr>
                  </a:outerShdw>
                </a:effectLst>
              </a:rPr>
              <a:t>1-3</a:t>
            </a:r>
            <a:endParaRPr lang="en-US" sz="1200" b="1">
              <a:solidFill>
                <a:prstClr val="white"/>
              </a:solidFill>
              <a:effectLst>
                <a:outerShdw blurRad="38100" dist="38100" dir="2700000" algn="tl">
                  <a:srgbClr val="000000">
                    <a:alpha val="43137"/>
                  </a:srgbClr>
                </a:outerShdw>
              </a:effectLst>
            </a:endParaRPr>
          </a:p>
        </p:txBody>
      </p:sp>
      <p:sp>
        <p:nvSpPr>
          <p:cNvPr id="6" name="Pentagon 5">
            <a:extLst>
              <a:ext uri="{FF2B5EF4-FFF2-40B4-BE49-F238E27FC236}">
                <a16:creationId xmlns:a16="http://schemas.microsoft.com/office/drawing/2014/main" id="{C4B9A340-3E0F-336B-4E40-E452174F3AD0}"/>
              </a:ext>
            </a:extLst>
          </p:cNvPr>
          <p:cNvSpPr/>
          <p:nvPr/>
        </p:nvSpPr>
        <p:spPr>
          <a:xfrm>
            <a:off x="1630030" y="1258709"/>
            <a:ext cx="2408571" cy="505712"/>
          </a:xfrm>
          <a:prstGeom prst="homePlate">
            <a:avLst/>
          </a:prstGeom>
          <a:solidFill>
            <a:schemeClr val="bg1">
              <a:lumMod val="50000"/>
            </a:schemeClr>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COMPLEMENT AMPLIFICATION</a:t>
            </a:r>
            <a:r>
              <a:rPr lang="en-US" sz="1200" b="1" baseline="30000">
                <a:solidFill>
                  <a:prstClr val="white"/>
                </a:solidFill>
                <a:effectLst>
                  <a:outerShdw blurRad="38100" dist="38100" dir="2700000" algn="tl">
                    <a:srgbClr val="000000">
                      <a:alpha val="43137"/>
                    </a:srgbClr>
                  </a:outerShdw>
                </a:effectLst>
              </a:rPr>
              <a:t>1</a:t>
            </a:r>
            <a:endParaRPr lang="en-US" sz="1200" b="1">
              <a:solidFill>
                <a:prstClr val="white"/>
              </a:solidFill>
              <a:effectLst>
                <a:outerShdw blurRad="38100" dist="38100" dir="2700000" algn="tl">
                  <a:srgbClr val="000000">
                    <a:alpha val="43137"/>
                  </a:srgbClr>
                </a:outerShdw>
              </a:effectLst>
            </a:endParaRPr>
          </a:p>
        </p:txBody>
      </p:sp>
      <p:sp>
        <p:nvSpPr>
          <p:cNvPr id="56" name="Chevron 55">
            <a:extLst>
              <a:ext uri="{FF2B5EF4-FFF2-40B4-BE49-F238E27FC236}">
                <a16:creationId xmlns:a16="http://schemas.microsoft.com/office/drawing/2014/main" id="{46932655-D926-6417-3936-35C22D1259CF}"/>
              </a:ext>
            </a:extLst>
          </p:cNvPr>
          <p:cNvSpPr/>
          <p:nvPr/>
        </p:nvSpPr>
        <p:spPr>
          <a:xfrm>
            <a:off x="7239719" y="1258709"/>
            <a:ext cx="3288099" cy="505712"/>
          </a:xfrm>
          <a:prstGeom prst="chevron">
            <a:avLst/>
          </a:prstGeom>
          <a:solidFill>
            <a:schemeClr val="accent4"/>
          </a:solidFill>
          <a:ln>
            <a:noFill/>
          </a:ln>
          <a:effectLst/>
          <a:scene3d>
            <a:camera prst="orthographicFront">
              <a:rot lat="0" lon="0" rev="0"/>
            </a:camera>
            <a:lightRig rig="twoPt"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a:solidFill>
                  <a:prstClr val="white"/>
                </a:solidFill>
                <a:effectLst>
                  <a:outerShdw blurRad="38100" dist="38100" dir="2700000" algn="tl">
                    <a:srgbClr val="000000">
                      <a:alpha val="43137"/>
                    </a:srgbClr>
                  </a:outerShdw>
                </a:effectLst>
              </a:rPr>
              <a:t>CAUSES OF PROGRESSIVE MORBIDITIES AND MORTALITY</a:t>
            </a:r>
            <a:r>
              <a:rPr lang="en-US" sz="1200" b="1" baseline="30000">
                <a:solidFill>
                  <a:prstClr val="white"/>
                </a:solidFill>
                <a:effectLst>
                  <a:outerShdw blurRad="38100" dist="38100" dir="2700000" algn="tl">
                    <a:srgbClr val="000000">
                      <a:alpha val="43137"/>
                    </a:srgbClr>
                  </a:outerShdw>
                </a:effectLst>
              </a:rPr>
              <a:t>2-6</a:t>
            </a:r>
            <a:endParaRPr lang="en-US" sz="1200" b="1">
              <a:solidFill>
                <a:prstClr val="white"/>
              </a:solidFill>
              <a:effectLst>
                <a:outerShdw blurRad="38100" dist="38100" dir="2700000" algn="tl">
                  <a:srgbClr val="000000">
                    <a:alpha val="43137"/>
                  </a:srgbClr>
                </a:outerShdw>
              </a:effectLst>
            </a:endParaRPr>
          </a:p>
        </p:txBody>
      </p:sp>
      <p:sp>
        <p:nvSpPr>
          <p:cNvPr id="238652" name="TextBox 49">
            <a:extLst>
              <a:ext uri="{FF2B5EF4-FFF2-40B4-BE49-F238E27FC236}">
                <a16:creationId xmlns:a16="http://schemas.microsoft.com/office/drawing/2014/main" id="{A669BC61-BF21-DE80-F4BA-05D1BB0E749C}"/>
              </a:ext>
            </a:extLst>
          </p:cNvPr>
          <p:cNvSpPr txBox="1">
            <a:spLocks noChangeArrowheads="1"/>
          </p:cNvSpPr>
          <p:nvPr/>
        </p:nvSpPr>
        <p:spPr bwMode="auto">
          <a:xfrm>
            <a:off x="1592264" y="5334000"/>
            <a:ext cx="23161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C5a</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Potent proinflammatory</a:t>
            </a:r>
            <a:br>
              <a:rPr lang="en-US" altLang="en-US" sz="1100" b="1">
                <a:solidFill>
                  <a:srgbClr val="F7AC47"/>
                </a:solidFill>
                <a:latin typeface="Arial Narrow"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 anaphylatoxin</a:t>
            </a:r>
          </a:p>
        </p:txBody>
      </p:sp>
      <p:sp>
        <p:nvSpPr>
          <p:cNvPr id="238653" name="TextBox 11">
            <a:extLst>
              <a:ext uri="{FF2B5EF4-FFF2-40B4-BE49-F238E27FC236}">
                <a16:creationId xmlns:a16="http://schemas.microsoft.com/office/drawing/2014/main" id="{E6744872-5B8D-A5E0-D709-57940E15A70A}"/>
              </a:ext>
            </a:extLst>
          </p:cNvPr>
          <p:cNvSpPr txBox="1">
            <a:spLocks noChangeArrowheads="1"/>
          </p:cNvSpPr>
          <p:nvPr/>
        </p:nvSpPr>
        <p:spPr bwMode="auto">
          <a:xfrm>
            <a:off x="1635126" y="4483100"/>
            <a:ext cx="23161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None/>
            </a:pPr>
            <a:r>
              <a:rPr lang="en-US" altLang="en-US" sz="1600" b="1">
                <a:solidFill>
                  <a:srgbClr val="F7AC47"/>
                </a:solidFill>
                <a:latin typeface="Arial" panose="020B0604020202020204" pitchFamily="34" charset="0"/>
                <a:cs typeface="Arial" panose="020B0604020202020204" pitchFamily="34" charset="0"/>
              </a:rPr>
              <a:t>C5b-9</a:t>
            </a:r>
            <a:br>
              <a:rPr lang="en-US" altLang="en-US" sz="1600" b="1">
                <a:solidFill>
                  <a:srgbClr val="F7AC47"/>
                </a:solidFill>
                <a:latin typeface="Arial" panose="020B0604020202020204" pitchFamily="34" charset="0"/>
                <a:cs typeface="Arial" panose="020B0604020202020204" pitchFamily="34" charset="0"/>
              </a:rPr>
            </a:br>
            <a:r>
              <a:rPr lang="en-US" altLang="en-US" sz="1100" b="1">
                <a:solidFill>
                  <a:srgbClr val="F7AC47"/>
                </a:solidFill>
                <a:latin typeface="Arial Narrow" panose="020B0604020202020204" pitchFamily="34" charset="0"/>
                <a:cs typeface="Arial" panose="020B0604020202020204" pitchFamily="34" charset="0"/>
              </a:rPr>
              <a:t>Membrane attack complex</a:t>
            </a:r>
          </a:p>
        </p:txBody>
      </p:sp>
      <p:pic>
        <p:nvPicPr>
          <p:cNvPr id="238654" name="Picture 40">
            <a:extLst>
              <a:ext uri="{FF2B5EF4-FFF2-40B4-BE49-F238E27FC236}">
                <a16:creationId xmlns:a16="http://schemas.microsoft.com/office/drawing/2014/main" id="{62643256-F831-5367-5D37-66C57B6320B8}"/>
              </a:ext>
            </a:extLst>
          </p:cNvPr>
          <p:cNvPicPr preferRelativeResize="0">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67871" y="3775075"/>
            <a:ext cx="1166452" cy="8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55" name="Picture 41" descr="XIVIVO_5b.png">
            <a:extLst>
              <a:ext uri="{FF2B5EF4-FFF2-40B4-BE49-F238E27FC236}">
                <a16:creationId xmlns:a16="http://schemas.microsoft.com/office/drawing/2014/main" id="{2BB9FB64-DF33-1B20-F1CB-23B791910C40}"/>
              </a:ext>
            </a:extLst>
          </p:cNvPr>
          <p:cNvPicPr preferRelativeResize="0">
            <a:picLocks noChangeAspect="1"/>
          </p:cNvPicPr>
          <p:nvPr/>
        </p:nvPicPr>
        <p:blipFill>
          <a:blip r:embed="rId11">
            <a:extLst>
              <a:ext uri="{28A0092B-C50C-407E-A947-70E740481C1C}">
                <a14:useLocalDpi xmlns:a14="http://schemas.microsoft.com/office/drawing/2010/main" val="0"/>
              </a:ext>
            </a:extLst>
          </a:blip>
          <a:srcRect l="19876" t="80621" r="68620" b="5829"/>
          <a:stretch>
            <a:fillRect/>
          </a:stretch>
        </p:blipFill>
        <p:spPr bwMode="auto">
          <a:xfrm>
            <a:off x="2628011" y="5129643"/>
            <a:ext cx="243895" cy="2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48">
            <a:extLst>
              <a:ext uri="{FF2B5EF4-FFF2-40B4-BE49-F238E27FC236}">
                <a16:creationId xmlns:a16="http://schemas.microsoft.com/office/drawing/2014/main" id="{2B321349-E5E0-80C7-69A1-57A392E25146}"/>
              </a:ext>
            </a:extLst>
          </p:cNvPr>
          <p:cNvPicPr>
            <a:picLocks noChangeAspect="1"/>
          </p:cNvPicPr>
          <p:nvPr/>
        </p:nvPicPr>
        <p:blipFill>
          <a:blip r:embed="rId12" cstate="print">
            <a:duotone>
              <a:prstClr val="black"/>
              <a:srgbClr val="D9C3A5">
                <a:tint val="50000"/>
                <a:satMod val="180000"/>
              </a:srgbClr>
            </a:duotone>
          </a:blip>
          <a:stretch>
            <a:fillRect/>
          </a:stretch>
        </p:blipFill>
        <p:spPr>
          <a:xfrm rot="2846629" flipV="1">
            <a:off x="2061326" y="1969387"/>
            <a:ext cx="1175494" cy="1100860"/>
          </a:xfrm>
          <a:prstGeom prst="rect">
            <a:avLst/>
          </a:prstGeom>
          <a:ln>
            <a:noFill/>
          </a:ln>
          <a:effectLst/>
        </p:spPr>
      </p:pic>
      <p:sp>
        <p:nvSpPr>
          <p:cNvPr id="238608" name="TextBox 150">
            <a:extLst>
              <a:ext uri="{FF2B5EF4-FFF2-40B4-BE49-F238E27FC236}">
                <a16:creationId xmlns:a16="http://schemas.microsoft.com/office/drawing/2014/main" id="{C3F45FC7-390A-2929-9C6B-ADD71DA2E3BC}"/>
              </a:ext>
            </a:extLst>
          </p:cNvPr>
          <p:cNvSpPr txBox="1">
            <a:spLocks noChangeArrowheads="1"/>
          </p:cNvSpPr>
          <p:nvPr/>
        </p:nvSpPr>
        <p:spPr bwMode="auto">
          <a:xfrm>
            <a:off x="1416050" y="3130551"/>
            <a:ext cx="2255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b="1">
                <a:latin typeface="Arial" panose="020B0604020202020204" pitchFamily="34" charset="0"/>
                <a:cs typeface="Arial" panose="020B0604020202020204" pitchFamily="34" charset="0"/>
              </a:rPr>
              <a:t>Complement amplification</a:t>
            </a:r>
          </a:p>
        </p:txBody>
      </p:sp>
      <p:sp>
        <p:nvSpPr>
          <p:cNvPr id="11" name="Rectangle 10">
            <a:extLst>
              <a:ext uri="{FF2B5EF4-FFF2-40B4-BE49-F238E27FC236}">
                <a16:creationId xmlns:a16="http://schemas.microsoft.com/office/drawing/2014/main" id="{CFBB61FF-B770-1F4E-6BFC-6087E0FD771C}"/>
              </a:ext>
            </a:extLst>
          </p:cNvPr>
          <p:cNvSpPr/>
          <p:nvPr/>
        </p:nvSpPr>
        <p:spPr>
          <a:xfrm>
            <a:off x="6529388" y="4554539"/>
            <a:ext cx="93662"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2" name="Rectangle 241">
            <a:extLst>
              <a:ext uri="{FF2B5EF4-FFF2-40B4-BE49-F238E27FC236}">
                <a16:creationId xmlns:a16="http://schemas.microsoft.com/office/drawing/2014/main" id="{6CCEC703-B88B-5467-5AFA-3EB1729B2AC5}"/>
              </a:ext>
            </a:extLst>
          </p:cNvPr>
          <p:cNvSpPr/>
          <p:nvPr/>
        </p:nvSpPr>
        <p:spPr>
          <a:xfrm>
            <a:off x="6792913" y="4940301"/>
            <a:ext cx="95250"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4" name="Rectangle 243">
            <a:extLst>
              <a:ext uri="{FF2B5EF4-FFF2-40B4-BE49-F238E27FC236}">
                <a16:creationId xmlns:a16="http://schemas.microsoft.com/office/drawing/2014/main" id="{B09C42F8-11ED-5414-8054-51F193065135}"/>
              </a:ext>
            </a:extLst>
          </p:cNvPr>
          <p:cNvSpPr/>
          <p:nvPr/>
        </p:nvSpPr>
        <p:spPr>
          <a:xfrm>
            <a:off x="6530976" y="5200651"/>
            <a:ext cx="93663" cy="7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2" name="Straight Arrow Connector 61">
            <a:extLst>
              <a:ext uri="{FF2B5EF4-FFF2-40B4-BE49-F238E27FC236}">
                <a16:creationId xmlns:a16="http://schemas.microsoft.com/office/drawing/2014/main" id="{5CF62AA7-C606-D297-BE45-4A53FF3E99AA}"/>
              </a:ext>
            </a:extLst>
          </p:cNvPr>
          <p:cNvCxnSpPr>
            <a:cxnSpLocks/>
          </p:cNvCxnSpPr>
          <p:nvPr/>
        </p:nvCxnSpPr>
        <p:spPr>
          <a:xfrm>
            <a:off x="1952864" y="5490297"/>
            <a:ext cx="5688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E961D9C-8FBE-F927-DF9A-13B1183DD3F9}"/>
              </a:ext>
            </a:extLst>
          </p:cNvPr>
          <p:cNvCxnSpPr>
            <a:cxnSpLocks/>
          </p:cNvCxnSpPr>
          <p:nvPr/>
        </p:nvCxnSpPr>
        <p:spPr>
          <a:xfrm>
            <a:off x="2042264" y="4184718"/>
            <a:ext cx="32069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2705144-617C-F910-18E9-449597A9B9F0}"/>
              </a:ext>
            </a:extLst>
          </p:cNvPr>
          <p:cNvCxnSpPr>
            <a:cxnSpLocks/>
          </p:cNvCxnSpPr>
          <p:nvPr/>
        </p:nvCxnSpPr>
        <p:spPr>
          <a:xfrm>
            <a:off x="1952864" y="3806825"/>
            <a:ext cx="0" cy="16919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C451B14-3A0A-C1E6-BE01-6463454589A3}"/>
              </a:ext>
            </a:extLst>
          </p:cNvPr>
          <p:cNvCxnSpPr>
            <a:cxnSpLocks/>
          </p:cNvCxnSpPr>
          <p:nvPr/>
        </p:nvCxnSpPr>
        <p:spPr>
          <a:xfrm>
            <a:off x="2050124" y="3804162"/>
            <a:ext cx="0" cy="3831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EA33BFE-98B5-DA9F-1289-9B84A5F57100}"/>
              </a:ext>
            </a:extLst>
          </p:cNvPr>
          <p:cNvCxnSpPr>
            <a:cxnSpLocks/>
          </p:cNvCxnSpPr>
          <p:nvPr/>
        </p:nvCxnSpPr>
        <p:spPr>
          <a:xfrm flipH="1">
            <a:off x="3334474" y="411570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115C152-49EB-6D9E-E20F-2860208475F7}"/>
              </a:ext>
            </a:extLst>
          </p:cNvPr>
          <p:cNvCxnSpPr>
            <a:cxnSpLocks/>
          </p:cNvCxnSpPr>
          <p:nvPr/>
        </p:nvCxnSpPr>
        <p:spPr>
          <a:xfrm flipH="1">
            <a:off x="3738563" y="2415093"/>
            <a:ext cx="5231" cy="17063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DBF880-1C0A-A73E-36B8-6FD4915A906F}"/>
              </a:ext>
            </a:extLst>
          </p:cNvPr>
          <p:cNvCxnSpPr>
            <a:cxnSpLocks/>
          </p:cNvCxnSpPr>
          <p:nvPr/>
        </p:nvCxnSpPr>
        <p:spPr>
          <a:xfrm>
            <a:off x="3743794" y="2417531"/>
            <a:ext cx="77255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FE1B7532-7ED6-2C10-024E-8FE9B5E900F4}"/>
              </a:ext>
            </a:extLst>
          </p:cNvPr>
          <p:cNvCxnSpPr>
            <a:cxnSpLocks/>
          </p:cNvCxnSpPr>
          <p:nvPr/>
        </p:nvCxnSpPr>
        <p:spPr>
          <a:xfrm>
            <a:off x="3738563" y="4206875"/>
            <a:ext cx="0" cy="129275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CBBAB4D1-BC1E-4BCF-DEF5-06F041035E1A}"/>
              </a:ext>
            </a:extLst>
          </p:cNvPr>
          <p:cNvCxnSpPr>
            <a:cxnSpLocks/>
          </p:cNvCxnSpPr>
          <p:nvPr/>
        </p:nvCxnSpPr>
        <p:spPr>
          <a:xfrm flipH="1" flipV="1">
            <a:off x="2995412" y="5491685"/>
            <a:ext cx="750288" cy="8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189522B-4D8B-1629-6071-44FD724ADCC3}"/>
              </a:ext>
            </a:extLst>
          </p:cNvPr>
          <p:cNvCxnSpPr>
            <a:cxnSpLocks/>
          </p:cNvCxnSpPr>
          <p:nvPr/>
        </p:nvCxnSpPr>
        <p:spPr>
          <a:xfrm flipH="1">
            <a:off x="3341611" y="4212626"/>
            <a:ext cx="40408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8607" name="Group 238606">
            <a:extLst>
              <a:ext uri="{FF2B5EF4-FFF2-40B4-BE49-F238E27FC236}">
                <a16:creationId xmlns:a16="http://schemas.microsoft.com/office/drawing/2014/main" id="{BCBB09E1-1EF8-5200-3ECB-6C87107A2AE0}"/>
              </a:ext>
            </a:extLst>
          </p:cNvPr>
          <p:cNvGrpSpPr/>
          <p:nvPr/>
        </p:nvGrpSpPr>
        <p:grpSpPr>
          <a:xfrm>
            <a:off x="4562475" y="2000250"/>
            <a:ext cx="2014538" cy="884238"/>
            <a:chOff x="4562475" y="2000250"/>
            <a:chExt cx="2014538" cy="884238"/>
          </a:xfrm>
        </p:grpSpPr>
        <p:sp>
          <p:nvSpPr>
            <p:cNvPr id="137" name="Rectangle 136">
              <a:extLst>
                <a:ext uri="{FF2B5EF4-FFF2-40B4-BE49-F238E27FC236}">
                  <a16:creationId xmlns:a16="http://schemas.microsoft.com/office/drawing/2014/main" id="{696E22B5-1A0E-3C80-EEF2-8371E5763819}"/>
                </a:ext>
              </a:extLst>
            </p:cNvPr>
            <p:cNvSpPr/>
            <p:nvPr/>
          </p:nvSpPr>
          <p:spPr bwMode="auto">
            <a:xfrm>
              <a:off x="4562475" y="2005013"/>
              <a:ext cx="2014538" cy="879475"/>
            </a:xfrm>
            <a:prstGeom prst="rect">
              <a:avLst/>
            </a:prstGeom>
            <a:solidFill>
              <a:schemeClr val="accent5">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238649" name="Picture 52" descr="XIVIVO_Lysis.png">
              <a:extLst>
                <a:ext uri="{FF2B5EF4-FFF2-40B4-BE49-F238E27FC236}">
                  <a16:creationId xmlns:a16="http://schemas.microsoft.com/office/drawing/2014/main" id="{706F5E77-EAA3-952D-6844-0ED90C0C1AE6}"/>
                </a:ext>
              </a:extLst>
            </p:cNvPr>
            <p:cNvPicPr preferRelativeResize="0">
              <a:picLocks noChangeAspect="1"/>
            </p:cNvPicPr>
            <p:nvPr/>
          </p:nvPicPr>
          <p:blipFill>
            <a:blip r:embed="rId13">
              <a:extLst>
                <a:ext uri="{28A0092B-C50C-407E-A947-70E740481C1C}">
                  <a14:useLocalDpi xmlns:a14="http://schemas.microsoft.com/office/drawing/2010/main" val="0"/>
                </a:ext>
              </a:extLst>
            </a:blip>
            <a:srcRect l="35074" t="3960"/>
            <a:stretch>
              <a:fillRect/>
            </a:stretch>
          </p:blipFill>
          <p:spPr bwMode="auto">
            <a:xfrm>
              <a:off x="5866373" y="2000250"/>
              <a:ext cx="642056" cy="7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651" name="TextBox 137">
              <a:extLst>
                <a:ext uri="{FF2B5EF4-FFF2-40B4-BE49-F238E27FC236}">
                  <a16:creationId xmlns:a16="http://schemas.microsoft.com/office/drawing/2014/main" id="{32D4CDD7-BDAF-D695-0E3E-16AAC9962170}"/>
                </a:ext>
              </a:extLst>
            </p:cNvPr>
            <p:cNvSpPr txBox="1">
              <a:spLocks noChangeArrowheads="1"/>
            </p:cNvSpPr>
            <p:nvPr/>
          </p:nvSpPr>
          <p:spPr bwMode="auto">
            <a:xfrm>
              <a:off x="4578350" y="2270125"/>
              <a:ext cx="1590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err="1">
                  <a:latin typeface="Arial" panose="020B0604020202020204" pitchFamily="34" charset="0"/>
                  <a:cs typeface="Arial" panose="020B0604020202020204" pitchFamily="34" charset="0"/>
                </a:rPr>
                <a:t>Hemolysis</a:t>
              </a:r>
              <a:endParaRPr lang="en-GB" altLang="en-US" sz="1600" b="1">
                <a:latin typeface="Arial" panose="020B0604020202020204" pitchFamily="34" charset="0"/>
                <a:cs typeface="Arial" panose="020B0604020202020204" pitchFamily="34" charset="0"/>
              </a:endParaRPr>
            </a:p>
          </p:txBody>
        </p:sp>
      </p:grpSp>
      <p:cxnSp>
        <p:nvCxnSpPr>
          <p:cNvPr id="313" name="Straight Arrow Connector 312">
            <a:extLst>
              <a:ext uri="{FF2B5EF4-FFF2-40B4-BE49-F238E27FC236}">
                <a16:creationId xmlns:a16="http://schemas.microsoft.com/office/drawing/2014/main" id="{12A04D14-FDC4-2084-AC5A-C08572324385}"/>
              </a:ext>
            </a:extLst>
          </p:cNvPr>
          <p:cNvCxnSpPr>
            <a:cxnSpLocks/>
          </p:cNvCxnSpPr>
          <p:nvPr/>
        </p:nvCxnSpPr>
        <p:spPr>
          <a:xfrm>
            <a:off x="3739782" y="5011654"/>
            <a:ext cx="349365"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35BA4F1-2A53-76EF-F9B0-BB451D6F5638}"/>
              </a:ext>
            </a:extLst>
          </p:cNvPr>
          <p:cNvCxnSpPr>
            <a:cxnSpLocks/>
          </p:cNvCxnSpPr>
          <p:nvPr/>
        </p:nvCxnSpPr>
        <p:spPr>
          <a:xfrm>
            <a:off x="5109658" y="4595010"/>
            <a:ext cx="315590"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45527943-5B2E-A29A-F447-B07EB72FB6DB}"/>
              </a:ext>
            </a:extLst>
          </p:cNvPr>
          <p:cNvCxnSpPr>
            <a:cxnSpLocks/>
          </p:cNvCxnSpPr>
          <p:nvPr/>
        </p:nvCxnSpPr>
        <p:spPr>
          <a:xfrm>
            <a:off x="5109658" y="5276056"/>
            <a:ext cx="314478"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6" name="Footer Placeholder 1">
            <a:extLst>
              <a:ext uri="{FF2B5EF4-FFF2-40B4-BE49-F238E27FC236}">
                <a16:creationId xmlns:a16="http://schemas.microsoft.com/office/drawing/2014/main" id="{D7F45707-0ADF-46E3-1971-C562BC51A000}"/>
              </a:ext>
            </a:extLst>
          </p:cNvPr>
          <p:cNvSpPr>
            <a:spLocks noGrp="1"/>
          </p:cNvSpPr>
          <p:nvPr>
            <p:ph type="ftr" sz="quarter" idx="3"/>
          </p:nvPr>
        </p:nvSpPr>
        <p:spPr>
          <a:xfrm>
            <a:off x="609600" y="5840828"/>
            <a:ext cx="10744199" cy="957653"/>
          </a:xfrm>
        </p:spPr>
        <p:txBody>
          <a:bodyPr/>
          <a:lstStyle/>
          <a:p>
            <a:r>
              <a:rPr lang="en-US" dirty="0"/>
              <a:t>NO, nitric oxide; </a:t>
            </a:r>
            <a:r>
              <a:rPr lang="en-US" dirty="0" err="1"/>
              <a:t>LDH</a:t>
            </a:r>
            <a:r>
              <a:rPr lang="en-US" dirty="0"/>
              <a:t>, lactate dehydrogenase</a:t>
            </a:r>
          </a:p>
          <a:p>
            <a:r>
              <a:rPr lang="en-US" dirty="0"/>
              <a:t>1. Kelly R, et al. </a:t>
            </a:r>
            <a:r>
              <a:rPr lang="en-US" i="1" dirty="0" err="1"/>
              <a:t>Ther</a:t>
            </a:r>
            <a:r>
              <a:rPr lang="en-US" i="1" dirty="0"/>
              <a:t> Clin Risk </a:t>
            </a:r>
            <a:r>
              <a:rPr lang="en-US" i="1" dirty="0" err="1"/>
              <a:t>Manag</a:t>
            </a:r>
            <a:r>
              <a:rPr lang="en-US" i="1" dirty="0"/>
              <a:t>. </a:t>
            </a:r>
            <a:r>
              <a:rPr lang="en-US" dirty="0"/>
              <a:t>2009;5:911-921. 2. Rother RP, et al. </a:t>
            </a:r>
            <a:r>
              <a:rPr lang="en-US" i="1" dirty="0"/>
              <a:t>JAMA. </a:t>
            </a:r>
            <a:r>
              <a:rPr lang="en-US" dirty="0"/>
              <a:t>2005;293(13):1653-1662. 3. Hill A, et al. </a:t>
            </a:r>
            <a:r>
              <a:rPr lang="en-US" i="1" dirty="0"/>
              <a:t>Blood. </a:t>
            </a:r>
            <a:r>
              <a:rPr lang="en-US" dirty="0"/>
              <a:t>2013;121(25):4985-4996. 4. </a:t>
            </a:r>
            <a:r>
              <a:rPr lang="en-US" dirty="0" err="1"/>
              <a:t>Zatz</a:t>
            </a:r>
            <a:r>
              <a:rPr lang="en-US" dirty="0"/>
              <a:t> R, et al. </a:t>
            </a:r>
            <a:r>
              <a:rPr lang="en-US" i="1" dirty="0"/>
              <a:t>Hypertension. </a:t>
            </a:r>
            <a:r>
              <a:rPr lang="en-US" dirty="0"/>
              <a:t>1998;32(6):958-964. 5. </a:t>
            </a:r>
            <a:r>
              <a:rPr lang="en-US" dirty="0" err="1"/>
              <a:t>Rachidi</a:t>
            </a:r>
            <a:r>
              <a:rPr lang="en-US" dirty="0"/>
              <a:t> S, et al. </a:t>
            </a:r>
            <a:r>
              <a:rPr lang="en-US" i="1" dirty="0" err="1"/>
              <a:t>Eur</a:t>
            </a:r>
            <a:r>
              <a:rPr lang="en-US" i="1" dirty="0"/>
              <a:t> J Intern Med. </a:t>
            </a:r>
            <a:r>
              <a:rPr lang="en-US" dirty="0"/>
              <a:t>2010;21(4):260-267. 6. Hill A, et al. </a:t>
            </a:r>
            <a:r>
              <a:rPr lang="en-US" i="1" dirty="0"/>
              <a:t>Br J </a:t>
            </a:r>
            <a:r>
              <a:rPr lang="en-US" i="1" dirty="0" err="1"/>
              <a:t>Haematol</a:t>
            </a:r>
            <a:r>
              <a:rPr lang="en-US" i="1" dirty="0"/>
              <a:t>.</a:t>
            </a:r>
            <a:r>
              <a:rPr lang="en-US" dirty="0"/>
              <a:t> 2010;149(3):414-425. Weitz IC, et.al, </a:t>
            </a:r>
            <a:r>
              <a:rPr lang="en-US" i="1" dirty="0" err="1"/>
              <a:t>Thromb</a:t>
            </a:r>
            <a:r>
              <a:rPr lang="en-US" i="1" dirty="0"/>
              <a:t> Res. </a:t>
            </a:r>
            <a:r>
              <a:rPr lang="en-US" dirty="0"/>
              <a:t>2012 Sep;130(3):361-8..</a:t>
            </a:r>
          </a:p>
        </p:txBody>
      </p:sp>
    </p:spTree>
    <p:custDataLst>
      <p:tags r:id="rId1"/>
    </p:custDataLst>
    <p:extLst>
      <p:ext uri="{BB962C8B-B14F-4D97-AF65-F5344CB8AC3E}">
        <p14:creationId xmlns:p14="http://schemas.microsoft.com/office/powerpoint/2010/main" val="2674291806"/>
      </p:ext>
    </p:extLst>
  </p:cSld>
  <p:clrMapOvr>
    <a:masterClrMapping/>
  </p:clrMapOvr>
  <mc:AlternateContent xmlns:mc="http://schemas.openxmlformats.org/markup-compatibility/2006" xmlns:p14="http://schemas.microsoft.com/office/powerpoint/2010/main">
    <mc:Choice Requires="p14">
      <p:transition p14:dur="0" advTm="40547"/>
    </mc:Choice>
    <mc:Fallback xmlns="">
      <p:transition advTm="4054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9|6.6|2.6|13.3|0.9|1.3|7.6"/>
</p:tagLst>
</file>

<file path=ppt/tags/tag2.xml><?xml version="1.0" encoding="utf-8"?>
<p:tagLst xmlns:a="http://schemas.openxmlformats.org/drawingml/2006/main" xmlns:r="http://schemas.openxmlformats.org/officeDocument/2006/relationships" xmlns:p="http://schemas.openxmlformats.org/presentationml/2006/main">
  <p:tag name="TIMING" val="|4.9|6.6|2.6|13.3|0.9|1.3|7.6"/>
</p:tagLst>
</file>

<file path=ppt/tags/tag3.xml><?xml version="1.0" encoding="utf-8"?>
<p:tagLst xmlns:a="http://schemas.openxmlformats.org/drawingml/2006/main" xmlns:r="http://schemas.openxmlformats.org/officeDocument/2006/relationships" xmlns:p="http://schemas.openxmlformats.org/presentationml/2006/main">
  <p:tag name="TIMING" val="|4.9|6.6|2.6|13.3|0.9|1.3|7.6"/>
</p:tagLst>
</file>

<file path=ppt/tags/tag4.xml><?xml version="1.0" encoding="utf-8"?>
<p:tagLst xmlns:a="http://schemas.openxmlformats.org/drawingml/2006/main" xmlns:r="http://schemas.openxmlformats.org/officeDocument/2006/relationships" xmlns:p="http://schemas.openxmlformats.org/presentationml/2006/main">
  <p:tag name="TIMING" val="|4.9|6.6|2.6|13.3|0.9|1.3|7.6"/>
</p:tagLst>
</file>

<file path=ppt/tags/tag5.xml><?xml version="1.0" encoding="utf-8"?>
<p:tagLst xmlns:a="http://schemas.openxmlformats.org/drawingml/2006/main" xmlns:r="http://schemas.openxmlformats.org/officeDocument/2006/relationships" xmlns:p="http://schemas.openxmlformats.org/presentationml/2006/main">
  <p:tag name="TIMING" val="|4.9|6.6|2.6|13.3|0.9|1.3|7.6"/>
</p:tagLst>
</file>

<file path=ppt/tags/tag6.xml><?xml version="1.0" encoding="utf-8"?>
<p:tagLst xmlns:a="http://schemas.openxmlformats.org/drawingml/2006/main" xmlns:r="http://schemas.openxmlformats.org/officeDocument/2006/relationships" xmlns:p="http://schemas.openxmlformats.org/presentationml/2006/main">
  <p:tag name="TIMING" val="|4.9|6.6|2.6|13.3|0.9|1.3|7.6"/>
</p:tagLst>
</file>

<file path=ppt/tags/tag7.xml><?xml version="1.0" encoding="utf-8"?>
<p:tagLst xmlns:a="http://schemas.openxmlformats.org/drawingml/2006/main" xmlns:r="http://schemas.openxmlformats.org/officeDocument/2006/relationships" xmlns:p="http://schemas.openxmlformats.org/presentationml/2006/main">
  <p:tag name="TIMING" val="|4.9|6.6|2.6|13.3|0.9|1.3|7.6"/>
</p:tagLst>
</file>

<file path=ppt/tags/tag8.xml><?xml version="1.0" encoding="utf-8"?>
<p:tagLst xmlns:a="http://schemas.openxmlformats.org/drawingml/2006/main" xmlns:r="http://schemas.openxmlformats.org/officeDocument/2006/relationships" xmlns:p="http://schemas.openxmlformats.org/presentationml/2006/main">
  <p:tag name="TIMING" val="|4.9|6.6|2.6|13.3|0.9|1.3|7.6"/>
</p:tagLst>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4239</Words>
  <Application>Microsoft Office PowerPoint</Application>
  <PresentationFormat>Widescreen</PresentationFormat>
  <Paragraphs>563</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Narrow</vt:lpstr>
      <vt:lpstr>Calibri</vt:lpstr>
      <vt:lpstr>HemOnc-2020</vt:lpstr>
      <vt:lpstr>Thrombosis in PNH</vt:lpstr>
      <vt:lpstr>Disclaimer</vt:lpstr>
      <vt:lpstr>Patient History</vt:lpstr>
      <vt:lpstr>Thrombosis in PNH</vt:lpstr>
      <vt:lpstr>Human Complement  Activation and Amplification</vt:lpstr>
      <vt:lpstr>Consequences of Complement Amplification In PNH</vt:lpstr>
      <vt:lpstr>Consequences of Complement Amplification In PNH</vt:lpstr>
      <vt:lpstr>Consequences of Complement Amplification In PNH</vt:lpstr>
      <vt:lpstr>Consequences of Complement Amplification In PNH</vt:lpstr>
      <vt:lpstr>Consequences of Complement Amplification In PNH</vt:lpstr>
      <vt:lpstr>Consequences of Complement Amplification In PNH</vt:lpstr>
      <vt:lpstr>Consequences of Complement Amplification In PNH</vt:lpstr>
      <vt:lpstr>Consequences of Complement Amplification In PNH</vt:lpstr>
      <vt:lpstr>Hemolysis and Certain Clinical Symptoms Place Patients at Increased Risk for TE</vt:lpstr>
      <vt:lpstr>Thrombosis in PNH - Pathophysiology</vt:lpstr>
      <vt:lpstr>Effect of Eculizumab Complement Inhibition (CI) on the Number of Thrombotic Events in Patients with PNH</vt:lpstr>
      <vt:lpstr>Complement Inhibition on Markers of Hemostatic Activation and Inflammation </vt:lpstr>
      <vt:lpstr>Thrombocytopenia in Patients with PNH</vt:lpstr>
      <vt:lpstr>Clinical Benefits in Patients With PNH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2022-08-03T14:47:40Z</dcterms:modified>
</cp:coreProperties>
</file>