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6" r:id="rId3"/>
    <p:sldId id="285" r:id="rId4"/>
    <p:sldId id="263" r:id="rId5"/>
    <p:sldId id="277" r:id="rId6"/>
    <p:sldId id="264" r:id="rId7"/>
    <p:sldId id="278" r:id="rId8"/>
    <p:sldId id="284" r:id="rId9"/>
    <p:sldId id="267"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A72CF36B-B87F-A2B9-450B-C3A8548BC9E2}" name="Leticia Samaras" initials="LS" userId="Leticia Samaras" providerId="None"/>
  <p188:author id="{2FC7FFA1-7899-0FA4-E9F2-F342E0F16149}" name="Vin Kalathiveetil" initials="VK" userId="Vin Kalathiveeti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5425"/>
    <a:srgbClr val="FEFF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p:restoredTop sz="96327"/>
  </p:normalViewPr>
  <p:slideViewPr>
    <p:cSldViewPr snapToGrid="0">
      <p:cViewPr varScale="1">
        <p:scale>
          <a:sx n="75" d="100"/>
          <a:sy n="75" d="100"/>
        </p:scale>
        <p:origin x="78"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9F009-919F-FF47-AC72-35A40B6B3827}"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6FD0B-1664-4B4C-95CB-61119F140BF1}" type="slidenum">
              <a:rPr lang="en-US" smtClean="0"/>
              <a:t>‹#›</a:t>
            </a:fld>
            <a:endParaRPr lang="en-US"/>
          </a:p>
        </p:txBody>
      </p:sp>
    </p:spTree>
    <p:extLst>
      <p:ext uri="{BB962C8B-B14F-4D97-AF65-F5344CB8AC3E}">
        <p14:creationId xmlns:p14="http://schemas.microsoft.com/office/powerpoint/2010/main" val="164214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5"/>
          <p:cNvSpPr>
            <a:spLocks noGrp="1" noChangeArrowheads="1"/>
          </p:cNvSpPr>
          <p:nvPr>
            <p:ph type="body" idx="1"/>
          </p:nvPr>
        </p:nvSpPr>
        <p:spPr/>
        <p:txBody>
          <a:bodyPr>
            <a:normAutofit/>
          </a:bodyPr>
          <a:lstStyle/>
          <a:p>
            <a:pPr>
              <a:defRPr/>
            </a:pPr>
            <a:endParaRPr lang="en-US" dirty="0"/>
          </a:p>
        </p:txBody>
      </p:sp>
      <p:sp>
        <p:nvSpPr>
          <p:cNvPr id="106499" name="Slide Image Placeholder 5"/>
          <p:cNvSpPr>
            <a:spLocks noGrp="1" noRot="1" noChangeAspect="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D9BFD35-C073-481E-A31F-3954AA18AE14}" type="slidenum">
              <a:rPr lang="en-US" smtClean="0">
                <a:latin typeface="Arial" pitchFamily="34" charset="0"/>
              </a:rPr>
              <a:pPr/>
              <a:t>6</a:t>
            </a:fld>
            <a:endParaRPr lang="en-US">
              <a:latin typeface="Arial" pitchFamily="34" charset="0"/>
            </a:endParaRPr>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54" tIns="46077" rIns="92154" bIns="46077" anchor="b"/>
          <a:lstStyle/>
          <a:p>
            <a:pPr algn="r" defTabSz="920750" eaLnBrk="1" hangingPunct="1"/>
            <a:fld id="{0FFE4414-1CAF-41E9-98A4-39884A5DB855}" type="slidenum">
              <a:rPr lang="en-US" sz="1200">
                <a:cs typeface="Arial" pitchFamily="34" charset="0"/>
              </a:rPr>
              <a:pPr algn="r" defTabSz="920750" eaLnBrk="1" hangingPunct="1"/>
              <a:t>6</a:t>
            </a:fld>
            <a:endParaRPr lang="en-US" sz="1200">
              <a:cs typeface="Arial" pitchFamily="34" charset="0"/>
            </a:endParaRPr>
          </a:p>
        </p:txBody>
      </p:sp>
      <p:sp>
        <p:nvSpPr>
          <p:cNvPr id="10957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eaLnBrk="1" hangingPunct="1"/>
            <a:fld id="{D21A684D-097F-423D-8AAF-4BE7A86BB6A3}" type="slidenum">
              <a:rPr lang="en-US" sz="1200">
                <a:cs typeface="Arial" pitchFamily="34" charset="0"/>
              </a:rPr>
              <a:pPr algn="r" eaLnBrk="1" hangingPunct="1"/>
              <a:t>6</a:t>
            </a:fld>
            <a:endParaRPr lang="en-US" sz="1200">
              <a:cs typeface="Arial" pitchFamily="34" charset="0"/>
            </a:endParaRPr>
          </a:p>
        </p:txBody>
      </p:sp>
      <p:sp>
        <p:nvSpPr>
          <p:cNvPr id="109573" name="Notes Placeholder 7"/>
          <p:cNvSpPr>
            <a:spLocks noGrp="1"/>
          </p:cNvSpPr>
          <p:nvPr>
            <p:ph type="body" idx="1"/>
          </p:nvPr>
        </p:nvSpPr>
        <p:spPr>
          <a:noFill/>
          <a:ln/>
        </p:spPr>
        <p:txBody>
          <a:bodyPr lIns="92154" tIns="46077" rIns="92154" bIns="46077"/>
          <a:lstStyle/>
          <a:p>
            <a:pPr marL="176213" indent="-176213" eaLnBrk="1" hangingPunct="1"/>
            <a:endParaRPr lang="en-US"/>
          </a:p>
        </p:txBody>
      </p:sp>
      <p:sp>
        <p:nvSpPr>
          <p:cNvPr id="109574" name="Slide Image Placeholder 10"/>
          <p:cNvSpPr>
            <a:spLocks noGrp="1" noRot="1" noChangeAspect="1" noTextEdit="1"/>
          </p:cNvSpPr>
          <p:nvPr>
            <p:ph type="sldImg"/>
          </p:nvPr>
        </p:nvSpPr>
        <p:spPr>
          <a:xfrm>
            <a:off x="384175" y="685800"/>
            <a:ext cx="6091238" cy="3427413"/>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
          <p:cNvSpPr>
            <a:spLocks noGrp="1" noRot="1" noChangeAspect="1" noChangeArrowheads="1" noTextEdit="1"/>
          </p:cNvSpPr>
          <p:nvPr>
            <p:ph type="sldImg"/>
          </p:nvPr>
        </p:nvSpPr>
        <p:spPr>
          <a:ln/>
        </p:spPr>
      </p:sp>
      <p:sp>
        <p:nvSpPr>
          <p:cNvPr id="115715" name="Rectangle 11"/>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Rot="1" noChangeAspect="1" noChangeArrowheads="1" noTextEdit="1"/>
          </p:cNvSpPr>
          <p:nvPr>
            <p:ph type="sldImg"/>
          </p:nvPr>
        </p:nvSpPr>
        <p:spPr>
          <a:ln/>
        </p:spPr>
      </p:sp>
      <p:sp>
        <p:nvSpPr>
          <p:cNvPr id="118787" name="Rectangle 8"/>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98922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525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9500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2489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6551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5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217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673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215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934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977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454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5714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AE96-EE34-4273-B37E-462DB6BD05D4}"/>
              </a:ext>
            </a:extLst>
          </p:cNvPr>
          <p:cNvSpPr>
            <a:spLocks noGrp="1"/>
          </p:cNvSpPr>
          <p:nvPr>
            <p:ph type="ctrTitle"/>
          </p:nvPr>
        </p:nvSpPr>
        <p:spPr/>
        <p:txBody>
          <a:bodyPr/>
          <a:lstStyle/>
          <a:p>
            <a:r>
              <a:rPr lang="en-US" dirty="0"/>
              <a:t>PNH – What Is It and How Does It Affect Patients?</a:t>
            </a:r>
          </a:p>
        </p:txBody>
      </p:sp>
      <p:sp>
        <p:nvSpPr>
          <p:cNvPr id="3" name="Subtitle 2">
            <a:extLst>
              <a:ext uri="{FF2B5EF4-FFF2-40B4-BE49-F238E27FC236}">
                <a16:creationId xmlns:a16="http://schemas.microsoft.com/office/drawing/2014/main" id="{7A8C5280-FDB2-4192-A569-C6F538476EE3}"/>
              </a:ext>
            </a:extLst>
          </p:cNvPr>
          <p:cNvSpPr>
            <a:spLocks noGrp="1"/>
          </p:cNvSpPr>
          <p:nvPr>
            <p:ph type="subTitle" idx="1"/>
          </p:nvPr>
        </p:nvSpPr>
        <p:spPr/>
        <p:txBody>
          <a:bodyPr>
            <a:normAutofit fontScale="77500" lnSpcReduction="20000"/>
          </a:bodyPr>
          <a:lstStyle/>
          <a:p>
            <a:r>
              <a:rPr lang="en-US" dirty="0"/>
              <a:t>Catherine Broome, MD</a:t>
            </a:r>
          </a:p>
          <a:p>
            <a:r>
              <a:rPr lang="en-US" dirty="0"/>
              <a:t>Associate Professor</a:t>
            </a:r>
          </a:p>
          <a:p>
            <a:r>
              <a:rPr lang="en-US" dirty="0"/>
              <a:t>Medicine MedStar Georgetown University</a:t>
            </a:r>
          </a:p>
          <a:p>
            <a:r>
              <a:rPr lang="en-US" dirty="0"/>
              <a:t>Lombardi Cancer Center </a:t>
            </a:r>
          </a:p>
          <a:p>
            <a:r>
              <a:rPr lang="en-US" dirty="0"/>
              <a:t>Washington, DC</a:t>
            </a:r>
          </a:p>
        </p:txBody>
      </p:sp>
    </p:spTree>
    <p:extLst>
      <p:ext uri="{BB962C8B-B14F-4D97-AF65-F5344CB8AC3E}">
        <p14:creationId xmlns:p14="http://schemas.microsoft.com/office/powerpoint/2010/main" val="175962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605E-D0C1-4825-9E32-3E6B9828DCA1}"/>
              </a:ext>
            </a:extLst>
          </p:cNvPr>
          <p:cNvSpPr>
            <a:spLocks noGrp="1"/>
          </p:cNvSpPr>
          <p:nvPr>
            <p:ph type="title"/>
          </p:nvPr>
        </p:nvSpPr>
        <p:spPr/>
        <p:txBody>
          <a:bodyPr/>
          <a:lstStyle/>
          <a:p>
            <a:r>
              <a:rPr lang="en-US" dirty="0"/>
              <a:t>Laboratory Findings in PNH</a:t>
            </a:r>
          </a:p>
        </p:txBody>
      </p:sp>
      <p:sp>
        <p:nvSpPr>
          <p:cNvPr id="3" name="Content Placeholder 2">
            <a:extLst>
              <a:ext uri="{FF2B5EF4-FFF2-40B4-BE49-F238E27FC236}">
                <a16:creationId xmlns:a16="http://schemas.microsoft.com/office/drawing/2014/main" id="{3BADF71D-9A5A-F0BB-F47A-8325A7E33CFD}"/>
              </a:ext>
            </a:extLst>
          </p:cNvPr>
          <p:cNvSpPr>
            <a:spLocks noGrp="1"/>
          </p:cNvSpPr>
          <p:nvPr>
            <p:ph idx="1"/>
          </p:nvPr>
        </p:nvSpPr>
        <p:spPr>
          <a:xfrm>
            <a:off x="609599" y="1477906"/>
            <a:ext cx="11022419" cy="5012346"/>
          </a:xfrm>
        </p:spPr>
        <p:txBody>
          <a:bodyPr>
            <a:normAutofit/>
          </a:bodyPr>
          <a:lstStyle/>
          <a:p>
            <a:r>
              <a:rPr lang="en-US" dirty="0"/>
              <a:t>Anemia (low red blood cell counts)</a:t>
            </a:r>
          </a:p>
          <a:p>
            <a:pPr lvl="1"/>
            <a:r>
              <a:rPr lang="en-US" i="1" dirty="0"/>
              <a:t>Note: possible to have hemolysis without anemia if the bone marrow able to compensate </a:t>
            </a:r>
          </a:p>
          <a:p>
            <a:r>
              <a:rPr lang="en-US" dirty="0"/>
              <a:t> Increased reticulocyte count </a:t>
            </a:r>
          </a:p>
          <a:p>
            <a:r>
              <a:rPr lang="en-US" dirty="0"/>
              <a:t> Increased lactate dehydrogenase (LDH) and indirect bilirubin </a:t>
            </a:r>
          </a:p>
          <a:p>
            <a:r>
              <a:rPr lang="en-US" dirty="0"/>
              <a:t> Decreased haptoglobin </a:t>
            </a:r>
          </a:p>
          <a:p>
            <a:r>
              <a:rPr lang="en-US" dirty="0"/>
              <a:t> Free serum hemoglobin with pink/red serum</a:t>
            </a:r>
          </a:p>
          <a:p>
            <a:r>
              <a:rPr lang="en-US" dirty="0"/>
              <a:t> Hemoglobinuria with pink/red urine</a:t>
            </a:r>
          </a:p>
          <a:p>
            <a:pPr lvl="1"/>
            <a:r>
              <a:rPr lang="en-US" dirty="0"/>
              <a:t>Positive dipstick for heme</a:t>
            </a:r>
          </a:p>
          <a:p>
            <a:pPr lvl="1"/>
            <a:r>
              <a:rPr lang="en-US" dirty="0"/>
              <a:t>Negative sediment for red blood cells </a:t>
            </a:r>
          </a:p>
          <a:p>
            <a:r>
              <a:rPr lang="en-US" dirty="0"/>
              <a:t> Negative direct antiglobulin (Coombs or DAT)</a:t>
            </a:r>
          </a:p>
        </p:txBody>
      </p:sp>
    </p:spTree>
    <p:extLst>
      <p:ext uri="{BB962C8B-B14F-4D97-AF65-F5344CB8AC3E}">
        <p14:creationId xmlns:p14="http://schemas.microsoft.com/office/powerpoint/2010/main" val="382369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43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F0B7-54DB-409E-B381-61DC10B29D95}"/>
              </a:ext>
            </a:extLst>
          </p:cNvPr>
          <p:cNvSpPr>
            <a:spLocks noGrp="1"/>
          </p:cNvSpPr>
          <p:nvPr>
            <p:ph type="title"/>
          </p:nvPr>
        </p:nvSpPr>
        <p:spPr/>
        <p:txBody>
          <a:bodyPr/>
          <a:lstStyle/>
          <a:p>
            <a:r>
              <a:rPr lang="en-US" dirty="0"/>
              <a:t>Paroxysmal Nocturnal Hemoglobinuria</a:t>
            </a:r>
          </a:p>
        </p:txBody>
      </p:sp>
      <p:sp>
        <p:nvSpPr>
          <p:cNvPr id="7" name="Footer Placeholder 6">
            <a:extLst>
              <a:ext uri="{FF2B5EF4-FFF2-40B4-BE49-F238E27FC236}">
                <a16:creationId xmlns:a16="http://schemas.microsoft.com/office/drawing/2014/main" id="{CDC3CB24-AF2F-5141-4FFF-6F712BD24555}"/>
              </a:ext>
            </a:extLst>
          </p:cNvPr>
          <p:cNvSpPr>
            <a:spLocks noGrp="1"/>
          </p:cNvSpPr>
          <p:nvPr>
            <p:ph type="ftr" sz="quarter" idx="3"/>
          </p:nvPr>
        </p:nvSpPr>
        <p:spPr/>
        <p:txBody>
          <a:bodyPr/>
          <a:lstStyle/>
          <a:p>
            <a:r>
              <a:rPr lang="en-US" dirty="0"/>
              <a:t>Parker CJ. </a:t>
            </a:r>
            <a:r>
              <a:rPr lang="en-US" i="1" dirty="0"/>
              <a:t>Hematology Am Soc </a:t>
            </a:r>
            <a:r>
              <a:rPr lang="en-US" i="1" dirty="0" err="1"/>
              <a:t>Hematol</a:t>
            </a:r>
            <a:r>
              <a:rPr lang="en-US" i="1" dirty="0"/>
              <a:t> Educ Program. </a:t>
            </a:r>
            <a:r>
              <a:rPr lang="en-US" dirty="0"/>
              <a:t>2008:93-103.</a:t>
            </a:r>
          </a:p>
        </p:txBody>
      </p:sp>
      <p:sp>
        <p:nvSpPr>
          <p:cNvPr id="6" name="TextBox 5">
            <a:extLst>
              <a:ext uri="{FF2B5EF4-FFF2-40B4-BE49-F238E27FC236}">
                <a16:creationId xmlns:a16="http://schemas.microsoft.com/office/drawing/2014/main" id="{8067D40D-1222-EAA7-E5AE-383A8248C58B}"/>
              </a:ext>
            </a:extLst>
          </p:cNvPr>
          <p:cNvSpPr txBox="1"/>
          <p:nvPr/>
        </p:nvSpPr>
        <p:spPr>
          <a:xfrm>
            <a:off x="591896" y="1441627"/>
            <a:ext cx="2637200" cy="119181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Paroxysmal nocturnal hemoglobinuria (PNH) first reported in the medical literature by Gull</a:t>
            </a:r>
          </a:p>
        </p:txBody>
      </p:sp>
      <p:sp>
        <p:nvSpPr>
          <p:cNvPr id="9" name="TextBox 8">
            <a:extLst>
              <a:ext uri="{FF2B5EF4-FFF2-40B4-BE49-F238E27FC236}">
                <a16:creationId xmlns:a16="http://schemas.microsoft.com/office/drawing/2014/main" id="{514734C2-F963-C38A-88BB-8DF553955A89}"/>
              </a:ext>
            </a:extLst>
          </p:cNvPr>
          <p:cNvSpPr txBox="1"/>
          <p:nvPr/>
        </p:nvSpPr>
        <p:spPr>
          <a:xfrm>
            <a:off x="1358784" y="4263170"/>
            <a:ext cx="5486956" cy="1804749"/>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Name “paroxysmal nocturnal hemoglobinuria” created based on the mistaken belief that hemolysis (red blood cell break down) and subsequent hemoglobinuria (free hemoglobin in urine) occurred by </a:t>
            </a:r>
            <a:r>
              <a:rPr lang="en-US" sz="1600" dirty="0" err="1"/>
              <a:t>Enneking</a:t>
            </a:r>
            <a:r>
              <a:rPr lang="en-US" sz="1600" dirty="0"/>
              <a:t>: </a:t>
            </a:r>
          </a:p>
          <a:p>
            <a:pPr marL="651510" indent="-285750">
              <a:buFont typeface="Arial" panose="020B0604020202020204" pitchFamily="34" charset="0"/>
              <a:buChar char="•"/>
            </a:pPr>
            <a:r>
              <a:rPr lang="en-US" sz="1600" dirty="0"/>
              <a:t>Intermittent episodes (paroxysmal) </a:t>
            </a:r>
          </a:p>
          <a:p>
            <a:pPr marL="651510" indent="-285750">
              <a:buFont typeface="Arial" panose="020B0604020202020204" pitchFamily="34" charset="0"/>
              <a:buChar char="•"/>
            </a:pPr>
            <a:r>
              <a:rPr lang="en-US" sz="1600" dirty="0"/>
              <a:t>Greater frequency during the night (nocturnal)</a:t>
            </a:r>
          </a:p>
        </p:txBody>
      </p:sp>
      <p:sp>
        <p:nvSpPr>
          <p:cNvPr id="11" name="TextBox 10">
            <a:extLst>
              <a:ext uri="{FF2B5EF4-FFF2-40B4-BE49-F238E27FC236}">
                <a16:creationId xmlns:a16="http://schemas.microsoft.com/office/drawing/2014/main" id="{15D9DE93-A153-8027-0F15-E2402129A38C}"/>
              </a:ext>
            </a:extLst>
          </p:cNvPr>
          <p:cNvSpPr txBox="1"/>
          <p:nvPr/>
        </p:nvSpPr>
        <p:spPr>
          <a:xfrm>
            <a:off x="4528127" y="1364413"/>
            <a:ext cx="3892805" cy="919401"/>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Role of complement and developed the serum test which can still be used for diagnosis “Ham Test” by Ham </a:t>
            </a:r>
          </a:p>
        </p:txBody>
      </p:sp>
      <p:sp>
        <p:nvSpPr>
          <p:cNvPr id="13" name="TextBox 12">
            <a:extLst>
              <a:ext uri="{FF2B5EF4-FFF2-40B4-BE49-F238E27FC236}">
                <a16:creationId xmlns:a16="http://schemas.microsoft.com/office/drawing/2014/main" id="{B846072C-5CE7-BC90-9546-02F319D98B24}"/>
              </a:ext>
            </a:extLst>
          </p:cNvPr>
          <p:cNvSpPr txBox="1"/>
          <p:nvPr/>
        </p:nvSpPr>
        <p:spPr>
          <a:xfrm>
            <a:off x="8223647" y="4624643"/>
            <a:ext cx="3046863" cy="64698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Somatic mutation responsible was identified as </a:t>
            </a:r>
            <a:r>
              <a:rPr lang="en-US" sz="1600" i="1" dirty="0"/>
              <a:t>PIG-A </a:t>
            </a:r>
            <a:r>
              <a:rPr lang="en-US" sz="1600" dirty="0"/>
              <a:t>gene</a:t>
            </a:r>
          </a:p>
        </p:txBody>
      </p:sp>
      <p:sp>
        <p:nvSpPr>
          <p:cNvPr id="15" name="Right Arrow 14">
            <a:extLst>
              <a:ext uri="{FF2B5EF4-FFF2-40B4-BE49-F238E27FC236}">
                <a16:creationId xmlns:a16="http://schemas.microsoft.com/office/drawing/2014/main" id="{0CDA344C-EBC3-44C2-F540-EAB38F11F43C}"/>
              </a:ext>
            </a:extLst>
          </p:cNvPr>
          <p:cNvSpPr/>
          <p:nvPr/>
        </p:nvSpPr>
        <p:spPr>
          <a:xfrm>
            <a:off x="1153434" y="2797257"/>
            <a:ext cx="9885131" cy="136166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026BA95-6265-E695-E656-D960B8653067}"/>
              </a:ext>
            </a:extLst>
          </p:cNvPr>
          <p:cNvCxnSpPr/>
          <p:nvPr/>
        </p:nvCxnSpPr>
        <p:spPr>
          <a:xfrm>
            <a:off x="1724552" y="2633443"/>
            <a:ext cx="0" cy="46810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CA793E1-866C-808F-B90B-2845FEBEA236}"/>
              </a:ext>
            </a:extLst>
          </p:cNvPr>
          <p:cNvCxnSpPr>
            <a:cxnSpLocks/>
            <a:stCxn id="9" idx="0"/>
          </p:cNvCxnSpPr>
          <p:nvPr/>
        </p:nvCxnSpPr>
        <p:spPr>
          <a:xfrm flipV="1">
            <a:off x="4102262" y="3805881"/>
            <a:ext cx="0" cy="45728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6E34103-3315-7496-03B4-89329078F981}"/>
              </a:ext>
            </a:extLst>
          </p:cNvPr>
          <p:cNvCxnSpPr>
            <a:cxnSpLocks/>
            <a:stCxn id="11" idx="2"/>
          </p:cNvCxnSpPr>
          <p:nvPr/>
        </p:nvCxnSpPr>
        <p:spPr>
          <a:xfrm>
            <a:off x="6474530" y="2283814"/>
            <a:ext cx="0" cy="8177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3978334-4E44-CDF4-719B-C5C282C7E53A}"/>
              </a:ext>
            </a:extLst>
          </p:cNvPr>
          <p:cNvCxnSpPr>
            <a:cxnSpLocks/>
            <a:stCxn id="13" idx="0"/>
          </p:cNvCxnSpPr>
          <p:nvPr/>
        </p:nvCxnSpPr>
        <p:spPr>
          <a:xfrm flipV="1">
            <a:off x="9747079" y="3805881"/>
            <a:ext cx="0" cy="81876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65A376A-2B1D-9F29-A710-03BBCD478703}"/>
              </a:ext>
            </a:extLst>
          </p:cNvPr>
          <p:cNvSpPr txBox="1"/>
          <p:nvPr/>
        </p:nvSpPr>
        <p:spPr>
          <a:xfrm>
            <a:off x="1261785" y="3258604"/>
            <a:ext cx="1105523" cy="461665"/>
          </a:xfrm>
          <a:prstGeom prst="rect">
            <a:avLst/>
          </a:prstGeom>
          <a:noFill/>
        </p:spPr>
        <p:txBody>
          <a:bodyPr wrap="square">
            <a:spAutoFit/>
          </a:bodyPr>
          <a:lstStyle/>
          <a:p>
            <a:r>
              <a:rPr lang="en-US" sz="2400" b="1" dirty="0">
                <a:solidFill>
                  <a:schemeClr val="bg1"/>
                </a:solidFill>
              </a:rPr>
              <a:t>1866</a:t>
            </a:r>
            <a:endParaRPr lang="en-US" sz="2400" dirty="0">
              <a:solidFill>
                <a:schemeClr val="bg1"/>
              </a:solidFill>
            </a:endParaRPr>
          </a:p>
        </p:txBody>
      </p:sp>
      <p:sp>
        <p:nvSpPr>
          <p:cNvPr id="51" name="TextBox 50">
            <a:extLst>
              <a:ext uri="{FF2B5EF4-FFF2-40B4-BE49-F238E27FC236}">
                <a16:creationId xmlns:a16="http://schemas.microsoft.com/office/drawing/2014/main" id="{38027027-2BC6-61EF-F806-4D3BA91715A5}"/>
              </a:ext>
            </a:extLst>
          </p:cNvPr>
          <p:cNvSpPr txBox="1"/>
          <p:nvPr/>
        </p:nvSpPr>
        <p:spPr>
          <a:xfrm>
            <a:off x="3528234" y="3258604"/>
            <a:ext cx="1105523" cy="461665"/>
          </a:xfrm>
          <a:prstGeom prst="rect">
            <a:avLst/>
          </a:prstGeom>
          <a:noFill/>
        </p:spPr>
        <p:txBody>
          <a:bodyPr wrap="square">
            <a:spAutoFit/>
          </a:bodyPr>
          <a:lstStyle/>
          <a:p>
            <a:pPr algn="ctr"/>
            <a:r>
              <a:rPr lang="en-US" sz="2400" b="1" dirty="0">
                <a:solidFill>
                  <a:schemeClr val="bg1"/>
                </a:solidFill>
              </a:rPr>
              <a:t>1925</a:t>
            </a:r>
            <a:endParaRPr lang="en-US" sz="2400" dirty="0">
              <a:solidFill>
                <a:schemeClr val="bg1"/>
              </a:solidFill>
            </a:endParaRPr>
          </a:p>
        </p:txBody>
      </p:sp>
      <p:sp>
        <p:nvSpPr>
          <p:cNvPr id="52" name="TextBox 51">
            <a:extLst>
              <a:ext uri="{FF2B5EF4-FFF2-40B4-BE49-F238E27FC236}">
                <a16:creationId xmlns:a16="http://schemas.microsoft.com/office/drawing/2014/main" id="{B8AA8C9C-F18A-CBA8-4A5B-D74664DC5B90}"/>
              </a:ext>
            </a:extLst>
          </p:cNvPr>
          <p:cNvSpPr txBox="1"/>
          <p:nvPr/>
        </p:nvSpPr>
        <p:spPr>
          <a:xfrm>
            <a:off x="5921767" y="3258604"/>
            <a:ext cx="1105523" cy="461665"/>
          </a:xfrm>
          <a:prstGeom prst="rect">
            <a:avLst/>
          </a:prstGeom>
          <a:noFill/>
        </p:spPr>
        <p:txBody>
          <a:bodyPr wrap="square">
            <a:spAutoFit/>
          </a:bodyPr>
          <a:lstStyle/>
          <a:p>
            <a:pPr algn="ctr"/>
            <a:r>
              <a:rPr lang="en-US" sz="2400" b="1" dirty="0">
                <a:solidFill>
                  <a:schemeClr val="bg1"/>
                </a:solidFill>
              </a:rPr>
              <a:t>1930</a:t>
            </a:r>
            <a:endParaRPr lang="en-US" sz="2400" dirty="0">
              <a:solidFill>
                <a:schemeClr val="bg1"/>
              </a:solidFill>
            </a:endParaRPr>
          </a:p>
        </p:txBody>
      </p:sp>
      <p:sp>
        <p:nvSpPr>
          <p:cNvPr id="53" name="TextBox 52">
            <a:extLst>
              <a:ext uri="{FF2B5EF4-FFF2-40B4-BE49-F238E27FC236}">
                <a16:creationId xmlns:a16="http://schemas.microsoft.com/office/drawing/2014/main" id="{9CA45F96-1CA0-9C76-C535-953B9ABD1A1B}"/>
              </a:ext>
            </a:extLst>
          </p:cNvPr>
          <p:cNvSpPr txBox="1"/>
          <p:nvPr/>
        </p:nvSpPr>
        <p:spPr>
          <a:xfrm>
            <a:off x="9112103" y="3258604"/>
            <a:ext cx="1342416" cy="461665"/>
          </a:xfrm>
          <a:prstGeom prst="rect">
            <a:avLst/>
          </a:prstGeom>
          <a:noFill/>
        </p:spPr>
        <p:txBody>
          <a:bodyPr wrap="square">
            <a:spAutoFit/>
          </a:bodyPr>
          <a:lstStyle/>
          <a:p>
            <a:pPr algn="ctr"/>
            <a:r>
              <a:rPr lang="en-US" sz="2400" b="1" dirty="0">
                <a:solidFill>
                  <a:schemeClr val="bg1"/>
                </a:solidFill>
              </a:rPr>
              <a:t>1990’s</a:t>
            </a:r>
            <a:endParaRPr lang="en-US" sz="2400" dirty="0">
              <a:solidFill>
                <a:schemeClr val="bg1"/>
              </a:solidFill>
            </a:endParaRPr>
          </a:p>
        </p:txBody>
      </p:sp>
    </p:spTree>
    <p:extLst>
      <p:ext uri="{BB962C8B-B14F-4D97-AF65-F5344CB8AC3E}">
        <p14:creationId xmlns:p14="http://schemas.microsoft.com/office/powerpoint/2010/main" val="338520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4" name="Rectangle 19"/>
          <p:cNvSpPr>
            <a:spLocks noGrp="1" noChangeArrowheads="1"/>
          </p:cNvSpPr>
          <p:nvPr>
            <p:ph type="title"/>
          </p:nvPr>
        </p:nvSpPr>
        <p:spPr/>
        <p:txBody>
          <a:bodyPr/>
          <a:lstStyle/>
          <a:p>
            <a:r>
              <a:rPr lang="en-US" dirty="0"/>
              <a:t>Genesis of PNH </a:t>
            </a:r>
          </a:p>
        </p:txBody>
      </p:sp>
      <p:sp>
        <p:nvSpPr>
          <p:cNvPr id="6" name="Footer Placeholder 5">
            <a:extLst>
              <a:ext uri="{FF2B5EF4-FFF2-40B4-BE49-F238E27FC236}">
                <a16:creationId xmlns:a16="http://schemas.microsoft.com/office/drawing/2014/main" id="{7F10B38C-5326-1FF4-E554-567AB0CEA2F1}"/>
              </a:ext>
            </a:extLst>
          </p:cNvPr>
          <p:cNvSpPr>
            <a:spLocks noGrp="1"/>
          </p:cNvSpPr>
          <p:nvPr>
            <p:ph type="ftr" sz="quarter" idx="3"/>
          </p:nvPr>
        </p:nvSpPr>
        <p:spPr/>
        <p:txBody>
          <a:bodyPr/>
          <a:lstStyle/>
          <a:p>
            <a:r>
              <a:rPr lang="en-US" dirty="0"/>
              <a:t>HSC = hematopoietic stem cell.</a:t>
            </a:r>
          </a:p>
          <a:p>
            <a:r>
              <a:rPr lang="en-US" dirty="0"/>
              <a:t>
Inoue N, et al. </a:t>
            </a:r>
            <a:r>
              <a:rPr lang="en-US" i="1" dirty="0"/>
              <a:t>Blood</a:t>
            </a:r>
            <a:r>
              <a:rPr lang="en-US" dirty="0"/>
              <a:t>. 2006;108:4232-4236.</a:t>
            </a:r>
          </a:p>
        </p:txBody>
      </p:sp>
      <p:grpSp>
        <p:nvGrpSpPr>
          <p:cNvPr id="18" name="Group 17">
            <a:extLst>
              <a:ext uri="{FF2B5EF4-FFF2-40B4-BE49-F238E27FC236}">
                <a16:creationId xmlns:a16="http://schemas.microsoft.com/office/drawing/2014/main" id="{1498C6E5-B0E3-630D-3559-1150DCACE2A4}"/>
              </a:ext>
            </a:extLst>
          </p:cNvPr>
          <p:cNvGrpSpPr/>
          <p:nvPr/>
        </p:nvGrpSpPr>
        <p:grpSpPr>
          <a:xfrm>
            <a:off x="2344481" y="1255529"/>
            <a:ext cx="8077200" cy="4996415"/>
            <a:chOff x="2057400" y="1181101"/>
            <a:chExt cx="8077200" cy="4662487"/>
          </a:xfrm>
        </p:grpSpPr>
        <p:sp>
          <p:nvSpPr>
            <p:cNvPr id="7" name="Rectangle 20">
              <a:extLst>
                <a:ext uri="{FF2B5EF4-FFF2-40B4-BE49-F238E27FC236}">
                  <a16:creationId xmlns:a16="http://schemas.microsoft.com/office/drawing/2014/main" id="{9DBBCA37-9276-ECCC-D0A0-8D09C3798940}"/>
                </a:ext>
              </a:extLst>
            </p:cNvPr>
            <p:cNvSpPr>
              <a:spLocks noChangeArrowheads="1"/>
            </p:cNvSpPr>
            <p:nvPr/>
          </p:nvSpPr>
          <p:spPr bwMode="auto">
            <a:xfrm>
              <a:off x="2298701" y="4452938"/>
              <a:ext cx="2212975" cy="609600"/>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5000"/>
                </a:lnSpc>
                <a:spcBef>
                  <a:spcPct val="50000"/>
                </a:spcBef>
                <a:defRPr/>
              </a:pPr>
              <a:r>
                <a:rPr lang="en-US" sz="1600" b="1" dirty="0">
                  <a:solidFill>
                    <a:schemeClr val="bg1"/>
                  </a:solidFill>
                </a:rPr>
                <a:t>? Second </a:t>
              </a:r>
              <a:br>
                <a:rPr lang="en-US" sz="1600" b="1" dirty="0">
                  <a:solidFill>
                    <a:schemeClr val="bg1"/>
                  </a:solidFill>
                </a:rPr>
              </a:br>
              <a:r>
                <a:rPr lang="en-US" sz="1600" b="1" dirty="0">
                  <a:solidFill>
                    <a:schemeClr val="bg1"/>
                  </a:solidFill>
                </a:rPr>
                <a:t>Mutation HMGA2? </a:t>
              </a:r>
            </a:p>
          </p:txBody>
        </p:sp>
        <p:sp>
          <p:nvSpPr>
            <p:cNvPr id="8" name="Rectangle 2">
              <a:extLst>
                <a:ext uri="{FF2B5EF4-FFF2-40B4-BE49-F238E27FC236}">
                  <a16:creationId xmlns:a16="http://schemas.microsoft.com/office/drawing/2014/main" id="{3A957587-88F2-C2B5-ECC3-8A7895E5533F}"/>
                </a:ext>
              </a:extLst>
            </p:cNvPr>
            <p:cNvSpPr>
              <a:spLocks noChangeArrowheads="1"/>
            </p:cNvSpPr>
            <p:nvPr/>
          </p:nvSpPr>
          <p:spPr bwMode="auto">
            <a:xfrm>
              <a:off x="3505200" y="5310188"/>
              <a:ext cx="5181600" cy="5334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lnSpc>
                  <a:spcPct val="95000"/>
                </a:lnSpc>
                <a:spcBef>
                  <a:spcPct val="50000"/>
                </a:spcBef>
                <a:defRPr/>
              </a:pPr>
              <a:r>
                <a:rPr lang="en-US" sz="2400" b="1" dirty="0">
                  <a:effectLst>
                    <a:outerShdw blurRad="38100" dist="38100" dir="2700000" algn="tl">
                      <a:srgbClr val="000000">
                        <a:alpha val="43137"/>
                      </a:srgbClr>
                    </a:outerShdw>
                  </a:effectLst>
                </a:rPr>
                <a:t>Expansion of Defective Clone</a:t>
              </a:r>
            </a:p>
          </p:txBody>
        </p:sp>
        <p:sp>
          <p:nvSpPr>
            <p:cNvPr id="9" name="Text Box 5">
              <a:extLst>
                <a:ext uri="{FF2B5EF4-FFF2-40B4-BE49-F238E27FC236}">
                  <a16:creationId xmlns:a16="http://schemas.microsoft.com/office/drawing/2014/main" id="{95DEA056-44C6-3B3C-DAA7-E29AC4CA57F0}"/>
                </a:ext>
              </a:extLst>
            </p:cNvPr>
            <p:cNvSpPr txBox="1">
              <a:spLocks noChangeArrowheads="1"/>
            </p:cNvSpPr>
            <p:nvPr/>
          </p:nvSpPr>
          <p:spPr bwMode="auto">
            <a:xfrm>
              <a:off x="3544888" y="2341963"/>
              <a:ext cx="5105400" cy="830263"/>
            </a:xfrm>
            <a:prstGeom prst="rect">
              <a:avLst/>
            </a:prstGeom>
            <a:noFill/>
            <a:ln w="9525">
              <a:noFill/>
              <a:miter lim="800000"/>
              <a:headEnd/>
              <a:tailEnd/>
            </a:ln>
          </p:spPr>
          <p:txBody>
            <a:bodyPr>
              <a:spAutoFit/>
            </a:bodyPr>
            <a:lstStyle/>
            <a:p>
              <a:pPr algn="ctr">
                <a:spcBef>
                  <a:spcPct val="50000"/>
                </a:spcBef>
              </a:pPr>
              <a:r>
                <a:rPr lang="en-US" sz="2400" dirty="0"/>
                <a:t>GPI-linked Proteins Deficient on a Clone of Blood Cells</a:t>
              </a:r>
            </a:p>
          </p:txBody>
        </p:sp>
        <p:sp>
          <p:nvSpPr>
            <p:cNvPr id="10" name="Text Box 7">
              <a:extLst>
                <a:ext uri="{FF2B5EF4-FFF2-40B4-BE49-F238E27FC236}">
                  <a16:creationId xmlns:a16="http://schemas.microsoft.com/office/drawing/2014/main" id="{3C431BD9-E605-283F-48CC-BAAC8414C984}"/>
                </a:ext>
              </a:extLst>
            </p:cNvPr>
            <p:cNvSpPr txBox="1">
              <a:spLocks noChangeArrowheads="1"/>
            </p:cNvSpPr>
            <p:nvPr/>
          </p:nvSpPr>
          <p:spPr bwMode="auto">
            <a:xfrm>
              <a:off x="3935414" y="3948114"/>
              <a:ext cx="4321175" cy="457200"/>
            </a:xfrm>
            <a:prstGeom prst="rect">
              <a:avLst/>
            </a:prstGeom>
            <a:noFill/>
            <a:ln w="9525">
              <a:noFill/>
              <a:miter lim="800000"/>
              <a:headEnd/>
              <a:tailEnd/>
            </a:ln>
          </p:spPr>
          <p:txBody>
            <a:bodyPr>
              <a:spAutoFit/>
            </a:bodyPr>
            <a:lstStyle/>
            <a:p>
              <a:pPr algn="ctr">
                <a:spcBef>
                  <a:spcPct val="50000"/>
                </a:spcBef>
              </a:pPr>
              <a:r>
                <a:rPr lang="en-US" sz="2400" dirty="0"/>
                <a:t>Selection of Defective HSC</a:t>
              </a:r>
            </a:p>
          </p:txBody>
        </p:sp>
        <p:sp>
          <p:nvSpPr>
            <p:cNvPr id="11" name="Line 14">
              <a:extLst>
                <a:ext uri="{FF2B5EF4-FFF2-40B4-BE49-F238E27FC236}">
                  <a16:creationId xmlns:a16="http://schemas.microsoft.com/office/drawing/2014/main" id="{B72F48A9-B390-06D8-6F30-D7C8064ECC40}"/>
                </a:ext>
              </a:extLst>
            </p:cNvPr>
            <p:cNvSpPr>
              <a:spLocks noChangeShapeType="1"/>
            </p:cNvSpPr>
            <p:nvPr/>
          </p:nvSpPr>
          <p:spPr bwMode="auto">
            <a:xfrm>
              <a:off x="4495801" y="4757738"/>
              <a:ext cx="1439863" cy="0"/>
            </a:xfrm>
            <a:prstGeom prst="line">
              <a:avLst/>
            </a:prstGeom>
            <a:noFill/>
            <a:ln w="57150">
              <a:solidFill>
                <a:schemeClr val="tx1"/>
              </a:solidFill>
              <a:round/>
              <a:headEnd/>
              <a:tailEnd type="triangle" w="med" len="med"/>
            </a:ln>
          </p:spPr>
          <p:txBody>
            <a:bodyPr/>
            <a:lstStyle/>
            <a:p>
              <a:endParaRPr lang="en-US"/>
            </a:p>
          </p:txBody>
        </p:sp>
        <p:sp>
          <p:nvSpPr>
            <p:cNvPr id="12" name="Text Box 16">
              <a:extLst>
                <a:ext uri="{FF2B5EF4-FFF2-40B4-BE49-F238E27FC236}">
                  <a16:creationId xmlns:a16="http://schemas.microsoft.com/office/drawing/2014/main" id="{3E625F5C-1913-3AF0-3C0F-9FB0C1C956B7}"/>
                </a:ext>
              </a:extLst>
            </p:cNvPr>
            <p:cNvSpPr txBox="1">
              <a:spLocks noChangeArrowheads="1"/>
            </p:cNvSpPr>
            <p:nvPr/>
          </p:nvSpPr>
          <p:spPr bwMode="auto">
            <a:xfrm>
              <a:off x="2057400" y="1181101"/>
              <a:ext cx="8077200" cy="461963"/>
            </a:xfrm>
            <a:prstGeom prst="rect">
              <a:avLst/>
            </a:prstGeom>
            <a:noFill/>
            <a:ln w="9525">
              <a:noFill/>
              <a:miter lim="800000"/>
              <a:headEnd/>
              <a:tailEnd/>
            </a:ln>
          </p:spPr>
          <p:txBody>
            <a:bodyPr>
              <a:spAutoFit/>
            </a:bodyPr>
            <a:lstStyle/>
            <a:p>
              <a:pPr algn="ctr">
                <a:spcBef>
                  <a:spcPct val="50000"/>
                </a:spcBef>
              </a:pPr>
              <a:r>
                <a:rPr lang="en-US" sz="2400"/>
                <a:t>A Somatic Mutation in the PIG-A Gene in 1 HSC</a:t>
              </a:r>
            </a:p>
          </p:txBody>
        </p:sp>
        <p:sp>
          <p:nvSpPr>
            <p:cNvPr id="13" name="Rectangle 21">
              <a:extLst>
                <a:ext uri="{FF2B5EF4-FFF2-40B4-BE49-F238E27FC236}">
                  <a16:creationId xmlns:a16="http://schemas.microsoft.com/office/drawing/2014/main" id="{608A8BC2-6A9E-07F7-5697-7AC7BE89CC68}"/>
                </a:ext>
              </a:extLst>
            </p:cNvPr>
            <p:cNvSpPr>
              <a:spLocks noChangeArrowheads="1"/>
            </p:cNvSpPr>
            <p:nvPr/>
          </p:nvSpPr>
          <p:spPr bwMode="auto">
            <a:xfrm>
              <a:off x="2298701" y="3118268"/>
              <a:ext cx="2189163" cy="636587"/>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5000"/>
                </a:lnSpc>
                <a:defRPr/>
              </a:pPr>
              <a:r>
                <a:rPr lang="en-US" sz="1600" b="1" dirty="0">
                  <a:solidFill>
                    <a:schemeClr val="bg1"/>
                  </a:solidFill>
                </a:rPr>
                <a:t>Immunologic </a:t>
              </a:r>
              <a:br>
                <a:rPr lang="en-US" sz="1600" b="1" dirty="0">
                  <a:solidFill>
                    <a:schemeClr val="bg1"/>
                  </a:solidFill>
                </a:rPr>
              </a:br>
              <a:r>
                <a:rPr lang="en-US" sz="1600" b="1" dirty="0">
                  <a:solidFill>
                    <a:schemeClr val="bg1"/>
                  </a:solidFill>
                </a:rPr>
                <a:t>Attack on HSC</a:t>
              </a:r>
            </a:p>
          </p:txBody>
        </p:sp>
        <p:sp>
          <p:nvSpPr>
            <p:cNvPr id="14" name="Line 17">
              <a:extLst>
                <a:ext uri="{FF2B5EF4-FFF2-40B4-BE49-F238E27FC236}">
                  <a16:creationId xmlns:a16="http://schemas.microsoft.com/office/drawing/2014/main" id="{EDFDDAC5-6BF6-CDF7-2F87-B45388B50EEE}"/>
                </a:ext>
              </a:extLst>
            </p:cNvPr>
            <p:cNvSpPr>
              <a:spLocks noChangeShapeType="1"/>
            </p:cNvSpPr>
            <p:nvPr/>
          </p:nvSpPr>
          <p:spPr bwMode="auto">
            <a:xfrm>
              <a:off x="4495801" y="3435750"/>
              <a:ext cx="1433513" cy="0"/>
            </a:xfrm>
            <a:prstGeom prst="line">
              <a:avLst/>
            </a:prstGeom>
            <a:noFill/>
            <a:ln w="57150">
              <a:solidFill>
                <a:schemeClr val="tx1"/>
              </a:solidFill>
              <a:round/>
              <a:headEnd/>
              <a:tailEnd type="triangle" w="med" len="med"/>
            </a:ln>
          </p:spPr>
          <p:txBody>
            <a:bodyPr/>
            <a:lstStyle/>
            <a:p>
              <a:endParaRPr lang="en-US"/>
            </a:p>
          </p:txBody>
        </p:sp>
        <p:sp>
          <p:nvSpPr>
            <p:cNvPr id="15" name="Down Arrow 14">
              <a:extLst>
                <a:ext uri="{FF2B5EF4-FFF2-40B4-BE49-F238E27FC236}">
                  <a16:creationId xmlns:a16="http://schemas.microsoft.com/office/drawing/2014/main" id="{C594F7A1-25AA-BEE5-F0C1-98DE8F399DA5}"/>
                </a:ext>
              </a:extLst>
            </p:cNvPr>
            <p:cNvSpPr/>
            <p:nvPr/>
          </p:nvSpPr>
          <p:spPr bwMode="auto">
            <a:xfrm>
              <a:off x="5897880" y="1520744"/>
              <a:ext cx="396240" cy="822325"/>
            </a:xfrm>
            <a:prstGeom prst="downArrow">
              <a:avLst/>
            </a:prstGeom>
            <a:gradFill flip="none" rotWithShape="1">
              <a:gsLst>
                <a:gs pos="15000">
                  <a:schemeClr val="bg1">
                    <a:alpha val="0"/>
                  </a:schemeClr>
                </a:gs>
                <a:gs pos="67000">
                  <a:schemeClr val="accent4">
                    <a:alpha val="42000"/>
                  </a:schemeClr>
                </a:gs>
                <a:gs pos="100000">
                  <a:schemeClr val="accent4"/>
                </a:gs>
              </a:gsLst>
              <a:lin ang="5400000" scaled="1"/>
              <a:tileRect/>
            </a:gradFill>
            <a:ln>
              <a:noFill/>
            </a:ln>
            <a:effectLst/>
          </p:spPr>
          <p:txBody>
            <a:bodyPr anchor="ctr"/>
            <a:lstStyle/>
            <a:p>
              <a:pPr algn="ctr">
                <a:defRPr/>
              </a:pPr>
              <a:endParaRPr lang="en-US" sz="1500" b="1" kern="0">
                <a:solidFill>
                  <a:schemeClr val="bg2"/>
                </a:solidFill>
                <a:latin typeface="Arial"/>
                <a:cs typeface="Arial"/>
              </a:endParaRPr>
            </a:p>
          </p:txBody>
        </p:sp>
        <p:sp>
          <p:nvSpPr>
            <p:cNvPr id="16" name="Down Arrow 15">
              <a:extLst>
                <a:ext uri="{FF2B5EF4-FFF2-40B4-BE49-F238E27FC236}">
                  <a16:creationId xmlns:a16="http://schemas.microsoft.com/office/drawing/2014/main" id="{DD9AED04-1967-1E42-34D0-E45BA04AC5D7}"/>
                </a:ext>
              </a:extLst>
            </p:cNvPr>
            <p:cNvSpPr/>
            <p:nvPr/>
          </p:nvSpPr>
          <p:spPr bwMode="auto">
            <a:xfrm>
              <a:off x="5897880" y="3063876"/>
              <a:ext cx="396240" cy="822325"/>
            </a:xfrm>
            <a:prstGeom prst="downArrow">
              <a:avLst/>
            </a:prstGeom>
            <a:gradFill flip="none" rotWithShape="1">
              <a:gsLst>
                <a:gs pos="15000">
                  <a:schemeClr val="bg1">
                    <a:alpha val="0"/>
                  </a:schemeClr>
                </a:gs>
                <a:gs pos="67000">
                  <a:schemeClr val="accent4">
                    <a:alpha val="42000"/>
                  </a:schemeClr>
                </a:gs>
                <a:gs pos="100000">
                  <a:schemeClr val="accent4"/>
                </a:gs>
              </a:gsLst>
              <a:lin ang="5400000" scaled="1"/>
              <a:tileRect/>
            </a:gradFill>
            <a:ln>
              <a:noFill/>
            </a:ln>
            <a:effectLst/>
          </p:spPr>
          <p:txBody>
            <a:bodyPr anchor="ctr"/>
            <a:lstStyle/>
            <a:p>
              <a:pPr algn="ctr">
                <a:defRPr/>
              </a:pPr>
              <a:endParaRPr lang="en-US" sz="1500" b="1" kern="0">
                <a:solidFill>
                  <a:schemeClr val="bg2"/>
                </a:solidFill>
                <a:latin typeface="Arial"/>
                <a:cs typeface="Arial"/>
              </a:endParaRPr>
            </a:p>
          </p:txBody>
        </p:sp>
        <p:sp>
          <p:nvSpPr>
            <p:cNvPr id="17" name="Down Arrow 16">
              <a:extLst>
                <a:ext uri="{FF2B5EF4-FFF2-40B4-BE49-F238E27FC236}">
                  <a16:creationId xmlns:a16="http://schemas.microsoft.com/office/drawing/2014/main" id="{69F3C157-FEF3-1982-6419-B42656D57556}"/>
                </a:ext>
              </a:extLst>
            </p:cNvPr>
            <p:cNvSpPr/>
            <p:nvPr/>
          </p:nvSpPr>
          <p:spPr bwMode="auto">
            <a:xfrm>
              <a:off x="5897880" y="4374516"/>
              <a:ext cx="396240" cy="822325"/>
            </a:xfrm>
            <a:prstGeom prst="downArrow">
              <a:avLst/>
            </a:prstGeom>
            <a:gradFill flip="none" rotWithShape="1">
              <a:gsLst>
                <a:gs pos="15000">
                  <a:schemeClr val="bg1">
                    <a:alpha val="0"/>
                  </a:schemeClr>
                </a:gs>
                <a:gs pos="67000">
                  <a:schemeClr val="accent4">
                    <a:alpha val="42000"/>
                  </a:schemeClr>
                </a:gs>
                <a:gs pos="100000">
                  <a:schemeClr val="accent4"/>
                </a:gs>
              </a:gsLst>
              <a:lin ang="5400000" scaled="1"/>
              <a:tileRect/>
            </a:gradFill>
            <a:ln>
              <a:noFill/>
            </a:ln>
            <a:effectLst/>
          </p:spPr>
          <p:txBody>
            <a:bodyPr anchor="ctr"/>
            <a:lstStyle/>
            <a:p>
              <a:pPr algn="ctr">
                <a:defRPr/>
              </a:pPr>
              <a:endParaRPr lang="en-US" sz="1500" b="1" kern="0">
                <a:solidFill>
                  <a:schemeClr val="bg2"/>
                </a:solidFill>
                <a:latin typeface="Arial"/>
                <a:cs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37BF-0BC5-452C-A9B3-8A898DE05950}"/>
              </a:ext>
            </a:extLst>
          </p:cNvPr>
          <p:cNvSpPr>
            <a:spLocks noGrp="1"/>
          </p:cNvSpPr>
          <p:nvPr>
            <p:ph type="title"/>
          </p:nvPr>
        </p:nvSpPr>
        <p:spPr/>
        <p:txBody>
          <a:bodyPr/>
          <a:lstStyle/>
          <a:p>
            <a:r>
              <a:rPr lang="en-US" dirty="0"/>
              <a:t>PNH</a:t>
            </a:r>
          </a:p>
        </p:txBody>
      </p:sp>
      <p:pic>
        <p:nvPicPr>
          <p:cNvPr id="6" name="Picture 5" descr="Diagram&#10;&#10;Description automatically generated">
            <a:extLst>
              <a:ext uri="{FF2B5EF4-FFF2-40B4-BE49-F238E27FC236}">
                <a16:creationId xmlns:a16="http://schemas.microsoft.com/office/drawing/2014/main" id="{F46C89AC-E092-42B1-ACAA-8ABE707953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87688" y="1084820"/>
            <a:ext cx="9205702" cy="5401039"/>
          </a:xfrm>
          <a:prstGeom prst="rect">
            <a:avLst/>
          </a:prstGeom>
        </p:spPr>
      </p:pic>
      <p:sp>
        <p:nvSpPr>
          <p:cNvPr id="5" name="Footer Placeholder 4">
            <a:extLst>
              <a:ext uri="{FF2B5EF4-FFF2-40B4-BE49-F238E27FC236}">
                <a16:creationId xmlns:a16="http://schemas.microsoft.com/office/drawing/2014/main" id="{EC9E7BF7-7759-6172-6403-32EE353FF625}"/>
              </a:ext>
            </a:extLst>
          </p:cNvPr>
          <p:cNvSpPr>
            <a:spLocks noGrp="1"/>
          </p:cNvSpPr>
          <p:nvPr>
            <p:ph type="ftr" sz="quarter" idx="3"/>
          </p:nvPr>
        </p:nvSpPr>
        <p:spPr/>
        <p:txBody>
          <a:bodyPr/>
          <a:lstStyle/>
          <a:p>
            <a:r>
              <a:rPr lang="en-US" dirty="0"/>
              <a:t> </a:t>
            </a:r>
            <a:r>
              <a:rPr lang="en-US" dirty="0" err="1"/>
              <a:t>Sahin</a:t>
            </a:r>
            <a:r>
              <a:rPr lang="en-US" dirty="0"/>
              <a:t> F, et al. </a:t>
            </a:r>
            <a:r>
              <a:rPr lang="en-US" i="1" dirty="0"/>
              <a:t>Am J Blood Res. </a:t>
            </a:r>
            <a:r>
              <a:rPr lang="en-US" dirty="0"/>
              <a:t>2015;5(1):1-9.</a:t>
            </a:r>
          </a:p>
        </p:txBody>
      </p:sp>
    </p:spTree>
    <p:extLst>
      <p:ext uri="{BB962C8B-B14F-4D97-AF65-F5344CB8AC3E}">
        <p14:creationId xmlns:p14="http://schemas.microsoft.com/office/powerpoint/2010/main" val="150646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Key PNH Considerations:</a:t>
            </a:r>
          </a:p>
        </p:txBody>
      </p:sp>
      <p:sp>
        <p:nvSpPr>
          <p:cNvPr id="1753091" name="Rectangle 3"/>
          <p:cNvSpPr>
            <a:spLocks noGrp="1" noChangeArrowheads="1"/>
          </p:cNvSpPr>
          <p:nvPr>
            <p:ph sz="half" idx="1"/>
          </p:nvPr>
        </p:nvSpPr>
        <p:spPr/>
        <p:txBody>
          <a:bodyPr/>
          <a:lstStyle/>
          <a:p>
            <a:r>
              <a:rPr lang="en-US" dirty="0"/>
              <a:t>Estimated 4,000 – 6,000 patients in U.S.</a:t>
            </a:r>
            <a:r>
              <a:rPr lang="en-US" baseline="30000" dirty="0"/>
              <a:t>1</a:t>
            </a:r>
          </a:p>
          <a:p>
            <a:r>
              <a:rPr lang="en-US" dirty="0"/>
              <a:t>5-year mortality: 35%</a:t>
            </a:r>
            <a:r>
              <a:rPr lang="en-US" baseline="30000" dirty="0"/>
              <a:t>2</a:t>
            </a:r>
          </a:p>
          <a:p>
            <a:r>
              <a:rPr lang="en-US" dirty="0"/>
              <a:t>Diagnosed at all ages – </a:t>
            </a:r>
            <a:br>
              <a:rPr lang="en-US" dirty="0"/>
            </a:br>
            <a:r>
              <a:rPr lang="en-US" dirty="0"/>
              <a:t>median age early 30’s</a:t>
            </a:r>
            <a:r>
              <a:rPr lang="en-US" baseline="30000" dirty="0"/>
              <a:t>3,4</a:t>
            </a:r>
          </a:p>
          <a:p>
            <a:r>
              <a:rPr lang="en-US" dirty="0"/>
              <a:t>Quality of life diminished</a:t>
            </a:r>
            <a:r>
              <a:rPr lang="en-US" baseline="30000" dirty="0"/>
              <a:t>5</a:t>
            </a:r>
          </a:p>
          <a:p>
            <a:r>
              <a:rPr lang="en-US" dirty="0"/>
              <a:t>Progressive disease</a:t>
            </a:r>
            <a:r>
              <a:rPr lang="en-US" baseline="30000" dirty="0"/>
              <a:t>5</a:t>
            </a:r>
          </a:p>
          <a:p>
            <a:endParaRPr lang="en-US" dirty="0"/>
          </a:p>
        </p:txBody>
      </p:sp>
      <p:sp>
        <p:nvSpPr>
          <p:cNvPr id="8" name="Footer Placeholder 7">
            <a:extLst>
              <a:ext uri="{FF2B5EF4-FFF2-40B4-BE49-F238E27FC236}">
                <a16:creationId xmlns:a16="http://schemas.microsoft.com/office/drawing/2014/main" id="{6CF4D526-B85E-0023-76A4-8962EE53B692}"/>
              </a:ext>
            </a:extLst>
          </p:cNvPr>
          <p:cNvSpPr>
            <a:spLocks noGrp="1"/>
          </p:cNvSpPr>
          <p:nvPr>
            <p:ph type="ftr" sz="quarter" idx="3"/>
          </p:nvPr>
        </p:nvSpPr>
        <p:spPr/>
        <p:txBody>
          <a:bodyPr/>
          <a:lstStyle/>
          <a:p>
            <a:r>
              <a:rPr lang="en-US" dirty="0"/>
              <a:t>1. Hill A et al.  </a:t>
            </a:r>
            <a:r>
              <a:rPr lang="en-US" i="1" dirty="0"/>
              <a:t>Blood</a:t>
            </a:r>
            <a:r>
              <a:rPr lang="en-US" dirty="0"/>
              <a:t>. 2006;108(11): 290a. Abstract 985 2. Hillmen, et al. </a:t>
            </a:r>
            <a:r>
              <a:rPr lang="en-US" i="1" dirty="0"/>
              <a:t>N </a:t>
            </a:r>
            <a:r>
              <a:rPr lang="en-US" i="1" dirty="0" err="1"/>
              <a:t>Engl</a:t>
            </a:r>
            <a:r>
              <a:rPr lang="en-US" i="1" dirty="0"/>
              <a:t> J Med. </a:t>
            </a:r>
            <a:r>
              <a:rPr lang="en-US" dirty="0"/>
              <a:t>1995;333:1253-1258. 
3. Nishimura JI, et al. </a:t>
            </a:r>
            <a:r>
              <a:rPr lang="en-US" i="1" dirty="0"/>
              <a:t>Medicine</a:t>
            </a:r>
            <a:r>
              <a:rPr lang="en-US" dirty="0"/>
              <a:t>. 2004;83:193-207. 4. </a:t>
            </a:r>
            <a:r>
              <a:rPr lang="en-US" dirty="0" err="1"/>
              <a:t>Socié</a:t>
            </a:r>
            <a:r>
              <a:rPr lang="en-US" dirty="0"/>
              <a:t> G et al. </a:t>
            </a:r>
            <a:r>
              <a:rPr lang="en-US" i="1" dirty="0"/>
              <a:t>Lancet</a:t>
            </a:r>
            <a:r>
              <a:rPr lang="en-US" dirty="0"/>
              <a:t>. 1996;348:573-77.  5. Hill A et al. Br J </a:t>
            </a:r>
            <a:r>
              <a:rPr lang="en-US" dirty="0" err="1"/>
              <a:t>Haematol</a:t>
            </a:r>
            <a:r>
              <a:rPr lang="en-US" dirty="0"/>
              <a:t>. 2007;137:181-92.</a:t>
            </a:r>
          </a:p>
        </p:txBody>
      </p:sp>
      <p:grpSp>
        <p:nvGrpSpPr>
          <p:cNvPr id="2" name="Group 4"/>
          <p:cNvGrpSpPr>
            <a:grpSpLocks/>
          </p:cNvGrpSpPr>
          <p:nvPr/>
        </p:nvGrpSpPr>
        <p:grpSpPr bwMode="auto">
          <a:xfrm>
            <a:off x="5791200" y="1037965"/>
            <a:ext cx="5655856" cy="4968875"/>
            <a:chOff x="2308" y="983"/>
            <a:chExt cx="3306" cy="3130"/>
          </a:xfrm>
        </p:grpSpPr>
        <p:grpSp>
          <p:nvGrpSpPr>
            <p:cNvPr id="3" name="Group 5"/>
            <p:cNvGrpSpPr>
              <a:grpSpLocks/>
            </p:cNvGrpSpPr>
            <p:nvPr/>
          </p:nvGrpSpPr>
          <p:grpSpPr bwMode="auto">
            <a:xfrm>
              <a:off x="2710" y="1441"/>
              <a:ext cx="2638" cy="2016"/>
              <a:chOff x="589" y="978"/>
              <a:chExt cx="2927" cy="2016"/>
            </a:xfrm>
          </p:grpSpPr>
          <p:sp>
            <p:nvSpPr>
              <p:cNvPr id="35880" name="Freeform 6"/>
              <p:cNvSpPr>
                <a:spLocks/>
              </p:cNvSpPr>
              <p:nvPr/>
            </p:nvSpPr>
            <p:spPr bwMode="auto">
              <a:xfrm>
                <a:off x="654" y="978"/>
                <a:ext cx="2862" cy="1950"/>
              </a:xfrm>
              <a:custGeom>
                <a:avLst/>
                <a:gdLst>
                  <a:gd name="T0" fmla="*/ 0 w 2862"/>
                  <a:gd name="T1" fmla="*/ 0 h 1950"/>
                  <a:gd name="T2" fmla="*/ 0 w 2862"/>
                  <a:gd name="T3" fmla="*/ 1950 h 1950"/>
                  <a:gd name="T4" fmla="*/ 2862 w 2862"/>
                  <a:gd name="T5" fmla="*/ 1950 h 1950"/>
                  <a:gd name="T6" fmla="*/ 0 60000 65536"/>
                  <a:gd name="T7" fmla="*/ 0 60000 65536"/>
                  <a:gd name="T8" fmla="*/ 0 60000 65536"/>
                  <a:gd name="T9" fmla="*/ 0 w 2862"/>
                  <a:gd name="T10" fmla="*/ 0 h 1950"/>
                  <a:gd name="T11" fmla="*/ 2862 w 2862"/>
                  <a:gd name="T12" fmla="*/ 1950 h 1950"/>
                </a:gdLst>
                <a:ahLst/>
                <a:cxnLst>
                  <a:cxn ang="T6">
                    <a:pos x="T0" y="T1"/>
                  </a:cxn>
                  <a:cxn ang="T7">
                    <a:pos x="T2" y="T3"/>
                  </a:cxn>
                  <a:cxn ang="T8">
                    <a:pos x="T4" y="T5"/>
                  </a:cxn>
                </a:cxnLst>
                <a:rect l="T9" t="T10" r="T11" b="T12"/>
                <a:pathLst>
                  <a:path w="2862" h="1950">
                    <a:moveTo>
                      <a:pt x="0" y="0"/>
                    </a:moveTo>
                    <a:lnTo>
                      <a:pt x="0" y="1950"/>
                    </a:lnTo>
                    <a:lnTo>
                      <a:pt x="2862" y="1950"/>
                    </a:lnTo>
                  </a:path>
                </a:pathLst>
              </a:custGeom>
              <a:noFill/>
              <a:ln w="28575">
                <a:solidFill>
                  <a:schemeClr val="tx1"/>
                </a:solidFill>
                <a:round/>
                <a:headEnd/>
                <a:tailEnd/>
              </a:ln>
            </p:spPr>
            <p:txBody>
              <a:bodyPr/>
              <a:lstStyle/>
              <a:p>
                <a:endParaRPr lang="en-US"/>
              </a:p>
            </p:txBody>
          </p:sp>
          <p:grpSp>
            <p:nvGrpSpPr>
              <p:cNvPr id="4" name="Group 7"/>
              <p:cNvGrpSpPr>
                <a:grpSpLocks/>
              </p:cNvGrpSpPr>
              <p:nvPr/>
            </p:nvGrpSpPr>
            <p:grpSpPr bwMode="auto">
              <a:xfrm>
                <a:off x="589" y="987"/>
                <a:ext cx="66" cy="1941"/>
                <a:chOff x="589" y="987"/>
                <a:chExt cx="66" cy="1941"/>
              </a:xfrm>
            </p:grpSpPr>
            <p:sp>
              <p:nvSpPr>
                <p:cNvPr id="35889" name="Line 8"/>
                <p:cNvSpPr>
                  <a:spLocks noChangeShapeType="1"/>
                </p:cNvSpPr>
                <p:nvPr/>
              </p:nvSpPr>
              <p:spPr bwMode="auto">
                <a:xfrm flipH="1">
                  <a:off x="589" y="987"/>
                  <a:ext cx="66" cy="0"/>
                </a:xfrm>
                <a:prstGeom prst="line">
                  <a:avLst/>
                </a:prstGeom>
                <a:noFill/>
                <a:ln w="28575">
                  <a:solidFill>
                    <a:schemeClr val="tx1"/>
                  </a:solidFill>
                  <a:round/>
                  <a:headEnd/>
                  <a:tailEnd/>
                </a:ln>
              </p:spPr>
              <p:txBody>
                <a:bodyPr/>
                <a:lstStyle/>
                <a:p>
                  <a:endParaRPr lang="en-US"/>
                </a:p>
              </p:txBody>
            </p:sp>
            <p:sp>
              <p:nvSpPr>
                <p:cNvPr id="35890" name="Line 9"/>
                <p:cNvSpPr>
                  <a:spLocks noChangeShapeType="1"/>
                </p:cNvSpPr>
                <p:nvPr/>
              </p:nvSpPr>
              <p:spPr bwMode="auto">
                <a:xfrm flipH="1">
                  <a:off x="589" y="1375"/>
                  <a:ext cx="66" cy="0"/>
                </a:xfrm>
                <a:prstGeom prst="line">
                  <a:avLst/>
                </a:prstGeom>
                <a:noFill/>
                <a:ln w="28575">
                  <a:solidFill>
                    <a:schemeClr val="tx1"/>
                  </a:solidFill>
                  <a:round/>
                  <a:headEnd/>
                  <a:tailEnd/>
                </a:ln>
              </p:spPr>
              <p:txBody>
                <a:bodyPr/>
                <a:lstStyle/>
                <a:p>
                  <a:endParaRPr lang="en-US"/>
                </a:p>
              </p:txBody>
            </p:sp>
            <p:sp>
              <p:nvSpPr>
                <p:cNvPr id="35891" name="Line 10"/>
                <p:cNvSpPr>
                  <a:spLocks noChangeShapeType="1"/>
                </p:cNvSpPr>
                <p:nvPr/>
              </p:nvSpPr>
              <p:spPr bwMode="auto">
                <a:xfrm flipH="1">
                  <a:off x="589" y="1763"/>
                  <a:ext cx="66" cy="0"/>
                </a:xfrm>
                <a:prstGeom prst="line">
                  <a:avLst/>
                </a:prstGeom>
                <a:noFill/>
                <a:ln w="28575">
                  <a:solidFill>
                    <a:schemeClr val="tx1"/>
                  </a:solidFill>
                  <a:round/>
                  <a:headEnd/>
                  <a:tailEnd/>
                </a:ln>
              </p:spPr>
              <p:txBody>
                <a:bodyPr/>
                <a:lstStyle/>
                <a:p>
                  <a:endParaRPr lang="en-US"/>
                </a:p>
              </p:txBody>
            </p:sp>
            <p:sp>
              <p:nvSpPr>
                <p:cNvPr id="35892" name="Line 11"/>
                <p:cNvSpPr>
                  <a:spLocks noChangeShapeType="1"/>
                </p:cNvSpPr>
                <p:nvPr/>
              </p:nvSpPr>
              <p:spPr bwMode="auto">
                <a:xfrm flipH="1">
                  <a:off x="589" y="2151"/>
                  <a:ext cx="66" cy="0"/>
                </a:xfrm>
                <a:prstGeom prst="line">
                  <a:avLst/>
                </a:prstGeom>
                <a:noFill/>
                <a:ln w="28575">
                  <a:solidFill>
                    <a:schemeClr val="tx1"/>
                  </a:solidFill>
                  <a:round/>
                  <a:headEnd/>
                  <a:tailEnd/>
                </a:ln>
              </p:spPr>
              <p:txBody>
                <a:bodyPr/>
                <a:lstStyle/>
                <a:p>
                  <a:endParaRPr lang="en-US"/>
                </a:p>
              </p:txBody>
            </p:sp>
            <p:sp>
              <p:nvSpPr>
                <p:cNvPr id="35893" name="Line 12"/>
                <p:cNvSpPr>
                  <a:spLocks noChangeShapeType="1"/>
                </p:cNvSpPr>
                <p:nvPr/>
              </p:nvSpPr>
              <p:spPr bwMode="auto">
                <a:xfrm flipH="1">
                  <a:off x="589" y="2539"/>
                  <a:ext cx="66" cy="0"/>
                </a:xfrm>
                <a:prstGeom prst="line">
                  <a:avLst/>
                </a:prstGeom>
                <a:noFill/>
                <a:ln w="28575">
                  <a:solidFill>
                    <a:schemeClr val="tx1"/>
                  </a:solidFill>
                  <a:round/>
                  <a:headEnd/>
                  <a:tailEnd/>
                </a:ln>
              </p:spPr>
              <p:txBody>
                <a:bodyPr/>
                <a:lstStyle/>
                <a:p>
                  <a:endParaRPr lang="en-US"/>
                </a:p>
              </p:txBody>
            </p:sp>
            <p:sp>
              <p:nvSpPr>
                <p:cNvPr id="35894" name="Line 13"/>
                <p:cNvSpPr>
                  <a:spLocks noChangeShapeType="1"/>
                </p:cNvSpPr>
                <p:nvPr/>
              </p:nvSpPr>
              <p:spPr bwMode="auto">
                <a:xfrm flipH="1">
                  <a:off x="589" y="2928"/>
                  <a:ext cx="66" cy="0"/>
                </a:xfrm>
                <a:prstGeom prst="line">
                  <a:avLst/>
                </a:prstGeom>
                <a:noFill/>
                <a:ln w="28575">
                  <a:solidFill>
                    <a:schemeClr val="tx1"/>
                  </a:solidFill>
                  <a:round/>
                  <a:headEnd/>
                  <a:tailEnd/>
                </a:ln>
              </p:spPr>
              <p:txBody>
                <a:bodyPr/>
                <a:lstStyle/>
                <a:p>
                  <a:endParaRPr lang="en-US"/>
                </a:p>
              </p:txBody>
            </p:sp>
          </p:grpSp>
          <p:grpSp>
            <p:nvGrpSpPr>
              <p:cNvPr id="5" name="Group 14"/>
              <p:cNvGrpSpPr>
                <a:grpSpLocks/>
              </p:cNvGrpSpPr>
              <p:nvPr/>
            </p:nvGrpSpPr>
            <p:grpSpPr bwMode="auto">
              <a:xfrm>
                <a:off x="654" y="2928"/>
                <a:ext cx="2854" cy="66"/>
                <a:chOff x="654" y="2928"/>
                <a:chExt cx="2854" cy="66"/>
              </a:xfrm>
            </p:grpSpPr>
            <p:sp>
              <p:nvSpPr>
                <p:cNvPr id="35883" name="Line 15"/>
                <p:cNvSpPr>
                  <a:spLocks noChangeShapeType="1"/>
                </p:cNvSpPr>
                <p:nvPr/>
              </p:nvSpPr>
              <p:spPr bwMode="auto">
                <a:xfrm rot="5400000" flipH="1">
                  <a:off x="621" y="2961"/>
                  <a:ext cx="66" cy="0"/>
                </a:xfrm>
                <a:prstGeom prst="line">
                  <a:avLst/>
                </a:prstGeom>
                <a:noFill/>
                <a:ln w="28575">
                  <a:solidFill>
                    <a:schemeClr val="tx1"/>
                  </a:solidFill>
                  <a:round/>
                  <a:headEnd/>
                  <a:tailEnd/>
                </a:ln>
              </p:spPr>
              <p:txBody>
                <a:bodyPr/>
                <a:lstStyle/>
                <a:p>
                  <a:endParaRPr lang="en-US"/>
                </a:p>
              </p:txBody>
            </p:sp>
            <p:sp>
              <p:nvSpPr>
                <p:cNvPr id="35884" name="Line 16"/>
                <p:cNvSpPr>
                  <a:spLocks noChangeShapeType="1"/>
                </p:cNvSpPr>
                <p:nvPr/>
              </p:nvSpPr>
              <p:spPr bwMode="auto">
                <a:xfrm rot="5400000" flipH="1">
                  <a:off x="1191" y="2961"/>
                  <a:ext cx="66" cy="0"/>
                </a:xfrm>
                <a:prstGeom prst="line">
                  <a:avLst/>
                </a:prstGeom>
                <a:noFill/>
                <a:ln w="28575">
                  <a:solidFill>
                    <a:schemeClr val="tx1"/>
                  </a:solidFill>
                  <a:round/>
                  <a:headEnd/>
                  <a:tailEnd/>
                </a:ln>
              </p:spPr>
              <p:txBody>
                <a:bodyPr/>
                <a:lstStyle/>
                <a:p>
                  <a:endParaRPr lang="en-US"/>
                </a:p>
              </p:txBody>
            </p:sp>
            <p:sp>
              <p:nvSpPr>
                <p:cNvPr id="35885" name="Line 17"/>
                <p:cNvSpPr>
                  <a:spLocks noChangeShapeType="1"/>
                </p:cNvSpPr>
                <p:nvPr/>
              </p:nvSpPr>
              <p:spPr bwMode="auto">
                <a:xfrm rot="5400000" flipH="1">
                  <a:off x="1762" y="2961"/>
                  <a:ext cx="66" cy="0"/>
                </a:xfrm>
                <a:prstGeom prst="line">
                  <a:avLst/>
                </a:prstGeom>
                <a:noFill/>
                <a:ln w="28575">
                  <a:solidFill>
                    <a:schemeClr val="tx1"/>
                  </a:solidFill>
                  <a:round/>
                  <a:headEnd/>
                  <a:tailEnd/>
                </a:ln>
              </p:spPr>
              <p:txBody>
                <a:bodyPr/>
                <a:lstStyle/>
                <a:p>
                  <a:endParaRPr lang="en-US"/>
                </a:p>
              </p:txBody>
            </p:sp>
            <p:sp>
              <p:nvSpPr>
                <p:cNvPr id="35886" name="Line 18"/>
                <p:cNvSpPr>
                  <a:spLocks noChangeShapeType="1"/>
                </p:cNvSpPr>
                <p:nvPr/>
              </p:nvSpPr>
              <p:spPr bwMode="auto">
                <a:xfrm rot="5400000" flipH="1">
                  <a:off x="2333" y="2961"/>
                  <a:ext cx="66" cy="0"/>
                </a:xfrm>
                <a:prstGeom prst="line">
                  <a:avLst/>
                </a:prstGeom>
                <a:noFill/>
                <a:ln w="28575">
                  <a:solidFill>
                    <a:schemeClr val="tx1"/>
                  </a:solidFill>
                  <a:round/>
                  <a:headEnd/>
                  <a:tailEnd/>
                </a:ln>
              </p:spPr>
              <p:txBody>
                <a:bodyPr/>
                <a:lstStyle/>
                <a:p>
                  <a:endParaRPr lang="en-US"/>
                </a:p>
              </p:txBody>
            </p:sp>
            <p:sp>
              <p:nvSpPr>
                <p:cNvPr id="35887" name="Line 19"/>
                <p:cNvSpPr>
                  <a:spLocks noChangeShapeType="1"/>
                </p:cNvSpPr>
                <p:nvPr/>
              </p:nvSpPr>
              <p:spPr bwMode="auto">
                <a:xfrm rot="5400000" flipH="1">
                  <a:off x="2904" y="2961"/>
                  <a:ext cx="66" cy="0"/>
                </a:xfrm>
                <a:prstGeom prst="line">
                  <a:avLst/>
                </a:prstGeom>
                <a:noFill/>
                <a:ln w="28575">
                  <a:solidFill>
                    <a:schemeClr val="tx1"/>
                  </a:solidFill>
                  <a:round/>
                  <a:headEnd/>
                  <a:tailEnd/>
                </a:ln>
              </p:spPr>
              <p:txBody>
                <a:bodyPr/>
                <a:lstStyle/>
                <a:p>
                  <a:endParaRPr lang="en-US"/>
                </a:p>
              </p:txBody>
            </p:sp>
            <p:sp>
              <p:nvSpPr>
                <p:cNvPr id="35888" name="Line 20"/>
                <p:cNvSpPr>
                  <a:spLocks noChangeShapeType="1"/>
                </p:cNvSpPr>
                <p:nvPr/>
              </p:nvSpPr>
              <p:spPr bwMode="auto">
                <a:xfrm rot="5400000" flipH="1">
                  <a:off x="3475" y="2961"/>
                  <a:ext cx="66" cy="0"/>
                </a:xfrm>
                <a:prstGeom prst="line">
                  <a:avLst/>
                </a:prstGeom>
                <a:noFill/>
                <a:ln w="28575">
                  <a:solidFill>
                    <a:schemeClr val="tx1"/>
                  </a:solidFill>
                  <a:round/>
                  <a:headEnd/>
                  <a:tailEnd/>
                </a:ln>
              </p:spPr>
              <p:txBody>
                <a:bodyPr/>
                <a:lstStyle/>
                <a:p>
                  <a:endParaRPr lang="en-US"/>
                </a:p>
              </p:txBody>
            </p:sp>
          </p:grpSp>
        </p:grpSp>
        <p:grpSp>
          <p:nvGrpSpPr>
            <p:cNvPr id="6" name="Group 21"/>
            <p:cNvGrpSpPr>
              <a:grpSpLocks/>
            </p:cNvGrpSpPr>
            <p:nvPr/>
          </p:nvGrpSpPr>
          <p:grpSpPr bwMode="auto">
            <a:xfrm>
              <a:off x="2769" y="1447"/>
              <a:ext cx="2541" cy="1401"/>
              <a:chOff x="654" y="984"/>
              <a:chExt cx="2820" cy="1401"/>
            </a:xfrm>
          </p:grpSpPr>
          <p:sp>
            <p:nvSpPr>
              <p:cNvPr id="35868" name="Freeform 22"/>
              <p:cNvSpPr>
                <a:spLocks/>
              </p:cNvSpPr>
              <p:nvPr/>
            </p:nvSpPr>
            <p:spPr bwMode="auto">
              <a:xfrm>
                <a:off x="654" y="984"/>
                <a:ext cx="2820" cy="1398"/>
              </a:xfrm>
              <a:custGeom>
                <a:avLst/>
                <a:gdLst>
                  <a:gd name="T0" fmla="*/ 2820 w 2820"/>
                  <a:gd name="T1" fmla="*/ 1398 h 1398"/>
                  <a:gd name="T2" fmla="*/ 2358 w 2820"/>
                  <a:gd name="T3" fmla="*/ 1398 h 1398"/>
                  <a:gd name="T4" fmla="*/ 2358 w 2820"/>
                  <a:gd name="T5" fmla="*/ 1344 h 1398"/>
                  <a:gd name="T6" fmla="*/ 2238 w 2820"/>
                  <a:gd name="T7" fmla="*/ 1344 h 1398"/>
                  <a:gd name="T8" fmla="*/ 2238 w 2820"/>
                  <a:gd name="T9" fmla="*/ 1248 h 1398"/>
                  <a:gd name="T10" fmla="*/ 2121 w 2820"/>
                  <a:gd name="T11" fmla="*/ 1248 h 1398"/>
                  <a:gd name="T12" fmla="*/ 2121 w 2820"/>
                  <a:gd name="T13" fmla="*/ 1221 h 1398"/>
                  <a:gd name="T14" fmla="*/ 1893 w 2820"/>
                  <a:gd name="T15" fmla="*/ 1221 h 1398"/>
                  <a:gd name="T16" fmla="*/ 1893 w 2820"/>
                  <a:gd name="T17" fmla="*/ 1188 h 1398"/>
                  <a:gd name="T18" fmla="*/ 1773 w 2820"/>
                  <a:gd name="T19" fmla="*/ 1188 h 1398"/>
                  <a:gd name="T20" fmla="*/ 1773 w 2820"/>
                  <a:gd name="T21" fmla="*/ 1095 h 1398"/>
                  <a:gd name="T22" fmla="*/ 1662 w 2820"/>
                  <a:gd name="T23" fmla="*/ 1095 h 1398"/>
                  <a:gd name="T24" fmla="*/ 1662 w 2820"/>
                  <a:gd name="T25" fmla="*/ 1035 h 1398"/>
                  <a:gd name="T26" fmla="*/ 1542 w 2820"/>
                  <a:gd name="T27" fmla="*/ 1035 h 1398"/>
                  <a:gd name="T28" fmla="*/ 1542 w 2820"/>
                  <a:gd name="T29" fmla="*/ 987 h 1398"/>
                  <a:gd name="T30" fmla="*/ 1200 w 2820"/>
                  <a:gd name="T31" fmla="*/ 987 h 1398"/>
                  <a:gd name="T32" fmla="*/ 1200 w 2820"/>
                  <a:gd name="T33" fmla="*/ 930 h 1398"/>
                  <a:gd name="T34" fmla="*/ 969 w 2820"/>
                  <a:gd name="T35" fmla="*/ 930 h 1398"/>
                  <a:gd name="T36" fmla="*/ 969 w 2820"/>
                  <a:gd name="T37" fmla="*/ 897 h 1398"/>
                  <a:gd name="T38" fmla="*/ 861 w 2820"/>
                  <a:gd name="T39" fmla="*/ 897 h 1398"/>
                  <a:gd name="T40" fmla="*/ 861 w 2820"/>
                  <a:gd name="T41" fmla="*/ 822 h 1398"/>
                  <a:gd name="T42" fmla="*/ 738 w 2820"/>
                  <a:gd name="T43" fmla="*/ 822 h 1398"/>
                  <a:gd name="T44" fmla="*/ 738 w 2820"/>
                  <a:gd name="T45" fmla="*/ 771 h 1398"/>
                  <a:gd name="T46" fmla="*/ 630 w 2820"/>
                  <a:gd name="T47" fmla="*/ 771 h 1398"/>
                  <a:gd name="T48" fmla="*/ 630 w 2820"/>
                  <a:gd name="T49" fmla="*/ 663 h 1398"/>
                  <a:gd name="T50" fmla="*/ 510 w 2820"/>
                  <a:gd name="T51" fmla="*/ 663 h 1398"/>
                  <a:gd name="T52" fmla="*/ 510 w 2820"/>
                  <a:gd name="T53" fmla="*/ 561 h 1398"/>
                  <a:gd name="T54" fmla="*/ 402 w 2820"/>
                  <a:gd name="T55" fmla="*/ 561 h 1398"/>
                  <a:gd name="T56" fmla="*/ 402 w 2820"/>
                  <a:gd name="T57" fmla="*/ 462 h 1398"/>
                  <a:gd name="T58" fmla="*/ 279 w 2820"/>
                  <a:gd name="T59" fmla="*/ 462 h 1398"/>
                  <a:gd name="T60" fmla="*/ 279 w 2820"/>
                  <a:gd name="T61" fmla="*/ 312 h 1398"/>
                  <a:gd name="T62" fmla="*/ 168 w 2820"/>
                  <a:gd name="T63" fmla="*/ 312 h 1398"/>
                  <a:gd name="T64" fmla="*/ 168 w 2820"/>
                  <a:gd name="T65" fmla="*/ 141 h 1398"/>
                  <a:gd name="T66" fmla="*/ 54 w 2820"/>
                  <a:gd name="T67" fmla="*/ 141 h 1398"/>
                  <a:gd name="T68" fmla="*/ 54 w 2820"/>
                  <a:gd name="T69" fmla="*/ 0 h 1398"/>
                  <a:gd name="T70" fmla="*/ 0 w 2820"/>
                  <a:gd name="T71" fmla="*/ 0 h 1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0"/>
                  <a:gd name="T109" fmla="*/ 0 h 1398"/>
                  <a:gd name="T110" fmla="*/ 2820 w 2820"/>
                  <a:gd name="T111" fmla="*/ 1398 h 1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0" h="1398">
                    <a:moveTo>
                      <a:pt x="2820" y="1398"/>
                    </a:moveTo>
                    <a:lnTo>
                      <a:pt x="2358" y="1398"/>
                    </a:lnTo>
                    <a:lnTo>
                      <a:pt x="2358" y="1344"/>
                    </a:lnTo>
                    <a:lnTo>
                      <a:pt x="2238" y="1344"/>
                    </a:lnTo>
                    <a:lnTo>
                      <a:pt x="2238" y="1248"/>
                    </a:lnTo>
                    <a:lnTo>
                      <a:pt x="2121" y="1248"/>
                    </a:lnTo>
                    <a:lnTo>
                      <a:pt x="2121" y="1221"/>
                    </a:lnTo>
                    <a:lnTo>
                      <a:pt x="1893" y="1221"/>
                    </a:lnTo>
                    <a:lnTo>
                      <a:pt x="1893" y="1188"/>
                    </a:lnTo>
                    <a:lnTo>
                      <a:pt x="1773" y="1188"/>
                    </a:lnTo>
                    <a:lnTo>
                      <a:pt x="1773" y="1095"/>
                    </a:lnTo>
                    <a:lnTo>
                      <a:pt x="1662" y="1095"/>
                    </a:lnTo>
                    <a:lnTo>
                      <a:pt x="1662" y="1035"/>
                    </a:lnTo>
                    <a:lnTo>
                      <a:pt x="1542" y="1035"/>
                    </a:lnTo>
                    <a:lnTo>
                      <a:pt x="1542" y="987"/>
                    </a:lnTo>
                    <a:lnTo>
                      <a:pt x="1200" y="987"/>
                    </a:lnTo>
                    <a:lnTo>
                      <a:pt x="1200" y="930"/>
                    </a:lnTo>
                    <a:lnTo>
                      <a:pt x="969" y="930"/>
                    </a:lnTo>
                    <a:lnTo>
                      <a:pt x="969" y="897"/>
                    </a:lnTo>
                    <a:lnTo>
                      <a:pt x="861" y="897"/>
                    </a:lnTo>
                    <a:lnTo>
                      <a:pt x="861" y="822"/>
                    </a:lnTo>
                    <a:lnTo>
                      <a:pt x="738" y="822"/>
                    </a:lnTo>
                    <a:lnTo>
                      <a:pt x="738" y="771"/>
                    </a:lnTo>
                    <a:lnTo>
                      <a:pt x="630" y="771"/>
                    </a:lnTo>
                    <a:lnTo>
                      <a:pt x="630" y="663"/>
                    </a:lnTo>
                    <a:lnTo>
                      <a:pt x="510" y="663"/>
                    </a:lnTo>
                    <a:lnTo>
                      <a:pt x="510" y="561"/>
                    </a:lnTo>
                    <a:lnTo>
                      <a:pt x="402" y="561"/>
                    </a:lnTo>
                    <a:lnTo>
                      <a:pt x="402" y="462"/>
                    </a:lnTo>
                    <a:lnTo>
                      <a:pt x="279" y="462"/>
                    </a:lnTo>
                    <a:lnTo>
                      <a:pt x="279" y="312"/>
                    </a:lnTo>
                    <a:lnTo>
                      <a:pt x="168" y="312"/>
                    </a:lnTo>
                    <a:lnTo>
                      <a:pt x="168" y="141"/>
                    </a:lnTo>
                    <a:lnTo>
                      <a:pt x="54" y="141"/>
                    </a:lnTo>
                    <a:lnTo>
                      <a:pt x="54" y="0"/>
                    </a:lnTo>
                    <a:lnTo>
                      <a:pt x="0" y="0"/>
                    </a:lnTo>
                  </a:path>
                </a:pathLst>
              </a:custGeom>
              <a:noFill/>
              <a:ln w="28575">
                <a:solidFill>
                  <a:schemeClr val="accent1"/>
                </a:solidFill>
                <a:round/>
                <a:headEnd/>
                <a:tailEnd/>
              </a:ln>
            </p:spPr>
            <p:txBody>
              <a:bodyPr/>
              <a:lstStyle/>
              <a:p>
                <a:endParaRPr lang="en-US"/>
              </a:p>
            </p:txBody>
          </p:sp>
          <p:sp>
            <p:nvSpPr>
              <p:cNvPr id="35869" name="Line 23"/>
              <p:cNvSpPr>
                <a:spLocks noChangeShapeType="1"/>
              </p:cNvSpPr>
              <p:nvPr/>
            </p:nvSpPr>
            <p:spPr bwMode="auto">
              <a:xfrm flipV="1">
                <a:off x="3165" y="2319"/>
                <a:ext cx="0" cy="66"/>
              </a:xfrm>
              <a:prstGeom prst="line">
                <a:avLst/>
              </a:prstGeom>
              <a:noFill/>
              <a:ln w="28575">
                <a:solidFill>
                  <a:schemeClr val="accent1"/>
                </a:solidFill>
                <a:round/>
                <a:headEnd/>
                <a:tailEnd/>
              </a:ln>
            </p:spPr>
            <p:txBody>
              <a:bodyPr/>
              <a:lstStyle/>
              <a:p>
                <a:endParaRPr lang="en-US"/>
              </a:p>
            </p:txBody>
          </p:sp>
          <p:sp>
            <p:nvSpPr>
              <p:cNvPr id="35870" name="Line 24"/>
              <p:cNvSpPr>
                <a:spLocks noChangeShapeType="1"/>
              </p:cNvSpPr>
              <p:nvPr/>
            </p:nvSpPr>
            <p:spPr bwMode="auto">
              <a:xfrm flipV="1">
                <a:off x="2835" y="2163"/>
                <a:ext cx="0" cy="66"/>
              </a:xfrm>
              <a:prstGeom prst="line">
                <a:avLst/>
              </a:prstGeom>
              <a:noFill/>
              <a:ln w="28575">
                <a:solidFill>
                  <a:schemeClr val="accent1"/>
                </a:solidFill>
                <a:round/>
                <a:headEnd/>
                <a:tailEnd/>
              </a:ln>
            </p:spPr>
            <p:txBody>
              <a:bodyPr/>
              <a:lstStyle/>
              <a:p>
                <a:endParaRPr lang="en-US"/>
              </a:p>
            </p:txBody>
          </p:sp>
          <p:sp>
            <p:nvSpPr>
              <p:cNvPr id="35871" name="Line 25"/>
              <p:cNvSpPr>
                <a:spLocks noChangeShapeType="1"/>
              </p:cNvSpPr>
              <p:nvPr/>
            </p:nvSpPr>
            <p:spPr bwMode="auto">
              <a:xfrm flipV="1">
                <a:off x="1932" y="1908"/>
                <a:ext cx="0" cy="66"/>
              </a:xfrm>
              <a:prstGeom prst="line">
                <a:avLst/>
              </a:prstGeom>
              <a:noFill/>
              <a:ln w="28575">
                <a:solidFill>
                  <a:schemeClr val="accent1"/>
                </a:solidFill>
                <a:round/>
                <a:headEnd/>
                <a:tailEnd/>
              </a:ln>
            </p:spPr>
            <p:txBody>
              <a:bodyPr/>
              <a:lstStyle/>
              <a:p>
                <a:endParaRPr lang="en-US"/>
              </a:p>
            </p:txBody>
          </p:sp>
          <p:sp>
            <p:nvSpPr>
              <p:cNvPr id="35872" name="Line 26"/>
              <p:cNvSpPr>
                <a:spLocks noChangeShapeType="1"/>
              </p:cNvSpPr>
              <p:nvPr/>
            </p:nvSpPr>
            <p:spPr bwMode="auto">
              <a:xfrm flipV="1">
                <a:off x="1596" y="1815"/>
                <a:ext cx="0" cy="66"/>
              </a:xfrm>
              <a:prstGeom prst="line">
                <a:avLst/>
              </a:prstGeom>
              <a:noFill/>
              <a:ln w="28575">
                <a:solidFill>
                  <a:schemeClr val="accent1"/>
                </a:solidFill>
                <a:round/>
                <a:headEnd/>
                <a:tailEnd/>
              </a:ln>
            </p:spPr>
            <p:txBody>
              <a:bodyPr/>
              <a:lstStyle/>
              <a:p>
                <a:endParaRPr lang="en-US"/>
              </a:p>
            </p:txBody>
          </p:sp>
          <p:sp>
            <p:nvSpPr>
              <p:cNvPr id="35873" name="Line 27"/>
              <p:cNvSpPr>
                <a:spLocks noChangeShapeType="1"/>
              </p:cNvSpPr>
              <p:nvPr/>
            </p:nvSpPr>
            <p:spPr bwMode="auto">
              <a:xfrm flipV="1">
                <a:off x="1470" y="1737"/>
                <a:ext cx="0" cy="66"/>
              </a:xfrm>
              <a:prstGeom prst="line">
                <a:avLst/>
              </a:prstGeom>
              <a:noFill/>
              <a:ln w="28575">
                <a:solidFill>
                  <a:schemeClr val="accent1"/>
                </a:solidFill>
                <a:round/>
                <a:headEnd/>
                <a:tailEnd/>
              </a:ln>
            </p:spPr>
            <p:txBody>
              <a:bodyPr/>
              <a:lstStyle/>
              <a:p>
                <a:endParaRPr lang="en-US"/>
              </a:p>
            </p:txBody>
          </p:sp>
          <p:sp>
            <p:nvSpPr>
              <p:cNvPr id="35874" name="Line 28"/>
              <p:cNvSpPr>
                <a:spLocks noChangeShapeType="1"/>
              </p:cNvSpPr>
              <p:nvPr/>
            </p:nvSpPr>
            <p:spPr bwMode="auto">
              <a:xfrm flipV="1">
                <a:off x="1437" y="1737"/>
                <a:ext cx="0" cy="66"/>
              </a:xfrm>
              <a:prstGeom prst="line">
                <a:avLst/>
              </a:prstGeom>
              <a:noFill/>
              <a:ln w="28575">
                <a:solidFill>
                  <a:schemeClr val="accent1"/>
                </a:solidFill>
                <a:round/>
                <a:headEnd/>
                <a:tailEnd/>
              </a:ln>
            </p:spPr>
            <p:txBody>
              <a:bodyPr/>
              <a:lstStyle/>
              <a:p>
                <a:endParaRPr lang="en-US"/>
              </a:p>
            </p:txBody>
          </p:sp>
          <p:sp>
            <p:nvSpPr>
              <p:cNvPr id="35875" name="Line 29"/>
              <p:cNvSpPr>
                <a:spLocks noChangeShapeType="1"/>
              </p:cNvSpPr>
              <p:nvPr/>
            </p:nvSpPr>
            <p:spPr bwMode="auto">
              <a:xfrm flipV="1">
                <a:off x="1338" y="1689"/>
                <a:ext cx="0" cy="66"/>
              </a:xfrm>
              <a:prstGeom prst="line">
                <a:avLst/>
              </a:prstGeom>
              <a:noFill/>
              <a:ln w="28575">
                <a:solidFill>
                  <a:schemeClr val="accent1"/>
                </a:solidFill>
                <a:round/>
                <a:headEnd/>
                <a:tailEnd/>
              </a:ln>
            </p:spPr>
            <p:txBody>
              <a:bodyPr/>
              <a:lstStyle/>
              <a:p>
                <a:endParaRPr lang="en-US"/>
              </a:p>
            </p:txBody>
          </p:sp>
          <p:sp>
            <p:nvSpPr>
              <p:cNvPr id="35876" name="Line 30"/>
              <p:cNvSpPr>
                <a:spLocks noChangeShapeType="1"/>
              </p:cNvSpPr>
              <p:nvPr/>
            </p:nvSpPr>
            <p:spPr bwMode="auto">
              <a:xfrm flipV="1">
                <a:off x="1110" y="1476"/>
                <a:ext cx="0" cy="66"/>
              </a:xfrm>
              <a:prstGeom prst="line">
                <a:avLst/>
              </a:prstGeom>
              <a:noFill/>
              <a:ln w="28575">
                <a:solidFill>
                  <a:schemeClr val="accent1"/>
                </a:solidFill>
                <a:round/>
                <a:headEnd/>
                <a:tailEnd/>
              </a:ln>
            </p:spPr>
            <p:txBody>
              <a:bodyPr/>
              <a:lstStyle/>
              <a:p>
                <a:endParaRPr lang="en-US"/>
              </a:p>
            </p:txBody>
          </p:sp>
          <p:sp>
            <p:nvSpPr>
              <p:cNvPr id="35877" name="Line 31"/>
              <p:cNvSpPr>
                <a:spLocks noChangeShapeType="1"/>
              </p:cNvSpPr>
              <p:nvPr/>
            </p:nvSpPr>
            <p:spPr bwMode="auto">
              <a:xfrm flipV="1">
                <a:off x="1020" y="1377"/>
                <a:ext cx="0" cy="66"/>
              </a:xfrm>
              <a:prstGeom prst="line">
                <a:avLst/>
              </a:prstGeom>
              <a:noFill/>
              <a:ln w="28575">
                <a:solidFill>
                  <a:schemeClr val="accent1"/>
                </a:solidFill>
                <a:round/>
                <a:headEnd/>
                <a:tailEnd/>
              </a:ln>
            </p:spPr>
            <p:txBody>
              <a:bodyPr/>
              <a:lstStyle/>
              <a:p>
                <a:endParaRPr lang="en-US"/>
              </a:p>
            </p:txBody>
          </p:sp>
          <p:sp>
            <p:nvSpPr>
              <p:cNvPr id="35878" name="Line 32"/>
              <p:cNvSpPr>
                <a:spLocks noChangeShapeType="1"/>
              </p:cNvSpPr>
              <p:nvPr/>
            </p:nvSpPr>
            <p:spPr bwMode="auto">
              <a:xfrm flipV="1">
                <a:off x="900" y="1227"/>
                <a:ext cx="0" cy="66"/>
              </a:xfrm>
              <a:prstGeom prst="line">
                <a:avLst/>
              </a:prstGeom>
              <a:noFill/>
              <a:ln w="28575">
                <a:solidFill>
                  <a:schemeClr val="accent1"/>
                </a:solidFill>
                <a:round/>
                <a:headEnd/>
                <a:tailEnd/>
              </a:ln>
            </p:spPr>
            <p:txBody>
              <a:bodyPr/>
              <a:lstStyle/>
              <a:p>
                <a:endParaRPr lang="en-US"/>
              </a:p>
            </p:txBody>
          </p:sp>
          <p:sp>
            <p:nvSpPr>
              <p:cNvPr id="35879" name="Line 33"/>
              <p:cNvSpPr>
                <a:spLocks noChangeShapeType="1"/>
              </p:cNvSpPr>
              <p:nvPr/>
            </p:nvSpPr>
            <p:spPr bwMode="auto">
              <a:xfrm flipV="1">
                <a:off x="858" y="1227"/>
                <a:ext cx="0" cy="66"/>
              </a:xfrm>
              <a:prstGeom prst="line">
                <a:avLst/>
              </a:prstGeom>
              <a:noFill/>
              <a:ln w="28575">
                <a:solidFill>
                  <a:schemeClr val="accent1"/>
                </a:solidFill>
                <a:round/>
                <a:headEnd/>
                <a:tailEnd/>
              </a:ln>
            </p:spPr>
            <p:txBody>
              <a:bodyPr/>
              <a:lstStyle/>
              <a:p>
                <a:endParaRPr lang="en-US"/>
              </a:p>
            </p:txBody>
          </p:sp>
        </p:grpSp>
        <p:sp>
          <p:nvSpPr>
            <p:cNvPr id="35849" name="Freeform 34"/>
            <p:cNvSpPr>
              <a:spLocks/>
            </p:cNvSpPr>
            <p:nvPr/>
          </p:nvSpPr>
          <p:spPr bwMode="auto">
            <a:xfrm>
              <a:off x="2807" y="1444"/>
              <a:ext cx="2503" cy="456"/>
            </a:xfrm>
            <a:custGeom>
              <a:avLst/>
              <a:gdLst>
                <a:gd name="T0" fmla="*/ 0 w 2778"/>
                <a:gd name="T1" fmla="*/ 0 h 456"/>
                <a:gd name="T2" fmla="*/ 43 w 2778"/>
                <a:gd name="T3" fmla="*/ 0 h 456"/>
                <a:gd name="T4" fmla="*/ 43 w 2778"/>
                <a:gd name="T5" fmla="*/ 30 h 456"/>
                <a:gd name="T6" fmla="*/ 77 w 2778"/>
                <a:gd name="T7" fmla="*/ 30 h 456"/>
                <a:gd name="T8" fmla="*/ 77 w 2778"/>
                <a:gd name="T9" fmla="*/ 39 h 456"/>
                <a:gd name="T10" fmla="*/ 114 w 2778"/>
                <a:gd name="T11" fmla="*/ 39 h 456"/>
                <a:gd name="T12" fmla="*/ 114 w 2778"/>
                <a:gd name="T13" fmla="*/ 50 h 456"/>
                <a:gd name="T14" fmla="*/ 149 w 2778"/>
                <a:gd name="T15" fmla="*/ 50 h 456"/>
                <a:gd name="T16" fmla="*/ 149 w 2778"/>
                <a:gd name="T17" fmla="*/ 57 h 456"/>
                <a:gd name="T18" fmla="*/ 187 w 2778"/>
                <a:gd name="T19" fmla="*/ 57 h 456"/>
                <a:gd name="T20" fmla="*/ 187 w 2778"/>
                <a:gd name="T21" fmla="*/ 71 h 456"/>
                <a:gd name="T22" fmla="*/ 218 w 2778"/>
                <a:gd name="T23" fmla="*/ 71 h 456"/>
                <a:gd name="T24" fmla="*/ 218 w 2778"/>
                <a:gd name="T25" fmla="*/ 77 h 456"/>
                <a:gd name="T26" fmla="*/ 259 w 2778"/>
                <a:gd name="T27" fmla="*/ 77 h 456"/>
                <a:gd name="T28" fmla="*/ 259 w 2778"/>
                <a:gd name="T29" fmla="*/ 96 h 456"/>
                <a:gd name="T30" fmla="*/ 291 w 2778"/>
                <a:gd name="T31" fmla="*/ 96 h 456"/>
                <a:gd name="T32" fmla="*/ 291 w 2778"/>
                <a:gd name="T33" fmla="*/ 108 h 456"/>
                <a:gd name="T34" fmla="*/ 331 w 2778"/>
                <a:gd name="T35" fmla="*/ 107 h 456"/>
                <a:gd name="T36" fmla="*/ 332 w 2778"/>
                <a:gd name="T37" fmla="*/ 119 h 456"/>
                <a:gd name="T38" fmla="*/ 366 w 2778"/>
                <a:gd name="T39" fmla="*/ 119 h 456"/>
                <a:gd name="T40" fmla="*/ 366 w 2778"/>
                <a:gd name="T41" fmla="*/ 129 h 456"/>
                <a:gd name="T42" fmla="*/ 406 w 2778"/>
                <a:gd name="T43" fmla="*/ 129 h 456"/>
                <a:gd name="T44" fmla="*/ 406 w 2778"/>
                <a:gd name="T45" fmla="*/ 162 h 456"/>
                <a:gd name="T46" fmla="*/ 441 w 2778"/>
                <a:gd name="T47" fmla="*/ 162 h 456"/>
                <a:gd name="T48" fmla="*/ 441 w 2778"/>
                <a:gd name="T49" fmla="*/ 179 h 456"/>
                <a:gd name="T50" fmla="*/ 477 w 2778"/>
                <a:gd name="T51" fmla="*/ 183 h 456"/>
                <a:gd name="T52" fmla="*/ 477 w 2778"/>
                <a:gd name="T53" fmla="*/ 201 h 456"/>
                <a:gd name="T54" fmla="*/ 514 w 2778"/>
                <a:gd name="T55" fmla="*/ 201 h 456"/>
                <a:gd name="T56" fmla="*/ 514 w 2778"/>
                <a:gd name="T57" fmla="*/ 219 h 456"/>
                <a:gd name="T58" fmla="*/ 549 w 2778"/>
                <a:gd name="T59" fmla="*/ 219 h 456"/>
                <a:gd name="T60" fmla="*/ 549 w 2778"/>
                <a:gd name="T61" fmla="*/ 240 h 456"/>
                <a:gd name="T62" fmla="*/ 587 w 2778"/>
                <a:gd name="T63" fmla="*/ 240 h 456"/>
                <a:gd name="T64" fmla="*/ 587 w 2778"/>
                <a:gd name="T65" fmla="*/ 258 h 456"/>
                <a:gd name="T66" fmla="*/ 623 w 2778"/>
                <a:gd name="T67" fmla="*/ 258 h 456"/>
                <a:gd name="T68" fmla="*/ 623 w 2778"/>
                <a:gd name="T69" fmla="*/ 270 h 456"/>
                <a:gd name="T70" fmla="*/ 660 w 2778"/>
                <a:gd name="T71" fmla="*/ 270 h 456"/>
                <a:gd name="T72" fmla="*/ 660 w 2778"/>
                <a:gd name="T73" fmla="*/ 288 h 456"/>
                <a:gd name="T74" fmla="*/ 696 w 2778"/>
                <a:gd name="T75" fmla="*/ 288 h 456"/>
                <a:gd name="T76" fmla="*/ 696 w 2778"/>
                <a:gd name="T77" fmla="*/ 312 h 456"/>
                <a:gd name="T78" fmla="*/ 735 w 2778"/>
                <a:gd name="T79" fmla="*/ 312 h 456"/>
                <a:gd name="T80" fmla="*/ 735 w 2778"/>
                <a:gd name="T81" fmla="*/ 342 h 456"/>
                <a:gd name="T82" fmla="*/ 770 w 2778"/>
                <a:gd name="T83" fmla="*/ 342 h 456"/>
                <a:gd name="T84" fmla="*/ 770 w 2778"/>
                <a:gd name="T85" fmla="*/ 360 h 456"/>
                <a:gd name="T86" fmla="*/ 807 w 2778"/>
                <a:gd name="T87" fmla="*/ 363 h 456"/>
                <a:gd name="T88" fmla="*/ 807 w 2778"/>
                <a:gd name="T89" fmla="*/ 387 h 456"/>
                <a:gd name="T90" fmla="*/ 842 w 2778"/>
                <a:gd name="T91" fmla="*/ 385 h 456"/>
                <a:gd name="T92" fmla="*/ 842 w 2778"/>
                <a:gd name="T93" fmla="*/ 423 h 456"/>
                <a:gd name="T94" fmla="*/ 883 w 2778"/>
                <a:gd name="T95" fmla="*/ 423 h 456"/>
                <a:gd name="T96" fmla="*/ 883 w 2778"/>
                <a:gd name="T97" fmla="*/ 45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8"/>
                <a:gd name="T148" fmla="*/ 0 h 456"/>
                <a:gd name="T149" fmla="*/ 2778 w 2778"/>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8" h="456">
                  <a:moveTo>
                    <a:pt x="0" y="0"/>
                  </a:moveTo>
                  <a:lnTo>
                    <a:pt x="135" y="0"/>
                  </a:lnTo>
                  <a:lnTo>
                    <a:pt x="135" y="30"/>
                  </a:lnTo>
                  <a:lnTo>
                    <a:pt x="240" y="30"/>
                  </a:lnTo>
                  <a:lnTo>
                    <a:pt x="239" y="39"/>
                  </a:lnTo>
                  <a:lnTo>
                    <a:pt x="357" y="39"/>
                  </a:lnTo>
                  <a:lnTo>
                    <a:pt x="357" y="50"/>
                  </a:lnTo>
                  <a:lnTo>
                    <a:pt x="467" y="50"/>
                  </a:lnTo>
                  <a:lnTo>
                    <a:pt x="465" y="57"/>
                  </a:lnTo>
                  <a:lnTo>
                    <a:pt x="585" y="57"/>
                  </a:lnTo>
                  <a:lnTo>
                    <a:pt x="585" y="71"/>
                  </a:lnTo>
                  <a:lnTo>
                    <a:pt x="686" y="71"/>
                  </a:lnTo>
                  <a:lnTo>
                    <a:pt x="689" y="77"/>
                  </a:lnTo>
                  <a:lnTo>
                    <a:pt x="813" y="77"/>
                  </a:lnTo>
                  <a:lnTo>
                    <a:pt x="813" y="96"/>
                  </a:lnTo>
                  <a:lnTo>
                    <a:pt x="917" y="96"/>
                  </a:lnTo>
                  <a:lnTo>
                    <a:pt x="918" y="108"/>
                  </a:lnTo>
                  <a:lnTo>
                    <a:pt x="1041" y="107"/>
                  </a:lnTo>
                  <a:lnTo>
                    <a:pt x="1043" y="119"/>
                  </a:lnTo>
                  <a:lnTo>
                    <a:pt x="1152" y="119"/>
                  </a:lnTo>
                  <a:lnTo>
                    <a:pt x="1154" y="129"/>
                  </a:lnTo>
                  <a:lnTo>
                    <a:pt x="1278" y="129"/>
                  </a:lnTo>
                  <a:lnTo>
                    <a:pt x="1278" y="162"/>
                  </a:lnTo>
                  <a:lnTo>
                    <a:pt x="1386" y="162"/>
                  </a:lnTo>
                  <a:lnTo>
                    <a:pt x="1385" y="179"/>
                  </a:lnTo>
                  <a:lnTo>
                    <a:pt x="1497" y="183"/>
                  </a:lnTo>
                  <a:lnTo>
                    <a:pt x="1497" y="201"/>
                  </a:lnTo>
                  <a:lnTo>
                    <a:pt x="1620" y="201"/>
                  </a:lnTo>
                  <a:lnTo>
                    <a:pt x="1620" y="219"/>
                  </a:lnTo>
                  <a:lnTo>
                    <a:pt x="1725" y="219"/>
                  </a:lnTo>
                  <a:lnTo>
                    <a:pt x="1725" y="240"/>
                  </a:lnTo>
                  <a:lnTo>
                    <a:pt x="1848" y="240"/>
                  </a:lnTo>
                  <a:lnTo>
                    <a:pt x="1848" y="258"/>
                  </a:lnTo>
                  <a:lnTo>
                    <a:pt x="1962" y="258"/>
                  </a:lnTo>
                  <a:lnTo>
                    <a:pt x="1962" y="270"/>
                  </a:lnTo>
                  <a:lnTo>
                    <a:pt x="2076" y="270"/>
                  </a:lnTo>
                  <a:lnTo>
                    <a:pt x="2076" y="288"/>
                  </a:lnTo>
                  <a:lnTo>
                    <a:pt x="2193" y="288"/>
                  </a:lnTo>
                  <a:lnTo>
                    <a:pt x="2193" y="312"/>
                  </a:lnTo>
                  <a:lnTo>
                    <a:pt x="2313" y="312"/>
                  </a:lnTo>
                  <a:lnTo>
                    <a:pt x="2313" y="342"/>
                  </a:lnTo>
                  <a:lnTo>
                    <a:pt x="2424" y="342"/>
                  </a:lnTo>
                  <a:lnTo>
                    <a:pt x="2423" y="360"/>
                  </a:lnTo>
                  <a:lnTo>
                    <a:pt x="2541" y="363"/>
                  </a:lnTo>
                  <a:lnTo>
                    <a:pt x="2541" y="387"/>
                  </a:lnTo>
                  <a:lnTo>
                    <a:pt x="2652" y="385"/>
                  </a:lnTo>
                  <a:lnTo>
                    <a:pt x="2652" y="423"/>
                  </a:lnTo>
                  <a:lnTo>
                    <a:pt x="2778" y="423"/>
                  </a:lnTo>
                  <a:lnTo>
                    <a:pt x="2778" y="456"/>
                  </a:lnTo>
                </a:path>
              </a:pathLst>
            </a:custGeom>
            <a:noFill/>
            <a:ln w="28575">
              <a:solidFill>
                <a:schemeClr val="accent2"/>
              </a:solidFill>
              <a:prstDash val="sysDot"/>
              <a:round/>
              <a:headEnd/>
              <a:tailEnd/>
            </a:ln>
          </p:spPr>
          <p:txBody>
            <a:bodyPr/>
            <a:lstStyle/>
            <a:p>
              <a:endParaRPr lang="en-US"/>
            </a:p>
          </p:txBody>
        </p:sp>
        <p:sp>
          <p:nvSpPr>
            <p:cNvPr id="1753123" name="Rectangle 35"/>
            <p:cNvSpPr>
              <a:spLocks noChangeArrowheads="1"/>
            </p:cNvSpPr>
            <p:nvPr/>
          </p:nvSpPr>
          <p:spPr bwMode="auto">
            <a:xfrm>
              <a:off x="2477" y="1373"/>
              <a:ext cx="215" cy="155"/>
            </a:xfrm>
            <a:prstGeom prst="rect">
              <a:avLst/>
            </a:prstGeom>
            <a:noFill/>
            <a:ln w="9525">
              <a:noFill/>
              <a:miter lim="800000"/>
              <a:headEnd/>
              <a:tailEnd/>
            </a:ln>
          </p:spPr>
          <p:txBody>
            <a:bodyPr wrap="none" lIns="0" tIns="0" rIns="0" bIns="0">
              <a:spAutoFit/>
            </a:bodyPr>
            <a:lstStyle/>
            <a:p>
              <a:pPr algn="r" eaLnBrk="1" hangingPunct="1">
                <a:defRPr/>
              </a:pPr>
              <a:r>
                <a:rPr lang="en-US" sz="1600" b="1">
                  <a:ea typeface="ＭＳ Ｐゴシック" pitchFamily="34" charset="-128"/>
                </a:rPr>
                <a:t>100</a:t>
              </a:r>
            </a:p>
          </p:txBody>
        </p:sp>
        <p:sp>
          <p:nvSpPr>
            <p:cNvPr id="1753124" name="Rectangle 36"/>
            <p:cNvSpPr>
              <a:spLocks noChangeArrowheads="1"/>
            </p:cNvSpPr>
            <p:nvPr/>
          </p:nvSpPr>
          <p:spPr bwMode="auto">
            <a:xfrm>
              <a:off x="2549" y="1759"/>
              <a:ext cx="143" cy="155"/>
            </a:xfrm>
            <a:prstGeom prst="rect">
              <a:avLst/>
            </a:prstGeom>
            <a:noFill/>
            <a:ln w="9525">
              <a:noFill/>
              <a:miter lim="800000"/>
              <a:headEnd/>
              <a:tailEnd/>
            </a:ln>
          </p:spPr>
          <p:txBody>
            <a:bodyPr wrap="none" lIns="0" tIns="0" rIns="0" bIns="0">
              <a:spAutoFit/>
            </a:bodyPr>
            <a:lstStyle/>
            <a:p>
              <a:pPr algn="r" eaLnBrk="1" hangingPunct="1">
                <a:defRPr/>
              </a:pPr>
              <a:r>
                <a:rPr lang="en-US" sz="1600" b="1">
                  <a:ea typeface="ＭＳ Ｐゴシック" pitchFamily="34" charset="-128"/>
                </a:rPr>
                <a:t>80</a:t>
              </a:r>
            </a:p>
          </p:txBody>
        </p:sp>
        <p:sp>
          <p:nvSpPr>
            <p:cNvPr id="1753125" name="Rectangle 37"/>
            <p:cNvSpPr>
              <a:spLocks noChangeArrowheads="1"/>
            </p:cNvSpPr>
            <p:nvPr/>
          </p:nvSpPr>
          <p:spPr bwMode="auto">
            <a:xfrm>
              <a:off x="2549" y="2145"/>
              <a:ext cx="143" cy="155"/>
            </a:xfrm>
            <a:prstGeom prst="rect">
              <a:avLst/>
            </a:prstGeom>
            <a:noFill/>
            <a:ln w="9525">
              <a:noFill/>
              <a:miter lim="800000"/>
              <a:headEnd/>
              <a:tailEnd/>
            </a:ln>
          </p:spPr>
          <p:txBody>
            <a:bodyPr wrap="none" lIns="0" tIns="0" rIns="0" bIns="0">
              <a:spAutoFit/>
            </a:bodyPr>
            <a:lstStyle/>
            <a:p>
              <a:pPr algn="r" eaLnBrk="1" hangingPunct="1">
                <a:defRPr/>
              </a:pPr>
              <a:r>
                <a:rPr lang="en-US" sz="1600" b="1" dirty="0">
                  <a:ea typeface="ＭＳ Ｐゴシック" pitchFamily="34" charset="-128"/>
                </a:rPr>
                <a:t>60</a:t>
              </a:r>
            </a:p>
          </p:txBody>
        </p:sp>
        <p:sp>
          <p:nvSpPr>
            <p:cNvPr id="1753126" name="Rectangle 38"/>
            <p:cNvSpPr>
              <a:spLocks noChangeArrowheads="1"/>
            </p:cNvSpPr>
            <p:nvPr/>
          </p:nvSpPr>
          <p:spPr bwMode="auto">
            <a:xfrm>
              <a:off x="2549" y="2532"/>
              <a:ext cx="143" cy="155"/>
            </a:xfrm>
            <a:prstGeom prst="rect">
              <a:avLst/>
            </a:prstGeom>
            <a:noFill/>
            <a:ln w="9525">
              <a:noFill/>
              <a:miter lim="800000"/>
              <a:headEnd/>
              <a:tailEnd/>
            </a:ln>
          </p:spPr>
          <p:txBody>
            <a:bodyPr wrap="none" lIns="0" tIns="0" rIns="0" bIns="0">
              <a:spAutoFit/>
            </a:bodyPr>
            <a:lstStyle/>
            <a:p>
              <a:pPr algn="r" eaLnBrk="1" hangingPunct="1">
                <a:defRPr/>
              </a:pPr>
              <a:r>
                <a:rPr lang="en-US" sz="1600" b="1">
                  <a:ea typeface="ＭＳ Ｐゴシック" pitchFamily="34" charset="-128"/>
                </a:rPr>
                <a:t>40</a:t>
              </a:r>
            </a:p>
          </p:txBody>
        </p:sp>
        <p:sp>
          <p:nvSpPr>
            <p:cNvPr id="1753127" name="Rectangle 39"/>
            <p:cNvSpPr>
              <a:spLocks noChangeArrowheads="1"/>
            </p:cNvSpPr>
            <p:nvPr/>
          </p:nvSpPr>
          <p:spPr bwMode="auto">
            <a:xfrm>
              <a:off x="2549" y="2918"/>
              <a:ext cx="143" cy="155"/>
            </a:xfrm>
            <a:prstGeom prst="rect">
              <a:avLst/>
            </a:prstGeom>
            <a:noFill/>
            <a:ln w="9525">
              <a:noFill/>
              <a:miter lim="800000"/>
              <a:headEnd/>
              <a:tailEnd/>
            </a:ln>
          </p:spPr>
          <p:txBody>
            <a:bodyPr wrap="none" lIns="0" tIns="0" rIns="0" bIns="0">
              <a:spAutoFit/>
            </a:bodyPr>
            <a:lstStyle/>
            <a:p>
              <a:pPr algn="r" eaLnBrk="1" hangingPunct="1">
                <a:defRPr/>
              </a:pPr>
              <a:r>
                <a:rPr lang="en-US" sz="1600" b="1">
                  <a:ea typeface="ＭＳ Ｐゴシック" pitchFamily="34" charset="-128"/>
                </a:rPr>
                <a:t>20</a:t>
              </a:r>
            </a:p>
          </p:txBody>
        </p:sp>
        <p:sp>
          <p:nvSpPr>
            <p:cNvPr id="1753128" name="Rectangle 40"/>
            <p:cNvSpPr>
              <a:spLocks noChangeArrowheads="1"/>
            </p:cNvSpPr>
            <p:nvPr/>
          </p:nvSpPr>
          <p:spPr bwMode="auto">
            <a:xfrm>
              <a:off x="2620" y="3305"/>
              <a:ext cx="72" cy="155"/>
            </a:xfrm>
            <a:prstGeom prst="rect">
              <a:avLst/>
            </a:prstGeom>
            <a:noFill/>
            <a:ln w="9525">
              <a:noFill/>
              <a:miter lim="800000"/>
              <a:headEnd/>
              <a:tailEnd/>
            </a:ln>
          </p:spPr>
          <p:txBody>
            <a:bodyPr wrap="none" lIns="0" tIns="0" rIns="0" bIns="0">
              <a:spAutoFit/>
            </a:bodyPr>
            <a:lstStyle/>
            <a:p>
              <a:pPr algn="r" eaLnBrk="1" hangingPunct="1">
                <a:defRPr/>
              </a:pPr>
              <a:r>
                <a:rPr lang="en-US" sz="1600" b="1">
                  <a:ea typeface="ＭＳ Ｐゴシック" pitchFamily="34" charset="-128"/>
                </a:rPr>
                <a:t>0</a:t>
              </a:r>
            </a:p>
          </p:txBody>
        </p:sp>
        <p:sp>
          <p:nvSpPr>
            <p:cNvPr id="1753129" name="Rectangle 41"/>
            <p:cNvSpPr>
              <a:spLocks noChangeArrowheads="1"/>
            </p:cNvSpPr>
            <p:nvPr/>
          </p:nvSpPr>
          <p:spPr bwMode="auto">
            <a:xfrm>
              <a:off x="2733" y="3485"/>
              <a:ext cx="72" cy="155"/>
            </a:xfrm>
            <a:prstGeom prst="rect">
              <a:avLst/>
            </a:prstGeom>
            <a:noFill/>
            <a:ln w="9525">
              <a:noFill/>
              <a:miter lim="800000"/>
              <a:headEnd/>
              <a:tailEnd/>
            </a:ln>
          </p:spPr>
          <p:txBody>
            <a:bodyPr wrap="none" lIns="0" tIns="0" rIns="0" bIns="0">
              <a:spAutoFit/>
            </a:bodyPr>
            <a:lstStyle/>
            <a:p>
              <a:pPr algn="ctr" eaLnBrk="1" hangingPunct="1">
                <a:defRPr/>
              </a:pPr>
              <a:r>
                <a:rPr lang="en-US" sz="1600" b="1">
                  <a:ea typeface="ＭＳ Ｐゴシック" pitchFamily="34" charset="-128"/>
                </a:rPr>
                <a:t>0</a:t>
              </a:r>
            </a:p>
          </p:txBody>
        </p:sp>
        <p:sp>
          <p:nvSpPr>
            <p:cNvPr id="1753130" name="Rectangle 42"/>
            <p:cNvSpPr>
              <a:spLocks noChangeArrowheads="1"/>
            </p:cNvSpPr>
            <p:nvPr/>
          </p:nvSpPr>
          <p:spPr bwMode="auto">
            <a:xfrm>
              <a:off x="3247" y="3485"/>
              <a:ext cx="72" cy="155"/>
            </a:xfrm>
            <a:prstGeom prst="rect">
              <a:avLst/>
            </a:prstGeom>
            <a:noFill/>
            <a:ln w="9525">
              <a:noFill/>
              <a:miter lim="800000"/>
              <a:headEnd/>
              <a:tailEnd/>
            </a:ln>
          </p:spPr>
          <p:txBody>
            <a:bodyPr wrap="none" lIns="0" tIns="0" rIns="0" bIns="0">
              <a:spAutoFit/>
            </a:bodyPr>
            <a:lstStyle/>
            <a:p>
              <a:pPr algn="ctr" eaLnBrk="1" hangingPunct="1">
                <a:defRPr/>
              </a:pPr>
              <a:r>
                <a:rPr lang="en-US" sz="1600" b="1" dirty="0">
                  <a:ea typeface="ＭＳ Ｐゴシック" pitchFamily="34" charset="-128"/>
                </a:rPr>
                <a:t>5</a:t>
              </a:r>
            </a:p>
          </p:txBody>
        </p:sp>
        <p:sp>
          <p:nvSpPr>
            <p:cNvPr id="1753131" name="Rectangle 43"/>
            <p:cNvSpPr>
              <a:spLocks noChangeArrowheads="1"/>
            </p:cNvSpPr>
            <p:nvPr/>
          </p:nvSpPr>
          <p:spPr bwMode="auto">
            <a:xfrm>
              <a:off x="3725" y="3485"/>
              <a:ext cx="143" cy="155"/>
            </a:xfrm>
            <a:prstGeom prst="rect">
              <a:avLst/>
            </a:prstGeom>
            <a:noFill/>
            <a:ln w="9525">
              <a:noFill/>
              <a:miter lim="800000"/>
              <a:headEnd/>
              <a:tailEnd/>
            </a:ln>
          </p:spPr>
          <p:txBody>
            <a:bodyPr wrap="none" lIns="0" tIns="0" rIns="0" bIns="0">
              <a:spAutoFit/>
            </a:bodyPr>
            <a:lstStyle/>
            <a:p>
              <a:pPr algn="ctr" eaLnBrk="1" hangingPunct="1">
                <a:defRPr/>
              </a:pPr>
              <a:r>
                <a:rPr lang="en-US" sz="1600" b="1">
                  <a:ea typeface="ＭＳ Ｐゴシック" pitchFamily="34" charset="-128"/>
                </a:rPr>
                <a:t>10</a:t>
              </a:r>
            </a:p>
          </p:txBody>
        </p:sp>
        <p:sp>
          <p:nvSpPr>
            <p:cNvPr id="1753132" name="Rectangle 44"/>
            <p:cNvSpPr>
              <a:spLocks noChangeArrowheads="1"/>
            </p:cNvSpPr>
            <p:nvPr/>
          </p:nvSpPr>
          <p:spPr bwMode="auto">
            <a:xfrm>
              <a:off x="4239" y="3485"/>
              <a:ext cx="143" cy="155"/>
            </a:xfrm>
            <a:prstGeom prst="rect">
              <a:avLst/>
            </a:prstGeom>
            <a:noFill/>
            <a:ln w="9525">
              <a:noFill/>
              <a:miter lim="800000"/>
              <a:headEnd/>
              <a:tailEnd/>
            </a:ln>
          </p:spPr>
          <p:txBody>
            <a:bodyPr wrap="none" lIns="0" tIns="0" rIns="0" bIns="0">
              <a:spAutoFit/>
            </a:bodyPr>
            <a:lstStyle/>
            <a:p>
              <a:pPr algn="ctr" eaLnBrk="1" hangingPunct="1">
                <a:defRPr/>
              </a:pPr>
              <a:r>
                <a:rPr lang="en-US" sz="1600" b="1">
                  <a:ea typeface="ＭＳ Ｐゴシック" pitchFamily="34" charset="-128"/>
                </a:rPr>
                <a:t>15</a:t>
              </a:r>
            </a:p>
          </p:txBody>
        </p:sp>
        <p:sp>
          <p:nvSpPr>
            <p:cNvPr id="1753133" name="Rectangle 45"/>
            <p:cNvSpPr>
              <a:spLocks noChangeArrowheads="1"/>
            </p:cNvSpPr>
            <p:nvPr/>
          </p:nvSpPr>
          <p:spPr bwMode="auto">
            <a:xfrm>
              <a:off x="4753" y="3485"/>
              <a:ext cx="143" cy="155"/>
            </a:xfrm>
            <a:prstGeom prst="rect">
              <a:avLst/>
            </a:prstGeom>
            <a:noFill/>
            <a:ln w="9525">
              <a:noFill/>
              <a:miter lim="800000"/>
              <a:headEnd/>
              <a:tailEnd/>
            </a:ln>
          </p:spPr>
          <p:txBody>
            <a:bodyPr wrap="none" lIns="0" tIns="0" rIns="0" bIns="0">
              <a:spAutoFit/>
            </a:bodyPr>
            <a:lstStyle/>
            <a:p>
              <a:pPr algn="ctr" eaLnBrk="1" hangingPunct="1">
                <a:defRPr/>
              </a:pPr>
              <a:r>
                <a:rPr lang="en-US" sz="1600" b="1">
                  <a:ea typeface="ＭＳ Ｐゴシック" pitchFamily="34" charset="-128"/>
                </a:rPr>
                <a:t>20</a:t>
              </a:r>
            </a:p>
          </p:txBody>
        </p:sp>
        <p:sp>
          <p:nvSpPr>
            <p:cNvPr id="1753134" name="Rectangle 46"/>
            <p:cNvSpPr>
              <a:spLocks noChangeArrowheads="1"/>
            </p:cNvSpPr>
            <p:nvPr/>
          </p:nvSpPr>
          <p:spPr bwMode="auto">
            <a:xfrm>
              <a:off x="5268" y="3485"/>
              <a:ext cx="143" cy="155"/>
            </a:xfrm>
            <a:prstGeom prst="rect">
              <a:avLst/>
            </a:prstGeom>
            <a:noFill/>
            <a:ln w="9525">
              <a:noFill/>
              <a:miter lim="800000"/>
              <a:headEnd/>
              <a:tailEnd/>
            </a:ln>
          </p:spPr>
          <p:txBody>
            <a:bodyPr wrap="none" lIns="0" tIns="0" rIns="0" bIns="0">
              <a:spAutoFit/>
            </a:bodyPr>
            <a:lstStyle/>
            <a:p>
              <a:pPr algn="ctr" eaLnBrk="1" hangingPunct="1">
                <a:defRPr/>
              </a:pPr>
              <a:r>
                <a:rPr lang="en-US" sz="1600" b="1">
                  <a:ea typeface="ＭＳ Ｐゴシック" pitchFamily="34" charset="-128"/>
                </a:rPr>
                <a:t>25</a:t>
              </a:r>
            </a:p>
          </p:txBody>
        </p:sp>
        <p:sp>
          <p:nvSpPr>
            <p:cNvPr id="35862" name="Rectangle 47"/>
            <p:cNvSpPr>
              <a:spLocks noChangeArrowheads="1"/>
            </p:cNvSpPr>
            <p:nvPr/>
          </p:nvSpPr>
          <p:spPr bwMode="auto">
            <a:xfrm>
              <a:off x="3480" y="3671"/>
              <a:ext cx="1162" cy="136"/>
            </a:xfrm>
            <a:prstGeom prst="rect">
              <a:avLst/>
            </a:prstGeom>
            <a:noFill/>
            <a:ln w="9525">
              <a:noFill/>
              <a:miter lim="800000"/>
              <a:headEnd/>
              <a:tailEnd/>
            </a:ln>
          </p:spPr>
          <p:txBody>
            <a:bodyPr wrap="none" lIns="0" tIns="0" rIns="0" bIns="0">
              <a:spAutoFit/>
            </a:bodyPr>
            <a:lstStyle/>
            <a:p>
              <a:pPr algn="ctr" eaLnBrk="1" hangingPunct="1"/>
              <a:r>
                <a:rPr lang="en-US" sz="1400" b="1">
                  <a:ea typeface="ＭＳ Ｐゴシック" charset="-128"/>
                </a:rPr>
                <a:t>Years After Diagnosis</a:t>
              </a:r>
            </a:p>
          </p:txBody>
        </p:sp>
        <p:sp>
          <p:nvSpPr>
            <p:cNvPr id="35863" name="Rectangle 48"/>
            <p:cNvSpPr>
              <a:spLocks noChangeArrowheads="1"/>
            </p:cNvSpPr>
            <p:nvPr/>
          </p:nvSpPr>
          <p:spPr bwMode="auto">
            <a:xfrm rot="16200000">
              <a:off x="1780" y="2333"/>
              <a:ext cx="1191" cy="136"/>
            </a:xfrm>
            <a:prstGeom prst="rect">
              <a:avLst/>
            </a:prstGeom>
            <a:noFill/>
            <a:ln w="9525">
              <a:noFill/>
              <a:miter lim="800000"/>
              <a:headEnd/>
              <a:tailEnd/>
            </a:ln>
          </p:spPr>
          <p:txBody>
            <a:bodyPr wrap="none" lIns="0" tIns="0" rIns="0" bIns="0">
              <a:spAutoFit/>
            </a:bodyPr>
            <a:lstStyle/>
            <a:p>
              <a:pPr algn="ctr" eaLnBrk="1" hangingPunct="1"/>
              <a:r>
                <a:rPr lang="en-US" sz="1400" b="1">
                  <a:ea typeface="ＭＳ Ｐゴシック" charset="-128"/>
                </a:rPr>
                <a:t>Patients Surviving (%)</a:t>
              </a:r>
            </a:p>
          </p:txBody>
        </p:sp>
        <p:sp>
          <p:nvSpPr>
            <p:cNvPr id="35864" name="Text Box 49"/>
            <p:cNvSpPr txBox="1">
              <a:spLocks noChangeArrowheads="1"/>
            </p:cNvSpPr>
            <p:nvPr/>
          </p:nvSpPr>
          <p:spPr bwMode="auto">
            <a:xfrm>
              <a:off x="2311" y="3880"/>
              <a:ext cx="3303" cy="233"/>
            </a:xfrm>
            <a:prstGeom prst="rect">
              <a:avLst/>
            </a:prstGeom>
            <a:noFill/>
            <a:ln w="9525">
              <a:noFill/>
              <a:miter lim="800000"/>
              <a:headEnd/>
              <a:tailEnd/>
            </a:ln>
          </p:spPr>
          <p:txBody>
            <a:bodyPr anchor="b">
              <a:spAutoFit/>
            </a:bodyPr>
            <a:lstStyle/>
            <a:p>
              <a:pPr>
                <a:lnSpc>
                  <a:spcPct val="90000"/>
                </a:lnSpc>
                <a:spcBef>
                  <a:spcPct val="20000"/>
                </a:spcBef>
              </a:pPr>
              <a:r>
                <a:rPr lang="en-US" sz="1000" dirty="0">
                  <a:ea typeface="ＭＳ Ｐゴシック" charset="-128"/>
                  <a:cs typeface="Arial" pitchFamily="34" charset="0"/>
                </a:rPr>
                <a:t>The expected survival of an age- and sex-matched control group is shown for comparison (Hillmen et al 1995).</a:t>
              </a:r>
            </a:p>
          </p:txBody>
        </p:sp>
        <p:sp>
          <p:nvSpPr>
            <p:cNvPr id="35865" name="Rectangle 50"/>
            <p:cNvSpPr>
              <a:spLocks noChangeArrowheads="1"/>
            </p:cNvSpPr>
            <p:nvPr/>
          </p:nvSpPr>
          <p:spPr bwMode="auto">
            <a:xfrm>
              <a:off x="2985" y="983"/>
              <a:ext cx="2177" cy="310"/>
            </a:xfrm>
            <a:prstGeom prst="rect">
              <a:avLst/>
            </a:prstGeom>
            <a:noFill/>
            <a:ln w="9525">
              <a:noFill/>
              <a:miter lim="800000"/>
              <a:headEnd/>
              <a:tailEnd/>
            </a:ln>
          </p:spPr>
          <p:txBody>
            <a:bodyPr wrap="none" lIns="0" tIns="0" rIns="0" bIns="0">
              <a:spAutoFit/>
            </a:bodyPr>
            <a:lstStyle/>
            <a:p>
              <a:pPr algn="ctr" eaLnBrk="1" hangingPunct="1"/>
              <a:r>
                <a:rPr lang="en-US" sz="1600" b="1">
                  <a:ea typeface="ＭＳ Ｐゴシック" charset="-128"/>
                  <a:cs typeface="Arial" pitchFamily="34" charset="0"/>
                </a:rPr>
                <a:t>Actuarial Survival From the Time of</a:t>
              </a:r>
              <a:br>
                <a:rPr lang="en-US" sz="1600" b="1">
                  <a:ea typeface="ＭＳ Ｐゴシック" charset="-128"/>
                  <a:cs typeface="Arial" pitchFamily="34" charset="0"/>
                </a:rPr>
              </a:br>
              <a:r>
                <a:rPr lang="en-US" sz="1600" b="1">
                  <a:ea typeface="ＭＳ Ｐゴシック" charset="-128"/>
                  <a:cs typeface="Arial" pitchFamily="34" charset="0"/>
                </a:rPr>
                <a:t>Diagnosis in 80 Patients With PNH</a:t>
              </a:r>
              <a:r>
                <a:rPr lang="en-US" sz="1600" b="1" baseline="30000">
                  <a:ea typeface="ＭＳ Ｐゴシック" charset="-128"/>
                  <a:cs typeface="Arial" pitchFamily="34" charset="0"/>
                </a:rPr>
                <a:t>1</a:t>
              </a:r>
            </a:p>
          </p:txBody>
        </p:sp>
        <p:sp>
          <p:nvSpPr>
            <p:cNvPr id="1753139" name="Rectangle 51"/>
            <p:cNvSpPr>
              <a:spLocks noChangeArrowheads="1"/>
            </p:cNvSpPr>
            <p:nvPr/>
          </p:nvSpPr>
          <p:spPr bwMode="auto">
            <a:xfrm>
              <a:off x="4257" y="1832"/>
              <a:ext cx="1077" cy="310"/>
            </a:xfrm>
            <a:prstGeom prst="rect">
              <a:avLst/>
            </a:prstGeom>
            <a:noFill/>
            <a:ln w="9525">
              <a:noFill/>
              <a:miter lim="800000"/>
              <a:headEnd/>
              <a:tailEnd/>
            </a:ln>
          </p:spPr>
          <p:txBody>
            <a:bodyPr wrap="none" lIns="0" tIns="0" rIns="0" bIns="0">
              <a:spAutoFit/>
            </a:bodyPr>
            <a:lstStyle/>
            <a:p>
              <a:pPr eaLnBrk="1" hangingPunct="1">
                <a:defRPr/>
              </a:pPr>
              <a:r>
                <a:rPr lang="en-US" sz="1600" b="1" dirty="0">
                  <a:ea typeface="ＭＳ Ｐゴシック"/>
                  <a:cs typeface="Arial" pitchFamily="34" charset="0"/>
                </a:rPr>
                <a:t>Age- and sex-</a:t>
              </a:r>
              <a:br>
                <a:rPr lang="en-US" sz="1600" b="1" dirty="0">
                  <a:ea typeface="ＭＳ Ｐゴシック"/>
                  <a:cs typeface="Arial" pitchFamily="34" charset="0"/>
                </a:rPr>
              </a:br>
              <a:r>
                <a:rPr lang="en-US" sz="1600" b="1" dirty="0">
                  <a:ea typeface="ＭＳ Ｐゴシック"/>
                  <a:cs typeface="Arial" pitchFamily="34" charset="0"/>
                </a:rPr>
                <a:t>matched controls</a:t>
              </a:r>
            </a:p>
          </p:txBody>
        </p:sp>
        <p:sp>
          <p:nvSpPr>
            <p:cNvPr id="1753140" name="Rectangle 52"/>
            <p:cNvSpPr>
              <a:spLocks noChangeArrowheads="1"/>
            </p:cNvSpPr>
            <p:nvPr/>
          </p:nvSpPr>
          <p:spPr bwMode="auto">
            <a:xfrm>
              <a:off x="4228" y="2873"/>
              <a:ext cx="1107" cy="155"/>
            </a:xfrm>
            <a:prstGeom prst="rect">
              <a:avLst/>
            </a:prstGeom>
            <a:noFill/>
            <a:ln w="9525">
              <a:noFill/>
              <a:miter lim="800000"/>
              <a:headEnd/>
              <a:tailEnd/>
            </a:ln>
          </p:spPr>
          <p:txBody>
            <a:bodyPr wrap="none" lIns="0" tIns="0" rIns="0" bIns="0">
              <a:spAutoFit/>
            </a:bodyPr>
            <a:lstStyle/>
            <a:p>
              <a:pPr eaLnBrk="1" hangingPunct="1">
                <a:defRPr/>
              </a:pPr>
              <a:r>
                <a:rPr lang="en-US" sz="1600" b="1" dirty="0">
                  <a:ea typeface="ＭＳ Ｐゴシック" pitchFamily="34" charset="-128"/>
                </a:rPr>
                <a:t>Patients with PNH</a:t>
              </a: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F880-2F91-48CE-B973-6F85CF2DDB3F}"/>
              </a:ext>
            </a:extLst>
          </p:cNvPr>
          <p:cNvSpPr>
            <a:spLocks noGrp="1"/>
          </p:cNvSpPr>
          <p:nvPr>
            <p:ph type="title"/>
          </p:nvPr>
        </p:nvSpPr>
        <p:spPr>
          <a:xfrm>
            <a:off x="609600" y="2528035"/>
            <a:ext cx="10744200" cy="1185577"/>
          </a:xfrm>
        </p:spPr>
        <p:txBody>
          <a:bodyPr>
            <a:normAutofit/>
          </a:bodyPr>
          <a:lstStyle/>
          <a:p>
            <a:r>
              <a:rPr lang="en-US" sz="3600" dirty="0"/>
              <a:t>PNH: Anemia</a:t>
            </a:r>
          </a:p>
        </p:txBody>
      </p:sp>
      <p:pic>
        <p:nvPicPr>
          <p:cNvPr id="3074" name="Picture 2" descr="Paroxysmal nocturnal hemoglobinuria: MedlinePlus Genetics">
            <a:extLst>
              <a:ext uri="{FF2B5EF4-FFF2-40B4-BE49-F238E27FC236}">
                <a16:creationId xmlns:a16="http://schemas.microsoft.com/office/drawing/2014/main" id="{1A4453C1-8960-494C-8856-2E14A8FC1D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4152"/>
          <a:stretch/>
        </p:blipFill>
        <p:spPr bwMode="auto">
          <a:xfrm>
            <a:off x="5218814" y="233307"/>
            <a:ext cx="6134986" cy="66246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050EC8-B890-D4D5-807B-4F2E66131457}"/>
              </a:ext>
            </a:extLst>
          </p:cNvPr>
          <p:cNvSpPr txBox="1"/>
          <p:nvPr/>
        </p:nvSpPr>
        <p:spPr>
          <a:xfrm>
            <a:off x="5492603" y="233307"/>
            <a:ext cx="2937241" cy="400110"/>
          </a:xfrm>
          <a:prstGeom prst="rect">
            <a:avLst/>
          </a:prstGeom>
          <a:solidFill>
            <a:srgbClr val="FEFFBD"/>
          </a:solidFill>
        </p:spPr>
        <p:txBody>
          <a:bodyPr wrap="square">
            <a:spAutoFit/>
          </a:bodyPr>
          <a:lstStyle/>
          <a:p>
            <a:pPr algn="ctr"/>
            <a:r>
              <a:rPr lang="en-US" sz="2000" b="1" dirty="0">
                <a:solidFill>
                  <a:srgbClr val="000000"/>
                </a:solidFill>
              </a:rPr>
              <a:t>Symptoms of Anemia</a:t>
            </a:r>
          </a:p>
        </p:txBody>
      </p:sp>
      <p:sp>
        <p:nvSpPr>
          <p:cNvPr id="6" name="Left Brace 5">
            <a:extLst>
              <a:ext uri="{FF2B5EF4-FFF2-40B4-BE49-F238E27FC236}">
                <a16:creationId xmlns:a16="http://schemas.microsoft.com/office/drawing/2014/main" id="{5B8A7417-22E2-66DC-AC14-B0E28F9D9060}"/>
              </a:ext>
            </a:extLst>
          </p:cNvPr>
          <p:cNvSpPr/>
          <p:nvPr/>
        </p:nvSpPr>
        <p:spPr>
          <a:xfrm>
            <a:off x="3883541" y="1294705"/>
            <a:ext cx="1411473" cy="4837814"/>
          </a:xfrm>
          <a:prstGeom prst="leftBrace">
            <a:avLst>
              <a:gd name="adj1" fmla="val 22684"/>
              <a:gd name="adj2" fmla="val 39011"/>
            </a:avLst>
          </a:prstGeom>
          <a:ln w="28575">
            <a:solidFill>
              <a:srgbClr val="FE54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734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C6A506-136C-FE0B-7F31-8EF32A88104C}"/>
              </a:ext>
            </a:extLst>
          </p:cNvPr>
          <p:cNvPicPr>
            <a:picLocks noChangeAspect="1"/>
          </p:cNvPicPr>
          <p:nvPr/>
        </p:nvPicPr>
        <p:blipFill rotWithShape="1">
          <a:blip r:embed="rId3"/>
          <a:srcRect r="2860" b="6852"/>
          <a:stretch/>
        </p:blipFill>
        <p:spPr>
          <a:xfrm>
            <a:off x="5128" y="106681"/>
            <a:ext cx="12186872" cy="6751319"/>
          </a:xfrm>
          <a:prstGeom prst="rect">
            <a:avLst/>
          </a:prstGeom>
        </p:spPr>
      </p:pic>
      <p:sp>
        <p:nvSpPr>
          <p:cNvPr id="16563" name="Rectangle 179"/>
          <p:cNvSpPr>
            <a:spLocks noGrp="1" noChangeArrowheads="1"/>
          </p:cNvSpPr>
          <p:nvPr>
            <p:ph type="title"/>
          </p:nvPr>
        </p:nvSpPr>
        <p:spPr/>
        <p:txBody>
          <a:bodyPr anchor="t">
            <a:normAutofit/>
          </a:bodyPr>
          <a:lstStyle/>
          <a:p>
            <a:r>
              <a:rPr lang="en-US" sz="2800" dirty="0">
                <a:solidFill>
                  <a:schemeClr val="bg1"/>
                </a:solidFill>
              </a:rPr>
              <a:t>Consequences of Chronic Hemolysis and Free Hemoglobin</a:t>
            </a:r>
          </a:p>
        </p:txBody>
      </p:sp>
      <p:sp>
        <p:nvSpPr>
          <p:cNvPr id="3" name="Footer Placeholder 2">
            <a:extLst>
              <a:ext uri="{FF2B5EF4-FFF2-40B4-BE49-F238E27FC236}">
                <a16:creationId xmlns:a16="http://schemas.microsoft.com/office/drawing/2014/main" id="{BA8B962D-12BE-2A85-D27C-0F7323019C59}"/>
              </a:ext>
            </a:extLst>
          </p:cNvPr>
          <p:cNvSpPr>
            <a:spLocks noGrp="1"/>
          </p:cNvSpPr>
          <p:nvPr>
            <p:ph type="ftr" sz="quarter" idx="3"/>
          </p:nvPr>
        </p:nvSpPr>
        <p:spPr>
          <a:xfrm>
            <a:off x="609600" y="6356350"/>
            <a:ext cx="10972800" cy="442131"/>
          </a:xfrm>
        </p:spPr>
        <p:txBody>
          <a:bodyPr/>
          <a:lstStyle/>
          <a:p>
            <a:r>
              <a:rPr lang="en-US" sz="1050" dirty="0">
                <a:solidFill>
                  <a:schemeClr val="bg1"/>
                </a:solidFill>
              </a:rPr>
              <a:t>1. International PNH Interest Group. </a:t>
            </a:r>
            <a:r>
              <a:rPr lang="en-US" sz="1050" i="1" dirty="0">
                <a:solidFill>
                  <a:schemeClr val="bg1"/>
                </a:solidFill>
              </a:rPr>
              <a:t>Blood</a:t>
            </a:r>
            <a:r>
              <a:rPr lang="en-US" sz="1050" dirty="0">
                <a:solidFill>
                  <a:schemeClr val="bg1"/>
                </a:solidFill>
              </a:rPr>
              <a:t>. 2005;106:3699-3709.  2. Brodsky R. Paroxysmal Nocturnal Hemoglobinuria. In: Hematology - Basic Principles and Practices. 4th ed. R Hoffman et al, eds. Philadelphia, PA: Elsevier Churchill Livingstone; 2005;419-427.  3. Rother RP et al. </a:t>
            </a:r>
            <a:r>
              <a:rPr lang="en-US" sz="1050" i="1" dirty="0">
                <a:solidFill>
                  <a:schemeClr val="bg1"/>
                </a:solidFill>
              </a:rPr>
              <a:t>JAMA</a:t>
            </a:r>
            <a:r>
              <a:rPr lang="en-US" sz="1050" dirty="0">
                <a:solidFill>
                  <a:schemeClr val="bg1"/>
                </a:solidFill>
              </a:rPr>
              <a:t>. 2005;293:1653-1662.  4. </a:t>
            </a:r>
            <a:r>
              <a:rPr lang="en-US" sz="1050" dirty="0" err="1">
                <a:solidFill>
                  <a:schemeClr val="bg1"/>
                </a:solidFill>
              </a:rPr>
              <a:t>Socie</a:t>
            </a:r>
            <a:r>
              <a:rPr lang="en-US" sz="1050" dirty="0">
                <a:solidFill>
                  <a:schemeClr val="bg1"/>
                </a:solidFill>
              </a:rPr>
              <a:t> G et al.  </a:t>
            </a:r>
            <a:r>
              <a:rPr lang="en-US" sz="1050" i="1" dirty="0">
                <a:solidFill>
                  <a:schemeClr val="bg1"/>
                </a:solidFill>
              </a:rPr>
              <a:t>Lancet</a:t>
            </a:r>
            <a:r>
              <a:rPr lang="en-US" sz="1050" dirty="0">
                <a:solidFill>
                  <a:schemeClr val="bg1"/>
                </a:solidFill>
              </a:rPr>
              <a:t>. 1996;348:573-577.  5. Hill A et al. </a:t>
            </a:r>
            <a:r>
              <a:rPr lang="en-US" sz="1050" i="1" dirty="0">
                <a:solidFill>
                  <a:schemeClr val="bg1"/>
                </a:solidFill>
              </a:rPr>
              <a:t>Br J </a:t>
            </a:r>
            <a:r>
              <a:rPr lang="en-US" sz="1050" i="1" dirty="0" err="1">
                <a:solidFill>
                  <a:schemeClr val="bg1"/>
                </a:solidFill>
              </a:rPr>
              <a:t>Haematol</a:t>
            </a:r>
            <a:r>
              <a:rPr lang="en-US" sz="1050" i="1" dirty="0">
                <a:solidFill>
                  <a:schemeClr val="bg1"/>
                </a:solidFill>
              </a:rPr>
              <a:t>. </a:t>
            </a:r>
            <a:r>
              <a:rPr lang="en-US" sz="1050" dirty="0">
                <a:solidFill>
                  <a:schemeClr val="bg1"/>
                </a:solidFill>
              </a:rPr>
              <a:t>2007;137:181-92.  6. Lee JW et al. </a:t>
            </a:r>
            <a:r>
              <a:rPr lang="en-US" sz="1050" i="1" dirty="0" err="1">
                <a:solidFill>
                  <a:schemeClr val="bg1"/>
                </a:solidFill>
              </a:rPr>
              <a:t>Hematologica</a:t>
            </a:r>
            <a:r>
              <a:rPr lang="en-US" sz="1050" dirty="0">
                <a:solidFill>
                  <a:schemeClr val="bg1"/>
                </a:solidFill>
              </a:rPr>
              <a:t> 2010;95 (s2):Abstract #505 and 506.  7. Hill A  et al. </a:t>
            </a:r>
            <a:r>
              <a:rPr lang="en-US" sz="1050" i="1" dirty="0">
                <a:solidFill>
                  <a:schemeClr val="bg1"/>
                </a:solidFill>
              </a:rPr>
              <a:t>Br J </a:t>
            </a:r>
            <a:r>
              <a:rPr lang="en-US" sz="1050" i="1" dirty="0" err="1">
                <a:solidFill>
                  <a:schemeClr val="bg1"/>
                </a:solidFill>
              </a:rPr>
              <a:t>Haematol</a:t>
            </a:r>
            <a:r>
              <a:rPr lang="en-US" sz="1050" dirty="0">
                <a:solidFill>
                  <a:schemeClr val="bg1"/>
                </a:solidFill>
              </a:rPr>
              <a:t>. 2010; May;149(3):414-25.  8. Hillmen P et al. </a:t>
            </a:r>
            <a:r>
              <a:rPr lang="en-US" sz="1050" i="1" dirty="0">
                <a:solidFill>
                  <a:schemeClr val="bg1"/>
                </a:solidFill>
              </a:rPr>
              <a:t>Am. J. </a:t>
            </a:r>
            <a:r>
              <a:rPr lang="en-US" sz="1050" i="1" dirty="0" err="1">
                <a:solidFill>
                  <a:schemeClr val="bg1"/>
                </a:solidFill>
              </a:rPr>
              <a:t>Hematol</a:t>
            </a:r>
            <a:r>
              <a:rPr lang="en-US" sz="1050" i="1" dirty="0">
                <a:solidFill>
                  <a:schemeClr val="bg1"/>
                </a:solidFill>
              </a:rPr>
              <a:t>. </a:t>
            </a:r>
            <a:r>
              <a:rPr lang="en-US" sz="1050" dirty="0">
                <a:solidFill>
                  <a:schemeClr val="bg1"/>
                </a:solidFill>
              </a:rPr>
              <a:t>2010;85:553-559.</a:t>
            </a:r>
          </a:p>
        </p:txBody>
      </p:sp>
      <p:sp>
        <p:nvSpPr>
          <p:cNvPr id="150" name="Oval 34"/>
          <p:cNvSpPr>
            <a:spLocks noChangeArrowheads="1"/>
          </p:cNvSpPr>
          <p:nvPr/>
        </p:nvSpPr>
        <p:spPr bwMode="auto">
          <a:xfrm>
            <a:off x="7296234" y="999048"/>
            <a:ext cx="2826193" cy="41681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round/>
            <a:headEnd/>
            <a:tailEnd/>
          </a:ln>
          <a:effectLst>
            <a:glow rad="63500">
              <a:schemeClr val="accent1">
                <a:satMod val="175000"/>
                <a:alpha val="40000"/>
              </a:schemeClr>
            </a:glow>
            <a:softEdge rad="63500"/>
          </a:effectLst>
        </p:spPr>
        <p:txBody>
          <a:bodyPr wrap="none" anchor="ctr"/>
          <a:lstStyle/>
          <a:p>
            <a:pPr algn="ctr">
              <a:spcBef>
                <a:spcPct val="20000"/>
              </a:spcBef>
              <a:defRPr/>
            </a:pPr>
            <a:r>
              <a:rPr lang="en-US" sz="1400" b="1" dirty="0">
                <a:solidFill>
                  <a:srgbClr val="000000"/>
                </a:solidFill>
                <a:latin typeface="Arial"/>
                <a:ea typeface="ＭＳ Ｐゴシック"/>
                <a:cs typeface="ＭＳ Ｐゴシック"/>
              </a:rPr>
              <a:t>Thrombosis</a:t>
            </a:r>
          </a:p>
        </p:txBody>
      </p:sp>
      <p:sp>
        <p:nvSpPr>
          <p:cNvPr id="151" name="Oval 34"/>
          <p:cNvSpPr>
            <a:spLocks noChangeArrowheads="1"/>
          </p:cNvSpPr>
          <p:nvPr/>
        </p:nvSpPr>
        <p:spPr bwMode="auto">
          <a:xfrm>
            <a:off x="7296234" y="4222302"/>
            <a:ext cx="2826193"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outerShdw>
                </a:effectLst>
                <a:latin typeface="Arial"/>
                <a:ea typeface="ＭＳ Ｐゴシック"/>
                <a:cs typeface="ＭＳ Ｐゴシック"/>
              </a:rPr>
              <a:t>Fatigue</a:t>
            </a:r>
          </a:p>
        </p:txBody>
      </p:sp>
      <p:sp>
        <p:nvSpPr>
          <p:cNvPr id="152" name="Oval 34"/>
          <p:cNvSpPr>
            <a:spLocks noChangeArrowheads="1"/>
          </p:cNvSpPr>
          <p:nvPr/>
        </p:nvSpPr>
        <p:spPr bwMode="auto">
          <a:xfrm>
            <a:off x="7296234" y="1536257"/>
            <a:ext cx="2826193" cy="41681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round/>
            <a:headEnd/>
            <a:tailEnd/>
          </a:ln>
          <a:effectLst>
            <a:glow rad="63500">
              <a:schemeClr val="accent1">
                <a:satMod val="175000"/>
                <a:alpha val="40000"/>
              </a:schemeClr>
            </a:glow>
            <a:softEdge rad="63500"/>
          </a:effectLst>
        </p:spPr>
        <p:txBody>
          <a:bodyPr wrap="none" anchor="ctr"/>
          <a:lstStyle/>
          <a:p>
            <a:pPr algn="ctr">
              <a:spcBef>
                <a:spcPct val="20000"/>
              </a:spcBef>
              <a:defRPr/>
            </a:pPr>
            <a:r>
              <a:rPr lang="en-US" sz="1400" b="1" dirty="0">
                <a:solidFill>
                  <a:srgbClr val="000000"/>
                </a:solidFill>
                <a:latin typeface="Arial"/>
                <a:cs typeface="Arial"/>
              </a:rPr>
              <a:t>Renal Failure</a:t>
            </a:r>
            <a:endParaRPr lang="en-US" sz="1400" b="1" dirty="0">
              <a:solidFill>
                <a:srgbClr val="000000"/>
              </a:solidFill>
              <a:latin typeface="Arial"/>
              <a:ea typeface="ＭＳ Ｐゴシック"/>
              <a:cs typeface="ＭＳ Ｐゴシック"/>
            </a:endParaRPr>
          </a:p>
        </p:txBody>
      </p:sp>
      <p:sp>
        <p:nvSpPr>
          <p:cNvPr id="153" name="Oval 34"/>
          <p:cNvSpPr>
            <a:spLocks noChangeArrowheads="1"/>
          </p:cNvSpPr>
          <p:nvPr/>
        </p:nvSpPr>
        <p:spPr bwMode="auto">
          <a:xfrm>
            <a:off x="7296234" y="2073466"/>
            <a:ext cx="2826193" cy="41681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round/>
            <a:headEnd/>
            <a:tailEnd/>
          </a:ln>
          <a:effectLst>
            <a:glow rad="63500">
              <a:schemeClr val="accent1">
                <a:satMod val="175000"/>
                <a:alpha val="40000"/>
              </a:schemeClr>
            </a:glow>
            <a:softEdge rad="63500"/>
          </a:effectLst>
        </p:spPr>
        <p:txBody>
          <a:bodyPr wrap="none" anchor="ctr"/>
          <a:lstStyle/>
          <a:p>
            <a:pPr algn="ctr">
              <a:spcBef>
                <a:spcPct val="20000"/>
              </a:spcBef>
              <a:defRPr/>
            </a:pPr>
            <a:endParaRPr lang="en-US" sz="1400" b="1" dirty="0">
              <a:solidFill>
                <a:srgbClr val="000000"/>
              </a:solidFill>
              <a:latin typeface="Lucida Sans Unicode"/>
              <a:ea typeface="ＭＳ Ｐゴシック" pitchFamily="-65" charset="-128"/>
            </a:endParaRPr>
          </a:p>
        </p:txBody>
      </p:sp>
      <p:sp>
        <p:nvSpPr>
          <p:cNvPr id="154" name="Oval 34"/>
          <p:cNvSpPr>
            <a:spLocks noChangeArrowheads="1"/>
          </p:cNvSpPr>
          <p:nvPr/>
        </p:nvSpPr>
        <p:spPr bwMode="auto">
          <a:xfrm>
            <a:off x="7296234" y="2610675"/>
            <a:ext cx="2826193" cy="4168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a:glow rad="63500">
              <a:schemeClr val="accent1">
                <a:satMod val="175000"/>
                <a:alpha val="40000"/>
              </a:schemeClr>
            </a:glow>
            <a:softEdge rad="63500"/>
          </a:effectLst>
        </p:spPr>
        <p:txBody>
          <a:bodyPr wrap="none" anchor="ctr"/>
          <a:lstStyle/>
          <a:p>
            <a:pPr algn="ctr">
              <a:spcBef>
                <a:spcPct val="20000"/>
              </a:spcBef>
              <a:defRPr/>
            </a:pPr>
            <a:r>
              <a:rPr lang="en-US" sz="1400" b="1" dirty="0">
                <a:solidFill>
                  <a:srgbClr val="000000"/>
                </a:solidFill>
                <a:latin typeface="Arial"/>
                <a:ea typeface="ＭＳ Ｐゴシック"/>
                <a:cs typeface="ＭＳ Ｐゴシック"/>
              </a:rPr>
              <a:t>Abdominal Pain</a:t>
            </a:r>
          </a:p>
        </p:txBody>
      </p:sp>
      <p:sp>
        <p:nvSpPr>
          <p:cNvPr id="155" name="Oval 34"/>
          <p:cNvSpPr>
            <a:spLocks noChangeArrowheads="1"/>
          </p:cNvSpPr>
          <p:nvPr/>
        </p:nvSpPr>
        <p:spPr bwMode="auto">
          <a:xfrm>
            <a:off x="7296234" y="3147884"/>
            <a:ext cx="2826193" cy="4168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a:glow rad="63500">
              <a:schemeClr val="accent1">
                <a:satMod val="175000"/>
                <a:alpha val="40000"/>
              </a:schemeClr>
            </a:glow>
            <a:softEdge rad="63500"/>
          </a:effectLst>
        </p:spPr>
        <p:txBody>
          <a:bodyPr wrap="none" anchor="ctr"/>
          <a:lstStyle/>
          <a:p>
            <a:pPr algn="ctr">
              <a:spcBef>
                <a:spcPct val="20000"/>
              </a:spcBef>
              <a:defRPr/>
            </a:pPr>
            <a:r>
              <a:rPr lang="en-US" sz="1400" b="1" dirty="0">
                <a:solidFill>
                  <a:srgbClr val="000000"/>
                </a:solidFill>
                <a:latin typeface="Arial"/>
                <a:ea typeface="ＭＳ Ｐゴシック"/>
                <a:cs typeface="ＭＳ Ｐゴシック"/>
              </a:rPr>
              <a:t>Dyspnea</a:t>
            </a:r>
          </a:p>
        </p:txBody>
      </p:sp>
      <p:sp>
        <p:nvSpPr>
          <p:cNvPr id="156" name="Oval 34"/>
          <p:cNvSpPr>
            <a:spLocks noChangeArrowheads="1"/>
          </p:cNvSpPr>
          <p:nvPr/>
        </p:nvSpPr>
        <p:spPr bwMode="auto">
          <a:xfrm>
            <a:off x="7296234" y="3685093"/>
            <a:ext cx="2826193"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outerShdw>
                </a:effectLst>
                <a:latin typeface="Arial"/>
                <a:ea typeface="ＭＳ Ｐゴシック"/>
                <a:cs typeface="ＭＳ Ｐゴシック"/>
              </a:rPr>
              <a:t>Dysphagia</a:t>
            </a:r>
          </a:p>
        </p:txBody>
      </p:sp>
      <p:sp>
        <p:nvSpPr>
          <p:cNvPr id="157" name="Oval 34"/>
          <p:cNvSpPr>
            <a:spLocks noChangeArrowheads="1"/>
          </p:cNvSpPr>
          <p:nvPr/>
        </p:nvSpPr>
        <p:spPr bwMode="auto">
          <a:xfrm>
            <a:off x="7296234" y="4759511"/>
            <a:ext cx="2826193"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outerShdw>
                </a:effectLst>
                <a:latin typeface="Arial"/>
                <a:ea typeface="ＭＳ Ｐゴシック"/>
                <a:cs typeface="ＭＳ Ｐゴシック"/>
              </a:rPr>
              <a:t>Hemoglobinuria</a:t>
            </a:r>
          </a:p>
        </p:txBody>
      </p:sp>
      <p:sp>
        <p:nvSpPr>
          <p:cNvPr id="158" name="Oval 34"/>
          <p:cNvSpPr>
            <a:spLocks noChangeArrowheads="1"/>
          </p:cNvSpPr>
          <p:nvPr/>
        </p:nvSpPr>
        <p:spPr bwMode="auto">
          <a:xfrm>
            <a:off x="7296234" y="5296720"/>
            <a:ext cx="2826193"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outerShdw>
                </a:effectLst>
                <a:latin typeface="Arial"/>
                <a:ea typeface="ＭＳ Ｐゴシック"/>
                <a:cs typeface="ＭＳ Ｐゴシック"/>
              </a:rPr>
              <a:t>Erectile Dysfunction</a:t>
            </a:r>
          </a:p>
        </p:txBody>
      </p:sp>
      <p:grpSp>
        <p:nvGrpSpPr>
          <p:cNvPr id="2" name="Group 188"/>
          <p:cNvGrpSpPr>
            <a:grpSpLocks/>
          </p:cNvGrpSpPr>
          <p:nvPr/>
        </p:nvGrpSpPr>
        <p:grpSpPr bwMode="auto">
          <a:xfrm>
            <a:off x="5339835" y="1206976"/>
            <a:ext cx="1955416" cy="4297363"/>
            <a:chOff x="3806824" y="1584171"/>
            <a:chExt cx="1551768" cy="4297671"/>
          </a:xfrm>
        </p:grpSpPr>
        <p:cxnSp>
          <p:nvCxnSpPr>
            <p:cNvPr id="43175" name="Straight Arrow Connector 165"/>
            <p:cNvCxnSpPr>
              <a:cxnSpLocks noChangeShapeType="1"/>
            </p:cNvCxnSpPr>
            <p:nvPr/>
          </p:nvCxnSpPr>
          <p:spPr bwMode="auto">
            <a:xfrm rot="5400000" flipH="1" flipV="1">
              <a:off x="3177669" y="2213326"/>
              <a:ext cx="2810076" cy="1551768"/>
            </a:xfrm>
            <a:prstGeom prst="straightConnector1">
              <a:avLst/>
            </a:prstGeom>
            <a:noFill/>
            <a:ln w="28575" cap="rnd">
              <a:solidFill>
                <a:srgbClr val="FF0000"/>
              </a:solidFill>
              <a:round/>
              <a:headEnd/>
              <a:tailEnd type="triangle" w="med" len="med"/>
            </a:ln>
            <a:effectLst/>
          </p:spPr>
        </p:cxnSp>
        <p:cxnSp>
          <p:nvCxnSpPr>
            <p:cNvPr id="43176" name="Straight Arrow Connector 171"/>
            <p:cNvCxnSpPr>
              <a:cxnSpLocks noChangeShapeType="1"/>
            </p:cNvCxnSpPr>
            <p:nvPr/>
          </p:nvCxnSpPr>
          <p:spPr bwMode="auto">
            <a:xfrm rot="5400000" flipH="1" flipV="1">
              <a:off x="3445977" y="2481632"/>
              <a:ext cx="2273463" cy="1551768"/>
            </a:xfrm>
            <a:prstGeom prst="straightConnector1">
              <a:avLst/>
            </a:prstGeom>
            <a:noFill/>
            <a:ln w="28575" cap="rnd">
              <a:solidFill>
                <a:srgbClr val="FF0000"/>
              </a:solidFill>
              <a:round/>
              <a:headEnd/>
              <a:tailEnd type="triangle" w="med" len="med"/>
            </a:ln>
            <a:effectLst/>
          </p:spPr>
        </p:cxnSp>
        <p:cxnSp>
          <p:nvCxnSpPr>
            <p:cNvPr id="43177" name="Straight Arrow Connector 175"/>
            <p:cNvCxnSpPr>
              <a:cxnSpLocks noChangeShapeType="1"/>
            </p:cNvCxnSpPr>
            <p:nvPr/>
          </p:nvCxnSpPr>
          <p:spPr bwMode="auto">
            <a:xfrm rot="5400000" flipH="1" flipV="1">
              <a:off x="3715077" y="2750733"/>
              <a:ext cx="1735261" cy="1551768"/>
            </a:xfrm>
            <a:prstGeom prst="straightConnector1">
              <a:avLst/>
            </a:prstGeom>
            <a:noFill/>
            <a:ln w="28575" cap="rnd">
              <a:solidFill>
                <a:srgbClr val="FF0000"/>
              </a:solidFill>
              <a:round/>
              <a:headEnd/>
              <a:tailEnd type="triangle" w="med" len="med"/>
            </a:ln>
            <a:effectLst/>
          </p:spPr>
        </p:cxnSp>
        <p:cxnSp>
          <p:nvCxnSpPr>
            <p:cNvPr id="43178" name="Straight Arrow Connector 177"/>
            <p:cNvCxnSpPr>
              <a:cxnSpLocks noChangeShapeType="1"/>
            </p:cNvCxnSpPr>
            <p:nvPr/>
          </p:nvCxnSpPr>
          <p:spPr bwMode="auto">
            <a:xfrm flipV="1">
              <a:off x="3806824" y="3195599"/>
              <a:ext cx="1551768" cy="1198648"/>
            </a:xfrm>
            <a:prstGeom prst="straightConnector1">
              <a:avLst/>
            </a:prstGeom>
            <a:noFill/>
            <a:ln w="28575" cap="rnd">
              <a:solidFill>
                <a:srgbClr val="FF0000"/>
              </a:solidFill>
              <a:round/>
              <a:headEnd/>
              <a:tailEnd type="triangle" w="med" len="med"/>
            </a:ln>
            <a:effectLst/>
          </p:spPr>
        </p:cxnSp>
        <p:cxnSp>
          <p:nvCxnSpPr>
            <p:cNvPr id="43179" name="Straight Arrow Connector 179"/>
            <p:cNvCxnSpPr>
              <a:cxnSpLocks noChangeShapeType="1"/>
            </p:cNvCxnSpPr>
            <p:nvPr/>
          </p:nvCxnSpPr>
          <p:spPr bwMode="auto">
            <a:xfrm flipV="1">
              <a:off x="3806824" y="3732213"/>
              <a:ext cx="1551768" cy="662034"/>
            </a:xfrm>
            <a:prstGeom prst="straightConnector1">
              <a:avLst/>
            </a:prstGeom>
            <a:noFill/>
            <a:ln w="28575" cap="rnd">
              <a:solidFill>
                <a:srgbClr val="FF0000"/>
              </a:solidFill>
              <a:round/>
              <a:headEnd/>
              <a:tailEnd type="triangle" w="med" len="med"/>
            </a:ln>
            <a:effectLst/>
          </p:spPr>
        </p:cxnSp>
        <p:cxnSp>
          <p:nvCxnSpPr>
            <p:cNvPr id="43180" name="Straight Arrow Connector 181"/>
            <p:cNvCxnSpPr>
              <a:cxnSpLocks noChangeShapeType="1"/>
            </p:cNvCxnSpPr>
            <p:nvPr/>
          </p:nvCxnSpPr>
          <p:spPr bwMode="auto">
            <a:xfrm flipV="1">
              <a:off x="3806824" y="4270414"/>
              <a:ext cx="1551768" cy="123834"/>
            </a:xfrm>
            <a:prstGeom prst="straightConnector1">
              <a:avLst/>
            </a:prstGeom>
            <a:noFill/>
            <a:ln w="28575" cap="rnd">
              <a:solidFill>
                <a:srgbClr val="FF0000"/>
              </a:solidFill>
              <a:round/>
              <a:headEnd/>
              <a:tailEnd type="triangle" w="med" len="med"/>
            </a:ln>
            <a:effectLst/>
          </p:spPr>
        </p:cxnSp>
        <p:cxnSp>
          <p:nvCxnSpPr>
            <p:cNvPr id="43181" name="Straight Arrow Connector 183"/>
            <p:cNvCxnSpPr>
              <a:cxnSpLocks noChangeShapeType="1"/>
            </p:cNvCxnSpPr>
            <p:nvPr/>
          </p:nvCxnSpPr>
          <p:spPr bwMode="auto">
            <a:xfrm>
              <a:off x="3806824" y="4394247"/>
              <a:ext cx="1551768" cy="412780"/>
            </a:xfrm>
            <a:prstGeom prst="straightConnector1">
              <a:avLst/>
            </a:prstGeom>
            <a:noFill/>
            <a:ln w="28575" cap="rnd">
              <a:solidFill>
                <a:srgbClr val="FF0000"/>
              </a:solidFill>
              <a:round/>
              <a:headEnd/>
              <a:tailEnd type="triangle" w="med" len="med"/>
            </a:ln>
            <a:effectLst/>
          </p:spPr>
        </p:cxnSp>
        <p:cxnSp>
          <p:nvCxnSpPr>
            <p:cNvPr id="43182" name="Straight Arrow Connector 185"/>
            <p:cNvCxnSpPr>
              <a:cxnSpLocks noChangeShapeType="1"/>
            </p:cNvCxnSpPr>
            <p:nvPr/>
          </p:nvCxnSpPr>
          <p:spPr bwMode="auto">
            <a:xfrm>
              <a:off x="3806824" y="4394247"/>
              <a:ext cx="1551768" cy="950981"/>
            </a:xfrm>
            <a:prstGeom prst="straightConnector1">
              <a:avLst/>
            </a:prstGeom>
            <a:noFill/>
            <a:ln w="28575" cap="rnd">
              <a:solidFill>
                <a:srgbClr val="FF0000"/>
              </a:solidFill>
              <a:round/>
              <a:headEnd/>
              <a:tailEnd type="triangle" w="med" len="med"/>
            </a:ln>
            <a:effectLst/>
          </p:spPr>
        </p:cxnSp>
        <p:cxnSp>
          <p:nvCxnSpPr>
            <p:cNvPr id="43183" name="Straight Arrow Connector 187"/>
            <p:cNvCxnSpPr>
              <a:cxnSpLocks noChangeShapeType="1"/>
            </p:cNvCxnSpPr>
            <p:nvPr/>
          </p:nvCxnSpPr>
          <p:spPr bwMode="auto">
            <a:xfrm>
              <a:off x="3806824" y="4394247"/>
              <a:ext cx="1551768" cy="1487595"/>
            </a:xfrm>
            <a:prstGeom prst="straightConnector1">
              <a:avLst/>
            </a:prstGeom>
            <a:noFill/>
            <a:ln w="28575" cap="rnd">
              <a:solidFill>
                <a:srgbClr val="FF0000"/>
              </a:solidFill>
              <a:round/>
              <a:headEnd/>
              <a:tailEnd type="triangle" w="med" len="med"/>
            </a:ln>
            <a:effectLst/>
          </p:spPr>
        </p:cxnSp>
      </p:grpSp>
      <p:sp>
        <p:nvSpPr>
          <p:cNvPr id="167938" name="Text Box 2"/>
          <p:cNvSpPr txBox="1">
            <a:spLocks noChangeArrowheads="1"/>
          </p:cNvSpPr>
          <p:nvPr/>
        </p:nvSpPr>
        <p:spPr bwMode="auto">
          <a:xfrm>
            <a:off x="742508" y="986314"/>
            <a:ext cx="2798026" cy="669925"/>
          </a:xfrm>
          <a:prstGeom prst="rect">
            <a:avLst/>
          </a:prstGeom>
          <a:noFill/>
          <a:ln w="9525">
            <a:noFill/>
            <a:miter lim="800000"/>
            <a:headEnd/>
            <a:tailEnd/>
          </a:ln>
          <a:effectLst/>
        </p:spPr>
        <p:txBody>
          <a:bodyPr lIns="0" tIns="0" rIns="0" bIns="0"/>
          <a:lstStyle/>
          <a:p>
            <a:pPr>
              <a:spcBef>
                <a:spcPct val="20000"/>
              </a:spcBef>
              <a:buClr>
                <a:srgbClr val="FFD049"/>
              </a:buClr>
              <a:buSzPct val="90000"/>
              <a:defRPr/>
            </a:pPr>
            <a:r>
              <a:rPr lang="en-US" sz="1500" dirty="0">
                <a:solidFill>
                  <a:schemeClr val="bg1"/>
                </a:solidFill>
                <a:latin typeface="Arial"/>
                <a:cs typeface="Arial"/>
              </a:rPr>
              <a:t>Normal red blood cells are protected from complement attack by a shield of terminal complement inhibitors</a:t>
            </a:r>
          </a:p>
        </p:txBody>
      </p:sp>
      <p:sp>
        <p:nvSpPr>
          <p:cNvPr id="167939" name="Text Box 3"/>
          <p:cNvSpPr txBox="1">
            <a:spLocks noChangeArrowheads="1"/>
          </p:cNvSpPr>
          <p:nvPr/>
        </p:nvSpPr>
        <p:spPr bwMode="auto">
          <a:xfrm>
            <a:off x="4122955" y="986314"/>
            <a:ext cx="2798026" cy="612775"/>
          </a:xfrm>
          <a:prstGeom prst="rect">
            <a:avLst/>
          </a:prstGeom>
          <a:noFill/>
          <a:ln w="9525">
            <a:noFill/>
            <a:miter lim="800000"/>
            <a:headEnd/>
            <a:tailEnd/>
          </a:ln>
          <a:effectLst/>
        </p:spPr>
        <p:txBody>
          <a:bodyPr lIns="0" tIns="0" rIns="0" bIns="0"/>
          <a:lstStyle/>
          <a:p>
            <a:pPr>
              <a:spcBef>
                <a:spcPct val="20000"/>
              </a:spcBef>
              <a:buClr>
                <a:srgbClr val="FFD049"/>
              </a:buClr>
              <a:buSzPct val="90000"/>
              <a:defRPr/>
            </a:pPr>
            <a:r>
              <a:rPr lang="en-US" sz="1500" dirty="0">
                <a:solidFill>
                  <a:schemeClr val="bg1"/>
                </a:solidFill>
                <a:latin typeface="Arial"/>
                <a:cs typeface="Arial"/>
              </a:rPr>
              <a:t>Without this protective complement inhibitor shield, PNH red blood cells are destroyed</a:t>
            </a:r>
          </a:p>
        </p:txBody>
      </p:sp>
      <p:sp>
        <p:nvSpPr>
          <p:cNvPr id="167940" name="Text Box 4"/>
          <p:cNvSpPr txBox="1">
            <a:spLocks noChangeArrowheads="1"/>
          </p:cNvSpPr>
          <p:nvPr/>
        </p:nvSpPr>
        <p:spPr bwMode="auto">
          <a:xfrm>
            <a:off x="1072745" y="4385151"/>
            <a:ext cx="1280927" cy="212725"/>
          </a:xfrm>
          <a:prstGeom prst="rect">
            <a:avLst/>
          </a:prstGeom>
          <a:noFill/>
          <a:ln w="9525">
            <a:noFill/>
            <a:miter lim="800000"/>
            <a:headEnd/>
            <a:tailEnd/>
          </a:ln>
          <a:effectLst/>
        </p:spPr>
        <p:txBody>
          <a:bodyPr lIns="0" tIns="0" rIns="0" bIns="0"/>
          <a:lstStyle/>
          <a:p>
            <a:pPr algn="ctr">
              <a:spcBef>
                <a:spcPct val="20000"/>
              </a:spcBef>
              <a:buClr>
                <a:srgbClr val="FFD049"/>
              </a:buClr>
              <a:buSzPct val="90000"/>
              <a:defRPr/>
            </a:pPr>
            <a:r>
              <a:rPr lang="en-US" sz="1400" b="1" dirty="0">
                <a:solidFill>
                  <a:schemeClr val="bg1"/>
                </a:solidFill>
                <a:latin typeface="Arial"/>
                <a:cs typeface="Arial"/>
              </a:rPr>
              <a:t>Intact RBC</a:t>
            </a:r>
          </a:p>
        </p:txBody>
      </p:sp>
      <p:sp>
        <p:nvSpPr>
          <p:cNvPr id="43043" name="AutoShape 6"/>
          <p:cNvSpPr>
            <a:spLocks noChangeArrowheads="1"/>
          </p:cNvSpPr>
          <p:nvPr/>
        </p:nvSpPr>
        <p:spPr bwMode="auto">
          <a:xfrm rot="5400000">
            <a:off x="1503239" y="3140028"/>
            <a:ext cx="365760" cy="274320"/>
          </a:xfrm>
          <a:prstGeom prst="notchedRightArrow">
            <a:avLst>
              <a:gd name="adj1" fmla="val 50000"/>
              <a:gd name="adj2" fmla="val 50000"/>
            </a:avLst>
          </a:prstGeom>
          <a:solidFill>
            <a:schemeClr val="bg1"/>
          </a:solidFill>
          <a:ln w="9525">
            <a:solidFill>
              <a:schemeClr val="bg1"/>
            </a:solidFill>
            <a:miter lim="800000"/>
            <a:headEnd/>
            <a:tailEnd/>
          </a:ln>
        </p:spPr>
        <p:txBody>
          <a:bodyPr wrap="square" lIns="0" tIns="0" rIns="0" bIns="0" anchor="ctr">
            <a:spAutoFit/>
          </a:bodyPr>
          <a:lstStyle/>
          <a:p>
            <a:endParaRPr lang="en-US" dirty="0">
              <a:solidFill>
                <a:srgbClr val="FFFFFF"/>
              </a:solidFill>
              <a:latin typeface="Lucida Sans Unicode"/>
            </a:endParaRPr>
          </a:p>
        </p:txBody>
      </p:sp>
      <p:sp>
        <p:nvSpPr>
          <p:cNvPr id="43044" name="AutoShape 7"/>
          <p:cNvSpPr>
            <a:spLocks noChangeArrowheads="1"/>
          </p:cNvSpPr>
          <p:nvPr/>
        </p:nvSpPr>
        <p:spPr bwMode="auto">
          <a:xfrm rot="5400000">
            <a:off x="5154455" y="3147361"/>
            <a:ext cx="370761" cy="264191"/>
          </a:xfrm>
          <a:prstGeom prst="notchedRightArrow">
            <a:avLst>
              <a:gd name="adj1" fmla="val 50000"/>
              <a:gd name="adj2" fmla="val 44886"/>
            </a:avLst>
          </a:prstGeom>
          <a:solidFill>
            <a:schemeClr val="bg1"/>
          </a:solidFill>
          <a:ln w="9525">
            <a:noFill/>
            <a:miter lim="800000"/>
            <a:headEnd/>
            <a:tailEnd/>
          </a:ln>
        </p:spPr>
        <p:txBody>
          <a:bodyPr rot="10800000" vert="eaVert" lIns="0" tIns="0" rIns="0" bIns="0" anchor="ctr">
            <a:spAutoFit/>
          </a:bodyPr>
          <a:lstStyle/>
          <a:p>
            <a:pPr algn="ctr"/>
            <a:endParaRPr lang="en-US">
              <a:solidFill>
                <a:srgbClr val="FFFFFF"/>
              </a:solidFill>
              <a:latin typeface="Lucida Sans Unicode"/>
            </a:endParaRPr>
          </a:p>
        </p:txBody>
      </p:sp>
      <p:sp>
        <p:nvSpPr>
          <p:cNvPr id="167944" name="Text Box 8"/>
          <p:cNvSpPr txBox="1">
            <a:spLocks noChangeArrowheads="1"/>
          </p:cNvSpPr>
          <p:nvPr/>
        </p:nvSpPr>
        <p:spPr bwMode="auto">
          <a:xfrm>
            <a:off x="2545812" y="2924651"/>
            <a:ext cx="1697229" cy="320675"/>
          </a:xfrm>
          <a:prstGeom prst="rect">
            <a:avLst/>
          </a:prstGeom>
          <a:noFill/>
          <a:ln w="9525">
            <a:noFill/>
            <a:miter lim="800000"/>
            <a:headEnd/>
            <a:tailEnd/>
          </a:ln>
          <a:effectLst/>
        </p:spPr>
        <p:txBody>
          <a:bodyPr lIns="0" tIns="0" rIns="0" bIns="0"/>
          <a:lstStyle/>
          <a:p>
            <a:pPr algn="ctr">
              <a:spcBef>
                <a:spcPct val="20000"/>
              </a:spcBef>
              <a:buClr>
                <a:srgbClr val="FFD049"/>
              </a:buClr>
              <a:buSzPct val="90000"/>
              <a:defRPr/>
            </a:pPr>
            <a:r>
              <a:rPr lang="en-US" sz="1400" b="1" dirty="0">
                <a:solidFill>
                  <a:schemeClr val="bg1"/>
                </a:solidFill>
                <a:latin typeface="Arial"/>
                <a:cs typeface="Arial"/>
              </a:rPr>
              <a:t>Complement</a:t>
            </a:r>
            <a:br>
              <a:rPr lang="en-US" sz="1400" b="1" dirty="0">
                <a:solidFill>
                  <a:schemeClr val="bg1"/>
                </a:solidFill>
                <a:latin typeface="Arial"/>
                <a:cs typeface="Arial"/>
              </a:rPr>
            </a:br>
            <a:r>
              <a:rPr lang="en-US" sz="1400" b="1" dirty="0">
                <a:solidFill>
                  <a:schemeClr val="bg1"/>
                </a:solidFill>
                <a:latin typeface="Arial"/>
                <a:cs typeface="Arial"/>
              </a:rPr>
              <a:t>Activation</a:t>
            </a:r>
          </a:p>
        </p:txBody>
      </p:sp>
      <p:sp>
        <p:nvSpPr>
          <p:cNvPr id="43048" name="Arc 39"/>
          <p:cNvSpPr>
            <a:spLocks/>
          </p:cNvSpPr>
          <p:nvPr/>
        </p:nvSpPr>
        <p:spPr bwMode="auto">
          <a:xfrm flipH="1">
            <a:off x="1731223" y="3056820"/>
            <a:ext cx="702508" cy="27699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chemeClr val="bg1"/>
            </a:solidFill>
            <a:round/>
            <a:headEnd/>
            <a:tailEnd/>
          </a:ln>
        </p:spPr>
        <p:txBody>
          <a:bodyPr wrap="square" lIns="0" tIns="0" rIns="0" bIns="0" anchor="ctr">
            <a:spAutoFit/>
          </a:bodyPr>
          <a:lstStyle/>
          <a:p>
            <a:endParaRPr lang="en-US">
              <a:solidFill>
                <a:prstClr val="white"/>
              </a:solidFill>
              <a:latin typeface="Lucida Sans Unicode"/>
            </a:endParaRPr>
          </a:p>
        </p:txBody>
      </p:sp>
      <p:sp>
        <p:nvSpPr>
          <p:cNvPr id="43049" name="Arc 40"/>
          <p:cNvSpPr>
            <a:spLocks/>
          </p:cNvSpPr>
          <p:nvPr/>
        </p:nvSpPr>
        <p:spPr bwMode="auto">
          <a:xfrm>
            <a:off x="4661344" y="3110795"/>
            <a:ext cx="702508" cy="27699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chemeClr val="bg1"/>
            </a:solidFill>
            <a:round/>
            <a:headEnd/>
            <a:tailEnd/>
          </a:ln>
        </p:spPr>
        <p:txBody>
          <a:bodyPr lIns="0" tIns="0" rIns="0" bIns="0" anchor="ctr">
            <a:spAutoFit/>
          </a:bodyPr>
          <a:lstStyle/>
          <a:p>
            <a:endParaRPr lang="en-US">
              <a:solidFill>
                <a:prstClr val="white"/>
              </a:solidFill>
              <a:latin typeface="Lucida Sans Unicode"/>
            </a:endParaRPr>
          </a:p>
        </p:txBody>
      </p:sp>
      <p:grpSp>
        <p:nvGrpSpPr>
          <p:cNvPr id="8" name="Group 42"/>
          <p:cNvGrpSpPr>
            <a:grpSpLocks/>
          </p:cNvGrpSpPr>
          <p:nvPr/>
        </p:nvGrpSpPr>
        <p:grpSpPr bwMode="auto">
          <a:xfrm>
            <a:off x="4997457" y="2441721"/>
            <a:ext cx="608441" cy="439173"/>
            <a:chOff x="1398" y="3362"/>
            <a:chExt cx="304" cy="305"/>
          </a:xfrm>
        </p:grpSpPr>
        <p:sp>
          <p:nvSpPr>
            <p:cNvPr id="43138" name="Oval 43"/>
            <p:cNvSpPr>
              <a:spLocks noChangeArrowheads="1"/>
            </p:cNvSpPr>
            <p:nvPr/>
          </p:nvSpPr>
          <p:spPr bwMode="auto">
            <a:xfrm rot="2998800">
              <a:off x="1390" y="3392"/>
              <a:ext cx="305" cy="245"/>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latin typeface="Lucida Sans Unicode"/>
              </a:endParaRPr>
            </a:p>
          </p:txBody>
        </p:sp>
        <p:sp>
          <p:nvSpPr>
            <p:cNvPr id="167980" name="Oval 44"/>
            <p:cNvSpPr>
              <a:spLocks noChangeArrowheads="1"/>
            </p:cNvSpPr>
            <p:nvPr/>
          </p:nvSpPr>
          <p:spPr bwMode="auto">
            <a:xfrm rot="2998800">
              <a:off x="1434" y="3335"/>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a:spcBef>
                  <a:spcPct val="20000"/>
                </a:spcBef>
                <a:buClr>
                  <a:srgbClr val="FFD049"/>
                </a:buClr>
                <a:buSzPct val="90000"/>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167981" name="Oval 45"/>
            <p:cNvSpPr>
              <a:spLocks noChangeArrowheads="1"/>
            </p:cNvSpPr>
            <p:nvPr/>
          </p:nvSpPr>
          <p:spPr bwMode="auto">
            <a:xfrm rot="2998800">
              <a:off x="1473" y="3394"/>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a:defRPr/>
              </a:pPr>
              <a:endParaRPr lang="en-US" dirty="0">
                <a:solidFill>
                  <a:srgbClr val="FFFFFF"/>
                </a:solidFill>
                <a:latin typeface="Arial"/>
                <a:cs typeface="Arial"/>
              </a:endParaRPr>
            </a:p>
          </p:txBody>
        </p:sp>
      </p:grpSp>
      <p:grpSp>
        <p:nvGrpSpPr>
          <p:cNvPr id="18" name="Group 107"/>
          <p:cNvGrpSpPr>
            <a:grpSpLocks/>
          </p:cNvGrpSpPr>
          <p:nvPr/>
        </p:nvGrpSpPr>
        <p:grpSpPr bwMode="auto">
          <a:xfrm rot="5400000">
            <a:off x="4819368" y="3798621"/>
            <a:ext cx="520700" cy="545268"/>
            <a:chOff x="5671" y="2716"/>
            <a:chExt cx="281" cy="385"/>
          </a:xfrm>
        </p:grpSpPr>
        <p:sp>
          <p:nvSpPr>
            <p:cNvPr id="43065" name="Freeform 108"/>
            <p:cNvSpPr>
              <a:spLocks/>
            </p:cNvSpPr>
            <p:nvPr/>
          </p:nvSpPr>
          <p:spPr bwMode="auto">
            <a:xfrm rot="2428329">
              <a:off x="5671" y="2716"/>
              <a:ext cx="153" cy="329"/>
            </a:xfrm>
            <a:custGeom>
              <a:avLst/>
              <a:gdLst>
                <a:gd name="T0" fmla="*/ 10 w 161"/>
                <a:gd name="T1" fmla="*/ 12 h 464"/>
                <a:gd name="T2" fmla="*/ 10 w 161"/>
                <a:gd name="T3" fmla="*/ 7 h 464"/>
                <a:gd name="T4" fmla="*/ 10 w 161"/>
                <a:gd name="T5" fmla="*/ 7 h 464"/>
                <a:gd name="T6" fmla="*/ 20 w 161"/>
                <a:gd name="T7" fmla="*/ 6 h 464"/>
                <a:gd name="T8" fmla="*/ 28 w 161"/>
                <a:gd name="T9" fmla="*/ 4 h 464"/>
                <a:gd name="T10" fmla="*/ 27 w 161"/>
                <a:gd name="T11" fmla="*/ 4 h 464"/>
                <a:gd name="T12" fmla="*/ 21 w 161"/>
                <a:gd name="T13" fmla="*/ 0 h 464"/>
                <a:gd name="T14" fmla="*/ 0 60000 65536"/>
                <a:gd name="T15" fmla="*/ 0 60000 65536"/>
                <a:gd name="T16" fmla="*/ 0 60000 65536"/>
                <a:gd name="T17" fmla="*/ 0 60000 65536"/>
                <a:gd name="T18" fmla="*/ 0 60000 65536"/>
                <a:gd name="T19" fmla="*/ 0 60000 65536"/>
                <a:gd name="T20" fmla="*/ 0 60000 65536"/>
                <a:gd name="T21" fmla="*/ 0 w 161"/>
                <a:gd name="T22" fmla="*/ 0 h 464"/>
                <a:gd name="T23" fmla="*/ 161 w 16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464">
                  <a:moveTo>
                    <a:pt x="17" y="464"/>
                  </a:moveTo>
                  <a:cubicBezTo>
                    <a:pt x="12" y="409"/>
                    <a:pt x="0" y="335"/>
                    <a:pt x="17" y="280"/>
                  </a:cubicBezTo>
                  <a:cubicBezTo>
                    <a:pt x="19" y="272"/>
                    <a:pt x="33" y="274"/>
                    <a:pt x="41" y="272"/>
                  </a:cubicBezTo>
                  <a:cubicBezTo>
                    <a:pt x="62" y="266"/>
                    <a:pt x="105" y="256"/>
                    <a:pt x="105" y="256"/>
                  </a:cubicBezTo>
                  <a:cubicBezTo>
                    <a:pt x="143" y="230"/>
                    <a:pt x="150" y="195"/>
                    <a:pt x="161" y="152"/>
                  </a:cubicBezTo>
                  <a:cubicBezTo>
                    <a:pt x="158" y="128"/>
                    <a:pt x="161" y="103"/>
                    <a:pt x="153" y="80"/>
                  </a:cubicBezTo>
                  <a:cubicBezTo>
                    <a:pt x="140" y="41"/>
                    <a:pt x="113" y="39"/>
                    <a:pt x="113" y="0"/>
                  </a:cubicBezTo>
                </a:path>
              </a:pathLst>
            </a:custGeom>
            <a:noFill/>
            <a:ln w="57150" cap="flat" cmpd="sng">
              <a:pattFill prst="dkHorz">
                <a:fgClr>
                  <a:srgbClr val="F40000"/>
                </a:fgClr>
                <a:bgClr>
                  <a:srgbClr val="FF5050"/>
                </a:bgClr>
              </a:pattFill>
              <a:prstDash val="solid"/>
              <a:round/>
              <a:headEnd/>
              <a:tailEnd/>
            </a:ln>
          </p:spPr>
          <p:txBody>
            <a:bodyPr>
              <a:spAutoFit/>
            </a:bodyPr>
            <a:lstStyle/>
            <a:p>
              <a:endParaRPr lang="en-US">
                <a:solidFill>
                  <a:prstClr val="white"/>
                </a:solidFill>
                <a:latin typeface="Lucida Sans Unicode"/>
              </a:endParaRPr>
            </a:p>
          </p:txBody>
        </p:sp>
        <p:sp>
          <p:nvSpPr>
            <p:cNvPr id="43066" name="Freeform 109"/>
            <p:cNvSpPr>
              <a:spLocks/>
            </p:cNvSpPr>
            <p:nvPr/>
          </p:nvSpPr>
          <p:spPr bwMode="auto">
            <a:xfrm>
              <a:off x="5735" y="2716"/>
              <a:ext cx="153" cy="329"/>
            </a:xfrm>
            <a:custGeom>
              <a:avLst/>
              <a:gdLst>
                <a:gd name="T0" fmla="*/ 10 w 161"/>
                <a:gd name="T1" fmla="*/ 12 h 464"/>
                <a:gd name="T2" fmla="*/ 10 w 161"/>
                <a:gd name="T3" fmla="*/ 7 h 464"/>
                <a:gd name="T4" fmla="*/ 10 w 161"/>
                <a:gd name="T5" fmla="*/ 7 h 464"/>
                <a:gd name="T6" fmla="*/ 20 w 161"/>
                <a:gd name="T7" fmla="*/ 6 h 464"/>
                <a:gd name="T8" fmla="*/ 28 w 161"/>
                <a:gd name="T9" fmla="*/ 4 h 464"/>
                <a:gd name="T10" fmla="*/ 27 w 161"/>
                <a:gd name="T11" fmla="*/ 4 h 464"/>
                <a:gd name="T12" fmla="*/ 21 w 161"/>
                <a:gd name="T13" fmla="*/ 0 h 464"/>
                <a:gd name="T14" fmla="*/ 0 60000 65536"/>
                <a:gd name="T15" fmla="*/ 0 60000 65536"/>
                <a:gd name="T16" fmla="*/ 0 60000 65536"/>
                <a:gd name="T17" fmla="*/ 0 60000 65536"/>
                <a:gd name="T18" fmla="*/ 0 60000 65536"/>
                <a:gd name="T19" fmla="*/ 0 60000 65536"/>
                <a:gd name="T20" fmla="*/ 0 60000 65536"/>
                <a:gd name="T21" fmla="*/ 0 w 161"/>
                <a:gd name="T22" fmla="*/ 0 h 464"/>
                <a:gd name="T23" fmla="*/ 161 w 16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464">
                  <a:moveTo>
                    <a:pt x="17" y="464"/>
                  </a:moveTo>
                  <a:cubicBezTo>
                    <a:pt x="12" y="409"/>
                    <a:pt x="0" y="335"/>
                    <a:pt x="17" y="280"/>
                  </a:cubicBezTo>
                  <a:cubicBezTo>
                    <a:pt x="19" y="272"/>
                    <a:pt x="33" y="274"/>
                    <a:pt x="41" y="272"/>
                  </a:cubicBezTo>
                  <a:cubicBezTo>
                    <a:pt x="62" y="266"/>
                    <a:pt x="105" y="256"/>
                    <a:pt x="105" y="256"/>
                  </a:cubicBezTo>
                  <a:cubicBezTo>
                    <a:pt x="143" y="230"/>
                    <a:pt x="150" y="195"/>
                    <a:pt x="161" y="152"/>
                  </a:cubicBezTo>
                  <a:cubicBezTo>
                    <a:pt x="158" y="128"/>
                    <a:pt x="161" y="103"/>
                    <a:pt x="153" y="80"/>
                  </a:cubicBezTo>
                  <a:cubicBezTo>
                    <a:pt x="140" y="41"/>
                    <a:pt x="113" y="39"/>
                    <a:pt x="113" y="0"/>
                  </a:cubicBezTo>
                </a:path>
              </a:pathLst>
            </a:custGeom>
            <a:noFill/>
            <a:ln w="57150" cap="flat" cmpd="sng">
              <a:pattFill prst="dkHorz">
                <a:fgClr>
                  <a:srgbClr val="F40000"/>
                </a:fgClr>
                <a:bgClr>
                  <a:srgbClr val="FF5050"/>
                </a:bgClr>
              </a:pattFill>
              <a:prstDash val="solid"/>
              <a:round/>
              <a:headEnd/>
              <a:tailEnd/>
            </a:ln>
          </p:spPr>
          <p:txBody>
            <a:bodyPr>
              <a:spAutoFit/>
            </a:bodyPr>
            <a:lstStyle/>
            <a:p>
              <a:endParaRPr lang="en-US">
                <a:solidFill>
                  <a:prstClr val="white"/>
                </a:solidFill>
                <a:latin typeface="Lucida Sans Unicode"/>
              </a:endParaRPr>
            </a:p>
          </p:txBody>
        </p:sp>
        <p:sp>
          <p:nvSpPr>
            <p:cNvPr id="43067" name="Freeform 110"/>
            <p:cNvSpPr>
              <a:spLocks/>
            </p:cNvSpPr>
            <p:nvPr/>
          </p:nvSpPr>
          <p:spPr bwMode="auto">
            <a:xfrm>
              <a:off x="5799" y="2716"/>
              <a:ext cx="153" cy="329"/>
            </a:xfrm>
            <a:custGeom>
              <a:avLst/>
              <a:gdLst>
                <a:gd name="T0" fmla="*/ 10 w 161"/>
                <a:gd name="T1" fmla="*/ 12 h 464"/>
                <a:gd name="T2" fmla="*/ 10 w 161"/>
                <a:gd name="T3" fmla="*/ 7 h 464"/>
                <a:gd name="T4" fmla="*/ 10 w 161"/>
                <a:gd name="T5" fmla="*/ 7 h 464"/>
                <a:gd name="T6" fmla="*/ 20 w 161"/>
                <a:gd name="T7" fmla="*/ 6 h 464"/>
                <a:gd name="T8" fmla="*/ 28 w 161"/>
                <a:gd name="T9" fmla="*/ 4 h 464"/>
                <a:gd name="T10" fmla="*/ 27 w 161"/>
                <a:gd name="T11" fmla="*/ 4 h 464"/>
                <a:gd name="T12" fmla="*/ 21 w 161"/>
                <a:gd name="T13" fmla="*/ 0 h 464"/>
                <a:gd name="T14" fmla="*/ 0 60000 65536"/>
                <a:gd name="T15" fmla="*/ 0 60000 65536"/>
                <a:gd name="T16" fmla="*/ 0 60000 65536"/>
                <a:gd name="T17" fmla="*/ 0 60000 65536"/>
                <a:gd name="T18" fmla="*/ 0 60000 65536"/>
                <a:gd name="T19" fmla="*/ 0 60000 65536"/>
                <a:gd name="T20" fmla="*/ 0 60000 65536"/>
                <a:gd name="T21" fmla="*/ 0 w 161"/>
                <a:gd name="T22" fmla="*/ 0 h 464"/>
                <a:gd name="T23" fmla="*/ 161 w 16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464">
                  <a:moveTo>
                    <a:pt x="17" y="464"/>
                  </a:moveTo>
                  <a:cubicBezTo>
                    <a:pt x="12" y="409"/>
                    <a:pt x="0" y="335"/>
                    <a:pt x="17" y="280"/>
                  </a:cubicBezTo>
                  <a:cubicBezTo>
                    <a:pt x="19" y="272"/>
                    <a:pt x="33" y="274"/>
                    <a:pt x="41" y="272"/>
                  </a:cubicBezTo>
                  <a:cubicBezTo>
                    <a:pt x="62" y="266"/>
                    <a:pt x="105" y="256"/>
                    <a:pt x="105" y="256"/>
                  </a:cubicBezTo>
                  <a:cubicBezTo>
                    <a:pt x="143" y="230"/>
                    <a:pt x="150" y="195"/>
                    <a:pt x="161" y="152"/>
                  </a:cubicBezTo>
                  <a:cubicBezTo>
                    <a:pt x="158" y="128"/>
                    <a:pt x="161" y="103"/>
                    <a:pt x="153" y="80"/>
                  </a:cubicBezTo>
                  <a:cubicBezTo>
                    <a:pt x="140" y="41"/>
                    <a:pt x="113" y="39"/>
                    <a:pt x="113" y="0"/>
                  </a:cubicBezTo>
                </a:path>
              </a:pathLst>
            </a:custGeom>
            <a:noFill/>
            <a:ln w="57150" cap="flat" cmpd="sng">
              <a:pattFill prst="dkHorz">
                <a:fgClr>
                  <a:srgbClr val="F40000"/>
                </a:fgClr>
                <a:bgClr>
                  <a:srgbClr val="FF5050"/>
                </a:bgClr>
              </a:pattFill>
              <a:prstDash val="solid"/>
              <a:round/>
              <a:headEnd/>
              <a:tailEnd/>
            </a:ln>
          </p:spPr>
          <p:txBody>
            <a:bodyPr>
              <a:spAutoFit/>
            </a:bodyPr>
            <a:lstStyle/>
            <a:p>
              <a:endParaRPr lang="en-US">
                <a:solidFill>
                  <a:prstClr val="white"/>
                </a:solidFill>
                <a:latin typeface="Lucida Sans Unicode"/>
              </a:endParaRPr>
            </a:p>
          </p:txBody>
        </p:sp>
        <p:sp>
          <p:nvSpPr>
            <p:cNvPr id="43068" name="Freeform 111"/>
            <p:cNvSpPr>
              <a:spLocks/>
            </p:cNvSpPr>
            <p:nvPr/>
          </p:nvSpPr>
          <p:spPr bwMode="auto">
            <a:xfrm rot="2176956">
              <a:off x="5743" y="2772"/>
              <a:ext cx="153" cy="329"/>
            </a:xfrm>
            <a:custGeom>
              <a:avLst/>
              <a:gdLst>
                <a:gd name="T0" fmla="*/ 10 w 161"/>
                <a:gd name="T1" fmla="*/ 12 h 464"/>
                <a:gd name="T2" fmla="*/ 10 w 161"/>
                <a:gd name="T3" fmla="*/ 7 h 464"/>
                <a:gd name="T4" fmla="*/ 10 w 161"/>
                <a:gd name="T5" fmla="*/ 7 h 464"/>
                <a:gd name="T6" fmla="*/ 20 w 161"/>
                <a:gd name="T7" fmla="*/ 6 h 464"/>
                <a:gd name="T8" fmla="*/ 28 w 161"/>
                <a:gd name="T9" fmla="*/ 4 h 464"/>
                <a:gd name="T10" fmla="*/ 27 w 161"/>
                <a:gd name="T11" fmla="*/ 4 h 464"/>
                <a:gd name="T12" fmla="*/ 21 w 161"/>
                <a:gd name="T13" fmla="*/ 0 h 464"/>
                <a:gd name="T14" fmla="*/ 0 60000 65536"/>
                <a:gd name="T15" fmla="*/ 0 60000 65536"/>
                <a:gd name="T16" fmla="*/ 0 60000 65536"/>
                <a:gd name="T17" fmla="*/ 0 60000 65536"/>
                <a:gd name="T18" fmla="*/ 0 60000 65536"/>
                <a:gd name="T19" fmla="*/ 0 60000 65536"/>
                <a:gd name="T20" fmla="*/ 0 60000 65536"/>
                <a:gd name="T21" fmla="*/ 0 w 161"/>
                <a:gd name="T22" fmla="*/ 0 h 464"/>
                <a:gd name="T23" fmla="*/ 161 w 161"/>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464">
                  <a:moveTo>
                    <a:pt x="17" y="464"/>
                  </a:moveTo>
                  <a:cubicBezTo>
                    <a:pt x="12" y="409"/>
                    <a:pt x="0" y="335"/>
                    <a:pt x="17" y="280"/>
                  </a:cubicBezTo>
                  <a:cubicBezTo>
                    <a:pt x="19" y="272"/>
                    <a:pt x="33" y="274"/>
                    <a:pt x="41" y="272"/>
                  </a:cubicBezTo>
                  <a:cubicBezTo>
                    <a:pt x="62" y="266"/>
                    <a:pt x="105" y="256"/>
                    <a:pt x="105" y="256"/>
                  </a:cubicBezTo>
                  <a:cubicBezTo>
                    <a:pt x="143" y="230"/>
                    <a:pt x="150" y="195"/>
                    <a:pt x="161" y="152"/>
                  </a:cubicBezTo>
                  <a:cubicBezTo>
                    <a:pt x="158" y="128"/>
                    <a:pt x="161" y="103"/>
                    <a:pt x="153" y="80"/>
                  </a:cubicBezTo>
                  <a:cubicBezTo>
                    <a:pt x="140" y="41"/>
                    <a:pt x="113" y="39"/>
                    <a:pt x="113" y="0"/>
                  </a:cubicBezTo>
                </a:path>
              </a:pathLst>
            </a:custGeom>
            <a:noFill/>
            <a:ln w="57150" cap="flat" cmpd="sng">
              <a:pattFill prst="dkHorz">
                <a:fgClr>
                  <a:srgbClr val="F40000"/>
                </a:fgClr>
                <a:bgClr>
                  <a:srgbClr val="FF5050"/>
                </a:bgClr>
              </a:pattFill>
              <a:prstDash val="solid"/>
              <a:round/>
              <a:headEnd/>
              <a:tailEnd/>
            </a:ln>
          </p:spPr>
          <p:txBody>
            <a:bodyPr>
              <a:spAutoFit/>
            </a:bodyPr>
            <a:lstStyle/>
            <a:p>
              <a:endParaRPr lang="en-US">
                <a:solidFill>
                  <a:prstClr val="white"/>
                </a:solidFill>
                <a:latin typeface="Lucida Sans Unicode"/>
              </a:endParaRPr>
            </a:p>
          </p:txBody>
        </p:sp>
      </p:grpSp>
      <p:sp>
        <p:nvSpPr>
          <p:cNvPr id="43053" name="AutoShape 68"/>
          <p:cNvSpPr>
            <a:spLocks/>
          </p:cNvSpPr>
          <p:nvPr/>
        </p:nvSpPr>
        <p:spPr bwMode="auto">
          <a:xfrm>
            <a:off x="10267403" y="1000601"/>
            <a:ext cx="344249" cy="2563813"/>
          </a:xfrm>
          <a:prstGeom prst="rightBrace">
            <a:avLst>
              <a:gd name="adj1" fmla="val 35385"/>
              <a:gd name="adj2" fmla="val 49620"/>
            </a:avLst>
          </a:prstGeom>
          <a:noFill/>
          <a:ln w="28575">
            <a:solidFill>
              <a:schemeClr val="bg1"/>
            </a:solidFill>
            <a:round/>
            <a:headEnd/>
            <a:tailEnd/>
          </a:ln>
        </p:spPr>
        <p:txBody>
          <a:bodyPr wrap="none" anchor="ctr"/>
          <a:lstStyle/>
          <a:p>
            <a:endParaRPr lang="en-US">
              <a:solidFill>
                <a:srgbClr val="FFFFFF"/>
              </a:solidFill>
              <a:latin typeface="Lucida Sans Unicode"/>
            </a:endParaRPr>
          </a:p>
        </p:txBody>
      </p:sp>
      <p:sp>
        <p:nvSpPr>
          <p:cNvPr id="16900" name="Text Box 70"/>
          <p:cNvSpPr txBox="1">
            <a:spLocks noChangeArrowheads="1"/>
          </p:cNvSpPr>
          <p:nvPr/>
        </p:nvSpPr>
        <p:spPr bwMode="auto">
          <a:xfrm>
            <a:off x="10568499" y="1897301"/>
            <a:ext cx="1425032" cy="738664"/>
          </a:xfrm>
          <a:prstGeom prst="rect">
            <a:avLst/>
          </a:prstGeom>
          <a:noFill/>
          <a:ln w="9525">
            <a:noFill/>
            <a:miter lim="800000"/>
            <a:headEnd/>
            <a:tailEnd/>
          </a:ln>
        </p:spPr>
        <p:txBody>
          <a:bodyPr anchor="ctr">
            <a:spAutoFit/>
          </a:bodyPr>
          <a:lstStyle/>
          <a:p>
            <a:pPr algn="ctr">
              <a:spcBef>
                <a:spcPct val="50000"/>
              </a:spcBef>
              <a:defRPr/>
            </a:pPr>
            <a:r>
              <a:rPr lang="en-US" sz="1400" b="1" dirty="0">
                <a:solidFill>
                  <a:schemeClr val="accent2">
                    <a:lumMod val="40000"/>
                    <a:lumOff val="60000"/>
                  </a:schemeClr>
                </a:solidFill>
                <a:effectLst>
                  <a:outerShdw blurRad="50800" dist="38100" dir="2700000" algn="tl" rotWithShape="0">
                    <a:prstClr val="black">
                      <a:alpha val="40000"/>
                    </a:prstClr>
                  </a:outerShdw>
                </a:effectLst>
                <a:latin typeface="Lucida Sans Unicode"/>
              </a:rPr>
              <a:t>Significant Impact on Survival</a:t>
            </a:r>
          </a:p>
        </p:txBody>
      </p:sp>
      <p:sp>
        <p:nvSpPr>
          <p:cNvPr id="43055" name="AutoShape 68"/>
          <p:cNvSpPr>
            <a:spLocks/>
          </p:cNvSpPr>
          <p:nvPr/>
        </p:nvSpPr>
        <p:spPr bwMode="auto">
          <a:xfrm>
            <a:off x="10267403" y="3631089"/>
            <a:ext cx="344249" cy="2060575"/>
          </a:xfrm>
          <a:prstGeom prst="rightBrace">
            <a:avLst>
              <a:gd name="adj1" fmla="val 35392"/>
              <a:gd name="adj2" fmla="val 49620"/>
            </a:avLst>
          </a:prstGeom>
          <a:noFill/>
          <a:ln w="28575">
            <a:solidFill>
              <a:schemeClr val="bg1"/>
            </a:solidFill>
            <a:round/>
            <a:headEnd/>
            <a:tailEnd/>
          </a:ln>
        </p:spPr>
        <p:txBody>
          <a:bodyPr wrap="none" anchor="ctr"/>
          <a:lstStyle/>
          <a:p>
            <a:endParaRPr lang="en-US">
              <a:solidFill>
                <a:srgbClr val="FFFFFF"/>
              </a:solidFill>
              <a:latin typeface="Lucida Sans Unicode"/>
            </a:endParaRPr>
          </a:p>
        </p:txBody>
      </p:sp>
      <p:sp>
        <p:nvSpPr>
          <p:cNvPr id="16902" name="Text Box 70"/>
          <p:cNvSpPr txBox="1">
            <a:spLocks noChangeArrowheads="1"/>
          </p:cNvSpPr>
          <p:nvPr/>
        </p:nvSpPr>
        <p:spPr bwMode="auto">
          <a:xfrm>
            <a:off x="10568499" y="4284901"/>
            <a:ext cx="1425032" cy="738664"/>
          </a:xfrm>
          <a:prstGeom prst="rect">
            <a:avLst/>
          </a:prstGeom>
          <a:noFill/>
          <a:ln w="9525">
            <a:noFill/>
            <a:miter lim="800000"/>
            <a:headEnd/>
            <a:tailEnd/>
          </a:ln>
        </p:spPr>
        <p:txBody>
          <a:bodyPr anchor="ctr">
            <a:spAutoFit/>
          </a:bodyPr>
          <a:lstStyle/>
          <a:p>
            <a:pPr algn="ctr">
              <a:spcBef>
                <a:spcPct val="50000"/>
              </a:spcBef>
              <a:defRPr/>
            </a:pPr>
            <a:r>
              <a:rPr lang="en-US" sz="1400" b="1" dirty="0">
                <a:solidFill>
                  <a:schemeClr val="accent1">
                    <a:lumMod val="20000"/>
                    <a:lumOff val="80000"/>
                  </a:schemeClr>
                </a:solidFill>
                <a:effectLst>
                  <a:outerShdw blurRad="50800" dist="38100" dir="2700000" algn="tl" rotWithShape="0">
                    <a:prstClr val="black">
                      <a:alpha val="40000"/>
                    </a:prstClr>
                  </a:outerShdw>
                </a:effectLst>
                <a:latin typeface="Lucida Sans Unicode"/>
              </a:rPr>
              <a:t>Significant   Impact on Morbidity</a:t>
            </a:r>
          </a:p>
        </p:txBody>
      </p:sp>
      <p:sp>
        <p:nvSpPr>
          <p:cNvPr id="191" name="Oval 34"/>
          <p:cNvSpPr>
            <a:spLocks noChangeArrowheads="1"/>
          </p:cNvSpPr>
          <p:nvPr/>
        </p:nvSpPr>
        <p:spPr bwMode="auto">
          <a:xfrm>
            <a:off x="4332732" y="4500085"/>
            <a:ext cx="2260010"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alpha val="43137"/>
                    </a:srgbClr>
                  </a:outerShdw>
                </a:effectLst>
                <a:latin typeface="Arial"/>
                <a:ea typeface="ＭＳ Ｐゴシック"/>
                <a:cs typeface="ＭＳ Ｐゴシック"/>
              </a:rPr>
              <a:t>Free Hgb/Anemia</a:t>
            </a:r>
          </a:p>
        </p:txBody>
      </p:sp>
      <p:sp>
        <p:nvSpPr>
          <p:cNvPr id="160940" name="Rectangle 172"/>
          <p:cNvSpPr>
            <a:spLocks noChangeArrowheads="1"/>
          </p:cNvSpPr>
          <p:nvPr/>
        </p:nvSpPr>
        <p:spPr bwMode="auto">
          <a:xfrm>
            <a:off x="7521295" y="2176319"/>
            <a:ext cx="2924784"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dirty="0">
                <a:solidFill>
                  <a:srgbClr val="000000"/>
                </a:solidFill>
                <a:latin typeface="Lucida Sans Unicode"/>
              </a:rPr>
              <a:t>Pulmonary Hypertension</a:t>
            </a:r>
          </a:p>
        </p:txBody>
      </p:sp>
      <p:sp>
        <p:nvSpPr>
          <p:cNvPr id="143" name="Oval 34"/>
          <p:cNvSpPr>
            <a:spLocks noChangeArrowheads="1"/>
          </p:cNvSpPr>
          <p:nvPr/>
        </p:nvSpPr>
        <p:spPr bwMode="auto">
          <a:xfrm>
            <a:off x="4812335" y="5454871"/>
            <a:ext cx="1286293" cy="416814"/>
          </a:xfrm>
          <a:prstGeom prst="rect">
            <a:avLst/>
          </a:prstGeom>
          <a:solidFill>
            <a:schemeClr val="tx2">
              <a:lumMod val="50000"/>
            </a:schemeClr>
          </a:solidFill>
          <a:ln w="9525">
            <a:noFill/>
            <a:round/>
            <a:headEnd/>
            <a:tailEnd/>
          </a:ln>
          <a:effectLst>
            <a:glow rad="63500">
              <a:schemeClr val="tx1">
                <a:alpha val="40000"/>
              </a:schemeClr>
            </a:glow>
            <a:softEdge rad="63500"/>
          </a:effectLst>
        </p:spPr>
        <p:txBody>
          <a:bodyPr wrap="none" anchor="ctr"/>
          <a:lstStyle/>
          <a:p>
            <a:pPr algn="ctr">
              <a:spcBef>
                <a:spcPct val="20000"/>
              </a:spcBef>
              <a:defRPr/>
            </a:pPr>
            <a:r>
              <a:rPr lang="en-US" sz="1400" b="1" dirty="0">
                <a:solidFill>
                  <a:srgbClr val="FFFFFF"/>
                </a:solidFill>
                <a:effectLst>
                  <a:outerShdw blurRad="38100" dist="38100" dir="2700000" algn="tl">
                    <a:srgbClr val="000000">
                      <a:alpha val="43137"/>
                    </a:srgbClr>
                  </a:outerShdw>
                </a:effectLst>
                <a:latin typeface="Arial"/>
                <a:ea typeface="ＭＳ Ｐゴシック"/>
                <a:cs typeface="ＭＳ Ｐゴシック"/>
              </a:rPr>
              <a:t>NO↓</a:t>
            </a:r>
          </a:p>
        </p:txBody>
      </p:sp>
      <p:sp>
        <p:nvSpPr>
          <p:cNvPr id="43064" name="Line 527"/>
          <p:cNvSpPr>
            <a:spLocks noChangeShapeType="1"/>
          </p:cNvSpPr>
          <p:nvPr/>
        </p:nvSpPr>
        <p:spPr bwMode="auto">
          <a:xfrm>
            <a:off x="5477936" y="4972525"/>
            <a:ext cx="0" cy="469900"/>
          </a:xfrm>
          <a:prstGeom prst="line">
            <a:avLst/>
          </a:prstGeom>
          <a:noFill/>
          <a:ln w="44450" cap="rnd">
            <a:solidFill>
              <a:srgbClr val="FF0000"/>
            </a:solidFill>
            <a:round/>
            <a:headEnd/>
            <a:tailEnd type="triangle" w="med" len="med"/>
          </a:ln>
          <a:effectLst>
            <a:prstShdw prst="shdw17" dist="17961" dir="2700000">
              <a:srgbClr val="990000"/>
            </a:prstShdw>
          </a:effectLst>
        </p:spPr>
        <p:txBody>
          <a:bodyPr/>
          <a:lstStyle/>
          <a:p>
            <a:endParaRPr lang="en-US">
              <a:solidFill>
                <a:prstClr val="white"/>
              </a:solidFill>
              <a:latin typeface="Lucida Sans Unicode"/>
            </a:endParaRPr>
          </a:p>
        </p:txBody>
      </p:sp>
      <p:grpSp>
        <p:nvGrpSpPr>
          <p:cNvPr id="140" name="Group 9">
            <a:extLst>
              <a:ext uri="{FF2B5EF4-FFF2-40B4-BE49-F238E27FC236}">
                <a16:creationId xmlns:a16="http://schemas.microsoft.com/office/drawing/2014/main" id="{85A2F962-22BE-403B-AD8C-DF98F554F621}"/>
              </a:ext>
            </a:extLst>
          </p:cNvPr>
          <p:cNvGrpSpPr>
            <a:grpSpLocks/>
          </p:cNvGrpSpPr>
          <p:nvPr/>
        </p:nvGrpSpPr>
        <p:grpSpPr bwMode="auto">
          <a:xfrm>
            <a:off x="1325981" y="2288933"/>
            <a:ext cx="858622" cy="712787"/>
            <a:chOff x="1713" y="2292"/>
            <a:chExt cx="429" cy="449"/>
          </a:xfrm>
        </p:grpSpPr>
        <p:sp>
          <p:nvSpPr>
            <p:cNvPr id="141" name="Line 10">
              <a:extLst>
                <a:ext uri="{FF2B5EF4-FFF2-40B4-BE49-F238E27FC236}">
                  <a16:creationId xmlns:a16="http://schemas.microsoft.com/office/drawing/2014/main" id="{5429112B-EB3E-4F8A-8E52-0DBDCD0978ED}"/>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42" name="Line 11">
              <a:extLst>
                <a:ext uri="{FF2B5EF4-FFF2-40B4-BE49-F238E27FC236}">
                  <a16:creationId xmlns:a16="http://schemas.microsoft.com/office/drawing/2014/main" id="{EF0786F1-8B0A-44F2-A448-9657E589C1EC}"/>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44" name="Line 12">
              <a:extLst>
                <a:ext uri="{FF2B5EF4-FFF2-40B4-BE49-F238E27FC236}">
                  <a16:creationId xmlns:a16="http://schemas.microsoft.com/office/drawing/2014/main" id="{74CB45B5-E2AE-4508-8192-77F5CFC08DEE}"/>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45" name="Line 13">
              <a:extLst>
                <a:ext uri="{FF2B5EF4-FFF2-40B4-BE49-F238E27FC236}">
                  <a16:creationId xmlns:a16="http://schemas.microsoft.com/office/drawing/2014/main" id="{FD780E74-FDAF-43D6-AEB5-0C29E92C7EF9}"/>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46" name="Line 14">
              <a:extLst>
                <a:ext uri="{FF2B5EF4-FFF2-40B4-BE49-F238E27FC236}">
                  <a16:creationId xmlns:a16="http://schemas.microsoft.com/office/drawing/2014/main" id="{D3B721CC-5E73-45FB-8AAE-EFA4EBB38E50}"/>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147" name="Group 15">
              <a:extLst>
                <a:ext uri="{FF2B5EF4-FFF2-40B4-BE49-F238E27FC236}">
                  <a16:creationId xmlns:a16="http://schemas.microsoft.com/office/drawing/2014/main" id="{5E4C795D-D9D3-4EDB-A7AD-AD39BFBFA760}"/>
                </a:ext>
              </a:extLst>
            </p:cNvPr>
            <p:cNvGrpSpPr>
              <a:grpSpLocks/>
            </p:cNvGrpSpPr>
            <p:nvPr/>
          </p:nvGrpSpPr>
          <p:grpSpPr bwMode="auto">
            <a:xfrm>
              <a:off x="1722" y="2387"/>
              <a:ext cx="400" cy="305"/>
              <a:chOff x="2706" y="2399"/>
              <a:chExt cx="400" cy="305"/>
            </a:xfrm>
          </p:grpSpPr>
          <p:sp>
            <p:nvSpPr>
              <p:cNvPr id="162" name="Oval 16">
                <a:extLst>
                  <a:ext uri="{FF2B5EF4-FFF2-40B4-BE49-F238E27FC236}">
                    <a16:creationId xmlns:a16="http://schemas.microsoft.com/office/drawing/2014/main" id="{CB38220B-2D75-4F9C-8E8F-B992504950A6}"/>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163" name="Oval 17">
                <a:extLst>
                  <a:ext uri="{FF2B5EF4-FFF2-40B4-BE49-F238E27FC236}">
                    <a16:creationId xmlns:a16="http://schemas.microsoft.com/office/drawing/2014/main" id="{78F79B4F-F210-4FA4-92E6-5F4BB4DE10EE}"/>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164" name="Oval 18">
                <a:extLst>
                  <a:ext uri="{FF2B5EF4-FFF2-40B4-BE49-F238E27FC236}">
                    <a16:creationId xmlns:a16="http://schemas.microsoft.com/office/drawing/2014/main" id="{05CB3E17-F77B-4F14-83FB-A4B7B8605BA6}"/>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148" name="Oval 19">
              <a:extLst>
                <a:ext uri="{FF2B5EF4-FFF2-40B4-BE49-F238E27FC236}">
                  <a16:creationId xmlns:a16="http://schemas.microsoft.com/office/drawing/2014/main" id="{2F35F49C-ECFC-4D94-BB88-560C123FD6FD}"/>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49" name="Oval 20">
              <a:extLst>
                <a:ext uri="{FF2B5EF4-FFF2-40B4-BE49-F238E27FC236}">
                  <a16:creationId xmlns:a16="http://schemas.microsoft.com/office/drawing/2014/main" id="{24C167FC-6776-45FB-A757-1B1A534DED9A}"/>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59" name="Oval 21">
              <a:extLst>
                <a:ext uri="{FF2B5EF4-FFF2-40B4-BE49-F238E27FC236}">
                  <a16:creationId xmlns:a16="http://schemas.microsoft.com/office/drawing/2014/main" id="{2E71793E-26F9-4E4E-B43B-C29BC05FB966}"/>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60" name="Oval 22">
              <a:extLst>
                <a:ext uri="{FF2B5EF4-FFF2-40B4-BE49-F238E27FC236}">
                  <a16:creationId xmlns:a16="http://schemas.microsoft.com/office/drawing/2014/main" id="{817A4450-63DF-41F6-AFB1-C8FBE95D2F29}"/>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61" name="Oval 23">
              <a:extLst>
                <a:ext uri="{FF2B5EF4-FFF2-40B4-BE49-F238E27FC236}">
                  <a16:creationId xmlns:a16="http://schemas.microsoft.com/office/drawing/2014/main" id="{A6C9AF0A-ACBF-4525-B205-6EA953D22C50}"/>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grpSp>
        <p:nvGrpSpPr>
          <p:cNvPr id="165" name="Group 9">
            <a:extLst>
              <a:ext uri="{FF2B5EF4-FFF2-40B4-BE49-F238E27FC236}">
                <a16:creationId xmlns:a16="http://schemas.microsoft.com/office/drawing/2014/main" id="{98033EA7-3EF9-44D9-8796-38FFD8CC139D}"/>
              </a:ext>
            </a:extLst>
          </p:cNvPr>
          <p:cNvGrpSpPr>
            <a:grpSpLocks/>
          </p:cNvGrpSpPr>
          <p:nvPr/>
        </p:nvGrpSpPr>
        <p:grpSpPr bwMode="auto">
          <a:xfrm>
            <a:off x="1243180" y="3546717"/>
            <a:ext cx="858622" cy="712787"/>
            <a:chOff x="1713" y="2292"/>
            <a:chExt cx="429" cy="449"/>
          </a:xfrm>
        </p:grpSpPr>
        <p:sp>
          <p:nvSpPr>
            <p:cNvPr id="166" name="Line 10">
              <a:extLst>
                <a:ext uri="{FF2B5EF4-FFF2-40B4-BE49-F238E27FC236}">
                  <a16:creationId xmlns:a16="http://schemas.microsoft.com/office/drawing/2014/main" id="{3551EB6D-95BA-42AC-9AD9-BDAF705CBA2C}"/>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67" name="Line 11">
              <a:extLst>
                <a:ext uri="{FF2B5EF4-FFF2-40B4-BE49-F238E27FC236}">
                  <a16:creationId xmlns:a16="http://schemas.microsoft.com/office/drawing/2014/main" id="{7B511F23-5287-4BDD-A4DD-C6E834A8B35D}"/>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68" name="Line 12">
              <a:extLst>
                <a:ext uri="{FF2B5EF4-FFF2-40B4-BE49-F238E27FC236}">
                  <a16:creationId xmlns:a16="http://schemas.microsoft.com/office/drawing/2014/main" id="{997946A4-B09B-4863-9500-EA2E6A7A3EB8}"/>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69" name="Line 13">
              <a:extLst>
                <a:ext uri="{FF2B5EF4-FFF2-40B4-BE49-F238E27FC236}">
                  <a16:creationId xmlns:a16="http://schemas.microsoft.com/office/drawing/2014/main" id="{D376797D-A72B-4019-B323-2793CAF039CE}"/>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70" name="Line 14">
              <a:extLst>
                <a:ext uri="{FF2B5EF4-FFF2-40B4-BE49-F238E27FC236}">
                  <a16:creationId xmlns:a16="http://schemas.microsoft.com/office/drawing/2014/main" id="{FF939134-EC18-4F4A-B39B-3311F89D1247}"/>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171" name="Group 15">
              <a:extLst>
                <a:ext uri="{FF2B5EF4-FFF2-40B4-BE49-F238E27FC236}">
                  <a16:creationId xmlns:a16="http://schemas.microsoft.com/office/drawing/2014/main" id="{EC741838-7475-4F89-BAF5-1D830FF3C5E1}"/>
                </a:ext>
              </a:extLst>
            </p:cNvPr>
            <p:cNvGrpSpPr>
              <a:grpSpLocks/>
            </p:cNvGrpSpPr>
            <p:nvPr/>
          </p:nvGrpSpPr>
          <p:grpSpPr bwMode="auto">
            <a:xfrm>
              <a:off x="1722" y="2387"/>
              <a:ext cx="400" cy="305"/>
              <a:chOff x="2706" y="2399"/>
              <a:chExt cx="400" cy="305"/>
            </a:xfrm>
          </p:grpSpPr>
          <p:sp>
            <p:nvSpPr>
              <p:cNvPr id="177" name="Oval 16">
                <a:extLst>
                  <a:ext uri="{FF2B5EF4-FFF2-40B4-BE49-F238E27FC236}">
                    <a16:creationId xmlns:a16="http://schemas.microsoft.com/office/drawing/2014/main" id="{4F9589CD-898D-428D-B0A9-CE8F52D13EDA}"/>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178" name="Oval 17">
                <a:extLst>
                  <a:ext uri="{FF2B5EF4-FFF2-40B4-BE49-F238E27FC236}">
                    <a16:creationId xmlns:a16="http://schemas.microsoft.com/office/drawing/2014/main" id="{B52133BC-2686-49A8-919A-7F85AE4E2019}"/>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179" name="Oval 18">
                <a:extLst>
                  <a:ext uri="{FF2B5EF4-FFF2-40B4-BE49-F238E27FC236}">
                    <a16:creationId xmlns:a16="http://schemas.microsoft.com/office/drawing/2014/main" id="{EC3B0EA5-45C3-48BE-B654-6300282EF2F2}"/>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172" name="Oval 19">
              <a:extLst>
                <a:ext uri="{FF2B5EF4-FFF2-40B4-BE49-F238E27FC236}">
                  <a16:creationId xmlns:a16="http://schemas.microsoft.com/office/drawing/2014/main" id="{E8E5745A-8E37-414E-B9B1-2FDA97640BAC}"/>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73" name="Oval 20">
              <a:extLst>
                <a:ext uri="{FF2B5EF4-FFF2-40B4-BE49-F238E27FC236}">
                  <a16:creationId xmlns:a16="http://schemas.microsoft.com/office/drawing/2014/main" id="{F31C37E5-EF21-47A5-A120-9BE88FD38D62}"/>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74" name="Oval 21">
              <a:extLst>
                <a:ext uri="{FF2B5EF4-FFF2-40B4-BE49-F238E27FC236}">
                  <a16:creationId xmlns:a16="http://schemas.microsoft.com/office/drawing/2014/main" id="{DC731DCD-B7AB-4452-8D2B-BAFCF7AB8E2D}"/>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75" name="Oval 22">
              <a:extLst>
                <a:ext uri="{FF2B5EF4-FFF2-40B4-BE49-F238E27FC236}">
                  <a16:creationId xmlns:a16="http://schemas.microsoft.com/office/drawing/2014/main" id="{17F52329-9C1B-4705-A288-491A31BF14CE}"/>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76" name="Oval 23">
              <a:extLst>
                <a:ext uri="{FF2B5EF4-FFF2-40B4-BE49-F238E27FC236}">
                  <a16:creationId xmlns:a16="http://schemas.microsoft.com/office/drawing/2014/main" id="{AD240D44-FD12-4E04-8EE3-8FFBE16856A2}"/>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grpSp>
        <p:nvGrpSpPr>
          <p:cNvPr id="180" name="Group 9">
            <a:extLst>
              <a:ext uri="{FF2B5EF4-FFF2-40B4-BE49-F238E27FC236}">
                <a16:creationId xmlns:a16="http://schemas.microsoft.com/office/drawing/2014/main" id="{D0219A60-5B60-47E7-99A3-DD58DC4A780B}"/>
              </a:ext>
            </a:extLst>
          </p:cNvPr>
          <p:cNvGrpSpPr>
            <a:grpSpLocks/>
          </p:cNvGrpSpPr>
          <p:nvPr/>
        </p:nvGrpSpPr>
        <p:grpSpPr bwMode="auto">
          <a:xfrm>
            <a:off x="3839059" y="3719570"/>
            <a:ext cx="858622" cy="712787"/>
            <a:chOff x="1713" y="2292"/>
            <a:chExt cx="429" cy="449"/>
          </a:xfrm>
        </p:grpSpPr>
        <p:sp>
          <p:nvSpPr>
            <p:cNvPr id="181" name="Line 10">
              <a:extLst>
                <a:ext uri="{FF2B5EF4-FFF2-40B4-BE49-F238E27FC236}">
                  <a16:creationId xmlns:a16="http://schemas.microsoft.com/office/drawing/2014/main" id="{97F65B32-26FA-4DD3-BFC9-EA339EA93A0C}"/>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82" name="Line 11">
              <a:extLst>
                <a:ext uri="{FF2B5EF4-FFF2-40B4-BE49-F238E27FC236}">
                  <a16:creationId xmlns:a16="http://schemas.microsoft.com/office/drawing/2014/main" id="{D07D0542-D218-44E8-9F7E-20D5FDF58CC1}"/>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83" name="Line 12">
              <a:extLst>
                <a:ext uri="{FF2B5EF4-FFF2-40B4-BE49-F238E27FC236}">
                  <a16:creationId xmlns:a16="http://schemas.microsoft.com/office/drawing/2014/main" id="{45CDFC30-5D99-4678-9D18-CB9D13C3233A}"/>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84" name="Line 13">
              <a:extLst>
                <a:ext uri="{FF2B5EF4-FFF2-40B4-BE49-F238E27FC236}">
                  <a16:creationId xmlns:a16="http://schemas.microsoft.com/office/drawing/2014/main" id="{F8DFA8F4-26D1-48D9-804F-1971F24E67C8}"/>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85" name="Line 14">
              <a:extLst>
                <a:ext uri="{FF2B5EF4-FFF2-40B4-BE49-F238E27FC236}">
                  <a16:creationId xmlns:a16="http://schemas.microsoft.com/office/drawing/2014/main" id="{36BDB02B-486A-419A-B9F4-917ECD72917F}"/>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186" name="Group 15">
              <a:extLst>
                <a:ext uri="{FF2B5EF4-FFF2-40B4-BE49-F238E27FC236}">
                  <a16:creationId xmlns:a16="http://schemas.microsoft.com/office/drawing/2014/main" id="{435D07CF-5750-49E9-9C34-822BC770EB71}"/>
                </a:ext>
              </a:extLst>
            </p:cNvPr>
            <p:cNvGrpSpPr>
              <a:grpSpLocks/>
            </p:cNvGrpSpPr>
            <p:nvPr/>
          </p:nvGrpSpPr>
          <p:grpSpPr bwMode="auto">
            <a:xfrm>
              <a:off x="1722" y="2387"/>
              <a:ext cx="400" cy="305"/>
              <a:chOff x="2706" y="2399"/>
              <a:chExt cx="400" cy="305"/>
            </a:xfrm>
          </p:grpSpPr>
          <p:sp>
            <p:nvSpPr>
              <p:cNvPr id="193" name="Oval 16">
                <a:extLst>
                  <a:ext uri="{FF2B5EF4-FFF2-40B4-BE49-F238E27FC236}">
                    <a16:creationId xmlns:a16="http://schemas.microsoft.com/office/drawing/2014/main" id="{461B9BD3-0364-4C9E-97DF-2AB04E33C53F}"/>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194" name="Oval 17">
                <a:extLst>
                  <a:ext uri="{FF2B5EF4-FFF2-40B4-BE49-F238E27FC236}">
                    <a16:creationId xmlns:a16="http://schemas.microsoft.com/office/drawing/2014/main" id="{2D92F342-8345-4AB5-A3AB-BCF8FE7EB501}"/>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195" name="Oval 18">
                <a:extLst>
                  <a:ext uri="{FF2B5EF4-FFF2-40B4-BE49-F238E27FC236}">
                    <a16:creationId xmlns:a16="http://schemas.microsoft.com/office/drawing/2014/main" id="{376B8729-491C-4731-A40C-52BEA9B61CCF}"/>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187" name="Oval 19">
              <a:extLst>
                <a:ext uri="{FF2B5EF4-FFF2-40B4-BE49-F238E27FC236}">
                  <a16:creationId xmlns:a16="http://schemas.microsoft.com/office/drawing/2014/main" id="{37D1A167-7EA1-4713-AE13-949A71072988}"/>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88" name="Oval 20">
              <a:extLst>
                <a:ext uri="{FF2B5EF4-FFF2-40B4-BE49-F238E27FC236}">
                  <a16:creationId xmlns:a16="http://schemas.microsoft.com/office/drawing/2014/main" id="{A0CE4700-14EC-425D-AD0C-910A136AD313}"/>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89" name="Oval 21">
              <a:extLst>
                <a:ext uri="{FF2B5EF4-FFF2-40B4-BE49-F238E27FC236}">
                  <a16:creationId xmlns:a16="http://schemas.microsoft.com/office/drawing/2014/main" id="{0DF0F7ED-F479-4E59-A980-C7892D28FC29}"/>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90" name="Oval 22">
              <a:extLst>
                <a:ext uri="{FF2B5EF4-FFF2-40B4-BE49-F238E27FC236}">
                  <a16:creationId xmlns:a16="http://schemas.microsoft.com/office/drawing/2014/main" id="{0BAC1743-826F-404C-932D-C1506F63E610}"/>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192" name="Oval 23">
              <a:extLst>
                <a:ext uri="{FF2B5EF4-FFF2-40B4-BE49-F238E27FC236}">
                  <a16:creationId xmlns:a16="http://schemas.microsoft.com/office/drawing/2014/main" id="{4BE54CBB-8C0B-4297-BE3A-6A8830CC68B1}"/>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grpSp>
        <p:nvGrpSpPr>
          <p:cNvPr id="196" name="Group 9">
            <a:extLst>
              <a:ext uri="{FF2B5EF4-FFF2-40B4-BE49-F238E27FC236}">
                <a16:creationId xmlns:a16="http://schemas.microsoft.com/office/drawing/2014/main" id="{36DD3979-1F7A-438B-A3E8-F2F46F4D30FF}"/>
              </a:ext>
            </a:extLst>
          </p:cNvPr>
          <p:cNvGrpSpPr>
            <a:grpSpLocks/>
          </p:cNvGrpSpPr>
          <p:nvPr/>
        </p:nvGrpSpPr>
        <p:grpSpPr bwMode="auto">
          <a:xfrm>
            <a:off x="5482956" y="3696197"/>
            <a:ext cx="858622" cy="712787"/>
            <a:chOff x="1713" y="2292"/>
            <a:chExt cx="429" cy="449"/>
          </a:xfrm>
        </p:grpSpPr>
        <p:sp>
          <p:nvSpPr>
            <p:cNvPr id="197" name="Line 10">
              <a:extLst>
                <a:ext uri="{FF2B5EF4-FFF2-40B4-BE49-F238E27FC236}">
                  <a16:creationId xmlns:a16="http://schemas.microsoft.com/office/drawing/2014/main" id="{09B7A798-A7ED-45D3-98AE-A5B2060AB096}"/>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98" name="Line 11">
              <a:extLst>
                <a:ext uri="{FF2B5EF4-FFF2-40B4-BE49-F238E27FC236}">
                  <a16:creationId xmlns:a16="http://schemas.microsoft.com/office/drawing/2014/main" id="{202A2183-7CFD-4366-903D-230A078FC5F4}"/>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199" name="Line 12">
              <a:extLst>
                <a:ext uri="{FF2B5EF4-FFF2-40B4-BE49-F238E27FC236}">
                  <a16:creationId xmlns:a16="http://schemas.microsoft.com/office/drawing/2014/main" id="{A37B0BB6-9BF7-4ED3-9D65-4FE91013E827}"/>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00" name="Line 13">
              <a:extLst>
                <a:ext uri="{FF2B5EF4-FFF2-40B4-BE49-F238E27FC236}">
                  <a16:creationId xmlns:a16="http://schemas.microsoft.com/office/drawing/2014/main" id="{9054A285-86A1-4A2C-A306-DB794C05F89A}"/>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01" name="Line 14">
              <a:extLst>
                <a:ext uri="{FF2B5EF4-FFF2-40B4-BE49-F238E27FC236}">
                  <a16:creationId xmlns:a16="http://schemas.microsoft.com/office/drawing/2014/main" id="{63CED4A5-6BFD-4879-AC4D-AD105626E845}"/>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202" name="Group 15">
              <a:extLst>
                <a:ext uri="{FF2B5EF4-FFF2-40B4-BE49-F238E27FC236}">
                  <a16:creationId xmlns:a16="http://schemas.microsoft.com/office/drawing/2014/main" id="{9A6F9237-5BEA-43D5-8488-F40A939FED4B}"/>
                </a:ext>
              </a:extLst>
            </p:cNvPr>
            <p:cNvGrpSpPr>
              <a:grpSpLocks/>
            </p:cNvGrpSpPr>
            <p:nvPr/>
          </p:nvGrpSpPr>
          <p:grpSpPr bwMode="auto">
            <a:xfrm>
              <a:off x="1722" y="2387"/>
              <a:ext cx="400" cy="305"/>
              <a:chOff x="2706" y="2399"/>
              <a:chExt cx="400" cy="305"/>
            </a:xfrm>
          </p:grpSpPr>
          <p:sp>
            <p:nvSpPr>
              <p:cNvPr id="208" name="Oval 16">
                <a:extLst>
                  <a:ext uri="{FF2B5EF4-FFF2-40B4-BE49-F238E27FC236}">
                    <a16:creationId xmlns:a16="http://schemas.microsoft.com/office/drawing/2014/main" id="{BCB6B2E4-E590-477B-B32E-DEFB33AFCF4B}"/>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209" name="Oval 17">
                <a:extLst>
                  <a:ext uri="{FF2B5EF4-FFF2-40B4-BE49-F238E27FC236}">
                    <a16:creationId xmlns:a16="http://schemas.microsoft.com/office/drawing/2014/main" id="{77ED505E-D27D-42B4-B45B-27001FF427FD}"/>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210" name="Oval 18">
                <a:extLst>
                  <a:ext uri="{FF2B5EF4-FFF2-40B4-BE49-F238E27FC236}">
                    <a16:creationId xmlns:a16="http://schemas.microsoft.com/office/drawing/2014/main" id="{0194BAD0-17C6-405B-8FBB-51001729C41F}"/>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203" name="Oval 19">
              <a:extLst>
                <a:ext uri="{FF2B5EF4-FFF2-40B4-BE49-F238E27FC236}">
                  <a16:creationId xmlns:a16="http://schemas.microsoft.com/office/drawing/2014/main" id="{655862A8-596A-45C9-A47C-5CD69125C895}"/>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04" name="Oval 20">
              <a:extLst>
                <a:ext uri="{FF2B5EF4-FFF2-40B4-BE49-F238E27FC236}">
                  <a16:creationId xmlns:a16="http://schemas.microsoft.com/office/drawing/2014/main" id="{E6926AE7-1341-4F0A-8249-1FE25F616A36}"/>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05" name="Oval 21">
              <a:extLst>
                <a:ext uri="{FF2B5EF4-FFF2-40B4-BE49-F238E27FC236}">
                  <a16:creationId xmlns:a16="http://schemas.microsoft.com/office/drawing/2014/main" id="{60328841-511E-430E-BECC-7F51F1B8F448}"/>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06" name="Oval 22">
              <a:extLst>
                <a:ext uri="{FF2B5EF4-FFF2-40B4-BE49-F238E27FC236}">
                  <a16:creationId xmlns:a16="http://schemas.microsoft.com/office/drawing/2014/main" id="{242EF77C-52E4-4EE2-9D74-0FBD5F523336}"/>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07" name="Oval 23">
              <a:extLst>
                <a:ext uri="{FF2B5EF4-FFF2-40B4-BE49-F238E27FC236}">
                  <a16:creationId xmlns:a16="http://schemas.microsoft.com/office/drawing/2014/main" id="{4D2E2694-6626-4C18-833A-D9E1A603E47D}"/>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grpSp>
        <p:nvGrpSpPr>
          <p:cNvPr id="211" name="Group 9">
            <a:extLst>
              <a:ext uri="{FF2B5EF4-FFF2-40B4-BE49-F238E27FC236}">
                <a16:creationId xmlns:a16="http://schemas.microsoft.com/office/drawing/2014/main" id="{8B992739-362B-459A-80D6-3760AD959AD2}"/>
              </a:ext>
            </a:extLst>
          </p:cNvPr>
          <p:cNvGrpSpPr>
            <a:grpSpLocks/>
          </p:cNvGrpSpPr>
          <p:nvPr/>
        </p:nvGrpSpPr>
        <p:grpSpPr bwMode="auto">
          <a:xfrm>
            <a:off x="4068666" y="1968310"/>
            <a:ext cx="858622" cy="712787"/>
            <a:chOff x="1713" y="2292"/>
            <a:chExt cx="429" cy="449"/>
          </a:xfrm>
        </p:grpSpPr>
        <p:sp>
          <p:nvSpPr>
            <p:cNvPr id="212" name="Line 10">
              <a:extLst>
                <a:ext uri="{FF2B5EF4-FFF2-40B4-BE49-F238E27FC236}">
                  <a16:creationId xmlns:a16="http://schemas.microsoft.com/office/drawing/2014/main" id="{628DC69B-E4E0-4A3F-9A32-BE2B3F1FB82E}"/>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13" name="Line 11">
              <a:extLst>
                <a:ext uri="{FF2B5EF4-FFF2-40B4-BE49-F238E27FC236}">
                  <a16:creationId xmlns:a16="http://schemas.microsoft.com/office/drawing/2014/main" id="{96FB1053-E220-4361-B152-A077308E2B82}"/>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14" name="Line 12">
              <a:extLst>
                <a:ext uri="{FF2B5EF4-FFF2-40B4-BE49-F238E27FC236}">
                  <a16:creationId xmlns:a16="http://schemas.microsoft.com/office/drawing/2014/main" id="{EA454386-3F08-4069-96A6-CA534F4EEF00}"/>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15" name="Line 13">
              <a:extLst>
                <a:ext uri="{FF2B5EF4-FFF2-40B4-BE49-F238E27FC236}">
                  <a16:creationId xmlns:a16="http://schemas.microsoft.com/office/drawing/2014/main" id="{A7570ACB-CCCA-4C49-AFA1-6E76B89E75B0}"/>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16" name="Line 14">
              <a:extLst>
                <a:ext uri="{FF2B5EF4-FFF2-40B4-BE49-F238E27FC236}">
                  <a16:creationId xmlns:a16="http://schemas.microsoft.com/office/drawing/2014/main" id="{049C8985-11FD-4E75-831A-56ECB762CC6B}"/>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217" name="Group 15">
              <a:extLst>
                <a:ext uri="{FF2B5EF4-FFF2-40B4-BE49-F238E27FC236}">
                  <a16:creationId xmlns:a16="http://schemas.microsoft.com/office/drawing/2014/main" id="{B14EA9B8-2F09-4EC2-B88F-70FCC2C620AE}"/>
                </a:ext>
              </a:extLst>
            </p:cNvPr>
            <p:cNvGrpSpPr>
              <a:grpSpLocks/>
            </p:cNvGrpSpPr>
            <p:nvPr/>
          </p:nvGrpSpPr>
          <p:grpSpPr bwMode="auto">
            <a:xfrm>
              <a:off x="1722" y="2387"/>
              <a:ext cx="400" cy="305"/>
              <a:chOff x="2706" y="2399"/>
              <a:chExt cx="400" cy="305"/>
            </a:xfrm>
          </p:grpSpPr>
          <p:sp>
            <p:nvSpPr>
              <p:cNvPr id="223" name="Oval 16">
                <a:extLst>
                  <a:ext uri="{FF2B5EF4-FFF2-40B4-BE49-F238E27FC236}">
                    <a16:creationId xmlns:a16="http://schemas.microsoft.com/office/drawing/2014/main" id="{D71EFD08-2093-409D-8276-5C45D806099C}"/>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224" name="Oval 17">
                <a:extLst>
                  <a:ext uri="{FF2B5EF4-FFF2-40B4-BE49-F238E27FC236}">
                    <a16:creationId xmlns:a16="http://schemas.microsoft.com/office/drawing/2014/main" id="{C195C3DC-7EF7-4CB4-A80F-A7CF96078393}"/>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225" name="Oval 18">
                <a:extLst>
                  <a:ext uri="{FF2B5EF4-FFF2-40B4-BE49-F238E27FC236}">
                    <a16:creationId xmlns:a16="http://schemas.microsoft.com/office/drawing/2014/main" id="{8A391686-7C83-482E-924B-7CA50300A082}"/>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218" name="Oval 19">
              <a:extLst>
                <a:ext uri="{FF2B5EF4-FFF2-40B4-BE49-F238E27FC236}">
                  <a16:creationId xmlns:a16="http://schemas.microsoft.com/office/drawing/2014/main" id="{D463BC79-E573-433F-AA2E-AA7DEC26AAE4}"/>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19" name="Oval 20">
              <a:extLst>
                <a:ext uri="{FF2B5EF4-FFF2-40B4-BE49-F238E27FC236}">
                  <a16:creationId xmlns:a16="http://schemas.microsoft.com/office/drawing/2014/main" id="{133DFF15-9DCB-4484-B431-24142400F9DF}"/>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20" name="Oval 21">
              <a:extLst>
                <a:ext uri="{FF2B5EF4-FFF2-40B4-BE49-F238E27FC236}">
                  <a16:creationId xmlns:a16="http://schemas.microsoft.com/office/drawing/2014/main" id="{AD592272-F13C-4956-86B5-661DD6E4B3F1}"/>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21" name="Oval 22">
              <a:extLst>
                <a:ext uri="{FF2B5EF4-FFF2-40B4-BE49-F238E27FC236}">
                  <a16:creationId xmlns:a16="http://schemas.microsoft.com/office/drawing/2014/main" id="{707CFC0B-61F8-4630-A149-C8A055FB3FFE}"/>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22" name="Oval 23">
              <a:extLst>
                <a:ext uri="{FF2B5EF4-FFF2-40B4-BE49-F238E27FC236}">
                  <a16:creationId xmlns:a16="http://schemas.microsoft.com/office/drawing/2014/main" id="{414E8AAF-9BC6-42C2-93AF-C07DA045BCA6}"/>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grpSp>
        <p:nvGrpSpPr>
          <p:cNvPr id="226" name="Group 9">
            <a:extLst>
              <a:ext uri="{FF2B5EF4-FFF2-40B4-BE49-F238E27FC236}">
                <a16:creationId xmlns:a16="http://schemas.microsoft.com/office/drawing/2014/main" id="{8392315B-B494-4C24-BBC2-7F3C80EC5393}"/>
              </a:ext>
            </a:extLst>
          </p:cNvPr>
          <p:cNvGrpSpPr>
            <a:grpSpLocks/>
          </p:cNvGrpSpPr>
          <p:nvPr/>
        </p:nvGrpSpPr>
        <p:grpSpPr bwMode="auto">
          <a:xfrm>
            <a:off x="5705235" y="1886640"/>
            <a:ext cx="858622" cy="712787"/>
            <a:chOff x="1713" y="2292"/>
            <a:chExt cx="429" cy="449"/>
          </a:xfrm>
        </p:grpSpPr>
        <p:sp>
          <p:nvSpPr>
            <p:cNvPr id="227" name="Line 10">
              <a:extLst>
                <a:ext uri="{FF2B5EF4-FFF2-40B4-BE49-F238E27FC236}">
                  <a16:creationId xmlns:a16="http://schemas.microsoft.com/office/drawing/2014/main" id="{76BDC0F3-02EB-4623-A2AF-33BAE9B879B0}"/>
                </a:ext>
              </a:extLst>
            </p:cNvPr>
            <p:cNvSpPr>
              <a:spLocks noChangeShapeType="1"/>
            </p:cNvSpPr>
            <p:nvPr/>
          </p:nvSpPr>
          <p:spPr bwMode="auto">
            <a:xfrm flipV="1">
              <a:off x="2071" y="2396"/>
              <a:ext cx="31" cy="19"/>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28" name="Line 11">
              <a:extLst>
                <a:ext uri="{FF2B5EF4-FFF2-40B4-BE49-F238E27FC236}">
                  <a16:creationId xmlns:a16="http://schemas.microsoft.com/office/drawing/2014/main" id="{88D71CFC-2790-40F3-AF6F-CDBB171173E5}"/>
                </a:ext>
              </a:extLst>
            </p:cNvPr>
            <p:cNvSpPr>
              <a:spLocks noChangeShapeType="1"/>
            </p:cNvSpPr>
            <p:nvPr/>
          </p:nvSpPr>
          <p:spPr bwMode="auto">
            <a:xfrm flipH="1" flipV="1">
              <a:off x="1939" y="2338"/>
              <a:ext cx="1" cy="3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29" name="Line 12">
              <a:extLst>
                <a:ext uri="{FF2B5EF4-FFF2-40B4-BE49-F238E27FC236}">
                  <a16:creationId xmlns:a16="http://schemas.microsoft.com/office/drawing/2014/main" id="{4D53AD4E-4396-4CC5-ADF7-39A593A1D1CE}"/>
                </a:ext>
              </a:extLst>
            </p:cNvPr>
            <p:cNvSpPr>
              <a:spLocks noChangeShapeType="1"/>
            </p:cNvSpPr>
            <p:nvPr/>
          </p:nvSpPr>
          <p:spPr bwMode="auto">
            <a:xfrm flipH="1" flipV="1">
              <a:off x="1778" y="2428"/>
              <a:ext cx="19"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30" name="Line 13">
              <a:extLst>
                <a:ext uri="{FF2B5EF4-FFF2-40B4-BE49-F238E27FC236}">
                  <a16:creationId xmlns:a16="http://schemas.microsoft.com/office/drawing/2014/main" id="{4F59C367-F470-4833-A943-0172F4067E42}"/>
                </a:ext>
              </a:extLst>
            </p:cNvPr>
            <p:cNvSpPr>
              <a:spLocks noChangeShapeType="1"/>
            </p:cNvSpPr>
            <p:nvPr/>
          </p:nvSpPr>
          <p:spPr bwMode="auto">
            <a:xfrm flipH="1">
              <a:off x="1755" y="2675"/>
              <a:ext cx="22" cy="22"/>
            </a:xfrm>
            <a:prstGeom prst="line">
              <a:avLst/>
            </a:prstGeom>
            <a:noFill/>
            <a:ln w="3175">
              <a:solidFill>
                <a:srgbClr val="00A1FF"/>
              </a:solidFill>
              <a:round/>
              <a:headEnd/>
              <a:tailEnd type="triangle" w="sm" len="sm"/>
            </a:ln>
          </p:spPr>
          <p:txBody>
            <a:bodyPr lIns="0" tIns="0" rIns="0" bIns="0" anchor="ctr">
              <a:spAutoFit/>
            </a:bodyPr>
            <a:lstStyle/>
            <a:p>
              <a:endParaRPr lang="en-US"/>
            </a:p>
          </p:txBody>
        </p:sp>
        <p:sp>
          <p:nvSpPr>
            <p:cNvPr id="231" name="Line 14">
              <a:extLst>
                <a:ext uri="{FF2B5EF4-FFF2-40B4-BE49-F238E27FC236}">
                  <a16:creationId xmlns:a16="http://schemas.microsoft.com/office/drawing/2014/main" id="{488E2D7A-2972-4341-8FA4-A50C2FE26B2C}"/>
                </a:ext>
              </a:extLst>
            </p:cNvPr>
            <p:cNvSpPr>
              <a:spLocks noChangeShapeType="1"/>
            </p:cNvSpPr>
            <p:nvPr/>
          </p:nvSpPr>
          <p:spPr bwMode="auto">
            <a:xfrm>
              <a:off x="2034" y="2651"/>
              <a:ext cx="18" cy="18"/>
            </a:xfrm>
            <a:prstGeom prst="line">
              <a:avLst/>
            </a:prstGeom>
            <a:noFill/>
            <a:ln w="3175">
              <a:solidFill>
                <a:srgbClr val="00A1FF"/>
              </a:solidFill>
              <a:round/>
              <a:headEnd/>
              <a:tailEnd type="triangle" w="sm" len="sm"/>
            </a:ln>
          </p:spPr>
          <p:txBody>
            <a:bodyPr lIns="0" tIns="0" rIns="0" bIns="0" anchor="ctr">
              <a:spAutoFit/>
            </a:bodyPr>
            <a:lstStyle/>
            <a:p>
              <a:endParaRPr lang="en-US"/>
            </a:p>
          </p:txBody>
        </p:sp>
        <p:grpSp>
          <p:nvGrpSpPr>
            <p:cNvPr id="232" name="Group 15">
              <a:extLst>
                <a:ext uri="{FF2B5EF4-FFF2-40B4-BE49-F238E27FC236}">
                  <a16:creationId xmlns:a16="http://schemas.microsoft.com/office/drawing/2014/main" id="{08097798-2188-495D-A199-B56B6454154A}"/>
                </a:ext>
              </a:extLst>
            </p:cNvPr>
            <p:cNvGrpSpPr>
              <a:grpSpLocks/>
            </p:cNvGrpSpPr>
            <p:nvPr/>
          </p:nvGrpSpPr>
          <p:grpSpPr bwMode="auto">
            <a:xfrm>
              <a:off x="1722" y="2387"/>
              <a:ext cx="400" cy="305"/>
              <a:chOff x="2706" y="2399"/>
              <a:chExt cx="400" cy="305"/>
            </a:xfrm>
          </p:grpSpPr>
          <p:sp>
            <p:nvSpPr>
              <p:cNvPr id="238" name="Oval 16">
                <a:extLst>
                  <a:ext uri="{FF2B5EF4-FFF2-40B4-BE49-F238E27FC236}">
                    <a16:creationId xmlns:a16="http://schemas.microsoft.com/office/drawing/2014/main" id="{8DCC5AF4-72ED-4C2F-A3E1-65299861688A}"/>
                  </a:ext>
                </a:extLst>
              </p:cNvPr>
              <p:cNvSpPr>
                <a:spLocks noChangeArrowheads="1"/>
              </p:cNvSpPr>
              <p:nvPr/>
            </p:nvSpPr>
            <p:spPr bwMode="auto">
              <a:xfrm rot="2998800">
                <a:off x="2753" y="2352"/>
                <a:ext cx="305" cy="400"/>
              </a:xfrm>
              <a:prstGeom prst="ellipse">
                <a:avLst/>
              </a:prstGeom>
              <a:gradFill rotWithShape="1">
                <a:gsLst>
                  <a:gs pos="0">
                    <a:srgbClr val="FFFFFF">
                      <a:alpha val="53000"/>
                    </a:srgbClr>
                  </a:gs>
                  <a:gs pos="50000">
                    <a:srgbClr val="F40000">
                      <a:alpha val="53000"/>
                    </a:srgbClr>
                  </a:gs>
                  <a:gs pos="100000">
                    <a:srgbClr val="FFFFFF">
                      <a:alpha val="53000"/>
                    </a:srgbClr>
                  </a:gs>
                </a:gsLst>
                <a:lin ang="2700000" scaled="1"/>
              </a:gradFill>
              <a:ln w="9525">
                <a:noFill/>
                <a:round/>
                <a:headEnd/>
                <a:tailEnd/>
              </a:ln>
            </p:spPr>
            <p:txBody>
              <a:bodyPr lIns="0" tIns="0" rIns="0" bIns="0" anchor="ctr">
                <a:spAutoFit/>
              </a:bodyPr>
              <a:lstStyle/>
              <a:p>
                <a:endParaRPr lang="en-US">
                  <a:solidFill>
                    <a:srgbClr val="FFFFFF"/>
                  </a:solidFill>
                </a:endParaRPr>
              </a:p>
            </p:txBody>
          </p:sp>
          <p:sp>
            <p:nvSpPr>
              <p:cNvPr id="239" name="Oval 17">
                <a:extLst>
                  <a:ext uri="{FF2B5EF4-FFF2-40B4-BE49-F238E27FC236}">
                    <a16:creationId xmlns:a16="http://schemas.microsoft.com/office/drawing/2014/main" id="{F0AE8A01-5B2E-40D5-91B8-7AE3627AB623}"/>
                  </a:ext>
                </a:extLst>
              </p:cNvPr>
              <p:cNvSpPr>
                <a:spLocks noChangeArrowheads="1"/>
              </p:cNvSpPr>
              <p:nvPr/>
            </p:nvSpPr>
            <p:spPr bwMode="auto">
              <a:xfrm rot="2998800">
                <a:off x="2787" y="2402"/>
                <a:ext cx="232" cy="304"/>
              </a:xfrm>
              <a:prstGeom prst="ellipse">
                <a:avLst/>
              </a:prstGeom>
              <a:gradFill rotWithShape="1">
                <a:gsLst>
                  <a:gs pos="0">
                    <a:srgbClr val="F40000">
                      <a:alpha val="75000"/>
                    </a:srgbClr>
                  </a:gs>
                  <a:gs pos="100000">
                    <a:srgbClr val="F40000">
                      <a:gamma/>
                      <a:shade val="73725"/>
                      <a:invGamma/>
                      <a:alpha val="77000"/>
                    </a:srgbClr>
                  </a:gs>
                </a:gsLst>
                <a:path path="rect">
                  <a:fillToRect t="100000" r="100000"/>
                </a:path>
              </a:gradFill>
              <a:ln w="9525">
                <a:noFill/>
                <a:round/>
                <a:headEnd/>
                <a:tailEnd/>
              </a:ln>
              <a:effectLst/>
            </p:spPr>
            <p:txBody>
              <a:bodyPr rot="10800000" vert="eaVert" lIns="0" tIns="0" rIns="0" bIns="0" anchor="ctr"/>
              <a:lstStyle/>
              <a:p>
                <a:pPr algn="ctr" fontAlgn="auto">
                  <a:spcBef>
                    <a:spcPct val="20000"/>
                  </a:spcBef>
                  <a:spcAft>
                    <a:spcPts val="0"/>
                  </a:spcAft>
                  <a:buClr>
                    <a:srgbClr val="FFD049"/>
                  </a:buClr>
                  <a:buSzPct val="90000"/>
                  <a:buFont typeface="Wingdings" pitchFamily="2" charset="2"/>
                  <a:buNone/>
                  <a:defRPr/>
                </a:pPr>
                <a:endParaRPr lang="en-US" sz="2000" b="1" dirty="0">
                  <a:solidFill>
                    <a:srgbClr val="1C3972"/>
                  </a:solidFill>
                  <a:effectLst>
                    <a:outerShdw blurRad="38100" dist="38100" dir="2700000" algn="tl">
                      <a:srgbClr val="000000"/>
                    </a:outerShdw>
                  </a:effectLst>
                  <a:latin typeface="Arial"/>
                  <a:cs typeface="Arial"/>
                </a:endParaRPr>
              </a:p>
            </p:txBody>
          </p:sp>
          <p:sp>
            <p:nvSpPr>
              <p:cNvPr id="240" name="Oval 18">
                <a:extLst>
                  <a:ext uri="{FF2B5EF4-FFF2-40B4-BE49-F238E27FC236}">
                    <a16:creationId xmlns:a16="http://schemas.microsoft.com/office/drawing/2014/main" id="{804767E7-B118-4736-938A-C22383373767}"/>
                  </a:ext>
                </a:extLst>
              </p:cNvPr>
              <p:cNvSpPr>
                <a:spLocks noChangeArrowheads="1"/>
              </p:cNvSpPr>
              <p:nvPr/>
            </p:nvSpPr>
            <p:spPr bwMode="auto">
              <a:xfrm rot="2998800">
                <a:off x="2804" y="2425"/>
                <a:ext cx="194" cy="252"/>
              </a:xfrm>
              <a:prstGeom prst="ellipse">
                <a:avLst/>
              </a:prstGeom>
              <a:gradFill rotWithShape="1">
                <a:gsLst>
                  <a:gs pos="0">
                    <a:srgbClr val="FFFFFF">
                      <a:alpha val="88000"/>
                    </a:srgbClr>
                  </a:gs>
                  <a:gs pos="50000">
                    <a:srgbClr val="F40000">
                      <a:alpha val="89000"/>
                    </a:srgbClr>
                  </a:gs>
                  <a:gs pos="100000">
                    <a:srgbClr val="FFFFFF">
                      <a:alpha val="88000"/>
                    </a:srgbClr>
                  </a:gs>
                </a:gsLst>
                <a:lin ang="2700000" scaled="1"/>
              </a:gradFill>
              <a:ln w="9525" algn="ctr">
                <a:noFill/>
                <a:round/>
                <a:headEnd/>
                <a:tailEnd/>
              </a:ln>
              <a:effectLst/>
            </p:spPr>
            <p:txBody>
              <a:bodyPr lIns="0" tIns="0" rIns="0" bIns="0" anchor="ctr">
                <a:spAutoFit/>
              </a:bodyPr>
              <a:lstStyle/>
              <a:p>
                <a:pPr fontAlgn="auto">
                  <a:spcBef>
                    <a:spcPts val="0"/>
                  </a:spcBef>
                  <a:spcAft>
                    <a:spcPts val="0"/>
                  </a:spcAft>
                  <a:defRPr/>
                </a:pPr>
                <a:endParaRPr lang="en-US" dirty="0">
                  <a:solidFill>
                    <a:srgbClr val="FFFFFF"/>
                  </a:solidFill>
                  <a:latin typeface="Arial"/>
                  <a:cs typeface="Arial"/>
                </a:endParaRPr>
              </a:p>
            </p:txBody>
          </p:sp>
        </p:grpSp>
        <p:sp>
          <p:nvSpPr>
            <p:cNvPr id="233" name="Oval 19">
              <a:extLst>
                <a:ext uri="{FF2B5EF4-FFF2-40B4-BE49-F238E27FC236}">
                  <a16:creationId xmlns:a16="http://schemas.microsoft.com/office/drawing/2014/main" id="{BA0F0F03-153A-4A72-8D71-3555B7295D1A}"/>
                </a:ext>
              </a:extLst>
            </p:cNvPr>
            <p:cNvSpPr>
              <a:spLocks noChangeArrowheads="1"/>
            </p:cNvSpPr>
            <p:nvPr/>
          </p:nvSpPr>
          <p:spPr bwMode="auto">
            <a:xfrm>
              <a:off x="1907" y="2292"/>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34" name="Oval 20">
              <a:extLst>
                <a:ext uri="{FF2B5EF4-FFF2-40B4-BE49-F238E27FC236}">
                  <a16:creationId xmlns:a16="http://schemas.microsoft.com/office/drawing/2014/main" id="{3815F003-7ABE-41BB-9ED5-90A35A9458AC}"/>
                </a:ext>
              </a:extLst>
            </p:cNvPr>
            <p:cNvSpPr>
              <a:spLocks noChangeArrowheads="1"/>
            </p:cNvSpPr>
            <p:nvPr/>
          </p:nvSpPr>
          <p:spPr bwMode="auto">
            <a:xfrm rot="3451729">
              <a:off x="2085" y="235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35" name="Oval 21">
              <a:extLst>
                <a:ext uri="{FF2B5EF4-FFF2-40B4-BE49-F238E27FC236}">
                  <a16:creationId xmlns:a16="http://schemas.microsoft.com/office/drawing/2014/main" id="{BAE55A28-3FF2-4E5B-BF6B-C96606EC2049}"/>
                </a:ext>
              </a:extLst>
            </p:cNvPr>
            <p:cNvSpPr>
              <a:spLocks noChangeArrowheads="1"/>
            </p:cNvSpPr>
            <p:nvPr/>
          </p:nvSpPr>
          <p:spPr bwMode="auto">
            <a:xfrm rot="19720279">
              <a:off x="1730" y="2386"/>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36" name="Oval 22">
              <a:extLst>
                <a:ext uri="{FF2B5EF4-FFF2-40B4-BE49-F238E27FC236}">
                  <a16:creationId xmlns:a16="http://schemas.microsoft.com/office/drawing/2014/main" id="{51C2524E-2567-440E-8266-B31DA6309DE7}"/>
                </a:ext>
              </a:extLst>
            </p:cNvPr>
            <p:cNvSpPr>
              <a:spLocks noChangeArrowheads="1"/>
            </p:cNvSpPr>
            <p:nvPr/>
          </p:nvSpPr>
          <p:spPr bwMode="auto">
            <a:xfrm rot="8714292">
              <a:off x="2037" y="2658"/>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sp>
          <p:nvSpPr>
            <p:cNvPr id="237" name="Oval 23">
              <a:extLst>
                <a:ext uri="{FF2B5EF4-FFF2-40B4-BE49-F238E27FC236}">
                  <a16:creationId xmlns:a16="http://schemas.microsoft.com/office/drawing/2014/main" id="{05C1D8C2-7341-4AE1-AF3A-6E68831278D7}"/>
                </a:ext>
              </a:extLst>
            </p:cNvPr>
            <p:cNvSpPr>
              <a:spLocks noChangeArrowheads="1"/>
            </p:cNvSpPr>
            <p:nvPr/>
          </p:nvSpPr>
          <p:spPr bwMode="auto">
            <a:xfrm rot="13982137">
              <a:off x="1708" y="2684"/>
              <a:ext cx="62" cy="52"/>
            </a:xfrm>
            <a:prstGeom prst="ellipse">
              <a:avLst/>
            </a:prstGeom>
            <a:solidFill>
              <a:srgbClr val="009C00"/>
            </a:solidFill>
            <a:ln w="9525">
              <a:noFill/>
              <a:round/>
              <a:headEnd/>
              <a:tailEnd/>
            </a:ln>
          </p:spPr>
          <p:txBody>
            <a:bodyPr lIns="0" tIns="0" rIns="0" bIns="0" anchor="ctr">
              <a:spAutoFit/>
            </a:bodyPr>
            <a:lstStyle/>
            <a:p>
              <a:endParaRPr lang="en-US">
                <a:solidFill>
                  <a:srgbClr val="FFFFFF"/>
                </a:solidFil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0" name="Rectangle 24"/>
          <p:cNvSpPr>
            <a:spLocks noGrp="1" noChangeArrowheads="1"/>
          </p:cNvSpPr>
          <p:nvPr>
            <p:ph type="title"/>
          </p:nvPr>
        </p:nvSpPr>
        <p:spPr>
          <a:xfrm>
            <a:off x="609600" y="201818"/>
            <a:ext cx="4326238" cy="1590456"/>
          </a:xfrm>
        </p:spPr>
        <p:txBody>
          <a:bodyPr/>
          <a:lstStyle/>
          <a:p>
            <a:r>
              <a:rPr lang="en-US" dirty="0"/>
              <a:t>Common Symptoms in Patients With PNH</a:t>
            </a:r>
          </a:p>
        </p:txBody>
      </p:sp>
      <p:sp>
        <p:nvSpPr>
          <p:cNvPr id="5" name="Footer Placeholder 4">
            <a:extLst>
              <a:ext uri="{FF2B5EF4-FFF2-40B4-BE49-F238E27FC236}">
                <a16:creationId xmlns:a16="http://schemas.microsoft.com/office/drawing/2014/main" id="{D448C61F-6D53-C282-3F25-6B984F532B76}"/>
              </a:ext>
            </a:extLst>
          </p:cNvPr>
          <p:cNvSpPr>
            <a:spLocks noGrp="1"/>
          </p:cNvSpPr>
          <p:nvPr>
            <p:ph type="ftr" sz="quarter" idx="3"/>
          </p:nvPr>
        </p:nvSpPr>
        <p:spPr>
          <a:xfrm>
            <a:off x="609599" y="5592726"/>
            <a:ext cx="4430233" cy="1205755"/>
          </a:xfrm>
        </p:spPr>
        <p:txBody>
          <a:bodyPr/>
          <a:lstStyle/>
          <a:p>
            <a:pPr marL="228600" indent="-228600">
              <a:buAutoNum type="arabicPeriod"/>
            </a:pPr>
            <a:r>
              <a:rPr lang="en-US" dirty="0"/>
              <a:t>Meyers G et al. </a:t>
            </a:r>
            <a:r>
              <a:rPr lang="en-US" i="1" dirty="0"/>
              <a:t>Blood</a:t>
            </a:r>
            <a:r>
              <a:rPr lang="en-US" dirty="0"/>
              <a:t>. 2007;110(11):Abstract 3683.3. </a:t>
            </a:r>
          </a:p>
          <a:p>
            <a:pPr marL="228600" indent="-228600">
              <a:buAutoNum type="arabicPeriod"/>
            </a:pPr>
            <a:r>
              <a:rPr lang="en-US" dirty="0"/>
              <a:t>Hill A et al. </a:t>
            </a:r>
            <a:r>
              <a:rPr lang="en-US" i="1" dirty="0"/>
              <a:t>Br. J. </a:t>
            </a:r>
            <a:r>
              <a:rPr lang="en-US" i="1" dirty="0" err="1"/>
              <a:t>Hematol</a:t>
            </a:r>
            <a:r>
              <a:rPr lang="en-US" i="1" dirty="0"/>
              <a:t>. </a:t>
            </a:r>
            <a:r>
              <a:rPr lang="en-US" dirty="0"/>
              <a:t>2010;149(3):414-425.  </a:t>
            </a:r>
          </a:p>
          <a:p>
            <a:pPr marL="228600" indent="-228600">
              <a:buAutoNum type="arabicPeriod"/>
            </a:pPr>
            <a:r>
              <a:rPr lang="en-US" dirty="0"/>
              <a:t>Hillmen P et al. </a:t>
            </a:r>
            <a:r>
              <a:rPr lang="en-US" i="1" dirty="0"/>
              <a:t>Am. J. </a:t>
            </a:r>
            <a:r>
              <a:rPr lang="en-US" i="1" dirty="0" err="1"/>
              <a:t>Hematol</a:t>
            </a:r>
            <a:r>
              <a:rPr lang="en-US" i="1" dirty="0"/>
              <a:t>. </a:t>
            </a:r>
            <a:r>
              <a:rPr lang="en-US" dirty="0"/>
              <a:t>2010; 85:553-559. </a:t>
            </a:r>
          </a:p>
          <a:p>
            <a:pPr marL="228600" indent="-228600">
              <a:buAutoNum type="arabicPeriod"/>
            </a:pPr>
            <a:r>
              <a:rPr lang="en-US" dirty="0"/>
              <a:t>International PNH Interest Group. </a:t>
            </a:r>
            <a:r>
              <a:rPr lang="en-US" i="1" dirty="0"/>
              <a:t>Blood</a:t>
            </a:r>
            <a:r>
              <a:rPr lang="en-US" dirty="0"/>
              <a:t>. 2005;106(12):3699-3709. 
Hillmen P et al</a:t>
            </a:r>
            <a:r>
              <a:rPr lang="en-US" i="1" dirty="0"/>
              <a:t>. N </a:t>
            </a:r>
            <a:r>
              <a:rPr lang="en-US" i="1" dirty="0" err="1"/>
              <a:t>Engl</a:t>
            </a:r>
            <a:r>
              <a:rPr lang="en-US" i="1" dirty="0"/>
              <a:t> J Med. </a:t>
            </a:r>
            <a:r>
              <a:rPr lang="en-US" dirty="0"/>
              <a:t>1995;333:1253-8. </a:t>
            </a:r>
          </a:p>
          <a:p>
            <a:pPr marL="228600" indent="-228600">
              <a:buAutoNum type="arabicPeriod"/>
            </a:pPr>
            <a:r>
              <a:rPr lang="en-US" dirty="0"/>
              <a:t>Nishimura J et al. </a:t>
            </a:r>
            <a:r>
              <a:rPr lang="en-US" i="1" dirty="0"/>
              <a:t>Medicine</a:t>
            </a:r>
            <a:r>
              <a:rPr lang="en-US" dirty="0"/>
              <a:t>. 2004;83(3):193-207.</a:t>
            </a:r>
          </a:p>
        </p:txBody>
      </p:sp>
      <p:grpSp>
        <p:nvGrpSpPr>
          <p:cNvPr id="9" name="Group 8">
            <a:extLst>
              <a:ext uri="{FF2B5EF4-FFF2-40B4-BE49-F238E27FC236}">
                <a16:creationId xmlns:a16="http://schemas.microsoft.com/office/drawing/2014/main" id="{36218A21-E111-1B64-2DED-FF5037069441}"/>
              </a:ext>
            </a:extLst>
          </p:cNvPr>
          <p:cNvGrpSpPr/>
          <p:nvPr/>
        </p:nvGrpSpPr>
        <p:grpSpPr>
          <a:xfrm>
            <a:off x="5220586" y="201817"/>
            <a:ext cx="6361814" cy="6533382"/>
            <a:chOff x="5458343" y="886121"/>
            <a:chExt cx="4993511" cy="5138738"/>
          </a:xfrm>
        </p:grpSpPr>
        <p:pic>
          <p:nvPicPr>
            <p:cNvPr id="46084" name="Picture 4" descr="BodyChart_rates_v2"/>
            <p:cNvPicPr>
              <a:picLocks noChangeAspect="1" noChangeArrowheads="1"/>
            </p:cNvPicPr>
            <p:nvPr/>
          </p:nvPicPr>
          <p:blipFill>
            <a:blip r:embed="rId3" cstate="print">
              <a:lum bright="6000" contrast="12000"/>
            </a:blip>
            <a:srcRect l="8096" t="6483" r="504" b="2122"/>
            <a:stretch>
              <a:fillRect/>
            </a:stretch>
          </p:blipFill>
          <p:spPr bwMode="auto">
            <a:xfrm>
              <a:off x="5458343" y="886121"/>
              <a:ext cx="3832225" cy="5138738"/>
            </a:xfrm>
            <a:prstGeom prst="rect">
              <a:avLst/>
            </a:prstGeom>
            <a:noFill/>
            <a:ln w="9525">
              <a:noFill/>
              <a:miter lim="800000"/>
              <a:headEnd/>
              <a:tailEnd/>
            </a:ln>
          </p:spPr>
        </p:pic>
        <p:sp>
          <p:nvSpPr>
            <p:cNvPr id="46091" name="Line 38"/>
            <p:cNvSpPr>
              <a:spLocks noChangeShapeType="1"/>
            </p:cNvSpPr>
            <p:nvPr/>
          </p:nvSpPr>
          <p:spPr bwMode="auto">
            <a:xfrm flipV="1">
              <a:off x="6676070" y="1511597"/>
              <a:ext cx="801573" cy="128558"/>
            </a:xfrm>
            <a:prstGeom prst="line">
              <a:avLst/>
            </a:prstGeom>
            <a:noFill/>
            <a:ln w="28575">
              <a:solidFill>
                <a:srgbClr val="FF0000"/>
              </a:solidFill>
              <a:round/>
              <a:headEnd/>
              <a:tailEnd/>
            </a:ln>
          </p:spPr>
          <p:txBody>
            <a:bodyPr/>
            <a:lstStyle/>
            <a:p>
              <a:endParaRPr lang="en-US"/>
            </a:p>
          </p:txBody>
        </p:sp>
        <p:sp>
          <p:nvSpPr>
            <p:cNvPr id="46092" name="Line 39"/>
            <p:cNvSpPr>
              <a:spLocks noChangeShapeType="1"/>
            </p:cNvSpPr>
            <p:nvPr/>
          </p:nvSpPr>
          <p:spPr bwMode="auto">
            <a:xfrm flipV="1">
              <a:off x="6512021" y="1955506"/>
              <a:ext cx="957997" cy="129953"/>
            </a:xfrm>
            <a:prstGeom prst="line">
              <a:avLst/>
            </a:prstGeom>
            <a:noFill/>
            <a:ln w="28575">
              <a:solidFill>
                <a:srgbClr val="FF0000"/>
              </a:solidFill>
              <a:round/>
              <a:headEnd/>
              <a:tailEnd/>
            </a:ln>
          </p:spPr>
          <p:txBody>
            <a:bodyPr/>
            <a:lstStyle/>
            <a:p>
              <a:endParaRPr lang="en-US"/>
            </a:p>
          </p:txBody>
        </p:sp>
        <p:sp>
          <p:nvSpPr>
            <p:cNvPr id="46093" name="Line 40"/>
            <p:cNvSpPr>
              <a:spLocks noChangeShapeType="1"/>
            </p:cNvSpPr>
            <p:nvPr/>
          </p:nvSpPr>
          <p:spPr bwMode="auto">
            <a:xfrm>
              <a:off x="6876226" y="2249615"/>
              <a:ext cx="601417" cy="46662"/>
            </a:xfrm>
            <a:prstGeom prst="line">
              <a:avLst/>
            </a:prstGeom>
            <a:noFill/>
            <a:ln w="28575">
              <a:solidFill>
                <a:srgbClr val="FF0000"/>
              </a:solidFill>
              <a:round/>
              <a:headEnd/>
              <a:tailEnd/>
            </a:ln>
          </p:spPr>
          <p:txBody>
            <a:bodyPr/>
            <a:lstStyle/>
            <a:p>
              <a:endParaRPr lang="en-US"/>
            </a:p>
          </p:txBody>
        </p:sp>
        <p:sp>
          <p:nvSpPr>
            <p:cNvPr id="46094" name="Line 41"/>
            <p:cNvSpPr>
              <a:spLocks noChangeShapeType="1"/>
            </p:cNvSpPr>
            <p:nvPr/>
          </p:nvSpPr>
          <p:spPr bwMode="auto">
            <a:xfrm flipV="1">
              <a:off x="6962006" y="2700044"/>
              <a:ext cx="500387" cy="39995"/>
            </a:xfrm>
            <a:prstGeom prst="line">
              <a:avLst/>
            </a:prstGeom>
            <a:noFill/>
            <a:ln w="28575">
              <a:solidFill>
                <a:srgbClr val="FF0000"/>
              </a:solidFill>
              <a:round/>
              <a:headEnd/>
              <a:tailEnd/>
            </a:ln>
          </p:spPr>
          <p:txBody>
            <a:bodyPr/>
            <a:lstStyle/>
            <a:p>
              <a:endParaRPr lang="en-US"/>
            </a:p>
          </p:txBody>
        </p:sp>
        <p:sp>
          <p:nvSpPr>
            <p:cNvPr id="46095" name="Line 42"/>
            <p:cNvSpPr>
              <a:spLocks noChangeShapeType="1"/>
            </p:cNvSpPr>
            <p:nvPr/>
          </p:nvSpPr>
          <p:spPr bwMode="auto">
            <a:xfrm>
              <a:off x="6528339" y="2906690"/>
              <a:ext cx="934056" cy="181885"/>
            </a:xfrm>
            <a:prstGeom prst="line">
              <a:avLst/>
            </a:prstGeom>
            <a:noFill/>
            <a:ln w="28575">
              <a:solidFill>
                <a:srgbClr val="FF0000"/>
              </a:solidFill>
              <a:round/>
              <a:headEnd/>
              <a:tailEnd/>
            </a:ln>
          </p:spPr>
          <p:txBody>
            <a:bodyPr/>
            <a:lstStyle/>
            <a:p>
              <a:endParaRPr lang="en-US"/>
            </a:p>
          </p:txBody>
        </p:sp>
        <p:sp>
          <p:nvSpPr>
            <p:cNvPr id="46096" name="Line 44"/>
            <p:cNvSpPr>
              <a:spLocks noChangeShapeType="1"/>
            </p:cNvSpPr>
            <p:nvPr/>
          </p:nvSpPr>
          <p:spPr bwMode="auto">
            <a:xfrm>
              <a:off x="6852397" y="3378069"/>
              <a:ext cx="609996" cy="99037"/>
            </a:xfrm>
            <a:prstGeom prst="line">
              <a:avLst/>
            </a:prstGeom>
            <a:noFill/>
            <a:ln w="28575">
              <a:solidFill>
                <a:srgbClr val="FF0000"/>
              </a:solidFill>
              <a:round/>
              <a:headEnd/>
              <a:tailEnd/>
            </a:ln>
          </p:spPr>
          <p:txBody>
            <a:bodyPr/>
            <a:lstStyle/>
            <a:p>
              <a:endParaRPr lang="en-US"/>
            </a:p>
          </p:txBody>
        </p:sp>
        <p:sp>
          <p:nvSpPr>
            <p:cNvPr id="46097" name="Line 45"/>
            <p:cNvSpPr>
              <a:spLocks noChangeShapeType="1"/>
            </p:cNvSpPr>
            <p:nvPr/>
          </p:nvSpPr>
          <p:spPr bwMode="auto">
            <a:xfrm>
              <a:off x="6637946" y="3549478"/>
              <a:ext cx="816823" cy="316158"/>
            </a:xfrm>
            <a:prstGeom prst="line">
              <a:avLst/>
            </a:prstGeom>
            <a:noFill/>
            <a:ln w="28575">
              <a:solidFill>
                <a:srgbClr val="FF0000"/>
              </a:solidFill>
              <a:round/>
              <a:headEnd/>
              <a:tailEnd/>
            </a:ln>
          </p:spPr>
          <p:txBody>
            <a:bodyPr/>
            <a:lstStyle/>
            <a:p>
              <a:endParaRPr lang="en-US"/>
            </a:p>
          </p:txBody>
        </p:sp>
        <p:sp>
          <p:nvSpPr>
            <p:cNvPr id="46098" name="Line 46"/>
            <p:cNvSpPr>
              <a:spLocks noChangeShapeType="1"/>
            </p:cNvSpPr>
            <p:nvPr/>
          </p:nvSpPr>
          <p:spPr bwMode="auto">
            <a:xfrm>
              <a:off x="6496568" y="3967698"/>
              <a:ext cx="973451" cy="309324"/>
            </a:xfrm>
            <a:prstGeom prst="line">
              <a:avLst/>
            </a:prstGeom>
            <a:noFill/>
            <a:ln w="28575">
              <a:solidFill>
                <a:srgbClr val="FF0000"/>
              </a:solidFill>
              <a:round/>
              <a:headEnd/>
              <a:tailEnd/>
            </a:ln>
          </p:spPr>
          <p:txBody>
            <a:bodyPr/>
            <a:lstStyle/>
            <a:p>
              <a:endParaRPr lang="en-US"/>
            </a:p>
          </p:txBody>
        </p:sp>
        <p:sp>
          <p:nvSpPr>
            <p:cNvPr id="39963" name="Text Box 6"/>
            <p:cNvSpPr txBox="1">
              <a:spLocks noChangeArrowheads="1"/>
            </p:cNvSpPr>
            <p:nvPr/>
          </p:nvSpPr>
          <p:spPr bwMode="auto">
            <a:xfrm>
              <a:off x="7445893" y="1332209"/>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41% </a:t>
              </a:r>
              <a:r>
                <a:rPr lang="en-US" sz="1600" b="1" dirty="0">
                  <a:solidFill>
                    <a:schemeClr val="bg2"/>
                  </a:solidFill>
                  <a:latin typeface="Arial" charset="0"/>
                </a:rPr>
                <a:t>Dysphagia</a:t>
              </a:r>
              <a:r>
                <a:rPr lang="en-US" sz="1600" b="1" baseline="30000" dirty="0">
                  <a:solidFill>
                    <a:schemeClr val="bg2"/>
                  </a:solidFill>
                  <a:latin typeface="Arial" charset="0"/>
                </a:rPr>
                <a:t>1</a:t>
              </a:r>
            </a:p>
          </p:txBody>
        </p:sp>
        <p:sp>
          <p:nvSpPr>
            <p:cNvPr id="39964" name="Text Box 7"/>
            <p:cNvSpPr txBox="1">
              <a:spLocks noChangeArrowheads="1"/>
            </p:cNvSpPr>
            <p:nvPr/>
          </p:nvSpPr>
          <p:spPr bwMode="auto">
            <a:xfrm>
              <a:off x="7445893" y="1735434"/>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47% </a:t>
              </a:r>
              <a:r>
                <a:rPr lang="en-US" sz="1600" b="1" dirty="0">
                  <a:solidFill>
                    <a:schemeClr val="bg2"/>
                  </a:solidFill>
                  <a:latin typeface="Arial" charset="0"/>
                </a:rPr>
                <a:t>Pulmonary Hypertension</a:t>
              </a:r>
              <a:r>
                <a:rPr lang="en-US" sz="1600" b="1" baseline="30000" dirty="0">
                  <a:solidFill>
                    <a:schemeClr val="bg2"/>
                  </a:solidFill>
                  <a:latin typeface="Arial" charset="0"/>
                </a:rPr>
                <a:t>2</a:t>
              </a:r>
            </a:p>
          </p:txBody>
        </p:sp>
        <p:sp>
          <p:nvSpPr>
            <p:cNvPr id="39965" name="Text Box 8"/>
            <p:cNvSpPr txBox="1">
              <a:spLocks noChangeArrowheads="1"/>
            </p:cNvSpPr>
            <p:nvPr/>
          </p:nvSpPr>
          <p:spPr bwMode="auto">
            <a:xfrm>
              <a:off x="7445893" y="2137071"/>
              <a:ext cx="2989461" cy="322263"/>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66% </a:t>
              </a:r>
              <a:r>
                <a:rPr lang="en-US" sz="1600" b="1" dirty="0">
                  <a:solidFill>
                    <a:schemeClr val="bg2"/>
                  </a:solidFill>
                  <a:latin typeface="Arial" charset="0"/>
                </a:rPr>
                <a:t>Dyspnea</a:t>
              </a:r>
              <a:r>
                <a:rPr lang="en-US" sz="1600" b="1" baseline="30000" dirty="0">
                  <a:solidFill>
                    <a:schemeClr val="bg2"/>
                  </a:solidFill>
                  <a:latin typeface="Arial" charset="0"/>
                </a:rPr>
                <a:t>1</a:t>
              </a:r>
              <a:endParaRPr lang="en-US" sz="1600" b="1" dirty="0">
                <a:solidFill>
                  <a:schemeClr val="bg2"/>
                </a:solidFill>
                <a:latin typeface="Arial" charset="0"/>
              </a:endParaRPr>
            </a:p>
          </p:txBody>
        </p:sp>
        <p:sp>
          <p:nvSpPr>
            <p:cNvPr id="39966" name="Text Box 9"/>
            <p:cNvSpPr txBox="1">
              <a:spLocks noChangeArrowheads="1"/>
            </p:cNvSpPr>
            <p:nvPr/>
          </p:nvSpPr>
          <p:spPr bwMode="auto">
            <a:xfrm>
              <a:off x="7445893" y="2540296"/>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57% </a:t>
              </a:r>
              <a:r>
                <a:rPr lang="en-US" sz="1600" b="1" dirty="0">
                  <a:solidFill>
                    <a:schemeClr val="bg2"/>
                  </a:solidFill>
                  <a:latin typeface="Arial" charset="0"/>
                </a:rPr>
                <a:t>Abdominal Pain</a:t>
              </a:r>
              <a:r>
                <a:rPr lang="en-US" sz="1600" b="1" baseline="30000" dirty="0">
                  <a:solidFill>
                    <a:schemeClr val="bg2"/>
                  </a:solidFill>
                  <a:latin typeface="Arial" charset="0"/>
                </a:rPr>
                <a:t>1</a:t>
              </a:r>
              <a:endParaRPr lang="en-US" sz="1600" b="1" dirty="0">
                <a:solidFill>
                  <a:schemeClr val="bg2"/>
                </a:solidFill>
                <a:latin typeface="Arial" charset="0"/>
              </a:endParaRPr>
            </a:p>
          </p:txBody>
        </p:sp>
        <p:sp>
          <p:nvSpPr>
            <p:cNvPr id="39967" name="Text Box 10"/>
            <p:cNvSpPr txBox="1">
              <a:spLocks noChangeArrowheads="1"/>
            </p:cNvSpPr>
            <p:nvPr/>
          </p:nvSpPr>
          <p:spPr bwMode="auto">
            <a:xfrm>
              <a:off x="7445893" y="2941934"/>
              <a:ext cx="2989461" cy="322262"/>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64% </a:t>
              </a:r>
              <a:r>
                <a:rPr lang="en-US" sz="1600" b="1" dirty="0">
                  <a:solidFill>
                    <a:schemeClr val="bg2"/>
                  </a:solidFill>
                  <a:latin typeface="Arial" charset="0"/>
                </a:rPr>
                <a:t>Chronic Renal Insufficiency</a:t>
              </a:r>
              <a:r>
                <a:rPr lang="en-US" sz="1600" b="1" baseline="30000" dirty="0">
                  <a:solidFill>
                    <a:schemeClr val="bg2"/>
                  </a:solidFill>
                  <a:latin typeface="Arial" charset="0"/>
                </a:rPr>
                <a:t>3</a:t>
              </a:r>
            </a:p>
          </p:txBody>
        </p:sp>
        <p:sp>
          <p:nvSpPr>
            <p:cNvPr id="39968" name="Text Box 11"/>
            <p:cNvSpPr txBox="1">
              <a:spLocks noChangeArrowheads="1"/>
            </p:cNvSpPr>
            <p:nvPr/>
          </p:nvSpPr>
          <p:spPr bwMode="auto">
            <a:xfrm>
              <a:off x="7445893" y="3346746"/>
              <a:ext cx="2989461" cy="322263"/>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47% </a:t>
              </a:r>
              <a:r>
                <a:rPr lang="en-US" sz="1600" b="1" dirty="0">
                  <a:solidFill>
                    <a:schemeClr val="bg2"/>
                  </a:solidFill>
                  <a:latin typeface="Arial" charset="0"/>
                </a:rPr>
                <a:t>Erectile dysfunction</a:t>
              </a:r>
              <a:r>
                <a:rPr lang="en-US" sz="1600" b="1" baseline="30000" dirty="0">
                  <a:solidFill>
                    <a:schemeClr val="bg2"/>
                  </a:solidFill>
                  <a:latin typeface="Arial" charset="0"/>
                </a:rPr>
                <a:t>1</a:t>
              </a:r>
              <a:endParaRPr lang="en-US" sz="1600" b="1" dirty="0">
                <a:solidFill>
                  <a:schemeClr val="bg2"/>
                </a:solidFill>
                <a:latin typeface="Arial" charset="0"/>
              </a:endParaRPr>
            </a:p>
          </p:txBody>
        </p:sp>
        <p:sp>
          <p:nvSpPr>
            <p:cNvPr id="39969" name="Text Box 12"/>
            <p:cNvSpPr txBox="1">
              <a:spLocks noChangeArrowheads="1"/>
            </p:cNvSpPr>
            <p:nvPr/>
          </p:nvSpPr>
          <p:spPr bwMode="auto">
            <a:xfrm>
              <a:off x="7445893" y="3749971"/>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26% </a:t>
              </a:r>
              <a:r>
                <a:rPr lang="en-US" sz="1600" b="1" dirty="0">
                  <a:solidFill>
                    <a:schemeClr val="bg2"/>
                  </a:solidFill>
                  <a:latin typeface="Arial" charset="0"/>
                </a:rPr>
                <a:t>Hemoglobinuria</a:t>
              </a:r>
              <a:r>
                <a:rPr lang="en-US" sz="1600" b="1" baseline="30000" dirty="0">
                  <a:solidFill>
                    <a:schemeClr val="bg2"/>
                  </a:solidFill>
                  <a:latin typeface="Arial" charset="0"/>
                </a:rPr>
                <a:t>4</a:t>
              </a:r>
            </a:p>
          </p:txBody>
        </p:sp>
        <p:sp>
          <p:nvSpPr>
            <p:cNvPr id="39970" name="Text Box 13"/>
            <p:cNvSpPr txBox="1">
              <a:spLocks noChangeArrowheads="1"/>
            </p:cNvSpPr>
            <p:nvPr/>
          </p:nvSpPr>
          <p:spPr bwMode="auto">
            <a:xfrm>
              <a:off x="7445893" y="4151609"/>
              <a:ext cx="2989461" cy="322262"/>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39% </a:t>
              </a:r>
              <a:r>
                <a:rPr lang="en-US" sz="1600" b="1" dirty="0">
                  <a:solidFill>
                    <a:schemeClr val="bg2"/>
                  </a:solidFill>
                  <a:latin typeface="Arial" charset="0"/>
                </a:rPr>
                <a:t>Thrombosis</a:t>
              </a:r>
              <a:r>
                <a:rPr lang="en-US" sz="1600" b="1" baseline="30000" dirty="0">
                  <a:solidFill>
                    <a:schemeClr val="bg2"/>
                  </a:solidFill>
                  <a:latin typeface="Arial" charset="0"/>
                </a:rPr>
                <a:t>5</a:t>
              </a:r>
            </a:p>
          </p:txBody>
        </p:sp>
        <p:sp>
          <p:nvSpPr>
            <p:cNvPr id="39971" name="Text Box 14"/>
            <p:cNvSpPr txBox="1">
              <a:spLocks noChangeArrowheads="1"/>
            </p:cNvSpPr>
            <p:nvPr/>
          </p:nvSpPr>
          <p:spPr bwMode="auto">
            <a:xfrm>
              <a:off x="7445893" y="4554834"/>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88% </a:t>
              </a:r>
              <a:r>
                <a:rPr lang="en-US" sz="1600" b="1" dirty="0">
                  <a:solidFill>
                    <a:schemeClr val="bg2"/>
                  </a:solidFill>
                  <a:latin typeface="Arial" charset="0"/>
                </a:rPr>
                <a:t>Anemia</a:t>
              </a:r>
              <a:r>
                <a:rPr lang="en-US" sz="1600" b="1" baseline="30000" dirty="0">
                  <a:solidFill>
                    <a:schemeClr val="bg2"/>
                  </a:solidFill>
                  <a:latin typeface="Arial" charset="0"/>
                </a:rPr>
                <a:t>6</a:t>
              </a:r>
            </a:p>
          </p:txBody>
        </p:sp>
        <p:sp>
          <p:nvSpPr>
            <p:cNvPr id="39972" name="Text Box 15"/>
            <p:cNvSpPr txBox="1">
              <a:spLocks noChangeArrowheads="1"/>
            </p:cNvSpPr>
            <p:nvPr/>
          </p:nvSpPr>
          <p:spPr bwMode="auto">
            <a:xfrm>
              <a:off x="7445893" y="4959646"/>
              <a:ext cx="2989461" cy="320675"/>
            </a:xfrm>
            <a:prstGeom prst="rect">
              <a:avLst/>
            </a:prstGeom>
            <a:solidFill>
              <a:schemeClr val="tx2">
                <a:lumMod val="50000"/>
              </a:schemeClr>
            </a:solidFill>
            <a:ln w="9525" algn="ctr">
              <a:solidFill>
                <a:srgbClr val="CACDD9"/>
              </a:solidFill>
              <a:miter lim="800000"/>
              <a:headEnd/>
              <a:tailEnd/>
            </a:ln>
            <a:effectLst/>
          </p:spPr>
          <p:txBody>
            <a:bodyPr wrap="none" anchor="ctr"/>
            <a:lstStyle/>
            <a:p>
              <a:pPr>
                <a:defRPr/>
              </a:pPr>
              <a:r>
                <a:rPr lang="en-US" sz="1600" b="1" dirty="0">
                  <a:solidFill>
                    <a:srgbClr val="FF0000"/>
                  </a:solidFill>
                  <a:latin typeface="Arial" charset="0"/>
                </a:rPr>
                <a:t>96% </a:t>
              </a:r>
              <a:r>
                <a:rPr lang="en-US" sz="1600" b="1" dirty="0">
                  <a:solidFill>
                    <a:schemeClr val="bg2"/>
                  </a:solidFill>
                  <a:latin typeface="Arial" charset="0"/>
                </a:rPr>
                <a:t>Fatigue, Impaired QoL</a:t>
              </a:r>
              <a:r>
                <a:rPr lang="en-US" sz="1600" b="1" baseline="30000" dirty="0">
                  <a:solidFill>
                    <a:schemeClr val="bg2"/>
                  </a:solidFill>
                  <a:latin typeface="Arial" charset="0"/>
                </a:rPr>
                <a:t>1</a:t>
              </a:r>
              <a:endParaRPr lang="en-US" sz="1600" b="1" dirty="0">
                <a:solidFill>
                  <a:schemeClr val="bg2"/>
                </a:solidFill>
                <a:latin typeface="Arial" charset="0"/>
              </a:endParaRPr>
            </a:p>
          </p:txBody>
        </p:sp>
        <p:sp>
          <p:nvSpPr>
            <p:cNvPr id="39954" name="Rectangle 18"/>
            <p:cNvSpPr>
              <a:spLocks noChangeArrowheads="1"/>
            </p:cNvSpPr>
            <p:nvPr/>
          </p:nvSpPr>
          <p:spPr bwMode="auto">
            <a:xfrm>
              <a:off x="7462393" y="886527"/>
              <a:ext cx="2989461" cy="36512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1600" b="1" dirty="0">
                  <a:solidFill>
                    <a:schemeClr val="bg1"/>
                  </a:solidFill>
                  <a:effectLst>
                    <a:outerShdw blurRad="38100" dist="38100" dir="2700000" algn="tl">
                      <a:srgbClr val="000000"/>
                    </a:outerShdw>
                  </a:effectLst>
                  <a:latin typeface="Arial" charset="0"/>
                </a:rPr>
                <a:t>PNH Symptom Incidence Rate (%)</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67</TotalTime>
  <Words>939</Words>
  <Application>Microsoft Office PowerPoint</Application>
  <PresentationFormat>Widescreen</PresentationFormat>
  <Paragraphs>108</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Lucida Sans Unicode</vt:lpstr>
      <vt:lpstr>Wingdings</vt:lpstr>
      <vt:lpstr>Hem-Onc 22</vt:lpstr>
      <vt:lpstr>PNH – What Is It and How Does It Affect Patients?</vt:lpstr>
      <vt:lpstr>Disclaimer</vt:lpstr>
      <vt:lpstr>Paroxysmal Nocturnal Hemoglobinuria</vt:lpstr>
      <vt:lpstr>Genesis of PNH </vt:lpstr>
      <vt:lpstr>PNH</vt:lpstr>
      <vt:lpstr>Key PNH Considerations:</vt:lpstr>
      <vt:lpstr>PNH: Anemia</vt:lpstr>
      <vt:lpstr>Consequences of Chronic Hemolysis and Free Hemoglobin</vt:lpstr>
      <vt:lpstr>Common Symptoms in Patients With PNH</vt:lpstr>
      <vt:lpstr>Laboratory Findings in PNH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PNH – What Is It and How Does It Affect Patients?</dc:title>
  <dc:creator/>
  <cp:lastModifiedBy>Jeffrey Knapp</cp:lastModifiedBy>
  <cp:revision>6</cp:revision>
  <dcterms:created xsi:type="dcterms:W3CDTF">2022-07-25T13:47:45Z</dcterms:created>
  <dcterms:modified xsi:type="dcterms:W3CDTF">2022-08-03T14:41:21Z</dcterms:modified>
</cp:coreProperties>
</file>