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3"/>
  </p:notesMasterIdLst>
  <p:sldIdLst>
    <p:sldId id="257" r:id="rId2"/>
    <p:sldId id="256" r:id="rId3"/>
    <p:sldId id="330" r:id="rId4"/>
    <p:sldId id="331" r:id="rId5"/>
    <p:sldId id="5345" r:id="rId6"/>
    <p:sldId id="287" r:id="rId7"/>
    <p:sldId id="305" r:id="rId8"/>
    <p:sldId id="258" r:id="rId9"/>
    <p:sldId id="295" r:id="rId10"/>
    <p:sldId id="270" r:id="rId11"/>
    <p:sldId id="32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E3583-4077-4AE0-BE1B-995AC0A18630}" v="1" dt="2022-12-20T18:31:00.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56" autoAdjust="0"/>
    <p:restoredTop sz="93353" autoAdjust="0"/>
  </p:normalViewPr>
  <p:slideViewPr>
    <p:cSldViewPr snapToGrid="0">
      <p:cViewPr varScale="1">
        <p:scale>
          <a:sx n="83" d="100"/>
          <a:sy n="83" d="100"/>
        </p:scale>
        <p:origin x="948" y="96"/>
      </p:cViewPr>
      <p:guideLst>
        <p:guide orient="horz" pos="408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B9558-0D45-7646-9508-00356BABC8A1}" type="doc">
      <dgm:prSet loTypeId="urn:microsoft.com/office/officeart/2005/8/layout/venn1" loCatId="" qsTypeId="urn:microsoft.com/office/officeart/2005/8/quickstyle/simple1" qsCatId="simple" csTypeId="urn:microsoft.com/office/officeart/2005/8/colors/accent1_2" csCatId="accent1" phldr="1"/>
      <dgm:spPr/>
    </dgm:pt>
    <dgm:pt modelId="{3C454170-7A46-854D-AAAB-8393725367FD}">
      <dgm:prSet phldrT="[Text]"/>
      <dgm:spPr/>
      <dgm:t>
        <a:bodyPr/>
        <a:lstStyle/>
        <a:p>
          <a:r>
            <a:rPr lang="en-US" dirty="0"/>
            <a:t>Polyarticular arthritis</a:t>
          </a:r>
        </a:p>
      </dgm:t>
    </dgm:pt>
    <dgm:pt modelId="{A921EFB8-F56F-8840-9D61-7BBBBDCDBD9F}" type="parTrans" cxnId="{7E2121C8-AED8-224F-A217-0C9E53182AE3}">
      <dgm:prSet/>
      <dgm:spPr/>
      <dgm:t>
        <a:bodyPr/>
        <a:lstStyle/>
        <a:p>
          <a:endParaRPr lang="en-US"/>
        </a:p>
      </dgm:t>
    </dgm:pt>
    <dgm:pt modelId="{C3CFCD3B-D674-CC47-9102-AD74E0B47BC2}" type="sibTrans" cxnId="{7E2121C8-AED8-224F-A217-0C9E53182AE3}">
      <dgm:prSet/>
      <dgm:spPr/>
      <dgm:t>
        <a:bodyPr/>
        <a:lstStyle/>
        <a:p>
          <a:endParaRPr lang="en-US"/>
        </a:p>
      </dgm:t>
    </dgm:pt>
    <dgm:pt modelId="{D6A1D3C1-4043-9549-AAA4-A32FBD5FE312}">
      <dgm:prSet phldrT="[Text]"/>
      <dgm:spPr/>
      <dgm:t>
        <a:bodyPr/>
        <a:lstStyle/>
        <a:p>
          <a:r>
            <a:rPr lang="en-US" dirty="0"/>
            <a:t>Hoarse voice</a:t>
          </a:r>
        </a:p>
      </dgm:t>
    </dgm:pt>
    <dgm:pt modelId="{0A0E5D25-ADD3-B942-90D3-49696B66E2DB}" type="parTrans" cxnId="{0D4ED6CA-BB8F-5B41-A748-7241F0477A3B}">
      <dgm:prSet/>
      <dgm:spPr/>
      <dgm:t>
        <a:bodyPr/>
        <a:lstStyle/>
        <a:p>
          <a:endParaRPr lang="en-US"/>
        </a:p>
      </dgm:t>
    </dgm:pt>
    <dgm:pt modelId="{6C4D170F-8ADD-374B-B422-09BAEAE0FDEF}" type="sibTrans" cxnId="{0D4ED6CA-BB8F-5B41-A748-7241F0477A3B}">
      <dgm:prSet/>
      <dgm:spPr/>
      <dgm:t>
        <a:bodyPr/>
        <a:lstStyle/>
        <a:p>
          <a:endParaRPr lang="en-US"/>
        </a:p>
      </dgm:t>
    </dgm:pt>
    <dgm:pt modelId="{C101B009-A4EC-9A44-8BAB-11C263272585}">
      <dgm:prSet phldrT="[Text]"/>
      <dgm:spPr/>
      <dgm:t>
        <a:bodyPr/>
        <a:lstStyle/>
        <a:p>
          <a:r>
            <a:rPr lang="en-US" dirty="0"/>
            <a:t>Subcutaneous nodules</a:t>
          </a:r>
        </a:p>
      </dgm:t>
    </dgm:pt>
    <dgm:pt modelId="{190A7E74-86BA-2D48-9229-28DEEB87A15A}" type="parTrans" cxnId="{C139C849-1649-6148-81D5-52401466EE95}">
      <dgm:prSet/>
      <dgm:spPr/>
      <dgm:t>
        <a:bodyPr/>
        <a:lstStyle/>
        <a:p>
          <a:endParaRPr lang="en-US"/>
        </a:p>
      </dgm:t>
    </dgm:pt>
    <dgm:pt modelId="{C5B3AA6B-7D90-3445-8B05-58AFBF9E4790}" type="sibTrans" cxnId="{C139C849-1649-6148-81D5-52401466EE95}">
      <dgm:prSet/>
      <dgm:spPr/>
      <dgm:t>
        <a:bodyPr/>
        <a:lstStyle/>
        <a:p>
          <a:endParaRPr lang="en-US"/>
        </a:p>
      </dgm:t>
    </dgm:pt>
    <dgm:pt modelId="{FDB5BB94-B22C-F84F-B10F-8C43BF14F9B6}" type="pres">
      <dgm:prSet presAssocID="{003B9558-0D45-7646-9508-00356BABC8A1}" presName="compositeShape" presStyleCnt="0">
        <dgm:presLayoutVars>
          <dgm:chMax val="7"/>
          <dgm:dir/>
          <dgm:resizeHandles val="exact"/>
        </dgm:presLayoutVars>
      </dgm:prSet>
      <dgm:spPr/>
    </dgm:pt>
    <dgm:pt modelId="{36ED0695-843F-5E4C-B9F3-EA31F032223A}" type="pres">
      <dgm:prSet presAssocID="{3C454170-7A46-854D-AAAB-8393725367FD}" presName="circ1" presStyleLbl="vennNode1" presStyleIdx="0" presStyleCnt="3"/>
      <dgm:spPr/>
    </dgm:pt>
    <dgm:pt modelId="{8E8AD72E-3908-1D41-97EB-5E205A8DD1A2}" type="pres">
      <dgm:prSet presAssocID="{3C454170-7A46-854D-AAAB-8393725367FD}" presName="circ1Tx" presStyleLbl="revTx" presStyleIdx="0" presStyleCnt="0">
        <dgm:presLayoutVars>
          <dgm:chMax val="0"/>
          <dgm:chPref val="0"/>
          <dgm:bulletEnabled val="1"/>
        </dgm:presLayoutVars>
      </dgm:prSet>
      <dgm:spPr/>
    </dgm:pt>
    <dgm:pt modelId="{B95E8C92-336D-A749-B6E6-96F0B54C41E1}" type="pres">
      <dgm:prSet presAssocID="{D6A1D3C1-4043-9549-AAA4-A32FBD5FE312}" presName="circ2" presStyleLbl="vennNode1" presStyleIdx="1" presStyleCnt="3"/>
      <dgm:spPr/>
    </dgm:pt>
    <dgm:pt modelId="{E4992B0E-1EEB-6943-BB35-32A34E39903D}" type="pres">
      <dgm:prSet presAssocID="{D6A1D3C1-4043-9549-AAA4-A32FBD5FE312}" presName="circ2Tx" presStyleLbl="revTx" presStyleIdx="0" presStyleCnt="0">
        <dgm:presLayoutVars>
          <dgm:chMax val="0"/>
          <dgm:chPref val="0"/>
          <dgm:bulletEnabled val="1"/>
        </dgm:presLayoutVars>
      </dgm:prSet>
      <dgm:spPr/>
    </dgm:pt>
    <dgm:pt modelId="{3D9155E4-039B-9941-933C-21FAFAE18443}" type="pres">
      <dgm:prSet presAssocID="{C101B009-A4EC-9A44-8BAB-11C263272585}" presName="circ3" presStyleLbl="vennNode1" presStyleIdx="2" presStyleCnt="3"/>
      <dgm:spPr/>
    </dgm:pt>
    <dgm:pt modelId="{01EF0661-A574-3A44-A079-F46F70366EC5}" type="pres">
      <dgm:prSet presAssocID="{C101B009-A4EC-9A44-8BAB-11C263272585}" presName="circ3Tx" presStyleLbl="revTx" presStyleIdx="0" presStyleCnt="0">
        <dgm:presLayoutVars>
          <dgm:chMax val="0"/>
          <dgm:chPref val="0"/>
          <dgm:bulletEnabled val="1"/>
        </dgm:presLayoutVars>
      </dgm:prSet>
      <dgm:spPr/>
    </dgm:pt>
  </dgm:ptLst>
  <dgm:cxnLst>
    <dgm:cxn modelId="{D94B3714-2A12-BD4D-9B65-A2A59FB928F7}" type="presOf" srcId="{C101B009-A4EC-9A44-8BAB-11C263272585}" destId="{01EF0661-A574-3A44-A079-F46F70366EC5}" srcOrd="1" destOrd="0" presId="urn:microsoft.com/office/officeart/2005/8/layout/venn1"/>
    <dgm:cxn modelId="{58315C3A-E280-F049-8591-E3D39A1B7C16}" type="presOf" srcId="{3C454170-7A46-854D-AAAB-8393725367FD}" destId="{36ED0695-843F-5E4C-B9F3-EA31F032223A}" srcOrd="0" destOrd="0" presId="urn:microsoft.com/office/officeart/2005/8/layout/venn1"/>
    <dgm:cxn modelId="{2A9E145C-CE33-8942-9CA9-2565A605850B}" type="presOf" srcId="{3C454170-7A46-854D-AAAB-8393725367FD}" destId="{8E8AD72E-3908-1D41-97EB-5E205A8DD1A2}" srcOrd="1" destOrd="0" presId="urn:microsoft.com/office/officeart/2005/8/layout/venn1"/>
    <dgm:cxn modelId="{C139C849-1649-6148-81D5-52401466EE95}" srcId="{003B9558-0D45-7646-9508-00356BABC8A1}" destId="{C101B009-A4EC-9A44-8BAB-11C263272585}" srcOrd="2" destOrd="0" parTransId="{190A7E74-86BA-2D48-9229-28DEEB87A15A}" sibTransId="{C5B3AA6B-7D90-3445-8B05-58AFBF9E4790}"/>
    <dgm:cxn modelId="{08C8585A-860E-6C46-8AAE-D82773DABDE4}" type="presOf" srcId="{003B9558-0D45-7646-9508-00356BABC8A1}" destId="{FDB5BB94-B22C-F84F-B10F-8C43BF14F9B6}" srcOrd="0" destOrd="0" presId="urn:microsoft.com/office/officeart/2005/8/layout/venn1"/>
    <dgm:cxn modelId="{2E7095AE-A6A9-DB4B-B226-08E953742CE3}" type="presOf" srcId="{C101B009-A4EC-9A44-8BAB-11C263272585}" destId="{3D9155E4-039B-9941-933C-21FAFAE18443}" srcOrd="0" destOrd="0" presId="urn:microsoft.com/office/officeart/2005/8/layout/venn1"/>
    <dgm:cxn modelId="{7E2121C8-AED8-224F-A217-0C9E53182AE3}" srcId="{003B9558-0D45-7646-9508-00356BABC8A1}" destId="{3C454170-7A46-854D-AAAB-8393725367FD}" srcOrd="0" destOrd="0" parTransId="{A921EFB8-F56F-8840-9D61-7BBBBDCDBD9F}" sibTransId="{C3CFCD3B-D674-CC47-9102-AD74E0B47BC2}"/>
    <dgm:cxn modelId="{0D4ED6CA-BB8F-5B41-A748-7241F0477A3B}" srcId="{003B9558-0D45-7646-9508-00356BABC8A1}" destId="{D6A1D3C1-4043-9549-AAA4-A32FBD5FE312}" srcOrd="1" destOrd="0" parTransId="{0A0E5D25-ADD3-B942-90D3-49696B66E2DB}" sibTransId="{6C4D170F-8ADD-374B-B422-09BAEAE0FDEF}"/>
    <dgm:cxn modelId="{F3B84CD4-1CFB-5E4B-BE1E-D281DD46D532}" type="presOf" srcId="{D6A1D3C1-4043-9549-AAA4-A32FBD5FE312}" destId="{E4992B0E-1EEB-6943-BB35-32A34E39903D}" srcOrd="1" destOrd="0" presId="urn:microsoft.com/office/officeart/2005/8/layout/venn1"/>
    <dgm:cxn modelId="{F2382EE9-4D53-CA4F-B388-3E8A627A5BCC}" type="presOf" srcId="{D6A1D3C1-4043-9549-AAA4-A32FBD5FE312}" destId="{B95E8C92-336D-A749-B6E6-96F0B54C41E1}" srcOrd="0" destOrd="0" presId="urn:microsoft.com/office/officeart/2005/8/layout/venn1"/>
    <dgm:cxn modelId="{4903CAC3-A90F-654C-AD32-F8D3CE15B65D}" type="presParOf" srcId="{FDB5BB94-B22C-F84F-B10F-8C43BF14F9B6}" destId="{36ED0695-843F-5E4C-B9F3-EA31F032223A}" srcOrd="0" destOrd="0" presId="urn:microsoft.com/office/officeart/2005/8/layout/venn1"/>
    <dgm:cxn modelId="{2B149AB6-4660-2E4A-ADDE-2B4B1ED1C540}" type="presParOf" srcId="{FDB5BB94-B22C-F84F-B10F-8C43BF14F9B6}" destId="{8E8AD72E-3908-1D41-97EB-5E205A8DD1A2}" srcOrd="1" destOrd="0" presId="urn:microsoft.com/office/officeart/2005/8/layout/venn1"/>
    <dgm:cxn modelId="{4DF29900-9C3D-FC42-88CF-6593E0F2DD48}" type="presParOf" srcId="{FDB5BB94-B22C-F84F-B10F-8C43BF14F9B6}" destId="{B95E8C92-336D-A749-B6E6-96F0B54C41E1}" srcOrd="2" destOrd="0" presId="urn:microsoft.com/office/officeart/2005/8/layout/venn1"/>
    <dgm:cxn modelId="{1A2C9FD1-7BC8-6843-932E-F75DD7B6B6D6}" type="presParOf" srcId="{FDB5BB94-B22C-F84F-B10F-8C43BF14F9B6}" destId="{E4992B0E-1EEB-6943-BB35-32A34E39903D}" srcOrd="3" destOrd="0" presId="urn:microsoft.com/office/officeart/2005/8/layout/venn1"/>
    <dgm:cxn modelId="{A054424D-45F6-F048-AFFF-BE632A935D54}" type="presParOf" srcId="{FDB5BB94-B22C-F84F-B10F-8C43BF14F9B6}" destId="{3D9155E4-039B-9941-933C-21FAFAE18443}" srcOrd="4" destOrd="0" presId="urn:microsoft.com/office/officeart/2005/8/layout/venn1"/>
    <dgm:cxn modelId="{80F28F7D-4080-7542-BE45-F71422B9F831}" type="presParOf" srcId="{FDB5BB94-B22C-F84F-B10F-8C43BF14F9B6}" destId="{01EF0661-A574-3A44-A079-F46F70366EC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D0695-843F-5E4C-B9F3-EA31F032223A}">
      <dsp:nvSpPr>
        <dsp:cNvPr id="0" name=""/>
        <dsp:cNvSpPr/>
      </dsp:nvSpPr>
      <dsp:spPr>
        <a:xfrm>
          <a:off x="2260874" y="62802"/>
          <a:ext cx="3014500" cy="30145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Polyarticular arthritis</a:t>
          </a:r>
        </a:p>
      </dsp:txBody>
      <dsp:txXfrm>
        <a:off x="2662808" y="590339"/>
        <a:ext cx="2210633" cy="1356525"/>
      </dsp:txXfrm>
    </dsp:sp>
    <dsp:sp modelId="{B95E8C92-336D-A749-B6E6-96F0B54C41E1}">
      <dsp:nvSpPr>
        <dsp:cNvPr id="0" name=""/>
        <dsp:cNvSpPr/>
      </dsp:nvSpPr>
      <dsp:spPr>
        <a:xfrm>
          <a:off x="3348607" y="1946864"/>
          <a:ext cx="3014500" cy="30145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Hoarse voice</a:t>
          </a:r>
        </a:p>
      </dsp:txBody>
      <dsp:txXfrm>
        <a:off x="4270541" y="2725610"/>
        <a:ext cx="1808700" cy="1657975"/>
      </dsp:txXfrm>
    </dsp:sp>
    <dsp:sp modelId="{3D9155E4-039B-9941-933C-21FAFAE18443}">
      <dsp:nvSpPr>
        <dsp:cNvPr id="0" name=""/>
        <dsp:cNvSpPr/>
      </dsp:nvSpPr>
      <dsp:spPr>
        <a:xfrm>
          <a:off x="1173142" y="1946864"/>
          <a:ext cx="3014500" cy="30145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Subcutaneous nodules</a:t>
          </a:r>
        </a:p>
      </dsp:txBody>
      <dsp:txXfrm>
        <a:off x="1457008" y="2725610"/>
        <a:ext cx="1808700" cy="16579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9BC7A-BB4B-4968-AA34-6F92F657B56F}"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1CCF-1001-4D52-BCF3-658308EC8578}" type="slidenum">
              <a:rPr lang="en-US" smtClean="0"/>
              <a:t>‹#›</a:t>
            </a:fld>
            <a:endParaRPr lang="en-US"/>
          </a:p>
        </p:txBody>
      </p:sp>
    </p:spTree>
    <p:extLst>
      <p:ext uri="{BB962C8B-B14F-4D97-AF65-F5344CB8AC3E}">
        <p14:creationId xmlns:p14="http://schemas.microsoft.com/office/powerpoint/2010/main" val="230417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1</a:t>
            </a:fld>
            <a:endParaRPr lang="en-US" dirty="0"/>
          </a:p>
        </p:txBody>
      </p:sp>
    </p:spTree>
    <p:extLst>
      <p:ext uri="{BB962C8B-B14F-4D97-AF65-F5344CB8AC3E}">
        <p14:creationId xmlns:p14="http://schemas.microsoft.com/office/powerpoint/2010/main" val="105369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11</a:t>
            </a:fld>
            <a:endParaRPr lang="en-US" dirty="0"/>
          </a:p>
        </p:txBody>
      </p:sp>
    </p:spTree>
    <p:extLst>
      <p:ext uri="{BB962C8B-B14F-4D97-AF65-F5344CB8AC3E}">
        <p14:creationId xmlns:p14="http://schemas.microsoft.com/office/powerpoint/2010/main" val="70898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3</a:t>
            </a:fld>
            <a:endParaRPr lang="en-US" dirty="0"/>
          </a:p>
        </p:txBody>
      </p:sp>
    </p:spTree>
    <p:extLst>
      <p:ext uri="{BB962C8B-B14F-4D97-AF65-F5344CB8AC3E}">
        <p14:creationId xmlns:p14="http://schemas.microsoft.com/office/powerpoint/2010/main" val="132293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4</a:t>
            </a:fld>
            <a:endParaRPr lang="en-US" dirty="0"/>
          </a:p>
        </p:txBody>
      </p:sp>
    </p:spTree>
    <p:extLst>
      <p:ext uri="{BB962C8B-B14F-4D97-AF65-F5344CB8AC3E}">
        <p14:creationId xmlns:p14="http://schemas.microsoft.com/office/powerpoint/2010/main" val="193862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5</a:t>
            </a:fld>
            <a:endParaRPr lang="en-US" dirty="0"/>
          </a:p>
        </p:txBody>
      </p:sp>
    </p:spTree>
    <p:extLst>
      <p:ext uri="{BB962C8B-B14F-4D97-AF65-F5344CB8AC3E}">
        <p14:creationId xmlns:p14="http://schemas.microsoft.com/office/powerpoint/2010/main" val="329340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6</a:t>
            </a:fld>
            <a:endParaRPr lang="en-US" dirty="0"/>
          </a:p>
        </p:txBody>
      </p:sp>
    </p:spTree>
    <p:extLst>
      <p:ext uri="{BB962C8B-B14F-4D97-AF65-F5344CB8AC3E}">
        <p14:creationId xmlns:p14="http://schemas.microsoft.com/office/powerpoint/2010/main" val="3421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7</a:t>
            </a:fld>
            <a:endParaRPr lang="en-US" dirty="0"/>
          </a:p>
        </p:txBody>
      </p:sp>
    </p:spTree>
    <p:extLst>
      <p:ext uri="{BB962C8B-B14F-4D97-AF65-F5344CB8AC3E}">
        <p14:creationId xmlns:p14="http://schemas.microsoft.com/office/powerpoint/2010/main" val="205156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87CF0C-A990-8542-8785-243C0EC099A9}" type="slidenum">
              <a:rPr lang="en-US" smtClean="0"/>
              <a:t>8</a:t>
            </a:fld>
            <a:endParaRPr lang="en-US" dirty="0"/>
          </a:p>
        </p:txBody>
      </p:sp>
    </p:spTree>
    <p:extLst>
      <p:ext uri="{BB962C8B-B14F-4D97-AF65-F5344CB8AC3E}">
        <p14:creationId xmlns:p14="http://schemas.microsoft.com/office/powerpoint/2010/main" val="164541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9</a:t>
            </a:fld>
            <a:endParaRPr lang="en-US" dirty="0"/>
          </a:p>
        </p:txBody>
      </p:sp>
    </p:spTree>
    <p:extLst>
      <p:ext uri="{BB962C8B-B14F-4D97-AF65-F5344CB8AC3E}">
        <p14:creationId xmlns:p14="http://schemas.microsoft.com/office/powerpoint/2010/main" val="313629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CF0C-A990-8542-8785-243C0EC099A9}" type="slidenum">
              <a:rPr lang="en-US" smtClean="0"/>
              <a:t>10</a:t>
            </a:fld>
            <a:endParaRPr lang="en-US" dirty="0"/>
          </a:p>
        </p:txBody>
      </p:sp>
    </p:spTree>
    <p:extLst>
      <p:ext uri="{BB962C8B-B14F-4D97-AF65-F5344CB8AC3E}">
        <p14:creationId xmlns:p14="http://schemas.microsoft.com/office/powerpoint/2010/main" val="1729836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5432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039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666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325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C987743-EBB5-492F-8DB2-3B5E73258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55DF39AA-05FC-471D-A96F-318DD40C89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1FB1E669-C51E-4424-905A-F8B0611E1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8953675E-76F4-48A7-A502-2F787169CC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522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950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6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6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01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46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8540BD09-B14B-4B0C-B8CE-38402C9123A6}"/>
              </a:ext>
            </a:extLst>
          </p:cNvPr>
          <p:cNvSpPr/>
          <p:nvPr/>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D7140-D735-4645-B9B8-EF425968E740}"/>
              </a:ext>
            </a:extLst>
          </p:cNvPr>
          <p:cNvSpPr/>
          <p:nvPr userDrawn="1"/>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9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aceragen.co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09738"/>
            <a:ext cx="10972799" cy="2852737"/>
          </a:xfrm>
        </p:spPr>
        <p:txBody>
          <a:bodyPr>
            <a:normAutofit/>
          </a:bodyPr>
          <a:lstStyle/>
          <a:p>
            <a:r>
              <a:rPr lang="en-US" sz="4000" dirty="0"/>
              <a:t>The Role and Limitations of Hematopoietic Stem Cell Transplantation in Farber Disease</a:t>
            </a:r>
          </a:p>
        </p:txBody>
      </p:sp>
      <p:sp>
        <p:nvSpPr>
          <p:cNvPr id="3" name="Subtitle 2"/>
          <p:cNvSpPr>
            <a:spLocks noGrp="1"/>
          </p:cNvSpPr>
          <p:nvPr>
            <p:ph type="body" idx="1"/>
          </p:nvPr>
        </p:nvSpPr>
        <p:spPr>
          <a:xfrm>
            <a:off x="609601" y="4203701"/>
            <a:ext cx="10515600" cy="2654300"/>
          </a:xfrm>
        </p:spPr>
        <p:txBody>
          <a:bodyPr>
            <a:normAutofit/>
          </a:bodyPr>
          <a:lstStyle/>
          <a:p>
            <a:r>
              <a:rPr lang="en-US" dirty="0"/>
              <a:t>John Mitchell, MD, MSc </a:t>
            </a:r>
          </a:p>
          <a:p>
            <a:r>
              <a:rPr lang="en-US" dirty="0"/>
              <a:t>Pediatric Endocrinologist</a:t>
            </a:r>
          </a:p>
          <a:p>
            <a:r>
              <a:rPr lang="en-US" dirty="0"/>
              <a:t>Division of Medical Genetics</a:t>
            </a:r>
          </a:p>
          <a:p>
            <a:r>
              <a:rPr lang="en-US" dirty="0"/>
              <a:t>McGill University Health Center, Montreal</a:t>
            </a:r>
          </a:p>
          <a:p>
            <a:r>
              <a:rPr lang="en-US" dirty="0"/>
              <a:t>Quebec, Canada</a:t>
            </a:r>
          </a:p>
        </p:txBody>
      </p:sp>
    </p:spTree>
    <p:extLst>
      <p:ext uri="{BB962C8B-B14F-4D97-AF65-F5344CB8AC3E}">
        <p14:creationId xmlns:p14="http://schemas.microsoft.com/office/powerpoint/2010/main" val="4808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9" name="Content Placeholder 8"/>
          <p:cNvSpPr>
            <a:spLocks noGrp="1"/>
          </p:cNvSpPr>
          <p:nvPr>
            <p:ph idx="1"/>
          </p:nvPr>
        </p:nvSpPr>
        <p:spPr/>
        <p:txBody>
          <a:bodyPr>
            <a:normAutofit fontScale="92500" lnSpcReduction="10000"/>
          </a:bodyPr>
          <a:lstStyle/>
          <a:p>
            <a:r>
              <a:rPr lang="en-US" sz="2800" dirty="0"/>
              <a:t>Transplantation has a role to play in Farber disease</a:t>
            </a:r>
          </a:p>
          <a:p>
            <a:pPr lvl="1"/>
            <a:r>
              <a:rPr lang="en-US" sz="2400" dirty="0"/>
              <a:t>Clear improvement of peripheral manifestations</a:t>
            </a:r>
          </a:p>
          <a:p>
            <a:pPr lvl="1"/>
            <a:r>
              <a:rPr lang="en-US" sz="2400" dirty="0"/>
              <a:t>Improved quality of life</a:t>
            </a:r>
          </a:p>
          <a:p>
            <a:pPr lvl="1"/>
            <a:r>
              <a:rPr lang="en-US" sz="2400" dirty="0"/>
              <a:t>Resolution of pain</a:t>
            </a:r>
          </a:p>
          <a:p>
            <a:pPr lvl="1"/>
            <a:r>
              <a:rPr lang="en-US" sz="2400" dirty="0"/>
              <a:t>Less irritability </a:t>
            </a:r>
          </a:p>
          <a:p>
            <a:r>
              <a:rPr lang="en-US" sz="2800" dirty="0"/>
              <a:t>However, no effect on central nervous decline</a:t>
            </a:r>
          </a:p>
          <a:p>
            <a:r>
              <a:rPr lang="en-US" sz="2800" dirty="0"/>
              <a:t>She died of respiratory failure at the age of 37 months, </a:t>
            </a:r>
            <a:br>
              <a:rPr lang="en-US" sz="2800" dirty="0"/>
            </a:br>
            <a:r>
              <a:rPr lang="en-US" sz="2800" dirty="0"/>
              <a:t>28 months after transplant</a:t>
            </a:r>
          </a:p>
          <a:p>
            <a:r>
              <a:rPr lang="en-US" sz="2800" dirty="0"/>
              <a:t>This case is similar to experience with other existing cases with no impact on CNS</a:t>
            </a:r>
          </a:p>
          <a:p>
            <a:r>
              <a:rPr lang="en-US" sz="2800" dirty="0"/>
              <a:t>Clear need for new therapies</a:t>
            </a:r>
          </a:p>
          <a:p>
            <a:endParaRPr lang="en-US" sz="2800" dirty="0"/>
          </a:p>
          <a:p>
            <a:endParaRPr lang="en-US" sz="2800" dirty="0"/>
          </a:p>
        </p:txBody>
      </p:sp>
    </p:spTree>
    <p:extLst>
      <p:ext uri="{BB962C8B-B14F-4D97-AF65-F5344CB8AC3E}">
        <p14:creationId xmlns:p14="http://schemas.microsoft.com/office/powerpoint/2010/main" val="91365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Therapies</a:t>
            </a:r>
          </a:p>
        </p:txBody>
      </p:sp>
      <p:sp>
        <p:nvSpPr>
          <p:cNvPr id="3" name="Content Placeholder 2"/>
          <p:cNvSpPr>
            <a:spLocks noGrp="1"/>
          </p:cNvSpPr>
          <p:nvPr>
            <p:ph idx="1"/>
          </p:nvPr>
        </p:nvSpPr>
        <p:spPr/>
        <p:txBody>
          <a:bodyPr/>
          <a:lstStyle/>
          <a:p>
            <a:pPr>
              <a:spcBef>
                <a:spcPts val="3000"/>
              </a:spcBef>
            </a:pPr>
            <a:r>
              <a:rPr lang="en-US" dirty="0"/>
              <a:t>Stem cell transplantation has demonstrated proof of concept that replacement of enzyme function can treat symptoms </a:t>
            </a:r>
          </a:p>
          <a:p>
            <a:pPr>
              <a:spcBef>
                <a:spcPts val="3000"/>
              </a:spcBef>
            </a:pPr>
            <a:r>
              <a:rPr lang="en-US" dirty="0" err="1"/>
              <a:t>Aceragen</a:t>
            </a:r>
            <a:r>
              <a:rPr lang="en-US" dirty="0"/>
              <a:t> has an enzyme replacement therapy that is in development (</a:t>
            </a:r>
            <a:r>
              <a:rPr lang="en-US" dirty="0">
                <a:hlinkClick r:id="rId3"/>
              </a:rPr>
              <a:t>www.aceragen.com</a:t>
            </a:r>
            <a:r>
              <a:rPr lang="en-US" dirty="0"/>
              <a:t>) </a:t>
            </a:r>
          </a:p>
          <a:p>
            <a:pPr>
              <a:spcBef>
                <a:spcPts val="3000"/>
              </a:spcBef>
            </a:pPr>
            <a:r>
              <a:rPr lang="en-US" dirty="0"/>
              <a:t>First-in-human trial expected to start in 2023</a:t>
            </a:r>
          </a:p>
          <a:p>
            <a:pPr>
              <a:spcBef>
                <a:spcPts val="3000"/>
              </a:spcBef>
            </a:pPr>
            <a:r>
              <a:rPr lang="en-US" dirty="0"/>
              <a:t>If you have patients that you think may benefit from this trial, you can contact me (</a:t>
            </a:r>
            <a:r>
              <a:rPr lang="en-US" dirty="0" err="1"/>
              <a:t>john.mitchell@much.mcgill.ca</a:t>
            </a:r>
            <a:r>
              <a:rPr lang="en-US" dirty="0"/>
              <a:t>)</a:t>
            </a:r>
          </a:p>
          <a:p>
            <a:pPr>
              <a:spcBef>
                <a:spcPts val="3000"/>
              </a:spcBef>
            </a:pPr>
            <a:endParaRPr lang="en-US" dirty="0"/>
          </a:p>
          <a:p>
            <a:pPr>
              <a:spcBef>
                <a:spcPts val="3000"/>
              </a:spcBef>
            </a:pPr>
            <a:endParaRPr lang="en-US" dirty="0"/>
          </a:p>
          <a:p>
            <a:pPr>
              <a:spcBef>
                <a:spcPts val="3000"/>
              </a:spcBef>
            </a:pPr>
            <a:endParaRPr lang="en-US" dirty="0"/>
          </a:p>
          <a:p>
            <a:pPr>
              <a:spcBef>
                <a:spcPts val="3000"/>
              </a:spcBef>
            </a:pPr>
            <a:endParaRPr lang="en-US" dirty="0"/>
          </a:p>
        </p:txBody>
      </p:sp>
    </p:spTree>
    <p:extLst>
      <p:ext uri="{BB962C8B-B14F-4D97-AF65-F5344CB8AC3E}">
        <p14:creationId xmlns:p14="http://schemas.microsoft.com/office/powerpoint/2010/main" val="169662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9501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Presentation</a:t>
            </a:r>
          </a:p>
        </p:txBody>
      </p:sp>
      <p:sp>
        <p:nvSpPr>
          <p:cNvPr id="3" name="Content Placeholder 2"/>
          <p:cNvSpPr>
            <a:spLocks noGrp="1"/>
          </p:cNvSpPr>
          <p:nvPr>
            <p:ph idx="1"/>
          </p:nvPr>
        </p:nvSpPr>
        <p:spPr>
          <a:xfrm>
            <a:off x="6559774" y="1231900"/>
            <a:ext cx="5318590" cy="5146283"/>
          </a:xfrm>
        </p:spPr>
        <p:txBody>
          <a:bodyPr>
            <a:normAutofit fontScale="92500"/>
          </a:bodyPr>
          <a:lstStyle/>
          <a:p>
            <a:r>
              <a:rPr lang="en-US" altLang="en-US" dirty="0"/>
              <a:t>French Canadian girl presented at 3 months of age to ER with inability to cut nails</a:t>
            </a:r>
          </a:p>
          <a:p>
            <a:r>
              <a:rPr lang="en-US" dirty="0"/>
              <a:t>Swelling and erythema in all proximal interphalangeal and distal interphalangeal joints, including both wrist and toes</a:t>
            </a:r>
          </a:p>
          <a:p>
            <a:r>
              <a:rPr lang="en-US" dirty="0"/>
              <a:t>Noisy breathing with hoarse cry</a:t>
            </a:r>
          </a:p>
          <a:p>
            <a:r>
              <a:rPr lang="en-US" dirty="0"/>
              <a:t>Referred to rheumatology</a:t>
            </a:r>
          </a:p>
          <a:p>
            <a:r>
              <a:rPr lang="en-US" dirty="0"/>
              <a:t>Nodules appeared at 4 months of age</a:t>
            </a:r>
          </a:p>
          <a:p>
            <a:r>
              <a:rPr lang="en-US" dirty="0"/>
              <a:t>Referred to genetics, as this was not keeping with rheumatologic diagnoses</a:t>
            </a:r>
          </a:p>
          <a:p>
            <a:endParaRPr lang="en-US" dirty="0"/>
          </a:p>
          <a:p>
            <a:endParaRPr lang="en-US" dirty="0"/>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1000" contrast="1000"/>
                    </a14:imgEffect>
                  </a14:imgLayer>
                </a14:imgProps>
              </a:ext>
              <a:ext uri="{28A0092B-C50C-407E-A947-70E740481C1C}">
                <a14:useLocalDpi xmlns:a14="http://schemas.microsoft.com/office/drawing/2010/main" val="0"/>
              </a:ext>
            </a:extLst>
          </a:blip>
          <a:srcRect/>
          <a:stretch/>
        </p:blipFill>
        <p:spPr>
          <a:xfrm>
            <a:off x="431180" y="1524000"/>
            <a:ext cx="5776047" cy="4242624"/>
          </a:xfrm>
          <a:prstGeom prst="rect">
            <a:avLst/>
          </a:prstGeom>
        </p:spPr>
      </p:pic>
      <p:sp>
        <p:nvSpPr>
          <p:cNvPr id="8" name="Footer Placeholder 7">
            <a:extLst>
              <a:ext uri="{FF2B5EF4-FFF2-40B4-BE49-F238E27FC236}">
                <a16:creationId xmlns:a16="http://schemas.microsoft.com/office/drawing/2014/main" id="{0A0E8C45-7F75-7871-E045-445A1E69CBAF}"/>
              </a:ext>
            </a:extLst>
          </p:cNvPr>
          <p:cNvSpPr>
            <a:spLocks noGrp="1"/>
          </p:cNvSpPr>
          <p:nvPr>
            <p:ph type="ftr" sz="quarter" idx="3"/>
          </p:nvPr>
        </p:nvSpPr>
        <p:spPr/>
        <p:txBody>
          <a:bodyPr/>
          <a:lstStyle/>
          <a:p>
            <a:r>
              <a:rPr lang="en-US" dirty="0"/>
              <a:t>ER, emergency room.</a:t>
            </a:r>
          </a:p>
          <a:p>
            <a:r>
              <a:rPr lang="en-US" dirty="0"/>
              <a:t>Images approved with patient/family consent.</a:t>
            </a:r>
          </a:p>
        </p:txBody>
      </p:sp>
    </p:spTree>
    <p:extLst>
      <p:ext uri="{BB962C8B-B14F-4D97-AF65-F5344CB8AC3E}">
        <p14:creationId xmlns:p14="http://schemas.microsoft.com/office/powerpoint/2010/main" val="324091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5787-926E-8FC0-9980-9F1EAFBF1BA0}"/>
              </a:ext>
            </a:extLst>
          </p:cNvPr>
          <p:cNvSpPr>
            <a:spLocks noGrp="1"/>
          </p:cNvSpPr>
          <p:nvPr>
            <p:ph type="title"/>
          </p:nvPr>
        </p:nvSpPr>
        <p:spPr/>
        <p:txBody>
          <a:bodyPr/>
          <a:lstStyle/>
          <a:p>
            <a:r>
              <a:rPr lang="en-US" dirty="0"/>
              <a:t>Classical Triad for Farber Disease</a:t>
            </a:r>
          </a:p>
        </p:txBody>
      </p:sp>
      <p:sp>
        <p:nvSpPr>
          <p:cNvPr id="4" name="Content Placeholder 2">
            <a:extLst>
              <a:ext uri="{FF2B5EF4-FFF2-40B4-BE49-F238E27FC236}">
                <a16:creationId xmlns:a16="http://schemas.microsoft.com/office/drawing/2014/main" id="{6CE26F49-6D0C-066B-1364-D657B20C1E08}"/>
              </a:ext>
            </a:extLst>
          </p:cNvPr>
          <p:cNvSpPr>
            <a:spLocks noGrp="1"/>
          </p:cNvSpPr>
          <p:nvPr>
            <p:ph idx="1"/>
          </p:nvPr>
        </p:nvSpPr>
        <p:spPr>
          <a:xfrm>
            <a:off x="609600" y="1477906"/>
            <a:ext cx="5168348" cy="4936146"/>
          </a:xfrm>
        </p:spPr>
        <p:txBody>
          <a:bodyPr>
            <a:normAutofit/>
          </a:bodyPr>
          <a:lstStyle/>
          <a:p>
            <a:pPr lvl="0">
              <a:spcBef>
                <a:spcPts val="1800"/>
              </a:spcBef>
            </a:pPr>
            <a:r>
              <a:rPr lang="en-US" sz="2200" dirty="0"/>
              <a:t>An ultra-rare lysosomal storage disease marked by inflammation</a:t>
            </a:r>
          </a:p>
          <a:p>
            <a:pPr lvl="0">
              <a:spcBef>
                <a:spcPts val="1800"/>
              </a:spcBef>
            </a:pPr>
            <a:r>
              <a:rPr lang="en-US" sz="2200" dirty="0"/>
              <a:t>Incidence (~1:1 000 000) </a:t>
            </a:r>
          </a:p>
          <a:p>
            <a:pPr lvl="0">
              <a:spcBef>
                <a:spcPts val="1800"/>
              </a:spcBef>
            </a:pPr>
            <a:r>
              <a:rPr lang="en-US" sz="2200" dirty="0"/>
              <a:t>Classical triad of arthritis, nodules, and hoarse voice</a:t>
            </a:r>
          </a:p>
          <a:p>
            <a:pPr lvl="0">
              <a:spcBef>
                <a:spcPts val="1800"/>
              </a:spcBef>
            </a:pPr>
            <a:r>
              <a:rPr lang="en-US" sz="2200" dirty="0"/>
              <a:t>Symptoms may not appear together which can lead to delay in diagnosis</a:t>
            </a:r>
          </a:p>
          <a:p>
            <a:pPr lvl="0">
              <a:spcBef>
                <a:spcPts val="1800"/>
              </a:spcBef>
            </a:pPr>
            <a:r>
              <a:rPr lang="en-US" sz="2200" dirty="0"/>
              <a:t>Other features include CNS, ophthalmologic, pulmonary, skeletal, and gastroenterological</a:t>
            </a:r>
          </a:p>
        </p:txBody>
      </p:sp>
      <p:graphicFrame>
        <p:nvGraphicFramePr>
          <p:cNvPr id="5" name="Diagram 4">
            <a:extLst>
              <a:ext uri="{FF2B5EF4-FFF2-40B4-BE49-F238E27FC236}">
                <a16:creationId xmlns:a16="http://schemas.microsoft.com/office/drawing/2014/main" id="{A34A4B27-4D28-8E6A-3711-69D2795C3160}"/>
              </a:ext>
            </a:extLst>
          </p:cNvPr>
          <p:cNvGraphicFramePr/>
          <p:nvPr>
            <p:extLst>
              <p:ext uri="{D42A27DB-BD31-4B8C-83A1-F6EECF244321}">
                <p14:modId xmlns:p14="http://schemas.microsoft.com/office/powerpoint/2010/main" val="3896890452"/>
              </p:ext>
            </p:extLst>
          </p:nvPr>
        </p:nvGraphicFramePr>
        <p:xfrm>
          <a:off x="4947298" y="1098772"/>
          <a:ext cx="7536250" cy="5024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03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04413-6476-E9BA-7BB9-72AD3B61EA73}"/>
              </a:ext>
            </a:extLst>
          </p:cNvPr>
          <p:cNvSpPr>
            <a:spLocks noGrp="1"/>
          </p:cNvSpPr>
          <p:nvPr>
            <p:ph type="title"/>
          </p:nvPr>
        </p:nvSpPr>
        <p:spPr/>
        <p:txBody>
          <a:bodyPr/>
          <a:lstStyle/>
          <a:p>
            <a:r>
              <a:rPr lang="en-US" dirty="0"/>
              <a:t>Farber Disease Pathophysiology</a:t>
            </a:r>
          </a:p>
        </p:txBody>
      </p:sp>
      <p:sp>
        <p:nvSpPr>
          <p:cNvPr id="12" name="Content Placeholder 11">
            <a:extLst>
              <a:ext uri="{FF2B5EF4-FFF2-40B4-BE49-F238E27FC236}">
                <a16:creationId xmlns:a16="http://schemas.microsoft.com/office/drawing/2014/main" id="{9C0AEE55-D4E9-29DC-8DCD-14FC5819EDE9}"/>
              </a:ext>
            </a:extLst>
          </p:cNvPr>
          <p:cNvSpPr>
            <a:spLocks noGrp="1"/>
          </p:cNvSpPr>
          <p:nvPr>
            <p:ph idx="1"/>
          </p:nvPr>
        </p:nvSpPr>
        <p:spPr>
          <a:xfrm>
            <a:off x="609600" y="1477906"/>
            <a:ext cx="4180898" cy="4722477"/>
          </a:xfrm>
        </p:spPr>
        <p:txBody>
          <a:bodyPr/>
          <a:lstStyle/>
          <a:p>
            <a:pPr marL="0" indent="0">
              <a:buNone/>
            </a:pPr>
            <a:r>
              <a:rPr lang="en-US" dirty="0"/>
              <a:t>Ceramide functions include the regulation of:</a:t>
            </a:r>
          </a:p>
          <a:p>
            <a:pPr marL="0" indent="0">
              <a:buNone/>
            </a:pPr>
            <a:endParaRPr lang="en-US" sz="500" dirty="0"/>
          </a:p>
          <a:p>
            <a:r>
              <a:rPr lang="en-US" dirty="0"/>
              <a:t>Cell signaling</a:t>
            </a:r>
          </a:p>
          <a:p>
            <a:r>
              <a:rPr lang="en-US" dirty="0"/>
              <a:t>Inflammation</a:t>
            </a:r>
          </a:p>
          <a:p>
            <a:r>
              <a:rPr lang="en-US" dirty="0"/>
              <a:t>Maintenance of water barriers (e.g., skin)</a:t>
            </a:r>
          </a:p>
          <a:p>
            <a:r>
              <a:rPr lang="en-US" dirty="0"/>
              <a:t>Cell migration</a:t>
            </a:r>
          </a:p>
          <a:p>
            <a:r>
              <a:rPr lang="en-US" dirty="0"/>
              <a:t>Cell differentiation</a:t>
            </a:r>
          </a:p>
          <a:p>
            <a:endParaRPr lang="en-US" dirty="0"/>
          </a:p>
        </p:txBody>
      </p:sp>
      <p:grpSp>
        <p:nvGrpSpPr>
          <p:cNvPr id="2" name="Group 1">
            <a:extLst>
              <a:ext uri="{FF2B5EF4-FFF2-40B4-BE49-F238E27FC236}">
                <a16:creationId xmlns:a16="http://schemas.microsoft.com/office/drawing/2014/main" id="{67A3B1D8-49A6-F089-023A-8E34B870B811}"/>
              </a:ext>
            </a:extLst>
          </p:cNvPr>
          <p:cNvGrpSpPr/>
          <p:nvPr/>
        </p:nvGrpSpPr>
        <p:grpSpPr>
          <a:xfrm>
            <a:off x="4567149" y="2723418"/>
            <a:ext cx="6786651" cy="1411580"/>
            <a:chOff x="5846761" y="3882677"/>
            <a:chExt cx="6339643" cy="1318605"/>
          </a:xfrm>
        </p:grpSpPr>
        <p:sp>
          <p:nvSpPr>
            <p:cNvPr id="3" name="Pentagon 37">
              <a:extLst>
                <a:ext uri="{FF2B5EF4-FFF2-40B4-BE49-F238E27FC236}">
                  <a16:creationId xmlns:a16="http://schemas.microsoft.com/office/drawing/2014/main" id="{C8745C97-4F41-3D2C-44BE-573BE83B2231}"/>
                </a:ext>
              </a:extLst>
            </p:cNvPr>
            <p:cNvSpPr/>
            <p:nvPr/>
          </p:nvSpPr>
          <p:spPr>
            <a:xfrm>
              <a:off x="9799663" y="3883656"/>
              <a:ext cx="2386741" cy="1317626"/>
            </a:xfrm>
            <a:prstGeom prst="homePlate">
              <a:avLst/>
            </a:prstGeom>
            <a:solidFill>
              <a:srgbClr val="94D7E4">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5" name="Pentagon 35">
              <a:extLst>
                <a:ext uri="{FF2B5EF4-FFF2-40B4-BE49-F238E27FC236}">
                  <a16:creationId xmlns:a16="http://schemas.microsoft.com/office/drawing/2014/main" id="{4691894D-3F0D-61BA-37CD-6B21A18A7E01}"/>
                </a:ext>
              </a:extLst>
            </p:cNvPr>
            <p:cNvSpPr/>
            <p:nvPr/>
          </p:nvSpPr>
          <p:spPr>
            <a:xfrm>
              <a:off x="8441943" y="3885600"/>
              <a:ext cx="2159432" cy="1315682"/>
            </a:xfrm>
            <a:prstGeom prst="homePlate">
              <a:avLst/>
            </a:prstGeom>
            <a:solidFill>
              <a:srgbClr val="94D7E4">
                <a:lumMod val="60000"/>
                <a:lumOff val="40000"/>
              </a:srgbClr>
            </a:solidFill>
            <a:ln w="12700" cap="flat" cmpd="sng" algn="ctr">
              <a:solidFill>
                <a:srgbClr val="41AE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6" name="Pentagon 34">
              <a:extLst>
                <a:ext uri="{FF2B5EF4-FFF2-40B4-BE49-F238E27FC236}">
                  <a16:creationId xmlns:a16="http://schemas.microsoft.com/office/drawing/2014/main" id="{01AC308F-492D-2164-08DB-6AC99D6700B6}"/>
                </a:ext>
              </a:extLst>
            </p:cNvPr>
            <p:cNvSpPr/>
            <p:nvPr/>
          </p:nvSpPr>
          <p:spPr>
            <a:xfrm>
              <a:off x="6990466" y="3882677"/>
              <a:ext cx="2176048" cy="1318226"/>
            </a:xfrm>
            <a:prstGeom prst="homePlate">
              <a:avLst/>
            </a:prstGeom>
            <a:solidFill>
              <a:srgbClr val="94D7E4">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7" name="Pentagon 22">
              <a:extLst>
                <a:ext uri="{FF2B5EF4-FFF2-40B4-BE49-F238E27FC236}">
                  <a16:creationId xmlns:a16="http://schemas.microsoft.com/office/drawing/2014/main" id="{7ACE5A62-6FF4-5204-8AA5-C7B54118BE2D}"/>
                </a:ext>
              </a:extLst>
            </p:cNvPr>
            <p:cNvSpPr/>
            <p:nvPr/>
          </p:nvSpPr>
          <p:spPr>
            <a:xfrm>
              <a:off x="5846761" y="3882677"/>
              <a:ext cx="1804044" cy="1318225"/>
            </a:xfrm>
            <a:prstGeom prst="homePlate">
              <a:avLst/>
            </a:prstGeom>
            <a:solidFill>
              <a:srgbClr val="94D7E4">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8" name="Content Placeholder 14">
              <a:extLst>
                <a:ext uri="{FF2B5EF4-FFF2-40B4-BE49-F238E27FC236}">
                  <a16:creationId xmlns:a16="http://schemas.microsoft.com/office/drawing/2014/main" id="{A7474E1B-585E-930C-6219-79FB97EAB717}"/>
                </a:ext>
              </a:extLst>
            </p:cNvPr>
            <p:cNvSpPr txBox="1">
              <a:spLocks/>
            </p:cNvSpPr>
            <p:nvPr/>
          </p:nvSpPr>
          <p:spPr>
            <a:xfrm>
              <a:off x="6057620" y="4174045"/>
              <a:ext cx="1212864" cy="85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ASAH1 </a:t>
              </a:r>
              <a:r>
                <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gene mutations (autosomal recessive)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9" name="Content Placeholder 14">
              <a:extLst>
                <a:ext uri="{FF2B5EF4-FFF2-40B4-BE49-F238E27FC236}">
                  <a16:creationId xmlns:a16="http://schemas.microsoft.com/office/drawing/2014/main" id="{41663C21-DE9B-5841-5EAE-28D87A3D4513}"/>
                </a:ext>
              </a:extLst>
            </p:cNvPr>
            <p:cNvSpPr txBox="1">
              <a:spLocks/>
            </p:cNvSpPr>
            <p:nvPr/>
          </p:nvSpPr>
          <p:spPr>
            <a:xfrm>
              <a:off x="10660012" y="3982663"/>
              <a:ext cx="1371348" cy="94908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1600" b="0" i="0" kern="1200">
                  <a:solidFill>
                    <a:schemeClr val="accent6"/>
                  </a:solidFill>
                  <a:latin typeface="+mj-lt"/>
                  <a:ea typeface="Montserrat Light" charset="0"/>
                  <a:cs typeface="Montserrat Light" charset="0"/>
                </a:defRPr>
              </a:lvl1pPr>
              <a:lvl2pPr marL="685800" indent="-228600" algn="l" defTabSz="914400" rtl="0" eaLnBrk="1" latinLnBrk="0" hangingPunct="1">
                <a:lnSpc>
                  <a:spcPct val="100000"/>
                </a:lnSpc>
                <a:spcBef>
                  <a:spcPts val="500"/>
                </a:spcBef>
                <a:buClr>
                  <a:schemeClr val="accent1"/>
                </a:buClr>
                <a:buFont typeface=".AppleSystemUIFont" charset="-120"/>
                <a:buChar char="–"/>
                <a:defRPr sz="1400" b="0" i="0" kern="1200">
                  <a:solidFill>
                    <a:schemeClr val="accent6"/>
                  </a:solidFill>
                  <a:latin typeface="+mj-lt"/>
                  <a:ea typeface="Montserrat Light" charset="0"/>
                  <a:cs typeface="Montserrat Light"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1200" b="0" i="0" kern="1200">
                  <a:solidFill>
                    <a:schemeClr val="accent6"/>
                  </a:solidFill>
                  <a:latin typeface="+mj-lt"/>
                  <a:ea typeface="Montserrat Light" charset="0"/>
                  <a:cs typeface="Montserrat Light"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08F3D"/>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n-lt"/>
                  <a:cs typeface="Arial" panose="020B0604020202020204" pitchFamily="34" charset="0"/>
                </a:rPr>
                <a:t>Macrophage</a:t>
              </a:r>
              <a:br>
                <a:rPr kumimoji="0" lang="en-US" sz="1400" b="0" i="0" u="none" strike="noStrike" kern="1200" cap="none" spc="0" normalizeH="0" baseline="0" noProof="0" dirty="0">
                  <a:ln>
                    <a:noFill/>
                  </a:ln>
                  <a:solidFill>
                    <a:prstClr val="black"/>
                  </a:solidFill>
                  <a:effectLst/>
                  <a:uLnTx/>
                  <a:uFillTx/>
                  <a:latin typeface="+mn-lt"/>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mn-lt"/>
                  <a:cs typeface="Arial" panose="020B0604020202020204" pitchFamily="34" charset="0"/>
                </a:rPr>
                <a:t>driven inflammation (local and systemic)</a:t>
              </a:r>
            </a:p>
          </p:txBody>
        </p:sp>
        <p:sp>
          <p:nvSpPr>
            <p:cNvPr id="10" name="Content Placeholder 14">
              <a:extLst>
                <a:ext uri="{FF2B5EF4-FFF2-40B4-BE49-F238E27FC236}">
                  <a16:creationId xmlns:a16="http://schemas.microsoft.com/office/drawing/2014/main" id="{1C5E4FD2-C62E-595C-68BF-DA9D6A2415F9}"/>
                </a:ext>
              </a:extLst>
            </p:cNvPr>
            <p:cNvSpPr txBox="1">
              <a:spLocks/>
            </p:cNvSpPr>
            <p:nvPr/>
          </p:nvSpPr>
          <p:spPr>
            <a:xfrm>
              <a:off x="7770115" y="4192066"/>
              <a:ext cx="1234444" cy="100738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1600" b="0" i="0" kern="1200">
                  <a:solidFill>
                    <a:schemeClr val="accent6"/>
                  </a:solidFill>
                  <a:latin typeface="+mj-lt"/>
                  <a:ea typeface="Montserrat Light" charset="0"/>
                  <a:cs typeface="Montserrat Light" charset="0"/>
                </a:defRPr>
              </a:lvl1pPr>
              <a:lvl2pPr marL="685800" indent="-228600" algn="l" defTabSz="914400" rtl="0" eaLnBrk="1" latinLnBrk="0" hangingPunct="1">
                <a:lnSpc>
                  <a:spcPct val="100000"/>
                </a:lnSpc>
                <a:spcBef>
                  <a:spcPts val="500"/>
                </a:spcBef>
                <a:buClr>
                  <a:schemeClr val="accent1"/>
                </a:buClr>
                <a:buFont typeface=".AppleSystemUIFont" charset="-120"/>
                <a:buChar char="–"/>
                <a:defRPr sz="1400" b="0" i="0" kern="1200">
                  <a:solidFill>
                    <a:schemeClr val="accent6"/>
                  </a:solidFill>
                  <a:latin typeface="+mj-lt"/>
                  <a:ea typeface="Montserrat Light" charset="0"/>
                  <a:cs typeface="Montserrat Light"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1200" b="0" i="0" kern="1200">
                  <a:solidFill>
                    <a:schemeClr val="accent6"/>
                  </a:solidFill>
                  <a:latin typeface="+mj-lt"/>
                  <a:ea typeface="Montserrat Light" charset="0"/>
                  <a:cs typeface="Montserrat Light"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08F3D"/>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n-lt"/>
                  <a:cs typeface="Arial" panose="020B0604020202020204" pitchFamily="34" charset="0"/>
                </a:rPr>
                <a:t>Acid ceramidase deficiency</a:t>
              </a:r>
            </a:p>
          </p:txBody>
        </p:sp>
        <p:sp>
          <p:nvSpPr>
            <p:cNvPr id="11" name="Content Placeholder 14">
              <a:extLst>
                <a:ext uri="{FF2B5EF4-FFF2-40B4-BE49-F238E27FC236}">
                  <a16:creationId xmlns:a16="http://schemas.microsoft.com/office/drawing/2014/main" id="{8A65E86F-105C-AB16-590C-5C67BF5E9F84}"/>
                </a:ext>
              </a:extLst>
            </p:cNvPr>
            <p:cNvSpPr txBox="1">
              <a:spLocks/>
            </p:cNvSpPr>
            <p:nvPr/>
          </p:nvSpPr>
          <p:spPr>
            <a:xfrm>
              <a:off x="9229688" y="4288671"/>
              <a:ext cx="1327276" cy="8077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1600" b="0" i="0" kern="1200">
                  <a:solidFill>
                    <a:schemeClr val="accent6"/>
                  </a:solidFill>
                  <a:latin typeface="+mj-lt"/>
                  <a:ea typeface="Montserrat Light" charset="0"/>
                  <a:cs typeface="Montserrat Light" charset="0"/>
                </a:defRPr>
              </a:lvl1pPr>
              <a:lvl2pPr marL="685800" indent="-228600" algn="l" defTabSz="914400" rtl="0" eaLnBrk="1" latinLnBrk="0" hangingPunct="1">
                <a:lnSpc>
                  <a:spcPct val="100000"/>
                </a:lnSpc>
                <a:spcBef>
                  <a:spcPts val="500"/>
                </a:spcBef>
                <a:buClr>
                  <a:schemeClr val="accent1"/>
                </a:buClr>
                <a:buFont typeface=".AppleSystemUIFont" charset="-120"/>
                <a:buChar char="–"/>
                <a:defRPr sz="1400" b="0" i="0" kern="1200">
                  <a:solidFill>
                    <a:schemeClr val="accent6"/>
                  </a:solidFill>
                  <a:latin typeface="+mj-lt"/>
                  <a:ea typeface="Montserrat Light" charset="0"/>
                  <a:cs typeface="Montserrat Light"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1200" b="0" i="0" kern="1200">
                  <a:solidFill>
                    <a:schemeClr val="accent6"/>
                  </a:solidFill>
                  <a:latin typeface="+mj-lt"/>
                  <a:ea typeface="Montserrat Light" charset="0"/>
                  <a:cs typeface="Montserrat Light"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1100" b="0" i="0" kern="1200">
                  <a:solidFill>
                    <a:schemeClr val="accent6"/>
                  </a:solidFill>
                  <a:latin typeface="+mj-lt"/>
                  <a:ea typeface="Montserrat Light" charset="0"/>
                  <a:cs typeface="Montserrat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08F3D"/>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n-lt"/>
                  <a:cs typeface="Arial" panose="020B0604020202020204" pitchFamily="34" charset="0"/>
                </a:rPr>
                <a:t>Ceramide accumulation</a:t>
              </a:r>
            </a:p>
          </p:txBody>
        </p:sp>
      </p:grpSp>
      <p:sp>
        <p:nvSpPr>
          <p:cNvPr id="25" name="Footer Placeholder 24">
            <a:extLst>
              <a:ext uri="{FF2B5EF4-FFF2-40B4-BE49-F238E27FC236}">
                <a16:creationId xmlns:a16="http://schemas.microsoft.com/office/drawing/2014/main" id="{5007D093-79F5-D8EC-5814-9C972BEAC235}"/>
              </a:ext>
            </a:extLst>
          </p:cNvPr>
          <p:cNvSpPr>
            <a:spLocks noGrp="1"/>
          </p:cNvSpPr>
          <p:nvPr>
            <p:ph type="ftr" sz="quarter" idx="3"/>
          </p:nvPr>
        </p:nvSpPr>
        <p:spPr/>
        <p:txBody>
          <a:bodyPr/>
          <a:lstStyle/>
          <a:p>
            <a:r>
              <a:rPr lang="en-US" dirty="0" err="1"/>
              <a:t>Schuchman</a:t>
            </a:r>
            <a:r>
              <a:rPr lang="en-US" dirty="0"/>
              <a:t> EH. </a:t>
            </a:r>
            <a:r>
              <a:rPr lang="en-US" i="1" dirty="0" err="1"/>
              <a:t>Biochim</a:t>
            </a:r>
            <a:r>
              <a:rPr lang="en-US" i="1" dirty="0"/>
              <a:t> </a:t>
            </a:r>
            <a:r>
              <a:rPr lang="en-US" i="1" dirty="0" err="1"/>
              <a:t>Biophys</a:t>
            </a:r>
            <a:r>
              <a:rPr lang="en-US" i="1" dirty="0"/>
              <a:t> Acta Mol Basis Dis. </a:t>
            </a:r>
            <a:r>
              <a:rPr lang="en-US" dirty="0"/>
              <a:t>2016. </a:t>
            </a:r>
          </a:p>
        </p:txBody>
      </p:sp>
    </p:spTree>
    <p:extLst>
      <p:ext uri="{BB962C8B-B14F-4D97-AF65-F5344CB8AC3E}">
        <p14:creationId xmlns:p14="http://schemas.microsoft.com/office/powerpoint/2010/main" val="415035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Farber Diagnosis</a:t>
            </a:r>
          </a:p>
        </p:txBody>
      </p:sp>
      <p:sp>
        <p:nvSpPr>
          <p:cNvPr id="3" name="Content Placeholder 2"/>
          <p:cNvSpPr>
            <a:spLocks noGrp="1"/>
          </p:cNvSpPr>
          <p:nvPr>
            <p:ph idx="1"/>
          </p:nvPr>
        </p:nvSpPr>
        <p:spPr/>
        <p:txBody>
          <a:bodyPr>
            <a:normAutofit/>
          </a:bodyPr>
          <a:lstStyle/>
          <a:p>
            <a:pPr>
              <a:spcBef>
                <a:spcPts val="2400"/>
              </a:spcBef>
            </a:pPr>
            <a:r>
              <a:rPr lang="en-US" sz="2800" dirty="0"/>
              <a:t>ASAH1 homozygote c.458A&gt;G (p.Tyr153Cys)</a:t>
            </a:r>
          </a:p>
          <a:p>
            <a:pPr>
              <a:spcBef>
                <a:spcPts val="2400"/>
              </a:spcBef>
            </a:pPr>
            <a:r>
              <a:rPr lang="en-US" sz="2800" dirty="0"/>
              <a:t>This is a Quebec founder mutation that has resulted in</a:t>
            </a:r>
            <a:br>
              <a:rPr lang="en-US" sz="2800" dirty="0"/>
            </a:br>
            <a:r>
              <a:rPr lang="en-US" sz="2800" b="1" dirty="0"/>
              <a:t>classical onset </a:t>
            </a:r>
            <a:r>
              <a:rPr lang="en-US" sz="2800" dirty="0"/>
              <a:t>Farber disease in previous cases</a:t>
            </a:r>
          </a:p>
          <a:p>
            <a:pPr>
              <a:spcBef>
                <a:spcPts val="2400"/>
              </a:spcBef>
            </a:pPr>
            <a:r>
              <a:rPr lang="en-US" sz="2800" dirty="0"/>
              <a:t>Neurodegeneration and death in the first 5 years of life</a:t>
            </a:r>
          </a:p>
          <a:p>
            <a:pPr>
              <a:spcBef>
                <a:spcPts val="2400"/>
              </a:spcBef>
            </a:pPr>
            <a:r>
              <a:rPr lang="en-US" sz="2800" dirty="0"/>
              <a:t>Symptomatic control difficult with poor response to pain medications</a:t>
            </a:r>
          </a:p>
          <a:p>
            <a:pPr>
              <a:spcBef>
                <a:spcPts val="2400"/>
              </a:spcBef>
            </a:pPr>
            <a:r>
              <a:rPr lang="en-US" sz="2800" dirty="0"/>
              <a:t>Are there any disease-modifying therapies?</a:t>
            </a:r>
          </a:p>
        </p:txBody>
      </p:sp>
    </p:spTree>
    <p:extLst>
      <p:ext uri="{BB962C8B-B14F-4D97-AF65-F5344CB8AC3E}">
        <p14:creationId xmlns:p14="http://schemas.microsoft.com/office/powerpoint/2010/main" val="159136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Cell Transplant</a:t>
            </a:r>
          </a:p>
        </p:txBody>
      </p:sp>
      <p:sp>
        <p:nvSpPr>
          <p:cNvPr id="3" name="Content Placeholder 2"/>
          <p:cNvSpPr>
            <a:spLocks noGrp="1"/>
          </p:cNvSpPr>
          <p:nvPr>
            <p:ph idx="1"/>
          </p:nvPr>
        </p:nvSpPr>
        <p:spPr>
          <a:xfrm>
            <a:off x="397565" y="1477906"/>
            <a:ext cx="4320209" cy="4722477"/>
          </a:xfrm>
        </p:spPr>
        <p:txBody>
          <a:bodyPr>
            <a:noAutofit/>
          </a:bodyPr>
          <a:lstStyle/>
          <a:p>
            <a:r>
              <a:rPr lang="en-US" sz="2000" dirty="0"/>
              <a:t>Hematopoietic stem cell transplant has been routinely performed for some neurodegenerative LSDs</a:t>
            </a:r>
          </a:p>
          <a:p>
            <a:r>
              <a:rPr lang="en-US" sz="2000" dirty="0"/>
              <a:t>In the brain, these donor progenitors engraft in recipient tissue and differentiate into microglial cells</a:t>
            </a:r>
          </a:p>
          <a:p>
            <a:r>
              <a:rPr lang="en-US" sz="2000" dirty="0"/>
              <a:t>They then produce lysosomal enzymes, which can cross-correct neighboring oligodendrocytes and neurons</a:t>
            </a:r>
          </a:p>
          <a:p>
            <a:r>
              <a:rPr lang="en-US" sz="2000" dirty="0"/>
              <a:t>Does this improve outcomes in Farber?</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0000"/>
                    </a14:imgEffect>
                  </a14:imgLayer>
                </a14:imgProps>
              </a:ext>
            </a:extLst>
          </a:blip>
          <a:srcRect l="3114" t="2705" r="3042" b="2802"/>
          <a:stretch/>
        </p:blipFill>
        <p:spPr>
          <a:xfrm>
            <a:off x="5220654" y="886428"/>
            <a:ext cx="6573781" cy="5590572"/>
          </a:xfrm>
          <a:prstGeom prst="rect">
            <a:avLst/>
          </a:prstGeom>
          <a:effectLst/>
        </p:spPr>
      </p:pic>
      <p:sp>
        <p:nvSpPr>
          <p:cNvPr id="8" name="Footer Placeholder 7">
            <a:extLst>
              <a:ext uri="{FF2B5EF4-FFF2-40B4-BE49-F238E27FC236}">
                <a16:creationId xmlns:a16="http://schemas.microsoft.com/office/drawing/2014/main" id="{E8900521-D972-6C7C-BAB4-D1FBD60034F2}"/>
              </a:ext>
            </a:extLst>
          </p:cNvPr>
          <p:cNvSpPr>
            <a:spLocks noGrp="1"/>
          </p:cNvSpPr>
          <p:nvPr>
            <p:ph type="ftr" sz="quarter" idx="3"/>
          </p:nvPr>
        </p:nvSpPr>
        <p:spPr/>
        <p:txBody>
          <a:bodyPr/>
          <a:lstStyle/>
          <a:p>
            <a:r>
              <a:rPr lang="en-US" dirty="0"/>
              <a:t>LSD, lysosomal storage disease.</a:t>
            </a:r>
          </a:p>
        </p:txBody>
      </p:sp>
    </p:spTree>
    <p:extLst>
      <p:ext uri="{BB962C8B-B14F-4D97-AF65-F5344CB8AC3E}">
        <p14:creationId xmlns:p14="http://schemas.microsoft.com/office/powerpoint/2010/main" val="333339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0108" y="4147930"/>
            <a:ext cx="3453013" cy="234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20109" y="1225850"/>
            <a:ext cx="3453013" cy="233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1609225" y="1229781"/>
            <a:ext cx="3507303" cy="23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a:ext>
            </a:extLst>
          </a:blip>
          <a:srcRect/>
          <a:stretch/>
        </p:blipFill>
        <p:spPr bwMode="auto">
          <a:xfrm>
            <a:off x="1609226" y="4140082"/>
            <a:ext cx="3508996" cy="234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p:txBody>
          <a:bodyPr/>
          <a:lstStyle/>
          <a:p>
            <a:r>
              <a:rPr lang="en-US" dirty="0">
                <a:solidFill>
                  <a:schemeClr val="tx1"/>
                </a:solidFill>
              </a:rPr>
              <a:t>Stem Cell Transplant at 9 Months</a:t>
            </a:r>
          </a:p>
        </p:txBody>
      </p:sp>
      <p:sp>
        <p:nvSpPr>
          <p:cNvPr id="2" name="TextBox 1">
            <a:extLst>
              <a:ext uri="{FF2B5EF4-FFF2-40B4-BE49-F238E27FC236}">
                <a16:creationId xmlns:a16="http://schemas.microsoft.com/office/drawing/2014/main" id="{FCD53D0E-FA42-A94C-8EAE-7844CA56DD26}"/>
              </a:ext>
            </a:extLst>
          </p:cNvPr>
          <p:cNvSpPr txBox="1"/>
          <p:nvPr/>
        </p:nvSpPr>
        <p:spPr>
          <a:xfrm>
            <a:off x="1621652" y="3597882"/>
            <a:ext cx="3489716" cy="523220"/>
          </a:xfrm>
          <a:prstGeom prst="rect">
            <a:avLst/>
          </a:prstGeom>
          <a:noFill/>
        </p:spPr>
        <p:txBody>
          <a:bodyPr wrap="square" rtlCol="0">
            <a:spAutoFit/>
          </a:bodyPr>
          <a:lstStyle/>
          <a:p>
            <a:pPr algn="ctr"/>
            <a:r>
              <a:rPr lang="en-US" sz="2800" dirty="0"/>
              <a:t>Pre-transplant</a:t>
            </a:r>
          </a:p>
        </p:txBody>
      </p:sp>
      <p:sp>
        <p:nvSpPr>
          <p:cNvPr id="3" name="Rectangle 2">
            <a:extLst>
              <a:ext uri="{FF2B5EF4-FFF2-40B4-BE49-F238E27FC236}">
                <a16:creationId xmlns:a16="http://schemas.microsoft.com/office/drawing/2014/main" id="{3F6D8150-215E-D841-A480-07FF410F871E}"/>
              </a:ext>
            </a:extLst>
          </p:cNvPr>
          <p:cNvSpPr/>
          <p:nvPr/>
        </p:nvSpPr>
        <p:spPr>
          <a:xfrm>
            <a:off x="6742077" y="3597882"/>
            <a:ext cx="4182555" cy="523220"/>
          </a:xfrm>
          <a:prstGeom prst="rect">
            <a:avLst/>
          </a:prstGeom>
        </p:spPr>
        <p:txBody>
          <a:bodyPr wrap="none">
            <a:spAutoFit/>
          </a:bodyPr>
          <a:lstStyle/>
          <a:p>
            <a:pPr algn="ctr"/>
            <a:r>
              <a:rPr lang="en-US" sz="2800" dirty="0"/>
              <a:t>2 Months Post-transplant</a:t>
            </a:r>
          </a:p>
        </p:txBody>
      </p:sp>
      <p:sp>
        <p:nvSpPr>
          <p:cNvPr id="9" name="Footer Placeholder 8">
            <a:extLst>
              <a:ext uri="{FF2B5EF4-FFF2-40B4-BE49-F238E27FC236}">
                <a16:creationId xmlns:a16="http://schemas.microsoft.com/office/drawing/2014/main" id="{5BE6C2E3-811A-A35B-55DF-552CDE1F7F13}"/>
              </a:ext>
            </a:extLst>
          </p:cNvPr>
          <p:cNvSpPr>
            <a:spLocks noGrp="1"/>
          </p:cNvSpPr>
          <p:nvPr>
            <p:ph type="ftr" sz="quarter" idx="3"/>
          </p:nvPr>
        </p:nvSpPr>
        <p:spPr/>
        <p:txBody>
          <a:bodyPr/>
          <a:lstStyle/>
          <a:p>
            <a:r>
              <a:rPr lang="en-US" dirty="0"/>
              <a:t>Images approved with patient/family consent.</a:t>
            </a:r>
          </a:p>
        </p:txBody>
      </p:sp>
    </p:spTree>
    <p:extLst>
      <p:ext uri="{BB962C8B-B14F-4D97-AF65-F5344CB8AC3E}">
        <p14:creationId xmlns:p14="http://schemas.microsoft.com/office/powerpoint/2010/main" val="109821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Neurodevelopmental Outcome</a:t>
            </a:r>
          </a:p>
        </p:txBody>
      </p:sp>
      <p:sp>
        <p:nvSpPr>
          <p:cNvPr id="3" name="Content Placeholder 2"/>
          <p:cNvSpPr>
            <a:spLocks noGrp="1"/>
          </p:cNvSpPr>
          <p:nvPr>
            <p:ph idx="1"/>
          </p:nvPr>
        </p:nvSpPr>
        <p:spPr>
          <a:xfrm>
            <a:off x="609600" y="1477906"/>
            <a:ext cx="10744200" cy="5180589"/>
          </a:xfrm>
        </p:spPr>
        <p:txBody>
          <a:bodyPr>
            <a:normAutofit/>
          </a:bodyPr>
          <a:lstStyle/>
          <a:p>
            <a:pPr>
              <a:lnSpc>
                <a:spcPct val="110000"/>
              </a:lnSpc>
              <a:spcBef>
                <a:spcPts val="300"/>
              </a:spcBef>
            </a:pPr>
            <a:r>
              <a:rPr lang="en-US" sz="2800" dirty="0"/>
              <a:t>Despite improved peripheral manifestations, noted gradual decline in development</a:t>
            </a:r>
          </a:p>
          <a:p>
            <a:pPr>
              <a:lnSpc>
                <a:spcPct val="110000"/>
              </a:lnSpc>
              <a:spcBef>
                <a:spcPts val="300"/>
              </a:spcBef>
            </a:pPr>
            <a:endParaRPr lang="en-US" sz="1200" dirty="0"/>
          </a:p>
          <a:p>
            <a:pPr>
              <a:lnSpc>
                <a:spcPct val="110000"/>
              </a:lnSpc>
              <a:spcBef>
                <a:spcPts val="300"/>
              </a:spcBef>
            </a:pPr>
            <a:r>
              <a:rPr lang="en-US" sz="2800" dirty="0"/>
              <a:t>At 19 months</a:t>
            </a:r>
          </a:p>
          <a:p>
            <a:pPr lvl="1">
              <a:lnSpc>
                <a:spcPct val="110000"/>
              </a:lnSpc>
              <a:spcBef>
                <a:spcPts val="300"/>
              </a:spcBef>
            </a:pPr>
            <a:r>
              <a:rPr lang="en-US" sz="2400" dirty="0"/>
              <a:t>Good eye contact but no crawling and no pincer grasp</a:t>
            </a:r>
          </a:p>
          <a:p>
            <a:pPr lvl="1">
              <a:lnSpc>
                <a:spcPct val="110000"/>
              </a:lnSpc>
              <a:spcBef>
                <a:spcPts val="300"/>
              </a:spcBef>
            </a:pPr>
            <a:r>
              <a:rPr lang="en-US" sz="2400" dirty="0"/>
              <a:t>Transfers from hand to hand are clumsy</a:t>
            </a:r>
          </a:p>
          <a:p>
            <a:pPr lvl="1">
              <a:lnSpc>
                <a:spcPct val="110000"/>
              </a:lnSpc>
              <a:spcBef>
                <a:spcPts val="300"/>
              </a:spcBef>
            </a:pPr>
            <a:r>
              <a:rPr lang="en-US" sz="2400" dirty="0"/>
              <a:t>Decreased response to pin prick</a:t>
            </a:r>
          </a:p>
          <a:p>
            <a:pPr>
              <a:lnSpc>
                <a:spcPct val="110000"/>
              </a:lnSpc>
              <a:spcBef>
                <a:spcPts val="300"/>
              </a:spcBef>
            </a:pPr>
            <a:endParaRPr lang="en-US" sz="1200" dirty="0"/>
          </a:p>
          <a:p>
            <a:pPr>
              <a:lnSpc>
                <a:spcPct val="110000"/>
              </a:lnSpc>
              <a:spcBef>
                <a:spcPts val="300"/>
              </a:spcBef>
            </a:pPr>
            <a:r>
              <a:rPr lang="en-US" sz="2800" dirty="0"/>
              <a:t>At 29 months</a:t>
            </a:r>
          </a:p>
          <a:p>
            <a:pPr lvl="1">
              <a:lnSpc>
                <a:spcPct val="110000"/>
              </a:lnSpc>
              <a:spcBef>
                <a:spcPts val="300"/>
              </a:spcBef>
            </a:pPr>
            <a:r>
              <a:rPr lang="en-US" sz="2400" dirty="0"/>
              <a:t>Severe developmental delay with deceleration of head growth</a:t>
            </a:r>
          </a:p>
          <a:p>
            <a:pPr lvl="1">
              <a:lnSpc>
                <a:spcPct val="110000"/>
              </a:lnSpc>
              <a:spcBef>
                <a:spcPts val="300"/>
              </a:spcBef>
            </a:pPr>
            <a:r>
              <a:rPr lang="en-US" sz="2400" dirty="0"/>
              <a:t>No response to name</a:t>
            </a:r>
          </a:p>
          <a:p>
            <a:pPr lvl="1">
              <a:lnSpc>
                <a:spcPct val="110000"/>
              </a:lnSpc>
              <a:spcBef>
                <a:spcPts val="300"/>
              </a:spcBef>
            </a:pPr>
            <a:endParaRPr lang="en-US" sz="2400" dirty="0"/>
          </a:p>
          <a:p>
            <a:pPr lvl="1">
              <a:lnSpc>
                <a:spcPct val="110000"/>
              </a:lnSpc>
              <a:spcBef>
                <a:spcPts val="300"/>
              </a:spcBef>
            </a:pPr>
            <a:endParaRPr lang="en-US" sz="2400" dirty="0"/>
          </a:p>
        </p:txBody>
      </p:sp>
    </p:spTree>
    <p:extLst>
      <p:ext uri="{BB962C8B-B14F-4D97-AF65-F5344CB8AC3E}">
        <p14:creationId xmlns:p14="http://schemas.microsoft.com/office/powerpoint/2010/main" val="2020390117"/>
      </p:ext>
    </p:extLst>
  </p:cSld>
  <p:clrMapOvr>
    <a:masterClrMapping/>
  </p:clrMapOvr>
</p:sld>
</file>

<file path=ppt/theme/theme1.xml><?xml version="1.0" encoding="utf-8"?>
<a:theme xmlns:a="http://schemas.openxmlformats.org/drawingml/2006/main" name="2020 Peds">
  <a:themeElements>
    <a:clrScheme name="Peds 19">
      <a:dk1>
        <a:srgbClr val="4D4D4D"/>
      </a:dk1>
      <a:lt1>
        <a:srgbClr val="FFFFFF"/>
      </a:lt1>
      <a:dk2>
        <a:srgbClr val="4D4D4D"/>
      </a:dk2>
      <a:lt2>
        <a:srgbClr val="FFFFFF"/>
      </a:lt2>
      <a:accent1>
        <a:srgbClr val="C3472E"/>
      </a:accent1>
      <a:accent2>
        <a:srgbClr val="FDB515"/>
      </a:accent2>
      <a:accent3>
        <a:srgbClr val="35A696"/>
      </a:accent3>
      <a:accent4>
        <a:srgbClr val="416BA9"/>
      </a:accent4>
      <a:accent5>
        <a:srgbClr val="2E4264"/>
      </a:accent5>
      <a:accent6>
        <a:srgbClr val="B1A089"/>
      </a:accent6>
      <a:hlink>
        <a:srgbClr val="416BA9"/>
      </a:hlink>
      <a:folHlink>
        <a:srgbClr val="949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eds" id="{A1DF081F-D48E-4BA0-A720-C67A62D8180F}" vid="{0C7E4AF1-3218-4C7E-91D3-F85F1B04D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Peds</Template>
  <TotalTime>0</TotalTime>
  <Words>710</Words>
  <Application>Microsoft Office PowerPoint</Application>
  <PresentationFormat>Widescreen</PresentationFormat>
  <Paragraphs>93</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2020 Peds</vt:lpstr>
      <vt:lpstr>The Role and Limitations of Hematopoietic Stem Cell Transplantation in Farber Disease</vt:lpstr>
      <vt:lpstr>Disclaimer</vt:lpstr>
      <vt:lpstr>Case Presentation</vt:lpstr>
      <vt:lpstr>Classical Triad for Farber Disease</vt:lpstr>
      <vt:lpstr>Farber Disease Pathophysiology</vt:lpstr>
      <vt:lpstr>Farber Diagnosis</vt:lpstr>
      <vt:lpstr>Stem Cell Transplant</vt:lpstr>
      <vt:lpstr>Stem Cell Transplant at 9 Months</vt:lpstr>
      <vt:lpstr>Neurodevelopmental Outcome</vt:lpstr>
      <vt:lpstr>Conclusion</vt:lpstr>
      <vt:lpstr>Future Therapies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2022-12-20T18:31:21Z</dcterms:modified>
</cp:coreProperties>
</file>