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4"/>
  </p:notesMasterIdLst>
  <p:sldIdLst>
    <p:sldId id="332" r:id="rId2"/>
    <p:sldId id="256" r:id="rId3"/>
    <p:sldId id="5343" r:id="rId4"/>
    <p:sldId id="5344" r:id="rId5"/>
    <p:sldId id="5333" r:id="rId6"/>
    <p:sldId id="5345" r:id="rId7"/>
    <p:sldId id="385" r:id="rId8"/>
    <p:sldId id="5347" r:id="rId9"/>
    <p:sldId id="5349" r:id="rId10"/>
    <p:sldId id="5348" r:id="rId11"/>
    <p:sldId id="5342" r:id="rId12"/>
    <p:sldId id="32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0" userDrawn="1">
          <p15:clr>
            <a:srgbClr val="A4A3A4"/>
          </p15:clr>
        </p15:guide>
        <p15:guide id="2" pos="1193" userDrawn="1">
          <p15:clr>
            <a:srgbClr val="A4A3A4"/>
          </p15:clr>
        </p15:guide>
        <p15:guide id="3" pos="3744" userDrawn="1">
          <p15:clr>
            <a:srgbClr val="A4A3A4"/>
          </p15:clr>
        </p15:guide>
        <p15:guide id="4" orient="horz" pos="3660" userDrawn="1">
          <p15:clr>
            <a:srgbClr val="A4A3A4"/>
          </p15:clr>
        </p15:guide>
        <p15:guide id="5" pos="7296" userDrawn="1">
          <p15:clr>
            <a:srgbClr val="A4A3A4"/>
          </p15:clr>
        </p15:guide>
        <p15:guide id="6" orient="horz" pos="1056" userDrawn="1">
          <p15:clr>
            <a:srgbClr val="A4A3A4"/>
          </p15:clr>
        </p15:guide>
        <p15:guide id="7" orient="horz" pos="340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2E6863-7F2A-475D-8C55-43A5F564C6C5}" v="1" dt="2022-12-20T18:29:52.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88877" autoAdjust="0"/>
  </p:normalViewPr>
  <p:slideViewPr>
    <p:cSldViewPr snapToGrid="0">
      <p:cViewPr varScale="1">
        <p:scale>
          <a:sx n="76" d="100"/>
          <a:sy n="76" d="100"/>
        </p:scale>
        <p:origin x="126" y="252"/>
      </p:cViewPr>
      <p:guideLst>
        <p:guide orient="horz" pos="1590"/>
        <p:guide pos="1193"/>
        <p:guide pos="3744"/>
        <p:guide orient="horz" pos="3660"/>
        <p:guide pos="7296"/>
        <p:guide orient="horz" pos="1056"/>
        <p:guide orient="horz" pos="340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alex:Desktop:Phenotype%25_Feb2016_WORL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401-9C4A-8E52-2CD22804BE5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401-9C4A-8E52-2CD22804BE5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401-9C4A-8E52-2CD22804BE5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Severe</c:v>
                </c:pt>
                <c:pt idx="1">
                  <c:v>Moderate</c:v>
                </c:pt>
                <c:pt idx="2">
                  <c:v>Attenuated</c:v>
                </c:pt>
              </c:strCache>
            </c:strRef>
          </c:cat>
          <c:val>
            <c:numRef>
              <c:f>Sheet1!$B$2:$B$4</c:f>
              <c:numCache>
                <c:formatCode>General</c:formatCode>
                <c:ptCount val="3"/>
                <c:pt idx="0">
                  <c:v>31</c:v>
                </c:pt>
                <c:pt idx="1">
                  <c:v>52</c:v>
                </c:pt>
                <c:pt idx="2">
                  <c:v>17</c:v>
                </c:pt>
              </c:numCache>
            </c:numRef>
          </c:val>
          <c:extLst>
            <c:ext xmlns:c16="http://schemas.microsoft.com/office/drawing/2014/chart" uri="{C3380CC4-5D6E-409C-BE32-E72D297353CC}">
              <c16:uniqueId val="{00000006-4401-9C4A-8E52-2CD22804BE5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73786353571997554"/>
          <c:y val="3.6823386277967822E-2"/>
          <c:w val="0.26213646428002435"/>
          <c:h val="0.3309501583191193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9BC7A-BB4B-4968-AA34-6F92F657B56F}"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41CCF-1001-4D52-BCF3-658308EC8578}" type="slidenum">
              <a:rPr lang="en-US" smtClean="0"/>
              <a:t>‹#›</a:t>
            </a:fld>
            <a:endParaRPr lang="en-US"/>
          </a:p>
        </p:txBody>
      </p:sp>
    </p:spTree>
    <p:extLst>
      <p:ext uri="{BB962C8B-B14F-4D97-AF65-F5344CB8AC3E}">
        <p14:creationId xmlns:p14="http://schemas.microsoft.com/office/powerpoint/2010/main" val="230417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CF0C-A990-8542-8785-243C0EC099A9}" type="slidenum">
              <a:rPr lang="en-US" smtClean="0"/>
              <a:t>1</a:t>
            </a:fld>
            <a:endParaRPr lang="en-US" dirty="0"/>
          </a:p>
        </p:txBody>
      </p:sp>
    </p:spTree>
    <p:extLst>
      <p:ext uri="{BB962C8B-B14F-4D97-AF65-F5344CB8AC3E}">
        <p14:creationId xmlns:p14="http://schemas.microsoft.com/office/powerpoint/2010/main" val="174430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CF0C-A990-8542-8785-243C0EC099A9}" type="slidenum">
              <a:rPr lang="en-US" smtClean="0"/>
              <a:t>3</a:t>
            </a:fld>
            <a:endParaRPr lang="en-US" dirty="0"/>
          </a:p>
        </p:txBody>
      </p:sp>
    </p:spTree>
    <p:extLst>
      <p:ext uri="{BB962C8B-B14F-4D97-AF65-F5344CB8AC3E}">
        <p14:creationId xmlns:p14="http://schemas.microsoft.com/office/powerpoint/2010/main" val="36332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ED7588-AE33-3341-B959-036B0F3E7044}" type="slidenum">
              <a:rPr lang="en-US" smtClean="0"/>
              <a:t>5</a:t>
            </a:fld>
            <a:endParaRPr lang="en-US"/>
          </a:p>
        </p:txBody>
      </p:sp>
    </p:spTree>
    <p:extLst>
      <p:ext uri="{BB962C8B-B14F-4D97-AF65-F5344CB8AC3E}">
        <p14:creationId xmlns:p14="http://schemas.microsoft.com/office/powerpoint/2010/main" val="343653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CF0C-A990-8542-8785-243C0EC099A9}" type="slidenum">
              <a:rPr lang="en-US" smtClean="0"/>
              <a:t>6</a:t>
            </a:fld>
            <a:endParaRPr lang="en-US" dirty="0"/>
          </a:p>
        </p:txBody>
      </p:sp>
    </p:spTree>
    <p:extLst>
      <p:ext uri="{BB962C8B-B14F-4D97-AF65-F5344CB8AC3E}">
        <p14:creationId xmlns:p14="http://schemas.microsoft.com/office/powerpoint/2010/main" val="3293408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CF0C-A990-8542-8785-243C0EC099A9}" type="slidenum">
              <a:rPr lang="en-US" smtClean="0"/>
              <a:t>9</a:t>
            </a:fld>
            <a:endParaRPr lang="en-US" dirty="0"/>
          </a:p>
        </p:txBody>
      </p:sp>
    </p:spTree>
    <p:extLst>
      <p:ext uri="{BB962C8B-B14F-4D97-AF65-F5344CB8AC3E}">
        <p14:creationId xmlns:p14="http://schemas.microsoft.com/office/powerpoint/2010/main" val="4161335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CF0C-A990-8542-8785-243C0EC099A9}" type="slidenum">
              <a:rPr lang="en-US" smtClean="0"/>
              <a:t>12</a:t>
            </a:fld>
            <a:endParaRPr lang="en-US" dirty="0"/>
          </a:p>
        </p:txBody>
      </p:sp>
    </p:spTree>
    <p:extLst>
      <p:ext uri="{BB962C8B-B14F-4D97-AF65-F5344CB8AC3E}">
        <p14:creationId xmlns:p14="http://schemas.microsoft.com/office/powerpoint/2010/main" val="708989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1A83E91B-0E38-457E-9D74-11EC7CF82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8738BBDE-63E0-461E-B54F-B886F32E21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977ED46F-C931-4691-8D4C-482ED069C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F006A481-1630-49E3-A133-2CE281B5CFB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15432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0398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3666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325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DC987743-EBB5-492F-8DB2-3B5E73258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55DF39AA-05FC-471D-A96F-318DD40C89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1FB1E669-C51E-4424-905A-F8B0611E1A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8953675E-76F4-48A7-A502-2F787169CC3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5228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100000">
              <a:srgbClr val="EBEBEB"/>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39503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100000">
              <a:srgbClr val="EBEBEB"/>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9654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365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101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8463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9541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31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8540BD09-B14B-4B0C-B8CE-38402C9123A6}"/>
              </a:ext>
            </a:extLst>
          </p:cNvPr>
          <p:cNvSpPr/>
          <p:nvPr/>
        </p:nvSpPr>
        <p:spPr>
          <a:xfrm>
            <a:off x="0" y="-1"/>
            <a:ext cx="12192000" cy="106681"/>
          </a:xfrm>
          <a:prstGeom prst="rect">
            <a:avLst/>
          </a:prstGeom>
          <a:gradFill flip="none" rotWithShape="1">
            <a:gsLst>
              <a:gs pos="0">
                <a:srgbClr val="2F3393"/>
              </a:gs>
              <a:gs pos="97345">
                <a:srgbClr val="7E93A4"/>
              </a:gs>
              <a:gs pos="53000">
                <a:srgbClr val="4E71A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CD7140-D735-4645-B9B8-EF425968E740}"/>
              </a:ext>
            </a:extLst>
          </p:cNvPr>
          <p:cNvSpPr/>
          <p:nvPr userDrawn="1"/>
        </p:nvSpPr>
        <p:spPr>
          <a:xfrm>
            <a:off x="0" y="-1"/>
            <a:ext cx="12192000" cy="106681"/>
          </a:xfrm>
          <a:prstGeom prst="rect">
            <a:avLst/>
          </a:prstGeom>
          <a:gradFill flip="none" rotWithShape="1">
            <a:gsLst>
              <a:gs pos="0">
                <a:srgbClr val="2F3393"/>
              </a:gs>
              <a:gs pos="97345">
                <a:srgbClr val="7E93A4"/>
              </a:gs>
              <a:gs pos="53000">
                <a:srgbClr val="4E71A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5096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aceragen.com/"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C733-9D64-22F3-CA9D-1BB3300928DB}"/>
              </a:ext>
            </a:extLst>
          </p:cNvPr>
          <p:cNvSpPr>
            <a:spLocks noGrp="1"/>
          </p:cNvSpPr>
          <p:nvPr>
            <p:ph type="title"/>
          </p:nvPr>
        </p:nvSpPr>
        <p:spPr>
          <a:xfrm>
            <a:off x="609600" y="1709738"/>
            <a:ext cx="10982631" cy="2852737"/>
          </a:xfrm>
        </p:spPr>
        <p:txBody>
          <a:bodyPr>
            <a:normAutofit/>
          </a:bodyPr>
          <a:lstStyle/>
          <a:p>
            <a:r>
              <a:rPr lang="en-US" sz="4400" dirty="0">
                <a:solidFill>
                  <a:schemeClr val="tx2"/>
                </a:solidFill>
              </a:rPr>
              <a:t>Farber Disease:</a:t>
            </a:r>
            <a:br>
              <a:rPr lang="en-US" sz="4400" dirty="0">
                <a:solidFill>
                  <a:schemeClr val="tx2"/>
                </a:solidFill>
              </a:rPr>
            </a:br>
            <a:r>
              <a:rPr lang="en-US" sz="4400" dirty="0">
                <a:solidFill>
                  <a:schemeClr val="tx2"/>
                </a:solidFill>
              </a:rPr>
              <a:t>A Rheumatological Perspective</a:t>
            </a:r>
            <a:endParaRPr lang="en-US" sz="4400" dirty="0"/>
          </a:p>
        </p:txBody>
      </p:sp>
      <p:sp>
        <p:nvSpPr>
          <p:cNvPr id="3" name="Subtitle 2">
            <a:extLst>
              <a:ext uri="{FF2B5EF4-FFF2-40B4-BE49-F238E27FC236}">
                <a16:creationId xmlns:a16="http://schemas.microsoft.com/office/drawing/2014/main" id="{A1C5B247-8280-83AC-1422-3614B34FAE01}"/>
              </a:ext>
            </a:extLst>
          </p:cNvPr>
          <p:cNvSpPr>
            <a:spLocks noGrp="1"/>
          </p:cNvSpPr>
          <p:nvPr>
            <p:ph type="body" idx="1"/>
          </p:nvPr>
        </p:nvSpPr>
        <p:spPr>
          <a:xfrm>
            <a:off x="609601" y="4168877"/>
            <a:ext cx="10515600" cy="2689123"/>
          </a:xfrm>
        </p:spPr>
        <p:txBody>
          <a:bodyPr/>
          <a:lstStyle/>
          <a:p>
            <a:r>
              <a:rPr lang="en-US" dirty="0"/>
              <a:t>John Mitchell, MD, MSc </a:t>
            </a:r>
          </a:p>
          <a:p>
            <a:r>
              <a:rPr lang="en-US" dirty="0"/>
              <a:t>Division of Medical Genetics</a:t>
            </a:r>
          </a:p>
          <a:p>
            <a:r>
              <a:rPr lang="en-US" dirty="0"/>
              <a:t>McGill University Health Center, Montreal</a:t>
            </a:r>
          </a:p>
          <a:p>
            <a:r>
              <a:rPr lang="en-US" dirty="0"/>
              <a:t>Quebec, Canada</a:t>
            </a:r>
          </a:p>
        </p:txBody>
      </p:sp>
    </p:spTree>
    <p:extLst>
      <p:ext uri="{BB962C8B-B14F-4D97-AF65-F5344CB8AC3E}">
        <p14:creationId xmlns:p14="http://schemas.microsoft.com/office/powerpoint/2010/main" val="3560626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0CF5B3-FA94-FEC4-C5F3-A6B995063381}"/>
              </a:ext>
            </a:extLst>
          </p:cNvPr>
          <p:cNvSpPr>
            <a:spLocks noGrp="1"/>
          </p:cNvSpPr>
          <p:nvPr>
            <p:ph type="ftr" sz="quarter" idx="3"/>
          </p:nvPr>
        </p:nvSpPr>
        <p:spPr/>
        <p:txBody>
          <a:bodyPr/>
          <a:lstStyle/>
          <a:p>
            <a:r>
              <a:rPr lang="en-US" dirty="0" err="1"/>
              <a:t>Solyon</a:t>
            </a:r>
            <a:r>
              <a:rPr lang="en-US" dirty="0"/>
              <a:t> A, et al. </a:t>
            </a:r>
            <a:r>
              <a:rPr lang="en-US" i="1" dirty="0"/>
              <a:t>Mol Genet </a:t>
            </a:r>
            <a:r>
              <a:rPr lang="en-US" i="1" dirty="0" err="1"/>
              <a:t>Metab</a:t>
            </a:r>
            <a:r>
              <a:rPr lang="en-US" i="1" dirty="0"/>
              <a:t>. </a:t>
            </a:r>
            <a:r>
              <a:rPr lang="en-US" dirty="0"/>
              <a:t>2016; Yu FPS, et al. </a:t>
            </a:r>
            <a:r>
              <a:rPr lang="en-US" i="1" dirty="0" err="1"/>
              <a:t>Orphanet</a:t>
            </a:r>
            <a:r>
              <a:rPr lang="en-US" i="1" dirty="0"/>
              <a:t> J Rare Dis. </a:t>
            </a:r>
            <a:r>
              <a:rPr lang="en-US" dirty="0"/>
              <a:t>2018. </a:t>
            </a:r>
          </a:p>
        </p:txBody>
      </p:sp>
      <p:sp>
        <p:nvSpPr>
          <p:cNvPr id="4" name="Title 3">
            <a:extLst>
              <a:ext uri="{FF2B5EF4-FFF2-40B4-BE49-F238E27FC236}">
                <a16:creationId xmlns:a16="http://schemas.microsoft.com/office/drawing/2014/main" id="{DD4D8F63-0DDB-F817-0691-DE3F387E6707}"/>
              </a:ext>
            </a:extLst>
          </p:cNvPr>
          <p:cNvSpPr>
            <a:spLocks noGrp="1"/>
          </p:cNvSpPr>
          <p:nvPr>
            <p:ph type="title"/>
          </p:nvPr>
        </p:nvSpPr>
        <p:spPr/>
        <p:txBody>
          <a:bodyPr/>
          <a:lstStyle/>
          <a:p>
            <a:r>
              <a:rPr lang="en-US" dirty="0"/>
              <a:t>Natural History Study</a:t>
            </a:r>
          </a:p>
        </p:txBody>
      </p:sp>
      <p:sp>
        <p:nvSpPr>
          <p:cNvPr id="5" name="Content Placeholder 4">
            <a:extLst>
              <a:ext uri="{FF2B5EF4-FFF2-40B4-BE49-F238E27FC236}">
                <a16:creationId xmlns:a16="http://schemas.microsoft.com/office/drawing/2014/main" id="{A0836D47-D0E0-137E-622C-18752BF3F954}"/>
              </a:ext>
            </a:extLst>
          </p:cNvPr>
          <p:cNvSpPr>
            <a:spLocks noGrp="1"/>
          </p:cNvSpPr>
          <p:nvPr>
            <p:ph idx="1"/>
          </p:nvPr>
        </p:nvSpPr>
        <p:spPr>
          <a:xfrm>
            <a:off x="609600" y="1477906"/>
            <a:ext cx="5486400" cy="4722477"/>
          </a:xfrm>
        </p:spPr>
        <p:txBody>
          <a:bodyPr/>
          <a:lstStyle/>
          <a:p>
            <a:pPr>
              <a:spcBef>
                <a:spcPts val="1800"/>
              </a:spcBef>
            </a:pPr>
            <a:r>
              <a:rPr lang="en-US" dirty="0"/>
              <a:t>Approximately 158 cases reported over the last 50 years</a:t>
            </a:r>
          </a:p>
          <a:p>
            <a:pPr>
              <a:spcBef>
                <a:spcPts val="1800"/>
              </a:spcBef>
            </a:pPr>
            <a:r>
              <a:rPr lang="en-US" dirty="0"/>
              <a:t>Recent multinational natural history study included 45 patients</a:t>
            </a:r>
          </a:p>
          <a:p>
            <a:pPr>
              <a:spcBef>
                <a:spcPts val="1800"/>
              </a:spcBef>
            </a:pPr>
            <a:r>
              <a:rPr lang="en-US" dirty="0"/>
              <a:t>More common than previously thought</a:t>
            </a:r>
          </a:p>
          <a:p>
            <a:pPr>
              <a:spcBef>
                <a:spcPts val="1800"/>
              </a:spcBef>
            </a:pPr>
            <a:r>
              <a:rPr lang="en-US" dirty="0"/>
              <a:t>Approximately half of these patients were initially misdiagnosed with juvenile idiopathic arthritis</a:t>
            </a:r>
          </a:p>
        </p:txBody>
      </p:sp>
      <p:graphicFrame>
        <p:nvGraphicFramePr>
          <p:cNvPr id="7" name="Content Placeholder 6">
            <a:extLst>
              <a:ext uri="{FF2B5EF4-FFF2-40B4-BE49-F238E27FC236}">
                <a16:creationId xmlns:a16="http://schemas.microsoft.com/office/drawing/2014/main" id="{C1384844-4CB5-3D6B-1F07-BE4A5B4E5C41}"/>
              </a:ext>
            </a:extLst>
          </p:cNvPr>
          <p:cNvGraphicFramePr>
            <a:graphicFrameLocks noGrp="1"/>
          </p:cNvGraphicFramePr>
          <p:nvPr>
            <p:ph sz="half" idx="4294967295"/>
            <p:extLst>
              <p:ext uri="{D42A27DB-BD31-4B8C-83A1-F6EECF244321}">
                <p14:modId xmlns:p14="http://schemas.microsoft.com/office/powerpoint/2010/main" val="2368317395"/>
              </p:ext>
            </p:extLst>
          </p:nvPr>
        </p:nvGraphicFramePr>
        <p:xfrm>
          <a:off x="6397113" y="1254823"/>
          <a:ext cx="5033962" cy="4351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456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97BC-85CA-8BCC-0A18-5B83A223EFA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C429A83-C8A5-37FF-B272-C960697A358C}"/>
              </a:ext>
            </a:extLst>
          </p:cNvPr>
          <p:cNvSpPr>
            <a:spLocks noGrp="1"/>
          </p:cNvSpPr>
          <p:nvPr>
            <p:ph idx="1"/>
          </p:nvPr>
        </p:nvSpPr>
        <p:spPr/>
        <p:txBody>
          <a:bodyPr/>
          <a:lstStyle/>
          <a:p>
            <a:pPr>
              <a:spcBef>
                <a:spcPts val="2400"/>
              </a:spcBef>
            </a:pPr>
            <a:r>
              <a:rPr lang="en-CA" dirty="0"/>
              <a:t>Farber disease is a rare progressive multisystemic lysosomal storage disease that can present as severe joint pain and inflammation</a:t>
            </a:r>
          </a:p>
          <a:p>
            <a:pPr>
              <a:spcBef>
                <a:spcPts val="2400"/>
              </a:spcBef>
            </a:pPr>
            <a:r>
              <a:rPr lang="en-CA" dirty="0"/>
              <a:t>Farber disease is often misdiagnosed as juvenile idiopathic arthritis </a:t>
            </a:r>
          </a:p>
          <a:p>
            <a:pPr>
              <a:spcBef>
                <a:spcPts val="2400"/>
              </a:spcBef>
            </a:pPr>
            <a:r>
              <a:rPr lang="en-CA" dirty="0"/>
              <a:t>Once diagnosis is confirmed, anti-inflammatory therapies should be considered to reduce pain, improve joint function, and improve quality of life</a:t>
            </a:r>
          </a:p>
          <a:p>
            <a:pPr>
              <a:spcBef>
                <a:spcPts val="2400"/>
              </a:spcBef>
            </a:pPr>
            <a:r>
              <a:rPr lang="en-US" dirty="0"/>
              <a:t>Although treatment with anti-inflammatory medications can reduce pain, it does not prevent progression in patients with severe disease </a:t>
            </a:r>
          </a:p>
          <a:p>
            <a:pPr>
              <a:spcBef>
                <a:spcPts val="2400"/>
              </a:spcBef>
            </a:pPr>
            <a:r>
              <a:rPr lang="en-US" dirty="0"/>
              <a:t>New disease-modifying therapies are necessary</a:t>
            </a:r>
          </a:p>
          <a:p>
            <a:pPr lvl="1">
              <a:spcBef>
                <a:spcPts val="2400"/>
              </a:spcBef>
            </a:pPr>
            <a:endParaRPr lang="en-US" dirty="0"/>
          </a:p>
        </p:txBody>
      </p:sp>
    </p:spTree>
    <p:extLst>
      <p:ext uri="{BB962C8B-B14F-4D97-AF65-F5344CB8AC3E}">
        <p14:creationId xmlns:p14="http://schemas.microsoft.com/office/powerpoint/2010/main" val="844721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Therapies</a:t>
            </a:r>
          </a:p>
        </p:txBody>
      </p:sp>
      <p:sp>
        <p:nvSpPr>
          <p:cNvPr id="3" name="Content Placeholder 2"/>
          <p:cNvSpPr>
            <a:spLocks noGrp="1"/>
          </p:cNvSpPr>
          <p:nvPr>
            <p:ph idx="1"/>
          </p:nvPr>
        </p:nvSpPr>
        <p:spPr/>
        <p:txBody>
          <a:bodyPr/>
          <a:lstStyle/>
          <a:p>
            <a:r>
              <a:rPr lang="en-US" dirty="0" err="1"/>
              <a:t>Aceragen</a:t>
            </a:r>
            <a:r>
              <a:rPr lang="en-US" dirty="0"/>
              <a:t> has an enzyme replacement therapy that is in development (</a:t>
            </a:r>
            <a:r>
              <a:rPr lang="en-US" dirty="0">
                <a:hlinkClick r:id="rId3"/>
              </a:rPr>
              <a:t>www.aceragen.com</a:t>
            </a:r>
            <a:r>
              <a:rPr lang="en-US" dirty="0"/>
              <a:t>)</a:t>
            </a:r>
          </a:p>
          <a:p>
            <a:endParaRPr lang="en-US" dirty="0"/>
          </a:p>
          <a:p>
            <a:r>
              <a:rPr lang="en-US" dirty="0"/>
              <a:t>First-in-human trial expected to start in 2023</a:t>
            </a:r>
          </a:p>
          <a:p>
            <a:endParaRPr lang="en-US" dirty="0"/>
          </a:p>
          <a:p>
            <a:r>
              <a:rPr lang="en-US" dirty="0"/>
              <a:t>If you have patients that you think may benefit from this trial, you can contact me (</a:t>
            </a:r>
            <a:r>
              <a:rPr lang="en-US" dirty="0" err="1"/>
              <a:t>john.mitchell@much.mcgill.ca</a:t>
            </a:r>
            <a:r>
              <a:rPr lang="en-US" dirty="0"/>
              <a: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9662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343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BA45D3-8FE4-C00A-810A-2EB2E91944AC}"/>
              </a:ext>
            </a:extLst>
          </p:cNvPr>
          <p:cNvSpPr>
            <a:spLocks noGrp="1"/>
          </p:cNvSpPr>
          <p:nvPr>
            <p:ph type="title"/>
          </p:nvPr>
        </p:nvSpPr>
        <p:spPr/>
        <p:txBody>
          <a:bodyPr/>
          <a:lstStyle/>
          <a:p>
            <a:r>
              <a:rPr lang="en-US" dirty="0"/>
              <a:t>Case Presentation</a:t>
            </a:r>
          </a:p>
        </p:txBody>
      </p:sp>
      <p:sp>
        <p:nvSpPr>
          <p:cNvPr id="4" name="Content Placeholder 3">
            <a:extLst>
              <a:ext uri="{FF2B5EF4-FFF2-40B4-BE49-F238E27FC236}">
                <a16:creationId xmlns:a16="http://schemas.microsoft.com/office/drawing/2014/main" id="{7AC871C5-919C-BDA1-3CD3-EE6E4C073A0F}"/>
              </a:ext>
            </a:extLst>
          </p:cNvPr>
          <p:cNvSpPr>
            <a:spLocks noGrp="1"/>
          </p:cNvSpPr>
          <p:nvPr>
            <p:ph idx="1"/>
          </p:nvPr>
        </p:nvSpPr>
        <p:spPr>
          <a:xfrm>
            <a:off x="609600" y="1477906"/>
            <a:ext cx="6862916" cy="4722477"/>
          </a:xfrm>
        </p:spPr>
        <p:txBody>
          <a:bodyPr/>
          <a:lstStyle/>
          <a:p>
            <a:r>
              <a:rPr lang="en-US" dirty="0"/>
              <a:t>2-year-old male born to consanguineous Syrian couple</a:t>
            </a:r>
          </a:p>
          <a:p>
            <a:r>
              <a:rPr lang="en-US" dirty="0"/>
              <a:t>At 7 months of age, the parents noted there was pain when they attempted to straighten his hands</a:t>
            </a:r>
          </a:p>
          <a:p>
            <a:r>
              <a:rPr lang="en-US" dirty="0"/>
              <a:t>Swelling noted by pediatrician at 11 months, and he was referred to rheumatology </a:t>
            </a:r>
          </a:p>
          <a:p>
            <a:pPr lvl="1"/>
            <a:r>
              <a:rPr lang="en-US" dirty="0"/>
              <a:t>Presumed severe JIA</a:t>
            </a:r>
          </a:p>
          <a:p>
            <a:pPr lvl="1"/>
            <a:r>
              <a:rPr lang="en-US" dirty="0"/>
              <a:t>Inflammatory markers, RF, and ANA negative</a:t>
            </a:r>
          </a:p>
          <a:p>
            <a:pPr lvl="1"/>
            <a:r>
              <a:rPr lang="en-US" dirty="0"/>
              <a:t>Started on naproxen, methotrexate, and folic acid</a:t>
            </a:r>
          </a:p>
        </p:txBody>
      </p:sp>
      <p:pic>
        <p:nvPicPr>
          <p:cNvPr id="7" name="Content Placeholder 6" descr="A picture containing person, indoor, little, child&#10;&#10;Description automatically generated">
            <a:extLst>
              <a:ext uri="{FF2B5EF4-FFF2-40B4-BE49-F238E27FC236}">
                <a16:creationId xmlns:a16="http://schemas.microsoft.com/office/drawing/2014/main" id="{745610AB-F057-81CA-DABD-7A7BF76E18C7}"/>
              </a:ext>
            </a:extLst>
          </p:cNvPr>
          <p:cNvPicPr>
            <a:picLocks noGrp="1" noChangeAspect="1"/>
          </p:cNvPicPr>
          <p:nvPr>
            <p:ph sz="half" idx="4294967295"/>
          </p:nvPr>
        </p:nvPicPr>
        <p:blipFill>
          <a:blip r:embed="rId3"/>
          <a:stretch>
            <a:fillRect/>
          </a:stretch>
        </p:blipFill>
        <p:spPr>
          <a:xfrm>
            <a:off x="8133121" y="383381"/>
            <a:ext cx="3105150" cy="6091237"/>
          </a:xfrm>
          <a:prstGeom prst="rect">
            <a:avLst/>
          </a:prstGeom>
        </p:spPr>
      </p:pic>
      <p:sp>
        <p:nvSpPr>
          <p:cNvPr id="6" name="Footer Placeholder 5">
            <a:extLst>
              <a:ext uri="{FF2B5EF4-FFF2-40B4-BE49-F238E27FC236}">
                <a16:creationId xmlns:a16="http://schemas.microsoft.com/office/drawing/2014/main" id="{E684ED35-AE21-3D45-4A5B-4BD0616A5804}"/>
              </a:ext>
            </a:extLst>
          </p:cNvPr>
          <p:cNvSpPr>
            <a:spLocks noGrp="1"/>
          </p:cNvSpPr>
          <p:nvPr>
            <p:ph type="ftr" sz="quarter" idx="3"/>
          </p:nvPr>
        </p:nvSpPr>
        <p:spPr/>
        <p:txBody>
          <a:bodyPr/>
          <a:lstStyle/>
          <a:p>
            <a:r>
              <a:rPr lang="en-US" dirty="0"/>
              <a:t>ANA, antinuclear antibody; JIA, juvenile idiopathic arthritis; RF, rheumatoid factor.</a:t>
            </a:r>
          </a:p>
          <a:p>
            <a:r>
              <a:rPr lang="en-US" dirty="0"/>
              <a:t>Images approved with patient/family consent.</a:t>
            </a:r>
          </a:p>
        </p:txBody>
      </p:sp>
    </p:spTree>
    <p:extLst>
      <p:ext uri="{BB962C8B-B14F-4D97-AF65-F5344CB8AC3E}">
        <p14:creationId xmlns:p14="http://schemas.microsoft.com/office/powerpoint/2010/main" val="156099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9D295-C8EF-E9AF-C683-9B98A7CCFFE8}"/>
              </a:ext>
            </a:extLst>
          </p:cNvPr>
          <p:cNvSpPr>
            <a:spLocks noGrp="1"/>
          </p:cNvSpPr>
          <p:nvPr>
            <p:ph type="title"/>
          </p:nvPr>
        </p:nvSpPr>
        <p:spPr/>
        <p:txBody>
          <a:bodyPr/>
          <a:lstStyle/>
          <a:p>
            <a:r>
              <a:rPr lang="en-US" dirty="0"/>
              <a:t>Case I</a:t>
            </a:r>
          </a:p>
        </p:txBody>
      </p:sp>
      <p:sp>
        <p:nvSpPr>
          <p:cNvPr id="7" name="Content Placeholder 6">
            <a:extLst>
              <a:ext uri="{FF2B5EF4-FFF2-40B4-BE49-F238E27FC236}">
                <a16:creationId xmlns:a16="http://schemas.microsoft.com/office/drawing/2014/main" id="{FFDBB952-0484-A55A-8291-DB200DFCC357}"/>
              </a:ext>
            </a:extLst>
          </p:cNvPr>
          <p:cNvSpPr>
            <a:spLocks noGrp="1"/>
          </p:cNvSpPr>
          <p:nvPr>
            <p:ph idx="1"/>
          </p:nvPr>
        </p:nvSpPr>
        <p:spPr>
          <a:xfrm>
            <a:off x="609599" y="1477906"/>
            <a:ext cx="5889523" cy="4722477"/>
          </a:xfrm>
        </p:spPr>
        <p:txBody>
          <a:bodyPr/>
          <a:lstStyle/>
          <a:p>
            <a:r>
              <a:rPr lang="en-US" dirty="0"/>
              <a:t>Good initial response with increased movement, but had continued pain</a:t>
            </a:r>
          </a:p>
          <a:p>
            <a:r>
              <a:rPr lang="en-US" dirty="0"/>
              <a:t>Increasingly difficult to handle</a:t>
            </a:r>
          </a:p>
          <a:p>
            <a:r>
              <a:rPr lang="en-US" dirty="0"/>
              <a:t>Normal x-rays of hands, feet, and knees. Poor weight gain </a:t>
            </a:r>
          </a:p>
          <a:p>
            <a:r>
              <a:rPr lang="en-US" dirty="0"/>
              <a:t>Developed nodules at 14 months</a:t>
            </a:r>
          </a:p>
          <a:p>
            <a:r>
              <a:rPr lang="en-US" dirty="0"/>
              <a:t>Rheumatologist referred to genetics due to poor response to first line JIA therapies</a:t>
            </a:r>
          </a:p>
        </p:txBody>
      </p:sp>
      <p:pic>
        <p:nvPicPr>
          <p:cNvPr id="5" name="Picture 2" descr="G:\Bcg\Research\farber\st john\hand2.jpg">
            <a:extLst>
              <a:ext uri="{FF2B5EF4-FFF2-40B4-BE49-F238E27FC236}">
                <a16:creationId xmlns:a16="http://schemas.microsoft.com/office/drawing/2014/main" id="{58C17414-64FB-FC1C-AEF9-46DA27134DB2}"/>
              </a:ext>
            </a:extLst>
          </p:cNvPr>
          <p:cNvPicPr>
            <a:picLocks noGrp="1" noChangeAspect="1" noChangeArrowheads="1"/>
          </p:cNvPicPr>
          <p:nvPr>
            <p:ph sz="half" idx="4294967295"/>
          </p:nvPr>
        </p:nvPicPr>
        <p:blipFill rotWithShape="1">
          <a:blip r:embed="rId2">
            <a:extLst>
              <a:ext uri="{28A0092B-C50C-407E-A947-70E740481C1C}">
                <a14:useLocalDpi xmlns:a14="http://schemas.microsoft.com/office/drawing/2010/main" val="0"/>
              </a:ext>
            </a:extLst>
          </a:blip>
          <a:srcRect/>
          <a:stretch/>
        </p:blipFill>
        <p:spPr bwMode="auto">
          <a:xfrm>
            <a:off x="7322485" y="476560"/>
            <a:ext cx="3865562" cy="35353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0D88982-92AC-2595-E569-F9EBECD55A54}"/>
              </a:ext>
            </a:extLst>
          </p:cNvPr>
          <p:cNvPicPr>
            <a:picLocks noChangeAspect="1"/>
          </p:cNvPicPr>
          <p:nvPr/>
        </p:nvPicPr>
        <p:blipFill rotWithShape="1">
          <a:blip r:embed="rId3"/>
          <a:srcRect l="10867" t="24569" r="24501" b="16897"/>
          <a:stretch/>
        </p:blipFill>
        <p:spPr>
          <a:xfrm>
            <a:off x="7347613" y="4165572"/>
            <a:ext cx="3815307" cy="2303541"/>
          </a:xfrm>
          <a:prstGeom prst="rect">
            <a:avLst/>
          </a:prstGeom>
        </p:spPr>
      </p:pic>
      <p:sp>
        <p:nvSpPr>
          <p:cNvPr id="9" name="Footer Placeholder 8">
            <a:extLst>
              <a:ext uri="{FF2B5EF4-FFF2-40B4-BE49-F238E27FC236}">
                <a16:creationId xmlns:a16="http://schemas.microsoft.com/office/drawing/2014/main" id="{3433B21F-F7C5-BB39-1593-6209689F366A}"/>
              </a:ext>
            </a:extLst>
          </p:cNvPr>
          <p:cNvSpPr>
            <a:spLocks noGrp="1"/>
          </p:cNvSpPr>
          <p:nvPr>
            <p:ph type="ftr" sz="quarter" idx="3"/>
          </p:nvPr>
        </p:nvSpPr>
        <p:spPr/>
        <p:txBody>
          <a:bodyPr/>
          <a:lstStyle/>
          <a:p>
            <a:r>
              <a:rPr lang="en-US" dirty="0"/>
              <a:t>Images approved with patient/family consent.</a:t>
            </a:r>
          </a:p>
        </p:txBody>
      </p:sp>
    </p:spTree>
    <p:extLst>
      <p:ext uri="{BB962C8B-B14F-4D97-AF65-F5344CB8AC3E}">
        <p14:creationId xmlns:p14="http://schemas.microsoft.com/office/powerpoint/2010/main" val="338640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049EC7-6CA3-4146-9E44-A532ACE39B5E}"/>
              </a:ext>
            </a:extLst>
          </p:cNvPr>
          <p:cNvSpPr>
            <a:spLocks noGrp="1"/>
          </p:cNvSpPr>
          <p:nvPr>
            <p:ph type="title"/>
          </p:nvPr>
        </p:nvSpPr>
        <p:spPr/>
        <p:txBody>
          <a:bodyPr/>
          <a:lstStyle/>
          <a:p>
            <a:r>
              <a:rPr lang="en-US" dirty="0"/>
              <a:t>Case Study I Diagnosis</a:t>
            </a:r>
          </a:p>
        </p:txBody>
      </p:sp>
      <p:sp>
        <p:nvSpPr>
          <p:cNvPr id="8" name="Content Placeholder 7"/>
          <p:cNvSpPr>
            <a:spLocks noGrp="1"/>
          </p:cNvSpPr>
          <p:nvPr>
            <p:ph idx="1"/>
          </p:nvPr>
        </p:nvSpPr>
        <p:spPr>
          <a:xfrm>
            <a:off x="609600" y="1477906"/>
            <a:ext cx="5486400" cy="4722477"/>
          </a:xfrm>
        </p:spPr>
        <p:txBody>
          <a:bodyPr/>
          <a:lstStyle/>
          <a:p>
            <a:pPr>
              <a:spcBef>
                <a:spcPts val="1800"/>
              </a:spcBef>
            </a:pPr>
            <a:r>
              <a:rPr lang="en-US" dirty="0"/>
              <a:t>Genetics noted mild hepatomegaly and coarse features</a:t>
            </a:r>
          </a:p>
          <a:p>
            <a:pPr>
              <a:spcBef>
                <a:spcPts val="1800"/>
              </a:spcBef>
            </a:pPr>
            <a:r>
              <a:rPr lang="en-US" dirty="0"/>
              <a:t>Lysosomal panel revealed  homozygote mutation c.704G&gt;A in the </a:t>
            </a:r>
            <a:r>
              <a:rPr lang="en-US" i="1" dirty="0"/>
              <a:t>ASAH1</a:t>
            </a:r>
            <a:r>
              <a:rPr lang="en-US" dirty="0"/>
              <a:t> gene</a:t>
            </a:r>
          </a:p>
          <a:p>
            <a:pPr>
              <a:spcBef>
                <a:spcPts val="1800"/>
              </a:spcBef>
            </a:pPr>
            <a:r>
              <a:rPr lang="en-US" dirty="0"/>
              <a:t>Compatible with acid ceramidase deficiency or Farber disease</a:t>
            </a:r>
          </a:p>
          <a:p>
            <a:pPr>
              <a:spcBef>
                <a:spcPts val="1800"/>
              </a:spcBef>
            </a:pPr>
            <a:r>
              <a:rPr lang="en-US" dirty="0"/>
              <a:t>Family history detected 2 maternal cousins with similar features</a:t>
            </a:r>
          </a:p>
          <a:p>
            <a:pPr>
              <a:spcBef>
                <a:spcPts val="1800"/>
              </a:spcBef>
            </a:pPr>
            <a:endParaRPr lang="en-US" dirty="0"/>
          </a:p>
          <a:p>
            <a:pPr>
              <a:spcBef>
                <a:spcPts val="1800"/>
              </a:spcBef>
            </a:pPr>
            <a:endParaRPr lang="en-US" dirty="0"/>
          </a:p>
        </p:txBody>
      </p:sp>
      <p:pic>
        <p:nvPicPr>
          <p:cNvPr id="3" name="Picture 2">
            <a:extLst>
              <a:ext uri="{FF2B5EF4-FFF2-40B4-BE49-F238E27FC236}">
                <a16:creationId xmlns:a16="http://schemas.microsoft.com/office/drawing/2014/main" id="{824D5F06-BF6A-E44A-8594-7E02DA707F59}"/>
              </a:ext>
            </a:extLst>
          </p:cNvPr>
          <p:cNvPicPr>
            <a:picLocks noChangeAspect="1"/>
          </p:cNvPicPr>
          <p:nvPr/>
        </p:nvPicPr>
        <p:blipFill>
          <a:blip r:embed="rId3"/>
          <a:stretch>
            <a:fillRect/>
          </a:stretch>
        </p:blipFill>
        <p:spPr>
          <a:xfrm>
            <a:off x="6164828" y="1269531"/>
            <a:ext cx="5486400" cy="4475747"/>
          </a:xfrm>
          <a:prstGeom prst="rect">
            <a:avLst/>
          </a:prstGeom>
        </p:spPr>
      </p:pic>
    </p:spTree>
    <p:extLst>
      <p:ext uri="{BB962C8B-B14F-4D97-AF65-F5344CB8AC3E}">
        <p14:creationId xmlns:p14="http://schemas.microsoft.com/office/powerpoint/2010/main" val="96412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A04413-6476-E9BA-7BB9-72AD3B61EA73}"/>
              </a:ext>
            </a:extLst>
          </p:cNvPr>
          <p:cNvSpPr>
            <a:spLocks noGrp="1"/>
          </p:cNvSpPr>
          <p:nvPr>
            <p:ph type="title"/>
          </p:nvPr>
        </p:nvSpPr>
        <p:spPr/>
        <p:txBody>
          <a:bodyPr/>
          <a:lstStyle/>
          <a:p>
            <a:r>
              <a:rPr lang="en-US" dirty="0"/>
              <a:t>Farber Disease</a:t>
            </a:r>
          </a:p>
        </p:txBody>
      </p:sp>
      <p:sp>
        <p:nvSpPr>
          <p:cNvPr id="7" name="Content Placeholder 2">
            <a:extLst>
              <a:ext uri="{FF2B5EF4-FFF2-40B4-BE49-F238E27FC236}">
                <a16:creationId xmlns:a16="http://schemas.microsoft.com/office/drawing/2014/main" id="{BBB2D68B-A046-86FA-2E92-344B7F178B35}"/>
              </a:ext>
            </a:extLst>
          </p:cNvPr>
          <p:cNvSpPr>
            <a:spLocks noGrp="1"/>
          </p:cNvSpPr>
          <p:nvPr>
            <p:ph sz="half" idx="1"/>
          </p:nvPr>
        </p:nvSpPr>
        <p:spPr>
          <a:xfrm>
            <a:off x="609600" y="1459206"/>
            <a:ext cx="4710545" cy="4715017"/>
          </a:xfrm>
        </p:spPr>
        <p:txBody>
          <a:bodyPr>
            <a:normAutofit/>
          </a:bodyPr>
          <a:lstStyle/>
          <a:p>
            <a:pPr lvl="0">
              <a:spcBef>
                <a:spcPts val="1800"/>
              </a:spcBef>
            </a:pPr>
            <a:r>
              <a:rPr lang="en-US" sz="2000" dirty="0"/>
              <a:t>An ultra-rare lysosomal storage disease marked by inflammation</a:t>
            </a:r>
          </a:p>
          <a:p>
            <a:pPr lvl="0">
              <a:spcBef>
                <a:spcPts val="1800"/>
              </a:spcBef>
            </a:pPr>
            <a:r>
              <a:rPr lang="en-US" sz="2000" dirty="0"/>
              <a:t>Classic triad: polyarticular arthritis, subcutaneous nodules, and hoarse voice </a:t>
            </a:r>
          </a:p>
          <a:p>
            <a:pPr lvl="0">
              <a:spcBef>
                <a:spcPts val="1800"/>
              </a:spcBef>
            </a:pPr>
            <a:r>
              <a:rPr lang="en-US" sz="2000" dirty="0"/>
              <a:t>Symptoms may not appear together which can lead to delay in diagnosis</a:t>
            </a:r>
          </a:p>
          <a:p>
            <a:pPr lvl="0">
              <a:spcBef>
                <a:spcPts val="1800"/>
              </a:spcBef>
            </a:pPr>
            <a:r>
              <a:rPr lang="en-US" sz="2000" dirty="0"/>
              <a:t>Other features include CNS, ophthalmologic, pulmonary, skeletal, and gastroenterological</a:t>
            </a:r>
          </a:p>
          <a:p>
            <a:pPr lvl="0">
              <a:spcBef>
                <a:spcPts val="1800"/>
              </a:spcBef>
            </a:pPr>
            <a:r>
              <a:rPr lang="en-US" sz="2000" dirty="0"/>
              <a:t>Wide heterogeneity of features</a:t>
            </a:r>
          </a:p>
        </p:txBody>
      </p:sp>
      <p:sp>
        <p:nvSpPr>
          <p:cNvPr id="36" name="Content Placeholder 35">
            <a:extLst>
              <a:ext uri="{FF2B5EF4-FFF2-40B4-BE49-F238E27FC236}">
                <a16:creationId xmlns:a16="http://schemas.microsoft.com/office/drawing/2014/main" id="{2F74511A-78B5-98CD-88BB-5F05F4A0CFA0}"/>
              </a:ext>
            </a:extLst>
          </p:cNvPr>
          <p:cNvSpPr>
            <a:spLocks noGrp="1"/>
          </p:cNvSpPr>
          <p:nvPr>
            <p:ph sz="half" idx="2"/>
          </p:nvPr>
        </p:nvSpPr>
        <p:spPr>
          <a:xfrm>
            <a:off x="5801031" y="3113119"/>
            <a:ext cx="5324168" cy="2845786"/>
          </a:xfrm>
        </p:spPr>
        <p:txBody>
          <a:bodyPr>
            <a:normAutofit/>
          </a:bodyPr>
          <a:lstStyle/>
          <a:p>
            <a:pPr marL="0" indent="0">
              <a:buNone/>
            </a:pPr>
            <a:r>
              <a:rPr lang="en-US" sz="2000" dirty="0"/>
              <a:t>Ceramide functions include the regulation of:</a:t>
            </a:r>
          </a:p>
          <a:p>
            <a:r>
              <a:rPr lang="en-US" sz="2000" dirty="0"/>
              <a:t>Cell signaling</a:t>
            </a:r>
          </a:p>
          <a:p>
            <a:r>
              <a:rPr lang="en-US" sz="2000" dirty="0"/>
              <a:t>Inflammation</a:t>
            </a:r>
          </a:p>
          <a:p>
            <a:r>
              <a:rPr lang="en-US" sz="2000" dirty="0"/>
              <a:t>Maintenance of water barriers (e.g., skin)</a:t>
            </a:r>
          </a:p>
          <a:p>
            <a:r>
              <a:rPr lang="en-US" sz="2000" dirty="0"/>
              <a:t>Cell migration</a:t>
            </a:r>
          </a:p>
          <a:p>
            <a:r>
              <a:rPr lang="en-US" sz="2000" dirty="0"/>
              <a:t>Cell differentiation</a:t>
            </a:r>
          </a:p>
          <a:p>
            <a:endParaRPr lang="en-US" sz="2000" dirty="0"/>
          </a:p>
        </p:txBody>
      </p:sp>
      <p:grpSp>
        <p:nvGrpSpPr>
          <p:cNvPr id="13" name="Group 12">
            <a:extLst>
              <a:ext uri="{FF2B5EF4-FFF2-40B4-BE49-F238E27FC236}">
                <a16:creationId xmlns:a16="http://schemas.microsoft.com/office/drawing/2014/main" id="{780C7445-B6E9-7AC9-FAD2-DEB6B98665C0}"/>
              </a:ext>
            </a:extLst>
          </p:cNvPr>
          <p:cNvGrpSpPr/>
          <p:nvPr/>
        </p:nvGrpSpPr>
        <p:grpSpPr>
          <a:xfrm>
            <a:off x="5435862" y="1382062"/>
            <a:ext cx="6339643" cy="1318226"/>
            <a:chOff x="5846761" y="3882677"/>
            <a:chExt cx="6339643" cy="1318226"/>
          </a:xfrm>
        </p:grpSpPr>
        <p:sp>
          <p:nvSpPr>
            <p:cNvPr id="24" name="Pentagon 37">
              <a:extLst>
                <a:ext uri="{FF2B5EF4-FFF2-40B4-BE49-F238E27FC236}">
                  <a16:creationId xmlns:a16="http://schemas.microsoft.com/office/drawing/2014/main" id="{1ACD317A-BC43-5F05-D270-8250630D8510}"/>
                </a:ext>
              </a:extLst>
            </p:cNvPr>
            <p:cNvSpPr/>
            <p:nvPr/>
          </p:nvSpPr>
          <p:spPr>
            <a:xfrm>
              <a:off x="9799663" y="3883656"/>
              <a:ext cx="2386741" cy="1301858"/>
            </a:xfrm>
            <a:prstGeom prst="homePlate">
              <a:avLst/>
            </a:prstGeom>
            <a:solidFill>
              <a:srgbClr val="94D7E4">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sp>
          <p:nvSpPr>
            <p:cNvPr id="25" name="Pentagon 35">
              <a:extLst>
                <a:ext uri="{FF2B5EF4-FFF2-40B4-BE49-F238E27FC236}">
                  <a16:creationId xmlns:a16="http://schemas.microsoft.com/office/drawing/2014/main" id="{9240238F-6A5F-9D3E-12D5-A459A9BD78B5}"/>
                </a:ext>
              </a:extLst>
            </p:cNvPr>
            <p:cNvSpPr/>
            <p:nvPr/>
          </p:nvSpPr>
          <p:spPr>
            <a:xfrm>
              <a:off x="8441943" y="3889031"/>
              <a:ext cx="2159432" cy="1301858"/>
            </a:xfrm>
            <a:prstGeom prst="homePlate">
              <a:avLst/>
            </a:prstGeom>
            <a:solidFill>
              <a:srgbClr val="94D7E4">
                <a:lumMod val="60000"/>
                <a:lumOff val="40000"/>
              </a:srgbClr>
            </a:solidFill>
            <a:ln w="12700" cap="flat" cmpd="sng" algn="ctr">
              <a:solidFill>
                <a:srgbClr val="41AE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sp>
          <p:nvSpPr>
            <p:cNvPr id="26" name="Pentagon 34">
              <a:extLst>
                <a:ext uri="{FF2B5EF4-FFF2-40B4-BE49-F238E27FC236}">
                  <a16:creationId xmlns:a16="http://schemas.microsoft.com/office/drawing/2014/main" id="{37E05DF7-CE12-E22F-BBE7-C2C532836240}"/>
                </a:ext>
              </a:extLst>
            </p:cNvPr>
            <p:cNvSpPr/>
            <p:nvPr/>
          </p:nvSpPr>
          <p:spPr>
            <a:xfrm>
              <a:off x="6990466" y="3882677"/>
              <a:ext cx="2176048" cy="1318226"/>
            </a:xfrm>
            <a:prstGeom prst="homePlate">
              <a:avLst/>
            </a:prstGeom>
            <a:solidFill>
              <a:srgbClr val="94D7E4">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sp>
          <p:nvSpPr>
            <p:cNvPr id="27" name="Pentagon 22">
              <a:extLst>
                <a:ext uri="{FF2B5EF4-FFF2-40B4-BE49-F238E27FC236}">
                  <a16:creationId xmlns:a16="http://schemas.microsoft.com/office/drawing/2014/main" id="{01875F62-EF33-4ACD-A20D-11B54ECE354D}"/>
                </a:ext>
              </a:extLst>
            </p:cNvPr>
            <p:cNvSpPr/>
            <p:nvPr/>
          </p:nvSpPr>
          <p:spPr>
            <a:xfrm>
              <a:off x="5846761" y="3882677"/>
              <a:ext cx="1804044" cy="1318225"/>
            </a:xfrm>
            <a:prstGeom prst="homePlate">
              <a:avLst/>
            </a:prstGeom>
            <a:solidFill>
              <a:srgbClr val="94D7E4">
                <a:lumMod val="5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sp>
          <p:nvSpPr>
            <p:cNvPr id="28" name="Content Placeholder 14">
              <a:extLst>
                <a:ext uri="{FF2B5EF4-FFF2-40B4-BE49-F238E27FC236}">
                  <a16:creationId xmlns:a16="http://schemas.microsoft.com/office/drawing/2014/main" id="{5BADD81C-91BB-B7EF-E10F-33A523A61F0F}"/>
                </a:ext>
              </a:extLst>
            </p:cNvPr>
            <p:cNvSpPr txBox="1">
              <a:spLocks/>
            </p:cNvSpPr>
            <p:nvPr/>
          </p:nvSpPr>
          <p:spPr>
            <a:xfrm>
              <a:off x="6112504" y="4124528"/>
              <a:ext cx="1212864" cy="85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ASAH1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 mutations (autosomal recessive)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Content Placeholder 14">
              <a:extLst>
                <a:ext uri="{FF2B5EF4-FFF2-40B4-BE49-F238E27FC236}">
                  <a16:creationId xmlns:a16="http://schemas.microsoft.com/office/drawing/2014/main" id="{3C6828CB-2C27-6300-F430-BFFC6089698A}"/>
                </a:ext>
              </a:extLst>
            </p:cNvPr>
            <p:cNvSpPr txBox="1">
              <a:spLocks/>
            </p:cNvSpPr>
            <p:nvPr/>
          </p:nvSpPr>
          <p:spPr>
            <a:xfrm>
              <a:off x="10610495" y="4032180"/>
              <a:ext cx="1371348" cy="94908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1600" b="0" i="0" kern="1200">
                  <a:solidFill>
                    <a:schemeClr val="accent6"/>
                  </a:solidFill>
                  <a:latin typeface="+mj-lt"/>
                  <a:ea typeface="Montserrat Light" charset="0"/>
                  <a:cs typeface="Montserrat Light" charset="0"/>
                </a:defRPr>
              </a:lvl1pPr>
              <a:lvl2pPr marL="685800" indent="-228600" algn="l" defTabSz="914400" rtl="0" eaLnBrk="1" latinLnBrk="0" hangingPunct="1">
                <a:lnSpc>
                  <a:spcPct val="100000"/>
                </a:lnSpc>
                <a:spcBef>
                  <a:spcPts val="500"/>
                </a:spcBef>
                <a:buClr>
                  <a:schemeClr val="accent1"/>
                </a:buClr>
                <a:buFont typeface=".AppleSystemUIFont" charset="-120"/>
                <a:buChar char="–"/>
                <a:defRPr sz="1400" b="0" i="0" kern="1200">
                  <a:solidFill>
                    <a:schemeClr val="accent6"/>
                  </a:solidFill>
                  <a:latin typeface="+mj-lt"/>
                  <a:ea typeface="Montserrat Light" charset="0"/>
                  <a:cs typeface="Montserrat Light" charset="0"/>
                </a:defRPr>
              </a:lvl2pPr>
              <a:lvl3pPr marL="1143000" indent="-228600" algn="l" defTabSz="914400" rtl="0" eaLnBrk="1" latinLnBrk="0" hangingPunct="1">
                <a:lnSpc>
                  <a:spcPct val="100000"/>
                </a:lnSpc>
                <a:spcBef>
                  <a:spcPts val="500"/>
                </a:spcBef>
                <a:buClr>
                  <a:schemeClr val="accent1"/>
                </a:buClr>
                <a:buFont typeface=".AppleSystemUIFont" charset="-120"/>
                <a:buChar char="–"/>
                <a:defRPr sz="1200" b="0" i="0" kern="1200">
                  <a:solidFill>
                    <a:schemeClr val="accent6"/>
                  </a:solidFill>
                  <a:latin typeface="+mj-lt"/>
                  <a:ea typeface="Montserrat Light" charset="0"/>
                  <a:cs typeface="Montserrat Light" charset="0"/>
                </a:defRPr>
              </a:lvl3pPr>
              <a:lvl4pPr marL="1600200" indent="-228600" algn="l" defTabSz="914400" rtl="0" eaLnBrk="1" latinLnBrk="0" hangingPunct="1">
                <a:lnSpc>
                  <a:spcPct val="100000"/>
                </a:lnSpc>
                <a:spcBef>
                  <a:spcPts val="500"/>
                </a:spcBef>
                <a:buClr>
                  <a:schemeClr val="accent1"/>
                </a:buClr>
                <a:buFont typeface=".AppleSystemUIFont" charset="-120"/>
                <a:buChar char="–"/>
                <a:defRPr sz="1100" b="0" i="0" kern="1200">
                  <a:solidFill>
                    <a:schemeClr val="accent6"/>
                  </a:solidFill>
                  <a:latin typeface="+mj-lt"/>
                  <a:ea typeface="Montserrat Light" charset="0"/>
                  <a:cs typeface="Montserrat Light" charset="0"/>
                </a:defRPr>
              </a:lvl4pPr>
              <a:lvl5pPr marL="2057400" indent="-228600" algn="l" defTabSz="914400" rtl="0" eaLnBrk="1" latinLnBrk="0" hangingPunct="1">
                <a:lnSpc>
                  <a:spcPct val="100000"/>
                </a:lnSpc>
                <a:spcBef>
                  <a:spcPts val="500"/>
                </a:spcBef>
                <a:buClr>
                  <a:schemeClr val="accent1"/>
                </a:buClr>
                <a:buFont typeface=".AppleSystemUIFont" charset="-120"/>
                <a:buChar char="–"/>
                <a:defRPr sz="1100" b="0" i="0" kern="1200">
                  <a:solidFill>
                    <a:schemeClr val="accent6"/>
                  </a:solidFill>
                  <a:latin typeface="+mj-lt"/>
                  <a:ea typeface="Montserrat Light" charset="0"/>
                  <a:cs typeface="Montserrat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608F3D"/>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cs typeface="Arial" panose="020B0604020202020204" pitchFamily="34" charset="0"/>
                </a:rPr>
                <a:t>Macrophage</a:t>
              </a:r>
              <a:br>
                <a:rPr kumimoji="0" lang="en-US" sz="1200" b="0" i="0" u="none" strike="noStrike" kern="1200" cap="none" spc="0" normalizeH="0" baseline="0" noProof="0" dirty="0">
                  <a:ln>
                    <a:noFill/>
                  </a:ln>
                  <a:solidFill>
                    <a:prstClr val="black"/>
                  </a:solidFill>
                  <a:effectLst/>
                  <a:uLnTx/>
                  <a:uFillTx/>
                  <a:latin typeface="+mn-lt"/>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mn-lt"/>
                  <a:cs typeface="Arial" panose="020B0604020202020204" pitchFamily="34" charset="0"/>
                </a:rPr>
                <a:t>driven inflammation (local and systemic)</a:t>
              </a:r>
            </a:p>
          </p:txBody>
        </p:sp>
        <p:sp>
          <p:nvSpPr>
            <p:cNvPr id="30" name="Content Placeholder 14">
              <a:extLst>
                <a:ext uri="{FF2B5EF4-FFF2-40B4-BE49-F238E27FC236}">
                  <a16:creationId xmlns:a16="http://schemas.microsoft.com/office/drawing/2014/main" id="{9A9133D9-B16C-9AC3-8C83-4A80C04A79C7}"/>
                </a:ext>
              </a:extLst>
            </p:cNvPr>
            <p:cNvSpPr txBox="1">
              <a:spLocks/>
            </p:cNvSpPr>
            <p:nvPr/>
          </p:nvSpPr>
          <p:spPr>
            <a:xfrm>
              <a:off x="7720599" y="4167305"/>
              <a:ext cx="1234444" cy="100738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1600" b="0" i="0" kern="1200">
                  <a:solidFill>
                    <a:schemeClr val="accent6"/>
                  </a:solidFill>
                  <a:latin typeface="+mj-lt"/>
                  <a:ea typeface="Montserrat Light" charset="0"/>
                  <a:cs typeface="Montserrat Light" charset="0"/>
                </a:defRPr>
              </a:lvl1pPr>
              <a:lvl2pPr marL="685800" indent="-228600" algn="l" defTabSz="914400" rtl="0" eaLnBrk="1" latinLnBrk="0" hangingPunct="1">
                <a:lnSpc>
                  <a:spcPct val="100000"/>
                </a:lnSpc>
                <a:spcBef>
                  <a:spcPts val="500"/>
                </a:spcBef>
                <a:buClr>
                  <a:schemeClr val="accent1"/>
                </a:buClr>
                <a:buFont typeface=".AppleSystemUIFont" charset="-120"/>
                <a:buChar char="–"/>
                <a:defRPr sz="1400" b="0" i="0" kern="1200">
                  <a:solidFill>
                    <a:schemeClr val="accent6"/>
                  </a:solidFill>
                  <a:latin typeface="+mj-lt"/>
                  <a:ea typeface="Montserrat Light" charset="0"/>
                  <a:cs typeface="Montserrat Light" charset="0"/>
                </a:defRPr>
              </a:lvl2pPr>
              <a:lvl3pPr marL="1143000" indent="-228600" algn="l" defTabSz="914400" rtl="0" eaLnBrk="1" latinLnBrk="0" hangingPunct="1">
                <a:lnSpc>
                  <a:spcPct val="100000"/>
                </a:lnSpc>
                <a:spcBef>
                  <a:spcPts val="500"/>
                </a:spcBef>
                <a:buClr>
                  <a:schemeClr val="accent1"/>
                </a:buClr>
                <a:buFont typeface=".AppleSystemUIFont" charset="-120"/>
                <a:buChar char="–"/>
                <a:defRPr sz="1200" b="0" i="0" kern="1200">
                  <a:solidFill>
                    <a:schemeClr val="accent6"/>
                  </a:solidFill>
                  <a:latin typeface="+mj-lt"/>
                  <a:ea typeface="Montserrat Light" charset="0"/>
                  <a:cs typeface="Montserrat Light" charset="0"/>
                </a:defRPr>
              </a:lvl3pPr>
              <a:lvl4pPr marL="1600200" indent="-228600" algn="l" defTabSz="914400" rtl="0" eaLnBrk="1" latinLnBrk="0" hangingPunct="1">
                <a:lnSpc>
                  <a:spcPct val="100000"/>
                </a:lnSpc>
                <a:spcBef>
                  <a:spcPts val="500"/>
                </a:spcBef>
                <a:buClr>
                  <a:schemeClr val="accent1"/>
                </a:buClr>
                <a:buFont typeface=".AppleSystemUIFont" charset="-120"/>
                <a:buChar char="–"/>
                <a:defRPr sz="1100" b="0" i="0" kern="1200">
                  <a:solidFill>
                    <a:schemeClr val="accent6"/>
                  </a:solidFill>
                  <a:latin typeface="+mj-lt"/>
                  <a:ea typeface="Montserrat Light" charset="0"/>
                  <a:cs typeface="Montserrat Light" charset="0"/>
                </a:defRPr>
              </a:lvl4pPr>
              <a:lvl5pPr marL="2057400" indent="-228600" algn="l" defTabSz="914400" rtl="0" eaLnBrk="1" latinLnBrk="0" hangingPunct="1">
                <a:lnSpc>
                  <a:spcPct val="100000"/>
                </a:lnSpc>
                <a:spcBef>
                  <a:spcPts val="500"/>
                </a:spcBef>
                <a:buClr>
                  <a:schemeClr val="accent1"/>
                </a:buClr>
                <a:buFont typeface=".AppleSystemUIFont" charset="-120"/>
                <a:buChar char="–"/>
                <a:defRPr sz="1100" b="0" i="0" kern="1200">
                  <a:solidFill>
                    <a:schemeClr val="accent6"/>
                  </a:solidFill>
                  <a:latin typeface="+mj-lt"/>
                  <a:ea typeface="Montserrat Light" charset="0"/>
                  <a:cs typeface="Montserrat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608F3D"/>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cs typeface="Arial" panose="020B0604020202020204" pitchFamily="34" charset="0"/>
                </a:rPr>
                <a:t>Acid ceramidase deficiency</a:t>
              </a:r>
            </a:p>
          </p:txBody>
        </p:sp>
        <p:sp>
          <p:nvSpPr>
            <p:cNvPr id="32" name="Content Placeholder 14">
              <a:extLst>
                <a:ext uri="{FF2B5EF4-FFF2-40B4-BE49-F238E27FC236}">
                  <a16:creationId xmlns:a16="http://schemas.microsoft.com/office/drawing/2014/main" id="{9CC7994B-EC63-B539-61D2-9B40C1533155}"/>
                </a:ext>
              </a:extLst>
            </p:cNvPr>
            <p:cNvSpPr txBox="1">
              <a:spLocks/>
            </p:cNvSpPr>
            <p:nvPr/>
          </p:nvSpPr>
          <p:spPr>
            <a:xfrm>
              <a:off x="9136025" y="4276292"/>
              <a:ext cx="1327276" cy="80772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1600" b="0" i="0" kern="1200">
                  <a:solidFill>
                    <a:schemeClr val="accent6"/>
                  </a:solidFill>
                  <a:latin typeface="+mj-lt"/>
                  <a:ea typeface="Montserrat Light" charset="0"/>
                  <a:cs typeface="Montserrat Light" charset="0"/>
                </a:defRPr>
              </a:lvl1pPr>
              <a:lvl2pPr marL="685800" indent="-228600" algn="l" defTabSz="914400" rtl="0" eaLnBrk="1" latinLnBrk="0" hangingPunct="1">
                <a:lnSpc>
                  <a:spcPct val="100000"/>
                </a:lnSpc>
                <a:spcBef>
                  <a:spcPts val="500"/>
                </a:spcBef>
                <a:buClr>
                  <a:schemeClr val="accent1"/>
                </a:buClr>
                <a:buFont typeface=".AppleSystemUIFont" charset="-120"/>
                <a:buChar char="–"/>
                <a:defRPr sz="1400" b="0" i="0" kern="1200">
                  <a:solidFill>
                    <a:schemeClr val="accent6"/>
                  </a:solidFill>
                  <a:latin typeface="+mj-lt"/>
                  <a:ea typeface="Montserrat Light" charset="0"/>
                  <a:cs typeface="Montserrat Light" charset="0"/>
                </a:defRPr>
              </a:lvl2pPr>
              <a:lvl3pPr marL="1143000" indent="-228600" algn="l" defTabSz="914400" rtl="0" eaLnBrk="1" latinLnBrk="0" hangingPunct="1">
                <a:lnSpc>
                  <a:spcPct val="100000"/>
                </a:lnSpc>
                <a:spcBef>
                  <a:spcPts val="500"/>
                </a:spcBef>
                <a:buClr>
                  <a:schemeClr val="accent1"/>
                </a:buClr>
                <a:buFont typeface=".AppleSystemUIFont" charset="-120"/>
                <a:buChar char="–"/>
                <a:defRPr sz="1200" b="0" i="0" kern="1200">
                  <a:solidFill>
                    <a:schemeClr val="accent6"/>
                  </a:solidFill>
                  <a:latin typeface="+mj-lt"/>
                  <a:ea typeface="Montserrat Light" charset="0"/>
                  <a:cs typeface="Montserrat Light" charset="0"/>
                </a:defRPr>
              </a:lvl3pPr>
              <a:lvl4pPr marL="1600200" indent="-228600" algn="l" defTabSz="914400" rtl="0" eaLnBrk="1" latinLnBrk="0" hangingPunct="1">
                <a:lnSpc>
                  <a:spcPct val="100000"/>
                </a:lnSpc>
                <a:spcBef>
                  <a:spcPts val="500"/>
                </a:spcBef>
                <a:buClr>
                  <a:schemeClr val="accent1"/>
                </a:buClr>
                <a:buFont typeface=".AppleSystemUIFont" charset="-120"/>
                <a:buChar char="–"/>
                <a:defRPr sz="1100" b="0" i="0" kern="1200">
                  <a:solidFill>
                    <a:schemeClr val="accent6"/>
                  </a:solidFill>
                  <a:latin typeface="+mj-lt"/>
                  <a:ea typeface="Montserrat Light" charset="0"/>
                  <a:cs typeface="Montserrat Light" charset="0"/>
                </a:defRPr>
              </a:lvl4pPr>
              <a:lvl5pPr marL="2057400" indent="-228600" algn="l" defTabSz="914400" rtl="0" eaLnBrk="1" latinLnBrk="0" hangingPunct="1">
                <a:lnSpc>
                  <a:spcPct val="100000"/>
                </a:lnSpc>
                <a:spcBef>
                  <a:spcPts val="500"/>
                </a:spcBef>
                <a:buClr>
                  <a:schemeClr val="accent1"/>
                </a:buClr>
                <a:buFont typeface=".AppleSystemUIFont" charset="-120"/>
                <a:buChar char="–"/>
                <a:defRPr sz="1100" b="0" i="0" kern="1200">
                  <a:solidFill>
                    <a:schemeClr val="accent6"/>
                  </a:solidFill>
                  <a:latin typeface="+mj-lt"/>
                  <a:ea typeface="Montserrat Light" charset="0"/>
                  <a:cs typeface="Montserrat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608F3D"/>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cs typeface="Arial" panose="020B0604020202020204" pitchFamily="34" charset="0"/>
                </a:rPr>
                <a:t>Ceramide accumulation</a:t>
              </a:r>
            </a:p>
          </p:txBody>
        </p:sp>
      </p:grpSp>
      <p:sp>
        <p:nvSpPr>
          <p:cNvPr id="37" name="Footer Placeholder 36">
            <a:extLst>
              <a:ext uri="{FF2B5EF4-FFF2-40B4-BE49-F238E27FC236}">
                <a16:creationId xmlns:a16="http://schemas.microsoft.com/office/drawing/2014/main" id="{413730A9-BA08-1DB4-DBB1-B29B9E35C481}"/>
              </a:ext>
            </a:extLst>
          </p:cNvPr>
          <p:cNvSpPr>
            <a:spLocks noGrp="1"/>
          </p:cNvSpPr>
          <p:nvPr>
            <p:ph type="ftr" sz="quarter" idx="3"/>
          </p:nvPr>
        </p:nvSpPr>
        <p:spPr/>
        <p:txBody>
          <a:bodyPr/>
          <a:lstStyle/>
          <a:p>
            <a:r>
              <a:rPr lang="en-US" dirty="0"/>
              <a:t>CNS, central nervous system.</a:t>
            </a:r>
          </a:p>
          <a:p>
            <a:r>
              <a:rPr lang="en-US" dirty="0" err="1"/>
              <a:t>Schuchman</a:t>
            </a:r>
            <a:r>
              <a:rPr lang="en-US" dirty="0"/>
              <a:t> EH. </a:t>
            </a:r>
            <a:r>
              <a:rPr lang="en-US" i="1" dirty="0" err="1"/>
              <a:t>Biochim</a:t>
            </a:r>
            <a:r>
              <a:rPr lang="en-US" i="1" dirty="0"/>
              <a:t> </a:t>
            </a:r>
            <a:r>
              <a:rPr lang="en-US" i="1" dirty="0" err="1"/>
              <a:t>Biophys</a:t>
            </a:r>
            <a:r>
              <a:rPr lang="en-US" i="1" dirty="0"/>
              <a:t> Acta Mol Basis Dis. </a:t>
            </a:r>
            <a:r>
              <a:rPr lang="en-US" dirty="0"/>
              <a:t>2016. </a:t>
            </a:r>
          </a:p>
        </p:txBody>
      </p:sp>
    </p:spTree>
    <p:extLst>
      <p:ext uri="{BB962C8B-B14F-4D97-AF65-F5344CB8AC3E}">
        <p14:creationId xmlns:p14="http://schemas.microsoft.com/office/powerpoint/2010/main" val="415035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9C7D09AF-C543-7341-9949-E6EDA551E742}"/>
              </a:ext>
            </a:extLst>
          </p:cNvPr>
          <p:cNvGrpSpPr>
            <a:grpSpLocks/>
          </p:cNvGrpSpPr>
          <p:nvPr/>
        </p:nvGrpSpPr>
        <p:grpSpPr bwMode="auto">
          <a:xfrm>
            <a:off x="24992013" y="8137525"/>
            <a:ext cx="6032500" cy="5040313"/>
            <a:chOff x="24845963" y="7705725"/>
            <a:chExt cx="6032500" cy="5246688"/>
          </a:xfrm>
        </p:grpSpPr>
        <p:pic>
          <p:nvPicPr>
            <p:cNvPr id="7" name="Picture 47">
              <a:extLst>
                <a:ext uri="{FF2B5EF4-FFF2-40B4-BE49-F238E27FC236}">
                  <a16:creationId xmlns:a16="http://schemas.microsoft.com/office/drawing/2014/main" id="{FB352C53-F324-744A-80BC-3282DE2D83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45963" y="7705725"/>
              <a:ext cx="6032500" cy="5246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ectangle 1">
              <a:extLst>
                <a:ext uri="{FF2B5EF4-FFF2-40B4-BE49-F238E27FC236}">
                  <a16:creationId xmlns:a16="http://schemas.microsoft.com/office/drawing/2014/main" id="{11D0F40A-739B-0940-837C-9BB09312CDFE}"/>
                </a:ext>
              </a:extLst>
            </p:cNvPr>
            <p:cNvSpPr>
              <a:spLocks noChangeArrowheads="1"/>
            </p:cNvSpPr>
            <p:nvPr/>
          </p:nvSpPr>
          <p:spPr bwMode="auto">
            <a:xfrm>
              <a:off x="29021855" y="8353128"/>
              <a:ext cx="504056" cy="144016"/>
            </a:xfrm>
            <a:prstGeom prst="rect">
              <a:avLst/>
            </a:prstGeom>
            <a:solidFill>
              <a:schemeClr val="tx1"/>
            </a:solidFill>
            <a:ln w="9525">
              <a:solidFill>
                <a:schemeClr val="tx1"/>
              </a:solidFill>
              <a:round/>
              <a:headEnd/>
              <a:tailEnd/>
            </a:ln>
          </p:spPr>
          <p:txBody>
            <a:bodyPr lIns="70875" tIns="35438" rIns="70875" bIns="35438"/>
            <a:lstStyle>
              <a:lvl1pPr defTabSz="781050">
                <a:defRPr sz="4500">
                  <a:solidFill>
                    <a:schemeClr val="tx1"/>
                  </a:solidFill>
                  <a:latin typeface="Times New Roman" panose="02020603050405020304" pitchFamily="18" charset="0"/>
                  <a:ea typeface="MS PGothic" panose="020B0600070205080204" pitchFamily="34" charset="-128"/>
                </a:defRPr>
              </a:lvl1pPr>
              <a:lvl2pPr marL="742950" indent="-285750" defTabSz="781050">
                <a:defRPr sz="4500">
                  <a:solidFill>
                    <a:schemeClr val="tx1"/>
                  </a:solidFill>
                  <a:latin typeface="Times New Roman" panose="02020603050405020304" pitchFamily="18" charset="0"/>
                  <a:ea typeface="MS PGothic" panose="020B0600070205080204" pitchFamily="34" charset="-128"/>
                </a:defRPr>
              </a:lvl2pPr>
              <a:lvl3pPr marL="1143000" indent="-228600" defTabSz="781050">
                <a:defRPr sz="4500">
                  <a:solidFill>
                    <a:schemeClr val="tx1"/>
                  </a:solidFill>
                  <a:latin typeface="Times New Roman" panose="02020603050405020304" pitchFamily="18" charset="0"/>
                  <a:ea typeface="MS PGothic" panose="020B0600070205080204" pitchFamily="34" charset="-128"/>
                </a:defRPr>
              </a:lvl3pPr>
              <a:lvl4pPr marL="1600200" indent="-228600" defTabSz="781050">
                <a:defRPr sz="4500">
                  <a:solidFill>
                    <a:schemeClr val="tx1"/>
                  </a:solidFill>
                  <a:latin typeface="Times New Roman" panose="02020603050405020304" pitchFamily="18" charset="0"/>
                  <a:ea typeface="MS PGothic" panose="020B0600070205080204" pitchFamily="34" charset="-128"/>
                </a:defRPr>
              </a:lvl4pPr>
              <a:lvl5pPr marL="2057400" indent="-228600" defTabSz="781050">
                <a:defRPr sz="4500">
                  <a:solidFill>
                    <a:schemeClr val="tx1"/>
                  </a:solidFill>
                  <a:latin typeface="Times New Roman" panose="02020603050405020304" pitchFamily="18" charset="0"/>
                  <a:ea typeface="MS PGothic" panose="020B0600070205080204" pitchFamily="34" charset="-128"/>
                </a:defRPr>
              </a:lvl5pPr>
              <a:lvl6pPr marL="25146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6pPr>
              <a:lvl7pPr marL="29718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7pPr>
              <a:lvl8pPr marL="34290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8pPr>
              <a:lvl9pPr marL="38862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9pPr>
            </a:lstStyle>
            <a:p>
              <a:endParaRPr lang="en-US" altLang="en-US" sz="2000"/>
            </a:p>
          </p:txBody>
        </p:sp>
        <p:sp>
          <p:nvSpPr>
            <p:cNvPr id="9" name="Rectangle 70">
              <a:extLst>
                <a:ext uri="{FF2B5EF4-FFF2-40B4-BE49-F238E27FC236}">
                  <a16:creationId xmlns:a16="http://schemas.microsoft.com/office/drawing/2014/main" id="{06B46603-FE26-B34F-BC06-54DEC7E641BB}"/>
                </a:ext>
              </a:extLst>
            </p:cNvPr>
            <p:cNvSpPr>
              <a:spLocks noChangeArrowheads="1"/>
            </p:cNvSpPr>
            <p:nvPr/>
          </p:nvSpPr>
          <p:spPr bwMode="auto">
            <a:xfrm>
              <a:off x="26141535" y="8065096"/>
              <a:ext cx="455612" cy="128588"/>
            </a:xfrm>
            <a:prstGeom prst="rect">
              <a:avLst/>
            </a:prstGeom>
            <a:solidFill>
              <a:schemeClr val="tx1"/>
            </a:solidFill>
            <a:ln w="9525">
              <a:solidFill>
                <a:schemeClr val="tx1"/>
              </a:solidFill>
              <a:round/>
              <a:headEnd/>
              <a:tailEnd/>
            </a:ln>
          </p:spPr>
          <p:txBody>
            <a:bodyPr lIns="70875" tIns="35438" rIns="70875" bIns="35438"/>
            <a:lstStyle>
              <a:lvl1pPr defTabSz="781050">
                <a:defRPr sz="4500">
                  <a:solidFill>
                    <a:schemeClr val="tx1"/>
                  </a:solidFill>
                  <a:latin typeface="Times New Roman" panose="02020603050405020304" pitchFamily="18" charset="0"/>
                  <a:ea typeface="MS PGothic" panose="020B0600070205080204" pitchFamily="34" charset="-128"/>
                </a:defRPr>
              </a:lvl1pPr>
              <a:lvl2pPr marL="742950" indent="-285750" defTabSz="781050">
                <a:defRPr sz="4500">
                  <a:solidFill>
                    <a:schemeClr val="tx1"/>
                  </a:solidFill>
                  <a:latin typeface="Times New Roman" panose="02020603050405020304" pitchFamily="18" charset="0"/>
                  <a:ea typeface="MS PGothic" panose="020B0600070205080204" pitchFamily="34" charset="-128"/>
                </a:defRPr>
              </a:lvl2pPr>
              <a:lvl3pPr marL="1143000" indent="-228600" defTabSz="781050">
                <a:defRPr sz="4500">
                  <a:solidFill>
                    <a:schemeClr val="tx1"/>
                  </a:solidFill>
                  <a:latin typeface="Times New Roman" panose="02020603050405020304" pitchFamily="18" charset="0"/>
                  <a:ea typeface="MS PGothic" panose="020B0600070205080204" pitchFamily="34" charset="-128"/>
                </a:defRPr>
              </a:lvl3pPr>
              <a:lvl4pPr marL="1600200" indent="-228600" defTabSz="781050">
                <a:defRPr sz="4500">
                  <a:solidFill>
                    <a:schemeClr val="tx1"/>
                  </a:solidFill>
                  <a:latin typeface="Times New Roman" panose="02020603050405020304" pitchFamily="18" charset="0"/>
                  <a:ea typeface="MS PGothic" panose="020B0600070205080204" pitchFamily="34" charset="-128"/>
                </a:defRPr>
              </a:lvl4pPr>
              <a:lvl5pPr marL="2057400" indent="-228600" defTabSz="781050">
                <a:defRPr sz="4500">
                  <a:solidFill>
                    <a:schemeClr val="tx1"/>
                  </a:solidFill>
                  <a:latin typeface="Times New Roman" panose="02020603050405020304" pitchFamily="18" charset="0"/>
                  <a:ea typeface="MS PGothic" panose="020B0600070205080204" pitchFamily="34" charset="-128"/>
                </a:defRPr>
              </a:lvl5pPr>
              <a:lvl6pPr marL="25146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6pPr>
              <a:lvl7pPr marL="29718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7pPr>
              <a:lvl8pPr marL="34290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8pPr>
              <a:lvl9pPr marL="38862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9pPr>
            </a:lstStyle>
            <a:p>
              <a:endParaRPr lang="en-US" altLang="en-US" sz="2000"/>
            </a:p>
          </p:txBody>
        </p:sp>
      </p:grpSp>
      <p:grpSp>
        <p:nvGrpSpPr>
          <p:cNvPr id="10" name="Group 3">
            <a:extLst>
              <a:ext uri="{FF2B5EF4-FFF2-40B4-BE49-F238E27FC236}">
                <a16:creationId xmlns:a16="http://schemas.microsoft.com/office/drawing/2014/main" id="{3DD013F4-4D5B-AA44-B269-330383707324}"/>
              </a:ext>
            </a:extLst>
          </p:cNvPr>
          <p:cNvGrpSpPr>
            <a:grpSpLocks/>
          </p:cNvGrpSpPr>
          <p:nvPr/>
        </p:nvGrpSpPr>
        <p:grpSpPr bwMode="auto">
          <a:xfrm>
            <a:off x="25144413" y="8289925"/>
            <a:ext cx="6032500" cy="5040313"/>
            <a:chOff x="24845963" y="7705725"/>
            <a:chExt cx="6032500" cy="5246688"/>
          </a:xfrm>
        </p:grpSpPr>
        <p:pic>
          <p:nvPicPr>
            <p:cNvPr id="11" name="Picture 47">
              <a:extLst>
                <a:ext uri="{FF2B5EF4-FFF2-40B4-BE49-F238E27FC236}">
                  <a16:creationId xmlns:a16="http://schemas.microsoft.com/office/drawing/2014/main" id="{06E51568-115C-6349-8C3B-99C7542DFC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45963" y="7705725"/>
              <a:ext cx="6032500" cy="5246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ectangle 1">
              <a:extLst>
                <a:ext uri="{FF2B5EF4-FFF2-40B4-BE49-F238E27FC236}">
                  <a16:creationId xmlns:a16="http://schemas.microsoft.com/office/drawing/2014/main" id="{77D2CAA2-76C9-4B4C-A516-6799211B36D0}"/>
                </a:ext>
              </a:extLst>
            </p:cNvPr>
            <p:cNvSpPr>
              <a:spLocks noChangeArrowheads="1"/>
            </p:cNvSpPr>
            <p:nvPr/>
          </p:nvSpPr>
          <p:spPr bwMode="auto">
            <a:xfrm>
              <a:off x="29021855" y="8353128"/>
              <a:ext cx="504056" cy="144016"/>
            </a:xfrm>
            <a:prstGeom prst="rect">
              <a:avLst/>
            </a:prstGeom>
            <a:solidFill>
              <a:schemeClr val="tx1"/>
            </a:solidFill>
            <a:ln w="9525">
              <a:solidFill>
                <a:schemeClr val="tx1"/>
              </a:solidFill>
              <a:round/>
              <a:headEnd/>
              <a:tailEnd/>
            </a:ln>
          </p:spPr>
          <p:txBody>
            <a:bodyPr lIns="70875" tIns="35438" rIns="70875" bIns="35438"/>
            <a:lstStyle>
              <a:lvl1pPr defTabSz="781050">
                <a:defRPr sz="4500">
                  <a:solidFill>
                    <a:schemeClr val="tx1"/>
                  </a:solidFill>
                  <a:latin typeface="Times New Roman" panose="02020603050405020304" pitchFamily="18" charset="0"/>
                  <a:ea typeface="MS PGothic" panose="020B0600070205080204" pitchFamily="34" charset="-128"/>
                </a:defRPr>
              </a:lvl1pPr>
              <a:lvl2pPr marL="742950" indent="-285750" defTabSz="781050">
                <a:defRPr sz="4500">
                  <a:solidFill>
                    <a:schemeClr val="tx1"/>
                  </a:solidFill>
                  <a:latin typeface="Times New Roman" panose="02020603050405020304" pitchFamily="18" charset="0"/>
                  <a:ea typeface="MS PGothic" panose="020B0600070205080204" pitchFamily="34" charset="-128"/>
                </a:defRPr>
              </a:lvl2pPr>
              <a:lvl3pPr marL="1143000" indent="-228600" defTabSz="781050">
                <a:defRPr sz="4500">
                  <a:solidFill>
                    <a:schemeClr val="tx1"/>
                  </a:solidFill>
                  <a:latin typeface="Times New Roman" panose="02020603050405020304" pitchFamily="18" charset="0"/>
                  <a:ea typeface="MS PGothic" panose="020B0600070205080204" pitchFamily="34" charset="-128"/>
                </a:defRPr>
              </a:lvl3pPr>
              <a:lvl4pPr marL="1600200" indent="-228600" defTabSz="781050">
                <a:defRPr sz="4500">
                  <a:solidFill>
                    <a:schemeClr val="tx1"/>
                  </a:solidFill>
                  <a:latin typeface="Times New Roman" panose="02020603050405020304" pitchFamily="18" charset="0"/>
                  <a:ea typeface="MS PGothic" panose="020B0600070205080204" pitchFamily="34" charset="-128"/>
                </a:defRPr>
              </a:lvl4pPr>
              <a:lvl5pPr marL="2057400" indent="-228600" defTabSz="781050">
                <a:defRPr sz="4500">
                  <a:solidFill>
                    <a:schemeClr val="tx1"/>
                  </a:solidFill>
                  <a:latin typeface="Times New Roman" panose="02020603050405020304" pitchFamily="18" charset="0"/>
                  <a:ea typeface="MS PGothic" panose="020B0600070205080204" pitchFamily="34" charset="-128"/>
                </a:defRPr>
              </a:lvl5pPr>
              <a:lvl6pPr marL="25146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6pPr>
              <a:lvl7pPr marL="29718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7pPr>
              <a:lvl8pPr marL="34290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8pPr>
              <a:lvl9pPr marL="38862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9pPr>
            </a:lstStyle>
            <a:p>
              <a:endParaRPr lang="en-US" altLang="en-US" sz="2000"/>
            </a:p>
          </p:txBody>
        </p:sp>
        <p:sp>
          <p:nvSpPr>
            <p:cNvPr id="13" name="Rectangle 70">
              <a:extLst>
                <a:ext uri="{FF2B5EF4-FFF2-40B4-BE49-F238E27FC236}">
                  <a16:creationId xmlns:a16="http://schemas.microsoft.com/office/drawing/2014/main" id="{2BE2F181-992E-2543-96C4-F2EF1940F521}"/>
                </a:ext>
              </a:extLst>
            </p:cNvPr>
            <p:cNvSpPr>
              <a:spLocks noChangeArrowheads="1"/>
            </p:cNvSpPr>
            <p:nvPr/>
          </p:nvSpPr>
          <p:spPr bwMode="auto">
            <a:xfrm>
              <a:off x="26141535" y="8065096"/>
              <a:ext cx="455612" cy="128588"/>
            </a:xfrm>
            <a:prstGeom prst="rect">
              <a:avLst/>
            </a:prstGeom>
            <a:solidFill>
              <a:schemeClr val="tx1"/>
            </a:solidFill>
            <a:ln w="9525">
              <a:solidFill>
                <a:schemeClr val="tx1"/>
              </a:solidFill>
              <a:round/>
              <a:headEnd/>
              <a:tailEnd/>
            </a:ln>
          </p:spPr>
          <p:txBody>
            <a:bodyPr lIns="70875" tIns="35438" rIns="70875" bIns="35438"/>
            <a:lstStyle>
              <a:lvl1pPr defTabSz="781050">
                <a:defRPr sz="4500">
                  <a:solidFill>
                    <a:schemeClr val="tx1"/>
                  </a:solidFill>
                  <a:latin typeface="Times New Roman" panose="02020603050405020304" pitchFamily="18" charset="0"/>
                  <a:ea typeface="MS PGothic" panose="020B0600070205080204" pitchFamily="34" charset="-128"/>
                </a:defRPr>
              </a:lvl1pPr>
              <a:lvl2pPr marL="742950" indent="-285750" defTabSz="781050">
                <a:defRPr sz="4500">
                  <a:solidFill>
                    <a:schemeClr val="tx1"/>
                  </a:solidFill>
                  <a:latin typeface="Times New Roman" panose="02020603050405020304" pitchFamily="18" charset="0"/>
                  <a:ea typeface="MS PGothic" panose="020B0600070205080204" pitchFamily="34" charset="-128"/>
                </a:defRPr>
              </a:lvl2pPr>
              <a:lvl3pPr marL="1143000" indent="-228600" defTabSz="781050">
                <a:defRPr sz="4500">
                  <a:solidFill>
                    <a:schemeClr val="tx1"/>
                  </a:solidFill>
                  <a:latin typeface="Times New Roman" panose="02020603050405020304" pitchFamily="18" charset="0"/>
                  <a:ea typeface="MS PGothic" panose="020B0600070205080204" pitchFamily="34" charset="-128"/>
                </a:defRPr>
              </a:lvl3pPr>
              <a:lvl4pPr marL="1600200" indent="-228600" defTabSz="781050">
                <a:defRPr sz="4500">
                  <a:solidFill>
                    <a:schemeClr val="tx1"/>
                  </a:solidFill>
                  <a:latin typeface="Times New Roman" panose="02020603050405020304" pitchFamily="18" charset="0"/>
                  <a:ea typeface="MS PGothic" panose="020B0600070205080204" pitchFamily="34" charset="-128"/>
                </a:defRPr>
              </a:lvl4pPr>
              <a:lvl5pPr marL="2057400" indent="-228600" defTabSz="781050">
                <a:defRPr sz="4500">
                  <a:solidFill>
                    <a:schemeClr val="tx1"/>
                  </a:solidFill>
                  <a:latin typeface="Times New Roman" panose="02020603050405020304" pitchFamily="18" charset="0"/>
                  <a:ea typeface="MS PGothic" panose="020B0600070205080204" pitchFamily="34" charset="-128"/>
                </a:defRPr>
              </a:lvl5pPr>
              <a:lvl6pPr marL="25146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6pPr>
              <a:lvl7pPr marL="29718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7pPr>
              <a:lvl8pPr marL="34290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8pPr>
              <a:lvl9pPr marL="38862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9pPr>
            </a:lstStyle>
            <a:p>
              <a:endParaRPr lang="en-US" altLang="en-US" sz="2000"/>
            </a:p>
          </p:txBody>
        </p:sp>
      </p:grpSp>
      <p:grpSp>
        <p:nvGrpSpPr>
          <p:cNvPr id="23" name="Group 22">
            <a:extLst>
              <a:ext uri="{FF2B5EF4-FFF2-40B4-BE49-F238E27FC236}">
                <a16:creationId xmlns:a16="http://schemas.microsoft.com/office/drawing/2014/main" id="{1396AEE8-0B43-7148-AA57-D96730A8F341}"/>
              </a:ext>
            </a:extLst>
          </p:cNvPr>
          <p:cNvGrpSpPr/>
          <p:nvPr/>
        </p:nvGrpSpPr>
        <p:grpSpPr>
          <a:xfrm>
            <a:off x="787513" y="722397"/>
            <a:ext cx="10616973" cy="1293971"/>
            <a:chOff x="1013269" y="1067005"/>
            <a:chExt cx="10049255" cy="1100232"/>
          </a:xfrm>
          <a:solidFill>
            <a:srgbClr val="255E91"/>
          </a:solidFill>
        </p:grpSpPr>
        <p:sp>
          <p:nvSpPr>
            <p:cNvPr id="24" name="Rounded Rectangle 28">
              <a:extLst>
                <a:ext uri="{FF2B5EF4-FFF2-40B4-BE49-F238E27FC236}">
                  <a16:creationId xmlns:a16="http://schemas.microsoft.com/office/drawing/2014/main" id="{EED2527E-C240-034F-9CB8-CA468F63F79F}"/>
                </a:ext>
              </a:extLst>
            </p:cNvPr>
            <p:cNvSpPr/>
            <p:nvPr/>
          </p:nvSpPr>
          <p:spPr>
            <a:xfrm>
              <a:off x="1013269" y="1067005"/>
              <a:ext cx="10049255" cy="1100232"/>
            </a:xfrm>
            <a:prstGeom prst="roundRect">
              <a:avLst/>
            </a:prstGeom>
            <a:gr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defTabSz="440849">
                <a:spcBef>
                  <a:spcPts val="600"/>
                </a:spcBef>
              </a:pPr>
              <a:r>
                <a:rPr lang="en-US" sz="2000" b="1" dirty="0">
                  <a:solidFill>
                    <a:schemeClr val="bg1"/>
                  </a:solidFill>
                  <a:cs typeface="Calibri" panose="020F0502020204030204" pitchFamily="34" charset="0"/>
                </a:rPr>
                <a:t>Rapidly progressive 											Slowly progressive</a:t>
              </a:r>
            </a:p>
            <a:p>
              <a:pPr algn="ctr" defTabSz="440849">
                <a:spcBef>
                  <a:spcPts val="600"/>
                </a:spcBef>
              </a:pPr>
              <a:endParaRPr lang="en-US" sz="2000" b="1" u="sng" dirty="0">
                <a:solidFill>
                  <a:schemeClr val="bg1"/>
                </a:solidFill>
                <a:cs typeface="Calibri" panose="020F0502020204030204" pitchFamily="34" charset="0"/>
              </a:endParaRPr>
            </a:p>
            <a:p>
              <a:pPr algn="ctr" defTabSz="440849">
                <a:spcBef>
                  <a:spcPts val="600"/>
                </a:spcBef>
              </a:pPr>
              <a:endParaRPr lang="en-US" sz="2000" b="1" u="sng" dirty="0">
                <a:solidFill>
                  <a:schemeClr val="bg1"/>
                </a:solidFill>
                <a:cs typeface="Calibri" panose="020F0502020204030204" pitchFamily="34" charset="0"/>
              </a:endParaRPr>
            </a:p>
          </p:txBody>
        </p:sp>
        <p:cxnSp>
          <p:nvCxnSpPr>
            <p:cNvPr id="25" name="Straight Arrow Connector 24">
              <a:extLst>
                <a:ext uri="{FF2B5EF4-FFF2-40B4-BE49-F238E27FC236}">
                  <a16:creationId xmlns:a16="http://schemas.microsoft.com/office/drawing/2014/main" id="{C91D64B0-090C-0345-89FE-0678CCC99E3A}"/>
                </a:ext>
              </a:extLst>
            </p:cNvPr>
            <p:cNvCxnSpPr>
              <a:cxnSpLocks/>
            </p:cNvCxnSpPr>
            <p:nvPr/>
          </p:nvCxnSpPr>
          <p:spPr>
            <a:xfrm flipH="1">
              <a:off x="4564002" y="1351677"/>
              <a:ext cx="3044124" cy="0"/>
            </a:xfrm>
            <a:prstGeom prst="straightConnector1">
              <a:avLst/>
            </a:prstGeom>
            <a:grpFill/>
            <a:ln w="50800" cmpd="sng">
              <a:solidFill>
                <a:schemeClr val="bg1"/>
              </a:solidFill>
              <a:prstDash val="solid"/>
              <a:headEnd type="stealth" w="lg" len="med"/>
              <a:tailEnd type="stealth" w="lg" len="med"/>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7A117AE-8CCF-34FD-9C53-A9C397235FE3}"/>
              </a:ext>
            </a:extLst>
          </p:cNvPr>
          <p:cNvSpPr txBox="1"/>
          <p:nvPr/>
        </p:nvSpPr>
        <p:spPr>
          <a:xfrm>
            <a:off x="1275740" y="1241789"/>
            <a:ext cx="2557110" cy="646331"/>
          </a:xfrm>
          <a:prstGeom prst="rect">
            <a:avLst/>
          </a:prstGeom>
          <a:noFill/>
        </p:spPr>
        <p:txBody>
          <a:bodyPr wrap="none" rtlCol="0">
            <a:spAutoFit/>
          </a:bodyPr>
          <a:lstStyle/>
          <a:p>
            <a:pPr algn="ctr"/>
            <a:r>
              <a:rPr lang="en-US" sz="1800" dirty="0">
                <a:solidFill>
                  <a:schemeClr val="bg1"/>
                </a:solidFill>
                <a:cs typeface="Calibri" panose="020F0502020204030204" pitchFamily="34" charset="0"/>
              </a:rPr>
              <a:t>Often with CNS and</a:t>
            </a:r>
          </a:p>
          <a:p>
            <a:pPr algn="ctr"/>
            <a:r>
              <a:rPr lang="en-US" sz="1800" dirty="0">
                <a:solidFill>
                  <a:schemeClr val="bg1"/>
                </a:solidFill>
                <a:cs typeface="Calibri" panose="020F0502020204030204" pitchFamily="34" charset="0"/>
              </a:rPr>
              <a:t>pulmonary involvement</a:t>
            </a:r>
            <a:endParaRPr lang="en-US" dirty="0"/>
          </a:p>
        </p:txBody>
      </p:sp>
      <p:sp>
        <p:nvSpPr>
          <p:cNvPr id="20" name="TextBox 19">
            <a:extLst>
              <a:ext uri="{FF2B5EF4-FFF2-40B4-BE49-F238E27FC236}">
                <a16:creationId xmlns:a16="http://schemas.microsoft.com/office/drawing/2014/main" id="{28824800-BEAF-37D4-1EBA-3F72655E8D15}"/>
              </a:ext>
            </a:extLst>
          </p:cNvPr>
          <p:cNvSpPr txBox="1"/>
          <p:nvPr/>
        </p:nvSpPr>
        <p:spPr>
          <a:xfrm>
            <a:off x="8359152" y="1241789"/>
            <a:ext cx="2557110" cy="646331"/>
          </a:xfrm>
          <a:prstGeom prst="rect">
            <a:avLst/>
          </a:prstGeom>
          <a:noFill/>
        </p:spPr>
        <p:txBody>
          <a:bodyPr wrap="none" rtlCol="0">
            <a:spAutoFit/>
          </a:bodyPr>
          <a:lstStyle/>
          <a:p>
            <a:pPr algn="ctr"/>
            <a:r>
              <a:rPr lang="en-US" sz="1800" dirty="0">
                <a:solidFill>
                  <a:schemeClr val="bg1"/>
                </a:solidFill>
                <a:cs typeface="Calibri" panose="020F0502020204030204" pitchFamily="34" charset="0"/>
              </a:rPr>
              <a:t>No apparent CNS or</a:t>
            </a:r>
          </a:p>
          <a:p>
            <a:pPr algn="ctr"/>
            <a:r>
              <a:rPr lang="en-US" sz="1800" dirty="0">
                <a:solidFill>
                  <a:schemeClr val="bg1"/>
                </a:solidFill>
                <a:cs typeface="Calibri" panose="020F0502020204030204" pitchFamily="34" charset="0"/>
              </a:rPr>
              <a:t>pulmonary involvement</a:t>
            </a:r>
            <a:endParaRPr lang="en-US" dirty="0"/>
          </a:p>
        </p:txBody>
      </p:sp>
      <p:cxnSp>
        <p:nvCxnSpPr>
          <p:cNvPr id="27" name="Straight Connector 26">
            <a:extLst>
              <a:ext uri="{FF2B5EF4-FFF2-40B4-BE49-F238E27FC236}">
                <a16:creationId xmlns:a16="http://schemas.microsoft.com/office/drawing/2014/main" id="{2B1FF94B-1B82-01C3-B2A8-8CD2242E2824}"/>
              </a:ext>
            </a:extLst>
          </p:cNvPr>
          <p:cNvCxnSpPr/>
          <p:nvPr/>
        </p:nvCxnSpPr>
        <p:spPr>
          <a:xfrm>
            <a:off x="1425678" y="1166213"/>
            <a:ext cx="23973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D12CAB-6230-E097-C38A-E350D5F1B429}"/>
              </a:ext>
            </a:extLst>
          </p:cNvPr>
          <p:cNvCxnSpPr>
            <a:cxnSpLocks/>
          </p:cNvCxnSpPr>
          <p:nvPr/>
        </p:nvCxnSpPr>
        <p:spPr>
          <a:xfrm>
            <a:off x="8486262" y="1167303"/>
            <a:ext cx="22898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ooter Placeholder 29">
            <a:extLst>
              <a:ext uri="{FF2B5EF4-FFF2-40B4-BE49-F238E27FC236}">
                <a16:creationId xmlns:a16="http://schemas.microsoft.com/office/drawing/2014/main" id="{6D8959A7-5258-B676-CE98-10EDD139ED35}"/>
              </a:ext>
            </a:extLst>
          </p:cNvPr>
          <p:cNvSpPr>
            <a:spLocks noGrp="1"/>
          </p:cNvSpPr>
          <p:nvPr>
            <p:ph type="ftr" sz="quarter" idx="3"/>
          </p:nvPr>
        </p:nvSpPr>
        <p:spPr/>
        <p:txBody>
          <a:bodyPr/>
          <a:lstStyle/>
          <a:p>
            <a:r>
              <a:rPr lang="en-US" dirty="0" err="1"/>
              <a:t>Solyon</a:t>
            </a:r>
            <a:r>
              <a:rPr lang="en-US" dirty="0"/>
              <a:t> A, et al. </a:t>
            </a:r>
            <a:r>
              <a:rPr lang="en-US" i="1" dirty="0"/>
              <a:t>Mol Genet </a:t>
            </a:r>
            <a:r>
              <a:rPr lang="en-US" i="1" dirty="0" err="1"/>
              <a:t>Metab</a:t>
            </a:r>
            <a:r>
              <a:rPr lang="en-US" i="1" dirty="0"/>
              <a:t>. </a:t>
            </a:r>
            <a:r>
              <a:rPr lang="en-US" dirty="0"/>
              <a:t>2016. </a:t>
            </a:r>
          </a:p>
        </p:txBody>
      </p:sp>
      <p:grpSp>
        <p:nvGrpSpPr>
          <p:cNvPr id="29" name="Group 28">
            <a:extLst>
              <a:ext uri="{FF2B5EF4-FFF2-40B4-BE49-F238E27FC236}">
                <a16:creationId xmlns:a16="http://schemas.microsoft.com/office/drawing/2014/main" id="{B01ACCAC-667A-360F-82F1-78AF8252D381}"/>
              </a:ext>
            </a:extLst>
          </p:cNvPr>
          <p:cNvGrpSpPr/>
          <p:nvPr/>
        </p:nvGrpSpPr>
        <p:grpSpPr>
          <a:xfrm>
            <a:off x="1910563" y="2508532"/>
            <a:ext cx="8381354" cy="3313138"/>
            <a:chOff x="1910563" y="2508532"/>
            <a:chExt cx="8381354" cy="3313138"/>
          </a:xfrm>
        </p:grpSpPr>
        <p:pic>
          <p:nvPicPr>
            <p:cNvPr id="5" name="Picture 4"/>
            <p:cNvPicPr>
              <a:picLocks noChangeAspect="1"/>
            </p:cNvPicPr>
            <p:nvPr/>
          </p:nvPicPr>
          <p:blipFill rotWithShape="1">
            <a:blip r:embed="rId3"/>
            <a:srcRect l="28357" r="37939" b="1116"/>
            <a:stretch/>
          </p:blipFill>
          <p:spPr>
            <a:xfrm>
              <a:off x="4854184" y="2549534"/>
              <a:ext cx="1672963" cy="3272136"/>
            </a:xfrm>
            <a:prstGeom prst="rect">
              <a:avLst/>
            </a:prstGeom>
          </p:spPr>
        </p:pic>
        <p:grpSp>
          <p:nvGrpSpPr>
            <p:cNvPr id="14" name="Group 3">
              <a:extLst>
                <a:ext uri="{FF2B5EF4-FFF2-40B4-BE49-F238E27FC236}">
                  <a16:creationId xmlns:a16="http://schemas.microsoft.com/office/drawing/2014/main" id="{E3AC5734-867E-344B-9141-B6BF63E8D3A9}"/>
                </a:ext>
              </a:extLst>
            </p:cNvPr>
            <p:cNvGrpSpPr>
              <a:grpSpLocks noChangeAspect="1"/>
            </p:cNvGrpSpPr>
            <p:nvPr/>
          </p:nvGrpSpPr>
          <p:grpSpPr bwMode="auto">
            <a:xfrm>
              <a:off x="7385673" y="2539702"/>
              <a:ext cx="1174832" cy="3280993"/>
              <a:chOff x="27438122" y="7832285"/>
              <a:chExt cx="1486316" cy="5279171"/>
            </a:xfrm>
          </p:grpSpPr>
          <p:pic>
            <p:nvPicPr>
              <p:cNvPr id="15" name="Picture 47">
                <a:extLst>
                  <a:ext uri="{FF2B5EF4-FFF2-40B4-BE49-F238E27FC236}">
                    <a16:creationId xmlns:a16="http://schemas.microsoft.com/office/drawing/2014/main" id="{71BEFFFC-102A-7549-BCF2-99B8356AFF4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bwMode="auto">
              <a:xfrm>
                <a:off x="27438122" y="7832285"/>
                <a:ext cx="1486316" cy="52791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Rectangle 1">
                <a:extLst>
                  <a:ext uri="{FF2B5EF4-FFF2-40B4-BE49-F238E27FC236}">
                    <a16:creationId xmlns:a16="http://schemas.microsoft.com/office/drawing/2014/main" id="{ED31D0B1-BF07-BE4A-A82A-74812B2A97AE}"/>
                  </a:ext>
                </a:extLst>
              </p:cNvPr>
              <p:cNvSpPr>
                <a:spLocks noChangeArrowheads="1"/>
              </p:cNvSpPr>
              <p:nvPr/>
            </p:nvSpPr>
            <p:spPr bwMode="auto">
              <a:xfrm>
                <a:off x="28001846" y="8479687"/>
                <a:ext cx="504056" cy="144017"/>
              </a:xfrm>
              <a:prstGeom prst="rect">
                <a:avLst/>
              </a:prstGeom>
              <a:solidFill>
                <a:schemeClr val="tx1">
                  <a:lumMod val="50000"/>
                </a:schemeClr>
              </a:solidFill>
              <a:ln w="9525">
                <a:noFill/>
                <a:round/>
                <a:headEnd/>
                <a:tailEnd/>
              </a:ln>
            </p:spPr>
            <p:txBody>
              <a:bodyPr lIns="70875" tIns="35438" rIns="70875" bIns="35438"/>
              <a:lstStyle>
                <a:lvl1pPr defTabSz="781050">
                  <a:defRPr sz="4500">
                    <a:solidFill>
                      <a:schemeClr val="tx1"/>
                    </a:solidFill>
                    <a:latin typeface="Times New Roman" panose="02020603050405020304" pitchFamily="18" charset="0"/>
                    <a:ea typeface="MS PGothic" panose="020B0600070205080204" pitchFamily="34" charset="-128"/>
                  </a:defRPr>
                </a:lvl1pPr>
                <a:lvl2pPr marL="742950" indent="-285750" defTabSz="781050">
                  <a:defRPr sz="4500">
                    <a:solidFill>
                      <a:schemeClr val="tx1"/>
                    </a:solidFill>
                    <a:latin typeface="Times New Roman" panose="02020603050405020304" pitchFamily="18" charset="0"/>
                    <a:ea typeface="MS PGothic" panose="020B0600070205080204" pitchFamily="34" charset="-128"/>
                  </a:defRPr>
                </a:lvl2pPr>
                <a:lvl3pPr marL="1143000" indent="-228600" defTabSz="781050">
                  <a:defRPr sz="4500">
                    <a:solidFill>
                      <a:schemeClr val="tx1"/>
                    </a:solidFill>
                    <a:latin typeface="Times New Roman" panose="02020603050405020304" pitchFamily="18" charset="0"/>
                    <a:ea typeface="MS PGothic" panose="020B0600070205080204" pitchFamily="34" charset="-128"/>
                  </a:defRPr>
                </a:lvl3pPr>
                <a:lvl4pPr marL="1600200" indent="-228600" defTabSz="781050">
                  <a:defRPr sz="4500">
                    <a:solidFill>
                      <a:schemeClr val="tx1"/>
                    </a:solidFill>
                    <a:latin typeface="Times New Roman" panose="02020603050405020304" pitchFamily="18" charset="0"/>
                    <a:ea typeface="MS PGothic" panose="020B0600070205080204" pitchFamily="34" charset="-128"/>
                  </a:defRPr>
                </a:lvl4pPr>
                <a:lvl5pPr marL="2057400" indent="-228600" defTabSz="781050">
                  <a:defRPr sz="4500">
                    <a:solidFill>
                      <a:schemeClr val="tx1"/>
                    </a:solidFill>
                    <a:latin typeface="Times New Roman" panose="02020603050405020304" pitchFamily="18" charset="0"/>
                    <a:ea typeface="MS PGothic" panose="020B0600070205080204" pitchFamily="34" charset="-128"/>
                  </a:defRPr>
                </a:lvl5pPr>
                <a:lvl6pPr marL="25146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6pPr>
                <a:lvl7pPr marL="29718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7pPr>
                <a:lvl8pPr marL="34290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8pPr>
                <a:lvl9pPr marL="3886200" indent="-228600" defTabSz="781050" eaLnBrk="0" fontAlgn="base" hangingPunct="0">
                  <a:spcBef>
                    <a:spcPct val="0"/>
                  </a:spcBef>
                  <a:spcAft>
                    <a:spcPct val="0"/>
                  </a:spcAft>
                  <a:defRPr sz="4500">
                    <a:solidFill>
                      <a:schemeClr val="tx1"/>
                    </a:solidFill>
                    <a:latin typeface="Times New Roman" panose="02020603050405020304" pitchFamily="18" charset="0"/>
                    <a:ea typeface="MS PGothic" panose="020B0600070205080204" pitchFamily="34" charset="-128"/>
                  </a:defRPr>
                </a:lvl9pPr>
              </a:lstStyle>
              <a:p>
                <a:endParaRPr lang="en-US" altLang="en-US" sz="2000"/>
              </a:p>
            </p:txBody>
          </p:sp>
        </p:grpSp>
        <p:pic>
          <p:nvPicPr>
            <p:cNvPr id="18" name="Picture 1" descr="Farber_25yrs_full_lq_anon.jpg">
              <a:extLst>
                <a:ext uri="{FF2B5EF4-FFF2-40B4-BE49-F238E27FC236}">
                  <a16:creationId xmlns:a16="http://schemas.microsoft.com/office/drawing/2014/main" id="{974AF6A8-D97A-2B40-AAA7-1C00E341AB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17193" y="2541742"/>
              <a:ext cx="874724" cy="326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D57EE08-D04E-2D4C-6A27-E9232CDD2B6F}"/>
                </a:ext>
              </a:extLst>
            </p:cNvPr>
            <p:cNvSpPr/>
            <p:nvPr/>
          </p:nvSpPr>
          <p:spPr>
            <a:xfrm>
              <a:off x="5112920" y="3773559"/>
              <a:ext cx="1082224" cy="218335"/>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picture containing person&#10;&#10;Description automatically generated">
              <a:extLst>
                <a:ext uri="{FF2B5EF4-FFF2-40B4-BE49-F238E27FC236}">
                  <a16:creationId xmlns:a16="http://schemas.microsoft.com/office/drawing/2014/main" id="{30521B97-5BF5-98F0-264C-04F3F65DC6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0563" y="2508532"/>
              <a:ext cx="2144436" cy="3301550"/>
            </a:xfrm>
            <a:prstGeom prst="rect">
              <a:avLst/>
            </a:prstGeom>
          </p:spPr>
        </p:pic>
      </p:grpSp>
    </p:spTree>
    <p:extLst>
      <p:ext uri="{BB962C8B-B14F-4D97-AF65-F5344CB8AC3E}">
        <p14:creationId xmlns:p14="http://schemas.microsoft.com/office/powerpoint/2010/main" val="1181763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4196-DA88-7BA1-010D-CA7930236AF2}"/>
              </a:ext>
            </a:extLst>
          </p:cNvPr>
          <p:cNvSpPr>
            <a:spLocks noGrp="1"/>
          </p:cNvSpPr>
          <p:nvPr>
            <p:ph type="title"/>
          </p:nvPr>
        </p:nvSpPr>
        <p:spPr/>
        <p:txBody>
          <a:bodyPr/>
          <a:lstStyle/>
          <a:p>
            <a:r>
              <a:rPr lang="en-US" dirty="0"/>
              <a:t>Management of Symptoms</a:t>
            </a:r>
          </a:p>
        </p:txBody>
      </p:sp>
      <p:sp>
        <p:nvSpPr>
          <p:cNvPr id="4" name="Content Placeholder 2">
            <a:extLst>
              <a:ext uri="{FF2B5EF4-FFF2-40B4-BE49-F238E27FC236}">
                <a16:creationId xmlns:a16="http://schemas.microsoft.com/office/drawing/2014/main" id="{84D39E82-80A6-FB81-6E42-44B30CFAE01A}"/>
              </a:ext>
            </a:extLst>
          </p:cNvPr>
          <p:cNvSpPr>
            <a:spLocks noGrp="1"/>
          </p:cNvSpPr>
          <p:nvPr>
            <p:ph idx="1"/>
          </p:nvPr>
        </p:nvSpPr>
        <p:spPr>
          <a:xfrm>
            <a:off x="609600" y="1477906"/>
            <a:ext cx="5225144" cy="4722477"/>
          </a:xfrm>
        </p:spPr>
        <p:txBody>
          <a:bodyPr>
            <a:normAutofit fontScale="92500"/>
          </a:bodyPr>
          <a:lstStyle/>
          <a:p>
            <a:r>
              <a:rPr lang="en-US" dirty="0"/>
              <a:t>Pain management is critical to QOL</a:t>
            </a:r>
          </a:p>
          <a:p>
            <a:r>
              <a:rPr lang="en-US" dirty="0"/>
              <a:t>Hematopoietic stem cell transplant </a:t>
            </a:r>
          </a:p>
          <a:p>
            <a:pPr lvl="1"/>
            <a:r>
              <a:rPr lang="en-US" dirty="0"/>
              <a:t>Resolution of the inflammatory aspect of Farber disease, but no impact on nervous system involvement </a:t>
            </a:r>
          </a:p>
          <a:p>
            <a:r>
              <a:rPr lang="en-US" dirty="0"/>
              <a:t>Anti-inflammatory medications</a:t>
            </a:r>
          </a:p>
          <a:p>
            <a:r>
              <a:rPr lang="en-US" dirty="0"/>
              <a:t>Use of tocilizumab (Interleukin 6 receptor antibody) symptomatic therapy has the greatest effect to date</a:t>
            </a:r>
          </a:p>
          <a:p>
            <a:r>
              <a:rPr lang="en-CA" dirty="0"/>
              <a:t>Clear reduction of erythema and induration around the nodules, as well as a significant reduction of pain</a:t>
            </a:r>
          </a:p>
          <a:p>
            <a:pPr lvl="1"/>
            <a:endParaRPr lang="en-US" dirty="0"/>
          </a:p>
          <a:p>
            <a:pPr lvl="1"/>
            <a:endParaRPr lang="en-US" dirty="0"/>
          </a:p>
          <a:p>
            <a:pPr lvl="1"/>
            <a:endParaRPr lang="en-US" dirty="0"/>
          </a:p>
          <a:p>
            <a:endParaRPr lang="en-US" dirty="0"/>
          </a:p>
        </p:txBody>
      </p:sp>
      <p:pic>
        <p:nvPicPr>
          <p:cNvPr id="5" name="Picture 4" descr="A hand holding a baby&#10;&#10;Description automatically generated">
            <a:extLst>
              <a:ext uri="{FF2B5EF4-FFF2-40B4-BE49-F238E27FC236}">
                <a16:creationId xmlns:a16="http://schemas.microsoft.com/office/drawing/2014/main" id="{56912323-D47D-24EE-CAF2-034BBCD98F94}"/>
              </a:ext>
            </a:extLst>
          </p:cNvPr>
          <p:cNvPicPr>
            <a:picLocks noChangeAspect="1"/>
          </p:cNvPicPr>
          <p:nvPr/>
        </p:nvPicPr>
        <p:blipFill rotWithShape="1">
          <a:blip r:embed="rId2"/>
          <a:srcRect l="13544" t="8751" r="12297" b="2301"/>
          <a:stretch/>
        </p:blipFill>
        <p:spPr>
          <a:xfrm>
            <a:off x="6096000" y="2135949"/>
            <a:ext cx="2716053" cy="2603329"/>
          </a:xfrm>
          <a:prstGeom prst="rect">
            <a:avLst/>
          </a:prstGeom>
        </p:spPr>
      </p:pic>
      <p:pic>
        <p:nvPicPr>
          <p:cNvPr id="6" name="Picture 5" descr="A hand holding a baby&#10;&#10;Description automatically generated">
            <a:extLst>
              <a:ext uri="{FF2B5EF4-FFF2-40B4-BE49-F238E27FC236}">
                <a16:creationId xmlns:a16="http://schemas.microsoft.com/office/drawing/2014/main" id="{41D406F7-B94D-BC7F-9E46-37C69720710C}"/>
              </a:ext>
            </a:extLst>
          </p:cNvPr>
          <p:cNvPicPr>
            <a:picLocks noChangeAspect="1"/>
          </p:cNvPicPr>
          <p:nvPr/>
        </p:nvPicPr>
        <p:blipFill rotWithShape="1">
          <a:blip r:embed="rId3"/>
          <a:srcRect l="728" t="-553" r="36326" b="553"/>
          <a:stretch/>
        </p:blipFill>
        <p:spPr>
          <a:xfrm>
            <a:off x="8974722" y="2110549"/>
            <a:ext cx="2760712" cy="2636902"/>
          </a:xfrm>
          <a:prstGeom prst="rect">
            <a:avLst/>
          </a:prstGeom>
        </p:spPr>
      </p:pic>
      <p:sp>
        <p:nvSpPr>
          <p:cNvPr id="7" name="TextBox 6">
            <a:extLst>
              <a:ext uri="{FF2B5EF4-FFF2-40B4-BE49-F238E27FC236}">
                <a16:creationId xmlns:a16="http://schemas.microsoft.com/office/drawing/2014/main" id="{264053A6-6AF9-3083-9691-990205C26314}"/>
              </a:ext>
            </a:extLst>
          </p:cNvPr>
          <p:cNvSpPr txBox="1"/>
          <p:nvPr/>
        </p:nvSpPr>
        <p:spPr>
          <a:xfrm>
            <a:off x="6268769" y="4946325"/>
            <a:ext cx="2454796"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Pre-tocilizumab</a:t>
            </a:r>
          </a:p>
        </p:txBody>
      </p:sp>
      <p:sp>
        <p:nvSpPr>
          <p:cNvPr id="8" name="TextBox 7">
            <a:extLst>
              <a:ext uri="{FF2B5EF4-FFF2-40B4-BE49-F238E27FC236}">
                <a16:creationId xmlns:a16="http://schemas.microsoft.com/office/drawing/2014/main" id="{67EB5110-1935-27FB-9387-14EB96A219FC}"/>
              </a:ext>
            </a:extLst>
          </p:cNvPr>
          <p:cNvSpPr txBox="1"/>
          <p:nvPr/>
        </p:nvSpPr>
        <p:spPr>
          <a:xfrm>
            <a:off x="9335873" y="4837044"/>
            <a:ext cx="2158206"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8 months on tocilizumab</a:t>
            </a:r>
          </a:p>
        </p:txBody>
      </p:sp>
      <p:sp>
        <p:nvSpPr>
          <p:cNvPr id="11" name="Footer Placeholder 10">
            <a:extLst>
              <a:ext uri="{FF2B5EF4-FFF2-40B4-BE49-F238E27FC236}">
                <a16:creationId xmlns:a16="http://schemas.microsoft.com/office/drawing/2014/main" id="{416D4A03-8189-66EF-5CB0-4B70D629DDC9}"/>
              </a:ext>
            </a:extLst>
          </p:cNvPr>
          <p:cNvSpPr>
            <a:spLocks noGrp="1"/>
          </p:cNvSpPr>
          <p:nvPr>
            <p:ph type="ftr" sz="quarter" idx="3"/>
          </p:nvPr>
        </p:nvSpPr>
        <p:spPr/>
        <p:txBody>
          <a:bodyPr/>
          <a:lstStyle/>
          <a:p>
            <a:r>
              <a:rPr lang="en-US" dirty="0"/>
              <a:t>QOL, quality of life.</a:t>
            </a:r>
          </a:p>
          <a:p>
            <a:r>
              <a:rPr lang="en-US" dirty="0"/>
              <a:t>Images approved with patient/family consent.</a:t>
            </a:r>
          </a:p>
        </p:txBody>
      </p:sp>
    </p:spTree>
    <p:extLst>
      <p:ext uri="{BB962C8B-B14F-4D97-AF65-F5344CB8AC3E}">
        <p14:creationId xmlns:p14="http://schemas.microsoft.com/office/powerpoint/2010/main" val="31596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342888-398C-C8E8-0142-0A4E217B5BA8}"/>
              </a:ext>
            </a:extLst>
          </p:cNvPr>
          <p:cNvSpPr>
            <a:spLocks noGrp="1"/>
          </p:cNvSpPr>
          <p:nvPr>
            <p:ph type="title"/>
          </p:nvPr>
        </p:nvSpPr>
        <p:spPr/>
        <p:txBody>
          <a:bodyPr/>
          <a:lstStyle/>
          <a:p>
            <a:r>
              <a:rPr lang="en-US" dirty="0"/>
              <a:t>Tocilizumab Experience in Farber </a:t>
            </a:r>
          </a:p>
        </p:txBody>
      </p:sp>
      <p:sp>
        <p:nvSpPr>
          <p:cNvPr id="7" name="Content Placeholder 6">
            <a:extLst>
              <a:ext uri="{FF2B5EF4-FFF2-40B4-BE49-F238E27FC236}">
                <a16:creationId xmlns:a16="http://schemas.microsoft.com/office/drawing/2014/main" id="{10CD8430-8EE1-38DD-669C-CB111702CBC9}"/>
              </a:ext>
            </a:extLst>
          </p:cNvPr>
          <p:cNvSpPr>
            <a:spLocks noGrp="1"/>
          </p:cNvSpPr>
          <p:nvPr>
            <p:ph idx="1"/>
          </p:nvPr>
        </p:nvSpPr>
        <p:spPr>
          <a:xfrm>
            <a:off x="609600" y="1887794"/>
            <a:ext cx="5250426" cy="4312589"/>
          </a:xfrm>
        </p:spPr>
        <p:txBody>
          <a:bodyPr/>
          <a:lstStyle/>
          <a:p>
            <a:r>
              <a:rPr lang="en-US" dirty="0"/>
              <a:t>Reported outcomes in 5 patients treated with tocilizumab</a:t>
            </a:r>
          </a:p>
          <a:p>
            <a:r>
              <a:rPr lang="en-US" dirty="0"/>
              <a:t>Clinically significant reduction in pain </a:t>
            </a:r>
          </a:p>
          <a:p>
            <a:r>
              <a:rPr lang="en-US" dirty="0"/>
              <a:t>Reduction in ESR in 4/5 patients</a:t>
            </a:r>
          </a:p>
          <a:p>
            <a:r>
              <a:rPr lang="en-US" dirty="0"/>
              <a:t>No change in progression of disease</a:t>
            </a:r>
          </a:p>
          <a:p>
            <a:endParaRPr lang="en-US" dirty="0"/>
          </a:p>
        </p:txBody>
      </p:sp>
      <p:sp>
        <p:nvSpPr>
          <p:cNvPr id="4" name="Footer Placeholder 3">
            <a:extLst>
              <a:ext uri="{FF2B5EF4-FFF2-40B4-BE49-F238E27FC236}">
                <a16:creationId xmlns:a16="http://schemas.microsoft.com/office/drawing/2014/main" id="{279AEEEA-4E0C-172A-D788-9BF93B40D7D3}"/>
              </a:ext>
            </a:extLst>
          </p:cNvPr>
          <p:cNvSpPr>
            <a:spLocks noGrp="1"/>
          </p:cNvSpPr>
          <p:nvPr>
            <p:ph type="ftr" sz="quarter" idx="3"/>
          </p:nvPr>
        </p:nvSpPr>
        <p:spPr/>
        <p:txBody>
          <a:bodyPr/>
          <a:lstStyle/>
          <a:p>
            <a:r>
              <a:rPr lang="en-US" dirty="0" err="1"/>
              <a:t>ESR</a:t>
            </a:r>
            <a:r>
              <a:rPr lang="en-US" dirty="0"/>
              <a:t>, erythrocyte sedimentation rate. </a:t>
            </a:r>
          </a:p>
          <a:p>
            <a:r>
              <a:rPr lang="en-US" dirty="0"/>
              <a:t>Mitchell J, et al. </a:t>
            </a:r>
            <a:r>
              <a:rPr lang="en-US" i="1" dirty="0"/>
              <a:t>Mol Genet </a:t>
            </a:r>
            <a:r>
              <a:rPr lang="en-US" i="1" dirty="0" err="1"/>
              <a:t>Metab</a:t>
            </a:r>
            <a:r>
              <a:rPr lang="en-US" i="1" dirty="0"/>
              <a:t>. </a:t>
            </a:r>
            <a:r>
              <a:rPr lang="en-US" dirty="0"/>
              <a:t>2016. </a:t>
            </a:r>
          </a:p>
        </p:txBody>
      </p:sp>
      <p:pic>
        <p:nvPicPr>
          <p:cNvPr id="3" name="Picture 2" descr="Chart, line chart&#10;&#10;Description automatically generated">
            <a:extLst>
              <a:ext uri="{FF2B5EF4-FFF2-40B4-BE49-F238E27FC236}">
                <a16:creationId xmlns:a16="http://schemas.microsoft.com/office/drawing/2014/main" id="{9DF26F70-1A8B-119E-A7E3-A4D268E2B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4838" y="1676401"/>
            <a:ext cx="5597562" cy="3733800"/>
          </a:xfrm>
          <a:prstGeom prst="rect">
            <a:avLst/>
          </a:prstGeom>
        </p:spPr>
      </p:pic>
    </p:spTree>
    <p:extLst>
      <p:ext uri="{BB962C8B-B14F-4D97-AF65-F5344CB8AC3E}">
        <p14:creationId xmlns:p14="http://schemas.microsoft.com/office/powerpoint/2010/main" val="3863848221"/>
      </p:ext>
    </p:extLst>
  </p:cSld>
  <p:clrMapOvr>
    <a:masterClrMapping/>
  </p:clrMapOvr>
</p:sld>
</file>

<file path=ppt/theme/theme1.xml><?xml version="1.0" encoding="utf-8"?>
<a:theme xmlns:a="http://schemas.openxmlformats.org/drawingml/2006/main" name="2020 Peds">
  <a:themeElements>
    <a:clrScheme name="Peds 19">
      <a:dk1>
        <a:srgbClr val="4D4D4D"/>
      </a:dk1>
      <a:lt1>
        <a:srgbClr val="FFFFFF"/>
      </a:lt1>
      <a:dk2>
        <a:srgbClr val="4D4D4D"/>
      </a:dk2>
      <a:lt2>
        <a:srgbClr val="FFFFFF"/>
      </a:lt2>
      <a:accent1>
        <a:srgbClr val="C3472E"/>
      </a:accent1>
      <a:accent2>
        <a:srgbClr val="FDB515"/>
      </a:accent2>
      <a:accent3>
        <a:srgbClr val="35A696"/>
      </a:accent3>
      <a:accent4>
        <a:srgbClr val="416BA9"/>
      </a:accent4>
      <a:accent5>
        <a:srgbClr val="2E4264"/>
      </a:accent5>
      <a:accent6>
        <a:srgbClr val="B1A089"/>
      </a:accent6>
      <a:hlink>
        <a:srgbClr val="416BA9"/>
      </a:hlink>
      <a:folHlink>
        <a:srgbClr val="9494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Peds" id="{A1DF081F-D48E-4BA0-A720-C67A62D8180F}" vid="{0C7E4AF1-3218-4C7E-91D3-F85F1B04D7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Peds</Template>
  <TotalTime>0</TotalTime>
  <Words>842</Words>
  <Application>Microsoft Office PowerPoint</Application>
  <PresentationFormat>Widescreen</PresentationFormat>
  <Paragraphs>98</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Corbel</vt:lpstr>
      <vt:lpstr>Times New Roman</vt:lpstr>
      <vt:lpstr>2020 Peds</vt:lpstr>
      <vt:lpstr>Farber Disease: A Rheumatological Perspective</vt:lpstr>
      <vt:lpstr>Disclaimer</vt:lpstr>
      <vt:lpstr>Case Presentation</vt:lpstr>
      <vt:lpstr>Case I</vt:lpstr>
      <vt:lpstr>Case Study I Diagnosis</vt:lpstr>
      <vt:lpstr>Farber Disease</vt:lpstr>
      <vt:lpstr>PowerPoint Presentation</vt:lpstr>
      <vt:lpstr>Management of Symptoms</vt:lpstr>
      <vt:lpstr>Tocilizumab Experience in Farber </vt:lpstr>
      <vt:lpstr>Natural History Study</vt:lpstr>
      <vt:lpstr>Conclusion</vt:lpstr>
      <vt:lpstr>Future Therapies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2022-12-20T18:30:14Z</dcterms:modified>
</cp:coreProperties>
</file>