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notesMasterIdLst>
    <p:notesMasterId r:id="rId11"/>
  </p:notesMasterIdLst>
  <p:sldIdLst>
    <p:sldId id="256" r:id="rId2"/>
    <p:sldId id="264" r:id="rId3"/>
    <p:sldId id="257" r:id="rId4"/>
    <p:sldId id="258" r:id="rId5"/>
    <p:sldId id="259" r:id="rId6"/>
    <p:sldId id="260" r:id="rId7"/>
    <p:sldId id="261" r:id="rId8"/>
    <p:sldId id="262" r:id="rId9"/>
    <p:sldId id="26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7B6FDAC-3013-496F-9BAE-84F5EA324C98}" v="1" dt="2022-12-20T18:28:45.76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443" autoAdjust="0"/>
    <p:restoredTop sz="91471" autoAdjust="0"/>
  </p:normalViewPr>
  <p:slideViewPr>
    <p:cSldViewPr snapToGrid="0">
      <p:cViewPr varScale="1">
        <p:scale>
          <a:sx n="67" d="100"/>
          <a:sy n="67" d="100"/>
        </p:scale>
        <p:origin x="66" y="432"/>
      </p:cViewPr>
      <p:guideLst>
        <p:guide orient="horz" pos="2160"/>
        <p:guide pos="384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8/10/relationships/authors" Target="author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99BC7A-BB4B-4968-AA34-6F92F657B56F}" type="datetimeFigureOut">
              <a:rPr lang="en-US" smtClean="0"/>
              <a:t>12/20/2022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B41CCF-1001-4D52-BCF3-658308EC8578}" type="slidenum">
              <a:rPr lang="en-US" smtClean="0"/>
              <a:t>‹#›</a:t>
            </a:fld>
            <a:endParaRPr lang="en-US"/>
          </a:p>
        </p:txBody>
      </p:sp>
    </p:spTree>
    <p:extLst>
      <p:ext uri="{BB962C8B-B14F-4D97-AF65-F5344CB8AC3E}">
        <p14:creationId xmlns:p14="http://schemas.microsoft.com/office/powerpoint/2010/main" val="2304171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8" name="Picture 7">
            <a:extLst>
              <a:ext uri="{FF2B5EF4-FFF2-40B4-BE49-F238E27FC236}">
                <a16:creationId xmlns:a16="http://schemas.microsoft.com/office/drawing/2014/main" id="{1A83E91B-0E38-457E-9D74-11EC7CF82D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9" name="Picture 8">
            <a:extLst>
              <a:ext uri="{FF2B5EF4-FFF2-40B4-BE49-F238E27FC236}">
                <a16:creationId xmlns:a16="http://schemas.microsoft.com/office/drawing/2014/main" id="{8738BBDE-63E0-461E-B54F-B886F32E218C}"/>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609600" y="93853"/>
            <a:ext cx="1537746" cy="787653"/>
          </a:xfrm>
          <a:prstGeom prst="rect">
            <a:avLst/>
          </a:prstGeom>
        </p:spPr>
      </p:pic>
      <p:pic>
        <p:nvPicPr>
          <p:cNvPr id="10" name="Picture 9">
            <a:extLst>
              <a:ext uri="{FF2B5EF4-FFF2-40B4-BE49-F238E27FC236}">
                <a16:creationId xmlns:a16="http://schemas.microsoft.com/office/drawing/2014/main" id="{977ED46F-C931-4691-8D4C-482ED069C23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11" name="Picture 10">
            <a:extLst>
              <a:ext uri="{FF2B5EF4-FFF2-40B4-BE49-F238E27FC236}">
                <a16:creationId xmlns:a16="http://schemas.microsoft.com/office/drawing/2014/main" id="{F006A481-1630-49E3-A133-2CE281B5CFB2}"/>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3154324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4003981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9366686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5132514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9" name="Picture 8">
            <a:extLst>
              <a:ext uri="{FF2B5EF4-FFF2-40B4-BE49-F238E27FC236}">
                <a16:creationId xmlns:a16="http://schemas.microsoft.com/office/drawing/2014/main" id="{DC987743-EBB5-492F-8DB2-3B5E732581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55DF39AA-05FC-471D-A96F-318DD40C8962}"/>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609600" y="93853"/>
            <a:ext cx="1537746" cy="787653"/>
          </a:xfrm>
          <a:prstGeom prst="rect">
            <a:avLst/>
          </a:prstGeom>
        </p:spPr>
      </p:pic>
      <p:pic>
        <p:nvPicPr>
          <p:cNvPr id="10" name="Picture 9">
            <a:extLst>
              <a:ext uri="{FF2B5EF4-FFF2-40B4-BE49-F238E27FC236}">
                <a16:creationId xmlns:a16="http://schemas.microsoft.com/office/drawing/2014/main" id="{1FB1E669-C51E-4424-905A-F8B0611E1A3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11" name="Picture 10">
            <a:extLst>
              <a:ext uri="{FF2B5EF4-FFF2-40B4-BE49-F238E27FC236}">
                <a16:creationId xmlns:a16="http://schemas.microsoft.com/office/drawing/2014/main" id="{8953675E-76F4-48A7-A502-2F787169CC31}"/>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19522894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100000">
              <a:srgbClr val="EBEBEB"/>
            </a:gs>
            <a:gs pos="0">
              <a:schemeClr val="bg1"/>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1395030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100000">
              <a:srgbClr val="EBEBEB"/>
            </a:gs>
            <a:gs pos="0">
              <a:schemeClr val="bg1"/>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6965413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893652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210102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2"/>
              </a:buClr>
              <a:buFont typeface="Arial" panose="020B0604020202020204" pitchFamily="34" charset="0"/>
              <a:buChar char="•"/>
              <a:defRPr/>
            </a:lvl1pPr>
            <a:lvl2pPr marL="685800" indent="-228600">
              <a:buClr>
                <a:schemeClr val="accent2"/>
              </a:buClr>
              <a:buFont typeface="Arial" panose="020B0604020202020204" pitchFamily="34" charset="0"/>
              <a:buChar char="•"/>
              <a:defRPr/>
            </a:lvl2pPr>
            <a:lvl3pPr marL="1143000" indent="-228600">
              <a:buClr>
                <a:schemeClr val="accent2"/>
              </a:buClr>
              <a:buFont typeface="Arial" panose="020B0604020202020204" pitchFamily="34" charset="0"/>
              <a:buChar char="•"/>
              <a:defRPr/>
            </a:lvl3pPr>
            <a:lvl4pPr marL="1600200" indent="-228600">
              <a:buClr>
                <a:schemeClr val="accent2"/>
              </a:buClr>
              <a:buFont typeface="Arial" panose="020B0604020202020204" pitchFamily="34" charset="0"/>
              <a:buChar char="•"/>
              <a:defRPr/>
            </a:lvl4pPr>
            <a:lvl5pPr marL="2057400" indent="-228600">
              <a:buClr>
                <a:schemeClr val="accent2"/>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1846392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695416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21317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Rectangle 5">
            <a:extLst>
              <a:ext uri="{FF2B5EF4-FFF2-40B4-BE49-F238E27FC236}">
                <a16:creationId xmlns:a16="http://schemas.microsoft.com/office/drawing/2014/main" id="{8540BD09-B14B-4B0C-B8CE-38402C9123A6}"/>
              </a:ext>
            </a:extLst>
          </p:cNvPr>
          <p:cNvSpPr/>
          <p:nvPr/>
        </p:nvSpPr>
        <p:spPr>
          <a:xfrm>
            <a:off x="0" y="-1"/>
            <a:ext cx="12192000" cy="106681"/>
          </a:xfrm>
          <a:prstGeom prst="rect">
            <a:avLst/>
          </a:prstGeom>
          <a:gradFill flip="none" rotWithShape="1">
            <a:gsLst>
              <a:gs pos="0">
                <a:srgbClr val="2F3393"/>
              </a:gs>
              <a:gs pos="97345">
                <a:srgbClr val="7E93A4"/>
              </a:gs>
              <a:gs pos="53000">
                <a:srgbClr val="4E71A7"/>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9ACD7140-D735-4645-B9B8-EF425968E740}"/>
              </a:ext>
            </a:extLst>
          </p:cNvPr>
          <p:cNvSpPr/>
          <p:nvPr userDrawn="1"/>
        </p:nvSpPr>
        <p:spPr>
          <a:xfrm>
            <a:off x="0" y="-1"/>
            <a:ext cx="12192000" cy="106681"/>
          </a:xfrm>
          <a:prstGeom prst="rect">
            <a:avLst/>
          </a:prstGeom>
          <a:gradFill flip="none" rotWithShape="1">
            <a:gsLst>
              <a:gs pos="0">
                <a:srgbClr val="2F3393"/>
              </a:gs>
              <a:gs pos="97345">
                <a:srgbClr val="7E93A4"/>
              </a:gs>
              <a:gs pos="53000">
                <a:srgbClr val="4E71A7"/>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26509659"/>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4"/>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2"/>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accent1"/>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5.xml"/><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Farber Disease Case Study:</a:t>
            </a:r>
            <a:br>
              <a:rPr lang="en-US" dirty="0"/>
            </a:br>
            <a:r>
              <a:rPr lang="en-US" dirty="0"/>
              <a:t>Don’t Miss the Diagnosis</a:t>
            </a:r>
          </a:p>
        </p:txBody>
      </p:sp>
      <p:sp>
        <p:nvSpPr>
          <p:cNvPr id="3" name="Text Placeholder 2">
            <a:extLst>
              <a:ext uri="{FF2B5EF4-FFF2-40B4-BE49-F238E27FC236}">
                <a16:creationId xmlns:a16="http://schemas.microsoft.com/office/drawing/2014/main" id="{BA037303-0B0E-8E44-0DE0-91D01803F515}"/>
              </a:ext>
            </a:extLst>
          </p:cNvPr>
          <p:cNvSpPr>
            <a:spLocks noGrp="1"/>
          </p:cNvSpPr>
          <p:nvPr>
            <p:ph type="body" idx="1"/>
          </p:nvPr>
        </p:nvSpPr>
        <p:spPr>
          <a:xfrm>
            <a:off x="609601" y="4241801"/>
            <a:ext cx="10515600" cy="2616200"/>
          </a:xfrm>
        </p:spPr>
        <p:txBody>
          <a:bodyPr>
            <a:normAutofit/>
          </a:bodyPr>
          <a:lstStyle/>
          <a:p>
            <a:r>
              <a:rPr lang="en-US" dirty="0"/>
              <a:t>V. Reid Sutton, MD</a:t>
            </a:r>
          </a:p>
          <a:p>
            <a:r>
              <a:rPr lang="en-US" dirty="0"/>
              <a:t>Professor of Molecular &amp; Human Genetics </a:t>
            </a:r>
          </a:p>
          <a:p>
            <a:r>
              <a:rPr lang="en-US" dirty="0"/>
              <a:t>Baylor College of Medicine &amp; Texas Children's Hospital</a:t>
            </a:r>
          </a:p>
          <a:p>
            <a:r>
              <a:rPr lang="en-US" dirty="0"/>
              <a:t>Houston, TX</a:t>
            </a:r>
          </a:p>
          <a:p>
            <a:endParaRPr lang="en-US" dirty="0"/>
          </a:p>
        </p:txBody>
      </p:sp>
    </p:spTree>
    <p:extLst>
      <p:ext uri="{BB962C8B-B14F-4D97-AF65-F5344CB8AC3E}">
        <p14:creationId xmlns:p14="http://schemas.microsoft.com/office/powerpoint/2010/main" val="9686207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3035742"/>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Initial Presentation</a:t>
            </a:r>
          </a:p>
        </p:txBody>
      </p:sp>
      <p:sp>
        <p:nvSpPr>
          <p:cNvPr id="3" name="Content Placeholder 2"/>
          <p:cNvSpPr>
            <a:spLocks noGrp="1"/>
          </p:cNvSpPr>
          <p:nvPr>
            <p:ph idx="1"/>
          </p:nvPr>
        </p:nvSpPr>
        <p:spPr/>
        <p:txBody>
          <a:bodyPr>
            <a:normAutofit/>
          </a:bodyPr>
          <a:lstStyle/>
          <a:p>
            <a:pPr>
              <a:spcBef>
                <a:spcPts val="600"/>
              </a:spcBef>
              <a:spcAft>
                <a:spcPts val="600"/>
              </a:spcAft>
            </a:pPr>
            <a:r>
              <a:rPr lang="en-US" dirty="0"/>
              <a:t>Initial presentation at 17-months-of-age</a:t>
            </a:r>
          </a:p>
          <a:p>
            <a:pPr>
              <a:spcBef>
                <a:spcPts val="600"/>
              </a:spcBef>
              <a:spcAft>
                <a:spcPts val="600"/>
              </a:spcAft>
            </a:pPr>
            <a:r>
              <a:rPr lang="en-US" dirty="0"/>
              <a:t>Difficulty walking</a:t>
            </a:r>
          </a:p>
          <a:p>
            <a:pPr>
              <a:spcBef>
                <a:spcPts val="600"/>
              </a:spcBef>
              <a:spcAft>
                <a:spcPts val="600"/>
              </a:spcAft>
            </a:pPr>
            <a:r>
              <a:rPr lang="en-US" dirty="0"/>
              <a:t>Pediatric Orthopedic surgical evaluation</a:t>
            </a:r>
          </a:p>
          <a:p>
            <a:pPr lvl="1">
              <a:spcBef>
                <a:spcPts val="600"/>
              </a:spcBef>
              <a:spcAft>
                <a:spcPts val="600"/>
              </a:spcAft>
            </a:pPr>
            <a:r>
              <a:rPr lang="en-US" dirty="0"/>
              <a:t>Subcutaneous nodules noted on soles of feet as well as arms and legs</a:t>
            </a:r>
          </a:p>
          <a:p>
            <a:pPr lvl="1">
              <a:spcBef>
                <a:spcPts val="600"/>
              </a:spcBef>
              <a:spcAft>
                <a:spcPts val="600"/>
              </a:spcAft>
            </a:pPr>
            <a:r>
              <a:rPr lang="en-US" dirty="0"/>
              <a:t>Synovial thickening of elbows, wrists, knees and ankles</a:t>
            </a:r>
          </a:p>
          <a:p>
            <a:pPr lvl="1">
              <a:spcBef>
                <a:spcPts val="600"/>
              </a:spcBef>
              <a:spcAft>
                <a:spcPts val="600"/>
              </a:spcAft>
            </a:pPr>
            <a:r>
              <a:rPr lang="en-US" dirty="0"/>
              <a:t>Flexion contractures of fingers and limited motion of ankles</a:t>
            </a:r>
          </a:p>
          <a:p>
            <a:pPr lvl="1">
              <a:spcBef>
                <a:spcPts val="600"/>
              </a:spcBef>
              <a:spcAft>
                <a:spcPts val="600"/>
              </a:spcAft>
            </a:pPr>
            <a:r>
              <a:rPr lang="en-US" dirty="0"/>
              <a:t>Pain with limit of range of motion</a:t>
            </a:r>
          </a:p>
          <a:p>
            <a:pPr>
              <a:spcBef>
                <a:spcPts val="600"/>
              </a:spcBef>
              <a:spcAft>
                <a:spcPts val="600"/>
              </a:spcAft>
            </a:pPr>
            <a:r>
              <a:rPr lang="en-US" dirty="0"/>
              <a:t>Family History: Older brother with </a:t>
            </a:r>
            <a:r>
              <a:rPr lang="en-US" dirty="0" err="1"/>
              <a:t>Blau</a:t>
            </a:r>
            <a:r>
              <a:rPr lang="en-US" dirty="0"/>
              <a:t> syndrome; neither parent affected</a:t>
            </a:r>
          </a:p>
          <a:p>
            <a:pPr>
              <a:spcBef>
                <a:spcPts val="600"/>
              </a:spcBef>
              <a:spcAft>
                <a:spcPts val="600"/>
              </a:spcAft>
            </a:pPr>
            <a:r>
              <a:rPr lang="en-US" dirty="0"/>
              <a:t>Diagnosed with </a:t>
            </a:r>
            <a:r>
              <a:rPr lang="en-US" dirty="0" err="1"/>
              <a:t>Blau</a:t>
            </a:r>
            <a:r>
              <a:rPr lang="en-US" dirty="0"/>
              <a:t> syndrome</a:t>
            </a:r>
          </a:p>
        </p:txBody>
      </p:sp>
    </p:spTree>
    <p:extLst>
      <p:ext uri="{BB962C8B-B14F-4D97-AF65-F5344CB8AC3E}">
        <p14:creationId xmlns:p14="http://schemas.microsoft.com/office/powerpoint/2010/main" val="30912739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Blau</a:t>
            </a:r>
            <a:r>
              <a:rPr lang="en-US" dirty="0"/>
              <a:t> Syndrome</a:t>
            </a:r>
          </a:p>
        </p:txBody>
      </p:sp>
      <p:sp>
        <p:nvSpPr>
          <p:cNvPr id="3" name="Content Placeholder 2"/>
          <p:cNvSpPr>
            <a:spLocks noGrp="1"/>
          </p:cNvSpPr>
          <p:nvPr>
            <p:ph idx="1"/>
          </p:nvPr>
        </p:nvSpPr>
        <p:spPr/>
        <p:txBody>
          <a:bodyPr>
            <a:normAutofit lnSpcReduction="10000"/>
          </a:bodyPr>
          <a:lstStyle/>
          <a:p>
            <a:r>
              <a:rPr lang="en-US" dirty="0"/>
              <a:t>Autoimmune granulomatous inflammation of the skin, eye, and joints</a:t>
            </a:r>
          </a:p>
          <a:p>
            <a:r>
              <a:rPr lang="en-US" dirty="0" err="1"/>
              <a:t>Papular</a:t>
            </a:r>
            <a:r>
              <a:rPr lang="en-US" dirty="0"/>
              <a:t> erythematous rash (may be transient)</a:t>
            </a:r>
          </a:p>
          <a:p>
            <a:r>
              <a:rPr lang="en-US" dirty="0"/>
              <a:t>Arthritis and minimally erosive swelling of wrists, ankles, knees, and elbows, usually in the first decade of life (typically before 4 years of age)</a:t>
            </a:r>
          </a:p>
          <a:p>
            <a:r>
              <a:rPr lang="en-US" dirty="0"/>
              <a:t>Progressive flexion contractures of fingers</a:t>
            </a:r>
          </a:p>
          <a:p>
            <a:r>
              <a:rPr lang="en-US" dirty="0"/>
              <a:t>Non-</a:t>
            </a:r>
            <a:r>
              <a:rPr lang="en-US" dirty="0" err="1"/>
              <a:t>caseating</a:t>
            </a:r>
            <a:r>
              <a:rPr lang="en-US" dirty="0"/>
              <a:t> granulomas of joints and subcutaneous tissue</a:t>
            </a:r>
          </a:p>
          <a:p>
            <a:r>
              <a:rPr lang="en-US" dirty="0"/>
              <a:t>Uveitis that can lead to glaucoma</a:t>
            </a:r>
          </a:p>
          <a:p>
            <a:r>
              <a:rPr lang="en-US" dirty="0"/>
              <a:t>Less common features</a:t>
            </a:r>
          </a:p>
          <a:p>
            <a:pPr lvl="1"/>
            <a:r>
              <a:rPr lang="en-US" dirty="0"/>
              <a:t>Cranial neuropathies</a:t>
            </a:r>
          </a:p>
          <a:p>
            <a:pPr lvl="1"/>
            <a:r>
              <a:rPr lang="en-US" dirty="0"/>
              <a:t>Arteritis</a:t>
            </a:r>
          </a:p>
          <a:p>
            <a:r>
              <a:rPr lang="en-US" dirty="0"/>
              <a:t>Autosomal dominant disorder of NF</a:t>
            </a:r>
            <a:r>
              <a:rPr lang="el-GR" dirty="0"/>
              <a:t>κ</a:t>
            </a:r>
            <a:r>
              <a:rPr lang="en-US" dirty="0"/>
              <a:t>B signaling (gene </a:t>
            </a:r>
            <a:r>
              <a:rPr lang="en-US" i="1" dirty="0"/>
              <a:t>NOD2</a:t>
            </a:r>
            <a:r>
              <a:rPr lang="en-US" dirty="0"/>
              <a:t>)</a:t>
            </a:r>
          </a:p>
        </p:txBody>
      </p:sp>
    </p:spTree>
    <p:extLst>
      <p:ext uri="{BB962C8B-B14F-4D97-AF65-F5344CB8AC3E}">
        <p14:creationId xmlns:p14="http://schemas.microsoft.com/office/powerpoint/2010/main" val="34447721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Initial Management (Rheumatology)</a:t>
            </a:r>
          </a:p>
        </p:txBody>
      </p:sp>
      <p:sp>
        <p:nvSpPr>
          <p:cNvPr id="3" name="Content Placeholder 2"/>
          <p:cNvSpPr>
            <a:spLocks noGrp="1"/>
          </p:cNvSpPr>
          <p:nvPr>
            <p:ph idx="1"/>
          </p:nvPr>
        </p:nvSpPr>
        <p:spPr/>
        <p:txBody>
          <a:bodyPr>
            <a:normAutofit fontScale="92500" lnSpcReduction="10000"/>
          </a:bodyPr>
          <a:lstStyle/>
          <a:p>
            <a:r>
              <a:rPr lang="en-US" dirty="0"/>
              <a:t>Initially treated with naproxen sodium &amp; methotrexate daily</a:t>
            </a:r>
          </a:p>
          <a:p>
            <a:r>
              <a:rPr lang="en-US" dirty="0"/>
              <a:t>30 months - limited improvement, </a:t>
            </a:r>
            <a:r>
              <a:rPr lang="en-US" dirty="0" err="1"/>
              <a:t>etanercept</a:t>
            </a:r>
            <a:r>
              <a:rPr lang="en-US" dirty="0"/>
              <a:t> weekly injection added</a:t>
            </a:r>
          </a:p>
          <a:p>
            <a:r>
              <a:rPr lang="en-US" dirty="0"/>
              <a:t>34 months - maybe improved walking but no significant changes</a:t>
            </a:r>
          </a:p>
          <a:p>
            <a:r>
              <a:rPr lang="en-US" dirty="0"/>
              <a:t>3.5 years – “…has not been doing well.”  </a:t>
            </a:r>
          </a:p>
          <a:p>
            <a:pPr lvl="1"/>
            <a:r>
              <a:rPr lang="en-US" dirty="0"/>
              <a:t>Ongoing diffuse arthritis</a:t>
            </a:r>
          </a:p>
          <a:p>
            <a:pPr lvl="1"/>
            <a:r>
              <a:rPr lang="en-US" dirty="0"/>
              <a:t>Development of new subcutaneous nodules</a:t>
            </a:r>
          </a:p>
          <a:p>
            <a:pPr lvl="1"/>
            <a:r>
              <a:rPr lang="en-US" dirty="0"/>
              <a:t>Occasional low-grade fever</a:t>
            </a:r>
          </a:p>
          <a:p>
            <a:pPr lvl="1"/>
            <a:r>
              <a:rPr lang="en-US" dirty="0"/>
              <a:t>Prednisone and </a:t>
            </a:r>
            <a:r>
              <a:rPr lang="en-US" dirty="0" err="1"/>
              <a:t>adalimumab</a:t>
            </a:r>
            <a:r>
              <a:rPr lang="en-US" dirty="0"/>
              <a:t> added to regimen</a:t>
            </a:r>
          </a:p>
          <a:p>
            <a:r>
              <a:rPr lang="en-US" dirty="0"/>
              <a:t>4 years of age – no improvement</a:t>
            </a:r>
          </a:p>
          <a:p>
            <a:pPr lvl="1"/>
            <a:r>
              <a:rPr lang="en-US" dirty="0"/>
              <a:t>Mostly sits on couch due to pain/joint limitations</a:t>
            </a:r>
          </a:p>
          <a:p>
            <a:pPr lvl="1"/>
            <a:r>
              <a:rPr lang="en-US" dirty="0"/>
              <a:t>Cannot wear therapist-prescribed splints due to nodule pain &amp; contractures</a:t>
            </a:r>
          </a:p>
          <a:p>
            <a:pPr lvl="1"/>
            <a:r>
              <a:rPr lang="en-US" dirty="0"/>
              <a:t>Fevers continue</a:t>
            </a:r>
          </a:p>
          <a:p>
            <a:pPr lvl="1"/>
            <a:r>
              <a:rPr lang="en-US" dirty="0" err="1"/>
              <a:t>Adalimumab</a:t>
            </a:r>
            <a:r>
              <a:rPr lang="en-US" dirty="0"/>
              <a:t> stopped; methotrexate increased; IV </a:t>
            </a:r>
            <a:r>
              <a:rPr lang="en-US" dirty="0" err="1"/>
              <a:t>solumedrol</a:t>
            </a:r>
            <a:r>
              <a:rPr lang="en-US" dirty="0"/>
              <a:t>; IV </a:t>
            </a:r>
            <a:r>
              <a:rPr lang="en-US" dirty="0" err="1"/>
              <a:t>etanercept</a:t>
            </a:r>
            <a:endParaRPr lang="en-US" dirty="0"/>
          </a:p>
        </p:txBody>
      </p:sp>
    </p:spTree>
    <p:extLst>
      <p:ext uri="{BB962C8B-B14F-4D97-AF65-F5344CB8AC3E}">
        <p14:creationId xmlns:p14="http://schemas.microsoft.com/office/powerpoint/2010/main" val="17982393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Diagnostic Studies</a:t>
            </a:r>
          </a:p>
        </p:txBody>
      </p:sp>
      <p:sp>
        <p:nvSpPr>
          <p:cNvPr id="3" name="Content Placeholder 2"/>
          <p:cNvSpPr>
            <a:spLocks noGrp="1"/>
          </p:cNvSpPr>
          <p:nvPr>
            <p:ph idx="1"/>
          </p:nvPr>
        </p:nvSpPr>
        <p:spPr/>
        <p:txBody>
          <a:bodyPr/>
          <a:lstStyle/>
          <a:p>
            <a:r>
              <a:rPr lang="en-US" dirty="0"/>
              <a:t>Radiographs - Multiple areas of soft tissue prominence in the </a:t>
            </a:r>
            <a:r>
              <a:rPr lang="en-US" dirty="0" err="1"/>
              <a:t>periarticular</a:t>
            </a:r>
            <a:r>
              <a:rPr lang="en-US" dirty="0"/>
              <a:t> regions which could represent synovial inflammation or cysts</a:t>
            </a:r>
          </a:p>
          <a:p>
            <a:r>
              <a:rPr lang="en-US" dirty="0"/>
              <a:t>Sedimentation rate 26 mm/</a:t>
            </a:r>
            <a:r>
              <a:rPr lang="en-US" dirty="0" err="1"/>
              <a:t>hr</a:t>
            </a:r>
            <a:r>
              <a:rPr lang="en-US" dirty="0"/>
              <a:t> (0-20)</a:t>
            </a:r>
          </a:p>
          <a:p>
            <a:r>
              <a:rPr lang="en-US" dirty="0"/>
              <a:t>Aldolase 11.7 U/L (2.7-8.8)</a:t>
            </a:r>
          </a:p>
          <a:p>
            <a:r>
              <a:rPr lang="en-US" dirty="0"/>
              <a:t>Normal - </a:t>
            </a:r>
            <a:r>
              <a:rPr lang="en-US" dirty="0" err="1"/>
              <a:t>creatine</a:t>
            </a:r>
            <a:r>
              <a:rPr lang="en-US" dirty="0"/>
              <a:t> kinase fractionation, IgA/IgM/IgG, CBC, LDH, c-reactive protein, lysozyme</a:t>
            </a:r>
          </a:p>
          <a:p>
            <a:r>
              <a:rPr lang="en-US" i="1" dirty="0"/>
              <a:t>NOD2</a:t>
            </a:r>
            <a:r>
              <a:rPr lang="en-US" dirty="0"/>
              <a:t> gene sequencing - IVS8+158C&gt;T variant detected – “…a Crohn's disease susceptibility allele in the Ashkenazi Jewish population; however, it also has about a 10% incidence in an unaffected white population…”</a:t>
            </a:r>
          </a:p>
          <a:p>
            <a:r>
              <a:rPr lang="en-US" dirty="0"/>
              <a:t>“…not known if pathogenic…”</a:t>
            </a:r>
          </a:p>
        </p:txBody>
      </p:sp>
      <p:sp>
        <p:nvSpPr>
          <p:cNvPr id="7" name="Footer Placeholder 6">
            <a:extLst>
              <a:ext uri="{FF2B5EF4-FFF2-40B4-BE49-F238E27FC236}">
                <a16:creationId xmlns:a16="http://schemas.microsoft.com/office/drawing/2014/main" id="{0FFEAD7F-FFEF-B904-AC44-730EA2F6CE64}"/>
              </a:ext>
            </a:extLst>
          </p:cNvPr>
          <p:cNvSpPr>
            <a:spLocks noGrp="1"/>
          </p:cNvSpPr>
          <p:nvPr>
            <p:ph type="ftr" sz="quarter" idx="3"/>
          </p:nvPr>
        </p:nvSpPr>
        <p:spPr/>
        <p:txBody>
          <a:bodyPr/>
          <a:lstStyle/>
          <a:p>
            <a:r>
              <a:rPr lang="en-US" dirty="0"/>
              <a:t>CBC, complete blood count; IgA, immunoglobulin A; IgG, immunoglobulin G; IgM immunoglobulin M; </a:t>
            </a:r>
            <a:r>
              <a:rPr lang="en-US" dirty="0" err="1"/>
              <a:t>LDH</a:t>
            </a:r>
            <a:r>
              <a:rPr lang="en-US" dirty="0"/>
              <a:t>, lactate dehydrogenase.</a:t>
            </a:r>
          </a:p>
        </p:txBody>
      </p:sp>
    </p:spTree>
    <p:extLst>
      <p:ext uri="{BB962C8B-B14F-4D97-AF65-F5344CB8AC3E}">
        <p14:creationId xmlns:p14="http://schemas.microsoft.com/office/powerpoint/2010/main" val="18227072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10 Years of Intervention</a:t>
            </a:r>
          </a:p>
        </p:txBody>
      </p:sp>
      <p:sp>
        <p:nvSpPr>
          <p:cNvPr id="4" name="Content Placeholder 3"/>
          <p:cNvSpPr>
            <a:spLocks noGrp="1"/>
          </p:cNvSpPr>
          <p:nvPr>
            <p:ph idx="1"/>
          </p:nvPr>
        </p:nvSpPr>
        <p:spPr>
          <a:xfrm>
            <a:off x="609600" y="1477906"/>
            <a:ext cx="5016500" cy="4722477"/>
          </a:xfrm>
        </p:spPr>
        <p:txBody>
          <a:bodyPr>
            <a:normAutofit/>
          </a:bodyPr>
          <a:lstStyle/>
          <a:p>
            <a:r>
              <a:rPr lang="en-US" sz="2800" dirty="0"/>
              <a:t>Continued progression</a:t>
            </a:r>
          </a:p>
          <a:p>
            <a:pPr lvl="1"/>
            <a:r>
              <a:rPr lang="en-US" sz="2400" dirty="0"/>
              <a:t>Subcutaneous nodules</a:t>
            </a:r>
          </a:p>
          <a:p>
            <a:pPr lvl="1"/>
            <a:r>
              <a:rPr lang="en-US" sz="2400" dirty="0"/>
              <a:t>Joint contractures</a:t>
            </a:r>
          </a:p>
          <a:p>
            <a:pPr lvl="1"/>
            <a:endParaRPr lang="en-US" sz="2400" dirty="0"/>
          </a:p>
          <a:p>
            <a:r>
              <a:rPr lang="en-US" sz="2800" dirty="0"/>
              <a:t>Interventions</a:t>
            </a:r>
          </a:p>
          <a:p>
            <a:pPr lvl="1"/>
            <a:r>
              <a:rPr lang="en-US" sz="2400" dirty="0"/>
              <a:t>Multiple surgeries/injections for nodules &amp; joint contractures</a:t>
            </a:r>
          </a:p>
          <a:p>
            <a:pPr lvl="1"/>
            <a:r>
              <a:rPr lang="en-US" sz="2400" dirty="0"/>
              <a:t>Wide variety of immune modulating medications prescribed</a:t>
            </a: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50873" y="250304"/>
            <a:ext cx="2675173" cy="3229495"/>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52293" y="3480594"/>
            <a:ext cx="5472318" cy="3218158"/>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556927" y="250305"/>
            <a:ext cx="2793945" cy="3672887"/>
          </a:xfrm>
          <a:prstGeom prst="rect">
            <a:avLst/>
          </a:prstGeom>
        </p:spPr>
      </p:pic>
    </p:spTree>
    <p:extLst>
      <p:ext uri="{BB962C8B-B14F-4D97-AF65-F5344CB8AC3E}">
        <p14:creationId xmlns:p14="http://schemas.microsoft.com/office/powerpoint/2010/main" val="9268931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Diagnostic Testing</a:t>
            </a:r>
          </a:p>
        </p:txBody>
      </p:sp>
      <p:sp>
        <p:nvSpPr>
          <p:cNvPr id="6" name="Content Placeholder 5"/>
          <p:cNvSpPr>
            <a:spLocks noGrp="1"/>
          </p:cNvSpPr>
          <p:nvPr>
            <p:ph idx="1"/>
          </p:nvPr>
        </p:nvSpPr>
        <p:spPr/>
        <p:txBody>
          <a:bodyPr>
            <a:normAutofit/>
          </a:bodyPr>
          <a:lstStyle/>
          <a:p>
            <a:r>
              <a:rPr lang="en-US" sz="2800" dirty="0"/>
              <a:t>Autoimmune gene panel</a:t>
            </a:r>
          </a:p>
          <a:p>
            <a:pPr lvl="1"/>
            <a:r>
              <a:rPr lang="en-US" sz="2400" i="1" dirty="0"/>
              <a:t>ASAH1</a:t>
            </a:r>
            <a:r>
              <a:rPr lang="en-US" sz="2400" dirty="0"/>
              <a:t> </a:t>
            </a:r>
          </a:p>
          <a:p>
            <a:pPr lvl="2"/>
            <a:r>
              <a:rPr lang="en-US" sz="2000" dirty="0"/>
              <a:t>c.868C&gt;T (p.Arg296*) Pathogenic</a:t>
            </a:r>
          </a:p>
          <a:p>
            <a:pPr lvl="2"/>
            <a:r>
              <a:rPr lang="en-US" sz="2000" dirty="0"/>
              <a:t>c.785+2T&gt;C  Likely pathogenic </a:t>
            </a:r>
          </a:p>
          <a:p>
            <a:pPr lvl="2"/>
            <a:r>
              <a:rPr lang="en-US" sz="2000" dirty="0"/>
              <a:t>Confirmed in trans by parental testing</a:t>
            </a:r>
          </a:p>
          <a:p>
            <a:pPr lvl="1"/>
            <a:r>
              <a:rPr lang="en-US" sz="2400" i="1" dirty="0"/>
              <a:t>ASAH1</a:t>
            </a:r>
            <a:r>
              <a:rPr lang="en-US" sz="2400" dirty="0"/>
              <a:t> related to a spectrum of disorders ranging from infantile-onset Farber disease to spinal muscular atrophy with progressive myoclonic epilepsy</a:t>
            </a:r>
          </a:p>
          <a:p>
            <a:pPr lvl="1"/>
            <a:r>
              <a:rPr lang="en-US" sz="2400" i="1" dirty="0"/>
              <a:t>NOD2</a:t>
            </a:r>
            <a:r>
              <a:rPr lang="en-US" sz="2400" dirty="0"/>
              <a:t> – no pathogenic variants detected</a:t>
            </a:r>
          </a:p>
          <a:p>
            <a:r>
              <a:rPr lang="en-US" sz="2800" dirty="0"/>
              <a:t>Leukocyte acid ceramidase enzyme activity level 3.4% that of control specimens</a:t>
            </a:r>
          </a:p>
        </p:txBody>
      </p:sp>
    </p:spTree>
    <p:extLst>
      <p:ext uri="{BB962C8B-B14F-4D97-AF65-F5344CB8AC3E}">
        <p14:creationId xmlns:p14="http://schemas.microsoft.com/office/powerpoint/2010/main" val="24823070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Diagnosis – Farber Disease</a:t>
            </a:r>
          </a:p>
        </p:txBody>
      </p:sp>
      <p:sp>
        <p:nvSpPr>
          <p:cNvPr id="3" name="Content Placeholder 2"/>
          <p:cNvSpPr>
            <a:spLocks noGrp="1"/>
          </p:cNvSpPr>
          <p:nvPr>
            <p:ph idx="1"/>
          </p:nvPr>
        </p:nvSpPr>
        <p:spPr>
          <a:xfrm>
            <a:off x="609600" y="1257300"/>
            <a:ext cx="10744200" cy="5245100"/>
          </a:xfrm>
        </p:spPr>
        <p:txBody>
          <a:bodyPr>
            <a:normAutofit fontScale="92500" lnSpcReduction="10000"/>
          </a:bodyPr>
          <a:lstStyle/>
          <a:p>
            <a:r>
              <a:rPr lang="en-US" dirty="0"/>
              <a:t>Classic (type 1) - most common form with onset occurring in the first weeks of life</a:t>
            </a:r>
          </a:p>
          <a:p>
            <a:pPr lvl="1"/>
            <a:r>
              <a:rPr lang="en-US" dirty="0"/>
              <a:t>Classic Triad</a:t>
            </a:r>
          </a:p>
          <a:p>
            <a:pPr lvl="2"/>
            <a:r>
              <a:rPr lang="en-US" dirty="0"/>
              <a:t>Progressive joint deformity</a:t>
            </a:r>
          </a:p>
          <a:p>
            <a:pPr lvl="2"/>
            <a:r>
              <a:rPr lang="en-US" dirty="0"/>
              <a:t>Subcutaneous nodules of joints and pressure points</a:t>
            </a:r>
          </a:p>
          <a:p>
            <a:pPr lvl="2"/>
            <a:r>
              <a:rPr lang="en-US" dirty="0"/>
              <a:t>Hoarse cry (granulomas of epiglottis and larynx)</a:t>
            </a:r>
          </a:p>
          <a:p>
            <a:pPr lvl="1"/>
            <a:r>
              <a:rPr lang="en-US" dirty="0"/>
              <a:t>Other Features - Lower motor neuron disease, macular cherry red spot, pulmonary infiltration</a:t>
            </a:r>
          </a:p>
          <a:p>
            <a:pPr lvl="1"/>
            <a:r>
              <a:rPr lang="en-US" dirty="0"/>
              <a:t>Life expectancy &lt; 2 years</a:t>
            </a:r>
          </a:p>
          <a:p>
            <a:r>
              <a:rPr lang="en-US" dirty="0"/>
              <a:t>Intermediate (type 2) – onset at about 8 months of age</a:t>
            </a:r>
          </a:p>
          <a:p>
            <a:r>
              <a:rPr lang="en-US" dirty="0"/>
              <a:t>Mild (type 3) onset after 1 year of age – often misdiagnosed as juvenile idiopathic arthritis; half have neurologic involvement; life expectancy into teens</a:t>
            </a:r>
          </a:p>
          <a:p>
            <a:r>
              <a:rPr lang="en-US" dirty="0"/>
              <a:t>Neonatal-visceral (type 4) – neonatal onset with hepatosplenomegaly without classic triad</a:t>
            </a:r>
          </a:p>
          <a:p>
            <a:r>
              <a:rPr lang="en-US" dirty="0"/>
              <a:t>Neurologic (type 5) – normal development for first months of life, then regression, refractory epilepsy, and paraparesis</a:t>
            </a:r>
          </a:p>
        </p:txBody>
      </p:sp>
    </p:spTree>
    <p:extLst>
      <p:ext uri="{BB962C8B-B14F-4D97-AF65-F5344CB8AC3E}">
        <p14:creationId xmlns:p14="http://schemas.microsoft.com/office/powerpoint/2010/main" val="1310478560"/>
      </p:ext>
    </p:extLst>
  </p:cSld>
  <p:clrMapOvr>
    <a:masterClrMapping/>
  </p:clrMapOvr>
</p:sld>
</file>

<file path=ppt/theme/theme1.xml><?xml version="1.0" encoding="utf-8"?>
<a:theme xmlns:a="http://schemas.openxmlformats.org/drawingml/2006/main" name="2020 Peds">
  <a:themeElements>
    <a:clrScheme name="Peds 19">
      <a:dk1>
        <a:srgbClr val="4D4D4D"/>
      </a:dk1>
      <a:lt1>
        <a:srgbClr val="FFFFFF"/>
      </a:lt1>
      <a:dk2>
        <a:srgbClr val="4D4D4D"/>
      </a:dk2>
      <a:lt2>
        <a:srgbClr val="FFFFFF"/>
      </a:lt2>
      <a:accent1>
        <a:srgbClr val="C3472E"/>
      </a:accent1>
      <a:accent2>
        <a:srgbClr val="FDB515"/>
      </a:accent2>
      <a:accent3>
        <a:srgbClr val="35A696"/>
      </a:accent3>
      <a:accent4>
        <a:srgbClr val="416BA9"/>
      </a:accent4>
      <a:accent5>
        <a:srgbClr val="2E4264"/>
      </a:accent5>
      <a:accent6>
        <a:srgbClr val="B1A089"/>
      </a:accent6>
      <a:hlink>
        <a:srgbClr val="416BA9"/>
      </a:hlink>
      <a:folHlink>
        <a:srgbClr val="949494"/>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0 Peds" id="{A1DF081F-D48E-4BA0-A720-C67A62D8180F}" vid="{0C7E4AF1-3218-4C7E-91D3-F85F1B04D7F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2020 Peds</Template>
  <TotalTime>0</TotalTime>
  <Words>796</Words>
  <Application>Microsoft Office PowerPoint</Application>
  <PresentationFormat>Widescreen</PresentationFormat>
  <Paragraphs>79</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2020 Peds</vt:lpstr>
      <vt:lpstr>Farber Disease Case Study: Don’t Miss the Diagnosis</vt:lpstr>
      <vt:lpstr>Disclaimer</vt:lpstr>
      <vt:lpstr>Initial Presentation</vt:lpstr>
      <vt:lpstr>Blau Syndrome</vt:lpstr>
      <vt:lpstr>Initial Management (Rheumatology)</vt:lpstr>
      <vt:lpstr>Diagnostic Studies</vt:lpstr>
      <vt:lpstr>10 Years of Intervention</vt:lpstr>
      <vt:lpstr>Diagnostic Testing</vt:lpstr>
      <vt:lpstr>Diagnosis – Farber Disease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2019-05-10T15:34:56Z</dcterms:created>
  <dcterms:modified xsi:type="dcterms:W3CDTF">2022-12-20T18:29:06Z</dcterms:modified>
</cp:coreProperties>
</file>