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1"/>
  </p:notesMasterIdLst>
  <p:sldIdLst>
    <p:sldId id="5295" r:id="rId2"/>
    <p:sldId id="256" r:id="rId3"/>
    <p:sldId id="482" r:id="rId4"/>
    <p:sldId id="476" r:id="rId5"/>
    <p:sldId id="5311" r:id="rId6"/>
    <p:sldId id="473" r:id="rId7"/>
    <p:sldId id="5313" r:id="rId8"/>
    <p:sldId id="483" r:id="rId9"/>
    <p:sldId id="531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8" userDrawn="1">
          <p15:clr>
            <a:srgbClr val="A4A3A4"/>
          </p15:clr>
        </p15:guide>
        <p15:guide id="2" pos="3840" userDrawn="1">
          <p15:clr>
            <a:srgbClr val="A4A3A4"/>
          </p15:clr>
        </p15:guide>
        <p15:guide id="3" pos="302" userDrawn="1">
          <p15:clr>
            <a:srgbClr val="A4A3A4"/>
          </p15:clr>
        </p15:guide>
        <p15:guide id="4" pos="466" userDrawn="1">
          <p15:clr>
            <a:srgbClr val="A4A3A4"/>
          </p15:clr>
        </p15:guide>
        <p15:guide id="5" orient="horz" pos="768" userDrawn="1">
          <p15:clr>
            <a:srgbClr val="A4A3A4"/>
          </p15:clr>
        </p15:guide>
        <p15:guide id="6" orient="horz" pos="936" userDrawn="1">
          <p15:clr>
            <a:srgbClr val="A4A3A4"/>
          </p15:clr>
        </p15:guide>
        <p15:guide id="7" orient="horz" pos="498" userDrawn="1">
          <p15:clr>
            <a:srgbClr val="A4A3A4"/>
          </p15:clr>
        </p15:guide>
        <p15:guide id="8" orient="horz" pos="136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0000"/>
    <a:srgbClr val="215459"/>
    <a:srgbClr val="30565A"/>
    <a:srgbClr val="7A0000"/>
    <a:srgbClr val="312F5B"/>
    <a:srgbClr val="59305A"/>
    <a:srgbClr val="631F65"/>
    <a:srgbClr val="6600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3E3D8-BA5F-45BE-8523-B1725DD5EADD}" v="1" dt="2022-12-20T18:26:46.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0" autoAdjust="0"/>
    <p:restoredTop sz="95667" autoAdjust="0"/>
  </p:normalViewPr>
  <p:slideViewPr>
    <p:cSldViewPr snapToGrid="0">
      <p:cViewPr varScale="1">
        <p:scale>
          <a:sx n="62" d="100"/>
          <a:sy n="62" d="100"/>
        </p:scale>
        <p:origin x="90" y="546"/>
      </p:cViewPr>
      <p:guideLst>
        <p:guide orient="horz" pos="3588"/>
        <p:guide pos="3840"/>
        <p:guide pos="302"/>
        <p:guide pos="466"/>
        <p:guide orient="horz" pos="768"/>
        <p:guide orient="horz" pos="936"/>
        <p:guide orient="horz" pos="498"/>
        <p:guide orient="horz" pos="136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ED7588-AE33-3341-B959-036B0F3E7044}" type="slidenum">
              <a:rPr lang="en-US" smtClean="0"/>
              <a:t>1</a:t>
            </a:fld>
            <a:endParaRPr lang="en-US"/>
          </a:p>
        </p:txBody>
      </p:sp>
    </p:spTree>
    <p:extLst>
      <p:ext uri="{BB962C8B-B14F-4D97-AF65-F5344CB8AC3E}">
        <p14:creationId xmlns:p14="http://schemas.microsoft.com/office/powerpoint/2010/main" val="105697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092F9-3346-49DC-9908-311CF661F6FE}" type="slidenum">
              <a:rPr lang="en-US" smtClean="0"/>
              <a:t>4</a:t>
            </a:fld>
            <a:endParaRPr lang="en-US"/>
          </a:p>
        </p:txBody>
      </p:sp>
    </p:spTree>
    <p:extLst>
      <p:ext uri="{BB962C8B-B14F-4D97-AF65-F5344CB8AC3E}">
        <p14:creationId xmlns:p14="http://schemas.microsoft.com/office/powerpoint/2010/main" val="35857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buFontTx/>
              <a:buNone/>
            </a:pPr>
            <a:endParaRPr lang="en-US" sz="1200" dirty="0">
              <a:solidFill>
                <a:schemeClr val="accent1"/>
              </a:solidFill>
            </a:endParaRPr>
          </a:p>
        </p:txBody>
      </p:sp>
      <p:sp>
        <p:nvSpPr>
          <p:cNvPr id="4" name="Slide Number Placeholder 3"/>
          <p:cNvSpPr>
            <a:spLocks noGrp="1"/>
          </p:cNvSpPr>
          <p:nvPr>
            <p:ph type="sldNum" sz="quarter" idx="5"/>
          </p:nvPr>
        </p:nvSpPr>
        <p:spPr/>
        <p:txBody>
          <a:bodyPr/>
          <a:lstStyle/>
          <a:p>
            <a:fld id="{42ED7588-AE33-3341-B959-036B0F3E7044}" type="slidenum">
              <a:rPr lang="en-US" smtClean="0"/>
              <a:t>5</a:t>
            </a:fld>
            <a:endParaRPr lang="en-US"/>
          </a:p>
        </p:txBody>
      </p:sp>
    </p:spTree>
    <p:extLst>
      <p:ext uri="{BB962C8B-B14F-4D97-AF65-F5344CB8AC3E}">
        <p14:creationId xmlns:p14="http://schemas.microsoft.com/office/powerpoint/2010/main" val="412129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092F9-3346-49DC-9908-311CF661F6FE}" type="slidenum">
              <a:rPr lang="en-US" smtClean="0"/>
              <a:t>6</a:t>
            </a:fld>
            <a:endParaRPr lang="en-US"/>
          </a:p>
        </p:txBody>
      </p:sp>
    </p:spTree>
    <p:extLst>
      <p:ext uri="{BB962C8B-B14F-4D97-AF65-F5344CB8AC3E}">
        <p14:creationId xmlns:p14="http://schemas.microsoft.com/office/powerpoint/2010/main" val="128445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buFontTx/>
              <a:buNone/>
            </a:pPr>
            <a:endParaRPr lang="en-US" sz="1200" dirty="0">
              <a:solidFill>
                <a:schemeClr val="accent1"/>
              </a:solidFill>
            </a:endParaRPr>
          </a:p>
        </p:txBody>
      </p:sp>
      <p:sp>
        <p:nvSpPr>
          <p:cNvPr id="4" name="Slide Number Placeholder 3"/>
          <p:cNvSpPr>
            <a:spLocks noGrp="1"/>
          </p:cNvSpPr>
          <p:nvPr>
            <p:ph type="sldNum" sz="quarter" idx="5"/>
          </p:nvPr>
        </p:nvSpPr>
        <p:spPr/>
        <p:txBody>
          <a:bodyPr/>
          <a:lstStyle/>
          <a:p>
            <a:fld id="{42ED7588-AE33-3341-B959-036B0F3E7044}" type="slidenum">
              <a:rPr lang="en-US" smtClean="0"/>
              <a:t>7</a:t>
            </a:fld>
            <a:endParaRPr lang="en-US"/>
          </a:p>
        </p:txBody>
      </p:sp>
    </p:spTree>
    <p:extLst>
      <p:ext uri="{BB962C8B-B14F-4D97-AF65-F5344CB8AC3E}">
        <p14:creationId xmlns:p14="http://schemas.microsoft.com/office/powerpoint/2010/main" val="3242404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A783B9-4DE0-4D49-A8BF-A51F7AD85EBE}"/>
              </a:ext>
            </a:extLst>
          </p:cNvPr>
          <p:cNvSpPr txBox="1">
            <a:spLocks/>
          </p:cNvSpPr>
          <p:nvPr/>
        </p:nvSpPr>
        <p:spPr>
          <a:xfrm>
            <a:off x="1664110" y="318522"/>
            <a:ext cx="8784746" cy="589032"/>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1600" b="1" kern="1200">
                <a:solidFill>
                  <a:schemeClr val="bg1"/>
                </a:solidFill>
                <a:latin typeface="Calibri" charset="0"/>
                <a:ea typeface="Calibri" charset="0"/>
                <a:cs typeface="Calibri" charset="0"/>
              </a:defRPr>
            </a:lvl1pPr>
          </a:lstStyle>
          <a:p>
            <a:endParaRPr lang="en-US" sz="2400"/>
          </a:p>
        </p:txBody>
      </p:sp>
      <p:sp>
        <p:nvSpPr>
          <p:cNvPr id="2" name="Title 1">
            <a:extLst>
              <a:ext uri="{FF2B5EF4-FFF2-40B4-BE49-F238E27FC236}">
                <a16:creationId xmlns:a16="http://schemas.microsoft.com/office/drawing/2014/main" id="{05843C85-77A7-129B-0962-C6BFE386E8F9}"/>
              </a:ext>
            </a:extLst>
          </p:cNvPr>
          <p:cNvSpPr>
            <a:spLocks noGrp="1"/>
          </p:cNvSpPr>
          <p:nvPr>
            <p:ph type="title"/>
          </p:nvPr>
        </p:nvSpPr>
        <p:spPr>
          <a:xfrm>
            <a:off x="609601" y="1709738"/>
            <a:ext cx="10972798" cy="2852737"/>
          </a:xfrm>
        </p:spPr>
        <p:txBody>
          <a:bodyPr>
            <a:normAutofit/>
          </a:bodyPr>
          <a:lstStyle/>
          <a:p>
            <a:r>
              <a:rPr lang="en-US" sz="4400" dirty="0"/>
              <a:t>Farber Disease: Symptom Identification and Timely Diagnosis</a:t>
            </a:r>
          </a:p>
        </p:txBody>
      </p:sp>
      <p:sp>
        <p:nvSpPr>
          <p:cNvPr id="4" name="Text Placeholder 3">
            <a:extLst>
              <a:ext uri="{FF2B5EF4-FFF2-40B4-BE49-F238E27FC236}">
                <a16:creationId xmlns:a16="http://schemas.microsoft.com/office/drawing/2014/main" id="{7C8DA18A-87FC-33E3-210C-6CCE6561C9A2}"/>
              </a:ext>
            </a:extLst>
          </p:cNvPr>
          <p:cNvSpPr>
            <a:spLocks noGrp="1"/>
          </p:cNvSpPr>
          <p:nvPr>
            <p:ph type="body" idx="1"/>
          </p:nvPr>
        </p:nvSpPr>
        <p:spPr>
          <a:xfrm>
            <a:off x="609601" y="4393520"/>
            <a:ext cx="10515600" cy="2268537"/>
          </a:xfrm>
        </p:spPr>
        <p:txBody>
          <a:bodyPr>
            <a:normAutofit/>
          </a:bodyPr>
          <a:lstStyle/>
          <a:p>
            <a:r>
              <a:rPr lang="en-US" dirty="0"/>
              <a:t>Paul Harmatz, MD</a:t>
            </a:r>
          </a:p>
          <a:p>
            <a:r>
              <a:rPr lang="en-US" dirty="0"/>
              <a:t>Pediatric Gastroenterologist </a:t>
            </a:r>
          </a:p>
          <a:p>
            <a:r>
              <a:rPr lang="en-US" dirty="0"/>
              <a:t>UCSF Benioff Children's Hospital Oakland </a:t>
            </a:r>
          </a:p>
          <a:p>
            <a:r>
              <a:rPr lang="en-US" dirty="0"/>
              <a:t>Oakland, CA</a:t>
            </a:r>
          </a:p>
          <a:p>
            <a:endParaRPr lang="en-US" dirty="0"/>
          </a:p>
        </p:txBody>
      </p:sp>
    </p:spTree>
    <p:extLst>
      <p:ext uri="{BB962C8B-B14F-4D97-AF65-F5344CB8AC3E}">
        <p14:creationId xmlns:p14="http://schemas.microsoft.com/office/powerpoint/2010/main" val="25476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714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49B6B5DB-3AA8-4ED9-83A1-D6A4D91F9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92" y="2620385"/>
            <a:ext cx="2173359" cy="3383393"/>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D20DD6F2-BABC-48C0-BA00-2CA4F9BC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0025"/>
            <a:ext cx="9144000" cy="2038350"/>
          </a:xfrm>
          <a:prstGeom prst="rect">
            <a:avLst/>
          </a:prstGeom>
        </p:spPr>
      </p:pic>
      <p:sp>
        <p:nvSpPr>
          <p:cNvPr id="4" name="Content Placeholder 3">
            <a:extLst>
              <a:ext uri="{FF2B5EF4-FFF2-40B4-BE49-F238E27FC236}">
                <a16:creationId xmlns:a16="http://schemas.microsoft.com/office/drawing/2014/main" id="{7A6DA017-C00A-4C8E-558B-5F3EDC751D4E}"/>
              </a:ext>
            </a:extLst>
          </p:cNvPr>
          <p:cNvSpPr>
            <a:spLocks noGrp="1"/>
          </p:cNvSpPr>
          <p:nvPr>
            <p:ph idx="1"/>
          </p:nvPr>
        </p:nvSpPr>
        <p:spPr>
          <a:xfrm>
            <a:off x="3552552" y="2620385"/>
            <a:ext cx="7801247" cy="3653241"/>
          </a:xfrm>
        </p:spPr>
        <p:txBody>
          <a:bodyPr>
            <a:normAutofit/>
          </a:bodyPr>
          <a:lstStyle/>
          <a:p>
            <a:pPr>
              <a:spcBef>
                <a:spcPts val="1200"/>
              </a:spcBef>
            </a:pPr>
            <a:r>
              <a:rPr lang="en-US" sz="2200" dirty="0"/>
              <a:t>3 cases– survived to 14 </a:t>
            </a:r>
            <a:r>
              <a:rPr lang="en-US" sz="2200" dirty="0" err="1"/>
              <a:t>mo</a:t>
            </a:r>
            <a:r>
              <a:rPr lang="en-US" sz="2200" dirty="0"/>
              <a:t> female, 13 </a:t>
            </a:r>
            <a:r>
              <a:rPr lang="en-US" sz="2200" dirty="0" err="1"/>
              <a:t>mo</a:t>
            </a:r>
            <a:r>
              <a:rPr lang="en-US" sz="2200" dirty="0"/>
              <a:t> female,</a:t>
            </a:r>
            <a:br>
              <a:rPr lang="en-US" sz="2200" dirty="0"/>
            </a:br>
            <a:r>
              <a:rPr lang="en-US" sz="2200" dirty="0"/>
              <a:t>9 </a:t>
            </a:r>
            <a:r>
              <a:rPr lang="en-US" sz="2200" dirty="0" err="1"/>
              <a:t>mo</a:t>
            </a:r>
            <a:r>
              <a:rPr lang="en-US" sz="2200" dirty="0"/>
              <a:t> male</a:t>
            </a:r>
          </a:p>
          <a:p>
            <a:pPr>
              <a:spcBef>
                <a:spcPts val="1200"/>
              </a:spcBef>
            </a:pPr>
            <a:r>
              <a:rPr lang="en-US" sz="2200" dirty="0"/>
              <a:t>Hoarse cry, feeding difficulty, respiratory distress, extensive joint involvement, subcutaneous nodules, bone destruction, hepatomegaly, skin pigmentation</a:t>
            </a:r>
          </a:p>
          <a:p>
            <a:pPr>
              <a:spcBef>
                <a:spcPts val="1200"/>
              </a:spcBef>
            </a:pPr>
            <a:r>
              <a:rPr lang="en-US" sz="2200" dirty="0"/>
              <a:t>Organ disruption with extensive foam cell infiltration and granulomatous reaction</a:t>
            </a:r>
          </a:p>
          <a:p>
            <a:pPr>
              <a:spcBef>
                <a:spcPts val="1200"/>
              </a:spcBef>
            </a:pPr>
            <a:r>
              <a:rPr lang="en-US" sz="2200" dirty="0"/>
              <a:t>Increase in tissue lipid, especially sphingomyelin</a:t>
            </a:r>
          </a:p>
          <a:p>
            <a:pPr>
              <a:spcBef>
                <a:spcPts val="1200"/>
              </a:spcBef>
            </a:pPr>
            <a:endParaRPr lang="en-US" sz="2200" dirty="0"/>
          </a:p>
        </p:txBody>
      </p:sp>
      <p:sp>
        <p:nvSpPr>
          <p:cNvPr id="6" name="Footer Placeholder 5">
            <a:extLst>
              <a:ext uri="{FF2B5EF4-FFF2-40B4-BE49-F238E27FC236}">
                <a16:creationId xmlns:a16="http://schemas.microsoft.com/office/drawing/2014/main" id="{F3709419-47E8-58F7-C00C-D4F819716967}"/>
              </a:ext>
            </a:extLst>
          </p:cNvPr>
          <p:cNvSpPr>
            <a:spLocks noGrp="1"/>
          </p:cNvSpPr>
          <p:nvPr>
            <p:ph type="ftr" sz="quarter" idx="3"/>
          </p:nvPr>
        </p:nvSpPr>
        <p:spPr/>
        <p:txBody>
          <a:bodyPr/>
          <a:lstStyle/>
          <a:p>
            <a:r>
              <a:rPr lang="en-US" dirty="0"/>
              <a:t>Dana-Farber Cancer Institute. History of Dana Farber Cancer Institute. Dana-farber.org; Farber S. </a:t>
            </a:r>
            <a:r>
              <a:rPr lang="en-US" i="1" dirty="0"/>
              <a:t>Am J Dis Child. </a:t>
            </a:r>
            <a:r>
              <a:rPr lang="en-US" dirty="0"/>
              <a:t>1952. </a:t>
            </a:r>
          </a:p>
        </p:txBody>
      </p:sp>
    </p:spTree>
    <p:extLst>
      <p:ext uri="{BB962C8B-B14F-4D97-AF65-F5344CB8AC3E}">
        <p14:creationId xmlns:p14="http://schemas.microsoft.com/office/powerpoint/2010/main" val="41276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in graphic">
            <a:extLst>
              <a:ext uri="{FF2B5EF4-FFF2-40B4-BE49-F238E27FC236}">
                <a16:creationId xmlns:a16="http://schemas.microsoft.com/office/drawing/2014/main" id="{FE546C18-B177-4CB6-BD49-B2A1D0837BD2}"/>
              </a:ext>
            </a:extLst>
          </p:cNvPr>
          <p:cNvPicPr/>
          <p:nvPr/>
        </p:nvPicPr>
        <p:blipFill>
          <a:blip r:embed="rId3"/>
          <a:stretch/>
        </p:blipFill>
        <p:spPr>
          <a:xfrm>
            <a:off x="5355984" y="2371725"/>
            <a:ext cx="6137665" cy="4012355"/>
          </a:xfrm>
          <a:prstGeom prst="rect">
            <a:avLst/>
          </a:prstGeom>
          <a:effectLst/>
        </p:spPr>
      </p:pic>
      <p:sp>
        <p:nvSpPr>
          <p:cNvPr id="2" name="Title 1">
            <a:extLst>
              <a:ext uri="{FF2B5EF4-FFF2-40B4-BE49-F238E27FC236}">
                <a16:creationId xmlns:a16="http://schemas.microsoft.com/office/drawing/2014/main" id="{50225516-B898-48ED-B993-42483D858FA5}"/>
              </a:ext>
            </a:extLst>
          </p:cNvPr>
          <p:cNvSpPr>
            <a:spLocks noGrp="1"/>
          </p:cNvSpPr>
          <p:nvPr>
            <p:ph type="title"/>
          </p:nvPr>
        </p:nvSpPr>
        <p:spPr/>
        <p:txBody>
          <a:bodyPr/>
          <a:lstStyle/>
          <a:p>
            <a:r>
              <a:rPr lang="en-US" dirty="0"/>
              <a:t>Biochemical Mechanism for Farber Disease</a:t>
            </a:r>
          </a:p>
        </p:txBody>
      </p:sp>
      <p:sp>
        <p:nvSpPr>
          <p:cNvPr id="3" name="Text Placeholder 2">
            <a:extLst>
              <a:ext uri="{FF2B5EF4-FFF2-40B4-BE49-F238E27FC236}">
                <a16:creationId xmlns:a16="http://schemas.microsoft.com/office/drawing/2014/main" id="{1093BAB2-D572-4731-9EB8-FDAF0ED55C7C}"/>
              </a:ext>
            </a:extLst>
          </p:cNvPr>
          <p:cNvSpPr>
            <a:spLocks noGrp="1"/>
          </p:cNvSpPr>
          <p:nvPr>
            <p:ph idx="1"/>
          </p:nvPr>
        </p:nvSpPr>
        <p:spPr>
          <a:xfrm>
            <a:off x="609600" y="2129543"/>
            <a:ext cx="4514088" cy="4310938"/>
          </a:xfrm>
        </p:spPr>
        <p:txBody>
          <a:bodyPr>
            <a:normAutofit/>
          </a:bodyPr>
          <a:lstStyle/>
          <a:p>
            <a:r>
              <a:rPr lang="en-US" sz="1800" dirty="0"/>
              <a:t>Lysosomal Storage Disease</a:t>
            </a:r>
          </a:p>
          <a:p>
            <a:r>
              <a:rPr lang="en-US" sz="1800" dirty="0"/>
              <a:t>Sphingolipidosis</a:t>
            </a:r>
          </a:p>
          <a:p>
            <a:r>
              <a:rPr lang="en-US" sz="1800" dirty="0"/>
              <a:t>Autosomal Recessive</a:t>
            </a:r>
          </a:p>
          <a:p>
            <a:r>
              <a:rPr lang="en-US" sz="1800" dirty="0"/>
              <a:t>ASAH1 gene mutation</a:t>
            </a:r>
          </a:p>
          <a:p>
            <a:r>
              <a:rPr lang="en-US" sz="1800" dirty="0"/>
              <a:t>Acid ceramidase enzyme deficiency</a:t>
            </a:r>
          </a:p>
          <a:p>
            <a:r>
              <a:rPr lang="en-US" sz="1800" dirty="0"/>
              <a:t>Increased storage ceramide</a:t>
            </a:r>
          </a:p>
          <a:p>
            <a:r>
              <a:rPr lang="en-US" sz="1800" dirty="0"/>
              <a:t>Prevalence not precisely known –</a:t>
            </a:r>
            <a:br>
              <a:rPr lang="en-US" sz="1800" dirty="0"/>
            </a:br>
            <a:r>
              <a:rPr lang="en-US" sz="1800" dirty="0"/>
              <a:t>1 per million live births estimate</a:t>
            </a:r>
          </a:p>
          <a:p>
            <a:r>
              <a:rPr lang="en-US" sz="1800" dirty="0"/>
              <a:t>Mild to severe forms—severity lies</a:t>
            </a:r>
            <a:br>
              <a:rPr lang="en-US" sz="1800" dirty="0"/>
            </a:br>
            <a:r>
              <a:rPr lang="en-US" sz="1800" dirty="0"/>
              <a:t>along a continuum</a:t>
            </a:r>
          </a:p>
          <a:p>
            <a:r>
              <a:rPr lang="en-US" sz="1800" dirty="0"/>
              <a:t>Progression with age</a:t>
            </a:r>
          </a:p>
          <a:p>
            <a:endParaRPr lang="en-US" sz="1800" dirty="0"/>
          </a:p>
          <a:p>
            <a:endParaRPr lang="en-US" sz="1800" dirty="0"/>
          </a:p>
        </p:txBody>
      </p:sp>
      <p:sp>
        <p:nvSpPr>
          <p:cNvPr id="11" name="TextBox 10">
            <a:extLst>
              <a:ext uri="{FF2B5EF4-FFF2-40B4-BE49-F238E27FC236}">
                <a16:creationId xmlns:a16="http://schemas.microsoft.com/office/drawing/2014/main" id="{422FA375-68C9-91A9-1D81-338EA427BE61}"/>
              </a:ext>
            </a:extLst>
          </p:cNvPr>
          <p:cNvSpPr txBox="1"/>
          <p:nvPr/>
        </p:nvSpPr>
        <p:spPr>
          <a:xfrm>
            <a:off x="835514" y="1217218"/>
            <a:ext cx="7619997" cy="769441"/>
          </a:xfrm>
          <a:prstGeom prst="rect">
            <a:avLst/>
          </a:prstGeom>
          <a:noFill/>
        </p:spPr>
        <p:txBody>
          <a:bodyPr wrap="square" rtlCol="0">
            <a:spAutoFit/>
          </a:bodyPr>
          <a:lstStyle/>
          <a:p>
            <a:r>
              <a:rPr lang="en-US" sz="1600" b="1" dirty="0"/>
              <a:t>Farber Disease other names:</a:t>
            </a:r>
            <a:br>
              <a:rPr lang="en-US" sz="1600" dirty="0"/>
            </a:br>
            <a:r>
              <a:rPr kumimoji="0" lang="en-US" altLang="en-US" sz="1400" b="0" i="0" u="none" strike="noStrike" cap="none" normalizeH="0" baseline="0" dirty="0">
                <a:ln>
                  <a:noFill/>
                </a:ln>
                <a:effectLst/>
              </a:rPr>
              <a:t>AC deficiency; Acid ceramidase deficiency; Ceramidase deficiency; Farber lipogranulomatosis; Farber's disease; N-</a:t>
            </a:r>
            <a:r>
              <a:rPr kumimoji="0" lang="en-US" altLang="en-US" sz="1400" b="0" i="0" u="none" strike="noStrike" cap="none" normalizeH="0" baseline="0" dirty="0" err="1">
                <a:ln>
                  <a:noFill/>
                </a:ln>
                <a:effectLst/>
              </a:rPr>
              <a:t>Laurylsphingosine</a:t>
            </a:r>
            <a:r>
              <a:rPr kumimoji="0" lang="en-US" altLang="en-US" sz="1400" b="0" i="0" u="none" strike="noStrike" cap="none" normalizeH="0" baseline="0" dirty="0">
                <a:ln>
                  <a:noFill/>
                </a:ln>
                <a:effectLst/>
              </a:rPr>
              <a:t> </a:t>
            </a:r>
            <a:r>
              <a:rPr kumimoji="0" lang="en-US" altLang="en-US" sz="1400" b="0" i="0" u="none" strike="noStrike" cap="none" normalizeH="0" baseline="0" dirty="0" err="1">
                <a:ln>
                  <a:noFill/>
                </a:ln>
                <a:effectLst/>
              </a:rPr>
              <a:t>deacylase</a:t>
            </a:r>
            <a:r>
              <a:rPr kumimoji="0" lang="en-US" altLang="en-US" sz="1400" b="0" i="0" u="none" strike="noStrike" cap="none" normalizeH="0" baseline="0" dirty="0">
                <a:ln>
                  <a:noFill/>
                </a:ln>
                <a:effectLst/>
              </a:rPr>
              <a:t> deficiency</a:t>
            </a:r>
            <a:endParaRPr lang="en-US" sz="1600" dirty="0"/>
          </a:p>
        </p:txBody>
      </p:sp>
      <p:sp>
        <p:nvSpPr>
          <p:cNvPr id="12" name="Footer Placeholder 11">
            <a:extLst>
              <a:ext uri="{FF2B5EF4-FFF2-40B4-BE49-F238E27FC236}">
                <a16:creationId xmlns:a16="http://schemas.microsoft.com/office/drawing/2014/main" id="{00DB286D-EB23-D937-551A-FBE5355A720B}"/>
              </a:ext>
            </a:extLst>
          </p:cNvPr>
          <p:cNvSpPr>
            <a:spLocks noGrp="1"/>
          </p:cNvSpPr>
          <p:nvPr>
            <p:ph type="ftr" sz="quarter" idx="3"/>
          </p:nvPr>
        </p:nvSpPr>
        <p:spPr/>
        <p:txBody>
          <a:bodyPr/>
          <a:lstStyle/>
          <a:p>
            <a:r>
              <a:rPr lang="en-US" dirty="0" err="1"/>
              <a:t>ACDase</a:t>
            </a:r>
            <a:r>
              <a:rPr lang="en-US" dirty="0"/>
              <a:t>, acid ceramidase. </a:t>
            </a:r>
          </a:p>
        </p:txBody>
      </p:sp>
    </p:spTree>
    <p:extLst>
      <p:ext uri="{BB962C8B-B14F-4D97-AF65-F5344CB8AC3E}">
        <p14:creationId xmlns:p14="http://schemas.microsoft.com/office/powerpoint/2010/main" val="29311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70AA773E-6927-62A8-A857-E47BF167BD88}"/>
              </a:ext>
            </a:extLst>
          </p:cNvPr>
          <p:cNvSpPr/>
          <p:nvPr/>
        </p:nvSpPr>
        <p:spPr>
          <a:xfrm>
            <a:off x="5840628" y="1117854"/>
            <a:ext cx="6096210" cy="5147754"/>
          </a:xfrm>
          <a:prstGeom prst="round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1E424BE-1AAF-3D2C-F6B9-7A4CFA1F5C7D}"/>
              </a:ext>
            </a:extLst>
          </p:cNvPr>
          <p:cNvSpPr>
            <a:spLocks noGrp="1"/>
          </p:cNvSpPr>
          <p:nvPr>
            <p:ph sz="half" idx="2"/>
          </p:nvPr>
        </p:nvSpPr>
        <p:spPr>
          <a:xfrm>
            <a:off x="6549088" y="1896941"/>
            <a:ext cx="5181600" cy="4680672"/>
          </a:xfrm>
        </p:spPr>
        <p:txBody>
          <a:bodyPr>
            <a:normAutofit/>
          </a:bodyPr>
          <a:lstStyle/>
          <a:p>
            <a:pPr marL="0" indent="0">
              <a:spcBef>
                <a:spcPts val="300"/>
              </a:spcBef>
              <a:buNone/>
            </a:pPr>
            <a:r>
              <a:rPr lang="en-US" sz="1600" u="sng" dirty="0">
                <a:solidFill>
                  <a:schemeClr val="tx1"/>
                </a:solidFill>
              </a:rPr>
              <a:t>Typical:</a:t>
            </a:r>
          </a:p>
          <a:p>
            <a:pPr>
              <a:spcBef>
                <a:spcPts val="300"/>
              </a:spcBef>
            </a:pPr>
            <a:r>
              <a:rPr lang="en-US" sz="1600" dirty="0">
                <a:solidFill>
                  <a:schemeClr val="tx1"/>
                </a:solidFill>
              </a:rPr>
              <a:t>Muscle weakness/Motor neuron disease</a:t>
            </a:r>
          </a:p>
          <a:p>
            <a:pPr>
              <a:spcBef>
                <a:spcPts val="300"/>
              </a:spcBef>
            </a:pPr>
            <a:r>
              <a:rPr lang="en-US" sz="1600" dirty="0">
                <a:solidFill>
                  <a:schemeClr val="tx1"/>
                </a:solidFill>
              </a:rPr>
              <a:t>Myoclonus/Tremor – Myoclonic epilepsy</a:t>
            </a: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marL="0" indent="0">
              <a:spcBef>
                <a:spcPts val="300"/>
              </a:spcBef>
              <a:buNone/>
            </a:pPr>
            <a:r>
              <a:rPr lang="en-US" sz="1600" u="sng" dirty="0">
                <a:solidFill>
                  <a:schemeClr val="tx1"/>
                </a:solidFill>
              </a:rPr>
              <a:t>Variable:</a:t>
            </a:r>
          </a:p>
          <a:p>
            <a:pPr>
              <a:spcBef>
                <a:spcPts val="300"/>
              </a:spcBef>
            </a:pPr>
            <a:r>
              <a:rPr lang="en-US" sz="1600" dirty="0">
                <a:solidFill>
                  <a:schemeClr val="tx1"/>
                </a:solidFill>
              </a:rPr>
              <a:t>Cognitive development and intellect appear intact until seizure activity leads to degeneration</a:t>
            </a:r>
          </a:p>
          <a:p>
            <a:pPr>
              <a:spcBef>
                <a:spcPts val="300"/>
              </a:spcBef>
            </a:pPr>
            <a:r>
              <a:rPr lang="en-US" sz="1600" dirty="0">
                <a:solidFill>
                  <a:schemeClr val="tx1"/>
                </a:solidFill>
              </a:rPr>
              <a:t>Most cases show no signs of disease outside of CNS but there have been reports of overlap phenotypes (Teoh 2016)</a:t>
            </a:r>
          </a:p>
          <a:p>
            <a:pPr>
              <a:spcBef>
                <a:spcPts val="300"/>
              </a:spcBef>
            </a:pPr>
            <a:endParaRPr lang="en-US" sz="1600" dirty="0">
              <a:solidFill>
                <a:schemeClr val="tx1"/>
              </a:solidFill>
            </a:endParaRPr>
          </a:p>
        </p:txBody>
      </p:sp>
      <p:sp>
        <p:nvSpPr>
          <p:cNvPr id="8" name="TextBox 7">
            <a:extLst>
              <a:ext uri="{FF2B5EF4-FFF2-40B4-BE49-F238E27FC236}">
                <a16:creationId xmlns:a16="http://schemas.microsoft.com/office/drawing/2014/main" id="{8ED20D06-2B1B-6B09-144D-661558917BB8}"/>
              </a:ext>
            </a:extLst>
          </p:cNvPr>
          <p:cNvSpPr txBox="1"/>
          <p:nvPr/>
        </p:nvSpPr>
        <p:spPr>
          <a:xfrm>
            <a:off x="6355702" y="1175943"/>
            <a:ext cx="5172956" cy="615553"/>
          </a:xfrm>
          <a:prstGeom prst="rect">
            <a:avLst/>
          </a:prstGeom>
          <a:noFill/>
        </p:spPr>
        <p:txBody>
          <a:bodyPr wrap="none" rtlCol="0">
            <a:spAutoFit/>
          </a:bodyPr>
          <a:lstStyle/>
          <a:p>
            <a:pPr algn="ctr"/>
            <a:r>
              <a:rPr lang="en-US" sz="2000" u="sng" dirty="0" err="1"/>
              <a:t>SMA-PME</a:t>
            </a:r>
            <a:endParaRPr lang="en-US" sz="2000" u="sng" dirty="0"/>
          </a:p>
          <a:p>
            <a:pPr algn="ctr"/>
            <a:r>
              <a:rPr lang="en-US" sz="1400" dirty="0"/>
              <a:t>(Spinal Muscular Atrophy with Progressive Myoclonic Epilepsy)</a:t>
            </a:r>
          </a:p>
        </p:txBody>
      </p:sp>
      <p:sp>
        <p:nvSpPr>
          <p:cNvPr id="15" name="Rectangle: Rounded Corners 14">
            <a:extLst>
              <a:ext uri="{FF2B5EF4-FFF2-40B4-BE49-F238E27FC236}">
                <a16:creationId xmlns:a16="http://schemas.microsoft.com/office/drawing/2014/main" id="{510A869D-2681-2831-1FFC-C5DD4B8F59EA}"/>
              </a:ext>
            </a:extLst>
          </p:cNvPr>
          <p:cNvSpPr/>
          <p:nvPr/>
        </p:nvSpPr>
        <p:spPr>
          <a:xfrm>
            <a:off x="259492" y="1114158"/>
            <a:ext cx="6096210" cy="5147754"/>
          </a:xfrm>
          <a:prstGeom prst="round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A51B67F-D17F-44EB-BA01-3E603AC945DB}"/>
              </a:ext>
            </a:extLst>
          </p:cNvPr>
          <p:cNvSpPr/>
          <p:nvPr/>
        </p:nvSpPr>
        <p:spPr>
          <a:xfrm>
            <a:off x="6755959" y="2249185"/>
            <a:ext cx="540689" cy="272415"/>
          </a:xfrm>
          <a:prstGeom prst="roundRect">
            <a:avLst/>
          </a:prstGeom>
        </p:spPr>
        <p:txBody>
          <a:bodyPr wrap="square" rtlCol="0" anchor="ctr">
            <a:spAutoFit/>
          </a:bodyPr>
          <a:lstStyle/>
          <a:p>
            <a:pPr algn="l"/>
            <a:endParaRPr lang="en-US" sz="1000" b="1" dirty="0"/>
          </a:p>
        </p:txBody>
      </p:sp>
      <p:sp>
        <p:nvSpPr>
          <p:cNvPr id="2" name="Title 1">
            <a:extLst>
              <a:ext uri="{FF2B5EF4-FFF2-40B4-BE49-F238E27FC236}">
                <a16:creationId xmlns:a16="http://schemas.microsoft.com/office/drawing/2014/main" id="{D48E42D7-C78B-D9D2-8D65-552E8E1B24A9}"/>
              </a:ext>
            </a:extLst>
          </p:cNvPr>
          <p:cNvSpPr>
            <a:spLocks noGrp="1"/>
          </p:cNvSpPr>
          <p:nvPr>
            <p:ph type="title"/>
          </p:nvPr>
        </p:nvSpPr>
        <p:spPr>
          <a:xfrm>
            <a:off x="609600" y="199506"/>
            <a:ext cx="10744200" cy="914652"/>
          </a:xfrm>
        </p:spPr>
        <p:txBody>
          <a:bodyPr>
            <a:normAutofit/>
          </a:bodyPr>
          <a:lstStyle/>
          <a:p>
            <a:r>
              <a:rPr lang="en-US" sz="2400" dirty="0"/>
              <a:t>Acid Ceramidase Deficiency:</a:t>
            </a:r>
            <a:br>
              <a:rPr lang="en-US" sz="2400" dirty="0"/>
            </a:br>
            <a:r>
              <a:rPr lang="en-US" sz="2000" dirty="0"/>
              <a:t>Two Allelic Disorders and Broad Spectrum of Phenotypes</a:t>
            </a:r>
            <a:endParaRPr lang="en-US" sz="2400" dirty="0"/>
          </a:p>
        </p:txBody>
      </p:sp>
      <p:sp>
        <p:nvSpPr>
          <p:cNvPr id="3" name="Content Placeholder 2">
            <a:extLst>
              <a:ext uri="{FF2B5EF4-FFF2-40B4-BE49-F238E27FC236}">
                <a16:creationId xmlns:a16="http://schemas.microsoft.com/office/drawing/2014/main" id="{D4C91641-44FF-C729-8B29-3056003457B2}"/>
              </a:ext>
            </a:extLst>
          </p:cNvPr>
          <p:cNvSpPr>
            <a:spLocks noGrp="1"/>
          </p:cNvSpPr>
          <p:nvPr>
            <p:ph sz="half" idx="1"/>
          </p:nvPr>
        </p:nvSpPr>
        <p:spPr>
          <a:xfrm>
            <a:off x="609600" y="1896941"/>
            <a:ext cx="5181600" cy="4680672"/>
          </a:xfrm>
        </p:spPr>
        <p:txBody>
          <a:bodyPr>
            <a:normAutofit/>
          </a:bodyPr>
          <a:lstStyle/>
          <a:p>
            <a:pPr marL="0" indent="0">
              <a:spcBef>
                <a:spcPts val="300"/>
              </a:spcBef>
              <a:buNone/>
            </a:pPr>
            <a:r>
              <a:rPr lang="en-US" sz="1600" u="sng" dirty="0">
                <a:solidFill>
                  <a:schemeClr val="tx1"/>
                </a:solidFill>
              </a:rPr>
              <a:t>Typical:</a:t>
            </a:r>
          </a:p>
          <a:p>
            <a:pPr>
              <a:spcBef>
                <a:spcPts val="300"/>
              </a:spcBef>
            </a:pPr>
            <a:r>
              <a:rPr lang="en-US" sz="1600" dirty="0">
                <a:solidFill>
                  <a:schemeClr val="tx1"/>
                </a:solidFill>
              </a:rPr>
              <a:t>Subcutaneous nodules</a:t>
            </a:r>
          </a:p>
          <a:p>
            <a:pPr>
              <a:spcBef>
                <a:spcPts val="300"/>
              </a:spcBef>
            </a:pPr>
            <a:r>
              <a:rPr lang="en-US" sz="1600" dirty="0">
                <a:solidFill>
                  <a:schemeClr val="tx1"/>
                </a:solidFill>
              </a:rPr>
              <a:t>Joint contractures/arthritis</a:t>
            </a:r>
          </a:p>
          <a:p>
            <a:pPr>
              <a:spcBef>
                <a:spcPts val="300"/>
              </a:spcBef>
            </a:pPr>
            <a:r>
              <a:rPr lang="en-US" sz="1600" dirty="0">
                <a:solidFill>
                  <a:schemeClr val="tx1"/>
                </a:solidFill>
              </a:rPr>
              <a:t>Dysphonia</a:t>
            </a:r>
          </a:p>
          <a:p>
            <a:pPr>
              <a:spcBef>
                <a:spcPts val="300"/>
              </a:spcBef>
            </a:pPr>
            <a:r>
              <a:rPr lang="en-US" sz="1600" dirty="0">
                <a:solidFill>
                  <a:schemeClr val="tx1"/>
                </a:solidFill>
              </a:rPr>
              <a:t>Pain</a:t>
            </a:r>
          </a:p>
          <a:p>
            <a:pPr>
              <a:spcBef>
                <a:spcPts val="300"/>
              </a:spcBef>
            </a:pPr>
            <a:r>
              <a:rPr lang="en-US" sz="1600" dirty="0">
                <a:solidFill>
                  <a:schemeClr val="tx1"/>
                </a:solidFill>
              </a:rPr>
              <a:t>Systemic inflammation</a:t>
            </a:r>
          </a:p>
          <a:p>
            <a:pPr>
              <a:spcBef>
                <a:spcPts val="300"/>
              </a:spcBef>
            </a:pPr>
            <a:endParaRPr lang="en-US" sz="1600" dirty="0">
              <a:solidFill>
                <a:schemeClr val="tx1"/>
              </a:solidFill>
            </a:endParaRPr>
          </a:p>
          <a:p>
            <a:pPr marL="0" indent="0">
              <a:spcBef>
                <a:spcPts val="300"/>
              </a:spcBef>
              <a:buNone/>
            </a:pPr>
            <a:r>
              <a:rPr lang="en-US" sz="1600" u="sng" dirty="0">
                <a:solidFill>
                  <a:schemeClr val="tx1"/>
                </a:solidFill>
              </a:rPr>
              <a:t>Variable:</a:t>
            </a:r>
          </a:p>
          <a:p>
            <a:pPr>
              <a:spcBef>
                <a:spcPts val="300"/>
              </a:spcBef>
            </a:pPr>
            <a:r>
              <a:rPr lang="en-US" sz="1600" dirty="0">
                <a:solidFill>
                  <a:schemeClr val="tx1"/>
                </a:solidFill>
              </a:rPr>
              <a:t>Pulmonary disease</a:t>
            </a:r>
          </a:p>
          <a:p>
            <a:pPr>
              <a:spcBef>
                <a:spcPts val="300"/>
              </a:spcBef>
            </a:pPr>
            <a:r>
              <a:rPr lang="en-US" sz="1600" dirty="0">
                <a:solidFill>
                  <a:schemeClr val="tx1"/>
                </a:solidFill>
              </a:rPr>
              <a:t>CNS (developmental delay/regression, hypotonia)</a:t>
            </a:r>
          </a:p>
          <a:p>
            <a:pPr>
              <a:spcBef>
                <a:spcPts val="300"/>
              </a:spcBef>
            </a:pPr>
            <a:r>
              <a:rPr lang="en-US" sz="1600" dirty="0">
                <a:solidFill>
                  <a:schemeClr val="tx1"/>
                </a:solidFill>
              </a:rPr>
              <a:t>Peripheral osteolysis</a:t>
            </a:r>
          </a:p>
          <a:p>
            <a:pPr>
              <a:spcBef>
                <a:spcPts val="300"/>
              </a:spcBef>
            </a:pPr>
            <a:r>
              <a:rPr lang="en-US" sz="1600" dirty="0">
                <a:solidFill>
                  <a:schemeClr val="tx1"/>
                </a:solidFill>
              </a:rPr>
              <a:t>Hepatosplenomegaly rare except for severe phenotype</a:t>
            </a:r>
          </a:p>
          <a:p>
            <a:pPr>
              <a:spcBef>
                <a:spcPts val="300"/>
              </a:spcBef>
            </a:pPr>
            <a:r>
              <a:rPr lang="en-US" sz="1600" dirty="0">
                <a:solidFill>
                  <a:schemeClr val="tx1"/>
                </a:solidFill>
              </a:rPr>
              <a:t>Other organ systems (Cherry-red spot)</a:t>
            </a:r>
          </a:p>
          <a:p>
            <a:pPr>
              <a:spcBef>
                <a:spcPts val="300"/>
              </a:spcBef>
            </a:pPr>
            <a:r>
              <a:rPr lang="en-US" sz="1600" dirty="0">
                <a:solidFill>
                  <a:schemeClr val="tx1"/>
                </a:solidFill>
              </a:rPr>
              <a:t>Non-immune hydrops fetalis</a:t>
            </a:r>
          </a:p>
          <a:p>
            <a:pPr>
              <a:spcBef>
                <a:spcPts val="300"/>
              </a:spcBef>
            </a:pPr>
            <a:endParaRPr lang="en-US" sz="1600" dirty="0">
              <a:solidFill>
                <a:schemeClr val="tx1"/>
              </a:solidFill>
            </a:endParaRPr>
          </a:p>
        </p:txBody>
      </p:sp>
      <p:sp>
        <p:nvSpPr>
          <p:cNvPr id="6" name="TextBox 5">
            <a:extLst>
              <a:ext uri="{FF2B5EF4-FFF2-40B4-BE49-F238E27FC236}">
                <a16:creationId xmlns:a16="http://schemas.microsoft.com/office/drawing/2014/main" id="{EA766B48-9D3B-EB6F-8C2B-7C9833E27EAC}"/>
              </a:ext>
            </a:extLst>
          </p:cNvPr>
          <p:cNvSpPr txBox="1"/>
          <p:nvPr/>
        </p:nvSpPr>
        <p:spPr>
          <a:xfrm>
            <a:off x="2002461" y="1182532"/>
            <a:ext cx="2371163" cy="615553"/>
          </a:xfrm>
          <a:prstGeom prst="rect">
            <a:avLst/>
          </a:prstGeom>
          <a:noFill/>
        </p:spPr>
        <p:txBody>
          <a:bodyPr wrap="none" rtlCol="0">
            <a:spAutoFit/>
          </a:bodyPr>
          <a:lstStyle/>
          <a:p>
            <a:pPr algn="ctr"/>
            <a:r>
              <a:rPr lang="en-US" sz="2000" u="sng" dirty="0"/>
              <a:t>Farber Disease</a:t>
            </a:r>
          </a:p>
          <a:p>
            <a:pPr algn="ctr"/>
            <a:r>
              <a:rPr lang="en-US" sz="1400" dirty="0"/>
              <a:t>(Farber lipogranulomatosis)</a:t>
            </a:r>
          </a:p>
        </p:txBody>
      </p:sp>
      <p:sp>
        <p:nvSpPr>
          <p:cNvPr id="17" name="Footer Placeholder 16">
            <a:extLst>
              <a:ext uri="{FF2B5EF4-FFF2-40B4-BE49-F238E27FC236}">
                <a16:creationId xmlns:a16="http://schemas.microsoft.com/office/drawing/2014/main" id="{AE4B274B-06A7-B301-3AB8-1B02C43B4716}"/>
              </a:ext>
            </a:extLst>
          </p:cNvPr>
          <p:cNvSpPr>
            <a:spLocks noGrp="1"/>
          </p:cNvSpPr>
          <p:nvPr>
            <p:ph type="ftr" sz="quarter" idx="3"/>
          </p:nvPr>
        </p:nvSpPr>
        <p:spPr/>
        <p:txBody>
          <a:bodyPr/>
          <a:lstStyle/>
          <a:p>
            <a:r>
              <a:rPr lang="it-IT" dirty="0"/>
              <a:t>CNS, central nervous system; SMA-PME, spinal muscular atrophy with progressive myoclonic epilepsy.</a:t>
            </a:r>
          </a:p>
          <a:p>
            <a:r>
              <a:rPr lang="it-IT" dirty="0"/>
              <a:t>Teoh HL, et al. </a:t>
            </a:r>
            <a:r>
              <a:rPr lang="it-IT" i="1" dirty="0"/>
              <a:t>Pediatrics. </a:t>
            </a:r>
            <a:r>
              <a:rPr lang="it-IT" dirty="0"/>
              <a:t>2016. </a:t>
            </a:r>
          </a:p>
        </p:txBody>
      </p:sp>
    </p:spTree>
    <p:extLst>
      <p:ext uri="{BB962C8B-B14F-4D97-AF65-F5344CB8AC3E}">
        <p14:creationId xmlns:p14="http://schemas.microsoft.com/office/powerpoint/2010/main" val="137164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CDD242-C626-4B23-AB12-5047ECBE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602" y="545544"/>
            <a:ext cx="2435412" cy="2721131"/>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DA6AC111-315D-4551-9FB7-655C758C1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709" y="468248"/>
            <a:ext cx="2701544" cy="2799529"/>
          </a:xfrm>
          <a:prstGeom prst="rect">
            <a:avLst/>
          </a:prstGeom>
        </p:spPr>
      </p:pic>
      <p:pic>
        <p:nvPicPr>
          <p:cNvPr id="12" name="Picture 11" descr="Diagram&#10;&#10;Description automatically generated">
            <a:extLst>
              <a:ext uri="{FF2B5EF4-FFF2-40B4-BE49-F238E27FC236}">
                <a16:creationId xmlns:a16="http://schemas.microsoft.com/office/drawing/2014/main" id="{4020E837-A979-4BCF-8FE7-60C567799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968" y="3574897"/>
            <a:ext cx="3154680" cy="2523744"/>
          </a:xfrm>
          <a:prstGeom prst="rect">
            <a:avLst/>
          </a:prstGeom>
        </p:spPr>
      </p:pic>
      <p:pic>
        <p:nvPicPr>
          <p:cNvPr id="9" name="Picture 8" descr="A close-up of a person's foot&#10;&#10;Description automatically generated with medium confidence">
            <a:extLst>
              <a:ext uri="{FF2B5EF4-FFF2-40B4-BE49-F238E27FC236}">
                <a16:creationId xmlns:a16="http://schemas.microsoft.com/office/drawing/2014/main" id="{8212218B-5E96-4D3A-95BC-36B92A8B1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134" y="3678990"/>
            <a:ext cx="3238903" cy="2419651"/>
          </a:xfrm>
          <a:prstGeom prst="rect">
            <a:avLst/>
          </a:prstGeom>
        </p:spPr>
      </p:pic>
      <p:sp>
        <p:nvSpPr>
          <p:cNvPr id="5" name="TextBox 4">
            <a:extLst>
              <a:ext uri="{FF2B5EF4-FFF2-40B4-BE49-F238E27FC236}">
                <a16:creationId xmlns:a16="http://schemas.microsoft.com/office/drawing/2014/main" id="{21294719-9785-C14C-986C-42D46E4CDDFE}"/>
              </a:ext>
            </a:extLst>
          </p:cNvPr>
          <p:cNvSpPr txBox="1"/>
          <p:nvPr/>
        </p:nvSpPr>
        <p:spPr>
          <a:xfrm>
            <a:off x="7059094" y="604579"/>
            <a:ext cx="365872" cy="276999"/>
          </a:xfrm>
          <a:prstGeom prst="rect">
            <a:avLst/>
          </a:prstGeom>
          <a:noFill/>
        </p:spPr>
        <p:txBody>
          <a:bodyPr wrap="square" rtlCol="0">
            <a:spAutoFit/>
          </a:bodyPr>
          <a:lstStyle/>
          <a:p>
            <a:r>
              <a:rPr lang="en-US" baseline="30000" dirty="0"/>
              <a:t>1</a:t>
            </a:r>
          </a:p>
        </p:txBody>
      </p:sp>
      <p:sp>
        <p:nvSpPr>
          <p:cNvPr id="6" name="TextBox 5">
            <a:extLst>
              <a:ext uri="{FF2B5EF4-FFF2-40B4-BE49-F238E27FC236}">
                <a16:creationId xmlns:a16="http://schemas.microsoft.com/office/drawing/2014/main" id="{99812CE9-8135-2499-1093-4F804088055B}"/>
              </a:ext>
            </a:extLst>
          </p:cNvPr>
          <p:cNvSpPr txBox="1"/>
          <p:nvPr/>
        </p:nvSpPr>
        <p:spPr>
          <a:xfrm>
            <a:off x="10779103" y="647058"/>
            <a:ext cx="424300" cy="276999"/>
          </a:xfrm>
          <a:prstGeom prst="rect">
            <a:avLst/>
          </a:prstGeom>
          <a:noFill/>
        </p:spPr>
        <p:txBody>
          <a:bodyPr wrap="square" rtlCol="0">
            <a:spAutoFit/>
          </a:bodyPr>
          <a:lstStyle/>
          <a:p>
            <a:r>
              <a:rPr lang="en-US" baseline="30000" dirty="0"/>
              <a:t>2</a:t>
            </a:r>
          </a:p>
        </p:txBody>
      </p:sp>
      <p:sp>
        <p:nvSpPr>
          <p:cNvPr id="7" name="TextBox 6">
            <a:extLst>
              <a:ext uri="{FF2B5EF4-FFF2-40B4-BE49-F238E27FC236}">
                <a16:creationId xmlns:a16="http://schemas.microsoft.com/office/drawing/2014/main" id="{652AE688-E0D1-8BFF-C961-A699B79F85ED}"/>
              </a:ext>
            </a:extLst>
          </p:cNvPr>
          <p:cNvSpPr txBox="1"/>
          <p:nvPr/>
        </p:nvSpPr>
        <p:spPr>
          <a:xfrm>
            <a:off x="7328648" y="3666879"/>
            <a:ext cx="384743" cy="276999"/>
          </a:xfrm>
          <a:prstGeom prst="rect">
            <a:avLst/>
          </a:prstGeom>
          <a:noFill/>
        </p:spPr>
        <p:txBody>
          <a:bodyPr wrap="square" rtlCol="0">
            <a:spAutoFit/>
          </a:bodyPr>
          <a:lstStyle/>
          <a:p>
            <a:r>
              <a:rPr lang="en-US" baseline="30000" dirty="0"/>
              <a:t>3</a:t>
            </a:r>
          </a:p>
        </p:txBody>
      </p:sp>
      <p:sp>
        <p:nvSpPr>
          <p:cNvPr id="8" name="TextBox 7">
            <a:extLst>
              <a:ext uri="{FF2B5EF4-FFF2-40B4-BE49-F238E27FC236}">
                <a16:creationId xmlns:a16="http://schemas.microsoft.com/office/drawing/2014/main" id="{5DACE28D-FA7B-5328-3680-67CEAD336FBE}"/>
              </a:ext>
            </a:extLst>
          </p:cNvPr>
          <p:cNvSpPr txBox="1"/>
          <p:nvPr/>
        </p:nvSpPr>
        <p:spPr>
          <a:xfrm>
            <a:off x="11252037" y="3666879"/>
            <a:ext cx="416137" cy="276999"/>
          </a:xfrm>
          <a:prstGeom prst="rect">
            <a:avLst/>
          </a:prstGeom>
          <a:noFill/>
        </p:spPr>
        <p:txBody>
          <a:bodyPr wrap="square" rtlCol="0">
            <a:spAutoFit/>
          </a:bodyPr>
          <a:lstStyle/>
          <a:p>
            <a:r>
              <a:rPr lang="en-US" baseline="30000" dirty="0"/>
              <a:t>4</a:t>
            </a:r>
          </a:p>
        </p:txBody>
      </p:sp>
      <p:sp>
        <p:nvSpPr>
          <p:cNvPr id="2" name="Title 1">
            <a:extLst>
              <a:ext uri="{FF2B5EF4-FFF2-40B4-BE49-F238E27FC236}">
                <a16:creationId xmlns:a16="http://schemas.microsoft.com/office/drawing/2014/main" id="{B1DFE2C5-0675-27DB-98A1-BE59247A4F15}"/>
              </a:ext>
            </a:extLst>
          </p:cNvPr>
          <p:cNvSpPr>
            <a:spLocks noGrp="1"/>
          </p:cNvSpPr>
          <p:nvPr>
            <p:ph type="title"/>
          </p:nvPr>
        </p:nvSpPr>
        <p:spPr>
          <a:xfrm>
            <a:off x="609600" y="963298"/>
            <a:ext cx="3316941" cy="4264919"/>
          </a:xfrm>
        </p:spPr>
        <p:txBody>
          <a:bodyPr>
            <a:normAutofit/>
          </a:bodyPr>
          <a:lstStyle/>
          <a:p>
            <a:r>
              <a:rPr lang="en-US" sz="3600" dirty="0"/>
              <a:t>Signs and Symptoms of Farber Disease</a:t>
            </a:r>
            <a:br>
              <a:rPr lang="en-US" sz="3600" dirty="0"/>
            </a:br>
            <a:r>
              <a:rPr lang="en-US" sz="3600" dirty="0"/>
              <a:t>(similar to</a:t>
            </a:r>
            <a:br>
              <a:rPr lang="en-US" sz="3600" dirty="0"/>
            </a:br>
            <a:r>
              <a:rPr lang="en-US" sz="3600" dirty="0"/>
              <a:t>many LSDs)</a:t>
            </a:r>
          </a:p>
        </p:txBody>
      </p:sp>
      <p:sp>
        <p:nvSpPr>
          <p:cNvPr id="10" name="Footer Placeholder 9">
            <a:extLst>
              <a:ext uri="{FF2B5EF4-FFF2-40B4-BE49-F238E27FC236}">
                <a16:creationId xmlns:a16="http://schemas.microsoft.com/office/drawing/2014/main" id="{48B3052E-32F2-7885-E92D-F1F00962B8C8}"/>
              </a:ext>
            </a:extLst>
          </p:cNvPr>
          <p:cNvSpPr>
            <a:spLocks noGrp="1"/>
          </p:cNvSpPr>
          <p:nvPr>
            <p:ph type="ftr" sz="quarter" idx="3"/>
          </p:nvPr>
        </p:nvSpPr>
        <p:spPr/>
        <p:txBody>
          <a:bodyPr/>
          <a:lstStyle/>
          <a:p>
            <a:r>
              <a:rPr lang="en-US" baseline="30000" dirty="0"/>
              <a:t>2</a:t>
            </a:r>
            <a:r>
              <a:rPr lang="en-US" dirty="0"/>
              <a:t>Elsea SH, et al. </a:t>
            </a:r>
            <a:r>
              <a:rPr lang="en-US" i="1" dirty="0"/>
              <a:t>Hum </a:t>
            </a:r>
            <a:r>
              <a:rPr lang="en-US" i="1" dirty="0" err="1"/>
              <a:t>Mutat</a:t>
            </a:r>
            <a:r>
              <a:rPr lang="en-US" i="1" dirty="0"/>
              <a:t>. </a:t>
            </a:r>
            <a:r>
              <a:rPr lang="en-US" dirty="0"/>
              <a:t>2020; </a:t>
            </a:r>
            <a:r>
              <a:rPr lang="en-US" baseline="30000" dirty="0"/>
              <a:t>4</a:t>
            </a:r>
            <a:r>
              <a:rPr lang="en-US" dirty="0"/>
              <a:t>Gan JJ, et al. </a:t>
            </a:r>
            <a:r>
              <a:rPr lang="en-US" i="1" dirty="0" err="1"/>
              <a:t>Neuromuscul</a:t>
            </a:r>
            <a:r>
              <a:rPr lang="en-US" i="1" dirty="0"/>
              <a:t> </a:t>
            </a:r>
            <a:r>
              <a:rPr lang="en-US" i="1" dirty="0" err="1"/>
              <a:t>Disord</a:t>
            </a:r>
            <a:r>
              <a:rPr lang="en-US" i="1" dirty="0"/>
              <a:t>. </a:t>
            </a:r>
            <a:r>
              <a:rPr lang="en-US" dirty="0"/>
              <a:t>2015. </a:t>
            </a:r>
            <a:r>
              <a:rPr lang="en-US" baseline="30000" dirty="0"/>
              <a:t>1</a:t>
            </a:r>
            <a:r>
              <a:rPr lang="en-US" dirty="0"/>
              <a:t>Koehler PJ, et al. </a:t>
            </a:r>
            <a:r>
              <a:rPr lang="en-US" i="1" dirty="0"/>
              <a:t>J Hist </a:t>
            </a:r>
            <a:r>
              <a:rPr lang="en-US" i="1" dirty="0" err="1"/>
              <a:t>Neurosci</a:t>
            </a:r>
            <a:r>
              <a:rPr lang="en-US" i="1" dirty="0"/>
              <a:t>. </a:t>
            </a:r>
            <a:r>
              <a:rPr lang="en-US" dirty="0"/>
              <a:t>2022; </a:t>
            </a:r>
            <a:r>
              <a:rPr lang="en-US" dirty="0" err="1"/>
              <a:t>Kraoua</a:t>
            </a:r>
            <a:r>
              <a:rPr lang="en-US" dirty="0"/>
              <a:t> I, 2020; </a:t>
            </a:r>
            <a:r>
              <a:rPr lang="en-US" baseline="30000" dirty="0"/>
              <a:t>3</a:t>
            </a:r>
            <a:r>
              <a:rPr lang="en-US" dirty="0"/>
              <a:t>Yu FPS, et al. </a:t>
            </a:r>
            <a:r>
              <a:rPr lang="en-US" i="1" dirty="0" err="1"/>
              <a:t>Orphanet</a:t>
            </a:r>
            <a:r>
              <a:rPr lang="en-US" i="1" dirty="0"/>
              <a:t> J Rare Dis. </a:t>
            </a:r>
            <a:r>
              <a:rPr lang="en-US" dirty="0"/>
              <a:t>2018.</a:t>
            </a:r>
          </a:p>
        </p:txBody>
      </p:sp>
    </p:spTree>
    <p:extLst>
      <p:ext uri="{BB962C8B-B14F-4D97-AF65-F5344CB8AC3E}">
        <p14:creationId xmlns:p14="http://schemas.microsoft.com/office/powerpoint/2010/main" val="388271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51B67F-D17F-44EB-BA01-3E603AC945DB}"/>
              </a:ext>
            </a:extLst>
          </p:cNvPr>
          <p:cNvSpPr/>
          <p:nvPr/>
        </p:nvSpPr>
        <p:spPr>
          <a:xfrm>
            <a:off x="6755959" y="2249185"/>
            <a:ext cx="540689" cy="272415"/>
          </a:xfrm>
          <a:prstGeom prst="roundRect">
            <a:avLst/>
          </a:prstGeom>
        </p:spPr>
        <p:txBody>
          <a:bodyPr wrap="square" rtlCol="0" anchor="ctr">
            <a:spAutoFit/>
          </a:bodyPr>
          <a:lstStyle/>
          <a:p>
            <a:pPr algn="l"/>
            <a:endParaRPr lang="en-US" sz="1000" b="1" dirty="0">
              <a:solidFill>
                <a:schemeClr val="bg1"/>
              </a:solidFill>
            </a:endParaRPr>
          </a:p>
        </p:txBody>
      </p:sp>
      <p:pic>
        <p:nvPicPr>
          <p:cNvPr id="4" name="Picture 3">
            <a:extLst>
              <a:ext uri="{FF2B5EF4-FFF2-40B4-BE49-F238E27FC236}">
                <a16:creationId xmlns:a16="http://schemas.microsoft.com/office/drawing/2014/main" id="{E3D115C1-7B33-4215-9CA6-5A039929F714}"/>
              </a:ext>
            </a:extLst>
          </p:cNvPr>
          <p:cNvPicPr>
            <a:picLocks noChangeAspect="1"/>
          </p:cNvPicPr>
          <p:nvPr/>
        </p:nvPicPr>
        <p:blipFill>
          <a:blip r:embed="rId3"/>
          <a:stretch>
            <a:fillRect/>
          </a:stretch>
        </p:blipFill>
        <p:spPr>
          <a:xfrm>
            <a:off x="7296648" y="2224752"/>
            <a:ext cx="3152207" cy="3318202"/>
          </a:xfrm>
          <a:prstGeom prst="rect">
            <a:avLst/>
          </a:prstGeom>
        </p:spPr>
      </p:pic>
      <p:pic>
        <p:nvPicPr>
          <p:cNvPr id="12" name="Picture 11">
            <a:extLst>
              <a:ext uri="{FF2B5EF4-FFF2-40B4-BE49-F238E27FC236}">
                <a16:creationId xmlns:a16="http://schemas.microsoft.com/office/drawing/2014/main" id="{5CA5846B-C3B0-4B68-8331-6AD03F9EB707}"/>
              </a:ext>
            </a:extLst>
          </p:cNvPr>
          <p:cNvPicPr>
            <a:picLocks noChangeAspect="1"/>
          </p:cNvPicPr>
          <p:nvPr/>
        </p:nvPicPr>
        <p:blipFill>
          <a:blip r:embed="rId4"/>
          <a:stretch>
            <a:fillRect/>
          </a:stretch>
        </p:blipFill>
        <p:spPr>
          <a:xfrm>
            <a:off x="2127956" y="2224752"/>
            <a:ext cx="2879310" cy="3318202"/>
          </a:xfrm>
          <a:prstGeom prst="rect">
            <a:avLst/>
          </a:prstGeom>
        </p:spPr>
      </p:pic>
      <p:grpSp>
        <p:nvGrpSpPr>
          <p:cNvPr id="10" name="Group 9">
            <a:extLst>
              <a:ext uri="{FF2B5EF4-FFF2-40B4-BE49-F238E27FC236}">
                <a16:creationId xmlns:a16="http://schemas.microsoft.com/office/drawing/2014/main" id="{2EA05A8A-ECEE-4647-B4A2-AEACD191F276}"/>
              </a:ext>
            </a:extLst>
          </p:cNvPr>
          <p:cNvGrpSpPr/>
          <p:nvPr/>
        </p:nvGrpSpPr>
        <p:grpSpPr>
          <a:xfrm>
            <a:off x="1013269" y="1285115"/>
            <a:ext cx="10049255" cy="664012"/>
            <a:chOff x="1013269" y="1285115"/>
            <a:chExt cx="10049255" cy="664012"/>
          </a:xfrm>
        </p:grpSpPr>
        <p:sp>
          <p:nvSpPr>
            <p:cNvPr id="38" name="Rounded Rectangle 28">
              <a:extLst>
                <a:ext uri="{FF2B5EF4-FFF2-40B4-BE49-F238E27FC236}">
                  <a16:creationId xmlns:a16="http://schemas.microsoft.com/office/drawing/2014/main" id="{476FCC7D-AE15-4E8C-A5D9-578C4A23877D}"/>
                </a:ext>
              </a:extLst>
            </p:cNvPr>
            <p:cNvSpPr/>
            <p:nvPr/>
          </p:nvSpPr>
          <p:spPr>
            <a:xfrm>
              <a:off x="1013269" y="1285115"/>
              <a:ext cx="10049255" cy="664012"/>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defTabSz="440849">
                <a:spcBef>
                  <a:spcPts val="600"/>
                </a:spcBef>
              </a:pPr>
              <a:r>
                <a:rPr lang="en-US" sz="1600" b="1" u="sng" dirty="0">
                  <a:solidFill>
                    <a:schemeClr val="accent4"/>
                  </a:solidFill>
                  <a:cs typeface="Calibri" panose="020F0502020204030204" pitchFamily="34" charset="0"/>
                </a:rPr>
                <a:t>Rapidly progressive</a:t>
              </a:r>
              <a:r>
                <a:rPr lang="en-US" sz="1600" b="1" dirty="0">
                  <a:solidFill>
                    <a:schemeClr val="accent4"/>
                  </a:solidFill>
                  <a:cs typeface="Calibri" panose="020F0502020204030204" pitchFamily="34" charset="0"/>
                </a:rPr>
                <a:t> 										</a:t>
              </a:r>
              <a:r>
                <a:rPr lang="en-US" sz="1600" b="1" u="sng" dirty="0">
                  <a:solidFill>
                    <a:schemeClr val="accent4"/>
                  </a:solidFill>
                  <a:cs typeface="Calibri" panose="020F0502020204030204" pitchFamily="34" charset="0"/>
                </a:rPr>
                <a:t>Slowly progressive</a:t>
              </a:r>
            </a:p>
            <a:p>
              <a:pPr algn="ctr" defTabSz="440849">
                <a:spcBef>
                  <a:spcPts val="600"/>
                </a:spcBef>
              </a:pPr>
              <a:r>
                <a:rPr lang="en-US" sz="1200" dirty="0">
                  <a:solidFill>
                    <a:schemeClr val="accent4"/>
                  </a:solidFill>
                  <a:cs typeface="Calibri" panose="020F0502020204030204" pitchFamily="34" charset="0"/>
                </a:rPr>
                <a:t>Often with CNS and pulmonary involvement 						No apparent CNS or pulmonary involvement</a:t>
              </a:r>
            </a:p>
          </p:txBody>
        </p:sp>
        <p:cxnSp>
          <p:nvCxnSpPr>
            <p:cNvPr id="6" name="Straight Arrow Connector 5">
              <a:extLst>
                <a:ext uri="{FF2B5EF4-FFF2-40B4-BE49-F238E27FC236}">
                  <a16:creationId xmlns:a16="http://schemas.microsoft.com/office/drawing/2014/main" id="{51182661-E500-45AE-8129-171EBE2BB50E}"/>
                </a:ext>
              </a:extLst>
            </p:cNvPr>
            <p:cNvCxnSpPr>
              <a:cxnSpLocks/>
            </p:cNvCxnSpPr>
            <p:nvPr/>
          </p:nvCxnSpPr>
          <p:spPr>
            <a:xfrm flipH="1">
              <a:off x="4250774" y="1511440"/>
              <a:ext cx="3611418" cy="0"/>
            </a:xfrm>
            <a:prstGeom prst="straightConnector1">
              <a:avLst/>
            </a:prstGeom>
            <a:ln w="50800" cmpd="sng">
              <a:solidFill>
                <a:schemeClr val="accent1"/>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B2427EF-F598-4476-99E0-0FC346784347}"/>
              </a:ext>
            </a:extLst>
          </p:cNvPr>
          <p:cNvSpPr txBox="1"/>
          <p:nvPr/>
        </p:nvSpPr>
        <p:spPr>
          <a:xfrm>
            <a:off x="1886410" y="5617632"/>
            <a:ext cx="3328138" cy="646331"/>
          </a:xfrm>
          <a:prstGeom prst="rect">
            <a:avLst/>
          </a:prstGeom>
          <a:noFill/>
        </p:spPr>
        <p:txBody>
          <a:bodyPr wrap="square" rtlCol="0">
            <a:spAutoFit/>
          </a:bodyPr>
          <a:lstStyle/>
          <a:p>
            <a:pPr algn="ctr"/>
            <a:r>
              <a:rPr lang="en-US" dirty="0"/>
              <a:t>3 </a:t>
            </a:r>
            <a:r>
              <a:rPr lang="en-US" dirty="0" err="1"/>
              <a:t>yo</a:t>
            </a:r>
            <a:r>
              <a:rPr lang="en-US" dirty="0"/>
              <a:t> with moderately progressive disease</a:t>
            </a:r>
          </a:p>
        </p:txBody>
      </p:sp>
      <p:sp>
        <p:nvSpPr>
          <p:cNvPr id="18" name="TextBox 17">
            <a:extLst>
              <a:ext uri="{FF2B5EF4-FFF2-40B4-BE49-F238E27FC236}">
                <a16:creationId xmlns:a16="http://schemas.microsoft.com/office/drawing/2014/main" id="{2D5E56BC-8DE4-4B57-9DBC-668892217AFE}"/>
              </a:ext>
            </a:extLst>
          </p:cNvPr>
          <p:cNvSpPr txBox="1"/>
          <p:nvPr/>
        </p:nvSpPr>
        <p:spPr>
          <a:xfrm>
            <a:off x="7545813" y="5611282"/>
            <a:ext cx="2767397" cy="646331"/>
          </a:xfrm>
          <a:prstGeom prst="rect">
            <a:avLst/>
          </a:prstGeom>
          <a:noFill/>
        </p:spPr>
        <p:txBody>
          <a:bodyPr wrap="square" rtlCol="0">
            <a:spAutoFit/>
          </a:bodyPr>
          <a:lstStyle/>
          <a:p>
            <a:pPr algn="ctr"/>
            <a:r>
              <a:rPr lang="en-US" dirty="0"/>
              <a:t>28 </a:t>
            </a:r>
            <a:r>
              <a:rPr lang="en-US" dirty="0" err="1"/>
              <a:t>yo</a:t>
            </a:r>
            <a:r>
              <a:rPr lang="en-US" dirty="0"/>
              <a:t> with slowly progressive disease</a:t>
            </a:r>
          </a:p>
        </p:txBody>
      </p:sp>
      <p:sp>
        <p:nvSpPr>
          <p:cNvPr id="3" name="Title 2">
            <a:extLst>
              <a:ext uri="{FF2B5EF4-FFF2-40B4-BE49-F238E27FC236}">
                <a16:creationId xmlns:a16="http://schemas.microsoft.com/office/drawing/2014/main" id="{0225BC9B-E20E-1B6D-A936-A2EC99476474}"/>
              </a:ext>
            </a:extLst>
          </p:cNvPr>
          <p:cNvSpPr>
            <a:spLocks noGrp="1"/>
          </p:cNvSpPr>
          <p:nvPr>
            <p:ph type="title"/>
          </p:nvPr>
        </p:nvSpPr>
        <p:spPr/>
        <p:txBody>
          <a:bodyPr/>
          <a:lstStyle/>
          <a:p>
            <a:r>
              <a:rPr lang="en-US" sz="3200" dirty="0">
                <a:latin typeface="+mn-lt"/>
              </a:rPr>
              <a:t>Farber Disease </a:t>
            </a:r>
            <a:r>
              <a:rPr lang="en-US" dirty="0">
                <a:latin typeface="+mn-lt"/>
              </a:rPr>
              <a:t>P</a:t>
            </a:r>
            <a:r>
              <a:rPr lang="en-US" sz="3200" dirty="0">
                <a:latin typeface="+mn-lt"/>
              </a:rPr>
              <a:t>henotypic </a:t>
            </a:r>
            <a:r>
              <a:rPr lang="en-US" dirty="0">
                <a:latin typeface="+mn-lt"/>
              </a:rPr>
              <a:t>S</a:t>
            </a:r>
            <a:r>
              <a:rPr lang="en-US" sz="3200" dirty="0">
                <a:latin typeface="+mn-lt"/>
              </a:rPr>
              <a:t>pectrum</a:t>
            </a:r>
            <a:endParaRPr lang="en-US" dirty="0"/>
          </a:p>
        </p:txBody>
      </p:sp>
      <p:sp>
        <p:nvSpPr>
          <p:cNvPr id="7" name="Footer Placeholder 6">
            <a:extLst>
              <a:ext uri="{FF2B5EF4-FFF2-40B4-BE49-F238E27FC236}">
                <a16:creationId xmlns:a16="http://schemas.microsoft.com/office/drawing/2014/main" id="{5271F2B3-673D-5E0D-233F-60A348C6F247}"/>
              </a:ext>
            </a:extLst>
          </p:cNvPr>
          <p:cNvSpPr>
            <a:spLocks noGrp="1"/>
          </p:cNvSpPr>
          <p:nvPr>
            <p:ph type="ftr" sz="quarter" idx="3"/>
          </p:nvPr>
        </p:nvSpPr>
        <p:spPr/>
        <p:txBody>
          <a:bodyPr/>
          <a:lstStyle/>
          <a:p>
            <a:r>
              <a:rPr lang="da-DK" dirty="0"/>
              <a:t>Elsea SH, et al. </a:t>
            </a:r>
            <a:r>
              <a:rPr lang="da-DK" i="1" dirty="0"/>
              <a:t>Hum Mutat. </a:t>
            </a:r>
            <a:r>
              <a:rPr lang="da-DK" dirty="0"/>
              <a:t>2020;41(9):1469-1487. </a:t>
            </a:r>
          </a:p>
        </p:txBody>
      </p:sp>
    </p:spTree>
    <p:extLst>
      <p:ext uri="{BB962C8B-B14F-4D97-AF65-F5344CB8AC3E}">
        <p14:creationId xmlns:p14="http://schemas.microsoft.com/office/powerpoint/2010/main" val="5025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84A46-A04D-5B89-3ECA-4DA485A19E67}"/>
              </a:ext>
            </a:extLst>
          </p:cNvPr>
          <p:cNvSpPr>
            <a:spLocks noGrp="1"/>
          </p:cNvSpPr>
          <p:nvPr>
            <p:ph type="title"/>
          </p:nvPr>
        </p:nvSpPr>
        <p:spPr/>
        <p:txBody>
          <a:bodyPr/>
          <a:lstStyle/>
          <a:p>
            <a:r>
              <a:rPr lang="en-US" dirty="0"/>
              <a:t>Diagnosis of Lysosomal Storage Diseases</a:t>
            </a:r>
            <a:br>
              <a:rPr lang="en-US" dirty="0"/>
            </a:br>
            <a:r>
              <a:rPr lang="en-US" sz="2400" dirty="0"/>
              <a:t>(Including Farber Disease)</a:t>
            </a:r>
            <a:endParaRPr lang="en-US" dirty="0"/>
          </a:p>
        </p:txBody>
      </p:sp>
      <p:sp>
        <p:nvSpPr>
          <p:cNvPr id="5" name="Content Placeholder 4">
            <a:extLst>
              <a:ext uri="{FF2B5EF4-FFF2-40B4-BE49-F238E27FC236}">
                <a16:creationId xmlns:a16="http://schemas.microsoft.com/office/drawing/2014/main" id="{E369E038-8807-62EC-78EF-1330133EDC2F}"/>
              </a:ext>
            </a:extLst>
          </p:cNvPr>
          <p:cNvSpPr>
            <a:spLocks noGrp="1"/>
          </p:cNvSpPr>
          <p:nvPr>
            <p:ph idx="1"/>
          </p:nvPr>
        </p:nvSpPr>
        <p:spPr>
          <a:xfrm>
            <a:off x="609600" y="1424116"/>
            <a:ext cx="10744200" cy="4998198"/>
          </a:xfrm>
        </p:spPr>
        <p:txBody>
          <a:bodyPr>
            <a:normAutofit/>
          </a:bodyPr>
          <a:lstStyle/>
          <a:p>
            <a:pPr marL="457200" indent="-457200">
              <a:buFont typeface="+mj-lt"/>
              <a:buAutoNum type="arabicPeriod"/>
            </a:pPr>
            <a:r>
              <a:rPr lang="en-US" sz="2000" dirty="0"/>
              <a:t>Clinical Suspicion of Farber- look for: </a:t>
            </a:r>
          </a:p>
          <a:p>
            <a:pPr marL="457200" lvl="1" indent="0">
              <a:buNone/>
            </a:pPr>
            <a:r>
              <a:rPr lang="en-US" sz="1800" dirty="0"/>
              <a:t>	hoarse cry</a:t>
            </a:r>
          </a:p>
          <a:p>
            <a:pPr marL="457200" lvl="1" indent="0">
              <a:buNone/>
            </a:pPr>
            <a:r>
              <a:rPr lang="en-US" sz="1800" dirty="0"/>
              <a:t>	joint contractures</a:t>
            </a:r>
          </a:p>
          <a:p>
            <a:pPr marL="457200" lvl="1" indent="0">
              <a:buNone/>
            </a:pPr>
            <a:r>
              <a:rPr lang="en-US" sz="1800" dirty="0"/>
              <a:t>	subcutaneous nodules</a:t>
            </a:r>
          </a:p>
          <a:p>
            <a:pPr marL="457200" lvl="1" indent="0">
              <a:buNone/>
            </a:pPr>
            <a:r>
              <a:rPr lang="en-US" sz="1800" dirty="0"/>
              <a:t>	hepatosplenomegaly </a:t>
            </a:r>
          </a:p>
          <a:p>
            <a:pPr marL="457200" lvl="1" indent="0">
              <a:buNone/>
            </a:pPr>
            <a:r>
              <a:rPr lang="en-US" sz="1800" dirty="0"/>
              <a:t>	developmental delay</a:t>
            </a:r>
          </a:p>
          <a:p>
            <a:pPr marL="457200" lvl="1" indent="0">
              <a:buNone/>
            </a:pPr>
            <a:r>
              <a:rPr lang="en-US" sz="1800" dirty="0"/>
              <a:t>	hypotonia </a:t>
            </a:r>
          </a:p>
          <a:p>
            <a:pPr marL="457200" lvl="1" indent="0">
              <a:buNone/>
            </a:pPr>
            <a:r>
              <a:rPr lang="en-US" sz="1800" dirty="0"/>
              <a:t>	seizure</a:t>
            </a:r>
          </a:p>
          <a:p>
            <a:pPr marL="457200" indent="-457200">
              <a:buFont typeface="+mj-lt"/>
              <a:buAutoNum type="arabicPeriod"/>
            </a:pPr>
            <a:r>
              <a:rPr lang="en-US" sz="2000" dirty="0"/>
              <a:t>Enzyme analysis in skin fibroblasts or WBCs can be done for Farber, but is not readily available (Supra-Regional Assay Service, UK)</a:t>
            </a:r>
          </a:p>
          <a:p>
            <a:pPr marL="457200" lvl="1" indent="0">
              <a:buNone/>
            </a:pPr>
            <a:r>
              <a:rPr lang="en-US" sz="1800" dirty="0"/>
              <a:t>	Leukocytes or skin fibroblasts</a:t>
            </a:r>
          </a:p>
          <a:p>
            <a:pPr marL="457200" lvl="1" indent="0">
              <a:buNone/>
            </a:pPr>
            <a:r>
              <a:rPr lang="en-US" sz="1800" dirty="0"/>
              <a:t>	Method: Hydrolysis of </a:t>
            </a:r>
            <a:r>
              <a:rPr lang="en-US" sz="1800" dirty="0" err="1"/>
              <a:t>radiolabelled</a:t>
            </a:r>
            <a:r>
              <a:rPr lang="en-US" sz="1800" dirty="0"/>
              <a:t> ceramide at acid </a:t>
            </a:r>
          </a:p>
          <a:p>
            <a:pPr marL="457200" indent="-457200">
              <a:buFont typeface="+mj-lt"/>
              <a:buAutoNum type="arabicPeriod"/>
            </a:pPr>
            <a:r>
              <a:rPr lang="en-US" sz="2000" dirty="0"/>
              <a:t>Genetic mutation analysis: either Nex-Gen Exome or Sequencing of suspected ASAH1 (concern about </a:t>
            </a:r>
            <a:r>
              <a:rPr lang="en-US" sz="2000" dirty="0" err="1"/>
              <a:t>pseudodeficency</a:t>
            </a:r>
            <a:r>
              <a:rPr lang="en-US" sz="2000" dirty="0"/>
              <a:t> or mutation in region not sequenced)</a:t>
            </a:r>
          </a:p>
          <a:p>
            <a:pPr marL="457200" indent="-457200">
              <a:buFont typeface="+mj-lt"/>
              <a:buAutoNum type="arabicPeriod"/>
            </a:pPr>
            <a:endParaRPr lang="en-US" sz="2000" dirty="0"/>
          </a:p>
        </p:txBody>
      </p:sp>
      <p:sp>
        <p:nvSpPr>
          <p:cNvPr id="8" name="Footer Placeholder 7">
            <a:extLst>
              <a:ext uri="{FF2B5EF4-FFF2-40B4-BE49-F238E27FC236}">
                <a16:creationId xmlns:a16="http://schemas.microsoft.com/office/drawing/2014/main" id="{D8CA0451-9579-67CF-4870-8AB451F30D5C}"/>
              </a:ext>
            </a:extLst>
          </p:cNvPr>
          <p:cNvSpPr>
            <a:spLocks noGrp="1"/>
          </p:cNvSpPr>
          <p:nvPr>
            <p:ph type="ftr" sz="quarter" idx="3"/>
          </p:nvPr>
        </p:nvSpPr>
        <p:spPr/>
        <p:txBody>
          <a:bodyPr/>
          <a:lstStyle/>
          <a:p>
            <a:r>
              <a:rPr lang="en-US" dirty="0"/>
              <a:t>WBC, white blood cell.</a:t>
            </a:r>
          </a:p>
        </p:txBody>
      </p:sp>
    </p:spTree>
    <p:extLst>
      <p:ext uri="{BB962C8B-B14F-4D97-AF65-F5344CB8AC3E}">
        <p14:creationId xmlns:p14="http://schemas.microsoft.com/office/powerpoint/2010/main" val="259911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40FA-EE06-70C4-F1C4-208D72B8479F}"/>
              </a:ext>
            </a:extLst>
          </p:cNvPr>
          <p:cNvSpPr>
            <a:spLocks noGrp="1"/>
          </p:cNvSpPr>
          <p:nvPr>
            <p:ph type="title"/>
          </p:nvPr>
        </p:nvSpPr>
        <p:spPr/>
        <p:txBody>
          <a:bodyPr/>
          <a:lstStyle/>
          <a:p>
            <a:r>
              <a:rPr lang="en-US" dirty="0"/>
              <a:t>Treatment of Lysosomal Storage Disease: Farber </a:t>
            </a:r>
          </a:p>
        </p:txBody>
      </p:sp>
      <p:sp>
        <p:nvSpPr>
          <p:cNvPr id="3" name="Content Placeholder 2">
            <a:extLst>
              <a:ext uri="{FF2B5EF4-FFF2-40B4-BE49-F238E27FC236}">
                <a16:creationId xmlns:a16="http://schemas.microsoft.com/office/drawing/2014/main" id="{39645926-73E2-C9D6-CF1C-81EEEF8795C1}"/>
              </a:ext>
            </a:extLst>
          </p:cNvPr>
          <p:cNvSpPr>
            <a:spLocks noGrp="1"/>
          </p:cNvSpPr>
          <p:nvPr>
            <p:ph idx="1"/>
          </p:nvPr>
        </p:nvSpPr>
        <p:spPr>
          <a:xfrm>
            <a:off x="609600" y="1477907"/>
            <a:ext cx="10744200" cy="1523478"/>
          </a:xfrm>
        </p:spPr>
        <p:txBody>
          <a:bodyPr>
            <a:normAutofit/>
          </a:bodyPr>
          <a:lstStyle/>
          <a:p>
            <a:r>
              <a:rPr lang="en-US" sz="2000" dirty="0"/>
              <a:t>Supportive—anti-inflammatory agents, nutritional support (possible G-tube), pulmonary care, treatment of seizure</a:t>
            </a:r>
          </a:p>
          <a:p>
            <a:r>
              <a:rPr lang="en-US" sz="2000" dirty="0"/>
              <a:t>Specific Enzyme Replacement—</a:t>
            </a:r>
            <a:r>
              <a:rPr lang="en-US" sz="2000" dirty="0" err="1"/>
              <a:t>HSCT</a:t>
            </a:r>
            <a:r>
              <a:rPr lang="en-US" sz="2000" dirty="0"/>
              <a:t>, Enzyme Replacement Therapy—”Cross-Correction”</a:t>
            </a:r>
          </a:p>
          <a:p>
            <a:endParaRPr lang="en-US" sz="2000" dirty="0"/>
          </a:p>
        </p:txBody>
      </p:sp>
      <p:pic>
        <p:nvPicPr>
          <p:cNvPr id="4" name="Picture 2">
            <a:extLst>
              <a:ext uri="{FF2B5EF4-FFF2-40B4-BE49-F238E27FC236}">
                <a16:creationId xmlns:a16="http://schemas.microsoft.com/office/drawing/2014/main" id="{152BEA30-ED52-548D-3976-CD06A0979C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7812" y="3207926"/>
            <a:ext cx="5195093" cy="28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
            <a:extLst>
              <a:ext uri="{FF2B5EF4-FFF2-40B4-BE49-F238E27FC236}">
                <a16:creationId xmlns:a16="http://schemas.microsoft.com/office/drawing/2014/main" id="{3A92BB71-CA64-B52C-17E6-F330B7B6E3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19000" contrast="30000"/>
                    </a14:imgEffect>
                  </a14:imgLayer>
                </a14:imgProps>
              </a:ext>
              <a:ext uri="{28A0092B-C50C-407E-A947-70E740481C1C}">
                <a14:useLocalDpi xmlns:a14="http://schemas.microsoft.com/office/drawing/2010/main" val="0"/>
              </a:ext>
            </a:extLst>
          </a:blip>
          <a:srcRect/>
          <a:stretch/>
        </p:blipFill>
        <p:spPr>
          <a:xfrm>
            <a:off x="1497789" y="3428999"/>
            <a:ext cx="3175264" cy="2571553"/>
          </a:xfrm>
          <a:prstGeom prst="rect">
            <a:avLst/>
          </a:prstGeom>
        </p:spPr>
      </p:pic>
      <p:sp>
        <p:nvSpPr>
          <p:cNvPr id="6" name="Footer Placeholder 5">
            <a:extLst>
              <a:ext uri="{FF2B5EF4-FFF2-40B4-BE49-F238E27FC236}">
                <a16:creationId xmlns:a16="http://schemas.microsoft.com/office/drawing/2014/main" id="{43EDCCC1-6088-F0C9-5187-1947C21364F7}"/>
              </a:ext>
            </a:extLst>
          </p:cNvPr>
          <p:cNvSpPr>
            <a:spLocks noGrp="1"/>
          </p:cNvSpPr>
          <p:nvPr>
            <p:ph type="ftr" sz="quarter" idx="3"/>
          </p:nvPr>
        </p:nvSpPr>
        <p:spPr/>
        <p:txBody>
          <a:bodyPr/>
          <a:lstStyle/>
          <a:p>
            <a:r>
              <a:rPr lang="en-US" dirty="0"/>
              <a:t>G-tube, gastrostomy tube; </a:t>
            </a:r>
            <a:r>
              <a:rPr lang="en-US" dirty="0" err="1"/>
              <a:t>HSCT</a:t>
            </a:r>
            <a:r>
              <a:rPr lang="en-US" dirty="0"/>
              <a:t>, hematopoietic stem cell transplant. </a:t>
            </a:r>
          </a:p>
          <a:p>
            <a:r>
              <a:rPr lang="en-US" dirty="0" err="1"/>
              <a:t>Fratantoni</a:t>
            </a:r>
            <a:r>
              <a:rPr lang="en-US" dirty="0"/>
              <a:t> JC, et al. </a:t>
            </a:r>
            <a:r>
              <a:rPr lang="en-US" i="1" dirty="0"/>
              <a:t>Proc Natl </a:t>
            </a:r>
            <a:r>
              <a:rPr lang="en-US" i="1" dirty="0" err="1"/>
              <a:t>Acad</a:t>
            </a:r>
            <a:r>
              <a:rPr lang="en-US" i="1" dirty="0"/>
              <a:t> Sci. </a:t>
            </a:r>
            <a:r>
              <a:rPr lang="en-US" dirty="0"/>
              <a:t>1969.</a:t>
            </a:r>
          </a:p>
        </p:txBody>
      </p:sp>
    </p:spTree>
    <p:extLst>
      <p:ext uri="{BB962C8B-B14F-4D97-AF65-F5344CB8AC3E}">
        <p14:creationId xmlns:p14="http://schemas.microsoft.com/office/powerpoint/2010/main" val="1977244297"/>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778</Words>
  <Application>Microsoft Office PowerPoint</Application>
  <PresentationFormat>Widescreen</PresentationFormat>
  <Paragraphs>91</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2020 Peds</vt:lpstr>
      <vt:lpstr>Farber Disease: Symptom Identification and Timely Diagnosis</vt:lpstr>
      <vt:lpstr>Disclaimer</vt:lpstr>
      <vt:lpstr>PowerPoint Presentation</vt:lpstr>
      <vt:lpstr>Biochemical Mechanism for Farber Disease</vt:lpstr>
      <vt:lpstr>Acid Ceramidase Deficiency: Two Allelic Disorders and Broad Spectrum of Phenotypes</vt:lpstr>
      <vt:lpstr>Signs and Symptoms of Farber Disease (similar to many LSDs)</vt:lpstr>
      <vt:lpstr>Farber Disease Phenotypic Spectrum</vt:lpstr>
      <vt:lpstr>Diagnosis of Lysosomal Storage Diseases (Including Farber Disease)</vt:lpstr>
      <vt:lpstr>Treatment of Lysosomal Storage Disease: Farber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2022-12-20T18:27:06Z</dcterms:modified>
</cp:coreProperties>
</file>