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5"/>
  </p:notesMasterIdLst>
  <p:sldIdLst>
    <p:sldId id="5295" r:id="rId2"/>
    <p:sldId id="256" r:id="rId3"/>
    <p:sldId id="264" r:id="rId4"/>
    <p:sldId id="270" r:id="rId5"/>
    <p:sldId id="269" r:id="rId6"/>
    <p:sldId id="5315" r:id="rId7"/>
    <p:sldId id="482" r:id="rId8"/>
    <p:sldId id="476" r:id="rId9"/>
    <p:sldId id="5311" r:id="rId10"/>
    <p:sldId id="473" r:id="rId11"/>
    <p:sldId id="5313" r:id="rId12"/>
    <p:sldId id="483" r:id="rId13"/>
    <p:sldId id="5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49" userDrawn="1">
          <p15:clr>
            <a:srgbClr val="A4A3A4"/>
          </p15:clr>
        </p15:guide>
        <p15:guide id="2" pos="3840" userDrawn="1">
          <p15:clr>
            <a:srgbClr val="A4A3A4"/>
          </p15:clr>
        </p15:guide>
        <p15:guide id="3" pos="302" userDrawn="1">
          <p15:clr>
            <a:srgbClr val="A4A3A4"/>
          </p15:clr>
        </p15:guide>
        <p15:guide id="4" pos="591" userDrawn="1">
          <p15:clr>
            <a:srgbClr val="A4A3A4"/>
          </p15:clr>
        </p15:guide>
        <p15:guide id="5" orient="horz" pos="727" userDrawn="1">
          <p15:clr>
            <a:srgbClr val="A4A3A4"/>
          </p15:clr>
        </p15:guide>
        <p15:guide id="6" orient="horz" pos="936" userDrawn="1">
          <p15:clr>
            <a:srgbClr val="A4A3A4"/>
          </p15:clr>
        </p15:guide>
        <p15:guide id="8" orient="horz" pos="1362" userDrawn="1">
          <p15:clr>
            <a:srgbClr val="A4A3A4"/>
          </p15:clr>
        </p15:guide>
        <p15:guide id="9" pos="5526" userDrawn="1">
          <p15:clr>
            <a:srgbClr val="A4A3A4"/>
          </p15:clr>
        </p15:guide>
        <p15:guide id="10" pos="70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0000"/>
    <a:srgbClr val="215459"/>
    <a:srgbClr val="30565A"/>
    <a:srgbClr val="7A0000"/>
    <a:srgbClr val="312F5B"/>
    <a:srgbClr val="59305A"/>
    <a:srgbClr val="631F65"/>
    <a:srgbClr val="6600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B76324-0A0E-46C8-8E09-B947AF66EA93}" v="1" dt="2022-12-20T18:25:35.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autoAdjust="0"/>
    <p:restoredTop sz="95667" autoAdjust="0"/>
  </p:normalViewPr>
  <p:slideViewPr>
    <p:cSldViewPr snapToGrid="0">
      <p:cViewPr varScale="1">
        <p:scale>
          <a:sx n="80" d="100"/>
          <a:sy n="80" d="100"/>
        </p:scale>
        <p:origin x="108" y="660"/>
      </p:cViewPr>
      <p:guideLst>
        <p:guide orient="horz" pos="3949"/>
        <p:guide pos="3840"/>
        <p:guide pos="302"/>
        <p:guide pos="591"/>
        <p:guide orient="horz" pos="727"/>
        <p:guide orient="horz" pos="936"/>
        <p:guide orient="horz" pos="1362"/>
        <p:guide pos="5526"/>
        <p:guide pos="70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ED7588-AE33-3341-B959-036B0F3E7044}" type="slidenum">
              <a:rPr lang="en-US" smtClean="0"/>
              <a:t>1</a:t>
            </a:fld>
            <a:endParaRPr lang="en-US"/>
          </a:p>
        </p:txBody>
      </p:sp>
    </p:spTree>
    <p:extLst>
      <p:ext uri="{BB962C8B-B14F-4D97-AF65-F5344CB8AC3E}">
        <p14:creationId xmlns:p14="http://schemas.microsoft.com/office/powerpoint/2010/main" val="105697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EF29B99-AA65-452E-BD98-F9D4CF70C12F}"/>
              </a:ext>
            </a:extLst>
          </p:cNvPr>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860580-62C4-4739-949D-42E92E1D9E6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31" name="Rectangle 1026">
            <a:extLst>
              <a:ext uri="{FF2B5EF4-FFF2-40B4-BE49-F238E27FC236}">
                <a16:creationId xmlns:a16="http://schemas.microsoft.com/office/drawing/2014/main" id="{365B1681-1034-4F56-AD1E-EFC0648DA901}"/>
              </a:ext>
            </a:extLst>
          </p:cNvPr>
          <p:cNvSpPr>
            <a:spLocks noGrp="1" noRot="1" noChangeAspect="1" noChangeArrowheads="1" noTextEdit="1"/>
          </p:cNvSpPr>
          <p:nvPr>
            <p:ph type="sldImg"/>
          </p:nvPr>
        </p:nvSpPr>
        <p:spPr>
          <a:solidFill>
            <a:srgbClr val="FFFFFF"/>
          </a:solidFill>
          <a:ln/>
        </p:spPr>
      </p:sp>
      <p:sp>
        <p:nvSpPr>
          <p:cNvPr id="73732" name="Rectangle 1027">
            <a:extLst>
              <a:ext uri="{FF2B5EF4-FFF2-40B4-BE49-F238E27FC236}">
                <a16:creationId xmlns:a16="http://schemas.microsoft.com/office/drawing/2014/main" id="{3B6983B4-D66B-4F97-8070-3BEB7041260C}"/>
              </a:ext>
            </a:extLst>
          </p:cNvPr>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E77C017-2D01-43AE-A701-228F7506D478}"/>
              </a:ext>
            </a:extLst>
          </p:cNvPr>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7AED5F-10FF-4339-BD46-6B673AAB669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CEB2FE57-1D00-4C2A-B44F-66DF8F40C044}"/>
              </a:ext>
            </a:extLst>
          </p:cNvPr>
          <p:cNvSpPr>
            <a:spLocks noGrp="1" noRot="1" noChangeAspect="1" noChangeArrowheads="1" noTextEdit="1"/>
          </p:cNvSpPr>
          <p:nvPr>
            <p:ph type="sldImg"/>
          </p:nvPr>
        </p:nvSpPr>
        <p:spPr>
          <a:solidFill>
            <a:srgbClr val="FFFFFF"/>
          </a:solidFill>
          <a:ln/>
        </p:spPr>
      </p:sp>
      <p:sp>
        <p:nvSpPr>
          <p:cNvPr id="72708" name="Rectangle 3">
            <a:extLst>
              <a:ext uri="{FF2B5EF4-FFF2-40B4-BE49-F238E27FC236}">
                <a16:creationId xmlns:a16="http://schemas.microsoft.com/office/drawing/2014/main" id="{F10E7C06-143F-4B6E-90AF-ACE8E069C624}"/>
              </a:ext>
            </a:extLst>
          </p:cNvPr>
          <p:cNvSpPr>
            <a:spLocks noGrp="1" noChangeArrowheads="1"/>
          </p:cNvSpPr>
          <p:nvPr>
            <p:ph type="body" idx="1"/>
          </p:nvPr>
        </p:nvSpPr>
        <p:spPr>
          <a:solidFill>
            <a:srgbClr val="FFFFFF"/>
          </a:solidFill>
          <a:ln>
            <a:solidFill>
              <a:srgbClr val="000000"/>
            </a:solidFill>
            <a:miter lim="800000"/>
            <a:headEnd/>
            <a:tailEnd/>
          </a:ln>
        </p:spPr>
        <p:txBody>
          <a:bodyPr lIns="89730" tIns="44865" rIns="89730" bIns="44865"/>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092F9-3346-49DC-9908-311CF661F6FE}" type="slidenum">
              <a:rPr lang="en-US" smtClean="0"/>
              <a:t>6</a:t>
            </a:fld>
            <a:endParaRPr lang="en-US"/>
          </a:p>
        </p:txBody>
      </p:sp>
    </p:spTree>
    <p:extLst>
      <p:ext uri="{BB962C8B-B14F-4D97-AF65-F5344CB8AC3E}">
        <p14:creationId xmlns:p14="http://schemas.microsoft.com/office/powerpoint/2010/main" val="417354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092F9-3346-49DC-9908-311CF661F6FE}" type="slidenum">
              <a:rPr lang="en-US" smtClean="0"/>
              <a:t>8</a:t>
            </a:fld>
            <a:endParaRPr lang="en-US"/>
          </a:p>
        </p:txBody>
      </p:sp>
    </p:spTree>
    <p:extLst>
      <p:ext uri="{BB962C8B-B14F-4D97-AF65-F5344CB8AC3E}">
        <p14:creationId xmlns:p14="http://schemas.microsoft.com/office/powerpoint/2010/main" val="358578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buFontTx/>
              <a:buNone/>
            </a:pPr>
            <a:endParaRPr lang="en-US" sz="1200" dirty="0">
              <a:solidFill>
                <a:schemeClr val="accent1"/>
              </a:solidFill>
            </a:endParaRPr>
          </a:p>
        </p:txBody>
      </p:sp>
      <p:sp>
        <p:nvSpPr>
          <p:cNvPr id="4" name="Slide Number Placeholder 3"/>
          <p:cNvSpPr>
            <a:spLocks noGrp="1"/>
          </p:cNvSpPr>
          <p:nvPr>
            <p:ph type="sldNum" sz="quarter" idx="5"/>
          </p:nvPr>
        </p:nvSpPr>
        <p:spPr/>
        <p:txBody>
          <a:bodyPr/>
          <a:lstStyle/>
          <a:p>
            <a:fld id="{42ED7588-AE33-3341-B959-036B0F3E7044}" type="slidenum">
              <a:rPr lang="en-US" smtClean="0"/>
              <a:t>9</a:t>
            </a:fld>
            <a:endParaRPr lang="en-US"/>
          </a:p>
        </p:txBody>
      </p:sp>
    </p:spTree>
    <p:extLst>
      <p:ext uri="{BB962C8B-B14F-4D97-AF65-F5344CB8AC3E}">
        <p14:creationId xmlns:p14="http://schemas.microsoft.com/office/powerpoint/2010/main" val="412129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B092F9-3346-49DC-9908-311CF661F6FE}" type="slidenum">
              <a:rPr lang="en-US" smtClean="0"/>
              <a:t>10</a:t>
            </a:fld>
            <a:endParaRPr lang="en-US"/>
          </a:p>
        </p:txBody>
      </p:sp>
    </p:spTree>
    <p:extLst>
      <p:ext uri="{BB962C8B-B14F-4D97-AF65-F5344CB8AC3E}">
        <p14:creationId xmlns:p14="http://schemas.microsoft.com/office/powerpoint/2010/main" val="128445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1">
              <a:buFontTx/>
              <a:buNone/>
            </a:pPr>
            <a:endParaRPr lang="en-US" sz="1200" dirty="0">
              <a:solidFill>
                <a:schemeClr val="accent1"/>
              </a:solidFill>
            </a:endParaRPr>
          </a:p>
        </p:txBody>
      </p:sp>
      <p:sp>
        <p:nvSpPr>
          <p:cNvPr id="4" name="Slide Number Placeholder 3"/>
          <p:cNvSpPr>
            <a:spLocks noGrp="1"/>
          </p:cNvSpPr>
          <p:nvPr>
            <p:ph type="sldNum" sz="quarter" idx="5"/>
          </p:nvPr>
        </p:nvSpPr>
        <p:spPr/>
        <p:txBody>
          <a:bodyPr/>
          <a:lstStyle/>
          <a:p>
            <a:fld id="{42ED7588-AE33-3341-B959-036B0F3E7044}" type="slidenum">
              <a:rPr lang="en-US" smtClean="0"/>
              <a:t>11</a:t>
            </a:fld>
            <a:endParaRPr lang="en-US"/>
          </a:p>
        </p:txBody>
      </p:sp>
    </p:spTree>
    <p:extLst>
      <p:ext uri="{BB962C8B-B14F-4D97-AF65-F5344CB8AC3E}">
        <p14:creationId xmlns:p14="http://schemas.microsoft.com/office/powerpoint/2010/main" val="3242404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A783B9-4DE0-4D49-A8BF-A51F7AD85EBE}"/>
              </a:ext>
            </a:extLst>
          </p:cNvPr>
          <p:cNvSpPr txBox="1">
            <a:spLocks/>
          </p:cNvSpPr>
          <p:nvPr/>
        </p:nvSpPr>
        <p:spPr>
          <a:xfrm>
            <a:off x="1664110" y="318522"/>
            <a:ext cx="8784746" cy="589032"/>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1600" b="1" kern="1200">
                <a:solidFill>
                  <a:schemeClr val="bg1"/>
                </a:solidFill>
                <a:latin typeface="Calibri" charset="0"/>
                <a:ea typeface="Calibri" charset="0"/>
                <a:cs typeface="Calibri" charset="0"/>
              </a:defRPr>
            </a:lvl1pPr>
          </a:lstStyle>
          <a:p>
            <a:endParaRPr lang="en-US" sz="2400"/>
          </a:p>
        </p:txBody>
      </p:sp>
      <p:sp>
        <p:nvSpPr>
          <p:cNvPr id="2" name="Title 1">
            <a:extLst>
              <a:ext uri="{FF2B5EF4-FFF2-40B4-BE49-F238E27FC236}">
                <a16:creationId xmlns:a16="http://schemas.microsoft.com/office/drawing/2014/main" id="{05843C85-77A7-129B-0962-C6BFE386E8F9}"/>
              </a:ext>
            </a:extLst>
          </p:cNvPr>
          <p:cNvSpPr>
            <a:spLocks noGrp="1"/>
          </p:cNvSpPr>
          <p:nvPr>
            <p:ph type="title"/>
          </p:nvPr>
        </p:nvSpPr>
        <p:spPr>
          <a:xfrm>
            <a:off x="609601" y="1709738"/>
            <a:ext cx="10972798" cy="2852737"/>
          </a:xfrm>
        </p:spPr>
        <p:txBody>
          <a:bodyPr>
            <a:normAutofit/>
          </a:bodyPr>
          <a:lstStyle/>
          <a:p>
            <a:r>
              <a:rPr lang="en-US" sz="4400" dirty="0"/>
              <a:t>Do You Know Farber Disease?</a:t>
            </a:r>
            <a:br>
              <a:rPr lang="en-US" sz="4400" dirty="0"/>
            </a:br>
            <a:r>
              <a:rPr lang="en-US" sz="4400" dirty="0"/>
              <a:t>A Lysosomal Storage Disorder</a:t>
            </a:r>
          </a:p>
        </p:txBody>
      </p:sp>
      <p:sp>
        <p:nvSpPr>
          <p:cNvPr id="4" name="Text Placeholder 3">
            <a:extLst>
              <a:ext uri="{FF2B5EF4-FFF2-40B4-BE49-F238E27FC236}">
                <a16:creationId xmlns:a16="http://schemas.microsoft.com/office/drawing/2014/main" id="{7C8DA18A-87FC-33E3-210C-6CCE6561C9A2}"/>
              </a:ext>
            </a:extLst>
          </p:cNvPr>
          <p:cNvSpPr>
            <a:spLocks noGrp="1"/>
          </p:cNvSpPr>
          <p:nvPr>
            <p:ph type="body" idx="1"/>
          </p:nvPr>
        </p:nvSpPr>
        <p:spPr>
          <a:xfrm>
            <a:off x="609601" y="4393520"/>
            <a:ext cx="10515600" cy="2268537"/>
          </a:xfrm>
        </p:spPr>
        <p:txBody>
          <a:bodyPr>
            <a:normAutofit/>
          </a:bodyPr>
          <a:lstStyle/>
          <a:p>
            <a:r>
              <a:rPr lang="en-US" dirty="0"/>
              <a:t>Paul Harmatz, MD</a:t>
            </a:r>
          </a:p>
          <a:p>
            <a:r>
              <a:rPr lang="en-US" dirty="0"/>
              <a:t>Pediatric Gastroenterologist </a:t>
            </a:r>
          </a:p>
          <a:p>
            <a:r>
              <a:rPr lang="en-US" dirty="0"/>
              <a:t>UCSF Benioff Children's Hospital Oakland </a:t>
            </a:r>
          </a:p>
          <a:p>
            <a:r>
              <a:rPr lang="en-US" dirty="0"/>
              <a:t>Oakland, CA</a:t>
            </a:r>
          </a:p>
          <a:p>
            <a:endParaRPr lang="en-US" dirty="0"/>
          </a:p>
        </p:txBody>
      </p:sp>
    </p:spTree>
    <p:extLst>
      <p:ext uri="{BB962C8B-B14F-4D97-AF65-F5344CB8AC3E}">
        <p14:creationId xmlns:p14="http://schemas.microsoft.com/office/powerpoint/2010/main" val="25476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CDD242-C626-4B23-AB12-5047ECBE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602" y="545544"/>
            <a:ext cx="2435412" cy="2721131"/>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DA6AC111-315D-4551-9FB7-655C758C1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709" y="468248"/>
            <a:ext cx="2701544" cy="2799529"/>
          </a:xfrm>
          <a:prstGeom prst="rect">
            <a:avLst/>
          </a:prstGeom>
        </p:spPr>
      </p:pic>
      <p:pic>
        <p:nvPicPr>
          <p:cNvPr id="12" name="Picture 11" descr="Diagram&#10;&#10;Description automatically generated">
            <a:extLst>
              <a:ext uri="{FF2B5EF4-FFF2-40B4-BE49-F238E27FC236}">
                <a16:creationId xmlns:a16="http://schemas.microsoft.com/office/drawing/2014/main" id="{4020E837-A979-4BCF-8FE7-60C567799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968" y="3574897"/>
            <a:ext cx="3154680" cy="2523744"/>
          </a:xfrm>
          <a:prstGeom prst="rect">
            <a:avLst/>
          </a:prstGeom>
        </p:spPr>
      </p:pic>
      <p:pic>
        <p:nvPicPr>
          <p:cNvPr id="9" name="Picture 8" descr="A close-up of a person's foot&#10;&#10;Description automatically generated with medium confidence">
            <a:extLst>
              <a:ext uri="{FF2B5EF4-FFF2-40B4-BE49-F238E27FC236}">
                <a16:creationId xmlns:a16="http://schemas.microsoft.com/office/drawing/2014/main" id="{8212218B-5E96-4D3A-95BC-36B92A8B14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3134" y="3678990"/>
            <a:ext cx="3238903" cy="2419651"/>
          </a:xfrm>
          <a:prstGeom prst="rect">
            <a:avLst/>
          </a:prstGeom>
        </p:spPr>
      </p:pic>
      <p:sp>
        <p:nvSpPr>
          <p:cNvPr id="5" name="TextBox 4">
            <a:extLst>
              <a:ext uri="{FF2B5EF4-FFF2-40B4-BE49-F238E27FC236}">
                <a16:creationId xmlns:a16="http://schemas.microsoft.com/office/drawing/2014/main" id="{21294719-9785-C14C-986C-42D46E4CDDFE}"/>
              </a:ext>
            </a:extLst>
          </p:cNvPr>
          <p:cNvSpPr txBox="1"/>
          <p:nvPr/>
        </p:nvSpPr>
        <p:spPr>
          <a:xfrm>
            <a:off x="7059094" y="604579"/>
            <a:ext cx="365872" cy="276999"/>
          </a:xfrm>
          <a:prstGeom prst="rect">
            <a:avLst/>
          </a:prstGeom>
          <a:noFill/>
        </p:spPr>
        <p:txBody>
          <a:bodyPr wrap="square" rtlCol="0">
            <a:spAutoFit/>
          </a:bodyPr>
          <a:lstStyle/>
          <a:p>
            <a:r>
              <a:rPr lang="en-US" baseline="30000" dirty="0"/>
              <a:t>1</a:t>
            </a:r>
          </a:p>
        </p:txBody>
      </p:sp>
      <p:sp>
        <p:nvSpPr>
          <p:cNvPr id="6" name="TextBox 5">
            <a:extLst>
              <a:ext uri="{FF2B5EF4-FFF2-40B4-BE49-F238E27FC236}">
                <a16:creationId xmlns:a16="http://schemas.microsoft.com/office/drawing/2014/main" id="{99812CE9-8135-2499-1093-4F804088055B}"/>
              </a:ext>
            </a:extLst>
          </p:cNvPr>
          <p:cNvSpPr txBox="1"/>
          <p:nvPr/>
        </p:nvSpPr>
        <p:spPr>
          <a:xfrm>
            <a:off x="10779103" y="647058"/>
            <a:ext cx="424300" cy="276999"/>
          </a:xfrm>
          <a:prstGeom prst="rect">
            <a:avLst/>
          </a:prstGeom>
          <a:noFill/>
        </p:spPr>
        <p:txBody>
          <a:bodyPr wrap="square" rtlCol="0">
            <a:spAutoFit/>
          </a:bodyPr>
          <a:lstStyle/>
          <a:p>
            <a:r>
              <a:rPr lang="en-US" baseline="30000" dirty="0"/>
              <a:t>2</a:t>
            </a:r>
          </a:p>
        </p:txBody>
      </p:sp>
      <p:sp>
        <p:nvSpPr>
          <p:cNvPr id="7" name="TextBox 6">
            <a:extLst>
              <a:ext uri="{FF2B5EF4-FFF2-40B4-BE49-F238E27FC236}">
                <a16:creationId xmlns:a16="http://schemas.microsoft.com/office/drawing/2014/main" id="{652AE688-E0D1-8BFF-C961-A699B79F85ED}"/>
              </a:ext>
            </a:extLst>
          </p:cNvPr>
          <p:cNvSpPr txBox="1"/>
          <p:nvPr/>
        </p:nvSpPr>
        <p:spPr>
          <a:xfrm>
            <a:off x="7328648" y="3666879"/>
            <a:ext cx="384743" cy="276999"/>
          </a:xfrm>
          <a:prstGeom prst="rect">
            <a:avLst/>
          </a:prstGeom>
          <a:noFill/>
        </p:spPr>
        <p:txBody>
          <a:bodyPr wrap="square" rtlCol="0">
            <a:spAutoFit/>
          </a:bodyPr>
          <a:lstStyle/>
          <a:p>
            <a:r>
              <a:rPr lang="en-US" baseline="30000" dirty="0"/>
              <a:t>3</a:t>
            </a:r>
          </a:p>
        </p:txBody>
      </p:sp>
      <p:sp>
        <p:nvSpPr>
          <p:cNvPr id="8" name="TextBox 7">
            <a:extLst>
              <a:ext uri="{FF2B5EF4-FFF2-40B4-BE49-F238E27FC236}">
                <a16:creationId xmlns:a16="http://schemas.microsoft.com/office/drawing/2014/main" id="{5DACE28D-FA7B-5328-3680-67CEAD336FBE}"/>
              </a:ext>
            </a:extLst>
          </p:cNvPr>
          <p:cNvSpPr txBox="1"/>
          <p:nvPr/>
        </p:nvSpPr>
        <p:spPr>
          <a:xfrm>
            <a:off x="11252037" y="3666879"/>
            <a:ext cx="416137" cy="276999"/>
          </a:xfrm>
          <a:prstGeom prst="rect">
            <a:avLst/>
          </a:prstGeom>
          <a:noFill/>
        </p:spPr>
        <p:txBody>
          <a:bodyPr wrap="square" rtlCol="0">
            <a:spAutoFit/>
          </a:bodyPr>
          <a:lstStyle/>
          <a:p>
            <a:r>
              <a:rPr lang="en-US" baseline="30000" dirty="0"/>
              <a:t>4</a:t>
            </a:r>
          </a:p>
        </p:txBody>
      </p:sp>
      <p:sp>
        <p:nvSpPr>
          <p:cNvPr id="2" name="Title 1">
            <a:extLst>
              <a:ext uri="{FF2B5EF4-FFF2-40B4-BE49-F238E27FC236}">
                <a16:creationId xmlns:a16="http://schemas.microsoft.com/office/drawing/2014/main" id="{B1DFE2C5-0675-27DB-98A1-BE59247A4F15}"/>
              </a:ext>
            </a:extLst>
          </p:cNvPr>
          <p:cNvSpPr>
            <a:spLocks noGrp="1"/>
          </p:cNvSpPr>
          <p:nvPr>
            <p:ph type="title"/>
          </p:nvPr>
        </p:nvSpPr>
        <p:spPr>
          <a:xfrm>
            <a:off x="609600" y="963298"/>
            <a:ext cx="3316941" cy="4264919"/>
          </a:xfrm>
        </p:spPr>
        <p:txBody>
          <a:bodyPr>
            <a:normAutofit/>
          </a:bodyPr>
          <a:lstStyle/>
          <a:p>
            <a:r>
              <a:rPr lang="en-US" sz="3600" dirty="0"/>
              <a:t>Signs and Symptoms of Farber Disease</a:t>
            </a:r>
            <a:br>
              <a:rPr lang="en-US" sz="3600" dirty="0"/>
            </a:br>
            <a:r>
              <a:rPr lang="en-US" sz="3600" dirty="0"/>
              <a:t>(similar to</a:t>
            </a:r>
            <a:br>
              <a:rPr lang="en-US" sz="3600" dirty="0"/>
            </a:br>
            <a:r>
              <a:rPr lang="en-US" sz="3600" dirty="0"/>
              <a:t>many LSDs)</a:t>
            </a:r>
          </a:p>
        </p:txBody>
      </p:sp>
      <p:sp>
        <p:nvSpPr>
          <p:cNvPr id="10" name="Footer Placeholder 9">
            <a:extLst>
              <a:ext uri="{FF2B5EF4-FFF2-40B4-BE49-F238E27FC236}">
                <a16:creationId xmlns:a16="http://schemas.microsoft.com/office/drawing/2014/main" id="{48B3052E-32F2-7885-E92D-F1F00962B8C8}"/>
              </a:ext>
            </a:extLst>
          </p:cNvPr>
          <p:cNvSpPr>
            <a:spLocks noGrp="1"/>
          </p:cNvSpPr>
          <p:nvPr>
            <p:ph type="ftr" sz="quarter" idx="3"/>
          </p:nvPr>
        </p:nvSpPr>
        <p:spPr/>
        <p:txBody>
          <a:bodyPr/>
          <a:lstStyle/>
          <a:p>
            <a:r>
              <a:rPr lang="en-US" baseline="30000" dirty="0"/>
              <a:t>2</a:t>
            </a:r>
            <a:r>
              <a:rPr lang="en-US" dirty="0"/>
              <a:t>Elsea SH, et al. </a:t>
            </a:r>
            <a:r>
              <a:rPr lang="en-US" i="1" dirty="0"/>
              <a:t>Hum </a:t>
            </a:r>
            <a:r>
              <a:rPr lang="en-US" i="1" dirty="0" err="1"/>
              <a:t>Mutat</a:t>
            </a:r>
            <a:r>
              <a:rPr lang="en-US" i="1" dirty="0"/>
              <a:t>. </a:t>
            </a:r>
            <a:r>
              <a:rPr lang="en-US" dirty="0"/>
              <a:t>2020; </a:t>
            </a:r>
            <a:r>
              <a:rPr lang="en-US" baseline="30000" dirty="0"/>
              <a:t>4</a:t>
            </a:r>
            <a:r>
              <a:rPr lang="en-US" dirty="0"/>
              <a:t>Gan JJ, et al. </a:t>
            </a:r>
            <a:r>
              <a:rPr lang="en-US" i="1" dirty="0" err="1"/>
              <a:t>Neuromuscul</a:t>
            </a:r>
            <a:r>
              <a:rPr lang="en-US" i="1" dirty="0"/>
              <a:t> </a:t>
            </a:r>
            <a:r>
              <a:rPr lang="en-US" i="1" dirty="0" err="1"/>
              <a:t>Disord</a:t>
            </a:r>
            <a:r>
              <a:rPr lang="en-US" i="1" dirty="0"/>
              <a:t>. </a:t>
            </a:r>
            <a:r>
              <a:rPr lang="en-US" dirty="0"/>
              <a:t>2015. </a:t>
            </a:r>
            <a:r>
              <a:rPr lang="en-US" baseline="30000" dirty="0"/>
              <a:t>1</a:t>
            </a:r>
            <a:r>
              <a:rPr lang="en-US" dirty="0"/>
              <a:t>Koehler PJ, et al. </a:t>
            </a:r>
            <a:r>
              <a:rPr lang="en-US" i="1" dirty="0"/>
              <a:t>J Hist </a:t>
            </a:r>
            <a:r>
              <a:rPr lang="en-US" i="1" dirty="0" err="1"/>
              <a:t>Neurosci</a:t>
            </a:r>
            <a:r>
              <a:rPr lang="en-US" i="1" dirty="0"/>
              <a:t>. </a:t>
            </a:r>
            <a:r>
              <a:rPr lang="en-US" dirty="0"/>
              <a:t>2022; </a:t>
            </a:r>
            <a:r>
              <a:rPr lang="en-US" dirty="0" err="1"/>
              <a:t>Kraoua</a:t>
            </a:r>
            <a:r>
              <a:rPr lang="en-US" dirty="0"/>
              <a:t> I, 2020; </a:t>
            </a:r>
            <a:r>
              <a:rPr lang="en-US" baseline="30000" dirty="0"/>
              <a:t>3</a:t>
            </a:r>
            <a:r>
              <a:rPr lang="en-US" dirty="0"/>
              <a:t>Yu FPS, et al. </a:t>
            </a:r>
            <a:r>
              <a:rPr lang="en-US" i="1" dirty="0" err="1"/>
              <a:t>Orphanet</a:t>
            </a:r>
            <a:r>
              <a:rPr lang="en-US" i="1" dirty="0"/>
              <a:t> J Rare Dis. </a:t>
            </a:r>
            <a:r>
              <a:rPr lang="en-US" dirty="0"/>
              <a:t>2018.</a:t>
            </a:r>
          </a:p>
        </p:txBody>
      </p:sp>
    </p:spTree>
    <p:extLst>
      <p:ext uri="{BB962C8B-B14F-4D97-AF65-F5344CB8AC3E}">
        <p14:creationId xmlns:p14="http://schemas.microsoft.com/office/powerpoint/2010/main" val="388271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A51B67F-D17F-44EB-BA01-3E603AC945DB}"/>
              </a:ext>
            </a:extLst>
          </p:cNvPr>
          <p:cNvSpPr/>
          <p:nvPr/>
        </p:nvSpPr>
        <p:spPr>
          <a:xfrm>
            <a:off x="6755959" y="2249185"/>
            <a:ext cx="540689" cy="272415"/>
          </a:xfrm>
          <a:prstGeom prst="roundRect">
            <a:avLst/>
          </a:prstGeom>
        </p:spPr>
        <p:txBody>
          <a:bodyPr wrap="square" rtlCol="0" anchor="ctr">
            <a:spAutoFit/>
          </a:bodyPr>
          <a:lstStyle/>
          <a:p>
            <a:pPr algn="l"/>
            <a:endParaRPr lang="en-US" sz="1000" b="1" dirty="0">
              <a:solidFill>
                <a:schemeClr val="bg1"/>
              </a:solidFill>
            </a:endParaRPr>
          </a:p>
        </p:txBody>
      </p:sp>
      <p:pic>
        <p:nvPicPr>
          <p:cNvPr id="4" name="Picture 3">
            <a:extLst>
              <a:ext uri="{FF2B5EF4-FFF2-40B4-BE49-F238E27FC236}">
                <a16:creationId xmlns:a16="http://schemas.microsoft.com/office/drawing/2014/main" id="{E3D115C1-7B33-4215-9CA6-5A039929F714}"/>
              </a:ext>
            </a:extLst>
          </p:cNvPr>
          <p:cNvPicPr>
            <a:picLocks noChangeAspect="1"/>
          </p:cNvPicPr>
          <p:nvPr/>
        </p:nvPicPr>
        <p:blipFill>
          <a:blip r:embed="rId3"/>
          <a:stretch>
            <a:fillRect/>
          </a:stretch>
        </p:blipFill>
        <p:spPr>
          <a:xfrm>
            <a:off x="7296648" y="2224752"/>
            <a:ext cx="3152207" cy="3318202"/>
          </a:xfrm>
          <a:prstGeom prst="rect">
            <a:avLst/>
          </a:prstGeom>
        </p:spPr>
      </p:pic>
      <p:pic>
        <p:nvPicPr>
          <p:cNvPr id="12" name="Picture 11">
            <a:extLst>
              <a:ext uri="{FF2B5EF4-FFF2-40B4-BE49-F238E27FC236}">
                <a16:creationId xmlns:a16="http://schemas.microsoft.com/office/drawing/2014/main" id="{5CA5846B-C3B0-4B68-8331-6AD03F9EB707}"/>
              </a:ext>
            </a:extLst>
          </p:cNvPr>
          <p:cNvPicPr>
            <a:picLocks noChangeAspect="1"/>
          </p:cNvPicPr>
          <p:nvPr/>
        </p:nvPicPr>
        <p:blipFill>
          <a:blip r:embed="rId4"/>
          <a:stretch>
            <a:fillRect/>
          </a:stretch>
        </p:blipFill>
        <p:spPr>
          <a:xfrm>
            <a:off x="2127956" y="2224752"/>
            <a:ext cx="2879310" cy="3318202"/>
          </a:xfrm>
          <a:prstGeom prst="rect">
            <a:avLst/>
          </a:prstGeom>
        </p:spPr>
      </p:pic>
      <p:grpSp>
        <p:nvGrpSpPr>
          <p:cNvPr id="10" name="Group 9">
            <a:extLst>
              <a:ext uri="{FF2B5EF4-FFF2-40B4-BE49-F238E27FC236}">
                <a16:creationId xmlns:a16="http://schemas.microsoft.com/office/drawing/2014/main" id="{2EA05A8A-ECEE-4647-B4A2-AEACD191F276}"/>
              </a:ext>
            </a:extLst>
          </p:cNvPr>
          <p:cNvGrpSpPr/>
          <p:nvPr/>
        </p:nvGrpSpPr>
        <p:grpSpPr>
          <a:xfrm>
            <a:off x="1013269" y="1285115"/>
            <a:ext cx="10049255" cy="664012"/>
            <a:chOff x="1013269" y="1285115"/>
            <a:chExt cx="10049255" cy="664012"/>
          </a:xfrm>
        </p:grpSpPr>
        <p:sp>
          <p:nvSpPr>
            <p:cNvPr id="38" name="Rounded Rectangle 28">
              <a:extLst>
                <a:ext uri="{FF2B5EF4-FFF2-40B4-BE49-F238E27FC236}">
                  <a16:creationId xmlns:a16="http://schemas.microsoft.com/office/drawing/2014/main" id="{476FCC7D-AE15-4E8C-A5D9-578C4A23877D}"/>
                </a:ext>
              </a:extLst>
            </p:cNvPr>
            <p:cNvSpPr/>
            <p:nvPr/>
          </p:nvSpPr>
          <p:spPr>
            <a:xfrm>
              <a:off x="1013269" y="1285115"/>
              <a:ext cx="10049255" cy="664012"/>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defTabSz="440849">
                <a:spcBef>
                  <a:spcPts val="600"/>
                </a:spcBef>
              </a:pPr>
              <a:r>
                <a:rPr lang="en-US" sz="1600" b="1" u="sng" dirty="0">
                  <a:solidFill>
                    <a:schemeClr val="accent4"/>
                  </a:solidFill>
                  <a:cs typeface="Calibri" panose="020F0502020204030204" pitchFamily="34" charset="0"/>
                </a:rPr>
                <a:t>Rapidly progressive</a:t>
              </a:r>
              <a:r>
                <a:rPr lang="en-US" sz="1600" b="1" dirty="0">
                  <a:solidFill>
                    <a:schemeClr val="accent4"/>
                  </a:solidFill>
                  <a:cs typeface="Calibri" panose="020F0502020204030204" pitchFamily="34" charset="0"/>
                </a:rPr>
                <a:t> 										</a:t>
              </a:r>
              <a:r>
                <a:rPr lang="en-US" sz="1600" b="1" u="sng" dirty="0">
                  <a:solidFill>
                    <a:schemeClr val="accent4"/>
                  </a:solidFill>
                  <a:cs typeface="Calibri" panose="020F0502020204030204" pitchFamily="34" charset="0"/>
                </a:rPr>
                <a:t>Slowly progressive</a:t>
              </a:r>
            </a:p>
            <a:p>
              <a:pPr algn="ctr" defTabSz="440849">
                <a:spcBef>
                  <a:spcPts val="600"/>
                </a:spcBef>
              </a:pPr>
              <a:r>
                <a:rPr lang="en-US" sz="1200" dirty="0">
                  <a:solidFill>
                    <a:schemeClr val="accent4"/>
                  </a:solidFill>
                  <a:cs typeface="Calibri" panose="020F0502020204030204" pitchFamily="34" charset="0"/>
                </a:rPr>
                <a:t>Often with CNS and pulmonary involvement 						No apparent CNS or pulmonary involvement</a:t>
              </a:r>
            </a:p>
          </p:txBody>
        </p:sp>
        <p:cxnSp>
          <p:nvCxnSpPr>
            <p:cNvPr id="6" name="Straight Arrow Connector 5">
              <a:extLst>
                <a:ext uri="{FF2B5EF4-FFF2-40B4-BE49-F238E27FC236}">
                  <a16:creationId xmlns:a16="http://schemas.microsoft.com/office/drawing/2014/main" id="{51182661-E500-45AE-8129-171EBE2BB50E}"/>
                </a:ext>
              </a:extLst>
            </p:cNvPr>
            <p:cNvCxnSpPr>
              <a:cxnSpLocks/>
            </p:cNvCxnSpPr>
            <p:nvPr/>
          </p:nvCxnSpPr>
          <p:spPr>
            <a:xfrm flipH="1">
              <a:off x="4250774" y="1511440"/>
              <a:ext cx="3611418" cy="0"/>
            </a:xfrm>
            <a:prstGeom prst="straightConnector1">
              <a:avLst/>
            </a:prstGeom>
            <a:ln w="50800" cmpd="sng">
              <a:solidFill>
                <a:schemeClr val="accent1"/>
              </a:solidFill>
              <a:prstDash val="sysDot"/>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B2427EF-F598-4476-99E0-0FC346784347}"/>
              </a:ext>
            </a:extLst>
          </p:cNvPr>
          <p:cNvSpPr txBox="1"/>
          <p:nvPr/>
        </p:nvSpPr>
        <p:spPr>
          <a:xfrm>
            <a:off x="1886410" y="5617632"/>
            <a:ext cx="3328138" cy="646331"/>
          </a:xfrm>
          <a:prstGeom prst="rect">
            <a:avLst/>
          </a:prstGeom>
          <a:noFill/>
        </p:spPr>
        <p:txBody>
          <a:bodyPr wrap="square" rtlCol="0">
            <a:spAutoFit/>
          </a:bodyPr>
          <a:lstStyle/>
          <a:p>
            <a:pPr algn="ctr"/>
            <a:r>
              <a:rPr lang="en-US" dirty="0"/>
              <a:t>3 </a:t>
            </a:r>
            <a:r>
              <a:rPr lang="en-US" dirty="0" err="1"/>
              <a:t>yo</a:t>
            </a:r>
            <a:r>
              <a:rPr lang="en-US" dirty="0"/>
              <a:t> with moderately progressive disease</a:t>
            </a:r>
          </a:p>
        </p:txBody>
      </p:sp>
      <p:sp>
        <p:nvSpPr>
          <p:cNvPr id="18" name="TextBox 17">
            <a:extLst>
              <a:ext uri="{FF2B5EF4-FFF2-40B4-BE49-F238E27FC236}">
                <a16:creationId xmlns:a16="http://schemas.microsoft.com/office/drawing/2014/main" id="{2D5E56BC-8DE4-4B57-9DBC-668892217AFE}"/>
              </a:ext>
            </a:extLst>
          </p:cNvPr>
          <p:cNvSpPr txBox="1"/>
          <p:nvPr/>
        </p:nvSpPr>
        <p:spPr>
          <a:xfrm>
            <a:off x="7545813" y="5611282"/>
            <a:ext cx="2767397" cy="646331"/>
          </a:xfrm>
          <a:prstGeom prst="rect">
            <a:avLst/>
          </a:prstGeom>
          <a:noFill/>
        </p:spPr>
        <p:txBody>
          <a:bodyPr wrap="square" rtlCol="0">
            <a:spAutoFit/>
          </a:bodyPr>
          <a:lstStyle/>
          <a:p>
            <a:pPr algn="ctr"/>
            <a:r>
              <a:rPr lang="en-US" dirty="0"/>
              <a:t>28 </a:t>
            </a:r>
            <a:r>
              <a:rPr lang="en-US" dirty="0" err="1"/>
              <a:t>yo</a:t>
            </a:r>
            <a:r>
              <a:rPr lang="en-US" dirty="0"/>
              <a:t> with slowly progressive disease</a:t>
            </a:r>
          </a:p>
        </p:txBody>
      </p:sp>
      <p:sp>
        <p:nvSpPr>
          <p:cNvPr id="3" name="Title 2">
            <a:extLst>
              <a:ext uri="{FF2B5EF4-FFF2-40B4-BE49-F238E27FC236}">
                <a16:creationId xmlns:a16="http://schemas.microsoft.com/office/drawing/2014/main" id="{0225BC9B-E20E-1B6D-A936-A2EC99476474}"/>
              </a:ext>
            </a:extLst>
          </p:cNvPr>
          <p:cNvSpPr>
            <a:spLocks noGrp="1"/>
          </p:cNvSpPr>
          <p:nvPr>
            <p:ph type="title"/>
          </p:nvPr>
        </p:nvSpPr>
        <p:spPr/>
        <p:txBody>
          <a:bodyPr/>
          <a:lstStyle/>
          <a:p>
            <a:r>
              <a:rPr lang="en-US" sz="3200" dirty="0">
                <a:latin typeface="+mn-lt"/>
              </a:rPr>
              <a:t>Farber Disease </a:t>
            </a:r>
            <a:r>
              <a:rPr lang="en-US" dirty="0">
                <a:latin typeface="+mn-lt"/>
              </a:rPr>
              <a:t>P</a:t>
            </a:r>
            <a:r>
              <a:rPr lang="en-US" sz="3200" dirty="0">
                <a:latin typeface="+mn-lt"/>
              </a:rPr>
              <a:t>henotypic </a:t>
            </a:r>
            <a:r>
              <a:rPr lang="en-US" dirty="0">
                <a:latin typeface="+mn-lt"/>
              </a:rPr>
              <a:t>S</a:t>
            </a:r>
            <a:r>
              <a:rPr lang="en-US" sz="3200" dirty="0">
                <a:latin typeface="+mn-lt"/>
              </a:rPr>
              <a:t>pectrum</a:t>
            </a:r>
            <a:endParaRPr lang="en-US" dirty="0"/>
          </a:p>
        </p:txBody>
      </p:sp>
      <p:sp>
        <p:nvSpPr>
          <p:cNvPr id="7" name="Footer Placeholder 6">
            <a:extLst>
              <a:ext uri="{FF2B5EF4-FFF2-40B4-BE49-F238E27FC236}">
                <a16:creationId xmlns:a16="http://schemas.microsoft.com/office/drawing/2014/main" id="{5271F2B3-673D-5E0D-233F-60A348C6F247}"/>
              </a:ext>
            </a:extLst>
          </p:cNvPr>
          <p:cNvSpPr>
            <a:spLocks noGrp="1"/>
          </p:cNvSpPr>
          <p:nvPr>
            <p:ph type="ftr" sz="quarter" idx="3"/>
          </p:nvPr>
        </p:nvSpPr>
        <p:spPr/>
        <p:txBody>
          <a:bodyPr/>
          <a:lstStyle/>
          <a:p>
            <a:r>
              <a:rPr lang="da-DK" dirty="0"/>
              <a:t>Elsea SH, et al. </a:t>
            </a:r>
            <a:r>
              <a:rPr lang="da-DK" i="1" dirty="0"/>
              <a:t>Hum Mutat. </a:t>
            </a:r>
            <a:r>
              <a:rPr lang="da-DK" dirty="0"/>
              <a:t>2020;41(9):1469-1487. </a:t>
            </a:r>
          </a:p>
        </p:txBody>
      </p:sp>
    </p:spTree>
    <p:extLst>
      <p:ext uri="{BB962C8B-B14F-4D97-AF65-F5344CB8AC3E}">
        <p14:creationId xmlns:p14="http://schemas.microsoft.com/office/powerpoint/2010/main" val="50257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84A46-A04D-5B89-3ECA-4DA485A19E67}"/>
              </a:ext>
            </a:extLst>
          </p:cNvPr>
          <p:cNvSpPr>
            <a:spLocks noGrp="1"/>
          </p:cNvSpPr>
          <p:nvPr>
            <p:ph type="title"/>
          </p:nvPr>
        </p:nvSpPr>
        <p:spPr/>
        <p:txBody>
          <a:bodyPr/>
          <a:lstStyle/>
          <a:p>
            <a:r>
              <a:rPr lang="en-US" dirty="0"/>
              <a:t>Diagnosis of Lysosomal Storage Diseases</a:t>
            </a:r>
            <a:br>
              <a:rPr lang="en-US" dirty="0"/>
            </a:br>
            <a:r>
              <a:rPr lang="en-US" sz="2400" dirty="0"/>
              <a:t>(Including Farber Disease)</a:t>
            </a:r>
            <a:endParaRPr lang="en-US" dirty="0"/>
          </a:p>
        </p:txBody>
      </p:sp>
      <p:sp>
        <p:nvSpPr>
          <p:cNvPr id="5" name="Content Placeholder 4">
            <a:extLst>
              <a:ext uri="{FF2B5EF4-FFF2-40B4-BE49-F238E27FC236}">
                <a16:creationId xmlns:a16="http://schemas.microsoft.com/office/drawing/2014/main" id="{E369E038-8807-62EC-78EF-1330133EDC2F}"/>
              </a:ext>
            </a:extLst>
          </p:cNvPr>
          <p:cNvSpPr>
            <a:spLocks noGrp="1"/>
          </p:cNvSpPr>
          <p:nvPr>
            <p:ph idx="1"/>
          </p:nvPr>
        </p:nvSpPr>
        <p:spPr>
          <a:xfrm>
            <a:off x="609600" y="1424116"/>
            <a:ext cx="10744200" cy="4998198"/>
          </a:xfrm>
        </p:spPr>
        <p:txBody>
          <a:bodyPr>
            <a:normAutofit/>
          </a:bodyPr>
          <a:lstStyle/>
          <a:p>
            <a:pPr marL="457200" indent="-457200">
              <a:buFont typeface="+mj-lt"/>
              <a:buAutoNum type="arabicPeriod"/>
            </a:pPr>
            <a:r>
              <a:rPr lang="en-US" sz="2000" dirty="0"/>
              <a:t>Clinical Suspicion of Farber- look for: </a:t>
            </a:r>
          </a:p>
          <a:p>
            <a:pPr marL="457200" lvl="1" indent="0">
              <a:buNone/>
            </a:pPr>
            <a:r>
              <a:rPr lang="en-US" sz="1800" dirty="0"/>
              <a:t>	hoarse cry</a:t>
            </a:r>
          </a:p>
          <a:p>
            <a:pPr marL="457200" lvl="1" indent="0">
              <a:buNone/>
            </a:pPr>
            <a:r>
              <a:rPr lang="en-US" sz="1800" dirty="0"/>
              <a:t>	joint contractures</a:t>
            </a:r>
          </a:p>
          <a:p>
            <a:pPr marL="457200" lvl="1" indent="0">
              <a:buNone/>
            </a:pPr>
            <a:r>
              <a:rPr lang="en-US" sz="1800" dirty="0"/>
              <a:t>	subcutaneous nodules</a:t>
            </a:r>
          </a:p>
          <a:p>
            <a:pPr marL="457200" lvl="1" indent="0">
              <a:buNone/>
            </a:pPr>
            <a:r>
              <a:rPr lang="en-US" sz="1800" dirty="0"/>
              <a:t>	hepatosplenomegaly </a:t>
            </a:r>
          </a:p>
          <a:p>
            <a:pPr marL="457200" lvl="1" indent="0">
              <a:buNone/>
            </a:pPr>
            <a:r>
              <a:rPr lang="en-US" sz="1800" dirty="0"/>
              <a:t>	developmental delay</a:t>
            </a:r>
          </a:p>
          <a:p>
            <a:pPr marL="457200" lvl="1" indent="0">
              <a:buNone/>
            </a:pPr>
            <a:r>
              <a:rPr lang="en-US" sz="1800" dirty="0"/>
              <a:t>	hypotonia </a:t>
            </a:r>
          </a:p>
          <a:p>
            <a:pPr marL="457200" lvl="1" indent="0">
              <a:buNone/>
            </a:pPr>
            <a:r>
              <a:rPr lang="en-US" sz="1800" dirty="0"/>
              <a:t>	seizure</a:t>
            </a:r>
          </a:p>
          <a:p>
            <a:pPr marL="457200" indent="-457200">
              <a:buFont typeface="+mj-lt"/>
              <a:buAutoNum type="arabicPeriod"/>
            </a:pPr>
            <a:r>
              <a:rPr lang="en-US" sz="2000" dirty="0"/>
              <a:t>Enzyme analysis in skin fibroblasts or WBCs can be done for Farber, but is not readily available (Supra-Regional Assay Service, UK)</a:t>
            </a:r>
          </a:p>
          <a:p>
            <a:pPr marL="457200" lvl="1" indent="0">
              <a:buNone/>
            </a:pPr>
            <a:r>
              <a:rPr lang="en-US" sz="1800" dirty="0"/>
              <a:t>	Leukocytes or skin fibroblasts</a:t>
            </a:r>
          </a:p>
          <a:p>
            <a:pPr marL="457200" lvl="1" indent="0">
              <a:buNone/>
            </a:pPr>
            <a:r>
              <a:rPr lang="en-US" sz="1800" dirty="0"/>
              <a:t>	Method: Hydrolysis of </a:t>
            </a:r>
            <a:r>
              <a:rPr lang="en-US" sz="1800" dirty="0" err="1"/>
              <a:t>radiolabelled</a:t>
            </a:r>
            <a:r>
              <a:rPr lang="en-US" sz="1800" dirty="0"/>
              <a:t> ceramide at acid </a:t>
            </a:r>
          </a:p>
          <a:p>
            <a:pPr marL="457200" indent="-457200">
              <a:buFont typeface="+mj-lt"/>
              <a:buAutoNum type="arabicPeriod"/>
            </a:pPr>
            <a:r>
              <a:rPr lang="en-US" sz="2000" dirty="0"/>
              <a:t>Genetic mutation analysis: either Nex-Gen Exome or Sequencing of suspected ASAH1 (concern about </a:t>
            </a:r>
            <a:r>
              <a:rPr lang="en-US" sz="2000" dirty="0" err="1"/>
              <a:t>pseudodeficency</a:t>
            </a:r>
            <a:r>
              <a:rPr lang="en-US" sz="2000" dirty="0"/>
              <a:t> or mutation in region not sequenced)</a:t>
            </a:r>
          </a:p>
          <a:p>
            <a:pPr marL="457200" indent="-457200">
              <a:buFont typeface="+mj-lt"/>
              <a:buAutoNum type="arabicPeriod"/>
            </a:pPr>
            <a:endParaRPr lang="en-US" sz="2000" dirty="0"/>
          </a:p>
        </p:txBody>
      </p:sp>
      <p:sp>
        <p:nvSpPr>
          <p:cNvPr id="8" name="Footer Placeholder 7">
            <a:extLst>
              <a:ext uri="{FF2B5EF4-FFF2-40B4-BE49-F238E27FC236}">
                <a16:creationId xmlns:a16="http://schemas.microsoft.com/office/drawing/2014/main" id="{D8CA0451-9579-67CF-4870-8AB451F30D5C}"/>
              </a:ext>
            </a:extLst>
          </p:cNvPr>
          <p:cNvSpPr>
            <a:spLocks noGrp="1"/>
          </p:cNvSpPr>
          <p:nvPr>
            <p:ph type="ftr" sz="quarter" idx="3"/>
          </p:nvPr>
        </p:nvSpPr>
        <p:spPr/>
        <p:txBody>
          <a:bodyPr/>
          <a:lstStyle/>
          <a:p>
            <a:r>
              <a:rPr lang="en-US" dirty="0"/>
              <a:t>WBC, white blood cell.</a:t>
            </a:r>
          </a:p>
        </p:txBody>
      </p:sp>
    </p:spTree>
    <p:extLst>
      <p:ext uri="{BB962C8B-B14F-4D97-AF65-F5344CB8AC3E}">
        <p14:creationId xmlns:p14="http://schemas.microsoft.com/office/powerpoint/2010/main" val="259911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40FA-EE06-70C4-F1C4-208D72B8479F}"/>
              </a:ext>
            </a:extLst>
          </p:cNvPr>
          <p:cNvSpPr>
            <a:spLocks noGrp="1"/>
          </p:cNvSpPr>
          <p:nvPr>
            <p:ph type="title"/>
          </p:nvPr>
        </p:nvSpPr>
        <p:spPr/>
        <p:txBody>
          <a:bodyPr/>
          <a:lstStyle/>
          <a:p>
            <a:r>
              <a:rPr lang="en-US" dirty="0"/>
              <a:t>Treatment of Lysosomal Storage Disease: Farber </a:t>
            </a:r>
          </a:p>
        </p:txBody>
      </p:sp>
      <p:sp>
        <p:nvSpPr>
          <p:cNvPr id="3" name="Content Placeholder 2">
            <a:extLst>
              <a:ext uri="{FF2B5EF4-FFF2-40B4-BE49-F238E27FC236}">
                <a16:creationId xmlns:a16="http://schemas.microsoft.com/office/drawing/2014/main" id="{39645926-73E2-C9D6-CF1C-81EEEF8795C1}"/>
              </a:ext>
            </a:extLst>
          </p:cNvPr>
          <p:cNvSpPr>
            <a:spLocks noGrp="1"/>
          </p:cNvSpPr>
          <p:nvPr>
            <p:ph idx="1"/>
          </p:nvPr>
        </p:nvSpPr>
        <p:spPr>
          <a:xfrm>
            <a:off x="609600" y="1477907"/>
            <a:ext cx="10744200" cy="1523478"/>
          </a:xfrm>
        </p:spPr>
        <p:txBody>
          <a:bodyPr>
            <a:normAutofit/>
          </a:bodyPr>
          <a:lstStyle/>
          <a:p>
            <a:r>
              <a:rPr lang="en-US" sz="2000" dirty="0"/>
              <a:t>Supportive—anti-inflammatory agents, nutritional support (possible G-tube), pulmonary care, treatment of seizure</a:t>
            </a:r>
          </a:p>
          <a:p>
            <a:r>
              <a:rPr lang="en-US" sz="2000" dirty="0"/>
              <a:t>Specific Enzyme Replacement—</a:t>
            </a:r>
            <a:r>
              <a:rPr lang="en-US" sz="2000" dirty="0" err="1"/>
              <a:t>HSCT</a:t>
            </a:r>
            <a:r>
              <a:rPr lang="en-US" sz="2000" dirty="0"/>
              <a:t>, Enzyme Replacement Therapy—”Cross-Correction”</a:t>
            </a:r>
          </a:p>
          <a:p>
            <a:endParaRPr lang="en-US" sz="2000" dirty="0"/>
          </a:p>
        </p:txBody>
      </p:sp>
      <p:pic>
        <p:nvPicPr>
          <p:cNvPr id="4" name="Picture 2">
            <a:extLst>
              <a:ext uri="{FF2B5EF4-FFF2-40B4-BE49-F238E27FC236}">
                <a16:creationId xmlns:a16="http://schemas.microsoft.com/office/drawing/2014/main" id="{152BEA30-ED52-548D-3976-CD06A0979C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7812" y="3207926"/>
            <a:ext cx="5195093" cy="28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
            <a:extLst>
              <a:ext uri="{FF2B5EF4-FFF2-40B4-BE49-F238E27FC236}">
                <a16:creationId xmlns:a16="http://schemas.microsoft.com/office/drawing/2014/main" id="{3A92BB71-CA64-B52C-17E6-F330B7B6E3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38000"/>
                    </a14:imgEffect>
                    <a14:imgEffect>
                      <a14:brightnessContrast bright="19000" contrast="30000"/>
                    </a14:imgEffect>
                  </a14:imgLayer>
                </a14:imgProps>
              </a:ext>
              <a:ext uri="{28A0092B-C50C-407E-A947-70E740481C1C}">
                <a14:useLocalDpi xmlns:a14="http://schemas.microsoft.com/office/drawing/2010/main" val="0"/>
              </a:ext>
            </a:extLst>
          </a:blip>
          <a:srcRect/>
          <a:stretch/>
        </p:blipFill>
        <p:spPr>
          <a:xfrm>
            <a:off x="1497789" y="3428999"/>
            <a:ext cx="3175264" cy="2571553"/>
          </a:xfrm>
          <a:prstGeom prst="rect">
            <a:avLst/>
          </a:prstGeom>
        </p:spPr>
      </p:pic>
      <p:sp>
        <p:nvSpPr>
          <p:cNvPr id="6" name="Footer Placeholder 5">
            <a:extLst>
              <a:ext uri="{FF2B5EF4-FFF2-40B4-BE49-F238E27FC236}">
                <a16:creationId xmlns:a16="http://schemas.microsoft.com/office/drawing/2014/main" id="{43EDCCC1-6088-F0C9-5187-1947C21364F7}"/>
              </a:ext>
            </a:extLst>
          </p:cNvPr>
          <p:cNvSpPr>
            <a:spLocks noGrp="1"/>
          </p:cNvSpPr>
          <p:nvPr>
            <p:ph type="ftr" sz="quarter" idx="3"/>
          </p:nvPr>
        </p:nvSpPr>
        <p:spPr/>
        <p:txBody>
          <a:bodyPr/>
          <a:lstStyle/>
          <a:p>
            <a:r>
              <a:rPr lang="en-US" dirty="0"/>
              <a:t>G-tube, gastrostomy tube; </a:t>
            </a:r>
            <a:r>
              <a:rPr lang="en-US" dirty="0" err="1"/>
              <a:t>HSCT</a:t>
            </a:r>
            <a:r>
              <a:rPr lang="en-US" dirty="0"/>
              <a:t>, hematopoietic stem cell transplant. </a:t>
            </a:r>
          </a:p>
          <a:p>
            <a:r>
              <a:rPr lang="en-US" dirty="0" err="1"/>
              <a:t>Fratantoni</a:t>
            </a:r>
            <a:r>
              <a:rPr lang="en-US" dirty="0"/>
              <a:t> JC, et al. </a:t>
            </a:r>
            <a:r>
              <a:rPr lang="en-US" i="1" dirty="0"/>
              <a:t>Proc Natl </a:t>
            </a:r>
            <a:r>
              <a:rPr lang="en-US" i="1" dirty="0" err="1"/>
              <a:t>Acad</a:t>
            </a:r>
            <a:r>
              <a:rPr lang="en-US" i="1" dirty="0"/>
              <a:t> Sci. </a:t>
            </a:r>
            <a:r>
              <a:rPr lang="en-US" dirty="0"/>
              <a:t>1969.</a:t>
            </a:r>
          </a:p>
        </p:txBody>
      </p:sp>
    </p:spTree>
    <p:extLst>
      <p:ext uri="{BB962C8B-B14F-4D97-AF65-F5344CB8AC3E}">
        <p14:creationId xmlns:p14="http://schemas.microsoft.com/office/powerpoint/2010/main" val="197724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46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622" y="199505"/>
            <a:ext cx="11582400" cy="1185577"/>
          </a:xfrm>
        </p:spPr>
        <p:txBody>
          <a:bodyPr/>
          <a:lstStyle/>
          <a:p>
            <a:r>
              <a:rPr lang="en-US" dirty="0"/>
              <a:t>Inborn Errors of Metabolism: Farber in the LSD Landscape </a:t>
            </a:r>
          </a:p>
        </p:txBody>
      </p:sp>
      <p:sp>
        <p:nvSpPr>
          <p:cNvPr id="3" name="object 3"/>
          <p:cNvSpPr txBox="1"/>
          <p:nvPr/>
        </p:nvSpPr>
        <p:spPr>
          <a:xfrm>
            <a:off x="1392516" y="2059482"/>
            <a:ext cx="4096412" cy="504625"/>
          </a:xfrm>
          <a:prstGeom prst="rect">
            <a:avLst/>
          </a:prstGeom>
        </p:spPr>
        <p:txBody>
          <a:bodyPr vert="horz" wrap="square" lIns="0" tIns="12065" rIns="0" bIns="0" rtlCol="0">
            <a:spAutoFit/>
          </a:bodyPr>
          <a:lstStyle/>
          <a:p>
            <a:pPr marL="104139" marR="5080" indent="-91440">
              <a:spcBef>
                <a:spcPts val="95"/>
              </a:spcBef>
            </a:pPr>
            <a:r>
              <a:rPr sz="1600" spc="-5" dirty="0">
                <a:cs typeface="Calibri"/>
              </a:rPr>
              <a:t>- </a:t>
            </a:r>
            <a:r>
              <a:rPr sz="1600" b="1" spc="-10" dirty="0">
                <a:cs typeface="Calibri"/>
              </a:rPr>
              <a:t>more</a:t>
            </a:r>
            <a:r>
              <a:rPr sz="1600" b="1" dirty="0">
                <a:cs typeface="Calibri"/>
              </a:rPr>
              <a:t> </a:t>
            </a:r>
            <a:r>
              <a:rPr sz="1600" b="1" spc="-5" dirty="0">
                <a:cs typeface="Calibri"/>
              </a:rPr>
              <a:t>than</a:t>
            </a:r>
            <a:r>
              <a:rPr sz="1600" b="1" dirty="0">
                <a:cs typeface="Calibri"/>
              </a:rPr>
              <a:t> </a:t>
            </a:r>
            <a:r>
              <a:rPr sz="1600" b="1" spc="-10" dirty="0">
                <a:cs typeface="Calibri"/>
              </a:rPr>
              <a:t>500</a:t>
            </a:r>
            <a:r>
              <a:rPr sz="1600" b="1" spc="10" dirty="0">
                <a:cs typeface="Calibri"/>
              </a:rPr>
              <a:t> </a:t>
            </a:r>
            <a:r>
              <a:rPr lang="en-US" sz="1600" b="1" spc="10" dirty="0">
                <a:cs typeface="Calibri"/>
              </a:rPr>
              <a:t>metabolic </a:t>
            </a:r>
            <a:r>
              <a:rPr sz="1600" b="1" spc="-5" dirty="0">
                <a:cs typeface="Calibri"/>
              </a:rPr>
              <a:t>diseases</a:t>
            </a:r>
            <a:br>
              <a:rPr lang="en-US" sz="1600" b="1" spc="-10" dirty="0">
                <a:cs typeface="Calibri"/>
              </a:rPr>
            </a:br>
            <a:r>
              <a:rPr sz="1600" b="1" spc="-10" dirty="0">
                <a:cs typeface="Calibri"/>
              </a:rPr>
              <a:t>(~10</a:t>
            </a:r>
            <a:r>
              <a:rPr sz="1600" b="1" spc="20" dirty="0">
                <a:cs typeface="Calibri"/>
              </a:rPr>
              <a:t> </a:t>
            </a:r>
            <a:r>
              <a:rPr sz="1600" b="1" spc="-5" dirty="0">
                <a:cs typeface="Calibri"/>
              </a:rPr>
              <a:t>%</a:t>
            </a:r>
            <a:r>
              <a:rPr sz="1600" b="1" spc="-10" dirty="0">
                <a:cs typeface="Calibri"/>
              </a:rPr>
              <a:t> </a:t>
            </a:r>
            <a:r>
              <a:rPr sz="1600" b="1" spc="-5" dirty="0">
                <a:cs typeface="Calibri"/>
              </a:rPr>
              <a:t>of </a:t>
            </a:r>
            <a:r>
              <a:rPr sz="1600" b="1" spc="-345" dirty="0">
                <a:cs typeface="Calibri"/>
              </a:rPr>
              <a:t> </a:t>
            </a:r>
            <a:r>
              <a:rPr sz="1600" b="1" spc="-10" dirty="0">
                <a:cs typeface="Calibri"/>
              </a:rPr>
              <a:t>the</a:t>
            </a:r>
            <a:r>
              <a:rPr sz="1600" b="1" dirty="0">
                <a:cs typeface="Calibri"/>
              </a:rPr>
              <a:t> </a:t>
            </a:r>
            <a:r>
              <a:rPr sz="1600" b="1" spc="-5" dirty="0">
                <a:cs typeface="Calibri"/>
              </a:rPr>
              <a:t>known</a:t>
            </a:r>
            <a:r>
              <a:rPr sz="1600" b="1" spc="5" dirty="0">
                <a:cs typeface="Calibri"/>
              </a:rPr>
              <a:t> </a:t>
            </a:r>
            <a:r>
              <a:rPr sz="1600" b="1" spc="-10" dirty="0">
                <a:cs typeface="Calibri"/>
              </a:rPr>
              <a:t>genetic</a:t>
            </a:r>
            <a:r>
              <a:rPr sz="1600" b="1" spc="-5" dirty="0">
                <a:cs typeface="Calibri"/>
              </a:rPr>
              <a:t> diseases)</a:t>
            </a:r>
            <a:endParaRPr lang="en-US" sz="1600" b="1" spc="-5" dirty="0">
              <a:cs typeface="Calibri"/>
            </a:endParaRPr>
          </a:p>
        </p:txBody>
      </p:sp>
      <p:sp>
        <p:nvSpPr>
          <p:cNvPr id="5" name="object 5"/>
          <p:cNvSpPr txBox="1"/>
          <p:nvPr/>
        </p:nvSpPr>
        <p:spPr>
          <a:xfrm>
            <a:off x="1392516" y="3041817"/>
            <a:ext cx="4231652" cy="258404"/>
          </a:xfrm>
          <a:prstGeom prst="rect">
            <a:avLst/>
          </a:prstGeom>
        </p:spPr>
        <p:txBody>
          <a:bodyPr vert="horz" wrap="square" lIns="0" tIns="12065" rIns="0" bIns="0" rtlCol="0">
            <a:spAutoFit/>
          </a:bodyPr>
          <a:lstStyle/>
          <a:p>
            <a:pPr marL="12700">
              <a:spcBef>
                <a:spcPts val="95"/>
              </a:spcBef>
            </a:pPr>
            <a:r>
              <a:rPr lang="en-US" sz="1600" b="1" spc="-15" dirty="0">
                <a:cs typeface="Calibri"/>
              </a:rPr>
              <a:t>- </a:t>
            </a:r>
            <a:r>
              <a:rPr sz="1600" b="1" spc="-15" dirty="0">
                <a:cs typeface="Calibri"/>
              </a:rPr>
              <a:t>vast</a:t>
            </a:r>
            <a:r>
              <a:rPr sz="1600" b="1" dirty="0">
                <a:cs typeface="Calibri"/>
              </a:rPr>
              <a:t> </a:t>
            </a:r>
            <a:r>
              <a:rPr sz="1600" b="1" spc="-10" dirty="0">
                <a:cs typeface="Calibri"/>
              </a:rPr>
              <a:t>majority</a:t>
            </a:r>
            <a:r>
              <a:rPr sz="1600" b="1" spc="5" dirty="0">
                <a:cs typeface="Calibri"/>
              </a:rPr>
              <a:t> </a:t>
            </a:r>
            <a:r>
              <a:rPr sz="1600" b="1" spc="-10" dirty="0">
                <a:cs typeface="Calibri"/>
              </a:rPr>
              <a:t>are</a:t>
            </a:r>
            <a:r>
              <a:rPr sz="1600" b="1" spc="-5" dirty="0">
                <a:cs typeface="Calibri"/>
              </a:rPr>
              <a:t> </a:t>
            </a:r>
            <a:r>
              <a:rPr sz="1600" b="1" spc="-10" dirty="0">
                <a:cs typeface="Calibri"/>
              </a:rPr>
              <a:t>recessive</a:t>
            </a:r>
            <a:r>
              <a:rPr sz="1600" b="1" spc="-5" dirty="0">
                <a:cs typeface="Calibri"/>
              </a:rPr>
              <a:t> conditions</a:t>
            </a:r>
            <a:endParaRPr sz="1600" dirty="0">
              <a:cs typeface="Calibri"/>
            </a:endParaRPr>
          </a:p>
        </p:txBody>
      </p:sp>
      <p:sp>
        <p:nvSpPr>
          <p:cNvPr id="6" name="object 6"/>
          <p:cNvSpPr txBox="1"/>
          <p:nvPr/>
        </p:nvSpPr>
        <p:spPr>
          <a:xfrm>
            <a:off x="1390596" y="3629842"/>
            <a:ext cx="3310904" cy="258404"/>
          </a:xfrm>
          <a:prstGeom prst="rect">
            <a:avLst/>
          </a:prstGeom>
        </p:spPr>
        <p:txBody>
          <a:bodyPr vert="horz" wrap="square" lIns="0" tIns="12065" rIns="0" bIns="0" rtlCol="0">
            <a:spAutoFit/>
          </a:bodyPr>
          <a:lstStyle/>
          <a:p>
            <a:pPr marL="12700">
              <a:spcBef>
                <a:spcPts val="95"/>
              </a:spcBef>
            </a:pPr>
            <a:r>
              <a:rPr sz="1600" spc="-5" dirty="0">
                <a:cs typeface="Calibri"/>
              </a:rPr>
              <a:t>- </a:t>
            </a:r>
            <a:r>
              <a:rPr sz="1600" b="1" spc="-5" dirty="0">
                <a:cs typeface="Calibri"/>
              </a:rPr>
              <a:t>individually</a:t>
            </a:r>
            <a:r>
              <a:rPr sz="1600" b="1" spc="10" dirty="0">
                <a:cs typeface="Calibri"/>
              </a:rPr>
              <a:t> </a:t>
            </a:r>
            <a:r>
              <a:rPr sz="1600" b="1" spc="-20" dirty="0">
                <a:cs typeface="Calibri"/>
              </a:rPr>
              <a:t>rare</a:t>
            </a:r>
            <a:r>
              <a:rPr sz="1600" b="1" spc="5" dirty="0">
                <a:cs typeface="Calibri"/>
              </a:rPr>
              <a:t> </a:t>
            </a:r>
            <a:r>
              <a:rPr sz="1600" b="1" spc="-5" dirty="0">
                <a:cs typeface="Calibri"/>
              </a:rPr>
              <a:t>or</a:t>
            </a:r>
            <a:r>
              <a:rPr sz="1600" b="1" dirty="0">
                <a:cs typeface="Calibri"/>
              </a:rPr>
              <a:t> </a:t>
            </a:r>
            <a:r>
              <a:rPr sz="1600" b="1" spc="-10" dirty="0">
                <a:cs typeface="Calibri"/>
              </a:rPr>
              <a:t>very</a:t>
            </a:r>
            <a:r>
              <a:rPr sz="1600" b="1" spc="5" dirty="0">
                <a:cs typeface="Calibri"/>
              </a:rPr>
              <a:t> </a:t>
            </a:r>
            <a:r>
              <a:rPr sz="1600" b="1" spc="-20" dirty="0">
                <a:cs typeface="Calibri"/>
              </a:rPr>
              <a:t>rare</a:t>
            </a:r>
            <a:endParaRPr sz="1600" dirty="0">
              <a:cs typeface="Calibri"/>
            </a:endParaRPr>
          </a:p>
        </p:txBody>
      </p:sp>
      <p:sp>
        <p:nvSpPr>
          <p:cNvPr id="8" name="object 8"/>
          <p:cNvSpPr txBox="1"/>
          <p:nvPr/>
        </p:nvSpPr>
        <p:spPr>
          <a:xfrm>
            <a:off x="1624264" y="4707668"/>
            <a:ext cx="3077236" cy="259045"/>
          </a:xfrm>
          <a:prstGeom prst="rect">
            <a:avLst/>
          </a:prstGeom>
        </p:spPr>
        <p:txBody>
          <a:bodyPr vert="horz" wrap="square" lIns="0" tIns="12700" rIns="0" bIns="0" rtlCol="0">
            <a:spAutoFit/>
          </a:bodyPr>
          <a:lstStyle/>
          <a:p>
            <a:pPr marL="12700">
              <a:spcBef>
                <a:spcPts val="100"/>
              </a:spcBef>
            </a:pPr>
            <a:r>
              <a:rPr sz="1600" b="1" spc="-5" dirty="0">
                <a:cs typeface="Calibri"/>
              </a:rPr>
              <a:t>LSDs:</a:t>
            </a:r>
            <a:r>
              <a:rPr sz="1600" b="1" spc="5" dirty="0">
                <a:cs typeface="Calibri"/>
              </a:rPr>
              <a:t> </a:t>
            </a:r>
            <a:r>
              <a:rPr lang="en-US" sz="1600" b="1" spc="5" dirty="0">
                <a:cs typeface="Calibri"/>
              </a:rPr>
              <a:t>20</a:t>
            </a:r>
            <a:r>
              <a:rPr sz="1600" b="1" dirty="0">
                <a:cs typeface="Calibri"/>
              </a:rPr>
              <a:t>:</a:t>
            </a:r>
            <a:r>
              <a:rPr sz="1600" b="1" spc="5" dirty="0">
                <a:cs typeface="Calibri"/>
              </a:rPr>
              <a:t> </a:t>
            </a:r>
            <a:r>
              <a:rPr lang="en-US" sz="1600" b="1" spc="5" dirty="0">
                <a:cs typeface="Calibri"/>
              </a:rPr>
              <a:t>100,000 </a:t>
            </a:r>
            <a:r>
              <a:rPr sz="1600" b="1" spc="-5" dirty="0">
                <a:cs typeface="Calibri"/>
              </a:rPr>
              <a:t>live</a:t>
            </a:r>
            <a:r>
              <a:rPr sz="1600" b="1" spc="-15" dirty="0">
                <a:cs typeface="Calibri"/>
              </a:rPr>
              <a:t> </a:t>
            </a:r>
            <a:r>
              <a:rPr sz="1600" b="1" spc="-5" dirty="0">
                <a:cs typeface="Calibri"/>
              </a:rPr>
              <a:t>births</a:t>
            </a:r>
            <a:endParaRPr sz="1600" b="1" dirty="0">
              <a:cs typeface="Calibri"/>
            </a:endParaRPr>
          </a:p>
        </p:txBody>
      </p:sp>
      <p:pic>
        <p:nvPicPr>
          <p:cNvPr id="9" name="object 9"/>
          <p:cNvPicPr/>
          <p:nvPr/>
        </p:nvPicPr>
        <p:blipFill>
          <a:blip r:embed="rId2" cstate="print"/>
          <a:stretch>
            <a:fillRect/>
          </a:stretch>
        </p:blipFill>
        <p:spPr>
          <a:xfrm>
            <a:off x="5706575" y="1841219"/>
            <a:ext cx="5093208" cy="998301"/>
          </a:xfrm>
          <a:prstGeom prst="rect">
            <a:avLst/>
          </a:prstGeom>
        </p:spPr>
      </p:pic>
      <p:sp>
        <p:nvSpPr>
          <p:cNvPr id="10" name="object 10"/>
          <p:cNvSpPr txBox="1"/>
          <p:nvPr/>
        </p:nvSpPr>
        <p:spPr>
          <a:xfrm>
            <a:off x="6669235" y="2053857"/>
            <a:ext cx="3336491" cy="443070"/>
          </a:xfrm>
          <a:prstGeom prst="rect">
            <a:avLst/>
          </a:prstGeom>
        </p:spPr>
        <p:txBody>
          <a:bodyPr vert="horz" wrap="square" lIns="0" tIns="12065" rIns="0" bIns="0" rtlCol="0">
            <a:spAutoFit/>
          </a:bodyPr>
          <a:lstStyle/>
          <a:p>
            <a:pPr marL="12700">
              <a:spcBef>
                <a:spcPts val="95"/>
              </a:spcBef>
            </a:pPr>
            <a:r>
              <a:rPr sz="2800" spc="-10" dirty="0">
                <a:latin typeface="Calibri"/>
                <a:cs typeface="Calibri"/>
              </a:rPr>
              <a:t>5</a:t>
            </a:r>
            <a:r>
              <a:rPr lang="en-US" sz="2800" spc="-10" dirty="0">
                <a:latin typeface="Calibri"/>
                <a:cs typeface="Calibri"/>
              </a:rPr>
              <a:t>,</a:t>
            </a:r>
            <a:r>
              <a:rPr sz="2800" spc="-10" dirty="0">
                <a:latin typeface="Calibri"/>
                <a:cs typeface="Calibri"/>
              </a:rPr>
              <a:t>000 genetic</a:t>
            </a:r>
            <a:r>
              <a:rPr sz="2800" spc="-25" dirty="0">
                <a:latin typeface="Calibri"/>
                <a:cs typeface="Calibri"/>
              </a:rPr>
              <a:t> </a:t>
            </a:r>
            <a:r>
              <a:rPr sz="2800" spc="-10" dirty="0">
                <a:latin typeface="Calibri"/>
                <a:cs typeface="Calibri"/>
              </a:rPr>
              <a:t>diseases</a:t>
            </a:r>
            <a:endParaRPr sz="2800" dirty="0">
              <a:latin typeface="Calibri"/>
              <a:cs typeface="Calibri"/>
            </a:endParaRPr>
          </a:p>
        </p:txBody>
      </p:sp>
      <p:pic>
        <p:nvPicPr>
          <p:cNvPr id="11" name="object 11"/>
          <p:cNvPicPr/>
          <p:nvPr/>
        </p:nvPicPr>
        <p:blipFill>
          <a:blip r:embed="rId3" cstate="print"/>
          <a:stretch>
            <a:fillRect/>
          </a:stretch>
        </p:blipFill>
        <p:spPr>
          <a:xfrm>
            <a:off x="6319224" y="2764803"/>
            <a:ext cx="3867911" cy="1024127"/>
          </a:xfrm>
          <a:prstGeom prst="rect">
            <a:avLst/>
          </a:prstGeom>
        </p:spPr>
      </p:pic>
      <p:sp>
        <p:nvSpPr>
          <p:cNvPr id="12" name="object 12"/>
          <p:cNvSpPr txBox="1"/>
          <p:nvPr/>
        </p:nvSpPr>
        <p:spPr>
          <a:xfrm>
            <a:off x="7507434" y="2921522"/>
            <a:ext cx="1493520" cy="611505"/>
          </a:xfrm>
          <a:prstGeom prst="rect">
            <a:avLst/>
          </a:prstGeom>
        </p:spPr>
        <p:txBody>
          <a:bodyPr vert="horz" wrap="square" lIns="0" tIns="42545" rIns="0" bIns="0" rtlCol="0">
            <a:spAutoFit/>
          </a:bodyPr>
          <a:lstStyle/>
          <a:p>
            <a:pPr marL="268605" marR="5080" indent="-256540">
              <a:lnSpc>
                <a:spcPts val="2210"/>
              </a:lnSpc>
              <a:spcBef>
                <a:spcPts val="335"/>
              </a:spcBef>
            </a:pPr>
            <a:r>
              <a:rPr sz="2000" dirty="0">
                <a:latin typeface="Calibri"/>
                <a:cs typeface="Calibri"/>
              </a:rPr>
              <a:t>500</a:t>
            </a:r>
            <a:r>
              <a:rPr sz="2000" spc="-90" dirty="0">
                <a:latin typeface="Calibri"/>
                <a:cs typeface="Calibri"/>
              </a:rPr>
              <a:t> </a:t>
            </a:r>
            <a:r>
              <a:rPr sz="2000" spc="-5" dirty="0">
                <a:latin typeface="Calibri"/>
                <a:cs typeface="Calibri"/>
              </a:rPr>
              <a:t>metabolic </a:t>
            </a:r>
            <a:r>
              <a:rPr sz="2000" spc="-434" dirty="0">
                <a:latin typeface="Calibri"/>
                <a:cs typeface="Calibri"/>
              </a:rPr>
              <a:t> </a:t>
            </a:r>
            <a:r>
              <a:rPr sz="2000" spc="-10" dirty="0">
                <a:latin typeface="Calibri"/>
                <a:cs typeface="Calibri"/>
              </a:rPr>
              <a:t>disorders</a:t>
            </a:r>
            <a:endParaRPr sz="2000" dirty="0">
              <a:latin typeface="Calibri"/>
              <a:cs typeface="Calibri"/>
            </a:endParaRPr>
          </a:p>
        </p:txBody>
      </p:sp>
      <p:pic>
        <p:nvPicPr>
          <p:cNvPr id="13" name="object 13"/>
          <p:cNvPicPr/>
          <p:nvPr/>
        </p:nvPicPr>
        <p:blipFill>
          <a:blip r:embed="rId4" cstate="print"/>
          <a:stretch>
            <a:fillRect/>
          </a:stretch>
        </p:blipFill>
        <p:spPr>
          <a:xfrm>
            <a:off x="6948634" y="3700539"/>
            <a:ext cx="2609088" cy="1024127"/>
          </a:xfrm>
          <a:prstGeom prst="rect">
            <a:avLst/>
          </a:prstGeom>
        </p:spPr>
      </p:pic>
      <p:sp>
        <p:nvSpPr>
          <p:cNvPr id="14" name="object 14"/>
          <p:cNvSpPr txBox="1"/>
          <p:nvPr/>
        </p:nvSpPr>
        <p:spPr>
          <a:xfrm>
            <a:off x="7928314" y="4017276"/>
            <a:ext cx="650875" cy="299720"/>
          </a:xfrm>
          <a:prstGeom prst="rect">
            <a:avLst/>
          </a:prstGeom>
        </p:spPr>
        <p:txBody>
          <a:bodyPr vert="horz" wrap="square" lIns="0" tIns="12700" rIns="0" bIns="0" rtlCol="0">
            <a:spAutoFit/>
          </a:bodyPr>
          <a:lstStyle/>
          <a:p>
            <a:pPr marL="12700">
              <a:spcBef>
                <a:spcPts val="100"/>
              </a:spcBef>
            </a:pPr>
            <a:r>
              <a:rPr dirty="0">
                <a:latin typeface="Calibri"/>
                <a:cs typeface="Calibri"/>
              </a:rPr>
              <a:t>50</a:t>
            </a:r>
            <a:r>
              <a:rPr spc="-80" dirty="0">
                <a:latin typeface="Calibri"/>
                <a:cs typeface="Calibri"/>
              </a:rPr>
              <a:t> </a:t>
            </a:r>
            <a:r>
              <a:rPr spc="-5" dirty="0">
                <a:latin typeface="Calibri"/>
                <a:cs typeface="Calibri"/>
              </a:rPr>
              <a:t>LSD</a:t>
            </a:r>
            <a:endParaRPr>
              <a:latin typeface="Calibri"/>
              <a:cs typeface="Calibri"/>
            </a:endParaRPr>
          </a:p>
        </p:txBody>
      </p:sp>
      <p:pic>
        <p:nvPicPr>
          <p:cNvPr id="15" name="object 15"/>
          <p:cNvPicPr/>
          <p:nvPr/>
        </p:nvPicPr>
        <p:blipFill>
          <a:blip r:embed="rId5" cstate="print"/>
          <a:stretch>
            <a:fillRect/>
          </a:stretch>
        </p:blipFill>
        <p:spPr>
          <a:xfrm>
            <a:off x="7579570" y="4636276"/>
            <a:ext cx="1347216" cy="1024127"/>
          </a:xfrm>
          <a:prstGeom prst="rect">
            <a:avLst/>
          </a:prstGeom>
        </p:spPr>
      </p:pic>
      <p:sp>
        <p:nvSpPr>
          <p:cNvPr id="16" name="object 16"/>
          <p:cNvSpPr txBox="1"/>
          <p:nvPr/>
        </p:nvSpPr>
        <p:spPr>
          <a:xfrm>
            <a:off x="7386450" y="4998469"/>
            <a:ext cx="2385477" cy="289823"/>
          </a:xfrm>
          <a:prstGeom prst="rect">
            <a:avLst/>
          </a:prstGeom>
        </p:spPr>
        <p:txBody>
          <a:bodyPr vert="horz" wrap="square" lIns="0" tIns="12700" rIns="0" bIns="0" rtlCol="0">
            <a:spAutoFit/>
          </a:bodyPr>
          <a:lstStyle/>
          <a:p>
            <a:pPr marL="12700">
              <a:spcBef>
                <a:spcPts val="100"/>
              </a:spcBef>
            </a:pPr>
            <a:endParaRPr dirty="0">
              <a:latin typeface="Calibri"/>
              <a:cs typeface="Calibri"/>
            </a:endParaRPr>
          </a:p>
        </p:txBody>
      </p:sp>
      <p:grpSp>
        <p:nvGrpSpPr>
          <p:cNvPr id="21" name="object 21"/>
          <p:cNvGrpSpPr/>
          <p:nvPr/>
        </p:nvGrpSpPr>
        <p:grpSpPr>
          <a:xfrm rot="156407">
            <a:off x="4458419" y="4104942"/>
            <a:ext cx="2930652" cy="855344"/>
            <a:chOff x="2566416" y="4285488"/>
            <a:chExt cx="2644140" cy="855344"/>
          </a:xfrm>
        </p:grpSpPr>
        <p:pic>
          <p:nvPicPr>
            <p:cNvPr id="22" name="object 22"/>
            <p:cNvPicPr/>
            <p:nvPr/>
          </p:nvPicPr>
          <p:blipFill>
            <a:blip r:embed="rId6" cstate="print"/>
            <a:stretch>
              <a:fillRect/>
            </a:stretch>
          </p:blipFill>
          <p:spPr>
            <a:xfrm>
              <a:off x="2566416" y="4285488"/>
              <a:ext cx="2644139" cy="854963"/>
            </a:xfrm>
            <a:prstGeom prst="rect">
              <a:avLst/>
            </a:prstGeom>
          </p:spPr>
        </p:pic>
        <p:sp>
          <p:nvSpPr>
            <p:cNvPr id="23" name="object 23"/>
            <p:cNvSpPr/>
            <p:nvPr/>
          </p:nvSpPr>
          <p:spPr>
            <a:xfrm>
              <a:off x="2609596" y="4391533"/>
              <a:ext cx="2444115" cy="687070"/>
            </a:xfrm>
            <a:custGeom>
              <a:avLst/>
              <a:gdLst/>
              <a:ahLst/>
              <a:cxnLst/>
              <a:rect l="l" t="t" r="r" b="b"/>
              <a:pathLst>
                <a:path w="2444115" h="687070">
                  <a:moveTo>
                    <a:pt x="2369221" y="38093"/>
                  </a:moveTo>
                  <a:lnTo>
                    <a:pt x="0" y="661416"/>
                  </a:lnTo>
                  <a:lnTo>
                    <a:pt x="6604" y="686562"/>
                  </a:lnTo>
                  <a:lnTo>
                    <a:pt x="2375780" y="63127"/>
                  </a:lnTo>
                  <a:lnTo>
                    <a:pt x="2393930" y="44977"/>
                  </a:lnTo>
                  <a:lnTo>
                    <a:pt x="2369221" y="38093"/>
                  </a:lnTo>
                  <a:close/>
                </a:path>
                <a:path w="2444115" h="687070">
                  <a:moveTo>
                    <a:pt x="2422085" y="25908"/>
                  </a:moveTo>
                  <a:lnTo>
                    <a:pt x="2415540" y="25908"/>
                  </a:lnTo>
                  <a:lnTo>
                    <a:pt x="2422144" y="50927"/>
                  </a:lnTo>
                  <a:lnTo>
                    <a:pt x="2375780" y="63127"/>
                  </a:lnTo>
                  <a:lnTo>
                    <a:pt x="2340991" y="97917"/>
                  </a:lnTo>
                  <a:lnTo>
                    <a:pt x="2340991" y="106172"/>
                  </a:lnTo>
                  <a:lnTo>
                    <a:pt x="2346071" y="111125"/>
                  </a:lnTo>
                  <a:lnTo>
                    <a:pt x="2351024" y="116205"/>
                  </a:lnTo>
                  <a:lnTo>
                    <a:pt x="2359279" y="116205"/>
                  </a:lnTo>
                  <a:lnTo>
                    <a:pt x="2443607" y="31877"/>
                  </a:lnTo>
                  <a:lnTo>
                    <a:pt x="2422085" y="25908"/>
                  </a:lnTo>
                  <a:close/>
                </a:path>
                <a:path w="2444115" h="687070">
                  <a:moveTo>
                    <a:pt x="2393930" y="44977"/>
                  </a:moveTo>
                  <a:lnTo>
                    <a:pt x="2375780" y="63127"/>
                  </a:lnTo>
                  <a:lnTo>
                    <a:pt x="2422144" y="50927"/>
                  </a:lnTo>
                  <a:lnTo>
                    <a:pt x="2415286" y="50927"/>
                  </a:lnTo>
                  <a:lnTo>
                    <a:pt x="2393930" y="44977"/>
                  </a:lnTo>
                  <a:close/>
                </a:path>
                <a:path w="2444115" h="687070">
                  <a:moveTo>
                    <a:pt x="2409698" y="29210"/>
                  </a:moveTo>
                  <a:lnTo>
                    <a:pt x="2393930" y="44977"/>
                  </a:lnTo>
                  <a:lnTo>
                    <a:pt x="2415286" y="50927"/>
                  </a:lnTo>
                  <a:lnTo>
                    <a:pt x="2409698" y="29210"/>
                  </a:lnTo>
                  <a:close/>
                </a:path>
                <a:path w="2444115" h="687070">
                  <a:moveTo>
                    <a:pt x="2416411" y="29210"/>
                  </a:moveTo>
                  <a:lnTo>
                    <a:pt x="2409698" y="29210"/>
                  </a:lnTo>
                  <a:lnTo>
                    <a:pt x="2415286" y="50927"/>
                  </a:lnTo>
                  <a:lnTo>
                    <a:pt x="2422144" y="50927"/>
                  </a:lnTo>
                  <a:lnTo>
                    <a:pt x="2416411" y="29210"/>
                  </a:lnTo>
                  <a:close/>
                </a:path>
                <a:path w="2444115" h="687070">
                  <a:moveTo>
                    <a:pt x="2415540" y="25908"/>
                  </a:moveTo>
                  <a:lnTo>
                    <a:pt x="2369221" y="38093"/>
                  </a:lnTo>
                  <a:lnTo>
                    <a:pt x="2393930" y="44977"/>
                  </a:lnTo>
                  <a:lnTo>
                    <a:pt x="2409698" y="29210"/>
                  </a:lnTo>
                  <a:lnTo>
                    <a:pt x="2416411" y="29210"/>
                  </a:lnTo>
                  <a:lnTo>
                    <a:pt x="2415540" y="25908"/>
                  </a:lnTo>
                  <a:close/>
                </a:path>
                <a:path w="2444115" h="687070">
                  <a:moveTo>
                    <a:pt x="2328672" y="0"/>
                  </a:moveTo>
                  <a:lnTo>
                    <a:pt x="2321560" y="3937"/>
                  </a:lnTo>
                  <a:lnTo>
                    <a:pt x="2319655" y="10922"/>
                  </a:lnTo>
                  <a:lnTo>
                    <a:pt x="2317750" y="17780"/>
                  </a:lnTo>
                  <a:lnTo>
                    <a:pt x="2321687" y="24892"/>
                  </a:lnTo>
                  <a:lnTo>
                    <a:pt x="2369221" y="38093"/>
                  </a:lnTo>
                  <a:lnTo>
                    <a:pt x="2415540" y="25908"/>
                  </a:lnTo>
                  <a:lnTo>
                    <a:pt x="2422085" y="25908"/>
                  </a:lnTo>
                  <a:lnTo>
                    <a:pt x="2328672" y="0"/>
                  </a:lnTo>
                  <a:close/>
                </a:path>
              </a:pathLst>
            </a:custGeom>
            <a:solidFill>
              <a:srgbClr val="FF6600"/>
            </a:solidFill>
          </p:spPr>
          <p:txBody>
            <a:bodyPr wrap="square" lIns="0" tIns="0" rIns="0" bIns="0" rtlCol="0"/>
            <a:lstStyle/>
            <a:p>
              <a:endParaRPr dirty="0"/>
            </a:p>
          </p:txBody>
        </p:sp>
      </p:grpSp>
      <p:grpSp>
        <p:nvGrpSpPr>
          <p:cNvPr id="24" name="object 24"/>
          <p:cNvGrpSpPr/>
          <p:nvPr/>
        </p:nvGrpSpPr>
        <p:grpSpPr>
          <a:xfrm>
            <a:off x="4459046" y="5137220"/>
            <a:ext cx="3469267" cy="180340"/>
            <a:chOff x="2849874" y="5271994"/>
            <a:chExt cx="2376170" cy="180340"/>
          </a:xfrm>
        </p:grpSpPr>
        <p:pic>
          <p:nvPicPr>
            <p:cNvPr id="25" name="object 25"/>
            <p:cNvPicPr/>
            <p:nvPr/>
          </p:nvPicPr>
          <p:blipFill>
            <a:blip r:embed="rId7" cstate="print"/>
            <a:stretch>
              <a:fillRect/>
            </a:stretch>
          </p:blipFill>
          <p:spPr>
            <a:xfrm>
              <a:off x="2849874" y="5271994"/>
              <a:ext cx="2375999" cy="180267"/>
            </a:xfrm>
            <a:prstGeom prst="rect">
              <a:avLst/>
            </a:prstGeom>
          </p:spPr>
        </p:pic>
        <p:sp>
          <p:nvSpPr>
            <p:cNvPr id="26" name="object 26"/>
            <p:cNvSpPr/>
            <p:nvPr/>
          </p:nvSpPr>
          <p:spPr>
            <a:xfrm>
              <a:off x="2883916" y="5279643"/>
              <a:ext cx="2312670" cy="120650"/>
            </a:xfrm>
            <a:custGeom>
              <a:avLst/>
              <a:gdLst/>
              <a:ahLst/>
              <a:cxnLst/>
              <a:rect l="l" t="t" r="r" b="b"/>
              <a:pathLst>
                <a:path w="2312670" h="120650">
                  <a:moveTo>
                    <a:pt x="2289897" y="45719"/>
                  </a:moveTo>
                  <a:lnTo>
                    <a:pt x="2286254" y="45719"/>
                  </a:lnTo>
                  <a:lnTo>
                    <a:pt x="2286761" y="71627"/>
                  </a:lnTo>
                  <a:lnTo>
                    <a:pt x="2238789" y="72515"/>
                  </a:lnTo>
                  <a:lnTo>
                    <a:pt x="2196719" y="98043"/>
                  </a:lnTo>
                  <a:lnTo>
                    <a:pt x="2194813" y="106044"/>
                  </a:lnTo>
                  <a:lnTo>
                    <a:pt x="2198497" y="112140"/>
                  </a:lnTo>
                  <a:lnTo>
                    <a:pt x="2202307" y="118236"/>
                  </a:lnTo>
                  <a:lnTo>
                    <a:pt x="2210181" y="120141"/>
                  </a:lnTo>
                  <a:lnTo>
                    <a:pt x="2312161" y="58165"/>
                  </a:lnTo>
                  <a:lnTo>
                    <a:pt x="2289897" y="45719"/>
                  </a:lnTo>
                  <a:close/>
                </a:path>
                <a:path w="2312670" h="120650">
                  <a:moveTo>
                    <a:pt x="2238347" y="46606"/>
                  </a:moveTo>
                  <a:lnTo>
                    <a:pt x="0" y="88010"/>
                  </a:lnTo>
                  <a:lnTo>
                    <a:pt x="507" y="113918"/>
                  </a:lnTo>
                  <a:lnTo>
                    <a:pt x="2238789" y="72515"/>
                  </a:lnTo>
                  <a:lnTo>
                    <a:pt x="2260793" y="59152"/>
                  </a:lnTo>
                  <a:lnTo>
                    <a:pt x="2238347" y="46606"/>
                  </a:lnTo>
                  <a:close/>
                </a:path>
                <a:path w="2312670" h="120650">
                  <a:moveTo>
                    <a:pt x="2260793" y="59152"/>
                  </a:moveTo>
                  <a:lnTo>
                    <a:pt x="2238789" y="72515"/>
                  </a:lnTo>
                  <a:lnTo>
                    <a:pt x="2286761" y="71627"/>
                  </a:lnTo>
                  <a:lnTo>
                    <a:pt x="2286729" y="69976"/>
                  </a:lnTo>
                  <a:lnTo>
                    <a:pt x="2280158" y="69976"/>
                  </a:lnTo>
                  <a:lnTo>
                    <a:pt x="2260793" y="59152"/>
                  </a:lnTo>
                  <a:close/>
                </a:path>
                <a:path w="2312670" h="120650">
                  <a:moveTo>
                    <a:pt x="2279776" y="47624"/>
                  </a:moveTo>
                  <a:lnTo>
                    <a:pt x="2260793" y="59152"/>
                  </a:lnTo>
                  <a:lnTo>
                    <a:pt x="2280158" y="69976"/>
                  </a:lnTo>
                  <a:lnTo>
                    <a:pt x="2279776" y="47624"/>
                  </a:lnTo>
                  <a:close/>
                </a:path>
                <a:path w="2312670" h="120650">
                  <a:moveTo>
                    <a:pt x="2286291" y="47624"/>
                  </a:moveTo>
                  <a:lnTo>
                    <a:pt x="2279776" y="47624"/>
                  </a:lnTo>
                  <a:lnTo>
                    <a:pt x="2280158" y="69976"/>
                  </a:lnTo>
                  <a:lnTo>
                    <a:pt x="2286729" y="69976"/>
                  </a:lnTo>
                  <a:lnTo>
                    <a:pt x="2286291" y="47624"/>
                  </a:lnTo>
                  <a:close/>
                </a:path>
                <a:path w="2312670" h="120650">
                  <a:moveTo>
                    <a:pt x="2286254" y="45719"/>
                  </a:moveTo>
                  <a:lnTo>
                    <a:pt x="2238347" y="46606"/>
                  </a:lnTo>
                  <a:lnTo>
                    <a:pt x="2260793" y="59152"/>
                  </a:lnTo>
                  <a:lnTo>
                    <a:pt x="2279776" y="47624"/>
                  </a:lnTo>
                  <a:lnTo>
                    <a:pt x="2286291" y="47624"/>
                  </a:lnTo>
                  <a:lnTo>
                    <a:pt x="2286254" y="45719"/>
                  </a:lnTo>
                  <a:close/>
                </a:path>
                <a:path w="2312670" h="120650">
                  <a:moveTo>
                    <a:pt x="2208022" y="0"/>
                  </a:moveTo>
                  <a:lnTo>
                    <a:pt x="2200147" y="2158"/>
                  </a:lnTo>
                  <a:lnTo>
                    <a:pt x="2196592" y="8381"/>
                  </a:lnTo>
                  <a:lnTo>
                    <a:pt x="2193162" y="14731"/>
                  </a:lnTo>
                  <a:lnTo>
                    <a:pt x="2195322" y="22605"/>
                  </a:lnTo>
                  <a:lnTo>
                    <a:pt x="2238347" y="46606"/>
                  </a:lnTo>
                  <a:lnTo>
                    <a:pt x="2286254" y="45719"/>
                  </a:lnTo>
                  <a:lnTo>
                    <a:pt x="2289897" y="45719"/>
                  </a:lnTo>
                  <a:lnTo>
                    <a:pt x="2208022" y="0"/>
                  </a:lnTo>
                  <a:close/>
                </a:path>
              </a:pathLst>
            </a:custGeom>
            <a:solidFill>
              <a:srgbClr val="FF6600"/>
            </a:solidFill>
          </p:spPr>
          <p:txBody>
            <a:bodyPr wrap="square" lIns="0" tIns="0" rIns="0" bIns="0" rtlCol="0"/>
            <a:lstStyle/>
            <a:p>
              <a:endParaRPr/>
            </a:p>
          </p:txBody>
        </p:sp>
      </p:grpSp>
      <p:sp>
        <p:nvSpPr>
          <p:cNvPr id="18" name="TextBox 17">
            <a:extLst>
              <a:ext uri="{FF2B5EF4-FFF2-40B4-BE49-F238E27FC236}">
                <a16:creationId xmlns:a16="http://schemas.microsoft.com/office/drawing/2014/main" id="{EF5D2F18-91E4-490F-A6B3-36251E4EFC97}"/>
              </a:ext>
            </a:extLst>
          </p:cNvPr>
          <p:cNvSpPr txBox="1"/>
          <p:nvPr/>
        </p:nvSpPr>
        <p:spPr>
          <a:xfrm>
            <a:off x="1544036" y="5081674"/>
            <a:ext cx="3944892" cy="584775"/>
          </a:xfrm>
          <a:prstGeom prst="rect">
            <a:avLst/>
          </a:prstGeom>
          <a:noFill/>
        </p:spPr>
        <p:txBody>
          <a:bodyPr wrap="square" rtlCol="0">
            <a:spAutoFit/>
          </a:bodyPr>
          <a:lstStyle/>
          <a:p>
            <a:r>
              <a:rPr lang="en-US" sz="1600" b="1" dirty="0"/>
              <a:t>Sphingolipidoses:	1: 10,000</a:t>
            </a:r>
          </a:p>
          <a:p>
            <a:r>
              <a:rPr lang="en-US" sz="1600" b="1" dirty="0"/>
              <a:t>Farber disease:	1:1,000,000</a:t>
            </a:r>
          </a:p>
        </p:txBody>
      </p:sp>
      <p:sp>
        <p:nvSpPr>
          <p:cNvPr id="4" name="TextBox 3">
            <a:extLst>
              <a:ext uri="{FF2B5EF4-FFF2-40B4-BE49-F238E27FC236}">
                <a16:creationId xmlns:a16="http://schemas.microsoft.com/office/drawing/2014/main" id="{E71DC106-189A-4703-8A6E-69DD80F7BE67}"/>
              </a:ext>
            </a:extLst>
          </p:cNvPr>
          <p:cNvSpPr txBox="1"/>
          <p:nvPr/>
        </p:nvSpPr>
        <p:spPr>
          <a:xfrm>
            <a:off x="7780025" y="4795010"/>
            <a:ext cx="1072640" cy="307777"/>
          </a:xfrm>
          <a:prstGeom prst="rect">
            <a:avLst/>
          </a:prstGeom>
          <a:noFill/>
        </p:spPr>
        <p:txBody>
          <a:bodyPr wrap="square" rtlCol="0">
            <a:spAutoFit/>
          </a:bodyPr>
          <a:lstStyle/>
          <a:p>
            <a:r>
              <a:rPr lang="en-US" sz="1400" dirty="0"/>
              <a:t> 10 SLD</a:t>
            </a:r>
          </a:p>
        </p:txBody>
      </p:sp>
      <p:sp>
        <p:nvSpPr>
          <p:cNvPr id="19" name="Footer Placeholder 18">
            <a:extLst>
              <a:ext uri="{FF2B5EF4-FFF2-40B4-BE49-F238E27FC236}">
                <a16:creationId xmlns:a16="http://schemas.microsoft.com/office/drawing/2014/main" id="{1FAC980F-7424-B2F2-FC12-C26D0C1005A8}"/>
              </a:ext>
            </a:extLst>
          </p:cNvPr>
          <p:cNvSpPr>
            <a:spLocks noGrp="1"/>
          </p:cNvSpPr>
          <p:nvPr>
            <p:ph type="ftr" sz="quarter" idx="3"/>
          </p:nvPr>
        </p:nvSpPr>
        <p:spPr/>
        <p:txBody>
          <a:bodyPr/>
          <a:lstStyle/>
          <a:p>
            <a:r>
              <a:rPr lang="en-US" dirty="0"/>
              <a:t>LSD, lysosomal storage disorder; </a:t>
            </a:r>
            <a:r>
              <a:rPr lang="en-US" dirty="0" err="1"/>
              <a:t>SLD</a:t>
            </a:r>
            <a:r>
              <a:rPr lang="en-US" dirty="0"/>
              <a:t>, sphingolipidoses. </a:t>
            </a:r>
          </a:p>
        </p:txBody>
      </p:sp>
    </p:spTree>
    <p:extLst>
      <p:ext uri="{BB962C8B-B14F-4D97-AF65-F5344CB8AC3E}">
        <p14:creationId xmlns:p14="http://schemas.microsoft.com/office/powerpoint/2010/main" val="170133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1ADDD-5D12-4D70-81D8-D6D19D813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025" y="1200907"/>
            <a:ext cx="6143647" cy="4606142"/>
          </a:xfrm>
          <a:prstGeom prst="rect">
            <a:avLst/>
          </a:prstGeom>
        </p:spPr>
      </p:pic>
      <p:sp>
        <p:nvSpPr>
          <p:cNvPr id="6" name="Title 5">
            <a:extLst>
              <a:ext uri="{FF2B5EF4-FFF2-40B4-BE49-F238E27FC236}">
                <a16:creationId xmlns:a16="http://schemas.microsoft.com/office/drawing/2014/main" id="{A88A2DD8-140C-C3C6-129B-8EBC3B5FBA30}"/>
              </a:ext>
            </a:extLst>
          </p:cNvPr>
          <p:cNvSpPr>
            <a:spLocks noGrp="1"/>
          </p:cNvSpPr>
          <p:nvPr>
            <p:ph type="title"/>
          </p:nvPr>
        </p:nvSpPr>
        <p:spPr/>
        <p:txBody>
          <a:bodyPr/>
          <a:lstStyle/>
          <a:p>
            <a:r>
              <a:rPr lang="en-US" dirty="0"/>
              <a:t>Lysosomal Biology</a:t>
            </a:r>
          </a:p>
        </p:txBody>
      </p:sp>
      <p:sp>
        <p:nvSpPr>
          <p:cNvPr id="7" name="Content Placeholder 6">
            <a:extLst>
              <a:ext uri="{FF2B5EF4-FFF2-40B4-BE49-F238E27FC236}">
                <a16:creationId xmlns:a16="http://schemas.microsoft.com/office/drawing/2014/main" id="{6E1B2B66-2798-B1E3-2220-2A05CD8F9AC9}"/>
              </a:ext>
            </a:extLst>
          </p:cNvPr>
          <p:cNvSpPr>
            <a:spLocks noGrp="1"/>
          </p:cNvSpPr>
          <p:nvPr>
            <p:ph idx="1"/>
          </p:nvPr>
        </p:nvSpPr>
        <p:spPr>
          <a:xfrm>
            <a:off x="609600" y="1477906"/>
            <a:ext cx="4654425" cy="4950322"/>
          </a:xfrm>
        </p:spPr>
        <p:txBody>
          <a:bodyPr>
            <a:normAutofit fontScale="92500"/>
          </a:bodyPr>
          <a:lstStyle/>
          <a:p>
            <a:r>
              <a:rPr lang="en-US" dirty="0"/>
              <a:t>Discovered by C. de Duve, 1950s, Nobel Prize</a:t>
            </a:r>
          </a:p>
          <a:p>
            <a:r>
              <a:rPr lang="en-US" dirty="0"/>
              <a:t>Membrane bound collection of more than 60 acid hydrolases</a:t>
            </a:r>
          </a:p>
          <a:p>
            <a:r>
              <a:rPr lang="en-US" dirty="0"/>
              <a:t>Digestion site for macromolecules</a:t>
            </a:r>
          </a:p>
          <a:p>
            <a:r>
              <a:rPr lang="en-US" dirty="0"/>
              <a:t>Now recognized for much more complex functions</a:t>
            </a:r>
          </a:p>
          <a:p>
            <a:pPr lvl="1"/>
            <a:r>
              <a:rPr lang="en-US" dirty="0"/>
              <a:t>Metabolic signaling</a:t>
            </a:r>
          </a:p>
          <a:p>
            <a:pPr lvl="1"/>
            <a:r>
              <a:rPr lang="en-US" dirty="0"/>
              <a:t>Gene regulation</a:t>
            </a:r>
          </a:p>
          <a:p>
            <a:pPr lvl="1"/>
            <a:r>
              <a:rPr lang="en-US" dirty="0"/>
              <a:t>Immunity</a:t>
            </a:r>
          </a:p>
          <a:p>
            <a:pPr lvl="1"/>
            <a:r>
              <a:rPr lang="en-US" dirty="0"/>
              <a:t>Plasma membrane repair cell adhesion </a:t>
            </a:r>
          </a:p>
          <a:p>
            <a:pPr lvl="1"/>
            <a:r>
              <a:rPr lang="en-US" dirty="0"/>
              <a:t>Migration</a:t>
            </a:r>
          </a:p>
          <a:p>
            <a:endParaRPr lang="en-US" dirty="0"/>
          </a:p>
        </p:txBody>
      </p:sp>
      <p:sp>
        <p:nvSpPr>
          <p:cNvPr id="10" name="Footer Placeholder 9">
            <a:extLst>
              <a:ext uri="{FF2B5EF4-FFF2-40B4-BE49-F238E27FC236}">
                <a16:creationId xmlns:a16="http://schemas.microsoft.com/office/drawing/2014/main" id="{3D65E53B-6CF3-EEB5-4759-C4DB9A6CACAA}"/>
              </a:ext>
            </a:extLst>
          </p:cNvPr>
          <p:cNvSpPr>
            <a:spLocks noGrp="1"/>
          </p:cNvSpPr>
          <p:nvPr>
            <p:ph type="ftr" sz="quarter" idx="3"/>
          </p:nvPr>
        </p:nvSpPr>
        <p:spPr/>
        <p:txBody>
          <a:bodyPr/>
          <a:lstStyle/>
          <a:p>
            <a:r>
              <a:rPr lang="it-IT" dirty="0"/>
              <a:t>Ballabio A, et al. </a:t>
            </a:r>
            <a:r>
              <a:rPr lang="it-IT" i="1" dirty="0"/>
              <a:t>Nat Rev Mol Cell Biol. </a:t>
            </a:r>
            <a:r>
              <a:rPr lang="it-IT" dirty="0"/>
              <a:t>2020.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34233B-081F-4654-BBDD-3E43AECF8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273" y="3743144"/>
            <a:ext cx="5177377" cy="2960687"/>
          </a:xfrm>
          <a:prstGeom prst="rect">
            <a:avLst/>
          </a:prstGeom>
        </p:spPr>
      </p:pic>
      <p:pic>
        <p:nvPicPr>
          <p:cNvPr id="5" name="Picture 4">
            <a:extLst>
              <a:ext uri="{FF2B5EF4-FFF2-40B4-BE49-F238E27FC236}">
                <a16:creationId xmlns:a16="http://schemas.microsoft.com/office/drawing/2014/main" id="{D067420A-127B-4DBF-AEFE-2543C9AB2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721" y="1163848"/>
            <a:ext cx="5887629" cy="2179427"/>
          </a:xfrm>
          <a:prstGeom prst="rect">
            <a:avLst/>
          </a:prstGeom>
        </p:spPr>
      </p:pic>
      <p:sp>
        <p:nvSpPr>
          <p:cNvPr id="5122" name="Rectangle 2">
            <a:extLst>
              <a:ext uri="{FF2B5EF4-FFF2-40B4-BE49-F238E27FC236}">
                <a16:creationId xmlns:a16="http://schemas.microsoft.com/office/drawing/2014/main" id="{F8308EDD-C274-4911-B5EA-108D8985DAE8}"/>
              </a:ext>
            </a:extLst>
          </p:cNvPr>
          <p:cNvSpPr>
            <a:spLocks noGrp="1" noChangeArrowheads="1"/>
          </p:cNvSpPr>
          <p:nvPr>
            <p:ph type="title"/>
          </p:nvPr>
        </p:nvSpPr>
        <p:spPr/>
        <p:txBody>
          <a:bodyPr/>
          <a:lstStyle/>
          <a:p>
            <a:r>
              <a:rPr lang="en-US" altLang="en-US" dirty="0"/>
              <a:t>Lysosomal Storage Diseases</a:t>
            </a:r>
          </a:p>
        </p:txBody>
      </p:sp>
      <p:sp>
        <p:nvSpPr>
          <p:cNvPr id="5123" name="Rectangle 3">
            <a:extLst>
              <a:ext uri="{FF2B5EF4-FFF2-40B4-BE49-F238E27FC236}">
                <a16:creationId xmlns:a16="http://schemas.microsoft.com/office/drawing/2014/main" id="{60240A04-44C2-40F0-9E74-533D6B13D18C}"/>
              </a:ext>
            </a:extLst>
          </p:cNvPr>
          <p:cNvSpPr>
            <a:spLocks noGrp="1" noChangeArrowheads="1"/>
          </p:cNvSpPr>
          <p:nvPr>
            <p:ph idx="1"/>
          </p:nvPr>
        </p:nvSpPr>
        <p:spPr>
          <a:xfrm>
            <a:off x="365049" y="1477906"/>
            <a:ext cx="5448300" cy="4816568"/>
          </a:xfrm>
        </p:spPr>
        <p:txBody>
          <a:bodyPr>
            <a:normAutofit/>
          </a:bodyPr>
          <a:lstStyle/>
          <a:p>
            <a:pPr>
              <a:spcBef>
                <a:spcPts val="1200"/>
              </a:spcBef>
            </a:pPr>
            <a:r>
              <a:rPr lang="en-US" altLang="en-US" sz="1800" dirty="0"/>
              <a:t>LSDs are caused by a deficiency in a degradative enzyme, membrane transporter, or enzyme activator </a:t>
            </a:r>
          </a:p>
          <a:p>
            <a:pPr>
              <a:spcBef>
                <a:spcPts val="1200"/>
              </a:spcBef>
            </a:pPr>
            <a:r>
              <a:rPr lang="en-US" altLang="en-US" sz="1800" dirty="0"/>
              <a:t>Lysosomal accumulation of substrate</a:t>
            </a:r>
          </a:p>
          <a:p>
            <a:pPr lvl="1">
              <a:spcBef>
                <a:spcPts val="1200"/>
              </a:spcBef>
            </a:pPr>
            <a:r>
              <a:rPr lang="en-US" altLang="en-US" sz="1600" dirty="0"/>
              <a:t>Mucopolysaccharides (Glycosaminoglycans, </a:t>
            </a:r>
            <a:r>
              <a:rPr lang="en-US" altLang="en-US" sz="1600" dirty="0" err="1"/>
              <a:t>aminosugar</a:t>
            </a:r>
            <a:r>
              <a:rPr lang="en-US" altLang="en-US" sz="1600" dirty="0"/>
              <a:t>/acid chain)</a:t>
            </a:r>
          </a:p>
          <a:p>
            <a:pPr lvl="1">
              <a:spcBef>
                <a:spcPts val="1200"/>
              </a:spcBef>
            </a:pPr>
            <a:r>
              <a:rPr lang="en-US" altLang="en-US" sz="1600" b="1" dirty="0"/>
              <a:t>Sphingolipids (sugars attached to a fat)</a:t>
            </a:r>
          </a:p>
          <a:p>
            <a:pPr lvl="1">
              <a:spcBef>
                <a:spcPts val="1200"/>
              </a:spcBef>
            </a:pPr>
            <a:r>
              <a:rPr lang="en-US" altLang="en-US" sz="1600" dirty="0"/>
              <a:t>Oligosaccharides (short chains of sugars)</a:t>
            </a:r>
          </a:p>
          <a:p>
            <a:pPr lvl="1">
              <a:spcBef>
                <a:spcPts val="1200"/>
              </a:spcBef>
            </a:pPr>
            <a:r>
              <a:rPr lang="en-US" altLang="en-US" sz="1600" dirty="0"/>
              <a:t>Glycogen (glucose polymers used for energy)</a:t>
            </a:r>
          </a:p>
          <a:p>
            <a:pPr>
              <a:spcBef>
                <a:spcPts val="1200"/>
              </a:spcBef>
            </a:pPr>
            <a:r>
              <a:rPr lang="en-US" altLang="en-US" sz="1800" dirty="0"/>
              <a:t>Worldwide incidence ~1/8,000</a:t>
            </a:r>
          </a:p>
          <a:p>
            <a:pPr>
              <a:spcBef>
                <a:spcPts val="1200"/>
              </a:spcBef>
            </a:pPr>
            <a:r>
              <a:rPr lang="en-US" altLang="en-US" sz="1800" dirty="0"/>
              <a:t>&gt; 40 disorders with a wide range of features</a:t>
            </a:r>
          </a:p>
          <a:p>
            <a:pPr lvl="1">
              <a:spcBef>
                <a:spcPts val="1200"/>
              </a:spcBef>
            </a:pPr>
            <a:r>
              <a:rPr lang="en-US" altLang="en-US" sz="1600" dirty="0"/>
              <a:t>Mainly neurologic, mainly somatic, or both</a:t>
            </a:r>
          </a:p>
        </p:txBody>
      </p:sp>
      <p:sp>
        <p:nvSpPr>
          <p:cNvPr id="6" name="TextBox 5">
            <a:extLst>
              <a:ext uri="{FF2B5EF4-FFF2-40B4-BE49-F238E27FC236}">
                <a16:creationId xmlns:a16="http://schemas.microsoft.com/office/drawing/2014/main" id="{0BEE6076-AE77-4A91-BCEC-51A7BA03954C}"/>
              </a:ext>
            </a:extLst>
          </p:cNvPr>
          <p:cNvSpPr txBox="1"/>
          <p:nvPr/>
        </p:nvSpPr>
        <p:spPr>
          <a:xfrm>
            <a:off x="6600159" y="3558478"/>
            <a:ext cx="4352925" cy="369332"/>
          </a:xfrm>
          <a:prstGeom prst="rect">
            <a:avLst/>
          </a:prstGeom>
          <a:noFill/>
        </p:spPr>
        <p:txBody>
          <a:bodyPr wrap="square" rtlCol="0">
            <a:spAutoFit/>
          </a:bodyPr>
          <a:lstStyle/>
          <a:p>
            <a:pPr algn="ctr"/>
            <a:r>
              <a:rPr lang="en-US" dirty="0"/>
              <a:t>Multiple Sulfatase Deficiency</a:t>
            </a:r>
          </a:p>
        </p:txBody>
      </p:sp>
      <p:sp>
        <p:nvSpPr>
          <p:cNvPr id="8" name="TextBox 7">
            <a:extLst>
              <a:ext uri="{FF2B5EF4-FFF2-40B4-BE49-F238E27FC236}">
                <a16:creationId xmlns:a16="http://schemas.microsoft.com/office/drawing/2014/main" id="{8B681FAB-241A-4834-82A6-E5C557CA136A}"/>
              </a:ext>
            </a:extLst>
          </p:cNvPr>
          <p:cNvSpPr txBox="1"/>
          <p:nvPr/>
        </p:nvSpPr>
        <p:spPr>
          <a:xfrm>
            <a:off x="6859327" y="904587"/>
            <a:ext cx="3838575" cy="369332"/>
          </a:xfrm>
          <a:prstGeom prst="rect">
            <a:avLst/>
          </a:prstGeom>
          <a:noFill/>
        </p:spPr>
        <p:txBody>
          <a:bodyPr wrap="square" rtlCol="0">
            <a:spAutoFit/>
          </a:bodyPr>
          <a:lstStyle/>
          <a:p>
            <a:pPr algn="ctr"/>
            <a:r>
              <a:rPr lang="en-US" dirty="0"/>
              <a:t>Biochemical Basis for LSDs</a:t>
            </a:r>
          </a:p>
        </p:txBody>
      </p:sp>
      <p:sp>
        <p:nvSpPr>
          <p:cNvPr id="10" name="Footer Placeholder 9">
            <a:extLst>
              <a:ext uri="{FF2B5EF4-FFF2-40B4-BE49-F238E27FC236}">
                <a16:creationId xmlns:a16="http://schemas.microsoft.com/office/drawing/2014/main" id="{ACD74216-7541-2806-B346-20213719D583}"/>
              </a:ext>
            </a:extLst>
          </p:cNvPr>
          <p:cNvSpPr>
            <a:spLocks noGrp="1"/>
          </p:cNvSpPr>
          <p:nvPr>
            <p:ph type="ftr" sz="quarter" idx="3"/>
          </p:nvPr>
        </p:nvSpPr>
        <p:spPr/>
        <p:txBody>
          <a:bodyPr/>
          <a:lstStyle/>
          <a:p>
            <a:r>
              <a:rPr lang="en-US" dirty="0"/>
              <a:t>ER, endoplasmic reticulum.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F5E5BC-DB29-4DA9-8BBC-D823A6000BF2}"/>
              </a:ext>
            </a:extLst>
          </p:cNvPr>
          <p:cNvSpPr>
            <a:spLocks noGrp="1"/>
          </p:cNvSpPr>
          <p:nvPr>
            <p:ph type="title"/>
          </p:nvPr>
        </p:nvSpPr>
        <p:spPr>
          <a:xfrm>
            <a:off x="609600" y="199505"/>
            <a:ext cx="10744200" cy="831853"/>
          </a:xfrm>
        </p:spPr>
        <p:txBody>
          <a:bodyPr/>
          <a:lstStyle/>
          <a:p>
            <a:r>
              <a:rPr lang="it-IT" dirty="0"/>
              <a:t>Family of LSDs by Type With Identified Gene</a:t>
            </a:r>
          </a:p>
        </p:txBody>
      </p:sp>
      <p:sp>
        <p:nvSpPr>
          <p:cNvPr id="5" name="Footer Placeholder 4">
            <a:extLst>
              <a:ext uri="{FF2B5EF4-FFF2-40B4-BE49-F238E27FC236}">
                <a16:creationId xmlns:a16="http://schemas.microsoft.com/office/drawing/2014/main" id="{7865C088-6A13-D44D-5238-B5B4C7DEAEC3}"/>
              </a:ext>
            </a:extLst>
          </p:cNvPr>
          <p:cNvSpPr>
            <a:spLocks noGrp="1"/>
          </p:cNvSpPr>
          <p:nvPr>
            <p:ph type="ftr" sz="quarter" idx="3"/>
          </p:nvPr>
        </p:nvSpPr>
        <p:spPr/>
        <p:txBody>
          <a:bodyPr/>
          <a:lstStyle/>
          <a:p>
            <a:r>
              <a:rPr lang="en-US" dirty="0" err="1"/>
              <a:t>CLN</a:t>
            </a:r>
            <a:r>
              <a:rPr lang="en-US" dirty="0"/>
              <a:t>, cerebral neuronal lipofuscinoses; HPS, </a:t>
            </a:r>
            <a:r>
              <a:rPr lang="en-US" dirty="0" err="1"/>
              <a:t>Hermansky-Pudlak</a:t>
            </a:r>
            <a:r>
              <a:rPr lang="en-US" dirty="0"/>
              <a:t> Syndrome; </a:t>
            </a:r>
            <a:r>
              <a:rPr lang="en-US" dirty="0" err="1"/>
              <a:t>LRO</a:t>
            </a:r>
            <a:r>
              <a:rPr lang="en-US" dirty="0"/>
              <a:t>, lysosome-related organelle; MPS, mucopolysaccharidoses.</a:t>
            </a:r>
          </a:p>
          <a:p>
            <a:r>
              <a:rPr lang="en-US" dirty="0"/>
              <a:t>La </a:t>
            </a:r>
            <a:r>
              <a:rPr lang="en-US" dirty="0" err="1"/>
              <a:t>Cognata</a:t>
            </a:r>
            <a:r>
              <a:rPr lang="en-US" dirty="0"/>
              <a:t> V, et al. </a:t>
            </a:r>
            <a:r>
              <a:rPr lang="en-US" i="1" dirty="0"/>
              <a:t>Cells. </a:t>
            </a:r>
            <a:r>
              <a:rPr lang="en-US" dirty="0"/>
              <a:t>2020.</a:t>
            </a:r>
          </a:p>
        </p:txBody>
      </p:sp>
      <p:pic>
        <p:nvPicPr>
          <p:cNvPr id="6" name="Picture 5" descr="Timeline&#10;&#10;Description automatically generated">
            <a:extLst>
              <a:ext uri="{FF2B5EF4-FFF2-40B4-BE49-F238E27FC236}">
                <a16:creationId xmlns:a16="http://schemas.microsoft.com/office/drawing/2014/main" id="{D0EC5273-BF75-1CC5-5BE3-B497AFB1E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69" y="1116251"/>
            <a:ext cx="10415586" cy="5182358"/>
          </a:xfrm>
          <a:prstGeom prst="rect">
            <a:avLst/>
          </a:prstGeom>
        </p:spPr>
      </p:pic>
    </p:spTree>
    <p:extLst>
      <p:ext uri="{BB962C8B-B14F-4D97-AF65-F5344CB8AC3E}">
        <p14:creationId xmlns:p14="http://schemas.microsoft.com/office/powerpoint/2010/main" val="123621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49B6B5DB-3AA8-4ED9-83A1-D6A4D91F9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292" y="2620385"/>
            <a:ext cx="2173359" cy="3383393"/>
          </a:xfrm>
          <a:prstGeom prst="rect">
            <a:avLst/>
          </a:prstGeom>
        </p:spPr>
      </p:pic>
      <p:pic>
        <p:nvPicPr>
          <p:cNvPr id="10" name="Picture 9" descr="A screenshot of a computer&#10;&#10;Description automatically generated with medium confidence">
            <a:extLst>
              <a:ext uri="{FF2B5EF4-FFF2-40B4-BE49-F238E27FC236}">
                <a16:creationId xmlns:a16="http://schemas.microsoft.com/office/drawing/2014/main" id="{D20DD6F2-BABC-48C0-BA00-2CA4F9BCB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0025"/>
            <a:ext cx="9144000" cy="2038350"/>
          </a:xfrm>
          <a:prstGeom prst="rect">
            <a:avLst/>
          </a:prstGeom>
        </p:spPr>
      </p:pic>
      <p:sp>
        <p:nvSpPr>
          <p:cNvPr id="4" name="Content Placeholder 3">
            <a:extLst>
              <a:ext uri="{FF2B5EF4-FFF2-40B4-BE49-F238E27FC236}">
                <a16:creationId xmlns:a16="http://schemas.microsoft.com/office/drawing/2014/main" id="{7A6DA017-C00A-4C8E-558B-5F3EDC751D4E}"/>
              </a:ext>
            </a:extLst>
          </p:cNvPr>
          <p:cNvSpPr>
            <a:spLocks noGrp="1"/>
          </p:cNvSpPr>
          <p:nvPr>
            <p:ph idx="1"/>
          </p:nvPr>
        </p:nvSpPr>
        <p:spPr>
          <a:xfrm>
            <a:off x="3552552" y="2620385"/>
            <a:ext cx="7801247" cy="3653241"/>
          </a:xfrm>
        </p:spPr>
        <p:txBody>
          <a:bodyPr>
            <a:normAutofit/>
          </a:bodyPr>
          <a:lstStyle/>
          <a:p>
            <a:pPr>
              <a:spcBef>
                <a:spcPts val="1200"/>
              </a:spcBef>
            </a:pPr>
            <a:r>
              <a:rPr lang="en-US" sz="2200" dirty="0"/>
              <a:t>3 cases– survived to 14 </a:t>
            </a:r>
            <a:r>
              <a:rPr lang="en-US" sz="2200" dirty="0" err="1"/>
              <a:t>mo</a:t>
            </a:r>
            <a:r>
              <a:rPr lang="en-US" sz="2200" dirty="0"/>
              <a:t> female, 13 </a:t>
            </a:r>
            <a:r>
              <a:rPr lang="en-US" sz="2200" dirty="0" err="1"/>
              <a:t>mo</a:t>
            </a:r>
            <a:r>
              <a:rPr lang="en-US" sz="2200" dirty="0"/>
              <a:t> female,</a:t>
            </a:r>
            <a:br>
              <a:rPr lang="en-US" sz="2200" dirty="0"/>
            </a:br>
            <a:r>
              <a:rPr lang="en-US" sz="2200" dirty="0"/>
              <a:t>9 </a:t>
            </a:r>
            <a:r>
              <a:rPr lang="en-US" sz="2200" dirty="0" err="1"/>
              <a:t>mo</a:t>
            </a:r>
            <a:r>
              <a:rPr lang="en-US" sz="2200" dirty="0"/>
              <a:t> male</a:t>
            </a:r>
          </a:p>
          <a:p>
            <a:pPr>
              <a:spcBef>
                <a:spcPts val="1200"/>
              </a:spcBef>
            </a:pPr>
            <a:r>
              <a:rPr lang="en-US" sz="2200" dirty="0"/>
              <a:t>Hoarse cry, feeding difficulty, respiratory distress, extensive joint involvement, subcutaneous nodules, bone destruction, hepatomegaly, skin pigmentation</a:t>
            </a:r>
          </a:p>
          <a:p>
            <a:pPr>
              <a:spcBef>
                <a:spcPts val="1200"/>
              </a:spcBef>
            </a:pPr>
            <a:r>
              <a:rPr lang="en-US" sz="2200" dirty="0"/>
              <a:t>Organ disruption with extensive foam cell infiltration and granulomatous reaction</a:t>
            </a:r>
          </a:p>
          <a:p>
            <a:pPr>
              <a:spcBef>
                <a:spcPts val="1200"/>
              </a:spcBef>
            </a:pPr>
            <a:r>
              <a:rPr lang="en-US" sz="2200" dirty="0"/>
              <a:t>Increase in tissue lipid, especially sphingomyelin</a:t>
            </a:r>
          </a:p>
          <a:p>
            <a:pPr>
              <a:spcBef>
                <a:spcPts val="1200"/>
              </a:spcBef>
            </a:pPr>
            <a:endParaRPr lang="en-US" sz="2200" dirty="0"/>
          </a:p>
        </p:txBody>
      </p:sp>
      <p:sp>
        <p:nvSpPr>
          <p:cNvPr id="6" name="Footer Placeholder 5">
            <a:extLst>
              <a:ext uri="{FF2B5EF4-FFF2-40B4-BE49-F238E27FC236}">
                <a16:creationId xmlns:a16="http://schemas.microsoft.com/office/drawing/2014/main" id="{F3709419-47E8-58F7-C00C-D4F819716967}"/>
              </a:ext>
            </a:extLst>
          </p:cNvPr>
          <p:cNvSpPr>
            <a:spLocks noGrp="1"/>
          </p:cNvSpPr>
          <p:nvPr>
            <p:ph type="ftr" sz="quarter" idx="3"/>
          </p:nvPr>
        </p:nvSpPr>
        <p:spPr/>
        <p:txBody>
          <a:bodyPr/>
          <a:lstStyle/>
          <a:p>
            <a:r>
              <a:rPr lang="en-US" dirty="0"/>
              <a:t>Dana-Farber Cancer Institute. History of Dana Farber Cancer Institute. Dana-farber.org; Farber S. </a:t>
            </a:r>
            <a:r>
              <a:rPr lang="en-US" i="1" dirty="0"/>
              <a:t>Am J Dis Child. </a:t>
            </a:r>
            <a:r>
              <a:rPr lang="en-US" dirty="0"/>
              <a:t>1952. </a:t>
            </a:r>
          </a:p>
        </p:txBody>
      </p:sp>
    </p:spTree>
    <p:extLst>
      <p:ext uri="{BB962C8B-B14F-4D97-AF65-F5344CB8AC3E}">
        <p14:creationId xmlns:p14="http://schemas.microsoft.com/office/powerpoint/2010/main" val="41276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in graphic">
            <a:extLst>
              <a:ext uri="{FF2B5EF4-FFF2-40B4-BE49-F238E27FC236}">
                <a16:creationId xmlns:a16="http://schemas.microsoft.com/office/drawing/2014/main" id="{FE546C18-B177-4CB6-BD49-B2A1D0837BD2}"/>
              </a:ext>
            </a:extLst>
          </p:cNvPr>
          <p:cNvPicPr/>
          <p:nvPr/>
        </p:nvPicPr>
        <p:blipFill>
          <a:blip r:embed="rId3"/>
          <a:stretch/>
        </p:blipFill>
        <p:spPr>
          <a:xfrm>
            <a:off x="5355984" y="2371725"/>
            <a:ext cx="6137665" cy="4012355"/>
          </a:xfrm>
          <a:prstGeom prst="rect">
            <a:avLst/>
          </a:prstGeom>
          <a:effectLst/>
        </p:spPr>
      </p:pic>
      <p:sp>
        <p:nvSpPr>
          <p:cNvPr id="2" name="Title 1">
            <a:extLst>
              <a:ext uri="{FF2B5EF4-FFF2-40B4-BE49-F238E27FC236}">
                <a16:creationId xmlns:a16="http://schemas.microsoft.com/office/drawing/2014/main" id="{50225516-B898-48ED-B993-42483D858FA5}"/>
              </a:ext>
            </a:extLst>
          </p:cNvPr>
          <p:cNvSpPr>
            <a:spLocks noGrp="1"/>
          </p:cNvSpPr>
          <p:nvPr>
            <p:ph type="title"/>
          </p:nvPr>
        </p:nvSpPr>
        <p:spPr/>
        <p:txBody>
          <a:bodyPr/>
          <a:lstStyle/>
          <a:p>
            <a:r>
              <a:rPr lang="en-US" dirty="0"/>
              <a:t>Biochemical Mechanism for Farber Disease</a:t>
            </a:r>
          </a:p>
        </p:txBody>
      </p:sp>
      <p:sp>
        <p:nvSpPr>
          <p:cNvPr id="3" name="Text Placeholder 2">
            <a:extLst>
              <a:ext uri="{FF2B5EF4-FFF2-40B4-BE49-F238E27FC236}">
                <a16:creationId xmlns:a16="http://schemas.microsoft.com/office/drawing/2014/main" id="{1093BAB2-D572-4731-9EB8-FDAF0ED55C7C}"/>
              </a:ext>
            </a:extLst>
          </p:cNvPr>
          <p:cNvSpPr>
            <a:spLocks noGrp="1"/>
          </p:cNvSpPr>
          <p:nvPr>
            <p:ph idx="1"/>
          </p:nvPr>
        </p:nvSpPr>
        <p:spPr>
          <a:xfrm>
            <a:off x="609600" y="2129543"/>
            <a:ext cx="4514088" cy="4310938"/>
          </a:xfrm>
        </p:spPr>
        <p:txBody>
          <a:bodyPr>
            <a:normAutofit/>
          </a:bodyPr>
          <a:lstStyle/>
          <a:p>
            <a:r>
              <a:rPr lang="en-US" sz="1800" dirty="0"/>
              <a:t>Lysosomal Storage Disease</a:t>
            </a:r>
          </a:p>
          <a:p>
            <a:r>
              <a:rPr lang="en-US" sz="1800" dirty="0"/>
              <a:t>Sphingolipidosis</a:t>
            </a:r>
          </a:p>
          <a:p>
            <a:r>
              <a:rPr lang="en-US" sz="1800" dirty="0"/>
              <a:t>Autosomal Recessive</a:t>
            </a:r>
          </a:p>
          <a:p>
            <a:r>
              <a:rPr lang="en-US" sz="1800" dirty="0"/>
              <a:t>ASAH1 gene mutation</a:t>
            </a:r>
          </a:p>
          <a:p>
            <a:r>
              <a:rPr lang="en-US" sz="1800" dirty="0"/>
              <a:t>Acid ceramidase enzyme deficiency</a:t>
            </a:r>
          </a:p>
          <a:p>
            <a:r>
              <a:rPr lang="en-US" sz="1800" dirty="0"/>
              <a:t>Increased storage ceramide</a:t>
            </a:r>
          </a:p>
          <a:p>
            <a:r>
              <a:rPr lang="en-US" sz="1800" dirty="0"/>
              <a:t>Prevalence not precisely known –</a:t>
            </a:r>
            <a:br>
              <a:rPr lang="en-US" sz="1800" dirty="0"/>
            </a:br>
            <a:r>
              <a:rPr lang="en-US" sz="1800" dirty="0"/>
              <a:t>1 per million live births estimate</a:t>
            </a:r>
          </a:p>
          <a:p>
            <a:r>
              <a:rPr lang="en-US" sz="1800" dirty="0"/>
              <a:t>Mild to severe forms—severity lies</a:t>
            </a:r>
            <a:br>
              <a:rPr lang="en-US" sz="1800" dirty="0"/>
            </a:br>
            <a:r>
              <a:rPr lang="en-US" sz="1800" dirty="0"/>
              <a:t>along a continuum</a:t>
            </a:r>
          </a:p>
          <a:p>
            <a:r>
              <a:rPr lang="en-US" sz="1800" dirty="0"/>
              <a:t>Progression with age</a:t>
            </a:r>
          </a:p>
          <a:p>
            <a:endParaRPr lang="en-US" sz="1800" dirty="0"/>
          </a:p>
          <a:p>
            <a:endParaRPr lang="en-US" sz="1800" dirty="0"/>
          </a:p>
        </p:txBody>
      </p:sp>
      <p:sp>
        <p:nvSpPr>
          <p:cNvPr id="11" name="TextBox 10">
            <a:extLst>
              <a:ext uri="{FF2B5EF4-FFF2-40B4-BE49-F238E27FC236}">
                <a16:creationId xmlns:a16="http://schemas.microsoft.com/office/drawing/2014/main" id="{422FA375-68C9-91A9-1D81-338EA427BE61}"/>
              </a:ext>
            </a:extLst>
          </p:cNvPr>
          <p:cNvSpPr txBox="1"/>
          <p:nvPr/>
        </p:nvSpPr>
        <p:spPr>
          <a:xfrm>
            <a:off x="835514" y="1217218"/>
            <a:ext cx="7619997" cy="769441"/>
          </a:xfrm>
          <a:prstGeom prst="rect">
            <a:avLst/>
          </a:prstGeom>
          <a:noFill/>
        </p:spPr>
        <p:txBody>
          <a:bodyPr wrap="square" rtlCol="0">
            <a:spAutoFit/>
          </a:bodyPr>
          <a:lstStyle/>
          <a:p>
            <a:r>
              <a:rPr lang="en-US" sz="1600" b="1" dirty="0"/>
              <a:t>Farber Disease other names:</a:t>
            </a:r>
            <a:br>
              <a:rPr lang="en-US" sz="1600" dirty="0"/>
            </a:br>
            <a:r>
              <a:rPr kumimoji="0" lang="en-US" altLang="en-US" sz="1400" b="0" i="0" u="none" strike="noStrike" cap="none" normalizeH="0" baseline="0" dirty="0">
                <a:ln>
                  <a:noFill/>
                </a:ln>
                <a:effectLst/>
              </a:rPr>
              <a:t>AC deficiency; Acid ceramidase deficiency; Ceramidase deficiency; Farber lipogranulomatosis; Farber's disease; N-</a:t>
            </a:r>
            <a:r>
              <a:rPr kumimoji="0" lang="en-US" altLang="en-US" sz="1400" b="0" i="0" u="none" strike="noStrike" cap="none" normalizeH="0" baseline="0" dirty="0" err="1">
                <a:ln>
                  <a:noFill/>
                </a:ln>
                <a:effectLst/>
              </a:rPr>
              <a:t>Laurylsphingosine</a:t>
            </a:r>
            <a:r>
              <a:rPr kumimoji="0" lang="en-US" altLang="en-US" sz="1400" b="0" i="0" u="none" strike="noStrike" cap="none" normalizeH="0" baseline="0" dirty="0">
                <a:ln>
                  <a:noFill/>
                </a:ln>
                <a:effectLst/>
              </a:rPr>
              <a:t> </a:t>
            </a:r>
            <a:r>
              <a:rPr kumimoji="0" lang="en-US" altLang="en-US" sz="1400" b="0" i="0" u="none" strike="noStrike" cap="none" normalizeH="0" baseline="0" dirty="0" err="1">
                <a:ln>
                  <a:noFill/>
                </a:ln>
                <a:effectLst/>
              </a:rPr>
              <a:t>deacylase</a:t>
            </a:r>
            <a:r>
              <a:rPr kumimoji="0" lang="en-US" altLang="en-US" sz="1400" b="0" i="0" u="none" strike="noStrike" cap="none" normalizeH="0" baseline="0" dirty="0">
                <a:ln>
                  <a:noFill/>
                </a:ln>
                <a:effectLst/>
              </a:rPr>
              <a:t> deficiency</a:t>
            </a:r>
            <a:endParaRPr lang="en-US" sz="1600" dirty="0"/>
          </a:p>
        </p:txBody>
      </p:sp>
      <p:sp>
        <p:nvSpPr>
          <p:cNvPr id="12" name="Footer Placeholder 11">
            <a:extLst>
              <a:ext uri="{FF2B5EF4-FFF2-40B4-BE49-F238E27FC236}">
                <a16:creationId xmlns:a16="http://schemas.microsoft.com/office/drawing/2014/main" id="{00DB286D-EB23-D937-551A-FBE5355A720B}"/>
              </a:ext>
            </a:extLst>
          </p:cNvPr>
          <p:cNvSpPr>
            <a:spLocks noGrp="1"/>
          </p:cNvSpPr>
          <p:nvPr>
            <p:ph type="ftr" sz="quarter" idx="3"/>
          </p:nvPr>
        </p:nvSpPr>
        <p:spPr/>
        <p:txBody>
          <a:bodyPr/>
          <a:lstStyle/>
          <a:p>
            <a:r>
              <a:rPr lang="en-US" dirty="0" err="1"/>
              <a:t>ACDase</a:t>
            </a:r>
            <a:r>
              <a:rPr lang="en-US" dirty="0"/>
              <a:t>, acid ceramidase. </a:t>
            </a:r>
          </a:p>
        </p:txBody>
      </p:sp>
    </p:spTree>
    <p:extLst>
      <p:ext uri="{BB962C8B-B14F-4D97-AF65-F5344CB8AC3E}">
        <p14:creationId xmlns:p14="http://schemas.microsoft.com/office/powerpoint/2010/main" val="293115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70AA773E-6927-62A8-A857-E47BF167BD88}"/>
              </a:ext>
            </a:extLst>
          </p:cNvPr>
          <p:cNvSpPr/>
          <p:nvPr/>
        </p:nvSpPr>
        <p:spPr>
          <a:xfrm>
            <a:off x="5840628" y="1117854"/>
            <a:ext cx="6096210" cy="5147754"/>
          </a:xfrm>
          <a:prstGeom prst="round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1E424BE-1AAF-3D2C-F6B9-7A4CFA1F5C7D}"/>
              </a:ext>
            </a:extLst>
          </p:cNvPr>
          <p:cNvSpPr>
            <a:spLocks noGrp="1"/>
          </p:cNvSpPr>
          <p:nvPr>
            <p:ph sz="half" idx="2"/>
          </p:nvPr>
        </p:nvSpPr>
        <p:spPr>
          <a:xfrm>
            <a:off x="6549088" y="1896941"/>
            <a:ext cx="5181600" cy="4680672"/>
          </a:xfrm>
        </p:spPr>
        <p:txBody>
          <a:bodyPr>
            <a:normAutofit/>
          </a:bodyPr>
          <a:lstStyle/>
          <a:p>
            <a:pPr marL="0" indent="0">
              <a:spcBef>
                <a:spcPts val="300"/>
              </a:spcBef>
              <a:buNone/>
            </a:pPr>
            <a:r>
              <a:rPr lang="en-US" sz="1600" u="sng" dirty="0">
                <a:solidFill>
                  <a:schemeClr val="tx1"/>
                </a:solidFill>
              </a:rPr>
              <a:t>Typical:</a:t>
            </a:r>
          </a:p>
          <a:p>
            <a:pPr>
              <a:spcBef>
                <a:spcPts val="300"/>
              </a:spcBef>
            </a:pPr>
            <a:r>
              <a:rPr lang="en-US" sz="1600" dirty="0">
                <a:solidFill>
                  <a:schemeClr val="tx1"/>
                </a:solidFill>
              </a:rPr>
              <a:t>Muscle weakness/Motor neuron disease</a:t>
            </a:r>
          </a:p>
          <a:p>
            <a:pPr>
              <a:spcBef>
                <a:spcPts val="300"/>
              </a:spcBef>
            </a:pPr>
            <a:r>
              <a:rPr lang="en-US" sz="1600" dirty="0">
                <a:solidFill>
                  <a:schemeClr val="tx1"/>
                </a:solidFill>
              </a:rPr>
              <a:t>Myoclonus/Tremor – Myoclonic epilepsy</a:t>
            </a:r>
          </a:p>
          <a:p>
            <a:pPr>
              <a:spcBef>
                <a:spcPts val="300"/>
              </a:spcBef>
            </a:pPr>
            <a:endParaRPr lang="en-US" sz="1600" dirty="0">
              <a:solidFill>
                <a:schemeClr val="tx1"/>
              </a:solidFill>
            </a:endParaRPr>
          </a:p>
          <a:p>
            <a:pPr>
              <a:spcBef>
                <a:spcPts val="300"/>
              </a:spcBef>
            </a:pPr>
            <a:endParaRPr lang="en-US" sz="1600" dirty="0">
              <a:solidFill>
                <a:schemeClr val="tx1"/>
              </a:solidFill>
            </a:endParaRPr>
          </a:p>
          <a:p>
            <a:pPr>
              <a:spcBef>
                <a:spcPts val="300"/>
              </a:spcBef>
            </a:pPr>
            <a:endParaRPr lang="en-US" sz="1600" dirty="0">
              <a:solidFill>
                <a:schemeClr val="tx1"/>
              </a:solidFill>
            </a:endParaRPr>
          </a:p>
          <a:p>
            <a:pPr>
              <a:spcBef>
                <a:spcPts val="300"/>
              </a:spcBef>
            </a:pPr>
            <a:endParaRPr lang="en-US" sz="1600" dirty="0">
              <a:solidFill>
                <a:schemeClr val="tx1"/>
              </a:solidFill>
            </a:endParaRPr>
          </a:p>
          <a:p>
            <a:pPr marL="0" indent="0">
              <a:spcBef>
                <a:spcPts val="300"/>
              </a:spcBef>
              <a:buNone/>
            </a:pPr>
            <a:r>
              <a:rPr lang="en-US" sz="1600" u="sng" dirty="0">
                <a:solidFill>
                  <a:schemeClr val="tx1"/>
                </a:solidFill>
              </a:rPr>
              <a:t>Variable:</a:t>
            </a:r>
          </a:p>
          <a:p>
            <a:pPr>
              <a:spcBef>
                <a:spcPts val="300"/>
              </a:spcBef>
            </a:pPr>
            <a:r>
              <a:rPr lang="en-US" sz="1600" dirty="0">
                <a:solidFill>
                  <a:schemeClr val="tx1"/>
                </a:solidFill>
              </a:rPr>
              <a:t>Cognitive development and intellect appear intact until seizure activity leads to degeneration</a:t>
            </a:r>
          </a:p>
          <a:p>
            <a:pPr>
              <a:spcBef>
                <a:spcPts val="300"/>
              </a:spcBef>
            </a:pPr>
            <a:r>
              <a:rPr lang="en-US" sz="1600" dirty="0">
                <a:solidFill>
                  <a:schemeClr val="tx1"/>
                </a:solidFill>
              </a:rPr>
              <a:t>Most cases show no signs of disease outside of CNS but there have been reports of overlap phenotypes (Teoh 2016)</a:t>
            </a:r>
          </a:p>
          <a:p>
            <a:pPr>
              <a:spcBef>
                <a:spcPts val="300"/>
              </a:spcBef>
            </a:pPr>
            <a:endParaRPr lang="en-US" sz="1600" dirty="0">
              <a:solidFill>
                <a:schemeClr val="tx1"/>
              </a:solidFill>
            </a:endParaRPr>
          </a:p>
        </p:txBody>
      </p:sp>
      <p:sp>
        <p:nvSpPr>
          <p:cNvPr id="8" name="TextBox 7">
            <a:extLst>
              <a:ext uri="{FF2B5EF4-FFF2-40B4-BE49-F238E27FC236}">
                <a16:creationId xmlns:a16="http://schemas.microsoft.com/office/drawing/2014/main" id="{8ED20D06-2B1B-6B09-144D-661558917BB8}"/>
              </a:ext>
            </a:extLst>
          </p:cNvPr>
          <p:cNvSpPr txBox="1"/>
          <p:nvPr/>
        </p:nvSpPr>
        <p:spPr>
          <a:xfrm>
            <a:off x="6355702" y="1175943"/>
            <a:ext cx="5172956" cy="615553"/>
          </a:xfrm>
          <a:prstGeom prst="rect">
            <a:avLst/>
          </a:prstGeom>
          <a:noFill/>
        </p:spPr>
        <p:txBody>
          <a:bodyPr wrap="none" rtlCol="0">
            <a:spAutoFit/>
          </a:bodyPr>
          <a:lstStyle/>
          <a:p>
            <a:pPr algn="ctr"/>
            <a:r>
              <a:rPr lang="en-US" sz="2000" u="sng" dirty="0" err="1"/>
              <a:t>SMA-PME</a:t>
            </a:r>
            <a:endParaRPr lang="en-US" sz="2000" u="sng" dirty="0"/>
          </a:p>
          <a:p>
            <a:pPr algn="ctr"/>
            <a:r>
              <a:rPr lang="en-US" sz="1400" dirty="0"/>
              <a:t>(Spinal Muscular Atrophy with Progressive Myoclonic Epilepsy)</a:t>
            </a:r>
          </a:p>
        </p:txBody>
      </p:sp>
      <p:sp>
        <p:nvSpPr>
          <p:cNvPr id="15" name="Rectangle: Rounded Corners 14">
            <a:extLst>
              <a:ext uri="{FF2B5EF4-FFF2-40B4-BE49-F238E27FC236}">
                <a16:creationId xmlns:a16="http://schemas.microsoft.com/office/drawing/2014/main" id="{510A869D-2681-2831-1FFC-C5DD4B8F59EA}"/>
              </a:ext>
            </a:extLst>
          </p:cNvPr>
          <p:cNvSpPr/>
          <p:nvPr/>
        </p:nvSpPr>
        <p:spPr>
          <a:xfrm>
            <a:off x="259492" y="1114158"/>
            <a:ext cx="6096210" cy="5147754"/>
          </a:xfrm>
          <a:prstGeom prst="round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A51B67F-D17F-44EB-BA01-3E603AC945DB}"/>
              </a:ext>
            </a:extLst>
          </p:cNvPr>
          <p:cNvSpPr/>
          <p:nvPr/>
        </p:nvSpPr>
        <p:spPr>
          <a:xfrm>
            <a:off x="6755959" y="2249185"/>
            <a:ext cx="540689" cy="272415"/>
          </a:xfrm>
          <a:prstGeom prst="roundRect">
            <a:avLst/>
          </a:prstGeom>
        </p:spPr>
        <p:txBody>
          <a:bodyPr wrap="square" rtlCol="0" anchor="ctr">
            <a:spAutoFit/>
          </a:bodyPr>
          <a:lstStyle/>
          <a:p>
            <a:pPr algn="l"/>
            <a:endParaRPr lang="en-US" sz="1000" b="1" dirty="0"/>
          </a:p>
        </p:txBody>
      </p:sp>
      <p:sp>
        <p:nvSpPr>
          <p:cNvPr id="2" name="Title 1">
            <a:extLst>
              <a:ext uri="{FF2B5EF4-FFF2-40B4-BE49-F238E27FC236}">
                <a16:creationId xmlns:a16="http://schemas.microsoft.com/office/drawing/2014/main" id="{D48E42D7-C78B-D9D2-8D65-552E8E1B24A9}"/>
              </a:ext>
            </a:extLst>
          </p:cNvPr>
          <p:cNvSpPr>
            <a:spLocks noGrp="1"/>
          </p:cNvSpPr>
          <p:nvPr>
            <p:ph type="title"/>
          </p:nvPr>
        </p:nvSpPr>
        <p:spPr>
          <a:xfrm>
            <a:off x="609600" y="199506"/>
            <a:ext cx="10744200" cy="914652"/>
          </a:xfrm>
        </p:spPr>
        <p:txBody>
          <a:bodyPr>
            <a:normAutofit/>
          </a:bodyPr>
          <a:lstStyle/>
          <a:p>
            <a:r>
              <a:rPr lang="en-US" sz="2400" dirty="0"/>
              <a:t>Acid Ceramidase Deficiency:</a:t>
            </a:r>
            <a:br>
              <a:rPr lang="en-US" sz="2400" dirty="0"/>
            </a:br>
            <a:r>
              <a:rPr lang="en-US" sz="2000" dirty="0"/>
              <a:t>Two Allelic Disorders and Broad Spectrum of Phenotypes</a:t>
            </a:r>
            <a:endParaRPr lang="en-US" sz="2400" dirty="0"/>
          </a:p>
        </p:txBody>
      </p:sp>
      <p:sp>
        <p:nvSpPr>
          <p:cNvPr id="3" name="Content Placeholder 2">
            <a:extLst>
              <a:ext uri="{FF2B5EF4-FFF2-40B4-BE49-F238E27FC236}">
                <a16:creationId xmlns:a16="http://schemas.microsoft.com/office/drawing/2014/main" id="{D4C91641-44FF-C729-8B29-3056003457B2}"/>
              </a:ext>
            </a:extLst>
          </p:cNvPr>
          <p:cNvSpPr>
            <a:spLocks noGrp="1"/>
          </p:cNvSpPr>
          <p:nvPr>
            <p:ph sz="half" idx="1"/>
          </p:nvPr>
        </p:nvSpPr>
        <p:spPr>
          <a:xfrm>
            <a:off x="609600" y="1896941"/>
            <a:ext cx="5181600" cy="4680672"/>
          </a:xfrm>
        </p:spPr>
        <p:txBody>
          <a:bodyPr>
            <a:normAutofit/>
          </a:bodyPr>
          <a:lstStyle/>
          <a:p>
            <a:pPr marL="0" indent="0">
              <a:spcBef>
                <a:spcPts val="300"/>
              </a:spcBef>
              <a:buNone/>
            </a:pPr>
            <a:r>
              <a:rPr lang="en-US" sz="1600" u="sng" dirty="0">
                <a:solidFill>
                  <a:schemeClr val="tx1"/>
                </a:solidFill>
              </a:rPr>
              <a:t>Typical:</a:t>
            </a:r>
          </a:p>
          <a:p>
            <a:pPr>
              <a:spcBef>
                <a:spcPts val="300"/>
              </a:spcBef>
            </a:pPr>
            <a:r>
              <a:rPr lang="en-US" sz="1600" dirty="0">
                <a:solidFill>
                  <a:schemeClr val="tx1"/>
                </a:solidFill>
              </a:rPr>
              <a:t>Subcutaneous nodules</a:t>
            </a:r>
          </a:p>
          <a:p>
            <a:pPr>
              <a:spcBef>
                <a:spcPts val="300"/>
              </a:spcBef>
            </a:pPr>
            <a:r>
              <a:rPr lang="en-US" sz="1600" dirty="0">
                <a:solidFill>
                  <a:schemeClr val="tx1"/>
                </a:solidFill>
              </a:rPr>
              <a:t>Joint contractures/arthritis</a:t>
            </a:r>
          </a:p>
          <a:p>
            <a:pPr>
              <a:spcBef>
                <a:spcPts val="300"/>
              </a:spcBef>
            </a:pPr>
            <a:r>
              <a:rPr lang="en-US" sz="1600" dirty="0">
                <a:solidFill>
                  <a:schemeClr val="tx1"/>
                </a:solidFill>
              </a:rPr>
              <a:t>Dysphonia</a:t>
            </a:r>
          </a:p>
          <a:p>
            <a:pPr>
              <a:spcBef>
                <a:spcPts val="300"/>
              </a:spcBef>
            </a:pPr>
            <a:r>
              <a:rPr lang="en-US" sz="1600" dirty="0">
                <a:solidFill>
                  <a:schemeClr val="tx1"/>
                </a:solidFill>
              </a:rPr>
              <a:t>Pain</a:t>
            </a:r>
          </a:p>
          <a:p>
            <a:pPr>
              <a:spcBef>
                <a:spcPts val="300"/>
              </a:spcBef>
            </a:pPr>
            <a:r>
              <a:rPr lang="en-US" sz="1600" dirty="0">
                <a:solidFill>
                  <a:schemeClr val="tx1"/>
                </a:solidFill>
              </a:rPr>
              <a:t>Systemic inflammation</a:t>
            </a:r>
          </a:p>
          <a:p>
            <a:pPr>
              <a:spcBef>
                <a:spcPts val="300"/>
              </a:spcBef>
            </a:pPr>
            <a:endParaRPr lang="en-US" sz="1600" dirty="0">
              <a:solidFill>
                <a:schemeClr val="tx1"/>
              </a:solidFill>
            </a:endParaRPr>
          </a:p>
          <a:p>
            <a:pPr marL="0" indent="0">
              <a:spcBef>
                <a:spcPts val="300"/>
              </a:spcBef>
              <a:buNone/>
            </a:pPr>
            <a:r>
              <a:rPr lang="en-US" sz="1600" u="sng" dirty="0">
                <a:solidFill>
                  <a:schemeClr val="tx1"/>
                </a:solidFill>
              </a:rPr>
              <a:t>Variable:</a:t>
            </a:r>
          </a:p>
          <a:p>
            <a:pPr>
              <a:spcBef>
                <a:spcPts val="300"/>
              </a:spcBef>
            </a:pPr>
            <a:r>
              <a:rPr lang="en-US" sz="1600" dirty="0">
                <a:solidFill>
                  <a:schemeClr val="tx1"/>
                </a:solidFill>
              </a:rPr>
              <a:t>Pulmonary disease</a:t>
            </a:r>
          </a:p>
          <a:p>
            <a:pPr>
              <a:spcBef>
                <a:spcPts val="300"/>
              </a:spcBef>
            </a:pPr>
            <a:r>
              <a:rPr lang="en-US" sz="1600" dirty="0">
                <a:solidFill>
                  <a:schemeClr val="tx1"/>
                </a:solidFill>
              </a:rPr>
              <a:t>CNS (developmental delay/regression, hypotonia)</a:t>
            </a:r>
          </a:p>
          <a:p>
            <a:pPr>
              <a:spcBef>
                <a:spcPts val="300"/>
              </a:spcBef>
            </a:pPr>
            <a:r>
              <a:rPr lang="en-US" sz="1600" dirty="0">
                <a:solidFill>
                  <a:schemeClr val="tx1"/>
                </a:solidFill>
              </a:rPr>
              <a:t>Peripheral osteolysis</a:t>
            </a:r>
          </a:p>
          <a:p>
            <a:pPr>
              <a:spcBef>
                <a:spcPts val="300"/>
              </a:spcBef>
            </a:pPr>
            <a:r>
              <a:rPr lang="en-US" sz="1600" dirty="0">
                <a:solidFill>
                  <a:schemeClr val="tx1"/>
                </a:solidFill>
              </a:rPr>
              <a:t>Hepatosplenomegaly rare except for severe phenotype</a:t>
            </a:r>
          </a:p>
          <a:p>
            <a:pPr>
              <a:spcBef>
                <a:spcPts val="300"/>
              </a:spcBef>
            </a:pPr>
            <a:r>
              <a:rPr lang="en-US" sz="1600" dirty="0">
                <a:solidFill>
                  <a:schemeClr val="tx1"/>
                </a:solidFill>
              </a:rPr>
              <a:t>Other organ systems (Cherry-red spot)</a:t>
            </a:r>
          </a:p>
          <a:p>
            <a:pPr>
              <a:spcBef>
                <a:spcPts val="300"/>
              </a:spcBef>
            </a:pPr>
            <a:r>
              <a:rPr lang="en-US" sz="1600" dirty="0">
                <a:solidFill>
                  <a:schemeClr val="tx1"/>
                </a:solidFill>
              </a:rPr>
              <a:t>Non-immune hydrops fetalis</a:t>
            </a:r>
          </a:p>
          <a:p>
            <a:pPr>
              <a:spcBef>
                <a:spcPts val="300"/>
              </a:spcBef>
            </a:pPr>
            <a:endParaRPr lang="en-US" sz="1600" dirty="0">
              <a:solidFill>
                <a:schemeClr val="tx1"/>
              </a:solidFill>
            </a:endParaRPr>
          </a:p>
        </p:txBody>
      </p:sp>
      <p:sp>
        <p:nvSpPr>
          <p:cNvPr id="6" name="TextBox 5">
            <a:extLst>
              <a:ext uri="{FF2B5EF4-FFF2-40B4-BE49-F238E27FC236}">
                <a16:creationId xmlns:a16="http://schemas.microsoft.com/office/drawing/2014/main" id="{EA766B48-9D3B-EB6F-8C2B-7C9833E27EAC}"/>
              </a:ext>
            </a:extLst>
          </p:cNvPr>
          <p:cNvSpPr txBox="1"/>
          <p:nvPr/>
        </p:nvSpPr>
        <p:spPr>
          <a:xfrm>
            <a:off x="2002461" y="1182532"/>
            <a:ext cx="2371163" cy="615553"/>
          </a:xfrm>
          <a:prstGeom prst="rect">
            <a:avLst/>
          </a:prstGeom>
          <a:noFill/>
        </p:spPr>
        <p:txBody>
          <a:bodyPr wrap="none" rtlCol="0">
            <a:spAutoFit/>
          </a:bodyPr>
          <a:lstStyle/>
          <a:p>
            <a:pPr algn="ctr"/>
            <a:r>
              <a:rPr lang="en-US" sz="2000" u="sng" dirty="0"/>
              <a:t>Farber Disease</a:t>
            </a:r>
          </a:p>
          <a:p>
            <a:pPr algn="ctr"/>
            <a:r>
              <a:rPr lang="en-US" sz="1400" dirty="0"/>
              <a:t>(Farber lipogranulomatosis)</a:t>
            </a:r>
          </a:p>
        </p:txBody>
      </p:sp>
      <p:sp>
        <p:nvSpPr>
          <p:cNvPr id="17" name="Footer Placeholder 16">
            <a:extLst>
              <a:ext uri="{FF2B5EF4-FFF2-40B4-BE49-F238E27FC236}">
                <a16:creationId xmlns:a16="http://schemas.microsoft.com/office/drawing/2014/main" id="{AE4B274B-06A7-B301-3AB8-1B02C43B4716}"/>
              </a:ext>
            </a:extLst>
          </p:cNvPr>
          <p:cNvSpPr>
            <a:spLocks noGrp="1"/>
          </p:cNvSpPr>
          <p:nvPr>
            <p:ph type="ftr" sz="quarter" idx="3"/>
          </p:nvPr>
        </p:nvSpPr>
        <p:spPr/>
        <p:txBody>
          <a:bodyPr/>
          <a:lstStyle/>
          <a:p>
            <a:r>
              <a:rPr lang="it-IT" dirty="0"/>
              <a:t>CNS, central nervous system; SMA-PME, spinal muscular atrophy with progressive myoclonic epilepsy.</a:t>
            </a:r>
          </a:p>
          <a:p>
            <a:r>
              <a:rPr lang="it-IT" dirty="0"/>
              <a:t>Teoh HL, et al. </a:t>
            </a:r>
            <a:r>
              <a:rPr lang="it-IT" i="1" dirty="0"/>
              <a:t>Pediatrics. </a:t>
            </a:r>
            <a:r>
              <a:rPr lang="it-IT" dirty="0"/>
              <a:t>2016. </a:t>
            </a:r>
          </a:p>
        </p:txBody>
      </p:sp>
    </p:spTree>
    <p:extLst>
      <p:ext uri="{BB962C8B-B14F-4D97-AF65-F5344CB8AC3E}">
        <p14:creationId xmlns:p14="http://schemas.microsoft.com/office/powerpoint/2010/main" val="137164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1049</Words>
  <Application>Microsoft Office PowerPoint</Application>
  <PresentationFormat>Widescreen</PresentationFormat>
  <Paragraphs>133</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2020 Peds</vt:lpstr>
      <vt:lpstr>Do You Know Farber Disease? A Lysosomal Storage Disorder</vt:lpstr>
      <vt:lpstr>Disclaimer</vt:lpstr>
      <vt:lpstr>Inborn Errors of Metabolism: Farber in the LSD Landscape </vt:lpstr>
      <vt:lpstr>Lysosomal Biology</vt:lpstr>
      <vt:lpstr>Lysosomal Storage Diseases</vt:lpstr>
      <vt:lpstr>Family of LSDs by Type With Identified Gene</vt:lpstr>
      <vt:lpstr>PowerPoint Presentation</vt:lpstr>
      <vt:lpstr>Biochemical Mechanism for Farber Disease</vt:lpstr>
      <vt:lpstr>Acid Ceramidase Deficiency: Two Allelic Disorders and Broad Spectrum of Phenotypes</vt:lpstr>
      <vt:lpstr>Signs and Symptoms of Farber Disease (similar to many LSDs)</vt:lpstr>
      <vt:lpstr>Farber Disease Phenotypic Spectrum</vt:lpstr>
      <vt:lpstr>Diagnosis of Lysosomal Storage Diseases (Including Farber Disease)</vt:lpstr>
      <vt:lpstr>Treatment of Lysosomal Storage Disease: Farber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2022-12-20T18:25:42Z</dcterms:modified>
</cp:coreProperties>
</file>