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9"/>
  </p:notesMasterIdLst>
  <p:sldIdLst>
    <p:sldId id="267" r:id="rId2"/>
    <p:sldId id="290" r:id="rId3"/>
    <p:sldId id="256" r:id="rId4"/>
    <p:sldId id="276" r:id="rId5"/>
    <p:sldId id="277" r:id="rId6"/>
    <p:sldId id="278" r:id="rId7"/>
    <p:sldId id="280" r:id="rId8"/>
    <p:sldId id="279" r:id="rId9"/>
    <p:sldId id="282" r:id="rId10"/>
    <p:sldId id="284" r:id="rId11"/>
    <p:sldId id="283" r:id="rId12"/>
    <p:sldId id="285" r:id="rId13"/>
    <p:sldId id="287" r:id="rId14"/>
    <p:sldId id="268" r:id="rId15"/>
    <p:sldId id="288" r:id="rId16"/>
    <p:sldId id="273" r:id="rId17"/>
    <p:sldId id="28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02" userDrawn="1">
          <p15:clr>
            <a:srgbClr val="A4A3A4"/>
          </p15:clr>
        </p15:guide>
        <p15:guide id="4" pos="466" userDrawn="1">
          <p15:clr>
            <a:srgbClr val="A4A3A4"/>
          </p15:clr>
        </p15:guide>
        <p15:guide id="5" orient="horz" pos="876" userDrawn="1">
          <p15:clr>
            <a:srgbClr val="A4A3A4"/>
          </p15:clr>
        </p15:guide>
        <p15:guide id="6" orient="horz" pos="936" userDrawn="1">
          <p15:clr>
            <a:srgbClr val="A4A3A4"/>
          </p15:clr>
        </p15:guide>
        <p15:guide id="7" orient="horz" pos="498" userDrawn="1">
          <p15:clr>
            <a:srgbClr val="A4A3A4"/>
          </p15:clr>
        </p15:guide>
        <p15:guide id="8" pos="120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459"/>
    <a:srgbClr val="30565A"/>
    <a:srgbClr val="7A0000"/>
    <a:srgbClr val="312F5B"/>
    <a:srgbClr val="59305A"/>
    <a:srgbClr val="631F65"/>
    <a:srgbClr val="660066"/>
    <a:srgbClr val="969696"/>
    <a:srgbClr val="D27D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B359D8-E044-4EBE-A39C-E314E38B06BE}" v="1" dt="2022-12-20T18:23:39.9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30" autoAdjust="0"/>
    <p:restoredTop sz="95667" autoAdjust="0"/>
  </p:normalViewPr>
  <p:slideViewPr>
    <p:cSldViewPr snapToGrid="0">
      <p:cViewPr varScale="1">
        <p:scale>
          <a:sx n="74" d="100"/>
          <a:sy n="74" d="100"/>
        </p:scale>
        <p:origin x="66" y="1080"/>
      </p:cViewPr>
      <p:guideLst>
        <p:guide orient="horz" pos="2160"/>
        <p:guide pos="3840"/>
        <p:guide pos="302"/>
        <p:guide pos="466"/>
        <p:guide orient="horz" pos="876"/>
        <p:guide orient="horz" pos="936"/>
        <p:guide orient="horz" pos="498"/>
        <p:guide pos="1206"/>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9BC7A-BB4B-4968-AA34-6F92F657B56F}" type="datetimeFigureOut">
              <a:rPr lang="en-US" smtClean="0"/>
              <a:t>12/20/2022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B41CCF-1001-4D52-BCF3-658308EC8578}" type="slidenum">
              <a:rPr lang="en-US" smtClean="0"/>
              <a:t>‹#›</a:t>
            </a:fld>
            <a:endParaRPr lang="en-US"/>
          </a:p>
        </p:txBody>
      </p:sp>
    </p:spTree>
    <p:extLst>
      <p:ext uri="{BB962C8B-B14F-4D97-AF65-F5344CB8AC3E}">
        <p14:creationId xmlns:p14="http://schemas.microsoft.com/office/powerpoint/2010/main" val="2304171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87DB0F-CBDE-488B-9580-EF07941E5BE4}" type="slidenum">
              <a:rPr lang="en-US" smtClean="0"/>
              <a:t>3</a:t>
            </a:fld>
            <a:endParaRPr lang="en-US"/>
          </a:p>
        </p:txBody>
      </p:sp>
    </p:spTree>
    <p:extLst>
      <p:ext uri="{BB962C8B-B14F-4D97-AF65-F5344CB8AC3E}">
        <p14:creationId xmlns:p14="http://schemas.microsoft.com/office/powerpoint/2010/main" val="1504548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87DB0F-CBDE-488B-9580-EF07941E5BE4}" type="slidenum">
              <a:rPr lang="en-US" smtClean="0"/>
              <a:t>12</a:t>
            </a:fld>
            <a:endParaRPr lang="en-US"/>
          </a:p>
        </p:txBody>
      </p:sp>
    </p:spTree>
    <p:extLst>
      <p:ext uri="{BB962C8B-B14F-4D97-AF65-F5344CB8AC3E}">
        <p14:creationId xmlns:p14="http://schemas.microsoft.com/office/powerpoint/2010/main" val="32322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87DB0F-CBDE-488B-9580-EF07941E5BE4}" type="slidenum">
              <a:rPr lang="en-US" smtClean="0"/>
              <a:t>13</a:t>
            </a:fld>
            <a:endParaRPr lang="en-US"/>
          </a:p>
        </p:txBody>
      </p:sp>
    </p:spTree>
    <p:extLst>
      <p:ext uri="{BB962C8B-B14F-4D97-AF65-F5344CB8AC3E}">
        <p14:creationId xmlns:p14="http://schemas.microsoft.com/office/powerpoint/2010/main" val="2033032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87DB0F-CBDE-488B-9580-EF07941E5BE4}" type="slidenum">
              <a:rPr lang="en-US" smtClean="0"/>
              <a:t>4</a:t>
            </a:fld>
            <a:endParaRPr lang="en-US"/>
          </a:p>
        </p:txBody>
      </p:sp>
    </p:spTree>
    <p:extLst>
      <p:ext uri="{BB962C8B-B14F-4D97-AF65-F5344CB8AC3E}">
        <p14:creationId xmlns:p14="http://schemas.microsoft.com/office/powerpoint/2010/main" val="4057665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87DB0F-CBDE-488B-9580-EF07941E5BE4}" type="slidenum">
              <a:rPr lang="en-US" smtClean="0"/>
              <a:t>5</a:t>
            </a:fld>
            <a:endParaRPr lang="en-US"/>
          </a:p>
        </p:txBody>
      </p:sp>
    </p:spTree>
    <p:extLst>
      <p:ext uri="{BB962C8B-B14F-4D97-AF65-F5344CB8AC3E}">
        <p14:creationId xmlns:p14="http://schemas.microsoft.com/office/powerpoint/2010/main" val="2553941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87DB0F-CBDE-488B-9580-EF07941E5BE4}" type="slidenum">
              <a:rPr lang="en-US" smtClean="0"/>
              <a:t>6</a:t>
            </a:fld>
            <a:endParaRPr lang="en-US"/>
          </a:p>
        </p:txBody>
      </p:sp>
    </p:spTree>
    <p:extLst>
      <p:ext uri="{BB962C8B-B14F-4D97-AF65-F5344CB8AC3E}">
        <p14:creationId xmlns:p14="http://schemas.microsoft.com/office/powerpoint/2010/main" val="410472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87DB0F-CBDE-488B-9580-EF07941E5BE4}" type="slidenum">
              <a:rPr lang="en-US" smtClean="0"/>
              <a:t>7</a:t>
            </a:fld>
            <a:endParaRPr lang="en-US"/>
          </a:p>
        </p:txBody>
      </p:sp>
    </p:spTree>
    <p:extLst>
      <p:ext uri="{BB962C8B-B14F-4D97-AF65-F5344CB8AC3E}">
        <p14:creationId xmlns:p14="http://schemas.microsoft.com/office/powerpoint/2010/main" val="3620687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87DB0F-CBDE-488B-9580-EF07941E5BE4}" type="slidenum">
              <a:rPr lang="en-US" smtClean="0"/>
              <a:t>8</a:t>
            </a:fld>
            <a:endParaRPr lang="en-US"/>
          </a:p>
        </p:txBody>
      </p:sp>
    </p:spTree>
    <p:extLst>
      <p:ext uri="{BB962C8B-B14F-4D97-AF65-F5344CB8AC3E}">
        <p14:creationId xmlns:p14="http://schemas.microsoft.com/office/powerpoint/2010/main" val="2067381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87DB0F-CBDE-488B-9580-EF07941E5BE4}" type="slidenum">
              <a:rPr lang="en-US" smtClean="0"/>
              <a:t>9</a:t>
            </a:fld>
            <a:endParaRPr lang="en-US"/>
          </a:p>
        </p:txBody>
      </p:sp>
    </p:spTree>
    <p:extLst>
      <p:ext uri="{BB962C8B-B14F-4D97-AF65-F5344CB8AC3E}">
        <p14:creationId xmlns:p14="http://schemas.microsoft.com/office/powerpoint/2010/main" val="824075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87DB0F-CBDE-488B-9580-EF07941E5BE4}" type="slidenum">
              <a:rPr lang="en-US" smtClean="0"/>
              <a:t>10</a:t>
            </a:fld>
            <a:endParaRPr lang="en-US"/>
          </a:p>
        </p:txBody>
      </p:sp>
    </p:spTree>
    <p:extLst>
      <p:ext uri="{BB962C8B-B14F-4D97-AF65-F5344CB8AC3E}">
        <p14:creationId xmlns:p14="http://schemas.microsoft.com/office/powerpoint/2010/main" val="3943392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87DB0F-CBDE-488B-9580-EF07941E5BE4}" type="slidenum">
              <a:rPr lang="en-US" smtClean="0"/>
              <a:t>11</a:t>
            </a:fld>
            <a:endParaRPr lang="en-US"/>
          </a:p>
        </p:txBody>
      </p:sp>
    </p:spTree>
    <p:extLst>
      <p:ext uri="{BB962C8B-B14F-4D97-AF65-F5344CB8AC3E}">
        <p14:creationId xmlns:p14="http://schemas.microsoft.com/office/powerpoint/2010/main" val="3447137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1A83E91B-0E38-457E-9D74-11EC7CF82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8738BBDE-63E0-461E-B54F-B886F32E21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pic>
        <p:nvPicPr>
          <p:cNvPr id="10" name="Picture 9">
            <a:extLst>
              <a:ext uri="{FF2B5EF4-FFF2-40B4-BE49-F238E27FC236}">
                <a16:creationId xmlns:a16="http://schemas.microsoft.com/office/drawing/2014/main" id="{977ED46F-C931-4691-8D4C-482ED069C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1" name="Picture 10">
            <a:extLst>
              <a:ext uri="{FF2B5EF4-FFF2-40B4-BE49-F238E27FC236}">
                <a16:creationId xmlns:a16="http://schemas.microsoft.com/office/drawing/2014/main" id="{F006A481-1630-49E3-A133-2CE281B5CFB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154324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03981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36668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13251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9" name="Picture 8">
            <a:extLst>
              <a:ext uri="{FF2B5EF4-FFF2-40B4-BE49-F238E27FC236}">
                <a16:creationId xmlns:a16="http://schemas.microsoft.com/office/drawing/2014/main" id="{DC987743-EBB5-492F-8DB2-3B5E73258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55DF39AA-05FC-471D-A96F-318DD40C89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pic>
        <p:nvPicPr>
          <p:cNvPr id="10" name="Picture 9">
            <a:extLst>
              <a:ext uri="{FF2B5EF4-FFF2-40B4-BE49-F238E27FC236}">
                <a16:creationId xmlns:a16="http://schemas.microsoft.com/office/drawing/2014/main" id="{1FB1E669-C51E-4424-905A-F8B0611E1A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1" name="Picture 10">
            <a:extLst>
              <a:ext uri="{FF2B5EF4-FFF2-40B4-BE49-F238E27FC236}">
                <a16:creationId xmlns:a16="http://schemas.microsoft.com/office/drawing/2014/main" id="{8953675E-76F4-48A7-A502-2F787169CC3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5228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100000">
              <a:srgbClr val="EBEBEB"/>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39503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100000">
              <a:srgbClr val="EBEBEB"/>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9654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3652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1010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2"/>
              </a:buClr>
              <a:buFont typeface="Arial" panose="020B0604020202020204" pitchFamily="34" charset="0"/>
              <a:buChar char="•"/>
              <a:defRPr/>
            </a:lvl1pPr>
            <a:lvl2pPr marL="685800" indent="-228600">
              <a:buClr>
                <a:schemeClr val="accent2"/>
              </a:buClr>
              <a:buFont typeface="Arial" panose="020B0604020202020204" pitchFamily="34" charset="0"/>
              <a:buChar char="•"/>
              <a:defRPr/>
            </a:lvl2pPr>
            <a:lvl3pPr marL="1143000" indent="-228600">
              <a:buClr>
                <a:schemeClr val="accent2"/>
              </a:buClr>
              <a:buFont typeface="Arial" panose="020B0604020202020204" pitchFamily="34" charset="0"/>
              <a:buChar char="•"/>
              <a:defRPr/>
            </a:lvl3pPr>
            <a:lvl4pPr marL="1600200" indent="-228600">
              <a:buClr>
                <a:schemeClr val="accent2"/>
              </a:buClr>
              <a:buFont typeface="Arial" panose="020B0604020202020204" pitchFamily="34" charset="0"/>
              <a:buChar char="•"/>
              <a:defRPr/>
            </a:lvl4pPr>
            <a:lvl5pPr marL="2057400" indent="-228600">
              <a:buClr>
                <a:schemeClr val="accent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8463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9541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131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8540BD09-B14B-4B0C-B8CE-38402C9123A6}"/>
              </a:ext>
            </a:extLst>
          </p:cNvPr>
          <p:cNvSpPr/>
          <p:nvPr/>
        </p:nvSpPr>
        <p:spPr>
          <a:xfrm>
            <a:off x="0" y="-1"/>
            <a:ext cx="12192000" cy="106681"/>
          </a:xfrm>
          <a:prstGeom prst="rect">
            <a:avLst/>
          </a:prstGeom>
          <a:gradFill flip="none" rotWithShape="1">
            <a:gsLst>
              <a:gs pos="0">
                <a:srgbClr val="2F3393"/>
              </a:gs>
              <a:gs pos="97345">
                <a:srgbClr val="7E93A4"/>
              </a:gs>
              <a:gs pos="53000">
                <a:srgbClr val="4E71A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CD7140-D735-4645-B9B8-EF425968E740}"/>
              </a:ext>
            </a:extLst>
          </p:cNvPr>
          <p:cNvSpPr/>
          <p:nvPr userDrawn="1"/>
        </p:nvSpPr>
        <p:spPr>
          <a:xfrm>
            <a:off x="0" y="-1"/>
            <a:ext cx="12192000" cy="106681"/>
          </a:xfrm>
          <a:prstGeom prst="rect">
            <a:avLst/>
          </a:prstGeom>
          <a:gradFill flip="none" rotWithShape="1">
            <a:gsLst>
              <a:gs pos="0">
                <a:srgbClr val="2F3393"/>
              </a:gs>
              <a:gs pos="97345">
                <a:srgbClr val="7E93A4"/>
              </a:gs>
              <a:gs pos="53000">
                <a:srgbClr val="4E71A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5096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BB71D-6FB0-CA4A-025E-F75FD83F7E49}"/>
              </a:ext>
            </a:extLst>
          </p:cNvPr>
          <p:cNvSpPr>
            <a:spLocks noGrp="1"/>
          </p:cNvSpPr>
          <p:nvPr>
            <p:ph type="title"/>
          </p:nvPr>
        </p:nvSpPr>
        <p:spPr/>
        <p:txBody>
          <a:bodyPr>
            <a:noAutofit/>
          </a:bodyPr>
          <a:lstStyle/>
          <a:p>
            <a:r>
              <a:rPr lang="en-US" sz="4000" dirty="0"/>
              <a:t>The Spectrum Of Disease Due to the</a:t>
            </a:r>
            <a:br>
              <a:rPr lang="en-US" sz="4000" dirty="0"/>
            </a:br>
            <a:r>
              <a:rPr lang="en-US" sz="4000" dirty="0"/>
              <a:t>Inherited Deficiency of Acid Ceramidase Activity (</a:t>
            </a:r>
            <a:r>
              <a:rPr lang="en-US" sz="4000" i="1" dirty="0"/>
              <a:t>ASAH1</a:t>
            </a:r>
            <a:r>
              <a:rPr lang="en-US" sz="4000" dirty="0"/>
              <a:t>-Related Disorders)</a:t>
            </a:r>
            <a:br>
              <a:rPr lang="en-US" sz="4000" dirty="0"/>
            </a:br>
            <a:endParaRPr lang="en-US" sz="4000" dirty="0"/>
          </a:p>
        </p:txBody>
      </p:sp>
      <p:sp>
        <p:nvSpPr>
          <p:cNvPr id="6" name="Text Placeholder 5">
            <a:extLst>
              <a:ext uri="{FF2B5EF4-FFF2-40B4-BE49-F238E27FC236}">
                <a16:creationId xmlns:a16="http://schemas.microsoft.com/office/drawing/2014/main" id="{7ABA3754-EB84-26B9-2322-2807FF3E9304}"/>
              </a:ext>
            </a:extLst>
          </p:cNvPr>
          <p:cNvSpPr>
            <a:spLocks noGrp="1"/>
          </p:cNvSpPr>
          <p:nvPr>
            <p:ph type="body" idx="1"/>
          </p:nvPr>
        </p:nvSpPr>
        <p:spPr>
          <a:xfrm>
            <a:off x="609601" y="4127501"/>
            <a:ext cx="10515600" cy="2527300"/>
          </a:xfrm>
        </p:spPr>
        <p:txBody>
          <a:bodyPr>
            <a:normAutofit/>
          </a:bodyPr>
          <a:lstStyle/>
          <a:p>
            <a:r>
              <a:rPr lang="en-US" dirty="0"/>
              <a:t>Edward H. </a:t>
            </a:r>
            <a:r>
              <a:rPr lang="en-US" dirty="0" err="1"/>
              <a:t>Schuchman</a:t>
            </a:r>
            <a:r>
              <a:rPr lang="en-US" dirty="0"/>
              <a:t>, MD</a:t>
            </a:r>
          </a:p>
          <a:p>
            <a:r>
              <a:rPr lang="en-US" dirty="0"/>
              <a:t>Genetic Disease Foundation, Francis Crick Professor</a:t>
            </a:r>
          </a:p>
          <a:p>
            <a:r>
              <a:rPr lang="en-US" dirty="0"/>
              <a:t>Department of Genetics &amp; Genomic Sciences</a:t>
            </a:r>
          </a:p>
          <a:p>
            <a:r>
              <a:rPr lang="en-US" dirty="0"/>
              <a:t>Icahn School of Medicine at Mount Sinai</a:t>
            </a:r>
          </a:p>
          <a:p>
            <a:r>
              <a:rPr lang="en-US" dirty="0"/>
              <a:t>New York, NY</a:t>
            </a:r>
          </a:p>
          <a:p>
            <a:endParaRPr lang="en-US" dirty="0"/>
          </a:p>
        </p:txBody>
      </p:sp>
    </p:spTree>
    <p:extLst>
      <p:ext uri="{BB962C8B-B14F-4D97-AF65-F5344CB8AC3E}">
        <p14:creationId xmlns:p14="http://schemas.microsoft.com/office/powerpoint/2010/main" val="228603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FF5F2D8E-33DE-C786-92D6-C425121229AA}"/>
              </a:ext>
            </a:extLst>
          </p:cNvPr>
          <p:cNvSpPr>
            <a:spLocks noGrp="1"/>
          </p:cNvSpPr>
          <p:nvPr>
            <p:ph type="ftr" sz="quarter" idx="3"/>
          </p:nvPr>
        </p:nvSpPr>
        <p:spPr/>
        <p:txBody>
          <a:bodyPr/>
          <a:lstStyle/>
          <a:p>
            <a:r>
              <a:rPr lang="en-US" dirty="0"/>
              <a:t>Jameson RA, et al. </a:t>
            </a:r>
            <a:r>
              <a:rPr lang="en-US" i="1" dirty="0"/>
              <a:t>Ann Rheum Dis. </a:t>
            </a:r>
            <a:r>
              <a:rPr lang="en-US" dirty="0"/>
              <a:t>1987;46(7):559-61. </a:t>
            </a:r>
          </a:p>
        </p:txBody>
      </p:sp>
      <p:sp>
        <p:nvSpPr>
          <p:cNvPr id="5" name="Rectangle 4">
            <a:extLst>
              <a:ext uri="{FF2B5EF4-FFF2-40B4-BE49-F238E27FC236}">
                <a16:creationId xmlns:a16="http://schemas.microsoft.com/office/drawing/2014/main" id="{3F49A64F-C9DF-7802-5265-EFEFC9550942}"/>
              </a:ext>
            </a:extLst>
          </p:cNvPr>
          <p:cNvSpPr/>
          <p:nvPr/>
        </p:nvSpPr>
        <p:spPr>
          <a:xfrm>
            <a:off x="489636" y="4671387"/>
            <a:ext cx="11196864" cy="1804679"/>
          </a:xfrm>
          <a:prstGeom prst="rect">
            <a:avLst/>
          </a:prstGeom>
          <a:solidFill>
            <a:srgbClr val="312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2">
            <a:extLst>
              <a:ext uri="{FF2B5EF4-FFF2-40B4-BE49-F238E27FC236}">
                <a16:creationId xmlns:a16="http://schemas.microsoft.com/office/drawing/2014/main" id="{34985DAB-5BC4-A1B2-FC77-8EDF7B332DF0}"/>
              </a:ext>
            </a:extLst>
          </p:cNvPr>
          <p:cNvSpPr txBox="1">
            <a:spLocks/>
          </p:cNvSpPr>
          <p:nvPr/>
        </p:nvSpPr>
        <p:spPr>
          <a:xfrm>
            <a:off x="757243" y="4769863"/>
            <a:ext cx="10744200" cy="181829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dirty="0">
                <a:solidFill>
                  <a:schemeClr val="bg1"/>
                </a:solidFill>
              </a:rPr>
              <a:t>1987 – First Farber disease case reported with </a:t>
            </a:r>
            <a:r>
              <a:rPr lang="en-US" b="1" i="1" dirty="0">
                <a:solidFill>
                  <a:schemeClr val="bg1"/>
                </a:solidFill>
                <a:effectLst>
                  <a:outerShdw blurRad="38100" dist="38100" dir="2700000" algn="tl">
                    <a:srgbClr val="000000">
                      <a:alpha val="43137"/>
                    </a:srgbClr>
                  </a:outerShdw>
                </a:effectLst>
              </a:rPr>
              <a:t>progressive myoclonic seizures  </a:t>
            </a:r>
          </a:p>
          <a:p>
            <a:pPr lvl="1">
              <a:spcBef>
                <a:spcPts val="600"/>
              </a:spcBef>
            </a:pPr>
            <a:r>
              <a:rPr lang="en-US" dirty="0">
                <a:solidFill>
                  <a:schemeClr val="bg1"/>
                </a:solidFill>
              </a:rPr>
              <a:t>Symptom onset at 22 months; death at 6 years</a:t>
            </a:r>
          </a:p>
          <a:p>
            <a:pPr lvl="1">
              <a:spcBef>
                <a:spcPts val="600"/>
              </a:spcBef>
            </a:pPr>
            <a:r>
              <a:rPr lang="en-US" dirty="0">
                <a:solidFill>
                  <a:schemeClr val="bg1"/>
                </a:solidFill>
              </a:rPr>
              <a:t>Patients had common Farber disease triad, but lacked hepatomegaly</a:t>
            </a:r>
          </a:p>
        </p:txBody>
      </p:sp>
      <p:sp>
        <p:nvSpPr>
          <p:cNvPr id="3" name="Title 2">
            <a:extLst>
              <a:ext uri="{FF2B5EF4-FFF2-40B4-BE49-F238E27FC236}">
                <a16:creationId xmlns:a16="http://schemas.microsoft.com/office/drawing/2014/main" id="{A17CDB99-30C7-45B6-6AA8-D9C274EF94C8}"/>
              </a:ext>
            </a:extLst>
          </p:cNvPr>
          <p:cNvSpPr>
            <a:spLocks noGrp="1"/>
          </p:cNvSpPr>
          <p:nvPr>
            <p:ph type="title"/>
          </p:nvPr>
        </p:nvSpPr>
        <p:spPr/>
        <p:txBody>
          <a:bodyPr/>
          <a:lstStyle/>
          <a:p>
            <a:r>
              <a:rPr lang="en-US" dirty="0"/>
              <a:t>Historical Milestones - II </a:t>
            </a:r>
          </a:p>
        </p:txBody>
      </p:sp>
      <p:sp>
        <p:nvSpPr>
          <p:cNvPr id="2" name="Rectangle 1">
            <a:extLst>
              <a:ext uri="{FF2B5EF4-FFF2-40B4-BE49-F238E27FC236}">
                <a16:creationId xmlns:a16="http://schemas.microsoft.com/office/drawing/2014/main" id="{6D7A9F22-F19D-A360-DF4F-5E6D5E064BA3}"/>
              </a:ext>
            </a:extLst>
          </p:cNvPr>
          <p:cNvSpPr/>
          <p:nvPr/>
        </p:nvSpPr>
        <p:spPr>
          <a:xfrm>
            <a:off x="487136" y="1401039"/>
            <a:ext cx="11196864" cy="3111627"/>
          </a:xfrm>
          <a:prstGeom prst="rect">
            <a:avLst/>
          </a:prstGeom>
          <a:solidFill>
            <a:srgbClr val="593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12">
            <a:extLst>
              <a:ext uri="{FF2B5EF4-FFF2-40B4-BE49-F238E27FC236}">
                <a16:creationId xmlns:a16="http://schemas.microsoft.com/office/drawing/2014/main" id="{92C772BA-8C6F-CD28-CB1C-78A9021930E0}"/>
              </a:ext>
            </a:extLst>
          </p:cNvPr>
          <p:cNvSpPr txBox="1">
            <a:spLocks/>
          </p:cNvSpPr>
          <p:nvPr/>
        </p:nvSpPr>
        <p:spPr>
          <a:xfrm>
            <a:off x="754743" y="1499515"/>
            <a:ext cx="10744200" cy="302564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dirty="0">
                <a:solidFill>
                  <a:schemeClr val="bg1"/>
                </a:solidFill>
              </a:rPr>
              <a:t>1983 – Moser and Chen review all reported cases of Farber disease (27) </a:t>
            </a:r>
          </a:p>
          <a:p>
            <a:pPr lvl="1">
              <a:spcBef>
                <a:spcPts val="600"/>
              </a:spcBef>
            </a:pPr>
            <a:r>
              <a:rPr lang="en-US" dirty="0">
                <a:solidFill>
                  <a:schemeClr val="bg1"/>
                </a:solidFill>
              </a:rPr>
              <a:t>All presented with common “triad” of </a:t>
            </a:r>
            <a:r>
              <a:rPr lang="en-US" b="1" i="1" dirty="0">
                <a:solidFill>
                  <a:schemeClr val="bg1"/>
                </a:solidFill>
                <a:effectLst>
                  <a:outerShdw blurRad="38100" dist="38100" dir="2700000" algn="tl">
                    <a:srgbClr val="000000">
                      <a:alpha val="43137"/>
                    </a:srgbClr>
                  </a:outerShdw>
                </a:effectLst>
              </a:rPr>
              <a:t>painful and deformed joints, subcutaneous nodules, and hoarse voice</a:t>
            </a:r>
          </a:p>
          <a:p>
            <a:pPr lvl="1">
              <a:spcBef>
                <a:spcPts val="600"/>
              </a:spcBef>
            </a:pPr>
            <a:endParaRPr lang="en-US" b="1" i="1" dirty="0">
              <a:solidFill>
                <a:schemeClr val="bg1"/>
              </a:solidFill>
              <a:effectLst>
                <a:outerShdw blurRad="38100" dist="38100" dir="2700000" algn="tl">
                  <a:srgbClr val="000000">
                    <a:alpha val="43137"/>
                  </a:srgbClr>
                </a:outerShdw>
              </a:effectLst>
            </a:endParaRPr>
          </a:p>
          <a:p>
            <a:pPr lvl="1">
              <a:spcBef>
                <a:spcPts val="600"/>
              </a:spcBef>
            </a:pPr>
            <a:endParaRPr lang="en-US" b="1" i="1" dirty="0">
              <a:solidFill>
                <a:schemeClr val="bg1"/>
              </a:solidFill>
              <a:effectLst>
                <a:outerShdw blurRad="38100" dist="38100" dir="2700000" algn="tl">
                  <a:srgbClr val="000000">
                    <a:alpha val="43137"/>
                  </a:srgbClr>
                </a:outerShdw>
              </a:effectLst>
            </a:endParaRPr>
          </a:p>
          <a:p>
            <a:pPr lvl="1">
              <a:spcBef>
                <a:spcPts val="600"/>
              </a:spcBef>
            </a:pPr>
            <a:r>
              <a:rPr lang="en-US" sz="1600" dirty="0">
                <a:solidFill>
                  <a:schemeClr val="bg1"/>
                </a:solidFill>
              </a:rPr>
              <a:t>10/27 cases had impaired psychomotor development</a:t>
            </a:r>
          </a:p>
          <a:p>
            <a:pPr lvl="1">
              <a:spcBef>
                <a:spcPts val="600"/>
              </a:spcBef>
            </a:pPr>
            <a:r>
              <a:rPr lang="en-US" sz="1600" dirty="0">
                <a:solidFill>
                  <a:schemeClr val="bg1"/>
                </a:solidFill>
              </a:rPr>
              <a:t>Other findings included respiratory difficulties, hepatomegaly, poor weight gain and intermittent fevers</a:t>
            </a:r>
          </a:p>
          <a:p>
            <a:pPr lvl="1">
              <a:spcBef>
                <a:spcPts val="600"/>
              </a:spcBef>
            </a:pPr>
            <a:r>
              <a:rPr lang="en-US" sz="1600" dirty="0">
                <a:solidFill>
                  <a:schemeClr val="bg1"/>
                </a:solidFill>
              </a:rPr>
              <a:t>Most cases presented with severe/early onset phenotype, although variability in presentation was observed</a:t>
            </a:r>
          </a:p>
          <a:p>
            <a:pPr lvl="1">
              <a:spcBef>
                <a:spcPts val="600"/>
              </a:spcBef>
            </a:pPr>
            <a:endParaRPr lang="en-US" dirty="0">
              <a:solidFill>
                <a:schemeClr val="bg1"/>
              </a:solidFill>
            </a:endParaRPr>
          </a:p>
        </p:txBody>
      </p:sp>
      <p:pic>
        <p:nvPicPr>
          <p:cNvPr id="11" name="Picture 10" descr="A picture containing person, indoor, hand, close&#10;&#10;Description automatically generated">
            <a:extLst>
              <a:ext uri="{FF2B5EF4-FFF2-40B4-BE49-F238E27FC236}">
                <a16:creationId xmlns:a16="http://schemas.microsoft.com/office/drawing/2014/main" id="{9D326B4D-83E7-4210-60D4-2C2641119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3200" y="2360262"/>
            <a:ext cx="4461164" cy="1013322"/>
          </a:xfrm>
          <a:prstGeom prst="rect">
            <a:avLst/>
          </a:prstGeom>
        </p:spPr>
      </p:pic>
    </p:spTree>
    <p:extLst>
      <p:ext uri="{BB962C8B-B14F-4D97-AF65-F5344CB8AC3E}">
        <p14:creationId xmlns:p14="http://schemas.microsoft.com/office/powerpoint/2010/main" val="3862777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56FA12C-B705-5DB9-9E1B-1DE184AEC8D1}"/>
              </a:ext>
            </a:extLst>
          </p:cNvPr>
          <p:cNvSpPr/>
          <p:nvPr/>
        </p:nvSpPr>
        <p:spPr>
          <a:xfrm>
            <a:off x="487136" y="1010514"/>
            <a:ext cx="11196864" cy="2961411"/>
          </a:xfrm>
          <a:prstGeom prst="rect">
            <a:avLst/>
          </a:prstGeom>
          <a:solidFill>
            <a:srgbClr val="7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FF5F2D8E-33DE-C786-92D6-C425121229AA}"/>
              </a:ext>
            </a:extLst>
          </p:cNvPr>
          <p:cNvSpPr>
            <a:spLocks noGrp="1"/>
          </p:cNvSpPr>
          <p:nvPr>
            <p:ph type="ftr" sz="quarter" idx="3"/>
          </p:nvPr>
        </p:nvSpPr>
        <p:spPr/>
        <p:txBody>
          <a:bodyPr/>
          <a:lstStyle/>
          <a:p>
            <a:r>
              <a:rPr lang="en-US" dirty="0"/>
              <a:t>Zhou J, et al. </a:t>
            </a:r>
            <a:r>
              <a:rPr lang="en-US" i="1" dirty="0"/>
              <a:t>Am J Hum Genet. </a:t>
            </a:r>
            <a:r>
              <a:rPr lang="en-US" dirty="0"/>
              <a:t>2012;91(1):5–14.</a:t>
            </a:r>
          </a:p>
          <a:p>
            <a:r>
              <a:rPr lang="en-US" dirty="0"/>
              <a:t>He X, et al. </a:t>
            </a:r>
            <a:r>
              <a:rPr lang="en-US" i="1" dirty="0"/>
              <a:t>BBA Clin. </a:t>
            </a:r>
            <a:r>
              <a:rPr lang="en-US" dirty="0"/>
              <a:t>2017 Feb;7:85-96. </a:t>
            </a:r>
          </a:p>
        </p:txBody>
      </p:sp>
      <p:sp>
        <p:nvSpPr>
          <p:cNvPr id="6" name="Title 5">
            <a:extLst>
              <a:ext uri="{FF2B5EF4-FFF2-40B4-BE49-F238E27FC236}">
                <a16:creationId xmlns:a16="http://schemas.microsoft.com/office/drawing/2014/main" id="{5A0C6337-F5F4-7C24-2728-161EF160BA3C}"/>
              </a:ext>
            </a:extLst>
          </p:cNvPr>
          <p:cNvSpPr>
            <a:spLocks noGrp="1"/>
          </p:cNvSpPr>
          <p:nvPr>
            <p:ph type="title"/>
          </p:nvPr>
        </p:nvSpPr>
        <p:spPr>
          <a:xfrm>
            <a:off x="609600" y="275706"/>
            <a:ext cx="10744200" cy="711936"/>
          </a:xfrm>
        </p:spPr>
        <p:txBody>
          <a:bodyPr/>
          <a:lstStyle/>
          <a:p>
            <a:r>
              <a:rPr lang="en-US" dirty="0"/>
              <a:t>Historical Milestones - III </a:t>
            </a:r>
          </a:p>
        </p:txBody>
      </p:sp>
      <p:sp>
        <p:nvSpPr>
          <p:cNvPr id="4" name="Content Placeholder 12">
            <a:extLst>
              <a:ext uri="{FF2B5EF4-FFF2-40B4-BE49-F238E27FC236}">
                <a16:creationId xmlns:a16="http://schemas.microsoft.com/office/drawing/2014/main" id="{C51EC1BA-D05C-9D37-F206-6A9BDC5353B3}"/>
              </a:ext>
            </a:extLst>
          </p:cNvPr>
          <p:cNvSpPr txBox="1">
            <a:spLocks/>
          </p:cNvSpPr>
          <p:nvPr/>
        </p:nvSpPr>
        <p:spPr>
          <a:xfrm>
            <a:off x="754743" y="1108991"/>
            <a:ext cx="10744200" cy="285736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dirty="0">
                <a:solidFill>
                  <a:schemeClr val="bg1"/>
                </a:solidFill>
              </a:rPr>
              <a:t>1996 – cDNA and gene sequences encoding human acid ceramidase (ASAH1) isolated</a:t>
            </a:r>
          </a:p>
          <a:p>
            <a:pPr lvl="1">
              <a:spcBef>
                <a:spcPts val="600"/>
              </a:spcBef>
            </a:pPr>
            <a:r>
              <a:rPr lang="en-US" dirty="0">
                <a:solidFill>
                  <a:schemeClr val="bg1"/>
                </a:solidFill>
              </a:rPr>
              <a:t>First ASAH1 mutation causing Farber disease identified (T222K) </a:t>
            </a:r>
          </a:p>
          <a:p>
            <a:pPr lvl="1">
              <a:spcBef>
                <a:spcPts val="600"/>
              </a:spcBef>
            </a:pPr>
            <a:r>
              <a:rPr lang="en-US" dirty="0">
                <a:solidFill>
                  <a:schemeClr val="bg1"/>
                </a:solidFill>
              </a:rPr>
              <a:t>First production &amp; characterization of human recombinant acid ceramidase</a:t>
            </a:r>
          </a:p>
          <a:p>
            <a:pPr lvl="2">
              <a:spcBef>
                <a:spcPts val="600"/>
              </a:spcBef>
            </a:pPr>
            <a:r>
              <a:rPr lang="en-US" dirty="0">
                <a:solidFill>
                  <a:schemeClr val="bg1"/>
                </a:solidFill>
              </a:rPr>
              <a:t>Composed of </a:t>
            </a:r>
            <a:r>
              <a:rPr lang="en-US" dirty="0">
                <a:solidFill>
                  <a:schemeClr val="bg1"/>
                </a:solidFill>
                <a:latin typeface="Symbol" pitchFamily="2" charset="2"/>
              </a:rPr>
              <a:t>a</a:t>
            </a:r>
            <a:r>
              <a:rPr lang="en-US" dirty="0">
                <a:solidFill>
                  <a:schemeClr val="bg1"/>
                </a:solidFill>
              </a:rPr>
              <a:t> and </a:t>
            </a:r>
            <a:r>
              <a:rPr lang="en-US" dirty="0">
                <a:solidFill>
                  <a:schemeClr val="bg1"/>
                </a:solidFill>
                <a:latin typeface="Symbol" pitchFamily="2" charset="2"/>
              </a:rPr>
              <a:t>b</a:t>
            </a:r>
            <a:r>
              <a:rPr lang="en-US" dirty="0">
                <a:solidFill>
                  <a:schemeClr val="bg1"/>
                </a:solidFill>
              </a:rPr>
              <a:t> subunit held together by disulfide bonds</a:t>
            </a:r>
          </a:p>
          <a:p>
            <a:pPr lvl="2">
              <a:spcBef>
                <a:spcPts val="600"/>
              </a:spcBef>
            </a:pPr>
            <a:r>
              <a:rPr lang="en-US" dirty="0">
                <a:solidFill>
                  <a:schemeClr val="bg1"/>
                </a:solidFill>
              </a:rPr>
              <a:t>Self-activating enzyme that requires cleavage of a precursor protein into the two subunits</a:t>
            </a:r>
          </a:p>
          <a:p>
            <a:pPr lvl="1">
              <a:spcBef>
                <a:spcPts val="600"/>
              </a:spcBef>
            </a:pPr>
            <a:r>
              <a:rPr lang="en-US" dirty="0">
                <a:solidFill>
                  <a:schemeClr val="bg1"/>
                </a:solidFill>
              </a:rPr>
              <a:t>First isolation of the mouse acid ceramidase gene and construction of knock-out and knock-in mice</a:t>
            </a:r>
          </a:p>
          <a:p>
            <a:pPr lvl="2">
              <a:spcBef>
                <a:spcPts val="600"/>
              </a:spcBef>
            </a:pPr>
            <a:r>
              <a:rPr lang="en-US" dirty="0">
                <a:solidFill>
                  <a:schemeClr val="bg1"/>
                </a:solidFill>
              </a:rPr>
              <a:t>Demonstration that complete loss of acid ceramidase activity in the mouse results in early embryonic lethality</a:t>
            </a:r>
          </a:p>
          <a:p>
            <a:pPr lvl="1">
              <a:spcBef>
                <a:spcPts val="600"/>
              </a:spcBef>
            </a:pPr>
            <a:r>
              <a:rPr lang="en-US" dirty="0">
                <a:solidFill>
                  <a:schemeClr val="bg1"/>
                </a:solidFill>
              </a:rPr>
              <a:t>First “proof-of-principle” treatment studies in the Farber disease mouse model</a:t>
            </a:r>
          </a:p>
          <a:p>
            <a:pPr lvl="2">
              <a:spcBef>
                <a:spcPts val="600"/>
              </a:spcBef>
            </a:pPr>
            <a:r>
              <a:rPr lang="en-US" dirty="0">
                <a:solidFill>
                  <a:schemeClr val="bg1"/>
                </a:solidFill>
              </a:rPr>
              <a:t>Enzyme replacement, gene therapy</a:t>
            </a:r>
          </a:p>
        </p:txBody>
      </p:sp>
    </p:spTree>
    <p:extLst>
      <p:ext uri="{BB962C8B-B14F-4D97-AF65-F5344CB8AC3E}">
        <p14:creationId xmlns:p14="http://schemas.microsoft.com/office/powerpoint/2010/main" val="752618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56FA12C-B705-5DB9-9E1B-1DE184AEC8D1}"/>
              </a:ext>
            </a:extLst>
          </p:cNvPr>
          <p:cNvSpPr/>
          <p:nvPr/>
        </p:nvSpPr>
        <p:spPr>
          <a:xfrm>
            <a:off x="487136" y="1010514"/>
            <a:ext cx="11196864" cy="2961411"/>
          </a:xfrm>
          <a:prstGeom prst="rect">
            <a:avLst/>
          </a:prstGeom>
          <a:solidFill>
            <a:srgbClr val="7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FF5F2D8E-33DE-C786-92D6-C425121229AA}"/>
              </a:ext>
            </a:extLst>
          </p:cNvPr>
          <p:cNvSpPr>
            <a:spLocks noGrp="1"/>
          </p:cNvSpPr>
          <p:nvPr>
            <p:ph type="ftr" sz="quarter" idx="3"/>
          </p:nvPr>
        </p:nvSpPr>
        <p:spPr/>
        <p:txBody>
          <a:bodyPr/>
          <a:lstStyle/>
          <a:p>
            <a:r>
              <a:rPr lang="en-US" dirty="0"/>
              <a:t>Zhou J, et al. </a:t>
            </a:r>
            <a:r>
              <a:rPr lang="en-US" i="1" dirty="0"/>
              <a:t>Am J Hum Genet. </a:t>
            </a:r>
            <a:r>
              <a:rPr lang="en-US" dirty="0"/>
              <a:t>2012;91(1):5–14.</a:t>
            </a:r>
          </a:p>
          <a:p>
            <a:r>
              <a:rPr lang="en-US" dirty="0"/>
              <a:t>He X, et al. </a:t>
            </a:r>
            <a:r>
              <a:rPr lang="en-US" i="1" dirty="0"/>
              <a:t>BBA Clin. </a:t>
            </a:r>
            <a:r>
              <a:rPr lang="en-US" dirty="0"/>
              <a:t>2017 Feb;7:85-96. </a:t>
            </a:r>
          </a:p>
        </p:txBody>
      </p:sp>
      <p:sp>
        <p:nvSpPr>
          <p:cNvPr id="6" name="Title 5">
            <a:extLst>
              <a:ext uri="{FF2B5EF4-FFF2-40B4-BE49-F238E27FC236}">
                <a16:creationId xmlns:a16="http://schemas.microsoft.com/office/drawing/2014/main" id="{5A0C6337-F5F4-7C24-2728-161EF160BA3C}"/>
              </a:ext>
            </a:extLst>
          </p:cNvPr>
          <p:cNvSpPr>
            <a:spLocks noGrp="1"/>
          </p:cNvSpPr>
          <p:nvPr>
            <p:ph type="title"/>
          </p:nvPr>
        </p:nvSpPr>
        <p:spPr>
          <a:xfrm>
            <a:off x="609600" y="275706"/>
            <a:ext cx="10744200" cy="711936"/>
          </a:xfrm>
        </p:spPr>
        <p:txBody>
          <a:bodyPr/>
          <a:lstStyle/>
          <a:p>
            <a:r>
              <a:rPr lang="en-US" dirty="0"/>
              <a:t>Historical Milestones - III </a:t>
            </a:r>
          </a:p>
        </p:txBody>
      </p:sp>
      <p:sp>
        <p:nvSpPr>
          <p:cNvPr id="4" name="Content Placeholder 12">
            <a:extLst>
              <a:ext uri="{FF2B5EF4-FFF2-40B4-BE49-F238E27FC236}">
                <a16:creationId xmlns:a16="http://schemas.microsoft.com/office/drawing/2014/main" id="{C51EC1BA-D05C-9D37-F206-6A9BDC5353B3}"/>
              </a:ext>
            </a:extLst>
          </p:cNvPr>
          <p:cNvSpPr txBox="1">
            <a:spLocks/>
          </p:cNvSpPr>
          <p:nvPr/>
        </p:nvSpPr>
        <p:spPr>
          <a:xfrm>
            <a:off x="754743" y="1108991"/>
            <a:ext cx="10744200" cy="285736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dirty="0">
                <a:solidFill>
                  <a:schemeClr val="bg1"/>
                </a:solidFill>
              </a:rPr>
              <a:t>1996 – cDNA and gene sequences encoding human acid ceramidase (ASAH1) isolated</a:t>
            </a:r>
          </a:p>
          <a:p>
            <a:pPr lvl="1">
              <a:spcBef>
                <a:spcPts val="600"/>
              </a:spcBef>
            </a:pPr>
            <a:r>
              <a:rPr lang="en-US" dirty="0">
                <a:solidFill>
                  <a:schemeClr val="bg1"/>
                </a:solidFill>
              </a:rPr>
              <a:t>First ASAH1 mutation causing Farber disease identified (T222K) </a:t>
            </a:r>
          </a:p>
          <a:p>
            <a:pPr lvl="1">
              <a:spcBef>
                <a:spcPts val="600"/>
              </a:spcBef>
            </a:pPr>
            <a:r>
              <a:rPr lang="en-US" dirty="0">
                <a:solidFill>
                  <a:schemeClr val="bg1"/>
                </a:solidFill>
              </a:rPr>
              <a:t>First production &amp; characterization of human recombinant acid ceramidase</a:t>
            </a:r>
          </a:p>
          <a:p>
            <a:pPr lvl="2">
              <a:spcBef>
                <a:spcPts val="600"/>
              </a:spcBef>
            </a:pPr>
            <a:r>
              <a:rPr lang="en-US" dirty="0">
                <a:solidFill>
                  <a:schemeClr val="bg1"/>
                </a:solidFill>
              </a:rPr>
              <a:t>Composed of </a:t>
            </a:r>
            <a:r>
              <a:rPr lang="en-US" dirty="0">
                <a:solidFill>
                  <a:schemeClr val="bg1"/>
                </a:solidFill>
                <a:latin typeface="Symbol" pitchFamily="2" charset="2"/>
              </a:rPr>
              <a:t>a</a:t>
            </a:r>
            <a:r>
              <a:rPr lang="en-US" dirty="0">
                <a:solidFill>
                  <a:schemeClr val="bg1"/>
                </a:solidFill>
              </a:rPr>
              <a:t> and </a:t>
            </a:r>
            <a:r>
              <a:rPr lang="en-US" dirty="0">
                <a:solidFill>
                  <a:schemeClr val="bg1"/>
                </a:solidFill>
                <a:latin typeface="Symbol" pitchFamily="2" charset="2"/>
              </a:rPr>
              <a:t>b</a:t>
            </a:r>
            <a:r>
              <a:rPr lang="en-US" dirty="0">
                <a:solidFill>
                  <a:schemeClr val="bg1"/>
                </a:solidFill>
              </a:rPr>
              <a:t> subunit held together by disulfide bonds</a:t>
            </a:r>
          </a:p>
          <a:p>
            <a:pPr lvl="2">
              <a:spcBef>
                <a:spcPts val="600"/>
              </a:spcBef>
            </a:pPr>
            <a:r>
              <a:rPr lang="en-US" dirty="0">
                <a:solidFill>
                  <a:schemeClr val="bg1"/>
                </a:solidFill>
              </a:rPr>
              <a:t>Self-activating enzyme that requires cleavage of a precursor protein into the two subunits</a:t>
            </a:r>
          </a:p>
          <a:p>
            <a:pPr lvl="1">
              <a:spcBef>
                <a:spcPts val="600"/>
              </a:spcBef>
            </a:pPr>
            <a:r>
              <a:rPr lang="en-US" dirty="0">
                <a:solidFill>
                  <a:schemeClr val="bg1"/>
                </a:solidFill>
              </a:rPr>
              <a:t>First isolation of the mouse acid ceramidase gene and construction of knock-out and knock-in mice</a:t>
            </a:r>
          </a:p>
          <a:p>
            <a:pPr lvl="2">
              <a:spcBef>
                <a:spcPts val="600"/>
              </a:spcBef>
            </a:pPr>
            <a:r>
              <a:rPr lang="en-US" dirty="0">
                <a:solidFill>
                  <a:schemeClr val="bg1"/>
                </a:solidFill>
              </a:rPr>
              <a:t>Demonstration that complete loss of acid ceramidase activity in the mouse results in early embryonic lethality</a:t>
            </a:r>
          </a:p>
          <a:p>
            <a:pPr lvl="1">
              <a:spcBef>
                <a:spcPts val="600"/>
              </a:spcBef>
            </a:pPr>
            <a:r>
              <a:rPr lang="en-US" dirty="0">
                <a:solidFill>
                  <a:schemeClr val="bg1"/>
                </a:solidFill>
              </a:rPr>
              <a:t>First “proof-of-principle” treatment studies in the Farber disease mouse model</a:t>
            </a:r>
          </a:p>
          <a:p>
            <a:pPr lvl="2">
              <a:spcBef>
                <a:spcPts val="600"/>
              </a:spcBef>
            </a:pPr>
            <a:r>
              <a:rPr lang="en-US" dirty="0">
                <a:solidFill>
                  <a:schemeClr val="bg1"/>
                </a:solidFill>
              </a:rPr>
              <a:t>Enzyme replacement, gene therapy</a:t>
            </a:r>
          </a:p>
        </p:txBody>
      </p:sp>
      <p:sp>
        <p:nvSpPr>
          <p:cNvPr id="5" name="Rectangle 4">
            <a:extLst>
              <a:ext uri="{FF2B5EF4-FFF2-40B4-BE49-F238E27FC236}">
                <a16:creationId xmlns:a16="http://schemas.microsoft.com/office/drawing/2014/main" id="{3F49A64F-C9DF-7802-5265-EFEFC9550942}"/>
              </a:ext>
            </a:extLst>
          </p:cNvPr>
          <p:cNvSpPr/>
          <p:nvPr/>
        </p:nvSpPr>
        <p:spPr>
          <a:xfrm>
            <a:off x="489636" y="4166562"/>
            <a:ext cx="11196864" cy="2062996"/>
          </a:xfrm>
          <a:prstGeom prst="rect">
            <a:avLst/>
          </a:prstGeom>
          <a:solidFill>
            <a:srgbClr val="21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2">
            <a:extLst>
              <a:ext uri="{FF2B5EF4-FFF2-40B4-BE49-F238E27FC236}">
                <a16:creationId xmlns:a16="http://schemas.microsoft.com/office/drawing/2014/main" id="{34985DAB-5BC4-A1B2-FC77-8EDF7B332DF0}"/>
              </a:ext>
            </a:extLst>
          </p:cNvPr>
          <p:cNvSpPr txBox="1">
            <a:spLocks/>
          </p:cNvSpPr>
          <p:nvPr/>
        </p:nvSpPr>
        <p:spPr>
          <a:xfrm>
            <a:off x="757243" y="4265038"/>
            <a:ext cx="10744200" cy="197701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dirty="0">
                <a:solidFill>
                  <a:schemeClr val="bg1"/>
                </a:solidFill>
              </a:rPr>
              <a:t>2012 – First demonstration that a </a:t>
            </a:r>
            <a:r>
              <a:rPr lang="en-US" b="1" i="1" dirty="0">
                <a:solidFill>
                  <a:schemeClr val="bg1"/>
                </a:solidFill>
                <a:effectLst>
                  <a:outerShdw blurRad="38100" dist="38100" dir="2700000" algn="tl">
                    <a:srgbClr val="000000">
                      <a:alpha val="43137"/>
                    </a:srgbClr>
                  </a:outerShdw>
                </a:effectLst>
              </a:rPr>
              <a:t>rare form of spinal muscular atrophy </a:t>
            </a:r>
            <a:r>
              <a:rPr lang="en-US" dirty="0">
                <a:solidFill>
                  <a:schemeClr val="bg1"/>
                </a:solidFill>
              </a:rPr>
              <a:t>(spinal muscular atrophy associated with progressive myoclonic epilepsy; </a:t>
            </a:r>
            <a:r>
              <a:rPr lang="en-US" b="1" i="1" dirty="0" err="1">
                <a:solidFill>
                  <a:schemeClr val="bg1"/>
                </a:solidFill>
                <a:effectLst>
                  <a:outerShdw blurRad="38100" dist="38100" dir="2700000" algn="tl">
                    <a:srgbClr val="000000">
                      <a:alpha val="43137"/>
                    </a:srgbClr>
                  </a:outerShdw>
                </a:effectLst>
              </a:rPr>
              <a:t>SMA-PME</a:t>
            </a:r>
            <a:r>
              <a:rPr lang="en-US" dirty="0">
                <a:solidFill>
                  <a:schemeClr val="bg1"/>
                </a:solidFill>
              </a:rPr>
              <a:t>) is </a:t>
            </a:r>
            <a:r>
              <a:rPr lang="en-US" b="1" i="1" dirty="0">
                <a:solidFill>
                  <a:schemeClr val="bg1"/>
                </a:solidFill>
                <a:effectLst>
                  <a:outerShdw blurRad="38100" dist="38100" dir="2700000" algn="tl">
                    <a:srgbClr val="000000">
                      <a:alpha val="43137"/>
                    </a:srgbClr>
                  </a:outerShdw>
                </a:effectLst>
              </a:rPr>
              <a:t>due to mutations in the ASAH1 gene</a:t>
            </a:r>
          </a:p>
          <a:p>
            <a:pPr lvl="1">
              <a:spcBef>
                <a:spcPts val="600"/>
              </a:spcBef>
            </a:pPr>
            <a:r>
              <a:rPr lang="en-US" dirty="0">
                <a:solidFill>
                  <a:schemeClr val="bg1"/>
                </a:solidFill>
              </a:rPr>
              <a:t>Three unrelated families; 6 patients</a:t>
            </a:r>
          </a:p>
          <a:p>
            <a:pPr lvl="1">
              <a:spcBef>
                <a:spcPts val="600"/>
              </a:spcBef>
            </a:pPr>
            <a:r>
              <a:rPr lang="en-US" dirty="0">
                <a:solidFill>
                  <a:schemeClr val="bg1"/>
                </a:solidFill>
              </a:rPr>
              <a:t>Common findings included </a:t>
            </a:r>
            <a:r>
              <a:rPr lang="en-US" b="1" i="1" dirty="0">
                <a:solidFill>
                  <a:schemeClr val="bg1"/>
                </a:solidFill>
                <a:effectLst>
                  <a:outerShdw blurRad="38100" dist="38100" dir="2700000" algn="tl">
                    <a:srgbClr val="000000">
                      <a:alpha val="43137"/>
                    </a:srgbClr>
                  </a:outerShdw>
                </a:effectLst>
              </a:rPr>
              <a:t>muscle weakness, progressive myoclonic seizures, loss of mobility</a:t>
            </a:r>
          </a:p>
          <a:p>
            <a:pPr lvl="1">
              <a:spcBef>
                <a:spcPts val="600"/>
              </a:spcBef>
            </a:pPr>
            <a:r>
              <a:rPr lang="en-US" dirty="0">
                <a:solidFill>
                  <a:schemeClr val="bg1"/>
                </a:solidFill>
              </a:rPr>
              <a:t>No skin or joint abnormalities; no other signs of classical Farber disease</a:t>
            </a:r>
          </a:p>
        </p:txBody>
      </p:sp>
    </p:spTree>
    <p:extLst>
      <p:ext uri="{BB962C8B-B14F-4D97-AF65-F5344CB8AC3E}">
        <p14:creationId xmlns:p14="http://schemas.microsoft.com/office/powerpoint/2010/main" val="1740684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31AADD-410C-5F6B-3460-99A014DFA521}"/>
              </a:ext>
            </a:extLst>
          </p:cNvPr>
          <p:cNvSpPr/>
          <p:nvPr/>
        </p:nvSpPr>
        <p:spPr>
          <a:xfrm>
            <a:off x="485775" y="1399596"/>
            <a:ext cx="11188700" cy="45368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FF5F2D8E-33DE-C786-92D6-C425121229AA}"/>
              </a:ext>
            </a:extLst>
          </p:cNvPr>
          <p:cNvSpPr>
            <a:spLocks noGrp="1"/>
          </p:cNvSpPr>
          <p:nvPr>
            <p:ph type="ftr" sz="quarter" idx="3"/>
          </p:nvPr>
        </p:nvSpPr>
        <p:spPr/>
        <p:txBody>
          <a:bodyPr/>
          <a:lstStyle/>
          <a:p>
            <a:r>
              <a:rPr lang="en-US" dirty="0"/>
              <a:t>Yu FPS, et al. </a:t>
            </a:r>
            <a:r>
              <a:rPr lang="en-US" i="1" dirty="0" err="1"/>
              <a:t>Orphanet</a:t>
            </a:r>
            <a:r>
              <a:rPr lang="en-US" i="1" dirty="0"/>
              <a:t> J Rare Dis. </a:t>
            </a:r>
            <a:r>
              <a:rPr lang="en-US" dirty="0"/>
              <a:t>2018;13(1):121.</a:t>
            </a:r>
          </a:p>
        </p:txBody>
      </p:sp>
      <p:sp>
        <p:nvSpPr>
          <p:cNvPr id="6" name="Title 5">
            <a:extLst>
              <a:ext uri="{FF2B5EF4-FFF2-40B4-BE49-F238E27FC236}">
                <a16:creationId xmlns:a16="http://schemas.microsoft.com/office/drawing/2014/main" id="{5A0C6337-F5F4-7C24-2728-161EF160BA3C}"/>
              </a:ext>
            </a:extLst>
          </p:cNvPr>
          <p:cNvSpPr>
            <a:spLocks noGrp="1"/>
          </p:cNvSpPr>
          <p:nvPr>
            <p:ph type="title"/>
          </p:nvPr>
        </p:nvSpPr>
        <p:spPr/>
        <p:txBody>
          <a:bodyPr/>
          <a:lstStyle/>
          <a:p>
            <a:r>
              <a:rPr lang="en-US" dirty="0"/>
              <a:t>Historical Milestones - IV </a:t>
            </a:r>
          </a:p>
        </p:txBody>
      </p:sp>
      <p:sp>
        <p:nvSpPr>
          <p:cNvPr id="4" name="Content Placeholder 12">
            <a:extLst>
              <a:ext uri="{FF2B5EF4-FFF2-40B4-BE49-F238E27FC236}">
                <a16:creationId xmlns:a16="http://schemas.microsoft.com/office/drawing/2014/main" id="{AB503C90-266A-6297-97CC-04225EDACF48}"/>
              </a:ext>
            </a:extLst>
          </p:cNvPr>
          <p:cNvSpPr txBox="1">
            <a:spLocks/>
          </p:cNvSpPr>
          <p:nvPr/>
        </p:nvSpPr>
        <p:spPr>
          <a:xfrm>
            <a:off x="754743" y="1499516"/>
            <a:ext cx="10744200" cy="47077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2018 – </a:t>
            </a:r>
            <a:r>
              <a:rPr lang="en-US" b="1" i="1" dirty="0">
                <a:solidFill>
                  <a:schemeClr val="bg1"/>
                </a:solidFill>
                <a:effectLst>
                  <a:outerShdw blurRad="38100" dist="38100" dir="2700000" algn="tl">
                    <a:srgbClr val="000000">
                      <a:alpha val="43137"/>
                    </a:srgbClr>
                  </a:outerShdw>
                </a:effectLst>
              </a:rPr>
              <a:t>Over 200 reported cases of acid ceramidase deficiency </a:t>
            </a:r>
            <a:r>
              <a:rPr lang="en-US" dirty="0">
                <a:solidFill>
                  <a:schemeClr val="bg1"/>
                </a:solidFill>
              </a:rPr>
              <a:t>reviewed by </a:t>
            </a:r>
            <a:r>
              <a:rPr lang="en-US" dirty="0" err="1">
                <a:solidFill>
                  <a:schemeClr val="bg1"/>
                </a:solidFill>
              </a:rPr>
              <a:t>Medin</a:t>
            </a:r>
            <a:r>
              <a:rPr lang="en-US" dirty="0">
                <a:solidFill>
                  <a:schemeClr val="bg1"/>
                </a:solidFill>
              </a:rPr>
              <a:t>, Levade and colleagues</a:t>
            </a:r>
          </a:p>
          <a:p>
            <a:pPr lvl="1">
              <a:spcBef>
                <a:spcPts val="1000"/>
              </a:spcBef>
            </a:pPr>
            <a:r>
              <a:rPr lang="en-US" dirty="0">
                <a:solidFill>
                  <a:schemeClr val="bg1"/>
                </a:solidFill>
              </a:rPr>
              <a:t>158 cases of Farber disease, 23 with </a:t>
            </a:r>
            <a:r>
              <a:rPr lang="en-US" dirty="0" err="1">
                <a:solidFill>
                  <a:schemeClr val="bg1"/>
                </a:solidFill>
              </a:rPr>
              <a:t>SMA-PME</a:t>
            </a:r>
            <a:r>
              <a:rPr lang="en-US" dirty="0">
                <a:solidFill>
                  <a:schemeClr val="bg1"/>
                </a:solidFill>
              </a:rPr>
              <a:t>, and 20 with </a:t>
            </a:r>
            <a:r>
              <a:rPr lang="en-US" dirty="0" err="1">
                <a:solidFill>
                  <a:schemeClr val="bg1"/>
                </a:solidFill>
              </a:rPr>
              <a:t>SMA-PME</a:t>
            </a:r>
            <a:r>
              <a:rPr lang="en-US" dirty="0">
                <a:solidFill>
                  <a:schemeClr val="bg1"/>
                </a:solidFill>
              </a:rPr>
              <a:t> “like” presentations</a:t>
            </a:r>
          </a:p>
          <a:p>
            <a:pPr lvl="1">
              <a:spcBef>
                <a:spcPts val="1000"/>
              </a:spcBef>
            </a:pPr>
            <a:r>
              <a:rPr lang="en-US" b="1" i="1" dirty="0">
                <a:solidFill>
                  <a:schemeClr val="bg1"/>
                </a:solidFill>
                <a:effectLst>
                  <a:outerShdw blurRad="38100" dist="38100" dir="2700000" algn="tl">
                    <a:srgbClr val="000000">
                      <a:alpha val="43137"/>
                    </a:srgbClr>
                  </a:outerShdw>
                </a:effectLst>
              </a:rPr>
              <a:t>Wide clinical spectrum described</a:t>
            </a:r>
          </a:p>
          <a:p>
            <a:pPr lvl="2">
              <a:spcBef>
                <a:spcPts val="1000"/>
              </a:spcBef>
            </a:pPr>
            <a:r>
              <a:rPr lang="en-US" dirty="0">
                <a:solidFill>
                  <a:schemeClr val="bg1"/>
                </a:solidFill>
              </a:rPr>
              <a:t>age of onset ranged from ~6 months to 8 years</a:t>
            </a:r>
          </a:p>
          <a:p>
            <a:pPr lvl="2">
              <a:spcBef>
                <a:spcPts val="1000"/>
              </a:spcBef>
            </a:pPr>
            <a:r>
              <a:rPr lang="en-US" dirty="0">
                <a:solidFill>
                  <a:schemeClr val="bg1"/>
                </a:solidFill>
              </a:rPr>
              <a:t>age of death ranged from ~2.5 to 17 years</a:t>
            </a:r>
          </a:p>
          <a:p>
            <a:pPr lvl="1">
              <a:spcBef>
                <a:spcPts val="1000"/>
              </a:spcBef>
            </a:pPr>
            <a:r>
              <a:rPr lang="en-US" b="1" i="1" dirty="0">
                <a:solidFill>
                  <a:schemeClr val="bg1"/>
                </a:solidFill>
                <a:effectLst>
                  <a:outerShdw blurRad="38100" dist="38100" dir="2700000" algn="tl">
                    <a:srgbClr val="000000">
                      <a:alpha val="43137"/>
                    </a:srgbClr>
                  </a:outerShdw>
                </a:effectLst>
              </a:rPr>
              <a:t>Alternative phenotypes observed</a:t>
            </a:r>
          </a:p>
          <a:p>
            <a:pPr lvl="2">
              <a:spcBef>
                <a:spcPts val="1000"/>
              </a:spcBef>
            </a:pPr>
            <a:r>
              <a:rPr lang="en-US" dirty="0">
                <a:solidFill>
                  <a:schemeClr val="bg1"/>
                </a:solidFill>
              </a:rPr>
              <a:t>Association of ASAH1 mutation (L386P) with keloid formation</a:t>
            </a:r>
          </a:p>
          <a:p>
            <a:pPr lvl="2">
              <a:spcBef>
                <a:spcPts val="1000"/>
              </a:spcBef>
            </a:pPr>
            <a:r>
              <a:rPr lang="en-US" dirty="0">
                <a:solidFill>
                  <a:schemeClr val="bg1"/>
                </a:solidFill>
              </a:rPr>
              <a:t>Downregulation of the ASAH1 gene associated with schizophrenia</a:t>
            </a:r>
            <a:br>
              <a:rPr lang="en-US" dirty="0">
                <a:solidFill>
                  <a:schemeClr val="bg1"/>
                </a:solidFill>
              </a:rPr>
            </a:br>
            <a:r>
              <a:rPr lang="en-US" dirty="0">
                <a:solidFill>
                  <a:schemeClr val="bg1"/>
                </a:solidFill>
              </a:rPr>
              <a:t>(Han Chinese and </a:t>
            </a:r>
            <a:r>
              <a:rPr lang="en-US" dirty="0" err="1">
                <a:solidFill>
                  <a:schemeClr val="bg1"/>
                </a:solidFill>
              </a:rPr>
              <a:t>Sweedish</a:t>
            </a:r>
            <a:r>
              <a:rPr lang="en-US" dirty="0">
                <a:solidFill>
                  <a:schemeClr val="bg1"/>
                </a:solidFill>
              </a:rPr>
              <a:t> populations) </a:t>
            </a:r>
          </a:p>
          <a:p>
            <a:pPr lvl="2">
              <a:spcBef>
                <a:spcPts val="1000"/>
              </a:spcBef>
            </a:pPr>
            <a:endParaRPr lang="en-US" dirty="0">
              <a:solidFill>
                <a:schemeClr val="bg1"/>
              </a:solidFill>
            </a:endParaRPr>
          </a:p>
        </p:txBody>
      </p:sp>
    </p:spTree>
    <p:extLst>
      <p:ext uri="{BB962C8B-B14F-4D97-AF65-F5344CB8AC3E}">
        <p14:creationId xmlns:p14="http://schemas.microsoft.com/office/powerpoint/2010/main" val="3596707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98B7AA-FF95-A835-62BF-43904244108B}"/>
              </a:ext>
            </a:extLst>
          </p:cNvPr>
          <p:cNvPicPr>
            <a:picLocks noChangeAspect="1"/>
          </p:cNvPicPr>
          <p:nvPr/>
        </p:nvPicPr>
        <p:blipFill>
          <a:blip r:embed="rId2"/>
          <a:stretch>
            <a:fillRect/>
          </a:stretch>
        </p:blipFill>
        <p:spPr>
          <a:xfrm>
            <a:off x="2805581" y="1185275"/>
            <a:ext cx="6580838" cy="5256123"/>
          </a:xfrm>
          <a:prstGeom prst="rect">
            <a:avLst/>
          </a:prstGeom>
        </p:spPr>
      </p:pic>
      <p:sp>
        <p:nvSpPr>
          <p:cNvPr id="2" name="TextBox 1">
            <a:extLst>
              <a:ext uri="{FF2B5EF4-FFF2-40B4-BE49-F238E27FC236}">
                <a16:creationId xmlns:a16="http://schemas.microsoft.com/office/drawing/2014/main" id="{4572BC9E-5C63-9CDB-FF8E-0766A271290F}"/>
              </a:ext>
            </a:extLst>
          </p:cNvPr>
          <p:cNvSpPr txBox="1"/>
          <p:nvPr/>
        </p:nvSpPr>
        <p:spPr>
          <a:xfrm>
            <a:off x="1481830" y="2689819"/>
            <a:ext cx="880370" cy="338554"/>
          </a:xfrm>
          <a:prstGeom prst="rect">
            <a:avLst/>
          </a:prstGeom>
          <a:noFill/>
        </p:spPr>
        <p:txBody>
          <a:bodyPr wrap="none" rtlCol="0">
            <a:spAutoFit/>
          </a:bodyPr>
          <a:lstStyle/>
          <a:p>
            <a:pPr algn="ctr"/>
            <a:r>
              <a:rPr lang="en-US" sz="1600" b="1" dirty="0"/>
              <a:t>Farber </a:t>
            </a:r>
          </a:p>
        </p:txBody>
      </p:sp>
      <p:sp>
        <p:nvSpPr>
          <p:cNvPr id="3" name="TextBox 2">
            <a:extLst>
              <a:ext uri="{FF2B5EF4-FFF2-40B4-BE49-F238E27FC236}">
                <a16:creationId xmlns:a16="http://schemas.microsoft.com/office/drawing/2014/main" id="{7B7FDFF3-65AD-9001-42BA-99FE10268B76}"/>
              </a:ext>
            </a:extLst>
          </p:cNvPr>
          <p:cNvSpPr txBox="1"/>
          <p:nvPr/>
        </p:nvSpPr>
        <p:spPr>
          <a:xfrm>
            <a:off x="1309231" y="5878608"/>
            <a:ext cx="1210588" cy="338554"/>
          </a:xfrm>
          <a:prstGeom prst="rect">
            <a:avLst/>
          </a:prstGeom>
          <a:noFill/>
        </p:spPr>
        <p:txBody>
          <a:bodyPr wrap="none" rtlCol="0">
            <a:spAutoFit/>
          </a:bodyPr>
          <a:lstStyle/>
          <a:p>
            <a:pPr algn="ctr"/>
            <a:r>
              <a:rPr lang="en-US" sz="1600" b="1" dirty="0"/>
              <a:t>SMA-PME </a:t>
            </a:r>
          </a:p>
        </p:txBody>
      </p:sp>
      <p:sp>
        <p:nvSpPr>
          <p:cNvPr id="10" name="Title 9">
            <a:extLst>
              <a:ext uri="{FF2B5EF4-FFF2-40B4-BE49-F238E27FC236}">
                <a16:creationId xmlns:a16="http://schemas.microsoft.com/office/drawing/2014/main" id="{E3A6F41E-4A36-F96D-BDEA-5CC8BC50E7D6}"/>
              </a:ext>
            </a:extLst>
          </p:cNvPr>
          <p:cNvSpPr>
            <a:spLocks noGrp="1"/>
          </p:cNvSpPr>
          <p:nvPr>
            <p:ph type="title"/>
          </p:nvPr>
        </p:nvSpPr>
        <p:spPr>
          <a:xfrm>
            <a:off x="600075" y="237605"/>
            <a:ext cx="11020425" cy="776683"/>
          </a:xfrm>
        </p:spPr>
        <p:txBody>
          <a:bodyPr>
            <a:noAutofit/>
          </a:bodyPr>
          <a:lstStyle/>
          <a:p>
            <a:r>
              <a:rPr lang="en-US" sz="2200" dirty="0"/>
              <a:t>Acid Ceramidase Deficiency: </a:t>
            </a:r>
            <a:br>
              <a:rPr lang="en-US" sz="2200" dirty="0"/>
            </a:br>
            <a:r>
              <a:rPr lang="en-US" sz="2200" dirty="0"/>
              <a:t>A Complex, Multiorgan System Disease With A Very Wide Range Of Phenotypes</a:t>
            </a:r>
          </a:p>
        </p:txBody>
      </p:sp>
      <p:sp>
        <p:nvSpPr>
          <p:cNvPr id="12" name="Footer Placeholder 11">
            <a:extLst>
              <a:ext uri="{FF2B5EF4-FFF2-40B4-BE49-F238E27FC236}">
                <a16:creationId xmlns:a16="http://schemas.microsoft.com/office/drawing/2014/main" id="{D0C9655B-1920-861E-7A76-1748EB6AFD1F}"/>
              </a:ext>
            </a:extLst>
          </p:cNvPr>
          <p:cNvSpPr>
            <a:spLocks noGrp="1"/>
          </p:cNvSpPr>
          <p:nvPr>
            <p:ph type="ftr" sz="quarter" idx="3"/>
          </p:nvPr>
        </p:nvSpPr>
        <p:spPr/>
        <p:txBody>
          <a:bodyPr/>
          <a:lstStyle/>
          <a:p>
            <a:r>
              <a:rPr lang="en-US" dirty="0"/>
              <a:t>Image adapted from Yu FPS, et al. </a:t>
            </a:r>
            <a:r>
              <a:rPr lang="en-US" i="1" dirty="0" err="1"/>
              <a:t>Orphanet</a:t>
            </a:r>
            <a:r>
              <a:rPr lang="en-US" i="1" dirty="0"/>
              <a:t> J Rare Dis. </a:t>
            </a:r>
            <a:r>
              <a:rPr lang="en-US" dirty="0"/>
              <a:t>2018;13(1):121. </a:t>
            </a:r>
          </a:p>
        </p:txBody>
      </p:sp>
    </p:spTree>
    <p:extLst>
      <p:ext uri="{BB962C8B-B14F-4D97-AF65-F5344CB8AC3E}">
        <p14:creationId xmlns:p14="http://schemas.microsoft.com/office/powerpoint/2010/main" val="443300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98B7AA-FF95-A835-62BF-43904244108B}"/>
              </a:ext>
            </a:extLst>
          </p:cNvPr>
          <p:cNvPicPr>
            <a:picLocks noChangeAspect="1"/>
          </p:cNvPicPr>
          <p:nvPr/>
        </p:nvPicPr>
        <p:blipFill>
          <a:blip r:embed="rId2"/>
          <a:stretch>
            <a:fillRect/>
          </a:stretch>
        </p:blipFill>
        <p:spPr>
          <a:xfrm>
            <a:off x="2805581" y="1185275"/>
            <a:ext cx="6580838" cy="5256123"/>
          </a:xfrm>
          <a:prstGeom prst="rect">
            <a:avLst/>
          </a:prstGeom>
        </p:spPr>
      </p:pic>
      <p:sp>
        <p:nvSpPr>
          <p:cNvPr id="2" name="TextBox 1">
            <a:extLst>
              <a:ext uri="{FF2B5EF4-FFF2-40B4-BE49-F238E27FC236}">
                <a16:creationId xmlns:a16="http://schemas.microsoft.com/office/drawing/2014/main" id="{4572BC9E-5C63-9CDB-FF8E-0766A271290F}"/>
              </a:ext>
            </a:extLst>
          </p:cNvPr>
          <p:cNvSpPr txBox="1"/>
          <p:nvPr/>
        </p:nvSpPr>
        <p:spPr>
          <a:xfrm>
            <a:off x="1481830" y="2689819"/>
            <a:ext cx="880370" cy="338554"/>
          </a:xfrm>
          <a:prstGeom prst="rect">
            <a:avLst/>
          </a:prstGeom>
          <a:noFill/>
        </p:spPr>
        <p:txBody>
          <a:bodyPr wrap="none" rtlCol="0">
            <a:spAutoFit/>
          </a:bodyPr>
          <a:lstStyle/>
          <a:p>
            <a:pPr algn="ctr"/>
            <a:r>
              <a:rPr lang="en-US" sz="1600" b="1" dirty="0"/>
              <a:t>Farber </a:t>
            </a:r>
          </a:p>
        </p:txBody>
      </p:sp>
      <p:sp>
        <p:nvSpPr>
          <p:cNvPr id="3" name="TextBox 2">
            <a:extLst>
              <a:ext uri="{FF2B5EF4-FFF2-40B4-BE49-F238E27FC236}">
                <a16:creationId xmlns:a16="http://schemas.microsoft.com/office/drawing/2014/main" id="{7B7FDFF3-65AD-9001-42BA-99FE10268B76}"/>
              </a:ext>
            </a:extLst>
          </p:cNvPr>
          <p:cNvSpPr txBox="1"/>
          <p:nvPr/>
        </p:nvSpPr>
        <p:spPr>
          <a:xfrm>
            <a:off x="1309231" y="5878608"/>
            <a:ext cx="1210588" cy="338554"/>
          </a:xfrm>
          <a:prstGeom prst="rect">
            <a:avLst/>
          </a:prstGeom>
          <a:noFill/>
        </p:spPr>
        <p:txBody>
          <a:bodyPr wrap="none" rtlCol="0">
            <a:spAutoFit/>
          </a:bodyPr>
          <a:lstStyle/>
          <a:p>
            <a:pPr algn="ctr"/>
            <a:r>
              <a:rPr lang="en-US" sz="1600" b="1" dirty="0"/>
              <a:t>SMA-PME </a:t>
            </a:r>
          </a:p>
        </p:txBody>
      </p:sp>
      <p:sp>
        <p:nvSpPr>
          <p:cNvPr id="4" name="TextBox 3">
            <a:extLst>
              <a:ext uri="{FF2B5EF4-FFF2-40B4-BE49-F238E27FC236}">
                <a16:creationId xmlns:a16="http://schemas.microsoft.com/office/drawing/2014/main" id="{5C92094A-3709-2E19-2FA7-B613983801A9}"/>
              </a:ext>
            </a:extLst>
          </p:cNvPr>
          <p:cNvSpPr txBox="1"/>
          <p:nvPr/>
        </p:nvSpPr>
        <p:spPr>
          <a:xfrm>
            <a:off x="1367366" y="4699098"/>
            <a:ext cx="1107996" cy="338554"/>
          </a:xfrm>
          <a:prstGeom prst="rect">
            <a:avLst/>
          </a:prstGeom>
          <a:noFill/>
        </p:spPr>
        <p:txBody>
          <a:bodyPr wrap="none" rtlCol="0">
            <a:spAutoFit/>
          </a:bodyPr>
          <a:lstStyle/>
          <a:p>
            <a:pPr algn="ctr"/>
            <a:r>
              <a:rPr lang="en-US" sz="1600" b="1" dirty="0"/>
              <a:t>Keloids? </a:t>
            </a:r>
          </a:p>
        </p:txBody>
      </p:sp>
      <p:sp>
        <p:nvSpPr>
          <p:cNvPr id="5" name="TextBox 4">
            <a:extLst>
              <a:ext uri="{FF2B5EF4-FFF2-40B4-BE49-F238E27FC236}">
                <a16:creationId xmlns:a16="http://schemas.microsoft.com/office/drawing/2014/main" id="{96944758-754A-790D-DCDC-DEB15F434E44}"/>
              </a:ext>
            </a:extLst>
          </p:cNvPr>
          <p:cNvSpPr txBox="1"/>
          <p:nvPr/>
        </p:nvSpPr>
        <p:spPr>
          <a:xfrm>
            <a:off x="1037147" y="1651072"/>
            <a:ext cx="1768434" cy="338554"/>
          </a:xfrm>
          <a:prstGeom prst="rect">
            <a:avLst/>
          </a:prstGeom>
          <a:noFill/>
        </p:spPr>
        <p:txBody>
          <a:bodyPr wrap="none" rtlCol="0">
            <a:spAutoFit/>
          </a:bodyPr>
          <a:lstStyle/>
          <a:p>
            <a:pPr algn="ctr"/>
            <a:r>
              <a:rPr lang="en-US" sz="1600" b="1" dirty="0"/>
              <a:t>Schizophrenia? </a:t>
            </a:r>
          </a:p>
        </p:txBody>
      </p:sp>
      <p:sp>
        <p:nvSpPr>
          <p:cNvPr id="10" name="Title 9">
            <a:extLst>
              <a:ext uri="{FF2B5EF4-FFF2-40B4-BE49-F238E27FC236}">
                <a16:creationId xmlns:a16="http://schemas.microsoft.com/office/drawing/2014/main" id="{E3A6F41E-4A36-F96D-BDEA-5CC8BC50E7D6}"/>
              </a:ext>
            </a:extLst>
          </p:cNvPr>
          <p:cNvSpPr>
            <a:spLocks noGrp="1"/>
          </p:cNvSpPr>
          <p:nvPr>
            <p:ph type="title"/>
          </p:nvPr>
        </p:nvSpPr>
        <p:spPr>
          <a:xfrm>
            <a:off x="600075" y="237605"/>
            <a:ext cx="11020425" cy="776683"/>
          </a:xfrm>
        </p:spPr>
        <p:txBody>
          <a:bodyPr>
            <a:noAutofit/>
          </a:bodyPr>
          <a:lstStyle/>
          <a:p>
            <a:r>
              <a:rPr lang="en-US" sz="2200" dirty="0"/>
              <a:t>Acid Ceramidase Deficiency: </a:t>
            </a:r>
            <a:br>
              <a:rPr lang="en-US" sz="2200" dirty="0"/>
            </a:br>
            <a:r>
              <a:rPr lang="en-US" sz="2200" dirty="0"/>
              <a:t>A Complex, Multiorgan System Disease With A Very Wide Range Of Phenotypes</a:t>
            </a:r>
          </a:p>
        </p:txBody>
      </p:sp>
      <p:sp>
        <p:nvSpPr>
          <p:cNvPr id="12" name="Footer Placeholder 11">
            <a:extLst>
              <a:ext uri="{FF2B5EF4-FFF2-40B4-BE49-F238E27FC236}">
                <a16:creationId xmlns:a16="http://schemas.microsoft.com/office/drawing/2014/main" id="{D0C9655B-1920-861E-7A76-1748EB6AFD1F}"/>
              </a:ext>
            </a:extLst>
          </p:cNvPr>
          <p:cNvSpPr>
            <a:spLocks noGrp="1"/>
          </p:cNvSpPr>
          <p:nvPr>
            <p:ph type="ftr" sz="quarter" idx="3"/>
          </p:nvPr>
        </p:nvSpPr>
        <p:spPr/>
        <p:txBody>
          <a:bodyPr/>
          <a:lstStyle/>
          <a:p>
            <a:r>
              <a:rPr lang="en-US" dirty="0"/>
              <a:t>Image adapted from Yu FPS, et al. </a:t>
            </a:r>
            <a:r>
              <a:rPr lang="en-US" i="1" dirty="0" err="1"/>
              <a:t>Orphanet</a:t>
            </a:r>
            <a:r>
              <a:rPr lang="en-US" i="1" dirty="0"/>
              <a:t> J Rare Dis. </a:t>
            </a:r>
            <a:r>
              <a:rPr lang="en-US" dirty="0"/>
              <a:t>2018;13(1):121. </a:t>
            </a:r>
          </a:p>
        </p:txBody>
      </p:sp>
    </p:spTree>
    <p:extLst>
      <p:ext uri="{BB962C8B-B14F-4D97-AF65-F5344CB8AC3E}">
        <p14:creationId xmlns:p14="http://schemas.microsoft.com/office/powerpoint/2010/main" val="3966197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D81552-F514-2782-F12B-7E57787B4749}"/>
              </a:ext>
            </a:extLst>
          </p:cNvPr>
          <p:cNvSpPr>
            <a:spLocks noGrp="1"/>
          </p:cNvSpPr>
          <p:nvPr>
            <p:ph type="title"/>
          </p:nvPr>
        </p:nvSpPr>
        <p:spPr/>
        <p:txBody>
          <a:bodyPr/>
          <a:lstStyle/>
          <a:p>
            <a:r>
              <a:rPr lang="en-US" dirty="0"/>
              <a:t>What Is Responsible For This Phenotypic Variability?</a:t>
            </a:r>
          </a:p>
        </p:txBody>
      </p:sp>
      <p:sp>
        <p:nvSpPr>
          <p:cNvPr id="6" name="Content Placeholder 5">
            <a:extLst>
              <a:ext uri="{FF2B5EF4-FFF2-40B4-BE49-F238E27FC236}">
                <a16:creationId xmlns:a16="http://schemas.microsoft.com/office/drawing/2014/main" id="{5AF54ECB-C6FC-157A-5E45-BFB299D85790}"/>
              </a:ext>
            </a:extLst>
          </p:cNvPr>
          <p:cNvSpPr>
            <a:spLocks noGrp="1"/>
          </p:cNvSpPr>
          <p:nvPr>
            <p:ph idx="1"/>
          </p:nvPr>
        </p:nvSpPr>
        <p:spPr>
          <a:xfrm>
            <a:off x="609600" y="1262754"/>
            <a:ext cx="10744200" cy="4722477"/>
          </a:xfrm>
        </p:spPr>
        <p:txBody>
          <a:bodyPr>
            <a:normAutofit/>
          </a:bodyPr>
          <a:lstStyle/>
          <a:p>
            <a:r>
              <a:rPr lang="en-US" b="1" dirty="0"/>
              <a:t>No clear genotype-phenotype correlations </a:t>
            </a:r>
          </a:p>
          <a:p>
            <a:pPr lvl="1"/>
            <a:r>
              <a:rPr lang="en-US" dirty="0"/>
              <a:t>Majority of mutations in Farber patients found within the catalytic, </a:t>
            </a:r>
            <a:r>
              <a:rPr lang="en-US" dirty="0">
                <a:latin typeface="Symbol" pitchFamily="2" charset="2"/>
              </a:rPr>
              <a:t>b</a:t>
            </a:r>
            <a:r>
              <a:rPr lang="en-US" dirty="0"/>
              <a:t>-subunit </a:t>
            </a:r>
          </a:p>
          <a:p>
            <a:pPr lvl="2"/>
            <a:r>
              <a:rPr lang="en-US" b="1" dirty="0"/>
              <a:t>Most are unique </a:t>
            </a:r>
            <a:r>
              <a:rPr lang="en-US" dirty="0"/>
              <a:t>to individual families (private); &gt; 80 described</a:t>
            </a:r>
          </a:p>
          <a:p>
            <a:pPr lvl="1"/>
            <a:r>
              <a:rPr lang="en-US" dirty="0"/>
              <a:t>Majority of mutations in </a:t>
            </a:r>
            <a:r>
              <a:rPr lang="en-US" dirty="0" err="1"/>
              <a:t>SMA-PME</a:t>
            </a:r>
            <a:r>
              <a:rPr lang="en-US" dirty="0"/>
              <a:t> patients within the </a:t>
            </a:r>
            <a:r>
              <a:rPr lang="en-US" dirty="0">
                <a:latin typeface="Symbol" pitchFamily="2" charset="2"/>
              </a:rPr>
              <a:t>a</a:t>
            </a:r>
            <a:r>
              <a:rPr lang="en-US" dirty="0"/>
              <a:t>-subunit</a:t>
            </a:r>
          </a:p>
          <a:p>
            <a:pPr lvl="2"/>
            <a:r>
              <a:rPr lang="en-US" b="1" dirty="0"/>
              <a:t>Two mutations </a:t>
            </a:r>
            <a:r>
              <a:rPr lang="en-US" dirty="0"/>
              <a:t>at amino acid 42 (T42A and T42M) account for </a:t>
            </a:r>
            <a:r>
              <a:rPr lang="en-US" b="1" dirty="0"/>
              <a:t>~ 50% of </a:t>
            </a:r>
            <a:r>
              <a:rPr lang="en-US" b="1" dirty="0" err="1"/>
              <a:t>SMA-PME</a:t>
            </a:r>
            <a:r>
              <a:rPr lang="en-US" b="1" dirty="0"/>
              <a:t> cases</a:t>
            </a:r>
          </a:p>
          <a:p>
            <a:r>
              <a:rPr lang="en-US" b="1" dirty="0"/>
              <a:t>No clear relationship between acid ceramidase residual activity &amp; disease</a:t>
            </a:r>
          </a:p>
          <a:p>
            <a:pPr lvl="1"/>
            <a:r>
              <a:rPr lang="en-US" dirty="0"/>
              <a:t>Residual acid ceramidase activity has been detected in all patients tested</a:t>
            </a:r>
          </a:p>
          <a:p>
            <a:pPr lvl="2"/>
            <a:r>
              <a:rPr lang="en-US" dirty="0"/>
              <a:t>Methods vary greatly among labs and no consistent correlation of phenotype with residual activity</a:t>
            </a:r>
          </a:p>
          <a:p>
            <a:endParaRPr lang="en-US" dirty="0"/>
          </a:p>
        </p:txBody>
      </p:sp>
    </p:spTree>
    <p:extLst>
      <p:ext uri="{BB962C8B-B14F-4D97-AF65-F5344CB8AC3E}">
        <p14:creationId xmlns:p14="http://schemas.microsoft.com/office/powerpoint/2010/main" val="3890198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F40643-FE67-9F88-C657-B934C6BD2D3A}"/>
              </a:ext>
            </a:extLst>
          </p:cNvPr>
          <p:cNvSpPr/>
          <p:nvPr/>
        </p:nvSpPr>
        <p:spPr>
          <a:xfrm>
            <a:off x="1250577" y="5233611"/>
            <a:ext cx="9695329" cy="1005825"/>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CD81552-F514-2782-F12B-7E57787B4749}"/>
              </a:ext>
            </a:extLst>
          </p:cNvPr>
          <p:cNvSpPr>
            <a:spLocks noGrp="1"/>
          </p:cNvSpPr>
          <p:nvPr>
            <p:ph type="title"/>
          </p:nvPr>
        </p:nvSpPr>
        <p:spPr/>
        <p:txBody>
          <a:bodyPr/>
          <a:lstStyle/>
          <a:p>
            <a:r>
              <a:rPr lang="en-US" dirty="0"/>
              <a:t>What Is Responsible For This Phenotypic Variability?</a:t>
            </a:r>
          </a:p>
        </p:txBody>
      </p:sp>
      <p:sp>
        <p:nvSpPr>
          <p:cNvPr id="6" name="Content Placeholder 5">
            <a:extLst>
              <a:ext uri="{FF2B5EF4-FFF2-40B4-BE49-F238E27FC236}">
                <a16:creationId xmlns:a16="http://schemas.microsoft.com/office/drawing/2014/main" id="{5AF54ECB-C6FC-157A-5E45-BFB299D85790}"/>
              </a:ext>
            </a:extLst>
          </p:cNvPr>
          <p:cNvSpPr>
            <a:spLocks noGrp="1"/>
          </p:cNvSpPr>
          <p:nvPr>
            <p:ph idx="1"/>
          </p:nvPr>
        </p:nvSpPr>
        <p:spPr>
          <a:xfrm>
            <a:off x="609600" y="1262754"/>
            <a:ext cx="10744200" cy="4722477"/>
          </a:xfrm>
        </p:spPr>
        <p:txBody>
          <a:bodyPr>
            <a:normAutofit/>
          </a:bodyPr>
          <a:lstStyle/>
          <a:p>
            <a:r>
              <a:rPr lang="en-US" b="1" dirty="0"/>
              <a:t>No clear genotype-phenotype correlations </a:t>
            </a:r>
          </a:p>
          <a:p>
            <a:pPr lvl="1"/>
            <a:r>
              <a:rPr lang="en-US" dirty="0"/>
              <a:t>Majority of mutations in Farber patients found within the catalytic, </a:t>
            </a:r>
            <a:r>
              <a:rPr lang="en-US" dirty="0">
                <a:latin typeface="Symbol" pitchFamily="2" charset="2"/>
              </a:rPr>
              <a:t>b</a:t>
            </a:r>
            <a:r>
              <a:rPr lang="en-US" dirty="0"/>
              <a:t>-subunit </a:t>
            </a:r>
          </a:p>
          <a:p>
            <a:pPr lvl="2"/>
            <a:r>
              <a:rPr lang="en-US" b="1" dirty="0"/>
              <a:t>Most are unique </a:t>
            </a:r>
            <a:r>
              <a:rPr lang="en-US" dirty="0"/>
              <a:t>to individual families (private); &gt; 80 described</a:t>
            </a:r>
          </a:p>
          <a:p>
            <a:pPr lvl="1"/>
            <a:r>
              <a:rPr lang="en-US" dirty="0"/>
              <a:t>Majority of mutations in </a:t>
            </a:r>
            <a:r>
              <a:rPr lang="en-US" dirty="0" err="1"/>
              <a:t>SMA-PME</a:t>
            </a:r>
            <a:r>
              <a:rPr lang="en-US" dirty="0"/>
              <a:t> patients within the </a:t>
            </a:r>
            <a:r>
              <a:rPr lang="en-US" dirty="0">
                <a:latin typeface="Symbol" pitchFamily="2" charset="2"/>
              </a:rPr>
              <a:t>a</a:t>
            </a:r>
            <a:r>
              <a:rPr lang="en-US" dirty="0"/>
              <a:t>-subunit</a:t>
            </a:r>
          </a:p>
          <a:p>
            <a:pPr lvl="2"/>
            <a:r>
              <a:rPr lang="en-US" b="1" dirty="0"/>
              <a:t>Two mutations </a:t>
            </a:r>
            <a:r>
              <a:rPr lang="en-US" dirty="0"/>
              <a:t>at amino acid 42 (T42A and T42M) account for </a:t>
            </a:r>
            <a:r>
              <a:rPr lang="en-US" b="1" dirty="0"/>
              <a:t>~ 50% of </a:t>
            </a:r>
            <a:r>
              <a:rPr lang="en-US" b="1" dirty="0" err="1"/>
              <a:t>SMA-PME</a:t>
            </a:r>
            <a:r>
              <a:rPr lang="en-US" b="1" dirty="0"/>
              <a:t> cases</a:t>
            </a:r>
          </a:p>
          <a:p>
            <a:r>
              <a:rPr lang="en-US" b="1" dirty="0"/>
              <a:t>No clear relationship between acid ceramidase residual activity &amp; disease</a:t>
            </a:r>
          </a:p>
          <a:p>
            <a:pPr lvl="1"/>
            <a:r>
              <a:rPr lang="en-US" dirty="0"/>
              <a:t>Residual acid ceramidase activity has been detected in all patients tested</a:t>
            </a:r>
          </a:p>
          <a:p>
            <a:pPr lvl="2"/>
            <a:r>
              <a:rPr lang="en-US" dirty="0"/>
              <a:t>Methods vary greatly among labs and no consistent correlation of phenotype with residual activity</a:t>
            </a:r>
          </a:p>
          <a:p>
            <a:endParaRPr lang="en-US" dirty="0"/>
          </a:p>
        </p:txBody>
      </p:sp>
      <p:sp>
        <p:nvSpPr>
          <p:cNvPr id="2" name="TextBox 1">
            <a:extLst>
              <a:ext uri="{FF2B5EF4-FFF2-40B4-BE49-F238E27FC236}">
                <a16:creationId xmlns:a16="http://schemas.microsoft.com/office/drawing/2014/main" id="{2449D581-AEC4-6E42-A026-9E586FE4ED2D}"/>
              </a:ext>
            </a:extLst>
          </p:cNvPr>
          <p:cNvSpPr txBox="1"/>
          <p:nvPr/>
        </p:nvSpPr>
        <p:spPr>
          <a:xfrm>
            <a:off x="1317865" y="5314293"/>
            <a:ext cx="9556270" cy="830997"/>
          </a:xfrm>
          <a:prstGeom prst="rect">
            <a:avLst/>
          </a:prstGeom>
          <a:noFill/>
        </p:spPr>
        <p:txBody>
          <a:bodyPr wrap="none" rtlCol="0">
            <a:spAutoFit/>
          </a:bodyPr>
          <a:lstStyle/>
          <a:p>
            <a:pPr algn="ctr"/>
            <a:r>
              <a:rPr lang="en-US" sz="2400" b="1" dirty="0">
                <a:solidFill>
                  <a:schemeClr val="accent5"/>
                </a:solidFill>
              </a:rPr>
              <a:t>Development Of Improved Methods To Predict </a:t>
            </a:r>
          </a:p>
          <a:p>
            <a:pPr algn="ctr"/>
            <a:r>
              <a:rPr lang="en-US" sz="2400" b="1" dirty="0">
                <a:solidFill>
                  <a:schemeClr val="accent5"/>
                </a:solidFill>
              </a:rPr>
              <a:t>Phenotype Variability Is An Important Focus Of Future Research</a:t>
            </a:r>
          </a:p>
        </p:txBody>
      </p:sp>
    </p:spTree>
    <p:extLst>
      <p:ext uri="{BB962C8B-B14F-4D97-AF65-F5344CB8AC3E}">
        <p14:creationId xmlns:p14="http://schemas.microsoft.com/office/powerpoint/2010/main" val="1518532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1971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31AADD-410C-5F6B-3460-99A014DFA521}"/>
              </a:ext>
            </a:extLst>
          </p:cNvPr>
          <p:cNvSpPr/>
          <p:nvPr/>
        </p:nvSpPr>
        <p:spPr>
          <a:xfrm>
            <a:off x="485775" y="1399596"/>
            <a:ext cx="11188700" cy="10242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FF5F2D8E-33DE-C786-92D6-C425121229AA}"/>
              </a:ext>
            </a:extLst>
          </p:cNvPr>
          <p:cNvSpPr>
            <a:spLocks noGrp="1"/>
          </p:cNvSpPr>
          <p:nvPr>
            <p:ph type="ftr" sz="quarter" idx="3"/>
          </p:nvPr>
        </p:nvSpPr>
        <p:spPr>
          <a:xfrm>
            <a:off x="609600" y="5852502"/>
            <a:ext cx="10744199" cy="945979"/>
          </a:xfrm>
        </p:spPr>
        <p:txBody>
          <a:bodyPr/>
          <a:lstStyle/>
          <a:p>
            <a:r>
              <a:rPr lang="en-US" dirty="0"/>
              <a:t>FARBER S. </a:t>
            </a:r>
            <a:r>
              <a:rPr lang="en-US" i="1" dirty="0"/>
              <a:t>AMA Am J Dis Child. </a:t>
            </a:r>
            <a:r>
              <a:rPr lang="en-US" dirty="0"/>
              <a:t>1952;84(4):499-500. </a:t>
            </a:r>
          </a:p>
          <a:p>
            <a:r>
              <a:rPr lang="en-US" dirty="0"/>
              <a:t>Prensky AL, et al. </a:t>
            </a:r>
            <a:r>
              <a:rPr lang="en-US" i="1" dirty="0"/>
              <a:t>Proceedings of the Society for Experimental Biology and Medicine. </a:t>
            </a:r>
            <a:r>
              <a:rPr lang="en-US" dirty="0"/>
              <a:t>1967;126(3):725-8.</a:t>
            </a:r>
          </a:p>
          <a:p>
            <a:r>
              <a:rPr lang="en-US" dirty="0"/>
              <a:t>Sugita M, et al. </a:t>
            </a:r>
            <a:r>
              <a:rPr lang="en-US" i="1" dirty="0"/>
              <a:t>Science. </a:t>
            </a:r>
            <a:r>
              <a:rPr lang="en-US" dirty="0"/>
              <a:t>1972;178(4065):1100-2. </a:t>
            </a:r>
          </a:p>
        </p:txBody>
      </p:sp>
      <p:sp>
        <p:nvSpPr>
          <p:cNvPr id="6" name="Title 5">
            <a:extLst>
              <a:ext uri="{FF2B5EF4-FFF2-40B4-BE49-F238E27FC236}">
                <a16:creationId xmlns:a16="http://schemas.microsoft.com/office/drawing/2014/main" id="{5A0C6337-F5F4-7C24-2728-161EF160BA3C}"/>
              </a:ext>
            </a:extLst>
          </p:cNvPr>
          <p:cNvSpPr>
            <a:spLocks noGrp="1"/>
          </p:cNvSpPr>
          <p:nvPr>
            <p:ph type="title"/>
          </p:nvPr>
        </p:nvSpPr>
        <p:spPr/>
        <p:txBody>
          <a:bodyPr/>
          <a:lstStyle/>
          <a:p>
            <a:r>
              <a:rPr lang="en-US" dirty="0"/>
              <a:t>Historical Milestones - I </a:t>
            </a:r>
          </a:p>
        </p:txBody>
      </p:sp>
      <p:sp>
        <p:nvSpPr>
          <p:cNvPr id="13" name="Content Placeholder 12">
            <a:extLst>
              <a:ext uri="{FF2B5EF4-FFF2-40B4-BE49-F238E27FC236}">
                <a16:creationId xmlns:a16="http://schemas.microsoft.com/office/drawing/2014/main" id="{40ABB662-6FA7-C212-AA1E-B52AB8BB3DA4}"/>
              </a:ext>
            </a:extLst>
          </p:cNvPr>
          <p:cNvSpPr>
            <a:spLocks noGrp="1"/>
          </p:cNvSpPr>
          <p:nvPr>
            <p:ph idx="1"/>
          </p:nvPr>
        </p:nvSpPr>
        <p:spPr>
          <a:xfrm>
            <a:off x="754743" y="1494574"/>
            <a:ext cx="10744200" cy="945979"/>
          </a:xfrm>
        </p:spPr>
        <p:txBody>
          <a:bodyPr>
            <a:normAutofit/>
          </a:bodyPr>
          <a:lstStyle/>
          <a:p>
            <a:pPr marL="0" indent="0">
              <a:spcBef>
                <a:spcPts val="600"/>
              </a:spcBef>
              <a:buNone/>
            </a:pPr>
            <a:r>
              <a:rPr lang="en-US" dirty="0">
                <a:solidFill>
                  <a:schemeClr val="bg1"/>
                </a:solidFill>
              </a:rPr>
              <a:t>1947 – First case of disseminated lipogranulomatosis reported by</a:t>
            </a:r>
            <a:br>
              <a:rPr lang="en-US" dirty="0">
                <a:solidFill>
                  <a:schemeClr val="bg1"/>
                </a:solidFill>
              </a:rPr>
            </a:br>
            <a:r>
              <a:rPr lang="en-US" dirty="0">
                <a:solidFill>
                  <a:schemeClr val="bg1"/>
                </a:solidFill>
              </a:rPr>
              <a:t>Sidney Farber in a 14-month-old infant</a:t>
            </a:r>
          </a:p>
        </p:txBody>
      </p:sp>
    </p:spTree>
    <p:extLst>
      <p:ext uri="{BB962C8B-B14F-4D97-AF65-F5344CB8AC3E}">
        <p14:creationId xmlns:p14="http://schemas.microsoft.com/office/powerpoint/2010/main" val="2059915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56FA12C-B705-5DB9-9E1B-1DE184AEC8D1}"/>
              </a:ext>
            </a:extLst>
          </p:cNvPr>
          <p:cNvSpPr/>
          <p:nvPr/>
        </p:nvSpPr>
        <p:spPr>
          <a:xfrm>
            <a:off x="487136" y="2699658"/>
            <a:ext cx="11196864" cy="24755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31AADD-410C-5F6B-3460-99A014DFA521}"/>
              </a:ext>
            </a:extLst>
          </p:cNvPr>
          <p:cNvSpPr/>
          <p:nvPr/>
        </p:nvSpPr>
        <p:spPr>
          <a:xfrm>
            <a:off x="485775" y="1399596"/>
            <a:ext cx="11188700" cy="10242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FF5F2D8E-33DE-C786-92D6-C425121229AA}"/>
              </a:ext>
            </a:extLst>
          </p:cNvPr>
          <p:cNvSpPr>
            <a:spLocks noGrp="1"/>
          </p:cNvSpPr>
          <p:nvPr>
            <p:ph type="ftr" sz="quarter" idx="3"/>
          </p:nvPr>
        </p:nvSpPr>
        <p:spPr>
          <a:xfrm>
            <a:off x="609600" y="5951622"/>
            <a:ext cx="10744199" cy="846860"/>
          </a:xfrm>
        </p:spPr>
        <p:txBody>
          <a:bodyPr/>
          <a:lstStyle/>
          <a:p>
            <a:r>
              <a:rPr lang="en-US" dirty="0"/>
              <a:t>FARBER S. </a:t>
            </a:r>
            <a:r>
              <a:rPr lang="en-US" i="1" dirty="0"/>
              <a:t>AMA Am J Dis Child. </a:t>
            </a:r>
            <a:r>
              <a:rPr lang="en-US" dirty="0"/>
              <a:t>1952;84(4):499-500. </a:t>
            </a:r>
          </a:p>
          <a:p>
            <a:r>
              <a:rPr lang="en-US" dirty="0"/>
              <a:t>Prensky AL, et al. </a:t>
            </a:r>
            <a:r>
              <a:rPr lang="en-US" i="1" dirty="0"/>
              <a:t>Proceedings of the Society for Experimental Biology and Medicine. </a:t>
            </a:r>
            <a:r>
              <a:rPr lang="en-US" dirty="0"/>
              <a:t>1967;126(3):725-8.</a:t>
            </a:r>
          </a:p>
          <a:p>
            <a:r>
              <a:rPr lang="en-US" dirty="0"/>
              <a:t>Sugita M, et al. </a:t>
            </a:r>
            <a:r>
              <a:rPr lang="en-US" i="1" dirty="0"/>
              <a:t>Science. </a:t>
            </a:r>
            <a:r>
              <a:rPr lang="en-US" dirty="0"/>
              <a:t>1972;178(4065):1100-2. </a:t>
            </a:r>
          </a:p>
        </p:txBody>
      </p:sp>
      <p:sp>
        <p:nvSpPr>
          <p:cNvPr id="6" name="Title 5">
            <a:extLst>
              <a:ext uri="{FF2B5EF4-FFF2-40B4-BE49-F238E27FC236}">
                <a16:creationId xmlns:a16="http://schemas.microsoft.com/office/drawing/2014/main" id="{5A0C6337-F5F4-7C24-2728-161EF160BA3C}"/>
              </a:ext>
            </a:extLst>
          </p:cNvPr>
          <p:cNvSpPr>
            <a:spLocks noGrp="1"/>
          </p:cNvSpPr>
          <p:nvPr>
            <p:ph type="title"/>
          </p:nvPr>
        </p:nvSpPr>
        <p:spPr/>
        <p:txBody>
          <a:bodyPr/>
          <a:lstStyle/>
          <a:p>
            <a:r>
              <a:rPr lang="en-US" dirty="0"/>
              <a:t>Historical Milestones - I </a:t>
            </a:r>
          </a:p>
        </p:txBody>
      </p:sp>
      <p:sp>
        <p:nvSpPr>
          <p:cNvPr id="13" name="Content Placeholder 12">
            <a:extLst>
              <a:ext uri="{FF2B5EF4-FFF2-40B4-BE49-F238E27FC236}">
                <a16:creationId xmlns:a16="http://schemas.microsoft.com/office/drawing/2014/main" id="{40ABB662-6FA7-C212-AA1E-B52AB8BB3DA4}"/>
              </a:ext>
            </a:extLst>
          </p:cNvPr>
          <p:cNvSpPr>
            <a:spLocks noGrp="1"/>
          </p:cNvSpPr>
          <p:nvPr>
            <p:ph idx="1"/>
          </p:nvPr>
        </p:nvSpPr>
        <p:spPr>
          <a:xfrm>
            <a:off x="754743" y="1494574"/>
            <a:ext cx="10744200" cy="945979"/>
          </a:xfrm>
        </p:spPr>
        <p:txBody>
          <a:bodyPr>
            <a:normAutofit/>
          </a:bodyPr>
          <a:lstStyle/>
          <a:p>
            <a:pPr marL="0" indent="0">
              <a:spcBef>
                <a:spcPts val="600"/>
              </a:spcBef>
              <a:buNone/>
            </a:pPr>
            <a:r>
              <a:rPr lang="en-US" dirty="0">
                <a:solidFill>
                  <a:schemeClr val="bg1"/>
                </a:solidFill>
              </a:rPr>
              <a:t>1947 – First case of disseminated lipogranulomatosis reported by</a:t>
            </a:r>
            <a:br>
              <a:rPr lang="en-US" dirty="0">
                <a:solidFill>
                  <a:schemeClr val="bg1"/>
                </a:solidFill>
              </a:rPr>
            </a:br>
            <a:r>
              <a:rPr lang="en-US" dirty="0">
                <a:solidFill>
                  <a:schemeClr val="bg1"/>
                </a:solidFill>
              </a:rPr>
              <a:t>Sidney Farber in a 14-month-old infant</a:t>
            </a:r>
          </a:p>
        </p:txBody>
      </p:sp>
      <p:sp>
        <p:nvSpPr>
          <p:cNvPr id="19" name="Content Placeholder 12">
            <a:extLst>
              <a:ext uri="{FF2B5EF4-FFF2-40B4-BE49-F238E27FC236}">
                <a16:creationId xmlns:a16="http://schemas.microsoft.com/office/drawing/2014/main" id="{FDD45476-789E-3925-0257-16687471DF3D}"/>
              </a:ext>
            </a:extLst>
          </p:cNvPr>
          <p:cNvSpPr txBox="1">
            <a:spLocks/>
          </p:cNvSpPr>
          <p:nvPr/>
        </p:nvSpPr>
        <p:spPr>
          <a:xfrm>
            <a:off x="754743" y="2793147"/>
            <a:ext cx="10744200" cy="24755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dirty="0">
                <a:solidFill>
                  <a:schemeClr val="bg1"/>
                </a:solidFill>
              </a:rPr>
              <a:t>1952 – Report of three new cases by Farber, and identification of a new syndrome </a:t>
            </a:r>
          </a:p>
          <a:p>
            <a:pPr lvl="1">
              <a:spcBef>
                <a:spcPts val="600"/>
              </a:spcBef>
            </a:pPr>
            <a:r>
              <a:rPr lang="en-US" dirty="0">
                <a:solidFill>
                  <a:schemeClr val="bg1"/>
                </a:solidFill>
              </a:rPr>
              <a:t>Common findings included </a:t>
            </a:r>
            <a:r>
              <a:rPr lang="en-US" b="1" i="1" dirty="0">
                <a:solidFill>
                  <a:schemeClr val="bg1"/>
                </a:solidFill>
                <a:effectLst>
                  <a:outerShdw blurRad="38100" dist="38100" dir="2700000" algn="tl">
                    <a:srgbClr val="000000">
                      <a:alpha val="43137"/>
                    </a:srgbClr>
                  </a:outerShdw>
                </a:effectLst>
              </a:rPr>
              <a:t>dysphonia, enlarged nodules on joints, hepatomegaly, developmental delay</a:t>
            </a:r>
          </a:p>
          <a:p>
            <a:pPr lvl="1">
              <a:spcBef>
                <a:spcPts val="600"/>
              </a:spcBef>
            </a:pPr>
            <a:r>
              <a:rPr lang="en-US" dirty="0">
                <a:solidFill>
                  <a:schemeClr val="bg1"/>
                </a:solidFill>
              </a:rPr>
              <a:t>Infiltrative lesions of skin and subcutaneous tissue with evidence of lipid accumulation</a:t>
            </a:r>
          </a:p>
          <a:p>
            <a:pPr lvl="1">
              <a:spcBef>
                <a:spcPts val="600"/>
              </a:spcBef>
            </a:pPr>
            <a:r>
              <a:rPr lang="en-US" dirty="0">
                <a:solidFill>
                  <a:schemeClr val="bg1"/>
                </a:solidFill>
              </a:rPr>
              <a:t>Symptoms appeared within first few months of life and death occurred by 14 months</a:t>
            </a:r>
          </a:p>
        </p:txBody>
      </p:sp>
    </p:spTree>
    <p:extLst>
      <p:ext uri="{BB962C8B-B14F-4D97-AF65-F5344CB8AC3E}">
        <p14:creationId xmlns:p14="http://schemas.microsoft.com/office/powerpoint/2010/main" val="2629320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31AADD-410C-5F6B-3460-99A014DFA521}"/>
              </a:ext>
            </a:extLst>
          </p:cNvPr>
          <p:cNvSpPr/>
          <p:nvPr/>
        </p:nvSpPr>
        <p:spPr>
          <a:xfrm>
            <a:off x="485775" y="1399596"/>
            <a:ext cx="11188700" cy="102428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FF5F2D8E-33DE-C786-92D6-C425121229AA}"/>
              </a:ext>
            </a:extLst>
          </p:cNvPr>
          <p:cNvSpPr>
            <a:spLocks noGrp="1"/>
          </p:cNvSpPr>
          <p:nvPr>
            <p:ph type="ftr" sz="quarter" idx="3"/>
          </p:nvPr>
        </p:nvSpPr>
        <p:spPr>
          <a:xfrm>
            <a:off x="609600" y="5774192"/>
            <a:ext cx="10744199" cy="1024289"/>
          </a:xfrm>
        </p:spPr>
        <p:txBody>
          <a:bodyPr/>
          <a:lstStyle/>
          <a:p>
            <a:r>
              <a:rPr lang="en-US" dirty="0"/>
              <a:t>FARBER S. </a:t>
            </a:r>
            <a:r>
              <a:rPr lang="en-US" i="1" dirty="0"/>
              <a:t>AMA Am J Dis Child. </a:t>
            </a:r>
            <a:r>
              <a:rPr lang="en-US" dirty="0"/>
              <a:t>1952;84(4):499-500. </a:t>
            </a:r>
          </a:p>
          <a:p>
            <a:r>
              <a:rPr lang="en-US" dirty="0"/>
              <a:t>Prensky AL, et al. </a:t>
            </a:r>
            <a:r>
              <a:rPr lang="en-US" i="1" dirty="0"/>
              <a:t>Proceedings of the Society for Experimental Biology and Medicine. </a:t>
            </a:r>
            <a:r>
              <a:rPr lang="en-US" dirty="0"/>
              <a:t>1967;126(3):725-8.</a:t>
            </a:r>
          </a:p>
          <a:p>
            <a:r>
              <a:rPr lang="en-US" dirty="0"/>
              <a:t>Sugita M, et al. </a:t>
            </a:r>
            <a:r>
              <a:rPr lang="en-US" i="1" dirty="0"/>
              <a:t>Science. </a:t>
            </a:r>
            <a:r>
              <a:rPr lang="en-US" dirty="0"/>
              <a:t>1972;178(4065):1100-2. </a:t>
            </a:r>
          </a:p>
        </p:txBody>
      </p:sp>
      <p:sp>
        <p:nvSpPr>
          <p:cNvPr id="6" name="Title 5">
            <a:extLst>
              <a:ext uri="{FF2B5EF4-FFF2-40B4-BE49-F238E27FC236}">
                <a16:creationId xmlns:a16="http://schemas.microsoft.com/office/drawing/2014/main" id="{5A0C6337-F5F4-7C24-2728-161EF160BA3C}"/>
              </a:ext>
            </a:extLst>
          </p:cNvPr>
          <p:cNvSpPr>
            <a:spLocks noGrp="1"/>
          </p:cNvSpPr>
          <p:nvPr>
            <p:ph type="title"/>
          </p:nvPr>
        </p:nvSpPr>
        <p:spPr/>
        <p:txBody>
          <a:bodyPr/>
          <a:lstStyle/>
          <a:p>
            <a:r>
              <a:rPr lang="en-US" dirty="0"/>
              <a:t>Historical Milestones - I </a:t>
            </a:r>
          </a:p>
        </p:txBody>
      </p:sp>
      <p:sp>
        <p:nvSpPr>
          <p:cNvPr id="13" name="Content Placeholder 12">
            <a:extLst>
              <a:ext uri="{FF2B5EF4-FFF2-40B4-BE49-F238E27FC236}">
                <a16:creationId xmlns:a16="http://schemas.microsoft.com/office/drawing/2014/main" id="{40ABB662-6FA7-C212-AA1E-B52AB8BB3DA4}"/>
              </a:ext>
            </a:extLst>
          </p:cNvPr>
          <p:cNvSpPr>
            <a:spLocks noGrp="1"/>
          </p:cNvSpPr>
          <p:nvPr>
            <p:ph idx="1"/>
          </p:nvPr>
        </p:nvSpPr>
        <p:spPr>
          <a:xfrm>
            <a:off x="754743" y="1494574"/>
            <a:ext cx="10744200" cy="945979"/>
          </a:xfrm>
        </p:spPr>
        <p:txBody>
          <a:bodyPr>
            <a:normAutofit/>
          </a:bodyPr>
          <a:lstStyle/>
          <a:p>
            <a:pPr marL="0" indent="0">
              <a:spcBef>
                <a:spcPts val="600"/>
              </a:spcBef>
              <a:buNone/>
            </a:pPr>
            <a:r>
              <a:rPr lang="en-US" dirty="0">
                <a:solidFill>
                  <a:schemeClr val="bg1"/>
                </a:solidFill>
              </a:rPr>
              <a:t>1967 – Accumulating lipid in Farber disease identified as </a:t>
            </a:r>
            <a:r>
              <a:rPr lang="en-US" b="1" i="1" dirty="0">
                <a:solidFill>
                  <a:schemeClr val="bg1"/>
                </a:solidFill>
                <a:effectLst>
                  <a:outerShdw blurRad="38100" dist="38100" dir="2700000" algn="tl">
                    <a:srgbClr val="000000">
                      <a:alpha val="43137"/>
                    </a:srgbClr>
                  </a:outerShdw>
                </a:effectLst>
              </a:rPr>
              <a:t>ceramide</a:t>
            </a:r>
            <a:r>
              <a:rPr lang="en-US" dirty="0">
                <a:solidFill>
                  <a:schemeClr val="bg1"/>
                </a:solidFill>
              </a:rPr>
              <a:t> by Moser and colleagues</a:t>
            </a:r>
          </a:p>
        </p:txBody>
      </p:sp>
      <p:sp>
        <p:nvSpPr>
          <p:cNvPr id="19" name="Content Placeholder 12">
            <a:extLst>
              <a:ext uri="{FF2B5EF4-FFF2-40B4-BE49-F238E27FC236}">
                <a16:creationId xmlns:a16="http://schemas.microsoft.com/office/drawing/2014/main" id="{FDD45476-789E-3925-0257-16687471DF3D}"/>
              </a:ext>
            </a:extLst>
          </p:cNvPr>
          <p:cNvSpPr txBox="1">
            <a:spLocks/>
          </p:cNvSpPr>
          <p:nvPr/>
        </p:nvSpPr>
        <p:spPr>
          <a:xfrm>
            <a:off x="754743" y="2793147"/>
            <a:ext cx="10744200" cy="24755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dirty="0">
                <a:solidFill>
                  <a:schemeClr val="bg1"/>
                </a:solidFill>
              </a:rPr>
              <a:t>1972 – Deficient activity of the lysosomal enzyme acid ceramidase identified in several Farber disease patients </a:t>
            </a:r>
          </a:p>
        </p:txBody>
      </p:sp>
    </p:spTree>
    <p:extLst>
      <p:ext uri="{BB962C8B-B14F-4D97-AF65-F5344CB8AC3E}">
        <p14:creationId xmlns:p14="http://schemas.microsoft.com/office/powerpoint/2010/main" val="1275256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56FA12C-B705-5DB9-9E1B-1DE184AEC8D1}"/>
              </a:ext>
            </a:extLst>
          </p:cNvPr>
          <p:cNvSpPr/>
          <p:nvPr/>
        </p:nvSpPr>
        <p:spPr>
          <a:xfrm>
            <a:off x="487136" y="2699658"/>
            <a:ext cx="11196864" cy="104264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31AADD-410C-5F6B-3460-99A014DFA521}"/>
              </a:ext>
            </a:extLst>
          </p:cNvPr>
          <p:cNvSpPr/>
          <p:nvPr/>
        </p:nvSpPr>
        <p:spPr>
          <a:xfrm>
            <a:off x="485775" y="1399596"/>
            <a:ext cx="11188700" cy="102428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FF5F2D8E-33DE-C786-92D6-C425121229AA}"/>
              </a:ext>
            </a:extLst>
          </p:cNvPr>
          <p:cNvSpPr>
            <a:spLocks noGrp="1"/>
          </p:cNvSpPr>
          <p:nvPr>
            <p:ph type="ftr" sz="quarter" idx="3"/>
          </p:nvPr>
        </p:nvSpPr>
        <p:spPr>
          <a:xfrm>
            <a:off x="609600" y="5811830"/>
            <a:ext cx="10744199" cy="986651"/>
          </a:xfrm>
        </p:spPr>
        <p:txBody>
          <a:bodyPr/>
          <a:lstStyle/>
          <a:p>
            <a:r>
              <a:rPr lang="en-US" dirty="0"/>
              <a:t>FARBER S. </a:t>
            </a:r>
            <a:r>
              <a:rPr lang="en-US" i="1" dirty="0"/>
              <a:t>AMA Am J Dis Child. </a:t>
            </a:r>
            <a:r>
              <a:rPr lang="en-US" dirty="0"/>
              <a:t>1952;84(4):499-500. </a:t>
            </a:r>
          </a:p>
          <a:p>
            <a:r>
              <a:rPr lang="en-US" dirty="0"/>
              <a:t>Prensky AL, et al. </a:t>
            </a:r>
            <a:r>
              <a:rPr lang="en-US" i="1" dirty="0"/>
              <a:t>Proceedings of the Society for Experimental Biology and Medicine. </a:t>
            </a:r>
            <a:r>
              <a:rPr lang="en-US" dirty="0"/>
              <a:t>1967;126(3):725-8.</a:t>
            </a:r>
          </a:p>
          <a:p>
            <a:r>
              <a:rPr lang="en-US" dirty="0"/>
              <a:t>Sugita M, et al. </a:t>
            </a:r>
            <a:r>
              <a:rPr lang="en-US" i="1" dirty="0"/>
              <a:t>Science. </a:t>
            </a:r>
            <a:r>
              <a:rPr lang="en-US" dirty="0"/>
              <a:t>1972;178(4065):1100-2. </a:t>
            </a:r>
          </a:p>
        </p:txBody>
      </p:sp>
      <p:sp>
        <p:nvSpPr>
          <p:cNvPr id="6" name="Title 5">
            <a:extLst>
              <a:ext uri="{FF2B5EF4-FFF2-40B4-BE49-F238E27FC236}">
                <a16:creationId xmlns:a16="http://schemas.microsoft.com/office/drawing/2014/main" id="{5A0C6337-F5F4-7C24-2728-161EF160BA3C}"/>
              </a:ext>
            </a:extLst>
          </p:cNvPr>
          <p:cNvSpPr>
            <a:spLocks noGrp="1"/>
          </p:cNvSpPr>
          <p:nvPr>
            <p:ph type="title"/>
          </p:nvPr>
        </p:nvSpPr>
        <p:spPr/>
        <p:txBody>
          <a:bodyPr/>
          <a:lstStyle/>
          <a:p>
            <a:r>
              <a:rPr lang="en-US" dirty="0"/>
              <a:t>Historical Milestones - I </a:t>
            </a:r>
          </a:p>
        </p:txBody>
      </p:sp>
      <p:sp>
        <p:nvSpPr>
          <p:cNvPr id="13" name="Content Placeholder 12">
            <a:extLst>
              <a:ext uri="{FF2B5EF4-FFF2-40B4-BE49-F238E27FC236}">
                <a16:creationId xmlns:a16="http://schemas.microsoft.com/office/drawing/2014/main" id="{40ABB662-6FA7-C212-AA1E-B52AB8BB3DA4}"/>
              </a:ext>
            </a:extLst>
          </p:cNvPr>
          <p:cNvSpPr>
            <a:spLocks noGrp="1"/>
          </p:cNvSpPr>
          <p:nvPr>
            <p:ph idx="1"/>
          </p:nvPr>
        </p:nvSpPr>
        <p:spPr>
          <a:xfrm>
            <a:off x="754743" y="1494574"/>
            <a:ext cx="10744200" cy="945979"/>
          </a:xfrm>
        </p:spPr>
        <p:txBody>
          <a:bodyPr>
            <a:normAutofit/>
          </a:bodyPr>
          <a:lstStyle/>
          <a:p>
            <a:pPr marL="0" indent="0">
              <a:spcBef>
                <a:spcPts val="600"/>
              </a:spcBef>
              <a:buNone/>
            </a:pPr>
            <a:r>
              <a:rPr lang="en-US" dirty="0">
                <a:solidFill>
                  <a:schemeClr val="bg1"/>
                </a:solidFill>
              </a:rPr>
              <a:t>1967 – Accumulating lipid in Farber disease identified as </a:t>
            </a:r>
            <a:r>
              <a:rPr lang="en-US" b="1" i="1" dirty="0">
                <a:solidFill>
                  <a:schemeClr val="bg1"/>
                </a:solidFill>
                <a:effectLst>
                  <a:outerShdw blurRad="38100" dist="38100" dir="2700000" algn="tl">
                    <a:srgbClr val="000000">
                      <a:alpha val="43137"/>
                    </a:srgbClr>
                  </a:outerShdw>
                </a:effectLst>
              </a:rPr>
              <a:t>ceramide</a:t>
            </a:r>
            <a:r>
              <a:rPr lang="en-US" dirty="0">
                <a:solidFill>
                  <a:schemeClr val="bg1"/>
                </a:solidFill>
              </a:rPr>
              <a:t> by Moser and colleagues</a:t>
            </a:r>
          </a:p>
        </p:txBody>
      </p:sp>
      <p:sp>
        <p:nvSpPr>
          <p:cNvPr id="19" name="Content Placeholder 12">
            <a:extLst>
              <a:ext uri="{FF2B5EF4-FFF2-40B4-BE49-F238E27FC236}">
                <a16:creationId xmlns:a16="http://schemas.microsoft.com/office/drawing/2014/main" id="{FDD45476-789E-3925-0257-16687471DF3D}"/>
              </a:ext>
            </a:extLst>
          </p:cNvPr>
          <p:cNvSpPr txBox="1">
            <a:spLocks/>
          </p:cNvSpPr>
          <p:nvPr/>
        </p:nvSpPr>
        <p:spPr>
          <a:xfrm>
            <a:off x="754743" y="2793147"/>
            <a:ext cx="10744200" cy="24755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dirty="0">
                <a:solidFill>
                  <a:schemeClr val="bg1"/>
                </a:solidFill>
              </a:rPr>
              <a:t>1972 – Deficient activity of the lysosomal enzyme </a:t>
            </a:r>
            <a:r>
              <a:rPr lang="en-US" b="1" i="1" dirty="0">
                <a:solidFill>
                  <a:schemeClr val="bg1"/>
                </a:solidFill>
                <a:effectLst>
                  <a:outerShdw blurRad="38100" dist="38100" dir="2700000" algn="tl">
                    <a:srgbClr val="000000">
                      <a:alpha val="43137"/>
                    </a:srgbClr>
                  </a:outerShdw>
                </a:effectLst>
              </a:rPr>
              <a:t>acid ceramidase </a:t>
            </a:r>
            <a:r>
              <a:rPr lang="en-US" dirty="0">
                <a:solidFill>
                  <a:schemeClr val="bg1"/>
                </a:solidFill>
              </a:rPr>
              <a:t>identified in several Farber disease patients </a:t>
            </a:r>
          </a:p>
        </p:txBody>
      </p:sp>
    </p:spTree>
    <p:extLst>
      <p:ext uri="{BB962C8B-B14F-4D97-AF65-F5344CB8AC3E}">
        <p14:creationId xmlns:p14="http://schemas.microsoft.com/office/powerpoint/2010/main" val="243356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7310BC-B0B6-DB00-D8A8-1EA1C8AD87AC}"/>
              </a:ext>
            </a:extLst>
          </p:cNvPr>
          <p:cNvPicPr>
            <a:picLocks noChangeAspect="1"/>
          </p:cNvPicPr>
          <p:nvPr/>
        </p:nvPicPr>
        <p:blipFill>
          <a:blip r:embed="rId3"/>
          <a:stretch>
            <a:fillRect/>
          </a:stretch>
        </p:blipFill>
        <p:spPr>
          <a:xfrm>
            <a:off x="2560486" y="4030917"/>
            <a:ext cx="6842426" cy="2221308"/>
          </a:xfrm>
          <a:prstGeom prst="rect">
            <a:avLst/>
          </a:prstGeom>
        </p:spPr>
      </p:pic>
      <p:sp>
        <p:nvSpPr>
          <p:cNvPr id="18" name="Rectangle 17">
            <a:extLst>
              <a:ext uri="{FF2B5EF4-FFF2-40B4-BE49-F238E27FC236}">
                <a16:creationId xmlns:a16="http://schemas.microsoft.com/office/drawing/2014/main" id="{756FA12C-B705-5DB9-9E1B-1DE184AEC8D1}"/>
              </a:ext>
            </a:extLst>
          </p:cNvPr>
          <p:cNvSpPr/>
          <p:nvPr/>
        </p:nvSpPr>
        <p:spPr>
          <a:xfrm>
            <a:off x="487136" y="2699658"/>
            <a:ext cx="11196864" cy="104264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31AADD-410C-5F6B-3460-99A014DFA521}"/>
              </a:ext>
            </a:extLst>
          </p:cNvPr>
          <p:cNvSpPr/>
          <p:nvPr/>
        </p:nvSpPr>
        <p:spPr>
          <a:xfrm>
            <a:off x="485775" y="1399596"/>
            <a:ext cx="11188700" cy="102428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FF5F2D8E-33DE-C786-92D6-C425121229AA}"/>
              </a:ext>
            </a:extLst>
          </p:cNvPr>
          <p:cNvSpPr>
            <a:spLocks noGrp="1"/>
          </p:cNvSpPr>
          <p:nvPr>
            <p:ph type="ftr" sz="quarter" idx="3"/>
          </p:nvPr>
        </p:nvSpPr>
        <p:spPr>
          <a:xfrm>
            <a:off x="609600" y="6085422"/>
            <a:ext cx="10744199" cy="713060"/>
          </a:xfrm>
        </p:spPr>
        <p:txBody>
          <a:bodyPr/>
          <a:lstStyle/>
          <a:p>
            <a:r>
              <a:rPr lang="en-US" dirty="0"/>
              <a:t>FARBER S. </a:t>
            </a:r>
            <a:r>
              <a:rPr lang="en-US" i="1" dirty="0"/>
              <a:t>AMA Am J Dis Child. </a:t>
            </a:r>
            <a:r>
              <a:rPr lang="en-US" dirty="0"/>
              <a:t>1952;84(4):499-500. </a:t>
            </a:r>
          </a:p>
          <a:p>
            <a:r>
              <a:rPr lang="en-US" dirty="0"/>
              <a:t>Prensky AL, et al. </a:t>
            </a:r>
            <a:r>
              <a:rPr lang="en-US" i="1" dirty="0"/>
              <a:t>Proceedings of the Society for Experimental Biology and Medicine. </a:t>
            </a:r>
            <a:r>
              <a:rPr lang="en-US" dirty="0"/>
              <a:t>1967;126(3):725-8.</a:t>
            </a:r>
          </a:p>
          <a:p>
            <a:r>
              <a:rPr lang="en-US" dirty="0"/>
              <a:t>Sugita M, et al. </a:t>
            </a:r>
            <a:r>
              <a:rPr lang="en-US" i="1" dirty="0"/>
              <a:t>Science. </a:t>
            </a:r>
            <a:r>
              <a:rPr lang="en-US" dirty="0"/>
              <a:t>1972;178(4065):1100-2. </a:t>
            </a:r>
          </a:p>
        </p:txBody>
      </p:sp>
      <p:sp>
        <p:nvSpPr>
          <p:cNvPr id="6" name="Title 5">
            <a:extLst>
              <a:ext uri="{FF2B5EF4-FFF2-40B4-BE49-F238E27FC236}">
                <a16:creationId xmlns:a16="http://schemas.microsoft.com/office/drawing/2014/main" id="{5A0C6337-F5F4-7C24-2728-161EF160BA3C}"/>
              </a:ext>
            </a:extLst>
          </p:cNvPr>
          <p:cNvSpPr>
            <a:spLocks noGrp="1"/>
          </p:cNvSpPr>
          <p:nvPr>
            <p:ph type="title"/>
          </p:nvPr>
        </p:nvSpPr>
        <p:spPr/>
        <p:txBody>
          <a:bodyPr/>
          <a:lstStyle/>
          <a:p>
            <a:r>
              <a:rPr lang="en-US" dirty="0"/>
              <a:t>Historical Milestones - I </a:t>
            </a:r>
          </a:p>
        </p:txBody>
      </p:sp>
      <p:sp>
        <p:nvSpPr>
          <p:cNvPr id="13" name="Content Placeholder 12">
            <a:extLst>
              <a:ext uri="{FF2B5EF4-FFF2-40B4-BE49-F238E27FC236}">
                <a16:creationId xmlns:a16="http://schemas.microsoft.com/office/drawing/2014/main" id="{40ABB662-6FA7-C212-AA1E-B52AB8BB3DA4}"/>
              </a:ext>
            </a:extLst>
          </p:cNvPr>
          <p:cNvSpPr>
            <a:spLocks noGrp="1"/>
          </p:cNvSpPr>
          <p:nvPr>
            <p:ph idx="1"/>
          </p:nvPr>
        </p:nvSpPr>
        <p:spPr>
          <a:xfrm>
            <a:off x="754743" y="1494574"/>
            <a:ext cx="10744200" cy="945979"/>
          </a:xfrm>
        </p:spPr>
        <p:txBody>
          <a:bodyPr>
            <a:normAutofit/>
          </a:bodyPr>
          <a:lstStyle/>
          <a:p>
            <a:pPr marL="0" indent="0">
              <a:spcBef>
                <a:spcPts val="600"/>
              </a:spcBef>
              <a:buNone/>
            </a:pPr>
            <a:r>
              <a:rPr lang="en-US" dirty="0">
                <a:solidFill>
                  <a:schemeClr val="bg1"/>
                </a:solidFill>
              </a:rPr>
              <a:t>1967 – Accumulating lipid in Farber disease identified as </a:t>
            </a:r>
            <a:r>
              <a:rPr lang="en-US" b="1" i="1" dirty="0">
                <a:solidFill>
                  <a:schemeClr val="bg1"/>
                </a:solidFill>
                <a:effectLst>
                  <a:outerShdw blurRad="38100" dist="38100" dir="2700000" algn="tl">
                    <a:srgbClr val="000000">
                      <a:alpha val="43137"/>
                    </a:srgbClr>
                  </a:outerShdw>
                </a:effectLst>
              </a:rPr>
              <a:t>ceramide</a:t>
            </a:r>
            <a:r>
              <a:rPr lang="en-US" dirty="0">
                <a:solidFill>
                  <a:schemeClr val="bg1"/>
                </a:solidFill>
              </a:rPr>
              <a:t> by Moser and colleagues</a:t>
            </a:r>
          </a:p>
        </p:txBody>
      </p:sp>
      <p:sp>
        <p:nvSpPr>
          <p:cNvPr id="19" name="Content Placeholder 12">
            <a:extLst>
              <a:ext uri="{FF2B5EF4-FFF2-40B4-BE49-F238E27FC236}">
                <a16:creationId xmlns:a16="http://schemas.microsoft.com/office/drawing/2014/main" id="{FDD45476-789E-3925-0257-16687471DF3D}"/>
              </a:ext>
            </a:extLst>
          </p:cNvPr>
          <p:cNvSpPr txBox="1">
            <a:spLocks/>
          </p:cNvSpPr>
          <p:nvPr/>
        </p:nvSpPr>
        <p:spPr>
          <a:xfrm>
            <a:off x="754743" y="2793147"/>
            <a:ext cx="10744200" cy="24755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dirty="0">
                <a:solidFill>
                  <a:schemeClr val="bg1"/>
                </a:solidFill>
              </a:rPr>
              <a:t>1972 – Deficient activity of the lysosomal enzyme </a:t>
            </a:r>
            <a:r>
              <a:rPr lang="en-US" b="1" i="1" dirty="0">
                <a:solidFill>
                  <a:schemeClr val="bg1"/>
                </a:solidFill>
                <a:effectLst>
                  <a:outerShdw blurRad="38100" dist="38100" dir="2700000" algn="tl">
                    <a:srgbClr val="000000">
                      <a:alpha val="43137"/>
                    </a:srgbClr>
                  </a:outerShdw>
                </a:effectLst>
              </a:rPr>
              <a:t>acid ceramidase </a:t>
            </a:r>
            <a:r>
              <a:rPr lang="en-US" dirty="0">
                <a:solidFill>
                  <a:schemeClr val="bg1"/>
                </a:solidFill>
              </a:rPr>
              <a:t>identified in several Farber disease patients </a:t>
            </a:r>
          </a:p>
        </p:txBody>
      </p:sp>
      <p:sp>
        <p:nvSpPr>
          <p:cNvPr id="5" name="TextBox 4">
            <a:extLst>
              <a:ext uri="{FF2B5EF4-FFF2-40B4-BE49-F238E27FC236}">
                <a16:creationId xmlns:a16="http://schemas.microsoft.com/office/drawing/2014/main" id="{CE851747-45DE-5148-6048-6CF2DC53C0FD}"/>
              </a:ext>
            </a:extLst>
          </p:cNvPr>
          <p:cNvSpPr txBox="1"/>
          <p:nvPr/>
        </p:nvSpPr>
        <p:spPr>
          <a:xfrm>
            <a:off x="609600" y="5808422"/>
            <a:ext cx="5195653" cy="276999"/>
          </a:xfrm>
          <a:prstGeom prst="rect">
            <a:avLst/>
          </a:prstGeom>
          <a:noFill/>
        </p:spPr>
        <p:txBody>
          <a:bodyPr wrap="none" rtlCol="0">
            <a:spAutoFit/>
          </a:bodyPr>
          <a:lstStyle/>
          <a:p>
            <a:r>
              <a:rPr lang="en-US" sz="1200" dirty="0">
                <a:solidFill>
                  <a:srgbClr val="969696"/>
                </a:solidFill>
              </a:rPr>
              <a:t>Image adapted from </a:t>
            </a:r>
            <a:r>
              <a:rPr lang="en-US" sz="1200" b="0" i="0" dirty="0">
                <a:solidFill>
                  <a:srgbClr val="969696"/>
                </a:solidFill>
                <a:effectLst/>
              </a:rPr>
              <a:t>Yu FPS, et al. </a:t>
            </a:r>
            <a:r>
              <a:rPr lang="en-US" sz="1200" b="0" i="1" dirty="0" err="1">
                <a:solidFill>
                  <a:srgbClr val="969696"/>
                </a:solidFill>
                <a:effectLst/>
              </a:rPr>
              <a:t>Orphanet</a:t>
            </a:r>
            <a:r>
              <a:rPr lang="en-US" sz="1200" b="0" i="1" dirty="0">
                <a:solidFill>
                  <a:srgbClr val="969696"/>
                </a:solidFill>
                <a:effectLst/>
              </a:rPr>
              <a:t> J Rare Dis</a:t>
            </a:r>
            <a:r>
              <a:rPr lang="en-US" sz="1200" b="0" i="0" dirty="0">
                <a:solidFill>
                  <a:srgbClr val="969696"/>
                </a:solidFill>
                <a:effectLst/>
              </a:rPr>
              <a:t>. 2018;13(1):121. </a:t>
            </a:r>
            <a:endParaRPr lang="en-US" sz="1200" dirty="0">
              <a:solidFill>
                <a:srgbClr val="969696"/>
              </a:solidFill>
            </a:endParaRPr>
          </a:p>
        </p:txBody>
      </p:sp>
    </p:spTree>
    <p:extLst>
      <p:ext uri="{BB962C8B-B14F-4D97-AF65-F5344CB8AC3E}">
        <p14:creationId xmlns:p14="http://schemas.microsoft.com/office/powerpoint/2010/main" val="1020974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7310BC-B0B6-DB00-D8A8-1EA1C8AD87AC}"/>
              </a:ext>
            </a:extLst>
          </p:cNvPr>
          <p:cNvPicPr>
            <a:picLocks noChangeAspect="1"/>
          </p:cNvPicPr>
          <p:nvPr/>
        </p:nvPicPr>
        <p:blipFill>
          <a:blip r:embed="rId3"/>
          <a:stretch>
            <a:fillRect/>
          </a:stretch>
        </p:blipFill>
        <p:spPr>
          <a:xfrm>
            <a:off x="2560486" y="4030917"/>
            <a:ext cx="6842426" cy="2221308"/>
          </a:xfrm>
          <a:prstGeom prst="rect">
            <a:avLst/>
          </a:prstGeom>
        </p:spPr>
      </p:pic>
      <p:sp>
        <p:nvSpPr>
          <p:cNvPr id="18" name="Rectangle 17">
            <a:extLst>
              <a:ext uri="{FF2B5EF4-FFF2-40B4-BE49-F238E27FC236}">
                <a16:creationId xmlns:a16="http://schemas.microsoft.com/office/drawing/2014/main" id="{756FA12C-B705-5DB9-9E1B-1DE184AEC8D1}"/>
              </a:ext>
            </a:extLst>
          </p:cNvPr>
          <p:cNvSpPr/>
          <p:nvPr/>
        </p:nvSpPr>
        <p:spPr>
          <a:xfrm>
            <a:off x="487136" y="2699658"/>
            <a:ext cx="11196864" cy="104264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31AADD-410C-5F6B-3460-99A014DFA521}"/>
              </a:ext>
            </a:extLst>
          </p:cNvPr>
          <p:cNvSpPr/>
          <p:nvPr/>
        </p:nvSpPr>
        <p:spPr>
          <a:xfrm>
            <a:off x="485775" y="1399596"/>
            <a:ext cx="11188700" cy="102428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FF5F2D8E-33DE-C786-92D6-C425121229AA}"/>
              </a:ext>
            </a:extLst>
          </p:cNvPr>
          <p:cNvSpPr>
            <a:spLocks noGrp="1"/>
          </p:cNvSpPr>
          <p:nvPr>
            <p:ph type="ftr" sz="quarter" idx="3"/>
          </p:nvPr>
        </p:nvSpPr>
        <p:spPr>
          <a:xfrm>
            <a:off x="609600" y="6085422"/>
            <a:ext cx="10744199" cy="713060"/>
          </a:xfrm>
        </p:spPr>
        <p:txBody>
          <a:bodyPr/>
          <a:lstStyle/>
          <a:p>
            <a:r>
              <a:rPr lang="en-US" dirty="0"/>
              <a:t>FARBER S. </a:t>
            </a:r>
            <a:r>
              <a:rPr lang="en-US" i="1" dirty="0"/>
              <a:t>AMA Am J Dis Child. </a:t>
            </a:r>
            <a:r>
              <a:rPr lang="en-US" dirty="0"/>
              <a:t>1952;84(4):499-500. </a:t>
            </a:r>
          </a:p>
          <a:p>
            <a:r>
              <a:rPr lang="en-US" dirty="0"/>
              <a:t>Prensky AL, et al. </a:t>
            </a:r>
            <a:r>
              <a:rPr lang="en-US" i="1" dirty="0"/>
              <a:t>Proceedings of the Society for Experimental Biology and Medicine. </a:t>
            </a:r>
            <a:r>
              <a:rPr lang="en-US" dirty="0"/>
              <a:t>1967;126(3):725-8.</a:t>
            </a:r>
          </a:p>
          <a:p>
            <a:r>
              <a:rPr lang="en-US" dirty="0"/>
              <a:t>Sugita M, et al. </a:t>
            </a:r>
            <a:r>
              <a:rPr lang="en-US" i="1" dirty="0"/>
              <a:t>Science. </a:t>
            </a:r>
            <a:r>
              <a:rPr lang="en-US" dirty="0"/>
              <a:t>1972;178(4065):1100-2. </a:t>
            </a:r>
          </a:p>
        </p:txBody>
      </p:sp>
      <p:sp>
        <p:nvSpPr>
          <p:cNvPr id="6" name="Title 5">
            <a:extLst>
              <a:ext uri="{FF2B5EF4-FFF2-40B4-BE49-F238E27FC236}">
                <a16:creationId xmlns:a16="http://schemas.microsoft.com/office/drawing/2014/main" id="{5A0C6337-F5F4-7C24-2728-161EF160BA3C}"/>
              </a:ext>
            </a:extLst>
          </p:cNvPr>
          <p:cNvSpPr>
            <a:spLocks noGrp="1"/>
          </p:cNvSpPr>
          <p:nvPr>
            <p:ph type="title"/>
          </p:nvPr>
        </p:nvSpPr>
        <p:spPr/>
        <p:txBody>
          <a:bodyPr/>
          <a:lstStyle/>
          <a:p>
            <a:r>
              <a:rPr lang="en-US" dirty="0"/>
              <a:t>Historical Milestones - I </a:t>
            </a:r>
          </a:p>
        </p:txBody>
      </p:sp>
      <p:sp>
        <p:nvSpPr>
          <p:cNvPr id="13" name="Content Placeholder 12">
            <a:extLst>
              <a:ext uri="{FF2B5EF4-FFF2-40B4-BE49-F238E27FC236}">
                <a16:creationId xmlns:a16="http://schemas.microsoft.com/office/drawing/2014/main" id="{40ABB662-6FA7-C212-AA1E-B52AB8BB3DA4}"/>
              </a:ext>
            </a:extLst>
          </p:cNvPr>
          <p:cNvSpPr>
            <a:spLocks noGrp="1"/>
          </p:cNvSpPr>
          <p:nvPr>
            <p:ph idx="1"/>
          </p:nvPr>
        </p:nvSpPr>
        <p:spPr>
          <a:xfrm>
            <a:off x="754743" y="1494574"/>
            <a:ext cx="10744200" cy="945979"/>
          </a:xfrm>
        </p:spPr>
        <p:txBody>
          <a:bodyPr>
            <a:normAutofit/>
          </a:bodyPr>
          <a:lstStyle/>
          <a:p>
            <a:pPr marL="0" indent="0">
              <a:spcBef>
                <a:spcPts val="600"/>
              </a:spcBef>
              <a:buNone/>
            </a:pPr>
            <a:r>
              <a:rPr lang="en-US" dirty="0">
                <a:solidFill>
                  <a:schemeClr val="bg1"/>
                </a:solidFill>
              </a:rPr>
              <a:t>1967 – Accumulating lipid in Farber disease identified as </a:t>
            </a:r>
            <a:r>
              <a:rPr lang="en-US" b="1" i="1" dirty="0">
                <a:solidFill>
                  <a:schemeClr val="bg1"/>
                </a:solidFill>
                <a:effectLst>
                  <a:outerShdw blurRad="38100" dist="38100" dir="2700000" algn="tl">
                    <a:srgbClr val="000000">
                      <a:alpha val="43137"/>
                    </a:srgbClr>
                  </a:outerShdw>
                </a:effectLst>
              </a:rPr>
              <a:t>ceramide</a:t>
            </a:r>
            <a:r>
              <a:rPr lang="en-US" dirty="0">
                <a:solidFill>
                  <a:schemeClr val="bg1"/>
                </a:solidFill>
              </a:rPr>
              <a:t> by Moser and colleagues</a:t>
            </a:r>
          </a:p>
        </p:txBody>
      </p:sp>
      <p:sp>
        <p:nvSpPr>
          <p:cNvPr id="19" name="Content Placeholder 12">
            <a:extLst>
              <a:ext uri="{FF2B5EF4-FFF2-40B4-BE49-F238E27FC236}">
                <a16:creationId xmlns:a16="http://schemas.microsoft.com/office/drawing/2014/main" id="{FDD45476-789E-3925-0257-16687471DF3D}"/>
              </a:ext>
            </a:extLst>
          </p:cNvPr>
          <p:cNvSpPr txBox="1">
            <a:spLocks/>
          </p:cNvSpPr>
          <p:nvPr/>
        </p:nvSpPr>
        <p:spPr>
          <a:xfrm>
            <a:off x="754743" y="2793147"/>
            <a:ext cx="10744200" cy="24755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dirty="0">
                <a:solidFill>
                  <a:schemeClr val="bg1"/>
                </a:solidFill>
              </a:rPr>
              <a:t>1972 – Deficient activity of the lysosomal enzyme </a:t>
            </a:r>
            <a:r>
              <a:rPr lang="en-US" b="1" i="1" dirty="0">
                <a:solidFill>
                  <a:schemeClr val="bg1"/>
                </a:solidFill>
                <a:effectLst>
                  <a:outerShdw blurRad="38100" dist="38100" dir="2700000" algn="tl">
                    <a:srgbClr val="000000">
                      <a:alpha val="43137"/>
                    </a:srgbClr>
                  </a:outerShdw>
                </a:effectLst>
              </a:rPr>
              <a:t>acid ceramidase </a:t>
            </a:r>
            <a:r>
              <a:rPr lang="en-US" dirty="0">
                <a:solidFill>
                  <a:schemeClr val="bg1"/>
                </a:solidFill>
              </a:rPr>
              <a:t>identified in several Farber disease patients </a:t>
            </a:r>
          </a:p>
        </p:txBody>
      </p:sp>
      <p:sp>
        <p:nvSpPr>
          <p:cNvPr id="4" name="Up Arrow 10">
            <a:extLst>
              <a:ext uri="{FF2B5EF4-FFF2-40B4-BE49-F238E27FC236}">
                <a16:creationId xmlns:a16="http://schemas.microsoft.com/office/drawing/2014/main" id="{A06A6CCF-71C6-0826-42AB-7D02E170EF00}"/>
              </a:ext>
            </a:extLst>
          </p:cNvPr>
          <p:cNvSpPr/>
          <p:nvPr/>
        </p:nvSpPr>
        <p:spPr>
          <a:xfrm>
            <a:off x="2286491" y="4849014"/>
            <a:ext cx="294836" cy="471736"/>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9303CDF-12B4-4739-D28E-43F40E8AFD0B}"/>
              </a:ext>
            </a:extLst>
          </p:cNvPr>
          <p:cNvSpPr txBox="1"/>
          <p:nvPr/>
        </p:nvSpPr>
        <p:spPr>
          <a:xfrm>
            <a:off x="609600" y="5808422"/>
            <a:ext cx="5195653" cy="276999"/>
          </a:xfrm>
          <a:prstGeom prst="rect">
            <a:avLst/>
          </a:prstGeom>
          <a:noFill/>
        </p:spPr>
        <p:txBody>
          <a:bodyPr wrap="none" rtlCol="0">
            <a:spAutoFit/>
          </a:bodyPr>
          <a:lstStyle/>
          <a:p>
            <a:r>
              <a:rPr lang="en-US" sz="1200" dirty="0">
                <a:solidFill>
                  <a:srgbClr val="969696"/>
                </a:solidFill>
              </a:rPr>
              <a:t>Image adapted from </a:t>
            </a:r>
            <a:r>
              <a:rPr lang="en-US" sz="1200" b="0" i="0" dirty="0">
                <a:solidFill>
                  <a:srgbClr val="969696"/>
                </a:solidFill>
                <a:effectLst/>
              </a:rPr>
              <a:t>Yu FPS, et al. </a:t>
            </a:r>
            <a:r>
              <a:rPr lang="en-US" sz="1200" b="0" i="1" dirty="0" err="1">
                <a:solidFill>
                  <a:srgbClr val="969696"/>
                </a:solidFill>
                <a:effectLst/>
              </a:rPr>
              <a:t>Orphanet</a:t>
            </a:r>
            <a:r>
              <a:rPr lang="en-US" sz="1200" b="0" i="1" dirty="0">
                <a:solidFill>
                  <a:srgbClr val="969696"/>
                </a:solidFill>
                <a:effectLst/>
              </a:rPr>
              <a:t> J Rare Dis</a:t>
            </a:r>
            <a:r>
              <a:rPr lang="en-US" sz="1200" b="0" i="0" dirty="0">
                <a:solidFill>
                  <a:srgbClr val="969696"/>
                </a:solidFill>
                <a:effectLst/>
              </a:rPr>
              <a:t>. 2018;13(1):121. </a:t>
            </a:r>
            <a:endParaRPr lang="en-US" sz="1200" dirty="0">
              <a:solidFill>
                <a:srgbClr val="969696"/>
              </a:solidFill>
            </a:endParaRPr>
          </a:p>
        </p:txBody>
      </p:sp>
      <p:sp>
        <p:nvSpPr>
          <p:cNvPr id="9" name="Rectangle 8">
            <a:extLst>
              <a:ext uri="{FF2B5EF4-FFF2-40B4-BE49-F238E27FC236}">
                <a16:creationId xmlns:a16="http://schemas.microsoft.com/office/drawing/2014/main" id="{DE0F7B94-4798-B05A-A524-60B7C0434DB4}"/>
              </a:ext>
            </a:extLst>
          </p:cNvPr>
          <p:cNvSpPr/>
          <p:nvPr/>
        </p:nvSpPr>
        <p:spPr>
          <a:xfrm>
            <a:off x="5125089" y="4533254"/>
            <a:ext cx="1743559" cy="1275167"/>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7724E74-78F9-FED7-3D92-4B736B37E789}"/>
              </a:ext>
            </a:extLst>
          </p:cNvPr>
          <p:cNvSpPr txBox="1"/>
          <p:nvPr/>
        </p:nvSpPr>
        <p:spPr>
          <a:xfrm>
            <a:off x="5622408" y="4616865"/>
            <a:ext cx="748923" cy="1107996"/>
          </a:xfrm>
          <a:prstGeom prst="rect">
            <a:avLst/>
          </a:prstGeom>
          <a:noFill/>
        </p:spPr>
        <p:txBody>
          <a:bodyPr wrap="none" rtlCol="0">
            <a:spAutoFit/>
          </a:bodyPr>
          <a:lstStyle/>
          <a:p>
            <a:r>
              <a:rPr lang="en-US" sz="6600" b="1" dirty="0">
                <a:solidFill>
                  <a:srgbClr val="FF0000"/>
                </a:solidFill>
              </a:rPr>
              <a:t>X</a:t>
            </a:r>
          </a:p>
        </p:txBody>
      </p:sp>
    </p:spTree>
    <p:extLst>
      <p:ext uri="{BB962C8B-B14F-4D97-AF65-F5344CB8AC3E}">
        <p14:creationId xmlns:p14="http://schemas.microsoft.com/office/powerpoint/2010/main" val="816159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56FA12C-B705-5DB9-9E1B-1DE184AEC8D1}"/>
              </a:ext>
            </a:extLst>
          </p:cNvPr>
          <p:cNvSpPr/>
          <p:nvPr/>
        </p:nvSpPr>
        <p:spPr>
          <a:xfrm>
            <a:off x="487136" y="1401039"/>
            <a:ext cx="11196864" cy="3111627"/>
          </a:xfrm>
          <a:prstGeom prst="rect">
            <a:avLst/>
          </a:prstGeom>
          <a:solidFill>
            <a:srgbClr val="593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FF5F2D8E-33DE-C786-92D6-C425121229AA}"/>
              </a:ext>
            </a:extLst>
          </p:cNvPr>
          <p:cNvSpPr>
            <a:spLocks noGrp="1"/>
          </p:cNvSpPr>
          <p:nvPr>
            <p:ph type="ftr" sz="quarter" idx="3"/>
          </p:nvPr>
        </p:nvSpPr>
        <p:spPr/>
        <p:txBody>
          <a:bodyPr/>
          <a:lstStyle/>
          <a:p>
            <a:r>
              <a:rPr lang="en-US" dirty="0"/>
              <a:t>Jameson RA, et al. </a:t>
            </a:r>
            <a:r>
              <a:rPr lang="en-US" i="1" dirty="0"/>
              <a:t>Ann Rheum Dis. </a:t>
            </a:r>
            <a:r>
              <a:rPr lang="en-US" dirty="0"/>
              <a:t>1987;46(7):559-61. </a:t>
            </a:r>
          </a:p>
        </p:txBody>
      </p:sp>
      <p:sp>
        <p:nvSpPr>
          <p:cNvPr id="4" name="Content Placeholder 12">
            <a:extLst>
              <a:ext uri="{FF2B5EF4-FFF2-40B4-BE49-F238E27FC236}">
                <a16:creationId xmlns:a16="http://schemas.microsoft.com/office/drawing/2014/main" id="{C51EC1BA-D05C-9D37-F206-6A9BDC5353B3}"/>
              </a:ext>
            </a:extLst>
          </p:cNvPr>
          <p:cNvSpPr txBox="1">
            <a:spLocks/>
          </p:cNvSpPr>
          <p:nvPr/>
        </p:nvSpPr>
        <p:spPr>
          <a:xfrm>
            <a:off x="754743" y="1499515"/>
            <a:ext cx="10744200" cy="302564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dirty="0">
                <a:solidFill>
                  <a:schemeClr val="bg1"/>
                </a:solidFill>
              </a:rPr>
              <a:t>1983 – Moser and Chen review all reported cases of Farber disease (27) </a:t>
            </a:r>
          </a:p>
          <a:p>
            <a:pPr lvl="1">
              <a:spcBef>
                <a:spcPts val="600"/>
              </a:spcBef>
            </a:pPr>
            <a:r>
              <a:rPr lang="en-US" dirty="0">
                <a:solidFill>
                  <a:schemeClr val="bg1"/>
                </a:solidFill>
              </a:rPr>
              <a:t>All presented with common “triad” of </a:t>
            </a:r>
            <a:r>
              <a:rPr lang="en-US" b="1" i="1" dirty="0">
                <a:solidFill>
                  <a:schemeClr val="bg1"/>
                </a:solidFill>
                <a:effectLst>
                  <a:outerShdw blurRad="38100" dist="38100" dir="2700000" algn="tl">
                    <a:srgbClr val="000000">
                      <a:alpha val="43137"/>
                    </a:srgbClr>
                  </a:outerShdw>
                </a:effectLst>
              </a:rPr>
              <a:t>painful and deformed joints, subcutaneous nodules, and hoarse voice</a:t>
            </a:r>
          </a:p>
          <a:p>
            <a:pPr lvl="1">
              <a:spcBef>
                <a:spcPts val="600"/>
              </a:spcBef>
            </a:pPr>
            <a:endParaRPr lang="en-US" b="1" i="1" dirty="0">
              <a:solidFill>
                <a:schemeClr val="bg1"/>
              </a:solidFill>
              <a:effectLst>
                <a:outerShdw blurRad="38100" dist="38100" dir="2700000" algn="tl">
                  <a:srgbClr val="000000">
                    <a:alpha val="43137"/>
                  </a:srgbClr>
                </a:outerShdw>
              </a:effectLst>
            </a:endParaRPr>
          </a:p>
          <a:p>
            <a:pPr lvl="1">
              <a:spcBef>
                <a:spcPts val="600"/>
              </a:spcBef>
            </a:pPr>
            <a:endParaRPr lang="en-US" b="1" i="1" dirty="0">
              <a:solidFill>
                <a:schemeClr val="bg1"/>
              </a:solidFill>
              <a:effectLst>
                <a:outerShdw blurRad="38100" dist="38100" dir="2700000" algn="tl">
                  <a:srgbClr val="000000">
                    <a:alpha val="43137"/>
                  </a:srgbClr>
                </a:outerShdw>
              </a:effectLst>
            </a:endParaRPr>
          </a:p>
          <a:p>
            <a:pPr lvl="1">
              <a:spcBef>
                <a:spcPts val="600"/>
              </a:spcBef>
            </a:pPr>
            <a:r>
              <a:rPr lang="en-US" sz="1600" dirty="0">
                <a:solidFill>
                  <a:schemeClr val="bg1"/>
                </a:solidFill>
              </a:rPr>
              <a:t>10/27 cases had impaired psychomotor development</a:t>
            </a:r>
          </a:p>
          <a:p>
            <a:pPr lvl="1">
              <a:spcBef>
                <a:spcPts val="600"/>
              </a:spcBef>
            </a:pPr>
            <a:r>
              <a:rPr lang="en-US" sz="1600" dirty="0">
                <a:solidFill>
                  <a:schemeClr val="bg1"/>
                </a:solidFill>
              </a:rPr>
              <a:t>Other findings included respiratory difficulties, hepatomegaly, poor weight gain and intermittent fevers</a:t>
            </a:r>
          </a:p>
          <a:p>
            <a:pPr lvl="1">
              <a:spcBef>
                <a:spcPts val="600"/>
              </a:spcBef>
            </a:pPr>
            <a:r>
              <a:rPr lang="en-US" sz="1600" dirty="0">
                <a:solidFill>
                  <a:schemeClr val="bg1"/>
                </a:solidFill>
              </a:rPr>
              <a:t>Most cases presented with severe/early onset phenotype, although variability in presentation was observed</a:t>
            </a:r>
          </a:p>
          <a:p>
            <a:pPr lvl="1">
              <a:spcBef>
                <a:spcPts val="600"/>
              </a:spcBef>
            </a:pPr>
            <a:endParaRPr lang="en-US" dirty="0">
              <a:solidFill>
                <a:schemeClr val="bg1"/>
              </a:solidFill>
            </a:endParaRPr>
          </a:p>
        </p:txBody>
      </p:sp>
      <p:sp>
        <p:nvSpPr>
          <p:cNvPr id="3" name="Title 2">
            <a:extLst>
              <a:ext uri="{FF2B5EF4-FFF2-40B4-BE49-F238E27FC236}">
                <a16:creationId xmlns:a16="http://schemas.microsoft.com/office/drawing/2014/main" id="{9D9E0956-EDF9-462B-C9C2-C6749676545E}"/>
              </a:ext>
            </a:extLst>
          </p:cNvPr>
          <p:cNvSpPr>
            <a:spLocks noGrp="1"/>
          </p:cNvSpPr>
          <p:nvPr>
            <p:ph type="title"/>
          </p:nvPr>
        </p:nvSpPr>
        <p:spPr/>
        <p:txBody>
          <a:bodyPr/>
          <a:lstStyle/>
          <a:p>
            <a:r>
              <a:rPr lang="en-US" dirty="0"/>
              <a:t>Historical Milestones - II </a:t>
            </a:r>
          </a:p>
        </p:txBody>
      </p:sp>
      <p:pic>
        <p:nvPicPr>
          <p:cNvPr id="6" name="Picture 5" descr="A picture containing person, indoor, hand, close&#10;&#10;Description automatically generated">
            <a:extLst>
              <a:ext uri="{FF2B5EF4-FFF2-40B4-BE49-F238E27FC236}">
                <a16:creationId xmlns:a16="http://schemas.microsoft.com/office/drawing/2014/main" id="{98E449DA-09C6-DE17-DB00-A4BB4667E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3200" y="2360262"/>
            <a:ext cx="4461164" cy="1013322"/>
          </a:xfrm>
          <a:prstGeom prst="rect">
            <a:avLst/>
          </a:prstGeom>
        </p:spPr>
      </p:pic>
    </p:spTree>
    <p:extLst>
      <p:ext uri="{BB962C8B-B14F-4D97-AF65-F5344CB8AC3E}">
        <p14:creationId xmlns:p14="http://schemas.microsoft.com/office/powerpoint/2010/main" val="1954397975"/>
      </p:ext>
    </p:extLst>
  </p:cSld>
  <p:clrMapOvr>
    <a:masterClrMapping/>
  </p:clrMapOvr>
</p:sld>
</file>

<file path=ppt/theme/theme1.xml><?xml version="1.0" encoding="utf-8"?>
<a:theme xmlns:a="http://schemas.openxmlformats.org/drawingml/2006/main" name="2020 Peds">
  <a:themeElements>
    <a:clrScheme name="Peds 19">
      <a:dk1>
        <a:srgbClr val="4D4D4D"/>
      </a:dk1>
      <a:lt1>
        <a:srgbClr val="FFFFFF"/>
      </a:lt1>
      <a:dk2>
        <a:srgbClr val="4D4D4D"/>
      </a:dk2>
      <a:lt2>
        <a:srgbClr val="FFFFFF"/>
      </a:lt2>
      <a:accent1>
        <a:srgbClr val="C3472E"/>
      </a:accent1>
      <a:accent2>
        <a:srgbClr val="FDB515"/>
      </a:accent2>
      <a:accent3>
        <a:srgbClr val="35A696"/>
      </a:accent3>
      <a:accent4>
        <a:srgbClr val="416BA9"/>
      </a:accent4>
      <a:accent5>
        <a:srgbClr val="2E4264"/>
      </a:accent5>
      <a:accent6>
        <a:srgbClr val="B1A089"/>
      </a:accent6>
      <a:hlink>
        <a:srgbClr val="416BA9"/>
      </a:hlink>
      <a:folHlink>
        <a:srgbClr val="94949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Peds" id="{A1DF081F-D48E-4BA0-A720-C67A62D8180F}" vid="{0C7E4AF1-3218-4C7E-91D3-F85F1B04D7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Peds</Template>
  <TotalTime>0</TotalTime>
  <Words>1695</Words>
  <Application>Microsoft Office PowerPoint</Application>
  <PresentationFormat>Widescreen</PresentationFormat>
  <Paragraphs>149</Paragraphs>
  <Slides>17</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Symbol</vt:lpstr>
      <vt:lpstr>2020 Peds</vt:lpstr>
      <vt:lpstr>The Spectrum Of Disease Due to the Inherited Deficiency of Acid Ceramidase Activity (ASAH1-Related Disorders) </vt:lpstr>
      <vt:lpstr>Disclaimer</vt:lpstr>
      <vt:lpstr>Historical Milestones - I </vt:lpstr>
      <vt:lpstr>Historical Milestones - I </vt:lpstr>
      <vt:lpstr>Historical Milestones - I </vt:lpstr>
      <vt:lpstr>Historical Milestones - I </vt:lpstr>
      <vt:lpstr>Historical Milestones - I </vt:lpstr>
      <vt:lpstr>Historical Milestones - I </vt:lpstr>
      <vt:lpstr>Historical Milestones - II </vt:lpstr>
      <vt:lpstr>Historical Milestones - II </vt:lpstr>
      <vt:lpstr>Historical Milestones - III </vt:lpstr>
      <vt:lpstr>Historical Milestones - III </vt:lpstr>
      <vt:lpstr>Historical Milestones - IV </vt:lpstr>
      <vt:lpstr>Acid Ceramidase Deficiency:  A Complex, Multiorgan System Disease With A Very Wide Range Of Phenotypes</vt:lpstr>
      <vt:lpstr>Acid Ceramidase Deficiency:  A Complex, Multiorgan System Disease With A Very Wide Range Of Phenotypes</vt:lpstr>
      <vt:lpstr>What Is Responsible For This Phenotypic Variability?</vt:lpstr>
      <vt:lpstr>What Is Responsible For This Phenotypic Variability?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2022-12-20T18:23:49Z</dcterms:modified>
</cp:coreProperties>
</file>