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1"/>
  </p:notesMasterIdLst>
  <p:sldIdLst>
    <p:sldId id="683" r:id="rId2"/>
    <p:sldId id="256" r:id="rId3"/>
    <p:sldId id="801" r:id="rId4"/>
    <p:sldId id="807" r:id="rId5"/>
    <p:sldId id="808" r:id="rId6"/>
    <p:sldId id="811" r:id="rId7"/>
    <p:sldId id="806" r:id="rId8"/>
    <p:sldId id="803" r:id="rId9"/>
    <p:sldId id="8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282" userDrawn="1">
          <p15:clr>
            <a:srgbClr val="A4A3A4"/>
          </p15:clr>
        </p15:guide>
        <p15:guide id="4" pos="37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4EB42-391D-4F5D-8C2E-4FE88E802428}" v="17" dt="2022-12-20T19:03:01.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9" autoAdjust="0"/>
    <p:restoredTop sz="91077" autoAdjust="0"/>
  </p:normalViewPr>
  <p:slideViewPr>
    <p:cSldViewPr snapToGrid="0">
      <p:cViewPr varScale="1">
        <p:scale>
          <a:sx n="130" d="100"/>
          <a:sy n="130" d="100"/>
        </p:scale>
        <p:origin x="432" y="126"/>
      </p:cViewPr>
      <p:guideLst>
        <p:guide orient="horz" pos="2160"/>
        <p:guide pos="3840"/>
        <p:guide orient="horz" pos="4282"/>
        <p:guide pos="3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a:p>
        </p:txBody>
      </p:sp>
    </p:spTree>
    <p:extLst>
      <p:ext uri="{BB962C8B-B14F-4D97-AF65-F5344CB8AC3E}">
        <p14:creationId xmlns:p14="http://schemas.microsoft.com/office/powerpoint/2010/main" val="363544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034A7-9452-C54E-A651-2368A596952F}" type="slidenum">
              <a:rPr lang="en-US" smtClean="0"/>
              <a:t>3</a:t>
            </a:fld>
            <a:endParaRPr lang="en-US"/>
          </a:p>
        </p:txBody>
      </p:sp>
    </p:spTree>
    <p:extLst>
      <p:ext uri="{BB962C8B-B14F-4D97-AF65-F5344CB8AC3E}">
        <p14:creationId xmlns:p14="http://schemas.microsoft.com/office/powerpoint/2010/main" val="119024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034A7-9452-C54E-A651-2368A596952F}" type="slidenum">
              <a:rPr lang="en-US" smtClean="0"/>
              <a:t>4</a:t>
            </a:fld>
            <a:endParaRPr lang="en-US"/>
          </a:p>
        </p:txBody>
      </p:sp>
    </p:spTree>
    <p:extLst>
      <p:ext uri="{BB962C8B-B14F-4D97-AF65-F5344CB8AC3E}">
        <p14:creationId xmlns:p14="http://schemas.microsoft.com/office/powerpoint/2010/main" val="47003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034A7-9452-C54E-A651-2368A596952F}" type="slidenum">
              <a:rPr lang="en-US" smtClean="0"/>
              <a:t>5</a:t>
            </a:fld>
            <a:endParaRPr lang="en-US"/>
          </a:p>
        </p:txBody>
      </p:sp>
    </p:spTree>
    <p:extLst>
      <p:ext uri="{BB962C8B-B14F-4D97-AF65-F5344CB8AC3E}">
        <p14:creationId xmlns:p14="http://schemas.microsoft.com/office/powerpoint/2010/main" val="379484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034A7-9452-C54E-A651-2368A596952F}" type="slidenum">
              <a:rPr lang="en-US" smtClean="0"/>
              <a:t>6</a:t>
            </a:fld>
            <a:endParaRPr lang="en-US"/>
          </a:p>
        </p:txBody>
      </p:sp>
    </p:spTree>
    <p:extLst>
      <p:ext uri="{BB962C8B-B14F-4D97-AF65-F5344CB8AC3E}">
        <p14:creationId xmlns:p14="http://schemas.microsoft.com/office/powerpoint/2010/main" val="82949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034A7-9452-C54E-A651-2368A596952F}" type="slidenum">
              <a:rPr lang="en-US" smtClean="0"/>
              <a:t>7</a:t>
            </a:fld>
            <a:endParaRPr lang="en-US"/>
          </a:p>
        </p:txBody>
      </p:sp>
    </p:spTree>
    <p:extLst>
      <p:ext uri="{BB962C8B-B14F-4D97-AF65-F5344CB8AC3E}">
        <p14:creationId xmlns:p14="http://schemas.microsoft.com/office/powerpoint/2010/main" val="145641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034A7-9452-C54E-A651-2368A596952F}" type="slidenum">
              <a:rPr lang="en-US" smtClean="0"/>
              <a:t>8</a:t>
            </a:fld>
            <a:endParaRPr lang="en-US"/>
          </a:p>
        </p:txBody>
      </p:sp>
    </p:spTree>
    <p:extLst>
      <p:ext uri="{BB962C8B-B14F-4D97-AF65-F5344CB8AC3E}">
        <p14:creationId xmlns:p14="http://schemas.microsoft.com/office/powerpoint/2010/main" val="314575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D034A7-9452-C54E-A651-2368A596952F}" type="slidenum">
              <a:rPr lang="en-US" smtClean="0"/>
              <a:t>9</a:t>
            </a:fld>
            <a:endParaRPr lang="en-US"/>
          </a:p>
        </p:txBody>
      </p:sp>
    </p:spTree>
    <p:extLst>
      <p:ext uri="{BB962C8B-B14F-4D97-AF65-F5344CB8AC3E}">
        <p14:creationId xmlns:p14="http://schemas.microsoft.com/office/powerpoint/2010/main" val="1809924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202407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a:xfrm>
            <a:off x="639759" y="266193"/>
            <a:ext cx="10902950" cy="956516"/>
          </a:xfrm>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834442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a:xfrm>
            <a:off x="639759" y="237596"/>
            <a:ext cx="10902950" cy="956516"/>
          </a:xfrm>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Tree>
    <p:extLst>
      <p:ext uri="{BB962C8B-B14F-4D97-AF65-F5344CB8AC3E}">
        <p14:creationId xmlns:p14="http://schemas.microsoft.com/office/powerpoint/2010/main" val="1496272133"/>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1B51-75C4-B849-A9D6-00722C2F868C}"/>
              </a:ext>
            </a:extLst>
          </p:cNvPr>
          <p:cNvSpPr>
            <a:spLocks noGrp="1"/>
          </p:cNvSpPr>
          <p:nvPr>
            <p:ph type="title"/>
          </p:nvPr>
        </p:nvSpPr>
        <p:spPr/>
        <p:txBody>
          <a:bodyPr>
            <a:normAutofit/>
          </a:bodyPr>
          <a:lstStyle/>
          <a:p>
            <a:r>
              <a:rPr lang="en-US" sz="4400" dirty="0"/>
              <a:t>How Should I Evaluate Treatment Responses in Non-Advanced Systemic </a:t>
            </a:r>
            <a:r>
              <a:rPr lang="en-US" sz="4400" dirty="0" err="1"/>
              <a:t>Mastocytosis</a:t>
            </a:r>
            <a:r>
              <a:rPr lang="en-US" sz="4400" dirty="0"/>
              <a:t>?</a:t>
            </a:r>
            <a:br>
              <a:rPr lang="en-US" sz="4800" dirty="0"/>
            </a:br>
            <a:endParaRPr lang="en-US" sz="4400" dirty="0"/>
          </a:p>
        </p:txBody>
      </p:sp>
      <p:sp>
        <p:nvSpPr>
          <p:cNvPr id="8" name="Text Placeholder 7">
            <a:extLst>
              <a:ext uri="{FF2B5EF4-FFF2-40B4-BE49-F238E27FC236}">
                <a16:creationId xmlns:a16="http://schemas.microsoft.com/office/drawing/2014/main" id="{8B578800-463F-F95C-1DF1-9DD47081146E}"/>
              </a:ext>
            </a:extLst>
          </p:cNvPr>
          <p:cNvSpPr>
            <a:spLocks noGrp="1"/>
          </p:cNvSpPr>
          <p:nvPr>
            <p:ph type="body" idx="1"/>
          </p:nvPr>
        </p:nvSpPr>
        <p:spPr/>
        <p:txBody>
          <a:bodyPr>
            <a:normAutofit lnSpcReduction="10000"/>
          </a:bodyPr>
          <a:lstStyle/>
          <a:p>
            <a:r>
              <a:rPr lang="en-US" dirty="0"/>
              <a:t>Matthew P. </a:t>
            </a:r>
            <a:r>
              <a:rPr lang="en-US" dirty="0" err="1"/>
              <a:t>Giannetti</a:t>
            </a:r>
            <a:r>
              <a:rPr lang="en-US" dirty="0"/>
              <a:t>, MD</a:t>
            </a:r>
          </a:p>
          <a:p>
            <a:r>
              <a:rPr lang="en-US" dirty="0"/>
              <a:t>Assistant Professor of Medicine</a:t>
            </a:r>
          </a:p>
          <a:p>
            <a:r>
              <a:rPr lang="en-US" dirty="0"/>
              <a:t>Brigham and Women’s Hospital</a:t>
            </a:r>
          </a:p>
          <a:p>
            <a:r>
              <a:rPr lang="en-US" dirty="0"/>
              <a:t>Boston, MA</a:t>
            </a:r>
          </a:p>
          <a:p>
            <a:endParaRPr lang="en-US" dirty="0"/>
          </a:p>
        </p:txBody>
      </p:sp>
    </p:spTree>
    <p:extLst>
      <p:ext uri="{BB962C8B-B14F-4D97-AF65-F5344CB8AC3E}">
        <p14:creationId xmlns:p14="http://schemas.microsoft.com/office/powerpoint/2010/main" val="255585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2183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a:t>Patient KA</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850758" y="1152371"/>
            <a:ext cx="10744200" cy="5791040"/>
          </a:xfrm>
        </p:spPr>
        <p:txBody>
          <a:bodyPr>
            <a:normAutofit fontScale="85000" lnSpcReduction="20000"/>
          </a:bodyPr>
          <a:lstStyle/>
          <a:p>
            <a:r>
              <a:rPr lang="en-US" dirty="0"/>
              <a:t>59-year-old woman with history of mastocytosis for 20 years</a:t>
            </a:r>
          </a:p>
          <a:p>
            <a:endParaRPr lang="en-US" dirty="0"/>
          </a:p>
          <a:p>
            <a:r>
              <a:rPr lang="en-US" dirty="0"/>
              <a:t>First developed cutaneous lesions in her late 20s</a:t>
            </a:r>
          </a:p>
          <a:p>
            <a:r>
              <a:rPr lang="en-US" dirty="0"/>
              <a:t>Tryptase: 135ng/mL</a:t>
            </a:r>
          </a:p>
          <a:p>
            <a:r>
              <a:rPr lang="en-US" dirty="0"/>
              <a:t>Bone marrow: </a:t>
            </a:r>
          </a:p>
          <a:p>
            <a:pPr lvl="1"/>
            <a:r>
              <a:rPr lang="en-US" dirty="0"/>
              <a:t>20% mast cell burden</a:t>
            </a:r>
          </a:p>
          <a:p>
            <a:pPr lvl="1"/>
            <a:r>
              <a:rPr lang="en-US" dirty="0"/>
              <a:t>KIT D816V 11.3% VAF</a:t>
            </a:r>
          </a:p>
          <a:p>
            <a:endParaRPr lang="en-US" dirty="0"/>
          </a:p>
          <a:p>
            <a:r>
              <a:rPr lang="en-US" dirty="0"/>
              <a:t>Symptoms across multiple organs</a:t>
            </a:r>
          </a:p>
          <a:p>
            <a:pPr lvl="1"/>
            <a:r>
              <a:rPr lang="en-US" dirty="0"/>
              <a:t>GI: Bloating, diarrhea, cramping</a:t>
            </a:r>
          </a:p>
          <a:p>
            <a:pPr lvl="1"/>
            <a:r>
              <a:rPr lang="en-US" dirty="0"/>
              <a:t>Skin: Pruritis, erythema, ’flaring’ of her spots</a:t>
            </a:r>
          </a:p>
          <a:p>
            <a:pPr lvl="1"/>
            <a:r>
              <a:rPr lang="en-US" dirty="0"/>
              <a:t>Constitutional: Fatigue</a:t>
            </a:r>
          </a:p>
          <a:p>
            <a:pPr lvl="1"/>
            <a:endParaRPr lang="en-US" dirty="0"/>
          </a:p>
          <a:p>
            <a:r>
              <a:rPr lang="en-US" dirty="0"/>
              <a:t>Medications</a:t>
            </a:r>
          </a:p>
          <a:p>
            <a:pPr lvl="1"/>
            <a:r>
              <a:rPr lang="en-US" dirty="0"/>
              <a:t>Cetirizine 10mg BID</a:t>
            </a:r>
          </a:p>
          <a:p>
            <a:pPr lvl="1"/>
            <a:r>
              <a:rPr lang="en-US" dirty="0"/>
              <a:t>Famotidine 20mg BID</a:t>
            </a:r>
          </a:p>
          <a:p>
            <a:pPr lvl="1"/>
            <a:r>
              <a:rPr lang="en-US" dirty="0"/>
              <a:t>Cromolyn 200mg QID</a:t>
            </a:r>
          </a:p>
        </p:txBody>
      </p:sp>
      <p:sp>
        <p:nvSpPr>
          <p:cNvPr id="6" name="AutoShape 3">
            <a:extLst>
              <a:ext uri="{FF2B5EF4-FFF2-40B4-BE49-F238E27FC236}">
                <a16:creationId xmlns:a16="http://schemas.microsoft.com/office/drawing/2014/main" id="{78C965FE-6B77-017E-D1A8-BB4C0088FD1D}"/>
              </a:ext>
            </a:extLst>
          </p:cNvPr>
          <p:cNvSpPr>
            <a:spLocks noChangeAspect="1" noChangeArrowheads="1" noTextEdit="1"/>
          </p:cNvSpPr>
          <p:nvPr/>
        </p:nvSpPr>
        <p:spPr bwMode="auto">
          <a:xfrm>
            <a:off x="4679898" y="1892950"/>
            <a:ext cx="66421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081" name="Picture 7080" descr="Close-up of a person's skin&#10;&#10;Description automatically generated with low confidence">
            <a:extLst>
              <a:ext uri="{FF2B5EF4-FFF2-40B4-BE49-F238E27FC236}">
                <a16:creationId xmlns:a16="http://schemas.microsoft.com/office/drawing/2014/main" id="{8D0CB41E-0517-FD74-1897-ECC17CFB41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344" y="2752653"/>
            <a:ext cx="3219048" cy="2590476"/>
          </a:xfrm>
          <a:prstGeom prst="rect">
            <a:avLst/>
          </a:prstGeom>
        </p:spPr>
      </p:pic>
    </p:spTree>
    <p:extLst>
      <p:ext uri="{BB962C8B-B14F-4D97-AF65-F5344CB8AC3E}">
        <p14:creationId xmlns:p14="http://schemas.microsoft.com/office/powerpoint/2010/main" val="37044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09600" y="199505"/>
            <a:ext cx="10744200" cy="641687"/>
          </a:xfrm>
        </p:spPr>
        <p:txBody>
          <a:bodyPr/>
          <a:lstStyle/>
          <a:p>
            <a:r>
              <a:rPr lang="en-US" dirty="0"/>
              <a:t>Treatment ‘Response’ Includes Multiple Domains</a:t>
            </a:r>
          </a:p>
        </p:txBody>
      </p:sp>
      <p:pic>
        <p:nvPicPr>
          <p:cNvPr id="3" name="Picture 2">
            <a:extLst>
              <a:ext uri="{FF2B5EF4-FFF2-40B4-BE49-F238E27FC236}">
                <a16:creationId xmlns:a16="http://schemas.microsoft.com/office/drawing/2014/main" id="{8F6DEECB-142B-6CDC-C2E2-7EB7C47D0A02}"/>
              </a:ext>
            </a:extLst>
          </p:cNvPr>
          <p:cNvPicPr>
            <a:picLocks noChangeAspect="1"/>
          </p:cNvPicPr>
          <p:nvPr/>
        </p:nvPicPr>
        <p:blipFill>
          <a:blip r:embed="rId3"/>
          <a:stretch>
            <a:fillRect/>
          </a:stretch>
        </p:blipFill>
        <p:spPr>
          <a:xfrm>
            <a:off x="3494024" y="841192"/>
            <a:ext cx="5228015" cy="5533228"/>
          </a:xfrm>
          <a:prstGeom prst="rect">
            <a:avLst/>
          </a:prstGeom>
        </p:spPr>
      </p:pic>
      <p:sp>
        <p:nvSpPr>
          <p:cNvPr id="4" name="Footer Placeholder 3">
            <a:extLst>
              <a:ext uri="{FF2B5EF4-FFF2-40B4-BE49-F238E27FC236}">
                <a16:creationId xmlns:a16="http://schemas.microsoft.com/office/drawing/2014/main" id="{66542F88-520E-47B3-6605-C3E0F5824E35}"/>
              </a:ext>
            </a:extLst>
          </p:cNvPr>
          <p:cNvSpPr>
            <a:spLocks noGrp="1"/>
          </p:cNvSpPr>
          <p:nvPr>
            <p:ph type="ftr" sz="quarter" idx="3"/>
          </p:nvPr>
        </p:nvSpPr>
        <p:spPr/>
        <p:txBody>
          <a:bodyPr/>
          <a:lstStyle/>
          <a:p>
            <a:r>
              <a:rPr lang="en-US" dirty="0" err="1"/>
              <a:t>Pyatilova</a:t>
            </a:r>
            <a:r>
              <a:rPr lang="en-US" dirty="0"/>
              <a:t> P, et al. </a:t>
            </a:r>
            <a:r>
              <a:rPr lang="en-US" i="1" dirty="0"/>
              <a:t>J Allergy Clin Immunol </a:t>
            </a:r>
            <a:r>
              <a:rPr lang="en-US" i="1" dirty="0" err="1"/>
              <a:t>Pract</a:t>
            </a:r>
            <a:r>
              <a:rPr lang="en-US" i="1" dirty="0"/>
              <a:t>.</a:t>
            </a:r>
          </a:p>
          <a:p>
            <a:r>
              <a:rPr lang="en-US" dirty="0"/>
              <a:t>2022;10(8):2015-2024. </a:t>
            </a:r>
          </a:p>
        </p:txBody>
      </p:sp>
    </p:spTree>
    <p:extLst>
      <p:ext uri="{BB962C8B-B14F-4D97-AF65-F5344CB8AC3E}">
        <p14:creationId xmlns:p14="http://schemas.microsoft.com/office/powerpoint/2010/main" val="134820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a:t>ECNM-AIM Treatment Response Criteria for ISM</a:t>
            </a:r>
          </a:p>
        </p:txBody>
      </p:sp>
      <p:pic>
        <p:nvPicPr>
          <p:cNvPr id="6" name="Picture 5">
            <a:extLst>
              <a:ext uri="{FF2B5EF4-FFF2-40B4-BE49-F238E27FC236}">
                <a16:creationId xmlns:a16="http://schemas.microsoft.com/office/drawing/2014/main" id="{17E26D09-E404-4BDE-9599-D4FEC5C212BA}"/>
              </a:ext>
            </a:extLst>
          </p:cNvPr>
          <p:cNvPicPr>
            <a:picLocks noChangeAspect="1"/>
          </p:cNvPicPr>
          <p:nvPr/>
        </p:nvPicPr>
        <p:blipFill>
          <a:blip r:embed="rId3"/>
          <a:stretch>
            <a:fillRect/>
          </a:stretch>
        </p:blipFill>
        <p:spPr>
          <a:xfrm>
            <a:off x="2114550" y="1566862"/>
            <a:ext cx="7962900" cy="3724275"/>
          </a:xfrm>
          <a:prstGeom prst="rect">
            <a:avLst/>
          </a:prstGeom>
        </p:spPr>
      </p:pic>
      <p:sp>
        <p:nvSpPr>
          <p:cNvPr id="3" name="Footer Placeholder 2">
            <a:extLst>
              <a:ext uri="{FF2B5EF4-FFF2-40B4-BE49-F238E27FC236}">
                <a16:creationId xmlns:a16="http://schemas.microsoft.com/office/drawing/2014/main" id="{93F512AD-6164-9DFF-E088-3B29A3A8F8CE}"/>
              </a:ext>
            </a:extLst>
          </p:cNvPr>
          <p:cNvSpPr>
            <a:spLocks noGrp="1"/>
          </p:cNvSpPr>
          <p:nvPr>
            <p:ph type="ftr" sz="quarter" idx="3"/>
          </p:nvPr>
        </p:nvSpPr>
        <p:spPr/>
        <p:txBody>
          <a:bodyPr/>
          <a:lstStyle/>
          <a:p>
            <a:r>
              <a:rPr lang="en-US" dirty="0" err="1"/>
              <a:t>Pyatilova</a:t>
            </a:r>
            <a:r>
              <a:rPr lang="en-US" dirty="0"/>
              <a:t> P, et al. </a:t>
            </a:r>
            <a:r>
              <a:rPr lang="en-US" i="1" dirty="0"/>
              <a:t>J Allergy Clin Immunol </a:t>
            </a:r>
            <a:r>
              <a:rPr lang="en-US" i="1" dirty="0" err="1"/>
              <a:t>Pract</a:t>
            </a:r>
            <a:r>
              <a:rPr lang="en-US" i="1" dirty="0"/>
              <a:t>. </a:t>
            </a:r>
            <a:r>
              <a:rPr lang="en-US" dirty="0"/>
              <a:t>2022;10(8):2015-2024. </a:t>
            </a:r>
          </a:p>
        </p:txBody>
      </p:sp>
    </p:spTree>
    <p:extLst>
      <p:ext uri="{BB962C8B-B14F-4D97-AF65-F5344CB8AC3E}">
        <p14:creationId xmlns:p14="http://schemas.microsoft.com/office/powerpoint/2010/main" val="257740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a:t>TKI Therapy Improves Cutaneous Lesions</a:t>
            </a:r>
          </a:p>
        </p:txBody>
      </p:sp>
      <p:pic>
        <p:nvPicPr>
          <p:cNvPr id="3" name="Picture 2">
            <a:extLst>
              <a:ext uri="{FF2B5EF4-FFF2-40B4-BE49-F238E27FC236}">
                <a16:creationId xmlns:a16="http://schemas.microsoft.com/office/drawing/2014/main" id="{C08A7D5B-AF41-D118-C21A-4C97CCB89DDC}"/>
              </a:ext>
            </a:extLst>
          </p:cNvPr>
          <p:cNvPicPr>
            <a:picLocks noChangeAspect="1"/>
          </p:cNvPicPr>
          <p:nvPr/>
        </p:nvPicPr>
        <p:blipFill>
          <a:blip r:embed="rId3"/>
          <a:stretch>
            <a:fillRect/>
          </a:stretch>
        </p:blipFill>
        <p:spPr>
          <a:xfrm>
            <a:off x="541829" y="1553137"/>
            <a:ext cx="6642032" cy="3666156"/>
          </a:xfrm>
          <a:prstGeom prst="rect">
            <a:avLst/>
          </a:prstGeom>
        </p:spPr>
      </p:pic>
      <p:pic>
        <p:nvPicPr>
          <p:cNvPr id="6" name="Picture 5">
            <a:extLst>
              <a:ext uri="{FF2B5EF4-FFF2-40B4-BE49-F238E27FC236}">
                <a16:creationId xmlns:a16="http://schemas.microsoft.com/office/drawing/2014/main" id="{B37F53B2-343C-2CD9-AA23-7DE371CFE3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078"/>
          <a:stretch/>
        </p:blipFill>
        <p:spPr>
          <a:xfrm>
            <a:off x="7961309" y="1775899"/>
            <a:ext cx="3581400" cy="3241269"/>
          </a:xfrm>
          <a:prstGeom prst="rect">
            <a:avLst/>
          </a:prstGeom>
        </p:spPr>
      </p:pic>
      <p:sp>
        <p:nvSpPr>
          <p:cNvPr id="7" name="TextBox 6">
            <a:extLst>
              <a:ext uri="{FF2B5EF4-FFF2-40B4-BE49-F238E27FC236}">
                <a16:creationId xmlns:a16="http://schemas.microsoft.com/office/drawing/2014/main" id="{58822134-2FC1-5592-81B2-928839257358}"/>
              </a:ext>
            </a:extLst>
          </p:cNvPr>
          <p:cNvSpPr txBox="1"/>
          <p:nvPr/>
        </p:nvSpPr>
        <p:spPr>
          <a:xfrm>
            <a:off x="8372775" y="5174680"/>
            <a:ext cx="2981024" cy="369332"/>
          </a:xfrm>
          <a:prstGeom prst="rect">
            <a:avLst/>
          </a:prstGeom>
          <a:noFill/>
        </p:spPr>
        <p:txBody>
          <a:bodyPr wrap="square" rtlCol="0">
            <a:spAutoFit/>
          </a:bodyPr>
          <a:lstStyle/>
          <a:p>
            <a:r>
              <a:rPr lang="en-US" b="1" dirty="0"/>
              <a:t>Before		During</a:t>
            </a:r>
          </a:p>
        </p:txBody>
      </p:sp>
      <p:sp>
        <p:nvSpPr>
          <p:cNvPr id="5" name="Footer Placeholder 4">
            <a:extLst>
              <a:ext uri="{FF2B5EF4-FFF2-40B4-BE49-F238E27FC236}">
                <a16:creationId xmlns:a16="http://schemas.microsoft.com/office/drawing/2014/main" id="{5E6CAB83-2739-02B7-895F-B8B8ABE79565}"/>
              </a:ext>
            </a:extLst>
          </p:cNvPr>
          <p:cNvSpPr>
            <a:spLocks noGrp="1"/>
          </p:cNvSpPr>
          <p:nvPr>
            <p:ph type="ftr" sz="quarter" idx="3"/>
          </p:nvPr>
        </p:nvSpPr>
        <p:spPr/>
        <p:txBody>
          <a:bodyPr/>
          <a:lstStyle/>
          <a:p>
            <a:pPr>
              <a:spcBef>
                <a:spcPct val="50000"/>
              </a:spcBef>
            </a:pPr>
            <a:r>
              <a:rPr lang="en-US" sz="1200" dirty="0"/>
              <a:t>Hartmann K, et al. </a:t>
            </a:r>
            <a:r>
              <a:rPr lang="en-US" sz="1200" i="1" dirty="0"/>
              <a:t>J Allergy Clin Immunol</a:t>
            </a:r>
            <a:r>
              <a:rPr lang="en-US" sz="1200" dirty="0"/>
              <a:t>. 2016;137(1):35-45. </a:t>
            </a:r>
          </a:p>
          <a:p>
            <a:pPr>
              <a:spcBef>
                <a:spcPct val="50000"/>
              </a:spcBef>
            </a:pPr>
            <a:r>
              <a:rPr lang="en-US" sz="1200" dirty="0"/>
              <a:t>Hartmann K, et al. </a:t>
            </a:r>
            <a:r>
              <a:rPr lang="en-US" sz="1200" dirty="0" err="1"/>
              <a:t>EAACI</a:t>
            </a:r>
            <a:r>
              <a:rPr lang="en-US" sz="1200" dirty="0"/>
              <a:t> 2020, Abstract 1832. </a:t>
            </a:r>
          </a:p>
        </p:txBody>
      </p:sp>
    </p:spTree>
    <p:extLst>
      <p:ext uri="{BB962C8B-B14F-4D97-AF65-F5344CB8AC3E}">
        <p14:creationId xmlns:p14="http://schemas.microsoft.com/office/powerpoint/2010/main" val="259450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a:t>Mastocytosis Activity Score (MAS)</a:t>
            </a:r>
          </a:p>
        </p:txBody>
      </p:sp>
      <p:pic>
        <p:nvPicPr>
          <p:cNvPr id="18" name="Picture 17">
            <a:extLst>
              <a:ext uri="{FF2B5EF4-FFF2-40B4-BE49-F238E27FC236}">
                <a16:creationId xmlns:a16="http://schemas.microsoft.com/office/drawing/2014/main" id="{8036839A-7291-FD14-F99F-A1F76CFB61A7}"/>
              </a:ext>
            </a:extLst>
          </p:cNvPr>
          <p:cNvPicPr>
            <a:picLocks noChangeAspect="1"/>
          </p:cNvPicPr>
          <p:nvPr/>
        </p:nvPicPr>
        <p:blipFill>
          <a:blip r:embed="rId3"/>
          <a:stretch>
            <a:fillRect/>
          </a:stretch>
        </p:blipFill>
        <p:spPr>
          <a:xfrm>
            <a:off x="569093" y="1385082"/>
            <a:ext cx="5326734" cy="4630707"/>
          </a:xfrm>
          <a:prstGeom prst="rect">
            <a:avLst/>
          </a:prstGeom>
        </p:spPr>
      </p:pic>
      <p:grpSp>
        <p:nvGrpSpPr>
          <p:cNvPr id="1976" name="Group 1975">
            <a:extLst>
              <a:ext uri="{FF2B5EF4-FFF2-40B4-BE49-F238E27FC236}">
                <a16:creationId xmlns:a16="http://schemas.microsoft.com/office/drawing/2014/main" id="{A98153FC-BDE0-5A2C-EA62-C1E81D096ED5}"/>
              </a:ext>
            </a:extLst>
          </p:cNvPr>
          <p:cNvGrpSpPr/>
          <p:nvPr/>
        </p:nvGrpSpPr>
        <p:grpSpPr>
          <a:xfrm>
            <a:off x="6364704" y="2550700"/>
            <a:ext cx="5385482" cy="3201721"/>
            <a:chOff x="6557212" y="2550700"/>
            <a:chExt cx="5385482" cy="3201721"/>
          </a:xfrm>
        </p:grpSpPr>
        <p:pic>
          <p:nvPicPr>
            <p:cNvPr id="17" name="Picture 16">
              <a:extLst>
                <a:ext uri="{FF2B5EF4-FFF2-40B4-BE49-F238E27FC236}">
                  <a16:creationId xmlns:a16="http://schemas.microsoft.com/office/drawing/2014/main" id="{91281F53-AE4C-4DDA-0A2D-54B93AAC7F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60215"/>
            <a:stretch/>
          </p:blipFill>
          <p:spPr>
            <a:xfrm>
              <a:off x="6566815" y="2677052"/>
              <a:ext cx="5375879" cy="3075369"/>
            </a:xfrm>
            <a:prstGeom prst="rect">
              <a:avLst/>
            </a:prstGeom>
          </p:spPr>
        </p:pic>
        <p:sp>
          <p:nvSpPr>
            <p:cNvPr id="1975" name="Rectangle 1974">
              <a:extLst>
                <a:ext uri="{FF2B5EF4-FFF2-40B4-BE49-F238E27FC236}">
                  <a16:creationId xmlns:a16="http://schemas.microsoft.com/office/drawing/2014/main" id="{01FB7324-C63B-D672-FFB0-277FBF31D966}"/>
                </a:ext>
              </a:extLst>
            </p:cNvPr>
            <p:cNvSpPr/>
            <p:nvPr/>
          </p:nvSpPr>
          <p:spPr>
            <a:xfrm>
              <a:off x="6557212" y="2550700"/>
              <a:ext cx="5375879" cy="144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7" name="Footer Placeholder 1976">
            <a:extLst>
              <a:ext uri="{FF2B5EF4-FFF2-40B4-BE49-F238E27FC236}">
                <a16:creationId xmlns:a16="http://schemas.microsoft.com/office/drawing/2014/main" id="{097C58B4-97D5-FC63-5778-DE45C6FA5EE7}"/>
              </a:ext>
            </a:extLst>
          </p:cNvPr>
          <p:cNvSpPr>
            <a:spLocks noGrp="1"/>
          </p:cNvSpPr>
          <p:nvPr>
            <p:ph type="ftr" sz="quarter" idx="3"/>
          </p:nvPr>
        </p:nvSpPr>
        <p:spPr/>
        <p:txBody>
          <a:bodyPr/>
          <a:lstStyle/>
          <a:p>
            <a:r>
              <a:rPr lang="da-DK" dirty="0"/>
              <a:t>Siebenhaar F, et al. </a:t>
            </a:r>
            <a:r>
              <a:rPr lang="da-DK" i="1" dirty="0"/>
              <a:t>Allergy. </a:t>
            </a:r>
            <a:r>
              <a:rPr lang="da-DK" dirty="0"/>
              <a:t>2018;73(7):1489-1496. </a:t>
            </a:r>
          </a:p>
        </p:txBody>
      </p:sp>
    </p:spTree>
    <p:extLst>
      <p:ext uri="{BB962C8B-B14F-4D97-AF65-F5344CB8AC3E}">
        <p14:creationId xmlns:p14="http://schemas.microsoft.com/office/powerpoint/2010/main" val="113484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a:t>Patient KA</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sz="half" idx="4294967295"/>
          </p:nvPr>
        </p:nvSpPr>
        <p:spPr>
          <a:xfrm>
            <a:off x="818156" y="1705557"/>
            <a:ext cx="5184775" cy="2314575"/>
          </a:xfrm>
        </p:spPr>
        <p:txBody>
          <a:bodyPr>
            <a:normAutofit/>
          </a:bodyPr>
          <a:lstStyle/>
          <a:p>
            <a:pPr marL="342900" indent="-342900">
              <a:buFont typeface="Arial" panose="020B0604020202020204" pitchFamily="34" charset="0"/>
              <a:buChar char="•"/>
            </a:pPr>
            <a:r>
              <a:rPr lang="en-US" sz="1800" dirty="0"/>
              <a:t>Tryptase: 135ng/mL</a:t>
            </a:r>
          </a:p>
          <a:p>
            <a:pPr marL="342900" indent="-342900">
              <a:buFont typeface="Arial" panose="020B0604020202020204" pitchFamily="34" charset="0"/>
              <a:buChar char="•"/>
            </a:pPr>
            <a:r>
              <a:rPr lang="en-US" sz="1800" dirty="0"/>
              <a:t>KIT D816V 11.3% VAF</a:t>
            </a:r>
          </a:p>
          <a:p>
            <a:pPr marL="342900" indent="-342900">
              <a:buFont typeface="Arial" panose="020B0604020202020204" pitchFamily="34" charset="0"/>
              <a:buChar char="•"/>
            </a:pPr>
            <a:endParaRPr lang="en-US" sz="700" dirty="0"/>
          </a:p>
          <a:p>
            <a:pPr marL="342900" indent="-342900">
              <a:buFont typeface="Arial" panose="020B0604020202020204" pitchFamily="34" charset="0"/>
              <a:buChar char="•"/>
            </a:pPr>
            <a:r>
              <a:rPr lang="en-US" sz="1800" dirty="0"/>
              <a:t>Symptoms:</a:t>
            </a:r>
          </a:p>
          <a:p>
            <a:pPr marL="804863" lvl="1" indent="-342900"/>
            <a:r>
              <a:rPr lang="en-US" sz="1600" dirty="0"/>
              <a:t>Skin: +Lesions and itch</a:t>
            </a:r>
          </a:p>
          <a:p>
            <a:pPr marL="804863" lvl="1" indent="-342900"/>
            <a:r>
              <a:rPr lang="en-US" sz="1600" dirty="0"/>
              <a:t>GI: Bloating, diarrhea cramping</a:t>
            </a:r>
          </a:p>
          <a:p>
            <a:pPr marL="804863" lvl="1" indent="-342900"/>
            <a:endParaRPr lang="en-US" sz="1600" dirty="0"/>
          </a:p>
        </p:txBody>
      </p:sp>
      <p:sp>
        <p:nvSpPr>
          <p:cNvPr id="5" name="Text Placeholder 4">
            <a:extLst>
              <a:ext uri="{FF2B5EF4-FFF2-40B4-BE49-F238E27FC236}">
                <a16:creationId xmlns:a16="http://schemas.microsoft.com/office/drawing/2014/main" id="{DC5232F9-F621-AE23-8755-173FFBCAC57B}"/>
              </a:ext>
            </a:extLst>
          </p:cNvPr>
          <p:cNvSpPr>
            <a:spLocks noGrp="1"/>
          </p:cNvSpPr>
          <p:nvPr>
            <p:ph type="body" idx="4294967295"/>
          </p:nvPr>
        </p:nvSpPr>
        <p:spPr>
          <a:xfrm>
            <a:off x="842297" y="1177579"/>
            <a:ext cx="5184775" cy="311150"/>
          </a:xfrm>
        </p:spPr>
        <p:txBody>
          <a:bodyPr>
            <a:noAutofit/>
          </a:bodyPr>
          <a:lstStyle/>
          <a:p>
            <a:pPr marL="0" indent="0">
              <a:buNone/>
            </a:pPr>
            <a:r>
              <a:rPr lang="en-US" sz="1800" b="1" dirty="0">
                <a:solidFill>
                  <a:schemeClr val="accent5">
                    <a:lumMod val="75000"/>
                  </a:schemeClr>
                </a:solidFill>
              </a:rPr>
              <a:t>Pre-tyrosine kinase inhibitor</a:t>
            </a:r>
          </a:p>
        </p:txBody>
      </p:sp>
      <p:sp>
        <p:nvSpPr>
          <p:cNvPr id="6" name="Text Placeholder 5">
            <a:extLst>
              <a:ext uri="{FF2B5EF4-FFF2-40B4-BE49-F238E27FC236}">
                <a16:creationId xmlns:a16="http://schemas.microsoft.com/office/drawing/2014/main" id="{0E77B1E4-6FCE-2F57-2A4B-EA3919E6D010}"/>
              </a:ext>
            </a:extLst>
          </p:cNvPr>
          <p:cNvSpPr>
            <a:spLocks noGrp="1"/>
          </p:cNvSpPr>
          <p:nvPr>
            <p:ph type="body" sz="quarter" idx="4294967295"/>
          </p:nvPr>
        </p:nvSpPr>
        <p:spPr>
          <a:xfrm>
            <a:off x="6696071" y="1177579"/>
            <a:ext cx="5183187" cy="311150"/>
          </a:xfrm>
        </p:spPr>
        <p:txBody>
          <a:bodyPr>
            <a:noAutofit/>
          </a:bodyPr>
          <a:lstStyle/>
          <a:p>
            <a:pPr marL="0" indent="0">
              <a:buNone/>
            </a:pPr>
            <a:r>
              <a:rPr lang="en-US" sz="1800" b="1" dirty="0">
                <a:solidFill>
                  <a:schemeClr val="accent5">
                    <a:lumMod val="75000"/>
                  </a:schemeClr>
                </a:solidFill>
              </a:rPr>
              <a:t>One year post-tyrosine kinase inhibitor</a:t>
            </a:r>
          </a:p>
        </p:txBody>
      </p:sp>
      <p:sp>
        <p:nvSpPr>
          <p:cNvPr id="7" name="Content Placeholder 6">
            <a:extLst>
              <a:ext uri="{FF2B5EF4-FFF2-40B4-BE49-F238E27FC236}">
                <a16:creationId xmlns:a16="http://schemas.microsoft.com/office/drawing/2014/main" id="{16CBBCF8-9FCF-AC39-D248-39D9E2900E96}"/>
              </a:ext>
            </a:extLst>
          </p:cNvPr>
          <p:cNvSpPr>
            <a:spLocks noGrp="1"/>
          </p:cNvSpPr>
          <p:nvPr>
            <p:ph sz="quarter" idx="4294967295"/>
          </p:nvPr>
        </p:nvSpPr>
        <p:spPr>
          <a:xfrm>
            <a:off x="6768179" y="1705557"/>
            <a:ext cx="5183187" cy="3714750"/>
          </a:xfrm>
        </p:spPr>
        <p:txBody>
          <a:bodyPr>
            <a:normAutofit/>
          </a:bodyPr>
          <a:lstStyle/>
          <a:p>
            <a:r>
              <a:rPr lang="en-US" sz="1800" dirty="0"/>
              <a:t>Tryptase: 25ng/mL</a:t>
            </a:r>
          </a:p>
          <a:p>
            <a:r>
              <a:rPr lang="en-US" sz="1800" dirty="0"/>
              <a:t>KIT D816V 2%</a:t>
            </a:r>
          </a:p>
          <a:p>
            <a:endParaRPr lang="en-US" sz="700" dirty="0"/>
          </a:p>
          <a:p>
            <a:r>
              <a:rPr lang="en-US" sz="1800" dirty="0"/>
              <a:t>Symptoms</a:t>
            </a:r>
          </a:p>
          <a:p>
            <a:pPr marL="342900" indent="-342900">
              <a:buFont typeface="Arial" panose="020B0604020202020204" pitchFamily="34" charset="0"/>
              <a:buChar char="•"/>
            </a:pPr>
            <a:r>
              <a:rPr lang="en-US" sz="1800" dirty="0"/>
              <a:t>Skin: Lesions largely resolved</a:t>
            </a:r>
          </a:p>
          <a:p>
            <a:pPr marL="342900" indent="-342900">
              <a:buFont typeface="Arial" panose="020B0604020202020204" pitchFamily="34" charset="0"/>
              <a:buChar char="•"/>
            </a:pPr>
            <a:r>
              <a:rPr lang="en-US" sz="1800" dirty="0"/>
              <a:t>GI: Much improved</a:t>
            </a:r>
          </a:p>
        </p:txBody>
      </p:sp>
      <p:cxnSp>
        <p:nvCxnSpPr>
          <p:cNvPr id="10" name="Straight Arrow Connector 9">
            <a:extLst>
              <a:ext uri="{FF2B5EF4-FFF2-40B4-BE49-F238E27FC236}">
                <a16:creationId xmlns:a16="http://schemas.microsoft.com/office/drawing/2014/main" id="{EA23F289-FC5C-F624-E955-57866E53F3A7}"/>
              </a:ext>
            </a:extLst>
          </p:cNvPr>
          <p:cNvCxnSpPr/>
          <p:nvPr/>
        </p:nvCxnSpPr>
        <p:spPr>
          <a:xfrm>
            <a:off x="4259910" y="1908670"/>
            <a:ext cx="16415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474C87-B9A4-E2C5-2008-AAC6780BB5AC}"/>
              </a:ext>
            </a:extLst>
          </p:cNvPr>
          <p:cNvCxnSpPr/>
          <p:nvPr/>
        </p:nvCxnSpPr>
        <p:spPr>
          <a:xfrm>
            <a:off x="4259910" y="2289381"/>
            <a:ext cx="16415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5F5F681-F1E4-1F51-460E-89C9A02CA209}"/>
              </a:ext>
            </a:extLst>
          </p:cNvPr>
          <p:cNvSpPr txBox="1"/>
          <p:nvPr/>
        </p:nvSpPr>
        <p:spPr>
          <a:xfrm>
            <a:off x="4299444" y="1573969"/>
            <a:ext cx="2029173" cy="338554"/>
          </a:xfrm>
          <a:prstGeom prst="rect">
            <a:avLst/>
          </a:prstGeom>
          <a:noFill/>
        </p:spPr>
        <p:txBody>
          <a:bodyPr wrap="square" rtlCol="0">
            <a:spAutoFit/>
          </a:bodyPr>
          <a:lstStyle/>
          <a:p>
            <a:r>
              <a:rPr lang="en-US" sz="1600" dirty="0">
                <a:solidFill>
                  <a:srgbClr val="FF0000"/>
                </a:solidFill>
              </a:rPr>
              <a:t>81% decrease</a:t>
            </a:r>
          </a:p>
        </p:txBody>
      </p:sp>
      <p:sp>
        <p:nvSpPr>
          <p:cNvPr id="13" name="TextBox 12">
            <a:extLst>
              <a:ext uri="{FF2B5EF4-FFF2-40B4-BE49-F238E27FC236}">
                <a16:creationId xmlns:a16="http://schemas.microsoft.com/office/drawing/2014/main" id="{7422387F-C15E-A729-32FB-EF854557D3E4}"/>
              </a:ext>
            </a:extLst>
          </p:cNvPr>
          <p:cNvSpPr txBox="1"/>
          <p:nvPr/>
        </p:nvSpPr>
        <p:spPr>
          <a:xfrm>
            <a:off x="4297794" y="2313214"/>
            <a:ext cx="2029173" cy="338554"/>
          </a:xfrm>
          <a:prstGeom prst="rect">
            <a:avLst/>
          </a:prstGeom>
          <a:noFill/>
        </p:spPr>
        <p:txBody>
          <a:bodyPr wrap="square" rtlCol="0">
            <a:spAutoFit/>
          </a:bodyPr>
          <a:lstStyle/>
          <a:p>
            <a:r>
              <a:rPr lang="en-US" sz="1600">
                <a:solidFill>
                  <a:srgbClr val="FF0000"/>
                </a:solidFill>
              </a:rPr>
              <a:t>82% decrease</a:t>
            </a:r>
          </a:p>
        </p:txBody>
      </p:sp>
      <p:cxnSp>
        <p:nvCxnSpPr>
          <p:cNvPr id="14" name="Straight Arrow Connector 13">
            <a:extLst>
              <a:ext uri="{FF2B5EF4-FFF2-40B4-BE49-F238E27FC236}">
                <a16:creationId xmlns:a16="http://schemas.microsoft.com/office/drawing/2014/main" id="{EE566010-5140-777D-C5F9-092B76A64373}"/>
              </a:ext>
            </a:extLst>
          </p:cNvPr>
          <p:cNvCxnSpPr/>
          <p:nvPr/>
        </p:nvCxnSpPr>
        <p:spPr>
          <a:xfrm>
            <a:off x="4842943" y="3368875"/>
            <a:ext cx="16415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E66FEA-E31F-ED6C-545B-67E7916E7F88}"/>
              </a:ext>
            </a:extLst>
          </p:cNvPr>
          <p:cNvSpPr txBox="1"/>
          <p:nvPr/>
        </p:nvSpPr>
        <p:spPr>
          <a:xfrm>
            <a:off x="4793226" y="2997396"/>
            <a:ext cx="2131863" cy="338554"/>
          </a:xfrm>
          <a:prstGeom prst="rect">
            <a:avLst/>
          </a:prstGeom>
          <a:noFill/>
        </p:spPr>
        <p:txBody>
          <a:bodyPr wrap="square" rtlCol="0">
            <a:spAutoFit/>
          </a:bodyPr>
          <a:lstStyle/>
          <a:p>
            <a:r>
              <a:rPr lang="en-US" sz="1600" dirty="0">
                <a:solidFill>
                  <a:srgbClr val="FF0000"/>
                </a:solidFill>
              </a:rPr>
              <a:t>~70% decrease</a:t>
            </a:r>
          </a:p>
        </p:txBody>
      </p:sp>
      <p:sp>
        <p:nvSpPr>
          <p:cNvPr id="16" name="TextBox 15">
            <a:extLst>
              <a:ext uri="{FF2B5EF4-FFF2-40B4-BE49-F238E27FC236}">
                <a16:creationId xmlns:a16="http://schemas.microsoft.com/office/drawing/2014/main" id="{C1ACA1CD-D999-65B5-8594-4C03BF40E0D0}"/>
              </a:ext>
            </a:extLst>
          </p:cNvPr>
          <p:cNvSpPr txBox="1"/>
          <p:nvPr/>
        </p:nvSpPr>
        <p:spPr>
          <a:xfrm>
            <a:off x="4793226" y="4837079"/>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F1FC8CB4-9445-8B5B-486C-53B39E36D244}"/>
              </a:ext>
            </a:extLst>
          </p:cNvPr>
          <p:cNvSpPr txBox="1"/>
          <p:nvPr/>
        </p:nvSpPr>
        <p:spPr>
          <a:xfrm>
            <a:off x="8618620" y="4842452"/>
            <a:ext cx="1954671" cy="369332"/>
          </a:xfrm>
          <a:prstGeom prst="rect">
            <a:avLst/>
          </a:prstGeom>
          <a:noFill/>
        </p:spPr>
        <p:txBody>
          <a:bodyPr wrap="square" rtlCol="0">
            <a:spAutoFit/>
          </a:bodyPr>
          <a:lstStyle/>
          <a:p>
            <a:r>
              <a:rPr lang="en-US" dirty="0">
                <a:solidFill>
                  <a:srgbClr val="FF0000"/>
                </a:solidFill>
              </a:rPr>
              <a:t>MAJOR response</a:t>
            </a:r>
          </a:p>
        </p:txBody>
      </p:sp>
      <p:pic>
        <p:nvPicPr>
          <p:cNvPr id="4" name="Picture 3">
            <a:extLst>
              <a:ext uri="{FF2B5EF4-FFF2-40B4-BE49-F238E27FC236}">
                <a16:creationId xmlns:a16="http://schemas.microsoft.com/office/drawing/2014/main" id="{05415F89-1BA6-3C31-A15D-4D31770D7D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4071404"/>
            <a:ext cx="5029200" cy="2352174"/>
          </a:xfrm>
          <a:prstGeom prst="rect">
            <a:avLst/>
          </a:prstGeom>
        </p:spPr>
      </p:pic>
      <p:sp>
        <p:nvSpPr>
          <p:cNvPr id="18" name="Footer Placeholder 17">
            <a:extLst>
              <a:ext uri="{FF2B5EF4-FFF2-40B4-BE49-F238E27FC236}">
                <a16:creationId xmlns:a16="http://schemas.microsoft.com/office/drawing/2014/main" id="{9DB5B04C-2FF9-6A3C-ECD7-F134DF768732}"/>
              </a:ext>
            </a:extLst>
          </p:cNvPr>
          <p:cNvSpPr>
            <a:spLocks noGrp="1"/>
          </p:cNvSpPr>
          <p:nvPr>
            <p:ph type="ftr" sz="quarter" idx="3"/>
          </p:nvPr>
        </p:nvSpPr>
        <p:spPr/>
        <p:txBody>
          <a:bodyPr/>
          <a:lstStyle/>
          <a:p>
            <a:r>
              <a:rPr lang="en-US" dirty="0" err="1"/>
              <a:t>Pyatilova</a:t>
            </a:r>
            <a:r>
              <a:rPr lang="en-US" dirty="0"/>
              <a:t> P, et al. </a:t>
            </a:r>
            <a:r>
              <a:rPr lang="en-US" i="1" dirty="0"/>
              <a:t>J Allergy Clin Immunol </a:t>
            </a:r>
            <a:r>
              <a:rPr lang="en-US" i="1" dirty="0" err="1"/>
              <a:t>Pract</a:t>
            </a:r>
            <a:r>
              <a:rPr lang="en-US" i="1" dirty="0"/>
              <a:t>. </a:t>
            </a:r>
            <a:r>
              <a:rPr lang="en-US" dirty="0"/>
              <a:t>2022;10(8):2015-2024. </a:t>
            </a:r>
          </a:p>
        </p:txBody>
      </p:sp>
    </p:spTree>
    <p:extLst>
      <p:ext uri="{BB962C8B-B14F-4D97-AF65-F5344CB8AC3E}">
        <p14:creationId xmlns:p14="http://schemas.microsoft.com/office/powerpoint/2010/main" val="32297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a:t>Summary: Evaluation of Treatment Response </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p:txBody>
          <a:bodyPr>
            <a:normAutofit/>
          </a:bodyPr>
          <a:lstStyle/>
          <a:p>
            <a:pPr marL="342900" indent="-342900">
              <a:spcBef>
                <a:spcPts val="1800"/>
              </a:spcBef>
              <a:spcAft>
                <a:spcPts val="1200"/>
              </a:spcAft>
              <a:buFont typeface="Arial" panose="020B0604020202020204" pitchFamily="34" charset="0"/>
              <a:buChar char="•"/>
            </a:pPr>
            <a:r>
              <a:rPr lang="en-US" sz="2800" dirty="0"/>
              <a:t>Time to response differs based on dose!</a:t>
            </a:r>
          </a:p>
          <a:p>
            <a:pPr marL="804863" lvl="1" indent="-342900">
              <a:spcBef>
                <a:spcPts val="1800"/>
              </a:spcBef>
              <a:spcAft>
                <a:spcPts val="1200"/>
              </a:spcAft>
            </a:pPr>
            <a:r>
              <a:rPr lang="en-US" sz="2400" dirty="0"/>
              <a:t>Three to six months for lower dose </a:t>
            </a:r>
            <a:r>
              <a:rPr lang="en-US" sz="2400" dirty="0" err="1"/>
              <a:t>TKI</a:t>
            </a:r>
            <a:endParaRPr lang="en-US" sz="2800" dirty="0"/>
          </a:p>
          <a:p>
            <a:pPr marL="342900" indent="-342900">
              <a:spcBef>
                <a:spcPts val="1800"/>
              </a:spcBef>
              <a:spcAft>
                <a:spcPts val="1200"/>
              </a:spcAft>
              <a:buFont typeface="Arial" panose="020B0604020202020204" pitchFamily="34" charset="0"/>
              <a:buChar char="•"/>
            </a:pPr>
            <a:r>
              <a:rPr lang="en-US" sz="2800" dirty="0"/>
              <a:t>Continue to assess every several months</a:t>
            </a:r>
          </a:p>
          <a:p>
            <a:pPr marL="342900" indent="-342900">
              <a:spcBef>
                <a:spcPts val="1800"/>
              </a:spcBef>
              <a:spcAft>
                <a:spcPts val="1200"/>
              </a:spcAft>
              <a:buFont typeface="Arial" panose="020B0604020202020204" pitchFamily="34" charset="0"/>
              <a:buChar char="•"/>
            </a:pPr>
            <a:r>
              <a:rPr lang="en-US" sz="2800" dirty="0"/>
              <a:t>Repeat bone marrow biopsy may be necessary</a:t>
            </a:r>
          </a:p>
          <a:p>
            <a:pPr marL="342900" indent="-342900">
              <a:spcBef>
                <a:spcPts val="1800"/>
              </a:spcBef>
              <a:spcAft>
                <a:spcPts val="1200"/>
              </a:spcAft>
              <a:buFont typeface="Arial" panose="020B0604020202020204" pitchFamily="34" charset="0"/>
              <a:buChar char="•"/>
            </a:pPr>
            <a:r>
              <a:rPr lang="en-US" sz="2800" dirty="0"/>
              <a:t>If tryptase does not trend to &lt;11.5ng/mL consider testing for hereditary alpha tryptasemia</a:t>
            </a:r>
          </a:p>
          <a:p>
            <a:pPr marL="804863" lvl="1" indent="-342900">
              <a:spcBef>
                <a:spcPts val="1800"/>
              </a:spcBef>
              <a:spcAft>
                <a:spcPts val="1200"/>
              </a:spcAft>
            </a:pPr>
            <a:endParaRPr lang="en-US" sz="2400" dirty="0"/>
          </a:p>
        </p:txBody>
      </p:sp>
    </p:spTree>
    <p:extLst>
      <p:ext uri="{BB962C8B-B14F-4D97-AF65-F5344CB8AC3E}">
        <p14:creationId xmlns:p14="http://schemas.microsoft.com/office/powerpoint/2010/main" val="2333858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488</Words>
  <Application>Microsoft Office PowerPoint</Application>
  <PresentationFormat>Widescreen</PresentationFormat>
  <Paragraphs>70</Paragraphs>
  <Slides>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System Font Regular</vt:lpstr>
      <vt:lpstr>Wingdings</vt:lpstr>
      <vt:lpstr>HemOnc-2020</vt:lpstr>
      <vt:lpstr>think-cell Slide</vt:lpstr>
      <vt:lpstr>How Should I Evaluate Treatment Responses in Non-Advanced Systemic Mastocytosis? </vt:lpstr>
      <vt:lpstr>Disclaimer</vt:lpstr>
      <vt:lpstr>Patient KA</vt:lpstr>
      <vt:lpstr>Treatment ‘Response’ Includes Multiple Domains</vt:lpstr>
      <vt:lpstr>ECNM-AIM Treatment Response Criteria for ISM</vt:lpstr>
      <vt:lpstr>TKI Therapy Improves Cutaneous Lesions</vt:lpstr>
      <vt:lpstr>Mastocytosis Activity Score (MAS)</vt:lpstr>
      <vt:lpstr>Patient KA</vt:lpstr>
      <vt:lpstr>Summary: Evaluation of Treatment Response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2022-12-20T19:03:06Z</dcterms:modified>
</cp:coreProperties>
</file>