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23"/>
  </p:notesMasterIdLst>
  <p:sldIdLst>
    <p:sldId id="256" r:id="rId2"/>
    <p:sldId id="6130" r:id="rId3"/>
    <p:sldId id="6117" r:id="rId4"/>
    <p:sldId id="309" r:id="rId5"/>
    <p:sldId id="338" r:id="rId6"/>
    <p:sldId id="270" r:id="rId7"/>
    <p:sldId id="269" r:id="rId8"/>
    <p:sldId id="273" r:id="rId9"/>
    <p:sldId id="6121" r:id="rId10"/>
    <p:sldId id="689" r:id="rId11"/>
    <p:sldId id="271" r:id="rId12"/>
    <p:sldId id="6109" r:id="rId13"/>
    <p:sldId id="6095" r:id="rId14"/>
    <p:sldId id="293" r:id="rId15"/>
    <p:sldId id="6124" r:id="rId16"/>
    <p:sldId id="6122" r:id="rId17"/>
    <p:sldId id="6097" r:id="rId18"/>
    <p:sldId id="6098" r:id="rId19"/>
    <p:sldId id="6099" r:id="rId20"/>
    <p:sldId id="6129" r:id="rId21"/>
    <p:sldId id="612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81" userDrawn="1">
          <p15:clr>
            <a:srgbClr val="A4A3A4"/>
          </p15:clr>
        </p15:guide>
        <p15:guide id="2" pos="3840" userDrawn="1">
          <p15:clr>
            <a:srgbClr val="A4A3A4"/>
          </p15:clr>
        </p15:guide>
        <p15:guide id="3" pos="2545" userDrawn="1">
          <p15:clr>
            <a:srgbClr val="A4A3A4"/>
          </p15:clr>
        </p15:guide>
        <p15:guide id="4" orient="horz" pos="2160" userDrawn="1">
          <p15:clr>
            <a:srgbClr val="A4A3A4"/>
          </p15:clr>
        </p15:guide>
        <p15:guide id="7" orient="horz" pos="773" userDrawn="1">
          <p15:clr>
            <a:srgbClr val="A4A3A4"/>
          </p15:clr>
        </p15:guide>
        <p15:guide id="8" orient="horz" pos="3724" userDrawn="1">
          <p15:clr>
            <a:srgbClr val="A4A3A4"/>
          </p15:clr>
        </p15:guide>
        <p15:guide id="10" pos="7440" userDrawn="1">
          <p15:clr>
            <a:srgbClr val="A4A3A4"/>
          </p15:clr>
        </p15:guide>
        <p15:guide id="11" pos="4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ACFCAB-DFAB-42D1-A6A8-10C05CA407E2}" v="2" dt="2022-12-21T16:30:36.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52" autoAdjust="0"/>
    <p:restoredTop sz="91077" autoAdjust="0"/>
  </p:normalViewPr>
  <p:slideViewPr>
    <p:cSldViewPr snapToGrid="0">
      <p:cViewPr varScale="1">
        <p:scale>
          <a:sx n="103" d="100"/>
          <a:sy n="103" d="100"/>
        </p:scale>
        <p:origin x="150" y="384"/>
      </p:cViewPr>
      <p:guideLst>
        <p:guide orient="horz" pos="4281"/>
        <p:guide pos="3840"/>
        <p:guide pos="2545"/>
        <p:guide orient="horz" pos="2160"/>
        <p:guide orient="horz" pos="773"/>
        <p:guide orient="horz" pos="3724"/>
        <p:guide pos="7440"/>
        <p:guide pos="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BEA6DE-8FB9-458D-8E5A-F3BAD2D40A66}" type="slidenum">
              <a:rPr lang="en-US" smtClean="0"/>
              <a:t>12</a:t>
            </a:fld>
            <a:endParaRPr lang="en-US"/>
          </a:p>
        </p:txBody>
      </p:sp>
    </p:spTree>
    <p:extLst>
      <p:ext uri="{BB962C8B-B14F-4D97-AF65-F5344CB8AC3E}">
        <p14:creationId xmlns:p14="http://schemas.microsoft.com/office/powerpoint/2010/main" val="1135863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extLst>
      <p:ext uri="{BB962C8B-B14F-4D97-AF65-F5344CB8AC3E}">
        <p14:creationId xmlns:p14="http://schemas.microsoft.com/office/powerpoint/2010/main" val="153196541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565A1AE7-B1E3-4A3E-90AC-7C24BE7B6D17}" type="slidenum">
              <a:rPr lang="en-US" altLang="en-US"/>
              <a:pPr/>
              <a:t>‹#›</a:t>
            </a:fld>
            <a:endParaRPr lang="en-US" altLang="en-US"/>
          </a:p>
        </p:txBody>
      </p:sp>
    </p:spTree>
    <p:extLst>
      <p:ext uri="{BB962C8B-B14F-4D97-AF65-F5344CB8AC3E}">
        <p14:creationId xmlns:p14="http://schemas.microsoft.com/office/powerpoint/2010/main" val="212909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91A35-68EC-D3CC-7131-6B4EB0D04FD5}"/>
              </a:ext>
            </a:extLst>
          </p:cNvPr>
          <p:cNvSpPr>
            <a:spLocks noGrp="1"/>
          </p:cNvSpPr>
          <p:nvPr>
            <p:ph type="title"/>
          </p:nvPr>
        </p:nvSpPr>
        <p:spPr>
          <a:xfrm>
            <a:off x="609601" y="1709738"/>
            <a:ext cx="11268074" cy="2852737"/>
          </a:xfrm>
        </p:spPr>
        <p:txBody>
          <a:bodyPr/>
          <a:lstStyle/>
          <a:p>
            <a:r>
              <a:rPr lang="en-US" dirty="0"/>
              <a:t>Symptoms of Systemic </a:t>
            </a:r>
            <a:r>
              <a:rPr lang="en-US" dirty="0" err="1"/>
              <a:t>Mastocytosis</a:t>
            </a:r>
            <a:endParaRPr lang="en-US" dirty="0"/>
          </a:p>
        </p:txBody>
      </p:sp>
      <p:sp>
        <p:nvSpPr>
          <p:cNvPr id="3" name="Text Placeholder 2">
            <a:extLst>
              <a:ext uri="{FF2B5EF4-FFF2-40B4-BE49-F238E27FC236}">
                <a16:creationId xmlns:a16="http://schemas.microsoft.com/office/drawing/2014/main" id="{0017F993-1CA7-F195-C862-4E0E5970EC98}"/>
              </a:ext>
            </a:extLst>
          </p:cNvPr>
          <p:cNvSpPr>
            <a:spLocks noGrp="1"/>
          </p:cNvSpPr>
          <p:nvPr>
            <p:ph type="body" idx="1"/>
          </p:nvPr>
        </p:nvSpPr>
        <p:spPr>
          <a:xfrm>
            <a:off x="609601" y="4005265"/>
            <a:ext cx="10515600" cy="2852736"/>
          </a:xfrm>
        </p:spPr>
        <p:txBody>
          <a:bodyPr>
            <a:normAutofit/>
          </a:bodyPr>
          <a:lstStyle/>
          <a:p>
            <a:r>
              <a:rPr lang="en-US" dirty="0"/>
              <a:t>Mariana Castells MD, PhD </a:t>
            </a:r>
          </a:p>
          <a:p>
            <a:r>
              <a:rPr lang="en-US" dirty="0" err="1"/>
              <a:t>Mastocytosis</a:t>
            </a:r>
            <a:r>
              <a:rPr lang="en-US" dirty="0"/>
              <a:t> Center Director</a:t>
            </a:r>
          </a:p>
          <a:p>
            <a:r>
              <a:rPr lang="en-US" dirty="0"/>
              <a:t>Brigham and Women’s Hospital</a:t>
            </a:r>
          </a:p>
          <a:p>
            <a:r>
              <a:rPr lang="en-US" dirty="0"/>
              <a:t>Dana-Farber Cancer Institute</a:t>
            </a:r>
          </a:p>
          <a:p>
            <a:r>
              <a:rPr lang="en-US" dirty="0"/>
              <a:t>Harvard Medical School </a:t>
            </a:r>
          </a:p>
          <a:p>
            <a:r>
              <a:rPr lang="en-US" dirty="0"/>
              <a:t>Boston, MA</a:t>
            </a:r>
          </a:p>
        </p:txBody>
      </p:sp>
    </p:spTree>
    <p:extLst>
      <p:ext uri="{BB962C8B-B14F-4D97-AF65-F5344CB8AC3E}">
        <p14:creationId xmlns:p14="http://schemas.microsoft.com/office/powerpoint/2010/main" val="34630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3">
            <a:extLst>
              <a:ext uri="{FF2B5EF4-FFF2-40B4-BE49-F238E27FC236}">
                <a16:creationId xmlns:a16="http://schemas.microsoft.com/office/drawing/2014/main" id="{D02A4741-1B37-594F-F2C3-10A0BBCD20A0}"/>
              </a:ext>
            </a:extLst>
          </p:cNvPr>
          <p:cNvSpPr>
            <a:spLocks noGrp="1"/>
          </p:cNvSpPr>
          <p:nvPr>
            <p:ph type="ftr" sz="quarter" idx="3"/>
          </p:nvPr>
        </p:nvSpPr>
        <p:spPr/>
        <p:txBody>
          <a:bodyPr/>
          <a:lstStyle/>
          <a:p>
            <a:r>
              <a:rPr lang="en-US" dirty="0"/>
              <a:t>Castells M, et al. Data on file. 2018.</a:t>
            </a:r>
          </a:p>
        </p:txBody>
      </p:sp>
      <p:sp>
        <p:nvSpPr>
          <p:cNvPr id="2" name="Title 1"/>
          <p:cNvSpPr>
            <a:spLocks noGrp="1"/>
          </p:cNvSpPr>
          <p:nvPr>
            <p:ph type="title"/>
          </p:nvPr>
        </p:nvSpPr>
        <p:spPr/>
        <p:txBody>
          <a:bodyPr/>
          <a:lstStyle/>
          <a:p>
            <a:r>
              <a:rPr lang="en-US"/>
              <a:t>Neuropsychiatric Symptoms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4027" y="1259965"/>
            <a:ext cx="6700838" cy="4860925"/>
          </a:xfrm>
          <a:prstGeom prst="rect">
            <a:avLst/>
          </a:prstGeom>
        </p:spPr>
      </p:pic>
      <p:sp>
        <p:nvSpPr>
          <p:cNvPr id="6" name="Rectangle 5">
            <a:extLst>
              <a:ext uri="{FF2B5EF4-FFF2-40B4-BE49-F238E27FC236}">
                <a16:creationId xmlns:a16="http://schemas.microsoft.com/office/drawing/2014/main" id="{80C02335-69D8-E0C5-D63E-54E969418882}"/>
              </a:ext>
            </a:extLst>
          </p:cNvPr>
          <p:cNvSpPr/>
          <p:nvPr/>
        </p:nvSpPr>
        <p:spPr>
          <a:xfrm>
            <a:off x="3873975" y="1233377"/>
            <a:ext cx="134679" cy="4678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D5FCE8E-C2FB-E317-6ADB-C93773DB1C50}"/>
              </a:ext>
            </a:extLst>
          </p:cNvPr>
          <p:cNvSpPr txBox="1"/>
          <p:nvPr/>
        </p:nvSpPr>
        <p:spPr>
          <a:xfrm>
            <a:off x="630866" y="1171155"/>
            <a:ext cx="2116798" cy="369332"/>
          </a:xfrm>
          <a:prstGeom prst="rect">
            <a:avLst/>
          </a:prstGeom>
          <a:noFill/>
        </p:spPr>
        <p:txBody>
          <a:bodyPr wrap="none" rtlCol="0">
            <a:spAutoFit/>
          </a:bodyPr>
          <a:lstStyle/>
          <a:p>
            <a:r>
              <a:rPr lang="en-US" dirty="0"/>
              <a:t>N=110/300 (&gt;30%)</a:t>
            </a:r>
          </a:p>
        </p:txBody>
      </p:sp>
      <p:sp>
        <p:nvSpPr>
          <p:cNvPr id="7" name="TextBox 6">
            <a:extLst>
              <a:ext uri="{FF2B5EF4-FFF2-40B4-BE49-F238E27FC236}">
                <a16:creationId xmlns:a16="http://schemas.microsoft.com/office/drawing/2014/main" id="{5F1C0281-3605-374E-B398-F2C7A53E1393}"/>
              </a:ext>
            </a:extLst>
          </p:cNvPr>
          <p:cNvSpPr txBox="1"/>
          <p:nvPr/>
        </p:nvSpPr>
        <p:spPr>
          <a:xfrm>
            <a:off x="2940221" y="1519221"/>
            <a:ext cx="1029449" cy="307777"/>
          </a:xfrm>
          <a:prstGeom prst="rect">
            <a:avLst/>
          </a:prstGeom>
          <a:solidFill>
            <a:schemeClr val="bg1"/>
          </a:solidFill>
        </p:spPr>
        <p:txBody>
          <a:bodyPr wrap="none" rtlCol="0">
            <a:spAutoFit/>
          </a:bodyPr>
          <a:lstStyle/>
          <a:p>
            <a:pPr algn="r"/>
            <a:r>
              <a:rPr lang="en-US" sz="1400" b="1" dirty="0"/>
              <a:t>Headache</a:t>
            </a:r>
          </a:p>
        </p:txBody>
      </p:sp>
      <p:sp>
        <p:nvSpPr>
          <p:cNvPr id="8" name="TextBox 7">
            <a:extLst>
              <a:ext uri="{FF2B5EF4-FFF2-40B4-BE49-F238E27FC236}">
                <a16:creationId xmlns:a16="http://schemas.microsoft.com/office/drawing/2014/main" id="{41907696-C5A4-12C0-1FE6-7E7F3F3DDA7D}"/>
              </a:ext>
            </a:extLst>
          </p:cNvPr>
          <p:cNvSpPr txBox="1"/>
          <p:nvPr/>
        </p:nvSpPr>
        <p:spPr>
          <a:xfrm>
            <a:off x="3138993" y="2153188"/>
            <a:ext cx="830677" cy="307777"/>
          </a:xfrm>
          <a:prstGeom prst="rect">
            <a:avLst/>
          </a:prstGeom>
          <a:solidFill>
            <a:schemeClr val="bg1"/>
          </a:solidFill>
        </p:spPr>
        <p:txBody>
          <a:bodyPr wrap="none" rtlCol="0">
            <a:spAutoFit/>
          </a:bodyPr>
          <a:lstStyle/>
          <a:p>
            <a:pPr algn="r"/>
            <a:r>
              <a:rPr lang="en-US" sz="1400" b="1" dirty="0"/>
              <a:t>Anxiety</a:t>
            </a:r>
          </a:p>
        </p:txBody>
      </p:sp>
      <p:sp>
        <p:nvSpPr>
          <p:cNvPr id="9" name="TextBox 8">
            <a:extLst>
              <a:ext uri="{FF2B5EF4-FFF2-40B4-BE49-F238E27FC236}">
                <a16:creationId xmlns:a16="http://schemas.microsoft.com/office/drawing/2014/main" id="{8ECE6A00-6290-5530-58E3-FF1F24F5F579}"/>
              </a:ext>
            </a:extLst>
          </p:cNvPr>
          <p:cNvSpPr txBox="1"/>
          <p:nvPr/>
        </p:nvSpPr>
        <p:spPr>
          <a:xfrm>
            <a:off x="2810764" y="2760758"/>
            <a:ext cx="1159292" cy="307777"/>
          </a:xfrm>
          <a:prstGeom prst="rect">
            <a:avLst/>
          </a:prstGeom>
          <a:solidFill>
            <a:schemeClr val="bg1"/>
          </a:solidFill>
        </p:spPr>
        <p:txBody>
          <a:bodyPr wrap="none" rtlCol="0">
            <a:spAutoFit/>
          </a:bodyPr>
          <a:lstStyle/>
          <a:p>
            <a:pPr algn="r"/>
            <a:r>
              <a:rPr lang="en-US" sz="1400" b="1" dirty="0"/>
              <a:t>Depression</a:t>
            </a:r>
          </a:p>
        </p:txBody>
      </p:sp>
      <p:sp>
        <p:nvSpPr>
          <p:cNvPr id="10" name="TextBox 9">
            <a:extLst>
              <a:ext uri="{FF2B5EF4-FFF2-40B4-BE49-F238E27FC236}">
                <a16:creationId xmlns:a16="http://schemas.microsoft.com/office/drawing/2014/main" id="{FCF6911F-A64C-619F-D0D4-8920C8935C04}"/>
              </a:ext>
            </a:extLst>
          </p:cNvPr>
          <p:cNvSpPr txBox="1"/>
          <p:nvPr/>
        </p:nvSpPr>
        <p:spPr>
          <a:xfrm>
            <a:off x="2969329" y="3388802"/>
            <a:ext cx="1000595" cy="307777"/>
          </a:xfrm>
          <a:prstGeom prst="rect">
            <a:avLst/>
          </a:prstGeom>
          <a:solidFill>
            <a:schemeClr val="bg1"/>
          </a:solidFill>
        </p:spPr>
        <p:txBody>
          <a:bodyPr wrap="none" rtlCol="0">
            <a:spAutoFit/>
          </a:bodyPr>
          <a:lstStyle/>
          <a:p>
            <a:pPr algn="r"/>
            <a:r>
              <a:rPr lang="en-US" sz="1400" b="1" dirty="0"/>
              <a:t>Irritability</a:t>
            </a:r>
          </a:p>
        </p:txBody>
      </p:sp>
      <p:sp>
        <p:nvSpPr>
          <p:cNvPr id="11" name="TextBox 10">
            <a:extLst>
              <a:ext uri="{FF2B5EF4-FFF2-40B4-BE49-F238E27FC236}">
                <a16:creationId xmlns:a16="http://schemas.microsoft.com/office/drawing/2014/main" id="{8A3E1C02-8E4A-72A9-B9C8-8326F7A6A13A}"/>
              </a:ext>
            </a:extLst>
          </p:cNvPr>
          <p:cNvSpPr txBox="1"/>
          <p:nvPr/>
        </p:nvSpPr>
        <p:spPr>
          <a:xfrm>
            <a:off x="3043148" y="4029507"/>
            <a:ext cx="922048" cy="307777"/>
          </a:xfrm>
          <a:prstGeom prst="rect">
            <a:avLst/>
          </a:prstGeom>
          <a:solidFill>
            <a:schemeClr val="bg1"/>
          </a:solidFill>
        </p:spPr>
        <p:txBody>
          <a:bodyPr wrap="none" rtlCol="0">
            <a:spAutoFit/>
          </a:bodyPr>
          <a:lstStyle/>
          <a:p>
            <a:pPr algn="r"/>
            <a:r>
              <a:rPr lang="en-US" sz="1400" b="1" dirty="0"/>
              <a:t>Seizures</a:t>
            </a:r>
          </a:p>
        </p:txBody>
      </p:sp>
      <p:sp>
        <p:nvSpPr>
          <p:cNvPr id="14" name="TextBox 13">
            <a:extLst>
              <a:ext uri="{FF2B5EF4-FFF2-40B4-BE49-F238E27FC236}">
                <a16:creationId xmlns:a16="http://schemas.microsoft.com/office/drawing/2014/main" id="{7539CFB7-F41B-5829-2277-CBB1CA0E237D}"/>
              </a:ext>
            </a:extLst>
          </p:cNvPr>
          <p:cNvSpPr txBox="1"/>
          <p:nvPr/>
        </p:nvSpPr>
        <p:spPr>
          <a:xfrm>
            <a:off x="2111128" y="4650326"/>
            <a:ext cx="1854995" cy="307777"/>
          </a:xfrm>
          <a:prstGeom prst="rect">
            <a:avLst/>
          </a:prstGeom>
          <a:solidFill>
            <a:schemeClr val="bg1"/>
          </a:solidFill>
        </p:spPr>
        <p:txBody>
          <a:bodyPr wrap="none" rtlCol="0">
            <a:spAutoFit/>
          </a:bodyPr>
          <a:lstStyle/>
          <a:p>
            <a:pPr algn="r"/>
            <a:r>
              <a:rPr lang="en-US" sz="1400" b="1" dirty="0"/>
              <a:t>Poor Concentration</a:t>
            </a:r>
          </a:p>
        </p:txBody>
      </p:sp>
      <p:sp>
        <p:nvSpPr>
          <p:cNvPr id="15" name="TextBox 14">
            <a:extLst>
              <a:ext uri="{FF2B5EF4-FFF2-40B4-BE49-F238E27FC236}">
                <a16:creationId xmlns:a16="http://schemas.microsoft.com/office/drawing/2014/main" id="{584FD9C5-4DD8-8820-AB03-EDC8BC0AF1D6}"/>
              </a:ext>
            </a:extLst>
          </p:cNvPr>
          <p:cNvSpPr txBox="1"/>
          <p:nvPr/>
        </p:nvSpPr>
        <p:spPr>
          <a:xfrm>
            <a:off x="2405744" y="5258709"/>
            <a:ext cx="1556836" cy="307777"/>
          </a:xfrm>
          <a:prstGeom prst="rect">
            <a:avLst/>
          </a:prstGeom>
          <a:solidFill>
            <a:schemeClr val="bg1"/>
          </a:solidFill>
        </p:spPr>
        <p:txBody>
          <a:bodyPr wrap="none" rtlCol="0">
            <a:spAutoFit/>
          </a:bodyPr>
          <a:lstStyle/>
          <a:p>
            <a:pPr algn="r"/>
            <a:r>
              <a:rPr lang="en-US" sz="1400" b="1" dirty="0"/>
              <a:t>Loss of Memory</a:t>
            </a:r>
          </a:p>
        </p:txBody>
      </p:sp>
      <p:sp>
        <p:nvSpPr>
          <p:cNvPr id="3" name="Content Placeholder 2"/>
          <p:cNvSpPr>
            <a:spLocks noGrp="1"/>
          </p:cNvSpPr>
          <p:nvPr>
            <p:ph idx="1"/>
          </p:nvPr>
        </p:nvSpPr>
        <p:spPr>
          <a:xfrm>
            <a:off x="8427520" y="3092164"/>
            <a:ext cx="3098104" cy="728448"/>
          </a:xfrm>
        </p:spPr>
        <p:txBody>
          <a:bodyPr>
            <a:normAutofit fontScale="92500"/>
          </a:bodyPr>
          <a:lstStyle/>
          <a:p>
            <a:r>
              <a:rPr lang="en-US" sz="1800" dirty="0"/>
              <a:t>Clinical presentation:</a:t>
            </a:r>
          </a:p>
          <a:p>
            <a:pPr lvl="1"/>
            <a:r>
              <a:rPr lang="en-US" sz="1600" dirty="0"/>
              <a:t>May be underrepresented </a:t>
            </a:r>
          </a:p>
        </p:txBody>
      </p:sp>
    </p:spTree>
    <p:extLst>
      <p:ext uri="{BB962C8B-B14F-4D97-AF65-F5344CB8AC3E}">
        <p14:creationId xmlns:p14="http://schemas.microsoft.com/office/powerpoint/2010/main" val="218648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Constitutional Symptoms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954" y="1202500"/>
            <a:ext cx="7590493" cy="5085566"/>
          </a:xfrm>
          <a:prstGeom prst="rect">
            <a:avLst/>
          </a:prstGeom>
        </p:spPr>
      </p:pic>
      <p:sp>
        <p:nvSpPr>
          <p:cNvPr id="7" name="Footer Placeholder 13">
            <a:extLst>
              <a:ext uri="{FF2B5EF4-FFF2-40B4-BE49-F238E27FC236}">
                <a16:creationId xmlns:a16="http://schemas.microsoft.com/office/drawing/2014/main" id="{9C92666A-2EDE-34EA-5099-9AD8F26D56AF}"/>
              </a:ext>
            </a:extLst>
          </p:cNvPr>
          <p:cNvSpPr>
            <a:spLocks noGrp="1"/>
          </p:cNvSpPr>
          <p:nvPr>
            <p:ph type="ftr" sz="quarter" idx="3"/>
          </p:nvPr>
        </p:nvSpPr>
        <p:spPr>
          <a:xfrm>
            <a:off x="609600" y="6356350"/>
            <a:ext cx="10744199" cy="442131"/>
          </a:xfrm>
        </p:spPr>
        <p:txBody>
          <a:bodyPr/>
          <a:lstStyle/>
          <a:p>
            <a:r>
              <a:rPr lang="en-US" dirty="0"/>
              <a:t>Castells M, et al. Data on file. 2018.</a:t>
            </a:r>
          </a:p>
        </p:txBody>
      </p:sp>
      <p:sp>
        <p:nvSpPr>
          <p:cNvPr id="8" name="Rectangle 7">
            <a:extLst>
              <a:ext uri="{FF2B5EF4-FFF2-40B4-BE49-F238E27FC236}">
                <a16:creationId xmlns:a16="http://schemas.microsoft.com/office/drawing/2014/main" id="{885233C2-57FE-F442-109A-D0BB790E9D71}"/>
              </a:ext>
            </a:extLst>
          </p:cNvPr>
          <p:cNvSpPr/>
          <p:nvPr/>
        </p:nvSpPr>
        <p:spPr>
          <a:xfrm>
            <a:off x="3834811" y="1215351"/>
            <a:ext cx="170121" cy="4526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BBF5748-36F8-5C29-89CD-EB6E0B23E20A}"/>
              </a:ext>
            </a:extLst>
          </p:cNvPr>
          <p:cNvSpPr txBox="1"/>
          <p:nvPr/>
        </p:nvSpPr>
        <p:spPr>
          <a:xfrm>
            <a:off x="3141224" y="1749874"/>
            <a:ext cx="819455" cy="307777"/>
          </a:xfrm>
          <a:prstGeom prst="rect">
            <a:avLst/>
          </a:prstGeom>
          <a:solidFill>
            <a:schemeClr val="bg1"/>
          </a:solidFill>
        </p:spPr>
        <p:txBody>
          <a:bodyPr wrap="none" rtlCol="0">
            <a:spAutoFit/>
          </a:bodyPr>
          <a:lstStyle/>
          <a:p>
            <a:pPr algn="r"/>
            <a:r>
              <a:rPr lang="en-US" sz="1400" b="1" dirty="0"/>
              <a:t>Fatigue</a:t>
            </a:r>
          </a:p>
        </p:txBody>
      </p:sp>
      <p:sp>
        <p:nvSpPr>
          <p:cNvPr id="10" name="TextBox 9">
            <a:extLst>
              <a:ext uri="{FF2B5EF4-FFF2-40B4-BE49-F238E27FC236}">
                <a16:creationId xmlns:a16="http://schemas.microsoft.com/office/drawing/2014/main" id="{A0865C42-8752-8793-2F59-B9750313CDD2}"/>
              </a:ext>
            </a:extLst>
          </p:cNvPr>
          <p:cNvSpPr txBox="1"/>
          <p:nvPr/>
        </p:nvSpPr>
        <p:spPr>
          <a:xfrm>
            <a:off x="2719539" y="2810025"/>
            <a:ext cx="1244188" cy="307777"/>
          </a:xfrm>
          <a:prstGeom prst="rect">
            <a:avLst/>
          </a:prstGeom>
          <a:solidFill>
            <a:schemeClr val="bg1"/>
          </a:solidFill>
        </p:spPr>
        <p:txBody>
          <a:bodyPr wrap="none" rtlCol="0">
            <a:spAutoFit/>
          </a:bodyPr>
          <a:lstStyle/>
          <a:p>
            <a:pPr algn="r"/>
            <a:r>
              <a:rPr lang="en-US" sz="1400" b="1" dirty="0"/>
              <a:t>Weight Loss</a:t>
            </a:r>
          </a:p>
        </p:txBody>
      </p:sp>
      <p:sp>
        <p:nvSpPr>
          <p:cNvPr id="11" name="TextBox 10">
            <a:extLst>
              <a:ext uri="{FF2B5EF4-FFF2-40B4-BE49-F238E27FC236}">
                <a16:creationId xmlns:a16="http://schemas.microsoft.com/office/drawing/2014/main" id="{775E718F-30BF-2619-6C6F-04FCECF0E489}"/>
              </a:ext>
            </a:extLst>
          </p:cNvPr>
          <p:cNvSpPr txBox="1"/>
          <p:nvPr/>
        </p:nvSpPr>
        <p:spPr>
          <a:xfrm>
            <a:off x="3292288" y="3899223"/>
            <a:ext cx="662362" cy="307777"/>
          </a:xfrm>
          <a:prstGeom prst="rect">
            <a:avLst/>
          </a:prstGeom>
          <a:solidFill>
            <a:schemeClr val="bg1"/>
          </a:solidFill>
        </p:spPr>
        <p:txBody>
          <a:bodyPr wrap="none" rtlCol="0">
            <a:spAutoFit/>
          </a:bodyPr>
          <a:lstStyle/>
          <a:p>
            <a:pPr algn="r"/>
            <a:r>
              <a:rPr lang="en-US" sz="1400" b="1" dirty="0"/>
              <a:t>Fever</a:t>
            </a:r>
          </a:p>
        </p:txBody>
      </p:sp>
      <p:sp>
        <p:nvSpPr>
          <p:cNvPr id="12" name="TextBox 11">
            <a:extLst>
              <a:ext uri="{FF2B5EF4-FFF2-40B4-BE49-F238E27FC236}">
                <a16:creationId xmlns:a16="http://schemas.microsoft.com/office/drawing/2014/main" id="{39EABE46-634F-6539-4FC7-7802035E6FF9}"/>
              </a:ext>
            </a:extLst>
          </p:cNvPr>
          <p:cNvSpPr txBox="1"/>
          <p:nvPr/>
        </p:nvSpPr>
        <p:spPr>
          <a:xfrm>
            <a:off x="3156002" y="4958909"/>
            <a:ext cx="801823" cy="307777"/>
          </a:xfrm>
          <a:prstGeom prst="rect">
            <a:avLst/>
          </a:prstGeom>
          <a:solidFill>
            <a:schemeClr val="bg1"/>
          </a:solidFill>
        </p:spPr>
        <p:txBody>
          <a:bodyPr wrap="none" rtlCol="0">
            <a:spAutoFit/>
          </a:bodyPr>
          <a:lstStyle/>
          <a:p>
            <a:pPr algn="r"/>
            <a:r>
              <a:rPr lang="en-US" sz="1400" b="1" dirty="0"/>
              <a:t>Sweats</a:t>
            </a:r>
          </a:p>
        </p:txBody>
      </p:sp>
      <p:sp>
        <p:nvSpPr>
          <p:cNvPr id="13" name="TextBox 12">
            <a:extLst>
              <a:ext uri="{FF2B5EF4-FFF2-40B4-BE49-F238E27FC236}">
                <a16:creationId xmlns:a16="http://schemas.microsoft.com/office/drawing/2014/main" id="{66A2E75A-50E4-1C06-7030-4523797A1C19}"/>
              </a:ext>
            </a:extLst>
          </p:cNvPr>
          <p:cNvSpPr txBox="1"/>
          <p:nvPr/>
        </p:nvSpPr>
        <p:spPr>
          <a:xfrm>
            <a:off x="630866" y="1171155"/>
            <a:ext cx="2005677" cy="369332"/>
          </a:xfrm>
          <a:prstGeom prst="rect">
            <a:avLst/>
          </a:prstGeom>
          <a:noFill/>
        </p:spPr>
        <p:txBody>
          <a:bodyPr wrap="none" rtlCol="0">
            <a:spAutoFit/>
          </a:bodyPr>
          <a:lstStyle/>
          <a:p>
            <a:r>
              <a:rPr lang="en-US" dirty="0"/>
              <a:t>N=57/100 (&gt;50%)</a:t>
            </a:r>
          </a:p>
        </p:txBody>
      </p:sp>
    </p:spTree>
    <p:extLst>
      <p:ext uri="{BB962C8B-B14F-4D97-AF65-F5344CB8AC3E}">
        <p14:creationId xmlns:p14="http://schemas.microsoft.com/office/powerpoint/2010/main" val="3065684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C16A9-C010-1EF4-6E19-45FCDB6C5282}"/>
              </a:ext>
            </a:extLst>
          </p:cNvPr>
          <p:cNvSpPr>
            <a:spLocks noGrp="1"/>
          </p:cNvSpPr>
          <p:nvPr>
            <p:ph type="title"/>
          </p:nvPr>
        </p:nvSpPr>
        <p:spPr/>
        <p:txBody>
          <a:bodyPr/>
          <a:lstStyle/>
          <a:p>
            <a:r>
              <a:rPr lang="en-US"/>
              <a:t>Mediators Released From Activated Mast Cells</a:t>
            </a:r>
          </a:p>
        </p:txBody>
      </p:sp>
      <p:pic>
        <p:nvPicPr>
          <p:cNvPr id="4" name="Picture 3">
            <a:extLst>
              <a:ext uri="{FF2B5EF4-FFF2-40B4-BE49-F238E27FC236}">
                <a16:creationId xmlns:a16="http://schemas.microsoft.com/office/drawing/2014/main" id="{F8C4D0AC-540B-E12C-30F0-FFFA80E57780}"/>
              </a:ext>
            </a:extLst>
          </p:cNvPr>
          <p:cNvPicPr>
            <a:picLocks noChangeAspect="1"/>
          </p:cNvPicPr>
          <p:nvPr/>
        </p:nvPicPr>
        <p:blipFill>
          <a:blip r:embed="rId3"/>
          <a:stretch>
            <a:fillRect/>
          </a:stretch>
        </p:blipFill>
        <p:spPr>
          <a:xfrm>
            <a:off x="2004164" y="1475832"/>
            <a:ext cx="8208723" cy="4336875"/>
          </a:xfrm>
          <a:prstGeom prst="rect">
            <a:avLst/>
          </a:prstGeom>
        </p:spPr>
      </p:pic>
      <p:sp>
        <p:nvSpPr>
          <p:cNvPr id="5" name="Footer Placeholder 4">
            <a:extLst>
              <a:ext uri="{FF2B5EF4-FFF2-40B4-BE49-F238E27FC236}">
                <a16:creationId xmlns:a16="http://schemas.microsoft.com/office/drawing/2014/main" id="{18AC54E0-5F0A-AABD-3467-E5B60178DB7F}"/>
              </a:ext>
            </a:extLst>
          </p:cNvPr>
          <p:cNvSpPr>
            <a:spLocks noGrp="1"/>
          </p:cNvSpPr>
          <p:nvPr>
            <p:ph type="ftr" sz="quarter" idx="3"/>
          </p:nvPr>
        </p:nvSpPr>
        <p:spPr/>
        <p:txBody>
          <a:bodyPr/>
          <a:lstStyle/>
          <a:p>
            <a:r>
              <a:rPr lang="en-US" dirty="0" err="1"/>
              <a:t>Kulka</a:t>
            </a:r>
            <a:r>
              <a:rPr lang="en-US" dirty="0"/>
              <a:t> M, et al. </a:t>
            </a:r>
            <a:r>
              <a:rPr lang="en-US" i="1" dirty="0"/>
              <a:t>Arch Immunol </a:t>
            </a:r>
            <a:r>
              <a:rPr lang="en-US" i="1" dirty="0" err="1"/>
              <a:t>Ther</a:t>
            </a:r>
            <a:r>
              <a:rPr lang="en-US" i="1" dirty="0"/>
              <a:t> Exp (</a:t>
            </a:r>
            <a:r>
              <a:rPr lang="en-US" i="1" dirty="0" err="1"/>
              <a:t>Warsz</a:t>
            </a:r>
            <a:r>
              <a:rPr lang="en-US" i="1" dirty="0"/>
              <a:t>). </a:t>
            </a:r>
            <a:r>
              <a:rPr lang="en-US" dirty="0"/>
              <a:t>2003;51(2):111-120. </a:t>
            </a:r>
          </a:p>
        </p:txBody>
      </p:sp>
    </p:spTree>
    <p:extLst>
      <p:ext uri="{BB962C8B-B14F-4D97-AF65-F5344CB8AC3E}">
        <p14:creationId xmlns:p14="http://schemas.microsoft.com/office/powerpoint/2010/main" val="181968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81A7DFA8-167A-42A6-BAE0-222B70AB056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9000"/>
                    </a14:imgEffect>
                  </a14:imgLayer>
                </a14:imgProps>
              </a:ext>
              <a:ext uri="{28A0092B-C50C-407E-A947-70E740481C1C}">
                <a14:useLocalDpi xmlns:a14="http://schemas.microsoft.com/office/drawing/2010/main" val="0"/>
              </a:ext>
            </a:extLst>
          </a:blip>
          <a:srcRect l="1334" t="762" r="1289" b="1129"/>
          <a:stretch/>
        </p:blipFill>
        <p:spPr>
          <a:xfrm>
            <a:off x="2254685" y="1565753"/>
            <a:ext cx="7716033" cy="4835047"/>
          </a:xfrm>
          <a:prstGeom prst="rect">
            <a:avLst/>
          </a:prstGeom>
        </p:spPr>
      </p:pic>
      <p:pic>
        <p:nvPicPr>
          <p:cNvPr id="5" name="Picture 4" descr="Text&#10;&#10;Description automatically generated">
            <a:extLst>
              <a:ext uri="{FF2B5EF4-FFF2-40B4-BE49-F238E27FC236}">
                <a16:creationId xmlns:a16="http://schemas.microsoft.com/office/drawing/2014/main" id="{AB706009-24DA-49EB-B25F-86E352F501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108" y="239487"/>
            <a:ext cx="4510721" cy="1313740"/>
          </a:xfrm>
          <a:prstGeom prst="rect">
            <a:avLst/>
          </a:prstGeom>
        </p:spPr>
      </p:pic>
      <p:sp>
        <p:nvSpPr>
          <p:cNvPr id="4" name="Title 3">
            <a:extLst>
              <a:ext uri="{FF2B5EF4-FFF2-40B4-BE49-F238E27FC236}">
                <a16:creationId xmlns:a16="http://schemas.microsoft.com/office/drawing/2014/main" id="{1CA9692B-2071-44C0-4E5C-664251114CBC}"/>
              </a:ext>
            </a:extLst>
          </p:cNvPr>
          <p:cNvSpPr>
            <a:spLocks noGrp="1"/>
          </p:cNvSpPr>
          <p:nvPr>
            <p:ph type="title"/>
          </p:nvPr>
        </p:nvSpPr>
        <p:spPr>
          <a:xfrm>
            <a:off x="5197643" y="179327"/>
            <a:ext cx="6930387" cy="1185577"/>
          </a:xfrm>
        </p:spPr>
        <p:txBody>
          <a:bodyPr>
            <a:noAutofit/>
          </a:bodyPr>
          <a:lstStyle/>
          <a:p>
            <a:r>
              <a:rPr lang="en-US" sz="2600" dirty="0" err="1"/>
              <a:t>Mastocytosis</a:t>
            </a:r>
            <a:r>
              <a:rPr lang="en-US" sz="2600" dirty="0"/>
              <a:t> Associated with Hereditary Alpha-</a:t>
            </a:r>
            <a:r>
              <a:rPr lang="en-US" sz="2600" dirty="0" err="1"/>
              <a:t>Tryptasemia</a:t>
            </a:r>
            <a:r>
              <a:rPr lang="en-US" sz="2600" dirty="0"/>
              <a:t> Genetic Trait</a:t>
            </a:r>
          </a:p>
        </p:txBody>
      </p:sp>
      <p:sp>
        <p:nvSpPr>
          <p:cNvPr id="2" name="Footer Placeholder 1">
            <a:extLst>
              <a:ext uri="{FF2B5EF4-FFF2-40B4-BE49-F238E27FC236}">
                <a16:creationId xmlns:a16="http://schemas.microsoft.com/office/drawing/2014/main" id="{184AF590-4F1A-BAFE-E241-4FCADB1FDD17}"/>
              </a:ext>
            </a:extLst>
          </p:cNvPr>
          <p:cNvSpPr>
            <a:spLocks noGrp="1"/>
          </p:cNvSpPr>
          <p:nvPr>
            <p:ph type="ftr" sz="quarter" idx="3"/>
          </p:nvPr>
        </p:nvSpPr>
        <p:spPr/>
        <p:txBody>
          <a:bodyPr/>
          <a:lstStyle/>
          <a:p>
            <a:r>
              <a:rPr lang="en-US" sz="1200" dirty="0"/>
              <a:t>Lyons JJ, et al. </a:t>
            </a:r>
            <a:r>
              <a:rPr lang="en-US" sz="1200" i="1" dirty="0"/>
              <a:t>J Allergy Clin Immunol</a:t>
            </a:r>
            <a:r>
              <a:rPr lang="en-US" sz="1200" dirty="0"/>
              <a:t>. 2021;147(2):622-632. </a:t>
            </a:r>
          </a:p>
        </p:txBody>
      </p:sp>
    </p:spTree>
    <p:extLst>
      <p:ext uri="{BB962C8B-B14F-4D97-AF65-F5344CB8AC3E}">
        <p14:creationId xmlns:p14="http://schemas.microsoft.com/office/powerpoint/2010/main" val="238070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ryptaseLevels.png" descr="TryptaseLevels">
            <a:extLst>
              <a:ext uri="{FF2B5EF4-FFF2-40B4-BE49-F238E27FC236}">
                <a16:creationId xmlns:a16="http://schemas.microsoft.com/office/drawing/2014/main" id="{691EBB02-4F4F-48D6-A3FD-257BA5456987}"/>
              </a:ext>
            </a:extLst>
          </p:cNvPr>
          <p:cNvPicPr/>
          <p:nvPr/>
        </p:nvPicPr>
        <p:blipFill>
          <a:blip r:embed="rId2" cstate="print"/>
          <a:stretch>
            <a:fillRect/>
          </a:stretch>
        </p:blipFill>
        <p:spPr>
          <a:xfrm>
            <a:off x="4927231" y="1933343"/>
            <a:ext cx="3256339" cy="2943519"/>
          </a:xfrm>
          <a:prstGeom prst="rect">
            <a:avLst/>
          </a:prstGeom>
          <a:ln w="57150">
            <a:solidFill>
              <a:srgbClr val="FFFFCC"/>
            </a:solidFill>
            <a:round/>
          </a:ln>
        </p:spPr>
      </p:pic>
      <p:pic>
        <p:nvPicPr>
          <p:cNvPr id="5" name="Content Placeholder 4">
            <a:extLst>
              <a:ext uri="{FF2B5EF4-FFF2-40B4-BE49-F238E27FC236}">
                <a16:creationId xmlns:a16="http://schemas.microsoft.com/office/drawing/2014/main" id="{D8C7016F-4D6F-4C8C-9C4E-FFA2B08C7616}"/>
              </a:ext>
            </a:extLst>
          </p:cNvPr>
          <p:cNvPicPr>
            <a:picLocks noChangeAspect="1"/>
          </p:cNvPicPr>
          <p:nvPr/>
        </p:nvPicPr>
        <p:blipFill rotWithShape="1">
          <a:blip r:embed="rId3"/>
          <a:srcRect l="33831" r="119"/>
          <a:stretch/>
        </p:blipFill>
        <p:spPr>
          <a:xfrm>
            <a:off x="8816454" y="2133619"/>
            <a:ext cx="3093852" cy="2943519"/>
          </a:xfrm>
          <a:prstGeom prst="rect">
            <a:avLst/>
          </a:prstGeom>
        </p:spPr>
      </p:pic>
      <p:sp>
        <p:nvSpPr>
          <p:cNvPr id="7" name="TextBox 6">
            <a:extLst>
              <a:ext uri="{FF2B5EF4-FFF2-40B4-BE49-F238E27FC236}">
                <a16:creationId xmlns:a16="http://schemas.microsoft.com/office/drawing/2014/main" id="{CBC042BB-8141-45F9-AFA6-C6639A81CF60}"/>
              </a:ext>
            </a:extLst>
          </p:cNvPr>
          <p:cNvSpPr txBox="1"/>
          <p:nvPr/>
        </p:nvSpPr>
        <p:spPr>
          <a:xfrm>
            <a:off x="5330251" y="1254493"/>
            <a:ext cx="3039862" cy="584775"/>
          </a:xfrm>
          <a:prstGeom prst="rect">
            <a:avLst/>
          </a:prstGeom>
          <a:noFill/>
        </p:spPr>
        <p:txBody>
          <a:bodyPr wrap="square" rtlCol="0">
            <a:spAutoFit/>
          </a:bodyPr>
          <a:lstStyle/>
          <a:p>
            <a:r>
              <a:rPr lang="en-US" sz="1600" b="1" dirty="0"/>
              <a:t>Normal Tryptase in 10% Mastocytosis Patients </a:t>
            </a:r>
          </a:p>
        </p:txBody>
      </p:sp>
      <p:sp>
        <p:nvSpPr>
          <p:cNvPr id="8" name="TextBox 7">
            <a:extLst>
              <a:ext uri="{FF2B5EF4-FFF2-40B4-BE49-F238E27FC236}">
                <a16:creationId xmlns:a16="http://schemas.microsoft.com/office/drawing/2014/main" id="{B3C7D8BD-740A-440B-935A-0A48DD140F2B}"/>
              </a:ext>
            </a:extLst>
          </p:cNvPr>
          <p:cNvSpPr txBox="1"/>
          <p:nvPr/>
        </p:nvSpPr>
        <p:spPr>
          <a:xfrm>
            <a:off x="4927231" y="5079847"/>
            <a:ext cx="3889223" cy="830997"/>
          </a:xfrm>
          <a:prstGeom prst="rect">
            <a:avLst/>
          </a:prstGeom>
          <a:noFill/>
        </p:spPr>
        <p:txBody>
          <a:bodyPr wrap="square" rtlCol="0">
            <a:spAutoFit/>
          </a:bodyPr>
          <a:lstStyle/>
          <a:p>
            <a:r>
              <a:rPr lang="en-US" sz="1600" b="1"/>
              <a:t>Elevated tryptase is present in anaphylaxis and two measurements are required to assess baseline</a:t>
            </a:r>
          </a:p>
        </p:txBody>
      </p:sp>
      <p:sp>
        <p:nvSpPr>
          <p:cNvPr id="6" name="TextBox 5">
            <a:extLst>
              <a:ext uri="{FF2B5EF4-FFF2-40B4-BE49-F238E27FC236}">
                <a16:creationId xmlns:a16="http://schemas.microsoft.com/office/drawing/2014/main" id="{EB9A670F-6B5A-608F-CEA5-4E2CB8F35E90}"/>
              </a:ext>
            </a:extLst>
          </p:cNvPr>
          <p:cNvSpPr txBox="1"/>
          <p:nvPr/>
        </p:nvSpPr>
        <p:spPr>
          <a:xfrm>
            <a:off x="9086368" y="1269243"/>
            <a:ext cx="2315057" cy="523220"/>
          </a:xfrm>
          <a:prstGeom prst="rect">
            <a:avLst/>
          </a:prstGeom>
          <a:noFill/>
        </p:spPr>
        <p:txBody>
          <a:bodyPr wrap="none" rtlCol="0">
            <a:spAutoFit/>
          </a:bodyPr>
          <a:lstStyle/>
          <a:p>
            <a:r>
              <a:rPr lang="en-US" sz="1400" dirty="0"/>
              <a:t>Activation and Secretion of</a:t>
            </a:r>
          </a:p>
          <a:p>
            <a:r>
              <a:rPr lang="el-GR" sz="1400" dirty="0"/>
              <a:t>α</a:t>
            </a:r>
            <a:r>
              <a:rPr lang="en-US" sz="1400" dirty="0"/>
              <a:t>, </a:t>
            </a:r>
            <a:r>
              <a:rPr lang="el-GR" sz="1400" dirty="0"/>
              <a:t>β</a:t>
            </a:r>
            <a:r>
              <a:rPr lang="en-US" sz="1400" dirty="0"/>
              <a:t>, and </a:t>
            </a:r>
            <a:r>
              <a:rPr lang="el-GR" sz="1400" dirty="0"/>
              <a:t>γ</a:t>
            </a:r>
            <a:r>
              <a:rPr lang="en-US" sz="1400" dirty="0"/>
              <a:t> Tryptases</a:t>
            </a:r>
          </a:p>
        </p:txBody>
      </p:sp>
      <p:sp>
        <p:nvSpPr>
          <p:cNvPr id="12" name="Footer Placeholder 11">
            <a:extLst>
              <a:ext uri="{FF2B5EF4-FFF2-40B4-BE49-F238E27FC236}">
                <a16:creationId xmlns:a16="http://schemas.microsoft.com/office/drawing/2014/main" id="{040A71B5-72B2-1A37-0151-AABC31E53C07}"/>
              </a:ext>
            </a:extLst>
          </p:cNvPr>
          <p:cNvSpPr>
            <a:spLocks noGrp="1"/>
          </p:cNvSpPr>
          <p:nvPr>
            <p:ph type="ftr" sz="quarter" idx="3"/>
          </p:nvPr>
        </p:nvSpPr>
        <p:spPr>
          <a:xfrm>
            <a:off x="609600" y="5911850"/>
            <a:ext cx="10744199" cy="886631"/>
          </a:xfrm>
        </p:spPr>
        <p:txBody>
          <a:bodyPr/>
          <a:lstStyle/>
          <a:p>
            <a:r>
              <a:rPr lang="en-US" dirty="0"/>
              <a:t>Schwartz </a:t>
            </a:r>
            <a:r>
              <a:rPr lang="en-US" dirty="0" err="1"/>
              <a:t>LB</a:t>
            </a:r>
            <a:r>
              <a:rPr lang="en-US" dirty="0"/>
              <a:t>, et al. </a:t>
            </a:r>
            <a:r>
              <a:rPr lang="en-US" i="1" dirty="0"/>
              <a:t>N </a:t>
            </a:r>
            <a:r>
              <a:rPr lang="en-US" i="1" dirty="0" err="1"/>
              <a:t>Engl</a:t>
            </a:r>
            <a:r>
              <a:rPr lang="en-US" i="1" dirty="0"/>
              <a:t> J Med. </a:t>
            </a:r>
            <a:r>
              <a:rPr lang="en-US" dirty="0"/>
              <a:t>1987;316(26):1622-1626. </a:t>
            </a:r>
          </a:p>
          <a:p>
            <a:r>
              <a:rPr lang="en-US" dirty="0" err="1"/>
              <a:t>Caughey</a:t>
            </a:r>
            <a:r>
              <a:rPr lang="en-US" dirty="0"/>
              <a:t> GH. </a:t>
            </a:r>
            <a:r>
              <a:rPr lang="en-US" i="1" dirty="0"/>
              <a:t>J Allergy Clin Immunol. </a:t>
            </a:r>
            <a:r>
              <a:rPr lang="en-US" dirty="0"/>
              <a:t>2006;117(6):1411-1414. </a:t>
            </a:r>
          </a:p>
          <a:p>
            <a:r>
              <a:rPr lang="en-US" dirty="0"/>
              <a:t>Alvarez-</a:t>
            </a:r>
            <a:r>
              <a:rPr lang="en-US" dirty="0" err="1"/>
              <a:t>Twose</a:t>
            </a:r>
            <a:r>
              <a:rPr lang="en-US" dirty="0"/>
              <a:t> I, et al. </a:t>
            </a:r>
            <a:r>
              <a:rPr lang="en-US" i="1" dirty="0"/>
              <a:t>Allergy. </a:t>
            </a:r>
            <a:r>
              <a:rPr lang="en-US" dirty="0"/>
              <a:t>2012;67(6):813-21. </a:t>
            </a:r>
          </a:p>
          <a:p>
            <a:r>
              <a:rPr lang="en-US" dirty="0"/>
              <a:t>Schwartz LB. </a:t>
            </a:r>
            <a:r>
              <a:rPr lang="en-US" i="1" dirty="0"/>
              <a:t>Immunol Allergy Clin North Am. </a:t>
            </a:r>
            <a:r>
              <a:rPr lang="en-US" dirty="0"/>
              <a:t>2006;26(3):451-463. </a:t>
            </a:r>
          </a:p>
        </p:txBody>
      </p:sp>
      <p:sp>
        <p:nvSpPr>
          <p:cNvPr id="10" name="Title 9">
            <a:extLst>
              <a:ext uri="{FF2B5EF4-FFF2-40B4-BE49-F238E27FC236}">
                <a16:creationId xmlns:a16="http://schemas.microsoft.com/office/drawing/2014/main" id="{6E7DFC6F-414D-4293-A0BD-F8D93CDFCAE0}"/>
              </a:ext>
            </a:extLst>
          </p:cNvPr>
          <p:cNvSpPr>
            <a:spLocks noGrp="1"/>
          </p:cNvSpPr>
          <p:nvPr>
            <p:ph type="title"/>
          </p:nvPr>
        </p:nvSpPr>
        <p:spPr/>
        <p:txBody>
          <a:bodyPr/>
          <a:lstStyle/>
          <a:p>
            <a:r>
              <a:rPr lang="en-US" dirty="0"/>
              <a:t>Systemic </a:t>
            </a:r>
            <a:r>
              <a:rPr lang="en-US" dirty="0" err="1"/>
              <a:t>Mastocytosis</a:t>
            </a:r>
            <a:r>
              <a:rPr lang="en-US" dirty="0"/>
              <a:t> Tryptases</a:t>
            </a:r>
          </a:p>
        </p:txBody>
      </p:sp>
      <p:sp>
        <p:nvSpPr>
          <p:cNvPr id="11" name="Content Placeholder 10">
            <a:extLst>
              <a:ext uri="{FF2B5EF4-FFF2-40B4-BE49-F238E27FC236}">
                <a16:creationId xmlns:a16="http://schemas.microsoft.com/office/drawing/2014/main" id="{9327BAC8-2F2B-ABB6-EF31-2EEF397EFA8F}"/>
              </a:ext>
            </a:extLst>
          </p:cNvPr>
          <p:cNvSpPr>
            <a:spLocks noGrp="1"/>
          </p:cNvSpPr>
          <p:nvPr>
            <p:ph idx="1"/>
          </p:nvPr>
        </p:nvSpPr>
        <p:spPr>
          <a:xfrm>
            <a:off x="485775" y="1258832"/>
            <a:ext cx="4166185" cy="4433944"/>
          </a:xfrm>
        </p:spPr>
        <p:txBody>
          <a:bodyPr>
            <a:normAutofit/>
          </a:bodyPr>
          <a:lstStyle/>
          <a:p>
            <a:r>
              <a:rPr lang="en-US" sz="1800" dirty="0"/>
              <a:t>Total tryptase</a:t>
            </a:r>
          </a:p>
          <a:p>
            <a:pPr lvl="1"/>
            <a:r>
              <a:rPr lang="en-US" sz="1400" dirty="0"/>
              <a:t>Mostly inactive </a:t>
            </a:r>
            <a:r>
              <a:rPr lang="en-US" sz="1400" dirty="0" err="1"/>
              <a:t>protryptase</a:t>
            </a:r>
            <a:r>
              <a:rPr lang="en-US" sz="1400" dirty="0"/>
              <a:t> at baseline</a:t>
            </a:r>
          </a:p>
          <a:p>
            <a:pPr lvl="1"/>
            <a:r>
              <a:rPr lang="en-US" sz="1400" dirty="0"/>
              <a:t>Reflect mast cell burden at baseline</a:t>
            </a:r>
          </a:p>
          <a:p>
            <a:r>
              <a:rPr lang="en-US" sz="1800" dirty="0"/>
              <a:t>Mature </a:t>
            </a:r>
            <a:r>
              <a:rPr lang="el-GR" sz="1800" dirty="0"/>
              <a:t>β-</a:t>
            </a:r>
            <a:r>
              <a:rPr lang="en-US" sz="1800" dirty="0"/>
              <a:t>tryptase</a:t>
            </a:r>
          </a:p>
          <a:p>
            <a:pPr lvl="1"/>
            <a:r>
              <a:rPr lang="en-US" sz="1400" dirty="0"/>
              <a:t>Measure of MC activation</a:t>
            </a:r>
          </a:p>
          <a:p>
            <a:r>
              <a:rPr lang="en-US" sz="1800" dirty="0"/>
              <a:t>Total: Mature tryptase ratio</a:t>
            </a:r>
          </a:p>
          <a:p>
            <a:pPr lvl="1"/>
            <a:r>
              <a:rPr lang="en-US" sz="1400" dirty="0"/>
              <a:t>&gt;20 in SM at baseline</a:t>
            </a:r>
          </a:p>
          <a:p>
            <a:pPr lvl="1"/>
            <a:r>
              <a:rPr lang="en-US" sz="1400" dirty="0"/>
              <a:t>&lt;10 during systemic anaphylaxis</a:t>
            </a:r>
          </a:p>
          <a:p>
            <a:r>
              <a:rPr lang="en-US" sz="1800" dirty="0"/>
              <a:t>27% of White pts lack an alpha tryptase gene</a:t>
            </a:r>
          </a:p>
          <a:p>
            <a:r>
              <a:rPr lang="en-US" sz="1800" dirty="0"/>
              <a:t>Low baseline tryptase (significant elevation:  &gt;20% baseline +2 ng/mL) </a:t>
            </a:r>
          </a:p>
        </p:txBody>
      </p:sp>
    </p:spTree>
    <p:extLst>
      <p:ext uri="{BB962C8B-B14F-4D97-AF65-F5344CB8AC3E}">
        <p14:creationId xmlns:p14="http://schemas.microsoft.com/office/powerpoint/2010/main" val="2003237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D38B61-098A-45E4-9197-76814A7E9738}"/>
              </a:ext>
            </a:extLst>
          </p:cNvPr>
          <p:cNvPicPr>
            <a:picLocks noChangeAspect="1"/>
          </p:cNvPicPr>
          <p:nvPr/>
        </p:nvPicPr>
        <p:blipFill rotWithShape="1">
          <a:blip r:embed="rId2"/>
          <a:srcRect t="2083" b="-1"/>
          <a:stretch/>
        </p:blipFill>
        <p:spPr>
          <a:xfrm>
            <a:off x="1157768" y="1780674"/>
            <a:ext cx="9938740" cy="4406177"/>
          </a:xfrm>
          <a:prstGeom prst="rect">
            <a:avLst/>
          </a:prstGeom>
        </p:spPr>
      </p:pic>
      <p:sp>
        <p:nvSpPr>
          <p:cNvPr id="2" name="Title 1">
            <a:extLst>
              <a:ext uri="{FF2B5EF4-FFF2-40B4-BE49-F238E27FC236}">
                <a16:creationId xmlns:a16="http://schemas.microsoft.com/office/drawing/2014/main" id="{DD75E3AA-C732-8B86-10D9-6B6EF20600B6}"/>
              </a:ext>
            </a:extLst>
          </p:cNvPr>
          <p:cNvSpPr>
            <a:spLocks noGrp="1"/>
          </p:cNvSpPr>
          <p:nvPr>
            <p:ph type="title"/>
          </p:nvPr>
        </p:nvSpPr>
        <p:spPr/>
        <p:txBody>
          <a:bodyPr/>
          <a:lstStyle/>
          <a:p>
            <a:r>
              <a:rPr lang="en-US" dirty="0"/>
              <a:t>Tryptase Reference Ranges Are Age-Dependent in a Large Population-Based Cohort</a:t>
            </a:r>
          </a:p>
        </p:txBody>
      </p:sp>
      <p:sp>
        <p:nvSpPr>
          <p:cNvPr id="7" name="Footer Placeholder 6">
            <a:extLst>
              <a:ext uri="{FF2B5EF4-FFF2-40B4-BE49-F238E27FC236}">
                <a16:creationId xmlns:a16="http://schemas.microsoft.com/office/drawing/2014/main" id="{CB94FE6A-8FB2-D164-5349-00CD6F7D5520}"/>
              </a:ext>
            </a:extLst>
          </p:cNvPr>
          <p:cNvSpPr>
            <a:spLocks noGrp="1"/>
          </p:cNvSpPr>
          <p:nvPr>
            <p:ph type="ftr" sz="quarter" idx="3"/>
          </p:nvPr>
        </p:nvSpPr>
        <p:spPr/>
        <p:txBody>
          <a:bodyPr/>
          <a:lstStyle/>
          <a:p>
            <a:r>
              <a:rPr lang="en-US" dirty="0"/>
              <a:t>Slot MC, et al. </a:t>
            </a:r>
            <a:r>
              <a:rPr lang="en-US" i="1" dirty="0"/>
              <a:t>Allergy. </a:t>
            </a:r>
            <a:r>
              <a:rPr lang="en-US" dirty="0"/>
              <a:t>2022;77(9):2833-2834. </a:t>
            </a:r>
          </a:p>
        </p:txBody>
      </p:sp>
    </p:spTree>
    <p:extLst>
      <p:ext uri="{BB962C8B-B14F-4D97-AF65-F5344CB8AC3E}">
        <p14:creationId xmlns:p14="http://schemas.microsoft.com/office/powerpoint/2010/main" val="126222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081C64-8C0C-442E-A0B9-8EEB52A7AB74}"/>
              </a:ext>
            </a:extLst>
          </p:cNvPr>
          <p:cNvPicPr>
            <a:picLocks noChangeAspect="1"/>
          </p:cNvPicPr>
          <p:nvPr/>
        </p:nvPicPr>
        <p:blipFill>
          <a:blip r:embed="rId2"/>
          <a:stretch>
            <a:fillRect/>
          </a:stretch>
        </p:blipFill>
        <p:spPr>
          <a:xfrm>
            <a:off x="952727" y="1644720"/>
            <a:ext cx="6042780" cy="4854803"/>
          </a:xfrm>
          <a:prstGeom prst="rect">
            <a:avLst/>
          </a:prstGeom>
        </p:spPr>
      </p:pic>
      <p:pic>
        <p:nvPicPr>
          <p:cNvPr id="5" name="Picture 4">
            <a:extLst>
              <a:ext uri="{FF2B5EF4-FFF2-40B4-BE49-F238E27FC236}">
                <a16:creationId xmlns:a16="http://schemas.microsoft.com/office/drawing/2014/main" id="{CD89D7F0-398A-4F6D-A8E1-27A7583961B3}"/>
              </a:ext>
            </a:extLst>
          </p:cNvPr>
          <p:cNvPicPr>
            <a:picLocks noChangeAspect="1"/>
          </p:cNvPicPr>
          <p:nvPr/>
        </p:nvPicPr>
        <p:blipFill>
          <a:blip r:embed="rId3"/>
          <a:stretch>
            <a:fillRect/>
          </a:stretch>
        </p:blipFill>
        <p:spPr>
          <a:xfrm>
            <a:off x="6272188" y="2087086"/>
            <a:ext cx="4879535" cy="3191975"/>
          </a:xfrm>
          <a:prstGeom prst="rect">
            <a:avLst/>
          </a:prstGeom>
        </p:spPr>
      </p:pic>
      <p:pic>
        <p:nvPicPr>
          <p:cNvPr id="7" name="Picture 6">
            <a:extLst>
              <a:ext uri="{FF2B5EF4-FFF2-40B4-BE49-F238E27FC236}">
                <a16:creationId xmlns:a16="http://schemas.microsoft.com/office/drawing/2014/main" id="{C127459F-A10F-4EE2-9EA2-4E637CEE0D27}"/>
              </a:ext>
            </a:extLst>
          </p:cNvPr>
          <p:cNvPicPr>
            <a:picLocks noChangeAspect="1"/>
          </p:cNvPicPr>
          <p:nvPr/>
        </p:nvPicPr>
        <p:blipFill rotWithShape="1">
          <a:blip r:embed="rId4"/>
          <a:srcRect t="61315"/>
          <a:stretch/>
        </p:blipFill>
        <p:spPr>
          <a:xfrm>
            <a:off x="639909" y="1232033"/>
            <a:ext cx="5343525" cy="412687"/>
          </a:xfrm>
          <a:prstGeom prst="rect">
            <a:avLst/>
          </a:prstGeom>
        </p:spPr>
      </p:pic>
      <p:sp>
        <p:nvSpPr>
          <p:cNvPr id="2" name="Title 1">
            <a:extLst>
              <a:ext uri="{FF2B5EF4-FFF2-40B4-BE49-F238E27FC236}">
                <a16:creationId xmlns:a16="http://schemas.microsoft.com/office/drawing/2014/main" id="{34D06A91-10CF-89AB-E4F6-2A033BD8934F}"/>
              </a:ext>
            </a:extLst>
          </p:cNvPr>
          <p:cNvSpPr>
            <a:spLocks noGrp="1"/>
          </p:cNvSpPr>
          <p:nvPr>
            <p:ph type="title"/>
          </p:nvPr>
        </p:nvSpPr>
        <p:spPr/>
        <p:txBody>
          <a:bodyPr>
            <a:normAutofit/>
          </a:bodyPr>
          <a:lstStyle/>
          <a:p>
            <a:r>
              <a:rPr lang="en-US" sz="2400" dirty="0"/>
              <a:t>The Serum Tryptase Test: An Emerging Robust Biomarker in Clinical Hematology</a:t>
            </a:r>
          </a:p>
        </p:txBody>
      </p:sp>
      <p:sp>
        <p:nvSpPr>
          <p:cNvPr id="6" name="Footer Placeholder 5">
            <a:extLst>
              <a:ext uri="{FF2B5EF4-FFF2-40B4-BE49-F238E27FC236}">
                <a16:creationId xmlns:a16="http://schemas.microsoft.com/office/drawing/2014/main" id="{297B76AD-7CE7-CA6B-5442-045C1DE9CEF7}"/>
              </a:ext>
            </a:extLst>
          </p:cNvPr>
          <p:cNvSpPr>
            <a:spLocks noGrp="1"/>
          </p:cNvSpPr>
          <p:nvPr>
            <p:ph type="ftr" sz="quarter" idx="3"/>
          </p:nvPr>
        </p:nvSpPr>
        <p:spPr/>
        <p:txBody>
          <a:bodyPr/>
          <a:lstStyle/>
          <a:p>
            <a:r>
              <a:rPr lang="en-US" dirty="0"/>
              <a:t>Valent P, et al. </a:t>
            </a:r>
            <a:r>
              <a:rPr lang="en-US" i="1" dirty="0"/>
              <a:t>Expert Rev </a:t>
            </a:r>
            <a:r>
              <a:rPr lang="en-US" i="1" dirty="0" err="1"/>
              <a:t>Hematol</a:t>
            </a:r>
            <a:r>
              <a:rPr lang="en-US" i="1" dirty="0"/>
              <a:t>. </a:t>
            </a:r>
            <a:r>
              <a:rPr lang="en-US" dirty="0"/>
              <a:t>2014;7(5):683-690. </a:t>
            </a:r>
          </a:p>
        </p:txBody>
      </p:sp>
    </p:spTree>
    <p:extLst>
      <p:ext uri="{BB962C8B-B14F-4D97-AF65-F5344CB8AC3E}">
        <p14:creationId xmlns:p14="http://schemas.microsoft.com/office/powerpoint/2010/main" val="3360591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FA28B1-FB96-40B1-9529-49A6C0C89CD0}"/>
              </a:ext>
            </a:extLst>
          </p:cNvPr>
          <p:cNvPicPr>
            <a:picLocks noChangeAspect="1"/>
          </p:cNvPicPr>
          <p:nvPr/>
        </p:nvPicPr>
        <p:blipFill rotWithShape="1">
          <a:blip r:embed="rId2"/>
          <a:srcRect t="27576"/>
          <a:stretch/>
        </p:blipFill>
        <p:spPr>
          <a:xfrm>
            <a:off x="2023938" y="1961147"/>
            <a:ext cx="7064403" cy="4251390"/>
          </a:xfrm>
          <a:prstGeom prst="rect">
            <a:avLst/>
          </a:prstGeom>
        </p:spPr>
      </p:pic>
      <p:sp>
        <p:nvSpPr>
          <p:cNvPr id="2" name="Title 1">
            <a:extLst>
              <a:ext uri="{FF2B5EF4-FFF2-40B4-BE49-F238E27FC236}">
                <a16:creationId xmlns:a16="http://schemas.microsoft.com/office/drawing/2014/main" id="{991A1113-BE37-50AC-F9E6-233365D0C7DC}"/>
              </a:ext>
            </a:extLst>
          </p:cNvPr>
          <p:cNvSpPr>
            <a:spLocks noGrp="1"/>
          </p:cNvSpPr>
          <p:nvPr>
            <p:ph type="title"/>
          </p:nvPr>
        </p:nvSpPr>
        <p:spPr/>
        <p:txBody>
          <a:bodyPr>
            <a:normAutofit fontScale="90000"/>
          </a:bodyPr>
          <a:lstStyle/>
          <a:p>
            <a:r>
              <a:rPr lang="en-US" dirty="0"/>
              <a:t>Urinary N-methyl Histamine (mcg/g Creatinine [Cr] in Systemic </a:t>
            </a:r>
            <a:r>
              <a:rPr lang="en-US" dirty="0" err="1"/>
              <a:t>Mastocytosis</a:t>
            </a:r>
            <a:r>
              <a:rPr lang="en-US" dirty="0"/>
              <a:t> and Controls)</a:t>
            </a:r>
            <a:br>
              <a:rPr lang="en-US" dirty="0"/>
            </a:br>
            <a:r>
              <a:rPr lang="en-US" sz="2700" b="0" dirty="0"/>
              <a:t>Normal Value is 30-200 mcg/g Cr.</a:t>
            </a:r>
            <a:endParaRPr lang="en-US" b="0" dirty="0"/>
          </a:p>
        </p:txBody>
      </p:sp>
      <p:sp>
        <p:nvSpPr>
          <p:cNvPr id="6" name="TextBox 5">
            <a:extLst>
              <a:ext uri="{FF2B5EF4-FFF2-40B4-BE49-F238E27FC236}">
                <a16:creationId xmlns:a16="http://schemas.microsoft.com/office/drawing/2014/main" id="{160B4110-3C01-1B63-6971-7EA3435A596E}"/>
              </a:ext>
            </a:extLst>
          </p:cNvPr>
          <p:cNvSpPr txBox="1"/>
          <p:nvPr/>
        </p:nvSpPr>
        <p:spPr>
          <a:xfrm rot="16200000">
            <a:off x="1552074" y="3696447"/>
            <a:ext cx="3441968" cy="369332"/>
          </a:xfrm>
          <a:prstGeom prst="rect">
            <a:avLst/>
          </a:prstGeom>
          <a:solidFill>
            <a:schemeClr val="bg1"/>
          </a:solidFill>
        </p:spPr>
        <p:txBody>
          <a:bodyPr wrap="none" rtlCol="0">
            <a:spAutoFit/>
          </a:bodyPr>
          <a:lstStyle/>
          <a:p>
            <a:r>
              <a:rPr lang="en-US" b="1" dirty="0"/>
              <a:t>N-methyl histamine, mcg/g Cr</a:t>
            </a:r>
          </a:p>
        </p:txBody>
      </p:sp>
      <p:sp>
        <p:nvSpPr>
          <p:cNvPr id="7" name="TextBox 6">
            <a:extLst>
              <a:ext uri="{FF2B5EF4-FFF2-40B4-BE49-F238E27FC236}">
                <a16:creationId xmlns:a16="http://schemas.microsoft.com/office/drawing/2014/main" id="{1A3E0547-0DE2-B03B-1B41-D56E03BD7ED1}"/>
              </a:ext>
            </a:extLst>
          </p:cNvPr>
          <p:cNvSpPr txBox="1"/>
          <p:nvPr/>
        </p:nvSpPr>
        <p:spPr>
          <a:xfrm>
            <a:off x="4846940" y="5740843"/>
            <a:ext cx="1249060" cy="369332"/>
          </a:xfrm>
          <a:prstGeom prst="rect">
            <a:avLst/>
          </a:prstGeom>
          <a:solidFill>
            <a:schemeClr val="bg1"/>
          </a:solidFill>
        </p:spPr>
        <p:txBody>
          <a:bodyPr wrap="none" rtlCol="0">
            <a:spAutoFit/>
          </a:bodyPr>
          <a:lstStyle/>
          <a:p>
            <a:r>
              <a:rPr lang="en-US" b="1" dirty="0"/>
              <a:t>SM group</a:t>
            </a:r>
          </a:p>
        </p:txBody>
      </p:sp>
      <p:sp>
        <p:nvSpPr>
          <p:cNvPr id="8" name="TextBox 7">
            <a:extLst>
              <a:ext uri="{FF2B5EF4-FFF2-40B4-BE49-F238E27FC236}">
                <a16:creationId xmlns:a16="http://schemas.microsoft.com/office/drawing/2014/main" id="{91469C1D-92EB-3335-EFCF-FE3A22716E8E}"/>
              </a:ext>
            </a:extLst>
          </p:cNvPr>
          <p:cNvSpPr txBox="1"/>
          <p:nvPr/>
        </p:nvSpPr>
        <p:spPr>
          <a:xfrm>
            <a:off x="6646172" y="5740843"/>
            <a:ext cx="1723549" cy="369332"/>
          </a:xfrm>
          <a:prstGeom prst="rect">
            <a:avLst/>
          </a:prstGeom>
          <a:solidFill>
            <a:schemeClr val="bg1"/>
          </a:solidFill>
        </p:spPr>
        <p:txBody>
          <a:bodyPr wrap="none" rtlCol="0">
            <a:spAutoFit/>
          </a:bodyPr>
          <a:lstStyle/>
          <a:p>
            <a:r>
              <a:rPr lang="en-US" b="1" dirty="0"/>
              <a:t>Control group</a:t>
            </a:r>
          </a:p>
        </p:txBody>
      </p:sp>
      <p:sp>
        <p:nvSpPr>
          <p:cNvPr id="9" name="Footer Placeholder 8">
            <a:extLst>
              <a:ext uri="{FF2B5EF4-FFF2-40B4-BE49-F238E27FC236}">
                <a16:creationId xmlns:a16="http://schemas.microsoft.com/office/drawing/2014/main" id="{00FEA76C-48F7-3908-3D0F-AE2C0298C34F}"/>
              </a:ext>
            </a:extLst>
          </p:cNvPr>
          <p:cNvSpPr>
            <a:spLocks noGrp="1"/>
          </p:cNvSpPr>
          <p:nvPr>
            <p:ph type="ftr" sz="quarter" idx="3"/>
          </p:nvPr>
        </p:nvSpPr>
        <p:spPr/>
        <p:txBody>
          <a:bodyPr/>
          <a:lstStyle/>
          <a:p>
            <a:r>
              <a:rPr lang="en-US" dirty="0"/>
              <a:t>Butterfield JH. </a:t>
            </a:r>
            <a:r>
              <a:rPr lang="en-US" i="1" dirty="0"/>
              <a:t>Prostaglandins Other Lipid </a:t>
            </a:r>
            <a:r>
              <a:rPr lang="en-US" i="1" dirty="0" err="1"/>
              <a:t>Mediat</a:t>
            </a:r>
            <a:r>
              <a:rPr lang="en-US" dirty="0"/>
              <a:t>. 2010;92(1-4):73-76. </a:t>
            </a:r>
          </a:p>
        </p:txBody>
      </p:sp>
    </p:spTree>
    <p:extLst>
      <p:ext uri="{BB962C8B-B14F-4D97-AF65-F5344CB8AC3E}">
        <p14:creationId xmlns:p14="http://schemas.microsoft.com/office/powerpoint/2010/main" val="89802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67C72-2935-49E3-B697-CF2BD0320868}"/>
              </a:ext>
            </a:extLst>
          </p:cNvPr>
          <p:cNvPicPr>
            <a:picLocks noChangeAspect="1"/>
          </p:cNvPicPr>
          <p:nvPr/>
        </p:nvPicPr>
        <p:blipFill rotWithShape="1">
          <a:blip r:embed="rId2"/>
          <a:srcRect t="26651"/>
          <a:stretch/>
        </p:blipFill>
        <p:spPr>
          <a:xfrm>
            <a:off x="997139" y="1697178"/>
            <a:ext cx="8026567" cy="4611103"/>
          </a:xfrm>
          <a:prstGeom prst="rect">
            <a:avLst/>
          </a:prstGeom>
        </p:spPr>
      </p:pic>
      <p:sp>
        <p:nvSpPr>
          <p:cNvPr id="3" name="Title 1">
            <a:extLst>
              <a:ext uri="{FF2B5EF4-FFF2-40B4-BE49-F238E27FC236}">
                <a16:creationId xmlns:a16="http://schemas.microsoft.com/office/drawing/2014/main" id="{6870F839-9002-CED9-9219-15EE2EFFEC9A}"/>
              </a:ext>
            </a:extLst>
          </p:cNvPr>
          <p:cNvSpPr txBox="1">
            <a:spLocks/>
          </p:cNvSpPr>
          <p:nvPr/>
        </p:nvSpPr>
        <p:spPr>
          <a:xfrm>
            <a:off x="645696" y="209862"/>
            <a:ext cx="10744200" cy="1358165"/>
          </a:xfrm>
          <a:prstGeom prst="rect">
            <a:avLst/>
          </a:prstGeom>
        </p:spPr>
        <p:txBody>
          <a:bodyPr>
            <a:normAutofit fontScale="97500" lnSpcReduction="10000"/>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dirty="0"/>
              <a:t>24-h Urinary Excretion of 11-Prostaglandin F2 (11-PGF2) (ng/24 h) in Systemic </a:t>
            </a:r>
            <a:r>
              <a:rPr lang="en-US" dirty="0" err="1"/>
              <a:t>Mastocytosis</a:t>
            </a:r>
            <a:r>
              <a:rPr lang="en-US" dirty="0"/>
              <a:t> and Controls</a:t>
            </a:r>
            <a:br>
              <a:rPr lang="en-US" dirty="0"/>
            </a:br>
            <a:r>
              <a:rPr lang="en-US" sz="2700" b="0" dirty="0"/>
              <a:t>Normal Value is &lt;1000 ng/24h.</a:t>
            </a:r>
            <a:endParaRPr lang="en-US" b="0" dirty="0"/>
          </a:p>
        </p:txBody>
      </p:sp>
      <p:sp>
        <p:nvSpPr>
          <p:cNvPr id="4" name="TextBox 3">
            <a:extLst>
              <a:ext uri="{FF2B5EF4-FFF2-40B4-BE49-F238E27FC236}">
                <a16:creationId xmlns:a16="http://schemas.microsoft.com/office/drawing/2014/main" id="{65875360-4F3D-3FB2-BDFB-9598E2C99BB4}"/>
              </a:ext>
            </a:extLst>
          </p:cNvPr>
          <p:cNvSpPr txBox="1"/>
          <p:nvPr/>
        </p:nvSpPr>
        <p:spPr>
          <a:xfrm rot="16200000">
            <a:off x="1533499" y="3672452"/>
            <a:ext cx="2251900" cy="369332"/>
          </a:xfrm>
          <a:prstGeom prst="rect">
            <a:avLst/>
          </a:prstGeom>
          <a:solidFill>
            <a:schemeClr val="bg1"/>
          </a:solidFill>
        </p:spPr>
        <p:txBody>
          <a:bodyPr wrap="square" rtlCol="0">
            <a:spAutoFit/>
          </a:bodyPr>
          <a:lstStyle/>
          <a:p>
            <a:r>
              <a:rPr lang="en-US" b="1" dirty="0">
                <a:solidFill>
                  <a:srgbClr val="000000"/>
                </a:solidFill>
              </a:rPr>
              <a:t>1</a:t>
            </a:r>
            <a:r>
              <a:rPr lang="el-GR" b="1" dirty="0">
                <a:solidFill>
                  <a:srgbClr val="000000"/>
                </a:solidFill>
              </a:rPr>
              <a:t>β</a:t>
            </a:r>
            <a:r>
              <a:rPr lang="en-US" b="1" dirty="0">
                <a:solidFill>
                  <a:srgbClr val="000000"/>
                </a:solidFill>
              </a:rPr>
              <a:t>-PGF</a:t>
            </a:r>
            <a:r>
              <a:rPr lang="en-US" b="1" baseline="-25000" dirty="0">
                <a:solidFill>
                  <a:srgbClr val="000000"/>
                </a:solidFill>
              </a:rPr>
              <a:t>2</a:t>
            </a:r>
            <a:r>
              <a:rPr lang="en-US" sz="1800" baseline="-25000" dirty="0">
                <a:solidFill>
                  <a:srgbClr val="000000"/>
                </a:solidFill>
                <a:latin typeface="Symbol" panose="05050102010706020507" pitchFamily="18" charset="2"/>
              </a:rPr>
              <a:t>a</a:t>
            </a:r>
            <a:r>
              <a:rPr lang="en-US" b="1" dirty="0">
                <a:solidFill>
                  <a:srgbClr val="000000"/>
                </a:solidFill>
              </a:rPr>
              <a:t>, ng/24h</a:t>
            </a:r>
          </a:p>
        </p:txBody>
      </p:sp>
      <p:sp>
        <p:nvSpPr>
          <p:cNvPr id="6" name="TextBox 5">
            <a:extLst>
              <a:ext uri="{FF2B5EF4-FFF2-40B4-BE49-F238E27FC236}">
                <a16:creationId xmlns:a16="http://schemas.microsoft.com/office/drawing/2014/main" id="{E5286B06-D951-89D2-D299-B7752AF84907}"/>
              </a:ext>
            </a:extLst>
          </p:cNvPr>
          <p:cNvSpPr txBox="1"/>
          <p:nvPr/>
        </p:nvSpPr>
        <p:spPr>
          <a:xfrm>
            <a:off x="4281237" y="5886268"/>
            <a:ext cx="1249060" cy="369332"/>
          </a:xfrm>
          <a:prstGeom prst="rect">
            <a:avLst/>
          </a:prstGeom>
          <a:solidFill>
            <a:schemeClr val="bg1"/>
          </a:solidFill>
        </p:spPr>
        <p:txBody>
          <a:bodyPr wrap="none" rtlCol="0">
            <a:spAutoFit/>
          </a:bodyPr>
          <a:lstStyle/>
          <a:p>
            <a:r>
              <a:rPr lang="en-US" b="1" dirty="0">
                <a:solidFill>
                  <a:srgbClr val="000000"/>
                </a:solidFill>
              </a:rPr>
              <a:t>SM group</a:t>
            </a:r>
          </a:p>
        </p:txBody>
      </p:sp>
      <p:sp>
        <p:nvSpPr>
          <p:cNvPr id="7" name="TextBox 6">
            <a:extLst>
              <a:ext uri="{FF2B5EF4-FFF2-40B4-BE49-F238E27FC236}">
                <a16:creationId xmlns:a16="http://schemas.microsoft.com/office/drawing/2014/main" id="{F7850D9B-4BC8-78CA-70B3-F0601B258FAA}"/>
              </a:ext>
            </a:extLst>
          </p:cNvPr>
          <p:cNvSpPr txBox="1"/>
          <p:nvPr/>
        </p:nvSpPr>
        <p:spPr>
          <a:xfrm>
            <a:off x="6314595" y="5886268"/>
            <a:ext cx="1723549" cy="369332"/>
          </a:xfrm>
          <a:prstGeom prst="rect">
            <a:avLst/>
          </a:prstGeom>
          <a:solidFill>
            <a:schemeClr val="bg1"/>
          </a:solidFill>
        </p:spPr>
        <p:txBody>
          <a:bodyPr wrap="none" rtlCol="0">
            <a:spAutoFit/>
          </a:bodyPr>
          <a:lstStyle/>
          <a:p>
            <a:r>
              <a:rPr lang="en-US" b="1" dirty="0">
                <a:solidFill>
                  <a:srgbClr val="000000"/>
                </a:solidFill>
              </a:rPr>
              <a:t>Control group</a:t>
            </a:r>
          </a:p>
        </p:txBody>
      </p:sp>
      <p:sp>
        <p:nvSpPr>
          <p:cNvPr id="8" name="Footer Placeholder 7">
            <a:extLst>
              <a:ext uri="{FF2B5EF4-FFF2-40B4-BE49-F238E27FC236}">
                <a16:creationId xmlns:a16="http://schemas.microsoft.com/office/drawing/2014/main" id="{7A9A3C85-0330-7898-BA99-7B870164CA6F}"/>
              </a:ext>
            </a:extLst>
          </p:cNvPr>
          <p:cNvSpPr>
            <a:spLocks noGrp="1"/>
          </p:cNvSpPr>
          <p:nvPr>
            <p:ph type="ftr" sz="quarter" idx="3"/>
          </p:nvPr>
        </p:nvSpPr>
        <p:spPr/>
        <p:txBody>
          <a:bodyPr/>
          <a:lstStyle/>
          <a:p>
            <a:r>
              <a:rPr lang="en-US" dirty="0"/>
              <a:t>Butterfield JH. </a:t>
            </a:r>
            <a:r>
              <a:rPr lang="en-US" i="1" dirty="0"/>
              <a:t>Prostaglandins Other Lipid </a:t>
            </a:r>
            <a:r>
              <a:rPr lang="en-US" i="1" dirty="0" err="1"/>
              <a:t>Mediat</a:t>
            </a:r>
            <a:r>
              <a:rPr lang="en-US" i="1" dirty="0"/>
              <a:t>. </a:t>
            </a:r>
            <a:r>
              <a:rPr lang="en-US" dirty="0"/>
              <a:t>2010;92(1-4):73-76. </a:t>
            </a:r>
          </a:p>
        </p:txBody>
      </p:sp>
    </p:spTree>
    <p:extLst>
      <p:ext uri="{BB962C8B-B14F-4D97-AF65-F5344CB8AC3E}">
        <p14:creationId xmlns:p14="http://schemas.microsoft.com/office/powerpoint/2010/main" val="1395286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65C77-A3BE-4EDC-9777-B8271EFDBAE1}"/>
              </a:ext>
            </a:extLst>
          </p:cNvPr>
          <p:cNvPicPr>
            <a:picLocks noChangeAspect="1"/>
          </p:cNvPicPr>
          <p:nvPr/>
        </p:nvPicPr>
        <p:blipFill rotWithShape="1">
          <a:blip r:embed="rId2"/>
          <a:srcRect t="22230"/>
          <a:stretch/>
        </p:blipFill>
        <p:spPr>
          <a:xfrm>
            <a:off x="1502695" y="1636295"/>
            <a:ext cx="8784306" cy="4740850"/>
          </a:xfrm>
          <a:prstGeom prst="rect">
            <a:avLst/>
          </a:prstGeom>
        </p:spPr>
      </p:pic>
      <p:sp>
        <p:nvSpPr>
          <p:cNvPr id="3" name="Title 1">
            <a:extLst>
              <a:ext uri="{FF2B5EF4-FFF2-40B4-BE49-F238E27FC236}">
                <a16:creationId xmlns:a16="http://schemas.microsoft.com/office/drawing/2014/main" id="{C744B6E6-FBCB-D81A-7B6C-04A7E8DF2D1E}"/>
              </a:ext>
            </a:extLst>
          </p:cNvPr>
          <p:cNvSpPr txBox="1">
            <a:spLocks/>
          </p:cNvSpPr>
          <p:nvPr/>
        </p:nvSpPr>
        <p:spPr>
          <a:xfrm>
            <a:off x="623638" y="179882"/>
            <a:ext cx="10744200" cy="1411061"/>
          </a:xfrm>
          <a:prstGeom prst="rect">
            <a:avLst/>
          </a:prstGeom>
        </p:spPr>
        <p:txBody>
          <a:bodyPr>
            <a:normAutofit fontScale="97500" lnSpcReduction="10000"/>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dirty="0"/>
              <a:t>Urinary Excretion of LTE4 (ng/g creatinine in Patients With Systemic </a:t>
            </a:r>
            <a:r>
              <a:rPr lang="en-US" dirty="0" err="1"/>
              <a:t>Mastocytosis</a:t>
            </a:r>
            <a:r>
              <a:rPr lang="en-US" dirty="0"/>
              <a:t> and Controls)</a:t>
            </a:r>
            <a:br>
              <a:rPr lang="en-US" dirty="0"/>
            </a:br>
            <a:r>
              <a:rPr lang="en-US" sz="2700" b="0" dirty="0"/>
              <a:t>Normal Value is &lt;1000 ng/24h.</a:t>
            </a:r>
            <a:endParaRPr lang="en-US" b="0" dirty="0"/>
          </a:p>
        </p:txBody>
      </p:sp>
      <p:sp>
        <p:nvSpPr>
          <p:cNvPr id="4" name="TextBox 3">
            <a:extLst>
              <a:ext uri="{FF2B5EF4-FFF2-40B4-BE49-F238E27FC236}">
                <a16:creationId xmlns:a16="http://schemas.microsoft.com/office/drawing/2014/main" id="{EE35F224-C844-FB85-B826-FF6261DEBD88}"/>
              </a:ext>
            </a:extLst>
          </p:cNvPr>
          <p:cNvSpPr txBox="1"/>
          <p:nvPr/>
        </p:nvSpPr>
        <p:spPr>
          <a:xfrm rot="16200000">
            <a:off x="1836005" y="3534089"/>
            <a:ext cx="1854859" cy="369332"/>
          </a:xfrm>
          <a:prstGeom prst="rect">
            <a:avLst/>
          </a:prstGeom>
          <a:solidFill>
            <a:schemeClr val="bg1"/>
          </a:solidFill>
        </p:spPr>
        <p:txBody>
          <a:bodyPr wrap="square" rtlCol="0">
            <a:spAutoFit/>
          </a:bodyPr>
          <a:lstStyle/>
          <a:p>
            <a:r>
              <a:rPr lang="en-US" b="1" dirty="0">
                <a:solidFill>
                  <a:srgbClr val="000000"/>
                </a:solidFill>
              </a:rPr>
              <a:t>LTE</a:t>
            </a:r>
            <a:r>
              <a:rPr lang="en-US" b="1" baseline="-25000" dirty="0">
                <a:solidFill>
                  <a:srgbClr val="000000"/>
                </a:solidFill>
              </a:rPr>
              <a:t>4, </a:t>
            </a:r>
            <a:r>
              <a:rPr lang="en-US" b="1" dirty="0">
                <a:solidFill>
                  <a:srgbClr val="000000"/>
                </a:solidFill>
              </a:rPr>
              <a:t>ng/g Cr</a:t>
            </a:r>
          </a:p>
        </p:txBody>
      </p:sp>
      <p:sp>
        <p:nvSpPr>
          <p:cNvPr id="6" name="TextBox 5">
            <a:extLst>
              <a:ext uri="{FF2B5EF4-FFF2-40B4-BE49-F238E27FC236}">
                <a16:creationId xmlns:a16="http://schemas.microsoft.com/office/drawing/2014/main" id="{712CD4D4-507B-9D91-CE4C-F177835E25F7}"/>
              </a:ext>
            </a:extLst>
          </p:cNvPr>
          <p:cNvSpPr txBox="1"/>
          <p:nvPr/>
        </p:nvSpPr>
        <p:spPr>
          <a:xfrm>
            <a:off x="4281237" y="5886268"/>
            <a:ext cx="1249060" cy="369332"/>
          </a:xfrm>
          <a:prstGeom prst="rect">
            <a:avLst/>
          </a:prstGeom>
          <a:solidFill>
            <a:schemeClr val="bg1"/>
          </a:solidFill>
        </p:spPr>
        <p:txBody>
          <a:bodyPr wrap="none" rtlCol="0">
            <a:spAutoFit/>
          </a:bodyPr>
          <a:lstStyle/>
          <a:p>
            <a:r>
              <a:rPr lang="en-US" b="1" dirty="0">
                <a:solidFill>
                  <a:srgbClr val="000000"/>
                </a:solidFill>
              </a:rPr>
              <a:t>SM group</a:t>
            </a:r>
          </a:p>
        </p:txBody>
      </p:sp>
      <p:sp>
        <p:nvSpPr>
          <p:cNvPr id="7" name="TextBox 6">
            <a:extLst>
              <a:ext uri="{FF2B5EF4-FFF2-40B4-BE49-F238E27FC236}">
                <a16:creationId xmlns:a16="http://schemas.microsoft.com/office/drawing/2014/main" id="{DF5A9B1A-96B4-14C8-36DD-1B0F10693474}"/>
              </a:ext>
            </a:extLst>
          </p:cNvPr>
          <p:cNvSpPr txBox="1"/>
          <p:nvPr/>
        </p:nvSpPr>
        <p:spPr>
          <a:xfrm>
            <a:off x="6314595" y="5886268"/>
            <a:ext cx="1723549" cy="369332"/>
          </a:xfrm>
          <a:prstGeom prst="rect">
            <a:avLst/>
          </a:prstGeom>
          <a:solidFill>
            <a:schemeClr val="bg1"/>
          </a:solidFill>
        </p:spPr>
        <p:txBody>
          <a:bodyPr wrap="none" rtlCol="0">
            <a:spAutoFit/>
          </a:bodyPr>
          <a:lstStyle/>
          <a:p>
            <a:r>
              <a:rPr lang="en-US" b="1" dirty="0">
                <a:solidFill>
                  <a:srgbClr val="000000"/>
                </a:solidFill>
              </a:rPr>
              <a:t>Control group</a:t>
            </a:r>
          </a:p>
        </p:txBody>
      </p:sp>
      <p:sp>
        <p:nvSpPr>
          <p:cNvPr id="8" name="Footer Placeholder 7">
            <a:extLst>
              <a:ext uri="{FF2B5EF4-FFF2-40B4-BE49-F238E27FC236}">
                <a16:creationId xmlns:a16="http://schemas.microsoft.com/office/drawing/2014/main" id="{380179DE-14B1-FDEA-276C-86B46BF1B33F}"/>
              </a:ext>
            </a:extLst>
          </p:cNvPr>
          <p:cNvSpPr>
            <a:spLocks noGrp="1"/>
          </p:cNvSpPr>
          <p:nvPr>
            <p:ph type="ftr" sz="quarter" idx="3"/>
          </p:nvPr>
        </p:nvSpPr>
        <p:spPr/>
        <p:txBody>
          <a:bodyPr/>
          <a:lstStyle/>
          <a:p>
            <a:r>
              <a:rPr lang="en-US" dirty="0"/>
              <a:t>Butterfield JH. </a:t>
            </a:r>
            <a:r>
              <a:rPr lang="en-US" i="1" dirty="0"/>
              <a:t>Prostaglandins Other Lipid </a:t>
            </a:r>
            <a:r>
              <a:rPr lang="en-US" i="1" dirty="0" err="1"/>
              <a:t>Mediat</a:t>
            </a:r>
            <a:r>
              <a:rPr lang="en-US" i="1" dirty="0"/>
              <a:t>. </a:t>
            </a:r>
            <a:r>
              <a:rPr lang="en-US" dirty="0"/>
              <a:t>2010;92(1-4):73-76. </a:t>
            </a:r>
          </a:p>
        </p:txBody>
      </p:sp>
    </p:spTree>
    <p:extLst>
      <p:ext uri="{BB962C8B-B14F-4D97-AF65-F5344CB8AC3E}">
        <p14:creationId xmlns:p14="http://schemas.microsoft.com/office/powerpoint/2010/main" val="71316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1662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069196-FFA3-4699-A794-FD6BD07871DC}"/>
              </a:ext>
            </a:extLst>
          </p:cNvPr>
          <p:cNvSpPr txBox="1"/>
          <p:nvPr/>
        </p:nvSpPr>
        <p:spPr>
          <a:xfrm>
            <a:off x="857250" y="1240951"/>
            <a:ext cx="3778545" cy="5016758"/>
          </a:xfrm>
          <a:prstGeom prst="rect">
            <a:avLst/>
          </a:prstGeom>
          <a:noFill/>
        </p:spPr>
        <p:txBody>
          <a:bodyPr wrap="square">
            <a:spAutoFit/>
          </a:bodyPr>
          <a:lstStyle/>
          <a:p>
            <a:r>
              <a:rPr lang="en-US" altLang="en-US" sz="1600" b="1" dirty="0"/>
              <a:t>Physical stimuli</a:t>
            </a:r>
            <a:endParaRPr lang="en-US" altLang="en-US" sz="1600" dirty="0"/>
          </a:p>
          <a:p>
            <a:r>
              <a:rPr lang="en-GB" altLang="en-US" sz="1600" dirty="0"/>
              <a:t>Heat</a:t>
            </a:r>
            <a:endParaRPr lang="en-US" altLang="en-US" sz="1600" dirty="0"/>
          </a:p>
          <a:p>
            <a:r>
              <a:rPr lang="en-GB" altLang="en-US" sz="1600" dirty="0"/>
              <a:t>Sudden changes of temperature </a:t>
            </a:r>
            <a:endParaRPr lang="en-US" altLang="en-US" sz="1600" dirty="0"/>
          </a:p>
          <a:p>
            <a:r>
              <a:rPr lang="en-GB" altLang="en-US" sz="1600" dirty="0"/>
              <a:t>Rubbing/pressure of skin lesions</a:t>
            </a:r>
            <a:br>
              <a:rPr lang="en-GB" altLang="en-US" sz="1600" dirty="0"/>
            </a:br>
            <a:r>
              <a:rPr lang="en-GB" altLang="en-US" sz="1600" dirty="0"/>
              <a:t>    (Darier’s sign may induce hypotension)</a:t>
            </a:r>
            <a:endParaRPr lang="en-US" altLang="en-US" sz="1600" dirty="0"/>
          </a:p>
          <a:p>
            <a:r>
              <a:rPr lang="en-GB" altLang="en-US" sz="1600" dirty="0"/>
              <a:t>Scalp trauma</a:t>
            </a:r>
            <a:br>
              <a:rPr lang="en-GB" altLang="en-US" sz="1600" dirty="0"/>
            </a:br>
            <a:r>
              <a:rPr lang="en-GB" altLang="en-US" sz="1600" dirty="0"/>
              <a:t>    (children with scalp involvement)</a:t>
            </a:r>
            <a:endParaRPr lang="en-US" altLang="en-US" sz="1600" dirty="0"/>
          </a:p>
          <a:p>
            <a:r>
              <a:rPr lang="en-GB" altLang="en-US" sz="1600" dirty="0"/>
              <a:t>Infrequent</a:t>
            </a:r>
            <a:endParaRPr lang="en-US" altLang="en-US" sz="1600" dirty="0"/>
          </a:p>
          <a:p>
            <a:r>
              <a:rPr lang="en-GB" altLang="en-US" sz="1600" dirty="0"/>
              <a:t>Cold</a:t>
            </a:r>
            <a:endParaRPr lang="en-US" altLang="en-US" sz="1600" dirty="0"/>
          </a:p>
          <a:p>
            <a:r>
              <a:rPr lang="en-GB" altLang="en-US" sz="1600" dirty="0"/>
              <a:t>Sunlight</a:t>
            </a:r>
            <a:endParaRPr lang="en-US" altLang="en-US" sz="1600" dirty="0"/>
          </a:p>
          <a:p>
            <a:endParaRPr lang="en-GB" altLang="en-US" sz="1600" b="1" dirty="0"/>
          </a:p>
          <a:p>
            <a:r>
              <a:rPr lang="en-GB" altLang="en-US" sz="1600" b="1" dirty="0"/>
              <a:t>Emotional factors</a:t>
            </a:r>
            <a:endParaRPr lang="en-US" altLang="en-US" sz="1600" dirty="0"/>
          </a:p>
          <a:p>
            <a:r>
              <a:rPr lang="en-GB" altLang="en-US" sz="1600" dirty="0"/>
              <a:t>Stress</a:t>
            </a:r>
            <a:endParaRPr lang="en-US" altLang="en-US" sz="1600" dirty="0"/>
          </a:p>
          <a:p>
            <a:r>
              <a:rPr lang="en-GB" altLang="en-US" sz="1600" dirty="0"/>
              <a:t>Anxiety</a:t>
            </a:r>
            <a:endParaRPr lang="en-US" altLang="en-US" sz="1600" dirty="0"/>
          </a:p>
          <a:p>
            <a:r>
              <a:rPr lang="en-GB" altLang="en-US" sz="1600" dirty="0"/>
              <a:t>Sleep deprivation </a:t>
            </a:r>
            <a:endParaRPr lang="en-US" altLang="en-US" sz="1600" dirty="0"/>
          </a:p>
          <a:p>
            <a:endParaRPr lang="en-GB" altLang="en-US" sz="1600" b="1" dirty="0"/>
          </a:p>
          <a:p>
            <a:r>
              <a:rPr lang="en-GB" altLang="en-US" sz="1600" b="1" dirty="0"/>
              <a:t>Infectious diseases with fever</a:t>
            </a:r>
            <a:endParaRPr lang="en-US" altLang="en-US" sz="1600" dirty="0"/>
          </a:p>
          <a:p>
            <a:r>
              <a:rPr lang="en-GB" altLang="en-US" sz="1600" dirty="0"/>
              <a:t>Viral (URTI)</a:t>
            </a:r>
            <a:endParaRPr lang="en-US" altLang="en-US" sz="1600" dirty="0"/>
          </a:p>
          <a:p>
            <a:r>
              <a:rPr lang="en-GB" altLang="en-US" sz="1600" dirty="0"/>
              <a:t>Bacterial (bronchitis, pneumonia)</a:t>
            </a:r>
            <a:endParaRPr lang="en-US" altLang="en-US" sz="1600" dirty="0"/>
          </a:p>
        </p:txBody>
      </p:sp>
      <p:sp>
        <p:nvSpPr>
          <p:cNvPr id="3" name="Title 2">
            <a:extLst>
              <a:ext uri="{FF2B5EF4-FFF2-40B4-BE49-F238E27FC236}">
                <a16:creationId xmlns:a16="http://schemas.microsoft.com/office/drawing/2014/main" id="{A85FF233-7E87-E414-A68A-7816F616ACC7}"/>
              </a:ext>
            </a:extLst>
          </p:cNvPr>
          <p:cNvSpPr>
            <a:spLocks noGrp="1"/>
          </p:cNvSpPr>
          <p:nvPr>
            <p:ph type="title"/>
          </p:nvPr>
        </p:nvSpPr>
        <p:spPr/>
        <p:txBody>
          <a:bodyPr/>
          <a:lstStyle/>
          <a:p>
            <a:r>
              <a:rPr lang="en-US" sz="3200" b="1" dirty="0"/>
              <a:t>Triggers*</a:t>
            </a:r>
            <a:endParaRPr lang="en-US" dirty="0"/>
          </a:p>
        </p:txBody>
      </p:sp>
      <p:sp>
        <p:nvSpPr>
          <p:cNvPr id="6" name="Footer Placeholder 5">
            <a:extLst>
              <a:ext uri="{FF2B5EF4-FFF2-40B4-BE49-F238E27FC236}">
                <a16:creationId xmlns:a16="http://schemas.microsoft.com/office/drawing/2014/main" id="{EBB7BBE1-0E76-0E2A-7F98-55FF1B6F0316}"/>
              </a:ext>
            </a:extLst>
          </p:cNvPr>
          <p:cNvSpPr>
            <a:spLocks noGrp="1"/>
          </p:cNvSpPr>
          <p:nvPr>
            <p:ph type="ftr" sz="quarter" idx="3"/>
          </p:nvPr>
        </p:nvSpPr>
        <p:spPr/>
        <p:txBody>
          <a:bodyPr/>
          <a:lstStyle/>
          <a:p>
            <a:r>
              <a:rPr lang="en-US" sz="1200" dirty="0" err="1"/>
              <a:t>Escribano</a:t>
            </a:r>
            <a:r>
              <a:rPr lang="en-US" sz="1200" dirty="0"/>
              <a:t> L, et al. </a:t>
            </a:r>
            <a:r>
              <a:rPr lang="en-US" sz="1200" i="1" dirty="0"/>
              <a:t>Ann </a:t>
            </a:r>
            <a:r>
              <a:rPr lang="en-US" sz="1200" i="1" dirty="0" err="1"/>
              <a:t>Hematol</a:t>
            </a:r>
            <a:r>
              <a:rPr lang="en-US" sz="1200" dirty="0"/>
              <a:t>. 2002;81(12):677-690. </a:t>
            </a:r>
          </a:p>
        </p:txBody>
      </p:sp>
      <p:sp>
        <p:nvSpPr>
          <p:cNvPr id="2" name="TextBox 1">
            <a:extLst>
              <a:ext uri="{FF2B5EF4-FFF2-40B4-BE49-F238E27FC236}">
                <a16:creationId xmlns:a16="http://schemas.microsoft.com/office/drawing/2014/main" id="{35668DB3-408F-270D-6998-9E7C7AE83E03}"/>
              </a:ext>
            </a:extLst>
          </p:cNvPr>
          <p:cNvSpPr txBox="1"/>
          <p:nvPr/>
        </p:nvSpPr>
        <p:spPr>
          <a:xfrm>
            <a:off x="5089463" y="1235325"/>
            <a:ext cx="6449389" cy="4031873"/>
          </a:xfrm>
          <a:prstGeom prst="rect">
            <a:avLst/>
          </a:prstGeom>
          <a:noFill/>
        </p:spPr>
        <p:txBody>
          <a:bodyPr wrap="square">
            <a:spAutoFit/>
          </a:bodyPr>
          <a:lstStyle/>
          <a:p>
            <a:r>
              <a:rPr lang="en-GB" altLang="en-US" sz="1600" b="1" dirty="0"/>
              <a:t>Drugs </a:t>
            </a:r>
            <a:endParaRPr lang="en-US" altLang="en-US" sz="1600" dirty="0"/>
          </a:p>
          <a:p>
            <a:r>
              <a:rPr lang="en-GB" altLang="en-US" sz="1600" dirty="0"/>
              <a:t>Nonsteroidal anti-inflammatory drugs**</a:t>
            </a:r>
            <a:endParaRPr lang="en-US" altLang="en-US" sz="1600" dirty="0"/>
          </a:p>
          <a:p>
            <a:r>
              <a:rPr lang="en-GB" altLang="en-US" sz="1600" dirty="0"/>
              <a:t>Morphine and derivatives </a:t>
            </a:r>
            <a:endParaRPr lang="en-US" altLang="en-US" sz="1600" dirty="0"/>
          </a:p>
          <a:p>
            <a:r>
              <a:rPr lang="en-GB" altLang="en-US" sz="1600" dirty="0"/>
              <a:t>Cough medication: Dextromethorphan</a:t>
            </a:r>
            <a:endParaRPr lang="en-US" altLang="en-US" sz="1600" dirty="0"/>
          </a:p>
          <a:p>
            <a:endParaRPr lang="en-GB" altLang="en-US" sz="1600" b="1" dirty="0"/>
          </a:p>
          <a:p>
            <a:r>
              <a:rPr lang="en-GB" altLang="en-US" sz="1600" b="1" dirty="0"/>
              <a:t>Miscellaneous</a:t>
            </a:r>
            <a:endParaRPr lang="en-US" altLang="en-US" sz="1600" dirty="0"/>
          </a:p>
          <a:p>
            <a:r>
              <a:rPr lang="en-GB" altLang="en-US" sz="1600" dirty="0"/>
              <a:t>Dentition </a:t>
            </a:r>
            <a:endParaRPr lang="en-US" altLang="en-US" sz="1600" dirty="0"/>
          </a:p>
          <a:p>
            <a:r>
              <a:rPr lang="en-GB" altLang="en-US" sz="1600" dirty="0"/>
              <a:t>Vaccines </a:t>
            </a:r>
            <a:endParaRPr lang="en-US" altLang="en-US" sz="1600" dirty="0"/>
          </a:p>
          <a:p>
            <a:r>
              <a:rPr lang="en-GB" altLang="en-US" sz="1600" dirty="0"/>
              <a:t>Surgery</a:t>
            </a:r>
            <a:endParaRPr lang="en-US" altLang="en-US" sz="1600" dirty="0"/>
          </a:p>
          <a:p>
            <a:endParaRPr lang="en-GB" altLang="en-US" sz="1600" b="1" dirty="0"/>
          </a:p>
          <a:p>
            <a:r>
              <a:rPr lang="en-GB" altLang="en-US" sz="1600" b="1" dirty="0"/>
              <a:t>Associated allergic diseases ***</a:t>
            </a:r>
            <a:endParaRPr lang="en-US" altLang="en-US" sz="1600" dirty="0"/>
          </a:p>
          <a:p>
            <a:r>
              <a:rPr lang="en-US" altLang="en-US" sz="1600" dirty="0"/>
              <a:t>*Patients with known sensitivities must wear a medical alert device.</a:t>
            </a:r>
          </a:p>
          <a:p>
            <a:r>
              <a:rPr lang="en-GB" altLang="en-US" sz="1600" dirty="0"/>
              <a:t>** 2/92 cases (ref.) If patients have not taken these drugs before, provocation test may be performed under close medical supervision. </a:t>
            </a:r>
            <a:endParaRPr lang="en-US" altLang="en-US" sz="1600" dirty="0"/>
          </a:p>
          <a:p>
            <a:r>
              <a:rPr lang="en-GB" altLang="en-US" sz="1600" dirty="0"/>
              <a:t>*** Foods, environmental allergens and other factors may exacerbate or precipitate mast cell activation in mastocytosis patients. </a:t>
            </a:r>
            <a:endParaRPr lang="en-US" altLang="en-US" sz="1600" dirty="0"/>
          </a:p>
        </p:txBody>
      </p:sp>
    </p:spTree>
    <p:extLst>
      <p:ext uri="{BB962C8B-B14F-4D97-AF65-F5344CB8AC3E}">
        <p14:creationId xmlns:p14="http://schemas.microsoft.com/office/powerpoint/2010/main" val="2802122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504F-BDF5-EF39-E71B-E5967ECAE49E}"/>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5C884349-D475-A39C-958E-46BE4EFF3BD5}"/>
              </a:ext>
            </a:extLst>
          </p:cNvPr>
          <p:cNvSpPr>
            <a:spLocks noGrp="1"/>
          </p:cNvSpPr>
          <p:nvPr>
            <p:ph idx="1"/>
          </p:nvPr>
        </p:nvSpPr>
        <p:spPr>
          <a:xfrm>
            <a:off x="609600" y="1251284"/>
            <a:ext cx="10744200" cy="5407211"/>
          </a:xfrm>
        </p:spPr>
        <p:txBody>
          <a:bodyPr>
            <a:normAutofit/>
          </a:bodyPr>
          <a:lstStyle/>
          <a:p>
            <a:r>
              <a:rPr lang="en-US" dirty="0"/>
              <a:t>Symptoms caused by mediator release from mast cells</a:t>
            </a:r>
          </a:p>
          <a:p>
            <a:r>
              <a:rPr lang="en-US" dirty="0"/>
              <a:t>Symptoms occur in the following organ systems:</a:t>
            </a:r>
          </a:p>
          <a:p>
            <a:pPr lvl="1"/>
            <a:r>
              <a:rPr lang="en-US" dirty="0"/>
              <a:t>Cutaneous</a:t>
            </a:r>
          </a:p>
          <a:p>
            <a:pPr lvl="1"/>
            <a:r>
              <a:rPr lang="en-US" dirty="0"/>
              <a:t>Gastrointestinal</a:t>
            </a:r>
          </a:p>
          <a:p>
            <a:pPr lvl="1"/>
            <a:r>
              <a:rPr lang="en-US" dirty="0"/>
              <a:t>Respiratory</a:t>
            </a:r>
          </a:p>
          <a:p>
            <a:pPr lvl="1"/>
            <a:r>
              <a:rPr lang="en-US" dirty="0"/>
              <a:t>Skeletal</a:t>
            </a:r>
          </a:p>
          <a:p>
            <a:pPr lvl="1"/>
            <a:r>
              <a:rPr lang="en-US" dirty="0"/>
              <a:t>Neuropsychiatric</a:t>
            </a:r>
          </a:p>
          <a:p>
            <a:pPr lvl="1"/>
            <a:r>
              <a:rPr lang="en-US" dirty="0"/>
              <a:t>Anaphylaxis</a:t>
            </a:r>
          </a:p>
          <a:p>
            <a:r>
              <a:rPr lang="en-US" dirty="0"/>
              <a:t>Symptoms affect quality of life and activities of daily living</a:t>
            </a:r>
          </a:p>
          <a:p>
            <a:r>
              <a:rPr lang="en-US" dirty="0"/>
              <a:t>Patients typically have two or more organ systems affected</a:t>
            </a:r>
          </a:p>
          <a:p>
            <a:r>
              <a:rPr lang="en-US" dirty="0"/>
              <a:t>If there is clinical suspicion of a mast cell disorder:</a:t>
            </a:r>
          </a:p>
          <a:p>
            <a:pPr lvl="1"/>
            <a:r>
              <a:rPr lang="en-US" dirty="0"/>
              <a:t>Obtain serum tryptase level, urine mediators, and KIT mutation</a:t>
            </a:r>
          </a:p>
        </p:txBody>
      </p:sp>
    </p:spTree>
    <p:extLst>
      <p:ext uri="{BB962C8B-B14F-4D97-AF65-F5344CB8AC3E}">
        <p14:creationId xmlns:p14="http://schemas.microsoft.com/office/powerpoint/2010/main" val="99180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30BB1D-3842-4388-A6D5-983772F736C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b="727"/>
          <a:stretch/>
        </p:blipFill>
        <p:spPr>
          <a:xfrm>
            <a:off x="2362862" y="1324122"/>
            <a:ext cx="7466275" cy="4775567"/>
          </a:xfrm>
          <a:prstGeom prst="rect">
            <a:avLst/>
          </a:prstGeom>
        </p:spPr>
      </p:pic>
      <p:sp>
        <p:nvSpPr>
          <p:cNvPr id="5" name="Title 4">
            <a:extLst>
              <a:ext uri="{FF2B5EF4-FFF2-40B4-BE49-F238E27FC236}">
                <a16:creationId xmlns:a16="http://schemas.microsoft.com/office/drawing/2014/main" id="{72B56CE3-9197-37B3-5834-193E8EDA56ED}"/>
              </a:ext>
            </a:extLst>
          </p:cNvPr>
          <p:cNvSpPr>
            <a:spLocks noGrp="1"/>
          </p:cNvSpPr>
          <p:nvPr>
            <p:ph type="title"/>
          </p:nvPr>
        </p:nvSpPr>
        <p:spPr/>
        <p:txBody>
          <a:bodyPr>
            <a:normAutofit/>
          </a:bodyPr>
          <a:lstStyle/>
          <a:p>
            <a:r>
              <a:rPr lang="en-US" sz="2800" dirty="0"/>
              <a:t>Clinically Relevant Mediators Released from Mast Cells and Putative Effects</a:t>
            </a:r>
          </a:p>
        </p:txBody>
      </p:sp>
      <p:sp>
        <p:nvSpPr>
          <p:cNvPr id="6" name="Footer Placeholder 5">
            <a:extLst>
              <a:ext uri="{FF2B5EF4-FFF2-40B4-BE49-F238E27FC236}">
                <a16:creationId xmlns:a16="http://schemas.microsoft.com/office/drawing/2014/main" id="{53876E8C-E0DA-8845-5985-D9864CE4AE37}"/>
              </a:ext>
            </a:extLst>
          </p:cNvPr>
          <p:cNvSpPr>
            <a:spLocks noGrp="1"/>
          </p:cNvSpPr>
          <p:nvPr>
            <p:ph type="ftr" sz="quarter" idx="3"/>
          </p:nvPr>
        </p:nvSpPr>
        <p:spPr/>
        <p:txBody>
          <a:bodyPr/>
          <a:lstStyle/>
          <a:p>
            <a:r>
              <a:rPr lang="en-US" dirty="0" err="1"/>
              <a:t>Theoharides</a:t>
            </a:r>
            <a:r>
              <a:rPr lang="en-US" dirty="0"/>
              <a:t> TC, et al. </a:t>
            </a:r>
            <a:r>
              <a:rPr lang="en-US" i="1" dirty="0"/>
              <a:t>N </a:t>
            </a:r>
            <a:r>
              <a:rPr lang="en-US" i="1" dirty="0" err="1"/>
              <a:t>Engl</a:t>
            </a:r>
            <a:r>
              <a:rPr lang="en-US" i="1" dirty="0"/>
              <a:t> J Med. </a:t>
            </a:r>
            <a:r>
              <a:rPr lang="en-US" dirty="0"/>
              <a:t>2015;373(2):163-172. doi:10.1056/NEJMra1409760 </a:t>
            </a:r>
          </a:p>
        </p:txBody>
      </p:sp>
    </p:spTree>
    <p:extLst>
      <p:ext uri="{BB962C8B-B14F-4D97-AF65-F5344CB8AC3E}">
        <p14:creationId xmlns:p14="http://schemas.microsoft.com/office/powerpoint/2010/main" val="253783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BC6994-A6AA-C546-D72D-14EE0E826CFB}"/>
              </a:ext>
            </a:extLst>
          </p:cNvPr>
          <p:cNvSpPr>
            <a:spLocks noGrp="1"/>
          </p:cNvSpPr>
          <p:nvPr>
            <p:ph type="title"/>
          </p:nvPr>
        </p:nvSpPr>
        <p:spPr>
          <a:xfrm>
            <a:off x="609599" y="199505"/>
            <a:ext cx="11107479" cy="1185577"/>
          </a:xfrm>
        </p:spPr>
        <p:txBody>
          <a:bodyPr/>
          <a:lstStyle/>
          <a:p>
            <a:r>
              <a:rPr lang="en-US" dirty="0"/>
              <a:t>Mediator-Related Signs and Symptoms in </a:t>
            </a:r>
            <a:r>
              <a:rPr lang="en-US" dirty="0" err="1"/>
              <a:t>Mastocytosis</a:t>
            </a:r>
            <a:endParaRPr lang="en-US" dirty="0"/>
          </a:p>
        </p:txBody>
      </p:sp>
      <p:sp>
        <p:nvSpPr>
          <p:cNvPr id="6" name="Content Placeholder 5">
            <a:extLst>
              <a:ext uri="{FF2B5EF4-FFF2-40B4-BE49-F238E27FC236}">
                <a16:creationId xmlns:a16="http://schemas.microsoft.com/office/drawing/2014/main" id="{C9A7C3E4-AD66-69F8-F52A-41AC3B8294C1}"/>
              </a:ext>
            </a:extLst>
          </p:cNvPr>
          <p:cNvSpPr>
            <a:spLocks noGrp="1"/>
          </p:cNvSpPr>
          <p:nvPr>
            <p:ph idx="1"/>
          </p:nvPr>
        </p:nvSpPr>
        <p:spPr/>
        <p:txBody>
          <a:bodyPr/>
          <a:lstStyle/>
          <a:p>
            <a:r>
              <a:rPr lang="en-US" dirty="0"/>
              <a:t>Constitutional: Fatigue, fever, sweats, anorexia</a:t>
            </a:r>
          </a:p>
          <a:p>
            <a:r>
              <a:rPr lang="en-US" dirty="0"/>
              <a:t>Cutaneous: Flushing, pruritus, urticaria (80-100%)</a:t>
            </a:r>
          </a:p>
          <a:p>
            <a:r>
              <a:rPr lang="en-US" dirty="0"/>
              <a:t>Gastrointestinal: Abdominal pain, dyspepsia, gastroesophageal reflux, diarrhea, malabsorption (70%)</a:t>
            </a:r>
          </a:p>
          <a:p>
            <a:r>
              <a:rPr lang="en-US" dirty="0"/>
              <a:t>Skeletal: Bone pain, osteolytic, osteoclastic lesions, fractures (50%)</a:t>
            </a:r>
          </a:p>
          <a:p>
            <a:r>
              <a:rPr lang="en-US" dirty="0"/>
              <a:t>Neuropsychiatric: Headache, mixed organic brain syndrome (depression, sleepiness, anxiety, irritability) (40%)</a:t>
            </a:r>
          </a:p>
          <a:p>
            <a:r>
              <a:rPr lang="en-US" dirty="0"/>
              <a:t>Pulmonary and </a:t>
            </a:r>
            <a:r>
              <a:rPr lang="en-US" dirty="0" err="1"/>
              <a:t>ENT</a:t>
            </a:r>
            <a:r>
              <a:rPr lang="en-US" dirty="0"/>
              <a:t>: Rhinitis acute or perennial, vasomotor, lacrimation, wheezing </a:t>
            </a:r>
          </a:p>
          <a:p>
            <a:r>
              <a:rPr lang="en-US" dirty="0"/>
              <a:t>Atopy: Asthma, rhinitis, conjunctivitis (20%)</a:t>
            </a:r>
          </a:p>
          <a:p>
            <a:endParaRPr lang="en-US" dirty="0"/>
          </a:p>
        </p:txBody>
      </p:sp>
      <p:sp>
        <p:nvSpPr>
          <p:cNvPr id="9" name="Footer Placeholder 8">
            <a:extLst>
              <a:ext uri="{FF2B5EF4-FFF2-40B4-BE49-F238E27FC236}">
                <a16:creationId xmlns:a16="http://schemas.microsoft.com/office/drawing/2014/main" id="{A00D80A1-C337-85D9-ADA5-F1DD530E7C78}"/>
              </a:ext>
            </a:extLst>
          </p:cNvPr>
          <p:cNvSpPr>
            <a:spLocks noGrp="1"/>
          </p:cNvSpPr>
          <p:nvPr>
            <p:ph type="ftr" sz="quarter" idx="3"/>
          </p:nvPr>
        </p:nvSpPr>
        <p:spPr/>
        <p:txBody>
          <a:bodyPr/>
          <a:lstStyle/>
          <a:p>
            <a:r>
              <a:rPr lang="de-DE" dirty="0"/>
              <a:t>Castells M, et al. </a:t>
            </a:r>
            <a:r>
              <a:rPr lang="de-DE" i="1" dirty="0"/>
              <a:t>Int Arch Allergy Immunol. </a:t>
            </a:r>
            <a:r>
              <a:rPr lang="de-DE" dirty="0"/>
              <a:t>2002;127(2):147-152. doi:10.1159/000048188</a:t>
            </a:r>
          </a:p>
        </p:txBody>
      </p:sp>
    </p:spTree>
    <p:extLst>
      <p:ext uri="{BB962C8B-B14F-4D97-AF65-F5344CB8AC3E}">
        <p14:creationId xmlns:p14="http://schemas.microsoft.com/office/powerpoint/2010/main" val="46949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p:txBody>
          <a:bodyPr>
            <a:normAutofit/>
          </a:bodyPr>
          <a:lstStyle/>
          <a:p>
            <a:r>
              <a:rPr lang="en-US" dirty="0"/>
              <a:t>Mast Cells Mediators and Related Symptoms</a:t>
            </a:r>
          </a:p>
        </p:txBody>
      </p:sp>
      <p:pic>
        <p:nvPicPr>
          <p:cNvPr id="150" name="Escribano pic 1.jpg" descr="Escribano pic 1.jpg"/>
          <p:cNvPicPr/>
          <p:nvPr/>
        </p:nvPicPr>
        <p:blipFill>
          <a:blip r:embed="rId2" cstate="print"/>
          <a:stretch>
            <a:fillRect/>
          </a:stretch>
        </p:blipFill>
        <p:spPr>
          <a:xfrm>
            <a:off x="750197" y="1275907"/>
            <a:ext cx="3611106" cy="5172320"/>
          </a:xfrm>
          <a:prstGeom prst="rect">
            <a:avLst/>
          </a:prstGeom>
          <a:ln w="12700">
            <a:miter lim="400000"/>
          </a:ln>
        </p:spPr>
      </p:pic>
      <p:pic>
        <p:nvPicPr>
          <p:cNvPr id="5" name="Picture 2" descr="Diagram&#10;&#10;Description automatically generated with medium confidence">
            <a:extLst>
              <a:ext uri="{FF2B5EF4-FFF2-40B4-BE49-F238E27FC236}">
                <a16:creationId xmlns:a16="http://schemas.microsoft.com/office/drawing/2014/main" id="{EBFFD572-934A-41D5-B1E3-7EBB89B0D0A1}"/>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tretch/>
        </p:blipFill>
        <p:spPr bwMode="auto">
          <a:xfrm>
            <a:off x="4957939" y="1307806"/>
            <a:ext cx="6268269" cy="4133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ooter Placeholder 2">
            <a:extLst>
              <a:ext uri="{FF2B5EF4-FFF2-40B4-BE49-F238E27FC236}">
                <a16:creationId xmlns:a16="http://schemas.microsoft.com/office/drawing/2014/main" id="{6DCD7D5A-AD56-02E8-E180-C6774C9703F4}"/>
              </a:ext>
            </a:extLst>
          </p:cNvPr>
          <p:cNvSpPr>
            <a:spLocks noGrp="1"/>
          </p:cNvSpPr>
          <p:nvPr>
            <p:ph type="ftr" sz="quarter" idx="3"/>
          </p:nvPr>
        </p:nvSpPr>
        <p:spPr/>
        <p:txBody>
          <a:bodyPr/>
          <a:lstStyle/>
          <a:p>
            <a:r>
              <a:rPr lang="en-US" sz="1200" dirty="0" err="1"/>
              <a:t>Escribano</a:t>
            </a:r>
            <a:r>
              <a:rPr lang="en-US" sz="1200" dirty="0"/>
              <a:t> L, et al. </a:t>
            </a:r>
            <a:r>
              <a:rPr lang="en-US" sz="1200" i="1" dirty="0"/>
              <a:t>Ann </a:t>
            </a:r>
            <a:r>
              <a:rPr lang="en-US" sz="1200" i="1" dirty="0" err="1"/>
              <a:t>Hematol</a:t>
            </a:r>
            <a:r>
              <a:rPr lang="en-US" sz="1200" dirty="0"/>
              <a:t>. 2002;81(12):677-690. doi:10.1007/s00277-002-0575-z</a:t>
            </a:r>
          </a:p>
        </p:txBody>
      </p:sp>
    </p:spTree>
    <p:extLst>
      <p:ext uri="{BB962C8B-B14F-4D97-AF65-F5344CB8AC3E}">
        <p14:creationId xmlns:p14="http://schemas.microsoft.com/office/powerpoint/2010/main" val="2803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Cutaneous Symptoms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432" y="1243723"/>
            <a:ext cx="6684402" cy="4901895"/>
          </a:xfrm>
          <a:prstGeom prst="rect">
            <a:avLst/>
          </a:prstGeom>
        </p:spPr>
      </p:pic>
      <p:sp>
        <p:nvSpPr>
          <p:cNvPr id="6" name="TextBox 5">
            <a:extLst>
              <a:ext uri="{FF2B5EF4-FFF2-40B4-BE49-F238E27FC236}">
                <a16:creationId xmlns:a16="http://schemas.microsoft.com/office/drawing/2014/main" id="{DDF2F071-8B46-42C9-FFBD-335D3A55BF9C}"/>
              </a:ext>
            </a:extLst>
          </p:cNvPr>
          <p:cNvSpPr txBox="1"/>
          <p:nvPr/>
        </p:nvSpPr>
        <p:spPr>
          <a:xfrm>
            <a:off x="630866" y="1171155"/>
            <a:ext cx="1191352" cy="369332"/>
          </a:xfrm>
          <a:prstGeom prst="rect">
            <a:avLst/>
          </a:prstGeom>
          <a:noFill/>
        </p:spPr>
        <p:txBody>
          <a:bodyPr wrap="none" rtlCol="0">
            <a:spAutoFit/>
          </a:bodyPr>
          <a:lstStyle/>
          <a:p>
            <a:r>
              <a:rPr lang="en-US" dirty="0"/>
              <a:t>N=97/100</a:t>
            </a:r>
          </a:p>
        </p:txBody>
      </p:sp>
      <p:sp>
        <p:nvSpPr>
          <p:cNvPr id="7" name="TextBox 6">
            <a:extLst>
              <a:ext uri="{FF2B5EF4-FFF2-40B4-BE49-F238E27FC236}">
                <a16:creationId xmlns:a16="http://schemas.microsoft.com/office/drawing/2014/main" id="{5B7B87D7-0A60-F91E-06FB-6317C6F1490C}"/>
              </a:ext>
            </a:extLst>
          </p:cNvPr>
          <p:cNvSpPr txBox="1"/>
          <p:nvPr/>
        </p:nvSpPr>
        <p:spPr>
          <a:xfrm>
            <a:off x="2530603" y="1560864"/>
            <a:ext cx="1439818" cy="307777"/>
          </a:xfrm>
          <a:prstGeom prst="rect">
            <a:avLst/>
          </a:prstGeom>
          <a:solidFill>
            <a:schemeClr val="bg1"/>
          </a:solidFill>
        </p:spPr>
        <p:txBody>
          <a:bodyPr wrap="none" rtlCol="0">
            <a:spAutoFit/>
          </a:bodyPr>
          <a:lstStyle/>
          <a:p>
            <a:pPr algn="r"/>
            <a:r>
              <a:rPr lang="en-US" sz="1400" b="1" dirty="0"/>
              <a:t>Urticaria/Hives</a:t>
            </a:r>
          </a:p>
        </p:txBody>
      </p:sp>
      <p:sp>
        <p:nvSpPr>
          <p:cNvPr id="9" name="TextBox 8">
            <a:extLst>
              <a:ext uri="{FF2B5EF4-FFF2-40B4-BE49-F238E27FC236}">
                <a16:creationId xmlns:a16="http://schemas.microsoft.com/office/drawing/2014/main" id="{E618844D-94E0-3522-0E8A-4532D065502B}"/>
              </a:ext>
            </a:extLst>
          </p:cNvPr>
          <p:cNvSpPr txBox="1"/>
          <p:nvPr/>
        </p:nvSpPr>
        <p:spPr>
          <a:xfrm>
            <a:off x="2455256" y="2275411"/>
            <a:ext cx="1507144" cy="307777"/>
          </a:xfrm>
          <a:prstGeom prst="rect">
            <a:avLst/>
          </a:prstGeom>
          <a:solidFill>
            <a:schemeClr val="bg1"/>
          </a:solidFill>
        </p:spPr>
        <p:txBody>
          <a:bodyPr wrap="none" rtlCol="0">
            <a:spAutoFit/>
          </a:bodyPr>
          <a:lstStyle/>
          <a:p>
            <a:pPr algn="r"/>
            <a:r>
              <a:rPr lang="en-US" sz="1400" b="1" dirty="0"/>
              <a:t>Pruritus/Itching</a:t>
            </a:r>
          </a:p>
        </p:txBody>
      </p:sp>
      <p:sp>
        <p:nvSpPr>
          <p:cNvPr id="10" name="TextBox 9">
            <a:extLst>
              <a:ext uri="{FF2B5EF4-FFF2-40B4-BE49-F238E27FC236}">
                <a16:creationId xmlns:a16="http://schemas.microsoft.com/office/drawing/2014/main" id="{C025D8A9-2A2C-B67D-47DF-51506851FACB}"/>
              </a:ext>
            </a:extLst>
          </p:cNvPr>
          <p:cNvSpPr txBox="1"/>
          <p:nvPr/>
        </p:nvSpPr>
        <p:spPr>
          <a:xfrm>
            <a:off x="3115950" y="3033674"/>
            <a:ext cx="846450" cy="307777"/>
          </a:xfrm>
          <a:prstGeom prst="rect">
            <a:avLst/>
          </a:prstGeom>
          <a:solidFill>
            <a:schemeClr val="bg1"/>
          </a:solidFill>
        </p:spPr>
        <p:txBody>
          <a:bodyPr wrap="none" rtlCol="0">
            <a:spAutoFit/>
          </a:bodyPr>
          <a:lstStyle/>
          <a:p>
            <a:pPr algn="r"/>
            <a:r>
              <a:rPr lang="en-US" sz="1400" b="1" dirty="0"/>
              <a:t>Warmth</a:t>
            </a:r>
          </a:p>
        </p:txBody>
      </p:sp>
      <p:sp>
        <p:nvSpPr>
          <p:cNvPr id="11" name="TextBox 10">
            <a:extLst>
              <a:ext uri="{FF2B5EF4-FFF2-40B4-BE49-F238E27FC236}">
                <a16:creationId xmlns:a16="http://schemas.microsoft.com/office/drawing/2014/main" id="{D9016168-AC7F-DF79-AE45-28E26767877D}"/>
              </a:ext>
            </a:extLst>
          </p:cNvPr>
          <p:cNvSpPr txBox="1"/>
          <p:nvPr/>
        </p:nvSpPr>
        <p:spPr>
          <a:xfrm>
            <a:off x="3348136" y="3747884"/>
            <a:ext cx="622286" cy="307777"/>
          </a:xfrm>
          <a:prstGeom prst="rect">
            <a:avLst/>
          </a:prstGeom>
          <a:solidFill>
            <a:schemeClr val="bg1"/>
          </a:solidFill>
        </p:spPr>
        <p:txBody>
          <a:bodyPr wrap="none" rtlCol="0">
            <a:spAutoFit/>
          </a:bodyPr>
          <a:lstStyle/>
          <a:p>
            <a:pPr algn="r"/>
            <a:r>
              <a:rPr lang="en-US" sz="1400" b="1" dirty="0"/>
              <a:t>Rash</a:t>
            </a:r>
          </a:p>
        </p:txBody>
      </p:sp>
      <p:sp>
        <p:nvSpPr>
          <p:cNvPr id="12" name="TextBox 11">
            <a:extLst>
              <a:ext uri="{FF2B5EF4-FFF2-40B4-BE49-F238E27FC236}">
                <a16:creationId xmlns:a16="http://schemas.microsoft.com/office/drawing/2014/main" id="{9C10E610-701C-77DC-82CD-AF21C2791A94}"/>
              </a:ext>
            </a:extLst>
          </p:cNvPr>
          <p:cNvSpPr txBox="1"/>
          <p:nvPr/>
        </p:nvSpPr>
        <p:spPr>
          <a:xfrm>
            <a:off x="3033941" y="4484881"/>
            <a:ext cx="928459" cy="307777"/>
          </a:xfrm>
          <a:prstGeom prst="rect">
            <a:avLst/>
          </a:prstGeom>
          <a:solidFill>
            <a:schemeClr val="bg1"/>
          </a:solidFill>
        </p:spPr>
        <p:txBody>
          <a:bodyPr wrap="none" rtlCol="0">
            <a:spAutoFit/>
          </a:bodyPr>
          <a:lstStyle/>
          <a:p>
            <a:pPr algn="r"/>
            <a:r>
              <a:rPr lang="en-US" sz="1400" b="1" dirty="0"/>
              <a:t>Flushing</a:t>
            </a:r>
          </a:p>
        </p:txBody>
      </p:sp>
      <p:sp>
        <p:nvSpPr>
          <p:cNvPr id="13" name="TextBox 12">
            <a:extLst>
              <a:ext uri="{FF2B5EF4-FFF2-40B4-BE49-F238E27FC236}">
                <a16:creationId xmlns:a16="http://schemas.microsoft.com/office/drawing/2014/main" id="{0A56AB71-79BC-FA38-E4D2-2A5DD1F1BE38}"/>
              </a:ext>
            </a:extLst>
          </p:cNvPr>
          <p:cNvSpPr txBox="1"/>
          <p:nvPr/>
        </p:nvSpPr>
        <p:spPr>
          <a:xfrm>
            <a:off x="2249776" y="5209724"/>
            <a:ext cx="1718740" cy="307777"/>
          </a:xfrm>
          <a:prstGeom prst="rect">
            <a:avLst/>
          </a:prstGeom>
          <a:solidFill>
            <a:schemeClr val="bg1"/>
          </a:solidFill>
        </p:spPr>
        <p:txBody>
          <a:bodyPr wrap="none" rtlCol="0">
            <a:spAutoFit/>
          </a:bodyPr>
          <a:lstStyle/>
          <a:p>
            <a:pPr algn="r"/>
            <a:r>
              <a:rPr lang="en-US" sz="1400" b="1" dirty="0" err="1"/>
              <a:t>Dermatographism</a:t>
            </a:r>
            <a:endParaRPr lang="en-US" sz="1400" b="1" dirty="0"/>
          </a:p>
        </p:txBody>
      </p:sp>
      <p:sp>
        <p:nvSpPr>
          <p:cNvPr id="14" name="Footer Placeholder 13">
            <a:extLst>
              <a:ext uri="{FF2B5EF4-FFF2-40B4-BE49-F238E27FC236}">
                <a16:creationId xmlns:a16="http://schemas.microsoft.com/office/drawing/2014/main" id="{F2A25CB1-DBA0-97F6-16EE-37E1803D87C6}"/>
              </a:ext>
            </a:extLst>
          </p:cNvPr>
          <p:cNvSpPr>
            <a:spLocks noGrp="1"/>
          </p:cNvSpPr>
          <p:nvPr>
            <p:ph type="ftr" sz="quarter" idx="3"/>
          </p:nvPr>
        </p:nvSpPr>
        <p:spPr/>
        <p:txBody>
          <a:bodyPr/>
          <a:lstStyle/>
          <a:p>
            <a:r>
              <a:rPr lang="en-US" dirty="0"/>
              <a:t>Castells M, et al. Data on file. 2018.</a:t>
            </a:r>
          </a:p>
        </p:txBody>
      </p:sp>
    </p:spTree>
    <p:extLst>
      <p:ext uri="{BB962C8B-B14F-4D97-AF65-F5344CB8AC3E}">
        <p14:creationId xmlns:p14="http://schemas.microsoft.com/office/powerpoint/2010/main" val="138984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418" y="1233377"/>
            <a:ext cx="7823322" cy="4954771"/>
          </a:xfrm>
          <a:prstGeom prst="rect">
            <a:avLst/>
          </a:prstGeom>
        </p:spPr>
      </p:pic>
      <p:sp>
        <p:nvSpPr>
          <p:cNvPr id="2" name="Title 1"/>
          <p:cNvSpPr>
            <a:spLocks noGrp="1"/>
          </p:cNvSpPr>
          <p:nvPr>
            <p:ph type="title"/>
          </p:nvPr>
        </p:nvSpPr>
        <p:spPr/>
        <p:txBody>
          <a:bodyPr/>
          <a:lstStyle/>
          <a:p>
            <a:r>
              <a:rPr lang="en-US"/>
              <a:t>Gastrointestinal Symptoms </a:t>
            </a:r>
          </a:p>
        </p:txBody>
      </p:sp>
      <p:sp>
        <p:nvSpPr>
          <p:cNvPr id="16" name="Rectangle 15">
            <a:extLst>
              <a:ext uri="{FF2B5EF4-FFF2-40B4-BE49-F238E27FC236}">
                <a16:creationId xmlns:a16="http://schemas.microsoft.com/office/drawing/2014/main" id="{EBD5888F-782A-87FC-CE2F-82DB954D752D}"/>
              </a:ext>
            </a:extLst>
          </p:cNvPr>
          <p:cNvSpPr/>
          <p:nvPr/>
        </p:nvSpPr>
        <p:spPr>
          <a:xfrm>
            <a:off x="3885243" y="1023517"/>
            <a:ext cx="134679" cy="4678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994893-FA79-D118-D672-8278DF2819B1}"/>
              </a:ext>
            </a:extLst>
          </p:cNvPr>
          <p:cNvSpPr txBox="1"/>
          <p:nvPr/>
        </p:nvSpPr>
        <p:spPr>
          <a:xfrm>
            <a:off x="2444041" y="1635295"/>
            <a:ext cx="1526380" cy="307777"/>
          </a:xfrm>
          <a:prstGeom prst="rect">
            <a:avLst/>
          </a:prstGeom>
          <a:solidFill>
            <a:schemeClr val="bg1"/>
          </a:solidFill>
        </p:spPr>
        <p:txBody>
          <a:bodyPr wrap="none" rtlCol="0">
            <a:spAutoFit/>
          </a:bodyPr>
          <a:lstStyle/>
          <a:p>
            <a:pPr algn="r"/>
            <a:r>
              <a:rPr lang="en-US" sz="1400" b="1" dirty="0"/>
              <a:t>Abdominal pain</a:t>
            </a:r>
          </a:p>
        </p:txBody>
      </p:sp>
      <p:sp>
        <p:nvSpPr>
          <p:cNvPr id="8" name="TextBox 7">
            <a:extLst>
              <a:ext uri="{FF2B5EF4-FFF2-40B4-BE49-F238E27FC236}">
                <a16:creationId xmlns:a16="http://schemas.microsoft.com/office/drawing/2014/main" id="{AF7727D3-EBDC-B21A-2BB7-C6B532AFD6D3}"/>
              </a:ext>
            </a:extLst>
          </p:cNvPr>
          <p:cNvSpPr txBox="1"/>
          <p:nvPr/>
        </p:nvSpPr>
        <p:spPr>
          <a:xfrm>
            <a:off x="3049970" y="2509332"/>
            <a:ext cx="912430" cy="307777"/>
          </a:xfrm>
          <a:prstGeom prst="rect">
            <a:avLst/>
          </a:prstGeom>
          <a:solidFill>
            <a:schemeClr val="bg1"/>
          </a:solidFill>
        </p:spPr>
        <p:txBody>
          <a:bodyPr wrap="none" rtlCol="0">
            <a:spAutoFit/>
          </a:bodyPr>
          <a:lstStyle/>
          <a:p>
            <a:pPr algn="r"/>
            <a:r>
              <a:rPr lang="en-US" sz="1400" b="1" dirty="0"/>
              <a:t>Diarrhea</a:t>
            </a:r>
          </a:p>
        </p:txBody>
      </p:sp>
      <p:sp>
        <p:nvSpPr>
          <p:cNvPr id="9" name="TextBox 8">
            <a:extLst>
              <a:ext uri="{FF2B5EF4-FFF2-40B4-BE49-F238E27FC236}">
                <a16:creationId xmlns:a16="http://schemas.microsoft.com/office/drawing/2014/main" id="{ECAEE7F9-92F9-C53D-57E2-E16F185B8894}"/>
              </a:ext>
            </a:extLst>
          </p:cNvPr>
          <p:cNvSpPr txBox="1"/>
          <p:nvPr/>
        </p:nvSpPr>
        <p:spPr>
          <a:xfrm>
            <a:off x="3142195" y="3364483"/>
            <a:ext cx="821059" cy="307777"/>
          </a:xfrm>
          <a:prstGeom prst="rect">
            <a:avLst/>
          </a:prstGeom>
          <a:solidFill>
            <a:schemeClr val="bg1"/>
          </a:solidFill>
        </p:spPr>
        <p:txBody>
          <a:bodyPr wrap="none" rtlCol="0">
            <a:spAutoFit/>
          </a:bodyPr>
          <a:lstStyle/>
          <a:p>
            <a:pPr algn="r"/>
            <a:r>
              <a:rPr lang="en-US" sz="1400" b="1" dirty="0"/>
              <a:t>Nausea</a:t>
            </a:r>
          </a:p>
        </p:txBody>
      </p:sp>
      <p:sp>
        <p:nvSpPr>
          <p:cNvPr id="10" name="TextBox 9">
            <a:extLst>
              <a:ext uri="{FF2B5EF4-FFF2-40B4-BE49-F238E27FC236}">
                <a16:creationId xmlns:a16="http://schemas.microsoft.com/office/drawing/2014/main" id="{905DC35B-B85F-C1C0-6EE6-46D9A5CBE30C}"/>
              </a:ext>
            </a:extLst>
          </p:cNvPr>
          <p:cNvSpPr txBox="1"/>
          <p:nvPr/>
        </p:nvSpPr>
        <p:spPr>
          <a:xfrm>
            <a:off x="3026813" y="4231123"/>
            <a:ext cx="937564" cy="307777"/>
          </a:xfrm>
          <a:prstGeom prst="rect">
            <a:avLst/>
          </a:prstGeom>
          <a:solidFill>
            <a:schemeClr val="bg1"/>
          </a:solidFill>
        </p:spPr>
        <p:txBody>
          <a:bodyPr wrap="none" rtlCol="0">
            <a:spAutoFit/>
          </a:bodyPr>
          <a:lstStyle/>
          <a:p>
            <a:pPr algn="r"/>
            <a:r>
              <a:rPr lang="en-US" sz="1400" b="1" dirty="0"/>
              <a:t>Vomiting</a:t>
            </a:r>
          </a:p>
        </p:txBody>
      </p:sp>
      <p:sp>
        <p:nvSpPr>
          <p:cNvPr id="12" name="TextBox 11">
            <a:extLst>
              <a:ext uri="{FF2B5EF4-FFF2-40B4-BE49-F238E27FC236}">
                <a16:creationId xmlns:a16="http://schemas.microsoft.com/office/drawing/2014/main" id="{834CF40E-6EC0-857A-7DEB-39913FB46A8D}"/>
              </a:ext>
            </a:extLst>
          </p:cNvPr>
          <p:cNvSpPr txBox="1"/>
          <p:nvPr/>
        </p:nvSpPr>
        <p:spPr>
          <a:xfrm>
            <a:off x="3234467" y="5082206"/>
            <a:ext cx="731290" cy="307777"/>
          </a:xfrm>
          <a:prstGeom prst="rect">
            <a:avLst/>
          </a:prstGeom>
          <a:solidFill>
            <a:schemeClr val="bg1"/>
          </a:solidFill>
        </p:spPr>
        <p:txBody>
          <a:bodyPr wrap="none" rtlCol="0">
            <a:spAutoFit/>
          </a:bodyPr>
          <a:lstStyle/>
          <a:p>
            <a:pPr algn="r"/>
            <a:r>
              <a:rPr lang="en-US" sz="1400" b="1" dirty="0"/>
              <a:t>Reflux</a:t>
            </a:r>
          </a:p>
        </p:txBody>
      </p:sp>
      <p:sp>
        <p:nvSpPr>
          <p:cNvPr id="17" name="Footer Placeholder 13">
            <a:extLst>
              <a:ext uri="{FF2B5EF4-FFF2-40B4-BE49-F238E27FC236}">
                <a16:creationId xmlns:a16="http://schemas.microsoft.com/office/drawing/2014/main" id="{98F7933C-7432-9813-F535-FF50210A8E80}"/>
              </a:ext>
            </a:extLst>
          </p:cNvPr>
          <p:cNvSpPr>
            <a:spLocks noGrp="1"/>
          </p:cNvSpPr>
          <p:nvPr>
            <p:ph type="ftr" sz="quarter" idx="3"/>
          </p:nvPr>
        </p:nvSpPr>
        <p:spPr>
          <a:xfrm>
            <a:off x="609600" y="6356350"/>
            <a:ext cx="10744199" cy="442131"/>
          </a:xfrm>
        </p:spPr>
        <p:txBody>
          <a:bodyPr/>
          <a:lstStyle/>
          <a:p>
            <a:r>
              <a:rPr lang="en-US" dirty="0"/>
              <a:t>Castells M, et al. Data on file. 2018.</a:t>
            </a:r>
          </a:p>
        </p:txBody>
      </p:sp>
      <p:sp>
        <p:nvSpPr>
          <p:cNvPr id="18" name="TextBox 17">
            <a:extLst>
              <a:ext uri="{FF2B5EF4-FFF2-40B4-BE49-F238E27FC236}">
                <a16:creationId xmlns:a16="http://schemas.microsoft.com/office/drawing/2014/main" id="{4B8E724A-8C45-BB7A-1871-0802BB177E79}"/>
              </a:ext>
            </a:extLst>
          </p:cNvPr>
          <p:cNvSpPr txBox="1"/>
          <p:nvPr/>
        </p:nvSpPr>
        <p:spPr>
          <a:xfrm>
            <a:off x="630866" y="1171155"/>
            <a:ext cx="1191352" cy="369332"/>
          </a:xfrm>
          <a:prstGeom prst="rect">
            <a:avLst/>
          </a:prstGeom>
          <a:noFill/>
        </p:spPr>
        <p:txBody>
          <a:bodyPr wrap="none" rtlCol="0">
            <a:spAutoFit/>
          </a:bodyPr>
          <a:lstStyle/>
          <a:p>
            <a:r>
              <a:rPr lang="en-US" dirty="0"/>
              <a:t>N=97/100</a:t>
            </a:r>
          </a:p>
        </p:txBody>
      </p:sp>
    </p:spTree>
    <p:extLst>
      <p:ext uri="{BB962C8B-B14F-4D97-AF65-F5344CB8AC3E}">
        <p14:creationId xmlns:p14="http://schemas.microsoft.com/office/powerpoint/2010/main" val="117200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Respiratory Symptoms </a:t>
            </a:r>
          </a:p>
        </p:txBody>
      </p:sp>
      <p:sp>
        <p:nvSpPr>
          <p:cNvPr id="8" name="Footer Placeholder 13">
            <a:extLst>
              <a:ext uri="{FF2B5EF4-FFF2-40B4-BE49-F238E27FC236}">
                <a16:creationId xmlns:a16="http://schemas.microsoft.com/office/drawing/2014/main" id="{21965FCD-18E7-7E0D-F4CE-75B587ADD430}"/>
              </a:ext>
            </a:extLst>
          </p:cNvPr>
          <p:cNvSpPr>
            <a:spLocks noGrp="1"/>
          </p:cNvSpPr>
          <p:nvPr>
            <p:ph type="ftr" sz="quarter" idx="3"/>
          </p:nvPr>
        </p:nvSpPr>
        <p:spPr/>
        <p:txBody>
          <a:bodyPr/>
          <a:lstStyle/>
          <a:p>
            <a:r>
              <a:rPr lang="en-US" dirty="0"/>
              <a:t>Castells M, et al. Data on file. 2018.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909" y="1215351"/>
            <a:ext cx="8575065" cy="5068490"/>
          </a:xfrm>
          <a:prstGeom prst="rect">
            <a:avLst/>
          </a:prstGeom>
        </p:spPr>
      </p:pic>
      <p:sp>
        <p:nvSpPr>
          <p:cNvPr id="15" name="Rectangle 14">
            <a:extLst>
              <a:ext uri="{FF2B5EF4-FFF2-40B4-BE49-F238E27FC236}">
                <a16:creationId xmlns:a16="http://schemas.microsoft.com/office/drawing/2014/main" id="{955FE2D4-40D0-5B11-1BC1-D7F8844F3423}"/>
              </a:ext>
            </a:extLst>
          </p:cNvPr>
          <p:cNvSpPr/>
          <p:nvPr/>
        </p:nvSpPr>
        <p:spPr>
          <a:xfrm>
            <a:off x="3834811" y="1215351"/>
            <a:ext cx="170121" cy="4526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841C72A-D1EC-BDDD-F834-F983DB1775FC}"/>
              </a:ext>
            </a:extLst>
          </p:cNvPr>
          <p:cNvSpPr txBox="1"/>
          <p:nvPr/>
        </p:nvSpPr>
        <p:spPr>
          <a:xfrm>
            <a:off x="2065608" y="1749874"/>
            <a:ext cx="1895071" cy="307777"/>
          </a:xfrm>
          <a:prstGeom prst="rect">
            <a:avLst/>
          </a:prstGeom>
          <a:solidFill>
            <a:schemeClr val="bg1"/>
          </a:solidFill>
        </p:spPr>
        <p:txBody>
          <a:bodyPr wrap="none" rtlCol="0">
            <a:spAutoFit/>
          </a:bodyPr>
          <a:lstStyle/>
          <a:p>
            <a:pPr algn="r"/>
            <a:r>
              <a:rPr lang="en-US" sz="1400" b="1" dirty="0"/>
              <a:t>Shortness of Breath</a:t>
            </a:r>
          </a:p>
        </p:txBody>
      </p:sp>
      <p:sp>
        <p:nvSpPr>
          <p:cNvPr id="12" name="TextBox 11">
            <a:extLst>
              <a:ext uri="{FF2B5EF4-FFF2-40B4-BE49-F238E27FC236}">
                <a16:creationId xmlns:a16="http://schemas.microsoft.com/office/drawing/2014/main" id="{43E43ACB-831C-4C74-CCD5-777DD5B1DAEE}"/>
              </a:ext>
            </a:extLst>
          </p:cNvPr>
          <p:cNvSpPr txBox="1"/>
          <p:nvPr/>
        </p:nvSpPr>
        <p:spPr>
          <a:xfrm>
            <a:off x="2943896" y="2810025"/>
            <a:ext cx="1019831" cy="307777"/>
          </a:xfrm>
          <a:prstGeom prst="rect">
            <a:avLst/>
          </a:prstGeom>
          <a:solidFill>
            <a:schemeClr val="bg1"/>
          </a:solidFill>
        </p:spPr>
        <p:txBody>
          <a:bodyPr wrap="none" rtlCol="0">
            <a:spAutoFit/>
          </a:bodyPr>
          <a:lstStyle/>
          <a:p>
            <a:pPr algn="r"/>
            <a:r>
              <a:rPr lang="en-US" sz="1400" b="1" dirty="0"/>
              <a:t>Wheezing</a:t>
            </a:r>
          </a:p>
        </p:txBody>
      </p:sp>
      <p:sp>
        <p:nvSpPr>
          <p:cNvPr id="13" name="TextBox 12">
            <a:extLst>
              <a:ext uri="{FF2B5EF4-FFF2-40B4-BE49-F238E27FC236}">
                <a16:creationId xmlns:a16="http://schemas.microsoft.com/office/drawing/2014/main" id="{F592EEF5-7650-8F58-AF5D-0972B899E0C9}"/>
              </a:ext>
            </a:extLst>
          </p:cNvPr>
          <p:cNvSpPr txBox="1"/>
          <p:nvPr/>
        </p:nvSpPr>
        <p:spPr>
          <a:xfrm>
            <a:off x="3216650" y="3899223"/>
            <a:ext cx="750526" cy="307777"/>
          </a:xfrm>
          <a:prstGeom prst="rect">
            <a:avLst/>
          </a:prstGeom>
          <a:solidFill>
            <a:schemeClr val="bg1"/>
          </a:solidFill>
        </p:spPr>
        <p:txBody>
          <a:bodyPr wrap="none" rtlCol="0">
            <a:spAutoFit/>
          </a:bodyPr>
          <a:lstStyle/>
          <a:p>
            <a:pPr algn="r"/>
            <a:r>
              <a:rPr lang="en-US" sz="1400" b="1" dirty="0"/>
              <a:t>Cough</a:t>
            </a:r>
          </a:p>
        </p:txBody>
      </p:sp>
      <p:sp>
        <p:nvSpPr>
          <p:cNvPr id="14" name="TextBox 13">
            <a:extLst>
              <a:ext uri="{FF2B5EF4-FFF2-40B4-BE49-F238E27FC236}">
                <a16:creationId xmlns:a16="http://schemas.microsoft.com/office/drawing/2014/main" id="{BE0D7639-43F9-6799-697C-FDAC409F2A72}"/>
              </a:ext>
            </a:extLst>
          </p:cNvPr>
          <p:cNvSpPr txBox="1"/>
          <p:nvPr/>
        </p:nvSpPr>
        <p:spPr>
          <a:xfrm>
            <a:off x="2399151" y="4958909"/>
            <a:ext cx="1571200" cy="307777"/>
          </a:xfrm>
          <a:prstGeom prst="rect">
            <a:avLst/>
          </a:prstGeom>
          <a:solidFill>
            <a:schemeClr val="bg1"/>
          </a:solidFill>
        </p:spPr>
        <p:txBody>
          <a:bodyPr wrap="none" rtlCol="0">
            <a:spAutoFit/>
          </a:bodyPr>
          <a:lstStyle/>
          <a:p>
            <a:pPr algn="r"/>
            <a:r>
              <a:rPr lang="en-US" sz="1400" b="1" dirty="0"/>
              <a:t>Chest Tightness</a:t>
            </a:r>
          </a:p>
        </p:txBody>
      </p:sp>
      <p:sp>
        <p:nvSpPr>
          <p:cNvPr id="16" name="TextBox 15">
            <a:extLst>
              <a:ext uri="{FF2B5EF4-FFF2-40B4-BE49-F238E27FC236}">
                <a16:creationId xmlns:a16="http://schemas.microsoft.com/office/drawing/2014/main" id="{43A29A86-E4B9-A3B7-49CA-F8872AE42E66}"/>
              </a:ext>
            </a:extLst>
          </p:cNvPr>
          <p:cNvSpPr txBox="1"/>
          <p:nvPr/>
        </p:nvSpPr>
        <p:spPr>
          <a:xfrm>
            <a:off x="630866" y="1171155"/>
            <a:ext cx="1191352" cy="369332"/>
          </a:xfrm>
          <a:prstGeom prst="rect">
            <a:avLst/>
          </a:prstGeom>
          <a:noFill/>
        </p:spPr>
        <p:txBody>
          <a:bodyPr wrap="none" rtlCol="0">
            <a:spAutoFit/>
          </a:bodyPr>
          <a:lstStyle/>
          <a:p>
            <a:r>
              <a:rPr lang="en-US" dirty="0"/>
              <a:t>N=64/100</a:t>
            </a:r>
          </a:p>
        </p:txBody>
      </p:sp>
    </p:spTree>
    <p:extLst>
      <p:ext uri="{BB962C8B-B14F-4D97-AF65-F5344CB8AC3E}">
        <p14:creationId xmlns:p14="http://schemas.microsoft.com/office/powerpoint/2010/main" val="1422532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Skeletal Symptoms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590" y="1173123"/>
            <a:ext cx="7568712" cy="5195779"/>
          </a:xfrm>
          <a:prstGeom prst="rect">
            <a:avLst/>
          </a:prstGeom>
        </p:spPr>
      </p:pic>
      <p:sp>
        <p:nvSpPr>
          <p:cNvPr id="7" name="Footer Placeholder 13">
            <a:extLst>
              <a:ext uri="{FF2B5EF4-FFF2-40B4-BE49-F238E27FC236}">
                <a16:creationId xmlns:a16="http://schemas.microsoft.com/office/drawing/2014/main" id="{1B1F6783-CB0B-5778-C0BF-BB688620DDBC}"/>
              </a:ext>
            </a:extLst>
          </p:cNvPr>
          <p:cNvSpPr>
            <a:spLocks noGrp="1"/>
          </p:cNvSpPr>
          <p:nvPr>
            <p:ph type="ftr" sz="quarter" idx="3"/>
          </p:nvPr>
        </p:nvSpPr>
        <p:spPr>
          <a:xfrm>
            <a:off x="609600" y="6356350"/>
            <a:ext cx="10744199" cy="442131"/>
          </a:xfrm>
        </p:spPr>
        <p:txBody>
          <a:bodyPr/>
          <a:lstStyle/>
          <a:p>
            <a:r>
              <a:rPr lang="en-US" dirty="0"/>
              <a:t>Castells M, et al. Data on file. 2018.</a:t>
            </a:r>
          </a:p>
        </p:txBody>
      </p:sp>
      <p:sp>
        <p:nvSpPr>
          <p:cNvPr id="12" name="TextBox 11">
            <a:extLst>
              <a:ext uri="{FF2B5EF4-FFF2-40B4-BE49-F238E27FC236}">
                <a16:creationId xmlns:a16="http://schemas.microsoft.com/office/drawing/2014/main" id="{079C5E57-D05E-83A4-03DA-EAD3DD2151F7}"/>
              </a:ext>
            </a:extLst>
          </p:cNvPr>
          <p:cNvSpPr txBox="1"/>
          <p:nvPr/>
        </p:nvSpPr>
        <p:spPr>
          <a:xfrm>
            <a:off x="630866" y="1171155"/>
            <a:ext cx="1191352" cy="369332"/>
          </a:xfrm>
          <a:prstGeom prst="rect">
            <a:avLst/>
          </a:prstGeom>
          <a:noFill/>
        </p:spPr>
        <p:txBody>
          <a:bodyPr wrap="none" rtlCol="0">
            <a:spAutoFit/>
          </a:bodyPr>
          <a:lstStyle/>
          <a:p>
            <a:r>
              <a:rPr lang="en-US" dirty="0"/>
              <a:t>N=64/100</a:t>
            </a:r>
          </a:p>
        </p:txBody>
      </p:sp>
      <p:sp>
        <p:nvSpPr>
          <p:cNvPr id="13" name="Rectangle 12">
            <a:extLst>
              <a:ext uri="{FF2B5EF4-FFF2-40B4-BE49-F238E27FC236}">
                <a16:creationId xmlns:a16="http://schemas.microsoft.com/office/drawing/2014/main" id="{B2F3140C-1706-8534-1C59-9890639AD943}"/>
              </a:ext>
            </a:extLst>
          </p:cNvPr>
          <p:cNvSpPr/>
          <p:nvPr/>
        </p:nvSpPr>
        <p:spPr>
          <a:xfrm>
            <a:off x="3838353" y="1276997"/>
            <a:ext cx="180569" cy="4375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29785FD-2B79-6AA6-50BF-C2B0FCD705B1}"/>
              </a:ext>
            </a:extLst>
          </p:cNvPr>
          <p:cNvSpPr txBox="1"/>
          <p:nvPr/>
        </p:nvSpPr>
        <p:spPr>
          <a:xfrm>
            <a:off x="2427730" y="1906614"/>
            <a:ext cx="1535998" cy="307777"/>
          </a:xfrm>
          <a:prstGeom prst="rect">
            <a:avLst/>
          </a:prstGeom>
          <a:solidFill>
            <a:schemeClr val="bg1"/>
          </a:solidFill>
        </p:spPr>
        <p:txBody>
          <a:bodyPr wrap="none" rtlCol="0">
            <a:spAutoFit/>
          </a:bodyPr>
          <a:lstStyle/>
          <a:p>
            <a:pPr algn="r"/>
            <a:r>
              <a:rPr lang="en-US" sz="1400" b="1" dirty="0"/>
              <a:t>Bone/Joint Pain</a:t>
            </a:r>
          </a:p>
        </p:txBody>
      </p:sp>
      <p:sp>
        <p:nvSpPr>
          <p:cNvPr id="9" name="TextBox 8">
            <a:extLst>
              <a:ext uri="{FF2B5EF4-FFF2-40B4-BE49-F238E27FC236}">
                <a16:creationId xmlns:a16="http://schemas.microsoft.com/office/drawing/2014/main" id="{3C85A4A2-E1A1-2887-E0AB-039633FA0462}"/>
              </a:ext>
            </a:extLst>
          </p:cNvPr>
          <p:cNvSpPr txBox="1"/>
          <p:nvPr/>
        </p:nvSpPr>
        <p:spPr>
          <a:xfrm>
            <a:off x="3052901" y="3299128"/>
            <a:ext cx="910827" cy="307777"/>
          </a:xfrm>
          <a:prstGeom prst="rect">
            <a:avLst/>
          </a:prstGeom>
          <a:solidFill>
            <a:schemeClr val="bg1"/>
          </a:solidFill>
        </p:spPr>
        <p:txBody>
          <a:bodyPr wrap="none" rtlCol="0">
            <a:spAutoFit/>
          </a:bodyPr>
          <a:lstStyle/>
          <a:p>
            <a:pPr algn="r"/>
            <a:r>
              <a:rPr lang="en-US" sz="1400" b="1" dirty="0"/>
              <a:t>Swelling</a:t>
            </a:r>
          </a:p>
        </p:txBody>
      </p:sp>
      <p:sp>
        <p:nvSpPr>
          <p:cNvPr id="10" name="TextBox 9">
            <a:extLst>
              <a:ext uri="{FF2B5EF4-FFF2-40B4-BE49-F238E27FC236}">
                <a16:creationId xmlns:a16="http://schemas.microsoft.com/office/drawing/2014/main" id="{E86B94BF-FD7C-D700-98E5-694D9A373D73}"/>
              </a:ext>
            </a:extLst>
          </p:cNvPr>
          <p:cNvSpPr txBox="1"/>
          <p:nvPr/>
        </p:nvSpPr>
        <p:spPr>
          <a:xfrm>
            <a:off x="2966582" y="4728568"/>
            <a:ext cx="1000595" cy="307777"/>
          </a:xfrm>
          <a:prstGeom prst="rect">
            <a:avLst/>
          </a:prstGeom>
          <a:solidFill>
            <a:schemeClr val="bg1"/>
          </a:solidFill>
        </p:spPr>
        <p:txBody>
          <a:bodyPr wrap="none" rtlCol="0">
            <a:spAutoFit/>
          </a:bodyPr>
          <a:lstStyle/>
          <a:p>
            <a:pPr algn="r"/>
            <a:r>
              <a:rPr lang="en-US" sz="1400" b="1" dirty="0"/>
              <a:t>Fractures</a:t>
            </a:r>
          </a:p>
        </p:txBody>
      </p:sp>
    </p:spTree>
    <p:extLst>
      <p:ext uri="{BB962C8B-B14F-4D97-AF65-F5344CB8AC3E}">
        <p14:creationId xmlns:p14="http://schemas.microsoft.com/office/powerpoint/2010/main" val="503291059"/>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1108</Words>
  <Application>Microsoft Office PowerPoint</Application>
  <PresentationFormat>Widescreen</PresentationFormat>
  <Paragraphs>160</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Symbol</vt:lpstr>
      <vt:lpstr>HemOnc-2020</vt:lpstr>
      <vt:lpstr>Symptoms of Systemic Mastocytosis</vt:lpstr>
      <vt:lpstr>Disclaimer</vt:lpstr>
      <vt:lpstr>Clinically Relevant Mediators Released from Mast Cells and Putative Effects</vt:lpstr>
      <vt:lpstr>Mediator-Related Signs and Symptoms in Mastocytosis</vt:lpstr>
      <vt:lpstr>Mast Cells Mediators and Related Symptoms</vt:lpstr>
      <vt:lpstr>Cutaneous Symptoms</vt:lpstr>
      <vt:lpstr>Gastrointestinal Symptoms </vt:lpstr>
      <vt:lpstr>Respiratory Symptoms </vt:lpstr>
      <vt:lpstr>Skeletal Symptoms </vt:lpstr>
      <vt:lpstr>Neuropsychiatric Symptoms </vt:lpstr>
      <vt:lpstr>Constitutional Symptoms </vt:lpstr>
      <vt:lpstr>Mediators Released From Activated Mast Cells</vt:lpstr>
      <vt:lpstr>Mastocytosis Associated with Hereditary Alpha-Tryptasemia Genetic Trait</vt:lpstr>
      <vt:lpstr>Systemic Mastocytosis Tryptases</vt:lpstr>
      <vt:lpstr>Tryptase Reference Ranges Are Age-Dependent in a Large Population-Based Cohort</vt:lpstr>
      <vt:lpstr>The Serum Tryptase Test: An Emerging Robust Biomarker in Clinical Hematology</vt:lpstr>
      <vt:lpstr>Urinary N-methyl Histamine (mcg/g Creatinine [Cr] in Systemic Mastocytosis and Controls) Normal Value is 30-200 mcg/g Cr.</vt:lpstr>
      <vt:lpstr>PowerPoint Presentation</vt:lpstr>
      <vt:lpstr>PowerPoint Presentation</vt:lpstr>
      <vt:lpstr>Triggers*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2022-12-21T16:30:41Z</dcterms:modified>
</cp:coreProperties>
</file>