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2"/>
  </p:notesMasterIdLst>
  <p:sldIdLst>
    <p:sldId id="6098" r:id="rId2"/>
    <p:sldId id="256" r:id="rId3"/>
    <p:sldId id="6091" r:id="rId4"/>
    <p:sldId id="6119" r:id="rId5"/>
    <p:sldId id="293" r:id="rId6"/>
    <p:sldId id="6097" r:id="rId7"/>
    <p:sldId id="326" r:id="rId8"/>
    <p:sldId id="257" r:id="rId9"/>
    <p:sldId id="6120" r:id="rId10"/>
    <p:sldId id="265" r:id="rId11"/>
    <p:sldId id="698" r:id="rId12"/>
    <p:sldId id="302" r:id="rId13"/>
    <p:sldId id="6100" r:id="rId14"/>
    <p:sldId id="267" r:id="rId15"/>
    <p:sldId id="292" r:id="rId16"/>
    <p:sldId id="335" r:id="rId17"/>
    <p:sldId id="336" r:id="rId18"/>
    <p:sldId id="6108" r:id="rId19"/>
    <p:sldId id="6118" r:id="rId20"/>
    <p:sldId id="61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81" userDrawn="1">
          <p15:clr>
            <a:srgbClr val="A4A3A4"/>
          </p15:clr>
        </p15:guide>
        <p15:guide id="2" pos="3864" userDrawn="1">
          <p15:clr>
            <a:srgbClr val="A4A3A4"/>
          </p15:clr>
        </p15:guide>
        <p15:guide id="3" pos="1176" userDrawn="1">
          <p15:clr>
            <a:srgbClr val="A4A3A4"/>
          </p15:clr>
        </p15:guide>
        <p15:guide id="4" orient="horz" pos="260" userDrawn="1">
          <p15:clr>
            <a:srgbClr val="A4A3A4"/>
          </p15:clr>
        </p15:guide>
        <p15:guide id="5" pos="6144" userDrawn="1">
          <p15:clr>
            <a:srgbClr val="A4A3A4"/>
          </p15:clr>
        </p15:guide>
        <p15:guide id="7" orient="horz" pos="1106" userDrawn="1">
          <p15:clr>
            <a:srgbClr val="A4A3A4"/>
          </p15:clr>
        </p15:guide>
        <p15:guide id="8" orient="horz" pos="4032" userDrawn="1">
          <p15:clr>
            <a:srgbClr val="A4A3A4"/>
          </p15:clr>
        </p15:guide>
        <p15:guide id="10" pos="74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2" autoAdjust="0"/>
    <p:restoredTop sz="91077" autoAdjust="0"/>
  </p:normalViewPr>
  <p:slideViewPr>
    <p:cSldViewPr snapToGrid="0">
      <p:cViewPr varScale="1">
        <p:scale>
          <a:sx n="103" d="100"/>
          <a:sy n="103" d="100"/>
        </p:scale>
        <p:origin x="150" y="384"/>
      </p:cViewPr>
      <p:guideLst>
        <p:guide orient="horz" pos="4281"/>
        <p:guide pos="3864"/>
        <p:guide pos="1176"/>
        <p:guide orient="horz" pos="260"/>
        <p:guide pos="6144"/>
        <p:guide orient="horz" pos="1106"/>
        <p:guide orient="horz" pos="4032"/>
        <p:guide pos="7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7AB2B-E21F-41F8-BB97-8A456A5F3042}" type="slidenum">
              <a:rPr lang="en-US" smtClean="0"/>
              <a:t>5</a:t>
            </a:fld>
            <a:endParaRPr lang="en-US"/>
          </a:p>
        </p:txBody>
      </p:sp>
    </p:spTree>
    <p:extLst>
      <p:ext uri="{BB962C8B-B14F-4D97-AF65-F5344CB8AC3E}">
        <p14:creationId xmlns:p14="http://schemas.microsoft.com/office/powerpoint/2010/main" val="304545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Calibri" charset="0"/>
            </a:endParaRPr>
          </a:p>
        </p:txBody>
      </p:sp>
    </p:spTree>
    <p:extLst>
      <p:ext uri="{BB962C8B-B14F-4D97-AF65-F5344CB8AC3E}">
        <p14:creationId xmlns:p14="http://schemas.microsoft.com/office/powerpoint/2010/main" val="126341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FBF7B-439E-4976-8767-EC2D18368C5B}" type="slidenum">
              <a:rPr lang="en-US" smtClean="0"/>
              <a:t>8</a:t>
            </a:fld>
            <a:endParaRPr lang="en-US"/>
          </a:p>
        </p:txBody>
      </p:sp>
    </p:spTree>
    <p:extLst>
      <p:ext uri="{BB962C8B-B14F-4D97-AF65-F5344CB8AC3E}">
        <p14:creationId xmlns:p14="http://schemas.microsoft.com/office/powerpoint/2010/main" val="231606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97AB2B-E21F-41F8-BB97-8A456A5F3042}" type="slidenum">
              <a:rPr lang="en-US" smtClean="0"/>
              <a:t>9</a:t>
            </a:fld>
            <a:endParaRPr lang="en-US"/>
          </a:p>
        </p:txBody>
      </p:sp>
    </p:spTree>
    <p:extLst>
      <p:ext uri="{BB962C8B-B14F-4D97-AF65-F5344CB8AC3E}">
        <p14:creationId xmlns:p14="http://schemas.microsoft.com/office/powerpoint/2010/main" val="419121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97AB2B-E21F-41F8-BB97-8A456A5F3042}" type="slidenum">
              <a:rPr lang="en-US" smtClean="0"/>
              <a:t>12</a:t>
            </a:fld>
            <a:endParaRPr lang="en-US"/>
          </a:p>
        </p:txBody>
      </p:sp>
    </p:spTree>
    <p:extLst>
      <p:ext uri="{BB962C8B-B14F-4D97-AF65-F5344CB8AC3E}">
        <p14:creationId xmlns:p14="http://schemas.microsoft.com/office/powerpoint/2010/main" val="28000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97AB2B-E21F-41F8-BB97-8A456A5F3042}" type="slidenum">
              <a:rPr lang="en-US" smtClean="0"/>
              <a:t>14</a:t>
            </a:fld>
            <a:endParaRPr lang="en-US"/>
          </a:p>
        </p:txBody>
      </p:sp>
    </p:spTree>
    <p:extLst>
      <p:ext uri="{BB962C8B-B14F-4D97-AF65-F5344CB8AC3E}">
        <p14:creationId xmlns:p14="http://schemas.microsoft.com/office/powerpoint/2010/main" val="737910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153196541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565A1AE7-B1E3-4A3E-90AC-7C24BE7B6D17}" type="slidenum">
              <a:rPr lang="en-US" altLang="en-US"/>
              <a:pPr/>
              <a:t>‹#›</a:t>
            </a:fld>
            <a:endParaRPr lang="en-US" altLang="en-US"/>
          </a:p>
        </p:txBody>
      </p:sp>
    </p:spTree>
    <p:extLst>
      <p:ext uri="{BB962C8B-B14F-4D97-AF65-F5344CB8AC3E}">
        <p14:creationId xmlns:p14="http://schemas.microsoft.com/office/powerpoint/2010/main" val="212909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0.png"/><Relationship Id="rId5" Type="http://schemas.microsoft.com/office/2007/relationships/hdphoto" Target="../media/hdphoto6.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8.png"/><Relationship Id="rId1" Type="http://schemas.openxmlformats.org/officeDocument/2006/relationships/slideLayout" Target="../slideLayouts/slideLayout9.xml"/><Relationship Id="rId5" Type="http://schemas.microsoft.com/office/2007/relationships/hdphoto" Target="../media/hdphoto9.wdp"/><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EED9-B1AF-F657-C4C8-149C9AB45560}"/>
              </a:ext>
            </a:extLst>
          </p:cNvPr>
          <p:cNvSpPr>
            <a:spLocks noGrp="1"/>
          </p:cNvSpPr>
          <p:nvPr>
            <p:ph type="title"/>
          </p:nvPr>
        </p:nvSpPr>
        <p:spPr/>
        <p:txBody>
          <a:bodyPr>
            <a:normAutofit/>
          </a:bodyPr>
          <a:lstStyle/>
          <a:p>
            <a:r>
              <a:rPr lang="en-US" sz="4000" dirty="0"/>
              <a:t>Multidisciplinary Approach to Making the Diagnosis of Systemic </a:t>
            </a:r>
            <a:r>
              <a:rPr lang="en-US" sz="4000" dirty="0" err="1"/>
              <a:t>Mastocytosis</a:t>
            </a:r>
            <a:br>
              <a:rPr lang="en-US" sz="4000" dirty="0"/>
            </a:br>
            <a:endParaRPr lang="en-US" sz="4000" dirty="0"/>
          </a:p>
        </p:txBody>
      </p:sp>
      <p:sp>
        <p:nvSpPr>
          <p:cNvPr id="3" name="Text Placeholder 2">
            <a:extLst>
              <a:ext uri="{FF2B5EF4-FFF2-40B4-BE49-F238E27FC236}">
                <a16:creationId xmlns:a16="http://schemas.microsoft.com/office/drawing/2014/main" id="{07CFFB41-F4CB-5D79-4C3F-279C78D89A2E}"/>
              </a:ext>
            </a:extLst>
          </p:cNvPr>
          <p:cNvSpPr>
            <a:spLocks noGrp="1"/>
          </p:cNvSpPr>
          <p:nvPr>
            <p:ph type="body" idx="1"/>
          </p:nvPr>
        </p:nvSpPr>
        <p:spPr>
          <a:xfrm>
            <a:off x="609601" y="4005265"/>
            <a:ext cx="10515600" cy="2852736"/>
          </a:xfrm>
        </p:spPr>
        <p:txBody>
          <a:bodyPr>
            <a:normAutofit/>
          </a:bodyPr>
          <a:lstStyle/>
          <a:p>
            <a:r>
              <a:rPr lang="en-US" dirty="0"/>
              <a:t>Mariana Castells MD, PhD </a:t>
            </a:r>
          </a:p>
          <a:p>
            <a:r>
              <a:rPr lang="en-US" dirty="0" err="1"/>
              <a:t>Mastocytosis</a:t>
            </a:r>
            <a:r>
              <a:rPr lang="en-US" dirty="0"/>
              <a:t> Center Director</a:t>
            </a:r>
          </a:p>
          <a:p>
            <a:r>
              <a:rPr lang="en-US" dirty="0"/>
              <a:t>Brigham and Women’s Hospital</a:t>
            </a:r>
          </a:p>
          <a:p>
            <a:r>
              <a:rPr lang="en-US" dirty="0"/>
              <a:t>Dana-Farber Cancer Institute</a:t>
            </a:r>
          </a:p>
          <a:p>
            <a:r>
              <a:rPr lang="en-US" dirty="0"/>
              <a:t>Harvard Medical School </a:t>
            </a:r>
          </a:p>
          <a:p>
            <a:r>
              <a:rPr lang="en-US" dirty="0"/>
              <a:t>Boston, MA</a:t>
            </a:r>
          </a:p>
          <a:p>
            <a:endParaRPr lang="en-US" dirty="0"/>
          </a:p>
        </p:txBody>
      </p:sp>
    </p:spTree>
    <p:extLst>
      <p:ext uri="{BB962C8B-B14F-4D97-AF65-F5344CB8AC3E}">
        <p14:creationId xmlns:p14="http://schemas.microsoft.com/office/powerpoint/2010/main" val="8585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Left 8">
            <a:extLst>
              <a:ext uri="{FF2B5EF4-FFF2-40B4-BE49-F238E27FC236}">
                <a16:creationId xmlns:a16="http://schemas.microsoft.com/office/drawing/2014/main" id="{38C7AFB8-9175-4B8B-977B-FBC469965ABF}"/>
              </a:ext>
            </a:extLst>
          </p:cNvPr>
          <p:cNvSpPr/>
          <p:nvPr/>
        </p:nvSpPr>
        <p:spPr>
          <a:xfrm>
            <a:off x="6615985" y="3972698"/>
            <a:ext cx="3622624" cy="193227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345F55AE-473D-424D-82BE-159C34AFDA6C}"/>
              </a:ext>
            </a:extLst>
          </p:cNvPr>
          <p:cNvSpPr/>
          <p:nvPr/>
        </p:nvSpPr>
        <p:spPr>
          <a:xfrm>
            <a:off x="6467127" y="985174"/>
            <a:ext cx="3740915" cy="193227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47052A-7F80-452E-A7E3-0D279388DCC5}"/>
              </a:ext>
            </a:extLst>
          </p:cNvPr>
          <p:cNvSpPr txBox="1"/>
          <p:nvPr/>
        </p:nvSpPr>
        <p:spPr>
          <a:xfrm>
            <a:off x="7029966" y="1595437"/>
            <a:ext cx="3373582" cy="707886"/>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Monoclonal Mast Cell</a:t>
            </a:r>
          </a:p>
          <a:p>
            <a:r>
              <a:rPr lang="en-US" sz="2000" b="1" dirty="0">
                <a:solidFill>
                  <a:schemeClr val="bg1"/>
                </a:solidFill>
                <a:effectLst>
                  <a:outerShdw blurRad="38100" dist="38100" dir="2700000" algn="tl">
                    <a:srgbClr val="000000">
                      <a:alpha val="43137"/>
                    </a:srgbClr>
                  </a:outerShdw>
                </a:effectLst>
              </a:rPr>
              <a:t>Activation Disorder</a:t>
            </a:r>
          </a:p>
        </p:txBody>
      </p:sp>
      <p:sp>
        <p:nvSpPr>
          <p:cNvPr id="3" name="TextBox 2">
            <a:extLst>
              <a:ext uri="{FF2B5EF4-FFF2-40B4-BE49-F238E27FC236}">
                <a16:creationId xmlns:a16="http://schemas.microsoft.com/office/drawing/2014/main" id="{9E01C60D-C3E3-4473-89D8-EB24C573B322}"/>
              </a:ext>
            </a:extLst>
          </p:cNvPr>
          <p:cNvSpPr txBox="1"/>
          <p:nvPr/>
        </p:nvSpPr>
        <p:spPr>
          <a:xfrm>
            <a:off x="7019575" y="4753255"/>
            <a:ext cx="3115340" cy="400110"/>
          </a:xfrm>
          <a:prstGeom prst="rect">
            <a:avLst/>
          </a:prstGeom>
          <a:noFill/>
        </p:spPr>
        <p:txBody>
          <a:bodyPr wrap="square" rtlCol="0">
            <a:spAutoFit/>
          </a:bodyPr>
          <a:lstStyle/>
          <a:p>
            <a:r>
              <a:rPr lang="en-US" sz="2000" b="1">
                <a:solidFill>
                  <a:schemeClr val="bg1"/>
                </a:solidFill>
                <a:effectLst>
                  <a:outerShdw blurRad="38100" dist="38100" dir="2700000" algn="tl">
                    <a:srgbClr val="000000">
                      <a:alpha val="43137"/>
                    </a:srgbClr>
                  </a:outerShdw>
                </a:effectLst>
              </a:rPr>
              <a:t>Systemic Mastocytosis</a:t>
            </a:r>
          </a:p>
        </p:txBody>
      </p:sp>
      <p:sp>
        <p:nvSpPr>
          <p:cNvPr id="5" name="Footer Placeholder 4">
            <a:extLst>
              <a:ext uri="{FF2B5EF4-FFF2-40B4-BE49-F238E27FC236}">
                <a16:creationId xmlns:a16="http://schemas.microsoft.com/office/drawing/2014/main" id="{D669C525-42EB-9381-1975-27A7F6E7CF34}"/>
              </a:ext>
            </a:extLst>
          </p:cNvPr>
          <p:cNvSpPr>
            <a:spLocks noGrp="1"/>
          </p:cNvSpPr>
          <p:nvPr>
            <p:ph type="ftr" sz="quarter" idx="3"/>
          </p:nvPr>
        </p:nvSpPr>
        <p:spPr/>
        <p:txBody>
          <a:bodyPr/>
          <a:lstStyle/>
          <a:p>
            <a:r>
              <a:rPr lang="nl-NL" dirty="0"/>
              <a:t>Akin C, et al. </a:t>
            </a:r>
            <a:r>
              <a:rPr lang="nl-NL" i="1" dirty="0"/>
              <a:t>J Allergy Clin Immunol. </a:t>
            </a:r>
            <a:r>
              <a:rPr lang="nl-NL" dirty="0"/>
              <a:t>2010;126(6):1099-1104.e4. </a:t>
            </a:r>
          </a:p>
        </p:txBody>
      </p:sp>
      <p:pic>
        <p:nvPicPr>
          <p:cNvPr id="7" name="Picture 6" descr="Chart, scatter chart&#10;&#10;Description automatically generated">
            <a:extLst>
              <a:ext uri="{FF2B5EF4-FFF2-40B4-BE49-F238E27FC236}">
                <a16:creationId xmlns:a16="http://schemas.microsoft.com/office/drawing/2014/main" id="{FA4046FB-64C4-E348-4DB7-049E827BF0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5692" y="393727"/>
            <a:ext cx="4267200" cy="59879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0046-DF61-9633-193B-8ED535ADC097}"/>
              </a:ext>
            </a:extLst>
          </p:cNvPr>
          <p:cNvSpPr>
            <a:spLocks noGrp="1"/>
          </p:cNvSpPr>
          <p:nvPr>
            <p:ph type="title"/>
          </p:nvPr>
        </p:nvSpPr>
        <p:spPr>
          <a:xfrm>
            <a:off x="609600" y="199505"/>
            <a:ext cx="11201400" cy="1185577"/>
          </a:xfrm>
        </p:spPr>
        <p:txBody>
          <a:bodyPr>
            <a:noAutofit/>
          </a:bodyPr>
          <a:lstStyle/>
          <a:p>
            <a:r>
              <a:rPr lang="en-US" sz="2800" dirty="0"/>
              <a:t>Bone Marrow Morphologic Findings in Patients with Indolent Systemic </a:t>
            </a:r>
            <a:r>
              <a:rPr lang="en-US" sz="2800" dirty="0" err="1"/>
              <a:t>Mastocytosis</a:t>
            </a:r>
            <a:r>
              <a:rPr lang="en-US" sz="2800" dirty="0"/>
              <a:t> and Hereditary Alpha-</a:t>
            </a:r>
            <a:r>
              <a:rPr lang="en-US" sz="2800" dirty="0" err="1"/>
              <a:t>Tryptasemia</a:t>
            </a:r>
            <a:r>
              <a:rPr lang="en-US" sz="2800" dirty="0"/>
              <a:t> (HαT)</a:t>
            </a:r>
          </a:p>
        </p:txBody>
      </p:sp>
      <p:sp>
        <p:nvSpPr>
          <p:cNvPr id="4" name="Footer Placeholder 3">
            <a:extLst>
              <a:ext uri="{FF2B5EF4-FFF2-40B4-BE49-F238E27FC236}">
                <a16:creationId xmlns:a16="http://schemas.microsoft.com/office/drawing/2014/main" id="{85BBEF44-F81B-1BD2-AEEA-8A6C0877034D}"/>
              </a:ext>
            </a:extLst>
          </p:cNvPr>
          <p:cNvSpPr>
            <a:spLocks noGrp="1"/>
          </p:cNvSpPr>
          <p:nvPr>
            <p:ph type="ftr" sz="quarter" idx="3"/>
          </p:nvPr>
        </p:nvSpPr>
        <p:spPr/>
        <p:txBody>
          <a:bodyPr/>
          <a:lstStyle/>
          <a:p>
            <a:r>
              <a:rPr lang="it-IT" dirty="0"/>
              <a:t>Giannetti MP, et al. </a:t>
            </a:r>
            <a:r>
              <a:rPr lang="it-IT" i="1" dirty="0"/>
              <a:t>J Allergy Clin Immunol. </a:t>
            </a:r>
            <a:r>
              <a:rPr lang="it-IT" dirty="0"/>
              <a:t>2021;147(4):1497-1501.e1. </a:t>
            </a:r>
          </a:p>
        </p:txBody>
      </p:sp>
      <p:pic>
        <p:nvPicPr>
          <p:cNvPr id="6" name="Picture 5" descr="Map&#10;&#10;Description automatically generated with medium confidence">
            <a:extLst>
              <a:ext uri="{FF2B5EF4-FFF2-40B4-BE49-F238E27FC236}">
                <a16:creationId xmlns:a16="http://schemas.microsoft.com/office/drawing/2014/main" id="{59E9326E-BFAF-91B6-185D-59EA79383A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1713" y="1722131"/>
            <a:ext cx="7535964" cy="4097839"/>
          </a:xfrm>
          <a:prstGeom prst="rect">
            <a:avLst/>
          </a:prstGeom>
        </p:spPr>
      </p:pic>
    </p:spTree>
    <p:extLst>
      <p:ext uri="{BB962C8B-B14F-4D97-AF65-F5344CB8AC3E}">
        <p14:creationId xmlns:p14="http://schemas.microsoft.com/office/powerpoint/2010/main" val="287111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8" descr="2009 TI bx KIT">
            <a:extLst>
              <a:ext uri="{FF2B5EF4-FFF2-40B4-BE49-F238E27FC236}">
                <a16:creationId xmlns:a16="http://schemas.microsoft.com/office/drawing/2014/main" id="{32889582-DB6A-40A2-85B0-B0EF7519BE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526" y="1361949"/>
            <a:ext cx="3019720" cy="232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8" descr="2009 TI bx MCT">
            <a:extLst>
              <a:ext uri="{FF2B5EF4-FFF2-40B4-BE49-F238E27FC236}">
                <a16:creationId xmlns:a16="http://schemas.microsoft.com/office/drawing/2014/main" id="{173607F4-0339-406F-AB38-9E3FA36C62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7870" y="3861708"/>
            <a:ext cx="3106306" cy="232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28" descr="2009 TI bx CD25">
            <a:extLst>
              <a:ext uri="{FF2B5EF4-FFF2-40B4-BE49-F238E27FC236}">
                <a16:creationId xmlns:a16="http://schemas.microsoft.com/office/drawing/2014/main" id="{9C2A7B10-FF24-45E5-8886-611E1A062B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98083" y="1362243"/>
            <a:ext cx="3149601" cy="232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AD9DC1F-E284-40AE-8E61-AAB60BD9B7AE}"/>
              </a:ext>
            </a:extLst>
          </p:cNvPr>
          <p:cNvSpPr txBox="1"/>
          <p:nvPr/>
        </p:nvSpPr>
        <p:spPr>
          <a:xfrm>
            <a:off x="7474056" y="1726854"/>
            <a:ext cx="4144464" cy="1169551"/>
          </a:xfrm>
          <a:prstGeom prst="rect">
            <a:avLst/>
          </a:prstGeom>
          <a:noFill/>
        </p:spPr>
        <p:txBody>
          <a:bodyPr wrap="square">
            <a:spAutoFit/>
          </a:bodyPr>
          <a:lstStyle/>
          <a:p>
            <a:r>
              <a:rPr lang="en-US" altLang="x-none" sz="1000" b="1" dirty="0"/>
              <a:t>A Clinicopathologic Study of 24 Cases of Systemic Mastocytosis Involving the Gastrointestinal Tract and Assessment of Mucosal Mast Cell Density in Irritable Bowel Syndrome and Asymptomatic Patients</a:t>
            </a:r>
          </a:p>
          <a:p>
            <a:endParaRPr lang="en-US" altLang="x-none" sz="1000" b="1" dirty="0"/>
          </a:p>
          <a:p>
            <a:r>
              <a:rPr lang="en-US" altLang="x-none" sz="1000" b="1" dirty="0"/>
              <a:t>Leona A. Doyle, MD</a:t>
            </a:r>
            <a:r>
              <a:rPr lang="en-US" altLang="x-none" sz="1000" dirty="0"/>
              <a:t>*, </a:t>
            </a:r>
            <a:r>
              <a:rPr lang="en-US" altLang="x-none" sz="1000" b="1" dirty="0" err="1"/>
              <a:t>Golrokh</a:t>
            </a:r>
            <a:r>
              <a:rPr lang="en-US" altLang="x-none" sz="1000" b="1" dirty="0"/>
              <a:t> J. </a:t>
            </a:r>
            <a:r>
              <a:rPr lang="en-US" altLang="x-none" sz="1000" b="1" dirty="0" err="1"/>
              <a:t>Sepehr</a:t>
            </a:r>
            <a:r>
              <a:rPr lang="en-US" altLang="x-none" sz="1000" b="1" dirty="0"/>
              <a:t>, MD</a:t>
            </a:r>
            <a:r>
              <a:rPr lang="en-US" altLang="x-none" sz="1000" dirty="0"/>
              <a:t>*, </a:t>
            </a:r>
            <a:r>
              <a:rPr lang="en-US" altLang="x-none" sz="1000" b="1" dirty="0"/>
              <a:t>Matthew J. Hamilton, MD</a:t>
            </a:r>
            <a:r>
              <a:rPr lang="en-US" altLang="x-none" sz="1000" dirty="0"/>
              <a:t>†,‡, </a:t>
            </a:r>
            <a:r>
              <a:rPr lang="en-US" altLang="x-none" sz="1000" b="1" dirty="0" err="1"/>
              <a:t>Cem</a:t>
            </a:r>
            <a:r>
              <a:rPr lang="en-US" altLang="x-none" sz="1000" b="1" dirty="0"/>
              <a:t> Akin, MD,</a:t>
            </a:r>
          </a:p>
          <a:p>
            <a:r>
              <a:rPr lang="en-US" altLang="x-none" sz="1000" b="1" dirty="0"/>
              <a:t>PhD</a:t>
            </a:r>
            <a:r>
              <a:rPr lang="en-US" altLang="x-none" sz="1000" dirty="0"/>
              <a:t>†,‡, </a:t>
            </a:r>
            <a:r>
              <a:rPr lang="en-US" altLang="x-none" sz="1000" b="1" dirty="0"/>
              <a:t>Mariana C. Castells, MD</a:t>
            </a:r>
            <a:r>
              <a:rPr lang="en-US" altLang="x-none" sz="1000" dirty="0"/>
              <a:t>†,‡, and </a:t>
            </a:r>
            <a:r>
              <a:rPr lang="en-US" altLang="x-none" sz="1000" b="1" dirty="0"/>
              <a:t>Jason L. </a:t>
            </a:r>
            <a:r>
              <a:rPr lang="en-US" altLang="x-none" sz="1000" b="1" dirty="0" err="1"/>
              <a:t>Hornick</a:t>
            </a:r>
            <a:r>
              <a:rPr lang="en-US" altLang="x-none" sz="1000" b="1" dirty="0"/>
              <a:t>, MD ,PhD</a:t>
            </a:r>
            <a:r>
              <a:rPr lang="en-US" altLang="x-none" sz="1000" dirty="0">
                <a:solidFill>
                  <a:srgbClr val="0000FF"/>
                </a:solidFill>
              </a:rPr>
              <a:t> </a:t>
            </a:r>
            <a:r>
              <a:rPr lang="en-US" altLang="x-none" sz="1000" b="1" dirty="0"/>
              <a:t>2014</a:t>
            </a:r>
          </a:p>
        </p:txBody>
      </p:sp>
      <p:sp>
        <p:nvSpPr>
          <p:cNvPr id="11" name="TextBox 10">
            <a:extLst>
              <a:ext uri="{FF2B5EF4-FFF2-40B4-BE49-F238E27FC236}">
                <a16:creationId xmlns:a16="http://schemas.microsoft.com/office/drawing/2014/main" id="{1AE0765D-2F50-46BC-81D7-DE40A18F2968}"/>
              </a:ext>
            </a:extLst>
          </p:cNvPr>
          <p:cNvSpPr txBox="1"/>
          <p:nvPr/>
        </p:nvSpPr>
        <p:spPr>
          <a:xfrm>
            <a:off x="683579" y="934034"/>
            <a:ext cx="3149600" cy="461665"/>
          </a:xfrm>
          <a:prstGeom prst="rect">
            <a:avLst/>
          </a:prstGeom>
          <a:noFill/>
        </p:spPr>
        <p:txBody>
          <a:bodyPr wrap="square" rtlCol="0">
            <a:spAutoFit/>
          </a:bodyPr>
          <a:lstStyle/>
          <a:p>
            <a:pPr algn="ctr"/>
            <a:r>
              <a:rPr lang="en-US" sz="2400" b="1" dirty="0">
                <a:solidFill>
                  <a:schemeClr val="accent5">
                    <a:lumMod val="75000"/>
                  </a:schemeClr>
                </a:solidFill>
              </a:rPr>
              <a:t>KIT</a:t>
            </a:r>
          </a:p>
        </p:txBody>
      </p:sp>
      <p:sp>
        <p:nvSpPr>
          <p:cNvPr id="12" name="TextBox 11">
            <a:extLst>
              <a:ext uri="{FF2B5EF4-FFF2-40B4-BE49-F238E27FC236}">
                <a16:creationId xmlns:a16="http://schemas.microsoft.com/office/drawing/2014/main" id="{3BC254F2-123E-447E-829C-41AE97B448A3}"/>
              </a:ext>
            </a:extLst>
          </p:cNvPr>
          <p:cNvSpPr txBox="1"/>
          <p:nvPr/>
        </p:nvSpPr>
        <p:spPr>
          <a:xfrm>
            <a:off x="-351342" y="4795740"/>
            <a:ext cx="3149600" cy="461665"/>
          </a:xfrm>
          <a:prstGeom prst="rect">
            <a:avLst/>
          </a:prstGeom>
          <a:noFill/>
        </p:spPr>
        <p:txBody>
          <a:bodyPr wrap="square" rtlCol="0">
            <a:spAutoFit/>
          </a:bodyPr>
          <a:lstStyle/>
          <a:p>
            <a:pPr algn="ctr"/>
            <a:r>
              <a:rPr lang="en-US" sz="2400" b="1">
                <a:solidFill>
                  <a:schemeClr val="accent5">
                    <a:lumMod val="75000"/>
                  </a:schemeClr>
                </a:solidFill>
              </a:rPr>
              <a:t>CD25</a:t>
            </a:r>
          </a:p>
        </p:txBody>
      </p:sp>
      <p:sp>
        <p:nvSpPr>
          <p:cNvPr id="14" name="TextBox 13">
            <a:extLst>
              <a:ext uri="{FF2B5EF4-FFF2-40B4-BE49-F238E27FC236}">
                <a16:creationId xmlns:a16="http://schemas.microsoft.com/office/drawing/2014/main" id="{DE65A27D-E752-4963-B4A2-8C54DCC40B34}"/>
              </a:ext>
            </a:extLst>
          </p:cNvPr>
          <p:cNvSpPr txBox="1"/>
          <p:nvPr/>
        </p:nvSpPr>
        <p:spPr>
          <a:xfrm>
            <a:off x="4734685" y="868706"/>
            <a:ext cx="1706034" cy="461665"/>
          </a:xfrm>
          <a:prstGeom prst="rect">
            <a:avLst/>
          </a:prstGeom>
          <a:noFill/>
        </p:spPr>
        <p:txBody>
          <a:bodyPr wrap="square">
            <a:spAutoFit/>
          </a:bodyPr>
          <a:lstStyle/>
          <a:p>
            <a:r>
              <a:rPr lang="en-US" altLang="x-none" sz="2400" b="1">
                <a:solidFill>
                  <a:schemeClr val="accent5">
                    <a:lumMod val="75000"/>
                  </a:schemeClr>
                </a:solidFill>
              </a:rPr>
              <a:t>Tryptase</a:t>
            </a:r>
          </a:p>
        </p:txBody>
      </p:sp>
      <p:pic>
        <p:nvPicPr>
          <p:cNvPr id="13" name="Picture 5">
            <a:extLst>
              <a:ext uri="{FF2B5EF4-FFF2-40B4-BE49-F238E27FC236}">
                <a16:creationId xmlns:a16="http://schemas.microsoft.com/office/drawing/2014/main" id="{9E59F080-CC85-4DE1-B853-9F12CD37D75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71659" y="4127056"/>
            <a:ext cx="5526713" cy="1853575"/>
          </a:xfrm>
          <a:prstGeom prst="rect">
            <a:avLst/>
          </a:prstGeom>
          <a:noFill/>
          <a:ln w="9525">
            <a:noFill/>
            <a:miter lim="800000"/>
            <a:headEnd/>
            <a:tailEnd/>
          </a:ln>
        </p:spPr>
      </p:pic>
      <p:sp>
        <p:nvSpPr>
          <p:cNvPr id="2" name="Title 1">
            <a:extLst>
              <a:ext uri="{FF2B5EF4-FFF2-40B4-BE49-F238E27FC236}">
                <a16:creationId xmlns:a16="http://schemas.microsoft.com/office/drawing/2014/main" id="{E692775F-006B-D622-B3D2-36EE68F5D971}"/>
              </a:ext>
            </a:extLst>
          </p:cNvPr>
          <p:cNvSpPr>
            <a:spLocks noGrp="1"/>
          </p:cNvSpPr>
          <p:nvPr>
            <p:ph type="title"/>
          </p:nvPr>
        </p:nvSpPr>
        <p:spPr>
          <a:xfrm>
            <a:off x="609599" y="199505"/>
            <a:ext cx="10917325" cy="797567"/>
          </a:xfrm>
        </p:spPr>
        <p:txBody>
          <a:bodyPr>
            <a:normAutofit/>
          </a:bodyPr>
          <a:lstStyle/>
          <a:p>
            <a:r>
              <a:rPr lang="en-US" sz="2800" dirty="0"/>
              <a:t>Mast Cell Gastrointestinal Infiltration in Systemic </a:t>
            </a:r>
            <a:r>
              <a:rPr lang="en-US" sz="2800" dirty="0" err="1"/>
              <a:t>Mastocytosis</a:t>
            </a:r>
            <a:endParaRPr lang="en-US" sz="2800" dirty="0"/>
          </a:p>
        </p:txBody>
      </p:sp>
      <p:sp>
        <p:nvSpPr>
          <p:cNvPr id="9" name="Footer Placeholder 8">
            <a:extLst>
              <a:ext uri="{FF2B5EF4-FFF2-40B4-BE49-F238E27FC236}">
                <a16:creationId xmlns:a16="http://schemas.microsoft.com/office/drawing/2014/main" id="{51532CF5-CB0F-6916-7B7B-AAAF3458E20A}"/>
              </a:ext>
            </a:extLst>
          </p:cNvPr>
          <p:cNvSpPr>
            <a:spLocks noGrp="1"/>
          </p:cNvSpPr>
          <p:nvPr>
            <p:ph type="ftr" sz="quarter" idx="3"/>
          </p:nvPr>
        </p:nvSpPr>
        <p:spPr/>
        <p:txBody>
          <a:bodyPr/>
          <a:lstStyle/>
          <a:p>
            <a:r>
              <a:rPr lang="en-US" dirty="0"/>
              <a:t>Slide courtesy of Dr. M. Castells</a:t>
            </a:r>
          </a:p>
          <a:p>
            <a:r>
              <a:rPr lang="en-US" dirty="0"/>
              <a:t>Doyle LA, et al. </a:t>
            </a:r>
            <a:r>
              <a:rPr lang="en-US" i="1" dirty="0"/>
              <a:t>Am J Surg </a:t>
            </a:r>
            <a:r>
              <a:rPr lang="en-US" i="1" dirty="0" err="1"/>
              <a:t>Pathol</a:t>
            </a:r>
            <a:r>
              <a:rPr lang="en-US" i="1" dirty="0"/>
              <a:t>. </a:t>
            </a:r>
            <a:r>
              <a:rPr lang="en-US" dirty="0"/>
              <a:t>2014;38(6):832-843. </a:t>
            </a:r>
          </a:p>
          <a:p>
            <a:r>
              <a:rPr lang="en-US" dirty="0"/>
              <a:t>Hahn HP, et al. </a:t>
            </a:r>
            <a:r>
              <a:rPr lang="en-US" i="1" dirty="0"/>
              <a:t>Am J Surg </a:t>
            </a:r>
            <a:r>
              <a:rPr lang="en-US" i="1" dirty="0" err="1"/>
              <a:t>Pathol</a:t>
            </a:r>
            <a:r>
              <a:rPr lang="en-US" i="1" dirty="0"/>
              <a:t>. </a:t>
            </a:r>
            <a:r>
              <a:rPr lang="en-US" dirty="0"/>
              <a:t>2007;31(11):1669-1676. </a:t>
            </a:r>
          </a:p>
        </p:txBody>
      </p:sp>
    </p:spTree>
    <p:extLst>
      <p:ext uri="{BB962C8B-B14F-4D97-AF65-F5344CB8AC3E}">
        <p14:creationId xmlns:p14="http://schemas.microsoft.com/office/powerpoint/2010/main" val="4760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52E955-AE24-48E5-8DCE-A2F41E33546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8000"/>
                    </a14:imgEffect>
                  </a14:imgLayer>
                </a14:imgProps>
              </a:ext>
              <a:ext uri="{28A0092B-C50C-407E-A947-70E740481C1C}">
                <a14:useLocalDpi xmlns:a14="http://schemas.microsoft.com/office/drawing/2010/main"/>
              </a:ext>
            </a:extLst>
          </a:blip>
          <a:srcRect/>
          <a:stretch/>
        </p:blipFill>
        <p:spPr>
          <a:xfrm>
            <a:off x="451764" y="959840"/>
            <a:ext cx="3680587" cy="5234249"/>
          </a:xfrm>
          <a:prstGeom prst="rect">
            <a:avLst/>
          </a:prstGeom>
        </p:spPr>
      </p:pic>
      <p:pic>
        <p:nvPicPr>
          <p:cNvPr id="5" name="Picture 4">
            <a:extLst>
              <a:ext uri="{FF2B5EF4-FFF2-40B4-BE49-F238E27FC236}">
                <a16:creationId xmlns:a16="http://schemas.microsoft.com/office/drawing/2014/main" id="{7F814BD4-7EAF-4446-91F6-799A93D051B2}"/>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17000"/>
                    </a14:imgEffect>
                  </a14:imgLayer>
                </a14:imgProps>
              </a:ext>
              <a:ext uri="{28A0092B-C50C-407E-A947-70E740481C1C}">
                <a14:useLocalDpi xmlns:a14="http://schemas.microsoft.com/office/drawing/2010/main"/>
              </a:ext>
            </a:extLst>
          </a:blip>
          <a:stretch>
            <a:fillRect/>
          </a:stretch>
        </p:blipFill>
        <p:spPr>
          <a:xfrm>
            <a:off x="3757576" y="1305287"/>
            <a:ext cx="4595808" cy="3933700"/>
          </a:xfrm>
          <a:prstGeom prst="rect">
            <a:avLst/>
          </a:prstGeom>
        </p:spPr>
      </p:pic>
      <p:pic>
        <p:nvPicPr>
          <p:cNvPr id="4" name="Picture 3">
            <a:extLst>
              <a:ext uri="{FF2B5EF4-FFF2-40B4-BE49-F238E27FC236}">
                <a16:creationId xmlns:a16="http://schemas.microsoft.com/office/drawing/2014/main" id="{8C75DAD5-F210-475A-AED2-046765048FE7}"/>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16000"/>
                    </a14:imgEffect>
                  </a14:imgLayer>
                </a14:imgProps>
              </a:ext>
              <a:ext uri="{28A0092B-C50C-407E-A947-70E740481C1C}">
                <a14:useLocalDpi xmlns:a14="http://schemas.microsoft.com/office/drawing/2010/main"/>
              </a:ext>
            </a:extLst>
          </a:blip>
          <a:stretch>
            <a:fillRect/>
          </a:stretch>
        </p:blipFill>
        <p:spPr>
          <a:xfrm>
            <a:off x="8223263" y="959840"/>
            <a:ext cx="3474126" cy="4938319"/>
          </a:xfrm>
          <a:prstGeom prst="rect">
            <a:avLst/>
          </a:prstGeom>
        </p:spPr>
      </p:pic>
      <p:sp>
        <p:nvSpPr>
          <p:cNvPr id="2" name="Title 1">
            <a:extLst>
              <a:ext uri="{FF2B5EF4-FFF2-40B4-BE49-F238E27FC236}">
                <a16:creationId xmlns:a16="http://schemas.microsoft.com/office/drawing/2014/main" id="{C2EA5F51-A07C-CFFE-7D4B-D24A94870394}"/>
              </a:ext>
            </a:extLst>
          </p:cNvPr>
          <p:cNvSpPr>
            <a:spLocks noGrp="1"/>
          </p:cNvSpPr>
          <p:nvPr>
            <p:ph type="title"/>
          </p:nvPr>
        </p:nvSpPr>
        <p:spPr>
          <a:xfrm>
            <a:off x="609600" y="199505"/>
            <a:ext cx="11130636" cy="877733"/>
          </a:xfrm>
        </p:spPr>
        <p:txBody>
          <a:bodyPr>
            <a:normAutofit/>
          </a:bodyPr>
          <a:lstStyle/>
          <a:p>
            <a:r>
              <a:rPr lang="en-US" sz="2800" dirty="0"/>
              <a:t>Gastrointestinal Biopsy May Be Used to Diagnose </a:t>
            </a:r>
            <a:r>
              <a:rPr lang="en-US" sz="2800" dirty="0" err="1"/>
              <a:t>Mastocytosis</a:t>
            </a:r>
            <a:endParaRPr lang="en-US" sz="2800" dirty="0"/>
          </a:p>
        </p:txBody>
      </p:sp>
      <p:sp>
        <p:nvSpPr>
          <p:cNvPr id="6" name="Footer Placeholder 5">
            <a:extLst>
              <a:ext uri="{FF2B5EF4-FFF2-40B4-BE49-F238E27FC236}">
                <a16:creationId xmlns:a16="http://schemas.microsoft.com/office/drawing/2014/main" id="{62A2A285-FD4D-A31F-114E-D0B12C6063EC}"/>
              </a:ext>
            </a:extLst>
          </p:cNvPr>
          <p:cNvSpPr>
            <a:spLocks noGrp="1"/>
          </p:cNvSpPr>
          <p:nvPr>
            <p:ph type="ftr" sz="quarter" idx="3"/>
          </p:nvPr>
        </p:nvSpPr>
        <p:spPr/>
        <p:txBody>
          <a:bodyPr/>
          <a:lstStyle/>
          <a:p>
            <a:r>
              <a:rPr lang="fr-FR" dirty="0"/>
              <a:t>Doyle LA, et al. </a:t>
            </a:r>
            <a:r>
              <a:rPr lang="fr-FR" i="1" dirty="0"/>
              <a:t>Am J </a:t>
            </a:r>
            <a:r>
              <a:rPr lang="fr-FR" i="1" dirty="0" err="1"/>
              <a:t>Surg</a:t>
            </a:r>
            <a:r>
              <a:rPr lang="fr-FR" i="1" dirty="0"/>
              <a:t> </a:t>
            </a:r>
            <a:r>
              <a:rPr lang="fr-FR" i="1" dirty="0" err="1"/>
              <a:t>Pathol</a:t>
            </a:r>
            <a:r>
              <a:rPr lang="fr-FR" i="1" dirty="0"/>
              <a:t>. </a:t>
            </a:r>
            <a:r>
              <a:rPr lang="fr-FR" dirty="0"/>
              <a:t>2014;38(6):832-843. </a:t>
            </a:r>
          </a:p>
        </p:txBody>
      </p:sp>
    </p:spTree>
    <p:extLst>
      <p:ext uri="{BB962C8B-B14F-4D97-AF65-F5344CB8AC3E}">
        <p14:creationId xmlns:p14="http://schemas.microsoft.com/office/powerpoint/2010/main" val="293024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1323" y="1167796"/>
            <a:ext cx="5430579" cy="15696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lang="en-US" sz="1600" b="1" dirty="0">
                <a:solidFill>
                  <a:srgbClr val="0070C0"/>
                </a:solidFill>
                <a:sym typeface="News Gothic MT"/>
              </a:rPr>
              <a:t>Well-Differentiated Mastocytosis (WDSM)</a:t>
            </a:r>
          </a:p>
          <a:p>
            <a:pPr lvl="1" latinLnBrk="1" hangingPunct="0"/>
            <a:r>
              <a:rPr lang="en-US" sz="1200" dirty="0">
                <a:solidFill>
                  <a:srgbClr val="0070C0"/>
                </a:solidFill>
                <a:sym typeface="News Gothic MT"/>
              </a:rPr>
              <a:t>Álvarez-</a:t>
            </a:r>
            <a:r>
              <a:rPr lang="en-US" sz="1200" dirty="0" err="1">
                <a:solidFill>
                  <a:srgbClr val="0070C0"/>
                </a:solidFill>
                <a:sym typeface="News Gothic MT"/>
              </a:rPr>
              <a:t>Twose</a:t>
            </a:r>
            <a:r>
              <a:rPr lang="en-US" sz="1200" dirty="0">
                <a:solidFill>
                  <a:srgbClr val="0070C0"/>
                </a:solidFill>
                <a:sym typeface="News Gothic MT"/>
              </a:rPr>
              <a:t> I, et al. </a:t>
            </a:r>
            <a:r>
              <a:rPr lang="en-US" sz="1200" i="1" dirty="0">
                <a:solidFill>
                  <a:srgbClr val="0070C0"/>
                </a:solidFill>
                <a:sym typeface="News Gothic MT"/>
              </a:rPr>
              <a:t>J Allergy Clin Immunol. </a:t>
            </a:r>
            <a:r>
              <a:rPr lang="en-US" sz="1200" dirty="0">
                <a:solidFill>
                  <a:srgbClr val="0070C0"/>
                </a:solidFill>
                <a:sym typeface="News Gothic MT"/>
              </a:rPr>
              <a:t>2016;137(1):168-178.e1. </a:t>
            </a:r>
            <a:r>
              <a:rPr lang="pl-PL" sz="1200" dirty="0">
                <a:solidFill>
                  <a:srgbClr val="0070C0"/>
                </a:solidFill>
                <a:sym typeface="News Gothic MT"/>
              </a:rPr>
              <a:t>doi:10.1016/j.jaci.2015.05.008</a:t>
            </a:r>
            <a:endParaRPr lang="en-US" sz="1200" dirty="0">
              <a:solidFill>
                <a:srgbClr val="0070C0"/>
              </a:solidFill>
              <a:sym typeface="News Gothic MT"/>
            </a:endParaRPr>
          </a:p>
          <a:p>
            <a:pPr latinLnBrk="1" hangingPunct="0"/>
            <a:r>
              <a:rPr lang="en-US" sz="1600" b="1" dirty="0">
                <a:solidFill>
                  <a:srgbClr val="0070C0"/>
                </a:solidFill>
                <a:sym typeface="News Gothic MT"/>
              </a:rPr>
              <a:t>Systemic Mastocytosis Without Cutaneous </a:t>
            </a:r>
          </a:p>
          <a:p>
            <a:pPr latinLnBrk="1" hangingPunct="0"/>
            <a:r>
              <a:rPr lang="en-US" sz="1600" b="1" dirty="0">
                <a:solidFill>
                  <a:srgbClr val="0070C0"/>
                </a:solidFill>
                <a:sym typeface="News Gothic MT"/>
              </a:rPr>
              <a:t>Involvement and With Hymenoptera Anaphylaxis   </a:t>
            </a:r>
          </a:p>
          <a:p>
            <a:pPr marL="463550" latinLnBrk="1" hangingPunct="0"/>
            <a:r>
              <a:rPr lang="en-US" sz="1200" dirty="0" err="1">
                <a:solidFill>
                  <a:srgbClr val="0070C0"/>
                </a:solidFill>
                <a:sym typeface="News Gothic MT"/>
              </a:rPr>
              <a:t>Bonadonna</a:t>
            </a:r>
            <a:r>
              <a:rPr lang="en-US" sz="1200" dirty="0">
                <a:solidFill>
                  <a:srgbClr val="0070C0"/>
                </a:solidFill>
                <a:sym typeface="News Gothic MT"/>
              </a:rPr>
              <a:t> P, et al. </a:t>
            </a:r>
            <a:r>
              <a:rPr lang="en-US" sz="1200" i="1" dirty="0" err="1">
                <a:solidFill>
                  <a:srgbClr val="0070C0"/>
                </a:solidFill>
                <a:sym typeface="News Gothic MT"/>
              </a:rPr>
              <a:t>Curr</a:t>
            </a:r>
            <a:r>
              <a:rPr lang="en-US" sz="1200" i="1" dirty="0">
                <a:solidFill>
                  <a:srgbClr val="0070C0"/>
                </a:solidFill>
                <a:sym typeface="News Gothic MT"/>
              </a:rPr>
              <a:t> Allergy Asthma Rep</a:t>
            </a:r>
            <a:r>
              <a:rPr lang="en-US" sz="1200" dirty="0">
                <a:solidFill>
                  <a:srgbClr val="0070C0"/>
                </a:solidFill>
                <a:sym typeface="News Gothic MT"/>
              </a:rPr>
              <a:t>. 2016;16(1):5.</a:t>
            </a:r>
            <a:br>
              <a:rPr lang="en-US" sz="1200" dirty="0">
                <a:solidFill>
                  <a:srgbClr val="0070C0"/>
                </a:solidFill>
                <a:sym typeface="News Gothic MT"/>
              </a:rPr>
            </a:br>
            <a:r>
              <a:rPr lang="en-US" sz="1200" dirty="0">
                <a:solidFill>
                  <a:srgbClr val="0070C0"/>
                </a:solidFill>
                <a:sym typeface="News Gothic MT"/>
              </a:rPr>
              <a:t>doi:10.1007/s11882-015-0582-5</a:t>
            </a:r>
          </a:p>
        </p:txBody>
      </p:sp>
      <p:pic>
        <p:nvPicPr>
          <p:cNvPr id="4" name="Picture 3">
            <a:extLst>
              <a:ext uri="{FF2B5EF4-FFF2-40B4-BE49-F238E27FC236}">
                <a16:creationId xmlns:a16="http://schemas.microsoft.com/office/drawing/2014/main" id="{654DE1F6-3B24-9AD4-52B3-00BA2D7C47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310" y="3346445"/>
            <a:ext cx="4382898" cy="3003910"/>
          </a:xfrm>
          <a:prstGeom prst="rect">
            <a:avLst/>
          </a:prstGeom>
        </p:spPr>
      </p:pic>
      <p:pic>
        <p:nvPicPr>
          <p:cNvPr id="7" name="Picture 6">
            <a:extLst>
              <a:ext uri="{FF2B5EF4-FFF2-40B4-BE49-F238E27FC236}">
                <a16:creationId xmlns:a16="http://schemas.microsoft.com/office/drawing/2014/main" id="{E0CDBFD2-61BB-3BD8-DA07-6AB852BB8A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1855"/>
          <a:stretch/>
        </p:blipFill>
        <p:spPr>
          <a:xfrm>
            <a:off x="542260" y="236437"/>
            <a:ext cx="4365331" cy="3003910"/>
          </a:xfrm>
          <a:prstGeom prst="rect">
            <a:avLst/>
          </a:prstGeom>
        </p:spPr>
      </p:pic>
      <p:pic>
        <p:nvPicPr>
          <p:cNvPr id="11" name="Picture 10">
            <a:extLst>
              <a:ext uri="{FF2B5EF4-FFF2-40B4-BE49-F238E27FC236}">
                <a16:creationId xmlns:a16="http://schemas.microsoft.com/office/drawing/2014/main" id="{438CA690-6544-2952-AC07-F39B539674D5}"/>
              </a:ext>
            </a:extLst>
          </p:cNvPr>
          <p:cNvPicPr>
            <a:picLocks noChangeAspect="1"/>
          </p:cNvPicPr>
          <p:nvPr/>
        </p:nvPicPr>
        <p:blipFill>
          <a:blip r:embed="rId5"/>
          <a:stretch>
            <a:fillRect/>
          </a:stretch>
        </p:blipFill>
        <p:spPr>
          <a:xfrm>
            <a:off x="6298022" y="2962487"/>
            <a:ext cx="4533900" cy="3276600"/>
          </a:xfrm>
          <a:prstGeom prst="rect">
            <a:avLst/>
          </a:prstGeom>
        </p:spPr>
      </p:pic>
      <p:sp>
        <p:nvSpPr>
          <p:cNvPr id="3" name="Title 2">
            <a:extLst>
              <a:ext uri="{FF2B5EF4-FFF2-40B4-BE49-F238E27FC236}">
                <a16:creationId xmlns:a16="http://schemas.microsoft.com/office/drawing/2014/main" id="{D8ED3990-EC2D-479B-830A-4CC619D6DBA9}"/>
              </a:ext>
            </a:extLst>
          </p:cNvPr>
          <p:cNvSpPr>
            <a:spLocks noGrp="1"/>
          </p:cNvSpPr>
          <p:nvPr>
            <p:ph type="title"/>
          </p:nvPr>
        </p:nvSpPr>
        <p:spPr>
          <a:xfrm>
            <a:off x="5502353" y="180400"/>
            <a:ext cx="6402574" cy="1185577"/>
          </a:xfrm>
        </p:spPr>
        <p:txBody>
          <a:bodyPr>
            <a:normAutofit/>
          </a:bodyPr>
          <a:lstStyle/>
          <a:p>
            <a:r>
              <a:rPr lang="en-US" sz="2800" dirty="0"/>
              <a:t>Primary Clonal Mast Cell Diseases </a:t>
            </a:r>
          </a:p>
        </p:txBody>
      </p:sp>
      <p:sp>
        <p:nvSpPr>
          <p:cNvPr id="5" name="Footer Placeholder 4">
            <a:extLst>
              <a:ext uri="{FF2B5EF4-FFF2-40B4-BE49-F238E27FC236}">
                <a16:creationId xmlns:a16="http://schemas.microsoft.com/office/drawing/2014/main" id="{C6E9CB9B-3520-4B72-BD6C-82A1CF31E526}"/>
              </a:ext>
            </a:extLst>
          </p:cNvPr>
          <p:cNvSpPr>
            <a:spLocks noGrp="1"/>
          </p:cNvSpPr>
          <p:nvPr>
            <p:ph type="ftr" sz="quarter" idx="3"/>
          </p:nvPr>
        </p:nvSpPr>
        <p:spPr/>
        <p:txBody>
          <a:bodyPr/>
          <a:lstStyle/>
          <a:p>
            <a:r>
              <a:rPr lang="en-US" dirty="0" err="1"/>
              <a:t>Sotlar</a:t>
            </a:r>
            <a:r>
              <a:rPr lang="en-US" dirty="0"/>
              <a:t> K, et al. </a:t>
            </a:r>
            <a:r>
              <a:rPr lang="en-US" i="1" dirty="0"/>
              <a:t>J Allergy Clin Immunol </a:t>
            </a:r>
            <a:r>
              <a:rPr lang="en-US" i="1" dirty="0" err="1"/>
              <a:t>Pract</a:t>
            </a:r>
            <a:r>
              <a:rPr lang="en-US" i="1" dirty="0"/>
              <a:t>. </a:t>
            </a:r>
            <a:r>
              <a:rPr lang="en-US" dirty="0"/>
              <a:t>2022;10(8):1986-1998.e2. </a:t>
            </a:r>
          </a:p>
          <a:p>
            <a:r>
              <a:rPr lang="en-US" dirty="0"/>
              <a:t>Valent P, et al. </a:t>
            </a:r>
            <a:r>
              <a:rPr lang="en-US" i="1" dirty="0"/>
              <a:t>Blood. </a:t>
            </a:r>
            <a:r>
              <a:rPr lang="en-US" dirty="0"/>
              <a:t>2017;129(11):1420-1427.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7AD0326C-9F32-4D90-9B67-1C5EFE61830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5270" y="1186862"/>
            <a:ext cx="8041459" cy="5128420"/>
          </a:xfrm>
          <a:prstGeom prst="rect">
            <a:avLst/>
          </a:prstGeom>
        </p:spPr>
      </p:pic>
      <p:sp>
        <p:nvSpPr>
          <p:cNvPr id="2" name="Title 1">
            <a:extLst>
              <a:ext uri="{FF2B5EF4-FFF2-40B4-BE49-F238E27FC236}">
                <a16:creationId xmlns:a16="http://schemas.microsoft.com/office/drawing/2014/main" id="{334490A6-EFC8-EAC4-D1BF-C592D9592CF4}"/>
              </a:ext>
            </a:extLst>
          </p:cNvPr>
          <p:cNvSpPr>
            <a:spLocks noGrp="1"/>
          </p:cNvSpPr>
          <p:nvPr>
            <p:ph type="title"/>
          </p:nvPr>
        </p:nvSpPr>
        <p:spPr>
          <a:xfrm>
            <a:off x="85057" y="167605"/>
            <a:ext cx="12174279" cy="1185577"/>
          </a:xfrm>
        </p:spPr>
        <p:txBody>
          <a:bodyPr>
            <a:normAutofit/>
          </a:bodyPr>
          <a:lstStyle/>
          <a:p>
            <a:r>
              <a:rPr lang="en-US" sz="2800" dirty="0"/>
              <a:t>Criteria for SM Variants: EU-US Cooperative Group Recommendations</a:t>
            </a:r>
          </a:p>
        </p:txBody>
      </p:sp>
      <p:sp>
        <p:nvSpPr>
          <p:cNvPr id="4" name="Footer Placeholder 3">
            <a:extLst>
              <a:ext uri="{FF2B5EF4-FFF2-40B4-BE49-F238E27FC236}">
                <a16:creationId xmlns:a16="http://schemas.microsoft.com/office/drawing/2014/main" id="{AD2F4BCD-606A-DDE6-7F38-11D310A28503}"/>
              </a:ext>
            </a:extLst>
          </p:cNvPr>
          <p:cNvSpPr>
            <a:spLocks noGrp="1"/>
          </p:cNvSpPr>
          <p:nvPr>
            <p:ph type="ftr" sz="quarter" idx="3"/>
          </p:nvPr>
        </p:nvSpPr>
        <p:spPr/>
        <p:txBody>
          <a:bodyPr/>
          <a:lstStyle/>
          <a:p>
            <a:r>
              <a:rPr lang="nl-NL" dirty="0"/>
              <a:t>Sotlar K, et al. </a:t>
            </a:r>
            <a:r>
              <a:rPr lang="nl-NL" i="1" dirty="0"/>
              <a:t>J Allergy Clin Immunol Pract. </a:t>
            </a:r>
            <a:r>
              <a:rPr lang="nl-NL" dirty="0"/>
              <a:t>2022;10(8):1986-1998.e2. </a:t>
            </a:r>
          </a:p>
        </p:txBody>
      </p:sp>
    </p:spTree>
    <p:extLst>
      <p:ext uri="{BB962C8B-B14F-4D97-AF65-F5344CB8AC3E}">
        <p14:creationId xmlns:p14="http://schemas.microsoft.com/office/powerpoint/2010/main" val="335439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B9D731A4-806F-4A05-9B81-2A20CA4B02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35668" y="1221729"/>
            <a:ext cx="9320663" cy="4997638"/>
          </a:xfrm>
          <a:prstGeom prst="rect">
            <a:avLst/>
          </a:prstGeom>
        </p:spPr>
      </p:pic>
      <p:sp>
        <p:nvSpPr>
          <p:cNvPr id="2" name="Title 1">
            <a:extLst>
              <a:ext uri="{FF2B5EF4-FFF2-40B4-BE49-F238E27FC236}">
                <a16:creationId xmlns:a16="http://schemas.microsoft.com/office/drawing/2014/main" id="{DBB510F6-B777-5984-6D35-86E8702719F5}"/>
              </a:ext>
            </a:extLst>
          </p:cNvPr>
          <p:cNvSpPr>
            <a:spLocks noGrp="1"/>
          </p:cNvSpPr>
          <p:nvPr>
            <p:ph type="title"/>
          </p:nvPr>
        </p:nvSpPr>
        <p:spPr>
          <a:xfrm>
            <a:off x="85057" y="167605"/>
            <a:ext cx="12174279" cy="1185577"/>
          </a:xfrm>
        </p:spPr>
        <p:txBody>
          <a:bodyPr>
            <a:normAutofit/>
          </a:bodyPr>
          <a:lstStyle/>
          <a:p>
            <a:r>
              <a:rPr lang="en-US" sz="2800" dirty="0"/>
              <a:t>Criteria for SM Variants: EU-US Cooperative Group Recommendations</a:t>
            </a:r>
          </a:p>
        </p:txBody>
      </p:sp>
      <p:sp>
        <p:nvSpPr>
          <p:cNvPr id="3" name="Footer Placeholder 2">
            <a:extLst>
              <a:ext uri="{FF2B5EF4-FFF2-40B4-BE49-F238E27FC236}">
                <a16:creationId xmlns:a16="http://schemas.microsoft.com/office/drawing/2014/main" id="{4FF23955-E5BE-A275-0072-A2ABEDAA817F}"/>
              </a:ext>
            </a:extLst>
          </p:cNvPr>
          <p:cNvSpPr>
            <a:spLocks noGrp="1"/>
          </p:cNvSpPr>
          <p:nvPr>
            <p:ph type="ftr" sz="quarter" idx="3"/>
          </p:nvPr>
        </p:nvSpPr>
        <p:spPr/>
        <p:txBody>
          <a:bodyPr/>
          <a:lstStyle/>
          <a:p>
            <a:r>
              <a:rPr lang="nl-NL" dirty="0"/>
              <a:t>Sotlar K, et al. </a:t>
            </a:r>
            <a:r>
              <a:rPr lang="nl-NL" i="1" dirty="0"/>
              <a:t>J Allergy Clin Immunol Pract. </a:t>
            </a:r>
            <a:r>
              <a:rPr lang="nl-NL" dirty="0"/>
              <a:t>2022;10(8):1986-1998.e2. </a:t>
            </a:r>
          </a:p>
        </p:txBody>
      </p:sp>
    </p:spTree>
    <p:extLst>
      <p:ext uri="{BB962C8B-B14F-4D97-AF65-F5344CB8AC3E}">
        <p14:creationId xmlns:p14="http://schemas.microsoft.com/office/powerpoint/2010/main" val="297966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A35D1291-1A95-4C2F-BA2D-DC9DE9903A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3177" y="1151333"/>
            <a:ext cx="9085646" cy="5001902"/>
          </a:xfrm>
          <a:prstGeom prst="rect">
            <a:avLst/>
          </a:prstGeom>
        </p:spPr>
      </p:pic>
      <p:sp>
        <p:nvSpPr>
          <p:cNvPr id="4" name="Title 1">
            <a:extLst>
              <a:ext uri="{FF2B5EF4-FFF2-40B4-BE49-F238E27FC236}">
                <a16:creationId xmlns:a16="http://schemas.microsoft.com/office/drawing/2014/main" id="{8511BCEC-A9F7-2248-948D-EC9D5AEFC1FB}"/>
              </a:ext>
            </a:extLst>
          </p:cNvPr>
          <p:cNvSpPr>
            <a:spLocks noGrp="1"/>
          </p:cNvSpPr>
          <p:nvPr>
            <p:ph type="title"/>
          </p:nvPr>
        </p:nvSpPr>
        <p:spPr>
          <a:xfrm>
            <a:off x="85057" y="167605"/>
            <a:ext cx="12174279" cy="1185577"/>
          </a:xfrm>
        </p:spPr>
        <p:txBody>
          <a:bodyPr>
            <a:normAutofit/>
          </a:bodyPr>
          <a:lstStyle/>
          <a:p>
            <a:r>
              <a:rPr lang="en-US" sz="2800" dirty="0"/>
              <a:t>Criteria for SM Variants: EU-US Cooperative Group Recommendations</a:t>
            </a:r>
          </a:p>
        </p:txBody>
      </p:sp>
      <p:sp>
        <p:nvSpPr>
          <p:cNvPr id="6" name="Footer Placeholder 5">
            <a:extLst>
              <a:ext uri="{FF2B5EF4-FFF2-40B4-BE49-F238E27FC236}">
                <a16:creationId xmlns:a16="http://schemas.microsoft.com/office/drawing/2014/main" id="{A31B7730-553F-91F5-08A9-FCEE4F083D5B}"/>
              </a:ext>
            </a:extLst>
          </p:cNvPr>
          <p:cNvSpPr>
            <a:spLocks noGrp="1"/>
          </p:cNvSpPr>
          <p:nvPr>
            <p:ph type="ftr" sz="quarter" idx="3"/>
          </p:nvPr>
        </p:nvSpPr>
        <p:spPr/>
        <p:txBody>
          <a:bodyPr/>
          <a:lstStyle/>
          <a:p>
            <a:r>
              <a:rPr lang="nl-NL" dirty="0"/>
              <a:t>Sotlar K, et al. </a:t>
            </a:r>
            <a:r>
              <a:rPr lang="nl-NL" i="1" dirty="0"/>
              <a:t>J Allergy Clin Immunol Pract. </a:t>
            </a:r>
            <a:r>
              <a:rPr lang="nl-NL" dirty="0"/>
              <a:t>2022;10(8):1986-1998.e2. </a:t>
            </a:r>
          </a:p>
        </p:txBody>
      </p:sp>
    </p:spTree>
    <p:extLst>
      <p:ext uri="{BB962C8B-B14F-4D97-AF65-F5344CB8AC3E}">
        <p14:creationId xmlns:p14="http://schemas.microsoft.com/office/powerpoint/2010/main" val="2418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5EF9C-915B-4E55-AFBA-1BC44230F2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6775" y="2154477"/>
            <a:ext cx="10458450" cy="2505841"/>
          </a:xfrm>
          <a:prstGeom prst="rect">
            <a:avLst/>
          </a:prstGeom>
        </p:spPr>
      </p:pic>
      <p:sp>
        <p:nvSpPr>
          <p:cNvPr id="4" name="Title 3">
            <a:extLst>
              <a:ext uri="{FF2B5EF4-FFF2-40B4-BE49-F238E27FC236}">
                <a16:creationId xmlns:a16="http://schemas.microsoft.com/office/drawing/2014/main" id="{9E93FDC8-31E4-A36A-8C5E-2A3C3F63498F}"/>
              </a:ext>
            </a:extLst>
          </p:cNvPr>
          <p:cNvSpPr>
            <a:spLocks noGrp="1"/>
          </p:cNvSpPr>
          <p:nvPr>
            <p:ph type="title"/>
          </p:nvPr>
        </p:nvSpPr>
        <p:spPr/>
        <p:txBody>
          <a:bodyPr/>
          <a:lstStyle/>
          <a:p>
            <a:r>
              <a:rPr lang="en-US" dirty="0"/>
              <a:t>Special Considerations for the Management of Patients With Systemic </a:t>
            </a:r>
            <a:r>
              <a:rPr lang="en-US" dirty="0" err="1"/>
              <a:t>Mastocytosis</a:t>
            </a:r>
            <a:r>
              <a:rPr lang="en-US" dirty="0"/>
              <a:t>: Pregnancy</a:t>
            </a:r>
          </a:p>
        </p:txBody>
      </p:sp>
      <p:sp>
        <p:nvSpPr>
          <p:cNvPr id="2" name="Footer Placeholder 1">
            <a:extLst>
              <a:ext uri="{FF2B5EF4-FFF2-40B4-BE49-F238E27FC236}">
                <a16:creationId xmlns:a16="http://schemas.microsoft.com/office/drawing/2014/main" id="{DEF52718-6CB6-0FE2-4F97-0B08B0AEF2E5}"/>
              </a:ext>
            </a:extLst>
          </p:cNvPr>
          <p:cNvSpPr>
            <a:spLocks noGrp="1"/>
          </p:cNvSpPr>
          <p:nvPr>
            <p:ph type="ftr" sz="quarter" idx="3"/>
          </p:nvPr>
        </p:nvSpPr>
        <p:spPr/>
        <p:txBody>
          <a:bodyPr/>
          <a:lstStyle/>
          <a:p>
            <a:r>
              <a:rPr lang="en-US" sz="1200" dirty="0"/>
              <a:t>National Comprehensive Cancer Network (</a:t>
            </a:r>
            <a:r>
              <a:rPr lang="en-US" sz="1200" dirty="0" err="1"/>
              <a:t>NCCN</a:t>
            </a:r>
            <a:r>
              <a:rPr lang="en-US" sz="1200" dirty="0"/>
              <a:t>). </a:t>
            </a:r>
            <a:r>
              <a:rPr lang="en-US" sz="1200" i="1" dirty="0"/>
              <a:t>Systemic </a:t>
            </a:r>
            <a:r>
              <a:rPr lang="en-US" sz="1200" i="1" dirty="0" err="1"/>
              <a:t>Mastocytosis</a:t>
            </a:r>
            <a:r>
              <a:rPr lang="en-US" sz="1200" i="1" dirty="0"/>
              <a:t>. </a:t>
            </a:r>
            <a:r>
              <a:rPr lang="en-US" sz="1200" dirty="0"/>
              <a:t>Version 2.2022. October 18, 2022. NCCN.org Accessed November 9, 2022.</a:t>
            </a:r>
          </a:p>
        </p:txBody>
      </p:sp>
    </p:spTree>
    <p:extLst>
      <p:ext uri="{BB962C8B-B14F-4D97-AF65-F5344CB8AC3E}">
        <p14:creationId xmlns:p14="http://schemas.microsoft.com/office/powerpoint/2010/main" val="214021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A7059-7EE2-430E-8398-1035FECA706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Layer>
                </a14:imgProps>
              </a:ext>
            </a:extLst>
          </a:blip>
          <a:stretch>
            <a:fillRect/>
          </a:stretch>
        </p:blipFill>
        <p:spPr>
          <a:xfrm>
            <a:off x="7676711" y="182880"/>
            <a:ext cx="3404998" cy="6456459"/>
          </a:xfrm>
          <a:prstGeom prst="rect">
            <a:avLst/>
          </a:prstGeom>
        </p:spPr>
      </p:pic>
      <p:pic>
        <p:nvPicPr>
          <p:cNvPr id="5" name="Picture 4">
            <a:extLst>
              <a:ext uri="{FF2B5EF4-FFF2-40B4-BE49-F238E27FC236}">
                <a16:creationId xmlns:a16="http://schemas.microsoft.com/office/drawing/2014/main" id="{785F6A35-28BB-48FE-8791-5CFB283C722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6000"/>
                    </a14:imgEffect>
                  </a14:imgLayer>
                </a14:imgProps>
              </a:ext>
            </a:extLst>
          </a:blip>
          <a:stretch>
            <a:fillRect/>
          </a:stretch>
        </p:blipFill>
        <p:spPr>
          <a:xfrm>
            <a:off x="863235" y="421998"/>
            <a:ext cx="6123749" cy="2735871"/>
          </a:xfrm>
          <a:prstGeom prst="rect">
            <a:avLst/>
          </a:prstGeom>
        </p:spPr>
      </p:pic>
      <p:sp>
        <p:nvSpPr>
          <p:cNvPr id="4" name="Footer Placeholder 3">
            <a:extLst>
              <a:ext uri="{FF2B5EF4-FFF2-40B4-BE49-F238E27FC236}">
                <a16:creationId xmlns:a16="http://schemas.microsoft.com/office/drawing/2014/main" id="{A8EDCA84-3B92-E0CD-24F8-20341BDC98E9}"/>
              </a:ext>
            </a:extLst>
          </p:cNvPr>
          <p:cNvSpPr>
            <a:spLocks noGrp="1"/>
          </p:cNvSpPr>
          <p:nvPr>
            <p:ph type="ftr" sz="quarter" idx="3"/>
          </p:nvPr>
        </p:nvSpPr>
        <p:spPr/>
        <p:txBody>
          <a:bodyPr/>
          <a:lstStyle/>
          <a:p>
            <a:r>
              <a:rPr lang="en-US" dirty="0"/>
              <a:t>* Localized mast-cell activation can occur</a:t>
            </a:r>
          </a:p>
          <a:p>
            <a:endParaRPr lang="en-US" dirty="0"/>
          </a:p>
          <a:p>
            <a:r>
              <a:rPr lang="en-US" dirty="0" err="1"/>
              <a:t>Theoharides</a:t>
            </a:r>
            <a:r>
              <a:rPr lang="en-US" dirty="0"/>
              <a:t> TC, et al. </a:t>
            </a:r>
            <a:r>
              <a:rPr lang="en-US" i="1" dirty="0"/>
              <a:t>N </a:t>
            </a:r>
            <a:r>
              <a:rPr lang="en-US" i="1" dirty="0" err="1"/>
              <a:t>Engl</a:t>
            </a:r>
            <a:r>
              <a:rPr lang="en-US" i="1" dirty="0"/>
              <a:t> J Med. </a:t>
            </a:r>
            <a:r>
              <a:rPr lang="en-US" dirty="0"/>
              <a:t>2015;373(2):163-72. </a:t>
            </a:r>
          </a:p>
        </p:txBody>
      </p:sp>
    </p:spTree>
    <p:extLst>
      <p:ext uri="{BB962C8B-B14F-4D97-AF65-F5344CB8AC3E}">
        <p14:creationId xmlns:p14="http://schemas.microsoft.com/office/powerpoint/2010/main" val="210108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023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4AA3-38E0-92B0-7300-258BCFC9183A}"/>
              </a:ext>
            </a:extLst>
          </p:cNvPr>
          <p:cNvSpPr>
            <a:spLocks noGrp="1"/>
          </p:cNvSpPr>
          <p:nvPr>
            <p:ph type="title"/>
          </p:nvPr>
        </p:nvSpPr>
        <p:spPr/>
        <p:txBody>
          <a:bodyPr/>
          <a:lstStyle/>
          <a:p>
            <a:r>
              <a:rPr lang="en-US"/>
              <a:t>Summary</a:t>
            </a:r>
          </a:p>
        </p:txBody>
      </p:sp>
      <p:sp>
        <p:nvSpPr>
          <p:cNvPr id="4" name="Content Placeholder 3">
            <a:extLst>
              <a:ext uri="{FF2B5EF4-FFF2-40B4-BE49-F238E27FC236}">
                <a16:creationId xmlns:a16="http://schemas.microsoft.com/office/drawing/2014/main" id="{FDD71624-ACF7-97A9-B059-66F43ACEE359}"/>
              </a:ext>
            </a:extLst>
          </p:cNvPr>
          <p:cNvSpPr>
            <a:spLocks noGrp="1"/>
          </p:cNvSpPr>
          <p:nvPr>
            <p:ph idx="1"/>
          </p:nvPr>
        </p:nvSpPr>
        <p:spPr/>
        <p:txBody>
          <a:bodyPr>
            <a:normAutofit/>
          </a:bodyPr>
          <a:lstStyle/>
          <a:p>
            <a:r>
              <a:rPr lang="en-US" sz="2800" dirty="0"/>
              <a:t>Mastocytosis is a rare disease</a:t>
            </a:r>
          </a:p>
          <a:p>
            <a:r>
              <a:rPr lang="en-US" sz="2800" dirty="0"/>
              <a:t>Symptoms</a:t>
            </a:r>
          </a:p>
          <a:p>
            <a:pPr lvl="1"/>
            <a:r>
              <a:rPr lang="en-US" sz="2400" dirty="0"/>
              <a:t>Multi-organ involvement</a:t>
            </a:r>
          </a:p>
          <a:p>
            <a:pPr lvl="1"/>
            <a:r>
              <a:rPr lang="en-US" sz="2400" dirty="0"/>
              <a:t>Mast cell activation symptoms</a:t>
            </a:r>
          </a:p>
          <a:p>
            <a:r>
              <a:rPr lang="en-US" sz="2800" dirty="0"/>
              <a:t>Diagnosis may be delayed due to nonspecific symptoms</a:t>
            </a:r>
          </a:p>
          <a:p>
            <a:r>
              <a:rPr lang="en-US" sz="2800" dirty="0"/>
              <a:t>Evaluate</a:t>
            </a:r>
          </a:p>
          <a:p>
            <a:pPr lvl="1"/>
            <a:r>
              <a:rPr lang="en-US" sz="2400" dirty="0"/>
              <a:t>Tryptase level</a:t>
            </a:r>
          </a:p>
          <a:p>
            <a:pPr lvl="1"/>
            <a:r>
              <a:rPr lang="en-US" sz="2400" dirty="0"/>
              <a:t>KIT mutation</a:t>
            </a:r>
          </a:p>
          <a:p>
            <a:pPr lvl="1"/>
            <a:r>
              <a:rPr lang="en-US" sz="2400" dirty="0"/>
              <a:t>Biopsy of involved organs: Skin, bone marrow, to evaluate for infiltration of mast cells</a:t>
            </a:r>
          </a:p>
        </p:txBody>
      </p:sp>
    </p:spTree>
    <p:extLst>
      <p:ext uri="{BB962C8B-B14F-4D97-AF65-F5344CB8AC3E}">
        <p14:creationId xmlns:p14="http://schemas.microsoft.com/office/powerpoint/2010/main" val="200782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png">
            <a:extLst>
              <a:ext uri="{FF2B5EF4-FFF2-40B4-BE49-F238E27FC236}">
                <a16:creationId xmlns:a16="http://schemas.microsoft.com/office/drawing/2014/main" id="{529C61DC-452C-4F97-BC2B-159033352469}"/>
              </a:ext>
            </a:extLst>
          </p:cNvPr>
          <p:cNvPicPr/>
          <p:nvPr/>
        </p:nvPicPr>
        <p:blipFill>
          <a:blip r:embed="rId2" cstate="email">
            <a:extLst>
              <a:ext uri="{28A0092B-C50C-407E-A947-70E740481C1C}">
                <a14:useLocalDpi xmlns:a14="http://schemas.microsoft.com/office/drawing/2010/main"/>
              </a:ext>
            </a:extLst>
          </a:blip>
          <a:stretch>
            <a:fillRect/>
          </a:stretch>
        </p:blipFill>
        <p:spPr>
          <a:xfrm>
            <a:off x="996319" y="193645"/>
            <a:ext cx="5100096" cy="2683650"/>
          </a:xfrm>
          <a:prstGeom prst="rect">
            <a:avLst/>
          </a:prstGeom>
          <a:ln w="12700">
            <a:miter lim="400000"/>
          </a:ln>
        </p:spPr>
      </p:pic>
      <p:pic>
        <p:nvPicPr>
          <p:cNvPr id="15" name="Picture 14">
            <a:extLst>
              <a:ext uri="{FF2B5EF4-FFF2-40B4-BE49-F238E27FC236}">
                <a16:creationId xmlns:a16="http://schemas.microsoft.com/office/drawing/2014/main" id="{78920266-7501-4F73-B165-63CC68F36B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276" y="3138423"/>
            <a:ext cx="10328988" cy="3188815"/>
          </a:xfrm>
          <a:prstGeom prst="rect">
            <a:avLst/>
          </a:prstGeom>
        </p:spPr>
      </p:pic>
      <p:pic>
        <p:nvPicPr>
          <p:cNvPr id="13" name="Picture 12">
            <a:extLst>
              <a:ext uri="{FF2B5EF4-FFF2-40B4-BE49-F238E27FC236}">
                <a16:creationId xmlns:a16="http://schemas.microsoft.com/office/drawing/2014/main" id="{1CA0CC79-3D73-489A-A2FD-DD2DD06EE0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4076" y="562708"/>
            <a:ext cx="3774075" cy="2571435"/>
          </a:xfrm>
          <a:prstGeom prst="rect">
            <a:avLst/>
          </a:prstGeom>
        </p:spPr>
      </p:pic>
      <p:sp>
        <p:nvSpPr>
          <p:cNvPr id="3" name="Footer Placeholder 2">
            <a:extLst>
              <a:ext uri="{FF2B5EF4-FFF2-40B4-BE49-F238E27FC236}">
                <a16:creationId xmlns:a16="http://schemas.microsoft.com/office/drawing/2014/main" id="{CEDFD4CF-1466-3F78-D45E-85F7AFCB9A9E}"/>
              </a:ext>
            </a:extLst>
          </p:cNvPr>
          <p:cNvSpPr>
            <a:spLocks noGrp="1"/>
          </p:cNvSpPr>
          <p:nvPr>
            <p:ph type="ftr" sz="quarter" idx="3"/>
          </p:nvPr>
        </p:nvSpPr>
        <p:spPr/>
        <p:txBody>
          <a:bodyPr/>
          <a:lstStyle/>
          <a:p>
            <a:r>
              <a:rPr lang="en-US" dirty="0"/>
              <a:t>Valent P, et al. </a:t>
            </a:r>
            <a:r>
              <a:rPr lang="en-US" i="1" dirty="0"/>
              <a:t>Int Arch Allergy Immunol. </a:t>
            </a:r>
            <a:r>
              <a:rPr lang="en-US" dirty="0"/>
              <a:t>2012;157(3):215-25.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E68D0-FF51-430E-8CAF-C096510CC0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9000"/>
                    </a14:imgEffect>
                  </a14:imgLayer>
                </a14:imgProps>
              </a:ext>
            </a:extLst>
          </a:blip>
          <a:stretch>
            <a:fillRect/>
          </a:stretch>
        </p:blipFill>
        <p:spPr>
          <a:xfrm>
            <a:off x="5650882" y="249127"/>
            <a:ext cx="5576207" cy="6359745"/>
          </a:xfrm>
          <a:prstGeom prst="rect">
            <a:avLst/>
          </a:prstGeom>
          <a:ln w="57150">
            <a:noFill/>
          </a:ln>
        </p:spPr>
      </p:pic>
      <p:pic>
        <p:nvPicPr>
          <p:cNvPr id="5" name="Picture 4">
            <a:extLst>
              <a:ext uri="{FF2B5EF4-FFF2-40B4-BE49-F238E27FC236}">
                <a16:creationId xmlns:a16="http://schemas.microsoft.com/office/drawing/2014/main" id="{8621887E-34AA-4162-BB8B-816CC14E5EBE}"/>
              </a:ext>
            </a:extLst>
          </p:cNvPr>
          <p:cNvPicPr>
            <a:picLocks noChangeAspect="1"/>
          </p:cNvPicPr>
          <p:nvPr/>
        </p:nvPicPr>
        <p:blipFill>
          <a:blip r:embed="rId4"/>
          <a:stretch>
            <a:fillRect/>
          </a:stretch>
        </p:blipFill>
        <p:spPr>
          <a:xfrm>
            <a:off x="324465" y="497735"/>
            <a:ext cx="4930496" cy="2202768"/>
          </a:xfrm>
          <a:prstGeom prst="rect">
            <a:avLst/>
          </a:prstGeom>
        </p:spPr>
      </p:pic>
      <p:sp>
        <p:nvSpPr>
          <p:cNvPr id="4" name="Rectangle 3">
            <a:extLst>
              <a:ext uri="{FF2B5EF4-FFF2-40B4-BE49-F238E27FC236}">
                <a16:creationId xmlns:a16="http://schemas.microsoft.com/office/drawing/2014/main" id="{C746104F-1970-4197-ACA3-9F6EABF32127}"/>
              </a:ext>
            </a:extLst>
          </p:cNvPr>
          <p:cNvSpPr/>
          <p:nvPr/>
        </p:nvSpPr>
        <p:spPr>
          <a:xfrm>
            <a:off x="7723414" y="3393459"/>
            <a:ext cx="1805440" cy="2723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EBDB261-886F-4A59-BB35-6D79E21D7782}"/>
              </a:ext>
            </a:extLst>
          </p:cNvPr>
          <p:cNvSpPr/>
          <p:nvPr/>
        </p:nvSpPr>
        <p:spPr>
          <a:xfrm>
            <a:off x="7715250" y="3917864"/>
            <a:ext cx="1804307" cy="2785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CCBBB05-1C63-4B1E-9FD9-7259166D76D8}"/>
              </a:ext>
            </a:extLst>
          </p:cNvPr>
          <p:cNvSpPr/>
          <p:nvPr/>
        </p:nvSpPr>
        <p:spPr>
          <a:xfrm>
            <a:off x="6695768" y="827996"/>
            <a:ext cx="2782968" cy="478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B898A87-7C50-4CCB-840E-EE85420115FE}"/>
              </a:ext>
            </a:extLst>
          </p:cNvPr>
          <p:cNvSpPr/>
          <p:nvPr/>
        </p:nvSpPr>
        <p:spPr>
          <a:xfrm>
            <a:off x="5702681" y="1759369"/>
            <a:ext cx="1824790" cy="3796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D7C201E-1E23-DB29-0C8D-F063AFC944B6}"/>
              </a:ext>
            </a:extLst>
          </p:cNvPr>
          <p:cNvSpPr/>
          <p:nvPr/>
        </p:nvSpPr>
        <p:spPr>
          <a:xfrm>
            <a:off x="9808792" y="3393459"/>
            <a:ext cx="1310965" cy="2723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10">
            <a:extLst>
              <a:ext uri="{FF2B5EF4-FFF2-40B4-BE49-F238E27FC236}">
                <a16:creationId xmlns:a16="http://schemas.microsoft.com/office/drawing/2014/main" id="{4D61A7FD-DCE0-6E4B-288F-509332C8C4D9}"/>
              </a:ext>
            </a:extLst>
          </p:cNvPr>
          <p:cNvSpPr>
            <a:spLocks noGrp="1"/>
          </p:cNvSpPr>
          <p:nvPr>
            <p:ph type="ftr" sz="quarter" idx="3"/>
          </p:nvPr>
        </p:nvSpPr>
        <p:spPr/>
        <p:txBody>
          <a:bodyPr/>
          <a:lstStyle/>
          <a:p>
            <a:r>
              <a:rPr lang="da-DK" dirty="0"/>
              <a:t>Theoharides TC, et al. </a:t>
            </a:r>
            <a:r>
              <a:rPr lang="da-DK" i="1" dirty="0"/>
              <a:t>N Engl J Med. </a:t>
            </a:r>
            <a:r>
              <a:rPr lang="da-DK" dirty="0"/>
              <a:t>2015;373(2):163-172. </a:t>
            </a:r>
          </a:p>
        </p:txBody>
      </p:sp>
    </p:spTree>
    <p:extLst>
      <p:ext uri="{BB962C8B-B14F-4D97-AF65-F5344CB8AC3E}">
        <p14:creationId xmlns:p14="http://schemas.microsoft.com/office/powerpoint/2010/main" val="174947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yptaseLevels.png" descr="TryptaseLevels">
            <a:extLst>
              <a:ext uri="{FF2B5EF4-FFF2-40B4-BE49-F238E27FC236}">
                <a16:creationId xmlns:a16="http://schemas.microsoft.com/office/drawing/2014/main" id="{691EBB02-4F4F-48D6-A3FD-257BA5456987}"/>
              </a:ext>
            </a:extLst>
          </p:cNvPr>
          <p:cNvPicPr/>
          <p:nvPr/>
        </p:nvPicPr>
        <p:blipFill>
          <a:blip r:embed="rId3" cstate="email">
            <a:extLst>
              <a:ext uri="{28A0092B-C50C-407E-A947-70E740481C1C}">
                <a14:useLocalDpi xmlns:a14="http://schemas.microsoft.com/office/drawing/2010/main"/>
              </a:ext>
            </a:extLst>
          </a:blip>
          <a:stretch>
            <a:fillRect/>
          </a:stretch>
        </p:blipFill>
        <p:spPr>
          <a:xfrm>
            <a:off x="8266783" y="2005248"/>
            <a:ext cx="3256339" cy="2943519"/>
          </a:xfrm>
          <a:prstGeom prst="rect">
            <a:avLst/>
          </a:prstGeom>
          <a:ln w="57150">
            <a:solidFill>
              <a:srgbClr val="FFFFCC"/>
            </a:solidFill>
            <a:round/>
          </a:ln>
        </p:spPr>
      </p:pic>
      <p:pic>
        <p:nvPicPr>
          <p:cNvPr id="5" name="Content Placeholder 4">
            <a:extLst>
              <a:ext uri="{FF2B5EF4-FFF2-40B4-BE49-F238E27FC236}">
                <a16:creationId xmlns:a16="http://schemas.microsoft.com/office/drawing/2014/main" id="{D8C7016F-4D6F-4C8C-9C4E-FFA2B08C761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33831" r="119"/>
          <a:stretch/>
        </p:blipFill>
        <p:spPr>
          <a:xfrm>
            <a:off x="817565" y="1963386"/>
            <a:ext cx="2840657" cy="2702627"/>
          </a:xfrm>
          <a:prstGeom prst="rect">
            <a:avLst/>
          </a:prstGeom>
        </p:spPr>
      </p:pic>
      <p:sp>
        <p:nvSpPr>
          <p:cNvPr id="7" name="TextBox 6">
            <a:extLst>
              <a:ext uri="{FF2B5EF4-FFF2-40B4-BE49-F238E27FC236}">
                <a16:creationId xmlns:a16="http://schemas.microsoft.com/office/drawing/2014/main" id="{CBC042BB-8141-45F9-AFA6-C6639A81CF60}"/>
              </a:ext>
            </a:extLst>
          </p:cNvPr>
          <p:cNvSpPr txBox="1"/>
          <p:nvPr/>
        </p:nvSpPr>
        <p:spPr>
          <a:xfrm>
            <a:off x="8832127" y="1322811"/>
            <a:ext cx="2346872" cy="523220"/>
          </a:xfrm>
          <a:prstGeom prst="rect">
            <a:avLst/>
          </a:prstGeom>
          <a:noFill/>
        </p:spPr>
        <p:txBody>
          <a:bodyPr wrap="square" rtlCol="0">
            <a:spAutoFit/>
          </a:bodyPr>
          <a:lstStyle/>
          <a:p>
            <a:pPr algn="ctr"/>
            <a:r>
              <a:rPr lang="en-US" sz="1400" b="1" dirty="0"/>
              <a:t>Normal Tryptase in 10% Mastocytosis Patients </a:t>
            </a:r>
          </a:p>
        </p:txBody>
      </p:sp>
      <p:sp>
        <p:nvSpPr>
          <p:cNvPr id="8" name="TextBox 7">
            <a:extLst>
              <a:ext uri="{FF2B5EF4-FFF2-40B4-BE49-F238E27FC236}">
                <a16:creationId xmlns:a16="http://schemas.microsoft.com/office/drawing/2014/main" id="{B3C7D8BD-740A-440B-935A-0A48DD140F2B}"/>
              </a:ext>
            </a:extLst>
          </p:cNvPr>
          <p:cNvSpPr txBox="1"/>
          <p:nvPr/>
        </p:nvSpPr>
        <p:spPr>
          <a:xfrm>
            <a:off x="2444551" y="4852074"/>
            <a:ext cx="7492180" cy="1200329"/>
          </a:xfrm>
          <a:prstGeom prst="rect">
            <a:avLst/>
          </a:prstGeom>
          <a:noFill/>
        </p:spPr>
        <p:txBody>
          <a:bodyPr wrap="square" rtlCol="0">
            <a:spAutoFit/>
          </a:bodyPr>
          <a:lstStyle/>
          <a:p>
            <a:r>
              <a:rPr lang="en-US" b="1" dirty="0"/>
              <a:t>Elevated tryptase is present in anaphylaxis and</a:t>
            </a:r>
            <a:br>
              <a:rPr lang="en-US" b="1" dirty="0"/>
            </a:br>
            <a:r>
              <a:rPr lang="en-US" b="1" dirty="0"/>
              <a:t>two measurements are required to assess baseline</a:t>
            </a:r>
          </a:p>
          <a:p>
            <a:r>
              <a:rPr lang="en-US" sz="1800" dirty="0">
                <a:latin typeface="Arial" panose="020B0604020202020204" pitchFamily="34" charset="0"/>
                <a:cs typeface="Arial" panose="020B0604020202020204" pitchFamily="34" charset="0"/>
              </a:rPr>
              <a:t>Low baseline tryptase (significant elevation: &gt;20% baseline + 2ng/mL) </a:t>
            </a:r>
          </a:p>
          <a:p>
            <a:endParaRPr lang="en-US" b="1" dirty="0"/>
          </a:p>
        </p:txBody>
      </p:sp>
      <p:pic>
        <p:nvPicPr>
          <p:cNvPr id="9" name="Picture 8">
            <a:extLst>
              <a:ext uri="{FF2B5EF4-FFF2-40B4-BE49-F238E27FC236}">
                <a16:creationId xmlns:a16="http://schemas.microsoft.com/office/drawing/2014/main" id="{F55AB5FA-E939-40EE-8EAB-E8BB339CB9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8768" y="2023713"/>
            <a:ext cx="3256338" cy="2603056"/>
          </a:xfrm>
          <a:prstGeom prst="rect">
            <a:avLst/>
          </a:prstGeom>
        </p:spPr>
      </p:pic>
      <p:sp>
        <p:nvSpPr>
          <p:cNvPr id="13" name="TextBox 12">
            <a:extLst>
              <a:ext uri="{FF2B5EF4-FFF2-40B4-BE49-F238E27FC236}">
                <a16:creationId xmlns:a16="http://schemas.microsoft.com/office/drawing/2014/main" id="{C1B556CE-6F66-E4C1-29D6-2E6E2DBD613E}"/>
              </a:ext>
            </a:extLst>
          </p:cNvPr>
          <p:cNvSpPr txBox="1"/>
          <p:nvPr/>
        </p:nvSpPr>
        <p:spPr>
          <a:xfrm>
            <a:off x="966076" y="1329779"/>
            <a:ext cx="2281395" cy="523220"/>
          </a:xfrm>
          <a:prstGeom prst="rect">
            <a:avLst/>
          </a:prstGeom>
          <a:noFill/>
        </p:spPr>
        <p:txBody>
          <a:bodyPr wrap="none" rtlCol="0">
            <a:spAutoFit/>
          </a:bodyPr>
          <a:lstStyle/>
          <a:p>
            <a:pPr algn="ctr"/>
            <a:r>
              <a:rPr lang="en-US" sz="1400" b="1" dirty="0"/>
              <a:t>Activation and Secretion</a:t>
            </a:r>
            <a:br>
              <a:rPr lang="en-US" sz="1400" b="1" dirty="0"/>
            </a:br>
            <a:r>
              <a:rPr lang="en-US" sz="1400" b="1" dirty="0"/>
              <a:t>of </a:t>
            </a:r>
            <a:r>
              <a:rPr lang="el-GR" sz="1400" b="1" dirty="0"/>
              <a:t>α</a:t>
            </a:r>
            <a:r>
              <a:rPr lang="en-US" sz="1400" b="1" dirty="0"/>
              <a:t>, </a:t>
            </a:r>
            <a:r>
              <a:rPr lang="el-GR" sz="1400" b="1" dirty="0"/>
              <a:t>β</a:t>
            </a:r>
            <a:r>
              <a:rPr lang="en-US" sz="1400" b="1" dirty="0"/>
              <a:t>, and </a:t>
            </a:r>
            <a:r>
              <a:rPr lang="el-GR" sz="1400" b="1" dirty="0"/>
              <a:t>γ</a:t>
            </a:r>
            <a:r>
              <a:rPr lang="en-US" sz="1400" b="1" dirty="0"/>
              <a:t> Tryptases</a:t>
            </a:r>
          </a:p>
        </p:txBody>
      </p:sp>
      <p:sp>
        <p:nvSpPr>
          <p:cNvPr id="14" name="TextBox 13">
            <a:extLst>
              <a:ext uri="{FF2B5EF4-FFF2-40B4-BE49-F238E27FC236}">
                <a16:creationId xmlns:a16="http://schemas.microsoft.com/office/drawing/2014/main" id="{FB6A1F4A-E75C-85E3-03A9-9806FB8936E4}"/>
              </a:ext>
            </a:extLst>
          </p:cNvPr>
          <p:cNvSpPr txBox="1"/>
          <p:nvPr/>
        </p:nvSpPr>
        <p:spPr>
          <a:xfrm>
            <a:off x="4502236" y="1329779"/>
            <a:ext cx="2930950" cy="523220"/>
          </a:xfrm>
          <a:prstGeom prst="rect">
            <a:avLst/>
          </a:prstGeom>
          <a:noFill/>
        </p:spPr>
        <p:txBody>
          <a:bodyPr wrap="square" rtlCol="0">
            <a:spAutoFit/>
          </a:bodyPr>
          <a:lstStyle/>
          <a:p>
            <a:pPr algn="ctr"/>
            <a:r>
              <a:rPr lang="en-US" sz="1400" b="1" dirty="0"/>
              <a:t>Correlation of Plasma Tryptase</a:t>
            </a:r>
          </a:p>
          <a:p>
            <a:pPr algn="ctr"/>
            <a:r>
              <a:rPr lang="en-US" sz="1400" b="1" dirty="0"/>
              <a:t>and Histamine Concentrations</a:t>
            </a:r>
          </a:p>
        </p:txBody>
      </p:sp>
      <p:sp>
        <p:nvSpPr>
          <p:cNvPr id="3" name="Title 2">
            <a:extLst>
              <a:ext uri="{FF2B5EF4-FFF2-40B4-BE49-F238E27FC236}">
                <a16:creationId xmlns:a16="http://schemas.microsoft.com/office/drawing/2014/main" id="{A1BB723E-1922-6D63-C9B3-2F9384477355}"/>
              </a:ext>
            </a:extLst>
          </p:cNvPr>
          <p:cNvSpPr>
            <a:spLocks noGrp="1"/>
          </p:cNvSpPr>
          <p:nvPr>
            <p:ph type="title"/>
          </p:nvPr>
        </p:nvSpPr>
        <p:spPr>
          <a:xfrm>
            <a:off x="609600" y="199506"/>
            <a:ext cx="10744200" cy="663604"/>
          </a:xfrm>
        </p:spPr>
        <p:txBody>
          <a:bodyPr/>
          <a:lstStyle/>
          <a:p>
            <a:r>
              <a:rPr lang="en-US" dirty="0"/>
              <a:t>Systemic </a:t>
            </a:r>
            <a:r>
              <a:rPr lang="en-US" dirty="0" err="1"/>
              <a:t>Mastocytosis</a:t>
            </a:r>
            <a:r>
              <a:rPr lang="en-US" dirty="0"/>
              <a:t>: Tryptases</a:t>
            </a:r>
          </a:p>
        </p:txBody>
      </p:sp>
      <p:sp>
        <p:nvSpPr>
          <p:cNvPr id="10" name="Footer Placeholder 9">
            <a:extLst>
              <a:ext uri="{FF2B5EF4-FFF2-40B4-BE49-F238E27FC236}">
                <a16:creationId xmlns:a16="http://schemas.microsoft.com/office/drawing/2014/main" id="{B7B105A1-3F6C-5559-4D41-6627B0143A69}"/>
              </a:ext>
            </a:extLst>
          </p:cNvPr>
          <p:cNvSpPr>
            <a:spLocks noGrp="1"/>
          </p:cNvSpPr>
          <p:nvPr>
            <p:ph type="ftr" sz="quarter" idx="3"/>
          </p:nvPr>
        </p:nvSpPr>
        <p:spPr>
          <a:xfrm>
            <a:off x="609600" y="5766290"/>
            <a:ext cx="10744199" cy="1032192"/>
          </a:xfrm>
        </p:spPr>
        <p:txBody>
          <a:bodyPr/>
          <a:lstStyle/>
          <a:p>
            <a:r>
              <a:rPr lang="en-US" dirty="0"/>
              <a:t>Schwartz </a:t>
            </a:r>
            <a:r>
              <a:rPr lang="en-US" dirty="0" err="1"/>
              <a:t>LB</a:t>
            </a:r>
            <a:r>
              <a:rPr lang="en-US" dirty="0"/>
              <a:t>, et al. </a:t>
            </a:r>
            <a:r>
              <a:rPr lang="en-US" i="1" dirty="0"/>
              <a:t>N </a:t>
            </a:r>
            <a:r>
              <a:rPr lang="en-US" i="1" dirty="0" err="1"/>
              <a:t>Engl</a:t>
            </a:r>
            <a:r>
              <a:rPr lang="en-US" i="1" dirty="0"/>
              <a:t> J Med. </a:t>
            </a:r>
            <a:r>
              <a:rPr lang="en-US" dirty="0"/>
              <a:t>1987;316(26):1622-1626. </a:t>
            </a:r>
          </a:p>
          <a:p>
            <a:r>
              <a:rPr lang="en-US" dirty="0" err="1"/>
              <a:t>Caughey</a:t>
            </a:r>
            <a:r>
              <a:rPr lang="en-US" dirty="0"/>
              <a:t> GH. </a:t>
            </a:r>
            <a:r>
              <a:rPr lang="en-US" i="1" dirty="0"/>
              <a:t>J Allergy Clin Immunol. </a:t>
            </a:r>
            <a:r>
              <a:rPr lang="en-US" dirty="0"/>
              <a:t>2006;117(6):1411-1414. </a:t>
            </a:r>
          </a:p>
          <a:p>
            <a:r>
              <a:rPr lang="en-US" dirty="0"/>
              <a:t>Alvarez-</a:t>
            </a:r>
            <a:r>
              <a:rPr lang="en-US" dirty="0" err="1"/>
              <a:t>Twose</a:t>
            </a:r>
            <a:r>
              <a:rPr lang="en-US" dirty="0"/>
              <a:t> I, et al. </a:t>
            </a:r>
            <a:r>
              <a:rPr lang="en-US" i="1" dirty="0"/>
              <a:t>Allergy. </a:t>
            </a:r>
            <a:r>
              <a:rPr lang="en-US" dirty="0"/>
              <a:t>2012;67(6):813-821. </a:t>
            </a:r>
          </a:p>
          <a:p>
            <a:r>
              <a:rPr lang="en-US" dirty="0"/>
              <a:t>Schwartz LB. </a:t>
            </a:r>
            <a:r>
              <a:rPr lang="en-US" i="1" dirty="0"/>
              <a:t>Immunol Allergy Clin North Am. </a:t>
            </a:r>
            <a:r>
              <a:rPr lang="en-US" dirty="0"/>
              <a:t>2006;26(3):451-463. </a:t>
            </a:r>
          </a:p>
        </p:txBody>
      </p:sp>
    </p:spTree>
    <p:extLst>
      <p:ext uri="{BB962C8B-B14F-4D97-AF65-F5344CB8AC3E}">
        <p14:creationId xmlns:p14="http://schemas.microsoft.com/office/powerpoint/2010/main" val="200323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6CAE1F-9337-4D24-B5A1-A4A6FC41D15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10337" y="2089467"/>
            <a:ext cx="4695825" cy="3381375"/>
          </a:xfrm>
          <a:prstGeom prst="rect">
            <a:avLst/>
          </a:prstGeom>
        </p:spPr>
      </p:pic>
      <p:pic>
        <p:nvPicPr>
          <p:cNvPr id="7" name="Picture 6">
            <a:extLst>
              <a:ext uri="{FF2B5EF4-FFF2-40B4-BE49-F238E27FC236}">
                <a16:creationId xmlns:a16="http://schemas.microsoft.com/office/drawing/2014/main" id="{80A3BB11-7825-4077-933C-F1BE8D73A65D}"/>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499838" y="335331"/>
            <a:ext cx="4343450" cy="1729577"/>
          </a:xfrm>
          <a:prstGeom prst="rect">
            <a:avLst/>
          </a:prstGeom>
        </p:spPr>
      </p:pic>
      <p:pic>
        <p:nvPicPr>
          <p:cNvPr id="6" name="Picture 5">
            <a:extLst>
              <a:ext uri="{FF2B5EF4-FFF2-40B4-BE49-F238E27FC236}">
                <a16:creationId xmlns:a16="http://schemas.microsoft.com/office/drawing/2014/main" id="{9DD6BDEE-D871-4529-9060-618253A44D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5999" y="997527"/>
            <a:ext cx="5706271" cy="4770264"/>
          </a:xfrm>
          <a:prstGeom prst="rect">
            <a:avLst/>
          </a:prstGeom>
        </p:spPr>
      </p:pic>
      <p:cxnSp>
        <p:nvCxnSpPr>
          <p:cNvPr id="9" name="Straight Connector 8">
            <a:extLst>
              <a:ext uri="{FF2B5EF4-FFF2-40B4-BE49-F238E27FC236}">
                <a16:creationId xmlns:a16="http://schemas.microsoft.com/office/drawing/2014/main" id="{D4AEA448-35CB-4B73-87E6-F37330F4682B}"/>
              </a:ext>
            </a:extLst>
          </p:cNvPr>
          <p:cNvCxnSpPr>
            <a:cxnSpLocks/>
          </p:cNvCxnSpPr>
          <p:nvPr/>
        </p:nvCxnSpPr>
        <p:spPr>
          <a:xfrm>
            <a:off x="5474800" y="997527"/>
            <a:ext cx="0" cy="4998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E1AAB5B-E366-4462-A15F-E2A092730429}"/>
              </a:ext>
            </a:extLst>
          </p:cNvPr>
          <p:cNvSpPr txBox="1"/>
          <p:nvPr/>
        </p:nvSpPr>
        <p:spPr>
          <a:xfrm>
            <a:off x="1125035" y="5580753"/>
            <a:ext cx="3093056" cy="646331"/>
          </a:xfrm>
          <a:prstGeom prst="rect">
            <a:avLst/>
          </a:prstGeom>
          <a:noFill/>
        </p:spPr>
        <p:txBody>
          <a:bodyPr wrap="square" rtlCol="0">
            <a:spAutoFit/>
          </a:bodyPr>
          <a:lstStyle/>
          <a:p>
            <a:r>
              <a:rPr lang="en-US" b="1" dirty="0"/>
              <a:t>10% of </a:t>
            </a:r>
            <a:r>
              <a:rPr lang="en-US" b="1" dirty="0" err="1"/>
              <a:t>Mastocytosis</a:t>
            </a:r>
            <a:r>
              <a:rPr lang="en-US" b="1" dirty="0"/>
              <a:t> are negative for KITD816V  </a:t>
            </a:r>
          </a:p>
        </p:txBody>
      </p:sp>
      <p:sp>
        <p:nvSpPr>
          <p:cNvPr id="8" name="Footer Placeholder 7">
            <a:extLst>
              <a:ext uri="{FF2B5EF4-FFF2-40B4-BE49-F238E27FC236}">
                <a16:creationId xmlns:a16="http://schemas.microsoft.com/office/drawing/2014/main" id="{6BBE8F41-B389-E33C-FCB3-15E410B51A97}"/>
              </a:ext>
            </a:extLst>
          </p:cNvPr>
          <p:cNvSpPr>
            <a:spLocks noGrp="1"/>
          </p:cNvSpPr>
          <p:nvPr>
            <p:ph type="ftr" sz="quarter" idx="3"/>
          </p:nvPr>
        </p:nvSpPr>
        <p:spPr>
          <a:xfrm>
            <a:off x="609601" y="6356350"/>
            <a:ext cx="4695826" cy="442131"/>
          </a:xfrm>
        </p:spPr>
        <p:txBody>
          <a:bodyPr/>
          <a:lstStyle/>
          <a:p>
            <a:r>
              <a:rPr lang="da-DK" dirty="0"/>
              <a:t>Jara-Acevedo M, et al. </a:t>
            </a:r>
            <a:r>
              <a:rPr lang="da-DK" i="1" dirty="0"/>
              <a:t>Mod Pathol. </a:t>
            </a:r>
            <a:r>
              <a:rPr lang="da-DK" dirty="0"/>
              <a:t>2015;28(8):1138-1149. </a:t>
            </a:r>
          </a:p>
        </p:txBody>
      </p:sp>
      <p:sp>
        <p:nvSpPr>
          <p:cNvPr id="10" name="Footer Placeholder 7">
            <a:extLst>
              <a:ext uri="{FF2B5EF4-FFF2-40B4-BE49-F238E27FC236}">
                <a16:creationId xmlns:a16="http://schemas.microsoft.com/office/drawing/2014/main" id="{A54A8FAD-33DA-85E1-1EE5-CD76697C512E}"/>
              </a:ext>
            </a:extLst>
          </p:cNvPr>
          <p:cNvSpPr txBox="1">
            <a:spLocks/>
          </p:cNvSpPr>
          <p:nvPr/>
        </p:nvSpPr>
        <p:spPr>
          <a:xfrm>
            <a:off x="4773788" y="6348731"/>
            <a:ext cx="6904977"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err="1"/>
              <a:t>Longley</a:t>
            </a:r>
            <a:r>
              <a:rPr lang="fr-FR" dirty="0"/>
              <a:t> </a:t>
            </a:r>
            <a:r>
              <a:rPr lang="fr-FR" dirty="0" err="1"/>
              <a:t>BJ</a:t>
            </a:r>
            <a:r>
              <a:rPr lang="fr-FR" dirty="0"/>
              <a:t>, et al. </a:t>
            </a:r>
            <a:r>
              <a:rPr lang="fr-FR" i="1" dirty="0" err="1"/>
              <a:t>Leuk</a:t>
            </a:r>
            <a:r>
              <a:rPr lang="fr-FR" i="1" dirty="0"/>
              <a:t> </a:t>
            </a:r>
            <a:r>
              <a:rPr lang="fr-FR" i="1" dirty="0" err="1"/>
              <a:t>Res</a:t>
            </a:r>
            <a:r>
              <a:rPr lang="fr-FR" i="1" dirty="0"/>
              <a:t>. </a:t>
            </a:r>
            <a:r>
              <a:rPr lang="fr-FR" dirty="0"/>
              <a:t>2001;25(7):571-576. doi:10.1016/s0145-2126(01)00028-5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9" descr="todo mutado"/>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0702" y="3780551"/>
            <a:ext cx="3930599" cy="249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solo mastocitos"/>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6202" y="3780551"/>
            <a:ext cx="3683541" cy="254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74B974B-BBAB-4054-9814-43F7B77944C8}"/>
              </a:ext>
            </a:extLst>
          </p:cNvPr>
          <p:cNvPicPr>
            <a:picLocks noChangeAspect="1"/>
          </p:cNvPicPr>
          <p:nvPr/>
        </p:nvPicPr>
        <p:blipFill>
          <a:blip r:embed="rId5"/>
          <a:stretch>
            <a:fillRect/>
          </a:stretch>
        </p:blipFill>
        <p:spPr>
          <a:xfrm>
            <a:off x="1076202" y="840733"/>
            <a:ext cx="3179679" cy="2648151"/>
          </a:xfrm>
          <a:prstGeom prst="rect">
            <a:avLst/>
          </a:prstGeom>
        </p:spPr>
      </p:pic>
      <p:pic>
        <p:nvPicPr>
          <p:cNvPr id="6" name="Picture 5">
            <a:extLst>
              <a:ext uri="{FF2B5EF4-FFF2-40B4-BE49-F238E27FC236}">
                <a16:creationId xmlns:a16="http://schemas.microsoft.com/office/drawing/2014/main" id="{EBB14F35-417F-4A2E-A845-D06F55D9FB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84776" y="801722"/>
            <a:ext cx="3025579" cy="2621542"/>
          </a:xfrm>
          <a:prstGeom prst="rect">
            <a:avLst/>
          </a:prstGeom>
        </p:spPr>
      </p:pic>
      <p:sp>
        <p:nvSpPr>
          <p:cNvPr id="30728" name="Rectangle 24"/>
          <p:cNvSpPr>
            <a:spLocks noChangeArrowheads="1"/>
          </p:cNvSpPr>
          <p:nvPr/>
        </p:nvSpPr>
        <p:spPr bwMode="auto">
          <a:xfrm>
            <a:off x="4018652" y="3507830"/>
            <a:ext cx="4175478" cy="311175"/>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5875" cap="rnd">
                <a:solidFill>
                  <a:schemeClr val="tx1"/>
                </a:solidFill>
                <a:prstDash val="sysDot"/>
                <a:miter lim="800000"/>
                <a:headEnd/>
                <a:tailEnd/>
              </a14:hiddenLine>
            </a:ext>
          </a:extLst>
        </p:spPr>
        <p:txBody>
          <a:bodyPr>
            <a:spAutoFit/>
          </a:bodyPr>
          <a:lstStyle>
            <a:lvl1pPr eaLnBrk="0" hangingPunct="0">
              <a:defRPr sz="3600">
                <a:solidFill>
                  <a:schemeClr val="tx1"/>
                </a:solidFill>
                <a:latin typeface="Arial" charset="0"/>
                <a:ea typeface="ＭＳ Ｐゴシック" charset="-128"/>
              </a:defRPr>
            </a:lvl1pPr>
            <a:lvl2pPr marL="742950" indent="-285750" eaLnBrk="0" hangingPunct="0">
              <a:defRPr sz="3600">
                <a:solidFill>
                  <a:schemeClr val="tx1"/>
                </a:solidFill>
                <a:latin typeface="Arial" charset="0"/>
                <a:ea typeface="ＭＳ Ｐゴシック" charset="-128"/>
              </a:defRPr>
            </a:lvl2pPr>
            <a:lvl3pPr marL="1143000" indent="-228600" eaLnBrk="0" hangingPunct="0">
              <a:defRPr sz="3600">
                <a:solidFill>
                  <a:schemeClr val="tx1"/>
                </a:solidFill>
                <a:latin typeface="Arial" charset="0"/>
                <a:ea typeface="ＭＳ Ｐゴシック" charset="-128"/>
              </a:defRPr>
            </a:lvl3pPr>
            <a:lvl4pPr marL="1600200" indent="-228600" eaLnBrk="0" hangingPunct="0">
              <a:defRPr sz="3600">
                <a:solidFill>
                  <a:schemeClr val="tx1"/>
                </a:solidFill>
                <a:latin typeface="Arial" charset="0"/>
                <a:ea typeface="ＭＳ Ｐゴシック" charset="-128"/>
              </a:defRPr>
            </a:lvl4pPr>
            <a:lvl5pPr marL="2057400" indent="-228600" eaLnBrk="0" hangingPunct="0">
              <a:defRPr sz="3600">
                <a:solidFill>
                  <a:schemeClr val="tx1"/>
                </a:solidFill>
                <a:latin typeface="Arial" charset="0"/>
                <a:ea typeface="ＭＳ Ｐゴシック" charset="-128"/>
              </a:defRPr>
            </a:lvl5pPr>
            <a:lvl6pPr marL="2514600" indent="-228600" eaLnBrk="0" fontAlgn="base" hangingPunct="0">
              <a:spcBef>
                <a:spcPct val="0"/>
              </a:spcBef>
              <a:spcAft>
                <a:spcPct val="0"/>
              </a:spcAft>
              <a:defRPr sz="3600">
                <a:solidFill>
                  <a:schemeClr val="tx1"/>
                </a:solidFill>
                <a:latin typeface="Arial" charset="0"/>
                <a:ea typeface="ＭＳ Ｐゴシック" charset="-128"/>
              </a:defRPr>
            </a:lvl6pPr>
            <a:lvl7pPr marL="2971800" indent="-228600" eaLnBrk="0" fontAlgn="base" hangingPunct="0">
              <a:spcBef>
                <a:spcPct val="0"/>
              </a:spcBef>
              <a:spcAft>
                <a:spcPct val="0"/>
              </a:spcAft>
              <a:defRPr sz="3600">
                <a:solidFill>
                  <a:schemeClr val="tx1"/>
                </a:solidFill>
                <a:latin typeface="Arial" charset="0"/>
                <a:ea typeface="ＭＳ Ｐゴシック" charset="-128"/>
              </a:defRPr>
            </a:lvl7pPr>
            <a:lvl8pPr marL="3429000" indent="-228600" eaLnBrk="0" fontAlgn="base" hangingPunct="0">
              <a:spcBef>
                <a:spcPct val="0"/>
              </a:spcBef>
              <a:spcAft>
                <a:spcPct val="0"/>
              </a:spcAft>
              <a:defRPr sz="3600">
                <a:solidFill>
                  <a:schemeClr val="tx1"/>
                </a:solidFill>
                <a:latin typeface="Arial" charset="0"/>
                <a:ea typeface="ＭＳ Ｐゴシック" charset="-128"/>
              </a:defRPr>
            </a:lvl8pPr>
            <a:lvl9pPr marL="3886200" indent="-228600" eaLnBrk="0" fontAlgn="base" hangingPunct="0">
              <a:spcBef>
                <a:spcPct val="0"/>
              </a:spcBef>
              <a:spcAft>
                <a:spcPct val="0"/>
              </a:spcAft>
              <a:defRPr sz="3600">
                <a:solidFill>
                  <a:schemeClr val="tx1"/>
                </a:solidFill>
                <a:latin typeface="Arial" charset="0"/>
                <a:ea typeface="ＭＳ Ｐゴシック" charset="-128"/>
              </a:defRPr>
            </a:lvl9pPr>
          </a:lstStyle>
          <a:p>
            <a:pPr algn="ctr" eaLnBrk="1" hangingPunct="1"/>
            <a:r>
              <a:rPr lang="en-US" altLang="x-none" sz="1422" dirty="0">
                <a:latin typeface="Calibri" charset="0"/>
              </a:rPr>
              <a:t>Peptide nucleic acid (PNA)–mediated </a:t>
            </a:r>
            <a:r>
              <a:rPr lang="en-US" altLang="x-none" sz="1333" dirty="0">
                <a:latin typeface="Calibri" charset="0"/>
              </a:rPr>
              <a:t>PCR</a:t>
            </a:r>
          </a:p>
        </p:txBody>
      </p:sp>
      <p:sp>
        <p:nvSpPr>
          <p:cNvPr id="3" name="Title 2">
            <a:extLst>
              <a:ext uri="{FF2B5EF4-FFF2-40B4-BE49-F238E27FC236}">
                <a16:creationId xmlns:a16="http://schemas.microsoft.com/office/drawing/2014/main" id="{8788566F-6009-9092-2A73-FBEC8CD20DBA}"/>
              </a:ext>
            </a:extLst>
          </p:cNvPr>
          <p:cNvSpPr>
            <a:spLocks noGrp="1"/>
          </p:cNvSpPr>
          <p:nvPr>
            <p:ph type="title"/>
          </p:nvPr>
        </p:nvSpPr>
        <p:spPr>
          <a:xfrm>
            <a:off x="214741" y="199505"/>
            <a:ext cx="11894127" cy="652983"/>
          </a:xfrm>
        </p:spPr>
        <p:txBody>
          <a:bodyPr>
            <a:normAutofit/>
          </a:bodyPr>
          <a:lstStyle/>
          <a:p>
            <a:r>
              <a:rPr lang="en-US" sz="2800" dirty="0"/>
              <a:t>Different Patterns of </a:t>
            </a:r>
            <a:r>
              <a:rPr lang="en-US" sz="2800" i="1" dirty="0"/>
              <a:t>KIT</a:t>
            </a:r>
            <a:r>
              <a:rPr lang="en-US" sz="2800" dirty="0"/>
              <a:t> Mutation in Indolent Systemic </a:t>
            </a:r>
            <a:r>
              <a:rPr lang="en-US" sz="2800" dirty="0" err="1"/>
              <a:t>Mastocytosis</a:t>
            </a:r>
            <a:endParaRPr lang="en-US" sz="2800" dirty="0"/>
          </a:p>
        </p:txBody>
      </p:sp>
      <p:sp>
        <p:nvSpPr>
          <p:cNvPr id="7" name="Footer Placeholder 6">
            <a:extLst>
              <a:ext uri="{FF2B5EF4-FFF2-40B4-BE49-F238E27FC236}">
                <a16:creationId xmlns:a16="http://schemas.microsoft.com/office/drawing/2014/main" id="{AC59B9CF-1E01-6E0F-1860-A6D89534496C}"/>
              </a:ext>
            </a:extLst>
          </p:cNvPr>
          <p:cNvSpPr>
            <a:spLocks noGrp="1"/>
          </p:cNvSpPr>
          <p:nvPr>
            <p:ph type="ftr" sz="quarter" idx="3"/>
          </p:nvPr>
        </p:nvSpPr>
        <p:spPr/>
        <p:txBody>
          <a:bodyPr/>
          <a:lstStyle/>
          <a:p>
            <a:r>
              <a:rPr lang="en-US" dirty="0"/>
              <a:t>Slide courtesy of Dr. M. Castells</a:t>
            </a:r>
          </a:p>
          <a:p>
            <a:r>
              <a:rPr lang="en-US" dirty="0"/>
              <a:t>Sánchez-Muñoz L, et al. </a:t>
            </a:r>
            <a:r>
              <a:rPr lang="en-US" i="1" dirty="0"/>
              <a:t>Immunol Allergy Clin North Am. </a:t>
            </a:r>
            <a:r>
              <a:rPr lang="en-US" dirty="0"/>
              <a:t>2014;34(2):297-313. </a:t>
            </a:r>
          </a:p>
        </p:txBody>
      </p:sp>
    </p:spTree>
    <p:extLst>
      <p:ext uri="{BB962C8B-B14F-4D97-AF65-F5344CB8AC3E}">
        <p14:creationId xmlns:p14="http://schemas.microsoft.com/office/powerpoint/2010/main" val="44523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6166E517-D854-487E-BD86-A50FCFA49257}"/>
              </a:ext>
            </a:extLst>
          </p:cNvPr>
          <p:cNvGraphicFramePr>
            <a:graphicFrameLocks noChangeAspect="1"/>
          </p:cNvGraphicFramePr>
          <p:nvPr>
            <p:extLst>
              <p:ext uri="{D42A27DB-BD31-4B8C-83A1-F6EECF244321}">
                <p14:modId xmlns:p14="http://schemas.microsoft.com/office/powerpoint/2010/main" val="630403459"/>
              </p:ext>
            </p:extLst>
          </p:nvPr>
        </p:nvGraphicFramePr>
        <p:xfrm>
          <a:off x="2164629" y="1373183"/>
          <a:ext cx="3810000" cy="5080000"/>
        </p:xfrm>
        <a:graphic>
          <a:graphicData uri="http://schemas.openxmlformats.org/presentationml/2006/ole">
            <mc:AlternateContent xmlns:mc="http://schemas.openxmlformats.org/markup-compatibility/2006">
              <mc:Choice xmlns:v="urn:schemas-microsoft-com:vml" Requires="v">
                <p:oleObj name="Image" r:id="rId3" imgW="3809524" imgH="5079365" progId="Photoshop.Image.11">
                  <p:embed/>
                </p:oleObj>
              </mc:Choice>
              <mc:Fallback>
                <p:oleObj name="Image" r:id="rId3" imgW="3809524" imgH="5079365" progId="Photoshop.Image.11">
                  <p:embed/>
                  <p:pic>
                    <p:nvPicPr>
                      <p:cNvPr id="2" name="Object 4">
                        <a:extLst>
                          <a:ext uri="{FF2B5EF4-FFF2-40B4-BE49-F238E27FC236}">
                            <a16:creationId xmlns:a16="http://schemas.microsoft.com/office/drawing/2014/main" id="{6166E517-D854-487E-BD86-A50FCFA49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4629" y="1373183"/>
                        <a:ext cx="3810000" cy="5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5">
            <a:extLst>
              <a:ext uri="{FF2B5EF4-FFF2-40B4-BE49-F238E27FC236}">
                <a16:creationId xmlns:a16="http://schemas.microsoft.com/office/drawing/2014/main" id="{2AC526E1-23FF-4404-9DF5-3672FA40536F}"/>
              </a:ext>
            </a:extLst>
          </p:cNvPr>
          <p:cNvGraphicFramePr>
            <a:graphicFrameLocks noChangeAspect="1"/>
          </p:cNvGraphicFramePr>
          <p:nvPr>
            <p:extLst>
              <p:ext uri="{D42A27DB-BD31-4B8C-83A1-F6EECF244321}">
                <p14:modId xmlns:p14="http://schemas.microsoft.com/office/powerpoint/2010/main" val="2030147549"/>
              </p:ext>
            </p:extLst>
          </p:nvPr>
        </p:nvGraphicFramePr>
        <p:xfrm>
          <a:off x="6244504" y="1373183"/>
          <a:ext cx="3810000" cy="5080000"/>
        </p:xfrm>
        <a:graphic>
          <a:graphicData uri="http://schemas.openxmlformats.org/presentationml/2006/ole">
            <mc:AlternateContent xmlns:mc="http://schemas.openxmlformats.org/markup-compatibility/2006">
              <mc:Choice xmlns:v="urn:schemas-microsoft-com:vml" Requires="v">
                <p:oleObj name="Image" r:id="rId5" imgW="3809524" imgH="5079365" progId="Photoshop.Image.11">
                  <p:embed/>
                </p:oleObj>
              </mc:Choice>
              <mc:Fallback>
                <p:oleObj name="Image" r:id="rId5" imgW="3809524" imgH="5079365" progId="Photoshop.Image.11">
                  <p:embed/>
                  <p:pic>
                    <p:nvPicPr>
                      <p:cNvPr id="3" name="Object 5">
                        <a:extLst>
                          <a:ext uri="{FF2B5EF4-FFF2-40B4-BE49-F238E27FC236}">
                            <a16:creationId xmlns:a16="http://schemas.microsoft.com/office/drawing/2014/main" id="{2AC526E1-23FF-4404-9DF5-3672FA4053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4504" y="1373183"/>
                        <a:ext cx="3810000" cy="5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9">
            <a:extLst>
              <a:ext uri="{FF2B5EF4-FFF2-40B4-BE49-F238E27FC236}">
                <a16:creationId xmlns:a16="http://schemas.microsoft.com/office/drawing/2014/main" id="{C8390DF0-AF41-4B52-90DA-1950D7C0962E}"/>
              </a:ext>
            </a:extLst>
          </p:cNvPr>
          <p:cNvSpPr txBox="1">
            <a:spLocks noChangeArrowheads="1"/>
          </p:cNvSpPr>
          <p:nvPr/>
        </p:nvSpPr>
        <p:spPr bwMode="auto">
          <a:xfrm>
            <a:off x="6244504" y="5989936"/>
            <a:ext cx="1003801" cy="4616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CD117</a:t>
            </a:r>
          </a:p>
        </p:txBody>
      </p:sp>
      <p:sp>
        <p:nvSpPr>
          <p:cNvPr id="7" name="Text Box 9">
            <a:extLst>
              <a:ext uri="{FF2B5EF4-FFF2-40B4-BE49-F238E27FC236}">
                <a16:creationId xmlns:a16="http://schemas.microsoft.com/office/drawing/2014/main" id="{F101A6DA-F150-41A8-AED3-A948C7FA57DB}"/>
              </a:ext>
            </a:extLst>
          </p:cNvPr>
          <p:cNvSpPr txBox="1">
            <a:spLocks noChangeArrowheads="1"/>
          </p:cNvSpPr>
          <p:nvPr/>
        </p:nvSpPr>
        <p:spPr bwMode="auto">
          <a:xfrm>
            <a:off x="2164753" y="5989937"/>
            <a:ext cx="737702" cy="4616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err="1"/>
              <a:t>H&amp;E</a:t>
            </a:r>
            <a:endParaRPr lang="en-US" altLang="en-US" sz="2400" dirty="0"/>
          </a:p>
        </p:txBody>
      </p:sp>
      <p:sp>
        <p:nvSpPr>
          <p:cNvPr id="8" name="Title 7">
            <a:extLst>
              <a:ext uri="{FF2B5EF4-FFF2-40B4-BE49-F238E27FC236}">
                <a16:creationId xmlns:a16="http://schemas.microsoft.com/office/drawing/2014/main" id="{6D3C0578-C540-A693-9397-999E0BC84EC9}"/>
              </a:ext>
            </a:extLst>
          </p:cNvPr>
          <p:cNvSpPr>
            <a:spLocks noGrp="1"/>
          </p:cNvSpPr>
          <p:nvPr>
            <p:ph type="title"/>
          </p:nvPr>
        </p:nvSpPr>
        <p:spPr>
          <a:xfrm>
            <a:off x="609600" y="147550"/>
            <a:ext cx="10744200" cy="1185577"/>
          </a:xfrm>
        </p:spPr>
        <p:txBody>
          <a:bodyPr>
            <a:normAutofit/>
          </a:bodyPr>
          <a:lstStyle/>
          <a:p>
            <a:r>
              <a:rPr lang="pt-BR" sz="2800" dirty="0"/>
              <a:t>Maculopapular Cutaneous Mastocytosis</a:t>
            </a:r>
            <a:br>
              <a:rPr lang="pt-BR" sz="2800" dirty="0"/>
            </a:br>
            <a:r>
              <a:rPr lang="pt-BR" sz="2800" dirty="0"/>
              <a:t>Urticaria Pigmentosa</a:t>
            </a:r>
            <a:endParaRPr lang="en-US" sz="2800" dirty="0"/>
          </a:p>
        </p:txBody>
      </p:sp>
      <p:sp>
        <p:nvSpPr>
          <p:cNvPr id="11" name="Footer Placeholder 10">
            <a:extLst>
              <a:ext uri="{FF2B5EF4-FFF2-40B4-BE49-F238E27FC236}">
                <a16:creationId xmlns:a16="http://schemas.microsoft.com/office/drawing/2014/main" id="{E19CF8C7-6F99-1AD6-76F7-F1E674CF62AF}"/>
              </a:ext>
            </a:extLst>
          </p:cNvPr>
          <p:cNvSpPr>
            <a:spLocks noGrp="1"/>
          </p:cNvSpPr>
          <p:nvPr>
            <p:ph type="ftr" sz="quarter" idx="3"/>
          </p:nvPr>
        </p:nvSpPr>
        <p:spPr/>
        <p:txBody>
          <a:bodyPr/>
          <a:lstStyle/>
          <a:p>
            <a:r>
              <a:rPr lang="en-US" dirty="0"/>
              <a:t>Courtesy of Dr. Jason </a:t>
            </a:r>
            <a:r>
              <a:rPr lang="en-US" dirty="0" err="1"/>
              <a:t>Hornick</a:t>
            </a:r>
            <a:endParaRPr lang="en-US" dirty="0"/>
          </a:p>
        </p:txBody>
      </p:sp>
    </p:spTree>
    <p:extLst>
      <p:ext uri="{BB962C8B-B14F-4D97-AF65-F5344CB8AC3E}">
        <p14:creationId xmlns:p14="http://schemas.microsoft.com/office/powerpoint/2010/main" val="182329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EF5A49-5B98-4748-B997-16615FF4E154}"/>
              </a:ext>
            </a:extLst>
          </p:cNvPr>
          <p:cNvPicPr>
            <a:picLocks noChangeAspect="1"/>
          </p:cNvPicPr>
          <p:nvPr/>
        </p:nvPicPr>
        <p:blipFill>
          <a:blip r:embed="rId3"/>
          <a:stretch>
            <a:fillRect/>
          </a:stretch>
        </p:blipFill>
        <p:spPr>
          <a:xfrm>
            <a:off x="2257554" y="1493156"/>
            <a:ext cx="7550404" cy="4515534"/>
          </a:xfrm>
          <a:prstGeom prst="rect">
            <a:avLst/>
          </a:prstGeom>
        </p:spPr>
      </p:pic>
      <p:sp>
        <p:nvSpPr>
          <p:cNvPr id="5" name="TextBox 4">
            <a:extLst>
              <a:ext uri="{FF2B5EF4-FFF2-40B4-BE49-F238E27FC236}">
                <a16:creationId xmlns:a16="http://schemas.microsoft.com/office/drawing/2014/main" id="{CD955121-90E1-4674-A714-853EE2EE99A1}"/>
              </a:ext>
            </a:extLst>
          </p:cNvPr>
          <p:cNvSpPr txBox="1"/>
          <p:nvPr/>
        </p:nvSpPr>
        <p:spPr>
          <a:xfrm>
            <a:off x="3484524" y="872153"/>
            <a:ext cx="2568271" cy="584775"/>
          </a:xfrm>
          <a:prstGeom prst="rect">
            <a:avLst/>
          </a:prstGeom>
          <a:noFill/>
        </p:spPr>
        <p:txBody>
          <a:bodyPr wrap="square" rtlCol="0">
            <a:spAutoFit/>
          </a:bodyPr>
          <a:lstStyle/>
          <a:p>
            <a:pPr algn="ctr"/>
            <a:r>
              <a:rPr lang="en-US" sz="1600" b="1" dirty="0">
                <a:solidFill>
                  <a:schemeClr val="accent5">
                    <a:lumMod val="75000"/>
                  </a:schemeClr>
                </a:solidFill>
              </a:rPr>
              <a:t>Bone Marrow</a:t>
            </a:r>
            <a:br>
              <a:rPr lang="en-US" sz="1600" b="1" dirty="0">
                <a:solidFill>
                  <a:schemeClr val="accent5">
                    <a:lumMod val="75000"/>
                  </a:schemeClr>
                </a:solidFill>
              </a:rPr>
            </a:br>
            <a:r>
              <a:rPr lang="en-US" sz="1600" b="1" dirty="0">
                <a:solidFill>
                  <a:schemeClr val="accent5">
                    <a:lumMod val="75000"/>
                  </a:schemeClr>
                </a:solidFill>
              </a:rPr>
              <a:t>Biopsy</a:t>
            </a:r>
          </a:p>
        </p:txBody>
      </p:sp>
      <p:sp>
        <p:nvSpPr>
          <p:cNvPr id="6" name="TextBox 5">
            <a:extLst>
              <a:ext uri="{FF2B5EF4-FFF2-40B4-BE49-F238E27FC236}">
                <a16:creationId xmlns:a16="http://schemas.microsoft.com/office/drawing/2014/main" id="{C647DCC7-7384-41B0-8479-417B229431FA}"/>
              </a:ext>
            </a:extLst>
          </p:cNvPr>
          <p:cNvSpPr txBox="1"/>
          <p:nvPr/>
        </p:nvSpPr>
        <p:spPr>
          <a:xfrm>
            <a:off x="6970657" y="872154"/>
            <a:ext cx="2924672" cy="584775"/>
          </a:xfrm>
          <a:prstGeom prst="rect">
            <a:avLst/>
          </a:prstGeom>
          <a:noFill/>
        </p:spPr>
        <p:txBody>
          <a:bodyPr wrap="square" rtlCol="0">
            <a:spAutoFit/>
          </a:bodyPr>
          <a:lstStyle/>
          <a:p>
            <a:pPr algn="ctr"/>
            <a:r>
              <a:rPr lang="en-US" sz="1600" b="1" dirty="0">
                <a:solidFill>
                  <a:schemeClr val="accent5">
                    <a:lumMod val="75000"/>
                  </a:schemeClr>
                </a:solidFill>
              </a:rPr>
              <a:t>Urticaria Pigmentosa</a:t>
            </a:r>
          </a:p>
          <a:p>
            <a:pPr algn="ctr"/>
            <a:r>
              <a:rPr lang="en-US" sz="1600" b="1" dirty="0">
                <a:solidFill>
                  <a:schemeClr val="accent5">
                    <a:lumMod val="75000"/>
                  </a:schemeClr>
                </a:solidFill>
              </a:rPr>
              <a:t>Skin Biopsy</a:t>
            </a:r>
          </a:p>
        </p:txBody>
      </p:sp>
      <p:sp>
        <p:nvSpPr>
          <p:cNvPr id="7" name="TextBox 6">
            <a:extLst>
              <a:ext uri="{FF2B5EF4-FFF2-40B4-BE49-F238E27FC236}">
                <a16:creationId xmlns:a16="http://schemas.microsoft.com/office/drawing/2014/main" id="{7683C2D1-71F4-4F20-8F8D-9802424D59C6}"/>
              </a:ext>
            </a:extLst>
          </p:cNvPr>
          <p:cNvSpPr txBox="1"/>
          <p:nvPr/>
        </p:nvSpPr>
        <p:spPr>
          <a:xfrm>
            <a:off x="3046356" y="6008690"/>
            <a:ext cx="4222143" cy="369332"/>
          </a:xfrm>
          <a:prstGeom prst="rect">
            <a:avLst/>
          </a:prstGeom>
          <a:noFill/>
        </p:spPr>
        <p:txBody>
          <a:bodyPr wrap="square" rtlCol="0">
            <a:spAutoFit/>
          </a:bodyPr>
          <a:lstStyle/>
          <a:p>
            <a:r>
              <a:rPr lang="en-US" b="1" dirty="0">
                <a:solidFill>
                  <a:schemeClr val="accent5">
                    <a:lumMod val="75000"/>
                  </a:schemeClr>
                </a:solidFill>
              </a:rPr>
              <a:t>Tryptase                         CD 25 </a:t>
            </a:r>
          </a:p>
        </p:txBody>
      </p:sp>
      <p:sp>
        <p:nvSpPr>
          <p:cNvPr id="4" name="Title 3">
            <a:extLst>
              <a:ext uri="{FF2B5EF4-FFF2-40B4-BE49-F238E27FC236}">
                <a16:creationId xmlns:a16="http://schemas.microsoft.com/office/drawing/2014/main" id="{3FD38517-0135-D152-0C7D-8291AEE104A6}"/>
              </a:ext>
            </a:extLst>
          </p:cNvPr>
          <p:cNvSpPr>
            <a:spLocks noGrp="1"/>
          </p:cNvSpPr>
          <p:nvPr>
            <p:ph type="title"/>
          </p:nvPr>
        </p:nvSpPr>
        <p:spPr>
          <a:xfrm>
            <a:off x="609600" y="337157"/>
            <a:ext cx="10744200" cy="528082"/>
          </a:xfrm>
        </p:spPr>
        <p:txBody>
          <a:bodyPr>
            <a:normAutofit fontScale="90000"/>
          </a:bodyPr>
          <a:lstStyle/>
          <a:p>
            <a:r>
              <a:rPr lang="en-US" dirty="0"/>
              <a:t>Mast Cells, </a:t>
            </a:r>
            <a:r>
              <a:rPr lang="en-US" dirty="0" err="1"/>
              <a:t>Mastocytosis</a:t>
            </a:r>
            <a:r>
              <a:rPr lang="en-US" dirty="0"/>
              <a:t>, and Related Disorders</a:t>
            </a:r>
          </a:p>
        </p:txBody>
      </p:sp>
      <p:sp>
        <p:nvSpPr>
          <p:cNvPr id="10" name="Footer Placeholder 9">
            <a:extLst>
              <a:ext uri="{FF2B5EF4-FFF2-40B4-BE49-F238E27FC236}">
                <a16:creationId xmlns:a16="http://schemas.microsoft.com/office/drawing/2014/main" id="{005C1A04-5CFB-D461-3B7A-52C9097E996D}"/>
              </a:ext>
            </a:extLst>
          </p:cNvPr>
          <p:cNvSpPr>
            <a:spLocks noGrp="1"/>
          </p:cNvSpPr>
          <p:nvPr>
            <p:ph type="ftr" sz="quarter" idx="3"/>
          </p:nvPr>
        </p:nvSpPr>
        <p:spPr/>
        <p:txBody>
          <a:bodyPr/>
          <a:lstStyle/>
          <a:p>
            <a:r>
              <a:rPr lang="da-DK" dirty="0"/>
              <a:t>Theoharides TC, et al. </a:t>
            </a:r>
            <a:r>
              <a:rPr lang="da-DK" i="1" dirty="0"/>
              <a:t>N Engl J Med. </a:t>
            </a:r>
            <a:r>
              <a:rPr lang="da-DK" dirty="0"/>
              <a:t>2015;373(2):163-172. </a:t>
            </a:r>
          </a:p>
        </p:txBody>
      </p:sp>
    </p:spTree>
    <p:extLst>
      <p:ext uri="{BB962C8B-B14F-4D97-AF65-F5344CB8AC3E}">
        <p14:creationId xmlns:p14="http://schemas.microsoft.com/office/powerpoint/2010/main" val="968476962"/>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937</Words>
  <Application>Microsoft Office PowerPoint</Application>
  <PresentationFormat>Widescreen</PresentationFormat>
  <Paragraphs>92</Paragraphs>
  <Slides>20</Slides>
  <Notes>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Arial</vt:lpstr>
      <vt:lpstr>Calibri</vt:lpstr>
      <vt:lpstr>HemOnc-2020</vt:lpstr>
      <vt:lpstr>Image</vt:lpstr>
      <vt:lpstr>Multidisciplinary Approach to Making the Diagnosis of Systemic Mastocytosis </vt:lpstr>
      <vt:lpstr>Disclaimer</vt:lpstr>
      <vt:lpstr>PowerPoint Presentation</vt:lpstr>
      <vt:lpstr>PowerPoint Presentation</vt:lpstr>
      <vt:lpstr>Systemic Mastocytosis: Tryptases</vt:lpstr>
      <vt:lpstr>PowerPoint Presentation</vt:lpstr>
      <vt:lpstr>Different Patterns of KIT Mutation in Indolent Systemic Mastocytosis</vt:lpstr>
      <vt:lpstr>Maculopapular Cutaneous Mastocytosis Urticaria Pigmentosa</vt:lpstr>
      <vt:lpstr>Mast Cells, Mastocytosis, and Related Disorders</vt:lpstr>
      <vt:lpstr>PowerPoint Presentation</vt:lpstr>
      <vt:lpstr>Bone Marrow Morphologic Findings in Patients with Indolent Systemic Mastocytosis and Hereditary Alpha-Tryptasemia (HαT)</vt:lpstr>
      <vt:lpstr>Mast Cell Gastrointestinal Infiltration in Systemic Mastocytosis</vt:lpstr>
      <vt:lpstr>Gastrointestinal Biopsy May Be Used to Diagnose Mastocytosis</vt:lpstr>
      <vt:lpstr>Primary Clonal Mast Cell Diseases </vt:lpstr>
      <vt:lpstr>Criteria for SM Variants: EU-US Cooperative Group Recommendations</vt:lpstr>
      <vt:lpstr>Criteria for SM Variants: EU-US Cooperative Group Recommendations</vt:lpstr>
      <vt:lpstr>Criteria for SM Variants: EU-US Cooperative Group Recommendations</vt:lpstr>
      <vt:lpstr>Special Considerations for the Management of Patients With Systemic Mastocytosis: Pregnancy</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2022-12-21T16:29:13Z</dcterms:modified>
</cp:coreProperties>
</file>