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8"/>
  </p:notesMasterIdLst>
  <p:sldIdLst>
    <p:sldId id="334" r:id="rId2"/>
    <p:sldId id="256" r:id="rId3"/>
    <p:sldId id="691" r:id="rId4"/>
    <p:sldId id="333" r:id="rId5"/>
    <p:sldId id="282" r:id="rId6"/>
    <p:sldId id="686" r:id="rId7"/>
    <p:sldId id="279" r:id="rId8"/>
    <p:sldId id="314" r:id="rId9"/>
    <p:sldId id="283" r:id="rId10"/>
    <p:sldId id="692" r:id="rId11"/>
    <p:sldId id="296" r:id="rId12"/>
    <p:sldId id="693" r:id="rId13"/>
    <p:sldId id="394" r:id="rId14"/>
    <p:sldId id="688" r:id="rId15"/>
    <p:sldId id="268"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9" userDrawn="1">
          <p15:clr>
            <a:srgbClr val="A4A3A4"/>
          </p15:clr>
        </p15:guide>
        <p15:guide id="2" pos="3840" userDrawn="1">
          <p15:clr>
            <a:srgbClr val="A4A3A4"/>
          </p15:clr>
        </p15:guide>
        <p15:guide id="3" pos="2736" userDrawn="1">
          <p15:clr>
            <a:srgbClr val="A4A3A4"/>
          </p15:clr>
        </p15:guide>
        <p15:guide id="4" orient="horz" pos="537" userDrawn="1">
          <p15:clr>
            <a:srgbClr val="A4A3A4"/>
          </p15:clr>
        </p15:guide>
        <p15:guide id="5" pos="4440" userDrawn="1">
          <p15:clr>
            <a:srgbClr val="A4A3A4"/>
          </p15:clr>
        </p15:guide>
        <p15:guide id="7" orient="horz" pos="1230" userDrawn="1">
          <p15:clr>
            <a:srgbClr val="A4A3A4"/>
          </p15:clr>
        </p15:guide>
        <p15:guide id="8" orient="horz" pos="1623" userDrawn="1">
          <p15:clr>
            <a:srgbClr val="A4A3A4"/>
          </p15:clr>
        </p15:guide>
        <p15:guide id="10" pos="7200" userDrawn="1">
          <p15:clr>
            <a:srgbClr val="A4A3A4"/>
          </p15:clr>
        </p15:guide>
        <p15:guide id="11" orient="horz" pos="40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B4F6A-8280-43F2-908D-87F75A219578}" v="1" dt="2022-12-20T18:49:21.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2" autoAdjust="0"/>
    <p:restoredTop sz="91077" autoAdjust="0"/>
  </p:normalViewPr>
  <p:slideViewPr>
    <p:cSldViewPr snapToGrid="0">
      <p:cViewPr varScale="1">
        <p:scale>
          <a:sx n="90" d="100"/>
          <a:sy n="90" d="100"/>
        </p:scale>
        <p:origin x="102" y="708"/>
      </p:cViewPr>
      <p:guideLst>
        <p:guide orient="horz" pos="2569"/>
        <p:guide pos="3840"/>
        <p:guide pos="2736"/>
        <p:guide orient="horz" pos="537"/>
        <p:guide pos="4440"/>
        <p:guide orient="horz" pos="1230"/>
        <p:guide orient="horz" pos="1623"/>
        <p:guide pos="7200"/>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B0285E-72F6-4179-A4CA-F303E4B965DB}" type="slidenum">
              <a:rPr lang="en-US" smtClean="0"/>
              <a:t>1</a:t>
            </a:fld>
            <a:endParaRPr lang="en-US"/>
          </a:p>
        </p:txBody>
      </p:sp>
    </p:spTree>
    <p:extLst>
      <p:ext uri="{BB962C8B-B14F-4D97-AF65-F5344CB8AC3E}">
        <p14:creationId xmlns:p14="http://schemas.microsoft.com/office/powerpoint/2010/main" val="184405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B11AF-A44A-453D-B5E5-52978A73BC0F}" type="slidenum">
              <a:rPr lang="en-US" smtClean="0"/>
              <a:t>14</a:t>
            </a:fld>
            <a:endParaRPr lang="en-US"/>
          </a:p>
        </p:txBody>
      </p:sp>
    </p:spTree>
    <p:extLst>
      <p:ext uri="{BB962C8B-B14F-4D97-AF65-F5344CB8AC3E}">
        <p14:creationId xmlns:p14="http://schemas.microsoft.com/office/powerpoint/2010/main" val="305317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4781494-C709-9945-BBBB-641B80720495}" type="slidenum">
              <a:rPr lang="en-US" smtClean="0"/>
              <a:t>15</a:t>
            </a:fld>
            <a:endParaRPr lang="en-US"/>
          </a:p>
        </p:txBody>
      </p:sp>
    </p:spTree>
    <p:extLst>
      <p:ext uri="{BB962C8B-B14F-4D97-AF65-F5344CB8AC3E}">
        <p14:creationId xmlns:p14="http://schemas.microsoft.com/office/powerpoint/2010/main" val="3296572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153196541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565A1AE7-B1E3-4A3E-90AC-7C24BE7B6D17}" type="slidenum">
              <a:rPr lang="en-US" altLang="en-US"/>
              <a:pPr/>
              <a:t>‹#›</a:t>
            </a:fld>
            <a:endParaRPr lang="en-US" altLang="en-US"/>
          </a:p>
        </p:txBody>
      </p:sp>
    </p:spTree>
    <p:extLst>
      <p:ext uri="{BB962C8B-B14F-4D97-AF65-F5344CB8AC3E}">
        <p14:creationId xmlns:p14="http://schemas.microsoft.com/office/powerpoint/2010/main" val="212909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765-2626-F674-8F3F-F18105ADC284}"/>
              </a:ext>
            </a:extLst>
          </p:cNvPr>
          <p:cNvSpPr>
            <a:spLocks noGrp="1"/>
          </p:cNvSpPr>
          <p:nvPr>
            <p:ph type="title"/>
          </p:nvPr>
        </p:nvSpPr>
        <p:spPr/>
        <p:txBody>
          <a:bodyPr>
            <a:normAutofit/>
          </a:bodyPr>
          <a:lstStyle/>
          <a:p>
            <a:r>
              <a:rPr lang="en-US" sz="4400" dirty="0"/>
              <a:t>The Many Clinical Presentations of Non-Advanced Systemic </a:t>
            </a:r>
            <a:r>
              <a:rPr lang="en-US" sz="4400" dirty="0" err="1"/>
              <a:t>Mastocytosis</a:t>
            </a:r>
            <a:endParaRPr lang="en-US" sz="4400" dirty="0"/>
          </a:p>
        </p:txBody>
      </p:sp>
      <p:sp>
        <p:nvSpPr>
          <p:cNvPr id="3" name="Text Placeholder 2">
            <a:extLst>
              <a:ext uri="{FF2B5EF4-FFF2-40B4-BE49-F238E27FC236}">
                <a16:creationId xmlns:a16="http://schemas.microsoft.com/office/drawing/2014/main" id="{01554BA4-54BF-3E38-1233-AB20F0317EDD}"/>
              </a:ext>
            </a:extLst>
          </p:cNvPr>
          <p:cNvSpPr>
            <a:spLocks noGrp="1"/>
          </p:cNvSpPr>
          <p:nvPr>
            <p:ph type="body" idx="1"/>
          </p:nvPr>
        </p:nvSpPr>
        <p:spPr>
          <a:xfrm>
            <a:off x="609601" y="4141623"/>
            <a:ext cx="10515600" cy="2852736"/>
          </a:xfrm>
        </p:spPr>
        <p:txBody>
          <a:bodyPr>
            <a:normAutofit/>
          </a:bodyPr>
          <a:lstStyle/>
          <a:p>
            <a:r>
              <a:rPr lang="en-US" dirty="0"/>
              <a:t>Mariana Castells MD, PhD </a:t>
            </a:r>
          </a:p>
          <a:p>
            <a:r>
              <a:rPr lang="en-US" dirty="0" err="1"/>
              <a:t>Mastocytosis</a:t>
            </a:r>
            <a:r>
              <a:rPr lang="en-US" dirty="0"/>
              <a:t> Center Director</a:t>
            </a:r>
          </a:p>
          <a:p>
            <a:r>
              <a:rPr lang="en-US" dirty="0"/>
              <a:t>Brigham and Women’s Hospital</a:t>
            </a:r>
          </a:p>
          <a:p>
            <a:r>
              <a:rPr lang="en-US" dirty="0"/>
              <a:t>Dana-Farber Cancer Institute</a:t>
            </a:r>
          </a:p>
          <a:p>
            <a:r>
              <a:rPr lang="en-US" dirty="0"/>
              <a:t>Harvard Medical School </a:t>
            </a:r>
          </a:p>
          <a:p>
            <a:r>
              <a:rPr lang="en-US" dirty="0"/>
              <a:t>Boston, MA</a:t>
            </a:r>
          </a:p>
          <a:p>
            <a:endParaRPr lang="en-US" dirty="0"/>
          </a:p>
        </p:txBody>
      </p:sp>
    </p:spTree>
    <p:extLst>
      <p:ext uri="{BB962C8B-B14F-4D97-AF65-F5344CB8AC3E}">
        <p14:creationId xmlns:p14="http://schemas.microsoft.com/office/powerpoint/2010/main" val="34630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a:extLst>
              <a:ext uri="{FF2B5EF4-FFF2-40B4-BE49-F238E27FC236}">
                <a16:creationId xmlns:a16="http://schemas.microsoft.com/office/drawing/2014/main" id="{D7621E8C-6393-4EC3-B149-9EA76909F75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910" y="559202"/>
            <a:ext cx="5132140" cy="416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a:extLst>
              <a:ext uri="{FF2B5EF4-FFF2-40B4-BE49-F238E27FC236}">
                <a16:creationId xmlns:a16="http://schemas.microsoft.com/office/drawing/2014/main" id="{8BAC8B46-3782-4CF7-BE55-DB71ACAB1B1F}"/>
              </a:ext>
            </a:extLst>
          </p:cNvPr>
          <p:cNvSpPr txBox="1">
            <a:spLocks noChangeArrowheads="1"/>
          </p:cNvSpPr>
          <p:nvPr/>
        </p:nvSpPr>
        <p:spPr bwMode="auto">
          <a:xfrm>
            <a:off x="3965511" y="2678442"/>
            <a:ext cx="106581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750" b="1">
                <a:latin typeface="+mn-lt"/>
              </a:rPr>
              <a:t>JACI 2016</a:t>
            </a:r>
          </a:p>
        </p:txBody>
      </p:sp>
      <p:sp>
        <p:nvSpPr>
          <p:cNvPr id="2" name="Footer Placeholder 1">
            <a:extLst>
              <a:ext uri="{FF2B5EF4-FFF2-40B4-BE49-F238E27FC236}">
                <a16:creationId xmlns:a16="http://schemas.microsoft.com/office/drawing/2014/main" id="{9537B34D-0B89-4B45-912B-BC0A18CF552B}"/>
              </a:ext>
            </a:extLst>
          </p:cNvPr>
          <p:cNvSpPr>
            <a:spLocks noGrp="1"/>
          </p:cNvSpPr>
          <p:nvPr>
            <p:ph type="ftr" sz="quarter" idx="3"/>
          </p:nvPr>
        </p:nvSpPr>
        <p:spPr/>
        <p:txBody>
          <a:bodyPr/>
          <a:lstStyle/>
          <a:p>
            <a:r>
              <a:rPr lang="en-US" dirty="0"/>
              <a:t>Hartmann K, et al. </a:t>
            </a:r>
            <a:r>
              <a:rPr lang="en-US" i="1" dirty="0"/>
              <a:t>J Allergy Clin Immunol. </a:t>
            </a:r>
            <a:r>
              <a:rPr lang="en-US" dirty="0"/>
              <a:t>2016;137(1):35-45. </a:t>
            </a:r>
          </a:p>
        </p:txBody>
      </p:sp>
      <p:grpSp>
        <p:nvGrpSpPr>
          <p:cNvPr id="22" name="Group 21">
            <a:extLst>
              <a:ext uri="{FF2B5EF4-FFF2-40B4-BE49-F238E27FC236}">
                <a16:creationId xmlns:a16="http://schemas.microsoft.com/office/drawing/2014/main" id="{7EEF2E2A-89C5-868A-131A-3456A7F305F8}"/>
              </a:ext>
            </a:extLst>
          </p:cNvPr>
          <p:cNvGrpSpPr/>
          <p:nvPr/>
        </p:nvGrpSpPr>
        <p:grpSpPr>
          <a:xfrm>
            <a:off x="6255111" y="688167"/>
            <a:ext cx="5771351" cy="5703108"/>
            <a:chOff x="6255111" y="688167"/>
            <a:chExt cx="5771351" cy="5703108"/>
          </a:xfrm>
        </p:grpSpPr>
        <p:grpSp>
          <p:nvGrpSpPr>
            <p:cNvPr id="6" name="Group 5">
              <a:extLst>
                <a:ext uri="{FF2B5EF4-FFF2-40B4-BE49-F238E27FC236}">
                  <a16:creationId xmlns:a16="http://schemas.microsoft.com/office/drawing/2014/main" id="{D9138C50-F986-0BE5-D43C-2C91419484A1}"/>
                </a:ext>
              </a:extLst>
            </p:cNvPr>
            <p:cNvGrpSpPr/>
            <p:nvPr/>
          </p:nvGrpSpPr>
          <p:grpSpPr>
            <a:xfrm>
              <a:off x="10344150" y="1323975"/>
              <a:ext cx="1304926" cy="5067300"/>
              <a:chOff x="10344150" y="1323975"/>
              <a:chExt cx="1304926" cy="5067300"/>
            </a:xfrm>
          </p:grpSpPr>
          <p:pic>
            <p:nvPicPr>
              <p:cNvPr id="7170" name="Picture 3">
                <a:extLst>
                  <a:ext uri="{FF2B5EF4-FFF2-40B4-BE49-F238E27FC236}">
                    <a16:creationId xmlns:a16="http://schemas.microsoft.com/office/drawing/2014/main" id="{A57E2540-543A-464F-B730-F0A33FD9516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19000"/>
                        </a14:imgEffect>
                      </a14:imgLayer>
                    </a14:imgProps>
                  </a:ext>
                  <a:ext uri="{28A0092B-C50C-407E-A947-70E740481C1C}">
                    <a14:useLocalDpi xmlns:a14="http://schemas.microsoft.com/office/drawing/2010/main"/>
                  </a:ext>
                </a:extLst>
              </a:blip>
              <a:srcRect l="74600" t="6825" r="3067" b="1139"/>
              <a:stretch/>
            </p:blipFill>
            <p:spPr bwMode="auto">
              <a:xfrm>
                <a:off x="10344150" y="1323975"/>
                <a:ext cx="1304926"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CF3C45F-466A-6292-4709-3A53529F7B27}"/>
                  </a:ext>
                </a:extLst>
              </p:cNvPr>
              <p:cNvSpPr/>
              <p:nvPr/>
            </p:nvSpPr>
            <p:spPr>
              <a:xfrm>
                <a:off x="10344150" y="2543175"/>
                <a:ext cx="1304926"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FEB267F-EAAC-4A5F-75E2-F74BD47F9704}"/>
                  </a:ext>
                </a:extLst>
              </p:cNvPr>
              <p:cNvSpPr/>
              <p:nvPr/>
            </p:nvSpPr>
            <p:spPr>
              <a:xfrm>
                <a:off x="10344150" y="4019550"/>
                <a:ext cx="1304926"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4AD7B01-E7F3-8013-3D23-350E689CDDB0}"/>
                  </a:ext>
                </a:extLst>
              </p:cNvPr>
              <p:cNvSpPr/>
              <p:nvPr/>
            </p:nvSpPr>
            <p:spPr>
              <a:xfrm>
                <a:off x="10344150" y="5314950"/>
                <a:ext cx="1304926"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5CFDE89-3B11-5B32-0A4B-729CD146E5D1}"/>
                </a:ext>
              </a:extLst>
            </p:cNvPr>
            <p:cNvSpPr txBox="1"/>
            <p:nvPr/>
          </p:nvSpPr>
          <p:spPr>
            <a:xfrm>
              <a:off x="6255111" y="688369"/>
              <a:ext cx="1021433" cy="307777"/>
            </a:xfrm>
            <a:prstGeom prst="rect">
              <a:avLst/>
            </a:prstGeom>
            <a:noFill/>
          </p:spPr>
          <p:txBody>
            <a:bodyPr wrap="none" rtlCol="0">
              <a:spAutoFit/>
            </a:bodyPr>
            <a:lstStyle/>
            <a:p>
              <a:pPr algn="ctr"/>
              <a:r>
                <a:rPr lang="en-US" sz="1400" b="1" dirty="0" err="1">
                  <a:solidFill>
                    <a:srgbClr val="000000"/>
                  </a:solidFill>
                </a:rPr>
                <a:t>Subforms</a:t>
              </a:r>
              <a:endParaRPr lang="en-US" sz="1400" b="1" dirty="0">
                <a:solidFill>
                  <a:srgbClr val="000000"/>
                </a:solidFill>
              </a:endParaRPr>
            </a:p>
          </p:txBody>
        </p:sp>
        <p:cxnSp>
          <p:nvCxnSpPr>
            <p:cNvPr id="9" name="Straight Connector 8">
              <a:extLst>
                <a:ext uri="{FF2B5EF4-FFF2-40B4-BE49-F238E27FC236}">
                  <a16:creationId xmlns:a16="http://schemas.microsoft.com/office/drawing/2014/main" id="{590F78AD-89C0-E4CB-02E8-4C06DE553C55}"/>
                </a:ext>
              </a:extLst>
            </p:cNvPr>
            <p:cNvCxnSpPr/>
            <p:nvPr/>
          </p:nvCxnSpPr>
          <p:spPr>
            <a:xfrm>
              <a:off x="6339155" y="1026923"/>
              <a:ext cx="54658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105CF0-917D-074E-70DE-FC2F4C50B14F}"/>
                </a:ext>
              </a:extLst>
            </p:cNvPr>
            <p:cNvSpPr txBox="1"/>
            <p:nvPr/>
          </p:nvSpPr>
          <p:spPr>
            <a:xfrm>
              <a:off x="8606181" y="688167"/>
              <a:ext cx="881716" cy="307777"/>
            </a:xfrm>
            <a:prstGeom prst="rect">
              <a:avLst/>
            </a:prstGeom>
            <a:noFill/>
          </p:spPr>
          <p:txBody>
            <a:bodyPr wrap="none" rtlCol="0">
              <a:spAutoFit/>
            </a:bodyPr>
            <a:lstStyle/>
            <a:p>
              <a:pPr algn="ctr"/>
              <a:r>
                <a:rPr lang="en-US" sz="1400" b="1" dirty="0">
                  <a:solidFill>
                    <a:srgbClr val="000000"/>
                  </a:solidFill>
                </a:rPr>
                <a:t>Variants</a:t>
              </a:r>
            </a:p>
          </p:txBody>
        </p:sp>
        <p:sp>
          <p:nvSpPr>
            <p:cNvPr id="11" name="TextBox 10">
              <a:extLst>
                <a:ext uri="{FF2B5EF4-FFF2-40B4-BE49-F238E27FC236}">
                  <a16:creationId xmlns:a16="http://schemas.microsoft.com/office/drawing/2014/main" id="{693A69CF-F8C1-1B81-0781-C523EA29F1BB}"/>
                </a:ext>
              </a:extLst>
            </p:cNvPr>
            <p:cNvSpPr txBox="1"/>
            <p:nvPr/>
          </p:nvSpPr>
          <p:spPr>
            <a:xfrm>
              <a:off x="9928324" y="693485"/>
              <a:ext cx="2098138" cy="307777"/>
            </a:xfrm>
            <a:prstGeom prst="rect">
              <a:avLst/>
            </a:prstGeom>
            <a:noFill/>
          </p:spPr>
          <p:txBody>
            <a:bodyPr wrap="none" rtlCol="0">
              <a:spAutoFit/>
            </a:bodyPr>
            <a:lstStyle/>
            <a:p>
              <a:pPr algn="ctr"/>
              <a:r>
                <a:rPr lang="en-US" sz="1400" b="1" dirty="0">
                  <a:solidFill>
                    <a:srgbClr val="000000"/>
                  </a:solidFill>
                </a:rPr>
                <a:t>Typical manifestations</a:t>
              </a:r>
            </a:p>
          </p:txBody>
        </p:sp>
        <p:sp>
          <p:nvSpPr>
            <p:cNvPr id="8" name="TextBox 7">
              <a:extLst>
                <a:ext uri="{FF2B5EF4-FFF2-40B4-BE49-F238E27FC236}">
                  <a16:creationId xmlns:a16="http://schemas.microsoft.com/office/drawing/2014/main" id="{7E39EBB9-4244-9B72-BE54-4245DA7102E3}"/>
                </a:ext>
              </a:extLst>
            </p:cNvPr>
            <p:cNvSpPr txBox="1"/>
            <p:nvPr/>
          </p:nvSpPr>
          <p:spPr>
            <a:xfrm>
              <a:off x="8596142" y="1819167"/>
              <a:ext cx="1112805" cy="276999"/>
            </a:xfrm>
            <a:prstGeom prst="rect">
              <a:avLst/>
            </a:prstGeom>
            <a:noFill/>
          </p:spPr>
          <p:txBody>
            <a:bodyPr wrap="none" rtlCol="0">
              <a:spAutoFit/>
            </a:bodyPr>
            <a:lstStyle/>
            <a:p>
              <a:pPr algn="ctr"/>
              <a:r>
                <a:rPr lang="en-US" sz="1200" dirty="0">
                  <a:solidFill>
                    <a:srgbClr val="000000"/>
                  </a:solidFill>
                </a:rPr>
                <a:t>Monomorphic</a:t>
              </a:r>
            </a:p>
          </p:txBody>
        </p:sp>
        <p:sp>
          <p:nvSpPr>
            <p:cNvPr id="12" name="TextBox 11">
              <a:extLst>
                <a:ext uri="{FF2B5EF4-FFF2-40B4-BE49-F238E27FC236}">
                  <a16:creationId xmlns:a16="http://schemas.microsoft.com/office/drawing/2014/main" id="{725C5FC4-21A4-11A1-A53E-4D0DFF664958}"/>
                </a:ext>
              </a:extLst>
            </p:cNvPr>
            <p:cNvSpPr txBox="1"/>
            <p:nvPr/>
          </p:nvSpPr>
          <p:spPr>
            <a:xfrm>
              <a:off x="8604430" y="3178126"/>
              <a:ext cx="1027845" cy="276999"/>
            </a:xfrm>
            <a:prstGeom prst="rect">
              <a:avLst/>
            </a:prstGeom>
            <a:noFill/>
          </p:spPr>
          <p:txBody>
            <a:bodyPr wrap="none" rtlCol="0">
              <a:spAutoFit/>
            </a:bodyPr>
            <a:lstStyle/>
            <a:p>
              <a:pPr algn="ctr"/>
              <a:r>
                <a:rPr lang="en-US" sz="1200" dirty="0">
                  <a:solidFill>
                    <a:srgbClr val="000000"/>
                  </a:solidFill>
                </a:rPr>
                <a:t>Polymorphic</a:t>
              </a:r>
            </a:p>
          </p:txBody>
        </p:sp>
        <p:sp>
          <p:nvSpPr>
            <p:cNvPr id="13" name="TextBox 12">
              <a:extLst>
                <a:ext uri="{FF2B5EF4-FFF2-40B4-BE49-F238E27FC236}">
                  <a16:creationId xmlns:a16="http://schemas.microsoft.com/office/drawing/2014/main" id="{D9E5D3FA-6921-739A-8E94-A5F6E01DE8DD}"/>
                </a:ext>
              </a:extLst>
            </p:cNvPr>
            <p:cNvSpPr txBox="1"/>
            <p:nvPr/>
          </p:nvSpPr>
          <p:spPr>
            <a:xfrm>
              <a:off x="6277611" y="2238795"/>
              <a:ext cx="1992853" cy="646331"/>
            </a:xfrm>
            <a:prstGeom prst="rect">
              <a:avLst/>
            </a:prstGeom>
            <a:noFill/>
          </p:spPr>
          <p:txBody>
            <a:bodyPr wrap="none" rtlCol="0">
              <a:spAutoFit/>
            </a:bodyPr>
            <a:lstStyle/>
            <a:p>
              <a:r>
                <a:rPr lang="en-US" sz="1200" dirty="0">
                  <a:solidFill>
                    <a:srgbClr val="000000"/>
                  </a:solidFill>
                </a:rPr>
                <a:t>Maculopapular cutaneous</a:t>
              </a:r>
            </a:p>
            <a:p>
              <a:r>
                <a:rPr lang="en-US" sz="1200" dirty="0" err="1">
                  <a:solidFill>
                    <a:srgbClr val="000000"/>
                  </a:solidFill>
                </a:rPr>
                <a:t>mastocytosis</a:t>
              </a:r>
              <a:endParaRPr lang="en-US" sz="1200" dirty="0">
                <a:solidFill>
                  <a:srgbClr val="000000"/>
                </a:solidFill>
              </a:endParaRPr>
            </a:p>
            <a:p>
              <a:r>
                <a:rPr lang="en-US" sz="1200" dirty="0">
                  <a:solidFill>
                    <a:srgbClr val="000000"/>
                  </a:solidFill>
                </a:rPr>
                <a:t>(syn. urticaria pigmentosa)</a:t>
              </a:r>
            </a:p>
          </p:txBody>
        </p:sp>
        <p:sp>
          <p:nvSpPr>
            <p:cNvPr id="14" name="TextBox 13">
              <a:extLst>
                <a:ext uri="{FF2B5EF4-FFF2-40B4-BE49-F238E27FC236}">
                  <a16:creationId xmlns:a16="http://schemas.microsoft.com/office/drawing/2014/main" id="{1369C8BB-24AF-33C9-A86B-9220DEF07C0B}"/>
                </a:ext>
              </a:extLst>
            </p:cNvPr>
            <p:cNvSpPr txBox="1"/>
            <p:nvPr/>
          </p:nvSpPr>
          <p:spPr>
            <a:xfrm>
              <a:off x="6271528" y="4598371"/>
              <a:ext cx="2782863" cy="276999"/>
            </a:xfrm>
            <a:prstGeom prst="rect">
              <a:avLst/>
            </a:prstGeom>
            <a:noFill/>
          </p:spPr>
          <p:txBody>
            <a:bodyPr wrap="square" rtlCol="0">
              <a:spAutoFit/>
            </a:bodyPr>
            <a:lstStyle/>
            <a:p>
              <a:r>
                <a:rPr lang="en-US" sz="1200" dirty="0">
                  <a:solidFill>
                    <a:srgbClr val="000000"/>
                  </a:solidFill>
                </a:rPr>
                <a:t>Diffuse cutaneous </a:t>
              </a:r>
              <a:r>
                <a:rPr lang="en-US" sz="1200" dirty="0" err="1">
                  <a:solidFill>
                    <a:srgbClr val="000000"/>
                  </a:solidFill>
                </a:rPr>
                <a:t>mastocytosis</a:t>
              </a:r>
              <a:endParaRPr lang="en-US" sz="1200" dirty="0">
                <a:solidFill>
                  <a:srgbClr val="000000"/>
                </a:solidFill>
              </a:endParaRPr>
            </a:p>
          </p:txBody>
        </p:sp>
        <p:sp>
          <p:nvSpPr>
            <p:cNvPr id="15" name="TextBox 14">
              <a:extLst>
                <a:ext uri="{FF2B5EF4-FFF2-40B4-BE49-F238E27FC236}">
                  <a16:creationId xmlns:a16="http://schemas.microsoft.com/office/drawing/2014/main" id="{89DE6134-4917-B1A9-5200-3BE5AD284B14}"/>
                </a:ext>
              </a:extLst>
            </p:cNvPr>
            <p:cNvSpPr txBox="1"/>
            <p:nvPr/>
          </p:nvSpPr>
          <p:spPr>
            <a:xfrm>
              <a:off x="6280313" y="5763339"/>
              <a:ext cx="2782863" cy="276999"/>
            </a:xfrm>
            <a:prstGeom prst="rect">
              <a:avLst/>
            </a:prstGeom>
            <a:noFill/>
          </p:spPr>
          <p:txBody>
            <a:bodyPr wrap="square" rtlCol="0">
              <a:spAutoFit/>
            </a:bodyPr>
            <a:lstStyle/>
            <a:p>
              <a:r>
                <a:rPr lang="en-US" sz="1200" dirty="0">
                  <a:solidFill>
                    <a:srgbClr val="000000"/>
                  </a:solidFill>
                </a:rPr>
                <a:t>Cutaneous </a:t>
              </a:r>
              <a:r>
                <a:rPr lang="en-US" sz="1200" dirty="0" err="1">
                  <a:solidFill>
                    <a:srgbClr val="000000"/>
                  </a:solidFill>
                </a:rPr>
                <a:t>mastocytoma</a:t>
              </a:r>
              <a:endParaRPr lang="en-US" sz="1200" dirty="0">
                <a:solidFill>
                  <a:srgbClr val="000000"/>
                </a:solidFill>
              </a:endParaRPr>
            </a:p>
          </p:txBody>
        </p:sp>
        <p:cxnSp>
          <p:nvCxnSpPr>
            <p:cNvPr id="16" name="Straight Connector 15">
              <a:extLst>
                <a:ext uri="{FF2B5EF4-FFF2-40B4-BE49-F238E27FC236}">
                  <a16:creationId xmlns:a16="http://schemas.microsoft.com/office/drawing/2014/main" id="{4F9089BF-A8E1-B3CC-6472-F1AC22F66263}"/>
                </a:ext>
              </a:extLst>
            </p:cNvPr>
            <p:cNvCxnSpPr>
              <a:cxnSpLocks/>
            </p:cNvCxnSpPr>
            <p:nvPr/>
          </p:nvCxnSpPr>
          <p:spPr>
            <a:xfrm>
              <a:off x="8490638" y="2577667"/>
              <a:ext cx="332036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32C284-7ACD-313F-7638-0B38971F65DE}"/>
                </a:ext>
              </a:extLst>
            </p:cNvPr>
            <p:cNvCxnSpPr>
              <a:cxnSpLocks/>
            </p:cNvCxnSpPr>
            <p:nvPr/>
          </p:nvCxnSpPr>
          <p:spPr>
            <a:xfrm>
              <a:off x="6338888" y="4030962"/>
              <a:ext cx="54721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21D1EE-4A7B-1916-38A0-C2256F2E3ABB}"/>
                </a:ext>
              </a:extLst>
            </p:cNvPr>
            <p:cNvCxnSpPr>
              <a:cxnSpLocks/>
            </p:cNvCxnSpPr>
            <p:nvPr/>
          </p:nvCxnSpPr>
          <p:spPr>
            <a:xfrm>
              <a:off x="6338888" y="5357079"/>
              <a:ext cx="54721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502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p:txBody>
          <a:bodyPr/>
          <a:lstStyle/>
          <a:p>
            <a:pPr lvl="0"/>
            <a:r>
              <a:rPr lang="en-US"/>
              <a:t>Darier’s Sign</a:t>
            </a:r>
          </a:p>
        </p:txBody>
      </p:sp>
      <p:pic>
        <p:nvPicPr>
          <p:cNvPr id="189" name="image.png"/>
          <p:cNvPicPr/>
          <p:nvPr/>
        </p:nvPicPr>
        <p:blipFill>
          <a:blip r:embed="rId2" cstate="email">
            <a:extLst>
              <a:ext uri="{28A0092B-C50C-407E-A947-70E740481C1C}">
                <a14:useLocalDpi xmlns:a14="http://schemas.microsoft.com/office/drawing/2010/main"/>
              </a:ext>
            </a:extLst>
          </a:blip>
          <a:stretch>
            <a:fillRect/>
          </a:stretch>
        </p:blipFill>
        <p:spPr>
          <a:xfrm>
            <a:off x="1981200" y="1902071"/>
            <a:ext cx="8229600" cy="2146300"/>
          </a:xfrm>
          <a:prstGeom prst="rect">
            <a:avLst/>
          </a:prstGeom>
          <a:ln w="12700">
            <a:miter lim="400000"/>
          </a:ln>
        </p:spPr>
      </p:pic>
      <p:sp>
        <p:nvSpPr>
          <p:cNvPr id="190" name="Shape 190"/>
          <p:cNvSpPr/>
          <p:nvPr/>
        </p:nvSpPr>
        <p:spPr>
          <a:xfrm>
            <a:off x="2838451" y="4381500"/>
            <a:ext cx="6525359" cy="101566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defRPr sz="1800"/>
            </a:pPr>
            <a:r>
              <a:rPr sz="2000" dirty="0"/>
              <a:t>Darier’s sign</a:t>
            </a:r>
            <a:r>
              <a:rPr lang="en-US" sz="2000" dirty="0"/>
              <a:t>:</a:t>
            </a:r>
            <a:r>
              <a:rPr sz="2000" dirty="0"/>
              <a:t> A wheal</a:t>
            </a:r>
            <a:r>
              <a:rPr lang="en-US" sz="2000" dirty="0"/>
              <a:t> </a:t>
            </a:r>
            <a:r>
              <a:rPr sz="2000" dirty="0"/>
              <a:t>and</a:t>
            </a:r>
            <a:r>
              <a:rPr lang="en-US" sz="2000" dirty="0"/>
              <a:t> </a:t>
            </a:r>
            <a:r>
              <a:rPr sz="2000" dirty="0"/>
              <a:t>flare reaction develops</a:t>
            </a:r>
            <a:br>
              <a:rPr lang="en-US" sz="2000" dirty="0"/>
            </a:br>
            <a:r>
              <a:rPr sz="2000" dirty="0"/>
              <a:t>upon stroking of a CM lesion with a tongue spatula. Darier’s sign is a highly specific diagnostic feature of CM</a:t>
            </a:r>
          </a:p>
        </p:txBody>
      </p:sp>
      <p:sp>
        <p:nvSpPr>
          <p:cNvPr id="4" name="Footer Placeholder 3">
            <a:extLst>
              <a:ext uri="{FF2B5EF4-FFF2-40B4-BE49-F238E27FC236}">
                <a16:creationId xmlns:a16="http://schemas.microsoft.com/office/drawing/2014/main" id="{84B86F88-8284-FEC7-1DA8-879661B936DE}"/>
              </a:ext>
            </a:extLst>
          </p:cNvPr>
          <p:cNvSpPr>
            <a:spLocks noGrp="1"/>
          </p:cNvSpPr>
          <p:nvPr>
            <p:ph type="ftr" sz="quarter" idx="3"/>
          </p:nvPr>
        </p:nvSpPr>
        <p:spPr/>
        <p:txBody>
          <a:bodyPr/>
          <a:lstStyle/>
          <a:p>
            <a:r>
              <a:rPr lang="en-US" dirty="0"/>
              <a:t>Hartmann K, et al. </a:t>
            </a:r>
            <a:r>
              <a:rPr lang="en-US" i="1" dirty="0"/>
              <a:t>J Allergy Clin Immunol. </a:t>
            </a:r>
            <a:r>
              <a:rPr lang="en-US" dirty="0"/>
              <a:t>2016;137(1):35-45.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3615-F683-96BA-25D0-17DDEFE6CCAE}"/>
              </a:ext>
            </a:extLst>
          </p:cNvPr>
          <p:cNvSpPr>
            <a:spLocks noGrp="1"/>
          </p:cNvSpPr>
          <p:nvPr>
            <p:ph type="title"/>
          </p:nvPr>
        </p:nvSpPr>
        <p:spPr/>
        <p:txBody>
          <a:bodyPr/>
          <a:lstStyle/>
          <a:p>
            <a:r>
              <a:rPr lang="en-US" dirty="0" err="1"/>
              <a:t>Mastocytosis</a:t>
            </a:r>
            <a:r>
              <a:rPr lang="en-US" dirty="0"/>
              <a:t> at Presentation</a:t>
            </a:r>
          </a:p>
        </p:txBody>
      </p:sp>
      <p:sp>
        <p:nvSpPr>
          <p:cNvPr id="3" name="Content Placeholder 2">
            <a:extLst>
              <a:ext uri="{FF2B5EF4-FFF2-40B4-BE49-F238E27FC236}">
                <a16:creationId xmlns:a16="http://schemas.microsoft.com/office/drawing/2014/main" id="{6BC6AE01-9CB8-0CC9-EFB4-C2784EAB80B9}"/>
              </a:ext>
            </a:extLst>
          </p:cNvPr>
          <p:cNvSpPr>
            <a:spLocks noGrp="1"/>
          </p:cNvSpPr>
          <p:nvPr>
            <p:ph idx="1"/>
          </p:nvPr>
        </p:nvSpPr>
        <p:spPr>
          <a:xfrm>
            <a:off x="5773478" y="1477906"/>
            <a:ext cx="4974265" cy="4722477"/>
          </a:xfrm>
        </p:spPr>
        <p:txBody>
          <a:bodyPr>
            <a:normAutofit fontScale="92500"/>
          </a:bodyPr>
          <a:lstStyle/>
          <a:p>
            <a:r>
              <a:rPr lang="en-US" sz="2400" dirty="0"/>
              <a:t>Duration of symptoms: 5 to 55 years</a:t>
            </a:r>
          </a:p>
          <a:p>
            <a:r>
              <a:rPr lang="en-US" sz="2400" dirty="0"/>
              <a:t>No increase in allergies or asthma</a:t>
            </a:r>
          </a:p>
          <a:p>
            <a:r>
              <a:rPr lang="en-US" sz="2400" dirty="0"/>
              <a:t>No familial history</a:t>
            </a:r>
          </a:p>
          <a:p>
            <a:r>
              <a:rPr lang="en-US" sz="2400" dirty="0"/>
              <a:t>Cutaneous manifestations </a:t>
            </a:r>
          </a:p>
          <a:p>
            <a:r>
              <a:rPr lang="en-US" sz="2400" dirty="0"/>
              <a:t>Abdominal symptoms </a:t>
            </a:r>
          </a:p>
          <a:p>
            <a:r>
              <a:rPr lang="en-US" sz="2400" dirty="0"/>
              <a:t>Psychological symptoms </a:t>
            </a:r>
          </a:p>
          <a:p>
            <a:r>
              <a:rPr lang="en-US" sz="2400" dirty="0"/>
              <a:t>Adverse reactions to medications : NSAIDs, opioids</a:t>
            </a:r>
          </a:p>
          <a:p>
            <a:r>
              <a:rPr lang="en-US" sz="2400" dirty="0"/>
              <a:t>Abnormal blood counts: Leukopenia, eosinophilia </a:t>
            </a:r>
          </a:p>
          <a:p>
            <a:endParaRPr lang="en-US" dirty="0"/>
          </a:p>
        </p:txBody>
      </p:sp>
      <p:pic>
        <p:nvPicPr>
          <p:cNvPr id="4" name="Content Placeholder 4">
            <a:extLst>
              <a:ext uri="{FF2B5EF4-FFF2-40B4-BE49-F238E27FC236}">
                <a16:creationId xmlns:a16="http://schemas.microsoft.com/office/drawing/2014/main" id="{954E55CC-B2C0-A1BC-A29E-8A73D73A9518}"/>
              </a:ext>
            </a:extLst>
          </p:cNvPr>
          <p:cNvPicPr>
            <a:picLocks noChangeAspect="1"/>
          </p:cNvPicPr>
          <p:nvPr/>
        </p:nvPicPr>
        <p:blipFill>
          <a:blip r:embed="rId2"/>
          <a:stretch>
            <a:fillRect/>
          </a:stretch>
        </p:blipFill>
        <p:spPr>
          <a:xfrm>
            <a:off x="2166277" y="1286518"/>
            <a:ext cx="2066925" cy="1266825"/>
          </a:xfrm>
          <a:prstGeom prst="rect">
            <a:avLst/>
          </a:prstGeom>
        </p:spPr>
      </p:pic>
      <p:pic>
        <p:nvPicPr>
          <p:cNvPr id="5" name="Picture 4">
            <a:extLst>
              <a:ext uri="{FF2B5EF4-FFF2-40B4-BE49-F238E27FC236}">
                <a16:creationId xmlns:a16="http://schemas.microsoft.com/office/drawing/2014/main" id="{8927E534-619D-169E-2D3C-0EB51F2710ED}"/>
              </a:ext>
            </a:extLst>
          </p:cNvPr>
          <p:cNvPicPr>
            <a:picLocks noChangeAspect="1"/>
          </p:cNvPicPr>
          <p:nvPr/>
        </p:nvPicPr>
        <p:blipFill>
          <a:blip r:embed="rId3"/>
          <a:stretch>
            <a:fillRect/>
          </a:stretch>
        </p:blipFill>
        <p:spPr>
          <a:xfrm>
            <a:off x="1513815" y="2805108"/>
            <a:ext cx="3371850" cy="3286125"/>
          </a:xfrm>
          <a:prstGeom prst="rect">
            <a:avLst/>
          </a:prstGeom>
        </p:spPr>
      </p:pic>
      <p:sp>
        <p:nvSpPr>
          <p:cNvPr id="6" name="Footer Placeholder 5">
            <a:extLst>
              <a:ext uri="{FF2B5EF4-FFF2-40B4-BE49-F238E27FC236}">
                <a16:creationId xmlns:a16="http://schemas.microsoft.com/office/drawing/2014/main" id="{772DDB96-81CB-C4C3-F070-C4D7B35C3918}"/>
              </a:ext>
            </a:extLst>
          </p:cNvPr>
          <p:cNvSpPr>
            <a:spLocks noGrp="1"/>
          </p:cNvSpPr>
          <p:nvPr>
            <p:ph type="ftr" sz="quarter" idx="3"/>
          </p:nvPr>
        </p:nvSpPr>
        <p:spPr/>
        <p:txBody>
          <a:bodyPr/>
          <a:lstStyle/>
          <a:p>
            <a:r>
              <a:rPr lang="en-US" dirty="0"/>
              <a:t>Horan RF, Austen </a:t>
            </a:r>
            <a:r>
              <a:rPr lang="en-US" dirty="0" err="1"/>
              <a:t>KF</a:t>
            </a:r>
            <a:r>
              <a:rPr lang="en-US" dirty="0"/>
              <a:t>. </a:t>
            </a:r>
            <a:r>
              <a:rPr lang="en-US" i="1" dirty="0"/>
              <a:t>J Invest Dermatol. </a:t>
            </a:r>
            <a:r>
              <a:rPr lang="en-US" dirty="0"/>
              <a:t>1991;96(3 Suppl):5S-14S. </a:t>
            </a:r>
          </a:p>
        </p:txBody>
      </p:sp>
    </p:spTree>
    <p:extLst>
      <p:ext uri="{BB962C8B-B14F-4D97-AF65-F5344CB8AC3E}">
        <p14:creationId xmlns:p14="http://schemas.microsoft.com/office/powerpoint/2010/main" val="175292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image.png"/>
          <p:cNvPicPr/>
          <p:nvPr/>
        </p:nvPicPr>
        <p:blipFill>
          <a:blip r:embed="rId2" cstate="email">
            <a:extLst>
              <a:ext uri="{28A0092B-C50C-407E-A947-70E740481C1C}">
                <a14:useLocalDpi xmlns:a14="http://schemas.microsoft.com/office/drawing/2010/main"/>
              </a:ext>
            </a:extLst>
          </a:blip>
          <a:stretch>
            <a:fillRect/>
          </a:stretch>
        </p:blipFill>
        <p:spPr>
          <a:xfrm>
            <a:off x="2866007" y="1636495"/>
            <a:ext cx="6457360" cy="4782905"/>
          </a:xfrm>
          <a:prstGeom prst="rect">
            <a:avLst/>
          </a:prstGeom>
          <a:ln w="12700">
            <a:miter lim="400000"/>
          </a:ln>
        </p:spPr>
      </p:pic>
      <p:sp>
        <p:nvSpPr>
          <p:cNvPr id="4" name="Shape 156"/>
          <p:cNvSpPr txBox="1">
            <a:spLocks/>
          </p:cNvSpPr>
          <p:nvPr/>
        </p:nvSpPr>
        <p:spPr>
          <a:xfrm>
            <a:off x="1144773" y="756795"/>
            <a:ext cx="9902456" cy="806192"/>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algn="ctr" defTabSz="749808">
              <a:defRPr sz="1800">
                <a:solidFill>
                  <a:srgbClr val="000000"/>
                </a:solidFill>
              </a:defRPr>
            </a:pPr>
            <a:r>
              <a:rPr lang="en-US" sz="1640" kern="0" dirty="0">
                <a:ea typeface="News Gothic MT"/>
                <a:cs typeface="News Gothic MT"/>
                <a:sym typeface="News Gothic MT"/>
              </a:rPr>
              <a:t>Consensus Report of the European Competence Network on Mastocytosis; the American Academy of Allergy, Asthma &amp; Immunology; and the European Academy of Allergology and Clinical Immunology</a:t>
            </a:r>
          </a:p>
        </p:txBody>
      </p:sp>
      <p:sp>
        <p:nvSpPr>
          <p:cNvPr id="2" name="Title 1">
            <a:extLst>
              <a:ext uri="{FF2B5EF4-FFF2-40B4-BE49-F238E27FC236}">
                <a16:creationId xmlns:a16="http://schemas.microsoft.com/office/drawing/2014/main" id="{74183708-E65F-AA7B-A6E1-2D770A541D73}"/>
              </a:ext>
            </a:extLst>
          </p:cNvPr>
          <p:cNvSpPr>
            <a:spLocks noGrp="1"/>
          </p:cNvSpPr>
          <p:nvPr>
            <p:ph type="title"/>
          </p:nvPr>
        </p:nvSpPr>
        <p:spPr>
          <a:xfrm>
            <a:off x="439476" y="114441"/>
            <a:ext cx="11582401" cy="1185577"/>
          </a:xfrm>
        </p:spPr>
        <p:txBody>
          <a:bodyPr/>
          <a:lstStyle/>
          <a:p>
            <a:r>
              <a:rPr lang="en-US" sz="3200" kern="0" dirty="0">
                <a:latin typeface="News Gothic MT"/>
                <a:ea typeface="News Gothic MT"/>
                <a:cs typeface="News Gothic MT"/>
                <a:sym typeface="News Gothic MT"/>
              </a:rPr>
              <a:t>Cutaneous Manifestations in Patients with </a:t>
            </a:r>
            <a:r>
              <a:rPr lang="en-US" sz="3200" kern="0" dirty="0" err="1">
                <a:latin typeface="News Gothic MT"/>
                <a:ea typeface="News Gothic MT"/>
                <a:cs typeface="News Gothic MT"/>
                <a:sym typeface="News Gothic MT"/>
              </a:rPr>
              <a:t>Mastocytosis</a:t>
            </a:r>
            <a:r>
              <a:rPr lang="en-US" sz="2000" kern="0" dirty="0">
                <a:latin typeface="News Gothic MT"/>
                <a:ea typeface="News Gothic MT"/>
                <a:cs typeface="News Gothic MT"/>
                <a:sym typeface="News Gothic MT"/>
              </a:rPr>
              <a:t>:</a:t>
            </a:r>
            <a:endParaRPr lang="en-US" dirty="0"/>
          </a:p>
        </p:txBody>
      </p:sp>
      <p:sp>
        <p:nvSpPr>
          <p:cNvPr id="5" name="Footer Placeholder 4">
            <a:extLst>
              <a:ext uri="{FF2B5EF4-FFF2-40B4-BE49-F238E27FC236}">
                <a16:creationId xmlns:a16="http://schemas.microsoft.com/office/drawing/2014/main" id="{0301AA7D-120B-3B21-FDD8-9BF1E5EC24DB}"/>
              </a:ext>
            </a:extLst>
          </p:cNvPr>
          <p:cNvSpPr>
            <a:spLocks noGrp="1"/>
          </p:cNvSpPr>
          <p:nvPr>
            <p:ph type="ftr" sz="quarter" idx="3"/>
          </p:nvPr>
        </p:nvSpPr>
        <p:spPr/>
        <p:txBody>
          <a:bodyPr/>
          <a:lstStyle/>
          <a:p>
            <a:r>
              <a:rPr lang="en-US" sz="1200" dirty="0"/>
              <a:t>Hartmann K, et al. </a:t>
            </a:r>
            <a:r>
              <a:rPr lang="en-US" sz="1200" i="1" dirty="0"/>
              <a:t>J Allergy Clin Immunol</a:t>
            </a:r>
            <a:r>
              <a:rPr lang="en-US" sz="1200" dirty="0"/>
              <a:t>. 2016;137(1):35-45. </a:t>
            </a:r>
          </a:p>
        </p:txBody>
      </p:sp>
    </p:spTree>
    <p:extLst>
      <p:ext uri="{BB962C8B-B14F-4D97-AF65-F5344CB8AC3E}">
        <p14:creationId xmlns:p14="http://schemas.microsoft.com/office/powerpoint/2010/main" val="162334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Classification of Mast Cell Disorders</a:t>
            </a:r>
          </a:p>
        </p:txBody>
      </p:sp>
      <p:grpSp>
        <p:nvGrpSpPr>
          <p:cNvPr id="6" name="Group 5"/>
          <p:cNvGrpSpPr/>
          <p:nvPr/>
        </p:nvGrpSpPr>
        <p:grpSpPr>
          <a:xfrm>
            <a:off x="1618036" y="1483874"/>
            <a:ext cx="6682686" cy="4510526"/>
            <a:chOff x="94036" y="1859794"/>
            <a:chExt cx="6682686" cy="4510526"/>
          </a:xfrm>
        </p:grpSpPr>
        <p:sp>
          <p:nvSpPr>
            <p:cNvPr id="7" name="Freeform: Shape 6"/>
            <p:cNvSpPr/>
            <p:nvPr/>
          </p:nvSpPr>
          <p:spPr>
            <a:xfrm>
              <a:off x="2607509" y="1859794"/>
              <a:ext cx="3193851" cy="1123627"/>
            </a:xfrm>
            <a:custGeom>
              <a:avLst/>
              <a:gdLst>
                <a:gd name="connsiteX0" fmla="*/ 262410 w 1574429"/>
                <a:gd name="connsiteY0" fmla="*/ 0 h 5544673"/>
                <a:gd name="connsiteX1" fmla="*/ 1312019 w 1574429"/>
                <a:gd name="connsiteY1" fmla="*/ 0 h 5544673"/>
                <a:gd name="connsiteX2" fmla="*/ 1574429 w 1574429"/>
                <a:gd name="connsiteY2" fmla="*/ 262410 h 5544673"/>
                <a:gd name="connsiteX3" fmla="*/ 1574429 w 1574429"/>
                <a:gd name="connsiteY3" fmla="*/ 5544673 h 5544673"/>
                <a:gd name="connsiteX4" fmla="*/ 1574429 w 1574429"/>
                <a:gd name="connsiteY4" fmla="*/ 5544673 h 5544673"/>
                <a:gd name="connsiteX5" fmla="*/ 0 w 1574429"/>
                <a:gd name="connsiteY5" fmla="*/ 5544673 h 5544673"/>
                <a:gd name="connsiteX6" fmla="*/ 0 w 1574429"/>
                <a:gd name="connsiteY6" fmla="*/ 5544673 h 5544673"/>
                <a:gd name="connsiteX7" fmla="*/ 0 w 1574429"/>
                <a:gd name="connsiteY7" fmla="*/ 262410 h 5544673"/>
                <a:gd name="connsiteX8" fmla="*/ 262410 w 1574429"/>
                <a:gd name="connsiteY8" fmla="*/ 0 h 554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429" h="5544673">
                  <a:moveTo>
                    <a:pt x="1574429" y="924130"/>
                  </a:moveTo>
                  <a:lnTo>
                    <a:pt x="1574429" y="4620543"/>
                  </a:lnTo>
                  <a:cubicBezTo>
                    <a:pt x="1574429" y="5130926"/>
                    <a:pt x="1541069" y="5544673"/>
                    <a:pt x="1499917" y="5544673"/>
                  </a:cubicBezTo>
                  <a:lnTo>
                    <a:pt x="0" y="5544673"/>
                  </a:lnTo>
                  <a:lnTo>
                    <a:pt x="0" y="5544673"/>
                  </a:lnTo>
                  <a:lnTo>
                    <a:pt x="0" y="0"/>
                  </a:lnTo>
                  <a:lnTo>
                    <a:pt x="0" y="0"/>
                  </a:lnTo>
                  <a:lnTo>
                    <a:pt x="1499917" y="0"/>
                  </a:lnTo>
                  <a:cubicBezTo>
                    <a:pt x="1541069" y="0"/>
                    <a:pt x="1574429" y="413747"/>
                    <a:pt x="1574429" y="92413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0681" rIns="324506" bIns="200683" numCol="1" spcCol="1270" anchor="ctr" anchorCtr="0">
              <a:noAutofit/>
            </a:bodyPr>
            <a:lstStyle/>
            <a:p>
              <a:pPr marL="171450" lvl="1" indent="-171450" defTabSz="711200">
                <a:lnSpc>
                  <a:spcPct val="90000"/>
                </a:lnSpc>
                <a:spcBef>
                  <a:spcPct val="0"/>
                </a:spcBef>
                <a:spcAft>
                  <a:spcPct val="15000"/>
                </a:spcAft>
                <a:buChar char="•"/>
              </a:pPr>
              <a:r>
                <a:rPr lang="en-US" sz="1400" dirty="0"/>
                <a:t>Mastocytosis </a:t>
              </a:r>
            </a:p>
            <a:p>
              <a:pPr marL="457200" lvl="2" defTabSz="711200">
                <a:lnSpc>
                  <a:spcPct val="90000"/>
                </a:lnSpc>
                <a:spcBef>
                  <a:spcPct val="0"/>
                </a:spcBef>
                <a:spcAft>
                  <a:spcPct val="15000"/>
                </a:spcAft>
              </a:pPr>
              <a:r>
                <a:rPr lang="en-US" sz="1400" dirty="0"/>
                <a:t>- systemic </a:t>
              </a:r>
            </a:p>
            <a:p>
              <a:pPr marL="457200" lvl="2" defTabSz="711200">
                <a:lnSpc>
                  <a:spcPct val="90000"/>
                </a:lnSpc>
                <a:spcBef>
                  <a:spcPct val="0"/>
                </a:spcBef>
                <a:spcAft>
                  <a:spcPct val="15000"/>
                </a:spcAft>
              </a:pPr>
              <a:r>
                <a:rPr lang="en-US" sz="1400" dirty="0"/>
                <a:t>- cutaneous</a:t>
              </a:r>
            </a:p>
            <a:p>
              <a:pPr marL="171450" lvl="1" indent="-171450" defTabSz="711200">
                <a:lnSpc>
                  <a:spcPct val="90000"/>
                </a:lnSpc>
                <a:spcBef>
                  <a:spcPct val="0"/>
                </a:spcBef>
                <a:spcAft>
                  <a:spcPct val="15000"/>
                </a:spcAft>
                <a:buChar char="•"/>
              </a:pPr>
              <a:r>
                <a:rPr lang="en-US" sz="1400" dirty="0"/>
                <a:t>Monoclonal MCAS</a:t>
              </a:r>
            </a:p>
          </p:txBody>
        </p:sp>
        <p:sp>
          <p:nvSpPr>
            <p:cNvPr id="8" name="Freeform: Shape 7"/>
            <p:cNvSpPr/>
            <p:nvPr/>
          </p:nvSpPr>
          <p:spPr>
            <a:xfrm>
              <a:off x="94036" y="2029916"/>
              <a:ext cx="2488865" cy="728420"/>
            </a:xfrm>
            <a:custGeom>
              <a:avLst/>
              <a:gdLst>
                <a:gd name="connsiteX0" fmla="*/ 0 w 2488865"/>
                <a:gd name="connsiteY0" fmla="*/ 178093 h 1068538"/>
                <a:gd name="connsiteX1" fmla="*/ 178093 w 2488865"/>
                <a:gd name="connsiteY1" fmla="*/ 0 h 1068538"/>
                <a:gd name="connsiteX2" fmla="*/ 2310772 w 2488865"/>
                <a:gd name="connsiteY2" fmla="*/ 0 h 1068538"/>
                <a:gd name="connsiteX3" fmla="*/ 2488865 w 2488865"/>
                <a:gd name="connsiteY3" fmla="*/ 178093 h 1068538"/>
                <a:gd name="connsiteX4" fmla="*/ 2488865 w 2488865"/>
                <a:gd name="connsiteY4" fmla="*/ 890445 h 1068538"/>
                <a:gd name="connsiteX5" fmla="*/ 2310772 w 2488865"/>
                <a:gd name="connsiteY5" fmla="*/ 1068538 h 1068538"/>
                <a:gd name="connsiteX6" fmla="*/ 178093 w 2488865"/>
                <a:gd name="connsiteY6" fmla="*/ 1068538 h 1068538"/>
                <a:gd name="connsiteX7" fmla="*/ 0 w 2488865"/>
                <a:gd name="connsiteY7" fmla="*/ 890445 h 1068538"/>
                <a:gd name="connsiteX8" fmla="*/ 0 w 2488865"/>
                <a:gd name="connsiteY8" fmla="*/ 178093 h 106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865" h="1068538">
                  <a:moveTo>
                    <a:pt x="0" y="178093"/>
                  </a:moveTo>
                  <a:cubicBezTo>
                    <a:pt x="0" y="79735"/>
                    <a:pt x="79735" y="0"/>
                    <a:pt x="178093" y="0"/>
                  </a:cubicBezTo>
                  <a:lnTo>
                    <a:pt x="2310772" y="0"/>
                  </a:lnTo>
                  <a:cubicBezTo>
                    <a:pt x="2409130" y="0"/>
                    <a:pt x="2488865" y="79735"/>
                    <a:pt x="2488865" y="178093"/>
                  </a:cubicBezTo>
                  <a:lnTo>
                    <a:pt x="2488865" y="890445"/>
                  </a:lnTo>
                  <a:cubicBezTo>
                    <a:pt x="2488865" y="988803"/>
                    <a:pt x="2409130" y="1068538"/>
                    <a:pt x="2310772" y="1068538"/>
                  </a:cubicBezTo>
                  <a:lnTo>
                    <a:pt x="178093" y="1068538"/>
                  </a:lnTo>
                  <a:cubicBezTo>
                    <a:pt x="79735" y="1068538"/>
                    <a:pt x="0" y="988803"/>
                    <a:pt x="0" y="890445"/>
                  </a:cubicBezTo>
                  <a:lnTo>
                    <a:pt x="0" y="1780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942" tIns="124552" rIns="196942" bIns="124552" numCol="1" spcCol="1270" anchor="ctr" anchorCtr="0">
              <a:noAutofit/>
            </a:bodyPr>
            <a:lstStyle/>
            <a:p>
              <a:pPr algn="ctr" defTabSz="1689100">
                <a:lnSpc>
                  <a:spcPct val="90000"/>
                </a:lnSpc>
                <a:spcBef>
                  <a:spcPct val="0"/>
                </a:spcBef>
                <a:spcAft>
                  <a:spcPct val="35000"/>
                </a:spcAft>
              </a:pPr>
              <a:r>
                <a:rPr lang="en-US" sz="3200" dirty="0"/>
                <a:t>Primary</a:t>
              </a:r>
            </a:p>
          </p:txBody>
        </p:sp>
        <p:sp>
          <p:nvSpPr>
            <p:cNvPr id="9" name="Freeform: Shape 8"/>
            <p:cNvSpPr/>
            <p:nvPr/>
          </p:nvSpPr>
          <p:spPr>
            <a:xfrm>
              <a:off x="2607510" y="3868197"/>
              <a:ext cx="4169212" cy="1130006"/>
            </a:xfrm>
            <a:custGeom>
              <a:avLst/>
              <a:gdLst>
                <a:gd name="connsiteX0" fmla="*/ 283534 w 1701170"/>
                <a:gd name="connsiteY0" fmla="*/ 0 h 5544673"/>
                <a:gd name="connsiteX1" fmla="*/ 1417636 w 1701170"/>
                <a:gd name="connsiteY1" fmla="*/ 0 h 5544673"/>
                <a:gd name="connsiteX2" fmla="*/ 1701170 w 1701170"/>
                <a:gd name="connsiteY2" fmla="*/ 283534 h 5544673"/>
                <a:gd name="connsiteX3" fmla="*/ 1701170 w 1701170"/>
                <a:gd name="connsiteY3" fmla="*/ 5544673 h 5544673"/>
                <a:gd name="connsiteX4" fmla="*/ 1701170 w 1701170"/>
                <a:gd name="connsiteY4" fmla="*/ 5544673 h 5544673"/>
                <a:gd name="connsiteX5" fmla="*/ 0 w 1701170"/>
                <a:gd name="connsiteY5" fmla="*/ 5544673 h 5544673"/>
                <a:gd name="connsiteX6" fmla="*/ 0 w 1701170"/>
                <a:gd name="connsiteY6" fmla="*/ 5544673 h 5544673"/>
                <a:gd name="connsiteX7" fmla="*/ 0 w 1701170"/>
                <a:gd name="connsiteY7" fmla="*/ 283534 h 5544673"/>
                <a:gd name="connsiteX8" fmla="*/ 283534 w 1701170"/>
                <a:gd name="connsiteY8" fmla="*/ 0 h 554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170" h="5544673">
                  <a:moveTo>
                    <a:pt x="1701170" y="924132"/>
                  </a:moveTo>
                  <a:lnTo>
                    <a:pt x="1701170" y="4620541"/>
                  </a:lnTo>
                  <a:cubicBezTo>
                    <a:pt x="1701170" y="5130926"/>
                    <a:pt x="1662223" y="5544671"/>
                    <a:pt x="1614178" y="5544671"/>
                  </a:cubicBezTo>
                  <a:lnTo>
                    <a:pt x="0" y="5544671"/>
                  </a:lnTo>
                  <a:lnTo>
                    <a:pt x="0" y="5544671"/>
                  </a:lnTo>
                  <a:lnTo>
                    <a:pt x="0" y="2"/>
                  </a:lnTo>
                  <a:lnTo>
                    <a:pt x="0" y="2"/>
                  </a:lnTo>
                  <a:lnTo>
                    <a:pt x="1614178" y="2"/>
                  </a:lnTo>
                  <a:cubicBezTo>
                    <a:pt x="1662223" y="2"/>
                    <a:pt x="1701170" y="413747"/>
                    <a:pt x="1701170" y="92413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6869" rIns="330694" bIns="206870" numCol="1" spcCol="1270" anchor="ctr" anchorCtr="0">
              <a:noAutofit/>
            </a:bodyPr>
            <a:lstStyle/>
            <a:p>
              <a:pPr marL="171450" lvl="1" indent="-171450" defTabSz="711200">
                <a:lnSpc>
                  <a:spcPct val="90000"/>
                </a:lnSpc>
                <a:spcBef>
                  <a:spcPct val="0"/>
                </a:spcBef>
                <a:spcAft>
                  <a:spcPct val="15000"/>
                </a:spcAft>
                <a:buChar char="•"/>
              </a:pPr>
              <a:r>
                <a:rPr lang="en-US" sz="1400"/>
                <a:t>Allergic disorders</a:t>
              </a:r>
            </a:p>
            <a:p>
              <a:pPr marL="171450" lvl="1" indent="-171450" defTabSz="711200">
                <a:lnSpc>
                  <a:spcPct val="90000"/>
                </a:lnSpc>
                <a:spcBef>
                  <a:spcPct val="0"/>
                </a:spcBef>
                <a:spcAft>
                  <a:spcPct val="15000"/>
                </a:spcAft>
                <a:buChar char="•"/>
              </a:pPr>
              <a:r>
                <a:rPr lang="en-US" sz="1400"/>
                <a:t>Physical urticarias</a:t>
              </a:r>
            </a:p>
            <a:p>
              <a:pPr marL="171450" lvl="1" indent="-171450" defTabSz="711200">
                <a:lnSpc>
                  <a:spcPct val="90000"/>
                </a:lnSpc>
                <a:spcBef>
                  <a:spcPct val="0"/>
                </a:spcBef>
                <a:spcAft>
                  <a:spcPct val="15000"/>
                </a:spcAft>
                <a:buChar char="•"/>
              </a:pPr>
              <a:r>
                <a:rPr lang="en-US" sz="1400"/>
                <a:t>Chronic inflammation or neoplasms</a:t>
              </a:r>
            </a:p>
          </p:txBody>
        </p:sp>
        <p:sp>
          <p:nvSpPr>
            <p:cNvPr id="10" name="Freeform: Shape 9"/>
            <p:cNvSpPr/>
            <p:nvPr/>
          </p:nvSpPr>
          <p:spPr>
            <a:xfrm>
              <a:off x="94036" y="4070219"/>
              <a:ext cx="2470557" cy="728420"/>
            </a:xfrm>
            <a:custGeom>
              <a:avLst/>
              <a:gdLst>
                <a:gd name="connsiteX0" fmla="*/ 0 w 2470557"/>
                <a:gd name="connsiteY0" fmla="*/ 178093 h 1068538"/>
                <a:gd name="connsiteX1" fmla="*/ 178093 w 2470557"/>
                <a:gd name="connsiteY1" fmla="*/ 0 h 1068538"/>
                <a:gd name="connsiteX2" fmla="*/ 2292464 w 2470557"/>
                <a:gd name="connsiteY2" fmla="*/ 0 h 1068538"/>
                <a:gd name="connsiteX3" fmla="*/ 2470557 w 2470557"/>
                <a:gd name="connsiteY3" fmla="*/ 178093 h 1068538"/>
                <a:gd name="connsiteX4" fmla="*/ 2470557 w 2470557"/>
                <a:gd name="connsiteY4" fmla="*/ 890445 h 1068538"/>
                <a:gd name="connsiteX5" fmla="*/ 2292464 w 2470557"/>
                <a:gd name="connsiteY5" fmla="*/ 1068538 h 1068538"/>
                <a:gd name="connsiteX6" fmla="*/ 178093 w 2470557"/>
                <a:gd name="connsiteY6" fmla="*/ 1068538 h 1068538"/>
                <a:gd name="connsiteX7" fmla="*/ 0 w 2470557"/>
                <a:gd name="connsiteY7" fmla="*/ 890445 h 1068538"/>
                <a:gd name="connsiteX8" fmla="*/ 0 w 2470557"/>
                <a:gd name="connsiteY8" fmla="*/ 178093 h 106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557" h="1068538">
                  <a:moveTo>
                    <a:pt x="0" y="178093"/>
                  </a:moveTo>
                  <a:cubicBezTo>
                    <a:pt x="0" y="79735"/>
                    <a:pt x="79735" y="0"/>
                    <a:pt x="178093" y="0"/>
                  </a:cubicBezTo>
                  <a:lnTo>
                    <a:pt x="2292464" y="0"/>
                  </a:lnTo>
                  <a:cubicBezTo>
                    <a:pt x="2390822" y="0"/>
                    <a:pt x="2470557" y="79735"/>
                    <a:pt x="2470557" y="178093"/>
                  </a:cubicBezTo>
                  <a:lnTo>
                    <a:pt x="2470557" y="890445"/>
                  </a:lnTo>
                  <a:cubicBezTo>
                    <a:pt x="2470557" y="988803"/>
                    <a:pt x="2390822" y="1068538"/>
                    <a:pt x="2292464" y="1068538"/>
                  </a:cubicBezTo>
                  <a:lnTo>
                    <a:pt x="178093" y="1068538"/>
                  </a:lnTo>
                  <a:cubicBezTo>
                    <a:pt x="79735" y="1068538"/>
                    <a:pt x="0" y="988803"/>
                    <a:pt x="0" y="890445"/>
                  </a:cubicBezTo>
                  <a:lnTo>
                    <a:pt x="0" y="1780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942" tIns="124552" rIns="196942" bIns="124552" numCol="1" spcCol="1270" anchor="ctr" anchorCtr="0">
              <a:noAutofit/>
            </a:bodyPr>
            <a:lstStyle/>
            <a:p>
              <a:pPr algn="ctr" defTabSz="1689100">
                <a:lnSpc>
                  <a:spcPct val="90000"/>
                </a:lnSpc>
                <a:spcBef>
                  <a:spcPct val="0"/>
                </a:spcBef>
                <a:spcAft>
                  <a:spcPct val="35000"/>
                </a:spcAft>
              </a:pPr>
              <a:r>
                <a:rPr lang="en-US" sz="3200"/>
                <a:t>Secondary</a:t>
              </a:r>
            </a:p>
          </p:txBody>
        </p:sp>
        <p:sp>
          <p:nvSpPr>
            <p:cNvPr id="11" name="Freeform: Shape 10"/>
            <p:cNvSpPr/>
            <p:nvPr/>
          </p:nvSpPr>
          <p:spPr>
            <a:xfrm>
              <a:off x="2607510" y="5179483"/>
              <a:ext cx="4169212" cy="1190837"/>
            </a:xfrm>
            <a:custGeom>
              <a:avLst/>
              <a:gdLst>
                <a:gd name="connsiteX0" fmla="*/ 186767 w 1120578"/>
                <a:gd name="connsiteY0" fmla="*/ 0 h 5544673"/>
                <a:gd name="connsiteX1" fmla="*/ 933811 w 1120578"/>
                <a:gd name="connsiteY1" fmla="*/ 0 h 5544673"/>
                <a:gd name="connsiteX2" fmla="*/ 1120578 w 1120578"/>
                <a:gd name="connsiteY2" fmla="*/ 186767 h 5544673"/>
                <a:gd name="connsiteX3" fmla="*/ 1120578 w 1120578"/>
                <a:gd name="connsiteY3" fmla="*/ 5544673 h 5544673"/>
                <a:gd name="connsiteX4" fmla="*/ 1120578 w 1120578"/>
                <a:gd name="connsiteY4" fmla="*/ 5544673 h 5544673"/>
                <a:gd name="connsiteX5" fmla="*/ 0 w 1120578"/>
                <a:gd name="connsiteY5" fmla="*/ 5544673 h 5544673"/>
                <a:gd name="connsiteX6" fmla="*/ 0 w 1120578"/>
                <a:gd name="connsiteY6" fmla="*/ 5544673 h 5544673"/>
                <a:gd name="connsiteX7" fmla="*/ 0 w 1120578"/>
                <a:gd name="connsiteY7" fmla="*/ 186767 h 5544673"/>
                <a:gd name="connsiteX8" fmla="*/ 186767 w 1120578"/>
                <a:gd name="connsiteY8" fmla="*/ 0 h 554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578" h="5544673">
                  <a:moveTo>
                    <a:pt x="1120578" y="924134"/>
                  </a:moveTo>
                  <a:lnTo>
                    <a:pt x="1120578" y="4620539"/>
                  </a:lnTo>
                  <a:cubicBezTo>
                    <a:pt x="1120578" y="5130925"/>
                    <a:pt x="1103679" y="5544671"/>
                    <a:pt x="1082832" y="5544671"/>
                  </a:cubicBezTo>
                  <a:lnTo>
                    <a:pt x="0" y="5544671"/>
                  </a:lnTo>
                  <a:lnTo>
                    <a:pt x="0" y="5544671"/>
                  </a:lnTo>
                  <a:lnTo>
                    <a:pt x="0" y="2"/>
                  </a:lnTo>
                  <a:lnTo>
                    <a:pt x="0" y="2"/>
                  </a:lnTo>
                  <a:lnTo>
                    <a:pt x="1082832" y="2"/>
                  </a:lnTo>
                  <a:cubicBezTo>
                    <a:pt x="1103679" y="2"/>
                    <a:pt x="1120578" y="413748"/>
                    <a:pt x="1120578" y="92413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8527" rIns="302352" bIns="178528" numCol="1" spcCol="1270" anchor="ctr" anchorCtr="0">
              <a:noAutofit/>
            </a:bodyPr>
            <a:lstStyle/>
            <a:p>
              <a:pPr marL="171450" lvl="1" indent="-171450" defTabSz="711200">
                <a:lnSpc>
                  <a:spcPct val="90000"/>
                </a:lnSpc>
                <a:spcBef>
                  <a:spcPct val="0"/>
                </a:spcBef>
                <a:spcAft>
                  <a:spcPct val="15000"/>
                </a:spcAft>
                <a:buChar char="•"/>
              </a:pPr>
              <a:r>
                <a:rPr lang="en-US" sz="1400" dirty="0"/>
                <a:t>Idiopathic anaphylaxis</a:t>
              </a:r>
            </a:p>
            <a:p>
              <a:pPr marL="171450" lvl="1" indent="-171450" defTabSz="711200">
                <a:lnSpc>
                  <a:spcPct val="90000"/>
                </a:lnSpc>
                <a:spcBef>
                  <a:spcPct val="0"/>
                </a:spcBef>
                <a:spcAft>
                  <a:spcPct val="15000"/>
                </a:spcAft>
                <a:buChar char="•"/>
              </a:pPr>
              <a:r>
                <a:rPr lang="en-US" sz="1400" dirty="0"/>
                <a:t>Idiopathic urticaria</a:t>
              </a:r>
            </a:p>
            <a:p>
              <a:pPr marL="171450" lvl="1" indent="-171450" defTabSz="711200">
                <a:lnSpc>
                  <a:spcPct val="90000"/>
                </a:lnSpc>
                <a:spcBef>
                  <a:spcPct val="0"/>
                </a:spcBef>
                <a:spcAft>
                  <a:spcPct val="15000"/>
                </a:spcAft>
                <a:buChar char="•"/>
              </a:pPr>
              <a:r>
                <a:rPr lang="en-US" sz="1400" dirty="0"/>
                <a:t>Idiopathic histaminergic angioedema</a:t>
              </a:r>
            </a:p>
            <a:p>
              <a:pPr marL="171450" lvl="1" indent="-171450" defTabSz="711200">
                <a:lnSpc>
                  <a:spcPct val="90000"/>
                </a:lnSpc>
                <a:spcBef>
                  <a:spcPct val="0"/>
                </a:spcBef>
                <a:spcAft>
                  <a:spcPct val="15000"/>
                </a:spcAft>
                <a:buChar char="•"/>
              </a:pPr>
              <a:r>
                <a:rPr lang="en-US" sz="1400" dirty="0"/>
                <a:t>Idiopathic MCAS</a:t>
              </a:r>
            </a:p>
          </p:txBody>
        </p:sp>
        <p:sp>
          <p:nvSpPr>
            <p:cNvPr id="12" name="Freeform: Shape 11"/>
            <p:cNvSpPr/>
            <p:nvPr/>
          </p:nvSpPr>
          <p:spPr>
            <a:xfrm>
              <a:off x="94036" y="5413403"/>
              <a:ext cx="2488865" cy="728420"/>
            </a:xfrm>
            <a:custGeom>
              <a:avLst/>
              <a:gdLst>
                <a:gd name="connsiteX0" fmla="*/ 0 w 2488865"/>
                <a:gd name="connsiteY0" fmla="*/ 178093 h 1068538"/>
                <a:gd name="connsiteX1" fmla="*/ 178093 w 2488865"/>
                <a:gd name="connsiteY1" fmla="*/ 0 h 1068538"/>
                <a:gd name="connsiteX2" fmla="*/ 2310772 w 2488865"/>
                <a:gd name="connsiteY2" fmla="*/ 0 h 1068538"/>
                <a:gd name="connsiteX3" fmla="*/ 2488865 w 2488865"/>
                <a:gd name="connsiteY3" fmla="*/ 178093 h 1068538"/>
                <a:gd name="connsiteX4" fmla="*/ 2488865 w 2488865"/>
                <a:gd name="connsiteY4" fmla="*/ 890445 h 1068538"/>
                <a:gd name="connsiteX5" fmla="*/ 2310772 w 2488865"/>
                <a:gd name="connsiteY5" fmla="*/ 1068538 h 1068538"/>
                <a:gd name="connsiteX6" fmla="*/ 178093 w 2488865"/>
                <a:gd name="connsiteY6" fmla="*/ 1068538 h 1068538"/>
                <a:gd name="connsiteX7" fmla="*/ 0 w 2488865"/>
                <a:gd name="connsiteY7" fmla="*/ 890445 h 1068538"/>
                <a:gd name="connsiteX8" fmla="*/ 0 w 2488865"/>
                <a:gd name="connsiteY8" fmla="*/ 178093 h 106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865" h="1068538">
                  <a:moveTo>
                    <a:pt x="0" y="178093"/>
                  </a:moveTo>
                  <a:cubicBezTo>
                    <a:pt x="0" y="79735"/>
                    <a:pt x="79735" y="0"/>
                    <a:pt x="178093" y="0"/>
                  </a:cubicBezTo>
                  <a:lnTo>
                    <a:pt x="2310772" y="0"/>
                  </a:lnTo>
                  <a:cubicBezTo>
                    <a:pt x="2409130" y="0"/>
                    <a:pt x="2488865" y="79735"/>
                    <a:pt x="2488865" y="178093"/>
                  </a:cubicBezTo>
                  <a:lnTo>
                    <a:pt x="2488865" y="890445"/>
                  </a:lnTo>
                  <a:cubicBezTo>
                    <a:pt x="2488865" y="988803"/>
                    <a:pt x="2409130" y="1068538"/>
                    <a:pt x="2310772" y="1068538"/>
                  </a:cubicBezTo>
                  <a:lnTo>
                    <a:pt x="178093" y="1068538"/>
                  </a:lnTo>
                  <a:cubicBezTo>
                    <a:pt x="79735" y="1068538"/>
                    <a:pt x="0" y="988803"/>
                    <a:pt x="0" y="890445"/>
                  </a:cubicBezTo>
                  <a:lnTo>
                    <a:pt x="0" y="1780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942" tIns="124552" rIns="196942" bIns="124552" numCol="1" spcCol="1270" anchor="ctr" anchorCtr="0">
              <a:noAutofit/>
            </a:bodyPr>
            <a:lstStyle/>
            <a:p>
              <a:pPr algn="ctr" defTabSz="1689100">
                <a:lnSpc>
                  <a:spcPct val="90000"/>
                </a:lnSpc>
                <a:spcBef>
                  <a:spcPct val="0"/>
                </a:spcBef>
                <a:spcAft>
                  <a:spcPct val="35000"/>
                </a:spcAft>
              </a:pPr>
              <a:r>
                <a:rPr lang="en-US" sz="3200"/>
                <a:t>Idiopathic</a:t>
              </a:r>
            </a:p>
          </p:txBody>
        </p:sp>
      </p:grpSp>
      <p:sp>
        <p:nvSpPr>
          <p:cNvPr id="13" name="TextBox 12"/>
          <p:cNvSpPr txBox="1"/>
          <p:nvPr/>
        </p:nvSpPr>
        <p:spPr>
          <a:xfrm>
            <a:off x="7607201" y="1189790"/>
            <a:ext cx="2878865" cy="1754326"/>
          </a:xfrm>
          <a:prstGeom prst="rect">
            <a:avLst/>
          </a:prstGeom>
          <a:noFill/>
        </p:spPr>
        <p:txBody>
          <a:bodyPr wrap="none" rtlCol="0">
            <a:spAutoFit/>
          </a:bodyPr>
          <a:lstStyle/>
          <a:p>
            <a:r>
              <a:rPr lang="en-US" sz="3600" dirty="0"/>
              <a:t>Clonal</a:t>
            </a:r>
          </a:p>
          <a:p>
            <a:r>
              <a:rPr lang="en-US" dirty="0"/>
              <a:t>Increased MC</a:t>
            </a:r>
          </a:p>
          <a:p>
            <a:r>
              <a:rPr lang="en-US" dirty="0"/>
              <a:t>Abnormal morphology</a:t>
            </a:r>
          </a:p>
          <a:p>
            <a:r>
              <a:rPr lang="en-US" dirty="0"/>
              <a:t>Aberrant immunophenotype</a:t>
            </a:r>
          </a:p>
          <a:p>
            <a:r>
              <a:rPr lang="en-US" i="1" dirty="0"/>
              <a:t>KIT</a:t>
            </a:r>
            <a:r>
              <a:rPr lang="en-US" dirty="0"/>
              <a:t> mutation</a:t>
            </a:r>
          </a:p>
        </p:txBody>
      </p:sp>
      <p:sp>
        <p:nvSpPr>
          <p:cNvPr id="14" name="TextBox 13"/>
          <p:cNvSpPr txBox="1"/>
          <p:nvPr/>
        </p:nvSpPr>
        <p:spPr>
          <a:xfrm>
            <a:off x="8588188" y="3854999"/>
            <a:ext cx="3536302" cy="2031325"/>
          </a:xfrm>
          <a:prstGeom prst="rect">
            <a:avLst/>
          </a:prstGeom>
          <a:noFill/>
        </p:spPr>
        <p:txBody>
          <a:bodyPr wrap="square" rtlCol="0">
            <a:spAutoFit/>
          </a:bodyPr>
          <a:lstStyle/>
          <a:p>
            <a:r>
              <a:rPr lang="en-US" sz="3600" dirty="0"/>
              <a:t>Nonclonal</a:t>
            </a:r>
          </a:p>
          <a:p>
            <a:r>
              <a:rPr lang="en-US" dirty="0"/>
              <a:t>? Normal numbers</a:t>
            </a:r>
          </a:p>
          <a:p>
            <a:r>
              <a:rPr lang="en-US" dirty="0"/>
              <a:t>? Normal morphology</a:t>
            </a:r>
          </a:p>
          <a:p>
            <a:r>
              <a:rPr lang="en-US" dirty="0"/>
              <a:t>? Normal immunophenotype</a:t>
            </a:r>
          </a:p>
          <a:p>
            <a:r>
              <a:rPr lang="en-US" dirty="0"/>
              <a:t>? No mutations</a:t>
            </a:r>
          </a:p>
          <a:p>
            <a:endParaRPr lang="en-US" dirty="0"/>
          </a:p>
        </p:txBody>
      </p:sp>
      <p:sp>
        <p:nvSpPr>
          <p:cNvPr id="17" name="Arrow: Chevron 16"/>
          <p:cNvSpPr/>
          <p:nvPr/>
        </p:nvSpPr>
        <p:spPr>
          <a:xfrm>
            <a:off x="7782560" y="3492277"/>
            <a:ext cx="690880" cy="2502123"/>
          </a:xfrm>
          <a:prstGeom prst="chevron">
            <a:avLst>
              <a:gd name="adj" fmla="val 82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ooter Placeholder 3">
            <a:extLst>
              <a:ext uri="{FF2B5EF4-FFF2-40B4-BE49-F238E27FC236}">
                <a16:creationId xmlns:a16="http://schemas.microsoft.com/office/drawing/2014/main" id="{3DA72BA2-2359-466E-018C-C379C30AEAEE}"/>
              </a:ext>
            </a:extLst>
          </p:cNvPr>
          <p:cNvSpPr>
            <a:spLocks noGrp="1"/>
          </p:cNvSpPr>
          <p:nvPr>
            <p:ph type="ftr" sz="quarter" idx="3"/>
          </p:nvPr>
        </p:nvSpPr>
        <p:spPr/>
        <p:txBody>
          <a:bodyPr/>
          <a:lstStyle/>
          <a:p>
            <a:r>
              <a:rPr lang="en-US" sz="1200" dirty="0">
                <a:latin typeface="+mj-lt"/>
              </a:rPr>
              <a:t>MCAS, mast cell activation syndrome</a:t>
            </a:r>
          </a:p>
          <a:p>
            <a:r>
              <a:rPr lang="en-US" sz="1200" dirty="0">
                <a:latin typeface="+mj-lt"/>
              </a:rPr>
              <a:t>Akin C. </a:t>
            </a:r>
            <a:r>
              <a:rPr lang="en-US" sz="1200" i="1" dirty="0">
                <a:latin typeface="+mj-lt"/>
              </a:rPr>
              <a:t>J Allergy Clin Immunol. </a:t>
            </a:r>
            <a:r>
              <a:rPr lang="en-US" sz="1200" dirty="0">
                <a:latin typeface="+mj-lt"/>
              </a:rPr>
              <a:t>2017;140(2):349-355. </a:t>
            </a:r>
          </a:p>
        </p:txBody>
      </p:sp>
    </p:spTree>
    <p:extLst>
      <p:ext uri="{BB962C8B-B14F-4D97-AF65-F5344CB8AC3E}">
        <p14:creationId xmlns:p14="http://schemas.microsoft.com/office/powerpoint/2010/main" val="30891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127AE-C9E8-AC42-A6B5-16DE37D9C2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4619" y="1258067"/>
            <a:ext cx="6282761" cy="4954818"/>
          </a:xfrm>
          <a:prstGeom prst="rect">
            <a:avLst/>
          </a:prstGeom>
        </p:spPr>
      </p:pic>
      <p:sp>
        <p:nvSpPr>
          <p:cNvPr id="2" name="Title 1">
            <a:extLst>
              <a:ext uri="{FF2B5EF4-FFF2-40B4-BE49-F238E27FC236}">
                <a16:creationId xmlns:a16="http://schemas.microsoft.com/office/drawing/2014/main" id="{5B977A83-13F6-D24C-B94F-931FBCB89E8F}"/>
              </a:ext>
            </a:extLst>
          </p:cNvPr>
          <p:cNvSpPr>
            <a:spLocks noGrp="1"/>
          </p:cNvSpPr>
          <p:nvPr>
            <p:ph type="title"/>
          </p:nvPr>
        </p:nvSpPr>
        <p:spPr/>
        <p:txBody>
          <a:bodyPr/>
          <a:lstStyle/>
          <a:p>
            <a:r>
              <a:rPr lang="en-US" altLang="en-US"/>
              <a:t>Algorithm for the Diagnosis of Mast Cell Disorders</a:t>
            </a:r>
            <a:endParaRPr lang="en-US"/>
          </a:p>
        </p:txBody>
      </p:sp>
      <p:sp>
        <p:nvSpPr>
          <p:cNvPr id="3" name="TextBox 2">
            <a:extLst>
              <a:ext uri="{FF2B5EF4-FFF2-40B4-BE49-F238E27FC236}">
                <a16:creationId xmlns:a16="http://schemas.microsoft.com/office/drawing/2014/main" id="{10A54775-0FC6-4365-8A21-A041846183E9}"/>
              </a:ext>
            </a:extLst>
          </p:cNvPr>
          <p:cNvSpPr txBox="1"/>
          <p:nvPr/>
        </p:nvSpPr>
        <p:spPr>
          <a:xfrm>
            <a:off x="8387285" y="4605671"/>
            <a:ext cx="2168025" cy="646331"/>
          </a:xfrm>
          <a:prstGeom prst="rect">
            <a:avLst/>
          </a:prstGeom>
          <a:noFill/>
        </p:spPr>
        <p:txBody>
          <a:bodyPr wrap="square" rtlCol="0">
            <a:spAutoFit/>
          </a:bodyPr>
          <a:lstStyle/>
          <a:p>
            <a:r>
              <a:rPr lang="en-US" sz="1200" dirty="0"/>
              <a:t>Hereditary Alpha Tryptasemia  TPSAB1 Genotype </a:t>
            </a:r>
          </a:p>
        </p:txBody>
      </p:sp>
      <p:sp>
        <p:nvSpPr>
          <p:cNvPr id="7" name="Footer Placeholder 6">
            <a:extLst>
              <a:ext uri="{FF2B5EF4-FFF2-40B4-BE49-F238E27FC236}">
                <a16:creationId xmlns:a16="http://schemas.microsoft.com/office/drawing/2014/main" id="{7A16EEE5-CB22-B3DE-4FF9-B7C73AFF0F42}"/>
              </a:ext>
            </a:extLst>
          </p:cNvPr>
          <p:cNvSpPr>
            <a:spLocks noGrp="1"/>
          </p:cNvSpPr>
          <p:nvPr>
            <p:ph type="ftr" sz="quarter" idx="3"/>
          </p:nvPr>
        </p:nvSpPr>
        <p:spPr/>
        <p:txBody>
          <a:bodyPr/>
          <a:lstStyle/>
          <a:p>
            <a:r>
              <a:rPr lang="en-US" dirty="0"/>
              <a:t>Valent P, et al. </a:t>
            </a:r>
            <a:r>
              <a:rPr lang="en-US" i="1" dirty="0"/>
              <a:t>Int Arch Allergy Immunol. </a:t>
            </a:r>
            <a:r>
              <a:rPr lang="en-US" dirty="0"/>
              <a:t>2012;157(3):215-25.</a:t>
            </a:r>
          </a:p>
        </p:txBody>
      </p:sp>
    </p:spTree>
    <p:extLst>
      <p:ext uri="{BB962C8B-B14F-4D97-AF65-F5344CB8AC3E}">
        <p14:creationId xmlns:p14="http://schemas.microsoft.com/office/powerpoint/2010/main" val="64006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BA01-FE1C-91F9-0B02-69E314800D0C}"/>
              </a:ext>
            </a:extLst>
          </p:cNvPr>
          <p:cNvSpPr>
            <a:spLocks noGrp="1"/>
          </p:cNvSpPr>
          <p:nvPr>
            <p:ph type="title"/>
          </p:nvPr>
        </p:nvSpPr>
        <p:spPr/>
        <p:txBody>
          <a:bodyPr/>
          <a:lstStyle/>
          <a:p>
            <a:r>
              <a:rPr lang="en-US"/>
              <a:t>Summary</a:t>
            </a:r>
          </a:p>
        </p:txBody>
      </p:sp>
      <p:sp>
        <p:nvSpPr>
          <p:cNvPr id="4" name="Content Placeholder 3">
            <a:extLst>
              <a:ext uri="{FF2B5EF4-FFF2-40B4-BE49-F238E27FC236}">
                <a16:creationId xmlns:a16="http://schemas.microsoft.com/office/drawing/2014/main" id="{5D4733A1-E57B-CA70-09FD-A454965021CA}"/>
              </a:ext>
            </a:extLst>
          </p:cNvPr>
          <p:cNvSpPr>
            <a:spLocks noGrp="1"/>
          </p:cNvSpPr>
          <p:nvPr>
            <p:ph idx="1"/>
          </p:nvPr>
        </p:nvSpPr>
        <p:spPr/>
        <p:txBody>
          <a:bodyPr/>
          <a:lstStyle/>
          <a:p>
            <a:r>
              <a:rPr lang="en-US" dirty="0"/>
              <a:t>Wide variety of clinical presentations</a:t>
            </a:r>
          </a:p>
          <a:p>
            <a:pPr lvl="1"/>
            <a:r>
              <a:rPr lang="en-US" dirty="0"/>
              <a:t>Duration of symptoms: Few to many years</a:t>
            </a:r>
          </a:p>
          <a:p>
            <a:pPr lvl="1"/>
            <a:r>
              <a:rPr lang="en-US" dirty="0"/>
              <a:t>Acute anaphylaxis: Hymenoptera, drugs</a:t>
            </a:r>
          </a:p>
          <a:p>
            <a:pPr lvl="1"/>
            <a:r>
              <a:rPr lang="en-US" dirty="0"/>
              <a:t>Cutaneous manifestations</a:t>
            </a:r>
          </a:p>
          <a:p>
            <a:pPr lvl="1"/>
            <a:r>
              <a:rPr lang="en-US" dirty="0"/>
              <a:t>Osteoporosis/osteopenia</a:t>
            </a:r>
          </a:p>
          <a:p>
            <a:pPr lvl="1"/>
            <a:endParaRPr lang="en-US" dirty="0"/>
          </a:p>
          <a:p>
            <a:r>
              <a:rPr lang="en-US" dirty="0"/>
              <a:t>Clinical suspicion of mastocytosis requires investigating for multiorgan system involvement</a:t>
            </a:r>
          </a:p>
          <a:p>
            <a:pPr lvl="1"/>
            <a:r>
              <a:rPr lang="en-US" dirty="0"/>
              <a:t>Cutaneous</a:t>
            </a:r>
          </a:p>
          <a:p>
            <a:pPr lvl="1"/>
            <a:r>
              <a:rPr lang="en-US" dirty="0"/>
              <a:t>Gastrointestinal</a:t>
            </a:r>
          </a:p>
          <a:p>
            <a:pPr lvl="1"/>
            <a:r>
              <a:rPr lang="en-US" dirty="0"/>
              <a:t>Neuropsychiatric</a:t>
            </a:r>
          </a:p>
          <a:p>
            <a:pPr lvl="1"/>
            <a:r>
              <a:rPr lang="en-US" dirty="0"/>
              <a:t>Anaphylaxis</a:t>
            </a:r>
          </a:p>
        </p:txBody>
      </p:sp>
    </p:spTree>
    <p:extLst>
      <p:ext uri="{BB962C8B-B14F-4D97-AF65-F5344CB8AC3E}">
        <p14:creationId xmlns:p14="http://schemas.microsoft.com/office/powerpoint/2010/main" val="142364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9086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C1D7-B11D-9723-6DC7-26DD6FE5CF2E}"/>
              </a:ext>
            </a:extLst>
          </p:cNvPr>
          <p:cNvSpPr>
            <a:spLocks noGrp="1"/>
          </p:cNvSpPr>
          <p:nvPr>
            <p:ph type="title"/>
          </p:nvPr>
        </p:nvSpPr>
        <p:spPr/>
        <p:txBody>
          <a:bodyPr>
            <a:normAutofit/>
          </a:bodyPr>
          <a:lstStyle/>
          <a:p>
            <a:r>
              <a:rPr lang="en-US" sz="3600" dirty="0"/>
              <a:t>Epidemiology</a:t>
            </a:r>
          </a:p>
        </p:txBody>
      </p:sp>
      <p:sp>
        <p:nvSpPr>
          <p:cNvPr id="3" name="Content Placeholder 2">
            <a:extLst>
              <a:ext uri="{FF2B5EF4-FFF2-40B4-BE49-F238E27FC236}">
                <a16:creationId xmlns:a16="http://schemas.microsoft.com/office/drawing/2014/main" id="{9C7B6254-D514-5126-EE34-4A25BA357C24}"/>
              </a:ext>
            </a:extLst>
          </p:cNvPr>
          <p:cNvSpPr>
            <a:spLocks noGrp="1"/>
          </p:cNvSpPr>
          <p:nvPr>
            <p:ph idx="1"/>
          </p:nvPr>
        </p:nvSpPr>
        <p:spPr/>
        <p:txBody>
          <a:bodyPr>
            <a:normAutofit/>
          </a:bodyPr>
          <a:lstStyle/>
          <a:p>
            <a:r>
              <a:rPr lang="en-US" sz="2800" dirty="0"/>
              <a:t>Rare disease, true incidence/prevalence not known</a:t>
            </a:r>
          </a:p>
          <a:p>
            <a:pPr lvl="1"/>
            <a:r>
              <a:rPr lang="en-US" sz="2400" dirty="0"/>
              <a:t>Underdiagnosed and long delays in diagnosis</a:t>
            </a:r>
          </a:p>
          <a:p>
            <a:pPr lvl="1"/>
            <a:r>
              <a:rPr lang="en-US" sz="2400" dirty="0"/>
              <a:t>Systemic </a:t>
            </a:r>
            <a:r>
              <a:rPr lang="en-US" sz="2400" dirty="0" err="1"/>
              <a:t>mastocytosis</a:t>
            </a:r>
            <a:r>
              <a:rPr lang="en-US" sz="2400" dirty="0"/>
              <a:t> estimated to occur in 1 per 10,000 persons</a:t>
            </a:r>
          </a:p>
          <a:p>
            <a:pPr lvl="1"/>
            <a:endParaRPr lang="en-US" sz="2400" dirty="0"/>
          </a:p>
          <a:p>
            <a:r>
              <a:rPr lang="en-US" sz="2800" dirty="0"/>
              <a:t>More frequent in White patients</a:t>
            </a:r>
          </a:p>
          <a:p>
            <a:endParaRPr lang="en-US" sz="2800" dirty="0"/>
          </a:p>
          <a:p>
            <a:r>
              <a:rPr lang="en-US" sz="2800" dirty="0"/>
              <a:t>However, studies are needed to characterize incidence in all racial and ethnic groups</a:t>
            </a:r>
          </a:p>
        </p:txBody>
      </p:sp>
    </p:spTree>
    <p:extLst>
      <p:ext uri="{BB962C8B-B14F-4D97-AF65-F5344CB8AC3E}">
        <p14:creationId xmlns:p14="http://schemas.microsoft.com/office/powerpoint/2010/main" val="179466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03856148-AA30-4091-B6AA-AEE344FC50CB}"/>
              </a:ext>
            </a:extLst>
          </p:cNvPr>
          <p:cNvSpPr>
            <a:spLocks noGrp="1" noChangeArrowheads="1"/>
          </p:cNvSpPr>
          <p:nvPr>
            <p:ph type="title"/>
          </p:nvPr>
        </p:nvSpPr>
        <p:spPr/>
        <p:txBody>
          <a:bodyPr>
            <a:normAutofit/>
          </a:bodyPr>
          <a:lstStyle/>
          <a:p>
            <a:r>
              <a:rPr lang="en-US" altLang="en-US" dirty="0"/>
              <a:t>Systemic Mastocytosis: </a:t>
            </a:r>
            <a:br>
              <a:rPr lang="en-US" altLang="en-US" dirty="0"/>
            </a:br>
            <a:r>
              <a:rPr lang="en-US" altLang="en-US" dirty="0"/>
              <a:t>Acute Anaphylaxis Adult Presentation </a:t>
            </a:r>
          </a:p>
        </p:txBody>
      </p:sp>
      <p:sp>
        <p:nvSpPr>
          <p:cNvPr id="76803" name="Rectangle 3">
            <a:extLst>
              <a:ext uri="{FF2B5EF4-FFF2-40B4-BE49-F238E27FC236}">
                <a16:creationId xmlns:a16="http://schemas.microsoft.com/office/drawing/2014/main" id="{939671BF-88CC-4FA0-B06F-59448C0B41AB}"/>
              </a:ext>
            </a:extLst>
          </p:cNvPr>
          <p:cNvSpPr>
            <a:spLocks noGrp="1" noChangeArrowheads="1"/>
          </p:cNvSpPr>
          <p:nvPr>
            <p:ph idx="1"/>
          </p:nvPr>
        </p:nvSpPr>
        <p:spPr>
          <a:xfrm>
            <a:off x="526694" y="3086535"/>
            <a:ext cx="6753726" cy="4722477"/>
          </a:xfrm>
        </p:spPr>
        <p:txBody>
          <a:bodyPr>
            <a:normAutofit/>
          </a:bodyPr>
          <a:lstStyle/>
          <a:p>
            <a:pPr>
              <a:spcBef>
                <a:spcPts val="1800"/>
              </a:spcBef>
            </a:pPr>
            <a:r>
              <a:rPr lang="en-US" altLang="en-US" sz="2200" dirty="0"/>
              <a:t>The mother, aged 32 years, was lying unconscious in a public bathroom in a pool of bloody stool after feeling </a:t>
            </a:r>
            <a:r>
              <a:rPr lang="en-US" altLang="en-US" sz="2200" b="1" dirty="0"/>
              <a:t>hot and dizzy, with a fluttering heart</a:t>
            </a:r>
          </a:p>
          <a:p>
            <a:pPr>
              <a:spcBef>
                <a:spcPts val="1800"/>
              </a:spcBef>
            </a:pPr>
            <a:r>
              <a:rPr lang="en-US" altLang="en-US" sz="2200" dirty="0"/>
              <a:t>She told ER doctors that her only medical problems were </a:t>
            </a:r>
            <a:r>
              <a:rPr lang="en-US" altLang="en-US" sz="2200" b="1" dirty="0"/>
              <a:t>panic attacks, flushing, and a rash </a:t>
            </a:r>
            <a:r>
              <a:rPr lang="en-US" altLang="en-US" sz="2200" dirty="0"/>
              <a:t>that she has had for over 10 years that she had been told was freckles </a:t>
            </a:r>
          </a:p>
        </p:txBody>
      </p:sp>
      <p:pic>
        <p:nvPicPr>
          <p:cNvPr id="83971" name="Picture 3" descr="Urticaria Pigmentosa">
            <a:extLst>
              <a:ext uri="{FF2B5EF4-FFF2-40B4-BE49-F238E27FC236}">
                <a16:creationId xmlns:a16="http://schemas.microsoft.com/office/drawing/2014/main" id="{959F580D-4E51-4F78-8032-C1BB327E7B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90447" y="1475060"/>
            <a:ext cx="2867708" cy="4611801"/>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F26EE4-D365-4B6F-BED2-A2C8158AD1AF}"/>
              </a:ext>
            </a:extLst>
          </p:cNvPr>
          <p:cNvSpPr txBox="1"/>
          <p:nvPr/>
        </p:nvSpPr>
        <p:spPr>
          <a:xfrm>
            <a:off x="671072" y="1798860"/>
            <a:ext cx="6338864" cy="830997"/>
          </a:xfrm>
          <a:prstGeom prst="rect">
            <a:avLst/>
          </a:prstGeom>
          <a:noFill/>
          <a:ln>
            <a:solidFill>
              <a:schemeClr val="tx1">
                <a:lumMod val="40000"/>
                <a:lumOff val="60000"/>
              </a:schemeClr>
            </a:solidFill>
          </a:ln>
        </p:spPr>
        <p:txBody>
          <a:bodyPr wrap="square">
            <a:spAutoFit/>
          </a:bodyPr>
          <a:lstStyle/>
          <a:p>
            <a:pPr algn="ctr"/>
            <a:r>
              <a:rPr lang="en-US" altLang="en-US" sz="2800" b="1" dirty="0"/>
              <a:t>The New York Times Magazine</a:t>
            </a:r>
          </a:p>
          <a:p>
            <a:pPr algn="ctr"/>
            <a:r>
              <a:rPr lang="ja-JP" altLang="en-US" sz="2000" dirty="0">
                <a:ea typeface="MS PMincho" panose="02020600040205080304" pitchFamily="18" charset="-128"/>
              </a:rPr>
              <a:t>“</a:t>
            </a:r>
            <a:r>
              <a:rPr lang="en-US" sz="2000" dirty="0">
                <a:effectLst/>
              </a:rPr>
              <a:t>Mommy, I’m afraid. Tell me what to do.”</a:t>
            </a:r>
            <a:endParaRPr lang="en-US" sz="2000" dirty="0"/>
          </a:p>
        </p:txBody>
      </p:sp>
      <p:sp>
        <p:nvSpPr>
          <p:cNvPr id="5" name="Footer Placeholder 4">
            <a:extLst>
              <a:ext uri="{FF2B5EF4-FFF2-40B4-BE49-F238E27FC236}">
                <a16:creationId xmlns:a16="http://schemas.microsoft.com/office/drawing/2014/main" id="{E19C51A1-A04B-194B-03AA-DCF0ED58FE93}"/>
              </a:ext>
            </a:extLst>
          </p:cNvPr>
          <p:cNvSpPr>
            <a:spLocks noGrp="1"/>
          </p:cNvSpPr>
          <p:nvPr>
            <p:ph type="ftr" sz="quarter" idx="3"/>
          </p:nvPr>
        </p:nvSpPr>
        <p:spPr/>
        <p:txBody>
          <a:bodyPr/>
          <a:lstStyle/>
          <a:p>
            <a:r>
              <a:rPr lang="en-US" dirty="0"/>
              <a:t>The New York Times Magazine: Sanders, L. </a:t>
            </a:r>
            <a:r>
              <a:rPr lang="en-US" i="1" dirty="0"/>
              <a:t>Losing consciousness. Diagnosis. </a:t>
            </a:r>
            <a:r>
              <a:rPr lang="en-US" dirty="0"/>
              <a:t>The New York Times Magazine. June 2, 2009. https://www.nytimes.com/2009/06/07/magazine/07wwln-diagnosis-t.html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1">
            <a:extLst>
              <a:ext uri="{FF2B5EF4-FFF2-40B4-BE49-F238E27FC236}">
                <a16:creationId xmlns:a16="http://schemas.microsoft.com/office/drawing/2014/main" id="{317E609D-29CF-4BE6-AFC0-F51AE3738C3B}"/>
              </a:ext>
            </a:extLst>
          </p:cNvPr>
          <p:cNvGrpSpPr/>
          <p:nvPr/>
        </p:nvGrpSpPr>
        <p:grpSpPr>
          <a:xfrm>
            <a:off x="7641377" y="3176337"/>
            <a:ext cx="3343523" cy="3317558"/>
            <a:chOff x="0" y="0"/>
            <a:chExt cx="2924938" cy="3040396"/>
          </a:xfrm>
        </p:grpSpPr>
        <p:pic>
          <p:nvPicPr>
            <p:cNvPr id="12" name="MC smear1 cropped.png" descr="MC smear1 cropped">
              <a:extLst>
                <a:ext uri="{FF2B5EF4-FFF2-40B4-BE49-F238E27FC236}">
                  <a16:creationId xmlns:a16="http://schemas.microsoft.com/office/drawing/2014/main" id="{062D597E-1816-46B1-BD57-5B1C5A5C34C5}"/>
                </a:ext>
              </a:extLst>
            </p:cNvPr>
            <p:cNvPicPr/>
            <p:nvPr/>
          </p:nvPicPr>
          <p:blipFill>
            <a:blip r:embed="rId2" cstate="email">
              <a:extLst>
                <a:ext uri="{28A0092B-C50C-407E-A947-70E740481C1C}">
                  <a14:useLocalDpi xmlns:a14="http://schemas.microsoft.com/office/drawing/2010/main"/>
                </a:ext>
              </a:extLst>
            </a:blip>
            <a:stretch>
              <a:fillRect/>
            </a:stretch>
          </p:blipFill>
          <p:spPr>
            <a:xfrm>
              <a:off x="0" y="0"/>
              <a:ext cx="1447393" cy="1507635"/>
            </a:xfrm>
            <a:prstGeom prst="rect">
              <a:avLst/>
            </a:prstGeom>
            <a:ln w="38100" cap="flat">
              <a:solidFill>
                <a:srgbClr val="000000"/>
              </a:solidFill>
              <a:prstDash val="solid"/>
              <a:round/>
            </a:ln>
            <a:effectLst/>
          </p:spPr>
        </p:pic>
        <p:pic>
          <p:nvPicPr>
            <p:cNvPr id="13" name="Perivasc MC HE cropped.png" descr="Perivasc MC HE cropped">
              <a:extLst>
                <a:ext uri="{FF2B5EF4-FFF2-40B4-BE49-F238E27FC236}">
                  <a16:creationId xmlns:a16="http://schemas.microsoft.com/office/drawing/2014/main" id="{03CAD146-FA25-4C3F-A446-4F796C66BE92}"/>
                </a:ext>
              </a:extLst>
            </p:cNvPr>
            <p:cNvPicPr/>
            <p:nvPr/>
          </p:nvPicPr>
          <p:blipFill>
            <a:blip r:embed="rId3" cstate="email">
              <a:extLst>
                <a:ext uri="{28A0092B-C50C-407E-A947-70E740481C1C}">
                  <a14:useLocalDpi xmlns:a14="http://schemas.microsoft.com/office/drawing/2010/main"/>
                </a:ext>
              </a:extLst>
            </a:blip>
            <a:stretch>
              <a:fillRect/>
            </a:stretch>
          </p:blipFill>
          <p:spPr>
            <a:xfrm>
              <a:off x="1477546" y="0"/>
              <a:ext cx="1447393" cy="1507635"/>
            </a:xfrm>
            <a:prstGeom prst="rect">
              <a:avLst/>
            </a:prstGeom>
            <a:ln w="38100" cap="flat">
              <a:solidFill>
                <a:srgbClr val="000000"/>
              </a:solidFill>
              <a:prstDash val="solid"/>
              <a:round/>
            </a:ln>
            <a:effectLst/>
          </p:spPr>
        </p:pic>
        <p:pic>
          <p:nvPicPr>
            <p:cNvPr id="14" name="Perivasc MC KIT cropped.png" descr="Perivasc MC KIT cropped">
              <a:extLst>
                <a:ext uri="{FF2B5EF4-FFF2-40B4-BE49-F238E27FC236}">
                  <a16:creationId xmlns:a16="http://schemas.microsoft.com/office/drawing/2014/main" id="{0DBD8379-5A06-4E47-921F-F794494F6DC4}"/>
                </a:ext>
              </a:extLst>
            </p:cNvPr>
            <p:cNvPicPr/>
            <p:nvPr/>
          </p:nvPicPr>
          <p:blipFill>
            <a:blip r:embed="rId4" cstate="email">
              <a:extLst>
                <a:ext uri="{28A0092B-C50C-407E-A947-70E740481C1C}">
                  <a14:useLocalDpi xmlns:a14="http://schemas.microsoft.com/office/drawing/2010/main"/>
                </a:ext>
              </a:extLst>
            </a:blip>
            <a:stretch>
              <a:fillRect/>
            </a:stretch>
          </p:blipFill>
          <p:spPr>
            <a:xfrm>
              <a:off x="0" y="1532761"/>
              <a:ext cx="1447393" cy="1507636"/>
            </a:xfrm>
            <a:prstGeom prst="rect">
              <a:avLst/>
            </a:prstGeom>
            <a:ln w="38100" cap="flat">
              <a:solidFill>
                <a:srgbClr val="000000"/>
              </a:solidFill>
              <a:prstDash val="solid"/>
              <a:round/>
            </a:ln>
            <a:effectLst/>
          </p:spPr>
        </p:pic>
        <p:pic>
          <p:nvPicPr>
            <p:cNvPr id="15" name="Perivasc CD25 cropped.png" descr="Perivasc CD25 cropped">
              <a:extLst>
                <a:ext uri="{FF2B5EF4-FFF2-40B4-BE49-F238E27FC236}">
                  <a16:creationId xmlns:a16="http://schemas.microsoft.com/office/drawing/2014/main" id="{20159DAD-BCD6-4DC4-994E-5F2457D7DC3D}"/>
                </a:ext>
              </a:extLst>
            </p:cNvPr>
            <p:cNvPicPr/>
            <p:nvPr/>
          </p:nvPicPr>
          <p:blipFill>
            <a:blip r:embed="rId5" cstate="email">
              <a:extLst>
                <a:ext uri="{28A0092B-C50C-407E-A947-70E740481C1C}">
                  <a14:useLocalDpi xmlns:a14="http://schemas.microsoft.com/office/drawing/2010/main"/>
                </a:ext>
              </a:extLst>
            </a:blip>
            <a:stretch>
              <a:fillRect/>
            </a:stretch>
          </p:blipFill>
          <p:spPr>
            <a:xfrm>
              <a:off x="1477546" y="1532761"/>
              <a:ext cx="1447393" cy="1507636"/>
            </a:xfrm>
            <a:prstGeom prst="rect">
              <a:avLst/>
            </a:prstGeom>
            <a:ln w="38100" cap="flat">
              <a:solidFill>
                <a:srgbClr val="000000"/>
              </a:solidFill>
              <a:prstDash val="solid"/>
              <a:round/>
            </a:ln>
            <a:effectLst/>
          </p:spPr>
        </p:pic>
      </p:grpSp>
      <p:pic>
        <p:nvPicPr>
          <p:cNvPr id="16" name="Picture 15">
            <a:extLst>
              <a:ext uri="{FF2B5EF4-FFF2-40B4-BE49-F238E27FC236}">
                <a16:creationId xmlns:a16="http://schemas.microsoft.com/office/drawing/2014/main" id="{BB9A5B95-7328-47D2-8C3E-C49326EB7DC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7863023" y="1323534"/>
            <a:ext cx="2178009" cy="1635217"/>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18" name="Picture 17" descr="A group of people running on a track&#10;&#10;Description automatically generated with medium confidence">
            <a:extLst>
              <a:ext uri="{FF2B5EF4-FFF2-40B4-BE49-F238E27FC236}">
                <a16:creationId xmlns:a16="http://schemas.microsoft.com/office/drawing/2014/main" id="{EC176925-0A2E-4965-B056-92F902747F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87140" y="1313679"/>
            <a:ext cx="1536727" cy="1645072"/>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3" name="Title 2">
            <a:extLst>
              <a:ext uri="{FF2B5EF4-FFF2-40B4-BE49-F238E27FC236}">
                <a16:creationId xmlns:a16="http://schemas.microsoft.com/office/drawing/2014/main" id="{EB9B12BE-99E5-08DD-FFCE-E17B56A6F190}"/>
              </a:ext>
            </a:extLst>
          </p:cNvPr>
          <p:cNvSpPr>
            <a:spLocks noGrp="1"/>
          </p:cNvSpPr>
          <p:nvPr>
            <p:ph type="title"/>
          </p:nvPr>
        </p:nvSpPr>
        <p:spPr/>
        <p:txBody>
          <a:bodyPr>
            <a:normAutofit/>
          </a:bodyPr>
          <a:lstStyle/>
          <a:p>
            <a:r>
              <a:rPr lang="en-US" sz="2800" dirty="0"/>
              <a:t>Systemic </a:t>
            </a:r>
            <a:r>
              <a:rPr lang="en-US" sz="2800" dirty="0" err="1"/>
              <a:t>Mastocytosis</a:t>
            </a:r>
            <a:br>
              <a:rPr lang="en-US" sz="2800" dirty="0"/>
            </a:br>
            <a:r>
              <a:rPr lang="en-US" sz="2800" dirty="0"/>
              <a:t>Acute Drug Hypersensitivity: Adult Presentation</a:t>
            </a:r>
          </a:p>
        </p:txBody>
      </p:sp>
      <p:sp>
        <p:nvSpPr>
          <p:cNvPr id="4" name="Content Placeholder 3">
            <a:extLst>
              <a:ext uri="{FF2B5EF4-FFF2-40B4-BE49-F238E27FC236}">
                <a16:creationId xmlns:a16="http://schemas.microsoft.com/office/drawing/2014/main" id="{088438EC-B921-A3EB-0987-D31F200C6A5C}"/>
              </a:ext>
            </a:extLst>
          </p:cNvPr>
          <p:cNvSpPr>
            <a:spLocks noGrp="1"/>
          </p:cNvSpPr>
          <p:nvPr>
            <p:ph idx="1"/>
          </p:nvPr>
        </p:nvSpPr>
        <p:spPr>
          <a:xfrm>
            <a:off x="609600" y="1477906"/>
            <a:ext cx="6348942" cy="4722477"/>
          </a:xfrm>
        </p:spPr>
        <p:txBody>
          <a:bodyPr>
            <a:normAutofit/>
          </a:bodyPr>
          <a:lstStyle/>
          <a:p>
            <a:pPr>
              <a:spcBef>
                <a:spcPts val="1200"/>
              </a:spcBef>
            </a:pPr>
            <a:r>
              <a:rPr lang="en-US" sz="2000" dirty="0"/>
              <a:t>33-year-old male runner at Boston Marathon</a:t>
            </a:r>
          </a:p>
          <a:p>
            <a:pPr>
              <a:spcBef>
                <a:spcPts val="1200"/>
              </a:spcBef>
            </a:pPr>
            <a:r>
              <a:rPr lang="en-US" sz="2000" dirty="0"/>
              <a:t>Joint pain: Ibuprofen 800 mg </a:t>
            </a:r>
          </a:p>
          <a:p>
            <a:pPr>
              <a:spcBef>
                <a:spcPts val="1200"/>
              </a:spcBef>
            </a:pPr>
            <a:r>
              <a:rPr lang="en-US" sz="2000" dirty="0"/>
              <a:t>Flushing, hypotension, SOB, intubation</a:t>
            </a:r>
          </a:p>
          <a:p>
            <a:pPr>
              <a:spcBef>
                <a:spcPts val="1200"/>
              </a:spcBef>
            </a:pPr>
            <a:r>
              <a:rPr lang="en-US" sz="2000" dirty="0"/>
              <a:t>Tryptase of &gt;2000 ng/ml</a:t>
            </a:r>
          </a:p>
          <a:p>
            <a:pPr>
              <a:spcBef>
                <a:spcPts val="1200"/>
              </a:spcBef>
            </a:pPr>
            <a:r>
              <a:rPr lang="en-US" sz="2000" dirty="0"/>
              <a:t>Symptoms: Flushing, chronic fatigue, depression, anxiety, bone pain, chest pain (multiple MI R/O)</a:t>
            </a:r>
          </a:p>
          <a:p>
            <a:pPr>
              <a:spcBef>
                <a:spcPts val="1200"/>
              </a:spcBef>
            </a:pPr>
            <a:r>
              <a:rPr lang="en-US" sz="2000" dirty="0"/>
              <a:t>PE: Few macular lesions in chest (CM)</a:t>
            </a:r>
          </a:p>
          <a:p>
            <a:pPr>
              <a:spcBef>
                <a:spcPts val="1200"/>
              </a:spcBef>
            </a:pPr>
            <a:r>
              <a:rPr lang="en-US" sz="2000" dirty="0" err="1"/>
              <a:t>BMB</a:t>
            </a:r>
            <a:r>
              <a:rPr lang="en-US" sz="2000" dirty="0"/>
              <a:t>: MC aggregates, CD25+</a:t>
            </a:r>
          </a:p>
          <a:p>
            <a:pPr>
              <a:spcBef>
                <a:spcPts val="1200"/>
              </a:spcBef>
            </a:pPr>
            <a:r>
              <a:rPr lang="en-US" sz="2000" dirty="0"/>
              <a:t>Positive c-KIT D816V mutation</a:t>
            </a:r>
          </a:p>
          <a:p>
            <a:pPr>
              <a:spcBef>
                <a:spcPts val="1200"/>
              </a:spcBef>
            </a:pPr>
            <a:r>
              <a:rPr lang="en-US" sz="2000" dirty="0"/>
              <a:t>Baseline tryptase: 32 ng/ml</a:t>
            </a:r>
          </a:p>
          <a:p>
            <a:pPr>
              <a:spcBef>
                <a:spcPts val="1200"/>
              </a:spcBef>
            </a:pPr>
            <a:endParaRPr lang="en-US" sz="2000" dirty="0"/>
          </a:p>
        </p:txBody>
      </p:sp>
      <p:sp>
        <p:nvSpPr>
          <p:cNvPr id="8" name="Footer Placeholder 7">
            <a:extLst>
              <a:ext uri="{FF2B5EF4-FFF2-40B4-BE49-F238E27FC236}">
                <a16:creationId xmlns:a16="http://schemas.microsoft.com/office/drawing/2014/main" id="{29FB91C1-37EB-9EA2-4FC0-D2D252BAC076}"/>
              </a:ext>
            </a:extLst>
          </p:cNvPr>
          <p:cNvSpPr>
            <a:spLocks noGrp="1"/>
          </p:cNvSpPr>
          <p:nvPr>
            <p:ph type="ftr" sz="quarter" idx="3"/>
          </p:nvPr>
        </p:nvSpPr>
        <p:spPr>
          <a:xfrm>
            <a:off x="609601" y="6356350"/>
            <a:ext cx="5229726" cy="442131"/>
          </a:xfrm>
        </p:spPr>
        <p:txBody>
          <a:bodyPr/>
          <a:lstStyle/>
          <a:p>
            <a:r>
              <a:rPr lang="en-US" dirty="0" err="1"/>
              <a:t>BMB</a:t>
            </a:r>
            <a:r>
              <a:rPr lang="en-US" dirty="0"/>
              <a:t>, basic metabolic panel, CM, Cutaneous </a:t>
            </a:r>
            <a:r>
              <a:rPr lang="en-US" dirty="0" err="1"/>
              <a:t>mastocytosis</a:t>
            </a:r>
            <a:r>
              <a:rPr lang="en-US" dirty="0"/>
              <a:t>; MC, mast cell; MI, myocardial infarction; SOB, shortness of breath </a:t>
            </a:r>
          </a:p>
          <a:p>
            <a:r>
              <a:rPr lang="da-DK" dirty="0"/>
              <a:t>Murali MR, et al. </a:t>
            </a:r>
            <a:r>
              <a:rPr lang="da-DK" i="1" dirty="0"/>
              <a:t>N Engl J Med. </a:t>
            </a:r>
            <a:r>
              <a:rPr lang="da-DK" dirty="0"/>
              <a:t>2011;364(12):1155-1165. </a:t>
            </a:r>
          </a:p>
        </p:txBody>
      </p:sp>
    </p:spTree>
    <p:extLst>
      <p:ext uri="{BB962C8B-B14F-4D97-AF65-F5344CB8AC3E}">
        <p14:creationId xmlns:p14="http://schemas.microsoft.com/office/powerpoint/2010/main" val="274416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183FD5-EC88-EE6C-5F3C-5A072786F99C}"/>
              </a:ext>
            </a:extLst>
          </p:cNvPr>
          <p:cNvSpPr>
            <a:spLocks noGrp="1"/>
          </p:cNvSpPr>
          <p:nvPr>
            <p:ph type="title"/>
          </p:nvPr>
        </p:nvSpPr>
        <p:spPr/>
        <p:txBody>
          <a:bodyPr>
            <a:normAutofit/>
          </a:bodyPr>
          <a:lstStyle/>
          <a:p>
            <a:r>
              <a:rPr lang="en-US" sz="2800" dirty="0"/>
              <a:t>Cutaneous </a:t>
            </a:r>
            <a:r>
              <a:rPr lang="en-US" sz="2800" dirty="0" err="1"/>
              <a:t>Mastocytosis</a:t>
            </a:r>
            <a:r>
              <a:rPr lang="en-US" sz="2800" dirty="0"/>
              <a:t>: </a:t>
            </a:r>
            <a:br>
              <a:rPr lang="en-US" sz="2800" dirty="0"/>
            </a:br>
            <a:r>
              <a:rPr lang="en-US" sz="2800" dirty="0"/>
              <a:t>Acute Pediatric Presentation</a:t>
            </a:r>
          </a:p>
        </p:txBody>
      </p:sp>
      <p:pic>
        <p:nvPicPr>
          <p:cNvPr id="4" name="Content Placeholder 3">
            <a:extLst>
              <a:ext uri="{FF2B5EF4-FFF2-40B4-BE49-F238E27FC236}">
                <a16:creationId xmlns:a16="http://schemas.microsoft.com/office/drawing/2014/main" id="{B75221EF-8DCC-45D8-ADC4-8B03EBD3ED0F}"/>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486526" y="3946223"/>
            <a:ext cx="3475874" cy="1895475"/>
          </a:xfrm>
          <a:prstGeom prst="rect">
            <a:avLst/>
          </a:prstGeom>
        </p:spPr>
      </p:pic>
      <p:pic>
        <p:nvPicPr>
          <p:cNvPr id="6" name="Content Placeholder 3">
            <a:extLst>
              <a:ext uri="{FF2B5EF4-FFF2-40B4-BE49-F238E27FC236}">
                <a16:creationId xmlns:a16="http://schemas.microsoft.com/office/drawing/2014/main" id="{90A72B8E-7607-41E0-AD2F-06804F2B29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526" y="1593549"/>
            <a:ext cx="3444286" cy="200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A0AC516-9C47-4944-A391-BA6C0CBE6D23}"/>
              </a:ext>
            </a:extLst>
          </p:cNvPr>
          <p:cNvSpPr txBox="1">
            <a:spLocks/>
          </p:cNvSpPr>
          <p:nvPr/>
        </p:nvSpPr>
        <p:spPr bwMode="auto">
          <a:xfrm>
            <a:off x="4249705" y="1916013"/>
            <a:ext cx="3992436" cy="87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br>
              <a:rPr lang="en-US" altLang="en-US" sz="1600" b="1" dirty="0"/>
            </a:br>
            <a:br>
              <a:rPr lang="en-US" altLang="en-US" sz="2000" b="1" dirty="0"/>
            </a:br>
            <a:r>
              <a:rPr lang="en-US" altLang="en-US" sz="2000" b="1" dirty="0"/>
              <a:t>Four-month-old boy with fever, viral disease, skin blistering, seizure after vancomycin, acute respiratory distress,</a:t>
            </a:r>
            <a:br>
              <a:rPr lang="en-US" altLang="en-US" sz="2000" b="1" dirty="0"/>
            </a:br>
            <a:r>
              <a:rPr lang="en-US" altLang="en-US" sz="2000" b="1" dirty="0"/>
              <a:t>cardiac arrest</a:t>
            </a:r>
          </a:p>
        </p:txBody>
      </p:sp>
      <p:pic>
        <p:nvPicPr>
          <p:cNvPr id="9" name="Picture 7" descr="Skin bx KIT 40xb EDIT.jpg">
            <a:extLst>
              <a:ext uri="{FF2B5EF4-FFF2-40B4-BE49-F238E27FC236}">
                <a16:creationId xmlns:a16="http://schemas.microsoft.com/office/drawing/2014/main" id="{FFF3C55A-9C6C-4D8D-8CE4-8322839AD8B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30331" y="1288406"/>
            <a:ext cx="1543259" cy="12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Skin bx 40xb EDIT.jpg">
            <a:extLst>
              <a:ext uri="{FF2B5EF4-FFF2-40B4-BE49-F238E27FC236}">
                <a16:creationId xmlns:a16="http://schemas.microsoft.com/office/drawing/2014/main" id="{BCB7B85C-3A2F-4289-8142-09D091176F0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68216" y="1286773"/>
            <a:ext cx="1623527" cy="122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C1716E9-B7C1-495C-A674-7750EB13AD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6920" y="3436909"/>
            <a:ext cx="4116325" cy="2738403"/>
          </a:xfrm>
          <a:prstGeom prst="rect">
            <a:avLst/>
          </a:prstGeom>
        </p:spPr>
      </p:pic>
      <p:pic>
        <p:nvPicPr>
          <p:cNvPr id="11" name="Picture 10">
            <a:extLst>
              <a:ext uri="{FF2B5EF4-FFF2-40B4-BE49-F238E27FC236}">
                <a16:creationId xmlns:a16="http://schemas.microsoft.com/office/drawing/2014/main" id="{BDEDD509-A333-4747-AD3F-3169AB6E81AF}"/>
              </a:ext>
            </a:extLst>
          </p:cNvPr>
          <p:cNvPicPr>
            <a:picLocks noChangeAspect="1"/>
          </p:cNvPicPr>
          <p:nvPr/>
        </p:nvPicPr>
        <p:blipFill>
          <a:blip r:embed="rId7" cstate="emai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tretch>
            <a:fillRect/>
          </a:stretch>
        </p:blipFill>
        <p:spPr>
          <a:xfrm>
            <a:off x="4268754" y="3946223"/>
            <a:ext cx="2992226" cy="1991671"/>
          </a:xfrm>
          <a:prstGeom prst="rect">
            <a:avLst/>
          </a:prstGeom>
        </p:spPr>
      </p:pic>
      <p:sp>
        <p:nvSpPr>
          <p:cNvPr id="13" name="TextBox 12">
            <a:extLst>
              <a:ext uri="{FF2B5EF4-FFF2-40B4-BE49-F238E27FC236}">
                <a16:creationId xmlns:a16="http://schemas.microsoft.com/office/drawing/2014/main" id="{663D31B1-0868-49F5-886D-2C74F763381F}"/>
              </a:ext>
            </a:extLst>
          </p:cNvPr>
          <p:cNvSpPr txBox="1"/>
          <p:nvPr/>
        </p:nvSpPr>
        <p:spPr>
          <a:xfrm>
            <a:off x="8659514" y="919072"/>
            <a:ext cx="2973435" cy="369332"/>
          </a:xfrm>
          <a:prstGeom prst="rect">
            <a:avLst/>
          </a:prstGeom>
          <a:noFill/>
        </p:spPr>
        <p:txBody>
          <a:bodyPr wrap="square" rtlCol="0">
            <a:spAutoFit/>
          </a:bodyPr>
          <a:lstStyle/>
          <a:p>
            <a:r>
              <a:rPr lang="en-US" b="1" dirty="0"/>
              <a:t>Tryptase                Giemsa </a:t>
            </a:r>
          </a:p>
        </p:txBody>
      </p:sp>
      <p:sp>
        <p:nvSpPr>
          <p:cNvPr id="15" name="TextBox 14">
            <a:extLst>
              <a:ext uri="{FF2B5EF4-FFF2-40B4-BE49-F238E27FC236}">
                <a16:creationId xmlns:a16="http://schemas.microsoft.com/office/drawing/2014/main" id="{74B7B29D-35A2-91A8-3A08-EBD8525AE507}"/>
              </a:ext>
            </a:extLst>
          </p:cNvPr>
          <p:cNvSpPr txBox="1"/>
          <p:nvPr/>
        </p:nvSpPr>
        <p:spPr>
          <a:xfrm>
            <a:off x="8405749" y="3091484"/>
            <a:ext cx="2948051" cy="307777"/>
          </a:xfrm>
          <a:prstGeom prst="rect">
            <a:avLst/>
          </a:prstGeom>
          <a:noFill/>
        </p:spPr>
        <p:txBody>
          <a:bodyPr wrap="none" rtlCol="0">
            <a:spAutoFit/>
          </a:bodyPr>
          <a:lstStyle/>
          <a:p>
            <a:r>
              <a:rPr lang="en-US" sz="1400" dirty="0"/>
              <a:t>Tryptase Levels During Hospitalization</a:t>
            </a:r>
          </a:p>
        </p:txBody>
      </p:sp>
      <p:sp>
        <p:nvSpPr>
          <p:cNvPr id="16" name="Footer Placeholder 15">
            <a:extLst>
              <a:ext uri="{FF2B5EF4-FFF2-40B4-BE49-F238E27FC236}">
                <a16:creationId xmlns:a16="http://schemas.microsoft.com/office/drawing/2014/main" id="{EA7D4FA5-EB7D-4C81-F48B-3CC4A3671EB7}"/>
              </a:ext>
            </a:extLst>
          </p:cNvPr>
          <p:cNvSpPr>
            <a:spLocks noGrp="1"/>
          </p:cNvSpPr>
          <p:nvPr>
            <p:ph type="ftr" sz="quarter" idx="3"/>
          </p:nvPr>
        </p:nvSpPr>
        <p:spPr/>
        <p:txBody>
          <a:bodyPr/>
          <a:lstStyle/>
          <a:p>
            <a:r>
              <a:rPr lang="en-US" sz="1200" dirty="0"/>
              <a:t>Otani IM, et al. </a:t>
            </a:r>
            <a:r>
              <a:rPr lang="en-US" sz="1200" i="1" dirty="0"/>
              <a:t>Clin Case Rep</a:t>
            </a:r>
            <a:r>
              <a:rPr lang="en-US" sz="1200" dirty="0"/>
              <a:t>. 2018;6(9):1834-1840. </a:t>
            </a:r>
          </a:p>
        </p:txBody>
      </p:sp>
    </p:spTree>
    <p:extLst>
      <p:ext uri="{BB962C8B-B14F-4D97-AF65-F5344CB8AC3E}">
        <p14:creationId xmlns:p14="http://schemas.microsoft.com/office/powerpoint/2010/main" val="144696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png">
            <a:extLst>
              <a:ext uri="{FF2B5EF4-FFF2-40B4-BE49-F238E27FC236}">
                <a16:creationId xmlns:a16="http://schemas.microsoft.com/office/drawing/2014/main" id="{19D7B88A-7722-4EFD-AECD-53AB62B9C968}"/>
              </a:ext>
            </a:extLst>
          </p:cNvPr>
          <p:cNvPicPr/>
          <p:nvPr/>
        </p:nvPicPr>
        <p:blipFill>
          <a:blip r:embed="rId2" cstate="email">
            <a:extLst>
              <a:ext uri="{28A0092B-C50C-407E-A947-70E740481C1C}">
                <a14:useLocalDpi xmlns:a14="http://schemas.microsoft.com/office/drawing/2010/main"/>
              </a:ext>
            </a:extLst>
          </a:blip>
          <a:stretch>
            <a:fillRect/>
          </a:stretch>
        </p:blipFill>
        <p:spPr>
          <a:xfrm>
            <a:off x="6702109" y="1246248"/>
            <a:ext cx="5083914" cy="2286572"/>
          </a:xfrm>
          <a:prstGeom prst="rect">
            <a:avLst/>
          </a:prstGeom>
          <a:ln w="12700">
            <a:miter lim="400000"/>
          </a:ln>
        </p:spPr>
      </p:pic>
      <p:sp>
        <p:nvSpPr>
          <p:cNvPr id="5" name="TextBox 4">
            <a:extLst>
              <a:ext uri="{FF2B5EF4-FFF2-40B4-BE49-F238E27FC236}">
                <a16:creationId xmlns:a16="http://schemas.microsoft.com/office/drawing/2014/main" id="{0885A1BF-6927-4A1A-B9A3-7F8A0C237E27}"/>
              </a:ext>
            </a:extLst>
          </p:cNvPr>
          <p:cNvSpPr txBox="1"/>
          <p:nvPr/>
        </p:nvSpPr>
        <p:spPr>
          <a:xfrm>
            <a:off x="8473599" y="3532820"/>
            <a:ext cx="1540933"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ea typeface="News Gothic MT"/>
                <a:cs typeface="News Gothic MT"/>
                <a:sym typeface="News Gothic MT"/>
              </a:rPr>
              <a:t>Tryptase</a:t>
            </a:r>
            <a:endParaRPr lang="en-US" b="1"/>
          </a:p>
        </p:txBody>
      </p:sp>
      <p:sp>
        <p:nvSpPr>
          <p:cNvPr id="7" name="TextBox 6">
            <a:extLst>
              <a:ext uri="{FF2B5EF4-FFF2-40B4-BE49-F238E27FC236}">
                <a16:creationId xmlns:a16="http://schemas.microsoft.com/office/drawing/2014/main" id="{BA2753B3-F661-4510-96A3-E3B59B20F2B8}"/>
              </a:ext>
            </a:extLst>
          </p:cNvPr>
          <p:cNvSpPr txBox="1"/>
          <p:nvPr/>
        </p:nvSpPr>
        <p:spPr>
          <a:xfrm>
            <a:off x="10657329" y="3532820"/>
            <a:ext cx="728134" cy="461665"/>
          </a:xfrm>
          <a:prstGeom prst="rect">
            <a:avLst/>
          </a:prstGeom>
          <a:noFill/>
        </p:spPr>
        <p:txBody>
          <a:bodyPr wrap="square">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ea typeface="News Gothic MT"/>
                <a:cs typeface="News Gothic MT"/>
                <a:sym typeface="News Gothic MT"/>
              </a:rPr>
              <a:t>KIT</a:t>
            </a:r>
          </a:p>
        </p:txBody>
      </p:sp>
      <p:grpSp>
        <p:nvGrpSpPr>
          <p:cNvPr id="21" name="Group 20">
            <a:extLst>
              <a:ext uri="{FF2B5EF4-FFF2-40B4-BE49-F238E27FC236}">
                <a16:creationId xmlns:a16="http://schemas.microsoft.com/office/drawing/2014/main" id="{1473560F-EB7F-9FD7-C32A-7B4804474F4E}"/>
              </a:ext>
            </a:extLst>
          </p:cNvPr>
          <p:cNvGrpSpPr/>
          <p:nvPr/>
        </p:nvGrpSpPr>
        <p:grpSpPr>
          <a:xfrm>
            <a:off x="501737" y="1246248"/>
            <a:ext cx="5630313" cy="4666090"/>
            <a:chOff x="166459" y="1095955"/>
            <a:chExt cx="5630313" cy="4666090"/>
          </a:xfrm>
        </p:grpSpPr>
        <p:pic>
          <p:nvPicPr>
            <p:cNvPr id="2" name="image.png">
              <a:extLst>
                <a:ext uri="{FF2B5EF4-FFF2-40B4-BE49-F238E27FC236}">
                  <a16:creationId xmlns:a16="http://schemas.microsoft.com/office/drawing/2014/main" id="{89561ADA-D14D-488C-9485-1CFBE136BD87}"/>
                </a:ext>
              </a:extLst>
            </p:cNvPr>
            <p:cNvPicPr/>
            <p:nvPr/>
          </p:nvPicPr>
          <p:blipFill>
            <a:blip r:embed="rId3" cstate="email">
              <a:extLst>
                <a:ext uri="{28A0092B-C50C-407E-A947-70E740481C1C}">
                  <a14:useLocalDpi xmlns:a14="http://schemas.microsoft.com/office/drawing/2010/main"/>
                </a:ext>
              </a:extLst>
            </a:blip>
            <a:stretch>
              <a:fillRect/>
            </a:stretch>
          </p:blipFill>
          <p:spPr>
            <a:xfrm>
              <a:off x="166459" y="1095955"/>
              <a:ext cx="5630313" cy="4666090"/>
            </a:xfrm>
            <a:prstGeom prst="rect">
              <a:avLst/>
            </a:prstGeom>
            <a:solidFill>
              <a:srgbClr val="FF0000"/>
            </a:solidFill>
            <a:ln w="12700">
              <a:miter lim="400000"/>
            </a:ln>
          </p:spPr>
        </p:pic>
        <p:cxnSp>
          <p:nvCxnSpPr>
            <p:cNvPr id="12" name="Straight Connector 11">
              <a:extLst>
                <a:ext uri="{FF2B5EF4-FFF2-40B4-BE49-F238E27FC236}">
                  <a16:creationId xmlns:a16="http://schemas.microsoft.com/office/drawing/2014/main" id="{CE55348C-967B-445A-90E8-A74CB6CBD5D9}"/>
                </a:ext>
              </a:extLst>
            </p:cNvPr>
            <p:cNvCxnSpPr>
              <a:cxnSpLocks/>
            </p:cNvCxnSpPr>
            <p:nvPr/>
          </p:nvCxnSpPr>
          <p:spPr>
            <a:xfrm>
              <a:off x="214084" y="1352550"/>
              <a:ext cx="49675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89DB6B-1E1E-499A-9A6B-FB2B12FB3C87}"/>
                </a:ext>
              </a:extLst>
            </p:cNvPr>
            <p:cNvCxnSpPr>
              <a:cxnSpLocks/>
            </p:cNvCxnSpPr>
            <p:nvPr/>
          </p:nvCxnSpPr>
          <p:spPr>
            <a:xfrm>
              <a:off x="1933575" y="2085975"/>
              <a:ext cx="36957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FF7FA9-0423-434D-9665-68441B146AAC}"/>
                </a:ext>
              </a:extLst>
            </p:cNvPr>
            <p:cNvCxnSpPr>
              <a:cxnSpLocks/>
            </p:cNvCxnSpPr>
            <p:nvPr/>
          </p:nvCxnSpPr>
          <p:spPr>
            <a:xfrm>
              <a:off x="223609" y="3295650"/>
              <a:ext cx="41293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C0B347-2C7B-45A8-AC6B-E38519C8CA1E}"/>
                </a:ext>
              </a:extLst>
            </p:cNvPr>
            <p:cNvCxnSpPr>
              <a:cxnSpLocks/>
            </p:cNvCxnSpPr>
            <p:nvPr/>
          </p:nvCxnSpPr>
          <p:spPr>
            <a:xfrm>
              <a:off x="2362200" y="3781425"/>
              <a:ext cx="1276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551DE82-BE5D-4F18-87DF-83A12051308D}"/>
                </a:ext>
              </a:extLst>
            </p:cNvPr>
            <p:cNvCxnSpPr>
              <a:cxnSpLocks/>
            </p:cNvCxnSpPr>
            <p:nvPr/>
          </p:nvCxnSpPr>
          <p:spPr>
            <a:xfrm>
              <a:off x="223609" y="4505325"/>
              <a:ext cx="193856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BF10FE2-91DA-4558-94C0-0AA11360EA4F}"/>
                </a:ext>
              </a:extLst>
            </p:cNvPr>
            <p:cNvCxnSpPr>
              <a:cxnSpLocks/>
            </p:cNvCxnSpPr>
            <p:nvPr/>
          </p:nvCxnSpPr>
          <p:spPr>
            <a:xfrm>
              <a:off x="4305300" y="4262765"/>
              <a:ext cx="140017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B0190D7C-AC59-9588-404C-AC5ED3F28962}"/>
              </a:ext>
            </a:extLst>
          </p:cNvPr>
          <p:cNvSpPr>
            <a:spLocks noGrp="1"/>
          </p:cNvSpPr>
          <p:nvPr>
            <p:ph type="title"/>
          </p:nvPr>
        </p:nvSpPr>
        <p:spPr>
          <a:xfrm>
            <a:off x="457200" y="56630"/>
            <a:ext cx="11334750" cy="1185577"/>
          </a:xfrm>
        </p:spPr>
        <p:txBody>
          <a:bodyPr>
            <a:normAutofit/>
          </a:bodyPr>
          <a:lstStyle/>
          <a:p>
            <a:r>
              <a:rPr lang="en-US" sz="2800" dirty="0"/>
              <a:t>Systemic </a:t>
            </a:r>
            <a:r>
              <a:rPr lang="en-US" sz="2800" dirty="0" err="1"/>
              <a:t>Mastocytosis</a:t>
            </a:r>
            <a:r>
              <a:rPr lang="en-US" sz="2800" dirty="0"/>
              <a:t>: Presenting as Hymenoptera Anaphylaxis </a:t>
            </a:r>
          </a:p>
        </p:txBody>
      </p:sp>
      <p:sp>
        <p:nvSpPr>
          <p:cNvPr id="24" name="Footer Placeholder 23">
            <a:extLst>
              <a:ext uri="{FF2B5EF4-FFF2-40B4-BE49-F238E27FC236}">
                <a16:creationId xmlns:a16="http://schemas.microsoft.com/office/drawing/2014/main" id="{EF9BDCA2-AE7C-8AB7-D8F2-8814035ED115}"/>
              </a:ext>
            </a:extLst>
          </p:cNvPr>
          <p:cNvSpPr>
            <a:spLocks noGrp="1"/>
          </p:cNvSpPr>
          <p:nvPr>
            <p:ph type="ftr" sz="quarter" idx="3"/>
          </p:nvPr>
        </p:nvSpPr>
        <p:spPr/>
        <p:txBody>
          <a:bodyPr/>
          <a:lstStyle/>
          <a:p>
            <a:r>
              <a:rPr lang="en-US" dirty="0"/>
              <a:t>Castells MC, et al. </a:t>
            </a:r>
            <a:r>
              <a:rPr lang="en-US" i="1" dirty="0"/>
              <a:t>J Allergy Clin Immunol </a:t>
            </a:r>
            <a:r>
              <a:rPr lang="en-US" i="1" dirty="0" err="1"/>
              <a:t>Pract</a:t>
            </a:r>
            <a:r>
              <a:rPr lang="en-US" i="1" dirty="0"/>
              <a:t>. </a:t>
            </a:r>
            <a:r>
              <a:rPr lang="en-US" dirty="0"/>
              <a:t>2015;3(3):350-355. </a:t>
            </a:r>
          </a:p>
        </p:txBody>
      </p:sp>
      <p:pic>
        <p:nvPicPr>
          <p:cNvPr id="8" name="Picture 7" descr="Diagram&#10;&#10;Description automatically generated">
            <a:extLst>
              <a:ext uri="{FF2B5EF4-FFF2-40B4-BE49-F238E27FC236}">
                <a16:creationId xmlns:a16="http://schemas.microsoft.com/office/drawing/2014/main" id="{E358E2DC-B7F2-C80E-7484-A8AD647903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8500" y="4078289"/>
            <a:ext cx="4381500" cy="2405406"/>
          </a:xfrm>
          <a:prstGeom prst="rect">
            <a:avLst/>
          </a:prstGeom>
        </p:spPr>
      </p:pic>
    </p:spTree>
    <p:extLst>
      <p:ext uri="{BB962C8B-B14F-4D97-AF65-F5344CB8AC3E}">
        <p14:creationId xmlns:p14="http://schemas.microsoft.com/office/powerpoint/2010/main" val="226040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2C9E02-2B48-4806-9C44-F409CF6B5960}"/>
              </a:ext>
            </a:extLst>
          </p:cNvPr>
          <p:cNvPicPr>
            <a:picLocks noChangeAspect="1"/>
          </p:cNvPicPr>
          <p:nvPr/>
        </p:nvPicPr>
        <p:blipFill>
          <a:blip r:embed="rId2"/>
          <a:stretch>
            <a:fillRect/>
          </a:stretch>
        </p:blipFill>
        <p:spPr>
          <a:xfrm>
            <a:off x="8793549" y="1630306"/>
            <a:ext cx="2560251" cy="4127507"/>
          </a:xfrm>
          <a:prstGeom prst="rect">
            <a:avLst/>
          </a:prstGeom>
        </p:spPr>
      </p:pic>
      <p:sp>
        <p:nvSpPr>
          <p:cNvPr id="10" name="Title 9">
            <a:extLst>
              <a:ext uri="{FF2B5EF4-FFF2-40B4-BE49-F238E27FC236}">
                <a16:creationId xmlns:a16="http://schemas.microsoft.com/office/drawing/2014/main" id="{94A04035-C8F6-70CF-EAF9-CB38219875C5}"/>
              </a:ext>
            </a:extLst>
          </p:cNvPr>
          <p:cNvSpPr>
            <a:spLocks noGrp="1"/>
          </p:cNvSpPr>
          <p:nvPr>
            <p:ph type="title"/>
          </p:nvPr>
        </p:nvSpPr>
        <p:spPr/>
        <p:txBody>
          <a:bodyPr>
            <a:normAutofit/>
          </a:bodyPr>
          <a:lstStyle/>
          <a:p>
            <a:r>
              <a:rPr lang="fr-FR" dirty="0"/>
              <a:t>Monoclonal </a:t>
            </a:r>
            <a:r>
              <a:rPr lang="fr-FR" dirty="0" err="1"/>
              <a:t>Mast</a:t>
            </a:r>
            <a:r>
              <a:rPr lang="fr-FR" dirty="0"/>
              <a:t> </a:t>
            </a:r>
            <a:r>
              <a:rPr lang="fr-FR" dirty="0" err="1"/>
              <a:t>Cell</a:t>
            </a:r>
            <a:r>
              <a:rPr lang="fr-FR" dirty="0"/>
              <a:t> Activation Syndrome:</a:t>
            </a:r>
            <a:br>
              <a:rPr lang="fr-FR" dirty="0"/>
            </a:br>
            <a:r>
              <a:rPr lang="fr-FR" dirty="0" err="1"/>
              <a:t>Anaphylaxis</a:t>
            </a:r>
            <a:r>
              <a:rPr lang="fr-FR" dirty="0"/>
              <a:t> </a:t>
            </a:r>
            <a:r>
              <a:rPr lang="fr-FR" dirty="0" err="1"/>
              <a:t>During</a:t>
            </a:r>
            <a:r>
              <a:rPr lang="fr-FR" dirty="0"/>
              <a:t> </a:t>
            </a:r>
            <a:r>
              <a:rPr lang="fr-FR" dirty="0" err="1"/>
              <a:t>Immunotherapy</a:t>
            </a:r>
            <a:endParaRPr lang="en-US" dirty="0"/>
          </a:p>
        </p:txBody>
      </p:sp>
      <p:sp>
        <p:nvSpPr>
          <p:cNvPr id="6" name="Content Placeholder 5">
            <a:extLst>
              <a:ext uri="{FF2B5EF4-FFF2-40B4-BE49-F238E27FC236}">
                <a16:creationId xmlns:a16="http://schemas.microsoft.com/office/drawing/2014/main" id="{374D3154-86D5-E959-9264-18DAE53A108A}"/>
              </a:ext>
            </a:extLst>
          </p:cNvPr>
          <p:cNvSpPr>
            <a:spLocks noGrp="1"/>
          </p:cNvSpPr>
          <p:nvPr>
            <p:ph idx="1"/>
          </p:nvPr>
        </p:nvSpPr>
        <p:spPr>
          <a:xfrm>
            <a:off x="609600" y="1630306"/>
            <a:ext cx="7658100" cy="4722477"/>
          </a:xfrm>
        </p:spPr>
        <p:txBody>
          <a:bodyPr>
            <a:normAutofit fontScale="92500" lnSpcReduction="10000"/>
          </a:bodyPr>
          <a:lstStyle/>
          <a:p>
            <a:r>
              <a:rPr lang="en-US" sz="2200" dirty="0"/>
              <a:t>44-year-old woman with seasonal rhinitis ST + grasses, ragweed </a:t>
            </a:r>
          </a:p>
          <a:p>
            <a:r>
              <a:rPr lang="en-US" sz="2200" dirty="0"/>
              <a:t>Immunotherapy: Burning hands and feet, chest pressure, lightheadedness </a:t>
            </a:r>
            <a:r>
              <a:rPr lang="en-US" sz="2200" dirty="0">
                <a:sym typeface="Wingdings" panose="05000000000000000000" pitchFamily="2" charset="2"/>
              </a:rPr>
              <a:t> </a:t>
            </a:r>
            <a:r>
              <a:rPr lang="en-US" sz="2200" b="1" dirty="0"/>
              <a:t>epinephrine</a:t>
            </a:r>
          </a:p>
          <a:p>
            <a:r>
              <a:rPr lang="en-US" sz="2200" dirty="0"/>
              <a:t>Severe cramping, abdominal pain, nausea, vomiting, dizziness, feet and hand burning, feeling of impending doom, no hives </a:t>
            </a:r>
          </a:p>
          <a:p>
            <a:r>
              <a:rPr lang="en-US" sz="2200" dirty="0"/>
              <a:t>ER: 60/30 </a:t>
            </a:r>
            <a:r>
              <a:rPr lang="en-US" sz="2200" dirty="0">
                <a:sym typeface="Wingdings" panose="05000000000000000000" pitchFamily="2" charset="2"/>
              </a:rPr>
              <a:t></a:t>
            </a:r>
            <a:r>
              <a:rPr lang="en-US" sz="2200" dirty="0"/>
              <a:t> </a:t>
            </a:r>
            <a:r>
              <a:rPr lang="en-US" sz="2200" b="1" dirty="0"/>
              <a:t>multiple epinephrine doses</a:t>
            </a:r>
          </a:p>
          <a:p>
            <a:endParaRPr lang="en-US" sz="2200" b="1" dirty="0"/>
          </a:p>
          <a:p>
            <a:r>
              <a:rPr lang="en-US" sz="2200" dirty="0"/>
              <a:t>Tryptase: 8.75 ng/ml total, &lt;1 ng/ml mature</a:t>
            </a:r>
          </a:p>
          <a:p>
            <a:r>
              <a:rPr lang="en-US" sz="2200" dirty="0"/>
              <a:t>PB: c-KIT D816V mutation+</a:t>
            </a:r>
          </a:p>
          <a:p>
            <a:r>
              <a:rPr lang="en-US" sz="2200" dirty="0" err="1"/>
              <a:t>IgE</a:t>
            </a:r>
            <a:r>
              <a:rPr lang="en-US" sz="2200" dirty="0"/>
              <a:t>: 18 IU/ml; Specific </a:t>
            </a:r>
            <a:r>
              <a:rPr lang="en-US" sz="2200" dirty="0" err="1"/>
              <a:t>IgE</a:t>
            </a:r>
            <a:r>
              <a:rPr lang="en-US" sz="2200" dirty="0"/>
              <a:t> foods (-)</a:t>
            </a:r>
          </a:p>
          <a:p>
            <a:r>
              <a:rPr lang="en-US" sz="2200" dirty="0" err="1"/>
              <a:t>BMB</a:t>
            </a:r>
            <a:r>
              <a:rPr lang="en-US" sz="2200" dirty="0"/>
              <a:t>: No MC aggregates, spindle MC, positive CD25 MC </a:t>
            </a:r>
          </a:p>
        </p:txBody>
      </p:sp>
      <p:sp>
        <p:nvSpPr>
          <p:cNvPr id="14" name="Footer Placeholder 13">
            <a:extLst>
              <a:ext uri="{FF2B5EF4-FFF2-40B4-BE49-F238E27FC236}">
                <a16:creationId xmlns:a16="http://schemas.microsoft.com/office/drawing/2014/main" id="{FC4F8C8F-260E-4BAE-124F-C7A182E85C29}"/>
              </a:ext>
            </a:extLst>
          </p:cNvPr>
          <p:cNvSpPr>
            <a:spLocks noGrp="1"/>
          </p:cNvSpPr>
          <p:nvPr>
            <p:ph type="ftr" sz="quarter" idx="3"/>
          </p:nvPr>
        </p:nvSpPr>
        <p:spPr/>
        <p:txBody>
          <a:bodyPr/>
          <a:lstStyle/>
          <a:p>
            <a:r>
              <a:rPr lang="en-US" dirty="0"/>
              <a:t>Slide courtesy of  Dr. Castells</a:t>
            </a:r>
          </a:p>
        </p:txBody>
      </p:sp>
    </p:spTree>
    <p:extLst>
      <p:ext uri="{BB962C8B-B14F-4D97-AF65-F5344CB8AC3E}">
        <p14:creationId xmlns:p14="http://schemas.microsoft.com/office/powerpoint/2010/main" val="307521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0343121-B172-4B6F-BE29-9752062A3DB3}"/>
              </a:ext>
            </a:extLst>
          </p:cNvPr>
          <p:cNvSpPr>
            <a:spLocks noGrp="1"/>
          </p:cNvSpPr>
          <p:nvPr>
            <p:ph type="title"/>
          </p:nvPr>
        </p:nvSpPr>
        <p:spPr/>
        <p:txBody>
          <a:bodyPr>
            <a:normAutofit fontScale="90000"/>
          </a:bodyPr>
          <a:lstStyle/>
          <a:p>
            <a:r>
              <a:rPr lang="en-US" altLang="en-US" dirty="0"/>
              <a:t>Bone Loss and Pathological Fractures as Presentation of </a:t>
            </a:r>
            <a:br>
              <a:rPr lang="en-US" altLang="en-US" dirty="0"/>
            </a:br>
            <a:r>
              <a:rPr lang="en-US" altLang="en-US" dirty="0"/>
              <a:t>Systemic </a:t>
            </a:r>
            <a:r>
              <a:rPr lang="en-US" altLang="en-US" dirty="0" err="1"/>
              <a:t>Mastocytosis</a:t>
            </a:r>
            <a:endParaRPr lang="en-US" altLang="en-US" dirty="0"/>
          </a:p>
        </p:txBody>
      </p:sp>
      <p:sp>
        <p:nvSpPr>
          <p:cNvPr id="10243" name="Rectangle 3">
            <a:extLst>
              <a:ext uri="{FF2B5EF4-FFF2-40B4-BE49-F238E27FC236}">
                <a16:creationId xmlns:a16="http://schemas.microsoft.com/office/drawing/2014/main" id="{9F238D33-4512-4384-9A08-6330B353E44A}"/>
              </a:ext>
            </a:extLst>
          </p:cNvPr>
          <p:cNvSpPr>
            <a:spLocks noGrp="1"/>
          </p:cNvSpPr>
          <p:nvPr>
            <p:ph idx="1"/>
          </p:nvPr>
        </p:nvSpPr>
        <p:spPr>
          <a:xfrm>
            <a:off x="609600" y="1668406"/>
            <a:ext cx="10744200" cy="4722477"/>
          </a:xfrm>
        </p:spPr>
        <p:txBody>
          <a:bodyPr/>
          <a:lstStyle/>
          <a:p>
            <a:r>
              <a:rPr lang="en-US" altLang="en-US" dirty="0"/>
              <a:t>30-year-old man with severe osteoporosis of unprovoked fractures of hips with bilateral prosthesis</a:t>
            </a:r>
          </a:p>
          <a:p>
            <a:pPr marL="0" indent="0">
              <a:buNone/>
            </a:pPr>
            <a:r>
              <a:rPr lang="en-US" altLang="en-US" dirty="0"/>
              <a:t> </a:t>
            </a:r>
          </a:p>
          <a:p>
            <a:r>
              <a:rPr lang="en-US" altLang="en-US" b="1" dirty="0"/>
              <a:t>Symptoms: </a:t>
            </a:r>
            <a:r>
              <a:rPr lang="en-US" altLang="en-US" dirty="0"/>
              <a:t>Intermittent </a:t>
            </a:r>
            <a:r>
              <a:rPr lang="en-US" altLang="en-US" b="1" dirty="0"/>
              <a:t>diarrhea, inability to concentrate, mental fogginess, flushing, unprovoked anaphylaxis</a:t>
            </a:r>
          </a:p>
          <a:p>
            <a:pPr marL="0" indent="0">
              <a:buNone/>
            </a:pPr>
            <a:r>
              <a:rPr lang="en-US" altLang="en-US" dirty="0"/>
              <a:t> </a:t>
            </a:r>
          </a:p>
          <a:p>
            <a:r>
              <a:rPr lang="en-US" altLang="en-US" dirty="0"/>
              <a:t>Tryptase: 60 ng/ml</a:t>
            </a:r>
          </a:p>
          <a:p>
            <a:endParaRPr lang="en-US" altLang="en-US" dirty="0"/>
          </a:p>
          <a:p>
            <a:r>
              <a:rPr lang="en-US" altLang="en-US" dirty="0"/>
              <a:t>Hip biopsy: Aggregates of &gt;50 mast cells, spindle shaped, CD25+ 			</a:t>
            </a:r>
          </a:p>
        </p:txBody>
      </p:sp>
    </p:spTree>
    <p:extLst>
      <p:ext uri="{BB962C8B-B14F-4D97-AF65-F5344CB8AC3E}">
        <p14:creationId xmlns:p14="http://schemas.microsoft.com/office/powerpoint/2010/main" val="33685240"/>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1067</Words>
  <Application>Microsoft Office PowerPoint</Application>
  <PresentationFormat>Widescreen</PresentationFormat>
  <Paragraphs>136</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News Gothic MT</vt:lpstr>
      <vt:lpstr>HemOnc-2020</vt:lpstr>
      <vt:lpstr>The Many Clinical Presentations of Non-Advanced Systemic Mastocytosis</vt:lpstr>
      <vt:lpstr>Disclaimer</vt:lpstr>
      <vt:lpstr>Epidemiology</vt:lpstr>
      <vt:lpstr>Systemic Mastocytosis:  Acute Anaphylaxis Adult Presentation </vt:lpstr>
      <vt:lpstr>Systemic Mastocytosis Acute Drug Hypersensitivity: Adult Presentation</vt:lpstr>
      <vt:lpstr>Cutaneous Mastocytosis:  Acute Pediatric Presentation</vt:lpstr>
      <vt:lpstr>Systemic Mastocytosis: Presenting as Hymenoptera Anaphylaxis </vt:lpstr>
      <vt:lpstr>Monoclonal Mast Cell Activation Syndrome: Anaphylaxis During Immunotherapy</vt:lpstr>
      <vt:lpstr>Bone Loss and Pathological Fractures as Presentation of  Systemic Mastocytosis</vt:lpstr>
      <vt:lpstr>PowerPoint Presentation</vt:lpstr>
      <vt:lpstr>Darier’s Sign</vt:lpstr>
      <vt:lpstr>Mastocytosis at Presentation</vt:lpstr>
      <vt:lpstr>Cutaneous Manifestations in Patients with Mastocytosis:</vt:lpstr>
      <vt:lpstr>Classification of Mast Cell Disorders</vt:lpstr>
      <vt:lpstr>Algorithm for the Diagnosis of Mast Cell Disorders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2022-12-20T18:50:04Z</dcterms:modified>
</cp:coreProperties>
</file>