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75" r:id="rId2"/>
    <p:sldMasterId id="2147483687" r:id="rId3"/>
  </p:sldMasterIdLst>
  <p:notesMasterIdLst>
    <p:notesMasterId r:id="rId15"/>
  </p:notesMasterIdLst>
  <p:handoutMasterIdLst>
    <p:handoutMasterId r:id="rId16"/>
  </p:handoutMasterIdLst>
  <p:sldIdLst>
    <p:sldId id="265" r:id="rId4"/>
    <p:sldId id="2147471322" r:id="rId5"/>
    <p:sldId id="2145706412" r:id="rId6"/>
    <p:sldId id="2147471317" r:id="rId7"/>
    <p:sldId id="2147471320" r:id="rId8"/>
    <p:sldId id="2147471210" r:id="rId9"/>
    <p:sldId id="2147471137" r:id="rId10"/>
    <p:sldId id="2147471311" r:id="rId11"/>
    <p:sldId id="2147471319" r:id="rId12"/>
    <p:sldId id="2147471314" r:id="rId13"/>
    <p:sldId id="214747132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E4D3200-C06E-2CFC-969A-908DB7228B22}" name="Patti Repetto" initials="PR" userId="S::prepetto@ushealthconnect.com::29a62dfc-181e-481e-a0bd-97f9faffa5d7" providerId="AD"/>
  <p188:author id="{1FF42040-9854-C85D-2553-FFB58F3C2152}" name="Haemin Go" initials="HG" userId="S::hgo@ushealthconnect.com::f4f74a36-2ed4-469e-99f1-5e82f235753e" providerId="AD"/>
  <p188:author id="{B2634391-5F65-7D45-FB3F-D1EF4E8F513D}" name="Caitlin Roat" initials="CR" userId="0dad00d9dd685b97" providerId="Windows Live"/>
  <p188:author id="{FCEEAE9A-29B5-3A11-DC2A-65BC293BB5B9}" name="Amanda Mulder" initials="AM" userId="S::amulder@ushealthconnect.com::2979cb05-1f38-4943-bcba-142be133c0a2" providerId="AD"/>
  <p188:author id="{38D769AB-2573-DA4B-F2FC-41F7BCF93BC4}" name="Barry Fiedel, Ph. D." initials="BFPD" userId="S::bfiedel@ushealthconnect.com::2a870dc9-3809-46c6-a26d-c31edd3a6d1c" providerId="AD"/>
  <p188:author id="{6EB12EAF-BC4E-6B6B-0102-503011D8EEE7}" name="Emily Jebing" initials="EJ" userId="Emily Jebing" providerId="None"/>
  <p188:author id="{BEC46FB8-8ADC-52D1-339B-C0AC3D7B09CC}" name="Libby Lurwick" initials="LL" userId="S::elurwick@ushealthconnect.com::b676353a-ba99-4d17-9af1-d81611d12622" providerId="AD"/>
  <p188:author id="{52C4C9BB-C807-8705-0B08-A3DF41A8D64B}" name="Moriah Diethorn" initials="MD" userId="Moriah Diethorn"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egan Cartwright" initials="MC" lastIdx="1" clrIdx="0">
    <p:extLst>
      <p:ext uri="{19B8F6BF-5375-455C-9EA6-DF929625EA0E}">
        <p15:presenceInfo xmlns:p15="http://schemas.microsoft.com/office/powerpoint/2012/main" userId="S::mcartwright@clinicaloptions.com::aaeaf566-570c-41b1-9c90-11c8d9ac162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7C7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11" autoAdjust="0"/>
    <p:restoredTop sz="89796" autoAdjust="0"/>
  </p:normalViewPr>
  <p:slideViewPr>
    <p:cSldViewPr snapToGrid="0">
      <p:cViewPr varScale="1">
        <p:scale>
          <a:sx n="110" d="100"/>
          <a:sy n="110" d="100"/>
        </p:scale>
        <p:origin x="832" y="176"/>
      </p:cViewPr>
      <p:guideLst/>
    </p:cSldViewPr>
  </p:slideViewPr>
  <p:notesTextViewPr>
    <p:cViewPr>
      <p:scale>
        <a:sx n="1" d="1"/>
        <a:sy n="1" d="1"/>
      </p:scale>
      <p:origin x="0" y="0"/>
    </p:cViewPr>
  </p:notesTextViewPr>
  <p:notesViewPr>
    <p:cSldViewPr snapToGrid="0">
      <p:cViewPr varScale="1">
        <p:scale>
          <a:sx n="97" d="100"/>
          <a:sy n="97" d="100"/>
        </p:scale>
        <p:origin x="4328"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6BA3EF0-4047-F5D5-A767-1083CA9E4B7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089A231-19C4-FDB1-B1DE-3F1CB295551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9813C91-A1C4-6E49-A43D-350134937D42}" type="datetimeFigureOut">
              <a:rPr lang="en-US" smtClean="0"/>
              <a:t>7/6/23</a:t>
            </a:fld>
            <a:endParaRPr lang="en-US"/>
          </a:p>
        </p:txBody>
      </p:sp>
      <p:sp>
        <p:nvSpPr>
          <p:cNvPr id="4" name="Footer Placeholder 3">
            <a:extLst>
              <a:ext uri="{FF2B5EF4-FFF2-40B4-BE49-F238E27FC236}">
                <a16:creationId xmlns:a16="http://schemas.microsoft.com/office/drawing/2014/main" id="{AAECA8B7-CA5E-DE70-0FC5-940D0C07385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181F5F6-35BC-E94A-E9A3-92AD65140F9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7EEEE8-5EA7-6F41-B609-36E5DA0DBB3D}" type="slidenum">
              <a:rPr lang="en-US" smtClean="0"/>
              <a:t>‹#›</a:t>
            </a:fld>
            <a:endParaRPr lang="en-US"/>
          </a:p>
        </p:txBody>
      </p:sp>
    </p:spTree>
    <p:extLst>
      <p:ext uri="{BB962C8B-B14F-4D97-AF65-F5344CB8AC3E}">
        <p14:creationId xmlns:p14="http://schemas.microsoft.com/office/powerpoint/2010/main" val="34486361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F3794E-94A7-41F4-B36E-C3941983C2EF}" type="datetimeFigureOut">
              <a:rPr lang="en-US" smtClean="0"/>
              <a:t>7/6/23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F193F9-7FFE-4987-BCFF-B5FF9DC06DC6}" type="slidenum">
              <a:rPr lang="en-US" smtClean="0"/>
              <a:t>‹#›</a:t>
            </a:fld>
            <a:endParaRPr lang="en-US"/>
          </a:p>
        </p:txBody>
      </p:sp>
    </p:spTree>
    <p:extLst>
      <p:ext uri="{BB962C8B-B14F-4D97-AF65-F5344CB8AC3E}">
        <p14:creationId xmlns:p14="http://schemas.microsoft.com/office/powerpoint/2010/main" val="1104627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6F193F9-7FFE-4987-BCFF-B5FF9DC06DC6}" type="slidenum">
              <a:rPr lang="en-US" smtClean="0"/>
              <a:t>1</a:t>
            </a:fld>
            <a:endParaRPr lang="en-US"/>
          </a:p>
        </p:txBody>
      </p:sp>
    </p:spTree>
    <p:extLst>
      <p:ext uri="{BB962C8B-B14F-4D97-AF65-F5344CB8AC3E}">
        <p14:creationId xmlns:p14="http://schemas.microsoft.com/office/powerpoint/2010/main" val="1801613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1AA2B01-B5DD-4946-9370-9936A084F0A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677997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6F193F9-7FFE-4987-BCFF-B5FF9DC06DC6}" type="slidenum">
              <a:rPr lang="en-US" smtClean="0"/>
              <a:t>4</a:t>
            </a:fld>
            <a:endParaRPr lang="en-US"/>
          </a:p>
        </p:txBody>
      </p:sp>
    </p:spTree>
    <p:extLst>
      <p:ext uri="{BB962C8B-B14F-4D97-AF65-F5344CB8AC3E}">
        <p14:creationId xmlns:p14="http://schemas.microsoft.com/office/powerpoint/2010/main" val="37294119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5B12E7C3-CCE1-4CDA-8FF3-80E59A80E892}"/>
              </a:ext>
            </a:extLst>
          </p:cNvPr>
          <p:cNvSpPr>
            <a:spLocks noGrp="1" noRot="1" noChangeAspect="1" noChangeArrowheads="1" noTextEdit="1"/>
          </p:cNvSpPr>
          <p:nvPr>
            <p:ph type="sldImg"/>
          </p:nvPr>
        </p:nvSpPr>
        <p:spPr/>
      </p:sp>
      <p:sp>
        <p:nvSpPr>
          <p:cNvPr id="74755" name="Notes Placeholder 2">
            <a:extLst>
              <a:ext uri="{FF2B5EF4-FFF2-40B4-BE49-F238E27FC236}">
                <a16:creationId xmlns:a16="http://schemas.microsoft.com/office/drawing/2014/main" id="{D56DD30C-1580-4381-9898-B848CFD4B2B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b="0" i="0" u="none" dirty="0">
              <a:latin typeface="Calibri" panose="020F0502020204030204" pitchFamily="34" charset="0"/>
            </a:endParaRPr>
          </a:p>
        </p:txBody>
      </p:sp>
    </p:spTree>
    <p:extLst>
      <p:ext uri="{BB962C8B-B14F-4D97-AF65-F5344CB8AC3E}">
        <p14:creationId xmlns:p14="http://schemas.microsoft.com/office/powerpoint/2010/main" val="20182701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F6BF47-EBAD-4F40-B467-6EF073D5F23C}" type="slidenum">
              <a:rPr lang="en-US" smtClean="0"/>
              <a:t>9</a:t>
            </a:fld>
            <a:endParaRPr lang="en-US"/>
          </a:p>
        </p:txBody>
      </p:sp>
    </p:spTree>
    <p:extLst>
      <p:ext uri="{BB962C8B-B14F-4D97-AF65-F5344CB8AC3E}">
        <p14:creationId xmlns:p14="http://schemas.microsoft.com/office/powerpoint/2010/main" val="38968261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53878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376746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963929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9313248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7/6/23</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6939440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7/6/23</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0808555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7/6/23</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0009743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7/6/23</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2921785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7/6/23</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4691229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7/6/23</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5966763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7/6/23</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816242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6464361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7/6/23</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9309808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7/6/23</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796135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7/6/23</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14129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7/6/23</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84435241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6396100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8064348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4747692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35950308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25427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2977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98412406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67415049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89546464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50721398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149751329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38539689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815066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007263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09189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98622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1914664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038836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80142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16615747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hf sldNum="0" hdr="0" dt="0"/>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7/6/23</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40869690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486012057"/>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3.png"/><Relationship Id="rId7" Type="http://schemas.openxmlformats.org/officeDocument/2006/relationships/hyperlink" Target="http://www.mededonthego.com/" TargetMode="External"/><Relationship Id="rId2" Type="http://schemas.openxmlformats.org/officeDocument/2006/relationships/notesSlide" Target="../notesSlides/notesSlide7.xml"/><Relationship Id="rId1" Type="http://schemas.openxmlformats.org/officeDocument/2006/relationships/slideLayout" Target="../slideLayouts/slideLayout19.xml"/><Relationship Id="rId6" Type="http://schemas.openxmlformats.org/officeDocument/2006/relationships/image" Target="../media/image16.svg"/><Relationship Id="rId5" Type="http://schemas.openxmlformats.org/officeDocument/2006/relationships/image" Target="../media/image15.png"/><Relationship Id="rId10" Type="http://schemas.openxmlformats.org/officeDocument/2006/relationships/image" Target="../media/image18.svg"/><Relationship Id="rId4" Type="http://schemas.openxmlformats.org/officeDocument/2006/relationships/image" Target="../media/image14.svg"/><Relationship Id="rId9" Type="http://schemas.openxmlformats.org/officeDocument/2006/relationships/image" Target="../media/image17.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https://www.mededonthego.com/Video/program/939" TargetMode="External"/><Relationship Id="rId7" Type="http://schemas.openxmlformats.org/officeDocument/2006/relationships/image" Target="../media/image6.svg"/><Relationship Id="rId2" Type="http://schemas.openxmlformats.org/officeDocument/2006/relationships/notesSlide" Target="../notesSlides/notesSlide2.xml"/><Relationship Id="rId1" Type="http://schemas.openxmlformats.org/officeDocument/2006/relationships/slideLayout" Target="../slideLayouts/slideLayout19.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hyperlink" Target="mailto:support@MedEdOTG.com" TargetMode="External"/><Relationship Id="rId10" Type="http://schemas.openxmlformats.org/officeDocument/2006/relationships/image" Target="../media/image9.png"/><Relationship Id="rId4" Type="http://schemas.openxmlformats.org/officeDocument/2006/relationships/hyperlink" Target="http://www.mededonthego.com/" TargetMode="External"/><Relationship Id="rId9" Type="http://schemas.openxmlformats.org/officeDocument/2006/relationships/image" Target="../media/image8.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DBD6B-1B81-437F-BD26-DB790A32B44B}"/>
              </a:ext>
            </a:extLst>
          </p:cNvPr>
          <p:cNvSpPr>
            <a:spLocks noGrp="1"/>
          </p:cNvSpPr>
          <p:nvPr>
            <p:ph type="title"/>
          </p:nvPr>
        </p:nvSpPr>
        <p:spPr>
          <a:xfrm>
            <a:off x="609601" y="1709738"/>
            <a:ext cx="10515600" cy="2852737"/>
          </a:xfrm>
        </p:spPr>
        <p:txBody>
          <a:bodyPr>
            <a:noAutofit/>
          </a:bodyPr>
          <a:lstStyle/>
          <a:p>
            <a:r>
              <a:rPr lang="en-US" sz="4400" dirty="0"/>
              <a:t>Who Is the Best Candidate for Sequencing Sacituzumab </a:t>
            </a:r>
            <a:r>
              <a:rPr lang="en-US" sz="4400" dirty="0" err="1"/>
              <a:t>Govitecan</a:t>
            </a:r>
            <a:r>
              <a:rPr lang="en-US" sz="4400" dirty="0"/>
              <a:t> Before T-</a:t>
            </a:r>
            <a:r>
              <a:rPr lang="en-US" sz="4400" dirty="0" err="1"/>
              <a:t>DXd</a:t>
            </a:r>
            <a:r>
              <a:rPr lang="en-US" sz="4400" dirty="0"/>
              <a:t> in HR+ Breast Cancer?</a:t>
            </a:r>
            <a:br>
              <a:rPr lang="en-US" sz="4400" dirty="0"/>
            </a:br>
            <a:endParaRPr lang="en-US" sz="4400" dirty="0"/>
          </a:p>
        </p:txBody>
      </p:sp>
      <p:sp>
        <p:nvSpPr>
          <p:cNvPr id="3" name="Subtitle 2">
            <a:extLst>
              <a:ext uri="{FF2B5EF4-FFF2-40B4-BE49-F238E27FC236}">
                <a16:creationId xmlns:a16="http://schemas.microsoft.com/office/drawing/2014/main" id="{96295704-12F1-479D-B9A1-5307F74A5DB2}"/>
              </a:ext>
            </a:extLst>
          </p:cNvPr>
          <p:cNvSpPr>
            <a:spLocks noGrp="1"/>
          </p:cNvSpPr>
          <p:nvPr>
            <p:ph type="body" idx="1"/>
          </p:nvPr>
        </p:nvSpPr>
        <p:spPr>
          <a:xfrm>
            <a:off x="609601" y="4589463"/>
            <a:ext cx="10515600" cy="1500187"/>
          </a:xfrm>
        </p:spPr>
        <p:txBody>
          <a:bodyPr>
            <a:normAutofit/>
          </a:bodyPr>
          <a:lstStyle/>
          <a:p>
            <a:r>
              <a:rPr lang="en-US" b="1" dirty="0">
                <a:solidFill>
                  <a:schemeClr val="accent1"/>
                </a:solidFill>
              </a:rPr>
              <a:t>Sarah Sammons, MD</a:t>
            </a:r>
            <a:br>
              <a:rPr lang="en-US" dirty="0"/>
            </a:br>
            <a:r>
              <a:rPr lang="en-US" dirty="0"/>
              <a:t>Associate Director, Metastatic Breast Cancer</a:t>
            </a:r>
            <a:br>
              <a:rPr lang="en-US" dirty="0"/>
            </a:br>
            <a:r>
              <a:rPr lang="en-US" dirty="0"/>
              <a:t>Dana Farber Cancer Institute </a:t>
            </a:r>
            <a:br>
              <a:rPr lang="en-US" dirty="0"/>
            </a:br>
            <a:r>
              <a:rPr lang="en-US" dirty="0"/>
              <a:t>Boston, MA</a:t>
            </a:r>
          </a:p>
        </p:txBody>
      </p:sp>
    </p:spTree>
    <p:extLst>
      <p:ext uri="{BB962C8B-B14F-4D97-AF65-F5344CB8AC3E}">
        <p14:creationId xmlns:p14="http://schemas.microsoft.com/office/powerpoint/2010/main" val="23409630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3D978338-58F5-A63E-D294-1B61FE48D2FE}"/>
              </a:ext>
            </a:extLst>
          </p:cNvPr>
          <p:cNvSpPr>
            <a:spLocks noGrp="1"/>
          </p:cNvSpPr>
          <p:nvPr>
            <p:ph type="ftr" sz="quarter" idx="3"/>
          </p:nvPr>
        </p:nvSpPr>
        <p:spPr/>
        <p:txBody>
          <a:bodyPr/>
          <a:lstStyle/>
          <a:p>
            <a:r>
              <a:rPr lang="en-US" sz="1200" dirty="0">
                <a:solidFill>
                  <a:srgbClr val="7C7C7C"/>
                </a:solidFill>
              </a:rPr>
              <a:t>ILD, interstitial lung disease. </a:t>
            </a:r>
          </a:p>
        </p:txBody>
      </p:sp>
      <p:sp>
        <p:nvSpPr>
          <p:cNvPr id="2" name="Title 1">
            <a:extLst>
              <a:ext uri="{FF2B5EF4-FFF2-40B4-BE49-F238E27FC236}">
                <a16:creationId xmlns:a16="http://schemas.microsoft.com/office/drawing/2014/main" id="{E2F18F95-1F18-E3BA-E4B7-11D7DD7FE651}"/>
              </a:ext>
            </a:extLst>
          </p:cNvPr>
          <p:cNvSpPr>
            <a:spLocks noGrp="1"/>
          </p:cNvSpPr>
          <p:nvPr>
            <p:ph type="title"/>
          </p:nvPr>
        </p:nvSpPr>
        <p:spPr/>
        <p:txBody>
          <a:bodyPr/>
          <a:lstStyle/>
          <a:p>
            <a:r>
              <a:rPr lang="en-US" dirty="0"/>
              <a:t>When to Sequence Sacituzumab </a:t>
            </a:r>
            <a:r>
              <a:rPr lang="en-US" dirty="0" err="1"/>
              <a:t>Govitecan</a:t>
            </a:r>
            <a:r>
              <a:rPr lang="en-US" dirty="0"/>
              <a:t>? </a:t>
            </a:r>
          </a:p>
        </p:txBody>
      </p:sp>
      <p:sp>
        <p:nvSpPr>
          <p:cNvPr id="3" name="Content Placeholder 2">
            <a:extLst>
              <a:ext uri="{FF2B5EF4-FFF2-40B4-BE49-F238E27FC236}">
                <a16:creationId xmlns:a16="http://schemas.microsoft.com/office/drawing/2014/main" id="{E1F530AB-1813-CF3D-0E48-356A8729AAF0}"/>
              </a:ext>
            </a:extLst>
          </p:cNvPr>
          <p:cNvSpPr>
            <a:spLocks noGrp="1"/>
          </p:cNvSpPr>
          <p:nvPr>
            <p:ph idx="1"/>
          </p:nvPr>
        </p:nvSpPr>
        <p:spPr>
          <a:xfrm>
            <a:off x="609600" y="1477906"/>
            <a:ext cx="10470776" cy="4722477"/>
          </a:xfrm>
        </p:spPr>
        <p:txBody>
          <a:bodyPr>
            <a:normAutofit/>
          </a:bodyPr>
          <a:lstStyle/>
          <a:p>
            <a:r>
              <a:rPr lang="en-US" sz="2800" dirty="0"/>
              <a:t>Used after endocrine resistance and at least 2 lines of chemotherapy</a:t>
            </a:r>
          </a:p>
          <a:p>
            <a:endParaRPr lang="en-US" sz="2800" dirty="0"/>
          </a:p>
          <a:p>
            <a:r>
              <a:rPr lang="en-US" sz="2800" dirty="0"/>
              <a:t>Sacituzumab </a:t>
            </a:r>
            <a:r>
              <a:rPr lang="en-US" sz="2800" dirty="0" err="1"/>
              <a:t>govitecan</a:t>
            </a:r>
            <a:r>
              <a:rPr lang="en-US" sz="2800" dirty="0"/>
              <a:t> should be considered as the 1</a:t>
            </a:r>
            <a:r>
              <a:rPr lang="en-US" sz="2800" baseline="30000" dirty="0"/>
              <a:t>st</a:t>
            </a:r>
            <a:r>
              <a:rPr lang="en-US" sz="2800" dirty="0"/>
              <a:t> ADC in HER2 0 patients</a:t>
            </a:r>
          </a:p>
          <a:p>
            <a:endParaRPr lang="en-US" sz="2800" dirty="0"/>
          </a:p>
          <a:p>
            <a:r>
              <a:rPr lang="en-US" sz="2800" dirty="0"/>
              <a:t>Could be used in HER2-low patients with toxicity concerns for T-</a:t>
            </a:r>
            <a:r>
              <a:rPr lang="en-US" sz="2800" dirty="0" err="1"/>
              <a:t>DXd</a:t>
            </a:r>
            <a:r>
              <a:rPr lang="en-US" sz="2800" dirty="0"/>
              <a:t>, such as those with ILD or cardiac history </a:t>
            </a:r>
          </a:p>
        </p:txBody>
      </p:sp>
    </p:spTree>
    <p:extLst>
      <p:ext uri="{BB962C8B-B14F-4D97-AF65-F5344CB8AC3E}">
        <p14:creationId xmlns:p14="http://schemas.microsoft.com/office/powerpoint/2010/main" val="1463342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cstate="screen">
            <a:extLst>
              <a:ext uri="{28A0092B-C50C-407E-A947-70E740481C1C}">
                <a14:useLocalDpi xmlns:a14="http://schemas.microsoft.com/office/drawing/2010/main"/>
              </a:ex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cstate="screen">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317009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4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4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4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3"/>
              </a:rPr>
              <a:t>Expanding ADCs Across Metastatic Breast Cancer: Disrupting Dx &amp; Tx Silos</a:t>
            </a:r>
            <a:endParaRPr kumimoji="0" lang="en-US" sz="14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4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Correctly determine HER2 expression status in existing and newly diagnosed metastatic breast cancer patients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Develop evidence-based treatment strategies for patients with HR-positive/HER2-low MBC</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Differentiate key components and advantages of ADCs in special populations of patients with metastatic breast cancer</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Identify strategies for improving adherence through adverse effect management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4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4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4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4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cstate="screen">
            <a:extLst>
              <a:ext uri="{28A0092B-C50C-407E-A947-70E740481C1C}">
                <a14:useLocalDpi xmlns:a14="http://schemas.microsoft.com/office/drawing/2010/main"/>
              </a:ex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9D88575F-7EA9-FCE9-CE53-948CF706E78C}"/>
              </a:ext>
            </a:extLst>
          </p:cNvPr>
          <p:cNvSpPr>
            <a:spLocks noGrp="1"/>
          </p:cNvSpPr>
          <p:nvPr>
            <p:ph type="ftr" sz="quarter" idx="3"/>
          </p:nvPr>
        </p:nvSpPr>
        <p:spPr>
          <a:xfrm>
            <a:off x="609600" y="6356350"/>
            <a:ext cx="10744199" cy="442131"/>
          </a:xfrm>
        </p:spPr>
        <p:txBody>
          <a:bodyPr/>
          <a:lstStyle/>
          <a:p>
            <a:r>
              <a:rPr lang="en-US" dirty="0"/>
              <a:t>BRCA, breast cancer gene; ESR1, estrogen receptor gene; HER2, human epidermal growth factor receptor 2; TMB, tumor mutational burden.</a:t>
            </a:r>
          </a:p>
        </p:txBody>
      </p:sp>
      <p:sp>
        <p:nvSpPr>
          <p:cNvPr id="2" name="Title 1">
            <a:extLst>
              <a:ext uri="{FF2B5EF4-FFF2-40B4-BE49-F238E27FC236}">
                <a16:creationId xmlns:a16="http://schemas.microsoft.com/office/drawing/2014/main" id="{7FC1C53D-F2B3-6CD5-F580-BC6C3A47852F}"/>
              </a:ext>
            </a:extLst>
          </p:cNvPr>
          <p:cNvSpPr>
            <a:spLocks noGrp="1"/>
          </p:cNvSpPr>
          <p:nvPr>
            <p:ph type="title"/>
          </p:nvPr>
        </p:nvSpPr>
        <p:spPr>
          <a:xfrm>
            <a:off x="609600" y="199505"/>
            <a:ext cx="10744200" cy="1185577"/>
          </a:xfrm>
        </p:spPr>
        <p:txBody>
          <a:bodyPr>
            <a:normAutofit/>
          </a:bodyPr>
          <a:lstStyle/>
          <a:p>
            <a:r>
              <a:rPr lang="en-US" dirty="0"/>
              <a:t>Case: 49-year-old Female with Metastatic HR+, HER2 0 Breast Cancer </a:t>
            </a:r>
          </a:p>
        </p:txBody>
      </p:sp>
      <p:sp>
        <p:nvSpPr>
          <p:cNvPr id="14" name="Content Placeholder 2">
            <a:extLst>
              <a:ext uri="{FF2B5EF4-FFF2-40B4-BE49-F238E27FC236}">
                <a16:creationId xmlns:a16="http://schemas.microsoft.com/office/drawing/2014/main" id="{9DC4E6BB-409E-DE50-6EAC-EB246E49FBF8}"/>
              </a:ext>
            </a:extLst>
          </p:cNvPr>
          <p:cNvSpPr>
            <a:spLocks noGrp="1"/>
          </p:cNvSpPr>
          <p:nvPr>
            <p:ph idx="1"/>
          </p:nvPr>
        </p:nvSpPr>
        <p:spPr>
          <a:xfrm>
            <a:off x="1138518" y="2358845"/>
            <a:ext cx="10479741" cy="3369601"/>
          </a:xfrm>
        </p:spPr>
        <p:txBody>
          <a:bodyPr numCol="4" spcCol="457200">
            <a:normAutofit/>
          </a:bodyPr>
          <a:lstStyle/>
          <a:p>
            <a:pPr marL="0" indent="0">
              <a:buNone/>
            </a:pPr>
            <a:r>
              <a:rPr lang="en-US" sz="1800" b="1" dirty="0">
                <a:solidFill>
                  <a:schemeClr val="accent1"/>
                </a:solidFill>
              </a:rPr>
              <a:t>2019:</a:t>
            </a:r>
            <a:r>
              <a:rPr lang="en-US" sz="1800" dirty="0">
                <a:solidFill>
                  <a:schemeClr val="accent1"/>
                </a:solidFill>
              </a:rPr>
              <a:t> </a:t>
            </a:r>
            <a:r>
              <a:rPr lang="en-US" sz="1800" dirty="0"/>
              <a:t>De Novo Metastatic disease with bone metastases. TMB Low, No ESR1 or PIK3CA mutation. BRCA negative. </a:t>
            </a:r>
          </a:p>
          <a:p>
            <a:r>
              <a:rPr lang="en-US" sz="2000" i="1" dirty="0"/>
              <a:t>1</a:t>
            </a:r>
            <a:r>
              <a:rPr lang="en-US" sz="2000" i="1" baseline="30000" dirty="0"/>
              <a:t>st</a:t>
            </a:r>
            <a:r>
              <a:rPr lang="en-US" sz="2000" i="1" dirty="0"/>
              <a:t> Line: </a:t>
            </a:r>
            <a:r>
              <a:rPr lang="en-US" sz="2000" i="1" dirty="0" err="1"/>
              <a:t>palbociclib</a:t>
            </a:r>
            <a:r>
              <a:rPr lang="en-US" sz="2000" i="1" dirty="0"/>
              <a:t>, letrozole, </a:t>
            </a:r>
            <a:r>
              <a:rPr lang="en-US" sz="2000" i="1" dirty="0" err="1"/>
              <a:t>zolendronic</a:t>
            </a:r>
            <a:r>
              <a:rPr lang="en-US" sz="2000" i="1" dirty="0"/>
              <a:t> acid</a:t>
            </a:r>
            <a:br>
              <a:rPr lang="en-US" sz="2000" dirty="0"/>
            </a:br>
            <a:r>
              <a:rPr lang="en-US" sz="1800" b="1" dirty="0">
                <a:solidFill>
                  <a:schemeClr val="accent3"/>
                </a:solidFill>
              </a:rPr>
              <a:t>2021:</a:t>
            </a:r>
            <a:r>
              <a:rPr lang="en-US" sz="1800" dirty="0">
                <a:solidFill>
                  <a:schemeClr val="accent3"/>
                </a:solidFill>
              </a:rPr>
              <a:t> </a:t>
            </a:r>
            <a:r>
              <a:rPr lang="en-US" sz="1800" dirty="0"/>
              <a:t>Progression with 2 new liver metastases after 22 months</a:t>
            </a:r>
          </a:p>
          <a:p>
            <a:r>
              <a:rPr lang="en-US" sz="2000" i="1" dirty="0"/>
              <a:t>2</a:t>
            </a:r>
            <a:r>
              <a:rPr lang="en-US" sz="2000" i="1" baseline="30000" dirty="0"/>
              <a:t>nd</a:t>
            </a:r>
            <a:r>
              <a:rPr lang="en-US" sz="2000" i="1" dirty="0"/>
              <a:t> Line: </a:t>
            </a:r>
            <a:r>
              <a:rPr lang="en-US" sz="2000" i="1" dirty="0" err="1"/>
              <a:t>everolimus</a:t>
            </a:r>
            <a:r>
              <a:rPr lang="en-US" sz="2000" i="1" dirty="0"/>
              <a:t>/ exemestane</a:t>
            </a:r>
            <a:br>
              <a:rPr lang="en-US" sz="2000" dirty="0"/>
            </a:br>
            <a:endParaRPr lang="en-US" sz="2000" dirty="0"/>
          </a:p>
          <a:p>
            <a:pPr marL="0" indent="0">
              <a:buNone/>
            </a:pPr>
            <a:endParaRPr lang="en-US" sz="1800" b="1" dirty="0"/>
          </a:p>
          <a:p>
            <a:pPr marL="0" indent="0">
              <a:buNone/>
            </a:pPr>
            <a:endParaRPr lang="en-US" sz="1800" b="1" dirty="0">
              <a:solidFill>
                <a:schemeClr val="accent1"/>
              </a:solidFill>
            </a:endParaRPr>
          </a:p>
          <a:p>
            <a:pPr marL="0" indent="0">
              <a:buNone/>
            </a:pPr>
            <a:r>
              <a:rPr lang="en-US" sz="1800" b="1" dirty="0">
                <a:solidFill>
                  <a:schemeClr val="accent2"/>
                </a:solidFill>
              </a:rPr>
              <a:t>2021: </a:t>
            </a:r>
            <a:r>
              <a:rPr lang="en-US" sz="1800" dirty="0"/>
              <a:t>Progressive liver disease after 4 months</a:t>
            </a:r>
          </a:p>
          <a:p>
            <a:r>
              <a:rPr lang="en-US" sz="2000" i="1" dirty="0"/>
              <a:t>3</a:t>
            </a:r>
            <a:r>
              <a:rPr lang="en-US" sz="2000" i="1" baseline="30000" dirty="0"/>
              <a:t>rd</a:t>
            </a:r>
            <a:r>
              <a:rPr lang="en-US" sz="2000" i="1" dirty="0"/>
              <a:t> Line: capecitabine </a:t>
            </a:r>
            <a:br>
              <a:rPr lang="en-US" sz="2000" dirty="0"/>
            </a:br>
            <a:endParaRPr lang="en-US" sz="2000" dirty="0"/>
          </a:p>
          <a:p>
            <a:endParaRPr lang="en-US" sz="1800" b="1" dirty="0"/>
          </a:p>
          <a:p>
            <a:endParaRPr lang="en-US" sz="1800" b="1" dirty="0"/>
          </a:p>
          <a:p>
            <a:endParaRPr lang="en-US" sz="1800" b="1" dirty="0"/>
          </a:p>
          <a:p>
            <a:pPr marL="0" indent="0">
              <a:buNone/>
            </a:pPr>
            <a:r>
              <a:rPr lang="en-US" sz="1800" b="1" dirty="0">
                <a:solidFill>
                  <a:schemeClr val="accent5"/>
                </a:solidFill>
              </a:rPr>
              <a:t>2022:</a:t>
            </a:r>
            <a:r>
              <a:rPr lang="en-US" sz="1800" dirty="0">
                <a:solidFill>
                  <a:schemeClr val="accent5"/>
                </a:solidFill>
              </a:rPr>
              <a:t> </a:t>
            </a:r>
            <a:r>
              <a:rPr lang="en-US" sz="1800" dirty="0"/>
              <a:t>Progressive disease in the liver and bone after 6 months. Biopsy HER2 0. </a:t>
            </a:r>
          </a:p>
          <a:p>
            <a:r>
              <a:rPr lang="en-US" sz="2000" i="1" dirty="0"/>
              <a:t>4</a:t>
            </a:r>
            <a:r>
              <a:rPr lang="en-US" sz="2000" i="1" baseline="30000" dirty="0"/>
              <a:t>th</a:t>
            </a:r>
            <a:r>
              <a:rPr lang="en-US" sz="2000" i="1" dirty="0"/>
              <a:t> Line: paclitaxel</a:t>
            </a:r>
          </a:p>
          <a:p>
            <a:endParaRPr lang="en-US" sz="1800" dirty="0"/>
          </a:p>
        </p:txBody>
      </p:sp>
      <p:sp>
        <p:nvSpPr>
          <p:cNvPr id="15" name="Left-Right Arrow 14">
            <a:extLst>
              <a:ext uri="{FF2B5EF4-FFF2-40B4-BE49-F238E27FC236}">
                <a16:creationId xmlns:a16="http://schemas.microsoft.com/office/drawing/2014/main" id="{C3A1C068-9825-8171-86D9-D0856842FBC3}"/>
              </a:ext>
            </a:extLst>
          </p:cNvPr>
          <p:cNvSpPr/>
          <p:nvPr/>
        </p:nvSpPr>
        <p:spPr>
          <a:xfrm>
            <a:off x="609600" y="1815353"/>
            <a:ext cx="11237259" cy="336176"/>
          </a:xfrm>
          <a:prstGeom prst="leftRightArrow">
            <a:avLst/>
          </a:prstGeom>
          <a:solidFill>
            <a:schemeClr val="tx1">
              <a:lumMod val="20000"/>
              <a:lumOff val="80000"/>
            </a:schemeClr>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6" name="Oval 15">
            <a:extLst>
              <a:ext uri="{FF2B5EF4-FFF2-40B4-BE49-F238E27FC236}">
                <a16:creationId xmlns:a16="http://schemas.microsoft.com/office/drawing/2014/main" id="{571F1E36-9F36-131D-163B-6AF55422D777}"/>
              </a:ext>
            </a:extLst>
          </p:cNvPr>
          <p:cNvSpPr/>
          <p:nvPr/>
        </p:nvSpPr>
        <p:spPr>
          <a:xfrm>
            <a:off x="1138519" y="1807690"/>
            <a:ext cx="336176" cy="33617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C145B116-5159-E573-94B4-C92F1D454F18}"/>
              </a:ext>
            </a:extLst>
          </p:cNvPr>
          <p:cNvSpPr/>
          <p:nvPr/>
        </p:nvSpPr>
        <p:spPr>
          <a:xfrm>
            <a:off x="4074460" y="1827860"/>
            <a:ext cx="336176" cy="336176"/>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6FFF6420-3F86-B846-E163-C16C88F2702E}"/>
              </a:ext>
            </a:extLst>
          </p:cNvPr>
          <p:cNvSpPr/>
          <p:nvPr/>
        </p:nvSpPr>
        <p:spPr>
          <a:xfrm>
            <a:off x="6492689" y="1807690"/>
            <a:ext cx="336176" cy="336176"/>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1E424AFD-838E-ACF2-F46F-5391BE6AED14}"/>
              </a:ext>
            </a:extLst>
          </p:cNvPr>
          <p:cNvSpPr/>
          <p:nvPr/>
        </p:nvSpPr>
        <p:spPr>
          <a:xfrm>
            <a:off x="9260542" y="1815353"/>
            <a:ext cx="336176" cy="336176"/>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13173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2522AD54-A25A-A8C2-6CDD-C18BB4561940}"/>
              </a:ext>
            </a:extLst>
          </p:cNvPr>
          <p:cNvSpPr/>
          <p:nvPr/>
        </p:nvSpPr>
        <p:spPr>
          <a:xfrm>
            <a:off x="433535" y="4097591"/>
            <a:ext cx="4937118" cy="678999"/>
          </a:xfrm>
          <a:prstGeom prst="roundRect">
            <a:avLst/>
          </a:prstGeom>
          <a:solidFill>
            <a:schemeClr val="accent6">
              <a:lumMod val="20000"/>
              <a:lumOff val="80000"/>
            </a:schemeClr>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9CDD7ED1-0545-AA88-E041-823E32F98BE3}"/>
              </a:ext>
            </a:extLst>
          </p:cNvPr>
          <p:cNvSpPr>
            <a:spLocks noGrp="1"/>
          </p:cNvSpPr>
          <p:nvPr>
            <p:ph type="title"/>
          </p:nvPr>
        </p:nvSpPr>
        <p:spPr>
          <a:xfrm>
            <a:off x="609600" y="384700"/>
            <a:ext cx="10976658" cy="2624718"/>
          </a:xfrm>
        </p:spPr>
        <p:txBody>
          <a:bodyPr>
            <a:normAutofit/>
          </a:bodyPr>
          <a:lstStyle/>
          <a:p>
            <a:r>
              <a:rPr lang="en-US" sz="3600" dirty="0"/>
              <a:t>Now she has progressive disease after 5 months of paclitaxel. </a:t>
            </a:r>
            <a:br>
              <a:rPr lang="en-US" sz="3600" dirty="0"/>
            </a:br>
            <a:br>
              <a:rPr lang="en-US" sz="3600" dirty="0"/>
            </a:br>
            <a:r>
              <a:rPr lang="en-US" sz="3600" dirty="0"/>
              <a:t>What next line of therapy would you choose?</a:t>
            </a:r>
          </a:p>
        </p:txBody>
      </p:sp>
      <p:sp>
        <p:nvSpPr>
          <p:cNvPr id="3" name="Content Placeholder 2">
            <a:extLst>
              <a:ext uri="{FF2B5EF4-FFF2-40B4-BE49-F238E27FC236}">
                <a16:creationId xmlns:a16="http://schemas.microsoft.com/office/drawing/2014/main" id="{7F3C78A2-C336-446C-4019-4502E89200F0}"/>
              </a:ext>
            </a:extLst>
          </p:cNvPr>
          <p:cNvSpPr>
            <a:spLocks noGrp="1"/>
          </p:cNvSpPr>
          <p:nvPr>
            <p:ph idx="1"/>
          </p:nvPr>
        </p:nvSpPr>
        <p:spPr>
          <a:xfrm>
            <a:off x="609600" y="3264061"/>
            <a:ext cx="10744200" cy="3202540"/>
          </a:xfrm>
        </p:spPr>
        <p:txBody>
          <a:bodyPr>
            <a:normAutofit/>
          </a:bodyPr>
          <a:lstStyle/>
          <a:p>
            <a:pPr marL="514350" indent="-514350">
              <a:lnSpc>
                <a:spcPct val="150000"/>
              </a:lnSpc>
              <a:buFont typeface="+mj-lt"/>
              <a:buAutoNum type="arabicParenR"/>
            </a:pPr>
            <a:r>
              <a:rPr lang="en-US" sz="2800" dirty="0"/>
              <a:t>Trastuzumab </a:t>
            </a:r>
            <a:r>
              <a:rPr lang="en-US" sz="2800" dirty="0" err="1"/>
              <a:t>deruxtecan</a:t>
            </a:r>
            <a:endParaRPr lang="en-US" sz="2800" dirty="0"/>
          </a:p>
          <a:p>
            <a:pPr marL="514350" indent="-514350">
              <a:lnSpc>
                <a:spcPct val="150000"/>
              </a:lnSpc>
              <a:buFont typeface="+mj-lt"/>
              <a:buAutoNum type="arabicParenR"/>
            </a:pPr>
            <a:r>
              <a:rPr lang="en-US" sz="2800" b="1" dirty="0"/>
              <a:t>Sacituzumab </a:t>
            </a:r>
            <a:r>
              <a:rPr lang="en-US" sz="2800" b="1" dirty="0" err="1"/>
              <a:t>govitecan</a:t>
            </a:r>
            <a:endParaRPr lang="en-US" sz="2800" b="1" dirty="0"/>
          </a:p>
          <a:p>
            <a:pPr marL="514350" indent="-514350">
              <a:lnSpc>
                <a:spcPct val="150000"/>
              </a:lnSpc>
              <a:buFont typeface="+mj-lt"/>
              <a:buAutoNum type="arabicParenR"/>
            </a:pPr>
            <a:r>
              <a:rPr lang="en-US" sz="2800" dirty="0"/>
              <a:t>Liposomal doxorubicin </a:t>
            </a:r>
          </a:p>
          <a:p>
            <a:pPr marL="514350" indent="-514350">
              <a:lnSpc>
                <a:spcPct val="150000"/>
              </a:lnSpc>
              <a:buFont typeface="+mj-lt"/>
              <a:buAutoNum type="arabicParenR"/>
            </a:pPr>
            <a:r>
              <a:rPr lang="en-US" sz="2800" dirty="0" err="1"/>
              <a:t>Eribulin</a:t>
            </a:r>
            <a:r>
              <a:rPr lang="en-US" sz="2800" dirty="0"/>
              <a:t> </a:t>
            </a:r>
          </a:p>
        </p:txBody>
      </p:sp>
    </p:spTree>
    <p:extLst>
      <p:ext uri="{BB962C8B-B14F-4D97-AF65-F5344CB8AC3E}">
        <p14:creationId xmlns:p14="http://schemas.microsoft.com/office/powerpoint/2010/main" val="4243297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2">
            <a:extLst>
              <a:ext uri="{FF2B5EF4-FFF2-40B4-BE49-F238E27FC236}">
                <a16:creationId xmlns:a16="http://schemas.microsoft.com/office/drawing/2014/main" id="{F72859F5-07B5-7463-61EB-ECD7308F4391}"/>
              </a:ext>
            </a:extLst>
          </p:cNvPr>
          <p:cNvSpPr>
            <a:spLocks noGrp="1"/>
          </p:cNvSpPr>
          <p:nvPr>
            <p:ph type="ftr" sz="quarter" idx="3"/>
          </p:nvPr>
        </p:nvSpPr>
        <p:spPr>
          <a:xfrm>
            <a:off x="609600" y="6356350"/>
            <a:ext cx="10744199" cy="442131"/>
          </a:xfrm>
        </p:spPr>
        <p:txBody>
          <a:bodyPr/>
          <a:lstStyle/>
          <a:p>
            <a:pPr lvl="0"/>
            <a:r>
              <a:rPr lang="en-US" altLang="en-US" noProof="0" dirty="0"/>
              <a:t>ADC, antibody-drug conjugate; </a:t>
            </a:r>
            <a:r>
              <a:rPr lang="en-US" altLang="en-US" noProof="0" dirty="0" err="1"/>
              <a:t>mAB</a:t>
            </a:r>
            <a:r>
              <a:rPr lang="en-US" altLang="en-US" noProof="0" dirty="0"/>
              <a:t>, monoclonal antibody.</a:t>
            </a:r>
          </a:p>
          <a:p>
            <a:pPr lvl="0"/>
            <a:r>
              <a:rPr lang="en-US" altLang="en-US" dirty="0" err="1"/>
              <a:t>Ambrogi</a:t>
            </a:r>
            <a:r>
              <a:rPr lang="en-US" altLang="en-US" dirty="0"/>
              <a:t>, et al. </a:t>
            </a:r>
            <a:r>
              <a:rPr lang="en-US" altLang="en-US" i="1" dirty="0" err="1"/>
              <a:t>PLoS</a:t>
            </a:r>
            <a:r>
              <a:rPr lang="en-US" altLang="en-US" i="1" dirty="0"/>
              <a:t> One</a:t>
            </a:r>
            <a:r>
              <a:rPr lang="en-US" altLang="en-US" dirty="0"/>
              <a:t>. 2014;9(5):e96993; </a:t>
            </a:r>
            <a:r>
              <a:rPr lang="en-US" altLang="en-US" noProof="0" dirty="0" err="1"/>
              <a:t>Bardia</a:t>
            </a:r>
            <a:r>
              <a:rPr lang="en-US" altLang="en-US" noProof="0" dirty="0"/>
              <a:t>, et al. </a:t>
            </a:r>
            <a:r>
              <a:rPr lang="en-US" altLang="en-US" i="1" noProof="0" dirty="0"/>
              <a:t>J Clin Oncol</a:t>
            </a:r>
            <a:r>
              <a:rPr lang="en-US" altLang="en-US" noProof="0" dirty="0"/>
              <a:t>. 2017;35(19):2141-8; Goldenberg. </a:t>
            </a:r>
            <a:r>
              <a:rPr lang="en-US" altLang="en-US" dirty="0" err="1"/>
              <a:t>MAbs</a:t>
            </a:r>
            <a:r>
              <a:rPr lang="en-US" altLang="en-US" noProof="0" dirty="0"/>
              <a:t>. 2019;11(6):987-995; Goldenberg, et al. </a:t>
            </a:r>
            <a:r>
              <a:rPr lang="en-US" altLang="en-US" i="1" noProof="0" dirty="0" err="1"/>
              <a:t>Oncotarget</a:t>
            </a:r>
            <a:r>
              <a:rPr lang="en-US" altLang="en-US" noProof="0" dirty="0"/>
              <a:t>. 2015;6:22496</a:t>
            </a:r>
            <a:r>
              <a:rPr lang="en-US" altLang="en-US" dirty="0"/>
              <a:t>; </a:t>
            </a:r>
            <a:r>
              <a:rPr lang="en-US" altLang="en-US" noProof="0" dirty="0"/>
              <a:t>Khoury, et al. </a:t>
            </a:r>
            <a:r>
              <a:rPr lang="en-US" altLang="en-US" dirty="0"/>
              <a:t>ASCO</a:t>
            </a:r>
            <a:r>
              <a:rPr lang="en-US" altLang="en-US" noProof="0" dirty="0"/>
              <a:t> 2019.</a:t>
            </a:r>
            <a:r>
              <a:rPr lang="en-US" altLang="en-US" dirty="0"/>
              <a:t> </a:t>
            </a:r>
            <a:r>
              <a:rPr lang="en-US" altLang="en-US" noProof="0" dirty="0"/>
              <a:t>Abstract e14651</a:t>
            </a:r>
            <a:r>
              <a:rPr lang="en-US" altLang="en-US" dirty="0"/>
              <a:t>; </a:t>
            </a:r>
            <a:r>
              <a:rPr lang="en-US" altLang="en-US" noProof="0" dirty="0"/>
              <a:t>Sharkey, et al. </a:t>
            </a:r>
            <a:r>
              <a:rPr lang="en-US" altLang="en-US" i="1" noProof="0" dirty="0"/>
              <a:t>Clin Cancer Res</a:t>
            </a:r>
            <a:r>
              <a:rPr lang="en-US" altLang="en-US" noProof="0" dirty="0"/>
              <a:t>. 2015;21(22):5131-8; </a:t>
            </a:r>
            <a:r>
              <a:rPr lang="en-US" altLang="en-US" dirty="0"/>
              <a:t>Tagawa, et al. ASCO 2019. Abstract TPS3153; </a:t>
            </a:r>
            <a:r>
              <a:rPr lang="en-US" altLang="en-US" dirty="0" err="1"/>
              <a:t>Vidula</a:t>
            </a:r>
            <a:r>
              <a:rPr lang="en-US" altLang="en-US" dirty="0"/>
              <a:t>, et al. ASCO 2017. Abstract 1075. </a:t>
            </a:r>
            <a:endParaRPr lang="en-US" altLang="en-US" noProof="0" dirty="0"/>
          </a:p>
        </p:txBody>
      </p:sp>
      <p:sp>
        <p:nvSpPr>
          <p:cNvPr id="211" name="Rectangle 2">
            <a:extLst>
              <a:ext uri="{FF2B5EF4-FFF2-40B4-BE49-F238E27FC236}">
                <a16:creationId xmlns:a16="http://schemas.microsoft.com/office/drawing/2014/main" id="{E81809F3-D6F8-4011-A670-BD55F592A3DB}"/>
              </a:ext>
            </a:extLst>
          </p:cNvPr>
          <p:cNvSpPr>
            <a:spLocks noGrp="1"/>
          </p:cNvSpPr>
          <p:nvPr>
            <p:ph type="title"/>
          </p:nvPr>
        </p:nvSpPr>
        <p:spPr>
          <a:xfrm>
            <a:off x="609600" y="199505"/>
            <a:ext cx="10744200" cy="1185577"/>
          </a:xfrm>
        </p:spPr>
        <p:txBody>
          <a:bodyPr/>
          <a:lstStyle/>
          <a:p>
            <a:r>
              <a:rPr lang="en-US" altLang="en-US" dirty="0"/>
              <a:t>Sacituzumab Govitecan: TROP2–Targeted ADC</a:t>
            </a:r>
          </a:p>
        </p:txBody>
      </p:sp>
      <p:sp>
        <p:nvSpPr>
          <p:cNvPr id="270" name="Content Placeholder 3">
            <a:extLst>
              <a:ext uri="{FF2B5EF4-FFF2-40B4-BE49-F238E27FC236}">
                <a16:creationId xmlns:a16="http://schemas.microsoft.com/office/drawing/2014/main" id="{BAC95E2F-1E9D-81BC-BA23-340F1B37B5BF}"/>
              </a:ext>
            </a:extLst>
          </p:cNvPr>
          <p:cNvSpPr>
            <a:spLocks noGrp="1"/>
          </p:cNvSpPr>
          <p:nvPr>
            <p:ph idx="1"/>
          </p:nvPr>
        </p:nvSpPr>
        <p:spPr>
          <a:xfrm>
            <a:off x="609600" y="1477906"/>
            <a:ext cx="6209911" cy="4722477"/>
          </a:xfrm>
        </p:spPr>
        <p:txBody>
          <a:bodyPr>
            <a:normAutofit/>
          </a:bodyPr>
          <a:lstStyle/>
          <a:p>
            <a:r>
              <a:rPr lang="en-US" dirty="0"/>
              <a:t>TROP2 is expressed in all breast cancer subtypes and is associated with poor prognosis</a:t>
            </a:r>
          </a:p>
          <a:p>
            <a:endParaRPr lang="en-US" dirty="0"/>
          </a:p>
        </p:txBody>
      </p:sp>
      <p:sp>
        <p:nvSpPr>
          <p:cNvPr id="271" name="Rectangle 270">
            <a:extLst>
              <a:ext uri="{FF2B5EF4-FFF2-40B4-BE49-F238E27FC236}">
                <a16:creationId xmlns:a16="http://schemas.microsoft.com/office/drawing/2014/main" id="{731919DB-EFD7-11FC-7A00-CB1A3C1284B9}"/>
              </a:ext>
            </a:extLst>
          </p:cNvPr>
          <p:cNvSpPr/>
          <p:nvPr/>
        </p:nvSpPr>
        <p:spPr>
          <a:xfrm>
            <a:off x="831529" y="2761854"/>
            <a:ext cx="3967434" cy="1169551"/>
          </a:xfrm>
          <a:prstGeom prst="rect">
            <a:avLst/>
          </a:prstGeom>
          <a:noFill/>
        </p:spPr>
        <p:txBody>
          <a:bodyPr wrap="square">
            <a:spAutoFit/>
          </a:bodyPr>
          <a:lstStyle/>
          <a:p>
            <a:pPr marL="0" marR="0" lvl="0" indent="0" algn="l" defTabSz="609402"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chemeClr val="accent6"/>
                </a:solidFill>
                <a:effectLst/>
                <a:uLnTx/>
                <a:uFillTx/>
                <a:latin typeface="+mj-lt"/>
                <a:ea typeface="+mn-ea"/>
                <a:cs typeface="Calibri" panose="020F0502020204030204" pitchFamily="34" charset="0"/>
              </a:rPr>
              <a:t>SN-38 Payload</a:t>
            </a:r>
          </a:p>
          <a:p>
            <a:pPr marL="285750" marR="0" lvl="0" indent="-285750" algn="l" defTabSz="609402"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1400" b="0" i="0" u="none" strike="noStrike" kern="1200" cap="none" spc="0" normalizeH="0" baseline="0" noProof="0" dirty="0">
                <a:ln>
                  <a:noFill/>
                </a:ln>
                <a:effectLst/>
                <a:uLnTx/>
                <a:uFillTx/>
                <a:latin typeface="+mj-lt"/>
                <a:ea typeface="+mn-ea"/>
                <a:cs typeface="Calibri" panose="020F0502020204030204" pitchFamily="34" charset="0"/>
              </a:rPr>
              <a:t>Delivers up to 136-fold more SN-38 to tumors than parent compound irinotecan</a:t>
            </a:r>
          </a:p>
          <a:p>
            <a:pPr marL="285750" marR="0" lvl="0" indent="-285750" algn="l" defTabSz="609402"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1400" b="0" i="0" u="none" strike="noStrike" kern="1200" cap="none" spc="0" normalizeH="0" baseline="0" noProof="0" dirty="0">
                <a:ln>
                  <a:noFill/>
                </a:ln>
                <a:effectLst/>
                <a:uLnTx/>
                <a:uFillTx/>
                <a:latin typeface="+mj-lt"/>
                <a:ea typeface="+mn-ea"/>
                <a:cs typeface="Calibri" panose="020F0502020204030204" pitchFamily="34" charset="0"/>
              </a:rPr>
              <a:t>Unique chemistry improves solubility; selectively delivers SN-38 to tumor</a:t>
            </a:r>
          </a:p>
        </p:txBody>
      </p:sp>
      <p:grpSp>
        <p:nvGrpSpPr>
          <p:cNvPr id="272" name="Group 271">
            <a:extLst>
              <a:ext uri="{FF2B5EF4-FFF2-40B4-BE49-F238E27FC236}">
                <a16:creationId xmlns:a16="http://schemas.microsoft.com/office/drawing/2014/main" id="{3C70A121-C5BC-5BB4-7623-C4B4065A25E1}"/>
              </a:ext>
            </a:extLst>
          </p:cNvPr>
          <p:cNvGrpSpPr/>
          <p:nvPr/>
        </p:nvGrpSpPr>
        <p:grpSpPr>
          <a:xfrm>
            <a:off x="2717798" y="3207696"/>
            <a:ext cx="3463186" cy="2208436"/>
            <a:chOff x="708209" y="1768938"/>
            <a:chExt cx="3463186" cy="2208436"/>
          </a:xfrm>
        </p:grpSpPr>
        <p:grpSp>
          <p:nvGrpSpPr>
            <p:cNvPr id="273" name="Group 272">
              <a:extLst>
                <a:ext uri="{FF2B5EF4-FFF2-40B4-BE49-F238E27FC236}">
                  <a16:creationId xmlns:a16="http://schemas.microsoft.com/office/drawing/2014/main" id="{E3255C9E-7FF7-7DFC-EEC4-C3968CF7E4AA}"/>
                </a:ext>
              </a:extLst>
            </p:cNvPr>
            <p:cNvGrpSpPr/>
            <p:nvPr/>
          </p:nvGrpSpPr>
          <p:grpSpPr>
            <a:xfrm>
              <a:off x="708209" y="1768938"/>
              <a:ext cx="3463186" cy="2208436"/>
              <a:chOff x="708209" y="1826688"/>
              <a:chExt cx="3463186" cy="2208436"/>
            </a:xfrm>
          </p:grpSpPr>
          <p:sp>
            <p:nvSpPr>
              <p:cNvPr id="275" name="Hexagon 274">
                <a:extLst>
                  <a:ext uri="{FF2B5EF4-FFF2-40B4-BE49-F238E27FC236}">
                    <a16:creationId xmlns:a16="http://schemas.microsoft.com/office/drawing/2014/main" id="{D96633FE-B0C9-CCD4-FB43-716944492ECB}"/>
                  </a:ext>
                </a:extLst>
              </p:cNvPr>
              <p:cNvSpPr/>
              <p:nvPr/>
            </p:nvSpPr>
            <p:spPr bwMode="auto">
              <a:xfrm rot="5400000">
                <a:off x="1224688" y="3566041"/>
                <a:ext cx="261122" cy="228600"/>
              </a:xfrm>
              <a:prstGeom prst="hexagon">
                <a:avLst/>
              </a:prstGeom>
              <a:noFill/>
              <a:ln w="19050">
                <a:solidFill>
                  <a:schemeClr val="accent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276" name="Freeform 73734">
                <a:extLst>
                  <a:ext uri="{FF2B5EF4-FFF2-40B4-BE49-F238E27FC236}">
                    <a16:creationId xmlns:a16="http://schemas.microsoft.com/office/drawing/2014/main" id="{20944AA6-1558-46DE-C250-9F6A5414196A}"/>
                  </a:ext>
                </a:extLst>
              </p:cNvPr>
              <p:cNvSpPr/>
              <p:nvPr/>
            </p:nvSpPr>
            <p:spPr bwMode="auto">
              <a:xfrm>
                <a:off x="3243675" y="1826688"/>
                <a:ext cx="111125" cy="190500"/>
              </a:xfrm>
              <a:custGeom>
                <a:avLst/>
                <a:gdLst>
                  <a:gd name="connsiteX0" fmla="*/ 0 w 111125"/>
                  <a:gd name="connsiteY0" fmla="*/ 190500 h 190500"/>
                  <a:gd name="connsiteX1" fmla="*/ 0 w 111125"/>
                  <a:gd name="connsiteY1" fmla="*/ 60325 h 190500"/>
                  <a:gd name="connsiteX2" fmla="*/ 111125 w 111125"/>
                  <a:gd name="connsiteY2" fmla="*/ 0 h 190500"/>
                </a:gdLst>
                <a:ahLst/>
                <a:cxnLst>
                  <a:cxn ang="0">
                    <a:pos x="connsiteX0" y="connsiteY0"/>
                  </a:cxn>
                  <a:cxn ang="0">
                    <a:pos x="connsiteX1" y="connsiteY1"/>
                  </a:cxn>
                  <a:cxn ang="0">
                    <a:pos x="connsiteX2" y="connsiteY2"/>
                  </a:cxn>
                </a:cxnLst>
                <a:rect l="l" t="t" r="r" b="b"/>
                <a:pathLst>
                  <a:path w="111125" h="190500">
                    <a:moveTo>
                      <a:pt x="0" y="190500"/>
                    </a:moveTo>
                    <a:lnTo>
                      <a:pt x="0" y="60325"/>
                    </a:lnTo>
                    <a:lnTo>
                      <a:pt x="111125" y="0"/>
                    </a:lnTo>
                  </a:path>
                </a:pathLst>
              </a:custGeom>
              <a:noFill/>
              <a:ln w="19050">
                <a:solidFill>
                  <a:schemeClr val="accent4"/>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277" name="Rectangle 276">
                <a:extLst>
                  <a:ext uri="{FF2B5EF4-FFF2-40B4-BE49-F238E27FC236}">
                    <a16:creationId xmlns:a16="http://schemas.microsoft.com/office/drawing/2014/main" id="{627ED13B-2DA5-BEE2-679A-98D3271B7075}"/>
                  </a:ext>
                </a:extLst>
              </p:cNvPr>
              <p:cNvSpPr/>
              <p:nvPr/>
            </p:nvSpPr>
            <p:spPr>
              <a:xfrm>
                <a:off x="1808915" y="3881236"/>
                <a:ext cx="86562" cy="153888"/>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15873"/>
                    </a:solidFill>
                    <a:effectLst/>
                    <a:uLnTx/>
                    <a:uFillTx/>
                    <a:latin typeface="Calibri" panose="020F0502020204030204" pitchFamily="34" charset="0"/>
                    <a:ea typeface="+mn-ea"/>
                    <a:cs typeface="Calibri" panose="020F0502020204030204" pitchFamily="34" charset="0"/>
                  </a:rPr>
                  <a:t>O</a:t>
                </a:r>
              </a:p>
            </p:txBody>
          </p:sp>
          <p:sp>
            <p:nvSpPr>
              <p:cNvPr id="278" name="Rectangle 277">
                <a:extLst>
                  <a:ext uri="{FF2B5EF4-FFF2-40B4-BE49-F238E27FC236}">
                    <a16:creationId xmlns:a16="http://schemas.microsoft.com/office/drawing/2014/main" id="{921784E9-7290-C0D5-41CF-2125F43206DA}"/>
                  </a:ext>
                </a:extLst>
              </p:cNvPr>
              <p:cNvSpPr/>
              <p:nvPr/>
            </p:nvSpPr>
            <p:spPr>
              <a:xfrm>
                <a:off x="1557330" y="3460180"/>
                <a:ext cx="86562" cy="153888"/>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15873"/>
                    </a:solidFill>
                    <a:effectLst/>
                    <a:uLnTx/>
                    <a:uFillTx/>
                    <a:latin typeface="Calibri" panose="020F0502020204030204" pitchFamily="34" charset="0"/>
                    <a:ea typeface="+mn-ea"/>
                    <a:cs typeface="Calibri" panose="020F0502020204030204" pitchFamily="34" charset="0"/>
                  </a:rPr>
                  <a:t>O</a:t>
                </a:r>
              </a:p>
            </p:txBody>
          </p:sp>
          <p:sp>
            <p:nvSpPr>
              <p:cNvPr id="279" name="Rectangle 278">
                <a:extLst>
                  <a:ext uri="{FF2B5EF4-FFF2-40B4-BE49-F238E27FC236}">
                    <a16:creationId xmlns:a16="http://schemas.microsoft.com/office/drawing/2014/main" id="{10FB33C4-4286-D725-D436-22DE628205D3}"/>
                  </a:ext>
                </a:extLst>
              </p:cNvPr>
              <p:cNvSpPr/>
              <p:nvPr/>
            </p:nvSpPr>
            <p:spPr>
              <a:xfrm>
                <a:off x="1091365" y="3319261"/>
                <a:ext cx="86562" cy="153888"/>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15873"/>
                    </a:solidFill>
                    <a:effectLst/>
                    <a:uLnTx/>
                    <a:uFillTx/>
                    <a:latin typeface="Calibri" panose="020F0502020204030204" pitchFamily="34" charset="0"/>
                    <a:ea typeface="+mn-ea"/>
                    <a:cs typeface="Calibri" panose="020F0502020204030204" pitchFamily="34" charset="0"/>
                  </a:rPr>
                  <a:t>O</a:t>
                </a:r>
              </a:p>
            </p:txBody>
          </p:sp>
          <p:sp>
            <p:nvSpPr>
              <p:cNvPr id="280" name="Rectangle 279">
                <a:extLst>
                  <a:ext uri="{FF2B5EF4-FFF2-40B4-BE49-F238E27FC236}">
                    <a16:creationId xmlns:a16="http://schemas.microsoft.com/office/drawing/2014/main" id="{BD4A7699-5D55-0FB2-E1F0-E5E7B3BCC55C}"/>
                  </a:ext>
                </a:extLst>
              </p:cNvPr>
              <p:cNvSpPr/>
              <p:nvPr/>
            </p:nvSpPr>
            <p:spPr>
              <a:xfrm>
                <a:off x="932707" y="2718784"/>
                <a:ext cx="86562" cy="153888"/>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15873"/>
                    </a:solidFill>
                    <a:effectLst/>
                    <a:uLnTx/>
                    <a:uFillTx/>
                    <a:latin typeface="Calibri" panose="020F0502020204030204" pitchFamily="34" charset="0"/>
                    <a:ea typeface="+mn-ea"/>
                    <a:cs typeface="Calibri" panose="020F0502020204030204" pitchFamily="34" charset="0"/>
                  </a:rPr>
                  <a:t>O</a:t>
                </a:r>
              </a:p>
            </p:txBody>
          </p:sp>
          <p:sp>
            <p:nvSpPr>
              <p:cNvPr id="281" name="Rectangle 280">
                <a:extLst>
                  <a:ext uri="{FF2B5EF4-FFF2-40B4-BE49-F238E27FC236}">
                    <a16:creationId xmlns:a16="http://schemas.microsoft.com/office/drawing/2014/main" id="{B02DCCDF-2BC5-182C-8B0B-384DCF2778B9}"/>
                  </a:ext>
                </a:extLst>
              </p:cNvPr>
              <p:cNvSpPr/>
              <p:nvPr/>
            </p:nvSpPr>
            <p:spPr>
              <a:xfrm>
                <a:off x="1326923" y="2815523"/>
                <a:ext cx="86562" cy="153888"/>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15873"/>
                    </a:solidFill>
                    <a:effectLst/>
                    <a:uLnTx/>
                    <a:uFillTx/>
                    <a:latin typeface="Calibri" panose="020F0502020204030204" pitchFamily="34" charset="0"/>
                    <a:ea typeface="+mn-ea"/>
                    <a:cs typeface="Calibri" panose="020F0502020204030204" pitchFamily="34" charset="0"/>
                  </a:rPr>
                  <a:t>O</a:t>
                </a:r>
              </a:p>
            </p:txBody>
          </p:sp>
          <p:sp>
            <p:nvSpPr>
              <p:cNvPr id="282" name="Rectangle 281">
                <a:extLst>
                  <a:ext uri="{FF2B5EF4-FFF2-40B4-BE49-F238E27FC236}">
                    <a16:creationId xmlns:a16="http://schemas.microsoft.com/office/drawing/2014/main" id="{1FA25DD9-54BA-F162-124C-CACA2BFE3110}"/>
                  </a:ext>
                </a:extLst>
              </p:cNvPr>
              <p:cNvSpPr/>
              <p:nvPr/>
            </p:nvSpPr>
            <p:spPr>
              <a:xfrm>
                <a:off x="1836535" y="2953327"/>
                <a:ext cx="86562" cy="153888"/>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15873"/>
                    </a:solidFill>
                    <a:effectLst/>
                    <a:uLnTx/>
                    <a:uFillTx/>
                    <a:latin typeface="Calibri" panose="020F0502020204030204" pitchFamily="34" charset="0"/>
                    <a:ea typeface="+mn-ea"/>
                    <a:cs typeface="Calibri" panose="020F0502020204030204" pitchFamily="34" charset="0"/>
                  </a:rPr>
                  <a:t>O</a:t>
                </a:r>
              </a:p>
            </p:txBody>
          </p:sp>
          <p:sp>
            <p:nvSpPr>
              <p:cNvPr id="283" name="Rectangle 282">
                <a:extLst>
                  <a:ext uri="{FF2B5EF4-FFF2-40B4-BE49-F238E27FC236}">
                    <a16:creationId xmlns:a16="http://schemas.microsoft.com/office/drawing/2014/main" id="{07E68976-FD00-205A-7A0C-9C42F3CFB560}"/>
                  </a:ext>
                </a:extLst>
              </p:cNvPr>
              <p:cNvSpPr/>
              <p:nvPr/>
            </p:nvSpPr>
            <p:spPr>
              <a:xfrm>
                <a:off x="2057040" y="2815523"/>
                <a:ext cx="86562" cy="153888"/>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15873"/>
                    </a:solidFill>
                    <a:effectLst/>
                    <a:uLnTx/>
                    <a:uFillTx/>
                    <a:latin typeface="Calibri" panose="020F0502020204030204" pitchFamily="34" charset="0"/>
                    <a:ea typeface="+mn-ea"/>
                    <a:cs typeface="Calibri" panose="020F0502020204030204" pitchFamily="34" charset="0"/>
                  </a:rPr>
                  <a:t>O</a:t>
                </a:r>
              </a:p>
            </p:txBody>
          </p:sp>
          <p:sp>
            <p:nvSpPr>
              <p:cNvPr id="284" name="Rectangle 283">
                <a:extLst>
                  <a:ext uri="{FF2B5EF4-FFF2-40B4-BE49-F238E27FC236}">
                    <a16:creationId xmlns:a16="http://schemas.microsoft.com/office/drawing/2014/main" id="{2AE9FEC3-6C91-D8EC-5AC1-F4EE0745FC59}"/>
                  </a:ext>
                </a:extLst>
              </p:cNvPr>
              <p:cNvSpPr/>
              <p:nvPr/>
            </p:nvSpPr>
            <p:spPr>
              <a:xfrm>
                <a:off x="2300150" y="2963960"/>
                <a:ext cx="86562" cy="153888"/>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15873"/>
                    </a:solidFill>
                    <a:effectLst/>
                    <a:uLnTx/>
                    <a:uFillTx/>
                    <a:latin typeface="Calibri" panose="020F0502020204030204" pitchFamily="34" charset="0"/>
                    <a:ea typeface="+mn-ea"/>
                    <a:cs typeface="Calibri" panose="020F0502020204030204" pitchFamily="34" charset="0"/>
                  </a:rPr>
                  <a:t>O</a:t>
                </a:r>
              </a:p>
            </p:txBody>
          </p:sp>
          <p:sp>
            <p:nvSpPr>
              <p:cNvPr id="313" name="Rectangle 312">
                <a:extLst>
                  <a:ext uri="{FF2B5EF4-FFF2-40B4-BE49-F238E27FC236}">
                    <a16:creationId xmlns:a16="http://schemas.microsoft.com/office/drawing/2014/main" id="{B627F36E-A930-0E62-FFB1-C14DDA51AB1D}"/>
                  </a:ext>
                </a:extLst>
              </p:cNvPr>
              <p:cNvSpPr/>
              <p:nvPr/>
            </p:nvSpPr>
            <p:spPr>
              <a:xfrm>
                <a:off x="3371180" y="2529040"/>
                <a:ext cx="86562" cy="153888"/>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15873"/>
                    </a:solidFill>
                    <a:effectLst/>
                    <a:uLnTx/>
                    <a:uFillTx/>
                    <a:latin typeface="Calibri" panose="020F0502020204030204" pitchFamily="34" charset="0"/>
                    <a:ea typeface="+mn-ea"/>
                    <a:cs typeface="Calibri" panose="020F0502020204030204" pitchFamily="34" charset="0"/>
                  </a:rPr>
                  <a:t>O</a:t>
                </a:r>
              </a:p>
            </p:txBody>
          </p:sp>
          <p:sp>
            <p:nvSpPr>
              <p:cNvPr id="343" name="Rectangle 342">
                <a:extLst>
                  <a:ext uri="{FF2B5EF4-FFF2-40B4-BE49-F238E27FC236}">
                    <a16:creationId xmlns:a16="http://schemas.microsoft.com/office/drawing/2014/main" id="{C90D6D8B-786B-8C2E-9F1B-998D35125C0D}"/>
                  </a:ext>
                </a:extLst>
              </p:cNvPr>
              <p:cNvSpPr/>
              <p:nvPr/>
            </p:nvSpPr>
            <p:spPr>
              <a:xfrm>
                <a:off x="3622728" y="2601910"/>
                <a:ext cx="86562" cy="153888"/>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0823B"/>
                    </a:solidFill>
                    <a:effectLst/>
                    <a:uLnTx/>
                    <a:uFillTx/>
                    <a:latin typeface="Calibri" panose="020F0502020204030204" pitchFamily="34" charset="0"/>
                    <a:ea typeface="+mn-ea"/>
                    <a:cs typeface="Calibri" panose="020F0502020204030204" pitchFamily="34" charset="0"/>
                  </a:rPr>
                  <a:t>O</a:t>
                </a:r>
              </a:p>
            </p:txBody>
          </p:sp>
          <p:sp>
            <p:nvSpPr>
              <p:cNvPr id="394" name="Rectangle 393">
                <a:extLst>
                  <a:ext uri="{FF2B5EF4-FFF2-40B4-BE49-F238E27FC236}">
                    <a16:creationId xmlns:a16="http://schemas.microsoft.com/office/drawing/2014/main" id="{D06D5FDD-A3CD-CFE3-983D-8330135A0D45}"/>
                  </a:ext>
                </a:extLst>
              </p:cNvPr>
              <p:cNvSpPr/>
              <p:nvPr/>
            </p:nvSpPr>
            <p:spPr>
              <a:xfrm>
                <a:off x="3819304" y="2623112"/>
                <a:ext cx="86562" cy="153888"/>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0823B"/>
                    </a:solidFill>
                    <a:effectLst/>
                    <a:uLnTx/>
                    <a:uFillTx/>
                    <a:latin typeface="Calibri" panose="020F0502020204030204" pitchFamily="34" charset="0"/>
                    <a:ea typeface="+mn-ea"/>
                    <a:cs typeface="Calibri" panose="020F0502020204030204" pitchFamily="34" charset="0"/>
                  </a:rPr>
                  <a:t>O</a:t>
                </a:r>
              </a:p>
            </p:txBody>
          </p:sp>
          <p:sp>
            <p:nvSpPr>
              <p:cNvPr id="395" name="Rectangle 394">
                <a:extLst>
                  <a:ext uri="{FF2B5EF4-FFF2-40B4-BE49-F238E27FC236}">
                    <a16:creationId xmlns:a16="http://schemas.microsoft.com/office/drawing/2014/main" id="{E25B3CD0-EC8A-C3C8-BB6C-8AAE744D298F}"/>
                  </a:ext>
                </a:extLst>
              </p:cNvPr>
              <p:cNvSpPr/>
              <p:nvPr/>
            </p:nvSpPr>
            <p:spPr>
              <a:xfrm>
                <a:off x="3776023" y="2012950"/>
                <a:ext cx="86562" cy="153888"/>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0823B"/>
                    </a:solidFill>
                    <a:effectLst/>
                    <a:uLnTx/>
                    <a:uFillTx/>
                    <a:latin typeface="Calibri" panose="020F0502020204030204" pitchFamily="34" charset="0"/>
                    <a:ea typeface="+mn-ea"/>
                    <a:cs typeface="Calibri" panose="020F0502020204030204" pitchFamily="34" charset="0"/>
                  </a:rPr>
                  <a:t>O</a:t>
                </a:r>
              </a:p>
            </p:txBody>
          </p:sp>
          <p:sp>
            <p:nvSpPr>
              <p:cNvPr id="396" name="Rectangle 395">
                <a:extLst>
                  <a:ext uri="{FF2B5EF4-FFF2-40B4-BE49-F238E27FC236}">
                    <a16:creationId xmlns:a16="http://schemas.microsoft.com/office/drawing/2014/main" id="{11AC97D8-2344-718C-E1B1-69F7FFBB4684}"/>
                  </a:ext>
                </a:extLst>
              </p:cNvPr>
              <p:cNvSpPr/>
              <p:nvPr/>
            </p:nvSpPr>
            <p:spPr>
              <a:xfrm>
                <a:off x="3862585" y="2407122"/>
                <a:ext cx="86562" cy="153888"/>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0823B"/>
                    </a:solidFill>
                    <a:effectLst/>
                    <a:uLnTx/>
                    <a:uFillTx/>
                    <a:latin typeface="Calibri" panose="020F0502020204030204" pitchFamily="34" charset="0"/>
                    <a:ea typeface="+mn-ea"/>
                    <a:cs typeface="Calibri" panose="020F0502020204030204" pitchFamily="34" charset="0"/>
                  </a:rPr>
                  <a:t>O</a:t>
                </a:r>
              </a:p>
            </p:txBody>
          </p:sp>
          <p:sp>
            <p:nvSpPr>
              <p:cNvPr id="397" name="Rectangle 396">
                <a:extLst>
                  <a:ext uri="{FF2B5EF4-FFF2-40B4-BE49-F238E27FC236}">
                    <a16:creationId xmlns:a16="http://schemas.microsoft.com/office/drawing/2014/main" id="{27979BC5-3006-C245-CC8C-911788FBE50C}"/>
                  </a:ext>
                </a:extLst>
              </p:cNvPr>
              <p:cNvSpPr/>
              <p:nvPr/>
            </p:nvSpPr>
            <p:spPr>
              <a:xfrm>
                <a:off x="2639403" y="1937315"/>
                <a:ext cx="166713" cy="153888"/>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0823B"/>
                    </a:solidFill>
                    <a:effectLst/>
                    <a:uLnTx/>
                    <a:uFillTx/>
                    <a:latin typeface="Calibri" panose="020F0502020204030204" pitchFamily="34" charset="0"/>
                    <a:ea typeface="+mn-ea"/>
                    <a:cs typeface="Calibri" panose="020F0502020204030204" pitchFamily="34" charset="0"/>
                  </a:rPr>
                  <a:t>HO</a:t>
                </a:r>
              </a:p>
            </p:txBody>
          </p:sp>
          <p:sp>
            <p:nvSpPr>
              <p:cNvPr id="398" name="Rectangle 397">
                <a:extLst>
                  <a:ext uri="{FF2B5EF4-FFF2-40B4-BE49-F238E27FC236}">
                    <a16:creationId xmlns:a16="http://schemas.microsoft.com/office/drawing/2014/main" id="{3347AE45-BD87-9049-AB68-DBAD99CCA554}"/>
                  </a:ext>
                </a:extLst>
              </p:cNvPr>
              <p:cNvSpPr/>
              <p:nvPr/>
            </p:nvSpPr>
            <p:spPr>
              <a:xfrm>
                <a:off x="3563248" y="2073839"/>
                <a:ext cx="84960" cy="153888"/>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0823B"/>
                    </a:solidFill>
                    <a:effectLst/>
                    <a:uLnTx/>
                    <a:uFillTx/>
                    <a:latin typeface="Calibri" panose="020F0502020204030204" pitchFamily="34" charset="0"/>
                    <a:ea typeface="+mn-ea"/>
                    <a:cs typeface="Calibri" panose="020F0502020204030204" pitchFamily="34" charset="0"/>
                  </a:rPr>
                  <a:t>N</a:t>
                </a:r>
              </a:p>
            </p:txBody>
          </p:sp>
          <p:sp>
            <p:nvSpPr>
              <p:cNvPr id="399" name="Rectangle 398">
                <a:extLst>
                  <a:ext uri="{FF2B5EF4-FFF2-40B4-BE49-F238E27FC236}">
                    <a16:creationId xmlns:a16="http://schemas.microsoft.com/office/drawing/2014/main" id="{B9A43DD1-5B11-AE34-AE0E-F11601B3A925}"/>
                  </a:ext>
                </a:extLst>
              </p:cNvPr>
              <p:cNvSpPr/>
              <p:nvPr/>
            </p:nvSpPr>
            <p:spPr>
              <a:xfrm>
                <a:off x="831616" y="3106912"/>
                <a:ext cx="84960" cy="153888"/>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15873"/>
                    </a:solidFill>
                    <a:effectLst/>
                    <a:uLnTx/>
                    <a:uFillTx/>
                    <a:latin typeface="Calibri" panose="020F0502020204030204" pitchFamily="34" charset="0"/>
                    <a:ea typeface="+mn-ea"/>
                    <a:cs typeface="Calibri" panose="020F0502020204030204" pitchFamily="34" charset="0"/>
                  </a:rPr>
                  <a:t>N</a:t>
                </a:r>
              </a:p>
            </p:txBody>
          </p:sp>
          <p:sp>
            <p:nvSpPr>
              <p:cNvPr id="400" name="Rectangle 399">
                <a:extLst>
                  <a:ext uri="{FF2B5EF4-FFF2-40B4-BE49-F238E27FC236}">
                    <a16:creationId xmlns:a16="http://schemas.microsoft.com/office/drawing/2014/main" id="{EB13505E-44B9-13EC-23EC-B61F92A10960}"/>
                  </a:ext>
                </a:extLst>
              </p:cNvPr>
              <p:cNvSpPr/>
              <p:nvPr/>
            </p:nvSpPr>
            <p:spPr>
              <a:xfrm>
                <a:off x="1705270" y="2673504"/>
                <a:ext cx="80150" cy="131959"/>
              </a:xfrm>
              <a:prstGeom prst="rect">
                <a:avLst/>
              </a:prstGeom>
            </p:spPr>
            <p:txBody>
              <a:bodyPr wrap="none" lIns="0" tIns="0" rIns="0" bIns="0">
                <a:spAutoFit/>
              </a:bodyPr>
              <a:lstStyle/>
              <a:p>
                <a:pPr marL="0" marR="0" lvl="0" indent="0" algn="ctr" defTabSz="609402" rtl="0" eaLnBrk="0" fontAlgn="base" latinLnBrk="0" hangingPunct="0">
                  <a:lnSpc>
                    <a:spcPct val="85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15873"/>
                    </a:solidFill>
                    <a:effectLst/>
                    <a:uLnTx/>
                    <a:uFillTx/>
                    <a:latin typeface="Calibri" panose="020F0502020204030204" pitchFamily="34" charset="0"/>
                    <a:ea typeface="+mn-ea"/>
                    <a:cs typeface="Calibri" panose="020F0502020204030204" pitchFamily="34" charset="0"/>
                  </a:rPr>
                  <a:t>H</a:t>
                </a:r>
              </a:p>
            </p:txBody>
          </p:sp>
          <p:sp>
            <p:nvSpPr>
              <p:cNvPr id="401" name="Rectangle 400">
                <a:extLst>
                  <a:ext uri="{FF2B5EF4-FFF2-40B4-BE49-F238E27FC236}">
                    <a16:creationId xmlns:a16="http://schemas.microsoft.com/office/drawing/2014/main" id="{310BE4D1-3D16-BD6F-127C-E5F6B31708B7}"/>
                  </a:ext>
                </a:extLst>
              </p:cNvPr>
              <p:cNvSpPr/>
              <p:nvPr/>
            </p:nvSpPr>
            <p:spPr>
              <a:xfrm>
                <a:off x="1708171" y="2772084"/>
                <a:ext cx="84960" cy="153888"/>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15873"/>
                    </a:solidFill>
                    <a:effectLst/>
                    <a:uLnTx/>
                    <a:uFillTx/>
                    <a:latin typeface="Calibri" panose="020F0502020204030204" pitchFamily="34" charset="0"/>
                    <a:ea typeface="+mn-ea"/>
                    <a:cs typeface="Calibri" panose="020F0502020204030204" pitchFamily="34" charset="0"/>
                  </a:rPr>
                  <a:t>N</a:t>
                </a:r>
              </a:p>
            </p:txBody>
          </p:sp>
          <p:sp>
            <p:nvSpPr>
              <p:cNvPr id="402" name="Rectangle 401">
                <a:extLst>
                  <a:ext uri="{FF2B5EF4-FFF2-40B4-BE49-F238E27FC236}">
                    <a16:creationId xmlns:a16="http://schemas.microsoft.com/office/drawing/2014/main" id="{8CD599DA-9F25-FBDD-BEC4-35D81D56D28C}"/>
                  </a:ext>
                </a:extLst>
              </p:cNvPr>
              <p:cNvSpPr/>
              <p:nvPr/>
            </p:nvSpPr>
            <p:spPr>
              <a:xfrm>
                <a:off x="956587" y="3529542"/>
                <a:ext cx="80150" cy="131959"/>
              </a:xfrm>
              <a:prstGeom prst="rect">
                <a:avLst/>
              </a:prstGeom>
            </p:spPr>
            <p:txBody>
              <a:bodyPr wrap="none" lIns="0" tIns="0" rIns="0" bIns="0">
                <a:spAutoFit/>
              </a:bodyPr>
              <a:lstStyle/>
              <a:p>
                <a:pPr marL="0" marR="0" lvl="0" indent="0" algn="ctr" defTabSz="609402" rtl="0" eaLnBrk="0" fontAlgn="base" latinLnBrk="0" hangingPunct="0">
                  <a:lnSpc>
                    <a:spcPct val="85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15873"/>
                    </a:solidFill>
                    <a:effectLst/>
                    <a:uLnTx/>
                    <a:uFillTx/>
                    <a:latin typeface="Calibri" panose="020F0502020204030204" pitchFamily="34" charset="0"/>
                    <a:ea typeface="+mn-ea"/>
                    <a:cs typeface="Calibri" panose="020F0502020204030204" pitchFamily="34" charset="0"/>
                  </a:rPr>
                  <a:t>H</a:t>
                </a:r>
              </a:p>
            </p:txBody>
          </p:sp>
          <p:sp>
            <p:nvSpPr>
              <p:cNvPr id="403" name="Rectangle 402">
                <a:extLst>
                  <a:ext uri="{FF2B5EF4-FFF2-40B4-BE49-F238E27FC236}">
                    <a16:creationId xmlns:a16="http://schemas.microsoft.com/office/drawing/2014/main" id="{475D03AD-134B-0E02-B05E-1E4D52CA1866}"/>
                  </a:ext>
                </a:extLst>
              </p:cNvPr>
              <p:cNvSpPr/>
              <p:nvPr/>
            </p:nvSpPr>
            <p:spPr>
              <a:xfrm>
                <a:off x="959488" y="3628122"/>
                <a:ext cx="84960" cy="153888"/>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15873"/>
                    </a:solidFill>
                    <a:effectLst/>
                    <a:uLnTx/>
                    <a:uFillTx/>
                    <a:latin typeface="Calibri" panose="020F0502020204030204" pitchFamily="34" charset="0"/>
                    <a:ea typeface="+mn-ea"/>
                    <a:cs typeface="Calibri" panose="020F0502020204030204" pitchFamily="34" charset="0"/>
                  </a:rPr>
                  <a:t>N</a:t>
                </a:r>
              </a:p>
            </p:txBody>
          </p:sp>
          <p:sp>
            <p:nvSpPr>
              <p:cNvPr id="404" name="Rectangle 403">
                <a:extLst>
                  <a:ext uri="{FF2B5EF4-FFF2-40B4-BE49-F238E27FC236}">
                    <a16:creationId xmlns:a16="http://schemas.microsoft.com/office/drawing/2014/main" id="{E7E7BF01-AD53-73D1-55ED-85FA22EF97F3}"/>
                  </a:ext>
                </a:extLst>
              </p:cNvPr>
              <p:cNvSpPr/>
              <p:nvPr/>
            </p:nvSpPr>
            <p:spPr>
              <a:xfrm>
                <a:off x="1653767" y="3684401"/>
                <a:ext cx="84960" cy="153888"/>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15873"/>
                    </a:solidFill>
                    <a:effectLst/>
                    <a:uLnTx/>
                    <a:uFillTx/>
                    <a:latin typeface="Calibri" panose="020F0502020204030204" pitchFamily="34" charset="0"/>
                    <a:ea typeface="+mn-ea"/>
                    <a:cs typeface="Calibri" panose="020F0502020204030204" pitchFamily="34" charset="0"/>
                  </a:rPr>
                  <a:t>N</a:t>
                </a:r>
              </a:p>
            </p:txBody>
          </p:sp>
          <p:sp>
            <p:nvSpPr>
              <p:cNvPr id="405" name="Rectangle 404">
                <a:extLst>
                  <a:ext uri="{FF2B5EF4-FFF2-40B4-BE49-F238E27FC236}">
                    <a16:creationId xmlns:a16="http://schemas.microsoft.com/office/drawing/2014/main" id="{87DDC207-E07B-9699-5510-C528BC6FB57D}"/>
                  </a:ext>
                </a:extLst>
              </p:cNvPr>
              <p:cNvSpPr/>
              <p:nvPr/>
            </p:nvSpPr>
            <p:spPr>
              <a:xfrm>
                <a:off x="708209" y="3138305"/>
                <a:ext cx="84960" cy="153888"/>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15873"/>
                    </a:solidFill>
                    <a:effectLst/>
                    <a:uLnTx/>
                    <a:uFillTx/>
                    <a:latin typeface="Calibri" panose="020F0502020204030204" pitchFamily="34" charset="0"/>
                    <a:ea typeface="+mn-ea"/>
                    <a:cs typeface="Calibri" panose="020F0502020204030204" pitchFamily="34" charset="0"/>
                  </a:rPr>
                  <a:t>N</a:t>
                </a:r>
              </a:p>
            </p:txBody>
          </p:sp>
          <p:sp>
            <p:nvSpPr>
              <p:cNvPr id="406" name="Rectangle 405">
                <a:extLst>
                  <a:ext uri="{FF2B5EF4-FFF2-40B4-BE49-F238E27FC236}">
                    <a16:creationId xmlns:a16="http://schemas.microsoft.com/office/drawing/2014/main" id="{146A05AA-E06E-BD30-6C34-63024B4223B4}"/>
                  </a:ext>
                </a:extLst>
              </p:cNvPr>
              <p:cNvSpPr/>
              <p:nvPr/>
            </p:nvSpPr>
            <p:spPr>
              <a:xfrm>
                <a:off x="708209" y="3293334"/>
                <a:ext cx="84960" cy="153888"/>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15873"/>
                    </a:solidFill>
                    <a:effectLst/>
                    <a:uLnTx/>
                    <a:uFillTx/>
                    <a:latin typeface="Calibri" panose="020F0502020204030204" pitchFamily="34" charset="0"/>
                    <a:ea typeface="+mn-ea"/>
                    <a:cs typeface="Calibri" panose="020F0502020204030204" pitchFamily="34" charset="0"/>
                  </a:rPr>
                  <a:t>N</a:t>
                </a:r>
              </a:p>
            </p:txBody>
          </p:sp>
          <p:sp>
            <p:nvSpPr>
              <p:cNvPr id="407" name="Rectangle 406">
                <a:extLst>
                  <a:ext uri="{FF2B5EF4-FFF2-40B4-BE49-F238E27FC236}">
                    <a16:creationId xmlns:a16="http://schemas.microsoft.com/office/drawing/2014/main" id="{90CE0BF6-13A9-0480-034A-82E48616425B}"/>
                  </a:ext>
                </a:extLst>
              </p:cNvPr>
              <p:cNvSpPr/>
              <p:nvPr/>
            </p:nvSpPr>
            <p:spPr>
              <a:xfrm>
                <a:off x="2702689" y="2662671"/>
                <a:ext cx="80150" cy="131959"/>
              </a:xfrm>
              <a:prstGeom prst="rect">
                <a:avLst/>
              </a:prstGeom>
            </p:spPr>
            <p:txBody>
              <a:bodyPr wrap="none" lIns="0" tIns="0" rIns="0" bIns="0">
                <a:spAutoFit/>
              </a:bodyPr>
              <a:lstStyle/>
              <a:p>
                <a:pPr marL="0" marR="0" lvl="0" indent="0" algn="ctr" defTabSz="609402" rtl="0" eaLnBrk="0" fontAlgn="base" latinLnBrk="0" hangingPunct="0">
                  <a:lnSpc>
                    <a:spcPct val="85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15873"/>
                    </a:solidFill>
                    <a:effectLst/>
                    <a:uLnTx/>
                    <a:uFillTx/>
                    <a:latin typeface="Calibri" panose="020F0502020204030204" pitchFamily="34" charset="0"/>
                    <a:ea typeface="+mn-ea"/>
                    <a:cs typeface="Calibri" panose="020F0502020204030204" pitchFamily="34" charset="0"/>
                  </a:rPr>
                  <a:t>H</a:t>
                </a:r>
              </a:p>
            </p:txBody>
          </p:sp>
          <p:sp>
            <p:nvSpPr>
              <p:cNvPr id="408" name="Rectangle 407">
                <a:extLst>
                  <a:ext uri="{FF2B5EF4-FFF2-40B4-BE49-F238E27FC236}">
                    <a16:creationId xmlns:a16="http://schemas.microsoft.com/office/drawing/2014/main" id="{B907966E-BFAE-AB46-5772-2AD6A0014647}"/>
                  </a:ext>
                </a:extLst>
              </p:cNvPr>
              <p:cNvSpPr/>
              <p:nvPr/>
            </p:nvSpPr>
            <p:spPr>
              <a:xfrm>
                <a:off x="2497670" y="2756496"/>
                <a:ext cx="290144" cy="153888"/>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15873"/>
                    </a:solidFill>
                    <a:effectLst/>
                    <a:uLnTx/>
                    <a:uFillTx/>
                    <a:latin typeface="Calibri" panose="020F0502020204030204" pitchFamily="34" charset="0"/>
                    <a:ea typeface="+mn-ea"/>
                    <a:cs typeface="Calibri" panose="020F0502020204030204" pitchFamily="34" charset="0"/>
                  </a:rPr>
                  <a:t>Lys-N</a:t>
                </a:r>
              </a:p>
            </p:txBody>
          </p:sp>
          <p:sp>
            <p:nvSpPr>
              <p:cNvPr id="409" name="Rectangle 408">
                <a:extLst>
                  <a:ext uri="{FF2B5EF4-FFF2-40B4-BE49-F238E27FC236}">
                    <a16:creationId xmlns:a16="http://schemas.microsoft.com/office/drawing/2014/main" id="{392DA9FB-8843-4B28-4766-F0370662F392}"/>
                  </a:ext>
                </a:extLst>
              </p:cNvPr>
              <p:cNvSpPr/>
              <p:nvPr/>
            </p:nvSpPr>
            <p:spPr>
              <a:xfrm>
                <a:off x="3260003" y="2769707"/>
                <a:ext cx="277319" cy="153888"/>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15873"/>
                    </a:solidFill>
                    <a:effectLst/>
                    <a:uLnTx/>
                    <a:uFillTx/>
                    <a:latin typeface="Calibri" panose="020F0502020204030204" pitchFamily="34" charset="0"/>
                    <a:ea typeface="+mn-ea"/>
                    <a:cs typeface="Calibri" panose="020F0502020204030204" pitchFamily="34" charset="0"/>
                  </a:rPr>
                  <a:t>CH</a:t>
                </a:r>
                <a:r>
                  <a:rPr kumimoji="0" lang="en-US" sz="1000" b="1" i="0" u="none" strike="noStrike" kern="1200" cap="none" spc="0" normalizeH="0" baseline="-25000" noProof="0" dirty="0">
                    <a:ln>
                      <a:noFill/>
                    </a:ln>
                    <a:solidFill>
                      <a:srgbClr val="015873"/>
                    </a:solidFill>
                    <a:effectLst/>
                    <a:uLnTx/>
                    <a:uFillTx/>
                    <a:latin typeface="Calibri" panose="020F0502020204030204" pitchFamily="34" charset="0"/>
                    <a:ea typeface="+mn-ea"/>
                    <a:cs typeface="Calibri" panose="020F0502020204030204" pitchFamily="34" charset="0"/>
                  </a:rPr>
                  <a:t>2</a:t>
                </a:r>
                <a:r>
                  <a:rPr kumimoji="0" lang="en-US" sz="1000" b="1" i="0" u="none" strike="noStrike" kern="1200" cap="none" spc="0" normalizeH="0" baseline="0" noProof="0" dirty="0">
                    <a:ln>
                      <a:noFill/>
                    </a:ln>
                    <a:solidFill>
                      <a:srgbClr val="015873"/>
                    </a:solidFill>
                    <a:effectLst/>
                    <a:uLnTx/>
                    <a:uFillTx/>
                    <a:latin typeface="Calibri" panose="020F0502020204030204" pitchFamily="34" charset="0"/>
                    <a:ea typeface="+mn-ea"/>
                    <a:cs typeface="Calibri" panose="020F0502020204030204" pitchFamily="34" charset="0"/>
                  </a:rPr>
                  <a:t>O</a:t>
                </a:r>
              </a:p>
            </p:txBody>
          </p:sp>
          <p:sp>
            <p:nvSpPr>
              <p:cNvPr id="410" name="Rectangle 409">
                <a:extLst>
                  <a:ext uri="{FF2B5EF4-FFF2-40B4-BE49-F238E27FC236}">
                    <a16:creationId xmlns:a16="http://schemas.microsoft.com/office/drawing/2014/main" id="{F3B48530-35E0-21FE-EF7F-B67CA2CEE2D9}"/>
                  </a:ext>
                </a:extLst>
              </p:cNvPr>
              <p:cNvSpPr/>
              <p:nvPr/>
            </p:nvSpPr>
            <p:spPr>
              <a:xfrm>
                <a:off x="2014770" y="3618677"/>
                <a:ext cx="60914" cy="153888"/>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15873"/>
                    </a:solidFill>
                    <a:effectLst/>
                    <a:uLnTx/>
                    <a:uFillTx/>
                    <a:latin typeface="Calibri" panose="020F0502020204030204" pitchFamily="34" charset="0"/>
                    <a:ea typeface="+mn-ea"/>
                    <a:cs typeface="Calibri" panose="020F0502020204030204" pitchFamily="34" charset="0"/>
                  </a:rPr>
                  <a:t>S</a:t>
                </a:r>
              </a:p>
            </p:txBody>
          </p:sp>
          <p:sp>
            <p:nvSpPr>
              <p:cNvPr id="411" name="Rectangle 410">
                <a:extLst>
                  <a:ext uri="{FF2B5EF4-FFF2-40B4-BE49-F238E27FC236}">
                    <a16:creationId xmlns:a16="http://schemas.microsoft.com/office/drawing/2014/main" id="{40791B72-F2C8-96BC-4692-D278684F67DE}"/>
                  </a:ext>
                </a:extLst>
              </p:cNvPr>
              <p:cNvSpPr/>
              <p:nvPr/>
            </p:nvSpPr>
            <p:spPr>
              <a:xfrm>
                <a:off x="2210478" y="3614584"/>
                <a:ext cx="1493999" cy="215444"/>
              </a:xfrm>
              <a:prstGeom prst="rect">
                <a:avLst/>
              </a:prstGeom>
            </p:spPr>
            <p:txBody>
              <a:bodyPr wrap="none" lIns="0" tIns="0" rIns="0" bIns="0">
                <a:spAutoFit/>
              </a:bodyPr>
              <a:lstStyle/>
              <a:p>
                <a:pPr marL="0" marR="0" lvl="0" indent="0" algn="l" defTabSz="609402"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chemeClr val="accent3"/>
                    </a:solidFill>
                    <a:effectLst/>
                    <a:uLnTx/>
                    <a:uFillTx/>
                    <a:latin typeface="Arial" panose="020B0604020202020204" pitchFamily="34" charset="0"/>
                    <a:cs typeface="Arial" panose="020B0604020202020204" pitchFamily="34" charset="0"/>
                  </a:rPr>
                  <a:t>Anti–TROP2 mAb</a:t>
                </a:r>
              </a:p>
            </p:txBody>
          </p:sp>
          <p:sp>
            <p:nvSpPr>
              <p:cNvPr id="412" name="Rectangle 411">
                <a:extLst>
                  <a:ext uri="{FF2B5EF4-FFF2-40B4-BE49-F238E27FC236}">
                    <a16:creationId xmlns:a16="http://schemas.microsoft.com/office/drawing/2014/main" id="{35DA4B52-F20F-167E-8664-D77603942A25}"/>
                  </a:ext>
                </a:extLst>
              </p:cNvPr>
              <p:cNvSpPr/>
              <p:nvPr/>
            </p:nvSpPr>
            <p:spPr>
              <a:xfrm>
                <a:off x="3663243" y="2815523"/>
                <a:ext cx="508152" cy="215444"/>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schemeClr val="accent6"/>
                    </a:solidFill>
                    <a:effectLst/>
                    <a:uLnTx/>
                    <a:uFillTx/>
                    <a:latin typeface="Arial" panose="020B0604020202020204" pitchFamily="34" charset="0"/>
                    <a:cs typeface="Arial" panose="020B0604020202020204" pitchFamily="34" charset="0"/>
                  </a:rPr>
                  <a:t>SN-38</a:t>
                </a:r>
              </a:p>
            </p:txBody>
          </p:sp>
          <p:sp>
            <p:nvSpPr>
              <p:cNvPr id="413" name="Rectangle 412">
                <a:extLst>
                  <a:ext uri="{FF2B5EF4-FFF2-40B4-BE49-F238E27FC236}">
                    <a16:creationId xmlns:a16="http://schemas.microsoft.com/office/drawing/2014/main" id="{E23F3F0C-76A8-2327-1D15-16E56745AF54}"/>
                  </a:ext>
                </a:extLst>
              </p:cNvPr>
              <p:cNvSpPr/>
              <p:nvPr/>
            </p:nvSpPr>
            <p:spPr>
              <a:xfrm>
                <a:off x="1046282" y="2748172"/>
                <a:ext cx="75342" cy="276999"/>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800" b="1" i="0" u="none" strike="noStrike" kern="1200" cap="none" spc="0" normalizeH="0" baseline="0" noProof="0" dirty="0">
                    <a:ln>
                      <a:noFill/>
                    </a:ln>
                    <a:solidFill>
                      <a:srgbClr val="015873"/>
                    </a:solidFill>
                    <a:effectLst/>
                    <a:uLnTx/>
                    <a:uFillTx/>
                    <a:latin typeface="Calibri" panose="020F0502020204030204" pitchFamily="34" charset="0"/>
                    <a:ea typeface="+mn-ea"/>
                    <a:cs typeface="Calibri" panose="020F0502020204030204" pitchFamily="34" charset="0"/>
                  </a:rPr>
                  <a:t>[</a:t>
                </a:r>
              </a:p>
            </p:txBody>
          </p:sp>
          <p:sp>
            <p:nvSpPr>
              <p:cNvPr id="414" name="Rectangle 413">
                <a:extLst>
                  <a:ext uri="{FF2B5EF4-FFF2-40B4-BE49-F238E27FC236}">
                    <a16:creationId xmlns:a16="http://schemas.microsoft.com/office/drawing/2014/main" id="{6F758C60-DC02-3590-D2BB-664639486C5C}"/>
                  </a:ext>
                </a:extLst>
              </p:cNvPr>
              <p:cNvSpPr/>
              <p:nvPr/>
            </p:nvSpPr>
            <p:spPr>
              <a:xfrm>
                <a:off x="1417774" y="2735021"/>
                <a:ext cx="75342" cy="276999"/>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800" b="1" i="0" u="none" strike="noStrike" kern="1200" cap="none" spc="0" normalizeH="0" baseline="0" noProof="0" dirty="0">
                    <a:ln>
                      <a:noFill/>
                    </a:ln>
                    <a:solidFill>
                      <a:srgbClr val="015873"/>
                    </a:solidFill>
                    <a:effectLst/>
                    <a:uLnTx/>
                    <a:uFillTx/>
                    <a:latin typeface="Calibri" panose="020F0502020204030204" pitchFamily="34" charset="0"/>
                    <a:ea typeface="+mn-ea"/>
                    <a:cs typeface="Calibri" panose="020F0502020204030204" pitchFamily="34" charset="0"/>
                  </a:rPr>
                  <a:t>]</a:t>
                </a:r>
              </a:p>
            </p:txBody>
          </p:sp>
          <p:sp>
            <p:nvSpPr>
              <p:cNvPr id="415" name="Rectangle 414">
                <a:extLst>
                  <a:ext uri="{FF2B5EF4-FFF2-40B4-BE49-F238E27FC236}">
                    <a16:creationId xmlns:a16="http://schemas.microsoft.com/office/drawing/2014/main" id="{9A84AC8F-44C8-4470-B9EB-E07C469A9D69}"/>
                  </a:ext>
                </a:extLst>
              </p:cNvPr>
              <p:cNvSpPr/>
              <p:nvPr/>
            </p:nvSpPr>
            <p:spPr>
              <a:xfrm>
                <a:off x="1511643" y="2962530"/>
                <a:ext cx="44884" cy="107722"/>
              </a:xfrm>
              <a:prstGeom prst="rect">
                <a:avLst/>
              </a:prstGeom>
            </p:spPr>
            <p:txBody>
              <a:bodyPr wrap="non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15873"/>
                    </a:solidFill>
                    <a:effectLst/>
                    <a:uLnTx/>
                    <a:uFillTx/>
                    <a:latin typeface="Calibri" panose="020F0502020204030204" pitchFamily="34" charset="0"/>
                    <a:ea typeface="+mn-ea"/>
                    <a:cs typeface="Calibri" panose="020F0502020204030204" pitchFamily="34" charset="0"/>
                  </a:rPr>
                  <a:t>7</a:t>
                </a:r>
              </a:p>
            </p:txBody>
          </p:sp>
          <p:sp>
            <p:nvSpPr>
              <p:cNvPr id="416" name="Rectangle 415">
                <a:extLst>
                  <a:ext uri="{FF2B5EF4-FFF2-40B4-BE49-F238E27FC236}">
                    <a16:creationId xmlns:a16="http://schemas.microsoft.com/office/drawing/2014/main" id="{BCBD52A2-15EF-425E-4478-F94A6626DF78}"/>
                  </a:ext>
                </a:extLst>
              </p:cNvPr>
              <p:cNvSpPr/>
              <p:nvPr/>
            </p:nvSpPr>
            <p:spPr>
              <a:xfrm>
                <a:off x="3234686" y="2202139"/>
                <a:ext cx="94348" cy="153888"/>
              </a:xfrm>
              <a:prstGeom prst="rect">
                <a:avLst/>
              </a:prstGeom>
              <a:noFill/>
            </p:spPr>
            <p:txBody>
              <a:bodyPr wrap="square" lIns="0" tIns="0" rIns="0" bIns="0">
                <a:spAutoFit/>
              </a:bodyPr>
              <a:lstStyle/>
              <a:p>
                <a:pPr marL="0" marR="0" lvl="0" indent="0" algn="ctr" defTabSz="609402"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0823B"/>
                    </a:solidFill>
                    <a:effectLst/>
                    <a:uLnTx/>
                    <a:uFillTx/>
                    <a:latin typeface="Calibri" panose="020F0502020204030204" pitchFamily="34" charset="0"/>
                    <a:ea typeface="+mn-ea"/>
                    <a:cs typeface="Calibri" panose="020F0502020204030204" pitchFamily="34" charset="0"/>
                  </a:rPr>
                  <a:t>N</a:t>
                </a:r>
              </a:p>
            </p:txBody>
          </p:sp>
          <p:sp>
            <p:nvSpPr>
              <p:cNvPr id="417" name="Freeform 73748">
                <a:extLst>
                  <a:ext uri="{FF2B5EF4-FFF2-40B4-BE49-F238E27FC236}">
                    <a16:creationId xmlns:a16="http://schemas.microsoft.com/office/drawing/2014/main" id="{234B31CB-F196-4669-7F85-A865CA697E5B}"/>
                  </a:ext>
                </a:extLst>
              </p:cNvPr>
              <p:cNvSpPr/>
              <p:nvPr/>
            </p:nvSpPr>
            <p:spPr bwMode="auto">
              <a:xfrm>
                <a:off x="3141568" y="2020399"/>
                <a:ext cx="236548" cy="244475"/>
              </a:xfrm>
              <a:custGeom>
                <a:avLst/>
                <a:gdLst>
                  <a:gd name="connsiteX0" fmla="*/ 88900 w 250825"/>
                  <a:gd name="connsiteY0" fmla="*/ 241300 h 244475"/>
                  <a:gd name="connsiteX1" fmla="*/ 0 w 250825"/>
                  <a:gd name="connsiteY1" fmla="*/ 200025 h 244475"/>
                  <a:gd name="connsiteX2" fmla="*/ 3175 w 250825"/>
                  <a:gd name="connsiteY2" fmla="*/ 69850 h 244475"/>
                  <a:gd name="connsiteX3" fmla="*/ 111125 w 250825"/>
                  <a:gd name="connsiteY3" fmla="*/ 0 h 244475"/>
                  <a:gd name="connsiteX4" fmla="*/ 250825 w 250825"/>
                  <a:gd name="connsiteY4" fmla="*/ 76200 h 244475"/>
                  <a:gd name="connsiteX5" fmla="*/ 244475 w 250825"/>
                  <a:gd name="connsiteY5" fmla="*/ 206375 h 244475"/>
                  <a:gd name="connsiteX6" fmla="*/ 193675 w 250825"/>
                  <a:gd name="connsiteY6" fmla="*/ 244475 h 244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0825" h="244475">
                    <a:moveTo>
                      <a:pt x="88900" y="241300"/>
                    </a:moveTo>
                    <a:lnTo>
                      <a:pt x="0" y="200025"/>
                    </a:lnTo>
                    <a:cubicBezTo>
                      <a:pt x="1058" y="156633"/>
                      <a:pt x="2117" y="113242"/>
                      <a:pt x="3175" y="69850"/>
                    </a:cubicBezTo>
                    <a:lnTo>
                      <a:pt x="111125" y="0"/>
                    </a:lnTo>
                    <a:lnTo>
                      <a:pt x="250825" y="76200"/>
                    </a:lnTo>
                    <a:lnTo>
                      <a:pt x="244475" y="206375"/>
                    </a:lnTo>
                    <a:lnTo>
                      <a:pt x="193675" y="244475"/>
                    </a:lnTo>
                  </a:path>
                </a:pathLst>
              </a:custGeom>
              <a:noFill/>
              <a:ln w="19050">
                <a:solidFill>
                  <a:schemeClr val="accent4"/>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cxnSp>
            <p:nvCxnSpPr>
              <p:cNvPr id="418" name="Straight Connector 417">
                <a:extLst>
                  <a:ext uri="{FF2B5EF4-FFF2-40B4-BE49-F238E27FC236}">
                    <a16:creationId xmlns:a16="http://schemas.microsoft.com/office/drawing/2014/main" id="{B3F19854-C097-F085-6C0C-11B994F0567B}"/>
                  </a:ext>
                </a:extLst>
              </p:cNvPr>
              <p:cNvCxnSpPr>
                <a:cxnSpLocks/>
                <a:stCxn id="484" idx="1"/>
              </p:cNvCxnSpPr>
              <p:nvPr/>
            </p:nvCxnSpPr>
            <p:spPr bwMode="auto">
              <a:xfrm flipH="1" flipV="1">
                <a:off x="2829059" y="2047147"/>
                <a:ext cx="75894" cy="36880"/>
              </a:xfrm>
              <a:prstGeom prst="line">
                <a:avLst/>
              </a:prstGeom>
              <a:noFill/>
              <a:ln w="19050" cap="flat" cmpd="sng" algn="ctr">
                <a:solidFill>
                  <a:schemeClr val="accent4"/>
                </a:solidFill>
                <a:prstDash val="solid"/>
                <a:round/>
                <a:headEnd type="none" w="med" len="med"/>
                <a:tailEnd type="none" w="med" len="med"/>
              </a:ln>
              <a:effectLst/>
            </p:spPr>
          </p:cxnSp>
          <p:sp>
            <p:nvSpPr>
              <p:cNvPr id="419" name="Freeform 73756">
                <a:extLst>
                  <a:ext uri="{FF2B5EF4-FFF2-40B4-BE49-F238E27FC236}">
                    <a16:creationId xmlns:a16="http://schemas.microsoft.com/office/drawing/2014/main" id="{D10C3A3D-70DB-2B9F-8B72-ADCF709E8D01}"/>
                  </a:ext>
                </a:extLst>
              </p:cNvPr>
              <p:cNvSpPr/>
              <p:nvPr/>
            </p:nvSpPr>
            <p:spPr bwMode="auto">
              <a:xfrm>
                <a:off x="3374700" y="2041525"/>
                <a:ext cx="180975" cy="215900"/>
              </a:xfrm>
              <a:custGeom>
                <a:avLst/>
                <a:gdLst>
                  <a:gd name="connsiteX0" fmla="*/ 180975 w 180975"/>
                  <a:gd name="connsiteY0" fmla="*/ 47625 h 215900"/>
                  <a:gd name="connsiteX1" fmla="*/ 133350 w 180975"/>
                  <a:gd name="connsiteY1" fmla="*/ 0 h 215900"/>
                  <a:gd name="connsiteX2" fmla="*/ 3175 w 180975"/>
                  <a:gd name="connsiteY2" fmla="*/ 47625 h 215900"/>
                  <a:gd name="connsiteX3" fmla="*/ 0 w 180975"/>
                  <a:gd name="connsiteY3" fmla="*/ 187325 h 215900"/>
                  <a:gd name="connsiteX4" fmla="*/ 111125 w 180975"/>
                  <a:gd name="connsiteY4" fmla="*/ 215900 h 215900"/>
                  <a:gd name="connsiteX5" fmla="*/ 165100 w 180975"/>
                  <a:gd name="connsiteY5" fmla="*/ 171450 h 215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0975" h="215900">
                    <a:moveTo>
                      <a:pt x="180975" y="47625"/>
                    </a:moveTo>
                    <a:lnTo>
                      <a:pt x="133350" y="0"/>
                    </a:lnTo>
                    <a:lnTo>
                      <a:pt x="3175" y="47625"/>
                    </a:lnTo>
                    <a:cubicBezTo>
                      <a:pt x="2117" y="94192"/>
                      <a:pt x="1058" y="140758"/>
                      <a:pt x="0" y="187325"/>
                    </a:cubicBezTo>
                    <a:lnTo>
                      <a:pt x="111125" y="215900"/>
                    </a:lnTo>
                    <a:lnTo>
                      <a:pt x="165100" y="171450"/>
                    </a:lnTo>
                  </a:path>
                </a:pathLst>
              </a:custGeom>
              <a:noFill/>
              <a:ln w="15875">
                <a:solidFill>
                  <a:schemeClr val="accent4"/>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20" name="Freeform 73757">
                <a:extLst>
                  <a:ext uri="{FF2B5EF4-FFF2-40B4-BE49-F238E27FC236}">
                    <a16:creationId xmlns:a16="http://schemas.microsoft.com/office/drawing/2014/main" id="{D8860D3E-8DE8-9FF9-1738-ECC7A17D2C07}"/>
                  </a:ext>
                </a:extLst>
              </p:cNvPr>
              <p:cNvSpPr/>
              <p:nvPr/>
            </p:nvSpPr>
            <p:spPr bwMode="auto">
              <a:xfrm>
                <a:off x="3489000" y="2171700"/>
                <a:ext cx="279400" cy="247650"/>
              </a:xfrm>
              <a:custGeom>
                <a:avLst/>
                <a:gdLst>
                  <a:gd name="connsiteX0" fmla="*/ 168275 w 279400"/>
                  <a:gd name="connsiteY0" fmla="*/ 0 h 247650"/>
                  <a:gd name="connsiteX1" fmla="*/ 234950 w 279400"/>
                  <a:gd name="connsiteY1" fmla="*/ 25400 h 247650"/>
                  <a:gd name="connsiteX2" fmla="*/ 279400 w 279400"/>
                  <a:gd name="connsiteY2" fmla="*/ 158750 h 247650"/>
                  <a:gd name="connsiteX3" fmla="*/ 168275 w 279400"/>
                  <a:gd name="connsiteY3" fmla="*/ 247650 h 247650"/>
                  <a:gd name="connsiteX4" fmla="*/ 47625 w 279400"/>
                  <a:gd name="connsiteY4" fmla="*/ 222250 h 247650"/>
                  <a:gd name="connsiteX5" fmla="*/ 0 w 279400"/>
                  <a:gd name="connsiteY5" fmla="*/ 88900 h 247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9400" h="247650">
                    <a:moveTo>
                      <a:pt x="168275" y="0"/>
                    </a:moveTo>
                    <a:lnTo>
                      <a:pt x="234950" y="25400"/>
                    </a:lnTo>
                    <a:lnTo>
                      <a:pt x="279400" y="158750"/>
                    </a:lnTo>
                    <a:lnTo>
                      <a:pt x="168275" y="247650"/>
                    </a:lnTo>
                    <a:lnTo>
                      <a:pt x="47625" y="222250"/>
                    </a:lnTo>
                    <a:lnTo>
                      <a:pt x="0" y="88900"/>
                    </a:lnTo>
                  </a:path>
                </a:pathLst>
              </a:custGeom>
              <a:noFill/>
              <a:ln w="19050">
                <a:solidFill>
                  <a:schemeClr val="accent4"/>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21" name="Freeform 73758">
                <a:extLst>
                  <a:ext uri="{FF2B5EF4-FFF2-40B4-BE49-F238E27FC236}">
                    <a16:creationId xmlns:a16="http://schemas.microsoft.com/office/drawing/2014/main" id="{F5324E6F-EC0A-81EF-6963-6113818D2175}"/>
                  </a:ext>
                </a:extLst>
              </p:cNvPr>
              <p:cNvSpPr/>
              <p:nvPr/>
            </p:nvSpPr>
            <p:spPr bwMode="auto">
              <a:xfrm>
                <a:off x="3650925" y="2320925"/>
                <a:ext cx="69850" cy="53975"/>
              </a:xfrm>
              <a:custGeom>
                <a:avLst/>
                <a:gdLst>
                  <a:gd name="connsiteX0" fmla="*/ 0 w 69850"/>
                  <a:gd name="connsiteY0" fmla="*/ 53975 h 53975"/>
                  <a:gd name="connsiteX1" fmla="*/ 69850 w 69850"/>
                  <a:gd name="connsiteY1" fmla="*/ 0 h 53975"/>
                </a:gdLst>
                <a:ahLst/>
                <a:cxnLst>
                  <a:cxn ang="0">
                    <a:pos x="connsiteX0" y="connsiteY0"/>
                  </a:cxn>
                  <a:cxn ang="0">
                    <a:pos x="connsiteX1" y="connsiteY1"/>
                  </a:cxn>
                </a:cxnLst>
                <a:rect l="l" t="t" r="r" b="b"/>
                <a:pathLst>
                  <a:path w="69850" h="53975">
                    <a:moveTo>
                      <a:pt x="0" y="53975"/>
                    </a:moveTo>
                    <a:lnTo>
                      <a:pt x="69850" y="0"/>
                    </a:lnTo>
                  </a:path>
                </a:pathLst>
              </a:custGeom>
              <a:noFill/>
              <a:ln w="19050">
                <a:solidFill>
                  <a:schemeClr val="accent4"/>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22" name="Freeform 145">
                <a:extLst>
                  <a:ext uri="{FF2B5EF4-FFF2-40B4-BE49-F238E27FC236}">
                    <a16:creationId xmlns:a16="http://schemas.microsoft.com/office/drawing/2014/main" id="{B8BF76D1-D622-A3D7-C815-F93F5A001ABC}"/>
                  </a:ext>
                </a:extLst>
              </p:cNvPr>
              <p:cNvSpPr/>
              <p:nvPr/>
            </p:nvSpPr>
            <p:spPr bwMode="auto">
              <a:xfrm rot="17330410">
                <a:off x="3509613" y="2283731"/>
                <a:ext cx="69850" cy="53975"/>
              </a:xfrm>
              <a:custGeom>
                <a:avLst/>
                <a:gdLst>
                  <a:gd name="connsiteX0" fmla="*/ 0 w 69850"/>
                  <a:gd name="connsiteY0" fmla="*/ 53975 h 53975"/>
                  <a:gd name="connsiteX1" fmla="*/ 69850 w 69850"/>
                  <a:gd name="connsiteY1" fmla="*/ 0 h 53975"/>
                </a:gdLst>
                <a:ahLst/>
                <a:cxnLst>
                  <a:cxn ang="0">
                    <a:pos x="connsiteX0" y="connsiteY0"/>
                  </a:cxn>
                  <a:cxn ang="0">
                    <a:pos x="connsiteX1" y="connsiteY1"/>
                  </a:cxn>
                </a:cxnLst>
                <a:rect l="l" t="t" r="r" b="b"/>
                <a:pathLst>
                  <a:path w="69850" h="53975">
                    <a:moveTo>
                      <a:pt x="0" y="53975"/>
                    </a:moveTo>
                    <a:lnTo>
                      <a:pt x="69850" y="0"/>
                    </a:lnTo>
                  </a:path>
                </a:pathLst>
              </a:custGeom>
              <a:noFill/>
              <a:ln w="19050">
                <a:solidFill>
                  <a:schemeClr val="accent4"/>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nvGrpSpPr>
              <p:cNvPr id="423" name="Group 422">
                <a:extLst>
                  <a:ext uri="{FF2B5EF4-FFF2-40B4-BE49-F238E27FC236}">
                    <a16:creationId xmlns:a16="http://schemas.microsoft.com/office/drawing/2014/main" id="{B3768F08-C43D-AB8E-532D-DB32C6CEA636}"/>
                  </a:ext>
                </a:extLst>
              </p:cNvPr>
              <p:cNvGrpSpPr/>
              <p:nvPr/>
            </p:nvGrpSpPr>
            <p:grpSpPr>
              <a:xfrm rot="18420410">
                <a:off x="2889073" y="2041383"/>
                <a:ext cx="265176" cy="228600"/>
                <a:chOff x="2638573" y="2041383"/>
                <a:chExt cx="265176" cy="228600"/>
              </a:xfrm>
            </p:grpSpPr>
            <p:sp>
              <p:nvSpPr>
                <p:cNvPr id="484" name="Hexagon 483">
                  <a:extLst>
                    <a:ext uri="{FF2B5EF4-FFF2-40B4-BE49-F238E27FC236}">
                      <a16:creationId xmlns:a16="http://schemas.microsoft.com/office/drawing/2014/main" id="{07FAC9A0-B8FB-B9BD-3E50-ADD09180C5CD}"/>
                    </a:ext>
                  </a:extLst>
                </p:cNvPr>
                <p:cNvSpPr/>
                <p:nvPr/>
              </p:nvSpPr>
              <p:spPr bwMode="auto">
                <a:xfrm rot="12478025">
                  <a:off x="2638573" y="2041383"/>
                  <a:ext cx="265176" cy="228600"/>
                </a:xfrm>
                <a:prstGeom prst="hexagon">
                  <a:avLst/>
                </a:prstGeom>
                <a:noFill/>
                <a:ln w="19050">
                  <a:solidFill>
                    <a:schemeClr val="accent4"/>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nvGrpSpPr>
                <p:cNvPr id="485" name="Group 484">
                  <a:extLst>
                    <a:ext uri="{FF2B5EF4-FFF2-40B4-BE49-F238E27FC236}">
                      <a16:creationId xmlns:a16="http://schemas.microsoft.com/office/drawing/2014/main" id="{B52FA05C-5416-C89D-1C6D-AE4C9DF94487}"/>
                    </a:ext>
                  </a:extLst>
                </p:cNvPr>
                <p:cNvGrpSpPr/>
                <p:nvPr/>
              </p:nvGrpSpPr>
              <p:grpSpPr>
                <a:xfrm>
                  <a:off x="2679700" y="2083502"/>
                  <a:ext cx="186976" cy="149256"/>
                  <a:chOff x="2679700" y="2083502"/>
                  <a:chExt cx="186976" cy="149256"/>
                </a:xfrm>
              </p:grpSpPr>
              <p:sp>
                <p:nvSpPr>
                  <p:cNvPr id="486" name="Freeform 73759">
                    <a:extLst>
                      <a:ext uri="{FF2B5EF4-FFF2-40B4-BE49-F238E27FC236}">
                        <a16:creationId xmlns:a16="http://schemas.microsoft.com/office/drawing/2014/main" id="{58E3C4A8-3F42-E132-E442-31F21044762E}"/>
                      </a:ext>
                    </a:extLst>
                  </p:cNvPr>
                  <p:cNvSpPr/>
                  <p:nvPr/>
                </p:nvSpPr>
                <p:spPr bwMode="auto">
                  <a:xfrm>
                    <a:off x="2679700" y="2108200"/>
                    <a:ext cx="3175" cy="101600"/>
                  </a:xfrm>
                  <a:custGeom>
                    <a:avLst/>
                    <a:gdLst>
                      <a:gd name="connsiteX0" fmla="*/ 3175 w 3175"/>
                      <a:gd name="connsiteY0" fmla="*/ 0 h 101600"/>
                      <a:gd name="connsiteX1" fmla="*/ 0 w 3175"/>
                      <a:gd name="connsiteY1" fmla="*/ 101600 h 101600"/>
                    </a:gdLst>
                    <a:ahLst/>
                    <a:cxnLst>
                      <a:cxn ang="0">
                        <a:pos x="connsiteX0" y="connsiteY0"/>
                      </a:cxn>
                      <a:cxn ang="0">
                        <a:pos x="connsiteX1" y="connsiteY1"/>
                      </a:cxn>
                    </a:cxnLst>
                    <a:rect l="l" t="t" r="r" b="b"/>
                    <a:pathLst>
                      <a:path w="3175" h="101600">
                        <a:moveTo>
                          <a:pt x="3175" y="0"/>
                        </a:moveTo>
                        <a:cubicBezTo>
                          <a:pt x="2117" y="33867"/>
                          <a:pt x="1058" y="67733"/>
                          <a:pt x="0" y="101600"/>
                        </a:cubicBezTo>
                      </a:path>
                    </a:pathLst>
                  </a:custGeom>
                  <a:noFill/>
                  <a:ln w="19050">
                    <a:solidFill>
                      <a:schemeClr val="accent4"/>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87" name="Freeform 147">
                    <a:extLst>
                      <a:ext uri="{FF2B5EF4-FFF2-40B4-BE49-F238E27FC236}">
                        <a16:creationId xmlns:a16="http://schemas.microsoft.com/office/drawing/2014/main" id="{C2F1EB72-02D7-5F05-47BE-977440FF6C64}"/>
                      </a:ext>
                    </a:extLst>
                  </p:cNvPr>
                  <p:cNvSpPr/>
                  <p:nvPr/>
                </p:nvSpPr>
                <p:spPr bwMode="auto">
                  <a:xfrm rot="17993153">
                    <a:off x="2806150" y="2034290"/>
                    <a:ext cx="3175" cy="101600"/>
                  </a:xfrm>
                  <a:custGeom>
                    <a:avLst/>
                    <a:gdLst>
                      <a:gd name="connsiteX0" fmla="*/ 3175 w 3175"/>
                      <a:gd name="connsiteY0" fmla="*/ 0 h 101600"/>
                      <a:gd name="connsiteX1" fmla="*/ 0 w 3175"/>
                      <a:gd name="connsiteY1" fmla="*/ 101600 h 101600"/>
                    </a:gdLst>
                    <a:ahLst/>
                    <a:cxnLst>
                      <a:cxn ang="0">
                        <a:pos x="connsiteX0" y="connsiteY0"/>
                      </a:cxn>
                      <a:cxn ang="0">
                        <a:pos x="connsiteX1" y="connsiteY1"/>
                      </a:cxn>
                    </a:cxnLst>
                    <a:rect l="l" t="t" r="r" b="b"/>
                    <a:pathLst>
                      <a:path w="3175" h="101600">
                        <a:moveTo>
                          <a:pt x="3175" y="0"/>
                        </a:moveTo>
                        <a:cubicBezTo>
                          <a:pt x="2117" y="33867"/>
                          <a:pt x="1058" y="67733"/>
                          <a:pt x="0" y="101600"/>
                        </a:cubicBezTo>
                      </a:path>
                    </a:pathLst>
                  </a:custGeom>
                  <a:noFill/>
                  <a:ln w="19050">
                    <a:solidFill>
                      <a:schemeClr val="accent4"/>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88" name="Freeform 148">
                    <a:extLst>
                      <a:ext uri="{FF2B5EF4-FFF2-40B4-BE49-F238E27FC236}">
                        <a16:creationId xmlns:a16="http://schemas.microsoft.com/office/drawing/2014/main" id="{F203127A-9F06-A17A-AFE4-4EFA9297D150}"/>
                      </a:ext>
                    </a:extLst>
                  </p:cNvPr>
                  <p:cNvSpPr/>
                  <p:nvPr/>
                </p:nvSpPr>
                <p:spPr bwMode="auto">
                  <a:xfrm rot="13946983">
                    <a:off x="2814288" y="2180371"/>
                    <a:ext cx="3175" cy="101600"/>
                  </a:xfrm>
                  <a:custGeom>
                    <a:avLst/>
                    <a:gdLst>
                      <a:gd name="connsiteX0" fmla="*/ 3175 w 3175"/>
                      <a:gd name="connsiteY0" fmla="*/ 0 h 101600"/>
                      <a:gd name="connsiteX1" fmla="*/ 0 w 3175"/>
                      <a:gd name="connsiteY1" fmla="*/ 101600 h 101600"/>
                    </a:gdLst>
                    <a:ahLst/>
                    <a:cxnLst>
                      <a:cxn ang="0">
                        <a:pos x="connsiteX0" y="connsiteY0"/>
                      </a:cxn>
                      <a:cxn ang="0">
                        <a:pos x="connsiteX1" y="connsiteY1"/>
                      </a:cxn>
                    </a:cxnLst>
                    <a:rect l="l" t="t" r="r" b="b"/>
                    <a:pathLst>
                      <a:path w="3175" h="101600">
                        <a:moveTo>
                          <a:pt x="3175" y="0"/>
                        </a:moveTo>
                        <a:cubicBezTo>
                          <a:pt x="2117" y="33867"/>
                          <a:pt x="1058" y="67733"/>
                          <a:pt x="0" y="101600"/>
                        </a:cubicBezTo>
                      </a:path>
                    </a:pathLst>
                  </a:custGeom>
                  <a:noFill/>
                  <a:ln w="19050">
                    <a:solidFill>
                      <a:schemeClr val="accent4"/>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grpSp>
          <p:sp>
            <p:nvSpPr>
              <p:cNvPr id="424" name="Freeform 149">
                <a:extLst>
                  <a:ext uri="{FF2B5EF4-FFF2-40B4-BE49-F238E27FC236}">
                    <a16:creationId xmlns:a16="http://schemas.microsoft.com/office/drawing/2014/main" id="{48BA6876-58BB-832D-EEC2-4A86E598C15C}"/>
                  </a:ext>
                </a:extLst>
              </p:cNvPr>
              <p:cNvSpPr/>
              <p:nvPr/>
            </p:nvSpPr>
            <p:spPr bwMode="auto">
              <a:xfrm rot="17993153">
                <a:off x="3297649" y="2034288"/>
                <a:ext cx="3175" cy="101600"/>
              </a:xfrm>
              <a:custGeom>
                <a:avLst/>
                <a:gdLst>
                  <a:gd name="connsiteX0" fmla="*/ 3175 w 3175"/>
                  <a:gd name="connsiteY0" fmla="*/ 0 h 101600"/>
                  <a:gd name="connsiteX1" fmla="*/ 0 w 3175"/>
                  <a:gd name="connsiteY1" fmla="*/ 101600 h 101600"/>
                </a:gdLst>
                <a:ahLst/>
                <a:cxnLst>
                  <a:cxn ang="0">
                    <a:pos x="connsiteX0" y="connsiteY0"/>
                  </a:cxn>
                  <a:cxn ang="0">
                    <a:pos x="connsiteX1" y="connsiteY1"/>
                  </a:cxn>
                </a:cxnLst>
                <a:rect l="l" t="t" r="r" b="b"/>
                <a:pathLst>
                  <a:path w="3175" h="101600">
                    <a:moveTo>
                      <a:pt x="3175" y="0"/>
                    </a:moveTo>
                    <a:cubicBezTo>
                      <a:pt x="2117" y="33867"/>
                      <a:pt x="1058" y="67733"/>
                      <a:pt x="0" y="101600"/>
                    </a:cubicBezTo>
                  </a:path>
                </a:pathLst>
              </a:custGeom>
              <a:noFill/>
              <a:ln w="19050">
                <a:solidFill>
                  <a:schemeClr val="accent4"/>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25" name="Freeform 73760">
                <a:extLst>
                  <a:ext uri="{FF2B5EF4-FFF2-40B4-BE49-F238E27FC236}">
                    <a16:creationId xmlns:a16="http://schemas.microsoft.com/office/drawing/2014/main" id="{0C9668A3-90C5-8D9D-7EB3-993A5830BFD3}"/>
                  </a:ext>
                </a:extLst>
              </p:cNvPr>
              <p:cNvSpPr/>
              <p:nvPr/>
            </p:nvSpPr>
            <p:spPr bwMode="auto">
              <a:xfrm>
                <a:off x="3314375" y="2203450"/>
                <a:ext cx="31750" cy="19050"/>
              </a:xfrm>
              <a:custGeom>
                <a:avLst/>
                <a:gdLst>
                  <a:gd name="connsiteX0" fmla="*/ 0 w 31750"/>
                  <a:gd name="connsiteY0" fmla="*/ 19050 h 19050"/>
                  <a:gd name="connsiteX1" fmla="*/ 31750 w 31750"/>
                  <a:gd name="connsiteY1" fmla="*/ 0 h 19050"/>
                </a:gdLst>
                <a:ahLst/>
                <a:cxnLst>
                  <a:cxn ang="0">
                    <a:pos x="connsiteX0" y="connsiteY0"/>
                  </a:cxn>
                  <a:cxn ang="0">
                    <a:pos x="connsiteX1" y="connsiteY1"/>
                  </a:cxn>
                </a:cxnLst>
                <a:rect l="l" t="t" r="r" b="b"/>
                <a:pathLst>
                  <a:path w="31750" h="19050">
                    <a:moveTo>
                      <a:pt x="0" y="19050"/>
                    </a:moveTo>
                    <a:lnTo>
                      <a:pt x="31750" y="0"/>
                    </a:lnTo>
                  </a:path>
                </a:pathLst>
              </a:custGeom>
              <a:noFill/>
              <a:ln w="19050">
                <a:solidFill>
                  <a:schemeClr val="accent4"/>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nvGrpSpPr>
              <p:cNvPr id="426" name="Group 425">
                <a:extLst>
                  <a:ext uri="{FF2B5EF4-FFF2-40B4-BE49-F238E27FC236}">
                    <a16:creationId xmlns:a16="http://schemas.microsoft.com/office/drawing/2014/main" id="{8D707876-648E-CF8E-C760-43CE50D24B11}"/>
                  </a:ext>
                </a:extLst>
              </p:cNvPr>
              <p:cNvGrpSpPr/>
              <p:nvPr/>
            </p:nvGrpSpPr>
            <p:grpSpPr>
              <a:xfrm>
                <a:off x="3709783" y="2144335"/>
                <a:ext cx="75652" cy="71437"/>
                <a:chOff x="3452933" y="2144335"/>
                <a:chExt cx="75652" cy="71437"/>
              </a:xfrm>
            </p:grpSpPr>
            <p:sp>
              <p:nvSpPr>
                <p:cNvPr id="482" name="Freeform 73762">
                  <a:extLst>
                    <a:ext uri="{FF2B5EF4-FFF2-40B4-BE49-F238E27FC236}">
                      <a16:creationId xmlns:a16="http://schemas.microsoft.com/office/drawing/2014/main" id="{01232A6E-6A54-49A5-2C36-D2243F6B77AE}"/>
                    </a:ext>
                  </a:extLst>
                </p:cNvPr>
                <p:cNvSpPr/>
                <p:nvPr/>
              </p:nvSpPr>
              <p:spPr bwMode="auto">
                <a:xfrm>
                  <a:off x="3452933" y="2144335"/>
                  <a:ext cx="57150" cy="47625"/>
                </a:xfrm>
                <a:custGeom>
                  <a:avLst/>
                  <a:gdLst>
                    <a:gd name="connsiteX0" fmla="*/ 0 w 57150"/>
                    <a:gd name="connsiteY0" fmla="*/ 47625 h 47625"/>
                    <a:gd name="connsiteX1" fmla="*/ 57150 w 57150"/>
                    <a:gd name="connsiteY1" fmla="*/ 0 h 47625"/>
                  </a:gdLst>
                  <a:ahLst/>
                  <a:cxnLst>
                    <a:cxn ang="0">
                      <a:pos x="connsiteX0" y="connsiteY0"/>
                    </a:cxn>
                    <a:cxn ang="0">
                      <a:pos x="connsiteX1" y="connsiteY1"/>
                    </a:cxn>
                  </a:cxnLst>
                  <a:rect l="l" t="t" r="r" b="b"/>
                  <a:pathLst>
                    <a:path w="57150" h="47625">
                      <a:moveTo>
                        <a:pt x="0" y="47625"/>
                      </a:moveTo>
                      <a:lnTo>
                        <a:pt x="57150" y="0"/>
                      </a:lnTo>
                    </a:path>
                  </a:pathLst>
                </a:custGeom>
                <a:noFill/>
                <a:ln w="19050">
                  <a:solidFill>
                    <a:schemeClr val="accent4"/>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83" name="Freeform 154">
                  <a:extLst>
                    <a:ext uri="{FF2B5EF4-FFF2-40B4-BE49-F238E27FC236}">
                      <a16:creationId xmlns:a16="http://schemas.microsoft.com/office/drawing/2014/main" id="{2B581BA9-78CF-A2CB-F9F4-EBE4F40DB89E}"/>
                    </a:ext>
                  </a:extLst>
                </p:cNvPr>
                <p:cNvSpPr/>
                <p:nvPr/>
              </p:nvSpPr>
              <p:spPr bwMode="auto">
                <a:xfrm>
                  <a:off x="3471435" y="2168147"/>
                  <a:ext cx="57150" cy="47625"/>
                </a:xfrm>
                <a:custGeom>
                  <a:avLst/>
                  <a:gdLst>
                    <a:gd name="connsiteX0" fmla="*/ 0 w 57150"/>
                    <a:gd name="connsiteY0" fmla="*/ 47625 h 47625"/>
                    <a:gd name="connsiteX1" fmla="*/ 57150 w 57150"/>
                    <a:gd name="connsiteY1" fmla="*/ 0 h 47625"/>
                  </a:gdLst>
                  <a:ahLst/>
                  <a:cxnLst>
                    <a:cxn ang="0">
                      <a:pos x="connsiteX0" y="connsiteY0"/>
                    </a:cxn>
                    <a:cxn ang="0">
                      <a:pos x="connsiteX1" y="connsiteY1"/>
                    </a:cxn>
                  </a:cxnLst>
                  <a:rect l="l" t="t" r="r" b="b"/>
                  <a:pathLst>
                    <a:path w="57150" h="47625">
                      <a:moveTo>
                        <a:pt x="0" y="47625"/>
                      </a:moveTo>
                      <a:lnTo>
                        <a:pt x="57150" y="0"/>
                      </a:lnTo>
                    </a:path>
                  </a:pathLst>
                </a:custGeom>
                <a:noFill/>
                <a:ln w="19050">
                  <a:solidFill>
                    <a:schemeClr val="accent4"/>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sp>
            <p:nvSpPr>
              <p:cNvPr id="427" name="Freeform 73763">
                <a:extLst>
                  <a:ext uri="{FF2B5EF4-FFF2-40B4-BE49-F238E27FC236}">
                    <a16:creationId xmlns:a16="http://schemas.microsoft.com/office/drawing/2014/main" id="{F206C5BE-3914-F425-5FA7-76EB2391BAF8}"/>
                  </a:ext>
                </a:extLst>
              </p:cNvPr>
              <p:cNvSpPr/>
              <p:nvPr/>
            </p:nvSpPr>
            <p:spPr bwMode="auto">
              <a:xfrm>
                <a:off x="3454075" y="2482850"/>
                <a:ext cx="120650" cy="95250"/>
              </a:xfrm>
              <a:custGeom>
                <a:avLst/>
                <a:gdLst>
                  <a:gd name="connsiteX0" fmla="*/ 0 w 120650"/>
                  <a:gd name="connsiteY0" fmla="*/ 0 h 95250"/>
                  <a:gd name="connsiteX1" fmla="*/ 120650 w 120650"/>
                  <a:gd name="connsiteY1" fmla="*/ 95250 h 95250"/>
                </a:gdLst>
                <a:ahLst/>
                <a:cxnLst>
                  <a:cxn ang="0">
                    <a:pos x="connsiteX0" y="connsiteY0"/>
                  </a:cxn>
                  <a:cxn ang="0">
                    <a:pos x="connsiteX1" y="connsiteY1"/>
                  </a:cxn>
                </a:cxnLst>
                <a:rect l="l" t="t" r="r" b="b"/>
                <a:pathLst>
                  <a:path w="120650" h="95250">
                    <a:moveTo>
                      <a:pt x="0" y="0"/>
                    </a:moveTo>
                    <a:lnTo>
                      <a:pt x="120650" y="95250"/>
                    </a:lnTo>
                  </a:path>
                </a:pathLst>
              </a:custGeom>
              <a:noFill/>
              <a:ln w="19050">
                <a:solidFill>
                  <a:schemeClr val="accent4"/>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nvGrpSpPr>
              <p:cNvPr id="428" name="Group 427">
                <a:extLst>
                  <a:ext uri="{FF2B5EF4-FFF2-40B4-BE49-F238E27FC236}">
                    <a16:creationId xmlns:a16="http://schemas.microsoft.com/office/drawing/2014/main" id="{1679D0E6-4BE1-851B-164A-96DD8131B188}"/>
                  </a:ext>
                </a:extLst>
              </p:cNvPr>
              <p:cNvGrpSpPr/>
              <p:nvPr/>
            </p:nvGrpSpPr>
            <p:grpSpPr>
              <a:xfrm rot="7464898">
                <a:off x="3791243" y="2563814"/>
                <a:ext cx="75652" cy="71437"/>
                <a:chOff x="3452933" y="2144335"/>
                <a:chExt cx="75652" cy="71437"/>
              </a:xfrm>
            </p:grpSpPr>
            <p:sp>
              <p:nvSpPr>
                <p:cNvPr id="480" name="Freeform 159">
                  <a:extLst>
                    <a:ext uri="{FF2B5EF4-FFF2-40B4-BE49-F238E27FC236}">
                      <a16:creationId xmlns:a16="http://schemas.microsoft.com/office/drawing/2014/main" id="{82730F6C-9D72-7C48-33E6-C398C19053BA}"/>
                    </a:ext>
                  </a:extLst>
                </p:cNvPr>
                <p:cNvSpPr/>
                <p:nvPr/>
              </p:nvSpPr>
              <p:spPr bwMode="auto">
                <a:xfrm>
                  <a:off x="3452933" y="2144335"/>
                  <a:ext cx="57150" cy="47625"/>
                </a:xfrm>
                <a:custGeom>
                  <a:avLst/>
                  <a:gdLst>
                    <a:gd name="connsiteX0" fmla="*/ 0 w 57150"/>
                    <a:gd name="connsiteY0" fmla="*/ 47625 h 47625"/>
                    <a:gd name="connsiteX1" fmla="*/ 57150 w 57150"/>
                    <a:gd name="connsiteY1" fmla="*/ 0 h 47625"/>
                  </a:gdLst>
                  <a:ahLst/>
                  <a:cxnLst>
                    <a:cxn ang="0">
                      <a:pos x="connsiteX0" y="connsiteY0"/>
                    </a:cxn>
                    <a:cxn ang="0">
                      <a:pos x="connsiteX1" y="connsiteY1"/>
                    </a:cxn>
                  </a:cxnLst>
                  <a:rect l="l" t="t" r="r" b="b"/>
                  <a:pathLst>
                    <a:path w="57150" h="47625">
                      <a:moveTo>
                        <a:pt x="0" y="47625"/>
                      </a:moveTo>
                      <a:lnTo>
                        <a:pt x="57150" y="0"/>
                      </a:lnTo>
                    </a:path>
                  </a:pathLst>
                </a:custGeom>
                <a:noFill/>
                <a:ln w="19050">
                  <a:solidFill>
                    <a:schemeClr val="accent4"/>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81" name="Freeform 160">
                  <a:extLst>
                    <a:ext uri="{FF2B5EF4-FFF2-40B4-BE49-F238E27FC236}">
                      <a16:creationId xmlns:a16="http://schemas.microsoft.com/office/drawing/2014/main" id="{890B9736-5708-0C94-66FD-B97D14D0E8AB}"/>
                    </a:ext>
                  </a:extLst>
                </p:cNvPr>
                <p:cNvSpPr/>
                <p:nvPr/>
              </p:nvSpPr>
              <p:spPr bwMode="auto">
                <a:xfrm>
                  <a:off x="3471435" y="2168147"/>
                  <a:ext cx="57150" cy="47625"/>
                </a:xfrm>
                <a:custGeom>
                  <a:avLst/>
                  <a:gdLst>
                    <a:gd name="connsiteX0" fmla="*/ 0 w 57150"/>
                    <a:gd name="connsiteY0" fmla="*/ 47625 h 47625"/>
                    <a:gd name="connsiteX1" fmla="*/ 57150 w 57150"/>
                    <a:gd name="connsiteY1" fmla="*/ 0 h 47625"/>
                  </a:gdLst>
                  <a:ahLst/>
                  <a:cxnLst>
                    <a:cxn ang="0">
                      <a:pos x="connsiteX0" y="connsiteY0"/>
                    </a:cxn>
                    <a:cxn ang="0">
                      <a:pos x="connsiteX1" y="connsiteY1"/>
                    </a:cxn>
                  </a:cxnLst>
                  <a:rect l="l" t="t" r="r" b="b"/>
                  <a:pathLst>
                    <a:path w="57150" h="47625">
                      <a:moveTo>
                        <a:pt x="0" y="47625"/>
                      </a:moveTo>
                      <a:lnTo>
                        <a:pt x="57150" y="0"/>
                      </a:lnTo>
                    </a:path>
                  </a:pathLst>
                </a:custGeom>
                <a:noFill/>
                <a:ln w="19050">
                  <a:solidFill>
                    <a:schemeClr val="accent4"/>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grpSp>
            <p:nvGrpSpPr>
              <p:cNvPr id="429" name="Group 428">
                <a:extLst>
                  <a:ext uri="{FF2B5EF4-FFF2-40B4-BE49-F238E27FC236}">
                    <a16:creationId xmlns:a16="http://schemas.microsoft.com/office/drawing/2014/main" id="{3EE71269-71B9-A5E1-8243-5E705EE5D18D}"/>
                  </a:ext>
                </a:extLst>
              </p:cNvPr>
              <p:cNvGrpSpPr/>
              <p:nvPr/>
            </p:nvGrpSpPr>
            <p:grpSpPr>
              <a:xfrm rot="7792774">
                <a:off x="2314988" y="2903883"/>
                <a:ext cx="75652" cy="71437"/>
                <a:chOff x="3452933" y="2144335"/>
                <a:chExt cx="75652" cy="71437"/>
              </a:xfrm>
            </p:grpSpPr>
            <p:sp>
              <p:nvSpPr>
                <p:cNvPr id="478" name="Freeform 162">
                  <a:extLst>
                    <a:ext uri="{FF2B5EF4-FFF2-40B4-BE49-F238E27FC236}">
                      <a16:creationId xmlns:a16="http://schemas.microsoft.com/office/drawing/2014/main" id="{3F711D7D-92C0-175C-886E-5046D0A0727D}"/>
                    </a:ext>
                  </a:extLst>
                </p:cNvPr>
                <p:cNvSpPr/>
                <p:nvPr/>
              </p:nvSpPr>
              <p:spPr bwMode="auto">
                <a:xfrm>
                  <a:off x="3452933" y="2144335"/>
                  <a:ext cx="57150" cy="47625"/>
                </a:xfrm>
                <a:custGeom>
                  <a:avLst/>
                  <a:gdLst>
                    <a:gd name="connsiteX0" fmla="*/ 0 w 57150"/>
                    <a:gd name="connsiteY0" fmla="*/ 47625 h 47625"/>
                    <a:gd name="connsiteX1" fmla="*/ 57150 w 57150"/>
                    <a:gd name="connsiteY1" fmla="*/ 0 h 47625"/>
                  </a:gdLst>
                  <a:ahLst/>
                  <a:cxnLst>
                    <a:cxn ang="0">
                      <a:pos x="connsiteX0" y="connsiteY0"/>
                    </a:cxn>
                    <a:cxn ang="0">
                      <a:pos x="connsiteX1" y="connsiteY1"/>
                    </a:cxn>
                  </a:cxnLst>
                  <a:rect l="l" t="t" r="r" b="b"/>
                  <a:pathLst>
                    <a:path w="57150" h="47625">
                      <a:moveTo>
                        <a:pt x="0" y="47625"/>
                      </a:moveTo>
                      <a:lnTo>
                        <a:pt x="57150" y="0"/>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79" name="Freeform 163">
                  <a:extLst>
                    <a:ext uri="{FF2B5EF4-FFF2-40B4-BE49-F238E27FC236}">
                      <a16:creationId xmlns:a16="http://schemas.microsoft.com/office/drawing/2014/main" id="{DEDD8A29-E387-DA4E-382A-F3DF6A42F1DD}"/>
                    </a:ext>
                  </a:extLst>
                </p:cNvPr>
                <p:cNvSpPr/>
                <p:nvPr/>
              </p:nvSpPr>
              <p:spPr bwMode="auto">
                <a:xfrm>
                  <a:off x="3471435" y="2168147"/>
                  <a:ext cx="57150" cy="47625"/>
                </a:xfrm>
                <a:custGeom>
                  <a:avLst/>
                  <a:gdLst>
                    <a:gd name="connsiteX0" fmla="*/ 0 w 57150"/>
                    <a:gd name="connsiteY0" fmla="*/ 47625 h 47625"/>
                    <a:gd name="connsiteX1" fmla="*/ 57150 w 57150"/>
                    <a:gd name="connsiteY1" fmla="*/ 0 h 47625"/>
                  </a:gdLst>
                  <a:ahLst/>
                  <a:cxnLst>
                    <a:cxn ang="0">
                      <a:pos x="connsiteX0" y="connsiteY0"/>
                    </a:cxn>
                    <a:cxn ang="0">
                      <a:pos x="connsiteX1" y="connsiteY1"/>
                    </a:cxn>
                  </a:cxnLst>
                  <a:rect l="l" t="t" r="r" b="b"/>
                  <a:pathLst>
                    <a:path w="57150" h="47625">
                      <a:moveTo>
                        <a:pt x="0" y="47625"/>
                      </a:moveTo>
                      <a:lnTo>
                        <a:pt x="57150" y="0"/>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grpSp>
            <p:nvGrpSpPr>
              <p:cNvPr id="430" name="Group 429">
                <a:extLst>
                  <a:ext uri="{FF2B5EF4-FFF2-40B4-BE49-F238E27FC236}">
                    <a16:creationId xmlns:a16="http://schemas.microsoft.com/office/drawing/2014/main" id="{949D04C3-6EC9-7314-56C7-B46D7116B150}"/>
                  </a:ext>
                </a:extLst>
              </p:cNvPr>
              <p:cNvGrpSpPr/>
              <p:nvPr/>
            </p:nvGrpSpPr>
            <p:grpSpPr>
              <a:xfrm rot="7792774">
                <a:off x="1844690" y="2892011"/>
                <a:ext cx="75652" cy="71437"/>
                <a:chOff x="3452933" y="2144335"/>
                <a:chExt cx="75652" cy="71437"/>
              </a:xfrm>
            </p:grpSpPr>
            <p:sp>
              <p:nvSpPr>
                <p:cNvPr id="476" name="Freeform 165">
                  <a:extLst>
                    <a:ext uri="{FF2B5EF4-FFF2-40B4-BE49-F238E27FC236}">
                      <a16:creationId xmlns:a16="http://schemas.microsoft.com/office/drawing/2014/main" id="{F0008901-D769-8A80-82BE-114701BB5ED0}"/>
                    </a:ext>
                  </a:extLst>
                </p:cNvPr>
                <p:cNvSpPr/>
                <p:nvPr/>
              </p:nvSpPr>
              <p:spPr bwMode="auto">
                <a:xfrm>
                  <a:off x="3452933" y="2144335"/>
                  <a:ext cx="57150" cy="47625"/>
                </a:xfrm>
                <a:custGeom>
                  <a:avLst/>
                  <a:gdLst>
                    <a:gd name="connsiteX0" fmla="*/ 0 w 57150"/>
                    <a:gd name="connsiteY0" fmla="*/ 47625 h 47625"/>
                    <a:gd name="connsiteX1" fmla="*/ 57150 w 57150"/>
                    <a:gd name="connsiteY1" fmla="*/ 0 h 47625"/>
                  </a:gdLst>
                  <a:ahLst/>
                  <a:cxnLst>
                    <a:cxn ang="0">
                      <a:pos x="connsiteX0" y="connsiteY0"/>
                    </a:cxn>
                    <a:cxn ang="0">
                      <a:pos x="connsiteX1" y="connsiteY1"/>
                    </a:cxn>
                  </a:cxnLst>
                  <a:rect l="l" t="t" r="r" b="b"/>
                  <a:pathLst>
                    <a:path w="57150" h="47625">
                      <a:moveTo>
                        <a:pt x="0" y="47625"/>
                      </a:moveTo>
                      <a:lnTo>
                        <a:pt x="57150" y="0"/>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77" name="Freeform 166">
                  <a:extLst>
                    <a:ext uri="{FF2B5EF4-FFF2-40B4-BE49-F238E27FC236}">
                      <a16:creationId xmlns:a16="http://schemas.microsoft.com/office/drawing/2014/main" id="{B2EFBAB8-5DD2-DDF1-0F7C-6CA1B789568B}"/>
                    </a:ext>
                  </a:extLst>
                </p:cNvPr>
                <p:cNvSpPr/>
                <p:nvPr/>
              </p:nvSpPr>
              <p:spPr bwMode="auto">
                <a:xfrm>
                  <a:off x="3471435" y="2168147"/>
                  <a:ext cx="57150" cy="47625"/>
                </a:xfrm>
                <a:custGeom>
                  <a:avLst/>
                  <a:gdLst>
                    <a:gd name="connsiteX0" fmla="*/ 0 w 57150"/>
                    <a:gd name="connsiteY0" fmla="*/ 47625 h 47625"/>
                    <a:gd name="connsiteX1" fmla="*/ 57150 w 57150"/>
                    <a:gd name="connsiteY1" fmla="*/ 0 h 47625"/>
                  </a:gdLst>
                  <a:ahLst/>
                  <a:cxnLst>
                    <a:cxn ang="0">
                      <a:pos x="connsiteX0" y="connsiteY0"/>
                    </a:cxn>
                    <a:cxn ang="0">
                      <a:pos x="connsiteX1" y="connsiteY1"/>
                    </a:cxn>
                  </a:cxnLst>
                  <a:rect l="l" t="t" r="r" b="b"/>
                  <a:pathLst>
                    <a:path w="57150" h="47625">
                      <a:moveTo>
                        <a:pt x="0" y="47625"/>
                      </a:moveTo>
                      <a:lnTo>
                        <a:pt x="57150" y="0"/>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grpSp>
            <p:nvGrpSpPr>
              <p:cNvPr id="431" name="Group 430">
                <a:extLst>
                  <a:ext uri="{FF2B5EF4-FFF2-40B4-BE49-F238E27FC236}">
                    <a16:creationId xmlns:a16="http://schemas.microsoft.com/office/drawing/2014/main" id="{B89E796B-FD6A-6966-B8FF-E12C2E2E0A7F}"/>
                  </a:ext>
                </a:extLst>
              </p:cNvPr>
              <p:cNvGrpSpPr/>
              <p:nvPr/>
            </p:nvGrpSpPr>
            <p:grpSpPr>
              <a:xfrm rot="4927226">
                <a:off x="1645030" y="3583377"/>
                <a:ext cx="75652" cy="71437"/>
                <a:chOff x="3452933" y="2144335"/>
                <a:chExt cx="75652" cy="71437"/>
              </a:xfrm>
            </p:grpSpPr>
            <p:sp>
              <p:nvSpPr>
                <p:cNvPr id="474" name="Freeform 168">
                  <a:extLst>
                    <a:ext uri="{FF2B5EF4-FFF2-40B4-BE49-F238E27FC236}">
                      <a16:creationId xmlns:a16="http://schemas.microsoft.com/office/drawing/2014/main" id="{2636C3B7-DDC2-34B0-3DF3-69913D6C119C}"/>
                    </a:ext>
                  </a:extLst>
                </p:cNvPr>
                <p:cNvSpPr/>
                <p:nvPr/>
              </p:nvSpPr>
              <p:spPr bwMode="auto">
                <a:xfrm>
                  <a:off x="3452933" y="2144335"/>
                  <a:ext cx="57150" cy="47625"/>
                </a:xfrm>
                <a:custGeom>
                  <a:avLst/>
                  <a:gdLst>
                    <a:gd name="connsiteX0" fmla="*/ 0 w 57150"/>
                    <a:gd name="connsiteY0" fmla="*/ 47625 h 47625"/>
                    <a:gd name="connsiteX1" fmla="*/ 57150 w 57150"/>
                    <a:gd name="connsiteY1" fmla="*/ 0 h 47625"/>
                  </a:gdLst>
                  <a:ahLst/>
                  <a:cxnLst>
                    <a:cxn ang="0">
                      <a:pos x="connsiteX0" y="connsiteY0"/>
                    </a:cxn>
                    <a:cxn ang="0">
                      <a:pos x="connsiteX1" y="connsiteY1"/>
                    </a:cxn>
                  </a:cxnLst>
                  <a:rect l="l" t="t" r="r" b="b"/>
                  <a:pathLst>
                    <a:path w="57150" h="47625">
                      <a:moveTo>
                        <a:pt x="0" y="47625"/>
                      </a:moveTo>
                      <a:lnTo>
                        <a:pt x="57150" y="0"/>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75" name="Freeform 169">
                  <a:extLst>
                    <a:ext uri="{FF2B5EF4-FFF2-40B4-BE49-F238E27FC236}">
                      <a16:creationId xmlns:a16="http://schemas.microsoft.com/office/drawing/2014/main" id="{24EE5A96-1B50-84DB-D32A-21EDE8705332}"/>
                    </a:ext>
                  </a:extLst>
                </p:cNvPr>
                <p:cNvSpPr/>
                <p:nvPr/>
              </p:nvSpPr>
              <p:spPr bwMode="auto">
                <a:xfrm>
                  <a:off x="3471435" y="2168147"/>
                  <a:ext cx="57150" cy="47625"/>
                </a:xfrm>
                <a:custGeom>
                  <a:avLst/>
                  <a:gdLst>
                    <a:gd name="connsiteX0" fmla="*/ 0 w 57150"/>
                    <a:gd name="connsiteY0" fmla="*/ 47625 h 47625"/>
                    <a:gd name="connsiteX1" fmla="*/ 57150 w 57150"/>
                    <a:gd name="connsiteY1" fmla="*/ 0 h 47625"/>
                  </a:gdLst>
                  <a:ahLst/>
                  <a:cxnLst>
                    <a:cxn ang="0">
                      <a:pos x="connsiteX0" y="connsiteY0"/>
                    </a:cxn>
                    <a:cxn ang="0">
                      <a:pos x="connsiteX1" y="connsiteY1"/>
                    </a:cxn>
                  </a:cxnLst>
                  <a:rect l="l" t="t" r="r" b="b"/>
                  <a:pathLst>
                    <a:path w="57150" h="47625">
                      <a:moveTo>
                        <a:pt x="0" y="47625"/>
                      </a:moveTo>
                      <a:lnTo>
                        <a:pt x="57150" y="0"/>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grpSp>
            <p:nvGrpSpPr>
              <p:cNvPr id="432" name="Group 431">
                <a:extLst>
                  <a:ext uri="{FF2B5EF4-FFF2-40B4-BE49-F238E27FC236}">
                    <a16:creationId xmlns:a16="http://schemas.microsoft.com/office/drawing/2014/main" id="{87B99431-1A10-580E-3C73-8582561DA6B5}"/>
                  </a:ext>
                </a:extLst>
              </p:cNvPr>
              <p:cNvGrpSpPr/>
              <p:nvPr/>
            </p:nvGrpSpPr>
            <p:grpSpPr>
              <a:xfrm rot="18015089">
                <a:off x="1797011" y="3797763"/>
                <a:ext cx="75652" cy="71437"/>
                <a:chOff x="3452933" y="2144335"/>
                <a:chExt cx="75652" cy="71437"/>
              </a:xfrm>
            </p:grpSpPr>
            <p:sp>
              <p:nvSpPr>
                <p:cNvPr id="472" name="Freeform 171">
                  <a:extLst>
                    <a:ext uri="{FF2B5EF4-FFF2-40B4-BE49-F238E27FC236}">
                      <a16:creationId xmlns:a16="http://schemas.microsoft.com/office/drawing/2014/main" id="{9BEBF286-B395-D8E0-5CCB-9DE5CAF07362}"/>
                    </a:ext>
                  </a:extLst>
                </p:cNvPr>
                <p:cNvSpPr/>
                <p:nvPr/>
              </p:nvSpPr>
              <p:spPr bwMode="auto">
                <a:xfrm>
                  <a:off x="3452933" y="2144335"/>
                  <a:ext cx="57150" cy="47625"/>
                </a:xfrm>
                <a:custGeom>
                  <a:avLst/>
                  <a:gdLst>
                    <a:gd name="connsiteX0" fmla="*/ 0 w 57150"/>
                    <a:gd name="connsiteY0" fmla="*/ 47625 h 47625"/>
                    <a:gd name="connsiteX1" fmla="*/ 57150 w 57150"/>
                    <a:gd name="connsiteY1" fmla="*/ 0 h 47625"/>
                  </a:gdLst>
                  <a:ahLst/>
                  <a:cxnLst>
                    <a:cxn ang="0">
                      <a:pos x="connsiteX0" y="connsiteY0"/>
                    </a:cxn>
                    <a:cxn ang="0">
                      <a:pos x="connsiteX1" y="connsiteY1"/>
                    </a:cxn>
                  </a:cxnLst>
                  <a:rect l="l" t="t" r="r" b="b"/>
                  <a:pathLst>
                    <a:path w="57150" h="47625">
                      <a:moveTo>
                        <a:pt x="0" y="47625"/>
                      </a:moveTo>
                      <a:lnTo>
                        <a:pt x="57150" y="0"/>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73" name="Freeform 172">
                  <a:extLst>
                    <a:ext uri="{FF2B5EF4-FFF2-40B4-BE49-F238E27FC236}">
                      <a16:creationId xmlns:a16="http://schemas.microsoft.com/office/drawing/2014/main" id="{3DCE421C-2B68-3057-E541-301E4A0B62B7}"/>
                    </a:ext>
                  </a:extLst>
                </p:cNvPr>
                <p:cNvSpPr/>
                <p:nvPr/>
              </p:nvSpPr>
              <p:spPr bwMode="auto">
                <a:xfrm>
                  <a:off x="3471435" y="2168147"/>
                  <a:ext cx="57150" cy="47625"/>
                </a:xfrm>
                <a:custGeom>
                  <a:avLst/>
                  <a:gdLst>
                    <a:gd name="connsiteX0" fmla="*/ 0 w 57150"/>
                    <a:gd name="connsiteY0" fmla="*/ 47625 h 47625"/>
                    <a:gd name="connsiteX1" fmla="*/ 57150 w 57150"/>
                    <a:gd name="connsiteY1" fmla="*/ 0 h 47625"/>
                  </a:gdLst>
                  <a:ahLst/>
                  <a:cxnLst>
                    <a:cxn ang="0">
                      <a:pos x="connsiteX0" y="connsiteY0"/>
                    </a:cxn>
                    <a:cxn ang="0">
                      <a:pos x="connsiteX1" y="connsiteY1"/>
                    </a:cxn>
                  </a:cxnLst>
                  <a:rect l="l" t="t" r="r" b="b"/>
                  <a:pathLst>
                    <a:path w="57150" h="47625">
                      <a:moveTo>
                        <a:pt x="0" y="47625"/>
                      </a:moveTo>
                      <a:lnTo>
                        <a:pt x="57150" y="0"/>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grpSp>
            <p:nvGrpSpPr>
              <p:cNvPr id="433" name="Group 432">
                <a:extLst>
                  <a:ext uri="{FF2B5EF4-FFF2-40B4-BE49-F238E27FC236}">
                    <a16:creationId xmlns:a16="http://schemas.microsoft.com/office/drawing/2014/main" id="{F7172A2E-6CB4-817D-FF5D-A31AC7FB26B9}"/>
                  </a:ext>
                </a:extLst>
              </p:cNvPr>
              <p:cNvGrpSpPr/>
              <p:nvPr/>
            </p:nvGrpSpPr>
            <p:grpSpPr>
              <a:xfrm rot="7792774">
                <a:off x="1095743" y="3462998"/>
                <a:ext cx="75652" cy="71437"/>
                <a:chOff x="3452933" y="2144335"/>
                <a:chExt cx="75652" cy="71437"/>
              </a:xfrm>
            </p:grpSpPr>
            <p:sp>
              <p:nvSpPr>
                <p:cNvPr id="470" name="Freeform 177">
                  <a:extLst>
                    <a:ext uri="{FF2B5EF4-FFF2-40B4-BE49-F238E27FC236}">
                      <a16:creationId xmlns:a16="http://schemas.microsoft.com/office/drawing/2014/main" id="{84ADA868-A0D5-1D30-5784-1FB1336A496F}"/>
                    </a:ext>
                  </a:extLst>
                </p:cNvPr>
                <p:cNvSpPr/>
                <p:nvPr/>
              </p:nvSpPr>
              <p:spPr bwMode="auto">
                <a:xfrm>
                  <a:off x="3452933" y="2144335"/>
                  <a:ext cx="57150" cy="47625"/>
                </a:xfrm>
                <a:custGeom>
                  <a:avLst/>
                  <a:gdLst>
                    <a:gd name="connsiteX0" fmla="*/ 0 w 57150"/>
                    <a:gd name="connsiteY0" fmla="*/ 47625 h 47625"/>
                    <a:gd name="connsiteX1" fmla="*/ 57150 w 57150"/>
                    <a:gd name="connsiteY1" fmla="*/ 0 h 47625"/>
                  </a:gdLst>
                  <a:ahLst/>
                  <a:cxnLst>
                    <a:cxn ang="0">
                      <a:pos x="connsiteX0" y="connsiteY0"/>
                    </a:cxn>
                    <a:cxn ang="0">
                      <a:pos x="connsiteX1" y="connsiteY1"/>
                    </a:cxn>
                  </a:cxnLst>
                  <a:rect l="l" t="t" r="r" b="b"/>
                  <a:pathLst>
                    <a:path w="57150" h="47625">
                      <a:moveTo>
                        <a:pt x="0" y="47625"/>
                      </a:moveTo>
                      <a:lnTo>
                        <a:pt x="57150" y="0"/>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71" name="Freeform 178">
                  <a:extLst>
                    <a:ext uri="{FF2B5EF4-FFF2-40B4-BE49-F238E27FC236}">
                      <a16:creationId xmlns:a16="http://schemas.microsoft.com/office/drawing/2014/main" id="{2691BDAD-E673-8015-88F0-0571E735D44F}"/>
                    </a:ext>
                  </a:extLst>
                </p:cNvPr>
                <p:cNvSpPr/>
                <p:nvPr/>
              </p:nvSpPr>
              <p:spPr bwMode="auto">
                <a:xfrm>
                  <a:off x="3471435" y="2168147"/>
                  <a:ext cx="57150" cy="47625"/>
                </a:xfrm>
                <a:custGeom>
                  <a:avLst/>
                  <a:gdLst>
                    <a:gd name="connsiteX0" fmla="*/ 0 w 57150"/>
                    <a:gd name="connsiteY0" fmla="*/ 47625 h 47625"/>
                    <a:gd name="connsiteX1" fmla="*/ 57150 w 57150"/>
                    <a:gd name="connsiteY1" fmla="*/ 0 h 47625"/>
                  </a:gdLst>
                  <a:ahLst/>
                  <a:cxnLst>
                    <a:cxn ang="0">
                      <a:pos x="connsiteX0" y="connsiteY0"/>
                    </a:cxn>
                    <a:cxn ang="0">
                      <a:pos x="connsiteX1" y="connsiteY1"/>
                    </a:cxn>
                  </a:cxnLst>
                  <a:rect l="l" t="t" r="r" b="b"/>
                  <a:pathLst>
                    <a:path w="57150" h="47625">
                      <a:moveTo>
                        <a:pt x="0" y="47625"/>
                      </a:moveTo>
                      <a:lnTo>
                        <a:pt x="57150" y="0"/>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sp>
            <p:nvSpPr>
              <p:cNvPr id="434" name="Freeform 73765">
                <a:extLst>
                  <a:ext uri="{FF2B5EF4-FFF2-40B4-BE49-F238E27FC236}">
                    <a16:creationId xmlns:a16="http://schemas.microsoft.com/office/drawing/2014/main" id="{2F771DA6-7588-1BE4-856D-32191E5FD76E}"/>
                  </a:ext>
                </a:extLst>
              </p:cNvPr>
              <p:cNvSpPr/>
              <p:nvPr/>
            </p:nvSpPr>
            <p:spPr bwMode="auto">
              <a:xfrm>
                <a:off x="2796850" y="2844800"/>
                <a:ext cx="82550" cy="0"/>
              </a:xfrm>
              <a:custGeom>
                <a:avLst/>
                <a:gdLst>
                  <a:gd name="connsiteX0" fmla="*/ 82550 w 82550"/>
                  <a:gd name="connsiteY0" fmla="*/ 0 h 0"/>
                  <a:gd name="connsiteX1" fmla="*/ 0 w 82550"/>
                  <a:gd name="connsiteY1" fmla="*/ 0 h 0"/>
                </a:gdLst>
                <a:ahLst/>
                <a:cxnLst>
                  <a:cxn ang="0">
                    <a:pos x="connsiteX0" y="connsiteY0"/>
                  </a:cxn>
                  <a:cxn ang="0">
                    <a:pos x="connsiteX1" y="connsiteY1"/>
                  </a:cxn>
                </a:cxnLst>
                <a:rect l="l" t="t" r="r" b="b"/>
                <a:pathLst>
                  <a:path w="82550">
                    <a:moveTo>
                      <a:pt x="82550" y="0"/>
                    </a:moveTo>
                    <a:lnTo>
                      <a:pt x="0" y="0"/>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nvGrpSpPr>
              <p:cNvPr id="435" name="Group 434">
                <a:extLst>
                  <a:ext uri="{FF2B5EF4-FFF2-40B4-BE49-F238E27FC236}">
                    <a16:creationId xmlns:a16="http://schemas.microsoft.com/office/drawing/2014/main" id="{721F3C0A-91C9-05C9-3DB8-C33DE96E7E96}"/>
                  </a:ext>
                </a:extLst>
              </p:cNvPr>
              <p:cNvGrpSpPr/>
              <p:nvPr/>
            </p:nvGrpSpPr>
            <p:grpSpPr>
              <a:xfrm rot="235309">
                <a:off x="2905174" y="2708309"/>
                <a:ext cx="228600" cy="265176"/>
                <a:chOff x="2648324" y="2698784"/>
                <a:chExt cx="228600" cy="265176"/>
              </a:xfrm>
            </p:grpSpPr>
            <p:sp>
              <p:nvSpPr>
                <p:cNvPr id="465" name="Hexagon 464">
                  <a:extLst>
                    <a:ext uri="{FF2B5EF4-FFF2-40B4-BE49-F238E27FC236}">
                      <a16:creationId xmlns:a16="http://schemas.microsoft.com/office/drawing/2014/main" id="{D44F195F-8FF9-D4D4-A1C5-DE5CA497479D}"/>
                    </a:ext>
                  </a:extLst>
                </p:cNvPr>
                <p:cNvSpPr/>
                <p:nvPr/>
              </p:nvSpPr>
              <p:spPr bwMode="auto">
                <a:xfrm rot="7078025">
                  <a:off x="2630036" y="2717072"/>
                  <a:ext cx="265176" cy="228600"/>
                </a:xfrm>
                <a:prstGeom prst="hexagon">
                  <a:avLst/>
                </a:prstGeom>
                <a:noFill/>
                <a:ln w="19050">
                  <a:solidFill>
                    <a:schemeClr val="accent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nvGrpSpPr>
                <p:cNvPr id="466" name="Group 465">
                  <a:extLst>
                    <a:ext uri="{FF2B5EF4-FFF2-40B4-BE49-F238E27FC236}">
                      <a16:creationId xmlns:a16="http://schemas.microsoft.com/office/drawing/2014/main" id="{B3D004D7-F7A3-05D2-3587-28E1718B6907}"/>
                    </a:ext>
                  </a:extLst>
                </p:cNvPr>
                <p:cNvGrpSpPr/>
                <p:nvPr/>
              </p:nvGrpSpPr>
              <p:grpSpPr>
                <a:xfrm rot="1553765">
                  <a:off x="2675949" y="2766934"/>
                  <a:ext cx="178838" cy="144849"/>
                  <a:chOff x="2679700" y="2083502"/>
                  <a:chExt cx="178838" cy="144849"/>
                </a:xfrm>
              </p:grpSpPr>
              <p:sp>
                <p:nvSpPr>
                  <p:cNvPr id="467" name="Freeform 182">
                    <a:extLst>
                      <a:ext uri="{FF2B5EF4-FFF2-40B4-BE49-F238E27FC236}">
                        <a16:creationId xmlns:a16="http://schemas.microsoft.com/office/drawing/2014/main" id="{E039491B-FA61-A25A-4468-B65FF3D5327D}"/>
                      </a:ext>
                    </a:extLst>
                  </p:cNvPr>
                  <p:cNvSpPr/>
                  <p:nvPr/>
                </p:nvSpPr>
                <p:spPr bwMode="auto">
                  <a:xfrm>
                    <a:off x="2679700" y="2108200"/>
                    <a:ext cx="3175" cy="101600"/>
                  </a:xfrm>
                  <a:custGeom>
                    <a:avLst/>
                    <a:gdLst>
                      <a:gd name="connsiteX0" fmla="*/ 3175 w 3175"/>
                      <a:gd name="connsiteY0" fmla="*/ 0 h 101600"/>
                      <a:gd name="connsiteX1" fmla="*/ 0 w 3175"/>
                      <a:gd name="connsiteY1" fmla="*/ 101600 h 101600"/>
                    </a:gdLst>
                    <a:ahLst/>
                    <a:cxnLst>
                      <a:cxn ang="0">
                        <a:pos x="connsiteX0" y="connsiteY0"/>
                      </a:cxn>
                      <a:cxn ang="0">
                        <a:pos x="connsiteX1" y="connsiteY1"/>
                      </a:cxn>
                    </a:cxnLst>
                    <a:rect l="l" t="t" r="r" b="b"/>
                    <a:pathLst>
                      <a:path w="3175" h="101600">
                        <a:moveTo>
                          <a:pt x="3175" y="0"/>
                        </a:moveTo>
                        <a:cubicBezTo>
                          <a:pt x="2117" y="33867"/>
                          <a:pt x="1058" y="67733"/>
                          <a:pt x="0" y="101600"/>
                        </a:cubicBez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68" name="Freeform 183">
                    <a:extLst>
                      <a:ext uri="{FF2B5EF4-FFF2-40B4-BE49-F238E27FC236}">
                        <a16:creationId xmlns:a16="http://schemas.microsoft.com/office/drawing/2014/main" id="{F0A8E921-6E17-F907-910E-CC4FAC5792C2}"/>
                      </a:ext>
                    </a:extLst>
                  </p:cNvPr>
                  <p:cNvSpPr/>
                  <p:nvPr/>
                </p:nvSpPr>
                <p:spPr bwMode="auto">
                  <a:xfrm rot="17993153">
                    <a:off x="2806150" y="2034290"/>
                    <a:ext cx="3175" cy="101600"/>
                  </a:xfrm>
                  <a:custGeom>
                    <a:avLst/>
                    <a:gdLst>
                      <a:gd name="connsiteX0" fmla="*/ 3175 w 3175"/>
                      <a:gd name="connsiteY0" fmla="*/ 0 h 101600"/>
                      <a:gd name="connsiteX1" fmla="*/ 0 w 3175"/>
                      <a:gd name="connsiteY1" fmla="*/ 101600 h 101600"/>
                    </a:gdLst>
                    <a:ahLst/>
                    <a:cxnLst>
                      <a:cxn ang="0">
                        <a:pos x="connsiteX0" y="connsiteY0"/>
                      </a:cxn>
                      <a:cxn ang="0">
                        <a:pos x="connsiteX1" y="connsiteY1"/>
                      </a:cxn>
                    </a:cxnLst>
                    <a:rect l="l" t="t" r="r" b="b"/>
                    <a:pathLst>
                      <a:path w="3175" h="101600">
                        <a:moveTo>
                          <a:pt x="3175" y="0"/>
                        </a:moveTo>
                        <a:cubicBezTo>
                          <a:pt x="2117" y="33867"/>
                          <a:pt x="1058" y="67733"/>
                          <a:pt x="0" y="101600"/>
                        </a:cubicBez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69" name="Freeform 184">
                    <a:extLst>
                      <a:ext uri="{FF2B5EF4-FFF2-40B4-BE49-F238E27FC236}">
                        <a16:creationId xmlns:a16="http://schemas.microsoft.com/office/drawing/2014/main" id="{54FE58EB-CD6A-6B29-318A-FE2FB60B2DDD}"/>
                      </a:ext>
                    </a:extLst>
                  </p:cNvPr>
                  <p:cNvSpPr/>
                  <p:nvPr/>
                </p:nvSpPr>
                <p:spPr bwMode="auto">
                  <a:xfrm rot="14646235">
                    <a:off x="2801561" y="2175964"/>
                    <a:ext cx="3175" cy="101600"/>
                  </a:xfrm>
                  <a:custGeom>
                    <a:avLst/>
                    <a:gdLst>
                      <a:gd name="connsiteX0" fmla="*/ 3175 w 3175"/>
                      <a:gd name="connsiteY0" fmla="*/ 0 h 101600"/>
                      <a:gd name="connsiteX1" fmla="*/ 0 w 3175"/>
                      <a:gd name="connsiteY1" fmla="*/ 101600 h 101600"/>
                    </a:gdLst>
                    <a:ahLst/>
                    <a:cxnLst>
                      <a:cxn ang="0">
                        <a:pos x="connsiteX0" y="connsiteY0"/>
                      </a:cxn>
                      <a:cxn ang="0">
                        <a:pos x="connsiteX1" y="connsiteY1"/>
                      </a:cxn>
                    </a:cxnLst>
                    <a:rect l="l" t="t" r="r" b="b"/>
                    <a:pathLst>
                      <a:path w="3175" h="101600">
                        <a:moveTo>
                          <a:pt x="3175" y="0"/>
                        </a:moveTo>
                        <a:cubicBezTo>
                          <a:pt x="2117" y="33867"/>
                          <a:pt x="1058" y="67733"/>
                          <a:pt x="0" y="101600"/>
                        </a:cubicBez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grpSp>
          <p:grpSp>
            <p:nvGrpSpPr>
              <p:cNvPr id="436" name="Group 435">
                <a:extLst>
                  <a:ext uri="{FF2B5EF4-FFF2-40B4-BE49-F238E27FC236}">
                    <a16:creationId xmlns:a16="http://schemas.microsoft.com/office/drawing/2014/main" id="{68724260-6DA3-6838-BFEB-85DD973FB2B7}"/>
                  </a:ext>
                </a:extLst>
              </p:cNvPr>
              <p:cNvGrpSpPr/>
              <p:nvPr/>
            </p:nvGrpSpPr>
            <p:grpSpPr>
              <a:xfrm rot="4927226">
                <a:off x="3465259" y="2643669"/>
                <a:ext cx="75652" cy="71437"/>
                <a:chOff x="3452933" y="2144335"/>
                <a:chExt cx="75652" cy="71437"/>
              </a:xfrm>
            </p:grpSpPr>
            <p:sp>
              <p:nvSpPr>
                <p:cNvPr id="463" name="Freeform 186">
                  <a:extLst>
                    <a:ext uri="{FF2B5EF4-FFF2-40B4-BE49-F238E27FC236}">
                      <a16:creationId xmlns:a16="http://schemas.microsoft.com/office/drawing/2014/main" id="{8D5019C4-3F30-9997-9B06-56D877FFE6EE}"/>
                    </a:ext>
                  </a:extLst>
                </p:cNvPr>
                <p:cNvSpPr/>
                <p:nvPr/>
              </p:nvSpPr>
              <p:spPr bwMode="auto">
                <a:xfrm>
                  <a:off x="3452933" y="2144335"/>
                  <a:ext cx="57150" cy="47625"/>
                </a:xfrm>
                <a:custGeom>
                  <a:avLst/>
                  <a:gdLst>
                    <a:gd name="connsiteX0" fmla="*/ 0 w 57150"/>
                    <a:gd name="connsiteY0" fmla="*/ 47625 h 47625"/>
                    <a:gd name="connsiteX1" fmla="*/ 57150 w 57150"/>
                    <a:gd name="connsiteY1" fmla="*/ 0 h 47625"/>
                  </a:gdLst>
                  <a:ahLst/>
                  <a:cxnLst>
                    <a:cxn ang="0">
                      <a:pos x="connsiteX0" y="connsiteY0"/>
                    </a:cxn>
                    <a:cxn ang="0">
                      <a:pos x="connsiteX1" y="connsiteY1"/>
                    </a:cxn>
                  </a:cxnLst>
                  <a:rect l="l" t="t" r="r" b="b"/>
                  <a:pathLst>
                    <a:path w="57150" h="47625">
                      <a:moveTo>
                        <a:pt x="0" y="47625"/>
                      </a:moveTo>
                      <a:lnTo>
                        <a:pt x="57150" y="0"/>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64" name="Freeform 187">
                  <a:extLst>
                    <a:ext uri="{FF2B5EF4-FFF2-40B4-BE49-F238E27FC236}">
                      <a16:creationId xmlns:a16="http://schemas.microsoft.com/office/drawing/2014/main" id="{5863AB08-FEF3-3DD6-81DC-A5046240F505}"/>
                    </a:ext>
                  </a:extLst>
                </p:cNvPr>
                <p:cNvSpPr/>
                <p:nvPr/>
              </p:nvSpPr>
              <p:spPr bwMode="auto">
                <a:xfrm>
                  <a:off x="3471435" y="2168147"/>
                  <a:ext cx="57150" cy="47625"/>
                </a:xfrm>
                <a:custGeom>
                  <a:avLst/>
                  <a:gdLst>
                    <a:gd name="connsiteX0" fmla="*/ 0 w 57150"/>
                    <a:gd name="connsiteY0" fmla="*/ 47625 h 47625"/>
                    <a:gd name="connsiteX1" fmla="*/ 57150 w 57150"/>
                    <a:gd name="connsiteY1" fmla="*/ 0 h 47625"/>
                  </a:gdLst>
                  <a:ahLst/>
                  <a:cxnLst>
                    <a:cxn ang="0">
                      <a:pos x="connsiteX0" y="connsiteY0"/>
                    </a:cxn>
                    <a:cxn ang="0">
                      <a:pos x="connsiteX1" y="connsiteY1"/>
                    </a:cxn>
                  </a:cxnLst>
                  <a:rect l="l" t="t" r="r" b="b"/>
                  <a:pathLst>
                    <a:path w="57150" h="47625">
                      <a:moveTo>
                        <a:pt x="0" y="47625"/>
                      </a:moveTo>
                      <a:lnTo>
                        <a:pt x="57150" y="0"/>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sp>
            <p:nvSpPr>
              <p:cNvPr id="437" name="Freeform 73767">
                <a:extLst>
                  <a:ext uri="{FF2B5EF4-FFF2-40B4-BE49-F238E27FC236}">
                    <a16:creationId xmlns:a16="http://schemas.microsoft.com/office/drawing/2014/main" id="{9FD249FD-BCFD-1004-D308-60BBC7015C76}"/>
                  </a:ext>
                </a:extLst>
              </p:cNvPr>
              <p:cNvSpPr/>
              <p:nvPr/>
            </p:nvSpPr>
            <p:spPr bwMode="auto">
              <a:xfrm>
                <a:off x="3774750" y="2327275"/>
                <a:ext cx="136525" cy="95250"/>
              </a:xfrm>
              <a:custGeom>
                <a:avLst/>
                <a:gdLst>
                  <a:gd name="connsiteX0" fmla="*/ 0 w 136525"/>
                  <a:gd name="connsiteY0" fmla="*/ 0 h 95250"/>
                  <a:gd name="connsiteX1" fmla="*/ 111125 w 136525"/>
                  <a:gd name="connsiteY1" fmla="*/ 31750 h 95250"/>
                  <a:gd name="connsiteX2" fmla="*/ 136525 w 136525"/>
                  <a:gd name="connsiteY2" fmla="*/ 95250 h 95250"/>
                </a:gdLst>
                <a:ahLst/>
                <a:cxnLst>
                  <a:cxn ang="0">
                    <a:pos x="connsiteX0" y="connsiteY0"/>
                  </a:cxn>
                  <a:cxn ang="0">
                    <a:pos x="connsiteX1" y="connsiteY1"/>
                  </a:cxn>
                  <a:cxn ang="0">
                    <a:pos x="connsiteX2" y="connsiteY2"/>
                  </a:cxn>
                </a:cxnLst>
                <a:rect l="l" t="t" r="r" b="b"/>
                <a:pathLst>
                  <a:path w="136525" h="95250">
                    <a:moveTo>
                      <a:pt x="0" y="0"/>
                    </a:moveTo>
                    <a:lnTo>
                      <a:pt x="111125" y="31750"/>
                    </a:lnTo>
                    <a:lnTo>
                      <a:pt x="136525" y="95250"/>
                    </a:lnTo>
                  </a:path>
                </a:pathLst>
              </a:custGeom>
              <a:noFill/>
              <a:ln w="19050">
                <a:solidFill>
                  <a:schemeClr val="accent4"/>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38" name="Freeform 73768">
                <a:extLst>
                  <a:ext uri="{FF2B5EF4-FFF2-40B4-BE49-F238E27FC236}">
                    <a16:creationId xmlns:a16="http://schemas.microsoft.com/office/drawing/2014/main" id="{45B51C37-7B8D-9BED-9553-20A3803393DE}"/>
                  </a:ext>
                </a:extLst>
              </p:cNvPr>
              <p:cNvSpPr/>
              <p:nvPr/>
            </p:nvSpPr>
            <p:spPr bwMode="auto">
              <a:xfrm>
                <a:off x="3654100" y="2419350"/>
                <a:ext cx="222250" cy="152400"/>
              </a:xfrm>
              <a:custGeom>
                <a:avLst/>
                <a:gdLst>
                  <a:gd name="connsiteX0" fmla="*/ 0 w 222250"/>
                  <a:gd name="connsiteY0" fmla="*/ 0 h 152400"/>
                  <a:gd name="connsiteX1" fmla="*/ 47625 w 222250"/>
                  <a:gd name="connsiteY1" fmla="*/ 130175 h 152400"/>
                  <a:gd name="connsiteX2" fmla="*/ 165100 w 222250"/>
                  <a:gd name="connsiteY2" fmla="*/ 152400 h 152400"/>
                  <a:gd name="connsiteX3" fmla="*/ 222250 w 222250"/>
                  <a:gd name="connsiteY3" fmla="*/ 114300 h 152400"/>
                </a:gdLst>
                <a:ahLst/>
                <a:cxnLst>
                  <a:cxn ang="0">
                    <a:pos x="connsiteX0" y="connsiteY0"/>
                  </a:cxn>
                  <a:cxn ang="0">
                    <a:pos x="connsiteX1" y="connsiteY1"/>
                  </a:cxn>
                  <a:cxn ang="0">
                    <a:pos x="connsiteX2" y="connsiteY2"/>
                  </a:cxn>
                  <a:cxn ang="0">
                    <a:pos x="connsiteX3" y="connsiteY3"/>
                  </a:cxn>
                </a:cxnLst>
                <a:rect l="l" t="t" r="r" b="b"/>
                <a:pathLst>
                  <a:path w="222250" h="152400">
                    <a:moveTo>
                      <a:pt x="0" y="0"/>
                    </a:moveTo>
                    <a:lnTo>
                      <a:pt x="47625" y="130175"/>
                    </a:lnTo>
                    <a:lnTo>
                      <a:pt x="165100" y="152400"/>
                    </a:lnTo>
                    <a:lnTo>
                      <a:pt x="222250" y="114300"/>
                    </a:lnTo>
                  </a:path>
                </a:pathLst>
              </a:custGeom>
              <a:noFill/>
              <a:ln w="19050">
                <a:solidFill>
                  <a:schemeClr val="accent4"/>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39" name="Freeform 73770">
                <a:extLst>
                  <a:ext uri="{FF2B5EF4-FFF2-40B4-BE49-F238E27FC236}">
                    <a16:creationId xmlns:a16="http://schemas.microsoft.com/office/drawing/2014/main" id="{6AD34DD5-031A-0140-AD1D-3E216473C56A}"/>
                  </a:ext>
                </a:extLst>
              </p:cNvPr>
              <p:cNvSpPr/>
              <p:nvPr/>
            </p:nvSpPr>
            <p:spPr bwMode="auto">
              <a:xfrm>
                <a:off x="3498525" y="2689225"/>
                <a:ext cx="95250" cy="82550"/>
              </a:xfrm>
              <a:custGeom>
                <a:avLst/>
                <a:gdLst>
                  <a:gd name="connsiteX0" fmla="*/ 95250 w 95250"/>
                  <a:gd name="connsiteY0" fmla="*/ 0 h 82550"/>
                  <a:gd name="connsiteX1" fmla="*/ 38100 w 95250"/>
                  <a:gd name="connsiteY1" fmla="*/ 0 h 82550"/>
                  <a:gd name="connsiteX2" fmla="*/ 0 w 95250"/>
                  <a:gd name="connsiteY2" fmla="*/ 82550 h 82550"/>
                </a:gdLst>
                <a:ahLst/>
                <a:cxnLst>
                  <a:cxn ang="0">
                    <a:pos x="connsiteX0" y="connsiteY0"/>
                  </a:cxn>
                  <a:cxn ang="0">
                    <a:pos x="connsiteX1" y="connsiteY1"/>
                  </a:cxn>
                  <a:cxn ang="0">
                    <a:pos x="connsiteX2" y="connsiteY2"/>
                  </a:cxn>
                </a:cxnLst>
                <a:rect l="l" t="t" r="r" b="b"/>
                <a:pathLst>
                  <a:path w="95250" h="82550">
                    <a:moveTo>
                      <a:pt x="95250" y="0"/>
                    </a:moveTo>
                    <a:lnTo>
                      <a:pt x="38100" y="0"/>
                    </a:lnTo>
                    <a:lnTo>
                      <a:pt x="0" y="82550"/>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40" name="Freeform 194">
                <a:extLst>
                  <a:ext uri="{FF2B5EF4-FFF2-40B4-BE49-F238E27FC236}">
                    <a16:creationId xmlns:a16="http://schemas.microsoft.com/office/drawing/2014/main" id="{5DEAC199-82E4-DB00-FEC0-C5777E5F7905}"/>
                  </a:ext>
                </a:extLst>
              </p:cNvPr>
              <p:cNvSpPr/>
              <p:nvPr/>
            </p:nvSpPr>
            <p:spPr bwMode="auto">
              <a:xfrm>
                <a:off x="3152136" y="2840897"/>
                <a:ext cx="82550" cy="0"/>
              </a:xfrm>
              <a:custGeom>
                <a:avLst/>
                <a:gdLst>
                  <a:gd name="connsiteX0" fmla="*/ 82550 w 82550"/>
                  <a:gd name="connsiteY0" fmla="*/ 0 h 0"/>
                  <a:gd name="connsiteX1" fmla="*/ 0 w 82550"/>
                  <a:gd name="connsiteY1" fmla="*/ 0 h 0"/>
                </a:gdLst>
                <a:ahLst/>
                <a:cxnLst>
                  <a:cxn ang="0">
                    <a:pos x="connsiteX0" y="connsiteY0"/>
                  </a:cxn>
                  <a:cxn ang="0">
                    <a:pos x="connsiteX1" y="connsiteY1"/>
                  </a:cxn>
                </a:cxnLst>
                <a:rect l="l" t="t" r="r" b="b"/>
                <a:pathLst>
                  <a:path w="82550">
                    <a:moveTo>
                      <a:pt x="82550" y="0"/>
                    </a:moveTo>
                    <a:lnTo>
                      <a:pt x="0" y="0"/>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41" name="Freeform 73773">
                <a:extLst>
                  <a:ext uri="{FF2B5EF4-FFF2-40B4-BE49-F238E27FC236}">
                    <a16:creationId xmlns:a16="http://schemas.microsoft.com/office/drawing/2014/main" id="{C5CB6C8D-5468-5D91-6059-E54AFB51159F}"/>
                  </a:ext>
                </a:extLst>
              </p:cNvPr>
              <p:cNvSpPr/>
              <p:nvPr/>
            </p:nvSpPr>
            <p:spPr bwMode="auto">
              <a:xfrm>
                <a:off x="2161850" y="2825750"/>
                <a:ext cx="301625" cy="85725"/>
              </a:xfrm>
              <a:custGeom>
                <a:avLst/>
                <a:gdLst>
                  <a:gd name="connsiteX0" fmla="*/ 301625 w 301625"/>
                  <a:gd name="connsiteY0" fmla="*/ 3175 h 85725"/>
                  <a:gd name="connsiteX1" fmla="*/ 190500 w 301625"/>
                  <a:gd name="connsiteY1" fmla="*/ 85725 h 85725"/>
                  <a:gd name="connsiteX2" fmla="*/ 69850 w 301625"/>
                  <a:gd name="connsiteY2" fmla="*/ 0 h 85725"/>
                  <a:gd name="connsiteX3" fmla="*/ 0 w 301625"/>
                  <a:gd name="connsiteY3" fmla="*/ 44450 h 85725"/>
                </a:gdLst>
                <a:ahLst/>
                <a:cxnLst>
                  <a:cxn ang="0">
                    <a:pos x="connsiteX0" y="connsiteY0"/>
                  </a:cxn>
                  <a:cxn ang="0">
                    <a:pos x="connsiteX1" y="connsiteY1"/>
                  </a:cxn>
                  <a:cxn ang="0">
                    <a:pos x="connsiteX2" y="connsiteY2"/>
                  </a:cxn>
                  <a:cxn ang="0">
                    <a:pos x="connsiteX3" y="connsiteY3"/>
                  </a:cxn>
                </a:cxnLst>
                <a:rect l="l" t="t" r="r" b="b"/>
                <a:pathLst>
                  <a:path w="301625" h="85725">
                    <a:moveTo>
                      <a:pt x="301625" y="3175"/>
                    </a:moveTo>
                    <a:lnTo>
                      <a:pt x="190500" y="85725"/>
                    </a:lnTo>
                    <a:lnTo>
                      <a:pt x="69850" y="0"/>
                    </a:lnTo>
                    <a:lnTo>
                      <a:pt x="0" y="44450"/>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42" name="Freeform 73774">
                <a:extLst>
                  <a:ext uri="{FF2B5EF4-FFF2-40B4-BE49-F238E27FC236}">
                    <a16:creationId xmlns:a16="http://schemas.microsoft.com/office/drawing/2014/main" id="{A9F5794F-6ECC-D949-964E-94309823C963}"/>
                  </a:ext>
                </a:extLst>
              </p:cNvPr>
              <p:cNvSpPr/>
              <p:nvPr/>
            </p:nvSpPr>
            <p:spPr bwMode="auto">
              <a:xfrm>
                <a:off x="1806250" y="2832100"/>
                <a:ext cx="241300" cy="63500"/>
              </a:xfrm>
              <a:custGeom>
                <a:avLst/>
                <a:gdLst>
                  <a:gd name="connsiteX0" fmla="*/ 241300 w 241300"/>
                  <a:gd name="connsiteY0" fmla="*/ 28575 h 63500"/>
                  <a:gd name="connsiteX1" fmla="*/ 190500 w 241300"/>
                  <a:gd name="connsiteY1" fmla="*/ 0 h 63500"/>
                  <a:gd name="connsiteX2" fmla="*/ 76200 w 241300"/>
                  <a:gd name="connsiteY2" fmla="*/ 63500 h 63500"/>
                  <a:gd name="connsiteX3" fmla="*/ 0 w 241300"/>
                  <a:gd name="connsiteY3" fmla="*/ 22225 h 63500"/>
                </a:gdLst>
                <a:ahLst/>
                <a:cxnLst>
                  <a:cxn ang="0">
                    <a:pos x="connsiteX0" y="connsiteY0"/>
                  </a:cxn>
                  <a:cxn ang="0">
                    <a:pos x="connsiteX1" y="connsiteY1"/>
                  </a:cxn>
                  <a:cxn ang="0">
                    <a:pos x="connsiteX2" y="connsiteY2"/>
                  </a:cxn>
                  <a:cxn ang="0">
                    <a:pos x="connsiteX3" y="connsiteY3"/>
                  </a:cxn>
                </a:cxnLst>
                <a:rect l="l" t="t" r="r" b="b"/>
                <a:pathLst>
                  <a:path w="241300" h="63500">
                    <a:moveTo>
                      <a:pt x="241300" y="28575"/>
                    </a:moveTo>
                    <a:lnTo>
                      <a:pt x="190500" y="0"/>
                    </a:lnTo>
                    <a:lnTo>
                      <a:pt x="76200" y="63500"/>
                    </a:lnTo>
                    <a:lnTo>
                      <a:pt x="0" y="22225"/>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43" name="Freeform 73775">
                <a:extLst>
                  <a:ext uri="{FF2B5EF4-FFF2-40B4-BE49-F238E27FC236}">
                    <a16:creationId xmlns:a16="http://schemas.microsoft.com/office/drawing/2014/main" id="{2AB033B8-AD93-02F9-6D69-755B8DB94549}"/>
                  </a:ext>
                </a:extLst>
              </p:cNvPr>
              <p:cNvSpPr/>
              <p:nvPr/>
            </p:nvSpPr>
            <p:spPr bwMode="auto">
              <a:xfrm>
                <a:off x="1425250" y="2828925"/>
                <a:ext cx="266700" cy="69850"/>
              </a:xfrm>
              <a:custGeom>
                <a:avLst/>
                <a:gdLst>
                  <a:gd name="connsiteX0" fmla="*/ 266700 w 266700"/>
                  <a:gd name="connsiteY0" fmla="*/ 28575 h 69850"/>
                  <a:gd name="connsiteX1" fmla="*/ 266700 w 266700"/>
                  <a:gd name="connsiteY1" fmla="*/ 28575 h 69850"/>
                  <a:gd name="connsiteX2" fmla="*/ 215900 w 266700"/>
                  <a:gd name="connsiteY2" fmla="*/ 69850 h 69850"/>
                  <a:gd name="connsiteX3" fmla="*/ 101600 w 266700"/>
                  <a:gd name="connsiteY3" fmla="*/ 0 h 69850"/>
                  <a:gd name="connsiteX4" fmla="*/ 0 w 266700"/>
                  <a:gd name="connsiteY4" fmla="*/ 50800 h 698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6700" h="69850">
                    <a:moveTo>
                      <a:pt x="266700" y="28575"/>
                    </a:moveTo>
                    <a:lnTo>
                      <a:pt x="266700" y="28575"/>
                    </a:lnTo>
                    <a:lnTo>
                      <a:pt x="215900" y="69850"/>
                    </a:lnTo>
                    <a:lnTo>
                      <a:pt x="101600" y="0"/>
                    </a:lnTo>
                    <a:lnTo>
                      <a:pt x="0" y="50800"/>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44" name="Freeform 73776">
                <a:extLst>
                  <a:ext uri="{FF2B5EF4-FFF2-40B4-BE49-F238E27FC236}">
                    <a16:creationId xmlns:a16="http://schemas.microsoft.com/office/drawing/2014/main" id="{DF809966-2CC8-F499-8344-1A0A6CE63FF9}"/>
                  </a:ext>
                </a:extLst>
              </p:cNvPr>
              <p:cNvSpPr/>
              <p:nvPr/>
            </p:nvSpPr>
            <p:spPr bwMode="auto">
              <a:xfrm>
                <a:off x="1034725" y="2813050"/>
                <a:ext cx="282575" cy="69850"/>
              </a:xfrm>
              <a:custGeom>
                <a:avLst/>
                <a:gdLst>
                  <a:gd name="connsiteX0" fmla="*/ 282575 w 282575"/>
                  <a:gd name="connsiteY0" fmla="*/ 38100 h 69850"/>
                  <a:gd name="connsiteX1" fmla="*/ 222250 w 282575"/>
                  <a:gd name="connsiteY1" fmla="*/ 0 h 69850"/>
                  <a:gd name="connsiteX2" fmla="*/ 98425 w 282575"/>
                  <a:gd name="connsiteY2" fmla="*/ 69850 h 69850"/>
                  <a:gd name="connsiteX3" fmla="*/ 0 w 282575"/>
                  <a:gd name="connsiteY3" fmla="*/ 15875 h 69850"/>
                </a:gdLst>
                <a:ahLst/>
                <a:cxnLst>
                  <a:cxn ang="0">
                    <a:pos x="connsiteX0" y="connsiteY0"/>
                  </a:cxn>
                  <a:cxn ang="0">
                    <a:pos x="connsiteX1" y="connsiteY1"/>
                  </a:cxn>
                  <a:cxn ang="0">
                    <a:pos x="connsiteX2" y="connsiteY2"/>
                  </a:cxn>
                  <a:cxn ang="0">
                    <a:pos x="connsiteX3" y="connsiteY3"/>
                  </a:cxn>
                </a:cxnLst>
                <a:rect l="l" t="t" r="r" b="b"/>
                <a:pathLst>
                  <a:path w="282575" h="69850">
                    <a:moveTo>
                      <a:pt x="282575" y="38100"/>
                    </a:moveTo>
                    <a:lnTo>
                      <a:pt x="222250" y="0"/>
                    </a:lnTo>
                    <a:lnTo>
                      <a:pt x="98425" y="69850"/>
                    </a:lnTo>
                    <a:lnTo>
                      <a:pt x="0" y="15875"/>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45" name="Freeform 73777">
                <a:extLst>
                  <a:ext uri="{FF2B5EF4-FFF2-40B4-BE49-F238E27FC236}">
                    <a16:creationId xmlns:a16="http://schemas.microsoft.com/office/drawing/2014/main" id="{ACD60AAD-EE14-C084-4C85-096434C1E424}"/>
                  </a:ext>
                </a:extLst>
              </p:cNvPr>
              <p:cNvSpPr/>
              <p:nvPr/>
            </p:nvSpPr>
            <p:spPr bwMode="auto">
              <a:xfrm>
                <a:off x="888675" y="2857500"/>
                <a:ext cx="66675" cy="276225"/>
              </a:xfrm>
              <a:custGeom>
                <a:avLst/>
                <a:gdLst>
                  <a:gd name="connsiteX0" fmla="*/ 57150 w 66675"/>
                  <a:gd name="connsiteY0" fmla="*/ 0 h 276225"/>
                  <a:gd name="connsiteX1" fmla="*/ 57150 w 66675"/>
                  <a:gd name="connsiteY1" fmla="*/ 0 h 276225"/>
                  <a:gd name="connsiteX2" fmla="*/ 0 w 66675"/>
                  <a:gd name="connsiteY2" fmla="*/ 104775 h 276225"/>
                  <a:gd name="connsiteX3" fmla="*/ 66675 w 66675"/>
                  <a:gd name="connsiteY3" fmla="*/ 215900 h 276225"/>
                  <a:gd name="connsiteX4" fmla="*/ 38100 w 66675"/>
                  <a:gd name="connsiteY4" fmla="*/ 276225 h 27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675" h="276225">
                    <a:moveTo>
                      <a:pt x="57150" y="0"/>
                    </a:moveTo>
                    <a:lnTo>
                      <a:pt x="57150" y="0"/>
                    </a:lnTo>
                    <a:lnTo>
                      <a:pt x="0" y="104775"/>
                    </a:lnTo>
                    <a:lnTo>
                      <a:pt x="66675" y="215900"/>
                    </a:lnTo>
                    <a:lnTo>
                      <a:pt x="38100" y="276225"/>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46" name="Freeform 200">
                <a:extLst>
                  <a:ext uri="{FF2B5EF4-FFF2-40B4-BE49-F238E27FC236}">
                    <a16:creationId xmlns:a16="http://schemas.microsoft.com/office/drawing/2014/main" id="{7CEB7917-8460-884E-3A11-C9F8B25415A0}"/>
                  </a:ext>
                </a:extLst>
              </p:cNvPr>
              <p:cNvSpPr/>
              <p:nvPr/>
            </p:nvSpPr>
            <p:spPr bwMode="auto">
              <a:xfrm>
                <a:off x="1900869" y="3705066"/>
                <a:ext cx="82550" cy="0"/>
              </a:xfrm>
              <a:custGeom>
                <a:avLst/>
                <a:gdLst>
                  <a:gd name="connsiteX0" fmla="*/ 82550 w 82550"/>
                  <a:gd name="connsiteY0" fmla="*/ 0 h 0"/>
                  <a:gd name="connsiteX1" fmla="*/ 0 w 82550"/>
                  <a:gd name="connsiteY1" fmla="*/ 0 h 0"/>
                </a:gdLst>
                <a:ahLst/>
                <a:cxnLst>
                  <a:cxn ang="0">
                    <a:pos x="connsiteX0" y="connsiteY0"/>
                  </a:cxn>
                  <a:cxn ang="0">
                    <a:pos x="connsiteX1" y="connsiteY1"/>
                  </a:cxn>
                </a:cxnLst>
                <a:rect l="l" t="t" r="r" b="b"/>
                <a:pathLst>
                  <a:path w="82550">
                    <a:moveTo>
                      <a:pt x="82550" y="0"/>
                    </a:moveTo>
                    <a:lnTo>
                      <a:pt x="0" y="0"/>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47" name="Freeform 201">
                <a:extLst>
                  <a:ext uri="{FF2B5EF4-FFF2-40B4-BE49-F238E27FC236}">
                    <a16:creationId xmlns:a16="http://schemas.microsoft.com/office/drawing/2014/main" id="{CF68A2D5-10D1-E97E-55F9-30043D617E79}"/>
                  </a:ext>
                </a:extLst>
              </p:cNvPr>
              <p:cNvSpPr/>
              <p:nvPr/>
            </p:nvSpPr>
            <p:spPr bwMode="auto">
              <a:xfrm>
                <a:off x="2100321" y="3705066"/>
                <a:ext cx="82550" cy="0"/>
              </a:xfrm>
              <a:custGeom>
                <a:avLst/>
                <a:gdLst>
                  <a:gd name="connsiteX0" fmla="*/ 82550 w 82550"/>
                  <a:gd name="connsiteY0" fmla="*/ 0 h 0"/>
                  <a:gd name="connsiteX1" fmla="*/ 0 w 82550"/>
                  <a:gd name="connsiteY1" fmla="*/ 0 h 0"/>
                </a:gdLst>
                <a:ahLst/>
                <a:cxnLst>
                  <a:cxn ang="0">
                    <a:pos x="connsiteX0" y="connsiteY0"/>
                  </a:cxn>
                  <a:cxn ang="0">
                    <a:pos x="connsiteX1" y="connsiteY1"/>
                  </a:cxn>
                </a:cxnLst>
                <a:rect l="l" t="t" r="r" b="b"/>
                <a:pathLst>
                  <a:path w="82550">
                    <a:moveTo>
                      <a:pt x="82550" y="0"/>
                    </a:moveTo>
                    <a:lnTo>
                      <a:pt x="0" y="0"/>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48" name="Freeform 73779">
                <a:extLst>
                  <a:ext uri="{FF2B5EF4-FFF2-40B4-BE49-F238E27FC236}">
                    <a16:creationId xmlns:a16="http://schemas.microsoft.com/office/drawing/2014/main" id="{A024B023-3452-FF32-3D98-D80CEF15ED8F}"/>
                  </a:ext>
                </a:extLst>
              </p:cNvPr>
              <p:cNvSpPr/>
              <p:nvPr/>
            </p:nvSpPr>
            <p:spPr bwMode="auto">
              <a:xfrm>
                <a:off x="1701475" y="3590925"/>
                <a:ext cx="209550" cy="215900"/>
              </a:xfrm>
              <a:custGeom>
                <a:avLst/>
                <a:gdLst>
                  <a:gd name="connsiteX0" fmla="*/ 3175 w 209550"/>
                  <a:gd name="connsiteY0" fmla="*/ 114300 h 215900"/>
                  <a:gd name="connsiteX1" fmla="*/ 0 w 209550"/>
                  <a:gd name="connsiteY1" fmla="*/ 47625 h 215900"/>
                  <a:gd name="connsiteX2" fmla="*/ 123825 w 209550"/>
                  <a:gd name="connsiteY2" fmla="*/ 0 h 215900"/>
                  <a:gd name="connsiteX3" fmla="*/ 209550 w 209550"/>
                  <a:gd name="connsiteY3" fmla="*/ 117475 h 215900"/>
                  <a:gd name="connsiteX4" fmla="*/ 127000 w 209550"/>
                  <a:gd name="connsiteY4" fmla="*/ 215900 h 215900"/>
                  <a:gd name="connsiteX5" fmla="*/ 53975 w 209550"/>
                  <a:gd name="connsiteY5" fmla="*/ 196850 h 215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9550" h="215900">
                    <a:moveTo>
                      <a:pt x="3175" y="114300"/>
                    </a:moveTo>
                    <a:lnTo>
                      <a:pt x="0" y="47625"/>
                    </a:lnTo>
                    <a:lnTo>
                      <a:pt x="123825" y="0"/>
                    </a:lnTo>
                    <a:lnTo>
                      <a:pt x="209550" y="117475"/>
                    </a:lnTo>
                    <a:lnTo>
                      <a:pt x="127000" y="215900"/>
                    </a:lnTo>
                    <a:lnTo>
                      <a:pt x="53975" y="196850"/>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49" name="Freeform 73780">
                <a:extLst>
                  <a:ext uri="{FF2B5EF4-FFF2-40B4-BE49-F238E27FC236}">
                    <a16:creationId xmlns:a16="http://schemas.microsoft.com/office/drawing/2014/main" id="{4F8E4B64-0717-475B-CC36-3F8D52E0A14C}"/>
                  </a:ext>
                </a:extLst>
              </p:cNvPr>
              <p:cNvSpPr/>
              <p:nvPr/>
            </p:nvSpPr>
            <p:spPr bwMode="auto">
              <a:xfrm>
                <a:off x="1466525" y="3749675"/>
                <a:ext cx="174625" cy="69850"/>
              </a:xfrm>
              <a:custGeom>
                <a:avLst/>
                <a:gdLst>
                  <a:gd name="connsiteX0" fmla="*/ 0 w 174625"/>
                  <a:gd name="connsiteY0" fmla="*/ 0 h 69850"/>
                  <a:gd name="connsiteX1" fmla="*/ 117475 w 174625"/>
                  <a:gd name="connsiteY1" fmla="*/ 69850 h 69850"/>
                  <a:gd name="connsiteX2" fmla="*/ 174625 w 174625"/>
                  <a:gd name="connsiteY2" fmla="*/ 34925 h 69850"/>
                </a:gdLst>
                <a:ahLst/>
                <a:cxnLst>
                  <a:cxn ang="0">
                    <a:pos x="connsiteX0" y="connsiteY0"/>
                  </a:cxn>
                  <a:cxn ang="0">
                    <a:pos x="connsiteX1" y="connsiteY1"/>
                  </a:cxn>
                  <a:cxn ang="0">
                    <a:pos x="connsiteX2" y="connsiteY2"/>
                  </a:cxn>
                </a:cxnLst>
                <a:rect l="l" t="t" r="r" b="b"/>
                <a:pathLst>
                  <a:path w="174625" h="69850">
                    <a:moveTo>
                      <a:pt x="0" y="0"/>
                    </a:moveTo>
                    <a:lnTo>
                      <a:pt x="117475" y="69850"/>
                    </a:lnTo>
                    <a:lnTo>
                      <a:pt x="174625" y="34925"/>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50" name="Freeform 73781">
                <a:extLst>
                  <a:ext uri="{FF2B5EF4-FFF2-40B4-BE49-F238E27FC236}">
                    <a16:creationId xmlns:a16="http://schemas.microsoft.com/office/drawing/2014/main" id="{7BFDF78D-6313-FFE4-0B34-83DC0BCDF0CC}"/>
                  </a:ext>
                </a:extLst>
              </p:cNvPr>
              <p:cNvSpPr/>
              <p:nvPr/>
            </p:nvSpPr>
            <p:spPr bwMode="auto">
              <a:xfrm>
                <a:off x="1066475" y="3530600"/>
                <a:ext cx="177800" cy="69850"/>
              </a:xfrm>
              <a:custGeom>
                <a:avLst/>
                <a:gdLst>
                  <a:gd name="connsiteX0" fmla="*/ 177800 w 177800"/>
                  <a:gd name="connsiteY0" fmla="*/ 69850 h 69850"/>
                  <a:gd name="connsiteX1" fmla="*/ 63500 w 177800"/>
                  <a:gd name="connsiteY1" fmla="*/ 0 h 69850"/>
                  <a:gd name="connsiteX2" fmla="*/ 0 w 177800"/>
                  <a:gd name="connsiteY2" fmla="*/ 38100 h 69850"/>
                </a:gdLst>
                <a:ahLst/>
                <a:cxnLst>
                  <a:cxn ang="0">
                    <a:pos x="connsiteX0" y="connsiteY0"/>
                  </a:cxn>
                  <a:cxn ang="0">
                    <a:pos x="connsiteX1" y="connsiteY1"/>
                  </a:cxn>
                  <a:cxn ang="0">
                    <a:pos x="connsiteX2" y="connsiteY2"/>
                  </a:cxn>
                </a:cxnLst>
                <a:rect l="l" t="t" r="r" b="b"/>
                <a:pathLst>
                  <a:path w="177800" h="69850">
                    <a:moveTo>
                      <a:pt x="177800" y="69850"/>
                    </a:moveTo>
                    <a:lnTo>
                      <a:pt x="63500" y="0"/>
                    </a:lnTo>
                    <a:lnTo>
                      <a:pt x="0" y="38100"/>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51" name="Freeform 73782">
                <a:extLst>
                  <a:ext uri="{FF2B5EF4-FFF2-40B4-BE49-F238E27FC236}">
                    <a16:creationId xmlns:a16="http://schemas.microsoft.com/office/drawing/2014/main" id="{4A5210B5-3E17-8D1F-E200-F7C9966F62B9}"/>
                  </a:ext>
                </a:extLst>
              </p:cNvPr>
              <p:cNvSpPr/>
              <p:nvPr/>
            </p:nvSpPr>
            <p:spPr bwMode="auto">
              <a:xfrm>
                <a:off x="822000" y="3232150"/>
                <a:ext cx="155575" cy="165100"/>
              </a:xfrm>
              <a:custGeom>
                <a:avLst/>
                <a:gdLst>
                  <a:gd name="connsiteX0" fmla="*/ 111125 w 155575"/>
                  <a:gd name="connsiteY0" fmla="*/ 0 h 165100"/>
                  <a:gd name="connsiteX1" fmla="*/ 155575 w 155575"/>
                  <a:gd name="connsiteY1" fmla="*/ 53975 h 165100"/>
                  <a:gd name="connsiteX2" fmla="*/ 66675 w 155575"/>
                  <a:gd name="connsiteY2" fmla="*/ 165100 h 165100"/>
                  <a:gd name="connsiteX3" fmla="*/ 0 w 155575"/>
                  <a:gd name="connsiteY3" fmla="*/ 149225 h 165100"/>
                </a:gdLst>
                <a:ahLst/>
                <a:cxnLst>
                  <a:cxn ang="0">
                    <a:pos x="connsiteX0" y="connsiteY0"/>
                  </a:cxn>
                  <a:cxn ang="0">
                    <a:pos x="connsiteX1" y="connsiteY1"/>
                  </a:cxn>
                  <a:cxn ang="0">
                    <a:pos x="connsiteX2" y="connsiteY2"/>
                  </a:cxn>
                  <a:cxn ang="0">
                    <a:pos x="connsiteX3" y="connsiteY3"/>
                  </a:cxn>
                </a:cxnLst>
                <a:rect l="l" t="t" r="r" b="b"/>
                <a:pathLst>
                  <a:path w="155575" h="165100">
                    <a:moveTo>
                      <a:pt x="111125" y="0"/>
                    </a:moveTo>
                    <a:lnTo>
                      <a:pt x="155575" y="53975"/>
                    </a:lnTo>
                    <a:lnTo>
                      <a:pt x="66675" y="165100"/>
                    </a:lnTo>
                    <a:lnTo>
                      <a:pt x="0" y="149225"/>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52" name="Freeform 73783">
                <a:extLst>
                  <a:ext uri="{FF2B5EF4-FFF2-40B4-BE49-F238E27FC236}">
                    <a16:creationId xmlns:a16="http://schemas.microsoft.com/office/drawing/2014/main" id="{30904DB0-17DF-E9C5-E0FF-AAEAC0A96932}"/>
                  </a:ext>
                </a:extLst>
              </p:cNvPr>
              <p:cNvSpPr/>
              <p:nvPr/>
            </p:nvSpPr>
            <p:spPr bwMode="auto">
              <a:xfrm>
                <a:off x="879150" y="3289300"/>
                <a:ext cx="63500" cy="69850"/>
              </a:xfrm>
              <a:custGeom>
                <a:avLst/>
                <a:gdLst>
                  <a:gd name="connsiteX0" fmla="*/ 0 w 63500"/>
                  <a:gd name="connsiteY0" fmla="*/ 69850 h 69850"/>
                  <a:gd name="connsiteX1" fmla="*/ 63500 w 63500"/>
                  <a:gd name="connsiteY1" fmla="*/ 0 h 69850"/>
                </a:gdLst>
                <a:ahLst/>
                <a:cxnLst>
                  <a:cxn ang="0">
                    <a:pos x="connsiteX0" y="connsiteY0"/>
                  </a:cxn>
                  <a:cxn ang="0">
                    <a:pos x="connsiteX1" y="connsiteY1"/>
                  </a:cxn>
                </a:cxnLst>
                <a:rect l="l" t="t" r="r" b="b"/>
                <a:pathLst>
                  <a:path w="63500" h="69850">
                    <a:moveTo>
                      <a:pt x="0" y="69850"/>
                    </a:moveTo>
                    <a:lnTo>
                      <a:pt x="63500" y="0"/>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53" name="Freeform 73784">
                <a:extLst>
                  <a:ext uri="{FF2B5EF4-FFF2-40B4-BE49-F238E27FC236}">
                    <a16:creationId xmlns:a16="http://schemas.microsoft.com/office/drawing/2014/main" id="{EA0C5DD3-2FEE-38B0-9467-98E4CDB78366}"/>
                  </a:ext>
                </a:extLst>
              </p:cNvPr>
              <p:cNvSpPr/>
              <p:nvPr/>
            </p:nvSpPr>
            <p:spPr bwMode="auto">
              <a:xfrm>
                <a:off x="723702" y="3292475"/>
                <a:ext cx="53975" cy="0"/>
              </a:xfrm>
              <a:custGeom>
                <a:avLst/>
                <a:gdLst>
                  <a:gd name="connsiteX0" fmla="*/ 0 w 53975"/>
                  <a:gd name="connsiteY0" fmla="*/ 0 h 0"/>
                  <a:gd name="connsiteX1" fmla="*/ 53975 w 53975"/>
                  <a:gd name="connsiteY1" fmla="*/ 0 h 0"/>
                </a:gdLst>
                <a:ahLst/>
                <a:cxnLst>
                  <a:cxn ang="0">
                    <a:pos x="connsiteX0" y="connsiteY0"/>
                  </a:cxn>
                  <a:cxn ang="0">
                    <a:pos x="connsiteX1" y="connsiteY1"/>
                  </a:cxn>
                </a:cxnLst>
                <a:rect l="l" t="t" r="r" b="b"/>
                <a:pathLst>
                  <a:path w="53975">
                    <a:moveTo>
                      <a:pt x="0" y="0"/>
                    </a:moveTo>
                    <a:lnTo>
                      <a:pt x="53975" y="0"/>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54" name="Freeform 73785">
                <a:extLst>
                  <a:ext uri="{FF2B5EF4-FFF2-40B4-BE49-F238E27FC236}">
                    <a16:creationId xmlns:a16="http://schemas.microsoft.com/office/drawing/2014/main" id="{1285A5A4-BAD1-7B57-873C-EF8DFBC37924}"/>
                  </a:ext>
                </a:extLst>
              </p:cNvPr>
              <p:cNvSpPr/>
              <p:nvPr/>
            </p:nvSpPr>
            <p:spPr bwMode="auto">
              <a:xfrm>
                <a:off x="793425" y="3197225"/>
                <a:ext cx="28575" cy="12700"/>
              </a:xfrm>
              <a:custGeom>
                <a:avLst/>
                <a:gdLst>
                  <a:gd name="connsiteX0" fmla="*/ 0 w 28575"/>
                  <a:gd name="connsiteY0" fmla="*/ 12700 h 12700"/>
                  <a:gd name="connsiteX1" fmla="*/ 28575 w 28575"/>
                  <a:gd name="connsiteY1" fmla="*/ 0 h 12700"/>
                </a:gdLst>
                <a:ahLst/>
                <a:cxnLst>
                  <a:cxn ang="0">
                    <a:pos x="connsiteX0" y="connsiteY0"/>
                  </a:cxn>
                  <a:cxn ang="0">
                    <a:pos x="connsiteX1" y="connsiteY1"/>
                  </a:cxn>
                </a:cxnLst>
                <a:rect l="l" t="t" r="r" b="b"/>
                <a:pathLst>
                  <a:path w="28575" h="12700">
                    <a:moveTo>
                      <a:pt x="0" y="12700"/>
                    </a:moveTo>
                    <a:lnTo>
                      <a:pt x="28575" y="0"/>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55" name="Freeform 73786">
                <a:extLst>
                  <a:ext uri="{FF2B5EF4-FFF2-40B4-BE49-F238E27FC236}">
                    <a16:creationId xmlns:a16="http://schemas.microsoft.com/office/drawing/2014/main" id="{9F5109EC-84D0-E831-0F0F-74C2AF9298DE}"/>
                  </a:ext>
                </a:extLst>
              </p:cNvPr>
              <p:cNvSpPr/>
              <p:nvPr/>
            </p:nvSpPr>
            <p:spPr bwMode="auto">
              <a:xfrm>
                <a:off x="875975" y="3390900"/>
                <a:ext cx="73025" cy="180975"/>
              </a:xfrm>
              <a:custGeom>
                <a:avLst/>
                <a:gdLst>
                  <a:gd name="connsiteX0" fmla="*/ 12700 w 73025"/>
                  <a:gd name="connsiteY0" fmla="*/ 0 h 180975"/>
                  <a:gd name="connsiteX1" fmla="*/ 0 w 73025"/>
                  <a:gd name="connsiteY1" fmla="*/ 136525 h 180975"/>
                  <a:gd name="connsiteX2" fmla="*/ 73025 w 73025"/>
                  <a:gd name="connsiteY2" fmla="*/ 180975 h 180975"/>
                </a:gdLst>
                <a:ahLst/>
                <a:cxnLst>
                  <a:cxn ang="0">
                    <a:pos x="connsiteX0" y="connsiteY0"/>
                  </a:cxn>
                  <a:cxn ang="0">
                    <a:pos x="connsiteX1" y="connsiteY1"/>
                  </a:cxn>
                  <a:cxn ang="0">
                    <a:pos x="connsiteX2" y="connsiteY2"/>
                  </a:cxn>
                </a:cxnLst>
                <a:rect l="l" t="t" r="r" b="b"/>
                <a:pathLst>
                  <a:path w="73025" h="180975">
                    <a:moveTo>
                      <a:pt x="12700" y="0"/>
                    </a:moveTo>
                    <a:lnTo>
                      <a:pt x="0" y="136525"/>
                    </a:lnTo>
                    <a:lnTo>
                      <a:pt x="73025" y="180975"/>
                    </a:lnTo>
                  </a:path>
                </a:pathLst>
              </a:custGeom>
              <a:noFill/>
              <a:ln w="19050">
                <a:solidFill>
                  <a:schemeClr val="accent1"/>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nvGrpSpPr>
              <p:cNvPr id="456" name="Group 455">
                <a:extLst>
                  <a:ext uri="{FF2B5EF4-FFF2-40B4-BE49-F238E27FC236}">
                    <a16:creationId xmlns:a16="http://schemas.microsoft.com/office/drawing/2014/main" id="{02B4D4A0-0896-9124-920E-9C52EA203FE7}"/>
                  </a:ext>
                </a:extLst>
              </p:cNvPr>
              <p:cNvGrpSpPr/>
              <p:nvPr/>
            </p:nvGrpSpPr>
            <p:grpSpPr>
              <a:xfrm rot="8859515" flipV="1">
                <a:off x="3576153" y="2537983"/>
                <a:ext cx="92075" cy="66624"/>
                <a:chOff x="250471" y="5019519"/>
                <a:chExt cx="92075" cy="66624"/>
              </a:xfrm>
            </p:grpSpPr>
            <p:sp>
              <p:nvSpPr>
                <p:cNvPr id="457" name="Freeform 247">
                  <a:extLst>
                    <a:ext uri="{FF2B5EF4-FFF2-40B4-BE49-F238E27FC236}">
                      <a16:creationId xmlns:a16="http://schemas.microsoft.com/office/drawing/2014/main" id="{5E265770-FAF9-5692-3893-BC8F4029D573}"/>
                    </a:ext>
                  </a:extLst>
                </p:cNvPr>
                <p:cNvSpPr/>
                <p:nvPr/>
              </p:nvSpPr>
              <p:spPr bwMode="auto">
                <a:xfrm>
                  <a:off x="317146" y="5019519"/>
                  <a:ext cx="25400" cy="60325"/>
                </a:xfrm>
                <a:custGeom>
                  <a:avLst/>
                  <a:gdLst>
                    <a:gd name="connsiteX0" fmla="*/ 0 w 25400"/>
                    <a:gd name="connsiteY0" fmla="*/ 0 h 60325"/>
                    <a:gd name="connsiteX1" fmla="*/ 25400 w 25400"/>
                    <a:gd name="connsiteY1" fmla="*/ 60325 h 60325"/>
                  </a:gdLst>
                  <a:ahLst/>
                  <a:cxnLst>
                    <a:cxn ang="0">
                      <a:pos x="connsiteX0" y="connsiteY0"/>
                    </a:cxn>
                    <a:cxn ang="0">
                      <a:pos x="connsiteX1" y="connsiteY1"/>
                    </a:cxn>
                  </a:cxnLst>
                  <a:rect l="l" t="t" r="r" b="b"/>
                  <a:pathLst>
                    <a:path w="25400" h="60325">
                      <a:moveTo>
                        <a:pt x="0" y="0"/>
                      </a:moveTo>
                      <a:lnTo>
                        <a:pt x="25400" y="60325"/>
                      </a:lnTo>
                    </a:path>
                  </a:pathLst>
                </a:custGeom>
                <a:noFill/>
                <a:ln w="9525">
                  <a:solidFill>
                    <a:schemeClr val="accent4"/>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58" name="Freeform 248">
                  <a:extLst>
                    <a:ext uri="{FF2B5EF4-FFF2-40B4-BE49-F238E27FC236}">
                      <a16:creationId xmlns:a16="http://schemas.microsoft.com/office/drawing/2014/main" id="{2F9AC303-6F98-E331-1FFA-22109D9586F6}"/>
                    </a:ext>
                  </a:extLst>
                </p:cNvPr>
                <p:cNvSpPr/>
                <p:nvPr/>
              </p:nvSpPr>
              <p:spPr bwMode="auto">
                <a:xfrm>
                  <a:off x="285396" y="5041744"/>
                  <a:ext cx="15875" cy="38100"/>
                </a:xfrm>
                <a:custGeom>
                  <a:avLst/>
                  <a:gdLst>
                    <a:gd name="connsiteX0" fmla="*/ 0 w 15875"/>
                    <a:gd name="connsiteY0" fmla="*/ 0 h 38100"/>
                    <a:gd name="connsiteX1" fmla="*/ 15875 w 15875"/>
                    <a:gd name="connsiteY1" fmla="*/ 38100 h 38100"/>
                  </a:gdLst>
                  <a:ahLst/>
                  <a:cxnLst>
                    <a:cxn ang="0">
                      <a:pos x="connsiteX0" y="connsiteY0"/>
                    </a:cxn>
                    <a:cxn ang="0">
                      <a:pos x="connsiteX1" y="connsiteY1"/>
                    </a:cxn>
                  </a:cxnLst>
                  <a:rect l="l" t="t" r="r" b="b"/>
                  <a:pathLst>
                    <a:path w="15875" h="38100">
                      <a:moveTo>
                        <a:pt x="0" y="0"/>
                      </a:moveTo>
                      <a:lnTo>
                        <a:pt x="15875" y="38100"/>
                      </a:lnTo>
                    </a:path>
                  </a:pathLst>
                </a:custGeom>
                <a:noFill/>
                <a:ln w="9525">
                  <a:solidFill>
                    <a:schemeClr val="accent4"/>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59" name="Freeform 249">
                  <a:extLst>
                    <a:ext uri="{FF2B5EF4-FFF2-40B4-BE49-F238E27FC236}">
                      <a16:creationId xmlns:a16="http://schemas.microsoft.com/office/drawing/2014/main" id="{F662660A-85E7-F134-1567-BB6B0C066D81}"/>
                    </a:ext>
                  </a:extLst>
                </p:cNvPr>
                <p:cNvSpPr/>
                <p:nvPr/>
              </p:nvSpPr>
              <p:spPr bwMode="auto">
                <a:xfrm>
                  <a:off x="301271" y="5029044"/>
                  <a:ext cx="19050" cy="50800"/>
                </a:xfrm>
                <a:custGeom>
                  <a:avLst/>
                  <a:gdLst>
                    <a:gd name="connsiteX0" fmla="*/ 0 w 19050"/>
                    <a:gd name="connsiteY0" fmla="*/ 0 h 50800"/>
                    <a:gd name="connsiteX1" fmla="*/ 19050 w 19050"/>
                    <a:gd name="connsiteY1" fmla="*/ 50800 h 50800"/>
                  </a:gdLst>
                  <a:ahLst/>
                  <a:cxnLst>
                    <a:cxn ang="0">
                      <a:pos x="connsiteX0" y="connsiteY0"/>
                    </a:cxn>
                    <a:cxn ang="0">
                      <a:pos x="connsiteX1" y="connsiteY1"/>
                    </a:cxn>
                  </a:cxnLst>
                  <a:rect l="l" t="t" r="r" b="b"/>
                  <a:pathLst>
                    <a:path w="19050" h="50800">
                      <a:moveTo>
                        <a:pt x="0" y="0"/>
                      </a:moveTo>
                      <a:lnTo>
                        <a:pt x="19050" y="50800"/>
                      </a:lnTo>
                    </a:path>
                  </a:pathLst>
                </a:custGeom>
                <a:noFill/>
                <a:ln w="9525">
                  <a:solidFill>
                    <a:schemeClr val="accent4"/>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60" name="Freeform 250">
                  <a:extLst>
                    <a:ext uri="{FF2B5EF4-FFF2-40B4-BE49-F238E27FC236}">
                      <a16:creationId xmlns:a16="http://schemas.microsoft.com/office/drawing/2014/main" id="{A612718A-DA82-0CA6-0D32-D901FA4432C9}"/>
                    </a:ext>
                  </a:extLst>
                </p:cNvPr>
                <p:cNvSpPr/>
                <p:nvPr/>
              </p:nvSpPr>
              <p:spPr bwMode="auto">
                <a:xfrm>
                  <a:off x="269521" y="5051269"/>
                  <a:ext cx="9525" cy="28575"/>
                </a:xfrm>
                <a:custGeom>
                  <a:avLst/>
                  <a:gdLst>
                    <a:gd name="connsiteX0" fmla="*/ 0 w 9525"/>
                    <a:gd name="connsiteY0" fmla="*/ 0 h 28575"/>
                    <a:gd name="connsiteX1" fmla="*/ 9525 w 9525"/>
                    <a:gd name="connsiteY1" fmla="*/ 28575 h 28575"/>
                  </a:gdLst>
                  <a:ahLst/>
                  <a:cxnLst>
                    <a:cxn ang="0">
                      <a:pos x="connsiteX0" y="connsiteY0"/>
                    </a:cxn>
                    <a:cxn ang="0">
                      <a:pos x="connsiteX1" y="connsiteY1"/>
                    </a:cxn>
                  </a:cxnLst>
                  <a:rect l="l" t="t" r="r" b="b"/>
                  <a:pathLst>
                    <a:path w="9525" h="28575">
                      <a:moveTo>
                        <a:pt x="0" y="0"/>
                      </a:moveTo>
                      <a:lnTo>
                        <a:pt x="9525" y="28575"/>
                      </a:lnTo>
                    </a:path>
                  </a:pathLst>
                </a:custGeom>
                <a:noFill/>
                <a:ln w="9525">
                  <a:solidFill>
                    <a:schemeClr val="accent4"/>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61" name="Freeform 251">
                  <a:extLst>
                    <a:ext uri="{FF2B5EF4-FFF2-40B4-BE49-F238E27FC236}">
                      <a16:creationId xmlns:a16="http://schemas.microsoft.com/office/drawing/2014/main" id="{E19FD39D-EB09-BD43-1527-D0B4833F8D78}"/>
                    </a:ext>
                  </a:extLst>
                </p:cNvPr>
                <p:cNvSpPr/>
                <p:nvPr/>
              </p:nvSpPr>
              <p:spPr bwMode="auto">
                <a:xfrm>
                  <a:off x="250471" y="5079844"/>
                  <a:ext cx="0" cy="0"/>
                </a:xfrm>
                <a:custGeom>
                  <a:avLst/>
                  <a:gdLst>
                    <a:gd name="connsiteX0" fmla="*/ 0 w 0"/>
                    <a:gd name="connsiteY0" fmla="*/ 0 h 0"/>
                    <a:gd name="connsiteX1" fmla="*/ 0 w 0"/>
                    <a:gd name="connsiteY1" fmla="*/ 0 h 0"/>
                  </a:gdLst>
                  <a:ahLst/>
                  <a:cxnLst>
                    <a:cxn ang="0">
                      <a:pos x="connsiteX0" y="connsiteY0"/>
                    </a:cxn>
                    <a:cxn ang="0">
                      <a:pos x="connsiteX1" y="connsiteY1"/>
                    </a:cxn>
                  </a:cxnLst>
                  <a:rect l="l" t="t" r="r" b="b"/>
                  <a:pathLst>
                    <a:path>
                      <a:moveTo>
                        <a:pt x="0" y="0"/>
                      </a:moveTo>
                      <a:lnTo>
                        <a:pt x="0" y="0"/>
                      </a:lnTo>
                    </a:path>
                  </a:pathLst>
                </a:custGeom>
                <a:noFill/>
                <a:ln w="9525">
                  <a:solidFill>
                    <a:schemeClr val="accent4"/>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462" name="Freeform 252">
                  <a:extLst>
                    <a:ext uri="{FF2B5EF4-FFF2-40B4-BE49-F238E27FC236}">
                      <a16:creationId xmlns:a16="http://schemas.microsoft.com/office/drawing/2014/main" id="{E7756660-1760-381A-836C-1DE4C2A27A97}"/>
                    </a:ext>
                  </a:extLst>
                </p:cNvPr>
                <p:cNvSpPr/>
                <p:nvPr/>
              </p:nvSpPr>
              <p:spPr bwMode="auto">
                <a:xfrm rot="21166211">
                  <a:off x="254446" y="5060743"/>
                  <a:ext cx="6350" cy="25400"/>
                </a:xfrm>
                <a:custGeom>
                  <a:avLst/>
                  <a:gdLst>
                    <a:gd name="connsiteX0" fmla="*/ 0 w 6350"/>
                    <a:gd name="connsiteY0" fmla="*/ 0 h 25400"/>
                    <a:gd name="connsiteX1" fmla="*/ 6350 w 6350"/>
                    <a:gd name="connsiteY1" fmla="*/ 25400 h 25400"/>
                  </a:gdLst>
                  <a:ahLst/>
                  <a:cxnLst>
                    <a:cxn ang="0">
                      <a:pos x="connsiteX0" y="connsiteY0"/>
                    </a:cxn>
                    <a:cxn ang="0">
                      <a:pos x="connsiteX1" y="connsiteY1"/>
                    </a:cxn>
                  </a:cxnLst>
                  <a:rect l="l" t="t" r="r" b="b"/>
                  <a:pathLst>
                    <a:path w="6350" h="25400">
                      <a:moveTo>
                        <a:pt x="0" y="0"/>
                      </a:moveTo>
                      <a:lnTo>
                        <a:pt x="6350" y="25400"/>
                      </a:lnTo>
                    </a:path>
                  </a:pathLst>
                </a:custGeom>
                <a:noFill/>
                <a:ln w="9525">
                  <a:solidFill>
                    <a:schemeClr val="accent4"/>
                  </a:solidFill>
                  <a:miter lim="800000"/>
                  <a:headEnd/>
                  <a:tailEnd/>
                </a:ln>
              </p:spPr>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grpSp>
        <p:sp>
          <p:nvSpPr>
            <p:cNvPr id="274" name="Freeform: Shape 209">
              <a:extLst>
                <a:ext uri="{FF2B5EF4-FFF2-40B4-BE49-F238E27FC236}">
                  <a16:creationId xmlns:a16="http://schemas.microsoft.com/office/drawing/2014/main" id="{D0A1F10C-0952-889A-86FB-C759B4C924EE}"/>
                </a:ext>
              </a:extLst>
            </p:cNvPr>
            <p:cNvSpPr/>
            <p:nvPr/>
          </p:nvSpPr>
          <p:spPr bwMode="auto">
            <a:xfrm>
              <a:off x="3664744" y="2499713"/>
              <a:ext cx="35719" cy="71437"/>
            </a:xfrm>
            <a:custGeom>
              <a:avLst/>
              <a:gdLst>
                <a:gd name="connsiteX0" fmla="*/ 35719 w 35719"/>
                <a:gd name="connsiteY0" fmla="*/ 0 h 71437"/>
                <a:gd name="connsiteX1" fmla="*/ 0 w 35719"/>
                <a:gd name="connsiteY1" fmla="*/ 71437 h 71437"/>
                <a:gd name="connsiteX2" fmla="*/ 26194 w 35719"/>
                <a:gd name="connsiteY2" fmla="*/ 69056 h 71437"/>
                <a:gd name="connsiteX3" fmla="*/ 35719 w 35719"/>
                <a:gd name="connsiteY3" fmla="*/ 0 h 71437"/>
              </a:gdLst>
              <a:ahLst/>
              <a:cxnLst>
                <a:cxn ang="0">
                  <a:pos x="connsiteX0" y="connsiteY0"/>
                </a:cxn>
                <a:cxn ang="0">
                  <a:pos x="connsiteX1" y="connsiteY1"/>
                </a:cxn>
                <a:cxn ang="0">
                  <a:pos x="connsiteX2" y="connsiteY2"/>
                </a:cxn>
                <a:cxn ang="0">
                  <a:pos x="connsiteX3" y="connsiteY3"/>
                </a:cxn>
              </a:cxnLst>
              <a:rect l="l" t="t" r="r" b="b"/>
              <a:pathLst>
                <a:path w="35719" h="71437">
                  <a:moveTo>
                    <a:pt x="35719" y="0"/>
                  </a:moveTo>
                  <a:lnTo>
                    <a:pt x="0" y="71437"/>
                  </a:lnTo>
                  <a:lnTo>
                    <a:pt x="26194" y="69056"/>
                  </a:lnTo>
                  <a:lnTo>
                    <a:pt x="35719" y="0"/>
                  </a:lnTo>
                  <a:close/>
                </a:path>
              </a:pathLst>
            </a:custGeom>
            <a:solidFill>
              <a:schemeClr val="accent4"/>
            </a:solidFill>
            <a:ln w="0">
              <a:solidFill>
                <a:schemeClr val="accent4"/>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grpSp>
        <p:nvGrpSpPr>
          <p:cNvPr id="489" name="Group 488">
            <a:extLst>
              <a:ext uri="{FF2B5EF4-FFF2-40B4-BE49-F238E27FC236}">
                <a16:creationId xmlns:a16="http://schemas.microsoft.com/office/drawing/2014/main" id="{03F90F49-8B70-CE1C-C0CE-E35F24B6DF70}"/>
              </a:ext>
            </a:extLst>
          </p:cNvPr>
          <p:cNvGrpSpPr/>
          <p:nvPr/>
        </p:nvGrpSpPr>
        <p:grpSpPr>
          <a:xfrm>
            <a:off x="7196489" y="3853279"/>
            <a:ext cx="807635" cy="589505"/>
            <a:chOff x="7657395" y="3471968"/>
            <a:chExt cx="807635" cy="589505"/>
          </a:xfrm>
        </p:grpSpPr>
        <p:grpSp>
          <p:nvGrpSpPr>
            <p:cNvPr id="490" name="Group 489">
              <a:extLst>
                <a:ext uri="{FF2B5EF4-FFF2-40B4-BE49-F238E27FC236}">
                  <a16:creationId xmlns:a16="http://schemas.microsoft.com/office/drawing/2014/main" id="{D996828F-596E-7DBD-9748-7508FCE98D5B}"/>
                </a:ext>
              </a:extLst>
            </p:cNvPr>
            <p:cNvGrpSpPr/>
            <p:nvPr/>
          </p:nvGrpSpPr>
          <p:grpSpPr>
            <a:xfrm>
              <a:off x="7657395" y="3900010"/>
              <a:ext cx="263902" cy="161463"/>
              <a:chOff x="7588110" y="3651769"/>
              <a:chExt cx="263902" cy="161463"/>
            </a:xfrm>
          </p:grpSpPr>
          <p:cxnSp>
            <p:nvCxnSpPr>
              <p:cNvPr id="498" name="Straight Connector 497">
                <a:extLst>
                  <a:ext uri="{FF2B5EF4-FFF2-40B4-BE49-F238E27FC236}">
                    <a16:creationId xmlns:a16="http://schemas.microsoft.com/office/drawing/2014/main" id="{986A2A7D-F8D2-FC86-CCB6-1C10BC96652D}"/>
                  </a:ext>
                </a:extLst>
              </p:cNvPr>
              <p:cNvCxnSpPr>
                <a:cxnSpLocks/>
              </p:cNvCxnSpPr>
              <p:nvPr/>
            </p:nvCxnSpPr>
            <p:spPr bwMode="auto">
              <a:xfrm flipH="1">
                <a:off x="7726911" y="3675225"/>
                <a:ext cx="125101" cy="36196"/>
              </a:xfrm>
              <a:prstGeom prst="line">
                <a:avLst/>
              </a:prstGeom>
              <a:noFill/>
              <a:ln w="28575" cap="flat" cmpd="sng" algn="ctr">
                <a:solidFill>
                  <a:schemeClr val="accent5"/>
                </a:solidFill>
                <a:prstDash val="solid"/>
                <a:round/>
                <a:headEnd type="none" w="med" len="med"/>
                <a:tailEnd type="none" w="med" len="med"/>
              </a:ln>
              <a:effectLst/>
            </p:spPr>
          </p:cxnSp>
          <p:sp>
            <p:nvSpPr>
              <p:cNvPr id="499" name="Oval 498">
                <a:extLst>
                  <a:ext uri="{FF2B5EF4-FFF2-40B4-BE49-F238E27FC236}">
                    <a16:creationId xmlns:a16="http://schemas.microsoft.com/office/drawing/2014/main" id="{9C97B3D2-DFBF-90CB-5088-78199B486CA9}"/>
                  </a:ext>
                </a:extLst>
              </p:cNvPr>
              <p:cNvSpPr/>
              <p:nvPr/>
            </p:nvSpPr>
            <p:spPr bwMode="auto">
              <a:xfrm>
                <a:off x="7588110" y="3651769"/>
                <a:ext cx="161463" cy="161463"/>
              </a:xfrm>
              <a:prstGeom prst="ellipse">
                <a:avLst/>
              </a:prstGeom>
              <a:solidFill>
                <a:schemeClr val="accent4"/>
              </a:solidFill>
              <a:ln w="0">
                <a:no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grpSp>
          <p:nvGrpSpPr>
            <p:cNvPr id="491" name="Group 490">
              <a:extLst>
                <a:ext uri="{FF2B5EF4-FFF2-40B4-BE49-F238E27FC236}">
                  <a16:creationId xmlns:a16="http://schemas.microsoft.com/office/drawing/2014/main" id="{AE38CDD7-AD45-2153-19B8-FAC481EDB44E}"/>
                </a:ext>
              </a:extLst>
            </p:cNvPr>
            <p:cNvGrpSpPr/>
            <p:nvPr/>
          </p:nvGrpSpPr>
          <p:grpSpPr>
            <a:xfrm rot="10800000">
              <a:off x="8131843" y="3471968"/>
              <a:ext cx="333187" cy="409704"/>
              <a:chOff x="7740510" y="3804169"/>
              <a:chExt cx="333187" cy="409704"/>
            </a:xfrm>
          </p:grpSpPr>
          <p:grpSp>
            <p:nvGrpSpPr>
              <p:cNvPr id="492" name="Group 491">
                <a:extLst>
                  <a:ext uri="{FF2B5EF4-FFF2-40B4-BE49-F238E27FC236}">
                    <a16:creationId xmlns:a16="http://schemas.microsoft.com/office/drawing/2014/main" id="{DEDDEC60-AC7E-2AE3-009E-A0A9D55A084B}"/>
                  </a:ext>
                </a:extLst>
              </p:cNvPr>
              <p:cNvGrpSpPr/>
              <p:nvPr/>
            </p:nvGrpSpPr>
            <p:grpSpPr>
              <a:xfrm>
                <a:off x="7740510" y="3804169"/>
                <a:ext cx="263902" cy="161463"/>
                <a:chOff x="7588110" y="3651769"/>
                <a:chExt cx="263902" cy="161463"/>
              </a:xfrm>
            </p:grpSpPr>
            <p:cxnSp>
              <p:nvCxnSpPr>
                <p:cNvPr id="496" name="Straight Connector 495">
                  <a:extLst>
                    <a:ext uri="{FF2B5EF4-FFF2-40B4-BE49-F238E27FC236}">
                      <a16:creationId xmlns:a16="http://schemas.microsoft.com/office/drawing/2014/main" id="{085BD42D-CBEE-D149-BA0F-C54CD6AC451A}"/>
                    </a:ext>
                  </a:extLst>
                </p:cNvPr>
                <p:cNvCxnSpPr>
                  <a:cxnSpLocks/>
                </p:cNvCxnSpPr>
                <p:nvPr/>
              </p:nvCxnSpPr>
              <p:spPr bwMode="auto">
                <a:xfrm flipH="1">
                  <a:off x="7726911" y="3675225"/>
                  <a:ext cx="125101" cy="36196"/>
                </a:xfrm>
                <a:prstGeom prst="line">
                  <a:avLst/>
                </a:prstGeom>
                <a:noFill/>
                <a:ln w="28575" cap="flat" cmpd="sng" algn="ctr">
                  <a:solidFill>
                    <a:schemeClr val="accent5"/>
                  </a:solidFill>
                  <a:prstDash val="solid"/>
                  <a:round/>
                  <a:headEnd type="none" w="med" len="med"/>
                  <a:tailEnd type="none" w="med" len="med"/>
                </a:ln>
                <a:effectLst/>
              </p:spPr>
            </p:cxnSp>
            <p:sp>
              <p:nvSpPr>
                <p:cNvPr id="497" name="Oval 496">
                  <a:extLst>
                    <a:ext uri="{FF2B5EF4-FFF2-40B4-BE49-F238E27FC236}">
                      <a16:creationId xmlns:a16="http://schemas.microsoft.com/office/drawing/2014/main" id="{44DBABAA-EC65-2EB0-AE11-C2DDD593F7D5}"/>
                    </a:ext>
                  </a:extLst>
                </p:cNvPr>
                <p:cNvSpPr/>
                <p:nvPr/>
              </p:nvSpPr>
              <p:spPr bwMode="auto">
                <a:xfrm>
                  <a:off x="7588110" y="3651769"/>
                  <a:ext cx="161463" cy="161463"/>
                </a:xfrm>
                <a:prstGeom prst="ellipse">
                  <a:avLst/>
                </a:prstGeom>
                <a:solidFill>
                  <a:schemeClr val="accent4"/>
                </a:solidFill>
                <a:ln w="0">
                  <a:no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grpSp>
            <p:nvGrpSpPr>
              <p:cNvPr id="493" name="Group 492">
                <a:extLst>
                  <a:ext uri="{FF2B5EF4-FFF2-40B4-BE49-F238E27FC236}">
                    <a16:creationId xmlns:a16="http://schemas.microsoft.com/office/drawing/2014/main" id="{08CE99B3-BF16-BCA0-6D94-2754A49ACEF3}"/>
                  </a:ext>
                </a:extLst>
              </p:cNvPr>
              <p:cNvGrpSpPr/>
              <p:nvPr/>
            </p:nvGrpSpPr>
            <p:grpSpPr>
              <a:xfrm>
                <a:off x="7809795" y="4052410"/>
                <a:ext cx="263902" cy="161463"/>
                <a:chOff x="7588110" y="3651769"/>
                <a:chExt cx="263902" cy="161463"/>
              </a:xfrm>
            </p:grpSpPr>
            <p:cxnSp>
              <p:nvCxnSpPr>
                <p:cNvPr id="494" name="Straight Connector 493">
                  <a:extLst>
                    <a:ext uri="{FF2B5EF4-FFF2-40B4-BE49-F238E27FC236}">
                      <a16:creationId xmlns:a16="http://schemas.microsoft.com/office/drawing/2014/main" id="{C04A2D99-D4D0-1D15-1A0D-86D8A0C3F5CD}"/>
                    </a:ext>
                  </a:extLst>
                </p:cNvPr>
                <p:cNvCxnSpPr>
                  <a:cxnSpLocks/>
                </p:cNvCxnSpPr>
                <p:nvPr/>
              </p:nvCxnSpPr>
              <p:spPr bwMode="auto">
                <a:xfrm flipH="1">
                  <a:off x="7726911" y="3675225"/>
                  <a:ext cx="125101" cy="36196"/>
                </a:xfrm>
                <a:prstGeom prst="line">
                  <a:avLst/>
                </a:prstGeom>
                <a:noFill/>
                <a:ln w="28575" cap="flat" cmpd="sng" algn="ctr">
                  <a:solidFill>
                    <a:schemeClr val="accent5"/>
                  </a:solidFill>
                  <a:prstDash val="solid"/>
                  <a:round/>
                  <a:headEnd type="none" w="med" len="med"/>
                  <a:tailEnd type="none" w="med" len="med"/>
                </a:ln>
                <a:effectLst/>
              </p:spPr>
            </p:cxnSp>
            <p:sp>
              <p:nvSpPr>
                <p:cNvPr id="495" name="Oval 494">
                  <a:extLst>
                    <a:ext uri="{FF2B5EF4-FFF2-40B4-BE49-F238E27FC236}">
                      <a16:creationId xmlns:a16="http://schemas.microsoft.com/office/drawing/2014/main" id="{FCFB8FB2-617E-19AA-E272-27DF99877CEC}"/>
                    </a:ext>
                  </a:extLst>
                </p:cNvPr>
                <p:cNvSpPr/>
                <p:nvPr/>
              </p:nvSpPr>
              <p:spPr bwMode="auto">
                <a:xfrm>
                  <a:off x="7588110" y="3651769"/>
                  <a:ext cx="161463" cy="161463"/>
                </a:xfrm>
                <a:prstGeom prst="ellipse">
                  <a:avLst/>
                </a:prstGeom>
                <a:solidFill>
                  <a:schemeClr val="accent4"/>
                </a:solidFill>
                <a:ln w="0">
                  <a:no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grpSp>
      </p:grpSp>
      <p:grpSp>
        <p:nvGrpSpPr>
          <p:cNvPr id="500" name="Group 499">
            <a:extLst>
              <a:ext uri="{FF2B5EF4-FFF2-40B4-BE49-F238E27FC236}">
                <a16:creationId xmlns:a16="http://schemas.microsoft.com/office/drawing/2014/main" id="{22974DA1-ACEB-8D65-97DA-30E3183ABE53}"/>
              </a:ext>
            </a:extLst>
          </p:cNvPr>
          <p:cNvGrpSpPr/>
          <p:nvPr/>
        </p:nvGrpSpPr>
        <p:grpSpPr>
          <a:xfrm>
            <a:off x="6896262" y="4618308"/>
            <a:ext cx="667240" cy="514544"/>
            <a:chOff x="7357168" y="4236997"/>
            <a:chExt cx="667240" cy="514544"/>
          </a:xfrm>
        </p:grpSpPr>
        <p:grpSp>
          <p:nvGrpSpPr>
            <p:cNvPr id="501" name="Group 500">
              <a:extLst>
                <a:ext uri="{FF2B5EF4-FFF2-40B4-BE49-F238E27FC236}">
                  <a16:creationId xmlns:a16="http://schemas.microsoft.com/office/drawing/2014/main" id="{35A30ED7-16C9-C2B8-A2E7-E177F4D3C4CA}"/>
                </a:ext>
              </a:extLst>
            </p:cNvPr>
            <p:cNvGrpSpPr/>
            <p:nvPr/>
          </p:nvGrpSpPr>
          <p:grpSpPr>
            <a:xfrm rot="2862879">
              <a:off x="7305949" y="4288216"/>
              <a:ext cx="263902" cy="161463"/>
              <a:chOff x="7588110" y="3651769"/>
              <a:chExt cx="263902" cy="161463"/>
            </a:xfrm>
          </p:grpSpPr>
          <p:cxnSp>
            <p:nvCxnSpPr>
              <p:cNvPr id="505" name="Straight Connector 504">
                <a:extLst>
                  <a:ext uri="{FF2B5EF4-FFF2-40B4-BE49-F238E27FC236}">
                    <a16:creationId xmlns:a16="http://schemas.microsoft.com/office/drawing/2014/main" id="{61D379CC-8698-2841-1A84-6CAC410B8077}"/>
                  </a:ext>
                </a:extLst>
              </p:cNvPr>
              <p:cNvCxnSpPr>
                <a:cxnSpLocks/>
              </p:cNvCxnSpPr>
              <p:nvPr/>
            </p:nvCxnSpPr>
            <p:spPr bwMode="auto">
              <a:xfrm flipH="1">
                <a:off x="7726911" y="3675225"/>
                <a:ext cx="125101" cy="36196"/>
              </a:xfrm>
              <a:prstGeom prst="line">
                <a:avLst/>
              </a:prstGeom>
              <a:noFill/>
              <a:ln w="28575" cap="flat" cmpd="sng" algn="ctr">
                <a:solidFill>
                  <a:schemeClr val="accent5"/>
                </a:solidFill>
                <a:prstDash val="solid"/>
                <a:round/>
                <a:headEnd type="none" w="med" len="med"/>
                <a:tailEnd type="none" w="med" len="med"/>
              </a:ln>
              <a:effectLst/>
            </p:spPr>
          </p:cxnSp>
          <p:sp>
            <p:nvSpPr>
              <p:cNvPr id="506" name="Oval 505">
                <a:extLst>
                  <a:ext uri="{FF2B5EF4-FFF2-40B4-BE49-F238E27FC236}">
                    <a16:creationId xmlns:a16="http://schemas.microsoft.com/office/drawing/2014/main" id="{2E592465-A143-C480-324E-8287926EE42D}"/>
                  </a:ext>
                </a:extLst>
              </p:cNvPr>
              <p:cNvSpPr/>
              <p:nvPr/>
            </p:nvSpPr>
            <p:spPr bwMode="auto">
              <a:xfrm>
                <a:off x="7588110" y="3651769"/>
                <a:ext cx="161463" cy="161463"/>
              </a:xfrm>
              <a:prstGeom prst="ellipse">
                <a:avLst/>
              </a:prstGeom>
              <a:solidFill>
                <a:schemeClr val="accent4"/>
              </a:solidFill>
              <a:ln w="0">
                <a:no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grpSp>
          <p:nvGrpSpPr>
            <p:cNvPr id="502" name="Group 501">
              <a:extLst>
                <a:ext uri="{FF2B5EF4-FFF2-40B4-BE49-F238E27FC236}">
                  <a16:creationId xmlns:a16="http://schemas.microsoft.com/office/drawing/2014/main" id="{84AE883F-8FBB-8B78-6B33-97DBE639546F}"/>
                </a:ext>
              </a:extLst>
            </p:cNvPr>
            <p:cNvGrpSpPr/>
            <p:nvPr/>
          </p:nvGrpSpPr>
          <p:grpSpPr>
            <a:xfrm rot="13575652">
              <a:off x="7811726" y="4538858"/>
              <a:ext cx="263902" cy="161463"/>
              <a:chOff x="7588110" y="3651769"/>
              <a:chExt cx="263902" cy="161463"/>
            </a:xfrm>
          </p:grpSpPr>
          <p:cxnSp>
            <p:nvCxnSpPr>
              <p:cNvPr id="503" name="Straight Connector 502">
                <a:extLst>
                  <a:ext uri="{FF2B5EF4-FFF2-40B4-BE49-F238E27FC236}">
                    <a16:creationId xmlns:a16="http://schemas.microsoft.com/office/drawing/2014/main" id="{9F6BAEA3-E5D0-8FAF-0A16-0A9FAB5F95CF}"/>
                  </a:ext>
                </a:extLst>
              </p:cNvPr>
              <p:cNvCxnSpPr>
                <a:cxnSpLocks/>
              </p:cNvCxnSpPr>
              <p:nvPr/>
            </p:nvCxnSpPr>
            <p:spPr bwMode="auto">
              <a:xfrm flipH="1">
                <a:off x="7726911" y="3675225"/>
                <a:ext cx="125101" cy="36196"/>
              </a:xfrm>
              <a:prstGeom prst="line">
                <a:avLst/>
              </a:prstGeom>
              <a:noFill/>
              <a:ln w="28575" cap="flat" cmpd="sng" algn="ctr">
                <a:solidFill>
                  <a:schemeClr val="accent5"/>
                </a:solidFill>
                <a:prstDash val="solid"/>
                <a:round/>
                <a:headEnd type="none" w="med" len="med"/>
                <a:tailEnd type="none" w="med" len="med"/>
              </a:ln>
              <a:effectLst/>
            </p:spPr>
          </p:cxnSp>
          <p:sp>
            <p:nvSpPr>
              <p:cNvPr id="504" name="Oval 503">
                <a:extLst>
                  <a:ext uri="{FF2B5EF4-FFF2-40B4-BE49-F238E27FC236}">
                    <a16:creationId xmlns:a16="http://schemas.microsoft.com/office/drawing/2014/main" id="{58FB0D32-F409-BC9D-04D5-1F1BA3ABBFEE}"/>
                  </a:ext>
                </a:extLst>
              </p:cNvPr>
              <p:cNvSpPr/>
              <p:nvPr/>
            </p:nvSpPr>
            <p:spPr bwMode="auto">
              <a:xfrm>
                <a:off x="7588110" y="3651769"/>
                <a:ext cx="161463" cy="161463"/>
              </a:xfrm>
              <a:prstGeom prst="ellipse">
                <a:avLst/>
              </a:prstGeom>
              <a:solidFill>
                <a:schemeClr val="accent4"/>
              </a:solidFill>
              <a:ln w="0">
                <a:no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grpSp>
      <p:grpSp>
        <p:nvGrpSpPr>
          <p:cNvPr id="507" name="Group 506">
            <a:extLst>
              <a:ext uri="{FF2B5EF4-FFF2-40B4-BE49-F238E27FC236}">
                <a16:creationId xmlns:a16="http://schemas.microsoft.com/office/drawing/2014/main" id="{BB1DB6BA-27B4-17F1-69FD-990260825577}"/>
              </a:ext>
            </a:extLst>
          </p:cNvPr>
          <p:cNvGrpSpPr/>
          <p:nvPr/>
        </p:nvGrpSpPr>
        <p:grpSpPr>
          <a:xfrm rot="16200000">
            <a:off x="7833172" y="4325911"/>
            <a:ext cx="667240" cy="514544"/>
            <a:chOff x="7509568" y="4389397"/>
            <a:chExt cx="667240" cy="514544"/>
          </a:xfrm>
        </p:grpSpPr>
        <p:grpSp>
          <p:nvGrpSpPr>
            <p:cNvPr id="508" name="Group 507">
              <a:extLst>
                <a:ext uri="{FF2B5EF4-FFF2-40B4-BE49-F238E27FC236}">
                  <a16:creationId xmlns:a16="http://schemas.microsoft.com/office/drawing/2014/main" id="{8F9FF2BD-C1AB-8443-3BD5-3358A87764B7}"/>
                </a:ext>
              </a:extLst>
            </p:cNvPr>
            <p:cNvGrpSpPr/>
            <p:nvPr/>
          </p:nvGrpSpPr>
          <p:grpSpPr>
            <a:xfrm rot="2862879">
              <a:off x="7458349" y="4440616"/>
              <a:ext cx="263902" cy="161463"/>
              <a:chOff x="7588110" y="3651769"/>
              <a:chExt cx="263902" cy="161463"/>
            </a:xfrm>
          </p:grpSpPr>
          <p:cxnSp>
            <p:nvCxnSpPr>
              <p:cNvPr id="512" name="Straight Connector 511">
                <a:extLst>
                  <a:ext uri="{FF2B5EF4-FFF2-40B4-BE49-F238E27FC236}">
                    <a16:creationId xmlns:a16="http://schemas.microsoft.com/office/drawing/2014/main" id="{59A82C7F-80D3-C81C-085C-1AFEAC25259D}"/>
                  </a:ext>
                </a:extLst>
              </p:cNvPr>
              <p:cNvCxnSpPr>
                <a:cxnSpLocks/>
              </p:cNvCxnSpPr>
              <p:nvPr/>
            </p:nvCxnSpPr>
            <p:spPr bwMode="auto">
              <a:xfrm flipH="1">
                <a:off x="7726911" y="3675225"/>
                <a:ext cx="125101" cy="36196"/>
              </a:xfrm>
              <a:prstGeom prst="line">
                <a:avLst/>
              </a:prstGeom>
              <a:noFill/>
              <a:ln w="28575" cap="flat" cmpd="sng" algn="ctr">
                <a:solidFill>
                  <a:schemeClr val="accent5"/>
                </a:solidFill>
                <a:prstDash val="solid"/>
                <a:round/>
                <a:headEnd type="none" w="med" len="med"/>
                <a:tailEnd type="none" w="med" len="med"/>
              </a:ln>
              <a:effectLst/>
            </p:spPr>
          </p:cxnSp>
          <p:sp>
            <p:nvSpPr>
              <p:cNvPr id="513" name="Oval 512">
                <a:extLst>
                  <a:ext uri="{FF2B5EF4-FFF2-40B4-BE49-F238E27FC236}">
                    <a16:creationId xmlns:a16="http://schemas.microsoft.com/office/drawing/2014/main" id="{FA689871-A06F-17AA-76B6-45D24FD9BB04}"/>
                  </a:ext>
                </a:extLst>
              </p:cNvPr>
              <p:cNvSpPr/>
              <p:nvPr/>
            </p:nvSpPr>
            <p:spPr bwMode="auto">
              <a:xfrm>
                <a:off x="7588110" y="3651769"/>
                <a:ext cx="161463" cy="161463"/>
              </a:xfrm>
              <a:prstGeom prst="ellipse">
                <a:avLst/>
              </a:prstGeom>
              <a:solidFill>
                <a:schemeClr val="accent4"/>
              </a:solidFill>
              <a:ln w="0">
                <a:no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grpSp>
          <p:nvGrpSpPr>
            <p:cNvPr id="509" name="Group 508">
              <a:extLst>
                <a:ext uri="{FF2B5EF4-FFF2-40B4-BE49-F238E27FC236}">
                  <a16:creationId xmlns:a16="http://schemas.microsoft.com/office/drawing/2014/main" id="{E77B8E36-D402-8677-B899-7A77A2CE157E}"/>
                </a:ext>
              </a:extLst>
            </p:cNvPr>
            <p:cNvGrpSpPr/>
            <p:nvPr/>
          </p:nvGrpSpPr>
          <p:grpSpPr>
            <a:xfrm rot="13575652">
              <a:off x="7964126" y="4691258"/>
              <a:ext cx="263902" cy="161463"/>
              <a:chOff x="7588110" y="3651769"/>
              <a:chExt cx="263902" cy="161463"/>
            </a:xfrm>
          </p:grpSpPr>
          <p:cxnSp>
            <p:nvCxnSpPr>
              <p:cNvPr id="510" name="Straight Connector 509">
                <a:extLst>
                  <a:ext uri="{FF2B5EF4-FFF2-40B4-BE49-F238E27FC236}">
                    <a16:creationId xmlns:a16="http://schemas.microsoft.com/office/drawing/2014/main" id="{C3E2A0A8-F7AB-84DF-F3F1-A456931A1E46}"/>
                  </a:ext>
                </a:extLst>
              </p:cNvPr>
              <p:cNvCxnSpPr>
                <a:cxnSpLocks/>
              </p:cNvCxnSpPr>
              <p:nvPr/>
            </p:nvCxnSpPr>
            <p:spPr bwMode="auto">
              <a:xfrm flipH="1">
                <a:off x="7726911" y="3675225"/>
                <a:ext cx="125101" cy="36196"/>
              </a:xfrm>
              <a:prstGeom prst="line">
                <a:avLst/>
              </a:prstGeom>
              <a:noFill/>
              <a:ln w="28575" cap="flat" cmpd="sng" algn="ctr">
                <a:solidFill>
                  <a:schemeClr val="accent5"/>
                </a:solidFill>
                <a:prstDash val="solid"/>
                <a:round/>
                <a:headEnd type="none" w="med" len="med"/>
                <a:tailEnd type="none" w="med" len="med"/>
              </a:ln>
              <a:effectLst/>
            </p:spPr>
          </p:cxnSp>
          <p:sp>
            <p:nvSpPr>
              <p:cNvPr id="511" name="Oval 510">
                <a:extLst>
                  <a:ext uri="{FF2B5EF4-FFF2-40B4-BE49-F238E27FC236}">
                    <a16:creationId xmlns:a16="http://schemas.microsoft.com/office/drawing/2014/main" id="{030AA0BC-A3CE-38ED-0C22-842509F63F34}"/>
                  </a:ext>
                </a:extLst>
              </p:cNvPr>
              <p:cNvSpPr/>
              <p:nvPr/>
            </p:nvSpPr>
            <p:spPr bwMode="auto">
              <a:xfrm>
                <a:off x="7588110" y="3651769"/>
                <a:ext cx="161463" cy="161463"/>
              </a:xfrm>
              <a:prstGeom prst="ellipse">
                <a:avLst/>
              </a:prstGeom>
              <a:solidFill>
                <a:schemeClr val="accent4"/>
              </a:solidFill>
              <a:ln w="0">
                <a:no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grpSp>
      <p:sp>
        <p:nvSpPr>
          <p:cNvPr id="514" name="Rectangle 513">
            <a:extLst>
              <a:ext uri="{FF2B5EF4-FFF2-40B4-BE49-F238E27FC236}">
                <a16:creationId xmlns:a16="http://schemas.microsoft.com/office/drawing/2014/main" id="{8E781AEA-C153-ABD3-41E9-F4985A77C947}"/>
              </a:ext>
            </a:extLst>
          </p:cNvPr>
          <p:cNvSpPr/>
          <p:nvPr/>
        </p:nvSpPr>
        <p:spPr>
          <a:xfrm>
            <a:off x="8710500" y="3147048"/>
            <a:ext cx="2487612" cy="1600438"/>
          </a:xfrm>
          <a:prstGeom prst="rect">
            <a:avLst/>
          </a:prstGeom>
          <a:noFill/>
        </p:spPr>
        <p:txBody>
          <a:bodyPr wrap="square">
            <a:spAutoFit/>
          </a:bodyPr>
          <a:lstStyle/>
          <a:p>
            <a:pPr marL="0" marR="0" lvl="0" indent="0" algn="l" defTabSz="609402" rtl="0" eaLnBrk="0" fontAlgn="base" latinLnBrk="0" hangingPunct="0">
              <a:lnSpc>
                <a:spcPct val="100000"/>
              </a:lnSpc>
              <a:spcBef>
                <a:spcPct val="0"/>
              </a:spcBef>
              <a:spcAft>
                <a:spcPct val="0"/>
              </a:spcAft>
              <a:buClr>
                <a:srgbClr val="000000"/>
              </a:buClr>
              <a:buSzTx/>
              <a:buFontTx/>
              <a:buNone/>
              <a:tabLst/>
              <a:defRPr/>
            </a:pPr>
            <a:r>
              <a:rPr kumimoji="0" lang="en-US" sz="1400" b="1" i="0" u="none" strike="noStrike" kern="0" cap="none" spc="0" normalizeH="0" baseline="0" noProof="0" dirty="0">
                <a:ln>
                  <a:noFill/>
                </a:ln>
                <a:solidFill>
                  <a:schemeClr val="accent5"/>
                </a:solidFill>
                <a:effectLst/>
                <a:uLnTx/>
                <a:uFillTx/>
                <a:latin typeface="Arial" panose="020B0604020202020204" pitchFamily="34" charset="0"/>
                <a:cs typeface="Arial" panose="020B0604020202020204" pitchFamily="34" charset="0"/>
                <a:sym typeface="Arial"/>
              </a:rPr>
              <a:t>Linker for SN-38</a:t>
            </a:r>
          </a:p>
          <a:p>
            <a:pPr marL="285750" marR="0" lvl="0" indent="-285750" algn="l" defTabSz="609402" rtl="0" eaLnBrk="0" fontAlgn="base" latinLnBrk="0" hangingPunct="0">
              <a:lnSpc>
                <a:spcPct val="100000"/>
              </a:lnSpc>
              <a:spcBef>
                <a:spcPct val="0"/>
              </a:spcBef>
              <a:spcAft>
                <a:spcPct val="0"/>
              </a:spcAft>
              <a:buClr>
                <a:srgbClr val="000000"/>
              </a:buClr>
              <a:buSzTx/>
              <a:buFont typeface="Wingdings" panose="05000000000000000000" pitchFamily="2" charset="2"/>
              <a:buChar char="§"/>
              <a:tabLst/>
              <a:defRPr/>
            </a:pPr>
            <a:r>
              <a:rPr kumimoji="0" lang="en-US" sz="1400" b="0" i="0" u="none" strike="noStrike" kern="0" cap="none" spc="0" normalizeH="0" baseline="0" noProof="0" dirty="0">
                <a:ln>
                  <a:noFill/>
                </a:ln>
                <a:effectLst/>
                <a:uLnTx/>
                <a:uFillTx/>
                <a:latin typeface="Arial" panose="020B0604020202020204" pitchFamily="34" charset="0"/>
                <a:cs typeface="Arial" panose="020B0604020202020204" pitchFamily="34" charset="0"/>
                <a:sym typeface="Arial"/>
              </a:rPr>
              <a:t>High drug-to-antibody ratio (7.6:1)</a:t>
            </a:r>
          </a:p>
          <a:p>
            <a:pPr marL="285750" marR="0" lvl="0" indent="-285750" algn="l" defTabSz="609402" rtl="0" eaLnBrk="0" fontAlgn="base" latinLnBrk="0" hangingPunct="0">
              <a:lnSpc>
                <a:spcPct val="100000"/>
              </a:lnSpc>
              <a:spcBef>
                <a:spcPct val="0"/>
              </a:spcBef>
              <a:spcAft>
                <a:spcPct val="0"/>
              </a:spcAft>
              <a:buClr>
                <a:srgbClr val="000000"/>
              </a:buClr>
              <a:buSzTx/>
              <a:buFont typeface="Wingdings" panose="05000000000000000000" pitchFamily="2" charset="2"/>
              <a:buChar char="§"/>
              <a:tabLst/>
              <a:defRPr/>
            </a:pPr>
            <a:r>
              <a:rPr kumimoji="0" lang="en-US" sz="1400" b="0" i="0" u="none" strike="noStrike" kern="0" cap="none" spc="0" normalizeH="0" baseline="0" noProof="0" dirty="0">
                <a:ln>
                  <a:noFill/>
                </a:ln>
                <a:effectLst/>
                <a:uLnTx/>
                <a:uFillTx/>
                <a:latin typeface="Arial" panose="020B0604020202020204" pitchFamily="34" charset="0"/>
                <a:cs typeface="Arial" panose="020B0604020202020204" pitchFamily="34" charset="0"/>
                <a:sym typeface="Arial"/>
              </a:rPr>
              <a:t>pH-sensitive linker </a:t>
            </a:r>
            <a:br>
              <a:rPr kumimoji="0" lang="en-US" sz="1400" b="0" i="0" u="none" strike="noStrike" kern="0" cap="none" spc="0" normalizeH="0" baseline="0" noProof="0" dirty="0">
                <a:ln>
                  <a:noFill/>
                </a:ln>
                <a:effectLst/>
                <a:uLnTx/>
                <a:uFillTx/>
                <a:latin typeface="Arial" panose="020B0604020202020204" pitchFamily="34" charset="0"/>
                <a:cs typeface="Arial" panose="020B0604020202020204" pitchFamily="34" charset="0"/>
                <a:sym typeface="Arial"/>
              </a:rPr>
            </a:br>
            <a:r>
              <a:rPr kumimoji="0" lang="en-US" sz="1400" b="0" i="0" u="none" strike="noStrike" kern="0" cap="none" spc="0" normalizeH="0" baseline="0" noProof="0" dirty="0">
                <a:ln>
                  <a:noFill/>
                </a:ln>
                <a:effectLst/>
                <a:uLnTx/>
                <a:uFillTx/>
                <a:latin typeface="Arial" panose="020B0604020202020204" pitchFamily="34" charset="0"/>
                <a:cs typeface="Arial" panose="020B0604020202020204" pitchFamily="34" charset="0"/>
                <a:sym typeface="Arial"/>
              </a:rPr>
              <a:t>for rapid release of payload at or inside tumor</a:t>
            </a:r>
          </a:p>
        </p:txBody>
      </p:sp>
      <p:grpSp>
        <p:nvGrpSpPr>
          <p:cNvPr id="515" name="Group 514">
            <a:extLst>
              <a:ext uri="{FF2B5EF4-FFF2-40B4-BE49-F238E27FC236}">
                <a16:creationId xmlns:a16="http://schemas.microsoft.com/office/drawing/2014/main" id="{3AEBED67-6F68-D54F-08A1-11E906717CEC}"/>
              </a:ext>
            </a:extLst>
          </p:cNvPr>
          <p:cNvGrpSpPr/>
          <p:nvPr/>
        </p:nvGrpSpPr>
        <p:grpSpPr>
          <a:xfrm rot="9944751">
            <a:off x="6683614" y="3219005"/>
            <a:ext cx="1801887" cy="1974340"/>
            <a:chOff x="569633" y="1542899"/>
            <a:chExt cx="1245999" cy="1365250"/>
          </a:xfrm>
        </p:grpSpPr>
        <p:cxnSp>
          <p:nvCxnSpPr>
            <p:cNvPr id="516" name="Straight Connector 32">
              <a:extLst>
                <a:ext uri="{FF2B5EF4-FFF2-40B4-BE49-F238E27FC236}">
                  <a16:creationId xmlns:a16="http://schemas.microsoft.com/office/drawing/2014/main" id="{A71CDE62-1C9D-B93A-E95E-D69AB510D59A}"/>
                </a:ext>
              </a:extLst>
            </p:cNvPr>
            <p:cNvCxnSpPr>
              <a:cxnSpLocks noChangeShapeType="1"/>
            </p:cNvCxnSpPr>
            <p:nvPr/>
          </p:nvCxnSpPr>
          <p:spPr bwMode="auto">
            <a:xfrm>
              <a:off x="569633" y="1622275"/>
              <a:ext cx="300038" cy="331787"/>
            </a:xfrm>
            <a:prstGeom prst="line">
              <a:avLst/>
            </a:prstGeom>
            <a:noFill/>
            <a:ln w="130175">
              <a:solidFill>
                <a:schemeClr val="accent1"/>
              </a:solidFill>
              <a:round/>
              <a:headEnd/>
              <a:tailEnd/>
            </a:ln>
          </p:spPr>
        </p:cxnSp>
        <p:cxnSp>
          <p:nvCxnSpPr>
            <p:cNvPr id="517" name="Straight Connector 34">
              <a:extLst>
                <a:ext uri="{FF2B5EF4-FFF2-40B4-BE49-F238E27FC236}">
                  <a16:creationId xmlns:a16="http://schemas.microsoft.com/office/drawing/2014/main" id="{03FFEC04-52EF-9B1E-7B51-AE81A073278B}"/>
                </a:ext>
              </a:extLst>
            </p:cNvPr>
            <p:cNvCxnSpPr>
              <a:cxnSpLocks noChangeShapeType="1"/>
            </p:cNvCxnSpPr>
            <p:nvPr/>
          </p:nvCxnSpPr>
          <p:spPr bwMode="auto">
            <a:xfrm flipH="1">
              <a:off x="1504482" y="1611162"/>
              <a:ext cx="311150" cy="347663"/>
            </a:xfrm>
            <a:prstGeom prst="line">
              <a:avLst/>
            </a:prstGeom>
            <a:noFill/>
            <a:ln w="130175">
              <a:solidFill>
                <a:schemeClr val="accent1"/>
              </a:solidFill>
              <a:round/>
              <a:headEnd/>
              <a:tailEnd/>
            </a:ln>
          </p:spPr>
        </p:cxnSp>
        <p:sp>
          <p:nvSpPr>
            <p:cNvPr id="518" name="Freeform 33">
              <a:extLst>
                <a:ext uri="{FF2B5EF4-FFF2-40B4-BE49-F238E27FC236}">
                  <a16:creationId xmlns:a16="http://schemas.microsoft.com/office/drawing/2014/main" id="{2C8884BF-7B97-C0D4-A483-255A49DC6367}"/>
                </a:ext>
              </a:extLst>
            </p:cNvPr>
            <p:cNvSpPr>
              <a:spLocks/>
            </p:cNvSpPr>
            <p:nvPr/>
          </p:nvSpPr>
          <p:spPr bwMode="auto">
            <a:xfrm>
              <a:off x="642659" y="1547661"/>
              <a:ext cx="500063" cy="1358900"/>
            </a:xfrm>
            <a:custGeom>
              <a:avLst/>
              <a:gdLst>
                <a:gd name="T0" fmla="*/ 0 w 499273"/>
                <a:gd name="T1" fmla="*/ 0 h 1357576"/>
                <a:gd name="T2" fmla="*/ 508744 w 499273"/>
                <a:gd name="T3" fmla="*/ 548973 h 1357576"/>
                <a:gd name="T4" fmla="*/ 514525 w 499273"/>
                <a:gd name="T5" fmla="*/ 1383866 h 1357576"/>
                <a:gd name="T6" fmla="*/ 0 60000 65536"/>
                <a:gd name="T7" fmla="*/ 0 60000 65536"/>
                <a:gd name="T8" fmla="*/ 0 60000 65536"/>
                <a:gd name="T9" fmla="*/ 0 w 499273"/>
                <a:gd name="T10" fmla="*/ 0 h 1357576"/>
                <a:gd name="T11" fmla="*/ 499273 w 499273"/>
                <a:gd name="T12" fmla="*/ 1357576 h 1357576"/>
              </a:gdLst>
              <a:ahLst/>
              <a:cxnLst>
                <a:cxn ang="T6">
                  <a:pos x="T0" y="T1"/>
                </a:cxn>
                <a:cxn ang="T7">
                  <a:pos x="T2" y="T3"/>
                </a:cxn>
                <a:cxn ang="T8">
                  <a:pos x="T4" y="T5"/>
                </a:cxn>
              </a:cxnLst>
              <a:rect l="T9" t="T10" r="T11" b="T12"/>
              <a:pathLst>
                <a:path w="499273" h="1357576">
                  <a:moveTo>
                    <a:pt x="0" y="0"/>
                  </a:moveTo>
                  <a:lnTo>
                    <a:pt x="493664" y="538543"/>
                  </a:lnTo>
                  <a:cubicBezTo>
                    <a:pt x="495534" y="811554"/>
                    <a:pt x="497403" y="1084565"/>
                    <a:pt x="499273" y="1357576"/>
                  </a:cubicBezTo>
                </a:path>
              </a:pathLst>
            </a:custGeom>
            <a:noFill/>
            <a:ln w="130175">
              <a:solidFill>
                <a:schemeClr val="accent1"/>
              </a:solidFill>
              <a:round/>
              <a:headEnd/>
              <a:tailEnd/>
            </a:ln>
          </p:spPr>
          <p:txBody>
            <a:bodyPr anchor="ctr"/>
            <a:lstStyle/>
            <a:p>
              <a:pPr marL="0" marR="0" lvl="0" indent="0" algn="l" defTabSz="914400" rtl="0" eaLnBrk="1" fontAlgn="base" latinLnBrk="0" hangingPunct="1">
                <a:lnSpc>
                  <a:spcPct val="90000"/>
                </a:lnSpc>
                <a:spcBef>
                  <a:spcPct val="35000"/>
                </a:spcBef>
                <a:spcAft>
                  <a:spcPct val="25000"/>
                </a:spcAft>
                <a:buClr>
                  <a:srgbClr val="8B3D9A"/>
                </a:buClr>
                <a:buSzTx/>
                <a:buFont typeface="Arial" panose="020B0604020202020204" pitchFamily="34" charset="0"/>
                <a:buChar char="•"/>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519" name="Freeform 35">
              <a:extLst>
                <a:ext uri="{FF2B5EF4-FFF2-40B4-BE49-F238E27FC236}">
                  <a16:creationId xmlns:a16="http://schemas.microsoft.com/office/drawing/2014/main" id="{4F71002B-21BB-FFC3-9616-2203C5BBD025}"/>
                </a:ext>
              </a:extLst>
            </p:cNvPr>
            <p:cNvSpPr>
              <a:spLocks/>
            </p:cNvSpPr>
            <p:nvPr/>
          </p:nvSpPr>
          <p:spPr bwMode="auto">
            <a:xfrm flipH="1">
              <a:off x="1247497" y="1542899"/>
              <a:ext cx="484187" cy="1365250"/>
            </a:xfrm>
            <a:custGeom>
              <a:avLst/>
              <a:gdLst>
                <a:gd name="T0" fmla="*/ 0 w 499273"/>
                <a:gd name="T1" fmla="*/ 0 h 1357576"/>
                <a:gd name="T2" fmla="*/ 508744 w 499273"/>
                <a:gd name="T3" fmla="*/ 548973 h 1357576"/>
                <a:gd name="T4" fmla="*/ 514525 w 499273"/>
                <a:gd name="T5" fmla="*/ 1383866 h 1357576"/>
                <a:gd name="T6" fmla="*/ 0 60000 65536"/>
                <a:gd name="T7" fmla="*/ 0 60000 65536"/>
                <a:gd name="T8" fmla="*/ 0 60000 65536"/>
                <a:gd name="T9" fmla="*/ 0 w 499273"/>
                <a:gd name="T10" fmla="*/ 0 h 1357576"/>
                <a:gd name="T11" fmla="*/ 499273 w 499273"/>
                <a:gd name="T12" fmla="*/ 1357576 h 1357576"/>
                <a:gd name="connsiteX0" fmla="*/ 0 w 499273"/>
                <a:gd name="connsiteY0" fmla="*/ 0 h 1365881"/>
                <a:gd name="connsiteX1" fmla="*/ 493664 w 499273"/>
                <a:gd name="connsiteY1" fmla="*/ 538543 h 1365881"/>
                <a:gd name="connsiteX2" fmla="*/ 499273 w 499273"/>
                <a:gd name="connsiteY2" fmla="*/ 1365881 h 1365881"/>
                <a:gd name="connsiteX0" fmla="*/ 0 w 499273"/>
                <a:gd name="connsiteY0" fmla="*/ 0 h 1365881"/>
                <a:gd name="connsiteX1" fmla="*/ 493664 w 499273"/>
                <a:gd name="connsiteY1" fmla="*/ 538543 h 1365881"/>
                <a:gd name="connsiteX2" fmla="*/ 499273 w 499273"/>
                <a:gd name="connsiteY2" fmla="*/ 1365881 h 1365881"/>
                <a:gd name="connsiteX0" fmla="*/ 0 w 499273"/>
                <a:gd name="connsiteY0" fmla="*/ 0 h 1365881"/>
                <a:gd name="connsiteX1" fmla="*/ 493664 w 499273"/>
                <a:gd name="connsiteY1" fmla="*/ 555153 h 1365881"/>
                <a:gd name="connsiteX2" fmla="*/ 499273 w 499273"/>
                <a:gd name="connsiteY2" fmla="*/ 1365881 h 1365881"/>
                <a:gd name="connsiteX0" fmla="*/ 0 w 493828"/>
                <a:gd name="connsiteY0" fmla="*/ 0 h 1363502"/>
                <a:gd name="connsiteX1" fmla="*/ 493664 w 493828"/>
                <a:gd name="connsiteY1" fmla="*/ 555153 h 1363502"/>
                <a:gd name="connsiteX2" fmla="*/ 482630 w 493828"/>
                <a:gd name="connsiteY2" fmla="*/ 1363502 h 1363502"/>
                <a:gd name="connsiteX0" fmla="*/ 0 w 484562"/>
                <a:gd name="connsiteY0" fmla="*/ 0 h 1363502"/>
                <a:gd name="connsiteX1" fmla="*/ 484154 w 484562"/>
                <a:gd name="connsiteY1" fmla="*/ 552774 h 1363502"/>
                <a:gd name="connsiteX2" fmla="*/ 482630 w 484562"/>
                <a:gd name="connsiteY2" fmla="*/ 1363502 h 1363502"/>
              </a:gdLst>
              <a:ahLst/>
              <a:cxnLst>
                <a:cxn ang="0">
                  <a:pos x="connsiteX0" y="connsiteY0"/>
                </a:cxn>
                <a:cxn ang="0">
                  <a:pos x="connsiteX1" y="connsiteY1"/>
                </a:cxn>
                <a:cxn ang="0">
                  <a:pos x="connsiteX2" y="connsiteY2"/>
                </a:cxn>
              </a:cxnLst>
              <a:rect l="l" t="t" r="r" b="b"/>
              <a:pathLst>
                <a:path w="484562" h="1363502">
                  <a:moveTo>
                    <a:pt x="0" y="0"/>
                  </a:moveTo>
                  <a:lnTo>
                    <a:pt x="484154" y="552774"/>
                  </a:lnTo>
                  <a:cubicBezTo>
                    <a:pt x="486024" y="825785"/>
                    <a:pt x="480760" y="1090491"/>
                    <a:pt x="482630" y="1363502"/>
                  </a:cubicBezTo>
                </a:path>
              </a:pathLst>
            </a:custGeom>
            <a:noFill/>
            <a:ln w="130175">
              <a:solidFill>
                <a:schemeClr val="accent1"/>
              </a:solidFill>
              <a:round/>
              <a:headEnd/>
              <a:tailEnd/>
            </a:ln>
          </p:spPr>
          <p:txBody>
            <a:bodyPr anchor="ctr"/>
            <a:lstStyle/>
            <a:p>
              <a:pPr marL="0" marR="0" lvl="0" indent="0" algn="l" defTabSz="914400" rtl="0" eaLnBrk="1" fontAlgn="base" latinLnBrk="0" hangingPunct="1">
                <a:lnSpc>
                  <a:spcPct val="90000"/>
                </a:lnSpc>
                <a:spcBef>
                  <a:spcPct val="35000"/>
                </a:spcBef>
                <a:spcAft>
                  <a:spcPct val="25000"/>
                </a:spcAft>
                <a:buClr>
                  <a:srgbClr val="8B3D9A"/>
                </a:buClr>
                <a:buSzTx/>
                <a:buFont typeface="Arial" panose="020B0604020202020204" pitchFamily="34" charset="0"/>
                <a:buChar char="•"/>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grpSp>
        <p:nvGrpSpPr>
          <p:cNvPr id="520" name="Group 519">
            <a:extLst>
              <a:ext uri="{FF2B5EF4-FFF2-40B4-BE49-F238E27FC236}">
                <a16:creationId xmlns:a16="http://schemas.microsoft.com/office/drawing/2014/main" id="{D3D12C63-CADF-D943-1AD7-1390C6F6F146}"/>
              </a:ext>
            </a:extLst>
          </p:cNvPr>
          <p:cNvGrpSpPr/>
          <p:nvPr/>
        </p:nvGrpSpPr>
        <p:grpSpPr>
          <a:xfrm>
            <a:off x="7130541" y="4033080"/>
            <a:ext cx="263902" cy="161463"/>
            <a:chOff x="7588110" y="3651769"/>
            <a:chExt cx="263902" cy="161463"/>
          </a:xfrm>
        </p:grpSpPr>
        <p:cxnSp>
          <p:nvCxnSpPr>
            <p:cNvPr id="521" name="Straight Connector 520">
              <a:extLst>
                <a:ext uri="{FF2B5EF4-FFF2-40B4-BE49-F238E27FC236}">
                  <a16:creationId xmlns:a16="http://schemas.microsoft.com/office/drawing/2014/main" id="{BCBCFF07-210A-E879-F7DD-8F79C2400783}"/>
                </a:ext>
              </a:extLst>
            </p:cNvPr>
            <p:cNvCxnSpPr>
              <a:cxnSpLocks/>
            </p:cNvCxnSpPr>
            <p:nvPr/>
          </p:nvCxnSpPr>
          <p:spPr bwMode="auto">
            <a:xfrm flipH="1">
              <a:off x="7726911" y="3675225"/>
              <a:ext cx="125101" cy="36196"/>
            </a:xfrm>
            <a:prstGeom prst="line">
              <a:avLst/>
            </a:prstGeom>
            <a:noFill/>
            <a:ln w="28575" cap="flat" cmpd="sng" algn="ctr">
              <a:solidFill>
                <a:schemeClr val="accent5"/>
              </a:solidFill>
              <a:prstDash val="solid"/>
              <a:round/>
              <a:headEnd type="none" w="med" len="med"/>
              <a:tailEnd type="none" w="med" len="med"/>
            </a:ln>
            <a:effectLst/>
          </p:spPr>
        </p:cxnSp>
        <p:sp>
          <p:nvSpPr>
            <p:cNvPr id="522" name="Oval 521">
              <a:extLst>
                <a:ext uri="{FF2B5EF4-FFF2-40B4-BE49-F238E27FC236}">
                  <a16:creationId xmlns:a16="http://schemas.microsoft.com/office/drawing/2014/main" id="{BA752398-BCED-B713-DFEB-90A476AAEA22}"/>
                </a:ext>
              </a:extLst>
            </p:cNvPr>
            <p:cNvSpPr/>
            <p:nvPr/>
          </p:nvSpPr>
          <p:spPr bwMode="auto">
            <a:xfrm>
              <a:off x="7588110" y="3651769"/>
              <a:ext cx="161463" cy="161463"/>
            </a:xfrm>
            <a:prstGeom prst="ellipse">
              <a:avLst/>
            </a:prstGeom>
            <a:solidFill>
              <a:schemeClr val="accent4"/>
            </a:solidFill>
            <a:ln w="0">
              <a:no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grpSp>
        <p:nvGrpSpPr>
          <p:cNvPr id="523" name="Group 522">
            <a:extLst>
              <a:ext uri="{FF2B5EF4-FFF2-40B4-BE49-F238E27FC236}">
                <a16:creationId xmlns:a16="http://schemas.microsoft.com/office/drawing/2014/main" id="{55FD4CB6-894F-58C3-1895-93E6FD01CE45}"/>
              </a:ext>
            </a:extLst>
          </p:cNvPr>
          <p:cNvGrpSpPr/>
          <p:nvPr/>
        </p:nvGrpSpPr>
        <p:grpSpPr>
          <a:xfrm>
            <a:off x="7507216" y="3500950"/>
            <a:ext cx="682192" cy="682096"/>
            <a:chOff x="10063123" y="4456813"/>
            <a:chExt cx="682192" cy="682096"/>
          </a:xfrm>
        </p:grpSpPr>
        <p:sp>
          <p:nvSpPr>
            <p:cNvPr id="524" name="Oval 523">
              <a:extLst>
                <a:ext uri="{FF2B5EF4-FFF2-40B4-BE49-F238E27FC236}">
                  <a16:creationId xmlns:a16="http://schemas.microsoft.com/office/drawing/2014/main" id="{D4B3F0E2-9A0C-B98C-8075-BE015D14A5FF}"/>
                </a:ext>
              </a:extLst>
            </p:cNvPr>
            <p:cNvSpPr/>
            <p:nvPr/>
          </p:nvSpPr>
          <p:spPr bwMode="auto">
            <a:xfrm>
              <a:off x="10063123" y="4456813"/>
              <a:ext cx="682096" cy="682096"/>
            </a:xfrm>
            <a:prstGeom prst="ellipse">
              <a:avLst/>
            </a:prstGeom>
            <a:solidFill>
              <a:schemeClr val="tx1"/>
            </a:solidFill>
            <a:ln w="2857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525" name="Freeform: Shape 231">
              <a:extLst>
                <a:ext uri="{FF2B5EF4-FFF2-40B4-BE49-F238E27FC236}">
                  <a16:creationId xmlns:a16="http://schemas.microsoft.com/office/drawing/2014/main" id="{7D059EBB-774C-B626-BF7D-9252AA94BADA}"/>
                </a:ext>
              </a:extLst>
            </p:cNvPr>
            <p:cNvSpPr/>
            <p:nvPr/>
          </p:nvSpPr>
          <p:spPr bwMode="auto">
            <a:xfrm rot="10800000">
              <a:off x="10389475" y="4581619"/>
              <a:ext cx="353655" cy="492709"/>
            </a:xfrm>
            <a:custGeom>
              <a:avLst/>
              <a:gdLst>
                <a:gd name="connsiteX0" fmla="*/ 105467 w 353655"/>
                <a:gd name="connsiteY0" fmla="*/ 492709 h 492709"/>
                <a:gd name="connsiteX1" fmla="*/ 77593 w 353655"/>
                <a:gd name="connsiteY1" fmla="*/ 489899 h 492709"/>
                <a:gd name="connsiteX2" fmla="*/ 58246 w 353655"/>
                <a:gd name="connsiteY2" fmla="*/ 466450 h 492709"/>
                <a:gd name="connsiteX3" fmla="*/ 0 w 353655"/>
                <a:gd name="connsiteY3" fmla="*/ 275767 h 492709"/>
                <a:gd name="connsiteX4" fmla="*/ 99890 w 353655"/>
                <a:gd name="connsiteY4" fmla="*/ 34609 h 492709"/>
                <a:gd name="connsiteX5" fmla="*/ 141839 w 353655"/>
                <a:gd name="connsiteY5" fmla="*/ 0 h 492709"/>
                <a:gd name="connsiteX6" fmla="*/ 155485 w 353655"/>
                <a:gd name="connsiteY6" fmla="*/ 1375 h 492709"/>
                <a:gd name="connsiteX7" fmla="*/ 353655 w 353655"/>
                <a:gd name="connsiteY7" fmla="*/ 244521 h 492709"/>
                <a:gd name="connsiteX8" fmla="*/ 105467 w 353655"/>
                <a:gd name="connsiteY8" fmla="*/ 492709 h 4927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3655" h="492709">
                  <a:moveTo>
                    <a:pt x="105467" y="492709"/>
                  </a:moveTo>
                  <a:lnTo>
                    <a:pt x="77593" y="489899"/>
                  </a:lnTo>
                  <a:lnTo>
                    <a:pt x="58246" y="466450"/>
                  </a:lnTo>
                  <a:cubicBezTo>
                    <a:pt x="21472" y="412019"/>
                    <a:pt x="0" y="346401"/>
                    <a:pt x="0" y="275767"/>
                  </a:cubicBezTo>
                  <a:cubicBezTo>
                    <a:pt x="0" y="181589"/>
                    <a:pt x="38173" y="96327"/>
                    <a:pt x="99890" y="34609"/>
                  </a:cubicBezTo>
                  <a:lnTo>
                    <a:pt x="141839" y="0"/>
                  </a:lnTo>
                  <a:lnTo>
                    <a:pt x="155485" y="1375"/>
                  </a:lnTo>
                  <a:cubicBezTo>
                    <a:pt x="268580" y="24518"/>
                    <a:pt x="353655" y="124585"/>
                    <a:pt x="353655" y="244521"/>
                  </a:cubicBezTo>
                  <a:cubicBezTo>
                    <a:pt x="353655" y="381591"/>
                    <a:pt x="242537" y="492709"/>
                    <a:pt x="105467" y="492709"/>
                  </a:cubicBezTo>
                  <a:close/>
                </a:path>
              </a:pathLst>
            </a:custGeom>
            <a:solidFill>
              <a:schemeClr val="accent4"/>
            </a:solidFill>
            <a:ln w="0">
              <a:noFill/>
              <a:miter lim="800000"/>
              <a:headEnd/>
              <a:tailEnd/>
            </a:ln>
          </p:spPr>
          <p:txBody>
            <a:bodyPr wrap="square" rtlCol="0" anchor="b">
              <a:noAutofit/>
            </a:bodyPr>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526" name="Rectangle 525">
              <a:extLst>
                <a:ext uri="{FF2B5EF4-FFF2-40B4-BE49-F238E27FC236}">
                  <a16:creationId xmlns:a16="http://schemas.microsoft.com/office/drawing/2014/main" id="{F45BFF65-EA40-C212-8881-C5F03BDD098C}"/>
                </a:ext>
              </a:extLst>
            </p:cNvPr>
            <p:cNvSpPr/>
            <p:nvPr/>
          </p:nvSpPr>
          <p:spPr bwMode="auto">
            <a:xfrm rot="20623326">
              <a:off x="10234028" y="4894799"/>
              <a:ext cx="174037" cy="76516"/>
            </a:xfrm>
            <a:prstGeom prst="rect">
              <a:avLst/>
            </a:prstGeom>
            <a:solidFill>
              <a:schemeClr val="accent5"/>
            </a:solidFill>
            <a:ln w="0">
              <a:no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527" name="Freeform: Shape 237">
              <a:extLst>
                <a:ext uri="{FF2B5EF4-FFF2-40B4-BE49-F238E27FC236}">
                  <a16:creationId xmlns:a16="http://schemas.microsoft.com/office/drawing/2014/main" id="{2666C79D-2BD2-CF69-F9F2-5682B87C5AFF}"/>
                </a:ext>
              </a:extLst>
            </p:cNvPr>
            <p:cNvSpPr/>
            <p:nvPr/>
          </p:nvSpPr>
          <p:spPr bwMode="auto">
            <a:xfrm>
              <a:off x="10063124" y="4581780"/>
              <a:ext cx="217303" cy="529833"/>
            </a:xfrm>
            <a:custGeom>
              <a:avLst/>
              <a:gdLst>
                <a:gd name="connsiteX0" fmla="*/ 76487 w 217303"/>
                <a:gd name="connsiteY0" fmla="*/ 0 h 529833"/>
                <a:gd name="connsiteX1" fmla="*/ 217303 w 217303"/>
                <a:gd name="connsiteY1" fmla="*/ 529833 h 529833"/>
                <a:gd name="connsiteX2" fmla="*/ 208297 w 217303"/>
                <a:gd name="connsiteY2" fmla="*/ 527037 h 529833"/>
                <a:gd name="connsiteX3" fmla="*/ 0 w 217303"/>
                <a:gd name="connsiteY3" fmla="*/ 212790 h 529833"/>
                <a:gd name="connsiteX4" fmla="*/ 58246 w 217303"/>
                <a:gd name="connsiteY4" fmla="*/ 22107 h 529833"/>
                <a:gd name="connsiteX5" fmla="*/ 76487 w 217303"/>
                <a:gd name="connsiteY5" fmla="*/ 0 h 529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7303" h="529833">
                  <a:moveTo>
                    <a:pt x="76487" y="0"/>
                  </a:moveTo>
                  <a:lnTo>
                    <a:pt x="217303" y="529833"/>
                  </a:lnTo>
                  <a:lnTo>
                    <a:pt x="208297" y="527037"/>
                  </a:lnTo>
                  <a:cubicBezTo>
                    <a:pt x="85889" y="475263"/>
                    <a:pt x="0" y="354057"/>
                    <a:pt x="0" y="212790"/>
                  </a:cubicBezTo>
                  <a:cubicBezTo>
                    <a:pt x="0" y="142157"/>
                    <a:pt x="21472" y="76538"/>
                    <a:pt x="58246" y="22107"/>
                  </a:cubicBezTo>
                  <a:lnTo>
                    <a:pt x="76487" y="0"/>
                  </a:lnTo>
                  <a:close/>
                </a:path>
              </a:pathLst>
            </a:custGeom>
            <a:solidFill>
              <a:schemeClr val="accent1"/>
            </a:solidFill>
            <a:ln w="28575">
              <a:noFill/>
              <a:miter lim="800000"/>
              <a:headEnd/>
              <a:tailEnd/>
            </a:ln>
          </p:spPr>
          <p:txBody>
            <a:bodyPr wrap="square" rtlCol="0" anchor="b">
              <a:noAutofit/>
            </a:bodyPr>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528" name="Oval 527">
              <a:extLst>
                <a:ext uri="{FF2B5EF4-FFF2-40B4-BE49-F238E27FC236}">
                  <a16:creationId xmlns:a16="http://schemas.microsoft.com/office/drawing/2014/main" id="{0D4699F9-8DEE-1A60-4569-79308DB8B526}"/>
                </a:ext>
              </a:extLst>
            </p:cNvPr>
            <p:cNvSpPr/>
            <p:nvPr/>
          </p:nvSpPr>
          <p:spPr bwMode="auto">
            <a:xfrm>
              <a:off x="10063219" y="4456813"/>
              <a:ext cx="682096" cy="682096"/>
            </a:xfrm>
            <a:prstGeom prst="ellipse">
              <a:avLst/>
            </a:prstGeom>
            <a:noFill/>
            <a:ln w="28575">
              <a:solidFill>
                <a:schemeClr val="bg1"/>
              </a:solidFill>
              <a:miter lim="800000"/>
              <a:headEnd/>
              <a:tailEnd/>
            </a:ln>
          </p:spPr>
          <p:txBody>
            <a:bodyPr rtlCol="0" anchor="b"/>
            <a:lstStyle/>
            <a:p>
              <a:pPr marL="0" marR="0" lvl="0" indent="0" algn="ctr" defTabSz="914400" rtl="0" eaLnBrk="1" fontAlgn="base" latinLnBrk="0" hangingPunct="1">
                <a:lnSpc>
                  <a:spcPct val="100000"/>
                </a:lnSpc>
                <a:spcBef>
                  <a:spcPct val="35000"/>
                </a:spcBef>
                <a:spcAft>
                  <a:spcPct val="25000"/>
                </a:spcAft>
                <a:buClr>
                  <a:srgbClr val="015873"/>
                </a:buClr>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grpSp>
      <p:sp>
        <p:nvSpPr>
          <p:cNvPr id="529" name="Freeform: Shape 239">
            <a:extLst>
              <a:ext uri="{FF2B5EF4-FFF2-40B4-BE49-F238E27FC236}">
                <a16:creationId xmlns:a16="http://schemas.microsoft.com/office/drawing/2014/main" id="{98192F53-AE70-FF72-D677-4352FB2CDEAA}"/>
              </a:ext>
            </a:extLst>
          </p:cNvPr>
          <p:cNvSpPr/>
          <p:nvPr/>
        </p:nvSpPr>
        <p:spPr>
          <a:xfrm>
            <a:off x="7995031" y="3372161"/>
            <a:ext cx="767600" cy="561975"/>
          </a:xfrm>
          <a:custGeom>
            <a:avLst/>
            <a:gdLst>
              <a:gd name="connsiteX0" fmla="*/ 0 w 885825"/>
              <a:gd name="connsiteY0" fmla="*/ 561975 h 561975"/>
              <a:gd name="connsiteX1" fmla="*/ 704850 w 885825"/>
              <a:gd name="connsiteY1" fmla="*/ 561975 h 561975"/>
              <a:gd name="connsiteX2" fmla="*/ 885825 w 885825"/>
              <a:gd name="connsiteY2" fmla="*/ 0 h 561975"/>
            </a:gdLst>
            <a:ahLst/>
            <a:cxnLst>
              <a:cxn ang="0">
                <a:pos x="connsiteX0" y="connsiteY0"/>
              </a:cxn>
              <a:cxn ang="0">
                <a:pos x="connsiteX1" y="connsiteY1"/>
              </a:cxn>
              <a:cxn ang="0">
                <a:pos x="connsiteX2" y="connsiteY2"/>
              </a:cxn>
            </a:cxnLst>
            <a:rect l="l" t="t" r="r" b="b"/>
            <a:pathLst>
              <a:path w="885825" h="561975">
                <a:moveTo>
                  <a:pt x="0" y="561975"/>
                </a:moveTo>
                <a:lnTo>
                  <a:pt x="704850" y="561975"/>
                </a:lnTo>
                <a:lnTo>
                  <a:pt x="885825" y="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2" name="Rectangle 1">
            <a:extLst>
              <a:ext uri="{FF2B5EF4-FFF2-40B4-BE49-F238E27FC236}">
                <a16:creationId xmlns:a16="http://schemas.microsoft.com/office/drawing/2014/main" id="{EE842D70-5585-A6CC-D5F4-275E5AE5E9EF}"/>
              </a:ext>
            </a:extLst>
          </p:cNvPr>
          <p:cNvSpPr/>
          <p:nvPr/>
        </p:nvSpPr>
        <p:spPr>
          <a:xfrm>
            <a:off x="7140378" y="1494830"/>
            <a:ext cx="5051622" cy="1200329"/>
          </a:xfrm>
          <a:prstGeom prst="rect">
            <a:avLst/>
          </a:prstGeom>
          <a:noFill/>
        </p:spPr>
        <p:txBody>
          <a:bodyPr wrap="square">
            <a:spAutoFit/>
          </a:bodyPr>
          <a:lstStyle/>
          <a:p>
            <a:pPr marL="0" marR="0" lvl="0" indent="0" algn="l" defTabSz="609402" rtl="0" eaLnBrk="0" fontAlgn="base" latinLnBrk="0" hangingPunct="0">
              <a:lnSpc>
                <a:spcPct val="100000"/>
              </a:lnSpc>
              <a:spcBef>
                <a:spcPct val="0"/>
              </a:spcBef>
              <a:spcAft>
                <a:spcPct val="0"/>
              </a:spcAft>
              <a:buClr>
                <a:srgbClr val="000000"/>
              </a:buClr>
              <a:buSzTx/>
              <a:buFontTx/>
              <a:buNone/>
              <a:tabLst/>
              <a:defRPr/>
            </a:pPr>
            <a:r>
              <a:rPr kumimoji="0" lang="en-US" sz="1800" b="1" i="0" u="none" strike="noStrike" kern="0" cap="none" spc="0" normalizeH="0" baseline="0" noProof="0" dirty="0">
                <a:ln>
                  <a:noFill/>
                </a:ln>
                <a:solidFill>
                  <a:srgbClr val="E1471D"/>
                </a:solidFill>
                <a:effectLst/>
                <a:uLnTx/>
                <a:uFillTx/>
                <a:latin typeface="Calibri" panose="020F0502020204030204" pitchFamily="34" charset="0"/>
                <a:ea typeface="+mn-ea"/>
                <a:cs typeface="Calibri" panose="020F0502020204030204" pitchFamily="34" charset="0"/>
                <a:sym typeface="Arial"/>
              </a:rPr>
              <a:t>Humanized Anti–TROP2 Antibody</a:t>
            </a:r>
          </a:p>
          <a:p>
            <a:pPr marL="285750" marR="0" lvl="0" indent="-285750" algn="l" defTabSz="609402" rtl="0" eaLnBrk="0" fontAlgn="base" latinLnBrk="0" hangingPunct="0">
              <a:lnSpc>
                <a:spcPct val="100000"/>
              </a:lnSpc>
              <a:spcBef>
                <a:spcPct val="0"/>
              </a:spcBef>
              <a:spcAft>
                <a:spcPct val="0"/>
              </a:spcAft>
              <a:buClr>
                <a:srgbClr val="000000"/>
              </a:buClr>
              <a:buSzTx/>
              <a:buFont typeface="Wingdings" panose="05000000000000000000" pitchFamily="2" charset="2"/>
              <a:buChar char="§"/>
              <a:tabLst/>
              <a:defRPr/>
            </a:pPr>
            <a:r>
              <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sym typeface="Arial"/>
              </a:rPr>
              <a:t>Targets TROP2, an antigen expressed in </a:t>
            </a:r>
            <a:br>
              <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sym typeface="Arial"/>
              </a:rPr>
            </a:br>
            <a:r>
              <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sym typeface="Arial"/>
              </a:rPr>
              <a:t>many epithelial cancers</a:t>
            </a:r>
          </a:p>
          <a:p>
            <a:pPr marL="285750" marR="0" lvl="0" indent="-285750" algn="l" defTabSz="609402" rtl="0" eaLnBrk="0" fontAlgn="base" latinLnBrk="0" hangingPunct="0">
              <a:lnSpc>
                <a:spcPct val="100000"/>
              </a:lnSpc>
              <a:spcBef>
                <a:spcPct val="0"/>
              </a:spcBef>
              <a:spcAft>
                <a:spcPct val="0"/>
              </a:spcAft>
              <a:buClr>
                <a:srgbClr val="000000"/>
              </a:buClr>
              <a:buSzTx/>
              <a:buFont typeface="Wingdings" panose="05000000000000000000" pitchFamily="2" charset="2"/>
              <a:buChar char="§"/>
              <a:tabLst/>
              <a:defRPr/>
            </a:pPr>
            <a:r>
              <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sym typeface="Arial"/>
              </a:rPr>
              <a:t>Antibody type: hRS7 IgG1</a:t>
            </a:r>
            <a:r>
              <a:rPr kumimoji="0" lang="el-GR" sz="1800" b="0" i="0" u="none" strike="noStrike" kern="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sym typeface="Arial"/>
              </a:rPr>
              <a:t>κ</a:t>
            </a:r>
            <a:endParaRPr kumimoji="0" lang="en-US" sz="1800" b="0" i="0" u="none" strike="noStrike" kern="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sym typeface="Arial"/>
            </a:endParaRPr>
          </a:p>
        </p:txBody>
      </p:sp>
    </p:spTree>
    <p:extLst>
      <p:ext uri="{BB962C8B-B14F-4D97-AF65-F5344CB8AC3E}">
        <p14:creationId xmlns:p14="http://schemas.microsoft.com/office/powerpoint/2010/main" val="1028742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A7432-04D5-4546-AFED-E485C0A1DD28}"/>
              </a:ext>
            </a:extLst>
          </p:cNvPr>
          <p:cNvSpPr>
            <a:spLocks noGrp="1"/>
          </p:cNvSpPr>
          <p:nvPr>
            <p:ph type="title"/>
          </p:nvPr>
        </p:nvSpPr>
        <p:spPr/>
        <p:txBody>
          <a:bodyPr/>
          <a:lstStyle/>
          <a:p>
            <a:r>
              <a:rPr lang="en-US" dirty="0"/>
              <a:t>TROPiCS-02 Phase 3 Trial</a:t>
            </a:r>
          </a:p>
        </p:txBody>
      </p:sp>
      <p:sp>
        <p:nvSpPr>
          <p:cNvPr id="59" name="Freeform 58">
            <a:extLst>
              <a:ext uri="{FF2B5EF4-FFF2-40B4-BE49-F238E27FC236}">
                <a16:creationId xmlns:a16="http://schemas.microsoft.com/office/drawing/2014/main" id="{756EC199-07E3-4959-2074-E8DB983EA9CB}"/>
              </a:ext>
            </a:extLst>
          </p:cNvPr>
          <p:cNvSpPr/>
          <p:nvPr/>
        </p:nvSpPr>
        <p:spPr>
          <a:xfrm>
            <a:off x="-555674" y="1384790"/>
            <a:ext cx="407963" cy="703385"/>
          </a:xfrm>
          <a:custGeom>
            <a:avLst/>
            <a:gdLst>
              <a:gd name="connsiteX0" fmla="*/ 133643 w 407963"/>
              <a:gd name="connsiteY0" fmla="*/ 0 h 703385"/>
              <a:gd name="connsiteX1" fmla="*/ 0 w 407963"/>
              <a:gd name="connsiteY1" fmla="*/ 407964 h 703385"/>
              <a:gd name="connsiteX2" fmla="*/ 407963 w 407963"/>
              <a:gd name="connsiteY2" fmla="*/ 703385 h 703385"/>
            </a:gdLst>
            <a:ahLst/>
            <a:cxnLst>
              <a:cxn ang="0">
                <a:pos x="connsiteX0" y="connsiteY0"/>
              </a:cxn>
              <a:cxn ang="0">
                <a:pos x="connsiteX1" y="connsiteY1"/>
              </a:cxn>
              <a:cxn ang="0">
                <a:pos x="connsiteX2" y="connsiteY2"/>
              </a:cxn>
            </a:cxnLst>
            <a:rect l="l" t="t" r="r" b="b"/>
            <a:pathLst>
              <a:path w="407963" h="703385">
                <a:moveTo>
                  <a:pt x="133643" y="0"/>
                </a:moveTo>
                <a:lnTo>
                  <a:pt x="0" y="407964"/>
                </a:lnTo>
                <a:lnTo>
                  <a:pt x="407963" y="703385"/>
                </a:lnTo>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3">
            <a:extLst>
              <a:ext uri="{FF2B5EF4-FFF2-40B4-BE49-F238E27FC236}">
                <a16:creationId xmlns:a16="http://schemas.microsoft.com/office/drawing/2014/main" id="{67E82D2D-C3C8-FE48-2524-F19911484616}"/>
              </a:ext>
            </a:extLst>
          </p:cNvPr>
          <p:cNvGraphicFramePr>
            <a:graphicFrameLocks noGrp="1"/>
          </p:cNvGraphicFramePr>
          <p:nvPr>
            <p:extLst>
              <p:ext uri="{D42A27DB-BD31-4B8C-83A1-F6EECF244321}">
                <p14:modId xmlns:p14="http://schemas.microsoft.com/office/powerpoint/2010/main" val="2882895956"/>
              </p:ext>
            </p:extLst>
          </p:nvPr>
        </p:nvGraphicFramePr>
        <p:xfrm>
          <a:off x="835729" y="1344794"/>
          <a:ext cx="5168902" cy="3874994"/>
        </p:xfrm>
        <a:graphic>
          <a:graphicData uri="http://schemas.openxmlformats.org/drawingml/2006/table">
            <a:tbl>
              <a:tblPr firstRow="1" bandRow="1">
                <a:tableStyleId>{B301B821-A1FF-4177-AEE7-76D212191A09}</a:tableStyleId>
              </a:tblPr>
              <a:tblGrid>
                <a:gridCol w="3012152">
                  <a:extLst>
                    <a:ext uri="{9D8B030D-6E8A-4147-A177-3AD203B41FA5}">
                      <a16:colId xmlns:a16="http://schemas.microsoft.com/office/drawing/2014/main" val="1708406620"/>
                    </a:ext>
                  </a:extLst>
                </a:gridCol>
                <a:gridCol w="1078375">
                  <a:extLst>
                    <a:ext uri="{9D8B030D-6E8A-4147-A177-3AD203B41FA5}">
                      <a16:colId xmlns:a16="http://schemas.microsoft.com/office/drawing/2014/main" val="592742086"/>
                    </a:ext>
                  </a:extLst>
                </a:gridCol>
                <a:gridCol w="1078375">
                  <a:extLst>
                    <a:ext uri="{9D8B030D-6E8A-4147-A177-3AD203B41FA5}">
                      <a16:colId xmlns:a16="http://schemas.microsoft.com/office/drawing/2014/main" val="2586114088"/>
                    </a:ext>
                  </a:extLst>
                </a:gridCol>
              </a:tblGrid>
              <a:tr h="5016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solidFill>
                          <a:schemeClr val="bg1"/>
                        </a:solidFill>
                        <a:latin typeface="+mn-lt"/>
                        <a:cs typeface="Arial" panose="020B0604020202020204" pitchFamily="34" charset="0"/>
                      </a:endParaRPr>
                    </a:p>
                  </a:txBody>
                  <a:tcPr marL="85736" marR="85736" marT="42868" marB="42868"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b="1" dirty="0">
                          <a:effectLst/>
                        </a:rPr>
                        <a:t>SG</a:t>
                      </a:r>
                      <a:br>
                        <a:rPr lang="en-US" sz="1100" b="1" dirty="0">
                          <a:effectLst/>
                        </a:rPr>
                      </a:br>
                      <a:r>
                        <a:rPr lang="en-US" sz="1100" b="1" dirty="0">
                          <a:effectLst/>
                        </a:rPr>
                        <a:t>(n=272)</a:t>
                      </a:r>
                      <a:endParaRPr lang="en-US" sz="1100" dirty="0">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b="1" dirty="0">
                          <a:effectLst/>
                        </a:rPr>
                        <a:t>TPC </a:t>
                      </a:r>
                      <a:br>
                        <a:rPr lang="en-US" sz="1100" b="1" dirty="0">
                          <a:effectLst/>
                        </a:rPr>
                      </a:br>
                      <a:r>
                        <a:rPr lang="en-US" sz="1100" b="1" dirty="0">
                          <a:effectLst/>
                        </a:rPr>
                        <a:t>(n=271)</a:t>
                      </a:r>
                      <a:endParaRPr lang="en-US" sz="1100" dirty="0">
                        <a:effectLst/>
                        <a:latin typeface="+mn-lt"/>
                        <a:ea typeface="Times New Roman" panose="02020603050405020304" pitchFamily="18" charset="0"/>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12503031"/>
                  </a:ext>
                </a:extLst>
              </a:tr>
              <a:tr h="224889">
                <a:tc>
                  <a:txBody>
                    <a:bodyPr/>
                    <a:lstStyle/>
                    <a:p>
                      <a:pPr marL="0" marR="0" algn="l">
                        <a:spcBef>
                          <a:spcPts val="0"/>
                        </a:spcBef>
                        <a:spcAft>
                          <a:spcPts val="0"/>
                        </a:spcAft>
                      </a:pPr>
                      <a:r>
                        <a:rPr lang="en-US" sz="1100" b="1" dirty="0">
                          <a:solidFill>
                            <a:schemeClr val="tx1"/>
                          </a:solidFill>
                          <a:effectLst/>
                        </a:rPr>
                        <a:t>Female, n (%)</a:t>
                      </a:r>
                      <a:endParaRPr lang="en-US" sz="1100" b="1"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270 (99)</a:t>
                      </a:r>
                      <a:endParaRPr lang="en-US" sz="1100"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268 (99)</a:t>
                      </a:r>
                      <a:endParaRPr lang="en-US" sz="1100"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815143286"/>
                  </a:ext>
                </a:extLst>
              </a:tr>
              <a:tr h="224889">
                <a:tc>
                  <a:txBody>
                    <a:bodyPr/>
                    <a:lstStyle/>
                    <a:p>
                      <a:pPr marL="0" marR="0" algn="l">
                        <a:spcBef>
                          <a:spcPts val="0"/>
                        </a:spcBef>
                        <a:spcAft>
                          <a:spcPts val="0"/>
                        </a:spcAft>
                      </a:pPr>
                      <a:r>
                        <a:rPr lang="en-US" sz="1100" b="1" dirty="0">
                          <a:solidFill>
                            <a:schemeClr val="tx1"/>
                          </a:solidFill>
                          <a:effectLst/>
                        </a:rPr>
                        <a:t>Median age, y (range)</a:t>
                      </a:r>
                      <a:endParaRPr lang="en-US" sz="1100" b="1"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57 (29-86)</a:t>
                      </a:r>
                      <a:endParaRPr lang="en-US" sz="1100"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55 (27-78)</a:t>
                      </a:r>
                      <a:endParaRPr lang="en-US" sz="1100"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974439901"/>
                  </a:ext>
                </a:extLst>
              </a:tr>
              <a:tr h="224889">
                <a:tc>
                  <a:txBody>
                    <a:bodyPr/>
                    <a:lstStyle/>
                    <a:p>
                      <a:pPr marL="171450" marR="0" indent="0" algn="l">
                        <a:spcBef>
                          <a:spcPts val="0"/>
                        </a:spcBef>
                        <a:spcAft>
                          <a:spcPts val="0"/>
                        </a:spcAft>
                      </a:pPr>
                      <a:r>
                        <a:rPr lang="en-US" sz="1100" b="1" dirty="0">
                          <a:solidFill>
                            <a:schemeClr val="tx1"/>
                          </a:solidFill>
                          <a:effectLst/>
                        </a:rPr>
                        <a:t>&lt;65 y, n (%)</a:t>
                      </a:r>
                      <a:endParaRPr lang="en-US" sz="1100" b="1" dirty="0">
                        <a:solidFill>
                          <a:schemeClr val="tx1"/>
                        </a:solidFill>
                        <a:effectLst/>
                        <a:latin typeface="+mn-lt"/>
                        <a:ea typeface="Times New Roman" panose="02020603050405020304" pitchFamily="18" charset="0"/>
                        <a:cs typeface="Times New Roman"/>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199 (73)</a:t>
                      </a:r>
                      <a:endParaRPr lang="en-US" sz="1100" dirty="0">
                        <a:solidFill>
                          <a:schemeClr val="tx1"/>
                        </a:solidFill>
                        <a:effectLst/>
                        <a:latin typeface="+mn-lt"/>
                        <a:ea typeface="Times New Roman" panose="02020603050405020304" pitchFamily="18" charset="0"/>
                        <a:cs typeface="Times New Roman"/>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204 (75)</a:t>
                      </a:r>
                      <a:endParaRPr lang="en-US" sz="1100" dirty="0">
                        <a:solidFill>
                          <a:schemeClr val="tx1"/>
                        </a:solidFill>
                        <a:effectLst/>
                        <a:latin typeface="+mn-lt"/>
                        <a:ea typeface="Times New Roman" panose="02020603050405020304" pitchFamily="18" charset="0"/>
                        <a:cs typeface="Times New Roman"/>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43360564"/>
                  </a:ext>
                </a:extLst>
              </a:tr>
              <a:tr h="224889">
                <a:tc>
                  <a:txBody>
                    <a:bodyPr/>
                    <a:lstStyle/>
                    <a:p>
                      <a:pPr marL="171450" marR="0" indent="0" algn="l">
                        <a:spcBef>
                          <a:spcPts val="0"/>
                        </a:spcBef>
                        <a:spcAft>
                          <a:spcPts val="0"/>
                        </a:spcAft>
                      </a:pPr>
                      <a:r>
                        <a:rPr lang="en-US" sz="1100" b="1" dirty="0">
                          <a:solidFill>
                            <a:schemeClr val="tx1"/>
                          </a:solidFill>
                          <a:effectLst/>
                        </a:rPr>
                        <a:t>≥65 y, n (%)</a:t>
                      </a:r>
                      <a:endParaRPr lang="en-US" sz="1100" b="1" dirty="0">
                        <a:solidFill>
                          <a:schemeClr val="tx1"/>
                        </a:solidFill>
                        <a:effectLst/>
                        <a:latin typeface="+mn-lt"/>
                        <a:ea typeface="Times New Roman" panose="02020603050405020304" pitchFamily="18" charset="0"/>
                        <a:cs typeface="Times New Roman"/>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73 (27)</a:t>
                      </a:r>
                      <a:endParaRPr lang="en-US" sz="1100" dirty="0">
                        <a:solidFill>
                          <a:schemeClr val="tx1"/>
                        </a:solidFill>
                        <a:effectLst/>
                        <a:latin typeface="+mn-lt"/>
                        <a:ea typeface="Times New Roman" panose="02020603050405020304" pitchFamily="18" charset="0"/>
                        <a:cs typeface="Times New Roman"/>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67 (25)</a:t>
                      </a:r>
                      <a:endParaRPr lang="en-US" sz="1100" dirty="0">
                        <a:solidFill>
                          <a:schemeClr val="tx1"/>
                        </a:solidFill>
                        <a:effectLst/>
                        <a:latin typeface="+mn-lt"/>
                        <a:ea typeface="Times New Roman" panose="02020603050405020304" pitchFamily="18" charset="0"/>
                        <a:cs typeface="Times New Roman"/>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157694048"/>
                  </a:ext>
                </a:extLst>
              </a:tr>
              <a:tr h="224889">
                <a:tc>
                  <a:txBody>
                    <a:bodyPr/>
                    <a:lstStyle/>
                    <a:p>
                      <a:pPr marL="0" marR="0" algn="l">
                        <a:spcBef>
                          <a:spcPts val="0"/>
                        </a:spcBef>
                        <a:spcAft>
                          <a:spcPts val="0"/>
                        </a:spcAft>
                      </a:pPr>
                      <a:r>
                        <a:rPr lang="en-US" sz="1100" b="1" dirty="0">
                          <a:solidFill>
                            <a:schemeClr val="tx1"/>
                          </a:solidFill>
                          <a:effectLst/>
                        </a:rPr>
                        <a:t>Race or ethnic group, n (%)</a:t>
                      </a:r>
                      <a:endParaRPr lang="en-US" sz="1100" b="1"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endParaRPr lang="en-US" sz="1100"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endParaRPr lang="en-US" sz="1100"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93890784"/>
                  </a:ext>
                </a:extLst>
              </a:tr>
              <a:tr h="224889">
                <a:tc>
                  <a:txBody>
                    <a:bodyPr/>
                    <a:lstStyle/>
                    <a:p>
                      <a:pPr marL="182880" marR="0" algn="l">
                        <a:spcBef>
                          <a:spcPts val="0"/>
                        </a:spcBef>
                        <a:spcAft>
                          <a:spcPts val="0"/>
                        </a:spcAft>
                      </a:pPr>
                      <a:r>
                        <a:rPr lang="en-US" sz="1100" b="1" dirty="0">
                          <a:solidFill>
                            <a:schemeClr val="tx1"/>
                          </a:solidFill>
                          <a:effectLst/>
                        </a:rPr>
                        <a:t>White</a:t>
                      </a:r>
                      <a:endParaRPr lang="en-US" sz="1100" b="1"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184 (68)</a:t>
                      </a:r>
                      <a:endParaRPr lang="en-US" sz="1100"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178 (66)</a:t>
                      </a:r>
                      <a:endParaRPr lang="en-US" sz="1100"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474451572"/>
                  </a:ext>
                </a:extLst>
              </a:tr>
              <a:tr h="224889">
                <a:tc>
                  <a:txBody>
                    <a:bodyPr/>
                    <a:lstStyle/>
                    <a:p>
                      <a:pPr marL="182880" marR="0" algn="l">
                        <a:spcBef>
                          <a:spcPts val="0"/>
                        </a:spcBef>
                        <a:spcAft>
                          <a:spcPts val="0"/>
                        </a:spcAft>
                      </a:pPr>
                      <a:r>
                        <a:rPr lang="en-US" sz="1100" b="1" dirty="0">
                          <a:solidFill>
                            <a:schemeClr val="tx1"/>
                          </a:solidFill>
                          <a:effectLst/>
                        </a:rPr>
                        <a:t>Black</a:t>
                      </a:r>
                      <a:endParaRPr lang="en-US" sz="1100" b="1"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8 (3)</a:t>
                      </a:r>
                      <a:endParaRPr lang="en-US" sz="1100"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13 (5)</a:t>
                      </a:r>
                      <a:endParaRPr lang="en-US" sz="1100"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92378703"/>
                  </a:ext>
                </a:extLst>
              </a:tr>
              <a:tr h="224889">
                <a:tc>
                  <a:txBody>
                    <a:bodyPr/>
                    <a:lstStyle/>
                    <a:p>
                      <a:pPr marL="182880" marR="0" algn="l">
                        <a:spcBef>
                          <a:spcPts val="0"/>
                        </a:spcBef>
                        <a:spcAft>
                          <a:spcPts val="0"/>
                        </a:spcAft>
                      </a:pPr>
                      <a:r>
                        <a:rPr lang="en-US" sz="1100" b="1" dirty="0">
                          <a:solidFill>
                            <a:schemeClr val="tx1"/>
                          </a:solidFill>
                          <a:effectLst/>
                        </a:rPr>
                        <a:t>Asian</a:t>
                      </a:r>
                      <a:endParaRPr lang="en-US" sz="1100" b="1"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11 (4)</a:t>
                      </a:r>
                      <a:endParaRPr lang="en-US" sz="1100"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5 (2)</a:t>
                      </a:r>
                      <a:endParaRPr lang="en-US" sz="1100"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600872101"/>
                  </a:ext>
                </a:extLst>
              </a:tr>
              <a:tr h="224889">
                <a:tc>
                  <a:txBody>
                    <a:bodyPr/>
                    <a:lstStyle/>
                    <a:p>
                      <a:pPr marL="182880" marR="0" algn="l">
                        <a:spcBef>
                          <a:spcPts val="0"/>
                        </a:spcBef>
                        <a:spcAft>
                          <a:spcPts val="0"/>
                        </a:spcAft>
                      </a:pPr>
                      <a:r>
                        <a:rPr lang="en-US" sz="1100" b="1" dirty="0">
                          <a:solidFill>
                            <a:schemeClr val="tx1"/>
                          </a:solidFill>
                          <a:effectLst/>
                        </a:rPr>
                        <a:t>Other</a:t>
                      </a:r>
                      <a:r>
                        <a:rPr lang="en-US" sz="1100" b="1" baseline="30000" dirty="0">
                          <a:solidFill>
                            <a:schemeClr val="tx1"/>
                          </a:solidFill>
                          <a:effectLst/>
                        </a:rPr>
                        <a:t>a</a:t>
                      </a:r>
                      <a:r>
                        <a:rPr lang="en-US" sz="1100" b="1" dirty="0">
                          <a:solidFill>
                            <a:schemeClr val="tx1"/>
                          </a:solidFill>
                          <a:effectLst/>
                        </a:rPr>
                        <a:t> / Not </a:t>
                      </a:r>
                      <a:r>
                        <a:rPr lang="en-US" sz="1100" b="1" dirty="0" err="1">
                          <a:solidFill>
                            <a:schemeClr val="tx1"/>
                          </a:solidFill>
                          <a:effectLst/>
                        </a:rPr>
                        <a:t>reported</a:t>
                      </a:r>
                      <a:r>
                        <a:rPr lang="en-US" sz="1100" b="1" baseline="30000" dirty="0" err="1">
                          <a:solidFill>
                            <a:schemeClr val="tx1"/>
                          </a:solidFill>
                          <a:effectLst/>
                        </a:rPr>
                        <a:t>b</a:t>
                      </a:r>
                      <a:endParaRPr lang="en-US" sz="1100" b="1" baseline="30000"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rPr>
                        <a:t>69 (25)</a:t>
                      </a:r>
                      <a:endParaRPr lang="en-US" sz="1100" dirty="0">
                        <a:solidFill>
                          <a:schemeClr val="tx1"/>
                        </a:solidFill>
                        <a:effectLst/>
                        <a:latin typeface="+mn-lt"/>
                        <a:ea typeface="Times New Roman" panose="02020603050405020304" pitchFamily="18" charset="0"/>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75 (28)</a:t>
                      </a:r>
                      <a:endParaRPr lang="en-US" sz="1100"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1835545"/>
                  </a:ext>
                </a:extLst>
              </a:tr>
              <a:tr h="224889">
                <a:tc>
                  <a:txBody>
                    <a:bodyPr/>
                    <a:lstStyle/>
                    <a:p>
                      <a:pPr marL="0" marR="0" algn="l">
                        <a:spcBef>
                          <a:spcPts val="0"/>
                        </a:spcBef>
                        <a:spcAft>
                          <a:spcPts val="0"/>
                        </a:spcAft>
                      </a:pPr>
                      <a:r>
                        <a:rPr lang="en-US" sz="1100" b="1" dirty="0">
                          <a:solidFill>
                            <a:schemeClr val="tx1"/>
                          </a:solidFill>
                          <a:effectLst/>
                        </a:rPr>
                        <a:t>ECOG PS, n (%)</a:t>
                      </a:r>
                      <a:endParaRPr lang="en-US" sz="1100" b="1" dirty="0">
                        <a:solidFill>
                          <a:schemeClr val="tx1"/>
                        </a:solidFill>
                        <a:effectLst/>
                        <a:latin typeface="+mn-lt"/>
                        <a:ea typeface="Times New Roman" panose="02020603050405020304" pitchFamily="18" charset="0"/>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endParaRPr lang="en-US" sz="1100"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endParaRPr lang="en-US" sz="110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544196326"/>
                  </a:ext>
                </a:extLst>
              </a:tr>
              <a:tr h="224889">
                <a:tc>
                  <a:txBody>
                    <a:bodyPr/>
                    <a:lstStyle/>
                    <a:p>
                      <a:pPr marL="182880" marR="0" algn="l">
                        <a:spcBef>
                          <a:spcPts val="0"/>
                        </a:spcBef>
                        <a:spcAft>
                          <a:spcPts val="0"/>
                        </a:spcAft>
                      </a:pPr>
                      <a:r>
                        <a:rPr lang="en-US" sz="1100" b="1" dirty="0">
                          <a:solidFill>
                            <a:schemeClr val="tx1"/>
                          </a:solidFill>
                          <a:effectLst/>
                        </a:rPr>
                        <a:t>0</a:t>
                      </a:r>
                      <a:endParaRPr lang="en-US" sz="1100" b="1"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116 (43)</a:t>
                      </a:r>
                      <a:endParaRPr lang="en-US" sz="1100"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126 (46)</a:t>
                      </a:r>
                      <a:endParaRPr lang="en-US" sz="1100"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454977896"/>
                  </a:ext>
                </a:extLst>
              </a:tr>
              <a:tr h="224889">
                <a:tc>
                  <a:txBody>
                    <a:bodyPr/>
                    <a:lstStyle/>
                    <a:p>
                      <a:pPr marL="182880" marR="0" algn="l">
                        <a:spcBef>
                          <a:spcPts val="0"/>
                        </a:spcBef>
                        <a:spcAft>
                          <a:spcPts val="0"/>
                        </a:spcAft>
                      </a:pPr>
                      <a:r>
                        <a:rPr lang="en-US" sz="1100" b="1" dirty="0">
                          <a:solidFill>
                            <a:schemeClr val="tx1"/>
                          </a:solidFill>
                          <a:effectLst/>
                        </a:rPr>
                        <a:t>1</a:t>
                      </a:r>
                      <a:endParaRPr lang="en-US" sz="1100" b="1" dirty="0">
                        <a:solidFill>
                          <a:schemeClr val="tx1"/>
                        </a:solidFill>
                        <a:effectLst/>
                        <a:latin typeface="+mn-lt"/>
                        <a:ea typeface="Times New Roman" panose="02020603050405020304" pitchFamily="18" charset="0"/>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156 (57)</a:t>
                      </a:r>
                      <a:endParaRPr lang="en-US" sz="1100" dirty="0">
                        <a:solidFill>
                          <a:schemeClr val="tx1"/>
                        </a:solidFill>
                        <a:effectLst/>
                        <a:latin typeface="+mn-lt"/>
                        <a:ea typeface="Times New Roman" panose="02020603050405020304" pitchFamily="18" charset="0"/>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145 (54)</a:t>
                      </a:r>
                      <a:endParaRPr lang="en-US" sz="1100" dirty="0">
                        <a:solidFill>
                          <a:schemeClr val="tx1"/>
                        </a:solidFill>
                        <a:effectLst/>
                        <a:latin typeface="+mn-lt"/>
                        <a:ea typeface="Times New Roman" panose="02020603050405020304" pitchFamily="18" charset="0"/>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35401558"/>
                  </a:ext>
                </a:extLst>
              </a:tr>
              <a:tr h="224888">
                <a:tc>
                  <a:txBody>
                    <a:bodyPr/>
                    <a:lstStyle/>
                    <a:p>
                      <a:pPr marL="0" marR="0" lvl="0" algn="l">
                        <a:spcBef>
                          <a:spcPts val="0"/>
                        </a:spcBef>
                        <a:spcAft>
                          <a:spcPts val="0"/>
                        </a:spcAft>
                        <a:buNone/>
                      </a:pPr>
                      <a:r>
                        <a:rPr lang="en-US" sz="1100" b="1" dirty="0">
                          <a:solidFill>
                            <a:schemeClr val="tx1"/>
                          </a:solidFill>
                          <a:effectLst/>
                        </a:rPr>
                        <a:t>Visceral metastases at baseline, n (%)</a:t>
                      </a:r>
                      <a:endParaRPr lang="en-US" sz="1100" b="1" dirty="0">
                        <a:solidFill>
                          <a:schemeClr val="tx1"/>
                        </a:solidFill>
                        <a:effectLst/>
                        <a:latin typeface="+mn-lt"/>
                        <a:ea typeface="Calibri"/>
                        <a:cs typeface="Times New Roman"/>
                      </a:endParaRPr>
                    </a:p>
                  </a:txBody>
                  <a:tcPr marL="64302" marR="64302"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algn="ctr">
                        <a:spcBef>
                          <a:spcPts val="0"/>
                        </a:spcBef>
                        <a:spcAft>
                          <a:spcPts val="0"/>
                        </a:spcAft>
                        <a:buNone/>
                      </a:pPr>
                      <a:r>
                        <a:rPr lang="en-US" sz="1100" dirty="0">
                          <a:solidFill>
                            <a:schemeClr val="tx1"/>
                          </a:solidFill>
                          <a:effectLst/>
                        </a:rPr>
                        <a:t>259 (95)</a:t>
                      </a:r>
                      <a:endParaRPr lang="en-US" sz="1100" dirty="0">
                        <a:solidFill>
                          <a:schemeClr val="tx1"/>
                        </a:solidFill>
                        <a:effectLst/>
                        <a:latin typeface="+mn-lt"/>
                        <a:ea typeface="Times New Roman" panose="02020603050405020304" pitchFamily="18" charset="0"/>
                        <a:cs typeface="Times New Roman"/>
                      </a:endParaRPr>
                    </a:p>
                  </a:txBody>
                  <a:tcPr marL="64302" marR="64302"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algn="ctr">
                        <a:spcBef>
                          <a:spcPts val="0"/>
                        </a:spcBef>
                        <a:spcAft>
                          <a:spcPts val="0"/>
                        </a:spcAft>
                        <a:buNone/>
                      </a:pPr>
                      <a:r>
                        <a:rPr lang="en-US" sz="1100" dirty="0">
                          <a:solidFill>
                            <a:schemeClr val="tx1"/>
                          </a:solidFill>
                          <a:effectLst/>
                        </a:rPr>
                        <a:t>258 (95)</a:t>
                      </a:r>
                      <a:endParaRPr lang="en-US" sz="1100" dirty="0">
                        <a:solidFill>
                          <a:schemeClr val="tx1"/>
                        </a:solidFill>
                        <a:effectLst/>
                        <a:latin typeface="+mn-lt"/>
                        <a:ea typeface="Times New Roman" panose="02020603050405020304" pitchFamily="18" charset="0"/>
                        <a:cs typeface="Times New Roman"/>
                      </a:endParaRPr>
                    </a:p>
                  </a:txBody>
                  <a:tcPr marL="64302" marR="64302"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879378465"/>
                  </a:ext>
                </a:extLst>
              </a:tr>
              <a:tr h="224888">
                <a:tc>
                  <a:txBody>
                    <a:bodyPr/>
                    <a:lstStyle/>
                    <a:p>
                      <a:pPr marL="0" marR="0" lvl="0" algn="l">
                        <a:spcBef>
                          <a:spcPts val="0"/>
                        </a:spcBef>
                        <a:spcAft>
                          <a:spcPts val="0"/>
                        </a:spcAft>
                        <a:buNone/>
                      </a:pPr>
                      <a:r>
                        <a:rPr lang="en-US" sz="1100" b="1" dirty="0">
                          <a:solidFill>
                            <a:schemeClr val="tx1"/>
                          </a:solidFill>
                          <a:effectLst/>
                        </a:rPr>
                        <a:t>Liver </a:t>
                      </a:r>
                      <a:r>
                        <a:rPr lang="en-US" sz="1100" b="1" dirty="0" err="1">
                          <a:solidFill>
                            <a:schemeClr val="tx1"/>
                          </a:solidFill>
                          <a:effectLst/>
                        </a:rPr>
                        <a:t>metastases,</a:t>
                      </a:r>
                      <a:r>
                        <a:rPr lang="en-US" sz="1100" b="1" baseline="30000" dirty="0" err="1">
                          <a:solidFill>
                            <a:schemeClr val="tx1"/>
                          </a:solidFill>
                          <a:effectLst/>
                        </a:rPr>
                        <a:t>c</a:t>
                      </a:r>
                      <a:r>
                        <a:rPr lang="en-US" sz="1100" b="1" dirty="0">
                          <a:solidFill>
                            <a:schemeClr val="tx1"/>
                          </a:solidFill>
                          <a:effectLst/>
                        </a:rPr>
                        <a:t> n (%)</a:t>
                      </a:r>
                      <a:endParaRPr lang="en-US" sz="3400" dirty="0">
                        <a:solidFill>
                          <a:schemeClr val="tx1"/>
                        </a:solidFill>
                      </a:endParaRPr>
                    </a:p>
                  </a:txBody>
                  <a:tcPr marL="64302" marR="64302"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algn="ctr">
                        <a:spcBef>
                          <a:spcPts val="0"/>
                        </a:spcBef>
                        <a:spcAft>
                          <a:spcPts val="0"/>
                        </a:spcAft>
                        <a:buNone/>
                      </a:pPr>
                      <a:r>
                        <a:rPr lang="en-US" sz="1100" dirty="0">
                          <a:solidFill>
                            <a:schemeClr val="tx1"/>
                          </a:solidFill>
                          <a:effectLst/>
                        </a:rPr>
                        <a:t>229 (84)</a:t>
                      </a:r>
                      <a:endParaRPr lang="en-US" sz="3400" dirty="0">
                        <a:solidFill>
                          <a:schemeClr val="tx1"/>
                        </a:solidFill>
                      </a:endParaRPr>
                    </a:p>
                  </a:txBody>
                  <a:tcPr marL="64302" marR="64302"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algn="ctr">
                        <a:spcBef>
                          <a:spcPts val="0"/>
                        </a:spcBef>
                        <a:spcAft>
                          <a:spcPts val="0"/>
                        </a:spcAft>
                        <a:buNone/>
                      </a:pPr>
                      <a:r>
                        <a:rPr lang="en-US" sz="1100" dirty="0">
                          <a:solidFill>
                            <a:schemeClr val="tx1"/>
                          </a:solidFill>
                          <a:effectLst/>
                        </a:rPr>
                        <a:t>237 (87)</a:t>
                      </a:r>
                      <a:endParaRPr lang="en-US" sz="3400" dirty="0">
                        <a:solidFill>
                          <a:schemeClr val="tx1"/>
                        </a:solidFill>
                      </a:endParaRPr>
                    </a:p>
                  </a:txBody>
                  <a:tcPr marL="64302" marR="64302"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262671096"/>
                  </a:ext>
                </a:extLst>
              </a:tr>
              <a:tr h="224889">
                <a:tc>
                  <a:txBody>
                    <a:bodyPr/>
                    <a:lstStyle/>
                    <a:p>
                      <a:pPr marL="0" marR="0" algn="l">
                        <a:spcBef>
                          <a:spcPts val="0"/>
                        </a:spcBef>
                        <a:spcAft>
                          <a:spcPts val="0"/>
                        </a:spcAft>
                      </a:pPr>
                      <a:r>
                        <a:rPr lang="en-US" sz="1100" b="1" dirty="0">
                          <a:solidFill>
                            <a:schemeClr val="tx1"/>
                          </a:solidFill>
                          <a:effectLst/>
                        </a:rPr>
                        <a:t>De novo metastatic breast cancer, n (%)</a:t>
                      </a:r>
                      <a:endParaRPr lang="en-US" sz="1100" b="1"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78 (29)</a:t>
                      </a:r>
                      <a:endParaRPr lang="en-US" sz="1100"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60 (22)</a:t>
                      </a:r>
                      <a:endParaRPr lang="en-US" sz="1100"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011041947"/>
                  </a:ext>
                </a:extLst>
              </a:tr>
            </a:tbl>
          </a:graphicData>
        </a:graphic>
      </p:graphicFrame>
      <p:graphicFrame>
        <p:nvGraphicFramePr>
          <p:cNvPr id="5" name="Table 4">
            <a:extLst>
              <a:ext uri="{FF2B5EF4-FFF2-40B4-BE49-F238E27FC236}">
                <a16:creationId xmlns:a16="http://schemas.microsoft.com/office/drawing/2014/main" id="{7406D84C-FBB3-981A-B0A4-21156752422F}"/>
              </a:ext>
            </a:extLst>
          </p:cNvPr>
          <p:cNvGraphicFramePr>
            <a:graphicFrameLocks noGrp="1"/>
          </p:cNvGraphicFramePr>
          <p:nvPr>
            <p:extLst>
              <p:ext uri="{D42A27DB-BD31-4B8C-83A1-F6EECF244321}">
                <p14:modId xmlns:p14="http://schemas.microsoft.com/office/powerpoint/2010/main" val="2539933535"/>
              </p:ext>
            </p:extLst>
          </p:nvPr>
        </p:nvGraphicFramePr>
        <p:xfrm>
          <a:off x="6215077" y="1344217"/>
          <a:ext cx="5168902" cy="3875005"/>
        </p:xfrm>
        <a:graphic>
          <a:graphicData uri="http://schemas.openxmlformats.org/drawingml/2006/table">
            <a:tbl>
              <a:tblPr firstRow="1" bandRow="1">
                <a:tableStyleId>{B301B821-A1FF-4177-AEE7-76D212191A09}</a:tableStyleId>
              </a:tblPr>
              <a:tblGrid>
                <a:gridCol w="3012152">
                  <a:extLst>
                    <a:ext uri="{9D8B030D-6E8A-4147-A177-3AD203B41FA5}">
                      <a16:colId xmlns:a16="http://schemas.microsoft.com/office/drawing/2014/main" val="1708406620"/>
                    </a:ext>
                  </a:extLst>
                </a:gridCol>
                <a:gridCol w="1078375">
                  <a:extLst>
                    <a:ext uri="{9D8B030D-6E8A-4147-A177-3AD203B41FA5}">
                      <a16:colId xmlns:a16="http://schemas.microsoft.com/office/drawing/2014/main" val="592742086"/>
                    </a:ext>
                  </a:extLst>
                </a:gridCol>
                <a:gridCol w="1078375">
                  <a:extLst>
                    <a:ext uri="{9D8B030D-6E8A-4147-A177-3AD203B41FA5}">
                      <a16:colId xmlns:a16="http://schemas.microsoft.com/office/drawing/2014/main" val="2586114088"/>
                    </a:ext>
                  </a:extLst>
                </a:gridCol>
              </a:tblGrid>
              <a:tr h="51441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solidFill>
                          <a:schemeClr val="bg1"/>
                        </a:solidFill>
                        <a:latin typeface="+mn-lt"/>
                        <a:cs typeface="Arial" panose="020B0604020202020204" pitchFamily="34" charset="0"/>
                      </a:endParaRPr>
                    </a:p>
                  </a:txBody>
                  <a:tcPr marL="85736" marR="85736" marT="42868" marB="42868"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b="1" dirty="0">
                          <a:effectLst/>
                        </a:rPr>
                        <a:t>SG</a:t>
                      </a:r>
                      <a:br>
                        <a:rPr lang="en-US" sz="1100" b="1" dirty="0">
                          <a:effectLst/>
                        </a:rPr>
                      </a:br>
                      <a:r>
                        <a:rPr lang="en-US" sz="1100" b="1" dirty="0">
                          <a:effectLst/>
                        </a:rPr>
                        <a:t>(n=272)</a:t>
                      </a:r>
                      <a:endParaRPr lang="en-US" sz="1100" dirty="0">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b="1" dirty="0">
                          <a:effectLst/>
                        </a:rPr>
                        <a:t>TPC </a:t>
                      </a:r>
                      <a:br>
                        <a:rPr lang="en-US" sz="1100" b="1" dirty="0">
                          <a:effectLst/>
                        </a:rPr>
                      </a:br>
                      <a:r>
                        <a:rPr lang="en-US" sz="1100" b="1" dirty="0">
                          <a:effectLst/>
                        </a:rPr>
                        <a:t>(n=271)</a:t>
                      </a:r>
                      <a:endParaRPr lang="en-US" sz="1100" dirty="0">
                        <a:effectLst/>
                        <a:latin typeface="+mn-lt"/>
                        <a:ea typeface="Times New Roman" panose="02020603050405020304" pitchFamily="18" charset="0"/>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12503031"/>
                  </a:ext>
                </a:extLst>
              </a:tr>
              <a:tr h="601602">
                <a:tc>
                  <a:txBody>
                    <a:bodyPr/>
                    <a:lstStyle/>
                    <a:p>
                      <a:pPr marL="0" marR="0" algn="l">
                        <a:spcBef>
                          <a:spcPts val="0"/>
                        </a:spcBef>
                        <a:spcAft>
                          <a:spcPts val="0"/>
                        </a:spcAft>
                      </a:pPr>
                      <a:r>
                        <a:rPr lang="en-US" sz="1100" b="1" dirty="0">
                          <a:solidFill>
                            <a:schemeClr val="tx1"/>
                          </a:solidFill>
                          <a:effectLst/>
                        </a:rPr>
                        <a:t>Median time from initial metastatic diagnosis to randomization, </a:t>
                      </a:r>
                      <a:r>
                        <a:rPr lang="en-US" sz="1100" b="1" dirty="0" err="1">
                          <a:solidFill>
                            <a:schemeClr val="tx1"/>
                          </a:solidFill>
                          <a:effectLst/>
                        </a:rPr>
                        <a:t>mo</a:t>
                      </a:r>
                      <a:r>
                        <a:rPr lang="en-US" sz="1100" b="1" dirty="0">
                          <a:solidFill>
                            <a:schemeClr val="tx1"/>
                          </a:solidFill>
                          <a:effectLst/>
                        </a:rPr>
                        <a:t> (range)</a:t>
                      </a:r>
                      <a:endParaRPr lang="en-US" sz="1100" b="1"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48.5 </a:t>
                      </a:r>
                      <a:br>
                        <a:rPr lang="en-US" sz="1100" dirty="0">
                          <a:solidFill>
                            <a:schemeClr val="tx1"/>
                          </a:solidFill>
                          <a:effectLst/>
                        </a:rPr>
                      </a:br>
                      <a:r>
                        <a:rPr lang="en-US" sz="1100" dirty="0">
                          <a:solidFill>
                            <a:schemeClr val="tx1"/>
                          </a:solidFill>
                          <a:effectLst/>
                        </a:rPr>
                        <a:t>(1.2- 243.8)</a:t>
                      </a:r>
                      <a:endParaRPr lang="en-US" sz="1100"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46.6 </a:t>
                      </a:r>
                      <a:br>
                        <a:rPr lang="en-US" sz="1100" dirty="0">
                          <a:solidFill>
                            <a:schemeClr val="tx1"/>
                          </a:solidFill>
                          <a:effectLst/>
                        </a:rPr>
                      </a:br>
                      <a:r>
                        <a:rPr lang="en-US" sz="1100" dirty="0">
                          <a:solidFill>
                            <a:schemeClr val="tx1"/>
                          </a:solidFill>
                          <a:effectLst/>
                        </a:rPr>
                        <a:t>(3.0- 248.8)</a:t>
                      </a:r>
                      <a:endParaRPr lang="en-US" sz="1100"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209347816"/>
                  </a:ext>
                </a:extLst>
              </a:tr>
              <a:tr h="601602">
                <a:tc>
                  <a:txBody>
                    <a:bodyPr/>
                    <a:lstStyle/>
                    <a:p>
                      <a:r>
                        <a:rPr lang="en-US" sz="1100" b="1" dirty="0">
                          <a:solidFill>
                            <a:schemeClr val="tx1"/>
                          </a:solidFill>
                        </a:rPr>
                        <a:t>Prior chemotherapy in (neo)adjuvant setting, n (%)</a:t>
                      </a: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US" sz="1100" b="0" u="none" strike="noStrike" kern="1200" baseline="0" dirty="0">
                          <a:solidFill>
                            <a:schemeClr val="tx1"/>
                          </a:solidFill>
                        </a:rPr>
                        <a:t>173 (64)</a:t>
                      </a:r>
                      <a:endParaRPr lang="en-US" sz="1100" b="0" dirty="0">
                        <a:solidFill>
                          <a:schemeClr val="tx1"/>
                        </a:solidFill>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US" sz="1100" b="0" u="none" strike="noStrike" kern="1200" baseline="0" dirty="0">
                          <a:solidFill>
                            <a:schemeClr val="tx1"/>
                          </a:solidFill>
                        </a:rPr>
                        <a:t>184 (68)</a:t>
                      </a:r>
                      <a:endParaRPr lang="en-US" sz="1100" b="0" dirty="0">
                        <a:solidFill>
                          <a:schemeClr val="tx1"/>
                        </a:solidFill>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658396550"/>
                  </a:ext>
                </a:extLst>
              </a:tr>
              <a:tr h="601601">
                <a:tc>
                  <a:txBody>
                    <a:bodyPr/>
                    <a:lstStyle/>
                    <a:p>
                      <a:pPr marL="0" marR="0" lvl="0" indent="0">
                        <a:spcBef>
                          <a:spcPts val="0"/>
                        </a:spcBef>
                        <a:spcAft>
                          <a:spcPts val="0"/>
                        </a:spcAft>
                        <a:buNone/>
                      </a:pPr>
                      <a:r>
                        <a:rPr lang="en-US" sz="1100" b="1" dirty="0">
                          <a:solidFill>
                            <a:schemeClr val="tx1"/>
                          </a:solidFill>
                          <a:effectLst/>
                        </a:rPr>
                        <a:t>Prior endocrine therapy use in the metastatic setting ≥6 </a:t>
                      </a:r>
                      <a:r>
                        <a:rPr lang="en-US" sz="1100" b="1" dirty="0" err="1">
                          <a:solidFill>
                            <a:schemeClr val="tx1"/>
                          </a:solidFill>
                          <a:effectLst/>
                        </a:rPr>
                        <a:t>mo</a:t>
                      </a:r>
                      <a:r>
                        <a:rPr lang="en-US" sz="1100" b="1" dirty="0">
                          <a:solidFill>
                            <a:schemeClr val="tx1"/>
                          </a:solidFill>
                          <a:effectLst/>
                        </a:rPr>
                        <a:t>, n (%)</a:t>
                      </a:r>
                      <a:endParaRPr lang="en-US" sz="3400" dirty="0">
                        <a:solidFill>
                          <a:schemeClr val="tx1"/>
                        </a:solidFill>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algn="ctr">
                        <a:spcBef>
                          <a:spcPts val="0"/>
                        </a:spcBef>
                        <a:spcAft>
                          <a:spcPts val="0"/>
                        </a:spcAft>
                        <a:buNone/>
                      </a:pPr>
                      <a:r>
                        <a:rPr lang="en-US" sz="1100" dirty="0">
                          <a:solidFill>
                            <a:schemeClr val="tx1"/>
                          </a:solidFill>
                          <a:effectLst/>
                        </a:rPr>
                        <a:t>235 (86)</a:t>
                      </a:r>
                      <a:endParaRPr lang="en-US" sz="3400" dirty="0">
                        <a:solidFill>
                          <a:schemeClr val="tx1"/>
                        </a:solidFill>
                      </a:endParaRPr>
                    </a:p>
                  </a:txBody>
                  <a:tcPr marL="64302" marR="64302"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algn="ctr">
                        <a:spcBef>
                          <a:spcPts val="0"/>
                        </a:spcBef>
                        <a:spcAft>
                          <a:spcPts val="0"/>
                        </a:spcAft>
                        <a:buNone/>
                      </a:pPr>
                      <a:r>
                        <a:rPr lang="en-US" sz="1100" dirty="0">
                          <a:solidFill>
                            <a:schemeClr val="tx1"/>
                          </a:solidFill>
                          <a:effectLst/>
                        </a:rPr>
                        <a:t>234 (86)</a:t>
                      </a:r>
                      <a:endParaRPr lang="en-US" sz="3400">
                        <a:solidFill>
                          <a:schemeClr val="tx1"/>
                        </a:solidFill>
                      </a:endParaRPr>
                    </a:p>
                  </a:txBody>
                  <a:tcPr marL="64302" marR="64302"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617497391"/>
                  </a:ext>
                </a:extLst>
              </a:tr>
              <a:tr h="2977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dirty="0">
                          <a:solidFill>
                            <a:schemeClr val="tx1"/>
                          </a:solidFill>
                          <a:effectLst/>
                        </a:rPr>
                        <a:t>Prior CDK4/6 inhibitor use, n (%)</a:t>
                      </a:r>
                      <a:endParaRPr lang="en-US" sz="1100" b="1"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endParaRPr lang="en-US" sz="1100" dirty="0">
                        <a:solidFill>
                          <a:schemeClr val="tx1"/>
                        </a:solidFill>
                        <a:effectLst/>
                        <a:latin typeface="+mn-lt"/>
                        <a:ea typeface="Times New Roman" panose="02020603050405020304" pitchFamily="18" charset="0"/>
                        <a:cs typeface="Times New Roman" panose="02020603050405020304" pitchFamily="18" charset="0"/>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endParaRPr lang="en-US" sz="1100" dirty="0">
                        <a:solidFill>
                          <a:schemeClr val="tx1"/>
                        </a:solidFill>
                        <a:effectLst/>
                        <a:latin typeface="+mn-lt"/>
                        <a:ea typeface="Times New Roman" panose="02020603050405020304" pitchFamily="18" charset="0"/>
                        <a:cs typeface="Times New Roman" panose="02020603050405020304" pitchFamily="18" charset="0"/>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624060882"/>
                  </a:ext>
                </a:extLst>
              </a:tr>
              <a:tr h="297754">
                <a:tc>
                  <a:txBody>
                    <a:bodyPr/>
                    <a:lstStyle/>
                    <a:p>
                      <a:pPr marL="182880" marR="0" indent="0">
                        <a:spcBef>
                          <a:spcPts val="0"/>
                        </a:spcBef>
                        <a:spcAft>
                          <a:spcPts val="0"/>
                        </a:spcAft>
                      </a:pPr>
                      <a:r>
                        <a:rPr lang="en-US" sz="1100" b="1" dirty="0">
                          <a:solidFill>
                            <a:schemeClr val="tx1"/>
                          </a:solidFill>
                          <a:effectLst/>
                        </a:rPr>
                        <a:t>≤12 months</a:t>
                      </a:r>
                      <a:endParaRPr lang="en-US" sz="1100" b="1"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161 (59)</a:t>
                      </a:r>
                      <a:endParaRPr lang="en-US" sz="1100" dirty="0">
                        <a:solidFill>
                          <a:schemeClr val="tx1"/>
                        </a:solidFill>
                        <a:effectLst/>
                        <a:latin typeface="+mn-lt"/>
                        <a:ea typeface="Times New Roman" panose="02020603050405020304" pitchFamily="18" charset="0"/>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166 (61)</a:t>
                      </a:r>
                      <a:endParaRPr lang="en-US" sz="1100" dirty="0">
                        <a:solidFill>
                          <a:schemeClr val="tx1"/>
                        </a:solidFill>
                        <a:effectLst/>
                        <a:latin typeface="+mn-lt"/>
                        <a:ea typeface="Times New Roman" panose="02020603050405020304" pitchFamily="18" charset="0"/>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396880740"/>
                  </a:ext>
                </a:extLst>
              </a:tr>
              <a:tr h="297754">
                <a:tc>
                  <a:txBody>
                    <a:bodyPr/>
                    <a:lstStyle/>
                    <a:p>
                      <a:pPr marL="182880" marR="0" indent="0">
                        <a:spcBef>
                          <a:spcPts val="0"/>
                        </a:spcBef>
                        <a:spcAft>
                          <a:spcPts val="0"/>
                        </a:spcAft>
                      </a:pPr>
                      <a:r>
                        <a:rPr lang="en-US" sz="1100" b="1" dirty="0">
                          <a:solidFill>
                            <a:schemeClr val="tx1"/>
                          </a:solidFill>
                          <a:effectLst/>
                        </a:rPr>
                        <a:t>&gt;12 months</a:t>
                      </a:r>
                      <a:endParaRPr lang="en-US" sz="1100" b="1"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106 (39)</a:t>
                      </a:r>
                      <a:endParaRPr lang="en-US" sz="1100" dirty="0">
                        <a:solidFill>
                          <a:schemeClr val="tx1"/>
                        </a:solidFill>
                        <a:effectLst/>
                        <a:latin typeface="+mn-lt"/>
                        <a:ea typeface="Times New Roman" panose="02020603050405020304" pitchFamily="18" charset="0"/>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102 (38)</a:t>
                      </a:r>
                      <a:endParaRPr lang="en-US" sz="1100" dirty="0">
                        <a:solidFill>
                          <a:schemeClr val="tx1"/>
                        </a:solidFill>
                        <a:effectLst/>
                        <a:latin typeface="+mn-lt"/>
                        <a:ea typeface="Times New Roman" panose="02020603050405020304" pitchFamily="18" charset="0"/>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655797680"/>
                  </a:ext>
                </a:extLst>
              </a:tr>
              <a:tr h="297754">
                <a:tc>
                  <a:txBody>
                    <a:bodyPr/>
                    <a:lstStyle/>
                    <a:p>
                      <a:pPr marL="182880" marR="0" indent="0">
                        <a:spcBef>
                          <a:spcPts val="0"/>
                        </a:spcBef>
                        <a:spcAft>
                          <a:spcPts val="0"/>
                        </a:spcAft>
                      </a:pPr>
                      <a:r>
                        <a:rPr lang="en-US" sz="1100" b="1" dirty="0">
                          <a:solidFill>
                            <a:schemeClr val="tx1"/>
                          </a:solidFill>
                          <a:effectLst/>
                        </a:rPr>
                        <a:t>Unknown</a:t>
                      </a:r>
                      <a:endParaRPr lang="en-US" sz="1100" b="1"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5 (2)</a:t>
                      </a:r>
                      <a:endParaRPr lang="en-US" sz="1100" dirty="0">
                        <a:solidFill>
                          <a:schemeClr val="tx1"/>
                        </a:solidFill>
                        <a:effectLst/>
                        <a:latin typeface="+mn-lt"/>
                        <a:ea typeface="Times New Roman" panose="02020603050405020304" pitchFamily="18" charset="0"/>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3 (1)</a:t>
                      </a:r>
                      <a:endParaRPr lang="en-US" sz="1100" dirty="0">
                        <a:solidFill>
                          <a:schemeClr val="tx1"/>
                        </a:solidFill>
                        <a:effectLst/>
                        <a:latin typeface="+mn-lt"/>
                        <a:ea typeface="Times New Roman" panose="02020603050405020304" pitchFamily="18" charset="0"/>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613557795"/>
                  </a:ext>
                </a:extLst>
              </a:tr>
              <a:tr h="364770">
                <a:tc>
                  <a:txBody>
                    <a:bodyPr/>
                    <a:lstStyle/>
                    <a:p>
                      <a:pPr marL="0" marR="0" algn="l">
                        <a:spcBef>
                          <a:spcPts val="0"/>
                        </a:spcBef>
                        <a:spcAft>
                          <a:spcPts val="0"/>
                        </a:spcAft>
                      </a:pPr>
                      <a:r>
                        <a:rPr lang="en-US" sz="1100" b="1" dirty="0">
                          <a:solidFill>
                            <a:schemeClr val="tx1"/>
                          </a:solidFill>
                          <a:effectLst/>
                        </a:rPr>
                        <a:t>Median prior chemotherapy regimens in the metastatic setting, n (range)</a:t>
                      </a:r>
                      <a:r>
                        <a:rPr lang="en-US" sz="1100" b="1" kern="1200" baseline="30000" dirty="0">
                          <a:solidFill>
                            <a:schemeClr val="tx1"/>
                          </a:solidFill>
                          <a:effectLst/>
                        </a:rPr>
                        <a:t>d</a:t>
                      </a:r>
                      <a:endParaRPr lang="en-US" sz="1100" b="1" dirty="0">
                        <a:solidFill>
                          <a:schemeClr val="tx1"/>
                        </a:solidFill>
                        <a:effectLst/>
                        <a:latin typeface="+mn-lt"/>
                        <a:ea typeface="Calibri"/>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3 (0-8)</a:t>
                      </a:r>
                      <a:endParaRPr lang="en-US" sz="1100" dirty="0">
                        <a:solidFill>
                          <a:schemeClr val="tx1"/>
                        </a:solidFill>
                        <a:effectLst/>
                        <a:latin typeface="+mn-lt"/>
                        <a:ea typeface="Times New Roman" panose="02020603050405020304" pitchFamily="18" charset="0"/>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spcBef>
                          <a:spcPts val="0"/>
                        </a:spcBef>
                        <a:spcAft>
                          <a:spcPts val="0"/>
                        </a:spcAft>
                      </a:pPr>
                      <a:r>
                        <a:rPr lang="en-US" sz="1100" dirty="0">
                          <a:solidFill>
                            <a:schemeClr val="tx1"/>
                          </a:solidFill>
                          <a:effectLst/>
                        </a:rPr>
                        <a:t>3 (1-5)</a:t>
                      </a:r>
                      <a:endParaRPr lang="en-US" sz="1100" dirty="0">
                        <a:solidFill>
                          <a:schemeClr val="tx1"/>
                        </a:solidFill>
                        <a:effectLst/>
                        <a:latin typeface="+mn-lt"/>
                        <a:ea typeface="Times New Roman" panose="02020603050405020304" pitchFamily="18" charset="0"/>
                        <a:cs typeface="Calibri"/>
                      </a:endParaRPr>
                    </a:p>
                  </a:txBody>
                  <a:tcPr marL="64302" marR="6430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929117532"/>
                  </a:ext>
                </a:extLst>
              </a:tr>
            </a:tbl>
          </a:graphicData>
        </a:graphic>
      </p:graphicFrame>
      <p:sp>
        <p:nvSpPr>
          <p:cNvPr id="6" name="Rectangle 5">
            <a:extLst>
              <a:ext uri="{FF2B5EF4-FFF2-40B4-BE49-F238E27FC236}">
                <a16:creationId xmlns:a16="http://schemas.microsoft.com/office/drawing/2014/main" id="{AD849A54-AAFA-21E1-6A9F-2B51A15DC4C8}"/>
              </a:ext>
            </a:extLst>
          </p:cNvPr>
          <p:cNvSpPr/>
          <p:nvPr/>
        </p:nvSpPr>
        <p:spPr bwMode="auto">
          <a:xfrm>
            <a:off x="6215077" y="4845142"/>
            <a:ext cx="5168903" cy="374080"/>
          </a:xfrm>
          <a:prstGeom prst="rect">
            <a:avLst/>
          </a:prstGeom>
          <a:noFill/>
          <a:ln w="38100" cap="flat" cmpd="sng" algn="ctr">
            <a:solidFill>
              <a:schemeClr val="accent3"/>
            </a:solidFill>
            <a:prstDash val="solid"/>
            <a:round/>
            <a:headEnd type="none" w="med" len="med"/>
            <a:tailEnd type="none" w="med" len="med"/>
          </a:ln>
          <a:effectLst/>
        </p:spPr>
        <p:txBody>
          <a:bodyPr vert="horz" wrap="square" lIns="42863" tIns="21431" rIns="42863" bIns="21431" numCol="1" rtlCol="0" anchor="t" anchorCtr="0" compatLnSpc="1">
            <a:prstTxWarp prst="textNoShape">
              <a:avLst/>
            </a:prstTxWarp>
          </a:bodyPr>
          <a:lstStyle/>
          <a:p>
            <a:pPr defTabSz="428671" eaLnBrk="0" fontAlgn="base" hangingPunct="0">
              <a:spcBef>
                <a:spcPct val="0"/>
              </a:spcBef>
              <a:spcAft>
                <a:spcPct val="0"/>
              </a:spcAft>
            </a:pPr>
            <a:endParaRPr lang="en-US" sz="1125">
              <a:solidFill>
                <a:schemeClr val="bg1"/>
              </a:solidFill>
              <a:latin typeface="Times New Roman" pitchFamily="16" charset="0"/>
            </a:endParaRPr>
          </a:p>
        </p:txBody>
      </p:sp>
      <p:sp>
        <p:nvSpPr>
          <p:cNvPr id="7" name="Title 1">
            <a:extLst>
              <a:ext uri="{FF2B5EF4-FFF2-40B4-BE49-F238E27FC236}">
                <a16:creationId xmlns:a16="http://schemas.microsoft.com/office/drawing/2014/main" id="{560D53D8-A918-D600-EC11-F5E2C4262D4D}"/>
              </a:ext>
            </a:extLst>
          </p:cNvPr>
          <p:cNvSpPr txBox="1">
            <a:spLocks/>
          </p:cNvSpPr>
          <p:nvPr/>
        </p:nvSpPr>
        <p:spPr bwMode="auto">
          <a:xfrm>
            <a:off x="1379951" y="5540012"/>
            <a:ext cx="9432098" cy="561917"/>
          </a:xfrm>
          <a:prstGeom prst="rect">
            <a:avLst/>
          </a:prstGeom>
          <a:ln/>
        </p:spPr>
        <p:style>
          <a:lnRef idx="1">
            <a:schemeClr val="accent3"/>
          </a:lnRef>
          <a:fillRef idx="3">
            <a:schemeClr val="accent3"/>
          </a:fillRef>
          <a:effectRef idx="2">
            <a:schemeClr val="accent3"/>
          </a:effectRef>
          <a:fontRef idx="minor">
            <a:schemeClr val="lt1"/>
          </a:fontRef>
        </p:style>
        <p:txBody>
          <a:bodyPr vert="horz" wrap="square" lIns="0" tIns="91440" rIns="0" bIns="0" numCol="1" anchor="t" anchorCtr="0" compatLnSpc="1">
            <a:prstTxWarp prst="textNoShape">
              <a:avLst/>
            </a:prstTxWarp>
            <a:normAutofit/>
          </a:bodyPr>
          <a:lstStyle>
            <a:lvl1pPr algn="ctr" defTabSz="914331" rtl="0" fontAlgn="base" hangingPunct="0">
              <a:lnSpc>
                <a:spcPct val="112000"/>
              </a:lnSpc>
              <a:spcBef>
                <a:spcPct val="0"/>
              </a:spcBef>
              <a:spcAft>
                <a:spcPct val="0"/>
              </a:spcAft>
              <a:buClr>
                <a:srgbClr val="000000"/>
              </a:buClr>
              <a:buSzPct val="45000"/>
              <a:buFont typeface="StarSymbol" charset="0"/>
              <a:defRPr sz="8799">
                <a:solidFill>
                  <a:srgbClr val="000000"/>
                </a:solidFill>
                <a:latin typeface="+mj-lt"/>
                <a:ea typeface="+mj-ea"/>
                <a:cs typeface="+mj-cs"/>
              </a:defRPr>
            </a:lvl1pPr>
            <a:lvl2pPr marL="863535" indent="-431767" algn="l" defTabSz="914331" rtl="0" fontAlgn="base" hangingPunct="0">
              <a:spcBef>
                <a:spcPct val="0"/>
              </a:spcBef>
              <a:spcAft>
                <a:spcPct val="0"/>
              </a:spcAft>
              <a:buClr>
                <a:srgbClr val="000000"/>
              </a:buClr>
              <a:buSzPct val="45000"/>
              <a:buFont typeface="StarSymbol" charset="0"/>
              <a:defRPr sz="8799">
                <a:solidFill>
                  <a:srgbClr val="000000"/>
                </a:solidFill>
                <a:latin typeface="Times New Roman" pitchFamily="16" charset="0"/>
                <a:ea typeface="Lucida Sans Unicode" pitchFamily="32" charset="0"/>
                <a:cs typeface="Lucida Sans Unicode" pitchFamily="32" charset="0"/>
              </a:defRPr>
            </a:lvl2pPr>
            <a:lvl3pPr marL="1295302" indent="-431767" algn="l" defTabSz="914331" rtl="0" fontAlgn="base" hangingPunct="0">
              <a:spcBef>
                <a:spcPct val="0"/>
              </a:spcBef>
              <a:spcAft>
                <a:spcPct val="0"/>
              </a:spcAft>
              <a:buClr>
                <a:srgbClr val="000000"/>
              </a:buClr>
              <a:buSzPct val="45000"/>
              <a:buFont typeface="StarSymbol" charset="0"/>
              <a:defRPr sz="8799">
                <a:solidFill>
                  <a:srgbClr val="000000"/>
                </a:solidFill>
                <a:latin typeface="Times New Roman" pitchFamily="16" charset="0"/>
                <a:ea typeface="Lucida Sans Unicode" pitchFamily="32" charset="0"/>
                <a:cs typeface="Lucida Sans Unicode" pitchFamily="32" charset="0"/>
              </a:defRPr>
            </a:lvl3pPr>
            <a:lvl4pPr marL="1727070" indent="-431767" algn="l" defTabSz="914331" rtl="0" fontAlgn="base" hangingPunct="0">
              <a:spcBef>
                <a:spcPct val="0"/>
              </a:spcBef>
              <a:spcAft>
                <a:spcPct val="0"/>
              </a:spcAft>
              <a:buClr>
                <a:srgbClr val="000000"/>
              </a:buClr>
              <a:buSzPct val="45000"/>
              <a:buFont typeface="StarSymbol" charset="0"/>
              <a:defRPr sz="8799">
                <a:solidFill>
                  <a:srgbClr val="000000"/>
                </a:solidFill>
                <a:latin typeface="Times New Roman" pitchFamily="16" charset="0"/>
                <a:ea typeface="Lucida Sans Unicode" pitchFamily="32" charset="0"/>
                <a:cs typeface="Lucida Sans Unicode" pitchFamily="32" charset="0"/>
              </a:defRPr>
            </a:lvl4pPr>
            <a:lvl5pPr marL="2158837" indent="-431767" algn="l" defTabSz="914331" rtl="0" fontAlgn="base" hangingPunct="0">
              <a:spcBef>
                <a:spcPct val="0"/>
              </a:spcBef>
              <a:spcAft>
                <a:spcPct val="0"/>
              </a:spcAft>
              <a:buClr>
                <a:srgbClr val="000000"/>
              </a:buClr>
              <a:buSzPct val="45000"/>
              <a:buFont typeface="StarSymbol" charset="0"/>
              <a:defRPr sz="8799">
                <a:solidFill>
                  <a:srgbClr val="000000"/>
                </a:solidFill>
                <a:latin typeface="Times New Roman" pitchFamily="16" charset="0"/>
                <a:ea typeface="Lucida Sans Unicode" pitchFamily="32" charset="0"/>
                <a:cs typeface="Lucida Sans Unicode" pitchFamily="32" charset="0"/>
              </a:defRPr>
            </a:lvl5pPr>
            <a:lvl6pPr marL="3073167" indent="-431767" algn="l" defTabSz="914331" rtl="0" fontAlgn="base" hangingPunct="0">
              <a:spcBef>
                <a:spcPct val="0"/>
              </a:spcBef>
              <a:spcAft>
                <a:spcPct val="0"/>
              </a:spcAft>
              <a:buClr>
                <a:srgbClr val="000000"/>
              </a:buClr>
              <a:buSzPct val="45000"/>
              <a:buFont typeface="StarSymbol" charset="0"/>
              <a:defRPr sz="8799">
                <a:solidFill>
                  <a:srgbClr val="000000"/>
                </a:solidFill>
                <a:latin typeface="Times New Roman" pitchFamily="16" charset="0"/>
                <a:ea typeface="Lucida Sans Unicode" pitchFamily="32" charset="0"/>
                <a:cs typeface="Lucida Sans Unicode" pitchFamily="32" charset="0"/>
              </a:defRPr>
            </a:lvl6pPr>
            <a:lvl7pPr marL="3987499" indent="-431767" algn="l" defTabSz="914331" rtl="0" fontAlgn="base" hangingPunct="0">
              <a:spcBef>
                <a:spcPct val="0"/>
              </a:spcBef>
              <a:spcAft>
                <a:spcPct val="0"/>
              </a:spcAft>
              <a:buClr>
                <a:srgbClr val="000000"/>
              </a:buClr>
              <a:buSzPct val="45000"/>
              <a:buFont typeface="StarSymbol" charset="0"/>
              <a:defRPr sz="8799">
                <a:solidFill>
                  <a:srgbClr val="000000"/>
                </a:solidFill>
                <a:latin typeface="Times New Roman" pitchFamily="16" charset="0"/>
                <a:ea typeface="Lucida Sans Unicode" pitchFamily="32" charset="0"/>
                <a:cs typeface="Lucida Sans Unicode" pitchFamily="32" charset="0"/>
              </a:defRPr>
            </a:lvl7pPr>
            <a:lvl8pPr marL="4901829" indent="-431767" algn="l" defTabSz="914331" rtl="0" fontAlgn="base" hangingPunct="0">
              <a:spcBef>
                <a:spcPct val="0"/>
              </a:spcBef>
              <a:spcAft>
                <a:spcPct val="0"/>
              </a:spcAft>
              <a:buClr>
                <a:srgbClr val="000000"/>
              </a:buClr>
              <a:buSzPct val="45000"/>
              <a:buFont typeface="StarSymbol" charset="0"/>
              <a:defRPr sz="8799">
                <a:solidFill>
                  <a:srgbClr val="000000"/>
                </a:solidFill>
                <a:latin typeface="Times New Roman" pitchFamily="16" charset="0"/>
                <a:ea typeface="Lucida Sans Unicode" pitchFamily="32" charset="0"/>
                <a:cs typeface="Lucida Sans Unicode" pitchFamily="32" charset="0"/>
              </a:defRPr>
            </a:lvl8pPr>
            <a:lvl9pPr marL="5816161" indent="-431767" algn="l" defTabSz="914331" rtl="0" fontAlgn="base" hangingPunct="0">
              <a:spcBef>
                <a:spcPct val="0"/>
              </a:spcBef>
              <a:spcAft>
                <a:spcPct val="0"/>
              </a:spcAft>
              <a:buClr>
                <a:srgbClr val="000000"/>
              </a:buClr>
              <a:buSzPct val="45000"/>
              <a:buFont typeface="StarSymbol" charset="0"/>
              <a:defRPr sz="8799">
                <a:solidFill>
                  <a:srgbClr val="000000"/>
                </a:solidFill>
                <a:latin typeface="Times New Roman" pitchFamily="16" charset="0"/>
                <a:ea typeface="Lucida Sans Unicode" pitchFamily="32" charset="0"/>
                <a:cs typeface="Lucida Sans Unicode" pitchFamily="32" charset="0"/>
              </a:defRPr>
            </a:lvl9pPr>
          </a:lstStyle>
          <a:p>
            <a:pPr eaLnBrk="1"/>
            <a:r>
              <a:rPr lang="en-US" sz="2000" kern="0" dirty="0">
                <a:solidFill>
                  <a:schemeClr val="bg1"/>
                </a:solidFill>
                <a:latin typeface="+mn-lt"/>
                <a:cs typeface="Calibri" panose="020F0502020204030204" pitchFamily="34" charset="0"/>
              </a:rPr>
              <a:t>All patients had prior CDK4/6 inhibitors and a median of 3 prior chemotherapies</a:t>
            </a:r>
          </a:p>
        </p:txBody>
      </p:sp>
      <p:sp>
        <p:nvSpPr>
          <p:cNvPr id="8" name="Footer Placeholder 7">
            <a:extLst>
              <a:ext uri="{FF2B5EF4-FFF2-40B4-BE49-F238E27FC236}">
                <a16:creationId xmlns:a16="http://schemas.microsoft.com/office/drawing/2014/main" id="{8136E292-1588-3789-8C68-A93AC610B319}"/>
              </a:ext>
            </a:extLst>
          </p:cNvPr>
          <p:cNvSpPr>
            <a:spLocks noGrp="1"/>
          </p:cNvSpPr>
          <p:nvPr>
            <p:ph type="ftr" sz="quarter" idx="3"/>
          </p:nvPr>
        </p:nvSpPr>
        <p:spPr>
          <a:xfrm>
            <a:off x="609600" y="6356350"/>
            <a:ext cx="10000129" cy="442131"/>
          </a:xfrm>
        </p:spPr>
        <p:txBody>
          <a:bodyPr/>
          <a:lstStyle/>
          <a:p>
            <a:r>
              <a:rPr lang="en-US" sz="1200" dirty="0"/>
              <a:t>CDK, cyclin-dependent kinase; ECOG PS, Eastern Cooperative Oncology Group Performance Status; </a:t>
            </a:r>
            <a:r>
              <a:rPr lang="en-US" sz="1200" dirty="0" err="1"/>
              <a:t>mo</a:t>
            </a:r>
            <a:r>
              <a:rPr lang="en-US" sz="1200" dirty="0"/>
              <a:t>, month; SG, Sacituzumab </a:t>
            </a:r>
            <a:r>
              <a:rPr lang="en-US" sz="1200" dirty="0" err="1"/>
              <a:t>govitecan</a:t>
            </a:r>
            <a:r>
              <a:rPr lang="en-US" sz="1200" dirty="0"/>
              <a:t>; TPC, treatment of physician’s choice. </a:t>
            </a:r>
          </a:p>
          <a:p>
            <a:r>
              <a:rPr lang="en-US" sz="1200" dirty="0" err="1"/>
              <a:t>Rugo</a:t>
            </a:r>
            <a:r>
              <a:rPr lang="en-US" sz="1200" dirty="0"/>
              <a:t> HS, et al. ASCO 2022. Abstract 514. </a:t>
            </a:r>
          </a:p>
        </p:txBody>
      </p:sp>
    </p:spTree>
    <p:extLst>
      <p:ext uri="{BB962C8B-B14F-4D97-AF65-F5344CB8AC3E}">
        <p14:creationId xmlns:p14="http://schemas.microsoft.com/office/powerpoint/2010/main" val="2824295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A7432-04D5-4546-AFED-E485C0A1DD28}"/>
              </a:ext>
            </a:extLst>
          </p:cNvPr>
          <p:cNvSpPr>
            <a:spLocks noGrp="1"/>
          </p:cNvSpPr>
          <p:nvPr>
            <p:ph type="title"/>
          </p:nvPr>
        </p:nvSpPr>
        <p:spPr>
          <a:xfrm>
            <a:off x="609600" y="199505"/>
            <a:ext cx="10744200" cy="1185577"/>
          </a:xfrm>
        </p:spPr>
        <p:txBody>
          <a:bodyPr/>
          <a:lstStyle/>
          <a:p>
            <a:r>
              <a:rPr lang="en-US" dirty="0"/>
              <a:t>TROPiCS-02 Phase 3 Trial: Improved PFS</a:t>
            </a:r>
          </a:p>
        </p:txBody>
      </p:sp>
      <p:sp>
        <p:nvSpPr>
          <p:cNvPr id="59" name="Freeform 58">
            <a:extLst>
              <a:ext uri="{FF2B5EF4-FFF2-40B4-BE49-F238E27FC236}">
                <a16:creationId xmlns:a16="http://schemas.microsoft.com/office/drawing/2014/main" id="{756EC199-07E3-4959-2074-E8DB983EA9CB}"/>
              </a:ext>
            </a:extLst>
          </p:cNvPr>
          <p:cNvSpPr/>
          <p:nvPr/>
        </p:nvSpPr>
        <p:spPr>
          <a:xfrm>
            <a:off x="-555674" y="1384790"/>
            <a:ext cx="407963" cy="703385"/>
          </a:xfrm>
          <a:custGeom>
            <a:avLst/>
            <a:gdLst>
              <a:gd name="connsiteX0" fmla="*/ 133643 w 407963"/>
              <a:gd name="connsiteY0" fmla="*/ 0 h 703385"/>
              <a:gd name="connsiteX1" fmla="*/ 0 w 407963"/>
              <a:gd name="connsiteY1" fmla="*/ 407964 h 703385"/>
              <a:gd name="connsiteX2" fmla="*/ 407963 w 407963"/>
              <a:gd name="connsiteY2" fmla="*/ 703385 h 703385"/>
            </a:gdLst>
            <a:ahLst/>
            <a:cxnLst>
              <a:cxn ang="0">
                <a:pos x="connsiteX0" y="connsiteY0"/>
              </a:cxn>
              <a:cxn ang="0">
                <a:pos x="connsiteX1" y="connsiteY1"/>
              </a:cxn>
              <a:cxn ang="0">
                <a:pos x="connsiteX2" y="connsiteY2"/>
              </a:cxn>
            </a:cxnLst>
            <a:rect l="l" t="t" r="r" b="b"/>
            <a:pathLst>
              <a:path w="407963" h="703385">
                <a:moveTo>
                  <a:pt x="133643" y="0"/>
                </a:moveTo>
                <a:lnTo>
                  <a:pt x="0" y="407964"/>
                </a:lnTo>
                <a:lnTo>
                  <a:pt x="407963" y="703385"/>
                </a:lnTo>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Rounded Corners 6">
            <a:extLst>
              <a:ext uri="{FF2B5EF4-FFF2-40B4-BE49-F238E27FC236}">
                <a16:creationId xmlns:a16="http://schemas.microsoft.com/office/drawing/2014/main" id="{AD6605D5-93B1-78A3-B2C6-E421912E2A5A}"/>
              </a:ext>
            </a:extLst>
          </p:cNvPr>
          <p:cNvSpPr/>
          <p:nvPr/>
        </p:nvSpPr>
        <p:spPr>
          <a:xfrm>
            <a:off x="877407" y="1409139"/>
            <a:ext cx="10398485" cy="639953"/>
          </a:xfrm>
          <a:prstGeom prst="rect">
            <a:avLst/>
          </a:prstGeom>
          <a:ln/>
        </p:spPr>
        <p:style>
          <a:lnRef idx="1">
            <a:schemeClr val="accent1"/>
          </a:lnRef>
          <a:fillRef idx="3">
            <a:schemeClr val="accent1"/>
          </a:fillRef>
          <a:effectRef idx="2">
            <a:schemeClr val="accent1"/>
          </a:effectRef>
          <a:fontRef idx="minor">
            <a:schemeClr val="lt1"/>
          </a:fontRef>
        </p:style>
        <p:txBody>
          <a:bodyPr lIns="85736" tIns="42868" rIns="85736" bIns="42868" rtlCol="0" anchor="ctr"/>
          <a:lstStyle/>
          <a:p>
            <a:pPr algn="ctr" defTabSz="857470">
              <a:spcBef>
                <a:spcPts val="563"/>
              </a:spcBef>
              <a:spcAft>
                <a:spcPts val="563"/>
              </a:spcAft>
              <a:defRPr/>
            </a:pPr>
            <a:r>
              <a:rPr lang="en-US" sz="1313" b="1" kern="0" dirty="0">
                <a:solidFill>
                  <a:prstClr val="white"/>
                </a:solidFill>
                <a:latin typeface="Arial" panose="020B0604020202020204"/>
              </a:rPr>
              <a:t>SG demonstrated a statistically </a:t>
            </a:r>
            <a:r>
              <a:rPr lang="en-US" sz="1313" b="1" kern="0" dirty="0">
                <a:solidFill>
                  <a:schemeClr val="bg1"/>
                </a:solidFill>
                <a:latin typeface="Arial" panose="020B0604020202020204"/>
              </a:rPr>
              <a:t>significant improvement in PFS versus TPC </a:t>
            </a:r>
            <a:r>
              <a:rPr lang="en-US" sz="1313" b="1" kern="0" dirty="0">
                <a:solidFill>
                  <a:prstClr val="white"/>
                </a:solidFill>
                <a:latin typeface="Arial" panose="020B0604020202020204"/>
              </a:rPr>
              <a:t>with a 34% reduction in the risk of disease progression/death; a higher proportion of patients were alive and progression-free at all landmark timepoints</a:t>
            </a:r>
          </a:p>
        </p:txBody>
      </p:sp>
      <p:sp>
        <p:nvSpPr>
          <p:cNvPr id="10" name="Content Placeholder 3">
            <a:extLst>
              <a:ext uri="{FF2B5EF4-FFF2-40B4-BE49-F238E27FC236}">
                <a16:creationId xmlns:a16="http://schemas.microsoft.com/office/drawing/2014/main" id="{79688BC8-134E-D6FA-878A-311198333D9C}"/>
              </a:ext>
            </a:extLst>
          </p:cNvPr>
          <p:cNvSpPr txBox="1">
            <a:spLocks/>
          </p:cNvSpPr>
          <p:nvPr/>
        </p:nvSpPr>
        <p:spPr>
          <a:xfrm>
            <a:off x="980409" y="5892796"/>
            <a:ext cx="10288340" cy="170084"/>
          </a:xfrm>
          <a:prstGeom prst="rect">
            <a:avLst/>
          </a:prstGeom>
        </p:spPr>
        <p:txBody>
          <a:bodyPr vert="horz" lIns="85736" tIns="42868" rIns="85736" bIns="42868" rtlCol="0" anchor="b">
            <a:noAutofit/>
          </a:bodyPr>
          <a:lstStyle>
            <a:lvl1pPr marL="342900" indent="-342900" algn="l" defTabSz="914400" rtl="0" eaLnBrk="1" latinLnBrk="0" hangingPunct="1">
              <a:lnSpc>
                <a:spcPct val="100000"/>
              </a:lnSpc>
              <a:spcBef>
                <a:spcPts val="1000"/>
              </a:spcBef>
              <a:buClr>
                <a:srgbClr val="0076A9"/>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76A9"/>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76A9"/>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76A9"/>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76A9"/>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857470">
              <a:spcBef>
                <a:spcPts val="0"/>
              </a:spcBef>
              <a:buNone/>
              <a:defRPr/>
            </a:pPr>
            <a:r>
              <a:rPr lang="en-US" sz="800" dirty="0">
                <a:solidFill>
                  <a:schemeClr val="tx1"/>
                </a:solidFill>
                <a:latin typeface="Arial" panose="020B0604020202020204"/>
              </a:rPr>
              <a:t>Median follow-up was 10.2 months.</a:t>
            </a:r>
          </a:p>
        </p:txBody>
      </p:sp>
      <p:pic>
        <p:nvPicPr>
          <p:cNvPr id="11" name="Picture 10">
            <a:extLst>
              <a:ext uri="{FF2B5EF4-FFF2-40B4-BE49-F238E27FC236}">
                <a16:creationId xmlns:a16="http://schemas.microsoft.com/office/drawing/2014/main" id="{836C5953-3FFD-B960-65A6-364506BA7C6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09625" y="2373447"/>
            <a:ext cx="6270567" cy="3577838"/>
          </a:xfrm>
          <a:prstGeom prst="rect">
            <a:avLst/>
          </a:prstGeom>
        </p:spPr>
      </p:pic>
      <p:grpSp>
        <p:nvGrpSpPr>
          <p:cNvPr id="12" name="Group 11">
            <a:extLst>
              <a:ext uri="{FF2B5EF4-FFF2-40B4-BE49-F238E27FC236}">
                <a16:creationId xmlns:a16="http://schemas.microsoft.com/office/drawing/2014/main" id="{80D295FD-927F-3561-7514-ABE64C24BEDE}"/>
              </a:ext>
            </a:extLst>
          </p:cNvPr>
          <p:cNvGrpSpPr/>
          <p:nvPr/>
        </p:nvGrpSpPr>
        <p:grpSpPr>
          <a:xfrm>
            <a:off x="2595565" y="2369076"/>
            <a:ext cx="8825526" cy="2616996"/>
            <a:chOff x="2362688" y="2124890"/>
            <a:chExt cx="10358396" cy="2791099"/>
          </a:xfrm>
        </p:grpSpPr>
        <p:grpSp>
          <p:nvGrpSpPr>
            <p:cNvPr id="13" name="Group 12">
              <a:extLst>
                <a:ext uri="{FF2B5EF4-FFF2-40B4-BE49-F238E27FC236}">
                  <a16:creationId xmlns:a16="http://schemas.microsoft.com/office/drawing/2014/main" id="{9091A6F4-7617-FAB2-116F-003FCE5C8993}"/>
                </a:ext>
              </a:extLst>
            </p:cNvPr>
            <p:cNvGrpSpPr/>
            <p:nvPr/>
          </p:nvGrpSpPr>
          <p:grpSpPr>
            <a:xfrm>
              <a:off x="3106961" y="2124890"/>
              <a:ext cx="999461" cy="2791099"/>
              <a:chOff x="3106961" y="2124890"/>
              <a:chExt cx="999461" cy="2791099"/>
            </a:xfrm>
          </p:grpSpPr>
          <p:cxnSp>
            <p:nvCxnSpPr>
              <p:cNvPr id="21" name="Straight Connector 20">
                <a:extLst>
                  <a:ext uri="{FF2B5EF4-FFF2-40B4-BE49-F238E27FC236}">
                    <a16:creationId xmlns:a16="http://schemas.microsoft.com/office/drawing/2014/main" id="{A5483DBF-A504-0911-5DA2-1C1AE8F81730}"/>
                  </a:ext>
                </a:extLst>
              </p:cNvPr>
              <p:cNvCxnSpPr>
                <a:cxnSpLocks/>
              </p:cNvCxnSpPr>
              <p:nvPr/>
            </p:nvCxnSpPr>
            <p:spPr>
              <a:xfrm>
                <a:off x="3578344" y="2445488"/>
                <a:ext cx="0" cy="2470501"/>
              </a:xfrm>
              <a:prstGeom prst="line">
                <a:avLst/>
              </a:prstGeom>
              <a:ln w="28575">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F2572C7B-DDB3-EF65-0466-D4280BCDAB3A}"/>
                  </a:ext>
                </a:extLst>
              </p:cNvPr>
              <p:cNvSpPr txBox="1"/>
              <p:nvPr/>
            </p:nvSpPr>
            <p:spPr>
              <a:xfrm>
                <a:off x="3106961" y="2124890"/>
                <a:ext cx="999461" cy="252413"/>
              </a:xfrm>
              <a:prstGeom prst="rect">
                <a:avLst/>
              </a:prstGeom>
              <a:noFill/>
            </p:spPr>
            <p:txBody>
              <a:bodyPr wrap="square" rtlCol="0">
                <a:spAutoFit/>
              </a:bodyPr>
              <a:lstStyle/>
              <a:p>
                <a:pPr algn="ctr" defTabSz="857470">
                  <a:defRPr/>
                </a:pPr>
                <a:r>
                  <a:rPr lang="en-US" sz="938" b="1" dirty="0">
                    <a:solidFill>
                      <a:srgbClr val="002557"/>
                    </a:solidFill>
                    <a:latin typeface="Arial" panose="020B0604020202020204"/>
                  </a:rPr>
                  <a:t>9 months</a:t>
                </a:r>
              </a:p>
            </p:txBody>
          </p:sp>
        </p:grpSp>
        <p:graphicFrame>
          <p:nvGraphicFramePr>
            <p:cNvPr id="14" name="Content Placeholder 8">
              <a:extLst>
                <a:ext uri="{FF2B5EF4-FFF2-40B4-BE49-F238E27FC236}">
                  <a16:creationId xmlns:a16="http://schemas.microsoft.com/office/drawing/2014/main" id="{FE90DBE3-A877-98AC-3488-75D1D0A6E118}"/>
                </a:ext>
              </a:extLst>
            </p:cNvPr>
            <p:cNvGraphicFramePr>
              <a:graphicFrameLocks/>
            </p:cNvGraphicFramePr>
            <p:nvPr/>
          </p:nvGraphicFramePr>
          <p:xfrm>
            <a:off x="6419798" y="2235403"/>
            <a:ext cx="6301286" cy="2112615"/>
          </p:xfrm>
          <a:graphic>
            <a:graphicData uri="http://schemas.openxmlformats.org/drawingml/2006/table">
              <a:tbl>
                <a:tblPr firstRow="1" bandRow="1">
                  <a:tableStyleId>{5C22544A-7EE6-4342-B048-85BDC9FD1C3A}</a:tableStyleId>
                </a:tblPr>
                <a:tblGrid>
                  <a:gridCol w="2579077">
                    <a:extLst>
                      <a:ext uri="{9D8B030D-6E8A-4147-A177-3AD203B41FA5}">
                        <a16:colId xmlns:a16="http://schemas.microsoft.com/office/drawing/2014/main" val="2275183721"/>
                      </a:ext>
                    </a:extLst>
                  </a:gridCol>
                  <a:gridCol w="1394862">
                    <a:extLst>
                      <a:ext uri="{9D8B030D-6E8A-4147-A177-3AD203B41FA5}">
                        <a16:colId xmlns:a16="http://schemas.microsoft.com/office/drawing/2014/main" val="20001"/>
                      </a:ext>
                    </a:extLst>
                  </a:gridCol>
                  <a:gridCol w="1394862">
                    <a:extLst>
                      <a:ext uri="{9D8B030D-6E8A-4147-A177-3AD203B41FA5}">
                        <a16:colId xmlns:a16="http://schemas.microsoft.com/office/drawing/2014/main" val="2836121545"/>
                      </a:ext>
                    </a:extLst>
                  </a:gridCol>
                </a:tblGrid>
                <a:tr h="3348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bg1"/>
                            </a:solidFill>
                            <a:latin typeface="+mn-lt"/>
                            <a:cs typeface="Arial" panose="020B0604020202020204" pitchFamily="34" charset="0"/>
                          </a:rPr>
                          <a:t>BICR analysis</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557"/>
                      </a:solidFill>
                    </a:tcPr>
                  </a:tc>
                  <a:tc>
                    <a:txBody>
                      <a:bodyPr/>
                      <a:lstStyle/>
                      <a:p>
                        <a:pPr marL="0" marR="0" lvl="0" indent="0" algn="ctr" defTabSz="1088264" rtl="0" eaLnBrk="1" fontAlgn="base" latinLnBrk="0" hangingPunct="1">
                          <a:lnSpc>
                            <a:spcPct val="100000"/>
                          </a:lnSpc>
                          <a:spcBef>
                            <a:spcPts val="0"/>
                          </a:spcBef>
                          <a:spcAft>
                            <a:spcPts val="0"/>
                          </a:spcAft>
                          <a:buClr>
                            <a:srgbClr val="000000"/>
                          </a:buClr>
                          <a:buSzPts val="1400"/>
                          <a:buFont typeface="Arial"/>
                          <a:buNone/>
                          <a:tabLst/>
                        </a:pPr>
                        <a:r>
                          <a:rPr lang="en-US" altLang="zh-CN" sz="1200" u="none" strike="noStrike" kern="1200" cap="none" dirty="0">
                            <a:solidFill>
                              <a:schemeClr val="bg1"/>
                            </a:solidFill>
                            <a:latin typeface="+mn-lt"/>
                            <a:ea typeface="+mn-ea"/>
                            <a:cs typeface="+mn-cs"/>
                            <a:sym typeface="Arial"/>
                          </a:rPr>
                          <a:t>SG </a:t>
                        </a:r>
                        <a:r>
                          <a:rPr lang="en-GB" altLang="zh-CN" sz="1200" u="none" strike="noStrike" kern="1200" cap="none" dirty="0">
                            <a:solidFill>
                              <a:schemeClr val="bg1"/>
                            </a:solidFill>
                            <a:latin typeface="+mn-lt"/>
                            <a:ea typeface="+mn-ea"/>
                            <a:cs typeface="+mn-cs"/>
                            <a:sym typeface="Arial"/>
                          </a:rPr>
                          <a:t>(n=272)</a:t>
                        </a:r>
                        <a:endParaRPr lang="en-GB" altLang="zh-CN" sz="1200" u="none" strike="noStrike" kern="1200" cap="none" dirty="0">
                          <a:solidFill>
                            <a:schemeClr val="bg1"/>
                          </a:solidFill>
                          <a:latin typeface="+mn-lt"/>
                          <a:ea typeface="+mn-ea"/>
                          <a:cs typeface="+mn-cs"/>
                        </a:endParaRPr>
                      </a:p>
                    </a:txBody>
                    <a:tcPr marL="7625" marR="7625" marT="76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B4A7"/>
                      </a:solidFill>
                    </a:tcPr>
                  </a:tc>
                  <a:tc>
                    <a:txBody>
                      <a:bodyPr/>
                      <a:lstStyle/>
                      <a:p>
                        <a:pPr marL="0" marR="0" lvl="0" indent="0" algn="ctr" defTabSz="1088264" rtl="0" eaLnBrk="1" fontAlgn="base" latinLnBrk="0" hangingPunct="1">
                          <a:lnSpc>
                            <a:spcPct val="100000"/>
                          </a:lnSpc>
                          <a:spcBef>
                            <a:spcPts val="0"/>
                          </a:spcBef>
                          <a:spcAft>
                            <a:spcPts val="0"/>
                          </a:spcAft>
                          <a:buClr>
                            <a:srgbClr val="000000"/>
                          </a:buClr>
                          <a:buSzPts val="1400"/>
                          <a:buFont typeface="Arial"/>
                          <a:buNone/>
                          <a:tabLst/>
                          <a:defRPr/>
                        </a:pPr>
                        <a:r>
                          <a:rPr lang="en-US" altLang="zh-CN" sz="1200" u="none" strike="noStrike" kern="1200" cap="none">
                            <a:solidFill>
                              <a:schemeClr val="bg1"/>
                            </a:solidFill>
                            <a:latin typeface="+mn-lt"/>
                            <a:ea typeface="+mn-ea"/>
                            <a:cs typeface="+mn-cs"/>
                            <a:sym typeface="Arial"/>
                          </a:rPr>
                          <a:t>TPC </a:t>
                        </a:r>
                        <a:r>
                          <a:rPr lang="en-GB" altLang="zh-CN" sz="1200" u="none" strike="noStrike" kern="1200" cap="none">
                            <a:solidFill>
                              <a:schemeClr val="bg1"/>
                            </a:solidFill>
                            <a:latin typeface="+mn-lt"/>
                            <a:ea typeface="+mn-ea"/>
                            <a:cs typeface="+mn-cs"/>
                            <a:sym typeface="Arial"/>
                          </a:rPr>
                          <a:t>(n=271)</a:t>
                        </a:r>
                      </a:p>
                    </a:txBody>
                    <a:tcPr marL="7625" marR="7625" marT="7625" marB="0"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6A6A6"/>
                      </a:solidFill>
                    </a:tcPr>
                  </a:tc>
                  <a:extLst>
                    <a:ext uri="{0D108BD9-81ED-4DB2-BD59-A6C34878D82A}">
                      <a16:rowId xmlns:a16="http://schemas.microsoft.com/office/drawing/2014/main" val="10000"/>
                    </a:ext>
                  </a:extLst>
                </a:tr>
                <a:tr h="189552">
                  <a:tc>
                    <a:txBody>
                      <a:bodyPr/>
                      <a:lstStyle/>
                      <a:p>
                        <a:pPr marL="0" marR="0" lvl="0" indent="0" algn="l" defTabSz="1088264" rtl="0" eaLnBrk="1" latinLnBrk="0" hangingPunct="1">
                          <a:lnSpc>
                            <a:spcPct val="100000"/>
                          </a:lnSpc>
                          <a:spcBef>
                            <a:spcPts val="0"/>
                          </a:spcBef>
                          <a:spcAft>
                            <a:spcPts val="0"/>
                          </a:spcAft>
                          <a:buClr>
                            <a:srgbClr val="000000"/>
                          </a:buClr>
                          <a:buSzPts val="1400"/>
                          <a:buFont typeface="Arial"/>
                          <a:buNone/>
                        </a:pPr>
                        <a:r>
                          <a:rPr lang="en-US" sz="1200" b="1" u="none" strike="noStrike" kern="1200" cap="none" dirty="0">
                            <a:solidFill>
                              <a:srgbClr val="002557"/>
                            </a:solidFill>
                            <a:latin typeface="+mn-lt"/>
                            <a:ea typeface="+mn-ea"/>
                            <a:cs typeface="+mn-cs"/>
                          </a:rPr>
                          <a:t>Median PFS, </a:t>
                        </a:r>
                        <a:r>
                          <a:rPr lang="en-US" sz="1200" b="1" u="none" strike="noStrike" kern="1200" cap="none" dirty="0" err="1">
                            <a:solidFill>
                              <a:srgbClr val="002557"/>
                            </a:solidFill>
                            <a:latin typeface="+mn-lt"/>
                            <a:ea typeface="+mn-ea"/>
                            <a:cs typeface="+mn-cs"/>
                          </a:rPr>
                          <a:t>mo</a:t>
                        </a:r>
                        <a:r>
                          <a:rPr lang="en-US" sz="1200" b="1" u="none" strike="noStrike" kern="1200" cap="none" dirty="0">
                            <a:solidFill>
                              <a:srgbClr val="002557"/>
                            </a:solidFill>
                            <a:latin typeface="+mn-lt"/>
                            <a:ea typeface="+mn-ea"/>
                            <a:cs typeface="+mn-cs"/>
                          </a:rPr>
                          <a:t> (95% CI)</a:t>
                        </a:r>
                      </a:p>
                    </a:txBody>
                    <a:tcPr marL="91450" marR="91450" marT="45725" marB="45725"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7F3F3"/>
                      </a:solidFill>
                    </a:tcPr>
                  </a:tc>
                  <a:tc>
                    <a:txBody>
                      <a:bodyPr/>
                      <a:lstStyle/>
                      <a:p>
                        <a:pPr marL="0" marR="0" lvl="0" indent="0" algn="ctr" defTabSz="1088283" rtl="0" eaLnBrk="1" fontAlgn="auto" latinLnBrk="0" hangingPunct="1">
                          <a:lnSpc>
                            <a:spcPct val="100000"/>
                          </a:lnSpc>
                          <a:spcBef>
                            <a:spcPts val="0"/>
                          </a:spcBef>
                          <a:spcAft>
                            <a:spcPts val="0"/>
                          </a:spcAft>
                          <a:buClr>
                            <a:srgbClr val="000000"/>
                          </a:buClr>
                          <a:buSzPts val="1400"/>
                          <a:buFont typeface="Arial"/>
                          <a:buNone/>
                          <a:tabLst/>
                          <a:defRPr/>
                        </a:pPr>
                        <a:r>
                          <a:rPr kumimoji="0" lang="en-GB" altLang="zh-CN" sz="1200" b="0" i="0" u="none" strike="noStrike" cap="none" normalizeH="0" baseline="0">
                            <a:ln>
                              <a:noFill/>
                            </a:ln>
                            <a:solidFill>
                              <a:srgbClr val="002557"/>
                            </a:solidFill>
                            <a:effectLst/>
                            <a:latin typeface="+mn-lt"/>
                            <a:ea typeface="MS PGothic" pitchFamily="34" charset="-128"/>
                          </a:rPr>
                          <a:t>5.5 (4.2</a:t>
                        </a:r>
                        <a:r>
                          <a:rPr kumimoji="0" lang="en-GB" altLang="zh-CN" sz="1200" b="0" i="0" u="none" strike="noStrike" cap="none" normalizeH="0" baseline="0">
                            <a:ln>
                              <a:noFill/>
                            </a:ln>
                            <a:solidFill>
                              <a:srgbClr val="002557"/>
                            </a:solidFill>
                            <a:effectLst/>
                            <a:latin typeface="+mn-lt"/>
                            <a:ea typeface="MS PGothic" pitchFamily="34" charset="-128"/>
                            <a:cs typeface="Arial" panose="020B0604020202020204" pitchFamily="34" charset="0"/>
                          </a:rPr>
                          <a:t>–</a:t>
                        </a:r>
                        <a:r>
                          <a:rPr kumimoji="0" lang="en-GB" altLang="zh-CN" sz="1200" b="0" i="0" u="none" strike="noStrike" cap="none" normalizeH="0" baseline="0">
                            <a:ln>
                              <a:noFill/>
                            </a:ln>
                            <a:solidFill>
                              <a:srgbClr val="002557"/>
                            </a:solidFill>
                            <a:effectLst/>
                            <a:latin typeface="+mn-lt"/>
                            <a:ea typeface="MS PGothic" pitchFamily="34" charset="-128"/>
                          </a:rPr>
                          <a:t>7.0)</a:t>
                        </a:r>
                      </a:p>
                    </a:txBody>
                    <a:tcPr marL="7625" marR="7625" marT="76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7F3F3"/>
                      </a:solidFill>
                    </a:tcPr>
                  </a:tc>
                  <a:tc>
                    <a:txBody>
                      <a:bodyPr/>
                      <a:lstStyle/>
                      <a:p>
                        <a:pPr marL="0" marR="0" lvl="0" indent="0" algn="ctr" defTabSz="1088283" rtl="0" eaLnBrk="1" latinLnBrk="0" hangingPunct="1">
                          <a:lnSpc>
                            <a:spcPct val="100000"/>
                          </a:lnSpc>
                          <a:spcBef>
                            <a:spcPts val="0"/>
                          </a:spcBef>
                          <a:spcAft>
                            <a:spcPts val="0"/>
                          </a:spcAft>
                          <a:buClr>
                            <a:srgbClr val="000000"/>
                          </a:buClr>
                          <a:buSzPts val="1400"/>
                          <a:buFont typeface="Arial"/>
                          <a:buNone/>
                        </a:pPr>
                        <a:r>
                          <a:rPr lang="en-US" altLang="zh-CN" sz="1200" b="0" u="none" strike="noStrike" kern="1200" cap="none">
                            <a:solidFill>
                              <a:srgbClr val="002557"/>
                            </a:solidFill>
                            <a:latin typeface="+mn-lt"/>
                            <a:ea typeface="+mn-ea"/>
                            <a:cs typeface="+mn-cs"/>
                          </a:rPr>
                          <a:t>4.0 (3.1</a:t>
                        </a:r>
                        <a:r>
                          <a:rPr kumimoji="0" lang="en-GB" altLang="zh-CN" sz="1200" b="0" i="0" u="none" strike="noStrike" cap="none" normalizeH="0" baseline="0">
                            <a:ln>
                              <a:noFill/>
                            </a:ln>
                            <a:solidFill>
                              <a:srgbClr val="002557"/>
                            </a:solidFill>
                            <a:effectLst/>
                            <a:latin typeface="+mn-lt"/>
                            <a:ea typeface="MS PGothic" pitchFamily="34" charset="-128"/>
                            <a:cs typeface="Arial" panose="020B0604020202020204" pitchFamily="34" charset="0"/>
                          </a:rPr>
                          <a:t>–</a:t>
                        </a:r>
                        <a:r>
                          <a:rPr lang="en-US" altLang="zh-CN" sz="1200" b="0" u="none" strike="noStrike" kern="1200" cap="none">
                            <a:solidFill>
                              <a:srgbClr val="002557"/>
                            </a:solidFill>
                            <a:latin typeface="+mn-lt"/>
                            <a:ea typeface="+mn-ea"/>
                            <a:cs typeface="+mn-cs"/>
                          </a:rPr>
                          <a:t>4.4)</a:t>
                        </a:r>
                        <a:endParaRPr lang="zh-CN" altLang="en-US" sz="1200" b="0" u="none" strike="noStrike" kern="1200" cap="none">
                          <a:solidFill>
                            <a:srgbClr val="002557"/>
                          </a:solidFill>
                          <a:latin typeface="+mn-lt"/>
                          <a:ea typeface="+mn-ea"/>
                          <a:cs typeface="+mn-cs"/>
                        </a:endParaRPr>
                      </a:p>
                    </a:txBody>
                    <a:tcPr marL="7625" marR="7625" marT="7625" marB="0" anchor="ctr">
                      <a:lnL w="1270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7F3F3"/>
                      </a:solidFill>
                    </a:tcPr>
                  </a:tc>
                  <a:extLst>
                    <a:ext uri="{0D108BD9-81ED-4DB2-BD59-A6C34878D82A}">
                      <a16:rowId xmlns:a16="http://schemas.microsoft.com/office/drawing/2014/main" val="10001"/>
                    </a:ext>
                  </a:extLst>
                </a:tr>
                <a:tr h="189552">
                  <a:tc>
                    <a:txBody>
                      <a:bodyPr/>
                      <a:lstStyle/>
                      <a:p>
                        <a:pPr marL="182880" marR="0" lvl="0" indent="0" algn="l" defTabSz="1088264" rtl="0" eaLnBrk="1" latinLnBrk="0" hangingPunct="1">
                          <a:lnSpc>
                            <a:spcPct val="100000"/>
                          </a:lnSpc>
                          <a:spcBef>
                            <a:spcPts val="0"/>
                          </a:spcBef>
                          <a:spcAft>
                            <a:spcPts val="0"/>
                          </a:spcAft>
                          <a:buClr>
                            <a:srgbClr val="000000"/>
                          </a:buClr>
                          <a:buSzPts val="1400"/>
                          <a:buFont typeface="Arial"/>
                          <a:buNone/>
                        </a:pPr>
                        <a:r>
                          <a:rPr lang="en-US" sz="1200" b="1" u="none" strike="noStrike" kern="1200" cap="none" dirty="0">
                            <a:solidFill>
                              <a:srgbClr val="002557"/>
                            </a:solidFill>
                            <a:latin typeface="+mn-lt"/>
                            <a:ea typeface="+mn-ea"/>
                            <a:cs typeface="+mn-cs"/>
                          </a:rPr>
                          <a:t>Stratified HR (95% CI)</a:t>
                        </a:r>
                      </a:p>
                    </a:txBody>
                    <a:tcPr marL="91450" marR="91450" marT="45725" marB="45725"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7F3F3"/>
                      </a:solidFill>
                    </a:tcPr>
                  </a:tc>
                  <a:tc gridSpan="2">
                    <a:txBody>
                      <a:bodyPr/>
                      <a:lstStyle/>
                      <a:p>
                        <a:pPr marL="0" marR="0" lvl="0" indent="0" algn="ctr" defTabSz="1088283" rtl="0" eaLnBrk="1" latinLnBrk="0" hangingPunct="1">
                          <a:lnSpc>
                            <a:spcPct val="100000"/>
                          </a:lnSpc>
                          <a:spcBef>
                            <a:spcPts val="0"/>
                          </a:spcBef>
                          <a:spcAft>
                            <a:spcPts val="0"/>
                          </a:spcAft>
                          <a:buClr>
                            <a:srgbClr val="000000"/>
                          </a:buClr>
                          <a:buSzPts val="1400"/>
                          <a:buFont typeface="Arial"/>
                          <a:buNone/>
                        </a:pPr>
                        <a:r>
                          <a:rPr lang="en-US" sz="1200" b="1" u="none" strike="noStrike" kern="1200" cap="none">
                            <a:solidFill>
                              <a:srgbClr val="002557"/>
                            </a:solidFill>
                            <a:latin typeface="+mn-lt"/>
                            <a:ea typeface="+mn-ea"/>
                            <a:cs typeface="+mn-cs"/>
                          </a:rPr>
                          <a:t>0.66</a:t>
                        </a:r>
                        <a:r>
                          <a:rPr lang="en-US" sz="1200" u="none" strike="noStrike" kern="1200" cap="none">
                            <a:solidFill>
                              <a:srgbClr val="002557"/>
                            </a:solidFill>
                            <a:latin typeface="+mn-lt"/>
                            <a:ea typeface="+mn-ea"/>
                            <a:cs typeface="+mn-cs"/>
                          </a:rPr>
                          <a:t> (0.53</a:t>
                        </a:r>
                        <a:r>
                          <a:rPr kumimoji="0" lang="en-GB" altLang="zh-CN" sz="1200" b="0" i="0" u="none" strike="noStrike" cap="none" normalizeH="0" baseline="0">
                            <a:ln>
                              <a:noFill/>
                            </a:ln>
                            <a:solidFill>
                              <a:srgbClr val="002557"/>
                            </a:solidFill>
                            <a:effectLst/>
                            <a:latin typeface="+mn-lt"/>
                            <a:ea typeface="MS PGothic" pitchFamily="34" charset="-128"/>
                            <a:cs typeface="Arial" panose="020B0604020202020204" pitchFamily="34" charset="0"/>
                          </a:rPr>
                          <a:t>–</a:t>
                        </a:r>
                        <a:r>
                          <a:rPr lang="en-US" sz="1200" u="none" strike="noStrike" kern="1200" cap="none">
                            <a:solidFill>
                              <a:srgbClr val="002557"/>
                            </a:solidFill>
                            <a:latin typeface="+mn-lt"/>
                            <a:ea typeface="+mn-ea"/>
                            <a:cs typeface="+mn-cs"/>
                          </a:rPr>
                          <a:t>0.83)</a:t>
                        </a:r>
                      </a:p>
                    </a:txBody>
                    <a:tcPr marL="7625" marR="7625" marT="7625" marB="0" anchor="ctr">
                      <a:lnL w="1270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7F3F3"/>
                      </a:solidFill>
                    </a:tcPr>
                  </a:tc>
                  <a:tc hMerge="1">
                    <a:txBody>
                      <a:bodyPr/>
                      <a:lstStyle/>
                      <a:p>
                        <a:endParaRPr lang="zh-CN" altLang="en-US"/>
                      </a:p>
                    </a:txBody>
                    <a:tcPr>
                      <a:lnL w="12700" cmpd="sng">
                        <a:noFill/>
                      </a:lnL>
                      <a:lnT w="6350" cap="flat" cmpd="sng" algn="ctr">
                        <a:solidFill>
                          <a:schemeClr val="bg1">
                            <a:lumMod val="85000"/>
                          </a:schemeClr>
                        </a:solidFill>
                        <a:prstDash val="solid"/>
                        <a:round/>
                        <a:headEnd type="none" w="med" len="med"/>
                        <a:tailEnd type="none" w="med" len="med"/>
                      </a:lnT>
                    </a:tcPr>
                  </a:tc>
                  <a:extLst>
                    <a:ext uri="{0D108BD9-81ED-4DB2-BD59-A6C34878D82A}">
                      <a16:rowId xmlns:a16="http://schemas.microsoft.com/office/drawing/2014/main" val="10002"/>
                    </a:ext>
                  </a:extLst>
                </a:tr>
                <a:tr h="189552">
                  <a:tc>
                    <a:txBody>
                      <a:bodyPr/>
                      <a:lstStyle/>
                      <a:p>
                        <a:pPr marL="182880" marR="0" lvl="0" indent="0" algn="l" defTabSz="1088264" rtl="0" eaLnBrk="1" latinLnBrk="0" hangingPunct="1">
                          <a:lnSpc>
                            <a:spcPct val="100000"/>
                          </a:lnSpc>
                          <a:spcBef>
                            <a:spcPts val="0"/>
                          </a:spcBef>
                          <a:spcAft>
                            <a:spcPts val="0"/>
                          </a:spcAft>
                          <a:buClr>
                            <a:srgbClr val="000000"/>
                          </a:buClr>
                          <a:buSzPts val="1400"/>
                          <a:buFont typeface="Arial"/>
                          <a:buNone/>
                        </a:pPr>
                        <a:r>
                          <a:rPr lang="en-US" altLang="zh-CN" sz="1200" b="1" u="none" strike="noStrike" kern="1200" cap="none" dirty="0">
                            <a:solidFill>
                              <a:srgbClr val="002557"/>
                            </a:solidFill>
                            <a:latin typeface="+mn-lt"/>
                            <a:ea typeface="+mn-ea"/>
                            <a:cs typeface="+mn-cs"/>
                          </a:rPr>
                          <a:t>Stratified Log Rank </a:t>
                        </a:r>
                        <a:r>
                          <a:rPr lang="en-US" altLang="zh-CN" sz="1200" b="1" i="1" u="none" strike="noStrike" kern="1200" cap="none" dirty="0">
                            <a:solidFill>
                              <a:srgbClr val="002557"/>
                            </a:solidFill>
                            <a:latin typeface="+mn-lt"/>
                            <a:ea typeface="+mn-ea"/>
                            <a:cs typeface="+mn-cs"/>
                          </a:rPr>
                          <a:t>P</a:t>
                        </a:r>
                        <a:r>
                          <a:rPr lang="en-US" altLang="zh-CN" sz="1200" b="1" u="none" strike="noStrike" kern="1200" cap="none" dirty="0">
                            <a:solidFill>
                              <a:srgbClr val="002557"/>
                            </a:solidFill>
                            <a:latin typeface="+mn-lt"/>
                            <a:ea typeface="+mn-ea"/>
                            <a:cs typeface="+mn-cs"/>
                          </a:rPr>
                          <a:t> value</a:t>
                        </a:r>
                        <a:endParaRPr lang="en-US" sz="1200" b="1" u="none" strike="noStrike" kern="1200" cap="none" dirty="0">
                          <a:solidFill>
                            <a:srgbClr val="002557"/>
                          </a:solidFill>
                          <a:latin typeface="+mn-lt"/>
                          <a:ea typeface="+mn-ea"/>
                          <a:cs typeface="+mn-cs"/>
                        </a:endParaRPr>
                      </a:p>
                    </a:txBody>
                    <a:tcPr marL="91450" marR="91450" marT="45725" marB="45725"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7F3F3"/>
                      </a:solidFill>
                    </a:tcPr>
                  </a:tc>
                  <a:tc gridSpan="2">
                    <a:txBody>
                      <a:bodyPr/>
                      <a:lstStyle/>
                      <a:p>
                        <a:pPr marL="0" marR="0" lvl="0" indent="0" algn="ctr" defTabSz="1088283" rtl="0" eaLnBrk="1" latinLnBrk="0" hangingPunct="1">
                          <a:lnSpc>
                            <a:spcPct val="100000"/>
                          </a:lnSpc>
                          <a:spcBef>
                            <a:spcPts val="0"/>
                          </a:spcBef>
                          <a:spcAft>
                            <a:spcPts val="0"/>
                          </a:spcAft>
                          <a:buClr>
                            <a:srgbClr val="000000"/>
                          </a:buClr>
                          <a:buSzPts val="1400"/>
                          <a:buFont typeface="Arial"/>
                          <a:buNone/>
                        </a:pPr>
                        <a:r>
                          <a:rPr lang="en-US" sz="1200" b="0" u="none" strike="noStrike" kern="1200" cap="none">
                            <a:solidFill>
                              <a:srgbClr val="002557"/>
                            </a:solidFill>
                            <a:latin typeface="+mn-lt"/>
                            <a:ea typeface="+mn-ea"/>
                            <a:cs typeface="+mn-cs"/>
                          </a:rPr>
                          <a:t>0.0003</a:t>
                        </a:r>
                      </a:p>
                    </a:txBody>
                    <a:tcPr marL="7625" marR="7625" marT="7625" marB="0" anchor="ctr">
                      <a:lnL w="1270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7F3F3"/>
                      </a:solidFill>
                    </a:tcPr>
                  </a:tc>
                  <a:tc hMerge="1">
                    <a:txBody>
                      <a:bodyPr/>
                      <a:lstStyle/>
                      <a:p>
                        <a:pPr marL="0" marR="0" lvl="0" indent="0" algn="ctr" defTabSz="1088283" rtl="0" eaLnBrk="1" latinLnBrk="0" hangingPunct="1">
                          <a:lnSpc>
                            <a:spcPct val="100000"/>
                          </a:lnSpc>
                          <a:spcBef>
                            <a:spcPts val="0"/>
                          </a:spcBef>
                          <a:spcAft>
                            <a:spcPts val="0"/>
                          </a:spcAft>
                          <a:buClr>
                            <a:srgbClr val="000000"/>
                          </a:buClr>
                          <a:buSzPts val="1400"/>
                          <a:buFont typeface="Arial"/>
                          <a:buNone/>
                        </a:pPr>
                        <a:endParaRPr lang="zh-CN" altLang="en-US" sz="1500" u="none" strike="noStrike" kern="1200" cap="none">
                          <a:solidFill>
                            <a:schemeClr val="dk1"/>
                          </a:solidFill>
                          <a:latin typeface="+mn-lt"/>
                          <a:ea typeface="+mn-ea"/>
                          <a:cs typeface="+mn-cs"/>
                        </a:endParaRPr>
                      </a:p>
                    </a:txBody>
                    <a:tcPr marL="7625" marR="7625" marT="76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28369177"/>
                    </a:ext>
                  </a:extLst>
                </a:tr>
                <a:tr h="0">
                  <a:tc>
                    <a:txBody>
                      <a:bodyPr/>
                      <a:lstStyle/>
                      <a:p>
                        <a:pPr marL="0" marR="0" lvl="0" indent="0" algn="l" defTabSz="1088264" rtl="0" eaLnBrk="1" fontAlgn="auto" latinLnBrk="0" hangingPunct="1">
                          <a:lnSpc>
                            <a:spcPct val="100000"/>
                          </a:lnSpc>
                          <a:spcBef>
                            <a:spcPts val="0"/>
                          </a:spcBef>
                          <a:spcAft>
                            <a:spcPts val="0"/>
                          </a:spcAft>
                          <a:buClr>
                            <a:srgbClr val="000000"/>
                          </a:buClr>
                          <a:buSzPts val="1400"/>
                          <a:buFont typeface="Arial"/>
                          <a:buNone/>
                          <a:tabLst/>
                          <a:defRPr/>
                        </a:pPr>
                        <a:r>
                          <a:rPr lang="en-US" sz="1200" b="1" u="none" strike="noStrike" kern="1200" cap="none">
                            <a:solidFill>
                              <a:srgbClr val="002557"/>
                            </a:solidFill>
                            <a:latin typeface="+mn-lt"/>
                            <a:ea typeface="+mn-ea"/>
                            <a:cs typeface="+mn-cs"/>
                          </a:rPr>
                          <a:t>6-month PFS rate, % (95% CI)</a:t>
                        </a:r>
                      </a:p>
                    </a:txBody>
                    <a:tcPr marL="91450" marR="91450" marT="45725" marB="45725"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088283" rtl="0" eaLnBrk="1" fontAlgn="auto" latinLnBrk="0" hangingPunct="1">
                          <a:lnSpc>
                            <a:spcPct val="100000"/>
                          </a:lnSpc>
                          <a:spcBef>
                            <a:spcPts val="0"/>
                          </a:spcBef>
                          <a:spcAft>
                            <a:spcPts val="0"/>
                          </a:spcAft>
                          <a:buClr>
                            <a:srgbClr val="000000"/>
                          </a:buClr>
                          <a:buSzPts val="1400"/>
                          <a:buFont typeface="Arial"/>
                          <a:buNone/>
                          <a:tabLst/>
                          <a:defRPr/>
                        </a:pPr>
                        <a:r>
                          <a:rPr kumimoji="0" lang="en-US" sz="1200" b="0" i="0" u="none" strike="noStrike" kern="1200" cap="none" normalizeH="0" baseline="0">
                            <a:ln>
                              <a:noFill/>
                            </a:ln>
                            <a:solidFill>
                              <a:srgbClr val="002557"/>
                            </a:solidFill>
                            <a:effectLst/>
                            <a:latin typeface="+mn-lt"/>
                            <a:ea typeface="MS PGothic"/>
                            <a:cs typeface="+mn-cs"/>
                          </a:rPr>
                          <a:t>46.1 (39.4</a:t>
                        </a:r>
                        <a:r>
                          <a:rPr kumimoji="0" lang="en-US" sz="1200" b="0" i="0" u="none" strike="noStrike" kern="1200" cap="none" normalizeH="0" baseline="0">
                            <a:ln>
                              <a:noFill/>
                            </a:ln>
                            <a:solidFill>
                              <a:srgbClr val="002557"/>
                            </a:solidFill>
                            <a:effectLst/>
                            <a:latin typeface="+mn-lt"/>
                            <a:ea typeface="MS PGothic"/>
                            <a:cs typeface="Arial" panose="020B0604020202020204" pitchFamily="34" charset="0"/>
                          </a:rPr>
                          <a:t>–</a:t>
                        </a:r>
                        <a:r>
                          <a:rPr kumimoji="0" lang="en-US" sz="1200" b="0" i="0" u="none" strike="noStrike" kern="1200" cap="none" normalizeH="0" baseline="0">
                            <a:ln>
                              <a:noFill/>
                            </a:ln>
                            <a:solidFill>
                              <a:srgbClr val="002557"/>
                            </a:solidFill>
                            <a:effectLst/>
                            <a:latin typeface="+mn-lt"/>
                            <a:ea typeface="MS PGothic"/>
                            <a:cs typeface="+mn-cs"/>
                          </a:rPr>
                          <a:t>52.6)</a:t>
                        </a:r>
                      </a:p>
                    </a:txBody>
                    <a:tcPr marL="7625" marR="7625" marT="76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0" lang="en-US" altLang="zh-CN" sz="1200" b="0" i="0" u="none" strike="noStrike" kern="1200" cap="none" normalizeH="0" baseline="0">
                            <a:ln>
                              <a:noFill/>
                            </a:ln>
                            <a:solidFill>
                              <a:srgbClr val="002557"/>
                            </a:solidFill>
                            <a:effectLst/>
                            <a:latin typeface="+mn-lt"/>
                            <a:ea typeface="MS PGothic"/>
                            <a:cs typeface="+mn-cs"/>
                          </a:rPr>
                          <a:t>30.3 (23.6</a:t>
                        </a:r>
                        <a:r>
                          <a:rPr kumimoji="0" lang="en-US" sz="1200" b="0" i="0" u="none" strike="noStrike" kern="1200" cap="none" normalizeH="0" baseline="0">
                            <a:ln>
                              <a:noFill/>
                            </a:ln>
                            <a:solidFill>
                              <a:srgbClr val="002557"/>
                            </a:solidFill>
                            <a:effectLst/>
                            <a:latin typeface="+mn-lt"/>
                            <a:ea typeface="MS PGothic"/>
                            <a:cs typeface="Arial" panose="020B0604020202020204" pitchFamily="34" charset="0"/>
                          </a:rPr>
                          <a:t>–</a:t>
                        </a:r>
                        <a:r>
                          <a:rPr kumimoji="0" lang="en-US" altLang="zh-CN" sz="1200" b="0" i="0" u="none" strike="noStrike" kern="1200" cap="none" normalizeH="0" baseline="0">
                            <a:ln>
                              <a:noFill/>
                            </a:ln>
                            <a:solidFill>
                              <a:srgbClr val="002557"/>
                            </a:solidFill>
                            <a:effectLst/>
                            <a:latin typeface="+mn-lt"/>
                            <a:ea typeface="MS PGothic"/>
                            <a:cs typeface="+mn-cs"/>
                          </a:rPr>
                          <a:t>37.3)</a:t>
                        </a:r>
                        <a:endParaRPr lang="en-US" sz="2000">
                          <a:latin typeface="+mn-lt"/>
                        </a:endParaRPr>
                      </a:p>
                    </a:txBody>
                    <a:tcPr marL="7625" marR="7625" marT="7625" marB="0" anchor="ctr">
                      <a:lnL w="1270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58536954"/>
                    </a:ext>
                  </a:extLst>
                </a:tr>
                <a:tr h="189552">
                  <a:tc>
                    <a:txBody>
                      <a:bodyPr/>
                      <a:lstStyle/>
                      <a:p>
                        <a:pPr marL="0" marR="0" lvl="0" indent="0" algn="l" defTabSz="1088264" rtl="0" eaLnBrk="1" fontAlgn="auto" latinLnBrk="0" hangingPunct="1">
                          <a:lnSpc>
                            <a:spcPct val="100000"/>
                          </a:lnSpc>
                          <a:spcBef>
                            <a:spcPts val="0"/>
                          </a:spcBef>
                          <a:spcAft>
                            <a:spcPts val="0"/>
                          </a:spcAft>
                          <a:buClr>
                            <a:srgbClr val="000000"/>
                          </a:buClr>
                          <a:buSzPts val="1400"/>
                          <a:buFont typeface="Arial"/>
                          <a:buNone/>
                          <a:tabLst/>
                          <a:defRPr/>
                        </a:pPr>
                        <a:r>
                          <a:rPr lang="en-US" sz="1200" b="1" u="none" strike="noStrike" kern="1200" cap="none" dirty="0">
                            <a:solidFill>
                              <a:srgbClr val="002557"/>
                            </a:solidFill>
                            <a:latin typeface="+mn-lt"/>
                            <a:ea typeface="+mn-ea"/>
                            <a:cs typeface="+mn-cs"/>
                          </a:rPr>
                          <a:t>9-month PFS rate, % (95% CI)</a:t>
                        </a:r>
                      </a:p>
                    </a:txBody>
                    <a:tcPr marL="91450" marR="91450" marT="45725" marB="45725"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088283" rtl="0" eaLnBrk="1" fontAlgn="auto" latinLnBrk="0" hangingPunct="1">
                          <a:lnSpc>
                            <a:spcPct val="100000"/>
                          </a:lnSpc>
                          <a:spcBef>
                            <a:spcPts val="0"/>
                          </a:spcBef>
                          <a:spcAft>
                            <a:spcPts val="0"/>
                          </a:spcAft>
                          <a:buClr>
                            <a:srgbClr val="000000"/>
                          </a:buClr>
                          <a:buSzPts val="1400"/>
                          <a:buFont typeface="Arial"/>
                          <a:buNone/>
                          <a:tabLst/>
                          <a:defRPr/>
                        </a:pPr>
                        <a:r>
                          <a:rPr kumimoji="0" lang="en-US" sz="1200" b="0" i="0" u="none" strike="noStrike" kern="1200" cap="none" normalizeH="0" baseline="0" dirty="0">
                            <a:ln>
                              <a:noFill/>
                            </a:ln>
                            <a:solidFill>
                              <a:srgbClr val="002557"/>
                            </a:solidFill>
                            <a:effectLst/>
                            <a:latin typeface="+mn-lt"/>
                            <a:ea typeface="MS PGothic"/>
                            <a:cs typeface="+mn-cs"/>
                          </a:rPr>
                          <a:t>32.5 (25.9</a:t>
                        </a:r>
                        <a:r>
                          <a:rPr kumimoji="0" lang="en-US" sz="1200" b="0" i="0" u="none" strike="noStrike" kern="1200" cap="none" normalizeH="0" baseline="0" dirty="0">
                            <a:ln>
                              <a:noFill/>
                            </a:ln>
                            <a:solidFill>
                              <a:srgbClr val="002557"/>
                            </a:solidFill>
                            <a:effectLst/>
                            <a:latin typeface="+mn-lt"/>
                            <a:ea typeface="MS PGothic"/>
                            <a:cs typeface="Arial" panose="020B0604020202020204" pitchFamily="34" charset="0"/>
                          </a:rPr>
                          <a:t>–</a:t>
                        </a:r>
                        <a:r>
                          <a:rPr kumimoji="0" lang="en-US" sz="1200" b="0" i="0" u="none" strike="noStrike" kern="1200" cap="none" normalizeH="0" baseline="0" dirty="0">
                            <a:ln>
                              <a:noFill/>
                            </a:ln>
                            <a:solidFill>
                              <a:srgbClr val="002557"/>
                            </a:solidFill>
                            <a:effectLst/>
                            <a:latin typeface="+mn-lt"/>
                            <a:ea typeface="MS PGothic"/>
                            <a:cs typeface="+mn-cs"/>
                          </a:rPr>
                          <a:t>39.2)</a:t>
                        </a:r>
                      </a:p>
                    </a:txBody>
                    <a:tcPr marL="7625" marR="7625" marT="76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0" lang="en-US" altLang="zh-CN" sz="1200" b="0" i="0" u="none" strike="noStrike" kern="1200" cap="none" normalizeH="0" baseline="0">
                            <a:ln>
                              <a:noFill/>
                            </a:ln>
                            <a:solidFill>
                              <a:srgbClr val="002557"/>
                            </a:solidFill>
                            <a:effectLst/>
                            <a:latin typeface="+mn-lt"/>
                            <a:ea typeface="MS PGothic"/>
                            <a:cs typeface="+mn-cs"/>
                          </a:rPr>
                          <a:t>17.3 (11.5</a:t>
                        </a:r>
                        <a:r>
                          <a:rPr kumimoji="0" lang="en-US" sz="1200" b="0" i="0" u="none" strike="noStrike" kern="1200" cap="none" normalizeH="0" baseline="0">
                            <a:ln>
                              <a:noFill/>
                            </a:ln>
                            <a:solidFill>
                              <a:srgbClr val="002557"/>
                            </a:solidFill>
                            <a:effectLst/>
                            <a:latin typeface="+mn-lt"/>
                            <a:ea typeface="MS PGothic"/>
                            <a:cs typeface="Arial" panose="020B0604020202020204" pitchFamily="34" charset="0"/>
                          </a:rPr>
                          <a:t>–</a:t>
                        </a:r>
                        <a:r>
                          <a:rPr kumimoji="0" lang="en-US" altLang="zh-CN" sz="1200" b="0" i="0" u="none" strike="noStrike" kern="1200" cap="none" normalizeH="0" baseline="0">
                            <a:ln>
                              <a:noFill/>
                            </a:ln>
                            <a:solidFill>
                              <a:srgbClr val="002557"/>
                            </a:solidFill>
                            <a:effectLst/>
                            <a:latin typeface="+mn-lt"/>
                            <a:ea typeface="MS PGothic"/>
                            <a:cs typeface="+mn-cs"/>
                          </a:rPr>
                          <a:t>24.2)</a:t>
                        </a:r>
                        <a:endParaRPr lang="en-US" sz="2000">
                          <a:latin typeface="+mn-lt"/>
                        </a:endParaRPr>
                      </a:p>
                    </a:txBody>
                    <a:tcPr marL="7625" marR="7625" marT="7625" marB="0" anchor="ctr">
                      <a:lnL w="1270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76090567"/>
                    </a:ext>
                  </a:extLst>
                </a:tr>
                <a:tr h="189552">
                  <a:tc>
                    <a:txBody>
                      <a:bodyPr/>
                      <a:lstStyle/>
                      <a:p>
                        <a:pPr marL="0" marR="0" lvl="0" indent="0" algn="l" defTabSz="1088264" rtl="0" eaLnBrk="1" fontAlgn="auto" latinLnBrk="0" hangingPunct="1">
                          <a:lnSpc>
                            <a:spcPct val="100000"/>
                          </a:lnSpc>
                          <a:spcBef>
                            <a:spcPts val="0"/>
                          </a:spcBef>
                          <a:spcAft>
                            <a:spcPts val="0"/>
                          </a:spcAft>
                          <a:buClr>
                            <a:srgbClr val="000000"/>
                          </a:buClr>
                          <a:buSzPts val="1400"/>
                          <a:buFont typeface="Arial"/>
                          <a:buNone/>
                          <a:tabLst/>
                          <a:defRPr/>
                        </a:pPr>
                        <a:r>
                          <a:rPr lang="en-US" sz="1200" b="1" u="none" strike="noStrike" kern="1200" cap="none">
                            <a:solidFill>
                              <a:srgbClr val="002557"/>
                            </a:solidFill>
                            <a:latin typeface="+mn-lt"/>
                            <a:ea typeface="+mn-ea"/>
                            <a:cs typeface="+mn-cs"/>
                          </a:rPr>
                          <a:t>12-month PFS rate, % (95% CI)</a:t>
                        </a:r>
                      </a:p>
                    </a:txBody>
                    <a:tcPr marL="91450" marR="91450" marT="45725" marB="45725"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088283" rtl="0" eaLnBrk="1" fontAlgn="auto" latinLnBrk="0" hangingPunct="1">
                          <a:lnSpc>
                            <a:spcPct val="100000"/>
                          </a:lnSpc>
                          <a:spcBef>
                            <a:spcPts val="0"/>
                          </a:spcBef>
                          <a:spcAft>
                            <a:spcPts val="0"/>
                          </a:spcAft>
                          <a:buClr>
                            <a:srgbClr val="000000"/>
                          </a:buClr>
                          <a:buSzPts val="1400"/>
                          <a:buFont typeface="Arial"/>
                          <a:buNone/>
                          <a:tabLst/>
                          <a:defRPr/>
                        </a:pPr>
                        <a:r>
                          <a:rPr kumimoji="0" lang="en-US" sz="1200" b="0" i="0" u="none" strike="noStrike" kern="1200" cap="none" normalizeH="0" baseline="0">
                            <a:ln>
                              <a:noFill/>
                            </a:ln>
                            <a:solidFill>
                              <a:srgbClr val="002557"/>
                            </a:solidFill>
                            <a:effectLst/>
                            <a:latin typeface="+mn-lt"/>
                            <a:ea typeface="MS PGothic"/>
                            <a:cs typeface="+mn-cs"/>
                          </a:rPr>
                          <a:t>21.3 (15.2</a:t>
                        </a:r>
                        <a:r>
                          <a:rPr kumimoji="0" lang="en-US" sz="1200" b="0" i="0" u="none" strike="noStrike" kern="1200" cap="none" normalizeH="0" baseline="0">
                            <a:ln>
                              <a:noFill/>
                            </a:ln>
                            <a:solidFill>
                              <a:srgbClr val="002557"/>
                            </a:solidFill>
                            <a:effectLst/>
                            <a:latin typeface="+mn-lt"/>
                            <a:ea typeface="MS PGothic"/>
                            <a:cs typeface="Arial" panose="020B0604020202020204" pitchFamily="34" charset="0"/>
                          </a:rPr>
                          <a:t>–</a:t>
                        </a:r>
                        <a:r>
                          <a:rPr kumimoji="0" lang="en-US" sz="1200" b="0" i="0" u="none" strike="noStrike" kern="1200" cap="none" normalizeH="0" baseline="0">
                            <a:ln>
                              <a:noFill/>
                            </a:ln>
                            <a:solidFill>
                              <a:srgbClr val="002557"/>
                            </a:solidFill>
                            <a:effectLst/>
                            <a:latin typeface="+mn-lt"/>
                            <a:ea typeface="MS PGothic"/>
                            <a:cs typeface="+mn-cs"/>
                          </a:rPr>
                          <a:t>28.1)</a:t>
                        </a:r>
                      </a:p>
                    </a:txBody>
                    <a:tcPr marL="7625" marR="7625" marT="76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0" lang="en-US" sz="1200" b="0" i="0" u="none" strike="noStrike" kern="1200" cap="none" normalizeH="0" baseline="0" dirty="0">
                            <a:ln>
                              <a:noFill/>
                            </a:ln>
                            <a:solidFill>
                              <a:srgbClr val="002557"/>
                            </a:solidFill>
                            <a:effectLst/>
                            <a:latin typeface="+mn-lt"/>
                            <a:ea typeface="MS PGothic"/>
                            <a:cs typeface="+mn-cs"/>
                          </a:rPr>
                          <a:t>7.1 (2.8</a:t>
                        </a:r>
                        <a:r>
                          <a:rPr kumimoji="0" lang="en-US" sz="1200" b="0" i="0" u="none" strike="noStrike" kern="1200" cap="none" normalizeH="0" baseline="0" dirty="0">
                            <a:ln>
                              <a:noFill/>
                            </a:ln>
                            <a:solidFill>
                              <a:srgbClr val="002557"/>
                            </a:solidFill>
                            <a:effectLst/>
                            <a:latin typeface="+mn-lt"/>
                            <a:ea typeface="MS PGothic"/>
                            <a:cs typeface="Arial" panose="020B0604020202020204" pitchFamily="34" charset="0"/>
                          </a:rPr>
                          <a:t>–</a:t>
                        </a:r>
                        <a:r>
                          <a:rPr kumimoji="0" lang="en-US" sz="1200" b="0" i="0" u="none" strike="noStrike" kern="1200" cap="none" normalizeH="0" baseline="0" dirty="0">
                            <a:ln>
                              <a:noFill/>
                            </a:ln>
                            <a:solidFill>
                              <a:srgbClr val="002557"/>
                            </a:solidFill>
                            <a:effectLst/>
                            <a:latin typeface="+mn-lt"/>
                            <a:ea typeface="MS PGothic"/>
                            <a:cs typeface="+mn-cs"/>
                          </a:rPr>
                          <a:t>13.9)</a:t>
                        </a:r>
                        <a:endParaRPr lang="en-US" sz="2000" dirty="0">
                          <a:latin typeface="+mn-lt"/>
                        </a:endParaRPr>
                      </a:p>
                    </a:txBody>
                    <a:tcPr marL="7625" marR="7625" marT="7625" marB="0" anchor="ctr">
                      <a:lnL w="1270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44720881"/>
                    </a:ext>
                  </a:extLst>
                </a:tr>
              </a:tbl>
            </a:graphicData>
          </a:graphic>
        </p:graphicFrame>
        <p:grpSp>
          <p:nvGrpSpPr>
            <p:cNvPr id="15" name="Group 14">
              <a:extLst>
                <a:ext uri="{FF2B5EF4-FFF2-40B4-BE49-F238E27FC236}">
                  <a16:creationId xmlns:a16="http://schemas.microsoft.com/office/drawing/2014/main" id="{A7B3D5EA-CA20-B8E0-A009-5DA2FD510377}"/>
                </a:ext>
              </a:extLst>
            </p:cNvPr>
            <p:cNvGrpSpPr/>
            <p:nvPr/>
          </p:nvGrpSpPr>
          <p:grpSpPr>
            <a:xfrm>
              <a:off x="3840601" y="2124890"/>
              <a:ext cx="999461" cy="2791099"/>
              <a:chOff x="3840601" y="2124890"/>
              <a:chExt cx="999461" cy="2791099"/>
            </a:xfrm>
          </p:grpSpPr>
          <p:cxnSp>
            <p:nvCxnSpPr>
              <p:cNvPr id="19" name="Straight Connector 18">
                <a:extLst>
                  <a:ext uri="{FF2B5EF4-FFF2-40B4-BE49-F238E27FC236}">
                    <a16:creationId xmlns:a16="http://schemas.microsoft.com/office/drawing/2014/main" id="{9B744F9D-4617-EE50-0C52-3064FEEA8A85}"/>
                  </a:ext>
                </a:extLst>
              </p:cNvPr>
              <p:cNvCxnSpPr>
                <a:cxnSpLocks/>
              </p:cNvCxnSpPr>
              <p:nvPr/>
            </p:nvCxnSpPr>
            <p:spPr>
              <a:xfrm>
                <a:off x="4311984" y="2445488"/>
                <a:ext cx="0" cy="2470501"/>
              </a:xfrm>
              <a:prstGeom prst="line">
                <a:avLst/>
              </a:prstGeom>
              <a:ln w="28575">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4AB5DCF7-1306-D264-AC7E-87BD50ACA0E1}"/>
                  </a:ext>
                </a:extLst>
              </p:cNvPr>
              <p:cNvSpPr txBox="1"/>
              <p:nvPr/>
            </p:nvSpPr>
            <p:spPr>
              <a:xfrm>
                <a:off x="3840601" y="2124890"/>
                <a:ext cx="999461" cy="252413"/>
              </a:xfrm>
              <a:prstGeom prst="rect">
                <a:avLst/>
              </a:prstGeom>
              <a:noFill/>
            </p:spPr>
            <p:txBody>
              <a:bodyPr wrap="square" rtlCol="0">
                <a:spAutoFit/>
              </a:bodyPr>
              <a:lstStyle/>
              <a:p>
                <a:pPr algn="ctr" defTabSz="857470">
                  <a:defRPr/>
                </a:pPr>
                <a:r>
                  <a:rPr lang="en-US" sz="938" b="1" dirty="0">
                    <a:solidFill>
                      <a:srgbClr val="002557"/>
                    </a:solidFill>
                    <a:latin typeface="Arial" panose="020B0604020202020204"/>
                  </a:rPr>
                  <a:t>12 months</a:t>
                </a:r>
              </a:p>
            </p:txBody>
          </p:sp>
        </p:grpSp>
        <p:grpSp>
          <p:nvGrpSpPr>
            <p:cNvPr id="16" name="Group 15">
              <a:extLst>
                <a:ext uri="{FF2B5EF4-FFF2-40B4-BE49-F238E27FC236}">
                  <a16:creationId xmlns:a16="http://schemas.microsoft.com/office/drawing/2014/main" id="{518784A8-8681-1B00-AF82-DC0D4728D912}"/>
                </a:ext>
              </a:extLst>
            </p:cNvPr>
            <p:cNvGrpSpPr/>
            <p:nvPr/>
          </p:nvGrpSpPr>
          <p:grpSpPr>
            <a:xfrm>
              <a:off x="2362688" y="2124890"/>
              <a:ext cx="999461" cy="2791099"/>
              <a:chOff x="2362688" y="2124890"/>
              <a:chExt cx="999461" cy="2791099"/>
            </a:xfrm>
          </p:grpSpPr>
          <p:cxnSp>
            <p:nvCxnSpPr>
              <p:cNvPr id="17" name="Straight Connector 16">
                <a:extLst>
                  <a:ext uri="{FF2B5EF4-FFF2-40B4-BE49-F238E27FC236}">
                    <a16:creationId xmlns:a16="http://schemas.microsoft.com/office/drawing/2014/main" id="{ED4B6802-EB7E-36E4-448A-DFBF9DECDEAC}"/>
                  </a:ext>
                </a:extLst>
              </p:cNvPr>
              <p:cNvCxnSpPr>
                <a:cxnSpLocks/>
              </p:cNvCxnSpPr>
              <p:nvPr/>
            </p:nvCxnSpPr>
            <p:spPr>
              <a:xfrm>
                <a:off x="2851786" y="2445488"/>
                <a:ext cx="0" cy="2470501"/>
              </a:xfrm>
              <a:prstGeom prst="line">
                <a:avLst/>
              </a:prstGeom>
              <a:ln w="28575">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875976E6-24F2-7A6E-3D04-3DA7C366B67F}"/>
                  </a:ext>
                </a:extLst>
              </p:cNvPr>
              <p:cNvSpPr txBox="1"/>
              <p:nvPr/>
            </p:nvSpPr>
            <p:spPr>
              <a:xfrm>
                <a:off x="2362688" y="2124890"/>
                <a:ext cx="999461" cy="252413"/>
              </a:xfrm>
              <a:prstGeom prst="rect">
                <a:avLst/>
              </a:prstGeom>
              <a:noFill/>
            </p:spPr>
            <p:txBody>
              <a:bodyPr wrap="square" rtlCol="0">
                <a:spAutoFit/>
              </a:bodyPr>
              <a:lstStyle/>
              <a:p>
                <a:pPr algn="ctr" defTabSz="857470">
                  <a:defRPr/>
                </a:pPr>
                <a:r>
                  <a:rPr lang="en-US" sz="938" b="1" dirty="0">
                    <a:solidFill>
                      <a:srgbClr val="002557"/>
                    </a:solidFill>
                    <a:latin typeface="Arial" panose="020B0604020202020204"/>
                  </a:rPr>
                  <a:t>6 months</a:t>
                </a:r>
              </a:p>
            </p:txBody>
          </p:sp>
        </p:grpSp>
      </p:grpSp>
      <p:sp>
        <p:nvSpPr>
          <p:cNvPr id="3" name="Rectangle 2">
            <a:extLst>
              <a:ext uri="{FF2B5EF4-FFF2-40B4-BE49-F238E27FC236}">
                <a16:creationId xmlns:a16="http://schemas.microsoft.com/office/drawing/2014/main" id="{5948111A-EF19-1D44-D9D8-7015E3B75261}"/>
              </a:ext>
            </a:extLst>
          </p:cNvPr>
          <p:cNvSpPr/>
          <p:nvPr/>
        </p:nvSpPr>
        <p:spPr>
          <a:xfrm>
            <a:off x="6052290" y="2342562"/>
            <a:ext cx="5368800" cy="215929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6FBAC259-7D9A-B39A-75C8-330E3C63EC4F}"/>
              </a:ext>
            </a:extLst>
          </p:cNvPr>
          <p:cNvPicPr>
            <a:picLocks noChangeAspect="1"/>
          </p:cNvPicPr>
          <p:nvPr/>
        </p:nvPicPr>
        <p:blipFill>
          <a:blip r:embed="rId3"/>
          <a:stretch>
            <a:fillRect/>
          </a:stretch>
        </p:blipFill>
        <p:spPr>
          <a:xfrm>
            <a:off x="6982309" y="2435986"/>
            <a:ext cx="4355802" cy="1631407"/>
          </a:xfrm>
          <a:prstGeom prst="rect">
            <a:avLst/>
          </a:prstGeom>
        </p:spPr>
      </p:pic>
      <p:sp>
        <p:nvSpPr>
          <p:cNvPr id="24" name="Title 1">
            <a:extLst>
              <a:ext uri="{FF2B5EF4-FFF2-40B4-BE49-F238E27FC236}">
                <a16:creationId xmlns:a16="http://schemas.microsoft.com/office/drawing/2014/main" id="{5CFEA0FF-754F-6F6F-59D6-1DA5560D82AD}"/>
              </a:ext>
            </a:extLst>
          </p:cNvPr>
          <p:cNvSpPr txBox="1">
            <a:spLocks/>
          </p:cNvSpPr>
          <p:nvPr/>
        </p:nvSpPr>
        <p:spPr bwMode="auto">
          <a:xfrm>
            <a:off x="7119227" y="4307515"/>
            <a:ext cx="4459042" cy="97562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normAutofit/>
          </a:bodyPr>
          <a:lstStyle>
            <a:lvl1pPr algn="ctr" defTabSz="914331" rtl="0" fontAlgn="base" hangingPunct="0">
              <a:lnSpc>
                <a:spcPct val="112000"/>
              </a:lnSpc>
              <a:spcBef>
                <a:spcPct val="0"/>
              </a:spcBef>
              <a:spcAft>
                <a:spcPct val="0"/>
              </a:spcAft>
              <a:buClr>
                <a:srgbClr val="000000"/>
              </a:buClr>
              <a:buSzPct val="45000"/>
              <a:buFont typeface="StarSymbol" charset="0"/>
              <a:defRPr sz="8799">
                <a:solidFill>
                  <a:srgbClr val="000000"/>
                </a:solidFill>
                <a:latin typeface="+mj-lt"/>
                <a:ea typeface="+mj-ea"/>
                <a:cs typeface="+mj-cs"/>
              </a:defRPr>
            </a:lvl1pPr>
            <a:lvl2pPr marL="863535" indent="-431767" algn="l" defTabSz="914331" rtl="0" fontAlgn="base" hangingPunct="0">
              <a:spcBef>
                <a:spcPct val="0"/>
              </a:spcBef>
              <a:spcAft>
                <a:spcPct val="0"/>
              </a:spcAft>
              <a:buClr>
                <a:srgbClr val="000000"/>
              </a:buClr>
              <a:buSzPct val="45000"/>
              <a:buFont typeface="StarSymbol" charset="0"/>
              <a:defRPr sz="8799">
                <a:solidFill>
                  <a:srgbClr val="000000"/>
                </a:solidFill>
                <a:latin typeface="Times New Roman" pitchFamily="16" charset="0"/>
                <a:ea typeface="Lucida Sans Unicode" pitchFamily="32" charset="0"/>
                <a:cs typeface="Lucida Sans Unicode" pitchFamily="32" charset="0"/>
              </a:defRPr>
            </a:lvl2pPr>
            <a:lvl3pPr marL="1295302" indent="-431767" algn="l" defTabSz="914331" rtl="0" fontAlgn="base" hangingPunct="0">
              <a:spcBef>
                <a:spcPct val="0"/>
              </a:spcBef>
              <a:spcAft>
                <a:spcPct val="0"/>
              </a:spcAft>
              <a:buClr>
                <a:srgbClr val="000000"/>
              </a:buClr>
              <a:buSzPct val="45000"/>
              <a:buFont typeface="StarSymbol" charset="0"/>
              <a:defRPr sz="8799">
                <a:solidFill>
                  <a:srgbClr val="000000"/>
                </a:solidFill>
                <a:latin typeface="Times New Roman" pitchFamily="16" charset="0"/>
                <a:ea typeface="Lucida Sans Unicode" pitchFamily="32" charset="0"/>
                <a:cs typeface="Lucida Sans Unicode" pitchFamily="32" charset="0"/>
              </a:defRPr>
            </a:lvl3pPr>
            <a:lvl4pPr marL="1727070" indent="-431767" algn="l" defTabSz="914331" rtl="0" fontAlgn="base" hangingPunct="0">
              <a:spcBef>
                <a:spcPct val="0"/>
              </a:spcBef>
              <a:spcAft>
                <a:spcPct val="0"/>
              </a:spcAft>
              <a:buClr>
                <a:srgbClr val="000000"/>
              </a:buClr>
              <a:buSzPct val="45000"/>
              <a:buFont typeface="StarSymbol" charset="0"/>
              <a:defRPr sz="8799">
                <a:solidFill>
                  <a:srgbClr val="000000"/>
                </a:solidFill>
                <a:latin typeface="Times New Roman" pitchFamily="16" charset="0"/>
                <a:ea typeface="Lucida Sans Unicode" pitchFamily="32" charset="0"/>
                <a:cs typeface="Lucida Sans Unicode" pitchFamily="32" charset="0"/>
              </a:defRPr>
            </a:lvl4pPr>
            <a:lvl5pPr marL="2158837" indent="-431767" algn="l" defTabSz="914331" rtl="0" fontAlgn="base" hangingPunct="0">
              <a:spcBef>
                <a:spcPct val="0"/>
              </a:spcBef>
              <a:spcAft>
                <a:spcPct val="0"/>
              </a:spcAft>
              <a:buClr>
                <a:srgbClr val="000000"/>
              </a:buClr>
              <a:buSzPct val="45000"/>
              <a:buFont typeface="StarSymbol" charset="0"/>
              <a:defRPr sz="8799">
                <a:solidFill>
                  <a:srgbClr val="000000"/>
                </a:solidFill>
                <a:latin typeface="Times New Roman" pitchFamily="16" charset="0"/>
                <a:ea typeface="Lucida Sans Unicode" pitchFamily="32" charset="0"/>
                <a:cs typeface="Lucida Sans Unicode" pitchFamily="32" charset="0"/>
              </a:defRPr>
            </a:lvl5pPr>
            <a:lvl6pPr marL="3073167" indent="-431767" algn="l" defTabSz="914331" rtl="0" fontAlgn="base" hangingPunct="0">
              <a:spcBef>
                <a:spcPct val="0"/>
              </a:spcBef>
              <a:spcAft>
                <a:spcPct val="0"/>
              </a:spcAft>
              <a:buClr>
                <a:srgbClr val="000000"/>
              </a:buClr>
              <a:buSzPct val="45000"/>
              <a:buFont typeface="StarSymbol" charset="0"/>
              <a:defRPr sz="8799">
                <a:solidFill>
                  <a:srgbClr val="000000"/>
                </a:solidFill>
                <a:latin typeface="Times New Roman" pitchFamily="16" charset="0"/>
                <a:ea typeface="Lucida Sans Unicode" pitchFamily="32" charset="0"/>
                <a:cs typeface="Lucida Sans Unicode" pitchFamily="32" charset="0"/>
              </a:defRPr>
            </a:lvl6pPr>
            <a:lvl7pPr marL="3987499" indent="-431767" algn="l" defTabSz="914331" rtl="0" fontAlgn="base" hangingPunct="0">
              <a:spcBef>
                <a:spcPct val="0"/>
              </a:spcBef>
              <a:spcAft>
                <a:spcPct val="0"/>
              </a:spcAft>
              <a:buClr>
                <a:srgbClr val="000000"/>
              </a:buClr>
              <a:buSzPct val="45000"/>
              <a:buFont typeface="StarSymbol" charset="0"/>
              <a:defRPr sz="8799">
                <a:solidFill>
                  <a:srgbClr val="000000"/>
                </a:solidFill>
                <a:latin typeface="Times New Roman" pitchFamily="16" charset="0"/>
                <a:ea typeface="Lucida Sans Unicode" pitchFamily="32" charset="0"/>
                <a:cs typeface="Lucida Sans Unicode" pitchFamily="32" charset="0"/>
              </a:defRPr>
            </a:lvl7pPr>
            <a:lvl8pPr marL="4901829" indent="-431767" algn="l" defTabSz="914331" rtl="0" fontAlgn="base" hangingPunct="0">
              <a:spcBef>
                <a:spcPct val="0"/>
              </a:spcBef>
              <a:spcAft>
                <a:spcPct val="0"/>
              </a:spcAft>
              <a:buClr>
                <a:srgbClr val="000000"/>
              </a:buClr>
              <a:buSzPct val="45000"/>
              <a:buFont typeface="StarSymbol" charset="0"/>
              <a:defRPr sz="8799">
                <a:solidFill>
                  <a:srgbClr val="000000"/>
                </a:solidFill>
                <a:latin typeface="Times New Roman" pitchFamily="16" charset="0"/>
                <a:ea typeface="Lucida Sans Unicode" pitchFamily="32" charset="0"/>
                <a:cs typeface="Lucida Sans Unicode" pitchFamily="32" charset="0"/>
              </a:defRPr>
            </a:lvl8pPr>
            <a:lvl9pPr marL="5816161" indent="-431767" algn="l" defTabSz="914331" rtl="0" fontAlgn="base" hangingPunct="0">
              <a:spcBef>
                <a:spcPct val="0"/>
              </a:spcBef>
              <a:spcAft>
                <a:spcPct val="0"/>
              </a:spcAft>
              <a:buClr>
                <a:srgbClr val="000000"/>
              </a:buClr>
              <a:buSzPct val="45000"/>
              <a:buFont typeface="StarSymbol" charset="0"/>
              <a:defRPr sz="8799">
                <a:solidFill>
                  <a:srgbClr val="000000"/>
                </a:solidFill>
                <a:latin typeface="Times New Roman" pitchFamily="16" charset="0"/>
                <a:ea typeface="Lucida Sans Unicode" pitchFamily="32" charset="0"/>
                <a:cs typeface="Lucida Sans Unicode" pitchFamily="32" charset="0"/>
              </a:defRPr>
            </a:lvl9pPr>
          </a:lstStyle>
          <a:p>
            <a:pPr eaLnBrk="1"/>
            <a:r>
              <a:rPr lang="en-US" sz="1600" b="1" kern="0" dirty="0">
                <a:latin typeface="+mn-lt"/>
                <a:cs typeface="Calibri" panose="020F0502020204030204" pitchFamily="34" charset="0"/>
              </a:rPr>
              <a:t>Significant PFS benefit over chemotherapy</a:t>
            </a:r>
          </a:p>
          <a:p>
            <a:pPr eaLnBrk="1"/>
            <a:r>
              <a:rPr lang="en-US" sz="1600" b="1" kern="0" dirty="0">
                <a:solidFill>
                  <a:schemeClr val="accent3"/>
                </a:solidFill>
                <a:latin typeface="+mn-lt"/>
                <a:cs typeface="Calibri" panose="020F0502020204030204" pitchFamily="34" charset="0"/>
              </a:rPr>
              <a:t>Significant ORR benefit (21% vs 14%, p=0.03)</a:t>
            </a:r>
          </a:p>
          <a:p>
            <a:pPr eaLnBrk="1"/>
            <a:endParaRPr lang="en-US" sz="2000" kern="0" dirty="0">
              <a:latin typeface="Calibri" panose="020F0502020204030204" pitchFamily="34" charset="0"/>
              <a:cs typeface="Calibri" panose="020F0502020204030204" pitchFamily="34" charset="0"/>
            </a:endParaRPr>
          </a:p>
        </p:txBody>
      </p:sp>
      <p:sp>
        <p:nvSpPr>
          <p:cNvPr id="23" name="Footer Placeholder 22">
            <a:extLst>
              <a:ext uri="{FF2B5EF4-FFF2-40B4-BE49-F238E27FC236}">
                <a16:creationId xmlns:a16="http://schemas.microsoft.com/office/drawing/2014/main" id="{0C8F0474-D65C-8E88-C708-C280AA378A52}"/>
              </a:ext>
            </a:extLst>
          </p:cNvPr>
          <p:cNvSpPr>
            <a:spLocks noGrp="1"/>
          </p:cNvSpPr>
          <p:nvPr>
            <p:ph type="ftr" sz="quarter" idx="3"/>
          </p:nvPr>
        </p:nvSpPr>
        <p:spPr/>
        <p:txBody>
          <a:bodyPr/>
          <a:lstStyle/>
          <a:p>
            <a:r>
              <a:rPr lang="en-US" sz="1200" dirty="0">
                <a:solidFill>
                  <a:srgbClr val="969696"/>
                </a:solidFill>
              </a:rPr>
              <a:t>CI, confidence interval; HR, hazard ratio.</a:t>
            </a:r>
          </a:p>
          <a:p>
            <a:r>
              <a:rPr lang="en-US" sz="1200" dirty="0" err="1">
                <a:solidFill>
                  <a:srgbClr val="969696"/>
                </a:solidFill>
              </a:rPr>
              <a:t>Rugo</a:t>
            </a:r>
            <a:r>
              <a:rPr lang="en-US" sz="1200" dirty="0">
                <a:solidFill>
                  <a:srgbClr val="969696"/>
                </a:solidFill>
              </a:rPr>
              <a:t> HS, et al. ASCO 2022. Abstract LBA1001.</a:t>
            </a:r>
          </a:p>
        </p:txBody>
      </p:sp>
    </p:spTree>
    <p:extLst>
      <p:ext uri="{BB962C8B-B14F-4D97-AF65-F5344CB8AC3E}">
        <p14:creationId xmlns:p14="http://schemas.microsoft.com/office/powerpoint/2010/main" val="35733947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A7432-04D5-4546-AFED-E485C0A1DD28}"/>
              </a:ext>
            </a:extLst>
          </p:cNvPr>
          <p:cNvSpPr>
            <a:spLocks noGrp="1"/>
          </p:cNvSpPr>
          <p:nvPr>
            <p:ph type="title"/>
          </p:nvPr>
        </p:nvSpPr>
        <p:spPr/>
        <p:txBody>
          <a:bodyPr>
            <a:normAutofit/>
          </a:bodyPr>
          <a:lstStyle/>
          <a:p>
            <a:r>
              <a:rPr lang="en-US" dirty="0"/>
              <a:t>Refining the Treatment Algorithm for HR+ Metastatic Breast Cancer (MBC)</a:t>
            </a:r>
          </a:p>
        </p:txBody>
      </p:sp>
      <p:sp>
        <p:nvSpPr>
          <p:cNvPr id="4" name="Footer Placeholder 3">
            <a:extLst>
              <a:ext uri="{FF2B5EF4-FFF2-40B4-BE49-F238E27FC236}">
                <a16:creationId xmlns:a16="http://schemas.microsoft.com/office/drawing/2014/main" id="{8CF2110F-A924-A203-E91E-57E4C07BF88E}"/>
              </a:ext>
            </a:extLst>
          </p:cNvPr>
          <p:cNvSpPr>
            <a:spLocks noGrp="1"/>
          </p:cNvSpPr>
          <p:nvPr>
            <p:ph type="ftr" sz="quarter" idx="3"/>
          </p:nvPr>
        </p:nvSpPr>
        <p:spPr>
          <a:xfrm>
            <a:off x="609600" y="6356350"/>
            <a:ext cx="11409947" cy="442131"/>
          </a:xfrm>
        </p:spPr>
        <p:txBody>
          <a:bodyPr/>
          <a:lstStyle/>
          <a:p>
            <a:pPr lvl="0"/>
            <a:r>
              <a:rPr lang="en-US" noProof="0" dirty="0"/>
              <a:t>*PARP inhibitors can be considered in the first through third line setting for BRCA-mutated patients. </a:t>
            </a:r>
            <a:br>
              <a:rPr lang="en-US" noProof="0" dirty="0"/>
            </a:br>
            <a:r>
              <a:rPr lang="en-US" dirty="0"/>
              <a:t>Chemo, chemotherapy; MBC, metastatic breast cancer; SACI, </a:t>
            </a:r>
            <a:r>
              <a:rPr lang="en-US" dirty="0" err="1"/>
              <a:t>sacituzumab</a:t>
            </a:r>
            <a:r>
              <a:rPr lang="en-US" dirty="0"/>
              <a:t> </a:t>
            </a:r>
            <a:r>
              <a:rPr lang="en-US" dirty="0" err="1"/>
              <a:t>govitecan</a:t>
            </a:r>
            <a:r>
              <a:rPr lang="en-US" dirty="0"/>
              <a:t>;</a:t>
            </a:r>
            <a:r>
              <a:rPr lang="en-US" noProof="0" dirty="0"/>
              <a:t> </a:t>
            </a:r>
            <a:r>
              <a:rPr lang="en-US" dirty="0"/>
              <a:t>T-</a:t>
            </a:r>
            <a:r>
              <a:rPr lang="en-US" dirty="0" err="1"/>
              <a:t>DXd</a:t>
            </a:r>
            <a:r>
              <a:rPr lang="en-US" dirty="0"/>
              <a:t>, trastuzumab </a:t>
            </a:r>
            <a:r>
              <a:rPr lang="en-US" dirty="0" err="1"/>
              <a:t>detruxtecan</a:t>
            </a:r>
            <a:r>
              <a:rPr lang="en-US" dirty="0"/>
              <a:t> </a:t>
            </a:r>
            <a:endParaRPr lang="en-US" noProof="0" dirty="0"/>
          </a:p>
          <a:p>
            <a:r>
              <a:rPr lang="en-US" dirty="0"/>
              <a:t>Slide borrowed from Paolo </a:t>
            </a:r>
            <a:r>
              <a:rPr lang="en-US" dirty="0" err="1"/>
              <a:t>Tarrantino</a:t>
            </a:r>
            <a:r>
              <a:rPr lang="en-US" dirty="0"/>
              <a:t>.</a:t>
            </a:r>
            <a:endParaRPr lang="en-US" noProof="0" dirty="0"/>
          </a:p>
          <a:p>
            <a:r>
              <a:rPr lang="en-US" altLang="en-US" sz="1050" dirty="0"/>
              <a:t>These materials are provided to you solely as an educational resource for your personal use. Any commercial use or distribution of these materials or any portion thereof is strictly prohibited.</a:t>
            </a:r>
          </a:p>
        </p:txBody>
      </p:sp>
      <p:grpSp>
        <p:nvGrpSpPr>
          <p:cNvPr id="23" name="Group 22">
            <a:extLst>
              <a:ext uri="{FF2B5EF4-FFF2-40B4-BE49-F238E27FC236}">
                <a16:creationId xmlns:a16="http://schemas.microsoft.com/office/drawing/2014/main" id="{82A66D0D-7276-7FEB-9C0C-A258765417EC}"/>
              </a:ext>
            </a:extLst>
          </p:cNvPr>
          <p:cNvGrpSpPr/>
          <p:nvPr/>
        </p:nvGrpSpPr>
        <p:grpSpPr>
          <a:xfrm>
            <a:off x="358169" y="1863004"/>
            <a:ext cx="11475662" cy="3432882"/>
            <a:chOff x="716338" y="1754721"/>
            <a:chExt cx="10906469" cy="3432882"/>
          </a:xfrm>
        </p:grpSpPr>
        <p:sp>
          <p:nvSpPr>
            <p:cNvPr id="3" name="Rounded Rectangle 2">
              <a:extLst>
                <a:ext uri="{FF2B5EF4-FFF2-40B4-BE49-F238E27FC236}">
                  <a16:creationId xmlns:a16="http://schemas.microsoft.com/office/drawing/2014/main" id="{886349E8-E40B-79D7-10E3-C6AD9011826A}"/>
                </a:ext>
              </a:extLst>
            </p:cNvPr>
            <p:cNvSpPr/>
            <p:nvPr/>
          </p:nvSpPr>
          <p:spPr>
            <a:xfrm>
              <a:off x="716338" y="1811311"/>
              <a:ext cx="2609412" cy="1191816"/>
            </a:xfrm>
            <a:prstGeom prst="roundRect">
              <a:avLst/>
            </a:prstGeom>
            <a:ln w="19050">
              <a:solidFill>
                <a:schemeClr val="tx2"/>
              </a:solidFill>
            </a:ln>
          </p:spPr>
          <p:txBody>
            <a:bodyPr wrap="non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667" b="0" i="0" u="none" strike="noStrike" kern="1200" cap="none" spc="0" normalizeH="0" baseline="0" noProof="0" dirty="0">
                  <a:ln>
                    <a:noFill/>
                  </a:ln>
                  <a:solidFill>
                    <a:srgbClr val="47484F"/>
                  </a:solidFill>
                  <a:effectLst/>
                  <a:uLnTx/>
                  <a:uFillTx/>
                  <a:latin typeface="Arial" panose="020B0604020202020204" pitchFamily="34" charset="0"/>
                  <a:cs typeface="Arial" panose="020B0604020202020204" pitchFamily="34" charset="0"/>
                </a:rPr>
                <a:t>HR+ HER2-low</a:t>
              </a:r>
              <a:br>
                <a:rPr kumimoji="0" lang="en-US" sz="2667" b="0" i="0" u="none" strike="noStrike" kern="1200" cap="none" spc="0" normalizeH="0" baseline="0" noProof="0" dirty="0">
                  <a:ln>
                    <a:noFill/>
                  </a:ln>
                  <a:solidFill>
                    <a:srgbClr val="47484F"/>
                  </a:solidFill>
                  <a:effectLst/>
                  <a:uLnTx/>
                  <a:uFillTx/>
                  <a:latin typeface="Arial" panose="020B0604020202020204" pitchFamily="34" charset="0"/>
                  <a:cs typeface="Arial" panose="020B0604020202020204" pitchFamily="34" charset="0"/>
                </a:rPr>
              </a:br>
              <a:r>
                <a:rPr kumimoji="0" lang="en-US" sz="3733" b="0" i="0" u="none" strike="noStrike" kern="1200" cap="none" spc="0" normalizeH="0" baseline="0" noProof="0" dirty="0">
                  <a:ln>
                    <a:noFill/>
                  </a:ln>
                  <a:solidFill>
                    <a:srgbClr val="47484F"/>
                  </a:solidFill>
                  <a:effectLst/>
                  <a:uLnTx/>
                  <a:uFillTx/>
                  <a:latin typeface="Arial" panose="020B0604020202020204" pitchFamily="34" charset="0"/>
                  <a:cs typeface="Arial" panose="020B0604020202020204" pitchFamily="34" charset="0"/>
                </a:rPr>
                <a:t>MBC</a:t>
              </a:r>
              <a:endParaRPr kumimoji="0" lang="en-US" sz="2667" b="0" i="0" u="none" strike="noStrike" kern="1200" cap="none" spc="0" normalizeH="0" baseline="0" noProof="0" dirty="0">
                <a:ln>
                  <a:noFill/>
                </a:ln>
                <a:solidFill>
                  <a:srgbClr val="47484F"/>
                </a:solidFill>
                <a:effectLst/>
                <a:uLnTx/>
                <a:uFillTx/>
                <a:latin typeface="Arial" panose="020B0604020202020204" pitchFamily="34" charset="0"/>
                <a:cs typeface="Arial" panose="020B0604020202020204" pitchFamily="34" charset="0"/>
              </a:endParaRPr>
            </a:p>
          </p:txBody>
        </p:sp>
        <p:sp>
          <p:nvSpPr>
            <p:cNvPr id="5" name="Rounded Rectangle 4">
              <a:extLst>
                <a:ext uri="{FF2B5EF4-FFF2-40B4-BE49-F238E27FC236}">
                  <a16:creationId xmlns:a16="http://schemas.microsoft.com/office/drawing/2014/main" id="{98A8D7CD-1BC9-4DDA-0632-CC0A83D45C32}"/>
                </a:ext>
              </a:extLst>
            </p:cNvPr>
            <p:cNvSpPr/>
            <p:nvPr/>
          </p:nvSpPr>
          <p:spPr>
            <a:xfrm>
              <a:off x="4310322" y="1845634"/>
              <a:ext cx="1601472" cy="1191816"/>
            </a:xfrm>
            <a:prstGeom prst="roundRect">
              <a:avLst/>
            </a:prstGeom>
            <a:solidFill>
              <a:schemeClr val="accent6">
                <a:lumMod val="60000"/>
                <a:lumOff val="40000"/>
              </a:schemeClr>
            </a:solidFill>
            <a:ln w="19050">
              <a:solidFill>
                <a:schemeClr val="tx2"/>
              </a:solidFill>
            </a:ln>
          </p:spPr>
          <p:style>
            <a:lnRef idx="2">
              <a:schemeClr val="accent1"/>
            </a:lnRef>
            <a:fillRef idx="1">
              <a:schemeClr val="lt1"/>
            </a:fillRef>
            <a:effectRef idx="0">
              <a:schemeClr val="accent1"/>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outerShdw blurRad="50800" dist="38100" dir="8100000" algn="tr" rotWithShape="0">
                      <a:prstClr val="black">
                        <a:alpha val="40000"/>
                      </a:prstClr>
                    </a:outerShdw>
                  </a:effectLst>
                  <a:uLnTx/>
                  <a:uFillTx/>
                  <a:latin typeface="Arial" panose="020B0604020202020204" pitchFamily="34" charset="0"/>
                  <a:cs typeface="Arial" panose="020B0604020202020204" pitchFamily="34" charset="0"/>
                </a:rPr>
                <a:t>EXHAUST ENDOCRINE TREATMENT STRATEGIES</a:t>
              </a:r>
            </a:p>
          </p:txBody>
        </p:sp>
        <p:sp>
          <p:nvSpPr>
            <p:cNvPr id="6" name="Rounded Rectangle 5">
              <a:extLst>
                <a:ext uri="{FF2B5EF4-FFF2-40B4-BE49-F238E27FC236}">
                  <a16:creationId xmlns:a16="http://schemas.microsoft.com/office/drawing/2014/main" id="{B2F1C14B-B4E0-3007-DEB7-7C4FDA3D2792}"/>
                </a:ext>
              </a:extLst>
            </p:cNvPr>
            <p:cNvSpPr/>
            <p:nvPr/>
          </p:nvSpPr>
          <p:spPr>
            <a:xfrm>
              <a:off x="6014093" y="1754721"/>
              <a:ext cx="1795378" cy="1396340"/>
            </a:xfrm>
            <a:prstGeom prst="roundRect">
              <a:avLst/>
            </a:prstGeom>
            <a:solidFill>
              <a:schemeClr val="tx2">
                <a:lumMod val="90000"/>
                <a:lumOff val="10000"/>
              </a:schemeClr>
            </a:solidFill>
            <a:ln w="19050">
              <a:solidFill>
                <a:schemeClr val="tx2"/>
              </a:solid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outerShdw blurRad="50800" dist="38100" dir="8100000" algn="tr" rotWithShape="0">
                      <a:prstClr val="black">
                        <a:alpha val="40000"/>
                      </a:prstClr>
                    </a:outerShdw>
                  </a:effectLst>
                  <a:uLnTx/>
                  <a:uFillTx/>
                  <a:latin typeface="Arial" panose="020B0604020202020204" pitchFamily="34" charset="0"/>
                  <a:cs typeface="Arial" panose="020B0604020202020204" pitchFamily="34" charset="0"/>
                </a:rPr>
                <a:t>FIRST LINE CHEMO*</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67" b="1" i="0" u="none" strike="noStrike" kern="1200" cap="none" spc="0" normalizeH="0" baseline="0" noProof="0" dirty="0">
                  <a:ln>
                    <a:noFill/>
                  </a:ln>
                  <a:solidFill>
                    <a:prstClr val="white"/>
                  </a:solidFill>
                  <a:effectLst>
                    <a:outerShdw blurRad="50800" dist="38100" dir="8100000" algn="tr" rotWithShape="0">
                      <a:prstClr val="black">
                        <a:alpha val="40000"/>
                      </a:prstClr>
                    </a:outerShdw>
                  </a:effectLst>
                  <a:uLnTx/>
                  <a:uFillTx/>
                  <a:latin typeface="Arial" panose="020B0604020202020204" pitchFamily="34" charset="0"/>
                  <a:cs typeface="Arial" panose="020B0604020202020204" pitchFamily="34" charset="0"/>
                </a:rPr>
                <a:t>(Preferred choice: capecitabine)</a:t>
              </a:r>
            </a:p>
          </p:txBody>
        </p:sp>
        <p:sp>
          <p:nvSpPr>
            <p:cNvPr id="7" name="Rounded Rectangle 6">
              <a:extLst>
                <a:ext uri="{FF2B5EF4-FFF2-40B4-BE49-F238E27FC236}">
                  <a16:creationId xmlns:a16="http://schemas.microsoft.com/office/drawing/2014/main" id="{24EE3F97-44F8-B9B4-6DAA-F13F6E31A564}"/>
                </a:ext>
              </a:extLst>
            </p:cNvPr>
            <p:cNvSpPr/>
            <p:nvPr/>
          </p:nvSpPr>
          <p:spPr>
            <a:xfrm>
              <a:off x="7911771" y="1980135"/>
              <a:ext cx="1795378" cy="964875"/>
            </a:xfrm>
            <a:prstGeom prst="roundRect">
              <a:avLst/>
            </a:prstGeom>
            <a:solidFill>
              <a:schemeClr val="bg1"/>
            </a:solidFill>
            <a:ln w="19050">
              <a:solidFill>
                <a:schemeClr val="tx2"/>
              </a:solid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67" b="1" i="0" u="none" strike="noStrike" kern="1200" cap="none" spc="0" normalizeH="0" baseline="0" noProof="0" dirty="0">
                  <a:ln>
                    <a:noFill/>
                  </a:ln>
                  <a:solidFill>
                    <a:srgbClr val="47484F"/>
                  </a:solidFill>
                  <a:effectLst/>
                  <a:uLnTx/>
                  <a:uFillTx/>
                  <a:latin typeface="Arial" panose="020B0604020202020204" pitchFamily="34" charset="0"/>
                  <a:cs typeface="Arial" panose="020B0604020202020204" pitchFamily="34" charset="0"/>
                </a:rPr>
                <a:t>SECOND LINE</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47484F"/>
                  </a:solidFill>
                  <a:effectLst/>
                  <a:uLnTx/>
                  <a:uFillTx/>
                  <a:latin typeface="Arial" panose="020B0604020202020204" pitchFamily="34" charset="0"/>
                  <a:cs typeface="Arial" panose="020B0604020202020204" pitchFamily="34" charset="0"/>
                </a:rPr>
                <a:t>T-</a:t>
              </a:r>
              <a:r>
                <a:rPr kumimoji="0" lang="en-US" sz="3600" b="1" i="0" u="none" strike="noStrike" kern="1200" cap="none" spc="0" normalizeH="0" baseline="0" noProof="0" dirty="0" err="1">
                  <a:ln>
                    <a:noFill/>
                  </a:ln>
                  <a:solidFill>
                    <a:srgbClr val="47484F"/>
                  </a:solidFill>
                  <a:effectLst/>
                  <a:uLnTx/>
                  <a:uFillTx/>
                  <a:latin typeface="Arial" panose="020B0604020202020204" pitchFamily="34" charset="0"/>
                  <a:cs typeface="Arial" panose="020B0604020202020204" pitchFamily="34" charset="0"/>
                </a:rPr>
                <a:t>DXd</a:t>
              </a:r>
              <a:endParaRPr kumimoji="0" lang="en-US" sz="3600" b="1" i="0" u="none" strike="noStrike" kern="1200" cap="none" spc="0" normalizeH="0" baseline="0" noProof="0" dirty="0">
                <a:ln>
                  <a:noFill/>
                </a:ln>
                <a:solidFill>
                  <a:srgbClr val="47484F"/>
                </a:solidFill>
                <a:effectLst/>
                <a:uLnTx/>
                <a:uFillTx/>
                <a:latin typeface="Arial" panose="020B0604020202020204" pitchFamily="34" charset="0"/>
                <a:cs typeface="Arial" panose="020B0604020202020204" pitchFamily="34" charset="0"/>
              </a:endParaRPr>
            </a:p>
          </p:txBody>
        </p:sp>
        <p:cxnSp>
          <p:nvCxnSpPr>
            <p:cNvPr id="8" name="Straight Arrow Connector 7">
              <a:extLst>
                <a:ext uri="{FF2B5EF4-FFF2-40B4-BE49-F238E27FC236}">
                  <a16:creationId xmlns:a16="http://schemas.microsoft.com/office/drawing/2014/main" id="{E548928E-8D09-41F3-EF3B-539766B50F7D}"/>
                </a:ext>
              </a:extLst>
            </p:cNvPr>
            <p:cNvCxnSpPr>
              <a:cxnSpLocks/>
            </p:cNvCxnSpPr>
            <p:nvPr/>
          </p:nvCxnSpPr>
          <p:spPr>
            <a:xfrm flipV="1">
              <a:off x="3325750" y="2416124"/>
              <a:ext cx="778000" cy="1"/>
            </a:xfrm>
            <a:prstGeom prst="straightConnector1">
              <a:avLst/>
            </a:prstGeom>
            <a:ln w="1905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9" name="Rounded Rectangle 8">
              <a:extLst>
                <a:ext uri="{FF2B5EF4-FFF2-40B4-BE49-F238E27FC236}">
                  <a16:creationId xmlns:a16="http://schemas.microsoft.com/office/drawing/2014/main" id="{56D87604-CCFF-4A55-48F7-550B2D587055}"/>
                </a:ext>
              </a:extLst>
            </p:cNvPr>
            <p:cNvSpPr/>
            <p:nvPr/>
          </p:nvSpPr>
          <p:spPr>
            <a:xfrm>
              <a:off x="873081" y="3791476"/>
              <a:ext cx="2295924" cy="1191816"/>
            </a:xfrm>
            <a:prstGeom prst="roundRect">
              <a:avLst/>
            </a:prstGeom>
            <a:ln w="19050">
              <a:solidFill>
                <a:schemeClr val="tx2"/>
              </a:solidFill>
            </a:ln>
          </p:spPr>
          <p:txBody>
            <a:bodyPr wrap="non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667" b="0" i="0" u="none" strike="noStrike" kern="1200" cap="none" spc="0" normalizeH="0" baseline="0" noProof="0" dirty="0">
                  <a:ln>
                    <a:noFill/>
                  </a:ln>
                  <a:solidFill>
                    <a:srgbClr val="47484F"/>
                  </a:solidFill>
                  <a:effectLst/>
                  <a:uLnTx/>
                  <a:uFillTx/>
                  <a:latin typeface="Arial" panose="020B0604020202020204" pitchFamily="34" charset="0"/>
                  <a:cs typeface="Arial" panose="020B0604020202020204" pitchFamily="34" charset="0"/>
                </a:rPr>
                <a:t>HR+ HER2-0</a:t>
              </a:r>
              <a:br>
                <a:rPr kumimoji="0" lang="en-US" sz="2667" b="0" i="0" u="none" strike="noStrike" kern="1200" cap="none" spc="0" normalizeH="0" baseline="0" noProof="0" dirty="0">
                  <a:ln>
                    <a:noFill/>
                  </a:ln>
                  <a:solidFill>
                    <a:srgbClr val="47484F"/>
                  </a:solidFill>
                  <a:effectLst/>
                  <a:uLnTx/>
                  <a:uFillTx/>
                  <a:latin typeface="Arial" panose="020B0604020202020204" pitchFamily="34" charset="0"/>
                  <a:cs typeface="Arial" panose="020B0604020202020204" pitchFamily="34" charset="0"/>
                </a:rPr>
              </a:br>
              <a:r>
                <a:rPr kumimoji="0" lang="en-US" sz="3733" b="0" i="0" u="none" strike="noStrike" kern="1200" cap="none" spc="0" normalizeH="0" baseline="0" noProof="0" dirty="0">
                  <a:ln>
                    <a:noFill/>
                  </a:ln>
                  <a:solidFill>
                    <a:srgbClr val="47484F"/>
                  </a:solidFill>
                  <a:effectLst/>
                  <a:uLnTx/>
                  <a:uFillTx/>
                  <a:latin typeface="Arial" panose="020B0604020202020204" pitchFamily="34" charset="0"/>
                  <a:cs typeface="Arial" panose="020B0604020202020204" pitchFamily="34" charset="0"/>
                </a:rPr>
                <a:t>MBC</a:t>
              </a:r>
              <a:endParaRPr kumimoji="0" lang="en-US" sz="2667" b="0" i="0" u="none" strike="noStrike" kern="1200" cap="none" spc="0" normalizeH="0" baseline="0" noProof="0" dirty="0">
                <a:ln>
                  <a:noFill/>
                </a:ln>
                <a:solidFill>
                  <a:srgbClr val="47484F"/>
                </a:solidFill>
                <a:effectLst/>
                <a:uLnTx/>
                <a:uFillTx/>
                <a:latin typeface="Arial" panose="020B0604020202020204" pitchFamily="34" charset="0"/>
                <a:cs typeface="Arial" panose="020B0604020202020204" pitchFamily="34" charset="0"/>
              </a:endParaRPr>
            </a:p>
          </p:txBody>
        </p:sp>
        <p:sp>
          <p:nvSpPr>
            <p:cNvPr id="10" name="Rounded Rectangle 9">
              <a:extLst>
                <a:ext uri="{FF2B5EF4-FFF2-40B4-BE49-F238E27FC236}">
                  <a16:creationId xmlns:a16="http://schemas.microsoft.com/office/drawing/2014/main" id="{4953AC8D-3BAE-404A-57ED-C5ACAD7FDE6C}"/>
                </a:ext>
              </a:extLst>
            </p:cNvPr>
            <p:cNvSpPr/>
            <p:nvPr/>
          </p:nvSpPr>
          <p:spPr>
            <a:xfrm>
              <a:off x="4310322" y="3825799"/>
              <a:ext cx="1601472" cy="1191816"/>
            </a:xfrm>
            <a:prstGeom prst="roundRect">
              <a:avLst/>
            </a:prstGeom>
            <a:solidFill>
              <a:schemeClr val="accent6">
                <a:lumMod val="60000"/>
                <a:lumOff val="40000"/>
              </a:schemeClr>
            </a:solidFill>
            <a:ln w="19050">
              <a:solidFill>
                <a:schemeClr val="tx2"/>
              </a:solidFill>
            </a:ln>
          </p:spPr>
          <p:style>
            <a:lnRef idx="2">
              <a:schemeClr val="accent1"/>
            </a:lnRef>
            <a:fillRef idx="1">
              <a:schemeClr val="lt1"/>
            </a:fillRef>
            <a:effectRef idx="0">
              <a:schemeClr val="accent1"/>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outerShdw blurRad="50800" dist="38100" dir="8100000" algn="tr" rotWithShape="0">
                      <a:prstClr val="black">
                        <a:alpha val="40000"/>
                      </a:prstClr>
                    </a:outerShdw>
                  </a:effectLst>
                  <a:uLnTx/>
                  <a:uFillTx/>
                  <a:latin typeface="Arial" panose="020B0604020202020204" pitchFamily="34" charset="0"/>
                  <a:cs typeface="Arial" panose="020B0604020202020204" pitchFamily="34" charset="0"/>
                </a:rPr>
                <a:t>EXHAUST ENDOCRINE TREATMENT STRATEGIES</a:t>
              </a:r>
            </a:p>
          </p:txBody>
        </p:sp>
        <p:sp>
          <p:nvSpPr>
            <p:cNvPr id="14" name="Rounded Rectangle 13">
              <a:extLst>
                <a:ext uri="{FF2B5EF4-FFF2-40B4-BE49-F238E27FC236}">
                  <a16:creationId xmlns:a16="http://schemas.microsoft.com/office/drawing/2014/main" id="{7777D12A-28FA-8D34-8EA4-2987270972B1}"/>
                </a:ext>
              </a:extLst>
            </p:cNvPr>
            <p:cNvSpPr/>
            <p:nvPr/>
          </p:nvSpPr>
          <p:spPr>
            <a:xfrm>
              <a:off x="6001584" y="3734886"/>
              <a:ext cx="1807888" cy="1396340"/>
            </a:xfrm>
            <a:prstGeom prst="roundRect">
              <a:avLst/>
            </a:prstGeom>
            <a:solidFill>
              <a:schemeClr val="tx2">
                <a:lumMod val="90000"/>
                <a:lumOff val="10000"/>
              </a:schemeClr>
            </a:solidFill>
            <a:ln w="19050">
              <a:solidFill>
                <a:schemeClr val="tx2"/>
              </a:solid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outerShdw blurRad="50800" dist="38100" dir="8100000" algn="tr" rotWithShape="0">
                      <a:prstClr val="black">
                        <a:alpha val="40000"/>
                      </a:prstClr>
                    </a:outerShdw>
                  </a:effectLst>
                  <a:uLnTx/>
                  <a:uFillTx/>
                  <a:latin typeface="Arial" panose="020B0604020202020204" pitchFamily="34" charset="0"/>
                  <a:cs typeface="Arial" panose="020B0604020202020204" pitchFamily="34" charset="0"/>
                </a:rPr>
                <a:t>FIRST LINE CHEMO*</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67" b="1" i="0" u="none" strike="noStrike" kern="1200" cap="none" spc="0" normalizeH="0" baseline="0" noProof="0" dirty="0">
                  <a:ln>
                    <a:noFill/>
                  </a:ln>
                  <a:solidFill>
                    <a:prstClr val="white"/>
                  </a:solidFill>
                  <a:effectLst>
                    <a:outerShdw blurRad="50800" dist="38100" dir="8100000" algn="tr" rotWithShape="0">
                      <a:prstClr val="black">
                        <a:alpha val="40000"/>
                      </a:prstClr>
                    </a:outerShdw>
                  </a:effectLst>
                  <a:uLnTx/>
                  <a:uFillTx/>
                  <a:latin typeface="Arial" panose="020B0604020202020204" pitchFamily="34" charset="0"/>
                  <a:cs typeface="Arial" panose="020B0604020202020204" pitchFamily="34" charset="0"/>
                </a:rPr>
                <a:t>(Preferred choice: capecitabine)</a:t>
              </a:r>
            </a:p>
          </p:txBody>
        </p:sp>
        <p:cxnSp>
          <p:nvCxnSpPr>
            <p:cNvPr id="19" name="Straight Arrow Connector 18">
              <a:extLst>
                <a:ext uri="{FF2B5EF4-FFF2-40B4-BE49-F238E27FC236}">
                  <a16:creationId xmlns:a16="http://schemas.microsoft.com/office/drawing/2014/main" id="{F586055B-3130-74FD-8D59-82C4BE212E60}"/>
                </a:ext>
              </a:extLst>
            </p:cNvPr>
            <p:cNvCxnSpPr>
              <a:cxnSpLocks/>
              <a:stCxn id="9" idx="3"/>
            </p:cNvCxnSpPr>
            <p:nvPr/>
          </p:nvCxnSpPr>
          <p:spPr>
            <a:xfrm>
              <a:off x="3169005" y="4387384"/>
              <a:ext cx="897019" cy="8905"/>
            </a:xfrm>
            <a:prstGeom prst="straightConnector1">
              <a:avLst/>
            </a:prstGeom>
            <a:ln w="1905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20" name="Rounded Rectangle 19">
              <a:extLst>
                <a:ext uri="{FF2B5EF4-FFF2-40B4-BE49-F238E27FC236}">
                  <a16:creationId xmlns:a16="http://schemas.microsoft.com/office/drawing/2014/main" id="{58B84B69-161B-3A21-3E0E-B7E10AF14295}"/>
                </a:ext>
              </a:extLst>
            </p:cNvPr>
            <p:cNvSpPr/>
            <p:nvPr/>
          </p:nvSpPr>
          <p:spPr>
            <a:xfrm>
              <a:off x="9827429" y="1792849"/>
              <a:ext cx="1795378" cy="1339445"/>
            </a:xfrm>
            <a:prstGeom prst="roundRect">
              <a:avLst/>
            </a:prstGeom>
            <a:solidFill>
              <a:schemeClr val="bg1"/>
            </a:solidFill>
            <a:ln w="19050">
              <a:solidFill>
                <a:schemeClr val="tx2"/>
              </a:solid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67" b="1" i="0" u="none" strike="noStrike" kern="1200" cap="none" spc="0" normalizeH="0" baseline="0" noProof="0" dirty="0">
                  <a:ln>
                    <a:noFill/>
                  </a:ln>
                  <a:solidFill>
                    <a:srgbClr val="47484F"/>
                  </a:solidFill>
                  <a:effectLst/>
                  <a:uLnTx/>
                  <a:uFillTx/>
                  <a:latin typeface="Arial" panose="020B0604020202020204" pitchFamily="34" charset="0"/>
                  <a:cs typeface="Arial" panose="020B0604020202020204" pitchFamily="34" charset="0"/>
                </a:rPr>
                <a:t>THIRD LINE</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srgbClr val="47484F"/>
                </a:solidFill>
                <a:effectLst/>
                <a:uLnTx/>
                <a:uFillTx/>
                <a:latin typeface="Arial" panose="020B0604020202020204" pitchFamily="34" charset="0"/>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47484F"/>
                  </a:solidFill>
                  <a:effectLst/>
                  <a:uLnTx/>
                  <a:uFillTx/>
                  <a:latin typeface="Arial" panose="020B0604020202020204" pitchFamily="34" charset="0"/>
                  <a:cs typeface="Arial" panose="020B0604020202020204" pitchFamily="34" charset="0"/>
                </a:rPr>
                <a:t>SACI </a:t>
              </a:r>
              <a:r>
                <a:rPr kumimoji="0" lang="en-US" sz="2000" b="0" i="0" u="none" strike="noStrike" kern="1200" cap="none" spc="0" normalizeH="0" baseline="0" noProof="0" dirty="0">
                  <a:ln>
                    <a:noFill/>
                  </a:ln>
                  <a:solidFill>
                    <a:srgbClr val="47484F"/>
                  </a:solidFill>
                  <a:effectLst/>
                  <a:uLnTx/>
                  <a:uFillTx/>
                  <a:latin typeface="Arial" panose="020B0604020202020204" pitchFamily="34" charset="0"/>
                  <a:cs typeface="Arial" panose="020B0604020202020204" pitchFamily="34" charset="0"/>
                </a:rPr>
                <a:t>or</a:t>
              </a:r>
              <a:r>
                <a:rPr kumimoji="0" lang="en-US" sz="2400" b="1" i="0" u="none" strike="noStrike" kern="1200" cap="none" spc="0" normalizeH="0" baseline="0" noProof="0" dirty="0">
                  <a:ln>
                    <a:noFill/>
                  </a:ln>
                  <a:solidFill>
                    <a:srgbClr val="47484F"/>
                  </a:solidFill>
                  <a:effectLst/>
                  <a:uLnTx/>
                  <a:uFillTx/>
                  <a:latin typeface="Arial" panose="020B0604020202020204" pitchFamily="34" charset="0"/>
                  <a:cs typeface="Arial" panose="020B0604020202020204" pitchFamily="34" charset="0"/>
                </a:rPr>
                <a:t> CHEMO</a:t>
              </a:r>
            </a:p>
          </p:txBody>
        </p:sp>
        <p:sp>
          <p:nvSpPr>
            <p:cNvPr id="21" name="Rounded Rectangle 20">
              <a:extLst>
                <a:ext uri="{FF2B5EF4-FFF2-40B4-BE49-F238E27FC236}">
                  <a16:creationId xmlns:a16="http://schemas.microsoft.com/office/drawing/2014/main" id="{4C25B6C4-B049-55D1-A4C3-65A794014FC5}"/>
                </a:ext>
              </a:extLst>
            </p:cNvPr>
            <p:cNvSpPr/>
            <p:nvPr/>
          </p:nvSpPr>
          <p:spPr>
            <a:xfrm>
              <a:off x="7899261" y="3863896"/>
              <a:ext cx="1807888" cy="1146555"/>
            </a:xfrm>
            <a:prstGeom prst="roundRect">
              <a:avLst/>
            </a:prstGeom>
            <a:solidFill>
              <a:schemeClr val="tx2">
                <a:lumMod val="90000"/>
                <a:lumOff val="10000"/>
              </a:schemeClr>
            </a:solidFill>
            <a:ln w="19050">
              <a:solidFill>
                <a:schemeClr val="tx2"/>
              </a:solid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outerShdw blurRad="50800" dist="38100" dir="8100000" algn="tr" rotWithShape="0">
                      <a:prstClr val="black">
                        <a:alpha val="40000"/>
                      </a:prstClr>
                    </a:outerShdw>
                  </a:effectLst>
                  <a:uLnTx/>
                  <a:uFillTx/>
                  <a:latin typeface="Arial" panose="020B0604020202020204" pitchFamily="34" charset="0"/>
                  <a:cs typeface="Arial" panose="020B0604020202020204" pitchFamily="34" charset="0"/>
                </a:rPr>
                <a:t>SECOND LINE CHEMO*</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67" b="1" i="0" u="none" strike="noStrike" kern="1200" cap="none" spc="0" normalizeH="0" baseline="0" noProof="0" dirty="0">
                  <a:ln>
                    <a:noFill/>
                  </a:ln>
                  <a:solidFill>
                    <a:prstClr val="white"/>
                  </a:solidFill>
                  <a:effectLst>
                    <a:outerShdw blurRad="50800" dist="38100" dir="8100000" algn="tr" rotWithShape="0">
                      <a:prstClr val="black">
                        <a:alpha val="40000"/>
                      </a:prstClr>
                    </a:outerShdw>
                  </a:effectLst>
                  <a:uLnTx/>
                  <a:uFillTx/>
                  <a:latin typeface="Arial" panose="020B0604020202020204" pitchFamily="34" charset="0"/>
                  <a:cs typeface="Arial" panose="020B0604020202020204" pitchFamily="34" charset="0"/>
                </a:rPr>
                <a:t>(Preferred choice: </a:t>
              </a:r>
              <a:r>
                <a:rPr kumimoji="0" lang="en-US" sz="1467" b="1" i="0" u="none" strike="noStrike" kern="1200" cap="none" spc="0" normalizeH="0" baseline="0" noProof="0" dirty="0" err="1">
                  <a:ln>
                    <a:noFill/>
                  </a:ln>
                  <a:solidFill>
                    <a:prstClr val="white"/>
                  </a:solidFill>
                  <a:effectLst>
                    <a:outerShdw blurRad="50800" dist="38100" dir="8100000" algn="tr" rotWithShape="0">
                      <a:prstClr val="black">
                        <a:alpha val="40000"/>
                      </a:prstClr>
                    </a:outerShdw>
                  </a:effectLst>
                  <a:uLnTx/>
                  <a:uFillTx/>
                  <a:latin typeface="Arial" panose="020B0604020202020204" pitchFamily="34" charset="0"/>
                  <a:cs typeface="Arial" panose="020B0604020202020204" pitchFamily="34" charset="0"/>
                </a:rPr>
                <a:t>taxanes</a:t>
              </a:r>
              <a:r>
                <a:rPr kumimoji="0" lang="en-US" sz="1467" b="1" i="0" u="none" strike="noStrike" kern="1200" cap="none" spc="0" normalizeH="0" baseline="0" noProof="0" dirty="0">
                  <a:ln>
                    <a:noFill/>
                  </a:ln>
                  <a:solidFill>
                    <a:prstClr val="white"/>
                  </a:solidFill>
                  <a:effectLst>
                    <a:outerShdw blurRad="50800" dist="38100" dir="8100000" algn="tr" rotWithShape="0">
                      <a:prstClr val="black">
                        <a:alpha val="40000"/>
                      </a:prstClr>
                    </a:outerShdw>
                  </a:effectLst>
                  <a:uLnTx/>
                  <a:uFillTx/>
                  <a:latin typeface="Arial" panose="020B0604020202020204" pitchFamily="34" charset="0"/>
                  <a:cs typeface="Arial" panose="020B0604020202020204" pitchFamily="34" charset="0"/>
                </a:rPr>
                <a:t>)</a:t>
              </a:r>
            </a:p>
          </p:txBody>
        </p:sp>
        <p:sp>
          <p:nvSpPr>
            <p:cNvPr id="22" name="Rounded Rectangle 21">
              <a:extLst>
                <a:ext uri="{FF2B5EF4-FFF2-40B4-BE49-F238E27FC236}">
                  <a16:creationId xmlns:a16="http://schemas.microsoft.com/office/drawing/2014/main" id="{2AA96E3C-19A8-E262-BAEB-398B94093E85}"/>
                </a:ext>
              </a:extLst>
            </p:cNvPr>
            <p:cNvSpPr/>
            <p:nvPr/>
          </p:nvSpPr>
          <p:spPr>
            <a:xfrm>
              <a:off x="9827429" y="3791476"/>
              <a:ext cx="1795378" cy="1396127"/>
            </a:xfrm>
            <a:prstGeom prst="roundRect">
              <a:avLst/>
            </a:prstGeom>
            <a:solidFill>
              <a:schemeClr val="bg1"/>
            </a:solidFill>
            <a:ln w="19050">
              <a:solidFill>
                <a:schemeClr val="tx2"/>
              </a:solid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67" b="1" i="0" u="none" strike="noStrike" kern="1200" cap="none" spc="0" normalizeH="0" baseline="0" noProof="0" dirty="0">
                  <a:ln>
                    <a:noFill/>
                  </a:ln>
                  <a:solidFill>
                    <a:srgbClr val="47484F"/>
                  </a:solidFill>
                  <a:effectLst/>
                  <a:uLnTx/>
                  <a:uFillTx/>
                  <a:latin typeface="Arial" panose="020B0604020202020204" pitchFamily="34" charset="0"/>
                  <a:cs typeface="Arial" panose="020B0604020202020204" pitchFamily="34" charset="0"/>
                </a:rPr>
                <a:t>THIRD LINE</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333" b="1" i="0" u="none" strike="noStrike" kern="1200" cap="none" spc="0" normalizeH="0" baseline="0" noProof="0" dirty="0">
                <a:ln>
                  <a:noFill/>
                </a:ln>
                <a:solidFill>
                  <a:srgbClr val="47484F"/>
                </a:solidFill>
                <a:effectLst/>
                <a:uLnTx/>
                <a:uFillTx/>
                <a:latin typeface="Arial" panose="020B0604020202020204" pitchFamily="34" charset="0"/>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47484F"/>
                  </a:solidFill>
                  <a:effectLst/>
                  <a:uLnTx/>
                  <a:uFillTx/>
                  <a:latin typeface="Arial" panose="020B0604020202020204" pitchFamily="34" charset="0"/>
                  <a:cs typeface="Arial" panose="020B0604020202020204" pitchFamily="34" charset="0"/>
                </a:rPr>
                <a:t>SACI </a:t>
              </a:r>
              <a:r>
                <a:rPr kumimoji="0" lang="en-US" sz="2000" b="0" i="0" u="none" strike="noStrike" kern="1200" cap="none" spc="0" normalizeH="0" baseline="0" noProof="0" dirty="0">
                  <a:ln>
                    <a:noFill/>
                  </a:ln>
                  <a:solidFill>
                    <a:srgbClr val="47484F"/>
                  </a:solidFill>
                  <a:effectLst/>
                  <a:uLnTx/>
                  <a:uFillTx/>
                  <a:latin typeface="Arial" panose="020B0604020202020204" pitchFamily="34" charset="0"/>
                  <a:cs typeface="Arial" panose="020B0604020202020204" pitchFamily="34" charset="0"/>
                </a:rPr>
                <a:t>or</a:t>
              </a:r>
              <a:r>
                <a:rPr kumimoji="0" lang="en-US" sz="2400" b="1" i="0" u="none" strike="noStrike" kern="1200" cap="none" spc="0" normalizeH="0" baseline="0" noProof="0" dirty="0">
                  <a:ln>
                    <a:noFill/>
                  </a:ln>
                  <a:solidFill>
                    <a:srgbClr val="47484F"/>
                  </a:solidFill>
                  <a:effectLst/>
                  <a:uLnTx/>
                  <a:uFillTx/>
                  <a:latin typeface="Arial" panose="020B0604020202020204" pitchFamily="34" charset="0"/>
                  <a:cs typeface="Arial" panose="020B0604020202020204" pitchFamily="34" charset="0"/>
                </a:rPr>
                <a:t> CHEMO</a:t>
              </a:r>
            </a:p>
          </p:txBody>
        </p:sp>
      </p:grpSp>
    </p:spTree>
    <p:extLst>
      <p:ext uri="{BB962C8B-B14F-4D97-AF65-F5344CB8AC3E}">
        <p14:creationId xmlns:p14="http://schemas.microsoft.com/office/powerpoint/2010/main" val="4155900230"/>
      </p:ext>
    </p:extLst>
  </p:cSld>
  <p:clrMapOvr>
    <a:masterClrMapping/>
  </p:clrMapOvr>
</p:sld>
</file>

<file path=ppt/theme/theme1.xml><?xml version="1.0" encoding="utf-8"?>
<a:theme xmlns:a="http://schemas.openxmlformats.org/drawingml/2006/main" name="Theme1">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1" id="{3288D6B4-866B-4008-809D-EB9F8C86F13C}" vid="{DACB9FE3-1C85-45AB-946A-1D20A4FBC5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2022 Hem Onc">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2 Hem Onc" id="{1BD2C11B-1E1D-4714-A12C-2D116F31C9E6}" vid="{7C79B49B-5FF8-488B-985C-FF1AF5D36A6F}"/>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2884</TotalTime>
  <Words>1544</Words>
  <Application>Microsoft Macintosh PowerPoint</Application>
  <PresentationFormat>Widescreen</PresentationFormat>
  <Paragraphs>228</Paragraphs>
  <Slides>11</Slides>
  <Notes>7</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11</vt:i4>
      </vt:variant>
    </vt:vector>
  </HeadingPairs>
  <TitlesOfParts>
    <vt:vector size="22" baseType="lpstr">
      <vt:lpstr>Arial</vt:lpstr>
      <vt:lpstr>Calibri</vt:lpstr>
      <vt:lpstr>Calibri Light</vt:lpstr>
      <vt:lpstr>Century Gothic</vt:lpstr>
      <vt:lpstr>StarSymbol</vt:lpstr>
      <vt:lpstr>Times New Roman</vt:lpstr>
      <vt:lpstr>Trebuchet MS</vt:lpstr>
      <vt:lpstr>Wingdings</vt:lpstr>
      <vt:lpstr>Theme1</vt:lpstr>
      <vt:lpstr>Office Theme</vt:lpstr>
      <vt:lpstr>1_2022 Hem Onc</vt:lpstr>
      <vt:lpstr>Who Is the Best Candidate for Sequencing Sacituzumab Govitecan Before T-DXd in HR+ Breast Cancer? </vt:lpstr>
      <vt:lpstr>PowerPoint Presentation</vt:lpstr>
      <vt:lpstr>Disclaimer</vt:lpstr>
      <vt:lpstr>Case: 49-year-old Female with Metastatic HR+, HER2 0 Breast Cancer </vt:lpstr>
      <vt:lpstr>Now she has progressive disease after 5 months of paclitaxel.   What next line of therapy would you choose?</vt:lpstr>
      <vt:lpstr>Sacituzumab Govitecan: TROP2–Targeted ADC</vt:lpstr>
      <vt:lpstr>TROPiCS-02 Phase 3 Trial</vt:lpstr>
      <vt:lpstr>TROPiCS-02 Phase 3 Trial: Improved PFS</vt:lpstr>
      <vt:lpstr>Refining the Treatment Algorithm for HR+ Metastatic Breast Cancer (MBC)</vt:lpstr>
      <vt:lpstr>When to Sequence Sacituzumab Govitecan? </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Who Is the Best Candidate for Sequencing Sacituzumab Govitecan Before T-DXd in HR+ Breast Cancer? </dc:title>
  <dc:subject/>
  <dc:creator>MedEd On The Go</dc:creator>
  <cp:keywords/>
  <dc:description/>
  <cp:lastModifiedBy>Moriah Diethorn</cp:lastModifiedBy>
  <cp:revision>56</cp:revision>
  <dcterms:created xsi:type="dcterms:W3CDTF">2019-02-14T16:09:47Z</dcterms:created>
  <dcterms:modified xsi:type="dcterms:W3CDTF">2023-07-06T15:37:33Z</dcterms:modified>
  <cp:category/>
</cp:coreProperties>
</file>