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24" r:id="rId2"/>
    <p:sldMasterId id="2147483736" r:id="rId3"/>
  </p:sldMasterIdLst>
  <p:notesMasterIdLst>
    <p:notesMasterId r:id="rId15"/>
  </p:notesMasterIdLst>
  <p:sldIdLst>
    <p:sldId id="256" r:id="rId4"/>
    <p:sldId id="265" r:id="rId5"/>
    <p:sldId id="2145706412" r:id="rId6"/>
    <p:sldId id="2147471302" r:id="rId7"/>
    <p:sldId id="2147471309" r:id="rId8"/>
    <p:sldId id="2147471142" r:id="rId9"/>
    <p:sldId id="2147471140" r:id="rId10"/>
    <p:sldId id="2147471304" r:id="rId11"/>
    <p:sldId id="2147471306" r:id="rId12"/>
    <p:sldId id="21474703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1FF42040-9854-C85D-2553-FFB58F3C2152}" name="Haemin Go" initials="HG" userId="S::hgo@ushealthconnect.com::f4f74a36-2ed4-469e-99f1-5e82f235753e" providerId="AD"/>
  <p188:author id="{FCEEAE9A-29B5-3A11-DC2A-65BC293BB5B9}" name="Amanda Mulder" initials="AM" userId="S::amulder@ushealthconnect.com::2979cb05-1f38-4943-bcba-142be133c0a2" providerId="AD"/>
  <p188:author id="{38D769AB-2573-DA4B-F2FC-41F7BCF93BC4}" name="Barry Fiedel, Ph. D." initials="BFPD" userId="S::bfiedel@ushealthconnect.com::2a870dc9-3809-46c6-a26d-c31edd3a6d1c" providerId="AD"/>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5" autoAdjust="0"/>
    <p:restoredTop sz="88571" autoAdjust="0"/>
  </p:normalViewPr>
  <p:slideViewPr>
    <p:cSldViewPr snapToGrid="0">
      <p:cViewPr varScale="1">
        <p:scale>
          <a:sx n="108" d="100"/>
          <a:sy n="108" d="100"/>
        </p:scale>
        <p:origin x="1368"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1T14:28:39.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4E3F6-ABDB-304C-86FE-1B1E199FEB90}"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6BF47-EBAD-4F40-B467-6EF073D5F23C}" type="slidenum">
              <a:rPr lang="en-US" smtClean="0"/>
              <a:t>‹#›</a:t>
            </a:fld>
            <a:endParaRPr lang="en-US"/>
          </a:p>
        </p:txBody>
      </p:sp>
    </p:spTree>
    <p:extLst>
      <p:ext uri="{BB962C8B-B14F-4D97-AF65-F5344CB8AC3E}">
        <p14:creationId xmlns:p14="http://schemas.microsoft.com/office/powerpoint/2010/main" val="256289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A2B01-B5DD-4946-9370-9936A084F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79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a:t>
            </a:fld>
            <a:endParaRPr lang="en-US" altLang="en-US" dirty="0"/>
          </a:p>
        </p:txBody>
      </p:sp>
    </p:spTree>
    <p:extLst>
      <p:ext uri="{BB962C8B-B14F-4D97-AF65-F5344CB8AC3E}">
        <p14:creationId xmlns:p14="http://schemas.microsoft.com/office/powerpoint/2010/main" val="70783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a:t>
            </a:fld>
            <a:endParaRPr lang="en-US" altLang="en-US" dirty="0"/>
          </a:p>
        </p:txBody>
      </p:sp>
    </p:spTree>
    <p:extLst>
      <p:ext uri="{BB962C8B-B14F-4D97-AF65-F5344CB8AC3E}">
        <p14:creationId xmlns:p14="http://schemas.microsoft.com/office/powerpoint/2010/main" val="328940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6BF47-EBAD-4F40-B467-6EF073D5F23C}" type="slidenum">
              <a:rPr lang="en-US" smtClean="0"/>
              <a:t>6</a:t>
            </a:fld>
            <a:endParaRPr lang="en-US"/>
          </a:p>
        </p:txBody>
      </p:sp>
    </p:spTree>
    <p:extLst>
      <p:ext uri="{BB962C8B-B14F-4D97-AF65-F5344CB8AC3E}">
        <p14:creationId xmlns:p14="http://schemas.microsoft.com/office/powerpoint/2010/main" val="179007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6BF47-EBAD-4F40-B467-6EF073D5F23C}" type="slidenum">
              <a:rPr lang="en-US" smtClean="0"/>
              <a:t>7</a:t>
            </a:fld>
            <a:endParaRPr lang="en-US"/>
          </a:p>
        </p:txBody>
      </p:sp>
    </p:spTree>
    <p:extLst>
      <p:ext uri="{BB962C8B-B14F-4D97-AF65-F5344CB8AC3E}">
        <p14:creationId xmlns:p14="http://schemas.microsoft.com/office/powerpoint/2010/main" val="389682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6BF47-EBAD-4F40-B467-6EF073D5F23C}" type="slidenum">
              <a:rPr lang="en-US" smtClean="0"/>
              <a:t>10</a:t>
            </a:fld>
            <a:endParaRPr lang="en-US"/>
          </a:p>
        </p:txBody>
      </p:sp>
    </p:spTree>
    <p:extLst>
      <p:ext uri="{BB962C8B-B14F-4D97-AF65-F5344CB8AC3E}">
        <p14:creationId xmlns:p14="http://schemas.microsoft.com/office/powerpoint/2010/main" val="146828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6719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424040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1579944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ear w notes top w reference">
    <p:spTree>
      <p:nvGrpSpPr>
        <p:cNvPr id="1" name=""/>
        <p:cNvGrpSpPr/>
        <p:nvPr/>
      </p:nvGrpSpPr>
      <p:grpSpPr>
        <a:xfrm>
          <a:off x="0" y="0"/>
          <a:ext cx="0" cy="0"/>
          <a:chOff x="0" y="0"/>
          <a:chExt cx="0" cy="0"/>
        </a:xfrm>
      </p:grpSpPr>
      <p:sp>
        <p:nvSpPr>
          <p:cNvPr id="5"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
        <p:nvSpPr>
          <p:cNvPr id="7" name="Text Placeholder 3"/>
          <p:cNvSpPr>
            <a:spLocks noGrp="1"/>
          </p:cNvSpPr>
          <p:nvPr>
            <p:ph type="body" sz="quarter" idx="13" hasCustomPrompt="1"/>
          </p:nvPr>
        </p:nvSpPr>
        <p:spPr>
          <a:xfrm>
            <a:off x="0" y="1097280"/>
            <a:ext cx="12191999" cy="1463040"/>
          </a:xfrm>
          <a:solidFill>
            <a:schemeClr val="bg1">
              <a:lumMod val="95000"/>
            </a:schemeClr>
          </a:solidFill>
        </p:spPr>
        <p:txBody>
          <a:bodyPr wrap="square" lIns="720000" tIns="182880" rIns="720000" bIns="182880" anchor="ctr" anchorCtr="0">
            <a:normAutofit/>
          </a:bodyPr>
          <a:lstStyle>
            <a:lvl1pPr>
              <a:defRPr sz="1600" b="0" i="0"/>
            </a:lvl1pPr>
          </a:lstStyle>
          <a:p>
            <a:pPr lvl="0"/>
            <a:r>
              <a:rPr lang="en-US"/>
              <a:t>Notes comes here</a:t>
            </a:r>
          </a:p>
        </p:txBody>
      </p:sp>
      <p:sp>
        <p:nvSpPr>
          <p:cNvPr id="8" name="Text Placeholder 3">
            <a:extLst>
              <a:ext uri="{FF2B5EF4-FFF2-40B4-BE49-F238E27FC236}">
                <a16:creationId xmlns:a16="http://schemas.microsoft.com/office/drawing/2014/main" id="{1AA40195-06BC-7C49-A95F-A02178B1C350}"/>
              </a:ext>
            </a:extLst>
          </p:cNvPr>
          <p:cNvSpPr>
            <a:spLocks noGrp="1"/>
          </p:cNvSpPr>
          <p:nvPr>
            <p:ph type="body" sz="quarter" idx="14" hasCustomPrompt="1"/>
          </p:nvPr>
        </p:nvSpPr>
        <p:spPr>
          <a:xfrm>
            <a:off x="0" y="6443188"/>
            <a:ext cx="12191999" cy="278332"/>
          </a:xfrm>
          <a:noFill/>
        </p:spPr>
        <p:txBody>
          <a:bodyPr wrap="square" lIns="180000" tIns="36000" rIns="180000" bIns="72000" anchor="b" anchorCtr="0">
            <a:spAutoFit/>
          </a:bodyPr>
          <a:lstStyle>
            <a:lvl1pPr>
              <a:lnSpc>
                <a:spcPct val="100000"/>
              </a:lnSpc>
              <a:spcAft>
                <a:spcPts val="600"/>
              </a:spcAft>
              <a:defRPr sz="1100" b="0" i="0"/>
            </a:lvl1pPr>
          </a:lstStyle>
          <a:p>
            <a:pPr lvl="0"/>
            <a:r>
              <a:rPr lang="en-US"/>
              <a:t>Reference</a:t>
            </a:r>
          </a:p>
        </p:txBody>
      </p:sp>
    </p:spTree>
    <p:extLst>
      <p:ext uri="{BB962C8B-B14F-4D97-AF65-F5344CB8AC3E}">
        <p14:creationId xmlns:p14="http://schemas.microsoft.com/office/powerpoint/2010/main" val="892853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077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9915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311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68273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39109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90863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4109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12328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4389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256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41170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04154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0935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855230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40155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3688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0065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117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3457195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98487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1084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0061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22902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50188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7706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307021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524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282882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7990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387764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ctDNA,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59522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err="1"/>
              <a:t>ctDNA</a:t>
            </a:r>
            <a:r>
              <a:rPr lang="en-US" dirty="0"/>
              <a:t>,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38935317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3826496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911628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ustomXml" Target="../ink/ink1.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9"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B6DB-174E-2FE6-4E5D-8E0298EFAB80}"/>
              </a:ext>
            </a:extLst>
          </p:cNvPr>
          <p:cNvSpPr>
            <a:spLocks noGrp="1"/>
          </p:cNvSpPr>
          <p:nvPr>
            <p:ph type="title"/>
          </p:nvPr>
        </p:nvSpPr>
        <p:spPr>
          <a:xfrm>
            <a:off x="609601" y="1709738"/>
            <a:ext cx="10515600" cy="2852737"/>
          </a:xfrm>
        </p:spPr>
        <p:txBody>
          <a:bodyPr>
            <a:normAutofit/>
          </a:bodyPr>
          <a:lstStyle/>
          <a:p>
            <a:r>
              <a:rPr lang="en-US" dirty="0"/>
              <a:t>Who Is the Best Candidate for Sequencing Trastuzumab </a:t>
            </a:r>
            <a:r>
              <a:rPr lang="en-US" dirty="0" err="1"/>
              <a:t>Detruxtecan</a:t>
            </a:r>
            <a:r>
              <a:rPr lang="en-US" dirty="0"/>
              <a:t> (T-</a:t>
            </a:r>
            <a:r>
              <a:rPr lang="en-US" dirty="0" err="1"/>
              <a:t>DXd</a:t>
            </a:r>
            <a:r>
              <a:rPr lang="en-US" dirty="0"/>
              <a:t>) First?</a:t>
            </a:r>
          </a:p>
        </p:txBody>
      </p:sp>
      <p:sp>
        <p:nvSpPr>
          <p:cNvPr id="3" name="Subtitle 2">
            <a:extLst>
              <a:ext uri="{FF2B5EF4-FFF2-40B4-BE49-F238E27FC236}">
                <a16:creationId xmlns:a16="http://schemas.microsoft.com/office/drawing/2014/main" id="{7677C7E2-BD8F-C428-0A06-0286B75B23B8}"/>
              </a:ext>
            </a:extLst>
          </p:cNvPr>
          <p:cNvSpPr>
            <a:spLocks noGrp="1"/>
          </p:cNvSpPr>
          <p:nvPr>
            <p:ph type="body" idx="1"/>
          </p:nvPr>
        </p:nvSpPr>
        <p:spPr>
          <a:xfrm>
            <a:off x="609601" y="4589463"/>
            <a:ext cx="10515600" cy="1500187"/>
          </a:xfrm>
        </p:spPr>
        <p:txBody>
          <a:bodyPr>
            <a:noAutofit/>
          </a:bodyPr>
          <a:lstStyle/>
          <a:p>
            <a:r>
              <a:rPr lang="en-US" b="1" dirty="0">
                <a:solidFill>
                  <a:schemeClr val="accent1"/>
                </a:solidFill>
              </a:rPr>
              <a:t>Erica L. Mayer, MD, MPH</a:t>
            </a:r>
            <a:br>
              <a:rPr lang="en-US" dirty="0"/>
            </a:br>
            <a:r>
              <a:rPr lang="en-US" dirty="0"/>
              <a:t>Institute Physician, Breast Oncology Center</a:t>
            </a:r>
            <a:br>
              <a:rPr lang="en-US" dirty="0"/>
            </a:br>
            <a:r>
              <a:rPr lang="en-US" dirty="0"/>
              <a:t>Dana-Farber Cancer Institute</a:t>
            </a:r>
            <a:br>
              <a:rPr lang="en-US" dirty="0"/>
            </a:br>
            <a:r>
              <a:rPr lang="en-US" dirty="0"/>
              <a:t>Assistant Professor of Medicine</a:t>
            </a:r>
            <a:br>
              <a:rPr lang="en-US" dirty="0"/>
            </a:br>
            <a:r>
              <a:rPr lang="en-US" dirty="0"/>
              <a:t>Harvard Medical School</a:t>
            </a:r>
            <a:br>
              <a:rPr lang="en-US" dirty="0"/>
            </a:br>
            <a:r>
              <a:rPr lang="en-US" dirty="0"/>
              <a:t>Boston, MA</a:t>
            </a:r>
          </a:p>
        </p:txBody>
      </p:sp>
    </p:spTree>
    <p:extLst>
      <p:ext uri="{BB962C8B-B14F-4D97-AF65-F5344CB8AC3E}">
        <p14:creationId xmlns:p14="http://schemas.microsoft.com/office/powerpoint/2010/main" val="395803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A542C-E2C4-F40F-1188-82D72852C3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5974" y="3910851"/>
            <a:ext cx="6089933" cy="2112365"/>
          </a:xfrm>
          <a:prstGeom prst="rect">
            <a:avLst/>
          </a:prstGeom>
        </p:spPr>
      </p:pic>
      <p:pic>
        <p:nvPicPr>
          <p:cNvPr id="17" name="Picture 16">
            <a:extLst>
              <a:ext uri="{FF2B5EF4-FFF2-40B4-BE49-F238E27FC236}">
                <a16:creationId xmlns:a16="http://schemas.microsoft.com/office/drawing/2014/main" id="{FCB8F62B-9CCB-7407-1E02-DCE704694D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626" r="598" b="6508"/>
          <a:stretch/>
        </p:blipFill>
        <p:spPr>
          <a:xfrm>
            <a:off x="731236" y="849728"/>
            <a:ext cx="5448216" cy="2739752"/>
          </a:xfrm>
          <a:prstGeom prst="rect">
            <a:avLst/>
          </a:prstGeom>
        </p:spPr>
      </p:pic>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89BDD0B6-8C2A-2094-9845-DC45B2362D43}"/>
                  </a:ext>
                </a:extLst>
              </p14:cNvPr>
              <p14:cNvContentPartPr/>
              <p14:nvPr/>
            </p14:nvContentPartPr>
            <p14:xfrm>
              <a:off x="-991020" y="-358200"/>
              <a:ext cx="360" cy="360"/>
            </p14:xfrm>
          </p:contentPart>
        </mc:Choice>
        <mc:Fallback xmlns="">
          <p:pic>
            <p:nvPicPr>
              <p:cNvPr id="19" name="Ink 18">
                <a:extLst>
                  <a:ext uri="{FF2B5EF4-FFF2-40B4-BE49-F238E27FC236}">
                    <a16:creationId xmlns:a16="http://schemas.microsoft.com/office/drawing/2014/main" id="{89BDD0B6-8C2A-2094-9845-DC45B2362D43}"/>
                  </a:ext>
                </a:extLst>
              </p:cNvPr>
              <p:cNvPicPr/>
              <p:nvPr/>
            </p:nvPicPr>
            <p:blipFill>
              <a:blip r:embed="rId7"/>
              <a:stretch>
                <a:fillRect/>
              </a:stretch>
            </p:blipFill>
            <p:spPr>
              <a:xfrm>
                <a:off x="-1044660" y="-466200"/>
                <a:ext cx="108000" cy="216000"/>
              </a:xfrm>
              <a:prstGeom prst="rect">
                <a:avLst/>
              </a:prstGeom>
            </p:spPr>
          </p:pic>
        </mc:Fallback>
      </mc:AlternateContent>
      <p:cxnSp>
        <p:nvCxnSpPr>
          <p:cNvPr id="26" name="Straight Connector 25">
            <a:extLst>
              <a:ext uri="{FF2B5EF4-FFF2-40B4-BE49-F238E27FC236}">
                <a16:creationId xmlns:a16="http://schemas.microsoft.com/office/drawing/2014/main" id="{5E57DB76-E057-1A2E-B5AB-CC413511DE87}"/>
              </a:ext>
            </a:extLst>
          </p:cNvPr>
          <p:cNvCxnSpPr>
            <a:cxnSpLocks/>
          </p:cNvCxnSpPr>
          <p:nvPr/>
        </p:nvCxnSpPr>
        <p:spPr>
          <a:xfrm>
            <a:off x="731236" y="3730058"/>
            <a:ext cx="111078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8B9C7B2-BB38-6730-CC9E-E4612B3034A7}"/>
              </a:ext>
            </a:extLst>
          </p:cNvPr>
          <p:cNvSpPr>
            <a:spLocks noGrp="1"/>
          </p:cNvSpPr>
          <p:nvPr>
            <p:ph type="ftr" sz="quarter" idx="3"/>
          </p:nvPr>
        </p:nvSpPr>
        <p:spPr>
          <a:xfrm>
            <a:off x="609600" y="6356350"/>
            <a:ext cx="10744200" cy="442913"/>
          </a:xfrm>
        </p:spPr>
        <p:txBody>
          <a:bodyPr/>
          <a:lstStyle/>
          <a:p>
            <a:r>
              <a:rPr lang="en-US" sz="1050" dirty="0"/>
              <a:t>BC, breast cancer; CBR, clinical benefit rate; CDK, cyclin-dependent kinase; </a:t>
            </a:r>
            <a:r>
              <a:rPr lang="en-US" sz="1050" dirty="0" err="1"/>
              <a:t>dato-DXd</a:t>
            </a:r>
            <a:r>
              <a:rPr lang="en-US" sz="1050" dirty="0"/>
              <a:t>, </a:t>
            </a:r>
            <a:r>
              <a:rPr lang="en-US" sz="1050" dirty="0" err="1"/>
              <a:t>datopotamab</a:t>
            </a:r>
            <a:r>
              <a:rPr lang="en-US" sz="1050" dirty="0"/>
              <a:t> </a:t>
            </a:r>
            <a:r>
              <a:rPr lang="en-US" sz="1050" dirty="0" err="1"/>
              <a:t>deruxtecan</a:t>
            </a:r>
            <a:r>
              <a:rPr lang="en-US" sz="1050" dirty="0"/>
              <a:t>; DOR, duration of response; ORR, objective response rate; OS, overall survival; PFS, progression free survival; PRO, patient-reported outcome; SG, Sacituzumab </a:t>
            </a:r>
            <a:r>
              <a:rPr lang="en-US" sz="1050" dirty="0" err="1"/>
              <a:t>govitecan</a:t>
            </a:r>
            <a:r>
              <a:rPr lang="en-US" sz="1050" dirty="0"/>
              <a:t>; TBCRC, Translational Breast Cancer Research Consortium; TTOR, time to overall response</a:t>
            </a:r>
            <a:r>
              <a:rPr lang="en-US" sz="1050" noProof="0" dirty="0"/>
              <a:t>.</a:t>
            </a:r>
          </a:p>
          <a:p>
            <a:r>
              <a:rPr lang="en-US" sz="1050" dirty="0"/>
              <a:t>Translational Breast Cancer Research Consortium (TBCRC). https://</a:t>
            </a:r>
            <a:r>
              <a:rPr lang="en-US" sz="1050" dirty="0" err="1"/>
              <a:t>tbcrc.org</a:t>
            </a:r>
            <a:r>
              <a:rPr lang="en-US" sz="1050" dirty="0"/>
              <a:t>//.</a:t>
            </a:r>
          </a:p>
        </p:txBody>
      </p:sp>
      <p:sp>
        <p:nvSpPr>
          <p:cNvPr id="18" name="Title 17">
            <a:extLst>
              <a:ext uri="{FF2B5EF4-FFF2-40B4-BE49-F238E27FC236}">
                <a16:creationId xmlns:a16="http://schemas.microsoft.com/office/drawing/2014/main" id="{F3187A1F-5ED2-1282-D1BD-1A1212712F89}"/>
              </a:ext>
            </a:extLst>
          </p:cNvPr>
          <p:cNvSpPr>
            <a:spLocks noGrp="1"/>
          </p:cNvSpPr>
          <p:nvPr>
            <p:ph type="title"/>
          </p:nvPr>
        </p:nvSpPr>
        <p:spPr>
          <a:xfrm>
            <a:off x="609600" y="199505"/>
            <a:ext cx="10744200" cy="1185577"/>
          </a:xfrm>
        </p:spPr>
        <p:txBody>
          <a:bodyPr anchor="t">
            <a:normAutofit/>
          </a:bodyPr>
          <a:lstStyle/>
          <a:p>
            <a:r>
              <a:rPr lang="en-US" sz="2800" dirty="0"/>
              <a:t>ADC Sequencing Efforts in TBCRC</a:t>
            </a:r>
          </a:p>
        </p:txBody>
      </p:sp>
      <p:sp>
        <p:nvSpPr>
          <p:cNvPr id="20" name="Title 1">
            <a:extLst>
              <a:ext uri="{FF2B5EF4-FFF2-40B4-BE49-F238E27FC236}">
                <a16:creationId xmlns:a16="http://schemas.microsoft.com/office/drawing/2014/main" id="{CB3AE12F-C195-CA1C-83CF-8FDBB0D9EA54}"/>
              </a:ext>
            </a:extLst>
          </p:cNvPr>
          <p:cNvSpPr txBox="1">
            <a:spLocks/>
          </p:cNvSpPr>
          <p:nvPr/>
        </p:nvSpPr>
        <p:spPr>
          <a:xfrm>
            <a:off x="731236" y="4001067"/>
            <a:ext cx="4079931" cy="2067770"/>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1600" dirty="0">
                <a:latin typeface="Arial" panose="020B0604020202020204" pitchFamily="34" charset="0"/>
              </a:rPr>
              <a:t>TBCRC 064: </a:t>
            </a:r>
            <a:r>
              <a:rPr lang="en-US" sz="1600" b="0" dirty="0" err="1">
                <a:latin typeface="Arial" panose="020B0604020202020204" pitchFamily="34" charset="0"/>
              </a:rPr>
              <a:t>TReatment</a:t>
            </a:r>
            <a:r>
              <a:rPr lang="en-US" sz="1600" b="0" dirty="0">
                <a:latin typeface="Arial" panose="020B0604020202020204" pitchFamily="34" charset="0"/>
              </a:rPr>
              <a:t> of ADC-Refractory Breast </a:t>
            </a:r>
            <a:r>
              <a:rPr lang="en-US" sz="1600" b="0" dirty="0" err="1">
                <a:latin typeface="Arial" panose="020B0604020202020204" pitchFamily="34" charset="0"/>
              </a:rPr>
              <a:t>CancEr</a:t>
            </a:r>
            <a:r>
              <a:rPr lang="en-US" sz="1600" b="0" dirty="0">
                <a:latin typeface="Arial" panose="020B0604020202020204" pitchFamily="34" charset="0"/>
              </a:rPr>
              <a:t> with Dato-</a:t>
            </a:r>
            <a:r>
              <a:rPr lang="en-US" sz="1600" b="0" dirty="0" err="1">
                <a:latin typeface="Arial" panose="020B0604020202020204" pitchFamily="34" charset="0"/>
              </a:rPr>
              <a:t>DXd</a:t>
            </a:r>
            <a:r>
              <a:rPr lang="en-US" sz="1600" b="0" dirty="0">
                <a:latin typeface="Arial" panose="020B0604020202020204" pitchFamily="34" charset="0"/>
              </a:rPr>
              <a:t> or T-</a:t>
            </a:r>
            <a:r>
              <a:rPr lang="en-US" sz="1600" b="0" dirty="0" err="1">
                <a:latin typeface="Arial" panose="020B0604020202020204" pitchFamily="34" charset="0"/>
              </a:rPr>
              <a:t>DXd</a:t>
            </a:r>
            <a:r>
              <a:rPr lang="en-US" sz="1600" b="0" dirty="0">
                <a:latin typeface="Arial" panose="020B0604020202020204" pitchFamily="34" charset="0"/>
              </a:rPr>
              <a:t> (TRADE </a:t>
            </a:r>
            <a:r>
              <a:rPr lang="en-US" sz="1600" b="0" dirty="0" err="1">
                <a:latin typeface="Arial" panose="020B0604020202020204" pitchFamily="34" charset="0"/>
              </a:rPr>
              <a:t>DXd</a:t>
            </a:r>
            <a:r>
              <a:rPr lang="en-US" sz="1600" b="0" dirty="0">
                <a:latin typeface="Arial" panose="020B0604020202020204" pitchFamily="34" charset="0"/>
              </a:rPr>
              <a:t>) </a:t>
            </a:r>
            <a:br>
              <a:rPr lang="en-US" sz="1600" dirty="0">
                <a:latin typeface="Arial" panose="020B0604020202020204" pitchFamily="34" charset="0"/>
              </a:rPr>
            </a:br>
            <a:br>
              <a:rPr lang="en-US" sz="1600" dirty="0">
                <a:latin typeface="Arial" panose="020B0604020202020204" pitchFamily="34" charset="0"/>
              </a:rPr>
            </a:br>
            <a:r>
              <a:rPr lang="en-US" sz="1600" b="0" i="1" dirty="0">
                <a:latin typeface="Arial" panose="020B0604020202020204" pitchFamily="34" charset="0"/>
              </a:rPr>
              <a:t>PI: Ana Garrido-Castro</a:t>
            </a:r>
            <a:br>
              <a:rPr lang="en-US" sz="1600" dirty="0">
                <a:latin typeface="Arial" panose="020B0604020202020204" pitchFamily="34" charset="0"/>
              </a:rPr>
            </a:br>
            <a:endParaRPr lang="en-US" sz="1600" dirty="0"/>
          </a:p>
        </p:txBody>
      </p:sp>
      <p:sp>
        <p:nvSpPr>
          <p:cNvPr id="21" name="Title 1">
            <a:extLst>
              <a:ext uri="{FF2B5EF4-FFF2-40B4-BE49-F238E27FC236}">
                <a16:creationId xmlns:a16="http://schemas.microsoft.com/office/drawing/2014/main" id="{F1A2F245-292F-F6F3-D012-D6243DB56049}"/>
              </a:ext>
            </a:extLst>
          </p:cNvPr>
          <p:cNvSpPr txBox="1">
            <a:spLocks/>
          </p:cNvSpPr>
          <p:nvPr/>
        </p:nvSpPr>
        <p:spPr>
          <a:xfrm>
            <a:off x="7097645" y="1309928"/>
            <a:ext cx="4363119" cy="2184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j-ea"/>
                <a:cs typeface="+mj-cs"/>
              </a:rPr>
              <a:t>Prospective Registry of ADC Sequencing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1" u="none" strike="noStrike" kern="1200" cap="none" spc="0" normalizeH="0" baseline="0" noProof="0" dirty="0">
                <a:ln>
                  <a:noFill/>
                </a:ln>
                <a:effectLst/>
                <a:uLnTx/>
                <a:uFillTx/>
                <a:latin typeface="Arial" panose="020B0604020202020204" pitchFamily="34" charset="0"/>
                <a:ea typeface="+mj-ea"/>
                <a:cs typeface="+mj-cs"/>
              </a:rPr>
              <a:t>PI: Laura Huppert</a:t>
            </a:r>
            <a:br>
              <a:rPr kumimoji="0" lang="en-US" sz="1600" b="0" i="0" u="none" strike="noStrike" kern="1200" cap="none" spc="0" normalizeH="0" baseline="0" noProof="0" dirty="0">
                <a:ln>
                  <a:noFill/>
                </a:ln>
                <a:effectLst/>
                <a:uLnTx/>
                <a:uFillTx/>
                <a:latin typeface="Arial" panose="020B0604020202020204" pitchFamily="34" charset="0"/>
                <a:ea typeface="+mj-ea"/>
                <a:cs typeface="+mj-cs"/>
              </a:rPr>
            </a:br>
            <a:endParaRPr kumimoji="0" lang="en-US" sz="1600" b="0" i="0" u="none" strike="noStrike" kern="1200" cap="none" spc="0" normalizeH="0" baseline="0" noProof="0" dirty="0">
              <a:ln>
                <a:noFill/>
              </a:ln>
              <a:effectLst/>
              <a:uLnTx/>
              <a:uFillTx/>
              <a:latin typeface="Calibri Light" panose="020F0302020204030204"/>
              <a:ea typeface="+mj-ea"/>
              <a:cs typeface="+mj-cs"/>
            </a:endParaRPr>
          </a:p>
        </p:txBody>
      </p:sp>
    </p:spTree>
    <p:extLst>
      <p:ext uri="{BB962C8B-B14F-4D97-AF65-F5344CB8AC3E}">
        <p14:creationId xmlns:p14="http://schemas.microsoft.com/office/powerpoint/2010/main" val="6603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Expanding ADCs Across Metastatic Breast Cancer: Disrupting Dx &amp; Tx Silos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Correctly determine HER2 expression status in existing and newly diagnosed metastatic breast cancer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for patients with HR-positive/HER2-low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key components and advantages of ADCs in special populations of patients with metastatic breast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EE7D-DAB9-37E8-0CEE-90655D6E6CDA}"/>
              </a:ext>
            </a:extLst>
          </p:cNvPr>
          <p:cNvSpPr>
            <a:spLocks noGrp="1"/>
          </p:cNvSpPr>
          <p:nvPr>
            <p:ph type="title"/>
          </p:nvPr>
        </p:nvSpPr>
        <p:spPr>
          <a:xfrm>
            <a:off x="609600" y="199505"/>
            <a:ext cx="10744200" cy="1185577"/>
          </a:xfrm>
        </p:spPr>
        <p:txBody>
          <a:bodyPr>
            <a:normAutofit/>
          </a:bodyPr>
          <a:lstStyle/>
          <a:p>
            <a:r>
              <a:rPr lang="en-US" dirty="0"/>
              <a:t>Patient Case (58-year-old Woman)</a:t>
            </a:r>
          </a:p>
        </p:txBody>
      </p:sp>
      <p:sp>
        <p:nvSpPr>
          <p:cNvPr id="3" name="Content Placeholder 2">
            <a:extLst>
              <a:ext uri="{FF2B5EF4-FFF2-40B4-BE49-F238E27FC236}">
                <a16:creationId xmlns:a16="http://schemas.microsoft.com/office/drawing/2014/main" id="{766406FA-D44C-73E0-F1D0-1EFDBF8D45BC}"/>
              </a:ext>
            </a:extLst>
          </p:cNvPr>
          <p:cNvSpPr>
            <a:spLocks noGrp="1"/>
          </p:cNvSpPr>
          <p:nvPr>
            <p:ph sz="half" idx="1"/>
          </p:nvPr>
        </p:nvSpPr>
        <p:spPr>
          <a:xfrm>
            <a:off x="609600" y="1496291"/>
            <a:ext cx="5334000" cy="4680672"/>
          </a:xfrm>
        </p:spPr>
        <p:txBody>
          <a:bodyPr>
            <a:normAutofit/>
          </a:bodyPr>
          <a:lstStyle/>
          <a:p>
            <a:pPr>
              <a:spcAft>
                <a:spcPts val="600"/>
              </a:spcAft>
            </a:pPr>
            <a:r>
              <a:rPr lang="en-US" dirty="0"/>
              <a:t>Presented 5 years ago with de novo metastatic breast cancer. </a:t>
            </a:r>
          </a:p>
          <a:p>
            <a:pPr>
              <a:spcAft>
                <a:spcPts val="600"/>
              </a:spcAft>
            </a:pPr>
            <a:r>
              <a:rPr lang="en-US" dirty="0"/>
              <a:t>On biopsy, disease was ER/PR+, HER2 2+, FISH- </a:t>
            </a:r>
          </a:p>
          <a:p>
            <a:pPr>
              <a:spcAft>
                <a:spcPts val="600"/>
              </a:spcAft>
            </a:pPr>
            <a:r>
              <a:rPr lang="en-US" dirty="0"/>
              <a:t>She has received treatment with:</a:t>
            </a:r>
          </a:p>
          <a:p>
            <a:pPr marL="914400" lvl="1" indent="-457200">
              <a:spcAft>
                <a:spcPts val="600"/>
              </a:spcAft>
              <a:buFont typeface="+mj-lt"/>
              <a:buAutoNum type="arabicPeriod"/>
            </a:pPr>
            <a:r>
              <a:rPr lang="en-US" dirty="0"/>
              <a:t>First-line letrozole and </a:t>
            </a:r>
            <a:r>
              <a:rPr lang="en-US" dirty="0" err="1"/>
              <a:t>ribociclib</a:t>
            </a:r>
            <a:r>
              <a:rPr lang="en-US" dirty="0"/>
              <a:t> </a:t>
            </a:r>
            <a:br>
              <a:rPr lang="en-US" dirty="0"/>
            </a:br>
            <a:r>
              <a:rPr lang="en-US" dirty="0"/>
              <a:t>(3 years)</a:t>
            </a:r>
          </a:p>
          <a:p>
            <a:pPr marL="914400" lvl="1" indent="-457200">
              <a:spcAft>
                <a:spcPts val="600"/>
              </a:spcAft>
              <a:buFont typeface="+mj-lt"/>
              <a:buAutoNum type="arabicPeriod"/>
            </a:pPr>
            <a:r>
              <a:rPr lang="en-US" dirty="0"/>
              <a:t>Second-line fulvestrant and everolimus (9 months) </a:t>
            </a:r>
          </a:p>
          <a:p>
            <a:pPr marL="914400" lvl="1" indent="-457200">
              <a:spcAft>
                <a:spcPts val="600"/>
              </a:spcAft>
              <a:buFont typeface="+mj-lt"/>
              <a:buAutoNum type="arabicPeriod"/>
            </a:pPr>
            <a:r>
              <a:rPr lang="en-US" dirty="0"/>
              <a:t>Third-line capecitabine (1 year)</a:t>
            </a:r>
          </a:p>
          <a:p>
            <a:pPr>
              <a:spcAft>
                <a:spcPts val="600"/>
              </a:spcAft>
            </a:pPr>
            <a:endParaRPr lang="en-US" dirty="0"/>
          </a:p>
        </p:txBody>
      </p:sp>
      <p:sp>
        <p:nvSpPr>
          <p:cNvPr id="4" name="Content Placeholder 3">
            <a:extLst>
              <a:ext uri="{FF2B5EF4-FFF2-40B4-BE49-F238E27FC236}">
                <a16:creationId xmlns:a16="http://schemas.microsoft.com/office/drawing/2014/main" id="{BEFFE942-A422-8AB6-1F34-DE7E13474D35}"/>
              </a:ext>
            </a:extLst>
          </p:cNvPr>
          <p:cNvSpPr>
            <a:spLocks noGrp="1"/>
          </p:cNvSpPr>
          <p:nvPr>
            <p:ph sz="half" idx="2"/>
          </p:nvPr>
        </p:nvSpPr>
        <p:spPr>
          <a:xfrm>
            <a:off x="6400800" y="1496291"/>
            <a:ext cx="5181600" cy="4680672"/>
          </a:xfrm>
        </p:spPr>
        <p:txBody>
          <a:bodyPr>
            <a:normAutofit/>
          </a:bodyPr>
          <a:lstStyle/>
          <a:p>
            <a:pPr>
              <a:spcAft>
                <a:spcPts val="600"/>
              </a:spcAft>
            </a:pPr>
            <a:r>
              <a:rPr lang="en-US" dirty="0"/>
              <a:t>Her disease is now progressing in the liver and lymph nodes</a:t>
            </a:r>
          </a:p>
          <a:p>
            <a:pPr lvl="1">
              <a:spcAft>
                <a:spcPts val="600"/>
              </a:spcAft>
            </a:pPr>
            <a:r>
              <a:rPr lang="en-US" dirty="0" err="1"/>
              <a:t>ctDNA</a:t>
            </a:r>
            <a:r>
              <a:rPr lang="en-US" dirty="0"/>
              <a:t> was evaluated</a:t>
            </a:r>
          </a:p>
          <a:p>
            <a:pPr lvl="2">
              <a:spcAft>
                <a:spcPts val="600"/>
              </a:spcAft>
            </a:pPr>
            <a:r>
              <a:rPr lang="en-US" dirty="0"/>
              <a:t>No actionable mutations identified in </a:t>
            </a:r>
            <a:r>
              <a:rPr lang="en-US" i="1" dirty="0"/>
              <a:t>ESR1, PI3K, </a:t>
            </a:r>
            <a:r>
              <a:rPr lang="en-US" dirty="0"/>
              <a:t>or</a:t>
            </a:r>
            <a:r>
              <a:rPr lang="en-US" i="1" dirty="0"/>
              <a:t> HER2</a:t>
            </a:r>
          </a:p>
          <a:p>
            <a:pPr lvl="1">
              <a:spcAft>
                <a:spcPts val="600"/>
              </a:spcAft>
            </a:pPr>
            <a:r>
              <a:rPr lang="en-US" dirty="0"/>
              <a:t>Testing of liver biopsy confirmed HR+/HER2 2+, FISH- </a:t>
            </a:r>
          </a:p>
          <a:p>
            <a:pPr>
              <a:spcAft>
                <a:spcPts val="600"/>
              </a:spcAft>
            </a:pPr>
            <a:endParaRPr lang="en-US" dirty="0"/>
          </a:p>
        </p:txBody>
      </p:sp>
      <p:sp>
        <p:nvSpPr>
          <p:cNvPr id="14" name="Footer Placeholder 13">
            <a:extLst>
              <a:ext uri="{FF2B5EF4-FFF2-40B4-BE49-F238E27FC236}">
                <a16:creationId xmlns:a16="http://schemas.microsoft.com/office/drawing/2014/main" id="{09BA4F0D-62F9-E134-CFF6-20BE23760E42}"/>
              </a:ext>
            </a:extLst>
          </p:cNvPr>
          <p:cNvSpPr>
            <a:spLocks noGrp="1"/>
          </p:cNvSpPr>
          <p:nvPr>
            <p:ph type="ftr" sz="quarter" idx="3"/>
          </p:nvPr>
        </p:nvSpPr>
        <p:spPr/>
        <p:txBody>
          <a:bodyPr/>
          <a:lstStyle/>
          <a:p>
            <a:r>
              <a:rPr lang="en-US" dirty="0" err="1"/>
              <a:t>ctDNA</a:t>
            </a:r>
            <a:r>
              <a:rPr lang="en-US" dirty="0"/>
              <a:t>, circulating tumor DNA; ER, estrogen receptor; ESR1, estrogen receptor 1 gene; FISH, fluorescence in situ hybridization; HER2, human epidermal growth factor receptor 2; HR, hormone receptor; PI3K, phosphatidylinositol 3-kinase; PR, progesterone receptor. </a:t>
            </a:r>
          </a:p>
        </p:txBody>
      </p:sp>
    </p:spTree>
    <p:extLst>
      <p:ext uri="{BB962C8B-B14F-4D97-AF65-F5344CB8AC3E}">
        <p14:creationId xmlns:p14="http://schemas.microsoft.com/office/powerpoint/2010/main" val="366233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7DAD38-6AE7-E81B-8158-45F5CB281186}"/>
              </a:ext>
            </a:extLst>
          </p:cNvPr>
          <p:cNvSpPr/>
          <p:nvPr/>
        </p:nvSpPr>
        <p:spPr>
          <a:xfrm>
            <a:off x="421960" y="3320715"/>
            <a:ext cx="5846493" cy="678999"/>
          </a:xfrm>
          <a:prstGeom prst="round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5D110-CF07-D8E6-52FB-336917213584}"/>
              </a:ext>
            </a:extLst>
          </p:cNvPr>
          <p:cNvSpPr>
            <a:spLocks noGrp="1"/>
          </p:cNvSpPr>
          <p:nvPr>
            <p:ph type="title"/>
          </p:nvPr>
        </p:nvSpPr>
        <p:spPr>
          <a:xfrm>
            <a:off x="609600" y="199505"/>
            <a:ext cx="10744200" cy="11855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r>
              <a:rPr lang="en-US" dirty="0"/>
              <a:t>What Is the Best Next Step in Treatment?</a:t>
            </a:r>
          </a:p>
        </p:txBody>
      </p:sp>
      <p:sp>
        <p:nvSpPr>
          <p:cNvPr id="5" name="Content Placeholder 4">
            <a:extLst>
              <a:ext uri="{FF2B5EF4-FFF2-40B4-BE49-F238E27FC236}">
                <a16:creationId xmlns:a16="http://schemas.microsoft.com/office/drawing/2014/main" id="{4BA3B4AE-B727-A105-B352-28AB06A181D8}"/>
              </a:ext>
            </a:extLst>
          </p:cNvPr>
          <p:cNvSpPr>
            <a:spLocks noGrp="1"/>
          </p:cNvSpPr>
          <p:nvPr>
            <p:ph idx="1"/>
          </p:nvPr>
        </p:nvSpPr>
        <p:spPr>
          <a:xfrm>
            <a:off x="609600" y="1477906"/>
            <a:ext cx="10744200" cy="4722477"/>
          </a:xfrm>
        </p:spPr>
        <p:txBody>
          <a:bodyPr>
            <a:normAutofit/>
          </a:bodyPr>
          <a:lstStyle/>
          <a:p>
            <a:pPr marL="514350" indent="-514350">
              <a:lnSpc>
                <a:spcPct val="150000"/>
              </a:lnSpc>
              <a:buFont typeface="+mj-lt"/>
              <a:buAutoNum type="alphaUcPeriod"/>
            </a:pPr>
            <a:r>
              <a:rPr lang="en-US" sz="3200" dirty="0"/>
              <a:t>Paclitaxel</a:t>
            </a:r>
          </a:p>
          <a:p>
            <a:pPr marL="514350" indent="-514350">
              <a:lnSpc>
                <a:spcPct val="150000"/>
              </a:lnSpc>
              <a:buFont typeface="+mj-lt"/>
              <a:buAutoNum type="alphaUcPeriod"/>
            </a:pPr>
            <a:r>
              <a:rPr lang="en-US" sz="3200" dirty="0"/>
              <a:t>Tamoxifen</a:t>
            </a:r>
          </a:p>
          <a:p>
            <a:pPr marL="514350" indent="-514350">
              <a:lnSpc>
                <a:spcPct val="150000"/>
              </a:lnSpc>
              <a:buFont typeface="+mj-lt"/>
              <a:buAutoNum type="alphaUcPeriod"/>
            </a:pPr>
            <a:r>
              <a:rPr lang="en-US" sz="3200" b="1" dirty="0"/>
              <a:t>Trastuzumab </a:t>
            </a:r>
            <a:r>
              <a:rPr lang="en-US" sz="3200" b="1" dirty="0" err="1"/>
              <a:t>deruxtecan</a:t>
            </a:r>
            <a:endParaRPr lang="en-US" sz="3200" b="1" dirty="0"/>
          </a:p>
          <a:p>
            <a:pPr marL="514350" indent="-514350">
              <a:lnSpc>
                <a:spcPct val="150000"/>
              </a:lnSpc>
              <a:buFont typeface="+mj-lt"/>
              <a:buAutoNum type="alphaUcPeriod"/>
            </a:pPr>
            <a:r>
              <a:rPr lang="en-US" sz="3200" dirty="0" err="1"/>
              <a:t>Abemaciclib</a:t>
            </a:r>
            <a:endParaRPr lang="en-US" sz="3200" dirty="0"/>
          </a:p>
          <a:p>
            <a:pPr marL="514350" indent="-514350">
              <a:lnSpc>
                <a:spcPct val="150000"/>
              </a:lnSpc>
              <a:buFont typeface="+mj-lt"/>
              <a:buAutoNum type="alphaUcPeriod"/>
            </a:pPr>
            <a:r>
              <a:rPr lang="en-US" sz="3200" dirty="0"/>
              <a:t>Sacituzumab </a:t>
            </a:r>
            <a:r>
              <a:rPr lang="en-US" sz="3200" dirty="0" err="1"/>
              <a:t>govitecan</a:t>
            </a:r>
            <a:endParaRPr lang="en-US" sz="3200" dirty="0"/>
          </a:p>
          <a:p>
            <a:pPr marL="514350" indent="-514350">
              <a:lnSpc>
                <a:spcPct val="150000"/>
              </a:lnSpc>
              <a:buFont typeface="+mj-lt"/>
              <a:buAutoNum type="alphaUcPeriod"/>
            </a:pPr>
            <a:endParaRPr lang="en-US" sz="3200" dirty="0"/>
          </a:p>
        </p:txBody>
      </p:sp>
    </p:spTree>
    <p:extLst>
      <p:ext uri="{BB962C8B-B14F-4D97-AF65-F5344CB8AC3E}">
        <p14:creationId xmlns:p14="http://schemas.microsoft.com/office/powerpoint/2010/main" val="257608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8">
            <a:extLst>
              <a:ext uri="{FF2B5EF4-FFF2-40B4-BE49-F238E27FC236}">
                <a16:creationId xmlns:a16="http://schemas.microsoft.com/office/drawing/2014/main" id="{756EC199-07E3-4959-2074-E8DB983EA9CB}"/>
              </a:ext>
            </a:extLst>
          </p:cNvPr>
          <p:cNvSpPr/>
          <p:nvPr/>
        </p:nvSpPr>
        <p:spPr>
          <a:xfrm>
            <a:off x="-555674" y="1384790"/>
            <a:ext cx="407963" cy="703385"/>
          </a:xfrm>
          <a:custGeom>
            <a:avLst/>
            <a:gdLst>
              <a:gd name="connsiteX0" fmla="*/ 133643 w 407963"/>
              <a:gd name="connsiteY0" fmla="*/ 0 h 703385"/>
              <a:gd name="connsiteX1" fmla="*/ 0 w 407963"/>
              <a:gd name="connsiteY1" fmla="*/ 407964 h 703385"/>
              <a:gd name="connsiteX2" fmla="*/ 407963 w 407963"/>
              <a:gd name="connsiteY2" fmla="*/ 703385 h 703385"/>
            </a:gdLst>
            <a:ahLst/>
            <a:cxnLst>
              <a:cxn ang="0">
                <a:pos x="connsiteX0" y="connsiteY0"/>
              </a:cxn>
              <a:cxn ang="0">
                <a:pos x="connsiteX1" y="connsiteY1"/>
              </a:cxn>
              <a:cxn ang="0">
                <a:pos x="connsiteX2" y="connsiteY2"/>
              </a:cxn>
            </a:cxnLst>
            <a:rect l="l" t="t" r="r" b="b"/>
            <a:pathLst>
              <a:path w="407963" h="703385">
                <a:moveTo>
                  <a:pt x="133643" y="0"/>
                </a:moveTo>
                <a:lnTo>
                  <a:pt x="0" y="407964"/>
                </a:lnTo>
                <a:lnTo>
                  <a:pt x="407963" y="70338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sp>
        <p:nvSpPr>
          <p:cNvPr id="6" name="Footer Placeholder 5">
            <a:extLst>
              <a:ext uri="{FF2B5EF4-FFF2-40B4-BE49-F238E27FC236}">
                <a16:creationId xmlns:a16="http://schemas.microsoft.com/office/drawing/2014/main" id="{DFDC6BCD-2310-90C6-6BBE-ACFA8DFEF350}"/>
              </a:ext>
            </a:extLst>
          </p:cNvPr>
          <p:cNvSpPr>
            <a:spLocks noGrp="1"/>
          </p:cNvSpPr>
          <p:nvPr>
            <p:ph type="ftr" sz="quarter" idx="3"/>
          </p:nvPr>
        </p:nvSpPr>
        <p:spPr>
          <a:xfrm>
            <a:off x="609600" y="6356350"/>
            <a:ext cx="10744199" cy="442131"/>
          </a:xfrm>
        </p:spPr>
        <p:txBody>
          <a:bodyPr/>
          <a:lstStyle/>
          <a:p>
            <a:r>
              <a:rPr lang="en-US" sz="1200" dirty="0"/>
              <a:t>ADCs, antibody-drug conjugates; HR+, hormone receptor positive; HER, human epidermal growth factor receptor</a:t>
            </a:r>
          </a:p>
        </p:txBody>
      </p:sp>
      <p:sp>
        <p:nvSpPr>
          <p:cNvPr id="5" name="Title 4">
            <a:extLst>
              <a:ext uri="{FF2B5EF4-FFF2-40B4-BE49-F238E27FC236}">
                <a16:creationId xmlns:a16="http://schemas.microsoft.com/office/drawing/2014/main" id="{E94DD763-38B5-A9DC-2AD9-B3EC180FE300}"/>
              </a:ext>
            </a:extLst>
          </p:cNvPr>
          <p:cNvSpPr>
            <a:spLocks noGrp="1"/>
          </p:cNvSpPr>
          <p:nvPr>
            <p:ph type="title"/>
          </p:nvPr>
        </p:nvSpPr>
        <p:spPr>
          <a:xfrm>
            <a:off x="609600" y="199505"/>
            <a:ext cx="10744200" cy="1185577"/>
          </a:xfrm>
        </p:spPr>
        <p:txBody>
          <a:bodyPr>
            <a:normAutofit fontScale="90000"/>
          </a:bodyPr>
          <a:lstStyle/>
          <a:p>
            <a:r>
              <a:rPr lang="en-US" dirty="0"/>
              <a:t>NCCN Guidelines: New Systemic Therapy Regimens</a:t>
            </a:r>
            <a:br>
              <a:rPr lang="en-US" dirty="0"/>
            </a:br>
            <a:r>
              <a:rPr lang="en-US" sz="2700" b="0" dirty="0"/>
              <a:t>For Recurrent Unresectable (Local or Regional) or Stage IV (M1) Disease </a:t>
            </a:r>
            <a:endParaRPr lang="en-US" b="0" dirty="0"/>
          </a:p>
        </p:txBody>
      </p:sp>
      <p:sp>
        <p:nvSpPr>
          <p:cNvPr id="7" name="Content Placeholder 6">
            <a:extLst>
              <a:ext uri="{FF2B5EF4-FFF2-40B4-BE49-F238E27FC236}">
                <a16:creationId xmlns:a16="http://schemas.microsoft.com/office/drawing/2014/main" id="{496BD92D-41EC-132E-D063-8F3E994D6ED9}"/>
              </a:ext>
            </a:extLst>
          </p:cNvPr>
          <p:cNvSpPr>
            <a:spLocks noGrp="1"/>
          </p:cNvSpPr>
          <p:nvPr>
            <p:ph idx="1"/>
          </p:nvPr>
        </p:nvSpPr>
        <p:spPr>
          <a:xfrm>
            <a:off x="609600" y="1477906"/>
            <a:ext cx="10744200" cy="4722477"/>
          </a:xfrm>
        </p:spPr>
        <p:txBody>
          <a:bodyPr>
            <a:normAutofit/>
          </a:bodyPr>
          <a:lstStyle/>
          <a:p>
            <a:r>
              <a:rPr lang="en-US" sz="2800" dirty="0"/>
              <a:t>New antibody drug conjugates are available to treat metastatic HR+ HER2-negative/HER2-low breast cancer:</a:t>
            </a:r>
          </a:p>
          <a:p>
            <a:pPr marL="914400" lvl="1" indent="-457200">
              <a:buFont typeface="+mj-lt"/>
              <a:buAutoNum type="arabicPeriod"/>
            </a:pPr>
            <a:r>
              <a:rPr lang="en-US" sz="2400" dirty="0"/>
              <a:t>Sacituzumab </a:t>
            </a:r>
            <a:r>
              <a:rPr lang="en-US" sz="2400" dirty="0" err="1"/>
              <a:t>govitecan</a:t>
            </a:r>
            <a:endParaRPr lang="en-US" sz="2400" dirty="0"/>
          </a:p>
          <a:p>
            <a:pPr marL="914400" lvl="1" indent="-457200">
              <a:buFont typeface="+mj-lt"/>
              <a:buAutoNum type="arabicPeriod"/>
            </a:pPr>
            <a:r>
              <a:rPr lang="en-US" sz="2400" dirty="0"/>
              <a:t>Trastuzumab </a:t>
            </a:r>
            <a:r>
              <a:rPr lang="en-US" sz="2400" dirty="0" err="1"/>
              <a:t>deruxtecan</a:t>
            </a:r>
            <a:endParaRPr lang="en-US" sz="2400" dirty="0"/>
          </a:p>
          <a:p>
            <a:pPr lvl="1"/>
            <a:endParaRPr lang="en-US" sz="2400" dirty="0"/>
          </a:p>
          <a:p>
            <a:r>
              <a:rPr lang="en-US" sz="2800" dirty="0"/>
              <a:t>Sequence of ADCs depends on what 1L therapy they received, plus patient characteristics </a:t>
            </a:r>
          </a:p>
          <a:p>
            <a:endParaRPr lang="en-US" sz="2800" dirty="0"/>
          </a:p>
        </p:txBody>
      </p:sp>
    </p:spTree>
    <p:extLst>
      <p:ext uri="{BB962C8B-B14F-4D97-AF65-F5344CB8AC3E}">
        <p14:creationId xmlns:p14="http://schemas.microsoft.com/office/powerpoint/2010/main" val="213409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p:txBody>
          <a:bodyPr>
            <a:normAutofit/>
          </a:bodyPr>
          <a:lstStyle/>
          <a:p>
            <a:r>
              <a:rPr lang="en-US" dirty="0"/>
              <a:t>Refining the Treatment Algorithm for HR+ Metastatic Breast Cancer (MBC)</a:t>
            </a:r>
          </a:p>
        </p:txBody>
      </p:sp>
      <p:sp>
        <p:nvSpPr>
          <p:cNvPr id="4" name="Footer Placeholder 3">
            <a:extLst>
              <a:ext uri="{FF2B5EF4-FFF2-40B4-BE49-F238E27FC236}">
                <a16:creationId xmlns:a16="http://schemas.microsoft.com/office/drawing/2014/main" id="{8CF2110F-A924-A203-E91E-57E4C07BF88E}"/>
              </a:ext>
            </a:extLst>
          </p:cNvPr>
          <p:cNvSpPr>
            <a:spLocks noGrp="1"/>
          </p:cNvSpPr>
          <p:nvPr>
            <p:ph type="ftr" sz="quarter" idx="3"/>
          </p:nvPr>
        </p:nvSpPr>
        <p:spPr>
          <a:xfrm>
            <a:off x="609600" y="6356350"/>
            <a:ext cx="11409947" cy="442131"/>
          </a:xfrm>
        </p:spPr>
        <p:txBody>
          <a:bodyPr/>
          <a:lstStyle/>
          <a:p>
            <a:pPr lvl="0"/>
            <a:r>
              <a:rPr lang="en-US" noProof="0" dirty="0"/>
              <a:t>*PARP inhibitors can be considered in the first through third line setting for BRCA-mutated patients. </a:t>
            </a:r>
            <a:br>
              <a:rPr lang="en-US" noProof="0" dirty="0"/>
            </a:br>
            <a:r>
              <a:rPr lang="en-US" dirty="0"/>
              <a:t>MBC, metastatic breast cancer; T-</a:t>
            </a:r>
            <a:r>
              <a:rPr lang="en-US" dirty="0" err="1"/>
              <a:t>DXd</a:t>
            </a:r>
            <a:r>
              <a:rPr lang="en-US" dirty="0"/>
              <a:t>, trastuzumab </a:t>
            </a:r>
            <a:r>
              <a:rPr lang="en-US" dirty="0" err="1"/>
              <a:t>detruxtecan</a:t>
            </a:r>
            <a:r>
              <a:rPr lang="en-US" dirty="0"/>
              <a:t>; SACI, </a:t>
            </a:r>
            <a:r>
              <a:rPr lang="en-US" dirty="0" err="1"/>
              <a:t>sacituzumab</a:t>
            </a:r>
            <a:r>
              <a:rPr lang="en-US" dirty="0"/>
              <a:t> </a:t>
            </a:r>
            <a:r>
              <a:rPr lang="en-US" dirty="0" err="1"/>
              <a:t>govitecan</a:t>
            </a:r>
            <a:r>
              <a:rPr lang="en-US" dirty="0"/>
              <a:t>.</a:t>
            </a:r>
            <a:r>
              <a:rPr lang="en-US" noProof="0" dirty="0"/>
              <a:t> </a:t>
            </a:r>
          </a:p>
          <a:p>
            <a:r>
              <a:rPr lang="en-US" altLang="en-US" sz="1050" dirty="0"/>
              <a:t>These materials are provided to you solely as an educational resource for your personal use. Any commercial use or distribution of these materials or any portion thereof is strictly prohibited.</a:t>
            </a:r>
          </a:p>
        </p:txBody>
      </p:sp>
      <p:grpSp>
        <p:nvGrpSpPr>
          <p:cNvPr id="23" name="Group 22">
            <a:extLst>
              <a:ext uri="{FF2B5EF4-FFF2-40B4-BE49-F238E27FC236}">
                <a16:creationId xmlns:a16="http://schemas.microsoft.com/office/drawing/2014/main" id="{82A66D0D-7276-7FEB-9C0C-A258765417EC}"/>
              </a:ext>
            </a:extLst>
          </p:cNvPr>
          <p:cNvGrpSpPr/>
          <p:nvPr/>
        </p:nvGrpSpPr>
        <p:grpSpPr>
          <a:xfrm>
            <a:off x="358169" y="1863004"/>
            <a:ext cx="11475662" cy="3432882"/>
            <a:chOff x="716338" y="1754721"/>
            <a:chExt cx="10906469" cy="3432882"/>
          </a:xfrm>
        </p:grpSpPr>
        <p:sp>
          <p:nvSpPr>
            <p:cNvPr id="3" name="Rounded Rectangle 2">
              <a:extLst>
                <a:ext uri="{FF2B5EF4-FFF2-40B4-BE49-F238E27FC236}">
                  <a16:creationId xmlns:a16="http://schemas.microsoft.com/office/drawing/2014/main" id="{886349E8-E40B-79D7-10E3-C6AD9011826A}"/>
                </a:ext>
              </a:extLst>
            </p:cNvPr>
            <p:cNvSpPr/>
            <p:nvPr/>
          </p:nvSpPr>
          <p:spPr>
            <a:xfrm>
              <a:off x="716338" y="1811311"/>
              <a:ext cx="2609412" cy="1191816"/>
            </a:xfrm>
            <a:prstGeom prst="roundRect">
              <a:avLst/>
            </a:prstGeom>
            <a:ln w="19050">
              <a:solidFill>
                <a:schemeClr val="tx2"/>
              </a:solidFill>
            </a:ln>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HR+ HER2-low</a:t>
              </a:r>
              <a:br>
                <a:rPr kumimoji="0" lang="en-US" sz="2667"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br>
              <a:r>
                <a:rPr kumimoji="0" lang="en-US" sz="3733"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MBC</a:t>
              </a:r>
              <a:endParaRPr kumimoji="0" lang="en-US" sz="2667"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98A8D7CD-1BC9-4DDA-0632-CC0A83D45C32}"/>
                </a:ext>
              </a:extLst>
            </p:cNvPr>
            <p:cNvSpPr/>
            <p:nvPr/>
          </p:nvSpPr>
          <p:spPr>
            <a:xfrm>
              <a:off x="4310322" y="1845634"/>
              <a:ext cx="1601472" cy="1191816"/>
            </a:xfrm>
            <a:prstGeom prst="roundRect">
              <a:avLst/>
            </a:prstGeom>
            <a:solidFill>
              <a:schemeClr val="accent6">
                <a:lumMod val="60000"/>
                <a:lumOff val="40000"/>
              </a:schemeClr>
            </a:solidFill>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EXHAUST ENDOCRINE TREATMENT STRATEGIES</a:t>
              </a:r>
            </a:p>
          </p:txBody>
        </p:sp>
        <p:sp>
          <p:nvSpPr>
            <p:cNvPr id="6" name="Rounded Rectangle 5">
              <a:extLst>
                <a:ext uri="{FF2B5EF4-FFF2-40B4-BE49-F238E27FC236}">
                  <a16:creationId xmlns:a16="http://schemas.microsoft.com/office/drawing/2014/main" id="{B2F1C14B-B4E0-3007-DEB7-7C4FDA3D2792}"/>
                </a:ext>
              </a:extLst>
            </p:cNvPr>
            <p:cNvSpPr/>
            <p:nvPr/>
          </p:nvSpPr>
          <p:spPr>
            <a:xfrm>
              <a:off x="6014093" y="1754721"/>
              <a:ext cx="1795378" cy="1396340"/>
            </a:xfrm>
            <a:prstGeom prst="roundRect">
              <a:avLst/>
            </a:prstGeom>
            <a:solidFill>
              <a:schemeClr val="tx2">
                <a:lumMod val="90000"/>
                <a:lumOff val="10000"/>
              </a:schemeClr>
            </a:solidFill>
            <a:ln w="19050">
              <a:solidFill>
                <a:schemeClr val="tx2"/>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FIRST LINE CHEMO*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(Preferred choice: capecitabine)</a:t>
              </a:r>
            </a:p>
          </p:txBody>
        </p:sp>
        <p:sp>
          <p:nvSpPr>
            <p:cNvPr id="7" name="Rounded Rectangle 6">
              <a:extLst>
                <a:ext uri="{FF2B5EF4-FFF2-40B4-BE49-F238E27FC236}">
                  <a16:creationId xmlns:a16="http://schemas.microsoft.com/office/drawing/2014/main" id="{24EE3F97-44F8-B9B4-6DAA-F13F6E31A564}"/>
                </a:ext>
              </a:extLst>
            </p:cNvPr>
            <p:cNvSpPr/>
            <p:nvPr/>
          </p:nvSpPr>
          <p:spPr>
            <a:xfrm>
              <a:off x="7911771" y="1980135"/>
              <a:ext cx="1795378" cy="964875"/>
            </a:xfrm>
            <a:prstGeom prst="roundRect">
              <a:avLst/>
            </a:prstGeom>
            <a:solidFill>
              <a:schemeClr val="bg1"/>
            </a:solidFill>
            <a:ln w="19050">
              <a:solidFill>
                <a:schemeClr val="tx2"/>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SECOND 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T-</a:t>
              </a:r>
              <a:r>
                <a:rPr kumimoji="0" lang="en-US" sz="3600" b="1" i="0" u="none" strike="noStrike" kern="1200" cap="none" spc="0" normalizeH="0" baseline="0" noProof="0" dirty="0" err="1">
                  <a:ln>
                    <a:noFill/>
                  </a:ln>
                  <a:solidFill>
                    <a:srgbClr val="47484F"/>
                  </a:solidFill>
                  <a:effectLst/>
                  <a:uLnTx/>
                  <a:uFillTx/>
                  <a:latin typeface="Arial" panose="020B0604020202020204" pitchFamily="34" charset="0"/>
                  <a:cs typeface="Arial" panose="020B0604020202020204" pitchFamily="34" charset="0"/>
                </a:rPr>
                <a:t>DXd</a:t>
              </a:r>
              <a:endParaRPr kumimoji="0" lang="en-US" sz="36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548928E-8D09-41F3-EF3B-539766B50F7D}"/>
                </a:ext>
              </a:extLst>
            </p:cNvPr>
            <p:cNvCxnSpPr>
              <a:cxnSpLocks/>
            </p:cNvCxnSpPr>
            <p:nvPr/>
          </p:nvCxnSpPr>
          <p:spPr>
            <a:xfrm flipV="1">
              <a:off x="3325750" y="2416124"/>
              <a:ext cx="778000" cy="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56D87604-CCFF-4A55-48F7-550B2D587055}"/>
                </a:ext>
              </a:extLst>
            </p:cNvPr>
            <p:cNvSpPr/>
            <p:nvPr/>
          </p:nvSpPr>
          <p:spPr>
            <a:xfrm>
              <a:off x="873081" y="3791476"/>
              <a:ext cx="2295924" cy="1191816"/>
            </a:xfrm>
            <a:prstGeom prst="roundRect">
              <a:avLst/>
            </a:prstGeom>
            <a:ln w="19050">
              <a:solidFill>
                <a:schemeClr val="tx2"/>
              </a:solidFill>
            </a:ln>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HR+ HER2-0</a:t>
              </a:r>
              <a:br>
                <a:rPr kumimoji="0" lang="en-US" sz="2667"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br>
              <a:r>
                <a:rPr kumimoji="0" lang="en-US" sz="3733"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MBC</a:t>
              </a:r>
              <a:endParaRPr kumimoji="0" lang="en-US" sz="2667"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953AC8D-3BAE-404A-57ED-C5ACAD7FDE6C}"/>
                </a:ext>
              </a:extLst>
            </p:cNvPr>
            <p:cNvSpPr/>
            <p:nvPr/>
          </p:nvSpPr>
          <p:spPr>
            <a:xfrm>
              <a:off x="4310322" y="3825799"/>
              <a:ext cx="1601472" cy="1191816"/>
            </a:xfrm>
            <a:prstGeom prst="roundRect">
              <a:avLst/>
            </a:prstGeom>
            <a:solidFill>
              <a:schemeClr val="accent6">
                <a:lumMod val="60000"/>
                <a:lumOff val="40000"/>
              </a:schemeClr>
            </a:solidFill>
            <a:ln w="1905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EXHAUST ENDOCRINE TREATMENT STRATEGIES</a:t>
              </a:r>
            </a:p>
          </p:txBody>
        </p:sp>
        <p:sp>
          <p:nvSpPr>
            <p:cNvPr id="14" name="Rounded Rectangle 13">
              <a:extLst>
                <a:ext uri="{FF2B5EF4-FFF2-40B4-BE49-F238E27FC236}">
                  <a16:creationId xmlns:a16="http://schemas.microsoft.com/office/drawing/2014/main" id="{7777D12A-28FA-8D34-8EA4-2987270972B1}"/>
                </a:ext>
              </a:extLst>
            </p:cNvPr>
            <p:cNvSpPr/>
            <p:nvPr/>
          </p:nvSpPr>
          <p:spPr>
            <a:xfrm>
              <a:off x="6001584" y="3734886"/>
              <a:ext cx="1807888" cy="1396340"/>
            </a:xfrm>
            <a:prstGeom prst="roundRect">
              <a:avLst/>
            </a:prstGeom>
            <a:solidFill>
              <a:schemeClr val="tx2">
                <a:lumMod val="90000"/>
                <a:lumOff val="10000"/>
              </a:schemeClr>
            </a:solidFill>
            <a:ln w="19050">
              <a:solidFill>
                <a:schemeClr val="tx2"/>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FIRST LINE CHEMO*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(Preferred choice: capecitabine)</a:t>
              </a:r>
            </a:p>
          </p:txBody>
        </p:sp>
        <p:cxnSp>
          <p:nvCxnSpPr>
            <p:cNvPr id="19" name="Straight Arrow Connector 18">
              <a:extLst>
                <a:ext uri="{FF2B5EF4-FFF2-40B4-BE49-F238E27FC236}">
                  <a16:creationId xmlns:a16="http://schemas.microsoft.com/office/drawing/2014/main" id="{F586055B-3130-74FD-8D59-82C4BE212E60}"/>
                </a:ext>
              </a:extLst>
            </p:cNvPr>
            <p:cNvCxnSpPr>
              <a:cxnSpLocks/>
              <a:stCxn id="9" idx="3"/>
            </p:cNvCxnSpPr>
            <p:nvPr/>
          </p:nvCxnSpPr>
          <p:spPr>
            <a:xfrm>
              <a:off x="3169005" y="4387384"/>
              <a:ext cx="897019" cy="890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58B84B69-161B-3A21-3E0E-B7E10AF14295}"/>
                </a:ext>
              </a:extLst>
            </p:cNvPr>
            <p:cNvSpPr/>
            <p:nvPr/>
          </p:nvSpPr>
          <p:spPr>
            <a:xfrm>
              <a:off x="9827429" y="1792849"/>
              <a:ext cx="1795378" cy="1339445"/>
            </a:xfrm>
            <a:prstGeom prst="roundRect">
              <a:avLst/>
            </a:prstGeom>
            <a:solidFill>
              <a:schemeClr val="bg1"/>
            </a:solidFill>
            <a:ln w="19050">
              <a:solidFill>
                <a:schemeClr val="tx2"/>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THIRD LINE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SACI </a:t>
              </a:r>
              <a:r>
                <a:rPr kumimoji="0" lang="en-US" sz="2000"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or</a:t>
              </a:r>
              <a:r>
                <a:rPr kumimoji="0" lang="en-US" sz="24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 CHEMO</a:t>
              </a:r>
            </a:p>
          </p:txBody>
        </p:sp>
        <p:sp>
          <p:nvSpPr>
            <p:cNvPr id="21" name="Rounded Rectangle 20">
              <a:extLst>
                <a:ext uri="{FF2B5EF4-FFF2-40B4-BE49-F238E27FC236}">
                  <a16:creationId xmlns:a16="http://schemas.microsoft.com/office/drawing/2014/main" id="{4C25B6C4-B049-55D1-A4C3-65A794014FC5}"/>
                </a:ext>
              </a:extLst>
            </p:cNvPr>
            <p:cNvSpPr/>
            <p:nvPr/>
          </p:nvSpPr>
          <p:spPr>
            <a:xfrm>
              <a:off x="7899261" y="3863896"/>
              <a:ext cx="1807888" cy="1146555"/>
            </a:xfrm>
            <a:prstGeom prst="roundRect">
              <a:avLst/>
            </a:prstGeom>
            <a:solidFill>
              <a:schemeClr val="tx2">
                <a:lumMod val="90000"/>
                <a:lumOff val="10000"/>
              </a:schemeClr>
            </a:solidFill>
            <a:ln w="19050">
              <a:solidFill>
                <a:schemeClr val="tx2"/>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SECOND LINE CHEMO*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(Preferred choice: </a:t>
              </a:r>
              <a:r>
                <a:rPr kumimoji="0" lang="en-US" sz="1467" b="1" i="0" u="none" strike="noStrike" kern="1200" cap="none" spc="0" normalizeH="0" baseline="0" noProof="0" dirty="0" err="1">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taxanes</a:t>
              </a:r>
              <a:r>
                <a:rPr kumimoji="0" lang="en-US" sz="1467"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Arial" panose="020B0604020202020204" pitchFamily="34" charset="0"/>
                  <a:cs typeface="Arial" panose="020B0604020202020204" pitchFamily="34" charset="0"/>
                </a:rPr>
                <a:t>)</a:t>
              </a:r>
            </a:p>
          </p:txBody>
        </p:sp>
        <p:sp>
          <p:nvSpPr>
            <p:cNvPr id="22" name="Rounded Rectangle 21">
              <a:extLst>
                <a:ext uri="{FF2B5EF4-FFF2-40B4-BE49-F238E27FC236}">
                  <a16:creationId xmlns:a16="http://schemas.microsoft.com/office/drawing/2014/main" id="{2AA96E3C-19A8-E262-BAEB-398B94093E85}"/>
                </a:ext>
              </a:extLst>
            </p:cNvPr>
            <p:cNvSpPr/>
            <p:nvPr/>
          </p:nvSpPr>
          <p:spPr>
            <a:xfrm>
              <a:off x="9827429" y="3791476"/>
              <a:ext cx="1795378" cy="1396127"/>
            </a:xfrm>
            <a:prstGeom prst="roundRect">
              <a:avLst/>
            </a:prstGeom>
            <a:solidFill>
              <a:schemeClr val="bg1"/>
            </a:solidFill>
            <a:ln w="19050">
              <a:solidFill>
                <a:schemeClr val="tx2"/>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THIRD LINE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SACI </a:t>
              </a:r>
              <a:r>
                <a:rPr kumimoji="0" lang="en-US" sz="2000" b="0"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or</a:t>
              </a:r>
              <a:r>
                <a:rPr kumimoji="0" lang="en-US" sz="2400" b="1" i="0" u="none" strike="noStrike" kern="1200" cap="none" spc="0" normalizeH="0" baseline="0" noProof="0" dirty="0">
                  <a:ln>
                    <a:noFill/>
                  </a:ln>
                  <a:solidFill>
                    <a:srgbClr val="47484F"/>
                  </a:solidFill>
                  <a:effectLst/>
                  <a:uLnTx/>
                  <a:uFillTx/>
                  <a:latin typeface="Arial" panose="020B0604020202020204" pitchFamily="34" charset="0"/>
                  <a:cs typeface="Arial" panose="020B0604020202020204" pitchFamily="34" charset="0"/>
                </a:rPr>
                <a:t> CHEMO</a:t>
              </a:r>
            </a:p>
          </p:txBody>
        </p:sp>
      </p:grpSp>
    </p:spTree>
    <p:extLst>
      <p:ext uri="{BB962C8B-B14F-4D97-AF65-F5344CB8AC3E}">
        <p14:creationId xmlns:p14="http://schemas.microsoft.com/office/powerpoint/2010/main" val="245890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ADD9-1ACE-A799-7C7B-AAD1464DF02B}"/>
              </a:ext>
            </a:extLst>
          </p:cNvPr>
          <p:cNvSpPr>
            <a:spLocks noGrp="1"/>
          </p:cNvSpPr>
          <p:nvPr>
            <p:ph type="title"/>
          </p:nvPr>
        </p:nvSpPr>
        <p:spPr>
          <a:xfrm>
            <a:off x="609600" y="199505"/>
            <a:ext cx="10744200" cy="1185577"/>
          </a:xfrm>
        </p:spPr>
        <p:txBody>
          <a:bodyPr>
            <a:noAutofit/>
          </a:bodyPr>
          <a:lstStyle/>
          <a:p>
            <a:r>
              <a:rPr lang="en-US" dirty="0"/>
              <a:t>Mechanisms of Resistance to ADCs Based on Mechanisms of Action </a:t>
            </a:r>
          </a:p>
        </p:txBody>
      </p:sp>
      <p:sp>
        <p:nvSpPr>
          <p:cNvPr id="6" name="Footer Placeholder 5">
            <a:extLst>
              <a:ext uri="{FF2B5EF4-FFF2-40B4-BE49-F238E27FC236}">
                <a16:creationId xmlns:a16="http://schemas.microsoft.com/office/drawing/2014/main" id="{AA2CEF9A-1FCC-4D41-99F4-698DD55A4FDE}"/>
              </a:ext>
            </a:extLst>
          </p:cNvPr>
          <p:cNvSpPr>
            <a:spLocks noGrp="1"/>
          </p:cNvSpPr>
          <p:nvPr>
            <p:ph type="ftr" sz="quarter" idx="3"/>
          </p:nvPr>
        </p:nvSpPr>
        <p:spPr>
          <a:xfrm>
            <a:off x="609600" y="6356350"/>
            <a:ext cx="10744199" cy="442131"/>
          </a:xfrm>
        </p:spPr>
        <p:txBody>
          <a:bodyPr/>
          <a:lstStyle/>
          <a:p>
            <a:r>
              <a:rPr lang="en-US" dirty="0"/>
              <a:t>ADC, antibody-drug conjugate. </a:t>
            </a:r>
          </a:p>
          <a:p>
            <a:r>
              <a:rPr lang="en-US" dirty="0"/>
              <a:t>Collins DM, et al. </a:t>
            </a:r>
            <a:r>
              <a:rPr lang="en-US" i="1" dirty="0"/>
              <a:t>Cancers</a:t>
            </a:r>
            <a:r>
              <a:rPr lang="en-US" dirty="0"/>
              <a:t>. 2019;11:394.</a:t>
            </a:r>
          </a:p>
        </p:txBody>
      </p:sp>
      <p:sp>
        <p:nvSpPr>
          <p:cNvPr id="3" name="AutoShape 2" descr="Cancers 11 00394 g001">
            <a:extLst>
              <a:ext uri="{FF2B5EF4-FFF2-40B4-BE49-F238E27FC236}">
                <a16:creationId xmlns:a16="http://schemas.microsoft.com/office/drawing/2014/main" id="{2725F241-967C-6557-4789-8DA507AD2C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Cancers 11 00394 g001">
            <a:extLst>
              <a:ext uri="{FF2B5EF4-FFF2-40B4-BE49-F238E27FC236}">
                <a16:creationId xmlns:a16="http://schemas.microsoft.com/office/drawing/2014/main" id="{D1AA919E-EC6E-DDAA-DEBA-C89D66CA073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EB2EB28-3F5D-6B91-A41C-562225F341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9558" y="1385082"/>
            <a:ext cx="8802483" cy="4970932"/>
          </a:xfrm>
          <a:prstGeom prst="rect">
            <a:avLst/>
          </a:prstGeom>
        </p:spPr>
      </p:pic>
    </p:spTree>
    <p:extLst>
      <p:ext uri="{BB962C8B-B14F-4D97-AF65-F5344CB8AC3E}">
        <p14:creationId xmlns:p14="http://schemas.microsoft.com/office/powerpoint/2010/main" val="138377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87F21FA-25C1-A1C9-9816-746B6EA47CC1}"/>
              </a:ext>
            </a:extLst>
          </p:cNvPr>
          <p:cNvSpPr>
            <a:spLocks noGrp="1"/>
          </p:cNvSpPr>
          <p:nvPr>
            <p:ph type="ftr" sz="quarter" idx="3"/>
          </p:nvPr>
        </p:nvSpPr>
        <p:spPr>
          <a:xfrm>
            <a:off x="609600" y="6356350"/>
            <a:ext cx="10744199" cy="442131"/>
          </a:xfrm>
        </p:spPr>
        <p:txBody>
          <a:bodyPr/>
          <a:lstStyle/>
          <a:p>
            <a:r>
              <a:rPr lang="en-US" sz="1200" dirty="0">
                <a:solidFill>
                  <a:srgbClr val="7C7C7C"/>
                </a:solidFill>
              </a:rPr>
              <a:t>TROP2, trophoblast cell-surface antigen 2. </a:t>
            </a:r>
          </a:p>
          <a:p>
            <a:r>
              <a:rPr lang="en-US" sz="1200" dirty="0" err="1">
                <a:solidFill>
                  <a:srgbClr val="7C7C7C"/>
                </a:solidFill>
              </a:rPr>
              <a:t>Abelman</a:t>
            </a:r>
            <a:r>
              <a:rPr lang="en-US" sz="1200" dirty="0">
                <a:solidFill>
                  <a:srgbClr val="7C7C7C"/>
                </a:solidFill>
              </a:rPr>
              <a:t> RO, et al. </a:t>
            </a:r>
            <a:r>
              <a:rPr lang="en-US" sz="1200" i="1" dirty="0">
                <a:solidFill>
                  <a:srgbClr val="7C7C7C"/>
                </a:solidFill>
              </a:rPr>
              <a:t>J Clin Oncol</a:t>
            </a:r>
            <a:r>
              <a:rPr lang="en-US" sz="1200" dirty="0">
                <a:solidFill>
                  <a:srgbClr val="7C7C7C"/>
                </a:solidFill>
              </a:rPr>
              <a:t>. 2023;41(16-Suppl). Abstract 1022.</a:t>
            </a:r>
          </a:p>
        </p:txBody>
      </p:sp>
      <p:sp>
        <p:nvSpPr>
          <p:cNvPr id="2" name="Title 1">
            <a:extLst>
              <a:ext uri="{FF2B5EF4-FFF2-40B4-BE49-F238E27FC236}">
                <a16:creationId xmlns:a16="http://schemas.microsoft.com/office/drawing/2014/main" id="{AE8D7165-A413-8D45-8519-D7517521EDD3}"/>
              </a:ext>
            </a:extLst>
          </p:cNvPr>
          <p:cNvSpPr>
            <a:spLocks noGrp="1"/>
          </p:cNvSpPr>
          <p:nvPr>
            <p:ph type="title"/>
          </p:nvPr>
        </p:nvSpPr>
        <p:spPr>
          <a:xfrm>
            <a:off x="609600" y="199505"/>
            <a:ext cx="10744200" cy="1185577"/>
          </a:xfrm>
        </p:spPr>
        <p:txBody>
          <a:bodyPr/>
          <a:lstStyle/>
          <a:p>
            <a:r>
              <a:rPr lang="en-US" dirty="0"/>
              <a:t>Sequential Use of ADC After ADC for MBC:</a:t>
            </a:r>
            <a:br>
              <a:rPr lang="en-US" dirty="0"/>
            </a:br>
            <a:r>
              <a:rPr lang="en-US" sz="2800" b="0" dirty="0"/>
              <a:t>ADC After ADC (A3) Study </a:t>
            </a:r>
            <a:endParaRPr lang="en-US" b="0" dirty="0"/>
          </a:p>
        </p:txBody>
      </p:sp>
      <p:pic>
        <p:nvPicPr>
          <p:cNvPr id="4" name="Picture 3">
            <a:extLst>
              <a:ext uri="{FF2B5EF4-FFF2-40B4-BE49-F238E27FC236}">
                <a16:creationId xmlns:a16="http://schemas.microsoft.com/office/drawing/2014/main" id="{BF0E05D2-35A3-4D44-ADE9-8EAC5458E9D2}"/>
              </a:ext>
            </a:extLst>
          </p:cNvPr>
          <p:cNvPicPr>
            <a:picLocks noChangeAspect="1"/>
          </p:cNvPicPr>
          <p:nvPr/>
        </p:nvPicPr>
        <p:blipFill rotWithShape="1">
          <a:blip r:embed="rId2">
            <a:extLst>
              <a:ext uri="{28A0092B-C50C-407E-A947-70E740481C1C}">
                <a14:useLocalDpi xmlns:a14="http://schemas.microsoft.com/office/drawing/2010/main" val="0"/>
              </a:ext>
            </a:extLst>
          </a:blip>
          <a:srcRect t="-706" r="12482" b="706"/>
          <a:stretch/>
        </p:blipFill>
        <p:spPr>
          <a:xfrm>
            <a:off x="5601384" y="1509446"/>
            <a:ext cx="5460517" cy="4721758"/>
          </a:xfrm>
          <a:prstGeom prst="rect">
            <a:avLst/>
          </a:prstGeom>
        </p:spPr>
      </p:pic>
      <p:pic>
        <p:nvPicPr>
          <p:cNvPr id="5" name="Picture 4">
            <a:extLst>
              <a:ext uri="{FF2B5EF4-FFF2-40B4-BE49-F238E27FC236}">
                <a16:creationId xmlns:a16="http://schemas.microsoft.com/office/drawing/2014/main" id="{0F4E1751-1C96-ED49-B64E-3EC10F77742E}"/>
              </a:ext>
            </a:extLst>
          </p:cNvPr>
          <p:cNvPicPr>
            <a:picLocks noChangeAspect="1"/>
          </p:cNvPicPr>
          <p:nvPr/>
        </p:nvPicPr>
        <p:blipFill rotWithShape="1">
          <a:blip r:embed="rId3">
            <a:extLst>
              <a:ext uri="{28A0092B-C50C-407E-A947-70E740481C1C}">
                <a14:useLocalDpi xmlns:a14="http://schemas.microsoft.com/office/drawing/2010/main" val="0"/>
              </a:ext>
            </a:extLst>
          </a:blip>
          <a:srcRect l="85559" t="14180" r="-3023" b="29317"/>
          <a:stretch/>
        </p:blipFill>
        <p:spPr>
          <a:xfrm>
            <a:off x="10044599" y="1894425"/>
            <a:ext cx="1541535" cy="3740810"/>
          </a:xfrm>
          <a:prstGeom prst="rect">
            <a:avLst/>
          </a:prstGeom>
        </p:spPr>
      </p:pic>
      <p:graphicFrame>
        <p:nvGraphicFramePr>
          <p:cNvPr id="6" name="Table 14">
            <a:extLst>
              <a:ext uri="{FF2B5EF4-FFF2-40B4-BE49-F238E27FC236}">
                <a16:creationId xmlns:a16="http://schemas.microsoft.com/office/drawing/2014/main" id="{C37E720C-1D4A-0035-6AFC-2FCA5477D603}"/>
              </a:ext>
            </a:extLst>
          </p:cNvPr>
          <p:cNvGraphicFramePr>
            <a:graphicFrameLocks noGrp="1"/>
          </p:cNvGraphicFramePr>
          <p:nvPr>
            <p:extLst>
              <p:ext uri="{D42A27DB-BD31-4B8C-83A1-F6EECF244321}">
                <p14:modId xmlns:p14="http://schemas.microsoft.com/office/powerpoint/2010/main" val="3376003304"/>
              </p:ext>
            </p:extLst>
          </p:nvPr>
        </p:nvGraphicFramePr>
        <p:xfrm>
          <a:off x="1166194" y="1474890"/>
          <a:ext cx="3642537" cy="4590639"/>
        </p:xfrm>
        <a:graphic>
          <a:graphicData uri="http://schemas.openxmlformats.org/drawingml/2006/table">
            <a:tbl>
              <a:tblPr firstRow="1" bandRow="1">
                <a:tableStyleId>{22838BEF-8BB2-4498-84A7-C5851F593DF1}</a:tableStyleId>
              </a:tblPr>
              <a:tblGrid>
                <a:gridCol w="2023631">
                  <a:extLst>
                    <a:ext uri="{9D8B030D-6E8A-4147-A177-3AD203B41FA5}">
                      <a16:colId xmlns:a16="http://schemas.microsoft.com/office/drawing/2014/main" val="2431129666"/>
                    </a:ext>
                  </a:extLst>
                </a:gridCol>
                <a:gridCol w="1618906">
                  <a:extLst>
                    <a:ext uri="{9D8B030D-6E8A-4147-A177-3AD203B41FA5}">
                      <a16:colId xmlns:a16="http://schemas.microsoft.com/office/drawing/2014/main" val="2062774808"/>
                    </a:ext>
                  </a:extLst>
                </a:gridCol>
              </a:tblGrid>
              <a:tr h="477587">
                <a:tc>
                  <a:txBody>
                    <a:bodyPr/>
                    <a:lstStyle/>
                    <a:p>
                      <a:r>
                        <a:rPr lang="en-US" sz="1000" b="0" dirty="0">
                          <a:solidFill>
                            <a:schemeClr val="tx1"/>
                          </a:solidFill>
                        </a:rPr>
                        <a:t>MBC patients treated with ADCs</a:t>
                      </a:r>
                    </a:p>
                    <a:p>
                      <a:r>
                        <a:rPr lang="en-US" sz="1000" b="0" dirty="0">
                          <a:solidFill>
                            <a:schemeClr val="tx1"/>
                          </a:solidFill>
                        </a:rPr>
                        <a:t>     </a:t>
                      </a:r>
                      <a:r>
                        <a:rPr lang="en-US" sz="1000" b="1" dirty="0">
                          <a:solidFill>
                            <a:schemeClr val="tx1"/>
                          </a:solidFill>
                        </a:rPr>
                        <a:t>Multiple ADCs</a:t>
                      </a:r>
                    </a:p>
                  </a:txBody>
                  <a:tcPr marL="76898" marR="76898" marT="38449" marB="38449"/>
                </a:tc>
                <a:tc>
                  <a:txBody>
                    <a:bodyPr/>
                    <a:lstStyle/>
                    <a:p>
                      <a:r>
                        <a:rPr lang="en-US" sz="1000" b="0" dirty="0">
                          <a:solidFill>
                            <a:schemeClr val="tx1"/>
                          </a:solidFill>
                        </a:rPr>
                        <a:t>193</a:t>
                      </a:r>
                    </a:p>
                    <a:p>
                      <a:r>
                        <a:rPr lang="en-US" sz="1000" b="1" dirty="0">
                          <a:solidFill>
                            <a:schemeClr val="tx1"/>
                          </a:solidFill>
                        </a:rPr>
                        <a:t>35</a:t>
                      </a:r>
                    </a:p>
                  </a:txBody>
                  <a:tcPr marL="76898" marR="76898" marT="38449" marB="38449"/>
                </a:tc>
                <a:extLst>
                  <a:ext uri="{0D108BD9-81ED-4DB2-BD59-A6C34878D82A}">
                    <a16:rowId xmlns:a16="http://schemas.microsoft.com/office/drawing/2014/main" val="2897181282"/>
                  </a:ext>
                </a:extLst>
              </a:tr>
              <a:tr h="677939">
                <a:tc>
                  <a:txBody>
                    <a:bodyPr/>
                    <a:lstStyle/>
                    <a:p>
                      <a:r>
                        <a:rPr lang="en-US" sz="1000" b="0" dirty="0">
                          <a:solidFill>
                            <a:schemeClr val="tx1"/>
                          </a:solidFill>
                        </a:rPr>
                        <a:t>Breast cancer subtype</a:t>
                      </a:r>
                    </a:p>
                    <a:p>
                      <a:r>
                        <a:rPr lang="en-US" sz="1000" b="0" dirty="0">
                          <a:solidFill>
                            <a:schemeClr val="tx1"/>
                          </a:solidFill>
                        </a:rPr>
                        <a:t>     HR+/HER2-</a:t>
                      </a:r>
                    </a:p>
                    <a:p>
                      <a:r>
                        <a:rPr lang="en-US" sz="1000" b="0" dirty="0">
                          <a:solidFill>
                            <a:schemeClr val="tx1"/>
                          </a:solidFill>
                        </a:rPr>
                        <a:t>     TNBC</a:t>
                      </a:r>
                    </a:p>
                    <a:p>
                      <a:r>
                        <a:rPr lang="en-US" sz="1000" b="0" dirty="0">
                          <a:solidFill>
                            <a:schemeClr val="tx1"/>
                          </a:solidFill>
                        </a:rPr>
                        <a:t>     HER2-low </a:t>
                      </a:r>
                    </a:p>
                  </a:txBody>
                  <a:tcPr marL="76898" marR="76898" marT="38449" marB="38449"/>
                </a:tc>
                <a:tc>
                  <a:txBody>
                    <a:bodyPr/>
                    <a:lstStyle/>
                    <a:p>
                      <a:endParaRPr lang="en-US" sz="1000" b="0" dirty="0">
                        <a:solidFill>
                          <a:schemeClr val="tx1"/>
                        </a:solidFill>
                      </a:endParaRPr>
                    </a:p>
                    <a:p>
                      <a:r>
                        <a:rPr lang="en-US" sz="1000" b="0" dirty="0">
                          <a:solidFill>
                            <a:schemeClr val="tx1"/>
                          </a:solidFill>
                        </a:rPr>
                        <a:t>15 (42.9%)</a:t>
                      </a:r>
                    </a:p>
                    <a:p>
                      <a:r>
                        <a:rPr lang="en-US" sz="1000" b="0" dirty="0">
                          <a:solidFill>
                            <a:schemeClr val="tx1"/>
                          </a:solidFill>
                        </a:rPr>
                        <a:t>20 (57.1%)</a:t>
                      </a:r>
                    </a:p>
                    <a:p>
                      <a:r>
                        <a:rPr lang="en-US" sz="1000" b="0" dirty="0">
                          <a:solidFill>
                            <a:schemeClr val="tx1"/>
                          </a:solidFill>
                        </a:rPr>
                        <a:t>24 (68.6%)    </a:t>
                      </a:r>
                    </a:p>
                  </a:txBody>
                  <a:tcPr marL="76898" marR="76898" marT="38449" marB="38449"/>
                </a:tc>
                <a:extLst>
                  <a:ext uri="{0D108BD9-81ED-4DB2-BD59-A6C34878D82A}">
                    <a16:rowId xmlns:a16="http://schemas.microsoft.com/office/drawing/2014/main" val="425666057"/>
                  </a:ext>
                </a:extLst>
              </a:tr>
              <a:tr h="600966">
                <a:tc>
                  <a:txBody>
                    <a:bodyPr/>
                    <a:lstStyle/>
                    <a:p>
                      <a:r>
                        <a:rPr lang="en-US" sz="1000" b="0" dirty="0">
                          <a:solidFill>
                            <a:schemeClr val="tx1"/>
                          </a:solidFill>
                        </a:rPr>
                        <a:t>Median prior lines of treatment</a:t>
                      </a:r>
                    </a:p>
                    <a:p>
                      <a:r>
                        <a:rPr lang="en-US" sz="1000" b="0" dirty="0">
                          <a:solidFill>
                            <a:schemeClr val="tx1"/>
                          </a:solidFill>
                        </a:rPr>
                        <a:t>     HR+/HER2-</a:t>
                      </a:r>
                    </a:p>
                    <a:p>
                      <a:r>
                        <a:rPr lang="en-US" sz="1000" b="0" dirty="0">
                          <a:solidFill>
                            <a:schemeClr val="tx1"/>
                          </a:solidFill>
                        </a:rPr>
                        <a:t>     TNBC </a:t>
                      </a:r>
                    </a:p>
                  </a:txBody>
                  <a:tcPr marL="76898" marR="76898" marT="38449" marB="38449"/>
                </a:tc>
                <a:tc>
                  <a:txBody>
                    <a:bodyPr/>
                    <a:lstStyle/>
                    <a:p>
                      <a:endParaRPr lang="en-US" sz="1000" b="0" dirty="0">
                        <a:solidFill>
                          <a:schemeClr val="tx1"/>
                        </a:solidFill>
                      </a:endParaRPr>
                    </a:p>
                    <a:p>
                      <a:r>
                        <a:rPr lang="en-US" sz="1000" b="0" dirty="0">
                          <a:solidFill>
                            <a:schemeClr val="tx1"/>
                          </a:solidFill>
                        </a:rPr>
                        <a:t>7</a:t>
                      </a:r>
                    </a:p>
                    <a:p>
                      <a:r>
                        <a:rPr lang="en-US" sz="1000" b="0" dirty="0">
                          <a:solidFill>
                            <a:schemeClr val="tx1"/>
                          </a:solidFill>
                        </a:rPr>
                        <a:t>3</a:t>
                      </a:r>
                    </a:p>
                  </a:txBody>
                  <a:tcPr marL="76898" marR="76898" marT="38449" marB="38449"/>
                </a:tc>
                <a:extLst>
                  <a:ext uri="{0D108BD9-81ED-4DB2-BD59-A6C34878D82A}">
                    <a16:rowId xmlns:a16="http://schemas.microsoft.com/office/drawing/2014/main" val="2800879025"/>
                  </a:ext>
                </a:extLst>
              </a:tr>
              <a:tr h="677939">
                <a:tc>
                  <a:txBody>
                    <a:bodyPr/>
                    <a:lstStyle/>
                    <a:p>
                      <a:r>
                        <a:rPr lang="en-US" sz="1000" b="0" dirty="0">
                          <a:solidFill>
                            <a:schemeClr val="tx1"/>
                          </a:solidFill>
                        </a:rPr>
                        <a:t>Antibody target of ADC1</a:t>
                      </a:r>
                    </a:p>
                    <a:p>
                      <a:r>
                        <a:rPr lang="en-US" sz="1000" b="0" dirty="0">
                          <a:solidFill>
                            <a:schemeClr val="tx1"/>
                          </a:solidFill>
                        </a:rPr>
                        <a:t>     HER2</a:t>
                      </a:r>
                    </a:p>
                    <a:p>
                      <a:r>
                        <a:rPr lang="en-US" sz="1000" b="0" dirty="0">
                          <a:solidFill>
                            <a:schemeClr val="tx1"/>
                          </a:solidFill>
                        </a:rPr>
                        <a:t>     TROP2</a:t>
                      </a:r>
                    </a:p>
                    <a:p>
                      <a:r>
                        <a:rPr lang="en-US" sz="1000" b="0" dirty="0">
                          <a:solidFill>
                            <a:schemeClr val="tx1"/>
                          </a:solidFill>
                        </a:rPr>
                        <a:t>     Other</a:t>
                      </a:r>
                    </a:p>
                  </a:txBody>
                  <a:tcPr marL="76898" marR="76898" marT="38449" marB="38449"/>
                </a:tc>
                <a:tc>
                  <a:txBody>
                    <a:bodyPr/>
                    <a:lstStyle/>
                    <a:p>
                      <a:endParaRPr lang="en-US" sz="1000" b="0" dirty="0">
                        <a:solidFill>
                          <a:schemeClr val="tx1"/>
                        </a:solidFill>
                      </a:endParaRPr>
                    </a:p>
                    <a:p>
                      <a:r>
                        <a:rPr lang="en-US" sz="1000" b="0" dirty="0">
                          <a:solidFill>
                            <a:schemeClr val="tx1"/>
                          </a:solidFill>
                        </a:rPr>
                        <a:t>8 (22.9%)</a:t>
                      </a:r>
                    </a:p>
                    <a:p>
                      <a:r>
                        <a:rPr lang="en-US" sz="1000" b="0" dirty="0">
                          <a:solidFill>
                            <a:schemeClr val="tx1"/>
                          </a:solidFill>
                        </a:rPr>
                        <a:t>26 (74.3%)</a:t>
                      </a:r>
                    </a:p>
                    <a:p>
                      <a:r>
                        <a:rPr lang="en-US" sz="1000" b="0" dirty="0">
                          <a:solidFill>
                            <a:schemeClr val="tx1"/>
                          </a:solidFill>
                        </a:rPr>
                        <a:t>1 (2.9%)</a:t>
                      </a:r>
                    </a:p>
                  </a:txBody>
                  <a:tcPr marL="76898" marR="76898" marT="38449" marB="38449"/>
                </a:tc>
                <a:extLst>
                  <a:ext uri="{0D108BD9-81ED-4DB2-BD59-A6C34878D82A}">
                    <a16:rowId xmlns:a16="http://schemas.microsoft.com/office/drawing/2014/main" val="1169491128"/>
                  </a:ext>
                </a:extLst>
              </a:tr>
              <a:tr h="677939">
                <a:tc>
                  <a:txBody>
                    <a:bodyPr/>
                    <a:lstStyle/>
                    <a:p>
                      <a:r>
                        <a:rPr lang="en-US" sz="1000" b="0" dirty="0">
                          <a:solidFill>
                            <a:schemeClr val="tx1"/>
                          </a:solidFill>
                        </a:rPr>
                        <a:t>Antibody target of ADC2</a:t>
                      </a:r>
                    </a:p>
                    <a:p>
                      <a:r>
                        <a:rPr lang="en-US" sz="1000" b="0" dirty="0">
                          <a:solidFill>
                            <a:schemeClr val="tx1"/>
                          </a:solidFill>
                        </a:rPr>
                        <a:t>     HER2</a:t>
                      </a:r>
                    </a:p>
                    <a:p>
                      <a:r>
                        <a:rPr lang="en-US" sz="1000" b="0" dirty="0">
                          <a:solidFill>
                            <a:schemeClr val="tx1"/>
                          </a:solidFill>
                        </a:rPr>
                        <a:t>     TROP2</a:t>
                      </a:r>
                    </a:p>
                    <a:p>
                      <a:r>
                        <a:rPr lang="en-US" sz="1000" b="0" dirty="0">
                          <a:solidFill>
                            <a:schemeClr val="tx1"/>
                          </a:solidFill>
                        </a:rPr>
                        <a:t>     Other</a:t>
                      </a:r>
                    </a:p>
                  </a:txBody>
                  <a:tcPr marL="76898" marR="76898" marT="38449" marB="38449"/>
                </a:tc>
                <a:tc>
                  <a:txBody>
                    <a:bodyPr/>
                    <a:lstStyle/>
                    <a:p>
                      <a:endParaRPr lang="en-US" sz="1000" b="0" dirty="0">
                        <a:solidFill>
                          <a:schemeClr val="tx1"/>
                        </a:solidFill>
                      </a:endParaRPr>
                    </a:p>
                    <a:p>
                      <a:r>
                        <a:rPr lang="en-US" sz="1000" b="0" dirty="0">
                          <a:solidFill>
                            <a:schemeClr val="tx1"/>
                          </a:solidFill>
                        </a:rPr>
                        <a:t>14 (40.0%)</a:t>
                      </a:r>
                    </a:p>
                    <a:p>
                      <a:r>
                        <a:rPr lang="en-US" sz="1000" b="0" dirty="0">
                          <a:solidFill>
                            <a:schemeClr val="tx1"/>
                          </a:solidFill>
                        </a:rPr>
                        <a:t>19 (54.3%)</a:t>
                      </a:r>
                    </a:p>
                    <a:p>
                      <a:r>
                        <a:rPr lang="en-US" sz="1000" b="0" dirty="0">
                          <a:solidFill>
                            <a:schemeClr val="tx1"/>
                          </a:solidFill>
                        </a:rPr>
                        <a:t>2 (5.7%)</a:t>
                      </a:r>
                    </a:p>
                  </a:txBody>
                  <a:tcPr marL="76898" marR="76898" marT="38449" marB="38449"/>
                </a:tc>
                <a:extLst>
                  <a:ext uri="{0D108BD9-81ED-4DB2-BD59-A6C34878D82A}">
                    <a16:rowId xmlns:a16="http://schemas.microsoft.com/office/drawing/2014/main" val="177827465"/>
                  </a:ext>
                </a:extLst>
              </a:tr>
              <a:tr h="726296">
                <a:tc>
                  <a:txBody>
                    <a:bodyPr/>
                    <a:lstStyle/>
                    <a:p>
                      <a:r>
                        <a:rPr lang="en-US" sz="1000" b="0" dirty="0">
                          <a:solidFill>
                            <a:schemeClr val="tx1"/>
                          </a:solidFill>
                        </a:rPr>
                        <a:t>Payload of ADC1</a:t>
                      </a:r>
                    </a:p>
                    <a:p>
                      <a:r>
                        <a:rPr lang="en-US" sz="1000" b="0" dirty="0">
                          <a:solidFill>
                            <a:schemeClr val="tx1"/>
                          </a:solidFill>
                        </a:rPr>
                        <a:t>     Topoisomerase-I inhibitor</a:t>
                      </a:r>
                    </a:p>
                    <a:p>
                      <a:r>
                        <a:rPr lang="en-US" sz="1000" b="0" dirty="0">
                          <a:solidFill>
                            <a:schemeClr val="tx1"/>
                          </a:solidFill>
                        </a:rPr>
                        <a:t>     Microtubule inhibitor</a:t>
                      </a:r>
                    </a:p>
                    <a:p>
                      <a:r>
                        <a:rPr lang="en-US" sz="1000" b="0" dirty="0">
                          <a:solidFill>
                            <a:schemeClr val="tx1"/>
                          </a:solidFill>
                        </a:rPr>
                        <a:t>     Other</a:t>
                      </a:r>
                    </a:p>
                  </a:txBody>
                  <a:tcPr marL="76898" marR="76898" marT="38449" marB="38449"/>
                </a:tc>
                <a:tc>
                  <a:txBody>
                    <a:bodyPr/>
                    <a:lstStyle/>
                    <a:p>
                      <a:endParaRPr lang="en-US" sz="1000" b="0" dirty="0">
                        <a:solidFill>
                          <a:schemeClr val="tx1"/>
                        </a:solidFill>
                      </a:endParaRPr>
                    </a:p>
                    <a:p>
                      <a:r>
                        <a:rPr lang="en-US" sz="1000" b="0" dirty="0">
                          <a:solidFill>
                            <a:schemeClr val="tx1"/>
                          </a:solidFill>
                        </a:rPr>
                        <a:t>35 (100%)</a:t>
                      </a:r>
                    </a:p>
                    <a:p>
                      <a:r>
                        <a:rPr lang="en-US" sz="1000" b="0" dirty="0">
                          <a:solidFill>
                            <a:schemeClr val="tx1"/>
                          </a:solidFill>
                        </a:rPr>
                        <a:t>0</a:t>
                      </a:r>
                    </a:p>
                    <a:p>
                      <a:r>
                        <a:rPr lang="en-US" sz="1000" b="0" dirty="0">
                          <a:solidFill>
                            <a:schemeClr val="tx1"/>
                          </a:solidFill>
                        </a:rPr>
                        <a:t>0</a:t>
                      </a:r>
                    </a:p>
                  </a:txBody>
                  <a:tcPr marL="76898" marR="76898" marT="38449" marB="38449"/>
                </a:tc>
                <a:extLst>
                  <a:ext uri="{0D108BD9-81ED-4DB2-BD59-A6C34878D82A}">
                    <a16:rowId xmlns:a16="http://schemas.microsoft.com/office/drawing/2014/main" val="367931228"/>
                  </a:ext>
                </a:extLst>
              </a:tr>
              <a:tr h="726296">
                <a:tc>
                  <a:txBody>
                    <a:bodyPr/>
                    <a:lstStyle/>
                    <a:p>
                      <a:r>
                        <a:rPr lang="en-US" sz="1000" b="0" dirty="0">
                          <a:solidFill>
                            <a:schemeClr val="tx1"/>
                          </a:solidFill>
                        </a:rPr>
                        <a:t>Payload of ADC2</a:t>
                      </a:r>
                    </a:p>
                    <a:p>
                      <a:r>
                        <a:rPr lang="en-US" sz="1000" b="0" dirty="0">
                          <a:solidFill>
                            <a:schemeClr val="tx1"/>
                          </a:solidFill>
                        </a:rPr>
                        <a:t>     Topoisomerase-I inhibitor</a:t>
                      </a:r>
                    </a:p>
                    <a:p>
                      <a:r>
                        <a:rPr lang="en-US" sz="1000" b="0" dirty="0">
                          <a:solidFill>
                            <a:schemeClr val="tx1"/>
                          </a:solidFill>
                        </a:rPr>
                        <a:t>     Microtubule inhibitor</a:t>
                      </a:r>
                    </a:p>
                    <a:p>
                      <a:r>
                        <a:rPr lang="en-US" sz="1000" b="0" dirty="0">
                          <a:solidFill>
                            <a:schemeClr val="tx1"/>
                          </a:solidFill>
                        </a:rPr>
                        <a:t>     Other</a:t>
                      </a:r>
                    </a:p>
                  </a:txBody>
                  <a:tcPr marL="76898" marR="76898" marT="38449" marB="38449"/>
                </a:tc>
                <a:tc>
                  <a:txBody>
                    <a:bodyPr/>
                    <a:lstStyle/>
                    <a:p>
                      <a:endParaRPr lang="en-US" sz="1000" b="0" dirty="0">
                        <a:solidFill>
                          <a:schemeClr val="tx1"/>
                        </a:solidFill>
                      </a:endParaRPr>
                    </a:p>
                    <a:p>
                      <a:r>
                        <a:rPr lang="en-US" sz="1000" b="0" dirty="0">
                          <a:solidFill>
                            <a:schemeClr val="tx1"/>
                          </a:solidFill>
                        </a:rPr>
                        <a:t>31 (88.6%)</a:t>
                      </a:r>
                    </a:p>
                    <a:p>
                      <a:r>
                        <a:rPr lang="en-US" sz="1000" b="0" dirty="0">
                          <a:solidFill>
                            <a:schemeClr val="tx1"/>
                          </a:solidFill>
                        </a:rPr>
                        <a:t>2 (5.7%)</a:t>
                      </a:r>
                    </a:p>
                    <a:p>
                      <a:r>
                        <a:rPr lang="en-US" sz="1000" b="0" dirty="0">
                          <a:solidFill>
                            <a:schemeClr val="tx1"/>
                          </a:solidFill>
                        </a:rPr>
                        <a:t>2 (5.7%)</a:t>
                      </a:r>
                    </a:p>
                  </a:txBody>
                  <a:tcPr marL="76898" marR="76898" marT="38449" marB="38449"/>
                </a:tc>
                <a:extLst>
                  <a:ext uri="{0D108BD9-81ED-4DB2-BD59-A6C34878D82A}">
                    <a16:rowId xmlns:a16="http://schemas.microsoft.com/office/drawing/2014/main" val="2618213074"/>
                  </a:ext>
                </a:extLst>
              </a:tr>
            </a:tbl>
          </a:graphicData>
        </a:graphic>
      </p:graphicFrame>
    </p:spTree>
    <p:extLst>
      <p:ext uri="{BB962C8B-B14F-4D97-AF65-F5344CB8AC3E}">
        <p14:creationId xmlns:p14="http://schemas.microsoft.com/office/powerpoint/2010/main" val="1627942761"/>
      </p:ext>
    </p:extLst>
  </p:cSld>
  <p:clrMapOvr>
    <a:masterClrMapping/>
  </p:clrMapOvr>
</p:sld>
</file>

<file path=ppt/theme/theme1.xml><?xml version="1.0" encoding="utf-8"?>
<a:theme xmlns:a="http://schemas.openxmlformats.org/drawingml/2006/main" name="Theme1">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288D6B4-866B-4008-809D-EB9F8C86F13C}" vid="{DACB9FE3-1C85-45AB-946A-1D20A4FBC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TotalTime>
  <Words>1081</Words>
  <Application>Microsoft Macintosh PowerPoint</Application>
  <PresentationFormat>Widescreen</PresentationFormat>
  <Paragraphs>145</Paragraphs>
  <Slides>11</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Proxima Nova Rg</vt:lpstr>
      <vt:lpstr>Trebuchet MS</vt:lpstr>
      <vt:lpstr>Theme1</vt:lpstr>
      <vt:lpstr>Office Theme</vt:lpstr>
      <vt:lpstr>1_2022 Hem Onc</vt:lpstr>
      <vt:lpstr>Who Is the Best Candidate for Sequencing Trastuzumab Detruxtecan (T-DXd) First?</vt:lpstr>
      <vt:lpstr>PowerPoint Presentation</vt:lpstr>
      <vt:lpstr>Disclaimer</vt:lpstr>
      <vt:lpstr>Patient Case (58-year-old Woman)</vt:lpstr>
      <vt:lpstr>What Is the Best Next Step in Treatment?</vt:lpstr>
      <vt:lpstr>NCCN Guidelines: New Systemic Therapy Regimens For Recurrent Unresectable (Local or Regional) or Stage IV (M1) Disease </vt:lpstr>
      <vt:lpstr>Refining the Treatment Algorithm for HR+ Metastatic Breast Cancer (MBC)</vt:lpstr>
      <vt:lpstr>Mechanisms of Resistance to ADCs Based on Mechanisms of Action </vt:lpstr>
      <vt:lpstr>Sequential Use of ADC After ADC for MBC: ADC After ADC (A3) Study </vt:lpstr>
      <vt:lpstr>ADC Sequencing Efforts in TBCRC</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the Best Candidate for Sequencing Trastuzumab Detruxtecan (T-DXd) First?</dc:title>
  <dc:subject/>
  <dc:creator>MedEd On The Go</dc:creator>
  <cp:keywords/>
  <dc:description/>
  <cp:lastModifiedBy>Moriah Diethorn</cp:lastModifiedBy>
  <cp:revision>29</cp:revision>
  <dcterms:created xsi:type="dcterms:W3CDTF">2023-05-15T20:15:51Z</dcterms:created>
  <dcterms:modified xsi:type="dcterms:W3CDTF">2023-07-06T14:30:47Z</dcterms:modified>
  <cp:category/>
</cp:coreProperties>
</file>