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 id="2147483688" r:id="rId2"/>
    <p:sldMasterId id="2147483700" r:id="rId3"/>
  </p:sldMasterIdLst>
  <p:notesMasterIdLst>
    <p:notesMasterId r:id="rId15"/>
  </p:notesMasterIdLst>
  <p:sldIdLst>
    <p:sldId id="256" r:id="rId4"/>
    <p:sldId id="265" r:id="rId5"/>
    <p:sldId id="2145706412" r:id="rId6"/>
    <p:sldId id="297" r:id="rId7"/>
    <p:sldId id="301" r:id="rId8"/>
    <p:sldId id="2147471255" r:id="rId9"/>
    <p:sldId id="2147471306" r:id="rId10"/>
    <p:sldId id="2147471310" r:id="rId11"/>
    <p:sldId id="2147470232" r:id="rId12"/>
    <p:sldId id="2147471305" r:id="rId13"/>
    <p:sldId id="264"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Moriah Diethorn" initials="MD" lastIdx="15" clrIdx="6">
    <p:extLst>
      <p:ext uri="{19B8F6BF-5375-455C-9EA6-DF929625EA0E}">
        <p15:presenceInfo xmlns:p15="http://schemas.microsoft.com/office/powerpoint/2012/main" userId="Moriah Diethorn" providerId="None"/>
      </p:ext>
    </p:extLst>
  </p:cmAuthor>
  <p:cmAuthor id="1" name="Megan Cartwright" initials="MC" lastIdx="1" clrIdx="0">
    <p:extLst>
      <p:ext uri="{19B8F6BF-5375-455C-9EA6-DF929625EA0E}">
        <p15:presenceInfo xmlns:p15="http://schemas.microsoft.com/office/powerpoint/2012/main" userId="S::mcartwright@clinicaloptions.com::aaeaf566-570c-41b1-9c90-11c8d9ac162b" providerId="AD"/>
      </p:ext>
    </p:extLst>
  </p:cmAuthor>
  <p:cmAuthor id="2" name="Amanda Mulder" initials="AM" lastIdx="22" clrIdx="1">
    <p:extLst>
      <p:ext uri="{19B8F6BF-5375-455C-9EA6-DF929625EA0E}">
        <p15:presenceInfo xmlns:p15="http://schemas.microsoft.com/office/powerpoint/2012/main" userId="S::amulder@ushealthconnect.com::2979cb05-1f38-4943-bcba-142be133c0a2" providerId="AD"/>
      </p:ext>
    </p:extLst>
  </p:cmAuthor>
  <p:cmAuthor id="3" name="Libby Lurwick" initials="LL" lastIdx="4" clrIdx="2">
    <p:extLst>
      <p:ext uri="{19B8F6BF-5375-455C-9EA6-DF929625EA0E}">
        <p15:presenceInfo xmlns:p15="http://schemas.microsoft.com/office/powerpoint/2012/main" userId="S::elurwick@ushealthconnect.com::b676353a-ba99-4d17-9af1-d81611d12622" providerId="AD"/>
      </p:ext>
    </p:extLst>
  </p:cmAuthor>
  <p:cmAuthor id="4" name="Caitlin Roat" initials="CR" lastIdx="17" clrIdx="3">
    <p:extLst>
      <p:ext uri="{19B8F6BF-5375-455C-9EA6-DF929625EA0E}">
        <p15:presenceInfo xmlns:p15="http://schemas.microsoft.com/office/powerpoint/2012/main" userId="0dad00d9dd685b97" providerId="Windows Live"/>
      </p:ext>
    </p:extLst>
  </p:cmAuthor>
  <p:cmAuthor id="5" name="Emily Jebing" initials="EJ" lastIdx="6" clrIdx="4">
    <p:extLst>
      <p:ext uri="{19B8F6BF-5375-455C-9EA6-DF929625EA0E}">
        <p15:presenceInfo xmlns:p15="http://schemas.microsoft.com/office/powerpoint/2012/main" userId="Emily Jebing" providerId="None"/>
      </p:ext>
    </p:extLst>
  </p:cmAuthor>
  <p:cmAuthor id="6" name="Leticia Samaras" initials="LS" lastIdx="4" clrIdx="5">
    <p:extLst>
      <p:ext uri="{19B8F6BF-5375-455C-9EA6-DF929625EA0E}">
        <p15:presenceInfo xmlns:p15="http://schemas.microsoft.com/office/powerpoint/2012/main" userId="S::lsamaras@ushealthconnect.com::87a3a337-ec96-4281-937c-72cbce62bff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33C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56" autoAdjust="0"/>
    <p:restoredTop sz="95238"/>
  </p:normalViewPr>
  <p:slideViewPr>
    <p:cSldViewPr snapToGrid="0">
      <p:cViewPr varScale="1">
        <p:scale>
          <a:sx n="117" d="100"/>
          <a:sy n="117" d="100"/>
        </p:scale>
        <p:origin x="84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ln w="9525">
              <a:solidFill>
                <a:schemeClr val="bg1"/>
              </a:solidFill>
            </a:ln>
          </c:spPr>
          <c:dPt>
            <c:idx val="0"/>
            <c:bubble3D val="0"/>
            <c:spPr>
              <a:solidFill>
                <a:schemeClr val="accent1">
                  <a:lumMod val="60000"/>
                  <a:lumOff val="40000"/>
                </a:schemeClr>
              </a:solidFill>
              <a:ln w="9525">
                <a:solidFill>
                  <a:schemeClr val="bg1"/>
                </a:solidFill>
              </a:ln>
              <a:effectLst/>
            </c:spPr>
            <c:extLst>
              <c:ext xmlns:c16="http://schemas.microsoft.com/office/drawing/2014/chart" uri="{C3380CC4-5D6E-409C-BE32-E72D297353CC}">
                <c16:uniqueId val="{00000001-FC50-4FF7-9865-8C45DCD64456}"/>
              </c:ext>
            </c:extLst>
          </c:dPt>
          <c:dPt>
            <c:idx val="1"/>
            <c:bubble3D val="0"/>
            <c:spPr>
              <a:solidFill>
                <a:schemeClr val="bg1">
                  <a:lumMod val="75000"/>
                </a:schemeClr>
              </a:solidFill>
              <a:ln w="9525">
                <a:solidFill>
                  <a:schemeClr val="bg1"/>
                </a:solidFill>
              </a:ln>
              <a:effectLst/>
            </c:spPr>
            <c:extLst>
              <c:ext xmlns:c16="http://schemas.microsoft.com/office/drawing/2014/chart" uri="{C3380CC4-5D6E-409C-BE32-E72D297353CC}">
                <c16:uniqueId val="{00000001-E759-6247-8D4B-F3171D184676}"/>
              </c:ext>
            </c:extLst>
          </c:dPt>
          <c:dPt>
            <c:idx val="2"/>
            <c:bubble3D val="0"/>
            <c:spPr>
              <a:solidFill>
                <a:schemeClr val="accent2">
                  <a:lumMod val="40000"/>
                  <a:lumOff val="60000"/>
                </a:schemeClr>
              </a:solidFill>
              <a:ln w="9525">
                <a:solidFill>
                  <a:schemeClr val="bg1"/>
                </a:solidFill>
              </a:ln>
              <a:effectLst/>
            </c:spPr>
            <c:extLst>
              <c:ext xmlns:c16="http://schemas.microsoft.com/office/drawing/2014/chart" uri="{C3380CC4-5D6E-409C-BE32-E72D297353CC}">
                <c16:uniqueId val="{00000002-E759-6247-8D4B-F3171D184676}"/>
              </c:ext>
            </c:extLst>
          </c:dPt>
          <c:dPt>
            <c:idx val="3"/>
            <c:bubble3D val="0"/>
            <c:spPr>
              <a:solidFill>
                <a:schemeClr val="accent4"/>
              </a:solidFill>
              <a:ln w="9525">
                <a:solidFill>
                  <a:schemeClr val="bg1"/>
                </a:solidFill>
              </a:ln>
              <a:effectLst/>
            </c:spPr>
            <c:extLst>
              <c:ext xmlns:c16="http://schemas.microsoft.com/office/drawing/2014/chart" uri="{C3380CC4-5D6E-409C-BE32-E72D297353CC}">
                <c16:uniqueId val="{00000007-FC50-4FF7-9865-8C45DCD64456}"/>
              </c:ext>
            </c:extLst>
          </c:dPt>
          <c:cat>
            <c:strRef>
              <c:f>Sheet1!$A$2:$A$5</c:f>
              <c:strCache>
                <c:ptCount val="3"/>
                <c:pt idx="0">
                  <c:v>1st Qtr</c:v>
                </c:pt>
                <c:pt idx="1">
                  <c:v>2nd Qtr</c:v>
                </c:pt>
                <c:pt idx="2">
                  <c:v>3rd Qtr</c:v>
                </c:pt>
              </c:strCache>
            </c:strRef>
          </c:cat>
          <c:val>
            <c:numRef>
              <c:f>Sheet1!$B$2:$B$5</c:f>
              <c:numCache>
                <c:formatCode>General</c:formatCode>
                <c:ptCount val="4"/>
                <c:pt idx="0">
                  <c:v>43.8</c:v>
                </c:pt>
                <c:pt idx="1">
                  <c:v>34.6</c:v>
                </c:pt>
                <c:pt idx="2">
                  <c:v>21.6</c:v>
                </c:pt>
              </c:numCache>
            </c:numRef>
          </c:val>
          <c:extLst>
            <c:ext xmlns:c16="http://schemas.microsoft.com/office/drawing/2014/chart" uri="{C3380CC4-5D6E-409C-BE32-E72D297353CC}">
              <c16:uniqueId val="{00000000-E759-6247-8D4B-F3171D184676}"/>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lumMod val="60000"/>
                  <a:lumOff val="40000"/>
                </a:schemeClr>
              </a:solidFill>
              <a:ln w="19050">
                <a:solidFill>
                  <a:schemeClr val="lt1"/>
                </a:solidFill>
              </a:ln>
              <a:effectLst/>
            </c:spPr>
            <c:extLst>
              <c:ext xmlns:c16="http://schemas.microsoft.com/office/drawing/2014/chart" uri="{C3380CC4-5D6E-409C-BE32-E72D297353CC}">
                <c16:uniqueId val="{00000001-766A-134D-89A0-72BE9A44C919}"/>
              </c:ext>
            </c:extLst>
          </c:dPt>
          <c:dPt>
            <c:idx val="1"/>
            <c:bubble3D val="0"/>
            <c:spPr>
              <a:solidFill>
                <a:schemeClr val="bg1">
                  <a:lumMod val="65000"/>
                </a:schemeClr>
              </a:solidFill>
              <a:ln w="19050">
                <a:solidFill>
                  <a:schemeClr val="lt1"/>
                </a:solidFill>
              </a:ln>
              <a:effectLst/>
            </c:spPr>
            <c:extLst>
              <c:ext xmlns:c16="http://schemas.microsoft.com/office/drawing/2014/chart" uri="{C3380CC4-5D6E-409C-BE32-E72D297353CC}">
                <c16:uniqueId val="{00000003-766A-134D-89A0-72BE9A44C919}"/>
              </c:ext>
            </c:extLst>
          </c:dPt>
          <c:dPt>
            <c:idx val="2"/>
            <c:bubble3D val="0"/>
            <c:spPr>
              <a:solidFill>
                <a:schemeClr val="accent2">
                  <a:lumMod val="60000"/>
                  <a:lumOff val="40000"/>
                </a:schemeClr>
              </a:solidFill>
              <a:ln w="19050">
                <a:solidFill>
                  <a:schemeClr val="lt1"/>
                </a:solidFill>
              </a:ln>
              <a:effectLst/>
            </c:spPr>
            <c:extLst>
              <c:ext xmlns:c16="http://schemas.microsoft.com/office/drawing/2014/chart" uri="{C3380CC4-5D6E-409C-BE32-E72D297353CC}">
                <c16:uniqueId val="{00000005-766A-134D-89A0-72BE9A44C919}"/>
              </c:ext>
            </c:extLst>
          </c:dPt>
          <c:dPt>
            <c:idx val="3"/>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07-766A-134D-89A0-72BE9A44C919}"/>
              </c:ext>
            </c:extLst>
          </c:dPt>
          <c:cat>
            <c:strRef>
              <c:f>Sheet1!$A$2:$A$5</c:f>
              <c:strCache>
                <c:ptCount val="3"/>
                <c:pt idx="0">
                  <c:v>1st Qtr</c:v>
                </c:pt>
                <c:pt idx="1">
                  <c:v>2nd Qtr</c:v>
                </c:pt>
                <c:pt idx="2">
                  <c:v>3rd Qtr</c:v>
                </c:pt>
              </c:strCache>
            </c:strRef>
          </c:cat>
          <c:val>
            <c:numRef>
              <c:f>Sheet1!$B$2:$B$5</c:f>
              <c:numCache>
                <c:formatCode>General</c:formatCode>
                <c:ptCount val="4"/>
                <c:pt idx="0">
                  <c:v>63.4</c:v>
                </c:pt>
                <c:pt idx="1">
                  <c:v>26.8</c:v>
                </c:pt>
                <c:pt idx="2">
                  <c:v>9.8000000000000007</c:v>
                </c:pt>
              </c:numCache>
            </c:numRef>
          </c:val>
          <c:extLst>
            <c:ext xmlns:c16="http://schemas.microsoft.com/office/drawing/2014/chart" uri="{C3380CC4-5D6E-409C-BE32-E72D297353CC}">
              <c16:uniqueId val="{00000008-766A-134D-89A0-72BE9A44C919}"/>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B81492-0B58-41B6-AEC2-5AA27E3631BE}" type="datetimeFigureOut">
              <a:rPr lang="en-US" smtClean="0"/>
              <a:t>7/6/23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AA2B01-B5DD-4946-9370-9936A084F0AC}" type="slidenum">
              <a:rPr lang="en-US" smtClean="0"/>
              <a:t>‹#›</a:t>
            </a:fld>
            <a:endParaRPr lang="en-US"/>
          </a:p>
        </p:txBody>
      </p:sp>
    </p:spTree>
    <p:extLst>
      <p:ext uri="{BB962C8B-B14F-4D97-AF65-F5344CB8AC3E}">
        <p14:creationId xmlns:p14="http://schemas.microsoft.com/office/powerpoint/2010/main" val="28230756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F193F9-7FFE-4987-BCFF-B5FF9DC06DC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05225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51541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AA2B01-B5DD-4946-9370-9936A084F0AC}" type="slidenum">
              <a:rPr lang="en-US" smtClean="0"/>
              <a:t>3</a:t>
            </a:fld>
            <a:endParaRPr lang="en-US"/>
          </a:p>
        </p:txBody>
      </p:sp>
    </p:spTree>
    <p:extLst>
      <p:ext uri="{BB962C8B-B14F-4D97-AF65-F5344CB8AC3E}">
        <p14:creationId xmlns:p14="http://schemas.microsoft.com/office/powerpoint/2010/main" val="29677997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AA2B01-B5DD-4946-9370-9936A084F0AC}" type="slidenum">
              <a:rPr lang="en-US" smtClean="0"/>
              <a:t>4</a:t>
            </a:fld>
            <a:endParaRPr lang="en-US"/>
          </a:p>
        </p:txBody>
      </p:sp>
    </p:spTree>
    <p:extLst>
      <p:ext uri="{BB962C8B-B14F-4D97-AF65-F5344CB8AC3E}">
        <p14:creationId xmlns:p14="http://schemas.microsoft.com/office/powerpoint/2010/main" val="30127814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kumimoji="0" lang="en-US" altLang="en-US" sz="1200" b="0" i="0" u="none" strike="noStrike" kern="1200" cap="none" spc="-1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2FB72F01-6714-4A31-8C22-8E0F1B091B56}" type="slidenum">
              <a:rPr lang="en-US" altLang="en-US" smtClean="0"/>
              <a:pPr>
                <a:defRPr/>
              </a:pPr>
              <a:t>6</a:t>
            </a:fld>
            <a:endParaRPr lang="en-US" altLang="en-US" dirty="0"/>
          </a:p>
        </p:txBody>
      </p:sp>
    </p:spTree>
    <p:extLst>
      <p:ext uri="{BB962C8B-B14F-4D97-AF65-F5344CB8AC3E}">
        <p14:creationId xmlns:p14="http://schemas.microsoft.com/office/powerpoint/2010/main" val="15969406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AA2B01-B5DD-4946-9370-9936A084F0AC}" type="slidenum">
              <a:rPr lang="en-US" smtClean="0"/>
              <a:t>7</a:t>
            </a:fld>
            <a:endParaRPr lang="en-US"/>
          </a:p>
        </p:txBody>
      </p:sp>
    </p:spTree>
    <p:extLst>
      <p:ext uri="{BB962C8B-B14F-4D97-AF65-F5344CB8AC3E}">
        <p14:creationId xmlns:p14="http://schemas.microsoft.com/office/powerpoint/2010/main" val="40093352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AA2B01-B5DD-4946-9370-9936A084F0AC}" type="slidenum">
              <a:rPr lang="en-US" smtClean="0"/>
              <a:t>8</a:t>
            </a:fld>
            <a:endParaRPr lang="en-US"/>
          </a:p>
        </p:txBody>
      </p:sp>
    </p:spTree>
    <p:extLst>
      <p:ext uri="{BB962C8B-B14F-4D97-AF65-F5344CB8AC3E}">
        <p14:creationId xmlns:p14="http://schemas.microsoft.com/office/powerpoint/2010/main" val="35486269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1AA2B01-B5DD-4946-9370-9936A084F0AC}" type="slidenum">
              <a:rPr lang="en-US" smtClean="0"/>
              <a:t>10</a:t>
            </a:fld>
            <a:endParaRPr lang="en-US"/>
          </a:p>
        </p:txBody>
      </p:sp>
    </p:spTree>
    <p:extLst>
      <p:ext uri="{BB962C8B-B14F-4D97-AF65-F5344CB8AC3E}">
        <p14:creationId xmlns:p14="http://schemas.microsoft.com/office/powerpoint/2010/main" val="24216928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94770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3" name="Picture 2">
            <a:extLst>
              <a:ext uri="{FF2B5EF4-FFF2-40B4-BE49-F238E27FC236}">
                <a16:creationId xmlns:a16="http://schemas.microsoft.com/office/drawing/2014/main" id="{62A409AE-194B-4AB6-B881-2B3D424F4FE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8" name="Picture 7">
            <a:extLst>
              <a:ext uri="{FF2B5EF4-FFF2-40B4-BE49-F238E27FC236}">
                <a16:creationId xmlns:a16="http://schemas.microsoft.com/office/drawing/2014/main" id="{24E1EB27-17AD-41F7-8E9B-817073D87F9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25866691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4142127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1000752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42046572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D250C-6EEA-B1A1-B491-10422548427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BBD3599-E485-39AC-03C7-74F93F01CE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FF96DE3-09DA-C553-4E03-25C8490BF4CE}"/>
              </a:ext>
            </a:extLst>
          </p:cNvPr>
          <p:cNvSpPr>
            <a:spLocks noGrp="1"/>
          </p:cNvSpPr>
          <p:nvPr>
            <p:ph type="dt" sz="half" idx="10"/>
          </p:nvPr>
        </p:nvSpPr>
        <p:spPr/>
        <p:txBody>
          <a:bodyPr/>
          <a:lstStyle/>
          <a:p>
            <a:fld id="{68607845-940D-AF42-90E6-0A3F0004BE78}" type="datetimeFigureOut">
              <a:rPr lang="en-US" smtClean="0"/>
              <a:t>7/6/23</a:t>
            </a:fld>
            <a:endParaRPr lang="en-US"/>
          </a:p>
        </p:txBody>
      </p:sp>
      <p:sp>
        <p:nvSpPr>
          <p:cNvPr id="5" name="Footer Placeholder 4">
            <a:extLst>
              <a:ext uri="{FF2B5EF4-FFF2-40B4-BE49-F238E27FC236}">
                <a16:creationId xmlns:a16="http://schemas.microsoft.com/office/drawing/2014/main" id="{EFA9A60E-868C-52C6-C825-19BA338FF8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21579E-803B-BD28-2DBB-13250B0CA552}"/>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2763981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4FC08-534A-8154-8815-A5BFFB686E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84B8B7-FC0D-4F40-EC2B-62E119F7C5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17CCE6-3E70-D9AF-F696-4DDE3281A5DF}"/>
              </a:ext>
            </a:extLst>
          </p:cNvPr>
          <p:cNvSpPr>
            <a:spLocks noGrp="1"/>
          </p:cNvSpPr>
          <p:nvPr>
            <p:ph type="dt" sz="half" idx="10"/>
          </p:nvPr>
        </p:nvSpPr>
        <p:spPr/>
        <p:txBody>
          <a:bodyPr/>
          <a:lstStyle/>
          <a:p>
            <a:fld id="{68607845-940D-AF42-90E6-0A3F0004BE78}" type="datetimeFigureOut">
              <a:rPr lang="en-US" smtClean="0"/>
              <a:t>7/6/23</a:t>
            </a:fld>
            <a:endParaRPr lang="en-US"/>
          </a:p>
        </p:txBody>
      </p:sp>
      <p:sp>
        <p:nvSpPr>
          <p:cNvPr id="5" name="Footer Placeholder 4">
            <a:extLst>
              <a:ext uri="{FF2B5EF4-FFF2-40B4-BE49-F238E27FC236}">
                <a16:creationId xmlns:a16="http://schemas.microsoft.com/office/drawing/2014/main" id="{3693B666-A55A-067A-E47A-F4A087A8B2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18EFF9-3F62-FFA8-F4BC-890344B8B66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9162309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025A2-2765-239F-A15A-3F2C72B2ACC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DEDEC4F-96BF-9190-2B7F-6CE6BF4214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A41C397-E997-3E50-0FFF-FB8BD85539E4}"/>
              </a:ext>
            </a:extLst>
          </p:cNvPr>
          <p:cNvSpPr>
            <a:spLocks noGrp="1"/>
          </p:cNvSpPr>
          <p:nvPr>
            <p:ph type="dt" sz="half" idx="10"/>
          </p:nvPr>
        </p:nvSpPr>
        <p:spPr/>
        <p:txBody>
          <a:bodyPr/>
          <a:lstStyle/>
          <a:p>
            <a:fld id="{68607845-940D-AF42-90E6-0A3F0004BE78}" type="datetimeFigureOut">
              <a:rPr lang="en-US" smtClean="0"/>
              <a:t>7/6/23</a:t>
            </a:fld>
            <a:endParaRPr lang="en-US"/>
          </a:p>
        </p:txBody>
      </p:sp>
      <p:sp>
        <p:nvSpPr>
          <p:cNvPr id="5" name="Footer Placeholder 4">
            <a:extLst>
              <a:ext uri="{FF2B5EF4-FFF2-40B4-BE49-F238E27FC236}">
                <a16:creationId xmlns:a16="http://schemas.microsoft.com/office/drawing/2014/main" id="{54973FE1-6DFF-CDB4-7A32-D3D242B7AD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9263AC-E06E-CCF8-C678-2295416D6BF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1273181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22703-6067-83C5-B7B3-BFB8744510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87963D-72B5-EAAA-B532-937561249D6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0478CC-A6AE-5BA5-0C93-2ABD2CB91B2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2BF93BF-43F9-E86C-2186-7EE4544814C4}"/>
              </a:ext>
            </a:extLst>
          </p:cNvPr>
          <p:cNvSpPr>
            <a:spLocks noGrp="1"/>
          </p:cNvSpPr>
          <p:nvPr>
            <p:ph type="dt" sz="half" idx="10"/>
          </p:nvPr>
        </p:nvSpPr>
        <p:spPr/>
        <p:txBody>
          <a:bodyPr/>
          <a:lstStyle/>
          <a:p>
            <a:fld id="{68607845-940D-AF42-90E6-0A3F0004BE78}" type="datetimeFigureOut">
              <a:rPr lang="en-US" smtClean="0"/>
              <a:t>7/6/23</a:t>
            </a:fld>
            <a:endParaRPr lang="en-US"/>
          </a:p>
        </p:txBody>
      </p:sp>
      <p:sp>
        <p:nvSpPr>
          <p:cNvPr id="6" name="Footer Placeholder 5">
            <a:extLst>
              <a:ext uri="{FF2B5EF4-FFF2-40B4-BE49-F238E27FC236}">
                <a16:creationId xmlns:a16="http://schemas.microsoft.com/office/drawing/2014/main" id="{42E5678A-92ED-3CA8-25E7-1697F7B109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AA367E-BEF6-76B2-B494-82E3A4FFFA0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3222369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5067C-F02F-CA51-C76E-9AFAA77F467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7DFFB7-D356-0068-C081-0037355B3B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F46DE1-B636-ED1B-AB2F-C49A63505C1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EE0272-F65F-ED84-720C-CA73A9D148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850EF4-AE51-FB58-8AAB-D7B6106A863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D4A651-BC82-2322-E0B4-F301EE08EC72}"/>
              </a:ext>
            </a:extLst>
          </p:cNvPr>
          <p:cNvSpPr>
            <a:spLocks noGrp="1"/>
          </p:cNvSpPr>
          <p:nvPr>
            <p:ph type="dt" sz="half" idx="10"/>
          </p:nvPr>
        </p:nvSpPr>
        <p:spPr/>
        <p:txBody>
          <a:bodyPr/>
          <a:lstStyle/>
          <a:p>
            <a:fld id="{68607845-940D-AF42-90E6-0A3F0004BE78}" type="datetimeFigureOut">
              <a:rPr lang="en-US" smtClean="0"/>
              <a:t>7/6/23</a:t>
            </a:fld>
            <a:endParaRPr lang="en-US"/>
          </a:p>
        </p:txBody>
      </p:sp>
      <p:sp>
        <p:nvSpPr>
          <p:cNvPr id="8" name="Footer Placeholder 7">
            <a:extLst>
              <a:ext uri="{FF2B5EF4-FFF2-40B4-BE49-F238E27FC236}">
                <a16:creationId xmlns:a16="http://schemas.microsoft.com/office/drawing/2014/main" id="{36DE80AA-357E-6C98-0356-40E44CEA86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DAEBF76-C709-17B1-7646-653B310FA635}"/>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41348902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A9F76-DC18-5638-D2F2-A8C5E27ACA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492889F-0B2E-7251-3AFB-6AE4AC334F59}"/>
              </a:ext>
            </a:extLst>
          </p:cNvPr>
          <p:cNvSpPr>
            <a:spLocks noGrp="1"/>
          </p:cNvSpPr>
          <p:nvPr>
            <p:ph type="dt" sz="half" idx="10"/>
          </p:nvPr>
        </p:nvSpPr>
        <p:spPr/>
        <p:txBody>
          <a:bodyPr/>
          <a:lstStyle/>
          <a:p>
            <a:fld id="{68607845-940D-AF42-90E6-0A3F0004BE78}" type="datetimeFigureOut">
              <a:rPr lang="en-US" smtClean="0"/>
              <a:t>7/6/23</a:t>
            </a:fld>
            <a:endParaRPr lang="en-US"/>
          </a:p>
        </p:txBody>
      </p:sp>
      <p:sp>
        <p:nvSpPr>
          <p:cNvPr id="4" name="Footer Placeholder 3">
            <a:extLst>
              <a:ext uri="{FF2B5EF4-FFF2-40B4-BE49-F238E27FC236}">
                <a16:creationId xmlns:a16="http://schemas.microsoft.com/office/drawing/2014/main" id="{7303151B-2399-38C2-5A12-67FB2C4937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D54789-EB7D-63FF-798A-50C671590E5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4092455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FAC998-1345-0A1E-D969-E2343D24E5B0}"/>
              </a:ext>
            </a:extLst>
          </p:cNvPr>
          <p:cNvSpPr>
            <a:spLocks noGrp="1"/>
          </p:cNvSpPr>
          <p:nvPr>
            <p:ph type="dt" sz="half" idx="10"/>
          </p:nvPr>
        </p:nvSpPr>
        <p:spPr/>
        <p:txBody>
          <a:bodyPr/>
          <a:lstStyle/>
          <a:p>
            <a:fld id="{68607845-940D-AF42-90E6-0A3F0004BE78}" type="datetimeFigureOut">
              <a:rPr lang="en-US" smtClean="0"/>
              <a:t>7/6/23</a:t>
            </a:fld>
            <a:endParaRPr lang="en-US"/>
          </a:p>
        </p:txBody>
      </p:sp>
      <p:sp>
        <p:nvSpPr>
          <p:cNvPr id="3" name="Footer Placeholder 2">
            <a:extLst>
              <a:ext uri="{FF2B5EF4-FFF2-40B4-BE49-F238E27FC236}">
                <a16:creationId xmlns:a16="http://schemas.microsoft.com/office/drawing/2014/main" id="{24CBE583-98EF-E399-09BA-BD0061BEF4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234487-D257-CCB4-7728-4674E825B93B}"/>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994503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Episode 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3" name="Picture 2">
            <a:extLst>
              <a:ext uri="{FF2B5EF4-FFF2-40B4-BE49-F238E27FC236}">
                <a16:creationId xmlns:a16="http://schemas.microsoft.com/office/drawing/2014/main" id="{62A409AE-194B-4AB6-B881-2B3D424F4FE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8" name="Picture 7">
            <a:extLst>
              <a:ext uri="{FF2B5EF4-FFF2-40B4-BE49-F238E27FC236}">
                <a16:creationId xmlns:a16="http://schemas.microsoft.com/office/drawing/2014/main" id="{4A365CF6-C114-48A1-87C0-B85E6A74BBC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13470217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06936-E1B0-0DD5-1952-04504CECDC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EED911E-6386-4271-B6E9-40C5066E25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FE8560E-7E00-2A07-7AE0-12A12B7093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0F7A04-C019-9FFD-A565-15FD384B2CBA}"/>
              </a:ext>
            </a:extLst>
          </p:cNvPr>
          <p:cNvSpPr>
            <a:spLocks noGrp="1"/>
          </p:cNvSpPr>
          <p:nvPr>
            <p:ph type="dt" sz="half" idx="10"/>
          </p:nvPr>
        </p:nvSpPr>
        <p:spPr/>
        <p:txBody>
          <a:bodyPr/>
          <a:lstStyle/>
          <a:p>
            <a:fld id="{68607845-940D-AF42-90E6-0A3F0004BE78}" type="datetimeFigureOut">
              <a:rPr lang="en-US" smtClean="0"/>
              <a:t>7/6/23</a:t>
            </a:fld>
            <a:endParaRPr lang="en-US"/>
          </a:p>
        </p:txBody>
      </p:sp>
      <p:sp>
        <p:nvSpPr>
          <p:cNvPr id="6" name="Footer Placeholder 5">
            <a:extLst>
              <a:ext uri="{FF2B5EF4-FFF2-40B4-BE49-F238E27FC236}">
                <a16:creationId xmlns:a16="http://schemas.microsoft.com/office/drawing/2014/main" id="{3C619466-C547-5950-58EE-EE1847F6B7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BF1FB8-9D79-225C-2626-783076682BD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8481201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E1F79-9E23-3848-6F69-35488B4C97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EC5418-1A70-E059-01EC-1D72186415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BA7CE12-2BFD-3001-A50F-144325830B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FFDA66-E22F-675F-FEB8-63150CF7F0F3}"/>
              </a:ext>
            </a:extLst>
          </p:cNvPr>
          <p:cNvSpPr>
            <a:spLocks noGrp="1"/>
          </p:cNvSpPr>
          <p:nvPr>
            <p:ph type="dt" sz="half" idx="10"/>
          </p:nvPr>
        </p:nvSpPr>
        <p:spPr/>
        <p:txBody>
          <a:bodyPr/>
          <a:lstStyle/>
          <a:p>
            <a:fld id="{68607845-940D-AF42-90E6-0A3F0004BE78}" type="datetimeFigureOut">
              <a:rPr lang="en-US" smtClean="0"/>
              <a:t>7/6/23</a:t>
            </a:fld>
            <a:endParaRPr lang="en-US"/>
          </a:p>
        </p:txBody>
      </p:sp>
      <p:sp>
        <p:nvSpPr>
          <p:cNvPr id="6" name="Footer Placeholder 5">
            <a:extLst>
              <a:ext uri="{FF2B5EF4-FFF2-40B4-BE49-F238E27FC236}">
                <a16:creationId xmlns:a16="http://schemas.microsoft.com/office/drawing/2014/main" id="{10C83DCB-B75E-E3B9-1D31-F97DD2D654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41B311-4B71-A04A-F24B-8930E95E38DC}"/>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9047084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774C5-0A9B-18F3-9CAF-A2B1A25B925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5D017D1-B693-49B4-3D5E-A85798E9371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AF5442-7CBE-77D1-A385-C70394651352}"/>
              </a:ext>
            </a:extLst>
          </p:cNvPr>
          <p:cNvSpPr>
            <a:spLocks noGrp="1"/>
          </p:cNvSpPr>
          <p:nvPr>
            <p:ph type="dt" sz="half" idx="10"/>
          </p:nvPr>
        </p:nvSpPr>
        <p:spPr/>
        <p:txBody>
          <a:bodyPr/>
          <a:lstStyle/>
          <a:p>
            <a:fld id="{68607845-940D-AF42-90E6-0A3F0004BE78}" type="datetimeFigureOut">
              <a:rPr lang="en-US" smtClean="0"/>
              <a:t>7/6/23</a:t>
            </a:fld>
            <a:endParaRPr lang="en-US"/>
          </a:p>
        </p:txBody>
      </p:sp>
      <p:sp>
        <p:nvSpPr>
          <p:cNvPr id="5" name="Footer Placeholder 4">
            <a:extLst>
              <a:ext uri="{FF2B5EF4-FFF2-40B4-BE49-F238E27FC236}">
                <a16:creationId xmlns:a16="http://schemas.microsoft.com/office/drawing/2014/main" id="{D87A6695-506E-F21D-883F-09C59CE1C5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CE03CC-E804-AE4F-BC35-01C4F6A9E24A}"/>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7742179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70CF5B-1288-5AE1-2A77-4AA7451944B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B6E1E66-A92E-A10E-28AA-282CAF2696D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66E619-06E1-63C2-881D-5EC5E6E70BD2}"/>
              </a:ext>
            </a:extLst>
          </p:cNvPr>
          <p:cNvSpPr>
            <a:spLocks noGrp="1"/>
          </p:cNvSpPr>
          <p:nvPr>
            <p:ph type="dt" sz="half" idx="10"/>
          </p:nvPr>
        </p:nvSpPr>
        <p:spPr/>
        <p:txBody>
          <a:bodyPr/>
          <a:lstStyle/>
          <a:p>
            <a:fld id="{68607845-940D-AF42-90E6-0A3F0004BE78}" type="datetimeFigureOut">
              <a:rPr lang="en-US" smtClean="0"/>
              <a:t>7/6/23</a:t>
            </a:fld>
            <a:endParaRPr lang="en-US"/>
          </a:p>
        </p:txBody>
      </p:sp>
      <p:sp>
        <p:nvSpPr>
          <p:cNvPr id="5" name="Footer Placeholder 4">
            <a:extLst>
              <a:ext uri="{FF2B5EF4-FFF2-40B4-BE49-F238E27FC236}">
                <a16:creationId xmlns:a16="http://schemas.microsoft.com/office/drawing/2014/main" id="{F76803AB-03EE-7B44-B956-081B88BE25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01B24F-3185-E413-DA86-85FF758C4669}"/>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0255988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3" name="Picture 2">
            <a:extLst>
              <a:ext uri="{FF2B5EF4-FFF2-40B4-BE49-F238E27FC236}">
                <a16:creationId xmlns:a16="http://schemas.microsoft.com/office/drawing/2014/main" id="{62A409AE-194B-4AB6-B881-2B3D424F4FE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8" name="Picture 7">
            <a:extLst>
              <a:ext uri="{FF2B5EF4-FFF2-40B4-BE49-F238E27FC236}">
                <a16:creationId xmlns:a16="http://schemas.microsoft.com/office/drawing/2014/main" id="{24E1EB27-17AD-41F7-8E9B-817073D87F9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25128666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Episode 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3" name="Picture 2">
            <a:extLst>
              <a:ext uri="{FF2B5EF4-FFF2-40B4-BE49-F238E27FC236}">
                <a16:creationId xmlns:a16="http://schemas.microsoft.com/office/drawing/2014/main" id="{62A409AE-194B-4AB6-B881-2B3D424F4FE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8" name="Picture 7">
            <a:extLst>
              <a:ext uri="{FF2B5EF4-FFF2-40B4-BE49-F238E27FC236}">
                <a16:creationId xmlns:a16="http://schemas.microsoft.com/office/drawing/2014/main" id="{4A365CF6-C114-48A1-87C0-B85E6A74BBC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32680275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Diagram Layout">
    <p:bg>
      <p:bgPr>
        <a:gradFill flip="none" rotWithShape="1">
          <a:gsLst>
            <a:gs pos="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88FA194F-9E80-4991-A301-2D14D459B8B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8158560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d Diagram Layout">
    <p:bg>
      <p:bgPr>
        <a:gradFill flip="none" rotWithShape="1">
          <a:gsLst>
            <a:gs pos="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4E47-6B81-4DA6-BC35-65E2DCA474B0}"/>
              </a:ext>
            </a:extLst>
          </p:cNvPr>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2F70BFC7-62AB-4097-AE5E-3ACB64158A6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3752791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and Content">
    <p:bg>
      <p:bgPr>
        <a:solidFill>
          <a:schemeClr val="bg1"/>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418968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2464261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agram Layout">
    <p:bg>
      <p:bgPr>
        <a:gradFill flip="none" rotWithShape="1">
          <a:gsLst>
            <a:gs pos="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88FA194F-9E80-4991-A301-2D14D459B8B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0364799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4"/>
              </a:buClr>
              <a:buSzPct val="100000"/>
              <a:buFont typeface="Arial" panose="020B0604020202020204" pitchFamily="34" charset="0"/>
              <a:buChar char="•"/>
              <a:defRPr/>
            </a:lvl1pPr>
            <a:lvl2pPr marL="685800" indent="-228600">
              <a:buClr>
                <a:schemeClr val="accent4"/>
              </a:buClr>
              <a:buSzPct val="100000"/>
              <a:buFont typeface="Arial" panose="020B0604020202020204" pitchFamily="34" charset="0"/>
              <a:buChar char="•"/>
              <a:defRPr/>
            </a:lvl2pPr>
            <a:lvl3pPr marL="1143000" indent="-228600">
              <a:buClr>
                <a:schemeClr val="accent4"/>
              </a:buClr>
              <a:buSzPct val="100000"/>
              <a:buFont typeface="Arial" panose="020B0604020202020204" pitchFamily="34" charset="0"/>
              <a:buChar char="•"/>
              <a:defRPr/>
            </a:lvl3pPr>
            <a:lvl4pPr marL="1600200" indent="-228600">
              <a:buClr>
                <a:schemeClr val="accent4"/>
              </a:buClr>
              <a:buSzPct val="100000"/>
              <a:buFont typeface="Arial" panose="020B0604020202020204" pitchFamily="34" charset="0"/>
              <a:buChar char="•"/>
              <a:defRPr/>
            </a:lvl4pPr>
            <a:lvl5pPr marL="2057400" indent="-228600">
              <a:buClr>
                <a:schemeClr val="accent4"/>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1"/>
              </a:buClr>
              <a:buFont typeface="Arial" panose="020B0604020202020204" pitchFamily="34" charset="0"/>
              <a:buChar char="•"/>
              <a:defRPr/>
            </a:lvl1pPr>
            <a:lvl2pPr marL="685800" indent="-228600">
              <a:buClr>
                <a:schemeClr val="accent1"/>
              </a:buClr>
              <a:buFont typeface="Arial" panose="020B0604020202020204" pitchFamily="34" charset="0"/>
              <a:buChar char="•"/>
              <a:defRPr/>
            </a:lvl2pPr>
            <a:lvl3pPr marL="1143000" indent="-228600">
              <a:buClr>
                <a:schemeClr val="accent1"/>
              </a:buClr>
              <a:buFont typeface="Arial" panose="020B0604020202020204" pitchFamily="34" charset="0"/>
              <a:buChar char="•"/>
              <a:defRPr/>
            </a:lvl3pPr>
            <a:lvl4pPr marL="1600200" indent="-228600">
              <a:buClr>
                <a:schemeClr val="accent1"/>
              </a:buClr>
              <a:buFont typeface="Arial" panose="020B0604020202020204" pitchFamily="34" charset="0"/>
              <a:buChar char="•"/>
              <a:defRPr/>
            </a:lvl4pPr>
            <a:lvl5pPr marL="2057400" indent="-228600">
              <a:buClr>
                <a:schemeClr val="accent1"/>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9683347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69402654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419221634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31643459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17370218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8453143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d Diagram Layout">
    <p:bg>
      <p:bgPr>
        <a:gradFill flip="none" rotWithShape="1">
          <a:gsLst>
            <a:gs pos="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4E47-6B81-4DA6-BC35-65E2DCA474B0}"/>
              </a:ext>
            </a:extLst>
          </p:cNvPr>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2F70BFC7-62AB-4097-AE5E-3ACB64158A6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4345242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bg>
      <p:bgPr>
        <a:solidFill>
          <a:schemeClr val="bg1"/>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402920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194808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4"/>
              </a:buClr>
              <a:buSzPct val="100000"/>
              <a:buFont typeface="Arial" panose="020B0604020202020204" pitchFamily="34" charset="0"/>
              <a:buChar char="•"/>
              <a:defRPr/>
            </a:lvl1pPr>
            <a:lvl2pPr marL="685800" indent="-228600">
              <a:buClr>
                <a:schemeClr val="accent4"/>
              </a:buClr>
              <a:buSzPct val="100000"/>
              <a:buFont typeface="Arial" panose="020B0604020202020204" pitchFamily="34" charset="0"/>
              <a:buChar char="•"/>
              <a:defRPr/>
            </a:lvl2pPr>
            <a:lvl3pPr marL="1143000" indent="-228600">
              <a:buClr>
                <a:schemeClr val="accent4"/>
              </a:buClr>
              <a:buSzPct val="100000"/>
              <a:buFont typeface="Arial" panose="020B0604020202020204" pitchFamily="34" charset="0"/>
              <a:buChar char="•"/>
              <a:defRPr/>
            </a:lvl3pPr>
            <a:lvl4pPr marL="1600200" indent="-228600">
              <a:buClr>
                <a:schemeClr val="accent4"/>
              </a:buClr>
              <a:buSzPct val="100000"/>
              <a:buFont typeface="Arial" panose="020B0604020202020204" pitchFamily="34" charset="0"/>
              <a:buChar char="•"/>
              <a:defRPr/>
            </a:lvl4pPr>
            <a:lvl5pPr marL="2057400" indent="-228600">
              <a:buClr>
                <a:schemeClr val="accent4"/>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1"/>
              </a:buClr>
              <a:buFont typeface="Arial" panose="020B0604020202020204" pitchFamily="34" charset="0"/>
              <a:buChar char="•"/>
              <a:defRPr/>
            </a:lvl1pPr>
            <a:lvl2pPr marL="685800" indent="-228600">
              <a:buClr>
                <a:schemeClr val="accent1"/>
              </a:buClr>
              <a:buFont typeface="Arial" panose="020B0604020202020204" pitchFamily="34" charset="0"/>
              <a:buChar char="•"/>
              <a:defRPr/>
            </a:lvl2pPr>
            <a:lvl3pPr marL="1143000" indent="-228600">
              <a:buClr>
                <a:schemeClr val="accent1"/>
              </a:buClr>
              <a:buFont typeface="Arial" panose="020B0604020202020204" pitchFamily="34" charset="0"/>
              <a:buChar char="•"/>
              <a:defRPr/>
            </a:lvl3pPr>
            <a:lvl4pPr marL="1600200" indent="-228600">
              <a:buClr>
                <a:schemeClr val="accent1"/>
              </a:buClr>
              <a:buFont typeface="Arial" panose="020B0604020202020204" pitchFamily="34" charset="0"/>
              <a:buChar char="•"/>
              <a:defRPr/>
            </a:lvl4pPr>
            <a:lvl5pPr marL="2057400" indent="-228600">
              <a:buClr>
                <a:schemeClr val="accent1"/>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7027313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8185996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5098391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4888D9C-325D-4873-A0A3-7A5D86C65088}"/>
              </a:ext>
            </a:extLst>
          </p:cNvPr>
          <p:cNvPicPr>
            <a:picLocks noChangeAspect="1"/>
          </p:cNvPicPr>
          <p:nvPr/>
        </p:nvPicPr>
        <p:blipFill rotWithShape="1">
          <a:blip r:embed="rId14">
            <a:extLst>
              <a:ext uri="{28A0092B-C50C-407E-A947-70E740481C1C}">
                <a14:useLocalDpi xmlns:a14="http://schemas.microsoft.com/office/drawing/2010/main"/>
              </a:ext>
            </a:extLst>
          </a:blip>
          <a:srcRect/>
          <a:stretch/>
        </p:blipFill>
        <p:spPr>
          <a:xfrm>
            <a:off x="0" y="0"/>
            <a:ext cx="12192000" cy="106681"/>
          </a:xfrm>
          <a:prstGeom prst="rect">
            <a:avLst/>
          </a:prstGeom>
        </p:spPr>
      </p:pic>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860867892"/>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Lst>
  <p:hf sldNum="0" hdr="0" dt="0"/>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3"/>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4"/>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864">
          <p15:clr>
            <a:srgbClr val="F26B43"/>
          </p15:clr>
        </p15:guide>
        <p15:guide id="4" orient="horz" pos="1056">
          <p15:clr>
            <a:srgbClr val="F26B43"/>
          </p15:clr>
        </p15:guide>
        <p15:guide id="5" pos="6168">
          <p15:clr>
            <a:srgbClr val="F26B43"/>
          </p15:clr>
        </p15:guide>
        <p15:guide id="6" pos="607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BC1509-97F9-9AC9-3004-0444397C1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283713C-9A88-4E7F-B7F0-88A5DDA067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762F71-44E5-6941-7F1B-4DA15FB3D9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607845-940D-AF42-90E6-0A3F0004BE78}" type="datetimeFigureOut">
              <a:rPr lang="en-US" smtClean="0"/>
              <a:t>7/6/23</a:t>
            </a:fld>
            <a:endParaRPr lang="en-US"/>
          </a:p>
        </p:txBody>
      </p:sp>
      <p:sp>
        <p:nvSpPr>
          <p:cNvPr id="5" name="Footer Placeholder 4">
            <a:extLst>
              <a:ext uri="{FF2B5EF4-FFF2-40B4-BE49-F238E27FC236}">
                <a16:creationId xmlns:a16="http://schemas.microsoft.com/office/drawing/2014/main" id="{2D5F44EC-2508-285C-261A-6C6D471B16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8461F35-DC72-C444-9401-DB6D236197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3C78B3-0045-9547-874D-082F52276EB6}" type="slidenum">
              <a:rPr lang="en-US" smtClean="0"/>
              <a:t>‹#›</a:t>
            </a:fld>
            <a:endParaRPr lang="en-US"/>
          </a:p>
        </p:txBody>
      </p:sp>
    </p:spTree>
    <p:extLst>
      <p:ext uri="{BB962C8B-B14F-4D97-AF65-F5344CB8AC3E}">
        <p14:creationId xmlns:p14="http://schemas.microsoft.com/office/powerpoint/2010/main" val="2604407374"/>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4888D9C-325D-4873-A0A3-7A5D86C65088}"/>
              </a:ext>
            </a:extLst>
          </p:cNvPr>
          <p:cNvPicPr>
            <a:picLocks noChangeAspect="1"/>
          </p:cNvPicPr>
          <p:nvPr/>
        </p:nvPicPr>
        <p:blipFill rotWithShape="1">
          <a:blip r:embed="rId14">
            <a:extLst>
              <a:ext uri="{28A0092B-C50C-407E-A947-70E740481C1C}">
                <a14:useLocalDpi xmlns:a14="http://schemas.microsoft.com/office/drawing/2010/main"/>
              </a:ext>
            </a:extLst>
          </a:blip>
          <a:srcRect/>
          <a:stretch/>
        </p:blipFill>
        <p:spPr>
          <a:xfrm>
            <a:off x="0" y="0"/>
            <a:ext cx="12192000" cy="106681"/>
          </a:xfrm>
          <a:prstGeom prst="rect">
            <a:avLst/>
          </a:prstGeom>
        </p:spPr>
      </p:pic>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047474384"/>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3"/>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4"/>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864">
          <p15:clr>
            <a:srgbClr val="F26B43"/>
          </p15:clr>
        </p15:guide>
        <p15:guide id="4" orient="horz" pos="1056">
          <p15:clr>
            <a:srgbClr val="F26B43"/>
          </p15:clr>
        </p15:guide>
        <p15:guide id="5" pos="6168">
          <p15:clr>
            <a:srgbClr val="F26B43"/>
          </p15:clr>
        </p15:guide>
        <p15:guide id="6" pos="607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8" Type="http://schemas.openxmlformats.org/officeDocument/2006/relationships/hyperlink" Target="http://www.mededotg.com/" TargetMode="External"/><Relationship Id="rId3" Type="http://schemas.openxmlformats.org/officeDocument/2006/relationships/image" Target="../media/image20.png"/><Relationship Id="rId7" Type="http://schemas.openxmlformats.org/officeDocument/2006/relationships/hyperlink" Target="http://www.mededonthego.com/" TargetMode="External"/><Relationship Id="rId2" Type="http://schemas.openxmlformats.org/officeDocument/2006/relationships/notesSlide" Target="../notesSlides/notesSlide9.xml"/><Relationship Id="rId1" Type="http://schemas.openxmlformats.org/officeDocument/2006/relationships/slideLayout" Target="../slideLayouts/slideLayout19.xml"/><Relationship Id="rId6" Type="http://schemas.openxmlformats.org/officeDocument/2006/relationships/image" Target="../media/image23.svg"/><Relationship Id="rId5" Type="http://schemas.openxmlformats.org/officeDocument/2006/relationships/image" Target="../media/image22.png"/><Relationship Id="rId10" Type="http://schemas.openxmlformats.org/officeDocument/2006/relationships/image" Target="../media/image25.svg"/><Relationship Id="rId4" Type="http://schemas.openxmlformats.org/officeDocument/2006/relationships/image" Target="../media/image21.svg"/><Relationship Id="rId9" Type="http://schemas.openxmlformats.org/officeDocument/2006/relationships/image" Target="../media/image24.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s://www.mededonthego.com/Video/program/939" TargetMode="External"/><Relationship Id="rId7" Type="http://schemas.openxmlformats.org/officeDocument/2006/relationships/image" Target="../media/image5.svg"/><Relationship Id="rId2" Type="http://schemas.openxmlformats.org/officeDocument/2006/relationships/notesSlide" Target="../notesSlides/notesSlide2.xml"/><Relationship Id="rId1" Type="http://schemas.openxmlformats.org/officeDocument/2006/relationships/slideLayout" Target="../slideLayouts/slideLayout19.xml"/><Relationship Id="rId6" Type="http://schemas.openxmlformats.org/officeDocument/2006/relationships/image" Target="../media/image4.png"/><Relationship Id="rId11" Type="http://schemas.openxmlformats.org/officeDocument/2006/relationships/image" Target="../media/image9.svg"/><Relationship Id="rId5" Type="http://schemas.openxmlformats.org/officeDocument/2006/relationships/hyperlink" Target="mailto:support@MedEdOTG.com" TargetMode="External"/><Relationship Id="rId10" Type="http://schemas.openxmlformats.org/officeDocument/2006/relationships/image" Target="../media/image8.png"/><Relationship Id="rId4" Type="http://schemas.openxmlformats.org/officeDocument/2006/relationships/hyperlink" Target="http://www.mededonthego.com/" TargetMode="External"/><Relationship Id="rId9" Type="http://schemas.openxmlformats.org/officeDocument/2006/relationships/image" Target="../media/image7.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14.tiff"/><Relationship Id="rId5" Type="http://schemas.openxmlformats.org/officeDocument/2006/relationships/image" Target="../media/image13.jpeg"/><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microsoft.com/office/2007/relationships/hdphoto" Target="../media/hdphoto1.wdp"/><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DBD6B-1B81-437F-BD26-DB790A32B44B}"/>
              </a:ext>
            </a:extLst>
          </p:cNvPr>
          <p:cNvSpPr>
            <a:spLocks noGrp="1"/>
          </p:cNvSpPr>
          <p:nvPr>
            <p:ph type="title"/>
          </p:nvPr>
        </p:nvSpPr>
        <p:spPr>
          <a:xfrm>
            <a:off x="609600" y="1709738"/>
            <a:ext cx="11061032" cy="2852737"/>
          </a:xfrm>
        </p:spPr>
        <p:txBody>
          <a:bodyPr>
            <a:noAutofit/>
          </a:bodyPr>
          <a:lstStyle/>
          <a:p>
            <a:r>
              <a:rPr lang="en-US" dirty="0"/>
              <a:t>What Are the Clinical and Therapeutic Implications of the Evolving HER2 Testing Landscape?</a:t>
            </a:r>
          </a:p>
        </p:txBody>
      </p:sp>
      <p:sp>
        <p:nvSpPr>
          <p:cNvPr id="3" name="Subtitle 2">
            <a:extLst>
              <a:ext uri="{FF2B5EF4-FFF2-40B4-BE49-F238E27FC236}">
                <a16:creationId xmlns:a16="http://schemas.microsoft.com/office/drawing/2014/main" id="{96295704-12F1-479D-B9A1-5307F74A5DB2}"/>
              </a:ext>
            </a:extLst>
          </p:cNvPr>
          <p:cNvSpPr>
            <a:spLocks noGrp="1"/>
          </p:cNvSpPr>
          <p:nvPr>
            <p:ph type="body" idx="1"/>
          </p:nvPr>
        </p:nvSpPr>
        <p:spPr>
          <a:xfrm>
            <a:off x="609601" y="4589463"/>
            <a:ext cx="10515600" cy="1500187"/>
          </a:xfrm>
        </p:spPr>
        <p:txBody>
          <a:bodyPr>
            <a:normAutofit/>
          </a:bodyPr>
          <a:lstStyle/>
          <a:p>
            <a:r>
              <a:rPr lang="en-US" b="1" dirty="0">
                <a:solidFill>
                  <a:schemeClr val="accent1"/>
                </a:solidFill>
              </a:rPr>
              <a:t>Sarah Sammons, MD</a:t>
            </a:r>
            <a:br>
              <a:rPr lang="en-US" dirty="0"/>
            </a:br>
            <a:r>
              <a:rPr lang="en-US" dirty="0"/>
              <a:t>Associate Director, Metastatic Breast Cancer</a:t>
            </a:r>
            <a:br>
              <a:rPr lang="en-US" dirty="0"/>
            </a:br>
            <a:r>
              <a:rPr lang="en-US" dirty="0"/>
              <a:t>Dana Farber Cancer Institute </a:t>
            </a:r>
            <a:br>
              <a:rPr lang="en-US" dirty="0"/>
            </a:br>
            <a:r>
              <a:rPr lang="en-US" dirty="0"/>
              <a:t>Boston, MA</a:t>
            </a:r>
          </a:p>
        </p:txBody>
      </p:sp>
    </p:spTree>
    <p:extLst>
      <p:ext uri="{BB962C8B-B14F-4D97-AF65-F5344CB8AC3E}">
        <p14:creationId xmlns:p14="http://schemas.microsoft.com/office/powerpoint/2010/main" val="15224842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FF9CB-9B58-B020-43CC-AF6FE55C613B}"/>
              </a:ext>
            </a:extLst>
          </p:cNvPr>
          <p:cNvSpPr>
            <a:spLocks noGrp="1"/>
          </p:cNvSpPr>
          <p:nvPr>
            <p:ph type="title"/>
          </p:nvPr>
        </p:nvSpPr>
        <p:spPr>
          <a:xfrm>
            <a:off x="609600" y="199505"/>
            <a:ext cx="10744200" cy="1185577"/>
          </a:xfrm>
        </p:spPr>
        <p:txBody>
          <a:bodyPr/>
          <a:lstStyle/>
          <a:p>
            <a:r>
              <a:rPr lang="en-US" dirty="0"/>
              <a:t>Clinical Implications of HER2-Low </a:t>
            </a:r>
          </a:p>
        </p:txBody>
      </p:sp>
      <p:sp>
        <p:nvSpPr>
          <p:cNvPr id="11" name="Content Placeholder 10">
            <a:extLst>
              <a:ext uri="{FF2B5EF4-FFF2-40B4-BE49-F238E27FC236}">
                <a16:creationId xmlns:a16="http://schemas.microsoft.com/office/drawing/2014/main" id="{8E2C7C0D-0861-098F-05ED-ABBFE8A0D930}"/>
              </a:ext>
            </a:extLst>
          </p:cNvPr>
          <p:cNvSpPr>
            <a:spLocks noGrp="1"/>
          </p:cNvSpPr>
          <p:nvPr>
            <p:ph sz="half" idx="1"/>
          </p:nvPr>
        </p:nvSpPr>
        <p:spPr>
          <a:xfrm>
            <a:off x="609599" y="1497013"/>
            <a:ext cx="5598695" cy="4679950"/>
          </a:xfrm>
        </p:spPr>
        <p:txBody>
          <a:bodyPr>
            <a:normAutofit/>
          </a:bodyPr>
          <a:lstStyle/>
          <a:p>
            <a:r>
              <a:rPr lang="en-US" dirty="0"/>
              <a:t>Fam-trastuzumab </a:t>
            </a:r>
            <a:r>
              <a:rPr lang="en-US" dirty="0" err="1"/>
              <a:t>deruxtecan-nxki</a:t>
            </a:r>
            <a:r>
              <a:rPr lang="en-US" dirty="0"/>
              <a:t> is the first FDA approved therapy targeting the HER2-low biomarker based on results of the DESTINY Breast 04 clinical trial</a:t>
            </a:r>
          </a:p>
          <a:p>
            <a:r>
              <a:rPr lang="en-US" dirty="0"/>
              <a:t>Approved for adult patients with unresectable or metastatic HER2-low breast cancer who have received a prior chemotherapy in the metastatic setting or developed disease recurrence during or within six months of completing adjuvant therapy</a:t>
            </a:r>
          </a:p>
          <a:p>
            <a:endParaRPr lang="en-US" dirty="0"/>
          </a:p>
        </p:txBody>
      </p:sp>
      <p:sp>
        <p:nvSpPr>
          <p:cNvPr id="12" name="Content Placeholder 11">
            <a:extLst>
              <a:ext uri="{FF2B5EF4-FFF2-40B4-BE49-F238E27FC236}">
                <a16:creationId xmlns:a16="http://schemas.microsoft.com/office/drawing/2014/main" id="{BDE0F095-BE4E-E2D4-A7A7-B39878434D8A}"/>
              </a:ext>
            </a:extLst>
          </p:cNvPr>
          <p:cNvSpPr>
            <a:spLocks noGrp="1"/>
          </p:cNvSpPr>
          <p:nvPr>
            <p:ph sz="half" idx="2"/>
          </p:nvPr>
        </p:nvSpPr>
        <p:spPr>
          <a:xfrm>
            <a:off x="6400802" y="1497013"/>
            <a:ext cx="4724398" cy="4679950"/>
          </a:xfrm>
        </p:spPr>
        <p:txBody>
          <a:bodyPr>
            <a:normAutofit/>
          </a:bodyPr>
          <a:lstStyle/>
          <a:p>
            <a:r>
              <a:rPr lang="en-US" dirty="0"/>
              <a:t>Many other clinical trials in the early stage and metastatic setting are ongoing targeting HER2-low</a:t>
            </a:r>
          </a:p>
          <a:p>
            <a:endParaRPr lang="en-US" dirty="0"/>
          </a:p>
        </p:txBody>
      </p:sp>
      <p:sp>
        <p:nvSpPr>
          <p:cNvPr id="3" name="Text Placeholder 3">
            <a:extLst>
              <a:ext uri="{FF2B5EF4-FFF2-40B4-BE49-F238E27FC236}">
                <a16:creationId xmlns:a16="http://schemas.microsoft.com/office/drawing/2014/main" id="{66D82FEE-517C-2CE0-E60C-4B01168186EF}"/>
              </a:ext>
            </a:extLst>
          </p:cNvPr>
          <p:cNvSpPr txBox="1">
            <a:spLocks/>
          </p:cNvSpPr>
          <p:nvPr/>
        </p:nvSpPr>
        <p:spPr>
          <a:xfrm>
            <a:off x="162046" y="6020897"/>
            <a:ext cx="10903561" cy="943956"/>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200" dirty="0">
              <a:solidFill>
                <a:schemeClr val="tx1"/>
              </a:solidFill>
            </a:endParaRPr>
          </a:p>
        </p:txBody>
      </p:sp>
    </p:spTree>
    <p:extLst>
      <p:ext uri="{BB962C8B-B14F-4D97-AF65-F5344CB8AC3E}">
        <p14:creationId xmlns:p14="http://schemas.microsoft.com/office/powerpoint/2010/main" val="14341528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C52CB23-A893-F3BC-7EE2-D977C82AA838}"/>
              </a:ext>
            </a:extLst>
          </p:cNvPr>
          <p:cNvSpPr/>
          <p:nvPr/>
        </p:nvSpPr>
        <p:spPr>
          <a:xfrm>
            <a:off x="-1" y="0"/>
            <a:ext cx="12192000" cy="6858000"/>
          </a:xfrm>
          <a:prstGeom prst="rect">
            <a:avLst/>
          </a:prstGeom>
          <a:solidFill>
            <a:srgbClr val="009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7" name="Graphic 16" descr="User with solid fill">
            <a:extLst>
              <a:ext uri="{FF2B5EF4-FFF2-40B4-BE49-F238E27FC236}">
                <a16:creationId xmlns:a16="http://schemas.microsoft.com/office/drawing/2014/main" id="{74847793-B893-A93A-FFCC-6C95F2C9FE22}"/>
              </a:ext>
            </a:extLst>
          </p:cNvPr>
          <p:cNvPicPr>
            <a:picLocks noChangeAspect="1"/>
          </p:cNvPicPr>
          <p:nvPr/>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28418" t="35016" r="44861" b="50079"/>
          <a:stretch/>
        </p:blipFill>
        <p:spPr>
          <a:xfrm>
            <a:off x="6250613" y="0"/>
            <a:ext cx="5941387" cy="3314044"/>
          </a:xfrm>
          <a:prstGeom prst="rect">
            <a:avLst/>
          </a:prstGeom>
        </p:spPr>
      </p:pic>
      <p:sp>
        <p:nvSpPr>
          <p:cNvPr id="7" name="TextBox 6">
            <a:extLst>
              <a:ext uri="{FF2B5EF4-FFF2-40B4-BE49-F238E27FC236}">
                <a16:creationId xmlns:a16="http://schemas.microsoft.com/office/drawing/2014/main" id="{FD65D34E-012D-57F2-01D9-E33429ED2AC6}"/>
              </a:ext>
            </a:extLst>
          </p:cNvPr>
          <p:cNvSpPr txBox="1"/>
          <p:nvPr/>
        </p:nvSpPr>
        <p:spPr>
          <a:xfrm>
            <a:off x="870978" y="550718"/>
            <a:ext cx="7793520"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Looking for more resources </a:t>
            </a:r>
            <a:b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on this topic?</a:t>
            </a:r>
          </a:p>
        </p:txBody>
      </p:sp>
      <p:pic>
        <p:nvPicPr>
          <p:cNvPr id="18" name="Graphic 17" descr="User with solid fill">
            <a:extLst>
              <a:ext uri="{FF2B5EF4-FFF2-40B4-BE49-F238E27FC236}">
                <a16:creationId xmlns:a16="http://schemas.microsoft.com/office/drawing/2014/main" id="{5C24E54E-14AB-F843-0853-616E04BAE910}"/>
              </a:ext>
            </a:extLst>
          </p:cNvPr>
          <p:cNvPicPr>
            <a:picLocks noChangeAspect="1"/>
          </p:cNvPicPr>
          <p:nvPr/>
        </p:nvPicPr>
        <p:blipFill rotWithShape="1">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l="28418" t="41261" r="53427" b="50079"/>
          <a:stretch/>
        </p:blipFill>
        <p:spPr>
          <a:xfrm flipH="1" flipV="1">
            <a:off x="-1" y="3543956"/>
            <a:ext cx="6948177" cy="3314044"/>
          </a:xfrm>
          <a:prstGeom prst="rect">
            <a:avLst/>
          </a:prstGeom>
        </p:spPr>
      </p:pic>
      <p:sp>
        <p:nvSpPr>
          <p:cNvPr id="2" name="TextBox 1">
            <a:hlinkClick r:id="rId7" tooltip="MedEd On The Go"/>
            <a:extLst>
              <a:ext uri="{FF2B5EF4-FFF2-40B4-BE49-F238E27FC236}">
                <a16:creationId xmlns:a16="http://schemas.microsoft.com/office/drawing/2014/main" id="{624C7CEC-6FAA-E8C2-47BA-84734D0A035F}"/>
              </a:ext>
            </a:extLst>
          </p:cNvPr>
          <p:cNvSpPr txBox="1"/>
          <p:nvPr/>
        </p:nvSpPr>
        <p:spPr>
          <a:xfrm>
            <a:off x="870978" y="5018509"/>
            <a:ext cx="6077198" cy="1152465"/>
          </a:xfrm>
          <a:prstGeom prst="roundRect">
            <a:avLst>
              <a:gd name="adj" fmla="val 48137"/>
            </a:avLst>
          </a:prstGeom>
          <a:solidFill>
            <a:schemeClr val="bg1"/>
          </a:solidFill>
          <a:ln>
            <a:noFill/>
          </a:ln>
          <a:effectLst/>
        </p:spPr>
        <p:txBody>
          <a:bodyPr wrap="square" tIns="182880" bIns="9144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hlinkClick r:id="rId8" tooltip="Visit us now!"/>
              </a:rPr>
              <a:t>www.MedEdOTG.com</a:t>
            </a:r>
            <a:endPar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C54A7D02-C060-E473-59D6-ABDD4DCC19A6}"/>
              </a:ext>
            </a:extLst>
          </p:cNvPr>
          <p:cNvSpPr txBox="1"/>
          <p:nvPr/>
        </p:nvSpPr>
        <p:spPr>
          <a:xfrm>
            <a:off x="870979" y="2424875"/>
            <a:ext cx="4310622" cy="203132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CME/CE in minutes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Congress highlights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Late-breaking data</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Quizzes</a:t>
            </a:r>
          </a:p>
        </p:txBody>
      </p:sp>
      <p:sp>
        <p:nvSpPr>
          <p:cNvPr id="8" name="TextBox 7">
            <a:extLst>
              <a:ext uri="{FF2B5EF4-FFF2-40B4-BE49-F238E27FC236}">
                <a16:creationId xmlns:a16="http://schemas.microsoft.com/office/drawing/2014/main" id="{531AC232-9957-4A51-B937-C4AB6A46FA92}"/>
              </a:ext>
            </a:extLst>
          </p:cNvPr>
          <p:cNvSpPr txBox="1"/>
          <p:nvPr/>
        </p:nvSpPr>
        <p:spPr>
          <a:xfrm>
            <a:off x="5058796" y="2424875"/>
            <a:ext cx="5225023" cy="150810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Webinars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In-person events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Slides &amp; resources</a:t>
            </a:r>
          </a:p>
        </p:txBody>
      </p:sp>
      <p:pic>
        <p:nvPicPr>
          <p:cNvPr id="10" name="Graphic 9">
            <a:extLst>
              <a:ext uri="{FF2B5EF4-FFF2-40B4-BE49-F238E27FC236}">
                <a16:creationId xmlns:a16="http://schemas.microsoft.com/office/drawing/2014/main" id="{93E4D248-876E-0145-581A-20C841F43DE5}"/>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9036699" y="446062"/>
            <a:ext cx="2494241" cy="1255751"/>
          </a:xfrm>
          <a:prstGeom prst="rect">
            <a:avLst/>
          </a:prstGeom>
        </p:spPr>
      </p:pic>
    </p:spTree>
    <p:extLst>
      <p:ext uri="{BB962C8B-B14F-4D97-AF65-F5344CB8AC3E}">
        <p14:creationId xmlns:p14="http://schemas.microsoft.com/office/powerpoint/2010/main" val="2405816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2183204-970A-B111-5DCA-6C0B2E08FD03}"/>
              </a:ext>
            </a:extLst>
          </p:cNvPr>
          <p:cNvSpPr txBox="1"/>
          <p:nvPr/>
        </p:nvSpPr>
        <p:spPr>
          <a:xfrm>
            <a:off x="1557505" y="5707282"/>
            <a:ext cx="261296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or portions thereof may not be published, posted online or used in presentations without permission.</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0EE13496-F6DC-B1E6-63D7-6A65639436E6}"/>
              </a:ext>
            </a:extLst>
          </p:cNvPr>
          <p:cNvSpPr txBox="1"/>
          <p:nvPr/>
        </p:nvSpPr>
        <p:spPr>
          <a:xfrm>
            <a:off x="594592" y="359469"/>
            <a:ext cx="10997719" cy="692468"/>
          </a:xfrm>
          <a:prstGeom prst="roundRect">
            <a:avLst>
              <a:gd name="adj" fmla="val 50000"/>
            </a:avLst>
          </a:prstGeom>
          <a:solidFill>
            <a:srgbClr val="0098EA"/>
          </a:solidFill>
        </p:spPr>
        <p:txBody>
          <a:bodyPr wrap="square" t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Trebuchet MS" panose="020B0703020202090204" pitchFamily="34" charset="0"/>
                <a:ea typeface="+mn-ea"/>
                <a:cs typeface="Calibri" panose="020F0502020204030204" pitchFamily="34" charset="0"/>
              </a:rPr>
              <a:t>Resource Information</a:t>
            </a:r>
          </a:p>
        </p:txBody>
      </p:sp>
      <p:sp>
        <p:nvSpPr>
          <p:cNvPr id="4" name="TextBox 3">
            <a:extLst>
              <a:ext uri="{FF2B5EF4-FFF2-40B4-BE49-F238E27FC236}">
                <a16:creationId xmlns:a16="http://schemas.microsoft.com/office/drawing/2014/main" id="{821270A0-01CF-6D78-64D3-D2393CA1DB1B}"/>
              </a:ext>
            </a:extLst>
          </p:cNvPr>
          <p:cNvSpPr txBox="1"/>
          <p:nvPr/>
        </p:nvSpPr>
        <p:spPr>
          <a:xfrm>
            <a:off x="594592" y="1162619"/>
            <a:ext cx="10997719" cy="31700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mn-cs"/>
              </a:rPr>
              <a:t>About This Resource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These slides are one component of a continuing education program available online at </a:t>
            </a:r>
            <a:r>
              <a:rPr kumimoji="0" lang="en-US" sz="1400" b="0" i="0" u="none" strike="noStrike" kern="1200" cap="none" spc="0" normalizeH="0" baseline="0" noProof="0" dirty="0" err="1">
                <a:ln>
                  <a:noFill/>
                </a:ln>
                <a:solidFill>
                  <a:srgbClr val="747474"/>
                </a:solidFill>
                <a:effectLst/>
                <a:uLnTx/>
                <a:uFillTx/>
                <a:latin typeface="Arial" panose="020B0604020202020204" pitchFamily="34" charset="0"/>
                <a:ea typeface="+mn-ea"/>
                <a:cs typeface="Arial" panose="020B0604020202020204" pitchFamily="34" charset="0"/>
              </a:rPr>
              <a:t>MedEd</a:t>
            </a:r>
            <a:r>
              <a:rPr kumimoji="0" lang="en-US" sz="14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 On The Go titled </a:t>
            </a:r>
            <a:r>
              <a:rPr kumimoji="0" lang="en-US" sz="14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hlinkClick r:id="rId3"/>
              </a:rPr>
              <a:t>Expanding ADCs Across Metastatic Breast Cancer: Disrupting Dx &amp; Tx Silos</a:t>
            </a:r>
            <a:endParaRPr kumimoji="0" lang="en-US" sz="14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Program Learning Objectives:</a:t>
            </a:r>
            <a:endParaRPr kumimoji="0" lang="en-US" sz="14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Correctly determine HER2 expression status in existing and newly diagnosed metastatic breast cancer patients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Develop evidence-based treatment strategies for patients with HR-positive/HER2-low MBC</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Differentiate key components and advantages of ADCs in special populations of patients with metastatic breast cancer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Identify strategies for improving adherence through adverse effect management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err="1">
                <a:ln>
                  <a:noFill/>
                </a:ln>
                <a:solidFill>
                  <a:srgbClr val="0098EA"/>
                </a:solidFill>
                <a:effectLst/>
                <a:uLnTx/>
                <a:uFillTx/>
                <a:latin typeface="Century Gothic" panose="020B0502020202020204" pitchFamily="34" charset="0"/>
                <a:ea typeface="+mn-ea"/>
                <a:cs typeface="Arial" panose="020B0604020202020204" pitchFamily="34" charset="0"/>
              </a:rPr>
              <a:t>MedEd</a:t>
            </a:r>
            <a:r>
              <a:rPr kumimoji="0" lang="en-US" sz="14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Arial" panose="020B0604020202020204" pitchFamily="34" charset="0"/>
              </a:rPr>
              <a:t> On The Go</a:t>
            </a:r>
            <a:r>
              <a:rPr kumimoji="0" lang="en-US" sz="1400" b="1" i="0" u="none" strike="noStrike" kern="1200" cap="none" spc="0" normalizeH="0" baseline="30000" noProof="0" dirty="0">
                <a:ln>
                  <a:noFill/>
                </a:ln>
                <a:solidFill>
                  <a:srgbClr val="0098EA"/>
                </a:solidFill>
                <a:effectLst/>
                <a:uLnTx/>
                <a:uFillTx/>
                <a:latin typeface="Century Gothic" panose="020B0502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hlinkClick r:id="rId4"/>
              </a:rPr>
              <a:t>www.mededonthego.com</a:t>
            </a:r>
            <a:endParaRPr kumimoji="0" lang="en-US" sz="14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747474"/>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747474"/>
              </a:solidFill>
              <a:effectLst/>
              <a:uLnTx/>
              <a:uFillTx/>
              <a:latin typeface="Calibri" panose="020F0502020204030204"/>
              <a:ea typeface="+mn-ea"/>
              <a:cs typeface="+mn-cs"/>
            </a:endParaRPr>
          </a:p>
        </p:txBody>
      </p:sp>
      <p:cxnSp>
        <p:nvCxnSpPr>
          <p:cNvPr id="25" name="Straight Connector 24">
            <a:extLst>
              <a:ext uri="{FF2B5EF4-FFF2-40B4-BE49-F238E27FC236}">
                <a16:creationId xmlns:a16="http://schemas.microsoft.com/office/drawing/2014/main" id="{6D57FF65-33DE-661D-FDBA-12500FF6E05A}"/>
              </a:ext>
            </a:extLst>
          </p:cNvPr>
          <p:cNvCxnSpPr>
            <a:cxnSpLocks/>
          </p:cNvCxnSpPr>
          <p:nvPr/>
        </p:nvCxnSpPr>
        <p:spPr>
          <a:xfrm>
            <a:off x="600876" y="5388512"/>
            <a:ext cx="10996532" cy="0"/>
          </a:xfrm>
          <a:prstGeom prst="line">
            <a:avLst/>
          </a:prstGeom>
          <a:ln>
            <a:solidFill>
              <a:srgbClr val="0098EA"/>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2187CAD-40DF-359C-4264-683025719B57}"/>
              </a:ext>
            </a:extLst>
          </p:cNvPr>
          <p:cNvSpPr txBox="1"/>
          <p:nvPr/>
        </p:nvSpPr>
        <p:spPr>
          <a:xfrm>
            <a:off x="9217940" y="5707282"/>
            <a:ext cx="2165677"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747474"/>
                </a:solidFill>
                <a:effectLst/>
                <a:uLnTx/>
                <a:uFillTx/>
                <a:latin typeface="Arial" panose="020B0604020202020204" pitchFamily="34" charset="0"/>
                <a:ea typeface="Times New Roman" panose="02020603050405020304" pitchFamily="18" charset="0"/>
                <a:cs typeface="Arial" panose="020B0604020202020204" pitchFamily="34" charset="0"/>
              </a:rPr>
              <a:t>To contact us regarding inaccuracies, omissions or permissions please email us at </a:t>
            </a:r>
            <a:r>
              <a:rPr kumimoji="0" lang="en-US" sz="1200" b="0" i="0" u="sng" strike="noStrike" kern="1200" cap="none" spc="0" normalizeH="0" baseline="0" noProof="0" dirty="0">
                <a:ln>
                  <a:noFill/>
                </a:ln>
                <a:solidFill>
                  <a:srgbClr val="3898F9"/>
                </a:solidFill>
                <a:effectLst/>
                <a:uLnTx/>
                <a:uFillTx/>
                <a:latin typeface="Arial" panose="020B0604020202020204" pitchFamily="34" charset="0"/>
                <a:ea typeface="Times New Roman" panose="02020603050405020304" pitchFamily="18" charset="0"/>
                <a:cs typeface="Arial" panose="020B0604020202020204" pitchFamily="34" charset="0"/>
                <a:hlinkClick r:id="rId5"/>
              </a:rPr>
              <a:t>support@MedEdOTG.com</a:t>
            </a: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8" name="Graphic 7" descr="Chat bubble outline">
            <a:extLst>
              <a:ext uri="{FF2B5EF4-FFF2-40B4-BE49-F238E27FC236}">
                <a16:creationId xmlns:a16="http://schemas.microsoft.com/office/drawing/2014/main" id="{06F4C142-8867-0F42-B3B7-D4F09FB224B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8375917" y="5590710"/>
            <a:ext cx="787862" cy="787862"/>
          </a:xfrm>
          <a:prstGeom prst="rect">
            <a:avLst/>
          </a:prstGeom>
        </p:spPr>
      </p:pic>
      <p:pic>
        <p:nvPicPr>
          <p:cNvPr id="20" name="Graphic 19">
            <a:extLst>
              <a:ext uri="{FF2B5EF4-FFF2-40B4-BE49-F238E27FC236}">
                <a16:creationId xmlns:a16="http://schemas.microsoft.com/office/drawing/2014/main" id="{9D6FF3C3-E8EB-6F75-281D-7EC60CF26BB5}"/>
              </a:ext>
            </a:extLst>
          </p:cNvPr>
          <p:cNvPicPr>
            <a:picLocks noChangeAspect="1"/>
          </p:cNvPicPr>
          <p:nvPr/>
        </p:nvPicPr>
        <p:blipFill rotWithShape="1">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rcRect b="17964"/>
          <a:stretch/>
        </p:blipFill>
        <p:spPr>
          <a:xfrm>
            <a:off x="618797" y="5731536"/>
            <a:ext cx="787862" cy="646331"/>
          </a:xfrm>
          <a:prstGeom prst="rect">
            <a:avLst/>
          </a:prstGeom>
        </p:spPr>
      </p:pic>
      <p:sp>
        <p:nvSpPr>
          <p:cNvPr id="2" name="TextBox 1">
            <a:extLst>
              <a:ext uri="{FF2B5EF4-FFF2-40B4-BE49-F238E27FC236}">
                <a16:creationId xmlns:a16="http://schemas.microsoft.com/office/drawing/2014/main" id="{6CFC2CE5-F394-6990-63F0-E857AC5C3519}"/>
              </a:ext>
            </a:extLst>
          </p:cNvPr>
          <p:cNvSpPr txBox="1"/>
          <p:nvPr/>
        </p:nvSpPr>
        <p:spPr>
          <a:xfrm>
            <a:off x="5366615" y="5707282"/>
            <a:ext cx="246944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can be saved for personal use (non-commercial use only) with credit given to the resource authors.</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6" name="Graphic 5" descr="Download from cloud outline">
            <a:extLst>
              <a:ext uri="{FF2B5EF4-FFF2-40B4-BE49-F238E27FC236}">
                <a16:creationId xmlns:a16="http://schemas.microsoft.com/office/drawing/2014/main" id="{2D69C189-75F0-6840-CF40-7D57A5931DA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479126" y="5625435"/>
            <a:ext cx="787862" cy="787862"/>
          </a:xfrm>
          <a:prstGeom prst="rect">
            <a:avLst/>
          </a:prstGeom>
        </p:spPr>
      </p:pic>
    </p:spTree>
    <p:extLst>
      <p:ext uri="{BB962C8B-B14F-4D97-AF65-F5344CB8AC3E}">
        <p14:creationId xmlns:p14="http://schemas.microsoft.com/office/powerpoint/2010/main" val="2600770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838200" y="1825625"/>
            <a:ext cx="10515600" cy="284658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The views and opinions expressed in this educational activity are those of the faculty and do not necessarily represent the views of Total CME, LLC,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57BC7-40FB-473B-81EB-5B8CFE9121BD}"/>
              </a:ext>
            </a:extLst>
          </p:cNvPr>
          <p:cNvSpPr>
            <a:spLocks noGrp="1"/>
          </p:cNvSpPr>
          <p:nvPr>
            <p:ph type="title"/>
          </p:nvPr>
        </p:nvSpPr>
        <p:spPr>
          <a:xfrm>
            <a:off x="609600" y="199505"/>
            <a:ext cx="10744200" cy="1185577"/>
          </a:xfrm>
        </p:spPr>
        <p:txBody>
          <a:bodyPr>
            <a:normAutofit/>
          </a:bodyPr>
          <a:lstStyle/>
          <a:p>
            <a:r>
              <a:rPr lang="en-GB" dirty="0"/>
              <a:t>The “Traditional” HER2 Pie Chart</a:t>
            </a:r>
          </a:p>
        </p:txBody>
      </p:sp>
      <p:sp>
        <p:nvSpPr>
          <p:cNvPr id="20" name="Content Placeholder 19">
            <a:extLst>
              <a:ext uri="{FF2B5EF4-FFF2-40B4-BE49-F238E27FC236}">
                <a16:creationId xmlns:a16="http://schemas.microsoft.com/office/drawing/2014/main" id="{04982ACC-19D4-3592-9409-8D04FED16F5A}"/>
              </a:ext>
            </a:extLst>
          </p:cNvPr>
          <p:cNvSpPr>
            <a:spLocks noGrp="1"/>
          </p:cNvSpPr>
          <p:nvPr>
            <p:ph sz="half" idx="1"/>
          </p:nvPr>
        </p:nvSpPr>
        <p:spPr>
          <a:xfrm>
            <a:off x="609600" y="1496291"/>
            <a:ext cx="5181600" cy="4680672"/>
          </a:xfrm>
        </p:spPr>
        <p:txBody>
          <a:bodyPr/>
          <a:lstStyle/>
          <a:p>
            <a:r>
              <a:rPr lang="en-GB" dirty="0"/>
              <a:t>Based on this paradigm, most  breast </a:t>
            </a:r>
            <a:r>
              <a:rPr lang="en-GB" dirty="0" err="1"/>
              <a:t>tumors</a:t>
            </a:r>
            <a:r>
              <a:rPr lang="en-GB" dirty="0"/>
              <a:t> (~80-85%) have been defined </a:t>
            </a:r>
            <a:r>
              <a:rPr lang="en-GB" b="1" dirty="0">
                <a:solidFill>
                  <a:schemeClr val="accent1"/>
                </a:solidFill>
              </a:rPr>
              <a:t>HER2-negative</a:t>
            </a:r>
            <a:r>
              <a:rPr lang="en-GB" dirty="0"/>
              <a:t> for decades, despite the presence of detectable HER2 expression </a:t>
            </a:r>
          </a:p>
          <a:p>
            <a:endParaRPr lang="en-GB" dirty="0"/>
          </a:p>
          <a:p>
            <a:endParaRPr lang="en-US" dirty="0"/>
          </a:p>
        </p:txBody>
      </p:sp>
      <p:sp>
        <p:nvSpPr>
          <p:cNvPr id="5" name="Footer Placeholder 4">
            <a:extLst>
              <a:ext uri="{FF2B5EF4-FFF2-40B4-BE49-F238E27FC236}">
                <a16:creationId xmlns:a16="http://schemas.microsoft.com/office/drawing/2014/main" id="{AC2C86F1-C15E-6370-DEAF-3B53E22829CF}"/>
              </a:ext>
            </a:extLst>
          </p:cNvPr>
          <p:cNvSpPr>
            <a:spLocks noGrp="1"/>
          </p:cNvSpPr>
          <p:nvPr>
            <p:ph type="ftr" sz="quarter" idx="3"/>
          </p:nvPr>
        </p:nvSpPr>
        <p:spPr>
          <a:xfrm>
            <a:off x="609600" y="6356350"/>
            <a:ext cx="10515599" cy="442131"/>
          </a:xfrm>
        </p:spPr>
        <p:txBody>
          <a:bodyPr/>
          <a:lstStyle/>
          <a:p>
            <a:r>
              <a:rPr lang="en-GB" dirty="0"/>
              <a:t>HER2, human epidermal growth factor receptor 2.</a:t>
            </a:r>
          </a:p>
          <a:p>
            <a:r>
              <a:rPr lang="en-GB" dirty="0"/>
              <a:t>Adapted from Wolff A, et al. </a:t>
            </a:r>
            <a:r>
              <a:rPr lang="en-GB" i="1" dirty="0"/>
              <a:t>J Clin Oncol</a:t>
            </a:r>
            <a:r>
              <a:rPr lang="en-GB" dirty="0"/>
              <a:t>. 2018;36(20):2105-22.</a:t>
            </a:r>
          </a:p>
        </p:txBody>
      </p:sp>
      <p:sp>
        <p:nvSpPr>
          <p:cNvPr id="8" name="Titre 2">
            <a:extLst>
              <a:ext uri="{FF2B5EF4-FFF2-40B4-BE49-F238E27FC236}">
                <a16:creationId xmlns:a16="http://schemas.microsoft.com/office/drawing/2014/main" id="{E0D231EA-C775-E849-9A6E-59CB5BB5C71C}"/>
              </a:ext>
            </a:extLst>
          </p:cNvPr>
          <p:cNvSpPr txBox="1">
            <a:spLocks/>
          </p:cNvSpPr>
          <p:nvPr/>
        </p:nvSpPr>
        <p:spPr>
          <a:xfrm>
            <a:off x="489490" y="792293"/>
            <a:ext cx="11213020" cy="576000"/>
          </a:xfrm>
          <a:prstGeom prst="rect">
            <a:avLst/>
          </a:prstGeom>
        </p:spPr>
        <p:txBody>
          <a:bodyPr anchor="t">
            <a:noAutofit/>
          </a:bodyPr>
          <a:lstStyle>
            <a:lvl1pPr algn="l" defTabSz="457200" rtl="0" eaLnBrk="1" fontAlgn="base" hangingPunct="1">
              <a:lnSpc>
                <a:spcPct val="80000"/>
              </a:lnSpc>
              <a:spcBef>
                <a:spcPct val="0"/>
              </a:spcBef>
              <a:spcAft>
                <a:spcPct val="0"/>
              </a:spcAft>
              <a:defRPr sz="2800" b="1" i="0" kern="1200" cap="all">
                <a:solidFill>
                  <a:srgbClr val="9C4997"/>
                </a:solidFill>
                <a:latin typeface="+mn-lt"/>
                <a:ea typeface="MS PGothic" pitchFamily="34" charset="-128"/>
                <a:cs typeface="Arial Narrow"/>
              </a:defRPr>
            </a:lvl1pPr>
            <a:lvl2pPr algn="l" defTabSz="457200" rtl="0" eaLnBrk="1" fontAlgn="base" hangingPunct="1">
              <a:spcBef>
                <a:spcPct val="0"/>
              </a:spcBef>
              <a:spcAft>
                <a:spcPct val="0"/>
              </a:spcAft>
              <a:defRPr sz="4000" b="1">
                <a:solidFill>
                  <a:srgbClr val="81104F"/>
                </a:solidFill>
                <a:latin typeface="Arial Narrow" charset="0"/>
                <a:ea typeface="MS PGothic" pitchFamily="34" charset="-128"/>
                <a:cs typeface="Arial Narrow" panose="020B0606020202030204" pitchFamily="34" charset="0"/>
              </a:defRPr>
            </a:lvl2pPr>
            <a:lvl3pPr algn="l" defTabSz="457200" rtl="0" eaLnBrk="1" fontAlgn="base" hangingPunct="1">
              <a:spcBef>
                <a:spcPct val="0"/>
              </a:spcBef>
              <a:spcAft>
                <a:spcPct val="0"/>
              </a:spcAft>
              <a:defRPr sz="4000" b="1">
                <a:solidFill>
                  <a:srgbClr val="81104F"/>
                </a:solidFill>
                <a:latin typeface="Arial Narrow" charset="0"/>
                <a:ea typeface="MS PGothic" pitchFamily="34" charset="-128"/>
                <a:cs typeface="Arial Narrow" panose="020B0606020202030204" pitchFamily="34" charset="0"/>
              </a:defRPr>
            </a:lvl3pPr>
            <a:lvl4pPr algn="l" defTabSz="457200" rtl="0" eaLnBrk="1" fontAlgn="base" hangingPunct="1">
              <a:spcBef>
                <a:spcPct val="0"/>
              </a:spcBef>
              <a:spcAft>
                <a:spcPct val="0"/>
              </a:spcAft>
              <a:defRPr sz="4000" b="1">
                <a:solidFill>
                  <a:srgbClr val="81104F"/>
                </a:solidFill>
                <a:latin typeface="Arial Narrow" charset="0"/>
                <a:ea typeface="MS PGothic" pitchFamily="34" charset="-128"/>
                <a:cs typeface="Arial Narrow" panose="020B0606020202030204" pitchFamily="34" charset="0"/>
              </a:defRPr>
            </a:lvl4pPr>
            <a:lvl5pPr algn="l" defTabSz="457200" rtl="0" eaLnBrk="1" fontAlgn="base" hangingPunct="1">
              <a:spcBef>
                <a:spcPct val="0"/>
              </a:spcBef>
              <a:spcAft>
                <a:spcPct val="0"/>
              </a:spcAft>
              <a:defRPr sz="4000" b="1">
                <a:solidFill>
                  <a:srgbClr val="81104F"/>
                </a:solidFill>
                <a:latin typeface="Arial Narrow" charset="0"/>
                <a:ea typeface="MS PGothic" pitchFamily="34" charset="-128"/>
                <a:cs typeface="Arial Narrow" panose="020B0606020202030204" pitchFamily="34" charset="0"/>
              </a:defRPr>
            </a:lvl5pPr>
            <a:lvl6pPr marL="457200" algn="l" defTabSz="457200" rtl="0" eaLnBrk="1" fontAlgn="base" hangingPunct="1">
              <a:spcBef>
                <a:spcPct val="0"/>
              </a:spcBef>
              <a:spcAft>
                <a:spcPct val="0"/>
              </a:spcAft>
              <a:defRPr sz="4000" b="1">
                <a:solidFill>
                  <a:srgbClr val="81104F"/>
                </a:solidFill>
                <a:latin typeface="Arial Narrow" charset="0"/>
                <a:ea typeface="ＭＳ Ｐゴシック" charset="0"/>
              </a:defRPr>
            </a:lvl6pPr>
            <a:lvl7pPr marL="914400" algn="l" defTabSz="457200" rtl="0" eaLnBrk="1" fontAlgn="base" hangingPunct="1">
              <a:spcBef>
                <a:spcPct val="0"/>
              </a:spcBef>
              <a:spcAft>
                <a:spcPct val="0"/>
              </a:spcAft>
              <a:defRPr sz="4000" b="1">
                <a:solidFill>
                  <a:srgbClr val="81104F"/>
                </a:solidFill>
                <a:latin typeface="Arial Narrow" charset="0"/>
                <a:ea typeface="ＭＳ Ｐゴシック" charset="0"/>
              </a:defRPr>
            </a:lvl7pPr>
            <a:lvl8pPr marL="1371600" algn="l" defTabSz="457200" rtl="0" eaLnBrk="1" fontAlgn="base" hangingPunct="1">
              <a:spcBef>
                <a:spcPct val="0"/>
              </a:spcBef>
              <a:spcAft>
                <a:spcPct val="0"/>
              </a:spcAft>
              <a:defRPr sz="4000" b="1">
                <a:solidFill>
                  <a:srgbClr val="81104F"/>
                </a:solidFill>
                <a:latin typeface="Arial Narrow" charset="0"/>
                <a:ea typeface="ＭＳ Ｐゴシック" charset="0"/>
              </a:defRPr>
            </a:lvl8pPr>
            <a:lvl9pPr marL="1828800" algn="l" defTabSz="457200" rtl="0" eaLnBrk="1" fontAlgn="base" hangingPunct="1">
              <a:spcBef>
                <a:spcPct val="0"/>
              </a:spcBef>
              <a:spcAft>
                <a:spcPct val="0"/>
              </a:spcAft>
              <a:defRPr sz="4000" b="1">
                <a:solidFill>
                  <a:srgbClr val="81104F"/>
                </a:solidFill>
                <a:latin typeface="Arial Narrow" charset="0"/>
                <a:ea typeface="ＭＳ Ｐゴシック" charset="0"/>
              </a:defRPr>
            </a:lvl9pPr>
          </a:lstStyle>
          <a:p>
            <a:pPr algn="ctr"/>
            <a:endParaRPr lang="en-GB" sz="3733" dirty="0"/>
          </a:p>
        </p:txBody>
      </p:sp>
      <p:pic>
        <p:nvPicPr>
          <p:cNvPr id="21" name="Picture 20">
            <a:extLst>
              <a:ext uri="{FF2B5EF4-FFF2-40B4-BE49-F238E27FC236}">
                <a16:creationId xmlns:a16="http://schemas.microsoft.com/office/drawing/2014/main" id="{66DE5496-EE38-0396-CA0A-9AFF5B42176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8103" r="18632"/>
          <a:stretch/>
        </p:blipFill>
        <p:spPr>
          <a:xfrm>
            <a:off x="6319385" y="1457316"/>
            <a:ext cx="4779800" cy="4353762"/>
          </a:xfrm>
          <a:prstGeom prst="rect">
            <a:avLst/>
          </a:prstGeom>
        </p:spPr>
      </p:pic>
    </p:spTree>
    <p:extLst>
      <p:ext uri="{BB962C8B-B14F-4D97-AF65-F5344CB8AC3E}">
        <p14:creationId xmlns:p14="http://schemas.microsoft.com/office/powerpoint/2010/main" val="946318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997E7DA6-02F1-4C4E-1081-FED6AFDE39D9}"/>
              </a:ext>
            </a:extLst>
          </p:cNvPr>
          <p:cNvSpPr>
            <a:spLocks noGrp="1"/>
          </p:cNvSpPr>
          <p:nvPr>
            <p:ph type="ftr" sz="quarter" idx="3"/>
          </p:nvPr>
        </p:nvSpPr>
        <p:spPr>
          <a:xfrm>
            <a:off x="609600" y="6356350"/>
            <a:ext cx="10744199" cy="442131"/>
          </a:xfrm>
        </p:spPr>
        <p:txBody>
          <a:bodyPr/>
          <a:lstStyle/>
          <a:p>
            <a:pPr algn="ctr"/>
            <a:endParaRPr lang="en-GB" sz="1200" dirty="0"/>
          </a:p>
          <a:p>
            <a:r>
              <a:rPr lang="en-GB" sz="1200" dirty="0"/>
              <a:t>BC, breast cancer; IHC, immunohistochemistry; ISH, in situ hybridization.</a:t>
            </a:r>
          </a:p>
          <a:p>
            <a:r>
              <a:rPr lang="en-GB" sz="1200" dirty="0"/>
              <a:t>Tarantino P, et al. </a:t>
            </a:r>
            <a:r>
              <a:rPr lang="en-GB" sz="1200" i="1" dirty="0"/>
              <a:t>J Clin Oncol. </a:t>
            </a:r>
            <a:r>
              <a:rPr lang="en-GB" sz="1200" dirty="0"/>
              <a:t>2020;38(17):1951-62.</a:t>
            </a:r>
          </a:p>
        </p:txBody>
      </p:sp>
      <p:sp>
        <p:nvSpPr>
          <p:cNvPr id="3" name="Title 2">
            <a:extLst>
              <a:ext uri="{FF2B5EF4-FFF2-40B4-BE49-F238E27FC236}">
                <a16:creationId xmlns:a16="http://schemas.microsoft.com/office/drawing/2014/main" id="{9FE49303-3CD5-41C7-A58F-B97AD4C4F53A}"/>
              </a:ext>
            </a:extLst>
          </p:cNvPr>
          <p:cNvSpPr>
            <a:spLocks noGrp="1"/>
          </p:cNvSpPr>
          <p:nvPr>
            <p:ph type="title"/>
          </p:nvPr>
        </p:nvSpPr>
        <p:spPr>
          <a:xfrm>
            <a:off x="609600" y="199505"/>
            <a:ext cx="10744200" cy="1185577"/>
          </a:xfrm>
        </p:spPr>
        <p:txBody>
          <a:bodyPr>
            <a:normAutofit/>
          </a:bodyPr>
          <a:lstStyle/>
          <a:p>
            <a:r>
              <a:rPr lang="en-GB"/>
              <a:t>Due to Highly Effective HER2-targeting Agents,</a:t>
            </a:r>
            <a:br>
              <a:rPr lang="en-GB"/>
            </a:br>
            <a:r>
              <a:rPr lang="en-GB"/>
              <a:t>HER2-Low as a Biomarker Has Emerged</a:t>
            </a:r>
            <a:endParaRPr lang="en-GB" dirty="0"/>
          </a:p>
        </p:txBody>
      </p:sp>
      <p:sp>
        <p:nvSpPr>
          <p:cNvPr id="4" name="TextBox 3">
            <a:extLst>
              <a:ext uri="{FF2B5EF4-FFF2-40B4-BE49-F238E27FC236}">
                <a16:creationId xmlns:a16="http://schemas.microsoft.com/office/drawing/2014/main" id="{57D94B18-C870-E88E-581B-7D084B9CFAE8}"/>
              </a:ext>
            </a:extLst>
          </p:cNvPr>
          <p:cNvSpPr txBox="1"/>
          <p:nvPr/>
        </p:nvSpPr>
        <p:spPr>
          <a:xfrm>
            <a:off x="2852235" y="5558766"/>
            <a:ext cx="6504498" cy="369332"/>
          </a:xfrm>
          <a:prstGeom prst="rect">
            <a:avLst/>
          </a:prstGeom>
          <a:noFill/>
        </p:spPr>
        <p:txBody>
          <a:bodyPr wrap="square" rtlCol="0">
            <a:spAutoFit/>
          </a:bodyPr>
          <a:lstStyle/>
          <a:p>
            <a:pPr algn="ctr"/>
            <a:r>
              <a:rPr lang="en-US" dirty="0"/>
              <a:t>HER2-low Definition: IHC 1+ or 2+ ISH non-amplified</a:t>
            </a:r>
          </a:p>
        </p:txBody>
      </p:sp>
      <p:grpSp>
        <p:nvGrpSpPr>
          <p:cNvPr id="6" name="Group 5">
            <a:extLst>
              <a:ext uri="{FF2B5EF4-FFF2-40B4-BE49-F238E27FC236}">
                <a16:creationId xmlns:a16="http://schemas.microsoft.com/office/drawing/2014/main" id="{48C2D14B-BA3B-21FB-F8B2-23F14DB4A25D}"/>
              </a:ext>
            </a:extLst>
          </p:cNvPr>
          <p:cNvGrpSpPr/>
          <p:nvPr/>
        </p:nvGrpSpPr>
        <p:grpSpPr>
          <a:xfrm>
            <a:off x="142734" y="2430444"/>
            <a:ext cx="4966515" cy="2505306"/>
            <a:chOff x="368978" y="2430444"/>
            <a:chExt cx="4966515" cy="2505306"/>
          </a:xfrm>
        </p:grpSpPr>
        <p:pic>
          <p:nvPicPr>
            <p:cNvPr id="9" name="Immagine 8">
              <a:extLst>
                <a:ext uri="{FF2B5EF4-FFF2-40B4-BE49-F238E27FC236}">
                  <a16:creationId xmlns:a16="http://schemas.microsoft.com/office/drawing/2014/main" id="{D4BDA0E9-40FB-93B1-E98A-E644572E73C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68978" y="2430444"/>
              <a:ext cx="4966515" cy="2505306"/>
            </a:xfrm>
            <a:prstGeom prst="rect">
              <a:avLst/>
            </a:prstGeom>
            <a:solidFill>
              <a:srgbClr val="FFFFFF">
                <a:shade val="85000"/>
              </a:srgbClr>
            </a:solidFill>
            <a:ln w="88900" cap="sq">
              <a:noFill/>
              <a:miter lim="800000"/>
            </a:ln>
            <a:effectLst/>
          </p:spPr>
        </p:pic>
        <p:sp>
          <p:nvSpPr>
            <p:cNvPr id="8" name="Rectangle 7">
              <a:extLst>
                <a:ext uri="{FF2B5EF4-FFF2-40B4-BE49-F238E27FC236}">
                  <a16:creationId xmlns:a16="http://schemas.microsoft.com/office/drawing/2014/main" id="{92837FFA-4908-D9C7-0673-397829830838}"/>
                </a:ext>
              </a:extLst>
            </p:cNvPr>
            <p:cNvSpPr/>
            <p:nvPr/>
          </p:nvSpPr>
          <p:spPr>
            <a:xfrm>
              <a:off x="692132" y="2489859"/>
              <a:ext cx="195779" cy="281909"/>
            </a:xfrm>
            <a:prstGeom prst="rect">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A477BA21-1CC9-3513-6E98-8DDF4F1A1F4C}"/>
              </a:ext>
            </a:extLst>
          </p:cNvPr>
          <p:cNvGrpSpPr/>
          <p:nvPr/>
        </p:nvGrpSpPr>
        <p:grpSpPr>
          <a:xfrm>
            <a:off x="5253171" y="2008098"/>
            <a:ext cx="6792467" cy="3122416"/>
            <a:chOff x="5739553" y="2231682"/>
            <a:chExt cx="6083469" cy="2796498"/>
          </a:xfrm>
        </p:grpSpPr>
        <p:pic>
          <p:nvPicPr>
            <p:cNvPr id="12" name="Immagine 8">
              <a:extLst>
                <a:ext uri="{FF2B5EF4-FFF2-40B4-BE49-F238E27FC236}">
                  <a16:creationId xmlns:a16="http://schemas.microsoft.com/office/drawing/2014/main" id="{8A91BD36-E55D-8649-B951-E8947EA615B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765556" y="2269548"/>
              <a:ext cx="6057466" cy="2758632"/>
            </a:xfrm>
            <a:prstGeom prst="rect">
              <a:avLst/>
            </a:prstGeom>
            <a:solidFill>
              <a:srgbClr val="FFFFFF">
                <a:shade val="85000"/>
              </a:srgbClr>
            </a:solidFill>
            <a:ln w="88900" cap="sq">
              <a:noFill/>
              <a:miter lim="800000"/>
            </a:ln>
            <a:effectLst/>
          </p:spPr>
        </p:pic>
        <p:sp>
          <p:nvSpPr>
            <p:cNvPr id="2" name="Rectangle 1">
              <a:extLst>
                <a:ext uri="{FF2B5EF4-FFF2-40B4-BE49-F238E27FC236}">
                  <a16:creationId xmlns:a16="http://schemas.microsoft.com/office/drawing/2014/main" id="{E91062BB-9DC0-9579-489B-74B81AE264C6}"/>
                </a:ext>
              </a:extLst>
            </p:cNvPr>
            <p:cNvSpPr/>
            <p:nvPr/>
          </p:nvSpPr>
          <p:spPr>
            <a:xfrm>
              <a:off x="5788059" y="3228843"/>
              <a:ext cx="6004874" cy="777549"/>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5D0FDBD1-E861-3CC8-7FBB-4565C59C580F}"/>
                </a:ext>
              </a:extLst>
            </p:cNvPr>
            <p:cNvSpPr/>
            <p:nvPr/>
          </p:nvSpPr>
          <p:spPr>
            <a:xfrm>
              <a:off x="5739553" y="2231682"/>
              <a:ext cx="195779" cy="281909"/>
            </a:xfrm>
            <a:prstGeom prst="rect">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8981508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F3E19B30-7460-46CE-F501-D7FAF85946E2}"/>
              </a:ext>
            </a:extLst>
          </p:cNvPr>
          <p:cNvGraphicFramePr/>
          <p:nvPr>
            <p:extLst>
              <p:ext uri="{D42A27DB-BD31-4B8C-83A1-F6EECF244321}">
                <p14:modId xmlns:p14="http://schemas.microsoft.com/office/powerpoint/2010/main" val="1446629390"/>
              </p:ext>
            </p:extLst>
          </p:nvPr>
        </p:nvGraphicFramePr>
        <p:xfrm>
          <a:off x="4784314" y="2202704"/>
          <a:ext cx="4447088" cy="296472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a:extLst>
              <a:ext uri="{FF2B5EF4-FFF2-40B4-BE49-F238E27FC236}">
                <a16:creationId xmlns:a16="http://schemas.microsoft.com/office/drawing/2014/main" id="{93E501B6-40C7-88B2-10AD-C4F6D3C77C8E}"/>
              </a:ext>
            </a:extLst>
          </p:cNvPr>
          <p:cNvGraphicFramePr/>
          <p:nvPr>
            <p:extLst>
              <p:ext uri="{D42A27DB-BD31-4B8C-83A1-F6EECF244321}">
                <p14:modId xmlns:p14="http://schemas.microsoft.com/office/powerpoint/2010/main" val="2701374382"/>
              </p:ext>
            </p:extLst>
          </p:nvPr>
        </p:nvGraphicFramePr>
        <p:xfrm>
          <a:off x="7946392" y="2202704"/>
          <a:ext cx="4447088" cy="2964726"/>
        </p:xfrm>
        <a:graphic>
          <a:graphicData uri="http://schemas.openxmlformats.org/drawingml/2006/chart">
            <c:chart xmlns:c="http://schemas.openxmlformats.org/drawingml/2006/chart" xmlns:r="http://schemas.openxmlformats.org/officeDocument/2006/relationships" r:id="rId4"/>
          </a:graphicData>
        </a:graphic>
      </p:graphicFrame>
      <p:sp>
        <p:nvSpPr>
          <p:cNvPr id="34" name="Footer Placeholder 33">
            <a:extLst>
              <a:ext uri="{FF2B5EF4-FFF2-40B4-BE49-F238E27FC236}">
                <a16:creationId xmlns:a16="http://schemas.microsoft.com/office/drawing/2014/main" id="{3FDD88B8-ADE0-E14D-F3A9-990C6B6DCD49}"/>
              </a:ext>
            </a:extLst>
          </p:cNvPr>
          <p:cNvSpPr>
            <a:spLocks noGrp="1"/>
          </p:cNvSpPr>
          <p:nvPr>
            <p:ph type="ftr" sz="quarter" idx="3"/>
          </p:nvPr>
        </p:nvSpPr>
        <p:spPr>
          <a:xfrm>
            <a:off x="609600" y="6356350"/>
            <a:ext cx="10744199" cy="442131"/>
          </a:xfrm>
        </p:spPr>
        <p:txBody>
          <a:bodyPr/>
          <a:lstStyle/>
          <a:p>
            <a:pPr lvl="0"/>
            <a:r>
              <a:rPr lang="en-US" altLang="en-US" dirty="0"/>
              <a:t>HR+, hormone receptor positive; TNBC, triple negative breast cancer.</a:t>
            </a:r>
          </a:p>
          <a:p>
            <a:pPr lvl="0"/>
            <a:r>
              <a:rPr lang="en-US" altLang="en-US" dirty="0" err="1"/>
              <a:t>Schettini</a:t>
            </a:r>
            <a:r>
              <a:rPr lang="en-US" altLang="en-US" dirty="0"/>
              <a:t> F, et al. </a:t>
            </a:r>
            <a:r>
              <a:rPr lang="en-US" altLang="en-US" i="1" dirty="0"/>
              <a:t>NPJ Breast Cancer</a:t>
            </a:r>
            <a:r>
              <a:rPr lang="en-US" altLang="en-US" dirty="0"/>
              <a:t>. 2021;7(1):1; </a:t>
            </a:r>
            <a:r>
              <a:rPr lang="en-US" altLang="en-US" dirty="0" err="1"/>
              <a:t>Schettini</a:t>
            </a:r>
            <a:r>
              <a:rPr lang="en-US" altLang="en-US" dirty="0"/>
              <a:t> F, et al. </a:t>
            </a:r>
            <a:r>
              <a:rPr lang="en-US" altLang="en-US" i="1" dirty="0"/>
              <a:t>Breast. </a:t>
            </a:r>
            <a:r>
              <a:rPr lang="en-US" altLang="en-US" dirty="0"/>
              <a:t>2021;59:339-50.</a:t>
            </a:r>
            <a:endParaRPr lang="en-US" altLang="en-US" noProof="0" dirty="0"/>
          </a:p>
        </p:txBody>
      </p:sp>
      <p:sp>
        <p:nvSpPr>
          <p:cNvPr id="2" name="Title 1">
            <a:extLst>
              <a:ext uri="{FF2B5EF4-FFF2-40B4-BE49-F238E27FC236}">
                <a16:creationId xmlns:a16="http://schemas.microsoft.com/office/drawing/2014/main" id="{4694E91A-E80D-CD39-FAB5-09BCC65D2393}"/>
              </a:ext>
            </a:extLst>
          </p:cNvPr>
          <p:cNvSpPr>
            <a:spLocks noGrp="1"/>
          </p:cNvSpPr>
          <p:nvPr>
            <p:ph type="title"/>
          </p:nvPr>
        </p:nvSpPr>
        <p:spPr>
          <a:xfrm>
            <a:off x="609600" y="200026"/>
            <a:ext cx="10744200" cy="906310"/>
          </a:xfrm>
        </p:spPr>
        <p:txBody>
          <a:bodyPr>
            <a:normAutofit/>
          </a:bodyPr>
          <a:lstStyle/>
          <a:p>
            <a:r>
              <a:rPr lang="en-US" dirty="0"/>
              <a:t>Prevalence of HER2-Low Status in Breast Cancer</a:t>
            </a:r>
          </a:p>
        </p:txBody>
      </p:sp>
      <p:sp>
        <p:nvSpPr>
          <p:cNvPr id="8" name="TextBox 7">
            <a:extLst>
              <a:ext uri="{FF2B5EF4-FFF2-40B4-BE49-F238E27FC236}">
                <a16:creationId xmlns:a16="http://schemas.microsoft.com/office/drawing/2014/main" id="{0021CD84-28DF-3D18-73EC-4605C6A63600}"/>
              </a:ext>
            </a:extLst>
          </p:cNvPr>
          <p:cNvSpPr txBox="1"/>
          <p:nvPr/>
        </p:nvSpPr>
        <p:spPr bwMode="auto">
          <a:xfrm>
            <a:off x="6201417" y="1386047"/>
            <a:ext cx="158889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b="1" dirty="0">
                <a:solidFill>
                  <a:schemeClr val="accent1"/>
                </a:solidFill>
                <a:latin typeface="Arial" panose="020B0604020202020204" pitchFamily="34" charset="0"/>
                <a:cs typeface="Arial" panose="020B0604020202020204" pitchFamily="34" charset="0"/>
              </a:rPr>
              <a:t>HR+ Disease</a:t>
            </a:r>
            <a:br>
              <a:rPr lang="en-US" b="1" dirty="0">
                <a:solidFill>
                  <a:schemeClr val="accent1"/>
                </a:solidFill>
                <a:latin typeface="Arial" panose="020B0604020202020204" pitchFamily="34" charset="0"/>
                <a:cs typeface="Arial" panose="020B0604020202020204" pitchFamily="34" charset="0"/>
              </a:rPr>
            </a:br>
            <a:r>
              <a:rPr lang="en-US" b="1" dirty="0">
                <a:solidFill>
                  <a:schemeClr val="accent1"/>
                </a:solidFill>
                <a:latin typeface="Arial" panose="020B0604020202020204" pitchFamily="34" charset="0"/>
                <a:cs typeface="Arial" panose="020B0604020202020204" pitchFamily="34" charset="0"/>
              </a:rPr>
              <a:t>(n = 2962)</a:t>
            </a:r>
          </a:p>
        </p:txBody>
      </p:sp>
      <p:sp>
        <p:nvSpPr>
          <p:cNvPr id="9" name="TextBox 8">
            <a:extLst>
              <a:ext uri="{FF2B5EF4-FFF2-40B4-BE49-F238E27FC236}">
                <a16:creationId xmlns:a16="http://schemas.microsoft.com/office/drawing/2014/main" id="{7DAD7EB0-9369-FCA3-4096-6D54630572D5}"/>
              </a:ext>
            </a:extLst>
          </p:cNvPr>
          <p:cNvSpPr txBox="1"/>
          <p:nvPr/>
        </p:nvSpPr>
        <p:spPr bwMode="auto">
          <a:xfrm>
            <a:off x="9581851" y="1386047"/>
            <a:ext cx="112723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b="1" dirty="0">
                <a:solidFill>
                  <a:schemeClr val="accent1"/>
                </a:solidFill>
                <a:latin typeface="Arial" panose="020B0604020202020204" pitchFamily="34" charset="0"/>
                <a:cs typeface="Arial" panose="020B0604020202020204" pitchFamily="34" charset="0"/>
              </a:rPr>
              <a:t>TNBC</a:t>
            </a:r>
            <a:br>
              <a:rPr lang="en-US" b="1" dirty="0">
                <a:solidFill>
                  <a:schemeClr val="accent1"/>
                </a:solidFill>
                <a:latin typeface="Arial" panose="020B0604020202020204" pitchFamily="34" charset="0"/>
                <a:cs typeface="Arial" panose="020B0604020202020204" pitchFamily="34" charset="0"/>
              </a:rPr>
            </a:br>
            <a:r>
              <a:rPr lang="en-US" b="1" dirty="0">
                <a:solidFill>
                  <a:schemeClr val="accent1"/>
                </a:solidFill>
                <a:latin typeface="Arial" panose="020B0604020202020204" pitchFamily="34" charset="0"/>
                <a:cs typeface="Arial" panose="020B0604020202020204" pitchFamily="34" charset="0"/>
              </a:rPr>
              <a:t>(n = 706)</a:t>
            </a:r>
          </a:p>
        </p:txBody>
      </p:sp>
      <p:sp>
        <p:nvSpPr>
          <p:cNvPr id="10" name="TextBox 9">
            <a:extLst>
              <a:ext uri="{FF2B5EF4-FFF2-40B4-BE49-F238E27FC236}">
                <a16:creationId xmlns:a16="http://schemas.microsoft.com/office/drawing/2014/main" id="{15D8AB42-2D5A-AB57-9B0E-A6D32EC23C9E}"/>
              </a:ext>
            </a:extLst>
          </p:cNvPr>
          <p:cNvSpPr txBox="1"/>
          <p:nvPr/>
        </p:nvSpPr>
        <p:spPr bwMode="auto">
          <a:xfrm>
            <a:off x="6030320" y="5618613"/>
            <a:ext cx="1980029" cy="369332"/>
          </a:xfrm>
          <a:prstGeom prst="rect">
            <a:avLst/>
          </a:prstGeom>
          <a:noFill/>
          <a:ln w="28575" algn="ctr">
            <a:noFill/>
            <a:miter lim="800000"/>
            <a:headEnd/>
            <a:tailEnd/>
          </a:ln>
          <a:extLst>
            <a:ext uri="{909E8E84-426E-40DD-AFC4-6F175D3DCCD1}">
              <a14:hiddenFill xmlns:a14="http://schemas.microsoft.com/office/drawing/2010/main">
                <a:solidFill>
                  <a:srgbClr val="FFFFFF"/>
                </a:solidFill>
              </a14:hiddenFill>
            </a:ext>
          </a:extLst>
        </p:spPr>
        <p:txBody>
          <a:bodyPr wrap="none" rtlCol="0">
            <a:spAutoFit/>
          </a:bodyPr>
          <a:lstStyle>
            <a:defPPr>
              <a:defRPr lang="en-US"/>
            </a:defPPr>
            <a:lvl1pPr algn="ctr">
              <a:lnSpc>
                <a:spcPct val="100000"/>
              </a:lnSpc>
              <a:spcBef>
                <a:spcPct val="50000"/>
              </a:spcBef>
              <a:buClrTx/>
              <a:buFontTx/>
              <a:buNone/>
              <a:defRPr>
                <a:solidFill>
                  <a:srgbClr val="FF0000"/>
                </a:solidFill>
                <a:latin typeface="Calibri" panose="020F0502020204030204" pitchFamily="34" charset="0"/>
              </a:defRPr>
            </a:lvl1pPr>
          </a:lstStyle>
          <a:p>
            <a:r>
              <a:rPr lang="en-US" b="1" dirty="0">
                <a:latin typeface="Arial" panose="020B0604020202020204" pitchFamily="34" charset="0"/>
                <a:cs typeface="Arial" panose="020B0604020202020204" pitchFamily="34" charset="0"/>
              </a:rPr>
              <a:t>65.4% HER2-low</a:t>
            </a:r>
          </a:p>
        </p:txBody>
      </p:sp>
      <p:sp>
        <p:nvSpPr>
          <p:cNvPr id="11" name="TextBox 10">
            <a:extLst>
              <a:ext uri="{FF2B5EF4-FFF2-40B4-BE49-F238E27FC236}">
                <a16:creationId xmlns:a16="http://schemas.microsoft.com/office/drawing/2014/main" id="{038B9AFE-37F4-694D-CDE1-BD3F8721240E}"/>
              </a:ext>
            </a:extLst>
          </p:cNvPr>
          <p:cNvSpPr txBox="1"/>
          <p:nvPr/>
        </p:nvSpPr>
        <p:spPr bwMode="auto">
          <a:xfrm>
            <a:off x="9179921" y="5618613"/>
            <a:ext cx="1980029" cy="369332"/>
          </a:xfrm>
          <a:prstGeom prst="rect">
            <a:avLst/>
          </a:prstGeom>
          <a:noFill/>
          <a:ln w="28575" algn="ctr">
            <a:noFill/>
            <a:miter lim="800000"/>
            <a:headEnd/>
            <a:tailEnd/>
          </a:ln>
          <a:extLst>
            <a:ext uri="{909E8E84-426E-40DD-AFC4-6F175D3DCCD1}">
              <a14:hiddenFill xmlns:a14="http://schemas.microsoft.com/office/drawing/2010/main">
                <a:solidFill>
                  <a:srgbClr val="FFFFFF"/>
                </a:solidFill>
              </a14:hiddenFill>
            </a:ext>
          </a:extLst>
        </p:spPr>
        <p:txBody>
          <a:bodyPr wrap="none" rtlCol="0">
            <a:spAutoFit/>
          </a:bodyPr>
          <a:lstStyle/>
          <a:p>
            <a:pPr algn="ctr">
              <a:lnSpc>
                <a:spcPct val="100000"/>
              </a:lnSpc>
              <a:spcBef>
                <a:spcPct val="50000"/>
              </a:spcBef>
              <a:spcAft>
                <a:spcPct val="0"/>
              </a:spcAft>
              <a:buClrTx/>
              <a:buFontTx/>
              <a:buNone/>
            </a:pPr>
            <a:r>
              <a:rPr lang="en-US" b="1" dirty="0">
                <a:solidFill>
                  <a:srgbClr val="FF0000"/>
                </a:solidFill>
                <a:latin typeface="Arial" panose="020B0604020202020204" pitchFamily="34" charset="0"/>
                <a:cs typeface="Arial" panose="020B0604020202020204" pitchFamily="34" charset="0"/>
              </a:rPr>
              <a:t>36.5% HER2-low</a:t>
            </a:r>
          </a:p>
        </p:txBody>
      </p:sp>
      <p:pic>
        <p:nvPicPr>
          <p:cNvPr id="15" name="Imagen 1">
            <a:extLst>
              <a:ext uri="{FF2B5EF4-FFF2-40B4-BE49-F238E27FC236}">
                <a16:creationId xmlns:a16="http://schemas.microsoft.com/office/drawing/2014/main" id="{63586C2C-AD5C-C90C-34A8-D86F568BF827}"/>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735609" y="1728176"/>
            <a:ext cx="1739831" cy="1385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 descr="C:\Users\mbgonzal\Desktop\Mama\fotos\2.tif">
            <a:extLst>
              <a:ext uri="{FF2B5EF4-FFF2-40B4-BE49-F238E27FC236}">
                <a16:creationId xmlns:a16="http://schemas.microsoft.com/office/drawing/2014/main" id="{490F7BF1-E30B-C240-7750-227BEF8BCAF2}"/>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733151" y="4703030"/>
            <a:ext cx="1744747" cy="1313692"/>
          </a:xfrm>
          <a:prstGeom prst="rect">
            <a:avLst/>
          </a:prstGeom>
          <a:noFill/>
        </p:spPr>
      </p:pic>
      <p:pic>
        <p:nvPicPr>
          <p:cNvPr id="17" name="Picture 1">
            <a:extLst>
              <a:ext uri="{FF2B5EF4-FFF2-40B4-BE49-F238E27FC236}">
                <a16:creationId xmlns:a16="http://schemas.microsoft.com/office/drawing/2014/main" id="{049E692C-B56E-9F2F-67B6-B7085BBFCA8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742810" y="3202421"/>
            <a:ext cx="1725428" cy="1412360"/>
          </a:xfrm>
          <a:prstGeom prst="rect">
            <a:avLst/>
          </a:prstGeom>
          <a:ln w="57150">
            <a:solidFill>
              <a:srgbClr val="FF0000"/>
            </a:solidFill>
          </a:ln>
        </p:spPr>
      </p:pic>
      <p:sp>
        <p:nvSpPr>
          <p:cNvPr id="18" name="Flecha: a la derecha 20">
            <a:extLst>
              <a:ext uri="{FF2B5EF4-FFF2-40B4-BE49-F238E27FC236}">
                <a16:creationId xmlns:a16="http://schemas.microsoft.com/office/drawing/2014/main" id="{5685FFA2-0F9B-C1A2-FD26-1ECE64C72FEE}"/>
              </a:ext>
            </a:extLst>
          </p:cNvPr>
          <p:cNvSpPr/>
          <p:nvPr/>
        </p:nvSpPr>
        <p:spPr>
          <a:xfrm>
            <a:off x="3509362" y="3305203"/>
            <a:ext cx="1725428" cy="1206795"/>
          </a:xfrm>
          <a:prstGeom prst="rightArrow">
            <a:avLst>
              <a:gd name="adj1" fmla="val 53144"/>
              <a:gd name="adj2" fmla="val 75844"/>
            </a:avLst>
          </a:prstGeom>
          <a:solidFill>
            <a:schemeClr val="accent3">
              <a:lumMod val="40000"/>
              <a:lumOff val="60000"/>
            </a:schemeClr>
          </a:solidFill>
          <a:ln w="57150">
            <a:solidFill>
              <a:srgbClr val="FF0000"/>
            </a:solidFill>
          </a:ln>
        </p:spPr>
        <p:style>
          <a:lnRef idx="1">
            <a:schemeClr val="dk1"/>
          </a:lnRef>
          <a:fillRef idx="2">
            <a:schemeClr val="dk1"/>
          </a:fillRef>
          <a:effectRef idx="1">
            <a:schemeClr val="dk1"/>
          </a:effectRef>
          <a:fontRef idx="minor">
            <a:schemeClr val="dk1"/>
          </a:fontRef>
        </p:style>
        <p:txBody>
          <a:bodyPr lIns="91436" tIns="45719" rIns="91436" bIns="45719" rtlCol="0" anchor="ct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algn="ctr" defTabSz="914332" eaLnBrk="0" fontAlgn="base" hangingPunct="0">
              <a:spcBef>
                <a:spcPct val="0"/>
              </a:spcBef>
              <a:spcAft>
                <a:spcPct val="0"/>
              </a:spcAft>
              <a:defRPr/>
            </a:pPr>
            <a:endParaRPr lang="es-ES_tradnl" sz="1800" b="1" dirty="0">
              <a:solidFill>
                <a:prstClr val="white"/>
              </a:solidFill>
              <a:latin typeface="Calibri" panose="020F0502020204030204"/>
              <a:sym typeface="Times" panose="02020603050405020304" pitchFamily="18" charset="0"/>
            </a:endParaRPr>
          </a:p>
        </p:txBody>
      </p:sp>
      <p:sp>
        <p:nvSpPr>
          <p:cNvPr id="19" name="TextBox 18">
            <a:extLst>
              <a:ext uri="{FF2B5EF4-FFF2-40B4-BE49-F238E27FC236}">
                <a16:creationId xmlns:a16="http://schemas.microsoft.com/office/drawing/2014/main" id="{18A43D65-DD22-3F56-8A43-B9E5B8413EC8}"/>
              </a:ext>
            </a:extLst>
          </p:cNvPr>
          <p:cNvSpPr txBox="1"/>
          <p:nvPr/>
        </p:nvSpPr>
        <p:spPr bwMode="auto">
          <a:xfrm>
            <a:off x="1403913" y="1179623"/>
            <a:ext cx="240322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b="1" dirty="0">
                <a:solidFill>
                  <a:schemeClr val="accent1"/>
                </a:solidFill>
                <a:latin typeface="Arial" panose="020B0604020202020204" pitchFamily="34" charset="0"/>
                <a:cs typeface="Arial" panose="020B0604020202020204" pitchFamily="34" charset="0"/>
              </a:rPr>
              <a:t>HER2 IHC Examples</a:t>
            </a:r>
          </a:p>
        </p:txBody>
      </p:sp>
      <p:sp>
        <p:nvSpPr>
          <p:cNvPr id="21" name="TextBox 20">
            <a:extLst>
              <a:ext uri="{FF2B5EF4-FFF2-40B4-BE49-F238E27FC236}">
                <a16:creationId xmlns:a16="http://schemas.microsoft.com/office/drawing/2014/main" id="{041E718F-449B-31D8-E813-5DCC363992FB}"/>
              </a:ext>
            </a:extLst>
          </p:cNvPr>
          <p:cNvSpPr txBox="1"/>
          <p:nvPr/>
        </p:nvSpPr>
        <p:spPr bwMode="auto">
          <a:xfrm>
            <a:off x="471590" y="5175210"/>
            <a:ext cx="76014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dirty="0">
                <a:solidFill>
                  <a:schemeClr val="bg1"/>
                </a:solidFill>
                <a:latin typeface="Calibri" panose="020F0502020204030204" pitchFamily="34" charset="0"/>
              </a:rPr>
              <a:t>HER2-</a:t>
            </a:r>
          </a:p>
        </p:txBody>
      </p:sp>
      <p:sp>
        <p:nvSpPr>
          <p:cNvPr id="22" name="TextBox 21">
            <a:extLst>
              <a:ext uri="{FF2B5EF4-FFF2-40B4-BE49-F238E27FC236}">
                <a16:creationId xmlns:a16="http://schemas.microsoft.com/office/drawing/2014/main" id="{8D70672A-C536-B17F-CAD8-65AE88AA9C4F}"/>
              </a:ext>
            </a:extLst>
          </p:cNvPr>
          <p:cNvSpPr txBox="1"/>
          <p:nvPr/>
        </p:nvSpPr>
        <p:spPr bwMode="auto">
          <a:xfrm>
            <a:off x="408048" y="3723935"/>
            <a:ext cx="126188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b="1" dirty="0">
                <a:solidFill>
                  <a:srgbClr val="FF0000"/>
                </a:solidFill>
                <a:latin typeface="Arial" panose="020B0604020202020204" pitchFamily="34" charset="0"/>
                <a:cs typeface="Arial" panose="020B0604020202020204" pitchFamily="34" charset="0"/>
              </a:rPr>
              <a:t>HER2-low</a:t>
            </a:r>
          </a:p>
        </p:txBody>
      </p:sp>
      <p:sp>
        <p:nvSpPr>
          <p:cNvPr id="7" name="TextBox 6">
            <a:extLst>
              <a:ext uri="{FF2B5EF4-FFF2-40B4-BE49-F238E27FC236}">
                <a16:creationId xmlns:a16="http://schemas.microsoft.com/office/drawing/2014/main" id="{CC2C1673-1815-92B9-78EE-18ECFF60DFE6}"/>
              </a:ext>
            </a:extLst>
          </p:cNvPr>
          <p:cNvSpPr txBox="1"/>
          <p:nvPr/>
        </p:nvSpPr>
        <p:spPr bwMode="auto">
          <a:xfrm>
            <a:off x="6009112" y="2858290"/>
            <a:ext cx="83869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b="1" dirty="0">
                <a:solidFill>
                  <a:schemeClr val="tx1">
                    <a:lumMod val="50000"/>
                  </a:schemeClr>
                </a:solidFill>
                <a:latin typeface="Arial" panose="020B0604020202020204" pitchFamily="34" charset="0"/>
                <a:cs typeface="Arial" panose="020B0604020202020204" pitchFamily="34" charset="0"/>
              </a:rPr>
              <a:t>21.6%</a:t>
            </a:r>
          </a:p>
        </p:txBody>
      </p:sp>
      <p:sp>
        <p:nvSpPr>
          <p:cNvPr id="12" name="TextBox 11">
            <a:extLst>
              <a:ext uri="{FF2B5EF4-FFF2-40B4-BE49-F238E27FC236}">
                <a16:creationId xmlns:a16="http://schemas.microsoft.com/office/drawing/2014/main" id="{954374B9-B4CB-9466-1188-600CCA5985CD}"/>
              </a:ext>
            </a:extLst>
          </p:cNvPr>
          <p:cNvSpPr txBox="1"/>
          <p:nvPr/>
        </p:nvSpPr>
        <p:spPr bwMode="auto">
          <a:xfrm>
            <a:off x="7283157" y="3349432"/>
            <a:ext cx="83869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b="1" dirty="0">
                <a:solidFill>
                  <a:schemeClr val="tx1">
                    <a:lumMod val="50000"/>
                  </a:schemeClr>
                </a:solidFill>
                <a:latin typeface="Arial" panose="020B0604020202020204" pitchFamily="34" charset="0"/>
                <a:cs typeface="Arial" panose="020B0604020202020204" pitchFamily="34" charset="0"/>
              </a:rPr>
              <a:t>34.6%</a:t>
            </a:r>
          </a:p>
        </p:txBody>
      </p:sp>
      <p:sp>
        <p:nvSpPr>
          <p:cNvPr id="13" name="TextBox 12">
            <a:extLst>
              <a:ext uri="{FF2B5EF4-FFF2-40B4-BE49-F238E27FC236}">
                <a16:creationId xmlns:a16="http://schemas.microsoft.com/office/drawing/2014/main" id="{3C534FD4-8838-B516-639B-E1C6FF8A7634}"/>
              </a:ext>
            </a:extLst>
          </p:cNvPr>
          <p:cNvSpPr txBox="1"/>
          <p:nvPr/>
        </p:nvSpPr>
        <p:spPr bwMode="auto">
          <a:xfrm>
            <a:off x="6097231" y="4002691"/>
            <a:ext cx="83869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b="1" dirty="0">
                <a:solidFill>
                  <a:schemeClr val="tx1">
                    <a:lumMod val="50000"/>
                  </a:schemeClr>
                </a:solidFill>
                <a:latin typeface="Arial" panose="020B0604020202020204" pitchFamily="34" charset="0"/>
                <a:cs typeface="Arial" panose="020B0604020202020204" pitchFamily="34" charset="0"/>
              </a:rPr>
              <a:t>43.8%</a:t>
            </a:r>
          </a:p>
        </p:txBody>
      </p:sp>
      <p:sp>
        <p:nvSpPr>
          <p:cNvPr id="14" name="TextBox 13">
            <a:extLst>
              <a:ext uri="{FF2B5EF4-FFF2-40B4-BE49-F238E27FC236}">
                <a16:creationId xmlns:a16="http://schemas.microsoft.com/office/drawing/2014/main" id="{BBBE8C19-286E-D1A2-10FE-63C1E35B0EEB}"/>
              </a:ext>
            </a:extLst>
          </p:cNvPr>
          <p:cNvSpPr txBox="1"/>
          <p:nvPr/>
        </p:nvSpPr>
        <p:spPr bwMode="auto">
          <a:xfrm>
            <a:off x="9502543" y="2515658"/>
            <a:ext cx="71045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b="1" dirty="0">
                <a:solidFill>
                  <a:schemeClr val="tx1">
                    <a:lumMod val="50000"/>
                  </a:schemeClr>
                </a:solidFill>
                <a:latin typeface="Arial" panose="020B0604020202020204" pitchFamily="34" charset="0"/>
                <a:cs typeface="Arial" panose="020B0604020202020204" pitchFamily="34" charset="0"/>
              </a:rPr>
              <a:t>9.8%</a:t>
            </a:r>
          </a:p>
        </p:txBody>
      </p:sp>
      <p:sp>
        <p:nvSpPr>
          <p:cNvPr id="24" name="TextBox 23">
            <a:extLst>
              <a:ext uri="{FF2B5EF4-FFF2-40B4-BE49-F238E27FC236}">
                <a16:creationId xmlns:a16="http://schemas.microsoft.com/office/drawing/2014/main" id="{E890DA90-A11E-3286-A641-16BD42919F08}"/>
              </a:ext>
            </a:extLst>
          </p:cNvPr>
          <p:cNvSpPr txBox="1"/>
          <p:nvPr/>
        </p:nvSpPr>
        <p:spPr bwMode="auto">
          <a:xfrm>
            <a:off x="10347754" y="3718764"/>
            <a:ext cx="83869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b="1" dirty="0">
                <a:solidFill>
                  <a:schemeClr val="tx1">
                    <a:lumMod val="50000"/>
                  </a:schemeClr>
                </a:solidFill>
                <a:latin typeface="Arial" panose="020B0604020202020204" pitchFamily="34" charset="0"/>
                <a:cs typeface="Arial" panose="020B0604020202020204" pitchFamily="34" charset="0"/>
              </a:rPr>
              <a:t>63.4%</a:t>
            </a:r>
          </a:p>
        </p:txBody>
      </p:sp>
      <p:sp>
        <p:nvSpPr>
          <p:cNvPr id="25" name="TextBox 24">
            <a:extLst>
              <a:ext uri="{FF2B5EF4-FFF2-40B4-BE49-F238E27FC236}">
                <a16:creationId xmlns:a16="http://schemas.microsoft.com/office/drawing/2014/main" id="{3AFAC30C-6C2E-1A8C-83C1-CA0E1FA28EAF}"/>
              </a:ext>
            </a:extLst>
          </p:cNvPr>
          <p:cNvSpPr txBox="1"/>
          <p:nvPr/>
        </p:nvSpPr>
        <p:spPr bwMode="auto">
          <a:xfrm>
            <a:off x="9025402" y="3377204"/>
            <a:ext cx="83869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b="1" dirty="0">
                <a:solidFill>
                  <a:schemeClr val="tx1">
                    <a:lumMod val="50000"/>
                  </a:schemeClr>
                </a:solidFill>
                <a:latin typeface="Arial" panose="020B0604020202020204" pitchFamily="34" charset="0"/>
                <a:cs typeface="Arial" panose="020B0604020202020204" pitchFamily="34" charset="0"/>
              </a:rPr>
              <a:t>26.8%</a:t>
            </a:r>
          </a:p>
        </p:txBody>
      </p:sp>
      <p:sp>
        <p:nvSpPr>
          <p:cNvPr id="26" name="TextBox 25">
            <a:extLst>
              <a:ext uri="{FF2B5EF4-FFF2-40B4-BE49-F238E27FC236}">
                <a16:creationId xmlns:a16="http://schemas.microsoft.com/office/drawing/2014/main" id="{D1AE4056-F4CA-2149-DB2E-E076D4BD6277}"/>
              </a:ext>
            </a:extLst>
          </p:cNvPr>
          <p:cNvSpPr txBox="1"/>
          <p:nvPr/>
        </p:nvSpPr>
        <p:spPr bwMode="auto">
          <a:xfrm>
            <a:off x="7365472" y="5186284"/>
            <a:ext cx="70884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rgbClr val="FF0000"/>
                </a:solidFill>
                <a:latin typeface="Arial" panose="020B0604020202020204" pitchFamily="34" charset="0"/>
                <a:cs typeface="Arial" panose="020B0604020202020204" pitchFamily="34" charset="0"/>
              </a:rPr>
              <a:t>IHC 0</a:t>
            </a:r>
          </a:p>
        </p:txBody>
      </p:sp>
      <p:sp>
        <p:nvSpPr>
          <p:cNvPr id="29" name="TextBox 28">
            <a:extLst>
              <a:ext uri="{FF2B5EF4-FFF2-40B4-BE49-F238E27FC236}">
                <a16:creationId xmlns:a16="http://schemas.microsoft.com/office/drawing/2014/main" id="{C38F28B5-5C4C-EFE6-F028-907E998FB32F}"/>
              </a:ext>
            </a:extLst>
          </p:cNvPr>
          <p:cNvSpPr txBox="1"/>
          <p:nvPr/>
        </p:nvSpPr>
        <p:spPr bwMode="auto">
          <a:xfrm>
            <a:off x="8279353" y="5186284"/>
            <a:ext cx="82907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rgbClr val="FF0000"/>
                </a:solidFill>
                <a:latin typeface="Arial" panose="020B0604020202020204" pitchFamily="34" charset="0"/>
                <a:cs typeface="Arial" panose="020B0604020202020204" pitchFamily="34" charset="0"/>
              </a:rPr>
              <a:t>IHC 1+</a:t>
            </a:r>
          </a:p>
        </p:txBody>
      </p:sp>
      <p:sp>
        <p:nvSpPr>
          <p:cNvPr id="30" name="TextBox 29">
            <a:extLst>
              <a:ext uri="{FF2B5EF4-FFF2-40B4-BE49-F238E27FC236}">
                <a16:creationId xmlns:a16="http://schemas.microsoft.com/office/drawing/2014/main" id="{0B51166D-79EA-60CF-B59F-218B850AC88B}"/>
              </a:ext>
            </a:extLst>
          </p:cNvPr>
          <p:cNvSpPr txBox="1"/>
          <p:nvPr/>
        </p:nvSpPr>
        <p:spPr bwMode="auto">
          <a:xfrm>
            <a:off x="9197466" y="5186284"/>
            <a:ext cx="82907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600" b="0" dirty="0">
                <a:solidFill>
                  <a:srgbClr val="FF0000"/>
                </a:solidFill>
                <a:latin typeface="Arial" panose="020B0604020202020204" pitchFamily="34" charset="0"/>
                <a:cs typeface="Arial" panose="020B0604020202020204" pitchFamily="34" charset="0"/>
              </a:rPr>
              <a:t>IHC 2+</a:t>
            </a:r>
          </a:p>
        </p:txBody>
      </p:sp>
      <p:sp>
        <p:nvSpPr>
          <p:cNvPr id="31" name="Rectangle 30">
            <a:extLst>
              <a:ext uri="{FF2B5EF4-FFF2-40B4-BE49-F238E27FC236}">
                <a16:creationId xmlns:a16="http://schemas.microsoft.com/office/drawing/2014/main" id="{DF863E8D-D503-F7F1-F542-DDA1FF026793}"/>
              </a:ext>
            </a:extLst>
          </p:cNvPr>
          <p:cNvSpPr/>
          <p:nvPr/>
        </p:nvSpPr>
        <p:spPr bwMode="auto">
          <a:xfrm>
            <a:off x="7262372" y="5280768"/>
            <a:ext cx="146304" cy="146304"/>
          </a:xfrm>
          <a:prstGeom prst="rect">
            <a:avLst/>
          </a:pr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2" name="Rectangle 31">
            <a:extLst>
              <a:ext uri="{FF2B5EF4-FFF2-40B4-BE49-F238E27FC236}">
                <a16:creationId xmlns:a16="http://schemas.microsoft.com/office/drawing/2014/main" id="{E569D235-5BC3-0AA7-CF30-EEEC571BA7DE}"/>
              </a:ext>
            </a:extLst>
          </p:cNvPr>
          <p:cNvSpPr/>
          <p:nvPr/>
        </p:nvSpPr>
        <p:spPr bwMode="auto">
          <a:xfrm>
            <a:off x="8186557" y="5280768"/>
            <a:ext cx="146304" cy="146304"/>
          </a:xfrm>
          <a:prstGeom prst="rect">
            <a:avLst/>
          </a:prstGeom>
          <a:solidFill>
            <a:schemeClr val="bg1">
              <a:lumMod val="65000"/>
            </a:schemeClr>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3" name="Rectangle 32">
            <a:extLst>
              <a:ext uri="{FF2B5EF4-FFF2-40B4-BE49-F238E27FC236}">
                <a16:creationId xmlns:a16="http://schemas.microsoft.com/office/drawing/2014/main" id="{2CA33188-0E26-341C-3686-EA02632EB973}"/>
              </a:ext>
            </a:extLst>
          </p:cNvPr>
          <p:cNvSpPr/>
          <p:nvPr/>
        </p:nvSpPr>
        <p:spPr bwMode="auto">
          <a:xfrm>
            <a:off x="9110741" y="5280768"/>
            <a:ext cx="146304" cy="146304"/>
          </a:xfrm>
          <a:prstGeom prst="rect">
            <a:avLst/>
          </a:prstGeom>
          <a:solidFill>
            <a:schemeClr val="accent2">
              <a:lumMod val="60000"/>
              <a:lumOff val="40000"/>
            </a:schemeClr>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5" name="Freeform 34">
            <a:extLst>
              <a:ext uri="{FF2B5EF4-FFF2-40B4-BE49-F238E27FC236}">
                <a16:creationId xmlns:a16="http://schemas.microsoft.com/office/drawing/2014/main" id="{D6062FD5-DFC7-F77B-F7CF-1BEEA3C21BF7}"/>
              </a:ext>
            </a:extLst>
          </p:cNvPr>
          <p:cNvSpPr/>
          <p:nvPr/>
        </p:nvSpPr>
        <p:spPr bwMode="auto">
          <a:xfrm>
            <a:off x="5575179" y="2263511"/>
            <a:ext cx="2050742" cy="2830631"/>
          </a:xfrm>
          <a:custGeom>
            <a:avLst/>
            <a:gdLst>
              <a:gd name="connsiteX0" fmla="*/ 2157274 w 2157274"/>
              <a:gd name="connsiteY0" fmla="*/ 2805343 h 2805343"/>
              <a:gd name="connsiteX1" fmla="*/ 1589103 w 2157274"/>
              <a:gd name="connsiteY1" fmla="*/ 1473693 h 2805343"/>
              <a:gd name="connsiteX2" fmla="*/ 1606858 w 2157274"/>
              <a:gd name="connsiteY2" fmla="*/ 0 h 2805343"/>
              <a:gd name="connsiteX3" fmla="*/ 0 w 2157274"/>
              <a:gd name="connsiteY3" fmla="*/ 1491448 h 2805343"/>
              <a:gd name="connsiteX4" fmla="*/ 2157274 w 2157274"/>
              <a:gd name="connsiteY4" fmla="*/ 2805343 h 2805343"/>
              <a:gd name="connsiteX0" fmla="*/ 2157274 w 2157274"/>
              <a:gd name="connsiteY0" fmla="*/ 2805343 h 2805343"/>
              <a:gd name="connsiteX1" fmla="*/ 1589103 w 2157274"/>
              <a:gd name="connsiteY1" fmla="*/ 1473693 h 2805343"/>
              <a:gd name="connsiteX2" fmla="*/ 1606858 w 2157274"/>
              <a:gd name="connsiteY2" fmla="*/ 0 h 2805343"/>
              <a:gd name="connsiteX3" fmla="*/ 0 w 2157274"/>
              <a:gd name="connsiteY3" fmla="*/ 1491448 h 2805343"/>
              <a:gd name="connsiteX4" fmla="*/ 2157274 w 2157274"/>
              <a:gd name="connsiteY4" fmla="*/ 2805343 h 2805343"/>
              <a:gd name="connsiteX0" fmla="*/ 2157274 w 2157274"/>
              <a:gd name="connsiteY0" fmla="*/ 2805343 h 2805343"/>
              <a:gd name="connsiteX1" fmla="*/ 1589103 w 2157274"/>
              <a:gd name="connsiteY1" fmla="*/ 1473693 h 2805343"/>
              <a:gd name="connsiteX2" fmla="*/ 1606858 w 2157274"/>
              <a:gd name="connsiteY2" fmla="*/ 0 h 2805343"/>
              <a:gd name="connsiteX3" fmla="*/ 0 w 2157274"/>
              <a:gd name="connsiteY3" fmla="*/ 1491448 h 2805343"/>
              <a:gd name="connsiteX4" fmla="*/ 2157274 w 2157274"/>
              <a:gd name="connsiteY4" fmla="*/ 2805343 h 2805343"/>
              <a:gd name="connsiteX0" fmla="*/ 2157274 w 2157274"/>
              <a:gd name="connsiteY0" fmla="*/ 2805343 h 3040474"/>
              <a:gd name="connsiteX1" fmla="*/ 1589103 w 2157274"/>
              <a:gd name="connsiteY1" fmla="*/ 1473693 h 3040474"/>
              <a:gd name="connsiteX2" fmla="*/ 1606858 w 2157274"/>
              <a:gd name="connsiteY2" fmla="*/ 0 h 3040474"/>
              <a:gd name="connsiteX3" fmla="*/ 0 w 2157274"/>
              <a:gd name="connsiteY3" fmla="*/ 1491448 h 3040474"/>
              <a:gd name="connsiteX4" fmla="*/ 2157274 w 2157274"/>
              <a:gd name="connsiteY4" fmla="*/ 2805343 h 3040474"/>
              <a:gd name="connsiteX0" fmla="*/ 2157274 w 2157274"/>
              <a:gd name="connsiteY0" fmla="*/ 2814787 h 3049918"/>
              <a:gd name="connsiteX1" fmla="*/ 1589103 w 2157274"/>
              <a:gd name="connsiteY1" fmla="*/ 1483137 h 3049918"/>
              <a:gd name="connsiteX2" fmla="*/ 1606858 w 2157274"/>
              <a:gd name="connsiteY2" fmla="*/ 9444 h 3049918"/>
              <a:gd name="connsiteX3" fmla="*/ 0 w 2157274"/>
              <a:gd name="connsiteY3" fmla="*/ 1500892 h 3049918"/>
              <a:gd name="connsiteX4" fmla="*/ 2157274 w 2157274"/>
              <a:gd name="connsiteY4" fmla="*/ 2814787 h 3049918"/>
              <a:gd name="connsiteX0" fmla="*/ 2050742 w 2050742"/>
              <a:gd name="connsiteY0" fmla="*/ 2814787 h 3049918"/>
              <a:gd name="connsiteX1" fmla="*/ 1482571 w 2050742"/>
              <a:gd name="connsiteY1" fmla="*/ 1483137 h 3049918"/>
              <a:gd name="connsiteX2" fmla="*/ 1500326 w 2050742"/>
              <a:gd name="connsiteY2" fmla="*/ 9444 h 3049918"/>
              <a:gd name="connsiteX3" fmla="*/ 0 w 2050742"/>
              <a:gd name="connsiteY3" fmla="*/ 1500892 h 3049918"/>
              <a:gd name="connsiteX4" fmla="*/ 2050742 w 2050742"/>
              <a:gd name="connsiteY4" fmla="*/ 2814787 h 3049918"/>
              <a:gd name="connsiteX0" fmla="*/ 2050742 w 2050742"/>
              <a:gd name="connsiteY0" fmla="*/ 2805731 h 3040862"/>
              <a:gd name="connsiteX1" fmla="*/ 1482571 w 2050742"/>
              <a:gd name="connsiteY1" fmla="*/ 1474081 h 3040862"/>
              <a:gd name="connsiteX2" fmla="*/ 1500326 w 2050742"/>
              <a:gd name="connsiteY2" fmla="*/ 388 h 3040862"/>
              <a:gd name="connsiteX3" fmla="*/ 0 w 2050742"/>
              <a:gd name="connsiteY3" fmla="*/ 1491836 h 3040862"/>
              <a:gd name="connsiteX4" fmla="*/ 2050742 w 2050742"/>
              <a:gd name="connsiteY4" fmla="*/ 2805731 h 3040862"/>
              <a:gd name="connsiteX0" fmla="*/ 2050742 w 2050742"/>
              <a:gd name="connsiteY0" fmla="*/ 2734977 h 2970108"/>
              <a:gd name="connsiteX1" fmla="*/ 1482571 w 2050742"/>
              <a:gd name="connsiteY1" fmla="*/ 1403327 h 2970108"/>
              <a:gd name="connsiteX2" fmla="*/ 1518081 w 2050742"/>
              <a:gd name="connsiteY2" fmla="*/ 655 h 2970108"/>
              <a:gd name="connsiteX3" fmla="*/ 0 w 2050742"/>
              <a:gd name="connsiteY3" fmla="*/ 1421082 h 2970108"/>
              <a:gd name="connsiteX4" fmla="*/ 2050742 w 2050742"/>
              <a:gd name="connsiteY4" fmla="*/ 2734977 h 2970108"/>
              <a:gd name="connsiteX0" fmla="*/ 2050742 w 2050742"/>
              <a:gd name="connsiteY0" fmla="*/ 2734977 h 2905517"/>
              <a:gd name="connsiteX1" fmla="*/ 1482571 w 2050742"/>
              <a:gd name="connsiteY1" fmla="*/ 1403327 h 2905517"/>
              <a:gd name="connsiteX2" fmla="*/ 1518081 w 2050742"/>
              <a:gd name="connsiteY2" fmla="*/ 655 h 2905517"/>
              <a:gd name="connsiteX3" fmla="*/ 0 w 2050742"/>
              <a:gd name="connsiteY3" fmla="*/ 1421082 h 2905517"/>
              <a:gd name="connsiteX4" fmla="*/ 2050742 w 2050742"/>
              <a:gd name="connsiteY4" fmla="*/ 2734977 h 2905517"/>
              <a:gd name="connsiteX0" fmla="*/ 2050742 w 2050742"/>
              <a:gd name="connsiteY0" fmla="*/ 2734977 h 2825927"/>
              <a:gd name="connsiteX1" fmla="*/ 1482571 w 2050742"/>
              <a:gd name="connsiteY1" fmla="*/ 1403327 h 2825927"/>
              <a:gd name="connsiteX2" fmla="*/ 1518081 w 2050742"/>
              <a:gd name="connsiteY2" fmla="*/ 655 h 2825927"/>
              <a:gd name="connsiteX3" fmla="*/ 0 w 2050742"/>
              <a:gd name="connsiteY3" fmla="*/ 1421082 h 2825927"/>
              <a:gd name="connsiteX4" fmla="*/ 2050742 w 2050742"/>
              <a:gd name="connsiteY4" fmla="*/ 2734977 h 2825927"/>
              <a:gd name="connsiteX0" fmla="*/ 2050742 w 2050742"/>
              <a:gd name="connsiteY0" fmla="*/ 2734497 h 2825447"/>
              <a:gd name="connsiteX1" fmla="*/ 1482571 w 2050742"/>
              <a:gd name="connsiteY1" fmla="*/ 1402847 h 2825447"/>
              <a:gd name="connsiteX2" fmla="*/ 1518081 w 2050742"/>
              <a:gd name="connsiteY2" fmla="*/ 175 h 2825447"/>
              <a:gd name="connsiteX3" fmla="*/ 0 w 2050742"/>
              <a:gd name="connsiteY3" fmla="*/ 1420602 h 2825447"/>
              <a:gd name="connsiteX4" fmla="*/ 2050742 w 2050742"/>
              <a:gd name="connsiteY4" fmla="*/ 2734497 h 2825447"/>
              <a:gd name="connsiteX0" fmla="*/ 2050742 w 2050742"/>
              <a:gd name="connsiteY0" fmla="*/ 2734656 h 2825606"/>
              <a:gd name="connsiteX1" fmla="*/ 1482571 w 2050742"/>
              <a:gd name="connsiteY1" fmla="*/ 1403006 h 2825606"/>
              <a:gd name="connsiteX2" fmla="*/ 1518081 w 2050742"/>
              <a:gd name="connsiteY2" fmla="*/ 334 h 2825606"/>
              <a:gd name="connsiteX3" fmla="*/ 0 w 2050742"/>
              <a:gd name="connsiteY3" fmla="*/ 1420761 h 2825606"/>
              <a:gd name="connsiteX4" fmla="*/ 2050742 w 2050742"/>
              <a:gd name="connsiteY4" fmla="*/ 2734656 h 2825606"/>
              <a:gd name="connsiteX0" fmla="*/ 2050742 w 2050742"/>
              <a:gd name="connsiteY0" fmla="*/ 2734656 h 2780843"/>
              <a:gd name="connsiteX1" fmla="*/ 1482571 w 2050742"/>
              <a:gd name="connsiteY1" fmla="*/ 1403006 h 2780843"/>
              <a:gd name="connsiteX2" fmla="*/ 1518081 w 2050742"/>
              <a:gd name="connsiteY2" fmla="*/ 334 h 2780843"/>
              <a:gd name="connsiteX3" fmla="*/ 0 w 2050742"/>
              <a:gd name="connsiteY3" fmla="*/ 1420761 h 2780843"/>
              <a:gd name="connsiteX4" fmla="*/ 2050742 w 2050742"/>
              <a:gd name="connsiteY4" fmla="*/ 2734656 h 2780843"/>
              <a:gd name="connsiteX0" fmla="*/ 2050742 w 2050742"/>
              <a:gd name="connsiteY0" fmla="*/ 2734616 h 2780803"/>
              <a:gd name="connsiteX1" fmla="*/ 1482571 w 2050742"/>
              <a:gd name="connsiteY1" fmla="*/ 1402966 h 2780803"/>
              <a:gd name="connsiteX2" fmla="*/ 1518081 w 2050742"/>
              <a:gd name="connsiteY2" fmla="*/ 294 h 2780803"/>
              <a:gd name="connsiteX3" fmla="*/ 0 w 2050742"/>
              <a:gd name="connsiteY3" fmla="*/ 1420721 h 2780803"/>
              <a:gd name="connsiteX4" fmla="*/ 2050742 w 2050742"/>
              <a:gd name="connsiteY4" fmla="*/ 2734616 h 2780803"/>
              <a:gd name="connsiteX0" fmla="*/ 2050742 w 2050742"/>
              <a:gd name="connsiteY0" fmla="*/ 2734616 h 2830631"/>
              <a:gd name="connsiteX1" fmla="*/ 1482571 w 2050742"/>
              <a:gd name="connsiteY1" fmla="*/ 1402966 h 2830631"/>
              <a:gd name="connsiteX2" fmla="*/ 1518081 w 2050742"/>
              <a:gd name="connsiteY2" fmla="*/ 294 h 2830631"/>
              <a:gd name="connsiteX3" fmla="*/ 0 w 2050742"/>
              <a:gd name="connsiteY3" fmla="*/ 1420721 h 2830631"/>
              <a:gd name="connsiteX4" fmla="*/ 2050742 w 2050742"/>
              <a:gd name="connsiteY4" fmla="*/ 2734616 h 28306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0742" h="2830631">
                <a:moveTo>
                  <a:pt x="2050742" y="2734616"/>
                </a:moveTo>
                <a:lnTo>
                  <a:pt x="1482571" y="1402966"/>
                </a:lnTo>
                <a:lnTo>
                  <a:pt x="1518081" y="294"/>
                </a:lnTo>
                <a:cubicBezTo>
                  <a:pt x="1142260" y="-8584"/>
                  <a:pt x="11836" y="177849"/>
                  <a:pt x="0" y="1420721"/>
                </a:cubicBezTo>
                <a:cubicBezTo>
                  <a:pt x="35510" y="2977273"/>
                  <a:pt x="1624615" y="2926965"/>
                  <a:pt x="2050742" y="2734616"/>
                </a:cubicBezTo>
                <a:close/>
              </a:path>
            </a:pathLst>
          </a:custGeom>
          <a:noFill/>
          <a:ln w="57150">
            <a:solidFill>
              <a:srgbClr val="FF0000"/>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8" name="Freeform 37">
            <a:extLst>
              <a:ext uri="{FF2B5EF4-FFF2-40B4-BE49-F238E27FC236}">
                <a16:creationId xmlns:a16="http://schemas.microsoft.com/office/drawing/2014/main" id="{66C22E9F-202E-6F5D-F569-E5310DDD72AA}"/>
              </a:ext>
            </a:extLst>
          </p:cNvPr>
          <p:cNvSpPr/>
          <p:nvPr/>
        </p:nvSpPr>
        <p:spPr bwMode="auto">
          <a:xfrm>
            <a:off x="8724455" y="2253097"/>
            <a:ext cx="1538130" cy="2452068"/>
          </a:xfrm>
          <a:custGeom>
            <a:avLst/>
            <a:gdLst>
              <a:gd name="connsiteX0" fmla="*/ 381739 w 1580225"/>
              <a:gd name="connsiteY0" fmla="*/ 2441359 h 2441359"/>
              <a:gd name="connsiteX1" fmla="*/ 1562469 w 1580225"/>
              <a:gd name="connsiteY1" fmla="*/ 1455938 h 2441359"/>
              <a:gd name="connsiteX2" fmla="*/ 1580225 w 1580225"/>
              <a:gd name="connsiteY2" fmla="*/ 0 h 2441359"/>
              <a:gd name="connsiteX3" fmla="*/ 0 w 1580225"/>
              <a:gd name="connsiteY3" fmla="*/ 1029810 h 2441359"/>
              <a:gd name="connsiteX4" fmla="*/ 381739 w 1580225"/>
              <a:gd name="connsiteY4" fmla="*/ 2441359 h 2441359"/>
              <a:gd name="connsiteX0" fmla="*/ 381739 w 1580225"/>
              <a:gd name="connsiteY0" fmla="*/ 2441359 h 2441359"/>
              <a:gd name="connsiteX1" fmla="*/ 1562469 w 1580225"/>
              <a:gd name="connsiteY1" fmla="*/ 1455938 h 2441359"/>
              <a:gd name="connsiteX2" fmla="*/ 1580225 w 1580225"/>
              <a:gd name="connsiteY2" fmla="*/ 0 h 2441359"/>
              <a:gd name="connsiteX3" fmla="*/ 0 w 1580225"/>
              <a:gd name="connsiteY3" fmla="*/ 1029810 h 2441359"/>
              <a:gd name="connsiteX4" fmla="*/ 381739 w 1580225"/>
              <a:gd name="connsiteY4" fmla="*/ 2441359 h 2441359"/>
              <a:gd name="connsiteX0" fmla="*/ 381739 w 1580225"/>
              <a:gd name="connsiteY0" fmla="*/ 2441359 h 2441359"/>
              <a:gd name="connsiteX1" fmla="*/ 1562469 w 1580225"/>
              <a:gd name="connsiteY1" fmla="*/ 1455938 h 2441359"/>
              <a:gd name="connsiteX2" fmla="*/ 1580225 w 1580225"/>
              <a:gd name="connsiteY2" fmla="*/ 0 h 2441359"/>
              <a:gd name="connsiteX3" fmla="*/ 0 w 1580225"/>
              <a:gd name="connsiteY3" fmla="*/ 1029810 h 2441359"/>
              <a:gd name="connsiteX4" fmla="*/ 381739 w 1580225"/>
              <a:gd name="connsiteY4" fmla="*/ 2441359 h 2441359"/>
              <a:gd name="connsiteX0" fmla="*/ 381739 w 1580225"/>
              <a:gd name="connsiteY0" fmla="*/ 2441359 h 2441359"/>
              <a:gd name="connsiteX1" fmla="*/ 1562469 w 1580225"/>
              <a:gd name="connsiteY1" fmla="*/ 1455938 h 2441359"/>
              <a:gd name="connsiteX2" fmla="*/ 1580225 w 1580225"/>
              <a:gd name="connsiteY2" fmla="*/ 0 h 2441359"/>
              <a:gd name="connsiteX3" fmla="*/ 0 w 1580225"/>
              <a:gd name="connsiteY3" fmla="*/ 1029810 h 2441359"/>
              <a:gd name="connsiteX4" fmla="*/ 381739 w 1580225"/>
              <a:gd name="connsiteY4" fmla="*/ 2441359 h 2441359"/>
              <a:gd name="connsiteX0" fmla="*/ 381739 w 1580225"/>
              <a:gd name="connsiteY0" fmla="*/ 2445595 h 2445595"/>
              <a:gd name="connsiteX1" fmla="*/ 1562469 w 1580225"/>
              <a:gd name="connsiteY1" fmla="*/ 1460174 h 2445595"/>
              <a:gd name="connsiteX2" fmla="*/ 1580225 w 1580225"/>
              <a:gd name="connsiteY2" fmla="*/ 4236 h 2445595"/>
              <a:gd name="connsiteX3" fmla="*/ 0 w 1580225"/>
              <a:gd name="connsiteY3" fmla="*/ 1034046 h 2445595"/>
              <a:gd name="connsiteX4" fmla="*/ 381739 w 1580225"/>
              <a:gd name="connsiteY4" fmla="*/ 2445595 h 2445595"/>
              <a:gd name="connsiteX0" fmla="*/ 408372 w 1580225"/>
              <a:gd name="connsiteY0" fmla="*/ 2481106 h 2481106"/>
              <a:gd name="connsiteX1" fmla="*/ 1562469 w 1580225"/>
              <a:gd name="connsiteY1" fmla="*/ 1460174 h 2481106"/>
              <a:gd name="connsiteX2" fmla="*/ 1580225 w 1580225"/>
              <a:gd name="connsiteY2" fmla="*/ 4236 h 2481106"/>
              <a:gd name="connsiteX3" fmla="*/ 0 w 1580225"/>
              <a:gd name="connsiteY3" fmla="*/ 1034046 h 2481106"/>
              <a:gd name="connsiteX4" fmla="*/ 408372 w 1580225"/>
              <a:gd name="connsiteY4" fmla="*/ 2481106 h 2481106"/>
              <a:gd name="connsiteX0" fmla="*/ 408372 w 1580225"/>
              <a:gd name="connsiteY0" fmla="*/ 2481106 h 2481106"/>
              <a:gd name="connsiteX1" fmla="*/ 1562469 w 1580225"/>
              <a:gd name="connsiteY1" fmla="*/ 1460174 h 2481106"/>
              <a:gd name="connsiteX2" fmla="*/ 1580225 w 1580225"/>
              <a:gd name="connsiteY2" fmla="*/ 4236 h 2481106"/>
              <a:gd name="connsiteX3" fmla="*/ 0 w 1580225"/>
              <a:gd name="connsiteY3" fmla="*/ 1034046 h 2481106"/>
              <a:gd name="connsiteX4" fmla="*/ 408372 w 1580225"/>
              <a:gd name="connsiteY4" fmla="*/ 2481106 h 2481106"/>
              <a:gd name="connsiteX0" fmla="*/ 464937 w 1636790"/>
              <a:gd name="connsiteY0" fmla="*/ 2481106 h 2481106"/>
              <a:gd name="connsiteX1" fmla="*/ 1619034 w 1636790"/>
              <a:gd name="connsiteY1" fmla="*/ 1460174 h 2481106"/>
              <a:gd name="connsiteX2" fmla="*/ 1636790 w 1636790"/>
              <a:gd name="connsiteY2" fmla="*/ 4236 h 2481106"/>
              <a:gd name="connsiteX3" fmla="*/ 56565 w 1636790"/>
              <a:gd name="connsiteY3" fmla="*/ 1034046 h 2481106"/>
              <a:gd name="connsiteX4" fmla="*/ 464937 w 1636790"/>
              <a:gd name="connsiteY4" fmla="*/ 2481106 h 2481106"/>
              <a:gd name="connsiteX0" fmla="*/ 385819 w 1557672"/>
              <a:gd name="connsiteY0" fmla="*/ 2481173 h 2481173"/>
              <a:gd name="connsiteX1" fmla="*/ 1539916 w 1557672"/>
              <a:gd name="connsiteY1" fmla="*/ 1460241 h 2481173"/>
              <a:gd name="connsiteX2" fmla="*/ 1557672 w 1557672"/>
              <a:gd name="connsiteY2" fmla="*/ 4303 h 2481173"/>
              <a:gd name="connsiteX3" fmla="*/ 66224 w 1557672"/>
              <a:gd name="connsiteY3" fmla="*/ 1025236 h 2481173"/>
              <a:gd name="connsiteX4" fmla="*/ 385819 w 1557672"/>
              <a:gd name="connsiteY4" fmla="*/ 2481173 h 2481173"/>
              <a:gd name="connsiteX0" fmla="*/ 440906 w 1550615"/>
              <a:gd name="connsiteY0" fmla="*/ 2436784 h 2436784"/>
              <a:gd name="connsiteX1" fmla="*/ 1532859 w 1550615"/>
              <a:gd name="connsiteY1" fmla="*/ 1460241 h 2436784"/>
              <a:gd name="connsiteX2" fmla="*/ 1550615 w 1550615"/>
              <a:gd name="connsiteY2" fmla="*/ 4303 h 2436784"/>
              <a:gd name="connsiteX3" fmla="*/ 59167 w 1550615"/>
              <a:gd name="connsiteY3" fmla="*/ 1025236 h 2436784"/>
              <a:gd name="connsiteX4" fmla="*/ 440906 w 1550615"/>
              <a:gd name="connsiteY4" fmla="*/ 2436784 h 2436784"/>
              <a:gd name="connsiteX0" fmla="*/ 446314 w 1556023"/>
              <a:gd name="connsiteY0" fmla="*/ 2436784 h 2436784"/>
              <a:gd name="connsiteX1" fmla="*/ 1538267 w 1556023"/>
              <a:gd name="connsiteY1" fmla="*/ 1460241 h 2436784"/>
              <a:gd name="connsiteX2" fmla="*/ 1556023 w 1556023"/>
              <a:gd name="connsiteY2" fmla="*/ 4303 h 2436784"/>
              <a:gd name="connsiteX3" fmla="*/ 64575 w 1556023"/>
              <a:gd name="connsiteY3" fmla="*/ 1025236 h 2436784"/>
              <a:gd name="connsiteX4" fmla="*/ 446314 w 1556023"/>
              <a:gd name="connsiteY4" fmla="*/ 2436784 h 2436784"/>
              <a:gd name="connsiteX0" fmla="*/ 475145 w 1584854"/>
              <a:gd name="connsiteY0" fmla="*/ 2436784 h 2436784"/>
              <a:gd name="connsiteX1" fmla="*/ 1567098 w 1584854"/>
              <a:gd name="connsiteY1" fmla="*/ 1460241 h 2436784"/>
              <a:gd name="connsiteX2" fmla="*/ 1584854 w 1584854"/>
              <a:gd name="connsiteY2" fmla="*/ 4303 h 2436784"/>
              <a:gd name="connsiteX3" fmla="*/ 93406 w 1584854"/>
              <a:gd name="connsiteY3" fmla="*/ 1025236 h 2436784"/>
              <a:gd name="connsiteX4" fmla="*/ 475145 w 1584854"/>
              <a:gd name="connsiteY4" fmla="*/ 2436784 h 2436784"/>
              <a:gd name="connsiteX0" fmla="*/ 400374 w 1510083"/>
              <a:gd name="connsiteY0" fmla="*/ 2436784 h 2436784"/>
              <a:gd name="connsiteX1" fmla="*/ 1492327 w 1510083"/>
              <a:gd name="connsiteY1" fmla="*/ 1460241 h 2436784"/>
              <a:gd name="connsiteX2" fmla="*/ 1510083 w 1510083"/>
              <a:gd name="connsiteY2" fmla="*/ 4303 h 2436784"/>
              <a:gd name="connsiteX3" fmla="*/ 18635 w 1510083"/>
              <a:gd name="connsiteY3" fmla="*/ 1025236 h 2436784"/>
              <a:gd name="connsiteX4" fmla="*/ 400374 w 1510083"/>
              <a:gd name="connsiteY4" fmla="*/ 2436784 h 2436784"/>
              <a:gd name="connsiteX0" fmla="*/ 404540 w 1514249"/>
              <a:gd name="connsiteY0" fmla="*/ 2436784 h 2436784"/>
              <a:gd name="connsiteX1" fmla="*/ 1496493 w 1514249"/>
              <a:gd name="connsiteY1" fmla="*/ 1460241 h 2436784"/>
              <a:gd name="connsiteX2" fmla="*/ 1514249 w 1514249"/>
              <a:gd name="connsiteY2" fmla="*/ 4303 h 2436784"/>
              <a:gd name="connsiteX3" fmla="*/ 22801 w 1514249"/>
              <a:gd name="connsiteY3" fmla="*/ 1025236 h 2436784"/>
              <a:gd name="connsiteX4" fmla="*/ 404540 w 1514249"/>
              <a:gd name="connsiteY4" fmla="*/ 2436784 h 2436784"/>
              <a:gd name="connsiteX0" fmla="*/ 409478 w 1519187"/>
              <a:gd name="connsiteY0" fmla="*/ 2436784 h 2436784"/>
              <a:gd name="connsiteX1" fmla="*/ 1501431 w 1519187"/>
              <a:gd name="connsiteY1" fmla="*/ 1460241 h 2436784"/>
              <a:gd name="connsiteX2" fmla="*/ 1519187 w 1519187"/>
              <a:gd name="connsiteY2" fmla="*/ 4303 h 2436784"/>
              <a:gd name="connsiteX3" fmla="*/ 27739 w 1519187"/>
              <a:gd name="connsiteY3" fmla="*/ 1025236 h 2436784"/>
              <a:gd name="connsiteX4" fmla="*/ 409478 w 1519187"/>
              <a:gd name="connsiteY4" fmla="*/ 2436784 h 2436784"/>
              <a:gd name="connsiteX0" fmla="*/ 433258 w 1542967"/>
              <a:gd name="connsiteY0" fmla="*/ 2436355 h 2436355"/>
              <a:gd name="connsiteX1" fmla="*/ 1525211 w 1542967"/>
              <a:gd name="connsiteY1" fmla="*/ 1459812 h 2436355"/>
              <a:gd name="connsiteX2" fmla="*/ 1542967 w 1542967"/>
              <a:gd name="connsiteY2" fmla="*/ 3874 h 2436355"/>
              <a:gd name="connsiteX3" fmla="*/ 24886 w 1542967"/>
              <a:gd name="connsiteY3" fmla="*/ 1086951 h 2436355"/>
              <a:gd name="connsiteX4" fmla="*/ 433258 w 1542967"/>
              <a:gd name="connsiteY4" fmla="*/ 2436355 h 2436355"/>
              <a:gd name="connsiteX0" fmla="*/ 433258 w 1542967"/>
              <a:gd name="connsiteY0" fmla="*/ 2434396 h 2434396"/>
              <a:gd name="connsiteX1" fmla="*/ 1525211 w 1542967"/>
              <a:gd name="connsiteY1" fmla="*/ 1457853 h 2434396"/>
              <a:gd name="connsiteX2" fmla="*/ 1542967 w 1542967"/>
              <a:gd name="connsiteY2" fmla="*/ 1915 h 2434396"/>
              <a:gd name="connsiteX3" fmla="*/ 24886 w 1542967"/>
              <a:gd name="connsiteY3" fmla="*/ 1084992 h 2434396"/>
              <a:gd name="connsiteX4" fmla="*/ 433258 w 1542967"/>
              <a:gd name="connsiteY4" fmla="*/ 2434396 h 2434396"/>
              <a:gd name="connsiteX0" fmla="*/ 465678 w 1539877"/>
              <a:gd name="connsiteY0" fmla="*/ 2478784 h 2478784"/>
              <a:gd name="connsiteX1" fmla="*/ 1522121 w 1539877"/>
              <a:gd name="connsiteY1" fmla="*/ 1457853 h 2478784"/>
              <a:gd name="connsiteX2" fmla="*/ 1539877 w 1539877"/>
              <a:gd name="connsiteY2" fmla="*/ 1915 h 2478784"/>
              <a:gd name="connsiteX3" fmla="*/ 21796 w 1539877"/>
              <a:gd name="connsiteY3" fmla="*/ 1084992 h 2478784"/>
              <a:gd name="connsiteX4" fmla="*/ 465678 w 1539877"/>
              <a:gd name="connsiteY4" fmla="*/ 2478784 h 2478784"/>
              <a:gd name="connsiteX0" fmla="*/ 433258 w 1542968"/>
              <a:gd name="connsiteY0" fmla="*/ 2452151 h 2452151"/>
              <a:gd name="connsiteX1" fmla="*/ 1525212 w 1542968"/>
              <a:gd name="connsiteY1" fmla="*/ 1457853 h 2452151"/>
              <a:gd name="connsiteX2" fmla="*/ 1542968 w 1542968"/>
              <a:gd name="connsiteY2" fmla="*/ 1915 h 2452151"/>
              <a:gd name="connsiteX3" fmla="*/ 24887 w 1542968"/>
              <a:gd name="connsiteY3" fmla="*/ 1084992 h 2452151"/>
              <a:gd name="connsiteX4" fmla="*/ 433258 w 1542968"/>
              <a:gd name="connsiteY4" fmla="*/ 2452151 h 2452151"/>
              <a:gd name="connsiteX0" fmla="*/ 433258 w 1525212"/>
              <a:gd name="connsiteY0" fmla="*/ 2452151 h 2452151"/>
              <a:gd name="connsiteX1" fmla="*/ 1525212 w 1525212"/>
              <a:gd name="connsiteY1" fmla="*/ 1457853 h 2452151"/>
              <a:gd name="connsiteX2" fmla="*/ 1525212 w 1525212"/>
              <a:gd name="connsiteY2" fmla="*/ 1915 h 2452151"/>
              <a:gd name="connsiteX3" fmla="*/ 24887 w 1525212"/>
              <a:gd name="connsiteY3" fmla="*/ 1084992 h 2452151"/>
              <a:gd name="connsiteX4" fmla="*/ 433258 w 1525212"/>
              <a:gd name="connsiteY4" fmla="*/ 2452151 h 2452151"/>
              <a:gd name="connsiteX0" fmla="*/ 429940 w 1521894"/>
              <a:gd name="connsiteY0" fmla="*/ 2452151 h 2452151"/>
              <a:gd name="connsiteX1" fmla="*/ 1521894 w 1521894"/>
              <a:gd name="connsiteY1" fmla="*/ 1457853 h 2452151"/>
              <a:gd name="connsiteX2" fmla="*/ 1521894 w 1521894"/>
              <a:gd name="connsiteY2" fmla="*/ 1915 h 2452151"/>
              <a:gd name="connsiteX3" fmla="*/ 21569 w 1521894"/>
              <a:gd name="connsiteY3" fmla="*/ 1084992 h 2452151"/>
              <a:gd name="connsiteX4" fmla="*/ 429940 w 1521894"/>
              <a:gd name="connsiteY4" fmla="*/ 2452151 h 2452151"/>
              <a:gd name="connsiteX0" fmla="*/ 438033 w 1529987"/>
              <a:gd name="connsiteY0" fmla="*/ 2452068 h 2452068"/>
              <a:gd name="connsiteX1" fmla="*/ 1529987 w 1529987"/>
              <a:gd name="connsiteY1" fmla="*/ 1457770 h 2452068"/>
              <a:gd name="connsiteX2" fmla="*/ 1529987 w 1529987"/>
              <a:gd name="connsiteY2" fmla="*/ 1832 h 2452068"/>
              <a:gd name="connsiteX3" fmla="*/ 20785 w 1529987"/>
              <a:gd name="connsiteY3" fmla="*/ 1111542 h 2452068"/>
              <a:gd name="connsiteX4" fmla="*/ 438033 w 1529987"/>
              <a:gd name="connsiteY4" fmla="*/ 2452068 h 2452068"/>
              <a:gd name="connsiteX0" fmla="*/ 446176 w 1538130"/>
              <a:gd name="connsiteY0" fmla="*/ 2452068 h 2452068"/>
              <a:gd name="connsiteX1" fmla="*/ 1538130 w 1538130"/>
              <a:gd name="connsiteY1" fmla="*/ 1457770 h 2452068"/>
              <a:gd name="connsiteX2" fmla="*/ 1538130 w 1538130"/>
              <a:gd name="connsiteY2" fmla="*/ 1832 h 2452068"/>
              <a:gd name="connsiteX3" fmla="*/ 20050 w 1538130"/>
              <a:gd name="connsiteY3" fmla="*/ 1111542 h 2452068"/>
              <a:gd name="connsiteX4" fmla="*/ 446176 w 1538130"/>
              <a:gd name="connsiteY4" fmla="*/ 2452068 h 2452068"/>
              <a:gd name="connsiteX0" fmla="*/ 446176 w 1538130"/>
              <a:gd name="connsiteY0" fmla="*/ 2452068 h 2452068"/>
              <a:gd name="connsiteX1" fmla="*/ 1538130 w 1538130"/>
              <a:gd name="connsiteY1" fmla="*/ 1457770 h 2452068"/>
              <a:gd name="connsiteX2" fmla="*/ 1538130 w 1538130"/>
              <a:gd name="connsiteY2" fmla="*/ 1832 h 2452068"/>
              <a:gd name="connsiteX3" fmla="*/ 20050 w 1538130"/>
              <a:gd name="connsiteY3" fmla="*/ 1111542 h 2452068"/>
              <a:gd name="connsiteX4" fmla="*/ 446176 w 1538130"/>
              <a:gd name="connsiteY4" fmla="*/ 2452068 h 2452068"/>
              <a:gd name="connsiteX0" fmla="*/ 446176 w 1538130"/>
              <a:gd name="connsiteY0" fmla="*/ 2452068 h 2452068"/>
              <a:gd name="connsiteX1" fmla="*/ 1538130 w 1538130"/>
              <a:gd name="connsiteY1" fmla="*/ 1457770 h 2452068"/>
              <a:gd name="connsiteX2" fmla="*/ 1538130 w 1538130"/>
              <a:gd name="connsiteY2" fmla="*/ 1832 h 2452068"/>
              <a:gd name="connsiteX3" fmla="*/ 20050 w 1538130"/>
              <a:gd name="connsiteY3" fmla="*/ 1111542 h 2452068"/>
              <a:gd name="connsiteX4" fmla="*/ 446176 w 1538130"/>
              <a:gd name="connsiteY4" fmla="*/ 2452068 h 2452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8130" h="2452068">
                <a:moveTo>
                  <a:pt x="446176" y="2452068"/>
                </a:moveTo>
                <a:lnTo>
                  <a:pt x="1538130" y="1457770"/>
                </a:lnTo>
                <a:lnTo>
                  <a:pt x="1538130" y="1832"/>
                </a:lnTo>
                <a:cubicBezTo>
                  <a:pt x="753935" y="-36638"/>
                  <a:pt x="182808" y="537452"/>
                  <a:pt x="20050" y="1111542"/>
                </a:cubicBezTo>
                <a:cubicBezTo>
                  <a:pt x="-56889" y="1644202"/>
                  <a:pt x="88110" y="2114717"/>
                  <a:pt x="446176" y="2452068"/>
                </a:cubicBezTo>
                <a:close/>
              </a:path>
            </a:pathLst>
          </a:custGeom>
          <a:noFill/>
          <a:ln w="57150">
            <a:solidFill>
              <a:srgbClr val="FF0000"/>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 name="TextBox 2">
            <a:extLst>
              <a:ext uri="{FF2B5EF4-FFF2-40B4-BE49-F238E27FC236}">
                <a16:creationId xmlns:a16="http://schemas.microsoft.com/office/drawing/2014/main" id="{371FFACF-2B19-0EC5-CDD8-0D039A19BA1C}"/>
              </a:ext>
            </a:extLst>
          </p:cNvPr>
          <p:cNvSpPr txBox="1"/>
          <p:nvPr/>
        </p:nvSpPr>
        <p:spPr bwMode="auto">
          <a:xfrm>
            <a:off x="634864" y="2383519"/>
            <a:ext cx="80502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dirty="0">
                <a:solidFill>
                  <a:schemeClr val="tx1">
                    <a:lumMod val="75000"/>
                  </a:schemeClr>
                </a:solidFill>
                <a:latin typeface="Calibri" panose="020F0502020204030204" pitchFamily="34" charset="0"/>
              </a:rPr>
              <a:t>HER2+</a:t>
            </a:r>
          </a:p>
        </p:txBody>
      </p:sp>
      <p:sp>
        <p:nvSpPr>
          <p:cNvPr id="6" name="TextBox 5">
            <a:extLst>
              <a:ext uri="{FF2B5EF4-FFF2-40B4-BE49-F238E27FC236}">
                <a16:creationId xmlns:a16="http://schemas.microsoft.com/office/drawing/2014/main" id="{6F6CA9BE-2B48-87A5-DD63-41C8C4DA5FD4}"/>
              </a:ext>
            </a:extLst>
          </p:cNvPr>
          <p:cNvSpPr txBox="1"/>
          <p:nvPr/>
        </p:nvSpPr>
        <p:spPr bwMode="auto">
          <a:xfrm>
            <a:off x="634864" y="5322221"/>
            <a:ext cx="76014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dirty="0">
                <a:solidFill>
                  <a:schemeClr val="tx1">
                    <a:lumMod val="75000"/>
                  </a:schemeClr>
                </a:solidFill>
                <a:latin typeface="Calibri" panose="020F0502020204030204" pitchFamily="34" charset="0"/>
              </a:rPr>
              <a:t>HER2-</a:t>
            </a:r>
          </a:p>
        </p:txBody>
      </p:sp>
    </p:spTree>
    <p:extLst>
      <p:ext uri="{BB962C8B-B14F-4D97-AF65-F5344CB8AC3E}">
        <p14:creationId xmlns:p14="http://schemas.microsoft.com/office/powerpoint/2010/main" val="7405430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D349B-E54A-49AC-ACF8-4AF90E227431}"/>
              </a:ext>
            </a:extLst>
          </p:cNvPr>
          <p:cNvSpPr>
            <a:spLocks noGrp="1"/>
          </p:cNvSpPr>
          <p:nvPr>
            <p:ph type="title"/>
          </p:nvPr>
        </p:nvSpPr>
        <p:spPr>
          <a:xfrm>
            <a:off x="609600" y="199505"/>
            <a:ext cx="7044965" cy="1185577"/>
          </a:xfrm>
        </p:spPr>
        <p:txBody>
          <a:bodyPr>
            <a:noAutofit/>
          </a:bodyPr>
          <a:lstStyle/>
          <a:p>
            <a:r>
              <a:rPr lang="en-GB" sz="2800" dirty="0"/>
              <a:t>Low Concordance Among Pathologists for HER2-0 Versus HER2-Low</a:t>
            </a:r>
          </a:p>
        </p:txBody>
      </p:sp>
      <p:sp>
        <p:nvSpPr>
          <p:cNvPr id="13" name="Content Placeholder 12">
            <a:extLst>
              <a:ext uri="{FF2B5EF4-FFF2-40B4-BE49-F238E27FC236}">
                <a16:creationId xmlns:a16="http://schemas.microsoft.com/office/drawing/2014/main" id="{57DD3BF3-F8F1-975C-1198-579BB5152971}"/>
              </a:ext>
            </a:extLst>
          </p:cNvPr>
          <p:cNvSpPr>
            <a:spLocks noGrp="1"/>
          </p:cNvSpPr>
          <p:nvPr>
            <p:ph sz="half" idx="1"/>
          </p:nvPr>
        </p:nvSpPr>
        <p:spPr>
          <a:xfrm>
            <a:off x="609599" y="1497013"/>
            <a:ext cx="6451077" cy="4679950"/>
          </a:xfrm>
        </p:spPr>
        <p:txBody>
          <a:bodyPr>
            <a:normAutofit/>
          </a:bodyPr>
          <a:lstStyle/>
          <a:p>
            <a:r>
              <a:rPr lang="en-GB" sz="2000" dirty="0"/>
              <a:t>In a recent study which included 18 experienced pathologists, there was </a:t>
            </a:r>
            <a:r>
              <a:rPr lang="en-GB" sz="2000" b="1" dirty="0"/>
              <a:t>only a 26%</a:t>
            </a:r>
            <a:r>
              <a:rPr lang="en-GB" sz="2000" dirty="0"/>
              <a:t> concordance between the diagnoses of HER2-0 and HER2 1+. Current IHC assays were developed to identify overexpressing cases and are </a:t>
            </a:r>
            <a:r>
              <a:rPr lang="en-GB" sz="2000" b="1" dirty="0"/>
              <a:t>unsuitable for distinguishing HER2-0 from HER2-low</a:t>
            </a:r>
          </a:p>
          <a:p>
            <a:endParaRPr lang="en-GB" sz="2000" b="1" dirty="0"/>
          </a:p>
          <a:p>
            <a:r>
              <a:rPr lang="en-GB" sz="2000" dirty="0"/>
              <a:t>Importantly, HER2-0 does not mean the absence of HER2; it also includes </a:t>
            </a:r>
            <a:r>
              <a:rPr lang="en-GB" sz="2000" dirty="0" err="1"/>
              <a:t>tumors</a:t>
            </a:r>
            <a:r>
              <a:rPr lang="en-GB" sz="2000" dirty="0"/>
              <a:t> with “</a:t>
            </a:r>
            <a:r>
              <a:rPr lang="en-GB" sz="2000" u="sng" dirty="0"/>
              <a:t>ultralow</a:t>
            </a:r>
            <a:r>
              <a:rPr lang="en-GB" sz="2000" dirty="0"/>
              <a:t>” expression</a:t>
            </a:r>
            <a:endParaRPr lang="en-US" sz="2000" dirty="0"/>
          </a:p>
        </p:txBody>
      </p:sp>
      <p:sp>
        <p:nvSpPr>
          <p:cNvPr id="11" name="Footer Placeholder 10">
            <a:extLst>
              <a:ext uri="{FF2B5EF4-FFF2-40B4-BE49-F238E27FC236}">
                <a16:creationId xmlns:a16="http://schemas.microsoft.com/office/drawing/2014/main" id="{C5A04787-3B92-989B-F9F1-97948C432712}"/>
              </a:ext>
            </a:extLst>
          </p:cNvPr>
          <p:cNvSpPr>
            <a:spLocks noGrp="1"/>
          </p:cNvSpPr>
          <p:nvPr>
            <p:ph type="ftr" sz="quarter" idx="3"/>
          </p:nvPr>
        </p:nvSpPr>
        <p:spPr>
          <a:xfrm>
            <a:off x="609600" y="6356350"/>
            <a:ext cx="10515599" cy="442131"/>
          </a:xfrm>
        </p:spPr>
        <p:txBody>
          <a:bodyPr/>
          <a:lstStyle/>
          <a:p>
            <a:r>
              <a:rPr lang="en-GB" dirty="0"/>
              <a:t>Fernandez AI, et al. </a:t>
            </a:r>
            <a:r>
              <a:rPr lang="en-GB" i="1" dirty="0"/>
              <a:t>JAMA Oncol. </a:t>
            </a:r>
            <a:r>
              <a:rPr lang="en-GB" dirty="0"/>
              <a:t>2022;8(4):1-4.</a:t>
            </a:r>
          </a:p>
        </p:txBody>
      </p:sp>
      <p:grpSp>
        <p:nvGrpSpPr>
          <p:cNvPr id="3" name="Group 2">
            <a:extLst>
              <a:ext uri="{FF2B5EF4-FFF2-40B4-BE49-F238E27FC236}">
                <a16:creationId xmlns:a16="http://schemas.microsoft.com/office/drawing/2014/main" id="{A5D9AECB-1FD6-7191-1521-21BD5290BA9D}"/>
              </a:ext>
            </a:extLst>
          </p:cNvPr>
          <p:cNvGrpSpPr/>
          <p:nvPr/>
        </p:nvGrpSpPr>
        <p:grpSpPr>
          <a:xfrm>
            <a:off x="7739407" y="400668"/>
            <a:ext cx="3981518" cy="6056663"/>
            <a:chOff x="8104403" y="1176919"/>
            <a:chExt cx="3269275" cy="4973203"/>
          </a:xfrm>
        </p:grpSpPr>
        <p:pic>
          <p:nvPicPr>
            <p:cNvPr id="10" name="Picture 9">
              <a:extLst>
                <a:ext uri="{FF2B5EF4-FFF2-40B4-BE49-F238E27FC236}">
                  <a16:creationId xmlns:a16="http://schemas.microsoft.com/office/drawing/2014/main" id="{C9B02A50-A3AE-AD5F-07A1-EBF0EE6236E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104403" y="1176919"/>
              <a:ext cx="3249397" cy="2339301"/>
            </a:xfrm>
            <a:prstGeom prst="rect">
              <a:avLst/>
            </a:prstGeom>
          </p:spPr>
        </p:pic>
        <p:pic>
          <p:nvPicPr>
            <p:cNvPr id="5" name="Picture 4">
              <a:extLst>
                <a:ext uri="{FF2B5EF4-FFF2-40B4-BE49-F238E27FC236}">
                  <a16:creationId xmlns:a16="http://schemas.microsoft.com/office/drawing/2014/main" id="{E940DAD2-679B-AE3E-5264-AD82F5308F3F}"/>
                </a:ext>
              </a:extLst>
            </p:cNvPr>
            <p:cNvPicPr>
              <a:picLocks noChangeAspect="1"/>
            </p:cNvPicPr>
            <p:nvPr/>
          </p:nvPicPr>
          <p:blipFill>
            <a:blip r:embed="rId4"/>
            <a:stretch>
              <a:fillRect/>
            </a:stretch>
          </p:blipFill>
          <p:spPr>
            <a:xfrm>
              <a:off x="8147206" y="3723601"/>
              <a:ext cx="3226472" cy="2426521"/>
            </a:xfrm>
            <a:prstGeom prst="rect">
              <a:avLst/>
            </a:prstGeom>
          </p:spPr>
        </p:pic>
      </p:grpSp>
    </p:spTree>
    <p:extLst>
      <p:ext uri="{BB962C8B-B14F-4D97-AF65-F5344CB8AC3E}">
        <p14:creationId xmlns:p14="http://schemas.microsoft.com/office/powerpoint/2010/main" val="26622634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1">
            <a:extLst>
              <a:ext uri="{FF2B5EF4-FFF2-40B4-BE49-F238E27FC236}">
                <a16:creationId xmlns:a16="http://schemas.microsoft.com/office/drawing/2014/main" id="{C8E389DB-C4D8-0043-9AB9-3958B4113FB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637229" y="2079795"/>
            <a:ext cx="6278764" cy="2989548"/>
          </a:xfrm>
          <a:prstGeom prst="rect">
            <a:avLst/>
          </a:prstGeom>
        </p:spPr>
      </p:pic>
      <p:sp>
        <p:nvSpPr>
          <p:cNvPr id="14" name="Title 13">
            <a:extLst>
              <a:ext uri="{FF2B5EF4-FFF2-40B4-BE49-F238E27FC236}">
                <a16:creationId xmlns:a16="http://schemas.microsoft.com/office/drawing/2014/main" id="{1EAEAD5A-E922-4735-83B9-98606F8B81EC}"/>
              </a:ext>
            </a:extLst>
          </p:cNvPr>
          <p:cNvSpPr>
            <a:spLocks noGrp="1"/>
          </p:cNvSpPr>
          <p:nvPr>
            <p:ph type="title"/>
          </p:nvPr>
        </p:nvSpPr>
        <p:spPr>
          <a:xfrm>
            <a:off x="609600" y="199505"/>
            <a:ext cx="10744200" cy="1185577"/>
          </a:xfrm>
        </p:spPr>
        <p:txBody>
          <a:bodyPr>
            <a:normAutofit/>
          </a:bodyPr>
          <a:lstStyle/>
          <a:p>
            <a:r>
              <a:rPr lang="en-GB" sz="2800" dirty="0"/>
              <a:t>HER2-Low Does Not Appear To Be a Distinct Biologic Entity</a:t>
            </a:r>
          </a:p>
        </p:txBody>
      </p:sp>
      <p:sp>
        <p:nvSpPr>
          <p:cNvPr id="4" name="Content Placeholder 3">
            <a:extLst>
              <a:ext uri="{FF2B5EF4-FFF2-40B4-BE49-F238E27FC236}">
                <a16:creationId xmlns:a16="http://schemas.microsoft.com/office/drawing/2014/main" id="{36E82D19-9833-481E-9EB2-F974A36AD584}"/>
              </a:ext>
            </a:extLst>
          </p:cNvPr>
          <p:cNvSpPr>
            <a:spLocks noGrp="1"/>
          </p:cNvSpPr>
          <p:nvPr>
            <p:ph sz="half" idx="1"/>
          </p:nvPr>
        </p:nvSpPr>
        <p:spPr>
          <a:xfrm>
            <a:off x="609599" y="1497013"/>
            <a:ext cx="4584569" cy="4679950"/>
          </a:xfrm>
        </p:spPr>
        <p:txBody>
          <a:bodyPr>
            <a:normAutofit/>
          </a:bodyPr>
          <a:lstStyle/>
          <a:p>
            <a:pPr marL="0" indent="0">
              <a:buNone/>
            </a:pPr>
            <a:r>
              <a:rPr lang="en-GB" sz="2000" b="1" dirty="0"/>
              <a:t>Little to no difference in gene expression between HER2-zero and HER2-low </a:t>
            </a:r>
            <a:r>
              <a:rPr lang="en-GB" sz="2000" b="1" dirty="0" err="1"/>
              <a:t>tumors</a:t>
            </a:r>
            <a:endParaRPr lang="en-GB" sz="2000" b="1" dirty="0"/>
          </a:p>
          <a:p>
            <a:pPr marL="0" indent="0">
              <a:buNone/>
            </a:pPr>
            <a:r>
              <a:rPr lang="en-GB" sz="2000" b="1" dirty="0">
                <a:solidFill>
                  <a:schemeClr val="accent2"/>
                </a:solidFill>
              </a:rPr>
              <a:t>TNBC</a:t>
            </a:r>
            <a:r>
              <a:rPr lang="en-GB" sz="2000" dirty="0"/>
              <a:t> are mostly (85%) basal-like at PAM50, regardless of HER2-low expression</a:t>
            </a:r>
          </a:p>
          <a:p>
            <a:pPr marL="0" indent="0">
              <a:buNone/>
            </a:pPr>
            <a:r>
              <a:rPr lang="en-GB" sz="2000" b="1" dirty="0">
                <a:solidFill>
                  <a:srgbClr val="AD33CA"/>
                </a:solidFill>
              </a:rPr>
              <a:t>HR+ cancers </a:t>
            </a:r>
            <a:r>
              <a:rPr lang="en-GB" sz="2000" dirty="0"/>
              <a:t>are mostly (90%) luminal at PAM50, regardless of HER2-low expression</a:t>
            </a:r>
          </a:p>
          <a:p>
            <a:pPr marL="0" indent="0">
              <a:buNone/>
            </a:pPr>
            <a:r>
              <a:rPr lang="en-GB" sz="2000" dirty="0"/>
              <a:t>Slightly more basal-like among HR+/HER2-0, possibly ER-low </a:t>
            </a:r>
            <a:r>
              <a:rPr lang="en-GB" sz="2000" dirty="0" err="1"/>
              <a:t>tumors</a:t>
            </a:r>
            <a:r>
              <a:rPr lang="en-GB" sz="2000" dirty="0"/>
              <a:t> </a:t>
            </a:r>
          </a:p>
          <a:p>
            <a:pPr marL="0" indent="0">
              <a:buNone/>
            </a:pPr>
            <a:endParaRPr lang="en-GB" sz="2000" dirty="0"/>
          </a:p>
        </p:txBody>
      </p:sp>
      <p:sp>
        <p:nvSpPr>
          <p:cNvPr id="3" name="Footer Placeholder 2">
            <a:extLst>
              <a:ext uri="{FF2B5EF4-FFF2-40B4-BE49-F238E27FC236}">
                <a16:creationId xmlns:a16="http://schemas.microsoft.com/office/drawing/2014/main" id="{FCE7746F-550C-85E6-688D-80606895FB11}"/>
              </a:ext>
            </a:extLst>
          </p:cNvPr>
          <p:cNvSpPr>
            <a:spLocks noGrp="1"/>
          </p:cNvSpPr>
          <p:nvPr>
            <p:ph type="ftr" sz="quarter" idx="3"/>
          </p:nvPr>
        </p:nvSpPr>
        <p:spPr>
          <a:xfrm>
            <a:off x="609600" y="6356350"/>
            <a:ext cx="10515599" cy="442131"/>
          </a:xfrm>
        </p:spPr>
        <p:txBody>
          <a:bodyPr/>
          <a:lstStyle/>
          <a:p>
            <a:r>
              <a:rPr lang="en-GB" dirty="0"/>
              <a:t>PAM50, Prediction Analysis of Microarray 50.</a:t>
            </a:r>
          </a:p>
          <a:p>
            <a:r>
              <a:rPr lang="en-GB" dirty="0" err="1"/>
              <a:t>Schettini</a:t>
            </a:r>
            <a:r>
              <a:rPr lang="en-GB" dirty="0"/>
              <a:t> F, et al. </a:t>
            </a:r>
            <a:r>
              <a:rPr lang="en-GB" i="1" dirty="0"/>
              <a:t>NPJ Breast Cancer</a:t>
            </a:r>
            <a:r>
              <a:rPr lang="en-GB" dirty="0"/>
              <a:t>. 2021;7(1):1.</a:t>
            </a:r>
          </a:p>
        </p:txBody>
      </p:sp>
      <p:pic>
        <p:nvPicPr>
          <p:cNvPr id="2" name="Immagine 1">
            <a:extLst>
              <a:ext uri="{FF2B5EF4-FFF2-40B4-BE49-F238E27FC236}">
                <a16:creationId xmlns:a16="http://schemas.microsoft.com/office/drawing/2014/main" id="{A3F0A8A6-B0BB-C858-A527-51107BD1D313}"/>
              </a:ext>
            </a:extLst>
          </p:cNvPr>
          <p:cNvPicPr>
            <a:picLocks noChangeAspect="1"/>
          </p:cNvPicPr>
          <p:nvPr/>
        </p:nvPicPr>
        <p:blipFill rotWithShape="1">
          <a:blip r:embed="rId4" cstate="screen">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a:ext>
            </a:extLst>
          </a:blip>
          <a:srcRect/>
          <a:stretch/>
        </p:blipFill>
        <p:spPr>
          <a:xfrm>
            <a:off x="5504774" y="4063153"/>
            <a:ext cx="1405405" cy="1185577"/>
          </a:xfrm>
          <a:prstGeom prst="rect">
            <a:avLst/>
          </a:prstGeom>
        </p:spPr>
      </p:pic>
      <p:sp>
        <p:nvSpPr>
          <p:cNvPr id="8" name="Rectangle 7">
            <a:extLst>
              <a:ext uri="{FF2B5EF4-FFF2-40B4-BE49-F238E27FC236}">
                <a16:creationId xmlns:a16="http://schemas.microsoft.com/office/drawing/2014/main" id="{C71F4DD0-303A-0E4A-C66D-0CF1DC2B24FF}"/>
              </a:ext>
            </a:extLst>
          </p:cNvPr>
          <p:cNvSpPr/>
          <p:nvPr/>
        </p:nvSpPr>
        <p:spPr>
          <a:xfrm>
            <a:off x="10571760" y="1899935"/>
            <a:ext cx="1318952" cy="307777"/>
          </a:xfrm>
          <a:prstGeom prst="rect">
            <a:avLst/>
          </a:prstGeom>
          <a:solidFill>
            <a:schemeClr val="accent2"/>
          </a:solidFill>
          <a:ln>
            <a:noFill/>
          </a:ln>
        </p:spPr>
        <p:style>
          <a:lnRef idx="1">
            <a:schemeClr val="accent3"/>
          </a:lnRef>
          <a:fillRef idx="3">
            <a:schemeClr val="accent3"/>
          </a:fillRef>
          <a:effectRef idx="2">
            <a:schemeClr val="accent3"/>
          </a:effectRef>
          <a:fontRef idx="minor">
            <a:schemeClr val="lt1"/>
          </a:fontRef>
        </p:style>
        <p:txBody>
          <a:bodyPr wrap="square" rtlCol="0" anchor="ctr">
            <a:spAutoFit/>
          </a:bodyPr>
          <a:lstStyle/>
          <a:p>
            <a:pPr algn="ctr"/>
            <a:r>
              <a:rPr lang="en-US" sz="1400" b="1" dirty="0">
                <a:solidFill>
                  <a:schemeClr val="bg1"/>
                </a:solidFill>
              </a:rPr>
              <a:t>TNBC</a:t>
            </a:r>
          </a:p>
        </p:txBody>
      </p:sp>
      <p:sp>
        <p:nvSpPr>
          <p:cNvPr id="9" name="Rectangle 8">
            <a:extLst>
              <a:ext uri="{FF2B5EF4-FFF2-40B4-BE49-F238E27FC236}">
                <a16:creationId xmlns:a16="http://schemas.microsoft.com/office/drawing/2014/main" id="{401239BB-CC2D-6CFC-9DC0-9757ABB81AFC}"/>
              </a:ext>
            </a:extLst>
          </p:cNvPr>
          <p:cNvSpPr/>
          <p:nvPr/>
        </p:nvSpPr>
        <p:spPr>
          <a:xfrm>
            <a:off x="9200882" y="1909127"/>
            <a:ext cx="1319430" cy="307777"/>
          </a:xfrm>
          <a:prstGeom prst="rect">
            <a:avLst/>
          </a:prstGeom>
          <a:solidFill>
            <a:srgbClr val="AD33CA"/>
          </a:solidFill>
          <a:ln>
            <a:noFill/>
          </a:ln>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en-US" sz="1400" b="1" dirty="0">
                <a:solidFill>
                  <a:schemeClr val="bg1"/>
                </a:solidFill>
              </a:rPr>
              <a:t>HR-positive</a:t>
            </a:r>
          </a:p>
        </p:txBody>
      </p:sp>
      <p:sp>
        <p:nvSpPr>
          <p:cNvPr id="10" name="Rectangle 9">
            <a:extLst>
              <a:ext uri="{FF2B5EF4-FFF2-40B4-BE49-F238E27FC236}">
                <a16:creationId xmlns:a16="http://schemas.microsoft.com/office/drawing/2014/main" id="{644A01F5-9583-0BEF-C2D4-E7E29F107740}"/>
              </a:ext>
            </a:extLst>
          </p:cNvPr>
          <p:cNvSpPr/>
          <p:nvPr/>
        </p:nvSpPr>
        <p:spPr>
          <a:xfrm>
            <a:off x="9201361" y="1899935"/>
            <a:ext cx="1318952" cy="3169408"/>
          </a:xfrm>
          <a:prstGeom prst="rect">
            <a:avLst/>
          </a:prstGeom>
          <a:noFill/>
          <a:ln>
            <a:solidFill>
              <a:srgbClr val="AD33C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5A1AF64-7EF6-BC8B-B596-9817445D96DE}"/>
              </a:ext>
            </a:extLst>
          </p:cNvPr>
          <p:cNvSpPr/>
          <p:nvPr/>
        </p:nvSpPr>
        <p:spPr>
          <a:xfrm>
            <a:off x="10571761" y="1909127"/>
            <a:ext cx="1318953" cy="3169408"/>
          </a:xfrm>
          <a:prstGeom prst="rect">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558528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27">
            <a:extLst>
              <a:ext uri="{FF2B5EF4-FFF2-40B4-BE49-F238E27FC236}">
                <a16:creationId xmlns:a16="http://schemas.microsoft.com/office/drawing/2014/main" id="{464CF366-54B2-4CB4-25EA-EE2152D4E2CB}"/>
              </a:ext>
            </a:extLst>
          </p:cNvPr>
          <p:cNvSpPr>
            <a:spLocks noGrp="1"/>
          </p:cNvSpPr>
          <p:nvPr>
            <p:ph type="title"/>
          </p:nvPr>
        </p:nvSpPr>
        <p:spPr>
          <a:xfrm>
            <a:off x="609600" y="200026"/>
            <a:ext cx="10744200" cy="1032952"/>
          </a:xfrm>
        </p:spPr>
        <p:txBody>
          <a:bodyPr/>
          <a:lstStyle/>
          <a:p>
            <a:r>
              <a:rPr lang="en-GB" noProof="0" dirty="0"/>
              <a:t>HER2-Low Does Not</a:t>
            </a:r>
            <a:r>
              <a:rPr lang="en-GB" dirty="0"/>
              <a:t> Have </a:t>
            </a:r>
            <a:r>
              <a:rPr lang="en-GB" noProof="0" dirty="0"/>
              <a:t>Prognostic Implications*</a:t>
            </a:r>
            <a:endParaRPr lang="en-US" dirty="0"/>
          </a:p>
        </p:txBody>
      </p:sp>
      <p:sp>
        <p:nvSpPr>
          <p:cNvPr id="35" name="Footer Placeholder 2">
            <a:extLst>
              <a:ext uri="{FF2B5EF4-FFF2-40B4-BE49-F238E27FC236}">
                <a16:creationId xmlns:a16="http://schemas.microsoft.com/office/drawing/2014/main" id="{3FF8A81E-3B9E-0313-4257-17EEAAC86F9B}"/>
              </a:ext>
            </a:extLst>
          </p:cNvPr>
          <p:cNvSpPr>
            <a:spLocks noGrp="1"/>
          </p:cNvSpPr>
          <p:nvPr>
            <p:ph type="ftr" sz="quarter" idx="3"/>
          </p:nvPr>
        </p:nvSpPr>
        <p:spPr>
          <a:xfrm>
            <a:off x="609599" y="6356350"/>
            <a:ext cx="11482137" cy="442913"/>
          </a:xfrm>
        </p:spPr>
        <p:txBody>
          <a:bodyPr/>
          <a:lstStyle/>
          <a:p>
            <a:r>
              <a:rPr lang="en-GB" sz="1050" dirty="0"/>
              <a:t>*Prognosis evaluated in terms of OS.</a:t>
            </a:r>
          </a:p>
          <a:p>
            <a:r>
              <a:rPr lang="en-GB" sz="1050" dirty="0"/>
              <a:t>OS, overall survival.</a:t>
            </a:r>
          </a:p>
          <a:p>
            <a:r>
              <a:rPr lang="en-US" sz="1050" dirty="0" err="1"/>
              <a:t>Agostinetto</a:t>
            </a:r>
            <a:r>
              <a:rPr lang="en-US" sz="1050" dirty="0"/>
              <a:t> E, et al. </a:t>
            </a:r>
            <a:r>
              <a:rPr lang="en-US" sz="1050" i="1" dirty="0"/>
              <a:t>Cancers</a:t>
            </a:r>
            <a:r>
              <a:rPr lang="en-US" sz="1050" dirty="0"/>
              <a:t> (Basel). 2021;13(11):2824; de Moura </a:t>
            </a:r>
            <a:r>
              <a:rPr lang="en-US" sz="1050" dirty="0" err="1"/>
              <a:t>Leite</a:t>
            </a:r>
            <a:r>
              <a:rPr lang="en-US" sz="1050" dirty="0"/>
              <a:t> L, et al. </a:t>
            </a:r>
            <a:r>
              <a:rPr lang="en-US" sz="1050" i="1" dirty="0"/>
              <a:t>Breast Cancer Res Treat</a:t>
            </a:r>
            <a:r>
              <a:rPr lang="en-US" sz="1050" dirty="0"/>
              <a:t>. 2021;190(1):155-63; </a:t>
            </a:r>
            <a:r>
              <a:rPr lang="en-US" sz="1050" dirty="0" err="1"/>
              <a:t>Denkert</a:t>
            </a:r>
            <a:r>
              <a:rPr lang="en-US" sz="1050" dirty="0"/>
              <a:t> C, et al. </a:t>
            </a:r>
            <a:r>
              <a:rPr lang="en-US" sz="1050" i="1" dirty="0"/>
              <a:t>Lancet Oncol</a:t>
            </a:r>
            <a:r>
              <a:rPr lang="en-US" sz="1050" dirty="0"/>
              <a:t>. 2021;22(8):1151-61; </a:t>
            </a:r>
            <a:r>
              <a:rPr lang="en-US" sz="1050" dirty="0" err="1"/>
              <a:t>Gampenrieder</a:t>
            </a:r>
            <a:r>
              <a:rPr lang="en-US" sz="1050" dirty="0"/>
              <a:t> SP, et al. </a:t>
            </a:r>
            <a:r>
              <a:rPr lang="en-US" sz="1050" i="1" dirty="0"/>
              <a:t>Breast Cancer Res</a:t>
            </a:r>
            <a:r>
              <a:rPr lang="en-US" sz="1050" dirty="0"/>
              <a:t>. 2021;23:112; Hazelwood E, et al. </a:t>
            </a:r>
            <a:r>
              <a:rPr lang="en-US" sz="1050" i="1" dirty="0"/>
              <a:t>BMC Me</a:t>
            </a:r>
            <a:r>
              <a:rPr lang="en-US" sz="1050" dirty="0"/>
              <a:t>d. 2022;20(1):125; </a:t>
            </a:r>
            <a:r>
              <a:rPr lang="en-US" sz="1050" i="1" dirty="0"/>
              <a:t>Hein A, et al. </a:t>
            </a:r>
            <a:r>
              <a:rPr lang="en-US" sz="1050" i="1" dirty="0" err="1"/>
              <a:t>Eur</a:t>
            </a:r>
            <a:r>
              <a:rPr lang="en-US" sz="1050" i="1" dirty="0"/>
              <a:t> J Canc</a:t>
            </a:r>
            <a:r>
              <a:rPr lang="en-US" sz="1050" dirty="0"/>
              <a:t>er. 2021;155:1-12; </a:t>
            </a:r>
            <a:r>
              <a:rPr lang="en-US" sz="1050" dirty="0" err="1"/>
              <a:t>Horisawa</a:t>
            </a:r>
            <a:r>
              <a:rPr lang="en-US" sz="1050" dirty="0"/>
              <a:t> N, et al. </a:t>
            </a:r>
            <a:r>
              <a:rPr lang="en-US" sz="1050" i="1" dirty="0"/>
              <a:t>Breast Cancer. </a:t>
            </a:r>
            <a:r>
              <a:rPr lang="en-US" sz="1050" dirty="0"/>
              <a:t>2022;29(2):234-41; </a:t>
            </a:r>
            <a:r>
              <a:rPr lang="en-US" sz="1050" dirty="0" err="1"/>
              <a:t>Jacot</a:t>
            </a:r>
            <a:r>
              <a:rPr lang="en-US" sz="1050" dirty="0"/>
              <a:t> W, et al. </a:t>
            </a:r>
            <a:r>
              <a:rPr lang="en-US" sz="1050" i="1" dirty="0"/>
              <a:t>Cancers</a:t>
            </a:r>
            <a:r>
              <a:rPr lang="en-US" sz="1050" dirty="0"/>
              <a:t> (Basel). 2021;13(23):6059; Mutai R, et al. </a:t>
            </a:r>
            <a:r>
              <a:rPr lang="en-US" sz="1050" i="1" dirty="0"/>
              <a:t>Breast.</a:t>
            </a:r>
            <a:r>
              <a:rPr lang="en-US" sz="1050" dirty="0"/>
              <a:t> 2021;60:62-9; </a:t>
            </a:r>
            <a:r>
              <a:rPr lang="en-US" sz="1050" dirty="0" err="1"/>
              <a:t>Schettini</a:t>
            </a:r>
            <a:r>
              <a:rPr lang="en-US" sz="1050" dirty="0"/>
              <a:t> F, et al. </a:t>
            </a:r>
            <a:r>
              <a:rPr lang="en-US" sz="1050" i="1" dirty="0"/>
              <a:t>NPJ Breast Cancer</a:t>
            </a:r>
            <a:r>
              <a:rPr lang="en-US" sz="1050" dirty="0"/>
              <a:t>. 2021;7(1):1; Tarantino P, et al. </a:t>
            </a:r>
            <a:r>
              <a:rPr lang="en-US" sz="1050" i="1" dirty="0" err="1"/>
              <a:t>Eur</a:t>
            </a:r>
            <a:r>
              <a:rPr lang="en-US" sz="1050" i="1" dirty="0"/>
              <a:t> J Cancer</a:t>
            </a:r>
            <a:r>
              <a:rPr lang="en-US" sz="1050" dirty="0"/>
              <a:t>. 2021;163:35-43; Tarantino P, et al. </a:t>
            </a:r>
            <a:r>
              <a:rPr lang="en-US" sz="1050" i="1" dirty="0"/>
              <a:t>JAMA </a:t>
            </a:r>
            <a:r>
              <a:rPr lang="en-US" sz="1050" i="1" dirty="0" err="1"/>
              <a:t>Onc</a:t>
            </a:r>
            <a:r>
              <a:rPr lang="en-US" sz="1050" dirty="0"/>
              <a:t>. 2022;8(8):1177-83; Won HS, et al. </a:t>
            </a:r>
            <a:r>
              <a:rPr lang="en-US" sz="1050" i="1" dirty="0"/>
              <a:t>Breast Can Res. </a:t>
            </a:r>
            <a:r>
              <a:rPr lang="en-US" sz="1050" dirty="0"/>
              <a:t>2022; 24:22.</a:t>
            </a:r>
          </a:p>
        </p:txBody>
      </p:sp>
      <p:sp>
        <p:nvSpPr>
          <p:cNvPr id="8" name="Titre 2">
            <a:extLst>
              <a:ext uri="{FF2B5EF4-FFF2-40B4-BE49-F238E27FC236}">
                <a16:creationId xmlns:a16="http://schemas.microsoft.com/office/drawing/2014/main" id="{B90F3B2A-3E01-7643-AE1F-C04A1472048D}"/>
              </a:ext>
            </a:extLst>
          </p:cNvPr>
          <p:cNvSpPr txBox="1">
            <a:spLocks/>
          </p:cNvSpPr>
          <p:nvPr/>
        </p:nvSpPr>
        <p:spPr>
          <a:xfrm>
            <a:off x="657317" y="180888"/>
            <a:ext cx="11213020" cy="576000"/>
          </a:xfrm>
          <a:prstGeom prst="rect">
            <a:avLst/>
          </a:prstGeom>
        </p:spPr>
        <p:txBody>
          <a:bodyPr anchor="t">
            <a:noAutofit/>
          </a:bodyPr>
          <a:lstStyle>
            <a:lvl1pPr algn="l" defTabSz="457200" rtl="0" eaLnBrk="1" fontAlgn="base" hangingPunct="1">
              <a:lnSpc>
                <a:spcPct val="80000"/>
              </a:lnSpc>
              <a:spcBef>
                <a:spcPct val="0"/>
              </a:spcBef>
              <a:spcAft>
                <a:spcPct val="0"/>
              </a:spcAft>
              <a:defRPr sz="2800" b="1" i="0" kern="1200" cap="all">
                <a:solidFill>
                  <a:srgbClr val="9C4997"/>
                </a:solidFill>
                <a:latin typeface="+mn-lt"/>
                <a:ea typeface="MS PGothic" pitchFamily="34" charset="-128"/>
                <a:cs typeface="Arial Narrow"/>
              </a:defRPr>
            </a:lvl1pPr>
            <a:lvl2pPr algn="l" defTabSz="457200" rtl="0" eaLnBrk="1" fontAlgn="base" hangingPunct="1">
              <a:spcBef>
                <a:spcPct val="0"/>
              </a:spcBef>
              <a:spcAft>
                <a:spcPct val="0"/>
              </a:spcAft>
              <a:defRPr sz="4000" b="1">
                <a:solidFill>
                  <a:srgbClr val="81104F"/>
                </a:solidFill>
                <a:latin typeface="Arial Narrow" charset="0"/>
                <a:ea typeface="MS PGothic" pitchFamily="34" charset="-128"/>
                <a:cs typeface="Arial Narrow" panose="020B0606020202030204" pitchFamily="34" charset="0"/>
              </a:defRPr>
            </a:lvl2pPr>
            <a:lvl3pPr algn="l" defTabSz="457200" rtl="0" eaLnBrk="1" fontAlgn="base" hangingPunct="1">
              <a:spcBef>
                <a:spcPct val="0"/>
              </a:spcBef>
              <a:spcAft>
                <a:spcPct val="0"/>
              </a:spcAft>
              <a:defRPr sz="4000" b="1">
                <a:solidFill>
                  <a:srgbClr val="81104F"/>
                </a:solidFill>
                <a:latin typeface="Arial Narrow" charset="0"/>
                <a:ea typeface="MS PGothic" pitchFamily="34" charset="-128"/>
                <a:cs typeface="Arial Narrow" panose="020B0606020202030204" pitchFamily="34" charset="0"/>
              </a:defRPr>
            </a:lvl3pPr>
            <a:lvl4pPr algn="l" defTabSz="457200" rtl="0" eaLnBrk="1" fontAlgn="base" hangingPunct="1">
              <a:spcBef>
                <a:spcPct val="0"/>
              </a:spcBef>
              <a:spcAft>
                <a:spcPct val="0"/>
              </a:spcAft>
              <a:defRPr sz="4000" b="1">
                <a:solidFill>
                  <a:srgbClr val="81104F"/>
                </a:solidFill>
                <a:latin typeface="Arial Narrow" charset="0"/>
                <a:ea typeface="MS PGothic" pitchFamily="34" charset="-128"/>
                <a:cs typeface="Arial Narrow" panose="020B0606020202030204" pitchFamily="34" charset="0"/>
              </a:defRPr>
            </a:lvl4pPr>
            <a:lvl5pPr algn="l" defTabSz="457200" rtl="0" eaLnBrk="1" fontAlgn="base" hangingPunct="1">
              <a:spcBef>
                <a:spcPct val="0"/>
              </a:spcBef>
              <a:spcAft>
                <a:spcPct val="0"/>
              </a:spcAft>
              <a:defRPr sz="4000" b="1">
                <a:solidFill>
                  <a:srgbClr val="81104F"/>
                </a:solidFill>
                <a:latin typeface="Arial Narrow" charset="0"/>
                <a:ea typeface="MS PGothic" pitchFamily="34" charset="-128"/>
                <a:cs typeface="Arial Narrow" panose="020B0606020202030204" pitchFamily="34" charset="0"/>
              </a:defRPr>
            </a:lvl5pPr>
            <a:lvl6pPr marL="457200" algn="l" defTabSz="457200" rtl="0" eaLnBrk="1" fontAlgn="base" hangingPunct="1">
              <a:spcBef>
                <a:spcPct val="0"/>
              </a:spcBef>
              <a:spcAft>
                <a:spcPct val="0"/>
              </a:spcAft>
              <a:defRPr sz="4000" b="1">
                <a:solidFill>
                  <a:srgbClr val="81104F"/>
                </a:solidFill>
                <a:latin typeface="Arial Narrow" charset="0"/>
                <a:ea typeface="ＭＳ Ｐゴシック" charset="0"/>
              </a:defRPr>
            </a:lvl6pPr>
            <a:lvl7pPr marL="914400" algn="l" defTabSz="457200" rtl="0" eaLnBrk="1" fontAlgn="base" hangingPunct="1">
              <a:spcBef>
                <a:spcPct val="0"/>
              </a:spcBef>
              <a:spcAft>
                <a:spcPct val="0"/>
              </a:spcAft>
              <a:defRPr sz="4000" b="1">
                <a:solidFill>
                  <a:srgbClr val="81104F"/>
                </a:solidFill>
                <a:latin typeface="Arial Narrow" charset="0"/>
                <a:ea typeface="ＭＳ Ｐゴシック" charset="0"/>
              </a:defRPr>
            </a:lvl7pPr>
            <a:lvl8pPr marL="1371600" algn="l" defTabSz="457200" rtl="0" eaLnBrk="1" fontAlgn="base" hangingPunct="1">
              <a:spcBef>
                <a:spcPct val="0"/>
              </a:spcBef>
              <a:spcAft>
                <a:spcPct val="0"/>
              </a:spcAft>
              <a:defRPr sz="4000" b="1">
                <a:solidFill>
                  <a:srgbClr val="81104F"/>
                </a:solidFill>
                <a:latin typeface="Arial Narrow" charset="0"/>
                <a:ea typeface="ＭＳ Ｐゴシック" charset="0"/>
              </a:defRPr>
            </a:lvl8pPr>
            <a:lvl9pPr marL="1828800" algn="l" defTabSz="457200" rtl="0" eaLnBrk="1" fontAlgn="base" hangingPunct="1">
              <a:spcBef>
                <a:spcPct val="0"/>
              </a:spcBef>
              <a:spcAft>
                <a:spcPct val="0"/>
              </a:spcAft>
              <a:defRPr sz="4000" b="1">
                <a:solidFill>
                  <a:srgbClr val="81104F"/>
                </a:solidFill>
                <a:latin typeface="Arial Narrow" charset="0"/>
                <a:ea typeface="ＭＳ Ｐゴシック" charset="0"/>
              </a:defRPr>
            </a:lvl9pPr>
          </a:lstStyle>
          <a:p>
            <a:pPr marL="0" marR="0" lvl="0" indent="0" algn="ctr" defTabSz="457200" rtl="0" eaLnBrk="1" fontAlgn="base" latinLnBrk="0" hangingPunct="1">
              <a:lnSpc>
                <a:spcPct val="80000"/>
              </a:lnSpc>
              <a:spcBef>
                <a:spcPct val="0"/>
              </a:spcBef>
              <a:spcAft>
                <a:spcPct val="0"/>
              </a:spcAft>
              <a:buClrTx/>
              <a:buSzTx/>
              <a:buFontTx/>
              <a:buNone/>
              <a:tabLst/>
              <a:defRPr/>
            </a:pPr>
            <a:endParaRPr kumimoji="0" lang="en-GB" sz="3733" b="1" i="0" u="none" strike="noStrike" kern="1200" cap="all" spc="0" normalizeH="0" baseline="0" noProof="0">
              <a:ln>
                <a:noFill/>
              </a:ln>
              <a:solidFill>
                <a:srgbClr val="9C4997"/>
              </a:solidFill>
              <a:effectLst/>
              <a:uLnTx/>
              <a:uFillTx/>
              <a:latin typeface="Calibri" panose="020F0502020204030204"/>
              <a:ea typeface="MS PGothic" pitchFamily="34" charset="-128"/>
            </a:endParaRPr>
          </a:p>
        </p:txBody>
      </p:sp>
      <p:grpSp>
        <p:nvGrpSpPr>
          <p:cNvPr id="29" name="Group 28">
            <a:extLst>
              <a:ext uri="{FF2B5EF4-FFF2-40B4-BE49-F238E27FC236}">
                <a16:creationId xmlns:a16="http://schemas.microsoft.com/office/drawing/2014/main" id="{2EB12056-2EE1-544F-07E3-6CF4A23E98B2}"/>
              </a:ext>
            </a:extLst>
          </p:cNvPr>
          <p:cNvGrpSpPr/>
          <p:nvPr/>
        </p:nvGrpSpPr>
        <p:grpSpPr>
          <a:xfrm>
            <a:off x="7710851" y="4047397"/>
            <a:ext cx="2953982" cy="1577626"/>
            <a:chOff x="6550168" y="4069927"/>
            <a:chExt cx="3457121" cy="1846337"/>
          </a:xfrm>
        </p:grpSpPr>
        <p:sp>
          <p:nvSpPr>
            <p:cNvPr id="12" name="Rectangle 11">
              <a:extLst>
                <a:ext uri="{FF2B5EF4-FFF2-40B4-BE49-F238E27FC236}">
                  <a16:creationId xmlns:a16="http://schemas.microsoft.com/office/drawing/2014/main" id="{8A7E4D6E-1E14-AA4E-8D0A-17D1551AF035}"/>
                </a:ext>
              </a:extLst>
            </p:cNvPr>
            <p:cNvSpPr/>
            <p:nvPr/>
          </p:nvSpPr>
          <p:spPr>
            <a:xfrm>
              <a:off x="6550169" y="4118040"/>
              <a:ext cx="768624" cy="396219"/>
            </a:xfrm>
            <a:prstGeom prst="rect">
              <a:avLst/>
            </a:prstGeom>
            <a:solidFill>
              <a:schemeClr val="tx2">
                <a:lumMod val="40000"/>
                <a:lumOff val="60000"/>
              </a:schemeClr>
            </a:solidFill>
            <a:ln>
              <a:solidFill>
                <a:schemeClr val="tx1"/>
              </a:solidFill>
            </a:ln>
            <a:effectLst/>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83A55D6B-A4B8-B84B-B2F0-BC276D86A149}"/>
                </a:ext>
              </a:extLst>
            </p:cNvPr>
            <p:cNvSpPr/>
            <p:nvPr/>
          </p:nvSpPr>
          <p:spPr>
            <a:xfrm>
              <a:off x="6550169" y="4819043"/>
              <a:ext cx="768624" cy="396219"/>
            </a:xfrm>
            <a:prstGeom prst="rect">
              <a:avLst/>
            </a:prstGeom>
            <a:solidFill>
              <a:schemeClr val="accent3"/>
            </a:solidFill>
            <a:ln>
              <a:solidFill>
                <a:schemeClr val="tx1"/>
              </a:solidFill>
            </a:ln>
            <a:effectLst/>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09C08EA6-48E3-274D-A872-1A2E0B9AA364}"/>
                </a:ext>
              </a:extLst>
            </p:cNvPr>
            <p:cNvSpPr/>
            <p:nvPr/>
          </p:nvSpPr>
          <p:spPr>
            <a:xfrm>
              <a:off x="6550168" y="5520045"/>
              <a:ext cx="768624" cy="396219"/>
            </a:xfrm>
            <a:prstGeom prst="rect">
              <a:avLst/>
            </a:prstGeom>
            <a:solidFill>
              <a:schemeClr val="bg1"/>
            </a:solidFill>
            <a:ln>
              <a:solidFill>
                <a:schemeClr val="tx1"/>
              </a:solidFill>
            </a:ln>
            <a:effectLst/>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CACD3444-06B0-D542-AF32-0D00C6237BC9}"/>
                </a:ext>
              </a:extLst>
            </p:cNvPr>
            <p:cNvSpPr txBox="1"/>
            <p:nvPr/>
          </p:nvSpPr>
          <p:spPr>
            <a:xfrm>
              <a:off x="7343018" y="4069927"/>
              <a:ext cx="1964510" cy="360199"/>
            </a:xfrm>
            <a:prstGeom prst="rect">
              <a:avLst/>
            </a:prstGeom>
            <a:noFill/>
          </p:spPr>
          <p:txBody>
            <a:bodyPr wrap="non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 no OS difference</a:t>
              </a:r>
            </a:p>
          </p:txBody>
        </p:sp>
        <p:sp>
          <p:nvSpPr>
            <p:cNvPr id="19" name="TextBox 18">
              <a:extLst>
                <a:ext uri="{FF2B5EF4-FFF2-40B4-BE49-F238E27FC236}">
                  <a16:creationId xmlns:a16="http://schemas.microsoft.com/office/drawing/2014/main" id="{6F053E76-1E98-9E4D-91AF-0722A0D16D22}"/>
                </a:ext>
              </a:extLst>
            </p:cNvPr>
            <p:cNvSpPr txBox="1"/>
            <p:nvPr/>
          </p:nvSpPr>
          <p:spPr>
            <a:xfrm>
              <a:off x="7343018" y="4783125"/>
              <a:ext cx="2664271" cy="360199"/>
            </a:xfrm>
            <a:prstGeom prst="rect">
              <a:avLst/>
            </a:prstGeom>
            <a:noFill/>
          </p:spPr>
          <p:txBody>
            <a:bodyPr wrap="non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significant OS </a:t>
              </a:r>
              <a:r>
                <a:rPr kumimoji="0" lang="en-GB" sz="1400" b="0" i="0" u="none" strike="noStrike" kern="1200" cap="none" spc="0" normalizeH="0" baseline="0" noProof="0" dirty="0">
                  <a:ln>
                    <a:noFill/>
                  </a:ln>
                  <a:effectLst/>
                  <a:uLnTx/>
                  <a:uFillTx/>
                  <a:latin typeface="Arial" panose="020B0604020202020204" pitchFamily="34" charset="0"/>
                  <a:cs typeface="Arial" panose="020B0604020202020204" pitchFamily="34" charset="0"/>
                </a:rPr>
                <a:t>difference</a:t>
              </a:r>
            </a:p>
          </p:txBody>
        </p:sp>
        <p:sp>
          <p:nvSpPr>
            <p:cNvPr id="20" name="TextBox 19">
              <a:extLst>
                <a:ext uri="{FF2B5EF4-FFF2-40B4-BE49-F238E27FC236}">
                  <a16:creationId xmlns:a16="http://schemas.microsoft.com/office/drawing/2014/main" id="{793C1D20-8357-214C-91DD-F4799075AF01}"/>
                </a:ext>
              </a:extLst>
            </p:cNvPr>
            <p:cNvSpPr txBox="1"/>
            <p:nvPr/>
          </p:nvSpPr>
          <p:spPr>
            <a:xfrm>
              <a:off x="7343018" y="5496324"/>
              <a:ext cx="1653162" cy="360199"/>
            </a:xfrm>
            <a:prstGeom prst="rect">
              <a:avLst/>
            </a:prstGeom>
            <a:noFill/>
          </p:spPr>
          <p:txBody>
            <a:bodyPr wrap="non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not evaluated</a:t>
              </a:r>
            </a:p>
          </p:txBody>
        </p:sp>
      </p:grpSp>
      <p:graphicFrame>
        <p:nvGraphicFramePr>
          <p:cNvPr id="30" name="Table 3">
            <a:extLst>
              <a:ext uri="{FF2B5EF4-FFF2-40B4-BE49-F238E27FC236}">
                <a16:creationId xmlns:a16="http://schemas.microsoft.com/office/drawing/2014/main" id="{886B786B-92C3-EBD6-4CDE-9DC49E3BE071}"/>
              </a:ext>
            </a:extLst>
          </p:cNvPr>
          <p:cNvGraphicFramePr>
            <a:graphicFrameLocks noGrp="1"/>
          </p:cNvGraphicFramePr>
          <p:nvPr>
            <p:extLst>
              <p:ext uri="{D42A27DB-BD31-4B8C-83A1-F6EECF244321}">
                <p14:modId xmlns:p14="http://schemas.microsoft.com/office/powerpoint/2010/main" val="3875101445"/>
              </p:ext>
            </p:extLst>
          </p:nvPr>
        </p:nvGraphicFramePr>
        <p:xfrm>
          <a:off x="583185" y="1252086"/>
          <a:ext cx="6160829" cy="4408878"/>
        </p:xfrm>
        <a:graphic>
          <a:graphicData uri="http://schemas.openxmlformats.org/drawingml/2006/table">
            <a:tbl>
              <a:tblPr firstRow="1" bandRow="1">
                <a:tableStyleId>{69012ECD-51FC-41F1-AA8D-1B2483CD663E}</a:tableStyleId>
              </a:tblPr>
              <a:tblGrid>
                <a:gridCol w="3442417">
                  <a:extLst>
                    <a:ext uri="{9D8B030D-6E8A-4147-A177-3AD203B41FA5}">
                      <a16:colId xmlns:a16="http://schemas.microsoft.com/office/drawing/2014/main" val="2357248882"/>
                    </a:ext>
                  </a:extLst>
                </a:gridCol>
                <a:gridCol w="655407">
                  <a:extLst>
                    <a:ext uri="{9D8B030D-6E8A-4147-A177-3AD203B41FA5}">
                      <a16:colId xmlns:a16="http://schemas.microsoft.com/office/drawing/2014/main" val="77190839"/>
                    </a:ext>
                  </a:extLst>
                </a:gridCol>
                <a:gridCol w="897404">
                  <a:extLst>
                    <a:ext uri="{9D8B030D-6E8A-4147-A177-3AD203B41FA5}">
                      <a16:colId xmlns:a16="http://schemas.microsoft.com/office/drawing/2014/main" val="2150126653"/>
                    </a:ext>
                  </a:extLst>
                </a:gridCol>
                <a:gridCol w="534409">
                  <a:extLst>
                    <a:ext uri="{9D8B030D-6E8A-4147-A177-3AD203B41FA5}">
                      <a16:colId xmlns:a16="http://schemas.microsoft.com/office/drawing/2014/main" val="1287160392"/>
                    </a:ext>
                  </a:extLst>
                </a:gridCol>
                <a:gridCol w="631192">
                  <a:extLst>
                    <a:ext uri="{9D8B030D-6E8A-4147-A177-3AD203B41FA5}">
                      <a16:colId xmlns:a16="http://schemas.microsoft.com/office/drawing/2014/main" val="3291255816"/>
                    </a:ext>
                  </a:extLst>
                </a:gridCol>
              </a:tblGrid>
              <a:tr h="383179">
                <a:tc>
                  <a:txBody>
                    <a:bodyPr/>
                    <a:lstStyle/>
                    <a:p>
                      <a:pPr algn="ctr"/>
                      <a:r>
                        <a:rPr lang="en-US" sz="1000" b="1" dirty="0">
                          <a:ln>
                            <a:noFill/>
                          </a:ln>
                          <a:solidFill>
                            <a:schemeClr val="bg1"/>
                          </a:solidFill>
                        </a:rPr>
                        <a:t>STUDY</a:t>
                      </a:r>
                    </a:p>
                  </a:txBody>
                  <a:tcPr marL="102441" marR="102441" marT="51220" marB="51220" anchor="ctr">
                    <a:lnL w="12700" cap="flat" cmpd="sng" algn="ctr">
                      <a:solidFill>
                        <a:schemeClr val="bg1">
                          <a:lumMod val="65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tcPr>
                </a:tc>
                <a:tc>
                  <a:txBody>
                    <a:bodyPr/>
                    <a:lstStyle/>
                    <a:p>
                      <a:pPr algn="ctr"/>
                      <a:r>
                        <a:rPr lang="en-US" sz="1000" b="1" dirty="0">
                          <a:ln>
                            <a:noFill/>
                          </a:ln>
                          <a:solidFill>
                            <a:schemeClr val="bg1"/>
                          </a:solidFill>
                        </a:rPr>
                        <a:t>N</a:t>
                      </a:r>
                    </a:p>
                  </a:txBody>
                  <a:tcPr marL="102441" marR="102441" marT="51220" marB="51220"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000" b="1" dirty="0">
                          <a:ln>
                            <a:noFill/>
                          </a:ln>
                          <a:solidFill>
                            <a:schemeClr val="bg1"/>
                          </a:solidFill>
                        </a:rPr>
                        <a:t>SETTING</a:t>
                      </a:r>
                    </a:p>
                  </a:txBody>
                  <a:tcPr marL="102441" marR="102441" marT="51220" marB="512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000" b="1" dirty="0">
                          <a:ln>
                            <a:noFill/>
                          </a:ln>
                          <a:solidFill>
                            <a:schemeClr val="bg1"/>
                          </a:solidFill>
                        </a:rPr>
                        <a:t>HR</a:t>
                      </a:r>
                      <a:r>
                        <a:rPr lang="en-US" sz="1000" dirty="0">
                          <a:ln>
                            <a:noFill/>
                          </a:ln>
                          <a:solidFill>
                            <a:schemeClr val="bg1"/>
                          </a:solidFill>
                        </a:rPr>
                        <a:t>+</a:t>
                      </a:r>
                    </a:p>
                  </a:txBody>
                  <a:tcPr marL="102441" marR="102441" marT="51220" marB="512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000" b="1" dirty="0">
                          <a:ln>
                            <a:noFill/>
                          </a:ln>
                          <a:solidFill>
                            <a:schemeClr val="bg1"/>
                          </a:solidFill>
                        </a:rPr>
                        <a:t>TNBC</a:t>
                      </a:r>
                    </a:p>
                  </a:txBody>
                  <a:tcPr marL="102441" marR="102441" marT="51220" marB="51220" anchor="ctr">
                    <a:lnL w="12700" cap="flat" cmpd="sng" algn="ctr">
                      <a:solidFill>
                        <a:schemeClr val="bg1"/>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009527959"/>
                  </a:ext>
                </a:extLst>
              </a:tr>
              <a:tr h="334469">
                <a:tc>
                  <a:txBody>
                    <a:bodyPr/>
                    <a:lstStyle/>
                    <a:p>
                      <a:r>
                        <a:rPr lang="en-US" sz="1000" dirty="0">
                          <a:ln>
                            <a:noFill/>
                          </a:ln>
                          <a:solidFill>
                            <a:schemeClr val="tx1"/>
                          </a:solidFill>
                        </a:rPr>
                        <a:t>Won HS, et al. </a:t>
                      </a:r>
                      <a:r>
                        <a:rPr lang="en-US" sz="1000" i="1" dirty="0">
                          <a:ln>
                            <a:noFill/>
                          </a:ln>
                          <a:solidFill>
                            <a:schemeClr val="tx1"/>
                          </a:solidFill>
                        </a:rPr>
                        <a:t>Breast Can Res. </a:t>
                      </a:r>
                      <a:r>
                        <a:rPr lang="en-US" sz="1000" dirty="0">
                          <a:ln>
                            <a:noFill/>
                          </a:ln>
                          <a:solidFill>
                            <a:schemeClr val="tx1"/>
                          </a:solidFill>
                        </a:rPr>
                        <a:t>2022.</a:t>
                      </a:r>
                    </a:p>
                  </a:txBody>
                  <a:tcPr marL="121920" marR="121920" marT="60960" marB="60960">
                    <a:lnL w="12700" cap="flat" cmpd="sng" algn="ctr">
                      <a:solidFill>
                        <a:schemeClr val="bg1">
                          <a:lumMod val="6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900" dirty="0">
                          <a:ln>
                            <a:noFill/>
                          </a:ln>
                        </a:rPr>
                        <a:t>30,491</a:t>
                      </a:r>
                    </a:p>
                  </a:txBody>
                  <a:tcPr marL="102441" marR="102441" marT="51220" marB="512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900" dirty="0">
                          <a:ln>
                            <a:noFill/>
                          </a:ln>
                        </a:rPr>
                        <a:t>EARLY</a:t>
                      </a:r>
                    </a:p>
                  </a:txBody>
                  <a:tcPr marL="102441" marR="102441" marT="51220" marB="512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50" dirty="0">
                        <a:ln>
                          <a:noFill/>
                        </a:ln>
                      </a:endParaRPr>
                    </a:p>
                  </a:txBody>
                  <a:tcPr marL="102441" marR="102441" marT="51220" marB="512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40000"/>
                        <a:lumOff val="60000"/>
                      </a:schemeClr>
                    </a:solidFill>
                  </a:tcPr>
                </a:tc>
                <a:tc>
                  <a:txBody>
                    <a:bodyPr/>
                    <a:lstStyle/>
                    <a:p>
                      <a:endParaRPr lang="en-US" sz="1050" dirty="0">
                        <a:ln>
                          <a:noFill/>
                        </a:ln>
                      </a:endParaRPr>
                    </a:p>
                  </a:txBody>
                  <a:tcPr marL="102441" marR="102441" marT="51220" marB="51220" anchor="ctr">
                    <a:lnL w="12700" cap="flat" cmpd="sng" algn="ctr">
                      <a:solidFill>
                        <a:schemeClr val="bg1"/>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2139381889"/>
                  </a:ext>
                </a:extLst>
              </a:tr>
              <a:tr h="33446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00" strike="noStrike" dirty="0">
                          <a:ln>
                            <a:noFill/>
                          </a:ln>
                          <a:solidFill>
                            <a:schemeClr val="tx1"/>
                          </a:solidFill>
                        </a:rPr>
                        <a:t>Hazelwood E</a:t>
                      </a:r>
                      <a:r>
                        <a:rPr lang="en-US" sz="1000" dirty="0">
                          <a:ln>
                            <a:noFill/>
                          </a:ln>
                          <a:solidFill>
                            <a:schemeClr val="tx1"/>
                          </a:solidFill>
                        </a:rPr>
                        <a:t>, et al. </a:t>
                      </a:r>
                      <a:r>
                        <a:rPr lang="en-US" sz="1000" i="1" dirty="0">
                          <a:ln>
                            <a:noFill/>
                          </a:ln>
                          <a:solidFill>
                            <a:schemeClr val="tx1"/>
                          </a:solidFill>
                        </a:rPr>
                        <a:t>BMC Med. </a:t>
                      </a:r>
                      <a:r>
                        <a:rPr lang="en-US" sz="1000" dirty="0">
                          <a:ln>
                            <a:noFill/>
                          </a:ln>
                          <a:solidFill>
                            <a:schemeClr val="tx1"/>
                          </a:solidFill>
                        </a:rPr>
                        <a:t>2022.</a:t>
                      </a:r>
                    </a:p>
                  </a:txBody>
                  <a:tcPr marL="121920" marR="121920" marT="60960" marB="60960">
                    <a:lnL w="12700" cap="flat" cmpd="sng" algn="ctr">
                      <a:solidFill>
                        <a:schemeClr val="bg1">
                          <a:lumMod val="6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900" dirty="0">
                          <a:ln>
                            <a:noFill/>
                          </a:ln>
                        </a:rPr>
                        <a:t>28, 280</a:t>
                      </a:r>
                    </a:p>
                  </a:txBody>
                  <a:tcPr marL="102441" marR="102441" marT="51220" marB="512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900" dirty="0">
                          <a:ln>
                            <a:noFill/>
                          </a:ln>
                        </a:rPr>
                        <a:t>EARLY</a:t>
                      </a:r>
                    </a:p>
                  </a:txBody>
                  <a:tcPr marL="102441" marR="102441" marT="51220" marB="512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50" dirty="0">
                        <a:ln>
                          <a:noFill/>
                        </a:ln>
                      </a:endParaRPr>
                    </a:p>
                  </a:txBody>
                  <a:tcPr marL="102441" marR="102441" marT="51220" marB="512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40000"/>
                        <a:lumOff val="60000"/>
                      </a:schemeClr>
                    </a:solidFill>
                  </a:tcPr>
                </a:tc>
                <a:tc>
                  <a:txBody>
                    <a:bodyPr/>
                    <a:lstStyle/>
                    <a:p>
                      <a:endParaRPr lang="en-US" sz="1050" dirty="0">
                        <a:ln>
                          <a:noFill/>
                        </a:ln>
                      </a:endParaRPr>
                    </a:p>
                  </a:txBody>
                  <a:tcPr marL="102441" marR="102441" marT="51220" marB="51220" anchor="ctr">
                    <a:lnL w="12700" cap="flat" cmpd="sng" algn="ctr">
                      <a:solidFill>
                        <a:schemeClr val="bg1"/>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extLst>
                  <a:ext uri="{0D108BD9-81ED-4DB2-BD59-A6C34878D82A}">
                    <a16:rowId xmlns:a16="http://schemas.microsoft.com/office/drawing/2014/main" val="2197487815"/>
                  </a:ext>
                </a:extLst>
              </a:tr>
              <a:tr h="26015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00" dirty="0">
                          <a:ln>
                            <a:noFill/>
                          </a:ln>
                          <a:solidFill>
                            <a:schemeClr val="tx1"/>
                          </a:solidFill>
                        </a:rPr>
                        <a:t>Tarantino P, et al. </a:t>
                      </a:r>
                      <a:r>
                        <a:rPr lang="en-US" sz="1000" i="1" dirty="0">
                          <a:ln>
                            <a:noFill/>
                          </a:ln>
                          <a:solidFill>
                            <a:schemeClr val="tx1"/>
                          </a:solidFill>
                        </a:rPr>
                        <a:t>JAMA </a:t>
                      </a:r>
                      <a:r>
                        <a:rPr lang="en-US" sz="1000" i="1" dirty="0" err="1">
                          <a:ln>
                            <a:noFill/>
                          </a:ln>
                          <a:solidFill>
                            <a:schemeClr val="tx1"/>
                          </a:solidFill>
                        </a:rPr>
                        <a:t>Onc</a:t>
                      </a:r>
                      <a:r>
                        <a:rPr lang="en-US" sz="1000" i="1" dirty="0">
                          <a:ln>
                            <a:noFill/>
                          </a:ln>
                          <a:solidFill>
                            <a:schemeClr val="tx1"/>
                          </a:solidFill>
                        </a:rPr>
                        <a:t>. </a:t>
                      </a:r>
                      <a:r>
                        <a:rPr lang="en-US" sz="1000" dirty="0">
                          <a:ln>
                            <a:noFill/>
                          </a:ln>
                          <a:solidFill>
                            <a:schemeClr val="tx1"/>
                          </a:solidFill>
                        </a:rPr>
                        <a:t>2022.</a:t>
                      </a:r>
                    </a:p>
                  </a:txBody>
                  <a:tcPr marL="121920" marR="121920" marT="60960" marB="60960">
                    <a:lnL w="12700" cap="flat" cmpd="sng" algn="ctr">
                      <a:solidFill>
                        <a:schemeClr val="bg1">
                          <a:lumMod val="6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900" dirty="0">
                          <a:ln>
                            <a:noFill/>
                          </a:ln>
                        </a:rPr>
                        <a:t>5,235</a:t>
                      </a:r>
                    </a:p>
                  </a:txBody>
                  <a:tcPr marL="102441" marR="102441" marT="51220" marB="512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900" dirty="0">
                          <a:ln>
                            <a:noFill/>
                          </a:ln>
                        </a:rPr>
                        <a:t>EARLY</a:t>
                      </a:r>
                    </a:p>
                  </a:txBody>
                  <a:tcPr marL="102441" marR="102441" marT="51220" marB="512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50" dirty="0">
                        <a:ln>
                          <a:noFill/>
                        </a:ln>
                      </a:endParaRPr>
                    </a:p>
                  </a:txBody>
                  <a:tcPr marL="102441" marR="102441" marT="51220" marB="512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40000"/>
                        <a:lumOff val="60000"/>
                      </a:schemeClr>
                    </a:solidFill>
                  </a:tcPr>
                </a:tc>
                <a:tc>
                  <a:txBody>
                    <a:bodyPr/>
                    <a:lstStyle/>
                    <a:p>
                      <a:endParaRPr lang="en-US" sz="1050" dirty="0">
                        <a:ln>
                          <a:noFill/>
                        </a:ln>
                      </a:endParaRPr>
                    </a:p>
                  </a:txBody>
                  <a:tcPr marL="102441" marR="102441" marT="51220" marB="51220" anchor="ctr">
                    <a:lnL w="12700" cap="flat" cmpd="sng" algn="ctr">
                      <a:solidFill>
                        <a:schemeClr val="bg1"/>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3270403378"/>
                  </a:ext>
                </a:extLst>
              </a:tr>
              <a:tr h="260153">
                <a:tc>
                  <a:txBody>
                    <a:bodyPr/>
                    <a:lstStyle/>
                    <a:p>
                      <a:r>
                        <a:rPr lang="en-US" sz="1000" dirty="0" err="1">
                          <a:ln>
                            <a:noFill/>
                          </a:ln>
                          <a:solidFill>
                            <a:schemeClr val="tx1"/>
                          </a:solidFill>
                        </a:rPr>
                        <a:t>Horisawa</a:t>
                      </a:r>
                      <a:r>
                        <a:rPr lang="en-US" sz="1000" dirty="0">
                          <a:ln>
                            <a:noFill/>
                          </a:ln>
                          <a:solidFill>
                            <a:schemeClr val="tx1"/>
                          </a:solidFill>
                        </a:rPr>
                        <a:t> N, et al. </a:t>
                      </a:r>
                      <a:r>
                        <a:rPr lang="en-US" sz="1000" i="1" dirty="0">
                          <a:ln>
                            <a:noFill/>
                          </a:ln>
                          <a:solidFill>
                            <a:schemeClr val="tx1"/>
                          </a:solidFill>
                        </a:rPr>
                        <a:t>Breast Cancer</a:t>
                      </a:r>
                      <a:r>
                        <a:rPr lang="en-US" sz="1000" dirty="0">
                          <a:ln>
                            <a:noFill/>
                          </a:ln>
                          <a:solidFill>
                            <a:schemeClr val="tx1"/>
                          </a:solidFill>
                        </a:rPr>
                        <a:t>. 2022.</a:t>
                      </a:r>
                    </a:p>
                  </a:txBody>
                  <a:tcPr marL="121920" marR="121920" marT="60960" marB="60960">
                    <a:lnL w="12700" cap="flat" cmpd="sng" algn="ctr">
                      <a:solidFill>
                        <a:schemeClr val="bg1">
                          <a:lumMod val="6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900" dirty="0">
                          <a:ln>
                            <a:noFill/>
                          </a:ln>
                        </a:rPr>
                        <a:t>4,918</a:t>
                      </a:r>
                    </a:p>
                  </a:txBody>
                  <a:tcPr marL="102441" marR="102441" marT="51220" marB="512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900" dirty="0">
                          <a:ln>
                            <a:noFill/>
                          </a:ln>
                        </a:rPr>
                        <a:t>EARLY</a:t>
                      </a:r>
                    </a:p>
                  </a:txBody>
                  <a:tcPr marL="102441" marR="102441" marT="51220" marB="512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50" dirty="0">
                        <a:ln>
                          <a:noFill/>
                        </a:ln>
                      </a:endParaRPr>
                    </a:p>
                  </a:txBody>
                  <a:tcPr marL="102441" marR="102441" marT="51220" marB="512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40000"/>
                        <a:lumOff val="60000"/>
                      </a:schemeClr>
                    </a:solidFill>
                  </a:tcPr>
                </a:tc>
                <a:tc>
                  <a:txBody>
                    <a:bodyPr/>
                    <a:lstStyle/>
                    <a:p>
                      <a:endParaRPr lang="en-US" sz="1050" dirty="0">
                        <a:ln>
                          <a:noFill/>
                        </a:ln>
                      </a:endParaRPr>
                    </a:p>
                  </a:txBody>
                  <a:tcPr marL="102441" marR="102441" marT="51220" marB="51220" anchor="ctr">
                    <a:lnL w="12700" cap="flat" cmpd="sng" algn="ctr">
                      <a:solidFill>
                        <a:schemeClr val="bg1"/>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955778095"/>
                  </a:ext>
                </a:extLst>
              </a:tr>
              <a:tr h="296661">
                <a:tc>
                  <a:txBody>
                    <a:bodyPr/>
                    <a:lstStyle/>
                    <a:p>
                      <a:r>
                        <a:rPr lang="en-US" sz="1000" dirty="0" err="1">
                          <a:ln>
                            <a:noFill/>
                          </a:ln>
                          <a:solidFill>
                            <a:schemeClr val="tx1"/>
                          </a:solidFill>
                        </a:rPr>
                        <a:t>Denkert</a:t>
                      </a:r>
                      <a:r>
                        <a:rPr lang="en-US" sz="1000" dirty="0">
                          <a:ln>
                            <a:noFill/>
                          </a:ln>
                          <a:solidFill>
                            <a:schemeClr val="tx1"/>
                          </a:solidFill>
                        </a:rPr>
                        <a:t> C, et al. </a:t>
                      </a:r>
                      <a:r>
                        <a:rPr lang="en-US" sz="1000" i="1" dirty="0">
                          <a:ln>
                            <a:noFill/>
                          </a:ln>
                          <a:solidFill>
                            <a:schemeClr val="tx1"/>
                          </a:solidFill>
                        </a:rPr>
                        <a:t>Lancet Oncol</a:t>
                      </a:r>
                      <a:r>
                        <a:rPr lang="en-US" sz="1000" dirty="0">
                          <a:ln>
                            <a:noFill/>
                          </a:ln>
                          <a:solidFill>
                            <a:schemeClr val="tx1"/>
                          </a:solidFill>
                        </a:rPr>
                        <a:t>. 2021.</a:t>
                      </a:r>
                    </a:p>
                  </a:txBody>
                  <a:tcPr marL="121920" marR="121920" marT="60960" marB="60960">
                    <a:lnL w="12700" cap="flat" cmpd="sng" algn="ctr">
                      <a:solidFill>
                        <a:schemeClr val="bg1">
                          <a:lumMod val="6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900" dirty="0">
                          <a:ln>
                            <a:noFill/>
                          </a:ln>
                        </a:rPr>
                        <a:t>2,310</a:t>
                      </a:r>
                    </a:p>
                  </a:txBody>
                  <a:tcPr marL="102441" marR="102441" marT="51220" marB="512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900" dirty="0">
                          <a:ln>
                            <a:noFill/>
                          </a:ln>
                        </a:rPr>
                        <a:t>EARLY</a:t>
                      </a:r>
                    </a:p>
                  </a:txBody>
                  <a:tcPr marL="102441" marR="102441" marT="51220" marB="512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50" dirty="0">
                        <a:ln>
                          <a:noFill/>
                        </a:ln>
                      </a:endParaRPr>
                    </a:p>
                  </a:txBody>
                  <a:tcPr marL="102441" marR="102441" marT="51220" marB="512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40000"/>
                        <a:lumOff val="60000"/>
                      </a:schemeClr>
                    </a:solidFill>
                  </a:tcPr>
                </a:tc>
                <a:tc>
                  <a:txBody>
                    <a:bodyPr/>
                    <a:lstStyle/>
                    <a:p>
                      <a:pPr>
                        <a:lnSpc>
                          <a:spcPct val="150000"/>
                        </a:lnSpc>
                      </a:pPr>
                      <a:endParaRPr lang="en-US" sz="1050" dirty="0">
                        <a:ln>
                          <a:noFill/>
                        </a:ln>
                      </a:endParaRPr>
                    </a:p>
                  </a:txBody>
                  <a:tcPr marL="102441" marR="102441" marT="51220" marB="51220" anchor="ctr">
                    <a:lnL w="12700" cap="flat" cmpd="sng" algn="ctr">
                      <a:solidFill>
                        <a:schemeClr val="bg1"/>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extLst>
                  <a:ext uri="{0D108BD9-81ED-4DB2-BD59-A6C34878D82A}">
                    <a16:rowId xmlns:a16="http://schemas.microsoft.com/office/drawing/2014/main" val="1477486154"/>
                  </a:ext>
                </a:extLst>
              </a:tr>
              <a:tr h="33446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00" dirty="0" err="1">
                          <a:ln>
                            <a:noFill/>
                          </a:ln>
                          <a:solidFill>
                            <a:schemeClr val="tx1"/>
                          </a:solidFill>
                        </a:rPr>
                        <a:t>Gampenrieder</a:t>
                      </a:r>
                      <a:r>
                        <a:rPr lang="en-US" sz="1000" dirty="0">
                          <a:ln>
                            <a:noFill/>
                          </a:ln>
                          <a:solidFill>
                            <a:schemeClr val="tx1"/>
                          </a:solidFill>
                        </a:rPr>
                        <a:t> SP, et al. </a:t>
                      </a:r>
                      <a:r>
                        <a:rPr lang="en-US" sz="1000" i="1" dirty="0">
                          <a:ln>
                            <a:noFill/>
                          </a:ln>
                          <a:solidFill>
                            <a:schemeClr val="tx1"/>
                          </a:solidFill>
                        </a:rPr>
                        <a:t>Breast Cancer Res. </a:t>
                      </a:r>
                      <a:r>
                        <a:rPr lang="en-US" sz="1000" dirty="0">
                          <a:ln>
                            <a:noFill/>
                          </a:ln>
                          <a:solidFill>
                            <a:schemeClr val="tx1"/>
                          </a:solidFill>
                        </a:rPr>
                        <a:t>2021.</a:t>
                      </a:r>
                    </a:p>
                  </a:txBody>
                  <a:tcPr marL="121920" marR="121920" marT="60960" marB="60960">
                    <a:lnL w="12700" cap="flat" cmpd="sng" algn="ctr">
                      <a:solidFill>
                        <a:schemeClr val="bg1">
                          <a:lumMod val="6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900" dirty="0">
                          <a:ln>
                            <a:noFill/>
                          </a:ln>
                        </a:rPr>
                        <a:t>1,378</a:t>
                      </a:r>
                    </a:p>
                  </a:txBody>
                  <a:tcPr marL="102441" marR="102441" marT="51220" marB="512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900" dirty="0">
                          <a:ln>
                            <a:noFill/>
                          </a:ln>
                        </a:rPr>
                        <a:t>ADVANCED</a:t>
                      </a:r>
                    </a:p>
                  </a:txBody>
                  <a:tcPr marL="102441" marR="102441" marT="51220" marB="512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50" dirty="0">
                        <a:ln>
                          <a:noFill/>
                        </a:ln>
                      </a:endParaRPr>
                    </a:p>
                  </a:txBody>
                  <a:tcPr marL="102441" marR="102441" marT="51220" marB="512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40000"/>
                        <a:lumOff val="60000"/>
                      </a:schemeClr>
                    </a:solidFill>
                  </a:tcPr>
                </a:tc>
                <a:tc>
                  <a:txBody>
                    <a:bodyPr/>
                    <a:lstStyle/>
                    <a:p>
                      <a:endParaRPr lang="en-US" sz="1050" dirty="0">
                        <a:ln>
                          <a:noFill/>
                        </a:ln>
                      </a:endParaRPr>
                    </a:p>
                  </a:txBody>
                  <a:tcPr marL="102441" marR="102441" marT="51220" marB="51220" anchor="ctr">
                    <a:lnL w="12700" cap="flat" cmpd="sng" algn="ctr">
                      <a:solidFill>
                        <a:schemeClr val="bg1"/>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2502507276"/>
                  </a:ext>
                </a:extLst>
              </a:tr>
              <a:tr h="334469">
                <a:tc>
                  <a:txBody>
                    <a:bodyPr/>
                    <a:lstStyle/>
                    <a:p>
                      <a:r>
                        <a:rPr lang="en-US" sz="1000" dirty="0" err="1">
                          <a:ln>
                            <a:noFill/>
                          </a:ln>
                          <a:solidFill>
                            <a:schemeClr val="tx1"/>
                          </a:solidFill>
                        </a:rPr>
                        <a:t>Schettini</a:t>
                      </a:r>
                      <a:r>
                        <a:rPr lang="en-US" sz="1000" dirty="0">
                          <a:ln>
                            <a:noFill/>
                          </a:ln>
                          <a:solidFill>
                            <a:schemeClr val="tx1"/>
                          </a:solidFill>
                        </a:rPr>
                        <a:t> F, et al. </a:t>
                      </a:r>
                      <a:r>
                        <a:rPr lang="en-US" sz="1000" i="1" dirty="0">
                          <a:ln>
                            <a:noFill/>
                          </a:ln>
                          <a:solidFill>
                            <a:schemeClr val="tx1"/>
                          </a:solidFill>
                        </a:rPr>
                        <a:t>NPJ Breast Cancer. </a:t>
                      </a:r>
                      <a:r>
                        <a:rPr lang="en-US" sz="1000" dirty="0">
                          <a:ln>
                            <a:noFill/>
                          </a:ln>
                          <a:solidFill>
                            <a:schemeClr val="tx1"/>
                          </a:solidFill>
                        </a:rPr>
                        <a:t>2021.</a:t>
                      </a:r>
                    </a:p>
                  </a:txBody>
                  <a:tcPr marL="121920" marR="121920" marT="60960" marB="60960">
                    <a:lnL w="12700" cap="flat" cmpd="sng" algn="ctr">
                      <a:solidFill>
                        <a:schemeClr val="bg1">
                          <a:lumMod val="6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900" dirty="0">
                          <a:ln>
                            <a:noFill/>
                          </a:ln>
                        </a:rPr>
                        <a:t>1304</a:t>
                      </a:r>
                    </a:p>
                  </a:txBody>
                  <a:tcPr marL="102441" marR="102441" marT="51220" marB="512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900" dirty="0">
                          <a:ln>
                            <a:noFill/>
                          </a:ln>
                        </a:rPr>
                        <a:t>ADVANCED</a:t>
                      </a:r>
                    </a:p>
                  </a:txBody>
                  <a:tcPr marL="102441" marR="102441" marT="51220" marB="512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50" dirty="0">
                        <a:ln>
                          <a:noFill/>
                        </a:ln>
                      </a:endParaRPr>
                    </a:p>
                  </a:txBody>
                  <a:tcPr marL="102441" marR="102441" marT="51220" marB="512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40000"/>
                        <a:lumOff val="60000"/>
                      </a:schemeClr>
                    </a:solidFill>
                  </a:tcPr>
                </a:tc>
                <a:tc>
                  <a:txBody>
                    <a:bodyPr/>
                    <a:lstStyle/>
                    <a:p>
                      <a:endParaRPr lang="en-US" sz="1050" dirty="0">
                        <a:ln>
                          <a:noFill/>
                        </a:ln>
                      </a:endParaRPr>
                    </a:p>
                  </a:txBody>
                  <a:tcPr marL="102441" marR="102441" marT="51220" marB="51220" anchor="ctr">
                    <a:lnL w="12700" cap="flat" cmpd="sng" algn="ctr">
                      <a:solidFill>
                        <a:schemeClr val="bg1"/>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050079657"/>
                  </a:ext>
                </a:extLst>
              </a:tr>
              <a:tr h="33446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00" dirty="0">
                          <a:ln>
                            <a:noFill/>
                          </a:ln>
                          <a:solidFill>
                            <a:schemeClr val="tx1"/>
                          </a:solidFill>
                        </a:rPr>
                        <a:t>Hein A, et al. </a:t>
                      </a:r>
                      <a:r>
                        <a:rPr lang="en-US" sz="1000" i="1" dirty="0">
                          <a:ln>
                            <a:noFill/>
                          </a:ln>
                          <a:solidFill>
                            <a:schemeClr val="tx1"/>
                          </a:solidFill>
                        </a:rPr>
                        <a:t>Eur J Cancer. </a:t>
                      </a:r>
                      <a:r>
                        <a:rPr lang="en-US" sz="1000" dirty="0">
                          <a:ln>
                            <a:noFill/>
                          </a:ln>
                          <a:solidFill>
                            <a:schemeClr val="tx1"/>
                          </a:solidFill>
                        </a:rPr>
                        <a:t>2021.</a:t>
                      </a:r>
                    </a:p>
                  </a:txBody>
                  <a:tcPr marL="121920" marR="121920" marT="60960" marB="60960">
                    <a:lnL w="12700" cap="flat" cmpd="sng" algn="ctr">
                      <a:solidFill>
                        <a:schemeClr val="bg1">
                          <a:lumMod val="6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900" dirty="0">
                          <a:ln>
                            <a:noFill/>
                          </a:ln>
                        </a:rPr>
                        <a:t>1,022</a:t>
                      </a:r>
                    </a:p>
                  </a:txBody>
                  <a:tcPr marL="102441" marR="102441" marT="51220" marB="512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900" dirty="0">
                          <a:ln>
                            <a:noFill/>
                          </a:ln>
                        </a:rPr>
                        <a:t>ADVANCED</a:t>
                      </a:r>
                    </a:p>
                  </a:txBody>
                  <a:tcPr marL="102441" marR="102441" marT="51220" marB="512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50" dirty="0">
                        <a:ln>
                          <a:noFill/>
                        </a:ln>
                      </a:endParaRPr>
                    </a:p>
                  </a:txBody>
                  <a:tcPr marL="102441" marR="102441" marT="51220" marB="512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40000"/>
                        <a:lumOff val="60000"/>
                      </a:schemeClr>
                    </a:solidFill>
                  </a:tcPr>
                </a:tc>
                <a:tc>
                  <a:txBody>
                    <a:bodyPr/>
                    <a:lstStyle/>
                    <a:p>
                      <a:endParaRPr lang="en-US" sz="1050" dirty="0">
                        <a:ln>
                          <a:noFill/>
                        </a:ln>
                      </a:endParaRPr>
                    </a:p>
                  </a:txBody>
                  <a:tcPr marL="102441" marR="102441" marT="51220" marB="51220" anchor="ctr">
                    <a:lnL w="12700" cap="flat" cmpd="sng" algn="ctr">
                      <a:solidFill>
                        <a:schemeClr val="bg1"/>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2518445358"/>
                  </a:ext>
                </a:extLst>
              </a:tr>
              <a:tr h="334469">
                <a:tc>
                  <a:txBody>
                    <a:bodyPr/>
                    <a:lstStyle/>
                    <a:p>
                      <a:r>
                        <a:rPr lang="en-US" sz="1000" dirty="0">
                          <a:ln>
                            <a:noFill/>
                          </a:ln>
                          <a:solidFill>
                            <a:schemeClr val="tx1"/>
                          </a:solidFill>
                        </a:rPr>
                        <a:t>de Moura </a:t>
                      </a:r>
                      <a:r>
                        <a:rPr lang="en-US" sz="1000" dirty="0" err="1">
                          <a:ln>
                            <a:noFill/>
                          </a:ln>
                          <a:solidFill>
                            <a:schemeClr val="tx1"/>
                          </a:solidFill>
                        </a:rPr>
                        <a:t>Leite</a:t>
                      </a:r>
                      <a:r>
                        <a:rPr lang="en-US" sz="1000" dirty="0">
                          <a:ln>
                            <a:noFill/>
                          </a:ln>
                          <a:solidFill>
                            <a:schemeClr val="tx1"/>
                          </a:solidFill>
                        </a:rPr>
                        <a:t> L, et al. </a:t>
                      </a:r>
                      <a:r>
                        <a:rPr lang="en-US" sz="1000" i="1" dirty="0">
                          <a:ln>
                            <a:noFill/>
                          </a:ln>
                          <a:solidFill>
                            <a:schemeClr val="tx1"/>
                          </a:solidFill>
                        </a:rPr>
                        <a:t>Breast Cancer Res Treat</a:t>
                      </a:r>
                      <a:r>
                        <a:rPr lang="en-US" sz="1000" dirty="0">
                          <a:ln>
                            <a:noFill/>
                          </a:ln>
                          <a:solidFill>
                            <a:schemeClr val="tx1"/>
                          </a:solidFill>
                        </a:rPr>
                        <a:t>. 2021.</a:t>
                      </a:r>
                    </a:p>
                  </a:txBody>
                  <a:tcPr marL="121920" marR="121920" marT="60960" marB="60960">
                    <a:lnL w="12700" cap="flat" cmpd="sng" algn="ctr">
                      <a:solidFill>
                        <a:schemeClr val="bg1">
                          <a:lumMod val="6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900" dirty="0">
                          <a:ln>
                            <a:noFill/>
                          </a:ln>
                        </a:rPr>
                        <a:t>855</a:t>
                      </a:r>
                    </a:p>
                  </a:txBody>
                  <a:tcPr marL="102441" marR="102441" marT="51220" marB="512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900" dirty="0">
                          <a:ln>
                            <a:noFill/>
                          </a:ln>
                        </a:rPr>
                        <a:t>EARLY</a:t>
                      </a:r>
                    </a:p>
                  </a:txBody>
                  <a:tcPr marL="102441" marR="102441" marT="51220" marB="512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50" dirty="0">
                        <a:ln>
                          <a:noFill/>
                        </a:ln>
                      </a:endParaRPr>
                    </a:p>
                  </a:txBody>
                  <a:tcPr marL="102441" marR="102441" marT="51220" marB="512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40000"/>
                        <a:lumOff val="60000"/>
                      </a:schemeClr>
                    </a:solidFill>
                  </a:tcPr>
                </a:tc>
                <a:tc>
                  <a:txBody>
                    <a:bodyPr/>
                    <a:lstStyle/>
                    <a:p>
                      <a:endParaRPr lang="en-US" sz="1050" dirty="0">
                        <a:ln>
                          <a:noFill/>
                        </a:ln>
                      </a:endParaRPr>
                    </a:p>
                  </a:txBody>
                  <a:tcPr marL="102441" marR="102441" marT="51220" marB="51220" anchor="ctr">
                    <a:lnL w="12700" cap="flat" cmpd="sng" algn="ctr">
                      <a:solidFill>
                        <a:schemeClr val="bg1"/>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548405032"/>
                  </a:ext>
                </a:extLst>
              </a:tr>
              <a:tr h="260153">
                <a:tc>
                  <a:txBody>
                    <a:bodyPr/>
                    <a:lstStyle/>
                    <a:p>
                      <a:r>
                        <a:rPr lang="en-US" sz="1000" dirty="0" err="1">
                          <a:ln>
                            <a:noFill/>
                          </a:ln>
                          <a:solidFill>
                            <a:schemeClr val="tx1"/>
                          </a:solidFill>
                        </a:rPr>
                        <a:t>Agostinetto</a:t>
                      </a:r>
                      <a:r>
                        <a:rPr lang="en-US" sz="1000" dirty="0">
                          <a:ln>
                            <a:noFill/>
                          </a:ln>
                          <a:solidFill>
                            <a:schemeClr val="tx1"/>
                          </a:solidFill>
                        </a:rPr>
                        <a:t> E, et al. </a:t>
                      </a:r>
                      <a:r>
                        <a:rPr lang="en-US" sz="1000" i="1" dirty="0">
                          <a:ln>
                            <a:noFill/>
                          </a:ln>
                          <a:solidFill>
                            <a:schemeClr val="tx1"/>
                          </a:solidFill>
                        </a:rPr>
                        <a:t>Cancers (Basel). </a:t>
                      </a:r>
                      <a:r>
                        <a:rPr lang="en-US" sz="1000" dirty="0">
                          <a:ln>
                            <a:noFill/>
                          </a:ln>
                          <a:solidFill>
                            <a:schemeClr val="tx1"/>
                          </a:solidFill>
                        </a:rPr>
                        <a:t>2021.</a:t>
                      </a:r>
                    </a:p>
                  </a:txBody>
                  <a:tcPr marL="121920" marR="121920" marT="60960" marB="60960">
                    <a:lnL w="12700" cap="flat" cmpd="sng" algn="ctr">
                      <a:solidFill>
                        <a:schemeClr val="bg1">
                          <a:lumMod val="6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900" dirty="0">
                          <a:ln>
                            <a:noFill/>
                          </a:ln>
                        </a:rPr>
                        <a:t>804</a:t>
                      </a:r>
                    </a:p>
                  </a:txBody>
                  <a:tcPr marL="102441" marR="102441" marT="51220" marB="512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900" dirty="0">
                          <a:ln>
                            <a:noFill/>
                          </a:ln>
                        </a:rPr>
                        <a:t>EARLY</a:t>
                      </a:r>
                    </a:p>
                  </a:txBody>
                  <a:tcPr marL="102441" marR="102441" marT="51220" marB="512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50" dirty="0">
                        <a:ln>
                          <a:noFill/>
                        </a:ln>
                      </a:endParaRPr>
                    </a:p>
                  </a:txBody>
                  <a:tcPr marL="102441" marR="102441" marT="51220" marB="512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40000"/>
                        <a:lumOff val="60000"/>
                      </a:schemeClr>
                    </a:solidFill>
                  </a:tcPr>
                </a:tc>
                <a:tc>
                  <a:txBody>
                    <a:bodyPr/>
                    <a:lstStyle/>
                    <a:p>
                      <a:endParaRPr lang="en-US" sz="1050" dirty="0">
                        <a:ln>
                          <a:noFill/>
                        </a:ln>
                      </a:endParaRPr>
                    </a:p>
                  </a:txBody>
                  <a:tcPr marL="102441" marR="102441" marT="51220" marB="51220" anchor="ctr">
                    <a:lnL w="12700" cap="flat" cmpd="sng" algn="ctr">
                      <a:solidFill>
                        <a:schemeClr val="bg1"/>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4115403784"/>
                  </a:ext>
                </a:extLst>
              </a:tr>
              <a:tr h="260153">
                <a:tc>
                  <a:txBody>
                    <a:bodyPr/>
                    <a:lstStyle/>
                    <a:p>
                      <a:r>
                        <a:rPr lang="en-US" sz="1000" dirty="0">
                          <a:ln>
                            <a:noFill/>
                          </a:ln>
                          <a:solidFill>
                            <a:schemeClr val="tx1"/>
                          </a:solidFill>
                        </a:rPr>
                        <a:t>Mutai R, et al. </a:t>
                      </a:r>
                      <a:r>
                        <a:rPr lang="en-US" sz="1000" i="1" dirty="0">
                          <a:ln>
                            <a:noFill/>
                          </a:ln>
                          <a:solidFill>
                            <a:schemeClr val="tx1"/>
                          </a:solidFill>
                        </a:rPr>
                        <a:t>Breast.</a:t>
                      </a:r>
                      <a:r>
                        <a:rPr lang="en-US" sz="1000" dirty="0">
                          <a:ln>
                            <a:noFill/>
                          </a:ln>
                          <a:solidFill>
                            <a:schemeClr val="tx1"/>
                          </a:solidFill>
                        </a:rPr>
                        <a:t> 2021.</a:t>
                      </a:r>
                    </a:p>
                  </a:txBody>
                  <a:tcPr marL="121920" marR="121920" marT="60960" marB="60960">
                    <a:lnL w="12700" cap="flat" cmpd="sng" algn="ctr">
                      <a:solidFill>
                        <a:schemeClr val="bg1">
                          <a:lumMod val="6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900" dirty="0">
                          <a:ln>
                            <a:noFill/>
                          </a:ln>
                        </a:rPr>
                        <a:t>608</a:t>
                      </a:r>
                    </a:p>
                  </a:txBody>
                  <a:tcPr marL="102441" marR="102441" marT="51220" marB="512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900" dirty="0">
                          <a:ln>
                            <a:noFill/>
                          </a:ln>
                        </a:rPr>
                        <a:t>EARLY</a:t>
                      </a:r>
                    </a:p>
                  </a:txBody>
                  <a:tcPr marL="102441" marR="102441" marT="51220" marB="512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50" dirty="0">
                        <a:ln>
                          <a:noFill/>
                        </a:ln>
                      </a:endParaRPr>
                    </a:p>
                  </a:txBody>
                  <a:tcPr marL="102441" marR="102441" marT="51220" marB="512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40000"/>
                        <a:lumOff val="60000"/>
                      </a:schemeClr>
                    </a:solidFill>
                  </a:tcPr>
                </a:tc>
                <a:tc>
                  <a:txBody>
                    <a:bodyPr/>
                    <a:lstStyle/>
                    <a:p>
                      <a:endParaRPr lang="en-US" sz="1050" dirty="0">
                        <a:ln>
                          <a:noFill/>
                        </a:ln>
                      </a:endParaRPr>
                    </a:p>
                  </a:txBody>
                  <a:tcPr marL="102441" marR="102441" marT="51220" marB="51220" anchor="ctr">
                    <a:lnL w="12700" cap="flat" cmpd="sng" algn="ctr">
                      <a:solidFill>
                        <a:schemeClr val="bg1"/>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618685421"/>
                  </a:ext>
                </a:extLst>
              </a:tr>
              <a:tr h="260153">
                <a:tc>
                  <a:txBody>
                    <a:bodyPr/>
                    <a:lstStyle/>
                    <a:p>
                      <a:r>
                        <a:rPr lang="en-US" sz="1000" dirty="0" err="1">
                          <a:ln>
                            <a:noFill/>
                          </a:ln>
                          <a:solidFill>
                            <a:schemeClr val="tx1"/>
                          </a:solidFill>
                        </a:rPr>
                        <a:t>Jacot</a:t>
                      </a:r>
                      <a:r>
                        <a:rPr lang="en-US" sz="1000" dirty="0">
                          <a:ln>
                            <a:noFill/>
                          </a:ln>
                          <a:solidFill>
                            <a:schemeClr val="tx1"/>
                          </a:solidFill>
                        </a:rPr>
                        <a:t> W, et al. </a:t>
                      </a:r>
                      <a:r>
                        <a:rPr lang="en-US" sz="1000" i="1" dirty="0">
                          <a:ln>
                            <a:noFill/>
                          </a:ln>
                          <a:solidFill>
                            <a:schemeClr val="tx1"/>
                          </a:solidFill>
                        </a:rPr>
                        <a:t>Cancers (Basel). </a:t>
                      </a:r>
                      <a:r>
                        <a:rPr lang="en-US" sz="1000" dirty="0">
                          <a:ln>
                            <a:noFill/>
                          </a:ln>
                          <a:solidFill>
                            <a:schemeClr val="tx1"/>
                          </a:solidFill>
                        </a:rPr>
                        <a:t>2021.</a:t>
                      </a:r>
                    </a:p>
                  </a:txBody>
                  <a:tcPr marL="121920" marR="121920" marT="60960" marB="60960">
                    <a:lnL w="12700" cap="flat" cmpd="sng" algn="ctr">
                      <a:solidFill>
                        <a:schemeClr val="bg1">
                          <a:lumMod val="6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900" dirty="0">
                          <a:ln>
                            <a:noFill/>
                          </a:ln>
                        </a:rPr>
                        <a:t>296</a:t>
                      </a:r>
                    </a:p>
                  </a:txBody>
                  <a:tcPr marL="102441" marR="102441" marT="51220" marB="512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900" dirty="0">
                          <a:ln>
                            <a:noFill/>
                          </a:ln>
                        </a:rPr>
                        <a:t>EARLY</a:t>
                      </a:r>
                    </a:p>
                  </a:txBody>
                  <a:tcPr marL="102441" marR="102441" marT="51220" marB="512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50" dirty="0">
                        <a:ln>
                          <a:noFill/>
                        </a:ln>
                      </a:endParaRPr>
                    </a:p>
                  </a:txBody>
                  <a:tcPr marL="102441" marR="102441" marT="51220" marB="512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endParaRPr lang="en-US" sz="1050" dirty="0">
                        <a:ln>
                          <a:noFill/>
                        </a:ln>
                      </a:endParaRPr>
                    </a:p>
                  </a:txBody>
                  <a:tcPr marL="102441" marR="102441" marT="51220" marB="51220" anchor="ctr">
                    <a:lnL w="12700" cap="flat" cmpd="sng" algn="ctr">
                      <a:solidFill>
                        <a:schemeClr val="bg1"/>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732426560"/>
                  </a:ext>
                </a:extLst>
              </a:tr>
              <a:tr h="334469">
                <a:tc>
                  <a:txBody>
                    <a:bodyPr/>
                    <a:lstStyle/>
                    <a:p>
                      <a:r>
                        <a:rPr lang="en-US" sz="1000" dirty="0">
                          <a:ln>
                            <a:noFill/>
                          </a:ln>
                          <a:solidFill>
                            <a:schemeClr val="tx1"/>
                          </a:solidFill>
                        </a:rPr>
                        <a:t>Tarantino P, et al. </a:t>
                      </a:r>
                      <a:r>
                        <a:rPr lang="en-US" sz="1000" i="1" dirty="0" err="1">
                          <a:ln>
                            <a:noFill/>
                          </a:ln>
                          <a:solidFill>
                            <a:schemeClr val="tx1"/>
                          </a:solidFill>
                        </a:rPr>
                        <a:t>Eur</a:t>
                      </a:r>
                      <a:r>
                        <a:rPr lang="en-US" sz="1000" i="1" dirty="0">
                          <a:ln>
                            <a:noFill/>
                          </a:ln>
                          <a:solidFill>
                            <a:schemeClr val="tx1"/>
                          </a:solidFill>
                        </a:rPr>
                        <a:t> J Cancer. </a:t>
                      </a:r>
                      <a:r>
                        <a:rPr lang="en-US" sz="1000" dirty="0">
                          <a:ln>
                            <a:noFill/>
                          </a:ln>
                          <a:solidFill>
                            <a:schemeClr val="tx1"/>
                          </a:solidFill>
                        </a:rPr>
                        <a:t>2021.</a:t>
                      </a:r>
                    </a:p>
                  </a:txBody>
                  <a:tcPr marL="121920" marR="121920" marT="60960" marB="60960">
                    <a:lnL w="12700" cap="flat" cmpd="sng" algn="ctr">
                      <a:solidFill>
                        <a:schemeClr val="bg1">
                          <a:lumMod val="6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US" sz="900" dirty="0">
                          <a:ln>
                            <a:noFill/>
                          </a:ln>
                        </a:rPr>
                        <a:t>232</a:t>
                      </a:r>
                    </a:p>
                  </a:txBody>
                  <a:tcPr marL="102441" marR="102441" marT="51220" marB="512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US" sz="900" dirty="0">
                          <a:ln>
                            <a:noFill/>
                          </a:ln>
                        </a:rPr>
                        <a:t>ADVANCED</a:t>
                      </a:r>
                    </a:p>
                  </a:txBody>
                  <a:tcPr marL="102441" marR="102441" marT="51220" marB="512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endParaRPr lang="en-US" sz="1050" dirty="0">
                        <a:ln>
                          <a:noFill/>
                        </a:ln>
                      </a:endParaRPr>
                    </a:p>
                  </a:txBody>
                  <a:tcPr marL="102441" marR="102441" marT="51220" marB="512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tx2">
                        <a:lumMod val="40000"/>
                        <a:lumOff val="60000"/>
                      </a:schemeClr>
                    </a:solidFill>
                  </a:tcPr>
                </a:tc>
                <a:tc>
                  <a:txBody>
                    <a:bodyPr/>
                    <a:lstStyle/>
                    <a:p>
                      <a:endParaRPr lang="en-US" sz="1050" dirty="0">
                        <a:ln>
                          <a:noFill/>
                        </a:ln>
                      </a:endParaRPr>
                    </a:p>
                  </a:txBody>
                  <a:tcPr marL="102441" marR="102441" marT="51220" marB="51220" anchor="ctr">
                    <a:lnL w="12700" cap="flat" cmpd="sng" algn="ctr">
                      <a:solidFill>
                        <a:schemeClr val="bg1"/>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3759228478"/>
                  </a:ext>
                </a:extLst>
              </a:tr>
            </a:tbl>
          </a:graphicData>
        </a:graphic>
      </p:graphicFrame>
      <p:sp>
        <p:nvSpPr>
          <p:cNvPr id="9" name="Content Placeholder 8">
            <a:extLst>
              <a:ext uri="{FF2B5EF4-FFF2-40B4-BE49-F238E27FC236}">
                <a16:creationId xmlns:a16="http://schemas.microsoft.com/office/drawing/2014/main" id="{10806302-C132-BEEC-E598-9A0D51604C94}"/>
              </a:ext>
            </a:extLst>
          </p:cNvPr>
          <p:cNvSpPr>
            <a:spLocks noGrp="1"/>
          </p:cNvSpPr>
          <p:nvPr>
            <p:ph sz="half" idx="2"/>
          </p:nvPr>
        </p:nvSpPr>
        <p:spPr>
          <a:xfrm>
            <a:off x="6935772" y="1188358"/>
            <a:ext cx="4444443" cy="2639723"/>
          </a:xfrm>
        </p:spPr>
        <p:txBody>
          <a:bodyPr>
            <a:normAutofit/>
          </a:bodyPr>
          <a:lstStyle/>
          <a:p>
            <a:r>
              <a:rPr lang="en-GB" sz="2000" dirty="0"/>
              <a:t>A multitude of studies conducted to evaluate the prognostic role of HER2-low expression</a:t>
            </a:r>
          </a:p>
          <a:p>
            <a:r>
              <a:rPr lang="en-GB" sz="2000" dirty="0"/>
              <a:t>Most studies found no OS difference in HER2-low versus HER2-0 BC, regardless of HR expression</a:t>
            </a:r>
          </a:p>
          <a:p>
            <a:endParaRPr lang="en-GB" sz="2000" dirty="0"/>
          </a:p>
          <a:p>
            <a:endParaRPr lang="en-US" sz="2000" dirty="0"/>
          </a:p>
        </p:txBody>
      </p:sp>
    </p:spTree>
    <p:extLst>
      <p:ext uri="{BB962C8B-B14F-4D97-AF65-F5344CB8AC3E}">
        <p14:creationId xmlns:p14="http://schemas.microsoft.com/office/powerpoint/2010/main" val="4143867908"/>
      </p:ext>
    </p:extLst>
  </p:cSld>
  <p:clrMapOvr>
    <a:masterClrMapping/>
  </p:clrMapOvr>
</p:sld>
</file>

<file path=ppt/theme/theme1.xml><?xml version="1.0" encoding="utf-8"?>
<a:theme xmlns:a="http://schemas.openxmlformats.org/drawingml/2006/main" name="HemOnc22">
  <a:themeElements>
    <a:clrScheme name="HemOnc 22 New New">
      <a:dk1>
        <a:srgbClr val="4D4D4D"/>
      </a:dk1>
      <a:lt1>
        <a:srgbClr val="FFFFFF"/>
      </a:lt1>
      <a:dk2>
        <a:srgbClr val="4D4D4D"/>
      </a:dk2>
      <a:lt2>
        <a:srgbClr val="FFFFFF"/>
      </a:lt2>
      <a:accent1>
        <a:srgbClr val="4A86D9"/>
      </a:accent1>
      <a:accent2>
        <a:srgbClr val="F7931E"/>
      </a:accent2>
      <a:accent3>
        <a:srgbClr val="DF504B"/>
      </a:accent3>
      <a:accent4>
        <a:srgbClr val="FF7F40"/>
      </a:accent4>
      <a:accent5>
        <a:srgbClr val="AD337F"/>
      </a:accent5>
      <a:accent6>
        <a:srgbClr val="35A696"/>
      </a:accent6>
      <a:hlink>
        <a:srgbClr val="FF7F40"/>
      </a:hlink>
      <a:folHlink>
        <a:srgbClr val="B7B7B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mOnc22" id="{BA3538A6-AECA-1347-B570-E67C3502EC63}" vid="{4890F33A-6B85-4549-A0E5-560ED34988F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2022 Hem Onc">
  <a:themeElements>
    <a:clrScheme name="HemOnc 22 New New">
      <a:dk1>
        <a:srgbClr val="4D4D4D"/>
      </a:dk1>
      <a:lt1>
        <a:srgbClr val="FFFFFF"/>
      </a:lt1>
      <a:dk2>
        <a:srgbClr val="4D4D4D"/>
      </a:dk2>
      <a:lt2>
        <a:srgbClr val="FFFFFF"/>
      </a:lt2>
      <a:accent1>
        <a:srgbClr val="4A86D9"/>
      </a:accent1>
      <a:accent2>
        <a:srgbClr val="F7931E"/>
      </a:accent2>
      <a:accent3>
        <a:srgbClr val="DF504B"/>
      </a:accent3>
      <a:accent4>
        <a:srgbClr val="FF7F40"/>
      </a:accent4>
      <a:accent5>
        <a:srgbClr val="AD337F"/>
      </a:accent5>
      <a:accent6>
        <a:srgbClr val="35A696"/>
      </a:accent6>
      <a:hlink>
        <a:srgbClr val="FF7F40"/>
      </a:hlink>
      <a:folHlink>
        <a:srgbClr val="B7B7B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2 Hem Onc" id="{1BD2C11B-1E1D-4714-A12C-2D116F31C9E6}" vid="{7C79B49B-5FF8-488B-985C-FF1AF5D36A6F}"/>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HemOnc22</Template>
  <TotalTime>6238</TotalTime>
  <Words>1248</Words>
  <Application>Microsoft Macintosh PowerPoint</Application>
  <PresentationFormat>Widescreen</PresentationFormat>
  <Paragraphs>138</Paragraphs>
  <Slides>11</Slides>
  <Notes>9</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11</vt:i4>
      </vt:variant>
    </vt:vector>
  </HeadingPairs>
  <TitlesOfParts>
    <vt:vector size="19" baseType="lpstr">
      <vt:lpstr>Arial</vt:lpstr>
      <vt:lpstr>Calibri</vt:lpstr>
      <vt:lpstr>Calibri Light</vt:lpstr>
      <vt:lpstr>Century Gothic</vt:lpstr>
      <vt:lpstr>Trebuchet MS</vt:lpstr>
      <vt:lpstr>HemOnc22</vt:lpstr>
      <vt:lpstr>Office Theme</vt:lpstr>
      <vt:lpstr>1_2022 Hem Onc</vt:lpstr>
      <vt:lpstr>What Are the Clinical and Therapeutic Implications of the Evolving HER2 Testing Landscape?</vt:lpstr>
      <vt:lpstr>PowerPoint Presentation</vt:lpstr>
      <vt:lpstr>Disclaimer</vt:lpstr>
      <vt:lpstr>The “Traditional” HER2 Pie Chart</vt:lpstr>
      <vt:lpstr>Due to Highly Effective HER2-targeting Agents, HER2-Low as a Biomarker Has Emerged</vt:lpstr>
      <vt:lpstr>Prevalence of HER2-Low Status in Breast Cancer</vt:lpstr>
      <vt:lpstr>Low Concordance Among Pathologists for HER2-0 Versus HER2-Low</vt:lpstr>
      <vt:lpstr>HER2-Low Does Not Appear To Be a Distinct Biologic Entity</vt:lpstr>
      <vt:lpstr>HER2-Low Does Not Have Prognostic Implications*</vt:lpstr>
      <vt:lpstr>Clinical Implications of HER2-Low </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Are the Clinical and Therapeutic Implications of the Evolving HER2 Testing Landscape?</dc:title>
  <dc:subject/>
  <dc:creator>MedEd On The Go</dc:creator>
  <cp:keywords/>
  <dc:description/>
  <cp:lastModifiedBy>Moriah Diethorn</cp:lastModifiedBy>
  <cp:revision>25</cp:revision>
  <dcterms:created xsi:type="dcterms:W3CDTF">2023-05-22T14:01:46Z</dcterms:created>
  <dcterms:modified xsi:type="dcterms:W3CDTF">2023-07-06T14:30:55Z</dcterms:modified>
  <cp:category/>
</cp:coreProperties>
</file>