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4"/>
    <p:sldMasterId id="2147483725" r:id="rId5"/>
  </p:sldMasterIdLst>
  <p:notesMasterIdLst>
    <p:notesMasterId r:id="rId18"/>
  </p:notesMasterIdLst>
  <p:sldIdLst>
    <p:sldId id="727" r:id="rId6"/>
    <p:sldId id="265" r:id="rId7"/>
    <p:sldId id="256" r:id="rId8"/>
    <p:sldId id="708" r:id="rId9"/>
    <p:sldId id="734" r:id="rId10"/>
    <p:sldId id="709" r:id="rId11"/>
    <p:sldId id="714" r:id="rId12"/>
    <p:sldId id="715" r:id="rId13"/>
    <p:sldId id="270" r:id="rId14"/>
    <p:sldId id="278" r:id="rId15"/>
    <p:sldId id="71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87551934-1EED-109D-8469-49CE7051BEDC}" name="Megan Reimann, PharmD, BCOP" initials="MRPB" userId="S::mreimann@ushealthconnect.com::551785c5-e18e-4f20-8abf-31b115b8a49a" providerId="AD"/>
  <p188:author id="{B2634391-5F65-7D45-FB3F-D1EF4E8F513D}" name="Caitlin Roat" initials="CR" userId="0dad00d9dd685b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DD8AF-CF87-0949-96AE-EA8C5FE7CFC1}" v="4" dt="2024-04-25T19:13:00.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43" autoAdjust="0"/>
    <p:restoredTop sz="94694"/>
  </p:normalViewPr>
  <p:slideViewPr>
    <p:cSldViewPr snapToGrid="0">
      <p:cViewPr varScale="1">
        <p:scale>
          <a:sx n="117" d="100"/>
          <a:sy n="117" d="100"/>
        </p:scale>
        <p:origin x="14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113DD8AF-CF87-0949-96AE-EA8C5FE7CFC1}"/>
    <pc:docChg chg="addSld delSld modSld sldOrd">
      <pc:chgData name="Harley Kidner" userId="5b13863f-857f-45ba-b29d-d3555fa5f842" providerId="ADAL" clId="{113DD8AF-CF87-0949-96AE-EA8C5FE7CFC1}" dt="2024-04-25T19:13:04.513" v="3" actId="20578"/>
      <pc:docMkLst>
        <pc:docMk/>
      </pc:docMkLst>
      <pc:sldChg chg="add del">
        <pc:chgData name="Harley Kidner" userId="5b13863f-857f-45ba-b29d-d3555fa5f842" providerId="ADAL" clId="{113DD8AF-CF87-0949-96AE-EA8C5FE7CFC1}" dt="2024-04-25T19:13:00.335" v="2"/>
        <pc:sldMkLst>
          <pc:docMk/>
          <pc:sldMk cId="3306514557" sldId="256"/>
        </pc:sldMkLst>
      </pc:sldChg>
      <pc:sldChg chg="add del ord">
        <pc:chgData name="Harley Kidner" userId="5b13863f-857f-45ba-b29d-d3555fa5f842" providerId="ADAL" clId="{113DD8AF-CF87-0949-96AE-EA8C5FE7CFC1}" dt="2024-04-25T19:13:04.513" v="3" actId="20578"/>
        <pc:sldMkLst>
          <pc:docMk/>
          <pc:sldMk cId="2405816164" sldId="264"/>
        </pc:sldMkLst>
      </pc:sldChg>
      <pc:sldChg chg="add del">
        <pc:chgData name="Harley Kidner" userId="5b13863f-857f-45ba-b29d-d3555fa5f842" providerId="ADAL" clId="{113DD8AF-CF87-0949-96AE-EA8C5FE7CFC1}" dt="2024-04-25T19:13:00.335" v="2"/>
        <pc:sldMkLst>
          <pc:docMk/>
          <pc:sldMk cId="2600770121" sldId="26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0432515985388"/>
          <c:y val="4.6850427824806994E-2"/>
          <c:w val="0.87058128147719327"/>
          <c:h val="0.77489051541120635"/>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pt idx="0">
                  <c:v>0.7</c:v>
                </c:pt>
                <c:pt idx="1">
                  <c:v>1.8</c:v>
                </c:pt>
                <c:pt idx="2">
                  <c:v>2.6</c:v>
                </c:pt>
              </c:numCache>
            </c:numRef>
          </c:xVal>
          <c:yVal>
            <c:numRef>
              <c:f>Sheet1!$B$2:$B$4</c:f>
              <c:numCache>
                <c:formatCode>General</c:formatCode>
                <c:ptCount val="3"/>
              </c:numCache>
            </c:numRef>
          </c:yVal>
          <c:smooth val="0"/>
          <c:extLst>
            <c:ext xmlns:c16="http://schemas.microsoft.com/office/drawing/2014/chart" uri="{C3380CC4-5D6E-409C-BE32-E72D297353CC}">
              <c16:uniqueId val="{00000000-41B2-4551-97EE-284B3932D9F5}"/>
            </c:ext>
          </c:extLst>
        </c:ser>
        <c:dLbls>
          <c:showLegendKey val="0"/>
          <c:showVal val="0"/>
          <c:showCatName val="0"/>
          <c:showSerName val="0"/>
          <c:showPercent val="0"/>
          <c:showBubbleSize val="0"/>
        </c:dLbls>
        <c:axId val="1246176448"/>
        <c:axId val="190525664"/>
      </c:scatterChart>
      <c:valAx>
        <c:axId val="1246176448"/>
        <c:scaling>
          <c:orientation val="minMax"/>
          <c:max val="180"/>
          <c:min val="0"/>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latin typeface="Century Gothic" panose="020B0502020202020204" pitchFamily="34" charset="0"/>
                    <a:cs typeface="Helvetica" panose="020B0604020202020204" pitchFamily="34" charset="0"/>
                  </a:rPr>
                  <a:t>Time from first dose of pembrolizumab (weeks)</a:t>
                </a:r>
              </a:p>
            </c:rich>
          </c:tx>
          <c:layout>
            <c:manualLayout>
              <c:xMode val="edge"/>
              <c:yMode val="edge"/>
              <c:x val="0.33221236064354215"/>
              <c:y val="0.918825791679171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panose="020B0502020202020204" pitchFamily="34" charset="0"/>
                <a:ea typeface="+mn-ea"/>
                <a:cs typeface="+mn-cs"/>
              </a:defRPr>
            </a:pPr>
            <a:endParaRPr lang="en-US"/>
          </a:p>
        </c:txPr>
        <c:crossAx val="190525664"/>
        <c:crosses val="autoZero"/>
        <c:crossBetween val="midCat"/>
        <c:minorUnit val="2"/>
      </c:valAx>
      <c:valAx>
        <c:axId val="190525664"/>
        <c:scaling>
          <c:orientation val="minMax"/>
          <c:max val="110"/>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r>
                  <a:rPr lang="en-US" sz="1400">
                    <a:solidFill>
                      <a:schemeClr val="tx1"/>
                    </a:solidFill>
                    <a:latin typeface="Century Gothic" panose="020B0502020202020204" pitchFamily="34" charset="0"/>
                    <a:cs typeface="Helvetica" panose="020B0604020202020204" pitchFamily="34" charset="0"/>
                  </a:rPr>
                  <a:t>RFS (%)</a:t>
                </a:r>
              </a:p>
            </c:rich>
          </c:tx>
          <c:layout>
            <c:manualLayout>
              <c:xMode val="edge"/>
              <c:yMode val="edge"/>
              <c:x val="3.5059578790191989E-2"/>
              <c:y val="0.3727134363176012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entury Gothic" panose="020B0502020202020204" pitchFamily="34"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entury Gothic" panose="020B0502020202020204" pitchFamily="34" charset="0"/>
                <a:ea typeface="+mn-ea"/>
                <a:cs typeface="+mn-cs"/>
              </a:defRPr>
            </a:pPr>
            <a:endParaRPr lang="en-US"/>
          </a:p>
        </c:txPr>
        <c:crossAx val="12461764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4/25/24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3B4DF-526B-D344-B08E-39E8C85938CD}" type="slidenum">
              <a:rPr lang="en-US" smtClean="0"/>
              <a:t>1</a:t>
            </a:fld>
            <a:endParaRPr lang="en-US"/>
          </a:p>
        </p:txBody>
      </p:sp>
    </p:spTree>
    <p:extLst>
      <p:ext uri="{BB962C8B-B14F-4D97-AF65-F5344CB8AC3E}">
        <p14:creationId xmlns:p14="http://schemas.microsoft.com/office/powerpoint/2010/main" val="110749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27025"/>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712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27025"/>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158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27025"/>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59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27025"/>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834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27025"/>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66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5D410250-12C2-244C-99A7-2191988922AD}" type="slidenum">
              <a:rPr lang="en-US">
                <a:solidFill>
                  <a:prstClr val="black"/>
                </a:solidFill>
              </a:rPr>
              <a:pPr defTabSz="942289">
                <a:defRPr/>
              </a:pPr>
              <a:t>10</a:t>
            </a:fld>
            <a:endParaRPr lang="en-US">
              <a:solidFill>
                <a:prstClr val="black"/>
              </a:solidFill>
            </a:endParaRPr>
          </a:p>
        </p:txBody>
      </p:sp>
    </p:spTree>
    <p:extLst>
      <p:ext uri="{BB962C8B-B14F-4D97-AF65-F5344CB8AC3E}">
        <p14:creationId xmlns:p14="http://schemas.microsoft.com/office/powerpoint/2010/main" val="256247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991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16203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72384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322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8903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4693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7337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433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13678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67051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3761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4/25/24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1005985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9.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58"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3C7377-C7CE-4F3F-9416-7943921D3BB7}"/>
              </a:ext>
            </a:extLst>
          </p:cNvPr>
          <p:cNvSpPr>
            <a:spLocks noGrp="1"/>
          </p:cNvSpPr>
          <p:nvPr>
            <p:ph type="title"/>
          </p:nvPr>
        </p:nvSpPr>
        <p:spPr/>
        <p:txBody>
          <a:bodyPr>
            <a:normAutofit fontScale="90000"/>
          </a:bodyPr>
          <a:lstStyle/>
          <a:p>
            <a:r>
              <a:rPr lang="en-US" dirty="0"/>
              <a:t>What Dermatologists &amp; Surgeons Need to Know: Adjuvant Treatment for Resectable Stage III/IV Melanoma</a:t>
            </a:r>
          </a:p>
        </p:txBody>
      </p:sp>
      <p:sp>
        <p:nvSpPr>
          <p:cNvPr id="2" name="Text Placeholder 1">
            <a:extLst>
              <a:ext uri="{FF2B5EF4-FFF2-40B4-BE49-F238E27FC236}">
                <a16:creationId xmlns:a16="http://schemas.microsoft.com/office/drawing/2014/main" id="{97DBF745-3058-269F-3CB5-AAE6B34E7E3A}"/>
              </a:ext>
            </a:extLst>
          </p:cNvPr>
          <p:cNvSpPr>
            <a:spLocks noGrp="1"/>
          </p:cNvSpPr>
          <p:nvPr>
            <p:ph type="body" idx="1"/>
          </p:nvPr>
        </p:nvSpPr>
        <p:spPr>
          <a:xfrm>
            <a:off x="609601" y="4589463"/>
            <a:ext cx="10515600" cy="2004377"/>
          </a:xfrm>
        </p:spPr>
        <p:txBody>
          <a:bodyPr>
            <a:normAutofit fontScale="70000" lnSpcReduction="20000"/>
          </a:bodyPr>
          <a:lstStyle/>
          <a:p>
            <a:r>
              <a:rPr lang="en-US" sz="1800" dirty="0"/>
              <a:t>Jeffrey S. Weber, MD, PhD, FASCO, FAIO</a:t>
            </a:r>
          </a:p>
          <a:p>
            <a:r>
              <a:rPr lang="en-US" sz="1800" dirty="0"/>
              <a:t>Deputy Director and Head, Experimental Therapeutics</a:t>
            </a:r>
          </a:p>
          <a:p>
            <a:r>
              <a:rPr lang="en-US" sz="1800" dirty="0"/>
              <a:t>Co-Program Director, NYU SPORE in Melanoma</a:t>
            </a:r>
          </a:p>
          <a:p>
            <a:r>
              <a:rPr lang="en-US" sz="1800" dirty="0"/>
              <a:t>Laura and Isaac Perlmutter Comprehensive Cancer Center</a:t>
            </a:r>
          </a:p>
          <a:p>
            <a:r>
              <a:rPr lang="en-US" sz="1800" dirty="0"/>
              <a:t>Professor of Medicine and Perlmutter Professor of Oncology</a:t>
            </a:r>
          </a:p>
          <a:p>
            <a:r>
              <a:rPr lang="en-US" sz="1800" dirty="0"/>
              <a:t>NYU Grossman School of Medicine</a:t>
            </a:r>
          </a:p>
          <a:p>
            <a:r>
              <a:rPr lang="en-US" sz="1800" dirty="0"/>
              <a:t>New York, NY</a:t>
            </a:r>
          </a:p>
        </p:txBody>
      </p:sp>
    </p:spTree>
    <p:extLst>
      <p:ext uri="{BB962C8B-B14F-4D97-AF65-F5344CB8AC3E}">
        <p14:creationId xmlns:p14="http://schemas.microsoft.com/office/powerpoint/2010/main" val="363640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70943E9-DE7D-770C-85BA-B659ECB7F203}"/>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635" imgH="635" progId="TCLayout.ActiveDocument.1">
                  <p:embed/>
                </p:oleObj>
              </mc:Choice>
              <mc:Fallback>
                <p:oleObj name="think-cell Slide" r:id="rId4" imgW="635" imgH="635" progId="TCLayout.ActiveDocument.1">
                  <p:embed/>
                  <p:pic>
                    <p:nvPicPr>
                      <p:cNvPr id="10" name="Object 9" hidden="1">
                        <a:extLst>
                          <a:ext uri="{FF2B5EF4-FFF2-40B4-BE49-F238E27FC236}">
                            <a16:creationId xmlns:a16="http://schemas.microsoft.com/office/drawing/2014/main" id="{B70943E9-DE7D-770C-85BA-B659ECB7F203}"/>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699C9AD-A10D-FAAE-C8ED-30982E99288C}"/>
              </a:ext>
            </a:extLst>
          </p:cNvPr>
          <p:cNvSpPr>
            <a:spLocks noGrp="1"/>
          </p:cNvSpPr>
          <p:nvPr>
            <p:ph type="title"/>
          </p:nvPr>
        </p:nvSpPr>
        <p:spPr>
          <a:xfrm>
            <a:off x="609600" y="199505"/>
            <a:ext cx="10744200" cy="1185577"/>
          </a:xfrm>
        </p:spPr>
        <p:txBody>
          <a:bodyPr vert="horz">
            <a:noAutofit/>
          </a:bodyPr>
          <a:lstStyle/>
          <a:p>
            <a:r>
              <a:rPr lang="en-US" sz="2800" dirty="0"/>
              <a:t>mRNA-4157 (V940) and Pembrolizumab Demonstrated an Improvement in RFS Versus Pembrolizumab Monotherapy</a:t>
            </a:r>
          </a:p>
        </p:txBody>
      </p:sp>
      <p:sp>
        <p:nvSpPr>
          <p:cNvPr id="2" name="TextBox 1">
            <a:extLst>
              <a:ext uri="{FF2B5EF4-FFF2-40B4-BE49-F238E27FC236}">
                <a16:creationId xmlns:a16="http://schemas.microsoft.com/office/drawing/2014/main" id="{57C81A32-2C9C-0FEC-7C0D-6F2817F2127E}"/>
              </a:ext>
            </a:extLst>
          </p:cNvPr>
          <p:cNvSpPr txBox="1"/>
          <p:nvPr/>
        </p:nvSpPr>
        <p:spPr>
          <a:xfrm>
            <a:off x="1399379" y="5923003"/>
            <a:ext cx="9393243" cy="443198"/>
          </a:xfrm>
          <a:prstGeom prst="rect">
            <a:avLst/>
          </a:prstGeom>
          <a:noFill/>
        </p:spPr>
        <p:txBody>
          <a:bodyPr wrap="square" lIns="0" tIns="0" rIns="0" bIns="0" rtlCol="0" anchor="t">
            <a:spAutoFit/>
          </a:bodyPr>
          <a:lstStyle/>
          <a:p>
            <a:pPr>
              <a:lnSpc>
                <a:spcPct val="90000"/>
              </a:lnSpc>
              <a:defRPr/>
            </a:pPr>
            <a:r>
              <a:rPr lang="en-US" sz="800" dirty="0">
                <a:latin typeface="Arial Narrow"/>
              </a:rPr>
              <a:t>ITT population.</a:t>
            </a:r>
            <a:br>
              <a:rPr lang="en-US" sz="800" dirty="0">
                <a:latin typeface="Arial Narrow" panose="020B0606020202030204" pitchFamily="34" charset="0"/>
              </a:rPr>
            </a:br>
            <a:r>
              <a:rPr lang="en-US" sz="800" baseline="30000" dirty="0" err="1">
                <a:latin typeface="Arial Narrow"/>
              </a:rPr>
              <a:t>a</a:t>
            </a:r>
            <a:r>
              <a:rPr lang="en-US" sz="800" dirty="0" err="1">
                <a:latin typeface="Arial Narrow"/>
              </a:rPr>
              <a:t>The</a:t>
            </a:r>
            <a:r>
              <a:rPr lang="en-US" sz="800" dirty="0">
                <a:latin typeface="Arial Narrow"/>
              </a:rPr>
              <a:t> HR and 95% CI for mRNA-4157 (V940) plus pembrolizumab versus pembrolizumab is estimated using a Cox proportional hazards model with treatment group as a covariate, stratified by disease stage (stages IIIB or IIIC or IIID versus stage IV) used for randomization. The p-value is based on a 1-sided log-rank test stratified by disease stage (stages IIIB or IIIC or IIID versus stage IV) used for randomization. </a:t>
            </a:r>
            <a:endParaRPr lang="en-US" sz="800" dirty="0">
              <a:latin typeface="Arial Narrow" panose="020B0606020202030204" pitchFamily="34" charset="0"/>
            </a:endParaRPr>
          </a:p>
          <a:p>
            <a:pPr>
              <a:lnSpc>
                <a:spcPct val="90000"/>
              </a:lnSpc>
              <a:defRPr/>
            </a:pPr>
            <a:r>
              <a:rPr lang="en-US" sz="800" dirty="0">
                <a:latin typeface="Arial Narrow"/>
              </a:rPr>
              <a:t>CI, confidence interval; ITT, intent to treat; mRNA, messenger RNA; RFS, recurrence-free survival.</a:t>
            </a:r>
          </a:p>
        </p:txBody>
      </p:sp>
      <p:grpSp>
        <p:nvGrpSpPr>
          <p:cNvPr id="39" name="Group 38">
            <a:extLst>
              <a:ext uri="{FF2B5EF4-FFF2-40B4-BE49-F238E27FC236}">
                <a16:creationId xmlns:a16="http://schemas.microsoft.com/office/drawing/2014/main" id="{16166E6D-B90B-5881-26E6-6FC32BC1161C}"/>
              </a:ext>
            </a:extLst>
          </p:cNvPr>
          <p:cNvGrpSpPr/>
          <p:nvPr/>
        </p:nvGrpSpPr>
        <p:grpSpPr>
          <a:xfrm>
            <a:off x="1232781" y="1473010"/>
            <a:ext cx="10254759" cy="3886391"/>
            <a:chOff x="1523489" y="1829313"/>
            <a:chExt cx="10025191" cy="3598680"/>
          </a:xfrm>
        </p:grpSpPr>
        <p:graphicFrame>
          <p:nvGraphicFramePr>
            <p:cNvPr id="40" name="Chart 39">
              <a:extLst>
                <a:ext uri="{FF2B5EF4-FFF2-40B4-BE49-F238E27FC236}">
                  <a16:creationId xmlns:a16="http://schemas.microsoft.com/office/drawing/2014/main" id="{B5C073F0-229C-B74A-0FFA-C917AA59E235}"/>
                </a:ext>
              </a:extLst>
            </p:cNvPr>
            <p:cNvGraphicFramePr/>
            <p:nvPr/>
          </p:nvGraphicFramePr>
          <p:xfrm>
            <a:off x="1523489" y="1829313"/>
            <a:ext cx="9780494" cy="3598680"/>
          </p:xfrm>
          <a:graphic>
            <a:graphicData uri="http://schemas.openxmlformats.org/drawingml/2006/chart">
              <c:chart xmlns:c="http://schemas.openxmlformats.org/drawingml/2006/chart" xmlns:r="http://schemas.openxmlformats.org/officeDocument/2006/relationships" r:id="rId6"/>
            </a:graphicData>
          </a:graphic>
        </p:graphicFrame>
        <p:sp>
          <p:nvSpPr>
            <p:cNvPr id="41" name="Rectangle 40">
              <a:extLst>
                <a:ext uri="{FF2B5EF4-FFF2-40B4-BE49-F238E27FC236}">
                  <a16:creationId xmlns:a16="http://schemas.microsoft.com/office/drawing/2014/main" id="{97F39C16-DCD2-6ACA-4241-307FA577CEB0}"/>
                </a:ext>
              </a:extLst>
            </p:cNvPr>
            <p:cNvSpPr/>
            <p:nvPr/>
          </p:nvSpPr>
          <p:spPr>
            <a:xfrm>
              <a:off x="10395895" y="4279225"/>
              <a:ext cx="1152785" cy="455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rgbClr val="FFFFFF"/>
                </a:solidFill>
                <a:latin typeface="Century Gothic"/>
              </a:endParaRPr>
            </a:p>
          </p:txBody>
        </p:sp>
      </p:grpSp>
      <p:grpSp>
        <p:nvGrpSpPr>
          <p:cNvPr id="42" name="Group 41">
            <a:extLst>
              <a:ext uri="{FF2B5EF4-FFF2-40B4-BE49-F238E27FC236}">
                <a16:creationId xmlns:a16="http://schemas.microsoft.com/office/drawing/2014/main" id="{70263BE8-14D6-F25B-D9BB-A5CA7D41372C}"/>
              </a:ext>
            </a:extLst>
          </p:cNvPr>
          <p:cNvGrpSpPr/>
          <p:nvPr/>
        </p:nvGrpSpPr>
        <p:grpSpPr>
          <a:xfrm>
            <a:off x="2279524" y="1478121"/>
            <a:ext cx="7866272" cy="1522829"/>
            <a:chOff x="2355724" y="1697194"/>
            <a:chExt cx="7866272" cy="1522830"/>
          </a:xfrm>
        </p:grpSpPr>
        <p:grpSp>
          <p:nvGrpSpPr>
            <p:cNvPr id="43" name="object 2">
              <a:extLst>
                <a:ext uri="{FF2B5EF4-FFF2-40B4-BE49-F238E27FC236}">
                  <a16:creationId xmlns:a16="http://schemas.microsoft.com/office/drawing/2014/main" id="{7CBCB2DC-CD7E-205C-A477-1B2B6F679B34}"/>
                </a:ext>
              </a:extLst>
            </p:cNvPr>
            <p:cNvGrpSpPr/>
            <p:nvPr/>
          </p:nvGrpSpPr>
          <p:grpSpPr>
            <a:xfrm>
              <a:off x="2398713" y="1831013"/>
              <a:ext cx="7771462" cy="1308667"/>
              <a:chOff x="3567493" y="598487"/>
              <a:chExt cx="9838055" cy="2522855"/>
            </a:xfrm>
          </p:grpSpPr>
          <p:sp>
            <p:nvSpPr>
              <p:cNvPr id="129" name="object 3">
                <a:extLst>
                  <a:ext uri="{FF2B5EF4-FFF2-40B4-BE49-F238E27FC236}">
                    <a16:creationId xmlns:a16="http://schemas.microsoft.com/office/drawing/2014/main" id="{9DEE3C0A-F50C-41C0-E485-7F1BE7A7F40E}"/>
                  </a:ext>
                </a:extLst>
              </p:cNvPr>
              <p:cNvSpPr/>
              <p:nvPr/>
            </p:nvSpPr>
            <p:spPr>
              <a:xfrm>
                <a:off x="3581018" y="612013"/>
                <a:ext cx="9811385" cy="2348230"/>
              </a:xfrm>
              <a:custGeom>
                <a:avLst/>
                <a:gdLst/>
                <a:ahLst/>
                <a:cxnLst/>
                <a:rect l="l" t="t" r="r" b="b"/>
                <a:pathLst>
                  <a:path w="9811385" h="2348230">
                    <a:moveTo>
                      <a:pt x="0" y="0"/>
                    </a:moveTo>
                    <a:lnTo>
                      <a:pt x="573151" y="0"/>
                    </a:lnTo>
                    <a:lnTo>
                      <a:pt x="573151" y="51434"/>
                    </a:lnTo>
                    <a:lnTo>
                      <a:pt x="675766" y="51434"/>
                    </a:lnTo>
                    <a:lnTo>
                      <a:pt x="701420" y="51434"/>
                    </a:lnTo>
                    <a:lnTo>
                      <a:pt x="701420" y="155066"/>
                    </a:lnTo>
                    <a:lnTo>
                      <a:pt x="727075" y="155066"/>
                    </a:lnTo>
                    <a:lnTo>
                      <a:pt x="727075" y="310641"/>
                    </a:lnTo>
                    <a:lnTo>
                      <a:pt x="744219" y="310641"/>
                    </a:lnTo>
                    <a:lnTo>
                      <a:pt x="744219" y="362457"/>
                    </a:lnTo>
                    <a:lnTo>
                      <a:pt x="752728" y="362457"/>
                    </a:lnTo>
                    <a:lnTo>
                      <a:pt x="769873" y="362457"/>
                    </a:lnTo>
                    <a:lnTo>
                      <a:pt x="769873" y="414908"/>
                    </a:lnTo>
                    <a:lnTo>
                      <a:pt x="889634" y="414908"/>
                    </a:lnTo>
                    <a:lnTo>
                      <a:pt x="889634" y="467232"/>
                    </a:lnTo>
                    <a:lnTo>
                      <a:pt x="1137665" y="467232"/>
                    </a:lnTo>
                    <a:lnTo>
                      <a:pt x="1146302" y="467232"/>
                    </a:lnTo>
                    <a:lnTo>
                      <a:pt x="1146302" y="520191"/>
                    </a:lnTo>
                    <a:lnTo>
                      <a:pt x="1377188" y="520191"/>
                    </a:lnTo>
                    <a:lnTo>
                      <a:pt x="1377188" y="573151"/>
                    </a:lnTo>
                    <a:lnTo>
                      <a:pt x="1496948" y="573151"/>
                    </a:lnTo>
                    <a:lnTo>
                      <a:pt x="1505457" y="573151"/>
                    </a:lnTo>
                    <a:lnTo>
                      <a:pt x="1505457" y="626744"/>
                    </a:lnTo>
                    <a:lnTo>
                      <a:pt x="1548256" y="626744"/>
                    </a:lnTo>
                    <a:lnTo>
                      <a:pt x="1548256" y="680211"/>
                    </a:lnTo>
                    <a:lnTo>
                      <a:pt x="1582419" y="680211"/>
                    </a:lnTo>
                    <a:lnTo>
                      <a:pt x="1582419" y="733805"/>
                    </a:lnTo>
                    <a:lnTo>
                      <a:pt x="2121407" y="733805"/>
                    </a:lnTo>
                    <a:lnTo>
                      <a:pt x="2121407" y="787400"/>
                    </a:lnTo>
                    <a:lnTo>
                      <a:pt x="2232532" y="787400"/>
                    </a:lnTo>
                    <a:lnTo>
                      <a:pt x="2232532" y="840866"/>
                    </a:lnTo>
                    <a:lnTo>
                      <a:pt x="2617469" y="840866"/>
                    </a:lnTo>
                    <a:lnTo>
                      <a:pt x="2617469" y="894460"/>
                    </a:lnTo>
                    <a:lnTo>
                      <a:pt x="2839846" y="894460"/>
                    </a:lnTo>
                    <a:lnTo>
                      <a:pt x="2942462" y="894460"/>
                    </a:lnTo>
                    <a:lnTo>
                      <a:pt x="3301746" y="894460"/>
                    </a:lnTo>
                    <a:lnTo>
                      <a:pt x="3301746" y="949325"/>
                    </a:lnTo>
                    <a:lnTo>
                      <a:pt x="3455670" y="949325"/>
                    </a:lnTo>
                    <a:lnTo>
                      <a:pt x="3515613" y="949325"/>
                    </a:lnTo>
                    <a:lnTo>
                      <a:pt x="3532631" y="949325"/>
                    </a:lnTo>
                    <a:lnTo>
                      <a:pt x="3541267" y="949325"/>
                    </a:lnTo>
                    <a:lnTo>
                      <a:pt x="3575430" y="949325"/>
                    </a:lnTo>
                    <a:lnTo>
                      <a:pt x="3584066" y="949325"/>
                    </a:lnTo>
                    <a:lnTo>
                      <a:pt x="3601084" y="949325"/>
                    </a:lnTo>
                    <a:lnTo>
                      <a:pt x="3609721" y="949325"/>
                    </a:lnTo>
                    <a:lnTo>
                      <a:pt x="3635375" y="949325"/>
                    </a:lnTo>
                    <a:lnTo>
                      <a:pt x="3635375" y="1014602"/>
                    </a:lnTo>
                    <a:lnTo>
                      <a:pt x="3643883" y="1014602"/>
                    </a:lnTo>
                    <a:lnTo>
                      <a:pt x="3661029" y="1014602"/>
                    </a:lnTo>
                    <a:lnTo>
                      <a:pt x="3720846" y="1014602"/>
                    </a:lnTo>
                    <a:lnTo>
                      <a:pt x="3720846" y="1083055"/>
                    </a:lnTo>
                    <a:lnTo>
                      <a:pt x="3900551" y="1083055"/>
                    </a:lnTo>
                    <a:lnTo>
                      <a:pt x="4148581" y="1083055"/>
                    </a:lnTo>
                    <a:lnTo>
                      <a:pt x="4148581" y="1152525"/>
                    </a:lnTo>
                    <a:lnTo>
                      <a:pt x="4208399" y="1152525"/>
                    </a:lnTo>
                    <a:lnTo>
                      <a:pt x="4259707" y="1152525"/>
                    </a:lnTo>
                    <a:lnTo>
                      <a:pt x="4293997" y="1152525"/>
                    </a:lnTo>
                    <a:lnTo>
                      <a:pt x="4302506" y="1152525"/>
                    </a:lnTo>
                    <a:lnTo>
                      <a:pt x="4319651" y="1152525"/>
                    </a:lnTo>
                    <a:lnTo>
                      <a:pt x="4328159" y="1152525"/>
                    </a:lnTo>
                    <a:lnTo>
                      <a:pt x="4353813" y="1152525"/>
                    </a:lnTo>
                    <a:lnTo>
                      <a:pt x="4379467" y="1152525"/>
                    </a:lnTo>
                    <a:lnTo>
                      <a:pt x="4405122" y="1152525"/>
                    </a:lnTo>
                    <a:lnTo>
                      <a:pt x="4918329" y="1152525"/>
                    </a:lnTo>
                    <a:lnTo>
                      <a:pt x="4969636" y="1152525"/>
                    </a:lnTo>
                    <a:lnTo>
                      <a:pt x="5003927" y="1152525"/>
                    </a:lnTo>
                    <a:lnTo>
                      <a:pt x="5012435" y="1152525"/>
                    </a:lnTo>
                    <a:lnTo>
                      <a:pt x="5038089" y="1152525"/>
                    </a:lnTo>
                    <a:lnTo>
                      <a:pt x="5046726" y="1152525"/>
                    </a:lnTo>
                    <a:lnTo>
                      <a:pt x="5055234" y="1152525"/>
                    </a:lnTo>
                    <a:lnTo>
                      <a:pt x="5080888" y="1152525"/>
                    </a:lnTo>
                    <a:lnTo>
                      <a:pt x="5140706" y="1152525"/>
                    </a:lnTo>
                    <a:lnTo>
                      <a:pt x="5346064" y="1152525"/>
                    </a:lnTo>
                    <a:lnTo>
                      <a:pt x="5576951" y="1152525"/>
                    </a:lnTo>
                    <a:lnTo>
                      <a:pt x="5705348" y="1152525"/>
                    </a:lnTo>
                    <a:lnTo>
                      <a:pt x="5722365" y="1152525"/>
                    </a:lnTo>
                    <a:lnTo>
                      <a:pt x="5748020" y="1152525"/>
                    </a:lnTo>
                    <a:lnTo>
                      <a:pt x="5756656" y="1152525"/>
                    </a:lnTo>
                    <a:lnTo>
                      <a:pt x="5773674" y="1152525"/>
                    </a:lnTo>
                    <a:lnTo>
                      <a:pt x="5790819" y="1152525"/>
                    </a:lnTo>
                    <a:lnTo>
                      <a:pt x="5816473" y="1152525"/>
                    </a:lnTo>
                    <a:lnTo>
                      <a:pt x="5850762" y="1152525"/>
                    </a:lnTo>
                    <a:lnTo>
                      <a:pt x="5859272" y="1152525"/>
                    </a:lnTo>
                    <a:lnTo>
                      <a:pt x="5902071" y="1152525"/>
                    </a:lnTo>
                    <a:lnTo>
                      <a:pt x="5902071" y="1315592"/>
                    </a:lnTo>
                    <a:lnTo>
                      <a:pt x="5936233" y="1315592"/>
                    </a:lnTo>
                    <a:lnTo>
                      <a:pt x="6363970" y="1315592"/>
                    </a:lnTo>
                    <a:lnTo>
                      <a:pt x="6406641" y="1315592"/>
                    </a:lnTo>
                    <a:lnTo>
                      <a:pt x="6483731" y="1315592"/>
                    </a:lnTo>
                    <a:lnTo>
                      <a:pt x="6671817" y="1315592"/>
                    </a:lnTo>
                    <a:lnTo>
                      <a:pt x="7313422" y="1315592"/>
                    </a:lnTo>
                    <a:lnTo>
                      <a:pt x="7321931" y="1315592"/>
                    </a:lnTo>
                    <a:lnTo>
                      <a:pt x="7373238" y="1315592"/>
                    </a:lnTo>
                    <a:lnTo>
                      <a:pt x="7381748" y="1315592"/>
                    </a:lnTo>
                    <a:lnTo>
                      <a:pt x="7441691" y="1315592"/>
                    </a:lnTo>
                    <a:lnTo>
                      <a:pt x="7441691" y="1587372"/>
                    </a:lnTo>
                    <a:lnTo>
                      <a:pt x="7484490" y="1587372"/>
                    </a:lnTo>
                    <a:lnTo>
                      <a:pt x="7552816" y="1587372"/>
                    </a:lnTo>
                    <a:lnTo>
                      <a:pt x="7604252" y="1587372"/>
                    </a:lnTo>
                    <a:lnTo>
                      <a:pt x="7723885" y="1587372"/>
                    </a:lnTo>
                    <a:lnTo>
                      <a:pt x="7809483" y="1587372"/>
                    </a:lnTo>
                    <a:lnTo>
                      <a:pt x="8750427" y="1587372"/>
                    </a:lnTo>
                    <a:lnTo>
                      <a:pt x="9083929" y="1587372"/>
                    </a:lnTo>
                    <a:lnTo>
                      <a:pt x="9212199" y="1587372"/>
                    </a:lnTo>
                    <a:lnTo>
                      <a:pt x="9212199" y="2348229"/>
                    </a:lnTo>
                    <a:lnTo>
                      <a:pt x="9254998" y="2348229"/>
                    </a:lnTo>
                    <a:lnTo>
                      <a:pt x="9460357" y="2348229"/>
                    </a:lnTo>
                    <a:lnTo>
                      <a:pt x="9528683" y="2348229"/>
                    </a:lnTo>
                    <a:lnTo>
                      <a:pt x="9811004" y="2348229"/>
                    </a:lnTo>
                  </a:path>
                </a:pathLst>
              </a:custGeom>
              <a:ln w="27051" cap="sq">
                <a:solidFill>
                  <a:srgbClr val="E31837"/>
                </a:solidFill>
                <a:miter lim="800000"/>
              </a:ln>
            </p:spPr>
            <p:txBody>
              <a:bodyPr wrap="square" lIns="0" tIns="0" rIns="0" bIns="0" rtlCol="0"/>
              <a:lstStyle/>
              <a:p>
                <a:pPr defTabSz="914377">
                  <a:defRPr/>
                </a:pPr>
                <a:endParaRPr>
                  <a:solidFill>
                    <a:srgbClr val="000000"/>
                  </a:solidFill>
                  <a:latin typeface="Century Gothic"/>
                </a:endParaRPr>
              </a:p>
            </p:txBody>
          </p:sp>
          <p:sp>
            <p:nvSpPr>
              <p:cNvPr id="130" name="object 4">
                <a:extLst>
                  <a:ext uri="{FF2B5EF4-FFF2-40B4-BE49-F238E27FC236}">
                    <a16:creationId xmlns:a16="http://schemas.microsoft.com/office/drawing/2014/main" id="{E3203A7B-712F-9F6F-0FD1-475E28615D3B}"/>
                  </a:ext>
                </a:extLst>
              </p:cNvPr>
              <p:cNvSpPr/>
              <p:nvPr/>
            </p:nvSpPr>
            <p:spPr>
              <a:xfrm>
                <a:off x="3581018" y="612013"/>
                <a:ext cx="9460865" cy="2496185"/>
              </a:xfrm>
              <a:custGeom>
                <a:avLst/>
                <a:gdLst/>
                <a:ahLst/>
                <a:cxnLst/>
                <a:rect l="l" t="t" r="r" b="b"/>
                <a:pathLst>
                  <a:path w="9460865" h="2496185">
                    <a:moveTo>
                      <a:pt x="0" y="0"/>
                    </a:moveTo>
                    <a:lnTo>
                      <a:pt x="8635" y="0"/>
                    </a:lnTo>
                    <a:lnTo>
                      <a:pt x="307975" y="0"/>
                    </a:lnTo>
                    <a:lnTo>
                      <a:pt x="307975" y="112394"/>
                    </a:lnTo>
                    <a:lnTo>
                      <a:pt x="427735" y="112394"/>
                    </a:lnTo>
                    <a:lnTo>
                      <a:pt x="427735" y="224662"/>
                    </a:lnTo>
                    <a:lnTo>
                      <a:pt x="564641" y="224662"/>
                    </a:lnTo>
                    <a:lnTo>
                      <a:pt x="564641" y="337057"/>
                    </a:lnTo>
                    <a:lnTo>
                      <a:pt x="701420" y="337057"/>
                    </a:lnTo>
                    <a:lnTo>
                      <a:pt x="701420" y="449325"/>
                    </a:lnTo>
                    <a:lnTo>
                      <a:pt x="761364" y="449325"/>
                    </a:lnTo>
                    <a:lnTo>
                      <a:pt x="761364" y="561720"/>
                    </a:lnTo>
                    <a:lnTo>
                      <a:pt x="1052194" y="561720"/>
                    </a:lnTo>
                    <a:lnTo>
                      <a:pt x="1052194" y="673988"/>
                    </a:lnTo>
                    <a:lnTo>
                      <a:pt x="1531111" y="673988"/>
                    </a:lnTo>
                    <a:lnTo>
                      <a:pt x="1531111" y="786383"/>
                    </a:lnTo>
                    <a:lnTo>
                      <a:pt x="2147061" y="786383"/>
                    </a:lnTo>
                    <a:lnTo>
                      <a:pt x="2147061" y="898651"/>
                    </a:lnTo>
                    <a:lnTo>
                      <a:pt x="2446401" y="898651"/>
                    </a:lnTo>
                    <a:lnTo>
                      <a:pt x="2446401" y="1011046"/>
                    </a:lnTo>
                    <a:lnTo>
                      <a:pt x="2591816" y="1011046"/>
                    </a:lnTo>
                    <a:lnTo>
                      <a:pt x="2591816" y="1123314"/>
                    </a:lnTo>
                    <a:lnTo>
                      <a:pt x="2839846" y="1123314"/>
                    </a:lnTo>
                    <a:lnTo>
                      <a:pt x="2839846" y="1235709"/>
                    </a:lnTo>
                    <a:lnTo>
                      <a:pt x="3635375" y="1235709"/>
                    </a:lnTo>
                    <a:lnTo>
                      <a:pt x="3635375" y="1347977"/>
                    </a:lnTo>
                    <a:lnTo>
                      <a:pt x="3652392" y="1347977"/>
                    </a:lnTo>
                    <a:lnTo>
                      <a:pt x="3652392" y="1460372"/>
                    </a:lnTo>
                    <a:lnTo>
                      <a:pt x="3661029" y="1460372"/>
                    </a:lnTo>
                    <a:lnTo>
                      <a:pt x="3669537" y="1460372"/>
                    </a:lnTo>
                    <a:lnTo>
                      <a:pt x="3669537" y="1575942"/>
                    </a:lnTo>
                    <a:lnTo>
                      <a:pt x="4285360" y="1575942"/>
                    </a:lnTo>
                    <a:lnTo>
                      <a:pt x="4285360" y="1691639"/>
                    </a:lnTo>
                    <a:lnTo>
                      <a:pt x="4319651" y="1691639"/>
                    </a:lnTo>
                    <a:lnTo>
                      <a:pt x="4319651" y="1807336"/>
                    </a:lnTo>
                    <a:lnTo>
                      <a:pt x="4362323" y="1807336"/>
                    </a:lnTo>
                    <a:lnTo>
                      <a:pt x="4362323" y="1922906"/>
                    </a:lnTo>
                    <a:lnTo>
                      <a:pt x="4473575" y="1922906"/>
                    </a:lnTo>
                    <a:lnTo>
                      <a:pt x="4473575" y="2038603"/>
                    </a:lnTo>
                    <a:lnTo>
                      <a:pt x="4678807" y="2038603"/>
                    </a:lnTo>
                    <a:lnTo>
                      <a:pt x="4986782" y="2038603"/>
                    </a:lnTo>
                    <a:lnTo>
                      <a:pt x="4995290" y="2038603"/>
                    </a:lnTo>
                    <a:lnTo>
                      <a:pt x="5003927" y="2038603"/>
                    </a:lnTo>
                    <a:lnTo>
                      <a:pt x="5029581" y="2038603"/>
                    </a:lnTo>
                    <a:lnTo>
                      <a:pt x="5046726" y="2038603"/>
                    </a:lnTo>
                    <a:lnTo>
                      <a:pt x="5080888" y="2038603"/>
                    </a:lnTo>
                    <a:lnTo>
                      <a:pt x="5098033" y="2038603"/>
                    </a:lnTo>
                    <a:lnTo>
                      <a:pt x="5311775" y="2038603"/>
                    </a:lnTo>
                    <a:lnTo>
                      <a:pt x="5645404" y="2038603"/>
                    </a:lnTo>
                    <a:lnTo>
                      <a:pt x="5645404" y="2206243"/>
                    </a:lnTo>
                    <a:lnTo>
                      <a:pt x="5662549" y="2206243"/>
                    </a:lnTo>
                    <a:lnTo>
                      <a:pt x="5756656" y="2206243"/>
                    </a:lnTo>
                    <a:lnTo>
                      <a:pt x="5782309" y="2206243"/>
                    </a:lnTo>
                    <a:lnTo>
                      <a:pt x="5867781" y="2206243"/>
                    </a:lnTo>
                    <a:lnTo>
                      <a:pt x="5884926" y="2206243"/>
                    </a:lnTo>
                    <a:lnTo>
                      <a:pt x="6090158" y="2206243"/>
                    </a:lnTo>
                    <a:lnTo>
                      <a:pt x="6175756" y="2206243"/>
                    </a:lnTo>
                    <a:lnTo>
                      <a:pt x="6603364" y="2206243"/>
                    </a:lnTo>
                    <a:lnTo>
                      <a:pt x="6603364" y="2495804"/>
                    </a:lnTo>
                    <a:lnTo>
                      <a:pt x="6654800" y="2495804"/>
                    </a:lnTo>
                    <a:lnTo>
                      <a:pt x="6748780" y="2495804"/>
                    </a:lnTo>
                    <a:lnTo>
                      <a:pt x="6783070" y="2495804"/>
                    </a:lnTo>
                    <a:lnTo>
                      <a:pt x="6894195" y="2495804"/>
                    </a:lnTo>
                    <a:lnTo>
                      <a:pt x="7441691" y="2495804"/>
                    </a:lnTo>
                    <a:lnTo>
                      <a:pt x="7552816" y="2495804"/>
                    </a:lnTo>
                    <a:lnTo>
                      <a:pt x="7698232" y="2495804"/>
                    </a:lnTo>
                    <a:lnTo>
                      <a:pt x="7783830" y="2495804"/>
                    </a:lnTo>
                    <a:lnTo>
                      <a:pt x="9460357" y="2495804"/>
                    </a:lnTo>
                  </a:path>
                </a:pathLst>
              </a:custGeom>
              <a:ln w="27051" cap="sq">
                <a:solidFill>
                  <a:srgbClr val="4D4D4F"/>
                </a:solidFill>
                <a:miter lim="800000"/>
              </a:ln>
            </p:spPr>
            <p:txBody>
              <a:bodyPr wrap="square" lIns="0" tIns="0" rIns="0" bIns="0" rtlCol="0"/>
              <a:lstStyle/>
              <a:p>
                <a:pPr defTabSz="914377">
                  <a:defRPr/>
                </a:pPr>
                <a:endParaRPr>
                  <a:solidFill>
                    <a:srgbClr val="000000"/>
                  </a:solidFill>
                  <a:latin typeface="Century Gothic"/>
                </a:endParaRPr>
              </a:p>
            </p:txBody>
          </p:sp>
        </p:grpSp>
        <p:sp>
          <p:nvSpPr>
            <p:cNvPr id="44" name="object 5">
              <a:extLst>
                <a:ext uri="{FF2B5EF4-FFF2-40B4-BE49-F238E27FC236}">
                  <a16:creationId xmlns:a16="http://schemas.microsoft.com/office/drawing/2014/main" id="{454E38CD-EA17-269A-C881-B611DB8500FC}"/>
                </a:ext>
              </a:extLst>
            </p:cNvPr>
            <p:cNvSpPr txBox="1"/>
            <p:nvPr/>
          </p:nvSpPr>
          <p:spPr>
            <a:xfrm>
              <a:off x="2948619" y="1890407"/>
              <a:ext cx="107283" cy="228268"/>
            </a:xfrm>
            <a:prstGeom prst="rect">
              <a:avLst/>
            </a:prstGeom>
          </p:spPr>
          <p:txBody>
            <a:bodyPr vert="horz" wrap="square" lIns="0" tIns="12700" rIns="0" bIns="0" rtlCol="0">
              <a:spAutoFit/>
            </a:bodyPr>
            <a:lstStyle/>
            <a:p>
              <a:pPr marL="12700" defTabSz="914377">
                <a:spcBef>
                  <a:spcPts val="100"/>
                </a:spcBef>
                <a:defRPr/>
              </a:pPr>
              <a:r>
                <a:rPr sz="1400">
                  <a:solidFill>
                    <a:srgbClr val="E31837"/>
                  </a:solidFill>
                  <a:latin typeface="Helvetica"/>
                  <a:cs typeface="Helvetica"/>
                </a:rPr>
                <a:t>+</a:t>
              </a:r>
            </a:p>
          </p:txBody>
        </p:sp>
        <p:sp>
          <p:nvSpPr>
            <p:cNvPr id="45" name="object 6">
              <a:extLst>
                <a:ext uri="{FF2B5EF4-FFF2-40B4-BE49-F238E27FC236}">
                  <a16:creationId xmlns:a16="http://schemas.microsoft.com/office/drawing/2014/main" id="{FAE9581D-875C-7392-C70B-5BCAF20A89AF}"/>
                </a:ext>
              </a:extLst>
            </p:cNvPr>
            <p:cNvSpPr txBox="1"/>
            <p:nvPr/>
          </p:nvSpPr>
          <p:spPr>
            <a:xfrm>
              <a:off x="2894947" y="1720563"/>
              <a:ext cx="107283" cy="228268"/>
            </a:xfrm>
            <a:prstGeom prst="rect">
              <a:avLst/>
            </a:prstGeom>
          </p:spPr>
          <p:txBody>
            <a:bodyPr vert="horz" wrap="square" lIns="0" tIns="12700" rIns="0" bIns="0" rtlCol="0">
              <a:spAutoFit/>
            </a:bodyPr>
            <a:lstStyle/>
            <a:p>
              <a:pPr marL="12700" defTabSz="914377">
                <a:spcBef>
                  <a:spcPts val="100"/>
                </a:spcBef>
                <a:defRPr/>
              </a:pPr>
              <a:r>
                <a:rPr sz="1400">
                  <a:solidFill>
                    <a:srgbClr val="E31837"/>
                  </a:solidFill>
                  <a:latin typeface="Helvetica"/>
                  <a:cs typeface="Helvetica"/>
                </a:rPr>
                <a:t>+</a:t>
              </a:r>
            </a:p>
          </p:txBody>
        </p:sp>
        <p:sp>
          <p:nvSpPr>
            <p:cNvPr id="46" name="object 8">
              <a:extLst>
                <a:ext uri="{FF2B5EF4-FFF2-40B4-BE49-F238E27FC236}">
                  <a16:creationId xmlns:a16="http://schemas.microsoft.com/office/drawing/2014/main" id="{E86E8EFC-C10B-A58F-A16C-DC5FBF982AB0}"/>
                </a:ext>
              </a:extLst>
            </p:cNvPr>
            <p:cNvSpPr txBox="1"/>
            <p:nvPr/>
          </p:nvSpPr>
          <p:spPr>
            <a:xfrm>
              <a:off x="3248399" y="1938797"/>
              <a:ext cx="107283" cy="228268"/>
            </a:xfrm>
            <a:prstGeom prst="rect">
              <a:avLst/>
            </a:prstGeom>
          </p:spPr>
          <p:txBody>
            <a:bodyPr vert="horz" wrap="square" lIns="0" tIns="12700" rIns="0" bIns="0" rtlCol="0">
              <a:spAutoFit/>
            </a:bodyPr>
            <a:lstStyle/>
            <a:p>
              <a:pPr marL="12700" defTabSz="914377">
                <a:spcBef>
                  <a:spcPts val="100"/>
                </a:spcBef>
                <a:defRPr/>
              </a:pPr>
              <a:r>
                <a:rPr sz="1400">
                  <a:solidFill>
                    <a:srgbClr val="E31837"/>
                  </a:solidFill>
                  <a:latin typeface="Helvetica"/>
                  <a:cs typeface="Helvetica"/>
                </a:rPr>
                <a:t>+</a:t>
              </a:r>
            </a:p>
          </p:txBody>
        </p:sp>
        <p:sp>
          <p:nvSpPr>
            <p:cNvPr id="47" name="object 17">
              <a:extLst>
                <a:ext uri="{FF2B5EF4-FFF2-40B4-BE49-F238E27FC236}">
                  <a16:creationId xmlns:a16="http://schemas.microsoft.com/office/drawing/2014/main" id="{B1E100D0-8040-07EE-37F1-528E98DEF92B}"/>
                </a:ext>
              </a:extLst>
            </p:cNvPr>
            <p:cNvSpPr txBox="1"/>
            <p:nvPr/>
          </p:nvSpPr>
          <p:spPr>
            <a:xfrm>
              <a:off x="10085655" y="2916280"/>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48" name="object 19">
              <a:extLst>
                <a:ext uri="{FF2B5EF4-FFF2-40B4-BE49-F238E27FC236}">
                  <a16:creationId xmlns:a16="http://schemas.microsoft.com/office/drawing/2014/main" id="{2984242B-8F20-52FC-A4FF-E712D953E0A1}"/>
                </a:ext>
              </a:extLst>
            </p:cNvPr>
            <p:cNvSpPr txBox="1"/>
            <p:nvPr/>
          </p:nvSpPr>
          <p:spPr>
            <a:xfrm>
              <a:off x="2355724" y="1697194"/>
              <a:ext cx="116261" cy="228268"/>
            </a:xfrm>
            <a:prstGeom prst="rect">
              <a:avLst/>
            </a:prstGeom>
            <a:ln>
              <a:noFill/>
            </a:ln>
          </p:spPr>
          <p:txBody>
            <a:bodyPr vert="horz" wrap="square" lIns="0" tIns="12700" rIns="0" bIns="0" rtlCol="0">
              <a:spAutoFit/>
            </a:bodyPr>
            <a:lstStyle/>
            <a:p>
              <a:pPr defTabSz="914377">
                <a:spcBef>
                  <a:spcPts val="100"/>
                </a:spcBef>
                <a:defRPr/>
              </a:pPr>
              <a:r>
                <a:rPr lang="en-US" sz="1400">
                  <a:solidFill>
                    <a:srgbClr val="4D4D4F"/>
                  </a:solidFill>
                  <a:latin typeface="Helvetica"/>
                  <a:cs typeface="Helvetica"/>
                </a:rPr>
                <a:t>+</a:t>
              </a:r>
              <a:endParaRPr sz="1400">
                <a:solidFill>
                  <a:srgbClr val="4D4D4F"/>
                </a:solidFill>
                <a:latin typeface="Helvetica"/>
                <a:cs typeface="Helvetica"/>
              </a:endParaRPr>
            </a:p>
          </p:txBody>
        </p:sp>
        <p:sp>
          <p:nvSpPr>
            <p:cNvPr id="49" name="object 20">
              <a:extLst>
                <a:ext uri="{FF2B5EF4-FFF2-40B4-BE49-F238E27FC236}">
                  <a16:creationId xmlns:a16="http://schemas.microsoft.com/office/drawing/2014/main" id="{90F9CB7F-1F38-8F34-68F3-8B16DB6FDFAF}"/>
                </a:ext>
              </a:extLst>
            </p:cNvPr>
            <p:cNvSpPr txBox="1"/>
            <p:nvPr/>
          </p:nvSpPr>
          <p:spPr>
            <a:xfrm>
              <a:off x="5244109" y="2456024"/>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0" name="object 25">
              <a:extLst>
                <a:ext uri="{FF2B5EF4-FFF2-40B4-BE49-F238E27FC236}">
                  <a16:creationId xmlns:a16="http://schemas.microsoft.com/office/drawing/2014/main" id="{2110C578-F45B-E961-61D7-7F70263A4E1E}"/>
                </a:ext>
              </a:extLst>
            </p:cNvPr>
            <p:cNvSpPr txBox="1"/>
            <p:nvPr/>
          </p:nvSpPr>
          <p:spPr>
            <a:xfrm>
              <a:off x="9829261" y="298913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1" name="object 20">
              <a:extLst>
                <a:ext uri="{FF2B5EF4-FFF2-40B4-BE49-F238E27FC236}">
                  <a16:creationId xmlns:a16="http://schemas.microsoft.com/office/drawing/2014/main" id="{0189D640-E59A-B509-0A64-07947475D30E}"/>
                </a:ext>
              </a:extLst>
            </p:cNvPr>
            <p:cNvSpPr txBox="1"/>
            <p:nvPr/>
          </p:nvSpPr>
          <p:spPr>
            <a:xfrm>
              <a:off x="6049743" y="2753507"/>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2" name="object 20">
              <a:extLst>
                <a:ext uri="{FF2B5EF4-FFF2-40B4-BE49-F238E27FC236}">
                  <a16:creationId xmlns:a16="http://schemas.microsoft.com/office/drawing/2014/main" id="{357605DE-7143-B9C3-A308-6D6B4E0960E5}"/>
                </a:ext>
              </a:extLst>
            </p:cNvPr>
            <p:cNvSpPr txBox="1"/>
            <p:nvPr/>
          </p:nvSpPr>
          <p:spPr>
            <a:xfrm>
              <a:off x="6546963" y="2753507"/>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3" name="object 20">
              <a:extLst>
                <a:ext uri="{FF2B5EF4-FFF2-40B4-BE49-F238E27FC236}">
                  <a16:creationId xmlns:a16="http://schemas.microsoft.com/office/drawing/2014/main" id="{4751B0CB-3FFB-85E8-C753-E7D3733E6F1A}"/>
                </a:ext>
              </a:extLst>
            </p:cNvPr>
            <p:cNvSpPr txBox="1"/>
            <p:nvPr/>
          </p:nvSpPr>
          <p:spPr>
            <a:xfrm>
              <a:off x="6284595" y="2753507"/>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4" name="object 20">
              <a:extLst>
                <a:ext uri="{FF2B5EF4-FFF2-40B4-BE49-F238E27FC236}">
                  <a16:creationId xmlns:a16="http://schemas.microsoft.com/office/drawing/2014/main" id="{60CE96A6-3A22-28DA-F338-3031664AA90B}"/>
                </a:ext>
              </a:extLst>
            </p:cNvPr>
            <p:cNvSpPr txBox="1"/>
            <p:nvPr/>
          </p:nvSpPr>
          <p:spPr>
            <a:xfrm>
              <a:off x="6296311" y="2753507"/>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5" name="object 20">
              <a:extLst>
                <a:ext uri="{FF2B5EF4-FFF2-40B4-BE49-F238E27FC236}">
                  <a16:creationId xmlns:a16="http://schemas.microsoft.com/office/drawing/2014/main" id="{A0FA4978-CE39-FC25-7046-EE39BD4E5D7D}"/>
                </a:ext>
              </a:extLst>
            </p:cNvPr>
            <p:cNvSpPr txBox="1"/>
            <p:nvPr/>
          </p:nvSpPr>
          <p:spPr>
            <a:xfrm>
              <a:off x="6363381" y="2753507"/>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6" name="object 20">
              <a:extLst>
                <a:ext uri="{FF2B5EF4-FFF2-40B4-BE49-F238E27FC236}">
                  <a16:creationId xmlns:a16="http://schemas.microsoft.com/office/drawing/2014/main" id="{30DD6CC8-8F9A-F017-B7A3-C52A15237F61}"/>
                </a:ext>
              </a:extLst>
            </p:cNvPr>
            <p:cNvSpPr txBox="1"/>
            <p:nvPr/>
          </p:nvSpPr>
          <p:spPr>
            <a:xfrm>
              <a:off x="6376673" y="2753507"/>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7" name="object 20">
              <a:extLst>
                <a:ext uri="{FF2B5EF4-FFF2-40B4-BE49-F238E27FC236}">
                  <a16:creationId xmlns:a16="http://schemas.microsoft.com/office/drawing/2014/main" id="{A31B093B-39A1-83DC-E419-D3F02CFEAA20}"/>
                </a:ext>
              </a:extLst>
            </p:cNvPr>
            <p:cNvSpPr txBox="1"/>
            <p:nvPr/>
          </p:nvSpPr>
          <p:spPr>
            <a:xfrm>
              <a:off x="6336939" y="2753507"/>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8" name="object 20">
              <a:extLst>
                <a:ext uri="{FF2B5EF4-FFF2-40B4-BE49-F238E27FC236}">
                  <a16:creationId xmlns:a16="http://schemas.microsoft.com/office/drawing/2014/main" id="{65475671-F6FC-01B5-9C0D-6897DA503395}"/>
                </a:ext>
              </a:extLst>
            </p:cNvPr>
            <p:cNvSpPr txBox="1"/>
            <p:nvPr/>
          </p:nvSpPr>
          <p:spPr>
            <a:xfrm>
              <a:off x="6325059" y="2753507"/>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59" name="object 20">
              <a:extLst>
                <a:ext uri="{FF2B5EF4-FFF2-40B4-BE49-F238E27FC236}">
                  <a16:creationId xmlns:a16="http://schemas.microsoft.com/office/drawing/2014/main" id="{817D6615-A8ED-9ABB-8134-19CFABB3C077}"/>
                </a:ext>
              </a:extLst>
            </p:cNvPr>
            <p:cNvSpPr txBox="1"/>
            <p:nvPr/>
          </p:nvSpPr>
          <p:spPr>
            <a:xfrm>
              <a:off x="6827164" y="2839084"/>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0" name="object 20">
              <a:extLst>
                <a:ext uri="{FF2B5EF4-FFF2-40B4-BE49-F238E27FC236}">
                  <a16:creationId xmlns:a16="http://schemas.microsoft.com/office/drawing/2014/main" id="{C3EC5B1C-4D48-0C8B-960C-3585F4ACBFE5}"/>
                </a:ext>
              </a:extLst>
            </p:cNvPr>
            <p:cNvSpPr txBox="1"/>
            <p:nvPr/>
          </p:nvSpPr>
          <p:spPr>
            <a:xfrm>
              <a:off x="6900112" y="2839084"/>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1" name="object 20">
              <a:extLst>
                <a:ext uri="{FF2B5EF4-FFF2-40B4-BE49-F238E27FC236}">
                  <a16:creationId xmlns:a16="http://schemas.microsoft.com/office/drawing/2014/main" id="{16A7BEF0-95B8-230B-F3E1-8322CDFCA938}"/>
                </a:ext>
              </a:extLst>
            </p:cNvPr>
            <p:cNvSpPr txBox="1"/>
            <p:nvPr/>
          </p:nvSpPr>
          <p:spPr>
            <a:xfrm>
              <a:off x="6929227" y="2839084"/>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2" name="object 20">
              <a:extLst>
                <a:ext uri="{FF2B5EF4-FFF2-40B4-BE49-F238E27FC236}">
                  <a16:creationId xmlns:a16="http://schemas.microsoft.com/office/drawing/2014/main" id="{DAA30AD6-7FE2-9CF6-A26E-1696A1B54A47}"/>
                </a:ext>
              </a:extLst>
            </p:cNvPr>
            <p:cNvSpPr txBox="1"/>
            <p:nvPr/>
          </p:nvSpPr>
          <p:spPr>
            <a:xfrm>
              <a:off x="6990225" y="2839084"/>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3" name="object 20">
              <a:extLst>
                <a:ext uri="{FF2B5EF4-FFF2-40B4-BE49-F238E27FC236}">
                  <a16:creationId xmlns:a16="http://schemas.microsoft.com/office/drawing/2014/main" id="{6D3E0049-4B15-8555-6E0A-FE95A5198FB7}"/>
                </a:ext>
              </a:extLst>
            </p:cNvPr>
            <p:cNvSpPr txBox="1"/>
            <p:nvPr/>
          </p:nvSpPr>
          <p:spPr>
            <a:xfrm>
              <a:off x="7004276" y="2839084"/>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4" name="object 20">
              <a:extLst>
                <a:ext uri="{FF2B5EF4-FFF2-40B4-BE49-F238E27FC236}">
                  <a16:creationId xmlns:a16="http://schemas.microsoft.com/office/drawing/2014/main" id="{CED6CDBA-202F-C644-1998-F14C055C3805}"/>
                </a:ext>
              </a:extLst>
            </p:cNvPr>
            <p:cNvSpPr txBox="1"/>
            <p:nvPr/>
          </p:nvSpPr>
          <p:spPr>
            <a:xfrm>
              <a:off x="7164332" y="2839084"/>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5" name="object 20">
              <a:extLst>
                <a:ext uri="{FF2B5EF4-FFF2-40B4-BE49-F238E27FC236}">
                  <a16:creationId xmlns:a16="http://schemas.microsoft.com/office/drawing/2014/main" id="{A996B5D2-FEC8-5929-A916-CB92F3C2D0CF}"/>
                </a:ext>
              </a:extLst>
            </p:cNvPr>
            <p:cNvSpPr txBox="1"/>
            <p:nvPr/>
          </p:nvSpPr>
          <p:spPr>
            <a:xfrm>
              <a:off x="7230988" y="2839084"/>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6" name="object 25">
              <a:extLst>
                <a:ext uri="{FF2B5EF4-FFF2-40B4-BE49-F238E27FC236}">
                  <a16:creationId xmlns:a16="http://schemas.microsoft.com/office/drawing/2014/main" id="{910C8DEA-A6EB-EF0D-78D7-998027F6756E}"/>
                </a:ext>
              </a:extLst>
            </p:cNvPr>
            <p:cNvSpPr txBox="1"/>
            <p:nvPr/>
          </p:nvSpPr>
          <p:spPr>
            <a:xfrm>
              <a:off x="8502247" y="299175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7" name="object 25">
              <a:extLst>
                <a:ext uri="{FF2B5EF4-FFF2-40B4-BE49-F238E27FC236}">
                  <a16:creationId xmlns:a16="http://schemas.microsoft.com/office/drawing/2014/main" id="{567BE0C9-837A-5DC9-EC6A-2006C87D31A8}"/>
                </a:ext>
              </a:extLst>
            </p:cNvPr>
            <p:cNvSpPr txBox="1"/>
            <p:nvPr/>
          </p:nvSpPr>
          <p:spPr>
            <a:xfrm>
              <a:off x="8435591" y="299175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8" name="object 25">
              <a:extLst>
                <a:ext uri="{FF2B5EF4-FFF2-40B4-BE49-F238E27FC236}">
                  <a16:creationId xmlns:a16="http://schemas.microsoft.com/office/drawing/2014/main" id="{AE03F38D-43E5-0B1E-8060-1724EBB0521E}"/>
                </a:ext>
              </a:extLst>
            </p:cNvPr>
            <p:cNvSpPr txBox="1"/>
            <p:nvPr/>
          </p:nvSpPr>
          <p:spPr>
            <a:xfrm>
              <a:off x="8316183" y="299175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69" name="object 25">
              <a:extLst>
                <a:ext uri="{FF2B5EF4-FFF2-40B4-BE49-F238E27FC236}">
                  <a16:creationId xmlns:a16="http://schemas.microsoft.com/office/drawing/2014/main" id="{0BEE6F3F-7EAF-0361-A721-95E265C9BE83}"/>
                </a:ext>
              </a:extLst>
            </p:cNvPr>
            <p:cNvSpPr txBox="1"/>
            <p:nvPr/>
          </p:nvSpPr>
          <p:spPr>
            <a:xfrm>
              <a:off x="8233012" y="299175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70" name="object 25">
              <a:extLst>
                <a:ext uri="{FF2B5EF4-FFF2-40B4-BE49-F238E27FC236}">
                  <a16:creationId xmlns:a16="http://schemas.microsoft.com/office/drawing/2014/main" id="{027A9BD3-DE17-A28D-57DE-5EC603E8A8C4}"/>
                </a:ext>
              </a:extLst>
            </p:cNvPr>
            <p:cNvSpPr txBox="1"/>
            <p:nvPr/>
          </p:nvSpPr>
          <p:spPr>
            <a:xfrm>
              <a:off x="7803059" y="299175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71" name="object 25">
              <a:extLst>
                <a:ext uri="{FF2B5EF4-FFF2-40B4-BE49-F238E27FC236}">
                  <a16:creationId xmlns:a16="http://schemas.microsoft.com/office/drawing/2014/main" id="{BD0C6035-B949-B318-4AEC-F2103851AD80}"/>
                </a:ext>
              </a:extLst>
            </p:cNvPr>
            <p:cNvSpPr txBox="1"/>
            <p:nvPr/>
          </p:nvSpPr>
          <p:spPr>
            <a:xfrm>
              <a:off x="7712992" y="299175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72" name="object 25">
              <a:extLst>
                <a:ext uri="{FF2B5EF4-FFF2-40B4-BE49-F238E27FC236}">
                  <a16:creationId xmlns:a16="http://schemas.microsoft.com/office/drawing/2014/main" id="{51DB3F49-91C6-942F-7B2A-E8B1720903AA}"/>
                </a:ext>
              </a:extLst>
            </p:cNvPr>
            <p:cNvSpPr txBox="1"/>
            <p:nvPr/>
          </p:nvSpPr>
          <p:spPr>
            <a:xfrm>
              <a:off x="7680759" y="299175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73" name="object 25">
              <a:extLst>
                <a:ext uri="{FF2B5EF4-FFF2-40B4-BE49-F238E27FC236}">
                  <a16:creationId xmlns:a16="http://schemas.microsoft.com/office/drawing/2014/main" id="{B755C83E-6DD6-F766-04F4-20E871A20A8F}"/>
                </a:ext>
              </a:extLst>
            </p:cNvPr>
            <p:cNvSpPr txBox="1"/>
            <p:nvPr/>
          </p:nvSpPr>
          <p:spPr>
            <a:xfrm>
              <a:off x="7604928" y="2991756"/>
              <a:ext cx="107283" cy="228268"/>
            </a:xfrm>
            <a:prstGeom prst="rect">
              <a:avLst/>
            </a:prstGeom>
          </p:spPr>
          <p:txBody>
            <a:bodyPr vert="horz" wrap="square" lIns="0" tIns="12700" rIns="0" bIns="0" rtlCol="0" anchor="ctr">
              <a:spAutoFit/>
            </a:bodyPr>
            <a:lstStyle/>
            <a:p>
              <a:pPr marL="12700" algn="ctr" defTabSz="914377">
                <a:spcBef>
                  <a:spcPts val="100"/>
                </a:spcBef>
                <a:defRPr/>
              </a:pPr>
              <a:r>
                <a:rPr sz="1400">
                  <a:solidFill>
                    <a:srgbClr val="4D4D4F"/>
                  </a:solidFill>
                  <a:latin typeface="Helvetica"/>
                  <a:cs typeface="Helvetica"/>
                </a:rPr>
                <a:t>+</a:t>
              </a:r>
            </a:p>
          </p:txBody>
        </p:sp>
        <p:sp>
          <p:nvSpPr>
            <p:cNvPr id="74" name="object 17">
              <a:extLst>
                <a:ext uri="{FF2B5EF4-FFF2-40B4-BE49-F238E27FC236}">
                  <a16:creationId xmlns:a16="http://schemas.microsoft.com/office/drawing/2014/main" id="{226D6596-3884-D5D4-7EC6-3FE1017E3528}"/>
                </a:ext>
              </a:extLst>
            </p:cNvPr>
            <p:cNvSpPr txBox="1"/>
            <p:nvPr/>
          </p:nvSpPr>
          <p:spPr>
            <a:xfrm>
              <a:off x="9863949" y="2916279"/>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75" name="object 17">
              <a:extLst>
                <a:ext uri="{FF2B5EF4-FFF2-40B4-BE49-F238E27FC236}">
                  <a16:creationId xmlns:a16="http://schemas.microsoft.com/office/drawing/2014/main" id="{7642785C-D71B-6389-C284-4CC2975960EF}"/>
                </a:ext>
              </a:extLst>
            </p:cNvPr>
            <p:cNvSpPr txBox="1"/>
            <p:nvPr/>
          </p:nvSpPr>
          <p:spPr>
            <a:xfrm>
              <a:off x="9807143" y="2916279"/>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76" name="object 17">
              <a:extLst>
                <a:ext uri="{FF2B5EF4-FFF2-40B4-BE49-F238E27FC236}">
                  <a16:creationId xmlns:a16="http://schemas.microsoft.com/office/drawing/2014/main" id="{1664201C-1D04-E832-BFA6-49D922FBF27B}"/>
                </a:ext>
              </a:extLst>
            </p:cNvPr>
            <p:cNvSpPr txBox="1"/>
            <p:nvPr/>
          </p:nvSpPr>
          <p:spPr>
            <a:xfrm>
              <a:off x="9639939" y="2916279"/>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77" name="object 17">
              <a:extLst>
                <a:ext uri="{FF2B5EF4-FFF2-40B4-BE49-F238E27FC236}">
                  <a16:creationId xmlns:a16="http://schemas.microsoft.com/office/drawing/2014/main" id="{382ACDFF-255D-E3C2-3BA2-9664492A137E}"/>
                </a:ext>
              </a:extLst>
            </p:cNvPr>
            <p:cNvSpPr txBox="1"/>
            <p:nvPr/>
          </p:nvSpPr>
          <p:spPr>
            <a:xfrm>
              <a:off x="9509199" y="2521330"/>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78" name="object 17">
              <a:extLst>
                <a:ext uri="{FF2B5EF4-FFF2-40B4-BE49-F238E27FC236}">
                  <a16:creationId xmlns:a16="http://schemas.microsoft.com/office/drawing/2014/main" id="{695815F4-6716-B3AE-90FD-7AC9E65FFA07}"/>
                </a:ext>
              </a:extLst>
            </p:cNvPr>
            <p:cNvSpPr txBox="1"/>
            <p:nvPr/>
          </p:nvSpPr>
          <p:spPr>
            <a:xfrm>
              <a:off x="9247432" y="2521330"/>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79" name="object 17">
              <a:extLst>
                <a:ext uri="{FF2B5EF4-FFF2-40B4-BE49-F238E27FC236}">
                  <a16:creationId xmlns:a16="http://schemas.microsoft.com/office/drawing/2014/main" id="{2F30E97A-A3EA-5DA5-68E0-0F1CACB8B5DA}"/>
                </a:ext>
              </a:extLst>
            </p:cNvPr>
            <p:cNvSpPr txBox="1"/>
            <p:nvPr/>
          </p:nvSpPr>
          <p:spPr>
            <a:xfrm>
              <a:off x="8508923" y="2521330"/>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0" name="object 17">
              <a:extLst>
                <a:ext uri="{FF2B5EF4-FFF2-40B4-BE49-F238E27FC236}">
                  <a16:creationId xmlns:a16="http://schemas.microsoft.com/office/drawing/2014/main" id="{3DD14525-7521-39B3-8BF6-D1DB64BB1C3E}"/>
                </a:ext>
              </a:extLst>
            </p:cNvPr>
            <p:cNvSpPr txBox="1"/>
            <p:nvPr/>
          </p:nvSpPr>
          <p:spPr>
            <a:xfrm>
              <a:off x="8436937" y="2521330"/>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1" name="object 17">
              <a:extLst>
                <a:ext uri="{FF2B5EF4-FFF2-40B4-BE49-F238E27FC236}">
                  <a16:creationId xmlns:a16="http://schemas.microsoft.com/office/drawing/2014/main" id="{DE4A5FDE-5D79-942B-C9CA-D9272E2803FA}"/>
                </a:ext>
              </a:extLst>
            </p:cNvPr>
            <p:cNvSpPr txBox="1"/>
            <p:nvPr/>
          </p:nvSpPr>
          <p:spPr>
            <a:xfrm>
              <a:off x="8341931" y="2521330"/>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2" name="object 17">
              <a:extLst>
                <a:ext uri="{FF2B5EF4-FFF2-40B4-BE49-F238E27FC236}">
                  <a16:creationId xmlns:a16="http://schemas.microsoft.com/office/drawing/2014/main" id="{87A720DC-1772-FB8B-A5A3-F3ECC99BE098}"/>
                </a:ext>
              </a:extLst>
            </p:cNvPr>
            <p:cNvSpPr txBox="1"/>
            <p:nvPr/>
          </p:nvSpPr>
          <p:spPr>
            <a:xfrm>
              <a:off x="8296781" y="2521330"/>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3" name="object 17">
              <a:extLst>
                <a:ext uri="{FF2B5EF4-FFF2-40B4-BE49-F238E27FC236}">
                  <a16:creationId xmlns:a16="http://schemas.microsoft.com/office/drawing/2014/main" id="{B32DE727-2D6E-D9D7-6CBC-158E33C4C900}"/>
                </a:ext>
              </a:extLst>
            </p:cNvPr>
            <p:cNvSpPr txBox="1"/>
            <p:nvPr/>
          </p:nvSpPr>
          <p:spPr>
            <a:xfrm>
              <a:off x="8248011" y="2519117"/>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4" name="object 17">
              <a:extLst>
                <a:ext uri="{FF2B5EF4-FFF2-40B4-BE49-F238E27FC236}">
                  <a16:creationId xmlns:a16="http://schemas.microsoft.com/office/drawing/2014/main" id="{75A50C7D-F721-D88C-59B6-2EF09B2A0B22}"/>
                </a:ext>
              </a:extLst>
            </p:cNvPr>
            <p:cNvSpPr txBox="1"/>
            <p:nvPr/>
          </p:nvSpPr>
          <p:spPr>
            <a:xfrm>
              <a:off x="7606552"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5" name="object 17">
              <a:extLst>
                <a:ext uri="{FF2B5EF4-FFF2-40B4-BE49-F238E27FC236}">
                  <a16:creationId xmlns:a16="http://schemas.microsoft.com/office/drawing/2014/main" id="{6EADC5B4-BE43-69A2-5B79-6E3BFAFE07E0}"/>
                </a:ext>
              </a:extLst>
            </p:cNvPr>
            <p:cNvSpPr txBox="1"/>
            <p:nvPr/>
          </p:nvSpPr>
          <p:spPr>
            <a:xfrm>
              <a:off x="8119776"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6" name="object 17">
              <a:extLst>
                <a:ext uri="{FF2B5EF4-FFF2-40B4-BE49-F238E27FC236}">
                  <a16:creationId xmlns:a16="http://schemas.microsoft.com/office/drawing/2014/main" id="{952BE184-DEB1-B594-7F50-FE3E44C2FAE2}"/>
                </a:ext>
              </a:extLst>
            </p:cNvPr>
            <p:cNvSpPr txBox="1"/>
            <p:nvPr/>
          </p:nvSpPr>
          <p:spPr>
            <a:xfrm>
              <a:off x="8162683"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7" name="object 17">
              <a:extLst>
                <a:ext uri="{FF2B5EF4-FFF2-40B4-BE49-F238E27FC236}">
                  <a16:creationId xmlns:a16="http://schemas.microsoft.com/office/drawing/2014/main" id="{C4BE1F32-B2F3-97C5-C57B-8E99D9B68F10}"/>
                </a:ext>
              </a:extLst>
            </p:cNvPr>
            <p:cNvSpPr txBox="1"/>
            <p:nvPr/>
          </p:nvSpPr>
          <p:spPr>
            <a:xfrm>
              <a:off x="8125907"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8" name="object 17">
              <a:extLst>
                <a:ext uri="{FF2B5EF4-FFF2-40B4-BE49-F238E27FC236}">
                  <a16:creationId xmlns:a16="http://schemas.microsoft.com/office/drawing/2014/main" id="{03394561-79EC-EA48-3285-75CBF017E3CB}"/>
                </a:ext>
              </a:extLst>
            </p:cNvPr>
            <p:cNvSpPr txBox="1"/>
            <p:nvPr/>
          </p:nvSpPr>
          <p:spPr>
            <a:xfrm>
              <a:off x="8155768"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89" name="object 17">
              <a:extLst>
                <a:ext uri="{FF2B5EF4-FFF2-40B4-BE49-F238E27FC236}">
                  <a16:creationId xmlns:a16="http://schemas.microsoft.com/office/drawing/2014/main" id="{BDA886B6-CCCE-AE47-CE21-4E90C26B3B56}"/>
                </a:ext>
              </a:extLst>
            </p:cNvPr>
            <p:cNvSpPr txBox="1"/>
            <p:nvPr/>
          </p:nvSpPr>
          <p:spPr>
            <a:xfrm>
              <a:off x="7449879"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0" name="object 17">
              <a:extLst>
                <a:ext uri="{FF2B5EF4-FFF2-40B4-BE49-F238E27FC236}">
                  <a16:creationId xmlns:a16="http://schemas.microsoft.com/office/drawing/2014/main" id="{9001048A-C15D-B060-3AFD-88AF8228C8EB}"/>
                </a:ext>
              </a:extLst>
            </p:cNvPr>
            <p:cNvSpPr txBox="1"/>
            <p:nvPr/>
          </p:nvSpPr>
          <p:spPr>
            <a:xfrm>
              <a:off x="7356185"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1" name="object 17">
              <a:extLst>
                <a:ext uri="{FF2B5EF4-FFF2-40B4-BE49-F238E27FC236}">
                  <a16:creationId xmlns:a16="http://schemas.microsoft.com/office/drawing/2014/main" id="{EBD5E36A-2782-00DB-EDFF-2375441F54DF}"/>
                </a:ext>
              </a:extLst>
            </p:cNvPr>
            <p:cNvSpPr txBox="1"/>
            <p:nvPr/>
          </p:nvSpPr>
          <p:spPr>
            <a:xfrm>
              <a:off x="7398849"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2" name="object 17">
              <a:extLst>
                <a:ext uri="{FF2B5EF4-FFF2-40B4-BE49-F238E27FC236}">
                  <a16:creationId xmlns:a16="http://schemas.microsoft.com/office/drawing/2014/main" id="{637B4FE9-9449-0C3F-509C-3F8A8CA7F9EC}"/>
                </a:ext>
              </a:extLst>
            </p:cNvPr>
            <p:cNvSpPr txBox="1"/>
            <p:nvPr/>
          </p:nvSpPr>
          <p:spPr>
            <a:xfrm>
              <a:off x="7024299" y="2379376"/>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3" name="object 17">
              <a:extLst>
                <a:ext uri="{FF2B5EF4-FFF2-40B4-BE49-F238E27FC236}">
                  <a16:creationId xmlns:a16="http://schemas.microsoft.com/office/drawing/2014/main" id="{ECEC735A-83C6-8197-DC2B-2038C1267B7B}"/>
                </a:ext>
              </a:extLst>
            </p:cNvPr>
            <p:cNvSpPr txBox="1"/>
            <p:nvPr/>
          </p:nvSpPr>
          <p:spPr>
            <a:xfrm>
              <a:off x="6962203"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4" name="object 17">
              <a:extLst>
                <a:ext uri="{FF2B5EF4-FFF2-40B4-BE49-F238E27FC236}">
                  <a16:creationId xmlns:a16="http://schemas.microsoft.com/office/drawing/2014/main" id="{32024BB7-40EB-FAE6-C9A1-7A140ED6D942}"/>
                </a:ext>
              </a:extLst>
            </p:cNvPr>
            <p:cNvSpPr txBox="1"/>
            <p:nvPr/>
          </p:nvSpPr>
          <p:spPr>
            <a:xfrm>
              <a:off x="6935320"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5" name="object 17">
              <a:extLst>
                <a:ext uri="{FF2B5EF4-FFF2-40B4-BE49-F238E27FC236}">
                  <a16:creationId xmlns:a16="http://schemas.microsoft.com/office/drawing/2014/main" id="{AC2C9649-4D91-6577-8D23-E8C17017984F}"/>
                </a:ext>
              </a:extLst>
            </p:cNvPr>
            <p:cNvSpPr txBox="1"/>
            <p:nvPr/>
          </p:nvSpPr>
          <p:spPr>
            <a:xfrm>
              <a:off x="6742015"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6" name="object 17">
              <a:extLst>
                <a:ext uri="{FF2B5EF4-FFF2-40B4-BE49-F238E27FC236}">
                  <a16:creationId xmlns:a16="http://schemas.microsoft.com/office/drawing/2014/main" id="{BDB8CF57-FB83-5A13-84F1-4429B3344071}"/>
                </a:ext>
              </a:extLst>
            </p:cNvPr>
            <p:cNvSpPr txBox="1"/>
            <p:nvPr/>
          </p:nvSpPr>
          <p:spPr>
            <a:xfrm>
              <a:off x="6558315"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7" name="object 17">
              <a:extLst>
                <a:ext uri="{FF2B5EF4-FFF2-40B4-BE49-F238E27FC236}">
                  <a16:creationId xmlns:a16="http://schemas.microsoft.com/office/drawing/2014/main" id="{800C536C-D3EA-DE7E-DDBB-0B5F8F78F3D9}"/>
                </a:ext>
              </a:extLst>
            </p:cNvPr>
            <p:cNvSpPr txBox="1"/>
            <p:nvPr/>
          </p:nvSpPr>
          <p:spPr>
            <a:xfrm>
              <a:off x="6396376"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8" name="object 17">
              <a:extLst>
                <a:ext uri="{FF2B5EF4-FFF2-40B4-BE49-F238E27FC236}">
                  <a16:creationId xmlns:a16="http://schemas.microsoft.com/office/drawing/2014/main" id="{1E6BB371-2FC2-19D8-BD3D-BA5D6A67989F}"/>
                </a:ext>
              </a:extLst>
            </p:cNvPr>
            <p:cNvSpPr txBox="1"/>
            <p:nvPr/>
          </p:nvSpPr>
          <p:spPr>
            <a:xfrm>
              <a:off x="6906333"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99" name="object 17">
              <a:extLst>
                <a:ext uri="{FF2B5EF4-FFF2-40B4-BE49-F238E27FC236}">
                  <a16:creationId xmlns:a16="http://schemas.microsoft.com/office/drawing/2014/main" id="{0FEF5DA2-AB8D-3FAE-F0BC-435C0BDFE1BD}"/>
                </a:ext>
              </a:extLst>
            </p:cNvPr>
            <p:cNvSpPr txBox="1"/>
            <p:nvPr/>
          </p:nvSpPr>
          <p:spPr>
            <a:xfrm>
              <a:off x="6841233"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0" name="object 17">
              <a:extLst>
                <a:ext uri="{FF2B5EF4-FFF2-40B4-BE49-F238E27FC236}">
                  <a16:creationId xmlns:a16="http://schemas.microsoft.com/office/drawing/2014/main" id="{A08660C4-F6DC-5A3A-EAAB-D488B6ABC9AA}"/>
                </a:ext>
              </a:extLst>
            </p:cNvPr>
            <p:cNvSpPr txBox="1"/>
            <p:nvPr/>
          </p:nvSpPr>
          <p:spPr>
            <a:xfrm>
              <a:off x="6858355"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1" name="object 17">
              <a:extLst>
                <a:ext uri="{FF2B5EF4-FFF2-40B4-BE49-F238E27FC236}">
                  <a16:creationId xmlns:a16="http://schemas.microsoft.com/office/drawing/2014/main" id="{0DED64F3-DC0A-F852-8744-D7882990EEC0}"/>
                </a:ext>
              </a:extLst>
            </p:cNvPr>
            <p:cNvSpPr txBox="1"/>
            <p:nvPr/>
          </p:nvSpPr>
          <p:spPr>
            <a:xfrm>
              <a:off x="6883897"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2" name="object 17">
              <a:extLst>
                <a:ext uri="{FF2B5EF4-FFF2-40B4-BE49-F238E27FC236}">
                  <a16:creationId xmlns:a16="http://schemas.microsoft.com/office/drawing/2014/main" id="{58036BE7-BC5C-81F7-5C82-C35BA8C055C7}"/>
                </a:ext>
              </a:extLst>
            </p:cNvPr>
            <p:cNvSpPr txBox="1"/>
            <p:nvPr/>
          </p:nvSpPr>
          <p:spPr>
            <a:xfrm>
              <a:off x="6349001"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3" name="object 17">
              <a:extLst>
                <a:ext uri="{FF2B5EF4-FFF2-40B4-BE49-F238E27FC236}">
                  <a16:creationId xmlns:a16="http://schemas.microsoft.com/office/drawing/2014/main" id="{AC92CF49-8B16-B623-0556-FE4EA3D6E21F}"/>
                </a:ext>
              </a:extLst>
            </p:cNvPr>
            <p:cNvSpPr txBox="1"/>
            <p:nvPr/>
          </p:nvSpPr>
          <p:spPr>
            <a:xfrm>
              <a:off x="6325681"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4" name="object 17">
              <a:extLst>
                <a:ext uri="{FF2B5EF4-FFF2-40B4-BE49-F238E27FC236}">
                  <a16:creationId xmlns:a16="http://schemas.microsoft.com/office/drawing/2014/main" id="{5AE9DEA2-8D60-ADE6-E3CC-360F028E08A2}"/>
                </a:ext>
              </a:extLst>
            </p:cNvPr>
            <p:cNvSpPr txBox="1"/>
            <p:nvPr/>
          </p:nvSpPr>
          <p:spPr>
            <a:xfrm>
              <a:off x="6296960"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5" name="object 17">
              <a:extLst>
                <a:ext uri="{FF2B5EF4-FFF2-40B4-BE49-F238E27FC236}">
                  <a16:creationId xmlns:a16="http://schemas.microsoft.com/office/drawing/2014/main" id="{4B59BAD5-F161-2E0C-399F-8A6AE87BF14E}"/>
                </a:ext>
              </a:extLst>
            </p:cNvPr>
            <p:cNvSpPr txBox="1"/>
            <p:nvPr/>
          </p:nvSpPr>
          <p:spPr>
            <a:xfrm>
              <a:off x="6260499"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6" name="object 17">
              <a:extLst>
                <a:ext uri="{FF2B5EF4-FFF2-40B4-BE49-F238E27FC236}">
                  <a16:creationId xmlns:a16="http://schemas.microsoft.com/office/drawing/2014/main" id="{9997D317-1B22-4D84-3A6A-6694A3258684}"/>
                </a:ext>
              </a:extLst>
            </p:cNvPr>
            <p:cNvSpPr txBox="1"/>
            <p:nvPr/>
          </p:nvSpPr>
          <p:spPr>
            <a:xfrm>
              <a:off x="6215348"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7" name="object 17">
              <a:extLst>
                <a:ext uri="{FF2B5EF4-FFF2-40B4-BE49-F238E27FC236}">
                  <a16:creationId xmlns:a16="http://schemas.microsoft.com/office/drawing/2014/main" id="{3B8606B1-EC74-9831-0984-746A0B5B2F5B}"/>
                </a:ext>
              </a:extLst>
            </p:cNvPr>
            <p:cNvSpPr txBox="1"/>
            <p:nvPr/>
          </p:nvSpPr>
          <p:spPr>
            <a:xfrm>
              <a:off x="6288979"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8" name="object 17">
              <a:extLst>
                <a:ext uri="{FF2B5EF4-FFF2-40B4-BE49-F238E27FC236}">
                  <a16:creationId xmlns:a16="http://schemas.microsoft.com/office/drawing/2014/main" id="{0CA8087B-E8D6-DC9F-E980-4A35F99F2E74}"/>
                </a:ext>
              </a:extLst>
            </p:cNvPr>
            <p:cNvSpPr txBox="1"/>
            <p:nvPr/>
          </p:nvSpPr>
          <p:spPr>
            <a:xfrm>
              <a:off x="6317433"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09" name="object 17">
              <a:extLst>
                <a:ext uri="{FF2B5EF4-FFF2-40B4-BE49-F238E27FC236}">
                  <a16:creationId xmlns:a16="http://schemas.microsoft.com/office/drawing/2014/main" id="{3CB5993E-3CB9-320D-A299-B627B7ED65FA}"/>
                </a:ext>
              </a:extLst>
            </p:cNvPr>
            <p:cNvSpPr txBox="1"/>
            <p:nvPr/>
          </p:nvSpPr>
          <p:spPr>
            <a:xfrm>
              <a:off x="5823072"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0" name="object 17">
              <a:extLst>
                <a:ext uri="{FF2B5EF4-FFF2-40B4-BE49-F238E27FC236}">
                  <a16:creationId xmlns:a16="http://schemas.microsoft.com/office/drawing/2014/main" id="{7B093250-AEAE-3FF0-4C33-473D8FBF72B5}"/>
                </a:ext>
              </a:extLst>
            </p:cNvPr>
            <p:cNvSpPr txBox="1"/>
            <p:nvPr/>
          </p:nvSpPr>
          <p:spPr>
            <a:xfrm>
              <a:off x="5796951"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1" name="object 17">
              <a:extLst>
                <a:ext uri="{FF2B5EF4-FFF2-40B4-BE49-F238E27FC236}">
                  <a16:creationId xmlns:a16="http://schemas.microsoft.com/office/drawing/2014/main" id="{122EF8A5-0F04-1A78-4F36-961368B3C45E}"/>
                </a:ext>
              </a:extLst>
            </p:cNvPr>
            <p:cNvSpPr txBox="1"/>
            <p:nvPr/>
          </p:nvSpPr>
          <p:spPr>
            <a:xfrm>
              <a:off x="5777887"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2" name="object 17">
              <a:extLst>
                <a:ext uri="{FF2B5EF4-FFF2-40B4-BE49-F238E27FC236}">
                  <a16:creationId xmlns:a16="http://schemas.microsoft.com/office/drawing/2014/main" id="{64186750-B901-C198-EB08-09B196D343BD}"/>
                </a:ext>
              </a:extLst>
            </p:cNvPr>
            <p:cNvSpPr txBox="1"/>
            <p:nvPr/>
          </p:nvSpPr>
          <p:spPr>
            <a:xfrm>
              <a:off x="5694787"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3" name="object 17">
              <a:extLst>
                <a:ext uri="{FF2B5EF4-FFF2-40B4-BE49-F238E27FC236}">
                  <a16:creationId xmlns:a16="http://schemas.microsoft.com/office/drawing/2014/main" id="{F341E248-4FE1-6DDB-6252-E0F004567C89}"/>
                </a:ext>
              </a:extLst>
            </p:cNvPr>
            <p:cNvSpPr txBox="1"/>
            <p:nvPr/>
          </p:nvSpPr>
          <p:spPr>
            <a:xfrm>
              <a:off x="5663475"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4" name="object 17">
              <a:extLst>
                <a:ext uri="{FF2B5EF4-FFF2-40B4-BE49-F238E27FC236}">
                  <a16:creationId xmlns:a16="http://schemas.microsoft.com/office/drawing/2014/main" id="{A5D5E769-7C60-7BBE-4D49-930CC00D3A33}"/>
                </a:ext>
              </a:extLst>
            </p:cNvPr>
            <p:cNvSpPr txBox="1"/>
            <p:nvPr/>
          </p:nvSpPr>
          <p:spPr>
            <a:xfrm>
              <a:off x="5729701"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5" name="object 17">
              <a:extLst>
                <a:ext uri="{FF2B5EF4-FFF2-40B4-BE49-F238E27FC236}">
                  <a16:creationId xmlns:a16="http://schemas.microsoft.com/office/drawing/2014/main" id="{A9A09623-3174-23A7-A4F1-D4EE02DC257C}"/>
                </a:ext>
              </a:extLst>
            </p:cNvPr>
            <p:cNvSpPr txBox="1"/>
            <p:nvPr/>
          </p:nvSpPr>
          <p:spPr>
            <a:xfrm>
              <a:off x="5745296"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6" name="object 17">
              <a:extLst>
                <a:ext uri="{FF2B5EF4-FFF2-40B4-BE49-F238E27FC236}">
                  <a16:creationId xmlns:a16="http://schemas.microsoft.com/office/drawing/2014/main" id="{8B4CDF99-A947-956F-23D3-D2FA0C544CB7}"/>
                </a:ext>
              </a:extLst>
            </p:cNvPr>
            <p:cNvSpPr txBox="1"/>
            <p:nvPr/>
          </p:nvSpPr>
          <p:spPr>
            <a:xfrm>
              <a:off x="5750163" y="2297638"/>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7" name="object 17">
              <a:extLst>
                <a:ext uri="{FF2B5EF4-FFF2-40B4-BE49-F238E27FC236}">
                  <a16:creationId xmlns:a16="http://schemas.microsoft.com/office/drawing/2014/main" id="{98957B0D-CCE2-9E6C-24BB-AC85EF73FB62}"/>
                </a:ext>
              </a:extLst>
            </p:cNvPr>
            <p:cNvSpPr txBox="1"/>
            <p:nvPr/>
          </p:nvSpPr>
          <p:spPr>
            <a:xfrm>
              <a:off x="5413917" y="2259541"/>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8" name="object 17">
              <a:extLst>
                <a:ext uri="{FF2B5EF4-FFF2-40B4-BE49-F238E27FC236}">
                  <a16:creationId xmlns:a16="http://schemas.microsoft.com/office/drawing/2014/main" id="{B9D44F62-9035-82C9-1D02-86C65D2863A7}"/>
                </a:ext>
              </a:extLst>
            </p:cNvPr>
            <p:cNvSpPr txBox="1"/>
            <p:nvPr/>
          </p:nvSpPr>
          <p:spPr>
            <a:xfrm>
              <a:off x="5216008" y="2223824"/>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19" name="object 17">
              <a:extLst>
                <a:ext uri="{FF2B5EF4-FFF2-40B4-BE49-F238E27FC236}">
                  <a16:creationId xmlns:a16="http://schemas.microsoft.com/office/drawing/2014/main" id="{8D2F1C6B-ADED-EC84-04F4-7B6C3D77F221}"/>
                </a:ext>
              </a:extLst>
            </p:cNvPr>
            <p:cNvSpPr txBox="1"/>
            <p:nvPr/>
          </p:nvSpPr>
          <p:spPr>
            <a:xfrm>
              <a:off x="3525288" y="1995295"/>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0" name="object 17">
              <a:extLst>
                <a:ext uri="{FF2B5EF4-FFF2-40B4-BE49-F238E27FC236}">
                  <a16:creationId xmlns:a16="http://schemas.microsoft.com/office/drawing/2014/main" id="{E9F5B00D-7812-8E47-7924-0E6FC74554F1}"/>
                </a:ext>
              </a:extLst>
            </p:cNvPr>
            <p:cNvSpPr txBox="1"/>
            <p:nvPr/>
          </p:nvSpPr>
          <p:spPr>
            <a:xfrm>
              <a:off x="4577911" y="2160937"/>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1" name="object 17">
              <a:extLst>
                <a:ext uri="{FF2B5EF4-FFF2-40B4-BE49-F238E27FC236}">
                  <a16:creationId xmlns:a16="http://schemas.microsoft.com/office/drawing/2014/main" id="{889BA35C-0FBB-69AD-9815-2582041602B7}"/>
                </a:ext>
              </a:extLst>
            </p:cNvPr>
            <p:cNvSpPr txBox="1"/>
            <p:nvPr/>
          </p:nvSpPr>
          <p:spPr>
            <a:xfrm>
              <a:off x="4648081" y="2160937"/>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2" name="object 17">
              <a:extLst>
                <a:ext uri="{FF2B5EF4-FFF2-40B4-BE49-F238E27FC236}">
                  <a16:creationId xmlns:a16="http://schemas.microsoft.com/office/drawing/2014/main" id="{2C33EFC9-9EA3-EC98-2C22-A15F9CA5CD1C}"/>
                </a:ext>
              </a:extLst>
            </p:cNvPr>
            <p:cNvSpPr txBox="1"/>
            <p:nvPr/>
          </p:nvSpPr>
          <p:spPr>
            <a:xfrm>
              <a:off x="4659291" y="2160937"/>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3" name="object 17">
              <a:extLst>
                <a:ext uri="{FF2B5EF4-FFF2-40B4-BE49-F238E27FC236}">
                  <a16:creationId xmlns:a16="http://schemas.microsoft.com/office/drawing/2014/main" id="{6B2C1464-CC4E-2B69-D0F4-100F6A81E181}"/>
                </a:ext>
              </a:extLst>
            </p:cNvPr>
            <p:cNvSpPr txBox="1"/>
            <p:nvPr/>
          </p:nvSpPr>
          <p:spPr>
            <a:xfrm>
              <a:off x="5064609" y="2189512"/>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4" name="object 17">
              <a:extLst>
                <a:ext uri="{FF2B5EF4-FFF2-40B4-BE49-F238E27FC236}">
                  <a16:creationId xmlns:a16="http://schemas.microsoft.com/office/drawing/2014/main" id="{FC22CA1D-C6EC-2ABC-B553-40D6AB592216}"/>
                </a:ext>
              </a:extLst>
            </p:cNvPr>
            <p:cNvSpPr txBox="1"/>
            <p:nvPr/>
          </p:nvSpPr>
          <p:spPr>
            <a:xfrm>
              <a:off x="5109567" y="2191894"/>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5" name="object 17">
              <a:extLst>
                <a:ext uri="{FF2B5EF4-FFF2-40B4-BE49-F238E27FC236}">
                  <a16:creationId xmlns:a16="http://schemas.microsoft.com/office/drawing/2014/main" id="{7B162535-7D2F-E426-3ECA-63D148AE9334}"/>
                </a:ext>
              </a:extLst>
            </p:cNvPr>
            <p:cNvSpPr txBox="1"/>
            <p:nvPr/>
          </p:nvSpPr>
          <p:spPr>
            <a:xfrm>
              <a:off x="5123631" y="2191889"/>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6" name="object 17">
              <a:extLst>
                <a:ext uri="{FF2B5EF4-FFF2-40B4-BE49-F238E27FC236}">
                  <a16:creationId xmlns:a16="http://schemas.microsoft.com/office/drawing/2014/main" id="{562DF1C7-E019-CAB2-8B01-82B346D565E5}"/>
                </a:ext>
              </a:extLst>
            </p:cNvPr>
            <p:cNvSpPr txBox="1"/>
            <p:nvPr/>
          </p:nvSpPr>
          <p:spPr>
            <a:xfrm>
              <a:off x="5171383" y="2189509"/>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7" name="object 17">
              <a:extLst>
                <a:ext uri="{FF2B5EF4-FFF2-40B4-BE49-F238E27FC236}">
                  <a16:creationId xmlns:a16="http://schemas.microsoft.com/office/drawing/2014/main" id="{208E3CE0-824D-8D2F-D36C-8C429068EE5F}"/>
                </a:ext>
              </a:extLst>
            </p:cNvPr>
            <p:cNvSpPr txBox="1"/>
            <p:nvPr/>
          </p:nvSpPr>
          <p:spPr>
            <a:xfrm>
              <a:off x="5186716" y="2189509"/>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sp>
          <p:nvSpPr>
            <p:cNvPr id="128" name="object 17">
              <a:extLst>
                <a:ext uri="{FF2B5EF4-FFF2-40B4-BE49-F238E27FC236}">
                  <a16:creationId xmlns:a16="http://schemas.microsoft.com/office/drawing/2014/main" id="{F3CF10D8-B5B8-2847-B0C7-13DBEE017201}"/>
                </a:ext>
              </a:extLst>
            </p:cNvPr>
            <p:cNvSpPr txBox="1"/>
            <p:nvPr/>
          </p:nvSpPr>
          <p:spPr>
            <a:xfrm>
              <a:off x="5163828" y="2191889"/>
              <a:ext cx="136341" cy="228268"/>
            </a:xfrm>
            <a:prstGeom prst="rect">
              <a:avLst/>
            </a:prstGeom>
          </p:spPr>
          <p:txBody>
            <a:bodyPr vert="horz" wrap="square" lIns="0" tIns="12700" rIns="0" bIns="0" rtlCol="0" anchor="t">
              <a:spAutoFit/>
            </a:bodyPr>
            <a:lstStyle/>
            <a:p>
              <a:pPr marL="12700" algn="ctr" defTabSz="914377">
                <a:spcBef>
                  <a:spcPts val="100"/>
                </a:spcBef>
                <a:tabLst>
                  <a:tab pos="346066" algn="l"/>
                </a:tabLst>
                <a:defRPr/>
              </a:pPr>
              <a:r>
                <a:rPr lang="en-US" sz="1400" spc="-51">
                  <a:solidFill>
                    <a:srgbClr val="E31837"/>
                  </a:solidFill>
                  <a:latin typeface="Helvetica"/>
                  <a:cs typeface="Helvetica"/>
                </a:rPr>
                <a:t>+</a:t>
              </a:r>
              <a:endParaRPr sz="1400">
                <a:solidFill>
                  <a:srgbClr val="000000"/>
                </a:solidFill>
                <a:latin typeface="Helvetica"/>
                <a:cs typeface="Helvetica"/>
              </a:endParaRPr>
            </a:p>
          </p:txBody>
        </p:sp>
      </p:grpSp>
      <p:grpSp>
        <p:nvGrpSpPr>
          <p:cNvPr id="131" name="Group 130">
            <a:extLst>
              <a:ext uri="{FF2B5EF4-FFF2-40B4-BE49-F238E27FC236}">
                <a16:creationId xmlns:a16="http://schemas.microsoft.com/office/drawing/2014/main" id="{C826F10D-90FB-6E01-ECB1-1784D6095C3F}"/>
              </a:ext>
            </a:extLst>
          </p:cNvPr>
          <p:cNvGrpSpPr/>
          <p:nvPr/>
        </p:nvGrpSpPr>
        <p:grpSpPr>
          <a:xfrm>
            <a:off x="261865" y="5156200"/>
            <a:ext cx="10005961" cy="715627"/>
            <a:chOff x="469985" y="5112133"/>
            <a:chExt cx="9835136" cy="715626"/>
          </a:xfrm>
        </p:grpSpPr>
        <p:sp>
          <p:nvSpPr>
            <p:cNvPr id="132" name="object 41">
              <a:extLst>
                <a:ext uri="{FF2B5EF4-FFF2-40B4-BE49-F238E27FC236}">
                  <a16:creationId xmlns:a16="http://schemas.microsoft.com/office/drawing/2014/main" id="{EEC7EBC2-3491-C46E-3B49-967FB43B7DD5}"/>
                </a:ext>
              </a:extLst>
            </p:cNvPr>
            <p:cNvSpPr txBox="1"/>
            <p:nvPr/>
          </p:nvSpPr>
          <p:spPr>
            <a:xfrm>
              <a:off x="2332439" y="5378917"/>
              <a:ext cx="300989" cy="166712"/>
            </a:xfrm>
            <a:prstGeom prst="rect">
              <a:avLst/>
            </a:prstGeom>
          </p:spPr>
          <p:txBody>
            <a:bodyPr vert="horz" wrap="square" lIns="0" tIns="12700" rIns="0" bIns="0" rtlCol="0" anchor="ctr">
              <a:spAutoFit/>
            </a:bodyPr>
            <a:lstStyle/>
            <a:p>
              <a:pPr marL="12700" algn="ctr" defTabSz="914377">
                <a:spcBef>
                  <a:spcPts val="100"/>
                </a:spcBef>
                <a:defRPr/>
              </a:pPr>
              <a:r>
                <a:rPr sz="1000" spc="-25" dirty="0">
                  <a:solidFill>
                    <a:srgbClr val="000000"/>
                  </a:solidFill>
                  <a:latin typeface="Century Gothic"/>
                  <a:cs typeface="Helvetica"/>
                </a:rPr>
                <a:t>107</a:t>
              </a:r>
              <a:endParaRPr sz="1000" dirty="0">
                <a:solidFill>
                  <a:srgbClr val="000000"/>
                </a:solidFill>
                <a:latin typeface="Century Gothic"/>
                <a:cs typeface="Helvetica"/>
              </a:endParaRPr>
            </a:p>
          </p:txBody>
        </p:sp>
        <p:sp>
          <p:nvSpPr>
            <p:cNvPr id="133" name="object 50">
              <a:extLst>
                <a:ext uri="{FF2B5EF4-FFF2-40B4-BE49-F238E27FC236}">
                  <a16:creationId xmlns:a16="http://schemas.microsoft.com/office/drawing/2014/main" id="{D6B3113E-8F64-45D8-2F3B-BD950156C840}"/>
                </a:ext>
              </a:extLst>
            </p:cNvPr>
            <p:cNvSpPr txBox="1"/>
            <p:nvPr/>
          </p:nvSpPr>
          <p:spPr>
            <a:xfrm>
              <a:off x="2378412" y="566104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dirty="0">
                  <a:solidFill>
                    <a:srgbClr val="000000"/>
                  </a:solidFill>
                  <a:latin typeface="Century Gothic"/>
                  <a:cs typeface="Helvetica"/>
                </a:rPr>
                <a:t>50</a:t>
              </a:r>
              <a:endParaRPr sz="1000" dirty="0">
                <a:solidFill>
                  <a:srgbClr val="000000"/>
                </a:solidFill>
                <a:latin typeface="Century Gothic"/>
                <a:cs typeface="Helvetica"/>
              </a:endParaRPr>
            </a:p>
          </p:txBody>
        </p:sp>
        <p:sp>
          <p:nvSpPr>
            <p:cNvPr id="134" name="object 42">
              <a:extLst>
                <a:ext uri="{FF2B5EF4-FFF2-40B4-BE49-F238E27FC236}">
                  <a16:creationId xmlns:a16="http://schemas.microsoft.com/office/drawing/2014/main" id="{4F47B6C0-F053-8BB2-98FD-9B9ABA3FAAA4}"/>
                </a:ext>
              </a:extLst>
            </p:cNvPr>
            <p:cNvSpPr txBox="1"/>
            <p:nvPr/>
          </p:nvSpPr>
          <p:spPr>
            <a:xfrm>
              <a:off x="3337005" y="537891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92</a:t>
              </a:r>
              <a:endParaRPr sz="1000">
                <a:solidFill>
                  <a:srgbClr val="000000"/>
                </a:solidFill>
                <a:latin typeface="Century Gothic"/>
                <a:cs typeface="Helvetica"/>
              </a:endParaRPr>
            </a:p>
          </p:txBody>
        </p:sp>
        <p:sp>
          <p:nvSpPr>
            <p:cNvPr id="135" name="object 51">
              <a:extLst>
                <a:ext uri="{FF2B5EF4-FFF2-40B4-BE49-F238E27FC236}">
                  <a16:creationId xmlns:a16="http://schemas.microsoft.com/office/drawing/2014/main" id="{8FE4C834-6119-BF41-EA14-4075265674F0}"/>
                </a:ext>
              </a:extLst>
            </p:cNvPr>
            <p:cNvSpPr txBox="1"/>
            <p:nvPr/>
          </p:nvSpPr>
          <p:spPr>
            <a:xfrm>
              <a:off x="3337005" y="566104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42</a:t>
              </a:r>
              <a:endParaRPr sz="1000">
                <a:solidFill>
                  <a:srgbClr val="000000"/>
                </a:solidFill>
                <a:latin typeface="Century Gothic"/>
                <a:cs typeface="Helvetica"/>
              </a:endParaRPr>
            </a:p>
          </p:txBody>
        </p:sp>
        <p:sp>
          <p:nvSpPr>
            <p:cNvPr id="136" name="object 43">
              <a:extLst>
                <a:ext uri="{FF2B5EF4-FFF2-40B4-BE49-F238E27FC236}">
                  <a16:creationId xmlns:a16="http://schemas.microsoft.com/office/drawing/2014/main" id="{941FAB55-EF57-62B4-DEDA-0C59789291DC}"/>
                </a:ext>
              </a:extLst>
            </p:cNvPr>
            <p:cNvSpPr txBox="1"/>
            <p:nvPr/>
          </p:nvSpPr>
          <p:spPr>
            <a:xfrm>
              <a:off x="4277301" y="537891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85</a:t>
              </a:r>
              <a:endParaRPr sz="1000">
                <a:solidFill>
                  <a:srgbClr val="000000"/>
                </a:solidFill>
                <a:latin typeface="Century Gothic"/>
                <a:cs typeface="Helvetica"/>
              </a:endParaRPr>
            </a:p>
          </p:txBody>
        </p:sp>
        <p:sp>
          <p:nvSpPr>
            <p:cNvPr id="137" name="object 52">
              <a:extLst>
                <a:ext uri="{FF2B5EF4-FFF2-40B4-BE49-F238E27FC236}">
                  <a16:creationId xmlns:a16="http://schemas.microsoft.com/office/drawing/2014/main" id="{FA05CE6B-71F6-6C18-8F55-80564C16E45D}"/>
                </a:ext>
              </a:extLst>
            </p:cNvPr>
            <p:cNvSpPr txBox="1"/>
            <p:nvPr/>
          </p:nvSpPr>
          <p:spPr>
            <a:xfrm>
              <a:off x="4277301" y="566104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40</a:t>
              </a:r>
              <a:endParaRPr sz="1000">
                <a:solidFill>
                  <a:srgbClr val="000000"/>
                </a:solidFill>
                <a:latin typeface="Century Gothic"/>
                <a:cs typeface="Helvetica"/>
              </a:endParaRPr>
            </a:p>
          </p:txBody>
        </p:sp>
        <p:sp>
          <p:nvSpPr>
            <p:cNvPr id="138" name="object 44">
              <a:extLst>
                <a:ext uri="{FF2B5EF4-FFF2-40B4-BE49-F238E27FC236}">
                  <a16:creationId xmlns:a16="http://schemas.microsoft.com/office/drawing/2014/main" id="{9DE11351-DB2D-E43B-053A-512FB023E76F}"/>
                </a:ext>
              </a:extLst>
            </p:cNvPr>
            <p:cNvSpPr txBox="1"/>
            <p:nvPr/>
          </p:nvSpPr>
          <p:spPr>
            <a:xfrm>
              <a:off x="5224966" y="537891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73</a:t>
              </a:r>
              <a:endParaRPr sz="1000">
                <a:solidFill>
                  <a:srgbClr val="000000"/>
                </a:solidFill>
                <a:latin typeface="Century Gothic"/>
                <a:cs typeface="Helvetica"/>
              </a:endParaRPr>
            </a:p>
          </p:txBody>
        </p:sp>
        <p:sp>
          <p:nvSpPr>
            <p:cNvPr id="139" name="object 53">
              <a:extLst>
                <a:ext uri="{FF2B5EF4-FFF2-40B4-BE49-F238E27FC236}">
                  <a16:creationId xmlns:a16="http://schemas.microsoft.com/office/drawing/2014/main" id="{0BEDD9FF-818B-81C6-F548-E9CC9005B039}"/>
                </a:ext>
              </a:extLst>
            </p:cNvPr>
            <p:cNvSpPr txBox="1"/>
            <p:nvPr/>
          </p:nvSpPr>
          <p:spPr>
            <a:xfrm>
              <a:off x="5224966" y="566104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37</a:t>
              </a:r>
              <a:endParaRPr sz="1000">
                <a:solidFill>
                  <a:srgbClr val="000000"/>
                </a:solidFill>
                <a:latin typeface="Century Gothic"/>
                <a:cs typeface="Helvetica"/>
              </a:endParaRPr>
            </a:p>
          </p:txBody>
        </p:sp>
        <p:sp>
          <p:nvSpPr>
            <p:cNvPr id="140" name="object 45">
              <a:extLst>
                <a:ext uri="{FF2B5EF4-FFF2-40B4-BE49-F238E27FC236}">
                  <a16:creationId xmlns:a16="http://schemas.microsoft.com/office/drawing/2014/main" id="{425B1FC3-A886-EAE1-F50C-10B7EC217CB5}"/>
                </a:ext>
              </a:extLst>
            </p:cNvPr>
            <p:cNvSpPr txBox="1"/>
            <p:nvPr/>
          </p:nvSpPr>
          <p:spPr>
            <a:xfrm>
              <a:off x="6165844" y="537891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49</a:t>
              </a:r>
              <a:endParaRPr sz="1000">
                <a:solidFill>
                  <a:srgbClr val="000000"/>
                </a:solidFill>
                <a:latin typeface="Century Gothic"/>
                <a:cs typeface="Helvetica"/>
              </a:endParaRPr>
            </a:p>
          </p:txBody>
        </p:sp>
        <p:sp>
          <p:nvSpPr>
            <p:cNvPr id="141" name="object 54">
              <a:extLst>
                <a:ext uri="{FF2B5EF4-FFF2-40B4-BE49-F238E27FC236}">
                  <a16:creationId xmlns:a16="http://schemas.microsoft.com/office/drawing/2014/main" id="{FD16067F-796E-B2FB-A4F8-F4C6A44051C4}"/>
                </a:ext>
              </a:extLst>
            </p:cNvPr>
            <p:cNvSpPr txBox="1"/>
            <p:nvPr/>
          </p:nvSpPr>
          <p:spPr>
            <a:xfrm>
              <a:off x="6165844" y="566104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28</a:t>
              </a:r>
              <a:endParaRPr sz="1000">
                <a:solidFill>
                  <a:srgbClr val="000000"/>
                </a:solidFill>
                <a:latin typeface="Century Gothic"/>
                <a:cs typeface="Helvetica"/>
              </a:endParaRPr>
            </a:p>
          </p:txBody>
        </p:sp>
        <p:sp>
          <p:nvSpPr>
            <p:cNvPr id="142" name="object 46">
              <a:extLst>
                <a:ext uri="{FF2B5EF4-FFF2-40B4-BE49-F238E27FC236}">
                  <a16:creationId xmlns:a16="http://schemas.microsoft.com/office/drawing/2014/main" id="{A1C089E6-4603-248D-29E2-55FE2807C47C}"/>
                </a:ext>
              </a:extLst>
            </p:cNvPr>
            <p:cNvSpPr txBox="1"/>
            <p:nvPr/>
          </p:nvSpPr>
          <p:spPr>
            <a:xfrm>
              <a:off x="7119633" y="537891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24</a:t>
              </a:r>
              <a:endParaRPr sz="1000">
                <a:solidFill>
                  <a:srgbClr val="000000"/>
                </a:solidFill>
                <a:latin typeface="Century Gothic"/>
                <a:cs typeface="Helvetica"/>
              </a:endParaRPr>
            </a:p>
          </p:txBody>
        </p:sp>
        <p:sp>
          <p:nvSpPr>
            <p:cNvPr id="143" name="object 55">
              <a:extLst>
                <a:ext uri="{FF2B5EF4-FFF2-40B4-BE49-F238E27FC236}">
                  <a16:creationId xmlns:a16="http://schemas.microsoft.com/office/drawing/2014/main" id="{DF9781FA-AD44-0461-9C2C-A8A1E3397366}"/>
                </a:ext>
              </a:extLst>
            </p:cNvPr>
            <p:cNvSpPr txBox="1"/>
            <p:nvPr/>
          </p:nvSpPr>
          <p:spPr>
            <a:xfrm>
              <a:off x="7119633" y="566104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13</a:t>
              </a:r>
              <a:endParaRPr sz="1000">
                <a:solidFill>
                  <a:srgbClr val="000000"/>
                </a:solidFill>
                <a:latin typeface="Century Gothic"/>
                <a:cs typeface="Helvetica"/>
              </a:endParaRPr>
            </a:p>
          </p:txBody>
        </p:sp>
        <p:sp>
          <p:nvSpPr>
            <p:cNvPr id="144" name="object 47">
              <a:extLst>
                <a:ext uri="{FF2B5EF4-FFF2-40B4-BE49-F238E27FC236}">
                  <a16:creationId xmlns:a16="http://schemas.microsoft.com/office/drawing/2014/main" id="{2E52544B-D44E-7989-58AB-20DB6EBAB997}"/>
                </a:ext>
              </a:extLst>
            </p:cNvPr>
            <p:cNvSpPr txBox="1"/>
            <p:nvPr/>
          </p:nvSpPr>
          <p:spPr>
            <a:xfrm>
              <a:off x="8065646" y="5378917"/>
              <a:ext cx="209550" cy="166712"/>
            </a:xfrm>
            <a:prstGeom prst="rect">
              <a:avLst/>
            </a:prstGeom>
          </p:spPr>
          <p:txBody>
            <a:bodyPr vert="horz" wrap="square" lIns="0" tIns="12700" rIns="0" bIns="0" rtlCol="0" anchor="ctr">
              <a:spAutoFit/>
            </a:bodyPr>
            <a:lstStyle/>
            <a:p>
              <a:pPr marL="12700" algn="ctr" defTabSz="914377">
                <a:spcBef>
                  <a:spcPts val="100"/>
                </a:spcBef>
                <a:defRPr/>
              </a:pPr>
              <a:r>
                <a:rPr sz="1000" spc="-25">
                  <a:solidFill>
                    <a:srgbClr val="000000"/>
                  </a:solidFill>
                  <a:latin typeface="Century Gothic"/>
                  <a:cs typeface="Helvetica"/>
                </a:rPr>
                <a:t>20</a:t>
              </a:r>
              <a:endParaRPr sz="1000">
                <a:solidFill>
                  <a:srgbClr val="000000"/>
                </a:solidFill>
                <a:latin typeface="Century Gothic"/>
                <a:cs typeface="Helvetica"/>
              </a:endParaRPr>
            </a:p>
          </p:txBody>
        </p:sp>
        <p:sp>
          <p:nvSpPr>
            <p:cNvPr id="145" name="object 56">
              <a:extLst>
                <a:ext uri="{FF2B5EF4-FFF2-40B4-BE49-F238E27FC236}">
                  <a16:creationId xmlns:a16="http://schemas.microsoft.com/office/drawing/2014/main" id="{11B81E41-C496-93C2-DC12-02C3097E27DD}"/>
                </a:ext>
              </a:extLst>
            </p:cNvPr>
            <p:cNvSpPr txBox="1"/>
            <p:nvPr/>
          </p:nvSpPr>
          <p:spPr>
            <a:xfrm>
              <a:off x="8111493" y="5661047"/>
              <a:ext cx="117476" cy="166712"/>
            </a:xfrm>
            <a:prstGeom prst="rect">
              <a:avLst/>
            </a:prstGeom>
          </p:spPr>
          <p:txBody>
            <a:bodyPr vert="horz" wrap="square" lIns="0" tIns="12700" rIns="0" bIns="0" rtlCol="0" anchor="ctr">
              <a:spAutoFit/>
            </a:bodyPr>
            <a:lstStyle/>
            <a:p>
              <a:pPr marL="12700" algn="ctr" defTabSz="914377">
                <a:spcBef>
                  <a:spcPts val="100"/>
                </a:spcBef>
                <a:defRPr/>
              </a:pPr>
              <a:r>
                <a:rPr sz="1000">
                  <a:solidFill>
                    <a:srgbClr val="000000"/>
                  </a:solidFill>
                  <a:latin typeface="Century Gothic"/>
                  <a:cs typeface="Helvetica"/>
                </a:rPr>
                <a:t>6</a:t>
              </a:r>
            </a:p>
          </p:txBody>
        </p:sp>
        <p:sp>
          <p:nvSpPr>
            <p:cNvPr id="146" name="object 48">
              <a:extLst>
                <a:ext uri="{FF2B5EF4-FFF2-40B4-BE49-F238E27FC236}">
                  <a16:creationId xmlns:a16="http://schemas.microsoft.com/office/drawing/2014/main" id="{F0FE7E9A-60E9-E47D-B27B-81FDAA155949}"/>
                </a:ext>
              </a:extLst>
            </p:cNvPr>
            <p:cNvSpPr txBox="1"/>
            <p:nvPr/>
          </p:nvSpPr>
          <p:spPr>
            <a:xfrm>
              <a:off x="9052850" y="5378917"/>
              <a:ext cx="117476" cy="166712"/>
            </a:xfrm>
            <a:prstGeom prst="rect">
              <a:avLst/>
            </a:prstGeom>
          </p:spPr>
          <p:txBody>
            <a:bodyPr vert="horz" wrap="square" lIns="0" tIns="12700" rIns="0" bIns="0" rtlCol="0" anchor="ctr">
              <a:spAutoFit/>
            </a:bodyPr>
            <a:lstStyle/>
            <a:p>
              <a:pPr marL="12700" algn="ctr" defTabSz="914377">
                <a:spcBef>
                  <a:spcPts val="100"/>
                </a:spcBef>
                <a:defRPr/>
              </a:pPr>
              <a:r>
                <a:rPr sz="1000">
                  <a:solidFill>
                    <a:srgbClr val="000000"/>
                  </a:solidFill>
                  <a:latin typeface="Century Gothic"/>
                  <a:cs typeface="Helvetica"/>
                </a:rPr>
                <a:t>8</a:t>
              </a:r>
            </a:p>
          </p:txBody>
        </p:sp>
        <p:sp>
          <p:nvSpPr>
            <p:cNvPr id="147" name="object 57">
              <a:extLst>
                <a:ext uri="{FF2B5EF4-FFF2-40B4-BE49-F238E27FC236}">
                  <a16:creationId xmlns:a16="http://schemas.microsoft.com/office/drawing/2014/main" id="{7AAAD487-FA7E-1F0B-8ACB-3803E946BED5}"/>
                </a:ext>
              </a:extLst>
            </p:cNvPr>
            <p:cNvSpPr txBox="1"/>
            <p:nvPr/>
          </p:nvSpPr>
          <p:spPr>
            <a:xfrm>
              <a:off x="9052850" y="5661047"/>
              <a:ext cx="117476" cy="166712"/>
            </a:xfrm>
            <a:prstGeom prst="rect">
              <a:avLst/>
            </a:prstGeom>
          </p:spPr>
          <p:txBody>
            <a:bodyPr vert="horz" wrap="square" lIns="0" tIns="12700" rIns="0" bIns="0" rtlCol="0" anchor="ctr">
              <a:spAutoFit/>
            </a:bodyPr>
            <a:lstStyle/>
            <a:p>
              <a:pPr marL="12700" algn="ctr" defTabSz="914377">
                <a:spcBef>
                  <a:spcPts val="100"/>
                </a:spcBef>
                <a:defRPr/>
              </a:pPr>
              <a:r>
                <a:rPr sz="1000">
                  <a:solidFill>
                    <a:srgbClr val="000000"/>
                  </a:solidFill>
                  <a:latin typeface="Century Gothic"/>
                  <a:cs typeface="Helvetica"/>
                </a:rPr>
                <a:t>1</a:t>
              </a:r>
            </a:p>
          </p:txBody>
        </p:sp>
        <p:sp>
          <p:nvSpPr>
            <p:cNvPr id="148" name="object 49">
              <a:extLst>
                <a:ext uri="{FF2B5EF4-FFF2-40B4-BE49-F238E27FC236}">
                  <a16:creationId xmlns:a16="http://schemas.microsoft.com/office/drawing/2014/main" id="{E87CE146-9502-8D07-C5AA-2F8FCD58E8DE}"/>
                </a:ext>
              </a:extLst>
            </p:cNvPr>
            <p:cNvSpPr txBox="1"/>
            <p:nvPr/>
          </p:nvSpPr>
          <p:spPr>
            <a:xfrm>
              <a:off x="10007705" y="5378917"/>
              <a:ext cx="117476" cy="166712"/>
            </a:xfrm>
            <a:prstGeom prst="rect">
              <a:avLst/>
            </a:prstGeom>
          </p:spPr>
          <p:txBody>
            <a:bodyPr vert="horz" wrap="square" lIns="0" tIns="12700" rIns="0" bIns="0" rtlCol="0" anchor="ctr">
              <a:spAutoFit/>
            </a:bodyPr>
            <a:lstStyle/>
            <a:p>
              <a:pPr marL="12700" algn="ctr" defTabSz="914377">
                <a:spcBef>
                  <a:spcPts val="100"/>
                </a:spcBef>
                <a:defRPr/>
              </a:pPr>
              <a:r>
                <a:rPr sz="1000">
                  <a:solidFill>
                    <a:srgbClr val="000000"/>
                  </a:solidFill>
                  <a:latin typeface="Century Gothic"/>
                  <a:cs typeface="Helvetica"/>
                </a:rPr>
                <a:t>1</a:t>
              </a:r>
            </a:p>
          </p:txBody>
        </p:sp>
        <p:sp>
          <p:nvSpPr>
            <p:cNvPr id="149" name="object 58">
              <a:extLst>
                <a:ext uri="{FF2B5EF4-FFF2-40B4-BE49-F238E27FC236}">
                  <a16:creationId xmlns:a16="http://schemas.microsoft.com/office/drawing/2014/main" id="{8D914B94-4AA9-0DC1-3076-9C1B87F990B2}"/>
                </a:ext>
              </a:extLst>
            </p:cNvPr>
            <p:cNvSpPr txBox="1"/>
            <p:nvPr/>
          </p:nvSpPr>
          <p:spPr>
            <a:xfrm>
              <a:off x="10007705" y="5661047"/>
              <a:ext cx="117476" cy="166712"/>
            </a:xfrm>
            <a:prstGeom prst="rect">
              <a:avLst/>
            </a:prstGeom>
          </p:spPr>
          <p:txBody>
            <a:bodyPr vert="horz" wrap="square" lIns="0" tIns="12700" rIns="0" bIns="0" rtlCol="0" anchor="ctr">
              <a:spAutoFit/>
            </a:bodyPr>
            <a:lstStyle/>
            <a:p>
              <a:pPr marL="12700" algn="ctr" defTabSz="914377">
                <a:spcBef>
                  <a:spcPts val="100"/>
                </a:spcBef>
                <a:defRPr/>
              </a:pPr>
              <a:r>
                <a:rPr sz="1000">
                  <a:solidFill>
                    <a:srgbClr val="000000"/>
                  </a:solidFill>
                  <a:latin typeface="Century Gothic"/>
                  <a:cs typeface="Helvetica"/>
                </a:rPr>
                <a:t>0</a:t>
              </a:r>
            </a:p>
          </p:txBody>
        </p:sp>
        <p:sp>
          <p:nvSpPr>
            <p:cNvPr id="150" name="object 64">
              <a:extLst>
                <a:ext uri="{FF2B5EF4-FFF2-40B4-BE49-F238E27FC236}">
                  <a16:creationId xmlns:a16="http://schemas.microsoft.com/office/drawing/2014/main" id="{6EA56F41-B470-F601-FAA4-6DC265CF8AA9}"/>
                </a:ext>
              </a:extLst>
            </p:cNvPr>
            <p:cNvSpPr txBox="1"/>
            <p:nvPr/>
          </p:nvSpPr>
          <p:spPr>
            <a:xfrm>
              <a:off x="762004" y="5661047"/>
              <a:ext cx="1377025" cy="166712"/>
            </a:xfrm>
            <a:prstGeom prst="rect">
              <a:avLst/>
            </a:prstGeom>
          </p:spPr>
          <p:txBody>
            <a:bodyPr vert="horz" wrap="square" lIns="0" tIns="12700" rIns="0" bIns="0" rtlCol="0" anchor="t">
              <a:spAutoFit/>
            </a:bodyPr>
            <a:lstStyle/>
            <a:p>
              <a:pPr marL="12700" algn="r" defTabSz="914377">
                <a:spcBef>
                  <a:spcPts val="100"/>
                </a:spcBef>
                <a:defRPr/>
              </a:pPr>
              <a:r>
                <a:rPr lang="en-US" sz="1000" b="1" spc="-11" dirty="0">
                  <a:solidFill>
                    <a:srgbClr val="4D4D4F"/>
                  </a:solidFill>
                  <a:latin typeface="Century Gothic"/>
                  <a:cs typeface="Helvetica"/>
                </a:rPr>
                <a:t>pembrolizumab</a:t>
              </a:r>
              <a:endParaRPr sz="1000" b="1" dirty="0">
                <a:solidFill>
                  <a:srgbClr val="4D4D4F"/>
                </a:solidFill>
                <a:latin typeface="Century Gothic"/>
                <a:cs typeface="Helvetica"/>
              </a:endParaRPr>
            </a:p>
          </p:txBody>
        </p:sp>
        <p:sp>
          <p:nvSpPr>
            <p:cNvPr id="151" name="object 65">
              <a:extLst>
                <a:ext uri="{FF2B5EF4-FFF2-40B4-BE49-F238E27FC236}">
                  <a16:creationId xmlns:a16="http://schemas.microsoft.com/office/drawing/2014/main" id="{CE4E83B1-505C-9781-3C44-8F559A17D4B2}"/>
                </a:ext>
              </a:extLst>
            </p:cNvPr>
            <p:cNvSpPr txBox="1"/>
            <p:nvPr/>
          </p:nvSpPr>
          <p:spPr>
            <a:xfrm>
              <a:off x="469985" y="5316467"/>
              <a:ext cx="1669044" cy="320601"/>
            </a:xfrm>
            <a:prstGeom prst="rect">
              <a:avLst/>
            </a:prstGeom>
          </p:spPr>
          <p:txBody>
            <a:bodyPr vert="horz" wrap="square" lIns="0" tIns="12700" rIns="0" bIns="0" rtlCol="0">
              <a:spAutoFit/>
            </a:bodyPr>
            <a:lstStyle/>
            <a:p>
              <a:pPr marL="12700" algn="r" defTabSz="914377">
                <a:spcBef>
                  <a:spcPts val="100"/>
                </a:spcBef>
                <a:defRPr/>
              </a:pPr>
              <a:r>
                <a:rPr lang="en-US" sz="1000" b="1" dirty="0">
                  <a:solidFill>
                    <a:srgbClr val="E31837"/>
                  </a:solidFill>
                  <a:latin typeface="Century Gothic"/>
                  <a:cs typeface="Helvetica"/>
                </a:rPr>
                <a:t>mRNA-4157</a:t>
              </a:r>
              <a:r>
                <a:rPr lang="en-US" sz="1000" b="1" spc="-25" dirty="0">
                  <a:solidFill>
                    <a:srgbClr val="E31837"/>
                  </a:solidFill>
                  <a:latin typeface="Century Gothic"/>
                  <a:cs typeface="Helvetica"/>
                </a:rPr>
                <a:t> </a:t>
              </a:r>
              <a:r>
                <a:rPr lang="en-US" sz="1000" b="1" dirty="0">
                  <a:solidFill>
                    <a:srgbClr val="E31837"/>
                  </a:solidFill>
                  <a:latin typeface="Century Gothic"/>
                  <a:cs typeface="Helvetica"/>
                </a:rPr>
                <a:t>+</a:t>
              </a:r>
              <a:r>
                <a:rPr lang="en-US" sz="1000" b="1" spc="-20" dirty="0">
                  <a:solidFill>
                    <a:srgbClr val="E31837"/>
                  </a:solidFill>
                  <a:latin typeface="Century Gothic"/>
                  <a:cs typeface="Helvetica"/>
                </a:rPr>
                <a:t> </a:t>
              </a:r>
              <a:r>
                <a:rPr lang="en-US" sz="1000" b="1" spc="-11" dirty="0">
                  <a:solidFill>
                    <a:srgbClr val="E31837"/>
                  </a:solidFill>
                  <a:latin typeface="Century Gothic"/>
                  <a:cs typeface="Helvetica"/>
                </a:rPr>
                <a:t>pembrolizumab</a:t>
              </a:r>
              <a:endParaRPr lang="en-US" sz="1000" b="1" dirty="0">
                <a:solidFill>
                  <a:srgbClr val="E31837"/>
                </a:solidFill>
                <a:latin typeface="Century Gothic"/>
                <a:cs typeface="Helvetica"/>
              </a:endParaRPr>
            </a:p>
          </p:txBody>
        </p:sp>
        <p:sp>
          <p:nvSpPr>
            <p:cNvPr id="152" name="object 65">
              <a:extLst>
                <a:ext uri="{FF2B5EF4-FFF2-40B4-BE49-F238E27FC236}">
                  <a16:creationId xmlns:a16="http://schemas.microsoft.com/office/drawing/2014/main" id="{1073D351-5508-131D-E55A-8FBD7B4B6C31}"/>
                </a:ext>
              </a:extLst>
            </p:cNvPr>
            <p:cNvSpPr txBox="1"/>
            <p:nvPr/>
          </p:nvSpPr>
          <p:spPr>
            <a:xfrm>
              <a:off x="2425413" y="5112133"/>
              <a:ext cx="7802206" cy="166712"/>
            </a:xfrm>
            <a:prstGeom prst="rect">
              <a:avLst/>
            </a:prstGeom>
          </p:spPr>
          <p:txBody>
            <a:bodyPr vert="horz" wrap="square" lIns="0" tIns="12700" rIns="0" bIns="0" rtlCol="0">
              <a:spAutoFit/>
            </a:bodyPr>
            <a:lstStyle/>
            <a:p>
              <a:pPr marL="12700" defTabSz="914377">
                <a:spcBef>
                  <a:spcPts val="100"/>
                </a:spcBef>
                <a:defRPr/>
              </a:pPr>
              <a:r>
                <a:rPr lang="en-US" sz="1000" dirty="0">
                  <a:solidFill>
                    <a:srgbClr val="000000"/>
                  </a:solidFill>
                  <a:latin typeface="Century Gothic"/>
                  <a:cs typeface="Helvetica"/>
                </a:rPr>
                <a:t>Number at risk</a:t>
              </a:r>
            </a:p>
          </p:txBody>
        </p:sp>
        <p:cxnSp>
          <p:nvCxnSpPr>
            <p:cNvPr id="153" name="Straight Connector 152">
              <a:extLst>
                <a:ext uri="{FF2B5EF4-FFF2-40B4-BE49-F238E27FC236}">
                  <a16:creationId xmlns:a16="http://schemas.microsoft.com/office/drawing/2014/main" id="{3E0E91F2-8B15-1149-5042-3AE469CD0658}"/>
                </a:ext>
              </a:extLst>
            </p:cNvPr>
            <p:cNvCxnSpPr>
              <a:cxnSpLocks/>
            </p:cNvCxnSpPr>
            <p:nvPr/>
          </p:nvCxnSpPr>
          <p:spPr>
            <a:xfrm>
              <a:off x="2443832" y="5309048"/>
              <a:ext cx="78612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54" name="Table 69">
            <a:extLst>
              <a:ext uri="{FF2B5EF4-FFF2-40B4-BE49-F238E27FC236}">
                <a16:creationId xmlns:a16="http://schemas.microsoft.com/office/drawing/2014/main" id="{B290B2B9-99FB-5B36-84F9-25F207875D67}"/>
              </a:ext>
            </a:extLst>
          </p:cNvPr>
          <p:cNvGraphicFramePr>
            <a:graphicFrameLocks noGrp="1"/>
          </p:cNvGraphicFramePr>
          <p:nvPr/>
        </p:nvGraphicFramePr>
        <p:xfrm>
          <a:off x="6250049" y="3293402"/>
          <a:ext cx="3920259" cy="1074879"/>
        </p:xfrm>
        <a:graphic>
          <a:graphicData uri="http://schemas.openxmlformats.org/drawingml/2006/table">
            <a:tbl>
              <a:tblPr firstRow="1" bandRow="1">
                <a:tableStyleId>{2D5ABB26-0587-4C30-8999-92F81FD0307C}</a:tableStyleId>
              </a:tblPr>
              <a:tblGrid>
                <a:gridCol w="1471191">
                  <a:extLst>
                    <a:ext uri="{9D8B030D-6E8A-4147-A177-3AD203B41FA5}">
                      <a16:colId xmlns:a16="http://schemas.microsoft.com/office/drawing/2014/main" val="3755775968"/>
                    </a:ext>
                  </a:extLst>
                </a:gridCol>
                <a:gridCol w="963732">
                  <a:extLst>
                    <a:ext uri="{9D8B030D-6E8A-4147-A177-3AD203B41FA5}">
                      <a16:colId xmlns:a16="http://schemas.microsoft.com/office/drawing/2014/main" val="2248379276"/>
                    </a:ext>
                  </a:extLst>
                </a:gridCol>
                <a:gridCol w="1485336">
                  <a:extLst>
                    <a:ext uri="{9D8B030D-6E8A-4147-A177-3AD203B41FA5}">
                      <a16:colId xmlns:a16="http://schemas.microsoft.com/office/drawing/2014/main" val="3244896206"/>
                    </a:ext>
                  </a:extLst>
                </a:gridCol>
              </a:tblGrid>
              <a:tr h="379984">
                <a:tc>
                  <a:txBody>
                    <a:bodyPr/>
                    <a:lstStyle/>
                    <a:p>
                      <a:endParaRPr lang="en-US" sz="1100">
                        <a:latin typeface="Century Gothic" panose="020B0502020202020204" pitchFamily="34" charset="0"/>
                      </a:endParaRPr>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E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latin typeface="Century Gothic"/>
                        </a:rPr>
                        <a:t>Events </a:t>
                      </a:r>
                      <a:br>
                        <a:rPr lang="en-US" sz="1100" b="1">
                          <a:latin typeface="Century Gothic"/>
                        </a:rPr>
                      </a:br>
                      <a:r>
                        <a:rPr lang="en-US" sz="1100" b="1">
                          <a:latin typeface="Century Gothic"/>
                        </a:rPr>
                        <a:t>(n/N)</a:t>
                      </a:r>
                      <a:endParaRPr lang="en-US" sz="1100" b="1">
                        <a:latin typeface="Century Gothic"/>
                        <a:cs typeface="Helvetica"/>
                      </a:endParaRPr>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E6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latin typeface="Century Gothic" panose="020B0502020202020204" pitchFamily="34" charset="0"/>
                        </a:rPr>
                        <a:t>Hazard ratio </a:t>
                      </a:r>
                      <a:br>
                        <a:rPr lang="en-US" sz="1100" b="1" dirty="0">
                          <a:latin typeface="Century Gothic" panose="020B0502020202020204" pitchFamily="34" charset="0"/>
                        </a:rPr>
                      </a:br>
                      <a:r>
                        <a:rPr lang="en-US" sz="1100" b="1" dirty="0">
                          <a:latin typeface="Century Gothic" panose="020B0502020202020204" pitchFamily="34" charset="0"/>
                        </a:rPr>
                        <a:t>(95% CI)</a:t>
                      </a:r>
                      <a:r>
                        <a:rPr lang="en-US" sz="1100" b="1" baseline="30000" dirty="0">
                          <a:latin typeface="Century Gothic" panose="020B0502020202020204" pitchFamily="34" charset="0"/>
                        </a:rPr>
                        <a:t>a</a:t>
                      </a:r>
                      <a:endParaRPr lang="en-US" sz="1100" b="1" dirty="0">
                        <a:latin typeface="Century Gothic" panose="020B0502020202020204" pitchFamily="34" charset="0"/>
                        <a:cs typeface="Helvetica"/>
                      </a:endParaRPr>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E6F6"/>
                    </a:solidFill>
                  </a:tcPr>
                </a:tc>
                <a:extLst>
                  <a:ext uri="{0D108BD9-81ED-4DB2-BD59-A6C34878D82A}">
                    <a16:rowId xmlns:a16="http://schemas.microsoft.com/office/drawing/2014/main" val="3996245364"/>
                  </a:ext>
                </a:extLst>
              </a:tr>
              <a:tr h="3799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a:solidFill>
                            <a:srgbClr val="FF0000"/>
                          </a:solidFill>
                          <a:latin typeface="Century Gothic"/>
                        </a:rPr>
                        <a:t>mRNA-4157</a:t>
                      </a:r>
                      <a:r>
                        <a:rPr lang="en-US" sz="1100" b="1" spc="-25">
                          <a:solidFill>
                            <a:srgbClr val="FF0000"/>
                          </a:solidFill>
                          <a:latin typeface="Century Gothic"/>
                        </a:rPr>
                        <a:t> </a:t>
                      </a:r>
                      <a:r>
                        <a:rPr lang="en-US" sz="1100" b="1">
                          <a:solidFill>
                            <a:srgbClr val="FF0000"/>
                          </a:solidFill>
                          <a:latin typeface="Century Gothic"/>
                        </a:rPr>
                        <a:t>+</a:t>
                      </a:r>
                      <a:r>
                        <a:rPr lang="en-US" sz="1100" b="1" spc="-20">
                          <a:solidFill>
                            <a:srgbClr val="FF0000"/>
                          </a:solidFill>
                          <a:latin typeface="Century Gothic"/>
                        </a:rPr>
                        <a:t> </a:t>
                      </a:r>
                      <a:r>
                        <a:rPr lang="en-US" sz="1100" b="1" spc="-10">
                          <a:solidFill>
                            <a:srgbClr val="FF0000"/>
                          </a:solidFill>
                          <a:latin typeface="Century Gothic"/>
                        </a:rPr>
                        <a:t>pembrolizumab</a:t>
                      </a:r>
                      <a:endParaRPr lang="en-US" sz="1100" b="1">
                        <a:solidFill>
                          <a:srgbClr val="FF0000"/>
                        </a:solidFill>
                        <a:latin typeface="Century Gothic"/>
                        <a:cs typeface="Helvetica"/>
                      </a:endParaRPr>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solidFill>
                      <a:srgbClr val="BFE6F6"/>
                    </a:solidFill>
                  </a:tcPr>
                </a:tc>
                <a:tc>
                  <a:txBody>
                    <a:bodyPr/>
                    <a:lstStyle/>
                    <a:p>
                      <a:pPr algn="ctr"/>
                      <a:r>
                        <a:rPr lang="en-US" sz="1100" b="1">
                          <a:solidFill>
                            <a:schemeClr val="tx1"/>
                          </a:solidFill>
                          <a:latin typeface="Century Gothic" panose="020B0502020202020204" pitchFamily="34" charset="0"/>
                        </a:rPr>
                        <a:t>24/107</a:t>
                      </a:r>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solidFill>
                      <a:srgbClr val="BFE6F6"/>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entury Gothic" panose="020B0502020202020204" pitchFamily="34" charset="0"/>
                        </a:rPr>
                        <a:t>0.561 (0.309–1.017)</a:t>
                      </a:r>
                      <a:br>
                        <a:rPr lang="en-US" sz="1100" b="1" dirty="0">
                          <a:solidFill>
                            <a:schemeClr val="tx1"/>
                          </a:solidFill>
                          <a:latin typeface="Century Gothic" panose="020B0502020202020204" pitchFamily="34" charset="0"/>
                        </a:rPr>
                      </a:br>
                      <a:r>
                        <a:rPr lang="en-US" sz="1100" b="1" i="1" dirty="0">
                          <a:solidFill>
                            <a:schemeClr val="tx1"/>
                          </a:solidFill>
                          <a:latin typeface="Century Gothic" panose="020B0502020202020204" pitchFamily="34" charset="0"/>
                        </a:rPr>
                        <a:t>P</a:t>
                      </a:r>
                      <a:r>
                        <a:rPr lang="en-US" sz="1100" b="1" dirty="0">
                          <a:solidFill>
                            <a:schemeClr val="tx1"/>
                          </a:solidFill>
                          <a:latin typeface="Century Gothic" panose="020B0502020202020204" pitchFamily="34" charset="0"/>
                        </a:rPr>
                        <a:t> = 0.0266</a:t>
                      </a:r>
                      <a:endParaRPr lang="en-US" sz="1100" b="1" dirty="0">
                        <a:solidFill>
                          <a:schemeClr val="tx1"/>
                        </a:solidFill>
                        <a:latin typeface="Century Gothic" panose="020B0502020202020204" pitchFamily="34" charset="0"/>
                        <a:cs typeface="Helvetica"/>
                      </a:endParaRPr>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solidFill>
                      <a:srgbClr val="BFE6F6"/>
                    </a:solidFill>
                  </a:tcPr>
                </a:tc>
                <a:extLst>
                  <a:ext uri="{0D108BD9-81ED-4DB2-BD59-A6C34878D82A}">
                    <a16:rowId xmlns:a16="http://schemas.microsoft.com/office/drawing/2014/main" val="72313681"/>
                  </a:ext>
                </a:extLst>
              </a:tr>
              <a:tr h="294591">
                <a:tc>
                  <a:txBody>
                    <a:bodyPr/>
                    <a:lstStyle/>
                    <a:p>
                      <a:pPr algn="r"/>
                      <a:r>
                        <a:rPr lang="en-US" sz="1100" b="1" spc="-10">
                          <a:solidFill>
                            <a:srgbClr val="4D4D4F"/>
                          </a:solidFill>
                          <a:latin typeface="Century Gothic"/>
                        </a:rPr>
                        <a:t>pembrolizumab</a:t>
                      </a:r>
                      <a:endParaRPr lang="en-US" sz="1100" dirty="0">
                        <a:solidFill>
                          <a:srgbClr val="4D4D4F"/>
                        </a:solidFill>
                        <a:latin typeface="Century Gothic" panose="020B0502020202020204" pitchFamily="34" charset="0"/>
                      </a:endParaRPr>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BFE6F6"/>
                    </a:solidFill>
                  </a:tcPr>
                </a:tc>
                <a:tc>
                  <a:txBody>
                    <a:bodyPr/>
                    <a:lstStyle/>
                    <a:p>
                      <a:pPr algn="ctr"/>
                      <a:r>
                        <a:rPr lang="en-US" sz="1100" spc="-10" dirty="0">
                          <a:solidFill>
                            <a:schemeClr val="tx1"/>
                          </a:solidFill>
                          <a:latin typeface="Century Gothic" panose="020B0502020202020204" pitchFamily="34" charset="0"/>
                        </a:rPr>
                        <a:t>20/50</a:t>
                      </a:r>
                      <a:endParaRPr lang="en-US" sz="1100" dirty="0">
                        <a:solidFill>
                          <a:schemeClr val="tx1"/>
                        </a:solidFill>
                        <a:latin typeface="Century Gothic" panose="020B0502020202020204" pitchFamily="34" charset="0"/>
                      </a:endParaRPr>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BFE6F6"/>
                    </a:solidFill>
                  </a:tcPr>
                </a:tc>
                <a:tc vMerge="1">
                  <a:txBody>
                    <a:bodyPr/>
                    <a:lstStyle/>
                    <a:p>
                      <a:pPr algn="ctr"/>
                      <a:endParaRPr lang="en-US" sz="1000"/>
                    </a:p>
                  </a:txBody>
                  <a:tcPr marT="27432" marB="27432"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4378311"/>
                  </a:ext>
                </a:extLst>
              </a:tr>
            </a:tbl>
          </a:graphicData>
        </a:graphic>
      </p:graphicFrame>
      <p:sp>
        <p:nvSpPr>
          <p:cNvPr id="155" name="object 65">
            <a:extLst>
              <a:ext uri="{FF2B5EF4-FFF2-40B4-BE49-F238E27FC236}">
                <a16:creationId xmlns:a16="http://schemas.microsoft.com/office/drawing/2014/main" id="{A06BA3EF-2D24-3EAF-E51D-723EDA4E79E1}"/>
              </a:ext>
            </a:extLst>
          </p:cNvPr>
          <p:cNvSpPr txBox="1"/>
          <p:nvPr/>
        </p:nvSpPr>
        <p:spPr>
          <a:xfrm>
            <a:off x="9312371" y="1810800"/>
            <a:ext cx="1669044" cy="197490"/>
          </a:xfrm>
          <a:prstGeom prst="rect">
            <a:avLst/>
          </a:prstGeom>
        </p:spPr>
        <p:txBody>
          <a:bodyPr vert="horz" wrap="square" lIns="0" tIns="12700" rIns="0" bIns="0" rtlCol="0">
            <a:spAutoFit/>
          </a:bodyPr>
          <a:lstStyle/>
          <a:p>
            <a:pPr marL="12700" defTabSz="914377">
              <a:spcBef>
                <a:spcPts val="100"/>
              </a:spcBef>
              <a:defRPr/>
            </a:pPr>
            <a:r>
              <a:rPr lang="en-US" sz="1100" b="1">
                <a:solidFill>
                  <a:srgbClr val="000000"/>
                </a:solidFill>
                <a:latin typeface="Century Gothic"/>
                <a:cs typeface="Helvetica"/>
              </a:rPr>
              <a:t>+</a:t>
            </a:r>
            <a:r>
              <a:rPr lang="en-US" sz="1200" b="1">
                <a:solidFill>
                  <a:srgbClr val="000000"/>
                </a:solidFill>
                <a:latin typeface="Century Gothic"/>
                <a:cs typeface="Helvetica"/>
              </a:rPr>
              <a:t> </a:t>
            </a:r>
            <a:r>
              <a:rPr lang="en-US" sz="1051" b="1">
                <a:solidFill>
                  <a:srgbClr val="000000"/>
                </a:solidFill>
                <a:latin typeface="Century Gothic"/>
                <a:cs typeface="Helvetica"/>
              </a:rPr>
              <a:t>Censored</a:t>
            </a:r>
            <a:endParaRPr lang="en-US" sz="1200" b="1">
              <a:solidFill>
                <a:srgbClr val="000000"/>
              </a:solidFill>
              <a:latin typeface="Century Gothic"/>
              <a:cs typeface="Helvetica"/>
            </a:endParaRPr>
          </a:p>
        </p:txBody>
      </p:sp>
      <p:grpSp>
        <p:nvGrpSpPr>
          <p:cNvPr id="156" name="Group 155">
            <a:extLst>
              <a:ext uri="{FF2B5EF4-FFF2-40B4-BE49-F238E27FC236}">
                <a16:creationId xmlns:a16="http://schemas.microsoft.com/office/drawing/2014/main" id="{FFEA470C-96E9-12BD-D1ED-610947E7714E}"/>
              </a:ext>
            </a:extLst>
          </p:cNvPr>
          <p:cNvGrpSpPr/>
          <p:nvPr/>
        </p:nvGrpSpPr>
        <p:grpSpPr>
          <a:xfrm>
            <a:off x="4192513" y="1434197"/>
            <a:ext cx="2426289" cy="2930359"/>
            <a:chOff x="4268711" y="1653780"/>
            <a:chExt cx="2426289" cy="2953825"/>
          </a:xfrm>
        </p:grpSpPr>
        <p:cxnSp>
          <p:nvCxnSpPr>
            <p:cNvPr id="157" name="Straight Connector 156">
              <a:extLst>
                <a:ext uri="{FF2B5EF4-FFF2-40B4-BE49-F238E27FC236}">
                  <a16:creationId xmlns:a16="http://schemas.microsoft.com/office/drawing/2014/main" id="{EA4A2C18-87B1-30DD-D123-8712DF6FC841}"/>
                </a:ext>
              </a:extLst>
            </p:cNvPr>
            <p:cNvCxnSpPr>
              <a:cxnSpLocks/>
            </p:cNvCxnSpPr>
            <p:nvPr/>
          </p:nvCxnSpPr>
          <p:spPr>
            <a:xfrm flipH="1">
              <a:off x="4863593" y="1916553"/>
              <a:ext cx="0" cy="2691052"/>
            </a:xfrm>
            <a:prstGeom prst="line">
              <a:avLst/>
            </a:prstGeom>
            <a:ln w="9525">
              <a:solidFill>
                <a:schemeClr val="dk1"/>
              </a:solidFill>
              <a:prstDash val="dash"/>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3CDE118C-C1C9-17CB-2EFE-00238FFC0366}"/>
                </a:ext>
              </a:extLst>
            </p:cNvPr>
            <p:cNvCxnSpPr>
              <a:cxnSpLocks/>
            </p:cNvCxnSpPr>
            <p:nvPr/>
          </p:nvCxnSpPr>
          <p:spPr>
            <a:xfrm flipH="1">
              <a:off x="6094441" y="1916555"/>
              <a:ext cx="0" cy="2691050"/>
            </a:xfrm>
            <a:prstGeom prst="line">
              <a:avLst/>
            </a:prstGeom>
            <a:ln w="9525">
              <a:solidFill>
                <a:schemeClr val="dk1"/>
              </a:solidFill>
              <a:prstDash val="dash"/>
            </a:ln>
          </p:spPr>
          <p:style>
            <a:lnRef idx="1">
              <a:schemeClr val="dk1"/>
            </a:lnRef>
            <a:fillRef idx="0">
              <a:schemeClr val="dk1"/>
            </a:fillRef>
            <a:effectRef idx="0">
              <a:schemeClr val="dk1"/>
            </a:effectRef>
            <a:fontRef idx="minor">
              <a:schemeClr val="tx1"/>
            </a:fontRef>
          </p:style>
        </p:cxnSp>
        <p:sp>
          <p:nvSpPr>
            <p:cNvPr id="159" name="TextBox 158">
              <a:extLst>
                <a:ext uri="{FF2B5EF4-FFF2-40B4-BE49-F238E27FC236}">
                  <a16:creationId xmlns:a16="http://schemas.microsoft.com/office/drawing/2014/main" id="{6A2214CF-72ED-DD1A-DA0F-58C6DAE48619}"/>
                </a:ext>
              </a:extLst>
            </p:cNvPr>
            <p:cNvSpPr txBox="1"/>
            <p:nvPr/>
          </p:nvSpPr>
          <p:spPr>
            <a:xfrm>
              <a:off x="4839787" y="2005607"/>
              <a:ext cx="614741" cy="279217"/>
            </a:xfrm>
            <a:prstGeom prst="rect">
              <a:avLst/>
            </a:prstGeom>
            <a:noFill/>
          </p:spPr>
          <p:txBody>
            <a:bodyPr wrap="square" rtlCol="0">
              <a:spAutoFit/>
            </a:bodyPr>
            <a:lstStyle/>
            <a:p>
              <a:pPr defTabSz="914377">
                <a:defRPr/>
              </a:pPr>
              <a:r>
                <a:rPr lang="en-US" sz="1200" b="1">
                  <a:solidFill>
                    <a:srgbClr val="000000"/>
                  </a:solidFill>
                  <a:latin typeface="Century Gothic"/>
                </a:rPr>
                <a:t>83.4%</a:t>
              </a:r>
            </a:p>
          </p:txBody>
        </p:sp>
        <p:sp>
          <p:nvSpPr>
            <p:cNvPr id="160" name="TextBox 159">
              <a:extLst>
                <a:ext uri="{FF2B5EF4-FFF2-40B4-BE49-F238E27FC236}">
                  <a16:creationId xmlns:a16="http://schemas.microsoft.com/office/drawing/2014/main" id="{14841FD2-6DC5-AA4A-3BBF-69EDF481CF71}"/>
                </a:ext>
              </a:extLst>
            </p:cNvPr>
            <p:cNvSpPr txBox="1"/>
            <p:nvPr/>
          </p:nvSpPr>
          <p:spPr>
            <a:xfrm>
              <a:off x="4305526" y="2477139"/>
              <a:ext cx="614741" cy="279217"/>
            </a:xfrm>
            <a:prstGeom prst="rect">
              <a:avLst/>
            </a:prstGeom>
            <a:noFill/>
          </p:spPr>
          <p:txBody>
            <a:bodyPr wrap="square" rtlCol="0">
              <a:spAutoFit/>
            </a:bodyPr>
            <a:lstStyle/>
            <a:p>
              <a:pPr defTabSz="914377">
                <a:defRPr/>
              </a:pPr>
              <a:r>
                <a:rPr lang="en-US" sz="1200" b="1">
                  <a:solidFill>
                    <a:srgbClr val="000000"/>
                  </a:solidFill>
                  <a:latin typeface="Century Gothic"/>
                </a:rPr>
                <a:t>77.1%</a:t>
              </a:r>
            </a:p>
          </p:txBody>
        </p:sp>
        <p:sp>
          <p:nvSpPr>
            <p:cNvPr id="161" name="TextBox 160">
              <a:extLst>
                <a:ext uri="{FF2B5EF4-FFF2-40B4-BE49-F238E27FC236}">
                  <a16:creationId xmlns:a16="http://schemas.microsoft.com/office/drawing/2014/main" id="{A9AE3215-4535-2B24-D1A5-7A112A8C85C9}"/>
                </a:ext>
              </a:extLst>
            </p:cNvPr>
            <p:cNvSpPr txBox="1"/>
            <p:nvPr/>
          </p:nvSpPr>
          <p:spPr>
            <a:xfrm>
              <a:off x="6057629" y="2102376"/>
              <a:ext cx="614741" cy="279217"/>
            </a:xfrm>
            <a:prstGeom prst="rect">
              <a:avLst/>
            </a:prstGeom>
            <a:noFill/>
          </p:spPr>
          <p:txBody>
            <a:bodyPr wrap="square" rtlCol="0">
              <a:spAutoFit/>
            </a:bodyPr>
            <a:lstStyle/>
            <a:p>
              <a:pPr defTabSz="914377">
                <a:defRPr/>
              </a:pPr>
              <a:r>
                <a:rPr lang="en-US" sz="1200" b="1">
                  <a:solidFill>
                    <a:srgbClr val="000000"/>
                  </a:solidFill>
                  <a:latin typeface="Century Gothic"/>
                </a:rPr>
                <a:t>78.6%</a:t>
              </a:r>
            </a:p>
          </p:txBody>
        </p:sp>
        <p:sp>
          <p:nvSpPr>
            <p:cNvPr id="162" name="TextBox 161">
              <a:extLst>
                <a:ext uri="{FF2B5EF4-FFF2-40B4-BE49-F238E27FC236}">
                  <a16:creationId xmlns:a16="http://schemas.microsoft.com/office/drawing/2014/main" id="{57374F2C-95D6-7D24-F55B-357C90CF45B7}"/>
                </a:ext>
              </a:extLst>
            </p:cNvPr>
            <p:cNvSpPr txBox="1"/>
            <p:nvPr/>
          </p:nvSpPr>
          <p:spPr>
            <a:xfrm>
              <a:off x="5541569" y="2892963"/>
              <a:ext cx="614741" cy="279217"/>
            </a:xfrm>
            <a:prstGeom prst="rect">
              <a:avLst/>
            </a:prstGeom>
            <a:noFill/>
          </p:spPr>
          <p:txBody>
            <a:bodyPr wrap="square" rtlCol="0">
              <a:spAutoFit/>
            </a:bodyPr>
            <a:lstStyle/>
            <a:p>
              <a:pPr defTabSz="914377">
                <a:defRPr/>
              </a:pPr>
              <a:r>
                <a:rPr lang="en-US" sz="1200" b="1">
                  <a:solidFill>
                    <a:srgbClr val="000000"/>
                  </a:solidFill>
                  <a:latin typeface="Century Gothic"/>
                </a:rPr>
                <a:t>62.2%</a:t>
              </a:r>
            </a:p>
          </p:txBody>
        </p:sp>
        <p:sp>
          <p:nvSpPr>
            <p:cNvPr id="163" name="TextBox 162">
              <a:extLst>
                <a:ext uri="{FF2B5EF4-FFF2-40B4-BE49-F238E27FC236}">
                  <a16:creationId xmlns:a16="http://schemas.microsoft.com/office/drawing/2014/main" id="{3BA45992-3C12-D874-99D9-91A37EDE6C66}"/>
                </a:ext>
              </a:extLst>
            </p:cNvPr>
            <p:cNvSpPr txBox="1"/>
            <p:nvPr/>
          </p:nvSpPr>
          <p:spPr>
            <a:xfrm>
              <a:off x="4268711" y="1653780"/>
              <a:ext cx="1194647" cy="279217"/>
            </a:xfrm>
            <a:prstGeom prst="rect">
              <a:avLst/>
            </a:prstGeom>
            <a:noFill/>
          </p:spPr>
          <p:txBody>
            <a:bodyPr wrap="square" rtlCol="0" anchor="ctr">
              <a:spAutoFit/>
            </a:bodyPr>
            <a:lstStyle/>
            <a:p>
              <a:pPr defTabSz="914377">
                <a:defRPr/>
              </a:pPr>
              <a:r>
                <a:rPr lang="en-US" sz="1200" b="1">
                  <a:solidFill>
                    <a:srgbClr val="000000"/>
                  </a:solidFill>
                  <a:latin typeface="Century Gothic"/>
                </a:rPr>
                <a:t>12-month RFS</a:t>
              </a:r>
            </a:p>
          </p:txBody>
        </p:sp>
        <p:sp>
          <p:nvSpPr>
            <p:cNvPr id="164" name="TextBox 163">
              <a:extLst>
                <a:ext uri="{FF2B5EF4-FFF2-40B4-BE49-F238E27FC236}">
                  <a16:creationId xmlns:a16="http://schemas.microsoft.com/office/drawing/2014/main" id="{56FCDD6F-98FD-1AAF-C183-B50EC85A03E9}"/>
                </a:ext>
              </a:extLst>
            </p:cNvPr>
            <p:cNvSpPr txBox="1"/>
            <p:nvPr/>
          </p:nvSpPr>
          <p:spPr>
            <a:xfrm>
              <a:off x="5500353" y="1653780"/>
              <a:ext cx="1194647" cy="279217"/>
            </a:xfrm>
            <a:prstGeom prst="rect">
              <a:avLst/>
            </a:prstGeom>
            <a:noFill/>
          </p:spPr>
          <p:txBody>
            <a:bodyPr wrap="square" rtlCol="0" anchor="ctr">
              <a:spAutoFit/>
            </a:bodyPr>
            <a:lstStyle/>
            <a:p>
              <a:pPr defTabSz="914377">
                <a:defRPr/>
              </a:pPr>
              <a:r>
                <a:rPr lang="en-US" sz="1200" b="1">
                  <a:solidFill>
                    <a:srgbClr val="000000"/>
                  </a:solidFill>
                  <a:latin typeface="Century Gothic"/>
                </a:rPr>
                <a:t>18-month RFS</a:t>
              </a:r>
            </a:p>
          </p:txBody>
        </p:sp>
      </p:grpSp>
      <p:sp>
        <p:nvSpPr>
          <p:cNvPr id="6" name="Footer Placeholder 5">
            <a:extLst>
              <a:ext uri="{FF2B5EF4-FFF2-40B4-BE49-F238E27FC236}">
                <a16:creationId xmlns:a16="http://schemas.microsoft.com/office/drawing/2014/main" id="{892329AA-26F1-D8A4-C373-1F4B9B276FB1}"/>
              </a:ext>
            </a:extLst>
          </p:cNvPr>
          <p:cNvSpPr>
            <a:spLocks noGrp="1"/>
          </p:cNvSpPr>
          <p:nvPr>
            <p:ph type="ftr" sz="quarter" idx="3"/>
          </p:nvPr>
        </p:nvSpPr>
        <p:spPr/>
        <p:txBody>
          <a:bodyPr/>
          <a:lstStyle/>
          <a:p>
            <a:r>
              <a:rPr lang="en-US"/>
              <a:t>Khattak A, et al. 2023 AACR Annual Meeting. Abstract CT001.</a:t>
            </a:r>
          </a:p>
        </p:txBody>
      </p:sp>
    </p:spTree>
    <p:extLst>
      <p:ext uri="{BB962C8B-B14F-4D97-AF65-F5344CB8AC3E}">
        <p14:creationId xmlns:p14="http://schemas.microsoft.com/office/powerpoint/2010/main" val="353084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693D-B81E-C664-90E6-08E54BBA74D6}"/>
              </a:ext>
            </a:extLst>
          </p:cNvPr>
          <p:cNvSpPr>
            <a:spLocks noGrp="1"/>
          </p:cNvSpPr>
          <p:nvPr>
            <p:ph type="title"/>
          </p:nvPr>
        </p:nvSpPr>
        <p:spPr>
          <a:xfrm>
            <a:off x="609600" y="199505"/>
            <a:ext cx="10744200" cy="1185577"/>
          </a:xfrm>
        </p:spPr>
        <p:txBody>
          <a:bodyPr/>
          <a:lstStyle/>
          <a:p>
            <a:r>
              <a:rPr lang="en-US" dirty="0"/>
              <a:t>Conclusions: Adjuvant Therapy for High-Risk Stages III/IV Resected Melanoma</a:t>
            </a:r>
          </a:p>
        </p:txBody>
      </p:sp>
      <p:sp>
        <p:nvSpPr>
          <p:cNvPr id="7" name="Content Placeholder 6">
            <a:extLst>
              <a:ext uri="{FF2B5EF4-FFF2-40B4-BE49-F238E27FC236}">
                <a16:creationId xmlns:a16="http://schemas.microsoft.com/office/drawing/2014/main" id="{CF47628C-5F1F-4801-96FD-B95F0F9F3B17}"/>
              </a:ext>
            </a:extLst>
          </p:cNvPr>
          <p:cNvSpPr>
            <a:spLocks noGrp="1"/>
          </p:cNvSpPr>
          <p:nvPr>
            <p:ph idx="1"/>
          </p:nvPr>
        </p:nvSpPr>
        <p:spPr>
          <a:xfrm>
            <a:off x="609600" y="1477906"/>
            <a:ext cx="10744200" cy="4722477"/>
          </a:xfrm>
        </p:spPr>
        <p:txBody>
          <a:bodyPr>
            <a:normAutofit lnSpcReduction="10000"/>
          </a:bodyPr>
          <a:lstStyle/>
          <a:p>
            <a:r>
              <a:rPr lang="en-US" dirty="0"/>
              <a:t>Adjuvant single agent PD-1 or BRAF + MEK therapy prolong recurrence-free </a:t>
            </a:r>
            <a:br>
              <a:rPr lang="en-US" dirty="0"/>
            </a:br>
            <a:r>
              <a:rPr lang="en-US" dirty="0"/>
              <a:t>survival and distant metastasis-free survival in patients with stage III </a:t>
            </a:r>
            <a:br>
              <a:rPr lang="en-US" dirty="0"/>
            </a:br>
            <a:r>
              <a:rPr lang="en-US" dirty="0"/>
              <a:t>resected melanoma</a:t>
            </a:r>
          </a:p>
          <a:p>
            <a:r>
              <a:rPr lang="en-US" dirty="0"/>
              <a:t>There is no clear change in overall survival in current adjuvant trials compared to placebo or any control arm</a:t>
            </a:r>
          </a:p>
          <a:p>
            <a:r>
              <a:rPr lang="en-US" dirty="0"/>
              <a:t>IPI/NIVO with every 6-week IPI did not prolong recurrence-free survival compared to nivolumab alone in stage III/IV resected melanoma</a:t>
            </a:r>
          </a:p>
          <a:p>
            <a:r>
              <a:rPr lang="en-US" dirty="0"/>
              <a:t>Full-dose IPI/NIVO did prolong recurrence-free survival in resected stage IV melanoma in a small randomized study</a:t>
            </a:r>
          </a:p>
          <a:p>
            <a:r>
              <a:rPr lang="en-US" dirty="0"/>
              <a:t>The greatest need in adjuvant therapy is biomarkers to select the highest-risk patients to avoid the toxicity of treatment in those who do not need treatment after surgery</a:t>
            </a:r>
          </a:p>
        </p:txBody>
      </p:sp>
    </p:spTree>
    <p:extLst>
      <p:ext uri="{BB962C8B-B14F-4D97-AF65-F5344CB8AC3E}">
        <p14:creationId xmlns:p14="http://schemas.microsoft.com/office/powerpoint/2010/main" val="2831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Expanded Options in Adjuvant Immunotherapy for Resectable Melanoma: A Multidisciplinary Conversation</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Summarize the efficacy and safety data of clinical trials related to adjuvant treatment for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Select individualized adjuvant immunotherapy regimens for patients with resectable melanoma, including risk/benefit analysis based on patient and disease characteristics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and manage irAEs in the setting of adjuvant ICI therapy for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Recognize the role of multidisciplinary, team-based care in clinical decision-making and implementation of multimodal treatment approaches for patients with resectable melanoma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DBBDF5-EB9F-C810-9AAF-65CD176F157F}"/>
              </a:ext>
            </a:extLst>
          </p:cNvPr>
          <p:cNvSpPr>
            <a:spLocks noGrp="1"/>
          </p:cNvSpPr>
          <p:nvPr>
            <p:ph type="title"/>
          </p:nvPr>
        </p:nvSpPr>
        <p:spPr/>
        <p:txBody>
          <a:bodyPr>
            <a:normAutofit fontScale="90000"/>
          </a:bodyPr>
          <a:lstStyle/>
          <a:p>
            <a:r>
              <a:rPr lang="en-US" sz="2667" dirty="0"/>
              <a:t>CheckMate 238 Updated Five-Year Results: Adjuvant Nivolumab </a:t>
            </a:r>
            <a:r>
              <a:rPr lang="en-US" sz="2667" dirty="0">
                <a:solidFill>
                  <a:srgbClr val="002060"/>
                </a:solidFill>
              </a:rPr>
              <a:t>Versus</a:t>
            </a:r>
            <a:r>
              <a:rPr lang="en-US" sz="2667" dirty="0">
                <a:solidFill>
                  <a:srgbClr val="FF0000"/>
                </a:solidFill>
              </a:rPr>
              <a:t> </a:t>
            </a:r>
            <a:r>
              <a:rPr lang="en-US" sz="2667" dirty="0"/>
              <a:t>Ipilimumab in Resected Stage IIIB/IIIC/IV Melanoma</a:t>
            </a:r>
            <a:br>
              <a:rPr lang="en-US" sz="2667" dirty="0"/>
            </a:br>
            <a:endParaRPr lang="en-US" sz="2667" dirty="0"/>
          </a:p>
        </p:txBody>
      </p:sp>
      <p:pic>
        <p:nvPicPr>
          <p:cNvPr id="12" name="Picture 11" descr="A graph of a patient's life&#10;&#10;Description automatically generated">
            <a:extLst>
              <a:ext uri="{FF2B5EF4-FFF2-40B4-BE49-F238E27FC236}">
                <a16:creationId xmlns:a16="http://schemas.microsoft.com/office/drawing/2014/main" id="{9E416228-A804-16C7-C941-72ACE51A2D74}"/>
              </a:ext>
            </a:extLst>
          </p:cNvPr>
          <p:cNvPicPr>
            <a:picLocks noChangeAspect="1"/>
          </p:cNvPicPr>
          <p:nvPr/>
        </p:nvPicPr>
        <p:blipFill>
          <a:blip r:embed="rId3"/>
          <a:stretch>
            <a:fillRect/>
          </a:stretch>
        </p:blipFill>
        <p:spPr>
          <a:xfrm>
            <a:off x="774041" y="1143000"/>
            <a:ext cx="5080000" cy="4521200"/>
          </a:xfrm>
          <a:prstGeom prst="rect">
            <a:avLst/>
          </a:prstGeom>
        </p:spPr>
      </p:pic>
      <p:sp>
        <p:nvSpPr>
          <p:cNvPr id="13" name="TextBox 12">
            <a:extLst>
              <a:ext uri="{FF2B5EF4-FFF2-40B4-BE49-F238E27FC236}">
                <a16:creationId xmlns:a16="http://schemas.microsoft.com/office/drawing/2014/main" id="{B59041B9-718F-95D4-EF86-C74B686B646C}"/>
              </a:ext>
            </a:extLst>
          </p:cNvPr>
          <p:cNvSpPr txBox="1"/>
          <p:nvPr/>
        </p:nvSpPr>
        <p:spPr>
          <a:xfrm>
            <a:off x="812800" y="1361662"/>
            <a:ext cx="593432" cy="338554"/>
          </a:xfrm>
          <a:prstGeom prst="rect">
            <a:avLst/>
          </a:prstGeom>
          <a:solidFill>
            <a:schemeClr val="bg1"/>
          </a:solidFill>
        </p:spPr>
        <p:txBody>
          <a:bodyPr wrap="none" rtlCol="0">
            <a:spAutoFit/>
          </a:bodyPr>
          <a:lstStyle/>
          <a:p>
            <a:r>
              <a:rPr lang="en-US" sz="1600" b="1" dirty="0"/>
              <a:t>RFS</a:t>
            </a:r>
          </a:p>
        </p:txBody>
      </p:sp>
      <p:pic>
        <p:nvPicPr>
          <p:cNvPr id="15" name="Picture 14" descr="A graph of a number of patients&#10;&#10;Description automatically generated with medium confidence">
            <a:extLst>
              <a:ext uri="{FF2B5EF4-FFF2-40B4-BE49-F238E27FC236}">
                <a16:creationId xmlns:a16="http://schemas.microsoft.com/office/drawing/2014/main" id="{64FD49BC-8A88-58FA-0F6C-87E03B9018D4}"/>
              </a:ext>
            </a:extLst>
          </p:cNvPr>
          <p:cNvPicPr>
            <a:picLocks noChangeAspect="1"/>
          </p:cNvPicPr>
          <p:nvPr/>
        </p:nvPicPr>
        <p:blipFill>
          <a:blip r:embed="rId4"/>
          <a:stretch>
            <a:fillRect/>
          </a:stretch>
        </p:blipFill>
        <p:spPr>
          <a:xfrm>
            <a:off x="5981701" y="1187451"/>
            <a:ext cx="5295900" cy="4432300"/>
          </a:xfrm>
          <a:prstGeom prst="rect">
            <a:avLst/>
          </a:prstGeom>
        </p:spPr>
      </p:pic>
      <p:sp>
        <p:nvSpPr>
          <p:cNvPr id="16" name="TextBox 15">
            <a:extLst>
              <a:ext uri="{FF2B5EF4-FFF2-40B4-BE49-F238E27FC236}">
                <a16:creationId xmlns:a16="http://schemas.microsoft.com/office/drawing/2014/main" id="{8B7C4E4A-C4BA-3ED0-0E07-B651BBA23500}"/>
              </a:ext>
            </a:extLst>
          </p:cNvPr>
          <p:cNvSpPr txBox="1"/>
          <p:nvPr/>
        </p:nvSpPr>
        <p:spPr>
          <a:xfrm>
            <a:off x="6172490" y="1241344"/>
            <a:ext cx="481222" cy="338554"/>
          </a:xfrm>
          <a:prstGeom prst="rect">
            <a:avLst/>
          </a:prstGeom>
          <a:solidFill>
            <a:schemeClr val="bg1"/>
          </a:solidFill>
        </p:spPr>
        <p:txBody>
          <a:bodyPr wrap="none" rtlCol="0">
            <a:spAutoFit/>
          </a:bodyPr>
          <a:lstStyle/>
          <a:p>
            <a:r>
              <a:rPr lang="en-US" sz="1600" b="1" dirty="0"/>
              <a:t>OS</a:t>
            </a:r>
          </a:p>
        </p:txBody>
      </p:sp>
      <p:sp>
        <p:nvSpPr>
          <p:cNvPr id="2" name="TextBox 1">
            <a:extLst>
              <a:ext uri="{FF2B5EF4-FFF2-40B4-BE49-F238E27FC236}">
                <a16:creationId xmlns:a16="http://schemas.microsoft.com/office/drawing/2014/main" id="{18ABA0A6-5FC8-59CC-4768-E64747A27EB2}"/>
              </a:ext>
            </a:extLst>
          </p:cNvPr>
          <p:cNvSpPr txBox="1"/>
          <p:nvPr/>
        </p:nvSpPr>
        <p:spPr>
          <a:xfrm>
            <a:off x="685800" y="5677773"/>
            <a:ext cx="10820399" cy="666977"/>
          </a:xfrm>
          <a:prstGeom prst="rect">
            <a:avLst/>
          </a:prstGeom>
          <a:noFill/>
          <a:ln w="12700">
            <a:noFill/>
          </a:ln>
        </p:spPr>
        <p:txBody>
          <a:bodyPr wrap="square" rtlCol="0">
            <a:spAutoFit/>
          </a:bodyPr>
          <a:lstStyle/>
          <a:p>
            <a:pPr algn="ctr"/>
            <a:r>
              <a:rPr lang="en-US" sz="1867" b="1" dirty="0"/>
              <a:t>Adjuvant nivolumab retained significant reduction in risk of recurrence or death compared with ipilimumab at 5 years, with a non-significant improvement in overall survival</a:t>
            </a:r>
          </a:p>
        </p:txBody>
      </p:sp>
      <p:sp>
        <p:nvSpPr>
          <p:cNvPr id="4" name="Footer Placeholder 3">
            <a:extLst>
              <a:ext uri="{FF2B5EF4-FFF2-40B4-BE49-F238E27FC236}">
                <a16:creationId xmlns:a16="http://schemas.microsoft.com/office/drawing/2014/main" id="{9D227D40-48AA-ABF7-1056-758668FD1B6C}"/>
              </a:ext>
            </a:extLst>
          </p:cNvPr>
          <p:cNvSpPr>
            <a:spLocks noGrp="1"/>
          </p:cNvSpPr>
          <p:nvPr>
            <p:ph type="ftr" sz="quarter" idx="3"/>
          </p:nvPr>
        </p:nvSpPr>
        <p:spPr/>
        <p:txBody>
          <a:bodyPr/>
          <a:lstStyle/>
          <a:p>
            <a:r>
              <a:rPr lang="en-US" dirty="0"/>
              <a:t>Larkin J, et al. </a:t>
            </a:r>
            <a:r>
              <a:rPr lang="en-US" i="1" dirty="0"/>
              <a:t>Clin Cancer Res</a:t>
            </a:r>
            <a:r>
              <a:rPr lang="en-US" dirty="0"/>
              <a:t>. 2023;29(17):3352-3361.</a:t>
            </a:r>
          </a:p>
        </p:txBody>
      </p:sp>
    </p:spTree>
    <p:extLst>
      <p:ext uri="{BB962C8B-B14F-4D97-AF65-F5344CB8AC3E}">
        <p14:creationId xmlns:p14="http://schemas.microsoft.com/office/powerpoint/2010/main" val="161060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a number of months&#10;&#10;Description automatically generated">
            <a:extLst>
              <a:ext uri="{FF2B5EF4-FFF2-40B4-BE49-F238E27FC236}">
                <a16:creationId xmlns:a16="http://schemas.microsoft.com/office/drawing/2014/main" id="{0128C3A2-CA7F-B569-76BF-551309898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95"/>
          <a:stretch/>
        </p:blipFill>
        <p:spPr>
          <a:xfrm>
            <a:off x="838200" y="2994049"/>
            <a:ext cx="6548110" cy="3459457"/>
          </a:xfrm>
          <a:prstGeom prst="rect">
            <a:avLst/>
          </a:prstGeom>
        </p:spPr>
      </p:pic>
      <p:sp>
        <p:nvSpPr>
          <p:cNvPr id="5" name="Title 4">
            <a:extLst>
              <a:ext uri="{FF2B5EF4-FFF2-40B4-BE49-F238E27FC236}">
                <a16:creationId xmlns:a16="http://schemas.microsoft.com/office/drawing/2014/main" id="{10CBC220-94BB-F7F3-581A-18E5F26ACA28}"/>
              </a:ext>
            </a:extLst>
          </p:cNvPr>
          <p:cNvSpPr>
            <a:spLocks noGrp="1"/>
          </p:cNvSpPr>
          <p:nvPr>
            <p:ph type="title"/>
          </p:nvPr>
        </p:nvSpPr>
        <p:spPr>
          <a:xfrm>
            <a:off x="609600" y="199505"/>
            <a:ext cx="10744200" cy="1185577"/>
          </a:xfrm>
        </p:spPr>
        <p:txBody>
          <a:bodyPr>
            <a:normAutofit fontScale="90000"/>
          </a:bodyPr>
          <a:lstStyle/>
          <a:p>
            <a:r>
              <a:rPr lang="en-US"/>
              <a:t>KEYNOTE-054: Adjuvant Pembrolizumab Versus Placebo in </a:t>
            </a:r>
            <a:br>
              <a:rPr lang="en-US"/>
            </a:br>
            <a:r>
              <a:rPr lang="en-US"/>
              <a:t>Stages IIIA/B/C Resected Melanoma</a:t>
            </a:r>
            <a:endParaRPr lang="en-US" dirty="0"/>
          </a:p>
        </p:txBody>
      </p:sp>
      <p:sp>
        <p:nvSpPr>
          <p:cNvPr id="2" name="Content Placeholder 1">
            <a:extLst>
              <a:ext uri="{FF2B5EF4-FFF2-40B4-BE49-F238E27FC236}">
                <a16:creationId xmlns:a16="http://schemas.microsoft.com/office/drawing/2014/main" id="{2661EE7D-48E5-ECCB-13DB-C6BB96F2D0FA}"/>
              </a:ext>
            </a:extLst>
          </p:cNvPr>
          <p:cNvSpPr>
            <a:spLocks noGrp="1"/>
          </p:cNvSpPr>
          <p:nvPr>
            <p:ph idx="1"/>
          </p:nvPr>
        </p:nvSpPr>
        <p:spPr>
          <a:xfrm>
            <a:off x="609600" y="1477906"/>
            <a:ext cx="10744200" cy="4722477"/>
          </a:xfrm>
        </p:spPr>
        <p:txBody>
          <a:bodyPr/>
          <a:lstStyle/>
          <a:p>
            <a:r>
              <a:rPr lang="en-US" dirty="0"/>
              <a:t>Double-blind, randomized phase 3 study</a:t>
            </a:r>
          </a:p>
          <a:p>
            <a:r>
              <a:rPr lang="en-US" dirty="0"/>
              <a:t>Resected stage III A/B/C melanoma (N = 1019)</a:t>
            </a:r>
          </a:p>
          <a:p>
            <a:r>
              <a:rPr lang="en-US" dirty="0"/>
              <a:t>Primary endpoint: </a:t>
            </a:r>
            <a:r>
              <a:rPr lang="en-US" b="1" dirty="0"/>
              <a:t>Recurrence-free survival</a:t>
            </a:r>
          </a:p>
          <a:p>
            <a:endParaRPr lang="en-US" dirty="0"/>
          </a:p>
          <a:p>
            <a:endParaRPr lang="en-US" dirty="0"/>
          </a:p>
        </p:txBody>
      </p:sp>
      <p:sp>
        <p:nvSpPr>
          <p:cNvPr id="11" name="TextBox 10">
            <a:extLst>
              <a:ext uri="{FF2B5EF4-FFF2-40B4-BE49-F238E27FC236}">
                <a16:creationId xmlns:a16="http://schemas.microsoft.com/office/drawing/2014/main" id="{2F6CADD2-09A9-66BD-1A4C-94966535A6D1}"/>
              </a:ext>
            </a:extLst>
          </p:cNvPr>
          <p:cNvSpPr txBox="1"/>
          <p:nvPr/>
        </p:nvSpPr>
        <p:spPr>
          <a:xfrm>
            <a:off x="7983883" y="3135790"/>
            <a:ext cx="3497085" cy="2123658"/>
          </a:xfrm>
          <a:prstGeom prst="rect">
            <a:avLst/>
          </a:prstGeom>
          <a:noFill/>
          <a:ln w="12700">
            <a:solidFill>
              <a:schemeClr val="accent5"/>
            </a:solidFill>
          </a:ln>
        </p:spPr>
        <p:txBody>
          <a:bodyPr wrap="square" rtlCol="0">
            <a:spAutoFit/>
          </a:bodyPr>
          <a:lstStyle/>
          <a:p>
            <a:pPr algn="ctr"/>
            <a:r>
              <a:rPr lang="en-US" sz="2200" b="1" dirty="0"/>
              <a:t>Adjuvant pembrolizumab</a:t>
            </a:r>
            <a:r>
              <a:rPr lang="en-US" sz="2200" b="1" i="1" dirty="0"/>
              <a:t> </a:t>
            </a:r>
            <a:r>
              <a:rPr lang="en-US" sz="2200" b="1" dirty="0"/>
              <a:t>significantly reduced the risk of recurrence or death compared with placebo</a:t>
            </a:r>
          </a:p>
        </p:txBody>
      </p:sp>
      <p:sp>
        <p:nvSpPr>
          <p:cNvPr id="10" name="Footer Placeholder 9">
            <a:extLst>
              <a:ext uri="{FF2B5EF4-FFF2-40B4-BE49-F238E27FC236}">
                <a16:creationId xmlns:a16="http://schemas.microsoft.com/office/drawing/2014/main" id="{9630E586-3E38-6A4E-B89B-E0BEA555D95D}"/>
              </a:ext>
            </a:extLst>
          </p:cNvPr>
          <p:cNvSpPr>
            <a:spLocks noGrp="1"/>
          </p:cNvSpPr>
          <p:nvPr>
            <p:ph type="ftr" sz="quarter" idx="3"/>
          </p:nvPr>
        </p:nvSpPr>
        <p:spPr/>
        <p:txBody>
          <a:bodyPr/>
          <a:lstStyle/>
          <a:p>
            <a:r>
              <a:rPr lang="en-US" dirty="0" err="1"/>
              <a:t>Eggermont</a:t>
            </a:r>
            <a:r>
              <a:rPr lang="en-US" dirty="0"/>
              <a:t> AMM, et al. </a:t>
            </a:r>
            <a:r>
              <a:rPr lang="en-US" i="1" dirty="0"/>
              <a:t>N </a:t>
            </a:r>
            <a:r>
              <a:rPr lang="en-US" i="1" dirty="0" err="1"/>
              <a:t>Engl</a:t>
            </a:r>
            <a:r>
              <a:rPr lang="en-US" i="1" dirty="0"/>
              <a:t> J Med</a:t>
            </a:r>
            <a:r>
              <a:rPr lang="en-US" dirty="0"/>
              <a:t>. 2018;378(19):1789-1801. </a:t>
            </a:r>
          </a:p>
        </p:txBody>
      </p:sp>
    </p:spTree>
    <p:extLst>
      <p:ext uri="{BB962C8B-B14F-4D97-AF65-F5344CB8AC3E}">
        <p14:creationId xmlns:p14="http://schemas.microsoft.com/office/powerpoint/2010/main" val="328016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6B9D05-937B-6EE8-81F3-20F68CE25B7D}"/>
              </a:ext>
            </a:extLst>
          </p:cNvPr>
          <p:cNvSpPr>
            <a:spLocks noGrp="1"/>
          </p:cNvSpPr>
          <p:nvPr>
            <p:ph type="title"/>
          </p:nvPr>
        </p:nvSpPr>
        <p:spPr>
          <a:xfrm>
            <a:off x="609600" y="199505"/>
            <a:ext cx="10744200" cy="1185577"/>
          </a:xfrm>
        </p:spPr>
        <p:txBody>
          <a:bodyPr>
            <a:normAutofit fontScale="90000"/>
          </a:bodyPr>
          <a:lstStyle/>
          <a:p>
            <a:r>
              <a:rPr lang="en-US" dirty="0"/>
              <a:t>CheckMate 915: Adjuvant Nivolumab + Ipilimumab Versus Nivolumab in Stage IIIB/IIIC/IIID/IV Resected Melanoma</a:t>
            </a:r>
          </a:p>
        </p:txBody>
      </p:sp>
      <p:sp>
        <p:nvSpPr>
          <p:cNvPr id="2" name="Content Placeholder 1">
            <a:extLst>
              <a:ext uri="{FF2B5EF4-FFF2-40B4-BE49-F238E27FC236}">
                <a16:creationId xmlns:a16="http://schemas.microsoft.com/office/drawing/2014/main" id="{DE5FE0DE-38E7-8479-A33B-7DFDB52D3DB2}"/>
              </a:ext>
            </a:extLst>
          </p:cNvPr>
          <p:cNvSpPr>
            <a:spLocks noGrp="1"/>
          </p:cNvSpPr>
          <p:nvPr>
            <p:ph idx="1"/>
          </p:nvPr>
        </p:nvSpPr>
        <p:spPr>
          <a:xfrm>
            <a:off x="609600" y="1358900"/>
            <a:ext cx="11421886" cy="4722812"/>
          </a:xfrm>
        </p:spPr>
        <p:txBody>
          <a:bodyPr>
            <a:normAutofit/>
          </a:bodyPr>
          <a:lstStyle/>
          <a:p>
            <a:r>
              <a:rPr lang="en-US" sz="2000" dirty="0"/>
              <a:t>Double-blind, randomized phase 3 study</a:t>
            </a:r>
          </a:p>
          <a:p>
            <a:r>
              <a:rPr lang="en-US" sz="2000" dirty="0"/>
              <a:t>Resected stage III B/C/D or IV melanoma (N = 1833)</a:t>
            </a:r>
          </a:p>
          <a:p>
            <a:r>
              <a:rPr lang="en-US" sz="2000" dirty="0"/>
              <a:t>Primary endpoint: </a:t>
            </a:r>
            <a:r>
              <a:rPr lang="en-US" sz="2000" b="1" dirty="0"/>
              <a:t>Recurrence-free survival</a:t>
            </a:r>
            <a:r>
              <a:rPr lang="en-US" sz="2000" dirty="0"/>
              <a:t> (all patients and tumor PD-L1 expression level &lt;1%)</a:t>
            </a:r>
          </a:p>
          <a:p>
            <a:endParaRPr lang="en-US" sz="2000" dirty="0"/>
          </a:p>
        </p:txBody>
      </p:sp>
      <p:pic>
        <p:nvPicPr>
          <p:cNvPr id="8" name="Picture 7" descr="A graph of a number of patients&#10;&#10;Description automatically generated with medium confidence">
            <a:extLst>
              <a:ext uri="{FF2B5EF4-FFF2-40B4-BE49-F238E27FC236}">
                <a16:creationId xmlns:a16="http://schemas.microsoft.com/office/drawing/2014/main" id="{3F07766A-E732-DEB0-FE4E-928ED65E6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337" y="2717801"/>
            <a:ext cx="8825345" cy="3566407"/>
          </a:xfrm>
          <a:prstGeom prst="rect">
            <a:avLst/>
          </a:prstGeom>
        </p:spPr>
      </p:pic>
      <p:sp>
        <p:nvSpPr>
          <p:cNvPr id="9" name="TextBox 8">
            <a:extLst>
              <a:ext uri="{FF2B5EF4-FFF2-40B4-BE49-F238E27FC236}">
                <a16:creationId xmlns:a16="http://schemas.microsoft.com/office/drawing/2014/main" id="{AAF19CBD-1974-3513-9691-54310DA4673C}"/>
              </a:ext>
            </a:extLst>
          </p:cNvPr>
          <p:cNvSpPr txBox="1"/>
          <p:nvPr/>
        </p:nvSpPr>
        <p:spPr>
          <a:xfrm>
            <a:off x="57145" y="2717800"/>
            <a:ext cx="2579552" cy="338554"/>
          </a:xfrm>
          <a:prstGeom prst="rect">
            <a:avLst/>
          </a:prstGeom>
          <a:solidFill>
            <a:schemeClr val="bg1"/>
          </a:solidFill>
        </p:spPr>
        <p:txBody>
          <a:bodyPr wrap="none" rtlCol="0">
            <a:spAutoFit/>
          </a:bodyPr>
          <a:lstStyle/>
          <a:p>
            <a:r>
              <a:rPr lang="en-US" sz="1600" b="1" dirty="0"/>
              <a:t>All Randomized Patients</a:t>
            </a:r>
          </a:p>
        </p:txBody>
      </p:sp>
      <p:sp>
        <p:nvSpPr>
          <p:cNvPr id="10" name="TextBox 9">
            <a:extLst>
              <a:ext uri="{FF2B5EF4-FFF2-40B4-BE49-F238E27FC236}">
                <a16:creationId xmlns:a16="http://schemas.microsoft.com/office/drawing/2014/main" id="{A949B62B-162B-ED09-D504-B3FB6B78DC27}"/>
              </a:ext>
            </a:extLst>
          </p:cNvPr>
          <p:cNvSpPr txBox="1"/>
          <p:nvPr/>
        </p:nvSpPr>
        <p:spPr>
          <a:xfrm>
            <a:off x="4469819" y="2717800"/>
            <a:ext cx="1250663" cy="584775"/>
          </a:xfrm>
          <a:prstGeom prst="rect">
            <a:avLst/>
          </a:prstGeom>
          <a:solidFill>
            <a:schemeClr val="bg1"/>
          </a:solidFill>
        </p:spPr>
        <p:txBody>
          <a:bodyPr wrap="none" rtlCol="0">
            <a:spAutoFit/>
          </a:bodyPr>
          <a:lstStyle/>
          <a:p>
            <a:r>
              <a:rPr lang="en-US" sz="1600" b="1" dirty="0"/>
              <a:t>PD-L1 &lt;1%</a:t>
            </a:r>
            <a:br>
              <a:rPr lang="en-US" sz="1600" b="1" dirty="0"/>
            </a:br>
            <a:endParaRPr lang="en-US" sz="1600" b="1" dirty="0"/>
          </a:p>
        </p:txBody>
      </p:sp>
      <p:sp>
        <p:nvSpPr>
          <p:cNvPr id="7" name="TextBox 6">
            <a:extLst>
              <a:ext uri="{FF2B5EF4-FFF2-40B4-BE49-F238E27FC236}">
                <a16:creationId xmlns:a16="http://schemas.microsoft.com/office/drawing/2014/main" id="{893E0940-E7D9-3158-F956-0B3A24FDD01F}"/>
              </a:ext>
            </a:extLst>
          </p:cNvPr>
          <p:cNvSpPr txBox="1"/>
          <p:nvPr/>
        </p:nvSpPr>
        <p:spPr>
          <a:xfrm>
            <a:off x="8990778" y="3056354"/>
            <a:ext cx="3004612" cy="2123658"/>
          </a:xfrm>
          <a:prstGeom prst="rect">
            <a:avLst/>
          </a:prstGeom>
          <a:noFill/>
          <a:ln w="12700">
            <a:solidFill>
              <a:schemeClr val="accent5"/>
            </a:solidFill>
          </a:ln>
        </p:spPr>
        <p:txBody>
          <a:bodyPr wrap="square" rtlCol="0">
            <a:spAutoFit/>
          </a:bodyPr>
          <a:lstStyle/>
          <a:p>
            <a:r>
              <a:rPr lang="en-US" sz="2200" b="1" dirty="0"/>
              <a:t>Adjuvant NIVO + IPI did </a:t>
            </a:r>
            <a:r>
              <a:rPr lang="en-US" sz="2200" b="1" i="1" dirty="0"/>
              <a:t>not </a:t>
            </a:r>
            <a:r>
              <a:rPr lang="en-US" sz="2200" b="1" dirty="0"/>
              <a:t>significantly reduce the risk of recurrence or death compared with NIVO alone</a:t>
            </a:r>
          </a:p>
        </p:txBody>
      </p:sp>
      <p:sp>
        <p:nvSpPr>
          <p:cNvPr id="11" name="Footer Placeholder 10">
            <a:extLst>
              <a:ext uri="{FF2B5EF4-FFF2-40B4-BE49-F238E27FC236}">
                <a16:creationId xmlns:a16="http://schemas.microsoft.com/office/drawing/2014/main" id="{3715390E-B442-38CD-C43A-47E6A6D215DB}"/>
              </a:ext>
            </a:extLst>
          </p:cNvPr>
          <p:cNvSpPr>
            <a:spLocks noGrp="1"/>
          </p:cNvSpPr>
          <p:nvPr>
            <p:ph type="ftr" sz="quarter" idx="3"/>
          </p:nvPr>
        </p:nvSpPr>
        <p:spPr/>
        <p:txBody>
          <a:bodyPr/>
          <a:lstStyle/>
          <a:p>
            <a:r>
              <a:rPr lang="en-US" dirty="0"/>
              <a:t>Weber JS, et al. </a:t>
            </a:r>
            <a:r>
              <a:rPr lang="en-US" i="1" dirty="0"/>
              <a:t>J Clin Oncol</a:t>
            </a:r>
            <a:r>
              <a:rPr lang="en-US" dirty="0"/>
              <a:t>. 2023;41(3):517-527.</a:t>
            </a:r>
          </a:p>
        </p:txBody>
      </p:sp>
    </p:spTree>
    <p:extLst>
      <p:ext uri="{BB962C8B-B14F-4D97-AF65-F5344CB8AC3E}">
        <p14:creationId xmlns:p14="http://schemas.microsoft.com/office/powerpoint/2010/main" val="192979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4EEC13-09BF-7253-7329-160B89C04414}"/>
              </a:ext>
            </a:extLst>
          </p:cNvPr>
          <p:cNvSpPr>
            <a:spLocks noGrp="1"/>
          </p:cNvSpPr>
          <p:nvPr>
            <p:ph type="title"/>
          </p:nvPr>
        </p:nvSpPr>
        <p:spPr>
          <a:xfrm>
            <a:off x="609600" y="200025"/>
            <a:ext cx="11315700" cy="1184275"/>
          </a:xfrm>
        </p:spPr>
        <p:txBody>
          <a:bodyPr>
            <a:normAutofit fontScale="90000"/>
          </a:bodyPr>
          <a:lstStyle/>
          <a:p>
            <a:r>
              <a:rPr lang="en-US" dirty="0"/>
              <a:t>COMBI-AD 5-Year Results: Adjuvant Dabrafenib + Trametinib Versus Placebo in Stage IIIA/B/C Resected Melanoma</a:t>
            </a:r>
          </a:p>
        </p:txBody>
      </p:sp>
      <p:pic>
        <p:nvPicPr>
          <p:cNvPr id="11" name="Picture 10">
            <a:extLst>
              <a:ext uri="{FF2B5EF4-FFF2-40B4-BE49-F238E27FC236}">
                <a16:creationId xmlns:a16="http://schemas.microsoft.com/office/drawing/2014/main" id="{463AFE8F-83FE-0AF1-C47F-FF1A8B8137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201" y="1475490"/>
            <a:ext cx="9269412" cy="4798311"/>
          </a:xfrm>
          <a:prstGeom prst="rect">
            <a:avLst/>
          </a:prstGeom>
        </p:spPr>
      </p:pic>
      <p:sp>
        <p:nvSpPr>
          <p:cNvPr id="12" name="Rectangle 11">
            <a:extLst>
              <a:ext uri="{FF2B5EF4-FFF2-40B4-BE49-F238E27FC236}">
                <a16:creationId xmlns:a16="http://schemas.microsoft.com/office/drawing/2014/main" id="{AAF7E532-8D14-3D92-A319-8B34637AE61A}"/>
              </a:ext>
            </a:extLst>
          </p:cNvPr>
          <p:cNvSpPr/>
          <p:nvPr/>
        </p:nvSpPr>
        <p:spPr>
          <a:xfrm>
            <a:off x="152399" y="1816793"/>
            <a:ext cx="219076" cy="3834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E07AACD2-F495-8CEA-3395-9F4079A16190}"/>
              </a:ext>
            </a:extLst>
          </p:cNvPr>
          <p:cNvSpPr txBox="1"/>
          <p:nvPr/>
        </p:nvSpPr>
        <p:spPr>
          <a:xfrm>
            <a:off x="9536111" y="2236086"/>
            <a:ext cx="2452688" cy="3139321"/>
          </a:xfrm>
          <a:prstGeom prst="rect">
            <a:avLst/>
          </a:prstGeom>
          <a:noFill/>
          <a:ln w="12700">
            <a:solidFill>
              <a:schemeClr val="accent5"/>
            </a:solidFill>
          </a:ln>
        </p:spPr>
        <p:txBody>
          <a:bodyPr wrap="square" rtlCol="0">
            <a:spAutoFit/>
          </a:bodyPr>
          <a:lstStyle/>
          <a:p>
            <a:r>
              <a:rPr lang="en-US" sz="2200" b="1" dirty="0"/>
              <a:t>Reduction in risk of recurrence or death </a:t>
            </a:r>
          </a:p>
          <a:p>
            <a:r>
              <a:rPr lang="en-US" sz="2200" b="1" dirty="0"/>
              <a:t>compared with placebo is maintained through 5 years follow-up</a:t>
            </a:r>
          </a:p>
        </p:txBody>
      </p:sp>
      <p:sp>
        <p:nvSpPr>
          <p:cNvPr id="7" name="Footer Placeholder 6">
            <a:extLst>
              <a:ext uri="{FF2B5EF4-FFF2-40B4-BE49-F238E27FC236}">
                <a16:creationId xmlns:a16="http://schemas.microsoft.com/office/drawing/2014/main" id="{EE89D86B-39EA-A648-722E-2959439C6447}"/>
              </a:ext>
            </a:extLst>
          </p:cNvPr>
          <p:cNvSpPr>
            <a:spLocks noGrp="1"/>
          </p:cNvSpPr>
          <p:nvPr>
            <p:ph type="ftr" sz="quarter" idx="3"/>
          </p:nvPr>
        </p:nvSpPr>
        <p:spPr/>
        <p:txBody>
          <a:bodyPr/>
          <a:lstStyle/>
          <a:p>
            <a:r>
              <a:rPr lang="en-US" dirty="0" err="1"/>
              <a:t>Dummer</a:t>
            </a:r>
            <a:r>
              <a:rPr lang="en-US" dirty="0"/>
              <a:t> R, et al. </a:t>
            </a:r>
            <a:r>
              <a:rPr lang="en-US" i="1" dirty="0"/>
              <a:t>N </a:t>
            </a:r>
            <a:r>
              <a:rPr lang="en-US" i="1" dirty="0" err="1"/>
              <a:t>Engl</a:t>
            </a:r>
            <a:r>
              <a:rPr lang="en-US" i="1" dirty="0"/>
              <a:t> J Med. </a:t>
            </a:r>
            <a:r>
              <a:rPr lang="en-US" dirty="0"/>
              <a:t>2020;383(12):1139-1148. </a:t>
            </a:r>
          </a:p>
        </p:txBody>
      </p:sp>
      <p:sp>
        <p:nvSpPr>
          <p:cNvPr id="8" name="Rectangle 7">
            <a:extLst>
              <a:ext uri="{FF2B5EF4-FFF2-40B4-BE49-F238E27FC236}">
                <a16:creationId xmlns:a16="http://schemas.microsoft.com/office/drawing/2014/main" id="{9B7C9A67-D9BB-1FA1-149B-0AD38B9B1E8F}"/>
              </a:ext>
            </a:extLst>
          </p:cNvPr>
          <p:cNvSpPr/>
          <p:nvPr/>
        </p:nvSpPr>
        <p:spPr>
          <a:xfrm>
            <a:off x="0" y="1384300"/>
            <a:ext cx="371475" cy="4324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89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69FF-A32E-AE4F-7589-75D8751755F6}"/>
              </a:ext>
            </a:extLst>
          </p:cNvPr>
          <p:cNvSpPr>
            <a:spLocks noGrp="1"/>
          </p:cNvSpPr>
          <p:nvPr>
            <p:ph type="title"/>
          </p:nvPr>
        </p:nvSpPr>
        <p:spPr>
          <a:xfrm>
            <a:off x="609600" y="199505"/>
            <a:ext cx="10744200" cy="1185577"/>
          </a:xfrm>
        </p:spPr>
        <p:txBody>
          <a:bodyPr>
            <a:normAutofit fontScale="90000"/>
          </a:bodyPr>
          <a:lstStyle/>
          <a:p>
            <a:r>
              <a:rPr lang="en-US" sz="3100" dirty="0"/>
              <a:t>IMMUNED: Phase II Adjuvant Nivolumab + Ipilimumab Versus Nivolumab Versus Placebo in Stage IV Resected Melanoma</a:t>
            </a:r>
            <a:endParaRPr lang="en-US" dirty="0"/>
          </a:p>
        </p:txBody>
      </p:sp>
      <p:pic>
        <p:nvPicPr>
          <p:cNvPr id="11" name="Picture 10" descr="A graph of a number of patients&#10;&#10;Description automatically generated">
            <a:extLst>
              <a:ext uri="{FF2B5EF4-FFF2-40B4-BE49-F238E27FC236}">
                <a16:creationId xmlns:a16="http://schemas.microsoft.com/office/drawing/2014/main" id="{04A45419-3733-1C6A-EE6E-7E9C40FD9C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1" y="1793422"/>
            <a:ext cx="5407603" cy="3837479"/>
          </a:xfrm>
          <a:prstGeom prst="rect">
            <a:avLst/>
          </a:prstGeom>
        </p:spPr>
      </p:pic>
      <p:pic>
        <p:nvPicPr>
          <p:cNvPr id="12" name="Picture 11" descr="A graph of a number of patients&#10;&#10;Description automatically generated">
            <a:extLst>
              <a:ext uri="{FF2B5EF4-FFF2-40B4-BE49-F238E27FC236}">
                <a16:creationId xmlns:a16="http://schemas.microsoft.com/office/drawing/2014/main" id="{D603EE7B-CF31-141A-7C60-57383299D4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59589" y="1793421"/>
            <a:ext cx="5407603" cy="3815347"/>
          </a:xfrm>
          <a:prstGeom prst="rect">
            <a:avLst/>
          </a:prstGeom>
        </p:spPr>
      </p:pic>
      <p:sp>
        <p:nvSpPr>
          <p:cNvPr id="13" name="TextBox 12">
            <a:extLst>
              <a:ext uri="{FF2B5EF4-FFF2-40B4-BE49-F238E27FC236}">
                <a16:creationId xmlns:a16="http://schemas.microsoft.com/office/drawing/2014/main" id="{6C5CE300-ED56-E99D-BF82-F5651FB5F226}"/>
              </a:ext>
            </a:extLst>
          </p:cNvPr>
          <p:cNvSpPr txBox="1"/>
          <p:nvPr/>
        </p:nvSpPr>
        <p:spPr>
          <a:xfrm>
            <a:off x="1338977" y="1679794"/>
            <a:ext cx="593432" cy="338554"/>
          </a:xfrm>
          <a:prstGeom prst="rect">
            <a:avLst/>
          </a:prstGeom>
          <a:solidFill>
            <a:schemeClr val="bg1"/>
          </a:solidFill>
        </p:spPr>
        <p:txBody>
          <a:bodyPr wrap="none" rtlCol="0">
            <a:spAutoFit/>
          </a:bodyPr>
          <a:lstStyle/>
          <a:p>
            <a:r>
              <a:rPr lang="en-US" sz="1600" b="1" dirty="0"/>
              <a:t>RFS</a:t>
            </a:r>
          </a:p>
        </p:txBody>
      </p:sp>
      <p:sp>
        <p:nvSpPr>
          <p:cNvPr id="14" name="TextBox 13">
            <a:extLst>
              <a:ext uri="{FF2B5EF4-FFF2-40B4-BE49-F238E27FC236}">
                <a16:creationId xmlns:a16="http://schemas.microsoft.com/office/drawing/2014/main" id="{CE6C209B-34AF-24FE-CA25-BF09F018C2D1}"/>
              </a:ext>
            </a:extLst>
          </p:cNvPr>
          <p:cNvSpPr txBox="1"/>
          <p:nvPr/>
        </p:nvSpPr>
        <p:spPr>
          <a:xfrm>
            <a:off x="6964468" y="1746846"/>
            <a:ext cx="481222" cy="338554"/>
          </a:xfrm>
          <a:prstGeom prst="rect">
            <a:avLst/>
          </a:prstGeom>
          <a:solidFill>
            <a:schemeClr val="bg1"/>
          </a:solidFill>
        </p:spPr>
        <p:txBody>
          <a:bodyPr wrap="none" rtlCol="0">
            <a:spAutoFit/>
          </a:bodyPr>
          <a:lstStyle/>
          <a:p>
            <a:r>
              <a:rPr lang="en-US" sz="1600" b="1" dirty="0"/>
              <a:t>OS</a:t>
            </a:r>
          </a:p>
        </p:txBody>
      </p:sp>
      <p:sp>
        <p:nvSpPr>
          <p:cNvPr id="6" name="Footer Placeholder 5">
            <a:extLst>
              <a:ext uri="{FF2B5EF4-FFF2-40B4-BE49-F238E27FC236}">
                <a16:creationId xmlns:a16="http://schemas.microsoft.com/office/drawing/2014/main" id="{4AB6DC04-575E-5E2D-2239-A5633513E356}"/>
              </a:ext>
            </a:extLst>
          </p:cNvPr>
          <p:cNvSpPr>
            <a:spLocks noGrp="1"/>
          </p:cNvSpPr>
          <p:nvPr>
            <p:ph type="ftr" sz="quarter" idx="3"/>
          </p:nvPr>
        </p:nvSpPr>
        <p:spPr/>
        <p:txBody>
          <a:bodyPr/>
          <a:lstStyle/>
          <a:p>
            <a:r>
              <a:rPr lang="en-US" dirty="0"/>
              <a:t>Livingstone E, et al. </a:t>
            </a:r>
            <a:r>
              <a:rPr lang="en-US" i="1" dirty="0"/>
              <a:t>Lancet</a:t>
            </a:r>
            <a:r>
              <a:rPr lang="en-US" dirty="0"/>
              <a:t>. 2022;400(10358):1117-1129.</a:t>
            </a:r>
          </a:p>
        </p:txBody>
      </p:sp>
    </p:spTree>
    <p:extLst>
      <p:ext uri="{BB962C8B-B14F-4D97-AF65-F5344CB8AC3E}">
        <p14:creationId xmlns:p14="http://schemas.microsoft.com/office/powerpoint/2010/main" val="32854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095FEF54-B634-AA4A-94A9-3DBCD0E2D5E1}"/>
              </a:ext>
            </a:extLst>
          </p:cNvPr>
          <p:cNvSpPr>
            <a:spLocks noGrp="1"/>
          </p:cNvSpPr>
          <p:nvPr>
            <p:ph type="title"/>
          </p:nvPr>
        </p:nvSpPr>
        <p:spPr/>
        <p:txBody>
          <a:bodyPr>
            <a:noAutofit/>
          </a:bodyPr>
          <a:lstStyle/>
          <a:p>
            <a:r>
              <a:rPr lang="en-US" altLang="en-US" sz="3733" dirty="0"/>
              <a:t>Generation of Neoantigens by Mutations</a:t>
            </a:r>
            <a:br>
              <a:rPr lang="en-US" altLang="en-US" sz="3733" dirty="0"/>
            </a:br>
            <a:r>
              <a:rPr lang="en-US" altLang="en-US" sz="2400" dirty="0"/>
              <a:t>(and insertions, fusions and deletions…)</a:t>
            </a:r>
            <a:endParaRPr lang="en-US" altLang="en-US" sz="3733" dirty="0"/>
          </a:p>
        </p:txBody>
      </p:sp>
      <p:pic>
        <p:nvPicPr>
          <p:cNvPr id="26628" name="Picture 2">
            <a:extLst>
              <a:ext uri="{FF2B5EF4-FFF2-40B4-BE49-F238E27FC236}">
                <a16:creationId xmlns:a16="http://schemas.microsoft.com/office/drawing/2014/main" id="{4E122D45-4C44-1A42-95DD-63B11A18B95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858696" y="1253834"/>
            <a:ext cx="6474607" cy="52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29E4AA49-CCBE-A98B-B218-1F7DA43C5D75}"/>
              </a:ext>
            </a:extLst>
          </p:cNvPr>
          <p:cNvSpPr>
            <a:spLocks noGrp="1"/>
          </p:cNvSpPr>
          <p:nvPr>
            <p:ph type="ftr" sz="quarter" idx="3"/>
          </p:nvPr>
        </p:nvSpPr>
        <p:spPr/>
        <p:txBody>
          <a:bodyPr/>
          <a:lstStyle/>
          <a:p>
            <a:r>
              <a:rPr lang="en-US" dirty="0"/>
              <a:t>Braun DA, et al. </a:t>
            </a:r>
            <a:r>
              <a:rPr lang="en-US" i="1" dirty="0"/>
              <a:t>Clin Cancer Res</a:t>
            </a:r>
            <a:r>
              <a:rPr lang="en-US" dirty="0"/>
              <a:t>. 2016;22(23):5642-5650.</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B00B8-ECBB-485F-8B20-174A37279CCA}">
  <ds:schemaRefs>
    <ds:schemaRef ds:uri="http://schemas.microsoft.com/sharepoint/v3/contenttype/forms"/>
  </ds:schemaRefs>
</ds:datastoreItem>
</file>

<file path=customXml/itemProps2.xml><?xml version="1.0" encoding="utf-8"?>
<ds:datastoreItem xmlns:ds="http://schemas.openxmlformats.org/officeDocument/2006/customXml" ds:itemID="{1CB43B7F-4BC4-41F2-ADC1-FD2C0D143F4D}">
  <ds:schemaRefs>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f55e9ad1-4522-4e5b-8d2e-6f450f6d945f"/>
    <ds:schemaRef ds:uri="a9d8bbac-cce3-475c-b9fe-65ecbcec7edd"/>
    <ds:schemaRef ds:uri="http://purl.org/dc/terms/"/>
  </ds:schemaRefs>
</ds:datastoreItem>
</file>

<file path=customXml/itemProps3.xml><?xml version="1.0" encoding="utf-8"?>
<ds:datastoreItem xmlns:ds="http://schemas.openxmlformats.org/officeDocument/2006/customXml" ds:itemID="{71B5FFF9-4C44-438C-BE22-F78394A17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Hem Onc</Template>
  <TotalTime>0</TotalTime>
  <Words>1188</Words>
  <Application>Microsoft Macintosh PowerPoint</Application>
  <PresentationFormat>Widescreen</PresentationFormat>
  <Paragraphs>199</Paragraphs>
  <Slides>12</Slides>
  <Notes>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Arial</vt:lpstr>
      <vt:lpstr>Arial Narrow</vt:lpstr>
      <vt:lpstr>Calibri</vt:lpstr>
      <vt:lpstr>Calibri Light</vt:lpstr>
      <vt:lpstr>Century Gothic</vt:lpstr>
      <vt:lpstr>Helvetica</vt:lpstr>
      <vt:lpstr>Trebuchet MS</vt:lpstr>
      <vt:lpstr>2022 Hem Onc</vt:lpstr>
      <vt:lpstr>Office Theme</vt:lpstr>
      <vt:lpstr>think-cell Slide</vt:lpstr>
      <vt:lpstr>What Dermatologists &amp; Surgeons Need to Know: Adjuvant Treatment for Resectable Stage III/IV Melanoma</vt:lpstr>
      <vt:lpstr>PowerPoint Presentation</vt:lpstr>
      <vt:lpstr>Disclaimer</vt:lpstr>
      <vt:lpstr>CheckMate 238 Updated Five-Year Results: Adjuvant Nivolumab Versus Ipilimumab in Resected Stage IIIB/IIIC/IV Melanoma </vt:lpstr>
      <vt:lpstr>KEYNOTE-054: Adjuvant Pembrolizumab Versus Placebo in  Stages IIIA/B/C Resected Melanoma</vt:lpstr>
      <vt:lpstr>CheckMate 915: Adjuvant Nivolumab + Ipilimumab Versus Nivolumab in Stage IIIB/IIIC/IIID/IV Resected Melanoma</vt:lpstr>
      <vt:lpstr>COMBI-AD 5-Year Results: Adjuvant Dabrafenib + Trametinib Versus Placebo in Stage IIIA/B/C Resected Melanoma</vt:lpstr>
      <vt:lpstr>IMMUNED: Phase II Adjuvant Nivolumab + Ipilimumab Versus Nivolumab Versus Placebo in Stage IV Resected Melanoma</vt:lpstr>
      <vt:lpstr>Generation of Neoantigens by Mutations (and insertions, fusions and deletions…)</vt:lpstr>
      <vt:lpstr>mRNA-4157 (V940) and Pembrolizumab Demonstrated an Improvement in RFS Versus Pembrolizumab Monotherapy</vt:lpstr>
      <vt:lpstr>Conclusions: Adjuvant Therapy for High-Risk Stages III/IV Resected Melanoma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Dermatologists &amp; Surgeons Need to Know: Adjuvant Treatment for Resectable Stage III/IV Melanoma</dc:title>
  <dc:subject/>
  <dc:creator>MedEd On The Go</dc:creator>
  <cp:keywords/>
  <dc:description/>
  <cp:lastModifiedBy/>
  <cp:revision>1</cp:revision>
  <dcterms:created xsi:type="dcterms:W3CDTF">2019-05-10T15:34:56Z</dcterms:created>
  <dcterms:modified xsi:type="dcterms:W3CDTF">2024-04-25T19:29:34Z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