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5" r:id="rId2"/>
    <p:sldMasterId id="2147483737" r:id="rId3"/>
  </p:sldMasterIdLst>
  <p:notesMasterIdLst>
    <p:notesMasterId r:id="rId23"/>
  </p:notesMasterIdLst>
  <p:sldIdLst>
    <p:sldId id="1126" r:id="rId4"/>
    <p:sldId id="265" r:id="rId5"/>
    <p:sldId id="256" r:id="rId6"/>
    <p:sldId id="2147470665" r:id="rId7"/>
    <p:sldId id="2147470661" r:id="rId8"/>
    <p:sldId id="1121" r:id="rId9"/>
    <p:sldId id="2147470666" r:id="rId10"/>
    <p:sldId id="2147470670" r:id="rId11"/>
    <p:sldId id="2147470671" r:id="rId12"/>
    <p:sldId id="2147470668" r:id="rId13"/>
    <p:sldId id="2147470669" r:id="rId14"/>
    <p:sldId id="2147470667" r:id="rId15"/>
    <p:sldId id="1128" r:id="rId16"/>
    <p:sldId id="2147470663" r:id="rId17"/>
    <p:sldId id="1129" r:id="rId18"/>
    <p:sldId id="1108" r:id="rId19"/>
    <p:sldId id="2147470662" r:id="rId20"/>
    <p:sldId id="2147470672"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D769AB-2573-DA4B-F2FC-41F7BCF93BC4}" name="Barry Fiedel, Ph. D." initials="BFPD" userId="S::bfiedel@ushealthconnect.com::2a870dc9-3809-46c6-a26d-c31edd3a6d1c"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6327"/>
  </p:normalViewPr>
  <p:slideViewPr>
    <p:cSldViewPr snapToGrid="0">
      <p:cViewPr varScale="1">
        <p:scale>
          <a:sx n="98" d="100"/>
          <a:sy n="98" d="100"/>
        </p:scale>
        <p:origin x="200"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3B4DF-526B-D344-B08E-39E8C85938CD}" type="slidenum">
              <a:rPr lang="en-US" smtClean="0"/>
              <a:t>5</a:t>
            </a:fld>
            <a:endParaRPr lang="en-US"/>
          </a:p>
        </p:txBody>
      </p:sp>
    </p:spTree>
    <p:extLst>
      <p:ext uri="{BB962C8B-B14F-4D97-AF65-F5344CB8AC3E}">
        <p14:creationId xmlns:p14="http://schemas.microsoft.com/office/powerpoint/2010/main" val="182866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EBA6-2550-406C-9B44-A3A6BB51E3D9}" type="slidenum">
              <a:rPr lang="en-US" smtClean="0"/>
              <a:t>13</a:t>
            </a:fld>
            <a:endParaRPr lang="en-US"/>
          </a:p>
        </p:txBody>
      </p:sp>
    </p:spTree>
    <p:extLst>
      <p:ext uri="{BB962C8B-B14F-4D97-AF65-F5344CB8AC3E}">
        <p14:creationId xmlns:p14="http://schemas.microsoft.com/office/powerpoint/2010/main" val="693438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75170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26339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62465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99970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86744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07123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4538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49961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7900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20730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76510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176205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892399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220178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225327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7281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28497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5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573524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253889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171818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75827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18018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9142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75121421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56177309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5.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0.svg"/><Relationship Id="rId4" Type="http://schemas.openxmlformats.org/officeDocument/2006/relationships/image" Target="../media/image36.sv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086"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09738"/>
            <a:ext cx="10515600" cy="2852737"/>
          </a:xfrm>
        </p:spPr>
        <p:txBody>
          <a:bodyPr>
            <a:noAutofit/>
          </a:bodyPr>
          <a:lstStyle/>
          <a:p>
            <a:r>
              <a:rPr lang="en-US" altLang="en-US" dirty="0"/>
              <a:t>Case Study:</a:t>
            </a:r>
            <a:br>
              <a:rPr lang="en-US" altLang="en-US" dirty="0"/>
            </a:br>
            <a:r>
              <a:rPr lang="en-US" altLang="en-US" dirty="0"/>
              <a:t>Managing Common Adverse Events Associated with Second-Line Treatment of ES-SCLC</a:t>
            </a:r>
            <a:endParaRPr lang="en-US" dirty="0"/>
          </a:p>
        </p:txBody>
      </p:sp>
      <p:sp>
        <p:nvSpPr>
          <p:cNvPr id="3" name="Subtitle 2"/>
          <p:cNvSpPr>
            <a:spLocks noGrp="1"/>
          </p:cNvSpPr>
          <p:nvPr>
            <p:ph type="body" idx="1"/>
          </p:nvPr>
        </p:nvSpPr>
        <p:spPr>
          <a:xfrm>
            <a:off x="609601" y="4589463"/>
            <a:ext cx="10515600" cy="1500187"/>
          </a:xfrm>
        </p:spPr>
        <p:txBody>
          <a:bodyPr>
            <a:noAutofit/>
          </a:bodyPr>
          <a:lstStyle/>
          <a:p>
            <a:r>
              <a:rPr lang="sv-SE" dirty="0"/>
              <a:t>Jacob Sands, MD</a:t>
            </a:r>
          </a:p>
          <a:p>
            <a:r>
              <a:rPr lang="sv-SE" dirty="0" err="1"/>
              <a:t>Thoracic</a:t>
            </a:r>
            <a:r>
              <a:rPr lang="sv-SE" dirty="0"/>
              <a:t> Medical Oncologist, Dana-Farber Cancer Institute</a:t>
            </a:r>
          </a:p>
          <a:p>
            <a:r>
              <a:rPr lang="sv-SE" dirty="0"/>
              <a:t>Assistant Professor, Harvard Medical School</a:t>
            </a:r>
          </a:p>
          <a:p>
            <a:r>
              <a:rPr lang="sv-SE" dirty="0"/>
              <a:t>Boston, MA</a:t>
            </a:r>
            <a:endParaRPr lang="en-US" dirty="0"/>
          </a:p>
        </p:txBody>
      </p:sp>
    </p:spTree>
    <p:extLst>
      <p:ext uri="{BB962C8B-B14F-4D97-AF65-F5344CB8AC3E}">
        <p14:creationId xmlns:p14="http://schemas.microsoft.com/office/powerpoint/2010/main" val="205592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51745-48C1-410D-AB76-E8772D7393C7}"/>
              </a:ext>
            </a:extLst>
          </p:cNvPr>
          <p:cNvSpPr>
            <a:spLocks noGrp="1"/>
          </p:cNvSpPr>
          <p:nvPr>
            <p:ph type="title"/>
          </p:nvPr>
        </p:nvSpPr>
        <p:spPr>
          <a:xfrm>
            <a:off x="609600" y="199505"/>
            <a:ext cx="10744200" cy="1185577"/>
          </a:xfrm>
        </p:spPr>
        <p:txBody>
          <a:bodyPr/>
          <a:lstStyle/>
          <a:p>
            <a:r>
              <a:rPr lang="es-MX" dirty="0"/>
              <a:t>ATLANTIS</a:t>
            </a:r>
          </a:p>
        </p:txBody>
      </p:sp>
      <p:pic>
        <p:nvPicPr>
          <p:cNvPr id="3" name="Picture 2">
            <a:extLst>
              <a:ext uri="{FF2B5EF4-FFF2-40B4-BE49-F238E27FC236}">
                <a16:creationId xmlns:a16="http://schemas.microsoft.com/office/drawing/2014/main" id="{2D3F376F-9090-EE50-13BB-2E3B786C7895}"/>
              </a:ext>
            </a:extLst>
          </p:cNvPr>
          <p:cNvPicPr>
            <a:picLocks noChangeAspect="1"/>
          </p:cNvPicPr>
          <p:nvPr/>
        </p:nvPicPr>
        <p:blipFill>
          <a:blip r:embed="rId2"/>
          <a:stretch>
            <a:fillRect/>
          </a:stretch>
        </p:blipFill>
        <p:spPr>
          <a:xfrm>
            <a:off x="205483" y="1488499"/>
            <a:ext cx="11781034" cy="4521370"/>
          </a:xfrm>
          <a:prstGeom prst="rect">
            <a:avLst/>
          </a:prstGeom>
        </p:spPr>
      </p:pic>
      <p:sp>
        <p:nvSpPr>
          <p:cNvPr id="6" name="Footer Placeholder 5">
            <a:extLst>
              <a:ext uri="{FF2B5EF4-FFF2-40B4-BE49-F238E27FC236}">
                <a16:creationId xmlns:a16="http://schemas.microsoft.com/office/drawing/2014/main" id="{E05F8B3D-A0AF-8E87-9436-B56E80B161F0}"/>
              </a:ext>
            </a:extLst>
          </p:cNvPr>
          <p:cNvSpPr>
            <a:spLocks noGrp="1"/>
          </p:cNvSpPr>
          <p:nvPr>
            <p:ph type="ftr" sz="quarter" idx="3"/>
          </p:nvPr>
        </p:nvSpPr>
        <p:spPr/>
        <p:txBody>
          <a:bodyPr/>
          <a:lstStyle/>
          <a:p>
            <a:r>
              <a:rPr lang="en-US"/>
              <a:t>CTFI, chemotherapy-free interval; ECOG PS, Eastern Cooperative Oncology Group performance status; G-CSF, granulocyte-colony stimulating factor; PD, progressive disease.
Paz-Ares L, et al. WCLC 2021. Abstract PL02.03.</a:t>
            </a:r>
          </a:p>
        </p:txBody>
      </p:sp>
    </p:spTree>
    <p:extLst>
      <p:ext uri="{BB962C8B-B14F-4D97-AF65-F5344CB8AC3E}">
        <p14:creationId xmlns:p14="http://schemas.microsoft.com/office/powerpoint/2010/main" val="167355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51745-48C1-410D-AB76-E8772D7393C7}"/>
              </a:ext>
            </a:extLst>
          </p:cNvPr>
          <p:cNvSpPr>
            <a:spLocks noGrp="1"/>
          </p:cNvSpPr>
          <p:nvPr>
            <p:ph type="title"/>
          </p:nvPr>
        </p:nvSpPr>
        <p:spPr>
          <a:xfrm>
            <a:off x="609600" y="199505"/>
            <a:ext cx="10744200" cy="1185577"/>
          </a:xfrm>
        </p:spPr>
        <p:txBody>
          <a:bodyPr/>
          <a:lstStyle/>
          <a:p>
            <a:r>
              <a:rPr lang="es-MX" dirty="0"/>
              <a:t>ATLANTIS</a:t>
            </a:r>
          </a:p>
        </p:txBody>
      </p:sp>
      <p:sp>
        <p:nvSpPr>
          <p:cNvPr id="13" name="Marcador de contenido 2">
            <a:extLst>
              <a:ext uri="{FF2B5EF4-FFF2-40B4-BE49-F238E27FC236}">
                <a16:creationId xmlns:a16="http://schemas.microsoft.com/office/drawing/2014/main" id="{E62635B1-1BE7-2E38-F8EC-8300826F1EB2}"/>
              </a:ext>
            </a:extLst>
          </p:cNvPr>
          <p:cNvSpPr>
            <a:spLocks noGrp="1"/>
          </p:cNvSpPr>
          <p:nvPr>
            <p:ph idx="1"/>
          </p:nvPr>
        </p:nvSpPr>
        <p:spPr>
          <a:xfrm>
            <a:off x="609600" y="1477906"/>
            <a:ext cx="10744200" cy="4722477"/>
          </a:xfrm>
        </p:spPr>
        <p:txBody>
          <a:bodyPr>
            <a:normAutofit/>
          </a:bodyPr>
          <a:lstStyle/>
          <a:p>
            <a:r>
              <a:rPr lang="en-US" sz="2000" dirty="0"/>
              <a:t>Lurbinectedin + doxorubicin combination</a:t>
            </a:r>
            <a:br>
              <a:rPr lang="en-US" sz="2000" dirty="0"/>
            </a:br>
            <a:r>
              <a:rPr lang="en-US" sz="2000" dirty="0"/>
              <a:t>negative in median PFS and OS relative </a:t>
            </a:r>
            <a:br>
              <a:rPr lang="en-US" sz="2000" dirty="0"/>
            </a:br>
            <a:r>
              <a:rPr lang="en-US" sz="2000" dirty="0"/>
              <a:t>to control </a:t>
            </a:r>
          </a:p>
          <a:p>
            <a:r>
              <a:rPr lang="en-US" sz="2000" dirty="0"/>
              <a:t>Lurbinectedin + doxorubicin exhibited </a:t>
            </a:r>
            <a:br>
              <a:rPr lang="en-US" sz="2000" dirty="0"/>
            </a:br>
            <a:r>
              <a:rPr lang="en-US" sz="2000" dirty="0"/>
              <a:t>superior safety profile </a:t>
            </a:r>
          </a:p>
        </p:txBody>
      </p:sp>
      <p:pic>
        <p:nvPicPr>
          <p:cNvPr id="9" name="Picture 8">
            <a:extLst>
              <a:ext uri="{FF2B5EF4-FFF2-40B4-BE49-F238E27FC236}">
                <a16:creationId xmlns:a16="http://schemas.microsoft.com/office/drawing/2014/main" id="{38BD1ACB-1CB3-C23C-582C-174FEE25FB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4507" y="3352351"/>
            <a:ext cx="6077294" cy="2649864"/>
          </a:xfrm>
          <a:prstGeom prst="rect">
            <a:avLst/>
          </a:prstGeom>
          <a:ln>
            <a:solidFill>
              <a:schemeClr val="tx1"/>
            </a:solidFill>
          </a:ln>
        </p:spPr>
      </p:pic>
      <p:pic>
        <p:nvPicPr>
          <p:cNvPr id="5" name="Picture 4">
            <a:extLst>
              <a:ext uri="{FF2B5EF4-FFF2-40B4-BE49-F238E27FC236}">
                <a16:creationId xmlns:a16="http://schemas.microsoft.com/office/drawing/2014/main" id="{E0CD1CA5-F0D9-74B1-F0AA-075C38AFDE36}"/>
              </a:ext>
            </a:extLst>
          </p:cNvPr>
          <p:cNvPicPr>
            <a:picLocks noChangeAspect="1"/>
          </p:cNvPicPr>
          <p:nvPr/>
        </p:nvPicPr>
        <p:blipFill>
          <a:blip r:embed="rId3"/>
          <a:stretch>
            <a:fillRect/>
          </a:stretch>
        </p:blipFill>
        <p:spPr>
          <a:xfrm>
            <a:off x="6456153" y="565564"/>
            <a:ext cx="5415648" cy="2689192"/>
          </a:xfrm>
          <a:prstGeom prst="rect">
            <a:avLst/>
          </a:prstGeom>
          <a:ln>
            <a:solidFill>
              <a:schemeClr val="tx1"/>
            </a:solidFill>
          </a:ln>
        </p:spPr>
      </p:pic>
      <p:pic>
        <p:nvPicPr>
          <p:cNvPr id="12" name="Picture 11">
            <a:extLst>
              <a:ext uri="{FF2B5EF4-FFF2-40B4-BE49-F238E27FC236}">
                <a16:creationId xmlns:a16="http://schemas.microsoft.com/office/drawing/2014/main" id="{EE891167-3A24-2EA4-FDDF-1C097C58C559}"/>
              </a:ext>
            </a:extLst>
          </p:cNvPr>
          <p:cNvPicPr>
            <a:picLocks noChangeAspect="1"/>
          </p:cNvPicPr>
          <p:nvPr/>
        </p:nvPicPr>
        <p:blipFill>
          <a:blip r:embed="rId4"/>
          <a:stretch>
            <a:fillRect/>
          </a:stretch>
        </p:blipFill>
        <p:spPr>
          <a:xfrm>
            <a:off x="838200" y="3254756"/>
            <a:ext cx="4727707" cy="2894649"/>
          </a:xfrm>
          <a:prstGeom prst="rect">
            <a:avLst/>
          </a:prstGeom>
          <a:ln>
            <a:solidFill>
              <a:schemeClr val="tx1"/>
            </a:solidFill>
          </a:ln>
        </p:spPr>
      </p:pic>
      <p:sp>
        <p:nvSpPr>
          <p:cNvPr id="8" name="Footer Placeholder 7">
            <a:extLst>
              <a:ext uri="{FF2B5EF4-FFF2-40B4-BE49-F238E27FC236}">
                <a16:creationId xmlns:a16="http://schemas.microsoft.com/office/drawing/2014/main" id="{20519802-E227-68DC-CEFE-56E8D2BB1D11}"/>
              </a:ext>
            </a:extLst>
          </p:cNvPr>
          <p:cNvSpPr>
            <a:spLocks noGrp="1"/>
          </p:cNvSpPr>
          <p:nvPr>
            <p:ph type="ftr" sz="quarter" idx="3"/>
          </p:nvPr>
        </p:nvSpPr>
        <p:spPr/>
        <p:txBody>
          <a:bodyPr/>
          <a:lstStyle/>
          <a:p>
            <a:r>
              <a:rPr lang="en-US"/>
              <a:t>CAV, cyclophosphamide/doxorubicin/vincristine; CI, confidence interval; DoR, duration of response; dox, doxorubicin; HR, hazard ratio; OS, overall survival; PFS, progression-free survival.
Paz-Ares L, et al. WCLC 2021. Abstract PL02.03.</a:t>
            </a:r>
          </a:p>
        </p:txBody>
      </p:sp>
    </p:spTree>
    <p:extLst>
      <p:ext uri="{BB962C8B-B14F-4D97-AF65-F5344CB8AC3E}">
        <p14:creationId xmlns:p14="http://schemas.microsoft.com/office/powerpoint/2010/main" val="2278828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51745-48C1-410D-AB76-E8772D7393C7}"/>
              </a:ext>
            </a:extLst>
          </p:cNvPr>
          <p:cNvSpPr>
            <a:spLocks noGrp="1"/>
          </p:cNvSpPr>
          <p:nvPr>
            <p:ph type="title"/>
          </p:nvPr>
        </p:nvSpPr>
        <p:spPr>
          <a:xfrm>
            <a:off x="609599" y="300647"/>
            <a:ext cx="10744200" cy="1184275"/>
          </a:xfrm>
        </p:spPr>
        <p:txBody>
          <a:bodyPr anchor="ctr"/>
          <a:lstStyle/>
          <a:p>
            <a:r>
              <a:rPr lang="en-US" dirty="0"/>
              <a:t>Lurbinectedin Toxicities</a:t>
            </a:r>
          </a:p>
        </p:txBody>
      </p:sp>
      <p:sp>
        <p:nvSpPr>
          <p:cNvPr id="3" name="Marcador de contenido 2">
            <a:extLst>
              <a:ext uri="{FF2B5EF4-FFF2-40B4-BE49-F238E27FC236}">
                <a16:creationId xmlns:a16="http://schemas.microsoft.com/office/drawing/2014/main" id="{ED86AC2B-2CCE-49DF-B1D8-3613A3964B4A}"/>
              </a:ext>
            </a:extLst>
          </p:cNvPr>
          <p:cNvSpPr>
            <a:spLocks noGrp="1"/>
          </p:cNvSpPr>
          <p:nvPr>
            <p:ph idx="1"/>
          </p:nvPr>
        </p:nvSpPr>
        <p:spPr>
          <a:xfrm>
            <a:off x="3559567" y="1366658"/>
            <a:ext cx="3697209" cy="901441"/>
          </a:xfrm>
        </p:spPr>
        <p:txBody>
          <a:bodyPr>
            <a:noAutofit/>
          </a:bodyPr>
          <a:lstStyle/>
          <a:p>
            <a:r>
              <a:rPr lang="en-US" sz="1800" dirty="0"/>
              <a:t>Safety profile of lurbinectedin after completing 10 cycles lurbinectedin in plus doxorubicin</a:t>
            </a:r>
          </a:p>
        </p:txBody>
      </p:sp>
      <p:grpSp>
        <p:nvGrpSpPr>
          <p:cNvPr id="5" name="Group 4">
            <a:extLst>
              <a:ext uri="{FF2B5EF4-FFF2-40B4-BE49-F238E27FC236}">
                <a16:creationId xmlns:a16="http://schemas.microsoft.com/office/drawing/2014/main" id="{CF872D9D-C0CF-4FD0-2657-21DC38FC3B51}"/>
              </a:ext>
            </a:extLst>
          </p:cNvPr>
          <p:cNvGrpSpPr/>
          <p:nvPr/>
        </p:nvGrpSpPr>
        <p:grpSpPr>
          <a:xfrm>
            <a:off x="487392" y="1408223"/>
            <a:ext cx="3024013" cy="4699317"/>
            <a:chOff x="175238" y="966197"/>
            <a:chExt cx="3308457" cy="5141343"/>
          </a:xfrm>
        </p:grpSpPr>
        <p:pic>
          <p:nvPicPr>
            <p:cNvPr id="4" name="Picture 3">
              <a:extLst>
                <a:ext uri="{FF2B5EF4-FFF2-40B4-BE49-F238E27FC236}">
                  <a16:creationId xmlns:a16="http://schemas.microsoft.com/office/drawing/2014/main" id="{9ECC3F6B-6238-282B-63C8-8E4C79FA83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5238" y="966197"/>
              <a:ext cx="3308457" cy="5141343"/>
            </a:xfrm>
            <a:prstGeom prst="rect">
              <a:avLst/>
            </a:prstGeom>
          </p:spPr>
        </p:pic>
        <p:sp>
          <p:nvSpPr>
            <p:cNvPr id="8" name="Rectangle 7">
              <a:extLst>
                <a:ext uri="{FF2B5EF4-FFF2-40B4-BE49-F238E27FC236}">
                  <a16:creationId xmlns:a16="http://schemas.microsoft.com/office/drawing/2014/main" id="{A630EBC4-CC8E-0A54-4EA5-A6D67E36C88B}"/>
                </a:ext>
              </a:extLst>
            </p:cNvPr>
            <p:cNvSpPr/>
            <p:nvPr/>
          </p:nvSpPr>
          <p:spPr>
            <a:xfrm>
              <a:off x="308380" y="3578267"/>
              <a:ext cx="2945423" cy="1389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07A053-BF69-2121-4F61-58D0481D7A9B}"/>
                </a:ext>
              </a:extLst>
            </p:cNvPr>
            <p:cNvSpPr/>
            <p:nvPr/>
          </p:nvSpPr>
          <p:spPr>
            <a:xfrm>
              <a:off x="301395" y="1784175"/>
              <a:ext cx="2945423" cy="1389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0CA6E8AF-CA10-9FDE-1191-057BB9890F30}"/>
              </a:ext>
            </a:extLst>
          </p:cNvPr>
          <p:cNvPicPr>
            <a:picLocks noChangeAspect="1"/>
          </p:cNvPicPr>
          <p:nvPr/>
        </p:nvPicPr>
        <p:blipFill>
          <a:blip r:embed="rId3"/>
          <a:stretch>
            <a:fillRect/>
          </a:stretch>
        </p:blipFill>
        <p:spPr>
          <a:xfrm>
            <a:off x="3586232" y="2367399"/>
            <a:ext cx="3646864" cy="3759381"/>
          </a:xfrm>
          <a:prstGeom prst="rect">
            <a:avLst/>
          </a:prstGeom>
        </p:spPr>
      </p:pic>
      <p:sp>
        <p:nvSpPr>
          <p:cNvPr id="19" name="Rectangle 18">
            <a:extLst>
              <a:ext uri="{FF2B5EF4-FFF2-40B4-BE49-F238E27FC236}">
                <a16:creationId xmlns:a16="http://schemas.microsoft.com/office/drawing/2014/main" id="{CE9E396E-3888-EF2A-D0E0-9E58BEFDA34F}"/>
              </a:ext>
            </a:extLst>
          </p:cNvPr>
          <p:cNvSpPr/>
          <p:nvPr/>
        </p:nvSpPr>
        <p:spPr>
          <a:xfrm>
            <a:off x="3749565" y="3441527"/>
            <a:ext cx="3301459" cy="1803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arcador de contenido 2">
            <a:extLst>
              <a:ext uri="{FF2B5EF4-FFF2-40B4-BE49-F238E27FC236}">
                <a16:creationId xmlns:a16="http://schemas.microsoft.com/office/drawing/2014/main" id="{5DDD25F5-6C34-2A77-D830-DAD8BC783613}"/>
              </a:ext>
            </a:extLst>
          </p:cNvPr>
          <p:cNvSpPr txBox="1">
            <a:spLocks/>
          </p:cNvSpPr>
          <p:nvPr/>
        </p:nvSpPr>
        <p:spPr>
          <a:xfrm>
            <a:off x="7296454" y="4691736"/>
            <a:ext cx="4748075" cy="11919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Safety profile among patients age </a:t>
            </a:r>
            <a:r>
              <a:rPr lang="en-US" sz="1800" u="sng" dirty="0"/>
              <a:t>&gt;</a:t>
            </a:r>
            <a:r>
              <a:rPr lang="en-US" sz="1800" dirty="0"/>
              <a:t>65 in lurbinectedin single arm study and from ATLANTIS cohorts</a:t>
            </a:r>
          </a:p>
        </p:txBody>
      </p:sp>
      <p:sp>
        <p:nvSpPr>
          <p:cNvPr id="15" name="Footer Placeholder 14">
            <a:extLst>
              <a:ext uri="{FF2B5EF4-FFF2-40B4-BE49-F238E27FC236}">
                <a16:creationId xmlns:a16="http://schemas.microsoft.com/office/drawing/2014/main" id="{B22F8E30-B2F8-12F9-A2ED-88464A55477E}"/>
              </a:ext>
            </a:extLst>
          </p:cNvPr>
          <p:cNvSpPr>
            <a:spLocks noGrp="1"/>
          </p:cNvSpPr>
          <p:nvPr>
            <p:ph type="ftr" sz="quarter" idx="3"/>
          </p:nvPr>
        </p:nvSpPr>
        <p:spPr>
          <a:xfrm>
            <a:off x="609600" y="6352390"/>
            <a:ext cx="10744199" cy="442131"/>
          </a:xfrm>
        </p:spPr>
        <p:txBody>
          <a:bodyPr/>
          <a:lstStyle/>
          <a:p>
            <a:r>
              <a:rPr lang="en-US" dirty="0"/>
              <a:t>Trigo J, et al. </a:t>
            </a:r>
            <a:r>
              <a:rPr lang="en-US" i="1" dirty="0"/>
              <a:t>Lancet Oncol. </a:t>
            </a:r>
            <a:r>
              <a:rPr lang="en-US" dirty="0"/>
              <a:t>2020;21(5):645-54; Navarro A, et al. </a:t>
            </a:r>
            <a:r>
              <a:rPr lang="en-US" i="1" dirty="0"/>
              <a:t>J Clin. Oncol</a:t>
            </a:r>
            <a:r>
              <a:rPr lang="en-US" dirty="0"/>
              <a:t>. 2022;40(16_suppl). Abstract 8524; Cousin S, et al. </a:t>
            </a:r>
            <a:r>
              <a:rPr lang="en-US" i="1" dirty="0"/>
              <a:t>J Clin Oncol</a:t>
            </a:r>
            <a:r>
              <a:rPr lang="en-US" dirty="0"/>
              <a:t>. 2023; 41(16_Suppl). Abstract 8591.</a:t>
            </a:r>
          </a:p>
        </p:txBody>
      </p:sp>
      <p:graphicFrame>
        <p:nvGraphicFramePr>
          <p:cNvPr id="26" name="Table 25">
            <a:extLst>
              <a:ext uri="{FF2B5EF4-FFF2-40B4-BE49-F238E27FC236}">
                <a16:creationId xmlns:a16="http://schemas.microsoft.com/office/drawing/2014/main" id="{11F7863D-C028-0EC9-FE1F-FE7EE61F5E61}"/>
              </a:ext>
            </a:extLst>
          </p:cNvPr>
          <p:cNvGraphicFramePr>
            <a:graphicFrameLocks noGrp="1"/>
          </p:cNvGraphicFramePr>
          <p:nvPr>
            <p:extLst>
              <p:ext uri="{D42A27DB-BD31-4B8C-83A1-F6EECF244321}">
                <p14:modId xmlns:p14="http://schemas.microsoft.com/office/powerpoint/2010/main" val="760896379"/>
              </p:ext>
            </p:extLst>
          </p:nvPr>
        </p:nvGraphicFramePr>
        <p:xfrm>
          <a:off x="7296455" y="1649092"/>
          <a:ext cx="4748075" cy="2977905"/>
        </p:xfrm>
        <a:graphic>
          <a:graphicData uri="http://schemas.openxmlformats.org/drawingml/2006/table">
            <a:tbl>
              <a:tblPr/>
              <a:tblGrid>
                <a:gridCol w="1251908">
                  <a:extLst>
                    <a:ext uri="{9D8B030D-6E8A-4147-A177-3AD203B41FA5}">
                      <a16:colId xmlns:a16="http://schemas.microsoft.com/office/drawing/2014/main" val="2547553792"/>
                    </a:ext>
                  </a:extLst>
                </a:gridCol>
                <a:gridCol w="918440">
                  <a:extLst>
                    <a:ext uri="{9D8B030D-6E8A-4147-A177-3AD203B41FA5}">
                      <a16:colId xmlns:a16="http://schemas.microsoft.com/office/drawing/2014/main" val="2053584959"/>
                    </a:ext>
                  </a:extLst>
                </a:gridCol>
                <a:gridCol w="791977">
                  <a:extLst>
                    <a:ext uri="{9D8B030D-6E8A-4147-A177-3AD203B41FA5}">
                      <a16:colId xmlns:a16="http://schemas.microsoft.com/office/drawing/2014/main" val="1358754865"/>
                    </a:ext>
                  </a:extLst>
                </a:gridCol>
                <a:gridCol w="1148802">
                  <a:extLst>
                    <a:ext uri="{9D8B030D-6E8A-4147-A177-3AD203B41FA5}">
                      <a16:colId xmlns:a16="http://schemas.microsoft.com/office/drawing/2014/main" val="2059336742"/>
                    </a:ext>
                  </a:extLst>
                </a:gridCol>
                <a:gridCol w="636948">
                  <a:extLst>
                    <a:ext uri="{9D8B030D-6E8A-4147-A177-3AD203B41FA5}">
                      <a16:colId xmlns:a16="http://schemas.microsoft.com/office/drawing/2014/main" val="3425268011"/>
                    </a:ext>
                  </a:extLst>
                </a:gridCol>
              </a:tblGrid>
              <a:tr h="399014">
                <a:tc rowSpan="2">
                  <a:txBody>
                    <a:bodyPr/>
                    <a:lstStyle/>
                    <a:p>
                      <a:pPr algn="ctr"/>
                      <a:endParaRPr lang="en-US" sz="1000" b="1">
                        <a:solidFill>
                          <a:srgbClr val="FFFFFF"/>
                        </a:solidFill>
                        <a:effectLst/>
                      </a:endParaRPr>
                    </a:p>
                  </a:txBody>
                  <a:tcPr marL="37524" marR="37524" marT="18762" marB="18762" anchor="ctr">
                    <a:lnL w="12700" cap="flat" cmpd="sng" algn="ctr">
                      <a:solidFill>
                        <a:schemeClr val="accent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sz="1000" b="1" dirty="0">
                          <a:solidFill>
                            <a:srgbClr val="FFFFFF"/>
                          </a:solidFill>
                          <a:effectLst/>
                        </a:rPr>
                        <a:t>Basket</a:t>
                      </a:r>
                      <a:br>
                        <a:rPr lang="en-US" sz="1000" b="1" dirty="0">
                          <a:solidFill>
                            <a:srgbClr val="FFFFFF"/>
                          </a:solidFill>
                          <a:effectLst/>
                        </a:rPr>
                      </a:br>
                      <a:r>
                        <a:rPr lang="en-US" sz="1000" b="1" dirty="0">
                          <a:solidFill>
                            <a:srgbClr val="FFFFFF"/>
                          </a:solidFill>
                          <a:effectLst/>
                        </a:rPr>
                        <a:t>(n=26)</a:t>
                      </a:r>
                    </a:p>
                  </a:txBody>
                  <a:tcPr marL="37524" marR="37524" marT="18762" marB="18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gridSpan="2">
                  <a:txBody>
                    <a:bodyPr/>
                    <a:lstStyle/>
                    <a:p>
                      <a:pPr algn="ctr"/>
                      <a:r>
                        <a:rPr lang="en-US" sz="1000" b="1">
                          <a:solidFill>
                            <a:srgbClr val="FFFFFF"/>
                          </a:solidFill>
                          <a:effectLst/>
                        </a:rPr>
                        <a:t>ATLANTIS*</a:t>
                      </a:r>
                    </a:p>
                  </a:txBody>
                  <a:tcPr marL="37524" marR="37524" marT="18762" marB="18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hMerge="1">
                  <a:txBody>
                    <a:bodyPr/>
                    <a:lstStyle/>
                    <a:p>
                      <a:endParaRPr lang="en-US"/>
                    </a:p>
                  </a:txBody>
                  <a:tcPr/>
                </a:tc>
                <a:tc rowSpan="2">
                  <a:txBody>
                    <a:bodyPr/>
                    <a:lstStyle/>
                    <a:p>
                      <a:pPr algn="ctr"/>
                      <a:endParaRPr lang="en-US" sz="1000" b="1">
                        <a:solidFill>
                          <a:srgbClr val="FFFFFF"/>
                        </a:solidFill>
                        <a:effectLst/>
                      </a:endParaRPr>
                    </a:p>
                  </a:txBody>
                  <a:tcPr marL="37524" marR="37524" marT="18762" marB="18762" anchor="ctr">
                    <a:lnL w="12700" cap="flat" cmpd="sng" algn="ctr">
                      <a:solidFill>
                        <a:schemeClr val="bg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2947008789"/>
                  </a:ext>
                </a:extLst>
              </a:tr>
              <a:tr h="569006">
                <a:tc vMerge="1">
                  <a:txBody>
                    <a:bodyPr/>
                    <a:lstStyle/>
                    <a:p>
                      <a:pPr algn="ctr"/>
                      <a:endParaRPr lang="en-US" sz="1000" b="1">
                        <a:solidFill>
                          <a:srgbClr val="FFFFFF"/>
                        </a:solidFill>
                        <a:effectLst/>
                      </a:endParaRPr>
                    </a:p>
                  </a:txBody>
                  <a:tcPr marL="37524" marR="37524" marT="18762" marB="18762"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sz="1000" b="1">
                          <a:solidFill>
                            <a:srgbClr val="FFFFFF"/>
                          </a:solidFill>
                          <a:effectLst/>
                        </a:rPr>
                        <a:t>Lurbinectedin</a:t>
                      </a:r>
                    </a:p>
                    <a:p>
                      <a:pPr algn="ctr"/>
                      <a:r>
                        <a:rPr lang="en-US" sz="1000" b="1">
                          <a:solidFill>
                            <a:srgbClr val="FFFFFF"/>
                          </a:solidFill>
                          <a:effectLst/>
                        </a:rPr>
                        <a:t>Single Agent</a:t>
                      </a:r>
                    </a:p>
                  </a:txBody>
                  <a:tcPr marL="37524" marR="37524" marT="18762" marB="18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sz="1000" b="1">
                          <a:solidFill>
                            <a:srgbClr val="FFFFFF"/>
                          </a:solidFill>
                          <a:effectLst/>
                        </a:rPr>
                        <a:t>Lurbi/DOX (n=121)</a:t>
                      </a:r>
                    </a:p>
                  </a:txBody>
                  <a:tcPr marL="37524" marR="37524" marT="18762" marB="18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sz="1000" b="1">
                          <a:solidFill>
                            <a:srgbClr val="FFFFFF"/>
                          </a:solidFill>
                          <a:effectLst/>
                        </a:rPr>
                        <a:t>Control</a:t>
                      </a:r>
                      <a:br>
                        <a:rPr lang="en-US" sz="1000" b="1">
                          <a:solidFill>
                            <a:srgbClr val="FFFFFF"/>
                          </a:solidFill>
                          <a:effectLst/>
                        </a:rPr>
                      </a:br>
                      <a:r>
                        <a:rPr lang="en-US" sz="1000" b="1">
                          <a:solidFill>
                            <a:srgbClr val="FFFFFF"/>
                          </a:solidFill>
                          <a:effectLst/>
                        </a:rPr>
                        <a:t>(CAV/topotecan)</a:t>
                      </a:r>
                      <a:br>
                        <a:rPr lang="en-US" sz="1000" b="1">
                          <a:solidFill>
                            <a:srgbClr val="FFFFFF"/>
                          </a:solidFill>
                          <a:effectLst/>
                        </a:rPr>
                      </a:br>
                      <a:r>
                        <a:rPr lang="en-US" sz="1000" b="1">
                          <a:solidFill>
                            <a:srgbClr val="FFFFFF"/>
                          </a:solidFill>
                          <a:effectLst/>
                        </a:rPr>
                        <a:t>(n=118)</a:t>
                      </a:r>
                    </a:p>
                  </a:txBody>
                  <a:tcPr marL="37524" marR="37524" marT="18762" marB="1876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vMerge="1">
                  <a:txBody>
                    <a:bodyPr/>
                    <a:lstStyle/>
                    <a:p>
                      <a:pPr algn="ctr"/>
                      <a:r>
                        <a:rPr lang="en-US" sz="1000" b="1">
                          <a:solidFill>
                            <a:srgbClr val="FFFFFF"/>
                          </a:solidFill>
                          <a:effectLst/>
                        </a:rPr>
                        <a:t>OR/HR</a:t>
                      </a:r>
                      <a:br>
                        <a:rPr lang="en-US" sz="1000" b="1">
                          <a:solidFill>
                            <a:srgbClr val="FFFFFF"/>
                          </a:solidFill>
                          <a:effectLst/>
                        </a:rPr>
                      </a:br>
                      <a:r>
                        <a:rPr lang="en-US" sz="1000" b="1">
                          <a:solidFill>
                            <a:srgbClr val="FFFFFF"/>
                          </a:solidFill>
                          <a:effectLst/>
                        </a:rPr>
                        <a:t>(95%CI)**</a:t>
                      </a:r>
                    </a:p>
                  </a:txBody>
                  <a:tcPr marL="37524" marR="37524" marT="18762" marB="18762"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3615643687"/>
                  </a:ext>
                </a:extLst>
              </a:tr>
              <a:tr h="576745">
                <a:tc>
                  <a:txBody>
                    <a:bodyPr/>
                    <a:lstStyle/>
                    <a:p>
                      <a:pPr algn="l"/>
                      <a:r>
                        <a:rPr lang="en-US" sz="1000" b="1">
                          <a:solidFill>
                            <a:schemeClr val="bg2"/>
                          </a:solidFill>
                          <a:effectLst/>
                        </a:rPr>
                        <a:t>Most frequent AEs, regardless of relationship (%)</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sz="1000" b="1">
                          <a:solidFill>
                            <a:schemeClr val="bg2"/>
                          </a:solidFill>
                          <a:effectLst/>
                        </a:rPr>
                        <a:t>Grade ≥3</a:t>
                      </a:r>
                    </a:p>
                  </a:txBody>
                  <a:tcPr marL="37524" marR="37524" marT="26267" marB="2626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sz="1000" b="1">
                          <a:solidFill>
                            <a:schemeClr val="bg2"/>
                          </a:solidFill>
                          <a:effectLst/>
                        </a:rPr>
                        <a:t>Grade ≥3</a:t>
                      </a:r>
                    </a:p>
                  </a:txBody>
                  <a:tcPr marL="37524" marR="37524" marT="26267" marB="2626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sz="1000" b="1" dirty="0">
                          <a:solidFill>
                            <a:schemeClr val="bg2"/>
                          </a:solidFill>
                          <a:effectLst/>
                        </a:rPr>
                        <a:t>Grade ≥3</a:t>
                      </a:r>
                    </a:p>
                  </a:txBody>
                  <a:tcPr marL="37524" marR="37524" marT="26267" marB="2626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sz="1000" b="1" dirty="0">
                          <a:solidFill>
                            <a:schemeClr val="bg2"/>
                          </a:solidFill>
                          <a:effectLst/>
                        </a:rPr>
                        <a:t>p-value**</a:t>
                      </a:r>
                    </a:p>
                  </a:txBody>
                  <a:tcPr marL="37524" marR="37524" marT="26267" marB="26267" anchor="ctr">
                    <a:lnL w="12700" cap="flat" cmpd="sng" algn="ctr">
                      <a:solidFill>
                        <a:schemeClr val="bg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2513429683"/>
                  </a:ext>
                </a:extLst>
              </a:tr>
              <a:tr h="252629">
                <a:tc>
                  <a:txBody>
                    <a:bodyPr/>
                    <a:lstStyle/>
                    <a:p>
                      <a:pPr algn="l"/>
                      <a:r>
                        <a:rPr lang="en-US" sz="1000" b="1">
                          <a:effectLst/>
                        </a:rPr>
                        <a:t>Anemia</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19.2</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23.1</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36.4</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0.0333</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61642332"/>
                  </a:ext>
                </a:extLst>
              </a:tr>
              <a:tr h="422624">
                <a:tc>
                  <a:txBody>
                    <a:bodyPr/>
                    <a:lstStyle/>
                    <a:p>
                      <a:pPr algn="l"/>
                      <a:r>
                        <a:rPr lang="en-US" sz="1000" b="1">
                          <a:effectLst/>
                        </a:rPr>
                        <a:t>Febrile neutropenia</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3.8</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5.0</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9.3</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0.2161</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74142789"/>
                  </a:ext>
                </a:extLst>
              </a:tr>
              <a:tr h="252629">
                <a:tc>
                  <a:txBody>
                    <a:bodyPr/>
                    <a:lstStyle/>
                    <a:p>
                      <a:pPr algn="l"/>
                      <a:r>
                        <a:rPr lang="en-US" sz="1000" b="1">
                          <a:effectLst/>
                        </a:rPr>
                        <a:t>Fatigue</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15.4</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13.2</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15.3</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dirty="0">
                          <a:effectLst/>
                        </a:rPr>
                        <a:t>0.7130</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42104907"/>
                  </a:ext>
                </a:extLst>
              </a:tr>
              <a:tr h="252629">
                <a:tc>
                  <a:txBody>
                    <a:bodyPr/>
                    <a:lstStyle/>
                    <a:p>
                      <a:pPr algn="l"/>
                      <a:r>
                        <a:rPr lang="en-US" sz="1000" b="1">
                          <a:effectLst/>
                        </a:rPr>
                        <a:t>Neutropenia</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65.4</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43.8</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73.7</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&lt;0.0001</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6764685"/>
                  </a:ext>
                </a:extLst>
              </a:tr>
              <a:tr h="252629">
                <a:tc>
                  <a:txBody>
                    <a:bodyPr/>
                    <a:lstStyle/>
                    <a:p>
                      <a:pPr algn="l"/>
                      <a:r>
                        <a:rPr lang="en-US" sz="1000" b="1" dirty="0">
                          <a:effectLst/>
                        </a:rPr>
                        <a:t>Thrombocytopenia</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7.7</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16.5</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a:effectLst/>
                        </a:rPr>
                        <a:t>33.9</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00" b="1" dirty="0">
                          <a:effectLst/>
                        </a:rPr>
                        <a:t>0.0027</a:t>
                      </a:r>
                    </a:p>
                  </a:txBody>
                  <a:tcPr marL="37524" marR="37524" marT="26267" marB="2626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06599429"/>
                  </a:ext>
                </a:extLst>
              </a:tr>
            </a:tbl>
          </a:graphicData>
        </a:graphic>
      </p:graphicFrame>
      <p:sp>
        <p:nvSpPr>
          <p:cNvPr id="29" name="Rectangle 28">
            <a:extLst>
              <a:ext uri="{FF2B5EF4-FFF2-40B4-BE49-F238E27FC236}">
                <a16:creationId xmlns:a16="http://schemas.microsoft.com/office/drawing/2014/main" id="{A265720F-9A1F-F49A-5875-C5D79AFD48F6}"/>
              </a:ext>
            </a:extLst>
          </p:cNvPr>
          <p:cNvSpPr/>
          <p:nvPr/>
        </p:nvSpPr>
        <p:spPr>
          <a:xfrm>
            <a:off x="7296455" y="3454249"/>
            <a:ext cx="4084231" cy="9106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944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51745-48C1-410D-AB76-E8772D7393C7}"/>
              </a:ext>
            </a:extLst>
          </p:cNvPr>
          <p:cNvSpPr>
            <a:spLocks noGrp="1"/>
          </p:cNvSpPr>
          <p:nvPr>
            <p:ph type="title"/>
          </p:nvPr>
        </p:nvSpPr>
        <p:spPr>
          <a:xfrm>
            <a:off x="609600" y="199505"/>
            <a:ext cx="10744200" cy="1185577"/>
          </a:xfrm>
        </p:spPr>
        <p:txBody>
          <a:bodyPr/>
          <a:lstStyle/>
          <a:p>
            <a:r>
              <a:rPr lang="es-MX" dirty="0"/>
              <a:t>Filgrastim Versus Pegfilgrastrim (Neutropenia)</a:t>
            </a:r>
          </a:p>
        </p:txBody>
      </p:sp>
      <p:grpSp>
        <p:nvGrpSpPr>
          <p:cNvPr id="3" name="Group 2">
            <a:extLst>
              <a:ext uri="{FF2B5EF4-FFF2-40B4-BE49-F238E27FC236}">
                <a16:creationId xmlns:a16="http://schemas.microsoft.com/office/drawing/2014/main" id="{BC25F851-0A9C-57FE-782E-9DF8B0ECD384}"/>
              </a:ext>
            </a:extLst>
          </p:cNvPr>
          <p:cNvGrpSpPr/>
          <p:nvPr/>
        </p:nvGrpSpPr>
        <p:grpSpPr>
          <a:xfrm>
            <a:off x="430178" y="3431370"/>
            <a:ext cx="11353098" cy="2241815"/>
            <a:chOff x="706222" y="3587485"/>
            <a:chExt cx="10101279" cy="1994627"/>
          </a:xfrm>
        </p:grpSpPr>
        <p:pic>
          <p:nvPicPr>
            <p:cNvPr id="5" name="Picture 4">
              <a:extLst>
                <a:ext uri="{FF2B5EF4-FFF2-40B4-BE49-F238E27FC236}">
                  <a16:creationId xmlns:a16="http://schemas.microsoft.com/office/drawing/2014/main" id="{A44B258F-C52A-5E70-EF14-77854F2F8F38}"/>
                </a:ext>
              </a:extLst>
            </p:cNvPr>
            <p:cNvPicPr>
              <a:picLocks noChangeAspect="1"/>
            </p:cNvPicPr>
            <p:nvPr/>
          </p:nvPicPr>
          <p:blipFill>
            <a:blip r:embed="rId3"/>
            <a:stretch>
              <a:fillRect/>
            </a:stretch>
          </p:blipFill>
          <p:spPr>
            <a:xfrm>
              <a:off x="5802857" y="3587895"/>
              <a:ext cx="5004644" cy="1994217"/>
            </a:xfrm>
            <a:prstGeom prst="rect">
              <a:avLst/>
            </a:prstGeom>
            <a:ln>
              <a:solidFill>
                <a:schemeClr val="tx1"/>
              </a:solidFill>
            </a:ln>
          </p:spPr>
        </p:pic>
        <p:pic>
          <p:nvPicPr>
            <p:cNvPr id="9" name="Picture 8">
              <a:extLst>
                <a:ext uri="{FF2B5EF4-FFF2-40B4-BE49-F238E27FC236}">
                  <a16:creationId xmlns:a16="http://schemas.microsoft.com/office/drawing/2014/main" id="{F4F05CE0-9C81-8D61-2557-39CCFC73E538}"/>
                </a:ext>
              </a:extLst>
            </p:cNvPr>
            <p:cNvPicPr>
              <a:picLocks noChangeAspect="1"/>
            </p:cNvPicPr>
            <p:nvPr/>
          </p:nvPicPr>
          <p:blipFill>
            <a:blip r:embed="rId4"/>
            <a:stretch>
              <a:fillRect/>
            </a:stretch>
          </p:blipFill>
          <p:spPr>
            <a:xfrm>
              <a:off x="706222" y="3587485"/>
              <a:ext cx="4959204" cy="1994217"/>
            </a:xfrm>
            <a:prstGeom prst="rect">
              <a:avLst/>
            </a:prstGeom>
            <a:ln>
              <a:solidFill>
                <a:schemeClr val="tx1"/>
              </a:solidFill>
            </a:ln>
          </p:spPr>
        </p:pic>
      </p:grpSp>
      <p:sp>
        <p:nvSpPr>
          <p:cNvPr id="4" name="TextBox 3">
            <a:extLst>
              <a:ext uri="{FF2B5EF4-FFF2-40B4-BE49-F238E27FC236}">
                <a16:creationId xmlns:a16="http://schemas.microsoft.com/office/drawing/2014/main" id="{CB80B166-260D-E8E0-123D-A8028727EDA6}"/>
              </a:ext>
            </a:extLst>
          </p:cNvPr>
          <p:cNvSpPr txBox="1"/>
          <p:nvPr/>
        </p:nvSpPr>
        <p:spPr>
          <a:xfrm>
            <a:off x="443172" y="1453888"/>
            <a:ext cx="11077054" cy="954107"/>
          </a:xfrm>
          <a:prstGeom prst="rect">
            <a:avLst/>
          </a:prstGeom>
          <a:noFill/>
        </p:spPr>
        <p:txBody>
          <a:bodyPr wrap="square" rtlCol="0">
            <a:spAutoFit/>
          </a:bodyPr>
          <a:lstStyle/>
          <a:p>
            <a:pPr algn="ctr"/>
            <a:r>
              <a:rPr lang="en-US" sz="2800" b="1" i="1" dirty="0"/>
              <a:t>ASCO Clinical Practice Guidelines recommend use of hematopoietic colony-stimulating factors if risk of febrile neutropenia is </a:t>
            </a:r>
            <a:r>
              <a:rPr lang="en-US" sz="2800" b="1" i="1" u="sng" dirty="0"/>
              <a:t>&gt;</a:t>
            </a:r>
            <a:r>
              <a:rPr lang="en-US" sz="2800" b="1" i="1" dirty="0"/>
              <a:t>20%.*</a:t>
            </a:r>
          </a:p>
        </p:txBody>
      </p:sp>
      <p:sp>
        <p:nvSpPr>
          <p:cNvPr id="11" name="Footer Placeholder 10">
            <a:extLst>
              <a:ext uri="{FF2B5EF4-FFF2-40B4-BE49-F238E27FC236}">
                <a16:creationId xmlns:a16="http://schemas.microsoft.com/office/drawing/2014/main" id="{C9103EFD-B618-1167-7596-19B61BFE628F}"/>
              </a:ext>
            </a:extLst>
          </p:cNvPr>
          <p:cNvSpPr>
            <a:spLocks noGrp="1"/>
          </p:cNvSpPr>
          <p:nvPr>
            <p:ph type="ftr" sz="quarter" idx="3"/>
          </p:nvPr>
        </p:nvSpPr>
        <p:spPr/>
        <p:txBody>
          <a:bodyPr/>
          <a:lstStyle/>
          <a:p>
            <a:r>
              <a:rPr lang="en-US"/>
              <a:t>ASCO, American Society of Clinical Oncology; SD, standard deviation.
*Thomas JS, et al. </a:t>
            </a:r>
            <a:r>
              <a:rPr lang="en-US" i="1"/>
              <a:t>J Clin Oncol</a:t>
            </a:r>
            <a:r>
              <a:rPr lang="en-US"/>
              <a:t>. 2015;33(28):3199-212; Holmes FA, et al. </a:t>
            </a:r>
            <a:r>
              <a:rPr lang="en-US" i="1"/>
              <a:t>J Clin Oncol</a:t>
            </a:r>
            <a:r>
              <a:rPr lang="en-US"/>
              <a:t>. 2002;20:727-31.</a:t>
            </a:r>
          </a:p>
        </p:txBody>
      </p:sp>
    </p:spTree>
    <p:extLst>
      <p:ext uri="{BB962C8B-B14F-4D97-AF65-F5344CB8AC3E}">
        <p14:creationId xmlns:p14="http://schemas.microsoft.com/office/powerpoint/2010/main" val="153154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51745-48C1-410D-AB76-E8772D7393C7}"/>
              </a:ext>
            </a:extLst>
          </p:cNvPr>
          <p:cNvSpPr>
            <a:spLocks noGrp="1"/>
          </p:cNvSpPr>
          <p:nvPr>
            <p:ph type="title"/>
          </p:nvPr>
        </p:nvSpPr>
        <p:spPr>
          <a:xfrm>
            <a:off x="609600" y="199505"/>
            <a:ext cx="10744200" cy="1185577"/>
          </a:xfrm>
        </p:spPr>
        <p:txBody>
          <a:bodyPr/>
          <a:lstStyle/>
          <a:p>
            <a:r>
              <a:rPr lang="en-US"/>
              <a:t>Trilaciclib for Prophylaxis in SCLC</a:t>
            </a:r>
          </a:p>
        </p:txBody>
      </p:sp>
      <p:sp>
        <p:nvSpPr>
          <p:cNvPr id="3" name="Marcador de contenido 2">
            <a:extLst>
              <a:ext uri="{FF2B5EF4-FFF2-40B4-BE49-F238E27FC236}">
                <a16:creationId xmlns:a16="http://schemas.microsoft.com/office/drawing/2014/main" id="{ED86AC2B-2CCE-49DF-B1D8-3613A3964B4A}"/>
              </a:ext>
            </a:extLst>
          </p:cNvPr>
          <p:cNvSpPr>
            <a:spLocks noGrp="1"/>
          </p:cNvSpPr>
          <p:nvPr>
            <p:ph idx="1"/>
          </p:nvPr>
        </p:nvSpPr>
        <p:spPr>
          <a:xfrm>
            <a:off x="609600" y="1335216"/>
            <a:ext cx="10744200" cy="4722812"/>
          </a:xfrm>
        </p:spPr>
        <p:txBody>
          <a:bodyPr>
            <a:normAutofit/>
          </a:bodyPr>
          <a:lstStyle/>
          <a:p>
            <a:r>
              <a:rPr lang="en-US"/>
              <a:t>Transient and reversible inhibitor of cyclin-dependent kinase 4 and 6</a:t>
            </a:r>
          </a:p>
          <a:p>
            <a:r>
              <a:rPr lang="en-US"/>
              <a:t>Pooled data from 3 phase 2 randomized, double-blind, placebo-controlled studies showed:</a:t>
            </a:r>
          </a:p>
          <a:p>
            <a:pPr lvl="1"/>
            <a:r>
              <a:rPr lang="en-US"/>
              <a:t>Significant decrease in most measures of multilineage cytopenias</a:t>
            </a:r>
          </a:p>
          <a:p>
            <a:pPr lvl="1"/>
            <a:r>
              <a:rPr lang="en-US"/>
              <a:t>Reduced need for supportive interventions and hospitalizations from cytopenias</a:t>
            </a:r>
          </a:p>
          <a:p>
            <a:pPr lvl="1"/>
            <a:r>
              <a:rPr lang="en-US"/>
              <a:t>No significant difference in antitumor efficacy</a:t>
            </a:r>
          </a:p>
        </p:txBody>
      </p:sp>
      <p:pic>
        <p:nvPicPr>
          <p:cNvPr id="16" name="Picture 15">
            <a:extLst>
              <a:ext uri="{FF2B5EF4-FFF2-40B4-BE49-F238E27FC236}">
                <a16:creationId xmlns:a16="http://schemas.microsoft.com/office/drawing/2014/main" id="{C6C4C8F6-F88B-8456-4451-E2E7B4A2A11A}"/>
              </a:ext>
            </a:extLst>
          </p:cNvPr>
          <p:cNvPicPr>
            <a:picLocks noChangeAspect="1"/>
          </p:cNvPicPr>
          <p:nvPr/>
        </p:nvPicPr>
        <p:blipFill>
          <a:blip r:embed="rId2"/>
          <a:stretch>
            <a:fillRect/>
          </a:stretch>
        </p:blipFill>
        <p:spPr>
          <a:xfrm>
            <a:off x="1833114" y="3815781"/>
            <a:ext cx="8328006" cy="2669714"/>
          </a:xfrm>
          <a:prstGeom prst="rect">
            <a:avLst/>
          </a:prstGeom>
        </p:spPr>
      </p:pic>
      <p:sp>
        <p:nvSpPr>
          <p:cNvPr id="17" name="Footer Placeholder 16">
            <a:extLst>
              <a:ext uri="{FF2B5EF4-FFF2-40B4-BE49-F238E27FC236}">
                <a16:creationId xmlns:a16="http://schemas.microsoft.com/office/drawing/2014/main" id="{CE611533-5F9E-A331-CC12-CC29A54E6BA8}"/>
              </a:ext>
            </a:extLst>
          </p:cNvPr>
          <p:cNvSpPr>
            <a:spLocks noGrp="1"/>
          </p:cNvSpPr>
          <p:nvPr>
            <p:ph type="ftr" sz="quarter" idx="3"/>
          </p:nvPr>
        </p:nvSpPr>
        <p:spPr/>
        <p:txBody>
          <a:bodyPr/>
          <a:lstStyle/>
          <a:p>
            <a:r>
              <a:rPr lang="en-US"/>
              <a:t>Dhillon S. </a:t>
            </a:r>
            <a:r>
              <a:rPr lang="en-US" i="1"/>
              <a:t>Drugs</a:t>
            </a:r>
            <a:r>
              <a:rPr lang="en-US"/>
              <a:t>. 2021;81(7):867-74; Weiss J, et al. </a:t>
            </a:r>
            <a:r>
              <a:rPr lang="en-US" i="1"/>
              <a:t>Clin Lung Cancer</a:t>
            </a:r>
            <a:r>
              <a:rPr lang="en-US"/>
              <a:t>. 2021;22(5):449-60. </a:t>
            </a:r>
          </a:p>
        </p:txBody>
      </p:sp>
    </p:spTree>
    <p:extLst>
      <p:ext uri="{BB962C8B-B14F-4D97-AF65-F5344CB8AC3E}">
        <p14:creationId xmlns:p14="http://schemas.microsoft.com/office/powerpoint/2010/main" val="3741506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26F5E32-F1B4-1037-4DA9-BAF16C7582B1}"/>
              </a:ext>
            </a:extLst>
          </p:cNvPr>
          <p:cNvSpPr>
            <a:spLocks noGrp="1"/>
          </p:cNvSpPr>
          <p:nvPr>
            <p:ph type="ftr" sz="quarter" idx="3"/>
          </p:nvPr>
        </p:nvSpPr>
        <p:spPr>
          <a:xfrm>
            <a:off x="609600" y="6356350"/>
            <a:ext cx="10744199" cy="442131"/>
          </a:xfrm>
        </p:spPr>
        <p:txBody>
          <a:bodyPr/>
          <a:lstStyle/>
          <a:p>
            <a:r>
              <a:rPr lang="en-US" dirty="0"/>
              <a:t>ESA, erythropoietin stimulating agent; FACT-An, functional assessment of cancer therapy- anemia; G-CSF, granulocyte colony stimulating factor; NYR, not yet received; RBC, red blood cell; TTCD, time to confirmed clinically meaningful deterioration.
Weiss J, et al. </a:t>
            </a:r>
            <a:r>
              <a:rPr lang="en-US" i="1" dirty="0"/>
              <a:t>Clin Lung Cancer. </a:t>
            </a:r>
            <a:r>
              <a:rPr lang="en-US" dirty="0"/>
              <a:t>2021;22(5):449-60.</a:t>
            </a:r>
          </a:p>
        </p:txBody>
      </p:sp>
      <p:sp>
        <p:nvSpPr>
          <p:cNvPr id="2" name="Título 1">
            <a:extLst>
              <a:ext uri="{FF2B5EF4-FFF2-40B4-BE49-F238E27FC236}">
                <a16:creationId xmlns:a16="http://schemas.microsoft.com/office/drawing/2014/main" id="{73C51745-48C1-410D-AB76-E8772D7393C7}"/>
              </a:ext>
            </a:extLst>
          </p:cNvPr>
          <p:cNvSpPr>
            <a:spLocks noGrp="1"/>
          </p:cNvSpPr>
          <p:nvPr>
            <p:ph type="title"/>
          </p:nvPr>
        </p:nvSpPr>
        <p:spPr>
          <a:xfrm>
            <a:off x="609600" y="199505"/>
            <a:ext cx="10744200" cy="1185577"/>
          </a:xfrm>
        </p:spPr>
        <p:txBody>
          <a:bodyPr/>
          <a:lstStyle/>
          <a:p>
            <a:r>
              <a:rPr lang="en-US"/>
              <a:t>Trilaciclib Improves Quality of Life</a:t>
            </a:r>
          </a:p>
        </p:txBody>
      </p:sp>
      <p:pic>
        <p:nvPicPr>
          <p:cNvPr id="8" name="Picture 7">
            <a:extLst>
              <a:ext uri="{FF2B5EF4-FFF2-40B4-BE49-F238E27FC236}">
                <a16:creationId xmlns:a16="http://schemas.microsoft.com/office/drawing/2014/main" id="{7E33AFA3-2BED-9DB4-D277-073B0A636B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847" y="1878052"/>
            <a:ext cx="6133803" cy="3576628"/>
          </a:xfrm>
          <a:prstGeom prst="rect">
            <a:avLst/>
          </a:prstGeom>
          <a:ln>
            <a:solidFill>
              <a:schemeClr val="tx1"/>
            </a:solidFill>
          </a:ln>
        </p:spPr>
      </p:pic>
      <p:pic>
        <p:nvPicPr>
          <p:cNvPr id="9" name="Picture 8">
            <a:extLst>
              <a:ext uri="{FF2B5EF4-FFF2-40B4-BE49-F238E27FC236}">
                <a16:creationId xmlns:a16="http://schemas.microsoft.com/office/drawing/2014/main" id="{7392CD20-9C77-5CC9-3118-5D272A7EC90F}"/>
              </a:ext>
            </a:extLst>
          </p:cNvPr>
          <p:cNvPicPr>
            <a:picLocks noChangeAspect="1"/>
          </p:cNvPicPr>
          <p:nvPr/>
        </p:nvPicPr>
        <p:blipFill>
          <a:blip r:embed="rId3"/>
          <a:stretch>
            <a:fillRect/>
          </a:stretch>
        </p:blipFill>
        <p:spPr>
          <a:xfrm>
            <a:off x="6682217" y="1321407"/>
            <a:ext cx="5118936" cy="4452375"/>
          </a:xfrm>
          <a:prstGeom prst="rect">
            <a:avLst/>
          </a:prstGeom>
          <a:ln>
            <a:solidFill>
              <a:schemeClr val="tx1"/>
            </a:solidFill>
          </a:ln>
        </p:spPr>
      </p:pic>
    </p:spTree>
    <p:extLst>
      <p:ext uri="{BB962C8B-B14F-4D97-AF65-F5344CB8AC3E}">
        <p14:creationId xmlns:p14="http://schemas.microsoft.com/office/powerpoint/2010/main" val="1242548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2668D07-DEC0-4D44-86A1-D84F2ECA245A}"/>
              </a:ext>
            </a:extLst>
          </p:cNvPr>
          <p:cNvSpPr>
            <a:spLocks noGrp="1" noChangeArrowheads="1"/>
          </p:cNvSpPr>
          <p:nvPr>
            <p:ph type="title"/>
          </p:nvPr>
        </p:nvSpPr>
        <p:spPr>
          <a:xfrm>
            <a:off x="609600" y="199505"/>
            <a:ext cx="10744200" cy="1185577"/>
          </a:xfrm>
        </p:spPr>
        <p:txBody>
          <a:bodyPr/>
          <a:lstStyle/>
          <a:p>
            <a:r>
              <a:rPr lang="en-US" altLang="en-US" dirty="0"/>
              <a:t>Other Regimens with Tolerable Toxicity Profile</a:t>
            </a:r>
          </a:p>
        </p:txBody>
      </p:sp>
      <p:sp>
        <p:nvSpPr>
          <p:cNvPr id="5" name="TextBox 4">
            <a:extLst>
              <a:ext uri="{FF2B5EF4-FFF2-40B4-BE49-F238E27FC236}">
                <a16:creationId xmlns:a16="http://schemas.microsoft.com/office/drawing/2014/main" id="{189B2E0E-025C-0887-3977-6460B0390B78}"/>
              </a:ext>
            </a:extLst>
          </p:cNvPr>
          <p:cNvSpPr txBox="1"/>
          <p:nvPr/>
        </p:nvSpPr>
        <p:spPr>
          <a:xfrm>
            <a:off x="2807531" y="1345344"/>
            <a:ext cx="1679601" cy="461665"/>
          </a:xfrm>
          <a:prstGeom prst="rect">
            <a:avLst/>
          </a:prstGeom>
          <a:noFill/>
        </p:spPr>
        <p:txBody>
          <a:bodyPr wrap="square" rtlCol="0">
            <a:spAutoFit/>
          </a:bodyPr>
          <a:lstStyle/>
          <a:p>
            <a:r>
              <a:rPr lang="en-US" sz="2400" dirty="0"/>
              <a:t>Irinotecan</a:t>
            </a:r>
            <a:r>
              <a:rPr lang="en-US" sz="2400" baseline="30000" dirty="0"/>
              <a:t>1</a:t>
            </a:r>
          </a:p>
        </p:txBody>
      </p:sp>
      <p:sp>
        <p:nvSpPr>
          <p:cNvPr id="6" name="TextBox 5">
            <a:extLst>
              <a:ext uri="{FF2B5EF4-FFF2-40B4-BE49-F238E27FC236}">
                <a16:creationId xmlns:a16="http://schemas.microsoft.com/office/drawing/2014/main" id="{8F7E8C8F-CB72-4D93-2AFE-D3315462D1B8}"/>
              </a:ext>
            </a:extLst>
          </p:cNvPr>
          <p:cNvSpPr txBox="1"/>
          <p:nvPr/>
        </p:nvSpPr>
        <p:spPr>
          <a:xfrm>
            <a:off x="8544669" y="1159719"/>
            <a:ext cx="1679600" cy="461665"/>
          </a:xfrm>
          <a:prstGeom prst="rect">
            <a:avLst/>
          </a:prstGeom>
          <a:noFill/>
        </p:spPr>
        <p:txBody>
          <a:bodyPr wrap="square" rtlCol="0">
            <a:spAutoFit/>
          </a:bodyPr>
          <a:lstStyle/>
          <a:p>
            <a:r>
              <a:rPr lang="en-US" sz="2400" dirty="0"/>
              <a:t>Paclitaxel</a:t>
            </a:r>
            <a:r>
              <a:rPr lang="en-US" sz="2400" baseline="30000" dirty="0"/>
              <a:t>2</a:t>
            </a:r>
          </a:p>
        </p:txBody>
      </p:sp>
      <p:pic>
        <p:nvPicPr>
          <p:cNvPr id="11" name="Picture 10">
            <a:extLst>
              <a:ext uri="{FF2B5EF4-FFF2-40B4-BE49-F238E27FC236}">
                <a16:creationId xmlns:a16="http://schemas.microsoft.com/office/drawing/2014/main" id="{EEE41522-55D0-AA5B-9320-9BAD3F871DE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613846" y="2203095"/>
            <a:ext cx="3541246" cy="3920665"/>
          </a:xfrm>
          <a:prstGeom prst="rect">
            <a:avLst/>
          </a:prstGeom>
        </p:spPr>
      </p:pic>
      <p:sp>
        <p:nvSpPr>
          <p:cNvPr id="12" name="TextBox 11">
            <a:extLst>
              <a:ext uri="{FF2B5EF4-FFF2-40B4-BE49-F238E27FC236}">
                <a16:creationId xmlns:a16="http://schemas.microsoft.com/office/drawing/2014/main" id="{C08EC694-7861-7A11-F981-6402F189DC78}"/>
              </a:ext>
            </a:extLst>
          </p:cNvPr>
          <p:cNvSpPr txBox="1"/>
          <p:nvPr/>
        </p:nvSpPr>
        <p:spPr>
          <a:xfrm>
            <a:off x="6688618" y="1568359"/>
            <a:ext cx="5391705" cy="584775"/>
          </a:xfrm>
          <a:prstGeom prst="rect">
            <a:avLst/>
          </a:prstGeom>
          <a:noFill/>
        </p:spPr>
        <p:txBody>
          <a:bodyPr wrap="square" rtlCol="0">
            <a:spAutoFit/>
          </a:bodyPr>
          <a:lstStyle/>
          <a:p>
            <a:pPr algn="ctr"/>
            <a:r>
              <a:rPr lang="en-US" sz="1600" dirty="0">
                <a:solidFill>
                  <a:srgbClr val="4D4E4D"/>
                </a:solidFill>
              </a:rPr>
              <a:t>Paclitaxel 80 mg/m</a:t>
            </a:r>
            <a:r>
              <a:rPr lang="en-US" sz="1600" baseline="30000" dirty="0">
                <a:solidFill>
                  <a:srgbClr val="4D4E4D"/>
                </a:solidFill>
              </a:rPr>
              <a:t>2</a:t>
            </a:r>
            <a:r>
              <a:rPr lang="en-US" sz="1600" dirty="0">
                <a:solidFill>
                  <a:srgbClr val="4D4E4D"/>
                </a:solidFill>
              </a:rPr>
              <a:t> weekly x6 weeks for 8-week cycles  in 21 patients enrolled</a:t>
            </a:r>
          </a:p>
        </p:txBody>
      </p:sp>
      <p:sp>
        <p:nvSpPr>
          <p:cNvPr id="9" name="Footer Placeholder 8">
            <a:extLst>
              <a:ext uri="{FF2B5EF4-FFF2-40B4-BE49-F238E27FC236}">
                <a16:creationId xmlns:a16="http://schemas.microsoft.com/office/drawing/2014/main" id="{9C902A15-9ACC-2629-F566-DCA1DEEA9F1D}"/>
              </a:ext>
            </a:extLst>
          </p:cNvPr>
          <p:cNvSpPr>
            <a:spLocks noGrp="1"/>
          </p:cNvSpPr>
          <p:nvPr>
            <p:ph type="ftr" sz="quarter" idx="3"/>
          </p:nvPr>
        </p:nvSpPr>
        <p:spPr/>
        <p:txBody>
          <a:bodyPr/>
          <a:lstStyle/>
          <a:p>
            <a:r>
              <a:rPr lang="en-US" dirty="0"/>
              <a:t>CPT-11, irinotecan; ECG, electrocardiogram; G, grade; GOT; elevated serum glutamic oxaloacetic transaminase; GPT, elevated. Serum glutamic pyruvic transaminase; WBC, white blood cell; WHO, World Health Organization.
1. Masuda N, et al. </a:t>
            </a:r>
            <a:r>
              <a:rPr lang="en-US" i="1" dirty="0"/>
              <a:t>J Clin Oncol</a:t>
            </a:r>
            <a:r>
              <a:rPr lang="en-US" dirty="0"/>
              <a:t>. 1992;10(8):1225-9; 2. Yamamoto N, et al. </a:t>
            </a:r>
            <a:r>
              <a:rPr lang="en-US" i="1" dirty="0"/>
              <a:t>Anticancer Research. </a:t>
            </a:r>
            <a:r>
              <a:rPr lang="en-US" dirty="0"/>
              <a:t>2006;26:777-82.</a:t>
            </a:r>
          </a:p>
        </p:txBody>
      </p:sp>
      <p:graphicFrame>
        <p:nvGraphicFramePr>
          <p:cNvPr id="13" name="Table 12">
            <a:extLst>
              <a:ext uri="{FF2B5EF4-FFF2-40B4-BE49-F238E27FC236}">
                <a16:creationId xmlns:a16="http://schemas.microsoft.com/office/drawing/2014/main" id="{86854120-F1B7-5E1C-185E-2305E5150133}"/>
              </a:ext>
            </a:extLst>
          </p:cNvPr>
          <p:cNvGraphicFramePr>
            <a:graphicFrameLocks noGrp="1"/>
          </p:cNvGraphicFramePr>
          <p:nvPr>
            <p:extLst>
              <p:ext uri="{D42A27DB-BD31-4B8C-83A1-F6EECF244321}">
                <p14:modId xmlns:p14="http://schemas.microsoft.com/office/powerpoint/2010/main" val="646247377"/>
              </p:ext>
            </p:extLst>
          </p:nvPr>
        </p:nvGraphicFramePr>
        <p:xfrm>
          <a:off x="897764" y="1933886"/>
          <a:ext cx="5391706" cy="3809694"/>
        </p:xfrm>
        <a:graphic>
          <a:graphicData uri="http://schemas.openxmlformats.org/drawingml/2006/table">
            <a:tbl>
              <a:tblPr firstRow="1"/>
              <a:tblGrid>
                <a:gridCol w="1609692">
                  <a:extLst>
                    <a:ext uri="{9D8B030D-6E8A-4147-A177-3AD203B41FA5}">
                      <a16:colId xmlns:a16="http://schemas.microsoft.com/office/drawing/2014/main" val="2288417261"/>
                    </a:ext>
                  </a:extLst>
                </a:gridCol>
                <a:gridCol w="545238">
                  <a:extLst>
                    <a:ext uri="{9D8B030D-6E8A-4147-A177-3AD203B41FA5}">
                      <a16:colId xmlns:a16="http://schemas.microsoft.com/office/drawing/2014/main" val="1808135905"/>
                    </a:ext>
                  </a:extLst>
                </a:gridCol>
                <a:gridCol w="545238">
                  <a:extLst>
                    <a:ext uri="{9D8B030D-6E8A-4147-A177-3AD203B41FA5}">
                      <a16:colId xmlns:a16="http://schemas.microsoft.com/office/drawing/2014/main" val="2531381184"/>
                    </a:ext>
                  </a:extLst>
                </a:gridCol>
                <a:gridCol w="545238">
                  <a:extLst>
                    <a:ext uri="{9D8B030D-6E8A-4147-A177-3AD203B41FA5}">
                      <a16:colId xmlns:a16="http://schemas.microsoft.com/office/drawing/2014/main" val="2598278241"/>
                    </a:ext>
                  </a:extLst>
                </a:gridCol>
                <a:gridCol w="545238">
                  <a:extLst>
                    <a:ext uri="{9D8B030D-6E8A-4147-A177-3AD203B41FA5}">
                      <a16:colId xmlns:a16="http://schemas.microsoft.com/office/drawing/2014/main" val="3538030493"/>
                    </a:ext>
                  </a:extLst>
                </a:gridCol>
                <a:gridCol w="1083269">
                  <a:extLst>
                    <a:ext uri="{9D8B030D-6E8A-4147-A177-3AD203B41FA5}">
                      <a16:colId xmlns:a16="http://schemas.microsoft.com/office/drawing/2014/main" val="643419686"/>
                    </a:ext>
                  </a:extLst>
                </a:gridCol>
                <a:gridCol w="517793">
                  <a:extLst>
                    <a:ext uri="{9D8B030D-6E8A-4147-A177-3AD203B41FA5}">
                      <a16:colId xmlns:a16="http://schemas.microsoft.com/office/drawing/2014/main" val="1159035055"/>
                    </a:ext>
                  </a:extLst>
                </a:gridCol>
              </a:tblGrid>
              <a:tr h="205167">
                <a:tc gridSpan="7">
                  <a:txBody>
                    <a:bodyPr/>
                    <a:lstStyle/>
                    <a:p>
                      <a:pPr algn="ctr" fontAlgn="t"/>
                      <a:r>
                        <a:rPr lang="en-US" sz="1000" b="1" dirty="0">
                          <a:effectLst/>
                        </a:rPr>
                        <a:t>Table 2. Worst Toxicity by 15 Patients on CPT-11</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t"/>
                      <a:endParaRPr lang="en-US" sz="1000" b="1">
                        <a:effectLst/>
                      </a:endParaRPr>
                    </a:p>
                  </a:txBody>
                  <a:tcPr marL="41330" marR="41330" marT="20665" marB="2066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t"/>
                      <a:endParaRPr lang="en-US" sz="1000" b="1">
                        <a:effectLst/>
                      </a:endParaRPr>
                    </a:p>
                  </a:txBody>
                  <a:tcPr marL="41330" marR="41330" marT="20665" marB="2066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hMerge="1">
                  <a:txBody>
                    <a:bodyPr/>
                    <a:lstStyle/>
                    <a:p>
                      <a:pPr algn="ctr" fontAlgn="t"/>
                      <a:endParaRPr lang="en-US" sz="1000" b="1">
                        <a:effectLst/>
                      </a:endParaRPr>
                    </a:p>
                  </a:txBody>
                  <a:tcPr marL="41330" marR="41330" marT="20665" marB="2066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23703062"/>
                  </a:ext>
                </a:extLst>
              </a:tr>
              <a:tr h="205167">
                <a:tc rowSpan="2">
                  <a:txBody>
                    <a:bodyPr/>
                    <a:lstStyle/>
                    <a:p>
                      <a:pPr algn="ctr" fontAlgn="t"/>
                      <a:r>
                        <a:rPr lang="en-US" sz="1000" b="1">
                          <a:effectLst/>
                        </a:rPr>
                        <a:t>Toxicity</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fontAlgn="t"/>
                      <a:r>
                        <a:rPr lang="en-US" sz="1000" b="1" dirty="0">
                          <a:effectLst/>
                        </a:rPr>
                        <a:t>WHO Grade</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fontAlgn="t"/>
                      <a:r>
                        <a:rPr lang="en-US" sz="800">
                          <a:effectLst/>
                        </a:rPr>
                        <a:t>WHO Grade</a:t>
                      </a:r>
                    </a:p>
                  </a:txBody>
                  <a:tcPr marL="41330" marR="41330" marT="20665" marB="2066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hMerge="1">
                  <a:txBody>
                    <a:bodyPr/>
                    <a:lstStyle/>
                    <a:p>
                      <a:pPr fontAlgn="t"/>
                      <a:r>
                        <a:rPr lang="en-US" sz="800">
                          <a:effectLst/>
                        </a:rPr>
                        <a:t>Grade</a:t>
                      </a:r>
                    </a:p>
                  </a:txBody>
                  <a:tcPr marL="41330" marR="41330" marT="20665" marB="20665">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hMerge="1">
                  <a:txBody>
                    <a:bodyPr/>
                    <a:lstStyle/>
                    <a:p>
                      <a:pPr fontAlgn="t"/>
                      <a:endParaRPr lang="en-US" sz="800">
                        <a:effectLst/>
                      </a:endParaRPr>
                    </a:p>
                  </a:txBody>
                  <a:tcPr marL="41330" marR="41330" marT="20665" marB="2066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rowSpan="2">
                  <a:txBody>
                    <a:bodyPr/>
                    <a:lstStyle/>
                    <a:p>
                      <a:pPr algn="ctr" fontAlgn="t"/>
                      <a:r>
                        <a:rPr lang="en-US" sz="1000" b="1" dirty="0">
                          <a:effectLst/>
                        </a:rPr>
                        <a:t>No. of Patients</a:t>
                      </a:r>
                    </a:p>
                    <a:p>
                      <a:pPr algn="ctr" fontAlgn="t"/>
                      <a:r>
                        <a:rPr lang="en-US" sz="1000" b="1" dirty="0">
                          <a:effectLst/>
                        </a:rPr>
                        <a:t>With Grade ≥3</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000" b="1" dirty="0">
                        <a:effectLst/>
                      </a:endParaRP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8134053"/>
                  </a:ext>
                </a:extLst>
              </a:tr>
              <a:tr h="199910">
                <a:tc vMerge="1">
                  <a:txBody>
                    <a:bodyPr/>
                    <a:lstStyle/>
                    <a:p>
                      <a:pPr algn="ctr" fontAlgn="t"/>
                      <a:r>
                        <a:rPr lang="en-US" sz="1000" b="1">
                          <a:effectLst/>
                        </a:rPr>
                        <a:t>Toxicity</a:t>
                      </a:r>
                    </a:p>
                  </a:txBody>
                  <a:tcPr marL="41330" marR="41330" marT="20665" marB="2066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gridSpan="4">
                  <a:txBody>
                    <a:bodyPr/>
                    <a:lstStyle/>
                    <a:p>
                      <a:pPr algn="l" fontAlgn="t"/>
                      <a:r>
                        <a:rPr lang="en-US" sz="1000" b="1" dirty="0">
                          <a:effectLst/>
                        </a:rPr>
                        <a:t>     1              2             3              4</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fontAlgn="t"/>
                      <a:r>
                        <a:rPr lang="en-US" sz="800">
                          <a:effectLst/>
                        </a:rPr>
                        <a:t>2</a:t>
                      </a:r>
                    </a:p>
                  </a:txBody>
                  <a:tcPr marL="41330" marR="41330" marT="20665" marB="2066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hMerge="1">
                  <a:txBody>
                    <a:bodyPr/>
                    <a:lstStyle/>
                    <a:p>
                      <a:pPr fontAlgn="t"/>
                      <a:r>
                        <a:rPr lang="en-US" sz="800">
                          <a:effectLst/>
                        </a:rPr>
                        <a:t>3</a:t>
                      </a:r>
                    </a:p>
                  </a:txBody>
                  <a:tcPr marL="41330" marR="41330" marT="20665" marB="2066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hMerge="1">
                  <a:txBody>
                    <a:bodyPr/>
                    <a:lstStyle/>
                    <a:p>
                      <a:endParaRPr lang="en-US"/>
                    </a:p>
                  </a:txBody>
                  <a:tcPr/>
                </a:tc>
                <a:tc vMerge="1">
                  <a:txBody>
                    <a:bodyPr/>
                    <a:lstStyle/>
                    <a:p>
                      <a:pPr algn="ctr" fontAlgn="t"/>
                      <a:r>
                        <a:rPr lang="en-US" sz="800">
                          <a:effectLst/>
                        </a:rPr>
                        <a:t>With Grade 3</a:t>
                      </a:r>
                    </a:p>
                  </a:txBody>
                  <a:tcPr marL="41330" marR="41330" marT="20665" marB="2066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ctr" fontAlgn="t"/>
                      <a:r>
                        <a:rPr lang="en-US" sz="1000" b="1">
                          <a:effectLst/>
                        </a:rPr>
                        <a:t>%</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1909492"/>
                  </a:ext>
                </a:extLst>
              </a:tr>
              <a:tr h="258389">
                <a:tc>
                  <a:txBody>
                    <a:bodyPr/>
                    <a:lstStyle/>
                    <a:p>
                      <a:pPr algn="l" fontAlgn="t"/>
                      <a:r>
                        <a:rPr lang="en-US" sz="1000" dirty="0">
                          <a:effectLst/>
                        </a:rPr>
                        <a:t>Leukopenia</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4</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5</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4</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1</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5</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33</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2786138"/>
                  </a:ext>
                </a:extLst>
              </a:tr>
              <a:tr h="258389">
                <a:tc>
                  <a:txBody>
                    <a:bodyPr/>
                    <a:lstStyle/>
                    <a:p>
                      <a:pPr algn="l" fontAlgn="t"/>
                      <a:r>
                        <a:rPr lang="en-US" sz="1000" dirty="0">
                          <a:effectLst/>
                        </a:rPr>
                        <a:t>Thrombocytopenia</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1</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  </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23421"/>
                  </a:ext>
                </a:extLst>
              </a:tr>
              <a:tr h="258389">
                <a:tc>
                  <a:txBody>
                    <a:bodyPr/>
                    <a:lstStyle/>
                    <a:p>
                      <a:pPr algn="l" fontAlgn="t"/>
                      <a:r>
                        <a:rPr lang="en-US" sz="1000" dirty="0">
                          <a:effectLst/>
                        </a:rPr>
                        <a:t>Anemia</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6</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1</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3</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3</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20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5482342"/>
                  </a:ext>
                </a:extLst>
              </a:tr>
              <a:tr h="258389">
                <a:tc>
                  <a:txBody>
                    <a:bodyPr/>
                    <a:lstStyle/>
                    <a:p>
                      <a:pPr algn="l" fontAlgn="t"/>
                      <a:r>
                        <a:rPr lang="en-US" sz="1000" dirty="0">
                          <a:effectLst/>
                        </a:rPr>
                        <a:t>Nausea/vomiting</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5</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2</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2</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2</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13</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3944158"/>
                  </a:ext>
                </a:extLst>
              </a:tr>
              <a:tr h="258389">
                <a:tc>
                  <a:txBody>
                    <a:bodyPr/>
                    <a:lstStyle/>
                    <a:p>
                      <a:pPr algn="l" fontAlgn="t"/>
                      <a:r>
                        <a:rPr lang="en-US" sz="1000" dirty="0">
                          <a:effectLst/>
                        </a:rPr>
                        <a:t>Diarrhea</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7</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3</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1</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1</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7</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4830441"/>
                  </a:ext>
                </a:extLst>
              </a:tr>
              <a:tr h="258389">
                <a:tc>
                  <a:txBody>
                    <a:bodyPr/>
                    <a:lstStyle/>
                    <a:p>
                      <a:pPr algn="l" fontAlgn="t"/>
                      <a:r>
                        <a:rPr lang="en-US" sz="1000" dirty="0">
                          <a:effectLst/>
                        </a:rPr>
                        <a:t>Constipation</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1</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1</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1</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7</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5628466"/>
                  </a:ext>
                </a:extLst>
              </a:tr>
              <a:tr h="258389">
                <a:tc>
                  <a:txBody>
                    <a:bodyPr/>
                    <a:lstStyle/>
                    <a:p>
                      <a:pPr algn="l" fontAlgn="t"/>
                      <a:r>
                        <a:rPr lang="en-US" sz="1000" dirty="0">
                          <a:effectLst/>
                        </a:rPr>
                        <a:t>Alopecia*</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2</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2</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8518036"/>
                  </a:ext>
                </a:extLst>
              </a:tr>
              <a:tr h="258389">
                <a:tc>
                  <a:txBody>
                    <a:bodyPr/>
                    <a:lstStyle/>
                    <a:p>
                      <a:pPr algn="l" fontAlgn="t"/>
                      <a:r>
                        <a:rPr lang="en-US" sz="1000" dirty="0">
                          <a:effectLst/>
                        </a:rPr>
                        <a:t>Pulmonary toxicity</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1</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1</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2</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13</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7449982"/>
                  </a:ext>
                </a:extLst>
              </a:tr>
              <a:tr h="258389">
                <a:tc>
                  <a:txBody>
                    <a:bodyPr/>
                    <a:lstStyle/>
                    <a:p>
                      <a:pPr algn="l" fontAlgn="t"/>
                      <a:r>
                        <a:rPr lang="en-US" sz="1000" dirty="0">
                          <a:effectLst/>
                        </a:rPr>
                        <a:t>ECG abnormality</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1</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4221133"/>
                  </a:ext>
                </a:extLst>
              </a:tr>
              <a:tr h="258389">
                <a:tc>
                  <a:txBody>
                    <a:bodyPr/>
                    <a:lstStyle/>
                    <a:p>
                      <a:pPr algn="l" fontAlgn="t"/>
                      <a:r>
                        <a:rPr lang="en-US" sz="1000" dirty="0">
                          <a:effectLst/>
                        </a:rPr>
                        <a:t>Fever</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528924"/>
                  </a:ext>
                </a:extLst>
              </a:tr>
              <a:tr h="357171">
                <a:tc>
                  <a:txBody>
                    <a:bodyPr/>
                    <a:lstStyle/>
                    <a:p>
                      <a:pPr algn="l" fontAlgn="t"/>
                      <a:r>
                        <a:rPr lang="en-US" sz="1000" dirty="0">
                          <a:effectLst/>
                        </a:rPr>
                        <a:t>Elevation of serum creatinine</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0809977"/>
                  </a:ext>
                </a:extLst>
              </a:tr>
              <a:tr h="258389">
                <a:tc>
                  <a:txBody>
                    <a:bodyPr/>
                    <a:lstStyle/>
                    <a:p>
                      <a:pPr algn="l" fontAlgn="t"/>
                      <a:r>
                        <a:rPr lang="en-US" sz="1000" dirty="0">
                          <a:effectLst/>
                        </a:rPr>
                        <a:t>Elevation of transaminases</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2</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dirty="0">
                          <a:effectLst/>
                        </a:rPr>
                        <a:t>0</a:t>
                      </a:r>
                    </a:p>
                  </a:txBody>
                  <a:tcPr marL="41330" marR="41330" marT="20665" marB="206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7181137"/>
                  </a:ext>
                </a:extLst>
              </a:tr>
            </a:tbl>
          </a:graphicData>
        </a:graphic>
      </p:graphicFrame>
      <p:sp>
        <p:nvSpPr>
          <p:cNvPr id="15" name="TextBox 14">
            <a:extLst>
              <a:ext uri="{FF2B5EF4-FFF2-40B4-BE49-F238E27FC236}">
                <a16:creationId xmlns:a16="http://schemas.microsoft.com/office/drawing/2014/main" id="{A82965A8-8256-AF5C-E710-60652DAACC38}"/>
              </a:ext>
            </a:extLst>
          </p:cNvPr>
          <p:cNvSpPr txBox="1"/>
          <p:nvPr/>
        </p:nvSpPr>
        <p:spPr>
          <a:xfrm>
            <a:off x="897766" y="5825597"/>
            <a:ext cx="791886" cy="276999"/>
          </a:xfrm>
          <a:prstGeom prst="rect">
            <a:avLst/>
          </a:prstGeom>
          <a:noFill/>
        </p:spPr>
        <p:txBody>
          <a:bodyPr wrap="square" rtlCol="0">
            <a:spAutoFit/>
          </a:bodyPr>
          <a:lstStyle/>
          <a:p>
            <a:r>
              <a:rPr lang="en-US" sz="1200"/>
              <a:t>*N = 14</a:t>
            </a:r>
          </a:p>
        </p:txBody>
      </p:sp>
    </p:spTree>
    <p:extLst>
      <p:ext uri="{BB962C8B-B14F-4D97-AF65-F5344CB8AC3E}">
        <p14:creationId xmlns:p14="http://schemas.microsoft.com/office/powerpoint/2010/main" val="977974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51745-48C1-410D-AB76-E8772D7393C7}"/>
              </a:ext>
            </a:extLst>
          </p:cNvPr>
          <p:cNvSpPr>
            <a:spLocks noGrp="1"/>
          </p:cNvSpPr>
          <p:nvPr>
            <p:ph type="title"/>
          </p:nvPr>
        </p:nvSpPr>
        <p:spPr>
          <a:xfrm>
            <a:off x="609600" y="199505"/>
            <a:ext cx="10744200" cy="1185577"/>
          </a:xfrm>
        </p:spPr>
        <p:txBody>
          <a:bodyPr/>
          <a:lstStyle/>
          <a:p>
            <a:r>
              <a:rPr lang="en-US"/>
              <a:t>Early Palliative Care in SCLC</a:t>
            </a:r>
          </a:p>
        </p:txBody>
      </p:sp>
      <p:pic>
        <p:nvPicPr>
          <p:cNvPr id="11" name="Picture 10">
            <a:extLst>
              <a:ext uri="{FF2B5EF4-FFF2-40B4-BE49-F238E27FC236}">
                <a16:creationId xmlns:a16="http://schemas.microsoft.com/office/drawing/2014/main" id="{21263DE8-4985-9216-8C58-8CF737EC99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3689" y="4428420"/>
            <a:ext cx="7587630" cy="1937386"/>
          </a:xfrm>
          <a:prstGeom prst="rect">
            <a:avLst/>
          </a:prstGeom>
        </p:spPr>
      </p:pic>
      <p:pic>
        <p:nvPicPr>
          <p:cNvPr id="13" name="Picture 12">
            <a:extLst>
              <a:ext uri="{FF2B5EF4-FFF2-40B4-BE49-F238E27FC236}">
                <a16:creationId xmlns:a16="http://schemas.microsoft.com/office/drawing/2014/main" id="{F445EE57-4423-3E4A-C3D5-4F03501C42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3273" y="1255334"/>
            <a:ext cx="3812947" cy="2946147"/>
          </a:xfrm>
          <a:prstGeom prst="rect">
            <a:avLst/>
          </a:prstGeom>
        </p:spPr>
      </p:pic>
      <p:pic>
        <p:nvPicPr>
          <p:cNvPr id="15" name="Picture 14">
            <a:extLst>
              <a:ext uri="{FF2B5EF4-FFF2-40B4-BE49-F238E27FC236}">
                <a16:creationId xmlns:a16="http://schemas.microsoft.com/office/drawing/2014/main" id="{0A275C82-49D9-BBB9-FCBB-405A372563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8599" y="830904"/>
            <a:ext cx="3747386" cy="3368916"/>
          </a:xfrm>
          <a:prstGeom prst="rect">
            <a:avLst/>
          </a:prstGeom>
        </p:spPr>
      </p:pic>
      <p:sp>
        <p:nvSpPr>
          <p:cNvPr id="7" name="Footer Placeholder 6">
            <a:extLst>
              <a:ext uri="{FF2B5EF4-FFF2-40B4-BE49-F238E27FC236}">
                <a16:creationId xmlns:a16="http://schemas.microsoft.com/office/drawing/2014/main" id="{0DF18ADC-4F0B-5DF4-ADBC-0661D0D02CDF}"/>
              </a:ext>
            </a:extLst>
          </p:cNvPr>
          <p:cNvSpPr>
            <a:spLocks noGrp="1"/>
          </p:cNvSpPr>
          <p:nvPr>
            <p:ph type="ftr" sz="quarter" idx="3"/>
          </p:nvPr>
        </p:nvSpPr>
        <p:spPr>
          <a:xfrm>
            <a:off x="609600" y="6386167"/>
            <a:ext cx="10744199" cy="442131"/>
          </a:xfrm>
        </p:spPr>
        <p:txBody>
          <a:bodyPr/>
          <a:lstStyle/>
          <a:p>
            <a:r>
              <a:rPr lang="en-US"/>
              <a:t>FACT-L, functional assessment of cancer therapy- lung; LCS, lung cancer subscale; TOI, trial outcome index.  
Temel JS, et al. </a:t>
            </a:r>
            <a:r>
              <a:rPr lang="en-US" i="1"/>
              <a:t>N Engl J Med</a:t>
            </a:r>
            <a:r>
              <a:rPr lang="en-US"/>
              <a:t>. 2010;363(8):733-42.</a:t>
            </a:r>
          </a:p>
        </p:txBody>
      </p:sp>
    </p:spTree>
    <p:extLst>
      <p:ext uri="{BB962C8B-B14F-4D97-AF65-F5344CB8AC3E}">
        <p14:creationId xmlns:p14="http://schemas.microsoft.com/office/powerpoint/2010/main" val="327047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DDBEE-4411-3D7B-DAF0-9F0ADADBD824}"/>
              </a:ext>
            </a:extLst>
          </p:cNvPr>
          <p:cNvSpPr>
            <a:spLocks noGrp="1"/>
          </p:cNvSpPr>
          <p:nvPr>
            <p:ph type="title"/>
          </p:nvPr>
        </p:nvSpPr>
        <p:spPr>
          <a:xfrm>
            <a:off x="609600" y="199505"/>
            <a:ext cx="10744200" cy="1185577"/>
          </a:xfrm>
        </p:spPr>
        <p:txBody>
          <a:bodyPr/>
          <a:lstStyle/>
          <a:p>
            <a:r>
              <a:rPr lang="en-US" dirty="0"/>
              <a:t>Summary</a:t>
            </a:r>
          </a:p>
        </p:txBody>
      </p:sp>
      <p:sp>
        <p:nvSpPr>
          <p:cNvPr id="3" name="Content Placeholder 2">
            <a:extLst>
              <a:ext uri="{FF2B5EF4-FFF2-40B4-BE49-F238E27FC236}">
                <a16:creationId xmlns:a16="http://schemas.microsoft.com/office/drawing/2014/main" id="{8E685B30-DAFE-38AF-7006-FA3F4C9D9525}"/>
              </a:ext>
            </a:extLst>
          </p:cNvPr>
          <p:cNvSpPr>
            <a:spLocks noGrp="1"/>
          </p:cNvSpPr>
          <p:nvPr>
            <p:ph idx="1"/>
          </p:nvPr>
        </p:nvSpPr>
        <p:spPr>
          <a:xfrm>
            <a:off x="609600" y="1477906"/>
            <a:ext cx="10744200" cy="4722477"/>
          </a:xfrm>
        </p:spPr>
        <p:txBody>
          <a:bodyPr/>
          <a:lstStyle/>
          <a:p>
            <a:r>
              <a:rPr lang="en-US" dirty="0"/>
              <a:t>Checkpoint inhibitors have a unique toxicity profile</a:t>
            </a:r>
          </a:p>
          <a:p>
            <a:r>
              <a:rPr lang="en-US" dirty="0" err="1"/>
              <a:t>Cytopenias</a:t>
            </a:r>
            <a:r>
              <a:rPr lang="en-US" dirty="0"/>
              <a:t> are common adverse events with cytotoxic therapy</a:t>
            </a:r>
          </a:p>
          <a:p>
            <a:r>
              <a:rPr lang="en-US" dirty="0" err="1"/>
              <a:t>Pegfilgrastim</a:t>
            </a:r>
            <a:r>
              <a:rPr lang="en-US" dirty="0"/>
              <a:t> is effective at reducing duration and complications related to neutropenia</a:t>
            </a:r>
          </a:p>
          <a:p>
            <a:r>
              <a:rPr lang="en-US" dirty="0"/>
              <a:t>Trilaciclib reduces neutropenia, anemia, and thrombocytopenia and has demonstrated improvement in health-related quality of life</a:t>
            </a:r>
          </a:p>
          <a:p>
            <a:r>
              <a:rPr lang="en-US" dirty="0"/>
              <a:t>Including palliative care earlier </a:t>
            </a:r>
            <a:r>
              <a:rPr lang="en-US"/>
              <a:t>can improve outcomes</a:t>
            </a:r>
            <a:endParaRPr lang="en-US" dirty="0"/>
          </a:p>
        </p:txBody>
      </p:sp>
    </p:spTree>
    <p:extLst>
      <p:ext uri="{BB962C8B-B14F-4D97-AF65-F5344CB8AC3E}">
        <p14:creationId xmlns:p14="http://schemas.microsoft.com/office/powerpoint/2010/main" val="3947873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ES-SCLC: Sequencing Strategies in Previously Treated Patients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 and guidelines to individualize second-line treatment plans for patients with extensive-stage small-cell lung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Implement evidence-based strategies to prevent, monitor, and manage adverse effects in patients receiving second-line treatment for extensive-stage small-cell lung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51745-48C1-410D-AB76-E8772D7393C7}"/>
              </a:ext>
            </a:extLst>
          </p:cNvPr>
          <p:cNvSpPr>
            <a:spLocks noGrp="1"/>
          </p:cNvSpPr>
          <p:nvPr>
            <p:ph type="title"/>
          </p:nvPr>
        </p:nvSpPr>
        <p:spPr>
          <a:xfrm>
            <a:off x="609600" y="199505"/>
            <a:ext cx="10744200" cy="1185577"/>
          </a:xfrm>
        </p:spPr>
        <p:txBody>
          <a:bodyPr/>
          <a:lstStyle/>
          <a:p>
            <a:r>
              <a:rPr lang="es-MX" dirty="0"/>
              <a:t>Clinical Case</a:t>
            </a:r>
          </a:p>
        </p:txBody>
      </p:sp>
      <p:sp>
        <p:nvSpPr>
          <p:cNvPr id="3" name="Marcador de contenido 2">
            <a:extLst>
              <a:ext uri="{FF2B5EF4-FFF2-40B4-BE49-F238E27FC236}">
                <a16:creationId xmlns:a16="http://schemas.microsoft.com/office/drawing/2014/main" id="{ED86AC2B-2CCE-49DF-B1D8-3613A3964B4A}"/>
              </a:ext>
            </a:extLst>
          </p:cNvPr>
          <p:cNvSpPr>
            <a:spLocks noGrp="1"/>
          </p:cNvSpPr>
          <p:nvPr>
            <p:ph idx="1"/>
          </p:nvPr>
        </p:nvSpPr>
        <p:spPr>
          <a:xfrm>
            <a:off x="609600" y="1477906"/>
            <a:ext cx="10744200" cy="4722477"/>
          </a:xfrm>
        </p:spPr>
        <p:txBody>
          <a:bodyPr>
            <a:normAutofit/>
          </a:bodyPr>
          <a:lstStyle/>
          <a:p>
            <a:r>
              <a:rPr lang="en-US"/>
              <a:t>62-year-old nurse with approximately 45-pack </a:t>
            </a:r>
            <a:br>
              <a:rPr lang="en-US"/>
            </a:br>
            <a:r>
              <a:rPr lang="en-US"/>
              <a:t>year smoking history presented to ER with </a:t>
            </a:r>
            <a:br>
              <a:rPr lang="en-US"/>
            </a:br>
            <a:r>
              <a:rPr lang="en-US"/>
              <a:t>right chest wall pain </a:t>
            </a:r>
          </a:p>
          <a:p>
            <a:r>
              <a:rPr lang="en-US"/>
              <a:t>CT scan showed no evidence of PE but noted </a:t>
            </a:r>
            <a:br>
              <a:rPr lang="en-US"/>
            </a:br>
            <a:r>
              <a:rPr lang="en-US"/>
              <a:t>a right lung mass</a:t>
            </a:r>
          </a:p>
          <a:p>
            <a:pPr lvl="1"/>
            <a:r>
              <a:rPr lang="en-US"/>
              <a:t>Metastatic disease noted in liver</a:t>
            </a:r>
          </a:p>
          <a:p>
            <a:r>
              <a:rPr lang="en-US"/>
              <a:t>PET/CT confirmed extensive stage disease </a:t>
            </a:r>
          </a:p>
          <a:p>
            <a:r>
              <a:rPr lang="en-US"/>
              <a:t>Started carboplatin, etoposide, and atezolizumab</a:t>
            </a:r>
          </a:p>
          <a:p>
            <a:r>
              <a:rPr lang="en-US"/>
              <a:t>Near-complete response noted; approximately </a:t>
            </a:r>
            <a:br>
              <a:rPr lang="en-US"/>
            </a:br>
            <a:r>
              <a:rPr lang="en-US"/>
              <a:t>1 year in developed worsening anemia</a:t>
            </a:r>
          </a:p>
          <a:p>
            <a:endParaRPr lang="en-US"/>
          </a:p>
        </p:txBody>
      </p:sp>
      <p:pic>
        <p:nvPicPr>
          <p:cNvPr id="8" name="Picture 7">
            <a:extLst>
              <a:ext uri="{FF2B5EF4-FFF2-40B4-BE49-F238E27FC236}">
                <a16:creationId xmlns:a16="http://schemas.microsoft.com/office/drawing/2014/main" id="{30EF8291-6466-506E-7B60-6D4E49077EB6}"/>
              </a:ext>
            </a:extLst>
          </p:cNvPr>
          <p:cNvPicPr>
            <a:picLocks noChangeAspect="1"/>
          </p:cNvPicPr>
          <p:nvPr/>
        </p:nvPicPr>
        <p:blipFill>
          <a:blip r:embed="rId2"/>
          <a:stretch>
            <a:fillRect/>
          </a:stretch>
        </p:blipFill>
        <p:spPr>
          <a:xfrm>
            <a:off x="8568720" y="714983"/>
            <a:ext cx="3197740" cy="5428034"/>
          </a:xfrm>
          <a:prstGeom prst="rect">
            <a:avLst/>
          </a:prstGeom>
        </p:spPr>
      </p:pic>
    </p:spTree>
    <p:extLst>
      <p:ext uri="{BB962C8B-B14F-4D97-AF65-F5344CB8AC3E}">
        <p14:creationId xmlns:p14="http://schemas.microsoft.com/office/powerpoint/2010/main" val="176821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FED505-325F-6880-5246-100BAE52C1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57799" y="1530596"/>
            <a:ext cx="9334201" cy="5327404"/>
          </a:xfrm>
          <a:prstGeom prst="rect">
            <a:avLst/>
          </a:prstGeom>
          <a:noFill/>
        </p:spPr>
      </p:pic>
      <p:sp>
        <p:nvSpPr>
          <p:cNvPr id="14" name="TextBox 13">
            <a:extLst>
              <a:ext uri="{FF2B5EF4-FFF2-40B4-BE49-F238E27FC236}">
                <a16:creationId xmlns:a16="http://schemas.microsoft.com/office/drawing/2014/main" id="{5A93AD67-31CC-C49E-125B-315E8F5FD787}"/>
              </a:ext>
            </a:extLst>
          </p:cNvPr>
          <p:cNvSpPr txBox="1"/>
          <p:nvPr/>
        </p:nvSpPr>
        <p:spPr>
          <a:xfrm>
            <a:off x="609600" y="1185027"/>
            <a:ext cx="10617199" cy="400110"/>
          </a:xfrm>
          <a:prstGeom prst="rect">
            <a:avLst/>
          </a:prstGeom>
          <a:noFill/>
        </p:spPr>
        <p:txBody>
          <a:bodyPr wrap="square">
            <a:spAutoFit/>
          </a:bodyPr>
          <a:lstStyle/>
          <a:p>
            <a:r>
              <a:rPr lang="en-US" sz="2000" i="1" dirty="0">
                <a:solidFill>
                  <a:schemeClr val="accent2"/>
                </a:solidFill>
              </a:rPr>
              <a:t>How do the AE profiles of currently approved ICIs compare with each other?</a:t>
            </a:r>
          </a:p>
        </p:txBody>
      </p:sp>
      <p:sp>
        <p:nvSpPr>
          <p:cNvPr id="5" name="Title 4">
            <a:extLst>
              <a:ext uri="{FF2B5EF4-FFF2-40B4-BE49-F238E27FC236}">
                <a16:creationId xmlns:a16="http://schemas.microsoft.com/office/drawing/2014/main" id="{671A13FA-638C-7204-D284-6B8F5FA1A07B}"/>
              </a:ext>
            </a:extLst>
          </p:cNvPr>
          <p:cNvSpPr>
            <a:spLocks noGrp="1"/>
          </p:cNvSpPr>
          <p:nvPr>
            <p:ph type="title"/>
          </p:nvPr>
        </p:nvSpPr>
        <p:spPr/>
        <p:txBody>
          <a:bodyPr anchor="t">
            <a:normAutofit/>
          </a:bodyPr>
          <a:lstStyle/>
          <a:p>
            <a:r>
              <a:rPr lang="en-US" sz="2800" kern="0" dirty="0">
                <a:solidFill>
                  <a:schemeClr val="tx2"/>
                </a:solidFill>
              </a:rPr>
              <a:t>Caring for Patients Being Treated with First-Line Therapy Who Experience a TRAE  </a:t>
            </a:r>
            <a:endParaRPr lang="en-US" sz="2800" dirty="0"/>
          </a:p>
        </p:txBody>
      </p:sp>
      <p:sp>
        <p:nvSpPr>
          <p:cNvPr id="7" name="Footer Placeholder 6">
            <a:extLst>
              <a:ext uri="{FF2B5EF4-FFF2-40B4-BE49-F238E27FC236}">
                <a16:creationId xmlns:a16="http://schemas.microsoft.com/office/drawing/2014/main" id="{339CEBB0-8E90-EDD2-BC55-C2666F36F0A3}"/>
              </a:ext>
            </a:extLst>
          </p:cNvPr>
          <p:cNvSpPr>
            <a:spLocks noGrp="1"/>
          </p:cNvSpPr>
          <p:nvPr>
            <p:ph type="ftr" sz="quarter" idx="3"/>
          </p:nvPr>
        </p:nvSpPr>
        <p:spPr>
          <a:xfrm>
            <a:off x="609601" y="6325829"/>
            <a:ext cx="3517899" cy="442131"/>
          </a:xfrm>
        </p:spPr>
        <p:txBody>
          <a:bodyPr/>
          <a:lstStyle/>
          <a:p>
            <a:r>
              <a:rPr lang="en-US" dirty="0"/>
              <a:t>AE, adverse event; ICI, immune checkpoint inhibitor; TRAE, treatment-related adverse event.
</a:t>
            </a:r>
            <a:r>
              <a:rPr lang="en-US" dirty="0" err="1"/>
              <a:t>Postow</a:t>
            </a:r>
            <a:r>
              <a:rPr lang="en-US" dirty="0"/>
              <a:t> MA, et al. </a:t>
            </a:r>
            <a:r>
              <a:rPr lang="en-US" i="1" dirty="0"/>
              <a:t>N </a:t>
            </a:r>
            <a:r>
              <a:rPr lang="en-US" i="1" dirty="0" err="1"/>
              <a:t>Engl</a:t>
            </a:r>
            <a:r>
              <a:rPr lang="en-US" i="1" dirty="0"/>
              <a:t> J Med</a:t>
            </a:r>
            <a:r>
              <a:rPr lang="en-US" dirty="0"/>
              <a:t>. 2018;378(2):158-68; </a:t>
            </a:r>
            <a:r>
              <a:rPr lang="en-US" dirty="0" err="1"/>
              <a:t>Puzanov</a:t>
            </a:r>
            <a:r>
              <a:rPr lang="en-US" dirty="0"/>
              <a:t> I, et al. </a:t>
            </a:r>
            <a:r>
              <a:rPr lang="en-US" i="1" dirty="0"/>
              <a:t>J </a:t>
            </a:r>
            <a:r>
              <a:rPr lang="en-US" i="1" dirty="0" err="1"/>
              <a:t>Immunother</a:t>
            </a:r>
            <a:r>
              <a:rPr lang="en-US" i="1" dirty="0"/>
              <a:t> Cancer</a:t>
            </a:r>
            <a:r>
              <a:rPr lang="en-US" dirty="0"/>
              <a:t>. 2017;5(1):95; </a:t>
            </a:r>
            <a:r>
              <a:rPr lang="en-US" dirty="0" err="1"/>
              <a:t>Michot</a:t>
            </a:r>
            <a:r>
              <a:rPr lang="en-US" dirty="0"/>
              <a:t> JM et al. </a:t>
            </a:r>
            <a:r>
              <a:rPr lang="en-US" i="1" dirty="0" err="1"/>
              <a:t>Eur</a:t>
            </a:r>
            <a:r>
              <a:rPr lang="en-US" i="1" dirty="0"/>
              <a:t> J Cancer</a:t>
            </a:r>
            <a:r>
              <a:rPr lang="en-US" dirty="0"/>
              <a:t>. 2016;54:139-48. </a:t>
            </a:r>
          </a:p>
        </p:txBody>
      </p:sp>
    </p:spTree>
    <p:extLst>
      <p:ext uri="{BB962C8B-B14F-4D97-AF65-F5344CB8AC3E}">
        <p14:creationId xmlns:p14="http://schemas.microsoft.com/office/powerpoint/2010/main" val="251161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9B9DB3-E261-46E5-5054-FA057B2C24B0}"/>
              </a:ext>
            </a:extLst>
          </p:cNvPr>
          <p:cNvGrpSpPr/>
          <p:nvPr/>
        </p:nvGrpSpPr>
        <p:grpSpPr>
          <a:xfrm>
            <a:off x="894741" y="1161538"/>
            <a:ext cx="10751159" cy="5004404"/>
            <a:chOff x="551842" y="1391966"/>
            <a:chExt cx="9928713" cy="4621575"/>
          </a:xfrm>
        </p:grpSpPr>
        <p:pic>
          <p:nvPicPr>
            <p:cNvPr id="4" name="Content Placeholder 4">
              <a:extLst>
                <a:ext uri="{FF2B5EF4-FFF2-40B4-BE49-F238E27FC236}">
                  <a16:creationId xmlns:a16="http://schemas.microsoft.com/office/drawing/2014/main" id="{81361301-3DC2-F436-1DE2-1B622A35CA5A}"/>
                </a:ext>
              </a:extLst>
            </p:cNvPr>
            <p:cNvPicPr>
              <a:picLocks noChangeAspect="1"/>
            </p:cNvPicPr>
            <p:nvPr/>
          </p:nvPicPr>
          <p:blipFill>
            <a:blip r:embed="rId2"/>
            <a:stretch>
              <a:fillRect/>
            </a:stretch>
          </p:blipFill>
          <p:spPr>
            <a:xfrm>
              <a:off x="551842" y="1391966"/>
              <a:ext cx="4404960" cy="4621575"/>
            </a:xfrm>
            <a:prstGeom prst="rect">
              <a:avLst/>
            </a:prstGeom>
          </p:spPr>
        </p:pic>
        <p:pic>
          <p:nvPicPr>
            <p:cNvPr id="7" name="Picture 6" descr="A close up of words&#10;&#10;Description automatically generated">
              <a:extLst>
                <a:ext uri="{FF2B5EF4-FFF2-40B4-BE49-F238E27FC236}">
                  <a16:creationId xmlns:a16="http://schemas.microsoft.com/office/drawing/2014/main" id="{D4FB7EB7-B0B0-46A9-A428-FA327985EF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8483" y="2581253"/>
              <a:ext cx="7582072" cy="980192"/>
            </a:xfrm>
            <a:prstGeom prst="rect">
              <a:avLst/>
            </a:prstGeom>
          </p:spPr>
        </p:pic>
      </p:grpSp>
      <p:sp>
        <p:nvSpPr>
          <p:cNvPr id="2" name="Título 1">
            <a:extLst>
              <a:ext uri="{FF2B5EF4-FFF2-40B4-BE49-F238E27FC236}">
                <a16:creationId xmlns:a16="http://schemas.microsoft.com/office/drawing/2014/main" id="{73C51745-48C1-410D-AB76-E8772D7393C7}"/>
              </a:ext>
            </a:extLst>
          </p:cNvPr>
          <p:cNvSpPr>
            <a:spLocks noGrp="1"/>
          </p:cNvSpPr>
          <p:nvPr>
            <p:ph type="title"/>
          </p:nvPr>
        </p:nvSpPr>
        <p:spPr>
          <a:xfrm>
            <a:off x="481023" y="267885"/>
            <a:ext cx="10978337" cy="1325563"/>
          </a:xfrm>
        </p:spPr>
        <p:txBody>
          <a:bodyPr/>
          <a:lstStyle/>
          <a:p>
            <a:r>
              <a:rPr lang="en-US" b="1"/>
              <a:t>Timing of Immune-Related Adverse Events</a:t>
            </a:r>
          </a:p>
        </p:txBody>
      </p:sp>
      <p:sp>
        <p:nvSpPr>
          <p:cNvPr id="3" name="Footer Placeholder 2">
            <a:extLst>
              <a:ext uri="{FF2B5EF4-FFF2-40B4-BE49-F238E27FC236}">
                <a16:creationId xmlns:a16="http://schemas.microsoft.com/office/drawing/2014/main" id="{1C3A6DFF-90C3-083D-5A41-9445C51FB137}"/>
              </a:ext>
            </a:extLst>
          </p:cNvPr>
          <p:cNvSpPr>
            <a:spLocks noGrp="1"/>
          </p:cNvSpPr>
          <p:nvPr>
            <p:ph type="ftr" sz="quarter" idx="3"/>
          </p:nvPr>
        </p:nvSpPr>
        <p:spPr/>
        <p:txBody>
          <a:bodyPr/>
          <a:lstStyle/>
          <a:p>
            <a:r>
              <a:rPr lang="en-US"/>
              <a:t>irAE, immune-related adverse event; PD-1, programmed death 1; PD-L1, programmed death ligand 1.
National Comprehensive Cancer Network. Management of immunotherapy-related toxicities. v 1.2023.; Thuny F, et al. </a:t>
            </a:r>
            <a:r>
              <a:rPr lang="en-US" i="1"/>
              <a:t>JACC CardioOncol</a:t>
            </a:r>
            <a:r>
              <a:rPr lang="en-US"/>
              <a:t>. 2022;4(5):624-8; Schneider BJ, et al</a:t>
            </a:r>
            <a:r>
              <a:rPr lang="en-US" i="1"/>
              <a:t>. J Clin Oncol</a:t>
            </a:r>
            <a:r>
              <a:rPr lang="en-US"/>
              <a:t>. 2021;39:4073-126; Martins F, et al. </a:t>
            </a:r>
            <a:r>
              <a:rPr lang="en-US" i="1"/>
              <a:t>Nat Rev Clin Oncol</a:t>
            </a:r>
            <a:r>
              <a:rPr lang="en-US"/>
              <a:t>. 2019;16:563-80.</a:t>
            </a:r>
          </a:p>
        </p:txBody>
      </p:sp>
    </p:spTree>
    <p:extLst>
      <p:ext uri="{BB962C8B-B14F-4D97-AF65-F5344CB8AC3E}">
        <p14:creationId xmlns:p14="http://schemas.microsoft.com/office/powerpoint/2010/main" val="248314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51745-48C1-410D-AB76-E8772D7393C7}"/>
              </a:ext>
            </a:extLst>
          </p:cNvPr>
          <p:cNvSpPr>
            <a:spLocks noGrp="1"/>
          </p:cNvSpPr>
          <p:nvPr>
            <p:ph type="title"/>
          </p:nvPr>
        </p:nvSpPr>
        <p:spPr>
          <a:xfrm>
            <a:off x="609600" y="199505"/>
            <a:ext cx="10744200" cy="1185577"/>
          </a:xfrm>
        </p:spPr>
        <p:txBody>
          <a:bodyPr/>
          <a:lstStyle/>
          <a:p>
            <a:r>
              <a:rPr lang="es-MX" dirty="0"/>
              <a:t>Clinical Case</a:t>
            </a:r>
          </a:p>
        </p:txBody>
      </p:sp>
      <p:sp>
        <p:nvSpPr>
          <p:cNvPr id="3" name="Marcador de contenido 2">
            <a:extLst>
              <a:ext uri="{FF2B5EF4-FFF2-40B4-BE49-F238E27FC236}">
                <a16:creationId xmlns:a16="http://schemas.microsoft.com/office/drawing/2014/main" id="{ED86AC2B-2CCE-49DF-B1D8-3613A3964B4A}"/>
              </a:ext>
            </a:extLst>
          </p:cNvPr>
          <p:cNvSpPr>
            <a:spLocks noGrp="1"/>
          </p:cNvSpPr>
          <p:nvPr>
            <p:ph idx="1"/>
          </p:nvPr>
        </p:nvSpPr>
        <p:spPr>
          <a:xfrm>
            <a:off x="609600" y="1477906"/>
            <a:ext cx="10744200" cy="4722477"/>
          </a:xfrm>
        </p:spPr>
        <p:txBody>
          <a:bodyPr>
            <a:normAutofit/>
          </a:bodyPr>
          <a:lstStyle/>
          <a:p>
            <a:pPr>
              <a:spcAft>
                <a:spcPts val="1800"/>
              </a:spcAft>
            </a:pPr>
            <a:r>
              <a:rPr lang="en-US" dirty="0"/>
              <a:t>62-year-old nurse with metastatic SCLC</a:t>
            </a:r>
          </a:p>
          <a:p>
            <a:pPr>
              <a:spcAft>
                <a:spcPts val="1800"/>
              </a:spcAft>
            </a:pPr>
            <a:r>
              <a:rPr lang="en-US" dirty="0"/>
              <a:t>Diagnosed with pure red cell aplasia</a:t>
            </a:r>
          </a:p>
          <a:p>
            <a:pPr>
              <a:spcAft>
                <a:spcPts val="1800"/>
              </a:spcAft>
            </a:pPr>
            <a:r>
              <a:rPr lang="en-US" dirty="0"/>
              <a:t>Prednisone was started without improvement </a:t>
            </a:r>
          </a:p>
          <a:p>
            <a:pPr>
              <a:spcAft>
                <a:spcPts val="1800"/>
              </a:spcAft>
            </a:pPr>
            <a:r>
              <a:rPr lang="en-US" dirty="0"/>
              <a:t>Treated with IVIG; maintained on long </a:t>
            </a:r>
            <a:br>
              <a:rPr lang="en-US" dirty="0"/>
            </a:br>
            <a:r>
              <a:rPr lang="en-US" dirty="0"/>
              <a:t>steroid taper with resolution of anemia</a:t>
            </a:r>
          </a:p>
          <a:p>
            <a:pPr>
              <a:spcAft>
                <a:spcPts val="1800"/>
              </a:spcAft>
            </a:pPr>
            <a:endParaRPr lang="en-US" dirty="0"/>
          </a:p>
          <a:p>
            <a:pPr>
              <a:spcAft>
                <a:spcPts val="1800"/>
              </a:spcAft>
            </a:pPr>
            <a:endParaRPr lang="en-US" dirty="0"/>
          </a:p>
        </p:txBody>
      </p:sp>
      <p:pic>
        <p:nvPicPr>
          <p:cNvPr id="5" name="Picture 4">
            <a:extLst>
              <a:ext uri="{FF2B5EF4-FFF2-40B4-BE49-F238E27FC236}">
                <a16:creationId xmlns:a16="http://schemas.microsoft.com/office/drawing/2014/main" id="{85B09A2E-BAB8-221F-168E-6D0887E38705}"/>
              </a:ext>
            </a:extLst>
          </p:cNvPr>
          <p:cNvPicPr>
            <a:picLocks noChangeAspect="1"/>
          </p:cNvPicPr>
          <p:nvPr/>
        </p:nvPicPr>
        <p:blipFill>
          <a:blip r:embed="rId2"/>
          <a:stretch>
            <a:fillRect/>
          </a:stretch>
        </p:blipFill>
        <p:spPr>
          <a:xfrm>
            <a:off x="7639823" y="515883"/>
            <a:ext cx="4082277" cy="2877789"/>
          </a:xfrm>
          <a:prstGeom prst="rect">
            <a:avLst/>
          </a:prstGeom>
        </p:spPr>
      </p:pic>
      <p:pic>
        <p:nvPicPr>
          <p:cNvPr id="10" name="Picture 9">
            <a:extLst>
              <a:ext uri="{FF2B5EF4-FFF2-40B4-BE49-F238E27FC236}">
                <a16:creationId xmlns:a16="http://schemas.microsoft.com/office/drawing/2014/main" id="{E0A833BF-A08F-17EA-91F4-045A903FE61A}"/>
              </a:ext>
            </a:extLst>
          </p:cNvPr>
          <p:cNvPicPr>
            <a:picLocks noChangeAspect="1"/>
          </p:cNvPicPr>
          <p:nvPr/>
        </p:nvPicPr>
        <p:blipFill>
          <a:blip r:embed="rId3"/>
          <a:stretch>
            <a:fillRect/>
          </a:stretch>
        </p:blipFill>
        <p:spPr>
          <a:xfrm>
            <a:off x="7639823" y="3494539"/>
            <a:ext cx="4082277" cy="2988811"/>
          </a:xfrm>
          <a:prstGeom prst="rect">
            <a:avLst/>
          </a:prstGeom>
        </p:spPr>
      </p:pic>
      <p:sp>
        <p:nvSpPr>
          <p:cNvPr id="11" name="Oval 10">
            <a:extLst>
              <a:ext uri="{FF2B5EF4-FFF2-40B4-BE49-F238E27FC236}">
                <a16:creationId xmlns:a16="http://schemas.microsoft.com/office/drawing/2014/main" id="{929CF20F-EB04-15CA-2A18-571B99E4F639}"/>
              </a:ext>
            </a:extLst>
          </p:cNvPr>
          <p:cNvSpPr/>
          <p:nvPr/>
        </p:nvSpPr>
        <p:spPr>
          <a:xfrm>
            <a:off x="8048431" y="1751308"/>
            <a:ext cx="410320" cy="49286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3123F64-E2ED-C50D-4A02-357ACAC6217E}"/>
              </a:ext>
            </a:extLst>
          </p:cNvPr>
          <p:cNvSpPr/>
          <p:nvPr/>
        </p:nvSpPr>
        <p:spPr>
          <a:xfrm>
            <a:off x="9519364" y="1383139"/>
            <a:ext cx="243192" cy="2679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5A5BDE4-2EEA-ED0C-1B33-013062F5E5F6}"/>
              </a:ext>
            </a:extLst>
          </p:cNvPr>
          <p:cNvSpPr/>
          <p:nvPr/>
        </p:nvSpPr>
        <p:spPr>
          <a:xfrm>
            <a:off x="8458751" y="1163703"/>
            <a:ext cx="632518" cy="4742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20E60F5-3E9C-DD8F-4F9D-6B79C806B354}"/>
              </a:ext>
            </a:extLst>
          </p:cNvPr>
          <p:cNvSpPr txBox="1"/>
          <p:nvPr/>
        </p:nvSpPr>
        <p:spPr>
          <a:xfrm>
            <a:off x="7799265" y="740942"/>
            <a:ext cx="2597846" cy="369332"/>
          </a:xfrm>
          <a:prstGeom prst="rect">
            <a:avLst/>
          </a:prstGeom>
          <a:solidFill>
            <a:schemeClr val="bg1"/>
          </a:solidFill>
        </p:spPr>
        <p:txBody>
          <a:bodyPr wrap="square" rtlCol="0">
            <a:spAutoFit/>
          </a:bodyPr>
          <a:lstStyle/>
          <a:p>
            <a:r>
              <a:rPr lang="en-US" dirty="0"/>
              <a:t>2 months into treatment</a:t>
            </a:r>
          </a:p>
        </p:txBody>
      </p:sp>
      <p:sp>
        <p:nvSpPr>
          <p:cNvPr id="15" name="TextBox 14">
            <a:extLst>
              <a:ext uri="{FF2B5EF4-FFF2-40B4-BE49-F238E27FC236}">
                <a16:creationId xmlns:a16="http://schemas.microsoft.com/office/drawing/2014/main" id="{A63E5AA2-30EE-7DEC-D5AE-02573659A1C5}"/>
              </a:ext>
            </a:extLst>
          </p:cNvPr>
          <p:cNvSpPr txBox="1"/>
          <p:nvPr/>
        </p:nvSpPr>
        <p:spPr>
          <a:xfrm>
            <a:off x="8123061" y="5546809"/>
            <a:ext cx="2523834" cy="646331"/>
          </a:xfrm>
          <a:prstGeom prst="rect">
            <a:avLst/>
          </a:prstGeom>
          <a:solidFill>
            <a:schemeClr val="bg1"/>
          </a:solidFill>
        </p:spPr>
        <p:txBody>
          <a:bodyPr wrap="square" rtlCol="0">
            <a:spAutoFit/>
          </a:bodyPr>
          <a:lstStyle/>
          <a:p>
            <a:r>
              <a:rPr lang="en-US" dirty="0"/>
              <a:t>Almost 3 years since starting treatment</a:t>
            </a:r>
          </a:p>
        </p:txBody>
      </p:sp>
      <p:sp>
        <p:nvSpPr>
          <p:cNvPr id="18" name="Footer Placeholder 17">
            <a:extLst>
              <a:ext uri="{FF2B5EF4-FFF2-40B4-BE49-F238E27FC236}">
                <a16:creationId xmlns:a16="http://schemas.microsoft.com/office/drawing/2014/main" id="{B701E135-74D0-30B3-4FD7-1FB2AD3BD509}"/>
              </a:ext>
            </a:extLst>
          </p:cNvPr>
          <p:cNvSpPr>
            <a:spLocks noGrp="1"/>
          </p:cNvSpPr>
          <p:nvPr>
            <p:ph type="ftr" sz="quarter" idx="3"/>
          </p:nvPr>
        </p:nvSpPr>
        <p:spPr/>
        <p:txBody>
          <a:bodyPr/>
          <a:lstStyle/>
          <a:p>
            <a:r>
              <a:rPr lang="en-US"/>
              <a:t>IVIG, intravenous immune globulin; SCLC, small-cell lung cancer. </a:t>
            </a:r>
          </a:p>
        </p:txBody>
      </p:sp>
    </p:spTree>
    <p:extLst>
      <p:ext uri="{BB962C8B-B14F-4D97-AF65-F5344CB8AC3E}">
        <p14:creationId xmlns:p14="http://schemas.microsoft.com/office/powerpoint/2010/main" val="1670899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51745-48C1-410D-AB76-E8772D7393C7}"/>
              </a:ext>
            </a:extLst>
          </p:cNvPr>
          <p:cNvSpPr>
            <a:spLocks noGrp="1"/>
          </p:cNvSpPr>
          <p:nvPr>
            <p:ph type="title"/>
          </p:nvPr>
        </p:nvSpPr>
        <p:spPr>
          <a:xfrm>
            <a:off x="609600" y="199505"/>
            <a:ext cx="10744200" cy="1185577"/>
          </a:xfrm>
        </p:spPr>
        <p:txBody>
          <a:bodyPr/>
          <a:lstStyle/>
          <a:p>
            <a:r>
              <a:rPr lang="en-US"/>
              <a:t>Toxicity of Platinum Re-Treatment of Topotecan</a:t>
            </a:r>
          </a:p>
        </p:txBody>
      </p:sp>
      <p:pic>
        <p:nvPicPr>
          <p:cNvPr id="8" name="Picture 7">
            <a:extLst>
              <a:ext uri="{FF2B5EF4-FFF2-40B4-BE49-F238E27FC236}">
                <a16:creationId xmlns:a16="http://schemas.microsoft.com/office/drawing/2014/main" id="{042FE99D-B833-AD6B-98EA-FB1C8F99A625}"/>
              </a:ext>
            </a:extLst>
          </p:cNvPr>
          <p:cNvPicPr>
            <a:picLocks noChangeAspect="1"/>
          </p:cNvPicPr>
          <p:nvPr/>
        </p:nvPicPr>
        <p:blipFill>
          <a:blip r:embed="rId2"/>
          <a:stretch>
            <a:fillRect/>
          </a:stretch>
        </p:blipFill>
        <p:spPr>
          <a:xfrm>
            <a:off x="1424102" y="1486502"/>
            <a:ext cx="9343793" cy="4594705"/>
          </a:xfrm>
          <a:prstGeom prst="rect">
            <a:avLst/>
          </a:prstGeom>
        </p:spPr>
      </p:pic>
      <p:sp>
        <p:nvSpPr>
          <p:cNvPr id="17" name="Rectangle 16">
            <a:extLst>
              <a:ext uri="{FF2B5EF4-FFF2-40B4-BE49-F238E27FC236}">
                <a16:creationId xmlns:a16="http://schemas.microsoft.com/office/drawing/2014/main" id="{FD12451D-508E-BF8E-DC5A-3D19A53EB0E3}"/>
              </a:ext>
            </a:extLst>
          </p:cNvPr>
          <p:cNvSpPr/>
          <p:nvPr/>
        </p:nvSpPr>
        <p:spPr>
          <a:xfrm>
            <a:off x="1624613" y="2920752"/>
            <a:ext cx="8948691" cy="2485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0F598DD-30CA-CCF7-3F0A-D9498AF1F452}"/>
              </a:ext>
            </a:extLst>
          </p:cNvPr>
          <p:cNvSpPr/>
          <p:nvPr/>
        </p:nvSpPr>
        <p:spPr>
          <a:xfrm>
            <a:off x="1621652" y="2199798"/>
            <a:ext cx="8948691" cy="2485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10A0F3F-55F1-948C-B409-8C91E0F3E4CD}"/>
              </a:ext>
            </a:extLst>
          </p:cNvPr>
          <p:cNvSpPr/>
          <p:nvPr/>
        </p:nvSpPr>
        <p:spPr>
          <a:xfrm>
            <a:off x="1621651" y="3641706"/>
            <a:ext cx="8948691" cy="2485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B432634-131D-AB44-587B-1B1F165C53C5}"/>
              </a:ext>
            </a:extLst>
          </p:cNvPr>
          <p:cNvSpPr/>
          <p:nvPr/>
        </p:nvSpPr>
        <p:spPr>
          <a:xfrm>
            <a:off x="2920753" y="1618731"/>
            <a:ext cx="1305018" cy="2485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46157DC-44A3-CC3A-BAB7-829AD44663DE}"/>
              </a:ext>
            </a:extLst>
          </p:cNvPr>
          <p:cNvSpPr/>
          <p:nvPr/>
        </p:nvSpPr>
        <p:spPr>
          <a:xfrm>
            <a:off x="6661213" y="1603124"/>
            <a:ext cx="2180946" cy="26418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AD683AC-0C6B-1A8C-E7E1-E3576E24DA30}"/>
              </a:ext>
            </a:extLst>
          </p:cNvPr>
          <p:cNvSpPr>
            <a:spLocks noGrp="1"/>
          </p:cNvSpPr>
          <p:nvPr>
            <p:ph type="ftr" sz="quarter" idx="3"/>
          </p:nvPr>
        </p:nvSpPr>
        <p:spPr/>
        <p:txBody>
          <a:bodyPr/>
          <a:lstStyle/>
          <a:p>
            <a:r>
              <a:rPr lang="en-US"/>
              <a:t>Baize et al. </a:t>
            </a:r>
            <a:r>
              <a:rPr lang="en-US" i="1"/>
              <a:t>Lancet Oncol</a:t>
            </a:r>
            <a:r>
              <a:rPr lang="en-US"/>
              <a:t>. 2020 Sep;21(9):1224-33.</a:t>
            </a:r>
          </a:p>
        </p:txBody>
      </p:sp>
    </p:spTree>
    <p:extLst>
      <p:ext uri="{BB962C8B-B14F-4D97-AF65-F5344CB8AC3E}">
        <p14:creationId xmlns:p14="http://schemas.microsoft.com/office/powerpoint/2010/main" val="3132212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67A785-C8BC-4173-A10E-9149BD44A543}"/>
              </a:ext>
            </a:extLst>
          </p:cNvPr>
          <p:cNvPicPr>
            <a:picLocks noChangeAspect="1"/>
          </p:cNvPicPr>
          <p:nvPr/>
        </p:nvPicPr>
        <p:blipFill>
          <a:blip r:embed="rId2"/>
          <a:stretch>
            <a:fillRect/>
          </a:stretch>
        </p:blipFill>
        <p:spPr>
          <a:xfrm>
            <a:off x="7863454" y="1234708"/>
            <a:ext cx="3853160" cy="2308128"/>
          </a:xfrm>
          <a:prstGeom prst="rect">
            <a:avLst/>
          </a:prstGeom>
        </p:spPr>
      </p:pic>
      <p:sp>
        <p:nvSpPr>
          <p:cNvPr id="23" name="Footer Placeholder 22">
            <a:extLst>
              <a:ext uri="{FF2B5EF4-FFF2-40B4-BE49-F238E27FC236}">
                <a16:creationId xmlns:a16="http://schemas.microsoft.com/office/drawing/2014/main" id="{7CD966C9-0E92-D3C4-8492-32BD2B9B86E2}"/>
              </a:ext>
            </a:extLst>
          </p:cNvPr>
          <p:cNvSpPr>
            <a:spLocks noGrp="1"/>
          </p:cNvSpPr>
          <p:nvPr>
            <p:ph type="ftr" sz="quarter" idx="3"/>
          </p:nvPr>
        </p:nvSpPr>
        <p:spPr>
          <a:xfrm>
            <a:off x="609600" y="6356350"/>
            <a:ext cx="10744199" cy="442131"/>
          </a:xfrm>
        </p:spPr>
        <p:txBody>
          <a:bodyPr/>
          <a:lstStyle/>
          <a:p>
            <a:r>
              <a:rPr lang="en-US" dirty="0"/>
              <a:t>IV, intravenous; NCI-CTCAE, National Cancer Institute common terminology for adverse events; PO, per </a:t>
            </a:r>
            <a:r>
              <a:rPr lang="en-US" dirty="0" err="1"/>
              <a:t>os</a:t>
            </a:r>
            <a:r>
              <a:rPr lang="en-US" dirty="0"/>
              <a:t>.
1. Trigo J, et al. </a:t>
            </a:r>
            <a:r>
              <a:rPr lang="en-US" i="1" dirty="0"/>
              <a:t>Lancet Oncol. </a:t>
            </a:r>
            <a:r>
              <a:rPr lang="en-US" dirty="0"/>
              <a:t>2020;21(5):645-54; 2. O’Brien MER, et al. </a:t>
            </a:r>
            <a:r>
              <a:rPr lang="en-US" i="1" dirty="0"/>
              <a:t>J Clin Oncol. </a:t>
            </a:r>
            <a:r>
              <a:rPr lang="en-US" dirty="0"/>
              <a:t>2006;4(34):5441-7; Pawel JV, et al. </a:t>
            </a:r>
            <a:r>
              <a:rPr lang="en-US" i="1" dirty="0"/>
              <a:t>J Clin Oncol. </a:t>
            </a:r>
            <a:r>
              <a:rPr lang="en-US" dirty="0"/>
              <a:t>1999;17(2):658-67.</a:t>
            </a:r>
          </a:p>
        </p:txBody>
      </p:sp>
      <p:sp>
        <p:nvSpPr>
          <p:cNvPr id="11" name="Título 1">
            <a:extLst>
              <a:ext uri="{FF2B5EF4-FFF2-40B4-BE49-F238E27FC236}">
                <a16:creationId xmlns:a16="http://schemas.microsoft.com/office/drawing/2014/main" id="{25957E5B-9A53-4894-9795-224CF3D34E39}"/>
              </a:ext>
            </a:extLst>
          </p:cNvPr>
          <p:cNvSpPr>
            <a:spLocks noGrp="1"/>
          </p:cNvSpPr>
          <p:nvPr>
            <p:ph type="title"/>
          </p:nvPr>
        </p:nvSpPr>
        <p:spPr>
          <a:xfrm>
            <a:off x="609600" y="199505"/>
            <a:ext cx="10744200" cy="1185577"/>
          </a:xfrm>
        </p:spPr>
        <p:txBody>
          <a:bodyPr anchor="t">
            <a:normAutofit/>
          </a:bodyPr>
          <a:lstStyle/>
          <a:p>
            <a:r>
              <a:rPr lang="en-US" dirty="0"/>
              <a:t>Common Second-Line Line Toxicities </a:t>
            </a:r>
          </a:p>
        </p:txBody>
      </p:sp>
      <p:pic>
        <p:nvPicPr>
          <p:cNvPr id="7" name="Picture 6">
            <a:extLst>
              <a:ext uri="{FF2B5EF4-FFF2-40B4-BE49-F238E27FC236}">
                <a16:creationId xmlns:a16="http://schemas.microsoft.com/office/drawing/2014/main" id="{37DBC388-9DC3-4568-98BF-FDD0D5B257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9082" y="3662305"/>
            <a:ext cx="3837532" cy="2111177"/>
          </a:xfrm>
          <a:prstGeom prst="rect">
            <a:avLst/>
          </a:prstGeom>
          <a:ln>
            <a:solidFill>
              <a:schemeClr val="tx1"/>
            </a:solidFill>
          </a:ln>
        </p:spPr>
      </p:pic>
      <p:sp>
        <p:nvSpPr>
          <p:cNvPr id="14" name="Content Placeholder 2">
            <a:extLst>
              <a:ext uri="{FF2B5EF4-FFF2-40B4-BE49-F238E27FC236}">
                <a16:creationId xmlns:a16="http://schemas.microsoft.com/office/drawing/2014/main" id="{0C39E2FA-F1C6-45DE-B248-4F80D5CAA735}"/>
              </a:ext>
            </a:extLst>
          </p:cNvPr>
          <p:cNvSpPr txBox="1">
            <a:spLocks/>
          </p:cNvSpPr>
          <p:nvPr/>
        </p:nvSpPr>
        <p:spPr>
          <a:xfrm>
            <a:off x="7780102" y="908416"/>
            <a:ext cx="4142001" cy="472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u="sng" dirty="0"/>
              <a:t>Topotecan IV for days 1-5 every 21 days</a:t>
            </a:r>
            <a:r>
              <a:rPr lang="en-US" sz="1600" u="sng" baseline="30000" dirty="0"/>
              <a:t>3</a:t>
            </a:r>
            <a:endParaRPr lang="en-US" sz="1600" u="sng" dirty="0"/>
          </a:p>
        </p:txBody>
      </p:sp>
      <p:pic>
        <p:nvPicPr>
          <p:cNvPr id="16" name="Picture 15">
            <a:extLst>
              <a:ext uri="{FF2B5EF4-FFF2-40B4-BE49-F238E27FC236}">
                <a16:creationId xmlns:a16="http://schemas.microsoft.com/office/drawing/2014/main" id="{CC0384C3-5894-4087-B50C-7C1A2A871B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2634" y="1092815"/>
            <a:ext cx="2933264" cy="5167844"/>
          </a:xfrm>
          <a:prstGeom prst="rect">
            <a:avLst/>
          </a:prstGeom>
        </p:spPr>
      </p:pic>
      <p:pic>
        <p:nvPicPr>
          <p:cNvPr id="2" name="Picture 1">
            <a:extLst>
              <a:ext uri="{FF2B5EF4-FFF2-40B4-BE49-F238E27FC236}">
                <a16:creationId xmlns:a16="http://schemas.microsoft.com/office/drawing/2014/main" id="{73F3FDB7-B283-D6A4-82B7-E807919DE0C3}"/>
              </a:ext>
            </a:extLst>
          </p:cNvPr>
          <p:cNvPicPr>
            <a:picLocks noChangeAspect="1"/>
          </p:cNvPicPr>
          <p:nvPr/>
        </p:nvPicPr>
        <p:blipFill>
          <a:blip r:embed="rId5"/>
          <a:stretch>
            <a:fillRect/>
          </a:stretch>
        </p:blipFill>
        <p:spPr>
          <a:xfrm>
            <a:off x="441426" y="1123367"/>
            <a:ext cx="3308457" cy="5141343"/>
          </a:xfrm>
          <a:prstGeom prst="rect">
            <a:avLst/>
          </a:prstGeom>
        </p:spPr>
      </p:pic>
      <p:sp>
        <p:nvSpPr>
          <p:cNvPr id="5" name="Content Placeholder 2">
            <a:extLst>
              <a:ext uri="{FF2B5EF4-FFF2-40B4-BE49-F238E27FC236}">
                <a16:creationId xmlns:a16="http://schemas.microsoft.com/office/drawing/2014/main" id="{B70C80FC-A3E9-1820-82AA-A1C996765A19}"/>
              </a:ext>
            </a:extLst>
          </p:cNvPr>
          <p:cNvSpPr txBox="1">
            <a:spLocks/>
          </p:cNvSpPr>
          <p:nvPr/>
        </p:nvSpPr>
        <p:spPr>
          <a:xfrm>
            <a:off x="1285120" y="791363"/>
            <a:ext cx="1496048" cy="473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u="sng" dirty="0"/>
              <a:t>Lurbinectedin</a:t>
            </a:r>
            <a:r>
              <a:rPr lang="en-US" sz="1600" u="sng" baseline="30000" dirty="0"/>
              <a:t>1</a:t>
            </a:r>
            <a:endParaRPr lang="en-US" sz="1600" u="sng" dirty="0"/>
          </a:p>
        </p:txBody>
      </p:sp>
      <p:sp>
        <p:nvSpPr>
          <p:cNvPr id="6" name="Rectangle 5">
            <a:extLst>
              <a:ext uri="{FF2B5EF4-FFF2-40B4-BE49-F238E27FC236}">
                <a16:creationId xmlns:a16="http://schemas.microsoft.com/office/drawing/2014/main" id="{21D4C8CF-11BB-07FC-9889-A5D6837EEC4E}"/>
              </a:ext>
            </a:extLst>
          </p:cNvPr>
          <p:cNvSpPr/>
          <p:nvPr/>
        </p:nvSpPr>
        <p:spPr>
          <a:xfrm>
            <a:off x="562708" y="1946035"/>
            <a:ext cx="2945423" cy="1389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49D506-EBC6-5135-E58E-B55EC9FA5DA0}"/>
              </a:ext>
            </a:extLst>
          </p:cNvPr>
          <p:cNvSpPr/>
          <p:nvPr/>
        </p:nvSpPr>
        <p:spPr>
          <a:xfrm>
            <a:off x="4187348" y="2540817"/>
            <a:ext cx="2885938" cy="3732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8475CF0-F5DF-A778-6C8E-F9606E0ECF23}"/>
              </a:ext>
            </a:extLst>
          </p:cNvPr>
          <p:cNvSpPr/>
          <p:nvPr/>
        </p:nvSpPr>
        <p:spPr>
          <a:xfrm>
            <a:off x="7876552" y="2225985"/>
            <a:ext cx="3949102" cy="4722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3A4580-F104-CBE0-F05C-697912A5D840}"/>
              </a:ext>
            </a:extLst>
          </p:cNvPr>
          <p:cNvSpPr/>
          <p:nvPr/>
        </p:nvSpPr>
        <p:spPr>
          <a:xfrm>
            <a:off x="562707" y="3750447"/>
            <a:ext cx="2945423" cy="1389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D87111-3B7B-0E6E-95E4-06B65CBEC62F}"/>
              </a:ext>
            </a:extLst>
          </p:cNvPr>
          <p:cNvSpPr/>
          <p:nvPr/>
        </p:nvSpPr>
        <p:spPr>
          <a:xfrm>
            <a:off x="7914246" y="4801851"/>
            <a:ext cx="3784612" cy="12632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AD79482-BED6-0BEE-62B2-A322D9172A17}"/>
              </a:ext>
            </a:extLst>
          </p:cNvPr>
          <p:cNvSpPr/>
          <p:nvPr/>
        </p:nvSpPr>
        <p:spPr>
          <a:xfrm>
            <a:off x="4207037" y="3784604"/>
            <a:ext cx="2847475" cy="3732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B3363299-3D3E-71B8-2099-555C0A7525B1}"/>
              </a:ext>
            </a:extLst>
          </p:cNvPr>
          <p:cNvSpPr txBox="1">
            <a:spLocks/>
          </p:cNvSpPr>
          <p:nvPr/>
        </p:nvSpPr>
        <p:spPr>
          <a:xfrm>
            <a:off x="4813237" y="791363"/>
            <a:ext cx="1606899" cy="473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u="sng" dirty="0"/>
              <a:t>Topotecan PO</a:t>
            </a:r>
            <a:r>
              <a:rPr lang="en-US" sz="1600" u="sng" baseline="30000" dirty="0"/>
              <a:t>2</a:t>
            </a:r>
            <a:endParaRPr lang="en-US" sz="1600" u="sng" dirty="0"/>
          </a:p>
        </p:txBody>
      </p:sp>
    </p:spTree>
    <p:extLst>
      <p:ext uri="{BB962C8B-B14F-4D97-AF65-F5344CB8AC3E}">
        <p14:creationId xmlns:p14="http://schemas.microsoft.com/office/powerpoint/2010/main" val="3973368125"/>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emOnc22-NewThe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NewTheme" id="{75273B38-2007-9A44-B81C-EC0D52226506}" vid="{B1AEC722-9818-1640-BA22-17CE98A107E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1530</Words>
  <Application>Microsoft Macintosh PowerPoint</Application>
  <PresentationFormat>Widescreen</PresentationFormat>
  <Paragraphs>223</Paragraphs>
  <Slides>19</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Calibri Light</vt:lpstr>
      <vt:lpstr>Century Gothic</vt:lpstr>
      <vt:lpstr>Trebuchet MS</vt:lpstr>
      <vt:lpstr>2022 Hem Onc</vt:lpstr>
      <vt:lpstr>Office Theme</vt:lpstr>
      <vt:lpstr>HemOnc22-NewTheme</vt:lpstr>
      <vt:lpstr>Case Study: Managing Common Adverse Events Associated with Second-Line Treatment of ES-SCLC</vt:lpstr>
      <vt:lpstr>PowerPoint Presentation</vt:lpstr>
      <vt:lpstr>Disclaimer</vt:lpstr>
      <vt:lpstr>Clinical Case</vt:lpstr>
      <vt:lpstr>Caring for Patients Being Treated with First-Line Therapy Who Experience a TRAE  </vt:lpstr>
      <vt:lpstr>Timing of Immune-Related Adverse Events</vt:lpstr>
      <vt:lpstr>Clinical Case</vt:lpstr>
      <vt:lpstr>Toxicity of Platinum Re-Treatment of Topotecan</vt:lpstr>
      <vt:lpstr>Common Second-Line Line Toxicities </vt:lpstr>
      <vt:lpstr>ATLANTIS</vt:lpstr>
      <vt:lpstr>ATLANTIS</vt:lpstr>
      <vt:lpstr>Lurbinectedin Toxicities</vt:lpstr>
      <vt:lpstr>Filgrastim Versus Pegfilgrastrim (Neutropenia)</vt:lpstr>
      <vt:lpstr>Trilaciclib for Prophylaxis in SCLC</vt:lpstr>
      <vt:lpstr>Trilaciclib Improves Quality of Life</vt:lpstr>
      <vt:lpstr>Other Regimens with Tolerable Toxicity Profile</vt:lpstr>
      <vt:lpstr>Early Palliative Care in SCLC</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2019-05-10T15:34:56Z</dcterms:created>
  <dcterms:modified xsi:type="dcterms:W3CDTF">2023-11-28T17:54:19Z</dcterms:modified>
  <cp:category/>
</cp:coreProperties>
</file>