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6" r:id="rId2"/>
    <p:sldMasterId id="2147483738" r:id="rId3"/>
  </p:sldMasterIdLst>
  <p:notesMasterIdLst>
    <p:notesMasterId r:id="rId25"/>
  </p:notesMasterIdLst>
  <p:sldIdLst>
    <p:sldId id="265" r:id="rId4"/>
    <p:sldId id="411" r:id="rId5"/>
    <p:sldId id="256" r:id="rId6"/>
    <p:sldId id="388" r:id="rId7"/>
    <p:sldId id="389" r:id="rId8"/>
    <p:sldId id="390" r:id="rId9"/>
    <p:sldId id="396" r:id="rId10"/>
    <p:sldId id="395" r:id="rId11"/>
    <p:sldId id="391" r:id="rId12"/>
    <p:sldId id="392" r:id="rId13"/>
    <p:sldId id="393" r:id="rId14"/>
    <p:sldId id="397" r:id="rId15"/>
    <p:sldId id="398" r:id="rId16"/>
    <p:sldId id="399" r:id="rId17"/>
    <p:sldId id="400" r:id="rId18"/>
    <p:sldId id="408" r:id="rId19"/>
    <p:sldId id="409" r:id="rId20"/>
    <p:sldId id="404" r:id="rId21"/>
    <p:sldId id="405" r:id="rId22"/>
    <p:sldId id="410" r:id="rId23"/>
    <p:sldId id="2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D769AB-2573-DA4B-F2FC-41F7BCF93BC4}" name="Barry Fiedel, Ph. D." initials="BFPD" userId="S::bfiedel@ushealthconnect.com::2a870dc9-3809-46c6-a26d-c31edd3a6d1c"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D4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71" autoAdjust="0"/>
    <p:restoredTop sz="96327"/>
  </p:normalViewPr>
  <p:slideViewPr>
    <p:cSldViewPr snapToGrid="0">
      <p:cViewPr varScale="1">
        <p:scale>
          <a:sx n="91" d="100"/>
          <a:sy n="91" d="100"/>
        </p:scale>
        <p:origin x="192"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effectLst/>
                <a:latin typeface="Helvetica" pitchFamily="2" charset="0"/>
              </a:rPr>
            </a:br>
            <a:endParaRPr lang="en-US" dirty="0"/>
          </a:p>
        </p:txBody>
      </p:sp>
    </p:spTree>
    <p:extLst>
      <p:ext uri="{BB962C8B-B14F-4D97-AF65-F5344CB8AC3E}">
        <p14:creationId xmlns:p14="http://schemas.microsoft.com/office/powerpoint/2010/main" val="367806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642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855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7661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8154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1596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033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13" name="Rectangle 12"/>
          <p:cNvSpPr/>
          <p:nvPr userDrawn="1"/>
        </p:nvSpPr>
        <p:spPr>
          <a:xfrm>
            <a:off x="11598562" y="6512072"/>
            <a:ext cx="453738" cy="261610"/>
          </a:xfrm>
          <a:prstGeom prst="rect">
            <a:avLst/>
          </a:prstGeom>
        </p:spPr>
        <p:txBody>
          <a:bodyPr wrap="square">
            <a:spAutoFit/>
          </a:bodyPr>
          <a:lstStyle/>
          <a:p>
            <a:pPr algn="r"/>
            <a:fld id="{093AB3F0-1744-4414-B587-486893A2EC07}" type="slidenum">
              <a:rPr lang="en-US" sz="1100" smtClean="0">
                <a:latin typeface="Arial" panose="020B0604020202020204" pitchFamily="34" charset="0"/>
                <a:cs typeface="Arial" panose="020B0604020202020204" pitchFamily="34" charset="0"/>
              </a:rPr>
              <a:pPr algn="r"/>
              <a:t>‹#›</a:t>
            </a:fld>
            <a:endParaRPr lang="en-US" sz="1100" dirty="0">
              <a:latin typeface="Arial" panose="020B0604020202020204" pitchFamily="34" charset="0"/>
              <a:cs typeface="Arial" panose="020B0604020202020204" pitchFamily="34" charset="0"/>
            </a:endParaRPr>
          </a:p>
        </p:txBody>
      </p:sp>
      <p:sp>
        <p:nvSpPr>
          <p:cNvPr id="14" name="Rectangle 13"/>
          <p:cNvSpPr/>
          <p:nvPr userDrawn="1"/>
        </p:nvSpPr>
        <p:spPr>
          <a:xfrm>
            <a:off x="8706424" y="6512072"/>
            <a:ext cx="2892138"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Winship Cancer Institute | Emory University</a:t>
            </a:r>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b="17182"/>
          <a:stretch/>
        </p:blipFill>
        <p:spPr>
          <a:xfrm>
            <a:off x="0" y="151601"/>
            <a:ext cx="12207240" cy="6706399"/>
          </a:xfrm>
          <a:prstGeom prst="rect">
            <a:avLst/>
          </a:prstGeom>
        </p:spPr>
      </p:pic>
      <p:sp>
        <p:nvSpPr>
          <p:cNvPr id="2" name="Title 1"/>
          <p:cNvSpPr>
            <a:spLocks noGrp="1"/>
          </p:cNvSpPr>
          <p:nvPr>
            <p:ph type="title"/>
          </p:nvPr>
        </p:nvSpPr>
        <p:spPr>
          <a:xfrm>
            <a:off x="831850" y="1709738"/>
            <a:ext cx="10515600" cy="2852737"/>
          </a:xfrm>
        </p:spPr>
        <p:txBody>
          <a:bodyPr anchor="b">
            <a:normAutofit/>
          </a:bodyPr>
          <a:lstStyle>
            <a:lvl1pPr algn="r">
              <a:defRPr sz="4800">
                <a:solidFill>
                  <a:srgbClr val="333F7F"/>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2020887"/>
          </a:xfrm>
        </p:spPr>
        <p:txBody>
          <a:bodyPr/>
          <a:lstStyle>
            <a:lvl1pPr marL="0" indent="0" algn="r">
              <a:lnSpc>
                <a:spcPct val="100000"/>
              </a:lnSpc>
              <a:spcBef>
                <a:spcPts val="6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385" y="421104"/>
            <a:ext cx="1280160" cy="1000231"/>
          </a:xfrm>
          <a:prstGeom prst="rect">
            <a:avLst/>
          </a:prstGeom>
        </p:spPr>
      </p:pic>
    </p:spTree>
    <p:extLst>
      <p:ext uri="{BB962C8B-B14F-4D97-AF65-F5344CB8AC3E}">
        <p14:creationId xmlns:p14="http://schemas.microsoft.com/office/powerpoint/2010/main" val="2691925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45257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98248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39694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08637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85632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8608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37890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92702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97698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87502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36391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803745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132907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711074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332435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265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234700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5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664331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7878441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57522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2364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135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6891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5">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7549892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409105550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ededonthego.com/Video/program/1086" TargetMode="External"/><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hyperlink" Target="mailto:support@MedEdOTG.com" TargetMode="External"/><Relationship Id="rId10" Type="http://schemas.openxmlformats.org/officeDocument/2006/relationships/image" Target="../media/image10.png"/><Relationship Id="rId4" Type="http://schemas.openxmlformats.org/officeDocument/2006/relationships/hyperlink" Target="http://www.mededonthego.com/" TargetMode="External"/><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3.png"/><Relationship Id="rId7" Type="http://schemas.openxmlformats.org/officeDocument/2006/relationships/hyperlink" Target="http://www.mededonthego.com/"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28.svg"/><Relationship Id="rId4" Type="http://schemas.openxmlformats.org/officeDocument/2006/relationships/image" Target="../media/image24.sv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FF83-E6A8-167B-F60B-4419CA612F4F}"/>
              </a:ext>
            </a:extLst>
          </p:cNvPr>
          <p:cNvSpPr>
            <a:spLocks noGrp="1"/>
          </p:cNvSpPr>
          <p:nvPr>
            <p:ph type="title"/>
          </p:nvPr>
        </p:nvSpPr>
        <p:spPr>
          <a:xfrm>
            <a:off x="609601" y="1463158"/>
            <a:ext cx="10515600" cy="2852737"/>
          </a:xfrm>
        </p:spPr>
        <p:txBody>
          <a:bodyPr/>
          <a:lstStyle/>
          <a:p>
            <a:r>
              <a:rPr lang="en-US" dirty="0"/>
              <a:t>Case Study: </a:t>
            </a:r>
            <a:br>
              <a:rPr lang="en-US" dirty="0"/>
            </a:br>
            <a:r>
              <a:rPr lang="en-US" dirty="0"/>
              <a:t>Sequencing Therapy in ES-SCLC in Special Patient Populations</a:t>
            </a:r>
          </a:p>
        </p:txBody>
      </p:sp>
      <p:sp>
        <p:nvSpPr>
          <p:cNvPr id="3" name="Text Placeholder 2">
            <a:extLst>
              <a:ext uri="{FF2B5EF4-FFF2-40B4-BE49-F238E27FC236}">
                <a16:creationId xmlns:a16="http://schemas.microsoft.com/office/drawing/2014/main" id="{5E4EF81A-5079-77D1-15A5-06051353CD32}"/>
              </a:ext>
            </a:extLst>
          </p:cNvPr>
          <p:cNvSpPr>
            <a:spLocks noGrp="1"/>
          </p:cNvSpPr>
          <p:nvPr>
            <p:ph type="body" idx="1"/>
          </p:nvPr>
        </p:nvSpPr>
        <p:spPr>
          <a:xfrm>
            <a:off x="609601" y="4213234"/>
            <a:ext cx="10515600" cy="1500187"/>
          </a:xfrm>
        </p:spPr>
        <p:txBody>
          <a:bodyPr>
            <a:noAutofit/>
          </a:bodyPr>
          <a:lstStyle/>
          <a:p>
            <a:r>
              <a:rPr lang="en-US" sz="1400"/>
              <a:t>Ticiana Leal, MD</a:t>
            </a:r>
          </a:p>
          <a:p>
            <a:r>
              <a:rPr lang="en-US" sz="1400"/>
              <a:t>Associate Professor</a:t>
            </a:r>
          </a:p>
          <a:p>
            <a:r>
              <a:rPr lang="en-US" sz="1400"/>
              <a:t>Department of Hematology &amp; Oncology</a:t>
            </a:r>
          </a:p>
          <a:p>
            <a:r>
              <a:rPr lang="en-US" sz="1400"/>
              <a:t>Director, Thoracic Medical Oncology</a:t>
            </a:r>
          </a:p>
          <a:p>
            <a:r>
              <a:rPr lang="en-US" sz="1400"/>
              <a:t>Winship Cancer Institute</a:t>
            </a:r>
          </a:p>
          <a:p>
            <a:r>
              <a:rPr lang="en-US" sz="1400"/>
              <a:t>Emory University</a:t>
            </a:r>
          </a:p>
          <a:p>
            <a:r>
              <a:rPr lang="en-US" sz="1400"/>
              <a:t>Atlanta, GA</a:t>
            </a:r>
          </a:p>
        </p:txBody>
      </p:sp>
    </p:spTree>
    <p:extLst>
      <p:ext uri="{BB962C8B-B14F-4D97-AF65-F5344CB8AC3E}">
        <p14:creationId xmlns:p14="http://schemas.microsoft.com/office/powerpoint/2010/main" val="615284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91787-D4F5-18C4-DA75-12F0F636E26A}"/>
              </a:ext>
            </a:extLst>
          </p:cNvPr>
          <p:cNvSpPr>
            <a:spLocks noGrp="1"/>
          </p:cNvSpPr>
          <p:nvPr>
            <p:ph type="title"/>
          </p:nvPr>
        </p:nvSpPr>
        <p:spPr>
          <a:xfrm>
            <a:off x="609600" y="199505"/>
            <a:ext cx="10744200" cy="1185577"/>
          </a:xfrm>
        </p:spPr>
        <p:txBody>
          <a:bodyPr/>
          <a:lstStyle/>
          <a:p>
            <a:r>
              <a:rPr lang="en-US" dirty="0"/>
              <a:t>SRS Versus WBRT in SCLC</a:t>
            </a:r>
          </a:p>
        </p:txBody>
      </p:sp>
      <p:sp>
        <p:nvSpPr>
          <p:cNvPr id="9" name="TextBox 8">
            <a:extLst>
              <a:ext uri="{FF2B5EF4-FFF2-40B4-BE49-F238E27FC236}">
                <a16:creationId xmlns:a16="http://schemas.microsoft.com/office/drawing/2014/main" id="{4E365CF7-5B46-4211-3671-A40D9EF2C07E}"/>
              </a:ext>
            </a:extLst>
          </p:cNvPr>
          <p:cNvSpPr txBox="1"/>
          <p:nvPr/>
        </p:nvSpPr>
        <p:spPr>
          <a:xfrm>
            <a:off x="8616875" y="2446998"/>
            <a:ext cx="3417379" cy="2677656"/>
          </a:xfrm>
          <a:prstGeom prst="rect">
            <a:avLst/>
          </a:prstGeom>
          <a:noFill/>
        </p:spPr>
        <p:txBody>
          <a:bodyPr wrap="square">
            <a:spAutoFit/>
          </a:bodyPr>
          <a:lstStyle/>
          <a:p>
            <a:pPr algn="ctr"/>
            <a:r>
              <a:rPr lang="en-US" sz="2400" dirty="0">
                <a:solidFill>
                  <a:srgbClr val="4D4E4D"/>
                </a:solidFill>
                <a:cs typeface="Arial" panose="020B0604020202020204" pitchFamily="34" charset="0"/>
              </a:rPr>
              <a:t>In the meta-analysis, SRS was associated with longer survival compared with WBRT with or without SRS boost (HR 0·85 [95% CI 0·75–0·97].</a:t>
            </a:r>
          </a:p>
        </p:txBody>
      </p:sp>
      <p:pic>
        <p:nvPicPr>
          <p:cNvPr id="1026" name="Picture 2">
            <a:extLst>
              <a:ext uri="{FF2B5EF4-FFF2-40B4-BE49-F238E27FC236}">
                <a16:creationId xmlns:a16="http://schemas.microsoft.com/office/drawing/2014/main" id="{2F9BE2AE-407B-1AD1-3E3B-07AB4F7A208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0067" y="1513297"/>
            <a:ext cx="8358727" cy="454505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CAE91C31-660B-BFDE-B2C2-F8E83111BBCB}"/>
              </a:ext>
            </a:extLst>
          </p:cNvPr>
          <p:cNvSpPr>
            <a:spLocks noGrp="1"/>
          </p:cNvSpPr>
          <p:nvPr>
            <p:ph type="ftr" sz="quarter" idx="3"/>
          </p:nvPr>
        </p:nvSpPr>
        <p:spPr/>
        <p:txBody>
          <a:bodyPr/>
          <a:lstStyle/>
          <a:p>
            <a:r>
              <a:rPr lang="en-US"/>
              <a:t>AHRQ, Agency for Healthcare Research and Quality; HR, hazard ratio; NOS, not otherwise specified. 
Gaebe K, et al. </a:t>
            </a:r>
            <a:r>
              <a:rPr lang="en-US" i="1"/>
              <a:t>Lancet Oncol</a:t>
            </a:r>
            <a:r>
              <a:rPr lang="en-US"/>
              <a:t>. 2022;23(7):931-9.</a:t>
            </a:r>
          </a:p>
        </p:txBody>
      </p:sp>
    </p:spTree>
    <p:extLst>
      <p:ext uri="{BB962C8B-B14F-4D97-AF65-F5344CB8AC3E}">
        <p14:creationId xmlns:p14="http://schemas.microsoft.com/office/powerpoint/2010/main" val="2809893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91787-D4F5-18C4-DA75-12F0F636E26A}"/>
              </a:ext>
            </a:extLst>
          </p:cNvPr>
          <p:cNvSpPr>
            <a:spLocks noGrp="1"/>
          </p:cNvSpPr>
          <p:nvPr>
            <p:ph type="title"/>
          </p:nvPr>
        </p:nvSpPr>
        <p:spPr>
          <a:xfrm>
            <a:off x="609600" y="199505"/>
            <a:ext cx="10744200" cy="1185577"/>
          </a:xfrm>
        </p:spPr>
        <p:txBody>
          <a:bodyPr/>
          <a:lstStyle/>
          <a:p>
            <a:r>
              <a:rPr lang="en-US" dirty="0"/>
              <a:t>SRS Versus WBRT in SCLC</a:t>
            </a:r>
          </a:p>
        </p:txBody>
      </p:sp>
      <p:sp>
        <p:nvSpPr>
          <p:cNvPr id="3" name="Content Placeholder 2">
            <a:extLst>
              <a:ext uri="{FF2B5EF4-FFF2-40B4-BE49-F238E27FC236}">
                <a16:creationId xmlns:a16="http://schemas.microsoft.com/office/drawing/2014/main" id="{602F11FB-632A-5829-9522-F564FE230D8E}"/>
              </a:ext>
            </a:extLst>
          </p:cNvPr>
          <p:cNvSpPr>
            <a:spLocks noGrp="1"/>
          </p:cNvSpPr>
          <p:nvPr>
            <p:ph idx="1"/>
          </p:nvPr>
        </p:nvSpPr>
        <p:spPr>
          <a:xfrm>
            <a:off x="609600" y="1477906"/>
            <a:ext cx="10744200" cy="4722477"/>
          </a:xfrm>
        </p:spPr>
        <p:txBody>
          <a:bodyPr/>
          <a:lstStyle/>
          <a:p>
            <a:r>
              <a:rPr lang="en-US" dirty="0"/>
              <a:t>In patients with SCLC, a study on PCI with or without hippocampal avoidance has shown that (at least partial) sparing of the uninvolved brain can translate into improved preservation of cognition</a:t>
            </a:r>
          </a:p>
          <a:p>
            <a:r>
              <a:rPr lang="en-US" dirty="0"/>
              <a:t>In a meta-analysis, this study found no significant reduction in overall survival associated with SRS compared with WBRT with or without SRS boost, as well as SRS compared with WBRT alone</a:t>
            </a:r>
          </a:p>
          <a:p>
            <a:r>
              <a:rPr lang="en-US" dirty="0"/>
              <a:t> The ENCEPHALON trial is investigating the potential cognitive benefit of SRS versus WBRT in patients with SCLC</a:t>
            </a:r>
          </a:p>
        </p:txBody>
      </p:sp>
      <p:sp>
        <p:nvSpPr>
          <p:cNvPr id="9" name="Footer Placeholder 8">
            <a:extLst>
              <a:ext uri="{FF2B5EF4-FFF2-40B4-BE49-F238E27FC236}">
                <a16:creationId xmlns:a16="http://schemas.microsoft.com/office/drawing/2014/main" id="{6BAC4C85-5661-EC51-CE10-575D32CFF062}"/>
              </a:ext>
            </a:extLst>
          </p:cNvPr>
          <p:cNvSpPr>
            <a:spLocks noGrp="1"/>
          </p:cNvSpPr>
          <p:nvPr>
            <p:ph type="ftr" sz="quarter" idx="3"/>
          </p:nvPr>
        </p:nvSpPr>
        <p:spPr/>
        <p:txBody>
          <a:bodyPr/>
          <a:lstStyle/>
          <a:p>
            <a:r>
              <a:rPr lang="en-US"/>
              <a:t>Rodriguez de Rios N,  et al. </a:t>
            </a:r>
            <a:r>
              <a:rPr lang="en-US" i="1"/>
              <a:t>J Clin Oncol</a:t>
            </a:r>
            <a:r>
              <a:rPr lang="en-US"/>
              <a:t>. 2021; 39(28):3118-327; Bernhardt D, et al. Trials. 2018;19:388.</a:t>
            </a:r>
          </a:p>
        </p:txBody>
      </p:sp>
    </p:spTree>
    <p:extLst>
      <p:ext uri="{BB962C8B-B14F-4D97-AF65-F5344CB8AC3E}">
        <p14:creationId xmlns:p14="http://schemas.microsoft.com/office/powerpoint/2010/main" val="3223252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9B825-7281-F175-7CA7-A9D3E8229294}"/>
              </a:ext>
            </a:extLst>
          </p:cNvPr>
          <p:cNvSpPr>
            <a:spLocks noGrp="1"/>
          </p:cNvSpPr>
          <p:nvPr>
            <p:ph type="title"/>
          </p:nvPr>
        </p:nvSpPr>
        <p:spPr/>
        <p:txBody>
          <a:bodyPr>
            <a:noAutofit/>
          </a:bodyPr>
          <a:lstStyle/>
          <a:p>
            <a:br>
              <a:rPr lang="en-US" b="1" i="0" dirty="0">
                <a:effectLst/>
                <a:latin typeface="+mn-lt"/>
              </a:rPr>
            </a:br>
            <a:r>
              <a:rPr lang="en-US" b="1" i="0" dirty="0">
                <a:effectLst/>
                <a:latin typeface="+mn-lt"/>
              </a:rPr>
              <a:t>ASCO 2023: Efficacy and Safety of Lurbinectedin in Elderly </a:t>
            </a:r>
            <a:r>
              <a:rPr lang="en-US" b="1" dirty="0">
                <a:latin typeface="+mn-lt"/>
              </a:rPr>
              <a:t>P</a:t>
            </a:r>
            <a:r>
              <a:rPr lang="en-US" b="1" i="0" dirty="0">
                <a:effectLst/>
                <a:latin typeface="+mn-lt"/>
              </a:rPr>
              <a:t>atients </a:t>
            </a:r>
            <a:r>
              <a:rPr lang="en-US" b="1" dirty="0">
                <a:latin typeface="+mn-lt"/>
              </a:rPr>
              <a:t>W</a:t>
            </a:r>
            <a:r>
              <a:rPr lang="en-US" b="1" i="0" dirty="0">
                <a:effectLst/>
                <a:latin typeface="+mn-lt"/>
              </a:rPr>
              <a:t>ith </a:t>
            </a:r>
            <a:r>
              <a:rPr lang="en-US" b="1" dirty="0">
                <a:latin typeface="+mn-lt"/>
              </a:rPr>
              <a:t>R</a:t>
            </a:r>
            <a:r>
              <a:rPr lang="en-US" b="1" i="0" dirty="0">
                <a:effectLst/>
                <a:latin typeface="+mn-lt"/>
              </a:rPr>
              <a:t>elapsed SCLC</a:t>
            </a:r>
            <a:br>
              <a:rPr lang="en-US" baseline="30000" dirty="0">
                <a:latin typeface="+mn-lt"/>
              </a:rPr>
            </a:br>
            <a:endParaRPr lang="en-US" dirty="0"/>
          </a:p>
        </p:txBody>
      </p:sp>
      <p:sp>
        <p:nvSpPr>
          <p:cNvPr id="5" name="Content Placeholder 4">
            <a:extLst>
              <a:ext uri="{FF2B5EF4-FFF2-40B4-BE49-F238E27FC236}">
                <a16:creationId xmlns:a16="http://schemas.microsoft.com/office/drawing/2014/main" id="{C1EF13AB-78A4-18A8-F486-590E86E9DE02}"/>
              </a:ext>
            </a:extLst>
          </p:cNvPr>
          <p:cNvSpPr txBox="1">
            <a:spLocks noGrp="1"/>
          </p:cNvSpPr>
          <p:nvPr>
            <p:ph idx="1"/>
          </p:nvPr>
        </p:nvSpPr>
        <p:spPr>
          <a:xfrm>
            <a:off x="195943" y="1391459"/>
            <a:ext cx="11573811" cy="1006429"/>
          </a:xfrm>
          <a:prstGeom prst="rect">
            <a:avLst/>
          </a:prstGeom>
          <a:noFill/>
        </p:spPr>
        <p:txBody>
          <a:bodyPr wrap="square">
            <a:normAutofit fontScale="92500"/>
          </a:bodyPr>
          <a:lstStyle/>
          <a:p>
            <a:pPr marL="0" indent="0" algn="ctr">
              <a:buNone/>
            </a:pPr>
            <a:r>
              <a:rPr lang="en-US" sz="2200" b="1" i="1" dirty="0">
                <a:solidFill>
                  <a:schemeClr val="tx2"/>
                </a:solidFill>
                <a:latin typeface="+mn-lt"/>
              </a:rPr>
              <a:t>P</a:t>
            </a:r>
            <a:r>
              <a:rPr lang="en-US" sz="2200" b="1" i="1" dirty="0">
                <a:solidFill>
                  <a:schemeClr val="tx2"/>
                </a:solidFill>
                <a:effectLst/>
                <a:latin typeface="+mn-lt"/>
              </a:rPr>
              <a:t>ost hoc</a:t>
            </a:r>
            <a:r>
              <a:rPr lang="en-US" sz="2200" b="1" i="0" dirty="0">
                <a:solidFill>
                  <a:schemeClr val="tx2"/>
                </a:solidFill>
                <a:effectLst/>
                <a:latin typeface="+mn-lt"/>
              </a:rPr>
              <a:t> analysis </a:t>
            </a:r>
            <a:r>
              <a:rPr lang="en-US" sz="2200" b="1" dirty="0">
                <a:solidFill>
                  <a:schemeClr val="tx2"/>
                </a:solidFill>
                <a:latin typeface="+mn-lt"/>
              </a:rPr>
              <a:t>of </a:t>
            </a:r>
            <a:r>
              <a:rPr lang="en-US" sz="2200" b="1" i="0" dirty="0">
                <a:solidFill>
                  <a:schemeClr val="tx2"/>
                </a:solidFill>
                <a:effectLst/>
                <a:latin typeface="+mn-lt"/>
              </a:rPr>
              <a:t>efficacy and safety of lurbinectedin in relapsed SCLC patients ≥65 years included in both phase 2 basket (26 patients treated with lurbinectedin) and ATLANTIS (121 patients treated with lurbinectedin/DOX and 118 patients treated in the control arm) trials</a:t>
            </a:r>
            <a:endParaRPr lang="en-US" sz="2200" b="1" strike="sngStrike" dirty="0">
              <a:solidFill>
                <a:srgbClr val="FF0000"/>
              </a:solidFill>
              <a:latin typeface="+mn-lt"/>
            </a:endParaRPr>
          </a:p>
        </p:txBody>
      </p:sp>
      <p:sp>
        <p:nvSpPr>
          <p:cNvPr id="6" name="TextBox 5">
            <a:extLst>
              <a:ext uri="{FF2B5EF4-FFF2-40B4-BE49-F238E27FC236}">
                <a16:creationId xmlns:a16="http://schemas.microsoft.com/office/drawing/2014/main" id="{00963398-7610-3C7D-F9A3-DEFB2FB75F18}"/>
              </a:ext>
            </a:extLst>
          </p:cNvPr>
          <p:cNvSpPr txBox="1"/>
          <p:nvPr/>
        </p:nvSpPr>
        <p:spPr>
          <a:xfrm>
            <a:off x="807272" y="2470231"/>
            <a:ext cx="3335822" cy="3300904"/>
          </a:xfrm>
          <a:prstGeom prst="rect">
            <a:avLst/>
          </a:prstGeom>
          <a:noFill/>
        </p:spPr>
        <p:txBody>
          <a:bodyPr wrap="square">
            <a:spAutoFit/>
          </a:bodyPr>
          <a:lstStyle/>
          <a:p>
            <a:pPr algn="ctr"/>
            <a:r>
              <a:rPr lang="en-US" b="1" i="0" dirty="0">
                <a:solidFill>
                  <a:schemeClr val="tx2"/>
                </a:solidFill>
                <a:effectLst/>
                <a:latin typeface="+mn-lt"/>
              </a:rPr>
              <a:t>In elderly patients, lurbinectedin compared favorably to standard of care in terms of both efficacy (higher response rate and longer duration of response and overall survival) and safety (less associated hematological AEs).</a:t>
            </a:r>
          </a:p>
          <a:p>
            <a:pPr algn="ctr"/>
            <a:endParaRPr lang="en-US" sz="1050" b="1" dirty="0">
              <a:solidFill>
                <a:schemeClr val="tx2"/>
              </a:solidFill>
            </a:endParaRPr>
          </a:p>
          <a:p>
            <a:pPr algn="ctr"/>
            <a:r>
              <a:rPr lang="en-US" b="1" i="0" dirty="0">
                <a:solidFill>
                  <a:schemeClr val="tx2"/>
                </a:solidFill>
                <a:effectLst/>
                <a:latin typeface="+mn-lt"/>
              </a:rPr>
              <a:t>This</a:t>
            </a:r>
            <a:r>
              <a:rPr lang="en-US" b="1" i="0" dirty="0">
                <a:solidFill>
                  <a:schemeClr val="tx2"/>
                </a:solidFill>
                <a:effectLst/>
                <a:latin typeface="+mn-lt"/>
                <a:sym typeface="Wingdings" pitchFamily="2" charset="2"/>
              </a:rPr>
              <a:t> </a:t>
            </a:r>
            <a:r>
              <a:rPr lang="en-US" b="1" i="0" dirty="0">
                <a:solidFill>
                  <a:schemeClr val="tx2"/>
                </a:solidFill>
                <a:effectLst/>
                <a:latin typeface="+mn-lt"/>
              </a:rPr>
              <a:t>reinforces a role for lurbinectedin as a treatment option in relapsed SCLC patients ≥65 years.</a:t>
            </a:r>
            <a:endParaRPr lang="en-US" b="1" dirty="0">
              <a:solidFill>
                <a:schemeClr val="tx2"/>
              </a:solidFill>
              <a:latin typeface="+mn-lt"/>
            </a:endParaRPr>
          </a:p>
        </p:txBody>
      </p:sp>
      <p:pic>
        <p:nvPicPr>
          <p:cNvPr id="7" name="Picture 6">
            <a:extLst>
              <a:ext uri="{FF2B5EF4-FFF2-40B4-BE49-F238E27FC236}">
                <a16:creationId xmlns:a16="http://schemas.microsoft.com/office/drawing/2014/main" id="{D513504D-12CF-143D-9E5F-568FA29835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78445" y="2470231"/>
            <a:ext cx="6196405" cy="4042183"/>
          </a:xfrm>
          <a:prstGeom prst="rect">
            <a:avLst/>
          </a:prstGeom>
        </p:spPr>
      </p:pic>
      <p:sp>
        <p:nvSpPr>
          <p:cNvPr id="3" name="Footer Placeholder 2">
            <a:extLst>
              <a:ext uri="{FF2B5EF4-FFF2-40B4-BE49-F238E27FC236}">
                <a16:creationId xmlns:a16="http://schemas.microsoft.com/office/drawing/2014/main" id="{DCBBC489-BDAA-A570-9B76-59B0338A3E35}"/>
              </a:ext>
            </a:extLst>
          </p:cNvPr>
          <p:cNvSpPr>
            <a:spLocks noGrp="1"/>
          </p:cNvSpPr>
          <p:nvPr>
            <p:ph type="ftr" sz="quarter" idx="3"/>
          </p:nvPr>
        </p:nvSpPr>
        <p:spPr/>
        <p:txBody>
          <a:bodyPr/>
          <a:lstStyle/>
          <a:p>
            <a:r>
              <a:rPr lang="en-US"/>
              <a:t>AE, adverse event; DOX, doxorubicin.
Cousin S, et al. </a:t>
            </a:r>
            <a:r>
              <a:rPr lang="en-US" i="1"/>
              <a:t>J Clin Oncol</a:t>
            </a:r>
            <a:r>
              <a:rPr lang="en-US"/>
              <a:t>. 2023;41(16_Suppl). Abstract 8591.</a:t>
            </a:r>
          </a:p>
        </p:txBody>
      </p:sp>
    </p:spTree>
    <p:extLst>
      <p:ext uri="{BB962C8B-B14F-4D97-AF65-F5344CB8AC3E}">
        <p14:creationId xmlns:p14="http://schemas.microsoft.com/office/powerpoint/2010/main" val="3769020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0106C-D671-6372-C62B-E7EA97A84D5E}"/>
              </a:ext>
            </a:extLst>
          </p:cNvPr>
          <p:cNvSpPr>
            <a:spLocks noGrp="1"/>
          </p:cNvSpPr>
          <p:nvPr>
            <p:ph type="title"/>
          </p:nvPr>
        </p:nvSpPr>
        <p:spPr>
          <a:xfrm>
            <a:off x="609600" y="199505"/>
            <a:ext cx="10744200" cy="1185577"/>
          </a:xfrm>
        </p:spPr>
        <p:txBody>
          <a:bodyPr anchor="ctr">
            <a:normAutofit/>
          </a:bodyPr>
          <a:lstStyle/>
          <a:p>
            <a:r>
              <a:rPr lang="en-US" dirty="0"/>
              <a:t>Real-World Outcomes with Lurbinectedin in the Second-Line Setting for ES-SCLC </a:t>
            </a:r>
          </a:p>
        </p:txBody>
      </p:sp>
      <p:sp>
        <p:nvSpPr>
          <p:cNvPr id="6" name="Content Placeholder 5">
            <a:extLst>
              <a:ext uri="{FF2B5EF4-FFF2-40B4-BE49-F238E27FC236}">
                <a16:creationId xmlns:a16="http://schemas.microsoft.com/office/drawing/2014/main" id="{3BE881B5-433D-A172-42FF-2F4036497755}"/>
              </a:ext>
            </a:extLst>
          </p:cNvPr>
          <p:cNvSpPr>
            <a:spLocks noGrp="1"/>
          </p:cNvSpPr>
          <p:nvPr>
            <p:ph idx="1"/>
          </p:nvPr>
        </p:nvSpPr>
        <p:spPr/>
        <p:txBody>
          <a:bodyPr>
            <a:normAutofit fontScale="92500" lnSpcReduction="10000"/>
          </a:bodyPr>
          <a:lstStyle/>
          <a:p>
            <a:pPr marL="0" indent="0">
              <a:spcAft>
                <a:spcPts val="800"/>
              </a:spcAft>
              <a:buNone/>
            </a:pPr>
            <a:r>
              <a:rPr lang="en-US" sz="2400" u="sng" dirty="0">
                <a:solidFill>
                  <a:schemeClr val="tx2"/>
                </a:solidFill>
                <a:latin typeface="Arial" panose="020B0604020202020204" pitchFamily="34" charset="0"/>
                <a:cs typeface="Arial" panose="020B0604020202020204" pitchFamily="34" charset="0"/>
              </a:rPr>
              <a:t>Within the second-line cohort</a:t>
            </a:r>
            <a:r>
              <a:rPr lang="en-US" sz="2400" dirty="0">
                <a:solidFill>
                  <a:schemeClr val="tx2"/>
                </a:solidFill>
                <a:latin typeface="Arial" panose="020B0604020202020204" pitchFamily="34" charset="0"/>
                <a:cs typeface="Arial" panose="020B0604020202020204" pitchFamily="34" charset="0"/>
              </a:rPr>
              <a:t>:</a:t>
            </a:r>
          </a:p>
          <a:p>
            <a:pPr marL="342900" indent="-342900">
              <a:spcAft>
                <a:spcPts val="8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Median age at diagnosis was 67 years; 50% were females</a:t>
            </a:r>
          </a:p>
          <a:p>
            <a:pPr marL="800100" lvl="1" indent="-342900">
              <a:spcAft>
                <a:spcPts val="8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Of these, 94% (47/50) had de novo SCLC, while 6% (3/50) had SCLC transformed from NSCLC</a:t>
            </a:r>
          </a:p>
          <a:p>
            <a:pPr marL="342900" indent="-342900">
              <a:spcAft>
                <a:spcPts val="8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Most patients had ECOG performance status of 0 (22%) or 1 (66%) with only 10% of patients having ECOG PS of 2 or 3</a:t>
            </a:r>
          </a:p>
          <a:p>
            <a:pPr marL="342900" indent="-342900">
              <a:spcAft>
                <a:spcPts val="8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52% had CTFI &lt;90 days</a:t>
            </a:r>
          </a:p>
          <a:p>
            <a:pPr marL="342900" indent="-342900">
              <a:spcAft>
                <a:spcPts val="8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54% (27/50) had CNS metastases prior to second-line lurbinectedin</a:t>
            </a:r>
          </a:p>
          <a:p>
            <a:pPr marL="342900" indent="-342900">
              <a:spcAft>
                <a:spcPts val="8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All patients had previously received platinum-based chemotherapy and immunotherapy</a:t>
            </a:r>
          </a:p>
          <a:p>
            <a:endParaRPr lang="en-US"/>
          </a:p>
        </p:txBody>
      </p:sp>
      <p:sp>
        <p:nvSpPr>
          <p:cNvPr id="7" name="Footer Placeholder 6">
            <a:extLst>
              <a:ext uri="{FF2B5EF4-FFF2-40B4-BE49-F238E27FC236}">
                <a16:creationId xmlns:a16="http://schemas.microsoft.com/office/drawing/2014/main" id="{6CD75C23-916B-9104-F2BC-71E0FA1D7679}"/>
              </a:ext>
            </a:extLst>
          </p:cNvPr>
          <p:cNvSpPr>
            <a:spLocks noGrp="1"/>
          </p:cNvSpPr>
          <p:nvPr>
            <p:ph type="ftr" sz="quarter" idx="3"/>
          </p:nvPr>
        </p:nvSpPr>
        <p:spPr/>
        <p:txBody>
          <a:bodyPr/>
          <a:lstStyle/>
          <a:p>
            <a:r>
              <a:rPr lang="en-US"/>
              <a:t>Desai A, et al. </a:t>
            </a:r>
            <a:r>
              <a:rPr lang="en-US" i="1"/>
              <a:t>Clin Lung Cancer (in press).</a:t>
            </a:r>
            <a:r>
              <a:rPr lang="en-US"/>
              <a:t>2023. https://doi.org/10.1016/j.cllc.2023.09.001. </a:t>
            </a:r>
          </a:p>
        </p:txBody>
      </p:sp>
    </p:spTree>
    <p:extLst>
      <p:ext uri="{BB962C8B-B14F-4D97-AF65-F5344CB8AC3E}">
        <p14:creationId xmlns:p14="http://schemas.microsoft.com/office/powerpoint/2010/main" val="2016683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0106C-D671-6372-C62B-E7EA97A84D5E}"/>
              </a:ext>
            </a:extLst>
          </p:cNvPr>
          <p:cNvSpPr>
            <a:spLocks noGrp="1"/>
          </p:cNvSpPr>
          <p:nvPr>
            <p:ph type="title"/>
          </p:nvPr>
        </p:nvSpPr>
        <p:spPr>
          <a:xfrm>
            <a:off x="609600" y="199505"/>
            <a:ext cx="10744200" cy="1185577"/>
          </a:xfrm>
        </p:spPr>
        <p:txBody>
          <a:bodyPr>
            <a:noAutofit/>
          </a:bodyPr>
          <a:lstStyle/>
          <a:p>
            <a:r>
              <a:rPr lang="en-US" dirty="0"/>
              <a:t>Real-World Outcomes with Lurbinectedin in the Second-Line Setting for ES-SCLC: Efficacy</a:t>
            </a:r>
          </a:p>
        </p:txBody>
      </p:sp>
      <p:sp>
        <p:nvSpPr>
          <p:cNvPr id="3" name="TextBox 2">
            <a:extLst>
              <a:ext uri="{FF2B5EF4-FFF2-40B4-BE49-F238E27FC236}">
                <a16:creationId xmlns:a16="http://schemas.microsoft.com/office/drawing/2014/main" id="{2D1A21C4-EB91-E99D-8BC5-B77CD2B56795}"/>
              </a:ext>
            </a:extLst>
          </p:cNvPr>
          <p:cNvSpPr txBox="1"/>
          <p:nvPr/>
        </p:nvSpPr>
        <p:spPr>
          <a:xfrm>
            <a:off x="1275127" y="1896751"/>
            <a:ext cx="9563449"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Outcomes in patients who received lurbinectedin in second-line for ES-SCLC</a:t>
            </a:r>
            <a:endParaRPr lang="en-US" dirty="0"/>
          </a:p>
        </p:txBody>
      </p:sp>
      <p:sp>
        <p:nvSpPr>
          <p:cNvPr id="6" name="TextBox 5">
            <a:extLst>
              <a:ext uri="{FF2B5EF4-FFF2-40B4-BE49-F238E27FC236}">
                <a16:creationId xmlns:a16="http://schemas.microsoft.com/office/drawing/2014/main" id="{A89574FC-FBC3-38C4-998B-EAC73FDEB0FE}"/>
              </a:ext>
            </a:extLst>
          </p:cNvPr>
          <p:cNvSpPr txBox="1"/>
          <p:nvPr/>
        </p:nvSpPr>
        <p:spPr>
          <a:xfrm>
            <a:off x="1205127" y="5118124"/>
            <a:ext cx="3352200" cy="369332"/>
          </a:xfrm>
          <a:prstGeom prst="rect">
            <a:avLst/>
          </a:prstGeom>
          <a:noFill/>
        </p:spPr>
        <p:txBody>
          <a:bodyPr wrap="none" rtlCol="0">
            <a:spAutoFit/>
          </a:bodyPr>
          <a:lstStyle/>
          <a:p>
            <a:pPr algn="ctr"/>
            <a:r>
              <a:rPr lang="en-US" sz="1800" b="1" dirty="0">
                <a:solidFill>
                  <a:srgbClr val="4D4E4D"/>
                </a:solidFill>
                <a:latin typeface="Arial" panose="020B0604020202020204" pitchFamily="34" charset="0"/>
                <a:cs typeface="Arial" panose="020B0604020202020204" pitchFamily="34" charset="0"/>
              </a:rPr>
              <a:t>A) Progression Free Survival</a:t>
            </a:r>
          </a:p>
        </p:txBody>
      </p:sp>
      <p:sp>
        <p:nvSpPr>
          <p:cNvPr id="8" name="TextBox 7">
            <a:extLst>
              <a:ext uri="{FF2B5EF4-FFF2-40B4-BE49-F238E27FC236}">
                <a16:creationId xmlns:a16="http://schemas.microsoft.com/office/drawing/2014/main" id="{92426A0E-D13B-7867-291A-BFBAB29D1DE0}"/>
              </a:ext>
            </a:extLst>
          </p:cNvPr>
          <p:cNvSpPr txBox="1"/>
          <p:nvPr/>
        </p:nvSpPr>
        <p:spPr>
          <a:xfrm>
            <a:off x="4546363" y="5118124"/>
            <a:ext cx="2903061" cy="369332"/>
          </a:xfrm>
          <a:prstGeom prst="rect">
            <a:avLst/>
          </a:prstGeom>
          <a:noFill/>
        </p:spPr>
        <p:txBody>
          <a:bodyPr wrap="square" rtlCol="0">
            <a:spAutoFit/>
          </a:bodyPr>
          <a:lstStyle/>
          <a:p>
            <a:pPr algn="ctr"/>
            <a:r>
              <a:rPr lang="en-US" sz="1800" b="1" dirty="0">
                <a:solidFill>
                  <a:srgbClr val="4D4E4D"/>
                </a:solidFill>
                <a:latin typeface="Arial" panose="020B0604020202020204" pitchFamily="34" charset="0"/>
                <a:cs typeface="Arial" panose="020B0604020202020204" pitchFamily="34" charset="0"/>
              </a:rPr>
              <a:t>B) Overall Survival</a:t>
            </a:r>
          </a:p>
        </p:txBody>
      </p:sp>
      <p:sp>
        <p:nvSpPr>
          <p:cNvPr id="9" name="TextBox 8">
            <a:extLst>
              <a:ext uri="{FF2B5EF4-FFF2-40B4-BE49-F238E27FC236}">
                <a16:creationId xmlns:a16="http://schemas.microsoft.com/office/drawing/2014/main" id="{1C745438-343A-F5BE-B871-9161CBF02F58}"/>
              </a:ext>
            </a:extLst>
          </p:cNvPr>
          <p:cNvSpPr txBox="1"/>
          <p:nvPr/>
        </p:nvSpPr>
        <p:spPr>
          <a:xfrm>
            <a:off x="7986409" y="5027097"/>
            <a:ext cx="2712926" cy="646331"/>
          </a:xfrm>
          <a:prstGeom prst="rect">
            <a:avLst/>
          </a:prstGeom>
          <a:noFill/>
        </p:spPr>
        <p:txBody>
          <a:bodyPr wrap="square" rtlCol="0">
            <a:spAutoFit/>
          </a:bodyPr>
          <a:lstStyle/>
          <a:p>
            <a:pPr algn="ctr"/>
            <a:r>
              <a:rPr lang="en-US" sz="1800" b="1" dirty="0">
                <a:solidFill>
                  <a:srgbClr val="4D4E4D"/>
                </a:solidFill>
                <a:latin typeface="Arial" panose="020B0604020202020204" pitchFamily="34" charset="0"/>
                <a:cs typeface="Arial" panose="020B0604020202020204" pitchFamily="34" charset="0"/>
              </a:rPr>
              <a:t>C) Overall Survival</a:t>
            </a:r>
          </a:p>
          <a:p>
            <a:pPr algn="ctr"/>
            <a:r>
              <a:rPr lang="en-US" sz="1800" b="1" dirty="0">
                <a:solidFill>
                  <a:srgbClr val="4D4E4D"/>
                </a:solidFill>
                <a:latin typeface="Arial" panose="020B0604020202020204" pitchFamily="34" charset="0"/>
                <a:cs typeface="Arial" panose="020B0604020202020204" pitchFamily="34" charset="0"/>
              </a:rPr>
              <a:t>Stratified by CTFI</a:t>
            </a:r>
          </a:p>
        </p:txBody>
      </p:sp>
      <p:pic>
        <p:nvPicPr>
          <p:cNvPr id="2052" name="Picture 4" descr="Figure 2">
            <a:extLst>
              <a:ext uri="{FF2B5EF4-FFF2-40B4-BE49-F238E27FC236}">
                <a16:creationId xmlns:a16="http://schemas.microsoft.com/office/drawing/2014/main" id="{4FE81A5C-C96A-CDBD-C386-124A31EEEC18}"/>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b="20826"/>
          <a:stretch/>
        </p:blipFill>
        <p:spPr bwMode="auto">
          <a:xfrm>
            <a:off x="1322848" y="2382611"/>
            <a:ext cx="9546304" cy="2597446"/>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12">
            <a:extLst>
              <a:ext uri="{FF2B5EF4-FFF2-40B4-BE49-F238E27FC236}">
                <a16:creationId xmlns:a16="http://schemas.microsoft.com/office/drawing/2014/main" id="{2A938458-2B2A-F37D-AEEC-626B5EC775E9}"/>
              </a:ext>
            </a:extLst>
          </p:cNvPr>
          <p:cNvSpPr>
            <a:spLocks noGrp="1"/>
          </p:cNvSpPr>
          <p:nvPr>
            <p:ph type="ftr" sz="quarter" idx="3"/>
          </p:nvPr>
        </p:nvSpPr>
        <p:spPr/>
        <p:txBody>
          <a:bodyPr/>
          <a:lstStyle/>
          <a:p>
            <a:r>
              <a:rPr lang="en-US"/>
              <a:t>Desai A, et al. </a:t>
            </a:r>
            <a:r>
              <a:rPr lang="en-US" i="1"/>
              <a:t>Clin Lung Cancer (in press).</a:t>
            </a:r>
            <a:r>
              <a:rPr lang="en-US"/>
              <a:t>2023. https://doi.org/10.1016/j.cllc.2023.09.001. </a:t>
            </a:r>
          </a:p>
        </p:txBody>
      </p:sp>
    </p:spTree>
    <p:extLst>
      <p:ext uri="{BB962C8B-B14F-4D97-AF65-F5344CB8AC3E}">
        <p14:creationId xmlns:p14="http://schemas.microsoft.com/office/powerpoint/2010/main" val="1127708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F5AD22-1398-1536-C025-463BD89A46B4}"/>
              </a:ext>
            </a:extLst>
          </p:cNvPr>
          <p:cNvSpPr>
            <a:spLocks noGrp="1"/>
          </p:cNvSpPr>
          <p:nvPr>
            <p:ph type="title"/>
          </p:nvPr>
        </p:nvSpPr>
        <p:spPr>
          <a:xfrm>
            <a:off x="609600" y="199505"/>
            <a:ext cx="10744200" cy="1185577"/>
          </a:xfrm>
        </p:spPr>
        <p:txBody>
          <a:bodyPr>
            <a:noAutofit/>
          </a:bodyPr>
          <a:lstStyle/>
          <a:p>
            <a:r>
              <a:rPr lang="en-US" dirty="0"/>
              <a:t>Real-World Outcomes with Lurbinectedin in the Second-Line Setting for ES-SCLC: Safety</a:t>
            </a:r>
          </a:p>
        </p:txBody>
      </p:sp>
      <p:sp>
        <p:nvSpPr>
          <p:cNvPr id="3" name="Content Placeholder 2">
            <a:extLst>
              <a:ext uri="{FF2B5EF4-FFF2-40B4-BE49-F238E27FC236}">
                <a16:creationId xmlns:a16="http://schemas.microsoft.com/office/drawing/2014/main" id="{B482DC58-2819-6CE1-3922-65EBADFCABE3}"/>
              </a:ext>
            </a:extLst>
          </p:cNvPr>
          <p:cNvSpPr>
            <a:spLocks noGrp="1"/>
          </p:cNvSpPr>
          <p:nvPr>
            <p:ph idx="1"/>
          </p:nvPr>
        </p:nvSpPr>
        <p:spPr>
          <a:xfrm>
            <a:off x="609600" y="1477906"/>
            <a:ext cx="10744200" cy="4722477"/>
          </a:xfrm>
        </p:spPr>
        <p:txBody>
          <a:bodyPr/>
          <a:lstStyle/>
          <a:p>
            <a:r>
              <a:rPr lang="en-US" dirty="0"/>
              <a:t>In the present study, lurbinectedin was generally well tolerated</a:t>
            </a:r>
          </a:p>
          <a:p>
            <a:r>
              <a:rPr lang="en-US" dirty="0"/>
              <a:t>Most common adverse events included neutropenia, anemia, and fatigue </a:t>
            </a:r>
          </a:p>
          <a:p>
            <a:r>
              <a:rPr lang="en-US" dirty="0"/>
              <a:t>Febrile neutropenia incidence was consistent with that found in the registrational trial</a:t>
            </a:r>
          </a:p>
          <a:p>
            <a:pPr lvl="1"/>
            <a:r>
              <a:rPr lang="en-US" dirty="0"/>
              <a:t>The rate of G-CSF administration was similar to that in the trial (22%)</a:t>
            </a:r>
          </a:p>
          <a:p>
            <a:r>
              <a:rPr lang="en-US" dirty="0"/>
              <a:t>No patients discontinued lurbinectedin therapy due to treatment-related adverse events and no grade 5 toxicities were seen </a:t>
            </a:r>
          </a:p>
        </p:txBody>
      </p:sp>
      <p:sp>
        <p:nvSpPr>
          <p:cNvPr id="9" name="Footer Placeholder 8">
            <a:extLst>
              <a:ext uri="{FF2B5EF4-FFF2-40B4-BE49-F238E27FC236}">
                <a16:creationId xmlns:a16="http://schemas.microsoft.com/office/drawing/2014/main" id="{68DD0E4F-5EB4-E0CF-2FD1-540BB07FF62D}"/>
              </a:ext>
            </a:extLst>
          </p:cNvPr>
          <p:cNvSpPr>
            <a:spLocks noGrp="1"/>
          </p:cNvSpPr>
          <p:nvPr>
            <p:ph type="ftr" sz="quarter" idx="3"/>
          </p:nvPr>
        </p:nvSpPr>
        <p:spPr/>
        <p:txBody>
          <a:bodyPr/>
          <a:lstStyle/>
          <a:p>
            <a:r>
              <a:rPr lang="en-US"/>
              <a:t>Desai A, et al. </a:t>
            </a:r>
            <a:r>
              <a:rPr lang="en-US" i="1"/>
              <a:t>Clin Lung Cancer (in press).</a:t>
            </a:r>
            <a:r>
              <a:rPr lang="en-US"/>
              <a:t>2023. https://doi.org/10.1016/j.cllc.2023.09.001. </a:t>
            </a:r>
          </a:p>
        </p:txBody>
      </p:sp>
    </p:spTree>
    <p:extLst>
      <p:ext uri="{BB962C8B-B14F-4D97-AF65-F5344CB8AC3E}">
        <p14:creationId xmlns:p14="http://schemas.microsoft.com/office/powerpoint/2010/main" val="3142497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F5AD22-1398-1536-C025-463BD89A46B4}"/>
              </a:ext>
            </a:extLst>
          </p:cNvPr>
          <p:cNvSpPr>
            <a:spLocks noGrp="1"/>
          </p:cNvSpPr>
          <p:nvPr>
            <p:ph type="title"/>
          </p:nvPr>
        </p:nvSpPr>
        <p:spPr>
          <a:xfrm>
            <a:off x="609600" y="199505"/>
            <a:ext cx="10744200" cy="1185577"/>
          </a:xfrm>
        </p:spPr>
        <p:txBody>
          <a:bodyPr anchor="ctr">
            <a:normAutofit/>
          </a:bodyPr>
          <a:lstStyle/>
          <a:p>
            <a:r>
              <a:rPr lang="en-US" dirty="0"/>
              <a:t>Real-World Outcomes with Lurbinectedin in the 2L setting for ES-SCLC</a:t>
            </a:r>
          </a:p>
        </p:txBody>
      </p:sp>
      <p:sp>
        <p:nvSpPr>
          <p:cNvPr id="9" name="Content Placeholder 9">
            <a:extLst>
              <a:ext uri="{FF2B5EF4-FFF2-40B4-BE49-F238E27FC236}">
                <a16:creationId xmlns:a16="http://schemas.microsoft.com/office/drawing/2014/main" id="{05625A1F-614A-C27E-44A1-EA73AB35A108}"/>
              </a:ext>
            </a:extLst>
          </p:cNvPr>
          <p:cNvSpPr>
            <a:spLocks noGrp="1"/>
          </p:cNvSpPr>
          <p:nvPr>
            <p:ph idx="1"/>
          </p:nvPr>
        </p:nvSpPr>
        <p:spPr>
          <a:xfrm>
            <a:off x="609600" y="1477906"/>
            <a:ext cx="10744200" cy="4722477"/>
          </a:xfrm>
        </p:spPr>
        <p:txBody>
          <a:bodyPr anchor="ct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dirty="0">
                <a:solidFill>
                  <a:srgbClr val="4D4E4D"/>
                </a:solidFill>
              </a:rPr>
              <a:t>At multivariate analysis, only CTFI ≥ 90 was significantly associated </a:t>
            </a:r>
          </a:p>
          <a:p>
            <a:pPr marL="0" indent="0" algn="ctr">
              <a:buNone/>
            </a:pPr>
            <a:r>
              <a:rPr lang="en-US" dirty="0">
                <a:solidFill>
                  <a:srgbClr val="4D4E4D"/>
                </a:solidFill>
              </a:rPr>
              <a:t>with more prolonged PFS.</a:t>
            </a:r>
          </a:p>
        </p:txBody>
      </p:sp>
      <p:sp>
        <p:nvSpPr>
          <p:cNvPr id="3" name="TextBox 2">
            <a:extLst>
              <a:ext uri="{FF2B5EF4-FFF2-40B4-BE49-F238E27FC236}">
                <a16:creationId xmlns:a16="http://schemas.microsoft.com/office/drawing/2014/main" id="{1A5EEADF-93C7-68CF-11E4-251FD0A8C4F1}"/>
              </a:ext>
            </a:extLst>
          </p:cNvPr>
          <p:cNvSpPr txBox="1"/>
          <p:nvPr/>
        </p:nvSpPr>
        <p:spPr>
          <a:xfrm>
            <a:off x="1008184" y="1609129"/>
            <a:ext cx="4478216" cy="369332"/>
          </a:xfrm>
          <a:prstGeom prst="rect">
            <a:avLst/>
          </a:prstGeom>
          <a:noFill/>
        </p:spPr>
        <p:txBody>
          <a:bodyPr wrap="square">
            <a:spAutoFit/>
          </a:bodyPr>
          <a:lstStyle/>
          <a:p>
            <a:r>
              <a:rPr lang="en-US" b="1" u="sng" dirty="0">
                <a:solidFill>
                  <a:schemeClr val="tx2"/>
                </a:solidFill>
                <a:effectLst/>
                <a:latin typeface="Arial" panose="020B0604020202020204" pitchFamily="34" charset="0"/>
                <a:cs typeface="Arial" panose="020B0604020202020204" pitchFamily="34" charset="0"/>
              </a:rPr>
              <a:t>Progression-Free Survival (PFS) </a:t>
            </a:r>
          </a:p>
        </p:txBody>
      </p:sp>
      <p:pic>
        <p:nvPicPr>
          <p:cNvPr id="7" name="Picture 6">
            <a:extLst>
              <a:ext uri="{FF2B5EF4-FFF2-40B4-BE49-F238E27FC236}">
                <a16:creationId xmlns:a16="http://schemas.microsoft.com/office/drawing/2014/main" id="{D1D91CF9-44F8-6A26-2580-D1B385A384E7}"/>
              </a:ext>
            </a:extLst>
          </p:cNvPr>
          <p:cNvPicPr>
            <a:picLocks noChangeAspect="1"/>
          </p:cNvPicPr>
          <p:nvPr/>
        </p:nvPicPr>
        <p:blipFill>
          <a:blip r:embed="rId2"/>
          <a:stretch>
            <a:fillRect/>
          </a:stretch>
        </p:blipFill>
        <p:spPr>
          <a:xfrm>
            <a:off x="640793" y="2072124"/>
            <a:ext cx="10910414" cy="2921952"/>
          </a:xfrm>
          <a:prstGeom prst="rect">
            <a:avLst/>
          </a:prstGeom>
        </p:spPr>
      </p:pic>
      <p:sp>
        <p:nvSpPr>
          <p:cNvPr id="6" name="Footer Placeholder 5">
            <a:extLst>
              <a:ext uri="{FF2B5EF4-FFF2-40B4-BE49-F238E27FC236}">
                <a16:creationId xmlns:a16="http://schemas.microsoft.com/office/drawing/2014/main" id="{8A2F75CF-5FF5-E4DD-3285-AC531A9BBC11}"/>
              </a:ext>
            </a:extLst>
          </p:cNvPr>
          <p:cNvSpPr>
            <a:spLocks noGrp="1"/>
          </p:cNvSpPr>
          <p:nvPr>
            <p:ph type="ftr" sz="quarter" idx="3"/>
          </p:nvPr>
        </p:nvSpPr>
        <p:spPr/>
        <p:txBody>
          <a:bodyPr/>
          <a:lstStyle/>
          <a:p>
            <a:r>
              <a:rPr lang="en-US"/>
              <a:t>Girard N, et al. </a:t>
            </a:r>
            <a:r>
              <a:rPr lang="en-US" i="1"/>
              <a:t>J Clin Oncol. </a:t>
            </a:r>
            <a:r>
              <a:rPr lang="en-US"/>
              <a:t>2023;41(16_suppl). Abstract 8584.</a:t>
            </a:r>
          </a:p>
        </p:txBody>
      </p:sp>
    </p:spTree>
    <p:extLst>
      <p:ext uri="{BB962C8B-B14F-4D97-AF65-F5344CB8AC3E}">
        <p14:creationId xmlns:p14="http://schemas.microsoft.com/office/powerpoint/2010/main" val="1136338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F5AD22-1398-1536-C025-463BD89A46B4}"/>
              </a:ext>
            </a:extLst>
          </p:cNvPr>
          <p:cNvSpPr>
            <a:spLocks noGrp="1"/>
          </p:cNvSpPr>
          <p:nvPr>
            <p:ph type="title"/>
          </p:nvPr>
        </p:nvSpPr>
        <p:spPr>
          <a:xfrm>
            <a:off x="609600" y="199505"/>
            <a:ext cx="10744200" cy="1185577"/>
          </a:xfrm>
        </p:spPr>
        <p:txBody>
          <a:bodyPr anchor="ctr">
            <a:normAutofit/>
          </a:bodyPr>
          <a:lstStyle/>
          <a:p>
            <a:r>
              <a:rPr lang="en-US" dirty="0"/>
              <a:t>Real-World Outcomes with Lurbinectedin in the 2L setting for ES-SCLC</a:t>
            </a:r>
          </a:p>
        </p:txBody>
      </p:sp>
      <p:sp>
        <p:nvSpPr>
          <p:cNvPr id="10" name="Content Placeholder 9">
            <a:extLst>
              <a:ext uri="{FF2B5EF4-FFF2-40B4-BE49-F238E27FC236}">
                <a16:creationId xmlns:a16="http://schemas.microsoft.com/office/drawing/2014/main" id="{DC380CBD-A8F5-52BC-E645-479F50F6E77E}"/>
              </a:ext>
            </a:extLst>
          </p:cNvPr>
          <p:cNvSpPr>
            <a:spLocks noGrp="1"/>
          </p:cNvSpPr>
          <p:nvPr>
            <p:ph idx="1"/>
          </p:nvPr>
        </p:nvSpPr>
        <p:spPr>
          <a:xfrm>
            <a:off x="609600" y="1477906"/>
            <a:ext cx="10744200" cy="4722477"/>
          </a:xfrm>
        </p:spPr>
        <p:txBody>
          <a:bodyPr/>
          <a:lstStyle/>
          <a:p>
            <a:endParaRPr lang="en-US" dirty="0"/>
          </a:p>
          <a:p>
            <a:endParaRPr lang="en-US" dirty="0"/>
          </a:p>
        </p:txBody>
      </p:sp>
      <p:sp>
        <p:nvSpPr>
          <p:cNvPr id="3" name="TextBox 2">
            <a:extLst>
              <a:ext uri="{FF2B5EF4-FFF2-40B4-BE49-F238E27FC236}">
                <a16:creationId xmlns:a16="http://schemas.microsoft.com/office/drawing/2014/main" id="{1A5EEADF-93C7-68CF-11E4-251FD0A8C4F1}"/>
              </a:ext>
            </a:extLst>
          </p:cNvPr>
          <p:cNvSpPr txBox="1"/>
          <p:nvPr/>
        </p:nvSpPr>
        <p:spPr>
          <a:xfrm>
            <a:off x="838200" y="1519932"/>
            <a:ext cx="3229136" cy="369332"/>
          </a:xfrm>
          <a:prstGeom prst="rect">
            <a:avLst/>
          </a:prstGeom>
          <a:noFill/>
        </p:spPr>
        <p:txBody>
          <a:bodyPr wrap="square">
            <a:spAutoFit/>
          </a:bodyPr>
          <a:lstStyle/>
          <a:p>
            <a:r>
              <a:rPr lang="en-US" b="1" u="sng" dirty="0">
                <a:solidFill>
                  <a:srgbClr val="4D4E4D"/>
                </a:solidFill>
                <a:effectLst/>
                <a:latin typeface="Arial" panose="020B0604020202020204" pitchFamily="34" charset="0"/>
                <a:cs typeface="Arial" panose="020B0604020202020204" pitchFamily="34" charset="0"/>
              </a:rPr>
              <a:t>Overall Survival (OS)</a:t>
            </a:r>
          </a:p>
        </p:txBody>
      </p:sp>
      <p:pic>
        <p:nvPicPr>
          <p:cNvPr id="6" name="Picture 5">
            <a:extLst>
              <a:ext uri="{FF2B5EF4-FFF2-40B4-BE49-F238E27FC236}">
                <a16:creationId xmlns:a16="http://schemas.microsoft.com/office/drawing/2014/main" id="{BB35A1F5-184A-7AB9-DB2E-78803A6A0B3C}"/>
              </a:ext>
            </a:extLst>
          </p:cNvPr>
          <p:cNvPicPr>
            <a:picLocks noChangeAspect="1"/>
          </p:cNvPicPr>
          <p:nvPr/>
        </p:nvPicPr>
        <p:blipFill>
          <a:blip r:embed="rId2"/>
          <a:stretch>
            <a:fillRect/>
          </a:stretch>
        </p:blipFill>
        <p:spPr>
          <a:xfrm>
            <a:off x="609600" y="2004326"/>
            <a:ext cx="10972800" cy="2849347"/>
          </a:xfrm>
          <a:prstGeom prst="rect">
            <a:avLst/>
          </a:prstGeom>
        </p:spPr>
      </p:pic>
      <p:sp>
        <p:nvSpPr>
          <p:cNvPr id="7" name="Content Placeholder 9">
            <a:extLst>
              <a:ext uri="{FF2B5EF4-FFF2-40B4-BE49-F238E27FC236}">
                <a16:creationId xmlns:a16="http://schemas.microsoft.com/office/drawing/2014/main" id="{67720472-5048-98C2-B4A9-5639BBA6CF13}"/>
              </a:ext>
            </a:extLst>
          </p:cNvPr>
          <p:cNvSpPr txBox="1">
            <a:spLocks/>
          </p:cNvSpPr>
          <p:nvPr/>
        </p:nvSpPr>
        <p:spPr>
          <a:xfrm>
            <a:off x="788812" y="4984352"/>
            <a:ext cx="10385775" cy="76790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tx2"/>
                </a:solidFill>
              </a:rPr>
              <a:t>At multivariate analysis, only performance status and CTFI ≥ 90 were significantly associated with more prolonged OS. </a:t>
            </a:r>
          </a:p>
        </p:txBody>
      </p:sp>
      <p:sp>
        <p:nvSpPr>
          <p:cNvPr id="8" name="Footer Placeholder 7">
            <a:extLst>
              <a:ext uri="{FF2B5EF4-FFF2-40B4-BE49-F238E27FC236}">
                <a16:creationId xmlns:a16="http://schemas.microsoft.com/office/drawing/2014/main" id="{D034BCFC-7757-7C5A-84E7-589228065340}"/>
              </a:ext>
            </a:extLst>
          </p:cNvPr>
          <p:cNvSpPr>
            <a:spLocks noGrp="1"/>
          </p:cNvSpPr>
          <p:nvPr>
            <p:ph type="ftr" sz="quarter" idx="3"/>
          </p:nvPr>
        </p:nvSpPr>
        <p:spPr/>
        <p:txBody>
          <a:bodyPr/>
          <a:lstStyle/>
          <a:p>
            <a:r>
              <a:rPr lang="en-US"/>
              <a:t>Girard N, et al. </a:t>
            </a:r>
            <a:r>
              <a:rPr lang="en-US" i="1"/>
              <a:t>J Clin Oncol</a:t>
            </a:r>
            <a:r>
              <a:rPr lang="en-US"/>
              <a:t>. 2023;41(16_suppl). Abstract 8584.</a:t>
            </a:r>
          </a:p>
        </p:txBody>
      </p:sp>
    </p:spTree>
    <p:extLst>
      <p:ext uri="{BB962C8B-B14F-4D97-AF65-F5344CB8AC3E}">
        <p14:creationId xmlns:p14="http://schemas.microsoft.com/office/powerpoint/2010/main" val="1689160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F5AD22-1398-1536-C025-463BD89A46B4}"/>
              </a:ext>
            </a:extLst>
          </p:cNvPr>
          <p:cNvSpPr>
            <a:spLocks noGrp="1"/>
          </p:cNvSpPr>
          <p:nvPr>
            <p:ph type="title"/>
          </p:nvPr>
        </p:nvSpPr>
        <p:spPr>
          <a:xfrm>
            <a:off x="609600" y="59519"/>
            <a:ext cx="10744200" cy="1184275"/>
          </a:xfrm>
        </p:spPr>
        <p:txBody>
          <a:bodyPr anchor="ctr">
            <a:normAutofit/>
          </a:bodyPr>
          <a:lstStyle/>
          <a:p>
            <a:r>
              <a:rPr lang="en-US" sz="2800" dirty="0"/>
              <a:t>Real-World Treatment Patterns and Outcomes with Lurbinectedin in Second-Line for ES-SCLC</a:t>
            </a:r>
          </a:p>
        </p:txBody>
      </p:sp>
      <p:pic>
        <p:nvPicPr>
          <p:cNvPr id="5" name="Content Placeholder 4">
            <a:extLst>
              <a:ext uri="{FF2B5EF4-FFF2-40B4-BE49-F238E27FC236}">
                <a16:creationId xmlns:a16="http://schemas.microsoft.com/office/drawing/2014/main" id="{6AB09B15-139D-D06B-7AA4-CA233524152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32945" y="1067594"/>
            <a:ext cx="4935955" cy="4722812"/>
          </a:xfrm>
        </p:spPr>
      </p:pic>
      <p:sp>
        <p:nvSpPr>
          <p:cNvPr id="8" name="TextBox 7">
            <a:extLst>
              <a:ext uri="{FF2B5EF4-FFF2-40B4-BE49-F238E27FC236}">
                <a16:creationId xmlns:a16="http://schemas.microsoft.com/office/drawing/2014/main" id="{7BAD68BF-CC4D-77CB-F9D0-0E1C84D699E9}"/>
              </a:ext>
            </a:extLst>
          </p:cNvPr>
          <p:cNvSpPr txBox="1"/>
          <p:nvPr/>
        </p:nvSpPr>
        <p:spPr>
          <a:xfrm>
            <a:off x="709384" y="5800418"/>
            <a:ext cx="10017178" cy="523220"/>
          </a:xfrm>
          <a:prstGeom prst="rect">
            <a:avLst/>
          </a:prstGeom>
          <a:noFill/>
        </p:spPr>
        <p:txBody>
          <a:bodyPr wrap="square">
            <a:spAutoFit/>
          </a:bodyPr>
          <a:lstStyle/>
          <a:p>
            <a:r>
              <a:rPr lang="en-US" sz="1400" dirty="0">
                <a:solidFill>
                  <a:srgbClr val="4D4E4D"/>
                </a:solidFill>
                <a:effectLst/>
                <a:latin typeface="Arial" panose="020B0604020202020204" pitchFamily="34" charset="0"/>
                <a:cs typeface="Arial" panose="020B0604020202020204" pitchFamily="34" charset="0"/>
              </a:rPr>
              <a:t>• 84.8% of patients received immunotherapy in combination with platinum therapy in the 1L setting</a:t>
            </a:r>
          </a:p>
          <a:p>
            <a:r>
              <a:rPr lang="en-US" sz="1400" dirty="0">
                <a:solidFill>
                  <a:srgbClr val="4D4E4D"/>
                </a:solidFill>
                <a:effectLst/>
                <a:latin typeface="Arial" panose="020B0604020202020204" pitchFamily="34" charset="0"/>
                <a:cs typeface="Arial" panose="020B0604020202020204" pitchFamily="34" charset="0"/>
              </a:rPr>
              <a:t>• 26.8% of patients had a recorded 3L treatment after their 2L lurbinectedin treatment; 288 did not have subsequent therapy</a:t>
            </a:r>
          </a:p>
        </p:txBody>
      </p:sp>
      <p:pic>
        <p:nvPicPr>
          <p:cNvPr id="10" name="Picture 9">
            <a:extLst>
              <a:ext uri="{FF2B5EF4-FFF2-40B4-BE49-F238E27FC236}">
                <a16:creationId xmlns:a16="http://schemas.microsoft.com/office/drawing/2014/main" id="{45F93FF8-D850-3D56-2370-2FE759290308}"/>
              </a:ext>
            </a:extLst>
          </p:cNvPr>
          <p:cNvPicPr>
            <a:picLocks noChangeAspect="1"/>
          </p:cNvPicPr>
          <p:nvPr/>
        </p:nvPicPr>
        <p:blipFill>
          <a:blip r:embed="rId4"/>
          <a:stretch>
            <a:fillRect/>
          </a:stretch>
        </p:blipFill>
        <p:spPr>
          <a:xfrm>
            <a:off x="5867465" y="2702086"/>
            <a:ext cx="5562600" cy="2997200"/>
          </a:xfrm>
          <a:prstGeom prst="rect">
            <a:avLst/>
          </a:prstGeom>
        </p:spPr>
      </p:pic>
      <p:sp>
        <p:nvSpPr>
          <p:cNvPr id="14" name="TextBox 13">
            <a:extLst>
              <a:ext uri="{FF2B5EF4-FFF2-40B4-BE49-F238E27FC236}">
                <a16:creationId xmlns:a16="http://schemas.microsoft.com/office/drawing/2014/main" id="{E190BAC2-6875-2300-4D98-5A57A64F005D}"/>
              </a:ext>
            </a:extLst>
          </p:cNvPr>
          <p:cNvSpPr txBox="1"/>
          <p:nvPr/>
        </p:nvSpPr>
        <p:spPr>
          <a:xfrm>
            <a:off x="5568900" y="1693164"/>
            <a:ext cx="6159730" cy="923330"/>
          </a:xfrm>
          <a:prstGeom prst="rect">
            <a:avLst/>
          </a:prstGeom>
          <a:noFill/>
        </p:spPr>
        <p:txBody>
          <a:bodyPr wrap="square">
            <a:spAutoFit/>
          </a:bodyPr>
          <a:lstStyle/>
          <a:p>
            <a:r>
              <a:rPr lang="en-US" dirty="0" err="1">
                <a:solidFill>
                  <a:srgbClr val="4D4E4D"/>
                </a:solidFill>
                <a:effectLst/>
                <a:latin typeface="Arial" panose="020B0604020202020204" pitchFamily="34" charset="0"/>
                <a:cs typeface="Arial" panose="020B0604020202020204" pitchFamily="34" charset="0"/>
              </a:rPr>
              <a:t>rwPFS</a:t>
            </a:r>
            <a:r>
              <a:rPr lang="en-US" dirty="0">
                <a:solidFill>
                  <a:srgbClr val="4D4E4D"/>
                </a:solidFill>
                <a:effectLst/>
                <a:latin typeface="Arial" panose="020B0604020202020204" pitchFamily="34" charset="0"/>
                <a:cs typeface="Arial" panose="020B0604020202020204" pitchFamily="34" charset="0"/>
              </a:rPr>
              <a:t> for the Overall 2L Lurbinectedin Monotherapy</a:t>
            </a:r>
          </a:p>
          <a:p>
            <a:r>
              <a:rPr lang="en-US" dirty="0">
                <a:solidFill>
                  <a:srgbClr val="4D4E4D"/>
                </a:solidFill>
                <a:effectLst/>
                <a:latin typeface="Arial" panose="020B0604020202020204" pitchFamily="34" charset="0"/>
                <a:cs typeface="Arial" panose="020B0604020202020204" pitchFamily="34" charset="0"/>
              </a:rPr>
              <a:t>Population and Subsets of Patients With CTFI ≥ 90 Days</a:t>
            </a:r>
          </a:p>
          <a:p>
            <a:r>
              <a:rPr lang="en-US" dirty="0">
                <a:solidFill>
                  <a:srgbClr val="4D4E4D"/>
                </a:solidFill>
                <a:effectLst/>
                <a:latin typeface="Arial" panose="020B0604020202020204" pitchFamily="34" charset="0"/>
                <a:cs typeface="Arial" panose="020B0604020202020204" pitchFamily="34" charset="0"/>
              </a:rPr>
              <a:t>and ≥180 Days</a:t>
            </a:r>
          </a:p>
        </p:txBody>
      </p:sp>
      <p:sp>
        <p:nvSpPr>
          <p:cNvPr id="6" name="Footer Placeholder 5">
            <a:extLst>
              <a:ext uri="{FF2B5EF4-FFF2-40B4-BE49-F238E27FC236}">
                <a16:creationId xmlns:a16="http://schemas.microsoft.com/office/drawing/2014/main" id="{AAED9758-C003-1CEC-C524-B57B71280BA6}"/>
              </a:ext>
            </a:extLst>
          </p:cNvPr>
          <p:cNvSpPr>
            <a:spLocks noGrp="1"/>
          </p:cNvSpPr>
          <p:nvPr>
            <p:ph type="ftr" sz="quarter" idx="3"/>
          </p:nvPr>
        </p:nvSpPr>
        <p:spPr/>
        <p:txBody>
          <a:bodyPr/>
          <a:lstStyle/>
          <a:p>
            <a:r>
              <a:rPr lang="en-US"/>
              <a:t>L, line; rwPFS, real-world progression-free survival.
Estrin, A et al. </a:t>
            </a:r>
            <a:r>
              <a:rPr lang="en-US" i="1"/>
              <a:t>Ann Oncol</a:t>
            </a:r>
            <a:r>
              <a:rPr lang="en-US"/>
              <a:t>. 2022;33(suppl_7):S701-S702. Abstract 1539P.</a:t>
            </a:r>
          </a:p>
        </p:txBody>
      </p:sp>
    </p:spTree>
    <p:extLst>
      <p:ext uri="{BB962C8B-B14F-4D97-AF65-F5344CB8AC3E}">
        <p14:creationId xmlns:p14="http://schemas.microsoft.com/office/powerpoint/2010/main" val="1184701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23C8A-F178-0DCD-8022-D4304B0B2AC7}"/>
              </a:ext>
            </a:extLst>
          </p:cNvPr>
          <p:cNvSpPr>
            <a:spLocks noGrp="1"/>
          </p:cNvSpPr>
          <p:nvPr>
            <p:ph type="title"/>
          </p:nvPr>
        </p:nvSpPr>
        <p:spPr>
          <a:xfrm>
            <a:off x="609600" y="199505"/>
            <a:ext cx="10744200" cy="1185577"/>
          </a:xfrm>
        </p:spPr>
        <p:txBody>
          <a:bodyPr/>
          <a:lstStyle/>
          <a:p>
            <a:r>
              <a:rPr lang="en-US" dirty="0"/>
              <a:t>Clinical Course </a:t>
            </a:r>
          </a:p>
        </p:txBody>
      </p:sp>
      <p:sp>
        <p:nvSpPr>
          <p:cNvPr id="3" name="Content Placeholder 2">
            <a:extLst>
              <a:ext uri="{FF2B5EF4-FFF2-40B4-BE49-F238E27FC236}">
                <a16:creationId xmlns:a16="http://schemas.microsoft.com/office/drawing/2014/main" id="{8A8B83DD-F821-699C-E4D4-A1B55FE4BC82}"/>
              </a:ext>
            </a:extLst>
          </p:cNvPr>
          <p:cNvSpPr>
            <a:spLocks noGrp="1"/>
          </p:cNvSpPr>
          <p:nvPr>
            <p:ph idx="1"/>
          </p:nvPr>
        </p:nvSpPr>
        <p:spPr>
          <a:xfrm>
            <a:off x="609600" y="1477906"/>
            <a:ext cx="10744200" cy="4722477"/>
          </a:xfrm>
        </p:spPr>
        <p:txBody>
          <a:bodyPr>
            <a:normAutofit/>
          </a:bodyPr>
          <a:lstStyle/>
          <a:p>
            <a:r>
              <a:rPr lang="en-US" dirty="0">
                <a:solidFill>
                  <a:srgbClr val="4D4E4D"/>
                </a:solidFill>
              </a:rPr>
              <a:t>She underwent SRS to the two brain lesions and tolerated it well</a:t>
            </a:r>
          </a:p>
          <a:p>
            <a:r>
              <a:rPr lang="en-US" dirty="0"/>
              <a:t>She initiated therapy with lurbinectedin with clinical benefit</a:t>
            </a:r>
            <a:endParaRPr lang="en-US" dirty="0">
              <a:solidFill>
                <a:srgbClr val="4D4E4D"/>
              </a:solidFill>
            </a:endParaRPr>
          </a:p>
          <a:p>
            <a:endParaRPr lang="en-US" dirty="0"/>
          </a:p>
        </p:txBody>
      </p:sp>
    </p:spTree>
    <p:extLst>
      <p:ext uri="{BB962C8B-B14F-4D97-AF65-F5344CB8AC3E}">
        <p14:creationId xmlns:p14="http://schemas.microsoft.com/office/powerpoint/2010/main" val="4276009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ES-SCLC: Sequencing Strategies in Previously Treated Patients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the latest evidence and guidelines to individualize second-line treatment plans for patients with extensive-stage small-cell lung cancer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Implement evidence-based strategies to prevent, monitor, and manage adverse effects in patients receiving second-line treatment for extensive-stage small-cell lung cancer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CEA8-BA64-B514-2612-A297CE9B48AF}"/>
              </a:ext>
            </a:extLst>
          </p:cNvPr>
          <p:cNvSpPr>
            <a:spLocks noGrp="1"/>
          </p:cNvSpPr>
          <p:nvPr>
            <p:ph type="title"/>
          </p:nvPr>
        </p:nvSpPr>
        <p:spPr>
          <a:xfrm>
            <a:off x="609600" y="199505"/>
            <a:ext cx="10744200" cy="1185577"/>
          </a:xfrm>
        </p:spPr>
        <p:txBody>
          <a:bodyPr/>
          <a:lstStyle/>
          <a:p>
            <a:r>
              <a:rPr lang="en-US" dirty="0"/>
              <a:t>Summary</a:t>
            </a:r>
          </a:p>
        </p:txBody>
      </p:sp>
      <p:sp>
        <p:nvSpPr>
          <p:cNvPr id="4" name="Content Placeholder 2">
            <a:extLst>
              <a:ext uri="{FF2B5EF4-FFF2-40B4-BE49-F238E27FC236}">
                <a16:creationId xmlns:a16="http://schemas.microsoft.com/office/drawing/2014/main" id="{0745F9A3-1657-3C85-52AE-800F2B9E3457}"/>
              </a:ext>
            </a:extLst>
          </p:cNvPr>
          <p:cNvSpPr>
            <a:spLocks noGrp="1"/>
          </p:cNvSpPr>
          <p:nvPr>
            <p:ph idx="1"/>
          </p:nvPr>
        </p:nvSpPr>
        <p:spPr>
          <a:xfrm>
            <a:off x="609600" y="1477906"/>
            <a:ext cx="10744200" cy="4722477"/>
          </a:xfrm>
        </p:spPr>
        <p:txBody>
          <a:bodyPr>
            <a:normAutofit lnSpcReduction="10000"/>
          </a:bodyPr>
          <a:lstStyle/>
          <a:p>
            <a:r>
              <a:rPr lang="en-US" dirty="0">
                <a:solidFill>
                  <a:srgbClr val="4D4E4D"/>
                </a:solidFill>
              </a:rPr>
              <a:t>Treatment for patients with SCLC in the relapsed setting needs to be individualized</a:t>
            </a:r>
          </a:p>
          <a:p>
            <a:r>
              <a:rPr lang="en-US" dirty="0">
                <a:solidFill>
                  <a:srgbClr val="4D4E4D"/>
                </a:solidFill>
              </a:rPr>
              <a:t>In patients with SCLC, a study on PCI with or without hippocampal avoidance has shown that (at least partial) sparing of the uninvolved brain can translate into improved preservation of cognition</a:t>
            </a:r>
          </a:p>
          <a:p>
            <a:r>
              <a:rPr lang="en-US" dirty="0">
                <a:solidFill>
                  <a:srgbClr val="4D4E4D"/>
                </a:solidFill>
              </a:rPr>
              <a:t>In a meta-analysis, there was no significant reduction in overall survival associated with SRS compared with WBRT with or without SRS boost, as well as SRS compared with WBRT alone</a:t>
            </a:r>
          </a:p>
          <a:p>
            <a:r>
              <a:rPr lang="en-US" dirty="0">
                <a:solidFill>
                  <a:srgbClr val="4D4E4D"/>
                </a:solidFill>
              </a:rPr>
              <a:t> The ENCEPHALON trial is investigating the potential cognitive benefit of SRS versus WBRT in patients with SCLC </a:t>
            </a:r>
          </a:p>
          <a:p>
            <a:r>
              <a:rPr lang="en-US" dirty="0">
                <a:solidFill>
                  <a:srgbClr val="4D4E4D"/>
                </a:solidFill>
              </a:rPr>
              <a:t>Real-world treatment and outcomes have shown that lurbinectedin is generally well tolerated</a:t>
            </a:r>
          </a:p>
        </p:txBody>
      </p:sp>
    </p:spTree>
    <p:extLst>
      <p:ext uri="{BB962C8B-B14F-4D97-AF65-F5344CB8AC3E}">
        <p14:creationId xmlns:p14="http://schemas.microsoft.com/office/powerpoint/2010/main" val="542978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37D716-9F5A-BE6F-91A4-C9529EC7164F}"/>
              </a:ext>
            </a:extLst>
          </p:cNvPr>
          <p:cNvSpPr>
            <a:spLocks noGrp="1"/>
          </p:cNvSpPr>
          <p:nvPr>
            <p:ph type="title"/>
          </p:nvPr>
        </p:nvSpPr>
        <p:spPr>
          <a:xfrm>
            <a:off x="609600" y="199505"/>
            <a:ext cx="10744200" cy="1185577"/>
          </a:xfrm>
        </p:spPr>
        <p:txBody>
          <a:bodyPr>
            <a:normAutofit/>
          </a:bodyPr>
          <a:lstStyle/>
          <a:p>
            <a:r>
              <a:rPr lang="en-US" dirty="0"/>
              <a:t>Clinical Case </a:t>
            </a:r>
          </a:p>
        </p:txBody>
      </p:sp>
      <p:sp>
        <p:nvSpPr>
          <p:cNvPr id="4" name="Content Placeholder 2">
            <a:extLst>
              <a:ext uri="{FF2B5EF4-FFF2-40B4-BE49-F238E27FC236}">
                <a16:creationId xmlns:a16="http://schemas.microsoft.com/office/drawing/2014/main" id="{DBABF981-C580-8504-9BC5-1B87CBECC28D}"/>
              </a:ext>
            </a:extLst>
          </p:cNvPr>
          <p:cNvSpPr>
            <a:spLocks noGrp="1"/>
          </p:cNvSpPr>
          <p:nvPr>
            <p:ph idx="1"/>
          </p:nvPr>
        </p:nvSpPr>
        <p:spPr>
          <a:xfrm>
            <a:off x="609600" y="1477906"/>
            <a:ext cx="10744200" cy="4722477"/>
          </a:xfrm>
        </p:spPr>
        <p:txBody>
          <a:bodyPr>
            <a:normAutofit/>
          </a:bodyPr>
          <a:lstStyle/>
          <a:p>
            <a:r>
              <a:rPr lang="en-US" dirty="0"/>
              <a:t>62-year-old female former smoker was initially diagnosed with limited stage SCLC in 2021 </a:t>
            </a:r>
          </a:p>
          <a:p>
            <a:r>
              <a:rPr lang="en-US" dirty="0"/>
              <a:t>She was treated with concurrent chemoradiation with 4 cycles of cisplatin/etoposide and prophylactic whole brain RT (PCI)</a:t>
            </a:r>
          </a:p>
          <a:p>
            <a:r>
              <a:rPr lang="en-US" dirty="0"/>
              <a:t>At follow-up, approximately 12 months after completion of platinum chemotherapy, PET/CT showed new retroperitoneal adenopathy and left adnexal mass</a:t>
            </a:r>
          </a:p>
          <a:p>
            <a:r>
              <a:rPr lang="en-US" dirty="0"/>
              <a:t>The retroperitoneal lymph node was biopsied and revealed metastatic small cell carcinoma with associated necrosis </a:t>
            </a:r>
          </a:p>
          <a:p>
            <a:endParaRPr lang="en-US" dirty="0"/>
          </a:p>
        </p:txBody>
      </p:sp>
      <p:sp>
        <p:nvSpPr>
          <p:cNvPr id="7" name="Footer Placeholder 6">
            <a:extLst>
              <a:ext uri="{FF2B5EF4-FFF2-40B4-BE49-F238E27FC236}">
                <a16:creationId xmlns:a16="http://schemas.microsoft.com/office/drawing/2014/main" id="{5D45BB93-6271-AE00-81E4-DC6715F26B21}"/>
              </a:ext>
            </a:extLst>
          </p:cNvPr>
          <p:cNvSpPr>
            <a:spLocks noGrp="1"/>
          </p:cNvSpPr>
          <p:nvPr>
            <p:ph type="ftr" sz="quarter" idx="3"/>
          </p:nvPr>
        </p:nvSpPr>
        <p:spPr/>
        <p:txBody>
          <a:bodyPr/>
          <a:lstStyle/>
          <a:p>
            <a:r>
              <a:rPr lang="en-US"/>
              <a:t>CT, computed tomography; PCI, prophylactic cranial irradiation; PET, positron emission tomography; RT, radiotherapy; SCLC, small-cell lung cancer.</a:t>
            </a:r>
          </a:p>
        </p:txBody>
      </p:sp>
    </p:spTree>
    <p:extLst>
      <p:ext uri="{BB962C8B-B14F-4D97-AF65-F5344CB8AC3E}">
        <p14:creationId xmlns:p14="http://schemas.microsoft.com/office/powerpoint/2010/main" val="36748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23C8A-F178-0DCD-8022-D4304B0B2AC7}"/>
              </a:ext>
            </a:extLst>
          </p:cNvPr>
          <p:cNvSpPr>
            <a:spLocks noGrp="1"/>
          </p:cNvSpPr>
          <p:nvPr>
            <p:ph type="title"/>
          </p:nvPr>
        </p:nvSpPr>
        <p:spPr>
          <a:xfrm>
            <a:off x="609600" y="189751"/>
            <a:ext cx="10744200" cy="1184275"/>
          </a:xfrm>
        </p:spPr>
        <p:txBody>
          <a:bodyPr/>
          <a:lstStyle/>
          <a:p>
            <a:r>
              <a:rPr lang="en-US" dirty="0"/>
              <a:t>Clinical Course </a:t>
            </a:r>
          </a:p>
        </p:txBody>
      </p:sp>
      <p:sp>
        <p:nvSpPr>
          <p:cNvPr id="3" name="Content Placeholder 2">
            <a:extLst>
              <a:ext uri="{FF2B5EF4-FFF2-40B4-BE49-F238E27FC236}">
                <a16:creationId xmlns:a16="http://schemas.microsoft.com/office/drawing/2014/main" id="{8A8B83DD-F821-699C-E4D4-A1B55FE4BC82}"/>
              </a:ext>
            </a:extLst>
          </p:cNvPr>
          <p:cNvSpPr>
            <a:spLocks noGrp="1"/>
          </p:cNvSpPr>
          <p:nvPr>
            <p:ph idx="1"/>
          </p:nvPr>
        </p:nvSpPr>
        <p:spPr>
          <a:xfrm>
            <a:off x="609600" y="1477906"/>
            <a:ext cx="10744200" cy="4722477"/>
          </a:xfrm>
        </p:spPr>
        <p:txBody>
          <a:bodyPr>
            <a:normAutofit/>
          </a:bodyPr>
          <a:lstStyle/>
          <a:p>
            <a:r>
              <a:rPr lang="en-US" dirty="0"/>
              <a:t>She initiated carboplatin/atezolizumab/etoposide x 4 cycles, followed by maintenance atezolizumab </a:t>
            </a:r>
          </a:p>
          <a:p>
            <a:r>
              <a:rPr lang="en-US" dirty="0"/>
              <a:t>CT scan 3 months after completion of platinum chemotherapy showed an increase in size of the left adnexal mass and retroperitoneal lymph nodes</a:t>
            </a:r>
          </a:p>
          <a:p>
            <a:r>
              <a:rPr lang="en-US" dirty="0"/>
              <a:t>The patient states she is feeling well, continues to work full time, and remains active</a:t>
            </a:r>
          </a:p>
          <a:p>
            <a:r>
              <a:rPr lang="en-US" noProof="0" dirty="0">
                <a:sym typeface="Arial"/>
              </a:rPr>
              <a:t>She is presenting to the medical oncology clinic to discuss further management</a:t>
            </a:r>
          </a:p>
          <a:p>
            <a:endParaRPr lang="en-US" dirty="0"/>
          </a:p>
          <a:p>
            <a:endParaRPr lang="en-US" dirty="0"/>
          </a:p>
        </p:txBody>
      </p:sp>
    </p:spTree>
    <p:extLst>
      <p:ext uri="{BB962C8B-B14F-4D97-AF65-F5344CB8AC3E}">
        <p14:creationId xmlns:p14="http://schemas.microsoft.com/office/powerpoint/2010/main" val="618905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48EC91EC-75DD-6275-6E9E-6D72EEB3F205}"/>
              </a:ext>
            </a:extLst>
          </p:cNvPr>
          <p:cNvSpPr>
            <a:spLocks noGrp="1"/>
          </p:cNvSpPr>
          <p:nvPr>
            <p:ph type="ftr" sz="quarter" idx="3"/>
          </p:nvPr>
        </p:nvSpPr>
        <p:spPr/>
        <p:txBody>
          <a:bodyPr/>
          <a:lstStyle/>
          <a:p>
            <a:r>
              <a:rPr lang="en-US"/>
              <a:t>MRI, magnetic resonance imaging. </a:t>
            </a:r>
          </a:p>
        </p:txBody>
      </p:sp>
      <p:sp>
        <p:nvSpPr>
          <p:cNvPr id="2" name="Title 1">
            <a:extLst>
              <a:ext uri="{FF2B5EF4-FFF2-40B4-BE49-F238E27FC236}">
                <a16:creationId xmlns:a16="http://schemas.microsoft.com/office/drawing/2014/main" id="{137129CD-9470-3FD6-2366-6DDA5E732DD0}"/>
              </a:ext>
            </a:extLst>
          </p:cNvPr>
          <p:cNvSpPr>
            <a:spLocks noGrp="1"/>
          </p:cNvSpPr>
          <p:nvPr>
            <p:ph type="title"/>
          </p:nvPr>
        </p:nvSpPr>
        <p:spPr/>
        <p:txBody>
          <a:bodyPr anchor="ctr">
            <a:normAutofit/>
          </a:bodyPr>
          <a:lstStyle/>
          <a:p>
            <a:r>
              <a:rPr lang="en-US" dirty="0"/>
              <a:t>Brain MRI</a:t>
            </a:r>
          </a:p>
        </p:txBody>
      </p:sp>
      <p:sp>
        <p:nvSpPr>
          <p:cNvPr id="9" name="Content Placeholder 8">
            <a:extLst>
              <a:ext uri="{FF2B5EF4-FFF2-40B4-BE49-F238E27FC236}">
                <a16:creationId xmlns:a16="http://schemas.microsoft.com/office/drawing/2014/main" id="{7C3DBBBE-F2B1-D875-C8C3-9337145A4094}"/>
              </a:ext>
            </a:extLst>
          </p:cNvPr>
          <p:cNvSpPr>
            <a:spLocks noGrp="1"/>
          </p:cNvSpPr>
          <p:nvPr>
            <p:ph idx="1"/>
          </p:nvPr>
        </p:nvSpPr>
        <p:spPr/>
        <p:txBody>
          <a:bodyPr anchor="t">
            <a:normAutofit/>
          </a:bodyPr>
          <a:lstStyle/>
          <a:p>
            <a:pPr marL="342900" indent="-342900">
              <a:buFont typeface="+mj-lt"/>
              <a:buAutoNum type="arabicPeriod"/>
            </a:pPr>
            <a:endParaRPr lang="en-US" sz="1600" dirty="0">
              <a:solidFill>
                <a:schemeClr val="tx2"/>
              </a:solidFill>
              <a:effectLst/>
              <a:latin typeface="Arial" panose="020B0604020202020204" pitchFamily="34" charset="0"/>
            </a:endParaRPr>
          </a:p>
          <a:p>
            <a:pPr marL="342900" indent="-342900">
              <a:buFont typeface="+mj-lt"/>
              <a:buAutoNum type="arabicPeriod"/>
            </a:pPr>
            <a:endParaRPr lang="en-US" sz="1600" dirty="0">
              <a:solidFill>
                <a:schemeClr val="tx2"/>
              </a:solidFill>
              <a:latin typeface="Arial" panose="020B0604020202020204" pitchFamily="34" charset="0"/>
            </a:endParaRPr>
          </a:p>
          <a:p>
            <a:pPr marL="342900" indent="-342900">
              <a:buFont typeface="+mj-lt"/>
              <a:buAutoNum type="arabicPeriod"/>
            </a:pPr>
            <a:r>
              <a:rPr lang="en-US" sz="1600" dirty="0">
                <a:solidFill>
                  <a:schemeClr val="tx2"/>
                </a:solidFill>
                <a:effectLst/>
                <a:latin typeface="Arial" panose="020B0604020202020204" pitchFamily="34" charset="0"/>
              </a:rPr>
              <a:t>Right middle cranial fossa. Intraparenchymal </a:t>
            </a:r>
            <a:br>
              <a:rPr lang="en-US" sz="1600" dirty="0">
                <a:solidFill>
                  <a:schemeClr val="tx2"/>
                </a:solidFill>
                <a:effectLst/>
                <a:latin typeface="Arial" panose="020B0604020202020204" pitchFamily="34" charset="0"/>
              </a:rPr>
            </a:br>
            <a:r>
              <a:rPr lang="en-US" sz="1600" dirty="0">
                <a:solidFill>
                  <a:schemeClr val="tx2"/>
                </a:solidFill>
                <a:effectLst/>
                <a:latin typeface="Arial" panose="020B0604020202020204" pitchFamily="34" charset="0"/>
              </a:rPr>
              <a:t>and/or extra-23axial (contiguous with the dura </a:t>
            </a:r>
            <a:br>
              <a:rPr lang="en-US" sz="1600" dirty="0">
                <a:solidFill>
                  <a:schemeClr val="tx2"/>
                </a:solidFill>
                <a:effectLst/>
                <a:latin typeface="Arial" panose="020B0604020202020204" pitchFamily="34" charset="0"/>
              </a:rPr>
            </a:br>
            <a:r>
              <a:rPr lang="en-US" sz="1600" dirty="0">
                <a:solidFill>
                  <a:schemeClr val="tx2"/>
                </a:solidFill>
                <a:effectLst/>
                <a:latin typeface="Arial" panose="020B0604020202020204" pitchFamily="34" charset="0"/>
              </a:rPr>
              <a:t>and leptomeninges). This is likely </a:t>
            </a:r>
            <a:r>
              <a:rPr lang="en-US" sz="1600" dirty="0" err="1">
                <a:solidFill>
                  <a:schemeClr val="tx2"/>
                </a:solidFill>
                <a:effectLst/>
                <a:latin typeface="Arial" panose="020B0604020202020204" pitchFamily="34" charset="0"/>
              </a:rPr>
              <a:t>dural</a:t>
            </a:r>
            <a:r>
              <a:rPr lang="en-US" sz="1600" dirty="0">
                <a:solidFill>
                  <a:schemeClr val="tx2"/>
                </a:solidFill>
                <a:effectLst/>
                <a:latin typeface="Arial" panose="020B0604020202020204" pitchFamily="34" charset="0"/>
              </a:rPr>
              <a:t> based; </a:t>
            </a:r>
            <a:br>
              <a:rPr lang="en-US" sz="1600" dirty="0">
                <a:solidFill>
                  <a:schemeClr val="tx2"/>
                </a:solidFill>
                <a:effectLst/>
                <a:latin typeface="Arial" panose="020B0604020202020204" pitchFamily="34" charset="0"/>
              </a:rPr>
            </a:br>
            <a:r>
              <a:rPr lang="en-US" sz="1600" dirty="0">
                <a:solidFill>
                  <a:schemeClr val="tx2"/>
                </a:solidFill>
                <a:effectLst/>
                <a:latin typeface="Arial" panose="020B0604020202020204" pitchFamily="34" charset="0"/>
              </a:rPr>
              <a:t>Measurement: 1.19 cm. Mild associated </a:t>
            </a:r>
            <a:br>
              <a:rPr lang="en-US" sz="1600" dirty="0">
                <a:solidFill>
                  <a:schemeClr val="tx2"/>
                </a:solidFill>
                <a:effectLst/>
                <a:latin typeface="Arial" panose="020B0604020202020204" pitchFamily="34" charset="0"/>
              </a:rPr>
            </a:br>
            <a:r>
              <a:rPr lang="en-US" sz="1600" dirty="0">
                <a:solidFill>
                  <a:schemeClr val="tx2"/>
                </a:solidFill>
                <a:effectLst/>
                <a:latin typeface="Arial" panose="020B0604020202020204" pitchFamily="34" charset="0"/>
              </a:rPr>
              <a:t>edema. Mild associated mass effect.</a:t>
            </a:r>
          </a:p>
          <a:p>
            <a:pPr marL="342900" indent="-342900">
              <a:buFont typeface="+mj-lt"/>
              <a:buAutoNum type="arabicPeriod"/>
            </a:pPr>
            <a:endParaRPr lang="en-US" sz="1600" dirty="0">
              <a:solidFill>
                <a:schemeClr val="tx2"/>
              </a:solidFill>
              <a:effectLst/>
              <a:latin typeface="Arial" panose="020B0604020202020204" pitchFamily="34" charset="0"/>
            </a:endParaRPr>
          </a:p>
          <a:p>
            <a:pPr marL="342900" indent="-342900">
              <a:buFont typeface="+mj-lt"/>
              <a:buAutoNum type="arabicPeriod"/>
            </a:pPr>
            <a:r>
              <a:rPr lang="en-US" sz="1600" dirty="0">
                <a:solidFill>
                  <a:schemeClr val="tx2"/>
                </a:solidFill>
                <a:effectLst/>
                <a:latin typeface="Arial" panose="020B0604020202020204" pitchFamily="34" charset="0"/>
              </a:rPr>
              <a:t>Left thalamus, contiguous with the third </a:t>
            </a:r>
            <a:br>
              <a:rPr lang="en-US" sz="1600" dirty="0">
                <a:solidFill>
                  <a:schemeClr val="tx2"/>
                </a:solidFill>
                <a:effectLst/>
                <a:latin typeface="Arial" panose="020B0604020202020204" pitchFamily="34" charset="0"/>
              </a:rPr>
            </a:br>
            <a:r>
              <a:rPr lang="en-US" sz="1600" dirty="0">
                <a:solidFill>
                  <a:schemeClr val="tx2"/>
                </a:solidFill>
                <a:effectLst/>
                <a:latin typeface="Arial" panose="020B0604020202020204" pitchFamily="34" charset="0"/>
              </a:rPr>
              <a:t>ventricle approximating the right thalamus. </a:t>
            </a:r>
            <a:br>
              <a:rPr lang="en-US" sz="1600" dirty="0">
                <a:solidFill>
                  <a:schemeClr val="tx2"/>
                </a:solidFill>
                <a:effectLst/>
                <a:latin typeface="Arial" panose="020B0604020202020204" pitchFamily="34" charset="0"/>
              </a:rPr>
            </a:br>
            <a:r>
              <a:rPr lang="en-US" sz="1600" dirty="0">
                <a:solidFill>
                  <a:schemeClr val="tx2"/>
                </a:solidFill>
                <a:effectLst/>
                <a:latin typeface="Arial" panose="020B0604020202020204" pitchFamily="34" charset="0"/>
              </a:rPr>
              <a:t>Abuts the ventricular system. Mild associated </a:t>
            </a:r>
            <a:br>
              <a:rPr lang="en-US" sz="1600" dirty="0">
                <a:solidFill>
                  <a:schemeClr val="tx2"/>
                </a:solidFill>
                <a:effectLst/>
                <a:latin typeface="Arial" panose="020B0604020202020204" pitchFamily="34" charset="0"/>
              </a:rPr>
            </a:br>
            <a:r>
              <a:rPr lang="en-US" sz="1600" dirty="0">
                <a:solidFill>
                  <a:schemeClr val="tx2"/>
                </a:solidFill>
                <a:effectLst/>
                <a:latin typeface="Arial" panose="020B0604020202020204" pitchFamily="34" charset="0"/>
              </a:rPr>
              <a:t>edema. Mild associated mass effect.</a:t>
            </a:r>
          </a:p>
          <a:p>
            <a:endParaRPr lang="en-US" sz="2000" dirty="0"/>
          </a:p>
        </p:txBody>
      </p:sp>
      <p:pic>
        <p:nvPicPr>
          <p:cNvPr id="6" name="Picture 5">
            <a:extLst>
              <a:ext uri="{FF2B5EF4-FFF2-40B4-BE49-F238E27FC236}">
                <a16:creationId xmlns:a16="http://schemas.microsoft.com/office/drawing/2014/main" id="{75F08D16-27D3-ADFE-D1A7-69E6309D59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
          <a:stretch/>
        </p:blipFill>
        <p:spPr>
          <a:xfrm>
            <a:off x="5418759" y="1835857"/>
            <a:ext cx="2741805" cy="3639451"/>
          </a:xfrm>
          <a:prstGeom prst="rect">
            <a:avLst/>
          </a:prstGeom>
        </p:spPr>
      </p:pic>
      <p:pic>
        <p:nvPicPr>
          <p:cNvPr id="5" name="Picture 4">
            <a:extLst>
              <a:ext uri="{FF2B5EF4-FFF2-40B4-BE49-F238E27FC236}">
                <a16:creationId xmlns:a16="http://schemas.microsoft.com/office/drawing/2014/main" id="{B9677689-F545-A336-2309-24F88AEDCF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12616" y="1835857"/>
            <a:ext cx="2743620" cy="3639451"/>
          </a:xfrm>
          <a:prstGeom prst="rect">
            <a:avLst/>
          </a:prstGeom>
        </p:spPr>
      </p:pic>
      <p:sp>
        <p:nvSpPr>
          <p:cNvPr id="3" name="TextBox 2">
            <a:extLst>
              <a:ext uri="{FF2B5EF4-FFF2-40B4-BE49-F238E27FC236}">
                <a16:creationId xmlns:a16="http://schemas.microsoft.com/office/drawing/2014/main" id="{90E436E8-72C1-79F9-6EC5-38F7260A6F45}"/>
              </a:ext>
            </a:extLst>
          </p:cNvPr>
          <p:cNvSpPr txBox="1"/>
          <p:nvPr/>
        </p:nvSpPr>
        <p:spPr>
          <a:xfrm>
            <a:off x="8734143" y="5556260"/>
            <a:ext cx="2420278" cy="276999"/>
          </a:xfrm>
          <a:prstGeom prst="rect">
            <a:avLst/>
          </a:prstGeom>
          <a:noFill/>
        </p:spPr>
        <p:txBody>
          <a:bodyPr wrap="none" rtlCol="0">
            <a:spAutoFit/>
          </a:bodyPr>
          <a:lstStyle/>
          <a:p>
            <a:pPr algn="ctr"/>
            <a:r>
              <a:rPr lang="en-US" sz="1200" dirty="0"/>
              <a:t>Images courtesy of Ticiana Leal, MD</a:t>
            </a:r>
          </a:p>
        </p:txBody>
      </p:sp>
      <p:sp>
        <p:nvSpPr>
          <p:cNvPr id="4" name="TextBox 3">
            <a:extLst>
              <a:ext uri="{FF2B5EF4-FFF2-40B4-BE49-F238E27FC236}">
                <a16:creationId xmlns:a16="http://schemas.microsoft.com/office/drawing/2014/main" id="{A0685064-4038-76B0-05F0-EAB640B6BDB5}"/>
              </a:ext>
            </a:extLst>
          </p:cNvPr>
          <p:cNvSpPr txBox="1"/>
          <p:nvPr/>
        </p:nvSpPr>
        <p:spPr>
          <a:xfrm>
            <a:off x="5418759" y="1491503"/>
            <a:ext cx="2741805" cy="369332"/>
          </a:xfrm>
          <a:prstGeom prst="rect">
            <a:avLst/>
          </a:prstGeom>
          <a:noFill/>
        </p:spPr>
        <p:txBody>
          <a:bodyPr wrap="square" rtlCol="0">
            <a:spAutoFit/>
          </a:bodyPr>
          <a:lstStyle/>
          <a:p>
            <a:pPr algn="ctr"/>
            <a:r>
              <a:rPr lang="en-US" b="1" u="sng" dirty="0"/>
              <a:t>Image #1</a:t>
            </a:r>
          </a:p>
        </p:txBody>
      </p:sp>
      <p:sp>
        <p:nvSpPr>
          <p:cNvPr id="7" name="TextBox 6">
            <a:extLst>
              <a:ext uri="{FF2B5EF4-FFF2-40B4-BE49-F238E27FC236}">
                <a16:creationId xmlns:a16="http://schemas.microsoft.com/office/drawing/2014/main" id="{D8A5FFE3-5057-6175-FF14-645044E40131}"/>
              </a:ext>
            </a:extLst>
          </p:cNvPr>
          <p:cNvSpPr txBox="1"/>
          <p:nvPr/>
        </p:nvSpPr>
        <p:spPr>
          <a:xfrm>
            <a:off x="8412616" y="1466336"/>
            <a:ext cx="2741805" cy="369332"/>
          </a:xfrm>
          <a:prstGeom prst="rect">
            <a:avLst/>
          </a:prstGeom>
          <a:noFill/>
        </p:spPr>
        <p:txBody>
          <a:bodyPr wrap="square" rtlCol="0">
            <a:spAutoFit/>
          </a:bodyPr>
          <a:lstStyle/>
          <a:p>
            <a:pPr algn="ctr"/>
            <a:r>
              <a:rPr lang="en-US" b="1" u="sng" dirty="0"/>
              <a:t>Image #2</a:t>
            </a:r>
          </a:p>
        </p:txBody>
      </p:sp>
    </p:spTree>
    <p:extLst>
      <p:ext uri="{BB962C8B-B14F-4D97-AF65-F5344CB8AC3E}">
        <p14:creationId xmlns:p14="http://schemas.microsoft.com/office/powerpoint/2010/main" val="372422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B57D493-4A4E-E133-28CC-242821600C89}"/>
              </a:ext>
            </a:extLst>
          </p:cNvPr>
          <p:cNvGraphicFramePr>
            <a:graphicFrameLocks noGrp="1"/>
          </p:cNvGraphicFramePr>
          <p:nvPr>
            <p:extLst>
              <p:ext uri="{D42A27DB-BD31-4B8C-83A1-F6EECF244321}">
                <p14:modId xmlns:p14="http://schemas.microsoft.com/office/powerpoint/2010/main" val="1643694387"/>
              </p:ext>
            </p:extLst>
          </p:nvPr>
        </p:nvGraphicFramePr>
        <p:xfrm>
          <a:off x="384282" y="1415931"/>
          <a:ext cx="6087234" cy="4682904"/>
        </p:xfrm>
        <a:graphic>
          <a:graphicData uri="http://schemas.openxmlformats.org/drawingml/2006/table">
            <a:tbl>
              <a:tblPr firstRow="1" bandRow="1">
                <a:tableStyleId>{5C22544A-7EE6-4342-B048-85BDC9FD1C3A}</a:tableStyleId>
              </a:tblPr>
              <a:tblGrid>
                <a:gridCol w="6087234">
                  <a:extLst>
                    <a:ext uri="{9D8B030D-6E8A-4147-A177-3AD203B41FA5}">
                      <a16:colId xmlns:a16="http://schemas.microsoft.com/office/drawing/2014/main" val="1202333594"/>
                    </a:ext>
                  </a:extLst>
                </a:gridCol>
              </a:tblGrid>
              <a:tr h="389023">
                <a:tc>
                  <a:txBody>
                    <a:bodyPr/>
                    <a:lstStyle/>
                    <a:p>
                      <a:pPr algn="ctr"/>
                      <a:r>
                        <a:rPr lang="en-US" sz="1000" b="1" kern="1200" dirty="0">
                          <a:solidFill>
                            <a:schemeClr val="lt1"/>
                          </a:solidFill>
                          <a:effectLst/>
                          <a:latin typeface="+mn-lt"/>
                          <a:ea typeface="+mn-ea"/>
                          <a:cs typeface="+mn-cs"/>
                        </a:rPr>
                        <a:t>SCLC SUBSEQUENT SYSTEMIC THERAPY (PS 0-2)</a:t>
                      </a:r>
                    </a:p>
                    <a:p>
                      <a:pPr algn="ctr"/>
                      <a:r>
                        <a:rPr lang="en-US" sz="1000" b="1" kern="1200" dirty="0">
                          <a:solidFill>
                            <a:schemeClr val="lt1"/>
                          </a:solidFill>
                          <a:effectLst/>
                          <a:latin typeface="+mn-lt"/>
                          <a:ea typeface="+mn-ea"/>
                          <a:cs typeface="+mn-cs"/>
                        </a:rPr>
                        <a:t>Consider dose reduction or growth factor support for patients with PS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7737270"/>
                  </a:ext>
                </a:extLst>
              </a:tr>
              <a:tr h="293076">
                <a:tc>
                  <a:txBody>
                    <a:bodyPr/>
                    <a:lstStyle/>
                    <a:p>
                      <a:pPr algn="ctr"/>
                      <a:r>
                        <a:rPr lang="en-US" sz="1000" b="1" kern="1200" dirty="0">
                          <a:solidFill>
                            <a:schemeClr val="dk1"/>
                          </a:solidFill>
                          <a:effectLst/>
                          <a:latin typeface="+mn-lt"/>
                          <a:ea typeface="+mn-ea"/>
                          <a:cs typeface="+mn-cs"/>
                        </a:rPr>
                        <a:t>CHEMOTHERAPY-FREE INTERVAL (CTFI) &gt;6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8021574"/>
                  </a:ext>
                </a:extLst>
              </a:tr>
              <a:tr h="1286767">
                <a:tc>
                  <a:txBody>
                    <a:bodyPr/>
                    <a:lstStyle/>
                    <a:p>
                      <a:r>
                        <a:rPr lang="en-US" sz="1000" u="sng" kern="1200" dirty="0">
                          <a:solidFill>
                            <a:schemeClr val="dk1"/>
                          </a:solidFill>
                          <a:effectLst/>
                          <a:latin typeface="+mn-lt"/>
                          <a:ea typeface="+mn-ea"/>
                          <a:cs typeface="+mn-cs"/>
                        </a:rPr>
                        <a:t>Preferred Regimens</a:t>
                      </a:r>
                    </a:p>
                    <a:p>
                      <a:pPr marL="171450" indent="-171450">
                        <a:buFont typeface="Arial" panose="020B0604020202020204" pitchFamily="34" charset="0"/>
                        <a:buChar char="•"/>
                      </a:pPr>
                      <a:r>
                        <a:rPr lang="en-US" sz="1000" kern="1200" dirty="0">
                          <a:solidFill>
                            <a:schemeClr val="dk1"/>
                          </a:solidFill>
                          <a:effectLst/>
                          <a:latin typeface="+mn-lt"/>
                          <a:ea typeface="+mn-ea"/>
                          <a:cs typeface="+mn-cs"/>
                        </a:rPr>
                        <a:t>Clinical trial enrollment</a:t>
                      </a:r>
                    </a:p>
                    <a:p>
                      <a:pPr marL="171450" indent="-171450">
                        <a:buFont typeface="Arial" panose="020B0604020202020204" pitchFamily="34" charset="0"/>
                        <a:buChar char="•"/>
                      </a:pPr>
                      <a:r>
                        <a:rPr lang="en-US" sz="1000" kern="1200" dirty="0">
                          <a:solidFill>
                            <a:schemeClr val="dk1"/>
                          </a:solidFill>
                          <a:effectLst/>
                          <a:latin typeface="+mn-lt"/>
                          <a:ea typeface="+mn-ea"/>
                          <a:cs typeface="+mn-cs"/>
                        </a:rPr>
                        <a:t>Re-treatment with platinum-based doublet</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endParaRPr lang="en-US" sz="1000" u="sng" kern="1200" dirty="0">
                        <a:solidFill>
                          <a:schemeClr val="dk1"/>
                        </a:solidFill>
                        <a:effectLst/>
                        <a:latin typeface="+mn-lt"/>
                        <a:ea typeface="+mn-ea"/>
                        <a:cs typeface="+mn-cs"/>
                      </a:endParaRPr>
                    </a:p>
                    <a:p>
                      <a:r>
                        <a:rPr lang="en-US" sz="1000" u="sng" kern="1200" dirty="0">
                          <a:solidFill>
                            <a:schemeClr val="dk1"/>
                          </a:solidFill>
                          <a:effectLst/>
                          <a:latin typeface="+mn-lt"/>
                          <a:ea typeface="+mn-ea"/>
                          <a:cs typeface="+mn-cs"/>
                        </a:rPr>
                        <a:t>Other Recommended Regimens</a:t>
                      </a:r>
                    </a:p>
                    <a:p>
                      <a:pPr marL="171450" indent="-171450">
                        <a:buFont typeface="Arial" panose="020B0604020202020204" pitchFamily="34" charset="0"/>
                        <a:buChar char="•"/>
                      </a:pPr>
                      <a:r>
                        <a:rPr lang="en-US" sz="1000" kern="1200" dirty="0">
                          <a:solidFill>
                            <a:schemeClr val="dk1"/>
                          </a:solidFill>
                          <a:effectLst/>
                          <a:latin typeface="+mn-lt"/>
                          <a:ea typeface="+mn-ea"/>
                          <a:cs typeface="+mn-cs"/>
                        </a:rPr>
                        <a:t>Lurbinectedin</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Topotecan oral (PO) or intravenous (IV)</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Irinotecan</a:t>
                      </a:r>
                      <a:endParaRPr lang="en-US" sz="1000" kern="1200" baseline="300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9996345"/>
                  </a:ext>
                </a:extLst>
              </a:tr>
              <a:tr h="3055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2"/>
                          </a:solidFill>
                          <a:effectLst/>
                          <a:latin typeface="+mn-lt"/>
                          <a:ea typeface="+mn-ea"/>
                          <a:cs typeface="+mn-cs"/>
                        </a:rPr>
                        <a:t>CTFI ≤6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68977772"/>
                  </a:ext>
                </a:extLst>
              </a:tr>
              <a:tr h="2334136">
                <a:tc>
                  <a:txBody>
                    <a:bodyPr/>
                    <a:lstStyle/>
                    <a:p>
                      <a:r>
                        <a:rPr lang="en-US" sz="1000" u="sng" kern="1200" dirty="0">
                          <a:solidFill>
                            <a:schemeClr val="dk1"/>
                          </a:solidFill>
                          <a:effectLst/>
                          <a:latin typeface="+mn-lt"/>
                          <a:ea typeface="+mn-ea"/>
                          <a:cs typeface="+mn-cs"/>
                        </a:rPr>
                        <a:t>Preferred Regimens</a:t>
                      </a:r>
                    </a:p>
                    <a:p>
                      <a:pPr marL="171450" indent="-171450">
                        <a:buFont typeface="Arial" panose="020B0604020202020204" pitchFamily="34" charset="0"/>
                        <a:buChar char="•"/>
                      </a:pPr>
                      <a:r>
                        <a:rPr lang="en-US" sz="1000" kern="1200" dirty="0">
                          <a:solidFill>
                            <a:schemeClr val="dk1"/>
                          </a:solidFill>
                          <a:effectLst/>
                          <a:latin typeface="+mn-lt"/>
                          <a:ea typeface="+mn-ea"/>
                          <a:cs typeface="+mn-cs"/>
                        </a:rPr>
                        <a:t>Clinical trial enrollment</a:t>
                      </a:r>
                    </a:p>
                    <a:p>
                      <a:pPr marL="171450" indent="-171450">
                        <a:buFont typeface="Arial" panose="020B0604020202020204" pitchFamily="34" charset="0"/>
                        <a:buChar char="•"/>
                      </a:pPr>
                      <a:r>
                        <a:rPr lang="en-US" sz="1000" kern="1200" dirty="0">
                          <a:solidFill>
                            <a:schemeClr val="dk1"/>
                          </a:solidFill>
                          <a:effectLst/>
                          <a:latin typeface="+mn-lt"/>
                          <a:ea typeface="+mn-ea"/>
                          <a:cs typeface="+mn-cs"/>
                        </a:rPr>
                        <a:t>Lurbinectedin</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Topotecan oral (PO) or intravenous (IV)</a:t>
                      </a:r>
                      <a:r>
                        <a:rPr lang="en-US" sz="1000" kern="1200" baseline="30000" dirty="0">
                          <a:solidFill>
                            <a:schemeClr val="dk1"/>
                          </a:solidFill>
                          <a:effectLst/>
                          <a:latin typeface="+mn-lt"/>
                          <a:ea typeface="+mn-ea"/>
                          <a:cs typeface="+mn-cs"/>
                        </a:rPr>
                        <a:t> </a:t>
                      </a:r>
                    </a:p>
                    <a:p>
                      <a:pPr marL="171450" indent="-171450">
                        <a:buFont typeface="Arial" panose="020B0604020202020204" pitchFamily="34" charset="0"/>
                        <a:buChar char="•"/>
                      </a:pPr>
                      <a:r>
                        <a:rPr lang="en-US" sz="1000" kern="1200" dirty="0">
                          <a:solidFill>
                            <a:schemeClr val="dk1"/>
                          </a:solidFill>
                          <a:effectLst/>
                          <a:latin typeface="+mn-lt"/>
                          <a:ea typeface="+mn-ea"/>
                          <a:cs typeface="+mn-cs"/>
                        </a:rPr>
                        <a:t>Irinotecan</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Re-treatment with platinum-based doublet may be considered for CTFI 3-6 months</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endParaRPr lang="en-US" sz="1000" kern="1200" dirty="0">
                        <a:solidFill>
                          <a:schemeClr val="dk1"/>
                        </a:solidFill>
                        <a:effectLst/>
                        <a:latin typeface="+mn-lt"/>
                        <a:ea typeface="+mn-ea"/>
                        <a:cs typeface="+mn-cs"/>
                      </a:endParaRPr>
                    </a:p>
                    <a:p>
                      <a:r>
                        <a:rPr lang="en-US" sz="1000" u="sng" kern="1200" dirty="0">
                          <a:solidFill>
                            <a:schemeClr val="dk1"/>
                          </a:solidFill>
                          <a:effectLst/>
                          <a:latin typeface="+mn-lt"/>
                          <a:ea typeface="+mn-ea"/>
                          <a:cs typeface="+mn-cs"/>
                        </a:rPr>
                        <a:t>Other Recommended Regimens</a:t>
                      </a:r>
                    </a:p>
                    <a:p>
                      <a:pPr marL="171450" indent="-171450">
                        <a:buFont typeface="Arial" panose="020B0604020202020204" pitchFamily="34" charset="0"/>
                        <a:buChar char="•"/>
                      </a:pPr>
                      <a:r>
                        <a:rPr lang="en-US" sz="1000" kern="1200" dirty="0">
                          <a:solidFill>
                            <a:schemeClr val="dk1"/>
                          </a:solidFill>
                          <a:effectLst/>
                          <a:latin typeface="+mn-lt"/>
                          <a:ea typeface="+mn-ea"/>
                          <a:cs typeface="+mn-cs"/>
                        </a:rPr>
                        <a:t>Nivolumab or pembrolizumab (if not previously treated with an ICI)</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baseline="0" dirty="0">
                          <a:solidFill>
                            <a:schemeClr val="dk1"/>
                          </a:solidFill>
                          <a:effectLst/>
                          <a:latin typeface="+mn-lt"/>
                          <a:ea typeface="+mn-ea"/>
                          <a:cs typeface="+mn-cs"/>
                        </a:rPr>
                        <a:t>Paclitaxel</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Temozolomide</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Cyclophosphamide/doxorubicin/vincristine (CAV)</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Docetaxel</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Gemcitabine</a:t>
                      </a:r>
                      <a:endParaRPr lang="en-US" sz="1000" kern="1200" baseline="30000" dirty="0">
                        <a:solidFill>
                          <a:schemeClr val="dk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dk1"/>
                          </a:solidFill>
                          <a:effectLst/>
                          <a:latin typeface="+mn-lt"/>
                          <a:ea typeface="+mn-ea"/>
                          <a:cs typeface="+mn-cs"/>
                        </a:rPr>
                        <a:t>Oral etoposide</a:t>
                      </a:r>
                      <a:endParaRPr lang="en-US" sz="1000" kern="1200" baseline="300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4232321"/>
                  </a:ext>
                </a:extLst>
              </a:tr>
            </a:tbl>
          </a:graphicData>
        </a:graphic>
      </p:graphicFrame>
      <p:sp>
        <p:nvSpPr>
          <p:cNvPr id="4" name="Title 1">
            <a:extLst>
              <a:ext uri="{FF2B5EF4-FFF2-40B4-BE49-F238E27FC236}">
                <a16:creationId xmlns:a16="http://schemas.microsoft.com/office/drawing/2014/main" id="{844B1D29-30CA-E24B-7B14-A7E1F0C999E2}"/>
              </a:ext>
            </a:extLst>
          </p:cNvPr>
          <p:cNvSpPr txBox="1">
            <a:spLocks noGrp="1"/>
          </p:cNvSpPr>
          <p:nvPr>
            <p:ph type="title"/>
          </p:nvPr>
        </p:nvSpPr>
        <p:spPr>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000" kern="1200">
                <a:solidFill>
                  <a:srgbClr val="333F7F"/>
                </a:solidFill>
                <a:latin typeface="Arial Black" panose="020B0A04020102020204" pitchFamily="34" charset="0"/>
                <a:ea typeface="+mj-ea"/>
                <a:cs typeface="Arial" panose="020B0604020202020204" pitchFamily="34" charset="0"/>
              </a:defRPr>
            </a:lvl1pPr>
          </a:lstStyle>
          <a:p>
            <a:r>
              <a:rPr lang="es-MX" sz="3600" dirty="0">
                <a:solidFill>
                  <a:srgbClr val="4D4E4D"/>
                </a:solidFill>
                <a:latin typeface="+mj-lt"/>
              </a:rPr>
              <a:t>NCCN </a:t>
            </a:r>
            <a:r>
              <a:rPr lang="es-MX" sz="3600" dirty="0" err="1">
                <a:solidFill>
                  <a:srgbClr val="4D4E4D"/>
                </a:solidFill>
                <a:latin typeface="+mj-lt"/>
              </a:rPr>
              <a:t>Guidelines</a:t>
            </a:r>
            <a:br>
              <a:rPr lang="es-MX" sz="3600" dirty="0">
                <a:solidFill>
                  <a:srgbClr val="4D4E4D"/>
                </a:solidFill>
                <a:latin typeface="+mj-lt"/>
              </a:rPr>
            </a:br>
            <a:r>
              <a:rPr lang="es-MX" sz="3600" dirty="0" err="1">
                <a:solidFill>
                  <a:srgbClr val="4D4E4D"/>
                </a:solidFill>
                <a:latin typeface="+mj-lt"/>
              </a:rPr>
              <a:t>Subsequent</a:t>
            </a:r>
            <a:r>
              <a:rPr lang="es-MX" sz="3600" dirty="0">
                <a:solidFill>
                  <a:srgbClr val="4D4E4D"/>
                </a:solidFill>
                <a:latin typeface="+mj-lt"/>
              </a:rPr>
              <a:t> </a:t>
            </a:r>
            <a:r>
              <a:rPr lang="en-US" sz="3600" dirty="0">
                <a:solidFill>
                  <a:srgbClr val="4D4E4D"/>
                </a:solidFill>
                <a:latin typeface="+mj-lt"/>
              </a:rPr>
              <a:t>Systemic</a:t>
            </a:r>
            <a:r>
              <a:rPr lang="es-MX" sz="3600" dirty="0">
                <a:solidFill>
                  <a:srgbClr val="4D4E4D"/>
                </a:solidFill>
                <a:latin typeface="+mj-lt"/>
              </a:rPr>
              <a:t> </a:t>
            </a:r>
            <a:r>
              <a:rPr lang="es-MX" sz="3600" dirty="0" err="1">
                <a:solidFill>
                  <a:srgbClr val="4D4E4D"/>
                </a:solidFill>
                <a:latin typeface="+mj-lt"/>
              </a:rPr>
              <a:t>Therapy</a:t>
            </a:r>
            <a:r>
              <a:rPr lang="es-MX" sz="3600" dirty="0">
                <a:solidFill>
                  <a:srgbClr val="4D4E4D"/>
                </a:solidFill>
                <a:latin typeface="+mj-lt"/>
              </a:rPr>
              <a:t> </a:t>
            </a:r>
            <a:r>
              <a:rPr lang="es-MX" sz="3600" dirty="0" err="1">
                <a:solidFill>
                  <a:srgbClr val="4D4E4D"/>
                </a:solidFill>
                <a:latin typeface="+mj-lt"/>
              </a:rPr>
              <a:t>for</a:t>
            </a:r>
            <a:r>
              <a:rPr lang="es-MX" sz="3600" dirty="0">
                <a:solidFill>
                  <a:srgbClr val="4D4E4D"/>
                </a:solidFill>
                <a:latin typeface="+mj-lt"/>
              </a:rPr>
              <a:t> </a:t>
            </a:r>
            <a:r>
              <a:rPr lang="es-MX" sz="3600" dirty="0" err="1">
                <a:solidFill>
                  <a:srgbClr val="4D4E4D"/>
                </a:solidFill>
                <a:latin typeface="+mj-lt"/>
              </a:rPr>
              <a:t>Relapsed</a:t>
            </a:r>
            <a:r>
              <a:rPr lang="es-MX" sz="3600" dirty="0">
                <a:solidFill>
                  <a:srgbClr val="4D4E4D"/>
                </a:solidFill>
                <a:latin typeface="+mj-lt"/>
              </a:rPr>
              <a:t> SCLC</a:t>
            </a:r>
            <a:endParaRPr lang="en-US" sz="3600" dirty="0">
              <a:solidFill>
                <a:srgbClr val="4D4E4D"/>
              </a:solidFill>
              <a:latin typeface="+mj-lt"/>
            </a:endParaRPr>
          </a:p>
        </p:txBody>
      </p:sp>
      <p:pic>
        <p:nvPicPr>
          <p:cNvPr id="6" name="Picture 5">
            <a:extLst>
              <a:ext uri="{FF2B5EF4-FFF2-40B4-BE49-F238E27FC236}">
                <a16:creationId xmlns:a16="http://schemas.microsoft.com/office/drawing/2014/main" id="{7A30C787-3C65-5D32-FC1D-6CF2F46B07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600" y="2382417"/>
            <a:ext cx="7772400" cy="805735"/>
          </a:xfrm>
          <a:prstGeom prst="rect">
            <a:avLst/>
          </a:prstGeom>
        </p:spPr>
      </p:pic>
      <p:sp>
        <p:nvSpPr>
          <p:cNvPr id="3" name="Footer Placeholder 2">
            <a:extLst>
              <a:ext uri="{FF2B5EF4-FFF2-40B4-BE49-F238E27FC236}">
                <a16:creationId xmlns:a16="http://schemas.microsoft.com/office/drawing/2014/main" id="{A3311587-18CE-C2F4-307F-5B715127A2E6}"/>
              </a:ext>
            </a:extLst>
          </p:cNvPr>
          <p:cNvSpPr>
            <a:spLocks noGrp="1"/>
          </p:cNvSpPr>
          <p:nvPr>
            <p:ph type="ftr" sz="quarter" idx="3"/>
          </p:nvPr>
        </p:nvSpPr>
        <p:spPr>
          <a:xfrm>
            <a:off x="609600" y="6369413"/>
            <a:ext cx="10744199" cy="442131"/>
          </a:xfrm>
        </p:spPr>
        <p:txBody>
          <a:bodyPr/>
          <a:lstStyle/>
          <a:p>
            <a:r>
              <a:rPr lang="en-US" sz="1100" dirty="0"/>
              <a:t>CAV, cyclophosphamide/doxorubicin/vincristine; CTFI, chemotherapy-free interval; ICI, immune checkpoint inhibitor; IV, intravenous; NCCN, National Comprehensive Cancer Network; PO, per </a:t>
            </a:r>
            <a:r>
              <a:rPr lang="en-US" sz="1100" dirty="0" err="1"/>
              <a:t>os</a:t>
            </a:r>
            <a:r>
              <a:rPr lang="en-US" sz="1100" dirty="0"/>
              <a:t>; SCLC, small-cell lung cancer.
</a:t>
            </a:r>
            <a:r>
              <a:rPr lang="en-US" sz="1100" dirty="0" err="1"/>
              <a:t>Ganti</a:t>
            </a:r>
            <a:r>
              <a:rPr lang="en-US" sz="1100" dirty="0"/>
              <a:t> AP, et al. </a:t>
            </a:r>
            <a:r>
              <a:rPr lang="en-US" sz="1100" i="1" dirty="0"/>
              <a:t>J Natl </a:t>
            </a:r>
            <a:r>
              <a:rPr lang="en-US" sz="1100" i="1" dirty="0" err="1"/>
              <a:t>Compr</a:t>
            </a:r>
            <a:r>
              <a:rPr lang="en-US" sz="1100" i="1" dirty="0"/>
              <a:t> </a:t>
            </a:r>
            <a:r>
              <a:rPr lang="en-US" sz="1100" i="1" dirty="0" err="1"/>
              <a:t>Canc</a:t>
            </a:r>
            <a:r>
              <a:rPr lang="en-US" sz="1100" i="1" dirty="0"/>
              <a:t> </a:t>
            </a:r>
            <a:r>
              <a:rPr lang="en-US" sz="1100" i="1" dirty="0" err="1"/>
              <a:t>Netw</a:t>
            </a:r>
            <a:r>
              <a:rPr lang="en-US" sz="1100" dirty="0"/>
              <a:t>. 2021;19(12):1441-464; Modified NCCN Guidelines Version 1.2024 https://</a:t>
            </a:r>
            <a:r>
              <a:rPr lang="en-US" sz="1100" dirty="0" err="1"/>
              <a:t>www.nccn.org</a:t>
            </a:r>
            <a:r>
              <a:rPr lang="en-US" sz="1100" dirty="0"/>
              <a:t>/professionals/</a:t>
            </a:r>
            <a:r>
              <a:rPr lang="en-US" sz="1100" dirty="0" err="1"/>
              <a:t>physician_gls</a:t>
            </a:r>
            <a:r>
              <a:rPr lang="en-US" sz="1100" dirty="0"/>
              <a:t>/pdf/</a:t>
            </a:r>
            <a:r>
              <a:rPr lang="en-US" sz="1100" dirty="0" err="1"/>
              <a:t>sclc.pdf</a:t>
            </a:r>
            <a:r>
              <a:rPr lang="en-US" sz="1100" dirty="0"/>
              <a:t>. </a:t>
            </a:r>
          </a:p>
        </p:txBody>
      </p:sp>
    </p:spTree>
    <p:extLst>
      <p:ext uri="{BB962C8B-B14F-4D97-AF65-F5344CB8AC3E}">
        <p14:creationId xmlns:p14="http://schemas.microsoft.com/office/powerpoint/2010/main" val="635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1D0BBA0-C5BE-F974-89F0-349FDFD6FF8D}"/>
              </a:ext>
            </a:extLst>
          </p:cNvPr>
          <p:cNvSpPr>
            <a:spLocks noGrp="1"/>
          </p:cNvSpPr>
          <p:nvPr>
            <p:ph type="title"/>
          </p:nvPr>
        </p:nvSpPr>
        <p:spPr>
          <a:xfrm>
            <a:off x="609600" y="199505"/>
            <a:ext cx="10744200" cy="1185577"/>
          </a:xfrm>
        </p:spPr>
        <p:txBody>
          <a:bodyPr>
            <a:normAutofit/>
          </a:bodyPr>
          <a:lstStyle/>
          <a:p>
            <a:r>
              <a:rPr lang="en-US" dirty="0"/>
              <a:t>Intracranial Progression in IMpower133</a:t>
            </a:r>
            <a:br>
              <a:rPr lang="en-US" dirty="0"/>
            </a:br>
            <a:r>
              <a:rPr lang="en-US" dirty="0"/>
              <a:t>(ITT Population)*</a:t>
            </a:r>
          </a:p>
        </p:txBody>
      </p:sp>
      <p:pic>
        <p:nvPicPr>
          <p:cNvPr id="4" name="Content Placeholder 3">
            <a:extLst>
              <a:ext uri="{FF2B5EF4-FFF2-40B4-BE49-F238E27FC236}">
                <a16:creationId xmlns:a16="http://schemas.microsoft.com/office/drawing/2014/main" id="{67A1E765-62DE-735B-A1E0-35DA356F3757}"/>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tretch/>
        </p:blipFill>
        <p:spPr>
          <a:xfrm>
            <a:off x="2006600" y="1782468"/>
            <a:ext cx="7950200" cy="3517900"/>
          </a:xfrm>
        </p:spPr>
      </p:pic>
      <p:sp>
        <p:nvSpPr>
          <p:cNvPr id="2" name="TextBox 1">
            <a:extLst>
              <a:ext uri="{FF2B5EF4-FFF2-40B4-BE49-F238E27FC236}">
                <a16:creationId xmlns:a16="http://schemas.microsoft.com/office/drawing/2014/main" id="{8E6141B1-8F0F-E219-3776-D7BB5FD47939}"/>
              </a:ext>
            </a:extLst>
          </p:cNvPr>
          <p:cNvSpPr txBox="1"/>
          <p:nvPr/>
        </p:nvSpPr>
        <p:spPr>
          <a:xfrm>
            <a:off x="2105637" y="5289117"/>
            <a:ext cx="3761351" cy="276999"/>
          </a:xfrm>
          <a:prstGeom prst="rect">
            <a:avLst/>
          </a:prstGeom>
          <a:noFill/>
        </p:spPr>
        <p:txBody>
          <a:bodyPr wrap="none" rtlCol="0">
            <a:spAutoFit/>
          </a:bodyPr>
          <a:lstStyle/>
          <a:p>
            <a:r>
              <a:rPr lang="en-US" sz="1200" b="1" dirty="0">
                <a:solidFill>
                  <a:srgbClr val="000000"/>
                </a:solidFill>
              </a:rPr>
              <a:t>* </a:t>
            </a:r>
            <a:r>
              <a:rPr lang="en-US" sz="1200" b="1" dirty="0" err="1">
                <a:solidFill>
                  <a:srgbClr val="000000"/>
                </a:solidFill>
              </a:rPr>
              <a:t>Atezo</a:t>
            </a:r>
            <a:r>
              <a:rPr lang="en-US" sz="1200" b="1" dirty="0">
                <a:solidFill>
                  <a:srgbClr val="000000"/>
                </a:solidFill>
              </a:rPr>
              <a:t> = atezolizumab; CP/ET = carboplatin + etoposide</a:t>
            </a:r>
          </a:p>
        </p:txBody>
      </p:sp>
      <p:sp>
        <p:nvSpPr>
          <p:cNvPr id="8" name="Footer Placeholder 7">
            <a:extLst>
              <a:ext uri="{FF2B5EF4-FFF2-40B4-BE49-F238E27FC236}">
                <a16:creationId xmlns:a16="http://schemas.microsoft.com/office/drawing/2014/main" id="{1F43FA72-D747-BECA-4056-89635BB032AC}"/>
              </a:ext>
            </a:extLst>
          </p:cNvPr>
          <p:cNvSpPr>
            <a:spLocks noGrp="1"/>
          </p:cNvSpPr>
          <p:nvPr>
            <p:ph type="ftr" sz="quarter" idx="3"/>
          </p:nvPr>
        </p:nvSpPr>
        <p:spPr/>
        <p:txBody>
          <a:bodyPr/>
          <a:lstStyle/>
          <a:p>
            <a:r>
              <a:rPr lang="en-US" baseline="30000"/>
              <a:t>a</a:t>
            </a:r>
            <a:r>
              <a:rPr lang="en-US"/>
              <a:t>For descriptive purposes only.
Atezo, atezolizumab; CI, confidence interval; CP/ET, carboplatin + etoposide; HR, hazard ratio. 
Higgins KA, et al. </a:t>
            </a:r>
            <a:r>
              <a:rPr lang="en-US" i="1"/>
              <a:t>IJROPB</a:t>
            </a:r>
            <a:r>
              <a:rPr lang="en-US"/>
              <a:t> (ASTRO). 2020. Abstract LBA3.</a:t>
            </a:r>
          </a:p>
        </p:txBody>
      </p:sp>
    </p:spTree>
    <p:extLst>
      <p:ext uri="{BB962C8B-B14F-4D97-AF65-F5344CB8AC3E}">
        <p14:creationId xmlns:p14="http://schemas.microsoft.com/office/powerpoint/2010/main" val="913338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4471-0029-CF00-888D-C86B82EDF1AB}"/>
              </a:ext>
            </a:extLst>
          </p:cNvPr>
          <p:cNvSpPr>
            <a:spLocks noGrp="1"/>
          </p:cNvSpPr>
          <p:nvPr>
            <p:ph type="title"/>
          </p:nvPr>
        </p:nvSpPr>
        <p:spPr/>
        <p:txBody>
          <a:bodyPr>
            <a:normAutofit/>
          </a:bodyPr>
          <a:lstStyle/>
          <a:p>
            <a:r>
              <a:rPr lang="en-US" dirty="0"/>
              <a:t>Management of Brain Metastatic Disease in Patients with ES-SCLC</a:t>
            </a:r>
          </a:p>
        </p:txBody>
      </p:sp>
      <p:sp>
        <p:nvSpPr>
          <p:cNvPr id="3" name="Content Placeholder 2">
            <a:extLst>
              <a:ext uri="{FF2B5EF4-FFF2-40B4-BE49-F238E27FC236}">
                <a16:creationId xmlns:a16="http://schemas.microsoft.com/office/drawing/2014/main" id="{0B592871-BE4E-ECFD-96EE-94C20926F3D0}"/>
              </a:ext>
            </a:extLst>
          </p:cNvPr>
          <p:cNvSpPr>
            <a:spLocks noGrp="1"/>
          </p:cNvSpPr>
          <p:nvPr>
            <p:ph idx="1"/>
          </p:nvPr>
        </p:nvSpPr>
        <p:spPr/>
        <p:txBody>
          <a:bodyPr>
            <a:normAutofit/>
          </a:bodyPr>
          <a:lstStyle/>
          <a:p>
            <a:r>
              <a:rPr lang="en-US" dirty="0"/>
              <a:t>Brain metastases may occur in up to 50% of patients with ES-SCLC in the course of their disease</a:t>
            </a:r>
          </a:p>
          <a:p>
            <a:r>
              <a:rPr lang="en-US" dirty="0"/>
              <a:t>International guidelines and surveys on care patterns still regard whole brain radiotherapy (WBRT) as a standard of care for this setting in clinical practice</a:t>
            </a:r>
          </a:p>
          <a:p>
            <a:r>
              <a:rPr lang="en-US" dirty="0"/>
              <a:t>Despite the continuous implementation of stereotactic radiosurgery (SRS) for patients with limited (≤4) brain metastases from various solid tumors and despite the increasing evidence of neurocognitive toxicity from WBRT, patients with brain metastases from SCLC are still considered typical candidates for WBRT</a:t>
            </a:r>
          </a:p>
        </p:txBody>
      </p:sp>
      <p:sp>
        <p:nvSpPr>
          <p:cNvPr id="7" name="Footer Placeholder 6">
            <a:extLst>
              <a:ext uri="{FF2B5EF4-FFF2-40B4-BE49-F238E27FC236}">
                <a16:creationId xmlns:a16="http://schemas.microsoft.com/office/drawing/2014/main" id="{0E58C783-08CD-52DC-8EA0-6D663F69C068}"/>
              </a:ext>
            </a:extLst>
          </p:cNvPr>
          <p:cNvSpPr>
            <a:spLocks noGrp="1"/>
          </p:cNvSpPr>
          <p:nvPr>
            <p:ph type="ftr" sz="quarter" idx="3"/>
          </p:nvPr>
        </p:nvSpPr>
        <p:spPr/>
        <p:txBody>
          <a:bodyPr/>
          <a:lstStyle/>
          <a:p>
            <a:r>
              <a:rPr lang="en-US"/>
              <a:t>ES-SCLC, extensive-stage small-cell lung cancer; SRS, stereotactic radiosurgery; WBRT, whole brain radiotherapy.
Rieken S, et al. </a:t>
            </a:r>
            <a:r>
              <a:rPr lang="en-US" i="1"/>
              <a:t>Lancet Oncol</a:t>
            </a:r>
            <a:r>
              <a:rPr lang="en-US"/>
              <a:t>. 2022;23(7):832-3.</a:t>
            </a:r>
          </a:p>
        </p:txBody>
      </p:sp>
    </p:spTree>
    <p:extLst>
      <p:ext uri="{BB962C8B-B14F-4D97-AF65-F5344CB8AC3E}">
        <p14:creationId xmlns:p14="http://schemas.microsoft.com/office/powerpoint/2010/main" val="3136623946"/>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emOnc22-NewTheme">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NewTheme" id="{75273B38-2007-9A44-B81C-EC0D52226506}" vid="{B1AEC722-9818-1640-BA22-17CE98A107E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2002</Words>
  <Application>Microsoft Macintosh PowerPoint</Application>
  <PresentationFormat>Widescreen</PresentationFormat>
  <Paragraphs>162</Paragraphs>
  <Slides>21</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Calibri</vt:lpstr>
      <vt:lpstr>Calibri Light</vt:lpstr>
      <vt:lpstr>Century Gothic</vt:lpstr>
      <vt:lpstr>Helvetica</vt:lpstr>
      <vt:lpstr>Trebuchet MS</vt:lpstr>
      <vt:lpstr>2022 Hem Onc</vt:lpstr>
      <vt:lpstr>Office Theme</vt:lpstr>
      <vt:lpstr>HemOnc22-NewTheme</vt:lpstr>
      <vt:lpstr>Case Study:  Sequencing Therapy in ES-SCLC in Special Patient Populations</vt:lpstr>
      <vt:lpstr>PowerPoint Presentation</vt:lpstr>
      <vt:lpstr>Disclaimer</vt:lpstr>
      <vt:lpstr>Clinical Case </vt:lpstr>
      <vt:lpstr>Clinical Course </vt:lpstr>
      <vt:lpstr>Brain MRI</vt:lpstr>
      <vt:lpstr>NCCN Guidelines Subsequent Systemic Therapy for Relapsed SCLC</vt:lpstr>
      <vt:lpstr>Intracranial Progression in IMpower133 (ITT Population)*</vt:lpstr>
      <vt:lpstr>Management of Brain Metastatic Disease in Patients with ES-SCLC</vt:lpstr>
      <vt:lpstr>SRS Versus WBRT in SCLC</vt:lpstr>
      <vt:lpstr>SRS Versus WBRT in SCLC</vt:lpstr>
      <vt:lpstr> ASCO 2023: Efficacy and Safety of Lurbinectedin in Elderly Patients With Relapsed SCLC </vt:lpstr>
      <vt:lpstr>Real-World Outcomes with Lurbinectedin in the Second-Line Setting for ES-SCLC </vt:lpstr>
      <vt:lpstr>Real-World Outcomes with Lurbinectedin in the Second-Line Setting for ES-SCLC: Efficacy</vt:lpstr>
      <vt:lpstr>Real-World Outcomes with Lurbinectedin in the Second-Line Setting for ES-SCLC: Safety</vt:lpstr>
      <vt:lpstr>Real-World Outcomes with Lurbinectedin in the 2L setting for ES-SCLC</vt:lpstr>
      <vt:lpstr>Real-World Outcomes with Lurbinectedin in the 2L setting for ES-SCLC</vt:lpstr>
      <vt:lpstr>Real-World Treatment Patterns and Outcomes with Lurbinectedin in Second-Line for ES-SCLC</vt:lpstr>
      <vt:lpstr>Clinical Course </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2023-11-28T17:52:43Z</dcterms:modified>
</cp:coreProperties>
</file>