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25"/>
  </p:notesMasterIdLst>
  <p:sldIdLst>
    <p:sldId id="391" r:id="rId3"/>
    <p:sldId id="265" r:id="rId4"/>
    <p:sldId id="256" r:id="rId5"/>
    <p:sldId id="372" r:id="rId6"/>
    <p:sldId id="373" r:id="rId7"/>
    <p:sldId id="374" r:id="rId8"/>
    <p:sldId id="375" r:id="rId9"/>
    <p:sldId id="384" r:id="rId10"/>
    <p:sldId id="385" r:id="rId11"/>
    <p:sldId id="376" r:id="rId12"/>
    <p:sldId id="377" r:id="rId13"/>
    <p:sldId id="378" r:id="rId14"/>
    <p:sldId id="379" r:id="rId15"/>
    <p:sldId id="380" r:id="rId16"/>
    <p:sldId id="387" r:id="rId17"/>
    <p:sldId id="381" r:id="rId18"/>
    <p:sldId id="382" r:id="rId19"/>
    <p:sldId id="383" r:id="rId20"/>
    <p:sldId id="386" r:id="rId21"/>
    <p:sldId id="388" r:id="rId22"/>
    <p:sldId id="390"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FCEEAE9A-29B5-3A11-DC2A-65BC293BB5B9}" name="Amanda Mulder" initials="AM" userId="S::amulder@ushealthconnect.com::2979cb05-1f38-4943-bcba-142be133c0a2" providerId="AD"/>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4"/>
    <p:restoredTop sz="96327"/>
  </p:normalViewPr>
  <p:slideViewPr>
    <p:cSldViewPr snapToGrid="0">
      <p:cViewPr varScale="1">
        <p:scale>
          <a:sx n="49" d="100"/>
          <a:sy n="49" d="100"/>
        </p:scale>
        <p:origin x="4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4136935713224"/>
          <c:y val="6.2930292553427927E-2"/>
          <c:w val="0.78604891369710861"/>
          <c:h val="0.76420211489200118"/>
        </c:manualLayout>
      </c:layout>
      <c:barChart>
        <c:barDir val="col"/>
        <c:grouping val="clustered"/>
        <c:varyColors val="0"/>
        <c:ser>
          <c:idx val="0"/>
          <c:order val="0"/>
          <c:tx>
            <c:strRef>
              <c:f>Sheet1!$B$1</c:f>
              <c:strCache>
                <c:ptCount val="1"/>
                <c:pt idx="0">
                  <c:v>Series 1</c:v>
                </c:pt>
              </c:strCache>
            </c:strRef>
          </c:tx>
          <c:invertIfNegative val="0"/>
          <c:cat>
            <c:numRef>
              <c:f>Sheet1!$A$2:$A$6</c:f>
              <c:numCache>
                <c:formatCode>General</c:formatCode>
                <c:ptCount val="5"/>
                <c:pt idx="0">
                  <c:v>0</c:v>
                </c:pt>
                <c:pt idx="1">
                  <c:v>2.5</c:v>
                </c:pt>
                <c:pt idx="2" formatCode="0.0">
                  <c:v>5</c:v>
                </c:pt>
                <c:pt idx="3">
                  <c:v>7.5</c:v>
                </c:pt>
                <c:pt idx="4" formatCode="0.0">
                  <c:v>10</c:v>
                </c:pt>
              </c:numCache>
            </c:numRef>
          </c:cat>
          <c:val>
            <c:numRef>
              <c:f>Sheet1!$B$2:$B$6</c:f>
              <c:numCache>
                <c:formatCode>General</c:formatCode>
                <c:ptCount val="5"/>
              </c:numCache>
            </c:numRef>
          </c:val>
          <c:extLst>
            <c:ext xmlns:c16="http://schemas.microsoft.com/office/drawing/2014/chart" uri="{C3380CC4-5D6E-409C-BE32-E72D297353CC}">
              <c16:uniqueId val="{00000000-07D8-9F4B-8D28-0E470CF7ECB7}"/>
            </c:ext>
          </c:extLst>
        </c:ser>
        <c:ser>
          <c:idx val="1"/>
          <c:order val="1"/>
          <c:tx>
            <c:strRef>
              <c:f>Sheet1!$C$1</c:f>
              <c:strCache>
                <c:ptCount val="1"/>
                <c:pt idx="0">
                  <c:v>Series 2</c:v>
                </c:pt>
              </c:strCache>
            </c:strRef>
          </c:tx>
          <c:invertIfNegative val="0"/>
          <c:cat>
            <c:numRef>
              <c:f>Sheet1!$A$2:$A$6</c:f>
              <c:numCache>
                <c:formatCode>General</c:formatCode>
                <c:ptCount val="5"/>
                <c:pt idx="0">
                  <c:v>0</c:v>
                </c:pt>
                <c:pt idx="1">
                  <c:v>2.5</c:v>
                </c:pt>
                <c:pt idx="2" formatCode="0.0">
                  <c:v>5</c:v>
                </c:pt>
                <c:pt idx="3">
                  <c:v>7.5</c:v>
                </c:pt>
                <c:pt idx="4" formatCode="0.0">
                  <c:v>10</c:v>
                </c:pt>
              </c:numCache>
            </c:numRef>
          </c:cat>
          <c:val>
            <c:numRef>
              <c:f>Sheet1!$C$2:$C$6</c:f>
              <c:numCache>
                <c:formatCode>General</c:formatCode>
                <c:ptCount val="5"/>
              </c:numCache>
            </c:numRef>
          </c:val>
          <c:extLst>
            <c:ext xmlns:c16="http://schemas.microsoft.com/office/drawing/2014/chart" uri="{C3380CC4-5D6E-409C-BE32-E72D297353CC}">
              <c16:uniqueId val="{00000001-07D8-9F4B-8D28-0E470CF7ECB7}"/>
            </c:ext>
          </c:extLst>
        </c:ser>
        <c:ser>
          <c:idx val="2"/>
          <c:order val="2"/>
          <c:tx>
            <c:strRef>
              <c:f>Sheet1!$D$1</c:f>
              <c:strCache>
                <c:ptCount val="1"/>
                <c:pt idx="0">
                  <c:v>Series 3</c:v>
                </c:pt>
              </c:strCache>
            </c:strRef>
          </c:tx>
          <c:invertIfNegative val="0"/>
          <c:cat>
            <c:numRef>
              <c:f>Sheet1!$A$2:$A$6</c:f>
              <c:numCache>
                <c:formatCode>General</c:formatCode>
                <c:ptCount val="5"/>
                <c:pt idx="0">
                  <c:v>0</c:v>
                </c:pt>
                <c:pt idx="1">
                  <c:v>2.5</c:v>
                </c:pt>
                <c:pt idx="2" formatCode="0.0">
                  <c:v>5</c:v>
                </c:pt>
                <c:pt idx="3">
                  <c:v>7.5</c:v>
                </c:pt>
                <c:pt idx="4" formatCode="0.0">
                  <c:v>10</c:v>
                </c:pt>
              </c:numCache>
            </c:numRef>
          </c:cat>
          <c:val>
            <c:numRef>
              <c:f>Sheet1!$D$2:$D$6</c:f>
              <c:numCache>
                <c:formatCode>General</c:formatCode>
                <c:ptCount val="5"/>
              </c:numCache>
            </c:numRef>
          </c:val>
          <c:extLst>
            <c:ext xmlns:c16="http://schemas.microsoft.com/office/drawing/2014/chart" uri="{C3380CC4-5D6E-409C-BE32-E72D297353CC}">
              <c16:uniqueId val="{00000002-07D8-9F4B-8D28-0E470CF7ECB7}"/>
            </c:ext>
          </c:extLst>
        </c:ser>
        <c:dLbls>
          <c:showLegendKey val="0"/>
          <c:showVal val="0"/>
          <c:showCatName val="0"/>
          <c:showSerName val="0"/>
          <c:showPercent val="0"/>
          <c:showBubbleSize val="0"/>
        </c:dLbls>
        <c:gapWidth val="150"/>
        <c:axId val="210618368"/>
        <c:axId val="100633984"/>
      </c:barChart>
      <c:catAx>
        <c:axId val="210618368"/>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pPr>
            <a:endParaRPr lang="en-US"/>
          </a:p>
        </c:txPr>
        <c:crossAx val="100633984"/>
        <c:crosses val="autoZero"/>
        <c:auto val="1"/>
        <c:lblAlgn val="ctr"/>
        <c:lblOffset val="100"/>
        <c:noMultiLvlLbl val="0"/>
      </c:catAx>
      <c:valAx>
        <c:axId val="100633984"/>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1000"/>
            </a:pPr>
            <a:endParaRPr lang="en-US"/>
          </a:p>
        </c:txPr>
        <c:crossAx val="210618368"/>
        <c:crosses val="autoZero"/>
        <c:crossBetween val="midCat"/>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4136935713224"/>
          <c:y val="6.2930292553427927E-2"/>
          <c:w val="0.78604891369710861"/>
          <c:h val="0.76420211489200118"/>
        </c:manualLayout>
      </c:layout>
      <c:barChart>
        <c:barDir val="col"/>
        <c:grouping val="clustered"/>
        <c:varyColors val="0"/>
        <c:ser>
          <c:idx val="0"/>
          <c:order val="0"/>
          <c:tx>
            <c:strRef>
              <c:f>Sheet1!$B$1</c:f>
              <c:strCache>
                <c:ptCount val="1"/>
                <c:pt idx="0">
                  <c:v>Series 1</c:v>
                </c:pt>
              </c:strCache>
            </c:strRef>
          </c:tx>
          <c:invertIfNegative val="0"/>
          <c:cat>
            <c:numRef>
              <c:f>Sheet1!$A$2:$A$6</c:f>
              <c:numCache>
                <c:formatCode>General</c:formatCode>
                <c:ptCount val="5"/>
                <c:pt idx="0">
                  <c:v>0</c:v>
                </c:pt>
                <c:pt idx="1">
                  <c:v>10</c:v>
                </c:pt>
                <c:pt idx="2" formatCode="0">
                  <c:v>20</c:v>
                </c:pt>
                <c:pt idx="3">
                  <c:v>30</c:v>
                </c:pt>
                <c:pt idx="4" formatCode="0">
                  <c:v>40</c:v>
                </c:pt>
              </c:numCache>
            </c:numRef>
          </c:cat>
          <c:val>
            <c:numRef>
              <c:f>Sheet1!$B$2:$B$6</c:f>
              <c:numCache>
                <c:formatCode>General</c:formatCode>
                <c:ptCount val="5"/>
              </c:numCache>
            </c:numRef>
          </c:val>
          <c:extLst>
            <c:ext xmlns:c16="http://schemas.microsoft.com/office/drawing/2014/chart" uri="{C3380CC4-5D6E-409C-BE32-E72D297353CC}">
              <c16:uniqueId val="{00000000-6253-E140-9B35-2B92956A728E}"/>
            </c:ext>
          </c:extLst>
        </c:ser>
        <c:ser>
          <c:idx val="1"/>
          <c:order val="1"/>
          <c:tx>
            <c:strRef>
              <c:f>Sheet1!$C$1</c:f>
              <c:strCache>
                <c:ptCount val="1"/>
                <c:pt idx="0">
                  <c:v>Series 2</c:v>
                </c:pt>
              </c:strCache>
            </c:strRef>
          </c:tx>
          <c:invertIfNegative val="0"/>
          <c:cat>
            <c:numRef>
              <c:f>Sheet1!$A$2:$A$6</c:f>
              <c:numCache>
                <c:formatCode>General</c:formatCode>
                <c:ptCount val="5"/>
                <c:pt idx="0">
                  <c:v>0</c:v>
                </c:pt>
                <c:pt idx="1">
                  <c:v>10</c:v>
                </c:pt>
                <c:pt idx="2" formatCode="0">
                  <c:v>20</c:v>
                </c:pt>
                <c:pt idx="3">
                  <c:v>30</c:v>
                </c:pt>
                <c:pt idx="4" formatCode="0">
                  <c:v>40</c:v>
                </c:pt>
              </c:numCache>
            </c:numRef>
          </c:cat>
          <c:val>
            <c:numRef>
              <c:f>Sheet1!$C$2:$C$6</c:f>
              <c:numCache>
                <c:formatCode>General</c:formatCode>
                <c:ptCount val="5"/>
              </c:numCache>
            </c:numRef>
          </c:val>
          <c:extLst>
            <c:ext xmlns:c16="http://schemas.microsoft.com/office/drawing/2014/chart" uri="{C3380CC4-5D6E-409C-BE32-E72D297353CC}">
              <c16:uniqueId val="{00000001-6253-E140-9B35-2B92956A728E}"/>
            </c:ext>
          </c:extLst>
        </c:ser>
        <c:ser>
          <c:idx val="2"/>
          <c:order val="2"/>
          <c:tx>
            <c:strRef>
              <c:f>Sheet1!$D$1</c:f>
              <c:strCache>
                <c:ptCount val="1"/>
                <c:pt idx="0">
                  <c:v>Series 3</c:v>
                </c:pt>
              </c:strCache>
            </c:strRef>
          </c:tx>
          <c:invertIfNegative val="0"/>
          <c:cat>
            <c:numRef>
              <c:f>Sheet1!$A$2:$A$6</c:f>
              <c:numCache>
                <c:formatCode>General</c:formatCode>
                <c:ptCount val="5"/>
                <c:pt idx="0">
                  <c:v>0</c:v>
                </c:pt>
                <c:pt idx="1">
                  <c:v>10</c:v>
                </c:pt>
                <c:pt idx="2" formatCode="0">
                  <c:v>20</c:v>
                </c:pt>
                <c:pt idx="3">
                  <c:v>30</c:v>
                </c:pt>
                <c:pt idx="4" formatCode="0">
                  <c:v>40</c:v>
                </c:pt>
              </c:numCache>
            </c:numRef>
          </c:cat>
          <c:val>
            <c:numRef>
              <c:f>Sheet1!$D$2:$D$6</c:f>
              <c:numCache>
                <c:formatCode>General</c:formatCode>
                <c:ptCount val="5"/>
              </c:numCache>
            </c:numRef>
          </c:val>
          <c:extLst>
            <c:ext xmlns:c16="http://schemas.microsoft.com/office/drawing/2014/chart" uri="{C3380CC4-5D6E-409C-BE32-E72D297353CC}">
              <c16:uniqueId val="{00000002-6253-E140-9B35-2B92956A728E}"/>
            </c:ext>
          </c:extLst>
        </c:ser>
        <c:dLbls>
          <c:showLegendKey val="0"/>
          <c:showVal val="0"/>
          <c:showCatName val="0"/>
          <c:showSerName val="0"/>
          <c:showPercent val="0"/>
          <c:showBubbleSize val="0"/>
        </c:dLbls>
        <c:gapWidth val="150"/>
        <c:axId val="211333632"/>
        <c:axId val="100636288"/>
      </c:barChart>
      <c:catAx>
        <c:axId val="211333632"/>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pPr>
            <a:endParaRPr lang="en-US"/>
          </a:p>
        </c:txPr>
        <c:crossAx val="100636288"/>
        <c:crosses val="autoZero"/>
        <c:auto val="1"/>
        <c:lblAlgn val="ctr"/>
        <c:lblOffset val="100"/>
        <c:noMultiLvlLbl val="0"/>
      </c:catAx>
      <c:valAx>
        <c:axId val="100636288"/>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1000"/>
            </a:pPr>
            <a:endParaRPr lang="en-US"/>
          </a:p>
        </c:txPr>
        <c:crossAx val="211333632"/>
        <c:crosses val="autoZero"/>
        <c:crossBetween val="midCat"/>
        <c:majorUnit val="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5BDD5-41EC-8244-B889-CA9E6813D32E}"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8FC00-4B71-5B41-A874-60CB02FE5F8F}" type="slidenum">
              <a:rPr lang="en-US" smtClean="0"/>
              <a:t>‹#›</a:t>
            </a:fld>
            <a:endParaRPr lang="en-US"/>
          </a:p>
        </p:txBody>
      </p:sp>
    </p:spTree>
    <p:extLst>
      <p:ext uri="{BB962C8B-B14F-4D97-AF65-F5344CB8AC3E}">
        <p14:creationId xmlns:p14="http://schemas.microsoft.com/office/powerpoint/2010/main" val="387647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33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474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043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945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17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499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996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513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500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75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81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075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044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02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3885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007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125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6526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3190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3" name="Rectangle 12"/>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14" name="Rectangle 13"/>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7182"/>
          <a:stretch/>
        </p:blipFill>
        <p:spPr>
          <a:xfrm>
            <a:off x="0" y="151601"/>
            <a:ext cx="12207240" cy="6706399"/>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lgn="r">
              <a:defRPr sz="4800">
                <a:solidFill>
                  <a:srgbClr val="333F7F"/>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2020887"/>
          </a:xfrm>
        </p:spPr>
        <p:txBody>
          <a:bodyPr/>
          <a:lstStyle>
            <a:lvl1pPr marL="0" indent="0" algn="r">
              <a:lnSpc>
                <a:spcPct val="100000"/>
              </a:lnSpc>
              <a:spcBef>
                <a:spcPts val="6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385" y="421104"/>
            <a:ext cx="1280160" cy="1000231"/>
          </a:xfrm>
          <a:prstGeom prst="rect">
            <a:avLst/>
          </a:prstGeom>
        </p:spPr>
      </p:pic>
    </p:spTree>
    <p:extLst>
      <p:ext uri="{BB962C8B-B14F-4D97-AF65-F5344CB8AC3E}">
        <p14:creationId xmlns:p14="http://schemas.microsoft.com/office/powerpoint/2010/main" val="104643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5084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4086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7581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8687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485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76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79810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76401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4639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30415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81052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11/28/2023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75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66189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269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054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76749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5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1374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17422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08933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177892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11/28/2023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7717843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086"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8.png"/><Relationship Id="rId7" Type="http://schemas.openxmlformats.org/officeDocument/2006/relationships/hyperlink" Target="http://www.mededonthego.com/"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5CD2B7-2697-5D32-E5B1-909ADF51B8E3}"/>
              </a:ext>
            </a:extLst>
          </p:cNvPr>
          <p:cNvSpPr>
            <a:spLocks noGrp="1"/>
          </p:cNvSpPr>
          <p:nvPr>
            <p:ph type="title"/>
          </p:nvPr>
        </p:nvSpPr>
        <p:spPr>
          <a:xfrm>
            <a:off x="609601" y="1709738"/>
            <a:ext cx="10515600" cy="2852737"/>
          </a:xfrm>
        </p:spPr>
        <p:txBody>
          <a:bodyPr>
            <a:normAutofit/>
          </a:bodyPr>
          <a:lstStyle/>
          <a:p>
            <a:r>
              <a:rPr lang="en-US" dirty="0"/>
              <a:t>Case Study:</a:t>
            </a:r>
            <a:br>
              <a:rPr lang="en-US" dirty="0"/>
            </a:br>
            <a:r>
              <a:rPr lang="en-US" dirty="0"/>
              <a:t>Treatment Sequencing in </a:t>
            </a:r>
            <a:r>
              <a:rPr lang="en-US"/>
              <a:t>Platinum-Sensitive Relapse </a:t>
            </a:r>
            <a:r>
              <a:rPr lang="en-US" dirty="0"/>
              <a:t>ES-SCLC </a:t>
            </a:r>
          </a:p>
        </p:txBody>
      </p:sp>
      <p:sp>
        <p:nvSpPr>
          <p:cNvPr id="5" name="Text Placeholder 4">
            <a:extLst>
              <a:ext uri="{FF2B5EF4-FFF2-40B4-BE49-F238E27FC236}">
                <a16:creationId xmlns:a16="http://schemas.microsoft.com/office/drawing/2014/main" id="{CC057DE3-792F-4B1D-85AF-C9B684AD9705}"/>
              </a:ext>
            </a:extLst>
          </p:cNvPr>
          <p:cNvSpPr>
            <a:spLocks noGrp="1"/>
          </p:cNvSpPr>
          <p:nvPr>
            <p:ph type="body" idx="1"/>
          </p:nvPr>
        </p:nvSpPr>
        <p:spPr>
          <a:xfrm>
            <a:off x="609600" y="4589463"/>
            <a:ext cx="10515600" cy="1657225"/>
          </a:xfrm>
        </p:spPr>
        <p:txBody>
          <a:bodyPr>
            <a:normAutofit/>
          </a:bodyPr>
          <a:lstStyle/>
          <a:p>
            <a:r>
              <a:rPr lang="en-US" sz="1400" dirty="0" err="1"/>
              <a:t>Ticiana</a:t>
            </a:r>
            <a:r>
              <a:rPr lang="en-US" sz="1400" dirty="0"/>
              <a:t> Leal, MD</a:t>
            </a:r>
            <a:br>
              <a:rPr lang="en-US" sz="1400" dirty="0"/>
            </a:br>
            <a:r>
              <a:rPr lang="en-US" sz="1400" dirty="0"/>
              <a:t>Associate Professor</a:t>
            </a:r>
            <a:br>
              <a:rPr lang="en-US" sz="1400" dirty="0"/>
            </a:br>
            <a:r>
              <a:rPr lang="en-US" sz="1400" dirty="0"/>
              <a:t>Department of Hematology &amp; Oncology</a:t>
            </a:r>
            <a:br>
              <a:rPr lang="en-US" sz="1400" dirty="0"/>
            </a:br>
            <a:r>
              <a:rPr lang="en-US" sz="1400" dirty="0"/>
              <a:t>Director, Thoracic Medical Oncology</a:t>
            </a:r>
            <a:br>
              <a:rPr lang="en-US" sz="1400" dirty="0"/>
            </a:br>
            <a:r>
              <a:rPr lang="en-US" sz="1400" dirty="0"/>
              <a:t>Winship Cancer Institute</a:t>
            </a:r>
            <a:br>
              <a:rPr lang="en-US" sz="1400" dirty="0"/>
            </a:br>
            <a:r>
              <a:rPr lang="en-US" sz="1400" dirty="0"/>
              <a:t>Emory University</a:t>
            </a:r>
            <a:br>
              <a:rPr lang="en-US" sz="1400" dirty="0"/>
            </a:br>
            <a:r>
              <a:rPr lang="en-US" sz="1400" dirty="0"/>
              <a:t>Atlanta, GA</a:t>
            </a:r>
          </a:p>
        </p:txBody>
      </p:sp>
    </p:spTree>
    <p:extLst>
      <p:ext uri="{BB962C8B-B14F-4D97-AF65-F5344CB8AC3E}">
        <p14:creationId xmlns:p14="http://schemas.microsoft.com/office/powerpoint/2010/main" val="296846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4A65D-581D-18EB-C68D-691236C90C6B}"/>
              </a:ext>
            </a:extLst>
          </p:cNvPr>
          <p:cNvSpPr>
            <a:spLocks noGrp="1"/>
          </p:cNvSpPr>
          <p:nvPr>
            <p:ph type="title"/>
          </p:nvPr>
        </p:nvSpPr>
        <p:spPr>
          <a:xfrm>
            <a:off x="609600" y="199505"/>
            <a:ext cx="10744200" cy="1185577"/>
          </a:xfrm>
        </p:spPr>
        <p:txBody>
          <a:bodyPr>
            <a:normAutofit/>
          </a:bodyPr>
          <a:lstStyle/>
          <a:p>
            <a:r>
              <a:rPr lang="en-US" dirty="0"/>
              <a:t>Platinum Doublet Rechallenge Versus Topotecan </a:t>
            </a:r>
            <a:br>
              <a:rPr lang="en-US" dirty="0"/>
            </a:br>
            <a:r>
              <a:rPr lang="en-US" dirty="0"/>
              <a:t>in SCLC</a:t>
            </a:r>
          </a:p>
        </p:txBody>
      </p:sp>
      <p:grpSp>
        <p:nvGrpSpPr>
          <p:cNvPr id="5" name="Group 4">
            <a:extLst>
              <a:ext uri="{FF2B5EF4-FFF2-40B4-BE49-F238E27FC236}">
                <a16:creationId xmlns:a16="http://schemas.microsoft.com/office/drawing/2014/main" id="{B8F27C44-C815-660E-C54E-BDE9C96028A3}"/>
              </a:ext>
            </a:extLst>
          </p:cNvPr>
          <p:cNvGrpSpPr/>
          <p:nvPr/>
        </p:nvGrpSpPr>
        <p:grpSpPr>
          <a:xfrm>
            <a:off x="651813" y="1681176"/>
            <a:ext cx="5495288" cy="3822544"/>
            <a:chOff x="962025" y="1287315"/>
            <a:chExt cx="3606616" cy="2508776"/>
          </a:xfrm>
        </p:grpSpPr>
        <p:sp>
          <p:nvSpPr>
            <p:cNvPr id="6" name="Rectangle 5">
              <a:extLst>
                <a:ext uri="{FF2B5EF4-FFF2-40B4-BE49-F238E27FC236}">
                  <a16:creationId xmlns:a16="http://schemas.microsoft.com/office/drawing/2014/main" id="{64FDF50B-2C30-07B0-4419-AD2C2CAE7B58}"/>
                </a:ext>
              </a:extLst>
            </p:cNvPr>
            <p:cNvSpPr/>
            <p:nvPr/>
          </p:nvSpPr>
          <p:spPr>
            <a:xfrm>
              <a:off x="1260000" y="1287315"/>
              <a:ext cx="129600" cy="172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sp>
          <p:nvSpPr>
            <p:cNvPr id="7" name="TextBox 6">
              <a:extLst>
                <a:ext uri="{FF2B5EF4-FFF2-40B4-BE49-F238E27FC236}">
                  <a16:creationId xmlns:a16="http://schemas.microsoft.com/office/drawing/2014/main" id="{A398A9A9-3D92-8D87-3710-C625D035EEE0}"/>
                </a:ext>
              </a:extLst>
            </p:cNvPr>
            <p:cNvSpPr txBox="1"/>
            <p:nvPr/>
          </p:nvSpPr>
          <p:spPr>
            <a:xfrm>
              <a:off x="2769831" y="1491065"/>
              <a:ext cx="1798810" cy="685044"/>
            </a:xfrm>
            <a:prstGeom prst="rect">
              <a:avLst/>
            </a:prstGeom>
            <a:noFill/>
          </p:spPr>
          <p:txBody>
            <a:bodyPr wrap="none" rtlCol="0">
              <a:spAutoFit/>
            </a:bodyPr>
            <a:lstStyle/>
            <a:p>
              <a:pPr defTabSz="1219170">
                <a:defRPr/>
              </a:pPr>
              <a:r>
                <a:rPr lang="en-US" sz="1067" dirty="0">
                  <a:solidFill>
                    <a:srgbClr val="000000"/>
                  </a:solidFill>
                  <a:latin typeface="Arial"/>
                  <a:cs typeface="Arial"/>
                  <a:sym typeface="Arial"/>
                </a:rPr>
                <a:t>Topotecan (2.7 mo; 90% CI, 2.3-3.2)</a:t>
              </a:r>
            </a:p>
            <a:p>
              <a:pPr defTabSz="1219170">
                <a:defRPr/>
              </a:pPr>
              <a:r>
                <a:rPr lang="en-US" sz="1067" dirty="0">
                  <a:solidFill>
                    <a:srgbClr val="000000"/>
                  </a:solidFill>
                  <a:latin typeface="Arial"/>
                  <a:cs typeface="Arial"/>
                  <a:sym typeface="Arial"/>
                </a:rPr>
                <a:t>Combination chemotherapy </a:t>
              </a:r>
            </a:p>
            <a:p>
              <a:pPr defTabSz="1219170">
                <a:defRPr/>
              </a:pPr>
              <a:r>
                <a:rPr lang="en-US" sz="1067" dirty="0">
                  <a:solidFill>
                    <a:srgbClr val="000000"/>
                  </a:solidFill>
                  <a:latin typeface="Arial"/>
                  <a:cs typeface="Arial"/>
                  <a:sym typeface="Arial"/>
                </a:rPr>
                <a:t>(4.7 mo; 90% CI, 3.9-5.5)</a:t>
              </a:r>
            </a:p>
            <a:p>
              <a:pPr defTabSz="1219170">
                <a:defRPr/>
              </a:pPr>
              <a:r>
                <a:rPr lang="en-US" sz="1067" dirty="0">
                  <a:solidFill>
                    <a:srgbClr val="000000"/>
                  </a:solidFill>
                  <a:latin typeface="Arial"/>
                  <a:cs typeface="Arial"/>
                  <a:sym typeface="Arial"/>
                </a:rPr>
                <a:t>HR = 0.57 (90% CI, 0.41-0.73)</a:t>
              </a:r>
            </a:p>
            <a:p>
              <a:pPr defTabSz="1219170">
                <a:defRPr/>
              </a:pPr>
              <a:r>
                <a:rPr lang="en-US" sz="1067" dirty="0">
                  <a:solidFill>
                    <a:srgbClr val="000000"/>
                  </a:solidFill>
                  <a:latin typeface="Arial"/>
                  <a:cs typeface="Arial"/>
                  <a:sym typeface="Arial"/>
                </a:rPr>
                <a:t>Log-rank </a:t>
              </a:r>
              <a:r>
                <a:rPr lang="en-US" sz="1067" i="1" dirty="0">
                  <a:solidFill>
                    <a:srgbClr val="000000"/>
                  </a:solidFill>
                  <a:latin typeface="Arial"/>
                  <a:cs typeface="Arial"/>
                  <a:sym typeface="Arial"/>
                </a:rPr>
                <a:t>P</a:t>
              </a:r>
              <a:r>
                <a:rPr lang="en-US" sz="1067" dirty="0">
                  <a:solidFill>
                    <a:srgbClr val="000000"/>
                  </a:solidFill>
                  <a:latin typeface="Arial"/>
                  <a:cs typeface="Arial"/>
                  <a:sym typeface="Arial"/>
                </a:rPr>
                <a:t> = .0041</a:t>
              </a:r>
            </a:p>
          </p:txBody>
        </p:sp>
        <p:graphicFrame>
          <p:nvGraphicFramePr>
            <p:cNvPr id="8" name="Chart 7">
              <a:extLst>
                <a:ext uri="{FF2B5EF4-FFF2-40B4-BE49-F238E27FC236}">
                  <a16:creationId xmlns:a16="http://schemas.microsoft.com/office/drawing/2014/main" id="{0A351DAD-B4F2-588A-3B32-4135ADDBCCAF}"/>
                </a:ext>
              </a:extLst>
            </p:cNvPr>
            <p:cNvGraphicFramePr/>
            <p:nvPr/>
          </p:nvGraphicFramePr>
          <p:xfrm>
            <a:off x="962025" y="1400174"/>
            <a:ext cx="3533775" cy="2362201"/>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8">
              <a:extLst>
                <a:ext uri="{FF2B5EF4-FFF2-40B4-BE49-F238E27FC236}">
                  <a16:creationId xmlns:a16="http://schemas.microsoft.com/office/drawing/2014/main" id="{DE3BB585-C1B5-150A-1E14-E24A836208E3}"/>
                </a:ext>
              </a:extLst>
            </p:cNvPr>
            <p:cNvSpPr/>
            <p:nvPr/>
          </p:nvSpPr>
          <p:spPr>
            <a:xfrm>
              <a:off x="1412905" y="1552486"/>
              <a:ext cx="2837203" cy="1783222"/>
            </a:xfrm>
            <a:custGeom>
              <a:avLst/>
              <a:gdLst>
                <a:gd name="connsiteX0" fmla="*/ 0 w 2837203"/>
                <a:gd name="connsiteY0" fmla="*/ 2849 h 1783222"/>
                <a:gd name="connsiteX1" fmla="*/ 65517 w 2837203"/>
                <a:gd name="connsiteY1" fmla="*/ 2849 h 1783222"/>
                <a:gd name="connsiteX2" fmla="*/ 71215 w 2837203"/>
                <a:gd name="connsiteY2" fmla="*/ 37032 h 1783222"/>
                <a:gd name="connsiteX3" fmla="*/ 125338 w 2837203"/>
                <a:gd name="connsiteY3" fmla="*/ 45578 h 1783222"/>
                <a:gd name="connsiteX4" fmla="*/ 125338 w 2837203"/>
                <a:gd name="connsiteY4" fmla="*/ 59821 h 1783222"/>
                <a:gd name="connsiteX5" fmla="*/ 168067 w 2837203"/>
                <a:gd name="connsiteY5" fmla="*/ 59821 h 1783222"/>
                <a:gd name="connsiteX6" fmla="*/ 168067 w 2837203"/>
                <a:gd name="connsiteY6" fmla="*/ 131035 h 1783222"/>
                <a:gd name="connsiteX7" fmla="*/ 213645 w 2837203"/>
                <a:gd name="connsiteY7" fmla="*/ 131035 h 1783222"/>
                <a:gd name="connsiteX8" fmla="*/ 213645 w 2837203"/>
                <a:gd name="connsiteY8" fmla="*/ 153824 h 1783222"/>
                <a:gd name="connsiteX9" fmla="*/ 253525 w 2837203"/>
                <a:gd name="connsiteY9" fmla="*/ 153824 h 1783222"/>
                <a:gd name="connsiteX10" fmla="*/ 253525 w 2837203"/>
                <a:gd name="connsiteY10" fmla="*/ 176613 h 1783222"/>
                <a:gd name="connsiteX11" fmla="*/ 264919 w 2837203"/>
                <a:gd name="connsiteY11" fmla="*/ 188007 h 1783222"/>
                <a:gd name="connsiteX12" fmla="*/ 264919 w 2837203"/>
                <a:gd name="connsiteY12" fmla="*/ 213645 h 1783222"/>
                <a:gd name="connsiteX13" fmla="*/ 264919 w 2837203"/>
                <a:gd name="connsiteY13" fmla="*/ 227888 h 1783222"/>
                <a:gd name="connsiteX14" fmla="*/ 324740 w 2837203"/>
                <a:gd name="connsiteY14" fmla="*/ 227888 h 1783222"/>
                <a:gd name="connsiteX15" fmla="*/ 324740 w 2837203"/>
                <a:gd name="connsiteY15" fmla="*/ 233585 h 1783222"/>
                <a:gd name="connsiteX16" fmla="*/ 327588 w 2837203"/>
                <a:gd name="connsiteY16" fmla="*/ 270617 h 1783222"/>
                <a:gd name="connsiteX17" fmla="*/ 333286 w 2837203"/>
                <a:gd name="connsiteY17" fmla="*/ 287708 h 1783222"/>
                <a:gd name="connsiteX18" fmla="*/ 344680 w 2837203"/>
                <a:gd name="connsiteY18" fmla="*/ 301951 h 1783222"/>
                <a:gd name="connsiteX19" fmla="*/ 353226 w 2837203"/>
                <a:gd name="connsiteY19" fmla="*/ 319043 h 1783222"/>
                <a:gd name="connsiteX20" fmla="*/ 358923 w 2837203"/>
                <a:gd name="connsiteY20" fmla="*/ 336135 h 1783222"/>
                <a:gd name="connsiteX21" fmla="*/ 361772 w 2837203"/>
                <a:gd name="connsiteY21" fmla="*/ 344680 h 1783222"/>
                <a:gd name="connsiteX22" fmla="*/ 364620 w 2837203"/>
                <a:gd name="connsiteY22" fmla="*/ 364621 h 1783222"/>
                <a:gd name="connsiteX23" fmla="*/ 367469 w 2837203"/>
                <a:gd name="connsiteY23" fmla="*/ 373166 h 1783222"/>
                <a:gd name="connsiteX24" fmla="*/ 370317 w 2837203"/>
                <a:gd name="connsiteY24" fmla="*/ 384561 h 1783222"/>
                <a:gd name="connsiteX25" fmla="*/ 376015 w 2837203"/>
                <a:gd name="connsiteY25" fmla="*/ 413047 h 1783222"/>
                <a:gd name="connsiteX26" fmla="*/ 384560 w 2837203"/>
                <a:gd name="connsiteY26" fmla="*/ 444381 h 1783222"/>
                <a:gd name="connsiteX27" fmla="*/ 387409 w 2837203"/>
                <a:gd name="connsiteY27" fmla="*/ 495656 h 1783222"/>
                <a:gd name="connsiteX28" fmla="*/ 390258 w 2837203"/>
                <a:gd name="connsiteY28" fmla="*/ 515596 h 1783222"/>
                <a:gd name="connsiteX29" fmla="*/ 395955 w 2837203"/>
                <a:gd name="connsiteY29" fmla="*/ 558325 h 1783222"/>
                <a:gd name="connsiteX30" fmla="*/ 401652 w 2837203"/>
                <a:gd name="connsiteY30" fmla="*/ 589660 h 1783222"/>
                <a:gd name="connsiteX31" fmla="*/ 404501 w 2837203"/>
                <a:gd name="connsiteY31" fmla="*/ 598206 h 1783222"/>
                <a:gd name="connsiteX32" fmla="*/ 413046 w 2837203"/>
                <a:gd name="connsiteY32" fmla="*/ 603903 h 1783222"/>
                <a:gd name="connsiteX33" fmla="*/ 421592 w 2837203"/>
                <a:gd name="connsiteY33" fmla="*/ 632389 h 1783222"/>
                <a:gd name="connsiteX34" fmla="*/ 424441 w 2837203"/>
                <a:gd name="connsiteY34" fmla="*/ 646632 h 1783222"/>
                <a:gd name="connsiteX35" fmla="*/ 432987 w 2837203"/>
                <a:gd name="connsiteY35" fmla="*/ 652329 h 1783222"/>
                <a:gd name="connsiteX36" fmla="*/ 438684 w 2837203"/>
                <a:gd name="connsiteY36" fmla="*/ 658026 h 1783222"/>
                <a:gd name="connsiteX37" fmla="*/ 455775 w 2837203"/>
                <a:gd name="connsiteY37" fmla="*/ 658026 h 1783222"/>
                <a:gd name="connsiteX38" fmla="*/ 455775 w 2837203"/>
                <a:gd name="connsiteY38" fmla="*/ 714998 h 1783222"/>
                <a:gd name="connsiteX39" fmla="*/ 475716 w 2837203"/>
                <a:gd name="connsiteY39" fmla="*/ 714998 h 1783222"/>
                <a:gd name="connsiteX40" fmla="*/ 475716 w 2837203"/>
                <a:gd name="connsiteY40" fmla="*/ 737787 h 1783222"/>
                <a:gd name="connsiteX41" fmla="*/ 492807 w 2837203"/>
                <a:gd name="connsiteY41" fmla="*/ 737787 h 1783222"/>
                <a:gd name="connsiteX42" fmla="*/ 492807 w 2837203"/>
                <a:gd name="connsiteY42" fmla="*/ 806153 h 1783222"/>
                <a:gd name="connsiteX43" fmla="*/ 529839 w 2837203"/>
                <a:gd name="connsiteY43" fmla="*/ 806153 h 1783222"/>
                <a:gd name="connsiteX44" fmla="*/ 529839 w 2837203"/>
                <a:gd name="connsiteY44" fmla="*/ 828942 h 1783222"/>
                <a:gd name="connsiteX45" fmla="*/ 572568 w 2837203"/>
                <a:gd name="connsiteY45" fmla="*/ 828942 h 1783222"/>
                <a:gd name="connsiteX46" fmla="*/ 569719 w 2837203"/>
                <a:gd name="connsiteY46" fmla="*/ 831791 h 1783222"/>
                <a:gd name="connsiteX47" fmla="*/ 578265 w 2837203"/>
                <a:gd name="connsiteY47" fmla="*/ 854579 h 1783222"/>
                <a:gd name="connsiteX48" fmla="*/ 583962 w 2837203"/>
                <a:gd name="connsiteY48" fmla="*/ 865974 h 1783222"/>
                <a:gd name="connsiteX49" fmla="*/ 583962 w 2837203"/>
                <a:gd name="connsiteY49" fmla="*/ 865974 h 1783222"/>
                <a:gd name="connsiteX50" fmla="*/ 623843 w 2837203"/>
                <a:gd name="connsiteY50" fmla="*/ 865974 h 1783222"/>
                <a:gd name="connsiteX51" fmla="*/ 623843 w 2837203"/>
                <a:gd name="connsiteY51" fmla="*/ 922946 h 1783222"/>
                <a:gd name="connsiteX52" fmla="*/ 660874 w 2837203"/>
                <a:gd name="connsiteY52" fmla="*/ 922946 h 1783222"/>
                <a:gd name="connsiteX53" fmla="*/ 660874 w 2837203"/>
                <a:gd name="connsiteY53" fmla="*/ 928643 h 1783222"/>
                <a:gd name="connsiteX54" fmla="*/ 677966 w 2837203"/>
                <a:gd name="connsiteY54" fmla="*/ 948583 h 1783222"/>
                <a:gd name="connsiteX55" fmla="*/ 683663 w 2837203"/>
                <a:gd name="connsiteY55" fmla="*/ 957129 h 1783222"/>
                <a:gd name="connsiteX56" fmla="*/ 692209 w 2837203"/>
                <a:gd name="connsiteY56" fmla="*/ 962826 h 1783222"/>
                <a:gd name="connsiteX57" fmla="*/ 700755 w 2837203"/>
                <a:gd name="connsiteY57" fmla="*/ 979918 h 1783222"/>
                <a:gd name="connsiteX58" fmla="*/ 703603 w 2837203"/>
                <a:gd name="connsiteY58" fmla="*/ 988464 h 1783222"/>
                <a:gd name="connsiteX59" fmla="*/ 709301 w 2837203"/>
                <a:gd name="connsiteY59" fmla="*/ 994161 h 1783222"/>
                <a:gd name="connsiteX60" fmla="*/ 723544 w 2837203"/>
                <a:gd name="connsiteY60" fmla="*/ 1008404 h 1783222"/>
                <a:gd name="connsiteX61" fmla="*/ 734938 w 2837203"/>
                <a:gd name="connsiteY61" fmla="*/ 1022647 h 1783222"/>
                <a:gd name="connsiteX62" fmla="*/ 737787 w 2837203"/>
                <a:gd name="connsiteY62" fmla="*/ 1031193 h 1783222"/>
                <a:gd name="connsiteX63" fmla="*/ 763424 w 2837203"/>
                <a:gd name="connsiteY63" fmla="*/ 1031193 h 1783222"/>
                <a:gd name="connsiteX64" fmla="*/ 763424 w 2837203"/>
                <a:gd name="connsiteY64" fmla="*/ 1034041 h 1783222"/>
                <a:gd name="connsiteX65" fmla="*/ 783364 w 2837203"/>
                <a:gd name="connsiteY65" fmla="*/ 1062527 h 1783222"/>
                <a:gd name="connsiteX66" fmla="*/ 786213 w 2837203"/>
                <a:gd name="connsiteY66" fmla="*/ 1076770 h 1783222"/>
                <a:gd name="connsiteX67" fmla="*/ 791910 w 2837203"/>
                <a:gd name="connsiteY67" fmla="*/ 1085316 h 1783222"/>
                <a:gd name="connsiteX68" fmla="*/ 797607 w 2837203"/>
                <a:gd name="connsiteY68" fmla="*/ 1102407 h 1783222"/>
                <a:gd name="connsiteX69" fmla="*/ 800456 w 2837203"/>
                <a:gd name="connsiteY69" fmla="*/ 1128045 h 1783222"/>
                <a:gd name="connsiteX70" fmla="*/ 806153 w 2837203"/>
                <a:gd name="connsiteY70" fmla="*/ 1145136 h 1783222"/>
                <a:gd name="connsiteX71" fmla="*/ 809002 w 2837203"/>
                <a:gd name="connsiteY71" fmla="*/ 1153682 h 1783222"/>
                <a:gd name="connsiteX72" fmla="*/ 811850 w 2837203"/>
                <a:gd name="connsiteY72" fmla="*/ 1199260 h 1783222"/>
                <a:gd name="connsiteX73" fmla="*/ 846033 w 2837203"/>
                <a:gd name="connsiteY73" fmla="*/ 1199260 h 1783222"/>
                <a:gd name="connsiteX74" fmla="*/ 846033 w 2837203"/>
                <a:gd name="connsiteY74" fmla="*/ 1227746 h 1783222"/>
                <a:gd name="connsiteX75" fmla="*/ 888762 w 2837203"/>
                <a:gd name="connsiteY75" fmla="*/ 1227746 h 1783222"/>
                <a:gd name="connsiteX76" fmla="*/ 891611 w 2837203"/>
                <a:gd name="connsiteY76" fmla="*/ 1230594 h 1783222"/>
                <a:gd name="connsiteX77" fmla="*/ 905854 w 2837203"/>
                <a:gd name="connsiteY77" fmla="*/ 1250535 h 1783222"/>
                <a:gd name="connsiteX78" fmla="*/ 908702 w 2837203"/>
                <a:gd name="connsiteY78" fmla="*/ 1259080 h 1783222"/>
                <a:gd name="connsiteX79" fmla="*/ 922945 w 2837203"/>
                <a:gd name="connsiteY79" fmla="*/ 1270475 h 1783222"/>
                <a:gd name="connsiteX80" fmla="*/ 928643 w 2837203"/>
                <a:gd name="connsiteY80" fmla="*/ 1276172 h 1783222"/>
                <a:gd name="connsiteX81" fmla="*/ 937188 w 2837203"/>
                <a:gd name="connsiteY81" fmla="*/ 1281869 h 1783222"/>
                <a:gd name="connsiteX82" fmla="*/ 948583 w 2837203"/>
                <a:gd name="connsiteY82" fmla="*/ 1290415 h 1783222"/>
                <a:gd name="connsiteX83" fmla="*/ 1079618 w 2837203"/>
                <a:gd name="connsiteY83" fmla="*/ 1290415 h 1783222"/>
                <a:gd name="connsiteX84" fmla="*/ 1079618 w 2837203"/>
                <a:gd name="connsiteY84" fmla="*/ 1310355 h 1783222"/>
                <a:gd name="connsiteX85" fmla="*/ 1128045 w 2837203"/>
                <a:gd name="connsiteY85" fmla="*/ 1310355 h 1783222"/>
                <a:gd name="connsiteX86" fmla="*/ 1125196 w 2837203"/>
                <a:gd name="connsiteY86" fmla="*/ 1313204 h 1783222"/>
                <a:gd name="connsiteX87" fmla="*/ 1133742 w 2837203"/>
                <a:gd name="connsiteY87" fmla="*/ 1335993 h 1783222"/>
                <a:gd name="connsiteX88" fmla="*/ 1139439 w 2837203"/>
                <a:gd name="connsiteY88" fmla="*/ 1353084 h 1783222"/>
                <a:gd name="connsiteX89" fmla="*/ 1142288 w 2837203"/>
                <a:gd name="connsiteY89" fmla="*/ 1375873 h 1783222"/>
                <a:gd name="connsiteX90" fmla="*/ 1147985 w 2837203"/>
                <a:gd name="connsiteY90" fmla="*/ 1392964 h 1783222"/>
                <a:gd name="connsiteX91" fmla="*/ 1165076 w 2837203"/>
                <a:gd name="connsiteY91" fmla="*/ 1401510 h 1783222"/>
                <a:gd name="connsiteX92" fmla="*/ 1182168 w 2837203"/>
                <a:gd name="connsiteY92" fmla="*/ 1407207 h 1783222"/>
                <a:gd name="connsiteX93" fmla="*/ 1185016 w 2837203"/>
                <a:gd name="connsiteY93" fmla="*/ 1415753 h 1783222"/>
                <a:gd name="connsiteX94" fmla="*/ 1190714 w 2837203"/>
                <a:gd name="connsiteY94" fmla="*/ 1421450 h 1783222"/>
                <a:gd name="connsiteX95" fmla="*/ 1193562 w 2837203"/>
                <a:gd name="connsiteY95" fmla="*/ 1449936 h 1783222"/>
                <a:gd name="connsiteX96" fmla="*/ 1196411 w 2837203"/>
                <a:gd name="connsiteY96" fmla="*/ 1464179 h 1783222"/>
                <a:gd name="connsiteX97" fmla="*/ 1204957 w 2837203"/>
                <a:gd name="connsiteY97" fmla="*/ 1489817 h 1783222"/>
                <a:gd name="connsiteX98" fmla="*/ 1213502 w 2837203"/>
                <a:gd name="connsiteY98" fmla="*/ 1506908 h 1783222"/>
                <a:gd name="connsiteX99" fmla="*/ 1219200 w 2837203"/>
                <a:gd name="connsiteY99" fmla="*/ 1524000 h 1783222"/>
                <a:gd name="connsiteX100" fmla="*/ 1222048 w 2837203"/>
                <a:gd name="connsiteY100" fmla="*/ 1532546 h 1783222"/>
                <a:gd name="connsiteX101" fmla="*/ 1222048 w 2837203"/>
                <a:gd name="connsiteY101" fmla="*/ 1541092 h 1783222"/>
                <a:gd name="connsiteX102" fmla="*/ 1261929 w 2837203"/>
                <a:gd name="connsiteY102" fmla="*/ 1541092 h 1783222"/>
                <a:gd name="connsiteX103" fmla="*/ 1261929 w 2837203"/>
                <a:gd name="connsiteY103" fmla="*/ 1580972 h 1783222"/>
                <a:gd name="connsiteX104" fmla="*/ 1412904 w 2837203"/>
                <a:gd name="connsiteY104" fmla="*/ 1580972 h 1783222"/>
                <a:gd name="connsiteX105" fmla="*/ 1412904 w 2837203"/>
                <a:gd name="connsiteY105" fmla="*/ 1598064 h 1783222"/>
                <a:gd name="connsiteX106" fmla="*/ 1475574 w 2837203"/>
                <a:gd name="connsiteY106" fmla="*/ 1598064 h 1783222"/>
                <a:gd name="connsiteX107" fmla="*/ 1475574 w 2837203"/>
                <a:gd name="connsiteY107" fmla="*/ 1618004 h 1783222"/>
                <a:gd name="connsiteX108" fmla="*/ 1566729 w 2837203"/>
                <a:gd name="connsiteY108" fmla="*/ 1618004 h 1783222"/>
                <a:gd name="connsiteX109" fmla="*/ 1575274 w 2837203"/>
                <a:gd name="connsiteY109" fmla="*/ 1626549 h 1783222"/>
                <a:gd name="connsiteX110" fmla="*/ 1575274 w 2837203"/>
                <a:gd name="connsiteY110" fmla="*/ 1632247 h 1783222"/>
                <a:gd name="connsiteX111" fmla="*/ 1592366 w 2837203"/>
                <a:gd name="connsiteY111" fmla="*/ 1632247 h 1783222"/>
                <a:gd name="connsiteX112" fmla="*/ 1592366 w 2837203"/>
                <a:gd name="connsiteY112" fmla="*/ 1663581 h 1783222"/>
                <a:gd name="connsiteX113" fmla="*/ 1620852 w 2837203"/>
                <a:gd name="connsiteY113" fmla="*/ 1663581 h 1783222"/>
                <a:gd name="connsiteX114" fmla="*/ 1620852 w 2837203"/>
                <a:gd name="connsiteY114" fmla="*/ 1692067 h 1783222"/>
                <a:gd name="connsiteX115" fmla="*/ 1689218 w 2837203"/>
                <a:gd name="connsiteY115" fmla="*/ 1692067 h 1783222"/>
                <a:gd name="connsiteX116" fmla="*/ 1689218 w 2837203"/>
                <a:gd name="connsiteY116" fmla="*/ 1689219 h 1783222"/>
                <a:gd name="connsiteX117" fmla="*/ 1709159 w 2837203"/>
                <a:gd name="connsiteY117" fmla="*/ 1717705 h 1783222"/>
                <a:gd name="connsiteX118" fmla="*/ 1720553 w 2837203"/>
                <a:gd name="connsiteY118" fmla="*/ 1720553 h 1783222"/>
                <a:gd name="connsiteX119" fmla="*/ 1746190 w 2837203"/>
                <a:gd name="connsiteY119" fmla="*/ 1729099 h 1783222"/>
                <a:gd name="connsiteX120" fmla="*/ 1754736 w 2837203"/>
                <a:gd name="connsiteY120" fmla="*/ 1731948 h 1783222"/>
                <a:gd name="connsiteX121" fmla="*/ 1760433 w 2837203"/>
                <a:gd name="connsiteY121" fmla="*/ 1743342 h 1783222"/>
                <a:gd name="connsiteX122" fmla="*/ 1862983 w 2837203"/>
                <a:gd name="connsiteY122" fmla="*/ 1743342 h 1783222"/>
                <a:gd name="connsiteX123" fmla="*/ 1862983 w 2837203"/>
                <a:gd name="connsiteY123" fmla="*/ 1757585 h 1783222"/>
                <a:gd name="connsiteX124" fmla="*/ 2008261 w 2837203"/>
                <a:gd name="connsiteY124" fmla="*/ 1757585 h 1783222"/>
                <a:gd name="connsiteX125" fmla="*/ 2008261 w 2837203"/>
                <a:gd name="connsiteY125" fmla="*/ 1780374 h 1783222"/>
                <a:gd name="connsiteX126" fmla="*/ 2008261 w 2837203"/>
                <a:gd name="connsiteY126" fmla="*/ 1783222 h 1783222"/>
                <a:gd name="connsiteX127" fmla="*/ 2837203 w 2837203"/>
                <a:gd name="connsiteY127" fmla="*/ 1783222 h 1783222"/>
                <a:gd name="connsiteX128" fmla="*/ 2837203 w 2837203"/>
                <a:gd name="connsiteY128" fmla="*/ 1646490 h 1783222"/>
                <a:gd name="connsiteX129" fmla="*/ 2455491 w 2837203"/>
                <a:gd name="connsiteY129" fmla="*/ 1646490 h 1783222"/>
                <a:gd name="connsiteX130" fmla="*/ 2455491 w 2837203"/>
                <a:gd name="connsiteY130" fmla="*/ 1626550 h 1783222"/>
                <a:gd name="connsiteX131" fmla="*/ 2019656 w 2837203"/>
                <a:gd name="connsiteY131" fmla="*/ 1626550 h 1783222"/>
                <a:gd name="connsiteX132" fmla="*/ 2019656 w 2837203"/>
                <a:gd name="connsiteY132" fmla="*/ 1569578 h 1783222"/>
                <a:gd name="connsiteX133" fmla="*/ 1862983 w 2837203"/>
                <a:gd name="connsiteY133" fmla="*/ 1569578 h 1783222"/>
                <a:gd name="connsiteX134" fmla="*/ 1862983 w 2837203"/>
                <a:gd name="connsiteY134" fmla="*/ 1538243 h 1783222"/>
                <a:gd name="connsiteX135" fmla="*/ 1746190 w 2837203"/>
                <a:gd name="connsiteY135" fmla="*/ 1538243 h 1783222"/>
                <a:gd name="connsiteX136" fmla="*/ 1746190 w 2837203"/>
                <a:gd name="connsiteY136" fmla="*/ 1512606 h 1783222"/>
                <a:gd name="connsiteX137" fmla="*/ 1712007 w 2837203"/>
                <a:gd name="connsiteY137" fmla="*/ 1512606 h 1783222"/>
                <a:gd name="connsiteX138" fmla="*/ 1712007 w 2837203"/>
                <a:gd name="connsiteY138" fmla="*/ 1481271 h 1783222"/>
                <a:gd name="connsiteX139" fmla="*/ 1686370 w 2837203"/>
                <a:gd name="connsiteY139" fmla="*/ 1481271 h 1783222"/>
                <a:gd name="connsiteX140" fmla="*/ 1686370 w 2837203"/>
                <a:gd name="connsiteY140" fmla="*/ 1455634 h 1783222"/>
                <a:gd name="connsiteX141" fmla="*/ 1623701 w 2837203"/>
                <a:gd name="connsiteY141" fmla="*/ 1455634 h 1783222"/>
                <a:gd name="connsiteX142" fmla="*/ 1623701 w 2837203"/>
                <a:gd name="connsiteY142" fmla="*/ 1390116 h 1783222"/>
                <a:gd name="connsiteX143" fmla="*/ 1572426 w 2837203"/>
                <a:gd name="connsiteY143" fmla="*/ 1390116 h 1783222"/>
                <a:gd name="connsiteX144" fmla="*/ 1572426 w 2837203"/>
                <a:gd name="connsiteY144" fmla="*/ 1353084 h 1783222"/>
                <a:gd name="connsiteX145" fmla="*/ 1561031 w 2837203"/>
                <a:gd name="connsiteY145" fmla="*/ 1353084 h 1783222"/>
                <a:gd name="connsiteX146" fmla="*/ 1561031 w 2837203"/>
                <a:gd name="connsiteY146" fmla="*/ 1321750 h 1783222"/>
                <a:gd name="connsiteX147" fmla="*/ 1486968 w 2837203"/>
                <a:gd name="connsiteY147" fmla="*/ 1321750 h 1783222"/>
                <a:gd name="connsiteX148" fmla="*/ 1486968 w 2837203"/>
                <a:gd name="connsiteY148" fmla="*/ 1298961 h 1783222"/>
                <a:gd name="connsiteX149" fmla="*/ 1415753 w 2837203"/>
                <a:gd name="connsiteY149" fmla="*/ 1298961 h 1783222"/>
                <a:gd name="connsiteX150" fmla="*/ 1415753 w 2837203"/>
                <a:gd name="connsiteY150" fmla="*/ 1270475 h 1783222"/>
                <a:gd name="connsiteX151" fmla="*/ 1259080 w 2837203"/>
                <a:gd name="connsiteY151" fmla="*/ 1270475 h 1783222"/>
                <a:gd name="connsiteX152" fmla="*/ 1259080 w 2837203"/>
                <a:gd name="connsiteY152" fmla="*/ 1224897 h 1783222"/>
                <a:gd name="connsiteX153" fmla="*/ 1210654 w 2837203"/>
                <a:gd name="connsiteY153" fmla="*/ 1224897 h 1783222"/>
                <a:gd name="connsiteX154" fmla="*/ 1210654 w 2837203"/>
                <a:gd name="connsiteY154" fmla="*/ 1224897 h 1783222"/>
                <a:gd name="connsiteX155" fmla="*/ 1210654 w 2837203"/>
                <a:gd name="connsiteY155" fmla="*/ 1179320 h 1783222"/>
                <a:gd name="connsiteX156" fmla="*/ 1207805 w 2837203"/>
                <a:gd name="connsiteY156" fmla="*/ 1153682 h 1783222"/>
                <a:gd name="connsiteX157" fmla="*/ 1204957 w 2837203"/>
                <a:gd name="connsiteY157" fmla="*/ 1145136 h 1783222"/>
                <a:gd name="connsiteX158" fmla="*/ 1199259 w 2837203"/>
                <a:gd name="connsiteY158" fmla="*/ 1110953 h 1783222"/>
                <a:gd name="connsiteX159" fmla="*/ 1196411 w 2837203"/>
                <a:gd name="connsiteY159" fmla="*/ 1102407 h 1783222"/>
                <a:gd name="connsiteX160" fmla="*/ 1187865 w 2837203"/>
                <a:gd name="connsiteY160" fmla="*/ 1085316 h 1783222"/>
                <a:gd name="connsiteX161" fmla="*/ 1187865 w 2837203"/>
                <a:gd name="connsiteY161" fmla="*/ 1073921 h 1783222"/>
                <a:gd name="connsiteX162" fmla="*/ 1187865 w 2837203"/>
                <a:gd name="connsiteY162" fmla="*/ 1071073 h 1783222"/>
                <a:gd name="connsiteX163" fmla="*/ 1182168 w 2837203"/>
                <a:gd name="connsiteY163" fmla="*/ 1045435 h 1783222"/>
                <a:gd name="connsiteX164" fmla="*/ 1179319 w 2837203"/>
                <a:gd name="connsiteY164" fmla="*/ 1031193 h 1783222"/>
                <a:gd name="connsiteX165" fmla="*/ 1173622 w 2837203"/>
                <a:gd name="connsiteY165" fmla="*/ 1025495 h 1783222"/>
                <a:gd name="connsiteX166" fmla="*/ 1145136 w 2837203"/>
                <a:gd name="connsiteY166" fmla="*/ 1025495 h 1783222"/>
                <a:gd name="connsiteX167" fmla="*/ 1145136 w 2837203"/>
                <a:gd name="connsiteY167" fmla="*/ 1025495 h 1783222"/>
                <a:gd name="connsiteX168" fmla="*/ 1139439 w 2837203"/>
                <a:gd name="connsiteY168" fmla="*/ 997009 h 1783222"/>
                <a:gd name="connsiteX169" fmla="*/ 1136590 w 2837203"/>
                <a:gd name="connsiteY169" fmla="*/ 974221 h 1783222"/>
                <a:gd name="connsiteX170" fmla="*/ 1136590 w 2837203"/>
                <a:gd name="connsiteY170" fmla="*/ 968523 h 1783222"/>
                <a:gd name="connsiteX171" fmla="*/ 1116650 w 2837203"/>
                <a:gd name="connsiteY171" fmla="*/ 968523 h 1783222"/>
                <a:gd name="connsiteX172" fmla="*/ 1116650 w 2837203"/>
                <a:gd name="connsiteY172" fmla="*/ 937189 h 1783222"/>
                <a:gd name="connsiteX173" fmla="*/ 1073921 w 2837203"/>
                <a:gd name="connsiteY173" fmla="*/ 937189 h 1783222"/>
                <a:gd name="connsiteX174" fmla="*/ 1073921 w 2837203"/>
                <a:gd name="connsiteY174" fmla="*/ 911551 h 1783222"/>
                <a:gd name="connsiteX175" fmla="*/ 937188 w 2837203"/>
                <a:gd name="connsiteY175" fmla="*/ 911551 h 1783222"/>
                <a:gd name="connsiteX176" fmla="*/ 937188 w 2837203"/>
                <a:gd name="connsiteY176" fmla="*/ 883065 h 1783222"/>
                <a:gd name="connsiteX177" fmla="*/ 908702 w 2837203"/>
                <a:gd name="connsiteY177" fmla="*/ 883065 h 1783222"/>
                <a:gd name="connsiteX178" fmla="*/ 908702 w 2837203"/>
                <a:gd name="connsiteY178" fmla="*/ 868822 h 1783222"/>
                <a:gd name="connsiteX179" fmla="*/ 891611 w 2837203"/>
                <a:gd name="connsiteY179" fmla="*/ 868822 h 1783222"/>
                <a:gd name="connsiteX180" fmla="*/ 891611 w 2837203"/>
                <a:gd name="connsiteY180" fmla="*/ 840336 h 1783222"/>
                <a:gd name="connsiteX181" fmla="*/ 846033 w 2837203"/>
                <a:gd name="connsiteY181" fmla="*/ 840336 h 1783222"/>
                <a:gd name="connsiteX182" fmla="*/ 846033 w 2837203"/>
                <a:gd name="connsiteY182" fmla="*/ 823245 h 1783222"/>
                <a:gd name="connsiteX183" fmla="*/ 806153 w 2837203"/>
                <a:gd name="connsiteY183" fmla="*/ 823245 h 1783222"/>
                <a:gd name="connsiteX184" fmla="*/ 806153 w 2837203"/>
                <a:gd name="connsiteY184" fmla="*/ 794759 h 1783222"/>
                <a:gd name="connsiteX185" fmla="*/ 811850 w 2837203"/>
                <a:gd name="connsiteY185" fmla="*/ 789062 h 1783222"/>
                <a:gd name="connsiteX186" fmla="*/ 811850 w 2837203"/>
                <a:gd name="connsiteY186" fmla="*/ 737787 h 1783222"/>
                <a:gd name="connsiteX187" fmla="*/ 780516 w 2837203"/>
                <a:gd name="connsiteY187" fmla="*/ 737787 h 1783222"/>
                <a:gd name="connsiteX188" fmla="*/ 780516 w 2837203"/>
                <a:gd name="connsiteY188" fmla="*/ 695058 h 1783222"/>
                <a:gd name="connsiteX189" fmla="*/ 766273 w 2837203"/>
                <a:gd name="connsiteY189" fmla="*/ 695058 h 1783222"/>
                <a:gd name="connsiteX190" fmla="*/ 766273 w 2837203"/>
                <a:gd name="connsiteY190" fmla="*/ 660875 h 1783222"/>
                <a:gd name="connsiteX191" fmla="*/ 760575 w 2837203"/>
                <a:gd name="connsiteY191" fmla="*/ 660875 h 1783222"/>
                <a:gd name="connsiteX192" fmla="*/ 729241 w 2837203"/>
                <a:gd name="connsiteY192" fmla="*/ 660875 h 1783222"/>
                <a:gd name="connsiteX193" fmla="*/ 726392 w 2837203"/>
                <a:gd name="connsiteY193" fmla="*/ 660875 h 1783222"/>
                <a:gd name="connsiteX194" fmla="*/ 714998 w 2837203"/>
                <a:gd name="connsiteY194" fmla="*/ 618146 h 1783222"/>
                <a:gd name="connsiteX195" fmla="*/ 703603 w 2837203"/>
                <a:gd name="connsiteY195" fmla="*/ 603903 h 1783222"/>
                <a:gd name="connsiteX196" fmla="*/ 695058 w 2837203"/>
                <a:gd name="connsiteY196" fmla="*/ 586811 h 1783222"/>
                <a:gd name="connsiteX197" fmla="*/ 692209 w 2837203"/>
                <a:gd name="connsiteY197" fmla="*/ 578265 h 1783222"/>
                <a:gd name="connsiteX198" fmla="*/ 675117 w 2837203"/>
                <a:gd name="connsiteY198" fmla="*/ 558325 h 1783222"/>
                <a:gd name="connsiteX199" fmla="*/ 666572 w 2837203"/>
                <a:gd name="connsiteY199" fmla="*/ 555477 h 1783222"/>
                <a:gd name="connsiteX200" fmla="*/ 638086 w 2837203"/>
                <a:gd name="connsiteY200" fmla="*/ 544082 h 1783222"/>
                <a:gd name="connsiteX201" fmla="*/ 626691 w 2837203"/>
                <a:gd name="connsiteY201" fmla="*/ 541234 h 1783222"/>
                <a:gd name="connsiteX202" fmla="*/ 626691 w 2837203"/>
                <a:gd name="connsiteY202" fmla="*/ 492807 h 1783222"/>
                <a:gd name="connsiteX203" fmla="*/ 575416 w 2837203"/>
                <a:gd name="connsiteY203" fmla="*/ 492807 h 1783222"/>
                <a:gd name="connsiteX204" fmla="*/ 575416 w 2837203"/>
                <a:gd name="connsiteY204" fmla="*/ 461473 h 1783222"/>
                <a:gd name="connsiteX205" fmla="*/ 526990 w 2837203"/>
                <a:gd name="connsiteY205" fmla="*/ 461473 h 1783222"/>
                <a:gd name="connsiteX206" fmla="*/ 526990 w 2837203"/>
                <a:gd name="connsiteY206" fmla="*/ 438684 h 1783222"/>
                <a:gd name="connsiteX207" fmla="*/ 498504 w 2837203"/>
                <a:gd name="connsiteY207" fmla="*/ 438684 h 1783222"/>
                <a:gd name="connsiteX208" fmla="*/ 492807 w 2837203"/>
                <a:gd name="connsiteY208" fmla="*/ 438684 h 1783222"/>
                <a:gd name="connsiteX209" fmla="*/ 487110 w 2837203"/>
                <a:gd name="connsiteY209" fmla="*/ 387409 h 1783222"/>
                <a:gd name="connsiteX210" fmla="*/ 481413 w 2837203"/>
                <a:gd name="connsiteY210" fmla="*/ 378864 h 1783222"/>
                <a:gd name="connsiteX211" fmla="*/ 470018 w 2837203"/>
                <a:gd name="connsiteY211" fmla="*/ 367469 h 1783222"/>
                <a:gd name="connsiteX212" fmla="*/ 464321 w 2837203"/>
                <a:gd name="connsiteY212" fmla="*/ 358923 h 1783222"/>
                <a:gd name="connsiteX213" fmla="*/ 455775 w 2837203"/>
                <a:gd name="connsiteY213" fmla="*/ 353226 h 1783222"/>
                <a:gd name="connsiteX214" fmla="*/ 455775 w 2837203"/>
                <a:gd name="connsiteY214" fmla="*/ 321892 h 1783222"/>
                <a:gd name="connsiteX215" fmla="*/ 432987 w 2837203"/>
                <a:gd name="connsiteY215" fmla="*/ 321892 h 1783222"/>
                <a:gd name="connsiteX216" fmla="*/ 430138 w 2837203"/>
                <a:gd name="connsiteY216" fmla="*/ 321892 h 1783222"/>
                <a:gd name="connsiteX217" fmla="*/ 415895 w 2837203"/>
                <a:gd name="connsiteY217" fmla="*/ 301951 h 1783222"/>
                <a:gd name="connsiteX218" fmla="*/ 410198 w 2837203"/>
                <a:gd name="connsiteY218" fmla="*/ 284860 h 1783222"/>
                <a:gd name="connsiteX219" fmla="*/ 404501 w 2837203"/>
                <a:gd name="connsiteY219" fmla="*/ 264920 h 1783222"/>
                <a:gd name="connsiteX220" fmla="*/ 398803 w 2837203"/>
                <a:gd name="connsiteY220" fmla="*/ 247828 h 1783222"/>
                <a:gd name="connsiteX221" fmla="*/ 390258 w 2837203"/>
                <a:gd name="connsiteY221" fmla="*/ 222191 h 1783222"/>
                <a:gd name="connsiteX222" fmla="*/ 387409 w 2837203"/>
                <a:gd name="connsiteY222" fmla="*/ 213645 h 1783222"/>
                <a:gd name="connsiteX223" fmla="*/ 384560 w 2837203"/>
                <a:gd name="connsiteY223" fmla="*/ 205099 h 1783222"/>
                <a:gd name="connsiteX224" fmla="*/ 376015 w 2837203"/>
                <a:gd name="connsiteY224" fmla="*/ 170916 h 1783222"/>
                <a:gd name="connsiteX225" fmla="*/ 373166 w 2837203"/>
                <a:gd name="connsiteY225" fmla="*/ 162370 h 1783222"/>
                <a:gd name="connsiteX226" fmla="*/ 367469 w 2837203"/>
                <a:gd name="connsiteY226" fmla="*/ 105398 h 1783222"/>
                <a:gd name="connsiteX227" fmla="*/ 361772 w 2837203"/>
                <a:gd name="connsiteY227" fmla="*/ 88307 h 1783222"/>
                <a:gd name="connsiteX228" fmla="*/ 350377 w 2837203"/>
                <a:gd name="connsiteY228" fmla="*/ 74064 h 1783222"/>
                <a:gd name="connsiteX229" fmla="*/ 347529 w 2837203"/>
                <a:gd name="connsiteY229" fmla="*/ 65518 h 1783222"/>
                <a:gd name="connsiteX230" fmla="*/ 336134 w 2837203"/>
                <a:gd name="connsiteY230" fmla="*/ 54123 h 1783222"/>
                <a:gd name="connsiteX231" fmla="*/ 333286 w 2837203"/>
                <a:gd name="connsiteY231" fmla="*/ 45578 h 1783222"/>
                <a:gd name="connsiteX232" fmla="*/ 327588 w 2837203"/>
                <a:gd name="connsiteY232" fmla="*/ 39880 h 1783222"/>
                <a:gd name="connsiteX233" fmla="*/ 307648 w 2837203"/>
                <a:gd name="connsiteY233" fmla="*/ 28486 h 1783222"/>
                <a:gd name="connsiteX234" fmla="*/ 264919 w 2837203"/>
                <a:gd name="connsiteY234" fmla="*/ 28486 h 1783222"/>
                <a:gd name="connsiteX235" fmla="*/ 247828 w 2837203"/>
                <a:gd name="connsiteY235" fmla="*/ 2849 h 1783222"/>
                <a:gd name="connsiteX236" fmla="*/ 210796 w 2837203"/>
                <a:gd name="connsiteY236" fmla="*/ 0 h 1783222"/>
                <a:gd name="connsiteX237" fmla="*/ 0 w 2837203"/>
                <a:gd name="connsiteY237" fmla="*/ 2849 h 178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837203" h="1783222">
                  <a:moveTo>
                    <a:pt x="0" y="2849"/>
                  </a:moveTo>
                  <a:lnTo>
                    <a:pt x="65517" y="2849"/>
                  </a:lnTo>
                  <a:lnTo>
                    <a:pt x="71215" y="37032"/>
                  </a:lnTo>
                  <a:lnTo>
                    <a:pt x="125338" y="45578"/>
                  </a:lnTo>
                  <a:lnTo>
                    <a:pt x="125338" y="59821"/>
                  </a:lnTo>
                  <a:lnTo>
                    <a:pt x="168067" y="59821"/>
                  </a:lnTo>
                  <a:lnTo>
                    <a:pt x="168067" y="131035"/>
                  </a:lnTo>
                  <a:lnTo>
                    <a:pt x="213645" y="131035"/>
                  </a:lnTo>
                  <a:lnTo>
                    <a:pt x="213645" y="153824"/>
                  </a:lnTo>
                  <a:lnTo>
                    <a:pt x="253525" y="153824"/>
                  </a:lnTo>
                  <a:lnTo>
                    <a:pt x="253525" y="176613"/>
                  </a:lnTo>
                  <a:lnTo>
                    <a:pt x="264919" y="188007"/>
                  </a:lnTo>
                  <a:lnTo>
                    <a:pt x="264919" y="213645"/>
                  </a:lnTo>
                  <a:lnTo>
                    <a:pt x="264919" y="227888"/>
                  </a:lnTo>
                  <a:lnTo>
                    <a:pt x="324740" y="227888"/>
                  </a:lnTo>
                  <a:lnTo>
                    <a:pt x="324740" y="233585"/>
                  </a:lnTo>
                  <a:cubicBezTo>
                    <a:pt x="325689" y="245929"/>
                    <a:pt x="325657" y="258388"/>
                    <a:pt x="327588" y="270617"/>
                  </a:cubicBezTo>
                  <a:cubicBezTo>
                    <a:pt x="328525" y="276549"/>
                    <a:pt x="329040" y="283461"/>
                    <a:pt x="333286" y="287708"/>
                  </a:cubicBezTo>
                  <a:cubicBezTo>
                    <a:pt x="338583" y="293006"/>
                    <a:pt x="341087" y="294766"/>
                    <a:pt x="344680" y="301951"/>
                  </a:cubicBezTo>
                  <a:cubicBezTo>
                    <a:pt x="356477" y="325543"/>
                    <a:pt x="336896" y="294547"/>
                    <a:pt x="353226" y="319043"/>
                  </a:cubicBezTo>
                  <a:lnTo>
                    <a:pt x="358923" y="336135"/>
                  </a:lnTo>
                  <a:lnTo>
                    <a:pt x="361772" y="344680"/>
                  </a:lnTo>
                  <a:cubicBezTo>
                    <a:pt x="362721" y="351327"/>
                    <a:pt x="363303" y="358037"/>
                    <a:pt x="364620" y="364621"/>
                  </a:cubicBezTo>
                  <a:cubicBezTo>
                    <a:pt x="365209" y="367565"/>
                    <a:pt x="366644" y="370279"/>
                    <a:pt x="367469" y="373166"/>
                  </a:cubicBezTo>
                  <a:cubicBezTo>
                    <a:pt x="368545" y="376931"/>
                    <a:pt x="369497" y="380733"/>
                    <a:pt x="370317" y="384561"/>
                  </a:cubicBezTo>
                  <a:cubicBezTo>
                    <a:pt x="372346" y="394029"/>
                    <a:pt x="372953" y="403860"/>
                    <a:pt x="376015" y="413047"/>
                  </a:cubicBezTo>
                  <a:cubicBezTo>
                    <a:pt x="383243" y="434731"/>
                    <a:pt x="380535" y="424249"/>
                    <a:pt x="384560" y="444381"/>
                  </a:cubicBezTo>
                  <a:cubicBezTo>
                    <a:pt x="385510" y="461473"/>
                    <a:pt x="386044" y="478593"/>
                    <a:pt x="387409" y="495656"/>
                  </a:cubicBezTo>
                  <a:cubicBezTo>
                    <a:pt x="387944" y="502349"/>
                    <a:pt x="389474" y="508928"/>
                    <a:pt x="390258" y="515596"/>
                  </a:cubicBezTo>
                  <a:cubicBezTo>
                    <a:pt x="396808" y="571275"/>
                    <a:pt x="389600" y="523372"/>
                    <a:pt x="395955" y="558325"/>
                  </a:cubicBezTo>
                  <a:cubicBezTo>
                    <a:pt x="397651" y="567653"/>
                    <a:pt x="399303" y="580265"/>
                    <a:pt x="401652" y="589660"/>
                  </a:cubicBezTo>
                  <a:cubicBezTo>
                    <a:pt x="402380" y="592573"/>
                    <a:pt x="402625" y="595861"/>
                    <a:pt x="404501" y="598206"/>
                  </a:cubicBezTo>
                  <a:cubicBezTo>
                    <a:pt x="406639" y="600879"/>
                    <a:pt x="410198" y="602004"/>
                    <a:pt x="413046" y="603903"/>
                  </a:cubicBezTo>
                  <a:cubicBezTo>
                    <a:pt x="417786" y="618121"/>
                    <a:pt x="418720" y="619462"/>
                    <a:pt x="421592" y="632389"/>
                  </a:cubicBezTo>
                  <a:cubicBezTo>
                    <a:pt x="422642" y="637115"/>
                    <a:pt x="422039" y="642428"/>
                    <a:pt x="424441" y="646632"/>
                  </a:cubicBezTo>
                  <a:cubicBezTo>
                    <a:pt x="426140" y="649604"/>
                    <a:pt x="430314" y="650190"/>
                    <a:pt x="432987" y="652329"/>
                  </a:cubicBezTo>
                  <a:cubicBezTo>
                    <a:pt x="435084" y="654007"/>
                    <a:pt x="436785" y="656127"/>
                    <a:pt x="438684" y="658026"/>
                  </a:cubicBezTo>
                  <a:lnTo>
                    <a:pt x="455775" y="658026"/>
                  </a:lnTo>
                  <a:lnTo>
                    <a:pt x="455775" y="714998"/>
                  </a:lnTo>
                  <a:lnTo>
                    <a:pt x="475716" y="714998"/>
                  </a:lnTo>
                  <a:lnTo>
                    <a:pt x="475716" y="737787"/>
                  </a:lnTo>
                  <a:lnTo>
                    <a:pt x="492807" y="737787"/>
                  </a:lnTo>
                  <a:lnTo>
                    <a:pt x="492807" y="806153"/>
                  </a:lnTo>
                  <a:lnTo>
                    <a:pt x="529839" y="806153"/>
                  </a:lnTo>
                  <a:lnTo>
                    <a:pt x="529839" y="828942"/>
                  </a:lnTo>
                  <a:lnTo>
                    <a:pt x="572568" y="828942"/>
                  </a:lnTo>
                  <a:lnTo>
                    <a:pt x="569719" y="831791"/>
                  </a:lnTo>
                  <a:cubicBezTo>
                    <a:pt x="572568" y="839387"/>
                    <a:pt x="574637" y="847323"/>
                    <a:pt x="578265" y="854579"/>
                  </a:cubicBezTo>
                  <a:cubicBezTo>
                    <a:pt x="585305" y="868658"/>
                    <a:pt x="583962" y="852615"/>
                    <a:pt x="583962" y="865974"/>
                  </a:cubicBezTo>
                  <a:lnTo>
                    <a:pt x="583962" y="865974"/>
                  </a:lnTo>
                  <a:lnTo>
                    <a:pt x="623843" y="865974"/>
                  </a:lnTo>
                  <a:lnTo>
                    <a:pt x="623843" y="922946"/>
                  </a:lnTo>
                  <a:lnTo>
                    <a:pt x="660874" y="922946"/>
                  </a:lnTo>
                  <a:lnTo>
                    <a:pt x="660874" y="928643"/>
                  </a:lnTo>
                  <a:cubicBezTo>
                    <a:pt x="666571" y="935290"/>
                    <a:pt x="672497" y="941747"/>
                    <a:pt x="677966" y="948583"/>
                  </a:cubicBezTo>
                  <a:cubicBezTo>
                    <a:pt x="680105" y="951256"/>
                    <a:pt x="681242" y="954708"/>
                    <a:pt x="683663" y="957129"/>
                  </a:cubicBezTo>
                  <a:cubicBezTo>
                    <a:pt x="686084" y="959550"/>
                    <a:pt x="689360" y="960927"/>
                    <a:pt x="692209" y="962826"/>
                  </a:cubicBezTo>
                  <a:cubicBezTo>
                    <a:pt x="699372" y="984314"/>
                    <a:pt x="689708" y="957821"/>
                    <a:pt x="700755" y="979918"/>
                  </a:cubicBezTo>
                  <a:cubicBezTo>
                    <a:pt x="702098" y="982604"/>
                    <a:pt x="702058" y="985889"/>
                    <a:pt x="703603" y="988464"/>
                  </a:cubicBezTo>
                  <a:cubicBezTo>
                    <a:pt x="704985" y="990767"/>
                    <a:pt x="707623" y="992064"/>
                    <a:pt x="709301" y="994161"/>
                  </a:cubicBezTo>
                  <a:cubicBezTo>
                    <a:pt x="720155" y="1007727"/>
                    <a:pt x="708892" y="998636"/>
                    <a:pt x="723544" y="1008404"/>
                  </a:cubicBezTo>
                  <a:cubicBezTo>
                    <a:pt x="730702" y="1029882"/>
                    <a:pt x="720214" y="1004243"/>
                    <a:pt x="734938" y="1022647"/>
                  </a:cubicBezTo>
                  <a:cubicBezTo>
                    <a:pt x="736814" y="1024992"/>
                    <a:pt x="737787" y="1031193"/>
                    <a:pt x="737787" y="1031193"/>
                  </a:cubicBezTo>
                  <a:lnTo>
                    <a:pt x="763424" y="1031193"/>
                  </a:lnTo>
                  <a:lnTo>
                    <a:pt x="763424" y="1034041"/>
                  </a:lnTo>
                  <a:cubicBezTo>
                    <a:pt x="770071" y="1043536"/>
                    <a:pt x="781091" y="1051162"/>
                    <a:pt x="783364" y="1062527"/>
                  </a:cubicBezTo>
                  <a:cubicBezTo>
                    <a:pt x="784314" y="1067275"/>
                    <a:pt x="784513" y="1072237"/>
                    <a:pt x="786213" y="1076770"/>
                  </a:cubicBezTo>
                  <a:cubicBezTo>
                    <a:pt x="787415" y="1079976"/>
                    <a:pt x="790520" y="1082187"/>
                    <a:pt x="791910" y="1085316"/>
                  </a:cubicBezTo>
                  <a:cubicBezTo>
                    <a:pt x="794349" y="1090804"/>
                    <a:pt x="797607" y="1102407"/>
                    <a:pt x="797607" y="1102407"/>
                  </a:cubicBezTo>
                  <a:cubicBezTo>
                    <a:pt x="798557" y="1110953"/>
                    <a:pt x="798770" y="1119613"/>
                    <a:pt x="800456" y="1128045"/>
                  </a:cubicBezTo>
                  <a:cubicBezTo>
                    <a:pt x="801634" y="1133934"/>
                    <a:pt x="804254" y="1139439"/>
                    <a:pt x="806153" y="1145136"/>
                  </a:cubicBezTo>
                  <a:lnTo>
                    <a:pt x="809002" y="1153682"/>
                  </a:lnTo>
                  <a:cubicBezTo>
                    <a:pt x="812280" y="1189745"/>
                    <a:pt x="811850" y="1174529"/>
                    <a:pt x="811850" y="1199260"/>
                  </a:cubicBezTo>
                  <a:lnTo>
                    <a:pt x="846033" y="1199260"/>
                  </a:lnTo>
                  <a:lnTo>
                    <a:pt x="846033" y="1227746"/>
                  </a:lnTo>
                  <a:lnTo>
                    <a:pt x="888762" y="1227746"/>
                  </a:lnTo>
                  <a:lnTo>
                    <a:pt x="891611" y="1230594"/>
                  </a:lnTo>
                  <a:cubicBezTo>
                    <a:pt x="896359" y="1237241"/>
                    <a:pt x="901651" y="1243531"/>
                    <a:pt x="905854" y="1250535"/>
                  </a:cubicBezTo>
                  <a:cubicBezTo>
                    <a:pt x="907399" y="1253110"/>
                    <a:pt x="907157" y="1256506"/>
                    <a:pt x="908702" y="1259080"/>
                  </a:cubicBezTo>
                  <a:cubicBezTo>
                    <a:pt x="911876" y="1264371"/>
                    <a:pt x="918466" y="1266892"/>
                    <a:pt x="922945" y="1270475"/>
                  </a:cubicBezTo>
                  <a:cubicBezTo>
                    <a:pt x="925042" y="1272153"/>
                    <a:pt x="926546" y="1274494"/>
                    <a:pt x="928643" y="1276172"/>
                  </a:cubicBezTo>
                  <a:cubicBezTo>
                    <a:pt x="931316" y="1278310"/>
                    <a:pt x="934515" y="1279731"/>
                    <a:pt x="937188" y="1281869"/>
                  </a:cubicBezTo>
                  <a:cubicBezTo>
                    <a:pt x="949185" y="1291467"/>
                    <a:pt x="936691" y="1284468"/>
                    <a:pt x="948583" y="1290415"/>
                  </a:cubicBezTo>
                  <a:lnTo>
                    <a:pt x="1079618" y="1290415"/>
                  </a:lnTo>
                  <a:lnTo>
                    <a:pt x="1079618" y="1310355"/>
                  </a:lnTo>
                  <a:lnTo>
                    <a:pt x="1128045" y="1310355"/>
                  </a:lnTo>
                  <a:lnTo>
                    <a:pt x="1125196" y="1313204"/>
                  </a:lnTo>
                  <a:cubicBezTo>
                    <a:pt x="1128045" y="1320800"/>
                    <a:pt x="1131013" y="1328353"/>
                    <a:pt x="1133742" y="1335993"/>
                  </a:cubicBezTo>
                  <a:cubicBezTo>
                    <a:pt x="1135762" y="1341648"/>
                    <a:pt x="1139439" y="1353084"/>
                    <a:pt x="1139439" y="1353084"/>
                  </a:cubicBezTo>
                  <a:cubicBezTo>
                    <a:pt x="1140389" y="1360680"/>
                    <a:pt x="1140684" y="1368387"/>
                    <a:pt x="1142288" y="1375873"/>
                  </a:cubicBezTo>
                  <a:cubicBezTo>
                    <a:pt x="1143546" y="1381745"/>
                    <a:pt x="1142288" y="1391065"/>
                    <a:pt x="1147985" y="1392964"/>
                  </a:cubicBezTo>
                  <a:cubicBezTo>
                    <a:pt x="1179165" y="1403358"/>
                    <a:pt x="1131931" y="1386779"/>
                    <a:pt x="1165076" y="1401510"/>
                  </a:cubicBezTo>
                  <a:cubicBezTo>
                    <a:pt x="1170564" y="1403949"/>
                    <a:pt x="1182168" y="1407207"/>
                    <a:pt x="1182168" y="1407207"/>
                  </a:cubicBezTo>
                  <a:cubicBezTo>
                    <a:pt x="1183117" y="1410056"/>
                    <a:pt x="1183471" y="1413178"/>
                    <a:pt x="1185016" y="1415753"/>
                  </a:cubicBezTo>
                  <a:cubicBezTo>
                    <a:pt x="1186398" y="1418056"/>
                    <a:pt x="1190063" y="1418844"/>
                    <a:pt x="1190714" y="1421450"/>
                  </a:cubicBezTo>
                  <a:cubicBezTo>
                    <a:pt x="1193029" y="1430708"/>
                    <a:pt x="1192301" y="1440477"/>
                    <a:pt x="1193562" y="1449936"/>
                  </a:cubicBezTo>
                  <a:cubicBezTo>
                    <a:pt x="1194202" y="1454735"/>
                    <a:pt x="1195137" y="1459508"/>
                    <a:pt x="1196411" y="1464179"/>
                  </a:cubicBezTo>
                  <a:cubicBezTo>
                    <a:pt x="1196419" y="1464207"/>
                    <a:pt x="1203528" y="1485531"/>
                    <a:pt x="1204957" y="1489817"/>
                  </a:cubicBezTo>
                  <a:cubicBezTo>
                    <a:pt x="1215345" y="1520982"/>
                    <a:pt x="1198777" y="1473780"/>
                    <a:pt x="1213502" y="1506908"/>
                  </a:cubicBezTo>
                  <a:cubicBezTo>
                    <a:pt x="1215941" y="1512396"/>
                    <a:pt x="1217301" y="1518303"/>
                    <a:pt x="1219200" y="1524000"/>
                  </a:cubicBezTo>
                  <a:cubicBezTo>
                    <a:pt x="1220150" y="1526849"/>
                    <a:pt x="1222048" y="1529543"/>
                    <a:pt x="1222048" y="1532546"/>
                  </a:cubicBezTo>
                  <a:lnTo>
                    <a:pt x="1222048" y="1541092"/>
                  </a:lnTo>
                  <a:lnTo>
                    <a:pt x="1261929" y="1541092"/>
                  </a:lnTo>
                  <a:lnTo>
                    <a:pt x="1261929" y="1580972"/>
                  </a:lnTo>
                  <a:lnTo>
                    <a:pt x="1412904" y="1580972"/>
                  </a:lnTo>
                  <a:lnTo>
                    <a:pt x="1412904" y="1598064"/>
                  </a:lnTo>
                  <a:lnTo>
                    <a:pt x="1475574" y="1598064"/>
                  </a:lnTo>
                  <a:lnTo>
                    <a:pt x="1475574" y="1618004"/>
                  </a:lnTo>
                  <a:lnTo>
                    <a:pt x="1566729" y="1618004"/>
                  </a:lnTo>
                  <a:lnTo>
                    <a:pt x="1575274" y="1626549"/>
                  </a:lnTo>
                  <a:lnTo>
                    <a:pt x="1575274" y="1632247"/>
                  </a:lnTo>
                  <a:lnTo>
                    <a:pt x="1592366" y="1632247"/>
                  </a:lnTo>
                  <a:lnTo>
                    <a:pt x="1592366" y="1663581"/>
                  </a:lnTo>
                  <a:lnTo>
                    <a:pt x="1620852" y="1663581"/>
                  </a:lnTo>
                  <a:lnTo>
                    <a:pt x="1620852" y="1692067"/>
                  </a:lnTo>
                  <a:lnTo>
                    <a:pt x="1689218" y="1692067"/>
                  </a:lnTo>
                  <a:lnTo>
                    <a:pt x="1689218" y="1689219"/>
                  </a:lnTo>
                  <a:cubicBezTo>
                    <a:pt x="1696274" y="1703331"/>
                    <a:pt x="1695913" y="1712028"/>
                    <a:pt x="1709159" y="1717705"/>
                  </a:cubicBezTo>
                  <a:cubicBezTo>
                    <a:pt x="1712757" y="1719247"/>
                    <a:pt x="1716803" y="1719428"/>
                    <a:pt x="1720553" y="1720553"/>
                  </a:cubicBezTo>
                  <a:cubicBezTo>
                    <a:pt x="1720616" y="1720572"/>
                    <a:pt x="1741886" y="1727664"/>
                    <a:pt x="1746190" y="1729099"/>
                  </a:cubicBezTo>
                  <a:lnTo>
                    <a:pt x="1754736" y="1731948"/>
                  </a:lnTo>
                  <a:cubicBezTo>
                    <a:pt x="1760960" y="1741283"/>
                    <a:pt x="1760433" y="1737070"/>
                    <a:pt x="1760433" y="1743342"/>
                  </a:cubicBezTo>
                  <a:lnTo>
                    <a:pt x="1862983" y="1743342"/>
                  </a:lnTo>
                  <a:lnTo>
                    <a:pt x="1862983" y="1757585"/>
                  </a:lnTo>
                  <a:lnTo>
                    <a:pt x="2008261" y="1757585"/>
                  </a:lnTo>
                  <a:lnTo>
                    <a:pt x="2008261" y="1780374"/>
                  </a:lnTo>
                  <a:lnTo>
                    <a:pt x="2008261" y="1783222"/>
                  </a:lnTo>
                  <a:lnTo>
                    <a:pt x="2837203" y="1783222"/>
                  </a:lnTo>
                  <a:lnTo>
                    <a:pt x="2837203" y="1646490"/>
                  </a:lnTo>
                  <a:lnTo>
                    <a:pt x="2455491" y="1646490"/>
                  </a:lnTo>
                  <a:lnTo>
                    <a:pt x="2455491" y="1626550"/>
                  </a:lnTo>
                  <a:lnTo>
                    <a:pt x="2019656" y="1626550"/>
                  </a:lnTo>
                  <a:lnTo>
                    <a:pt x="2019656" y="1569578"/>
                  </a:lnTo>
                  <a:lnTo>
                    <a:pt x="1862983" y="1569578"/>
                  </a:lnTo>
                  <a:lnTo>
                    <a:pt x="1862983" y="1538243"/>
                  </a:lnTo>
                  <a:lnTo>
                    <a:pt x="1746190" y="1538243"/>
                  </a:lnTo>
                  <a:lnTo>
                    <a:pt x="1746190" y="1512606"/>
                  </a:lnTo>
                  <a:lnTo>
                    <a:pt x="1712007" y="1512606"/>
                  </a:lnTo>
                  <a:lnTo>
                    <a:pt x="1712007" y="1481271"/>
                  </a:lnTo>
                  <a:lnTo>
                    <a:pt x="1686370" y="1481271"/>
                  </a:lnTo>
                  <a:lnTo>
                    <a:pt x="1686370" y="1455634"/>
                  </a:lnTo>
                  <a:lnTo>
                    <a:pt x="1623701" y="1455634"/>
                  </a:lnTo>
                  <a:lnTo>
                    <a:pt x="1623701" y="1390116"/>
                  </a:lnTo>
                  <a:lnTo>
                    <a:pt x="1572426" y="1390116"/>
                  </a:lnTo>
                  <a:lnTo>
                    <a:pt x="1572426" y="1353084"/>
                  </a:lnTo>
                  <a:lnTo>
                    <a:pt x="1561031" y="1353084"/>
                  </a:lnTo>
                  <a:lnTo>
                    <a:pt x="1561031" y="1321750"/>
                  </a:lnTo>
                  <a:lnTo>
                    <a:pt x="1486968" y="1321750"/>
                  </a:lnTo>
                  <a:lnTo>
                    <a:pt x="1486968" y="1298961"/>
                  </a:lnTo>
                  <a:lnTo>
                    <a:pt x="1415753" y="1298961"/>
                  </a:lnTo>
                  <a:lnTo>
                    <a:pt x="1415753" y="1270475"/>
                  </a:lnTo>
                  <a:lnTo>
                    <a:pt x="1259080" y="1270475"/>
                  </a:lnTo>
                  <a:lnTo>
                    <a:pt x="1259080" y="1224897"/>
                  </a:lnTo>
                  <a:lnTo>
                    <a:pt x="1210654" y="1224897"/>
                  </a:lnTo>
                  <a:lnTo>
                    <a:pt x="1210654" y="1224897"/>
                  </a:lnTo>
                  <a:lnTo>
                    <a:pt x="1210654" y="1179320"/>
                  </a:lnTo>
                  <a:cubicBezTo>
                    <a:pt x="1209704" y="1170774"/>
                    <a:pt x="1209219" y="1162164"/>
                    <a:pt x="1207805" y="1153682"/>
                  </a:cubicBezTo>
                  <a:cubicBezTo>
                    <a:pt x="1207311" y="1150720"/>
                    <a:pt x="1205494" y="1148090"/>
                    <a:pt x="1204957" y="1145136"/>
                  </a:cubicBezTo>
                  <a:cubicBezTo>
                    <a:pt x="1199754" y="1116517"/>
                    <a:pt x="1204921" y="1130770"/>
                    <a:pt x="1199259" y="1110953"/>
                  </a:cubicBezTo>
                  <a:cubicBezTo>
                    <a:pt x="1198434" y="1108066"/>
                    <a:pt x="1197754" y="1105093"/>
                    <a:pt x="1196411" y="1102407"/>
                  </a:cubicBezTo>
                  <a:cubicBezTo>
                    <a:pt x="1191898" y="1093380"/>
                    <a:pt x="1189297" y="1095341"/>
                    <a:pt x="1187865" y="1085316"/>
                  </a:cubicBezTo>
                  <a:cubicBezTo>
                    <a:pt x="1187328" y="1081556"/>
                    <a:pt x="1187865" y="1077719"/>
                    <a:pt x="1187865" y="1073921"/>
                  </a:cubicBezTo>
                  <a:lnTo>
                    <a:pt x="1187865" y="1071073"/>
                  </a:lnTo>
                  <a:cubicBezTo>
                    <a:pt x="1185966" y="1062527"/>
                    <a:pt x="1184002" y="1053995"/>
                    <a:pt x="1182168" y="1045435"/>
                  </a:cubicBezTo>
                  <a:cubicBezTo>
                    <a:pt x="1181154" y="1040701"/>
                    <a:pt x="1181226" y="1035643"/>
                    <a:pt x="1179319" y="1031193"/>
                  </a:cubicBezTo>
                  <a:cubicBezTo>
                    <a:pt x="1178261" y="1028724"/>
                    <a:pt x="1173622" y="1025495"/>
                    <a:pt x="1173622" y="1025495"/>
                  </a:cubicBezTo>
                  <a:lnTo>
                    <a:pt x="1145136" y="1025495"/>
                  </a:lnTo>
                  <a:lnTo>
                    <a:pt x="1145136" y="1025495"/>
                  </a:lnTo>
                  <a:cubicBezTo>
                    <a:pt x="1143237" y="1016000"/>
                    <a:pt x="1141031" y="1006561"/>
                    <a:pt x="1139439" y="997009"/>
                  </a:cubicBezTo>
                  <a:cubicBezTo>
                    <a:pt x="1138180" y="989458"/>
                    <a:pt x="1136590" y="974221"/>
                    <a:pt x="1136590" y="974221"/>
                  </a:cubicBezTo>
                  <a:lnTo>
                    <a:pt x="1136590" y="968523"/>
                  </a:lnTo>
                  <a:lnTo>
                    <a:pt x="1116650" y="968523"/>
                  </a:lnTo>
                  <a:lnTo>
                    <a:pt x="1116650" y="937189"/>
                  </a:lnTo>
                  <a:lnTo>
                    <a:pt x="1073921" y="937189"/>
                  </a:lnTo>
                  <a:lnTo>
                    <a:pt x="1073921" y="911551"/>
                  </a:lnTo>
                  <a:lnTo>
                    <a:pt x="937188" y="911551"/>
                  </a:lnTo>
                  <a:lnTo>
                    <a:pt x="937188" y="883065"/>
                  </a:lnTo>
                  <a:lnTo>
                    <a:pt x="908702" y="883065"/>
                  </a:lnTo>
                  <a:lnTo>
                    <a:pt x="908702" y="868822"/>
                  </a:lnTo>
                  <a:lnTo>
                    <a:pt x="891611" y="868822"/>
                  </a:lnTo>
                  <a:lnTo>
                    <a:pt x="891611" y="840336"/>
                  </a:lnTo>
                  <a:lnTo>
                    <a:pt x="846033" y="840336"/>
                  </a:lnTo>
                  <a:lnTo>
                    <a:pt x="846033" y="823245"/>
                  </a:lnTo>
                  <a:lnTo>
                    <a:pt x="806153" y="823245"/>
                  </a:lnTo>
                  <a:lnTo>
                    <a:pt x="806153" y="794759"/>
                  </a:lnTo>
                  <a:lnTo>
                    <a:pt x="811850" y="789062"/>
                  </a:lnTo>
                  <a:lnTo>
                    <a:pt x="811850" y="737787"/>
                  </a:lnTo>
                  <a:lnTo>
                    <a:pt x="780516" y="737787"/>
                  </a:lnTo>
                  <a:lnTo>
                    <a:pt x="780516" y="695058"/>
                  </a:lnTo>
                  <a:lnTo>
                    <a:pt x="766273" y="695058"/>
                  </a:lnTo>
                  <a:lnTo>
                    <a:pt x="766273" y="660875"/>
                  </a:lnTo>
                  <a:lnTo>
                    <a:pt x="760575" y="660875"/>
                  </a:lnTo>
                  <a:lnTo>
                    <a:pt x="729241" y="660875"/>
                  </a:lnTo>
                  <a:lnTo>
                    <a:pt x="726392" y="660875"/>
                  </a:lnTo>
                  <a:cubicBezTo>
                    <a:pt x="725562" y="657140"/>
                    <a:pt x="719231" y="624496"/>
                    <a:pt x="714998" y="618146"/>
                  </a:cubicBezTo>
                  <a:cubicBezTo>
                    <a:pt x="707811" y="607365"/>
                    <a:pt x="711722" y="612021"/>
                    <a:pt x="703603" y="603903"/>
                  </a:cubicBezTo>
                  <a:cubicBezTo>
                    <a:pt x="696447" y="582429"/>
                    <a:pt x="706099" y="608892"/>
                    <a:pt x="695058" y="586811"/>
                  </a:cubicBezTo>
                  <a:cubicBezTo>
                    <a:pt x="693715" y="584125"/>
                    <a:pt x="693552" y="580951"/>
                    <a:pt x="692209" y="578265"/>
                  </a:cubicBezTo>
                  <a:cubicBezTo>
                    <a:pt x="689657" y="573162"/>
                    <a:pt x="679321" y="559726"/>
                    <a:pt x="675117" y="558325"/>
                  </a:cubicBezTo>
                  <a:lnTo>
                    <a:pt x="666572" y="555477"/>
                  </a:lnTo>
                  <a:cubicBezTo>
                    <a:pt x="654250" y="543155"/>
                    <a:pt x="666651" y="553601"/>
                    <a:pt x="638086" y="544082"/>
                  </a:cubicBezTo>
                  <a:cubicBezTo>
                    <a:pt x="628639" y="540934"/>
                    <a:pt x="632543" y="541234"/>
                    <a:pt x="626691" y="541234"/>
                  </a:cubicBezTo>
                  <a:lnTo>
                    <a:pt x="626691" y="492807"/>
                  </a:lnTo>
                  <a:lnTo>
                    <a:pt x="575416" y="492807"/>
                  </a:lnTo>
                  <a:lnTo>
                    <a:pt x="575416" y="461473"/>
                  </a:lnTo>
                  <a:lnTo>
                    <a:pt x="526990" y="461473"/>
                  </a:lnTo>
                  <a:lnTo>
                    <a:pt x="526990" y="438684"/>
                  </a:lnTo>
                  <a:lnTo>
                    <a:pt x="498504" y="438684"/>
                  </a:lnTo>
                  <a:lnTo>
                    <a:pt x="492807" y="438684"/>
                  </a:lnTo>
                  <a:cubicBezTo>
                    <a:pt x="492451" y="433337"/>
                    <a:pt x="493907" y="401003"/>
                    <a:pt x="487110" y="387409"/>
                  </a:cubicBezTo>
                  <a:cubicBezTo>
                    <a:pt x="485579" y="384347"/>
                    <a:pt x="483641" y="381463"/>
                    <a:pt x="481413" y="378864"/>
                  </a:cubicBezTo>
                  <a:cubicBezTo>
                    <a:pt x="477917" y="374786"/>
                    <a:pt x="472998" y="371939"/>
                    <a:pt x="470018" y="367469"/>
                  </a:cubicBezTo>
                  <a:cubicBezTo>
                    <a:pt x="468119" y="364620"/>
                    <a:pt x="466742" y="361344"/>
                    <a:pt x="464321" y="358923"/>
                  </a:cubicBezTo>
                  <a:cubicBezTo>
                    <a:pt x="461900" y="356502"/>
                    <a:pt x="455775" y="353226"/>
                    <a:pt x="455775" y="353226"/>
                  </a:cubicBezTo>
                  <a:lnTo>
                    <a:pt x="455775" y="321892"/>
                  </a:lnTo>
                  <a:lnTo>
                    <a:pt x="432987" y="321892"/>
                  </a:lnTo>
                  <a:lnTo>
                    <a:pt x="430138" y="321892"/>
                  </a:lnTo>
                  <a:cubicBezTo>
                    <a:pt x="425390" y="315245"/>
                    <a:pt x="419768" y="309143"/>
                    <a:pt x="415895" y="301951"/>
                  </a:cubicBezTo>
                  <a:cubicBezTo>
                    <a:pt x="413048" y="296664"/>
                    <a:pt x="412097" y="290557"/>
                    <a:pt x="410198" y="284860"/>
                  </a:cubicBezTo>
                  <a:cubicBezTo>
                    <a:pt x="400616" y="256116"/>
                    <a:pt x="415241" y="300718"/>
                    <a:pt x="404501" y="264920"/>
                  </a:cubicBezTo>
                  <a:cubicBezTo>
                    <a:pt x="402775" y="259168"/>
                    <a:pt x="400702" y="253525"/>
                    <a:pt x="398803" y="247828"/>
                  </a:cubicBezTo>
                  <a:lnTo>
                    <a:pt x="390258" y="222191"/>
                  </a:lnTo>
                  <a:lnTo>
                    <a:pt x="387409" y="213645"/>
                  </a:lnTo>
                  <a:lnTo>
                    <a:pt x="384560" y="205099"/>
                  </a:lnTo>
                  <a:cubicBezTo>
                    <a:pt x="380725" y="182085"/>
                    <a:pt x="383538" y="193485"/>
                    <a:pt x="376015" y="170916"/>
                  </a:cubicBezTo>
                  <a:lnTo>
                    <a:pt x="373166" y="162370"/>
                  </a:lnTo>
                  <a:cubicBezTo>
                    <a:pt x="371955" y="144210"/>
                    <a:pt x="372451" y="123667"/>
                    <a:pt x="367469" y="105398"/>
                  </a:cubicBezTo>
                  <a:cubicBezTo>
                    <a:pt x="365889" y="99604"/>
                    <a:pt x="366018" y="92553"/>
                    <a:pt x="361772" y="88307"/>
                  </a:cubicBezTo>
                  <a:cubicBezTo>
                    <a:pt x="353653" y="80188"/>
                    <a:pt x="357564" y="84844"/>
                    <a:pt x="350377" y="74064"/>
                  </a:cubicBezTo>
                  <a:cubicBezTo>
                    <a:pt x="349428" y="71215"/>
                    <a:pt x="349274" y="67961"/>
                    <a:pt x="347529" y="65518"/>
                  </a:cubicBezTo>
                  <a:cubicBezTo>
                    <a:pt x="344407" y="61147"/>
                    <a:pt x="336134" y="54123"/>
                    <a:pt x="336134" y="54123"/>
                  </a:cubicBezTo>
                  <a:cubicBezTo>
                    <a:pt x="335185" y="51275"/>
                    <a:pt x="334831" y="48152"/>
                    <a:pt x="333286" y="45578"/>
                  </a:cubicBezTo>
                  <a:cubicBezTo>
                    <a:pt x="331904" y="43275"/>
                    <a:pt x="329737" y="41492"/>
                    <a:pt x="327588" y="39880"/>
                  </a:cubicBezTo>
                  <a:cubicBezTo>
                    <a:pt x="311694" y="27959"/>
                    <a:pt x="317068" y="28486"/>
                    <a:pt x="307648" y="28486"/>
                  </a:cubicBezTo>
                  <a:lnTo>
                    <a:pt x="264919" y="28486"/>
                  </a:lnTo>
                  <a:lnTo>
                    <a:pt x="247828" y="2849"/>
                  </a:lnTo>
                  <a:lnTo>
                    <a:pt x="210796" y="0"/>
                  </a:lnTo>
                  <a:lnTo>
                    <a:pt x="0" y="2849"/>
                  </a:lnTo>
                  <a:close/>
                </a:path>
              </a:pathLst>
            </a:custGeom>
            <a:solidFill>
              <a:srgbClr val="09345A">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en-US" sz="2400" dirty="0">
                <a:solidFill>
                  <a:prstClr val="white"/>
                </a:solidFill>
                <a:latin typeface="Arial"/>
                <a:sym typeface="Arial"/>
              </a:endParaRPr>
            </a:p>
          </p:txBody>
        </p:sp>
        <p:sp>
          <p:nvSpPr>
            <p:cNvPr id="10" name="Freeform 9">
              <a:extLst>
                <a:ext uri="{FF2B5EF4-FFF2-40B4-BE49-F238E27FC236}">
                  <a16:creationId xmlns:a16="http://schemas.microsoft.com/office/drawing/2014/main" id="{680052C9-C417-D32E-6C63-2F57949CB135}"/>
                </a:ext>
              </a:extLst>
            </p:cNvPr>
            <p:cNvSpPr/>
            <p:nvPr/>
          </p:nvSpPr>
          <p:spPr>
            <a:xfrm>
              <a:off x="1412905" y="1549637"/>
              <a:ext cx="2834355" cy="1788920"/>
            </a:xfrm>
            <a:custGeom>
              <a:avLst/>
              <a:gdLst>
                <a:gd name="connsiteX0" fmla="*/ 0 w 2834355"/>
                <a:gd name="connsiteY0" fmla="*/ 0 h 1788920"/>
                <a:gd name="connsiteX1" fmla="*/ 68366 w 2834355"/>
                <a:gd name="connsiteY1" fmla="*/ 0 h 1788920"/>
                <a:gd name="connsiteX2" fmla="*/ 68366 w 2834355"/>
                <a:gd name="connsiteY2" fmla="*/ 0 h 1788920"/>
                <a:gd name="connsiteX3" fmla="*/ 76912 w 2834355"/>
                <a:gd name="connsiteY3" fmla="*/ 22789 h 1788920"/>
                <a:gd name="connsiteX4" fmla="*/ 156673 w 2834355"/>
                <a:gd name="connsiteY4" fmla="*/ 22789 h 1788920"/>
                <a:gd name="connsiteX5" fmla="*/ 156673 w 2834355"/>
                <a:gd name="connsiteY5" fmla="*/ 42729 h 1788920"/>
                <a:gd name="connsiteX6" fmla="*/ 173764 w 2834355"/>
                <a:gd name="connsiteY6" fmla="*/ 42729 h 1788920"/>
                <a:gd name="connsiteX7" fmla="*/ 173764 w 2834355"/>
                <a:gd name="connsiteY7" fmla="*/ 65518 h 1788920"/>
                <a:gd name="connsiteX8" fmla="*/ 213645 w 2834355"/>
                <a:gd name="connsiteY8" fmla="*/ 65518 h 1788920"/>
                <a:gd name="connsiteX9" fmla="*/ 213645 w 2834355"/>
                <a:gd name="connsiteY9" fmla="*/ 79761 h 1788920"/>
                <a:gd name="connsiteX10" fmla="*/ 247828 w 2834355"/>
                <a:gd name="connsiteY10" fmla="*/ 79761 h 1788920"/>
                <a:gd name="connsiteX11" fmla="*/ 247828 w 2834355"/>
                <a:gd name="connsiteY11" fmla="*/ 105399 h 1788920"/>
                <a:gd name="connsiteX12" fmla="*/ 264919 w 2834355"/>
                <a:gd name="connsiteY12" fmla="*/ 105399 h 1788920"/>
                <a:gd name="connsiteX13" fmla="*/ 264919 w 2834355"/>
                <a:gd name="connsiteY13" fmla="*/ 128187 h 1788920"/>
                <a:gd name="connsiteX14" fmla="*/ 319043 w 2834355"/>
                <a:gd name="connsiteY14" fmla="*/ 128187 h 1788920"/>
                <a:gd name="connsiteX15" fmla="*/ 313345 w 2834355"/>
                <a:gd name="connsiteY15" fmla="*/ 131036 h 1788920"/>
                <a:gd name="connsiteX16" fmla="*/ 321891 w 2834355"/>
                <a:gd name="connsiteY16" fmla="*/ 153825 h 1788920"/>
                <a:gd name="connsiteX17" fmla="*/ 327588 w 2834355"/>
                <a:gd name="connsiteY17" fmla="*/ 170916 h 1788920"/>
                <a:gd name="connsiteX18" fmla="*/ 338983 w 2834355"/>
                <a:gd name="connsiteY18" fmla="*/ 182311 h 1788920"/>
                <a:gd name="connsiteX19" fmla="*/ 341831 w 2834355"/>
                <a:gd name="connsiteY19" fmla="*/ 190856 h 1788920"/>
                <a:gd name="connsiteX20" fmla="*/ 356074 w 2834355"/>
                <a:gd name="connsiteY20" fmla="*/ 202251 h 1788920"/>
                <a:gd name="connsiteX21" fmla="*/ 361772 w 2834355"/>
                <a:gd name="connsiteY21" fmla="*/ 227888 h 1788920"/>
                <a:gd name="connsiteX22" fmla="*/ 367469 w 2834355"/>
                <a:gd name="connsiteY22" fmla="*/ 244980 h 1788920"/>
                <a:gd name="connsiteX23" fmla="*/ 370317 w 2834355"/>
                <a:gd name="connsiteY23" fmla="*/ 253526 h 1788920"/>
                <a:gd name="connsiteX24" fmla="*/ 376015 w 2834355"/>
                <a:gd name="connsiteY24" fmla="*/ 279163 h 1788920"/>
                <a:gd name="connsiteX25" fmla="*/ 381712 w 2834355"/>
                <a:gd name="connsiteY25" fmla="*/ 287709 h 1788920"/>
                <a:gd name="connsiteX26" fmla="*/ 384560 w 2834355"/>
                <a:gd name="connsiteY26" fmla="*/ 296255 h 1788920"/>
                <a:gd name="connsiteX27" fmla="*/ 387409 w 2834355"/>
                <a:gd name="connsiteY27" fmla="*/ 330438 h 1788920"/>
                <a:gd name="connsiteX28" fmla="*/ 393106 w 2834355"/>
                <a:gd name="connsiteY28" fmla="*/ 338984 h 1788920"/>
                <a:gd name="connsiteX29" fmla="*/ 395955 w 2834355"/>
                <a:gd name="connsiteY29" fmla="*/ 353227 h 1788920"/>
                <a:gd name="connsiteX30" fmla="*/ 398803 w 2834355"/>
                <a:gd name="connsiteY30" fmla="*/ 413047 h 1788920"/>
                <a:gd name="connsiteX31" fmla="*/ 401652 w 2834355"/>
                <a:gd name="connsiteY31" fmla="*/ 424442 h 1788920"/>
                <a:gd name="connsiteX32" fmla="*/ 407349 w 2834355"/>
                <a:gd name="connsiteY32" fmla="*/ 432987 h 1788920"/>
                <a:gd name="connsiteX33" fmla="*/ 410198 w 2834355"/>
                <a:gd name="connsiteY33" fmla="*/ 444382 h 1788920"/>
                <a:gd name="connsiteX34" fmla="*/ 413046 w 2834355"/>
                <a:gd name="connsiteY34" fmla="*/ 458625 h 1788920"/>
                <a:gd name="connsiteX35" fmla="*/ 415895 w 2834355"/>
                <a:gd name="connsiteY35" fmla="*/ 467170 h 1788920"/>
                <a:gd name="connsiteX36" fmla="*/ 421592 w 2834355"/>
                <a:gd name="connsiteY36" fmla="*/ 472868 h 1788920"/>
                <a:gd name="connsiteX37" fmla="*/ 427289 w 2834355"/>
                <a:gd name="connsiteY37" fmla="*/ 481413 h 1788920"/>
                <a:gd name="connsiteX38" fmla="*/ 430138 w 2834355"/>
                <a:gd name="connsiteY38" fmla="*/ 492808 h 1788920"/>
                <a:gd name="connsiteX39" fmla="*/ 438684 w 2834355"/>
                <a:gd name="connsiteY39" fmla="*/ 509899 h 1788920"/>
                <a:gd name="connsiteX40" fmla="*/ 461473 w 2834355"/>
                <a:gd name="connsiteY40" fmla="*/ 509899 h 1788920"/>
                <a:gd name="connsiteX41" fmla="*/ 461473 w 2834355"/>
                <a:gd name="connsiteY41" fmla="*/ 555477 h 1788920"/>
                <a:gd name="connsiteX42" fmla="*/ 475716 w 2834355"/>
                <a:gd name="connsiteY42" fmla="*/ 555477 h 1788920"/>
                <a:gd name="connsiteX43" fmla="*/ 475716 w 2834355"/>
                <a:gd name="connsiteY43" fmla="*/ 572569 h 1788920"/>
                <a:gd name="connsiteX44" fmla="*/ 495656 w 2834355"/>
                <a:gd name="connsiteY44" fmla="*/ 572569 h 1788920"/>
                <a:gd name="connsiteX45" fmla="*/ 495656 w 2834355"/>
                <a:gd name="connsiteY45" fmla="*/ 638086 h 1788920"/>
                <a:gd name="connsiteX46" fmla="*/ 521293 w 2834355"/>
                <a:gd name="connsiteY46" fmla="*/ 638086 h 1788920"/>
                <a:gd name="connsiteX47" fmla="*/ 521293 w 2834355"/>
                <a:gd name="connsiteY47" fmla="*/ 663724 h 1788920"/>
                <a:gd name="connsiteX48" fmla="*/ 566871 w 2834355"/>
                <a:gd name="connsiteY48" fmla="*/ 663724 h 1788920"/>
                <a:gd name="connsiteX49" fmla="*/ 566871 w 2834355"/>
                <a:gd name="connsiteY49" fmla="*/ 663724 h 1788920"/>
                <a:gd name="connsiteX50" fmla="*/ 578265 w 2834355"/>
                <a:gd name="connsiteY50" fmla="*/ 686513 h 1788920"/>
                <a:gd name="connsiteX51" fmla="*/ 583962 w 2834355"/>
                <a:gd name="connsiteY51" fmla="*/ 695058 h 1788920"/>
                <a:gd name="connsiteX52" fmla="*/ 583962 w 2834355"/>
                <a:gd name="connsiteY52" fmla="*/ 709301 h 1788920"/>
                <a:gd name="connsiteX53" fmla="*/ 620994 w 2834355"/>
                <a:gd name="connsiteY53" fmla="*/ 709301 h 1788920"/>
                <a:gd name="connsiteX54" fmla="*/ 620994 w 2834355"/>
                <a:gd name="connsiteY54" fmla="*/ 746333 h 1788920"/>
                <a:gd name="connsiteX55" fmla="*/ 658026 w 2834355"/>
                <a:gd name="connsiteY55" fmla="*/ 746333 h 1788920"/>
                <a:gd name="connsiteX56" fmla="*/ 658026 w 2834355"/>
                <a:gd name="connsiteY56" fmla="*/ 752030 h 1788920"/>
                <a:gd name="connsiteX57" fmla="*/ 669420 w 2834355"/>
                <a:gd name="connsiteY57" fmla="*/ 774819 h 1788920"/>
                <a:gd name="connsiteX58" fmla="*/ 677966 w 2834355"/>
                <a:gd name="connsiteY58" fmla="*/ 780516 h 1788920"/>
                <a:gd name="connsiteX59" fmla="*/ 692209 w 2834355"/>
                <a:gd name="connsiteY59" fmla="*/ 794759 h 1788920"/>
                <a:gd name="connsiteX60" fmla="*/ 695058 w 2834355"/>
                <a:gd name="connsiteY60" fmla="*/ 803305 h 1788920"/>
                <a:gd name="connsiteX61" fmla="*/ 700755 w 2834355"/>
                <a:gd name="connsiteY61" fmla="*/ 811851 h 1788920"/>
                <a:gd name="connsiteX62" fmla="*/ 712149 w 2834355"/>
                <a:gd name="connsiteY62" fmla="*/ 834640 h 1788920"/>
                <a:gd name="connsiteX63" fmla="*/ 720695 w 2834355"/>
                <a:gd name="connsiteY63" fmla="*/ 840337 h 1788920"/>
                <a:gd name="connsiteX64" fmla="*/ 726392 w 2834355"/>
                <a:gd name="connsiteY64" fmla="*/ 848883 h 1788920"/>
                <a:gd name="connsiteX65" fmla="*/ 749181 w 2834355"/>
                <a:gd name="connsiteY65" fmla="*/ 868823 h 1788920"/>
                <a:gd name="connsiteX66" fmla="*/ 769121 w 2834355"/>
                <a:gd name="connsiteY66" fmla="*/ 888763 h 1788920"/>
                <a:gd name="connsiteX67" fmla="*/ 774818 w 2834355"/>
                <a:gd name="connsiteY67" fmla="*/ 897309 h 1788920"/>
                <a:gd name="connsiteX68" fmla="*/ 777667 w 2834355"/>
                <a:gd name="connsiteY68" fmla="*/ 911552 h 1788920"/>
                <a:gd name="connsiteX69" fmla="*/ 780516 w 2834355"/>
                <a:gd name="connsiteY69" fmla="*/ 914400 h 1788920"/>
                <a:gd name="connsiteX70" fmla="*/ 786213 w 2834355"/>
                <a:gd name="connsiteY70" fmla="*/ 922946 h 1788920"/>
                <a:gd name="connsiteX71" fmla="*/ 786213 w 2834355"/>
                <a:gd name="connsiteY71" fmla="*/ 948584 h 1788920"/>
                <a:gd name="connsiteX72" fmla="*/ 803304 w 2834355"/>
                <a:gd name="connsiteY72" fmla="*/ 948584 h 1788920"/>
                <a:gd name="connsiteX73" fmla="*/ 803304 w 2834355"/>
                <a:gd name="connsiteY73" fmla="*/ 982767 h 1788920"/>
                <a:gd name="connsiteX74" fmla="*/ 803304 w 2834355"/>
                <a:gd name="connsiteY74" fmla="*/ 982767 h 1788920"/>
                <a:gd name="connsiteX75" fmla="*/ 814699 w 2834355"/>
                <a:gd name="connsiteY75" fmla="*/ 1005556 h 1788920"/>
                <a:gd name="connsiteX76" fmla="*/ 814699 w 2834355"/>
                <a:gd name="connsiteY76" fmla="*/ 1045436 h 1788920"/>
                <a:gd name="connsiteX77" fmla="*/ 846033 w 2834355"/>
                <a:gd name="connsiteY77" fmla="*/ 1045436 h 1788920"/>
                <a:gd name="connsiteX78" fmla="*/ 846033 w 2834355"/>
                <a:gd name="connsiteY78" fmla="*/ 1065376 h 1788920"/>
                <a:gd name="connsiteX79" fmla="*/ 888762 w 2834355"/>
                <a:gd name="connsiteY79" fmla="*/ 1065376 h 1788920"/>
                <a:gd name="connsiteX80" fmla="*/ 888762 w 2834355"/>
                <a:gd name="connsiteY80" fmla="*/ 1085316 h 1788920"/>
                <a:gd name="connsiteX81" fmla="*/ 911551 w 2834355"/>
                <a:gd name="connsiteY81" fmla="*/ 1085316 h 1788920"/>
                <a:gd name="connsiteX82" fmla="*/ 911551 w 2834355"/>
                <a:gd name="connsiteY82" fmla="*/ 1108105 h 1788920"/>
                <a:gd name="connsiteX83" fmla="*/ 945734 w 2834355"/>
                <a:gd name="connsiteY83" fmla="*/ 1108105 h 1788920"/>
                <a:gd name="connsiteX84" fmla="*/ 945734 w 2834355"/>
                <a:gd name="connsiteY84" fmla="*/ 1130894 h 1788920"/>
                <a:gd name="connsiteX85" fmla="*/ 1079618 w 2834355"/>
                <a:gd name="connsiteY85" fmla="*/ 1130894 h 1788920"/>
                <a:gd name="connsiteX86" fmla="*/ 1079618 w 2834355"/>
                <a:gd name="connsiteY86" fmla="*/ 1153683 h 1788920"/>
                <a:gd name="connsiteX87" fmla="*/ 1125196 w 2834355"/>
                <a:gd name="connsiteY87" fmla="*/ 1153683 h 1788920"/>
                <a:gd name="connsiteX88" fmla="*/ 1133742 w 2834355"/>
                <a:gd name="connsiteY88" fmla="*/ 1176471 h 1788920"/>
                <a:gd name="connsiteX89" fmla="*/ 1133742 w 2834355"/>
                <a:gd name="connsiteY89" fmla="*/ 1219200 h 1788920"/>
                <a:gd name="connsiteX90" fmla="*/ 1147985 w 2834355"/>
                <a:gd name="connsiteY90" fmla="*/ 1227746 h 1788920"/>
                <a:gd name="connsiteX91" fmla="*/ 1147985 w 2834355"/>
                <a:gd name="connsiteY91" fmla="*/ 1241989 h 1788920"/>
                <a:gd name="connsiteX92" fmla="*/ 1185016 w 2834355"/>
                <a:gd name="connsiteY92" fmla="*/ 1241989 h 1788920"/>
                <a:gd name="connsiteX93" fmla="*/ 1185016 w 2834355"/>
                <a:gd name="connsiteY93" fmla="*/ 1261929 h 1788920"/>
                <a:gd name="connsiteX94" fmla="*/ 1193562 w 2834355"/>
                <a:gd name="connsiteY94" fmla="*/ 1267627 h 1788920"/>
                <a:gd name="connsiteX95" fmla="*/ 1193562 w 2834355"/>
                <a:gd name="connsiteY95" fmla="*/ 1330296 h 1788920"/>
                <a:gd name="connsiteX96" fmla="*/ 1210654 w 2834355"/>
                <a:gd name="connsiteY96" fmla="*/ 1358782 h 1788920"/>
                <a:gd name="connsiteX97" fmla="*/ 1210654 w 2834355"/>
                <a:gd name="connsiteY97" fmla="*/ 1390116 h 1788920"/>
                <a:gd name="connsiteX98" fmla="*/ 1224897 w 2834355"/>
                <a:gd name="connsiteY98" fmla="*/ 1418602 h 1788920"/>
                <a:gd name="connsiteX99" fmla="*/ 1264777 w 2834355"/>
                <a:gd name="connsiteY99" fmla="*/ 1418602 h 1788920"/>
                <a:gd name="connsiteX100" fmla="*/ 1264777 w 2834355"/>
                <a:gd name="connsiteY100" fmla="*/ 1461331 h 1788920"/>
                <a:gd name="connsiteX101" fmla="*/ 1410056 w 2834355"/>
                <a:gd name="connsiteY101" fmla="*/ 1461331 h 1788920"/>
                <a:gd name="connsiteX102" fmla="*/ 1410056 w 2834355"/>
                <a:gd name="connsiteY102" fmla="*/ 1484120 h 1788920"/>
                <a:gd name="connsiteX103" fmla="*/ 1489816 w 2834355"/>
                <a:gd name="connsiteY103" fmla="*/ 1484120 h 1788920"/>
                <a:gd name="connsiteX104" fmla="*/ 1489816 w 2834355"/>
                <a:gd name="connsiteY104" fmla="*/ 1512606 h 1788920"/>
                <a:gd name="connsiteX105" fmla="*/ 1569577 w 2834355"/>
                <a:gd name="connsiteY105" fmla="*/ 1512606 h 1788920"/>
                <a:gd name="connsiteX106" fmla="*/ 1569577 w 2834355"/>
                <a:gd name="connsiteY106" fmla="*/ 1529698 h 1788920"/>
                <a:gd name="connsiteX107" fmla="*/ 1583820 w 2834355"/>
                <a:gd name="connsiteY107" fmla="*/ 1529698 h 1788920"/>
                <a:gd name="connsiteX108" fmla="*/ 1583820 w 2834355"/>
                <a:gd name="connsiteY108" fmla="*/ 1580972 h 1788920"/>
                <a:gd name="connsiteX109" fmla="*/ 1626549 w 2834355"/>
                <a:gd name="connsiteY109" fmla="*/ 1580972 h 1788920"/>
                <a:gd name="connsiteX110" fmla="*/ 1626549 w 2834355"/>
                <a:gd name="connsiteY110" fmla="*/ 1618004 h 1788920"/>
                <a:gd name="connsiteX111" fmla="*/ 1692067 w 2834355"/>
                <a:gd name="connsiteY111" fmla="*/ 1618004 h 1788920"/>
                <a:gd name="connsiteX112" fmla="*/ 1692067 w 2834355"/>
                <a:gd name="connsiteY112" fmla="*/ 1637944 h 1788920"/>
                <a:gd name="connsiteX113" fmla="*/ 1714856 w 2834355"/>
                <a:gd name="connsiteY113" fmla="*/ 1637944 h 1788920"/>
                <a:gd name="connsiteX114" fmla="*/ 1714856 w 2834355"/>
                <a:gd name="connsiteY114" fmla="*/ 1660733 h 1788920"/>
                <a:gd name="connsiteX115" fmla="*/ 1760433 w 2834355"/>
                <a:gd name="connsiteY115" fmla="*/ 1660733 h 1788920"/>
                <a:gd name="connsiteX116" fmla="*/ 1760433 w 2834355"/>
                <a:gd name="connsiteY116" fmla="*/ 1689219 h 1788920"/>
                <a:gd name="connsiteX117" fmla="*/ 1857286 w 2834355"/>
                <a:gd name="connsiteY117" fmla="*/ 1689219 h 1788920"/>
                <a:gd name="connsiteX118" fmla="*/ 1857286 w 2834355"/>
                <a:gd name="connsiteY118" fmla="*/ 1689219 h 1788920"/>
                <a:gd name="connsiteX119" fmla="*/ 1862983 w 2834355"/>
                <a:gd name="connsiteY119" fmla="*/ 1712008 h 1788920"/>
                <a:gd name="connsiteX120" fmla="*/ 2019656 w 2834355"/>
                <a:gd name="connsiteY120" fmla="*/ 1712008 h 1788920"/>
                <a:gd name="connsiteX121" fmla="*/ 2019656 w 2834355"/>
                <a:gd name="connsiteY121" fmla="*/ 1754737 h 1788920"/>
                <a:gd name="connsiteX122" fmla="*/ 2461188 w 2834355"/>
                <a:gd name="connsiteY122" fmla="*/ 1754737 h 1788920"/>
                <a:gd name="connsiteX123" fmla="*/ 2461188 w 2834355"/>
                <a:gd name="connsiteY123" fmla="*/ 1771828 h 1788920"/>
                <a:gd name="connsiteX124" fmla="*/ 2834355 w 2834355"/>
                <a:gd name="connsiteY124" fmla="*/ 1771828 h 1788920"/>
                <a:gd name="connsiteX125" fmla="*/ 2834355 w 2834355"/>
                <a:gd name="connsiteY125" fmla="*/ 1788920 h 17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834355" h="1788920">
                  <a:moveTo>
                    <a:pt x="0" y="0"/>
                  </a:moveTo>
                  <a:lnTo>
                    <a:pt x="68366" y="0"/>
                  </a:lnTo>
                  <a:lnTo>
                    <a:pt x="68366" y="0"/>
                  </a:lnTo>
                  <a:lnTo>
                    <a:pt x="76912" y="22789"/>
                  </a:lnTo>
                  <a:lnTo>
                    <a:pt x="156673" y="22789"/>
                  </a:lnTo>
                  <a:lnTo>
                    <a:pt x="156673" y="42729"/>
                  </a:lnTo>
                  <a:lnTo>
                    <a:pt x="173764" y="42729"/>
                  </a:lnTo>
                  <a:lnTo>
                    <a:pt x="173764" y="65518"/>
                  </a:lnTo>
                  <a:lnTo>
                    <a:pt x="213645" y="65518"/>
                  </a:lnTo>
                  <a:lnTo>
                    <a:pt x="213645" y="79761"/>
                  </a:lnTo>
                  <a:lnTo>
                    <a:pt x="247828" y="79761"/>
                  </a:lnTo>
                  <a:lnTo>
                    <a:pt x="247828" y="105399"/>
                  </a:lnTo>
                  <a:lnTo>
                    <a:pt x="264919" y="105399"/>
                  </a:lnTo>
                  <a:lnTo>
                    <a:pt x="264919" y="128187"/>
                  </a:lnTo>
                  <a:lnTo>
                    <a:pt x="319043" y="128187"/>
                  </a:lnTo>
                  <a:lnTo>
                    <a:pt x="313345" y="131036"/>
                  </a:lnTo>
                  <a:cubicBezTo>
                    <a:pt x="316194" y="138632"/>
                    <a:pt x="319162" y="146185"/>
                    <a:pt x="321891" y="153825"/>
                  </a:cubicBezTo>
                  <a:cubicBezTo>
                    <a:pt x="323911" y="159480"/>
                    <a:pt x="323342" y="166670"/>
                    <a:pt x="327588" y="170916"/>
                  </a:cubicBezTo>
                  <a:lnTo>
                    <a:pt x="338983" y="182311"/>
                  </a:lnTo>
                  <a:cubicBezTo>
                    <a:pt x="339932" y="185159"/>
                    <a:pt x="339708" y="188733"/>
                    <a:pt x="341831" y="190856"/>
                  </a:cubicBezTo>
                  <a:cubicBezTo>
                    <a:pt x="358259" y="207284"/>
                    <a:pt x="343428" y="176959"/>
                    <a:pt x="356074" y="202251"/>
                  </a:cubicBezTo>
                  <a:cubicBezTo>
                    <a:pt x="360150" y="210402"/>
                    <a:pt x="359583" y="219133"/>
                    <a:pt x="361772" y="227888"/>
                  </a:cubicBezTo>
                  <a:cubicBezTo>
                    <a:pt x="363229" y="233714"/>
                    <a:pt x="365570" y="239283"/>
                    <a:pt x="367469" y="244980"/>
                  </a:cubicBezTo>
                  <a:cubicBezTo>
                    <a:pt x="368418" y="247829"/>
                    <a:pt x="369728" y="250582"/>
                    <a:pt x="370317" y="253526"/>
                  </a:cubicBezTo>
                  <a:cubicBezTo>
                    <a:pt x="370824" y="256062"/>
                    <a:pt x="374506" y="275642"/>
                    <a:pt x="376015" y="279163"/>
                  </a:cubicBezTo>
                  <a:cubicBezTo>
                    <a:pt x="377364" y="282310"/>
                    <a:pt x="379813" y="284860"/>
                    <a:pt x="381712" y="287709"/>
                  </a:cubicBezTo>
                  <a:cubicBezTo>
                    <a:pt x="382661" y="290558"/>
                    <a:pt x="384163" y="293279"/>
                    <a:pt x="384560" y="296255"/>
                  </a:cubicBezTo>
                  <a:cubicBezTo>
                    <a:pt x="386071" y="307589"/>
                    <a:pt x="385167" y="319226"/>
                    <a:pt x="387409" y="330438"/>
                  </a:cubicBezTo>
                  <a:cubicBezTo>
                    <a:pt x="388080" y="333795"/>
                    <a:pt x="391207" y="336135"/>
                    <a:pt x="393106" y="338984"/>
                  </a:cubicBezTo>
                  <a:cubicBezTo>
                    <a:pt x="394056" y="343732"/>
                    <a:pt x="395584" y="348400"/>
                    <a:pt x="395955" y="353227"/>
                  </a:cubicBezTo>
                  <a:cubicBezTo>
                    <a:pt x="397486" y="373131"/>
                    <a:pt x="397211" y="393148"/>
                    <a:pt x="398803" y="413047"/>
                  </a:cubicBezTo>
                  <a:cubicBezTo>
                    <a:pt x="399115" y="416950"/>
                    <a:pt x="400110" y="420843"/>
                    <a:pt x="401652" y="424442"/>
                  </a:cubicBezTo>
                  <a:cubicBezTo>
                    <a:pt x="403001" y="427589"/>
                    <a:pt x="405450" y="430139"/>
                    <a:pt x="407349" y="432987"/>
                  </a:cubicBezTo>
                  <a:cubicBezTo>
                    <a:pt x="408299" y="436785"/>
                    <a:pt x="409349" y="440560"/>
                    <a:pt x="410198" y="444382"/>
                  </a:cubicBezTo>
                  <a:cubicBezTo>
                    <a:pt x="411248" y="449108"/>
                    <a:pt x="411872" y="453928"/>
                    <a:pt x="413046" y="458625"/>
                  </a:cubicBezTo>
                  <a:cubicBezTo>
                    <a:pt x="413774" y="461538"/>
                    <a:pt x="414350" y="464595"/>
                    <a:pt x="415895" y="467170"/>
                  </a:cubicBezTo>
                  <a:cubicBezTo>
                    <a:pt x="417277" y="469473"/>
                    <a:pt x="419914" y="470771"/>
                    <a:pt x="421592" y="472868"/>
                  </a:cubicBezTo>
                  <a:cubicBezTo>
                    <a:pt x="423730" y="475541"/>
                    <a:pt x="425390" y="478565"/>
                    <a:pt x="427289" y="481413"/>
                  </a:cubicBezTo>
                  <a:cubicBezTo>
                    <a:pt x="428239" y="485211"/>
                    <a:pt x="429013" y="489058"/>
                    <a:pt x="430138" y="492808"/>
                  </a:cubicBezTo>
                  <a:cubicBezTo>
                    <a:pt x="435536" y="510800"/>
                    <a:pt x="429925" y="509899"/>
                    <a:pt x="438684" y="509899"/>
                  </a:cubicBezTo>
                  <a:lnTo>
                    <a:pt x="461473" y="509899"/>
                  </a:lnTo>
                  <a:lnTo>
                    <a:pt x="461473" y="555477"/>
                  </a:lnTo>
                  <a:lnTo>
                    <a:pt x="475716" y="555477"/>
                  </a:lnTo>
                  <a:lnTo>
                    <a:pt x="475716" y="572569"/>
                  </a:lnTo>
                  <a:lnTo>
                    <a:pt x="495656" y="572569"/>
                  </a:lnTo>
                  <a:lnTo>
                    <a:pt x="495656" y="638086"/>
                  </a:lnTo>
                  <a:lnTo>
                    <a:pt x="521293" y="638086"/>
                  </a:lnTo>
                  <a:lnTo>
                    <a:pt x="521293" y="663724"/>
                  </a:lnTo>
                  <a:lnTo>
                    <a:pt x="566871" y="663724"/>
                  </a:lnTo>
                  <a:lnTo>
                    <a:pt x="566871" y="663724"/>
                  </a:lnTo>
                  <a:cubicBezTo>
                    <a:pt x="570669" y="671320"/>
                    <a:pt x="574198" y="679057"/>
                    <a:pt x="578265" y="686513"/>
                  </a:cubicBezTo>
                  <a:cubicBezTo>
                    <a:pt x="579904" y="689518"/>
                    <a:pt x="583132" y="691737"/>
                    <a:pt x="583962" y="695058"/>
                  </a:cubicBezTo>
                  <a:cubicBezTo>
                    <a:pt x="585113" y="699664"/>
                    <a:pt x="583962" y="704553"/>
                    <a:pt x="583962" y="709301"/>
                  </a:cubicBezTo>
                  <a:lnTo>
                    <a:pt x="620994" y="709301"/>
                  </a:lnTo>
                  <a:lnTo>
                    <a:pt x="620994" y="746333"/>
                  </a:lnTo>
                  <a:lnTo>
                    <a:pt x="658026" y="746333"/>
                  </a:lnTo>
                  <a:lnTo>
                    <a:pt x="658026" y="752030"/>
                  </a:lnTo>
                  <a:cubicBezTo>
                    <a:pt x="661824" y="759626"/>
                    <a:pt x="664550" y="767861"/>
                    <a:pt x="669420" y="774819"/>
                  </a:cubicBezTo>
                  <a:cubicBezTo>
                    <a:pt x="671383" y="777624"/>
                    <a:pt x="675545" y="778095"/>
                    <a:pt x="677966" y="780516"/>
                  </a:cubicBezTo>
                  <a:cubicBezTo>
                    <a:pt x="696957" y="799507"/>
                    <a:pt x="669420" y="779567"/>
                    <a:pt x="692209" y="794759"/>
                  </a:cubicBezTo>
                  <a:cubicBezTo>
                    <a:pt x="693159" y="797608"/>
                    <a:pt x="693715" y="800619"/>
                    <a:pt x="695058" y="803305"/>
                  </a:cubicBezTo>
                  <a:cubicBezTo>
                    <a:pt x="696589" y="806367"/>
                    <a:pt x="699365" y="808722"/>
                    <a:pt x="700755" y="811851"/>
                  </a:cubicBezTo>
                  <a:cubicBezTo>
                    <a:pt x="707619" y="827295"/>
                    <a:pt x="702064" y="826572"/>
                    <a:pt x="712149" y="834640"/>
                  </a:cubicBezTo>
                  <a:cubicBezTo>
                    <a:pt x="714822" y="836779"/>
                    <a:pt x="717846" y="838438"/>
                    <a:pt x="720695" y="840337"/>
                  </a:cubicBezTo>
                  <a:cubicBezTo>
                    <a:pt x="722594" y="843186"/>
                    <a:pt x="724138" y="846306"/>
                    <a:pt x="726392" y="848883"/>
                  </a:cubicBezTo>
                  <a:cubicBezTo>
                    <a:pt x="738057" y="862214"/>
                    <a:pt x="737597" y="861101"/>
                    <a:pt x="749181" y="868823"/>
                  </a:cubicBezTo>
                  <a:cubicBezTo>
                    <a:pt x="762241" y="888412"/>
                    <a:pt x="754079" y="883749"/>
                    <a:pt x="769121" y="888763"/>
                  </a:cubicBezTo>
                  <a:cubicBezTo>
                    <a:pt x="771020" y="891612"/>
                    <a:pt x="773616" y="894103"/>
                    <a:pt x="774818" y="897309"/>
                  </a:cubicBezTo>
                  <a:cubicBezTo>
                    <a:pt x="776518" y="901842"/>
                    <a:pt x="775265" y="907348"/>
                    <a:pt x="777667" y="911552"/>
                  </a:cubicBezTo>
                  <a:cubicBezTo>
                    <a:pt x="779041" y="913957"/>
                    <a:pt x="794818" y="921552"/>
                    <a:pt x="780516" y="914400"/>
                  </a:cubicBezTo>
                  <a:lnTo>
                    <a:pt x="786213" y="922946"/>
                  </a:lnTo>
                  <a:lnTo>
                    <a:pt x="786213" y="948584"/>
                  </a:lnTo>
                  <a:lnTo>
                    <a:pt x="803304" y="948584"/>
                  </a:lnTo>
                  <a:lnTo>
                    <a:pt x="803304" y="982767"/>
                  </a:lnTo>
                  <a:lnTo>
                    <a:pt x="803304" y="982767"/>
                  </a:lnTo>
                  <a:lnTo>
                    <a:pt x="814699" y="1005556"/>
                  </a:lnTo>
                  <a:lnTo>
                    <a:pt x="814699" y="1045436"/>
                  </a:lnTo>
                  <a:lnTo>
                    <a:pt x="846033" y="1045436"/>
                  </a:lnTo>
                  <a:lnTo>
                    <a:pt x="846033" y="1065376"/>
                  </a:lnTo>
                  <a:lnTo>
                    <a:pt x="888762" y="1065376"/>
                  </a:lnTo>
                  <a:lnTo>
                    <a:pt x="888762" y="1085316"/>
                  </a:lnTo>
                  <a:lnTo>
                    <a:pt x="911551" y="1085316"/>
                  </a:lnTo>
                  <a:lnTo>
                    <a:pt x="911551" y="1108105"/>
                  </a:lnTo>
                  <a:lnTo>
                    <a:pt x="945734" y="1108105"/>
                  </a:lnTo>
                  <a:lnTo>
                    <a:pt x="945734" y="1130894"/>
                  </a:lnTo>
                  <a:lnTo>
                    <a:pt x="1079618" y="1130894"/>
                  </a:lnTo>
                  <a:lnTo>
                    <a:pt x="1079618" y="1153683"/>
                  </a:lnTo>
                  <a:lnTo>
                    <a:pt x="1125196" y="1153683"/>
                  </a:lnTo>
                  <a:lnTo>
                    <a:pt x="1133742" y="1176471"/>
                  </a:lnTo>
                  <a:lnTo>
                    <a:pt x="1133742" y="1219200"/>
                  </a:lnTo>
                  <a:lnTo>
                    <a:pt x="1147985" y="1227746"/>
                  </a:lnTo>
                  <a:lnTo>
                    <a:pt x="1147985" y="1241989"/>
                  </a:lnTo>
                  <a:lnTo>
                    <a:pt x="1185016" y="1241989"/>
                  </a:lnTo>
                  <a:lnTo>
                    <a:pt x="1185016" y="1261929"/>
                  </a:lnTo>
                  <a:lnTo>
                    <a:pt x="1193562" y="1267627"/>
                  </a:lnTo>
                  <a:lnTo>
                    <a:pt x="1193562" y="1330296"/>
                  </a:lnTo>
                  <a:lnTo>
                    <a:pt x="1210654" y="1358782"/>
                  </a:lnTo>
                  <a:lnTo>
                    <a:pt x="1210654" y="1390116"/>
                  </a:lnTo>
                  <a:lnTo>
                    <a:pt x="1224897" y="1418602"/>
                  </a:lnTo>
                  <a:lnTo>
                    <a:pt x="1264777" y="1418602"/>
                  </a:lnTo>
                  <a:lnTo>
                    <a:pt x="1264777" y="1461331"/>
                  </a:lnTo>
                  <a:lnTo>
                    <a:pt x="1410056" y="1461331"/>
                  </a:lnTo>
                  <a:lnTo>
                    <a:pt x="1410056" y="1484120"/>
                  </a:lnTo>
                  <a:lnTo>
                    <a:pt x="1489816" y="1484120"/>
                  </a:lnTo>
                  <a:lnTo>
                    <a:pt x="1489816" y="1512606"/>
                  </a:lnTo>
                  <a:lnTo>
                    <a:pt x="1569577" y="1512606"/>
                  </a:lnTo>
                  <a:lnTo>
                    <a:pt x="1569577" y="1529698"/>
                  </a:lnTo>
                  <a:lnTo>
                    <a:pt x="1583820" y="1529698"/>
                  </a:lnTo>
                  <a:lnTo>
                    <a:pt x="1583820" y="1580972"/>
                  </a:lnTo>
                  <a:lnTo>
                    <a:pt x="1626549" y="1580972"/>
                  </a:lnTo>
                  <a:lnTo>
                    <a:pt x="1626549" y="1618004"/>
                  </a:lnTo>
                  <a:lnTo>
                    <a:pt x="1692067" y="1618004"/>
                  </a:lnTo>
                  <a:lnTo>
                    <a:pt x="1692067" y="1637944"/>
                  </a:lnTo>
                  <a:lnTo>
                    <a:pt x="1714856" y="1637944"/>
                  </a:lnTo>
                  <a:lnTo>
                    <a:pt x="1714856" y="1660733"/>
                  </a:lnTo>
                  <a:lnTo>
                    <a:pt x="1760433" y="1660733"/>
                  </a:lnTo>
                  <a:lnTo>
                    <a:pt x="1760433" y="1689219"/>
                  </a:lnTo>
                  <a:lnTo>
                    <a:pt x="1857286" y="1689219"/>
                  </a:lnTo>
                  <a:lnTo>
                    <a:pt x="1857286" y="1689219"/>
                  </a:lnTo>
                  <a:lnTo>
                    <a:pt x="1862983" y="1712008"/>
                  </a:lnTo>
                  <a:lnTo>
                    <a:pt x="2019656" y="1712008"/>
                  </a:lnTo>
                  <a:lnTo>
                    <a:pt x="2019656" y="1754737"/>
                  </a:lnTo>
                  <a:lnTo>
                    <a:pt x="2461188" y="1754737"/>
                  </a:lnTo>
                  <a:lnTo>
                    <a:pt x="2461188" y="1771828"/>
                  </a:lnTo>
                  <a:lnTo>
                    <a:pt x="2834355" y="1771828"/>
                  </a:lnTo>
                  <a:lnTo>
                    <a:pt x="2834355" y="178892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sp>
          <p:nvSpPr>
            <p:cNvPr id="11" name="Freeform 10">
              <a:extLst>
                <a:ext uri="{FF2B5EF4-FFF2-40B4-BE49-F238E27FC236}">
                  <a16:creationId xmlns:a16="http://schemas.microsoft.com/office/drawing/2014/main" id="{C0B724FD-AD44-1317-0E4A-F67D6F1E332A}"/>
                </a:ext>
              </a:extLst>
            </p:cNvPr>
            <p:cNvSpPr/>
            <p:nvPr/>
          </p:nvSpPr>
          <p:spPr>
            <a:xfrm>
              <a:off x="1412905" y="1541092"/>
              <a:ext cx="2586527" cy="1800314"/>
            </a:xfrm>
            <a:custGeom>
              <a:avLst/>
              <a:gdLst>
                <a:gd name="connsiteX0" fmla="*/ 0 w 2586527"/>
                <a:gd name="connsiteY0" fmla="*/ 0 h 1800314"/>
                <a:gd name="connsiteX1" fmla="*/ 393106 w 2586527"/>
                <a:gd name="connsiteY1" fmla="*/ 0 h 1800314"/>
                <a:gd name="connsiteX2" fmla="*/ 393106 w 2586527"/>
                <a:gd name="connsiteY2" fmla="*/ 0 h 1800314"/>
                <a:gd name="connsiteX3" fmla="*/ 407349 w 2586527"/>
                <a:gd name="connsiteY3" fmla="*/ 34183 h 1800314"/>
                <a:gd name="connsiteX4" fmla="*/ 415895 w 2586527"/>
                <a:gd name="connsiteY4" fmla="*/ 42729 h 1800314"/>
                <a:gd name="connsiteX5" fmla="*/ 424441 w 2586527"/>
                <a:gd name="connsiteY5" fmla="*/ 56972 h 1800314"/>
                <a:gd name="connsiteX6" fmla="*/ 427289 w 2586527"/>
                <a:gd name="connsiteY6" fmla="*/ 65517 h 1800314"/>
                <a:gd name="connsiteX7" fmla="*/ 432987 w 2586527"/>
                <a:gd name="connsiteY7" fmla="*/ 71215 h 1800314"/>
                <a:gd name="connsiteX8" fmla="*/ 444381 w 2586527"/>
                <a:gd name="connsiteY8" fmla="*/ 85458 h 1800314"/>
                <a:gd name="connsiteX9" fmla="*/ 452927 w 2586527"/>
                <a:gd name="connsiteY9" fmla="*/ 102549 h 1800314"/>
                <a:gd name="connsiteX10" fmla="*/ 458624 w 2586527"/>
                <a:gd name="connsiteY10" fmla="*/ 119641 h 1800314"/>
                <a:gd name="connsiteX11" fmla="*/ 461473 w 2586527"/>
                <a:gd name="connsiteY11" fmla="*/ 128187 h 1800314"/>
                <a:gd name="connsiteX12" fmla="*/ 470018 w 2586527"/>
                <a:gd name="connsiteY12" fmla="*/ 133884 h 1800314"/>
                <a:gd name="connsiteX13" fmla="*/ 492807 w 2586527"/>
                <a:gd name="connsiteY13" fmla="*/ 139581 h 1800314"/>
                <a:gd name="connsiteX14" fmla="*/ 509899 w 2586527"/>
                <a:gd name="connsiteY14" fmla="*/ 150975 h 1800314"/>
                <a:gd name="connsiteX15" fmla="*/ 515596 w 2586527"/>
                <a:gd name="connsiteY15" fmla="*/ 159521 h 1800314"/>
                <a:gd name="connsiteX16" fmla="*/ 572568 w 2586527"/>
                <a:gd name="connsiteY16" fmla="*/ 168067 h 1800314"/>
                <a:gd name="connsiteX17" fmla="*/ 581114 w 2586527"/>
                <a:gd name="connsiteY17" fmla="*/ 173764 h 1800314"/>
                <a:gd name="connsiteX18" fmla="*/ 595357 w 2586527"/>
                <a:gd name="connsiteY18" fmla="*/ 188007 h 1800314"/>
                <a:gd name="connsiteX19" fmla="*/ 601054 w 2586527"/>
                <a:gd name="connsiteY19" fmla="*/ 210796 h 1800314"/>
                <a:gd name="connsiteX20" fmla="*/ 618145 w 2586527"/>
                <a:gd name="connsiteY20" fmla="*/ 219342 h 1800314"/>
                <a:gd name="connsiteX21" fmla="*/ 626691 w 2586527"/>
                <a:gd name="connsiteY21" fmla="*/ 225039 h 1800314"/>
                <a:gd name="connsiteX22" fmla="*/ 638086 w 2586527"/>
                <a:gd name="connsiteY22" fmla="*/ 227887 h 1800314"/>
                <a:gd name="connsiteX23" fmla="*/ 675117 w 2586527"/>
                <a:gd name="connsiteY23" fmla="*/ 233585 h 1800314"/>
                <a:gd name="connsiteX24" fmla="*/ 697906 w 2586527"/>
                <a:gd name="connsiteY24" fmla="*/ 244979 h 1800314"/>
                <a:gd name="connsiteX25" fmla="*/ 709301 w 2586527"/>
                <a:gd name="connsiteY25" fmla="*/ 247828 h 1800314"/>
                <a:gd name="connsiteX26" fmla="*/ 734938 w 2586527"/>
                <a:gd name="connsiteY26" fmla="*/ 253525 h 1800314"/>
                <a:gd name="connsiteX27" fmla="*/ 743484 w 2586527"/>
                <a:gd name="connsiteY27" fmla="*/ 256373 h 1800314"/>
                <a:gd name="connsiteX28" fmla="*/ 749181 w 2586527"/>
                <a:gd name="connsiteY28" fmla="*/ 262071 h 1800314"/>
                <a:gd name="connsiteX29" fmla="*/ 754878 w 2586527"/>
                <a:gd name="connsiteY29" fmla="*/ 270616 h 1800314"/>
                <a:gd name="connsiteX30" fmla="*/ 774818 w 2586527"/>
                <a:gd name="connsiteY30" fmla="*/ 284859 h 1800314"/>
                <a:gd name="connsiteX31" fmla="*/ 800456 w 2586527"/>
                <a:gd name="connsiteY31" fmla="*/ 287708 h 1800314"/>
                <a:gd name="connsiteX32" fmla="*/ 817547 w 2586527"/>
                <a:gd name="connsiteY32" fmla="*/ 293405 h 1800314"/>
                <a:gd name="connsiteX33" fmla="*/ 826093 w 2586527"/>
                <a:gd name="connsiteY33" fmla="*/ 299102 h 1800314"/>
                <a:gd name="connsiteX34" fmla="*/ 826093 w 2586527"/>
                <a:gd name="connsiteY34" fmla="*/ 310497 h 1800314"/>
                <a:gd name="connsiteX35" fmla="*/ 885914 w 2586527"/>
                <a:gd name="connsiteY35" fmla="*/ 310497 h 1800314"/>
                <a:gd name="connsiteX36" fmla="*/ 885914 w 2586527"/>
                <a:gd name="connsiteY36" fmla="*/ 310497 h 1800314"/>
                <a:gd name="connsiteX37" fmla="*/ 905854 w 2586527"/>
                <a:gd name="connsiteY37" fmla="*/ 330437 h 1800314"/>
                <a:gd name="connsiteX38" fmla="*/ 908702 w 2586527"/>
                <a:gd name="connsiteY38" fmla="*/ 338983 h 1800314"/>
                <a:gd name="connsiteX39" fmla="*/ 914400 w 2586527"/>
                <a:gd name="connsiteY39" fmla="*/ 344680 h 1800314"/>
                <a:gd name="connsiteX40" fmla="*/ 928643 w 2586527"/>
                <a:gd name="connsiteY40" fmla="*/ 356074 h 1800314"/>
                <a:gd name="connsiteX41" fmla="*/ 937188 w 2586527"/>
                <a:gd name="connsiteY41" fmla="*/ 373166 h 1800314"/>
                <a:gd name="connsiteX42" fmla="*/ 942886 w 2586527"/>
                <a:gd name="connsiteY42" fmla="*/ 378863 h 1800314"/>
                <a:gd name="connsiteX43" fmla="*/ 951431 w 2586527"/>
                <a:gd name="connsiteY43" fmla="*/ 381712 h 1800314"/>
                <a:gd name="connsiteX44" fmla="*/ 965674 w 2586527"/>
                <a:gd name="connsiteY44" fmla="*/ 393106 h 1800314"/>
                <a:gd name="connsiteX45" fmla="*/ 974220 w 2586527"/>
                <a:gd name="connsiteY45" fmla="*/ 395955 h 1800314"/>
                <a:gd name="connsiteX46" fmla="*/ 985615 w 2586527"/>
                <a:gd name="connsiteY46" fmla="*/ 410198 h 1800314"/>
                <a:gd name="connsiteX47" fmla="*/ 991312 w 2586527"/>
                <a:gd name="connsiteY47" fmla="*/ 418744 h 1800314"/>
                <a:gd name="connsiteX48" fmla="*/ 997009 w 2586527"/>
                <a:gd name="connsiteY48" fmla="*/ 435835 h 1800314"/>
                <a:gd name="connsiteX49" fmla="*/ 1014101 w 2586527"/>
                <a:gd name="connsiteY49" fmla="*/ 447229 h 1800314"/>
                <a:gd name="connsiteX50" fmla="*/ 1085316 w 2586527"/>
                <a:gd name="connsiteY50" fmla="*/ 450078 h 1800314"/>
                <a:gd name="connsiteX51" fmla="*/ 1085316 w 2586527"/>
                <a:gd name="connsiteY51" fmla="*/ 487110 h 1800314"/>
                <a:gd name="connsiteX52" fmla="*/ 1085316 w 2586527"/>
                <a:gd name="connsiteY52" fmla="*/ 487110 h 1800314"/>
                <a:gd name="connsiteX53" fmla="*/ 1113802 w 2586527"/>
                <a:gd name="connsiteY53" fmla="*/ 487110 h 1800314"/>
                <a:gd name="connsiteX54" fmla="*/ 1113802 w 2586527"/>
                <a:gd name="connsiteY54" fmla="*/ 507050 h 1800314"/>
                <a:gd name="connsiteX55" fmla="*/ 1147985 w 2586527"/>
                <a:gd name="connsiteY55" fmla="*/ 507050 h 1800314"/>
                <a:gd name="connsiteX56" fmla="*/ 1147985 w 2586527"/>
                <a:gd name="connsiteY56" fmla="*/ 512747 h 1800314"/>
                <a:gd name="connsiteX57" fmla="*/ 1162228 w 2586527"/>
                <a:gd name="connsiteY57" fmla="*/ 532687 h 1800314"/>
                <a:gd name="connsiteX58" fmla="*/ 1165076 w 2586527"/>
                <a:gd name="connsiteY58" fmla="*/ 544082 h 1800314"/>
                <a:gd name="connsiteX59" fmla="*/ 1170774 w 2586527"/>
                <a:gd name="connsiteY59" fmla="*/ 561173 h 1800314"/>
                <a:gd name="connsiteX60" fmla="*/ 1179319 w 2586527"/>
                <a:gd name="connsiteY60" fmla="*/ 578265 h 1800314"/>
                <a:gd name="connsiteX61" fmla="*/ 1187865 w 2586527"/>
                <a:gd name="connsiteY61" fmla="*/ 583962 h 1800314"/>
                <a:gd name="connsiteX62" fmla="*/ 1199259 w 2586527"/>
                <a:gd name="connsiteY62" fmla="*/ 595357 h 1800314"/>
                <a:gd name="connsiteX63" fmla="*/ 1202108 w 2586527"/>
                <a:gd name="connsiteY63" fmla="*/ 603902 h 1800314"/>
                <a:gd name="connsiteX64" fmla="*/ 1210654 w 2586527"/>
                <a:gd name="connsiteY64" fmla="*/ 615297 h 1800314"/>
                <a:gd name="connsiteX65" fmla="*/ 1239140 w 2586527"/>
                <a:gd name="connsiteY65" fmla="*/ 615297 h 1800314"/>
                <a:gd name="connsiteX66" fmla="*/ 1239140 w 2586527"/>
                <a:gd name="connsiteY66" fmla="*/ 640934 h 1800314"/>
                <a:gd name="connsiteX67" fmla="*/ 1239140 w 2586527"/>
                <a:gd name="connsiteY67" fmla="*/ 640934 h 1800314"/>
                <a:gd name="connsiteX68" fmla="*/ 1273323 w 2586527"/>
                <a:gd name="connsiteY68" fmla="*/ 666572 h 1800314"/>
                <a:gd name="connsiteX69" fmla="*/ 1273323 w 2586527"/>
                <a:gd name="connsiteY69" fmla="*/ 666572 h 1800314"/>
                <a:gd name="connsiteX70" fmla="*/ 1290415 w 2586527"/>
                <a:gd name="connsiteY70" fmla="*/ 677966 h 1800314"/>
                <a:gd name="connsiteX71" fmla="*/ 1301809 w 2586527"/>
                <a:gd name="connsiteY71" fmla="*/ 692209 h 1800314"/>
                <a:gd name="connsiteX72" fmla="*/ 1313203 w 2586527"/>
                <a:gd name="connsiteY72" fmla="*/ 709301 h 1800314"/>
                <a:gd name="connsiteX73" fmla="*/ 1318901 w 2586527"/>
                <a:gd name="connsiteY73" fmla="*/ 714998 h 1800314"/>
                <a:gd name="connsiteX74" fmla="*/ 1324598 w 2586527"/>
                <a:gd name="connsiteY74" fmla="*/ 723544 h 1800314"/>
                <a:gd name="connsiteX75" fmla="*/ 1333144 w 2586527"/>
                <a:gd name="connsiteY75" fmla="*/ 729241 h 1800314"/>
                <a:gd name="connsiteX76" fmla="*/ 1347387 w 2586527"/>
                <a:gd name="connsiteY76" fmla="*/ 743484 h 1800314"/>
                <a:gd name="connsiteX77" fmla="*/ 1361630 w 2586527"/>
                <a:gd name="connsiteY77" fmla="*/ 754878 h 1800314"/>
                <a:gd name="connsiteX78" fmla="*/ 1387267 w 2586527"/>
                <a:gd name="connsiteY78" fmla="*/ 766272 h 1800314"/>
                <a:gd name="connsiteX79" fmla="*/ 1395813 w 2586527"/>
                <a:gd name="connsiteY79" fmla="*/ 769121 h 1800314"/>
                <a:gd name="connsiteX80" fmla="*/ 1398661 w 2586527"/>
                <a:gd name="connsiteY80" fmla="*/ 777667 h 1800314"/>
                <a:gd name="connsiteX81" fmla="*/ 1412904 w 2586527"/>
                <a:gd name="connsiteY81" fmla="*/ 789061 h 1800314"/>
                <a:gd name="connsiteX82" fmla="*/ 1415753 w 2586527"/>
                <a:gd name="connsiteY82" fmla="*/ 797607 h 1800314"/>
                <a:gd name="connsiteX83" fmla="*/ 1427147 w 2586527"/>
                <a:gd name="connsiteY83" fmla="*/ 814699 h 1800314"/>
                <a:gd name="connsiteX84" fmla="*/ 1432845 w 2586527"/>
                <a:gd name="connsiteY84" fmla="*/ 831790 h 1800314"/>
                <a:gd name="connsiteX85" fmla="*/ 1444239 w 2586527"/>
                <a:gd name="connsiteY85" fmla="*/ 851730 h 1800314"/>
                <a:gd name="connsiteX86" fmla="*/ 1469876 w 2586527"/>
                <a:gd name="connsiteY86" fmla="*/ 851730 h 1800314"/>
                <a:gd name="connsiteX87" fmla="*/ 1469876 w 2586527"/>
                <a:gd name="connsiteY87" fmla="*/ 900157 h 1800314"/>
                <a:gd name="connsiteX88" fmla="*/ 1506908 w 2586527"/>
                <a:gd name="connsiteY88" fmla="*/ 900157 h 1800314"/>
                <a:gd name="connsiteX89" fmla="*/ 1506908 w 2586527"/>
                <a:gd name="connsiteY89" fmla="*/ 922945 h 1800314"/>
                <a:gd name="connsiteX90" fmla="*/ 1558183 w 2586527"/>
                <a:gd name="connsiteY90" fmla="*/ 922945 h 1800314"/>
                <a:gd name="connsiteX91" fmla="*/ 1558183 w 2586527"/>
                <a:gd name="connsiteY91" fmla="*/ 920097 h 1800314"/>
                <a:gd name="connsiteX92" fmla="*/ 1566729 w 2586527"/>
                <a:gd name="connsiteY92" fmla="*/ 942886 h 1800314"/>
                <a:gd name="connsiteX93" fmla="*/ 1575274 w 2586527"/>
                <a:gd name="connsiteY93" fmla="*/ 948583 h 1800314"/>
                <a:gd name="connsiteX94" fmla="*/ 1580972 w 2586527"/>
                <a:gd name="connsiteY94" fmla="*/ 954280 h 1800314"/>
                <a:gd name="connsiteX95" fmla="*/ 1589517 w 2586527"/>
                <a:gd name="connsiteY95" fmla="*/ 959977 h 1800314"/>
                <a:gd name="connsiteX96" fmla="*/ 1609458 w 2586527"/>
                <a:gd name="connsiteY96" fmla="*/ 974220 h 1800314"/>
                <a:gd name="connsiteX97" fmla="*/ 1623701 w 2586527"/>
                <a:gd name="connsiteY97" fmla="*/ 999858 h 1800314"/>
                <a:gd name="connsiteX98" fmla="*/ 1626549 w 2586527"/>
                <a:gd name="connsiteY98" fmla="*/ 1008403 h 1800314"/>
                <a:gd name="connsiteX99" fmla="*/ 1660732 w 2586527"/>
                <a:gd name="connsiteY99" fmla="*/ 1008403 h 1800314"/>
                <a:gd name="connsiteX100" fmla="*/ 1663581 w 2586527"/>
                <a:gd name="connsiteY100" fmla="*/ 1008403 h 1800314"/>
                <a:gd name="connsiteX101" fmla="*/ 1674975 w 2586527"/>
                <a:gd name="connsiteY101" fmla="*/ 1039738 h 1800314"/>
                <a:gd name="connsiteX102" fmla="*/ 1677824 w 2586527"/>
                <a:gd name="connsiteY102" fmla="*/ 1051132 h 1800314"/>
                <a:gd name="connsiteX103" fmla="*/ 1683521 w 2586527"/>
                <a:gd name="connsiteY103" fmla="*/ 1068224 h 1800314"/>
                <a:gd name="connsiteX104" fmla="*/ 1686370 w 2586527"/>
                <a:gd name="connsiteY104" fmla="*/ 1102407 h 1800314"/>
                <a:gd name="connsiteX105" fmla="*/ 1689218 w 2586527"/>
                <a:gd name="connsiteY105" fmla="*/ 1110953 h 1800314"/>
                <a:gd name="connsiteX106" fmla="*/ 1720553 w 2586527"/>
                <a:gd name="connsiteY106" fmla="*/ 1119499 h 1800314"/>
                <a:gd name="connsiteX107" fmla="*/ 1731947 w 2586527"/>
                <a:gd name="connsiteY107" fmla="*/ 1145136 h 1800314"/>
                <a:gd name="connsiteX108" fmla="*/ 1734796 w 2586527"/>
                <a:gd name="connsiteY108" fmla="*/ 1153682 h 1800314"/>
                <a:gd name="connsiteX109" fmla="*/ 1740493 w 2586527"/>
                <a:gd name="connsiteY109" fmla="*/ 1176471 h 1800314"/>
                <a:gd name="connsiteX110" fmla="*/ 1749039 w 2586527"/>
                <a:gd name="connsiteY110" fmla="*/ 1182168 h 1800314"/>
                <a:gd name="connsiteX111" fmla="*/ 1754736 w 2586527"/>
                <a:gd name="connsiteY111" fmla="*/ 1199259 h 1800314"/>
                <a:gd name="connsiteX112" fmla="*/ 1766131 w 2586527"/>
                <a:gd name="connsiteY112" fmla="*/ 1210654 h 1800314"/>
                <a:gd name="connsiteX113" fmla="*/ 1771828 w 2586527"/>
                <a:gd name="connsiteY113" fmla="*/ 1222048 h 1800314"/>
                <a:gd name="connsiteX114" fmla="*/ 1777525 w 2586527"/>
                <a:gd name="connsiteY114" fmla="*/ 1230594 h 1800314"/>
                <a:gd name="connsiteX115" fmla="*/ 1780374 w 2586527"/>
                <a:gd name="connsiteY115" fmla="*/ 1239140 h 1800314"/>
                <a:gd name="connsiteX116" fmla="*/ 1783222 w 2586527"/>
                <a:gd name="connsiteY116" fmla="*/ 1256231 h 1800314"/>
                <a:gd name="connsiteX117" fmla="*/ 1797465 w 2586527"/>
                <a:gd name="connsiteY117" fmla="*/ 1267626 h 1800314"/>
                <a:gd name="connsiteX118" fmla="*/ 1814557 w 2586527"/>
                <a:gd name="connsiteY118" fmla="*/ 1290415 h 1800314"/>
                <a:gd name="connsiteX119" fmla="*/ 1820254 w 2586527"/>
                <a:gd name="connsiteY119" fmla="*/ 1307506 h 1800314"/>
                <a:gd name="connsiteX120" fmla="*/ 1825951 w 2586527"/>
                <a:gd name="connsiteY120" fmla="*/ 1316052 h 1800314"/>
                <a:gd name="connsiteX121" fmla="*/ 1837345 w 2586527"/>
                <a:gd name="connsiteY121" fmla="*/ 1341689 h 1800314"/>
                <a:gd name="connsiteX122" fmla="*/ 1843043 w 2586527"/>
                <a:gd name="connsiteY122" fmla="*/ 1347387 h 1800314"/>
                <a:gd name="connsiteX123" fmla="*/ 1848740 w 2586527"/>
                <a:gd name="connsiteY123" fmla="*/ 1355932 h 1800314"/>
                <a:gd name="connsiteX124" fmla="*/ 1857286 w 2586527"/>
                <a:gd name="connsiteY124" fmla="*/ 1358781 h 1800314"/>
                <a:gd name="connsiteX125" fmla="*/ 1871529 w 2586527"/>
                <a:gd name="connsiteY125" fmla="*/ 1370175 h 1800314"/>
                <a:gd name="connsiteX126" fmla="*/ 1880074 w 2586527"/>
                <a:gd name="connsiteY126" fmla="*/ 1387267 h 1800314"/>
                <a:gd name="connsiteX127" fmla="*/ 1882923 w 2586527"/>
                <a:gd name="connsiteY127" fmla="*/ 1395813 h 1800314"/>
                <a:gd name="connsiteX128" fmla="*/ 1888620 w 2586527"/>
                <a:gd name="connsiteY128" fmla="*/ 1404358 h 1800314"/>
                <a:gd name="connsiteX129" fmla="*/ 1894317 w 2586527"/>
                <a:gd name="connsiteY129" fmla="*/ 1412904 h 1800314"/>
                <a:gd name="connsiteX130" fmla="*/ 1937046 w 2586527"/>
                <a:gd name="connsiteY130" fmla="*/ 1412904 h 1800314"/>
                <a:gd name="connsiteX131" fmla="*/ 1937046 w 2586527"/>
                <a:gd name="connsiteY131" fmla="*/ 1438542 h 1800314"/>
                <a:gd name="connsiteX132" fmla="*/ 1985473 w 2586527"/>
                <a:gd name="connsiteY132" fmla="*/ 1438542 h 1800314"/>
                <a:gd name="connsiteX133" fmla="*/ 1985473 w 2586527"/>
                <a:gd name="connsiteY133" fmla="*/ 1455633 h 1800314"/>
                <a:gd name="connsiteX134" fmla="*/ 1985473 w 2586527"/>
                <a:gd name="connsiteY134" fmla="*/ 1455633 h 1800314"/>
                <a:gd name="connsiteX135" fmla="*/ 1994019 w 2586527"/>
                <a:gd name="connsiteY135" fmla="*/ 1464179 h 1800314"/>
                <a:gd name="connsiteX136" fmla="*/ 1994019 w 2586527"/>
                <a:gd name="connsiteY136" fmla="*/ 1486968 h 1800314"/>
                <a:gd name="connsiteX137" fmla="*/ 2079476 w 2586527"/>
                <a:gd name="connsiteY137" fmla="*/ 1486968 h 1800314"/>
                <a:gd name="connsiteX138" fmla="*/ 2079476 w 2586527"/>
                <a:gd name="connsiteY138" fmla="*/ 1515454 h 1800314"/>
                <a:gd name="connsiteX139" fmla="*/ 2162086 w 2586527"/>
                <a:gd name="connsiteY139" fmla="*/ 1515454 h 1800314"/>
                <a:gd name="connsiteX140" fmla="*/ 2162086 w 2586527"/>
                <a:gd name="connsiteY140" fmla="*/ 1543940 h 1800314"/>
                <a:gd name="connsiteX141" fmla="*/ 2216209 w 2586527"/>
                <a:gd name="connsiteY141" fmla="*/ 1543940 h 1800314"/>
                <a:gd name="connsiteX142" fmla="*/ 2216209 w 2586527"/>
                <a:gd name="connsiteY142" fmla="*/ 1569577 h 1800314"/>
                <a:gd name="connsiteX143" fmla="*/ 2238998 w 2586527"/>
                <a:gd name="connsiteY143" fmla="*/ 1569577 h 1800314"/>
                <a:gd name="connsiteX144" fmla="*/ 2244695 w 2586527"/>
                <a:gd name="connsiteY144" fmla="*/ 1569577 h 1800314"/>
                <a:gd name="connsiteX145" fmla="*/ 2244695 w 2586527"/>
                <a:gd name="connsiteY145" fmla="*/ 1603760 h 1800314"/>
                <a:gd name="connsiteX146" fmla="*/ 2432702 w 2586527"/>
                <a:gd name="connsiteY146" fmla="*/ 1603760 h 1800314"/>
                <a:gd name="connsiteX147" fmla="*/ 2432702 w 2586527"/>
                <a:gd name="connsiteY147" fmla="*/ 1629398 h 1800314"/>
                <a:gd name="connsiteX148" fmla="*/ 2538101 w 2586527"/>
                <a:gd name="connsiteY148" fmla="*/ 1629398 h 1800314"/>
                <a:gd name="connsiteX149" fmla="*/ 2538101 w 2586527"/>
                <a:gd name="connsiteY149" fmla="*/ 1652187 h 1800314"/>
                <a:gd name="connsiteX150" fmla="*/ 2586527 w 2586527"/>
                <a:gd name="connsiteY150" fmla="*/ 1652187 h 1800314"/>
                <a:gd name="connsiteX151" fmla="*/ 2586527 w 2586527"/>
                <a:gd name="connsiteY151" fmla="*/ 1800314 h 1800314"/>
                <a:gd name="connsiteX152" fmla="*/ 2267484 w 2586527"/>
                <a:gd name="connsiteY152" fmla="*/ 1800314 h 1800314"/>
                <a:gd name="connsiteX153" fmla="*/ 2267484 w 2586527"/>
                <a:gd name="connsiteY153" fmla="*/ 1760433 h 1800314"/>
                <a:gd name="connsiteX154" fmla="*/ 2167783 w 2586527"/>
                <a:gd name="connsiteY154" fmla="*/ 1760433 h 1800314"/>
                <a:gd name="connsiteX155" fmla="*/ 2167783 w 2586527"/>
                <a:gd name="connsiteY155" fmla="*/ 1729099 h 1800314"/>
                <a:gd name="connsiteX156" fmla="*/ 2079476 w 2586527"/>
                <a:gd name="connsiteY156" fmla="*/ 1729099 h 1800314"/>
                <a:gd name="connsiteX157" fmla="*/ 2013959 w 2586527"/>
                <a:gd name="connsiteY157" fmla="*/ 1729099 h 1800314"/>
                <a:gd name="connsiteX158" fmla="*/ 2022504 w 2586527"/>
                <a:gd name="connsiteY158" fmla="*/ 1726250 h 1800314"/>
                <a:gd name="connsiteX159" fmla="*/ 2011110 w 2586527"/>
                <a:gd name="connsiteY159" fmla="*/ 1703461 h 1800314"/>
                <a:gd name="connsiteX160" fmla="*/ 1994018 w 2586527"/>
                <a:gd name="connsiteY160" fmla="*/ 1694915 h 1800314"/>
                <a:gd name="connsiteX161" fmla="*/ 1948441 w 2586527"/>
                <a:gd name="connsiteY161" fmla="*/ 1686370 h 1800314"/>
                <a:gd name="connsiteX162" fmla="*/ 1939895 w 2586527"/>
                <a:gd name="connsiteY162" fmla="*/ 1683521 h 1800314"/>
                <a:gd name="connsiteX163" fmla="*/ 1922803 w 2586527"/>
                <a:gd name="connsiteY163" fmla="*/ 1672127 h 1800314"/>
                <a:gd name="connsiteX164" fmla="*/ 1888620 w 2586527"/>
                <a:gd name="connsiteY164" fmla="*/ 1655035 h 1800314"/>
                <a:gd name="connsiteX165" fmla="*/ 1871529 w 2586527"/>
                <a:gd name="connsiteY165" fmla="*/ 1643641 h 1800314"/>
                <a:gd name="connsiteX166" fmla="*/ 1865831 w 2586527"/>
                <a:gd name="connsiteY166" fmla="*/ 1637944 h 1800314"/>
                <a:gd name="connsiteX167" fmla="*/ 1857286 w 2586527"/>
                <a:gd name="connsiteY167" fmla="*/ 1635095 h 1800314"/>
                <a:gd name="connsiteX168" fmla="*/ 1843043 w 2586527"/>
                <a:gd name="connsiteY168" fmla="*/ 1626549 h 1800314"/>
                <a:gd name="connsiteX169" fmla="*/ 1831648 w 2586527"/>
                <a:gd name="connsiteY169" fmla="*/ 1612306 h 1800314"/>
                <a:gd name="connsiteX170" fmla="*/ 1817405 w 2586527"/>
                <a:gd name="connsiteY170" fmla="*/ 1586669 h 1800314"/>
                <a:gd name="connsiteX171" fmla="*/ 1808859 w 2586527"/>
                <a:gd name="connsiteY171" fmla="*/ 1580972 h 1800314"/>
                <a:gd name="connsiteX172" fmla="*/ 1794616 w 2586527"/>
                <a:gd name="connsiteY172" fmla="*/ 1555334 h 1800314"/>
                <a:gd name="connsiteX173" fmla="*/ 1788919 w 2586527"/>
                <a:gd name="connsiteY173" fmla="*/ 1546788 h 1800314"/>
                <a:gd name="connsiteX174" fmla="*/ 1783222 w 2586527"/>
                <a:gd name="connsiteY174" fmla="*/ 1538243 h 1800314"/>
                <a:gd name="connsiteX175" fmla="*/ 1771828 w 2586527"/>
                <a:gd name="connsiteY175" fmla="*/ 1524000 h 1800314"/>
                <a:gd name="connsiteX176" fmla="*/ 1760433 w 2586527"/>
                <a:gd name="connsiteY176" fmla="*/ 1512605 h 1800314"/>
                <a:gd name="connsiteX177" fmla="*/ 1754736 w 2586527"/>
                <a:gd name="connsiteY177" fmla="*/ 1504059 h 1800314"/>
                <a:gd name="connsiteX178" fmla="*/ 1746190 w 2586527"/>
                <a:gd name="connsiteY178" fmla="*/ 1498362 h 1800314"/>
                <a:gd name="connsiteX179" fmla="*/ 1743342 w 2586527"/>
                <a:gd name="connsiteY179" fmla="*/ 1489816 h 1800314"/>
                <a:gd name="connsiteX180" fmla="*/ 1734796 w 2586527"/>
                <a:gd name="connsiteY180" fmla="*/ 1484119 h 1800314"/>
                <a:gd name="connsiteX181" fmla="*/ 1729099 w 2586527"/>
                <a:gd name="connsiteY181" fmla="*/ 1467028 h 1800314"/>
                <a:gd name="connsiteX182" fmla="*/ 1717704 w 2586527"/>
                <a:gd name="connsiteY182" fmla="*/ 1455633 h 1800314"/>
                <a:gd name="connsiteX183" fmla="*/ 1712007 w 2586527"/>
                <a:gd name="connsiteY183" fmla="*/ 1447087 h 1800314"/>
                <a:gd name="connsiteX184" fmla="*/ 1703461 w 2586527"/>
                <a:gd name="connsiteY184" fmla="*/ 1441390 h 1800314"/>
                <a:gd name="connsiteX185" fmla="*/ 1686370 w 2586527"/>
                <a:gd name="connsiteY185" fmla="*/ 1418601 h 1800314"/>
                <a:gd name="connsiteX186" fmla="*/ 1680673 w 2586527"/>
                <a:gd name="connsiteY186" fmla="*/ 1401510 h 1800314"/>
                <a:gd name="connsiteX187" fmla="*/ 1677824 w 2586527"/>
                <a:gd name="connsiteY187" fmla="*/ 1392964 h 1800314"/>
                <a:gd name="connsiteX188" fmla="*/ 1669278 w 2586527"/>
                <a:gd name="connsiteY188" fmla="*/ 1384418 h 1800314"/>
                <a:gd name="connsiteX189" fmla="*/ 1632246 w 2586527"/>
                <a:gd name="connsiteY189" fmla="*/ 1375872 h 1800314"/>
                <a:gd name="connsiteX190" fmla="*/ 1618003 w 2586527"/>
                <a:gd name="connsiteY190" fmla="*/ 1364478 h 1800314"/>
                <a:gd name="connsiteX191" fmla="*/ 1615155 w 2586527"/>
                <a:gd name="connsiteY191" fmla="*/ 1355932 h 1800314"/>
                <a:gd name="connsiteX192" fmla="*/ 1598063 w 2586527"/>
                <a:gd name="connsiteY192" fmla="*/ 1344538 h 1800314"/>
                <a:gd name="connsiteX193" fmla="*/ 1583820 w 2586527"/>
                <a:gd name="connsiteY193" fmla="*/ 1333144 h 1800314"/>
                <a:gd name="connsiteX194" fmla="*/ 1572426 w 2586527"/>
                <a:gd name="connsiteY194" fmla="*/ 1318901 h 1800314"/>
                <a:gd name="connsiteX195" fmla="*/ 1563880 w 2586527"/>
                <a:gd name="connsiteY195" fmla="*/ 1316052 h 1800314"/>
                <a:gd name="connsiteX196" fmla="*/ 1549637 w 2586527"/>
                <a:gd name="connsiteY196" fmla="*/ 1304658 h 1800314"/>
                <a:gd name="connsiteX197" fmla="*/ 1543940 w 2586527"/>
                <a:gd name="connsiteY197" fmla="*/ 1298960 h 1800314"/>
                <a:gd name="connsiteX198" fmla="*/ 1509757 w 2586527"/>
                <a:gd name="connsiteY198" fmla="*/ 1293263 h 1800314"/>
                <a:gd name="connsiteX199" fmla="*/ 1495514 w 2586527"/>
                <a:gd name="connsiteY199" fmla="*/ 1281869 h 1800314"/>
                <a:gd name="connsiteX200" fmla="*/ 1478422 w 2586527"/>
                <a:gd name="connsiteY200" fmla="*/ 1276172 h 1800314"/>
                <a:gd name="connsiteX201" fmla="*/ 1472725 w 2586527"/>
                <a:gd name="connsiteY201" fmla="*/ 1270474 h 1800314"/>
                <a:gd name="connsiteX202" fmla="*/ 1464179 w 2586527"/>
                <a:gd name="connsiteY202" fmla="*/ 1256231 h 1800314"/>
                <a:gd name="connsiteX203" fmla="*/ 1452785 w 2586527"/>
                <a:gd name="connsiteY203" fmla="*/ 1230594 h 1800314"/>
                <a:gd name="connsiteX204" fmla="*/ 1444239 w 2586527"/>
                <a:gd name="connsiteY204" fmla="*/ 1224897 h 1800314"/>
                <a:gd name="connsiteX205" fmla="*/ 1432845 w 2586527"/>
                <a:gd name="connsiteY205" fmla="*/ 1190714 h 1800314"/>
                <a:gd name="connsiteX206" fmla="*/ 1429996 w 2586527"/>
                <a:gd name="connsiteY206" fmla="*/ 1182168 h 1800314"/>
                <a:gd name="connsiteX207" fmla="*/ 1427147 w 2586527"/>
                <a:gd name="connsiteY207" fmla="*/ 1173622 h 1800314"/>
                <a:gd name="connsiteX208" fmla="*/ 1415753 w 2586527"/>
                <a:gd name="connsiteY208" fmla="*/ 1156530 h 1800314"/>
                <a:gd name="connsiteX209" fmla="*/ 1381570 w 2586527"/>
                <a:gd name="connsiteY209" fmla="*/ 1153682 h 1800314"/>
                <a:gd name="connsiteX210" fmla="*/ 1367327 w 2586527"/>
                <a:gd name="connsiteY210" fmla="*/ 1142287 h 1800314"/>
                <a:gd name="connsiteX211" fmla="*/ 1361630 w 2586527"/>
                <a:gd name="connsiteY211" fmla="*/ 1133742 h 1800314"/>
                <a:gd name="connsiteX212" fmla="*/ 1355932 w 2586527"/>
                <a:gd name="connsiteY212" fmla="*/ 1128044 h 1800314"/>
                <a:gd name="connsiteX213" fmla="*/ 1350235 w 2586527"/>
                <a:gd name="connsiteY213" fmla="*/ 1119499 h 1800314"/>
                <a:gd name="connsiteX214" fmla="*/ 1341689 w 2586527"/>
                <a:gd name="connsiteY214" fmla="*/ 1113801 h 1800314"/>
                <a:gd name="connsiteX215" fmla="*/ 1335992 w 2586527"/>
                <a:gd name="connsiteY215" fmla="*/ 1096710 h 1800314"/>
                <a:gd name="connsiteX216" fmla="*/ 1321749 w 2586527"/>
                <a:gd name="connsiteY216" fmla="*/ 1085315 h 1800314"/>
                <a:gd name="connsiteX217" fmla="*/ 1310355 w 2586527"/>
                <a:gd name="connsiteY217" fmla="*/ 1071072 h 1800314"/>
                <a:gd name="connsiteX218" fmla="*/ 1293263 w 2586527"/>
                <a:gd name="connsiteY218" fmla="*/ 1059678 h 1800314"/>
                <a:gd name="connsiteX219" fmla="*/ 1287566 w 2586527"/>
                <a:gd name="connsiteY219" fmla="*/ 1051132 h 1800314"/>
                <a:gd name="connsiteX220" fmla="*/ 1259080 w 2586527"/>
                <a:gd name="connsiteY220" fmla="*/ 1045435 h 1800314"/>
                <a:gd name="connsiteX221" fmla="*/ 1259080 w 2586527"/>
                <a:gd name="connsiteY221" fmla="*/ 1008403 h 1800314"/>
                <a:gd name="connsiteX222" fmla="*/ 1216351 w 2586527"/>
                <a:gd name="connsiteY222" fmla="*/ 1008403 h 1800314"/>
                <a:gd name="connsiteX223" fmla="*/ 1216351 w 2586527"/>
                <a:gd name="connsiteY223" fmla="*/ 979917 h 1800314"/>
                <a:gd name="connsiteX224" fmla="*/ 1187865 w 2586527"/>
                <a:gd name="connsiteY224" fmla="*/ 979917 h 1800314"/>
                <a:gd name="connsiteX225" fmla="*/ 1187865 w 2586527"/>
                <a:gd name="connsiteY225" fmla="*/ 931491 h 1800314"/>
                <a:gd name="connsiteX226" fmla="*/ 1182168 w 2586527"/>
                <a:gd name="connsiteY226" fmla="*/ 931491 h 1800314"/>
                <a:gd name="connsiteX227" fmla="*/ 1170774 w 2586527"/>
                <a:gd name="connsiteY227" fmla="*/ 908702 h 1800314"/>
                <a:gd name="connsiteX228" fmla="*/ 1165076 w 2586527"/>
                <a:gd name="connsiteY228" fmla="*/ 903005 h 1800314"/>
                <a:gd name="connsiteX229" fmla="*/ 1159379 w 2586527"/>
                <a:gd name="connsiteY229" fmla="*/ 894459 h 1800314"/>
                <a:gd name="connsiteX230" fmla="*/ 1150833 w 2586527"/>
                <a:gd name="connsiteY230" fmla="*/ 888762 h 1800314"/>
                <a:gd name="connsiteX231" fmla="*/ 1122347 w 2586527"/>
                <a:gd name="connsiteY231" fmla="*/ 880216 h 1800314"/>
                <a:gd name="connsiteX232" fmla="*/ 1116650 w 2586527"/>
                <a:gd name="connsiteY232" fmla="*/ 871671 h 1800314"/>
                <a:gd name="connsiteX233" fmla="*/ 1113802 w 2586527"/>
                <a:gd name="connsiteY233" fmla="*/ 863125 h 1800314"/>
                <a:gd name="connsiteX234" fmla="*/ 1099559 w 2586527"/>
                <a:gd name="connsiteY234" fmla="*/ 863125 h 1800314"/>
                <a:gd name="connsiteX235" fmla="*/ 1099559 w 2586527"/>
                <a:gd name="connsiteY235" fmla="*/ 826093 h 1800314"/>
                <a:gd name="connsiteX236" fmla="*/ 1019798 w 2586527"/>
                <a:gd name="connsiteY236" fmla="*/ 826093 h 1800314"/>
                <a:gd name="connsiteX237" fmla="*/ 1019798 w 2586527"/>
                <a:gd name="connsiteY237" fmla="*/ 820396 h 1800314"/>
                <a:gd name="connsiteX238" fmla="*/ 1005555 w 2586527"/>
                <a:gd name="connsiteY238" fmla="*/ 800456 h 1800314"/>
                <a:gd name="connsiteX239" fmla="*/ 999858 w 2586527"/>
                <a:gd name="connsiteY239" fmla="*/ 794758 h 1800314"/>
                <a:gd name="connsiteX240" fmla="*/ 994160 w 2586527"/>
                <a:gd name="connsiteY240" fmla="*/ 777667 h 1800314"/>
                <a:gd name="connsiteX241" fmla="*/ 991312 w 2586527"/>
                <a:gd name="connsiteY241" fmla="*/ 769121 h 1800314"/>
                <a:gd name="connsiteX242" fmla="*/ 985615 w 2586527"/>
                <a:gd name="connsiteY242" fmla="*/ 760575 h 1800314"/>
                <a:gd name="connsiteX243" fmla="*/ 982766 w 2586527"/>
                <a:gd name="connsiteY243" fmla="*/ 752029 h 1800314"/>
                <a:gd name="connsiteX244" fmla="*/ 965674 w 2586527"/>
                <a:gd name="connsiteY244" fmla="*/ 740635 h 1800314"/>
                <a:gd name="connsiteX245" fmla="*/ 957129 w 2586527"/>
                <a:gd name="connsiteY245" fmla="*/ 734938 h 1800314"/>
                <a:gd name="connsiteX246" fmla="*/ 951431 w 2586527"/>
                <a:gd name="connsiteY246" fmla="*/ 729241 h 1800314"/>
                <a:gd name="connsiteX247" fmla="*/ 942886 w 2586527"/>
                <a:gd name="connsiteY247" fmla="*/ 726392 h 1800314"/>
                <a:gd name="connsiteX248" fmla="*/ 937188 w 2586527"/>
                <a:gd name="connsiteY248" fmla="*/ 720695 h 1800314"/>
                <a:gd name="connsiteX249" fmla="*/ 931491 w 2586527"/>
                <a:gd name="connsiteY249" fmla="*/ 712149 h 1800314"/>
                <a:gd name="connsiteX250" fmla="*/ 922945 w 2586527"/>
                <a:gd name="connsiteY250" fmla="*/ 706452 h 1800314"/>
                <a:gd name="connsiteX251" fmla="*/ 908702 w 2586527"/>
                <a:gd name="connsiteY251" fmla="*/ 689360 h 1800314"/>
                <a:gd name="connsiteX252" fmla="*/ 903005 w 2586527"/>
                <a:gd name="connsiteY252" fmla="*/ 680815 h 1800314"/>
                <a:gd name="connsiteX253" fmla="*/ 891611 w 2586527"/>
                <a:gd name="connsiteY253" fmla="*/ 666572 h 1800314"/>
                <a:gd name="connsiteX254" fmla="*/ 891611 w 2586527"/>
                <a:gd name="connsiteY254" fmla="*/ 658026 h 1800314"/>
                <a:gd name="connsiteX255" fmla="*/ 828942 w 2586527"/>
                <a:gd name="connsiteY255" fmla="*/ 658026 h 1800314"/>
                <a:gd name="connsiteX256" fmla="*/ 828942 w 2586527"/>
                <a:gd name="connsiteY256" fmla="*/ 632388 h 1800314"/>
                <a:gd name="connsiteX257" fmla="*/ 794759 w 2586527"/>
                <a:gd name="connsiteY257" fmla="*/ 632388 h 1800314"/>
                <a:gd name="connsiteX258" fmla="*/ 794759 w 2586527"/>
                <a:gd name="connsiteY258" fmla="*/ 603902 h 1800314"/>
                <a:gd name="connsiteX259" fmla="*/ 752030 w 2586527"/>
                <a:gd name="connsiteY259" fmla="*/ 603902 h 1800314"/>
                <a:gd name="connsiteX260" fmla="*/ 752030 w 2586527"/>
                <a:gd name="connsiteY260" fmla="*/ 581114 h 1800314"/>
                <a:gd name="connsiteX261" fmla="*/ 740635 w 2586527"/>
                <a:gd name="connsiteY261" fmla="*/ 581114 h 1800314"/>
                <a:gd name="connsiteX262" fmla="*/ 740635 w 2586527"/>
                <a:gd name="connsiteY262" fmla="*/ 555476 h 1800314"/>
                <a:gd name="connsiteX263" fmla="*/ 677966 w 2586527"/>
                <a:gd name="connsiteY263" fmla="*/ 555476 h 1800314"/>
                <a:gd name="connsiteX264" fmla="*/ 677966 w 2586527"/>
                <a:gd name="connsiteY264" fmla="*/ 524142 h 1800314"/>
                <a:gd name="connsiteX265" fmla="*/ 609600 w 2586527"/>
                <a:gd name="connsiteY265" fmla="*/ 524142 h 1800314"/>
                <a:gd name="connsiteX266" fmla="*/ 606751 w 2586527"/>
                <a:gd name="connsiteY266" fmla="*/ 524142 h 1800314"/>
                <a:gd name="connsiteX267" fmla="*/ 598205 w 2586527"/>
                <a:gd name="connsiteY267" fmla="*/ 501353 h 1800314"/>
                <a:gd name="connsiteX268" fmla="*/ 595357 w 2586527"/>
                <a:gd name="connsiteY268" fmla="*/ 492807 h 1800314"/>
                <a:gd name="connsiteX269" fmla="*/ 583962 w 2586527"/>
                <a:gd name="connsiteY269" fmla="*/ 461472 h 1800314"/>
                <a:gd name="connsiteX270" fmla="*/ 575416 w 2586527"/>
                <a:gd name="connsiteY270" fmla="*/ 455775 h 1800314"/>
                <a:gd name="connsiteX271" fmla="*/ 566871 w 2586527"/>
                <a:gd name="connsiteY271" fmla="*/ 452927 h 1800314"/>
                <a:gd name="connsiteX272" fmla="*/ 535536 w 2586527"/>
                <a:gd name="connsiteY272" fmla="*/ 455775 h 1800314"/>
                <a:gd name="connsiteX273" fmla="*/ 515596 w 2586527"/>
                <a:gd name="connsiteY273" fmla="*/ 450078 h 1800314"/>
                <a:gd name="connsiteX274" fmla="*/ 509899 w 2586527"/>
                <a:gd name="connsiteY274" fmla="*/ 441532 h 1800314"/>
                <a:gd name="connsiteX275" fmla="*/ 501353 w 2586527"/>
                <a:gd name="connsiteY275" fmla="*/ 438684 h 1800314"/>
                <a:gd name="connsiteX276" fmla="*/ 498504 w 2586527"/>
                <a:gd name="connsiteY276" fmla="*/ 430138 h 1800314"/>
                <a:gd name="connsiteX277" fmla="*/ 489959 w 2586527"/>
                <a:gd name="connsiteY277" fmla="*/ 424441 h 1800314"/>
                <a:gd name="connsiteX278" fmla="*/ 470018 w 2586527"/>
                <a:gd name="connsiteY278" fmla="*/ 407349 h 1800314"/>
                <a:gd name="connsiteX279" fmla="*/ 458624 w 2586527"/>
                <a:gd name="connsiteY279" fmla="*/ 384560 h 1800314"/>
                <a:gd name="connsiteX280" fmla="*/ 450078 w 2586527"/>
                <a:gd name="connsiteY280" fmla="*/ 358923 h 1800314"/>
                <a:gd name="connsiteX281" fmla="*/ 447230 w 2586527"/>
                <a:gd name="connsiteY281" fmla="*/ 350377 h 1800314"/>
                <a:gd name="connsiteX282" fmla="*/ 441532 w 2586527"/>
                <a:gd name="connsiteY282" fmla="*/ 313345 h 1800314"/>
                <a:gd name="connsiteX283" fmla="*/ 435835 w 2586527"/>
                <a:gd name="connsiteY283" fmla="*/ 304800 h 1800314"/>
                <a:gd name="connsiteX284" fmla="*/ 421592 w 2586527"/>
                <a:gd name="connsiteY284" fmla="*/ 290557 h 1800314"/>
                <a:gd name="connsiteX285" fmla="*/ 413046 w 2586527"/>
                <a:gd name="connsiteY285" fmla="*/ 239282 h 1800314"/>
                <a:gd name="connsiteX286" fmla="*/ 410198 w 2586527"/>
                <a:gd name="connsiteY286" fmla="*/ 227887 h 1800314"/>
                <a:gd name="connsiteX287" fmla="*/ 407349 w 2586527"/>
                <a:gd name="connsiteY287" fmla="*/ 207947 h 1800314"/>
                <a:gd name="connsiteX288" fmla="*/ 398803 w 2586527"/>
                <a:gd name="connsiteY288" fmla="*/ 182310 h 1800314"/>
                <a:gd name="connsiteX289" fmla="*/ 393106 w 2586527"/>
                <a:gd name="connsiteY289" fmla="*/ 165218 h 1800314"/>
                <a:gd name="connsiteX290" fmla="*/ 387409 w 2586527"/>
                <a:gd name="connsiteY290" fmla="*/ 156672 h 1800314"/>
                <a:gd name="connsiteX291" fmla="*/ 384560 w 2586527"/>
                <a:gd name="connsiteY291" fmla="*/ 148127 h 1800314"/>
                <a:gd name="connsiteX292" fmla="*/ 376015 w 2586527"/>
                <a:gd name="connsiteY292" fmla="*/ 145278 h 1800314"/>
                <a:gd name="connsiteX293" fmla="*/ 367469 w 2586527"/>
                <a:gd name="connsiteY293" fmla="*/ 133884 h 1800314"/>
                <a:gd name="connsiteX294" fmla="*/ 131035 w 2586527"/>
                <a:gd name="connsiteY294" fmla="*/ 133884 h 1800314"/>
                <a:gd name="connsiteX295" fmla="*/ 131035 w 2586527"/>
                <a:gd name="connsiteY295" fmla="*/ 111095 h 1800314"/>
                <a:gd name="connsiteX296" fmla="*/ 82609 w 2586527"/>
                <a:gd name="connsiteY296" fmla="*/ 111095 h 1800314"/>
                <a:gd name="connsiteX297" fmla="*/ 82609 w 2586527"/>
                <a:gd name="connsiteY297" fmla="*/ 76912 h 1800314"/>
                <a:gd name="connsiteX298" fmla="*/ 62669 w 2586527"/>
                <a:gd name="connsiteY298" fmla="*/ 76912 h 1800314"/>
                <a:gd name="connsiteX299" fmla="*/ 62669 w 2586527"/>
                <a:gd name="connsiteY299" fmla="*/ 19940 h 1800314"/>
                <a:gd name="connsiteX300" fmla="*/ 0 w 2586527"/>
                <a:gd name="connsiteY300" fmla="*/ 0 h 18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586527" h="1800314">
                  <a:moveTo>
                    <a:pt x="0" y="0"/>
                  </a:moveTo>
                  <a:lnTo>
                    <a:pt x="393106" y="0"/>
                  </a:lnTo>
                  <a:lnTo>
                    <a:pt x="393106" y="0"/>
                  </a:lnTo>
                  <a:cubicBezTo>
                    <a:pt x="398044" y="14814"/>
                    <a:pt x="398438" y="23490"/>
                    <a:pt x="407349" y="34183"/>
                  </a:cubicBezTo>
                  <a:cubicBezTo>
                    <a:pt x="409928" y="37278"/>
                    <a:pt x="413046" y="39880"/>
                    <a:pt x="415895" y="42729"/>
                  </a:cubicBezTo>
                  <a:cubicBezTo>
                    <a:pt x="423967" y="66940"/>
                    <a:pt x="412709" y="37416"/>
                    <a:pt x="424441" y="56972"/>
                  </a:cubicBezTo>
                  <a:cubicBezTo>
                    <a:pt x="425986" y="59547"/>
                    <a:pt x="425744" y="62943"/>
                    <a:pt x="427289" y="65517"/>
                  </a:cubicBezTo>
                  <a:cubicBezTo>
                    <a:pt x="428671" y="67820"/>
                    <a:pt x="431309" y="69118"/>
                    <a:pt x="432987" y="71215"/>
                  </a:cubicBezTo>
                  <a:cubicBezTo>
                    <a:pt x="447367" y="89189"/>
                    <a:pt x="430620" y="71695"/>
                    <a:pt x="444381" y="85458"/>
                  </a:cubicBezTo>
                  <a:cubicBezTo>
                    <a:pt x="454777" y="116639"/>
                    <a:pt x="438194" y="69397"/>
                    <a:pt x="452927" y="102549"/>
                  </a:cubicBezTo>
                  <a:cubicBezTo>
                    <a:pt x="455366" y="108037"/>
                    <a:pt x="456725" y="113944"/>
                    <a:pt x="458624" y="119641"/>
                  </a:cubicBezTo>
                  <a:cubicBezTo>
                    <a:pt x="459574" y="122490"/>
                    <a:pt x="458975" y="126521"/>
                    <a:pt x="461473" y="128187"/>
                  </a:cubicBezTo>
                  <a:cubicBezTo>
                    <a:pt x="464321" y="130086"/>
                    <a:pt x="466801" y="132714"/>
                    <a:pt x="470018" y="133884"/>
                  </a:cubicBezTo>
                  <a:cubicBezTo>
                    <a:pt x="477377" y="136560"/>
                    <a:pt x="492807" y="139581"/>
                    <a:pt x="492807" y="139581"/>
                  </a:cubicBezTo>
                  <a:cubicBezTo>
                    <a:pt x="498504" y="143379"/>
                    <a:pt x="506101" y="145278"/>
                    <a:pt x="509899" y="150975"/>
                  </a:cubicBezTo>
                  <a:cubicBezTo>
                    <a:pt x="511798" y="153824"/>
                    <a:pt x="512693" y="157707"/>
                    <a:pt x="515596" y="159521"/>
                  </a:cubicBezTo>
                  <a:cubicBezTo>
                    <a:pt x="529663" y="168313"/>
                    <a:pt x="561468" y="167274"/>
                    <a:pt x="572568" y="168067"/>
                  </a:cubicBezTo>
                  <a:cubicBezTo>
                    <a:pt x="575417" y="169966"/>
                    <a:pt x="578537" y="171510"/>
                    <a:pt x="581114" y="173764"/>
                  </a:cubicBezTo>
                  <a:cubicBezTo>
                    <a:pt x="586167" y="178185"/>
                    <a:pt x="595357" y="188007"/>
                    <a:pt x="595357" y="188007"/>
                  </a:cubicBezTo>
                  <a:cubicBezTo>
                    <a:pt x="595499" y="188719"/>
                    <a:pt x="598717" y="207875"/>
                    <a:pt x="601054" y="210796"/>
                  </a:cubicBezTo>
                  <a:cubicBezTo>
                    <a:pt x="606495" y="217597"/>
                    <a:pt x="611266" y="215902"/>
                    <a:pt x="618145" y="219342"/>
                  </a:cubicBezTo>
                  <a:cubicBezTo>
                    <a:pt x="621207" y="220873"/>
                    <a:pt x="623544" y="223691"/>
                    <a:pt x="626691" y="225039"/>
                  </a:cubicBezTo>
                  <a:cubicBezTo>
                    <a:pt x="630290" y="226581"/>
                    <a:pt x="634264" y="227038"/>
                    <a:pt x="638086" y="227887"/>
                  </a:cubicBezTo>
                  <a:cubicBezTo>
                    <a:pt x="654872" y="231617"/>
                    <a:pt x="655373" y="231117"/>
                    <a:pt x="675117" y="233585"/>
                  </a:cubicBezTo>
                  <a:cubicBezTo>
                    <a:pt x="684086" y="242552"/>
                    <a:pt x="680449" y="240614"/>
                    <a:pt x="697906" y="244979"/>
                  </a:cubicBezTo>
                  <a:cubicBezTo>
                    <a:pt x="701704" y="245929"/>
                    <a:pt x="705479" y="246979"/>
                    <a:pt x="709301" y="247828"/>
                  </a:cubicBezTo>
                  <a:cubicBezTo>
                    <a:pt x="722543" y="250770"/>
                    <a:pt x="722761" y="250046"/>
                    <a:pt x="734938" y="253525"/>
                  </a:cubicBezTo>
                  <a:cubicBezTo>
                    <a:pt x="737825" y="254350"/>
                    <a:pt x="740635" y="255424"/>
                    <a:pt x="743484" y="256373"/>
                  </a:cubicBezTo>
                  <a:cubicBezTo>
                    <a:pt x="745383" y="258272"/>
                    <a:pt x="747503" y="259974"/>
                    <a:pt x="749181" y="262071"/>
                  </a:cubicBezTo>
                  <a:cubicBezTo>
                    <a:pt x="751319" y="264744"/>
                    <a:pt x="752650" y="268017"/>
                    <a:pt x="754878" y="270616"/>
                  </a:cubicBezTo>
                  <a:cubicBezTo>
                    <a:pt x="762077" y="279014"/>
                    <a:pt x="764709" y="283174"/>
                    <a:pt x="774818" y="284859"/>
                  </a:cubicBezTo>
                  <a:cubicBezTo>
                    <a:pt x="783300" y="286273"/>
                    <a:pt x="791910" y="286758"/>
                    <a:pt x="800456" y="287708"/>
                  </a:cubicBezTo>
                  <a:cubicBezTo>
                    <a:pt x="806153" y="289607"/>
                    <a:pt x="813300" y="289159"/>
                    <a:pt x="817547" y="293405"/>
                  </a:cubicBezTo>
                  <a:cubicBezTo>
                    <a:pt x="823916" y="299773"/>
                    <a:pt x="820559" y="299102"/>
                    <a:pt x="826093" y="299102"/>
                  </a:cubicBezTo>
                  <a:lnTo>
                    <a:pt x="826093" y="310497"/>
                  </a:lnTo>
                  <a:lnTo>
                    <a:pt x="885914" y="310497"/>
                  </a:lnTo>
                  <a:lnTo>
                    <a:pt x="885914" y="310497"/>
                  </a:lnTo>
                  <a:cubicBezTo>
                    <a:pt x="892561" y="317144"/>
                    <a:pt x="899982" y="323097"/>
                    <a:pt x="905854" y="330437"/>
                  </a:cubicBezTo>
                  <a:cubicBezTo>
                    <a:pt x="907730" y="332782"/>
                    <a:pt x="907157" y="336408"/>
                    <a:pt x="908702" y="338983"/>
                  </a:cubicBezTo>
                  <a:cubicBezTo>
                    <a:pt x="910084" y="341286"/>
                    <a:pt x="912722" y="342583"/>
                    <a:pt x="914400" y="344680"/>
                  </a:cubicBezTo>
                  <a:cubicBezTo>
                    <a:pt x="923772" y="356394"/>
                    <a:pt x="915087" y="351556"/>
                    <a:pt x="928643" y="356074"/>
                  </a:cubicBezTo>
                  <a:cubicBezTo>
                    <a:pt x="931651" y="365099"/>
                    <a:pt x="930877" y="365278"/>
                    <a:pt x="937188" y="373166"/>
                  </a:cubicBezTo>
                  <a:cubicBezTo>
                    <a:pt x="938866" y="375263"/>
                    <a:pt x="940583" y="377481"/>
                    <a:pt x="942886" y="378863"/>
                  </a:cubicBezTo>
                  <a:cubicBezTo>
                    <a:pt x="945461" y="380408"/>
                    <a:pt x="948583" y="380762"/>
                    <a:pt x="951431" y="381712"/>
                  </a:cubicBezTo>
                  <a:cubicBezTo>
                    <a:pt x="956729" y="387009"/>
                    <a:pt x="958489" y="389513"/>
                    <a:pt x="965674" y="393106"/>
                  </a:cubicBezTo>
                  <a:cubicBezTo>
                    <a:pt x="968360" y="394449"/>
                    <a:pt x="971371" y="395005"/>
                    <a:pt x="974220" y="395955"/>
                  </a:cubicBezTo>
                  <a:cubicBezTo>
                    <a:pt x="991754" y="422258"/>
                    <a:pt x="969378" y="389903"/>
                    <a:pt x="985615" y="410198"/>
                  </a:cubicBezTo>
                  <a:cubicBezTo>
                    <a:pt x="987754" y="412871"/>
                    <a:pt x="989413" y="415895"/>
                    <a:pt x="991312" y="418744"/>
                  </a:cubicBezTo>
                  <a:cubicBezTo>
                    <a:pt x="993211" y="424441"/>
                    <a:pt x="992012" y="432504"/>
                    <a:pt x="997009" y="435835"/>
                  </a:cubicBezTo>
                  <a:cubicBezTo>
                    <a:pt x="1002706" y="439633"/>
                    <a:pt x="1007387" y="445886"/>
                    <a:pt x="1014101" y="447229"/>
                  </a:cubicBezTo>
                  <a:cubicBezTo>
                    <a:pt x="1046966" y="453803"/>
                    <a:pt x="1023502" y="450078"/>
                    <a:pt x="1085316" y="450078"/>
                  </a:cubicBezTo>
                  <a:lnTo>
                    <a:pt x="1085316" y="487110"/>
                  </a:lnTo>
                  <a:lnTo>
                    <a:pt x="1085316" y="487110"/>
                  </a:lnTo>
                  <a:lnTo>
                    <a:pt x="1113802" y="487110"/>
                  </a:lnTo>
                  <a:lnTo>
                    <a:pt x="1113802" y="507050"/>
                  </a:lnTo>
                  <a:lnTo>
                    <a:pt x="1147985" y="507050"/>
                  </a:lnTo>
                  <a:lnTo>
                    <a:pt x="1147985" y="512747"/>
                  </a:lnTo>
                  <a:cubicBezTo>
                    <a:pt x="1152733" y="519394"/>
                    <a:pt x="1158317" y="525516"/>
                    <a:pt x="1162228" y="532687"/>
                  </a:cubicBezTo>
                  <a:cubicBezTo>
                    <a:pt x="1164103" y="536124"/>
                    <a:pt x="1163951" y="540332"/>
                    <a:pt x="1165076" y="544082"/>
                  </a:cubicBezTo>
                  <a:cubicBezTo>
                    <a:pt x="1166802" y="549834"/>
                    <a:pt x="1168875" y="555476"/>
                    <a:pt x="1170774" y="561173"/>
                  </a:cubicBezTo>
                  <a:cubicBezTo>
                    <a:pt x="1173091" y="568125"/>
                    <a:pt x="1173796" y="572742"/>
                    <a:pt x="1179319" y="578265"/>
                  </a:cubicBezTo>
                  <a:cubicBezTo>
                    <a:pt x="1181740" y="580686"/>
                    <a:pt x="1185016" y="582063"/>
                    <a:pt x="1187865" y="583962"/>
                  </a:cubicBezTo>
                  <a:cubicBezTo>
                    <a:pt x="1195462" y="606751"/>
                    <a:pt x="1184067" y="580165"/>
                    <a:pt x="1199259" y="595357"/>
                  </a:cubicBezTo>
                  <a:cubicBezTo>
                    <a:pt x="1201382" y="597480"/>
                    <a:pt x="1199985" y="601779"/>
                    <a:pt x="1202108" y="603902"/>
                  </a:cubicBezTo>
                  <a:cubicBezTo>
                    <a:pt x="1213356" y="615149"/>
                    <a:pt x="1210654" y="596635"/>
                    <a:pt x="1210654" y="615297"/>
                  </a:cubicBezTo>
                  <a:lnTo>
                    <a:pt x="1239140" y="615297"/>
                  </a:lnTo>
                  <a:lnTo>
                    <a:pt x="1239140" y="640934"/>
                  </a:lnTo>
                  <a:lnTo>
                    <a:pt x="1239140" y="640934"/>
                  </a:lnTo>
                  <a:cubicBezTo>
                    <a:pt x="1260139" y="665434"/>
                    <a:pt x="1247926" y="658105"/>
                    <a:pt x="1273323" y="666572"/>
                  </a:cubicBezTo>
                  <a:lnTo>
                    <a:pt x="1273323" y="666572"/>
                  </a:lnTo>
                  <a:lnTo>
                    <a:pt x="1290415" y="677966"/>
                  </a:lnTo>
                  <a:cubicBezTo>
                    <a:pt x="1296829" y="697211"/>
                    <a:pt x="1287933" y="676351"/>
                    <a:pt x="1301809" y="692209"/>
                  </a:cubicBezTo>
                  <a:cubicBezTo>
                    <a:pt x="1306318" y="697362"/>
                    <a:pt x="1308361" y="704460"/>
                    <a:pt x="1313203" y="709301"/>
                  </a:cubicBezTo>
                  <a:cubicBezTo>
                    <a:pt x="1315102" y="711200"/>
                    <a:pt x="1317223" y="712901"/>
                    <a:pt x="1318901" y="714998"/>
                  </a:cubicBezTo>
                  <a:cubicBezTo>
                    <a:pt x="1321040" y="717671"/>
                    <a:pt x="1322177" y="721123"/>
                    <a:pt x="1324598" y="723544"/>
                  </a:cubicBezTo>
                  <a:cubicBezTo>
                    <a:pt x="1327019" y="725965"/>
                    <a:pt x="1330567" y="726987"/>
                    <a:pt x="1333144" y="729241"/>
                  </a:cubicBezTo>
                  <a:cubicBezTo>
                    <a:pt x="1338197" y="733662"/>
                    <a:pt x="1341801" y="739759"/>
                    <a:pt x="1347387" y="743484"/>
                  </a:cubicBezTo>
                  <a:cubicBezTo>
                    <a:pt x="1373685" y="761017"/>
                    <a:pt x="1341336" y="738643"/>
                    <a:pt x="1361630" y="754878"/>
                  </a:cubicBezTo>
                  <a:cubicBezTo>
                    <a:pt x="1371305" y="762618"/>
                    <a:pt x="1373711" y="761753"/>
                    <a:pt x="1387267" y="766272"/>
                  </a:cubicBezTo>
                  <a:lnTo>
                    <a:pt x="1395813" y="769121"/>
                  </a:lnTo>
                  <a:cubicBezTo>
                    <a:pt x="1396762" y="771970"/>
                    <a:pt x="1397116" y="775092"/>
                    <a:pt x="1398661" y="777667"/>
                  </a:cubicBezTo>
                  <a:cubicBezTo>
                    <a:pt x="1401366" y="782175"/>
                    <a:pt x="1409025" y="786475"/>
                    <a:pt x="1412904" y="789061"/>
                  </a:cubicBezTo>
                  <a:cubicBezTo>
                    <a:pt x="1413854" y="791910"/>
                    <a:pt x="1414295" y="794982"/>
                    <a:pt x="1415753" y="797607"/>
                  </a:cubicBezTo>
                  <a:cubicBezTo>
                    <a:pt x="1419078" y="803593"/>
                    <a:pt x="1424981" y="808203"/>
                    <a:pt x="1427147" y="814699"/>
                  </a:cubicBezTo>
                  <a:cubicBezTo>
                    <a:pt x="1429046" y="820396"/>
                    <a:pt x="1429514" y="826793"/>
                    <a:pt x="1432845" y="831790"/>
                  </a:cubicBezTo>
                  <a:cubicBezTo>
                    <a:pt x="1444766" y="849672"/>
                    <a:pt x="1444239" y="842035"/>
                    <a:pt x="1444239" y="851730"/>
                  </a:cubicBezTo>
                  <a:lnTo>
                    <a:pt x="1469876" y="851730"/>
                  </a:lnTo>
                  <a:lnTo>
                    <a:pt x="1469876" y="900157"/>
                  </a:lnTo>
                  <a:lnTo>
                    <a:pt x="1506908" y="900157"/>
                  </a:lnTo>
                  <a:lnTo>
                    <a:pt x="1506908" y="922945"/>
                  </a:lnTo>
                  <a:lnTo>
                    <a:pt x="1558183" y="922945"/>
                  </a:lnTo>
                  <a:lnTo>
                    <a:pt x="1558183" y="920097"/>
                  </a:lnTo>
                  <a:cubicBezTo>
                    <a:pt x="1561032" y="927693"/>
                    <a:pt x="1562555" y="935929"/>
                    <a:pt x="1566729" y="942886"/>
                  </a:cubicBezTo>
                  <a:cubicBezTo>
                    <a:pt x="1568490" y="945822"/>
                    <a:pt x="1572601" y="946445"/>
                    <a:pt x="1575274" y="948583"/>
                  </a:cubicBezTo>
                  <a:cubicBezTo>
                    <a:pt x="1577371" y="950261"/>
                    <a:pt x="1578875" y="952602"/>
                    <a:pt x="1580972" y="954280"/>
                  </a:cubicBezTo>
                  <a:cubicBezTo>
                    <a:pt x="1583645" y="956418"/>
                    <a:pt x="1586918" y="957749"/>
                    <a:pt x="1589517" y="959977"/>
                  </a:cubicBezTo>
                  <a:cubicBezTo>
                    <a:pt x="1606721" y="974723"/>
                    <a:pt x="1593756" y="968987"/>
                    <a:pt x="1609458" y="974220"/>
                  </a:cubicBezTo>
                  <a:cubicBezTo>
                    <a:pt x="1622249" y="987012"/>
                    <a:pt x="1616730" y="978945"/>
                    <a:pt x="1623701" y="999858"/>
                  </a:cubicBezTo>
                  <a:lnTo>
                    <a:pt x="1626549" y="1008403"/>
                  </a:lnTo>
                  <a:lnTo>
                    <a:pt x="1660732" y="1008403"/>
                  </a:lnTo>
                  <a:lnTo>
                    <a:pt x="1663581" y="1008403"/>
                  </a:lnTo>
                  <a:cubicBezTo>
                    <a:pt x="1664418" y="1010636"/>
                    <a:pt x="1672805" y="1032144"/>
                    <a:pt x="1674975" y="1039738"/>
                  </a:cubicBezTo>
                  <a:cubicBezTo>
                    <a:pt x="1676050" y="1043502"/>
                    <a:pt x="1676699" y="1047382"/>
                    <a:pt x="1677824" y="1051132"/>
                  </a:cubicBezTo>
                  <a:cubicBezTo>
                    <a:pt x="1679550" y="1056884"/>
                    <a:pt x="1683521" y="1068224"/>
                    <a:pt x="1683521" y="1068224"/>
                  </a:cubicBezTo>
                  <a:cubicBezTo>
                    <a:pt x="1684471" y="1079618"/>
                    <a:pt x="1684859" y="1091073"/>
                    <a:pt x="1686370" y="1102407"/>
                  </a:cubicBezTo>
                  <a:cubicBezTo>
                    <a:pt x="1686767" y="1105383"/>
                    <a:pt x="1686775" y="1109208"/>
                    <a:pt x="1689218" y="1110953"/>
                  </a:cubicBezTo>
                  <a:cubicBezTo>
                    <a:pt x="1694838" y="1114968"/>
                    <a:pt x="1713373" y="1118063"/>
                    <a:pt x="1720553" y="1119499"/>
                  </a:cubicBezTo>
                  <a:cubicBezTo>
                    <a:pt x="1729582" y="1133041"/>
                    <a:pt x="1725167" y="1124795"/>
                    <a:pt x="1731947" y="1145136"/>
                  </a:cubicBezTo>
                  <a:cubicBezTo>
                    <a:pt x="1732897" y="1147985"/>
                    <a:pt x="1734207" y="1150738"/>
                    <a:pt x="1734796" y="1153682"/>
                  </a:cubicBezTo>
                  <a:cubicBezTo>
                    <a:pt x="1734937" y="1154388"/>
                    <a:pt x="1738159" y="1173553"/>
                    <a:pt x="1740493" y="1176471"/>
                  </a:cubicBezTo>
                  <a:cubicBezTo>
                    <a:pt x="1742632" y="1179144"/>
                    <a:pt x="1746190" y="1180269"/>
                    <a:pt x="1749039" y="1182168"/>
                  </a:cubicBezTo>
                  <a:cubicBezTo>
                    <a:pt x="1750938" y="1187865"/>
                    <a:pt x="1750490" y="1195013"/>
                    <a:pt x="1754736" y="1199259"/>
                  </a:cubicBezTo>
                  <a:lnTo>
                    <a:pt x="1766131" y="1210654"/>
                  </a:lnTo>
                  <a:cubicBezTo>
                    <a:pt x="1768030" y="1214452"/>
                    <a:pt x="1769721" y="1218361"/>
                    <a:pt x="1771828" y="1222048"/>
                  </a:cubicBezTo>
                  <a:cubicBezTo>
                    <a:pt x="1773527" y="1225021"/>
                    <a:pt x="1775994" y="1227532"/>
                    <a:pt x="1777525" y="1230594"/>
                  </a:cubicBezTo>
                  <a:cubicBezTo>
                    <a:pt x="1778868" y="1233280"/>
                    <a:pt x="1779424" y="1236291"/>
                    <a:pt x="1780374" y="1239140"/>
                  </a:cubicBezTo>
                  <a:cubicBezTo>
                    <a:pt x="1781323" y="1244837"/>
                    <a:pt x="1781194" y="1250823"/>
                    <a:pt x="1783222" y="1256231"/>
                  </a:cubicBezTo>
                  <a:cubicBezTo>
                    <a:pt x="1784576" y="1259841"/>
                    <a:pt x="1795306" y="1266187"/>
                    <a:pt x="1797465" y="1267626"/>
                  </a:cubicBezTo>
                  <a:cubicBezTo>
                    <a:pt x="1810349" y="1286952"/>
                    <a:pt x="1804017" y="1279875"/>
                    <a:pt x="1814557" y="1290415"/>
                  </a:cubicBezTo>
                  <a:cubicBezTo>
                    <a:pt x="1816456" y="1296112"/>
                    <a:pt x="1816923" y="1302509"/>
                    <a:pt x="1820254" y="1307506"/>
                  </a:cubicBezTo>
                  <a:cubicBezTo>
                    <a:pt x="1822153" y="1310355"/>
                    <a:pt x="1824561" y="1312923"/>
                    <a:pt x="1825951" y="1316052"/>
                  </a:cubicBezTo>
                  <a:cubicBezTo>
                    <a:pt x="1833856" y="1333839"/>
                    <a:pt x="1827675" y="1329602"/>
                    <a:pt x="1837345" y="1341689"/>
                  </a:cubicBezTo>
                  <a:cubicBezTo>
                    <a:pt x="1839023" y="1343786"/>
                    <a:pt x="1841365" y="1345290"/>
                    <a:pt x="1843043" y="1347387"/>
                  </a:cubicBezTo>
                  <a:cubicBezTo>
                    <a:pt x="1845182" y="1350060"/>
                    <a:pt x="1846067" y="1353794"/>
                    <a:pt x="1848740" y="1355932"/>
                  </a:cubicBezTo>
                  <a:cubicBezTo>
                    <a:pt x="1851085" y="1357808"/>
                    <a:pt x="1854600" y="1357438"/>
                    <a:pt x="1857286" y="1358781"/>
                  </a:cubicBezTo>
                  <a:cubicBezTo>
                    <a:pt x="1864471" y="1362374"/>
                    <a:pt x="1866231" y="1364878"/>
                    <a:pt x="1871529" y="1370175"/>
                  </a:cubicBezTo>
                  <a:cubicBezTo>
                    <a:pt x="1878685" y="1391649"/>
                    <a:pt x="1869033" y="1365186"/>
                    <a:pt x="1880074" y="1387267"/>
                  </a:cubicBezTo>
                  <a:cubicBezTo>
                    <a:pt x="1881417" y="1389953"/>
                    <a:pt x="1881580" y="1393127"/>
                    <a:pt x="1882923" y="1395813"/>
                  </a:cubicBezTo>
                  <a:cubicBezTo>
                    <a:pt x="1884454" y="1398875"/>
                    <a:pt x="1886482" y="1401685"/>
                    <a:pt x="1888620" y="1404358"/>
                  </a:cubicBezTo>
                  <a:cubicBezTo>
                    <a:pt x="1894988" y="1412319"/>
                    <a:pt x="1894317" y="1406808"/>
                    <a:pt x="1894317" y="1412904"/>
                  </a:cubicBezTo>
                  <a:lnTo>
                    <a:pt x="1937046" y="1412904"/>
                  </a:lnTo>
                  <a:lnTo>
                    <a:pt x="1937046" y="1438542"/>
                  </a:lnTo>
                  <a:lnTo>
                    <a:pt x="1985473" y="1438542"/>
                  </a:lnTo>
                  <a:lnTo>
                    <a:pt x="1985473" y="1455633"/>
                  </a:lnTo>
                  <a:lnTo>
                    <a:pt x="1985473" y="1455633"/>
                  </a:lnTo>
                  <a:lnTo>
                    <a:pt x="1994019" y="1464179"/>
                  </a:lnTo>
                  <a:lnTo>
                    <a:pt x="1994019" y="1486968"/>
                  </a:lnTo>
                  <a:lnTo>
                    <a:pt x="2079476" y="1486968"/>
                  </a:lnTo>
                  <a:lnTo>
                    <a:pt x="2079476" y="1515454"/>
                  </a:lnTo>
                  <a:lnTo>
                    <a:pt x="2162086" y="1515454"/>
                  </a:lnTo>
                  <a:lnTo>
                    <a:pt x="2162086" y="1543940"/>
                  </a:lnTo>
                  <a:lnTo>
                    <a:pt x="2216209" y="1543940"/>
                  </a:lnTo>
                  <a:lnTo>
                    <a:pt x="2216209" y="1569577"/>
                  </a:lnTo>
                  <a:lnTo>
                    <a:pt x="2238998" y="1569577"/>
                  </a:lnTo>
                  <a:lnTo>
                    <a:pt x="2244695" y="1569577"/>
                  </a:lnTo>
                  <a:lnTo>
                    <a:pt x="2244695" y="1603760"/>
                  </a:lnTo>
                  <a:lnTo>
                    <a:pt x="2432702" y="1603760"/>
                  </a:lnTo>
                  <a:lnTo>
                    <a:pt x="2432702" y="1629398"/>
                  </a:lnTo>
                  <a:lnTo>
                    <a:pt x="2538101" y="1629398"/>
                  </a:lnTo>
                  <a:lnTo>
                    <a:pt x="2538101" y="1652187"/>
                  </a:lnTo>
                  <a:lnTo>
                    <a:pt x="2586527" y="1652187"/>
                  </a:lnTo>
                  <a:lnTo>
                    <a:pt x="2586527" y="1800314"/>
                  </a:lnTo>
                  <a:lnTo>
                    <a:pt x="2267484" y="1800314"/>
                  </a:lnTo>
                  <a:lnTo>
                    <a:pt x="2267484" y="1760433"/>
                  </a:lnTo>
                  <a:lnTo>
                    <a:pt x="2167783" y="1760433"/>
                  </a:lnTo>
                  <a:lnTo>
                    <a:pt x="2167783" y="1729099"/>
                  </a:lnTo>
                  <a:lnTo>
                    <a:pt x="2079476" y="1729099"/>
                  </a:lnTo>
                  <a:lnTo>
                    <a:pt x="2013959" y="1729099"/>
                  </a:lnTo>
                  <a:lnTo>
                    <a:pt x="2022504" y="1726250"/>
                  </a:lnTo>
                  <a:cubicBezTo>
                    <a:pt x="2018706" y="1718654"/>
                    <a:pt x="2015980" y="1710419"/>
                    <a:pt x="2011110" y="1703461"/>
                  </a:cubicBezTo>
                  <a:cubicBezTo>
                    <a:pt x="2006715" y="1697182"/>
                    <a:pt x="1999980" y="1697896"/>
                    <a:pt x="1994018" y="1694915"/>
                  </a:cubicBezTo>
                  <a:cubicBezTo>
                    <a:pt x="1967748" y="1681779"/>
                    <a:pt x="2015734" y="1691545"/>
                    <a:pt x="1948441" y="1686370"/>
                  </a:cubicBezTo>
                  <a:cubicBezTo>
                    <a:pt x="1945592" y="1685420"/>
                    <a:pt x="1942520" y="1684979"/>
                    <a:pt x="1939895" y="1683521"/>
                  </a:cubicBezTo>
                  <a:cubicBezTo>
                    <a:pt x="1933909" y="1680196"/>
                    <a:pt x="1929299" y="1674293"/>
                    <a:pt x="1922803" y="1672127"/>
                  </a:cubicBezTo>
                  <a:cubicBezTo>
                    <a:pt x="1899216" y="1664263"/>
                    <a:pt x="1910709" y="1669760"/>
                    <a:pt x="1888620" y="1655035"/>
                  </a:cubicBezTo>
                  <a:lnTo>
                    <a:pt x="1871529" y="1643641"/>
                  </a:lnTo>
                  <a:cubicBezTo>
                    <a:pt x="1869630" y="1641742"/>
                    <a:pt x="1868134" y="1639326"/>
                    <a:pt x="1865831" y="1637944"/>
                  </a:cubicBezTo>
                  <a:cubicBezTo>
                    <a:pt x="1863256" y="1636399"/>
                    <a:pt x="1860134" y="1636045"/>
                    <a:pt x="1857286" y="1635095"/>
                  </a:cubicBezTo>
                  <a:cubicBezTo>
                    <a:pt x="1842848" y="1620659"/>
                    <a:pt x="1861533" y="1637643"/>
                    <a:pt x="1843043" y="1626549"/>
                  </a:cubicBezTo>
                  <a:cubicBezTo>
                    <a:pt x="1838530" y="1623841"/>
                    <a:pt x="1834238" y="1616191"/>
                    <a:pt x="1831648" y="1612306"/>
                  </a:cubicBezTo>
                  <a:cubicBezTo>
                    <a:pt x="1828680" y="1603400"/>
                    <a:pt x="1825803" y="1592267"/>
                    <a:pt x="1817405" y="1586669"/>
                  </a:cubicBezTo>
                  <a:lnTo>
                    <a:pt x="1808859" y="1580972"/>
                  </a:lnTo>
                  <a:cubicBezTo>
                    <a:pt x="1803846" y="1565929"/>
                    <a:pt x="1807677" y="1574926"/>
                    <a:pt x="1794616" y="1555334"/>
                  </a:cubicBezTo>
                  <a:lnTo>
                    <a:pt x="1788919" y="1546788"/>
                  </a:lnTo>
                  <a:lnTo>
                    <a:pt x="1783222" y="1538243"/>
                  </a:lnTo>
                  <a:cubicBezTo>
                    <a:pt x="1778431" y="1523866"/>
                    <a:pt x="1783854" y="1534308"/>
                    <a:pt x="1771828" y="1524000"/>
                  </a:cubicBezTo>
                  <a:cubicBezTo>
                    <a:pt x="1767750" y="1520504"/>
                    <a:pt x="1763413" y="1517075"/>
                    <a:pt x="1760433" y="1512605"/>
                  </a:cubicBezTo>
                  <a:cubicBezTo>
                    <a:pt x="1758534" y="1509756"/>
                    <a:pt x="1757157" y="1506480"/>
                    <a:pt x="1754736" y="1504059"/>
                  </a:cubicBezTo>
                  <a:cubicBezTo>
                    <a:pt x="1752315" y="1501638"/>
                    <a:pt x="1749039" y="1500261"/>
                    <a:pt x="1746190" y="1498362"/>
                  </a:cubicBezTo>
                  <a:cubicBezTo>
                    <a:pt x="1745241" y="1495513"/>
                    <a:pt x="1745218" y="1492161"/>
                    <a:pt x="1743342" y="1489816"/>
                  </a:cubicBezTo>
                  <a:cubicBezTo>
                    <a:pt x="1741203" y="1487143"/>
                    <a:pt x="1736611" y="1487022"/>
                    <a:pt x="1734796" y="1484119"/>
                  </a:cubicBezTo>
                  <a:cubicBezTo>
                    <a:pt x="1731613" y="1479027"/>
                    <a:pt x="1733345" y="1471274"/>
                    <a:pt x="1729099" y="1467028"/>
                  </a:cubicBezTo>
                  <a:cubicBezTo>
                    <a:pt x="1725301" y="1463230"/>
                    <a:pt x="1720684" y="1460103"/>
                    <a:pt x="1717704" y="1455633"/>
                  </a:cubicBezTo>
                  <a:cubicBezTo>
                    <a:pt x="1715805" y="1452784"/>
                    <a:pt x="1714428" y="1449508"/>
                    <a:pt x="1712007" y="1447087"/>
                  </a:cubicBezTo>
                  <a:cubicBezTo>
                    <a:pt x="1709586" y="1444666"/>
                    <a:pt x="1706310" y="1443289"/>
                    <a:pt x="1703461" y="1441390"/>
                  </a:cubicBezTo>
                  <a:cubicBezTo>
                    <a:pt x="1690577" y="1422064"/>
                    <a:pt x="1696908" y="1429141"/>
                    <a:pt x="1686370" y="1418601"/>
                  </a:cubicBezTo>
                  <a:lnTo>
                    <a:pt x="1680673" y="1401510"/>
                  </a:lnTo>
                  <a:cubicBezTo>
                    <a:pt x="1679723" y="1398661"/>
                    <a:pt x="1679947" y="1395087"/>
                    <a:pt x="1677824" y="1392964"/>
                  </a:cubicBezTo>
                  <a:cubicBezTo>
                    <a:pt x="1674975" y="1390115"/>
                    <a:pt x="1672800" y="1386374"/>
                    <a:pt x="1669278" y="1384418"/>
                  </a:cubicBezTo>
                  <a:cubicBezTo>
                    <a:pt x="1658451" y="1378403"/>
                    <a:pt x="1644006" y="1377552"/>
                    <a:pt x="1632246" y="1375872"/>
                  </a:cubicBezTo>
                  <a:cubicBezTo>
                    <a:pt x="1628367" y="1373286"/>
                    <a:pt x="1620708" y="1368986"/>
                    <a:pt x="1618003" y="1364478"/>
                  </a:cubicBezTo>
                  <a:cubicBezTo>
                    <a:pt x="1616458" y="1361903"/>
                    <a:pt x="1617278" y="1358055"/>
                    <a:pt x="1615155" y="1355932"/>
                  </a:cubicBezTo>
                  <a:cubicBezTo>
                    <a:pt x="1610313" y="1351090"/>
                    <a:pt x="1598063" y="1344538"/>
                    <a:pt x="1598063" y="1344538"/>
                  </a:cubicBezTo>
                  <a:cubicBezTo>
                    <a:pt x="1586715" y="1327515"/>
                    <a:pt x="1599109" y="1342318"/>
                    <a:pt x="1583820" y="1333144"/>
                  </a:cubicBezTo>
                  <a:cubicBezTo>
                    <a:pt x="1572210" y="1326178"/>
                    <a:pt x="1584065" y="1328212"/>
                    <a:pt x="1572426" y="1318901"/>
                  </a:cubicBezTo>
                  <a:cubicBezTo>
                    <a:pt x="1570081" y="1317025"/>
                    <a:pt x="1566729" y="1317002"/>
                    <a:pt x="1563880" y="1316052"/>
                  </a:cubicBezTo>
                  <a:cubicBezTo>
                    <a:pt x="1552532" y="1299029"/>
                    <a:pt x="1564926" y="1313832"/>
                    <a:pt x="1549637" y="1304658"/>
                  </a:cubicBezTo>
                  <a:cubicBezTo>
                    <a:pt x="1547334" y="1303276"/>
                    <a:pt x="1546522" y="1299698"/>
                    <a:pt x="1543940" y="1298960"/>
                  </a:cubicBezTo>
                  <a:cubicBezTo>
                    <a:pt x="1532833" y="1295786"/>
                    <a:pt x="1509757" y="1293263"/>
                    <a:pt x="1509757" y="1293263"/>
                  </a:cubicBezTo>
                  <a:cubicBezTo>
                    <a:pt x="1505023" y="1288530"/>
                    <a:pt x="1501980" y="1284743"/>
                    <a:pt x="1495514" y="1281869"/>
                  </a:cubicBezTo>
                  <a:cubicBezTo>
                    <a:pt x="1490026" y="1279430"/>
                    <a:pt x="1478422" y="1276172"/>
                    <a:pt x="1478422" y="1276172"/>
                  </a:cubicBezTo>
                  <a:cubicBezTo>
                    <a:pt x="1476523" y="1274273"/>
                    <a:pt x="1474107" y="1272777"/>
                    <a:pt x="1472725" y="1270474"/>
                  </a:cubicBezTo>
                  <a:cubicBezTo>
                    <a:pt x="1461631" y="1251984"/>
                    <a:pt x="1478615" y="1270669"/>
                    <a:pt x="1464179" y="1256231"/>
                  </a:cubicBezTo>
                  <a:cubicBezTo>
                    <a:pt x="1461359" y="1247771"/>
                    <a:pt x="1459556" y="1237365"/>
                    <a:pt x="1452785" y="1230594"/>
                  </a:cubicBezTo>
                  <a:cubicBezTo>
                    <a:pt x="1450364" y="1228173"/>
                    <a:pt x="1447088" y="1226796"/>
                    <a:pt x="1444239" y="1224897"/>
                  </a:cubicBezTo>
                  <a:lnTo>
                    <a:pt x="1432845" y="1190714"/>
                  </a:lnTo>
                  <a:lnTo>
                    <a:pt x="1429996" y="1182168"/>
                  </a:lnTo>
                  <a:cubicBezTo>
                    <a:pt x="1429046" y="1179319"/>
                    <a:pt x="1428813" y="1176121"/>
                    <a:pt x="1427147" y="1173622"/>
                  </a:cubicBezTo>
                  <a:cubicBezTo>
                    <a:pt x="1423349" y="1167925"/>
                    <a:pt x="1422577" y="1157099"/>
                    <a:pt x="1415753" y="1156530"/>
                  </a:cubicBezTo>
                  <a:lnTo>
                    <a:pt x="1381570" y="1153682"/>
                  </a:lnTo>
                  <a:cubicBezTo>
                    <a:pt x="1375221" y="1149450"/>
                    <a:pt x="1371968" y="1148088"/>
                    <a:pt x="1367327" y="1142287"/>
                  </a:cubicBezTo>
                  <a:cubicBezTo>
                    <a:pt x="1365189" y="1139614"/>
                    <a:pt x="1363769" y="1136415"/>
                    <a:pt x="1361630" y="1133742"/>
                  </a:cubicBezTo>
                  <a:cubicBezTo>
                    <a:pt x="1359952" y="1131645"/>
                    <a:pt x="1357610" y="1130141"/>
                    <a:pt x="1355932" y="1128044"/>
                  </a:cubicBezTo>
                  <a:cubicBezTo>
                    <a:pt x="1353793" y="1125371"/>
                    <a:pt x="1352656" y="1121920"/>
                    <a:pt x="1350235" y="1119499"/>
                  </a:cubicBezTo>
                  <a:cubicBezTo>
                    <a:pt x="1347814" y="1117078"/>
                    <a:pt x="1344538" y="1115700"/>
                    <a:pt x="1341689" y="1113801"/>
                  </a:cubicBezTo>
                  <a:cubicBezTo>
                    <a:pt x="1339790" y="1108104"/>
                    <a:pt x="1340989" y="1100041"/>
                    <a:pt x="1335992" y="1096710"/>
                  </a:cubicBezTo>
                  <a:cubicBezTo>
                    <a:pt x="1329643" y="1092478"/>
                    <a:pt x="1326390" y="1091116"/>
                    <a:pt x="1321749" y="1085315"/>
                  </a:cubicBezTo>
                  <a:cubicBezTo>
                    <a:pt x="1316147" y="1078312"/>
                    <a:pt x="1317229" y="1076228"/>
                    <a:pt x="1310355" y="1071072"/>
                  </a:cubicBezTo>
                  <a:cubicBezTo>
                    <a:pt x="1304877" y="1066964"/>
                    <a:pt x="1293263" y="1059678"/>
                    <a:pt x="1293263" y="1059678"/>
                  </a:cubicBezTo>
                  <a:cubicBezTo>
                    <a:pt x="1291364" y="1056829"/>
                    <a:pt x="1290469" y="1052946"/>
                    <a:pt x="1287566" y="1051132"/>
                  </a:cubicBezTo>
                  <a:cubicBezTo>
                    <a:pt x="1276529" y="1044234"/>
                    <a:pt x="1270371" y="1045435"/>
                    <a:pt x="1259080" y="1045435"/>
                  </a:cubicBezTo>
                  <a:lnTo>
                    <a:pt x="1259080" y="1008403"/>
                  </a:lnTo>
                  <a:lnTo>
                    <a:pt x="1216351" y="1008403"/>
                  </a:lnTo>
                  <a:lnTo>
                    <a:pt x="1216351" y="979917"/>
                  </a:lnTo>
                  <a:lnTo>
                    <a:pt x="1187865" y="979917"/>
                  </a:lnTo>
                  <a:lnTo>
                    <a:pt x="1187865" y="931491"/>
                  </a:lnTo>
                  <a:lnTo>
                    <a:pt x="1182168" y="931491"/>
                  </a:lnTo>
                  <a:cubicBezTo>
                    <a:pt x="1178370" y="923895"/>
                    <a:pt x="1175144" y="915985"/>
                    <a:pt x="1170774" y="908702"/>
                  </a:cubicBezTo>
                  <a:cubicBezTo>
                    <a:pt x="1169392" y="906399"/>
                    <a:pt x="1166754" y="905102"/>
                    <a:pt x="1165076" y="903005"/>
                  </a:cubicBezTo>
                  <a:cubicBezTo>
                    <a:pt x="1162937" y="900332"/>
                    <a:pt x="1161800" y="896880"/>
                    <a:pt x="1159379" y="894459"/>
                  </a:cubicBezTo>
                  <a:cubicBezTo>
                    <a:pt x="1156958" y="892038"/>
                    <a:pt x="1153962" y="890152"/>
                    <a:pt x="1150833" y="888762"/>
                  </a:cubicBezTo>
                  <a:cubicBezTo>
                    <a:pt x="1141917" y="884800"/>
                    <a:pt x="1131816" y="882583"/>
                    <a:pt x="1122347" y="880216"/>
                  </a:cubicBezTo>
                  <a:cubicBezTo>
                    <a:pt x="1120448" y="877368"/>
                    <a:pt x="1118181" y="874733"/>
                    <a:pt x="1116650" y="871671"/>
                  </a:cubicBezTo>
                  <a:cubicBezTo>
                    <a:pt x="1115307" y="868985"/>
                    <a:pt x="1116488" y="864468"/>
                    <a:pt x="1113802" y="863125"/>
                  </a:cubicBezTo>
                  <a:cubicBezTo>
                    <a:pt x="1109556" y="861002"/>
                    <a:pt x="1104307" y="863125"/>
                    <a:pt x="1099559" y="863125"/>
                  </a:cubicBezTo>
                  <a:lnTo>
                    <a:pt x="1099559" y="826093"/>
                  </a:lnTo>
                  <a:lnTo>
                    <a:pt x="1019798" y="826093"/>
                  </a:lnTo>
                  <a:lnTo>
                    <a:pt x="1019798" y="820396"/>
                  </a:lnTo>
                  <a:cubicBezTo>
                    <a:pt x="1015050" y="813749"/>
                    <a:pt x="1010570" y="806904"/>
                    <a:pt x="1005555" y="800456"/>
                  </a:cubicBezTo>
                  <a:cubicBezTo>
                    <a:pt x="1003906" y="798336"/>
                    <a:pt x="1001059" y="797160"/>
                    <a:pt x="999858" y="794758"/>
                  </a:cubicBezTo>
                  <a:cubicBezTo>
                    <a:pt x="997172" y="789387"/>
                    <a:pt x="996059" y="783364"/>
                    <a:pt x="994160" y="777667"/>
                  </a:cubicBezTo>
                  <a:cubicBezTo>
                    <a:pt x="993210" y="774818"/>
                    <a:pt x="992978" y="771619"/>
                    <a:pt x="991312" y="769121"/>
                  </a:cubicBezTo>
                  <a:cubicBezTo>
                    <a:pt x="989413" y="766272"/>
                    <a:pt x="987146" y="763637"/>
                    <a:pt x="985615" y="760575"/>
                  </a:cubicBezTo>
                  <a:cubicBezTo>
                    <a:pt x="984272" y="757889"/>
                    <a:pt x="984889" y="754152"/>
                    <a:pt x="982766" y="752029"/>
                  </a:cubicBezTo>
                  <a:cubicBezTo>
                    <a:pt x="977924" y="747187"/>
                    <a:pt x="971371" y="744433"/>
                    <a:pt x="965674" y="740635"/>
                  </a:cubicBezTo>
                  <a:cubicBezTo>
                    <a:pt x="962826" y="738736"/>
                    <a:pt x="959550" y="737358"/>
                    <a:pt x="957129" y="734938"/>
                  </a:cubicBezTo>
                  <a:cubicBezTo>
                    <a:pt x="955230" y="733039"/>
                    <a:pt x="953734" y="730623"/>
                    <a:pt x="951431" y="729241"/>
                  </a:cubicBezTo>
                  <a:cubicBezTo>
                    <a:pt x="948856" y="727696"/>
                    <a:pt x="945734" y="727342"/>
                    <a:pt x="942886" y="726392"/>
                  </a:cubicBezTo>
                  <a:cubicBezTo>
                    <a:pt x="940987" y="724493"/>
                    <a:pt x="938866" y="722792"/>
                    <a:pt x="937188" y="720695"/>
                  </a:cubicBezTo>
                  <a:cubicBezTo>
                    <a:pt x="935049" y="718022"/>
                    <a:pt x="933912" y="714570"/>
                    <a:pt x="931491" y="712149"/>
                  </a:cubicBezTo>
                  <a:cubicBezTo>
                    <a:pt x="929070" y="709728"/>
                    <a:pt x="925794" y="708351"/>
                    <a:pt x="922945" y="706452"/>
                  </a:cubicBezTo>
                  <a:cubicBezTo>
                    <a:pt x="908804" y="685240"/>
                    <a:pt x="926975" y="711287"/>
                    <a:pt x="908702" y="689360"/>
                  </a:cubicBezTo>
                  <a:cubicBezTo>
                    <a:pt x="906510" y="686730"/>
                    <a:pt x="905143" y="683488"/>
                    <a:pt x="903005" y="680815"/>
                  </a:cubicBezTo>
                  <a:cubicBezTo>
                    <a:pt x="898562" y="675261"/>
                    <a:pt x="894115" y="674083"/>
                    <a:pt x="891611" y="666572"/>
                  </a:cubicBezTo>
                  <a:cubicBezTo>
                    <a:pt x="890710" y="663870"/>
                    <a:pt x="891611" y="660875"/>
                    <a:pt x="891611" y="658026"/>
                  </a:cubicBezTo>
                  <a:lnTo>
                    <a:pt x="828942" y="658026"/>
                  </a:lnTo>
                  <a:lnTo>
                    <a:pt x="828942" y="632388"/>
                  </a:lnTo>
                  <a:lnTo>
                    <a:pt x="794759" y="632388"/>
                  </a:lnTo>
                  <a:lnTo>
                    <a:pt x="794759" y="603902"/>
                  </a:lnTo>
                  <a:lnTo>
                    <a:pt x="752030" y="603902"/>
                  </a:lnTo>
                  <a:lnTo>
                    <a:pt x="752030" y="581114"/>
                  </a:lnTo>
                  <a:lnTo>
                    <a:pt x="740635" y="581114"/>
                  </a:lnTo>
                  <a:lnTo>
                    <a:pt x="740635" y="555476"/>
                  </a:lnTo>
                  <a:lnTo>
                    <a:pt x="677966" y="555476"/>
                  </a:lnTo>
                  <a:lnTo>
                    <a:pt x="677966" y="524142"/>
                  </a:lnTo>
                  <a:lnTo>
                    <a:pt x="609600" y="524142"/>
                  </a:lnTo>
                  <a:lnTo>
                    <a:pt x="606751" y="524142"/>
                  </a:lnTo>
                  <a:cubicBezTo>
                    <a:pt x="603902" y="516546"/>
                    <a:pt x="600977" y="508977"/>
                    <a:pt x="598205" y="501353"/>
                  </a:cubicBezTo>
                  <a:cubicBezTo>
                    <a:pt x="597179" y="498531"/>
                    <a:pt x="596085" y="495720"/>
                    <a:pt x="595357" y="492807"/>
                  </a:cubicBezTo>
                  <a:cubicBezTo>
                    <a:pt x="592639" y="481933"/>
                    <a:pt x="592501" y="470011"/>
                    <a:pt x="583962" y="461472"/>
                  </a:cubicBezTo>
                  <a:cubicBezTo>
                    <a:pt x="581541" y="459051"/>
                    <a:pt x="578478" y="457306"/>
                    <a:pt x="575416" y="455775"/>
                  </a:cubicBezTo>
                  <a:cubicBezTo>
                    <a:pt x="572731" y="454432"/>
                    <a:pt x="569719" y="453876"/>
                    <a:pt x="566871" y="452927"/>
                  </a:cubicBezTo>
                  <a:cubicBezTo>
                    <a:pt x="556426" y="453876"/>
                    <a:pt x="546024" y="455775"/>
                    <a:pt x="535536" y="455775"/>
                  </a:cubicBezTo>
                  <a:cubicBezTo>
                    <a:pt x="531956" y="455775"/>
                    <a:pt x="519628" y="451422"/>
                    <a:pt x="515596" y="450078"/>
                  </a:cubicBezTo>
                  <a:cubicBezTo>
                    <a:pt x="513697" y="447229"/>
                    <a:pt x="512572" y="443671"/>
                    <a:pt x="509899" y="441532"/>
                  </a:cubicBezTo>
                  <a:cubicBezTo>
                    <a:pt x="507554" y="439656"/>
                    <a:pt x="503476" y="440807"/>
                    <a:pt x="501353" y="438684"/>
                  </a:cubicBezTo>
                  <a:cubicBezTo>
                    <a:pt x="499230" y="436561"/>
                    <a:pt x="500380" y="432483"/>
                    <a:pt x="498504" y="430138"/>
                  </a:cubicBezTo>
                  <a:cubicBezTo>
                    <a:pt x="496366" y="427465"/>
                    <a:pt x="492558" y="426669"/>
                    <a:pt x="489959" y="424441"/>
                  </a:cubicBezTo>
                  <a:cubicBezTo>
                    <a:pt x="465787" y="403721"/>
                    <a:pt x="489634" y="420426"/>
                    <a:pt x="470018" y="407349"/>
                  </a:cubicBezTo>
                  <a:cubicBezTo>
                    <a:pt x="463472" y="387710"/>
                    <a:pt x="468567" y="394505"/>
                    <a:pt x="458624" y="384560"/>
                  </a:cubicBezTo>
                  <a:lnTo>
                    <a:pt x="450078" y="358923"/>
                  </a:lnTo>
                  <a:lnTo>
                    <a:pt x="447230" y="350377"/>
                  </a:lnTo>
                  <a:cubicBezTo>
                    <a:pt x="446413" y="342204"/>
                    <a:pt x="446666" y="323612"/>
                    <a:pt x="441532" y="313345"/>
                  </a:cubicBezTo>
                  <a:cubicBezTo>
                    <a:pt x="440001" y="310283"/>
                    <a:pt x="438089" y="307376"/>
                    <a:pt x="435835" y="304800"/>
                  </a:cubicBezTo>
                  <a:cubicBezTo>
                    <a:pt x="431414" y="299747"/>
                    <a:pt x="421592" y="290557"/>
                    <a:pt x="421592" y="290557"/>
                  </a:cubicBezTo>
                  <a:cubicBezTo>
                    <a:pt x="410874" y="258400"/>
                    <a:pt x="419071" y="287480"/>
                    <a:pt x="413046" y="239282"/>
                  </a:cubicBezTo>
                  <a:cubicBezTo>
                    <a:pt x="412560" y="235397"/>
                    <a:pt x="410898" y="231739"/>
                    <a:pt x="410198" y="227887"/>
                  </a:cubicBezTo>
                  <a:cubicBezTo>
                    <a:pt x="408997" y="221281"/>
                    <a:pt x="408859" y="214489"/>
                    <a:pt x="407349" y="207947"/>
                  </a:cubicBezTo>
                  <a:cubicBezTo>
                    <a:pt x="407346" y="207935"/>
                    <a:pt x="400229" y="186589"/>
                    <a:pt x="398803" y="182310"/>
                  </a:cubicBezTo>
                  <a:cubicBezTo>
                    <a:pt x="398801" y="182305"/>
                    <a:pt x="393109" y="165222"/>
                    <a:pt x="393106" y="165218"/>
                  </a:cubicBezTo>
                  <a:cubicBezTo>
                    <a:pt x="391207" y="162369"/>
                    <a:pt x="388940" y="159734"/>
                    <a:pt x="387409" y="156672"/>
                  </a:cubicBezTo>
                  <a:cubicBezTo>
                    <a:pt x="386066" y="153987"/>
                    <a:pt x="386683" y="150250"/>
                    <a:pt x="384560" y="148127"/>
                  </a:cubicBezTo>
                  <a:cubicBezTo>
                    <a:pt x="382437" y="146004"/>
                    <a:pt x="378863" y="146228"/>
                    <a:pt x="376015" y="145278"/>
                  </a:cubicBezTo>
                  <a:cubicBezTo>
                    <a:pt x="372495" y="134718"/>
                    <a:pt x="375852" y="138075"/>
                    <a:pt x="367469" y="133884"/>
                  </a:cubicBezTo>
                  <a:lnTo>
                    <a:pt x="131035" y="133884"/>
                  </a:lnTo>
                  <a:lnTo>
                    <a:pt x="131035" y="111095"/>
                  </a:lnTo>
                  <a:lnTo>
                    <a:pt x="82609" y="111095"/>
                  </a:lnTo>
                  <a:lnTo>
                    <a:pt x="82609" y="76912"/>
                  </a:lnTo>
                  <a:lnTo>
                    <a:pt x="62669" y="76912"/>
                  </a:lnTo>
                  <a:lnTo>
                    <a:pt x="62669" y="19940"/>
                  </a:lnTo>
                  <a:lnTo>
                    <a:pt x="0" y="0"/>
                  </a:lnTo>
                  <a:close/>
                </a:path>
              </a:pathLst>
            </a:custGeom>
            <a:solidFill>
              <a:srgbClr val="D77624">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en-US" sz="2400" dirty="0">
                <a:solidFill>
                  <a:prstClr val="white"/>
                </a:solidFill>
                <a:latin typeface="Arial"/>
                <a:sym typeface="Arial"/>
              </a:endParaRPr>
            </a:p>
          </p:txBody>
        </p:sp>
        <p:grpSp>
          <p:nvGrpSpPr>
            <p:cNvPr id="12" name="Group 11">
              <a:extLst>
                <a:ext uri="{FF2B5EF4-FFF2-40B4-BE49-F238E27FC236}">
                  <a16:creationId xmlns:a16="http://schemas.microsoft.com/office/drawing/2014/main" id="{14FD4D32-21BB-486D-5284-78D86B4C6580}"/>
                </a:ext>
              </a:extLst>
            </p:cNvPr>
            <p:cNvGrpSpPr/>
            <p:nvPr/>
          </p:nvGrpSpPr>
          <p:grpSpPr>
            <a:xfrm>
              <a:off x="1407207" y="1549637"/>
              <a:ext cx="2586528" cy="1800314"/>
              <a:chOff x="1407207" y="1549637"/>
              <a:chExt cx="2586528" cy="1800314"/>
            </a:xfrm>
          </p:grpSpPr>
          <p:sp>
            <p:nvSpPr>
              <p:cNvPr id="17" name="Freeform 16">
                <a:extLst>
                  <a:ext uri="{FF2B5EF4-FFF2-40B4-BE49-F238E27FC236}">
                    <a16:creationId xmlns:a16="http://schemas.microsoft.com/office/drawing/2014/main" id="{EF529173-59EF-985E-81FF-46DA4F922DAF}"/>
                  </a:ext>
                </a:extLst>
              </p:cNvPr>
              <p:cNvSpPr/>
              <p:nvPr/>
            </p:nvSpPr>
            <p:spPr>
              <a:xfrm>
                <a:off x="1407207" y="1549637"/>
                <a:ext cx="1316053" cy="908703"/>
              </a:xfrm>
              <a:custGeom>
                <a:avLst/>
                <a:gdLst>
                  <a:gd name="connsiteX0" fmla="*/ 0 w 1316053"/>
                  <a:gd name="connsiteY0" fmla="*/ 0 h 908703"/>
                  <a:gd name="connsiteX1" fmla="*/ 71215 w 1316053"/>
                  <a:gd name="connsiteY1" fmla="*/ 0 h 908703"/>
                  <a:gd name="connsiteX2" fmla="*/ 71215 w 1316053"/>
                  <a:gd name="connsiteY2" fmla="*/ 22789 h 908703"/>
                  <a:gd name="connsiteX3" fmla="*/ 82610 w 1316053"/>
                  <a:gd name="connsiteY3" fmla="*/ 22789 h 908703"/>
                  <a:gd name="connsiteX4" fmla="*/ 82610 w 1316053"/>
                  <a:gd name="connsiteY4" fmla="*/ 39881 h 908703"/>
                  <a:gd name="connsiteX5" fmla="*/ 139582 w 1316053"/>
                  <a:gd name="connsiteY5" fmla="*/ 39881 h 908703"/>
                  <a:gd name="connsiteX6" fmla="*/ 139582 w 1316053"/>
                  <a:gd name="connsiteY6" fmla="*/ 59821 h 908703"/>
                  <a:gd name="connsiteX7" fmla="*/ 401653 w 1316053"/>
                  <a:gd name="connsiteY7" fmla="*/ 59821 h 908703"/>
                  <a:gd name="connsiteX8" fmla="*/ 398804 w 1316053"/>
                  <a:gd name="connsiteY8" fmla="*/ 65518 h 908703"/>
                  <a:gd name="connsiteX9" fmla="*/ 410199 w 1316053"/>
                  <a:gd name="connsiteY9" fmla="*/ 88307 h 908703"/>
                  <a:gd name="connsiteX10" fmla="*/ 415896 w 1316053"/>
                  <a:gd name="connsiteY10" fmla="*/ 113944 h 908703"/>
                  <a:gd name="connsiteX11" fmla="*/ 424442 w 1316053"/>
                  <a:gd name="connsiteY11" fmla="*/ 142430 h 908703"/>
                  <a:gd name="connsiteX12" fmla="*/ 430139 w 1316053"/>
                  <a:gd name="connsiteY12" fmla="*/ 159522 h 908703"/>
                  <a:gd name="connsiteX13" fmla="*/ 432987 w 1316053"/>
                  <a:gd name="connsiteY13" fmla="*/ 168068 h 908703"/>
                  <a:gd name="connsiteX14" fmla="*/ 435836 w 1316053"/>
                  <a:gd name="connsiteY14" fmla="*/ 176613 h 908703"/>
                  <a:gd name="connsiteX15" fmla="*/ 444382 w 1316053"/>
                  <a:gd name="connsiteY15" fmla="*/ 196554 h 908703"/>
                  <a:gd name="connsiteX16" fmla="*/ 452928 w 1316053"/>
                  <a:gd name="connsiteY16" fmla="*/ 202251 h 908703"/>
                  <a:gd name="connsiteX17" fmla="*/ 461473 w 1316053"/>
                  <a:gd name="connsiteY17" fmla="*/ 227888 h 908703"/>
                  <a:gd name="connsiteX18" fmla="*/ 464322 w 1316053"/>
                  <a:gd name="connsiteY18" fmla="*/ 236434 h 908703"/>
                  <a:gd name="connsiteX19" fmla="*/ 467171 w 1316053"/>
                  <a:gd name="connsiteY19" fmla="*/ 253526 h 908703"/>
                  <a:gd name="connsiteX20" fmla="*/ 475716 w 1316053"/>
                  <a:gd name="connsiteY20" fmla="*/ 259223 h 908703"/>
                  <a:gd name="connsiteX21" fmla="*/ 481414 w 1316053"/>
                  <a:gd name="connsiteY21" fmla="*/ 264920 h 908703"/>
                  <a:gd name="connsiteX22" fmla="*/ 489959 w 1316053"/>
                  <a:gd name="connsiteY22" fmla="*/ 270617 h 908703"/>
                  <a:gd name="connsiteX23" fmla="*/ 501354 w 1316053"/>
                  <a:gd name="connsiteY23" fmla="*/ 282012 h 908703"/>
                  <a:gd name="connsiteX24" fmla="*/ 521294 w 1316053"/>
                  <a:gd name="connsiteY24" fmla="*/ 290557 h 908703"/>
                  <a:gd name="connsiteX25" fmla="*/ 521294 w 1316053"/>
                  <a:gd name="connsiteY25" fmla="*/ 310498 h 908703"/>
                  <a:gd name="connsiteX26" fmla="*/ 589660 w 1316053"/>
                  <a:gd name="connsiteY26" fmla="*/ 310498 h 908703"/>
                  <a:gd name="connsiteX27" fmla="*/ 589660 w 1316053"/>
                  <a:gd name="connsiteY27" fmla="*/ 307649 h 908703"/>
                  <a:gd name="connsiteX28" fmla="*/ 603903 w 1316053"/>
                  <a:gd name="connsiteY28" fmla="*/ 327589 h 908703"/>
                  <a:gd name="connsiteX29" fmla="*/ 606752 w 1316053"/>
                  <a:gd name="connsiteY29" fmla="*/ 338984 h 908703"/>
                  <a:gd name="connsiteX30" fmla="*/ 612449 w 1316053"/>
                  <a:gd name="connsiteY30" fmla="*/ 356075 h 908703"/>
                  <a:gd name="connsiteX31" fmla="*/ 615298 w 1316053"/>
                  <a:gd name="connsiteY31" fmla="*/ 364621 h 908703"/>
                  <a:gd name="connsiteX32" fmla="*/ 615298 w 1316053"/>
                  <a:gd name="connsiteY32" fmla="*/ 376015 h 908703"/>
                  <a:gd name="connsiteX33" fmla="*/ 677967 w 1316053"/>
                  <a:gd name="connsiteY33" fmla="*/ 376015 h 908703"/>
                  <a:gd name="connsiteX34" fmla="*/ 677967 w 1316053"/>
                  <a:gd name="connsiteY34" fmla="*/ 395956 h 908703"/>
                  <a:gd name="connsiteX35" fmla="*/ 740636 w 1316053"/>
                  <a:gd name="connsiteY35" fmla="*/ 395956 h 908703"/>
                  <a:gd name="connsiteX36" fmla="*/ 740636 w 1316053"/>
                  <a:gd name="connsiteY36" fmla="*/ 415896 h 908703"/>
                  <a:gd name="connsiteX37" fmla="*/ 749182 w 1316053"/>
                  <a:gd name="connsiteY37" fmla="*/ 424442 h 908703"/>
                  <a:gd name="connsiteX38" fmla="*/ 752030 w 1316053"/>
                  <a:gd name="connsiteY38" fmla="*/ 435836 h 908703"/>
                  <a:gd name="connsiteX39" fmla="*/ 800457 w 1316053"/>
                  <a:gd name="connsiteY39" fmla="*/ 435836 h 908703"/>
                  <a:gd name="connsiteX40" fmla="*/ 800457 w 1316053"/>
                  <a:gd name="connsiteY40" fmla="*/ 461473 h 908703"/>
                  <a:gd name="connsiteX41" fmla="*/ 834640 w 1316053"/>
                  <a:gd name="connsiteY41" fmla="*/ 461473 h 908703"/>
                  <a:gd name="connsiteX42" fmla="*/ 834640 w 1316053"/>
                  <a:gd name="connsiteY42" fmla="*/ 484262 h 908703"/>
                  <a:gd name="connsiteX43" fmla="*/ 903006 w 1316053"/>
                  <a:gd name="connsiteY43" fmla="*/ 484262 h 908703"/>
                  <a:gd name="connsiteX44" fmla="*/ 903006 w 1316053"/>
                  <a:gd name="connsiteY44" fmla="*/ 501354 h 908703"/>
                  <a:gd name="connsiteX45" fmla="*/ 905855 w 1316053"/>
                  <a:gd name="connsiteY45" fmla="*/ 507051 h 908703"/>
                  <a:gd name="connsiteX46" fmla="*/ 934341 w 1316053"/>
                  <a:gd name="connsiteY46" fmla="*/ 538385 h 908703"/>
                  <a:gd name="connsiteX47" fmla="*/ 948584 w 1316053"/>
                  <a:gd name="connsiteY47" fmla="*/ 549780 h 908703"/>
                  <a:gd name="connsiteX48" fmla="*/ 959978 w 1316053"/>
                  <a:gd name="connsiteY48" fmla="*/ 566871 h 908703"/>
                  <a:gd name="connsiteX49" fmla="*/ 959978 w 1316053"/>
                  <a:gd name="connsiteY49" fmla="*/ 575417 h 908703"/>
                  <a:gd name="connsiteX50" fmla="*/ 994161 w 1316053"/>
                  <a:gd name="connsiteY50" fmla="*/ 575417 h 908703"/>
                  <a:gd name="connsiteX51" fmla="*/ 994161 w 1316053"/>
                  <a:gd name="connsiteY51" fmla="*/ 581114 h 908703"/>
                  <a:gd name="connsiteX52" fmla="*/ 1008404 w 1316053"/>
                  <a:gd name="connsiteY52" fmla="*/ 601055 h 908703"/>
                  <a:gd name="connsiteX53" fmla="*/ 1011253 w 1316053"/>
                  <a:gd name="connsiteY53" fmla="*/ 609600 h 908703"/>
                  <a:gd name="connsiteX54" fmla="*/ 1022647 w 1316053"/>
                  <a:gd name="connsiteY54" fmla="*/ 623843 h 908703"/>
                  <a:gd name="connsiteX55" fmla="*/ 1022647 w 1316053"/>
                  <a:gd name="connsiteY55" fmla="*/ 635238 h 908703"/>
                  <a:gd name="connsiteX56" fmla="*/ 1102408 w 1316053"/>
                  <a:gd name="connsiteY56" fmla="*/ 635238 h 908703"/>
                  <a:gd name="connsiteX57" fmla="*/ 1102408 w 1316053"/>
                  <a:gd name="connsiteY57" fmla="*/ 680815 h 908703"/>
                  <a:gd name="connsiteX58" fmla="*/ 1125197 w 1316053"/>
                  <a:gd name="connsiteY58" fmla="*/ 680815 h 908703"/>
                  <a:gd name="connsiteX59" fmla="*/ 1125197 w 1316053"/>
                  <a:gd name="connsiteY59" fmla="*/ 714999 h 908703"/>
                  <a:gd name="connsiteX60" fmla="*/ 1162229 w 1316053"/>
                  <a:gd name="connsiteY60" fmla="*/ 714999 h 908703"/>
                  <a:gd name="connsiteX61" fmla="*/ 1162229 w 1316053"/>
                  <a:gd name="connsiteY61" fmla="*/ 732090 h 908703"/>
                  <a:gd name="connsiteX62" fmla="*/ 1182169 w 1316053"/>
                  <a:gd name="connsiteY62" fmla="*/ 732090 h 908703"/>
                  <a:gd name="connsiteX63" fmla="*/ 1182169 w 1316053"/>
                  <a:gd name="connsiteY63" fmla="*/ 771970 h 908703"/>
                  <a:gd name="connsiteX64" fmla="*/ 1187867 w 1316053"/>
                  <a:gd name="connsiteY64" fmla="*/ 777668 h 908703"/>
                  <a:gd name="connsiteX65" fmla="*/ 1187867 w 1316053"/>
                  <a:gd name="connsiteY65" fmla="*/ 794759 h 908703"/>
                  <a:gd name="connsiteX66" fmla="*/ 1219200 w 1316053"/>
                  <a:gd name="connsiteY66" fmla="*/ 794759 h 908703"/>
                  <a:gd name="connsiteX67" fmla="*/ 1219200 w 1316053"/>
                  <a:gd name="connsiteY67" fmla="*/ 823245 h 908703"/>
                  <a:gd name="connsiteX68" fmla="*/ 1250535 w 1316053"/>
                  <a:gd name="connsiteY68" fmla="*/ 823245 h 908703"/>
                  <a:gd name="connsiteX69" fmla="*/ 1250535 w 1316053"/>
                  <a:gd name="connsiteY69" fmla="*/ 823245 h 908703"/>
                  <a:gd name="connsiteX70" fmla="*/ 1279021 w 1316053"/>
                  <a:gd name="connsiteY70" fmla="*/ 857428 h 908703"/>
                  <a:gd name="connsiteX71" fmla="*/ 1287567 w 1316053"/>
                  <a:gd name="connsiteY71" fmla="*/ 860277 h 908703"/>
                  <a:gd name="connsiteX72" fmla="*/ 1296113 w 1316053"/>
                  <a:gd name="connsiteY72" fmla="*/ 883066 h 908703"/>
                  <a:gd name="connsiteX73" fmla="*/ 1316053 w 1316053"/>
                  <a:gd name="connsiteY73" fmla="*/ 883066 h 908703"/>
                  <a:gd name="connsiteX74" fmla="*/ 1316053 w 1316053"/>
                  <a:gd name="connsiteY74" fmla="*/ 908703 h 9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6053" h="908703">
                    <a:moveTo>
                      <a:pt x="0" y="0"/>
                    </a:moveTo>
                    <a:lnTo>
                      <a:pt x="71215" y="0"/>
                    </a:lnTo>
                    <a:lnTo>
                      <a:pt x="71215" y="22789"/>
                    </a:lnTo>
                    <a:lnTo>
                      <a:pt x="82610" y="22789"/>
                    </a:lnTo>
                    <a:lnTo>
                      <a:pt x="82610" y="39881"/>
                    </a:lnTo>
                    <a:lnTo>
                      <a:pt x="139582" y="39881"/>
                    </a:lnTo>
                    <a:lnTo>
                      <a:pt x="139582" y="59821"/>
                    </a:lnTo>
                    <a:lnTo>
                      <a:pt x="401653" y="59821"/>
                    </a:lnTo>
                    <a:lnTo>
                      <a:pt x="398804" y="65518"/>
                    </a:lnTo>
                    <a:cubicBezTo>
                      <a:pt x="402602" y="73114"/>
                      <a:pt x="406685" y="80575"/>
                      <a:pt x="410199" y="88307"/>
                    </a:cubicBezTo>
                    <a:cubicBezTo>
                      <a:pt x="414156" y="97013"/>
                      <a:pt x="413932" y="104122"/>
                      <a:pt x="415896" y="113944"/>
                    </a:cubicBezTo>
                    <a:cubicBezTo>
                      <a:pt x="418051" y="124720"/>
                      <a:pt x="420802" y="131510"/>
                      <a:pt x="424442" y="142430"/>
                    </a:cubicBezTo>
                    <a:lnTo>
                      <a:pt x="430139" y="159522"/>
                    </a:lnTo>
                    <a:lnTo>
                      <a:pt x="432987" y="168068"/>
                    </a:lnTo>
                    <a:cubicBezTo>
                      <a:pt x="433936" y="170916"/>
                      <a:pt x="435108" y="173700"/>
                      <a:pt x="435836" y="176613"/>
                    </a:cubicBezTo>
                    <a:cubicBezTo>
                      <a:pt x="438015" y="185329"/>
                      <a:pt x="437825" y="189997"/>
                      <a:pt x="444382" y="196554"/>
                    </a:cubicBezTo>
                    <a:cubicBezTo>
                      <a:pt x="446803" y="198975"/>
                      <a:pt x="450079" y="200352"/>
                      <a:pt x="452928" y="202251"/>
                    </a:cubicBezTo>
                    <a:lnTo>
                      <a:pt x="461473" y="227888"/>
                    </a:lnTo>
                    <a:cubicBezTo>
                      <a:pt x="462423" y="230737"/>
                      <a:pt x="463828" y="233472"/>
                      <a:pt x="464322" y="236434"/>
                    </a:cubicBezTo>
                    <a:cubicBezTo>
                      <a:pt x="465272" y="242131"/>
                      <a:pt x="464588" y="248360"/>
                      <a:pt x="467171" y="253526"/>
                    </a:cubicBezTo>
                    <a:cubicBezTo>
                      <a:pt x="468702" y="256588"/>
                      <a:pt x="473043" y="257085"/>
                      <a:pt x="475716" y="259223"/>
                    </a:cubicBezTo>
                    <a:cubicBezTo>
                      <a:pt x="477813" y="260901"/>
                      <a:pt x="479317" y="263242"/>
                      <a:pt x="481414" y="264920"/>
                    </a:cubicBezTo>
                    <a:cubicBezTo>
                      <a:pt x="484087" y="267058"/>
                      <a:pt x="487360" y="268389"/>
                      <a:pt x="489959" y="270617"/>
                    </a:cubicBezTo>
                    <a:cubicBezTo>
                      <a:pt x="494037" y="274113"/>
                      <a:pt x="496258" y="280313"/>
                      <a:pt x="501354" y="282012"/>
                    </a:cubicBezTo>
                    <a:cubicBezTo>
                      <a:pt x="519719" y="288134"/>
                      <a:pt x="514198" y="283463"/>
                      <a:pt x="521294" y="290557"/>
                    </a:cubicBezTo>
                    <a:lnTo>
                      <a:pt x="521294" y="310498"/>
                    </a:lnTo>
                    <a:lnTo>
                      <a:pt x="589660" y="310498"/>
                    </a:lnTo>
                    <a:lnTo>
                      <a:pt x="589660" y="307649"/>
                    </a:lnTo>
                    <a:cubicBezTo>
                      <a:pt x="594408" y="314296"/>
                      <a:pt x="599992" y="320418"/>
                      <a:pt x="603903" y="327589"/>
                    </a:cubicBezTo>
                    <a:cubicBezTo>
                      <a:pt x="605778" y="331026"/>
                      <a:pt x="605627" y="335234"/>
                      <a:pt x="606752" y="338984"/>
                    </a:cubicBezTo>
                    <a:cubicBezTo>
                      <a:pt x="608478" y="344736"/>
                      <a:pt x="610550" y="350378"/>
                      <a:pt x="612449" y="356075"/>
                    </a:cubicBezTo>
                    <a:cubicBezTo>
                      <a:pt x="613399" y="358924"/>
                      <a:pt x="615298" y="361618"/>
                      <a:pt x="615298" y="364621"/>
                    </a:cubicBezTo>
                    <a:lnTo>
                      <a:pt x="615298" y="376015"/>
                    </a:lnTo>
                    <a:lnTo>
                      <a:pt x="677967" y="376015"/>
                    </a:lnTo>
                    <a:lnTo>
                      <a:pt x="677967" y="395956"/>
                    </a:lnTo>
                    <a:lnTo>
                      <a:pt x="740636" y="395956"/>
                    </a:lnTo>
                    <a:lnTo>
                      <a:pt x="740636" y="415896"/>
                    </a:lnTo>
                    <a:lnTo>
                      <a:pt x="749182" y="424442"/>
                    </a:lnTo>
                    <a:lnTo>
                      <a:pt x="752030" y="435836"/>
                    </a:lnTo>
                    <a:lnTo>
                      <a:pt x="800457" y="435836"/>
                    </a:lnTo>
                    <a:lnTo>
                      <a:pt x="800457" y="461473"/>
                    </a:lnTo>
                    <a:lnTo>
                      <a:pt x="834640" y="461473"/>
                    </a:lnTo>
                    <a:lnTo>
                      <a:pt x="834640" y="484262"/>
                    </a:lnTo>
                    <a:lnTo>
                      <a:pt x="903006" y="484262"/>
                    </a:lnTo>
                    <a:lnTo>
                      <a:pt x="903006" y="501354"/>
                    </a:lnTo>
                    <a:lnTo>
                      <a:pt x="905855" y="507051"/>
                    </a:lnTo>
                    <a:cubicBezTo>
                      <a:pt x="927517" y="537997"/>
                      <a:pt x="914799" y="531873"/>
                      <a:pt x="934341" y="538385"/>
                    </a:cubicBezTo>
                    <a:cubicBezTo>
                      <a:pt x="939943" y="542120"/>
                      <a:pt x="944527" y="544371"/>
                      <a:pt x="948584" y="549780"/>
                    </a:cubicBezTo>
                    <a:cubicBezTo>
                      <a:pt x="952692" y="555257"/>
                      <a:pt x="959978" y="560024"/>
                      <a:pt x="959978" y="566871"/>
                    </a:cubicBezTo>
                    <a:lnTo>
                      <a:pt x="959978" y="575417"/>
                    </a:lnTo>
                    <a:lnTo>
                      <a:pt x="994161" y="575417"/>
                    </a:lnTo>
                    <a:lnTo>
                      <a:pt x="994161" y="581114"/>
                    </a:lnTo>
                    <a:cubicBezTo>
                      <a:pt x="998909" y="587761"/>
                      <a:pt x="1004201" y="594051"/>
                      <a:pt x="1008404" y="601055"/>
                    </a:cubicBezTo>
                    <a:cubicBezTo>
                      <a:pt x="1009949" y="603630"/>
                      <a:pt x="1009708" y="607025"/>
                      <a:pt x="1011253" y="609600"/>
                    </a:cubicBezTo>
                    <a:cubicBezTo>
                      <a:pt x="1016170" y="617794"/>
                      <a:pt x="1019540" y="612967"/>
                      <a:pt x="1022647" y="623843"/>
                    </a:cubicBezTo>
                    <a:cubicBezTo>
                      <a:pt x="1023690" y="627495"/>
                      <a:pt x="1022647" y="631440"/>
                      <a:pt x="1022647" y="635238"/>
                    </a:cubicBezTo>
                    <a:lnTo>
                      <a:pt x="1102408" y="635238"/>
                    </a:lnTo>
                    <a:lnTo>
                      <a:pt x="1102408" y="680815"/>
                    </a:lnTo>
                    <a:lnTo>
                      <a:pt x="1125197" y="680815"/>
                    </a:lnTo>
                    <a:lnTo>
                      <a:pt x="1125197" y="714999"/>
                    </a:lnTo>
                    <a:lnTo>
                      <a:pt x="1162229" y="714999"/>
                    </a:lnTo>
                    <a:lnTo>
                      <a:pt x="1162229" y="732090"/>
                    </a:lnTo>
                    <a:lnTo>
                      <a:pt x="1182169" y="732090"/>
                    </a:lnTo>
                    <a:lnTo>
                      <a:pt x="1182169" y="771970"/>
                    </a:lnTo>
                    <a:lnTo>
                      <a:pt x="1187867" y="777668"/>
                    </a:lnTo>
                    <a:lnTo>
                      <a:pt x="1187867" y="794759"/>
                    </a:lnTo>
                    <a:lnTo>
                      <a:pt x="1219200" y="794759"/>
                    </a:lnTo>
                    <a:lnTo>
                      <a:pt x="1219200" y="823245"/>
                    </a:lnTo>
                    <a:lnTo>
                      <a:pt x="1250535" y="823245"/>
                    </a:lnTo>
                    <a:lnTo>
                      <a:pt x="1250535" y="823245"/>
                    </a:lnTo>
                    <a:cubicBezTo>
                      <a:pt x="1261388" y="838749"/>
                      <a:pt x="1264095" y="849965"/>
                      <a:pt x="1279021" y="857428"/>
                    </a:cubicBezTo>
                    <a:cubicBezTo>
                      <a:pt x="1281707" y="858771"/>
                      <a:pt x="1284718" y="859327"/>
                      <a:pt x="1287567" y="860277"/>
                    </a:cubicBezTo>
                    <a:cubicBezTo>
                      <a:pt x="1293935" y="879383"/>
                      <a:pt x="1290578" y="871998"/>
                      <a:pt x="1296113" y="883066"/>
                    </a:cubicBezTo>
                    <a:lnTo>
                      <a:pt x="1316053" y="883066"/>
                    </a:lnTo>
                    <a:lnTo>
                      <a:pt x="1316053" y="908703"/>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sp>
            <p:nvSpPr>
              <p:cNvPr id="18" name="Freeform 17">
                <a:extLst>
                  <a:ext uri="{FF2B5EF4-FFF2-40B4-BE49-F238E27FC236}">
                    <a16:creationId xmlns:a16="http://schemas.microsoft.com/office/drawing/2014/main" id="{012FC885-258A-F303-F1A6-4D20CC677990}"/>
                  </a:ext>
                </a:extLst>
              </p:cNvPr>
              <p:cNvSpPr/>
              <p:nvPr/>
            </p:nvSpPr>
            <p:spPr>
              <a:xfrm>
                <a:off x="2720411" y="2455492"/>
                <a:ext cx="1273324" cy="894459"/>
              </a:xfrm>
              <a:custGeom>
                <a:avLst/>
                <a:gdLst>
                  <a:gd name="connsiteX0" fmla="*/ 0 w 1273324"/>
                  <a:gd name="connsiteY0" fmla="*/ 0 h 894459"/>
                  <a:gd name="connsiteX1" fmla="*/ 5697 w 1273324"/>
                  <a:gd name="connsiteY1" fmla="*/ 5697 h 894459"/>
                  <a:gd name="connsiteX2" fmla="*/ 31335 w 1273324"/>
                  <a:gd name="connsiteY2" fmla="*/ 31334 h 894459"/>
                  <a:gd name="connsiteX3" fmla="*/ 31335 w 1273324"/>
                  <a:gd name="connsiteY3" fmla="*/ 42729 h 894459"/>
                  <a:gd name="connsiteX4" fmla="*/ 45578 w 1273324"/>
                  <a:gd name="connsiteY4" fmla="*/ 42729 h 894459"/>
                  <a:gd name="connsiteX5" fmla="*/ 45578 w 1273324"/>
                  <a:gd name="connsiteY5" fmla="*/ 71215 h 894459"/>
                  <a:gd name="connsiteX6" fmla="*/ 102550 w 1273324"/>
                  <a:gd name="connsiteY6" fmla="*/ 71215 h 894459"/>
                  <a:gd name="connsiteX7" fmla="*/ 102550 w 1273324"/>
                  <a:gd name="connsiteY7" fmla="*/ 88306 h 894459"/>
                  <a:gd name="connsiteX8" fmla="*/ 113944 w 1273324"/>
                  <a:gd name="connsiteY8" fmla="*/ 88306 h 894459"/>
                  <a:gd name="connsiteX9" fmla="*/ 113944 w 1273324"/>
                  <a:gd name="connsiteY9" fmla="*/ 91155 h 894459"/>
                  <a:gd name="connsiteX10" fmla="*/ 119641 w 1273324"/>
                  <a:gd name="connsiteY10" fmla="*/ 125338 h 894459"/>
                  <a:gd name="connsiteX11" fmla="*/ 125339 w 1273324"/>
                  <a:gd name="connsiteY11" fmla="*/ 131035 h 894459"/>
                  <a:gd name="connsiteX12" fmla="*/ 133884 w 1273324"/>
                  <a:gd name="connsiteY12" fmla="*/ 133884 h 894459"/>
                  <a:gd name="connsiteX13" fmla="*/ 133884 w 1273324"/>
                  <a:gd name="connsiteY13" fmla="*/ 150975 h 894459"/>
                  <a:gd name="connsiteX14" fmla="*/ 168068 w 1273324"/>
                  <a:gd name="connsiteY14" fmla="*/ 150975 h 894459"/>
                  <a:gd name="connsiteX15" fmla="*/ 168068 w 1273324"/>
                  <a:gd name="connsiteY15" fmla="*/ 205099 h 894459"/>
                  <a:gd name="connsiteX16" fmla="*/ 202251 w 1273324"/>
                  <a:gd name="connsiteY16" fmla="*/ 205099 h 894459"/>
                  <a:gd name="connsiteX17" fmla="*/ 202251 w 1273324"/>
                  <a:gd name="connsiteY17" fmla="*/ 222190 h 894459"/>
                  <a:gd name="connsiteX18" fmla="*/ 259223 w 1273324"/>
                  <a:gd name="connsiteY18" fmla="*/ 222190 h 894459"/>
                  <a:gd name="connsiteX19" fmla="*/ 259223 w 1273324"/>
                  <a:gd name="connsiteY19" fmla="*/ 242130 h 894459"/>
                  <a:gd name="connsiteX20" fmla="*/ 273466 w 1273324"/>
                  <a:gd name="connsiteY20" fmla="*/ 242130 h 894459"/>
                  <a:gd name="connsiteX21" fmla="*/ 273466 w 1273324"/>
                  <a:gd name="connsiteY21" fmla="*/ 273465 h 894459"/>
                  <a:gd name="connsiteX22" fmla="*/ 299103 w 1273324"/>
                  <a:gd name="connsiteY22" fmla="*/ 273465 h 894459"/>
                  <a:gd name="connsiteX23" fmla="*/ 299103 w 1273324"/>
                  <a:gd name="connsiteY23" fmla="*/ 273465 h 894459"/>
                  <a:gd name="connsiteX24" fmla="*/ 299103 w 1273324"/>
                  <a:gd name="connsiteY24" fmla="*/ 287708 h 894459"/>
                  <a:gd name="connsiteX25" fmla="*/ 319043 w 1273324"/>
                  <a:gd name="connsiteY25" fmla="*/ 287708 h 894459"/>
                  <a:gd name="connsiteX26" fmla="*/ 319043 w 1273324"/>
                  <a:gd name="connsiteY26" fmla="*/ 316194 h 894459"/>
                  <a:gd name="connsiteX27" fmla="*/ 356075 w 1273324"/>
                  <a:gd name="connsiteY27" fmla="*/ 316194 h 894459"/>
                  <a:gd name="connsiteX28" fmla="*/ 356075 w 1273324"/>
                  <a:gd name="connsiteY28" fmla="*/ 330437 h 894459"/>
                  <a:gd name="connsiteX29" fmla="*/ 370318 w 1273324"/>
                  <a:gd name="connsiteY29" fmla="*/ 338983 h 894459"/>
                  <a:gd name="connsiteX30" fmla="*/ 370318 w 1273324"/>
                  <a:gd name="connsiteY30" fmla="*/ 376015 h 894459"/>
                  <a:gd name="connsiteX31" fmla="*/ 387410 w 1273324"/>
                  <a:gd name="connsiteY31" fmla="*/ 376015 h 894459"/>
                  <a:gd name="connsiteX32" fmla="*/ 387410 w 1273324"/>
                  <a:gd name="connsiteY32" fmla="*/ 404501 h 894459"/>
                  <a:gd name="connsiteX33" fmla="*/ 424441 w 1273324"/>
                  <a:gd name="connsiteY33" fmla="*/ 404501 h 894459"/>
                  <a:gd name="connsiteX34" fmla="*/ 424441 w 1273324"/>
                  <a:gd name="connsiteY34" fmla="*/ 441532 h 894459"/>
                  <a:gd name="connsiteX35" fmla="*/ 432987 w 1273324"/>
                  <a:gd name="connsiteY35" fmla="*/ 461472 h 894459"/>
                  <a:gd name="connsiteX36" fmla="*/ 450079 w 1273324"/>
                  <a:gd name="connsiteY36" fmla="*/ 470018 h 894459"/>
                  <a:gd name="connsiteX37" fmla="*/ 450079 w 1273324"/>
                  <a:gd name="connsiteY37" fmla="*/ 492807 h 894459"/>
                  <a:gd name="connsiteX38" fmla="*/ 467170 w 1273324"/>
                  <a:gd name="connsiteY38" fmla="*/ 492807 h 894459"/>
                  <a:gd name="connsiteX39" fmla="*/ 467170 w 1273324"/>
                  <a:gd name="connsiteY39" fmla="*/ 509899 h 894459"/>
                  <a:gd name="connsiteX40" fmla="*/ 478565 w 1273324"/>
                  <a:gd name="connsiteY40" fmla="*/ 524142 h 894459"/>
                  <a:gd name="connsiteX41" fmla="*/ 492808 w 1273324"/>
                  <a:gd name="connsiteY41" fmla="*/ 538385 h 894459"/>
                  <a:gd name="connsiteX42" fmla="*/ 509899 w 1273324"/>
                  <a:gd name="connsiteY42" fmla="*/ 538385 h 894459"/>
                  <a:gd name="connsiteX43" fmla="*/ 507051 w 1273324"/>
                  <a:gd name="connsiteY43" fmla="*/ 544082 h 894459"/>
                  <a:gd name="connsiteX44" fmla="*/ 518445 w 1273324"/>
                  <a:gd name="connsiteY44" fmla="*/ 566871 h 894459"/>
                  <a:gd name="connsiteX45" fmla="*/ 538385 w 1273324"/>
                  <a:gd name="connsiteY45" fmla="*/ 589659 h 894459"/>
                  <a:gd name="connsiteX46" fmla="*/ 544082 w 1273324"/>
                  <a:gd name="connsiteY46" fmla="*/ 606751 h 894459"/>
                  <a:gd name="connsiteX47" fmla="*/ 546931 w 1273324"/>
                  <a:gd name="connsiteY47" fmla="*/ 615297 h 894459"/>
                  <a:gd name="connsiteX48" fmla="*/ 564023 w 1273324"/>
                  <a:gd name="connsiteY48" fmla="*/ 629540 h 894459"/>
                  <a:gd name="connsiteX49" fmla="*/ 583963 w 1273324"/>
                  <a:gd name="connsiteY49" fmla="*/ 643783 h 894459"/>
                  <a:gd name="connsiteX50" fmla="*/ 586811 w 1273324"/>
                  <a:gd name="connsiteY50" fmla="*/ 660874 h 894459"/>
                  <a:gd name="connsiteX51" fmla="*/ 635238 w 1273324"/>
                  <a:gd name="connsiteY51" fmla="*/ 660874 h 894459"/>
                  <a:gd name="connsiteX52" fmla="*/ 635238 w 1273324"/>
                  <a:gd name="connsiteY52" fmla="*/ 692209 h 894459"/>
                  <a:gd name="connsiteX53" fmla="*/ 672269 w 1273324"/>
                  <a:gd name="connsiteY53" fmla="*/ 692209 h 894459"/>
                  <a:gd name="connsiteX54" fmla="*/ 680815 w 1273324"/>
                  <a:gd name="connsiteY54" fmla="*/ 700755 h 894459"/>
                  <a:gd name="connsiteX55" fmla="*/ 680815 w 1273324"/>
                  <a:gd name="connsiteY55" fmla="*/ 714998 h 894459"/>
                  <a:gd name="connsiteX56" fmla="*/ 700755 w 1273324"/>
                  <a:gd name="connsiteY56" fmla="*/ 714998 h 894459"/>
                  <a:gd name="connsiteX57" fmla="*/ 700755 w 1273324"/>
                  <a:gd name="connsiteY57" fmla="*/ 743484 h 894459"/>
                  <a:gd name="connsiteX58" fmla="*/ 777668 w 1273324"/>
                  <a:gd name="connsiteY58" fmla="*/ 743484 h 894459"/>
                  <a:gd name="connsiteX59" fmla="*/ 777668 w 1273324"/>
                  <a:gd name="connsiteY59" fmla="*/ 757727 h 894459"/>
                  <a:gd name="connsiteX60" fmla="*/ 865974 w 1273324"/>
                  <a:gd name="connsiteY60" fmla="*/ 757727 h 894459"/>
                  <a:gd name="connsiteX61" fmla="*/ 865974 w 1273324"/>
                  <a:gd name="connsiteY61" fmla="*/ 777667 h 894459"/>
                  <a:gd name="connsiteX62" fmla="*/ 908703 w 1273324"/>
                  <a:gd name="connsiteY62" fmla="*/ 777667 h 894459"/>
                  <a:gd name="connsiteX63" fmla="*/ 908703 w 1273324"/>
                  <a:gd name="connsiteY63" fmla="*/ 800456 h 894459"/>
                  <a:gd name="connsiteX64" fmla="*/ 951432 w 1273324"/>
                  <a:gd name="connsiteY64" fmla="*/ 800456 h 894459"/>
                  <a:gd name="connsiteX65" fmla="*/ 951432 w 1273324"/>
                  <a:gd name="connsiteY65" fmla="*/ 820396 h 894459"/>
                  <a:gd name="connsiteX66" fmla="*/ 1119499 w 1273324"/>
                  <a:gd name="connsiteY66" fmla="*/ 820396 h 894459"/>
                  <a:gd name="connsiteX67" fmla="*/ 1119499 w 1273324"/>
                  <a:gd name="connsiteY67" fmla="*/ 851730 h 894459"/>
                  <a:gd name="connsiteX68" fmla="*/ 1236292 w 1273324"/>
                  <a:gd name="connsiteY68" fmla="*/ 851730 h 894459"/>
                  <a:gd name="connsiteX69" fmla="*/ 1236292 w 1273324"/>
                  <a:gd name="connsiteY69" fmla="*/ 874519 h 894459"/>
                  <a:gd name="connsiteX70" fmla="*/ 1273324 w 1273324"/>
                  <a:gd name="connsiteY70" fmla="*/ 874519 h 894459"/>
                  <a:gd name="connsiteX71" fmla="*/ 1273324 w 1273324"/>
                  <a:gd name="connsiteY71" fmla="*/ 894459 h 89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73324" h="894459">
                    <a:moveTo>
                      <a:pt x="0" y="0"/>
                    </a:moveTo>
                    <a:lnTo>
                      <a:pt x="5697" y="5697"/>
                    </a:lnTo>
                    <a:cubicBezTo>
                      <a:pt x="16432" y="14897"/>
                      <a:pt x="-16616" y="-11395"/>
                      <a:pt x="31335" y="31334"/>
                    </a:cubicBezTo>
                    <a:lnTo>
                      <a:pt x="31335" y="42729"/>
                    </a:lnTo>
                    <a:lnTo>
                      <a:pt x="45578" y="42729"/>
                    </a:lnTo>
                    <a:lnTo>
                      <a:pt x="45578" y="71215"/>
                    </a:lnTo>
                    <a:lnTo>
                      <a:pt x="102550" y="71215"/>
                    </a:lnTo>
                    <a:lnTo>
                      <a:pt x="102550" y="88306"/>
                    </a:lnTo>
                    <a:lnTo>
                      <a:pt x="113944" y="88306"/>
                    </a:lnTo>
                    <a:lnTo>
                      <a:pt x="113944" y="91155"/>
                    </a:lnTo>
                    <a:cubicBezTo>
                      <a:pt x="114224" y="93678"/>
                      <a:pt x="115087" y="117749"/>
                      <a:pt x="119641" y="125338"/>
                    </a:cubicBezTo>
                    <a:cubicBezTo>
                      <a:pt x="121023" y="127641"/>
                      <a:pt x="123036" y="129653"/>
                      <a:pt x="125339" y="131035"/>
                    </a:cubicBezTo>
                    <a:cubicBezTo>
                      <a:pt x="127914" y="132580"/>
                      <a:pt x="132701" y="131124"/>
                      <a:pt x="133884" y="133884"/>
                    </a:cubicBezTo>
                    <a:cubicBezTo>
                      <a:pt x="136128" y="139120"/>
                      <a:pt x="133884" y="145278"/>
                      <a:pt x="133884" y="150975"/>
                    </a:cubicBezTo>
                    <a:lnTo>
                      <a:pt x="168068" y="150975"/>
                    </a:lnTo>
                    <a:lnTo>
                      <a:pt x="168068" y="205099"/>
                    </a:lnTo>
                    <a:lnTo>
                      <a:pt x="202251" y="205099"/>
                    </a:lnTo>
                    <a:lnTo>
                      <a:pt x="202251" y="222190"/>
                    </a:lnTo>
                    <a:lnTo>
                      <a:pt x="259223" y="222190"/>
                    </a:lnTo>
                    <a:lnTo>
                      <a:pt x="259223" y="242130"/>
                    </a:lnTo>
                    <a:lnTo>
                      <a:pt x="273466" y="242130"/>
                    </a:lnTo>
                    <a:lnTo>
                      <a:pt x="273466" y="273465"/>
                    </a:lnTo>
                    <a:lnTo>
                      <a:pt x="299103" y="273465"/>
                    </a:lnTo>
                    <a:lnTo>
                      <a:pt x="299103" y="273465"/>
                    </a:lnTo>
                    <a:lnTo>
                      <a:pt x="299103" y="287708"/>
                    </a:lnTo>
                    <a:lnTo>
                      <a:pt x="319043" y="287708"/>
                    </a:lnTo>
                    <a:lnTo>
                      <a:pt x="319043" y="316194"/>
                    </a:lnTo>
                    <a:lnTo>
                      <a:pt x="356075" y="316194"/>
                    </a:lnTo>
                    <a:lnTo>
                      <a:pt x="356075" y="330437"/>
                    </a:lnTo>
                    <a:lnTo>
                      <a:pt x="370318" y="338983"/>
                    </a:lnTo>
                    <a:lnTo>
                      <a:pt x="370318" y="376015"/>
                    </a:lnTo>
                    <a:lnTo>
                      <a:pt x="387410" y="376015"/>
                    </a:lnTo>
                    <a:lnTo>
                      <a:pt x="387410" y="404501"/>
                    </a:lnTo>
                    <a:lnTo>
                      <a:pt x="424441" y="404501"/>
                    </a:lnTo>
                    <a:lnTo>
                      <a:pt x="424441" y="441532"/>
                    </a:lnTo>
                    <a:lnTo>
                      <a:pt x="432987" y="461472"/>
                    </a:lnTo>
                    <a:lnTo>
                      <a:pt x="450079" y="470018"/>
                    </a:lnTo>
                    <a:lnTo>
                      <a:pt x="450079" y="492807"/>
                    </a:lnTo>
                    <a:lnTo>
                      <a:pt x="467170" y="492807"/>
                    </a:lnTo>
                    <a:lnTo>
                      <a:pt x="467170" y="509899"/>
                    </a:lnTo>
                    <a:lnTo>
                      <a:pt x="478565" y="524142"/>
                    </a:lnTo>
                    <a:lnTo>
                      <a:pt x="492808" y="538385"/>
                    </a:lnTo>
                    <a:lnTo>
                      <a:pt x="509899" y="538385"/>
                    </a:lnTo>
                    <a:lnTo>
                      <a:pt x="507051" y="544082"/>
                    </a:lnTo>
                    <a:cubicBezTo>
                      <a:pt x="510849" y="551678"/>
                      <a:pt x="513575" y="559913"/>
                      <a:pt x="518445" y="566871"/>
                    </a:cubicBezTo>
                    <a:cubicBezTo>
                      <a:pt x="533249" y="588020"/>
                      <a:pt x="523970" y="546413"/>
                      <a:pt x="538385" y="589659"/>
                    </a:cubicBezTo>
                    <a:lnTo>
                      <a:pt x="544082" y="606751"/>
                    </a:lnTo>
                    <a:cubicBezTo>
                      <a:pt x="545032" y="609600"/>
                      <a:pt x="544432" y="613631"/>
                      <a:pt x="546931" y="615297"/>
                    </a:cubicBezTo>
                    <a:cubicBezTo>
                      <a:pt x="565815" y="627886"/>
                      <a:pt x="544836" y="613093"/>
                      <a:pt x="564023" y="629540"/>
                    </a:cubicBezTo>
                    <a:cubicBezTo>
                      <a:pt x="570210" y="634843"/>
                      <a:pt x="577197" y="639272"/>
                      <a:pt x="583963" y="643783"/>
                    </a:cubicBezTo>
                    <a:cubicBezTo>
                      <a:pt x="586997" y="658957"/>
                      <a:pt x="586811" y="653184"/>
                      <a:pt x="586811" y="660874"/>
                    </a:cubicBezTo>
                    <a:lnTo>
                      <a:pt x="635238" y="660874"/>
                    </a:lnTo>
                    <a:lnTo>
                      <a:pt x="635238" y="692209"/>
                    </a:lnTo>
                    <a:lnTo>
                      <a:pt x="672269" y="692209"/>
                    </a:lnTo>
                    <a:lnTo>
                      <a:pt x="680815" y="700755"/>
                    </a:lnTo>
                    <a:lnTo>
                      <a:pt x="680815" y="714998"/>
                    </a:lnTo>
                    <a:lnTo>
                      <a:pt x="700755" y="714998"/>
                    </a:lnTo>
                    <a:lnTo>
                      <a:pt x="700755" y="743484"/>
                    </a:lnTo>
                    <a:lnTo>
                      <a:pt x="777668" y="743484"/>
                    </a:lnTo>
                    <a:lnTo>
                      <a:pt x="777668" y="757727"/>
                    </a:lnTo>
                    <a:lnTo>
                      <a:pt x="865974" y="757727"/>
                    </a:lnTo>
                    <a:lnTo>
                      <a:pt x="865974" y="777667"/>
                    </a:lnTo>
                    <a:lnTo>
                      <a:pt x="908703" y="777667"/>
                    </a:lnTo>
                    <a:lnTo>
                      <a:pt x="908703" y="800456"/>
                    </a:lnTo>
                    <a:lnTo>
                      <a:pt x="951432" y="800456"/>
                    </a:lnTo>
                    <a:lnTo>
                      <a:pt x="951432" y="820396"/>
                    </a:lnTo>
                    <a:lnTo>
                      <a:pt x="1119499" y="820396"/>
                    </a:lnTo>
                    <a:lnTo>
                      <a:pt x="1119499" y="851730"/>
                    </a:lnTo>
                    <a:lnTo>
                      <a:pt x="1236292" y="851730"/>
                    </a:lnTo>
                    <a:lnTo>
                      <a:pt x="1236292" y="874519"/>
                    </a:lnTo>
                    <a:lnTo>
                      <a:pt x="1273324" y="874519"/>
                    </a:lnTo>
                    <a:lnTo>
                      <a:pt x="1273324" y="894459"/>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grpSp>
        <p:sp>
          <p:nvSpPr>
            <p:cNvPr id="13" name="Freeform 12">
              <a:extLst>
                <a:ext uri="{FF2B5EF4-FFF2-40B4-BE49-F238E27FC236}">
                  <a16:creationId xmlns:a16="http://schemas.microsoft.com/office/drawing/2014/main" id="{CE42A77F-A74E-A956-15A2-4197D0F19C33}"/>
                </a:ext>
              </a:extLst>
            </p:cNvPr>
            <p:cNvSpPr/>
            <p:nvPr/>
          </p:nvSpPr>
          <p:spPr>
            <a:xfrm>
              <a:off x="2681375" y="1723402"/>
              <a:ext cx="136732" cy="0"/>
            </a:xfrm>
            <a:custGeom>
              <a:avLst/>
              <a:gdLst>
                <a:gd name="connsiteX0" fmla="*/ 0 w 136732"/>
                <a:gd name="connsiteY0" fmla="*/ 0 h 0"/>
                <a:gd name="connsiteX1" fmla="*/ 136732 w 136732"/>
                <a:gd name="connsiteY1" fmla="*/ 0 h 0"/>
              </a:gdLst>
              <a:ahLst/>
              <a:cxnLst>
                <a:cxn ang="0">
                  <a:pos x="connsiteX0" y="connsiteY0"/>
                </a:cxn>
                <a:cxn ang="0">
                  <a:pos x="connsiteX1" y="connsiteY1"/>
                </a:cxn>
              </a:cxnLst>
              <a:rect l="l" t="t" r="r" b="b"/>
              <a:pathLst>
                <a:path w="136732">
                  <a:moveTo>
                    <a:pt x="0" y="0"/>
                  </a:moveTo>
                  <a:lnTo>
                    <a:pt x="136732"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sp>
          <p:nvSpPr>
            <p:cNvPr id="14" name="Freeform 13">
              <a:extLst>
                <a:ext uri="{FF2B5EF4-FFF2-40B4-BE49-F238E27FC236}">
                  <a16:creationId xmlns:a16="http://schemas.microsoft.com/office/drawing/2014/main" id="{44D9C301-945F-77E7-C167-05D176FD5F51}"/>
                </a:ext>
              </a:extLst>
            </p:cNvPr>
            <p:cNvSpPr/>
            <p:nvPr/>
          </p:nvSpPr>
          <p:spPr>
            <a:xfrm>
              <a:off x="2679951" y="1599101"/>
              <a:ext cx="136732" cy="0"/>
            </a:xfrm>
            <a:custGeom>
              <a:avLst/>
              <a:gdLst>
                <a:gd name="connsiteX0" fmla="*/ 0 w 136732"/>
                <a:gd name="connsiteY0" fmla="*/ 0 h 0"/>
                <a:gd name="connsiteX1" fmla="*/ 136732 w 136732"/>
                <a:gd name="connsiteY1" fmla="*/ 0 h 0"/>
              </a:gdLst>
              <a:ahLst/>
              <a:cxnLst>
                <a:cxn ang="0">
                  <a:pos x="connsiteX0" y="connsiteY0"/>
                </a:cxn>
                <a:cxn ang="0">
                  <a:pos x="connsiteX1" y="connsiteY1"/>
                </a:cxn>
              </a:cxnLst>
              <a:rect l="l" t="t" r="r" b="b"/>
              <a:pathLst>
                <a:path w="136732">
                  <a:moveTo>
                    <a:pt x="0" y="0"/>
                  </a:moveTo>
                  <a:lnTo>
                    <a:pt x="136732" y="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sp>
          <p:nvSpPr>
            <p:cNvPr id="15" name="Rectangle 14">
              <a:extLst>
                <a:ext uri="{FF2B5EF4-FFF2-40B4-BE49-F238E27FC236}">
                  <a16:creationId xmlns:a16="http://schemas.microsoft.com/office/drawing/2014/main" id="{6A6CB37E-764B-CD05-84D2-8FBA9A1CC057}"/>
                </a:ext>
              </a:extLst>
            </p:cNvPr>
            <p:cNvSpPr/>
            <p:nvPr/>
          </p:nvSpPr>
          <p:spPr>
            <a:xfrm rot="16200000">
              <a:off x="812346" y="2320788"/>
              <a:ext cx="616996" cy="238575"/>
            </a:xfrm>
            <a:prstGeom prst="rect">
              <a:avLst/>
            </a:prstGeom>
          </p:spPr>
          <p:txBody>
            <a:bodyPr wrap="none">
              <a:spAutoFit/>
            </a:bodyPr>
            <a:lstStyle/>
            <a:p>
              <a:pPr defTabSz="1219170">
                <a:defRPr/>
              </a:pPr>
              <a:r>
                <a:rPr lang="en-US" sz="1467" b="1" dirty="0">
                  <a:solidFill>
                    <a:srgbClr val="000000"/>
                  </a:solidFill>
                  <a:latin typeface="Arial"/>
                  <a:cs typeface="Arial"/>
                  <a:sym typeface="Arial"/>
                </a:rPr>
                <a:t>PFS, %</a:t>
              </a:r>
            </a:p>
          </p:txBody>
        </p:sp>
        <p:sp>
          <p:nvSpPr>
            <p:cNvPr id="16" name="Rectangle 15">
              <a:extLst>
                <a:ext uri="{FF2B5EF4-FFF2-40B4-BE49-F238E27FC236}">
                  <a16:creationId xmlns:a16="http://schemas.microsoft.com/office/drawing/2014/main" id="{74F4E62A-EBBE-8949-4ED9-5CC79F66C846}"/>
                </a:ext>
              </a:extLst>
            </p:cNvPr>
            <p:cNvSpPr/>
            <p:nvPr/>
          </p:nvSpPr>
          <p:spPr>
            <a:xfrm>
              <a:off x="2373173" y="3557516"/>
              <a:ext cx="756314" cy="238575"/>
            </a:xfrm>
            <a:prstGeom prst="rect">
              <a:avLst/>
            </a:prstGeom>
          </p:spPr>
          <p:txBody>
            <a:bodyPr wrap="none">
              <a:spAutoFit/>
            </a:bodyPr>
            <a:lstStyle/>
            <a:p>
              <a:pPr defTabSz="1219170">
                <a:defRPr/>
              </a:pPr>
              <a:r>
                <a:rPr lang="en-US" sz="1467" b="1" dirty="0">
                  <a:solidFill>
                    <a:srgbClr val="000000"/>
                  </a:solidFill>
                  <a:latin typeface="Arial"/>
                  <a:cs typeface="Arial"/>
                  <a:sym typeface="Arial"/>
                </a:rPr>
                <a:t>Time, mo</a:t>
              </a:r>
            </a:p>
          </p:txBody>
        </p:sp>
      </p:grpSp>
      <p:grpSp>
        <p:nvGrpSpPr>
          <p:cNvPr id="19" name="Group 18">
            <a:extLst>
              <a:ext uri="{FF2B5EF4-FFF2-40B4-BE49-F238E27FC236}">
                <a16:creationId xmlns:a16="http://schemas.microsoft.com/office/drawing/2014/main" id="{A6BE2378-F6A4-233D-2002-26D35DF7F280}"/>
              </a:ext>
            </a:extLst>
          </p:cNvPr>
          <p:cNvGrpSpPr/>
          <p:nvPr/>
        </p:nvGrpSpPr>
        <p:grpSpPr>
          <a:xfrm>
            <a:off x="6105240" y="1681176"/>
            <a:ext cx="5374472" cy="3605227"/>
            <a:chOff x="5264443" y="1392237"/>
            <a:chExt cx="3533775" cy="2370477"/>
          </a:xfrm>
        </p:grpSpPr>
        <p:grpSp>
          <p:nvGrpSpPr>
            <p:cNvPr id="20" name="Group 19">
              <a:extLst>
                <a:ext uri="{FF2B5EF4-FFF2-40B4-BE49-F238E27FC236}">
                  <a16:creationId xmlns:a16="http://schemas.microsoft.com/office/drawing/2014/main" id="{1AB94E98-011F-D128-9AB3-22F8C319BCE1}"/>
                </a:ext>
              </a:extLst>
            </p:cNvPr>
            <p:cNvGrpSpPr/>
            <p:nvPr/>
          </p:nvGrpSpPr>
          <p:grpSpPr>
            <a:xfrm>
              <a:off x="5264443" y="1392237"/>
              <a:ext cx="3533775" cy="2370477"/>
              <a:chOff x="5264443" y="1392237"/>
              <a:chExt cx="3533775" cy="2370477"/>
            </a:xfrm>
          </p:grpSpPr>
          <p:graphicFrame>
            <p:nvGraphicFramePr>
              <p:cNvPr id="24" name="Chart 23">
                <a:extLst>
                  <a:ext uri="{FF2B5EF4-FFF2-40B4-BE49-F238E27FC236}">
                    <a16:creationId xmlns:a16="http://schemas.microsoft.com/office/drawing/2014/main" id="{3D16CC89-3FB4-014E-1F3D-4FD53C7CF205}"/>
                  </a:ext>
                </a:extLst>
              </p:cNvPr>
              <p:cNvGraphicFramePr/>
              <p:nvPr/>
            </p:nvGraphicFramePr>
            <p:xfrm>
              <a:off x="5264443" y="1392237"/>
              <a:ext cx="3533775" cy="2362201"/>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4">
                <a:extLst>
                  <a:ext uri="{FF2B5EF4-FFF2-40B4-BE49-F238E27FC236}">
                    <a16:creationId xmlns:a16="http://schemas.microsoft.com/office/drawing/2014/main" id="{D253B4CE-6A0F-47E8-5A65-04917E7BB940}"/>
                  </a:ext>
                </a:extLst>
              </p:cNvPr>
              <p:cNvGrpSpPr/>
              <p:nvPr/>
            </p:nvGrpSpPr>
            <p:grpSpPr>
              <a:xfrm>
                <a:off x="5752123" y="1546034"/>
                <a:ext cx="2782277" cy="1792077"/>
                <a:chOff x="5752123" y="1546034"/>
                <a:chExt cx="2782277" cy="1792077"/>
              </a:xfrm>
            </p:grpSpPr>
            <p:sp>
              <p:nvSpPr>
                <p:cNvPr id="31" name="Freeform 30">
                  <a:extLst>
                    <a:ext uri="{FF2B5EF4-FFF2-40B4-BE49-F238E27FC236}">
                      <a16:creationId xmlns:a16="http://schemas.microsoft.com/office/drawing/2014/main" id="{B0A53806-841C-49CB-EF11-8788E67537C9}"/>
                    </a:ext>
                  </a:extLst>
                </p:cNvPr>
                <p:cNvSpPr/>
                <p:nvPr/>
              </p:nvSpPr>
              <p:spPr>
                <a:xfrm>
                  <a:off x="5783855" y="1546034"/>
                  <a:ext cx="2750545" cy="1792077"/>
                </a:xfrm>
                <a:custGeom>
                  <a:avLst/>
                  <a:gdLst>
                    <a:gd name="connsiteX0" fmla="*/ 2750545 w 2750545"/>
                    <a:gd name="connsiteY0" fmla="*/ 1792077 h 1792077"/>
                    <a:gd name="connsiteX1" fmla="*/ 2750545 w 2750545"/>
                    <a:gd name="connsiteY1" fmla="*/ 1645185 h 1792077"/>
                    <a:gd name="connsiteX2" fmla="*/ 1299991 w 2750545"/>
                    <a:gd name="connsiteY2" fmla="*/ 1645185 h 1792077"/>
                    <a:gd name="connsiteX3" fmla="*/ 1299991 w 2750545"/>
                    <a:gd name="connsiteY3" fmla="*/ 1630496 h 1792077"/>
                    <a:gd name="connsiteX4" fmla="*/ 1248579 w 2750545"/>
                    <a:gd name="connsiteY4" fmla="*/ 1630496 h 1792077"/>
                    <a:gd name="connsiteX5" fmla="*/ 1248579 w 2750545"/>
                    <a:gd name="connsiteY5" fmla="*/ 1593773 h 1792077"/>
                    <a:gd name="connsiteX6" fmla="*/ 1244906 w 2750545"/>
                    <a:gd name="connsiteY6" fmla="*/ 1593773 h 1792077"/>
                    <a:gd name="connsiteX7" fmla="*/ 1244906 w 2750545"/>
                    <a:gd name="connsiteY7" fmla="*/ 1564395 h 1792077"/>
                    <a:gd name="connsiteX8" fmla="*/ 1186150 w 2750545"/>
                    <a:gd name="connsiteY8" fmla="*/ 1564395 h 1792077"/>
                    <a:gd name="connsiteX9" fmla="*/ 1186150 w 2750545"/>
                    <a:gd name="connsiteY9" fmla="*/ 1546033 h 1792077"/>
                    <a:gd name="connsiteX10" fmla="*/ 1142082 w 2750545"/>
                    <a:gd name="connsiteY10" fmla="*/ 1546033 h 1792077"/>
                    <a:gd name="connsiteX11" fmla="*/ 1142082 w 2750545"/>
                    <a:gd name="connsiteY11" fmla="*/ 1516655 h 1792077"/>
                    <a:gd name="connsiteX12" fmla="*/ 1053947 w 2750545"/>
                    <a:gd name="connsiteY12" fmla="*/ 1516655 h 1792077"/>
                    <a:gd name="connsiteX13" fmla="*/ 1053947 w 2750545"/>
                    <a:gd name="connsiteY13" fmla="*/ 1494621 h 1792077"/>
                    <a:gd name="connsiteX14" fmla="*/ 1020897 w 2750545"/>
                    <a:gd name="connsiteY14" fmla="*/ 1494621 h 1792077"/>
                    <a:gd name="connsiteX15" fmla="*/ 1020897 w 2750545"/>
                    <a:gd name="connsiteY15" fmla="*/ 1428520 h 1792077"/>
                    <a:gd name="connsiteX16" fmla="*/ 951123 w 2750545"/>
                    <a:gd name="connsiteY16" fmla="*/ 1428520 h 1792077"/>
                    <a:gd name="connsiteX17" fmla="*/ 951123 w 2750545"/>
                    <a:gd name="connsiteY17" fmla="*/ 1373436 h 1792077"/>
                    <a:gd name="connsiteX18" fmla="*/ 936434 w 2750545"/>
                    <a:gd name="connsiteY18" fmla="*/ 1373436 h 1792077"/>
                    <a:gd name="connsiteX19" fmla="*/ 936434 w 2750545"/>
                    <a:gd name="connsiteY19" fmla="*/ 1351402 h 1792077"/>
                    <a:gd name="connsiteX20" fmla="*/ 881350 w 2750545"/>
                    <a:gd name="connsiteY20" fmla="*/ 1351402 h 1792077"/>
                    <a:gd name="connsiteX21" fmla="*/ 881350 w 2750545"/>
                    <a:gd name="connsiteY21" fmla="*/ 1325696 h 1792077"/>
                    <a:gd name="connsiteX22" fmla="*/ 851972 w 2750545"/>
                    <a:gd name="connsiteY22" fmla="*/ 1325696 h 1792077"/>
                    <a:gd name="connsiteX23" fmla="*/ 851972 w 2750545"/>
                    <a:gd name="connsiteY23" fmla="*/ 1296318 h 1792077"/>
                    <a:gd name="connsiteX24" fmla="*/ 815249 w 2750545"/>
                    <a:gd name="connsiteY24" fmla="*/ 1296318 h 1792077"/>
                    <a:gd name="connsiteX25" fmla="*/ 815249 w 2750545"/>
                    <a:gd name="connsiteY25" fmla="*/ 1281629 h 1792077"/>
                    <a:gd name="connsiteX26" fmla="*/ 771181 w 2750545"/>
                    <a:gd name="connsiteY26" fmla="*/ 1281629 h 1792077"/>
                    <a:gd name="connsiteX27" fmla="*/ 771181 w 2750545"/>
                    <a:gd name="connsiteY27" fmla="*/ 1244906 h 1792077"/>
                    <a:gd name="connsiteX28" fmla="*/ 763837 w 2750545"/>
                    <a:gd name="connsiteY28" fmla="*/ 1244906 h 1792077"/>
                    <a:gd name="connsiteX29" fmla="*/ 763837 w 2750545"/>
                    <a:gd name="connsiteY29" fmla="*/ 1244906 h 1792077"/>
                    <a:gd name="connsiteX30" fmla="*/ 763837 w 2750545"/>
                    <a:gd name="connsiteY30" fmla="*/ 1215527 h 1792077"/>
                    <a:gd name="connsiteX31" fmla="*/ 763837 w 2750545"/>
                    <a:gd name="connsiteY31" fmla="*/ 1197166 h 1792077"/>
                    <a:gd name="connsiteX32" fmla="*/ 719769 w 2750545"/>
                    <a:gd name="connsiteY32" fmla="*/ 1197166 h 1792077"/>
                    <a:gd name="connsiteX33" fmla="*/ 719769 w 2750545"/>
                    <a:gd name="connsiteY33" fmla="*/ 1149426 h 1792077"/>
                    <a:gd name="connsiteX34" fmla="*/ 708752 w 2750545"/>
                    <a:gd name="connsiteY34" fmla="*/ 1149426 h 1792077"/>
                    <a:gd name="connsiteX35" fmla="*/ 708752 w 2750545"/>
                    <a:gd name="connsiteY35" fmla="*/ 1116376 h 1792077"/>
                    <a:gd name="connsiteX36" fmla="*/ 690391 w 2750545"/>
                    <a:gd name="connsiteY36" fmla="*/ 1116376 h 1792077"/>
                    <a:gd name="connsiteX37" fmla="*/ 690391 w 2750545"/>
                    <a:gd name="connsiteY37" fmla="*/ 1086997 h 1792077"/>
                    <a:gd name="connsiteX38" fmla="*/ 683046 w 2750545"/>
                    <a:gd name="connsiteY38" fmla="*/ 1086997 h 1792077"/>
                    <a:gd name="connsiteX39" fmla="*/ 683046 w 2750545"/>
                    <a:gd name="connsiteY39" fmla="*/ 1057619 h 1792077"/>
                    <a:gd name="connsiteX40" fmla="*/ 672029 w 2750545"/>
                    <a:gd name="connsiteY40" fmla="*/ 1057619 h 1792077"/>
                    <a:gd name="connsiteX41" fmla="*/ 672029 w 2750545"/>
                    <a:gd name="connsiteY41" fmla="*/ 1042930 h 1792077"/>
                    <a:gd name="connsiteX42" fmla="*/ 664685 w 2750545"/>
                    <a:gd name="connsiteY42" fmla="*/ 1042930 h 1792077"/>
                    <a:gd name="connsiteX43" fmla="*/ 664685 w 2750545"/>
                    <a:gd name="connsiteY43" fmla="*/ 995190 h 1792077"/>
                    <a:gd name="connsiteX44" fmla="*/ 653668 w 2750545"/>
                    <a:gd name="connsiteY44" fmla="*/ 995190 h 1792077"/>
                    <a:gd name="connsiteX45" fmla="*/ 653668 w 2750545"/>
                    <a:gd name="connsiteY45" fmla="*/ 976829 h 1792077"/>
                    <a:gd name="connsiteX46" fmla="*/ 627962 w 2750545"/>
                    <a:gd name="connsiteY46" fmla="*/ 976829 h 1792077"/>
                    <a:gd name="connsiteX47" fmla="*/ 627962 w 2750545"/>
                    <a:gd name="connsiteY47" fmla="*/ 958467 h 1792077"/>
                    <a:gd name="connsiteX48" fmla="*/ 602256 w 2750545"/>
                    <a:gd name="connsiteY48" fmla="*/ 958467 h 1792077"/>
                    <a:gd name="connsiteX49" fmla="*/ 602256 w 2750545"/>
                    <a:gd name="connsiteY49" fmla="*/ 903383 h 1792077"/>
                    <a:gd name="connsiteX50" fmla="*/ 598584 w 2750545"/>
                    <a:gd name="connsiteY50" fmla="*/ 903383 h 1792077"/>
                    <a:gd name="connsiteX51" fmla="*/ 598584 w 2750545"/>
                    <a:gd name="connsiteY51" fmla="*/ 837282 h 1792077"/>
                    <a:gd name="connsiteX52" fmla="*/ 565533 w 2750545"/>
                    <a:gd name="connsiteY52" fmla="*/ 837282 h 1792077"/>
                    <a:gd name="connsiteX53" fmla="*/ 565533 w 2750545"/>
                    <a:gd name="connsiteY53" fmla="*/ 789542 h 1792077"/>
                    <a:gd name="connsiteX54" fmla="*/ 528810 w 2750545"/>
                    <a:gd name="connsiteY54" fmla="*/ 789542 h 1792077"/>
                    <a:gd name="connsiteX55" fmla="*/ 528810 w 2750545"/>
                    <a:gd name="connsiteY55" fmla="*/ 778525 h 1792077"/>
                    <a:gd name="connsiteX56" fmla="*/ 510449 w 2750545"/>
                    <a:gd name="connsiteY56" fmla="*/ 778525 h 1792077"/>
                    <a:gd name="connsiteX57" fmla="*/ 510449 w 2750545"/>
                    <a:gd name="connsiteY57" fmla="*/ 767508 h 1792077"/>
                    <a:gd name="connsiteX58" fmla="*/ 488415 w 2750545"/>
                    <a:gd name="connsiteY58" fmla="*/ 767508 h 1792077"/>
                    <a:gd name="connsiteX59" fmla="*/ 488415 w 2750545"/>
                    <a:gd name="connsiteY59" fmla="*/ 734458 h 1792077"/>
                    <a:gd name="connsiteX60" fmla="*/ 477398 w 2750545"/>
                    <a:gd name="connsiteY60" fmla="*/ 734458 h 1792077"/>
                    <a:gd name="connsiteX61" fmla="*/ 477398 w 2750545"/>
                    <a:gd name="connsiteY61" fmla="*/ 697735 h 1792077"/>
                    <a:gd name="connsiteX62" fmla="*/ 466381 w 2750545"/>
                    <a:gd name="connsiteY62" fmla="*/ 697735 h 1792077"/>
                    <a:gd name="connsiteX63" fmla="*/ 466381 w 2750545"/>
                    <a:gd name="connsiteY63" fmla="*/ 649995 h 1792077"/>
                    <a:gd name="connsiteX64" fmla="*/ 462709 w 2750545"/>
                    <a:gd name="connsiteY64" fmla="*/ 649995 h 1792077"/>
                    <a:gd name="connsiteX65" fmla="*/ 462709 w 2750545"/>
                    <a:gd name="connsiteY65" fmla="*/ 613272 h 1792077"/>
                    <a:gd name="connsiteX66" fmla="*/ 433331 w 2750545"/>
                    <a:gd name="connsiteY66" fmla="*/ 613272 h 1792077"/>
                    <a:gd name="connsiteX67" fmla="*/ 433331 w 2750545"/>
                    <a:gd name="connsiteY67" fmla="*/ 591238 h 1792077"/>
                    <a:gd name="connsiteX68" fmla="*/ 411297 w 2750545"/>
                    <a:gd name="connsiteY68" fmla="*/ 591238 h 1792077"/>
                    <a:gd name="connsiteX69" fmla="*/ 411297 w 2750545"/>
                    <a:gd name="connsiteY69" fmla="*/ 547171 h 1792077"/>
                    <a:gd name="connsiteX70" fmla="*/ 403952 w 2750545"/>
                    <a:gd name="connsiteY70" fmla="*/ 547171 h 1792077"/>
                    <a:gd name="connsiteX71" fmla="*/ 403952 w 2750545"/>
                    <a:gd name="connsiteY71" fmla="*/ 514120 h 1792077"/>
                    <a:gd name="connsiteX72" fmla="*/ 359885 w 2750545"/>
                    <a:gd name="connsiteY72" fmla="*/ 514120 h 1792077"/>
                    <a:gd name="connsiteX73" fmla="*/ 359885 w 2750545"/>
                    <a:gd name="connsiteY73" fmla="*/ 477397 h 1792077"/>
                    <a:gd name="connsiteX74" fmla="*/ 352540 w 2750545"/>
                    <a:gd name="connsiteY74" fmla="*/ 477397 h 1792077"/>
                    <a:gd name="connsiteX75" fmla="*/ 352540 w 2750545"/>
                    <a:gd name="connsiteY75" fmla="*/ 459036 h 1792077"/>
                    <a:gd name="connsiteX76" fmla="*/ 345196 w 2750545"/>
                    <a:gd name="connsiteY76" fmla="*/ 459036 h 1792077"/>
                    <a:gd name="connsiteX77" fmla="*/ 345196 w 2750545"/>
                    <a:gd name="connsiteY77" fmla="*/ 451691 h 1792077"/>
                    <a:gd name="connsiteX78" fmla="*/ 323162 w 2750545"/>
                    <a:gd name="connsiteY78" fmla="*/ 451691 h 1792077"/>
                    <a:gd name="connsiteX79" fmla="*/ 323162 w 2750545"/>
                    <a:gd name="connsiteY79" fmla="*/ 414968 h 1792077"/>
                    <a:gd name="connsiteX80" fmla="*/ 315817 w 2750545"/>
                    <a:gd name="connsiteY80" fmla="*/ 414968 h 1792077"/>
                    <a:gd name="connsiteX81" fmla="*/ 315817 w 2750545"/>
                    <a:gd name="connsiteY81" fmla="*/ 389262 h 1792077"/>
                    <a:gd name="connsiteX82" fmla="*/ 312145 w 2750545"/>
                    <a:gd name="connsiteY82" fmla="*/ 389262 h 1792077"/>
                    <a:gd name="connsiteX83" fmla="*/ 312145 w 2750545"/>
                    <a:gd name="connsiteY83" fmla="*/ 367229 h 1792077"/>
                    <a:gd name="connsiteX84" fmla="*/ 297456 w 2750545"/>
                    <a:gd name="connsiteY84" fmla="*/ 367229 h 1792077"/>
                    <a:gd name="connsiteX85" fmla="*/ 297456 w 2750545"/>
                    <a:gd name="connsiteY85" fmla="*/ 345195 h 1792077"/>
                    <a:gd name="connsiteX86" fmla="*/ 271750 w 2750545"/>
                    <a:gd name="connsiteY86" fmla="*/ 345195 h 1792077"/>
                    <a:gd name="connsiteX87" fmla="*/ 271750 w 2750545"/>
                    <a:gd name="connsiteY87" fmla="*/ 319489 h 1792077"/>
                    <a:gd name="connsiteX88" fmla="*/ 268078 w 2750545"/>
                    <a:gd name="connsiteY88" fmla="*/ 319489 h 1792077"/>
                    <a:gd name="connsiteX89" fmla="*/ 268078 w 2750545"/>
                    <a:gd name="connsiteY89" fmla="*/ 297455 h 1792077"/>
                    <a:gd name="connsiteX90" fmla="*/ 253388 w 2750545"/>
                    <a:gd name="connsiteY90" fmla="*/ 297455 h 1792077"/>
                    <a:gd name="connsiteX91" fmla="*/ 253388 w 2750545"/>
                    <a:gd name="connsiteY91" fmla="*/ 264405 h 1792077"/>
                    <a:gd name="connsiteX92" fmla="*/ 231355 w 2750545"/>
                    <a:gd name="connsiteY92" fmla="*/ 264405 h 1792077"/>
                    <a:gd name="connsiteX93" fmla="*/ 231355 w 2750545"/>
                    <a:gd name="connsiteY93" fmla="*/ 246043 h 1792077"/>
                    <a:gd name="connsiteX94" fmla="*/ 227682 w 2750545"/>
                    <a:gd name="connsiteY94" fmla="*/ 246043 h 1792077"/>
                    <a:gd name="connsiteX95" fmla="*/ 227682 w 2750545"/>
                    <a:gd name="connsiteY95" fmla="*/ 227682 h 1792077"/>
                    <a:gd name="connsiteX96" fmla="*/ 209321 w 2750545"/>
                    <a:gd name="connsiteY96" fmla="*/ 227682 h 1792077"/>
                    <a:gd name="connsiteX97" fmla="*/ 201976 w 2750545"/>
                    <a:gd name="connsiteY97" fmla="*/ 220337 h 1792077"/>
                    <a:gd name="connsiteX98" fmla="*/ 194632 w 2750545"/>
                    <a:gd name="connsiteY98" fmla="*/ 212993 h 1792077"/>
                    <a:gd name="connsiteX99" fmla="*/ 194632 w 2750545"/>
                    <a:gd name="connsiteY99" fmla="*/ 194631 h 1792077"/>
                    <a:gd name="connsiteX100" fmla="*/ 190959 w 2750545"/>
                    <a:gd name="connsiteY100" fmla="*/ 194631 h 1792077"/>
                    <a:gd name="connsiteX101" fmla="*/ 190959 w 2750545"/>
                    <a:gd name="connsiteY101" fmla="*/ 124858 h 1792077"/>
                    <a:gd name="connsiteX102" fmla="*/ 179943 w 2750545"/>
                    <a:gd name="connsiteY102" fmla="*/ 124858 h 1792077"/>
                    <a:gd name="connsiteX103" fmla="*/ 179943 w 2750545"/>
                    <a:gd name="connsiteY103" fmla="*/ 113841 h 1792077"/>
                    <a:gd name="connsiteX104" fmla="*/ 168926 w 2750545"/>
                    <a:gd name="connsiteY104" fmla="*/ 113841 h 1792077"/>
                    <a:gd name="connsiteX105" fmla="*/ 168926 w 2750545"/>
                    <a:gd name="connsiteY105" fmla="*/ 95479 h 1792077"/>
                    <a:gd name="connsiteX106" fmla="*/ 150564 w 2750545"/>
                    <a:gd name="connsiteY106" fmla="*/ 95479 h 1792077"/>
                    <a:gd name="connsiteX107" fmla="*/ 150564 w 2750545"/>
                    <a:gd name="connsiteY107" fmla="*/ 88135 h 1792077"/>
                    <a:gd name="connsiteX108" fmla="*/ 135875 w 2750545"/>
                    <a:gd name="connsiteY108" fmla="*/ 88135 h 1792077"/>
                    <a:gd name="connsiteX109" fmla="*/ 135875 w 2750545"/>
                    <a:gd name="connsiteY109" fmla="*/ 66101 h 1792077"/>
                    <a:gd name="connsiteX110" fmla="*/ 113841 w 2750545"/>
                    <a:gd name="connsiteY110" fmla="*/ 66101 h 1792077"/>
                    <a:gd name="connsiteX111" fmla="*/ 113841 w 2750545"/>
                    <a:gd name="connsiteY111" fmla="*/ 58756 h 1792077"/>
                    <a:gd name="connsiteX112" fmla="*/ 102825 w 2750545"/>
                    <a:gd name="connsiteY112" fmla="*/ 58756 h 1792077"/>
                    <a:gd name="connsiteX113" fmla="*/ 102825 w 2750545"/>
                    <a:gd name="connsiteY113" fmla="*/ 47739 h 1792077"/>
                    <a:gd name="connsiteX114" fmla="*/ 99152 w 2750545"/>
                    <a:gd name="connsiteY114" fmla="*/ 47739 h 1792077"/>
                    <a:gd name="connsiteX115" fmla="*/ 99152 w 2750545"/>
                    <a:gd name="connsiteY115" fmla="*/ 29378 h 1792077"/>
                    <a:gd name="connsiteX116" fmla="*/ 51412 w 2750545"/>
                    <a:gd name="connsiteY116" fmla="*/ 29378 h 1792077"/>
                    <a:gd name="connsiteX117" fmla="*/ 51412 w 2750545"/>
                    <a:gd name="connsiteY117" fmla="*/ 29378 h 1792077"/>
                    <a:gd name="connsiteX118" fmla="*/ 51412 w 2750545"/>
                    <a:gd name="connsiteY118" fmla="*/ 29378 h 1792077"/>
                    <a:gd name="connsiteX119" fmla="*/ 51412 w 2750545"/>
                    <a:gd name="connsiteY119" fmla="*/ 0 h 1792077"/>
                    <a:gd name="connsiteX120" fmla="*/ 0 w 2750545"/>
                    <a:gd name="connsiteY120" fmla="*/ 0 h 1792077"/>
                    <a:gd name="connsiteX121" fmla="*/ 0 w 2750545"/>
                    <a:gd name="connsiteY121" fmla="*/ 135874 h 1792077"/>
                    <a:gd name="connsiteX122" fmla="*/ 33051 w 2750545"/>
                    <a:gd name="connsiteY122" fmla="*/ 135874 h 1792077"/>
                    <a:gd name="connsiteX123" fmla="*/ 33051 w 2750545"/>
                    <a:gd name="connsiteY123" fmla="*/ 157908 h 1792077"/>
                    <a:gd name="connsiteX124" fmla="*/ 33051 w 2750545"/>
                    <a:gd name="connsiteY124" fmla="*/ 157908 h 1792077"/>
                    <a:gd name="connsiteX125" fmla="*/ 33051 w 2750545"/>
                    <a:gd name="connsiteY125" fmla="*/ 224009 h 1792077"/>
                    <a:gd name="connsiteX126" fmla="*/ 95480 w 2750545"/>
                    <a:gd name="connsiteY126" fmla="*/ 224009 h 1792077"/>
                    <a:gd name="connsiteX127" fmla="*/ 95480 w 2750545"/>
                    <a:gd name="connsiteY127" fmla="*/ 264405 h 1792077"/>
                    <a:gd name="connsiteX128" fmla="*/ 95480 w 2750545"/>
                    <a:gd name="connsiteY128" fmla="*/ 264405 h 1792077"/>
                    <a:gd name="connsiteX129" fmla="*/ 95480 w 2750545"/>
                    <a:gd name="connsiteY129" fmla="*/ 264405 h 1792077"/>
                    <a:gd name="connsiteX130" fmla="*/ 113841 w 2750545"/>
                    <a:gd name="connsiteY130" fmla="*/ 264405 h 1792077"/>
                    <a:gd name="connsiteX131" fmla="*/ 113841 w 2750545"/>
                    <a:gd name="connsiteY131" fmla="*/ 301127 h 1792077"/>
                    <a:gd name="connsiteX132" fmla="*/ 146892 w 2750545"/>
                    <a:gd name="connsiteY132" fmla="*/ 301127 h 1792077"/>
                    <a:gd name="connsiteX133" fmla="*/ 146892 w 2750545"/>
                    <a:gd name="connsiteY133" fmla="*/ 326833 h 1792077"/>
                    <a:gd name="connsiteX134" fmla="*/ 161581 w 2750545"/>
                    <a:gd name="connsiteY134" fmla="*/ 326833 h 1792077"/>
                    <a:gd name="connsiteX135" fmla="*/ 161581 w 2750545"/>
                    <a:gd name="connsiteY135" fmla="*/ 359884 h 1792077"/>
                    <a:gd name="connsiteX136" fmla="*/ 172598 w 2750545"/>
                    <a:gd name="connsiteY136" fmla="*/ 359884 h 1792077"/>
                    <a:gd name="connsiteX137" fmla="*/ 172598 w 2750545"/>
                    <a:gd name="connsiteY137" fmla="*/ 378246 h 1792077"/>
                    <a:gd name="connsiteX138" fmla="*/ 179943 w 2750545"/>
                    <a:gd name="connsiteY138" fmla="*/ 378246 h 1792077"/>
                    <a:gd name="connsiteX139" fmla="*/ 179943 w 2750545"/>
                    <a:gd name="connsiteY139" fmla="*/ 378246 h 1792077"/>
                    <a:gd name="connsiteX140" fmla="*/ 179943 w 2750545"/>
                    <a:gd name="connsiteY140" fmla="*/ 407624 h 1792077"/>
                    <a:gd name="connsiteX141" fmla="*/ 179943 w 2750545"/>
                    <a:gd name="connsiteY141" fmla="*/ 422313 h 1792077"/>
                    <a:gd name="connsiteX142" fmla="*/ 194632 w 2750545"/>
                    <a:gd name="connsiteY142" fmla="*/ 422313 h 1792077"/>
                    <a:gd name="connsiteX143" fmla="*/ 194632 w 2750545"/>
                    <a:gd name="connsiteY143" fmla="*/ 510448 h 1792077"/>
                    <a:gd name="connsiteX144" fmla="*/ 216665 w 2750545"/>
                    <a:gd name="connsiteY144" fmla="*/ 510448 h 1792077"/>
                    <a:gd name="connsiteX145" fmla="*/ 216665 w 2750545"/>
                    <a:gd name="connsiteY145" fmla="*/ 543499 h 1792077"/>
                    <a:gd name="connsiteX146" fmla="*/ 227682 w 2750545"/>
                    <a:gd name="connsiteY146" fmla="*/ 543499 h 1792077"/>
                    <a:gd name="connsiteX147" fmla="*/ 227682 w 2750545"/>
                    <a:gd name="connsiteY147" fmla="*/ 565532 h 1792077"/>
                    <a:gd name="connsiteX148" fmla="*/ 235027 w 2750545"/>
                    <a:gd name="connsiteY148" fmla="*/ 565532 h 1792077"/>
                    <a:gd name="connsiteX149" fmla="*/ 235027 w 2750545"/>
                    <a:gd name="connsiteY149" fmla="*/ 609600 h 1792077"/>
                    <a:gd name="connsiteX150" fmla="*/ 246044 w 2750545"/>
                    <a:gd name="connsiteY150" fmla="*/ 609600 h 1792077"/>
                    <a:gd name="connsiteX151" fmla="*/ 246044 w 2750545"/>
                    <a:gd name="connsiteY151" fmla="*/ 631633 h 1792077"/>
                    <a:gd name="connsiteX152" fmla="*/ 246044 w 2750545"/>
                    <a:gd name="connsiteY152" fmla="*/ 631633 h 1792077"/>
                    <a:gd name="connsiteX153" fmla="*/ 271750 w 2750545"/>
                    <a:gd name="connsiteY153" fmla="*/ 631633 h 1792077"/>
                    <a:gd name="connsiteX154" fmla="*/ 271750 w 2750545"/>
                    <a:gd name="connsiteY154" fmla="*/ 686718 h 1792077"/>
                    <a:gd name="connsiteX155" fmla="*/ 282767 w 2750545"/>
                    <a:gd name="connsiteY155" fmla="*/ 686718 h 1792077"/>
                    <a:gd name="connsiteX156" fmla="*/ 282767 w 2750545"/>
                    <a:gd name="connsiteY156" fmla="*/ 712424 h 1792077"/>
                    <a:gd name="connsiteX157" fmla="*/ 290111 w 2750545"/>
                    <a:gd name="connsiteY157" fmla="*/ 712424 h 1792077"/>
                    <a:gd name="connsiteX158" fmla="*/ 290111 w 2750545"/>
                    <a:gd name="connsiteY158" fmla="*/ 741802 h 1792077"/>
                    <a:gd name="connsiteX159" fmla="*/ 290111 w 2750545"/>
                    <a:gd name="connsiteY159" fmla="*/ 741802 h 1792077"/>
                    <a:gd name="connsiteX160" fmla="*/ 290111 w 2750545"/>
                    <a:gd name="connsiteY160" fmla="*/ 756491 h 1792077"/>
                    <a:gd name="connsiteX161" fmla="*/ 290111 w 2750545"/>
                    <a:gd name="connsiteY161" fmla="*/ 756491 h 1792077"/>
                    <a:gd name="connsiteX162" fmla="*/ 319490 w 2750545"/>
                    <a:gd name="connsiteY162" fmla="*/ 756491 h 1792077"/>
                    <a:gd name="connsiteX163" fmla="*/ 319490 w 2750545"/>
                    <a:gd name="connsiteY163" fmla="*/ 785870 h 1792077"/>
                    <a:gd name="connsiteX164" fmla="*/ 341523 w 2750545"/>
                    <a:gd name="connsiteY164" fmla="*/ 785870 h 1792077"/>
                    <a:gd name="connsiteX165" fmla="*/ 341523 w 2750545"/>
                    <a:gd name="connsiteY165" fmla="*/ 829937 h 1792077"/>
                    <a:gd name="connsiteX166" fmla="*/ 345196 w 2750545"/>
                    <a:gd name="connsiteY166" fmla="*/ 829937 h 1792077"/>
                    <a:gd name="connsiteX167" fmla="*/ 345196 w 2750545"/>
                    <a:gd name="connsiteY167" fmla="*/ 851971 h 1792077"/>
                    <a:gd name="connsiteX168" fmla="*/ 359885 w 2750545"/>
                    <a:gd name="connsiteY168" fmla="*/ 851971 h 1792077"/>
                    <a:gd name="connsiteX169" fmla="*/ 359885 w 2750545"/>
                    <a:gd name="connsiteY169" fmla="*/ 903383 h 1792077"/>
                    <a:gd name="connsiteX170" fmla="*/ 418641 w 2750545"/>
                    <a:gd name="connsiteY170" fmla="*/ 903383 h 1792077"/>
                    <a:gd name="connsiteX171" fmla="*/ 418641 w 2750545"/>
                    <a:gd name="connsiteY171" fmla="*/ 984173 h 1792077"/>
                    <a:gd name="connsiteX172" fmla="*/ 455364 w 2750545"/>
                    <a:gd name="connsiteY172" fmla="*/ 984173 h 1792077"/>
                    <a:gd name="connsiteX173" fmla="*/ 455364 w 2750545"/>
                    <a:gd name="connsiteY173" fmla="*/ 1035585 h 1792077"/>
                    <a:gd name="connsiteX174" fmla="*/ 462709 w 2750545"/>
                    <a:gd name="connsiteY174" fmla="*/ 1035585 h 1792077"/>
                    <a:gd name="connsiteX175" fmla="*/ 462709 w 2750545"/>
                    <a:gd name="connsiteY175" fmla="*/ 1053947 h 1792077"/>
                    <a:gd name="connsiteX176" fmla="*/ 473726 w 2750545"/>
                    <a:gd name="connsiteY176" fmla="*/ 1053947 h 1792077"/>
                    <a:gd name="connsiteX177" fmla="*/ 473726 w 2750545"/>
                    <a:gd name="connsiteY177" fmla="*/ 1094342 h 1792077"/>
                    <a:gd name="connsiteX178" fmla="*/ 481070 w 2750545"/>
                    <a:gd name="connsiteY178" fmla="*/ 1094342 h 1792077"/>
                    <a:gd name="connsiteX179" fmla="*/ 481070 w 2750545"/>
                    <a:gd name="connsiteY179" fmla="*/ 1116376 h 1792077"/>
                    <a:gd name="connsiteX180" fmla="*/ 492087 w 2750545"/>
                    <a:gd name="connsiteY180" fmla="*/ 1116376 h 1792077"/>
                    <a:gd name="connsiteX181" fmla="*/ 492087 w 2750545"/>
                    <a:gd name="connsiteY181" fmla="*/ 1149426 h 1792077"/>
                    <a:gd name="connsiteX182" fmla="*/ 514121 w 2750545"/>
                    <a:gd name="connsiteY182" fmla="*/ 1149426 h 1792077"/>
                    <a:gd name="connsiteX183" fmla="*/ 514121 w 2750545"/>
                    <a:gd name="connsiteY183" fmla="*/ 1167788 h 1792077"/>
                    <a:gd name="connsiteX184" fmla="*/ 558188 w 2750545"/>
                    <a:gd name="connsiteY184" fmla="*/ 1167788 h 1792077"/>
                    <a:gd name="connsiteX185" fmla="*/ 558188 w 2750545"/>
                    <a:gd name="connsiteY185" fmla="*/ 1167788 h 1792077"/>
                    <a:gd name="connsiteX186" fmla="*/ 558188 w 2750545"/>
                    <a:gd name="connsiteY186" fmla="*/ 1197166 h 1792077"/>
                    <a:gd name="connsiteX187" fmla="*/ 569205 w 2750545"/>
                    <a:gd name="connsiteY187" fmla="*/ 1208183 h 1792077"/>
                    <a:gd name="connsiteX188" fmla="*/ 569205 w 2750545"/>
                    <a:gd name="connsiteY188" fmla="*/ 1219200 h 1792077"/>
                    <a:gd name="connsiteX189" fmla="*/ 587567 w 2750545"/>
                    <a:gd name="connsiteY189" fmla="*/ 1219200 h 1792077"/>
                    <a:gd name="connsiteX190" fmla="*/ 587567 w 2750545"/>
                    <a:gd name="connsiteY190" fmla="*/ 1230217 h 1792077"/>
                    <a:gd name="connsiteX191" fmla="*/ 613273 w 2750545"/>
                    <a:gd name="connsiteY191" fmla="*/ 1230217 h 1792077"/>
                    <a:gd name="connsiteX192" fmla="*/ 613273 w 2750545"/>
                    <a:gd name="connsiteY192" fmla="*/ 1248578 h 1792077"/>
                    <a:gd name="connsiteX193" fmla="*/ 620617 w 2750545"/>
                    <a:gd name="connsiteY193" fmla="*/ 1255922 h 1792077"/>
                    <a:gd name="connsiteX194" fmla="*/ 620617 w 2750545"/>
                    <a:gd name="connsiteY194" fmla="*/ 1281629 h 1792077"/>
                    <a:gd name="connsiteX195" fmla="*/ 620617 w 2750545"/>
                    <a:gd name="connsiteY195" fmla="*/ 1292646 h 1792077"/>
                    <a:gd name="connsiteX196" fmla="*/ 620617 w 2750545"/>
                    <a:gd name="connsiteY196" fmla="*/ 1314679 h 1792077"/>
                    <a:gd name="connsiteX197" fmla="*/ 631634 w 2750545"/>
                    <a:gd name="connsiteY197" fmla="*/ 1314679 h 1792077"/>
                    <a:gd name="connsiteX198" fmla="*/ 631634 w 2750545"/>
                    <a:gd name="connsiteY198" fmla="*/ 1336713 h 1792077"/>
                    <a:gd name="connsiteX199" fmla="*/ 649996 w 2750545"/>
                    <a:gd name="connsiteY199" fmla="*/ 1336713 h 1792077"/>
                    <a:gd name="connsiteX200" fmla="*/ 649996 w 2750545"/>
                    <a:gd name="connsiteY200" fmla="*/ 1347730 h 1792077"/>
                    <a:gd name="connsiteX201" fmla="*/ 657340 w 2750545"/>
                    <a:gd name="connsiteY201" fmla="*/ 1347730 h 1792077"/>
                    <a:gd name="connsiteX202" fmla="*/ 657340 w 2750545"/>
                    <a:gd name="connsiteY202" fmla="*/ 1362419 h 1792077"/>
                    <a:gd name="connsiteX203" fmla="*/ 672029 w 2750545"/>
                    <a:gd name="connsiteY203" fmla="*/ 1362419 h 1792077"/>
                    <a:gd name="connsiteX204" fmla="*/ 672029 w 2750545"/>
                    <a:gd name="connsiteY204" fmla="*/ 1395470 h 1792077"/>
                    <a:gd name="connsiteX205" fmla="*/ 679374 w 2750545"/>
                    <a:gd name="connsiteY205" fmla="*/ 1395470 h 1792077"/>
                    <a:gd name="connsiteX206" fmla="*/ 679374 w 2750545"/>
                    <a:gd name="connsiteY206" fmla="*/ 1421176 h 1792077"/>
                    <a:gd name="connsiteX207" fmla="*/ 701408 w 2750545"/>
                    <a:gd name="connsiteY207" fmla="*/ 1421176 h 1792077"/>
                    <a:gd name="connsiteX208" fmla="*/ 701408 w 2750545"/>
                    <a:gd name="connsiteY208" fmla="*/ 1468915 h 1792077"/>
                    <a:gd name="connsiteX209" fmla="*/ 719769 w 2750545"/>
                    <a:gd name="connsiteY209" fmla="*/ 1468915 h 1792077"/>
                    <a:gd name="connsiteX210" fmla="*/ 719769 w 2750545"/>
                    <a:gd name="connsiteY210" fmla="*/ 1520327 h 1792077"/>
                    <a:gd name="connsiteX211" fmla="*/ 760164 w 2750545"/>
                    <a:gd name="connsiteY211" fmla="*/ 1520327 h 1792077"/>
                    <a:gd name="connsiteX212" fmla="*/ 760164 w 2750545"/>
                    <a:gd name="connsiteY212" fmla="*/ 1535017 h 1792077"/>
                    <a:gd name="connsiteX213" fmla="*/ 767509 w 2750545"/>
                    <a:gd name="connsiteY213" fmla="*/ 1535017 h 1792077"/>
                    <a:gd name="connsiteX214" fmla="*/ 767509 w 2750545"/>
                    <a:gd name="connsiteY214" fmla="*/ 1568067 h 1792077"/>
                    <a:gd name="connsiteX215" fmla="*/ 774853 w 2750545"/>
                    <a:gd name="connsiteY215" fmla="*/ 1568067 h 1792077"/>
                    <a:gd name="connsiteX216" fmla="*/ 774853 w 2750545"/>
                    <a:gd name="connsiteY216" fmla="*/ 1582756 h 1792077"/>
                    <a:gd name="connsiteX217" fmla="*/ 822593 w 2750545"/>
                    <a:gd name="connsiteY217" fmla="*/ 1582756 h 1792077"/>
                    <a:gd name="connsiteX218" fmla="*/ 822593 w 2750545"/>
                    <a:gd name="connsiteY218" fmla="*/ 1593773 h 1792077"/>
                    <a:gd name="connsiteX219" fmla="*/ 855644 w 2750545"/>
                    <a:gd name="connsiteY219" fmla="*/ 1593773 h 1792077"/>
                    <a:gd name="connsiteX220" fmla="*/ 855644 w 2750545"/>
                    <a:gd name="connsiteY220" fmla="*/ 1612135 h 1792077"/>
                    <a:gd name="connsiteX221" fmla="*/ 877678 w 2750545"/>
                    <a:gd name="connsiteY221" fmla="*/ 1612135 h 1792077"/>
                    <a:gd name="connsiteX222" fmla="*/ 877678 w 2750545"/>
                    <a:gd name="connsiteY222" fmla="*/ 1623152 h 1792077"/>
                    <a:gd name="connsiteX223" fmla="*/ 888694 w 2750545"/>
                    <a:gd name="connsiteY223" fmla="*/ 1623152 h 1792077"/>
                    <a:gd name="connsiteX224" fmla="*/ 888694 w 2750545"/>
                    <a:gd name="connsiteY224" fmla="*/ 1630496 h 1792077"/>
                    <a:gd name="connsiteX225" fmla="*/ 943779 w 2750545"/>
                    <a:gd name="connsiteY225" fmla="*/ 1630496 h 1792077"/>
                    <a:gd name="connsiteX226" fmla="*/ 943779 w 2750545"/>
                    <a:gd name="connsiteY226" fmla="*/ 1648858 h 1792077"/>
                    <a:gd name="connsiteX227" fmla="*/ 958468 w 2750545"/>
                    <a:gd name="connsiteY227" fmla="*/ 1648858 h 1792077"/>
                    <a:gd name="connsiteX228" fmla="*/ 958468 w 2750545"/>
                    <a:gd name="connsiteY228" fmla="*/ 1689253 h 1792077"/>
                    <a:gd name="connsiteX229" fmla="*/ 1020897 w 2750545"/>
                    <a:gd name="connsiteY229" fmla="*/ 1689253 h 1792077"/>
                    <a:gd name="connsiteX230" fmla="*/ 1020897 w 2750545"/>
                    <a:gd name="connsiteY230" fmla="*/ 1689253 h 1792077"/>
                    <a:gd name="connsiteX231" fmla="*/ 1020897 w 2750545"/>
                    <a:gd name="connsiteY231" fmla="*/ 1714959 h 1792077"/>
                    <a:gd name="connsiteX232" fmla="*/ 1053947 w 2750545"/>
                    <a:gd name="connsiteY232" fmla="*/ 1714959 h 1792077"/>
                    <a:gd name="connsiteX233" fmla="*/ 1053947 w 2750545"/>
                    <a:gd name="connsiteY233" fmla="*/ 1725976 h 1792077"/>
                    <a:gd name="connsiteX234" fmla="*/ 1090670 w 2750545"/>
                    <a:gd name="connsiteY234" fmla="*/ 1725976 h 1792077"/>
                    <a:gd name="connsiteX235" fmla="*/ 1090670 w 2750545"/>
                    <a:gd name="connsiteY235" fmla="*/ 1740665 h 1792077"/>
                    <a:gd name="connsiteX236" fmla="*/ 1252251 w 2750545"/>
                    <a:gd name="connsiteY236" fmla="*/ 1740665 h 1792077"/>
                    <a:gd name="connsiteX237" fmla="*/ 1252251 w 2750545"/>
                    <a:gd name="connsiteY237" fmla="*/ 1781060 h 1792077"/>
                    <a:gd name="connsiteX238" fmla="*/ 2750545 w 2750545"/>
                    <a:gd name="connsiteY238" fmla="*/ 1792077 h 17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2750545" h="1792077">
                      <a:moveTo>
                        <a:pt x="2750545" y="1792077"/>
                      </a:moveTo>
                      <a:lnTo>
                        <a:pt x="2750545" y="1645185"/>
                      </a:lnTo>
                      <a:lnTo>
                        <a:pt x="1299991" y="1645185"/>
                      </a:lnTo>
                      <a:lnTo>
                        <a:pt x="1299991" y="1630496"/>
                      </a:lnTo>
                      <a:lnTo>
                        <a:pt x="1248579" y="1630496"/>
                      </a:lnTo>
                      <a:lnTo>
                        <a:pt x="1248579" y="1593773"/>
                      </a:lnTo>
                      <a:lnTo>
                        <a:pt x="1244906" y="1593773"/>
                      </a:lnTo>
                      <a:lnTo>
                        <a:pt x="1244906" y="1564395"/>
                      </a:lnTo>
                      <a:lnTo>
                        <a:pt x="1186150" y="1564395"/>
                      </a:lnTo>
                      <a:lnTo>
                        <a:pt x="1186150" y="1546033"/>
                      </a:lnTo>
                      <a:lnTo>
                        <a:pt x="1142082" y="1546033"/>
                      </a:lnTo>
                      <a:lnTo>
                        <a:pt x="1142082" y="1516655"/>
                      </a:lnTo>
                      <a:lnTo>
                        <a:pt x="1053947" y="1516655"/>
                      </a:lnTo>
                      <a:lnTo>
                        <a:pt x="1053947" y="1494621"/>
                      </a:lnTo>
                      <a:lnTo>
                        <a:pt x="1020897" y="1494621"/>
                      </a:lnTo>
                      <a:lnTo>
                        <a:pt x="1020897" y="1428520"/>
                      </a:lnTo>
                      <a:lnTo>
                        <a:pt x="951123" y="1428520"/>
                      </a:lnTo>
                      <a:lnTo>
                        <a:pt x="951123" y="1373436"/>
                      </a:lnTo>
                      <a:lnTo>
                        <a:pt x="936434" y="1373436"/>
                      </a:lnTo>
                      <a:lnTo>
                        <a:pt x="936434" y="1351402"/>
                      </a:lnTo>
                      <a:lnTo>
                        <a:pt x="881350" y="1351402"/>
                      </a:lnTo>
                      <a:lnTo>
                        <a:pt x="881350" y="1325696"/>
                      </a:lnTo>
                      <a:lnTo>
                        <a:pt x="851972" y="1325696"/>
                      </a:lnTo>
                      <a:lnTo>
                        <a:pt x="851972" y="1296318"/>
                      </a:lnTo>
                      <a:lnTo>
                        <a:pt x="815249" y="1296318"/>
                      </a:lnTo>
                      <a:lnTo>
                        <a:pt x="815249" y="1281629"/>
                      </a:lnTo>
                      <a:lnTo>
                        <a:pt x="771181" y="1281629"/>
                      </a:lnTo>
                      <a:lnTo>
                        <a:pt x="771181" y="1244906"/>
                      </a:lnTo>
                      <a:lnTo>
                        <a:pt x="763837" y="1244906"/>
                      </a:lnTo>
                      <a:lnTo>
                        <a:pt x="763837" y="1244906"/>
                      </a:lnTo>
                      <a:lnTo>
                        <a:pt x="763837" y="1215527"/>
                      </a:lnTo>
                      <a:lnTo>
                        <a:pt x="763837" y="1197166"/>
                      </a:lnTo>
                      <a:lnTo>
                        <a:pt x="719769" y="1197166"/>
                      </a:lnTo>
                      <a:lnTo>
                        <a:pt x="719769" y="1149426"/>
                      </a:lnTo>
                      <a:lnTo>
                        <a:pt x="708752" y="1149426"/>
                      </a:lnTo>
                      <a:lnTo>
                        <a:pt x="708752" y="1116376"/>
                      </a:lnTo>
                      <a:lnTo>
                        <a:pt x="690391" y="1116376"/>
                      </a:lnTo>
                      <a:lnTo>
                        <a:pt x="690391" y="1086997"/>
                      </a:lnTo>
                      <a:lnTo>
                        <a:pt x="683046" y="1086997"/>
                      </a:lnTo>
                      <a:lnTo>
                        <a:pt x="683046" y="1057619"/>
                      </a:lnTo>
                      <a:lnTo>
                        <a:pt x="672029" y="1057619"/>
                      </a:lnTo>
                      <a:lnTo>
                        <a:pt x="672029" y="1042930"/>
                      </a:lnTo>
                      <a:lnTo>
                        <a:pt x="664685" y="1042930"/>
                      </a:lnTo>
                      <a:lnTo>
                        <a:pt x="664685" y="995190"/>
                      </a:lnTo>
                      <a:lnTo>
                        <a:pt x="653668" y="995190"/>
                      </a:lnTo>
                      <a:lnTo>
                        <a:pt x="653668" y="976829"/>
                      </a:lnTo>
                      <a:lnTo>
                        <a:pt x="627962" y="976829"/>
                      </a:lnTo>
                      <a:lnTo>
                        <a:pt x="627962" y="958467"/>
                      </a:lnTo>
                      <a:lnTo>
                        <a:pt x="602256" y="958467"/>
                      </a:lnTo>
                      <a:lnTo>
                        <a:pt x="602256" y="903383"/>
                      </a:lnTo>
                      <a:lnTo>
                        <a:pt x="598584" y="903383"/>
                      </a:lnTo>
                      <a:lnTo>
                        <a:pt x="598584" y="837282"/>
                      </a:lnTo>
                      <a:lnTo>
                        <a:pt x="565533" y="837282"/>
                      </a:lnTo>
                      <a:lnTo>
                        <a:pt x="565533" y="789542"/>
                      </a:lnTo>
                      <a:lnTo>
                        <a:pt x="528810" y="789542"/>
                      </a:lnTo>
                      <a:lnTo>
                        <a:pt x="528810" y="778525"/>
                      </a:lnTo>
                      <a:lnTo>
                        <a:pt x="510449" y="778525"/>
                      </a:lnTo>
                      <a:lnTo>
                        <a:pt x="510449" y="767508"/>
                      </a:lnTo>
                      <a:lnTo>
                        <a:pt x="488415" y="767508"/>
                      </a:lnTo>
                      <a:lnTo>
                        <a:pt x="488415" y="734458"/>
                      </a:lnTo>
                      <a:lnTo>
                        <a:pt x="477398" y="734458"/>
                      </a:lnTo>
                      <a:lnTo>
                        <a:pt x="477398" y="697735"/>
                      </a:lnTo>
                      <a:lnTo>
                        <a:pt x="466381" y="697735"/>
                      </a:lnTo>
                      <a:lnTo>
                        <a:pt x="466381" y="649995"/>
                      </a:lnTo>
                      <a:lnTo>
                        <a:pt x="462709" y="649995"/>
                      </a:lnTo>
                      <a:lnTo>
                        <a:pt x="462709" y="613272"/>
                      </a:lnTo>
                      <a:lnTo>
                        <a:pt x="433331" y="613272"/>
                      </a:lnTo>
                      <a:lnTo>
                        <a:pt x="433331" y="591238"/>
                      </a:lnTo>
                      <a:lnTo>
                        <a:pt x="411297" y="591238"/>
                      </a:lnTo>
                      <a:lnTo>
                        <a:pt x="411297" y="547171"/>
                      </a:lnTo>
                      <a:lnTo>
                        <a:pt x="403952" y="547171"/>
                      </a:lnTo>
                      <a:lnTo>
                        <a:pt x="403952" y="514120"/>
                      </a:lnTo>
                      <a:lnTo>
                        <a:pt x="359885" y="514120"/>
                      </a:lnTo>
                      <a:lnTo>
                        <a:pt x="359885" y="477397"/>
                      </a:lnTo>
                      <a:lnTo>
                        <a:pt x="352540" y="477397"/>
                      </a:lnTo>
                      <a:lnTo>
                        <a:pt x="352540" y="459036"/>
                      </a:lnTo>
                      <a:lnTo>
                        <a:pt x="345196" y="459036"/>
                      </a:lnTo>
                      <a:lnTo>
                        <a:pt x="345196" y="451691"/>
                      </a:lnTo>
                      <a:lnTo>
                        <a:pt x="323162" y="451691"/>
                      </a:lnTo>
                      <a:lnTo>
                        <a:pt x="323162" y="414968"/>
                      </a:lnTo>
                      <a:lnTo>
                        <a:pt x="315817" y="414968"/>
                      </a:lnTo>
                      <a:lnTo>
                        <a:pt x="315817" y="389262"/>
                      </a:lnTo>
                      <a:lnTo>
                        <a:pt x="312145" y="389262"/>
                      </a:lnTo>
                      <a:lnTo>
                        <a:pt x="312145" y="367229"/>
                      </a:lnTo>
                      <a:lnTo>
                        <a:pt x="297456" y="367229"/>
                      </a:lnTo>
                      <a:lnTo>
                        <a:pt x="297456" y="345195"/>
                      </a:lnTo>
                      <a:lnTo>
                        <a:pt x="271750" y="345195"/>
                      </a:lnTo>
                      <a:lnTo>
                        <a:pt x="271750" y="319489"/>
                      </a:lnTo>
                      <a:lnTo>
                        <a:pt x="268078" y="319489"/>
                      </a:lnTo>
                      <a:lnTo>
                        <a:pt x="268078" y="297455"/>
                      </a:lnTo>
                      <a:lnTo>
                        <a:pt x="253388" y="297455"/>
                      </a:lnTo>
                      <a:lnTo>
                        <a:pt x="253388" y="264405"/>
                      </a:lnTo>
                      <a:lnTo>
                        <a:pt x="231355" y="264405"/>
                      </a:lnTo>
                      <a:lnTo>
                        <a:pt x="231355" y="246043"/>
                      </a:lnTo>
                      <a:lnTo>
                        <a:pt x="227682" y="246043"/>
                      </a:lnTo>
                      <a:lnTo>
                        <a:pt x="227682" y="227682"/>
                      </a:lnTo>
                      <a:lnTo>
                        <a:pt x="209321" y="227682"/>
                      </a:lnTo>
                      <a:lnTo>
                        <a:pt x="201976" y="220337"/>
                      </a:lnTo>
                      <a:lnTo>
                        <a:pt x="194632" y="212993"/>
                      </a:lnTo>
                      <a:lnTo>
                        <a:pt x="194632" y="194631"/>
                      </a:lnTo>
                      <a:lnTo>
                        <a:pt x="190959" y="194631"/>
                      </a:lnTo>
                      <a:lnTo>
                        <a:pt x="190959" y="124858"/>
                      </a:lnTo>
                      <a:lnTo>
                        <a:pt x="179943" y="124858"/>
                      </a:lnTo>
                      <a:lnTo>
                        <a:pt x="179943" y="113841"/>
                      </a:lnTo>
                      <a:lnTo>
                        <a:pt x="168926" y="113841"/>
                      </a:lnTo>
                      <a:lnTo>
                        <a:pt x="168926" y="95479"/>
                      </a:lnTo>
                      <a:lnTo>
                        <a:pt x="150564" y="95479"/>
                      </a:lnTo>
                      <a:lnTo>
                        <a:pt x="150564" y="88135"/>
                      </a:lnTo>
                      <a:lnTo>
                        <a:pt x="135875" y="88135"/>
                      </a:lnTo>
                      <a:lnTo>
                        <a:pt x="135875" y="66101"/>
                      </a:lnTo>
                      <a:lnTo>
                        <a:pt x="113841" y="66101"/>
                      </a:lnTo>
                      <a:lnTo>
                        <a:pt x="113841" y="58756"/>
                      </a:lnTo>
                      <a:lnTo>
                        <a:pt x="102825" y="58756"/>
                      </a:lnTo>
                      <a:lnTo>
                        <a:pt x="102825" y="47739"/>
                      </a:lnTo>
                      <a:lnTo>
                        <a:pt x="99152" y="47739"/>
                      </a:lnTo>
                      <a:lnTo>
                        <a:pt x="99152" y="29378"/>
                      </a:lnTo>
                      <a:lnTo>
                        <a:pt x="51412" y="29378"/>
                      </a:lnTo>
                      <a:lnTo>
                        <a:pt x="51412" y="29378"/>
                      </a:lnTo>
                      <a:lnTo>
                        <a:pt x="51412" y="29378"/>
                      </a:lnTo>
                      <a:lnTo>
                        <a:pt x="51412" y="0"/>
                      </a:lnTo>
                      <a:lnTo>
                        <a:pt x="0" y="0"/>
                      </a:lnTo>
                      <a:lnTo>
                        <a:pt x="0" y="135874"/>
                      </a:lnTo>
                      <a:lnTo>
                        <a:pt x="33051" y="135874"/>
                      </a:lnTo>
                      <a:lnTo>
                        <a:pt x="33051" y="157908"/>
                      </a:lnTo>
                      <a:lnTo>
                        <a:pt x="33051" y="157908"/>
                      </a:lnTo>
                      <a:lnTo>
                        <a:pt x="33051" y="224009"/>
                      </a:lnTo>
                      <a:lnTo>
                        <a:pt x="95480" y="224009"/>
                      </a:lnTo>
                      <a:lnTo>
                        <a:pt x="95480" y="264405"/>
                      </a:lnTo>
                      <a:lnTo>
                        <a:pt x="95480" y="264405"/>
                      </a:lnTo>
                      <a:lnTo>
                        <a:pt x="95480" y="264405"/>
                      </a:lnTo>
                      <a:lnTo>
                        <a:pt x="113841" y="264405"/>
                      </a:lnTo>
                      <a:lnTo>
                        <a:pt x="113841" y="301127"/>
                      </a:lnTo>
                      <a:lnTo>
                        <a:pt x="146892" y="301127"/>
                      </a:lnTo>
                      <a:lnTo>
                        <a:pt x="146892" y="326833"/>
                      </a:lnTo>
                      <a:lnTo>
                        <a:pt x="161581" y="326833"/>
                      </a:lnTo>
                      <a:lnTo>
                        <a:pt x="161581" y="359884"/>
                      </a:lnTo>
                      <a:lnTo>
                        <a:pt x="172598" y="359884"/>
                      </a:lnTo>
                      <a:lnTo>
                        <a:pt x="172598" y="378246"/>
                      </a:lnTo>
                      <a:lnTo>
                        <a:pt x="179943" y="378246"/>
                      </a:lnTo>
                      <a:lnTo>
                        <a:pt x="179943" y="378246"/>
                      </a:lnTo>
                      <a:lnTo>
                        <a:pt x="179943" y="407624"/>
                      </a:lnTo>
                      <a:lnTo>
                        <a:pt x="179943" y="422313"/>
                      </a:lnTo>
                      <a:lnTo>
                        <a:pt x="194632" y="422313"/>
                      </a:lnTo>
                      <a:lnTo>
                        <a:pt x="194632" y="510448"/>
                      </a:lnTo>
                      <a:lnTo>
                        <a:pt x="216665" y="510448"/>
                      </a:lnTo>
                      <a:lnTo>
                        <a:pt x="216665" y="543499"/>
                      </a:lnTo>
                      <a:lnTo>
                        <a:pt x="227682" y="543499"/>
                      </a:lnTo>
                      <a:lnTo>
                        <a:pt x="227682" y="565532"/>
                      </a:lnTo>
                      <a:lnTo>
                        <a:pt x="235027" y="565532"/>
                      </a:lnTo>
                      <a:lnTo>
                        <a:pt x="235027" y="609600"/>
                      </a:lnTo>
                      <a:lnTo>
                        <a:pt x="246044" y="609600"/>
                      </a:lnTo>
                      <a:lnTo>
                        <a:pt x="246044" y="631633"/>
                      </a:lnTo>
                      <a:lnTo>
                        <a:pt x="246044" y="631633"/>
                      </a:lnTo>
                      <a:lnTo>
                        <a:pt x="271750" y="631633"/>
                      </a:lnTo>
                      <a:lnTo>
                        <a:pt x="271750" y="686718"/>
                      </a:lnTo>
                      <a:lnTo>
                        <a:pt x="282767" y="686718"/>
                      </a:lnTo>
                      <a:lnTo>
                        <a:pt x="282767" y="712424"/>
                      </a:lnTo>
                      <a:lnTo>
                        <a:pt x="290111" y="712424"/>
                      </a:lnTo>
                      <a:lnTo>
                        <a:pt x="290111" y="741802"/>
                      </a:lnTo>
                      <a:lnTo>
                        <a:pt x="290111" y="741802"/>
                      </a:lnTo>
                      <a:lnTo>
                        <a:pt x="290111" y="756491"/>
                      </a:lnTo>
                      <a:lnTo>
                        <a:pt x="290111" y="756491"/>
                      </a:lnTo>
                      <a:lnTo>
                        <a:pt x="319490" y="756491"/>
                      </a:lnTo>
                      <a:lnTo>
                        <a:pt x="319490" y="785870"/>
                      </a:lnTo>
                      <a:lnTo>
                        <a:pt x="341523" y="785870"/>
                      </a:lnTo>
                      <a:lnTo>
                        <a:pt x="341523" y="829937"/>
                      </a:lnTo>
                      <a:lnTo>
                        <a:pt x="345196" y="829937"/>
                      </a:lnTo>
                      <a:lnTo>
                        <a:pt x="345196" y="851971"/>
                      </a:lnTo>
                      <a:lnTo>
                        <a:pt x="359885" y="851971"/>
                      </a:lnTo>
                      <a:lnTo>
                        <a:pt x="359885" y="903383"/>
                      </a:lnTo>
                      <a:lnTo>
                        <a:pt x="418641" y="903383"/>
                      </a:lnTo>
                      <a:lnTo>
                        <a:pt x="418641" y="984173"/>
                      </a:lnTo>
                      <a:lnTo>
                        <a:pt x="455364" y="984173"/>
                      </a:lnTo>
                      <a:lnTo>
                        <a:pt x="455364" y="1035585"/>
                      </a:lnTo>
                      <a:lnTo>
                        <a:pt x="462709" y="1035585"/>
                      </a:lnTo>
                      <a:lnTo>
                        <a:pt x="462709" y="1053947"/>
                      </a:lnTo>
                      <a:lnTo>
                        <a:pt x="473726" y="1053947"/>
                      </a:lnTo>
                      <a:lnTo>
                        <a:pt x="473726" y="1094342"/>
                      </a:lnTo>
                      <a:lnTo>
                        <a:pt x="481070" y="1094342"/>
                      </a:lnTo>
                      <a:lnTo>
                        <a:pt x="481070" y="1116376"/>
                      </a:lnTo>
                      <a:lnTo>
                        <a:pt x="492087" y="1116376"/>
                      </a:lnTo>
                      <a:lnTo>
                        <a:pt x="492087" y="1149426"/>
                      </a:lnTo>
                      <a:lnTo>
                        <a:pt x="514121" y="1149426"/>
                      </a:lnTo>
                      <a:lnTo>
                        <a:pt x="514121" y="1167788"/>
                      </a:lnTo>
                      <a:lnTo>
                        <a:pt x="558188" y="1167788"/>
                      </a:lnTo>
                      <a:lnTo>
                        <a:pt x="558188" y="1167788"/>
                      </a:lnTo>
                      <a:lnTo>
                        <a:pt x="558188" y="1197166"/>
                      </a:lnTo>
                      <a:lnTo>
                        <a:pt x="569205" y="1208183"/>
                      </a:lnTo>
                      <a:lnTo>
                        <a:pt x="569205" y="1219200"/>
                      </a:lnTo>
                      <a:lnTo>
                        <a:pt x="587567" y="1219200"/>
                      </a:lnTo>
                      <a:lnTo>
                        <a:pt x="587567" y="1230217"/>
                      </a:lnTo>
                      <a:lnTo>
                        <a:pt x="613273" y="1230217"/>
                      </a:lnTo>
                      <a:lnTo>
                        <a:pt x="613273" y="1248578"/>
                      </a:lnTo>
                      <a:lnTo>
                        <a:pt x="620617" y="1255922"/>
                      </a:lnTo>
                      <a:lnTo>
                        <a:pt x="620617" y="1281629"/>
                      </a:lnTo>
                      <a:lnTo>
                        <a:pt x="620617" y="1292646"/>
                      </a:lnTo>
                      <a:lnTo>
                        <a:pt x="620617" y="1314679"/>
                      </a:lnTo>
                      <a:lnTo>
                        <a:pt x="631634" y="1314679"/>
                      </a:lnTo>
                      <a:lnTo>
                        <a:pt x="631634" y="1336713"/>
                      </a:lnTo>
                      <a:lnTo>
                        <a:pt x="649996" y="1336713"/>
                      </a:lnTo>
                      <a:lnTo>
                        <a:pt x="649996" y="1347730"/>
                      </a:lnTo>
                      <a:lnTo>
                        <a:pt x="657340" y="1347730"/>
                      </a:lnTo>
                      <a:lnTo>
                        <a:pt x="657340" y="1362419"/>
                      </a:lnTo>
                      <a:lnTo>
                        <a:pt x="672029" y="1362419"/>
                      </a:lnTo>
                      <a:lnTo>
                        <a:pt x="672029" y="1395470"/>
                      </a:lnTo>
                      <a:lnTo>
                        <a:pt x="679374" y="1395470"/>
                      </a:lnTo>
                      <a:lnTo>
                        <a:pt x="679374" y="1421176"/>
                      </a:lnTo>
                      <a:lnTo>
                        <a:pt x="701408" y="1421176"/>
                      </a:lnTo>
                      <a:lnTo>
                        <a:pt x="701408" y="1468915"/>
                      </a:lnTo>
                      <a:lnTo>
                        <a:pt x="719769" y="1468915"/>
                      </a:lnTo>
                      <a:lnTo>
                        <a:pt x="719769" y="1520327"/>
                      </a:lnTo>
                      <a:lnTo>
                        <a:pt x="760164" y="1520327"/>
                      </a:lnTo>
                      <a:lnTo>
                        <a:pt x="760164" y="1535017"/>
                      </a:lnTo>
                      <a:lnTo>
                        <a:pt x="767509" y="1535017"/>
                      </a:lnTo>
                      <a:lnTo>
                        <a:pt x="767509" y="1568067"/>
                      </a:lnTo>
                      <a:lnTo>
                        <a:pt x="774853" y="1568067"/>
                      </a:lnTo>
                      <a:lnTo>
                        <a:pt x="774853" y="1582756"/>
                      </a:lnTo>
                      <a:lnTo>
                        <a:pt x="822593" y="1582756"/>
                      </a:lnTo>
                      <a:lnTo>
                        <a:pt x="822593" y="1593773"/>
                      </a:lnTo>
                      <a:lnTo>
                        <a:pt x="855644" y="1593773"/>
                      </a:lnTo>
                      <a:lnTo>
                        <a:pt x="855644" y="1612135"/>
                      </a:lnTo>
                      <a:lnTo>
                        <a:pt x="877678" y="1612135"/>
                      </a:lnTo>
                      <a:lnTo>
                        <a:pt x="877678" y="1623152"/>
                      </a:lnTo>
                      <a:lnTo>
                        <a:pt x="888694" y="1623152"/>
                      </a:lnTo>
                      <a:lnTo>
                        <a:pt x="888694" y="1630496"/>
                      </a:lnTo>
                      <a:lnTo>
                        <a:pt x="943779" y="1630496"/>
                      </a:lnTo>
                      <a:lnTo>
                        <a:pt x="943779" y="1648858"/>
                      </a:lnTo>
                      <a:lnTo>
                        <a:pt x="958468" y="1648858"/>
                      </a:lnTo>
                      <a:lnTo>
                        <a:pt x="958468" y="1689253"/>
                      </a:lnTo>
                      <a:lnTo>
                        <a:pt x="1020897" y="1689253"/>
                      </a:lnTo>
                      <a:lnTo>
                        <a:pt x="1020897" y="1689253"/>
                      </a:lnTo>
                      <a:lnTo>
                        <a:pt x="1020897" y="1714959"/>
                      </a:lnTo>
                      <a:lnTo>
                        <a:pt x="1053947" y="1714959"/>
                      </a:lnTo>
                      <a:lnTo>
                        <a:pt x="1053947" y="1725976"/>
                      </a:lnTo>
                      <a:lnTo>
                        <a:pt x="1090670" y="1725976"/>
                      </a:lnTo>
                      <a:lnTo>
                        <a:pt x="1090670" y="1740665"/>
                      </a:lnTo>
                      <a:lnTo>
                        <a:pt x="1252251" y="1740665"/>
                      </a:lnTo>
                      <a:lnTo>
                        <a:pt x="1252251" y="1781060"/>
                      </a:lnTo>
                      <a:lnTo>
                        <a:pt x="2750545" y="1792077"/>
                      </a:lnTo>
                      <a:close/>
                    </a:path>
                  </a:pathLst>
                </a:custGeom>
                <a:solidFill>
                  <a:srgbClr val="09345A">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sp>
              <p:nvSpPr>
                <p:cNvPr id="32" name="Freeform 31">
                  <a:extLst>
                    <a:ext uri="{FF2B5EF4-FFF2-40B4-BE49-F238E27FC236}">
                      <a16:creationId xmlns:a16="http://schemas.microsoft.com/office/drawing/2014/main" id="{B2B4ACD0-D6BC-7D22-E74F-1FEE515E008C}"/>
                    </a:ext>
                  </a:extLst>
                </p:cNvPr>
                <p:cNvSpPr/>
                <p:nvPr/>
              </p:nvSpPr>
              <p:spPr>
                <a:xfrm>
                  <a:off x="5752123" y="1570892"/>
                  <a:ext cx="2770554" cy="1758462"/>
                </a:xfrm>
                <a:custGeom>
                  <a:avLst/>
                  <a:gdLst>
                    <a:gd name="connsiteX0" fmla="*/ 2770554 w 2770554"/>
                    <a:gd name="connsiteY0" fmla="*/ 1758462 h 1758462"/>
                    <a:gd name="connsiteX1" fmla="*/ 1332523 w 2770554"/>
                    <a:gd name="connsiteY1" fmla="*/ 1758462 h 1758462"/>
                    <a:gd name="connsiteX2" fmla="*/ 1332523 w 2770554"/>
                    <a:gd name="connsiteY2" fmla="*/ 1738923 h 1758462"/>
                    <a:gd name="connsiteX3" fmla="*/ 1285631 w 2770554"/>
                    <a:gd name="connsiteY3" fmla="*/ 1738923 h 1758462"/>
                    <a:gd name="connsiteX4" fmla="*/ 1285631 w 2770554"/>
                    <a:gd name="connsiteY4" fmla="*/ 1692031 h 1758462"/>
                    <a:gd name="connsiteX5" fmla="*/ 1238739 w 2770554"/>
                    <a:gd name="connsiteY5" fmla="*/ 1692031 h 1758462"/>
                    <a:gd name="connsiteX6" fmla="*/ 1238739 w 2770554"/>
                    <a:gd name="connsiteY6" fmla="*/ 1668585 h 1758462"/>
                    <a:gd name="connsiteX7" fmla="*/ 1176215 w 2770554"/>
                    <a:gd name="connsiteY7" fmla="*/ 1668585 h 1758462"/>
                    <a:gd name="connsiteX8" fmla="*/ 1176215 w 2770554"/>
                    <a:gd name="connsiteY8" fmla="*/ 1641231 h 1758462"/>
                    <a:gd name="connsiteX9" fmla="*/ 1094154 w 2770554"/>
                    <a:gd name="connsiteY9" fmla="*/ 1641231 h 1758462"/>
                    <a:gd name="connsiteX10" fmla="*/ 1094154 w 2770554"/>
                    <a:gd name="connsiteY10" fmla="*/ 1629508 h 1758462"/>
                    <a:gd name="connsiteX11" fmla="*/ 1055077 w 2770554"/>
                    <a:gd name="connsiteY11" fmla="*/ 1629508 h 1758462"/>
                    <a:gd name="connsiteX12" fmla="*/ 1055077 w 2770554"/>
                    <a:gd name="connsiteY12" fmla="*/ 1578708 h 1758462"/>
                    <a:gd name="connsiteX13" fmla="*/ 1012092 w 2770554"/>
                    <a:gd name="connsiteY13" fmla="*/ 1578708 h 1758462"/>
                    <a:gd name="connsiteX14" fmla="*/ 1012092 w 2770554"/>
                    <a:gd name="connsiteY14" fmla="*/ 1559170 h 1758462"/>
                    <a:gd name="connsiteX15" fmla="*/ 988646 w 2770554"/>
                    <a:gd name="connsiteY15" fmla="*/ 1559170 h 1758462"/>
                    <a:gd name="connsiteX16" fmla="*/ 988646 w 2770554"/>
                    <a:gd name="connsiteY16" fmla="*/ 1539631 h 1758462"/>
                    <a:gd name="connsiteX17" fmla="*/ 973015 w 2770554"/>
                    <a:gd name="connsiteY17" fmla="*/ 1539631 h 1758462"/>
                    <a:gd name="connsiteX18" fmla="*/ 973015 w 2770554"/>
                    <a:gd name="connsiteY18" fmla="*/ 1508370 h 1758462"/>
                    <a:gd name="connsiteX19" fmla="*/ 918308 w 2770554"/>
                    <a:gd name="connsiteY19" fmla="*/ 1508370 h 1758462"/>
                    <a:gd name="connsiteX20" fmla="*/ 918308 w 2770554"/>
                    <a:gd name="connsiteY20" fmla="*/ 1481016 h 1758462"/>
                    <a:gd name="connsiteX21" fmla="*/ 887046 w 2770554"/>
                    <a:gd name="connsiteY21" fmla="*/ 1481016 h 1758462"/>
                    <a:gd name="connsiteX22" fmla="*/ 887046 w 2770554"/>
                    <a:gd name="connsiteY22" fmla="*/ 1457570 h 1758462"/>
                    <a:gd name="connsiteX23" fmla="*/ 851877 w 2770554"/>
                    <a:gd name="connsiteY23" fmla="*/ 1457570 h 1758462"/>
                    <a:gd name="connsiteX24" fmla="*/ 851877 w 2770554"/>
                    <a:gd name="connsiteY24" fmla="*/ 1434123 h 1758462"/>
                    <a:gd name="connsiteX25" fmla="*/ 812800 w 2770554"/>
                    <a:gd name="connsiteY25" fmla="*/ 1434123 h 1758462"/>
                    <a:gd name="connsiteX26" fmla="*/ 812800 w 2770554"/>
                    <a:gd name="connsiteY26" fmla="*/ 1414585 h 1758462"/>
                    <a:gd name="connsiteX27" fmla="*/ 808892 w 2770554"/>
                    <a:gd name="connsiteY27" fmla="*/ 1418493 h 1758462"/>
                    <a:gd name="connsiteX28" fmla="*/ 808892 w 2770554"/>
                    <a:gd name="connsiteY28" fmla="*/ 1406770 h 1758462"/>
                    <a:gd name="connsiteX29" fmla="*/ 804985 w 2770554"/>
                    <a:gd name="connsiteY29" fmla="*/ 1406770 h 1758462"/>
                    <a:gd name="connsiteX30" fmla="*/ 804985 w 2770554"/>
                    <a:gd name="connsiteY30" fmla="*/ 1398954 h 1758462"/>
                    <a:gd name="connsiteX31" fmla="*/ 797169 w 2770554"/>
                    <a:gd name="connsiteY31" fmla="*/ 1398954 h 1758462"/>
                    <a:gd name="connsiteX32" fmla="*/ 797169 w 2770554"/>
                    <a:gd name="connsiteY32" fmla="*/ 1371600 h 1758462"/>
                    <a:gd name="connsiteX33" fmla="*/ 758092 w 2770554"/>
                    <a:gd name="connsiteY33" fmla="*/ 1371600 h 1758462"/>
                    <a:gd name="connsiteX34" fmla="*/ 758092 w 2770554"/>
                    <a:gd name="connsiteY34" fmla="*/ 1359877 h 1758462"/>
                    <a:gd name="connsiteX35" fmla="*/ 750277 w 2770554"/>
                    <a:gd name="connsiteY35" fmla="*/ 1359877 h 1758462"/>
                    <a:gd name="connsiteX36" fmla="*/ 750277 w 2770554"/>
                    <a:gd name="connsiteY36" fmla="*/ 1316893 h 1758462"/>
                    <a:gd name="connsiteX37" fmla="*/ 734646 w 2770554"/>
                    <a:gd name="connsiteY37" fmla="*/ 1316893 h 1758462"/>
                    <a:gd name="connsiteX38" fmla="*/ 734646 w 2770554"/>
                    <a:gd name="connsiteY38" fmla="*/ 1289539 h 1758462"/>
                    <a:gd name="connsiteX39" fmla="*/ 734646 w 2770554"/>
                    <a:gd name="connsiteY39" fmla="*/ 1289539 h 1758462"/>
                    <a:gd name="connsiteX40" fmla="*/ 726831 w 2770554"/>
                    <a:gd name="connsiteY40" fmla="*/ 1281724 h 1758462"/>
                    <a:gd name="connsiteX41" fmla="*/ 719015 w 2770554"/>
                    <a:gd name="connsiteY41" fmla="*/ 1273908 h 1758462"/>
                    <a:gd name="connsiteX42" fmla="*/ 719015 w 2770554"/>
                    <a:gd name="connsiteY42" fmla="*/ 1242646 h 1758462"/>
                    <a:gd name="connsiteX43" fmla="*/ 719015 w 2770554"/>
                    <a:gd name="connsiteY43" fmla="*/ 1242646 h 1758462"/>
                    <a:gd name="connsiteX44" fmla="*/ 695569 w 2770554"/>
                    <a:gd name="connsiteY44" fmla="*/ 1219200 h 1758462"/>
                    <a:gd name="connsiteX45" fmla="*/ 679939 w 2770554"/>
                    <a:gd name="connsiteY45" fmla="*/ 1203570 h 1758462"/>
                    <a:gd name="connsiteX46" fmla="*/ 679939 w 2770554"/>
                    <a:gd name="connsiteY46" fmla="*/ 1168400 h 1758462"/>
                    <a:gd name="connsiteX47" fmla="*/ 660400 w 2770554"/>
                    <a:gd name="connsiteY47" fmla="*/ 1168400 h 1758462"/>
                    <a:gd name="connsiteX48" fmla="*/ 660400 w 2770554"/>
                    <a:gd name="connsiteY48" fmla="*/ 1133231 h 1758462"/>
                    <a:gd name="connsiteX49" fmla="*/ 640862 w 2770554"/>
                    <a:gd name="connsiteY49" fmla="*/ 1133231 h 1758462"/>
                    <a:gd name="connsiteX50" fmla="*/ 640862 w 2770554"/>
                    <a:gd name="connsiteY50" fmla="*/ 1094154 h 1758462"/>
                    <a:gd name="connsiteX51" fmla="*/ 633046 w 2770554"/>
                    <a:gd name="connsiteY51" fmla="*/ 1094154 h 1758462"/>
                    <a:gd name="connsiteX52" fmla="*/ 633046 w 2770554"/>
                    <a:gd name="connsiteY52" fmla="*/ 1070708 h 1758462"/>
                    <a:gd name="connsiteX53" fmla="*/ 625231 w 2770554"/>
                    <a:gd name="connsiteY53" fmla="*/ 1070708 h 1758462"/>
                    <a:gd name="connsiteX54" fmla="*/ 625231 w 2770554"/>
                    <a:gd name="connsiteY54" fmla="*/ 1039446 h 1758462"/>
                    <a:gd name="connsiteX55" fmla="*/ 593969 w 2770554"/>
                    <a:gd name="connsiteY55" fmla="*/ 1039446 h 1758462"/>
                    <a:gd name="connsiteX56" fmla="*/ 593969 w 2770554"/>
                    <a:gd name="connsiteY56" fmla="*/ 980831 h 1758462"/>
                    <a:gd name="connsiteX57" fmla="*/ 554892 w 2770554"/>
                    <a:gd name="connsiteY57" fmla="*/ 980831 h 1758462"/>
                    <a:gd name="connsiteX58" fmla="*/ 554892 w 2770554"/>
                    <a:gd name="connsiteY58" fmla="*/ 965200 h 1758462"/>
                    <a:gd name="connsiteX59" fmla="*/ 527539 w 2770554"/>
                    <a:gd name="connsiteY59" fmla="*/ 965200 h 1758462"/>
                    <a:gd name="connsiteX60" fmla="*/ 527539 w 2770554"/>
                    <a:gd name="connsiteY60" fmla="*/ 949570 h 1758462"/>
                    <a:gd name="connsiteX61" fmla="*/ 523631 w 2770554"/>
                    <a:gd name="connsiteY61" fmla="*/ 949570 h 1758462"/>
                    <a:gd name="connsiteX62" fmla="*/ 523631 w 2770554"/>
                    <a:gd name="connsiteY62" fmla="*/ 894862 h 1758462"/>
                    <a:gd name="connsiteX63" fmla="*/ 500185 w 2770554"/>
                    <a:gd name="connsiteY63" fmla="*/ 894862 h 1758462"/>
                    <a:gd name="connsiteX64" fmla="*/ 500185 w 2770554"/>
                    <a:gd name="connsiteY64" fmla="*/ 851877 h 1758462"/>
                    <a:gd name="connsiteX65" fmla="*/ 488462 w 2770554"/>
                    <a:gd name="connsiteY65" fmla="*/ 851877 h 1758462"/>
                    <a:gd name="connsiteX66" fmla="*/ 488462 w 2770554"/>
                    <a:gd name="connsiteY66" fmla="*/ 804985 h 1758462"/>
                    <a:gd name="connsiteX67" fmla="*/ 457200 w 2770554"/>
                    <a:gd name="connsiteY67" fmla="*/ 804985 h 1758462"/>
                    <a:gd name="connsiteX68" fmla="*/ 457200 w 2770554"/>
                    <a:gd name="connsiteY68" fmla="*/ 742462 h 1758462"/>
                    <a:gd name="connsiteX69" fmla="*/ 453292 w 2770554"/>
                    <a:gd name="connsiteY69" fmla="*/ 742462 h 1758462"/>
                    <a:gd name="connsiteX70" fmla="*/ 453292 w 2770554"/>
                    <a:gd name="connsiteY70" fmla="*/ 715108 h 1758462"/>
                    <a:gd name="connsiteX71" fmla="*/ 398585 w 2770554"/>
                    <a:gd name="connsiteY71" fmla="*/ 715108 h 1758462"/>
                    <a:gd name="connsiteX72" fmla="*/ 398585 w 2770554"/>
                    <a:gd name="connsiteY72" fmla="*/ 695570 h 1758462"/>
                    <a:gd name="connsiteX73" fmla="*/ 394677 w 2770554"/>
                    <a:gd name="connsiteY73" fmla="*/ 695570 h 1758462"/>
                    <a:gd name="connsiteX74" fmla="*/ 394677 w 2770554"/>
                    <a:gd name="connsiteY74" fmla="*/ 660400 h 1758462"/>
                    <a:gd name="connsiteX75" fmla="*/ 386862 w 2770554"/>
                    <a:gd name="connsiteY75" fmla="*/ 660400 h 1758462"/>
                    <a:gd name="connsiteX76" fmla="*/ 386862 w 2770554"/>
                    <a:gd name="connsiteY76" fmla="*/ 636954 h 1758462"/>
                    <a:gd name="connsiteX77" fmla="*/ 375139 w 2770554"/>
                    <a:gd name="connsiteY77" fmla="*/ 636954 h 1758462"/>
                    <a:gd name="connsiteX78" fmla="*/ 375139 w 2770554"/>
                    <a:gd name="connsiteY78" fmla="*/ 613508 h 1758462"/>
                    <a:gd name="connsiteX79" fmla="*/ 359508 w 2770554"/>
                    <a:gd name="connsiteY79" fmla="*/ 613508 h 1758462"/>
                    <a:gd name="connsiteX80" fmla="*/ 359508 w 2770554"/>
                    <a:gd name="connsiteY80" fmla="*/ 601785 h 1758462"/>
                    <a:gd name="connsiteX81" fmla="*/ 343877 w 2770554"/>
                    <a:gd name="connsiteY81" fmla="*/ 601785 h 1758462"/>
                    <a:gd name="connsiteX82" fmla="*/ 343877 w 2770554"/>
                    <a:gd name="connsiteY82" fmla="*/ 578339 h 1758462"/>
                    <a:gd name="connsiteX83" fmla="*/ 324339 w 2770554"/>
                    <a:gd name="connsiteY83" fmla="*/ 578339 h 1758462"/>
                    <a:gd name="connsiteX84" fmla="*/ 324339 w 2770554"/>
                    <a:gd name="connsiteY84" fmla="*/ 523631 h 1758462"/>
                    <a:gd name="connsiteX85" fmla="*/ 304800 w 2770554"/>
                    <a:gd name="connsiteY85" fmla="*/ 523631 h 1758462"/>
                    <a:gd name="connsiteX86" fmla="*/ 304800 w 2770554"/>
                    <a:gd name="connsiteY86" fmla="*/ 508000 h 1758462"/>
                    <a:gd name="connsiteX87" fmla="*/ 296985 w 2770554"/>
                    <a:gd name="connsiteY87" fmla="*/ 508000 h 1758462"/>
                    <a:gd name="connsiteX88" fmla="*/ 296985 w 2770554"/>
                    <a:gd name="connsiteY88" fmla="*/ 453293 h 1758462"/>
                    <a:gd name="connsiteX89" fmla="*/ 261815 w 2770554"/>
                    <a:gd name="connsiteY89" fmla="*/ 453293 h 1758462"/>
                    <a:gd name="connsiteX90" fmla="*/ 261815 w 2770554"/>
                    <a:gd name="connsiteY90" fmla="*/ 414216 h 1758462"/>
                    <a:gd name="connsiteX91" fmla="*/ 261815 w 2770554"/>
                    <a:gd name="connsiteY91" fmla="*/ 410308 h 1758462"/>
                    <a:gd name="connsiteX92" fmla="*/ 261815 w 2770554"/>
                    <a:gd name="connsiteY92" fmla="*/ 394677 h 1758462"/>
                    <a:gd name="connsiteX93" fmla="*/ 250092 w 2770554"/>
                    <a:gd name="connsiteY93" fmla="*/ 394677 h 1758462"/>
                    <a:gd name="connsiteX94" fmla="*/ 250092 w 2770554"/>
                    <a:gd name="connsiteY94" fmla="*/ 363416 h 1758462"/>
                    <a:gd name="connsiteX95" fmla="*/ 234462 w 2770554"/>
                    <a:gd name="connsiteY95" fmla="*/ 363416 h 1758462"/>
                    <a:gd name="connsiteX96" fmla="*/ 234462 w 2770554"/>
                    <a:gd name="connsiteY96" fmla="*/ 296985 h 1758462"/>
                    <a:gd name="connsiteX97" fmla="*/ 226646 w 2770554"/>
                    <a:gd name="connsiteY97" fmla="*/ 296985 h 1758462"/>
                    <a:gd name="connsiteX98" fmla="*/ 226646 w 2770554"/>
                    <a:gd name="connsiteY98" fmla="*/ 277446 h 1758462"/>
                    <a:gd name="connsiteX99" fmla="*/ 218831 w 2770554"/>
                    <a:gd name="connsiteY99" fmla="*/ 277446 h 1758462"/>
                    <a:gd name="connsiteX100" fmla="*/ 218831 w 2770554"/>
                    <a:gd name="connsiteY100" fmla="*/ 265723 h 1758462"/>
                    <a:gd name="connsiteX101" fmla="*/ 211015 w 2770554"/>
                    <a:gd name="connsiteY101" fmla="*/ 265723 h 1758462"/>
                    <a:gd name="connsiteX102" fmla="*/ 211015 w 2770554"/>
                    <a:gd name="connsiteY102" fmla="*/ 246185 h 1758462"/>
                    <a:gd name="connsiteX103" fmla="*/ 207108 w 2770554"/>
                    <a:gd name="connsiteY103" fmla="*/ 246185 h 1758462"/>
                    <a:gd name="connsiteX104" fmla="*/ 207108 w 2770554"/>
                    <a:gd name="connsiteY104" fmla="*/ 234462 h 1758462"/>
                    <a:gd name="connsiteX105" fmla="*/ 199292 w 2770554"/>
                    <a:gd name="connsiteY105" fmla="*/ 234462 h 1758462"/>
                    <a:gd name="connsiteX106" fmla="*/ 199292 w 2770554"/>
                    <a:gd name="connsiteY106" fmla="*/ 214923 h 1758462"/>
                    <a:gd name="connsiteX107" fmla="*/ 187569 w 2770554"/>
                    <a:gd name="connsiteY107" fmla="*/ 214923 h 1758462"/>
                    <a:gd name="connsiteX108" fmla="*/ 187569 w 2770554"/>
                    <a:gd name="connsiteY108" fmla="*/ 187570 h 1758462"/>
                    <a:gd name="connsiteX109" fmla="*/ 171939 w 2770554"/>
                    <a:gd name="connsiteY109" fmla="*/ 187570 h 1758462"/>
                    <a:gd name="connsiteX110" fmla="*/ 171939 w 2770554"/>
                    <a:gd name="connsiteY110" fmla="*/ 164123 h 1758462"/>
                    <a:gd name="connsiteX111" fmla="*/ 144585 w 2770554"/>
                    <a:gd name="connsiteY111" fmla="*/ 164123 h 1758462"/>
                    <a:gd name="connsiteX112" fmla="*/ 144585 w 2770554"/>
                    <a:gd name="connsiteY112" fmla="*/ 144585 h 1758462"/>
                    <a:gd name="connsiteX113" fmla="*/ 125046 w 2770554"/>
                    <a:gd name="connsiteY113" fmla="*/ 144585 h 1758462"/>
                    <a:gd name="connsiteX114" fmla="*/ 125046 w 2770554"/>
                    <a:gd name="connsiteY114" fmla="*/ 132862 h 1758462"/>
                    <a:gd name="connsiteX115" fmla="*/ 121139 w 2770554"/>
                    <a:gd name="connsiteY115" fmla="*/ 132862 h 1758462"/>
                    <a:gd name="connsiteX116" fmla="*/ 121139 w 2770554"/>
                    <a:gd name="connsiteY116" fmla="*/ 125046 h 1758462"/>
                    <a:gd name="connsiteX117" fmla="*/ 113324 w 2770554"/>
                    <a:gd name="connsiteY117" fmla="*/ 117231 h 1758462"/>
                    <a:gd name="connsiteX118" fmla="*/ 74246 w 2770554"/>
                    <a:gd name="connsiteY118" fmla="*/ 117231 h 1758462"/>
                    <a:gd name="connsiteX119" fmla="*/ 74246 w 2770554"/>
                    <a:gd name="connsiteY119" fmla="*/ 70339 h 1758462"/>
                    <a:gd name="connsiteX120" fmla="*/ 62523 w 2770554"/>
                    <a:gd name="connsiteY120" fmla="*/ 70339 h 1758462"/>
                    <a:gd name="connsiteX121" fmla="*/ 62523 w 2770554"/>
                    <a:gd name="connsiteY121" fmla="*/ 42985 h 1758462"/>
                    <a:gd name="connsiteX122" fmla="*/ 23446 w 2770554"/>
                    <a:gd name="connsiteY122" fmla="*/ 42985 h 1758462"/>
                    <a:gd name="connsiteX123" fmla="*/ 23446 w 2770554"/>
                    <a:gd name="connsiteY123" fmla="*/ 0 h 1758462"/>
                    <a:gd name="connsiteX124" fmla="*/ 0 w 2770554"/>
                    <a:gd name="connsiteY124" fmla="*/ 0 h 175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770554" h="1758462">
                      <a:moveTo>
                        <a:pt x="2770554" y="1758462"/>
                      </a:moveTo>
                      <a:lnTo>
                        <a:pt x="1332523" y="1758462"/>
                      </a:lnTo>
                      <a:lnTo>
                        <a:pt x="1332523" y="1738923"/>
                      </a:lnTo>
                      <a:lnTo>
                        <a:pt x="1285631" y="1738923"/>
                      </a:lnTo>
                      <a:lnTo>
                        <a:pt x="1285631" y="1692031"/>
                      </a:lnTo>
                      <a:lnTo>
                        <a:pt x="1238739" y="1692031"/>
                      </a:lnTo>
                      <a:lnTo>
                        <a:pt x="1238739" y="1668585"/>
                      </a:lnTo>
                      <a:lnTo>
                        <a:pt x="1176215" y="1668585"/>
                      </a:lnTo>
                      <a:lnTo>
                        <a:pt x="1176215" y="1641231"/>
                      </a:lnTo>
                      <a:lnTo>
                        <a:pt x="1094154" y="1641231"/>
                      </a:lnTo>
                      <a:lnTo>
                        <a:pt x="1094154" y="1629508"/>
                      </a:lnTo>
                      <a:lnTo>
                        <a:pt x="1055077" y="1629508"/>
                      </a:lnTo>
                      <a:lnTo>
                        <a:pt x="1055077" y="1578708"/>
                      </a:lnTo>
                      <a:lnTo>
                        <a:pt x="1012092" y="1578708"/>
                      </a:lnTo>
                      <a:lnTo>
                        <a:pt x="1012092" y="1559170"/>
                      </a:lnTo>
                      <a:lnTo>
                        <a:pt x="988646" y="1559170"/>
                      </a:lnTo>
                      <a:lnTo>
                        <a:pt x="988646" y="1539631"/>
                      </a:lnTo>
                      <a:lnTo>
                        <a:pt x="973015" y="1539631"/>
                      </a:lnTo>
                      <a:lnTo>
                        <a:pt x="973015" y="1508370"/>
                      </a:lnTo>
                      <a:lnTo>
                        <a:pt x="918308" y="1508370"/>
                      </a:lnTo>
                      <a:lnTo>
                        <a:pt x="918308" y="1481016"/>
                      </a:lnTo>
                      <a:lnTo>
                        <a:pt x="887046" y="1481016"/>
                      </a:lnTo>
                      <a:lnTo>
                        <a:pt x="887046" y="1457570"/>
                      </a:lnTo>
                      <a:lnTo>
                        <a:pt x="851877" y="1457570"/>
                      </a:lnTo>
                      <a:lnTo>
                        <a:pt x="851877" y="1434123"/>
                      </a:lnTo>
                      <a:lnTo>
                        <a:pt x="812800" y="1434123"/>
                      </a:lnTo>
                      <a:lnTo>
                        <a:pt x="812800" y="1414585"/>
                      </a:lnTo>
                      <a:lnTo>
                        <a:pt x="808892" y="1418493"/>
                      </a:lnTo>
                      <a:lnTo>
                        <a:pt x="808892" y="1406770"/>
                      </a:lnTo>
                      <a:lnTo>
                        <a:pt x="804985" y="1406770"/>
                      </a:lnTo>
                      <a:lnTo>
                        <a:pt x="804985" y="1398954"/>
                      </a:lnTo>
                      <a:lnTo>
                        <a:pt x="797169" y="1398954"/>
                      </a:lnTo>
                      <a:lnTo>
                        <a:pt x="797169" y="1371600"/>
                      </a:lnTo>
                      <a:lnTo>
                        <a:pt x="758092" y="1371600"/>
                      </a:lnTo>
                      <a:lnTo>
                        <a:pt x="758092" y="1359877"/>
                      </a:lnTo>
                      <a:lnTo>
                        <a:pt x="750277" y="1359877"/>
                      </a:lnTo>
                      <a:lnTo>
                        <a:pt x="750277" y="1316893"/>
                      </a:lnTo>
                      <a:lnTo>
                        <a:pt x="734646" y="1316893"/>
                      </a:lnTo>
                      <a:lnTo>
                        <a:pt x="734646" y="1289539"/>
                      </a:lnTo>
                      <a:lnTo>
                        <a:pt x="734646" y="1289539"/>
                      </a:lnTo>
                      <a:lnTo>
                        <a:pt x="726831" y="1281724"/>
                      </a:lnTo>
                      <a:lnTo>
                        <a:pt x="719015" y="1273908"/>
                      </a:lnTo>
                      <a:lnTo>
                        <a:pt x="719015" y="1242646"/>
                      </a:lnTo>
                      <a:lnTo>
                        <a:pt x="719015" y="1242646"/>
                      </a:lnTo>
                      <a:lnTo>
                        <a:pt x="695569" y="1219200"/>
                      </a:lnTo>
                      <a:lnTo>
                        <a:pt x="679939" y="1203570"/>
                      </a:lnTo>
                      <a:lnTo>
                        <a:pt x="679939" y="1168400"/>
                      </a:lnTo>
                      <a:lnTo>
                        <a:pt x="660400" y="1168400"/>
                      </a:lnTo>
                      <a:lnTo>
                        <a:pt x="660400" y="1133231"/>
                      </a:lnTo>
                      <a:lnTo>
                        <a:pt x="640862" y="1133231"/>
                      </a:lnTo>
                      <a:lnTo>
                        <a:pt x="640862" y="1094154"/>
                      </a:lnTo>
                      <a:lnTo>
                        <a:pt x="633046" y="1094154"/>
                      </a:lnTo>
                      <a:lnTo>
                        <a:pt x="633046" y="1070708"/>
                      </a:lnTo>
                      <a:lnTo>
                        <a:pt x="625231" y="1070708"/>
                      </a:lnTo>
                      <a:lnTo>
                        <a:pt x="625231" y="1039446"/>
                      </a:lnTo>
                      <a:lnTo>
                        <a:pt x="593969" y="1039446"/>
                      </a:lnTo>
                      <a:lnTo>
                        <a:pt x="593969" y="980831"/>
                      </a:lnTo>
                      <a:lnTo>
                        <a:pt x="554892" y="980831"/>
                      </a:lnTo>
                      <a:lnTo>
                        <a:pt x="554892" y="965200"/>
                      </a:lnTo>
                      <a:lnTo>
                        <a:pt x="527539" y="965200"/>
                      </a:lnTo>
                      <a:lnTo>
                        <a:pt x="527539" y="949570"/>
                      </a:lnTo>
                      <a:lnTo>
                        <a:pt x="523631" y="949570"/>
                      </a:lnTo>
                      <a:lnTo>
                        <a:pt x="523631" y="894862"/>
                      </a:lnTo>
                      <a:lnTo>
                        <a:pt x="500185" y="894862"/>
                      </a:lnTo>
                      <a:lnTo>
                        <a:pt x="500185" y="851877"/>
                      </a:lnTo>
                      <a:lnTo>
                        <a:pt x="488462" y="851877"/>
                      </a:lnTo>
                      <a:lnTo>
                        <a:pt x="488462" y="804985"/>
                      </a:lnTo>
                      <a:lnTo>
                        <a:pt x="457200" y="804985"/>
                      </a:lnTo>
                      <a:lnTo>
                        <a:pt x="457200" y="742462"/>
                      </a:lnTo>
                      <a:lnTo>
                        <a:pt x="453292" y="742462"/>
                      </a:lnTo>
                      <a:lnTo>
                        <a:pt x="453292" y="715108"/>
                      </a:lnTo>
                      <a:lnTo>
                        <a:pt x="398585" y="715108"/>
                      </a:lnTo>
                      <a:lnTo>
                        <a:pt x="398585" y="695570"/>
                      </a:lnTo>
                      <a:lnTo>
                        <a:pt x="394677" y="695570"/>
                      </a:lnTo>
                      <a:lnTo>
                        <a:pt x="394677" y="660400"/>
                      </a:lnTo>
                      <a:lnTo>
                        <a:pt x="386862" y="660400"/>
                      </a:lnTo>
                      <a:lnTo>
                        <a:pt x="386862" y="636954"/>
                      </a:lnTo>
                      <a:lnTo>
                        <a:pt x="375139" y="636954"/>
                      </a:lnTo>
                      <a:lnTo>
                        <a:pt x="375139" y="613508"/>
                      </a:lnTo>
                      <a:lnTo>
                        <a:pt x="359508" y="613508"/>
                      </a:lnTo>
                      <a:lnTo>
                        <a:pt x="359508" y="601785"/>
                      </a:lnTo>
                      <a:lnTo>
                        <a:pt x="343877" y="601785"/>
                      </a:lnTo>
                      <a:lnTo>
                        <a:pt x="343877" y="578339"/>
                      </a:lnTo>
                      <a:lnTo>
                        <a:pt x="324339" y="578339"/>
                      </a:lnTo>
                      <a:lnTo>
                        <a:pt x="324339" y="523631"/>
                      </a:lnTo>
                      <a:lnTo>
                        <a:pt x="304800" y="523631"/>
                      </a:lnTo>
                      <a:lnTo>
                        <a:pt x="304800" y="508000"/>
                      </a:lnTo>
                      <a:lnTo>
                        <a:pt x="296985" y="508000"/>
                      </a:lnTo>
                      <a:lnTo>
                        <a:pt x="296985" y="453293"/>
                      </a:lnTo>
                      <a:lnTo>
                        <a:pt x="261815" y="453293"/>
                      </a:lnTo>
                      <a:lnTo>
                        <a:pt x="261815" y="414216"/>
                      </a:lnTo>
                      <a:lnTo>
                        <a:pt x="261815" y="410308"/>
                      </a:lnTo>
                      <a:lnTo>
                        <a:pt x="261815" y="394677"/>
                      </a:lnTo>
                      <a:lnTo>
                        <a:pt x="250092" y="394677"/>
                      </a:lnTo>
                      <a:lnTo>
                        <a:pt x="250092" y="363416"/>
                      </a:lnTo>
                      <a:lnTo>
                        <a:pt x="234462" y="363416"/>
                      </a:lnTo>
                      <a:lnTo>
                        <a:pt x="234462" y="296985"/>
                      </a:lnTo>
                      <a:lnTo>
                        <a:pt x="226646" y="296985"/>
                      </a:lnTo>
                      <a:lnTo>
                        <a:pt x="226646" y="277446"/>
                      </a:lnTo>
                      <a:lnTo>
                        <a:pt x="218831" y="277446"/>
                      </a:lnTo>
                      <a:lnTo>
                        <a:pt x="218831" y="265723"/>
                      </a:lnTo>
                      <a:lnTo>
                        <a:pt x="211015" y="265723"/>
                      </a:lnTo>
                      <a:lnTo>
                        <a:pt x="211015" y="246185"/>
                      </a:lnTo>
                      <a:lnTo>
                        <a:pt x="207108" y="246185"/>
                      </a:lnTo>
                      <a:lnTo>
                        <a:pt x="207108" y="234462"/>
                      </a:lnTo>
                      <a:lnTo>
                        <a:pt x="199292" y="234462"/>
                      </a:lnTo>
                      <a:lnTo>
                        <a:pt x="199292" y="214923"/>
                      </a:lnTo>
                      <a:lnTo>
                        <a:pt x="187569" y="214923"/>
                      </a:lnTo>
                      <a:lnTo>
                        <a:pt x="187569" y="187570"/>
                      </a:lnTo>
                      <a:lnTo>
                        <a:pt x="171939" y="187570"/>
                      </a:lnTo>
                      <a:lnTo>
                        <a:pt x="171939" y="164123"/>
                      </a:lnTo>
                      <a:lnTo>
                        <a:pt x="144585" y="164123"/>
                      </a:lnTo>
                      <a:lnTo>
                        <a:pt x="144585" y="144585"/>
                      </a:lnTo>
                      <a:lnTo>
                        <a:pt x="125046" y="144585"/>
                      </a:lnTo>
                      <a:lnTo>
                        <a:pt x="125046" y="132862"/>
                      </a:lnTo>
                      <a:lnTo>
                        <a:pt x="121139" y="132862"/>
                      </a:lnTo>
                      <a:lnTo>
                        <a:pt x="121139" y="125046"/>
                      </a:lnTo>
                      <a:lnTo>
                        <a:pt x="113324" y="117231"/>
                      </a:lnTo>
                      <a:lnTo>
                        <a:pt x="74246" y="117231"/>
                      </a:lnTo>
                      <a:lnTo>
                        <a:pt x="74246" y="70339"/>
                      </a:lnTo>
                      <a:lnTo>
                        <a:pt x="62523" y="70339"/>
                      </a:lnTo>
                      <a:lnTo>
                        <a:pt x="62523" y="42985"/>
                      </a:lnTo>
                      <a:lnTo>
                        <a:pt x="23446" y="42985"/>
                      </a:lnTo>
                      <a:lnTo>
                        <a:pt x="23446" y="0"/>
                      </a:lnTo>
                      <a:lnTo>
                        <a:pt x="0" y="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grpSp>
          <p:sp>
            <p:nvSpPr>
              <p:cNvPr id="26" name="TextBox 25">
                <a:extLst>
                  <a:ext uri="{FF2B5EF4-FFF2-40B4-BE49-F238E27FC236}">
                    <a16:creationId xmlns:a16="http://schemas.microsoft.com/office/drawing/2014/main" id="{FC7E04BB-3635-1319-E153-3D5AE6FFC8E8}"/>
                  </a:ext>
                </a:extLst>
              </p:cNvPr>
              <p:cNvSpPr txBox="1"/>
              <p:nvPr/>
            </p:nvSpPr>
            <p:spPr>
              <a:xfrm>
                <a:off x="6687322" y="3524139"/>
                <a:ext cx="756313" cy="238575"/>
              </a:xfrm>
              <a:prstGeom prst="rect">
                <a:avLst/>
              </a:prstGeom>
              <a:noFill/>
            </p:spPr>
            <p:txBody>
              <a:bodyPr wrap="none" rtlCol="0">
                <a:spAutoFit/>
              </a:bodyPr>
              <a:lstStyle/>
              <a:p>
                <a:pPr defTabSz="1219170">
                  <a:defRPr/>
                </a:pPr>
                <a:r>
                  <a:rPr lang="en-US" sz="1467" b="1" dirty="0">
                    <a:solidFill>
                      <a:srgbClr val="000000"/>
                    </a:solidFill>
                    <a:latin typeface="Arial"/>
                    <a:cs typeface="Arial"/>
                    <a:sym typeface="Arial"/>
                  </a:rPr>
                  <a:t>Time, mo</a:t>
                </a:r>
              </a:p>
            </p:txBody>
          </p:sp>
          <p:sp>
            <p:nvSpPr>
              <p:cNvPr id="27" name="TextBox 26">
                <a:extLst>
                  <a:ext uri="{FF2B5EF4-FFF2-40B4-BE49-F238E27FC236}">
                    <a16:creationId xmlns:a16="http://schemas.microsoft.com/office/drawing/2014/main" id="{7DAF1B4A-79A5-6AB9-645B-9A55AB45359F}"/>
                  </a:ext>
                </a:extLst>
              </p:cNvPr>
              <p:cNvSpPr txBox="1"/>
              <p:nvPr/>
            </p:nvSpPr>
            <p:spPr>
              <a:xfrm rot="16200000">
                <a:off x="5130970" y="2296733"/>
                <a:ext cx="546063" cy="238575"/>
              </a:xfrm>
              <a:prstGeom prst="rect">
                <a:avLst/>
              </a:prstGeom>
              <a:noFill/>
            </p:spPr>
            <p:txBody>
              <a:bodyPr wrap="none" rtlCol="0">
                <a:spAutoFit/>
              </a:bodyPr>
              <a:lstStyle/>
              <a:p>
                <a:pPr defTabSz="1219170">
                  <a:defRPr/>
                </a:pPr>
                <a:r>
                  <a:rPr lang="en-US" sz="1467" b="1" dirty="0">
                    <a:solidFill>
                      <a:srgbClr val="000000"/>
                    </a:solidFill>
                    <a:latin typeface="Arial"/>
                    <a:cs typeface="Arial"/>
                    <a:sym typeface="Arial"/>
                  </a:rPr>
                  <a:t>OS, %</a:t>
                </a:r>
              </a:p>
            </p:txBody>
          </p:sp>
          <p:grpSp>
            <p:nvGrpSpPr>
              <p:cNvPr id="28" name="Group 27">
                <a:extLst>
                  <a:ext uri="{FF2B5EF4-FFF2-40B4-BE49-F238E27FC236}">
                    <a16:creationId xmlns:a16="http://schemas.microsoft.com/office/drawing/2014/main" id="{D9110E62-9AC1-939A-8381-C4B1C32336EB}"/>
                  </a:ext>
                </a:extLst>
              </p:cNvPr>
              <p:cNvGrpSpPr/>
              <p:nvPr/>
            </p:nvGrpSpPr>
            <p:grpSpPr>
              <a:xfrm>
                <a:off x="5733207" y="1545579"/>
                <a:ext cx="1392684" cy="1804524"/>
                <a:chOff x="5733207" y="1545579"/>
                <a:chExt cx="1392684" cy="1804524"/>
              </a:xfrm>
            </p:grpSpPr>
            <p:sp>
              <p:nvSpPr>
                <p:cNvPr id="29" name="Freeform 28">
                  <a:extLst>
                    <a:ext uri="{FF2B5EF4-FFF2-40B4-BE49-F238E27FC236}">
                      <a16:creationId xmlns:a16="http://schemas.microsoft.com/office/drawing/2014/main" id="{62A1A387-A323-A635-E46B-CDDF37148C3F}"/>
                    </a:ext>
                  </a:extLst>
                </p:cNvPr>
                <p:cNvSpPr/>
                <p:nvPr/>
              </p:nvSpPr>
              <p:spPr>
                <a:xfrm>
                  <a:off x="5757863" y="1546622"/>
                  <a:ext cx="1368028" cy="1775222"/>
                </a:xfrm>
                <a:custGeom>
                  <a:avLst/>
                  <a:gdLst>
                    <a:gd name="connsiteX0" fmla="*/ 1368028 w 1368028"/>
                    <a:gd name="connsiteY0" fmla="*/ 1775222 h 1775222"/>
                    <a:gd name="connsiteX1" fmla="*/ 1368028 w 1368028"/>
                    <a:gd name="connsiteY1" fmla="*/ 1632347 h 1775222"/>
                    <a:gd name="connsiteX2" fmla="*/ 1335881 w 1368028"/>
                    <a:gd name="connsiteY2" fmla="*/ 1632347 h 1775222"/>
                    <a:gd name="connsiteX3" fmla="*/ 1335881 w 1368028"/>
                    <a:gd name="connsiteY3" fmla="*/ 1596628 h 1775222"/>
                    <a:gd name="connsiteX4" fmla="*/ 1121568 w 1368028"/>
                    <a:gd name="connsiteY4" fmla="*/ 1596628 h 1775222"/>
                    <a:gd name="connsiteX5" fmla="*/ 1121568 w 1368028"/>
                    <a:gd name="connsiteY5" fmla="*/ 1575197 h 1775222"/>
                    <a:gd name="connsiteX6" fmla="*/ 1078706 w 1368028"/>
                    <a:gd name="connsiteY6" fmla="*/ 1575197 h 1775222"/>
                    <a:gd name="connsiteX7" fmla="*/ 1078706 w 1368028"/>
                    <a:gd name="connsiteY7" fmla="*/ 1543050 h 1775222"/>
                    <a:gd name="connsiteX8" fmla="*/ 1067990 w 1368028"/>
                    <a:gd name="connsiteY8" fmla="*/ 1543050 h 1775222"/>
                    <a:gd name="connsiteX9" fmla="*/ 1067990 w 1368028"/>
                    <a:gd name="connsiteY9" fmla="*/ 1482328 h 1775222"/>
                    <a:gd name="connsiteX10" fmla="*/ 1017984 w 1368028"/>
                    <a:gd name="connsiteY10" fmla="*/ 1482328 h 1775222"/>
                    <a:gd name="connsiteX11" fmla="*/ 1017984 w 1368028"/>
                    <a:gd name="connsiteY11" fmla="*/ 1457325 h 1775222"/>
                    <a:gd name="connsiteX12" fmla="*/ 1003696 w 1368028"/>
                    <a:gd name="connsiteY12" fmla="*/ 1457325 h 1775222"/>
                    <a:gd name="connsiteX13" fmla="*/ 1003696 w 1368028"/>
                    <a:gd name="connsiteY13" fmla="*/ 1421606 h 1775222"/>
                    <a:gd name="connsiteX14" fmla="*/ 985837 w 1368028"/>
                    <a:gd name="connsiteY14" fmla="*/ 1421606 h 1775222"/>
                    <a:gd name="connsiteX15" fmla="*/ 985837 w 1368028"/>
                    <a:gd name="connsiteY15" fmla="*/ 1421606 h 1775222"/>
                    <a:gd name="connsiteX16" fmla="*/ 985837 w 1368028"/>
                    <a:gd name="connsiteY16" fmla="*/ 1393031 h 1775222"/>
                    <a:gd name="connsiteX17" fmla="*/ 892968 w 1368028"/>
                    <a:gd name="connsiteY17" fmla="*/ 1393031 h 1775222"/>
                    <a:gd name="connsiteX18" fmla="*/ 892968 w 1368028"/>
                    <a:gd name="connsiteY18" fmla="*/ 1371600 h 1775222"/>
                    <a:gd name="connsiteX19" fmla="*/ 850106 w 1368028"/>
                    <a:gd name="connsiteY19" fmla="*/ 1371600 h 1775222"/>
                    <a:gd name="connsiteX20" fmla="*/ 850106 w 1368028"/>
                    <a:gd name="connsiteY20" fmla="*/ 1371600 h 1775222"/>
                    <a:gd name="connsiteX21" fmla="*/ 850106 w 1368028"/>
                    <a:gd name="connsiteY21" fmla="*/ 1339453 h 1775222"/>
                    <a:gd name="connsiteX22" fmla="*/ 814387 w 1368028"/>
                    <a:gd name="connsiteY22" fmla="*/ 1339453 h 1775222"/>
                    <a:gd name="connsiteX23" fmla="*/ 814387 w 1368028"/>
                    <a:gd name="connsiteY23" fmla="*/ 1307306 h 1775222"/>
                    <a:gd name="connsiteX24" fmla="*/ 800100 w 1368028"/>
                    <a:gd name="connsiteY24" fmla="*/ 1307306 h 1775222"/>
                    <a:gd name="connsiteX25" fmla="*/ 800100 w 1368028"/>
                    <a:gd name="connsiteY25" fmla="*/ 1293019 h 1775222"/>
                    <a:gd name="connsiteX26" fmla="*/ 789384 w 1368028"/>
                    <a:gd name="connsiteY26" fmla="*/ 1293019 h 1775222"/>
                    <a:gd name="connsiteX27" fmla="*/ 789384 w 1368028"/>
                    <a:gd name="connsiteY27" fmla="*/ 1257300 h 1775222"/>
                    <a:gd name="connsiteX28" fmla="*/ 775096 w 1368028"/>
                    <a:gd name="connsiteY28" fmla="*/ 1257300 h 1775222"/>
                    <a:gd name="connsiteX29" fmla="*/ 775096 w 1368028"/>
                    <a:gd name="connsiteY29" fmla="*/ 1243012 h 1775222"/>
                    <a:gd name="connsiteX30" fmla="*/ 764381 w 1368028"/>
                    <a:gd name="connsiteY30" fmla="*/ 1243012 h 1775222"/>
                    <a:gd name="connsiteX31" fmla="*/ 764381 w 1368028"/>
                    <a:gd name="connsiteY31" fmla="*/ 1207294 h 1775222"/>
                    <a:gd name="connsiteX32" fmla="*/ 739378 w 1368028"/>
                    <a:gd name="connsiteY32" fmla="*/ 1207294 h 1775222"/>
                    <a:gd name="connsiteX33" fmla="*/ 739378 w 1368028"/>
                    <a:gd name="connsiteY33" fmla="*/ 1114425 h 1775222"/>
                    <a:gd name="connsiteX34" fmla="*/ 725090 w 1368028"/>
                    <a:gd name="connsiteY34" fmla="*/ 1114425 h 1775222"/>
                    <a:gd name="connsiteX35" fmla="*/ 725090 w 1368028"/>
                    <a:gd name="connsiteY35" fmla="*/ 1075134 h 1775222"/>
                    <a:gd name="connsiteX36" fmla="*/ 707231 w 1368028"/>
                    <a:gd name="connsiteY36" fmla="*/ 1075134 h 1775222"/>
                    <a:gd name="connsiteX37" fmla="*/ 707231 w 1368028"/>
                    <a:gd name="connsiteY37" fmla="*/ 1060847 h 1775222"/>
                    <a:gd name="connsiteX38" fmla="*/ 696515 w 1368028"/>
                    <a:gd name="connsiteY38" fmla="*/ 1060847 h 1775222"/>
                    <a:gd name="connsiteX39" fmla="*/ 696515 w 1368028"/>
                    <a:gd name="connsiteY39" fmla="*/ 1025128 h 1775222"/>
                    <a:gd name="connsiteX40" fmla="*/ 678656 w 1368028"/>
                    <a:gd name="connsiteY40" fmla="*/ 1025128 h 1775222"/>
                    <a:gd name="connsiteX41" fmla="*/ 678656 w 1368028"/>
                    <a:gd name="connsiteY41" fmla="*/ 1003697 h 1775222"/>
                    <a:gd name="connsiteX42" fmla="*/ 664368 w 1368028"/>
                    <a:gd name="connsiteY42" fmla="*/ 1003697 h 1775222"/>
                    <a:gd name="connsiteX43" fmla="*/ 664368 w 1368028"/>
                    <a:gd name="connsiteY43" fmla="*/ 982266 h 1775222"/>
                    <a:gd name="connsiteX44" fmla="*/ 657225 w 1368028"/>
                    <a:gd name="connsiteY44" fmla="*/ 982266 h 1775222"/>
                    <a:gd name="connsiteX45" fmla="*/ 657225 w 1368028"/>
                    <a:gd name="connsiteY45" fmla="*/ 932259 h 1775222"/>
                    <a:gd name="connsiteX46" fmla="*/ 635793 w 1368028"/>
                    <a:gd name="connsiteY46" fmla="*/ 932259 h 1775222"/>
                    <a:gd name="connsiteX47" fmla="*/ 635793 w 1368028"/>
                    <a:gd name="connsiteY47" fmla="*/ 860822 h 1775222"/>
                    <a:gd name="connsiteX48" fmla="*/ 621506 w 1368028"/>
                    <a:gd name="connsiteY48" fmla="*/ 860822 h 1775222"/>
                    <a:gd name="connsiteX49" fmla="*/ 621506 w 1368028"/>
                    <a:gd name="connsiteY49" fmla="*/ 832247 h 1775222"/>
                    <a:gd name="connsiteX50" fmla="*/ 614362 w 1368028"/>
                    <a:gd name="connsiteY50" fmla="*/ 832247 h 1775222"/>
                    <a:gd name="connsiteX51" fmla="*/ 614362 w 1368028"/>
                    <a:gd name="connsiteY51" fmla="*/ 821531 h 1775222"/>
                    <a:gd name="connsiteX52" fmla="*/ 614362 w 1368028"/>
                    <a:gd name="connsiteY52" fmla="*/ 821531 h 1775222"/>
                    <a:gd name="connsiteX53" fmla="*/ 607218 w 1368028"/>
                    <a:gd name="connsiteY53" fmla="*/ 814387 h 1775222"/>
                    <a:gd name="connsiteX54" fmla="*/ 585787 w 1368028"/>
                    <a:gd name="connsiteY54" fmla="*/ 814387 h 1775222"/>
                    <a:gd name="connsiteX55" fmla="*/ 585787 w 1368028"/>
                    <a:gd name="connsiteY55" fmla="*/ 782241 h 1775222"/>
                    <a:gd name="connsiteX56" fmla="*/ 578643 w 1368028"/>
                    <a:gd name="connsiteY56" fmla="*/ 782241 h 1775222"/>
                    <a:gd name="connsiteX57" fmla="*/ 578643 w 1368028"/>
                    <a:gd name="connsiteY57" fmla="*/ 764381 h 1775222"/>
                    <a:gd name="connsiteX58" fmla="*/ 542925 w 1368028"/>
                    <a:gd name="connsiteY58" fmla="*/ 764381 h 1775222"/>
                    <a:gd name="connsiteX59" fmla="*/ 542925 w 1368028"/>
                    <a:gd name="connsiteY59" fmla="*/ 742950 h 1775222"/>
                    <a:gd name="connsiteX60" fmla="*/ 535781 w 1368028"/>
                    <a:gd name="connsiteY60" fmla="*/ 742950 h 1775222"/>
                    <a:gd name="connsiteX61" fmla="*/ 535781 w 1368028"/>
                    <a:gd name="connsiteY61" fmla="*/ 696516 h 1775222"/>
                    <a:gd name="connsiteX62" fmla="*/ 507206 w 1368028"/>
                    <a:gd name="connsiteY62" fmla="*/ 696516 h 1775222"/>
                    <a:gd name="connsiteX63" fmla="*/ 507206 w 1368028"/>
                    <a:gd name="connsiteY63" fmla="*/ 671512 h 1775222"/>
                    <a:gd name="connsiteX64" fmla="*/ 478631 w 1368028"/>
                    <a:gd name="connsiteY64" fmla="*/ 671512 h 1775222"/>
                    <a:gd name="connsiteX65" fmla="*/ 478631 w 1368028"/>
                    <a:gd name="connsiteY65" fmla="*/ 646509 h 1775222"/>
                    <a:gd name="connsiteX66" fmla="*/ 467915 w 1368028"/>
                    <a:gd name="connsiteY66" fmla="*/ 646509 h 1775222"/>
                    <a:gd name="connsiteX67" fmla="*/ 467915 w 1368028"/>
                    <a:gd name="connsiteY67" fmla="*/ 625078 h 1775222"/>
                    <a:gd name="connsiteX68" fmla="*/ 460771 w 1368028"/>
                    <a:gd name="connsiteY68" fmla="*/ 625078 h 1775222"/>
                    <a:gd name="connsiteX69" fmla="*/ 460771 w 1368028"/>
                    <a:gd name="connsiteY69" fmla="*/ 610791 h 1775222"/>
                    <a:gd name="connsiteX70" fmla="*/ 446484 w 1368028"/>
                    <a:gd name="connsiteY70" fmla="*/ 610791 h 1775222"/>
                    <a:gd name="connsiteX71" fmla="*/ 446484 w 1368028"/>
                    <a:gd name="connsiteY71" fmla="*/ 592931 h 1775222"/>
                    <a:gd name="connsiteX72" fmla="*/ 439340 w 1368028"/>
                    <a:gd name="connsiteY72" fmla="*/ 592931 h 1775222"/>
                    <a:gd name="connsiteX73" fmla="*/ 439340 w 1368028"/>
                    <a:gd name="connsiteY73" fmla="*/ 575072 h 1775222"/>
                    <a:gd name="connsiteX74" fmla="*/ 432196 w 1368028"/>
                    <a:gd name="connsiteY74" fmla="*/ 575072 h 1775222"/>
                    <a:gd name="connsiteX75" fmla="*/ 432196 w 1368028"/>
                    <a:gd name="connsiteY75" fmla="*/ 546497 h 1775222"/>
                    <a:gd name="connsiteX76" fmla="*/ 421481 w 1368028"/>
                    <a:gd name="connsiteY76" fmla="*/ 546497 h 1775222"/>
                    <a:gd name="connsiteX77" fmla="*/ 421481 w 1368028"/>
                    <a:gd name="connsiteY77" fmla="*/ 478631 h 1775222"/>
                    <a:gd name="connsiteX78" fmla="*/ 407193 w 1368028"/>
                    <a:gd name="connsiteY78" fmla="*/ 478631 h 1775222"/>
                    <a:gd name="connsiteX79" fmla="*/ 407193 w 1368028"/>
                    <a:gd name="connsiteY79" fmla="*/ 478631 h 1775222"/>
                    <a:gd name="connsiteX80" fmla="*/ 389334 w 1368028"/>
                    <a:gd name="connsiteY80" fmla="*/ 460772 h 1775222"/>
                    <a:gd name="connsiteX81" fmla="*/ 389334 w 1368028"/>
                    <a:gd name="connsiteY81" fmla="*/ 410766 h 1775222"/>
                    <a:gd name="connsiteX82" fmla="*/ 382190 w 1368028"/>
                    <a:gd name="connsiteY82" fmla="*/ 410766 h 1775222"/>
                    <a:gd name="connsiteX83" fmla="*/ 382190 w 1368028"/>
                    <a:gd name="connsiteY83" fmla="*/ 392906 h 1775222"/>
                    <a:gd name="connsiteX84" fmla="*/ 367903 w 1368028"/>
                    <a:gd name="connsiteY84" fmla="*/ 392906 h 1775222"/>
                    <a:gd name="connsiteX85" fmla="*/ 367903 w 1368028"/>
                    <a:gd name="connsiteY85" fmla="*/ 367903 h 1775222"/>
                    <a:gd name="connsiteX86" fmla="*/ 364331 w 1368028"/>
                    <a:gd name="connsiteY86" fmla="*/ 364331 h 1775222"/>
                    <a:gd name="connsiteX87" fmla="*/ 364331 w 1368028"/>
                    <a:gd name="connsiteY87" fmla="*/ 346472 h 1775222"/>
                    <a:gd name="connsiteX88" fmla="*/ 353615 w 1368028"/>
                    <a:gd name="connsiteY88" fmla="*/ 346472 h 1775222"/>
                    <a:gd name="connsiteX89" fmla="*/ 353615 w 1368028"/>
                    <a:gd name="connsiteY89" fmla="*/ 321469 h 1775222"/>
                    <a:gd name="connsiteX90" fmla="*/ 346471 w 1368028"/>
                    <a:gd name="connsiteY90" fmla="*/ 314325 h 1775222"/>
                    <a:gd name="connsiteX91" fmla="*/ 346471 w 1368028"/>
                    <a:gd name="connsiteY91" fmla="*/ 267891 h 1775222"/>
                    <a:gd name="connsiteX92" fmla="*/ 342899 w 1368028"/>
                    <a:gd name="connsiteY92" fmla="*/ 264319 h 1775222"/>
                    <a:gd name="connsiteX93" fmla="*/ 342899 w 1368028"/>
                    <a:gd name="connsiteY93" fmla="*/ 232172 h 1775222"/>
                    <a:gd name="connsiteX94" fmla="*/ 332184 w 1368028"/>
                    <a:gd name="connsiteY94" fmla="*/ 232172 h 1775222"/>
                    <a:gd name="connsiteX95" fmla="*/ 332184 w 1368028"/>
                    <a:gd name="connsiteY95" fmla="*/ 217884 h 1775222"/>
                    <a:gd name="connsiteX96" fmla="*/ 321468 w 1368028"/>
                    <a:gd name="connsiteY96" fmla="*/ 217884 h 1775222"/>
                    <a:gd name="connsiteX97" fmla="*/ 321468 w 1368028"/>
                    <a:gd name="connsiteY97" fmla="*/ 203597 h 1775222"/>
                    <a:gd name="connsiteX98" fmla="*/ 303609 w 1368028"/>
                    <a:gd name="connsiteY98" fmla="*/ 203597 h 1775222"/>
                    <a:gd name="connsiteX99" fmla="*/ 303609 w 1368028"/>
                    <a:gd name="connsiteY99" fmla="*/ 185737 h 1775222"/>
                    <a:gd name="connsiteX100" fmla="*/ 289321 w 1368028"/>
                    <a:gd name="connsiteY100" fmla="*/ 185737 h 1775222"/>
                    <a:gd name="connsiteX101" fmla="*/ 289321 w 1368028"/>
                    <a:gd name="connsiteY101" fmla="*/ 160734 h 1775222"/>
                    <a:gd name="connsiteX102" fmla="*/ 285750 w 1368028"/>
                    <a:gd name="connsiteY102" fmla="*/ 160734 h 1775222"/>
                    <a:gd name="connsiteX103" fmla="*/ 285750 w 1368028"/>
                    <a:gd name="connsiteY103" fmla="*/ 146447 h 1775222"/>
                    <a:gd name="connsiteX104" fmla="*/ 278606 w 1368028"/>
                    <a:gd name="connsiteY104" fmla="*/ 146447 h 1775222"/>
                    <a:gd name="connsiteX105" fmla="*/ 278606 w 1368028"/>
                    <a:gd name="connsiteY105" fmla="*/ 121444 h 1775222"/>
                    <a:gd name="connsiteX106" fmla="*/ 225028 w 1368028"/>
                    <a:gd name="connsiteY106" fmla="*/ 121444 h 1775222"/>
                    <a:gd name="connsiteX107" fmla="*/ 225028 w 1368028"/>
                    <a:gd name="connsiteY107" fmla="*/ 78581 h 1775222"/>
                    <a:gd name="connsiteX108" fmla="*/ 214312 w 1368028"/>
                    <a:gd name="connsiteY108" fmla="*/ 78581 h 1775222"/>
                    <a:gd name="connsiteX109" fmla="*/ 214312 w 1368028"/>
                    <a:gd name="connsiteY109" fmla="*/ 60722 h 1775222"/>
                    <a:gd name="connsiteX110" fmla="*/ 132159 w 1368028"/>
                    <a:gd name="connsiteY110" fmla="*/ 60722 h 1775222"/>
                    <a:gd name="connsiteX111" fmla="*/ 132159 w 1368028"/>
                    <a:gd name="connsiteY111" fmla="*/ 14287 h 1775222"/>
                    <a:gd name="connsiteX112" fmla="*/ 114300 w 1368028"/>
                    <a:gd name="connsiteY112" fmla="*/ 14287 h 1775222"/>
                    <a:gd name="connsiteX113" fmla="*/ 114300 w 1368028"/>
                    <a:gd name="connsiteY113" fmla="*/ 0 h 1775222"/>
                    <a:gd name="connsiteX114" fmla="*/ 0 w 1368028"/>
                    <a:gd name="connsiteY114" fmla="*/ 0 h 1775222"/>
                    <a:gd name="connsiteX115" fmla="*/ 0 w 1368028"/>
                    <a:gd name="connsiteY115" fmla="*/ 110728 h 1775222"/>
                    <a:gd name="connsiteX116" fmla="*/ 103584 w 1368028"/>
                    <a:gd name="connsiteY116" fmla="*/ 110728 h 1775222"/>
                    <a:gd name="connsiteX117" fmla="*/ 103584 w 1368028"/>
                    <a:gd name="connsiteY117" fmla="*/ 150019 h 1775222"/>
                    <a:gd name="connsiteX118" fmla="*/ 114300 w 1368028"/>
                    <a:gd name="connsiteY118" fmla="*/ 150019 h 1775222"/>
                    <a:gd name="connsiteX119" fmla="*/ 114300 w 1368028"/>
                    <a:gd name="connsiteY119" fmla="*/ 200025 h 1775222"/>
                    <a:gd name="connsiteX120" fmla="*/ 135731 w 1368028"/>
                    <a:gd name="connsiteY120" fmla="*/ 200025 h 1775222"/>
                    <a:gd name="connsiteX121" fmla="*/ 135731 w 1368028"/>
                    <a:gd name="connsiteY121" fmla="*/ 275034 h 1775222"/>
                    <a:gd name="connsiteX122" fmla="*/ 150018 w 1368028"/>
                    <a:gd name="connsiteY122" fmla="*/ 275034 h 1775222"/>
                    <a:gd name="connsiteX123" fmla="*/ 150018 w 1368028"/>
                    <a:gd name="connsiteY123" fmla="*/ 300037 h 1775222"/>
                    <a:gd name="connsiteX124" fmla="*/ 221456 w 1368028"/>
                    <a:gd name="connsiteY124" fmla="*/ 300037 h 1775222"/>
                    <a:gd name="connsiteX125" fmla="*/ 221456 w 1368028"/>
                    <a:gd name="connsiteY125" fmla="*/ 360759 h 1775222"/>
                    <a:gd name="connsiteX126" fmla="*/ 235743 w 1368028"/>
                    <a:gd name="connsiteY126" fmla="*/ 360759 h 1775222"/>
                    <a:gd name="connsiteX127" fmla="*/ 235743 w 1368028"/>
                    <a:gd name="connsiteY127" fmla="*/ 385762 h 1775222"/>
                    <a:gd name="connsiteX128" fmla="*/ 271462 w 1368028"/>
                    <a:gd name="connsiteY128" fmla="*/ 385762 h 1775222"/>
                    <a:gd name="connsiteX129" fmla="*/ 271462 w 1368028"/>
                    <a:gd name="connsiteY129" fmla="*/ 385762 h 1775222"/>
                    <a:gd name="connsiteX130" fmla="*/ 271462 w 1368028"/>
                    <a:gd name="connsiteY130" fmla="*/ 417909 h 1775222"/>
                    <a:gd name="connsiteX131" fmla="*/ 278606 w 1368028"/>
                    <a:gd name="connsiteY131" fmla="*/ 425053 h 1775222"/>
                    <a:gd name="connsiteX132" fmla="*/ 278606 w 1368028"/>
                    <a:gd name="connsiteY132" fmla="*/ 475059 h 1775222"/>
                    <a:gd name="connsiteX133" fmla="*/ 310753 w 1368028"/>
                    <a:gd name="connsiteY133" fmla="*/ 475059 h 1775222"/>
                    <a:gd name="connsiteX134" fmla="*/ 310753 w 1368028"/>
                    <a:gd name="connsiteY134" fmla="*/ 539353 h 1775222"/>
                    <a:gd name="connsiteX135" fmla="*/ 342900 w 1368028"/>
                    <a:gd name="connsiteY135" fmla="*/ 539353 h 1775222"/>
                    <a:gd name="connsiteX136" fmla="*/ 342900 w 1368028"/>
                    <a:gd name="connsiteY136" fmla="*/ 564356 h 1775222"/>
                    <a:gd name="connsiteX137" fmla="*/ 342900 w 1368028"/>
                    <a:gd name="connsiteY137" fmla="*/ 578644 h 1775222"/>
                    <a:gd name="connsiteX138" fmla="*/ 342900 w 1368028"/>
                    <a:gd name="connsiteY138" fmla="*/ 596503 h 1775222"/>
                    <a:gd name="connsiteX139" fmla="*/ 342900 w 1368028"/>
                    <a:gd name="connsiteY139" fmla="*/ 596503 h 1775222"/>
                    <a:gd name="connsiteX140" fmla="*/ 342900 w 1368028"/>
                    <a:gd name="connsiteY140" fmla="*/ 657225 h 1775222"/>
                    <a:gd name="connsiteX141" fmla="*/ 360759 w 1368028"/>
                    <a:gd name="connsiteY141" fmla="*/ 657225 h 1775222"/>
                    <a:gd name="connsiteX142" fmla="*/ 360759 w 1368028"/>
                    <a:gd name="connsiteY142" fmla="*/ 682228 h 1775222"/>
                    <a:gd name="connsiteX143" fmla="*/ 367903 w 1368028"/>
                    <a:gd name="connsiteY143" fmla="*/ 682228 h 1775222"/>
                    <a:gd name="connsiteX144" fmla="*/ 367903 w 1368028"/>
                    <a:gd name="connsiteY144" fmla="*/ 703659 h 1775222"/>
                    <a:gd name="connsiteX145" fmla="*/ 371475 w 1368028"/>
                    <a:gd name="connsiteY145" fmla="*/ 703659 h 1775222"/>
                    <a:gd name="connsiteX146" fmla="*/ 371475 w 1368028"/>
                    <a:gd name="connsiteY146" fmla="*/ 721519 h 1775222"/>
                    <a:gd name="connsiteX147" fmla="*/ 378618 w 1368028"/>
                    <a:gd name="connsiteY147" fmla="*/ 721519 h 1775222"/>
                    <a:gd name="connsiteX148" fmla="*/ 378618 w 1368028"/>
                    <a:gd name="connsiteY148" fmla="*/ 757237 h 1775222"/>
                    <a:gd name="connsiteX149" fmla="*/ 392906 w 1368028"/>
                    <a:gd name="connsiteY149" fmla="*/ 757237 h 1775222"/>
                    <a:gd name="connsiteX150" fmla="*/ 392906 w 1368028"/>
                    <a:gd name="connsiteY150" fmla="*/ 835819 h 1775222"/>
                    <a:gd name="connsiteX151" fmla="*/ 407193 w 1368028"/>
                    <a:gd name="connsiteY151" fmla="*/ 835819 h 1775222"/>
                    <a:gd name="connsiteX152" fmla="*/ 407193 w 1368028"/>
                    <a:gd name="connsiteY152" fmla="*/ 850106 h 1775222"/>
                    <a:gd name="connsiteX153" fmla="*/ 421481 w 1368028"/>
                    <a:gd name="connsiteY153" fmla="*/ 850106 h 1775222"/>
                    <a:gd name="connsiteX154" fmla="*/ 421481 w 1368028"/>
                    <a:gd name="connsiteY154" fmla="*/ 939403 h 1775222"/>
                    <a:gd name="connsiteX155" fmla="*/ 428625 w 1368028"/>
                    <a:gd name="connsiteY155" fmla="*/ 939403 h 1775222"/>
                    <a:gd name="connsiteX156" fmla="*/ 428625 w 1368028"/>
                    <a:gd name="connsiteY156" fmla="*/ 960834 h 1775222"/>
                    <a:gd name="connsiteX157" fmla="*/ 439340 w 1368028"/>
                    <a:gd name="connsiteY157" fmla="*/ 960834 h 1775222"/>
                    <a:gd name="connsiteX158" fmla="*/ 439340 w 1368028"/>
                    <a:gd name="connsiteY158" fmla="*/ 1035844 h 1775222"/>
                    <a:gd name="connsiteX159" fmla="*/ 457200 w 1368028"/>
                    <a:gd name="connsiteY159" fmla="*/ 1035844 h 1775222"/>
                    <a:gd name="connsiteX160" fmla="*/ 457200 w 1368028"/>
                    <a:gd name="connsiteY160" fmla="*/ 1050131 h 1775222"/>
                    <a:gd name="connsiteX161" fmla="*/ 471487 w 1368028"/>
                    <a:gd name="connsiteY161" fmla="*/ 1050131 h 1775222"/>
                    <a:gd name="connsiteX162" fmla="*/ 471487 w 1368028"/>
                    <a:gd name="connsiteY162" fmla="*/ 1067991 h 1775222"/>
                    <a:gd name="connsiteX163" fmla="*/ 510778 w 1368028"/>
                    <a:gd name="connsiteY163" fmla="*/ 1067991 h 1775222"/>
                    <a:gd name="connsiteX164" fmla="*/ 510778 w 1368028"/>
                    <a:gd name="connsiteY164" fmla="*/ 1082278 h 1775222"/>
                    <a:gd name="connsiteX165" fmla="*/ 542925 w 1368028"/>
                    <a:gd name="connsiteY165" fmla="*/ 1082278 h 1775222"/>
                    <a:gd name="connsiteX166" fmla="*/ 542925 w 1368028"/>
                    <a:gd name="connsiteY166" fmla="*/ 1160859 h 1775222"/>
                    <a:gd name="connsiteX167" fmla="*/ 560784 w 1368028"/>
                    <a:gd name="connsiteY167" fmla="*/ 1160859 h 1775222"/>
                    <a:gd name="connsiteX168" fmla="*/ 560784 w 1368028"/>
                    <a:gd name="connsiteY168" fmla="*/ 1175147 h 1775222"/>
                    <a:gd name="connsiteX169" fmla="*/ 592931 w 1368028"/>
                    <a:gd name="connsiteY169" fmla="*/ 1175147 h 1775222"/>
                    <a:gd name="connsiteX170" fmla="*/ 592931 w 1368028"/>
                    <a:gd name="connsiteY170" fmla="*/ 1210866 h 1775222"/>
                    <a:gd name="connsiteX171" fmla="*/ 592931 w 1368028"/>
                    <a:gd name="connsiteY171" fmla="*/ 1210866 h 1775222"/>
                    <a:gd name="connsiteX172" fmla="*/ 592931 w 1368028"/>
                    <a:gd name="connsiteY172" fmla="*/ 1210866 h 1775222"/>
                    <a:gd name="connsiteX173" fmla="*/ 617934 w 1368028"/>
                    <a:gd name="connsiteY173" fmla="*/ 1210866 h 1775222"/>
                    <a:gd name="connsiteX174" fmla="*/ 617934 w 1368028"/>
                    <a:gd name="connsiteY174" fmla="*/ 1246584 h 1775222"/>
                    <a:gd name="connsiteX175" fmla="*/ 635793 w 1368028"/>
                    <a:gd name="connsiteY175" fmla="*/ 1246584 h 1775222"/>
                    <a:gd name="connsiteX176" fmla="*/ 635793 w 1368028"/>
                    <a:gd name="connsiteY176" fmla="*/ 1310878 h 1775222"/>
                    <a:gd name="connsiteX177" fmla="*/ 667940 w 1368028"/>
                    <a:gd name="connsiteY177" fmla="*/ 1310878 h 1775222"/>
                    <a:gd name="connsiteX178" fmla="*/ 667940 w 1368028"/>
                    <a:gd name="connsiteY178" fmla="*/ 1350169 h 1775222"/>
                    <a:gd name="connsiteX179" fmla="*/ 682228 w 1368028"/>
                    <a:gd name="connsiteY179" fmla="*/ 1350169 h 1775222"/>
                    <a:gd name="connsiteX180" fmla="*/ 682228 w 1368028"/>
                    <a:gd name="connsiteY180" fmla="*/ 1382316 h 1775222"/>
                    <a:gd name="connsiteX181" fmla="*/ 685800 w 1368028"/>
                    <a:gd name="connsiteY181" fmla="*/ 1382316 h 1775222"/>
                    <a:gd name="connsiteX182" fmla="*/ 685800 w 1368028"/>
                    <a:gd name="connsiteY182" fmla="*/ 1410891 h 1775222"/>
                    <a:gd name="connsiteX183" fmla="*/ 696515 w 1368028"/>
                    <a:gd name="connsiteY183" fmla="*/ 1410891 h 1775222"/>
                    <a:gd name="connsiteX184" fmla="*/ 696515 w 1368028"/>
                    <a:gd name="connsiteY184" fmla="*/ 1432322 h 1775222"/>
                    <a:gd name="connsiteX185" fmla="*/ 714375 w 1368028"/>
                    <a:gd name="connsiteY185" fmla="*/ 1432322 h 1775222"/>
                    <a:gd name="connsiteX186" fmla="*/ 714375 w 1368028"/>
                    <a:gd name="connsiteY186" fmla="*/ 1478756 h 1775222"/>
                    <a:gd name="connsiteX187" fmla="*/ 735806 w 1368028"/>
                    <a:gd name="connsiteY187" fmla="*/ 1478756 h 1775222"/>
                    <a:gd name="connsiteX188" fmla="*/ 735806 w 1368028"/>
                    <a:gd name="connsiteY188" fmla="*/ 1539478 h 1775222"/>
                    <a:gd name="connsiteX189" fmla="*/ 757237 w 1368028"/>
                    <a:gd name="connsiteY189" fmla="*/ 1539478 h 1775222"/>
                    <a:gd name="connsiteX190" fmla="*/ 757237 w 1368028"/>
                    <a:gd name="connsiteY190" fmla="*/ 1568053 h 1775222"/>
                    <a:gd name="connsiteX191" fmla="*/ 771525 w 1368028"/>
                    <a:gd name="connsiteY191" fmla="*/ 1568053 h 1775222"/>
                    <a:gd name="connsiteX192" fmla="*/ 771525 w 1368028"/>
                    <a:gd name="connsiteY192" fmla="*/ 1585912 h 1775222"/>
                    <a:gd name="connsiteX193" fmla="*/ 792956 w 1368028"/>
                    <a:gd name="connsiteY193" fmla="*/ 1585912 h 1775222"/>
                    <a:gd name="connsiteX194" fmla="*/ 792956 w 1368028"/>
                    <a:gd name="connsiteY194" fmla="*/ 1610916 h 1775222"/>
                    <a:gd name="connsiteX195" fmla="*/ 810815 w 1368028"/>
                    <a:gd name="connsiteY195" fmla="*/ 1610916 h 1775222"/>
                    <a:gd name="connsiteX196" fmla="*/ 810815 w 1368028"/>
                    <a:gd name="connsiteY196" fmla="*/ 1628775 h 1775222"/>
                    <a:gd name="connsiteX197" fmla="*/ 821531 w 1368028"/>
                    <a:gd name="connsiteY197" fmla="*/ 1628775 h 1775222"/>
                    <a:gd name="connsiteX198" fmla="*/ 821531 w 1368028"/>
                    <a:gd name="connsiteY198" fmla="*/ 1650206 h 1775222"/>
                    <a:gd name="connsiteX199" fmla="*/ 871537 w 1368028"/>
                    <a:gd name="connsiteY199" fmla="*/ 1650206 h 1775222"/>
                    <a:gd name="connsiteX200" fmla="*/ 871537 w 1368028"/>
                    <a:gd name="connsiteY200" fmla="*/ 1660922 h 1775222"/>
                    <a:gd name="connsiteX201" fmla="*/ 907256 w 1368028"/>
                    <a:gd name="connsiteY201" fmla="*/ 1660922 h 1775222"/>
                    <a:gd name="connsiteX202" fmla="*/ 907256 w 1368028"/>
                    <a:gd name="connsiteY202" fmla="*/ 1675209 h 1775222"/>
                    <a:gd name="connsiteX203" fmla="*/ 978693 w 1368028"/>
                    <a:gd name="connsiteY203" fmla="*/ 1675209 h 1775222"/>
                    <a:gd name="connsiteX204" fmla="*/ 978693 w 1368028"/>
                    <a:gd name="connsiteY204" fmla="*/ 1689497 h 1775222"/>
                    <a:gd name="connsiteX205" fmla="*/ 1003696 w 1368028"/>
                    <a:gd name="connsiteY205" fmla="*/ 1689497 h 1775222"/>
                    <a:gd name="connsiteX206" fmla="*/ 1003696 w 1368028"/>
                    <a:gd name="connsiteY206" fmla="*/ 1710928 h 1775222"/>
                    <a:gd name="connsiteX207" fmla="*/ 1003696 w 1368028"/>
                    <a:gd name="connsiteY207" fmla="*/ 1710928 h 1775222"/>
                    <a:gd name="connsiteX208" fmla="*/ 1017984 w 1368028"/>
                    <a:gd name="connsiteY208" fmla="*/ 1725216 h 1775222"/>
                    <a:gd name="connsiteX209" fmla="*/ 1067990 w 1368028"/>
                    <a:gd name="connsiteY209" fmla="*/ 1725216 h 1775222"/>
                    <a:gd name="connsiteX210" fmla="*/ 1067990 w 1368028"/>
                    <a:gd name="connsiteY210" fmla="*/ 1743075 h 1775222"/>
                    <a:gd name="connsiteX211" fmla="*/ 1092993 w 1368028"/>
                    <a:gd name="connsiteY211" fmla="*/ 1743075 h 1775222"/>
                    <a:gd name="connsiteX212" fmla="*/ 1092993 w 1368028"/>
                    <a:gd name="connsiteY212" fmla="*/ 1775222 h 1775222"/>
                    <a:gd name="connsiteX213" fmla="*/ 1368028 w 1368028"/>
                    <a:gd name="connsiteY213" fmla="*/ 1775222 h 17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68028" h="1775222">
                      <a:moveTo>
                        <a:pt x="1368028" y="1775222"/>
                      </a:moveTo>
                      <a:lnTo>
                        <a:pt x="1368028" y="1632347"/>
                      </a:lnTo>
                      <a:lnTo>
                        <a:pt x="1335881" y="1632347"/>
                      </a:lnTo>
                      <a:lnTo>
                        <a:pt x="1335881" y="1596628"/>
                      </a:lnTo>
                      <a:lnTo>
                        <a:pt x="1121568" y="1596628"/>
                      </a:lnTo>
                      <a:lnTo>
                        <a:pt x="1121568" y="1575197"/>
                      </a:lnTo>
                      <a:lnTo>
                        <a:pt x="1078706" y="1575197"/>
                      </a:lnTo>
                      <a:lnTo>
                        <a:pt x="1078706" y="1543050"/>
                      </a:lnTo>
                      <a:lnTo>
                        <a:pt x="1067990" y="1543050"/>
                      </a:lnTo>
                      <a:lnTo>
                        <a:pt x="1067990" y="1482328"/>
                      </a:lnTo>
                      <a:lnTo>
                        <a:pt x="1017984" y="1482328"/>
                      </a:lnTo>
                      <a:lnTo>
                        <a:pt x="1017984" y="1457325"/>
                      </a:lnTo>
                      <a:lnTo>
                        <a:pt x="1003696" y="1457325"/>
                      </a:lnTo>
                      <a:lnTo>
                        <a:pt x="1003696" y="1421606"/>
                      </a:lnTo>
                      <a:lnTo>
                        <a:pt x="985837" y="1421606"/>
                      </a:lnTo>
                      <a:lnTo>
                        <a:pt x="985837" y="1421606"/>
                      </a:lnTo>
                      <a:lnTo>
                        <a:pt x="985837" y="1393031"/>
                      </a:lnTo>
                      <a:lnTo>
                        <a:pt x="892968" y="1393031"/>
                      </a:lnTo>
                      <a:lnTo>
                        <a:pt x="892968" y="1371600"/>
                      </a:lnTo>
                      <a:lnTo>
                        <a:pt x="850106" y="1371600"/>
                      </a:lnTo>
                      <a:lnTo>
                        <a:pt x="850106" y="1371600"/>
                      </a:lnTo>
                      <a:lnTo>
                        <a:pt x="850106" y="1339453"/>
                      </a:lnTo>
                      <a:lnTo>
                        <a:pt x="814387" y="1339453"/>
                      </a:lnTo>
                      <a:lnTo>
                        <a:pt x="814387" y="1307306"/>
                      </a:lnTo>
                      <a:lnTo>
                        <a:pt x="800100" y="1307306"/>
                      </a:lnTo>
                      <a:lnTo>
                        <a:pt x="800100" y="1293019"/>
                      </a:lnTo>
                      <a:lnTo>
                        <a:pt x="789384" y="1293019"/>
                      </a:lnTo>
                      <a:lnTo>
                        <a:pt x="789384" y="1257300"/>
                      </a:lnTo>
                      <a:lnTo>
                        <a:pt x="775096" y="1257300"/>
                      </a:lnTo>
                      <a:lnTo>
                        <a:pt x="775096" y="1243012"/>
                      </a:lnTo>
                      <a:lnTo>
                        <a:pt x="764381" y="1243012"/>
                      </a:lnTo>
                      <a:lnTo>
                        <a:pt x="764381" y="1207294"/>
                      </a:lnTo>
                      <a:lnTo>
                        <a:pt x="739378" y="1207294"/>
                      </a:lnTo>
                      <a:lnTo>
                        <a:pt x="739378" y="1114425"/>
                      </a:lnTo>
                      <a:lnTo>
                        <a:pt x="725090" y="1114425"/>
                      </a:lnTo>
                      <a:lnTo>
                        <a:pt x="725090" y="1075134"/>
                      </a:lnTo>
                      <a:lnTo>
                        <a:pt x="707231" y="1075134"/>
                      </a:lnTo>
                      <a:lnTo>
                        <a:pt x="707231" y="1060847"/>
                      </a:lnTo>
                      <a:lnTo>
                        <a:pt x="696515" y="1060847"/>
                      </a:lnTo>
                      <a:lnTo>
                        <a:pt x="696515" y="1025128"/>
                      </a:lnTo>
                      <a:lnTo>
                        <a:pt x="678656" y="1025128"/>
                      </a:lnTo>
                      <a:lnTo>
                        <a:pt x="678656" y="1003697"/>
                      </a:lnTo>
                      <a:lnTo>
                        <a:pt x="664368" y="1003697"/>
                      </a:lnTo>
                      <a:lnTo>
                        <a:pt x="664368" y="982266"/>
                      </a:lnTo>
                      <a:lnTo>
                        <a:pt x="657225" y="982266"/>
                      </a:lnTo>
                      <a:lnTo>
                        <a:pt x="657225" y="932259"/>
                      </a:lnTo>
                      <a:lnTo>
                        <a:pt x="635793" y="932259"/>
                      </a:lnTo>
                      <a:lnTo>
                        <a:pt x="635793" y="860822"/>
                      </a:lnTo>
                      <a:lnTo>
                        <a:pt x="621506" y="860822"/>
                      </a:lnTo>
                      <a:lnTo>
                        <a:pt x="621506" y="832247"/>
                      </a:lnTo>
                      <a:lnTo>
                        <a:pt x="614362" y="832247"/>
                      </a:lnTo>
                      <a:lnTo>
                        <a:pt x="614362" y="821531"/>
                      </a:lnTo>
                      <a:lnTo>
                        <a:pt x="614362" y="821531"/>
                      </a:lnTo>
                      <a:lnTo>
                        <a:pt x="607218" y="814387"/>
                      </a:lnTo>
                      <a:lnTo>
                        <a:pt x="585787" y="814387"/>
                      </a:lnTo>
                      <a:lnTo>
                        <a:pt x="585787" y="782241"/>
                      </a:lnTo>
                      <a:lnTo>
                        <a:pt x="578643" y="782241"/>
                      </a:lnTo>
                      <a:lnTo>
                        <a:pt x="578643" y="764381"/>
                      </a:lnTo>
                      <a:lnTo>
                        <a:pt x="542925" y="764381"/>
                      </a:lnTo>
                      <a:lnTo>
                        <a:pt x="542925" y="742950"/>
                      </a:lnTo>
                      <a:lnTo>
                        <a:pt x="535781" y="742950"/>
                      </a:lnTo>
                      <a:lnTo>
                        <a:pt x="535781" y="696516"/>
                      </a:lnTo>
                      <a:lnTo>
                        <a:pt x="507206" y="696516"/>
                      </a:lnTo>
                      <a:lnTo>
                        <a:pt x="507206" y="671512"/>
                      </a:lnTo>
                      <a:lnTo>
                        <a:pt x="478631" y="671512"/>
                      </a:lnTo>
                      <a:lnTo>
                        <a:pt x="478631" y="646509"/>
                      </a:lnTo>
                      <a:lnTo>
                        <a:pt x="467915" y="646509"/>
                      </a:lnTo>
                      <a:lnTo>
                        <a:pt x="467915" y="625078"/>
                      </a:lnTo>
                      <a:lnTo>
                        <a:pt x="460771" y="625078"/>
                      </a:lnTo>
                      <a:lnTo>
                        <a:pt x="460771" y="610791"/>
                      </a:lnTo>
                      <a:lnTo>
                        <a:pt x="446484" y="610791"/>
                      </a:lnTo>
                      <a:lnTo>
                        <a:pt x="446484" y="592931"/>
                      </a:lnTo>
                      <a:lnTo>
                        <a:pt x="439340" y="592931"/>
                      </a:lnTo>
                      <a:lnTo>
                        <a:pt x="439340" y="575072"/>
                      </a:lnTo>
                      <a:lnTo>
                        <a:pt x="432196" y="575072"/>
                      </a:lnTo>
                      <a:lnTo>
                        <a:pt x="432196" y="546497"/>
                      </a:lnTo>
                      <a:lnTo>
                        <a:pt x="421481" y="546497"/>
                      </a:lnTo>
                      <a:lnTo>
                        <a:pt x="421481" y="478631"/>
                      </a:lnTo>
                      <a:lnTo>
                        <a:pt x="407193" y="478631"/>
                      </a:lnTo>
                      <a:lnTo>
                        <a:pt x="407193" y="478631"/>
                      </a:lnTo>
                      <a:lnTo>
                        <a:pt x="389334" y="460772"/>
                      </a:lnTo>
                      <a:lnTo>
                        <a:pt x="389334" y="410766"/>
                      </a:lnTo>
                      <a:lnTo>
                        <a:pt x="382190" y="410766"/>
                      </a:lnTo>
                      <a:lnTo>
                        <a:pt x="382190" y="392906"/>
                      </a:lnTo>
                      <a:lnTo>
                        <a:pt x="367903" y="392906"/>
                      </a:lnTo>
                      <a:lnTo>
                        <a:pt x="367903" y="367903"/>
                      </a:lnTo>
                      <a:lnTo>
                        <a:pt x="364331" y="364331"/>
                      </a:lnTo>
                      <a:lnTo>
                        <a:pt x="364331" y="346472"/>
                      </a:lnTo>
                      <a:lnTo>
                        <a:pt x="353615" y="346472"/>
                      </a:lnTo>
                      <a:lnTo>
                        <a:pt x="353615" y="321469"/>
                      </a:lnTo>
                      <a:lnTo>
                        <a:pt x="346471" y="314325"/>
                      </a:lnTo>
                      <a:lnTo>
                        <a:pt x="346471" y="267891"/>
                      </a:lnTo>
                      <a:lnTo>
                        <a:pt x="342899" y="264319"/>
                      </a:lnTo>
                      <a:lnTo>
                        <a:pt x="342899" y="232172"/>
                      </a:lnTo>
                      <a:lnTo>
                        <a:pt x="332184" y="232172"/>
                      </a:lnTo>
                      <a:lnTo>
                        <a:pt x="332184" y="217884"/>
                      </a:lnTo>
                      <a:lnTo>
                        <a:pt x="321468" y="217884"/>
                      </a:lnTo>
                      <a:lnTo>
                        <a:pt x="321468" y="203597"/>
                      </a:lnTo>
                      <a:lnTo>
                        <a:pt x="303609" y="203597"/>
                      </a:lnTo>
                      <a:lnTo>
                        <a:pt x="303609" y="185737"/>
                      </a:lnTo>
                      <a:lnTo>
                        <a:pt x="289321" y="185737"/>
                      </a:lnTo>
                      <a:lnTo>
                        <a:pt x="289321" y="160734"/>
                      </a:lnTo>
                      <a:lnTo>
                        <a:pt x="285750" y="160734"/>
                      </a:lnTo>
                      <a:lnTo>
                        <a:pt x="285750" y="146447"/>
                      </a:lnTo>
                      <a:lnTo>
                        <a:pt x="278606" y="146447"/>
                      </a:lnTo>
                      <a:lnTo>
                        <a:pt x="278606" y="121444"/>
                      </a:lnTo>
                      <a:lnTo>
                        <a:pt x="225028" y="121444"/>
                      </a:lnTo>
                      <a:lnTo>
                        <a:pt x="225028" y="78581"/>
                      </a:lnTo>
                      <a:lnTo>
                        <a:pt x="214312" y="78581"/>
                      </a:lnTo>
                      <a:lnTo>
                        <a:pt x="214312" y="60722"/>
                      </a:lnTo>
                      <a:lnTo>
                        <a:pt x="132159" y="60722"/>
                      </a:lnTo>
                      <a:lnTo>
                        <a:pt x="132159" y="14287"/>
                      </a:lnTo>
                      <a:lnTo>
                        <a:pt x="114300" y="14287"/>
                      </a:lnTo>
                      <a:lnTo>
                        <a:pt x="114300" y="0"/>
                      </a:lnTo>
                      <a:lnTo>
                        <a:pt x="0" y="0"/>
                      </a:lnTo>
                      <a:lnTo>
                        <a:pt x="0" y="110728"/>
                      </a:lnTo>
                      <a:lnTo>
                        <a:pt x="103584" y="110728"/>
                      </a:lnTo>
                      <a:lnTo>
                        <a:pt x="103584" y="150019"/>
                      </a:lnTo>
                      <a:lnTo>
                        <a:pt x="114300" y="150019"/>
                      </a:lnTo>
                      <a:lnTo>
                        <a:pt x="114300" y="200025"/>
                      </a:lnTo>
                      <a:lnTo>
                        <a:pt x="135731" y="200025"/>
                      </a:lnTo>
                      <a:lnTo>
                        <a:pt x="135731" y="275034"/>
                      </a:lnTo>
                      <a:lnTo>
                        <a:pt x="150018" y="275034"/>
                      </a:lnTo>
                      <a:lnTo>
                        <a:pt x="150018" y="300037"/>
                      </a:lnTo>
                      <a:lnTo>
                        <a:pt x="221456" y="300037"/>
                      </a:lnTo>
                      <a:lnTo>
                        <a:pt x="221456" y="360759"/>
                      </a:lnTo>
                      <a:lnTo>
                        <a:pt x="235743" y="360759"/>
                      </a:lnTo>
                      <a:lnTo>
                        <a:pt x="235743" y="385762"/>
                      </a:lnTo>
                      <a:lnTo>
                        <a:pt x="271462" y="385762"/>
                      </a:lnTo>
                      <a:lnTo>
                        <a:pt x="271462" y="385762"/>
                      </a:lnTo>
                      <a:lnTo>
                        <a:pt x="271462" y="417909"/>
                      </a:lnTo>
                      <a:lnTo>
                        <a:pt x="278606" y="425053"/>
                      </a:lnTo>
                      <a:lnTo>
                        <a:pt x="278606" y="475059"/>
                      </a:lnTo>
                      <a:lnTo>
                        <a:pt x="310753" y="475059"/>
                      </a:lnTo>
                      <a:lnTo>
                        <a:pt x="310753" y="539353"/>
                      </a:lnTo>
                      <a:lnTo>
                        <a:pt x="342900" y="539353"/>
                      </a:lnTo>
                      <a:lnTo>
                        <a:pt x="342900" y="564356"/>
                      </a:lnTo>
                      <a:lnTo>
                        <a:pt x="342900" y="578644"/>
                      </a:lnTo>
                      <a:lnTo>
                        <a:pt x="342900" y="596503"/>
                      </a:lnTo>
                      <a:lnTo>
                        <a:pt x="342900" y="596503"/>
                      </a:lnTo>
                      <a:lnTo>
                        <a:pt x="342900" y="657225"/>
                      </a:lnTo>
                      <a:lnTo>
                        <a:pt x="360759" y="657225"/>
                      </a:lnTo>
                      <a:lnTo>
                        <a:pt x="360759" y="682228"/>
                      </a:lnTo>
                      <a:lnTo>
                        <a:pt x="367903" y="682228"/>
                      </a:lnTo>
                      <a:lnTo>
                        <a:pt x="367903" y="703659"/>
                      </a:lnTo>
                      <a:lnTo>
                        <a:pt x="371475" y="703659"/>
                      </a:lnTo>
                      <a:lnTo>
                        <a:pt x="371475" y="721519"/>
                      </a:lnTo>
                      <a:lnTo>
                        <a:pt x="378618" y="721519"/>
                      </a:lnTo>
                      <a:lnTo>
                        <a:pt x="378618" y="757237"/>
                      </a:lnTo>
                      <a:lnTo>
                        <a:pt x="392906" y="757237"/>
                      </a:lnTo>
                      <a:lnTo>
                        <a:pt x="392906" y="835819"/>
                      </a:lnTo>
                      <a:lnTo>
                        <a:pt x="407193" y="835819"/>
                      </a:lnTo>
                      <a:lnTo>
                        <a:pt x="407193" y="850106"/>
                      </a:lnTo>
                      <a:lnTo>
                        <a:pt x="421481" y="850106"/>
                      </a:lnTo>
                      <a:lnTo>
                        <a:pt x="421481" y="939403"/>
                      </a:lnTo>
                      <a:lnTo>
                        <a:pt x="428625" y="939403"/>
                      </a:lnTo>
                      <a:lnTo>
                        <a:pt x="428625" y="960834"/>
                      </a:lnTo>
                      <a:lnTo>
                        <a:pt x="439340" y="960834"/>
                      </a:lnTo>
                      <a:lnTo>
                        <a:pt x="439340" y="1035844"/>
                      </a:lnTo>
                      <a:lnTo>
                        <a:pt x="457200" y="1035844"/>
                      </a:lnTo>
                      <a:lnTo>
                        <a:pt x="457200" y="1050131"/>
                      </a:lnTo>
                      <a:lnTo>
                        <a:pt x="471487" y="1050131"/>
                      </a:lnTo>
                      <a:lnTo>
                        <a:pt x="471487" y="1067991"/>
                      </a:lnTo>
                      <a:lnTo>
                        <a:pt x="510778" y="1067991"/>
                      </a:lnTo>
                      <a:lnTo>
                        <a:pt x="510778" y="1082278"/>
                      </a:lnTo>
                      <a:lnTo>
                        <a:pt x="542925" y="1082278"/>
                      </a:lnTo>
                      <a:lnTo>
                        <a:pt x="542925" y="1160859"/>
                      </a:lnTo>
                      <a:lnTo>
                        <a:pt x="560784" y="1160859"/>
                      </a:lnTo>
                      <a:lnTo>
                        <a:pt x="560784" y="1175147"/>
                      </a:lnTo>
                      <a:lnTo>
                        <a:pt x="592931" y="1175147"/>
                      </a:lnTo>
                      <a:lnTo>
                        <a:pt x="592931" y="1210866"/>
                      </a:lnTo>
                      <a:lnTo>
                        <a:pt x="592931" y="1210866"/>
                      </a:lnTo>
                      <a:lnTo>
                        <a:pt x="592931" y="1210866"/>
                      </a:lnTo>
                      <a:lnTo>
                        <a:pt x="617934" y="1210866"/>
                      </a:lnTo>
                      <a:lnTo>
                        <a:pt x="617934" y="1246584"/>
                      </a:lnTo>
                      <a:lnTo>
                        <a:pt x="635793" y="1246584"/>
                      </a:lnTo>
                      <a:lnTo>
                        <a:pt x="635793" y="1310878"/>
                      </a:lnTo>
                      <a:lnTo>
                        <a:pt x="667940" y="1310878"/>
                      </a:lnTo>
                      <a:lnTo>
                        <a:pt x="667940" y="1350169"/>
                      </a:lnTo>
                      <a:lnTo>
                        <a:pt x="682228" y="1350169"/>
                      </a:lnTo>
                      <a:lnTo>
                        <a:pt x="682228" y="1382316"/>
                      </a:lnTo>
                      <a:lnTo>
                        <a:pt x="685800" y="1382316"/>
                      </a:lnTo>
                      <a:lnTo>
                        <a:pt x="685800" y="1410891"/>
                      </a:lnTo>
                      <a:lnTo>
                        <a:pt x="696515" y="1410891"/>
                      </a:lnTo>
                      <a:lnTo>
                        <a:pt x="696515" y="1432322"/>
                      </a:lnTo>
                      <a:lnTo>
                        <a:pt x="714375" y="1432322"/>
                      </a:lnTo>
                      <a:lnTo>
                        <a:pt x="714375" y="1478756"/>
                      </a:lnTo>
                      <a:lnTo>
                        <a:pt x="735806" y="1478756"/>
                      </a:lnTo>
                      <a:lnTo>
                        <a:pt x="735806" y="1539478"/>
                      </a:lnTo>
                      <a:lnTo>
                        <a:pt x="757237" y="1539478"/>
                      </a:lnTo>
                      <a:lnTo>
                        <a:pt x="757237" y="1568053"/>
                      </a:lnTo>
                      <a:lnTo>
                        <a:pt x="771525" y="1568053"/>
                      </a:lnTo>
                      <a:lnTo>
                        <a:pt x="771525" y="1585912"/>
                      </a:lnTo>
                      <a:lnTo>
                        <a:pt x="792956" y="1585912"/>
                      </a:lnTo>
                      <a:lnTo>
                        <a:pt x="792956" y="1610916"/>
                      </a:lnTo>
                      <a:lnTo>
                        <a:pt x="810815" y="1610916"/>
                      </a:lnTo>
                      <a:lnTo>
                        <a:pt x="810815" y="1628775"/>
                      </a:lnTo>
                      <a:lnTo>
                        <a:pt x="821531" y="1628775"/>
                      </a:lnTo>
                      <a:lnTo>
                        <a:pt x="821531" y="1650206"/>
                      </a:lnTo>
                      <a:lnTo>
                        <a:pt x="871537" y="1650206"/>
                      </a:lnTo>
                      <a:lnTo>
                        <a:pt x="871537" y="1660922"/>
                      </a:lnTo>
                      <a:lnTo>
                        <a:pt x="907256" y="1660922"/>
                      </a:lnTo>
                      <a:lnTo>
                        <a:pt x="907256" y="1675209"/>
                      </a:lnTo>
                      <a:lnTo>
                        <a:pt x="978693" y="1675209"/>
                      </a:lnTo>
                      <a:lnTo>
                        <a:pt x="978693" y="1689497"/>
                      </a:lnTo>
                      <a:lnTo>
                        <a:pt x="1003696" y="1689497"/>
                      </a:lnTo>
                      <a:lnTo>
                        <a:pt x="1003696" y="1710928"/>
                      </a:lnTo>
                      <a:lnTo>
                        <a:pt x="1003696" y="1710928"/>
                      </a:lnTo>
                      <a:lnTo>
                        <a:pt x="1017984" y="1725216"/>
                      </a:lnTo>
                      <a:lnTo>
                        <a:pt x="1067990" y="1725216"/>
                      </a:lnTo>
                      <a:lnTo>
                        <a:pt x="1067990" y="1743075"/>
                      </a:lnTo>
                      <a:lnTo>
                        <a:pt x="1092993" y="1743075"/>
                      </a:lnTo>
                      <a:lnTo>
                        <a:pt x="1092993" y="1775222"/>
                      </a:lnTo>
                      <a:lnTo>
                        <a:pt x="1368028" y="1775222"/>
                      </a:lnTo>
                      <a:close/>
                    </a:path>
                  </a:pathLst>
                </a:custGeom>
                <a:solidFill>
                  <a:srgbClr val="D77624">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sp>
              <p:nvSpPr>
                <p:cNvPr id="30" name="Freeform 29">
                  <a:extLst>
                    <a:ext uri="{FF2B5EF4-FFF2-40B4-BE49-F238E27FC236}">
                      <a16:creationId xmlns:a16="http://schemas.microsoft.com/office/drawing/2014/main" id="{08D5AE23-93FE-A66A-3BF4-8B1C429793C9}"/>
                    </a:ext>
                  </a:extLst>
                </p:cNvPr>
                <p:cNvSpPr/>
                <p:nvPr/>
              </p:nvSpPr>
              <p:spPr>
                <a:xfrm>
                  <a:off x="5733207" y="1545579"/>
                  <a:ext cx="1383738" cy="1804524"/>
                </a:xfrm>
                <a:custGeom>
                  <a:avLst/>
                  <a:gdLst>
                    <a:gd name="connsiteX0" fmla="*/ 0 w 1383738"/>
                    <a:gd name="connsiteY0" fmla="*/ 0 h 1804524"/>
                    <a:gd name="connsiteX1" fmla="*/ 24276 w 1383738"/>
                    <a:gd name="connsiteY1" fmla="*/ 0 h 1804524"/>
                    <a:gd name="connsiteX2" fmla="*/ 24276 w 1383738"/>
                    <a:gd name="connsiteY2" fmla="*/ 52598 h 1804524"/>
                    <a:gd name="connsiteX3" fmla="*/ 121381 w 1383738"/>
                    <a:gd name="connsiteY3" fmla="*/ 52598 h 1804524"/>
                    <a:gd name="connsiteX4" fmla="*/ 121381 w 1383738"/>
                    <a:gd name="connsiteY4" fmla="*/ 64736 h 1804524"/>
                    <a:gd name="connsiteX5" fmla="*/ 129473 w 1383738"/>
                    <a:gd name="connsiteY5" fmla="*/ 64736 h 1804524"/>
                    <a:gd name="connsiteX6" fmla="*/ 129473 w 1383738"/>
                    <a:gd name="connsiteY6" fmla="*/ 72828 h 1804524"/>
                    <a:gd name="connsiteX7" fmla="*/ 137565 w 1383738"/>
                    <a:gd name="connsiteY7" fmla="*/ 72828 h 1804524"/>
                    <a:gd name="connsiteX8" fmla="*/ 137565 w 1383738"/>
                    <a:gd name="connsiteY8" fmla="*/ 93058 h 1804524"/>
                    <a:gd name="connsiteX9" fmla="*/ 149703 w 1383738"/>
                    <a:gd name="connsiteY9" fmla="*/ 93058 h 1804524"/>
                    <a:gd name="connsiteX10" fmla="*/ 149703 w 1383738"/>
                    <a:gd name="connsiteY10" fmla="*/ 113288 h 1804524"/>
                    <a:gd name="connsiteX11" fmla="*/ 153749 w 1383738"/>
                    <a:gd name="connsiteY11" fmla="*/ 117334 h 1804524"/>
                    <a:gd name="connsiteX12" fmla="*/ 153749 w 1383738"/>
                    <a:gd name="connsiteY12" fmla="*/ 169933 h 1804524"/>
                    <a:gd name="connsiteX13" fmla="*/ 169933 w 1383738"/>
                    <a:gd name="connsiteY13" fmla="*/ 169933 h 1804524"/>
                    <a:gd name="connsiteX14" fmla="*/ 169933 w 1383738"/>
                    <a:gd name="connsiteY14" fmla="*/ 182071 h 1804524"/>
                    <a:gd name="connsiteX15" fmla="*/ 230623 w 1383738"/>
                    <a:gd name="connsiteY15" fmla="*/ 182071 h 1804524"/>
                    <a:gd name="connsiteX16" fmla="*/ 230623 w 1383738"/>
                    <a:gd name="connsiteY16" fmla="*/ 198255 h 1804524"/>
                    <a:gd name="connsiteX17" fmla="*/ 238715 w 1383738"/>
                    <a:gd name="connsiteY17" fmla="*/ 198255 h 1804524"/>
                    <a:gd name="connsiteX18" fmla="*/ 238715 w 1383738"/>
                    <a:gd name="connsiteY18" fmla="*/ 262991 h 1804524"/>
                    <a:gd name="connsiteX19" fmla="*/ 303451 w 1383738"/>
                    <a:gd name="connsiteY19" fmla="*/ 262991 h 1804524"/>
                    <a:gd name="connsiteX20" fmla="*/ 303451 w 1383738"/>
                    <a:gd name="connsiteY20" fmla="*/ 283221 h 1804524"/>
                    <a:gd name="connsiteX21" fmla="*/ 311543 w 1383738"/>
                    <a:gd name="connsiteY21" fmla="*/ 283221 h 1804524"/>
                    <a:gd name="connsiteX22" fmla="*/ 311543 w 1383738"/>
                    <a:gd name="connsiteY22" fmla="*/ 299405 h 1804524"/>
                    <a:gd name="connsiteX23" fmla="*/ 315589 w 1383738"/>
                    <a:gd name="connsiteY23" fmla="*/ 303451 h 1804524"/>
                    <a:gd name="connsiteX24" fmla="*/ 315589 w 1383738"/>
                    <a:gd name="connsiteY24" fmla="*/ 319635 h 1804524"/>
                    <a:gd name="connsiteX25" fmla="*/ 319635 w 1383738"/>
                    <a:gd name="connsiteY25" fmla="*/ 323681 h 1804524"/>
                    <a:gd name="connsiteX26" fmla="*/ 319635 w 1383738"/>
                    <a:gd name="connsiteY26" fmla="*/ 331773 h 1804524"/>
                    <a:gd name="connsiteX27" fmla="*/ 327728 w 1383738"/>
                    <a:gd name="connsiteY27" fmla="*/ 331773 h 1804524"/>
                    <a:gd name="connsiteX28" fmla="*/ 327728 w 1383738"/>
                    <a:gd name="connsiteY28" fmla="*/ 343911 h 1804524"/>
                    <a:gd name="connsiteX29" fmla="*/ 335820 w 1383738"/>
                    <a:gd name="connsiteY29" fmla="*/ 343911 h 1804524"/>
                    <a:gd name="connsiteX30" fmla="*/ 335820 w 1383738"/>
                    <a:gd name="connsiteY30" fmla="*/ 360095 h 1804524"/>
                    <a:gd name="connsiteX31" fmla="*/ 347958 w 1383738"/>
                    <a:gd name="connsiteY31" fmla="*/ 360095 h 1804524"/>
                    <a:gd name="connsiteX32" fmla="*/ 347958 w 1383738"/>
                    <a:gd name="connsiteY32" fmla="*/ 388417 h 1804524"/>
                    <a:gd name="connsiteX33" fmla="*/ 356050 w 1383738"/>
                    <a:gd name="connsiteY33" fmla="*/ 396509 h 1804524"/>
                    <a:gd name="connsiteX34" fmla="*/ 356050 w 1383738"/>
                    <a:gd name="connsiteY34" fmla="*/ 445062 h 1804524"/>
                    <a:gd name="connsiteX35" fmla="*/ 376280 w 1383738"/>
                    <a:gd name="connsiteY35" fmla="*/ 445062 h 1804524"/>
                    <a:gd name="connsiteX36" fmla="*/ 376280 w 1383738"/>
                    <a:gd name="connsiteY36" fmla="*/ 493614 h 1804524"/>
                    <a:gd name="connsiteX37" fmla="*/ 376280 w 1383738"/>
                    <a:gd name="connsiteY37" fmla="*/ 493614 h 1804524"/>
                    <a:gd name="connsiteX38" fmla="*/ 376280 w 1383738"/>
                    <a:gd name="connsiteY38" fmla="*/ 501706 h 1804524"/>
                    <a:gd name="connsiteX39" fmla="*/ 380326 w 1383738"/>
                    <a:gd name="connsiteY39" fmla="*/ 501706 h 1804524"/>
                    <a:gd name="connsiteX40" fmla="*/ 380326 w 1383738"/>
                    <a:gd name="connsiteY40" fmla="*/ 513844 h 1804524"/>
                    <a:gd name="connsiteX41" fmla="*/ 380326 w 1383738"/>
                    <a:gd name="connsiteY41" fmla="*/ 513844 h 1804524"/>
                    <a:gd name="connsiteX42" fmla="*/ 380326 w 1383738"/>
                    <a:gd name="connsiteY42" fmla="*/ 525982 h 1804524"/>
                    <a:gd name="connsiteX43" fmla="*/ 384372 w 1383738"/>
                    <a:gd name="connsiteY43" fmla="*/ 530028 h 1804524"/>
                    <a:gd name="connsiteX44" fmla="*/ 384372 w 1383738"/>
                    <a:gd name="connsiteY44" fmla="*/ 538120 h 1804524"/>
                    <a:gd name="connsiteX45" fmla="*/ 392464 w 1383738"/>
                    <a:gd name="connsiteY45" fmla="*/ 538120 h 1804524"/>
                    <a:gd name="connsiteX46" fmla="*/ 392464 w 1383738"/>
                    <a:gd name="connsiteY46" fmla="*/ 550258 h 1804524"/>
                    <a:gd name="connsiteX47" fmla="*/ 400556 w 1383738"/>
                    <a:gd name="connsiteY47" fmla="*/ 550258 h 1804524"/>
                    <a:gd name="connsiteX48" fmla="*/ 400556 w 1383738"/>
                    <a:gd name="connsiteY48" fmla="*/ 570488 h 1804524"/>
                    <a:gd name="connsiteX49" fmla="*/ 404602 w 1383738"/>
                    <a:gd name="connsiteY49" fmla="*/ 574534 h 1804524"/>
                    <a:gd name="connsiteX50" fmla="*/ 404602 w 1383738"/>
                    <a:gd name="connsiteY50" fmla="*/ 647363 h 1804524"/>
                    <a:gd name="connsiteX51" fmla="*/ 441016 w 1383738"/>
                    <a:gd name="connsiteY51" fmla="*/ 647363 h 1804524"/>
                    <a:gd name="connsiteX52" fmla="*/ 441016 w 1383738"/>
                    <a:gd name="connsiteY52" fmla="*/ 647363 h 1804524"/>
                    <a:gd name="connsiteX53" fmla="*/ 441016 w 1383738"/>
                    <a:gd name="connsiteY53" fmla="*/ 683777 h 1804524"/>
                    <a:gd name="connsiteX54" fmla="*/ 445062 w 1383738"/>
                    <a:gd name="connsiteY54" fmla="*/ 683777 h 1804524"/>
                    <a:gd name="connsiteX55" fmla="*/ 445062 w 1383738"/>
                    <a:gd name="connsiteY55" fmla="*/ 720191 h 1804524"/>
                    <a:gd name="connsiteX56" fmla="*/ 449108 w 1383738"/>
                    <a:gd name="connsiteY56" fmla="*/ 720191 h 1804524"/>
                    <a:gd name="connsiteX57" fmla="*/ 449108 w 1383738"/>
                    <a:gd name="connsiteY57" fmla="*/ 788973 h 1804524"/>
                    <a:gd name="connsiteX58" fmla="*/ 465292 w 1383738"/>
                    <a:gd name="connsiteY58" fmla="*/ 788973 h 1804524"/>
                    <a:gd name="connsiteX59" fmla="*/ 465292 w 1383738"/>
                    <a:gd name="connsiteY59" fmla="*/ 805157 h 1804524"/>
                    <a:gd name="connsiteX60" fmla="*/ 473384 w 1383738"/>
                    <a:gd name="connsiteY60" fmla="*/ 805157 h 1804524"/>
                    <a:gd name="connsiteX61" fmla="*/ 473384 w 1383738"/>
                    <a:gd name="connsiteY61" fmla="*/ 869894 h 1804524"/>
                    <a:gd name="connsiteX62" fmla="*/ 493614 w 1383738"/>
                    <a:gd name="connsiteY62" fmla="*/ 869894 h 1804524"/>
                    <a:gd name="connsiteX63" fmla="*/ 493614 w 1383738"/>
                    <a:gd name="connsiteY63" fmla="*/ 890124 h 1804524"/>
                    <a:gd name="connsiteX64" fmla="*/ 530028 w 1383738"/>
                    <a:gd name="connsiteY64" fmla="*/ 890124 h 1804524"/>
                    <a:gd name="connsiteX65" fmla="*/ 530028 w 1383738"/>
                    <a:gd name="connsiteY65" fmla="*/ 914400 h 1804524"/>
                    <a:gd name="connsiteX66" fmla="*/ 530028 w 1383738"/>
                    <a:gd name="connsiteY66" fmla="*/ 914400 h 1804524"/>
                    <a:gd name="connsiteX67" fmla="*/ 554305 w 1383738"/>
                    <a:gd name="connsiteY67" fmla="*/ 914400 h 1804524"/>
                    <a:gd name="connsiteX68" fmla="*/ 554305 w 1383738"/>
                    <a:gd name="connsiteY68" fmla="*/ 950814 h 1804524"/>
                    <a:gd name="connsiteX69" fmla="*/ 558351 w 1383738"/>
                    <a:gd name="connsiteY69" fmla="*/ 950814 h 1804524"/>
                    <a:gd name="connsiteX70" fmla="*/ 558351 w 1383738"/>
                    <a:gd name="connsiteY70" fmla="*/ 958906 h 1804524"/>
                    <a:gd name="connsiteX71" fmla="*/ 562397 w 1383738"/>
                    <a:gd name="connsiteY71" fmla="*/ 958906 h 1804524"/>
                    <a:gd name="connsiteX72" fmla="*/ 570489 w 1383738"/>
                    <a:gd name="connsiteY72" fmla="*/ 966998 h 1804524"/>
                    <a:gd name="connsiteX73" fmla="*/ 570489 w 1383738"/>
                    <a:gd name="connsiteY73" fmla="*/ 987228 h 1804524"/>
                    <a:gd name="connsiteX74" fmla="*/ 570489 w 1383738"/>
                    <a:gd name="connsiteY74" fmla="*/ 987228 h 1804524"/>
                    <a:gd name="connsiteX75" fmla="*/ 602857 w 1383738"/>
                    <a:gd name="connsiteY75" fmla="*/ 987228 h 1804524"/>
                    <a:gd name="connsiteX76" fmla="*/ 602857 w 1383738"/>
                    <a:gd name="connsiteY76" fmla="*/ 1007458 h 1804524"/>
                    <a:gd name="connsiteX77" fmla="*/ 619041 w 1383738"/>
                    <a:gd name="connsiteY77" fmla="*/ 1007458 h 1804524"/>
                    <a:gd name="connsiteX78" fmla="*/ 619041 w 1383738"/>
                    <a:gd name="connsiteY78" fmla="*/ 1027688 h 1804524"/>
                    <a:gd name="connsiteX79" fmla="*/ 635225 w 1383738"/>
                    <a:gd name="connsiteY79" fmla="*/ 1027688 h 1804524"/>
                    <a:gd name="connsiteX80" fmla="*/ 635225 w 1383738"/>
                    <a:gd name="connsiteY80" fmla="*/ 1056010 h 1804524"/>
                    <a:gd name="connsiteX81" fmla="*/ 647363 w 1383738"/>
                    <a:gd name="connsiteY81" fmla="*/ 1056010 h 1804524"/>
                    <a:gd name="connsiteX82" fmla="*/ 647363 w 1383738"/>
                    <a:gd name="connsiteY82" fmla="*/ 1084333 h 1804524"/>
                    <a:gd name="connsiteX83" fmla="*/ 655455 w 1383738"/>
                    <a:gd name="connsiteY83" fmla="*/ 1084333 h 1804524"/>
                    <a:gd name="connsiteX84" fmla="*/ 655455 w 1383738"/>
                    <a:gd name="connsiteY84" fmla="*/ 1108609 h 1804524"/>
                    <a:gd name="connsiteX85" fmla="*/ 663547 w 1383738"/>
                    <a:gd name="connsiteY85" fmla="*/ 1108609 h 1804524"/>
                    <a:gd name="connsiteX86" fmla="*/ 663547 w 1383738"/>
                    <a:gd name="connsiteY86" fmla="*/ 1153115 h 1804524"/>
                    <a:gd name="connsiteX87" fmla="*/ 679731 w 1383738"/>
                    <a:gd name="connsiteY87" fmla="*/ 1153115 h 1804524"/>
                    <a:gd name="connsiteX88" fmla="*/ 679731 w 1383738"/>
                    <a:gd name="connsiteY88" fmla="*/ 1189529 h 1804524"/>
                    <a:gd name="connsiteX89" fmla="*/ 695915 w 1383738"/>
                    <a:gd name="connsiteY89" fmla="*/ 1189529 h 1804524"/>
                    <a:gd name="connsiteX90" fmla="*/ 695915 w 1383738"/>
                    <a:gd name="connsiteY90" fmla="*/ 1205713 h 1804524"/>
                    <a:gd name="connsiteX91" fmla="*/ 695915 w 1383738"/>
                    <a:gd name="connsiteY91" fmla="*/ 1205713 h 1804524"/>
                    <a:gd name="connsiteX92" fmla="*/ 695915 w 1383738"/>
                    <a:gd name="connsiteY92" fmla="*/ 1225943 h 1804524"/>
                    <a:gd name="connsiteX93" fmla="*/ 708053 w 1383738"/>
                    <a:gd name="connsiteY93" fmla="*/ 1225943 h 1804524"/>
                    <a:gd name="connsiteX94" fmla="*/ 708053 w 1383738"/>
                    <a:gd name="connsiteY94" fmla="*/ 1250219 h 1804524"/>
                    <a:gd name="connsiteX95" fmla="*/ 728283 w 1383738"/>
                    <a:gd name="connsiteY95" fmla="*/ 1250219 h 1804524"/>
                    <a:gd name="connsiteX96" fmla="*/ 728283 w 1383738"/>
                    <a:gd name="connsiteY96" fmla="*/ 1270449 h 1804524"/>
                    <a:gd name="connsiteX97" fmla="*/ 732329 w 1383738"/>
                    <a:gd name="connsiteY97" fmla="*/ 1274495 h 1804524"/>
                    <a:gd name="connsiteX98" fmla="*/ 732329 w 1383738"/>
                    <a:gd name="connsiteY98" fmla="*/ 1286633 h 1804524"/>
                    <a:gd name="connsiteX99" fmla="*/ 748513 w 1383738"/>
                    <a:gd name="connsiteY99" fmla="*/ 1286633 h 1804524"/>
                    <a:gd name="connsiteX100" fmla="*/ 748513 w 1383738"/>
                    <a:gd name="connsiteY100" fmla="*/ 1331140 h 1804524"/>
                    <a:gd name="connsiteX101" fmla="*/ 768743 w 1383738"/>
                    <a:gd name="connsiteY101" fmla="*/ 1331140 h 1804524"/>
                    <a:gd name="connsiteX102" fmla="*/ 768743 w 1383738"/>
                    <a:gd name="connsiteY102" fmla="*/ 1363508 h 1804524"/>
                    <a:gd name="connsiteX103" fmla="*/ 768743 w 1383738"/>
                    <a:gd name="connsiteY103" fmla="*/ 1363508 h 1804524"/>
                    <a:gd name="connsiteX104" fmla="*/ 768743 w 1383738"/>
                    <a:gd name="connsiteY104" fmla="*/ 1379692 h 1804524"/>
                    <a:gd name="connsiteX105" fmla="*/ 776835 w 1383738"/>
                    <a:gd name="connsiteY105" fmla="*/ 1379692 h 1804524"/>
                    <a:gd name="connsiteX106" fmla="*/ 776835 w 1383738"/>
                    <a:gd name="connsiteY106" fmla="*/ 1399922 h 1804524"/>
                    <a:gd name="connsiteX107" fmla="*/ 776835 w 1383738"/>
                    <a:gd name="connsiteY107" fmla="*/ 1399922 h 1804524"/>
                    <a:gd name="connsiteX108" fmla="*/ 776835 w 1383738"/>
                    <a:gd name="connsiteY108" fmla="*/ 1420152 h 1804524"/>
                    <a:gd name="connsiteX109" fmla="*/ 784928 w 1383738"/>
                    <a:gd name="connsiteY109" fmla="*/ 1420152 h 1804524"/>
                    <a:gd name="connsiteX110" fmla="*/ 784928 w 1383738"/>
                    <a:gd name="connsiteY110" fmla="*/ 1428244 h 1804524"/>
                    <a:gd name="connsiteX111" fmla="*/ 793020 w 1383738"/>
                    <a:gd name="connsiteY111" fmla="*/ 1428244 h 1804524"/>
                    <a:gd name="connsiteX112" fmla="*/ 793020 w 1383738"/>
                    <a:gd name="connsiteY112" fmla="*/ 1456566 h 1804524"/>
                    <a:gd name="connsiteX113" fmla="*/ 821342 w 1383738"/>
                    <a:gd name="connsiteY113" fmla="*/ 1456566 h 1804524"/>
                    <a:gd name="connsiteX114" fmla="*/ 821342 w 1383738"/>
                    <a:gd name="connsiteY114" fmla="*/ 1480842 h 1804524"/>
                    <a:gd name="connsiteX115" fmla="*/ 829434 w 1383738"/>
                    <a:gd name="connsiteY115" fmla="*/ 1488934 h 1804524"/>
                    <a:gd name="connsiteX116" fmla="*/ 833480 w 1383738"/>
                    <a:gd name="connsiteY116" fmla="*/ 1492980 h 1804524"/>
                    <a:gd name="connsiteX117" fmla="*/ 841572 w 1383738"/>
                    <a:gd name="connsiteY117" fmla="*/ 1501072 h 1804524"/>
                    <a:gd name="connsiteX118" fmla="*/ 841572 w 1383738"/>
                    <a:gd name="connsiteY118" fmla="*/ 1501072 h 1804524"/>
                    <a:gd name="connsiteX119" fmla="*/ 841572 w 1383738"/>
                    <a:gd name="connsiteY119" fmla="*/ 1525348 h 1804524"/>
                    <a:gd name="connsiteX120" fmla="*/ 869894 w 1383738"/>
                    <a:gd name="connsiteY120" fmla="*/ 1525348 h 1804524"/>
                    <a:gd name="connsiteX121" fmla="*/ 869894 w 1383738"/>
                    <a:gd name="connsiteY121" fmla="*/ 1549625 h 1804524"/>
                    <a:gd name="connsiteX122" fmla="*/ 918446 w 1383738"/>
                    <a:gd name="connsiteY122" fmla="*/ 1549625 h 1804524"/>
                    <a:gd name="connsiteX123" fmla="*/ 918446 w 1383738"/>
                    <a:gd name="connsiteY123" fmla="*/ 1573901 h 1804524"/>
                    <a:gd name="connsiteX124" fmla="*/ 1015551 w 1383738"/>
                    <a:gd name="connsiteY124" fmla="*/ 1573901 h 1804524"/>
                    <a:gd name="connsiteX125" fmla="*/ 1015551 w 1383738"/>
                    <a:gd name="connsiteY125" fmla="*/ 1594131 h 1804524"/>
                    <a:gd name="connsiteX126" fmla="*/ 1023643 w 1383738"/>
                    <a:gd name="connsiteY126" fmla="*/ 1594131 h 1804524"/>
                    <a:gd name="connsiteX127" fmla="*/ 1023643 w 1383738"/>
                    <a:gd name="connsiteY127" fmla="*/ 1618407 h 1804524"/>
                    <a:gd name="connsiteX128" fmla="*/ 1043873 w 1383738"/>
                    <a:gd name="connsiteY128" fmla="*/ 1618407 h 1804524"/>
                    <a:gd name="connsiteX129" fmla="*/ 1043873 w 1383738"/>
                    <a:gd name="connsiteY129" fmla="*/ 1646729 h 1804524"/>
                    <a:gd name="connsiteX130" fmla="*/ 1084333 w 1383738"/>
                    <a:gd name="connsiteY130" fmla="*/ 1646729 h 1804524"/>
                    <a:gd name="connsiteX131" fmla="*/ 1084333 w 1383738"/>
                    <a:gd name="connsiteY131" fmla="*/ 1687189 h 1804524"/>
                    <a:gd name="connsiteX132" fmla="*/ 1108609 w 1383738"/>
                    <a:gd name="connsiteY132" fmla="*/ 1687189 h 1804524"/>
                    <a:gd name="connsiteX133" fmla="*/ 1108609 w 1383738"/>
                    <a:gd name="connsiteY133" fmla="*/ 1703373 h 1804524"/>
                    <a:gd name="connsiteX134" fmla="*/ 1136931 w 1383738"/>
                    <a:gd name="connsiteY134" fmla="*/ 1703373 h 1804524"/>
                    <a:gd name="connsiteX135" fmla="*/ 1136931 w 1383738"/>
                    <a:gd name="connsiteY135" fmla="*/ 1743833 h 1804524"/>
                    <a:gd name="connsiteX136" fmla="*/ 1355416 w 1383738"/>
                    <a:gd name="connsiteY136" fmla="*/ 1743833 h 1804524"/>
                    <a:gd name="connsiteX137" fmla="*/ 1355416 w 1383738"/>
                    <a:gd name="connsiteY137" fmla="*/ 1755971 h 1804524"/>
                    <a:gd name="connsiteX138" fmla="*/ 1355416 w 1383738"/>
                    <a:gd name="connsiteY138" fmla="*/ 1755971 h 1804524"/>
                    <a:gd name="connsiteX139" fmla="*/ 1383738 w 1383738"/>
                    <a:gd name="connsiteY139" fmla="*/ 1755971 h 1804524"/>
                    <a:gd name="connsiteX140" fmla="*/ 1383738 w 1383738"/>
                    <a:gd name="connsiteY140" fmla="*/ 1804524 h 180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83738" h="1804524">
                      <a:moveTo>
                        <a:pt x="0" y="0"/>
                      </a:moveTo>
                      <a:lnTo>
                        <a:pt x="24276" y="0"/>
                      </a:lnTo>
                      <a:lnTo>
                        <a:pt x="24276" y="52598"/>
                      </a:lnTo>
                      <a:lnTo>
                        <a:pt x="121381" y="52598"/>
                      </a:lnTo>
                      <a:lnTo>
                        <a:pt x="121381" y="64736"/>
                      </a:lnTo>
                      <a:lnTo>
                        <a:pt x="129473" y="64736"/>
                      </a:lnTo>
                      <a:lnTo>
                        <a:pt x="129473" y="72828"/>
                      </a:lnTo>
                      <a:lnTo>
                        <a:pt x="137565" y="72828"/>
                      </a:lnTo>
                      <a:lnTo>
                        <a:pt x="137565" y="93058"/>
                      </a:lnTo>
                      <a:lnTo>
                        <a:pt x="149703" y="93058"/>
                      </a:lnTo>
                      <a:lnTo>
                        <a:pt x="149703" y="113288"/>
                      </a:lnTo>
                      <a:lnTo>
                        <a:pt x="153749" y="117334"/>
                      </a:lnTo>
                      <a:lnTo>
                        <a:pt x="153749" y="169933"/>
                      </a:lnTo>
                      <a:lnTo>
                        <a:pt x="169933" y="169933"/>
                      </a:lnTo>
                      <a:lnTo>
                        <a:pt x="169933" y="182071"/>
                      </a:lnTo>
                      <a:lnTo>
                        <a:pt x="230623" y="182071"/>
                      </a:lnTo>
                      <a:lnTo>
                        <a:pt x="230623" y="198255"/>
                      </a:lnTo>
                      <a:lnTo>
                        <a:pt x="238715" y="198255"/>
                      </a:lnTo>
                      <a:lnTo>
                        <a:pt x="238715" y="262991"/>
                      </a:lnTo>
                      <a:lnTo>
                        <a:pt x="303451" y="262991"/>
                      </a:lnTo>
                      <a:lnTo>
                        <a:pt x="303451" y="283221"/>
                      </a:lnTo>
                      <a:lnTo>
                        <a:pt x="311543" y="283221"/>
                      </a:lnTo>
                      <a:lnTo>
                        <a:pt x="311543" y="299405"/>
                      </a:lnTo>
                      <a:lnTo>
                        <a:pt x="315589" y="303451"/>
                      </a:lnTo>
                      <a:lnTo>
                        <a:pt x="315589" y="319635"/>
                      </a:lnTo>
                      <a:lnTo>
                        <a:pt x="319635" y="323681"/>
                      </a:lnTo>
                      <a:lnTo>
                        <a:pt x="319635" y="331773"/>
                      </a:lnTo>
                      <a:lnTo>
                        <a:pt x="327728" y="331773"/>
                      </a:lnTo>
                      <a:lnTo>
                        <a:pt x="327728" y="343911"/>
                      </a:lnTo>
                      <a:lnTo>
                        <a:pt x="335820" y="343911"/>
                      </a:lnTo>
                      <a:lnTo>
                        <a:pt x="335820" y="360095"/>
                      </a:lnTo>
                      <a:lnTo>
                        <a:pt x="347958" y="360095"/>
                      </a:lnTo>
                      <a:lnTo>
                        <a:pt x="347958" y="388417"/>
                      </a:lnTo>
                      <a:lnTo>
                        <a:pt x="356050" y="396509"/>
                      </a:lnTo>
                      <a:lnTo>
                        <a:pt x="356050" y="445062"/>
                      </a:lnTo>
                      <a:lnTo>
                        <a:pt x="376280" y="445062"/>
                      </a:lnTo>
                      <a:lnTo>
                        <a:pt x="376280" y="493614"/>
                      </a:lnTo>
                      <a:lnTo>
                        <a:pt x="376280" y="493614"/>
                      </a:lnTo>
                      <a:lnTo>
                        <a:pt x="376280" y="501706"/>
                      </a:lnTo>
                      <a:lnTo>
                        <a:pt x="380326" y="501706"/>
                      </a:lnTo>
                      <a:lnTo>
                        <a:pt x="380326" y="513844"/>
                      </a:lnTo>
                      <a:lnTo>
                        <a:pt x="380326" y="513844"/>
                      </a:lnTo>
                      <a:lnTo>
                        <a:pt x="380326" y="525982"/>
                      </a:lnTo>
                      <a:lnTo>
                        <a:pt x="384372" y="530028"/>
                      </a:lnTo>
                      <a:lnTo>
                        <a:pt x="384372" y="538120"/>
                      </a:lnTo>
                      <a:lnTo>
                        <a:pt x="392464" y="538120"/>
                      </a:lnTo>
                      <a:lnTo>
                        <a:pt x="392464" y="550258"/>
                      </a:lnTo>
                      <a:lnTo>
                        <a:pt x="400556" y="550258"/>
                      </a:lnTo>
                      <a:lnTo>
                        <a:pt x="400556" y="570488"/>
                      </a:lnTo>
                      <a:lnTo>
                        <a:pt x="404602" y="574534"/>
                      </a:lnTo>
                      <a:lnTo>
                        <a:pt x="404602" y="647363"/>
                      </a:lnTo>
                      <a:lnTo>
                        <a:pt x="441016" y="647363"/>
                      </a:lnTo>
                      <a:lnTo>
                        <a:pt x="441016" y="647363"/>
                      </a:lnTo>
                      <a:lnTo>
                        <a:pt x="441016" y="683777"/>
                      </a:lnTo>
                      <a:lnTo>
                        <a:pt x="445062" y="683777"/>
                      </a:lnTo>
                      <a:lnTo>
                        <a:pt x="445062" y="720191"/>
                      </a:lnTo>
                      <a:lnTo>
                        <a:pt x="449108" y="720191"/>
                      </a:lnTo>
                      <a:lnTo>
                        <a:pt x="449108" y="788973"/>
                      </a:lnTo>
                      <a:lnTo>
                        <a:pt x="465292" y="788973"/>
                      </a:lnTo>
                      <a:lnTo>
                        <a:pt x="465292" y="805157"/>
                      </a:lnTo>
                      <a:lnTo>
                        <a:pt x="473384" y="805157"/>
                      </a:lnTo>
                      <a:lnTo>
                        <a:pt x="473384" y="869894"/>
                      </a:lnTo>
                      <a:lnTo>
                        <a:pt x="493614" y="869894"/>
                      </a:lnTo>
                      <a:lnTo>
                        <a:pt x="493614" y="890124"/>
                      </a:lnTo>
                      <a:lnTo>
                        <a:pt x="530028" y="890124"/>
                      </a:lnTo>
                      <a:lnTo>
                        <a:pt x="530028" y="914400"/>
                      </a:lnTo>
                      <a:lnTo>
                        <a:pt x="530028" y="914400"/>
                      </a:lnTo>
                      <a:lnTo>
                        <a:pt x="554305" y="914400"/>
                      </a:lnTo>
                      <a:lnTo>
                        <a:pt x="554305" y="950814"/>
                      </a:lnTo>
                      <a:lnTo>
                        <a:pt x="558351" y="950814"/>
                      </a:lnTo>
                      <a:lnTo>
                        <a:pt x="558351" y="958906"/>
                      </a:lnTo>
                      <a:lnTo>
                        <a:pt x="562397" y="958906"/>
                      </a:lnTo>
                      <a:lnTo>
                        <a:pt x="570489" y="966998"/>
                      </a:lnTo>
                      <a:lnTo>
                        <a:pt x="570489" y="987228"/>
                      </a:lnTo>
                      <a:lnTo>
                        <a:pt x="570489" y="987228"/>
                      </a:lnTo>
                      <a:lnTo>
                        <a:pt x="602857" y="987228"/>
                      </a:lnTo>
                      <a:lnTo>
                        <a:pt x="602857" y="1007458"/>
                      </a:lnTo>
                      <a:lnTo>
                        <a:pt x="619041" y="1007458"/>
                      </a:lnTo>
                      <a:lnTo>
                        <a:pt x="619041" y="1027688"/>
                      </a:lnTo>
                      <a:lnTo>
                        <a:pt x="635225" y="1027688"/>
                      </a:lnTo>
                      <a:lnTo>
                        <a:pt x="635225" y="1056010"/>
                      </a:lnTo>
                      <a:lnTo>
                        <a:pt x="647363" y="1056010"/>
                      </a:lnTo>
                      <a:lnTo>
                        <a:pt x="647363" y="1084333"/>
                      </a:lnTo>
                      <a:lnTo>
                        <a:pt x="655455" y="1084333"/>
                      </a:lnTo>
                      <a:lnTo>
                        <a:pt x="655455" y="1108609"/>
                      </a:lnTo>
                      <a:lnTo>
                        <a:pt x="663547" y="1108609"/>
                      </a:lnTo>
                      <a:lnTo>
                        <a:pt x="663547" y="1153115"/>
                      </a:lnTo>
                      <a:lnTo>
                        <a:pt x="679731" y="1153115"/>
                      </a:lnTo>
                      <a:lnTo>
                        <a:pt x="679731" y="1189529"/>
                      </a:lnTo>
                      <a:lnTo>
                        <a:pt x="695915" y="1189529"/>
                      </a:lnTo>
                      <a:lnTo>
                        <a:pt x="695915" y="1205713"/>
                      </a:lnTo>
                      <a:lnTo>
                        <a:pt x="695915" y="1205713"/>
                      </a:lnTo>
                      <a:lnTo>
                        <a:pt x="695915" y="1225943"/>
                      </a:lnTo>
                      <a:lnTo>
                        <a:pt x="708053" y="1225943"/>
                      </a:lnTo>
                      <a:lnTo>
                        <a:pt x="708053" y="1250219"/>
                      </a:lnTo>
                      <a:lnTo>
                        <a:pt x="728283" y="1250219"/>
                      </a:lnTo>
                      <a:lnTo>
                        <a:pt x="728283" y="1270449"/>
                      </a:lnTo>
                      <a:lnTo>
                        <a:pt x="732329" y="1274495"/>
                      </a:lnTo>
                      <a:lnTo>
                        <a:pt x="732329" y="1286633"/>
                      </a:lnTo>
                      <a:lnTo>
                        <a:pt x="748513" y="1286633"/>
                      </a:lnTo>
                      <a:lnTo>
                        <a:pt x="748513" y="1331140"/>
                      </a:lnTo>
                      <a:lnTo>
                        <a:pt x="768743" y="1331140"/>
                      </a:lnTo>
                      <a:lnTo>
                        <a:pt x="768743" y="1363508"/>
                      </a:lnTo>
                      <a:lnTo>
                        <a:pt x="768743" y="1363508"/>
                      </a:lnTo>
                      <a:lnTo>
                        <a:pt x="768743" y="1379692"/>
                      </a:lnTo>
                      <a:lnTo>
                        <a:pt x="776835" y="1379692"/>
                      </a:lnTo>
                      <a:lnTo>
                        <a:pt x="776835" y="1399922"/>
                      </a:lnTo>
                      <a:lnTo>
                        <a:pt x="776835" y="1399922"/>
                      </a:lnTo>
                      <a:lnTo>
                        <a:pt x="776835" y="1420152"/>
                      </a:lnTo>
                      <a:lnTo>
                        <a:pt x="784928" y="1420152"/>
                      </a:lnTo>
                      <a:lnTo>
                        <a:pt x="784928" y="1428244"/>
                      </a:lnTo>
                      <a:lnTo>
                        <a:pt x="793020" y="1428244"/>
                      </a:lnTo>
                      <a:lnTo>
                        <a:pt x="793020" y="1456566"/>
                      </a:lnTo>
                      <a:lnTo>
                        <a:pt x="821342" y="1456566"/>
                      </a:lnTo>
                      <a:lnTo>
                        <a:pt x="821342" y="1480842"/>
                      </a:lnTo>
                      <a:lnTo>
                        <a:pt x="829434" y="1488934"/>
                      </a:lnTo>
                      <a:lnTo>
                        <a:pt x="833480" y="1492980"/>
                      </a:lnTo>
                      <a:lnTo>
                        <a:pt x="841572" y="1501072"/>
                      </a:lnTo>
                      <a:lnTo>
                        <a:pt x="841572" y="1501072"/>
                      </a:lnTo>
                      <a:lnTo>
                        <a:pt x="841572" y="1525348"/>
                      </a:lnTo>
                      <a:lnTo>
                        <a:pt x="869894" y="1525348"/>
                      </a:lnTo>
                      <a:lnTo>
                        <a:pt x="869894" y="1549625"/>
                      </a:lnTo>
                      <a:lnTo>
                        <a:pt x="918446" y="1549625"/>
                      </a:lnTo>
                      <a:lnTo>
                        <a:pt x="918446" y="1573901"/>
                      </a:lnTo>
                      <a:lnTo>
                        <a:pt x="1015551" y="1573901"/>
                      </a:lnTo>
                      <a:lnTo>
                        <a:pt x="1015551" y="1594131"/>
                      </a:lnTo>
                      <a:lnTo>
                        <a:pt x="1023643" y="1594131"/>
                      </a:lnTo>
                      <a:lnTo>
                        <a:pt x="1023643" y="1618407"/>
                      </a:lnTo>
                      <a:lnTo>
                        <a:pt x="1043873" y="1618407"/>
                      </a:lnTo>
                      <a:lnTo>
                        <a:pt x="1043873" y="1646729"/>
                      </a:lnTo>
                      <a:lnTo>
                        <a:pt x="1084333" y="1646729"/>
                      </a:lnTo>
                      <a:lnTo>
                        <a:pt x="1084333" y="1687189"/>
                      </a:lnTo>
                      <a:lnTo>
                        <a:pt x="1108609" y="1687189"/>
                      </a:lnTo>
                      <a:lnTo>
                        <a:pt x="1108609" y="1703373"/>
                      </a:lnTo>
                      <a:lnTo>
                        <a:pt x="1136931" y="1703373"/>
                      </a:lnTo>
                      <a:lnTo>
                        <a:pt x="1136931" y="1743833"/>
                      </a:lnTo>
                      <a:lnTo>
                        <a:pt x="1355416" y="1743833"/>
                      </a:lnTo>
                      <a:lnTo>
                        <a:pt x="1355416" y="1755971"/>
                      </a:lnTo>
                      <a:lnTo>
                        <a:pt x="1355416" y="1755971"/>
                      </a:lnTo>
                      <a:lnTo>
                        <a:pt x="1383738" y="1755971"/>
                      </a:lnTo>
                      <a:lnTo>
                        <a:pt x="1383738" y="1804524"/>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grpSp>
        </p:grpSp>
        <p:sp>
          <p:nvSpPr>
            <p:cNvPr id="21" name="TextBox 20">
              <a:extLst>
                <a:ext uri="{FF2B5EF4-FFF2-40B4-BE49-F238E27FC236}">
                  <a16:creationId xmlns:a16="http://schemas.microsoft.com/office/drawing/2014/main" id="{60EBECFA-A7CC-3756-792B-A62489F182F5}"/>
                </a:ext>
              </a:extLst>
            </p:cNvPr>
            <p:cNvSpPr txBox="1"/>
            <p:nvPr/>
          </p:nvSpPr>
          <p:spPr>
            <a:xfrm>
              <a:off x="6739320" y="1505238"/>
              <a:ext cx="1416494" cy="315567"/>
            </a:xfrm>
            <a:prstGeom prst="rect">
              <a:avLst/>
            </a:prstGeom>
            <a:noFill/>
          </p:spPr>
          <p:txBody>
            <a:bodyPr wrap="none" rtlCol="0">
              <a:spAutoFit/>
            </a:bodyPr>
            <a:lstStyle/>
            <a:p>
              <a:pPr defTabSz="1219170">
                <a:defRPr/>
              </a:pPr>
              <a:r>
                <a:rPr lang="en-US" sz="1067" dirty="0">
                  <a:solidFill>
                    <a:srgbClr val="000000"/>
                  </a:solidFill>
                  <a:latin typeface="Arial"/>
                  <a:cs typeface="Arial"/>
                  <a:sym typeface="Arial"/>
                </a:rPr>
                <a:t>Topotecan</a:t>
              </a:r>
            </a:p>
            <a:p>
              <a:pPr defTabSz="1219170">
                <a:defRPr/>
              </a:pPr>
              <a:r>
                <a:rPr lang="en-US" sz="1067" dirty="0">
                  <a:solidFill>
                    <a:srgbClr val="000000"/>
                  </a:solidFill>
                  <a:latin typeface="Arial"/>
                  <a:cs typeface="Arial"/>
                  <a:sym typeface="Arial"/>
                </a:rPr>
                <a:t>Combination chemotherapy </a:t>
              </a:r>
            </a:p>
          </p:txBody>
        </p:sp>
        <p:sp>
          <p:nvSpPr>
            <p:cNvPr id="22" name="Freeform 21">
              <a:extLst>
                <a:ext uri="{FF2B5EF4-FFF2-40B4-BE49-F238E27FC236}">
                  <a16:creationId xmlns:a16="http://schemas.microsoft.com/office/drawing/2014/main" id="{FA07FE09-C45D-E18F-439C-BC7E218C2DE9}"/>
                </a:ext>
              </a:extLst>
            </p:cNvPr>
            <p:cNvSpPr/>
            <p:nvPr/>
          </p:nvSpPr>
          <p:spPr>
            <a:xfrm>
              <a:off x="6650864" y="1737575"/>
              <a:ext cx="136732" cy="0"/>
            </a:xfrm>
            <a:custGeom>
              <a:avLst/>
              <a:gdLst>
                <a:gd name="connsiteX0" fmla="*/ 0 w 136732"/>
                <a:gd name="connsiteY0" fmla="*/ 0 h 0"/>
                <a:gd name="connsiteX1" fmla="*/ 136732 w 136732"/>
                <a:gd name="connsiteY1" fmla="*/ 0 h 0"/>
              </a:gdLst>
              <a:ahLst/>
              <a:cxnLst>
                <a:cxn ang="0">
                  <a:pos x="connsiteX0" y="connsiteY0"/>
                </a:cxn>
                <a:cxn ang="0">
                  <a:pos x="connsiteX1" y="connsiteY1"/>
                </a:cxn>
              </a:cxnLst>
              <a:rect l="l" t="t" r="r" b="b"/>
              <a:pathLst>
                <a:path w="136732">
                  <a:moveTo>
                    <a:pt x="0" y="0"/>
                  </a:moveTo>
                  <a:lnTo>
                    <a:pt x="136732"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sp>
          <p:nvSpPr>
            <p:cNvPr id="23" name="Freeform 22">
              <a:extLst>
                <a:ext uri="{FF2B5EF4-FFF2-40B4-BE49-F238E27FC236}">
                  <a16:creationId xmlns:a16="http://schemas.microsoft.com/office/drawing/2014/main" id="{9796FF52-0907-F1D4-3600-77C09D27BF8D}"/>
                </a:ext>
              </a:extLst>
            </p:cNvPr>
            <p:cNvSpPr/>
            <p:nvPr/>
          </p:nvSpPr>
          <p:spPr>
            <a:xfrm>
              <a:off x="6649440" y="1613274"/>
              <a:ext cx="136732" cy="0"/>
            </a:xfrm>
            <a:custGeom>
              <a:avLst/>
              <a:gdLst>
                <a:gd name="connsiteX0" fmla="*/ 0 w 136732"/>
                <a:gd name="connsiteY0" fmla="*/ 0 h 0"/>
                <a:gd name="connsiteX1" fmla="*/ 136732 w 136732"/>
                <a:gd name="connsiteY1" fmla="*/ 0 h 0"/>
              </a:gdLst>
              <a:ahLst/>
              <a:cxnLst>
                <a:cxn ang="0">
                  <a:pos x="connsiteX0" y="connsiteY0"/>
                </a:cxn>
                <a:cxn ang="0">
                  <a:pos x="connsiteX1" y="connsiteY1"/>
                </a:cxn>
              </a:cxnLst>
              <a:rect l="l" t="t" r="r" b="b"/>
              <a:pathLst>
                <a:path w="136732">
                  <a:moveTo>
                    <a:pt x="0" y="0"/>
                  </a:moveTo>
                  <a:lnTo>
                    <a:pt x="136732" y="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sym typeface="Arial"/>
              </a:endParaRPr>
            </a:p>
          </p:txBody>
        </p:sp>
      </p:grpSp>
      <p:sp>
        <p:nvSpPr>
          <p:cNvPr id="33" name="TextBox 32">
            <a:extLst>
              <a:ext uri="{FF2B5EF4-FFF2-40B4-BE49-F238E27FC236}">
                <a16:creationId xmlns:a16="http://schemas.microsoft.com/office/drawing/2014/main" id="{19170B68-C52E-7467-EC62-8D3731554EBD}"/>
              </a:ext>
            </a:extLst>
          </p:cNvPr>
          <p:cNvSpPr txBox="1"/>
          <p:nvPr/>
        </p:nvSpPr>
        <p:spPr>
          <a:xfrm>
            <a:off x="737876" y="5592964"/>
            <a:ext cx="10322770"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High rates of crossover, almost 40% in the topotecan group</a:t>
            </a:r>
          </a:p>
        </p:txBody>
      </p:sp>
      <p:sp>
        <p:nvSpPr>
          <p:cNvPr id="44" name="Footer Placeholder 43">
            <a:extLst>
              <a:ext uri="{FF2B5EF4-FFF2-40B4-BE49-F238E27FC236}">
                <a16:creationId xmlns:a16="http://schemas.microsoft.com/office/drawing/2014/main" id="{EA3FEF64-6A52-CB3C-A9E3-720B5E92E5DF}"/>
              </a:ext>
            </a:extLst>
          </p:cNvPr>
          <p:cNvSpPr>
            <a:spLocks noGrp="1"/>
          </p:cNvSpPr>
          <p:nvPr>
            <p:ph type="ftr" sz="quarter" idx="3"/>
          </p:nvPr>
        </p:nvSpPr>
        <p:spPr/>
        <p:txBody>
          <a:bodyPr/>
          <a:lstStyle/>
          <a:p>
            <a:r>
              <a:rPr lang="en-US" dirty="0"/>
              <a:t>CI, confidence interval; HR, hazard ratio; PFS, progression-free survival. </a:t>
            </a:r>
          </a:p>
          <a:p>
            <a:r>
              <a:rPr lang="en-US" dirty="0"/>
              <a:t>Baize N, et al. </a:t>
            </a:r>
            <a:r>
              <a:rPr lang="en-US" i="1" dirty="0"/>
              <a:t>Lancet Oncol</a:t>
            </a:r>
            <a:r>
              <a:rPr lang="en-US" dirty="0"/>
              <a:t>. 2020;21:1224-33.</a:t>
            </a:r>
          </a:p>
        </p:txBody>
      </p:sp>
    </p:spTree>
    <p:extLst>
      <p:ext uri="{BB962C8B-B14F-4D97-AF65-F5344CB8AC3E}">
        <p14:creationId xmlns:p14="http://schemas.microsoft.com/office/powerpoint/2010/main" val="103890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ell culture&#10;&#10;Description automatically generated with medium confidence">
            <a:extLst>
              <a:ext uri="{FF2B5EF4-FFF2-40B4-BE49-F238E27FC236}">
                <a16:creationId xmlns:a16="http://schemas.microsoft.com/office/drawing/2014/main" id="{E865B3ED-67B6-D866-F120-0120964114B5}"/>
              </a:ext>
            </a:extLst>
          </p:cNvPr>
          <p:cNvPicPr>
            <a:picLocks noChangeAspect="1"/>
          </p:cNvPicPr>
          <p:nvPr/>
        </p:nvPicPr>
        <p:blipFill>
          <a:blip r:embed="rId3"/>
          <a:stretch>
            <a:fillRect/>
          </a:stretch>
        </p:blipFill>
        <p:spPr>
          <a:xfrm>
            <a:off x="718126" y="1385082"/>
            <a:ext cx="10536329" cy="4555562"/>
          </a:xfrm>
          <a:prstGeom prst="rect">
            <a:avLst/>
          </a:prstGeom>
        </p:spPr>
      </p:pic>
      <p:sp>
        <p:nvSpPr>
          <p:cNvPr id="6" name="Title 5">
            <a:extLst>
              <a:ext uri="{FF2B5EF4-FFF2-40B4-BE49-F238E27FC236}">
                <a16:creationId xmlns:a16="http://schemas.microsoft.com/office/drawing/2014/main" id="{0139561A-B1BA-E220-E0C7-AA722E774131}"/>
              </a:ext>
            </a:extLst>
          </p:cNvPr>
          <p:cNvSpPr>
            <a:spLocks noGrp="1"/>
          </p:cNvSpPr>
          <p:nvPr>
            <p:ph type="title"/>
          </p:nvPr>
        </p:nvSpPr>
        <p:spPr/>
        <p:txBody>
          <a:bodyPr/>
          <a:lstStyle/>
          <a:p>
            <a:r>
              <a:rPr lang="en-US" dirty="0"/>
              <a:t>Lurbinectedin – A Selective Inhibitor of </a:t>
            </a:r>
            <a:br>
              <a:rPr lang="en-US" dirty="0"/>
            </a:br>
            <a:r>
              <a:rPr lang="en-US" dirty="0"/>
              <a:t>Oncogenic Transcription</a:t>
            </a:r>
          </a:p>
        </p:txBody>
      </p:sp>
      <p:sp>
        <p:nvSpPr>
          <p:cNvPr id="2" name="Rectangle 1">
            <a:extLst>
              <a:ext uri="{FF2B5EF4-FFF2-40B4-BE49-F238E27FC236}">
                <a16:creationId xmlns:a16="http://schemas.microsoft.com/office/drawing/2014/main" id="{220FAD91-0CB5-02C3-395C-21E137D8DF4D}"/>
              </a:ext>
            </a:extLst>
          </p:cNvPr>
          <p:cNvSpPr/>
          <p:nvPr/>
        </p:nvSpPr>
        <p:spPr>
          <a:xfrm>
            <a:off x="3801687" y="5229444"/>
            <a:ext cx="3860800" cy="7112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FF143E14-0CF7-AE3B-0582-3B9C2F89A83B}"/>
              </a:ext>
            </a:extLst>
          </p:cNvPr>
          <p:cNvSpPr>
            <a:spLocks noGrp="1"/>
          </p:cNvSpPr>
          <p:nvPr>
            <p:ph type="ftr" sz="quarter" idx="3"/>
          </p:nvPr>
        </p:nvSpPr>
        <p:spPr/>
        <p:txBody>
          <a:bodyPr/>
          <a:lstStyle/>
          <a:p>
            <a:r>
              <a:rPr lang="en-US" dirty="0"/>
              <a:t>IL, interleukin; SWI/SNF, </a:t>
            </a:r>
            <a:r>
              <a:rPr lang="en-US" dirty="0" err="1"/>
              <a:t>SWItch</a:t>
            </a:r>
            <a:r>
              <a:rPr lang="en-US" dirty="0"/>
              <a:t>/sucrose nonfermenting; TAM, tumor-associated macrophage; VEGF, vascular endothelial growth factor. </a:t>
            </a:r>
          </a:p>
          <a:p>
            <a:r>
              <a:rPr lang="en-US" dirty="0"/>
              <a:t>Harlow ML, et al. </a:t>
            </a:r>
            <a:r>
              <a:rPr lang="en-US" i="1" dirty="0"/>
              <a:t>Cancer Res</a:t>
            </a:r>
            <a:r>
              <a:rPr lang="en-US" dirty="0"/>
              <a:t>. 2016;72:6657-68; Santamaria G, et al. </a:t>
            </a:r>
            <a:r>
              <a:rPr lang="en-US" i="1" dirty="0"/>
              <a:t>Mol Cancer </a:t>
            </a:r>
            <a:r>
              <a:rPr lang="en-US" i="1" dirty="0" err="1"/>
              <a:t>Ther</a:t>
            </a:r>
            <a:r>
              <a:rPr lang="en-US" dirty="0"/>
              <a:t>. 2016;15:2399-412; </a:t>
            </a:r>
            <a:r>
              <a:rPr lang="en-US" dirty="0" err="1"/>
              <a:t>Belgiovine</a:t>
            </a:r>
            <a:r>
              <a:rPr lang="en-US" dirty="0"/>
              <a:t> C, et al. </a:t>
            </a:r>
            <a:r>
              <a:rPr lang="en-US" i="1" dirty="0"/>
              <a:t>Br J Cancer</a:t>
            </a:r>
            <a:r>
              <a:rPr lang="en-US" dirty="0"/>
              <a:t>. 2017;117:628-38; Harlow ML, et al. </a:t>
            </a:r>
            <a:r>
              <a:rPr lang="en-US" i="1" dirty="0"/>
              <a:t>Clin Cancer Res</a:t>
            </a:r>
            <a:r>
              <a:rPr lang="en-US" dirty="0"/>
              <a:t>. 2019;25(11):3417-29; Trigo J, et al. </a:t>
            </a:r>
            <a:r>
              <a:rPr lang="en-US" i="1" dirty="0"/>
              <a:t>Lancet Oncol</a:t>
            </a:r>
            <a:r>
              <a:rPr lang="en-US" dirty="0"/>
              <a:t>. 2020;21(5):645-54.</a:t>
            </a:r>
          </a:p>
        </p:txBody>
      </p:sp>
    </p:spTree>
    <p:extLst>
      <p:ext uri="{BB962C8B-B14F-4D97-AF65-F5344CB8AC3E}">
        <p14:creationId xmlns:p14="http://schemas.microsoft.com/office/powerpoint/2010/main" val="251938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A7E6-B593-F010-E0DA-4A07438F72C0}"/>
              </a:ext>
            </a:extLst>
          </p:cNvPr>
          <p:cNvSpPr>
            <a:spLocks noGrp="1"/>
          </p:cNvSpPr>
          <p:nvPr>
            <p:ph type="title"/>
          </p:nvPr>
        </p:nvSpPr>
        <p:spPr/>
        <p:txBody>
          <a:bodyPr/>
          <a:lstStyle/>
          <a:p>
            <a:r>
              <a:rPr lang="en-US" dirty="0"/>
              <a:t>Lurbinectedin as a Single Agent in Second Line SCLC: Phase II BASKET Trial</a:t>
            </a:r>
          </a:p>
        </p:txBody>
      </p:sp>
      <p:pic>
        <p:nvPicPr>
          <p:cNvPr id="4" name="Content Placeholder 3">
            <a:extLst>
              <a:ext uri="{FF2B5EF4-FFF2-40B4-BE49-F238E27FC236}">
                <a16:creationId xmlns:a16="http://schemas.microsoft.com/office/drawing/2014/main" id="{E8D2FA6A-D4BA-EEBA-AEBF-D96AA44EB6A4}"/>
              </a:ext>
            </a:extLst>
          </p:cNvPr>
          <p:cNvPicPr>
            <a:picLocks noGrp="1" noChangeAspect="1"/>
          </p:cNvPicPr>
          <p:nvPr>
            <p:ph idx="4294967295"/>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1178858" y="1741118"/>
            <a:ext cx="9731312" cy="4137242"/>
          </a:xfrm>
          <a:prstGeom prst="rect">
            <a:avLst/>
          </a:prstGeom>
        </p:spPr>
      </p:pic>
      <p:sp>
        <p:nvSpPr>
          <p:cNvPr id="3" name="Footer Placeholder 2">
            <a:extLst>
              <a:ext uri="{FF2B5EF4-FFF2-40B4-BE49-F238E27FC236}">
                <a16:creationId xmlns:a16="http://schemas.microsoft.com/office/drawing/2014/main" id="{AE68CEED-8342-E37C-16DC-F12718637B56}"/>
              </a:ext>
            </a:extLst>
          </p:cNvPr>
          <p:cNvSpPr>
            <a:spLocks noGrp="1"/>
          </p:cNvSpPr>
          <p:nvPr>
            <p:ph type="ftr" sz="quarter" idx="3"/>
          </p:nvPr>
        </p:nvSpPr>
        <p:spPr/>
        <p:txBody>
          <a:bodyPr/>
          <a:lstStyle/>
          <a:p>
            <a:r>
              <a:rPr lang="en-US" dirty="0"/>
              <a:t>CNS, central nervous system; </a:t>
            </a:r>
            <a:r>
              <a:rPr lang="en-US" dirty="0" err="1"/>
              <a:t>mets</a:t>
            </a:r>
            <a:r>
              <a:rPr lang="en-US" dirty="0"/>
              <a:t>, metastasis; ORR, objective response rate; PS, performance status; RECIST, response evaluation criteria in solid tumors.</a:t>
            </a:r>
          </a:p>
          <a:p>
            <a:r>
              <a:rPr lang="en-US" dirty="0"/>
              <a:t>Trigo J, et al. </a:t>
            </a:r>
            <a:r>
              <a:rPr lang="en-US" i="1" dirty="0"/>
              <a:t>Lancet Oncol</a:t>
            </a:r>
            <a:r>
              <a:rPr lang="en-US" dirty="0"/>
              <a:t>. 2020;21(5):645-54.</a:t>
            </a:r>
          </a:p>
        </p:txBody>
      </p:sp>
    </p:spTree>
    <p:extLst>
      <p:ext uri="{BB962C8B-B14F-4D97-AF65-F5344CB8AC3E}">
        <p14:creationId xmlns:p14="http://schemas.microsoft.com/office/powerpoint/2010/main" val="166785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medical report&#10;&#10;Description automatically generated">
            <a:extLst>
              <a:ext uri="{FF2B5EF4-FFF2-40B4-BE49-F238E27FC236}">
                <a16:creationId xmlns:a16="http://schemas.microsoft.com/office/drawing/2014/main" id="{4983DE6B-18FE-F138-81D4-D246A35C4A02}"/>
              </a:ext>
            </a:extLst>
          </p:cNvPr>
          <p:cNvPicPr>
            <a:picLocks noChangeAspect="1"/>
          </p:cNvPicPr>
          <p:nvPr/>
        </p:nvPicPr>
        <p:blipFill>
          <a:blip r:embed="rId3"/>
          <a:stretch>
            <a:fillRect/>
          </a:stretch>
        </p:blipFill>
        <p:spPr>
          <a:xfrm>
            <a:off x="1502226" y="1096168"/>
            <a:ext cx="9187686" cy="5126830"/>
          </a:xfrm>
          <a:prstGeom prst="rect">
            <a:avLst/>
          </a:prstGeom>
        </p:spPr>
      </p:pic>
      <p:sp>
        <p:nvSpPr>
          <p:cNvPr id="4" name="Title 1">
            <a:extLst>
              <a:ext uri="{FF2B5EF4-FFF2-40B4-BE49-F238E27FC236}">
                <a16:creationId xmlns:a16="http://schemas.microsoft.com/office/drawing/2014/main" id="{C7461FA3-B7CA-5E55-E2C2-03984CD611FC}"/>
              </a:ext>
            </a:extLst>
          </p:cNvPr>
          <p:cNvSpPr>
            <a:spLocks noGrp="1"/>
          </p:cNvSpPr>
          <p:nvPr>
            <p:ph type="title"/>
          </p:nvPr>
        </p:nvSpPr>
        <p:spPr>
          <a:xfrm>
            <a:off x="609600" y="199505"/>
            <a:ext cx="10744200" cy="1185577"/>
          </a:xfrm>
        </p:spPr>
        <p:txBody>
          <a:bodyPr>
            <a:normAutofit/>
          </a:bodyPr>
          <a:lstStyle/>
          <a:p>
            <a:r>
              <a:rPr lang="en-US" dirty="0"/>
              <a:t>Lurbinectedin: Efficacy in SCLC</a:t>
            </a:r>
          </a:p>
        </p:txBody>
      </p:sp>
      <p:sp>
        <p:nvSpPr>
          <p:cNvPr id="3" name="Footer Placeholder 2">
            <a:extLst>
              <a:ext uri="{FF2B5EF4-FFF2-40B4-BE49-F238E27FC236}">
                <a16:creationId xmlns:a16="http://schemas.microsoft.com/office/drawing/2014/main" id="{C01BE15C-2720-031B-E182-EBAE86474EEE}"/>
              </a:ext>
            </a:extLst>
          </p:cNvPr>
          <p:cNvSpPr>
            <a:spLocks noGrp="1"/>
          </p:cNvSpPr>
          <p:nvPr>
            <p:ph type="ftr" sz="quarter" idx="3"/>
          </p:nvPr>
        </p:nvSpPr>
        <p:spPr/>
        <p:txBody>
          <a:bodyPr/>
          <a:lstStyle/>
          <a:p>
            <a:r>
              <a:rPr lang="en-US" dirty="0"/>
              <a:t>IO, immuno-oncology; </a:t>
            </a:r>
            <a:r>
              <a:rPr lang="en-US" dirty="0" err="1"/>
              <a:t>mDOR</a:t>
            </a:r>
            <a:r>
              <a:rPr lang="en-US" dirty="0"/>
              <a:t>, median duration of response; </a:t>
            </a:r>
            <a:r>
              <a:rPr lang="en-US" dirty="0" err="1"/>
              <a:t>mOS</a:t>
            </a:r>
            <a:r>
              <a:rPr lang="en-US" dirty="0"/>
              <a:t>, median overall survival; </a:t>
            </a:r>
            <a:r>
              <a:rPr lang="en-US" dirty="0" err="1"/>
              <a:t>mPFS</a:t>
            </a:r>
            <a:r>
              <a:rPr lang="en-US" dirty="0"/>
              <a:t>, median progression-free survival; OS, overall survival.</a:t>
            </a:r>
          </a:p>
          <a:p>
            <a:r>
              <a:rPr lang="en-US" dirty="0"/>
              <a:t>Trigo J, et al. </a:t>
            </a:r>
            <a:r>
              <a:rPr lang="en-US" i="1" dirty="0"/>
              <a:t>Lancet Oncol</a:t>
            </a:r>
            <a:r>
              <a:rPr lang="en-US" dirty="0"/>
              <a:t>. 2020;21(5):645-54.</a:t>
            </a:r>
          </a:p>
        </p:txBody>
      </p:sp>
      <p:sp>
        <p:nvSpPr>
          <p:cNvPr id="2" name="Rounded Rectangle 1">
            <a:extLst>
              <a:ext uri="{FF2B5EF4-FFF2-40B4-BE49-F238E27FC236}">
                <a16:creationId xmlns:a16="http://schemas.microsoft.com/office/drawing/2014/main" id="{165D9940-5A3C-5029-4C39-02804FD01113}"/>
              </a:ext>
            </a:extLst>
          </p:cNvPr>
          <p:cNvSpPr/>
          <p:nvPr/>
        </p:nvSpPr>
        <p:spPr>
          <a:xfrm>
            <a:off x="5467865" y="4714102"/>
            <a:ext cx="1686697" cy="32127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776F36A-29D4-7CA7-02BC-49CB4E6090B8}"/>
              </a:ext>
            </a:extLst>
          </p:cNvPr>
          <p:cNvSpPr/>
          <p:nvPr/>
        </p:nvSpPr>
        <p:spPr>
          <a:xfrm>
            <a:off x="5474044" y="5016842"/>
            <a:ext cx="5060091" cy="42630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22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BF44AE-FEEE-751A-5398-71A8FF290DF3}"/>
              </a:ext>
            </a:extLst>
          </p:cNvPr>
          <p:cNvSpPr>
            <a:spLocks noGrp="1"/>
          </p:cNvSpPr>
          <p:nvPr>
            <p:ph type="title"/>
          </p:nvPr>
        </p:nvSpPr>
        <p:spPr/>
        <p:txBody>
          <a:bodyPr>
            <a:noAutofit/>
          </a:bodyPr>
          <a:lstStyle/>
          <a:p>
            <a:r>
              <a:rPr lang="en-US" sz="2800" b="1" dirty="0">
                <a:latin typeface="Arial" panose="020B0604020202020204" pitchFamily="34" charset="0"/>
                <a:cs typeface="Arial" panose="020B0604020202020204" pitchFamily="34" charset="0"/>
              </a:rPr>
              <a:t>Activity of Lurbinectedin in Patients with SCLC and CTFI ≥90 Days or ≥180 Days</a:t>
            </a:r>
          </a:p>
        </p:txBody>
      </p:sp>
      <p:pic>
        <p:nvPicPr>
          <p:cNvPr id="5" name="Content Placeholder 6">
            <a:extLst>
              <a:ext uri="{FF2B5EF4-FFF2-40B4-BE49-F238E27FC236}">
                <a16:creationId xmlns:a16="http://schemas.microsoft.com/office/drawing/2014/main" id="{CA664DDF-806D-A6C1-10F1-E38B848E1F15}"/>
              </a:ext>
            </a:extLst>
          </p:cNvPr>
          <p:cNvPicPr>
            <a:picLocks noGrp="1" noChangeAspect="1"/>
          </p:cNvPicPr>
          <p:nvPr>
            <p:ph idx="4294967295"/>
          </p:nvPr>
        </p:nvPicPr>
        <p:blipFill>
          <a:blip r:embed="rId3"/>
          <a:stretch>
            <a:fillRect/>
          </a:stretch>
        </p:blipFill>
        <p:spPr>
          <a:xfrm>
            <a:off x="2444663" y="1671152"/>
            <a:ext cx="7302674" cy="4353650"/>
          </a:xfrm>
          <a:prstGeom prst="rect">
            <a:avLst/>
          </a:prstGeom>
        </p:spPr>
      </p:pic>
      <p:sp>
        <p:nvSpPr>
          <p:cNvPr id="2" name="Footer Placeholder 1">
            <a:extLst>
              <a:ext uri="{FF2B5EF4-FFF2-40B4-BE49-F238E27FC236}">
                <a16:creationId xmlns:a16="http://schemas.microsoft.com/office/drawing/2014/main" id="{71398D82-CBF3-8CD3-2BA2-ABBCFA47A9E1}"/>
              </a:ext>
            </a:extLst>
          </p:cNvPr>
          <p:cNvSpPr>
            <a:spLocks noGrp="1"/>
          </p:cNvSpPr>
          <p:nvPr>
            <p:ph type="ftr" sz="quarter" idx="3"/>
          </p:nvPr>
        </p:nvSpPr>
        <p:spPr/>
        <p:txBody>
          <a:bodyPr/>
          <a:lstStyle/>
          <a:p>
            <a:r>
              <a:rPr lang="en-US" dirty="0"/>
              <a:t>DCR, disease control rate; IA, investigator assessment; IRC, independent review committee. </a:t>
            </a:r>
          </a:p>
          <a:p>
            <a:r>
              <a:rPr lang="en-US" dirty="0"/>
              <a:t>Subbiah V, et al. </a:t>
            </a:r>
            <a:r>
              <a:rPr lang="en-US" i="1" dirty="0"/>
              <a:t>Lung Cancer</a:t>
            </a:r>
            <a:r>
              <a:rPr lang="en-US" dirty="0"/>
              <a:t>. 2020;150:90-6.; Subbiah V, et al. NASLC 2020. Abstract MO01.10.</a:t>
            </a:r>
          </a:p>
        </p:txBody>
      </p:sp>
    </p:spTree>
    <p:extLst>
      <p:ext uri="{BB962C8B-B14F-4D97-AF65-F5344CB8AC3E}">
        <p14:creationId xmlns:p14="http://schemas.microsoft.com/office/powerpoint/2010/main" val="53926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3C3DA44-5E97-CF78-0F8F-3F4A310ABEC7}"/>
              </a:ext>
            </a:extLst>
          </p:cNvPr>
          <p:cNvSpPr>
            <a:spLocks noGrp="1"/>
          </p:cNvSpPr>
          <p:nvPr>
            <p:ph type="ftr" sz="quarter" idx="3"/>
          </p:nvPr>
        </p:nvSpPr>
        <p:spPr>
          <a:xfrm>
            <a:off x="609600" y="6356350"/>
            <a:ext cx="10744199" cy="442131"/>
          </a:xfrm>
        </p:spPr>
        <p:txBody>
          <a:bodyPr/>
          <a:lstStyle/>
          <a:p>
            <a:r>
              <a:rPr lang="en-US"/>
              <a:t>NR, not reached.</a:t>
            </a:r>
          </a:p>
          <a:p>
            <a:r>
              <a:rPr lang="en-US"/>
              <a:t>Subbiah V, et al. NACLC 2020. Abstract MO01.08.</a:t>
            </a:r>
            <a:endParaRPr lang="en-US" dirty="0"/>
          </a:p>
        </p:txBody>
      </p:sp>
      <p:sp>
        <p:nvSpPr>
          <p:cNvPr id="6" name="Title 5">
            <a:extLst>
              <a:ext uri="{FF2B5EF4-FFF2-40B4-BE49-F238E27FC236}">
                <a16:creationId xmlns:a16="http://schemas.microsoft.com/office/drawing/2014/main" id="{9DF669E4-3892-7338-7598-E949ACF63188}"/>
              </a:ext>
            </a:extLst>
          </p:cNvPr>
          <p:cNvSpPr>
            <a:spLocks noGrp="1"/>
          </p:cNvSpPr>
          <p:nvPr>
            <p:ph type="title"/>
          </p:nvPr>
        </p:nvSpPr>
        <p:spPr>
          <a:xfrm>
            <a:off x="609600" y="199505"/>
            <a:ext cx="10744200" cy="1185577"/>
          </a:xfrm>
        </p:spPr>
        <p:txBody>
          <a:bodyPr>
            <a:normAutofit/>
          </a:bodyPr>
          <a:lstStyle/>
          <a:p>
            <a:r>
              <a:rPr lang="en-US" dirty="0"/>
              <a:t>Outcomes with Lurbinectedin in Patients Assessed as Responders by IA</a:t>
            </a:r>
          </a:p>
        </p:txBody>
      </p:sp>
      <p:graphicFrame>
        <p:nvGraphicFramePr>
          <p:cNvPr id="9" name="Content Placeholder 8">
            <a:extLst>
              <a:ext uri="{FF2B5EF4-FFF2-40B4-BE49-F238E27FC236}">
                <a16:creationId xmlns:a16="http://schemas.microsoft.com/office/drawing/2014/main" id="{43A4C171-A094-CC99-9AD2-7C3D8A1679F8}"/>
              </a:ext>
            </a:extLst>
          </p:cNvPr>
          <p:cNvGraphicFramePr>
            <a:graphicFrameLocks noGrp="1"/>
          </p:cNvGraphicFramePr>
          <p:nvPr>
            <p:ph idx="1"/>
            <p:extLst>
              <p:ext uri="{D42A27DB-BD31-4B8C-83A1-F6EECF244321}">
                <p14:modId xmlns:p14="http://schemas.microsoft.com/office/powerpoint/2010/main" val="818653810"/>
              </p:ext>
            </p:extLst>
          </p:nvPr>
        </p:nvGraphicFramePr>
        <p:xfrm>
          <a:off x="609600" y="1477963"/>
          <a:ext cx="10744200" cy="4223590"/>
        </p:xfrm>
        <a:graphic>
          <a:graphicData uri="http://schemas.openxmlformats.org/drawingml/2006/table">
            <a:tbl>
              <a:tblPr firstRow="1" bandRow="1">
                <a:tableStyleId>{5C22544A-7EE6-4342-B048-85BDC9FD1C3A}</a:tableStyleId>
              </a:tblPr>
              <a:tblGrid>
                <a:gridCol w="2930919">
                  <a:extLst>
                    <a:ext uri="{9D8B030D-6E8A-4147-A177-3AD203B41FA5}">
                      <a16:colId xmlns:a16="http://schemas.microsoft.com/office/drawing/2014/main" val="1058094421"/>
                    </a:ext>
                  </a:extLst>
                </a:gridCol>
                <a:gridCol w="2668224">
                  <a:extLst>
                    <a:ext uri="{9D8B030D-6E8A-4147-A177-3AD203B41FA5}">
                      <a16:colId xmlns:a16="http://schemas.microsoft.com/office/drawing/2014/main" val="922794151"/>
                    </a:ext>
                  </a:extLst>
                </a:gridCol>
                <a:gridCol w="2713258">
                  <a:extLst>
                    <a:ext uri="{9D8B030D-6E8A-4147-A177-3AD203B41FA5}">
                      <a16:colId xmlns:a16="http://schemas.microsoft.com/office/drawing/2014/main" val="1024530088"/>
                    </a:ext>
                  </a:extLst>
                </a:gridCol>
                <a:gridCol w="2431799">
                  <a:extLst>
                    <a:ext uri="{9D8B030D-6E8A-4147-A177-3AD203B41FA5}">
                      <a16:colId xmlns:a16="http://schemas.microsoft.com/office/drawing/2014/main" val="3608952196"/>
                    </a:ext>
                  </a:extLst>
                </a:gridCol>
              </a:tblGrid>
              <a:tr h="652321">
                <a:tc>
                  <a:txBody>
                    <a:bodyPr/>
                    <a:lstStyle/>
                    <a:p>
                      <a:pPr algn="l"/>
                      <a:endParaRPr lang="en-US" sz="1600" dirty="0">
                        <a:latin typeface="Arial" panose="020B0604020202020204" pitchFamily="34" charset="0"/>
                        <a:cs typeface="Arial" panose="020B0604020202020204" pitchFamily="34" charset="0"/>
                      </a:endParaRPr>
                    </a:p>
                  </a:txBody>
                  <a:tcPr anchor="ctr">
                    <a:noFill/>
                  </a:tcPr>
                </a:tc>
                <a:tc>
                  <a:txBody>
                    <a:bodyPr/>
                    <a:lstStyle/>
                    <a:p>
                      <a:pPr algn="ctr"/>
                      <a:endParaRPr lang="en-US" sz="1600" b="1" dirty="0">
                        <a:latin typeface="Arial" panose="020B0604020202020204" pitchFamily="34" charset="0"/>
                        <a:cs typeface="Arial" panose="020B0604020202020204" pitchFamily="34" charset="0"/>
                      </a:endParaRPr>
                    </a:p>
                  </a:txBody>
                  <a:tcPr anchor="ctr">
                    <a:noFill/>
                  </a:tcPr>
                </a:tc>
                <a:tc gridSpan="2">
                  <a:txBody>
                    <a:bodyPr/>
                    <a:lstStyle/>
                    <a:p>
                      <a:pPr algn="ctr"/>
                      <a:r>
                        <a:rPr lang="en-US" sz="1600" b="1" dirty="0">
                          <a:effectLst/>
                          <a:latin typeface="Arial" panose="020B0604020202020204" pitchFamily="34" charset="0"/>
                          <a:cs typeface="Arial" panose="020B0604020202020204" pitchFamily="34" charset="0"/>
                        </a:rPr>
                        <a:t>CTFI subgroups</a:t>
                      </a:r>
                    </a:p>
                  </a:txBody>
                  <a:tcPr marT="9525" marB="9525" anchor="ctr"/>
                </a:tc>
                <a:tc hMerge="1">
                  <a:txBody>
                    <a:bodyPr/>
                    <a:lstStyle/>
                    <a:p>
                      <a:endParaRPr lang="en-US" dirty="0">
                        <a:effectLst/>
                        <a:latin typeface=".AppleSystemUIFont"/>
                      </a:endParaRPr>
                    </a:p>
                  </a:txBody>
                  <a:tcPr marL="47625" marR="47625" marT="9525" marB="9525"/>
                </a:tc>
                <a:extLst>
                  <a:ext uri="{0D108BD9-81ED-4DB2-BD59-A6C34878D82A}">
                    <a16:rowId xmlns:a16="http://schemas.microsoft.com/office/drawing/2014/main" val="1897304932"/>
                  </a:ext>
                </a:extLst>
              </a:tr>
              <a:tr h="1041018">
                <a:tc>
                  <a:txBody>
                    <a:bodyPr/>
                    <a:lstStyle/>
                    <a:p>
                      <a:pPr algn="l"/>
                      <a:endParaRPr lang="en-US" sz="1600" dirty="0">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Arial" panose="020B0604020202020204" pitchFamily="34" charset="0"/>
                          <a:ea typeface="+mn-ea"/>
                          <a:cs typeface="Arial" panose="020B0604020202020204" pitchFamily="34" charset="0"/>
                        </a:rPr>
                        <a:t>Overall</a:t>
                      </a:r>
                    </a:p>
                    <a:p>
                      <a:pPr marL="0" marR="0" lvl="0" indent="0" algn="ctr" defTabSz="914400" rtl="0" eaLnBrk="1" fontAlgn="auto" latinLnBrk="0" hangingPunct="1">
                        <a:lnSpc>
                          <a:spcPct val="100000"/>
                        </a:lnSpc>
                        <a:spcBef>
                          <a:spcPts val="0"/>
                        </a:spcBef>
                        <a:spcAft>
                          <a:spcPts val="0"/>
                        </a:spcAft>
                        <a:buClrTx/>
                        <a:buSzTx/>
                        <a:buFontTx/>
                        <a:buNone/>
                        <a:tabLst/>
                        <a:defRPr/>
                      </a:pPr>
                      <a:br>
                        <a:rPr lang="en-US" sz="1600" b="1" kern="1200" dirty="0">
                          <a:solidFill>
                            <a:schemeClr val="dk1"/>
                          </a:solidFill>
                          <a:effectLst/>
                          <a:latin typeface="Arial" panose="020B0604020202020204" pitchFamily="34" charset="0"/>
                          <a:ea typeface="+mn-ea"/>
                          <a:cs typeface="Arial" panose="020B0604020202020204" pitchFamily="34" charset="0"/>
                        </a:rPr>
                      </a:br>
                      <a:r>
                        <a:rPr lang="en-US" sz="1600" b="1" kern="1200" dirty="0">
                          <a:solidFill>
                            <a:schemeClr val="dk1"/>
                          </a:solidFill>
                          <a:effectLst/>
                          <a:latin typeface="Arial" panose="020B0604020202020204" pitchFamily="34" charset="0"/>
                          <a:ea typeface="+mn-ea"/>
                          <a:cs typeface="Arial" panose="020B0604020202020204" pitchFamily="34" charset="0"/>
                        </a:rPr>
                        <a:t>(n = 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cs typeface="Arial" panose="020B0604020202020204" pitchFamily="34" charset="0"/>
                        </a:rPr>
                        <a:t>&lt;90 days</a:t>
                      </a:r>
                    </a:p>
                    <a:p>
                      <a:pPr marL="0" marR="0" lvl="0" indent="0" algn="ctr" defTabSz="914400" rtl="0" eaLnBrk="1" fontAlgn="auto" latinLnBrk="0" hangingPunct="1">
                        <a:lnSpc>
                          <a:spcPct val="100000"/>
                        </a:lnSpc>
                        <a:spcBef>
                          <a:spcPts val="0"/>
                        </a:spcBef>
                        <a:spcAft>
                          <a:spcPts val="0"/>
                        </a:spcAft>
                        <a:buClrTx/>
                        <a:buSzTx/>
                        <a:buFontTx/>
                        <a:buNone/>
                        <a:tabLst/>
                        <a:defRPr/>
                      </a:pPr>
                      <a:br>
                        <a:rPr lang="en-US" sz="1600" b="1" dirty="0">
                          <a:effectLst/>
                          <a:latin typeface="Arial" panose="020B0604020202020204" pitchFamily="34" charset="0"/>
                          <a:cs typeface="Arial" panose="020B0604020202020204" pitchFamily="34" charset="0"/>
                        </a:rPr>
                      </a:br>
                      <a:r>
                        <a:rPr lang="en-US" sz="1600" b="1" kern="1200" dirty="0">
                          <a:solidFill>
                            <a:schemeClr val="dk1"/>
                          </a:solidFill>
                          <a:effectLst/>
                          <a:latin typeface="Arial" panose="020B0604020202020204" pitchFamily="34" charset="0"/>
                          <a:ea typeface="+mn-ea"/>
                          <a:cs typeface="Arial" panose="020B0604020202020204" pitchFamily="34" charset="0"/>
                        </a:rPr>
                        <a:t>(n = 10)</a:t>
                      </a:r>
                    </a:p>
                  </a:txBody>
                  <a:tcPr marT="9525" marB="95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cs typeface="Arial" panose="020B0604020202020204" pitchFamily="34" charset="0"/>
                        </a:rPr>
                        <a:t>≥90 days</a:t>
                      </a:r>
                    </a:p>
                    <a:p>
                      <a:pPr marL="0" marR="0" lvl="0" indent="0" algn="ctr" defTabSz="914400" rtl="0" eaLnBrk="1" fontAlgn="auto" latinLnBrk="0" hangingPunct="1">
                        <a:lnSpc>
                          <a:spcPct val="100000"/>
                        </a:lnSpc>
                        <a:spcBef>
                          <a:spcPts val="0"/>
                        </a:spcBef>
                        <a:spcAft>
                          <a:spcPts val="0"/>
                        </a:spcAft>
                        <a:buClrTx/>
                        <a:buSzTx/>
                        <a:buFontTx/>
                        <a:buNone/>
                        <a:tabLst/>
                        <a:defRPr/>
                      </a:pPr>
                      <a:br>
                        <a:rPr lang="en-US" sz="1600" b="1" dirty="0">
                          <a:effectLst/>
                          <a:latin typeface="Arial" panose="020B0604020202020204" pitchFamily="34" charset="0"/>
                          <a:cs typeface="Arial" panose="020B0604020202020204" pitchFamily="34" charset="0"/>
                        </a:rPr>
                      </a:br>
                      <a:r>
                        <a:rPr lang="en-US" sz="1600" b="1" kern="1200" dirty="0">
                          <a:solidFill>
                            <a:schemeClr val="dk1"/>
                          </a:solidFill>
                          <a:effectLst/>
                          <a:latin typeface="Arial" panose="020B0604020202020204" pitchFamily="34" charset="0"/>
                          <a:ea typeface="+mn-ea"/>
                          <a:cs typeface="Arial" panose="020B0604020202020204" pitchFamily="34" charset="0"/>
                        </a:rPr>
                        <a:t>(n = 27)</a:t>
                      </a:r>
                    </a:p>
                  </a:txBody>
                  <a:tcPr marT="9525" marB="9525" anchor="ctr"/>
                </a:tc>
                <a:extLst>
                  <a:ext uri="{0D108BD9-81ED-4DB2-BD59-A6C34878D82A}">
                    <a16:rowId xmlns:a16="http://schemas.microsoft.com/office/drawing/2014/main" val="3299599174"/>
                  </a:ext>
                </a:extLst>
              </a:tr>
              <a:tr h="1041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Median time from randomization to response (range), weeks</a:t>
                      </a:r>
                    </a:p>
                  </a:txBody>
                  <a:tcPr anchor="ctr"/>
                </a:tc>
                <a:tc>
                  <a:txBody>
                    <a:bodyPr/>
                    <a:lstStyle/>
                    <a:p>
                      <a:pPr algn="ctr"/>
                      <a:r>
                        <a:rPr lang="en-US" sz="1600" dirty="0">
                          <a:effectLst/>
                          <a:latin typeface="Arial" panose="020B0604020202020204" pitchFamily="34" charset="0"/>
                          <a:cs typeface="Arial" panose="020B0604020202020204" pitchFamily="34" charset="0"/>
                        </a:rPr>
                        <a:t>5.4 (5.0, 11.7)</a:t>
                      </a:r>
                    </a:p>
                  </a:txBody>
                  <a:tcPr marT="9525" marB="95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5.6 (5.0, 11.7)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5.4 (5.0, 11.1)</a:t>
                      </a:r>
                    </a:p>
                  </a:txBody>
                  <a:tcPr anchor="ctr"/>
                </a:tc>
                <a:extLst>
                  <a:ext uri="{0D108BD9-81ED-4DB2-BD59-A6C34878D82A}">
                    <a16:rowId xmlns:a16="http://schemas.microsoft.com/office/drawing/2014/main" val="2384821488"/>
                  </a:ext>
                </a:extLst>
              </a:tr>
              <a:tr h="640997">
                <a:tc>
                  <a:txBody>
                    <a:bodyPr/>
                    <a:lstStyle/>
                    <a:p>
                      <a:pPr lvl="0" algn="l"/>
                      <a:r>
                        <a:rPr lang="en-US" sz="1600" dirty="0">
                          <a:effectLst/>
                          <a:latin typeface="Arial" panose="020B0604020202020204" pitchFamily="34" charset="0"/>
                          <a:cs typeface="Arial" panose="020B0604020202020204" pitchFamily="34" charset="0"/>
                        </a:rPr>
                        <a:t>Median duration of response</a:t>
                      </a:r>
                    </a:p>
                    <a:p>
                      <a:pPr lvl="0" algn="l"/>
                      <a:r>
                        <a:rPr lang="en-US" sz="1600" dirty="0">
                          <a:effectLst/>
                          <a:latin typeface="Arial" panose="020B0604020202020204" pitchFamily="34" charset="0"/>
                          <a:cs typeface="Arial" panose="020B0604020202020204" pitchFamily="34" charset="0"/>
                        </a:rPr>
                        <a:t>(95% CI), months</a:t>
                      </a:r>
                    </a:p>
                  </a:txBody>
                  <a:tcPr marT="9525" marB="95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5.3 (4.1, 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4.7 (2.6, 5.6)</a:t>
                      </a:r>
                    </a:p>
                  </a:txBody>
                  <a:tcPr anchor="ctr"/>
                </a:tc>
                <a:tc>
                  <a:txBody>
                    <a:bodyPr/>
                    <a:lstStyle/>
                    <a:p>
                      <a:pPr algn="ctr"/>
                      <a:r>
                        <a:rPr lang="en-US" sz="1600" dirty="0">
                          <a:effectLst/>
                          <a:latin typeface="Arial" panose="020B0604020202020204" pitchFamily="34" charset="0"/>
                          <a:cs typeface="Arial" panose="020B0604020202020204" pitchFamily="34" charset="0"/>
                        </a:rPr>
                        <a:t>6.2 (3.5, 7.3)</a:t>
                      </a:r>
                    </a:p>
                  </a:txBody>
                  <a:tcPr marT="9525" marB="9525" anchor="ctr"/>
                </a:tc>
                <a:extLst>
                  <a:ext uri="{0D108BD9-81ED-4DB2-BD59-A6C34878D82A}">
                    <a16:rowId xmlns:a16="http://schemas.microsoft.com/office/drawing/2014/main" val="317670791"/>
                  </a:ext>
                </a:extLst>
              </a:tr>
              <a:tr h="424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Median OS (95% CI), months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12.6 (10.8, 15.8)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10.9 (6.3, 14.0)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15.8 (10.2, NR)</a:t>
                      </a:r>
                    </a:p>
                  </a:txBody>
                  <a:tcPr anchor="ctr"/>
                </a:tc>
                <a:extLst>
                  <a:ext uri="{0D108BD9-81ED-4DB2-BD59-A6C34878D82A}">
                    <a16:rowId xmlns:a16="http://schemas.microsoft.com/office/drawing/2014/main" val="1915415186"/>
                  </a:ext>
                </a:extLst>
              </a:tr>
              <a:tr h="424118">
                <a:tc>
                  <a:txBody>
                    <a:bodyPr/>
                    <a:lstStyle/>
                    <a:p>
                      <a:pPr lvl="0" algn="l"/>
                      <a:r>
                        <a:rPr lang="en-US" sz="1600" dirty="0">
                          <a:effectLst/>
                          <a:latin typeface="Arial" panose="020B0604020202020204" pitchFamily="34" charset="0"/>
                          <a:cs typeface="Arial" panose="020B0604020202020204" pitchFamily="34" charset="0"/>
                        </a:rPr>
                        <a:t>OS at 12 months, %</a:t>
                      </a:r>
                    </a:p>
                  </a:txBody>
                  <a:tcPr marT="9525" marB="95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54.3%</a:t>
                      </a:r>
                    </a:p>
                  </a:txBody>
                  <a:tcPr anchor="ctr"/>
                </a:tc>
                <a:tc>
                  <a:txBody>
                    <a:bodyPr/>
                    <a:lstStyle/>
                    <a:p>
                      <a:pPr algn="ctr"/>
                      <a:r>
                        <a:rPr lang="en-US" sz="1600" dirty="0">
                          <a:effectLst/>
                          <a:latin typeface="Arial" panose="020B0604020202020204" pitchFamily="34" charset="0"/>
                          <a:cs typeface="Arial" panose="020B0604020202020204" pitchFamily="34" charset="0"/>
                        </a:rPr>
                        <a:t>40.0%</a:t>
                      </a:r>
                    </a:p>
                  </a:txBody>
                  <a:tcPr marT="9525" marB="9525" anchor="ctr"/>
                </a:tc>
                <a:tc>
                  <a:txBody>
                    <a:bodyPr/>
                    <a:lstStyle/>
                    <a:p>
                      <a:pPr algn="ctr"/>
                      <a:r>
                        <a:rPr lang="en-US" sz="1600" dirty="0">
                          <a:effectLst/>
                          <a:latin typeface="Arial" panose="020B0604020202020204" pitchFamily="34" charset="0"/>
                          <a:cs typeface="Arial" panose="020B0604020202020204" pitchFamily="34" charset="0"/>
                        </a:rPr>
                        <a:t>60.0 %</a:t>
                      </a:r>
                    </a:p>
                  </a:txBody>
                  <a:tcPr marT="9525" marB="9525" anchor="ctr"/>
                </a:tc>
                <a:extLst>
                  <a:ext uri="{0D108BD9-81ED-4DB2-BD59-A6C34878D82A}">
                    <a16:rowId xmlns:a16="http://schemas.microsoft.com/office/drawing/2014/main" val="2754993826"/>
                  </a:ext>
                </a:extLst>
              </a:tr>
            </a:tbl>
          </a:graphicData>
        </a:graphic>
      </p:graphicFrame>
    </p:spTree>
    <p:extLst>
      <p:ext uri="{BB962C8B-B14F-4D97-AF65-F5344CB8AC3E}">
        <p14:creationId xmlns:p14="http://schemas.microsoft.com/office/powerpoint/2010/main" val="145105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83784C-8111-08F7-CB00-1997EB6C4FE5}"/>
              </a:ext>
            </a:extLst>
          </p:cNvPr>
          <p:cNvSpPr>
            <a:spLocks noGrp="1"/>
          </p:cNvSpPr>
          <p:nvPr>
            <p:ph type="title"/>
          </p:nvPr>
        </p:nvSpPr>
        <p:spPr>
          <a:xfrm>
            <a:off x="609600" y="199505"/>
            <a:ext cx="10744200" cy="1185577"/>
          </a:xfrm>
        </p:spPr>
        <p:txBody>
          <a:bodyPr>
            <a:normAutofit/>
          </a:bodyPr>
          <a:lstStyle/>
          <a:p>
            <a:r>
              <a:rPr lang="en-US" dirty="0"/>
              <a:t>Lurbinectedin: Safety in SCLC</a:t>
            </a:r>
          </a:p>
        </p:txBody>
      </p:sp>
      <p:pic>
        <p:nvPicPr>
          <p:cNvPr id="7" name="Content Placeholder 6">
            <a:extLst>
              <a:ext uri="{FF2B5EF4-FFF2-40B4-BE49-F238E27FC236}">
                <a16:creationId xmlns:a16="http://schemas.microsoft.com/office/drawing/2014/main" id="{B571CFA5-EDB8-C20F-C9CB-716D63F2D8C5}"/>
              </a:ext>
            </a:extLst>
          </p:cNvPr>
          <p:cNvPicPr>
            <a:picLocks noGrp="1" noChangeAspect="1"/>
          </p:cNvPicPr>
          <p:nvPr>
            <p:ph idx="1"/>
          </p:nvPr>
        </p:nvPicPr>
        <p:blipFill>
          <a:blip r:embed="rId3"/>
          <a:stretch>
            <a:fillRect/>
          </a:stretch>
        </p:blipFill>
        <p:spPr>
          <a:xfrm>
            <a:off x="609377" y="1592131"/>
            <a:ext cx="10744199" cy="4343687"/>
          </a:xfrm>
        </p:spPr>
      </p:pic>
      <p:sp>
        <p:nvSpPr>
          <p:cNvPr id="5" name="Footer Placeholder 4">
            <a:extLst>
              <a:ext uri="{FF2B5EF4-FFF2-40B4-BE49-F238E27FC236}">
                <a16:creationId xmlns:a16="http://schemas.microsoft.com/office/drawing/2014/main" id="{3EDED97E-F7F7-67C5-B100-E6A89BDE8670}"/>
              </a:ext>
            </a:extLst>
          </p:cNvPr>
          <p:cNvSpPr>
            <a:spLocks noGrp="1"/>
          </p:cNvSpPr>
          <p:nvPr>
            <p:ph type="ftr" sz="quarter" idx="3"/>
          </p:nvPr>
        </p:nvSpPr>
        <p:spPr/>
        <p:txBody>
          <a:bodyPr/>
          <a:lstStyle/>
          <a:p>
            <a:r>
              <a:rPr lang="en-US"/>
              <a:t>Trigo J, et al. </a:t>
            </a:r>
            <a:r>
              <a:rPr lang="en-US" i="1"/>
              <a:t>Lancet Oncol</a:t>
            </a:r>
            <a:r>
              <a:rPr lang="en-US"/>
              <a:t>. 2020;21(5):645-54.</a:t>
            </a:r>
            <a:endParaRPr lang="en-US" dirty="0"/>
          </a:p>
        </p:txBody>
      </p:sp>
    </p:spTree>
    <p:extLst>
      <p:ext uri="{BB962C8B-B14F-4D97-AF65-F5344CB8AC3E}">
        <p14:creationId xmlns:p14="http://schemas.microsoft.com/office/powerpoint/2010/main" val="125248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2488C-1CD4-24BB-5D11-0586EA43CC3E}"/>
              </a:ext>
            </a:extLst>
          </p:cNvPr>
          <p:cNvSpPr>
            <a:spLocks noGrp="1"/>
          </p:cNvSpPr>
          <p:nvPr>
            <p:ph type="title"/>
          </p:nvPr>
        </p:nvSpPr>
        <p:spPr>
          <a:xfrm>
            <a:off x="609601" y="200025"/>
            <a:ext cx="7630758" cy="1714836"/>
          </a:xfrm>
        </p:spPr>
        <p:txBody>
          <a:bodyPr>
            <a:normAutofit/>
          </a:bodyPr>
          <a:lstStyle/>
          <a:p>
            <a:r>
              <a:rPr lang="en-US" dirty="0"/>
              <a:t>Analysis of Patients with Relapsed SCLC Receiving Lurbinectedin in the Phase 3 ATLANTIS Trial</a:t>
            </a:r>
          </a:p>
        </p:txBody>
      </p:sp>
      <p:sp>
        <p:nvSpPr>
          <p:cNvPr id="2" name="Footer Placeholder 1">
            <a:extLst>
              <a:ext uri="{FF2B5EF4-FFF2-40B4-BE49-F238E27FC236}">
                <a16:creationId xmlns:a16="http://schemas.microsoft.com/office/drawing/2014/main" id="{6E8CC0E4-09B0-C6B3-4274-2242B711748A}"/>
              </a:ext>
            </a:extLst>
          </p:cNvPr>
          <p:cNvSpPr>
            <a:spLocks noGrp="1"/>
          </p:cNvSpPr>
          <p:nvPr>
            <p:ph type="ftr" sz="quarter" idx="3"/>
          </p:nvPr>
        </p:nvSpPr>
        <p:spPr>
          <a:xfrm>
            <a:off x="609600" y="6356350"/>
            <a:ext cx="10744199" cy="442131"/>
          </a:xfrm>
        </p:spPr>
        <p:txBody>
          <a:bodyPr/>
          <a:lstStyle/>
          <a:p>
            <a:r>
              <a:rPr lang="en-US" dirty="0"/>
              <a:t>CR, complete response; G-CSF, granulocyte-colony stimulating factor; PD, progressive disease; PR, partial response; SD, stable disease.</a:t>
            </a:r>
          </a:p>
          <a:p>
            <a:r>
              <a:rPr lang="en-US" dirty="0"/>
              <a:t>Navarro A, et al. </a:t>
            </a:r>
            <a:r>
              <a:rPr lang="en-US" i="1" dirty="0"/>
              <a:t>J Clin. Oncol</a:t>
            </a:r>
            <a:r>
              <a:rPr lang="en-US" dirty="0"/>
              <a:t>. 2022;40(16_suppl). Abstract 8524.</a:t>
            </a:r>
          </a:p>
        </p:txBody>
      </p:sp>
      <p:pic>
        <p:nvPicPr>
          <p:cNvPr id="5" name="Content Placeholder 3">
            <a:extLst>
              <a:ext uri="{FF2B5EF4-FFF2-40B4-BE49-F238E27FC236}">
                <a16:creationId xmlns:a16="http://schemas.microsoft.com/office/drawing/2014/main" id="{0E732957-F247-D620-5EB7-DC0912308D0A}"/>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732540" y="2352325"/>
            <a:ext cx="7507818" cy="3330081"/>
          </a:xfrm>
          <a:prstGeom prst="rect">
            <a:avLst/>
          </a:prstGeom>
        </p:spPr>
      </p:pic>
      <p:pic>
        <p:nvPicPr>
          <p:cNvPr id="6" name="Picture 5">
            <a:extLst>
              <a:ext uri="{FF2B5EF4-FFF2-40B4-BE49-F238E27FC236}">
                <a16:creationId xmlns:a16="http://schemas.microsoft.com/office/drawing/2014/main" id="{4F032561-0A90-0709-90C8-EE1450EA3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541" y="1381182"/>
            <a:ext cx="2855259" cy="4992670"/>
          </a:xfrm>
          <a:prstGeom prst="rect">
            <a:avLst/>
          </a:prstGeom>
        </p:spPr>
      </p:pic>
      <p:sp>
        <p:nvSpPr>
          <p:cNvPr id="7" name="TextBox 6">
            <a:extLst>
              <a:ext uri="{FF2B5EF4-FFF2-40B4-BE49-F238E27FC236}">
                <a16:creationId xmlns:a16="http://schemas.microsoft.com/office/drawing/2014/main" id="{20A46985-A4F5-2FE5-0711-DB5B455B377C}"/>
              </a:ext>
            </a:extLst>
          </p:cNvPr>
          <p:cNvSpPr txBox="1"/>
          <p:nvPr/>
        </p:nvSpPr>
        <p:spPr>
          <a:xfrm>
            <a:off x="8498540" y="955771"/>
            <a:ext cx="2855259" cy="369332"/>
          </a:xfrm>
          <a:prstGeom prst="rect">
            <a:avLst/>
          </a:prstGeom>
          <a:noFill/>
        </p:spPr>
        <p:txBody>
          <a:bodyPr wrap="square" rtlCol="0">
            <a:spAutoFit/>
          </a:bodyPr>
          <a:lstStyle/>
          <a:p>
            <a:pPr algn="ctr"/>
            <a:r>
              <a:rPr lang="en-US" dirty="0"/>
              <a:t>Baseline Characteristics</a:t>
            </a:r>
          </a:p>
        </p:txBody>
      </p:sp>
    </p:spTree>
    <p:extLst>
      <p:ext uri="{BB962C8B-B14F-4D97-AF65-F5344CB8AC3E}">
        <p14:creationId xmlns:p14="http://schemas.microsoft.com/office/powerpoint/2010/main" val="392398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00384B-5F9D-AD88-8287-EF6B2B0636C0}"/>
              </a:ext>
            </a:extLst>
          </p:cNvPr>
          <p:cNvSpPr>
            <a:spLocks noGrp="1"/>
          </p:cNvSpPr>
          <p:nvPr>
            <p:ph type="title"/>
          </p:nvPr>
        </p:nvSpPr>
        <p:spPr>
          <a:xfrm>
            <a:off x="609600" y="220053"/>
            <a:ext cx="10744200" cy="1185577"/>
          </a:xfrm>
        </p:spPr>
        <p:txBody>
          <a:bodyPr>
            <a:normAutofit/>
          </a:bodyPr>
          <a:lstStyle/>
          <a:p>
            <a:r>
              <a:rPr lang="en-US" dirty="0"/>
              <a:t>Analysis of Patients with Relapsed SCLC Receiving </a:t>
            </a:r>
            <a:br>
              <a:rPr lang="en-US" dirty="0"/>
            </a:br>
            <a:r>
              <a:rPr lang="en-US" dirty="0"/>
              <a:t>Lurbinectedin in the Phase 3 ATLANTIS Trial</a:t>
            </a:r>
          </a:p>
        </p:txBody>
      </p:sp>
      <p:pic>
        <p:nvPicPr>
          <p:cNvPr id="4" name="Content Placeholder 4">
            <a:extLst>
              <a:ext uri="{FF2B5EF4-FFF2-40B4-BE49-F238E27FC236}">
                <a16:creationId xmlns:a16="http://schemas.microsoft.com/office/drawing/2014/main" id="{AF08C543-DFBB-6355-2E52-0E9C93776E3F}"/>
              </a:ext>
            </a:extLst>
          </p:cNvPr>
          <p:cNvPicPr>
            <a:picLocks noGrp="1" noChangeAspect="1"/>
          </p:cNvPicPr>
          <p:nvPr>
            <p:ph idx="1"/>
          </p:nvPr>
        </p:nvPicPr>
        <p:blipFill>
          <a:blip r:embed="rId3"/>
          <a:stretch>
            <a:fillRect/>
          </a:stretch>
        </p:blipFill>
        <p:spPr>
          <a:xfrm>
            <a:off x="436043" y="2458005"/>
            <a:ext cx="6135044" cy="2824639"/>
          </a:xfrm>
        </p:spPr>
      </p:pic>
      <p:pic>
        <p:nvPicPr>
          <p:cNvPr id="5" name="Picture 4">
            <a:extLst>
              <a:ext uri="{FF2B5EF4-FFF2-40B4-BE49-F238E27FC236}">
                <a16:creationId xmlns:a16="http://schemas.microsoft.com/office/drawing/2014/main" id="{6CA792F4-1A67-7527-A4DD-5F82F33B86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8623" y="2804160"/>
            <a:ext cx="5348200" cy="1870582"/>
          </a:xfrm>
          <a:prstGeom prst="rect">
            <a:avLst/>
          </a:prstGeom>
        </p:spPr>
      </p:pic>
      <p:sp>
        <p:nvSpPr>
          <p:cNvPr id="12" name="Footer Placeholder 11">
            <a:extLst>
              <a:ext uri="{FF2B5EF4-FFF2-40B4-BE49-F238E27FC236}">
                <a16:creationId xmlns:a16="http://schemas.microsoft.com/office/drawing/2014/main" id="{BBB77FA8-FEDA-CF17-BE33-503158A4D25A}"/>
              </a:ext>
            </a:extLst>
          </p:cNvPr>
          <p:cNvSpPr>
            <a:spLocks noGrp="1"/>
          </p:cNvSpPr>
          <p:nvPr>
            <p:ph type="ftr" sz="quarter" idx="3"/>
          </p:nvPr>
        </p:nvSpPr>
        <p:spPr/>
        <p:txBody>
          <a:bodyPr/>
          <a:lstStyle/>
          <a:p>
            <a:r>
              <a:rPr lang="en-US" dirty="0"/>
              <a:t>Navarro A, et al. </a:t>
            </a:r>
            <a:r>
              <a:rPr lang="en-US" i="1" dirty="0"/>
              <a:t>J Clin. Oncol</a:t>
            </a:r>
            <a:r>
              <a:rPr lang="en-US" dirty="0"/>
              <a:t>. 2022;40(16_suppl). Abstract 8524.</a:t>
            </a:r>
          </a:p>
        </p:txBody>
      </p:sp>
    </p:spTree>
    <p:extLst>
      <p:ext uri="{BB962C8B-B14F-4D97-AF65-F5344CB8AC3E}">
        <p14:creationId xmlns:p14="http://schemas.microsoft.com/office/powerpoint/2010/main" val="186499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AB58-5D90-3636-819C-321F58B53F00}"/>
              </a:ext>
            </a:extLst>
          </p:cNvPr>
          <p:cNvSpPr>
            <a:spLocks noGrp="1"/>
          </p:cNvSpPr>
          <p:nvPr>
            <p:ph type="title"/>
          </p:nvPr>
        </p:nvSpPr>
        <p:spPr>
          <a:xfrm>
            <a:off x="609600" y="199505"/>
            <a:ext cx="10744200" cy="1185577"/>
          </a:xfrm>
        </p:spPr>
        <p:txBody>
          <a:bodyPr>
            <a:normAutofit/>
          </a:bodyPr>
          <a:lstStyle/>
          <a:p>
            <a:r>
              <a:rPr lang="en-US" dirty="0"/>
              <a:t>Clinical Course: Second-Line Treatment </a:t>
            </a:r>
          </a:p>
        </p:txBody>
      </p:sp>
      <p:sp>
        <p:nvSpPr>
          <p:cNvPr id="6" name="Content Placeholder 5">
            <a:extLst>
              <a:ext uri="{FF2B5EF4-FFF2-40B4-BE49-F238E27FC236}">
                <a16:creationId xmlns:a16="http://schemas.microsoft.com/office/drawing/2014/main" id="{F89AFA31-3F4F-AED1-039A-30715AFF8689}"/>
              </a:ext>
            </a:extLst>
          </p:cNvPr>
          <p:cNvSpPr>
            <a:spLocks noGrp="1"/>
          </p:cNvSpPr>
          <p:nvPr>
            <p:ph idx="1"/>
          </p:nvPr>
        </p:nvSpPr>
        <p:spPr>
          <a:xfrm>
            <a:off x="609600" y="1477906"/>
            <a:ext cx="10744200" cy="4722477"/>
          </a:xfrm>
        </p:spPr>
        <p:txBody>
          <a:bodyPr/>
          <a:lstStyle/>
          <a:p>
            <a:pPr lvl="0"/>
            <a:r>
              <a:rPr lang="en-US" noProof="0" dirty="0">
                <a:sym typeface="Arial"/>
              </a:rPr>
              <a:t>The patient was initiated on lurbinectedin</a:t>
            </a:r>
          </a:p>
          <a:p>
            <a:pPr lvl="0"/>
            <a:r>
              <a:rPr lang="en-US" noProof="0" dirty="0">
                <a:sym typeface="Arial"/>
              </a:rPr>
              <a:t>Patient tolerated treatment well, but progression was noted </a:t>
            </a:r>
            <a:r>
              <a:rPr lang="en-US" dirty="0"/>
              <a:t>after four cycles of lurbinectedin with an increasing number of hepatic metastases and mediastinal adenopathy</a:t>
            </a:r>
          </a:p>
          <a:p>
            <a:pPr lvl="0"/>
            <a:r>
              <a:rPr lang="en-US" noProof="0" dirty="0">
                <a:sym typeface="Arial"/>
              </a:rPr>
              <a:t>Patient remains with preserved PS and inquires about other </a:t>
            </a:r>
            <a:br>
              <a:rPr lang="en-US" noProof="0" dirty="0">
                <a:sym typeface="Arial"/>
              </a:rPr>
            </a:br>
            <a:r>
              <a:rPr lang="en-US" noProof="0" dirty="0">
                <a:sym typeface="Arial"/>
              </a:rPr>
              <a:t>treatment options</a:t>
            </a:r>
          </a:p>
        </p:txBody>
      </p:sp>
    </p:spTree>
    <p:extLst>
      <p:ext uri="{BB962C8B-B14F-4D97-AF65-F5344CB8AC3E}">
        <p14:creationId xmlns:p14="http://schemas.microsoft.com/office/powerpoint/2010/main" val="287009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ES-SCLC: Sequencing Strategies in Previously Treated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and guidelines to individualize second-line treatment plans for patients with extensive-stage small-cell lung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prevent, monitor, and manage adverse effects in patients receiving second-line treatment for extensive-stage small-cell lung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34B4DBD-F7B7-5884-9F73-30AB0C9F994E}"/>
              </a:ext>
            </a:extLst>
          </p:cNvPr>
          <p:cNvSpPr>
            <a:spLocks noGrp="1"/>
          </p:cNvSpPr>
          <p:nvPr>
            <p:ph type="ftr" sz="quarter" idx="3"/>
          </p:nvPr>
        </p:nvSpPr>
        <p:spPr>
          <a:xfrm>
            <a:off x="609600" y="6356350"/>
            <a:ext cx="10744199" cy="442131"/>
          </a:xfrm>
        </p:spPr>
        <p:txBody>
          <a:bodyPr/>
          <a:lstStyle/>
          <a:p>
            <a:r>
              <a:rPr lang="en-US"/>
              <a:t>Trigo J, et al. WCLC 2023. Abstract EP13.07-06.</a:t>
            </a:r>
          </a:p>
        </p:txBody>
      </p:sp>
      <p:sp>
        <p:nvSpPr>
          <p:cNvPr id="2" name="Title 1">
            <a:extLst>
              <a:ext uri="{FF2B5EF4-FFF2-40B4-BE49-F238E27FC236}">
                <a16:creationId xmlns:a16="http://schemas.microsoft.com/office/drawing/2014/main" id="{F110EA3E-2EE7-57E1-FC0C-2F1913EA7C43}"/>
              </a:ext>
            </a:extLst>
          </p:cNvPr>
          <p:cNvSpPr>
            <a:spLocks noGrp="1"/>
          </p:cNvSpPr>
          <p:nvPr>
            <p:ph type="title"/>
          </p:nvPr>
        </p:nvSpPr>
        <p:spPr>
          <a:xfrm>
            <a:off x="609600" y="199505"/>
            <a:ext cx="10744200" cy="1185577"/>
          </a:xfrm>
        </p:spPr>
        <p:txBody>
          <a:bodyPr vert="horz" lIns="91440" tIns="45720" rIns="91440" bIns="45720" rtlCol="0" anchor="ctr">
            <a:noAutofit/>
          </a:bodyPr>
          <a:lstStyle/>
          <a:p>
            <a:r>
              <a:rPr lang="en-US" dirty="0"/>
              <a:t>Efficacy of Platinum Given after Lurbinectedin: </a:t>
            </a:r>
            <a:br>
              <a:rPr lang="en-US" dirty="0"/>
            </a:br>
            <a:r>
              <a:rPr lang="en-US" dirty="0"/>
              <a:t>Post Hoc Exploratory Analysis</a:t>
            </a:r>
          </a:p>
        </p:txBody>
      </p:sp>
      <p:pic>
        <p:nvPicPr>
          <p:cNvPr id="6" name="Picture 5">
            <a:extLst>
              <a:ext uri="{FF2B5EF4-FFF2-40B4-BE49-F238E27FC236}">
                <a16:creationId xmlns:a16="http://schemas.microsoft.com/office/drawing/2014/main" id="{24F6A595-AC6B-FF09-A980-87DF7A725C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0727" y="2112787"/>
            <a:ext cx="6433073" cy="3731182"/>
          </a:xfrm>
          <a:prstGeom prst="rect">
            <a:avLst/>
          </a:prstGeom>
        </p:spPr>
      </p:pic>
      <p:pic>
        <p:nvPicPr>
          <p:cNvPr id="7" name="Picture 6" descr="A diagram of a patient's therapy&#10;&#10;Description automatically generated">
            <a:extLst>
              <a:ext uri="{FF2B5EF4-FFF2-40B4-BE49-F238E27FC236}">
                <a16:creationId xmlns:a16="http://schemas.microsoft.com/office/drawing/2014/main" id="{3F8FD379-0F01-E06A-3EAF-3468E32550AD}"/>
              </a:ext>
            </a:extLst>
          </p:cNvPr>
          <p:cNvPicPr>
            <a:picLocks noChangeAspect="1"/>
          </p:cNvPicPr>
          <p:nvPr/>
        </p:nvPicPr>
        <p:blipFill>
          <a:blip r:embed="rId4"/>
          <a:stretch>
            <a:fillRect/>
          </a:stretch>
        </p:blipFill>
        <p:spPr>
          <a:xfrm>
            <a:off x="747422" y="2173669"/>
            <a:ext cx="4025900" cy="3670300"/>
          </a:xfrm>
          <a:prstGeom prst="rect">
            <a:avLst/>
          </a:prstGeom>
        </p:spPr>
      </p:pic>
    </p:spTree>
    <p:extLst>
      <p:ext uri="{BB962C8B-B14F-4D97-AF65-F5344CB8AC3E}">
        <p14:creationId xmlns:p14="http://schemas.microsoft.com/office/powerpoint/2010/main" val="386971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CEA8-BA64-B514-2612-A297CE9B48AF}"/>
              </a:ext>
            </a:extLst>
          </p:cNvPr>
          <p:cNvSpPr>
            <a:spLocks noGrp="1"/>
          </p:cNvSpPr>
          <p:nvPr>
            <p:ph type="title"/>
          </p:nvPr>
        </p:nvSpPr>
        <p:spPr>
          <a:xfrm>
            <a:off x="609600" y="199505"/>
            <a:ext cx="10744200" cy="1185577"/>
          </a:xfrm>
        </p:spPr>
        <p:txBody>
          <a:bodyPr/>
          <a:lstStyle/>
          <a:p>
            <a:r>
              <a:rPr lang="en-US" dirty="0"/>
              <a:t>Take Home Points</a:t>
            </a:r>
          </a:p>
        </p:txBody>
      </p:sp>
      <p:sp>
        <p:nvSpPr>
          <p:cNvPr id="4" name="Content Placeholder 2">
            <a:extLst>
              <a:ext uri="{FF2B5EF4-FFF2-40B4-BE49-F238E27FC236}">
                <a16:creationId xmlns:a16="http://schemas.microsoft.com/office/drawing/2014/main" id="{0745F9A3-1657-3C85-52AE-800F2B9E3457}"/>
              </a:ext>
            </a:extLst>
          </p:cNvPr>
          <p:cNvSpPr>
            <a:spLocks noGrp="1"/>
          </p:cNvSpPr>
          <p:nvPr>
            <p:ph idx="1"/>
          </p:nvPr>
        </p:nvSpPr>
        <p:spPr>
          <a:xfrm>
            <a:off x="609600" y="1477906"/>
            <a:ext cx="10744200" cy="4722477"/>
          </a:xfrm>
        </p:spPr>
        <p:txBody>
          <a:bodyPr/>
          <a:lstStyle/>
          <a:p>
            <a:r>
              <a:rPr lang="en-US" dirty="0"/>
              <a:t>Treatment for patients with SCLC in the relapsed setting needs </a:t>
            </a:r>
            <a:br>
              <a:rPr lang="en-US" dirty="0"/>
            </a:br>
            <a:r>
              <a:rPr lang="en-US" dirty="0"/>
              <a:t>to be individualized.</a:t>
            </a:r>
          </a:p>
          <a:p>
            <a:r>
              <a:rPr lang="en-US" dirty="0"/>
              <a:t>Platinum rechallenge is an option for patients with platinum-sensitive disease in the relapsed setting</a:t>
            </a:r>
          </a:p>
          <a:p>
            <a:pPr lvl="1"/>
            <a:r>
              <a:rPr lang="en-US" dirty="0"/>
              <a:t>However, there was no significant difference in OS compared to topotecan </a:t>
            </a:r>
          </a:p>
          <a:p>
            <a:r>
              <a:rPr lang="en-US" dirty="0"/>
              <a:t>Lurbinectedin as single agent remains an option for salvage therapy, preferably in platinum-sensitive disease</a:t>
            </a:r>
          </a:p>
          <a:p>
            <a:endParaRPr lang="en-US" dirty="0"/>
          </a:p>
          <a:p>
            <a:endParaRPr lang="en-US" dirty="0"/>
          </a:p>
        </p:txBody>
      </p:sp>
    </p:spTree>
    <p:extLst>
      <p:ext uri="{BB962C8B-B14F-4D97-AF65-F5344CB8AC3E}">
        <p14:creationId xmlns:p14="http://schemas.microsoft.com/office/powerpoint/2010/main" val="138626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37D716-9F5A-BE6F-91A4-C9529EC7164F}"/>
              </a:ext>
            </a:extLst>
          </p:cNvPr>
          <p:cNvSpPr>
            <a:spLocks noGrp="1"/>
          </p:cNvSpPr>
          <p:nvPr>
            <p:ph type="title"/>
          </p:nvPr>
        </p:nvSpPr>
        <p:spPr>
          <a:xfrm>
            <a:off x="609600" y="199505"/>
            <a:ext cx="10744200" cy="1185577"/>
          </a:xfrm>
        </p:spPr>
        <p:txBody>
          <a:bodyPr>
            <a:normAutofit/>
          </a:bodyPr>
          <a:lstStyle/>
          <a:p>
            <a:r>
              <a:rPr lang="en-US"/>
              <a:t>Clinical Case </a:t>
            </a:r>
            <a:endParaRPr lang="en-US" dirty="0"/>
          </a:p>
        </p:txBody>
      </p:sp>
      <p:sp>
        <p:nvSpPr>
          <p:cNvPr id="4" name="Content Placeholder 2">
            <a:extLst>
              <a:ext uri="{FF2B5EF4-FFF2-40B4-BE49-F238E27FC236}">
                <a16:creationId xmlns:a16="http://schemas.microsoft.com/office/drawing/2014/main" id="{DBABF981-C580-8504-9BC5-1B87CBECC28D}"/>
              </a:ext>
            </a:extLst>
          </p:cNvPr>
          <p:cNvSpPr>
            <a:spLocks noGrp="1"/>
          </p:cNvSpPr>
          <p:nvPr>
            <p:ph idx="1"/>
          </p:nvPr>
        </p:nvSpPr>
        <p:spPr>
          <a:xfrm>
            <a:off x="609600" y="1477906"/>
            <a:ext cx="10744200" cy="4722477"/>
          </a:xfrm>
        </p:spPr>
        <p:txBody>
          <a:bodyPr>
            <a:normAutofit/>
          </a:bodyPr>
          <a:lstStyle/>
          <a:p>
            <a:pPr lvl="0"/>
            <a:r>
              <a:rPr lang="en-US" noProof="0">
                <a:sym typeface="Arial"/>
              </a:rPr>
              <a:t>67-year-old </a:t>
            </a:r>
            <a:r>
              <a:rPr lang="en-US"/>
              <a:t>m</a:t>
            </a:r>
            <a:r>
              <a:rPr lang="en-US" noProof="0">
                <a:sym typeface="Arial"/>
              </a:rPr>
              <a:t>an with a PMHx of HTN, COPD, and HLD, and 45 pack-year smoking history presented to the ED with </a:t>
            </a:r>
            <a:r>
              <a:rPr lang="en-US"/>
              <a:t>c/o</a:t>
            </a:r>
            <a:r>
              <a:rPr lang="en-US" noProof="0">
                <a:sym typeface="Arial"/>
              </a:rPr>
              <a:t> cough and chest pain x 1 week; ECOG PS 1</a:t>
            </a:r>
          </a:p>
          <a:p>
            <a:pPr lvl="0"/>
            <a:r>
              <a:rPr lang="en-US" noProof="0">
                <a:sym typeface="Arial"/>
              </a:rPr>
              <a:t>Initial CXR reveals a RLL opacity; follow-up CT of the chest reveals a 4.6 cm RLL mass with associated right hilar and mediastinal LAD</a:t>
            </a:r>
          </a:p>
          <a:p>
            <a:pPr lvl="0"/>
            <a:r>
              <a:rPr lang="en-US" noProof="0">
                <a:sym typeface="Arial"/>
              </a:rPr>
              <a:t>Blood work notable for anemia (Hb 8.4 g/dL)</a:t>
            </a:r>
          </a:p>
          <a:p>
            <a:pPr lvl="0"/>
            <a:r>
              <a:rPr lang="en-US" noProof="0">
                <a:sym typeface="Arial"/>
              </a:rPr>
              <a:t>He underwent a bronchoscopy and biopsy R4 LN that revealed the diagnosis of SCLC</a:t>
            </a:r>
          </a:p>
          <a:p>
            <a:pPr lvl="0"/>
            <a:r>
              <a:rPr lang="en-US" noProof="0">
                <a:sym typeface="Arial"/>
              </a:rPr>
              <a:t>MRI brain is negative</a:t>
            </a:r>
          </a:p>
          <a:p>
            <a:endParaRPr lang="en-US" dirty="0"/>
          </a:p>
        </p:txBody>
      </p:sp>
      <p:sp>
        <p:nvSpPr>
          <p:cNvPr id="9" name="Footer Placeholder 8">
            <a:extLst>
              <a:ext uri="{FF2B5EF4-FFF2-40B4-BE49-F238E27FC236}">
                <a16:creationId xmlns:a16="http://schemas.microsoft.com/office/drawing/2014/main" id="{D9231F47-DED1-BF98-A463-29F9D1A278B9}"/>
              </a:ext>
            </a:extLst>
          </p:cNvPr>
          <p:cNvSpPr>
            <a:spLocks noGrp="1"/>
          </p:cNvSpPr>
          <p:nvPr>
            <p:ph type="ftr" sz="quarter" idx="3"/>
          </p:nvPr>
        </p:nvSpPr>
        <p:spPr/>
        <p:txBody>
          <a:bodyPr/>
          <a:lstStyle/>
          <a:p>
            <a:r>
              <a:rPr lang="en-US"/>
              <a:t>COPD, chronic obstructive pulmonary disease; CT, computed tomography; CXR, chest x-ray; ECOG PS, Eastern Cooperative Oncology Group performance status; ED, emergency department; Hb, hemoglobin; HLD, hyperlipidemia; HTN, hypertension; LAD, lymphadenopathy; LN, lymph node, MRI, magnetic resonance imaging; PMHx, past medical history; RLL, right lower lobe; SCLC, small-cell lung cancer.</a:t>
            </a:r>
          </a:p>
        </p:txBody>
      </p:sp>
    </p:spTree>
    <p:extLst>
      <p:ext uri="{BB962C8B-B14F-4D97-AF65-F5344CB8AC3E}">
        <p14:creationId xmlns:p14="http://schemas.microsoft.com/office/powerpoint/2010/main" val="25338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61421D65-7728-EFB0-DB21-5DA338E83467}"/>
              </a:ext>
            </a:extLst>
          </p:cNvPr>
          <p:cNvSpPr>
            <a:spLocks noGrp="1"/>
          </p:cNvSpPr>
          <p:nvPr>
            <p:ph type="ftr" sz="quarter" idx="3"/>
          </p:nvPr>
        </p:nvSpPr>
        <p:spPr>
          <a:xfrm>
            <a:off x="609600" y="6356350"/>
            <a:ext cx="10744199" cy="442131"/>
          </a:xfrm>
        </p:spPr>
        <p:txBody>
          <a:bodyPr/>
          <a:lstStyle/>
          <a:p>
            <a:r>
              <a:rPr lang="en-US"/>
              <a:t>PET, positron emission tomography.</a:t>
            </a:r>
          </a:p>
        </p:txBody>
      </p:sp>
      <p:sp>
        <p:nvSpPr>
          <p:cNvPr id="4" name="Title 1">
            <a:extLst>
              <a:ext uri="{FF2B5EF4-FFF2-40B4-BE49-F238E27FC236}">
                <a16:creationId xmlns:a16="http://schemas.microsoft.com/office/drawing/2014/main" id="{867FD9B6-9401-6AFB-8523-88A13985E777}"/>
              </a:ext>
            </a:extLst>
          </p:cNvPr>
          <p:cNvSpPr>
            <a:spLocks noGrp="1"/>
          </p:cNvSpPr>
          <p:nvPr>
            <p:ph type="title"/>
          </p:nvPr>
        </p:nvSpPr>
        <p:spPr>
          <a:xfrm>
            <a:off x="609600" y="199505"/>
            <a:ext cx="10744200" cy="1185577"/>
          </a:xfrm>
        </p:spPr>
        <p:txBody>
          <a:bodyPr>
            <a:normAutofit/>
          </a:bodyPr>
          <a:lstStyle/>
          <a:p>
            <a:r>
              <a:rPr lang="en-US" dirty="0"/>
              <a:t>PET/CT at Diagnosis</a:t>
            </a:r>
          </a:p>
        </p:txBody>
      </p:sp>
      <p:sp>
        <p:nvSpPr>
          <p:cNvPr id="14" name="Content Placeholder 13">
            <a:extLst>
              <a:ext uri="{FF2B5EF4-FFF2-40B4-BE49-F238E27FC236}">
                <a16:creationId xmlns:a16="http://schemas.microsoft.com/office/drawing/2014/main" id="{F446BA8C-9243-6DAC-25D6-56B6EB60E35A}"/>
              </a:ext>
            </a:extLst>
          </p:cNvPr>
          <p:cNvSpPr>
            <a:spLocks noGrp="1"/>
          </p:cNvSpPr>
          <p:nvPr>
            <p:ph idx="1"/>
          </p:nvPr>
        </p:nvSpPr>
        <p:spPr>
          <a:xfrm>
            <a:off x="609600" y="1477906"/>
            <a:ext cx="10744200" cy="4722477"/>
          </a:xfrm>
        </p:spPr>
        <p:txBody>
          <a:bodyPr/>
          <a:lstStyle/>
          <a:p>
            <a:r>
              <a:rPr lang="en-US" noProof="0" dirty="0">
                <a:sym typeface="Arial"/>
              </a:rPr>
              <a:t>He is presenting to the medical oncology clinic to discuss </a:t>
            </a:r>
            <a:br>
              <a:rPr lang="en-US" noProof="0" dirty="0">
                <a:sym typeface="Arial"/>
              </a:rPr>
            </a:br>
            <a:r>
              <a:rPr lang="en-US" noProof="0" dirty="0">
                <a:sym typeface="Arial"/>
              </a:rPr>
              <a:t>further management</a:t>
            </a:r>
          </a:p>
          <a:p>
            <a:endParaRPr lang="en-US" dirty="0"/>
          </a:p>
        </p:txBody>
      </p:sp>
      <p:sp>
        <p:nvSpPr>
          <p:cNvPr id="2" name="TextBox 1">
            <a:extLst>
              <a:ext uri="{FF2B5EF4-FFF2-40B4-BE49-F238E27FC236}">
                <a16:creationId xmlns:a16="http://schemas.microsoft.com/office/drawing/2014/main" id="{4C54EEA3-3311-6E75-3FC9-2BA3DD08DE44}"/>
              </a:ext>
            </a:extLst>
          </p:cNvPr>
          <p:cNvSpPr txBox="1"/>
          <p:nvPr/>
        </p:nvSpPr>
        <p:spPr>
          <a:xfrm>
            <a:off x="609599" y="5969289"/>
            <a:ext cx="5359509" cy="276999"/>
          </a:xfrm>
          <a:prstGeom prst="rect">
            <a:avLst/>
          </a:prstGeom>
          <a:noFill/>
        </p:spPr>
        <p:txBody>
          <a:bodyPr wrap="square" rtlCol="0">
            <a:spAutoFit/>
          </a:bodyPr>
          <a:lstStyle/>
          <a:p>
            <a:r>
              <a:rPr lang="en-US" sz="1200" dirty="0">
                <a:solidFill>
                  <a:srgbClr val="000000"/>
                </a:solidFill>
              </a:rPr>
              <a:t>Image provided courtesy of Ticiana Leal, MD</a:t>
            </a:r>
          </a:p>
        </p:txBody>
      </p:sp>
      <p:pic>
        <p:nvPicPr>
          <p:cNvPr id="10" name="Picture 9" descr="A close-up of a scan of a human body&#10;&#10;Description automatically generated">
            <a:extLst>
              <a:ext uri="{FF2B5EF4-FFF2-40B4-BE49-F238E27FC236}">
                <a16:creationId xmlns:a16="http://schemas.microsoft.com/office/drawing/2014/main" id="{941A0EFD-C857-9A44-DE02-5CB97186068D}"/>
              </a:ext>
            </a:extLst>
          </p:cNvPr>
          <p:cNvPicPr>
            <a:picLocks noChangeAspect="1"/>
          </p:cNvPicPr>
          <p:nvPr/>
        </p:nvPicPr>
        <p:blipFill>
          <a:blip r:embed="rId3"/>
          <a:stretch>
            <a:fillRect/>
          </a:stretch>
        </p:blipFill>
        <p:spPr>
          <a:xfrm>
            <a:off x="838200" y="2455283"/>
            <a:ext cx="10208974" cy="3257148"/>
          </a:xfrm>
          <a:prstGeom prst="rect">
            <a:avLst/>
          </a:prstGeom>
        </p:spPr>
      </p:pic>
    </p:spTree>
    <p:extLst>
      <p:ext uri="{BB962C8B-B14F-4D97-AF65-F5344CB8AC3E}">
        <p14:creationId xmlns:p14="http://schemas.microsoft.com/office/powerpoint/2010/main" val="306502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5230-3E7E-6E48-C399-CD0F92BBFEEA}"/>
              </a:ext>
            </a:extLst>
          </p:cNvPr>
          <p:cNvSpPr>
            <a:spLocks noGrp="1"/>
          </p:cNvSpPr>
          <p:nvPr>
            <p:ph type="title"/>
          </p:nvPr>
        </p:nvSpPr>
        <p:spPr>
          <a:xfrm>
            <a:off x="609600" y="199505"/>
            <a:ext cx="10744200" cy="1185577"/>
          </a:xfrm>
        </p:spPr>
        <p:txBody>
          <a:bodyPr/>
          <a:lstStyle/>
          <a:p>
            <a:r>
              <a:rPr lang="en-US" dirty="0"/>
              <a:t>Clinical Course</a:t>
            </a:r>
          </a:p>
        </p:txBody>
      </p:sp>
      <p:sp>
        <p:nvSpPr>
          <p:cNvPr id="3" name="Content Placeholder 2">
            <a:extLst>
              <a:ext uri="{FF2B5EF4-FFF2-40B4-BE49-F238E27FC236}">
                <a16:creationId xmlns:a16="http://schemas.microsoft.com/office/drawing/2014/main" id="{FAD9A7E3-60D9-7F75-6DFD-0B9A7A30A9C6}"/>
              </a:ext>
            </a:extLst>
          </p:cNvPr>
          <p:cNvSpPr>
            <a:spLocks noGrp="1"/>
          </p:cNvSpPr>
          <p:nvPr>
            <p:ph idx="1"/>
          </p:nvPr>
        </p:nvSpPr>
        <p:spPr>
          <a:xfrm>
            <a:off x="609600" y="1477906"/>
            <a:ext cx="10744200" cy="4722477"/>
          </a:xfrm>
        </p:spPr>
        <p:txBody>
          <a:bodyPr>
            <a:normAutofit/>
          </a:bodyPr>
          <a:lstStyle/>
          <a:p>
            <a:pPr lvl="0"/>
            <a:r>
              <a:rPr lang="en-US" noProof="0" dirty="0">
                <a:sym typeface="Arial"/>
              </a:rPr>
              <a:t>Patient was successfully initiated on EP + durvalumab</a:t>
            </a:r>
          </a:p>
          <a:p>
            <a:pPr lvl="0"/>
            <a:r>
              <a:rPr lang="en-US" dirty="0"/>
              <a:t>He completed four cycles of induction chemoimmunotherapy with delays </a:t>
            </a:r>
            <a:br>
              <a:rPr lang="en-US" dirty="0"/>
            </a:br>
            <a:r>
              <a:rPr lang="en-US" dirty="0"/>
              <a:t>in initiating C3 and C4 because of the delayed count recovery</a:t>
            </a:r>
          </a:p>
          <a:p>
            <a:pPr lvl="0"/>
            <a:r>
              <a:rPr lang="en-US" noProof="0" dirty="0">
                <a:sym typeface="Arial"/>
              </a:rPr>
              <a:t>He transitioned to durvalumab maintenance</a:t>
            </a:r>
          </a:p>
          <a:p>
            <a:pPr lvl="0"/>
            <a:r>
              <a:rPr lang="en-US" noProof="0" dirty="0">
                <a:sym typeface="Arial"/>
              </a:rPr>
              <a:t>Routine restaging CT scans after </a:t>
            </a:r>
            <a:r>
              <a:rPr lang="en-US" dirty="0"/>
              <a:t>7 </a:t>
            </a:r>
            <a:r>
              <a:rPr lang="en-US" noProof="0" dirty="0">
                <a:sym typeface="Arial"/>
              </a:rPr>
              <a:t>cycles of Q4W maintenance durvalumab demonstrated multiple </a:t>
            </a:r>
            <a:r>
              <a:rPr lang="en-US" dirty="0"/>
              <a:t>new or progressive hepatic </a:t>
            </a:r>
            <a:r>
              <a:rPr lang="en-US" noProof="0" dirty="0">
                <a:sym typeface="Arial"/>
              </a:rPr>
              <a:t>lesions </a:t>
            </a:r>
          </a:p>
          <a:p>
            <a:pPr lvl="0"/>
            <a:r>
              <a:rPr lang="en-US" noProof="0" dirty="0">
                <a:sym typeface="Arial"/>
              </a:rPr>
              <a:t>ECOG PS remains preserved, and he wants to explore other </a:t>
            </a:r>
            <a:br>
              <a:rPr lang="en-US" noProof="0" dirty="0">
                <a:sym typeface="Arial"/>
              </a:rPr>
            </a:br>
            <a:r>
              <a:rPr lang="en-US" noProof="0" dirty="0">
                <a:sym typeface="Arial"/>
              </a:rPr>
              <a:t>therapeutic options</a:t>
            </a:r>
            <a:endParaRPr lang="en-US" dirty="0"/>
          </a:p>
        </p:txBody>
      </p:sp>
      <p:sp>
        <p:nvSpPr>
          <p:cNvPr id="9" name="Footer Placeholder 8">
            <a:extLst>
              <a:ext uri="{FF2B5EF4-FFF2-40B4-BE49-F238E27FC236}">
                <a16:creationId xmlns:a16="http://schemas.microsoft.com/office/drawing/2014/main" id="{1976B0CD-B4FF-CD36-D0C8-DB6DCEE12189}"/>
              </a:ext>
            </a:extLst>
          </p:cNvPr>
          <p:cNvSpPr>
            <a:spLocks noGrp="1"/>
          </p:cNvSpPr>
          <p:nvPr>
            <p:ph type="ftr" sz="quarter" idx="3"/>
          </p:nvPr>
        </p:nvSpPr>
        <p:spPr/>
        <p:txBody>
          <a:bodyPr/>
          <a:lstStyle/>
          <a:p>
            <a:r>
              <a:rPr lang="en-US"/>
              <a:t>EP, etoposide and cisplatin or carboplatin.</a:t>
            </a:r>
          </a:p>
        </p:txBody>
      </p:sp>
    </p:spTree>
    <p:extLst>
      <p:ext uri="{BB962C8B-B14F-4D97-AF65-F5344CB8AC3E}">
        <p14:creationId xmlns:p14="http://schemas.microsoft.com/office/powerpoint/2010/main" val="227744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FED8D87-B48F-3E37-922D-3847B9AD522C}"/>
              </a:ext>
            </a:extLst>
          </p:cNvPr>
          <p:cNvSpPr>
            <a:spLocks noGrp="1"/>
          </p:cNvSpPr>
          <p:nvPr>
            <p:ph type="title"/>
          </p:nvPr>
        </p:nvSpPr>
        <p:spPr/>
        <p:txBody>
          <a:bodyPr/>
          <a:lstStyle/>
          <a:p>
            <a:r>
              <a:rPr lang="es-MX"/>
              <a:t>NCCN Guidelines</a:t>
            </a:r>
            <a:br>
              <a:rPr lang="es-MX"/>
            </a:br>
            <a:r>
              <a:rPr lang="es-MX"/>
              <a:t>Subsequent </a:t>
            </a:r>
            <a:r>
              <a:rPr lang="en-US"/>
              <a:t>Systemic</a:t>
            </a:r>
            <a:r>
              <a:rPr lang="es-MX"/>
              <a:t> Therapy for Relapsed SCLC</a:t>
            </a:r>
            <a:endParaRPr lang="en-US" dirty="0"/>
          </a:p>
        </p:txBody>
      </p:sp>
      <p:sp>
        <p:nvSpPr>
          <p:cNvPr id="15" name="Footer Placeholder 14">
            <a:extLst>
              <a:ext uri="{FF2B5EF4-FFF2-40B4-BE49-F238E27FC236}">
                <a16:creationId xmlns:a16="http://schemas.microsoft.com/office/drawing/2014/main" id="{9CA01C5E-2A6B-2403-2FBC-4588187B8955}"/>
              </a:ext>
            </a:extLst>
          </p:cNvPr>
          <p:cNvSpPr>
            <a:spLocks noGrp="1"/>
          </p:cNvSpPr>
          <p:nvPr>
            <p:ph type="ftr" sz="quarter" idx="3"/>
          </p:nvPr>
        </p:nvSpPr>
        <p:spPr/>
        <p:txBody>
          <a:bodyPr/>
          <a:lstStyle/>
          <a:p>
            <a:r>
              <a:rPr lang="en-US"/>
              <a:t>CAV, cyclophosphamide/doxorubicin/vincristine; CTFI, chemotherapy-free interval; ICI, immune checkpoint inhibitor; IV, intravenous; NCCN, National Comprehensive Cancer Network; PO, per os; SCLC, small-cell lung cancer.</a:t>
            </a:r>
          </a:p>
          <a:p>
            <a:r>
              <a:rPr lang="en-US"/>
              <a:t>Ganti AP, et al. </a:t>
            </a:r>
            <a:r>
              <a:rPr lang="en-US" i="1"/>
              <a:t>J Natl Compr Canc Netw</a:t>
            </a:r>
            <a:r>
              <a:rPr lang="en-US"/>
              <a:t>. 2021;19(12):1441-464; Modified NCCN Guidelines Version 1.2024 https://www.nccn.org/professionals/physician_gls/pdf/sclc.pdf. </a:t>
            </a:r>
            <a:endParaRPr lang="en-US" dirty="0"/>
          </a:p>
        </p:txBody>
      </p:sp>
      <p:graphicFrame>
        <p:nvGraphicFramePr>
          <p:cNvPr id="2" name="Table 1">
            <a:extLst>
              <a:ext uri="{FF2B5EF4-FFF2-40B4-BE49-F238E27FC236}">
                <a16:creationId xmlns:a16="http://schemas.microsoft.com/office/drawing/2014/main" id="{A51B4738-3589-39DA-A4C0-B28C116D4399}"/>
              </a:ext>
            </a:extLst>
          </p:cNvPr>
          <p:cNvGraphicFramePr>
            <a:graphicFrameLocks noGrp="1"/>
          </p:cNvGraphicFramePr>
          <p:nvPr>
            <p:extLst>
              <p:ext uri="{D42A27DB-BD31-4B8C-83A1-F6EECF244321}">
                <p14:modId xmlns:p14="http://schemas.microsoft.com/office/powerpoint/2010/main" val="4173103689"/>
              </p:ext>
            </p:extLst>
          </p:nvPr>
        </p:nvGraphicFramePr>
        <p:xfrm>
          <a:off x="384282" y="1415931"/>
          <a:ext cx="6087234" cy="4682904"/>
        </p:xfrm>
        <a:graphic>
          <a:graphicData uri="http://schemas.openxmlformats.org/drawingml/2006/table">
            <a:tbl>
              <a:tblPr firstRow="1" bandRow="1">
                <a:tableStyleId>{5C22544A-7EE6-4342-B048-85BDC9FD1C3A}</a:tableStyleId>
              </a:tblPr>
              <a:tblGrid>
                <a:gridCol w="6087234">
                  <a:extLst>
                    <a:ext uri="{9D8B030D-6E8A-4147-A177-3AD203B41FA5}">
                      <a16:colId xmlns:a16="http://schemas.microsoft.com/office/drawing/2014/main" val="1202333594"/>
                    </a:ext>
                  </a:extLst>
                </a:gridCol>
              </a:tblGrid>
              <a:tr h="389023">
                <a:tc>
                  <a:txBody>
                    <a:bodyPr/>
                    <a:lstStyle/>
                    <a:p>
                      <a:pPr algn="ctr"/>
                      <a:r>
                        <a:rPr lang="en-US" sz="1000" b="1" kern="1200" dirty="0">
                          <a:solidFill>
                            <a:schemeClr val="lt1"/>
                          </a:solidFill>
                          <a:effectLst/>
                          <a:latin typeface="+mn-lt"/>
                          <a:ea typeface="+mn-ea"/>
                          <a:cs typeface="+mn-cs"/>
                        </a:rPr>
                        <a:t>SCLC SUBSEQUENT SYSTEMIC THERAPY (PS 0-2)</a:t>
                      </a:r>
                    </a:p>
                    <a:p>
                      <a:pPr algn="ctr"/>
                      <a:r>
                        <a:rPr lang="en-US" sz="1000" b="1" kern="1200" dirty="0">
                          <a:solidFill>
                            <a:schemeClr val="lt1"/>
                          </a:solidFill>
                          <a:effectLst/>
                          <a:latin typeface="+mn-lt"/>
                          <a:ea typeface="+mn-ea"/>
                          <a:cs typeface="+mn-cs"/>
                        </a:rPr>
                        <a:t>Consider dose reduction or growth factor support for patients with PS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737270"/>
                  </a:ext>
                </a:extLst>
              </a:tr>
              <a:tr h="293076">
                <a:tc>
                  <a:txBody>
                    <a:bodyPr/>
                    <a:lstStyle/>
                    <a:p>
                      <a:pPr algn="ctr"/>
                      <a:r>
                        <a:rPr lang="en-US" sz="1000" b="1" kern="1200" dirty="0">
                          <a:solidFill>
                            <a:schemeClr val="dk1"/>
                          </a:solidFill>
                          <a:effectLst/>
                          <a:latin typeface="+mn-lt"/>
                          <a:ea typeface="+mn-ea"/>
                          <a:cs typeface="+mn-cs"/>
                        </a:rPr>
                        <a:t>CHEMOTHERAPY-FREE INTERVAL (CTFI) &gt;6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021574"/>
                  </a:ext>
                </a:extLst>
              </a:tr>
              <a:tr h="1286767">
                <a:tc>
                  <a:txBody>
                    <a:bodyPr/>
                    <a:lstStyle/>
                    <a:p>
                      <a:r>
                        <a:rPr lang="en-US" sz="1000" u="sng" kern="1200" dirty="0">
                          <a:solidFill>
                            <a:schemeClr val="dk1"/>
                          </a:solidFill>
                          <a:effectLst/>
                          <a:latin typeface="+mn-lt"/>
                          <a:ea typeface="+mn-ea"/>
                          <a:cs typeface="+mn-cs"/>
                        </a:rPr>
                        <a:t>Preferred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Clinical trial enrollment</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Re-treatment with platinum-based doublet</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endParaRPr lang="en-US" sz="1000" u="sng" kern="1200" dirty="0">
                        <a:solidFill>
                          <a:schemeClr val="dk1"/>
                        </a:solidFill>
                        <a:effectLst/>
                        <a:latin typeface="+mn-lt"/>
                        <a:ea typeface="+mn-ea"/>
                        <a:cs typeface="+mn-cs"/>
                      </a:endParaRPr>
                    </a:p>
                    <a:p>
                      <a:r>
                        <a:rPr lang="en-US" sz="1000" u="sng" kern="1200" dirty="0">
                          <a:solidFill>
                            <a:schemeClr val="dk1"/>
                          </a:solidFill>
                          <a:effectLst/>
                          <a:latin typeface="+mn-lt"/>
                          <a:ea typeface="+mn-ea"/>
                          <a:cs typeface="+mn-cs"/>
                        </a:rPr>
                        <a:t>Other Recommended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Lurbinectedin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Topotecan oral (PO) or intravenous (IV)</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Irinotecan</a:t>
                      </a:r>
                      <a:endParaRPr lang="en-US" sz="1000" kern="1200" baseline="300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9996345"/>
                  </a:ext>
                </a:extLst>
              </a:tr>
              <a:tr h="3055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2"/>
                          </a:solidFill>
                          <a:effectLst/>
                          <a:latin typeface="+mn-lt"/>
                          <a:ea typeface="+mn-ea"/>
                          <a:cs typeface="+mn-cs"/>
                        </a:rPr>
                        <a:t>CTFI ≤6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68977772"/>
                  </a:ext>
                </a:extLst>
              </a:tr>
              <a:tr h="2334136">
                <a:tc>
                  <a:txBody>
                    <a:bodyPr/>
                    <a:lstStyle/>
                    <a:p>
                      <a:r>
                        <a:rPr lang="en-US" sz="1000" u="sng" kern="1200" dirty="0">
                          <a:solidFill>
                            <a:schemeClr val="dk1"/>
                          </a:solidFill>
                          <a:effectLst/>
                          <a:latin typeface="+mn-lt"/>
                          <a:ea typeface="+mn-ea"/>
                          <a:cs typeface="+mn-cs"/>
                        </a:rPr>
                        <a:t>Preferred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Clinical trial enrollment</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Lurbinectedin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Topotecan oral (PO) or intravenous (IV)</a:t>
                      </a:r>
                      <a:r>
                        <a:rPr lang="en-US" sz="1000" kern="1200" baseline="30000" dirty="0">
                          <a:solidFill>
                            <a:schemeClr val="dk1"/>
                          </a:solidFill>
                          <a:effectLst/>
                          <a:latin typeface="+mn-lt"/>
                          <a:ea typeface="+mn-ea"/>
                          <a:cs typeface="+mn-cs"/>
                        </a:rPr>
                        <a:t> </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Irinotecan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Re-treatment with platinum-based doublet may be considered for CTFI 3-6 months</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endParaRPr lang="en-US" sz="1000" kern="1200" dirty="0">
                        <a:solidFill>
                          <a:schemeClr val="dk1"/>
                        </a:solidFill>
                        <a:effectLst/>
                        <a:latin typeface="+mn-lt"/>
                        <a:ea typeface="+mn-ea"/>
                        <a:cs typeface="+mn-cs"/>
                      </a:endParaRPr>
                    </a:p>
                    <a:p>
                      <a:r>
                        <a:rPr lang="en-US" sz="1000" u="sng" kern="1200" dirty="0">
                          <a:solidFill>
                            <a:schemeClr val="dk1"/>
                          </a:solidFill>
                          <a:effectLst/>
                          <a:latin typeface="+mn-lt"/>
                          <a:ea typeface="+mn-ea"/>
                          <a:cs typeface="+mn-cs"/>
                        </a:rPr>
                        <a:t>Other Recommended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Nivolumab or pembrolizumab (if not previously treated with an ICI)</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baseline="0" dirty="0">
                          <a:solidFill>
                            <a:schemeClr val="dk1"/>
                          </a:solidFill>
                          <a:effectLst/>
                          <a:latin typeface="+mn-lt"/>
                          <a:ea typeface="+mn-ea"/>
                          <a:cs typeface="+mn-cs"/>
                        </a:rPr>
                        <a:t>Paclitaxel</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Temozolomide</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Cyclophosphamide/doxorubicin/vincristine (CAV)</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Docetaxel</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Gemcitabine</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Oral etoposide</a:t>
                      </a:r>
                      <a:endParaRPr lang="en-US" sz="1000" kern="1200" baseline="300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232321"/>
                  </a:ext>
                </a:extLst>
              </a:tr>
            </a:tbl>
          </a:graphicData>
        </a:graphic>
      </p:graphicFrame>
      <p:pic>
        <p:nvPicPr>
          <p:cNvPr id="3" name="Picture 2">
            <a:extLst>
              <a:ext uri="{FF2B5EF4-FFF2-40B4-BE49-F238E27FC236}">
                <a16:creationId xmlns:a16="http://schemas.microsoft.com/office/drawing/2014/main" id="{BA4DF81A-9170-256B-09A4-CF894B1CE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2382417"/>
            <a:ext cx="7772400" cy="805735"/>
          </a:xfrm>
          <a:prstGeom prst="rect">
            <a:avLst/>
          </a:prstGeom>
        </p:spPr>
      </p:pic>
    </p:spTree>
    <p:extLst>
      <p:ext uri="{BB962C8B-B14F-4D97-AF65-F5344CB8AC3E}">
        <p14:creationId xmlns:p14="http://schemas.microsoft.com/office/powerpoint/2010/main" val="382980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FF5A-91D4-E246-D1D0-9D4FDD35C54B}"/>
              </a:ext>
            </a:extLst>
          </p:cNvPr>
          <p:cNvSpPr>
            <a:spLocks noGrp="1"/>
          </p:cNvSpPr>
          <p:nvPr>
            <p:ph type="title"/>
          </p:nvPr>
        </p:nvSpPr>
        <p:spPr>
          <a:xfrm>
            <a:off x="609600" y="199505"/>
            <a:ext cx="10744200" cy="1185577"/>
          </a:xfrm>
        </p:spPr>
        <p:txBody>
          <a:bodyPr/>
          <a:lstStyle/>
          <a:p>
            <a:r>
              <a:rPr lang="en-US"/>
              <a:t>Topotecan Efficacy in SCLC</a:t>
            </a:r>
            <a:endParaRPr lang="en-US" dirty="0"/>
          </a:p>
        </p:txBody>
      </p:sp>
      <p:pic>
        <p:nvPicPr>
          <p:cNvPr id="5" name="Picture 4">
            <a:extLst>
              <a:ext uri="{FF2B5EF4-FFF2-40B4-BE49-F238E27FC236}">
                <a16:creationId xmlns:a16="http://schemas.microsoft.com/office/drawing/2014/main" id="{A9FFE0A4-8047-ACC1-8963-5FA59C3F20DC}"/>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609600" y="3178893"/>
            <a:ext cx="5028606" cy="3148430"/>
          </a:xfrm>
          <a:prstGeom prst="rect">
            <a:avLst/>
          </a:prstGeom>
        </p:spPr>
      </p:pic>
      <p:pic>
        <p:nvPicPr>
          <p:cNvPr id="7" name="Picture 6">
            <a:extLst>
              <a:ext uri="{FF2B5EF4-FFF2-40B4-BE49-F238E27FC236}">
                <a16:creationId xmlns:a16="http://schemas.microsoft.com/office/drawing/2014/main" id="{39A41E53-575F-82AD-E342-0DFCDCBC242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6096000" y="3296904"/>
            <a:ext cx="5028606" cy="2926734"/>
          </a:xfrm>
          <a:prstGeom prst="rect">
            <a:avLst/>
          </a:prstGeom>
        </p:spPr>
      </p:pic>
      <p:sp>
        <p:nvSpPr>
          <p:cNvPr id="18" name="Footer Placeholder 17">
            <a:extLst>
              <a:ext uri="{FF2B5EF4-FFF2-40B4-BE49-F238E27FC236}">
                <a16:creationId xmlns:a16="http://schemas.microsoft.com/office/drawing/2014/main" id="{F1B4F97D-AC2F-5858-C36B-9D2843A93DD7}"/>
              </a:ext>
            </a:extLst>
          </p:cNvPr>
          <p:cNvSpPr>
            <a:spLocks noGrp="1"/>
          </p:cNvSpPr>
          <p:nvPr>
            <p:ph type="ftr" sz="quarter" idx="3"/>
          </p:nvPr>
        </p:nvSpPr>
        <p:spPr/>
        <p:txBody>
          <a:bodyPr/>
          <a:lstStyle/>
          <a:p>
            <a:r>
              <a:rPr lang="en-US"/>
              <a:t>CAV, cyclophosphamide, doxorubicin, vincristine. </a:t>
            </a:r>
          </a:p>
          <a:p>
            <a:r>
              <a:rPr lang="en-US"/>
              <a:t>1. O’Brien MER, et al. </a:t>
            </a:r>
            <a:r>
              <a:rPr lang="en-US" i="1"/>
              <a:t>J Clin Oncol</a:t>
            </a:r>
            <a:r>
              <a:rPr lang="en-US"/>
              <a:t>. 2006;24:5441-7; 2. Pawel JV, et al. </a:t>
            </a:r>
            <a:r>
              <a:rPr lang="en-US" i="1"/>
              <a:t>J Clin Oncol</a:t>
            </a:r>
            <a:r>
              <a:rPr lang="en-US"/>
              <a:t>. 1999;17:658-67.</a:t>
            </a:r>
            <a:endParaRPr lang="en-US" dirty="0"/>
          </a:p>
        </p:txBody>
      </p:sp>
      <p:sp>
        <p:nvSpPr>
          <p:cNvPr id="4" name="Content Placeholder 2">
            <a:extLst>
              <a:ext uri="{FF2B5EF4-FFF2-40B4-BE49-F238E27FC236}">
                <a16:creationId xmlns:a16="http://schemas.microsoft.com/office/drawing/2014/main" id="{9057F956-B9E7-C31F-ADDE-E63F632A9BA9}"/>
              </a:ext>
            </a:extLst>
          </p:cNvPr>
          <p:cNvSpPr txBox="1">
            <a:spLocks noGrp="1"/>
          </p:cNvSpPr>
          <p:nvPr>
            <p:ph sz="half" idx="1"/>
          </p:nvPr>
        </p:nvSpPr>
        <p:spPr>
          <a:xfrm>
            <a:off x="609600" y="1497013"/>
            <a:ext cx="5181600" cy="4679950"/>
          </a:xfrm>
        </p:spPr>
        <p:txBody>
          <a:bodyPr>
            <a:noAutofit/>
          </a:bodyP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a:latin typeface="+mn-lt"/>
              </a:rPr>
              <a:t>Topotecan 2.3 mg/m2/d by PO for days 1 to 5 every 21 days</a:t>
            </a:r>
            <a:r>
              <a:rPr lang="en-US" baseline="30000">
                <a:latin typeface="+mn-lt"/>
              </a:rPr>
              <a:t>1</a:t>
            </a:r>
          </a:p>
          <a:p>
            <a:pPr lvl="1">
              <a:buFont typeface="Arial" panose="020B0604020202020204" pitchFamily="34" charset="0"/>
              <a:buChar char="•"/>
            </a:pPr>
            <a:r>
              <a:rPr lang="en-US" sz="2000">
                <a:latin typeface="+mn-lt"/>
              </a:rPr>
              <a:t>Eligibility included chemotherapy-free interval of at least 45 days after 1L therapy</a:t>
            </a:r>
            <a:endParaRPr lang="en-US" sz="2000" dirty="0">
              <a:latin typeface="+mn-lt"/>
            </a:endParaRPr>
          </a:p>
        </p:txBody>
      </p:sp>
      <p:sp>
        <p:nvSpPr>
          <p:cNvPr id="11" name="Content Placeholder 10">
            <a:extLst>
              <a:ext uri="{FF2B5EF4-FFF2-40B4-BE49-F238E27FC236}">
                <a16:creationId xmlns:a16="http://schemas.microsoft.com/office/drawing/2014/main" id="{0A7D2916-422A-C48A-9382-9FE1D95993FB}"/>
              </a:ext>
            </a:extLst>
          </p:cNvPr>
          <p:cNvSpPr>
            <a:spLocks noGrp="1"/>
          </p:cNvSpPr>
          <p:nvPr>
            <p:ph sz="half" idx="2"/>
          </p:nvPr>
        </p:nvSpPr>
        <p:spPr>
          <a:xfrm>
            <a:off x="5943600" y="1496291"/>
            <a:ext cx="5181600" cy="4680672"/>
          </a:xfrm>
        </p:spPr>
        <p:txBody>
          <a:bodyPr/>
          <a:lstStyle/>
          <a:p>
            <a:r>
              <a:rPr lang="en-US"/>
              <a:t>Topotecan 1.5 mg/m2/d IV for days 1 to 5 every 21 days versus CAV</a:t>
            </a:r>
            <a:r>
              <a:rPr lang="en-US" baseline="30000"/>
              <a:t>2</a:t>
            </a:r>
          </a:p>
          <a:p>
            <a:pPr lvl="1"/>
            <a:r>
              <a:rPr lang="en-US"/>
              <a:t>Eligibility included chemotherapy-free interval of at least 60 days after 1L therapy</a:t>
            </a:r>
            <a:endParaRPr lang="en-US" dirty="0"/>
          </a:p>
        </p:txBody>
      </p:sp>
    </p:spTree>
    <p:extLst>
      <p:ext uri="{BB962C8B-B14F-4D97-AF65-F5344CB8AC3E}">
        <p14:creationId xmlns:p14="http://schemas.microsoft.com/office/powerpoint/2010/main" val="27260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C97D-A9B4-0A45-B0BB-B8014931B8FC}"/>
              </a:ext>
            </a:extLst>
          </p:cNvPr>
          <p:cNvSpPr>
            <a:spLocks noGrp="1"/>
          </p:cNvSpPr>
          <p:nvPr>
            <p:ph type="title"/>
          </p:nvPr>
        </p:nvSpPr>
        <p:spPr>
          <a:xfrm>
            <a:off x="609600" y="199505"/>
            <a:ext cx="10744200" cy="1185577"/>
          </a:xfrm>
        </p:spPr>
        <p:txBody>
          <a:bodyPr/>
          <a:lstStyle/>
          <a:p>
            <a:r>
              <a:rPr lang="en-US" dirty="0"/>
              <a:t>Topotecan: Safety in SCLC</a:t>
            </a:r>
          </a:p>
        </p:txBody>
      </p:sp>
      <p:sp>
        <p:nvSpPr>
          <p:cNvPr id="3" name="TextBox 2">
            <a:extLst>
              <a:ext uri="{FF2B5EF4-FFF2-40B4-BE49-F238E27FC236}">
                <a16:creationId xmlns:a16="http://schemas.microsoft.com/office/drawing/2014/main" id="{45F36E4E-2535-AE69-F70E-B95B6585D23F}"/>
              </a:ext>
            </a:extLst>
          </p:cNvPr>
          <p:cNvSpPr txBox="1"/>
          <p:nvPr/>
        </p:nvSpPr>
        <p:spPr>
          <a:xfrm>
            <a:off x="1315233" y="1304690"/>
            <a:ext cx="4208745" cy="338554"/>
          </a:xfrm>
          <a:prstGeom prst="rect">
            <a:avLst/>
          </a:prstGeom>
          <a:noFill/>
        </p:spPr>
        <p:txBody>
          <a:bodyPr wrap="square" rtlCol="0">
            <a:spAutoFit/>
          </a:bodyPr>
          <a:lstStyle/>
          <a:p>
            <a:pPr algn="ctr"/>
            <a:r>
              <a:rPr lang="en-US" sz="1600" b="1" dirty="0">
                <a:solidFill>
                  <a:schemeClr val="tx2"/>
                </a:solidFill>
              </a:rPr>
              <a:t>O’Brien MER, et al</a:t>
            </a:r>
          </a:p>
        </p:txBody>
      </p:sp>
      <p:sp>
        <p:nvSpPr>
          <p:cNvPr id="6" name="TextBox 5">
            <a:extLst>
              <a:ext uri="{FF2B5EF4-FFF2-40B4-BE49-F238E27FC236}">
                <a16:creationId xmlns:a16="http://schemas.microsoft.com/office/drawing/2014/main" id="{38B30BB6-B04F-7267-06E7-8CDFB680045E}"/>
              </a:ext>
            </a:extLst>
          </p:cNvPr>
          <p:cNvSpPr txBox="1"/>
          <p:nvPr/>
        </p:nvSpPr>
        <p:spPr>
          <a:xfrm>
            <a:off x="5874706" y="1317216"/>
            <a:ext cx="5150679" cy="338554"/>
          </a:xfrm>
          <a:prstGeom prst="rect">
            <a:avLst/>
          </a:prstGeom>
          <a:noFill/>
        </p:spPr>
        <p:txBody>
          <a:bodyPr wrap="square" rtlCol="0">
            <a:spAutoFit/>
          </a:bodyPr>
          <a:lstStyle/>
          <a:p>
            <a:pPr algn="ctr"/>
            <a:r>
              <a:rPr lang="en-US" sz="1600" b="1" dirty="0">
                <a:solidFill>
                  <a:schemeClr val="tx2"/>
                </a:solidFill>
              </a:rPr>
              <a:t>Pawel JV, et al</a:t>
            </a:r>
          </a:p>
        </p:txBody>
      </p:sp>
      <p:sp>
        <p:nvSpPr>
          <p:cNvPr id="9" name="Footer Placeholder 8">
            <a:extLst>
              <a:ext uri="{FF2B5EF4-FFF2-40B4-BE49-F238E27FC236}">
                <a16:creationId xmlns:a16="http://schemas.microsoft.com/office/drawing/2014/main" id="{E7D763DC-60A8-8E26-614D-BF6057EE4084}"/>
              </a:ext>
            </a:extLst>
          </p:cNvPr>
          <p:cNvSpPr>
            <a:spLocks noGrp="1"/>
          </p:cNvSpPr>
          <p:nvPr>
            <p:ph type="ftr" sz="quarter" idx="3"/>
          </p:nvPr>
        </p:nvSpPr>
        <p:spPr/>
        <p:txBody>
          <a:bodyPr/>
          <a:lstStyle/>
          <a:p>
            <a:r>
              <a:rPr lang="en-US" dirty="0"/>
              <a:t>O’Brien MER, et al. </a:t>
            </a:r>
            <a:r>
              <a:rPr lang="en-US" i="1" dirty="0"/>
              <a:t>J Clin Oncol</a:t>
            </a:r>
            <a:r>
              <a:rPr lang="en-US" dirty="0"/>
              <a:t>. 2006;24:5441-7; Pawel JV, et al. </a:t>
            </a:r>
            <a:r>
              <a:rPr lang="en-US" i="1" dirty="0"/>
              <a:t>J Clin Oncol</a:t>
            </a:r>
            <a:r>
              <a:rPr lang="en-US" dirty="0"/>
              <a:t>. 1999;17:658-67.</a:t>
            </a:r>
          </a:p>
        </p:txBody>
      </p:sp>
      <p:pic>
        <p:nvPicPr>
          <p:cNvPr id="7" name="Picture 6" descr="A screenshot of a medical report&#10;&#10;Description automatically generated">
            <a:extLst>
              <a:ext uri="{FF2B5EF4-FFF2-40B4-BE49-F238E27FC236}">
                <a16:creationId xmlns:a16="http://schemas.microsoft.com/office/drawing/2014/main" id="{0C966248-FD83-71A0-01CD-B75AA8015C14}"/>
              </a:ext>
            </a:extLst>
          </p:cNvPr>
          <p:cNvPicPr>
            <a:picLocks noChangeAspect="1"/>
          </p:cNvPicPr>
          <p:nvPr/>
        </p:nvPicPr>
        <p:blipFill>
          <a:blip r:embed="rId3"/>
          <a:stretch>
            <a:fillRect/>
          </a:stretch>
        </p:blipFill>
        <p:spPr>
          <a:xfrm>
            <a:off x="832158" y="1643244"/>
            <a:ext cx="10527684" cy="4698195"/>
          </a:xfrm>
          <a:prstGeom prst="rect">
            <a:avLst/>
          </a:prstGeom>
        </p:spPr>
      </p:pic>
    </p:spTree>
    <p:extLst>
      <p:ext uri="{BB962C8B-B14F-4D97-AF65-F5344CB8AC3E}">
        <p14:creationId xmlns:p14="http://schemas.microsoft.com/office/powerpoint/2010/main" val="2522794145"/>
      </p:ext>
    </p:extLst>
  </p:cSld>
  <p:clrMapOvr>
    <a:masterClrMapping/>
  </p:clrMapOvr>
</p:sld>
</file>

<file path=ppt/theme/theme1.xml><?xml version="1.0" encoding="utf-8"?>
<a:theme xmlns:a="http://schemas.openxmlformats.org/drawingml/2006/main" name="HemOnc22-NewThe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NewTheme" id="{75273B38-2007-9A44-B81C-EC0D52226506}" vid="{B1AEC722-9818-1640-BA22-17CE98A107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HemOnc22-NewTheme</Template>
  <TotalTime>150</TotalTime>
  <Words>1729</Words>
  <Application>Microsoft Office PowerPoint</Application>
  <PresentationFormat>Widescreen</PresentationFormat>
  <Paragraphs>160</Paragraphs>
  <Slides>22</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Century Gothic</vt:lpstr>
      <vt:lpstr>Trebuchet MS</vt:lpstr>
      <vt:lpstr>HemOnc22-NewTheme</vt:lpstr>
      <vt:lpstr>Office Theme</vt:lpstr>
      <vt:lpstr>Case Study: Treatment Sequencing in Platinum-Sensitive Relapse ES-SCLC </vt:lpstr>
      <vt:lpstr>PowerPoint Presentation</vt:lpstr>
      <vt:lpstr>Disclaimer</vt:lpstr>
      <vt:lpstr>Clinical Case </vt:lpstr>
      <vt:lpstr>PET/CT at Diagnosis</vt:lpstr>
      <vt:lpstr>Clinical Course</vt:lpstr>
      <vt:lpstr>NCCN Guidelines Subsequent Systemic Therapy for Relapsed SCLC</vt:lpstr>
      <vt:lpstr>Topotecan Efficacy in SCLC</vt:lpstr>
      <vt:lpstr>Topotecan: Safety in SCLC</vt:lpstr>
      <vt:lpstr>Platinum Doublet Rechallenge Versus Topotecan  in SCLC</vt:lpstr>
      <vt:lpstr>Lurbinectedin – A Selective Inhibitor of  Oncogenic Transcription</vt:lpstr>
      <vt:lpstr>Lurbinectedin as a Single Agent in Second Line SCLC: Phase II BASKET Trial</vt:lpstr>
      <vt:lpstr>Lurbinectedin: Efficacy in SCLC</vt:lpstr>
      <vt:lpstr>Activity of Lurbinectedin in Patients with SCLC and CTFI ≥90 Days or ≥180 Days</vt:lpstr>
      <vt:lpstr>Outcomes with Lurbinectedin in Patients Assessed as Responders by IA</vt:lpstr>
      <vt:lpstr>Lurbinectedin: Safety in SCLC</vt:lpstr>
      <vt:lpstr>Analysis of Patients with Relapsed SCLC Receiving Lurbinectedin in the Phase 3 ATLANTIS Trial</vt:lpstr>
      <vt:lpstr>Analysis of Patients with Relapsed SCLC Receiving  Lurbinectedin in the Phase 3 ATLANTIS Trial</vt:lpstr>
      <vt:lpstr>Clinical Course: Second-Line Treatment </vt:lpstr>
      <vt:lpstr>Efficacy of Platinum Given after Lurbinectedin:  Post Hoc Exploratory Analysis</vt:lpstr>
      <vt:lpstr>Take Home Points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Treatment Sequencing in Platinum-Sensitive Relapsed ES-SCLC </dc:title>
  <dc:subject/>
  <dc:creator/>
  <cp:keywords/>
  <dc:description/>
  <cp:lastModifiedBy>Philippa Counter Hogstadius</cp:lastModifiedBy>
  <cp:revision>46</cp:revision>
  <dcterms:created xsi:type="dcterms:W3CDTF">2023-11-14T01:12:49Z</dcterms:created>
  <dcterms:modified xsi:type="dcterms:W3CDTF">2023-11-28T22:12:50Z</dcterms:modified>
  <cp:category/>
</cp:coreProperties>
</file>