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3" r:id="rId2"/>
    <p:sldMasterId id="2147483685" r:id="rId3"/>
  </p:sldMasterIdLst>
  <p:notesMasterIdLst>
    <p:notesMasterId r:id="rId15"/>
  </p:notesMasterIdLst>
  <p:sldIdLst>
    <p:sldId id="2134959614" r:id="rId4"/>
    <p:sldId id="786" r:id="rId5"/>
    <p:sldId id="787" r:id="rId6"/>
    <p:sldId id="2134959616" r:id="rId7"/>
    <p:sldId id="261" r:id="rId8"/>
    <p:sldId id="262" r:id="rId9"/>
    <p:sldId id="2134959618" r:id="rId10"/>
    <p:sldId id="263" r:id="rId11"/>
    <p:sldId id="264" r:id="rId12"/>
    <p:sldId id="2134959615" r:id="rId13"/>
    <p:sldId id="78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0547538-8B96-6C5E-B990-55466F9A02D9}" name="Rebecca Barraclough" initials="RB" userId="S::rbarraclough@ushealthconnect.com::2fefac7e-c711-47ad-8a3f-c5e62e1ab735" providerId="AD"/>
  <p188:author id="{5BD7F8B0-AA73-8374-90B6-00E23B0C3A48}" name="Shlobin, Oksana" initials="SO" userId="S::Oksana.Shlobin@inova.org::7e6b8f0b-a6ce-4ef4-a404-f8a29742da5c" providerId="AD"/>
  <p188:author id="{395453D9-83D9-A04B-6D27-6FB645420696}" name="Dr Dixon Wilde" initials="DDW" userId="Dr Dixon Wilde" providerId="None"/>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558"/>
  </p:normalViewPr>
  <p:slideViewPr>
    <p:cSldViewPr snapToGrid="0">
      <p:cViewPr varScale="1">
        <p:scale>
          <a:sx n="102" d="100"/>
          <a:sy n="102" d="100"/>
        </p:scale>
        <p:origin x="192" y="4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B804BA-CCBB-9F44-9895-1E298EB4EE3C}" type="datetimeFigureOut">
              <a:rPr lang="en-US" smtClean="0"/>
              <a:t>6/19/23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FBFA39-61F5-5641-A49D-4ACF7A01E5D5}" type="slidenum">
              <a:rPr lang="en-US" smtClean="0"/>
              <a:t>‹#›</a:t>
            </a:fld>
            <a:endParaRPr lang="en-US"/>
          </a:p>
        </p:txBody>
      </p:sp>
    </p:spTree>
    <p:extLst>
      <p:ext uri="{BB962C8B-B14F-4D97-AF65-F5344CB8AC3E}">
        <p14:creationId xmlns:p14="http://schemas.microsoft.com/office/powerpoint/2010/main" val="14354342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154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FBFA39-61F5-5641-A49D-4ACF7A01E5D5}" type="slidenum">
              <a:rPr lang="en-US" smtClean="0"/>
              <a:t>6</a:t>
            </a:fld>
            <a:endParaRPr lang="en-US"/>
          </a:p>
        </p:txBody>
      </p:sp>
    </p:spTree>
    <p:extLst>
      <p:ext uri="{BB962C8B-B14F-4D97-AF65-F5344CB8AC3E}">
        <p14:creationId xmlns:p14="http://schemas.microsoft.com/office/powerpoint/2010/main" val="7406781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94770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pic>
        <p:nvPicPr>
          <p:cNvPr id="8" name="Picture 7">
            <a:extLst>
              <a:ext uri="{FF2B5EF4-FFF2-40B4-BE49-F238E27FC236}">
                <a16:creationId xmlns:a16="http://schemas.microsoft.com/office/drawing/2014/main" id="{46147BEB-DBFC-41AF-8A4B-718D90B9AB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10" name="Picture 9">
            <a:extLst>
              <a:ext uri="{FF2B5EF4-FFF2-40B4-BE49-F238E27FC236}">
                <a16:creationId xmlns:a16="http://schemas.microsoft.com/office/drawing/2014/main" id="{1AA4465C-7E8E-47D9-93EC-E2ADB99327A9}"/>
              </a:ext>
            </a:extLst>
          </p:cNvPr>
          <p:cNvPicPr>
            <a:picLocks noChangeAspect="1"/>
          </p:cNvPicPr>
          <p:nvPr/>
        </p:nvPicPr>
        <p:blipFill rotWithShape="1">
          <a:blip r:embed="rId3">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33916049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Tree>
    <p:extLst>
      <p:ext uri="{BB962C8B-B14F-4D97-AF65-F5344CB8AC3E}">
        <p14:creationId xmlns:p14="http://schemas.microsoft.com/office/powerpoint/2010/main" val="12312079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Tree>
    <p:extLst>
      <p:ext uri="{BB962C8B-B14F-4D97-AF65-F5344CB8AC3E}">
        <p14:creationId xmlns:p14="http://schemas.microsoft.com/office/powerpoint/2010/main" val="16120137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Tree>
    <p:extLst>
      <p:ext uri="{BB962C8B-B14F-4D97-AF65-F5344CB8AC3E}">
        <p14:creationId xmlns:p14="http://schemas.microsoft.com/office/powerpoint/2010/main" val="24019338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D250C-6EEA-B1A1-B491-1042254842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BD3599-E485-39AC-03C7-74F93F01CE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F96DE3-09DA-C553-4E03-25C8490BF4CE}"/>
              </a:ext>
            </a:extLst>
          </p:cNvPr>
          <p:cNvSpPr>
            <a:spLocks noGrp="1"/>
          </p:cNvSpPr>
          <p:nvPr>
            <p:ph type="dt" sz="half" idx="10"/>
          </p:nvPr>
        </p:nvSpPr>
        <p:spPr/>
        <p:txBody>
          <a:bodyPr/>
          <a:lstStyle/>
          <a:p>
            <a:fld id="{68607845-940D-AF42-90E6-0A3F0004BE78}" type="datetimeFigureOut">
              <a:rPr lang="en-US" smtClean="0"/>
              <a:t>6/19/23</a:t>
            </a:fld>
            <a:endParaRPr lang="en-US"/>
          </a:p>
        </p:txBody>
      </p:sp>
      <p:sp>
        <p:nvSpPr>
          <p:cNvPr id="5" name="Footer Placeholder 4">
            <a:extLst>
              <a:ext uri="{FF2B5EF4-FFF2-40B4-BE49-F238E27FC236}">
                <a16:creationId xmlns:a16="http://schemas.microsoft.com/office/drawing/2014/main" id="{EFA9A60E-868C-52C6-C825-19BA338FF8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21579E-803B-BD28-2DBB-13250B0CA552}"/>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6566882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4FC08-534A-8154-8815-A5BFFB686E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84B8B7-FC0D-4F40-EC2B-62E119F7C5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17CCE6-3E70-D9AF-F696-4DDE3281A5DF}"/>
              </a:ext>
            </a:extLst>
          </p:cNvPr>
          <p:cNvSpPr>
            <a:spLocks noGrp="1"/>
          </p:cNvSpPr>
          <p:nvPr>
            <p:ph type="dt" sz="half" idx="10"/>
          </p:nvPr>
        </p:nvSpPr>
        <p:spPr/>
        <p:txBody>
          <a:bodyPr/>
          <a:lstStyle/>
          <a:p>
            <a:fld id="{68607845-940D-AF42-90E6-0A3F0004BE78}" type="datetimeFigureOut">
              <a:rPr lang="en-US" smtClean="0"/>
              <a:t>6/19/23</a:t>
            </a:fld>
            <a:endParaRPr lang="en-US"/>
          </a:p>
        </p:txBody>
      </p:sp>
      <p:sp>
        <p:nvSpPr>
          <p:cNvPr id="5" name="Footer Placeholder 4">
            <a:extLst>
              <a:ext uri="{FF2B5EF4-FFF2-40B4-BE49-F238E27FC236}">
                <a16:creationId xmlns:a16="http://schemas.microsoft.com/office/drawing/2014/main" id="{3693B666-A55A-067A-E47A-F4A087A8B2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18EFF9-3F62-FFA8-F4BC-890344B8B66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5207409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025A2-2765-239F-A15A-3F2C72B2AC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EDEC4F-96BF-9190-2B7F-6CE6BF4214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41C397-E997-3E50-0FFF-FB8BD85539E4}"/>
              </a:ext>
            </a:extLst>
          </p:cNvPr>
          <p:cNvSpPr>
            <a:spLocks noGrp="1"/>
          </p:cNvSpPr>
          <p:nvPr>
            <p:ph type="dt" sz="half" idx="10"/>
          </p:nvPr>
        </p:nvSpPr>
        <p:spPr/>
        <p:txBody>
          <a:bodyPr/>
          <a:lstStyle/>
          <a:p>
            <a:fld id="{68607845-940D-AF42-90E6-0A3F0004BE78}" type="datetimeFigureOut">
              <a:rPr lang="en-US" smtClean="0"/>
              <a:t>6/19/23</a:t>
            </a:fld>
            <a:endParaRPr lang="en-US"/>
          </a:p>
        </p:txBody>
      </p:sp>
      <p:sp>
        <p:nvSpPr>
          <p:cNvPr id="5" name="Footer Placeholder 4">
            <a:extLst>
              <a:ext uri="{FF2B5EF4-FFF2-40B4-BE49-F238E27FC236}">
                <a16:creationId xmlns:a16="http://schemas.microsoft.com/office/drawing/2014/main" id="{54973FE1-6DFF-CDB4-7A32-D3D242B7AD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9263AC-E06E-CCF8-C678-2295416D6BF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8046696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22703-6067-83C5-B7B3-BFB8744510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87963D-72B5-EAAA-B532-937561249D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0478CC-A6AE-5BA5-0C93-2ABD2CB91B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BF93BF-43F9-E86C-2186-7EE4544814C4}"/>
              </a:ext>
            </a:extLst>
          </p:cNvPr>
          <p:cNvSpPr>
            <a:spLocks noGrp="1"/>
          </p:cNvSpPr>
          <p:nvPr>
            <p:ph type="dt" sz="half" idx="10"/>
          </p:nvPr>
        </p:nvSpPr>
        <p:spPr/>
        <p:txBody>
          <a:bodyPr/>
          <a:lstStyle/>
          <a:p>
            <a:fld id="{68607845-940D-AF42-90E6-0A3F0004BE78}" type="datetimeFigureOut">
              <a:rPr lang="en-US" smtClean="0"/>
              <a:t>6/19/23</a:t>
            </a:fld>
            <a:endParaRPr lang="en-US"/>
          </a:p>
        </p:txBody>
      </p:sp>
      <p:sp>
        <p:nvSpPr>
          <p:cNvPr id="6" name="Footer Placeholder 5">
            <a:extLst>
              <a:ext uri="{FF2B5EF4-FFF2-40B4-BE49-F238E27FC236}">
                <a16:creationId xmlns:a16="http://schemas.microsoft.com/office/drawing/2014/main" id="{42E5678A-92ED-3CA8-25E7-1697F7B109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AA367E-BEF6-76B2-B494-82E3A4FFFA0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5991013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5067C-F02F-CA51-C76E-9AFAA77F46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7DFFB7-D356-0068-C081-0037355B3B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F46DE1-B636-ED1B-AB2F-C49A63505C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EE0272-F65F-ED84-720C-CA73A9D148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850EF4-AE51-FB58-8AAB-D7B6106A86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D4A651-BC82-2322-E0B4-F301EE08EC72}"/>
              </a:ext>
            </a:extLst>
          </p:cNvPr>
          <p:cNvSpPr>
            <a:spLocks noGrp="1"/>
          </p:cNvSpPr>
          <p:nvPr>
            <p:ph type="dt" sz="half" idx="10"/>
          </p:nvPr>
        </p:nvSpPr>
        <p:spPr/>
        <p:txBody>
          <a:bodyPr/>
          <a:lstStyle/>
          <a:p>
            <a:fld id="{68607845-940D-AF42-90E6-0A3F0004BE78}" type="datetimeFigureOut">
              <a:rPr lang="en-US" smtClean="0"/>
              <a:t>6/19/23</a:t>
            </a:fld>
            <a:endParaRPr lang="en-US"/>
          </a:p>
        </p:txBody>
      </p:sp>
      <p:sp>
        <p:nvSpPr>
          <p:cNvPr id="8" name="Footer Placeholder 7">
            <a:extLst>
              <a:ext uri="{FF2B5EF4-FFF2-40B4-BE49-F238E27FC236}">
                <a16:creationId xmlns:a16="http://schemas.microsoft.com/office/drawing/2014/main" id="{36DE80AA-357E-6C98-0356-40E44CEA86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AEBF76-C709-17B1-7646-653B310FA635}"/>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4417312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A9F76-DC18-5638-D2F2-A8C5E27ACA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92889F-0B2E-7251-3AFB-6AE4AC334F59}"/>
              </a:ext>
            </a:extLst>
          </p:cNvPr>
          <p:cNvSpPr>
            <a:spLocks noGrp="1"/>
          </p:cNvSpPr>
          <p:nvPr>
            <p:ph type="dt" sz="half" idx="10"/>
          </p:nvPr>
        </p:nvSpPr>
        <p:spPr/>
        <p:txBody>
          <a:bodyPr/>
          <a:lstStyle/>
          <a:p>
            <a:fld id="{68607845-940D-AF42-90E6-0A3F0004BE78}" type="datetimeFigureOut">
              <a:rPr lang="en-US" smtClean="0"/>
              <a:t>6/19/23</a:t>
            </a:fld>
            <a:endParaRPr lang="en-US"/>
          </a:p>
        </p:txBody>
      </p:sp>
      <p:sp>
        <p:nvSpPr>
          <p:cNvPr id="4" name="Footer Placeholder 3">
            <a:extLst>
              <a:ext uri="{FF2B5EF4-FFF2-40B4-BE49-F238E27FC236}">
                <a16:creationId xmlns:a16="http://schemas.microsoft.com/office/drawing/2014/main" id="{7303151B-2399-38C2-5A12-67FB2C4937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D54789-EB7D-63FF-798A-50C671590E5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6929196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FAC998-1345-0A1E-D969-E2343D24E5B0}"/>
              </a:ext>
            </a:extLst>
          </p:cNvPr>
          <p:cNvSpPr>
            <a:spLocks noGrp="1"/>
          </p:cNvSpPr>
          <p:nvPr>
            <p:ph type="dt" sz="half" idx="10"/>
          </p:nvPr>
        </p:nvSpPr>
        <p:spPr/>
        <p:txBody>
          <a:bodyPr/>
          <a:lstStyle/>
          <a:p>
            <a:fld id="{68607845-940D-AF42-90E6-0A3F0004BE78}" type="datetimeFigureOut">
              <a:rPr lang="en-US" smtClean="0"/>
              <a:t>6/19/23</a:t>
            </a:fld>
            <a:endParaRPr lang="en-US"/>
          </a:p>
        </p:txBody>
      </p:sp>
      <p:sp>
        <p:nvSpPr>
          <p:cNvPr id="3" name="Footer Placeholder 2">
            <a:extLst>
              <a:ext uri="{FF2B5EF4-FFF2-40B4-BE49-F238E27FC236}">
                <a16:creationId xmlns:a16="http://schemas.microsoft.com/office/drawing/2014/main" id="{24CBE583-98EF-E399-09BA-BD0061BEF4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234487-D257-CCB4-7728-4674E825B93B}"/>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216617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8" name="Picture 7">
            <a:extLst>
              <a:ext uri="{FF2B5EF4-FFF2-40B4-BE49-F238E27FC236}">
                <a16:creationId xmlns:a16="http://schemas.microsoft.com/office/drawing/2014/main" id="{DF5F5FB5-B40D-470D-8C41-B7CE27E519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7" name="Picture 6">
            <a:extLst>
              <a:ext uri="{FF2B5EF4-FFF2-40B4-BE49-F238E27FC236}">
                <a16:creationId xmlns:a16="http://schemas.microsoft.com/office/drawing/2014/main" id="{9F979B0B-4A4D-4553-BE93-A1959FB58E0D}"/>
              </a:ext>
            </a:extLst>
          </p:cNvPr>
          <p:cNvPicPr>
            <a:picLocks noChangeAspect="1"/>
          </p:cNvPicPr>
          <p:nvPr/>
        </p:nvPicPr>
        <p:blipFill rotWithShape="1">
          <a:blip r:embed="rId3">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38694908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06936-E1B0-0DD5-1952-04504CECDC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ED911E-6386-4271-B6E9-40C5066E25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E8560E-7E00-2A07-7AE0-12A12B7093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0F7A04-C019-9FFD-A565-15FD384B2CBA}"/>
              </a:ext>
            </a:extLst>
          </p:cNvPr>
          <p:cNvSpPr>
            <a:spLocks noGrp="1"/>
          </p:cNvSpPr>
          <p:nvPr>
            <p:ph type="dt" sz="half" idx="10"/>
          </p:nvPr>
        </p:nvSpPr>
        <p:spPr/>
        <p:txBody>
          <a:bodyPr/>
          <a:lstStyle/>
          <a:p>
            <a:fld id="{68607845-940D-AF42-90E6-0A3F0004BE78}" type="datetimeFigureOut">
              <a:rPr lang="en-US" smtClean="0"/>
              <a:t>6/19/23</a:t>
            </a:fld>
            <a:endParaRPr lang="en-US"/>
          </a:p>
        </p:txBody>
      </p:sp>
      <p:sp>
        <p:nvSpPr>
          <p:cNvPr id="6" name="Footer Placeholder 5">
            <a:extLst>
              <a:ext uri="{FF2B5EF4-FFF2-40B4-BE49-F238E27FC236}">
                <a16:creationId xmlns:a16="http://schemas.microsoft.com/office/drawing/2014/main" id="{3C619466-C547-5950-58EE-EE1847F6B7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BF1FB8-9D79-225C-2626-783076682BD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41633452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E1F79-9E23-3848-6F69-35488B4C97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EC5418-1A70-E059-01EC-1D72186415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A7CE12-2BFD-3001-A50F-144325830B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FFDA66-E22F-675F-FEB8-63150CF7F0F3}"/>
              </a:ext>
            </a:extLst>
          </p:cNvPr>
          <p:cNvSpPr>
            <a:spLocks noGrp="1"/>
          </p:cNvSpPr>
          <p:nvPr>
            <p:ph type="dt" sz="half" idx="10"/>
          </p:nvPr>
        </p:nvSpPr>
        <p:spPr/>
        <p:txBody>
          <a:bodyPr/>
          <a:lstStyle/>
          <a:p>
            <a:fld id="{68607845-940D-AF42-90E6-0A3F0004BE78}" type="datetimeFigureOut">
              <a:rPr lang="en-US" smtClean="0"/>
              <a:t>6/19/23</a:t>
            </a:fld>
            <a:endParaRPr lang="en-US"/>
          </a:p>
        </p:txBody>
      </p:sp>
      <p:sp>
        <p:nvSpPr>
          <p:cNvPr id="6" name="Footer Placeholder 5">
            <a:extLst>
              <a:ext uri="{FF2B5EF4-FFF2-40B4-BE49-F238E27FC236}">
                <a16:creationId xmlns:a16="http://schemas.microsoft.com/office/drawing/2014/main" id="{10C83DCB-B75E-E3B9-1D31-F97DD2D654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41B311-4B71-A04A-F24B-8930E95E38DC}"/>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561229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74C5-0A9B-18F3-9CAF-A2B1A25B92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D017D1-B693-49B4-3D5E-A85798E937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AF5442-7CBE-77D1-A385-C70394651352}"/>
              </a:ext>
            </a:extLst>
          </p:cNvPr>
          <p:cNvSpPr>
            <a:spLocks noGrp="1"/>
          </p:cNvSpPr>
          <p:nvPr>
            <p:ph type="dt" sz="half" idx="10"/>
          </p:nvPr>
        </p:nvSpPr>
        <p:spPr/>
        <p:txBody>
          <a:bodyPr/>
          <a:lstStyle/>
          <a:p>
            <a:fld id="{68607845-940D-AF42-90E6-0A3F0004BE78}" type="datetimeFigureOut">
              <a:rPr lang="en-US" smtClean="0"/>
              <a:t>6/19/23</a:t>
            </a:fld>
            <a:endParaRPr lang="en-US"/>
          </a:p>
        </p:txBody>
      </p:sp>
      <p:sp>
        <p:nvSpPr>
          <p:cNvPr id="5" name="Footer Placeholder 4">
            <a:extLst>
              <a:ext uri="{FF2B5EF4-FFF2-40B4-BE49-F238E27FC236}">
                <a16:creationId xmlns:a16="http://schemas.microsoft.com/office/drawing/2014/main" id="{D87A6695-506E-F21D-883F-09C59CE1C5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CE03CC-E804-AE4F-BC35-01C4F6A9E24A}"/>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93741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70CF5B-1288-5AE1-2A77-4AA7451944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6E1E66-A92E-A10E-28AA-282CAF2696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66E619-06E1-63C2-881D-5EC5E6E70BD2}"/>
              </a:ext>
            </a:extLst>
          </p:cNvPr>
          <p:cNvSpPr>
            <a:spLocks noGrp="1"/>
          </p:cNvSpPr>
          <p:nvPr>
            <p:ph type="dt" sz="half" idx="10"/>
          </p:nvPr>
        </p:nvSpPr>
        <p:spPr/>
        <p:txBody>
          <a:bodyPr/>
          <a:lstStyle/>
          <a:p>
            <a:fld id="{68607845-940D-AF42-90E6-0A3F0004BE78}" type="datetimeFigureOut">
              <a:rPr lang="en-US" smtClean="0"/>
              <a:t>6/19/23</a:t>
            </a:fld>
            <a:endParaRPr lang="en-US"/>
          </a:p>
        </p:txBody>
      </p:sp>
      <p:sp>
        <p:nvSpPr>
          <p:cNvPr id="5" name="Footer Placeholder 4">
            <a:extLst>
              <a:ext uri="{FF2B5EF4-FFF2-40B4-BE49-F238E27FC236}">
                <a16:creationId xmlns:a16="http://schemas.microsoft.com/office/drawing/2014/main" id="{F76803AB-03EE-7B44-B956-081B88BE25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01B24F-3185-E413-DA86-85FF758C4669}"/>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294786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pic>
        <p:nvPicPr>
          <p:cNvPr id="8" name="Picture 7">
            <a:extLst>
              <a:ext uri="{FF2B5EF4-FFF2-40B4-BE49-F238E27FC236}">
                <a16:creationId xmlns:a16="http://schemas.microsoft.com/office/drawing/2014/main" id="{46147BEB-DBFC-41AF-8A4B-718D90B9AB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10" name="Picture 9">
            <a:extLst>
              <a:ext uri="{FF2B5EF4-FFF2-40B4-BE49-F238E27FC236}">
                <a16:creationId xmlns:a16="http://schemas.microsoft.com/office/drawing/2014/main" id="{1AA4465C-7E8E-47D9-93EC-E2ADB99327A9}"/>
              </a:ext>
            </a:extLst>
          </p:cNvPr>
          <p:cNvPicPr>
            <a:picLocks noChangeAspect="1"/>
          </p:cNvPicPr>
          <p:nvPr/>
        </p:nvPicPr>
        <p:blipFill rotWithShape="1">
          <a:blip r:embed="rId3">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pic>
        <p:nvPicPr>
          <p:cNvPr id="2" name="Picture 1">
            <a:extLst>
              <a:ext uri="{FF2B5EF4-FFF2-40B4-BE49-F238E27FC236}">
                <a16:creationId xmlns:a16="http://schemas.microsoft.com/office/drawing/2014/main" id="{994B62F0-0A46-65A9-460E-5F2B934EF3D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3" name="Picture 2">
            <a:extLst>
              <a:ext uri="{FF2B5EF4-FFF2-40B4-BE49-F238E27FC236}">
                <a16:creationId xmlns:a16="http://schemas.microsoft.com/office/drawing/2014/main" id="{4594969B-CEF2-D5C1-A36F-AAC262618FF6}"/>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34464693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sz="1000" dirty="0"/>
          </a:p>
        </p:txBody>
      </p:sp>
      <p:pic>
        <p:nvPicPr>
          <p:cNvPr id="8" name="Picture 7">
            <a:extLst>
              <a:ext uri="{FF2B5EF4-FFF2-40B4-BE49-F238E27FC236}">
                <a16:creationId xmlns:a16="http://schemas.microsoft.com/office/drawing/2014/main" id="{DF5F5FB5-B40D-470D-8C41-B7CE27E519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7" name="Picture 6">
            <a:extLst>
              <a:ext uri="{FF2B5EF4-FFF2-40B4-BE49-F238E27FC236}">
                <a16:creationId xmlns:a16="http://schemas.microsoft.com/office/drawing/2014/main" id="{9F979B0B-4A4D-4553-BE93-A1959FB58E0D}"/>
              </a:ext>
            </a:extLst>
          </p:cNvPr>
          <p:cNvPicPr>
            <a:picLocks noChangeAspect="1"/>
          </p:cNvPicPr>
          <p:nvPr/>
        </p:nvPicPr>
        <p:blipFill rotWithShape="1">
          <a:blip r:embed="rId3">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32060473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1"/>
            </a:gs>
            <a:gs pos="100000">
              <a:srgbClr val="EBEBEB"/>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17038461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1"/>
            </a:gs>
            <a:gs pos="100000">
              <a:srgbClr val="EBEBEB"/>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dirty="0"/>
          </a:p>
        </p:txBody>
      </p:sp>
    </p:spTree>
    <p:extLst>
      <p:ext uri="{BB962C8B-B14F-4D97-AF65-F5344CB8AC3E}">
        <p14:creationId xmlns:p14="http://schemas.microsoft.com/office/powerpoint/2010/main" val="5613631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ontent">
    <p:bg>
      <p:bgPr>
        <a:solidFill>
          <a:srgbClr val="FFFFFF"/>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587904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22661161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1"/>
            </a:gs>
            <a:gs pos="100000">
              <a:srgbClr val="EBEBEB"/>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Tree>
    <p:extLst>
      <p:ext uri="{BB962C8B-B14F-4D97-AF65-F5344CB8AC3E}">
        <p14:creationId xmlns:p14="http://schemas.microsoft.com/office/powerpoint/2010/main" val="3872200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1"/>
              </a:buClr>
              <a:buSzPct val="100000"/>
              <a:buFont typeface="Arial" panose="020B0604020202020204" pitchFamily="34" charset="0"/>
              <a:buChar char="•"/>
              <a:defRPr/>
            </a:lvl1pPr>
            <a:lvl2pPr marL="685800" indent="-228600">
              <a:buClr>
                <a:schemeClr val="accent1"/>
              </a:buClr>
              <a:buSzPct val="100000"/>
              <a:buFont typeface="Arial" panose="020B0604020202020204" pitchFamily="34" charset="0"/>
              <a:buChar char="•"/>
              <a:defRPr/>
            </a:lvl2pPr>
            <a:lvl3pPr marL="1143000" indent="-228600">
              <a:buClr>
                <a:schemeClr val="accent1"/>
              </a:buClr>
              <a:buSzPct val="100000"/>
              <a:buFont typeface="Arial" panose="020B0604020202020204" pitchFamily="34" charset="0"/>
              <a:buChar char="•"/>
              <a:defRPr/>
            </a:lvl3pPr>
            <a:lvl4pPr marL="1600200" indent="-228600">
              <a:buClr>
                <a:schemeClr val="accent1"/>
              </a:buClr>
              <a:buSzPct val="100000"/>
              <a:buFont typeface="Arial" panose="020B0604020202020204" pitchFamily="34" charset="0"/>
              <a:buChar char="•"/>
              <a:defRPr/>
            </a:lvl4pPr>
            <a:lvl5pPr marL="2057400" indent="-228600">
              <a:buClr>
                <a:schemeClr val="accent1"/>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3"/>
              </a:buClr>
              <a:buFont typeface="Arial" panose="020B0604020202020204" pitchFamily="34" charset="0"/>
              <a:buChar char="•"/>
              <a:defRPr/>
            </a:lvl1pPr>
            <a:lvl2pPr marL="685800" indent="-228600">
              <a:buClr>
                <a:schemeClr val="accent3"/>
              </a:buClr>
              <a:buFont typeface="Arial" panose="020B0604020202020204" pitchFamily="34" charset="0"/>
              <a:buChar char="•"/>
              <a:defRPr/>
            </a:lvl2pPr>
            <a:lvl3pPr marL="1143000" indent="-228600">
              <a:buClr>
                <a:schemeClr val="accent3"/>
              </a:buClr>
              <a:buFont typeface="Arial" panose="020B0604020202020204" pitchFamily="34" charset="0"/>
              <a:buChar char="•"/>
              <a:defRPr/>
            </a:lvl3pPr>
            <a:lvl4pPr marL="1600200" indent="-228600">
              <a:buClr>
                <a:schemeClr val="accent3"/>
              </a:buClr>
              <a:buFont typeface="Arial" panose="020B0604020202020204" pitchFamily="34" charset="0"/>
              <a:buChar char="•"/>
              <a:defRPr/>
            </a:lvl4pPr>
            <a:lvl5pPr marL="2057400" indent="-228600">
              <a:buClr>
                <a:schemeClr val="accent3"/>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dirty="0"/>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7667263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23962871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30512656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7262693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15786227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6138582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8" name="Picture 7">
            <a:extLst>
              <a:ext uri="{FF2B5EF4-FFF2-40B4-BE49-F238E27FC236}">
                <a16:creationId xmlns:a16="http://schemas.microsoft.com/office/drawing/2014/main" id="{DF5F5FB5-B40D-470D-8C41-B7CE27E5193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7" name="Picture 6">
            <a:extLst>
              <a:ext uri="{FF2B5EF4-FFF2-40B4-BE49-F238E27FC236}">
                <a16:creationId xmlns:a16="http://schemas.microsoft.com/office/drawing/2014/main" id="{9F979B0B-4A4D-4553-BE93-A1959FB58E0D}"/>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3099105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1"/>
            </a:gs>
            <a:gs pos="100000">
              <a:srgbClr val="EBEBEB"/>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Tree>
    <p:extLst>
      <p:ext uri="{BB962C8B-B14F-4D97-AF65-F5344CB8AC3E}">
        <p14:creationId xmlns:p14="http://schemas.microsoft.com/office/powerpoint/2010/main" val="12353938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bg>
      <p:bgPr>
        <a:solidFill>
          <a:srgbClr val="FFFFFF"/>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217579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Tree>
    <p:extLst>
      <p:ext uri="{BB962C8B-B14F-4D97-AF65-F5344CB8AC3E}">
        <p14:creationId xmlns:p14="http://schemas.microsoft.com/office/powerpoint/2010/main" val="16844674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1"/>
              </a:buClr>
              <a:buSzPct val="100000"/>
              <a:buFont typeface="Arial" panose="020B0604020202020204" pitchFamily="34" charset="0"/>
              <a:buChar char="•"/>
              <a:defRPr/>
            </a:lvl1pPr>
            <a:lvl2pPr marL="685800" indent="-228600">
              <a:buClr>
                <a:schemeClr val="accent1"/>
              </a:buClr>
              <a:buSzPct val="100000"/>
              <a:buFont typeface="Arial" panose="020B0604020202020204" pitchFamily="34" charset="0"/>
              <a:buChar char="•"/>
              <a:defRPr/>
            </a:lvl2pPr>
            <a:lvl3pPr marL="1143000" indent="-228600">
              <a:buClr>
                <a:schemeClr val="accent1"/>
              </a:buClr>
              <a:buSzPct val="100000"/>
              <a:buFont typeface="Arial" panose="020B0604020202020204" pitchFamily="34" charset="0"/>
              <a:buChar char="•"/>
              <a:defRPr/>
            </a:lvl3pPr>
            <a:lvl4pPr marL="1600200" indent="-228600">
              <a:buClr>
                <a:schemeClr val="accent1"/>
              </a:buClr>
              <a:buSzPct val="100000"/>
              <a:buFont typeface="Arial" panose="020B0604020202020204" pitchFamily="34" charset="0"/>
              <a:buChar char="•"/>
              <a:defRPr/>
            </a:lvl4pPr>
            <a:lvl5pPr marL="2057400" indent="-228600">
              <a:buClr>
                <a:schemeClr val="accent1"/>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3"/>
              </a:buClr>
              <a:buFont typeface="Arial" panose="020B0604020202020204" pitchFamily="34" charset="0"/>
              <a:buChar char="•"/>
              <a:defRPr/>
            </a:lvl1pPr>
            <a:lvl2pPr marL="685800" indent="-228600">
              <a:buClr>
                <a:schemeClr val="accent3"/>
              </a:buClr>
              <a:buFont typeface="Arial" panose="020B0604020202020204" pitchFamily="34" charset="0"/>
              <a:buChar char="•"/>
              <a:defRPr/>
            </a:lvl2pPr>
            <a:lvl3pPr marL="1143000" indent="-228600">
              <a:buClr>
                <a:schemeClr val="accent3"/>
              </a:buClr>
              <a:buFont typeface="Arial" panose="020B0604020202020204" pitchFamily="34" charset="0"/>
              <a:buChar char="•"/>
              <a:defRPr/>
            </a:lvl3pPr>
            <a:lvl4pPr marL="1600200" indent="-228600">
              <a:buClr>
                <a:schemeClr val="accent3"/>
              </a:buClr>
              <a:buFont typeface="Arial" panose="020B0604020202020204" pitchFamily="34" charset="0"/>
              <a:buChar char="•"/>
              <a:defRPr/>
            </a:lvl4pPr>
            <a:lvl5pPr marL="2057400" indent="-228600">
              <a:buClr>
                <a:schemeClr val="accent3"/>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1501742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Tree>
    <p:extLst>
      <p:ext uri="{BB962C8B-B14F-4D97-AF65-F5344CB8AC3E}">
        <p14:creationId xmlns:p14="http://schemas.microsoft.com/office/powerpoint/2010/main" val="9653089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Tree>
    <p:extLst>
      <p:ext uri="{BB962C8B-B14F-4D97-AF65-F5344CB8AC3E}">
        <p14:creationId xmlns:p14="http://schemas.microsoft.com/office/powerpoint/2010/main" val="29081011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
        <p:nvSpPr>
          <p:cNvPr id="6" name="Rectangle 5">
            <a:extLst>
              <a:ext uri="{FF2B5EF4-FFF2-40B4-BE49-F238E27FC236}">
                <a16:creationId xmlns:a16="http://schemas.microsoft.com/office/drawing/2014/main" id="{4B5D83E7-F2B7-417F-9348-222F18A74341}"/>
              </a:ext>
            </a:extLst>
          </p:cNvPr>
          <p:cNvSpPr/>
          <p:nvPr/>
        </p:nvSpPr>
        <p:spPr>
          <a:xfrm>
            <a:off x="0" y="-1"/>
            <a:ext cx="12192000" cy="106681"/>
          </a:xfrm>
          <a:prstGeom prst="rect">
            <a:avLst/>
          </a:prstGeom>
          <a:gradFill flip="none" rotWithShape="1">
            <a:gsLst>
              <a:gs pos="0">
                <a:srgbClr val="54284B"/>
              </a:gs>
              <a:gs pos="56733">
                <a:srgbClr val="6F2147"/>
              </a:gs>
              <a:gs pos="100000">
                <a:srgbClr val="4D528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027601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C1509-97F9-9AC9-3004-0444397C1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83713C-9A88-4E7F-B7F0-88A5DDA067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762F71-44E5-6941-7F1B-4DA15FB3D9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607845-940D-AF42-90E6-0A3F0004BE78}" type="datetimeFigureOut">
              <a:rPr lang="en-US" smtClean="0"/>
              <a:t>6/19/23</a:t>
            </a:fld>
            <a:endParaRPr lang="en-US"/>
          </a:p>
        </p:txBody>
      </p:sp>
      <p:sp>
        <p:nvSpPr>
          <p:cNvPr id="5" name="Footer Placeholder 4">
            <a:extLst>
              <a:ext uri="{FF2B5EF4-FFF2-40B4-BE49-F238E27FC236}">
                <a16:creationId xmlns:a16="http://schemas.microsoft.com/office/drawing/2014/main" id="{2D5F44EC-2508-285C-261A-6C6D471B16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8461F35-DC72-C444-9401-DB6D236197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3C78B3-0045-9547-874D-082F52276EB6}" type="slidenum">
              <a:rPr lang="en-US" smtClean="0"/>
              <a:t>‹#›</a:t>
            </a:fld>
            <a:endParaRPr lang="en-US"/>
          </a:p>
        </p:txBody>
      </p:sp>
    </p:spTree>
    <p:extLst>
      <p:ext uri="{BB962C8B-B14F-4D97-AF65-F5344CB8AC3E}">
        <p14:creationId xmlns:p14="http://schemas.microsoft.com/office/powerpoint/2010/main" val="372199244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dirty="0"/>
          </a:p>
        </p:txBody>
      </p:sp>
      <p:sp>
        <p:nvSpPr>
          <p:cNvPr id="6" name="Rectangle 5">
            <a:extLst>
              <a:ext uri="{FF2B5EF4-FFF2-40B4-BE49-F238E27FC236}">
                <a16:creationId xmlns:a16="http://schemas.microsoft.com/office/drawing/2014/main" id="{4B5D83E7-F2B7-417F-9348-222F18A74341}"/>
              </a:ext>
            </a:extLst>
          </p:cNvPr>
          <p:cNvSpPr/>
          <p:nvPr/>
        </p:nvSpPr>
        <p:spPr>
          <a:xfrm>
            <a:off x="0" y="-1"/>
            <a:ext cx="12192000" cy="106681"/>
          </a:xfrm>
          <a:prstGeom prst="rect">
            <a:avLst/>
          </a:prstGeom>
          <a:gradFill flip="none" rotWithShape="1">
            <a:gsLst>
              <a:gs pos="0">
                <a:srgbClr val="54284B"/>
              </a:gs>
              <a:gs pos="56733">
                <a:srgbClr val="6F2147"/>
              </a:gs>
              <a:gs pos="100000">
                <a:srgbClr val="4D528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62CA3BDB-B978-9BD6-E087-7EECC0DD55A2}"/>
              </a:ext>
            </a:extLst>
          </p:cNvPr>
          <p:cNvSpPr/>
          <p:nvPr userDrawn="1"/>
        </p:nvSpPr>
        <p:spPr>
          <a:xfrm>
            <a:off x="0" y="-1"/>
            <a:ext cx="12192000" cy="106681"/>
          </a:xfrm>
          <a:prstGeom prst="rect">
            <a:avLst/>
          </a:prstGeom>
          <a:gradFill flip="none" rotWithShape="1">
            <a:gsLst>
              <a:gs pos="0">
                <a:srgbClr val="54284B"/>
              </a:gs>
              <a:gs pos="56733">
                <a:srgbClr val="6F2147"/>
              </a:gs>
              <a:gs pos="100000">
                <a:srgbClr val="4D528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77347596"/>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8" Type="http://schemas.openxmlformats.org/officeDocument/2006/relationships/hyperlink" Target="http://www.mededotg.com/" TargetMode="External"/><Relationship Id="rId3" Type="http://schemas.openxmlformats.org/officeDocument/2006/relationships/image" Target="../media/image12.png"/><Relationship Id="rId7" Type="http://schemas.openxmlformats.org/officeDocument/2006/relationships/hyperlink" Target="http://www.mededonthego.com/" TargetMode="External"/><Relationship Id="rId2" Type="http://schemas.openxmlformats.org/officeDocument/2006/relationships/notesSlide" Target="../notesSlides/notesSlide3.xml"/><Relationship Id="rId1" Type="http://schemas.openxmlformats.org/officeDocument/2006/relationships/slideLayout" Target="../slideLayouts/slideLayout19.xml"/><Relationship Id="rId6" Type="http://schemas.openxmlformats.org/officeDocument/2006/relationships/image" Target="../media/image15.svg"/><Relationship Id="rId5" Type="http://schemas.openxmlformats.org/officeDocument/2006/relationships/image" Target="../media/image14.png"/><Relationship Id="rId10" Type="http://schemas.openxmlformats.org/officeDocument/2006/relationships/image" Target="../media/image17.svg"/><Relationship Id="rId4" Type="http://schemas.openxmlformats.org/officeDocument/2006/relationships/image" Target="../media/image13.svg"/><Relationship Id="rId9" Type="http://schemas.openxmlformats.org/officeDocument/2006/relationships/image" Target="../media/image16.pn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www.mededonthego.com/Video/program/971" TargetMode="External"/><Relationship Id="rId7" Type="http://schemas.openxmlformats.org/officeDocument/2006/relationships/image" Target="../media/image4.svg"/><Relationship Id="rId2" Type="http://schemas.openxmlformats.org/officeDocument/2006/relationships/notesSlide" Target="../notesSlides/notesSlide1.xml"/><Relationship Id="rId1" Type="http://schemas.openxmlformats.org/officeDocument/2006/relationships/slideLayout" Target="../slideLayouts/slideLayout19.xml"/><Relationship Id="rId6" Type="http://schemas.openxmlformats.org/officeDocument/2006/relationships/image" Target="../media/image3.png"/><Relationship Id="rId11" Type="http://schemas.openxmlformats.org/officeDocument/2006/relationships/image" Target="../media/image8.svg"/><Relationship Id="rId5" Type="http://schemas.openxmlformats.org/officeDocument/2006/relationships/hyperlink" Target="mailto:support@MedEdOTG.com" TargetMode="External"/><Relationship Id="rId10" Type="http://schemas.openxmlformats.org/officeDocument/2006/relationships/image" Target="../media/image7.png"/><Relationship Id="rId4" Type="http://schemas.openxmlformats.org/officeDocument/2006/relationships/hyperlink" Target="http://www.mededonthego.com/" TargetMode="External"/><Relationship Id="rId9" Type="http://schemas.openxmlformats.org/officeDocument/2006/relationships/image" Target="../media/image6.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0B0D0-4D64-4459-95DF-0B74CEBFB011}"/>
              </a:ext>
            </a:extLst>
          </p:cNvPr>
          <p:cNvSpPr>
            <a:spLocks noGrp="1"/>
          </p:cNvSpPr>
          <p:nvPr>
            <p:ph type="title"/>
          </p:nvPr>
        </p:nvSpPr>
        <p:spPr>
          <a:xfrm>
            <a:off x="609600" y="1709738"/>
            <a:ext cx="9695380" cy="2852737"/>
          </a:xfrm>
        </p:spPr>
        <p:txBody>
          <a:bodyPr/>
          <a:lstStyle/>
          <a:p>
            <a:r>
              <a:rPr lang="en-US" dirty="0" err="1"/>
              <a:t>Seralutinib</a:t>
            </a:r>
            <a:r>
              <a:rPr lang="en-US" dirty="0"/>
              <a:t> for Treatment of Group 1 PAH</a:t>
            </a:r>
          </a:p>
        </p:txBody>
      </p:sp>
      <p:sp>
        <p:nvSpPr>
          <p:cNvPr id="5" name="Text Placeholder 4">
            <a:extLst>
              <a:ext uri="{FF2B5EF4-FFF2-40B4-BE49-F238E27FC236}">
                <a16:creationId xmlns:a16="http://schemas.microsoft.com/office/drawing/2014/main" id="{09AB587F-36DB-3A04-FB5B-7C37BE7F73F7}"/>
              </a:ext>
            </a:extLst>
          </p:cNvPr>
          <p:cNvSpPr>
            <a:spLocks noGrp="1"/>
          </p:cNvSpPr>
          <p:nvPr>
            <p:ph type="body" idx="1"/>
          </p:nvPr>
        </p:nvSpPr>
        <p:spPr>
          <a:xfrm>
            <a:off x="609600" y="4589463"/>
            <a:ext cx="10515600" cy="1729144"/>
          </a:xfrm>
        </p:spPr>
        <p:txBody>
          <a:bodyPr>
            <a:normAutofit fontScale="70000" lnSpcReduction="20000"/>
          </a:bodyPr>
          <a:lstStyle/>
          <a:p>
            <a:r>
              <a:rPr lang="en-US" dirty="0"/>
              <a:t>Oksana A. </a:t>
            </a:r>
            <a:r>
              <a:rPr lang="en-US" dirty="0" err="1"/>
              <a:t>Shlobin</a:t>
            </a:r>
            <a:r>
              <a:rPr lang="en-US" dirty="0"/>
              <a:t>, MD</a:t>
            </a:r>
          </a:p>
          <a:p>
            <a:r>
              <a:rPr lang="en-US" dirty="0"/>
              <a:t>Medical Director, Pulmonary Hypertension Program</a:t>
            </a:r>
          </a:p>
          <a:p>
            <a:r>
              <a:rPr lang="en-US" dirty="0"/>
              <a:t>Inova Fairfax Hospital</a:t>
            </a:r>
          </a:p>
          <a:p>
            <a:r>
              <a:rPr lang="en-US" dirty="0"/>
              <a:t>Associate Professor, University of Virginia School of Medicine</a:t>
            </a:r>
          </a:p>
          <a:p>
            <a:r>
              <a:rPr lang="en-US" dirty="0"/>
              <a:t>Associate Professor, Georgetown University School of Medicine</a:t>
            </a:r>
          </a:p>
          <a:p>
            <a:r>
              <a:rPr lang="en-US" dirty="0"/>
              <a:t>Falls Church, VA</a:t>
            </a:r>
          </a:p>
        </p:txBody>
      </p:sp>
    </p:spTree>
    <p:extLst>
      <p:ext uri="{BB962C8B-B14F-4D97-AF65-F5344CB8AC3E}">
        <p14:creationId xmlns:p14="http://schemas.microsoft.com/office/powerpoint/2010/main" val="18185052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79C12-A37B-AF87-1E98-7C7D0164345A}"/>
              </a:ext>
            </a:extLst>
          </p:cNvPr>
          <p:cNvSpPr>
            <a:spLocks noGrp="1"/>
          </p:cNvSpPr>
          <p:nvPr>
            <p:ph type="title"/>
          </p:nvPr>
        </p:nvSpPr>
        <p:spPr>
          <a:xfrm>
            <a:off x="609600" y="199505"/>
            <a:ext cx="10744200" cy="1185577"/>
          </a:xfrm>
        </p:spPr>
        <p:txBody>
          <a:bodyPr anchor="t">
            <a:normAutofit/>
          </a:bodyPr>
          <a:lstStyle/>
          <a:p>
            <a:r>
              <a:rPr lang="en-US" dirty="0" err="1"/>
              <a:t>Seralutinib</a:t>
            </a:r>
            <a:r>
              <a:rPr lang="en-US" dirty="0"/>
              <a:t> Mechanism of Action</a:t>
            </a:r>
          </a:p>
        </p:txBody>
      </p:sp>
      <p:pic>
        <p:nvPicPr>
          <p:cNvPr id="5" name="Picture 4" descr="Diagram&#10;&#10;Description automatically generated">
            <a:extLst>
              <a:ext uri="{FF2B5EF4-FFF2-40B4-BE49-F238E27FC236}">
                <a16:creationId xmlns:a16="http://schemas.microsoft.com/office/drawing/2014/main" id="{E3FDD80A-7A11-0BBE-FC8D-B72E980DED31}"/>
              </a:ext>
            </a:extLst>
          </p:cNvPr>
          <p:cNvPicPr>
            <a:picLocks noChangeAspect="1"/>
          </p:cNvPicPr>
          <p:nvPr/>
        </p:nvPicPr>
        <p:blipFill>
          <a:blip r:embed="rId2"/>
          <a:stretch>
            <a:fillRect/>
          </a:stretch>
        </p:blipFill>
        <p:spPr>
          <a:xfrm>
            <a:off x="1537904" y="727187"/>
            <a:ext cx="3473053" cy="3783148"/>
          </a:xfrm>
          <a:prstGeom prst="rect">
            <a:avLst/>
          </a:prstGeom>
        </p:spPr>
      </p:pic>
      <p:pic>
        <p:nvPicPr>
          <p:cNvPr id="7" name="Picture 6" descr="Diagram&#10;&#10;Description automatically generated">
            <a:extLst>
              <a:ext uri="{FF2B5EF4-FFF2-40B4-BE49-F238E27FC236}">
                <a16:creationId xmlns:a16="http://schemas.microsoft.com/office/drawing/2014/main" id="{B0E8431C-B510-1604-F7FA-38299BB19B05}"/>
              </a:ext>
            </a:extLst>
          </p:cNvPr>
          <p:cNvPicPr>
            <a:picLocks noChangeAspect="1"/>
          </p:cNvPicPr>
          <p:nvPr/>
        </p:nvPicPr>
        <p:blipFill>
          <a:blip r:embed="rId3"/>
          <a:stretch>
            <a:fillRect/>
          </a:stretch>
        </p:blipFill>
        <p:spPr>
          <a:xfrm>
            <a:off x="5981699" y="792162"/>
            <a:ext cx="4896054" cy="3659801"/>
          </a:xfrm>
          <a:prstGeom prst="rect">
            <a:avLst/>
          </a:prstGeom>
        </p:spPr>
      </p:pic>
      <p:sp>
        <p:nvSpPr>
          <p:cNvPr id="9" name="Footer Placeholder 8">
            <a:extLst>
              <a:ext uri="{FF2B5EF4-FFF2-40B4-BE49-F238E27FC236}">
                <a16:creationId xmlns:a16="http://schemas.microsoft.com/office/drawing/2014/main" id="{CEE37D17-F6A6-73BA-1016-409EA9A6FCA1}"/>
              </a:ext>
            </a:extLst>
          </p:cNvPr>
          <p:cNvSpPr>
            <a:spLocks noGrp="1"/>
          </p:cNvSpPr>
          <p:nvPr>
            <p:ph type="ftr" sz="quarter" idx="3"/>
          </p:nvPr>
        </p:nvSpPr>
        <p:spPr/>
        <p:txBody>
          <a:bodyPr/>
          <a:lstStyle/>
          <a:p>
            <a:r>
              <a:rPr lang="en-US" dirty="0" err="1"/>
              <a:t>Galkin</a:t>
            </a:r>
            <a:r>
              <a:rPr lang="en-US" dirty="0"/>
              <a:t> A, et al. </a:t>
            </a:r>
            <a:r>
              <a:rPr lang="en-US" i="1" dirty="0" err="1"/>
              <a:t>Eur</a:t>
            </a:r>
            <a:r>
              <a:rPr lang="en-US" i="1" dirty="0"/>
              <a:t> Respir J</a:t>
            </a:r>
            <a:r>
              <a:rPr lang="en-US" dirty="0"/>
              <a:t>. 2022; 60: 2102356.</a:t>
            </a:r>
          </a:p>
        </p:txBody>
      </p:sp>
      <p:sp>
        <p:nvSpPr>
          <p:cNvPr id="12" name="Content Placeholder 2">
            <a:extLst>
              <a:ext uri="{FF2B5EF4-FFF2-40B4-BE49-F238E27FC236}">
                <a16:creationId xmlns:a16="http://schemas.microsoft.com/office/drawing/2014/main" id="{7741C3ED-0733-9DD4-46B6-EB74D6BD8A77}"/>
              </a:ext>
            </a:extLst>
          </p:cNvPr>
          <p:cNvSpPr>
            <a:spLocks noGrp="1"/>
          </p:cNvSpPr>
          <p:nvPr>
            <p:ph idx="1"/>
          </p:nvPr>
        </p:nvSpPr>
        <p:spPr>
          <a:xfrm>
            <a:off x="609600" y="4739752"/>
            <a:ext cx="10744200" cy="1603995"/>
          </a:xfrm>
        </p:spPr>
        <p:txBody>
          <a:bodyPr anchor="t">
            <a:noAutofit/>
          </a:bodyPr>
          <a:lstStyle/>
          <a:p>
            <a:r>
              <a:rPr lang="en-US" sz="1600" dirty="0"/>
              <a:t>Abnormal signaling of PDGF (present on pulmonary arterial smooth muscle cells), CSF1R (present on macrophages), c-KIT+ (found on endothelial cells) and BMPR2 deficiency drive cellular overgrowth in lung vasculature and play a key role in pathogenesis of PAH</a:t>
            </a:r>
          </a:p>
          <a:p>
            <a:r>
              <a:rPr lang="en-US" sz="1600" dirty="0" err="1"/>
              <a:t>Seralutinib</a:t>
            </a:r>
            <a:r>
              <a:rPr lang="en-US" sz="1600" dirty="0"/>
              <a:t> (tyrosine kinase inhibitor) modulates expression of BMPR2 by targeting the above cytokines</a:t>
            </a:r>
          </a:p>
          <a:p>
            <a:r>
              <a:rPr lang="en-US" sz="1600" dirty="0" err="1"/>
              <a:t>Seralutinib</a:t>
            </a:r>
            <a:r>
              <a:rPr lang="en-US" sz="1600" dirty="0"/>
              <a:t> is delivered by dry powder inhalation to maximize the effect of the drug on pulmonary vasculature</a:t>
            </a:r>
          </a:p>
        </p:txBody>
      </p:sp>
    </p:spTree>
    <p:extLst>
      <p:ext uri="{BB962C8B-B14F-4D97-AF65-F5344CB8AC3E}">
        <p14:creationId xmlns:p14="http://schemas.microsoft.com/office/powerpoint/2010/main" val="16171133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C52CB23-A893-F3BC-7EE2-D977C82AA838}"/>
              </a:ext>
            </a:extLst>
          </p:cNvPr>
          <p:cNvSpPr/>
          <p:nvPr/>
        </p:nvSpPr>
        <p:spPr>
          <a:xfrm>
            <a:off x="-1" y="0"/>
            <a:ext cx="12192000" cy="6858000"/>
          </a:xfrm>
          <a:prstGeom prst="rect">
            <a:avLst/>
          </a:prstGeom>
          <a:solidFill>
            <a:srgbClr val="009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Graphic 16" descr="User with solid fill">
            <a:extLst>
              <a:ext uri="{FF2B5EF4-FFF2-40B4-BE49-F238E27FC236}">
                <a16:creationId xmlns:a16="http://schemas.microsoft.com/office/drawing/2014/main" id="{74847793-B893-A93A-FFCC-6C95F2C9FE22}"/>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8418" t="35016" r="44861" b="50079"/>
          <a:stretch/>
        </p:blipFill>
        <p:spPr>
          <a:xfrm>
            <a:off x="6250613" y="0"/>
            <a:ext cx="5941387" cy="3314044"/>
          </a:xfrm>
          <a:prstGeom prst="rect">
            <a:avLst/>
          </a:prstGeom>
        </p:spPr>
      </p:pic>
      <p:sp>
        <p:nvSpPr>
          <p:cNvPr id="7" name="TextBox 6">
            <a:extLst>
              <a:ext uri="{FF2B5EF4-FFF2-40B4-BE49-F238E27FC236}">
                <a16:creationId xmlns:a16="http://schemas.microsoft.com/office/drawing/2014/main" id="{FD65D34E-012D-57F2-01D9-E33429ED2AC6}"/>
              </a:ext>
            </a:extLst>
          </p:cNvPr>
          <p:cNvSpPr txBox="1"/>
          <p:nvPr/>
        </p:nvSpPr>
        <p:spPr>
          <a:xfrm>
            <a:off x="870978" y="550718"/>
            <a:ext cx="779352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Looking for more resources </a:t>
            </a:r>
            <a:b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on this topic?</a:t>
            </a:r>
          </a:p>
        </p:txBody>
      </p:sp>
      <p:pic>
        <p:nvPicPr>
          <p:cNvPr id="18" name="Graphic 17" descr="User with solid fill">
            <a:extLst>
              <a:ext uri="{FF2B5EF4-FFF2-40B4-BE49-F238E27FC236}">
                <a16:creationId xmlns:a16="http://schemas.microsoft.com/office/drawing/2014/main" id="{5C24E54E-14AB-F843-0853-616E04BAE910}"/>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28418" t="41261" r="53427" b="50079"/>
          <a:stretch/>
        </p:blipFill>
        <p:spPr>
          <a:xfrm flipH="1" flipV="1">
            <a:off x="-1" y="3543956"/>
            <a:ext cx="6948177" cy="3314044"/>
          </a:xfrm>
          <a:prstGeom prst="rect">
            <a:avLst/>
          </a:prstGeom>
        </p:spPr>
      </p:pic>
      <p:sp>
        <p:nvSpPr>
          <p:cNvPr id="2" name="TextBox 1">
            <a:hlinkClick r:id="rId7" tooltip="MedEd On The Go"/>
            <a:extLst>
              <a:ext uri="{FF2B5EF4-FFF2-40B4-BE49-F238E27FC236}">
                <a16:creationId xmlns:a16="http://schemas.microsoft.com/office/drawing/2014/main" id="{624C7CEC-6FAA-E8C2-47BA-84734D0A035F}"/>
              </a:ext>
            </a:extLst>
          </p:cNvPr>
          <p:cNvSpPr txBox="1"/>
          <p:nvPr/>
        </p:nvSpPr>
        <p:spPr>
          <a:xfrm>
            <a:off x="870978" y="5018509"/>
            <a:ext cx="6077198" cy="1152465"/>
          </a:xfrm>
          <a:prstGeom prst="roundRect">
            <a:avLst>
              <a:gd name="adj" fmla="val 48137"/>
            </a:avLst>
          </a:prstGeom>
          <a:solidFill>
            <a:schemeClr val="bg1"/>
          </a:solidFill>
          <a:ln>
            <a:noFill/>
          </a:ln>
          <a:effectLst/>
        </p:spPr>
        <p:txBody>
          <a:bodyPr wrap="square" tIns="182880" bIns="9144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hlinkClick r:id="rId8" tooltip="Visit us now!"/>
              </a:rPr>
              <a:t>www.MedEdOTG.com</a:t>
            </a:r>
            <a:endPar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C54A7D02-C060-E473-59D6-ABDD4DCC19A6}"/>
              </a:ext>
            </a:extLst>
          </p:cNvPr>
          <p:cNvSpPr txBox="1"/>
          <p:nvPr/>
        </p:nvSpPr>
        <p:spPr>
          <a:xfrm>
            <a:off x="870979" y="2424875"/>
            <a:ext cx="4310622" cy="203132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CME/CE in minutes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Congress highlights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Late-breaking data</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Quizzes</a:t>
            </a:r>
          </a:p>
        </p:txBody>
      </p:sp>
      <p:sp>
        <p:nvSpPr>
          <p:cNvPr id="8" name="TextBox 7">
            <a:extLst>
              <a:ext uri="{FF2B5EF4-FFF2-40B4-BE49-F238E27FC236}">
                <a16:creationId xmlns:a16="http://schemas.microsoft.com/office/drawing/2014/main" id="{531AC232-9957-4A51-B937-C4AB6A46FA92}"/>
              </a:ext>
            </a:extLst>
          </p:cNvPr>
          <p:cNvSpPr txBox="1"/>
          <p:nvPr/>
        </p:nvSpPr>
        <p:spPr>
          <a:xfrm>
            <a:off x="5058796" y="2424875"/>
            <a:ext cx="5225023" cy="150810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Webinars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In-person events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Slides &amp; resources</a:t>
            </a:r>
          </a:p>
        </p:txBody>
      </p:sp>
      <p:pic>
        <p:nvPicPr>
          <p:cNvPr id="10" name="Graphic 9">
            <a:extLst>
              <a:ext uri="{FF2B5EF4-FFF2-40B4-BE49-F238E27FC236}">
                <a16:creationId xmlns:a16="http://schemas.microsoft.com/office/drawing/2014/main" id="{93E4D248-876E-0145-581A-20C841F43DE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036699" y="446062"/>
            <a:ext cx="2494241" cy="1255751"/>
          </a:xfrm>
          <a:prstGeom prst="rect">
            <a:avLst/>
          </a:prstGeom>
        </p:spPr>
      </p:pic>
    </p:spTree>
    <p:extLst>
      <p:ext uri="{BB962C8B-B14F-4D97-AF65-F5344CB8AC3E}">
        <p14:creationId xmlns:p14="http://schemas.microsoft.com/office/powerpoint/2010/main" val="2405816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2183204-970A-B111-5DCA-6C0B2E08FD03}"/>
              </a:ext>
            </a:extLst>
          </p:cNvPr>
          <p:cNvSpPr txBox="1"/>
          <p:nvPr/>
        </p:nvSpPr>
        <p:spPr>
          <a:xfrm>
            <a:off x="1557505" y="5707282"/>
            <a:ext cx="261296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or portions thereof may not be published, posted online or used in presentations without permission.</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0EE13496-F6DC-B1E6-63D7-6A65639436E6}"/>
              </a:ext>
            </a:extLst>
          </p:cNvPr>
          <p:cNvSpPr txBox="1"/>
          <p:nvPr/>
        </p:nvSpPr>
        <p:spPr>
          <a:xfrm>
            <a:off x="594592" y="359469"/>
            <a:ext cx="10997719" cy="692468"/>
          </a:xfrm>
          <a:prstGeom prst="roundRect">
            <a:avLst>
              <a:gd name="adj" fmla="val 50000"/>
            </a:avLst>
          </a:prstGeom>
          <a:solidFill>
            <a:srgbClr val="0098EA"/>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rebuchet MS" panose="020B0703020202090204" pitchFamily="34" charset="0"/>
                <a:ea typeface="+mn-ea"/>
                <a:cs typeface="Calibri" panose="020F0502020204030204" pitchFamily="34" charset="0"/>
              </a:rPr>
              <a:t>Resource Information</a:t>
            </a:r>
          </a:p>
        </p:txBody>
      </p:sp>
      <p:sp>
        <p:nvSpPr>
          <p:cNvPr id="4" name="TextBox 3">
            <a:extLst>
              <a:ext uri="{FF2B5EF4-FFF2-40B4-BE49-F238E27FC236}">
                <a16:creationId xmlns:a16="http://schemas.microsoft.com/office/drawing/2014/main" id="{821270A0-01CF-6D78-64D3-D2393CA1DB1B}"/>
              </a:ext>
            </a:extLst>
          </p:cNvPr>
          <p:cNvSpPr txBox="1"/>
          <p:nvPr/>
        </p:nvSpPr>
        <p:spPr>
          <a:xfrm>
            <a:off x="594592" y="1162619"/>
            <a:ext cx="10997719" cy="31239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mn-cs"/>
              </a:rPr>
              <a:t>About This Resource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These slides are one component of a continuing education program available online at </a:t>
            </a:r>
            <a:r>
              <a:rPr kumimoji="0" lang="en-US" sz="1500" b="0" i="0" u="none" strike="noStrike" kern="1200" cap="none" spc="0" normalizeH="0" baseline="0" noProof="0" dirty="0" err="1">
                <a:ln>
                  <a:noFill/>
                </a:ln>
                <a:solidFill>
                  <a:srgbClr val="747474"/>
                </a:solidFill>
                <a:effectLst/>
                <a:uLnTx/>
                <a:uFillTx/>
                <a:latin typeface="Arial" panose="020B0604020202020204" pitchFamily="34" charset="0"/>
                <a:ea typeface="+mn-ea"/>
                <a:cs typeface="Arial" panose="020B0604020202020204" pitchFamily="34" charset="0"/>
              </a:rPr>
              <a:t>MedEd</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 On The Go titled </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3"/>
              </a:rPr>
              <a:t>Emerging PH Therapeutics, The Promise of a New Future</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Program Learning Objectives:</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Discuss how ongoing phase 3 and 4 trial results within the PH community will impact care moving forward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Understand the potential of utilizing novel molecular mechanisms of disease to affect the pathological progression of PH and the potential for treatment combinations to attack parallel disease pathways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err="1">
                <a:ln>
                  <a:noFill/>
                </a:ln>
                <a:solidFill>
                  <a:srgbClr val="0098EA"/>
                </a:solidFill>
                <a:effectLst/>
                <a:uLnTx/>
                <a:uFillTx/>
                <a:latin typeface="Century Gothic" panose="020B0502020202020204" pitchFamily="34" charset="0"/>
                <a:ea typeface="+mn-ea"/>
                <a:cs typeface="Arial" panose="020B0604020202020204" pitchFamily="34" charset="0"/>
              </a:rPr>
              <a:t>MedEd</a:t>
            </a:r>
            <a:r>
              <a:rPr kumimoji="0" lang="en-US" sz="15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Arial" panose="020B0604020202020204" pitchFamily="34" charset="0"/>
              </a:rPr>
              <a:t> On The Go</a:t>
            </a:r>
            <a:r>
              <a:rPr kumimoji="0" lang="en-US" sz="1500" b="1" i="0" u="none" strike="noStrike" kern="1200" cap="none" spc="0" normalizeH="0" baseline="30000" noProof="0" dirty="0">
                <a:ln>
                  <a:noFill/>
                </a:ln>
                <a:solidFill>
                  <a:srgbClr val="0098EA"/>
                </a:solidFill>
                <a:effectLst/>
                <a:uLnTx/>
                <a:uFillTx/>
                <a:latin typeface="Century Gothic" panose="020B0502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4"/>
              </a:rPr>
              <a:t>www.mededonthego.com</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747474"/>
              </a:solidFill>
              <a:effectLst/>
              <a:uLnTx/>
              <a:uFillTx/>
              <a:latin typeface="Calibri" panose="020F0502020204030204"/>
              <a:ea typeface="+mn-ea"/>
              <a:cs typeface="+mn-cs"/>
            </a:endParaRPr>
          </a:p>
        </p:txBody>
      </p:sp>
      <p:cxnSp>
        <p:nvCxnSpPr>
          <p:cNvPr id="25" name="Straight Connector 24">
            <a:extLst>
              <a:ext uri="{FF2B5EF4-FFF2-40B4-BE49-F238E27FC236}">
                <a16:creationId xmlns:a16="http://schemas.microsoft.com/office/drawing/2014/main" id="{6D57FF65-33DE-661D-FDBA-12500FF6E05A}"/>
              </a:ext>
            </a:extLst>
          </p:cNvPr>
          <p:cNvCxnSpPr>
            <a:cxnSpLocks/>
          </p:cNvCxnSpPr>
          <p:nvPr/>
        </p:nvCxnSpPr>
        <p:spPr>
          <a:xfrm>
            <a:off x="600876" y="5388512"/>
            <a:ext cx="10996532" cy="0"/>
          </a:xfrm>
          <a:prstGeom prst="line">
            <a:avLst/>
          </a:prstGeom>
          <a:ln>
            <a:solidFill>
              <a:srgbClr val="0098EA"/>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2187CAD-40DF-359C-4264-683025719B57}"/>
              </a:ext>
            </a:extLst>
          </p:cNvPr>
          <p:cNvSpPr txBox="1"/>
          <p:nvPr/>
        </p:nvSpPr>
        <p:spPr>
          <a:xfrm>
            <a:off x="9217940" y="5707282"/>
            <a:ext cx="216567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47474"/>
                </a:solidFill>
                <a:effectLst/>
                <a:uLnTx/>
                <a:uFillTx/>
                <a:latin typeface="Arial" panose="020B0604020202020204" pitchFamily="34" charset="0"/>
                <a:ea typeface="Times New Roman" panose="02020603050405020304" pitchFamily="18" charset="0"/>
                <a:cs typeface="Arial" panose="020B0604020202020204" pitchFamily="34" charset="0"/>
              </a:rPr>
              <a:t>To contact us regarding inaccuracies, omissions or permissions please email us at </a:t>
            </a:r>
            <a:r>
              <a:rPr kumimoji="0" lang="en-US" sz="1200" b="0" i="0" u="sng" strike="noStrike" kern="1200" cap="none" spc="0" normalizeH="0" baseline="0" noProof="0" dirty="0">
                <a:ln>
                  <a:noFill/>
                </a:ln>
                <a:solidFill>
                  <a:srgbClr val="3898F9"/>
                </a:solidFill>
                <a:effectLst/>
                <a:uLnTx/>
                <a:uFillTx/>
                <a:latin typeface="Arial" panose="020B0604020202020204" pitchFamily="34" charset="0"/>
                <a:ea typeface="Times New Roman" panose="02020603050405020304" pitchFamily="18" charset="0"/>
                <a:cs typeface="Arial" panose="020B0604020202020204" pitchFamily="34" charset="0"/>
                <a:hlinkClick r:id="rId5"/>
              </a:rPr>
              <a:t>support@MedEdOTG.com</a:t>
            </a: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Graphic 7" descr="Chat bubble outline">
            <a:extLst>
              <a:ext uri="{FF2B5EF4-FFF2-40B4-BE49-F238E27FC236}">
                <a16:creationId xmlns:a16="http://schemas.microsoft.com/office/drawing/2014/main" id="{06F4C142-8867-0F42-B3B7-D4F09FB224B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8375917" y="5590710"/>
            <a:ext cx="787862" cy="787862"/>
          </a:xfrm>
          <a:prstGeom prst="rect">
            <a:avLst/>
          </a:prstGeom>
        </p:spPr>
      </p:pic>
      <p:pic>
        <p:nvPicPr>
          <p:cNvPr id="20" name="Graphic 19">
            <a:extLst>
              <a:ext uri="{FF2B5EF4-FFF2-40B4-BE49-F238E27FC236}">
                <a16:creationId xmlns:a16="http://schemas.microsoft.com/office/drawing/2014/main" id="{9D6FF3C3-E8EB-6F75-281D-7EC60CF26BB5}"/>
              </a:ext>
            </a:extLst>
          </p:cNvPr>
          <p:cNvPicPr>
            <a:picLocks noChangeAspect="1"/>
          </p:cNvPicPr>
          <p:nvPr/>
        </p:nvPicPr>
        <p:blipFill rotWithShape="1">
          <a:blip r:embed="rId8">
            <a:extLst>
              <a:ext uri="{96DAC541-7B7A-43D3-8B79-37D633B846F1}">
                <asvg:svgBlip xmlns:asvg="http://schemas.microsoft.com/office/drawing/2016/SVG/main" r:embed="rId9"/>
              </a:ext>
            </a:extLst>
          </a:blip>
          <a:srcRect b="17964"/>
          <a:stretch/>
        </p:blipFill>
        <p:spPr>
          <a:xfrm>
            <a:off x="618797" y="5731536"/>
            <a:ext cx="787862" cy="646331"/>
          </a:xfrm>
          <a:prstGeom prst="rect">
            <a:avLst/>
          </a:prstGeom>
        </p:spPr>
      </p:pic>
      <p:sp>
        <p:nvSpPr>
          <p:cNvPr id="2" name="TextBox 1">
            <a:extLst>
              <a:ext uri="{FF2B5EF4-FFF2-40B4-BE49-F238E27FC236}">
                <a16:creationId xmlns:a16="http://schemas.microsoft.com/office/drawing/2014/main" id="{6CFC2CE5-F394-6990-63F0-E857AC5C3519}"/>
              </a:ext>
            </a:extLst>
          </p:cNvPr>
          <p:cNvSpPr txBox="1"/>
          <p:nvPr/>
        </p:nvSpPr>
        <p:spPr>
          <a:xfrm>
            <a:off x="5366615" y="5707282"/>
            <a:ext cx="246944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can be saved for personal use (non-commercial use only) with credit given to the resource authors.</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Graphic 5" descr="Download from cloud outline">
            <a:extLst>
              <a:ext uri="{FF2B5EF4-FFF2-40B4-BE49-F238E27FC236}">
                <a16:creationId xmlns:a16="http://schemas.microsoft.com/office/drawing/2014/main" id="{2D69C189-75F0-6840-CF40-7D57A5931DA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479126" y="5625435"/>
            <a:ext cx="787862" cy="787862"/>
          </a:xfrm>
          <a:prstGeom prst="rect">
            <a:avLst/>
          </a:prstGeom>
        </p:spPr>
      </p:pic>
    </p:spTree>
    <p:extLst>
      <p:ext uri="{BB962C8B-B14F-4D97-AF65-F5344CB8AC3E}">
        <p14:creationId xmlns:p14="http://schemas.microsoft.com/office/powerpoint/2010/main" val="2600770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8465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 views and opinions expressed in this educational activity are those of the faculty and do not necessarily represent the views of Total CME, LLC,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Diagram&#10;&#10;Description automatically generated">
            <a:extLst>
              <a:ext uri="{FF2B5EF4-FFF2-40B4-BE49-F238E27FC236}">
                <a16:creationId xmlns:a16="http://schemas.microsoft.com/office/drawing/2014/main" id="{9CE42125-2D4E-192E-2FA4-A6887579E993}"/>
              </a:ext>
            </a:extLst>
          </p:cNvPr>
          <p:cNvPicPr>
            <a:picLocks noChangeAspect="1"/>
          </p:cNvPicPr>
          <p:nvPr/>
        </p:nvPicPr>
        <p:blipFill>
          <a:blip r:embed="rId2"/>
          <a:stretch>
            <a:fillRect/>
          </a:stretch>
        </p:blipFill>
        <p:spPr>
          <a:xfrm>
            <a:off x="5751770" y="1013150"/>
            <a:ext cx="6200958" cy="4635217"/>
          </a:xfrm>
          <a:prstGeom prst="rect">
            <a:avLst/>
          </a:prstGeom>
        </p:spPr>
      </p:pic>
      <p:sp>
        <p:nvSpPr>
          <p:cNvPr id="2" name="Title 1">
            <a:extLst>
              <a:ext uri="{FF2B5EF4-FFF2-40B4-BE49-F238E27FC236}">
                <a16:creationId xmlns:a16="http://schemas.microsoft.com/office/drawing/2014/main" id="{1190D8F3-9063-7D6A-B9C5-969217BC3CD6}"/>
              </a:ext>
            </a:extLst>
          </p:cNvPr>
          <p:cNvSpPr>
            <a:spLocks noGrp="1"/>
          </p:cNvSpPr>
          <p:nvPr>
            <p:ph type="title"/>
          </p:nvPr>
        </p:nvSpPr>
        <p:spPr>
          <a:xfrm>
            <a:off x="609600" y="199505"/>
            <a:ext cx="10744200" cy="1185577"/>
          </a:xfrm>
        </p:spPr>
        <p:txBody>
          <a:bodyPr anchor="t">
            <a:normAutofit/>
          </a:bodyPr>
          <a:lstStyle/>
          <a:p>
            <a:r>
              <a:rPr lang="en-US"/>
              <a:t>Seralutinib: Mechanism of Action </a:t>
            </a:r>
            <a:endParaRPr lang="en-US" dirty="0"/>
          </a:p>
        </p:txBody>
      </p:sp>
      <p:sp>
        <p:nvSpPr>
          <p:cNvPr id="7" name="Content Placeholder 6">
            <a:extLst>
              <a:ext uri="{FF2B5EF4-FFF2-40B4-BE49-F238E27FC236}">
                <a16:creationId xmlns:a16="http://schemas.microsoft.com/office/drawing/2014/main" id="{3DFDB3FB-2ABB-E69E-0649-FB11F65A388C}"/>
              </a:ext>
            </a:extLst>
          </p:cNvPr>
          <p:cNvSpPr>
            <a:spLocks noGrp="1"/>
          </p:cNvSpPr>
          <p:nvPr>
            <p:ph idx="1"/>
          </p:nvPr>
        </p:nvSpPr>
        <p:spPr>
          <a:xfrm>
            <a:off x="609600" y="1013150"/>
            <a:ext cx="5265107" cy="4722812"/>
          </a:xfrm>
        </p:spPr>
        <p:txBody>
          <a:bodyPr>
            <a:normAutofit/>
          </a:bodyPr>
          <a:lstStyle/>
          <a:p>
            <a:r>
              <a:rPr lang="en-US" sz="1800" dirty="0"/>
              <a:t>CSF1R+ macrophages secrete PDGF and contribute to inflammation and vascular remodeling</a:t>
            </a:r>
          </a:p>
          <a:p>
            <a:r>
              <a:rPr lang="en-US" sz="1800" dirty="0"/>
              <a:t>C-KIT+ cells are increased and further drive </a:t>
            </a:r>
            <a:br>
              <a:rPr lang="en-US" sz="1800" dirty="0"/>
            </a:br>
            <a:r>
              <a:rPr lang="en-US" sz="1800" dirty="0"/>
              <a:t>the inflammatory and proliferative disease processes</a:t>
            </a:r>
          </a:p>
          <a:p>
            <a:r>
              <a:rPr lang="en-US" sz="1800" dirty="0"/>
              <a:t>Aberrant PDGFR signaling drives overgrowth </a:t>
            </a:r>
            <a:br>
              <a:rPr lang="en-US" sz="1800" dirty="0"/>
            </a:br>
            <a:r>
              <a:rPr lang="en-US" sz="1800" dirty="0"/>
              <a:t>of vascular smooth muscle cell myofibroblasts, leading to medial hypertrophy, neointimal lesions and fibrosis</a:t>
            </a:r>
          </a:p>
          <a:p>
            <a:r>
              <a:rPr lang="en-US" sz="1800" dirty="0"/>
              <a:t>PDGF activation decreases BMPR2, which further drives pulmonary arterial smooth muscle cell proliferation</a:t>
            </a:r>
          </a:p>
          <a:p>
            <a:r>
              <a:rPr lang="en-US" sz="1800" dirty="0" err="1"/>
              <a:t>Seralutinib</a:t>
            </a:r>
            <a:r>
              <a:rPr lang="en-US" sz="1800" dirty="0"/>
              <a:t> targets </a:t>
            </a:r>
            <a:r>
              <a:rPr lang="en-US" sz="1800" dirty="0" err="1"/>
              <a:t>PDGF</a:t>
            </a:r>
            <a:r>
              <a:rPr lang="en-US" sz="1800" dirty="0" err="1">
                <a:solidFill>
                  <a:schemeClr val="tx1"/>
                </a:solidFill>
                <a:latin typeface="Symbol" pitchFamily="2" charset="2"/>
              </a:rPr>
              <a:t>a</a:t>
            </a:r>
            <a:r>
              <a:rPr lang="en-US" sz="1800" dirty="0"/>
              <a:t>/</a:t>
            </a:r>
            <a:r>
              <a:rPr lang="en-US" sz="1800" dirty="0">
                <a:latin typeface="Symbol" pitchFamily="2" charset="2"/>
              </a:rPr>
              <a:t>b</a:t>
            </a:r>
            <a:r>
              <a:rPr lang="en-US" sz="1800" dirty="0"/>
              <a:t>, CSF1R and c-KIT and modulates expression of BMPR2</a:t>
            </a:r>
          </a:p>
        </p:txBody>
      </p:sp>
      <p:sp>
        <p:nvSpPr>
          <p:cNvPr id="6" name="Footer Placeholder 5">
            <a:extLst>
              <a:ext uri="{FF2B5EF4-FFF2-40B4-BE49-F238E27FC236}">
                <a16:creationId xmlns:a16="http://schemas.microsoft.com/office/drawing/2014/main" id="{C4CA3630-5703-BBE9-3E62-EE2D1181A036}"/>
              </a:ext>
            </a:extLst>
          </p:cNvPr>
          <p:cNvSpPr>
            <a:spLocks noGrp="1"/>
          </p:cNvSpPr>
          <p:nvPr>
            <p:ph type="ftr" sz="quarter" idx="3"/>
          </p:nvPr>
        </p:nvSpPr>
        <p:spPr>
          <a:xfrm>
            <a:off x="609601" y="6356350"/>
            <a:ext cx="10328476" cy="442131"/>
          </a:xfrm>
        </p:spPr>
        <p:txBody>
          <a:bodyPr/>
          <a:lstStyle/>
          <a:p>
            <a:r>
              <a:rPr lang="en-US" sz="900" dirty="0"/>
              <a:t>BMPR2, bone morphogenetic protein receptor 2; CSF1R+, cystic fibrosis receptor 1 expressing; C-KIT+, type III receptor tyrosine kinase expressing; PASMC, pulmonary arterial smooth muscle cell; PDGF, platelet derived growth factor; PDGFR 𝞪/β, platelet derived growth factor, receptor type 𝞪 or β.</a:t>
            </a:r>
          </a:p>
          <a:p>
            <a:r>
              <a:rPr lang="en-US" sz="900" dirty="0"/>
              <a:t>
1. Grimminger F, et al. </a:t>
            </a:r>
            <a:r>
              <a:rPr lang="en-US" sz="900" i="1" dirty="0"/>
              <a:t>Exp Med Biol. </a:t>
            </a:r>
            <a:r>
              <a:rPr lang="en-US" sz="900" dirty="0"/>
              <a:t>2010; 661:435; 2. Zhou X, et al. </a:t>
            </a:r>
            <a:r>
              <a:rPr lang="en-US" sz="900" i="1" dirty="0"/>
              <a:t>Cell</a:t>
            </a:r>
            <a:r>
              <a:rPr lang="en-US" sz="900" dirty="0"/>
              <a:t>. 2018;172:744; 3. </a:t>
            </a:r>
            <a:r>
              <a:rPr lang="en-US" sz="900" dirty="0" err="1"/>
              <a:t>Montani</a:t>
            </a:r>
            <a:r>
              <a:rPr lang="en-US" sz="900" dirty="0"/>
              <a:t> D, et al. </a:t>
            </a:r>
            <a:r>
              <a:rPr lang="en-US" sz="900" i="1" dirty="0"/>
              <a:t>Am J Resp Crit Care Med. </a:t>
            </a:r>
            <a:r>
              <a:rPr lang="en-US" sz="900" dirty="0"/>
              <a:t>2011;184:116; 4. Chen J, et al. </a:t>
            </a:r>
            <a:r>
              <a:rPr lang="en-US" sz="900" i="1" dirty="0"/>
              <a:t>BMC Genomics. </a:t>
            </a:r>
            <a:r>
              <a:rPr lang="en-US" sz="900" dirty="0"/>
              <a:t>2016;17:781; 5. </a:t>
            </a:r>
            <a:r>
              <a:rPr lang="en-US" sz="900" dirty="0" err="1"/>
              <a:t>Sitapara</a:t>
            </a:r>
            <a:r>
              <a:rPr lang="en-US" sz="900" dirty="0"/>
              <a:t> R, et al. </a:t>
            </a:r>
            <a:r>
              <a:rPr lang="en-US" sz="900" i="1" dirty="0"/>
              <a:t>Circulation</a:t>
            </a:r>
            <a:r>
              <a:rPr lang="en-US" sz="900" dirty="0"/>
              <a:t>. 2019;140:A12947; 6. </a:t>
            </a:r>
            <a:r>
              <a:rPr lang="en-US" sz="900" dirty="0" err="1"/>
              <a:t>Galkin</a:t>
            </a:r>
            <a:r>
              <a:rPr lang="en-US" sz="900" dirty="0"/>
              <a:t> A, et al. </a:t>
            </a:r>
            <a:r>
              <a:rPr lang="en-US" sz="900" i="1" dirty="0"/>
              <a:t>Circulation</a:t>
            </a:r>
            <a:r>
              <a:rPr lang="en-US" sz="900" dirty="0"/>
              <a:t>. 2019;140:A11102.</a:t>
            </a:r>
          </a:p>
        </p:txBody>
      </p:sp>
    </p:spTree>
    <p:extLst>
      <p:ext uri="{BB962C8B-B14F-4D97-AF65-F5344CB8AC3E}">
        <p14:creationId xmlns:p14="http://schemas.microsoft.com/office/powerpoint/2010/main" val="2425443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9A19A-8B70-74E8-28B2-6A4065A0583F}"/>
              </a:ext>
            </a:extLst>
          </p:cNvPr>
          <p:cNvSpPr>
            <a:spLocks noGrp="1"/>
          </p:cNvSpPr>
          <p:nvPr>
            <p:ph type="title"/>
          </p:nvPr>
        </p:nvSpPr>
        <p:spPr>
          <a:xfrm>
            <a:off x="609600" y="199505"/>
            <a:ext cx="10744200" cy="1185577"/>
          </a:xfrm>
        </p:spPr>
        <p:txBody>
          <a:bodyPr>
            <a:normAutofit/>
          </a:bodyPr>
          <a:lstStyle/>
          <a:p>
            <a:r>
              <a:rPr lang="en-US" dirty="0"/>
              <a:t>The TORREY Phase 2 Trial Design</a:t>
            </a:r>
          </a:p>
        </p:txBody>
      </p:sp>
      <p:sp>
        <p:nvSpPr>
          <p:cNvPr id="3" name="Content Placeholder 2">
            <a:extLst>
              <a:ext uri="{FF2B5EF4-FFF2-40B4-BE49-F238E27FC236}">
                <a16:creationId xmlns:a16="http://schemas.microsoft.com/office/drawing/2014/main" id="{BCD4D88B-8393-27D9-5244-6EABF5B86386}"/>
              </a:ext>
            </a:extLst>
          </p:cNvPr>
          <p:cNvSpPr>
            <a:spLocks noGrp="1"/>
          </p:cNvSpPr>
          <p:nvPr>
            <p:ph sz="half" idx="1"/>
          </p:nvPr>
        </p:nvSpPr>
        <p:spPr>
          <a:xfrm>
            <a:off x="609600" y="1384300"/>
            <a:ext cx="5181600" cy="4679950"/>
          </a:xfrm>
        </p:spPr>
        <p:txBody>
          <a:bodyPr>
            <a:normAutofit/>
          </a:bodyPr>
          <a:lstStyle/>
          <a:p>
            <a:r>
              <a:rPr lang="en-US" sz="2000" dirty="0"/>
              <a:t>A 24-week double-blind placebo-controlled study with 1:1 randomization (n = 86 with 42 patients in placebo &amp; 44 </a:t>
            </a:r>
            <a:r>
              <a:rPr lang="en-US" sz="2000" dirty="0" err="1"/>
              <a:t>seralutinib</a:t>
            </a:r>
            <a:r>
              <a:rPr lang="en-US" sz="2000" dirty="0"/>
              <a:t> groups)</a:t>
            </a:r>
          </a:p>
          <a:p>
            <a:r>
              <a:rPr lang="en-US" sz="2000" b="1" dirty="0"/>
              <a:t>Inclusion criteria</a:t>
            </a:r>
          </a:p>
          <a:p>
            <a:pPr lvl="1"/>
            <a:r>
              <a:rPr lang="en-US" sz="1800" dirty="0"/>
              <a:t>FC II-III on standard stable PAH therapy, including triple therapy</a:t>
            </a:r>
          </a:p>
          <a:p>
            <a:pPr lvl="1"/>
            <a:r>
              <a:rPr lang="en-US" sz="1800" dirty="0"/>
              <a:t>PVR ≥ 5 WU</a:t>
            </a:r>
          </a:p>
          <a:p>
            <a:r>
              <a:rPr lang="en-US" sz="2000" dirty="0"/>
              <a:t>Dose titrated in range of 45 to 90mg BID</a:t>
            </a:r>
          </a:p>
          <a:p>
            <a:r>
              <a:rPr lang="en-US" sz="2000" b="1" dirty="0"/>
              <a:t>Endpoints</a:t>
            </a:r>
          </a:p>
          <a:p>
            <a:pPr lvl="1"/>
            <a:r>
              <a:rPr lang="en-US" sz="1800" dirty="0"/>
              <a:t>Primary: PVR change from baseline</a:t>
            </a:r>
          </a:p>
          <a:p>
            <a:pPr lvl="1"/>
            <a:r>
              <a:rPr lang="en-US" sz="1800" dirty="0"/>
              <a:t>Secondary: 6MWD change from baseline</a:t>
            </a:r>
            <a:endParaRPr lang="en-US" sz="2000" dirty="0"/>
          </a:p>
          <a:p>
            <a:endParaRPr lang="en-US" sz="2000" dirty="0"/>
          </a:p>
          <a:p>
            <a:pPr lvl="1"/>
            <a:endParaRPr lang="en-US" sz="1800" dirty="0"/>
          </a:p>
        </p:txBody>
      </p:sp>
      <p:sp>
        <p:nvSpPr>
          <p:cNvPr id="11" name="Content Placeholder 10">
            <a:extLst>
              <a:ext uri="{FF2B5EF4-FFF2-40B4-BE49-F238E27FC236}">
                <a16:creationId xmlns:a16="http://schemas.microsoft.com/office/drawing/2014/main" id="{4B37969E-1A91-9428-0842-42D2C297E2CB}"/>
              </a:ext>
            </a:extLst>
          </p:cNvPr>
          <p:cNvSpPr>
            <a:spLocks noGrp="1"/>
          </p:cNvSpPr>
          <p:nvPr>
            <p:ph sz="half" idx="2"/>
          </p:nvPr>
        </p:nvSpPr>
        <p:spPr>
          <a:xfrm>
            <a:off x="5943600" y="1384300"/>
            <a:ext cx="5181600" cy="4679950"/>
          </a:xfrm>
        </p:spPr>
        <p:txBody>
          <a:bodyPr>
            <a:normAutofit/>
          </a:bodyPr>
          <a:lstStyle/>
          <a:p>
            <a:r>
              <a:rPr lang="en-US" sz="2000" b="1" dirty="0"/>
              <a:t>Treatment completion: </a:t>
            </a:r>
            <a:r>
              <a:rPr lang="en-US" sz="2000" dirty="0"/>
              <a:t>41 placebo and 37 </a:t>
            </a:r>
            <a:r>
              <a:rPr lang="en-US" sz="2000" dirty="0" err="1"/>
              <a:t>seralutinib</a:t>
            </a:r>
            <a:r>
              <a:rPr lang="en-US" sz="2000" dirty="0"/>
              <a:t> patients</a:t>
            </a:r>
          </a:p>
          <a:p>
            <a:pPr lvl="1"/>
            <a:r>
              <a:rPr lang="en-US" sz="1800" dirty="0"/>
              <a:t>15.9% discontinued treatment </a:t>
            </a:r>
            <a:br>
              <a:rPr lang="en-US" sz="1800" dirty="0"/>
            </a:br>
            <a:r>
              <a:rPr lang="en-US" sz="1800" dirty="0"/>
              <a:t>(13.6% due to SEs)</a:t>
            </a:r>
          </a:p>
          <a:p>
            <a:pPr lvl="1"/>
            <a:r>
              <a:rPr lang="en-US" sz="1800" dirty="0"/>
              <a:t>13.6% withdrew from the study </a:t>
            </a:r>
            <a:br>
              <a:rPr lang="en-US" sz="1800" dirty="0"/>
            </a:br>
            <a:r>
              <a:rPr lang="en-US" sz="1800" dirty="0"/>
              <a:t>(9.1% due to SAEs)</a:t>
            </a:r>
          </a:p>
          <a:p>
            <a:r>
              <a:rPr lang="en-US" sz="2000" dirty="0"/>
              <a:t>Just over 50% of patients on triple therapy</a:t>
            </a:r>
          </a:p>
          <a:p>
            <a:endParaRPr lang="en-US" sz="2000" dirty="0"/>
          </a:p>
        </p:txBody>
      </p:sp>
      <p:sp>
        <p:nvSpPr>
          <p:cNvPr id="10" name="Footer Placeholder 9">
            <a:extLst>
              <a:ext uri="{FF2B5EF4-FFF2-40B4-BE49-F238E27FC236}">
                <a16:creationId xmlns:a16="http://schemas.microsoft.com/office/drawing/2014/main" id="{847380A4-AA18-4BAE-6113-A6967816E1C8}"/>
              </a:ext>
            </a:extLst>
          </p:cNvPr>
          <p:cNvSpPr>
            <a:spLocks noGrp="1"/>
          </p:cNvSpPr>
          <p:nvPr>
            <p:ph type="ftr" sz="quarter" idx="3"/>
          </p:nvPr>
        </p:nvSpPr>
        <p:spPr>
          <a:xfrm>
            <a:off x="609600" y="6356350"/>
            <a:ext cx="5486400" cy="442913"/>
          </a:xfrm>
        </p:spPr>
        <p:txBody>
          <a:bodyPr/>
          <a:lstStyle/>
          <a:p>
            <a:r>
              <a:rPr lang="en-US" dirty="0"/>
              <a:t>FC, functional class; PAH, pulmonary arterial hypertension; PVR, pulmonary vascular resistance; SAE, serious adverse event; WU, wood unit; 6MWD, six-minute walk distance.
Frantz RP, et al. </a:t>
            </a:r>
            <a:r>
              <a:rPr lang="en-US" i="1" dirty="0"/>
              <a:t>Pulmonary Circulation. </a:t>
            </a:r>
            <a:r>
              <a:rPr lang="en-US" dirty="0"/>
              <a:t>2021; 11:1–7. </a:t>
            </a:r>
          </a:p>
        </p:txBody>
      </p:sp>
      <p:pic>
        <p:nvPicPr>
          <p:cNvPr id="6" name="Picture 5">
            <a:extLst>
              <a:ext uri="{FF2B5EF4-FFF2-40B4-BE49-F238E27FC236}">
                <a16:creationId xmlns:a16="http://schemas.microsoft.com/office/drawing/2014/main" id="{D95AE275-8261-091D-4805-215BAB972435}"/>
              </a:ext>
            </a:extLst>
          </p:cNvPr>
          <p:cNvPicPr>
            <a:picLocks noChangeAspect="1"/>
          </p:cNvPicPr>
          <p:nvPr/>
        </p:nvPicPr>
        <p:blipFill>
          <a:blip r:embed="rId2"/>
          <a:stretch>
            <a:fillRect/>
          </a:stretch>
        </p:blipFill>
        <p:spPr>
          <a:xfrm>
            <a:off x="6400802" y="4480142"/>
            <a:ext cx="5384800" cy="2159000"/>
          </a:xfrm>
          <a:prstGeom prst="rect">
            <a:avLst/>
          </a:prstGeom>
        </p:spPr>
      </p:pic>
      <p:sp>
        <p:nvSpPr>
          <p:cNvPr id="8" name="TextBox 7">
            <a:extLst>
              <a:ext uri="{FF2B5EF4-FFF2-40B4-BE49-F238E27FC236}">
                <a16:creationId xmlns:a16="http://schemas.microsoft.com/office/drawing/2014/main" id="{D85294A9-85BB-A433-5E26-70EA6A2C1160}"/>
              </a:ext>
            </a:extLst>
          </p:cNvPr>
          <p:cNvSpPr txBox="1"/>
          <p:nvPr/>
        </p:nvSpPr>
        <p:spPr>
          <a:xfrm>
            <a:off x="7765498" y="4005732"/>
            <a:ext cx="2655407" cy="369332"/>
          </a:xfrm>
          <a:prstGeom prst="rect">
            <a:avLst/>
          </a:prstGeom>
          <a:noFill/>
        </p:spPr>
        <p:txBody>
          <a:bodyPr wrap="none" rtlCol="0">
            <a:spAutoFit/>
          </a:bodyPr>
          <a:lstStyle/>
          <a:p>
            <a:r>
              <a:rPr lang="en-US" b="1" dirty="0"/>
              <a:t>Torrey Phase 2 Design</a:t>
            </a:r>
          </a:p>
        </p:txBody>
      </p:sp>
    </p:spTree>
    <p:extLst>
      <p:ext uri="{BB962C8B-B14F-4D97-AF65-F5344CB8AC3E}">
        <p14:creationId xmlns:p14="http://schemas.microsoft.com/office/powerpoint/2010/main" val="2678965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5">
            <a:extLst>
              <a:ext uri="{FF2B5EF4-FFF2-40B4-BE49-F238E27FC236}">
                <a16:creationId xmlns:a16="http://schemas.microsoft.com/office/drawing/2014/main" id="{A3FA6888-9D1F-80E5-D7E6-9A51B80C5EC7}"/>
              </a:ext>
            </a:extLst>
          </p:cNvPr>
          <p:cNvGraphicFramePr>
            <a:graphicFrameLocks noGrp="1"/>
          </p:cNvGraphicFramePr>
          <p:nvPr>
            <p:extLst>
              <p:ext uri="{D42A27DB-BD31-4B8C-83A1-F6EECF244321}">
                <p14:modId xmlns:p14="http://schemas.microsoft.com/office/powerpoint/2010/main" val="2700473341"/>
              </p:ext>
            </p:extLst>
          </p:nvPr>
        </p:nvGraphicFramePr>
        <p:xfrm>
          <a:off x="1917700" y="947032"/>
          <a:ext cx="8128000" cy="4963936"/>
        </p:xfrm>
        <a:graphic>
          <a:graphicData uri="http://schemas.openxmlformats.org/drawingml/2006/table">
            <a:tbl>
              <a:tblPr firstRow="1" bandRow="1">
                <a:tableStyleId>{5C22544A-7EE6-4342-B048-85BDC9FD1C3A}</a:tableStyleId>
              </a:tblPr>
              <a:tblGrid>
                <a:gridCol w="2799819">
                  <a:extLst>
                    <a:ext uri="{9D8B030D-6E8A-4147-A177-3AD203B41FA5}">
                      <a16:colId xmlns:a16="http://schemas.microsoft.com/office/drawing/2014/main" val="2647263028"/>
                    </a:ext>
                  </a:extLst>
                </a:gridCol>
                <a:gridCol w="1951349">
                  <a:extLst>
                    <a:ext uri="{9D8B030D-6E8A-4147-A177-3AD203B41FA5}">
                      <a16:colId xmlns:a16="http://schemas.microsoft.com/office/drawing/2014/main" val="660802550"/>
                    </a:ext>
                  </a:extLst>
                </a:gridCol>
                <a:gridCol w="1979629">
                  <a:extLst>
                    <a:ext uri="{9D8B030D-6E8A-4147-A177-3AD203B41FA5}">
                      <a16:colId xmlns:a16="http://schemas.microsoft.com/office/drawing/2014/main" val="1171480165"/>
                    </a:ext>
                  </a:extLst>
                </a:gridCol>
                <a:gridCol w="1397203">
                  <a:extLst>
                    <a:ext uri="{9D8B030D-6E8A-4147-A177-3AD203B41FA5}">
                      <a16:colId xmlns:a16="http://schemas.microsoft.com/office/drawing/2014/main" val="2766679525"/>
                    </a:ext>
                  </a:extLst>
                </a:gridCol>
              </a:tblGrid>
              <a:tr h="287091">
                <a:tc>
                  <a:txBody>
                    <a:bodyPr/>
                    <a:lstStyle/>
                    <a:p>
                      <a:r>
                        <a:rPr lang="en-US" sz="1000" dirty="0"/>
                        <a:t>Characteristic</a:t>
                      </a:r>
                    </a:p>
                  </a:txBody>
                  <a:tcPr/>
                </a:tc>
                <a:tc>
                  <a:txBody>
                    <a:bodyPr/>
                    <a:lstStyle/>
                    <a:p>
                      <a:pPr algn="ctr"/>
                      <a:r>
                        <a:rPr lang="en-US" sz="1000" dirty="0"/>
                        <a:t>Placebo</a:t>
                      </a:r>
                    </a:p>
                    <a:p>
                      <a:pPr algn="ctr"/>
                      <a:r>
                        <a:rPr lang="en-US" sz="1000" dirty="0"/>
                        <a:t>(N = 42)</a:t>
                      </a:r>
                    </a:p>
                  </a:txBody>
                  <a:tcPr/>
                </a:tc>
                <a:tc>
                  <a:txBody>
                    <a:bodyPr/>
                    <a:lstStyle/>
                    <a:p>
                      <a:pPr algn="ctr"/>
                      <a:r>
                        <a:rPr lang="en-US" sz="1000" dirty="0" err="1"/>
                        <a:t>Seralutinib</a:t>
                      </a:r>
                      <a:endParaRPr lang="en-US" sz="1000" dirty="0"/>
                    </a:p>
                    <a:p>
                      <a:pPr algn="ctr"/>
                      <a:r>
                        <a:rPr lang="en-US" sz="1000" dirty="0"/>
                        <a:t>(N = 44)</a:t>
                      </a:r>
                    </a:p>
                  </a:txBody>
                  <a:tcPr/>
                </a:tc>
                <a:tc>
                  <a:txBody>
                    <a:bodyPr/>
                    <a:lstStyle/>
                    <a:p>
                      <a:pPr algn="ctr"/>
                      <a:r>
                        <a:rPr lang="en-US" sz="1000" dirty="0"/>
                        <a:t>Total</a:t>
                      </a:r>
                    </a:p>
                    <a:p>
                      <a:pPr algn="ctr"/>
                      <a:r>
                        <a:rPr lang="en-US" sz="1000" dirty="0"/>
                        <a:t>(N = 86)</a:t>
                      </a:r>
                    </a:p>
                  </a:txBody>
                  <a:tcPr/>
                </a:tc>
                <a:extLst>
                  <a:ext uri="{0D108BD9-81ED-4DB2-BD59-A6C34878D82A}">
                    <a16:rowId xmlns:a16="http://schemas.microsoft.com/office/drawing/2014/main" val="1198431210"/>
                  </a:ext>
                </a:extLst>
              </a:tr>
              <a:tr h="268688">
                <a:tc>
                  <a:txBody>
                    <a:bodyPr/>
                    <a:lstStyle/>
                    <a:p>
                      <a:r>
                        <a:rPr lang="en-US" sz="1000" b="1" dirty="0"/>
                        <a:t>Age at PAH Diagnosis (y), mean ± SD</a:t>
                      </a:r>
                    </a:p>
                  </a:txBody>
                  <a:tcPr>
                    <a:noFill/>
                  </a:tcPr>
                </a:tc>
                <a:tc>
                  <a:txBody>
                    <a:bodyPr/>
                    <a:lstStyle/>
                    <a:p>
                      <a:pPr algn="ctr"/>
                      <a:r>
                        <a:rPr lang="en-US" sz="1000" dirty="0"/>
                        <a:t>41.2 ± 11.65</a:t>
                      </a:r>
                    </a:p>
                  </a:txBody>
                  <a:tcPr>
                    <a:noFill/>
                  </a:tcPr>
                </a:tc>
                <a:tc>
                  <a:txBody>
                    <a:bodyPr/>
                    <a:lstStyle/>
                    <a:p>
                      <a:pPr algn="ctr"/>
                      <a:r>
                        <a:rPr lang="en-US" sz="1000" dirty="0"/>
                        <a:t>40.7 ± 15.84</a:t>
                      </a:r>
                    </a:p>
                  </a:txBody>
                  <a:tcPr>
                    <a:noFill/>
                  </a:tcPr>
                </a:tc>
                <a:tc>
                  <a:txBody>
                    <a:bodyPr/>
                    <a:lstStyle/>
                    <a:p>
                      <a:pPr algn="ctr"/>
                      <a:r>
                        <a:rPr lang="en-US" sz="1000" dirty="0"/>
                        <a:t>40.9 ± 13.87</a:t>
                      </a:r>
                    </a:p>
                  </a:txBody>
                  <a:tcPr>
                    <a:noFill/>
                  </a:tcPr>
                </a:tc>
                <a:extLst>
                  <a:ext uri="{0D108BD9-81ED-4DB2-BD59-A6C34878D82A}">
                    <a16:rowId xmlns:a16="http://schemas.microsoft.com/office/drawing/2014/main" val="3270821738"/>
                  </a:ext>
                </a:extLst>
              </a:tr>
              <a:tr h="268688">
                <a:tc>
                  <a:txBody>
                    <a:bodyPr/>
                    <a:lstStyle/>
                    <a:p>
                      <a:r>
                        <a:rPr lang="en-US" sz="1000" b="1" dirty="0"/>
                        <a:t>Years since PAH diagnosis – mean ± SD</a:t>
                      </a:r>
                    </a:p>
                  </a:txBody>
                  <a:tcPr>
                    <a:noFill/>
                  </a:tcPr>
                </a:tc>
                <a:tc>
                  <a:txBody>
                    <a:bodyPr/>
                    <a:lstStyle/>
                    <a:p>
                      <a:pPr algn="ctr"/>
                      <a:r>
                        <a:rPr lang="en-US" sz="1000" dirty="0"/>
                        <a:t>8.78 ± 7.218</a:t>
                      </a:r>
                    </a:p>
                  </a:txBody>
                  <a:tcPr>
                    <a:noFill/>
                  </a:tcPr>
                </a:tc>
                <a:tc>
                  <a:txBody>
                    <a:bodyPr/>
                    <a:lstStyle/>
                    <a:p>
                      <a:pPr algn="ctr"/>
                      <a:r>
                        <a:rPr lang="en-US" sz="1000" dirty="0"/>
                        <a:t>8.07 ± 7.074</a:t>
                      </a:r>
                    </a:p>
                  </a:txBody>
                  <a:tcPr>
                    <a:noFill/>
                  </a:tcPr>
                </a:tc>
                <a:tc>
                  <a:txBody>
                    <a:bodyPr/>
                    <a:lstStyle/>
                    <a:p>
                      <a:pPr algn="ctr"/>
                      <a:r>
                        <a:rPr lang="en-US" sz="1000" dirty="0"/>
                        <a:t>8.41 ± 7.111</a:t>
                      </a:r>
                    </a:p>
                  </a:txBody>
                  <a:tcPr>
                    <a:noFill/>
                  </a:tcPr>
                </a:tc>
                <a:extLst>
                  <a:ext uri="{0D108BD9-81ED-4DB2-BD59-A6C34878D82A}">
                    <a16:rowId xmlns:a16="http://schemas.microsoft.com/office/drawing/2014/main" val="2907841534"/>
                  </a:ext>
                </a:extLst>
              </a:tr>
              <a:tr h="268688">
                <a:tc>
                  <a:txBody>
                    <a:bodyPr/>
                    <a:lstStyle/>
                    <a:p>
                      <a:r>
                        <a:rPr lang="en-US" sz="1000" b="1" dirty="0"/>
                        <a:t>PAH Classification n (%)</a:t>
                      </a:r>
                    </a:p>
                  </a:txBody>
                  <a:tcPr>
                    <a:noFill/>
                  </a:tcPr>
                </a:tc>
                <a:tc>
                  <a:txBody>
                    <a:bodyPr/>
                    <a:lstStyle/>
                    <a:p>
                      <a:pPr algn="ctr"/>
                      <a:endParaRPr lang="en-US" sz="1000" dirty="0"/>
                    </a:p>
                  </a:txBody>
                  <a:tcPr>
                    <a:noFill/>
                  </a:tcPr>
                </a:tc>
                <a:tc>
                  <a:txBody>
                    <a:bodyPr/>
                    <a:lstStyle/>
                    <a:p>
                      <a:pPr algn="ctr"/>
                      <a:endParaRPr lang="en-US" sz="1000" dirty="0"/>
                    </a:p>
                  </a:txBody>
                  <a:tcPr>
                    <a:noFill/>
                  </a:tcPr>
                </a:tc>
                <a:tc>
                  <a:txBody>
                    <a:bodyPr/>
                    <a:lstStyle/>
                    <a:p>
                      <a:pPr algn="ctr"/>
                      <a:endParaRPr lang="en-US" sz="1000" dirty="0"/>
                    </a:p>
                  </a:txBody>
                  <a:tcPr>
                    <a:noFill/>
                  </a:tcPr>
                </a:tc>
                <a:extLst>
                  <a:ext uri="{0D108BD9-81ED-4DB2-BD59-A6C34878D82A}">
                    <a16:rowId xmlns:a16="http://schemas.microsoft.com/office/drawing/2014/main" val="3284817722"/>
                  </a:ext>
                </a:extLst>
              </a:tr>
              <a:tr h="268688">
                <a:tc>
                  <a:txBody>
                    <a:bodyPr/>
                    <a:lstStyle/>
                    <a:p>
                      <a:pPr marL="177800" indent="0">
                        <a:tabLst/>
                      </a:pPr>
                      <a:r>
                        <a:rPr lang="en-US" sz="1000" b="1" dirty="0"/>
                        <a:t>Idiopathic</a:t>
                      </a:r>
                    </a:p>
                  </a:txBody>
                  <a:tcPr>
                    <a:noFill/>
                  </a:tcPr>
                </a:tc>
                <a:tc>
                  <a:txBody>
                    <a:bodyPr/>
                    <a:lstStyle/>
                    <a:p>
                      <a:pPr algn="ctr"/>
                      <a:r>
                        <a:rPr lang="en-US" sz="1000" dirty="0"/>
                        <a:t>22 (52.4)</a:t>
                      </a:r>
                    </a:p>
                  </a:txBody>
                  <a:tcPr>
                    <a:noFill/>
                  </a:tcPr>
                </a:tc>
                <a:tc>
                  <a:txBody>
                    <a:bodyPr/>
                    <a:lstStyle/>
                    <a:p>
                      <a:pPr algn="ctr"/>
                      <a:r>
                        <a:rPr lang="en-US" sz="1000" dirty="0"/>
                        <a:t>20 (45.5)</a:t>
                      </a:r>
                    </a:p>
                  </a:txBody>
                  <a:tcPr>
                    <a:noFill/>
                  </a:tcPr>
                </a:tc>
                <a:tc>
                  <a:txBody>
                    <a:bodyPr/>
                    <a:lstStyle/>
                    <a:p>
                      <a:pPr algn="ctr"/>
                      <a:r>
                        <a:rPr lang="en-US" sz="1000" dirty="0"/>
                        <a:t>42 (48.8)</a:t>
                      </a:r>
                    </a:p>
                  </a:txBody>
                  <a:tcPr>
                    <a:noFill/>
                  </a:tcPr>
                </a:tc>
                <a:extLst>
                  <a:ext uri="{0D108BD9-81ED-4DB2-BD59-A6C34878D82A}">
                    <a16:rowId xmlns:a16="http://schemas.microsoft.com/office/drawing/2014/main" val="2341518890"/>
                  </a:ext>
                </a:extLst>
              </a:tr>
              <a:tr h="268688">
                <a:tc>
                  <a:txBody>
                    <a:bodyPr/>
                    <a:lstStyle/>
                    <a:p>
                      <a:pPr marL="177800" indent="0">
                        <a:tabLst/>
                      </a:pPr>
                      <a:r>
                        <a:rPr lang="en-US" sz="1000" b="1" dirty="0"/>
                        <a:t>Heritable</a:t>
                      </a:r>
                    </a:p>
                  </a:txBody>
                  <a:tcPr>
                    <a:noFill/>
                  </a:tcPr>
                </a:tc>
                <a:tc>
                  <a:txBody>
                    <a:bodyPr/>
                    <a:lstStyle/>
                    <a:p>
                      <a:pPr algn="ctr"/>
                      <a:r>
                        <a:rPr lang="en-US" sz="1000" dirty="0"/>
                        <a:t>5 (11.9)</a:t>
                      </a:r>
                    </a:p>
                  </a:txBody>
                  <a:tcPr>
                    <a:noFill/>
                  </a:tcPr>
                </a:tc>
                <a:tc>
                  <a:txBody>
                    <a:bodyPr/>
                    <a:lstStyle/>
                    <a:p>
                      <a:pPr algn="ctr"/>
                      <a:r>
                        <a:rPr lang="en-US" sz="1000" dirty="0"/>
                        <a:t>10 (22.7)</a:t>
                      </a:r>
                    </a:p>
                  </a:txBody>
                  <a:tcPr>
                    <a:noFill/>
                  </a:tcPr>
                </a:tc>
                <a:tc>
                  <a:txBody>
                    <a:bodyPr/>
                    <a:lstStyle/>
                    <a:p>
                      <a:pPr algn="ctr"/>
                      <a:r>
                        <a:rPr lang="en-US" sz="1000" dirty="0"/>
                        <a:t>15 (17.4)</a:t>
                      </a:r>
                    </a:p>
                  </a:txBody>
                  <a:tcPr>
                    <a:noFill/>
                  </a:tcPr>
                </a:tc>
                <a:extLst>
                  <a:ext uri="{0D108BD9-81ED-4DB2-BD59-A6C34878D82A}">
                    <a16:rowId xmlns:a16="http://schemas.microsoft.com/office/drawing/2014/main" val="6874582"/>
                  </a:ext>
                </a:extLst>
              </a:tr>
              <a:tr h="268688">
                <a:tc>
                  <a:txBody>
                    <a:bodyPr/>
                    <a:lstStyle/>
                    <a:p>
                      <a:pPr marL="177800" indent="0">
                        <a:tabLst/>
                      </a:pPr>
                      <a:r>
                        <a:rPr lang="en-US" sz="1000" b="1" dirty="0"/>
                        <a:t>Associated with:</a:t>
                      </a:r>
                    </a:p>
                  </a:txBody>
                  <a:tcPr>
                    <a:noFill/>
                  </a:tcPr>
                </a:tc>
                <a:tc>
                  <a:txBody>
                    <a:bodyPr/>
                    <a:lstStyle/>
                    <a:p>
                      <a:pPr algn="ctr"/>
                      <a:endParaRPr lang="en-US" sz="1000"/>
                    </a:p>
                  </a:txBody>
                  <a:tcPr>
                    <a:noFill/>
                  </a:tcPr>
                </a:tc>
                <a:tc>
                  <a:txBody>
                    <a:bodyPr/>
                    <a:lstStyle/>
                    <a:p>
                      <a:pPr algn="ctr"/>
                      <a:endParaRPr lang="en-US" sz="1000"/>
                    </a:p>
                  </a:txBody>
                  <a:tcPr>
                    <a:noFill/>
                  </a:tcPr>
                </a:tc>
                <a:tc>
                  <a:txBody>
                    <a:bodyPr/>
                    <a:lstStyle/>
                    <a:p>
                      <a:pPr algn="ctr"/>
                      <a:endParaRPr lang="en-US" sz="1000" dirty="0"/>
                    </a:p>
                  </a:txBody>
                  <a:tcPr>
                    <a:noFill/>
                  </a:tcPr>
                </a:tc>
                <a:extLst>
                  <a:ext uri="{0D108BD9-81ED-4DB2-BD59-A6C34878D82A}">
                    <a16:rowId xmlns:a16="http://schemas.microsoft.com/office/drawing/2014/main" val="900059977"/>
                  </a:ext>
                </a:extLst>
              </a:tr>
              <a:tr h="268688">
                <a:tc>
                  <a:txBody>
                    <a:bodyPr/>
                    <a:lstStyle/>
                    <a:p>
                      <a:pPr marL="290513" indent="0">
                        <a:tabLst/>
                      </a:pPr>
                      <a:r>
                        <a:rPr lang="en-US" sz="1000" b="1" dirty="0"/>
                        <a:t>CTD</a:t>
                      </a:r>
                    </a:p>
                  </a:txBody>
                  <a:tcPr>
                    <a:noFill/>
                  </a:tcPr>
                </a:tc>
                <a:tc>
                  <a:txBody>
                    <a:bodyPr/>
                    <a:lstStyle/>
                    <a:p>
                      <a:pPr algn="ctr"/>
                      <a:r>
                        <a:rPr lang="en-US" sz="1000" dirty="0"/>
                        <a:t>11 (26.2)</a:t>
                      </a:r>
                    </a:p>
                  </a:txBody>
                  <a:tcPr>
                    <a:noFill/>
                  </a:tcPr>
                </a:tc>
                <a:tc>
                  <a:txBody>
                    <a:bodyPr/>
                    <a:lstStyle/>
                    <a:p>
                      <a:pPr algn="ctr"/>
                      <a:r>
                        <a:rPr lang="en-US" sz="1000" dirty="0"/>
                        <a:t>6 (13.6)</a:t>
                      </a:r>
                    </a:p>
                  </a:txBody>
                  <a:tcPr>
                    <a:noFill/>
                  </a:tcPr>
                </a:tc>
                <a:tc>
                  <a:txBody>
                    <a:bodyPr/>
                    <a:lstStyle/>
                    <a:p>
                      <a:pPr algn="ctr"/>
                      <a:r>
                        <a:rPr lang="en-US" sz="1000" dirty="0"/>
                        <a:t>17 (19.8)</a:t>
                      </a:r>
                    </a:p>
                  </a:txBody>
                  <a:tcPr>
                    <a:noFill/>
                  </a:tcPr>
                </a:tc>
                <a:extLst>
                  <a:ext uri="{0D108BD9-81ED-4DB2-BD59-A6C34878D82A}">
                    <a16:rowId xmlns:a16="http://schemas.microsoft.com/office/drawing/2014/main" val="710734070"/>
                  </a:ext>
                </a:extLst>
              </a:tr>
              <a:tr h="268688">
                <a:tc>
                  <a:txBody>
                    <a:bodyPr/>
                    <a:lstStyle/>
                    <a:p>
                      <a:pPr marL="290513" indent="0">
                        <a:tabLst/>
                      </a:pPr>
                      <a:r>
                        <a:rPr lang="en-US" sz="1000" b="1" dirty="0" err="1"/>
                        <a:t>Anorexigen</a:t>
                      </a:r>
                      <a:r>
                        <a:rPr lang="en-US" sz="1000" b="1" dirty="0"/>
                        <a:t> Use</a:t>
                      </a:r>
                    </a:p>
                  </a:txBody>
                  <a:tcPr>
                    <a:noFill/>
                  </a:tcPr>
                </a:tc>
                <a:tc>
                  <a:txBody>
                    <a:bodyPr/>
                    <a:lstStyle/>
                    <a:p>
                      <a:pPr algn="ctr"/>
                      <a:r>
                        <a:rPr lang="en-US" sz="1000" dirty="0"/>
                        <a:t>0</a:t>
                      </a:r>
                    </a:p>
                  </a:txBody>
                  <a:tcPr>
                    <a:noFill/>
                  </a:tcPr>
                </a:tc>
                <a:tc>
                  <a:txBody>
                    <a:bodyPr/>
                    <a:lstStyle/>
                    <a:p>
                      <a:pPr algn="ctr"/>
                      <a:r>
                        <a:rPr lang="en-US" sz="1000" dirty="0"/>
                        <a:t>3 (6.8)</a:t>
                      </a:r>
                    </a:p>
                  </a:txBody>
                  <a:tcPr>
                    <a:noFill/>
                  </a:tcPr>
                </a:tc>
                <a:tc>
                  <a:txBody>
                    <a:bodyPr/>
                    <a:lstStyle/>
                    <a:p>
                      <a:pPr algn="ctr"/>
                      <a:r>
                        <a:rPr lang="en-US" sz="1000" dirty="0"/>
                        <a:t>3 (3.5)</a:t>
                      </a:r>
                    </a:p>
                  </a:txBody>
                  <a:tcPr>
                    <a:noFill/>
                  </a:tcPr>
                </a:tc>
                <a:extLst>
                  <a:ext uri="{0D108BD9-81ED-4DB2-BD59-A6C34878D82A}">
                    <a16:rowId xmlns:a16="http://schemas.microsoft.com/office/drawing/2014/main" val="1608600429"/>
                  </a:ext>
                </a:extLst>
              </a:tr>
              <a:tr h="268688">
                <a:tc>
                  <a:txBody>
                    <a:bodyPr/>
                    <a:lstStyle/>
                    <a:p>
                      <a:pPr marL="290513" indent="0">
                        <a:tabLst/>
                      </a:pPr>
                      <a:r>
                        <a:rPr lang="en-US" sz="1000" b="1" dirty="0"/>
                        <a:t>Methamphetamine Use</a:t>
                      </a:r>
                    </a:p>
                  </a:txBody>
                  <a:tcPr>
                    <a:noFill/>
                  </a:tcPr>
                </a:tc>
                <a:tc>
                  <a:txBody>
                    <a:bodyPr/>
                    <a:lstStyle/>
                    <a:p>
                      <a:pPr algn="ctr"/>
                      <a:r>
                        <a:rPr lang="en-US" sz="1000" dirty="0"/>
                        <a:t>4 (9.5)</a:t>
                      </a:r>
                    </a:p>
                  </a:txBody>
                  <a:tcPr>
                    <a:noFill/>
                  </a:tcPr>
                </a:tc>
                <a:tc>
                  <a:txBody>
                    <a:bodyPr/>
                    <a:lstStyle/>
                    <a:p>
                      <a:pPr algn="ctr"/>
                      <a:r>
                        <a:rPr lang="en-US" sz="1000" dirty="0"/>
                        <a:t>4 (9.1)</a:t>
                      </a:r>
                    </a:p>
                  </a:txBody>
                  <a:tcPr>
                    <a:noFill/>
                  </a:tcPr>
                </a:tc>
                <a:tc>
                  <a:txBody>
                    <a:bodyPr/>
                    <a:lstStyle/>
                    <a:p>
                      <a:pPr algn="ctr"/>
                      <a:r>
                        <a:rPr lang="en-US" sz="1000" dirty="0"/>
                        <a:t>8 (9.3)</a:t>
                      </a:r>
                    </a:p>
                  </a:txBody>
                  <a:tcPr>
                    <a:noFill/>
                  </a:tcPr>
                </a:tc>
                <a:extLst>
                  <a:ext uri="{0D108BD9-81ED-4DB2-BD59-A6C34878D82A}">
                    <a16:rowId xmlns:a16="http://schemas.microsoft.com/office/drawing/2014/main" val="1239409519"/>
                  </a:ext>
                </a:extLst>
              </a:tr>
              <a:tr h="268688">
                <a:tc>
                  <a:txBody>
                    <a:bodyPr/>
                    <a:lstStyle/>
                    <a:p>
                      <a:pPr marL="290513" indent="0">
                        <a:tabLst/>
                      </a:pPr>
                      <a:r>
                        <a:rPr lang="en-US" sz="1000" b="1" dirty="0"/>
                        <a:t>Corrected Congenital Shunts</a:t>
                      </a:r>
                    </a:p>
                  </a:txBody>
                  <a:tcPr>
                    <a:lnB w="38100" cap="flat" cmpd="sng" algn="ctr">
                      <a:solidFill>
                        <a:schemeClr val="accent4">
                          <a:lumMod val="75000"/>
                        </a:schemeClr>
                      </a:solidFill>
                      <a:prstDash val="solid"/>
                      <a:round/>
                      <a:headEnd type="none" w="med" len="med"/>
                      <a:tailEnd type="none" w="med" len="med"/>
                    </a:lnB>
                    <a:noFill/>
                  </a:tcPr>
                </a:tc>
                <a:tc>
                  <a:txBody>
                    <a:bodyPr/>
                    <a:lstStyle/>
                    <a:p>
                      <a:pPr algn="ctr"/>
                      <a:r>
                        <a:rPr lang="en-US" sz="1000" dirty="0"/>
                        <a:t>0</a:t>
                      </a:r>
                    </a:p>
                  </a:txBody>
                  <a:tcPr>
                    <a:lnB w="38100" cap="flat" cmpd="sng" algn="ctr">
                      <a:solidFill>
                        <a:schemeClr val="accent4">
                          <a:lumMod val="75000"/>
                        </a:schemeClr>
                      </a:solidFill>
                      <a:prstDash val="solid"/>
                      <a:round/>
                      <a:headEnd type="none" w="med" len="med"/>
                      <a:tailEnd type="none" w="med" len="med"/>
                    </a:lnB>
                    <a:noFill/>
                  </a:tcPr>
                </a:tc>
                <a:tc>
                  <a:txBody>
                    <a:bodyPr/>
                    <a:lstStyle/>
                    <a:p>
                      <a:pPr algn="ctr"/>
                      <a:r>
                        <a:rPr lang="en-US" sz="1000" dirty="0"/>
                        <a:t>3 (6.8)</a:t>
                      </a:r>
                    </a:p>
                  </a:txBody>
                  <a:tcPr>
                    <a:lnB w="38100" cap="flat" cmpd="sng" algn="ctr">
                      <a:solidFill>
                        <a:schemeClr val="accent4">
                          <a:lumMod val="75000"/>
                        </a:schemeClr>
                      </a:solidFill>
                      <a:prstDash val="solid"/>
                      <a:round/>
                      <a:headEnd type="none" w="med" len="med"/>
                      <a:tailEnd type="none" w="med" len="med"/>
                    </a:lnB>
                    <a:noFill/>
                  </a:tcPr>
                </a:tc>
                <a:tc>
                  <a:txBody>
                    <a:bodyPr/>
                    <a:lstStyle/>
                    <a:p>
                      <a:pPr algn="ctr"/>
                      <a:r>
                        <a:rPr lang="en-US" sz="1000" dirty="0"/>
                        <a:t>3 (3.5)</a:t>
                      </a:r>
                    </a:p>
                  </a:txBody>
                  <a:tcPr>
                    <a:lnB w="38100" cap="flat" cmpd="sng" algn="ctr">
                      <a:solidFill>
                        <a:schemeClr val="accent4">
                          <a:lumMod val="75000"/>
                        </a:schemeClr>
                      </a:solidFill>
                      <a:prstDash val="solid"/>
                      <a:round/>
                      <a:headEnd type="none" w="med" len="med"/>
                      <a:tailEnd type="none" w="med" len="med"/>
                    </a:lnB>
                    <a:noFill/>
                  </a:tcPr>
                </a:tc>
                <a:extLst>
                  <a:ext uri="{0D108BD9-81ED-4DB2-BD59-A6C34878D82A}">
                    <a16:rowId xmlns:a16="http://schemas.microsoft.com/office/drawing/2014/main" val="3682357470"/>
                  </a:ext>
                </a:extLst>
              </a:tr>
              <a:tr h="268688">
                <a:tc>
                  <a:txBody>
                    <a:bodyPr/>
                    <a:lstStyle/>
                    <a:p>
                      <a:r>
                        <a:rPr lang="en-US" sz="1000" b="1" dirty="0"/>
                        <a:t>WHO FC – n (%)</a:t>
                      </a:r>
                    </a:p>
                  </a:txBody>
                  <a:tcPr>
                    <a:lnL w="38100" cap="flat" cmpd="sng" algn="ctr">
                      <a:solidFill>
                        <a:schemeClr val="accent4">
                          <a:lumMod val="75000"/>
                        </a:schemeClr>
                      </a:solidFill>
                      <a:prstDash val="solid"/>
                      <a:round/>
                      <a:headEnd type="none" w="med" len="med"/>
                      <a:tailEnd type="none" w="med" len="med"/>
                    </a:lnL>
                    <a:lnT w="38100" cap="flat" cmpd="sng" algn="ctr">
                      <a:solidFill>
                        <a:schemeClr val="accent4">
                          <a:lumMod val="75000"/>
                        </a:schemeClr>
                      </a:solidFill>
                      <a:prstDash val="solid"/>
                      <a:round/>
                      <a:headEnd type="none" w="med" len="med"/>
                      <a:tailEnd type="none" w="med" len="med"/>
                    </a:lnT>
                    <a:solidFill>
                      <a:srgbClr val="FFEAEA"/>
                    </a:solidFill>
                  </a:tcPr>
                </a:tc>
                <a:tc>
                  <a:txBody>
                    <a:bodyPr/>
                    <a:lstStyle/>
                    <a:p>
                      <a:pPr algn="ctr"/>
                      <a:endParaRPr lang="en-US" sz="1000" dirty="0"/>
                    </a:p>
                  </a:txBody>
                  <a:tcPr>
                    <a:lnT w="38100" cap="flat" cmpd="sng" algn="ctr">
                      <a:solidFill>
                        <a:schemeClr val="accent4">
                          <a:lumMod val="75000"/>
                        </a:schemeClr>
                      </a:solidFill>
                      <a:prstDash val="solid"/>
                      <a:round/>
                      <a:headEnd type="none" w="med" len="med"/>
                      <a:tailEnd type="none" w="med" len="med"/>
                    </a:lnT>
                    <a:solidFill>
                      <a:srgbClr val="FFEAEA"/>
                    </a:solidFill>
                  </a:tcPr>
                </a:tc>
                <a:tc>
                  <a:txBody>
                    <a:bodyPr/>
                    <a:lstStyle/>
                    <a:p>
                      <a:pPr algn="ctr"/>
                      <a:endParaRPr lang="en-US" sz="1000" dirty="0"/>
                    </a:p>
                  </a:txBody>
                  <a:tcPr>
                    <a:lnT w="38100" cap="flat" cmpd="sng" algn="ctr">
                      <a:solidFill>
                        <a:schemeClr val="accent4">
                          <a:lumMod val="75000"/>
                        </a:schemeClr>
                      </a:solidFill>
                      <a:prstDash val="solid"/>
                      <a:round/>
                      <a:headEnd type="none" w="med" len="med"/>
                      <a:tailEnd type="none" w="med" len="med"/>
                    </a:lnT>
                    <a:solidFill>
                      <a:srgbClr val="FFEAEA"/>
                    </a:solidFill>
                  </a:tcPr>
                </a:tc>
                <a:tc>
                  <a:txBody>
                    <a:bodyPr/>
                    <a:lstStyle/>
                    <a:p>
                      <a:pPr algn="ctr"/>
                      <a:endParaRPr lang="en-US" sz="1000" dirty="0"/>
                    </a:p>
                  </a:txBody>
                  <a:tcPr>
                    <a:lnR w="38100" cap="flat" cmpd="sng" algn="ctr">
                      <a:solidFill>
                        <a:schemeClr val="accent4">
                          <a:lumMod val="75000"/>
                        </a:schemeClr>
                      </a:solidFill>
                      <a:prstDash val="solid"/>
                      <a:round/>
                      <a:headEnd type="none" w="med" len="med"/>
                      <a:tailEnd type="none" w="med" len="med"/>
                    </a:lnR>
                    <a:lnT w="38100" cap="flat" cmpd="sng" algn="ctr">
                      <a:solidFill>
                        <a:schemeClr val="accent4">
                          <a:lumMod val="75000"/>
                        </a:schemeClr>
                      </a:solidFill>
                      <a:prstDash val="solid"/>
                      <a:round/>
                      <a:headEnd type="none" w="med" len="med"/>
                      <a:tailEnd type="none" w="med" len="med"/>
                    </a:lnT>
                    <a:solidFill>
                      <a:srgbClr val="FFEAEA"/>
                    </a:solidFill>
                  </a:tcPr>
                </a:tc>
                <a:extLst>
                  <a:ext uri="{0D108BD9-81ED-4DB2-BD59-A6C34878D82A}">
                    <a16:rowId xmlns:a16="http://schemas.microsoft.com/office/drawing/2014/main" val="12952452"/>
                  </a:ext>
                </a:extLst>
              </a:tr>
              <a:tr h="268688">
                <a:tc>
                  <a:txBody>
                    <a:bodyPr/>
                    <a:lstStyle/>
                    <a:p>
                      <a:pPr marL="177800" indent="0">
                        <a:tabLst/>
                      </a:pPr>
                      <a:r>
                        <a:rPr lang="en-US" sz="1000" b="1" dirty="0"/>
                        <a:t>Class II</a:t>
                      </a:r>
                    </a:p>
                  </a:txBody>
                  <a:tcPr>
                    <a:lnL w="38100" cap="flat" cmpd="sng" algn="ctr">
                      <a:solidFill>
                        <a:schemeClr val="accent4">
                          <a:lumMod val="75000"/>
                        </a:schemeClr>
                      </a:solidFill>
                      <a:prstDash val="solid"/>
                      <a:round/>
                      <a:headEnd type="none" w="med" len="med"/>
                      <a:tailEnd type="none" w="med" len="med"/>
                    </a:lnL>
                    <a:solidFill>
                      <a:srgbClr val="FFEAEA"/>
                    </a:solidFill>
                  </a:tcPr>
                </a:tc>
                <a:tc>
                  <a:txBody>
                    <a:bodyPr/>
                    <a:lstStyle/>
                    <a:p>
                      <a:pPr algn="ctr"/>
                      <a:r>
                        <a:rPr lang="en-US" sz="1000" dirty="0"/>
                        <a:t>20 (47.6)</a:t>
                      </a:r>
                    </a:p>
                  </a:txBody>
                  <a:tcPr>
                    <a:solidFill>
                      <a:srgbClr val="FFEAEA"/>
                    </a:solidFill>
                  </a:tcPr>
                </a:tc>
                <a:tc>
                  <a:txBody>
                    <a:bodyPr/>
                    <a:lstStyle/>
                    <a:p>
                      <a:pPr algn="ctr"/>
                      <a:r>
                        <a:rPr lang="en-US" sz="1000" dirty="0"/>
                        <a:t>30 (68.2)</a:t>
                      </a:r>
                    </a:p>
                  </a:txBody>
                  <a:tcPr>
                    <a:solidFill>
                      <a:srgbClr val="FFEAEA"/>
                    </a:solidFill>
                  </a:tcPr>
                </a:tc>
                <a:tc>
                  <a:txBody>
                    <a:bodyPr/>
                    <a:lstStyle/>
                    <a:p>
                      <a:pPr algn="ctr"/>
                      <a:r>
                        <a:rPr lang="en-US" sz="1000" dirty="0"/>
                        <a:t>50 (58.1)</a:t>
                      </a:r>
                    </a:p>
                  </a:txBody>
                  <a:tcPr>
                    <a:lnR w="38100" cap="flat" cmpd="sng" algn="ctr">
                      <a:solidFill>
                        <a:schemeClr val="accent4">
                          <a:lumMod val="75000"/>
                        </a:schemeClr>
                      </a:solidFill>
                      <a:prstDash val="solid"/>
                      <a:round/>
                      <a:headEnd type="none" w="med" len="med"/>
                      <a:tailEnd type="none" w="med" len="med"/>
                    </a:lnR>
                    <a:solidFill>
                      <a:srgbClr val="FFEAEA"/>
                    </a:solidFill>
                  </a:tcPr>
                </a:tc>
                <a:extLst>
                  <a:ext uri="{0D108BD9-81ED-4DB2-BD59-A6C34878D82A}">
                    <a16:rowId xmlns:a16="http://schemas.microsoft.com/office/drawing/2014/main" val="2358578551"/>
                  </a:ext>
                </a:extLst>
              </a:tr>
              <a:tr h="268688">
                <a:tc>
                  <a:txBody>
                    <a:bodyPr/>
                    <a:lstStyle/>
                    <a:p>
                      <a:pPr marL="177800" indent="0">
                        <a:tabLst/>
                      </a:pPr>
                      <a:r>
                        <a:rPr lang="en-US" sz="1000" b="1" dirty="0"/>
                        <a:t>Class III</a:t>
                      </a:r>
                    </a:p>
                  </a:txBody>
                  <a:tcPr>
                    <a:lnL w="38100" cap="flat" cmpd="sng" algn="ctr">
                      <a:solidFill>
                        <a:schemeClr val="accent4">
                          <a:lumMod val="75000"/>
                        </a:schemeClr>
                      </a:solidFill>
                      <a:prstDash val="solid"/>
                      <a:round/>
                      <a:headEnd type="none" w="med" len="med"/>
                      <a:tailEnd type="none" w="med" len="med"/>
                    </a:lnL>
                    <a:lnB w="38100" cap="flat" cmpd="sng" algn="ctr">
                      <a:solidFill>
                        <a:schemeClr val="accent4">
                          <a:lumMod val="75000"/>
                        </a:schemeClr>
                      </a:solidFill>
                      <a:prstDash val="solid"/>
                      <a:round/>
                      <a:headEnd type="none" w="med" len="med"/>
                      <a:tailEnd type="none" w="med" len="med"/>
                    </a:lnB>
                    <a:solidFill>
                      <a:srgbClr val="FFEAEA"/>
                    </a:solidFill>
                  </a:tcPr>
                </a:tc>
                <a:tc>
                  <a:txBody>
                    <a:bodyPr/>
                    <a:lstStyle/>
                    <a:p>
                      <a:pPr algn="ctr"/>
                      <a:r>
                        <a:rPr lang="en-US" sz="1000" dirty="0"/>
                        <a:t>22 (52.4)</a:t>
                      </a:r>
                    </a:p>
                  </a:txBody>
                  <a:tcPr>
                    <a:lnB w="38100" cap="flat" cmpd="sng" algn="ctr">
                      <a:solidFill>
                        <a:schemeClr val="accent4">
                          <a:lumMod val="75000"/>
                        </a:schemeClr>
                      </a:solidFill>
                      <a:prstDash val="solid"/>
                      <a:round/>
                      <a:headEnd type="none" w="med" len="med"/>
                      <a:tailEnd type="none" w="med" len="med"/>
                    </a:lnB>
                    <a:solidFill>
                      <a:srgbClr val="FFEAEA"/>
                    </a:solidFill>
                  </a:tcPr>
                </a:tc>
                <a:tc>
                  <a:txBody>
                    <a:bodyPr/>
                    <a:lstStyle/>
                    <a:p>
                      <a:pPr algn="ctr"/>
                      <a:r>
                        <a:rPr lang="en-US" sz="1000" dirty="0"/>
                        <a:t>14 (31.8)</a:t>
                      </a:r>
                    </a:p>
                  </a:txBody>
                  <a:tcPr>
                    <a:lnB w="38100" cap="flat" cmpd="sng" algn="ctr">
                      <a:solidFill>
                        <a:schemeClr val="accent4">
                          <a:lumMod val="75000"/>
                        </a:schemeClr>
                      </a:solidFill>
                      <a:prstDash val="solid"/>
                      <a:round/>
                      <a:headEnd type="none" w="med" len="med"/>
                      <a:tailEnd type="none" w="med" len="med"/>
                    </a:lnB>
                    <a:solidFill>
                      <a:srgbClr val="FFEAEA"/>
                    </a:solidFill>
                  </a:tcPr>
                </a:tc>
                <a:tc>
                  <a:txBody>
                    <a:bodyPr/>
                    <a:lstStyle/>
                    <a:p>
                      <a:pPr algn="ctr"/>
                      <a:r>
                        <a:rPr lang="en-US" sz="1000" dirty="0"/>
                        <a:t>36 (41.9)</a:t>
                      </a:r>
                    </a:p>
                  </a:txBody>
                  <a:tcPr>
                    <a:lnR w="38100" cap="flat" cmpd="sng" algn="ctr">
                      <a:solidFill>
                        <a:schemeClr val="accent4">
                          <a:lumMod val="75000"/>
                        </a:schemeClr>
                      </a:solidFill>
                      <a:prstDash val="solid"/>
                      <a:round/>
                      <a:headEnd type="none" w="med" len="med"/>
                      <a:tailEnd type="none" w="med" len="med"/>
                    </a:lnR>
                    <a:lnB w="38100" cap="flat" cmpd="sng" algn="ctr">
                      <a:solidFill>
                        <a:schemeClr val="accent4">
                          <a:lumMod val="75000"/>
                        </a:schemeClr>
                      </a:solidFill>
                      <a:prstDash val="solid"/>
                      <a:round/>
                      <a:headEnd type="none" w="med" len="med"/>
                      <a:tailEnd type="none" w="med" len="med"/>
                    </a:lnB>
                    <a:solidFill>
                      <a:srgbClr val="FFEAEA"/>
                    </a:solidFill>
                  </a:tcPr>
                </a:tc>
                <a:extLst>
                  <a:ext uri="{0D108BD9-81ED-4DB2-BD59-A6C34878D82A}">
                    <a16:rowId xmlns:a16="http://schemas.microsoft.com/office/drawing/2014/main" val="3953471344"/>
                  </a:ext>
                </a:extLst>
              </a:tr>
              <a:tr h="268688">
                <a:tc>
                  <a:txBody>
                    <a:bodyPr/>
                    <a:lstStyle/>
                    <a:p>
                      <a:r>
                        <a:rPr lang="en-US" sz="1000" b="1" dirty="0"/>
                        <a:t>REVEAL 2.0 Risk Score ≥ 6.0 – n (%)</a:t>
                      </a:r>
                    </a:p>
                  </a:txBody>
                  <a:tcPr>
                    <a:lnT w="38100" cap="flat" cmpd="sng" algn="ctr">
                      <a:solidFill>
                        <a:schemeClr val="accent4">
                          <a:lumMod val="75000"/>
                        </a:schemeClr>
                      </a:solidFill>
                      <a:prstDash val="solid"/>
                      <a:round/>
                      <a:headEnd type="none" w="med" len="med"/>
                      <a:tailEnd type="none" w="med" len="med"/>
                    </a:lnT>
                    <a:noFill/>
                  </a:tcPr>
                </a:tc>
                <a:tc>
                  <a:txBody>
                    <a:bodyPr/>
                    <a:lstStyle/>
                    <a:p>
                      <a:pPr algn="ctr"/>
                      <a:r>
                        <a:rPr lang="en-US" sz="1000" dirty="0"/>
                        <a:t>17 (40.5)</a:t>
                      </a:r>
                    </a:p>
                  </a:txBody>
                  <a:tcPr>
                    <a:lnT w="38100" cap="flat" cmpd="sng" algn="ctr">
                      <a:solidFill>
                        <a:schemeClr val="accent4">
                          <a:lumMod val="75000"/>
                        </a:schemeClr>
                      </a:solidFill>
                      <a:prstDash val="solid"/>
                      <a:round/>
                      <a:headEnd type="none" w="med" len="med"/>
                      <a:tailEnd type="none" w="med" len="med"/>
                    </a:lnT>
                    <a:noFill/>
                  </a:tcPr>
                </a:tc>
                <a:tc>
                  <a:txBody>
                    <a:bodyPr/>
                    <a:lstStyle/>
                    <a:p>
                      <a:pPr algn="ctr"/>
                      <a:r>
                        <a:rPr lang="en-US" sz="1000" dirty="0"/>
                        <a:t>20 (45.5)</a:t>
                      </a:r>
                    </a:p>
                  </a:txBody>
                  <a:tcPr>
                    <a:lnT w="38100" cap="flat" cmpd="sng" algn="ctr">
                      <a:solidFill>
                        <a:schemeClr val="accent4">
                          <a:lumMod val="75000"/>
                        </a:schemeClr>
                      </a:solidFill>
                      <a:prstDash val="solid"/>
                      <a:round/>
                      <a:headEnd type="none" w="med" len="med"/>
                      <a:tailEnd type="none" w="med" len="med"/>
                    </a:lnT>
                    <a:noFill/>
                  </a:tcPr>
                </a:tc>
                <a:tc>
                  <a:txBody>
                    <a:bodyPr/>
                    <a:lstStyle/>
                    <a:p>
                      <a:pPr algn="ctr"/>
                      <a:r>
                        <a:rPr lang="en-US" sz="1000" dirty="0"/>
                        <a:t>37 (43.0)</a:t>
                      </a:r>
                    </a:p>
                  </a:txBody>
                  <a:tcPr>
                    <a:lnT w="38100" cap="flat" cmpd="sng" algn="ctr">
                      <a:solidFill>
                        <a:schemeClr val="accent4">
                          <a:lumMod val="75000"/>
                        </a:schemeClr>
                      </a:solidFill>
                      <a:prstDash val="solid"/>
                      <a:round/>
                      <a:headEnd type="none" w="med" len="med"/>
                      <a:tailEnd type="none" w="med" len="med"/>
                    </a:lnT>
                    <a:noFill/>
                  </a:tcPr>
                </a:tc>
                <a:extLst>
                  <a:ext uri="{0D108BD9-81ED-4DB2-BD59-A6C34878D82A}">
                    <a16:rowId xmlns:a16="http://schemas.microsoft.com/office/drawing/2014/main" val="177049802"/>
                  </a:ext>
                </a:extLst>
              </a:tr>
              <a:tr h="268688">
                <a:tc>
                  <a:txBody>
                    <a:bodyPr/>
                    <a:lstStyle/>
                    <a:p>
                      <a:r>
                        <a:rPr lang="en-US" sz="1000" b="1" dirty="0"/>
                        <a:t>PVR (</a:t>
                      </a:r>
                      <a:r>
                        <a:rPr lang="en-US" sz="1000" b="1" dirty="0" err="1"/>
                        <a:t>dyn・sec</a:t>
                      </a:r>
                      <a:r>
                        <a:rPr lang="en-US" sz="1000" b="1" dirty="0"/>
                        <a:t>/cm</a:t>
                      </a:r>
                      <a:r>
                        <a:rPr lang="en-US" sz="1000" b="1" baseline="30000" dirty="0"/>
                        <a:t>5</a:t>
                      </a:r>
                      <a:r>
                        <a:rPr lang="en-US" sz="1000" b="1" dirty="0"/>
                        <a:t>)</a:t>
                      </a:r>
                    </a:p>
                  </a:txBody>
                  <a:tcPr>
                    <a:noFill/>
                  </a:tcPr>
                </a:tc>
                <a:tc>
                  <a:txBody>
                    <a:bodyPr/>
                    <a:lstStyle/>
                    <a:p>
                      <a:pPr algn="ctr"/>
                      <a:r>
                        <a:rPr lang="en-US" sz="1000" dirty="0"/>
                        <a:t>661.3 ± 164.91</a:t>
                      </a:r>
                    </a:p>
                  </a:txBody>
                  <a:tcPr>
                    <a:noFill/>
                  </a:tcPr>
                </a:tc>
                <a:tc>
                  <a:txBody>
                    <a:bodyPr/>
                    <a:lstStyle/>
                    <a:p>
                      <a:pPr algn="ctr"/>
                      <a:r>
                        <a:rPr lang="en-US" sz="1000" dirty="0"/>
                        <a:t>675.8 ± 240.35</a:t>
                      </a:r>
                    </a:p>
                  </a:txBody>
                  <a:tcPr>
                    <a:noFill/>
                  </a:tcPr>
                </a:tc>
                <a:tc>
                  <a:txBody>
                    <a:bodyPr/>
                    <a:lstStyle/>
                    <a:p>
                      <a:pPr algn="ctr"/>
                      <a:r>
                        <a:rPr lang="en-US" sz="1000" dirty="0"/>
                        <a:t>668.7 ± 205.90</a:t>
                      </a:r>
                    </a:p>
                  </a:txBody>
                  <a:tcPr>
                    <a:noFill/>
                  </a:tcPr>
                </a:tc>
                <a:extLst>
                  <a:ext uri="{0D108BD9-81ED-4DB2-BD59-A6C34878D82A}">
                    <a16:rowId xmlns:a16="http://schemas.microsoft.com/office/drawing/2014/main" val="2918653225"/>
                  </a:ext>
                </a:extLst>
              </a:tr>
              <a:tr h="268688">
                <a:tc>
                  <a:txBody>
                    <a:bodyPr/>
                    <a:lstStyle/>
                    <a:p>
                      <a:r>
                        <a:rPr lang="en-US" sz="1000" b="1" dirty="0"/>
                        <a:t>6MWD (m) – mean ± SD</a:t>
                      </a:r>
                    </a:p>
                  </a:txBody>
                  <a:tcPr>
                    <a:noFill/>
                  </a:tcPr>
                </a:tc>
                <a:tc>
                  <a:txBody>
                    <a:bodyPr/>
                    <a:lstStyle/>
                    <a:p>
                      <a:pPr algn="ctr"/>
                      <a:r>
                        <a:rPr lang="en-US" sz="1000" dirty="0"/>
                        <a:t>407.1 ± 107.02</a:t>
                      </a:r>
                    </a:p>
                  </a:txBody>
                  <a:tcPr>
                    <a:noFill/>
                  </a:tcPr>
                </a:tc>
                <a:tc>
                  <a:txBody>
                    <a:bodyPr/>
                    <a:lstStyle/>
                    <a:p>
                      <a:pPr algn="ctr"/>
                      <a:r>
                        <a:rPr lang="en-US" sz="1000" dirty="0"/>
                        <a:t>408.6 ± 75.11</a:t>
                      </a:r>
                    </a:p>
                  </a:txBody>
                  <a:tcPr>
                    <a:noFill/>
                  </a:tcPr>
                </a:tc>
                <a:tc>
                  <a:txBody>
                    <a:bodyPr/>
                    <a:lstStyle/>
                    <a:p>
                      <a:pPr algn="ctr"/>
                      <a:r>
                        <a:rPr lang="en-US" sz="1000" dirty="0"/>
                        <a:t>407.9 ± 91.54</a:t>
                      </a:r>
                    </a:p>
                  </a:txBody>
                  <a:tcPr>
                    <a:noFill/>
                  </a:tcPr>
                </a:tc>
                <a:extLst>
                  <a:ext uri="{0D108BD9-81ED-4DB2-BD59-A6C34878D82A}">
                    <a16:rowId xmlns:a16="http://schemas.microsoft.com/office/drawing/2014/main" val="3209997048"/>
                  </a:ext>
                </a:extLst>
              </a:tr>
              <a:tr h="268688">
                <a:tc>
                  <a:txBody>
                    <a:bodyPr/>
                    <a:lstStyle/>
                    <a:p>
                      <a:r>
                        <a:rPr lang="en-US" sz="1000" b="1" dirty="0"/>
                        <a:t>NT-</a:t>
                      </a:r>
                      <a:r>
                        <a:rPr lang="en-US" sz="1000" b="1" dirty="0" err="1"/>
                        <a:t>proBNP</a:t>
                      </a:r>
                      <a:r>
                        <a:rPr lang="en-US" sz="1000" b="1" dirty="0"/>
                        <a:t> (ng/L) – mean ± SD</a:t>
                      </a:r>
                    </a:p>
                  </a:txBody>
                  <a:tcPr>
                    <a:noFill/>
                  </a:tcPr>
                </a:tc>
                <a:tc>
                  <a:txBody>
                    <a:bodyPr/>
                    <a:lstStyle/>
                    <a:p>
                      <a:pPr algn="ctr"/>
                      <a:r>
                        <a:rPr lang="en-US" sz="1000" dirty="0"/>
                        <a:t>645.6 ± 1158.75</a:t>
                      </a:r>
                    </a:p>
                  </a:txBody>
                  <a:tcPr>
                    <a:noFill/>
                  </a:tcPr>
                </a:tc>
                <a:tc>
                  <a:txBody>
                    <a:bodyPr/>
                    <a:lstStyle/>
                    <a:p>
                      <a:pPr algn="ctr"/>
                      <a:r>
                        <a:rPr lang="en-US" sz="1000" dirty="0"/>
                        <a:t>611.0 ± 714.580</a:t>
                      </a:r>
                    </a:p>
                  </a:txBody>
                  <a:tcPr>
                    <a:noFill/>
                  </a:tcPr>
                </a:tc>
                <a:tc>
                  <a:txBody>
                    <a:bodyPr/>
                    <a:lstStyle/>
                    <a:p>
                      <a:pPr algn="ctr"/>
                      <a:r>
                        <a:rPr lang="en-US" sz="1000" dirty="0"/>
                        <a:t>628.3 ± 956.83</a:t>
                      </a:r>
                    </a:p>
                  </a:txBody>
                  <a:tcPr>
                    <a:noFill/>
                  </a:tcPr>
                </a:tc>
                <a:extLst>
                  <a:ext uri="{0D108BD9-81ED-4DB2-BD59-A6C34878D82A}">
                    <a16:rowId xmlns:a16="http://schemas.microsoft.com/office/drawing/2014/main" val="3871598989"/>
                  </a:ext>
                </a:extLst>
              </a:tr>
            </a:tbl>
          </a:graphicData>
        </a:graphic>
      </p:graphicFrame>
      <p:sp>
        <p:nvSpPr>
          <p:cNvPr id="2" name="Title 1">
            <a:extLst>
              <a:ext uri="{FF2B5EF4-FFF2-40B4-BE49-F238E27FC236}">
                <a16:creationId xmlns:a16="http://schemas.microsoft.com/office/drawing/2014/main" id="{0C6368BF-2FF4-1EA5-78F7-CD26A95966E8}"/>
              </a:ext>
            </a:extLst>
          </p:cNvPr>
          <p:cNvSpPr>
            <a:spLocks noGrp="1"/>
          </p:cNvSpPr>
          <p:nvPr>
            <p:ph type="title"/>
          </p:nvPr>
        </p:nvSpPr>
        <p:spPr>
          <a:xfrm>
            <a:off x="609600" y="199505"/>
            <a:ext cx="10744200" cy="1185577"/>
          </a:xfrm>
        </p:spPr>
        <p:txBody>
          <a:bodyPr anchor="t"/>
          <a:lstStyle/>
          <a:p>
            <a:r>
              <a:rPr lang="en-US" dirty="0"/>
              <a:t>TORREY 2: Patient Baseline Characteristics</a:t>
            </a:r>
          </a:p>
        </p:txBody>
      </p:sp>
      <p:sp>
        <p:nvSpPr>
          <p:cNvPr id="5" name="Footer Placeholder 4">
            <a:extLst>
              <a:ext uri="{FF2B5EF4-FFF2-40B4-BE49-F238E27FC236}">
                <a16:creationId xmlns:a16="http://schemas.microsoft.com/office/drawing/2014/main" id="{EEC5CA6D-A6D0-60ED-F822-9ED1615E0CCB}"/>
              </a:ext>
            </a:extLst>
          </p:cNvPr>
          <p:cNvSpPr>
            <a:spLocks noGrp="1"/>
          </p:cNvSpPr>
          <p:nvPr>
            <p:ph type="ftr" sz="quarter" idx="3"/>
          </p:nvPr>
        </p:nvSpPr>
        <p:spPr>
          <a:xfrm>
            <a:off x="609600" y="6356350"/>
            <a:ext cx="10744199" cy="442131"/>
          </a:xfrm>
        </p:spPr>
        <p:txBody>
          <a:bodyPr/>
          <a:lstStyle/>
          <a:p>
            <a:r>
              <a:rPr lang="en-US" dirty="0"/>
              <a:t>CTD, connective tissue disease; NT-</a:t>
            </a:r>
            <a:r>
              <a:rPr lang="en-US" dirty="0" err="1"/>
              <a:t>proBNP</a:t>
            </a:r>
            <a:r>
              <a:rPr lang="en-US" dirty="0"/>
              <a:t>, N-terminal prohormone of brain natriuretic peptide; SD, standard deviation; WHO, World Health Organization.</a:t>
            </a:r>
          </a:p>
          <a:p>
            <a:r>
              <a:rPr lang="en-US" dirty="0"/>
              <a:t>
</a:t>
            </a:r>
            <a:r>
              <a:rPr lang="en-US" dirty="0" err="1"/>
              <a:t>GossamerBio</a:t>
            </a:r>
            <a:r>
              <a:rPr lang="en-US" dirty="0"/>
              <a:t> Investor Presentation, Dec. 6, 2022.</a:t>
            </a:r>
          </a:p>
        </p:txBody>
      </p:sp>
    </p:spTree>
    <p:extLst>
      <p:ext uri="{BB962C8B-B14F-4D97-AF65-F5344CB8AC3E}">
        <p14:creationId xmlns:p14="http://schemas.microsoft.com/office/powerpoint/2010/main" val="23636193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BC995-3D9F-519A-653C-F63E9F2DF40D}"/>
              </a:ext>
            </a:extLst>
          </p:cNvPr>
          <p:cNvSpPr>
            <a:spLocks noGrp="1"/>
          </p:cNvSpPr>
          <p:nvPr>
            <p:ph type="title"/>
          </p:nvPr>
        </p:nvSpPr>
        <p:spPr>
          <a:xfrm>
            <a:off x="609600" y="199505"/>
            <a:ext cx="10744200" cy="1185577"/>
          </a:xfrm>
        </p:spPr>
        <p:txBody>
          <a:bodyPr anchor="t"/>
          <a:lstStyle/>
          <a:p>
            <a:r>
              <a:rPr lang="en-US" dirty="0"/>
              <a:t>TORREY 2: Demographics by WHO-FC</a:t>
            </a:r>
          </a:p>
        </p:txBody>
      </p:sp>
      <p:graphicFrame>
        <p:nvGraphicFramePr>
          <p:cNvPr id="6" name="Table 6">
            <a:extLst>
              <a:ext uri="{FF2B5EF4-FFF2-40B4-BE49-F238E27FC236}">
                <a16:creationId xmlns:a16="http://schemas.microsoft.com/office/drawing/2014/main" id="{494E0737-87BC-23F5-0A21-A44A7896E489}"/>
              </a:ext>
            </a:extLst>
          </p:cNvPr>
          <p:cNvGraphicFramePr>
            <a:graphicFrameLocks noGrp="1"/>
          </p:cNvGraphicFramePr>
          <p:nvPr>
            <p:extLst>
              <p:ext uri="{D42A27DB-BD31-4B8C-83A1-F6EECF244321}">
                <p14:modId xmlns:p14="http://schemas.microsoft.com/office/powerpoint/2010/main" val="158181223"/>
              </p:ext>
            </p:extLst>
          </p:nvPr>
        </p:nvGraphicFramePr>
        <p:xfrm>
          <a:off x="753534" y="1030959"/>
          <a:ext cx="10083800" cy="4934770"/>
        </p:xfrm>
        <a:graphic>
          <a:graphicData uri="http://schemas.openxmlformats.org/drawingml/2006/table">
            <a:tbl>
              <a:tblPr firstRow="1" bandRow="1">
                <a:tableStyleId>{5C22544A-7EE6-4342-B048-85BDC9FD1C3A}</a:tableStyleId>
              </a:tblPr>
              <a:tblGrid>
                <a:gridCol w="2683933">
                  <a:extLst>
                    <a:ext uri="{9D8B030D-6E8A-4147-A177-3AD203B41FA5}">
                      <a16:colId xmlns:a16="http://schemas.microsoft.com/office/drawing/2014/main" val="1136793382"/>
                    </a:ext>
                  </a:extLst>
                </a:gridCol>
                <a:gridCol w="1286934">
                  <a:extLst>
                    <a:ext uri="{9D8B030D-6E8A-4147-A177-3AD203B41FA5}">
                      <a16:colId xmlns:a16="http://schemas.microsoft.com/office/drawing/2014/main" val="1225612844"/>
                    </a:ext>
                  </a:extLst>
                </a:gridCol>
                <a:gridCol w="1117600">
                  <a:extLst>
                    <a:ext uri="{9D8B030D-6E8A-4147-A177-3AD203B41FA5}">
                      <a16:colId xmlns:a16="http://schemas.microsoft.com/office/drawing/2014/main" val="3526622105"/>
                    </a:ext>
                  </a:extLst>
                </a:gridCol>
                <a:gridCol w="1091782">
                  <a:extLst>
                    <a:ext uri="{9D8B030D-6E8A-4147-A177-3AD203B41FA5}">
                      <a16:colId xmlns:a16="http://schemas.microsoft.com/office/drawing/2014/main" val="332218872"/>
                    </a:ext>
                  </a:extLst>
                </a:gridCol>
                <a:gridCol w="208280">
                  <a:extLst>
                    <a:ext uri="{9D8B030D-6E8A-4147-A177-3AD203B41FA5}">
                      <a16:colId xmlns:a16="http://schemas.microsoft.com/office/drawing/2014/main" val="923165414"/>
                    </a:ext>
                  </a:extLst>
                </a:gridCol>
                <a:gridCol w="1138337">
                  <a:extLst>
                    <a:ext uri="{9D8B030D-6E8A-4147-A177-3AD203B41FA5}">
                      <a16:colId xmlns:a16="http://schemas.microsoft.com/office/drawing/2014/main" val="1059108771"/>
                    </a:ext>
                  </a:extLst>
                </a:gridCol>
                <a:gridCol w="1176867">
                  <a:extLst>
                    <a:ext uri="{9D8B030D-6E8A-4147-A177-3AD203B41FA5}">
                      <a16:colId xmlns:a16="http://schemas.microsoft.com/office/drawing/2014/main" val="3756385678"/>
                    </a:ext>
                  </a:extLst>
                </a:gridCol>
                <a:gridCol w="1380067">
                  <a:extLst>
                    <a:ext uri="{9D8B030D-6E8A-4147-A177-3AD203B41FA5}">
                      <a16:colId xmlns:a16="http://schemas.microsoft.com/office/drawing/2014/main" val="2625717215"/>
                    </a:ext>
                  </a:extLst>
                </a:gridCol>
              </a:tblGrid>
              <a:tr h="371956">
                <a:tc>
                  <a:txBody>
                    <a:bodyPr/>
                    <a:lstStyle/>
                    <a:p>
                      <a:endParaRPr lang="en-US" sz="1000" dirty="0"/>
                    </a:p>
                  </a:txBody>
                  <a:tcPr/>
                </a:tc>
                <a:tc gridSpan="3">
                  <a:txBody>
                    <a:bodyPr/>
                    <a:lstStyle/>
                    <a:p>
                      <a:pPr algn="ctr"/>
                      <a:r>
                        <a:rPr lang="en-US" sz="1200" dirty="0">
                          <a:effectLst>
                            <a:outerShdw blurRad="50800" dist="12700" dir="5400000" algn="ctr" rotWithShape="0">
                              <a:schemeClr val="tx1"/>
                            </a:outerShdw>
                          </a:effectLst>
                        </a:rPr>
                        <a:t>Baseline WHO FC Class II</a:t>
                      </a:r>
                    </a:p>
                  </a:txBody>
                  <a:tcPr anchor="ctr"/>
                </a:tc>
                <a:tc hMerge="1">
                  <a:txBody>
                    <a:bodyPr/>
                    <a:lstStyle/>
                    <a:p>
                      <a:endParaRPr lang="en-US" dirty="0"/>
                    </a:p>
                  </a:txBody>
                  <a:tcPr/>
                </a:tc>
                <a:tc hMerge="1">
                  <a:txBody>
                    <a:bodyPr/>
                    <a:lstStyle/>
                    <a:p>
                      <a:endParaRPr lang="en-US" dirty="0"/>
                    </a:p>
                  </a:txBody>
                  <a:tcPr/>
                </a:tc>
                <a:tc>
                  <a:txBody>
                    <a:bodyPr/>
                    <a:lstStyle/>
                    <a:p>
                      <a:pPr algn="ctr"/>
                      <a:endParaRPr lang="en-US" sz="1200" dirty="0">
                        <a:effectLst>
                          <a:outerShdw blurRad="50800" dist="12700" dir="5400000" algn="ctr" rotWithShape="0">
                            <a:schemeClr val="tx1"/>
                          </a:outerShdw>
                        </a:effectLst>
                      </a:endParaRPr>
                    </a:p>
                  </a:txBody>
                  <a:tcPr anchor="ctr">
                    <a:noFill/>
                  </a:tcPr>
                </a:tc>
                <a:tc gridSpan="3">
                  <a:txBody>
                    <a:bodyPr/>
                    <a:lstStyle/>
                    <a:p>
                      <a:pPr algn="ctr"/>
                      <a:r>
                        <a:rPr lang="en-US" sz="1200" dirty="0">
                          <a:effectLst>
                            <a:outerShdw blurRad="50800" dist="12700" dir="5400000" algn="ctr" rotWithShape="0">
                              <a:schemeClr val="tx1"/>
                            </a:outerShdw>
                          </a:effectLst>
                        </a:rPr>
                        <a:t>Baseline WHO FC Class III</a:t>
                      </a:r>
                    </a:p>
                  </a:txBody>
                  <a:tcPr anchor="ct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423672203"/>
                  </a:ext>
                </a:extLst>
              </a:tr>
              <a:tr h="380811">
                <a:tc>
                  <a:txBody>
                    <a:bodyPr/>
                    <a:lstStyle/>
                    <a:p>
                      <a:r>
                        <a:rPr lang="en-US" sz="1000" b="1" dirty="0"/>
                        <a:t>Characteristic</a:t>
                      </a:r>
                    </a:p>
                  </a:txBody>
                  <a:tcPr>
                    <a:lnB w="38100" cap="flat" cmpd="sng" algn="ctr">
                      <a:solidFill>
                        <a:schemeClr val="accent4">
                          <a:lumMod val="75000"/>
                        </a:schemeClr>
                      </a:solidFill>
                      <a:prstDash val="solid"/>
                      <a:round/>
                      <a:headEnd type="none" w="med" len="med"/>
                      <a:tailEnd type="none" w="med" len="med"/>
                    </a:lnB>
                    <a:noFill/>
                  </a:tcPr>
                </a:tc>
                <a:tc>
                  <a:txBody>
                    <a:bodyPr/>
                    <a:lstStyle/>
                    <a:p>
                      <a:pPr algn="ctr"/>
                      <a:r>
                        <a:rPr lang="en-US" sz="1000" b="1" dirty="0"/>
                        <a:t>Placebo</a:t>
                      </a:r>
                    </a:p>
                    <a:p>
                      <a:pPr algn="ctr"/>
                      <a:r>
                        <a:rPr lang="en-US" sz="1000" b="1" dirty="0"/>
                        <a:t>(N = 20)</a:t>
                      </a:r>
                    </a:p>
                  </a:txBody>
                  <a:tcPr>
                    <a:lnB w="38100" cap="flat" cmpd="sng" algn="ctr">
                      <a:solidFill>
                        <a:schemeClr val="accent4">
                          <a:lumMod val="75000"/>
                        </a:schemeClr>
                      </a:solidFill>
                      <a:prstDash val="solid"/>
                      <a:round/>
                      <a:headEnd type="none" w="med" len="med"/>
                      <a:tailEnd type="none" w="med" len="med"/>
                    </a:lnB>
                    <a:noFill/>
                  </a:tcPr>
                </a:tc>
                <a:tc>
                  <a:txBody>
                    <a:bodyPr/>
                    <a:lstStyle/>
                    <a:p>
                      <a:pPr algn="ctr"/>
                      <a:r>
                        <a:rPr lang="en-US" sz="1000" b="1" dirty="0" err="1"/>
                        <a:t>Seralutinib</a:t>
                      </a:r>
                      <a:endParaRPr lang="en-US" sz="1000" b="1" dirty="0"/>
                    </a:p>
                    <a:p>
                      <a:pPr algn="ctr"/>
                      <a:r>
                        <a:rPr lang="en-US" sz="1000" b="1" dirty="0"/>
                        <a:t>(N = 30)</a:t>
                      </a:r>
                    </a:p>
                  </a:txBody>
                  <a:tcPr>
                    <a:lnB w="38100" cap="flat" cmpd="sng" algn="ctr">
                      <a:solidFill>
                        <a:schemeClr val="accent4">
                          <a:lumMod val="75000"/>
                        </a:schemeClr>
                      </a:solidFill>
                      <a:prstDash val="solid"/>
                      <a:round/>
                      <a:headEnd type="none" w="med" len="med"/>
                      <a:tailEnd type="none" w="med" len="med"/>
                    </a:lnB>
                    <a:solidFill>
                      <a:schemeClr val="accent3">
                        <a:lumMod val="20000"/>
                        <a:lumOff val="80000"/>
                      </a:schemeClr>
                    </a:solidFill>
                  </a:tcPr>
                </a:tc>
                <a:tc>
                  <a:txBody>
                    <a:bodyPr/>
                    <a:lstStyle/>
                    <a:p>
                      <a:pPr algn="ctr"/>
                      <a:r>
                        <a:rPr lang="en-US" sz="1000" b="1" dirty="0"/>
                        <a:t>Total</a:t>
                      </a:r>
                    </a:p>
                    <a:p>
                      <a:pPr algn="ctr"/>
                      <a:r>
                        <a:rPr lang="en-US" sz="1000" b="1" dirty="0"/>
                        <a:t>(N = 50)</a:t>
                      </a:r>
                    </a:p>
                  </a:txBody>
                  <a:tcPr>
                    <a:lnB w="38100" cap="flat" cmpd="sng" algn="ctr">
                      <a:solidFill>
                        <a:schemeClr val="accent4">
                          <a:lumMod val="75000"/>
                        </a:schemeClr>
                      </a:solidFill>
                      <a:prstDash val="solid"/>
                      <a:round/>
                      <a:headEnd type="none" w="med" len="med"/>
                      <a:tailEnd type="none" w="med" len="med"/>
                    </a:lnB>
                    <a:noFill/>
                  </a:tcPr>
                </a:tc>
                <a:tc>
                  <a:txBody>
                    <a:bodyPr/>
                    <a:lstStyle/>
                    <a:p>
                      <a:pPr algn="ctr"/>
                      <a:endParaRPr lang="en-US" sz="1000" b="1" dirty="0"/>
                    </a:p>
                  </a:txBody>
                  <a:tcPr>
                    <a:noFill/>
                  </a:tcPr>
                </a:tc>
                <a:tc>
                  <a:txBody>
                    <a:bodyPr/>
                    <a:lstStyle/>
                    <a:p>
                      <a:pPr algn="ctr"/>
                      <a:r>
                        <a:rPr lang="en-US" sz="1000" b="1" dirty="0"/>
                        <a:t>Placebo</a:t>
                      </a:r>
                    </a:p>
                    <a:p>
                      <a:pPr algn="ctr"/>
                      <a:r>
                        <a:rPr lang="en-US" sz="1000" b="1" dirty="0"/>
                        <a:t>(N = 22)</a:t>
                      </a:r>
                    </a:p>
                  </a:txBody>
                  <a:tcPr>
                    <a:lnB w="38100" cap="flat" cmpd="sng" algn="ctr">
                      <a:solidFill>
                        <a:schemeClr val="accent4">
                          <a:lumMod val="75000"/>
                        </a:schemeClr>
                      </a:solidFill>
                      <a:prstDash val="solid"/>
                      <a:round/>
                      <a:headEnd type="none" w="med" len="med"/>
                      <a:tailEnd type="none" w="med" len="med"/>
                    </a:lnB>
                    <a:noFill/>
                  </a:tcPr>
                </a:tc>
                <a:tc>
                  <a:txBody>
                    <a:bodyPr/>
                    <a:lstStyle/>
                    <a:p>
                      <a:pPr algn="ctr"/>
                      <a:r>
                        <a:rPr lang="en-US" sz="1000" b="1" dirty="0" err="1"/>
                        <a:t>Seralutinib</a:t>
                      </a:r>
                      <a:endParaRPr lang="en-US" sz="1000" b="1" dirty="0"/>
                    </a:p>
                    <a:p>
                      <a:pPr algn="ctr"/>
                      <a:r>
                        <a:rPr lang="en-US" sz="1000" b="1" dirty="0"/>
                        <a:t>(N = 14)</a:t>
                      </a:r>
                    </a:p>
                  </a:txBody>
                  <a:tcPr>
                    <a:lnB w="38100" cap="flat" cmpd="sng" algn="ctr">
                      <a:solidFill>
                        <a:schemeClr val="accent4">
                          <a:lumMod val="75000"/>
                        </a:schemeClr>
                      </a:solidFill>
                      <a:prstDash val="solid"/>
                      <a:round/>
                      <a:headEnd type="none" w="med" len="med"/>
                      <a:tailEnd type="none" w="med" len="med"/>
                    </a:lnB>
                    <a:solidFill>
                      <a:schemeClr val="accent3">
                        <a:lumMod val="20000"/>
                        <a:lumOff val="80000"/>
                      </a:schemeClr>
                    </a:solidFill>
                  </a:tcPr>
                </a:tc>
                <a:tc>
                  <a:txBody>
                    <a:bodyPr/>
                    <a:lstStyle/>
                    <a:p>
                      <a:pPr algn="ctr"/>
                      <a:r>
                        <a:rPr lang="en-US" sz="1000" b="1" dirty="0"/>
                        <a:t>Total</a:t>
                      </a:r>
                    </a:p>
                    <a:p>
                      <a:pPr algn="ctr"/>
                      <a:r>
                        <a:rPr lang="en-US" sz="1000" b="1" dirty="0"/>
                        <a:t>(N = 36)</a:t>
                      </a:r>
                    </a:p>
                  </a:txBody>
                  <a:tcPr>
                    <a:lnB w="38100" cap="flat" cmpd="sng" algn="ctr">
                      <a:solidFill>
                        <a:schemeClr val="accent4">
                          <a:lumMod val="75000"/>
                        </a:schemeClr>
                      </a:solidFill>
                      <a:prstDash val="solid"/>
                      <a:round/>
                      <a:headEnd type="none" w="med" len="med"/>
                      <a:tailEnd type="none" w="med" len="med"/>
                    </a:lnB>
                    <a:noFill/>
                  </a:tcPr>
                </a:tc>
                <a:extLst>
                  <a:ext uri="{0D108BD9-81ED-4DB2-BD59-A6C34878D82A}">
                    <a16:rowId xmlns:a16="http://schemas.microsoft.com/office/drawing/2014/main" val="429888619"/>
                  </a:ext>
                </a:extLst>
              </a:tr>
              <a:tr h="253671">
                <a:tc>
                  <a:txBody>
                    <a:bodyPr/>
                    <a:lstStyle/>
                    <a:p>
                      <a:r>
                        <a:rPr lang="en-US" sz="1000" b="1" dirty="0"/>
                        <a:t>Age (y), mean ± SD</a:t>
                      </a:r>
                    </a:p>
                  </a:txBody>
                  <a:tcPr>
                    <a:lnT w="38100" cap="flat" cmpd="sng" algn="ctr">
                      <a:solidFill>
                        <a:schemeClr val="accent4">
                          <a:lumMod val="75000"/>
                        </a:schemeClr>
                      </a:solidFill>
                      <a:prstDash val="solid"/>
                      <a:round/>
                      <a:headEnd type="none" w="med" len="med"/>
                      <a:tailEnd type="none" w="med" len="med"/>
                    </a:lnT>
                    <a:noFill/>
                  </a:tcPr>
                </a:tc>
                <a:tc>
                  <a:txBody>
                    <a:bodyPr/>
                    <a:lstStyle/>
                    <a:p>
                      <a:pPr algn="ctr"/>
                      <a:r>
                        <a:rPr lang="en-US" sz="1000" dirty="0"/>
                        <a:t>47.6 ± 11.69</a:t>
                      </a:r>
                    </a:p>
                  </a:txBody>
                  <a:tcPr>
                    <a:lnT w="38100" cap="flat" cmpd="sng" algn="ctr">
                      <a:solidFill>
                        <a:schemeClr val="accent4">
                          <a:lumMod val="75000"/>
                        </a:schemeClr>
                      </a:solidFill>
                      <a:prstDash val="solid"/>
                      <a:round/>
                      <a:headEnd type="none" w="med" len="med"/>
                      <a:tailEnd type="none" w="med" len="med"/>
                    </a:lnT>
                    <a:noFill/>
                  </a:tcPr>
                </a:tc>
                <a:tc>
                  <a:txBody>
                    <a:bodyPr/>
                    <a:lstStyle/>
                    <a:p>
                      <a:pPr algn="ctr"/>
                      <a:r>
                        <a:rPr lang="en-US" sz="1000" dirty="0"/>
                        <a:t>47.7 ± 13.42</a:t>
                      </a:r>
                    </a:p>
                  </a:txBody>
                  <a:tcPr>
                    <a:lnT w="38100" cap="flat" cmpd="sng" algn="ctr">
                      <a:solidFill>
                        <a:schemeClr val="accent4">
                          <a:lumMod val="75000"/>
                        </a:schemeClr>
                      </a:solidFill>
                      <a:prstDash val="solid"/>
                      <a:round/>
                      <a:headEnd type="none" w="med" len="med"/>
                      <a:tailEnd type="none" w="med" len="med"/>
                    </a:lnT>
                    <a:solidFill>
                      <a:schemeClr val="accent3">
                        <a:lumMod val="20000"/>
                        <a:lumOff val="80000"/>
                      </a:schemeClr>
                    </a:solidFill>
                  </a:tcPr>
                </a:tc>
                <a:tc>
                  <a:txBody>
                    <a:bodyPr/>
                    <a:lstStyle/>
                    <a:p>
                      <a:pPr algn="ctr"/>
                      <a:r>
                        <a:rPr lang="en-US" sz="1000" dirty="0"/>
                        <a:t>47.7 ± 12.63</a:t>
                      </a:r>
                    </a:p>
                  </a:txBody>
                  <a:tcPr>
                    <a:lnT w="38100" cap="flat" cmpd="sng" algn="ctr">
                      <a:solidFill>
                        <a:schemeClr val="accent4">
                          <a:lumMod val="75000"/>
                        </a:schemeClr>
                      </a:solidFill>
                      <a:prstDash val="solid"/>
                      <a:round/>
                      <a:headEnd type="none" w="med" len="med"/>
                      <a:tailEnd type="none" w="med" len="med"/>
                    </a:lnT>
                    <a:noFill/>
                  </a:tcPr>
                </a:tc>
                <a:tc>
                  <a:txBody>
                    <a:bodyPr/>
                    <a:lstStyle/>
                    <a:p>
                      <a:pPr algn="ctr"/>
                      <a:endParaRPr lang="en-US" sz="1000" dirty="0"/>
                    </a:p>
                  </a:txBody>
                  <a:tcPr>
                    <a:noFill/>
                  </a:tcPr>
                </a:tc>
                <a:tc>
                  <a:txBody>
                    <a:bodyPr/>
                    <a:lstStyle/>
                    <a:p>
                      <a:pPr algn="ctr"/>
                      <a:r>
                        <a:rPr lang="en-US" sz="1000" dirty="0"/>
                        <a:t>51.1 ± 11.94</a:t>
                      </a:r>
                    </a:p>
                  </a:txBody>
                  <a:tcPr>
                    <a:lnT w="38100" cap="flat" cmpd="sng" algn="ctr">
                      <a:solidFill>
                        <a:schemeClr val="accent4">
                          <a:lumMod val="75000"/>
                        </a:schemeClr>
                      </a:solidFill>
                      <a:prstDash val="solid"/>
                      <a:round/>
                      <a:headEnd type="none" w="med" len="med"/>
                      <a:tailEnd type="none" w="med" len="med"/>
                    </a:lnT>
                    <a:noFill/>
                  </a:tcPr>
                </a:tc>
                <a:tc>
                  <a:txBody>
                    <a:bodyPr/>
                    <a:lstStyle/>
                    <a:p>
                      <a:pPr algn="ctr"/>
                      <a:r>
                        <a:rPr lang="en-US" sz="1000" dirty="0"/>
                        <a:t>49.4 ± 11.40</a:t>
                      </a:r>
                    </a:p>
                  </a:txBody>
                  <a:tcPr>
                    <a:lnT w="38100" cap="flat" cmpd="sng" algn="ctr">
                      <a:solidFill>
                        <a:schemeClr val="accent4">
                          <a:lumMod val="75000"/>
                        </a:schemeClr>
                      </a:solidFill>
                      <a:prstDash val="solid"/>
                      <a:round/>
                      <a:headEnd type="none" w="med" len="med"/>
                      <a:tailEnd type="none" w="med" len="med"/>
                    </a:lnT>
                    <a:solidFill>
                      <a:schemeClr val="accent3">
                        <a:lumMod val="20000"/>
                        <a:lumOff val="80000"/>
                      </a:schemeClr>
                    </a:solidFill>
                  </a:tcPr>
                </a:tc>
                <a:tc>
                  <a:txBody>
                    <a:bodyPr/>
                    <a:lstStyle/>
                    <a:p>
                      <a:pPr algn="ctr"/>
                      <a:r>
                        <a:rPr lang="en-US" sz="1000" dirty="0"/>
                        <a:t>50.4 ± 11.60</a:t>
                      </a:r>
                    </a:p>
                  </a:txBody>
                  <a:tcPr>
                    <a:lnT w="38100" cap="flat" cmpd="sng" algn="ctr">
                      <a:solidFill>
                        <a:schemeClr val="accent4">
                          <a:lumMod val="75000"/>
                        </a:schemeClr>
                      </a:solidFill>
                      <a:prstDash val="solid"/>
                      <a:round/>
                      <a:headEnd type="none" w="med" len="med"/>
                      <a:tailEnd type="none" w="med" len="med"/>
                    </a:lnT>
                    <a:noFill/>
                  </a:tcPr>
                </a:tc>
                <a:extLst>
                  <a:ext uri="{0D108BD9-81ED-4DB2-BD59-A6C34878D82A}">
                    <a16:rowId xmlns:a16="http://schemas.microsoft.com/office/drawing/2014/main" val="285042547"/>
                  </a:ext>
                </a:extLst>
              </a:tr>
              <a:tr h="253671">
                <a:tc>
                  <a:txBody>
                    <a:bodyPr/>
                    <a:lstStyle/>
                    <a:p>
                      <a:r>
                        <a:rPr lang="en-US" sz="1000" b="1" dirty="0"/>
                        <a:t>Female, n (%)</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t>19 (95.0)</a:t>
                      </a:r>
                    </a:p>
                  </a:txBody>
                  <a:tcPr>
                    <a:noFill/>
                  </a:tcPr>
                </a:tc>
                <a:tc>
                  <a:txBody>
                    <a:bodyPr/>
                    <a:lstStyle/>
                    <a:p>
                      <a:pPr algn="ctr"/>
                      <a:r>
                        <a:rPr lang="en-US" sz="1000" dirty="0"/>
                        <a:t>27 (90.0)</a:t>
                      </a:r>
                    </a:p>
                  </a:txBody>
                  <a:tcPr>
                    <a:solidFill>
                      <a:schemeClr val="accent3">
                        <a:lumMod val="20000"/>
                        <a:lumOff val="80000"/>
                      </a:schemeClr>
                    </a:solidFill>
                  </a:tcPr>
                </a:tc>
                <a:tc>
                  <a:txBody>
                    <a:bodyPr/>
                    <a:lstStyle/>
                    <a:p>
                      <a:pPr algn="ctr"/>
                      <a:r>
                        <a:rPr lang="en-US" sz="1000" dirty="0"/>
                        <a:t>46 (42.0)</a:t>
                      </a:r>
                    </a:p>
                  </a:txBody>
                  <a:tcPr>
                    <a:noFill/>
                  </a:tcPr>
                </a:tc>
                <a:tc>
                  <a:txBody>
                    <a:bodyPr/>
                    <a:lstStyle/>
                    <a:p>
                      <a:pPr algn="ctr"/>
                      <a:endParaRPr lang="en-US" sz="1000" dirty="0"/>
                    </a:p>
                  </a:txBody>
                  <a:tcPr>
                    <a:noFill/>
                  </a:tcPr>
                </a:tc>
                <a:tc>
                  <a:txBody>
                    <a:bodyPr/>
                    <a:lstStyle/>
                    <a:p>
                      <a:pPr algn="ctr"/>
                      <a:r>
                        <a:rPr lang="en-US" sz="1000" dirty="0"/>
                        <a:t>19 (86.4)</a:t>
                      </a:r>
                    </a:p>
                  </a:txBody>
                  <a:tcPr>
                    <a:noFill/>
                  </a:tcPr>
                </a:tc>
                <a:tc>
                  <a:txBody>
                    <a:bodyPr/>
                    <a:lstStyle/>
                    <a:p>
                      <a:pPr algn="ctr"/>
                      <a:r>
                        <a:rPr lang="en-US" sz="1000" dirty="0"/>
                        <a:t>13 (92.9)</a:t>
                      </a:r>
                    </a:p>
                  </a:txBody>
                  <a:tcPr>
                    <a:solidFill>
                      <a:schemeClr val="accent3">
                        <a:lumMod val="20000"/>
                        <a:lumOff val="80000"/>
                      </a:schemeClr>
                    </a:solidFill>
                  </a:tcPr>
                </a:tc>
                <a:tc>
                  <a:txBody>
                    <a:bodyPr/>
                    <a:lstStyle/>
                    <a:p>
                      <a:pPr algn="ctr"/>
                      <a:r>
                        <a:rPr lang="en-US" sz="1000" dirty="0"/>
                        <a:t>32 (88.9)</a:t>
                      </a:r>
                    </a:p>
                  </a:txBody>
                  <a:tcPr>
                    <a:noFill/>
                  </a:tcPr>
                </a:tc>
                <a:extLst>
                  <a:ext uri="{0D108BD9-81ED-4DB2-BD59-A6C34878D82A}">
                    <a16:rowId xmlns:a16="http://schemas.microsoft.com/office/drawing/2014/main" val="636492758"/>
                  </a:ext>
                </a:extLst>
              </a:tr>
              <a:tr h="253671">
                <a:tc>
                  <a:txBody>
                    <a:bodyPr/>
                    <a:lstStyle/>
                    <a:p>
                      <a:r>
                        <a:rPr lang="en-US" sz="1000" b="1" dirty="0"/>
                        <a:t>Race, White – n (%)</a:t>
                      </a:r>
                    </a:p>
                  </a:txBody>
                  <a:tcPr>
                    <a:noFill/>
                  </a:tcPr>
                </a:tc>
                <a:tc>
                  <a:txBody>
                    <a:bodyPr/>
                    <a:lstStyle/>
                    <a:p>
                      <a:pPr algn="ctr"/>
                      <a:r>
                        <a:rPr lang="en-US" sz="1000" dirty="0"/>
                        <a:t>19 (95.0)</a:t>
                      </a:r>
                    </a:p>
                  </a:txBody>
                  <a:tcPr>
                    <a:noFill/>
                  </a:tcPr>
                </a:tc>
                <a:tc>
                  <a:txBody>
                    <a:bodyPr/>
                    <a:lstStyle/>
                    <a:p>
                      <a:pPr algn="ctr"/>
                      <a:r>
                        <a:rPr lang="en-US" sz="1000" dirty="0"/>
                        <a:t>24 (80.0)</a:t>
                      </a:r>
                    </a:p>
                  </a:txBody>
                  <a:tcPr>
                    <a:solidFill>
                      <a:schemeClr val="accent3">
                        <a:lumMod val="20000"/>
                        <a:lumOff val="80000"/>
                      </a:schemeClr>
                    </a:solidFill>
                  </a:tcPr>
                </a:tc>
                <a:tc>
                  <a:txBody>
                    <a:bodyPr/>
                    <a:lstStyle/>
                    <a:p>
                      <a:pPr algn="ctr"/>
                      <a:r>
                        <a:rPr lang="en-US" sz="1000" dirty="0"/>
                        <a:t>43 (86.0)</a:t>
                      </a:r>
                    </a:p>
                  </a:txBody>
                  <a:tcPr>
                    <a:noFill/>
                  </a:tcPr>
                </a:tc>
                <a:tc>
                  <a:txBody>
                    <a:bodyPr/>
                    <a:lstStyle/>
                    <a:p>
                      <a:pPr algn="ctr"/>
                      <a:endParaRPr lang="en-US" sz="1000" dirty="0"/>
                    </a:p>
                  </a:txBody>
                  <a:tcPr>
                    <a:noFill/>
                  </a:tcPr>
                </a:tc>
                <a:tc>
                  <a:txBody>
                    <a:bodyPr/>
                    <a:lstStyle/>
                    <a:p>
                      <a:pPr algn="ctr"/>
                      <a:r>
                        <a:rPr lang="en-US" sz="1000" dirty="0"/>
                        <a:t>18 (81.8)</a:t>
                      </a:r>
                    </a:p>
                  </a:txBody>
                  <a:tcPr>
                    <a:noFill/>
                  </a:tcPr>
                </a:tc>
                <a:tc>
                  <a:txBody>
                    <a:bodyPr/>
                    <a:lstStyle/>
                    <a:p>
                      <a:pPr algn="ctr"/>
                      <a:r>
                        <a:rPr lang="en-US" sz="1000" dirty="0"/>
                        <a:t>13 (92.9)</a:t>
                      </a:r>
                    </a:p>
                  </a:txBody>
                  <a:tcPr>
                    <a:solidFill>
                      <a:schemeClr val="accent3">
                        <a:lumMod val="20000"/>
                        <a:lumOff val="80000"/>
                      </a:schemeClr>
                    </a:solidFill>
                  </a:tcPr>
                </a:tc>
                <a:tc>
                  <a:txBody>
                    <a:bodyPr/>
                    <a:lstStyle/>
                    <a:p>
                      <a:pPr algn="ctr"/>
                      <a:r>
                        <a:rPr lang="en-US" sz="1000" dirty="0"/>
                        <a:t>31 (86.1)</a:t>
                      </a:r>
                    </a:p>
                  </a:txBody>
                  <a:tcPr>
                    <a:noFill/>
                  </a:tcPr>
                </a:tc>
                <a:extLst>
                  <a:ext uri="{0D108BD9-81ED-4DB2-BD59-A6C34878D82A}">
                    <a16:rowId xmlns:a16="http://schemas.microsoft.com/office/drawing/2014/main" val="2583846647"/>
                  </a:ext>
                </a:extLst>
              </a:tr>
              <a:tr h="271045">
                <a:tc>
                  <a:txBody>
                    <a:bodyPr/>
                    <a:lstStyle/>
                    <a:p>
                      <a:r>
                        <a:rPr lang="en-US" sz="1000" b="1" dirty="0"/>
                        <a:t>Region, North America – n (%)</a:t>
                      </a:r>
                    </a:p>
                  </a:txBody>
                  <a:tcPr>
                    <a:noFill/>
                  </a:tcPr>
                </a:tc>
                <a:tc>
                  <a:txBody>
                    <a:bodyPr/>
                    <a:lstStyle/>
                    <a:p>
                      <a:pPr algn="ctr"/>
                      <a:r>
                        <a:rPr lang="en-US" sz="1000" dirty="0"/>
                        <a:t>13 (65.0)</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t>20 (66.7)</a:t>
                      </a:r>
                    </a:p>
                  </a:txBody>
                  <a:tcPr>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t>33 (66.0)</a:t>
                      </a:r>
                    </a:p>
                  </a:txBody>
                  <a:tcPr>
                    <a:noFill/>
                  </a:tcPr>
                </a:tc>
                <a:tc>
                  <a:txBody>
                    <a:bodyPr/>
                    <a:lstStyle/>
                    <a:p>
                      <a:pPr algn="ctr"/>
                      <a:endParaRPr lang="en-US" sz="1000" dirty="0"/>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t>17 (77.3)</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t>9 (64.3)</a:t>
                      </a:r>
                    </a:p>
                  </a:txBody>
                  <a:tcPr>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t>26 (72.2)</a:t>
                      </a:r>
                    </a:p>
                  </a:txBody>
                  <a:tcPr>
                    <a:noFill/>
                  </a:tcPr>
                </a:tc>
                <a:extLst>
                  <a:ext uri="{0D108BD9-81ED-4DB2-BD59-A6C34878D82A}">
                    <a16:rowId xmlns:a16="http://schemas.microsoft.com/office/drawing/2014/main" val="2894563504"/>
                  </a:ext>
                </a:extLst>
              </a:tr>
              <a:tr h="271045">
                <a:tc>
                  <a:txBody>
                    <a:bodyPr/>
                    <a:lstStyle/>
                    <a:p>
                      <a:r>
                        <a:rPr lang="en-US" sz="1000" b="1" dirty="0"/>
                        <a:t>Years Since PAH Diagnosis – mean ± SD</a:t>
                      </a:r>
                    </a:p>
                  </a:txBody>
                  <a:tcPr>
                    <a:noFill/>
                  </a:tcPr>
                </a:tc>
                <a:tc>
                  <a:txBody>
                    <a:bodyPr/>
                    <a:lstStyle/>
                    <a:p>
                      <a:pPr algn="ctr"/>
                      <a:r>
                        <a:rPr lang="en-US" sz="1000" dirty="0"/>
                        <a:t>9.60 ± 7.262</a:t>
                      </a:r>
                    </a:p>
                  </a:txBody>
                  <a:tcPr>
                    <a:noFill/>
                  </a:tcPr>
                </a:tc>
                <a:tc>
                  <a:txBody>
                    <a:bodyPr/>
                    <a:lstStyle/>
                    <a:p>
                      <a:pPr algn="ctr"/>
                      <a:r>
                        <a:rPr lang="en-US" sz="1000" dirty="0"/>
                        <a:t>8.40 ± 6.961</a:t>
                      </a:r>
                    </a:p>
                  </a:txBody>
                  <a:tcPr>
                    <a:solidFill>
                      <a:schemeClr val="accent3">
                        <a:lumMod val="20000"/>
                        <a:lumOff val="80000"/>
                      </a:schemeClr>
                    </a:solidFill>
                  </a:tcPr>
                </a:tc>
                <a:tc>
                  <a:txBody>
                    <a:bodyPr/>
                    <a:lstStyle/>
                    <a:p>
                      <a:pPr algn="ctr"/>
                      <a:r>
                        <a:rPr lang="en-US" sz="1000" dirty="0"/>
                        <a:t>8.88 ± 7.034</a:t>
                      </a:r>
                    </a:p>
                  </a:txBody>
                  <a:tcPr>
                    <a:noFill/>
                  </a:tcPr>
                </a:tc>
                <a:tc>
                  <a:txBody>
                    <a:bodyPr/>
                    <a:lstStyle/>
                    <a:p>
                      <a:pPr algn="ctr"/>
                      <a:endParaRPr lang="en-US" sz="1000" dirty="0"/>
                    </a:p>
                  </a:txBody>
                  <a:tcPr>
                    <a:noFill/>
                  </a:tcPr>
                </a:tc>
                <a:tc>
                  <a:txBody>
                    <a:bodyPr/>
                    <a:lstStyle/>
                    <a:p>
                      <a:pPr algn="ctr"/>
                      <a:r>
                        <a:rPr lang="en-US" sz="1000" dirty="0"/>
                        <a:t>8.02 ± 7.263</a:t>
                      </a:r>
                    </a:p>
                  </a:txBody>
                  <a:tcPr>
                    <a:noFill/>
                  </a:tcPr>
                </a:tc>
                <a:tc>
                  <a:txBody>
                    <a:bodyPr/>
                    <a:lstStyle/>
                    <a:p>
                      <a:pPr algn="ctr"/>
                      <a:r>
                        <a:rPr lang="en-US" sz="1000" dirty="0"/>
                        <a:t>7.36 ± 7.527</a:t>
                      </a:r>
                    </a:p>
                  </a:txBody>
                  <a:tcPr>
                    <a:solidFill>
                      <a:schemeClr val="accent3">
                        <a:lumMod val="20000"/>
                        <a:lumOff val="80000"/>
                      </a:schemeClr>
                    </a:solidFill>
                  </a:tcPr>
                </a:tc>
                <a:tc>
                  <a:txBody>
                    <a:bodyPr/>
                    <a:lstStyle/>
                    <a:p>
                      <a:pPr algn="ctr"/>
                      <a:r>
                        <a:rPr lang="en-US" sz="1000" dirty="0"/>
                        <a:t>7.76 ± 7.266</a:t>
                      </a:r>
                    </a:p>
                  </a:txBody>
                  <a:tcPr>
                    <a:noFill/>
                  </a:tcPr>
                </a:tc>
                <a:extLst>
                  <a:ext uri="{0D108BD9-81ED-4DB2-BD59-A6C34878D82A}">
                    <a16:rowId xmlns:a16="http://schemas.microsoft.com/office/drawing/2014/main" val="3989763559"/>
                  </a:ext>
                </a:extLst>
              </a:tr>
              <a:tr h="253671">
                <a:tc>
                  <a:txBody>
                    <a:bodyPr/>
                    <a:lstStyle/>
                    <a:p>
                      <a:r>
                        <a:rPr lang="en-US" sz="1000" b="1" dirty="0"/>
                        <a:t>PAH Classification n (%)</a:t>
                      </a:r>
                    </a:p>
                  </a:txBody>
                  <a:tcPr>
                    <a:noFill/>
                  </a:tcPr>
                </a:tc>
                <a:tc>
                  <a:txBody>
                    <a:bodyPr/>
                    <a:lstStyle/>
                    <a:p>
                      <a:pPr algn="ctr"/>
                      <a:endParaRPr lang="en-US" sz="1000" dirty="0"/>
                    </a:p>
                  </a:txBody>
                  <a:tcPr>
                    <a:noFill/>
                  </a:tcPr>
                </a:tc>
                <a:tc>
                  <a:txBody>
                    <a:bodyPr/>
                    <a:lstStyle/>
                    <a:p>
                      <a:pPr algn="ctr"/>
                      <a:endParaRPr lang="en-US" sz="1000" dirty="0"/>
                    </a:p>
                  </a:txBody>
                  <a:tcPr>
                    <a:solidFill>
                      <a:schemeClr val="accent3">
                        <a:lumMod val="20000"/>
                        <a:lumOff val="80000"/>
                      </a:schemeClr>
                    </a:solidFill>
                  </a:tcPr>
                </a:tc>
                <a:tc>
                  <a:txBody>
                    <a:bodyPr/>
                    <a:lstStyle/>
                    <a:p>
                      <a:pPr algn="ctr"/>
                      <a:endParaRPr lang="en-US" sz="1000" dirty="0"/>
                    </a:p>
                  </a:txBody>
                  <a:tcPr>
                    <a:noFill/>
                  </a:tcPr>
                </a:tc>
                <a:tc>
                  <a:txBody>
                    <a:bodyPr/>
                    <a:lstStyle/>
                    <a:p>
                      <a:pPr algn="ctr"/>
                      <a:endParaRPr lang="en-US" sz="1000" dirty="0"/>
                    </a:p>
                  </a:txBody>
                  <a:tcPr>
                    <a:noFill/>
                  </a:tcPr>
                </a:tc>
                <a:tc>
                  <a:txBody>
                    <a:bodyPr/>
                    <a:lstStyle/>
                    <a:p>
                      <a:pPr algn="ctr"/>
                      <a:endParaRPr lang="en-US" sz="1000" dirty="0"/>
                    </a:p>
                  </a:txBody>
                  <a:tcPr>
                    <a:noFill/>
                  </a:tcPr>
                </a:tc>
                <a:tc>
                  <a:txBody>
                    <a:bodyPr/>
                    <a:lstStyle/>
                    <a:p>
                      <a:pPr algn="ctr"/>
                      <a:endParaRPr lang="en-US" sz="1000" dirty="0"/>
                    </a:p>
                  </a:txBody>
                  <a:tcPr>
                    <a:solidFill>
                      <a:schemeClr val="accent3">
                        <a:lumMod val="20000"/>
                        <a:lumOff val="80000"/>
                      </a:schemeClr>
                    </a:solidFill>
                  </a:tcPr>
                </a:tc>
                <a:tc>
                  <a:txBody>
                    <a:bodyPr/>
                    <a:lstStyle/>
                    <a:p>
                      <a:pPr algn="ctr"/>
                      <a:endParaRPr lang="en-US" sz="1000" dirty="0"/>
                    </a:p>
                  </a:txBody>
                  <a:tcPr>
                    <a:noFill/>
                  </a:tcPr>
                </a:tc>
                <a:extLst>
                  <a:ext uri="{0D108BD9-81ED-4DB2-BD59-A6C34878D82A}">
                    <a16:rowId xmlns:a16="http://schemas.microsoft.com/office/drawing/2014/main" val="3869052045"/>
                  </a:ext>
                </a:extLst>
              </a:tr>
              <a:tr h="253671">
                <a:tc>
                  <a:txBody>
                    <a:bodyPr/>
                    <a:lstStyle/>
                    <a:p>
                      <a:pPr marL="177800" indent="0">
                        <a:tabLst/>
                      </a:pPr>
                      <a:r>
                        <a:rPr lang="en-US" sz="1000" b="1" dirty="0"/>
                        <a:t>Idiopathic</a:t>
                      </a:r>
                    </a:p>
                  </a:txBody>
                  <a:tcPr>
                    <a:noFill/>
                  </a:tcPr>
                </a:tc>
                <a:tc>
                  <a:txBody>
                    <a:bodyPr/>
                    <a:lstStyle/>
                    <a:p>
                      <a:pPr algn="ctr"/>
                      <a:r>
                        <a:rPr lang="en-US" sz="1000" dirty="0"/>
                        <a:t>11 (55.0)</a:t>
                      </a:r>
                    </a:p>
                  </a:txBody>
                  <a:tcPr>
                    <a:noFill/>
                  </a:tcPr>
                </a:tc>
                <a:tc>
                  <a:txBody>
                    <a:bodyPr/>
                    <a:lstStyle/>
                    <a:p>
                      <a:pPr algn="ctr"/>
                      <a:r>
                        <a:rPr lang="en-US" sz="1000" dirty="0"/>
                        <a:t>16 (53.3)</a:t>
                      </a:r>
                    </a:p>
                  </a:txBody>
                  <a:tcPr>
                    <a:solidFill>
                      <a:schemeClr val="accent3">
                        <a:lumMod val="20000"/>
                        <a:lumOff val="80000"/>
                      </a:schemeClr>
                    </a:solidFill>
                  </a:tcPr>
                </a:tc>
                <a:tc>
                  <a:txBody>
                    <a:bodyPr/>
                    <a:lstStyle/>
                    <a:p>
                      <a:pPr algn="ctr"/>
                      <a:r>
                        <a:rPr lang="en-US" sz="1000" dirty="0"/>
                        <a:t>27 (54.0)</a:t>
                      </a:r>
                    </a:p>
                  </a:txBody>
                  <a:tcPr>
                    <a:noFill/>
                  </a:tcPr>
                </a:tc>
                <a:tc>
                  <a:txBody>
                    <a:bodyPr/>
                    <a:lstStyle/>
                    <a:p>
                      <a:pPr algn="ctr"/>
                      <a:endParaRPr lang="en-US" sz="1000" dirty="0"/>
                    </a:p>
                  </a:txBody>
                  <a:tcPr>
                    <a:noFill/>
                  </a:tcPr>
                </a:tc>
                <a:tc>
                  <a:txBody>
                    <a:bodyPr/>
                    <a:lstStyle/>
                    <a:p>
                      <a:pPr algn="ctr"/>
                      <a:r>
                        <a:rPr lang="en-US" sz="1000" dirty="0"/>
                        <a:t>11  (50.0)</a:t>
                      </a:r>
                    </a:p>
                  </a:txBody>
                  <a:tcPr>
                    <a:noFill/>
                  </a:tcPr>
                </a:tc>
                <a:tc>
                  <a:txBody>
                    <a:bodyPr/>
                    <a:lstStyle/>
                    <a:p>
                      <a:pPr algn="ctr"/>
                      <a:r>
                        <a:rPr lang="en-US" sz="1000" dirty="0"/>
                        <a:t>4 (26.6)</a:t>
                      </a:r>
                    </a:p>
                  </a:txBody>
                  <a:tcPr>
                    <a:solidFill>
                      <a:schemeClr val="accent3">
                        <a:lumMod val="20000"/>
                        <a:lumOff val="80000"/>
                      </a:schemeClr>
                    </a:solidFill>
                  </a:tcPr>
                </a:tc>
                <a:tc>
                  <a:txBody>
                    <a:bodyPr/>
                    <a:lstStyle/>
                    <a:p>
                      <a:pPr algn="ctr"/>
                      <a:r>
                        <a:rPr lang="en-US" sz="1000" dirty="0"/>
                        <a:t>15 (41.7)</a:t>
                      </a:r>
                    </a:p>
                  </a:txBody>
                  <a:tcPr>
                    <a:noFill/>
                  </a:tcPr>
                </a:tc>
                <a:extLst>
                  <a:ext uri="{0D108BD9-81ED-4DB2-BD59-A6C34878D82A}">
                    <a16:rowId xmlns:a16="http://schemas.microsoft.com/office/drawing/2014/main" val="1464711877"/>
                  </a:ext>
                </a:extLst>
              </a:tr>
              <a:tr h="253671">
                <a:tc>
                  <a:txBody>
                    <a:bodyPr/>
                    <a:lstStyle/>
                    <a:p>
                      <a:pPr marL="177800" indent="0">
                        <a:tabLst/>
                      </a:pPr>
                      <a:r>
                        <a:rPr lang="en-US" sz="1000" b="1" dirty="0"/>
                        <a:t>Heritable</a:t>
                      </a:r>
                    </a:p>
                  </a:txBody>
                  <a:tcPr>
                    <a:noFill/>
                  </a:tcPr>
                </a:tc>
                <a:tc>
                  <a:txBody>
                    <a:bodyPr/>
                    <a:lstStyle/>
                    <a:p>
                      <a:pPr algn="ctr"/>
                      <a:r>
                        <a:rPr lang="en-US" sz="1000" dirty="0"/>
                        <a:t>4 (20.0)</a:t>
                      </a:r>
                    </a:p>
                  </a:txBody>
                  <a:tcPr>
                    <a:noFill/>
                  </a:tcPr>
                </a:tc>
                <a:tc>
                  <a:txBody>
                    <a:bodyPr/>
                    <a:lstStyle/>
                    <a:p>
                      <a:pPr algn="ctr"/>
                      <a:r>
                        <a:rPr lang="en-US" sz="1000" dirty="0"/>
                        <a:t>6 (20.0)</a:t>
                      </a:r>
                    </a:p>
                  </a:txBody>
                  <a:tcPr>
                    <a:solidFill>
                      <a:schemeClr val="accent3">
                        <a:lumMod val="20000"/>
                        <a:lumOff val="80000"/>
                      </a:schemeClr>
                    </a:solidFill>
                  </a:tcPr>
                </a:tc>
                <a:tc>
                  <a:txBody>
                    <a:bodyPr/>
                    <a:lstStyle/>
                    <a:p>
                      <a:pPr algn="ctr"/>
                      <a:r>
                        <a:rPr lang="en-US" sz="1000" dirty="0"/>
                        <a:t>10 (20.0)</a:t>
                      </a:r>
                    </a:p>
                  </a:txBody>
                  <a:tcPr>
                    <a:noFill/>
                  </a:tcPr>
                </a:tc>
                <a:tc>
                  <a:txBody>
                    <a:bodyPr/>
                    <a:lstStyle/>
                    <a:p>
                      <a:pPr algn="ctr"/>
                      <a:endParaRPr lang="en-US" sz="1000" dirty="0"/>
                    </a:p>
                  </a:txBody>
                  <a:tcPr>
                    <a:noFill/>
                  </a:tcPr>
                </a:tc>
                <a:tc>
                  <a:txBody>
                    <a:bodyPr/>
                    <a:lstStyle/>
                    <a:p>
                      <a:pPr algn="ctr"/>
                      <a:r>
                        <a:rPr lang="en-US" sz="1000" dirty="0"/>
                        <a:t>1 (4.5)</a:t>
                      </a:r>
                    </a:p>
                  </a:txBody>
                  <a:tcPr>
                    <a:noFill/>
                  </a:tcPr>
                </a:tc>
                <a:tc>
                  <a:txBody>
                    <a:bodyPr/>
                    <a:lstStyle/>
                    <a:p>
                      <a:pPr algn="ctr"/>
                      <a:r>
                        <a:rPr lang="en-US" sz="1000" dirty="0"/>
                        <a:t>4 (28.6)</a:t>
                      </a:r>
                    </a:p>
                  </a:txBody>
                  <a:tcPr>
                    <a:solidFill>
                      <a:schemeClr val="accent3">
                        <a:lumMod val="20000"/>
                        <a:lumOff val="80000"/>
                      </a:schemeClr>
                    </a:solidFill>
                  </a:tcPr>
                </a:tc>
                <a:tc>
                  <a:txBody>
                    <a:bodyPr/>
                    <a:lstStyle/>
                    <a:p>
                      <a:pPr algn="ctr"/>
                      <a:r>
                        <a:rPr lang="en-US" sz="1000" dirty="0"/>
                        <a:t>5 13.9)</a:t>
                      </a:r>
                    </a:p>
                  </a:txBody>
                  <a:tcPr>
                    <a:noFill/>
                  </a:tcPr>
                </a:tc>
                <a:extLst>
                  <a:ext uri="{0D108BD9-81ED-4DB2-BD59-A6C34878D82A}">
                    <a16:rowId xmlns:a16="http://schemas.microsoft.com/office/drawing/2014/main" val="1549735591"/>
                  </a:ext>
                </a:extLst>
              </a:tr>
              <a:tr h="253671">
                <a:tc>
                  <a:txBody>
                    <a:bodyPr/>
                    <a:lstStyle/>
                    <a:p>
                      <a:pPr marL="177800" marR="0" lvl="0" indent="0" algn="l" defTabSz="914400" rtl="0" eaLnBrk="1" fontAlgn="auto" latinLnBrk="0" hangingPunct="1">
                        <a:lnSpc>
                          <a:spcPct val="100000"/>
                        </a:lnSpc>
                        <a:spcBef>
                          <a:spcPts val="0"/>
                        </a:spcBef>
                        <a:spcAft>
                          <a:spcPts val="0"/>
                        </a:spcAft>
                        <a:buClrTx/>
                        <a:buSzTx/>
                        <a:buFontTx/>
                        <a:buNone/>
                        <a:tabLst/>
                        <a:defRPr/>
                      </a:pPr>
                      <a:r>
                        <a:rPr lang="en-US" sz="1000" b="1" dirty="0"/>
                        <a:t>Associated with CTD</a:t>
                      </a:r>
                    </a:p>
                  </a:txBody>
                  <a:tcPr>
                    <a:noFill/>
                  </a:tcPr>
                </a:tc>
                <a:tc>
                  <a:txBody>
                    <a:bodyPr/>
                    <a:lstStyle/>
                    <a:p>
                      <a:pPr algn="ctr"/>
                      <a:r>
                        <a:rPr lang="en-US" sz="1000" dirty="0"/>
                        <a:t>5 (25.0)</a:t>
                      </a:r>
                    </a:p>
                  </a:txBody>
                  <a:tcPr>
                    <a:noFill/>
                  </a:tcPr>
                </a:tc>
                <a:tc>
                  <a:txBody>
                    <a:bodyPr/>
                    <a:lstStyle/>
                    <a:p>
                      <a:pPr algn="ctr"/>
                      <a:r>
                        <a:rPr lang="en-US" sz="1000" dirty="0"/>
                        <a:t>5 (16.7)</a:t>
                      </a:r>
                    </a:p>
                  </a:txBody>
                  <a:tcPr>
                    <a:solidFill>
                      <a:schemeClr val="accent3">
                        <a:lumMod val="20000"/>
                        <a:lumOff val="80000"/>
                      </a:schemeClr>
                    </a:solidFill>
                  </a:tcPr>
                </a:tc>
                <a:tc>
                  <a:txBody>
                    <a:bodyPr/>
                    <a:lstStyle/>
                    <a:p>
                      <a:pPr algn="ctr"/>
                      <a:r>
                        <a:rPr lang="en-US" sz="1000" dirty="0"/>
                        <a:t>10 (20.0)</a:t>
                      </a:r>
                    </a:p>
                  </a:txBody>
                  <a:tcPr>
                    <a:lnB w="38100" cap="flat" cmpd="sng" algn="ctr">
                      <a:solidFill>
                        <a:schemeClr val="accent4">
                          <a:lumMod val="75000"/>
                        </a:schemeClr>
                      </a:solidFill>
                      <a:prstDash val="solid"/>
                      <a:round/>
                      <a:headEnd type="none" w="med" len="med"/>
                      <a:tailEnd type="none" w="med" len="med"/>
                    </a:lnB>
                    <a:noFill/>
                  </a:tcPr>
                </a:tc>
                <a:tc>
                  <a:txBody>
                    <a:bodyPr/>
                    <a:lstStyle/>
                    <a:p>
                      <a:pPr algn="ctr"/>
                      <a:endParaRPr lang="en-US" sz="1000" dirty="0"/>
                    </a:p>
                  </a:txBody>
                  <a:tcPr>
                    <a:noFill/>
                  </a:tcPr>
                </a:tc>
                <a:tc>
                  <a:txBody>
                    <a:bodyPr/>
                    <a:lstStyle/>
                    <a:p>
                      <a:pPr algn="ctr"/>
                      <a:r>
                        <a:rPr lang="en-US" sz="1000" dirty="0"/>
                        <a:t>6 (27.3)</a:t>
                      </a:r>
                    </a:p>
                  </a:txBody>
                  <a:tcPr>
                    <a:noFill/>
                  </a:tcPr>
                </a:tc>
                <a:tc>
                  <a:txBody>
                    <a:bodyPr/>
                    <a:lstStyle/>
                    <a:p>
                      <a:pPr algn="ctr"/>
                      <a:r>
                        <a:rPr lang="en-US" sz="1000" dirty="0"/>
                        <a:t>1 (7.1)</a:t>
                      </a:r>
                    </a:p>
                  </a:txBody>
                  <a:tcPr>
                    <a:solidFill>
                      <a:schemeClr val="accent3">
                        <a:lumMod val="20000"/>
                        <a:lumOff val="80000"/>
                      </a:schemeClr>
                    </a:solidFill>
                  </a:tcPr>
                </a:tc>
                <a:tc>
                  <a:txBody>
                    <a:bodyPr/>
                    <a:lstStyle/>
                    <a:p>
                      <a:pPr algn="ctr"/>
                      <a:r>
                        <a:rPr lang="en-US" sz="1000" dirty="0"/>
                        <a:t>7 )19.4)</a:t>
                      </a:r>
                    </a:p>
                  </a:txBody>
                  <a:tcPr>
                    <a:lnB w="38100" cap="flat" cmpd="sng" algn="ctr">
                      <a:solidFill>
                        <a:schemeClr val="accent4">
                          <a:lumMod val="75000"/>
                        </a:schemeClr>
                      </a:solidFill>
                      <a:prstDash val="solid"/>
                      <a:round/>
                      <a:headEnd type="none" w="med" len="med"/>
                      <a:tailEnd type="none" w="med" len="med"/>
                    </a:lnB>
                    <a:noFill/>
                  </a:tcPr>
                </a:tc>
                <a:extLst>
                  <a:ext uri="{0D108BD9-81ED-4DB2-BD59-A6C34878D82A}">
                    <a16:rowId xmlns:a16="http://schemas.microsoft.com/office/drawing/2014/main" val="2355115861"/>
                  </a:ext>
                </a:extLst>
              </a:tr>
              <a:tr h="271045">
                <a:tc>
                  <a:txBody>
                    <a:bodyPr/>
                    <a:lstStyle/>
                    <a:p>
                      <a:r>
                        <a:rPr lang="en-US" sz="1000" b="1" dirty="0"/>
                        <a:t>REVEAL 2.0 Risk Score ≥ 6.0 – n (%)</a:t>
                      </a:r>
                    </a:p>
                  </a:txBody>
                  <a:tcPr>
                    <a:noFill/>
                  </a:tcPr>
                </a:tc>
                <a:tc>
                  <a:txBody>
                    <a:bodyPr/>
                    <a:lstStyle/>
                    <a:p>
                      <a:pPr algn="ctr"/>
                      <a:r>
                        <a:rPr lang="en-US" sz="1000" dirty="0"/>
                        <a:t>4 (20.0)</a:t>
                      </a:r>
                    </a:p>
                  </a:txBody>
                  <a:tcPr>
                    <a:noFill/>
                  </a:tcPr>
                </a:tc>
                <a:tc>
                  <a:txBody>
                    <a:bodyPr/>
                    <a:lstStyle/>
                    <a:p>
                      <a:pPr algn="ctr"/>
                      <a:r>
                        <a:rPr lang="en-US" sz="1000" dirty="0"/>
                        <a:t>11 (36.7)</a:t>
                      </a:r>
                    </a:p>
                  </a:txBody>
                  <a:tcPr>
                    <a:lnR w="38100" cap="flat" cmpd="sng" algn="ctr">
                      <a:solidFill>
                        <a:schemeClr val="accent4">
                          <a:lumMod val="75000"/>
                        </a:schemeClr>
                      </a:solidFill>
                      <a:prstDash val="solid"/>
                      <a:round/>
                      <a:headEnd type="none" w="med" len="med"/>
                      <a:tailEnd type="none" w="med" len="med"/>
                    </a:lnR>
                    <a:solidFill>
                      <a:schemeClr val="accent3">
                        <a:lumMod val="20000"/>
                        <a:lumOff val="80000"/>
                      </a:schemeClr>
                    </a:solidFill>
                  </a:tcPr>
                </a:tc>
                <a:tc>
                  <a:txBody>
                    <a:bodyPr/>
                    <a:lstStyle/>
                    <a:p>
                      <a:pPr algn="ctr"/>
                      <a:r>
                        <a:rPr lang="en-US" sz="1000" dirty="0"/>
                        <a:t>15 (30.0)</a:t>
                      </a:r>
                    </a:p>
                  </a:txBody>
                  <a:tcPr>
                    <a:lnL w="38100" cap="flat" cmpd="sng" algn="ctr">
                      <a:solidFill>
                        <a:schemeClr val="accent4">
                          <a:lumMod val="75000"/>
                        </a:schemeClr>
                      </a:solidFill>
                      <a:prstDash val="solid"/>
                      <a:round/>
                      <a:headEnd type="none" w="med" len="med"/>
                      <a:tailEnd type="none" w="med" len="med"/>
                    </a:lnL>
                    <a:lnR w="38100" cap="flat" cmpd="sng" algn="ctr">
                      <a:solidFill>
                        <a:schemeClr val="accent4">
                          <a:lumMod val="75000"/>
                        </a:schemeClr>
                      </a:solidFill>
                      <a:prstDash val="solid"/>
                      <a:round/>
                      <a:headEnd type="none" w="med" len="med"/>
                      <a:tailEnd type="none" w="med" len="med"/>
                    </a:lnR>
                    <a:lnT w="38100" cap="flat" cmpd="sng" algn="ctr">
                      <a:solidFill>
                        <a:schemeClr val="accent4">
                          <a:lumMod val="75000"/>
                        </a:schemeClr>
                      </a:solidFill>
                      <a:prstDash val="solid"/>
                      <a:round/>
                      <a:headEnd type="none" w="med" len="med"/>
                      <a:tailEnd type="none" w="med" len="med"/>
                    </a:lnT>
                    <a:lnB w="38100" cap="flat" cmpd="sng" algn="ctr">
                      <a:solidFill>
                        <a:schemeClr val="accent4">
                          <a:lumMod val="75000"/>
                        </a:schemeClr>
                      </a:solidFill>
                      <a:prstDash val="solid"/>
                      <a:round/>
                      <a:headEnd type="none" w="med" len="med"/>
                      <a:tailEnd type="none" w="med" len="med"/>
                    </a:lnB>
                    <a:solidFill>
                      <a:srgbClr val="FFEAEA"/>
                    </a:solidFill>
                  </a:tcPr>
                </a:tc>
                <a:tc>
                  <a:txBody>
                    <a:bodyPr/>
                    <a:lstStyle/>
                    <a:p>
                      <a:pPr algn="ctr"/>
                      <a:endParaRPr lang="en-US" sz="1000" dirty="0"/>
                    </a:p>
                  </a:txBody>
                  <a:tcPr>
                    <a:lnL w="38100" cap="flat" cmpd="sng" algn="ctr">
                      <a:solidFill>
                        <a:schemeClr val="accent4">
                          <a:lumMod val="75000"/>
                        </a:schemeClr>
                      </a:solidFill>
                      <a:prstDash val="solid"/>
                      <a:round/>
                      <a:headEnd type="none" w="med" len="med"/>
                      <a:tailEnd type="none" w="med" len="med"/>
                    </a:lnL>
                    <a:noFill/>
                  </a:tcPr>
                </a:tc>
                <a:tc>
                  <a:txBody>
                    <a:bodyPr/>
                    <a:lstStyle/>
                    <a:p>
                      <a:pPr algn="ctr"/>
                      <a:r>
                        <a:rPr lang="en-US" sz="1000" dirty="0"/>
                        <a:t>13 (59.1)</a:t>
                      </a:r>
                    </a:p>
                  </a:txBody>
                  <a:tcPr>
                    <a:noFill/>
                  </a:tcPr>
                </a:tc>
                <a:tc>
                  <a:txBody>
                    <a:bodyPr/>
                    <a:lstStyle/>
                    <a:p>
                      <a:pPr algn="ctr"/>
                      <a:r>
                        <a:rPr lang="en-US" sz="1000" dirty="0"/>
                        <a:t>9 (64.3)</a:t>
                      </a:r>
                    </a:p>
                  </a:txBody>
                  <a:tcPr>
                    <a:lnR w="38100" cap="flat" cmpd="sng" algn="ctr">
                      <a:solidFill>
                        <a:schemeClr val="accent4">
                          <a:lumMod val="75000"/>
                        </a:schemeClr>
                      </a:solidFill>
                      <a:prstDash val="solid"/>
                      <a:round/>
                      <a:headEnd type="none" w="med" len="med"/>
                      <a:tailEnd type="none" w="med" len="med"/>
                    </a:lnR>
                    <a:solidFill>
                      <a:schemeClr val="accent3">
                        <a:lumMod val="20000"/>
                        <a:lumOff val="80000"/>
                      </a:schemeClr>
                    </a:solidFill>
                  </a:tcPr>
                </a:tc>
                <a:tc>
                  <a:txBody>
                    <a:bodyPr/>
                    <a:lstStyle/>
                    <a:p>
                      <a:pPr algn="ctr"/>
                      <a:r>
                        <a:rPr lang="en-US" sz="1000" dirty="0"/>
                        <a:t>22 (61.1)</a:t>
                      </a:r>
                    </a:p>
                  </a:txBody>
                  <a:tcPr>
                    <a:lnL w="38100" cap="flat" cmpd="sng" algn="ctr">
                      <a:solidFill>
                        <a:schemeClr val="accent4">
                          <a:lumMod val="75000"/>
                        </a:schemeClr>
                      </a:solidFill>
                      <a:prstDash val="solid"/>
                      <a:round/>
                      <a:headEnd type="none" w="med" len="med"/>
                      <a:tailEnd type="none" w="med" len="med"/>
                    </a:lnL>
                    <a:lnR w="38100" cap="flat" cmpd="sng" algn="ctr">
                      <a:solidFill>
                        <a:schemeClr val="accent4">
                          <a:lumMod val="75000"/>
                        </a:schemeClr>
                      </a:solidFill>
                      <a:prstDash val="solid"/>
                      <a:round/>
                      <a:headEnd type="none" w="med" len="med"/>
                      <a:tailEnd type="none" w="med" len="med"/>
                    </a:lnR>
                    <a:lnT w="38100" cap="flat" cmpd="sng" algn="ctr">
                      <a:solidFill>
                        <a:schemeClr val="accent4">
                          <a:lumMod val="75000"/>
                        </a:schemeClr>
                      </a:solidFill>
                      <a:prstDash val="solid"/>
                      <a:round/>
                      <a:headEnd type="none" w="med" len="med"/>
                      <a:tailEnd type="none" w="med" len="med"/>
                    </a:lnT>
                    <a:lnB w="38100" cap="flat" cmpd="sng" algn="ctr">
                      <a:solidFill>
                        <a:schemeClr val="accent4">
                          <a:lumMod val="75000"/>
                        </a:schemeClr>
                      </a:solidFill>
                      <a:prstDash val="solid"/>
                      <a:round/>
                      <a:headEnd type="none" w="med" len="med"/>
                      <a:tailEnd type="none" w="med" len="med"/>
                    </a:lnB>
                    <a:solidFill>
                      <a:srgbClr val="FFEAEA"/>
                    </a:solidFill>
                  </a:tcPr>
                </a:tc>
                <a:extLst>
                  <a:ext uri="{0D108BD9-81ED-4DB2-BD59-A6C34878D82A}">
                    <a16:rowId xmlns:a16="http://schemas.microsoft.com/office/drawing/2014/main" val="1258553647"/>
                  </a:ext>
                </a:extLst>
              </a:tr>
              <a:tr h="234571">
                <a:tc>
                  <a:txBody>
                    <a:bodyPr/>
                    <a:lstStyle/>
                    <a:p>
                      <a:r>
                        <a:rPr lang="en-US" sz="1000" b="1" dirty="0"/>
                        <a:t>PVR (</a:t>
                      </a:r>
                      <a:r>
                        <a:rPr lang="en-US" sz="1000" b="1" dirty="0" err="1"/>
                        <a:t>dyn・sec</a:t>
                      </a:r>
                      <a:r>
                        <a:rPr lang="en-US" sz="1000" b="1" dirty="0"/>
                        <a:t>/cm</a:t>
                      </a:r>
                      <a:r>
                        <a:rPr lang="en-US" sz="1000" b="1" baseline="30000" dirty="0"/>
                        <a:t>5</a:t>
                      </a:r>
                      <a:r>
                        <a:rPr lang="en-US" sz="1000" b="1" dirty="0"/>
                        <a:t>)</a:t>
                      </a:r>
                    </a:p>
                  </a:txBody>
                  <a:tcPr>
                    <a:noFill/>
                  </a:tcPr>
                </a:tc>
                <a:tc>
                  <a:txBody>
                    <a:bodyPr/>
                    <a:lstStyle/>
                    <a:p>
                      <a:pPr algn="ctr"/>
                      <a:r>
                        <a:rPr lang="en-US" sz="1000" dirty="0"/>
                        <a:t>638.3 ± 161.85</a:t>
                      </a:r>
                    </a:p>
                  </a:txBody>
                  <a:tcPr>
                    <a:noFill/>
                  </a:tcPr>
                </a:tc>
                <a:tc>
                  <a:txBody>
                    <a:bodyPr/>
                    <a:lstStyle/>
                    <a:p>
                      <a:pPr algn="ctr"/>
                      <a:r>
                        <a:rPr lang="en-US" sz="1000" dirty="0"/>
                        <a:t>689.9 ± 265.72</a:t>
                      </a:r>
                    </a:p>
                  </a:txBody>
                  <a:tcPr>
                    <a:solidFill>
                      <a:schemeClr val="accent3">
                        <a:lumMod val="20000"/>
                        <a:lumOff val="80000"/>
                      </a:schemeClr>
                    </a:solidFill>
                  </a:tcPr>
                </a:tc>
                <a:tc>
                  <a:txBody>
                    <a:bodyPr/>
                    <a:lstStyle/>
                    <a:p>
                      <a:pPr algn="ctr"/>
                      <a:r>
                        <a:rPr lang="en-US" sz="1000" dirty="0"/>
                        <a:t>669.3 ± 229.34</a:t>
                      </a:r>
                    </a:p>
                  </a:txBody>
                  <a:tcPr>
                    <a:lnT w="38100" cap="flat" cmpd="sng" algn="ctr">
                      <a:solidFill>
                        <a:schemeClr val="accent4">
                          <a:lumMod val="75000"/>
                        </a:schemeClr>
                      </a:solidFill>
                      <a:prstDash val="solid"/>
                      <a:round/>
                      <a:headEnd type="none" w="med" len="med"/>
                      <a:tailEnd type="none" w="med" len="med"/>
                    </a:lnT>
                    <a:lnB w="38100" cap="flat" cmpd="sng" algn="ctr">
                      <a:solidFill>
                        <a:schemeClr val="accent4">
                          <a:lumMod val="75000"/>
                        </a:schemeClr>
                      </a:solidFill>
                      <a:prstDash val="solid"/>
                      <a:round/>
                      <a:headEnd type="none" w="med" len="med"/>
                      <a:tailEnd type="none" w="med" len="med"/>
                    </a:lnB>
                    <a:noFill/>
                  </a:tcPr>
                </a:tc>
                <a:tc>
                  <a:txBody>
                    <a:bodyPr/>
                    <a:lstStyle/>
                    <a:p>
                      <a:pPr algn="ctr"/>
                      <a:endParaRPr lang="en-US" sz="1000" dirty="0"/>
                    </a:p>
                  </a:txBody>
                  <a:tcPr>
                    <a:noFill/>
                  </a:tcPr>
                </a:tc>
                <a:tc>
                  <a:txBody>
                    <a:bodyPr/>
                    <a:lstStyle/>
                    <a:p>
                      <a:pPr algn="ctr"/>
                      <a:r>
                        <a:rPr lang="en-US" sz="1000" dirty="0"/>
                        <a:t>682.2 ± 168.62</a:t>
                      </a:r>
                    </a:p>
                  </a:txBody>
                  <a:tcPr>
                    <a:noFill/>
                  </a:tcPr>
                </a:tc>
                <a:tc>
                  <a:txBody>
                    <a:bodyPr/>
                    <a:lstStyle/>
                    <a:p>
                      <a:pPr algn="ctr"/>
                      <a:r>
                        <a:rPr lang="en-US" sz="1000" dirty="0"/>
                        <a:t>645.7 ± 179.29</a:t>
                      </a:r>
                    </a:p>
                  </a:txBody>
                  <a:tcPr>
                    <a:solidFill>
                      <a:schemeClr val="accent3">
                        <a:lumMod val="20000"/>
                        <a:lumOff val="80000"/>
                      </a:schemeClr>
                    </a:solidFill>
                  </a:tcPr>
                </a:tc>
                <a:tc>
                  <a:txBody>
                    <a:bodyPr/>
                    <a:lstStyle/>
                    <a:p>
                      <a:pPr algn="ctr"/>
                      <a:r>
                        <a:rPr lang="en-US" sz="1000" dirty="0"/>
                        <a:t>668.0 ± 171.25</a:t>
                      </a:r>
                    </a:p>
                  </a:txBody>
                  <a:tcPr>
                    <a:lnT w="38100" cap="flat" cmpd="sng" algn="ctr">
                      <a:solidFill>
                        <a:schemeClr val="accent4">
                          <a:lumMod val="75000"/>
                        </a:schemeClr>
                      </a:solidFill>
                      <a:prstDash val="solid"/>
                      <a:round/>
                      <a:headEnd type="none" w="med" len="med"/>
                      <a:tailEnd type="none" w="med" len="med"/>
                    </a:lnT>
                    <a:lnB w="38100" cap="flat" cmpd="sng" algn="ctr">
                      <a:solidFill>
                        <a:schemeClr val="accent4">
                          <a:lumMod val="75000"/>
                        </a:schemeClr>
                      </a:solidFill>
                      <a:prstDash val="solid"/>
                      <a:round/>
                      <a:headEnd type="none" w="med" len="med"/>
                      <a:tailEnd type="none" w="med" len="med"/>
                    </a:lnB>
                    <a:noFill/>
                  </a:tcPr>
                </a:tc>
                <a:extLst>
                  <a:ext uri="{0D108BD9-81ED-4DB2-BD59-A6C34878D82A}">
                    <a16:rowId xmlns:a16="http://schemas.microsoft.com/office/drawing/2014/main" val="1524366406"/>
                  </a:ext>
                </a:extLst>
              </a:tr>
              <a:tr h="253671">
                <a:tc>
                  <a:txBody>
                    <a:bodyPr/>
                    <a:lstStyle/>
                    <a:p>
                      <a:r>
                        <a:rPr lang="en-US" sz="1000" b="1" dirty="0"/>
                        <a:t>6MWD (m) – mean ± SD</a:t>
                      </a:r>
                    </a:p>
                  </a:txBody>
                  <a:tcPr>
                    <a:noFill/>
                  </a:tcPr>
                </a:tc>
                <a:tc>
                  <a:txBody>
                    <a:bodyPr/>
                    <a:lstStyle/>
                    <a:p>
                      <a:pPr algn="ctr"/>
                      <a:r>
                        <a:rPr lang="en-US" sz="1000" dirty="0"/>
                        <a:t>455.5 ± 63.96</a:t>
                      </a:r>
                    </a:p>
                  </a:txBody>
                  <a:tcPr>
                    <a:noFill/>
                  </a:tcPr>
                </a:tc>
                <a:tc>
                  <a:txBody>
                    <a:bodyPr/>
                    <a:lstStyle/>
                    <a:p>
                      <a:pPr algn="ctr"/>
                      <a:r>
                        <a:rPr lang="en-US" sz="1000" dirty="0"/>
                        <a:t>525.5 ± 62.98</a:t>
                      </a:r>
                    </a:p>
                  </a:txBody>
                  <a:tcPr>
                    <a:lnR w="38100" cap="flat" cmpd="sng" algn="ctr">
                      <a:solidFill>
                        <a:schemeClr val="accent4">
                          <a:lumMod val="75000"/>
                        </a:schemeClr>
                      </a:solidFill>
                      <a:prstDash val="solid"/>
                      <a:round/>
                      <a:headEnd type="none" w="med" len="med"/>
                      <a:tailEnd type="none" w="med" len="med"/>
                    </a:lnR>
                    <a:solidFill>
                      <a:schemeClr val="accent3">
                        <a:lumMod val="20000"/>
                        <a:lumOff val="80000"/>
                      </a:schemeClr>
                    </a:solidFill>
                  </a:tcPr>
                </a:tc>
                <a:tc>
                  <a:txBody>
                    <a:bodyPr/>
                    <a:lstStyle/>
                    <a:p>
                      <a:pPr algn="ctr"/>
                      <a:r>
                        <a:rPr lang="en-US" sz="1000" dirty="0"/>
                        <a:t>437.5 ± 64.45</a:t>
                      </a:r>
                    </a:p>
                  </a:txBody>
                  <a:tcPr>
                    <a:lnL w="38100" cap="flat" cmpd="sng" algn="ctr">
                      <a:solidFill>
                        <a:schemeClr val="accent4">
                          <a:lumMod val="75000"/>
                        </a:schemeClr>
                      </a:solidFill>
                      <a:prstDash val="solid"/>
                      <a:round/>
                      <a:headEnd type="none" w="med" len="med"/>
                      <a:tailEnd type="none" w="med" len="med"/>
                    </a:lnL>
                    <a:lnR w="38100" cap="flat" cmpd="sng" algn="ctr">
                      <a:solidFill>
                        <a:schemeClr val="accent4">
                          <a:lumMod val="75000"/>
                        </a:schemeClr>
                      </a:solidFill>
                      <a:prstDash val="solid"/>
                      <a:round/>
                      <a:headEnd type="none" w="med" len="med"/>
                      <a:tailEnd type="none" w="med" len="med"/>
                    </a:lnR>
                    <a:lnT w="38100" cap="flat" cmpd="sng" algn="ctr">
                      <a:solidFill>
                        <a:schemeClr val="accent4">
                          <a:lumMod val="75000"/>
                        </a:schemeClr>
                      </a:solidFill>
                      <a:prstDash val="solid"/>
                      <a:round/>
                      <a:headEnd type="none" w="med" len="med"/>
                      <a:tailEnd type="none" w="med" len="med"/>
                    </a:lnT>
                    <a:lnB w="38100" cap="flat" cmpd="sng" algn="ctr">
                      <a:solidFill>
                        <a:schemeClr val="accent4">
                          <a:lumMod val="75000"/>
                        </a:schemeClr>
                      </a:solidFill>
                      <a:prstDash val="solid"/>
                      <a:round/>
                      <a:headEnd type="none" w="med" len="med"/>
                      <a:tailEnd type="none" w="med" len="med"/>
                    </a:lnB>
                    <a:solidFill>
                      <a:srgbClr val="FFEAEA"/>
                    </a:solidFill>
                  </a:tcPr>
                </a:tc>
                <a:tc>
                  <a:txBody>
                    <a:bodyPr/>
                    <a:lstStyle/>
                    <a:p>
                      <a:pPr algn="ctr"/>
                      <a:endParaRPr lang="en-US" sz="1000" dirty="0"/>
                    </a:p>
                  </a:txBody>
                  <a:tcPr>
                    <a:lnL w="38100" cap="flat" cmpd="sng" algn="ctr">
                      <a:solidFill>
                        <a:schemeClr val="accent4">
                          <a:lumMod val="75000"/>
                        </a:schemeClr>
                      </a:solidFill>
                      <a:prstDash val="solid"/>
                      <a:round/>
                      <a:headEnd type="none" w="med" len="med"/>
                      <a:tailEnd type="none" w="med" len="med"/>
                    </a:lnL>
                    <a:noFill/>
                  </a:tcPr>
                </a:tc>
                <a:tc>
                  <a:txBody>
                    <a:bodyPr/>
                    <a:lstStyle/>
                    <a:p>
                      <a:pPr algn="ctr"/>
                      <a:r>
                        <a:rPr lang="en-US" sz="1000" dirty="0"/>
                        <a:t>363.2 ± 120.05</a:t>
                      </a:r>
                    </a:p>
                  </a:txBody>
                  <a:tcPr>
                    <a:noFill/>
                  </a:tcPr>
                </a:tc>
                <a:tc>
                  <a:txBody>
                    <a:bodyPr/>
                    <a:lstStyle/>
                    <a:p>
                      <a:pPr algn="ctr"/>
                      <a:r>
                        <a:rPr lang="en-US" sz="1000" dirty="0"/>
                        <a:t>372.4 ± 87.97</a:t>
                      </a:r>
                    </a:p>
                  </a:txBody>
                  <a:tcPr>
                    <a:lnR w="38100" cap="flat" cmpd="sng" algn="ctr">
                      <a:solidFill>
                        <a:schemeClr val="accent4">
                          <a:lumMod val="75000"/>
                        </a:schemeClr>
                      </a:solidFill>
                      <a:prstDash val="solid"/>
                      <a:round/>
                      <a:headEnd type="none" w="med" len="med"/>
                      <a:tailEnd type="none" w="med" len="med"/>
                    </a:lnR>
                    <a:solidFill>
                      <a:schemeClr val="accent3">
                        <a:lumMod val="20000"/>
                        <a:lumOff val="80000"/>
                      </a:schemeClr>
                    </a:solidFill>
                  </a:tcPr>
                </a:tc>
                <a:tc>
                  <a:txBody>
                    <a:bodyPr/>
                    <a:lstStyle/>
                    <a:p>
                      <a:pPr algn="ctr"/>
                      <a:r>
                        <a:rPr lang="en-US" sz="1000" dirty="0"/>
                        <a:t>366.8 ± 107.43</a:t>
                      </a:r>
                    </a:p>
                  </a:txBody>
                  <a:tcPr>
                    <a:lnL w="38100" cap="flat" cmpd="sng" algn="ctr">
                      <a:solidFill>
                        <a:schemeClr val="accent4">
                          <a:lumMod val="75000"/>
                        </a:schemeClr>
                      </a:solidFill>
                      <a:prstDash val="solid"/>
                      <a:round/>
                      <a:headEnd type="none" w="med" len="med"/>
                      <a:tailEnd type="none" w="med" len="med"/>
                    </a:lnL>
                    <a:lnR w="38100" cap="flat" cmpd="sng" algn="ctr">
                      <a:solidFill>
                        <a:schemeClr val="accent4">
                          <a:lumMod val="75000"/>
                        </a:schemeClr>
                      </a:solidFill>
                      <a:prstDash val="solid"/>
                      <a:round/>
                      <a:headEnd type="none" w="med" len="med"/>
                      <a:tailEnd type="none" w="med" len="med"/>
                    </a:lnR>
                    <a:lnT w="38100" cap="flat" cmpd="sng" algn="ctr">
                      <a:solidFill>
                        <a:schemeClr val="accent4">
                          <a:lumMod val="75000"/>
                        </a:schemeClr>
                      </a:solidFill>
                      <a:prstDash val="solid"/>
                      <a:round/>
                      <a:headEnd type="none" w="med" len="med"/>
                      <a:tailEnd type="none" w="med" len="med"/>
                    </a:lnT>
                    <a:lnB w="38100" cap="flat" cmpd="sng" algn="ctr">
                      <a:solidFill>
                        <a:schemeClr val="accent4">
                          <a:lumMod val="75000"/>
                        </a:schemeClr>
                      </a:solidFill>
                      <a:prstDash val="solid"/>
                      <a:round/>
                      <a:headEnd type="none" w="med" len="med"/>
                      <a:tailEnd type="none" w="med" len="med"/>
                    </a:lnB>
                    <a:solidFill>
                      <a:srgbClr val="FFEAEA"/>
                    </a:solidFill>
                  </a:tcPr>
                </a:tc>
                <a:extLst>
                  <a:ext uri="{0D108BD9-81ED-4DB2-BD59-A6C34878D82A}">
                    <a16:rowId xmlns:a16="http://schemas.microsoft.com/office/drawing/2014/main" val="1846206693"/>
                  </a:ext>
                </a:extLst>
              </a:tr>
              <a:tr h="267096">
                <a:tc>
                  <a:txBody>
                    <a:bodyPr/>
                    <a:lstStyle/>
                    <a:p>
                      <a:r>
                        <a:rPr lang="en-US" sz="1000" b="1" dirty="0"/>
                        <a:t>NT-</a:t>
                      </a:r>
                      <a:r>
                        <a:rPr lang="en-US" sz="1000" b="1" dirty="0" err="1"/>
                        <a:t>proBNP</a:t>
                      </a:r>
                      <a:r>
                        <a:rPr lang="en-US" sz="1000" b="1" dirty="0"/>
                        <a:t> (ng/L) – mean ± SD</a:t>
                      </a:r>
                    </a:p>
                  </a:txBody>
                  <a:tcPr>
                    <a:noFill/>
                  </a:tcPr>
                </a:tc>
                <a:tc>
                  <a:txBody>
                    <a:bodyPr/>
                    <a:lstStyle/>
                    <a:p>
                      <a:pPr algn="ctr"/>
                      <a:r>
                        <a:rPr lang="en-US" sz="1000" dirty="0"/>
                        <a:t>406.8 ± 798.39</a:t>
                      </a:r>
                    </a:p>
                  </a:txBody>
                  <a:tcPr>
                    <a:noFill/>
                  </a:tcPr>
                </a:tc>
                <a:tc>
                  <a:txBody>
                    <a:bodyPr/>
                    <a:lstStyle/>
                    <a:p>
                      <a:pPr algn="ctr"/>
                      <a:r>
                        <a:rPr lang="en-US" sz="1000" dirty="0"/>
                        <a:t>609.9 ± 725.3</a:t>
                      </a:r>
                    </a:p>
                  </a:txBody>
                  <a:tcPr>
                    <a:lnR w="38100" cap="flat" cmpd="sng" algn="ctr">
                      <a:solidFill>
                        <a:schemeClr val="accent4">
                          <a:lumMod val="75000"/>
                        </a:schemeClr>
                      </a:solidFill>
                      <a:prstDash val="solid"/>
                      <a:round/>
                      <a:headEnd type="none" w="med" len="med"/>
                      <a:tailEnd type="none" w="med" len="med"/>
                    </a:lnR>
                    <a:solidFill>
                      <a:schemeClr val="accent3">
                        <a:lumMod val="20000"/>
                        <a:lumOff val="80000"/>
                      </a:schemeClr>
                    </a:solidFill>
                  </a:tcPr>
                </a:tc>
                <a:tc>
                  <a:txBody>
                    <a:bodyPr/>
                    <a:lstStyle/>
                    <a:p>
                      <a:pPr algn="ctr"/>
                      <a:r>
                        <a:rPr lang="en-US" sz="1000" dirty="0"/>
                        <a:t>525.3 ± 749.58</a:t>
                      </a:r>
                    </a:p>
                  </a:txBody>
                  <a:tcPr>
                    <a:lnL w="38100" cap="flat" cmpd="sng" algn="ctr">
                      <a:solidFill>
                        <a:schemeClr val="accent4">
                          <a:lumMod val="75000"/>
                        </a:schemeClr>
                      </a:solidFill>
                      <a:prstDash val="solid"/>
                      <a:round/>
                      <a:headEnd type="none" w="med" len="med"/>
                      <a:tailEnd type="none" w="med" len="med"/>
                    </a:lnL>
                    <a:lnR w="38100" cap="flat" cmpd="sng" algn="ctr">
                      <a:solidFill>
                        <a:schemeClr val="accent4">
                          <a:lumMod val="75000"/>
                        </a:schemeClr>
                      </a:solidFill>
                      <a:prstDash val="solid"/>
                      <a:round/>
                      <a:headEnd type="none" w="med" len="med"/>
                      <a:tailEnd type="none" w="med" len="med"/>
                    </a:lnR>
                    <a:lnT w="38100" cap="flat" cmpd="sng" algn="ctr">
                      <a:solidFill>
                        <a:schemeClr val="accent4">
                          <a:lumMod val="75000"/>
                        </a:schemeClr>
                      </a:solidFill>
                      <a:prstDash val="solid"/>
                      <a:round/>
                      <a:headEnd type="none" w="med" len="med"/>
                      <a:tailEnd type="none" w="med" len="med"/>
                    </a:lnT>
                    <a:lnB w="38100" cap="flat" cmpd="sng" algn="ctr">
                      <a:solidFill>
                        <a:schemeClr val="accent4">
                          <a:lumMod val="75000"/>
                        </a:schemeClr>
                      </a:solidFill>
                      <a:prstDash val="solid"/>
                      <a:round/>
                      <a:headEnd type="none" w="med" len="med"/>
                      <a:tailEnd type="none" w="med" len="med"/>
                    </a:lnB>
                    <a:solidFill>
                      <a:srgbClr val="FFEAEA"/>
                    </a:solidFill>
                  </a:tcPr>
                </a:tc>
                <a:tc>
                  <a:txBody>
                    <a:bodyPr/>
                    <a:lstStyle/>
                    <a:p>
                      <a:pPr algn="ctr"/>
                      <a:endParaRPr lang="en-US" sz="1000" dirty="0"/>
                    </a:p>
                  </a:txBody>
                  <a:tcPr>
                    <a:lnL w="38100" cap="flat" cmpd="sng" algn="ctr">
                      <a:solidFill>
                        <a:schemeClr val="accent4">
                          <a:lumMod val="75000"/>
                        </a:schemeClr>
                      </a:solidFill>
                      <a:prstDash val="solid"/>
                      <a:round/>
                      <a:headEnd type="none" w="med" len="med"/>
                      <a:tailEnd type="none" w="med" len="med"/>
                    </a:lnL>
                    <a:noFill/>
                  </a:tcPr>
                </a:tc>
                <a:tc>
                  <a:txBody>
                    <a:bodyPr/>
                    <a:lstStyle/>
                    <a:p>
                      <a:pPr algn="ctr"/>
                      <a:r>
                        <a:rPr lang="en-US" sz="1000" dirty="0"/>
                        <a:t>873.0 ± 1403.06</a:t>
                      </a:r>
                    </a:p>
                  </a:txBody>
                  <a:tcPr>
                    <a:noFill/>
                  </a:tcPr>
                </a:tc>
                <a:tc>
                  <a:txBody>
                    <a:bodyPr/>
                    <a:lstStyle/>
                    <a:p>
                      <a:pPr algn="ctr"/>
                      <a:r>
                        <a:rPr lang="en-US" sz="1000" dirty="0"/>
                        <a:t>613.3 ± 742.17</a:t>
                      </a:r>
                    </a:p>
                  </a:txBody>
                  <a:tcPr>
                    <a:lnR w="38100" cap="flat" cmpd="sng" algn="ctr">
                      <a:solidFill>
                        <a:schemeClr val="accent4">
                          <a:lumMod val="75000"/>
                        </a:schemeClr>
                      </a:solidFill>
                      <a:prstDash val="solid"/>
                      <a:round/>
                      <a:headEnd type="none" w="med" len="med"/>
                      <a:tailEnd type="none" w="med" len="med"/>
                    </a:lnR>
                    <a:solidFill>
                      <a:schemeClr val="accent3">
                        <a:lumMod val="20000"/>
                        <a:lumOff val="80000"/>
                      </a:schemeClr>
                    </a:solidFill>
                  </a:tcPr>
                </a:tc>
                <a:tc>
                  <a:txBody>
                    <a:bodyPr/>
                    <a:lstStyle/>
                    <a:p>
                      <a:pPr algn="ctr"/>
                      <a:r>
                        <a:rPr lang="en-US" sz="1000" dirty="0"/>
                        <a:t>773.7 ± 1187.34</a:t>
                      </a:r>
                    </a:p>
                  </a:txBody>
                  <a:tcPr>
                    <a:lnL w="38100" cap="flat" cmpd="sng" algn="ctr">
                      <a:solidFill>
                        <a:schemeClr val="accent4">
                          <a:lumMod val="75000"/>
                        </a:schemeClr>
                      </a:solidFill>
                      <a:prstDash val="solid"/>
                      <a:round/>
                      <a:headEnd type="none" w="med" len="med"/>
                      <a:tailEnd type="none" w="med" len="med"/>
                    </a:lnL>
                    <a:lnR w="38100" cap="flat" cmpd="sng" algn="ctr">
                      <a:solidFill>
                        <a:schemeClr val="accent4">
                          <a:lumMod val="75000"/>
                        </a:schemeClr>
                      </a:solidFill>
                      <a:prstDash val="solid"/>
                      <a:round/>
                      <a:headEnd type="none" w="med" len="med"/>
                      <a:tailEnd type="none" w="med" len="med"/>
                    </a:lnR>
                    <a:lnT w="38100" cap="flat" cmpd="sng" algn="ctr">
                      <a:solidFill>
                        <a:schemeClr val="accent4">
                          <a:lumMod val="75000"/>
                        </a:schemeClr>
                      </a:solidFill>
                      <a:prstDash val="solid"/>
                      <a:round/>
                      <a:headEnd type="none" w="med" len="med"/>
                      <a:tailEnd type="none" w="med" len="med"/>
                    </a:lnT>
                    <a:lnB w="38100" cap="flat" cmpd="sng" algn="ctr">
                      <a:solidFill>
                        <a:schemeClr val="accent4">
                          <a:lumMod val="75000"/>
                        </a:schemeClr>
                      </a:solidFill>
                      <a:prstDash val="solid"/>
                      <a:round/>
                      <a:headEnd type="none" w="med" len="med"/>
                      <a:tailEnd type="none" w="med" len="med"/>
                    </a:lnB>
                    <a:solidFill>
                      <a:srgbClr val="FFEAEA"/>
                    </a:solidFill>
                  </a:tcPr>
                </a:tc>
                <a:extLst>
                  <a:ext uri="{0D108BD9-81ED-4DB2-BD59-A6C34878D82A}">
                    <a16:rowId xmlns:a16="http://schemas.microsoft.com/office/drawing/2014/main" val="1879466984"/>
                  </a:ext>
                </a:extLst>
              </a:tr>
              <a:tr h="271045">
                <a:tc>
                  <a:txBody>
                    <a:bodyPr/>
                    <a:lstStyle/>
                    <a:p>
                      <a:r>
                        <a:rPr lang="en-US" sz="1000" b="1" dirty="0"/>
                        <a:t>On 3 Background Therapies – n (%)</a:t>
                      </a:r>
                    </a:p>
                  </a:txBody>
                  <a:tcPr>
                    <a:noFill/>
                  </a:tcPr>
                </a:tc>
                <a:tc>
                  <a:txBody>
                    <a:bodyPr/>
                    <a:lstStyle/>
                    <a:p>
                      <a:pPr algn="ctr"/>
                      <a:r>
                        <a:rPr lang="en-US" sz="1000" dirty="0"/>
                        <a:t>11 (55.0)</a:t>
                      </a:r>
                    </a:p>
                  </a:txBody>
                  <a:tcPr>
                    <a:noFill/>
                  </a:tcPr>
                </a:tc>
                <a:tc>
                  <a:txBody>
                    <a:bodyPr/>
                    <a:lstStyle/>
                    <a:p>
                      <a:pPr algn="ctr"/>
                      <a:r>
                        <a:rPr lang="en-US" sz="1000" dirty="0"/>
                        <a:t>18 (60.0)</a:t>
                      </a:r>
                    </a:p>
                  </a:txBody>
                  <a:tcPr>
                    <a:solidFill>
                      <a:schemeClr val="accent3">
                        <a:lumMod val="20000"/>
                        <a:lumOff val="80000"/>
                      </a:schemeClr>
                    </a:solidFill>
                  </a:tcPr>
                </a:tc>
                <a:tc>
                  <a:txBody>
                    <a:bodyPr/>
                    <a:lstStyle/>
                    <a:p>
                      <a:pPr algn="ctr"/>
                      <a:r>
                        <a:rPr lang="en-US" sz="1000" dirty="0"/>
                        <a:t>29 (58.0)</a:t>
                      </a:r>
                    </a:p>
                  </a:txBody>
                  <a:tcPr>
                    <a:lnT w="38100" cap="flat" cmpd="sng" algn="ctr">
                      <a:solidFill>
                        <a:schemeClr val="accent4">
                          <a:lumMod val="75000"/>
                        </a:schemeClr>
                      </a:solidFill>
                      <a:prstDash val="solid"/>
                      <a:round/>
                      <a:headEnd type="none" w="med" len="med"/>
                      <a:tailEnd type="none" w="med" len="med"/>
                    </a:lnT>
                    <a:noFill/>
                  </a:tcPr>
                </a:tc>
                <a:tc>
                  <a:txBody>
                    <a:bodyPr/>
                    <a:lstStyle/>
                    <a:p>
                      <a:pPr algn="ctr"/>
                      <a:endParaRPr lang="en-US" sz="1000" dirty="0"/>
                    </a:p>
                  </a:txBody>
                  <a:tcPr>
                    <a:noFill/>
                  </a:tcPr>
                </a:tc>
                <a:tc>
                  <a:txBody>
                    <a:bodyPr/>
                    <a:lstStyle/>
                    <a:p>
                      <a:pPr algn="ctr"/>
                      <a:r>
                        <a:rPr lang="en-US" sz="1000" dirty="0"/>
                        <a:t>13 (59.1)</a:t>
                      </a:r>
                    </a:p>
                  </a:txBody>
                  <a:tcPr>
                    <a:noFill/>
                  </a:tcPr>
                </a:tc>
                <a:tc>
                  <a:txBody>
                    <a:bodyPr/>
                    <a:lstStyle/>
                    <a:p>
                      <a:pPr algn="ctr"/>
                      <a:r>
                        <a:rPr lang="en-US" sz="1000" dirty="0"/>
                        <a:t>7 (50.0)</a:t>
                      </a:r>
                    </a:p>
                  </a:txBody>
                  <a:tcPr>
                    <a:solidFill>
                      <a:schemeClr val="accent3">
                        <a:lumMod val="20000"/>
                        <a:lumOff val="80000"/>
                      </a:schemeClr>
                    </a:solidFill>
                  </a:tcPr>
                </a:tc>
                <a:tc>
                  <a:txBody>
                    <a:bodyPr/>
                    <a:lstStyle/>
                    <a:p>
                      <a:pPr algn="ctr"/>
                      <a:r>
                        <a:rPr lang="en-US" sz="1000" dirty="0"/>
                        <a:t>20 (55.6)</a:t>
                      </a:r>
                    </a:p>
                  </a:txBody>
                  <a:tcPr>
                    <a:lnT w="38100" cap="flat" cmpd="sng" algn="ctr">
                      <a:solidFill>
                        <a:schemeClr val="accent4">
                          <a:lumMod val="75000"/>
                        </a:schemeClr>
                      </a:solidFill>
                      <a:prstDash val="solid"/>
                      <a:round/>
                      <a:headEnd type="none" w="med" len="med"/>
                      <a:tailEnd type="none" w="med" len="med"/>
                    </a:lnT>
                    <a:noFill/>
                  </a:tcPr>
                </a:tc>
                <a:extLst>
                  <a:ext uri="{0D108BD9-81ED-4DB2-BD59-A6C34878D82A}">
                    <a16:rowId xmlns:a16="http://schemas.microsoft.com/office/drawing/2014/main" val="1581658906"/>
                  </a:ext>
                </a:extLst>
              </a:tr>
              <a:tr h="271045">
                <a:tc>
                  <a:txBody>
                    <a:bodyPr/>
                    <a:lstStyle/>
                    <a:p>
                      <a:pPr marL="177800" indent="0">
                        <a:tabLst/>
                      </a:pPr>
                      <a:r>
                        <a:rPr lang="en-US" sz="1000" b="1" dirty="0"/>
                        <a:t>ERA + PDE5i + Prostacyclin/PRA</a:t>
                      </a:r>
                    </a:p>
                  </a:txBody>
                  <a:tcPr>
                    <a:noFill/>
                  </a:tcPr>
                </a:tc>
                <a:tc>
                  <a:txBody>
                    <a:bodyPr/>
                    <a:lstStyle/>
                    <a:p>
                      <a:pPr algn="ctr"/>
                      <a:r>
                        <a:rPr lang="en-US" sz="1000" dirty="0"/>
                        <a:t>8 (40.0)</a:t>
                      </a:r>
                    </a:p>
                  </a:txBody>
                  <a:tcPr>
                    <a:noFill/>
                  </a:tcPr>
                </a:tc>
                <a:tc>
                  <a:txBody>
                    <a:bodyPr/>
                    <a:lstStyle/>
                    <a:p>
                      <a:pPr algn="ctr"/>
                      <a:r>
                        <a:rPr lang="en-US" sz="1000" dirty="0"/>
                        <a:t>16 (53.3)</a:t>
                      </a:r>
                    </a:p>
                  </a:txBody>
                  <a:tcPr>
                    <a:solidFill>
                      <a:schemeClr val="accent3">
                        <a:lumMod val="20000"/>
                        <a:lumOff val="80000"/>
                      </a:schemeClr>
                    </a:solidFill>
                  </a:tcPr>
                </a:tc>
                <a:tc>
                  <a:txBody>
                    <a:bodyPr/>
                    <a:lstStyle/>
                    <a:p>
                      <a:pPr algn="ctr"/>
                      <a:r>
                        <a:rPr lang="en-US" sz="1000" dirty="0"/>
                        <a:t>24 (48.0)</a:t>
                      </a:r>
                    </a:p>
                  </a:txBody>
                  <a:tcPr>
                    <a:noFill/>
                  </a:tcPr>
                </a:tc>
                <a:tc>
                  <a:txBody>
                    <a:bodyPr/>
                    <a:lstStyle/>
                    <a:p>
                      <a:pPr algn="ctr"/>
                      <a:endParaRPr lang="en-US" sz="1000" dirty="0"/>
                    </a:p>
                  </a:txBody>
                  <a:tcPr>
                    <a:noFill/>
                  </a:tcPr>
                </a:tc>
                <a:tc>
                  <a:txBody>
                    <a:bodyPr/>
                    <a:lstStyle/>
                    <a:p>
                      <a:pPr algn="ctr"/>
                      <a:r>
                        <a:rPr lang="en-US" sz="1000" dirty="0"/>
                        <a:t>10 (45.5)</a:t>
                      </a:r>
                    </a:p>
                  </a:txBody>
                  <a:tcPr>
                    <a:noFill/>
                  </a:tcPr>
                </a:tc>
                <a:tc>
                  <a:txBody>
                    <a:bodyPr/>
                    <a:lstStyle/>
                    <a:p>
                      <a:pPr algn="ctr"/>
                      <a:r>
                        <a:rPr lang="en-US" sz="1000" dirty="0"/>
                        <a:t>6 (42.9)</a:t>
                      </a:r>
                    </a:p>
                  </a:txBody>
                  <a:tcPr>
                    <a:solidFill>
                      <a:schemeClr val="accent3">
                        <a:lumMod val="20000"/>
                        <a:lumOff val="80000"/>
                      </a:schemeClr>
                    </a:solidFill>
                  </a:tcPr>
                </a:tc>
                <a:tc>
                  <a:txBody>
                    <a:bodyPr/>
                    <a:lstStyle/>
                    <a:p>
                      <a:pPr algn="ctr"/>
                      <a:r>
                        <a:rPr lang="en-US" sz="1000" dirty="0"/>
                        <a:t>16 (44.4)</a:t>
                      </a:r>
                    </a:p>
                  </a:txBody>
                  <a:tcPr>
                    <a:noFill/>
                  </a:tcPr>
                </a:tc>
                <a:extLst>
                  <a:ext uri="{0D108BD9-81ED-4DB2-BD59-A6C34878D82A}">
                    <a16:rowId xmlns:a16="http://schemas.microsoft.com/office/drawing/2014/main" val="2254255265"/>
                  </a:ext>
                </a:extLst>
              </a:tr>
              <a:tr h="271045">
                <a:tc>
                  <a:txBody>
                    <a:bodyPr/>
                    <a:lstStyle/>
                    <a:p>
                      <a:pPr marL="177800" indent="0">
                        <a:tabLst/>
                      </a:pPr>
                      <a:r>
                        <a:rPr lang="en-US" sz="1000" b="1" dirty="0"/>
                        <a:t>ERA +  </a:t>
                      </a:r>
                      <a:r>
                        <a:rPr lang="en-US" sz="1000" b="1" dirty="0" err="1"/>
                        <a:t>sGC</a:t>
                      </a:r>
                      <a:r>
                        <a:rPr lang="en-US" sz="1000" b="1" dirty="0"/>
                        <a:t> + Prostacyclin/PRA</a:t>
                      </a:r>
                    </a:p>
                  </a:txBody>
                  <a:tcPr>
                    <a:noFill/>
                  </a:tcPr>
                </a:tc>
                <a:tc>
                  <a:txBody>
                    <a:bodyPr/>
                    <a:lstStyle/>
                    <a:p>
                      <a:pPr algn="ctr"/>
                      <a:r>
                        <a:rPr lang="en-US" sz="1000" dirty="0"/>
                        <a:t>3 (15.0)</a:t>
                      </a:r>
                    </a:p>
                  </a:txBody>
                  <a:tcPr>
                    <a:noFill/>
                  </a:tcPr>
                </a:tc>
                <a:tc>
                  <a:txBody>
                    <a:bodyPr/>
                    <a:lstStyle/>
                    <a:p>
                      <a:pPr algn="ctr"/>
                      <a:r>
                        <a:rPr lang="en-US" sz="1000" dirty="0"/>
                        <a:t>2 (6.7)</a:t>
                      </a:r>
                    </a:p>
                  </a:txBody>
                  <a:tcPr>
                    <a:solidFill>
                      <a:schemeClr val="accent3">
                        <a:lumMod val="20000"/>
                        <a:lumOff val="80000"/>
                      </a:schemeClr>
                    </a:solidFill>
                  </a:tcPr>
                </a:tc>
                <a:tc>
                  <a:txBody>
                    <a:bodyPr/>
                    <a:lstStyle/>
                    <a:p>
                      <a:pPr algn="ctr"/>
                      <a:r>
                        <a:rPr lang="en-US" sz="1000" dirty="0"/>
                        <a:t>5 (50.0)</a:t>
                      </a:r>
                    </a:p>
                  </a:txBody>
                  <a:tcPr>
                    <a:noFill/>
                  </a:tcPr>
                </a:tc>
                <a:tc>
                  <a:txBody>
                    <a:bodyPr/>
                    <a:lstStyle/>
                    <a:p>
                      <a:pPr algn="ctr"/>
                      <a:endParaRPr lang="en-US" sz="1000" dirty="0"/>
                    </a:p>
                  </a:txBody>
                  <a:tcPr>
                    <a:noFill/>
                  </a:tcPr>
                </a:tc>
                <a:tc>
                  <a:txBody>
                    <a:bodyPr/>
                    <a:lstStyle/>
                    <a:p>
                      <a:pPr algn="ctr"/>
                      <a:r>
                        <a:rPr lang="en-US" sz="1000" dirty="0"/>
                        <a:t>3 (13.6)</a:t>
                      </a:r>
                    </a:p>
                  </a:txBody>
                  <a:tcPr>
                    <a:noFill/>
                  </a:tcPr>
                </a:tc>
                <a:tc>
                  <a:txBody>
                    <a:bodyPr/>
                    <a:lstStyle/>
                    <a:p>
                      <a:pPr algn="ctr"/>
                      <a:r>
                        <a:rPr lang="en-US" sz="1000" dirty="0"/>
                        <a:t>1 (7.1)</a:t>
                      </a:r>
                    </a:p>
                  </a:txBody>
                  <a:tcPr>
                    <a:solidFill>
                      <a:schemeClr val="accent3">
                        <a:lumMod val="20000"/>
                        <a:lumOff val="80000"/>
                      </a:schemeClr>
                    </a:solidFill>
                  </a:tcPr>
                </a:tc>
                <a:tc>
                  <a:txBody>
                    <a:bodyPr/>
                    <a:lstStyle/>
                    <a:p>
                      <a:pPr algn="ctr"/>
                      <a:r>
                        <a:rPr lang="en-US" sz="1000" dirty="0"/>
                        <a:t>4 (11.1)</a:t>
                      </a:r>
                    </a:p>
                  </a:txBody>
                  <a:tcPr>
                    <a:noFill/>
                  </a:tcPr>
                </a:tc>
                <a:extLst>
                  <a:ext uri="{0D108BD9-81ED-4DB2-BD59-A6C34878D82A}">
                    <a16:rowId xmlns:a16="http://schemas.microsoft.com/office/drawing/2014/main" val="3234065048"/>
                  </a:ext>
                </a:extLst>
              </a:tr>
            </a:tbl>
          </a:graphicData>
        </a:graphic>
      </p:graphicFrame>
      <p:sp>
        <p:nvSpPr>
          <p:cNvPr id="4" name="Footer Placeholder 3">
            <a:extLst>
              <a:ext uri="{FF2B5EF4-FFF2-40B4-BE49-F238E27FC236}">
                <a16:creationId xmlns:a16="http://schemas.microsoft.com/office/drawing/2014/main" id="{50C97FC4-946B-11FA-64A2-B483A7DF46C8}"/>
              </a:ext>
            </a:extLst>
          </p:cNvPr>
          <p:cNvSpPr>
            <a:spLocks noGrp="1"/>
          </p:cNvSpPr>
          <p:nvPr>
            <p:ph type="ftr" sz="quarter" idx="3"/>
          </p:nvPr>
        </p:nvSpPr>
        <p:spPr>
          <a:xfrm>
            <a:off x="609600" y="6356350"/>
            <a:ext cx="10744199" cy="442131"/>
          </a:xfrm>
        </p:spPr>
        <p:txBody>
          <a:bodyPr/>
          <a:lstStyle/>
          <a:p>
            <a:r>
              <a:rPr lang="en-US" dirty="0"/>
              <a:t>ERA, endothelin receptor antagonist; PDE5i- phosphodiesterase-5 inhibitor; </a:t>
            </a:r>
            <a:r>
              <a:rPr lang="en-US" dirty="0" err="1"/>
              <a:t>sGC</a:t>
            </a:r>
            <a:r>
              <a:rPr lang="en-US" dirty="0"/>
              <a:t>, soluble guanylyl cyclase. </a:t>
            </a:r>
          </a:p>
          <a:p>
            <a:r>
              <a:rPr lang="en-US" dirty="0"/>
              <a:t>
</a:t>
            </a:r>
            <a:r>
              <a:rPr lang="en-US" dirty="0" err="1"/>
              <a:t>GossamerBio</a:t>
            </a:r>
            <a:r>
              <a:rPr lang="en-US" dirty="0"/>
              <a:t> Investor Presentation, Dec. 6, 2022.</a:t>
            </a:r>
          </a:p>
        </p:txBody>
      </p:sp>
    </p:spTree>
    <p:extLst>
      <p:ext uri="{BB962C8B-B14F-4D97-AF65-F5344CB8AC3E}">
        <p14:creationId xmlns:p14="http://schemas.microsoft.com/office/powerpoint/2010/main" val="29058810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9BE1E-5945-5750-F31E-2774685F01FB}"/>
              </a:ext>
            </a:extLst>
          </p:cNvPr>
          <p:cNvSpPr>
            <a:spLocks noGrp="1"/>
          </p:cNvSpPr>
          <p:nvPr>
            <p:ph type="title"/>
          </p:nvPr>
        </p:nvSpPr>
        <p:spPr/>
        <p:txBody>
          <a:bodyPr>
            <a:normAutofit/>
          </a:bodyPr>
          <a:lstStyle/>
          <a:p>
            <a:r>
              <a:rPr lang="en-US" dirty="0"/>
              <a:t>TORREY Phase 2: Top Line Results</a:t>
            </a:r>
          </a:p>
        </p:txBody>
      </p:sp>
      <p:sp>
        <p:nvSpPr>
          <p:cNvPr id="3" name="Content Placeholder 2">
            <a:extLst>
              <a:ext uri="{FF2B5EF4-FFF2-40B4-BE49-F238E27FC236}">
                <a16:creationId xmlns:a16="http://schemas.microsoft.com/office/drawing/2014/main" id="{50F03A14-E0D8-70E6-3E59-7FC0A2837A98}"/>
              </a:ext>
            </a:extLst>
          </p:cNvPr>
          <p:cNvSpPr>
            <a:spLocks noGrp="1"/>
          </p:cNvSpPr>
          <p:nvPr>
            <p:ph sz="half" idx="1"/>
          </p:nvPr>
        </p:nvSpPr>
        <p:spPr/>
        <p:txBody>
          <a:bodyPr>
            <a:normAutofit/>
          </a:bodyPr>
          <a:lstStyle/>
          <a:p>
            <a:r>
              <a:rPr lang="en-US" sz="2000" dirty="0"/>
              <a:t>Met primary endpoint of statistically significant PVR reduction of 14% with enhanced effect in patients with more severe disease</a:t>
            </a:r>
          </a:p>
          <a:p>
            <a:pPr lvl="1"/>
            <a:r>
              <a:rPr lang="en-US" sz="1800" dirty="0"/>
              <a:t>FC III at baseline: PVR drop of 21%</a:t>
            </a:r>
          </a:p>
          <a:p>
            <a:pPr lvl="1"/>
            <a:r>
              <a:rPr lang="en-US" sz="1800" dirty="0"/>
              <a:t>REVEAL 2.0 ≥ 6 at baseline: </a:t>
            </a:r>
            <a:br>
              <a:rPr lang="en-US" sz="1800" dirty="0"/>
            </a:br>
            <a:r>
              <a:rPr lang="en-US" sz="1800" dirty="0"/>
              <a:t>decrease of 23%</a:t>
            </a:r>
          </a:p>
          <a:p>
            <a:pPr lvl="1"/>
            <a:endParaRPr lang="en-US" sz="1800" dirty="0"/>
          </a:p>
          <a:p>
            <a:r>
              <a:rPr lang="en-US" sz="2000" dirty="0"/>
              <a:t>6MWD favored </a:t>
            </a:r>
            <a:r>
              <a:rPr lang="en-US" sz="2000" dirty="0" err="1"/>
              <a:t>seralutinib</a:t>
            </a:r>
            <a:r>
              <a:rPr lang="en-US" sz="2000" dirty="0"/>
              <a:t> (+6.5m) with enhanced effect in patients with more severe disease</a:t>
            </a:r>
          </a:p>
          <a:p>
            <a:pPr lvl="1"/>
            <a:r>
              <a:rPr lang="en-US" sz="1800" dirty="0"/>
              <a:t>FC III patients: +37.3m</a:t>
            </a:r>
          </a:p>
          <a:p>
            <a:pPr lvl="1"/>
            <a:r>
              <a:rPr lang="en-US" sz="1800" dirty="0"/>
              <a:t>Reveal 2.0 ≥ 6 at baseline: +21.9m</a:t>
            </a:r>
          </a:p>
          <a:p>
            <a:endParaRPr lang="en-US" sz="2000" dirty="0"/>
          </a:p>
        </p:txBody>
      </p:sp>
      <p:sp>
        <p:nvSpPr>
          <p:cNvPr id="8" name="Content Placeholder 7">
            <a:extLst>
              <a:ext uri="{FF2B5EF4-FFF2-40B4-BE49-F238E27FC236}">
                <a16:creationId xmlns:a16="http://schemas.microsoft.com/office/drawing/2014/main" id="{892B5FAF-2ACE-3892-CF8A-79B5637CEE68}"/>
              </a:ext>
            </a:extLst>
          </p:cNvPr>
          <p:cNvSpPr>
            <a:spLocks noGrp="1"/>
          </p:cNvSpPr>
          <p:nvPr>
            <p:ph sz="half" idx="2"/>
          </p:nvPr>
        </p:nvSpPr>
        <p:spPr>
          <a:xfrm>
            <a:off x="5943601" y="1496291"/>
            <a:ext cx="4728258" cy="4680672"/>
          </a:xfrm>
        </p:spPr>
        <p:txBody>
          <a:bodyPr>
            <a:normAutofit/>
          </a:bodyPr>
          <a:lstStyle/>
          <a:p>
            <a:r>
              <a:rPr lang="en-US" sz="2000" dirty="0"/>
              <a:t>Statistically significant reduction in NT-</a:t>
            </a:r>
            <a:r>
              <a:rPr lang="en-US" sz="2000" dirty="0" err="1"/>
              <a:t>proBNP</a:t>
            </a:r>
            <a:endParaRPr lang="en-US" sz="2000" dirty="0"/>
          </a:p>
          <a:p>
            <a:endParaRPr lang="en-US" sz="2000" dirty="0"/>
          </a:p>
          <a:p>
            <a:r>
              <a:rPr lang="en-US" sz="2000" dirty="0"/>
              <a:t>Statistically significant reduction in ECHO assessed RV parameters</a:t>
            </a:r>
          </a:p>
          <a:p>
            <a:pPr lvl="1"/>
            <a:r>
              <a:rPr lang="en-US" sz="1800" dirty="0"/>
              <a:t>RA area</a:t>
            </a:r>
          </a:p>
          <a:p>
            <a:pPr lvl="1"/>
            <a:r>
              <a:rPr lang="en-US" sz="1800" dirty="0"/>
              <a:t>RV free wall strain</a:t>
            </a:r>
          </a:p>
          <a:p>
            <a:pPr lvl="1"/>
            <a:r>
              <a:rPr lang="en-US" sz="1800" dirty="0"/>
              <a:t>PA compliance</a:t>
            </a:r>
          </a:p>
          <a:p>
            <a:pPr lvl="1"/>
            <a:endParaRPr lang="en-US" sz="1800" dirty="0"/>
          </a:p>
          <a:p>
            <a:r>
              <a:rPr lang="en-US" sz="2000" dirty="0"/>
              <a:t>30/39 </a:t>
            </a:r>
            <a:r>
              <a:rPr lang="en-US" sz="2000" dirty="0" err="1"/>
              <a:t>seralutinib</a:t>
            </a:r>
            <a:r>
              <a:rPr lang="en-US" sz="2000" dirty="0"/>
              <a:t> patients improved or maintained baseline REVEAL 2.0 risk score</a:t>
            </a:r>
          </a:p>
        </p:txBody>
      </p:sp>
      <p:sp>
        <p:nvSpPr>
          <p:cNvPr id="7" name="Footer Placeholder 6">
            <a:extLst>
              <a:ext uri="{FF2B5EF4-FFF2-40B4-BE49-F238E27FC236}">
                <a16:creationId xmlns:a16="http://schemas.microsoft.com/office/drawing/2014/main" id="{10ABB89D-2BB8-DD65-AAB3-657179075323}"/>
              </a:ext>
            </a:extLst>
          </p:cNvPr>
          <p:cNvSpPr>
            <a:spLocks noGrp="1"/>
          </p:cNvSpPr>
          <p:nvPr>
            <p:ph type="ftr" sz="quarter" idx="3"/>
          </p:nvPr>
        </p:nvSpPr>
        <p:spPr/>
        <p:txBody>
          <a:bodyPr/>
          <a:lstStyle/>
          <a:p>
            <a:r>
              <a:rPr lang="en-US" dirty="0"/>
              <a:t>ECHO, echocardiogram; RA, right atrium; RV, right ventricle; PA, pulmonary artery.</a:t>
            </a:r>
          </a:p>
          <a:p>
            <a:r>
              <a:rPr lang="en-US" dirty="0"/>
              <a:t>
Gossamer Bio. Investor Presentation; Dec. 6, 2022. https://</a:t>
            </a:r>
            <a:r>
              <a:rPr lang="en-US" dirty="0" err="1"/>
              <a:t>ir.gossamerbio.com</a:t>
            </a:r>
            <a:r>
              <a:rPr lang="en-US" dirty="0"/>
              <a:t>/news-releases/news-release-details/gossamer-bio-announces-seralutinib-meets-primary-endpoint-phase.</a:t>
            </a:r>
          </a:p>
        </p:txBody>
      </p:sp>
    </p:spTree>
    <p:extLst>
      <p:ext uri="{BB962C8B-B14F-4D97-AF65-F5344CB8AC3E}">
        <p14:creationId xmlns:p14="http://schemas.microsoft.com/office/powerpoint/2010/main" val="16399001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C1B7A-2B99-A97E-FD42-23D4BF625DA5}"/>
              </a:ext>
            </a:extLst>
          </p:cNvPr>
          <p:cNvSpPr>
            <a:spLocks noGrp="1"/>
          </p:cNvSpPr>
          <p:nvPr>
            <p:ph type="title"/>
          </p:nvPr>
        </p:nvSpPr>
        <p:spPr>
          <a:xfrm>
            <a:off x="609600" y="199505"/>
            <a:ext cx="10744200" cy="1185577"/>
          </a:xfrm>
        </p:spPr>
        <p:txBody>
          <a:bodyPr>
            <a:normAutofit/>
          </a:bodyPr>
          <a:lstStyle/>
          <a:p>
            <a:r>
              <a:rPr lang="en-US" dirty="0"/>
              <a:t>Summary</a:t>
            </a:r>
          </a:p>
        </p:txBody>
      </p:sp>
      <p:sp>
        <p:nvSpPr>
          <p:cNvPr id="3" name="Content Placeholder 2">
            <a:extLst>
              <a:ext uri="{FF2B5EF4-FFF2-40B4-BE49-F238E27FC236}">
                <a16:creationId xmlns:a16="http://schemas.microsoft.com/office/drawing/2014/main" id="{90727AF2-5C5F-C7F9-23BB-90DF48151A4D}"/>
              </a:ext>
            </a:extLst>
          </p:cNvPr>
          <p:cNvSpPr>
            <a:spLocks noGrp="1"/>
          </p:cNvSpPr>
          <p:nvPr>
            <p:ph idx="1"/>
          </p:nvPr>
        </p:nvSpPr>
        <p:spPr>
          <a:xfrm>
            <a:off x="609600" y="1477906"/>
            <a:ext cx="10744200" cy="4722477"/>
          </a:xfrm>
        </p:spPr>
        <p:txBody>
          <a:bodyPr>
            <a:normAutofit/>
          </a:bodyPr>
          <a:lstStyle/>
          <a:p>
            <a:pPr>
              <a:spcAft>
                <a:spcPts val="1200"/>
              </a:spcAft>
            </a:pPr>
            <a:r>
              <a:rPr lang="en-US" sz="3200" dirty="0"/>
              <a:t>Inhaled </a:t>
            </a:r>
            <a:r>
              <a:rPr lang="en-US" sz="3200" dirty="0" err="1"/>
              <a:t>seralutinib</a:t>
            </a:r>
            <a:r>
              <a:rPr lang="en-US" sz="3200" dirty="0"/>
              <a:t> resulted in statistically significant PVR reduction </a:t>
            </a:r>
          </a:p>
          <a:p>
            <a:pPr>
              <a:spcAft>
                <a:spcPts val="1200"/>
              </a:spcAft>
            </a:pPr>
            <a:r>
              <a:rPr lang="en-US" sz="3200" dirty="0"/>
              <a:t>6MWD favored </a:t>
            </a:r>
            <a:r>
              <a:rPr lang="en-US" sz="3200" dirty="0" err="1"/>
              <a:t>seralutinib</a:t>
            </a:r>
            <a:r>
              <a:rPr lang="en-US" sz="3200" dirty="0"/>
              <a:t> (+6.5m) with enhanced effect in patients with more severe disease</a:t>
            </a:r>
          </a:p>
          <a:p>
            <a:pPr>
              <a:spcAft>
                <a:spcPts val="1200"/>
              </a:spcAft>
            </a:pPr>
            <a:r>
              <a:rPr lang="en-US" sz="3200" dirty="0"/>
              <a:t>The results are supported by NT-</a:t>
            </a:r>
            <a:r>
              <a:rPr lang="en-US" sz="3200" dirty="0" err="1"/>
              <a:t>proBNP</a:t>
            </a:r>
            <a:r>
              <a:rPr lang="en-US" sz="3200" dirty="0"/>
              <a:t> and ECHO RV parameters</a:t>
            </a:r>
          </a:p>
        </p:txBody>
      </p:sp>
    </p:spTree>
    <p:extLst>
      <p:ext uri="{BB962C8B-B14F-4D97-AF65-F5344CB8AC3E}">
        <p14:creationId xmlns:p14="http://schemas.microsoft.com/office/powerpoint/2010/main" val="2726840132"/>
      </p:ext>
    </p:extLst>
  </p:cSld>
  <p:clrMapOvr>
    <a:masterClrMapping/>
  </p:clrMapOvr>
</p:sld>
</file>

<file path=ppt/theme/theme1.xml><?xml version="1.0" encoding="utf-8"?>
<a:theme xmlns:a="http://schemas.openxmlformats.org/drawingml/2006/main" name="Pulm-CC 22">
  <a:themeElements>
    <a:clrScheme name="MedEd PCC">
      <a:dk1>
        <a:srgbClr val="3F3F3F"/>
      </a:dk1>
      <a:lt1>
        <a:srgbClr val="FFFFFF"/>
      </a:lt1>
      <a:dk2>
        <a:srgbClr val="3F3F3F"/>
      </a:dk2>
      <a:lt2>
        <a:srgbClr val="FAFAFA"/>
      </a:lt2>
      <a:accent1>
        <a:srgbClr val="8E1537"/>
      </a:accent1>
      <a:accent2>
        <a:srgbClr val="B21E6C"/>
      </a:accent2>
      <a:accent3>
        <a:srgbClr val="10416A"/>
      </a:accent3>
      <a:accent4>
        <a:srgbClr val="0075C9"/>
      </a:accent4>
      <a:accent5>
        <a:srgbClr val="FCB315"/>
      </a:accent5>
      <a:accent6>
        <a:srgbClr val="7CC109"/>
      </a:accent6>
      <a:hlink>
        <a:srgbClr val="CE0E2D"/>
      </a:hlink>
      <a:folHlink>
        <a:srgbClr val="001B7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ulm-CC 22" id="{531201B4-8445-4141-93B6-FA22BE945EA7}" vid="{347CFE89-6E71-2F4D-90B1-9AC42A8969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PCC20">
  <a:themeElements>
    <a:clrScheme name="MedEd PCC">
      <a:dk1>
        <a:srgbClr val="3F3F3F"/>
      </a:dk1>
      <a:lt1>
        <a:srgbClr val="FFFFFF"/>
      </a:lt1>
      <a:dk2>
        <a:srgbClr val="3F3F3F"/>
      </a:dk2>
      <a:lt2>
        <a:srgbClr val="FAFAFA"/>
      </a:lt2>
      <a:accent1>
        <a:srgbClr val="8E1537"/>
      </a:accent1>
      <a:accent2>
        <a:srgbClr val="B21E6C"/>
      </a:accent2>
      <a:accent3>
        <a:srgbClr val="10416A"/>
      </a:accent3>
      <a:accent4>
        <a:srgbClr val="0075C9"/>
      </a:accent4>
      <a:accent5>
        <a:srgbClr val="FCB315"/>
      </a:accent5>
      <a:accent6>
        <a:srgbClr val="7CC109"/>
      </a:accent6>
      <a:hlink>
        <a:srgbClr val="CE0E2D"/>
      </a:hlink>
      <a:folHlink>
        <a:srgbClr val="001B7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CC20" id="{22AE2847-8215-C141-A709-F7BE88A86D3E}" vid="{6A226044-6B86-334A-8457-85695174757C}"/>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Pulm-CC 22</Template>
  <TotalTime>12</TotalTime>
  <Words>1850</Words>
  <Application>Microsoft Macintosh PowerPoint</Application>
  <PresentationFormat>Widescreen</PresentationFormat>
  <Paragraphs>278</Paragraphs>
  <Slides>11</Slides>
  <Notes>3</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11</vt:i4>
      </vt:variant>
    </vt:vector>
  </HeadingPairs>
  <TitlesOfParts>
    <vt:vector size="20" baseType="lpstr">
      <vt:lpstr>Arial</vt:lpstr>
      <vt:lpstr>Calibri</vt:lpstr>
      <vt:lpstr>Calibri Light</vt:lpstr>
      <vt:lpstr>Century Gothic</vt:lpstr>
      <vt:lpstr>Symbol</vt:lpstr>
      <vt:lpstr>Trebuchet MS</vt:lpstr>
      <vt:lpstr>Pulm-CC 22</vt:lpstr>
      <vt:lpstr>Office Theme</vt:lpstr>
      <vt:lpstr>1_PCC20</vt:lpstr>
      <vt:lpstr>Seralutinib for Treatment of Group 1 PAH</vt:lpstr>
      <vt:lpstr>PowerPoint Presentation</vt:lpstr>
      <vt:lpstr>Disclaimer</vt:lpstr>
      <vt:lpstr>Seralutinib: Mechanism of Action </vt:lpstr>
      <vt:lpstr>The TORREY Phase 2 Trial Design</vt:lpstr>
      <vt:lpstr>TORREY 2: Patient Baseline Characteristics</vt:lpstr>
      <vt:lpstr>TORREY 2: Demographics by WHO-FC</vt:lpstr>
      <vt:lpstr>TORREY Phase 2: Top Line Results</vt:lpstr>
      <vt:lpstr>Summary</vt:lpstr>
      <vt:lpstr>Seralutinib Mechanism of Action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Seralutinib for Treatment of Group 1 PAH</dc:title>
  <dc:subject/>
  <dc:creator>MedEd On The Go</dc:creator>
  <cp:keywords/>
  <dc:description/>
  <cp:lastModifiedBy>Moriah Diethorn</cp:lastModifiedBy>
  <cp:revision>2</cp:revision>
  <dcterms:created xsi:type="dcterms:W3CDTF">2023-05-17T22:42:51Z</dcterms:created>
  <dcterms:modified xsi:type="dcterms:W3CDTF">2023-06-19T19:36:28Z</dcterms:modified>
  <cp:category/>
</cp:coreProperties>
</file>