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6" r:id="rId3"/>
  </p:sldMasterIdLst>
  <p:notesMasterIdLst>
    <p:notesMasterId r:id="rId14"/>
  </p:notesMasterIdLst>
  <p:sldIdLst>
    <p:sldId id="257" r:id="rId4"/>
    <p:sldId id="786" r:id="rId5"/>
    <p:sldId id="256" r:id="rId6"/>
    <p:sldId id="258" r:id="rId7"/>
    <p:sldId id="259" r:id="rId8"/>
    <p:sldId id="260" r:id="rId9"/>
    <p:sldId id="7683" r:id="rId10"/>
    <p:sldId id="7688" r:id="rId11"/>
    <p:sldId id="7689" r:id="rId12"/>
    <p:sldId id="78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47538-8B96-6C5E-B990-55466F9A02D9}" name="Rebecca Barraclough" initials="RB" userId="S::rbarraclough@ushealthconnect.com::2fefac7e-c711-47ad-8a3f-c5e62e1ab735" providerId="AD"/>
  <p188:author id="{5BD7F8B0-AA73-8374-90B6-00E23B0C3A48}" name="Shlobin, Oksana" initials="SO" userId="S::Oksana.Shlobin@inova.org::7e6b8f0b-a6ce-4ef4-a404-f8a29742da5c"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46F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6"/>
    <p:restoredTop sz="96327"/>
  </p:normalViewPr>
  <p:slideViewPr>
    <p:cSldViewPr snapToGrid="0">
      <p:cViewPr varScale="1">
        <p:scale>
          <a:sx n="119" d="100"/>
          <a:sy n="119" d="100"/>
        </p:scale>
        <p:origin x="6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85057-34E6-D74F-86FC-75BA9319B7FC}" type="datetimeFigureOut">
              <a:rPr lang="en-US" smtClean="0"/>
              <a:t>6/8/23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CCBFB-7050-A845-A7E7-D6BCA3D1A1CF}" type="slidenum">
              <a:rPr lang="en-US" smtClean="0"/>
              <a:t>‹#›</a:t>
            </a:fld>
            <a:endParaRPr lang="en-US"/>
          </a:p>
        </p:txBody>
      </p:sp>
    </p:spTree>
    <p:extLst>
      <p:ext uri="{BB962C8B-B14F-4D97-AF65-F5344CB8AC3E}">
        <p14:creationId xmlns:p14="http://schemas.microsoft.com/office/powerpoint/2010/main" val="3719517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C19D9-F4CB-4078-8E92-9AF872AB54CF}" type="slidenum">
              <a:rPr lang="en-US" smtClean="0"/>
              <a:t>5</a:t>
            </a:fld>
            <a:endParaRPr lang="en-US"/>
          </a:p>
        </p:txBody>
      </p:sp>
    </p:spTree>
    <p:extLst>
      <p:ext uri="{BB962C8B-B14F-4D97-AF65-F5344CB8AC3E}">
        <p14:creationId xmlns:p14="http://schemas.microsoft.com/office/powerpoint/2010/main" val="55676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1DC793-02F7-7645-B963-6647C8C784F6}" type="slidenum">
              <a:rPr lang="en-US" smtClean="0"/>
              <a:t>7</a:t>
            </a:fld>
            <a:endParaRPr lang="en-US"/>
          </a:p>
        </p:txBody>
      </p:sp>
    </p:spTree>
    <p:extLst>
      <p:ext uri="{BB962C8B-B14F-4D97-AF65-F5344CB8AC3E}">
        <p14:creationId xmlns:p14="http://schemas.microsoft.com/office/powerpoint/2010/main" val="67177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7865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58393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571834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754584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REGULAR SLIDE (BULLE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0A7E39A-3ABC-8D48-9953-C64C0BCE13FF}"/>
              </a:ext>
            </a:extLst>
          </p:cNvPr>
          <p:cNvSpPr>
            <a:spLocks noGrp="1"/>
          </p:cNvSpPr>
          <p:nvPr>
            <p:ph type="title"/>
          </p:nvPr>
        </p:nvSpPr>
        <p:spPr>
          <a:xfrm>
            <a:off x="513038" y="307930"/>
            <a:ext cx="10940573" cy="564759"/>
          </a:xfrm>
        </p:spPr>
        <p:txBody>
          <a:bodyPr>
            <a:noAutofit/>
          </a:bodyPr>
          <a:lstStyle>
            <a:lvl1pPr>
              <a:defRPr sz="3200" b="1">
                <a:solidFill>
                  <a:schemeClr val="tx1"/>
                </a:solidFill>
              </a:defRPr>
            </a:lvl1pPr>
          </a:lstStyle>
          <a:p>
            <a:r>
              <a:rPr lang="en-GB" dirty="0"/>
              <a:t>Click to edit Master title style</a:t>
            </a:r>
            <a:endParaRPr lang="en-US" dirty="0"/>
          </a:p>
        </p:txBody>
      </p:sp>
      <p:sp>
        <p:nvSpPr>
          <p:cNvPr id="9" name="Marcador de texto 6">
            <a:extLst>
              <a:ext uri="{FF2B5EF4-FFF2-40B4-BE49-F238E27FC236}">
                <a16:creationId xmlns:a16="http://schemas.microsoft.com/office/drawing/2014/main" id="{53CB9481-AD24-CE4B-8E64-E0C47F8E4045}"/>
              </a:ext>
            </a:extLst>
          </p:cNvPr>
          <p:cNvSpPr>
            <a:spLocks noGrp="1"/>
          </p:cNvSpPr>
          <p:nvPr>
            <p:ph type="body" sz="quarter" idx="13"/>
          </p:nvPr>
        </p:nvSpPr>
        <p:spPr>
          <a:xfrm>
            <a:off x="590310" y="869951"/>
            <a:ext cx="10940572" cy="502767"/>
          </a:xfrm>
        </p:spPr>
        <p:txBody>
          <a:bodyPr>
            <a:noAutofit/>
          </a:bodyPr>
          <a:lstStyle>
            <a:lvl1pPr marL="0" indent="0">
              <a:buNone/>
              <a:defRPr sz="1600" b="1"/>
            </a:lvl1pPr>
          </a:lstStyle>
          <a:p>
            <a:endParaRPr lang="es-ES" dirty="0"/>
          </a:p>
        </p:txBody>
      </p:sp>
      <p:sp>
        <p:nvSpPr>
          <p:cNvPr id="12" name="Content Placeholder 2">
            <a:extLst>
              <a:ext uri="{FF2B5EF4-FFF2-40B4-BE49-F238E27FC236}">
                <a16:creationId xmlns:a16="http://schemas.microsoft.com/office/drawing/2014/main" id="{F3CD43D9-918C-1A4C-91E3-CA094D3C2909}"/>
              </a:ext>
            </a:extLst>
          </p:cNvPr>
          <p:cNvSpPr>
            <a:spLocks noGrp="1"/>
          </p:cNvSpPr>
          <p:nvPr>
            <p:ph idx="1"/>
          </p:nvPr>
        </p:nvSpPr>
        <p:spPr>
          <a:xfrm>
            <a:off x="590310" y="1469108"/>
            <a:ext cx="10940572" cy="4933949"/>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53864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13366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14229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29903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44511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3407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30273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810484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97807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49040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90239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98443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6141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994B62F0-0A46-65A9-460E-5F2B934EF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4594969B-CEF2-D5C1-A36F-AAC262618FF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001275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841042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913782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396572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595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4078322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75063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387658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08753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072155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553680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730138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936981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55500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47319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63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8297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dirty="0"/>
              <a:t>Click to edit Master title style</a:t>
            </a:r>
          </a:p>
        </p:txBody>
      </p:sp>
    </p:spTree>
    <p:extLst>
      <p:ext uri="{BB962C8B-B14F-4D97-AF65-F5344CB8AC3E}">
        <p14:creationId xmlns:p14="http://schemas.microsoft.com/office/powerpoint/2010/main" val="3946818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677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52289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0678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902457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2CA3BDB-B978-9BD6-E087-7EECC0DD55A2}"/>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9744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4.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971"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B0D0-4D64-4459-95DF-0B74CEBFB011}"/>
              </a:ext>
            </a:extLst>
          </p:cNvPr>
          <p:cNvSpPr>
            <a:spLocks noGrp="1"/>
          </p:cNvSpPr>
          <p:nvPr>
            <p:ph type="title"/>
          </p:nvPr>
        </p:nvSpPr>
        <p:spPr>
          <a:xfrm>
            <a:off x="609601" y="1709738"/>
            <a:ext cx="10515600" cy="2852737"/>
          </a:xfrm>
        </p:spPr>
        <p:txBody>
          <a:bodyPr/>
          <a:lstStyle/>
          <a:p>
            <a:r>
              <a:rPr lang="en-GB" dirty="0"/>
              <a:t>Imatinib for Group 1 PAH</a:t>
            </a:r>
            <a:endParaRPr lang="en-US" dirty="0"/>
          </a:p>
        </p:txBody>
      </p:sp>
      <p:sp>
        <p:nvSpPr>
          <p:cNvPr id="5" name="Text Placeholder 4">
            <a:extLst>
              <a:ext uri="{FF2B5EF4-FFF2-40B4-BE49-F238E27FC236}">
                <a16:creationId xmlns:a16="http://schemas.microsoft.com/office/drawing/2014/main" id="{37538F1A-2868-CE25-76FA-93D128242653}"/>
              </a:ext>
            </a:extLst>
          </p:cNvPr>
          <p:cNvSpPr>
            <a:spLocks noGrp="1"/>
          </p:cNvSpPr>
          <p:nvPr>
            <p:ph type="body" idx="1"/>
          </p:nvPr>
        </p:nvSpPr>
        <p:spPr>
          <a:xfrm>
            <a:off x="609600" y="4589463"/>
            <a:ext cx="10515600" cy="1780515"/>
          </a:xfrm>
        </p:spPr>
        <p:txBody>
          <a:bodyPr>
            <a:normAutofit fontScale="77500" lnSpcReduction="20000"/>
          </a:bodyPr>
          <a:lstStyle/>
          <a:p>
            <a:r>
              <a:rPr lang="en-US" dirty="0"/>
              <a:t>Oksana A. </a:t>
            </a:r>
            <a:r>
              <a:rPr lang="en-US" dirty="0" err="1"/>
              <a:t>Shlobin</a:t>
            </a:r>
            <a:r>
              <a:rPr lang="en-US" dirty="0"/>
              <a:t>, MD</a:t>
            </a:r>
          </a:p>
          <a:p>
            <a:r>
              <a:rPr lang="en-US" dirty="0"/>
              <a:t>Medical Director, Pulmonary Hypertension Program</a:t>
            </a:r>
          </a:p>
          <a:p>
            <a:r>
              <a:rPr lang="en-US" dirty="0"/>
              <a:t>Inova Fairfax Hospital</a:t>
            </a:r>
          </a:p>
          <a:p>
            <a:r>
              <a:rPr lang="en-US" dirty="0"/>
              <a:t>Associate Professor, University of Virginia School of Medicine</a:t>
            </a:r>
          </a:p>
          <a:p>
            <a:r>
              <a:rPr lang="en-US" dirty="0"/>
              <a:t>Associate Professor, Georgetown University School of Medicine</a:t>
            </a:r>
          </a:p>
          <a:p>
            <a:r>
              <a:rPr lang="en-US" dirty="0"/>
              <a:t>Falls Church, VA</a:t>
            </a:r>
          </a:p>
          <a:p>
            <a:endParaRPr lang="en-US" dirty="0"/>
          </a:p>
        </p:txBody>
      </p:sp>
    </p:spTree>
    <p:extLst>
      <p:ext uri="{BB962C8B-B14F-4D97-AF65-F5344CB8AC3E}">
        <p14:creationId xmlns:p14="http://schemas.microsoft.com/office/powerpoint/2010/main" val="427322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Emerging PH Therapeutics, The Promise of a New Future</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how ongoing phase 3 and 4 trial results within the PH community will impact care moving forward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Understand the potential of utilizing novel molecular mechanisms of disease to affect the pathological progression of PH and the potential for treatment combinations to attack parallel disease pathways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3956-6F3E-CA96-B742-07C5F367A3C2}"/>
              </a:ext>
            </a:extLst>
          </p:cNvPr>
          <p:cNvSpPr>
            <a:spLocks noGrp="1"/>
          </p:cNvSpPr>
          <p:nvPr>
            <p:ph type="title"/>
          </p:nvPr>
        </p:nvSpPr>
        <p:spPr>
          <a:xfrm>
            <a:off x="609600" y="199505"/>
            <a:ext cx="10744200" cy="1185577"/>
          </a:xfrm>
        </p:spPr>
        <p:txBody>
          <a:bodyPr/>
          <a:lstStyle/>
          <a:p>
            <a:r>
              <a:rPr lang="en-US" dirty="0"/>
              <a:t>Imatinib: Unique Mechanism of Action</a:t>
            </a:r>
          </a:p>
        </p:txBody>
      </p:sp>
      <p:sp>
        <p:nvSpPr>
          <p:cNvPr id="3" name="Content Placeholder 2">
            <a:extLst>
              <a:ext uri="{FF2B5EF4-FFF2-40B4-BE49-F238E27FC236}">
                <a16:creationId xmlns:a16="http://schemas.microsoft.com/office/drawing/2014/main" id="{D5FFE481-9C78-FD8C-3EF3-0287C9795A64}"/>
              </a:ext>
            </a:extLst>
          </p:cNvPr>
          <p:cNvSpPr>
            <a:spLocks noGrp="1"/>
          </p:cNvSpPr>
          <p:nvPr>
            <p:ph idx="1"/>
          </p:nvPr>
        </p:nvSpPr>
        <p:spPr>
          <a:xfrm>
            <a:off x="609600" y="1477906"/>
            <a:ext cx="10744200" cy="4722477"/>
          </a:xfrm>
        </p:spPr>
        <p:txBody>
          <a:bodyPr>
            <a:normAutofit/>
          </a:bodyPr>
          <a:lstStyle/>
          <a:p>
            <a:r>
              <a:rPr lang="en-US" sz="2000" dirty="0"/>
              <a:t>Antiproliferative agent and tyrosine kinase inhibitor originally developed to target the BCR-ABL tyrosine kinase in patients with chronic myeloid leukemia</a:t>
            </a:r>
            <a:r>
              <a:rPr lang="en-US" sz="2000" baseline="30000" dirty="0"/>
              <a:t>1</a:t>
            </a:r>
          </a:p>
          <a:p>
            <a:r>
              <a:rPr lang="en-US" sz="2000" dirty="0"/>
              <a:t>Inhibits PDGF receptors </a:t>
            </a:r>
            <a:r>
              <a:rPr lang="en-US" sz="2000" dirty="0">
                <a:latin typeface="Symbol" pitchFamily="2" charset="2"/>
              </a:rPr>
              <a:t>a</a:t>
            </a:r>
            <a:r>
              <a:rPr lang="en-US" sz="2000" dirty="0"/>
              <a:t> and </a:t>
            </a:r>
            <a:r>
              <a:rPr lang="en-US" sz="2000" dirty="0">
                <a:latin typeface="Symbol" pitchFamily="2" charset="2"/>
              </a:rPr>
              <a:t>b</a:t>
            </a:r>
            <a:r>
              <a:rPr lang="en-US" sz="2000" dirty="0"/>
              <a:t>, KIT, DDR, CSF1R and ABL, some of which have been implicated in PAH</a:t>
            </a:r>
            <a:r>
              <a:rPr lang="en-US" sz="2000" baseline="30000" dirty="0"/>
              <a:t>1-3</a:t>
            </a:r>
          </a:p>
          <a:p>
            <a:r>
              <a:rPr lang="en-US" sz="2000" dirty="0"/>
              <a:t>Imatinib: Reversed experimentally-induced pulmonary hypertension</a:t>
            </a:r>
            <a:r>
              <a:rPr lang="en-US" sz="2000" baseline="30000" dirty="0"/>
              <a:t>3</a:t>
            </a:r>
            <a:r>
              <a:rPr lang="en-US" sz="2000" dirty="0"/>
              <a:t>; has pulmonary vasodilatory effects in animal models</a:t>
            </a:r>
            <a:r>
              <a:rPr lang="en-US" sz="2000" baseline="30000" dirty="0"/>
              <a:t>4</a:t>
            </a:r>
            <a:r>
              <a:rPr lang="en-US" sz="2000" dirty="0"/>
              <a:t> and proapoptotic effects on pulmonary artery smooth muscle cells from patients with idiopathic PAH</a:t>
            </a:r>
          </a:p>
          <a:p>
            <a:r>
              <a:rPr lang="en-US" sz="2000" dirty="0"/>
              <a:t>Randomized, double-blind, placebo-controlled phase II study in 59 patients reported that imatinib significantly improved pulmonary hemodynamics</a:t>
            </a:r>
            <a:r>
              <a:rPr lang="en-US" sz="2000" baseline="30000" dirty="0"/>
              <a:t>5</a:t>
            </a:r>
          </a:p>
          <a:p>
            <a:r>
              <a:rPr lang="en-US" sz="2000" dirty="0"/>
              <a:t>Does not target signals that maintain homeostasis in pulmonary vasculature</a:t>
            </a:r>
          </a:p>
        </p:txBody>
      </p:sp>
      <p:sp>
        <p:nvSpPr>
          <p:cNvPr id="7" name="Footer Placeholder 6">
            <a:extLst>
              <a:ext uri="{FF2B5EF4-FFF2-40B4-BE49-F238E27FC236}">
                <a16:creationId xmlns:a16="http://schemas.microsoft.com/office/drawing/2014/main" id="{9664BBFA-4FA8-AF48-C37D-7F4BAAA21AAB}"/>
              </a:ext>
            </a:extLst>
          </p:cNvPr>
          <p:cNvSpPr>
            <a:spLocks noGrp="1"/>
          </p:cNvSpPr>
          <p:nvPr>
            <p:ph type="ftr" sz="quarter" idx="3"/>
          </p:nvPr>
        </p:nvSpPr>
        <p:spPr/>
        <p:txBody>
          <a:bodyPr/>
          <a:lstStyle/>
          <a:p>
            <a:r>
              <a:rPr lang="en-US" dirty="0"/>
              <a:t>CSF1R, colony-stimulating factor 1 receptor; DDR, DNA damage response; PAH, pulmonary arterial hypertension; PDGF, platelet-derived growth factor. </a:t>
            </a:r>
          </a:p>
          <a:p>
            <a:r>
              <a:rPr lang="en-US" dirty="0"/>
              <a:t>
1. </a:t>
            </a:r>
            <a:r>
              <a:rPr lang="en-US" dirty="0" err="1"/>
              <a:t>Montani</a:t>
            </a:r>
            <a:r>
              <a:rPr lang="en-US" dirty="0"/>
              <a:t> D, et al. </a:t>
            </a:r>
            <a:r>
              <a:rPr lang="en-US" i="1" dirty="0"/>
              <a:t>Am J Respir Crit Care Med. </a:t>
            </a:r>
            <a:r>
              <a:rPr lang="en-US" dirty="0"/>
              <a:t>2011;184:116–23; 2. </a:t>
            </a:r>
            <a:r>
              <a:rPr lang="en-US" dirty="0" err="1"/>
              <a:t>Perros</a:t>
            </a:r>
            <a:r>
              <a:rPr lang="en-US" dirty="0"/>
              <a:t> F, et al. </a:t>
            </a:r>
            <a:r>
              <a:rPr lang="en-US" i="1" dirty="0"/>
              <a:t>Am J Respir Crit Care Med. </a:t>
            </a:r>
            <a:r>
              <a:rPr lang="en-US" dirty="0"/>
              <a:t>2008;178:81–8; 3.Schermuly RT, et al. </a:t>
            </a:r>
            <a:r>
              <a:rPr lang="en-US" i="1" dirty="0"/>
              <a:t>J Clin Invest. </a:t>
            </a:r>
            <a:r>
              <a:rPr lang="en-US" dirty="0"/>
              <a:t>2005;115:2811–21; 4. Abe K, et al. Am </a:t>
            </a:r>
            <a:r>
              <a:rPr lang="en-US" i="1" dirty="0"/>
              <a:t>J Respir Cell Mol Biol. </a:t>
            </a:r>
            <a:r>
              <a:rPr lang="en-US" dirty="0"/>
              <a:t>2011;45:804–8; 5. </a:t>
            </a:r>
            <a:r>
              <a:rPr lang="en-US" dirty="0" err="1"/>
              <a:t>Ghofrani</a:t>
            </a:r>
            <a:r>
              <a:rPr lang="en-US" dirty="0"/>
              <a:t> HA, et al. </a:t>
            </a:r>
            <a:r>
              <a:rPr lang="en-US" i="1" dirty="0"/>
              <a:t>Am J Respir Crit Care Med. </a:t>
            </a:r>
            <a:r>
              <a:rPr lang="en-US" dirty="0"/>
              <a:t>2010;182:1171–7.</a:t>
            </a:r>
          </a:p>
        </p:txBody>
      </p:sp>
    </p:spTree>
    <p:extLst>
      <p:ext uri="{BB962C8B-B14F-4D97-AF65-F5344CB8AC3E}">
        <p14:creationId xmlns:p14="http://schemas.microsoft.com/office/powerpoint/2010/main" val="385668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533C950-FCB4-D823-BD2F-278D89CBDBD4}"/>
              </a:ext>
            </a:extLst>
          </p:cNvPr>
          <p:cNvGrpSpPr/>
          <p:nvPr/>
        </p:nvGrpSpPr>
        <p:grpSpPr>
          <a:xfrm>
            <a:off x="625507" y="1370401"/>
            <a:ext cx="6202445" cy="4242458"/>
            <a:chOff x="414106" y="1340492"/>
            <a:chExt cx="6492875" cy="4441111"/>
          </a:xfrm>
        </p:grpSpPr>
        <p:pic>
          <p:nvPicPr>
            <p:cNvPr id="22" name="Content Placeholder 4">
              <a:extLst>
                <a:ext uri="{FF2B5EF4-FFF2-40B4-BE49-F238E27FC236}">
                  <a16:creationId xmlns:a16="http://schemas.microsoft.com/office/drawing/2014/main" id="{8BAA443F-3A75-2E0A-B70B-EF04947521B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14106" y="1430266"/>
              <a:ext cx="6492875" cy="4351337"/>
            </a:xfrm>
            <a:prstGeom prst="rect">
              <a:avLst/>
            </a:prstGeom>
          </p:spPr>
        </p:pic>
        <p:sp>
          <p:nvSpPr>
            <p:cNvPr id="23" name="TextBox 22">
              <a:extLst>
                <a:ext uri="{FF2B5EF4-FFF2-40B4-BE49-F238E27FC236}">
                  <a16:creationId xmlns:a16="http://schemas.microsoft.com/office/drawing/2014/main" id="{6E6914E9-0D30-78D6-54B6-BD910EC4CD21}"/>
                </a:ext>
              </a:extLst>
            </p:cNvPr>
            <p:cNvSpPr txBox="1"/>
            <p:nvPr/>
          </p:nvSpPr>
          <p:spPr>
            <a:xfrm>
              <a:off x="1272987" y="1340492"/>
              <a:ext cx="4504223" cy="322189"/>
            </a:xfrm>
            <a:prstGeom prst="rect">
              <a:avLst/>
            </a:prstGeom>
            <a:noFill/>
          </p:spPr>
          <p:txBody>
            <a:bodyPr wrap="square" rtlCol="0">
              <a:spAutoFit/>
            </a:bodyPr>
            <a:lstStyle/>
            <a:p>
              <a:pPr algn="ctr"/>
              <a:r>
                <a:rPr lang="en-US" sz="1400" b="1" dirty="0">
                  <a:solidFill>
                    <a:srgbClr val="146F89"/>
                  </a:solidFill>
                  <a:effectLst/>
                </a:rPr>
                <a:t>Change in 6MWD </a:t>
              </a:r>
              <a:r>
                <a:rPr lang="en-US" sz="1400" b="1" dirty="0">
                  <a:solidFill>
                    <a:srgbClr val="146F89"/>
                  </a:solidFill>
                </a:rPr>
                <a:t>f</a:t>
              </a:r>
              <a:r>
                <a:rPr lang="en-US" sz="1400" b="1" dirty="0">
                  <a:solidFill>
                    <a:srgbClr val="146F89"/>
                  </a:solidFill>
                  <a:effectLst/>
                </a:rPr>
                <a:t>rom Baseline by Treatment</a:t>
              </a:r>
              <a:endParaRPr lang="en-US" sz="1400" b="1" dirty="0">
                <a:solidFill>
                  <a:srgbClr val="146F89"/>
                </a:solidFill>
              </a:endParaRPr>
            </a:p>
          </p:txBody>
        </p:sp>
      </p:grpSp>
      <p:sp>
        <p:nvSpPr>
          <p:cNvPr id="2" name="Title 1">
            <a:extLst>
              <a:ext uri="{FF2B5EF4-FFF2-40B4-BE49-F238E27FC236}">
                <a16:creationId xmlns:a16="http://schemas.microsoft.com/office/drawing/2014/main" id="{0AF4CE85-52F6-5ED9-6659-776425C8FD85}"/>
              </a:ext>
            </a:extLst>
          </p:cNvPr>
          <p:cNvSpPr>
            <a:spLocks noGrp="1"/>
          </p:cNvSpPr>
          <p:nvPr>
            <p:ph type="title"/>
          </p:nvPr>
        </p:nvSpPr>
        <p:spPr>
          <a:xfrm>
            <a:off x="609600" y="199505"/>
            <a:ext cx="10744200" cy="1185577"/>
          </a:xfrm>
        </p:spPr>
        <p:txBody>
          <a:bodyPr anchor="t">
            <a:noAutofit/>
          </a:bodyPr>
          <a:lstStyle/>
          <a:p>
            <a:pPr>
              <a:lnSpc>
                <a:spcPct val="150000"/>
              </a:lnSpc>
            </a:pPr>
            <a:r>
              <a:rPr lang="en-US" sz="2400" dirty="0"/>
              <a:t>Phase 3 IMPRESS Trial of Oral Imatinib</a:t>
            </a:r>
            <a:br>
              <a:rPr lang="en-US" sz="2400" dirty="0"/>
            </a:br>
            <a:r>
              <a:rPr lang="en-US" sz="1800" dirty="0">
                <a:solidFill>
                  <a:schemeClr val="accent2"/>
                </a:solidFill>
              </a:rPr>
              <a:t>FC II-IV patients were on at least 2 background therapies</a:t>
            </a:r>
            <a:br>
              <a:rPr lang="en-US" sz="2400" dirty="0"/>
            </a:br>
            <a:endParaRPr lang="en-US" sz="2400" dirty="0"/>
          </a:p>
        </p:txBody>
      </p:sp>
      <p:sp>
        <p:nvSpPr>
          <p:cNvPr id="7" name="Footer Placeholder 6">
            <a:extLst>
              <a:ext uri="{FF2B5EF4-FFF2-40B4-BE49-F238E27FC236}">
                <a16:creationId xmlns:a16="http://schemas.microsoft.com/office/drawing/2014/main" id="{0A9B600F-5681-14C8-49C2-77EDC03F2E90}"/>
              </a:ext>
            </a:extLst>
          </p:cNvPr>
          <p:cNvSpPr>
            <a:spLocks noGrp="1"/>
          </p:cNvSpPr>
          <p:nvPr>
            <p:ph type="ftr" sz="quarter" idx="3"/>
          </p:nvPr>
        </p:nvSpPr>
        <p:spPr>
          <a:xfrm>
            <a:off x="609600" y="6356350"/>
            <a:ext cx="5880410" cy="442913"/>
          </a:xfrm>
        </p:spPr>
        <p:txBody>
          <a:bodyPr/>
          <a:lstStyle/>
          <a:p>
            <a:r>
              <a:rPr lang="en-US" dirty="0"/>
              <a:t>6MWD, 6-minute walk distance; FC, functional class; LS, least squares; </a:t>
            </a:r>
            <a:r>
              <a:rPr lang="en-US" dirty="0" err="1"/>
              <a:t>mPAP</a:t>
            </a:r>
            <a:r>
              <a:rPr lang="en-US" dirty="0"/>
              <a:t>; mean pulmonary arterial pressure; PVR, pulmonary vascular resistance; RAP, right atrial pressure; SE, standard error.</a:t>
            </a:r>
          </a:p>
          <a:p>
            <a:r>
              <a:rPr lang="en-US" dirty="0"/>
              <a:t>
</a:t>
            </a:r>
            <a:r>
              <a:rPr lang="en-US" dirty="0" err="1"/>
              <a:t>Hoeper</a:t>
            </a:r>
            <a:r>
              <a:rPr lang="en-US" dirty="0"/>
              <a:t> M, et al. </a:t>
            </a:r>
            <a:r>
              <a:rPr lang="en-US" i="1" dirty="0"/>
              <a:t>Circulation</a:t>
            </a:r>
            <a:r>
              <a:rPr lang="en-US" dirty="0"/>
              <a:t>. 2013;127:1128-38.</a:t>
            </a:r>
          </a:p>
        </p:txBody>
      </p:sp>
      <p:grpSp>
        <p:nvGrpSpPr>
          <p:cNvPr id="25" name="Group 24">
            <a:extLst>
              <a:ext uri="{FF2B5EF4-FFF2-40B4-BE49-F238E27FC236}">
                <a16:creationId xmlns:a16="http://schemas.microsoft.com/office/drawing/2014/main" id="{397B7821-52CB-15FF-E355-162BC786B899}"/>
              </a:ext>
            </a:extLst>
          </p:cNvPr>
          <p:cNvGrpSpPr/>
          <p:nvPr/>
        </p:nvGrpSpPr>
        <p:grpSpPr>
          <a:xfrm>
            <a:off x="6738934" y="687811"/>
            <a:ext cx="5290714" cy="5668539"/>
            <a:chOff x="6724483" y="876099"/>
            <a:chExt cx="5290714" cy="5668539"/>
          </a:xfrm>
        </p:grpSpPr>
        <p:grpSp>
          <p:nvGrpSpPr>
            <p:cNvPr id="15" name="Group 14">
              <a:extLst>
                <a:ext uri="{FF2B5EF4-FFF2-40B4-BE49-F238E27FC236}">
                  <a16:creationId xmlns:a16="http://schemas.microsoft.com/office/drawing/2014/main" id="{D63C472E-3E98-2EE1-158E-0376CF6C2748}"/>
                </a:ext>
              </a:extLst>
            </p:cNvPr>
            <p:cNvGrpSpPr/>
            <p:nvPr/>
          </p:nvGrpSpPr>
          <p:grpSpPr>
            <a:xfrm>
              <a:off x="6737480" y="1596466"/>
              <a:ext cx="5277717" cy="4948172"/>
              <a:chOff x="6737480" y="1596466"/>
              <a:chExt cx="5277717" cy="4948172"/>
            </a:xfrm>
          </p:grpSpPr>
          <p:pic>
            <p:nvPicPr>
              <p:cNvPr id="4" name="Picture 3">
                <a:extLst>
                  <a:ext uri="{FF2B5EF4-FFF2-40B4-BE49-F238E27FC236}">
                    <a16:creationId xmlns:a16="http://schemas.microsoft.com/office/drawing/2014/main" id="{0B35785C-0D86-C761-C99B-6C70C8EAA262}"/>
                  </a:ext>
                </a:extLst>
              </p:cNvPr>
              <p:cNvPicPr>
                <a:picLocks noChangeAspect="1"/>
              </p:cNvPicPr>
              <p:nvPr/>
            </p:nvPicPr>
            <p:blipFill>
              <a:blip r:embed="rId5"/>
              <a:stretch>
                <a:fillRect/>
              </a:stretch>
            </p:blipFill>
            <p:spPr>
              <a:xfrm>
                <a:off x="6737480" y="1677410"/>
                <a:ext cx="5277717" cy="4867228"/>
              </a:xfrm>
              <a:prstGeom prst="rect">
                <a:avLst/>
              </a:prstGeom>
            </p:spPr>
          </p:pic>
          <p:sp>
            <p:nvSpPr>
              <p:cNvPr id="10" name="Rectangle 9">
                <a:extLst>
                  <a:ext uri="{FF2B5EF4-FFF2-40B4-BE49-F238E27FC236}">
                    <a16:creationId xmlns:a16="http://schemas.microsoft.com/office/drawing/2014/main" id="{664A4D34-2261-425C-73E8-F159186F084C}"/>
                  </a:ext>
                </a:extLst>
              </p:cNvPr>
              <p:cNvSpPr/>
              <p:nvPr/>
            </p:nvSpPr>
            <p:spPr>
              <a:xfrm>
                <a:off x="9468694" y="1596466"/>
                <a:ext cx="197761" cy="250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2D501359-30B7-D565-6B6F-E06DF1B0948D}"/>
                </a:ext>
              </a:extLst>
            </p:cNvPr>
            <p:cNvSpPr txBox="1"/>
            <p:nvPr/>
          </p:nvSpPr>
          <p:spPr>
            <a:xfrm>
              <a:off x="7221980" y="876099"/>
              <a:ext cx="4345969" cy="523220"/>
            </a:xfrm>
            <a:prstGeom prst="rect">
              <a:avLst/>
            </a:prstGeom>
            <a:noFill/>
          </p:spPr>
          <p:txBody>
            <a:bodyPr wrap="square" rtlCol="0">
              <a:spAutoFit/>
            </a:bodyPr>
            <a:lstStyle/>
            <a:p>
              <a:pPr algn="ctr"/>
              <a:r>
                <a:rPr lang="en-US" sz="1400" b="1" dirty="0">
                  <a:effectLst/>
                </a:rPr>
                <a:t>Least Squares (LS) Mean Changes from Baseline to End of Study</a:t>
              </a:r>
            </a:p>
          </p:txBody>
        </p:sp>
        <p:grpSp>
          <p:nvGrpSpPr>
            <p:cNvPr id="14" name="Group 13">
              <a:extLst>
                <a:ext uri="{FF2B5EF4-FFF2-40B4-BE49-F238E27FC236}">
                  <a16:creationId xmlns:a16="http://schemas.microsoft.com/office/drawing/2014/main" id="{CF17E5D5-267F-3527-A2A9-00A21792BCF5}"/>
                </a:ext>
              </a:extLst>
            </p:cNvPr>
            <p:cNvGrpSpPr/>
            <p:nvPr/>
          </p:nvGrpSpPr>
          <p:grpSpPr>
            <a:xfrm>
              <a:off x="6724483" y="1631444"/>
              <a:ext cx="2941970" cy="2729794"/>
              <a:chOff x="6724483" y="1631444"/>
              <a:chExt cx="2941970" cy="2729794"/>
            </a:xfrm>
          </p:grpSpPr>
          <p:sp>
            <p:nvSpPr>
              <p:cNvPr id="9" name="Rectangle 8">
                <a:extLst>
                  <a:ext uri="{FF2B5EF4-FFF2-40B4-BE49-F238E27FC236}">
                    <a16:creationId xmlns:a16="http://schemas.microsoft.com/office/drawing/2014/main" id="{14BA9933-F088-2B81-B676-EB81C1FFE9A0}"/>
                  </a:ext>
                </a:extLst>
              </p:cNvPr>
              <p:cNvSpPr/>
              <p:nvPr/>
            </p:nvSpPr>
            <p:spPr>
              <a:xfrm>
                <a:off x="6737480" y="1631444"/>
                <a:ext cx="197761" cy="250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9B8648-DDD3-ACF0-F8F6-50DD9DB40343}"/>
                  </a:ext>
                </a:extLst>
              </p:cNvPr>
              <p:cNvSpPr/>
              <p:nvPr/>
            </p:nvSpPr>
            <p:spPr>
              <a:xfrm>
                <a:off x="6724483" y="4048293"/>
                <a:ext cx="197761" cy="250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B94FE9-29EB-2188-B17A-B3A3F956CDCF}"/>
                  </a:ext>
                </a:extLst>
              </p:cNvPr>
              <p:cNvSpPr/>
              <p:nvPr/>
            </p:nvSpPr>
            <p:spPr>
              <a:xfrm>
                <a:off x="9468692" y="4111024"/>
                <a:ext cx="197761" cy="250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A7975514-6945-7028-5B0A-0908DEAAC305}"/>
                </a:ext>
              </a:extLst>
            </p:cNvPr>
            <p:cNvSpPr txBox="1"/>
            <p:nvPr/>
          </p:nvSpPr>
          <p:spPr>
            <a:xfrm>
              <a:off x="7664522" y="1467582"/>
              <a:ext cx="625299" cy="276999"/>
            </a:xfrm>
            <a:prstGeom prst="rect">
              <a:avLst/>
            </a:prstGeom>
            <a:noFill/>
          </p:spPr>
          <p:txBody>
            <a:bodyPr wrap="none" rtlCol="0">
              <a:spAutoFit/>
            </a:bodyPr>
            <a:lstStyle/>
            <a:p>
              <a:pPr algn="ctr"/>
              <a:r>
                <a:rPr lang="en-US" sz="1200" b="1" dirty="0" err="1"/>
                <a:t>mPAP</a:t>
              </a:r>
              <a:endParaRPr lang="en-US" sz="1200" b="1" dirty="0"/>
            </a:p>
          </p:txBody>
        </p:sp>
        <p:sp>
          <p:nvSpPr>
            <p:cNvPr id="17" name="TextBox 16">
              <a:extLst>
                <a:ext uri="{FF2B5EF4-FFF2-40B4-BE49-F238E27FC236}">
                  <a16:creationId xmlns:a16="http://schemas.microsoft.com/office/drawing/2014/main" id="{10812006-38EB-9301-198F-9DA832DC4604}"/>
                </a:ext>
              </a:extLst>
            </p:cNvPr>
            <p:cNvSpPr txBox="1"/>
            <p:nvPr/>
          </p:nvSpPr>
          <p:spPr>
            <a:xfrm>
              <a:off x="10196756" y="1392869"/>
              <a:ext cx="1297150" cy="276999"/>
            </a:xfrm>
            <a:prstGeom prst="rect">
              <a:avLst/>
            </a:prstGeom>
            <a:noFill/>
          </p:spPr>
          <p:txBody>
            <a:bodyPr wrap="none" rtlCol="0">
              <a:spAutoFit/>
            </a:bodyPr>
            <a:lstStyle/>
            <a:p>
              <a:pPr algn="ctr"/>
              <a:r>
                <a:rPr lang="en-US" sz="1200" b="1" dirty="0"/>
                <a:t>Cardiac Output</a:t>
              </a:r>
            </a:p>
          </p:txBody>
        </p:sp>
        <p:sp>
          <p:nvSpPr>
            <p:cNvPr id="18" name="TextBox 17">
              <a:extLst>
                <a:ext uri="{FF2B5EF4-FFF2-40B4-BE49-F238E27FC236}">
                  <a16:creationId xmlns:a16="http://schemas.microsoft.com/office/drawing/2014/main" id="{C65BFA7C-9DE3-D4D0-6C91-C48C27C370C7}"/>
                </a:ext>
              </a:extLst>
            </p:cNvPr>
            <p:cNvSpPr txBox="1"/>
            <p:nvPr/>
          </p:nvSpPr>
          <p:spPr>
            <a:xfrm>
              <a:off x="7695010" y="3883849"/>
              <a:ext cx="500458" cy="276999"/>
            </a:xfrm>
            <a:prstGeom prst="rect">
              <a:avLst/>
            </a:prstGeom>
            <a:noFill/>
          </p:spPr>
          <p:txBody>
            <a:bodyPr wrap="none" rtlCol="0">
              <a:spAutoFit/>
            </a:bodyPr>
            <a:lstStyle/>
            <a:p>
              <a:pPr algn="ctr"/>
              <a:r>
                <a:rPr lang="en-US" sz="1200" b="1" dirty="0"/>
                <a:t>PVR</a:t>
              </a:r>
            </a:p>
          </p:txBody>
        </p:sp>
        <p:sp>
          <p:nvSpPr>
            <p:cNvPr id="19" name="TextBox 18">
              <a:extLst>
                <a:ext uri="{FF2B5EF4-FFF2-40B4-BE49-F238E27FC236}">
                  <a16:creationId xmlns:a16="http://schemas.microsoft.com/office/drawing/2014/main" id="{CF288657-421A-148E-F483-1DE64CD673B4}"/>
                </a:ext>
              </a:extLst>
            </p:cNvPr>
            <p:cNvSpPr txBox="1"/>
            <p:nvPr/>
          </p:nvSpPr>
          <p:spPr>
            <a:xfrm>
              <a:off x="10503344" y="3867210"/>
              <a:ext cx="508474" cy="276999"/>
            </a:xfrm>
            <a:prstGeom prst="rect">
              <a:avLst/>
            </a:prstGeom>
            <a:noFill/>
          </p:spPr>
          <p:txBody>
            <a:bodyPr wrap="none" rtlCol="0">
              <a:spAutoFit/>
            </a:bodyPr>
            <a:lstStyle/>
            <a:p>
              <a:pPr algn="ctr"/>
              <a:r>
                <a:rPr lang="en-US" sz="1200" b="1" dirty="0"/>
                <a:t>RAP</a:t>
              </a:r>
            </a:p>
          </p:txBody>
        </p:sp>
      </p:grpSp>
      <p:sp>
        <p:nvSpPr>
          <p:cNvPr id="20" name="TextBox 19">
            <a:extLst>
              <a:ext uri="{FF2B5EF4-FFF2-40B4-BE49-F238E27FC236}">
                <a16:creationId xmlns:a16="http://schemas.microsoft.com/office/drawing/2014/main" id="{883DA52B-EBBE-2488-D189-A29A339CE709}"/>
              </a:ext>
            </a:extLst>
          </p:cNvPr>
          <p:cNvSpPr txBox="1"/>
          <p:nvPr/>
        </p:nvSpPr>
        <p:spPr>
          <a:xfrm>
            <a:off x="625507" y="5305076"/>
            <a:ext cx="6052429" cy="738664"/>
          </a:xfrm>
          <a:prstGeom prst="rect">
            <a:avLst/>
          </a:prstGeom>
          <a:noFill/>
        </p:spPr>
        <p:txBody>
          <a:bodyPr wrap="square" rtlCol="0">
            <a:spAutoFit/>
          </a:bodyPr>
          <a:lstStyle/>
          <a:p>
            <a:pPr marL="171450" indent="-171450">
              <a:buFont typeface="Arial" panose="020B0604020202020204" pitchFamily="34" charset="0"/>
              <a:buChar char="•"/>
            </a:pPr>
            <a:r>
              <a:rPr lang="en-US" sz="1050" dirty="0">
                <a:effectLst/>
              </a:rPr>
              <a:t>Values = least squares means and SEs</a:t>
            </a:r>
          </a:p>
          <a:p>
            <a:pPr marL="171450" indent="-171450">
              <a:buFont typeface="Arial" panose="020B0604020202020204" pitchFamily="34" charset="0"/>
              <a:buChar char="•"/>
            </a:pPr>
            <a:r>
              <a:rPr lang="en-US" sz="1050" dirty="0">
                <a:effectLst/>
              </a:rPr>
              <a:t>P values are for between-group comparisons from ANCOVA of change from baseline in 6MWD (m) at each time</a:t>
            </a:r>
          </a:p>
          <a:p>
            <a:pPr marL="171450" indent="-171450">
              <a:buFont typeface="Arial" panose="020B0604020202020204" pitchFamily="34" charset="0"/>
              <a:buChar char="•"/>
            </a:pPr>
            <a:r>
              <a:rPr lang="en-US" sz="1050" dirty="0">
                <a:effectLst/>
              </a:rPr>
              <a:t>69</a:t>
            </a:r>
            <a:r>
              <a:rPr lang="en-US" sz="1050" dirty="0"/>
              <a:t> </a:t>
            </a:r>
            <a:r>
              <a:rPr lang="en-US" sz="1050" dirty="0">
                <a:effectLst/>
              </a:rPr>
              <a:t>patients receiving imatinib and 81 patients receiving placebo completed the study</a:t>
            </a:r>
          </a:p>
        </p:txBody>
      </p:sp>
    </p:spTree>
    <p:extLst>
      <p:ext uri="{BB962C8B-B14F-4D97-AF65-F5344CB8AC3E}">
        <p14:creationId xmlns:p14="http://schemas.microsoft.com/office/powerpoint/2010/main" val="3422963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63AA-DE2C-1A6C-EB4F-E6D6D9D818DA}"/>
              </a:ext>
            </a:extLst>
          </p:cNvPr>
          <p:cNvSpPr>
            <a:spLocks noGrp="1"/>
          </p:cNvSpPr>
          <p:nvPr>
            <p:ph type="title"/>
          </p:nvPr>
        </p:nvSpPr>
        <p:spPr>
          <a:xfrm>
            <a:off x="609600" y="199505"/>
            <a:ext cx="10744200" cy="1185577"/>
          </a:xfrm>
        </p:spPr>
        <p:txBody>
          <a:bodyPr>
            <a:normAutofit/>
          </a:bodyPr>
          <a:lstStyle/>
          <a:p>
            <a:r>
              <a:rPr lang="en-US" dirty="0"/>
              <a:t>AV-101 Inhaled Dry Powder Imatinib</a:t>
            </a:r>
          </a:p>
        </p:txBody>
      </p:sp>
      <p:sp>
        <p:nvSpPr>
          <p:cNvPr id="3" name="Content Placeholder 2">
            <a:extLst>
              <a:ext uri="{FF2B5EF4-FFF2-40B4-BE49-F238E27FC236}">
                <a16:creationId xmlns:a16="http://schemas.microsoft.com/office/drawing/2014/main" id="{075107BE-C615-6C0C-DA0C-E4FF4943C462}"/>
              </a:ext>
            </a:extLst>
          </p:cNvPr>
          <p:cNvSpPr>
            <a:spLocks noGrp="1"/>
          </p:cNvSpPr>
          <p:nvPr>
            <p:ph idx="1"/>
          </p:nvPr>
        </p:nvSpPr>
        <p:spPr>
          <a:xfrm>
            <a:off x="609600" y="1477906"/>
            <a:ext cx="10744200" cy="4722477"/>
          </a:xfrm>
        </p:spPr>
        <p:txBody>
          <a:bodyPr>
            <a:normAutofit/>
          </a:bodyPr>
          <a:lstStyle/>
          <a:p>
            <a:r>
              <a:rPr lang="en-US" dirty="0"/>
              <a:t>Deliver drug to the lungs</a:t>
            </a:r>
          </a:p>
          <a:p>
            <a:pPr lvl="1"/>
            <a:r>
              <a:rPr lang="en-US" dirty="0"/>
              <a:t>Limit systemic exposure</a:t>
            </a:r>
          </a:p>
          <a:p>
            <a:r>
              <a:rPr lang="en-US" dirty="0"/>
              <a:t>Dosing: 2 capsules BID via CDA-Haler</a:t>
            </a:r>
            <a:r>
              <a:rPr lang="en-US" baseline="30000" dirty="0"/>
              <a:t>®</a:t>
            </a:r>
          </a:p>
          <a:p>
            <a:r>
              <a:rPr lang="en-US" dirty="0"/>
              <a:t>Phase 1 trial showed safety and tolerability</a:t>
            </a:r>
          </a:p>
          <a:p>
            <a:r>
              <a:rPr lang="en-US" dirty="0"/>
              <a:t>No serious adverse events reported</a:t>
            </a:r>
          </a:p>
          <a:p>
            <a:pPr lvl="1"/>
            <a:r>
              <a:rPr lang="en-US" dirty="0"/>
              <a:t>No change in pulmonary function (FEV1 and FVC), oxygen saturation, or QTc interval</a:t>
            </a:r>
          </a:p>
          <a:p>
            <a:pPr lvl="1"/>
            <a:r>
              <a:rPr lang="en-US" dirty="0"/>
              <a:t>Most common AE, cough, occurred mostly at max dose and was limited to within 30 minutes of dosing</a:t>
            </a:r>
          </a:p>
        </p:txBody>
      </p:sp>
      <p:pic>
        <p:nvPicPr>
          <p:cNvPr id="4" name="Picture 3">
            <a:extLst>
              <a:ext uri="{FF2B5EF4-FFF2-40B4-BE49-F238E27FC236}">
                <a16:creationId xmlns:a16="http://schemas.microsoft.com/office/drawing/2014/main" id="{6A490648-6C3A-2808-DC0E-735A5ECBCAC0}"/>
              </a:ext>
            </a:extLst>
          </p:cNvPr>
          <p:cNvPicPr>
            <a:picLocks noChangeAspect="1"/>
          </p:cNvPicPr>
          <p:nvPr/>
        </p:nvPicPr>
        <p:blipFill>
          <a:blip r:embed="rId2"/>
          <a:stretch>
            <a:fillRect/>
          </a:stretch>
        </p:blipFill>
        <p:spPr>
          <a:xfrm>
            <a:off x="9203318" y="417676"/>
            <a:ext cx="2300534" cy="2300534"/>
          </a:xfrm>
          <a:prstGeom prst="rect">
            <a:avLst/>
          </a:prstGeom>
          <a:solidFill>
            <a:srgbClr val="FFFFFF"/>
          </a:solidFill>
        </p:spPr>
      </p:pic>
      <p:sp>
        <p:nvSpPr>
          <p:cNvPr id="5" name="Oval 4">
            <a:extLst>
              <a:ext uri="{FF2B5EF4-FFF2-40B4-BE49-F238E27FC236}">
                <a16:creationId xmlns:a16="http://schemas.microsoft.com/office/drawing/2014/main" id="{E46D1529-7F26-EE52-32C0-A4B8E2F618FC}"/>
              </a:ext>
            </a:extLst>
          </p:cNvPr>
          <p:cNvSpPr/>
          <p:nvPr/>
        </p:nvSpPr>
        <p:spPr>
          <a:xfrm>
            <a:off x="9073385" y="292488"/>
            <a:ext cx="2561106" cy="2561106"/>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a:extLst>
              <a:ext uri="{FF2B5EF4-FFF2-40B4-BE49-F238E27FC236}">
                <a16:creationId xmlns:a16="http://schemas.microsoft.com/office/drawing/2014/main" id="{B1551241-A3D5-DC0A-D06E-5D4300B31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2632" y="2357806"/>
            <a:ext cx="859891" cy="11344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0E20B7F-F82D-671F-614E-025C6EE541E5}"/>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1058" y="1496501"/>
            <a:ext cx="971574" cy="645775"/>
          </a:xfrm>
          <a:prstGeom prst="rect">
            <a:avLst/>
          </a:prstGeom>
          <a:noFill/>
        </p:spPr>
      </p:pic>
      <p:sp>
        <p:nvSpPr>
          <p:cNvPr id="12" name="Footer Placeholder 11">
            <a:extLst>
              <a:ext uri="{FF2B5EF4-FFF2-40B4-BE49-F238E27FC236}">
                <a16:creationId xmlns:a16="http://schemas.microsoft.com/office/drawing/2014/main" id="{3CE2A260-3FBE-152B-118E-9EBDCC3D97C1}"/>
              </a:ext>
            </a:extLst>
          </p:cNvPr>
          <p:cNvSpPr>
            <a:spLocks noGrp="1"/>
          </p:cNvSpPr>
          <p:nvPr>
            <p:ph type="ftr" sz="quarter" idx="3"/>
          </p:nvPr>
        </p:nvSpPr>
        <p:spPr/>
        <p:txBody>
          <a:bodyPr/>
          <a:lstStyle/>
          <a:p>
            <a:r>
              <a:rPr lang="en-US" sz="1000" dirty="0"/>
              <a:t>AE, adverse event; BID, </a:t>
            </a:r>
            <a:r>
              <a:rPr lang="en-US" sz="1000" i="1" dirty="0"/>
              <a:t>bis in die</a:t>
            </a:r>
            <a:r>
              <a:rPr lang="en-US" sz="1000" dirty="0"/>
              <a:t> (twice a day); FEV1, forced expiratory volume in 1 second; FVC, forced vital capacity; QTc, </a:t>
            </a:r>
            <a:r>
              <a:rPr lang="en-US" sz="1000" b="0" i="0" dirty="0">
                <a:solidFill>
                  <a:srgbClr val="4D5156"/>
                </a:solidFill>
                <a:effectLst/>
              </a:rPr>
              <a:t> time from the start of the Q wave to the end of the </a:t>
            </a:r>
            <a:r>
              <a:rPr lang="en-US" sz="1000" b="0" i="0" dirty="0">
                <a:effectLst/>
              </a:rPr>
              <a:t>T wave.</a:t>
            </a:r>
            <a:endParaRPr lang="en-US" sz="1000" dirty="0"/>
          </a:p>
          <a:p>
            <a:endParaRPr lang="en-US" dirty="0"/>
          </a:p>
          <a:p>
            <a:r>
              <a:rPr lang="en-US" dirty="0"/>
              <a:t>Gillies H, et al. </a:t>
            </a:r>
            <a:r>
              <a:rPr lang="en-US" i="1" dirty="0"/>
              <a:t>ERJ Open Res. </a:t>
            </a:r>
            <a:r>
              <a:rPr lang="en-US" dirty="0"/>
              <a:t>2022; In press. </a:t>
            </a:r>
          </a:p>
        </p:txBody>
      </p:sp>
    </p:spTree>
    <p:extLst>
      <p:ext uri="{BB962C8B-B14F-4D97-AF65-F5344CB8AC3E}">
        <p14:creationId xmlns:p14="http://schemas.microsoft.com/office/powerpoint/2010/main" val="24065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1DC9A-9938-6195-E2ED-E27FA3DA17D6}"/>
              </a:ext>
            </a:extLst>
          </p:cNvPr>
          <p:cNvSpPr>
            <a:spLocks noGrp="1"/>
          </p:cNvSpPr>
          <p:nvPr>
            <p:ph type="title"/>
          </p:nvPr>
        </p:nvSpPr>
        <p:spPr>
          <a:xfrm>
            <a:off x="609600" y="199505"/>
            <a:ext cx="10744200" cy="1185577"/>
          </a:xfrm>
        </p:spPr>
        <p:txBody>
          <a:bodyPr anchor="t">
            <a:normAutofit/>
          </a:bodyPr>
          <a:lstStyle/>
          <a:p>
            <a:r>
              <a:rPr lang="en-US" sz="2800" dirty="0"/>
              <a:t>IMPAHCT: Adaptive Continuous Trial of AV-101 </a:t>
            </a:r>
          </a:p>
        </p:txBody>
      </p:sp>
      <p:sp>
        <p:nvSpPr>
          <p:cNvPr id="6" name="Text Placeholder 5">
            <a:extLst>
              <a:ext uri="{FF2B5EF4-FFF2-40B4-BE49-F238E27FC236}">
                <a16:creationId xmlns:a16="http://schemas.microsoft.com/office/drawing/2014/main" id="{77ACD861-5B44-D041-D03D-13BA69244E04}"/>
              </a:ext>
            </a:extLst>
          </p:cNvPr>
          <p:cNvSpPr>
            <a:spLocks noGrp="1"/>
          </p:cNvSpPr>
          <p:nvPr>
            <p:ph type="body" sz="quarter" idx="4294967295"/>
          </p:nvPr>
        </p:nvSpPr>
        <p:spPr>
          <a:xfrm>
            <a:off x="178421" y="865188"/>
            <a:ext cx="3908425" cy="639762"/>
          </a:xfrm>
        </p:spPr>
        <p:txBody>
          <a:bodyPr>
            <a:normAutofit lnSpcReduction="10000"/>
          </a:bodyPr>
          <a:lstStyle/>
          <a:p>
            <a:pPr marL="0" indent="0" algn="ctr">
              <a:lnSpc>
                <a:spcPct val="120000"/>
              </a:lnSpc>
              <a:spcBef>
                <a:spcPts val="0"/>
              </a:spcBef>
              <a:buNone/>
            </a:pPr>
            <a:r>
              <a:rPr lang="en-US" sz="1600" b="1" dirty="0">
                <a:latin typeface="Arial Narrow" panose="020B0604020202020204" pitchFamily="34" charset="0"/>
                <a:cs typeface="Arial Narrow" panose="020B0604020202020204" pitchFamily="34" charset="0"/>
              </a:rPr>
              <a:t>Phase 2b Primary Endpoint:</a:t>
            </a:r>
          </a:p>
          <a:p>
            <a:pPr marL="0" indent="0" algn="ctr">
              <a:lnSpc>
                <a:spcPct val="120000"/>
              </a:lnSpc>
              <a:spcBef>
                <a:spcPts val="0"/>
              </a:spcBef>
              <a:buNone/>
            </a:pPr>
            <a:r>
              <a:rPr lang="en-US" sz="1600" dirty="0">
                <a:latin typeface="Arial Narrow" panose="020B0604020202020204" pitchFamily="34" charset="0"/>
                <a:cs typeface="Arial Narrow" panose="020B0604020202020204" pitchFamily="34" charset="0"/>
              </a:rPr>
              <a:t>Change from baseline at week 24 in PVR</a:t>
            </a:r>
          </a:p>
        </p:txBody>
      </p:sp>
      <p:grpSp>
        <p:nvGrpSpPr>
          <p:cNvPr id="47" name="Group 46">
            <a:extLst>
              <a:ext uri="{FF2B5EF4-FFF2-40B4-BE49-F238E27FC236}">
                <a16:creationId xmlns:a16="http://schemas.microsoft.com/office/drawing/2014/main" id="{E6C53AAC-54C4-D504-BBDF-A43FA76D3132}"/>
              </a:ext>
            </a:extLst>
          </p:cNvPr>
          <p:cNvGrpSpPr/>
          <p:nvPr/>
        </p:nvGrpSpPr>
        <p:grpSpPr>
          <a:xfrm>
            <a:off x="749804" y="2573751"/>
            <a:ext cx="8814355" cy="2901275"/>
            <a:chOff x="442732" y="1530592"/>
            <a:chExt cx="8075036" cy="2082315"/>
          </a:xfrm>
          <a:effectLst/>
        </p:grpSpPr>
        <p:grpSp>
          <p:nvGrpSpPr>
            <p:cNvPr id="15" name="Group 14">
              <a:extLst>
                <a:ext uri="{FF2B5EF4-FFF2-40B4-BE49-F238E27FC236}">
                  <a16:creationId xmlns:a16="http://schemas.microsoft.com/office/drawing/2014/main" id="{6BC11ADC-DDBA-0398-A64F-522B4A22FDE5}"/>
                </a:ext>
              </a:extLst>
            </p:cNvPr>
            <p:cNvGrpSpPr/>
            <p:nvPr/>
          </p:nvGrpSpPr>
          <p:grpSpPr>
            <a:xfrm>
              <a:off x="442732" y="1530592"/>
              <a:ext cx="2635290" cy="2048304"/>
              <a:chOff x="553810" y="1820383"/>
              <a:chExt cx="2635290" cy="2048304"/>
            </a:xfrm>
          </p:grpSpPr>
          <p:sp>
            <p:nvSpPr>
              <p:cNvPr id="8" name="Rectangle 7">
                <a:extLst>
                  <a:ext uri="{FF2B5EF4-FFF2-40B4-BE49-F238E27FC236}">
                    <a16:creationId xmlns:a16="http://schemas.microsoft.com/office/drawing/2014/main" id="{23E3F228-BCAF-6CA8-F2D3-125EBFF425E2}"/>
                  </a:ext>
                </a:extLst>
              </p:cNvPr>
              <p:cNvSpPr/>
              <p:nvPr/>
            </p:nvSpPr>
            <p:spPr>
              <a:xfrm>
                <a:off x="553810" y="1820383"/>
                <a:ext cx="2635290" cy="38904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600" b="1" kern="0" dirty="0">
                    <a:solidFill>
                      <a:srgbClr val="FFFFFF"/>
                    </a:solidFill>
                    <a:effectLst>
                      <a:outerShdw blurRad="50800" dist="12700" dir="5400000" algn="ctr" rotWithShape="0">
                        <a:schemeClr val="tx1"/>
                      </a:outerShdw>
                    </a:effectLst>
                    <a:latin typeface="Arial Nova" panose="020B0504020202020204" pitchFamily="34" charset="0"/>
                    <a:sym typeface="Arial"/>
                  </a:rPr>
                  <a:t>Phase 2b</a:t>
                </a:r>
              </a:p>
            </p:txBody>
          </p:sp>
          <p:sp>
            <p:nvSpPr>
              <p:cNvPr id="9" name="TextBox 8">
                <a:extLst>
                  <a:ext uri="{FF2B5EF4-FFF2-40B4-BE49-F238E27FC236}">
                    <a16:creationId xmlns:a16="http://schemas.microsoft.com/office/drawing/2014/main" id="{8387C490-0E18-DB33-24FF-323E91E0BE08}"/>
                  </a:ext>
                </a:extLst>
              </p:cNvPr>
              <p:cNvSpPr txBox="1"/>
              <p:nvPr/>
            </p:nvSpPr>
            <p:spPr>
              <a:xfrm>
                <a:off x="553810" y="2264320"/>
                <a:ext cx="2635289" cy="213490"/>
              </a:xfrm>
              <a:prstGeom prst="rect">
                <a:avLst/>
              </a:prstGeom>
              <a:noFill/>
            </p:spPr>
            <p:txBody>
              <a:bodyPr wrap="square" rtlCol="0">
                <a:spAutoFit/>
              </a:bodyPr>
              <a:lstStyle/>
              <a:p>
                <a:pPr algn="ctr" defTabSz="1219170">
                  <a:buClr>
                    <a:srgbClr val="000000"/>
                  </a:buClr>
                </a:pPr>
                <a:r>
                  <a:rPr lang="en-US" sz="1333" b="1" kern="0" dirty="0">
                    <a:solidFill>
                      <a:srgbClr val="515151"/>
                    </a:solidFill>
                    <a:latin typeface="Arial Nova" panose="020B0504020202020204" pitchFamily="34" charset="0"/>
                    <a:cs typeface="Arial"/>
                    <a:sym typeface="Arial"/>
                  </a:rPr>
                  <a:t>PART 1</a:t>
                </a:r>
              </a:p>
            </p:txBody>
          </p:sp>
          <p:grpSp>
            <p:nvGrpSpPr>
              <p:cNvPr id="10" name="Group 9">
                <a:extLst>
                  <a:ext uri="{FF2B5EF4-FFF2-40B4-BE49-F238E27FC236}">
                    <a16:creationId xmlns:a16="http://schemas.microsoft.com/office/drawing/2014/main" id="{E2278C31-6E11-6324-9D41-8533562AD9D8}"/>
                  </a:ext>
                </a:extLst>
              </p:cNvPr>
              <p:cNvGrpSpPr/>
              <p:nvPr/>
            </p:nvGrpSpPr>
            <p:grpSpPr>
              <a:xfrm>
                <a:off x="562366" y="2576174"/>
                <a:ext cx="2626733" cy="1292513"/>
                <a:chOff x="1059684" y="2037662"/>
                <a:chExt cx="2392816" cy="1292513"/>
              </a:xfrm>
            </p:grpSpPr>
            <p:sp>
              <p:nvSpPr>
                <p:cNvPr id="11" name="TextBox 10">
                  <a:extLst>
                    <a:ext uri="{FF2B5EF4-FFF2-40B4-BE49-F238E27FC236}">
                      <a16:creationId xmlns:a16="http://schemas.microsoft.com/office/drawing/2014/main" id="{FDBFB4CD-E662-5077-E79F-CCFE434B1248}"/>
                    </a:ext>
                  </a:extLst>
                </p:cNvPr>
                <p:cNvSpPr txBox="1"/>
                <p:nvPr/>
              </p:nvSpPr>
              <p:spPr>
                <a:xfrm>
                  <a:off x="1059684" y="2037662"/>
                  <a:ext cx="2392816" cy="242988"/>
                </a:xfrm>
                <a:prstGeom prst="rect">
                  <a:avLst/>
                </a:prstGeom>
                <a:solidFill>
                  <a:schemeClr val="accent2">
                    <a:lumMod val="40000"/>
                    <a:lumOff val="60000"/>
                  </a:schemeClr>
                </a:solidFill>
                <a:effectLst/>
              </p:spPr>
              <p:txBody>
                <a:bodyPr wrap="square" rtlCol="0">
                  <a:spAutoFit/>
                </a:bodyPr>
                <a:lstStyle/>
                <a:p>
                  <a:pPr algn="ctr" defTabSz="1219170" fontAlgn="ctr">
                    <a:buClr>
                      <a:srgbClr val="000000"/>
                    </a:buClr>
                  </a:pPr>
                  <a:r>
                    <a:rPr lang="en-US" sz="1600" kern="0" dirty="0">
                      <a:solidFill>
                        <a:srgbClr val="515151"/>
                      </a:solidFill>
                      <a:latin typeface="Arial Nova" panose="020B0504020202020204" pitchFamily="34" charset="0"/>
                      <a:cs typeface="Arial"/>
                      <a:sym typeface="Arial"/>
                    </a:rPr>
                    <a:t>10 mg (n=50)</a:t>
                  </a:r>
                </a:p>
              </p:txBody>
            </p:sp>
            <p:sp>
              <p:nvSpPr>
                <p:cNvPr id="12" name="TextBox 11">
                  <a:extLst>
                    <a:ext uri="{FF2B5EF4-FFF2-40B4-BE49-F238E27FC236}">
                      <a16:creationId xmlns:a16="http://schemas.microsoft.com/office/drawing/2014/main" id="{6C803FBB-EF3D-1505-7A25-C203DBACA655}"/>
                    </a:ext>
                  </a:extLst>
                </p:cNvPr>
                <p:cNvSpPr txBox="1"/>
                <p:nvPr/>
              </p:nvSpPr>
              <p:spPr>
                <a:xfrm>
                  <a:off x="1059684" y="2421233"/>
                  <a:ext cx="2392816" cy="242988"/>
                </a:xfrm>
                <a:prstGeom prst="rect">
                  <a:avLst/>
                </a:prstGeom>
                <a:solidFill>
                  <a:schemeClr val="accent2">
                    <a:lumMod val="40000"/>
                    <a:lumOff val="60000"/>
                  </a:schemeClr>
                </a:solidFill>
                <a:effectLst/>
              </p:spPr>
              <p:txBody>
                <a:bodyPr wrap="square" rtlCol="0">
                  <a:spAutoFit/>
                </a:bodyPr>
                <a:lstStyle/>
                <a:p>
                  <a:pPr algn="ctr" defTabSz="1219170" fontAlgn="ctr">
                    <a:buClr>
                      <a:srgbClr val="000000"/>
                    </a:buClr>
                  </a:pPr>
                  <a:r>
                    <a:rPr lang="en-US" sz="1600" kern="0" dirty="0">
                      <a:solidFill>
                        <a:srgbClr val="515151"/>
                      </a:solidFill>
                      <a:latin typeface="Arial Nova" panose="020B0504020202020204" pitchFamily="34" charset="0"/>
                      <a:cs typeface="Arial"/>
                      <a:sym typeface="Arial"/>
                    </a:rPr>
                    <a:t>35 mg (n=50)</a:t>
                  </a:r>
                </a:p>
              </p:txBody>
            </p:sp>
            <p:sp>
              <p:nvSpPr>
                <p:cNvPr id="13" name="TextBox 12">
                  <a:extLst>
                    <a:ext uri="{FF2B5EF4-FFF2-40B4-BE49-F238E27FC236}">
                      <a16:creationId xmlns:a16="http://schemas.microsoft.com/office/drawing/2014/main" id="{FADB4503-9ED7-E2DB-DDFC-0470999E4A4F}"/>
                    </a:ext>
                  </a:extLst>
                </p:cNvPr>
                <p:cNvSpPr txBox="1"/>
                <p:nvPr/>
              </p:nvSpPr>
              <p:spPr>
                <a:xfrm>
                  <a:off x="1059684" y="2753128"/>
                  <a:ext cx="2392816" cy="242988"/>
                </a:xfrm>
                <a:prstGeom prst="rect">
                  <a:avLst/>
                </a:prstGeom>
                <a:solidFill>
                  <a:schemeClr val="accent2">
                    <a:lumMod val="40000"/>
                    <a:lumOff val="60000"/>
                  </a:schemeClr>
                </a:solidFill>
                <a:effectLst/>
              </p:spPr>
              <p:txBody>
                <a:bodyPr wrap="square" rtlCol="0">
                  <a:spAutoFit/>
                </a:bodyPr>
                <a:lstStyle/>
                <a:p>
                  <a:pPr algn="ctr" defTabSz="1219170" fontAlgn="ctr">
                    <a:buClr>
                      <a:srgbClr val="000000"/>
                    </a:buClr>
                  </a:pPr>
                  <a:r>
                    <a:rPr lang="en-US" sz="1600" kern="0" dirty="0">
                      <a:solidFill>
                        <a:srgbClr val="515151"/>
                      </a:solidFill>
                      <a:latin typeface="Arial Nova" panose="020B0504020202020204" pitchFamily="34" charset="0"/>
                      <a:cs typeface="Arial"/>
                      <a:sym typeface="Arial"/>
                    </a:rPr>
                    <a:t>70 mg (n=50)</a:t>
                  </a:r>
                </a:p>
              </p:txBody>
            </p:sp>
            <p:sp>
              <p:nvSpPr>
                <p:cNvPr id="14" name="TextBox 13">
                  <a:extLst>
                    <a:ext uri="{FF2B5EF4-FFF2-40B4-BE49-F238E27FC236}">
                      <a16:creationId xmlns:a16="http://schemas.microsoft.com/office/drawing/2014/main" id="{D82DA19E-7748-68FB-F6B4-56DE81D03B3F}"/>
                    </a:ext>
                  </a:extLst>
                </p:cNvPr>
                <p:cNvSpPr txBox="1"/>
                <p:nvPr/>
              </p:nvSpPr>
              <p:spPr>
                <a:xfrm>
                  <a:off x="1059684" y="3087187"/>
                  <a:ext cx="2392816" cy="242988"/>
                </a:xfrm>
                <a:prstGeom prst="rect">
                  <a:avLst/>
                </a:prstGeom>
                <a:solidFill>
                  <a:schemeClr val="accent2">
                    <a:lumMod val="40000"/>
                    <a:lumOff val="60000"/>
                  </a:schemeClr>
                </a:solidFill>
                <a:effectLst/>
              </p:spPr>
              <p:txBody>
                <a:bodyPr wrap="square" rtlCol="0">
                  <a:spAutoFit/>
                </a:bodyPr>
                <a:lstStyle/>
                <a:p>
                  <a:pPr algn="ctr" defTabSz="1219170" fontAlgn="ctr">
                    <a:buClr>
                      <a:srgbClr val="000000"/>
                    </a:buClr>
                  </a:pPr>
                  <a:r>
                    <a:rPr lang="en-US" sz="1600" kern="0" dirty="0">
                      <a:solidFill>
                        <a:srgbClr val="515151"/>
                      </a:solidFill>
                      <a:latin typeface="Arial Nova" panose="020B0504020202020204" pitchFamily="34" charset="0"/>
                      <a:cs typeface="Arial"/>
                      <a:sym typeface="Arial"/>
                    </a:rPr>
                    <a:t>Placebo (n=50)</a:t>
                  </a:r>
                </a:p>
              </p:txBody>
            </p:sp>
          </p:grpSp>
        </p:grpSp>
        <p:grpSp>
          <p:nvGrpSpPr>
            <p:cNvPr id="23" name="Group 22">
              <a:extLst>
                <a:ext uri="{FF2B5EF4-FFF2-40B4-BE49-F238E27FC236}">
                  <a16:creationId xmlns:a16="http://schemas.microsoft.com/office/drawing/2014/main" id="{A4867E69-B15D-5DFB-FDCE-C6EB1F3C4A7F}"/>
                </a:ext>
              </a:extLst>
            </p:cNvPr>
            <p:cNvGrpSpPr/>
            <p:nvPr/>
          </p:nvGrpSpPr>
          <p:grpSpPr>
            <a:xfrm>
              <a:off x="3227801" y="1530592"/>
              <a:ext cx="2635290" cy="2048304"/>
              <a:chOff x="553810" y="1820383"/>
              <a:chExt cx="2635290" cy="2048304"/>
            </a:xfrm>
          </p:grpSpPr>
          <p:sp>
            <p:nvSpPr>
              <p:cNvPr id="24" name="Rectangle 23">
                <a:extLst>
                  <a:ext uri="{FF2B5EF4-FFF2-40B4-BE49-F238E27FC236}">
                    <a16:creationId xmlns:a16="http://schemas.microsoft.com/office/drawing/2014/main" id="{162F1E46-E4B7-D17E-5425-F4A81ACE9816}"/>
                  </a:ext>
                </a:extLst>
              </p:cNvPr>
              <p:cNvSpPr/>
              <p:nvPr/>
            </p:nvSpPr>
            <p:spPr>
              <a:xfrm>
                <a:off x="553810" y="1820383"/>
                <a:ext cx="2635290" cy="389041"/>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600" b="1" kern="0" dirty="0">
                    <a:solidFill>
                      <a:schemeClr val="tx1">
                        <a:lumMod val="50000"/>
                      </a:schemeClr>
                    </a:solidFill>
                    <a:latin typeface="Arial Nova" panose="020B0504020202020204" pitchFamily="34" charset="0"/>
                    <a:sym typeface="Arial"/>
                  </a:rPr>
                  <a:t>Intermediate Phase</a:t>
                </a:r>
              </a:p>
            </p:txBody>
          </p:sp>
          <p:sp>
            <p:nvSpPr>
              <p:cNvPr id="25" name="TextBox 24">
                <a:extLst>
                  <a:ext uri="{FF2B5EF4-FFF2-40B4-BE49-F238E27FC236}">
                    <a16:creationId xmlns:a16="http://schemas.microsoft.com/office/drawing/2014/main" id="{81126D5F-2FD7-C42A-9BC1-7F63AC92AB9F}"/>
                  </a:ext>
                </a:extLst>
              </p:cNvPr>
              <p:cNvSpPr txBox="1"/>
              <p:nvPr/>
            </p:nvSpPr>
            <p:spPr>
              <a:xfrm>
                <a:off x="553810" y="2264320"/>
                <a:ext cx="2635289" cy="213490"/>
              </a:xfrm>
              <a:prstGeom prst="rect">
                <a:avLst/>
              </a:prstGeom>
              <a:noFill/>
            </p:spPr>
            <p:txBody>
              <a:bodyPr wrap="square" rtlCol="0">
                <a:spAutoFit/>
              </a:bodyPr>
              <a:lstStyle/>
              <a:p>
                <a:pPr algn="ctr" defTabSz="1219170">
                  <a:buClr>
                    <a:srgbClr val="000000"/>
                  </a:buClr>
                </a:pPr>
                <a:r>
                  <a:rPr lang="en-US" sz="1333" b="1" kern="0" dirty="0">
                    <a:solidFill>
                      <a:srgbClr val="515151"/>
                    </a:solidFill>
                    <a:latin typeface="Arial Nova" panose="020B0504020202020204" pitchFamily="34" charset="0"/>
                    <a:cs typeface="Arial"/>
                    <a:sym typeface="Arial"/>
                  </a:rPr>
                  <a:t>PART 2</a:t>
                </a:r>
              </a:p>
            </p:txBody>
          </p:sp>
          <p:grpSp>
            <p:nvGrpSpPr>
              <p:cNvPr id="26" name="Group 25">
                <a:extLst>
                  <a:ext uri="{FF2B5EF4-FFF2-40B4-BE49-F238E27FC236}">
                    <a16:creationId xmlns:a16="http://schemas.microsoft.com/office/drawing/2014/main" id="{950C7434-671C-3FDD-C180-48E4FE118D70}"/>
                  </a:ext>
                </a:extLst>
              </p:cNvPr>
              <p:cNvGrpSpPr/>
              <p:nvPr/>
            </p:nvGrpSpPr>
            <p:grpSpPr>
              <a:xfrm>
                <a:off x="562366" y="2576174"/>
                <a:ext cx="2626733" cy="1292513"/>
                <a:chOff x="1059684" y="2037662"/>
                <a:chExt cx="2392816" cy="1292513"/>
              </a:xfrm>
            </p:grpSpPr>
            <p:sp>
              <p:nvSpPr>
                <p:cNvPr id="27" name="TextBox 26">
                  <a:extLst>
                    <a:ext uri="{FF2B5EF4-FFF2-40B4-BE49-F238E27FC236}">
                      <a16:creationId xmlns:a16="http://schemas.microsoft.com/office/drawing/2014/main" id="{A0D3F081-AF2B-FC47-B46B-7C2CFBC05B74}"/>
                    </a:ext>
                  </a:extLst>
                </p:cNvPr>
                <p:cNvSpPr txBox="1"/>
                <p:nvPr/>
              </p:nvSpPr>
              <p:spPr>
                <a:xfrm>
                  <a:off x="1059684" y="2037662"/>
                  <a:ext cx="2392816" cy="242988"/>
                </a:xfrm>
                <a:prstGeom prst="rect">
                  <a:avLst/>
                </a:prstGeom>
                <a:solidFill>
                  <a:schemeClr val="accent5">
                    <a:lumMod val="40000"/>
                    <a:lumOff val="60000"/>
                  </a:schemeClr>
                </a:solidFill>
                <a:effectLst/>
              </p:spPr>
              <p:txBody>
                <a:bodyPr wrap="square" rtlCol="0">
                  <a:spAutoFit/>
                </a:bodyPr>
                <a:lstStyle/>
                <a:p>
                  <a:pPr algn="ctr" defTabSz="1219170" fontAlgn="ctr">
                    <a:buClr>
                      <a:srgbClr val="000000"/>
                    </a:buClr>
                  </a:pPr>
                  <a:r>
                    <a:rPr lang="en-US" sz="1600" kern="0" dirty="0">
                      <a:solidFill>
                        <a:schemeClr val="tx1">
                          <a:lumMod val="50000"/>
                        </a:schemeClr>
                      </a:solidFill>
                      <a:latin typeface="Arial Nova" panose="020B0504020202020204" pitchFamily="34" charset="0"/>
                      <a:cs typeface="Arial"/>
                      <a:sym typeface="Arial"/>
                    </a:rPr>
                    <a:t>10 mg</a:t>
                  </a:r>
                </a:p>
              </p:txBody>
            </p:sp>
            <p:sp>
              <p:nvSpPr>
                <p:cNvPr id="28" name="TextBox 27">
                  <a:extLst>
                    <a:ext uri="{FF2B5EF4-FFF2-40B4-BE49-F238E27FC236}">
                      <a16:creationId xmlns:a16="http://schemas.microsoft.com/office/drawing/2014/main" id="{EBD65AB6-7763-F19D-FC32-F58B13D4FEAA}"/>
                    </a:ext>
                  </a:extLst>
                </p:cNvPr>
                <p:cNvSpPr txBox="1"/>
                <p:nvPr/>
              </p:nvSpPr>
              <p:spPr>
                <a:xfrm>
                  <a:off x="1059684" y="2421233"/>
                  <a:ext cx="2392816" cy="242988"/>
                </a:xfrm>
                <a:prstGeom prst="rect">
                  <a:avLst/>
                </a:prstGeom>
                <a:solidFill>
                  <a:schemeClr val="accent5">
                    <a:lumMod val="40000"/>
                    <a:lumOff val="60000"/>
                  </a:schemeClr>
                </a:solidFill>
              </p:spPr>
              <p:txBody>
                <a:bodyPr wrap="square" rtlCol="0">
                  <a:spAutoFit/>
                </a:bodyPr>
                <a:lstStyle/>
                <a:p>
                  <a:pPr algn="ctr" defTabSz="1219170" fontAlgn="ctr">
                    <a:buClr>
                      <a:srgbClr val="000000"/>
                    </a:buClr>
                  </a:pPr>
                  <a:r>
                    <a:rPr lang="en-US" sz="1600" kern="0" dirty="0">
                      <a:solidFill>
                        <a:schemeClr val="tx1">
                          <a:lumMod val="50000"/>
                        </a:schemeClr>
                      </a:solidFill>
                      <a:latin typeface="Arial Nova" panose="020B0504020202020204" pitchFamily="34" charset="0"/>
                      <a:cs typeface="Arial"/>
                      <a:sym typeface="Arial"/>
                    </a:rPr>
                    <a:t>35 mg</a:t>
                  </a:r>
                </a:p>
              </p:txBody>
            </p:sp>
            <p:sp>
              <p:nvSpPr>
                <p:cNvPr id="29" name="TextBox 28">
                  <a:extLst>
                    <a:ext uri="{FF2B5EF4-FFF2-40B4-BE49-F238E27FC236}">
                      <a16:creationId xmlns:a16="http://schemas.microsoft.com/office/drawing/2014/main" id="{2670D21F-9ED0-8839-FEF8-008DA283DEE0}"/>
                    </a:ext>
                  </a:extLst>
                </p:cNvPr>
                <p:cNvSpPr txBox="1"/>
                <p:nvPr/>
              </p:nvSpPr>
              <p:spPr>
                <a:xfrm>
                  <a:off x="1059684" y="2753128"/>
                  <a:ext cx="2392816" cy="242988"/>
                </a:xfrm>
                <a:prstGeom prst="rect">
                  <a:avLst/>
                </a:prstGeom>
                <a:solidFill>
                  <a:schemeClr val="accent5">
                    <a:lumMod val="40000"/>
                    <a:lumOff val="60000"/>
                  </a:schemeClr>
                </a:solidFill>
              </p:spPr>
              <p:txBody>
                <a:bodyPr wrap="square" rtlCol="0">
                  <a:spAutoFit/>
                </a:bodyPr>
                <a:lstStyle/>
                <a:p>
                  <a:pPr algn="ctr" defTabSz="1219170" fontAlgn="ctr">
                    <a:buClr>
                      <a:srgbClr val="000000"/>
                    </a:buClr>
                  </a:pPr>
                  <a:r>
                    <a:rPr lang="en-US" sz="1600" kern="0" dirty="0">
                      <a:solidFill>
                        <a:schemeClr val="tx1">
                          <a:lumMod val="50000"/>
                        </a:schemeClr>
                      </a:solidFill>
                      <a:latin typeface="Arial Nova" panose="020B0504020202020204" pitchFamily="34" charset="0"/>
                      <a:cs typeface="Arial"/>
                      <a:sym typeface="Arial"/>
                    </a:rPr>
                    <a:t>70 mg</a:t>
                  </a:r>
                </a:p>
              </p:txBody>
            </p:sp>
            <p:sp>
              <p:nvSpPr>
                <p:cNvPr id="30" name="TextBox 29">
                  <a:extLst>
                    <a:ext uri="{FF2B5EF4-FFF2-40B4-BE49-F238E27FC236}">
                      <a16:creationId xmlns:a16="http://schemas.microsoft.com/office/drawing/2014/main" id="{DC03CAC2-8709-AF52-2CBB-6C8F11267A64}"/>
                    </a:ext>
                  </a:extLst>
                </p:cNvPr>
                <p:cNvSpPr txBox="1"/>
                <p:nvPr/>
              </p:nvSpPr>
              <p:spPr>
                <a:xfrm>
                  <a:off x="1059684" y="3087187"/>
                  <a:ext cx="2392816" cy="242988"/>
                </a:xfrm>
                <a:prstGeom prst="rect">
                  <a:avLst/>
                </a:prstGeom>
                <a:solidFill>
                  <a:schemeClr val="accent5">
                    <a:lumMod val="40000"/>
                    <a:lumOff val="60000"/>
                  </a:schemeClr>
                </a:solidFill>
              </p:spPr>
              <p:txBody>
                <a:bodyPr wrap="square" rtlCol="0">
                  <a:spAutoFit/>
                </a:bodyPr>
                <a:lstStyle/>
                <a:p>
                  <a:pPr algn="ctr" defTabSz="1219170" fontAlgn="ctr">
                    <a:buClr>
                      <a:srgbClr val="000000"/>
                    </a:buClr>
                  </a:pPr>
                  <a:r>
                    <a:rPr lang="en-US" sz="1600" kern="0" dirty="0">
                      <a:solidFill>
                        <a:schemeClr val="tx1">
                          <a:lumMod val="50000"/>
                        </a:schemeClr>
                      </a:solidFill>
                      <a:latin typeface="Arial Nova" panose="020B0504020202020204" pitchFamily="34" charset="0"/>
                      <a:cs typeface="Arial"/>
                      <a:sym typeface="Arial"/>
                    </a:rPr>
                    <a:t>Placebo</a:t>
                  </a:r>
                </a:p>
              </p:txBody>
            </p:sp>
          </p:grpSp>
        </p:grpSp>
        <p:grpSp>
          <p:nvGrpSpPr>
            <p:cNvPr id="44" name="Group 43">
              <a:extLst>
                <a:ext uri="{FF2B5EF4-FFF2-40B4-BE49-F238E27FC236}">
                  <a16:creationId xmlns:a16="http://schemas.microsoft.com/office/drawing/2014/main" id="{B1D4C90A-E08F-3ED6-CCDA-DA53B71FA113}"/>
                </a:ext>
              </a:extLst>
            </p:cNvPr>
            <p:cNvGrpSpPr/>
            <p:nvPr/>
          </p:nvGrpSpPr>
          <p:grpSpPr>
            <a:xfrm>
              <a:off x="5954044" y="1530592"/>
              <a:ext cx="2563724" cy="2082315"/>
              <a:chOff x="5954044" y="1530592"/>
              <a:chExt cx="2563724" cy="2102293"/>
            </a:xfrm>
          </p:grpSpPr>
          <p:sp>
            <p:nvSpPr>
              <p:cNvPr id="39" name="Rectangle 38">
                <a:extLst>
                  <a:ext uri="{FF2B5EF4-FFF2-40B4-BE49-F238E27FC236}">
                    <a16:creationId xmlns:a16="http://schemas.microsoft.com/office/drawing/2014/main" id="{B7B34048-15EB-0A35-7263-0B6616343900}"/>
                  </a:ext>
                </a:extLst>
              </p:cNvPr>
              <p:cNvSpPr/>
              <p:nvPr/>
            </p:nvSpPr>
            <p:spPr>
              <a:xfrm>
                <a:off x="5954044" y="1530592"/>
                <a:ext cx="2563724" cy="389041"/>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600" b="1" kern="0" dirty="0">
                    <a:solidFill>
                      <a:srgbClr val="FFFFFF"/>
                    </a:solidFill>
                    <a:effectLst>
                      <a:outerShdw blurRad="50800" dist="12700" dir="5400000" algn="ctr" rotWithShape="0">
                        <a:schemeClr val="tx1"/>
                      </a:outerShdw>
                    </a:effectLst>
                    <a:latin typeface="Arial Nova" panose="020B0504020202020204" pitchFamily="34" charset="0"/>
                    <a:sym typeface="Arial"/>
                  </a:rPr>
                  <a:t>Phase 3</a:t>
                </a:r>
                <a:endParaRPr lang="en-US" sz="1867" b="1" kern="0" dirty="0">
                  <a:solidFill>
                    <a:srgbClr val="FFFFFF"/>
                  </a:solidFill>
                  <a:effectLst>
                    <a:outerShdw blurRad="50800" dist="12700" dir="5400000" algn="ctr" rotWithShape="0">
                      <a:schemeClr val="tx1"/>
                    </a:outerShdw>
                  </a:effectLst>
                  <a:latin typeface="Arial Nova" panose="020B0504020202020204" pitchFamily="34" charset="0"/>
                  <a:sym typeface="Arial"/>
                </a:endParaRPr>
              </a:p>
            </p:txBody>
          </p:sp>
          <p:sp>
            <p:nvSpPr>
              <p:cNvPr id="40" name="TextBox 39">
                <a:extLst>
                  <a:ext uri="{FF2B5EF4-FFF2-40B4-BE49-F238E27FC236}">
                    <a16:creationId xmlns:a16="http://schemas.microsoft.com/office/drawing/2014/main" id="{70D3414A-3CA9-2A5D-1E04-22594CD37552}"/>
                  </a:ext>
                </a:extLst>
              </p:cNvPr>
              <p:cNvSpPr txBox="1"/>
              <p:nvPr/>
            </p:nvSpPr>
            <p:spPr>
              <a:xfrm>
                <a:off x="5954044" y="1989918"/>
                <a:ext cx="2563724" cy="215538"/>
              </a:xfrm>
              <a:prstGeom prst="rect">
                <a:avLst/>
              </a:prstGeom>
              <a:noFill/>
            </p:spPr>
            <p:txBody>
              <a:bodyPr wrap="square" rtlCol="0">
                <a:spAutoFit/>
              </a:bodyPr>
              <a:lstStyle/>
              <a:p>
                <a:pPr algn="ctr" defTabSz="1219170">
                  <a:buClr>
                    <a:srgbClr val="000000"/>
                  </a:buClr>
                </a:pPr>
                <a:r>
                  <a:rPr lang="en-US" sz="1333" b="1" kern="0" dirty="0">
                    <a:solidFill>
                      <a:srgbClr val="515151"/>
                    </a:solidFill>
                    <a:latin typeface="Arial Nova" panose="020B0504020202020204" pitchFamily="34" charset="0"/>
                    <a:cs typeface="Arial"/>
                    <a:sym typeface="Arial"/>
                  </a:rPr>
                  <a:t>PART 3</a:t>
                </a:r>
                <a:r>
                  <a:rPr lang="en-US" sz="1200" b="1" kern="0" dirty="0">
                    <a:solidFill>
                      <a:srgbClr val="515151"/>
                    </a:solidFill>
                    <a:latin typeface="Arial Nova" panose="020B0504020202020204" pitchFamily="34" charset="0"/>
                    <a:cs typeface="Arial"/>
                    <a:sym typeface="Arial"/>
                  </a:rPr>
                  <a:t> </a:t>
                </a:r>
              </a:p>
            </p:txBody>
          </p:sp>
          <p:sp>
            <p:nvSpPr>
              <p:cNvPr id="42" name="TextBox 41">
                <a:extLst>
                  <a:ext uri="{FF2B5EF4-FFF2-40B4-BE49-F238E27FC236}">
                    <a16:creationId xmlns:a16="http://schemas.microsoft.com/office/drawing/2014/main" id="{01B029FE-8E5E-77BC-40DE-B0FA2D1402B3}"/>
                  </a:ext>
                </a:extLst>
              </p:cNvPr>
              <p:cNvSpPr txBox="1"/>
              <p:nvPr/>
            </p:nvSpPr>
            <p:spPr>
              <a:xfrm>
                <a:off x="5954044" y="2288418"/>
                <a:ext cx="2563708" cy="631036"/>
              </a:xfrm>
              <a:prstGeom prst="rect">
                <a:avLst/>
              </a:prstGeom>
              <a:solidFill>
                <a:schemeClr val="accent6">
                  <a:lumMod val="75000"/>
                </a:schemeClr>
              </a:solidFill>
              <a:effectLst/>
            </p:spPr>
            <p:txBody>
              <a:bodyPr wrap="square" rtlCol="0" anchor="ctr" anchorCtr="0">
                <a:noAutofit/>
              </a:bodyPr>
              <a:lstStyle/>
              <a:p>
                <a:pPr algn="ctr" defTabSz="1219170" fontAlgn="ctr">
                  <a:buClr>
                    <a:srgbClr val="000000"/>
                  </a:buClr>
                </a:pPr>
                <a:r>
                  <a:rPr lang="en-US" sz="1600" b="1" kern="0" dirty="0">
                    <a:solidFill>
                      <a:srgbClr val="FFFFFF"/>
                    </a:solidFill>
                    <a:effectLst>
                      <a:outerShdw blurRad="50800" dist="12700" dir="5400000" algn="ctr" rotWithShape="0">
                        <a:schemeClr val="tx1"/>
                      </a:outerShdw>
                    </a:effectLst>
                    <a:latin typeface="Arial Nova" panose="020B0504020202020204" pitchFamily="34" charset="0"/>
                    <a:cs typeface="Arial"/>
                    <a:sym typeface="Arial"/>
                  </a:rPr>
                  <a:t>Optimal Dose</a:t>
                </a:r>
              </a:p>
            </p:txBody>
          </p:sp>
          <p:sp>
            <p:nvSpPr>
              <p:cNvPr id="43" name="TextBox 42">
                <a:extLst>
                  <a:ext uri="{FF2B5EF4-FFF2-40B4-BE49-F238E27FC236}">
                    <a16:creationId xmlns:a16="http://schemas.microsoft.com/office/drawing/2014/main" id="{FB3276CF-C731-27E5-A60C-2218E8D2B83A}"/>
                  </a:ext>
                </a:extLst>
              </p:cNvPr>
              <p:cNvSpPr txBox="1"/>
              <p:nvPr/>
            </p:nvSpPr>
            <p:spPr>
              <a:xfrm>
                <a:off x="5954044" y="3001849"/>
                <a:ext cx="2563708" cy="631036"/>
              </a:xfrm>
              <a:prstGeom prst="rect">
                <a:avLst/>
              </a:prstGeom>
              <a:solidFill>
                <a:schemeClr val="accent6">
                  <a:lumMod val="75000"/>
                </a:schemeClr>
              </a:solidFill>
              <a:effectLst/>
            </p:spPr>
            <p:txBody>
              <a:bodyPr wrap="square" rtlCol="0" anchor="ctr" anchorCtr="0">
                <a:noAutofit/>
              </a:bodyPr>
              <a:lstStyle/>
              <a:p>
                <a:pPr algn="ctr" defTabSz="1219170" fontAlgn="ctr">
                  <a:buClr>
                    <a:srgbClr val="000000"/>
                  </a:buClr>
                </a:pPr>
                <a:r>
                  <a:rPr lang="en-US" sz="1600" b="1" kern="0" dirty="0">
                    <a:solidFill>
                      <a:srgbClr val="FFFFFF"/>
                    </a:solidFill>
                    <a:effectLst>
                      <a:outerShdw blurRad="50800" dist="12700" dir="5400000" algn="ctr" rotWithShape="0">
                        <a:schemeClr val="tx1"/>
                      </a:outerShdw>
                    </a:effectLst>
                    <a:latin typeface="Arial Nova" panose="020B0504020202020204" pitchFamily="34" charset="0"/>
                    <a:cs typeface="Arial"/>
                    <a:sym typeface="Arial"/>
                  </a:rPr>
                  <a:t>Placebo</a:t>
                </a:r>
              </a:p>
            </p:txBody>
          </p:sp>
        </p:grpSp>
      </p:grpSp>
      <p:cxnSp>
        <p:nvCxnSpPr>
          <p:cNvPr id="46" name="Straight Arrow Connector 45">
            <a:extLst>
              <a:ext uri="{FF2B5EF4-FFF2-40B4-BE49-F238E27FC236}">
                <a16:creationId xmlns:a16="http://schemas.microsoft.com/office/drawing/2014/main" id="{EA68C178-7E1D-D411-7DB2-A3AC9DAFC558}"/>
              </a:ext>
            </a:extLst>
          </p:cNvPr>
          <p:cNvCxnSpPr>
            <a:cxnSpLocks/>
          </p:cNvCxnSpPr>
          <p:nvPr/>
        </p:nvCxnSpPr>
        <p:spPr>
          <a:xfrm>
            <a:off x="773605" y="1693275"/>
            <a:ext cx="8885147"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D2C1125-7F78-27AB-AF32-037E4E7E1305}"/>
              </a:ext>
            </a:extLst>
          </p:cNvPr>
          <p:cNvSpPr txBox="1"/>
          <p:nvPr/>
        </p:nvSpPr>
        <p:spPr>
          <a:xfrm>
            <a:off x="4106650" y="1474507"/>
            <a:ext cx="2010487" cy="338554"/>
          </a:xfrm>
          <a:prstGeom prst="rect">
            <a:avLst/>
          </a:prstGeom>
          <a:solidFill>
            <a:schemeClr val="tx2"/>
          </a:solidFill>
          <a:effectLst/>
        </p:spPr>
        <p:txBody>
          <a:bodyPr wrap="none" rtlCol="0">
            <a:spAutoFit/>
          </a:bodyPr>
          <a:lstStyle/>
          <a:p>
            <a:pPr defTabSz="1219170">
              <a:buClr>
                <a:srgbClr val="000000"/>
              </a:buClr>
            </a:pPr>
            <a:r>
              <a:rPr lang="en-US" sz="1600" b="1" kern="0" dirty="0">
                <a:solidFill>
                  <a:schemeClr val="bg1"/>
                </a:solidFill>
                <a:latin typeface="Arial"/>
                <a:cs typeface="Arial"/>
                <a:sym typeface="Arial"/>
              </a:rPr>
              <a:t>Rolling Enrollment</a:t>
            </a:r>
          </a:p>
        </p:txBody>
      </p:sp>
      <p:sp>
        <p:nvSpPr>
          <p:cNvPr id="49" name="TextBox 48">
            <a:extLst>
              <a:ext uri="{FF2B5EF4-FFF2-40B4-BE49-F238E27FC236}">
                <a16:creationId xmlns:a16="http://schemas.microsoft.com/office/drawing/2014/main" id="{9F8BE0B8-9AFA-17D1-DE67-96985A202AA7}"/>
              </a:ext>
            </a:extLst>
          </p:cNvPr>
          <p:cNvSpPr txBox="1"/>
          <p:nvPr/>
        </p:nvSpPr>
        <p:spPr>
          <a:xfrm>
            <a:off x="1529952" y="2040119"/>
            <a:ext cx="1322798" cy="297454"/>
          </a:xfrm>
          <a:prstGeom prst="rect">
            <a:avLst/>
          </a:prstGeom>
          <a:solidFill>
            <a:schemeClr val="bg1">
              <a:lumMod val="85000"/>
            </a:schemeClr>
          </a:solidFill>
          <a:effectLst/>
        </p:spPr>
        <p:txBody>
          <a:bodyPr wrap="none" rtlCol="0">
            <a:spAutoFit/>
          </a:bodyPr>
          <a:lstStyle/>
          <a:p>
            <a:pPr algn="ctr" defTabSz="1219170">
              <a:buClr>
                <a:srgbClr val="000000"/>
              </a:buClr>
            </a:pPr>
            <a:r>
              <a:rPr lang="en-US" sz="1333" kern="0" dirty="0">
                <a:solidFill>
                  <a:srgbClr val="000000"/>
                </a:solidFill>
                <a:latin typeface="Arial Nova" panose="020B0504020202020204" pitchFamily="34" charset="0"/>
                <a:cs typeface="Arial"/>
                <a:sym typeface="Arial"/>
              </a:rPr>
              <a:t>Subjects</a:t>
            </a:r>
            <a:r>
              <a:rPr lang="en-US" sz="1333" kern="0" dirty="0">
                <a:solidFill>
                  <a:srgbClr val="000000"/>
                </a:solidFill>
                <a:latin typeface="Arial"/>
                <a:cs typeface="Arial"/>
                <a:sym typeface="Arial"/>
              </a:rPr>
              <a:t> 1-200</a:t>
            </a:r>
          </a:p>
        </p:txBody>
      </p:sp>
      <p:sp>
        <p:nvSpPr>
          <p:cNvPr id="50" name="TextBox 49">
            <a:extLst>
              <a:ext uri="{FF2B5EF4-FFF2-40B4-BE49-F238E27FC236}">
                <a16:creationId xmlns:a16="http://schemas.microsoft.com/office/drawing/2014/main" id="{3A976BA8-C330-5759-FCFD-66CDAB3C1DF6}"/>
              </a:ext>
            </a:extLst>
          </p:cNvPr>
          <p:cNvSpPr txBox="1"/>
          <p:nvPr/>
        </p:nvSpPr>
        <p:spPr>
          <a:xfrm>
            <a:off x="4138988" y="1954384"/>
            <a:ext cx="1980344" cy="502573"/>
          </a:xfrm>
          <a:prstGeom prst="rect">
            <a:avLst/>
          </a:prstGeom>
          <a:solidFill>
            <a:schemeClr val="bg1">
              <a:lumMod val="85000"/>
            </a:schemeClr>
          </a:solidFill>
          <a:effectLst/>
        </p:spPr>
        <p:txBody>
          <a:bodyPr wrap="square" rtlCol="0">
            <a:spAutoFit/>
          </a:bodyPr>
          <a:lstStyle/>
          <a:p>
            <a:pPr algn="ctr" defTabSz="1219170">
              <a:buClr>
                <a:srgbClr val="000000"/>
              </a:buClr>
            </a:pPr>
            <a:r>
              <a:rPr lang="en-US" sz="1333" kern="0" dirty="0">
                <a:solidFill>
                  <a:srgbClr val="000000"/>
                </a:solidFill>
                <a:latin typeface="Arial Nova" panose="020B0504020202020204" pitchFamily="34" charset="0"/>
                <a:cs typeface="Arial"/>
                <a:sym typeface="Arial"/>
              </a:rPr>
              <a:t>Subject</a:t>
            </a:r>
            <a:r>
              <a:rPr lang="en-US" sz="1333" kern="0" dirty="0">
                <a:solidFill>
                  <a:srgbClr val="000000"/>
                </a:solidFill>
                <a:latin typeface="Arial"/>
                <a:cs typeface="Arial"/>
                <a:sym typeface="Arial"/>
              </a:rPr>
              <a:t> 201 until optimal dose selection</a:t>
            </a:r>
          </a:p>
        </p:txBody>
      </p:sp>
      <p:sp>
        <p:nvSpPr>
          <p:cNvPr id="51" name="TextBox 50">
            <a:extLst>
              <a:ext uri="{FF2B5EF4-FFF2-40B4-BE49-F238E27FC236}">
                <a16:creationId xmlns:a16="http://schemas.microsoft.com/office/drawing/2014/main" id="{D4F41B92-EF83-3884-D8F7-A791CBD4C7B2}"/>
              </a:ext>
            </a:extLst>
          </p:cNvPr>
          <p:cNvSpPr txBox="1"/>
          <p:nvPr/>
        </p:nvSpPr>
        <p:spPr>
          <a:xfrm>
            <a:off x="6666427" y="2054161"/>
            <a:ext cx="2897713" cy="297454"/>
          </a:xfrm>
          <a:prstGeom prst="rect">
            <a:avLst/>
          </a:prstGeom>
          <a:solidFill>
            <a:schemeClr val="bg1">
              <a:lumMod val="85000"/>
            </a:schemeClr>
          </a:solidFill>
          <a:effectLst/>
        </p:spPr>
        <p:txBody>
          <a:bodyPr wrap="square" rtlCol="0">
            <a:spAutoFit/>
          </a:bodyPr>
          <a:lstStyle/>
          <a:p>
            <a:pPr algn="ctr" defTabSz="1219170">
              <a:buClr>
                <a:srgbClr val="000000"/>
              </a:buClr>
            </a:pPr>
            <a:r>
              <a:rPr lang="en-US" sz="1333" kern="0" dirty="0">
                <a:solidFill>
                  <a:srgbClr val="000000"/>
                </a:solidFill>
                <a:latin typeface="Arial Nova" panose="020B0504020202020204" pitchFamily="34" charset="0"/>
                <a:cs typeface="Arial"/>
                <a:sym typeface="Arial"/>
              </a:rPr>
              <a:t>Optimal dose selection and onward</a:t>
            </a:r>
          </a:p>
        </p:txBody>
      </p:sp>
      <p:cxnSp>
        <p:nvCxnSpPr>
          <p:cNvPr id="54" name="Straight Connector 53">
            <a:extLst>
              <a:ext uri="{FF2B5EF4-FFF2-40B4-BE49-F238E27FC236}">
                <a16:creationId xmlns:a16="http://schemas.microsoft.com/office/drawing/2014/main" id="{6231493B-5F51-A3AE-D8D2-43ACABEE3E16}"/>
              </a:ext>
            </a:extLst>
          </p:cNvPr>
          <p:cNvCxnSpPr>
            <a:cxnSpLocks/>
          </p:cNvCxnSpPr>
          <p:nvPr/>
        </p:nvCxnSpPr>
        <p:spPr>
          <a:xfrm>
            <a:off x="761212" y="5724411"/>
            <a:ext cx="286515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D3AD292-F7DC-BB5A-7D5C-17965F35051F}"/>
              </a:ext>
            </a:extLst>
          </p:cNvPr>
          <p:cNvCxnSpPr>
            <a:cxnSpLocks/>
          </p:cNvCxnSpPr>
          <p:nvPr/>
        </p:nvCxnSpPr>
        <p:spPr>
          <a:xfrm flipV="1">
            <a:off x="3799202" y="5724410"/>
            <a:ext cx="2867224"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2603888-A355-4233-BD25-638B8B444F0C}"/>
              </a:ext>
            </a:extLst>
          </p:cNvPr>
          <p:cNvCxnSpPr>
            <a:cxnSpLocks/>
          </p:cNvCxnSpPr>
          <p:nvPr/>
        </p:nvCxnSpPr>
        <p:spPr>
          <a:xfrm>
            <a:off x="6765711" y="5724409"/>
            <a:ext cx="279842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ED8AE35C-9220-0890-2E29-3429CFF98825}"/>
              </a:ext>
            </a:extLst>
          </p:cNvPr>
          <p:cNvSpPr txBox="1"/>
          <p:nvPr/>
        </p:nvSpPr>
        <p:spPr>
          <a:xfrm>
            <a:off x="1791691" y="5560263"/>
            <a:ext cx="904414" cy="297454"/>
          </a:xfrm>
          <a:prstGeom prst="rect">
            <a:avLst/>
          </a:prstGeom>
          <a:solidFill>
            <a:schemeClr val="bg1">
              <a:lumMod val="85000"/>
            </a:schemeClr>
          </a:solidFill>
          <a:effectLst/>
        </p:spPr>
        <p:txBody>
          <a:bodyPr wrap="none" rtlCol="0">
            <a:spAutoFit/>
          </a:bodyPr>
          <a:lstStyle/>
          <a:p>
            <a:pPr algn="ctr" defTabSz="1219170">
              <a:buClr>
                <a:srgbClr val="000000"/>
              </a:buClr>
            </a:pPr>
            <a:r>
              <a:rPr lang="en-US" sz="1333" kern="0" dirty="0">
                <a:solidFill>
                  <a:srgbClr val="000000"/>
                </a:solidFill>
                <a:latin typeface="Arial Nova" panose="020B0504020202020204" pitchFamily="34" charset="0"/>
                <a:cs typeface="Arial"/>
                <a:sym typeface="Arial"/>
              </a:rPr>
              <a:t>24 weeks</a:t>
            </a:r>
            <a:endParaRPr lang="en-US" sz="1333" kern="0" dirty="0">
              <a:solidFill>
                <a:srgbClr val="000000"/>
              </a:solidFill>
              <a:latin typeface="Arial"/>
              <a:cs typeface="Arial"/>
              <a:sym typeface="Arial"/>
            </a:endParaRPr>
          </a:p>
        </p:txBody>
      </p:sp>
      <p:sp>
        <p:nvSpPr>
          <p:cNvPr id="60" name="TextBox 59">
            <a:extLst>
              <a:ext uri="{FF2B5EF4-FFF2-40B4-BE49-F238E27FC236}">
                <a16:creationId xmlns:a16="http://schemas.microsoft.com/office/drawing/2014/main" id="{FD57F187-F1AB-6009-7553-12B37367A87F}"/>
              </a:ext>
            </a:extLst>
          </p:cNvPr>
          <p:cNvSpPr txBox="1"/>
          <p:nvPr/>
        </p:nvSpPr>
        <p:spPr>
          <a:xfrm>
            <a:off x="4819603" y="5569959"/>
            <a:ext cx="904414" cy="297454"/>
          </a:xfrm>
          <a:prstGeom prst="rect">
            <a:avLst/>
          </a:prstGeom>
          <a:solidFill>
            <a:schemeClr val="bg1">
              <a:lumMod val="85000"/>
            </a:schemeClr>
          </a:solidFill>
          <a:effectLst/>
        </p:spPr>
        <p:txBody>
          <a:bodyPr wrap="none" rtlCol="0">
            <a:spAutoFit/>
          </a:bodyPr>
          <a:lstStyle/>
          <a:p>
            <a:pPr algn="ctr" defTabSz="1219170">
              <a:buClr>
                <a:srgbClr val="000000"/>
              </a:buClr>
            </a:pPr>
            <a:r>
              <a:rPr lang="en-US" sz="1333" kern="0" dirty="0">
                <a:solidFill>
                  <a:srgbClr val="000000"/>
                </a:solidFill>
                <a:latin typeface="Arial Nova" panose="020B0504020202020204" pitchFamily="34" charset="0"/>
                <a:cs typeface="Arial"/>
                <a:sym typeface="Arial"/>
              </a:rPr>
              <a:t>24 weeks</a:t>
            </a:r>
            <a:endParaRPr lang="en-US" sz="1333" kern="0" dirty="0">
              <a:solidFill>
                <a:srgbClr val="000000"/>
              </a:solidFill>
              <a:latin typeface="Arial"/>
              <a:cs typeface="Arial"/>
              <a:sym typeface="Arial"/>
            </a:endParaRPr>
          </a:p>
        </p:txBody>
      </p:sp>
      <p:sp>
        <p:nvSpPr>
          <p:cNvPr id="61" name="TextBox 60">
            <a:extLst>
              <a:ext uri="{FF2B5EF4-FFF2-40B4-BE49-F238E27FC236}">
                <a16:creationId xmlns:a16="http://schemas.microsoft.com/office/drawing/2014/main" id="{F54B7619-83FC-0BF0-3DE4-7067DA325AF9}"/>
              </a:ext>
            </a:extLst>
          </p:cNvPr>
          <p:cNvSpPr txBox="1"/>
          <p:nvPr/>
        </p:nvSpPr>
        <p:spPr>
          <a:xfrm>
            <a:off x="7712719" y="5588735"/>
            <a:ext cx="904414" cy="297454"/>
          </a:xfrm>
          <a:prstGeom prst="rect">
            <a:avLst/>
          </a:prstGeom>
          <a:solidFill>
            <a:schemeClr val="bg1">
              <a:lumMod val="85000"/>
            </a:schemeClr>
          </a:solidFill>
          <a:effectLst/>
        </p:spPr>
        <p:txBody>
          <a:bodyPr wrap="none" rtlCol="0">
            <a:spAutoFit/>
          </a:bodyPr>
          <a:lstStyle/>
          <a:p>
            <a:pPr algn="ctr" defTabSz="1219170">
              <a:buClr>
                <a:srgbClr val="000000"/>
              </a:buClr>
            </a:pPr>
            <a:r>
              <a:rPr lang="en-US" sz="1333" kern="0" dirty="0">
                <a:solidFill>
                  <a:srgbClr val="000000"/>
                </a:solidFill>
                <a:latin typeface="Arial Nova" panose="020B0504020202020204" pitchFamily="34" charset="0"/>
                <a:cs typeface="Arial"/>
                <a:sym typeface="Arial"/>
              </a:rPr>
              <a:t>24 weeks</a:t>
            </a:r>
            <a:endParaRPr lang="en-US" sz="1333" kern="0" dirty="0">
              <a:solidFill>
                <a:srgbClr val="000000"/>
              </a:solidFill>
              <a:latin typeface="Arial"/>
              <a:cs typeface="Arial"/>
              <a:sym typeface="Arial"/>
            </a:endParaRPr>
          </a:p>
        </p:txBody>
      </p:sp>
      <p:sp>
        <p:nvSpPr>
          <p:cNvPr id="62" name="Text Placeholder 5">
            <a:extLst>
              <a:ext uri="{FF2B5EF4-FFF2-40B4-BE49-F238E27FC236}">
                <a16:creationId xmlns:a16="http://schemas.microsoft.com/office/drawing/2014/main" id="{2669B075-04F4-913E-9F47-9F5CF3E14D75}"/>
              </a:ext>
            </a:extLst>
          </p:cNvPr>
          <p:cNvSpPr txBox="1">
            <a:spLocks/>
          </p:cNvSpPr>
          <p:nvPr/>
        </p:nvSpPr>
        <p:spPr>
          <a:xfrm>
            <a:off x="5981699" y="865188"/>
            <a:ext cx="4371439" cy="639760"/>
          </a:xfrm>
          <a:prstGeom prst="rect">
            <a:avLst/>
          </a:prstGeom>
        </p:spPr>
        <p:txBody>
          <a:bodyPr vert="horz" lIns="121920" tIns="60960" rIns="121920" bIns="60960" rtlCol="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1"/>
              </a:buClr>
              <a:buFont typeface="Arial" panose="020B0604020202020204" pitchFamily="34" charset="0"/>
              <a:buNone/>
              <a:tabLst/>
              <a:defRPr sz="1200" b="1" i="0" u="none" strike="noStrike" cap="none">
                <a:solidFill>
                  <a:schemeClr val="bg2"/>
                </a:solidFill>
                <a:latin typeface="Arial Nova" panose="020B0504020202020204" pitchFamily="34" charset="0"/>
                <a:ea typeface="Arial Nova" panose="020B0504020202020204" pitchFamily="34" charset="0"/>
                <a:cs typeface="Arial" panose="020B0604020202020204" pitchFamily="34" charset="0"/>
                <a:sym typeface="Arial"/>
              </a:defRPr>
            </a:lvl1pPr>
            <a:lvl2pPr marL="514350" marR="0" lvl="1" indent="-168275" algn="l" rtl="0">
              <a:lnSpc>
                <a:spcPct val="100000"/>
              </a:lnSpc>
              <a:spcBef>
                <a:spcPts val="0"/>
              </a:spcBef>
              <a:spcAft>
                <a:spcPts val="0"/>
              </a:spcAft>
              <a:buClr>
                <a:schemeClr val="accent1"/>
              </a:buClr>
              <a:buFont typeface="System Font Regular"/>
              <a:buChar char="–"/>
              <a:tabLst/>
              <a:defRPr sz="1400" b="0" i="0" u="none" strike="noStrike" cap="none">
                <a:solidFill>
                  <a:schemeClr val="bg2"/>
                </a:solidFill>
                <a:latin typeface="Arial Nova" panose="020B0504020202020204" pitchFamily="34" charset="0"/>
                <a:ea typeface="Arial Nova" panose="020B0504020202020204" pitchFamily="34" charset="0"/>
                <a:cs typeface="Arial" panose="020B0604020202020204" pitchFamily="34" charset="0"/>
                <a:sym typeface="Arial"/>
              </a:defRPr>
            </a:lvl2pPr>
            <a:lvl3pPr marL="860425" marR="0" lvl="2" indent="-173038" algn="l" rtl="0">
              <a:lnSpc>
                <a:spcPct val="100000"/>
              </a:lnSpc>
              <a:spcBef>
                <a:spcPts val="0"/>
              </a:spcBef>
              <a:spcAft>
                <a:spcPts val="0"/>
              </a:spcAft>
              <a:buClr>
                <a:schemeClr val="accent1"/>
              </a:buClr>
              <a:buFont typeface="System Font Regular"/>
              <a:buChar char="-"/>
              <a:tabLst/>
              <a:defRPr sz="1400" b="0" i="0" u="none" strike="noStrike" cap="none">
                <a:solidFill>
                  <a:schemeClr val="bg2"/>
                </a:solidFill>
                <a:latin typeface="Arial Nova" panose="020B0504020202020204" pitchFamily="34" charset="0"/>
                <a:ea typeface="Arial Nova" panose="020B0504020202020204" pitchFamily="34" charset="0"/>
                <a:cs typeface="Arial" panose="020B0604020202020204" pitchFamily="34" charset="0"/>
                <a:sym typeface="Arial"/>
              </a:defRPr>
            </a:lvl3pPr>
            <a:lvl4pPr marL="1201738" marR="0" lvl="3" indent="-173038" algn="l" rtl="0">
              <a:lnSpc>
                <a:spcPct val="100000"/>
              </a:lnSpc>
              <a:spcBef>
                <a:spcPts val="0"/>
              </a:spcBef>
              <a:spcAft>
                <a:spcPts val="0"/>
              </a:spcAft>
              <a:buClr>
                <a:schemeClr val="accent1"/>
              </a:buClr>
              <a:buFont typeface="Arial" panose="020B0604020202020204" pitchFamily="34" charset="0"/>
              <a:buChar char="•"/>
              <a:tabLst/>
              <a:defRPr sz="1400" b="0" i="0" u="none" strike="noStrike" cap="none">
                <a:solidFill>
                  <a:schemeClr val="bg2"/>
                </a:solidFill>
                <a:latin typeface="Arial Nova" panose="020B0504020202020204" pitchFamily="34" charset="0"/>
                <a:ea typeface="Arial Nova" panose="020B0504020202020204" pitchFamily="34" charset="0"/>
                <a:cs typeface="Arial" panose="020B0604020202020204" pitchFamily="34" charset="0"/>
                <a:sym typeface="Arial"/>
              </a:defRPr>
            </a:lvl4pPr>
            <a:lvl5pPr marL="1543050" marR="0" lvl="4" indent="-168275" algn="l" rtl="0">
              <a:lnSpc>
                <a:spcPct val="100000"/>
              </a:lnSpc>
              <a:spcBef>
                <a:spcPts val="0"/>
              </a:spcBef>
              <a:spcAft>
                <a:spcPts val="0"/>
              </a:spcAft>
              <a:buClr>
                <a:schemeClr val="accent1"/>
              </a:buClr>
              <a:buFont typeface="Arial" panose="020B0604020202020204" pitchFamily="34" charset="0"/>
              <a:buChar char="•"/>
              <a:tabLst/>
              <a:defRPr sz="1400" b="0" i="0" u="none" strike="noStrike" cap="none">
                <a:solidFill>
                  <a:schemeClr val="bg2"/>
                </a:solidFill>
                <a:latin typeface="Arial Nova" panose="020B0504020202020204" pitchFamily="34" charset="0"/>
                <a:ea typeface="Arial Nova" panose="020B0504020202020204" pitchFamily="34" charset="0"/>
                <a:cs typeface="Arial" panose="020B0604020202020204" pitchFamily="34" charset="0"/>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147089"/>
              </a:buClr>
            </a:pPr>
            <a:r>
              <a:rPr lang="en-US" sz="1600" kern="0" dirty="0">
                <a:solidFill>
                  <a:srgbClr val="515151"/>
                </a:solidFill>
                <a:latin typeface="Arial Narrow" panose="020B0604020202020204" pitchFamily="34" charset="0"/>
                <a:cs typeface="Arial Narrow" panose="020B0604020202020204" pitchFamily="34" charset="0"/>
              </a:rPr>
              <a:t>Phase 3 Primary Endpoint:</a:t>
            </a:r>
            <a:br>
              <a:rPr lang="en-US" sz="1600" kern="0" dirty="0">
                <a:solidFill>
                  <a:srgbClr val="515151"/>
                </a:solidFill>
                <a:latin typeface="Arial Narrow" panose="020B0604020202020204" pitchFamily="34" charset="0"/>
                <a:cs typeface="Arial Narrow" panose="020B0604020202020204" pitchFamily="34" charset="0"/>
              </a:rPr>
            </a:br>
            <a:r>
              <a:rPr lang="en-US" sz="1600" b="0" kern="0" dirty="0">
                <a:solidFill>
                  <a:srgbClr val="515151"/>
                </a:solidFill>
                <a:latin typeface="Arial Narrow" panose="020B0604020202020204" pitchFamily="34" charset="0"/>
                <a:cs typeface="Arial Narrow" panose="020B0604020202020204" pitchFamily="34" charset="0"/>
              </a:rPr>
              <a:t>Change from baseline at week 24 in 6MWD*</a:t>
            </a:r>
          </a:p>
        </p:txBody>
      </p:sp>
      <p:cxnSp>
        <p:nvCxnSpPr>
          <p:cNvPr id="20" name="Straight Arrow Connector 19">
            <a:extLst>
              <a:ext uri="{FF2B5EF4-FFF2-40B4-BE49-F238E27FC236}">
                <a16:creationId xmlns:a16="http://schemas.microsoft.com/office/drawing/2014/main" id="{8BD6239D-16E7-7E06-8671-00DC1A409527}"/>
              </a:ext>
            </a:extLst>
          </p:cNvPr>
          <p:cNvCxnSpPr/>
          <p:nvPr/>
        </p:nvCxnSpPr>
        <p:spPr>
          <a:xfrm>
            <a:off x="9681053" y="3364324"/>
            <a:ext cx="525517"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6B02EB-7EA1-EBFF-1446-01C3604FBC04}"/>
              </a:ext>
            </a:extLst>
          </p:cNvPr>
          <p:cNvSpPr txBox="1"/>
          <p:nvPr/>
        </p:nvSpPr>
        <p:spPr>
          <a:xfrm>
            <a:off x="10323464" y="2636188"/>
            <a:ext cx="1679349" cy="1528945"/>
          </a:xfrm>
          <a:prstGeom prst="rect">
            <a:avLst/>
          </a:prstGeom>
          <a:solidFill>
            <a:schemeClr val="accent5">
              <a:lumMod val="40000"/>
              <a:lumOff val="60000"/>
            </a:schemeClr>
          </a:solidFill>
          <a:ln>
            <a:noFill/>
          </a:ln>
          <a:effectLst/>
        </p:spPr>
        <p:txBody>
          <a:bodyPr wrap="square" rtlCol="0">
            <a:spAutoFit/>
          </a:bodyPr>
          <a:lstStyle/>
          <a:p>
            <a:pPr algn="ctr" defTabSz="1219170">
              <a:buClr>
                <a:srgbClr val="000000"/>
              </a:buClr>
            </a:pPr>
            <a:r>
              <a:rPr lang="en-US" sz="1867" b="1" kern="0" dirty="0">
                <a:solidFill>
                  <a:srgbClr val="000000"/>
                </a:solidFill>
                <a:latin typeface="Arial Narrow" panose="020B0604020202020204" pitchFamily="34" charset="0"/>
                <a:cs typeface="Arial Narrow" panose="020B0604020202020204" pitchFamily="34" charset="0"/>
                <a:sym typeface="Arial"/>
              </a:rPr>
              <a:t>Patients from </a:t>
            </a:r>
            <a:br>
              <a:rPr lang="en-US" sz="1867" b="1" kern="0" dirty="0">
                <a:solidFill>
                  <a:srgbClr val="000000"/>
                </a:solidFill>
                <a:latin typeface="Arial Narrow" panose="020B0604020202020204" pitchFamily="34" charset="0"/>
                <a:cs typeface="Arial Narrow" panose="020B0604020202020204" pitchFamily="34" charset="0"/>
                <a:sym typeface="Arial"/>
              </a:rPr>
            </a:br>
            <a:r>
              <a:rPr lang="en-US" sz="1867" b="1" kern="0" dirty="0">
                <a:solidFill>
                  <a:srgbClr val="000000"/>
                </a:solidFill>
                <a:latin typeface="Arial Narrow" panose="020B0604020202020204" pitchFamily="34" charset="0"/>
                <a:cs typeface="Arial Narrow" panose="020B0604020202020204" pitchFamily="34" charset="0"/>
                <a:sym typeface="Arial"/>
              </a:rPr>
              <a:t>all 3 parts have the option to continue in the LTE**</a:t>
            </a:r>
          </a:p>
        </p:txBody>
      </p:sp>
      <p:sp>
        <p:nvSpPr>
          <p:cNvPr id="5" name="Footer Placeholder 4">
            <a:extLst>
              <a:ext uri="{FF2B5EF4-FFF2-40B4-BE49-F238E27FC236}">
                <a16:creationId xmlns:a16="http://schemas.microsoft.com/office/drawing/2014/main" id="{72607F09-D14D-B2A9-4550-82B5ED1C4CA3}"/>
              </a:ext>
            </a:extLst>
          </p:cNvPr>
          <p:cNvSpPr>
            <a:spLocks noGrp="1"/>
          </p:cNvSpPr>
          <p:nvPr>
            <p:ph type="ftr" sz="quarter" idx="3"/>
          </p:nvPr>
        </p:nvSpPr>
        <p:spPr>
          <a:xfrm>
            <a:off x="609600" y="6356350"/>
            <a:ext cx="11302652" cy="442131"/>
          </a:xfrm>
        </p:spPr>
        <p:txBody>
          <a:bodyPr/>
          <a:lstStyle/>
          <a:p>
            <a:pPr>
              <a:spcAft>
                <a:spcPts val="600"/>
              </a:spcAft>
            </a:pPr>
            <a:r>
              <a:rPr lang="en-US" sz="900" dirty="0"/>
              <a:t>*Data from the optimal dose and placebo arms from Part 2 (intermediate phase) will be included in the Phase 3 data analysis; ** LTE, Long term Extension (AV-101 003) – IMPAHCT-FUL.</a:t>
            </a:r>
          </a:p>
          <a:p>
            <a:pPr>
              <a:spcAft>
                <a:spcPts val="600"/>
              </a:spcAft>
            </a:pPr>
            <a:r>
              <a:rPr lang="en-US" sz="900" dirty="0"/>
              <a:t>LTE, long-term extension; PVR, pulmonary vascular resistance.
</a:t>
            </a:r>
            <a:r>
              <a:rPr lang="en-US" sz="900" dirty="0" err="1"/>
              <a:t>Aerovate</a:t>
            </a:r>
            <a:r>
              <a:rPr lang="en-US" sz="900" dirty="0"/>
              <a:t> Therapeutics. IMPAHCT. </a:t>
            </a:r>
            <a:r>
              <a:rPr lang="en-US" sz="900" dirty="0" err="1"/>
              <a:t>ClinicalTrials.gov</a:t>
            </a:r>
            <a:r>
              <a:rPr lang="en-US" sz="900" dirty="0"/>
              <a:t> Identifier: NCT5036135. Updated May 9, 2023; </a:t>
            </a:r>
            <a:r>
              <a:rPr lang="en-US" sz="900" dirty="0" err="1"/>
              <a:t>Aerovate</a:t>
            </a:r>
            <a:r>
              <a:rPr lang="en-US" sz="900" dirty="0"/>
              <a:t> Therapeutics. https://</a:t>
            </a:r>
            <a:r>
              <a:rPr lang="en-US" sz="900" dirty="0" err="1"/>
              <a:t>impahctstudy.com</a:t>
            </a:r>
            <a:r>
              <a:rPr lang="en-US" sz="900" dirty="0"/>
              <a:t>/hcp/.</a:t>
            </a:r>
          </a:p>
        </p:txBody>
      </p:sp>
    </p:spTree>
    <p:extLst>
      <p:ext uri="{BB962C8B-B14F-4D97-AF65-F5344CB8AC3E}">
        <p14:creationId xmlns:p14="http://schemas.microsoft.com/office/powerpoint/2010/main" val="356161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077BF9B-C98F-88D1-6B18-756B6AA23244}"/>
              </a:ext>
            </a:extLst>
          </p:cNvPr>
          <p:cNvSpPr>
            <a:spLocks noGrp="1"/>
          </p:cNvSpPr>
          <p:nvPr>
            <p:ph type="body" idx="1"/>
          </p:nvPr>
        </p:nvSpPr>
        <p:spPr>
          <a:xfrm>
            <a:off x="609601" y="698729"/>
            <a:ext cx="5157787" cy="651538"/>
          </a:xfrm>
        </p:spPr>
        <p:txBody>
          <a:bodyPr/>
          <a:lstStyle/>
          <a:p>
            <a:r>
              <a:rPr lang="en-US" sz="2400" b="1" dirty="0">
                <a:cs typeface="Calibri" panose="020F0502020204030204" pitchFamily="34" charset="0"/>
              </a:rPr>
              <a:t>Inclusion Criteria</a:t>
            </a:r>
            <a:endParaRPr lang="en-US" sz="1400" b="1" dirty="0">
              <a:cs typeface="Calibri" panose="020F0502020204030204" pitchFamily="34" charset="0"/>
            </a:endParaRPr>
          </a:p>
        </p:txBody>
      </p:sp>
      <p:sp>
        <p:nvSpPr>
          <p:cNvPr id="9" name="Content Placeholder 8">
            <a:extLst>
              <a:ext uri="{FF2B5EF4-FFF2-40B4-BE49-F238E27FC236}">
                <a16:creationId xmlns:a16="http://schemas.microsoft.com/office/drawing/2014/main" id="{9E6AD616-AD8C-7859-8BFC-7FA916613A85}"/>
              </a:ext>
            </a:extLst>
          </p:cNvPr>
          <p:cNvSpPr>
            <a:spLocks noGrp="1"/>
          </p:cNvSpPr>
          <p:nvPr>
            <p:ph sz="half" idx="2"/>
          </p:nvPr>
        </p:nvSpPr>
        <p:spPr>
          <a:xfrm>
            <a:off x="609601" y="1350266"/>
            <a:ext cx="5679687" cy="4413979"/>
          </a:xfrm>
        </p:spPr>
        <p:txBody>
          <a:bodyPr>
            <a:normAutofit/>
          </a:bodyPr>
          <a:lstStyle/>
          <a:p>
            <a:r>
              <a:rPr lang="en-US" sz="2000" dirty="0">
                <a:cs typeface="Calibri" panose="020F0502020204030204" pitchFamily="34" charset="0"/>
              </a:rPr>
              <a:t>Males/females 18-75 years of age at screening within 28 days before Day 1</a:t>
            </a:r>
          </a:p>
          <a:p>
            <a:r>
              <a:rPr lang="en-US" sz="2000" dirty="0">
                <a:cs typeface="Calibri" panose="020F0502020204030204" pitchFamily="34" charset="0"/>
              </a:rPr>
              <a:t>Group 1 PAH </a:t>
            </a:r>
          </a:p>
          <a:p>
            <a:pPr lvl="1"/>
            <a:r>
              <a:rPr lang="en-US" sz="1600" dirty="0">
                <a:cs typeface="Calibri" panose="020F0502020204030204" pitchFamily="34" charset="0"/>
              </a:rPr>
              <a:t>IPAH/HPAH</a:t>
            </a:r>
          </a:p>
          <a:p>
            <a:pPr lvl="1"/>
            <a:r>
              <a:rPr lang="en-US" sz="1600" dirty="0">
                <a:cs typeface="Calibri" panose="020F0502020204030204" pitchFamily="34" charset="0"/>
              </a:rPr>
              <a:t>CTD-PAH</a:t>
            </a:r>
          </a:p>
          <a:p>
            <a:pPr lvl="1"/>
            <a:r>
              <a:rPr lang="en-US" sz="1600" dirty="0">
                <a:cs typeface="Calibri" panose="020F0502020204030204" pitchFamily="34" charset="0"/>
              </a:rPr>
              <a:t>PAH due to drugs/toxins</a:t>
            </a:r>
          </a:p>
          <a:p>
            <a:pPr lvl="1"/>
            <a:r>
              <a:rPr lang="en-US" sz="1600" dirty="0">
                <a:cs typeface="Calibri" panose="020F0502020204030204" pitchFamily="34" charset="0"/>
              </a:rPr>
              <a:t>HIV-associated</a:t>
            </a:r>
          </a:p>
          <a:p>
            <a:pPr lvl="1"/>
            <a:r>
              <a:rPr lang="en-US" sz="1600" dirty="0">
                <a:cs typeface="Calibri" panose="020F0502020204030204" pitchFamily="34" charset="0"/>
              </a:rPr>
              <a:t>PAH due to repaired congenital heart disease (at least 1 year since repair)</a:t>
            </a:r>
          </a:p>
          <a:p>
            <a:r>
              <a:rPr lang="en-US" sz="2000" dirty="0">
                <a:cs typeface="Calibri" panose="020F0502020204030204" pitchFamily="34" charset="0"/>
              </a:rPr>
              <a:t>PVR &gt; 400 </a:t>
            </a:r>
            <a:r>
              <a:rPr lang="en-US" sz="2000" dirty="0" err="1">
                <a:cs typeface="Calibri" panose="020F0502020204030204" pitchFamily="34" charset="0"/>
              </a:rPr>
              <a:t>dynes•sec</a:t>
            </a:r>
            <a:r>
              <a:rPr lang="en-US" sz="2000" dirty="0">
                <a:cs typeface="Calibri" panose="020F0502020204030204" pitchFamily="34" charset="0"/>
              </a:rPr>
              <a:t>/cm</a:t>
            </a:r>
            <a:r>
              <a:rPr lang="en-US" sz="2000" baseline="30000" dirty="0">
                <a:cs typeface="Calibri" panose="020F0502020204030204" pitchFamily="34" charset="0"/>
              </a:rPr>
              <a:t>5</a:t>
            </a:r>
          </a:p>
          <a:p>
            <a:r>
              <a:rPr lang="en-US" sz="2000" dirty="0">
                <a:cs typeface="Calibri" panose="020F0502020204030204" pitchFamily="34" charset="0"/>
              </a:rPr>
              <a:t>On at least two background PAH medications</a:t>
            </a:r>
          </a:p>
          <a:p>
            <a:pPr>
              <a:spcAft>
                <a:spcPts val="600"/>
              </a:spcAft>
            </a:pPr>
            <a:r>
              <a:rPr lang="en-US" sz="2000" dirty="0">
                <a:cs typeface="Calibri" panose="020F0502020204030204" pitchFamily="34" charset="0"/>
              </a:rPr>
              <a:t>6MWD 100 – 475m</a:t>
            </a:r>
          </a:p>
        </p:txBody>
      </p:sp>
      <p:sp>
        <p:nvSpPr>
          <p:cNvPr id="10" name="Text Placeholder 9">
            <a:extLst>
              <a:ext uri="{FF2B5EF4-FFF2-40B4-BE49-F238E27FC236}">
                <a16:creationId xmlns:a16="http://schemas.microsoft.com/office/drawing/2014/main" id="{BD184192-2364-F250-82CB-4A88177644F5}"/>
              </a:ext>
            </a:extLst>
          </p:cNvPr>
          <p:cNvSpPr>
            <a:spLocks noGrp="1"/>
          </p:cNvSpPr>
          <p:nvPr>
            <p:ph type="body" sz="quarter" idx="3"/>
          </p:nvPr>
        </p:nvSpPr>
        <p:spPr>
          <a:xfrm>
            <a:off x="5942013" y="698729"/>
            <a:ext cx="5183188" cy="651538"/>
          </a:xfrm>
        </p:spPr>
        <p:txBody>
          <a:bodyPr/>
          <a:lstStyle/>
          <a:p>
            <a:r>
              <a:rPr lang="en-US" sz="2400" b="1" dirty="0">
                <a:cs typeface="Calibri" panose="020F0502020204030204" pitchFamily="34" charset="0"/>
              </a:rPr>
              <a:t>Exclusion Criteria</a:t>
            </a:r>
            <a:endParaRPr lang="en-US" sz="1800" b="1" dirty="0">
              <a:cs typeface="Calibri" panose="020F0502020204030204" pitchFamily="34" charset="0"/>
            </a:endParaRPr>
          </a:p>
        </p:txBody>
      </p:sp>
      <p:sp>
        <p:nvSpPr>
          <p:cNvPr id="11" name="Content Placeholder 10">
            <a:extLst>
              <a:ext uri="{FF2B5EF4-FFF2-40B4-BE49-F238E27FC236}">
                <a16:creationId xmlns:a16="http://schemas.microsoft.com/office/drawing/2014/main" id="{55DE7F0E-E928-45C5-F09A-06F6BE2EF8CA}"/>
              </a:ext>
            </a:extLst>
          </p:cNvPr>
          <p:cNvSpPr>
            <a:spLocks noGrp="1"/>
          </p:cNvSpPr>
          <p:nvPr>
            <p:ph sz="quarter" idx="4"/>
          </p:nvPr>
        </p:nvSpPr>
        <p:spPr>
          <a:xfrm>
            <a:off x="5942013" y="1350267"/>
            <a:ext cx="5183188" cy="3956856"/>
          </a:xfrm>
        </p:spPr>
        <p:txBody>
          <a:bodyPr/>
          <a:lstStyle/>
          <a:p>
            <a:r>
              <a:rPr lang="en-US" sz="2400" dirty="0">
                <a:cs typeface="Calibri" panose="020F0502020204030204" pitchFamily="34" charset="0"/>
              </a:rPr>
              <a:t>Vit K, DOACs, antiplatelet therapy within 2 </a:t>
            </a:r>
            <a:r>
              <a:rPr lang="en-US" sz="2400" dirty="0">
                <a:solidFill>
                  <a:schemeClr val="tx1"/>
                </a:solidFill>
                <a:cs typeface="Calibri" panose="020F0502020204030204" pitchFamily="34" charset="0"/>
              </a:rPr>
              <a:t>weeks</a:t>
            </a:r>
          </a:p>
          <a:p>
            <a:r>
              <a:rPr lang="en-US" sz="2400" dirty="0">
                <a:cs typeface="Calibri" panose="020F0502020204030204" pitchFamily="34" charset="0"/>
              </a:rPr>
              <a:t>Inhaled </a:t>
            </a:r>
            <a:r>
              <a:rPr lang="en-US" sz="2400" dirty="0" err="1">
                <a:cs typeface="Calibri" panose="020F0502020204030204" pitchFamily="34" charset="0"/>
              </a:rPr>
              <a:t>prostacyclins</a:t>
            </a:r>
            <a:endParaRPr lang="en-US" sz="2400" dirty="0">
              <a:cs typeface="Calibri" panose="020F0502020204030204" pitchFamily="34" charset="0"/>
            </a:endParaRPr>
          </a:p>
        </p:txBody>
      </p:sp>
      <p:sp>
        <p:nvSpPr>
          <p:cNvPr id="6" name="Title 5">
            <a:extLst>
              <a:ext uri="{FF2B5EF4-FFF2-40B4-BE49-F238E27FC236}">
                <a16:creationId xmlns:a16="http://schemas.microsoft.com/office/drawing/2014/main" id="{B93F140A-AC4B-A174-A70D-32E20C659E2D}"/>
              </a:ext>
            </a:extLst>
          </p:cNvPr>
          <p:cNvSpPr>
            <a:spLocks noGrp="1"/>
          </p:cNvSpPr>
          <p:nvPr>
            <p:ph type="title"/>
          </p:nvPr>
        </p:nvSpPr>
        <p:spPr>
          <a:xfrm>
            <a:off x="609600" y="200025"/>
            <a:ext cx="11021122" cy="1184275"/>
          </a:xfrm>
        </p:spPr>
        <p:txBody>
          <a:bodyPr anchor="t"/>
          <a:lstStyle/>
          <a:p>
            <a:r>
              <a:rPr lang="en-US" dirty="0"/>
              <a:t>IMPAHCT: Key Inclusion/Exclusion Criteria &amp; Endpoints</a:t>
            </a:r>
          </a:p>
        </p:txBody>
      </p:sp>
      <p:sp>
        <p:nvSpPr>
          <p:cNvPr id="12" name="Footer Placeholder 11">
            <a:extLst>
              <a:ext uri="{FF2B5EF4-FFF2-40B4-BE49-F238E27FC236}">
                <a16:creationId xmlns:a16="http://schemas.microsoft.com/office/drawing/2014/main" id="{BFD93B42-FCE2-C961-0912-7191D248797E}"/>
              </a:ext>
            </a:extLst>
          </p:cNvPr>
          <p:cNvSpPr>
            <a:spLocks noGrp="1"/>
          </p:cNvSpPr>
          <p:nvPr>
            <p:ph type="ftr" sz="quarter" idx="12"/>
          </p:nvPr>
        </p:nvSpPr>
        <p:spPr/>
        <p:txBody>
          <a:bodyPr/>
          <a:lstStyle/>
          <a:p>
            <a:r>
              <a:rPr lang="en-US" dirty="0"/>
              <a:t>CTD-PAH, connective tissue disease-associated PAH; DOAC, direct oral anticoagulant; HIV, human immunodeficiency virus; HPAH, heritable PAH; IPAH, idiopathic PAH. </a:t>
            </a:r>
          </a:p>
          <a:p>
            <a:r>
              <a:rPr lang="en-US" dirty="0"/>
              <a:t>
</a:t>
            </a:r>
            <a:r>
              <a:rPr lang="en-US" dirty="0" err="1"/>
              <a:t>Aerovate</a:t>
            </a:r>
            <a:r>
              <a:rPr lang="en-US" dirty="0"/>
              <a:t> Therapeutics. IMPAHCT. </a:t>
            </a:r>
            <a:r>
              <a:rPr lang="en-US" dirty="0" err="1"/>
              <a:t>ClinicalTrials.gov</a:t>
            </a:r>
            <a:r>
              <a:rPr lang="en-US" dirty="0"/>
              <a:t> Identifier: NCT5036135. Updated May 9, 2023; </a:t>
            </a:r>
            <a:r>
              <a:rPr lang="en-US" dirty="0" err="1"/>
              <a:t>Aerovate</a:t>
            </a:r>
            <a:r>
              <a:rPr lang="en-US" dirty="0"/>
              <a:t> Therapeutics. https://</a:t>
            </a:r>
            <a:r>
              <a:rPr lang="en-US" dirty="0" err="1"/>
              <a:t>impahctstudy.com</a:t>
            </a:r>
            <a:r>
              <a:rPr lang="en-US" dirty="0"/>
              <a:t>/hcp/.</a:t>
            </a:r>
          </a:p>
        </p:txBody>
      </p:sp>
      <p:sp>
        <p:nvSpPr>
          <p:cNvPr id="13" name="Content Placeholder 5">
            <a:extLst>
              <a:ext uri="{FF2B5EF4-FFF2-40B4-BE49-F238E27FC236}">
                <a16:creationId xmlns:a16="http://schemas.microsoft.com/office/drawing/2014/main" id="{DDE75ADB-3EE4-4E4D-65D2-8FBEA8B89F98}"/>
              </a:ext>
            </a:extLst>
          </p:cNvPr>
          <p:cNvSpPr txBox="1">
            <a:spLocks/>
          </p:cNvSpPr>
          <p:nvPr/>
        </p:nvSpPr>
        <p:spPr>
          <a:xfrm>
            <a:off x="6463913" y="3194825"/>
            <a:ext cx="5410199" cy="2704403"/>
          </a:xfrm>
          <a:prstGeom prst="roundRect">
            <a:avLst/>
          </a:prstGeom>
          <a:solidFill>
            <a:schemeClr val="accent1"/>
          </a:solidFill>
          <a:ln>
            <a:noFill/>
          </a:ln>
          <a:effectLst/>
        </p:spPr>
        <p:txBody>
          <a:bodyPr vert="horz" lIns="91440" tIns="45720" rIns="91440" bIns="45720" rtlCol="0" anchor="ctr">
            <a:normAutofit fontScale="70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3800" b="1" dirty="0">
                <a:solidFill>
                  <a:schemeClr val="bg1"/>
                </a:solidFill>
                <a:cs typeface="Calibri" panose="020F0502020204030204" pitchFamily="34" charset="0"/>
              </a:rPr>
              <a:t>Primary Endpoints</a:t>
            </a:r>
          </a:p>
          <a:p>
            <a:pPr marL="457200" lvl="1" indent="0" algn="ctr">
              <a:lnSpc>
                <a:spcPct val="120000"/>
              </a:lnSpc>
              <a:spcBef>
                <a:spcPts val="0"/>
              </a:spcBef>
              <a:buClr>
                <a:schemeClr val="bg1"/>
              </a:buClr>
              <a:buSzPct val="100000"/>
              <a:buNone/>
            </a:pPr>
            <a:endParaRPr lang="en-US" sz="2300" dirty="0">
              <a:solidFill>
                <a:schemeClr val="bg1"/>
              </a:solidFill>
              <a:cs typeface="Calibri" panose="020F0502020204030204" pitchFamily="34" charset="0"/>
            </a:endParaRPr>
          </a:p>
          <a:p>
            <a:pPr marL="0" indent="0" algn="ctr">
              <a:lnSpc>
                <a:spcPct val="120000"/>
              </a:lnSpc>
              <a:spcBef>
                <a:spcPts val="0"/>
              </a:spcBef>
              <a:buClr>
                <a:schemeClr val="bg1"/>
              </a:buClr>
              <a:buSzPct val="100000"/>
              <a:buNone/>
            </a:pPr>
            <a:r>
              <a:rPr lang="en-US" sz="3200" b="1" dirty="0">
                <a:solidFill>
                  <a:schemeClr val="bg1"/>
                </a:solidFill>
                <a:cs typeface="Calibri" panose="020F0502020204030204" pitchFamily="34" charset="0"/>
              </a:rPr>
              <a:t>Phase 2b:</a:t>
            </a:r>
          </a:p>
          <a:p>
            <a:pPr marL="0" indent="0" algn="ctr">
              <a:lnSpc>
                <a:spcPct val="120000"/>
              </a:lnSpc>
              <a:spcBef>
                <a:spcPts val="0"/>
              </a:spcBef>
              <a:buClr>
                <a:schemeClr val="bg1"/>
              </a:buClr>
              <a:buSzPct val="100000"/>
              <a:buNone/>
            </a:pPr>
            <a:r>
              <a:rPr lang="en-US" sz="2900" dirty="0">
                <a:solidFill>
                  <a:schemeClr val="bg1"/>
                </a:solidFill>
                <a:cs typeface="Calibri" panose="020F0502020204030204" pitchFamily="34" charset="0"/>
              </a:rPr>
              <a:t>Change in PVR @24 weeks</a:t>
            </a:r>
          </a:p>
          <a:p>
            <a:pPr marL="457200" lvl="1" indent="0" algn="ctr">
              <a:lnSpc>
                <a:spcPct val="120000"/>
              </a:lnSpc>
              <a:spcBef>
                <a:spcPts val="0"/>
              </a:spcBef>
              <a:buClr>
                <a:schemeClr val="bg1"/>
              </a:buClr>
              <a:buSzPct val="100000"/>
              <a:buNone/>
            </a:pPr>
            <a:endParaRPr lang="en-US" sz="2600" dirty="0">
              <a:solidFill>
                <a:schemeClr val="bg1"/>
              </a:solidFill>
              <a:cs typeface="Calibri" panose="020F0502020204030204" pitchFamily="34" charset="0"/>
            </a:endParaRPr>
          </a:p>
          <a:p>
            <a:pPr marL="0" indent="0" algn="ctr">
              <a:lnSpc>
                <a:spcPct val="120000"/>
              </a:lnSpc>
              <a:spcBef>
                <a:spcPts val="0"/>
              </a:spcBef>
              <a:buClr>
                <a:schemeClr val="bg1"/>
              </a:buClr>
              <a:buSzPct val="100000"/>
              <a:buNone/>
            </a:pPr>
            <a:r>
              <a:rPr lang="en-US" sz="3200" b="1" dirty="0">
                <a:solidFill>
                  <a:schemeClr val="bg1"/>
                </a:solidFill>
                <a:cs typeface="Calibri" panose="020F0502020204030204" pitchFamily="34" charset="0"/>
              </a:rPr>
              <a:t>Phase 3:</a:t>
            </a:r>
          </a:p>
          <a:p>
            <a:pPr marL="0" indent="0" algn="ctr">
              <a:lnSpc>
                <a:spcPct val="120000"/>
              </a:lnSpc>
              <a:spcBef>
                <a:spcPts val="0"/>
              </a:spcBef>
              <a:buClr>
                <a:schemeClr val="bg1"/>
              </a:buClr>
              <a:buSzPct val="100000"/>
              <a:buNone/>
            </a:pPr>
            <a:r>
              <a:rPr lang="en-US" sz="2900" dirty="0">
                <a:solidFill>
                  <a:schemeClr val="bg1"/>
                </a:solidFill>
                <a:cs typeface="Calibri" panose="020F0502020204030204" pitchFamily="34" charset="0"/>
              </a:rPr>
              <a:t>Change in 6MWD @24 weeks</a:t>
            </a:r>
            <a:endParaRPr lang="en-US" sz="2700" dirty="0">
              <a:solidFill>
                <a:schemeClr val="bg1"/>
              </a:solidFill>
              <a:cs typeface="Calibri" panose="020F0502020204030204" pitchFamily="34" charset="0"/>
            </a:endParaRPr>
          </a:p>
        </p:txBody>
      </p:sp>
    </p:spTree>
    <p:extLst>
      <p:ext uri="{BB962C8B-B14F-4D97-AF65-F5344CB8AC3E}">
        <p14:creationId xmlns:p14="http://schemas.microsoft.com/office/powerpoint/2010/main" val="192226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A68A23C-8CDC-535B-8E2A-3B8C1DD43090}"/>
              </a:ext>
            </a:extLst>
          </p:cNvPr>
          <p:cNvSpPr>
            <a:spLocks noGrp="1"/>
          </p:cNvSpPr>
          <p:nvPr>
            <p:ph type="body" idx="1"/>
          </p:nvPr>
        </p:nvSpPr>
        <p:spPr>
          <a:xfrm>
            <a:off x="609600" y="704908"/>
            <a:ext cx="5157788" cy="650875"/>
          </a:xfrm>
        </p:spPr>
        <p:txBody>
          <a:bodyPr/>
          <a:lstStyle/>
          <a:p>
            <a:r>
              <a:rPr lang="en-US" dirty="0"/>
              <a:t>Phase 2b</a:t>
            </a:r>
          </a:p>
        </p:txBody>
      </p:sp>
      <p:sp>
        <p:nvSpPr>
          <p:cNvPr id="15" name="Content Placeholder 14">
            <a:extLst>
              <a:ext uri="{FF2B5EF4-FFF2-40B4-BE49-F238E27FC236}">
                <a16:creationId xmlns:a16="http://schemas.microsoft.com/office/drawing/2014/main" id="{420E479F-7BF9-612E-5BD6-41868FCC23CC}"/>
              </a:ext>
            </a:extLst>
          </p:cNvPr>
          <p:cNvSpPr>
            <a:spLocks noGrp="1"/>
          </p:cNvSpPr>
          <p:nvPr>
            <p:ph sz="half" idx="2"/>
          </p:nvPr>
        </p:nvSpPr>
        <p:spPr>
          <a:xfrm>
            <a:off x="609600" y="1355783"/>
            <a:ext cx="5157788" cy="3957638"/>
          </a:xfrm>
          <a:solidFill>
            <a:schemeClr val="accent1">
              <a:alpha val="15000"/>
            </a:schemeClr>
          </a:solidFill>
        </p:spPr>
        <p:txBody>
          <a:bodyPr>
            <a:normAutofit/>
          </a:bodyPr>
          <a:lstStyle/>
          <a:p>
            <a:r>
              <a:rPr lang="en-US" sz="1800" dirty="0"/>
              <a:t>Change from baseline at Week 24:</a:t>
            </a:r>
          </a:p>
          <a:p>
            <a:pPr lvl="1"/>
            <a:r>
              <a:rPr lang="en-US" sz="1600" dirty="0"/>
              <a:t>6MWD</a:t>
            </a:r>
          </a:p>
          <a:p>
            <a:pPr lvl="1"/>
            <a:r>
              <a:rPr lang="en-US" sz="1600" dirty="0"/>
              <a:t>NT-</a:t>
            </a:r>
            <a:r>
              <a:rPr lang="en-US" sz="1600" dirty="0" err="1"/>
              <a:t>proBNP</a:t>
            </a:r>
            <a:endParaRPr lang="en-US" sz="1600" dirty="0"/>
          </a:p>
          <a:p>
            <a:pPr lvl="1"/>
            <a:r>
              <a:rPr lang="en-US" sz="1600" dirty="0"/>
              <a:t>Hemodynamic measures</a:t>
            </a:r>
          </a:p>
          <a:p>
            <a:r>
              <a:rPr lang="en-US" sz="1800" dirty="0"/>
              <a:t>Incidence of Clinical Worsening events</a:t>
            </a:r>
          </a:p>
          <a:p>
            <a:r>
              <a:rPr lang="en-US" sz="1800" dirty="0"/>
              <a:t>Achieving the multi-component improvement parameters</a:t>
            </a:r>
          </a:p>
          <a:p>
            <a:r>
              <a:rPr lang="en-US" sz="1800" dirty="0"/>
              <a:t>Improvement at Week 24 in WHO Functional Class</a:t>
            </a:r>
          </a:p>
          <a:p>
            <a:r>
              <a:rPr lang="en-US" sz="1800" dirty="0"/>
              <a:t>Change in REVEAL Lite 2.0 risk score</a:t>
            </a:r>
          </a:p>
          <a:p>
            <a:r>
              <a:rPr lang="en-US" sz="1800" dirty="0"/>
              <a:t>Change from baseline at Week 24 in QoL</a:t>
            </a:r>
          </a:p>
          <a:p>
            <a:endParaRPr lang="en-US" sz="1800" dirty="0"/>
          </a:p>
        </p:txBody>
      </p:sp>
      <p:sp>
        <p:nvSpPr>
          <p:cNvPr id="10" name="Text Placeholder 9">
            <a:extLst>
              <a:ext uri="{FF2B5EF4-FFF2-40B4-BE49-F238E27FC236}">
                <a16:creationId xmlns:a16="http://schemas.microsoft.com/office/drawing/2014/main" id="{4B92744E-2803-95BF-AFBC-57C39C26C1E9}"/>
              </a:ext>
            </a:extLst>
          </p:cNvPr>
          <p:cNvSpPr>
            <a:spLocks noGrp="1"/>
          </p:cNvSpPr>
          <p:nvPr>
            <p:ph type="body" sz="quarter" idx="3"/>
          </p:nvPr>
        </p:nvSpPr>
        <p:spPr>
          <a:xfrm>
            <a:off x="5942013" y="704908"/>
            <a:ext cx="5183187" cy="650875"/>
          </a:xfrm>
        </p:spPr>
        <p:txBody>
          <a:bodyPr/>
          <a:lstStyle/>
          <a:p>
            <a:r>
              <a:rPr lang="en-US" dirty="0"/>
              <a:t>Phase 3</a:t>
            </a:r>
          </a:p>
        </p:txBody>
      </p:sp>
      <p:sp>
        <p:nvSpPr>
          <p:cNvPr id="16" name="Content Placeholder 15">
            <a:extLst>
              <a:ext uri="{FF2B5EF4-FFF2-40B4-BE49-F238E27FC236}">
                <a16:creationId xmlns:a16="http://schemas.microsoft.com/office/drawing/2014/main" id="{AB095497-7BF9-45F1-4961-664C409E7D9A}"/>
              </a:ext>
            </a:extLst>
          </p:cNvPr>
          <p:cNvSpPr>
            <a:spLocks noGrp="1"/>
          </p:cNvSpPr>
          <p:nvPr>
            <p:ph sz="quarter" idx="4"/>
          </p:nvPr>
        </p:nvSpPr>
        <p:spPr>
          <a:xfrm>
            <a:off x="5942013" y="1355783"/>
            <a:ext cx="5911733" cy="2926285"/>
          </a:xfrm>
          <a:solidFill>
            <a:schemeClr val="accent3">
              <a:alpha val="15000"/>
            </a:schemeClr>
          </a:solidFill>
        </p:spPr>
        <p:txBody>
          <a:bodyPr>
            <a:normAutofit/>
          </a:bodyPr>
          <a:lstStyle/>
          <a:p>
            <a:pPr>
              <a:spcBef>
                <a:spcPts val="400"/>
              </a:spcBef>
            </a:pPr>
            <a:r>
              <a:rPr lang="en-US" sz="2000" dirty="0"/>
              <a:t>Change from baseline at Week 24 in NT-</a:t>
            </a:r>
            <a:r>
              <a:rPr lang="en-US" sz="2000" dirty="0" err="1"/>
              <a:t>proBNP</a:t>
            </a:r>
            <a:endParaRPr lang="en-US" sz="2000" dirty="0"/>
          </a:p>
          <a:p>
            <a:pPr>
              <a:spcBef>
                <a:spcPts val="400"/>
              </a:spcBef>
            </a:pPr>
            <a:r>
              <a:rPr lang="en-US" sz="2000" dirty="0"/>
              <a:t>Time to Clinical Worsening events</a:t>
            </a:r>
          </a:p>
          <a:p>
            <a:pPr>
              <a:spcBef>
                <a:spcPts val="400"/>
              </a:spcBef>
            </a:pPr>
            <a:r>
              <a:rPr lang="en-US" sz="2000" dirty="0"/>
              <a:t>Achieving the multi-component improvement parameters</a:t>
            </a:r>
          </a:p>
          <a:p>
            <a:pPr>
              <a:spcBef>
                <a:spcPts val="400"/>
              </a:spcBef>
            </a:pPr>
            <a:r>
              <a:rPr lang="en-US" sz="2000" dirty="0"/>
              <a:t>Improvement at Week 24 in WHO Functional Class</a:t>
            </a:r>
          </a:p>
          <a:p>
            <a:pPr>
              <a:spcBef>
                <a:spcPts val="400"/>
              </a:spcBef>
            </a:pPr>
            <a:r>
              <a:rPr lang="en-US" sz="2000" dirty="0"/>
              <a:t>Change in REVEAL Lite 2.0 risk score</a:t>
            </a:r>
          </a:p>
          <a:p>
            <a:pPr>
              <a:spcBef>
                <a:spcPts val="400"/>
              </a:spcBef>
            </a:pPr>
            <a:r>
              <a:rPr lang="en-US" sz="2000" dirty="0"/>
              <a:t>Change from baseline at Week 24 in QoL</a:t>
            </a:r>
          </a:p>
          <a:p>
            <a:pPr>
              <a:spcBef>
                <a:spcPts val="400"/>
              </a:spcBef>
            </a:pPr>
            <a:endParaRPr lang="en-US" sz="2000" dirty="0"/>
          </a:p>
        </p:txBody>
      </p:sp>
      <p:sp>
        <p:nvSpPr>
          <p:cNvPr id="18" name="Footer Placeholder 17">
            <a:extLst>
              <a:ext uri="{FF2B5EF4-FFF2-40B4-BE49-F238E27FC236}">
                <a16:creationId xmlns:a16="http://schemas.microsoft.com/office/drawing/2014/main" id="{680518F1-B8AF-3FD6-256A-F0530B4A8B41}"/>
              </a:ext>
            </a:extLst>
          </p:cNvPr>
          <p:cNvSpPr>
            <a:spLocks noGrp="1"/>
          </p:cNvSpPr>
          <p:nvPr>
            <p:ph type="ftr" sz="quarter" idx="12"/>
          </p:nvPr>
        </p:nvSpPr>
        <p:spPr>
          <a:xfrm>
            <a:off x="609600" y="6356350"/>
            <a:ext cx="4765288" cy="442913"/>
          </a:xfrm>
        </p:spPr>
        <p:txBody>
          <a:bodyPr/>
          <a:lstStyle/>
          <a:p>
            <a:r>
              <a:rPr lang="en-US" dirty="0"/>
              <a:t>NT-</a:t>
            </a:r>
            <a:r>
              <a:rPr lang="en-US" dirty="0" err="1"/>
              <a:t>proBNP</a:t>
            </a:r>
            <a:r>
              <a:rPr lang="en-US" dirty="0"/>
              <a:t>, N-terminal pro brain natriuretic peptide; QoL, quality of life; WHO, World Health Organization.</a:t>
            </a:r>
          </a:p>
          <a:p>
            <a:r>
              <a:rPr lang="en-US" dirty="0"/>
              <a:t>
</a:t>
            </a:r>
            <a:r>
              <a:rPr lang="en-US" dirty="0" err="1"/>
              <a:t>Aerovate</a:t>
            </a:r>
            <a:r>
              <a:rPr lang="en-US" dirty="0"/>
              <a:t> Therapeutics. IMPAHCT. </a:t>
            </a:r>
            <a:r>
              <a:rPr lang="en-US" dirty="0" err="1"/>
              <a:t>ClinicalTrials.gov</a:t>
            </a:r>
            <a:r>
              <a:rPr lang="en-US" dirty="0"/>
              <a:t> Identifier: NCT5036135. Updated May 9, 2023; </a:t>
            </a:r>
            <a:r>
              <a:rPr lang="en-US" dirty="0" err="1"/>
              <a:t>Aerovate</a:t>
            </a:r>
            <a:r>
              <a:rPr lang="en-US" dirty="0"/>
              <a:t> Therapeutics. https://</a:t>
            </a:r>
            <a:r>
              <a:rPr lang="en-US" dirty="0" err="1"/>
              <a:t>impahctstudy.com</a:t>
            </a:r>
            <a:r>
              <a:rPr lang="en-US" dirty="0"/>
              <a:t>/hcp/.</a:t>
            </a:r>
          </a:p>
        </p:txBody>
      </p:sp>
      <p:sp>
        <p:nvSpPr>
          <p:cNvPr id="6" name="Title 5">
            <a:extLst>
              <a:ext uri="{FF2B5EF4-FFF2-40B4-BE49-F238E27FC236}">
                <a16:creationId xmlns:a16="http://schemas.microsoft.com/office/drawing/2014/main" id="{4355B8F8-3BB1-A6B2-CD9A-DB71A66D0FD9}"/>
              </a:ext>
            </a:extLst>
          </p:cNvPr>
          <p:cNvSpPr>
            <a:spLocks noGrp="1"/>
          </p:cNvSpPr>
          <p:nvPr>
            <p:ph type="title"/>
          </p:nvPr>
        </p:nvSpPr>
        <p:spPr>
          <a:xfrm>
            <a:off x="609600" y="199505"/>
            <a:ext cx="10744200" cy="1185577"/>
          </a:xfrm>
        </p:spPr>
        <p:txBody>
          <a:bodyPr anchor="t"/>
          <a:lstStyle/>
          <a:p>
            <a:r>
              <a:rPr lang="en-US" dirty="0"/>
              <a:t>IMPAHCT: Key Secondary and Exploratory Endpoints</a:t>
            </a:r>
          </a:p>
        </p:txBody>
      </p:sp>
      <p:sp>
        <p:nvSpPr>
          <p:cNvPr id="17" name="Content Placeholder 5">
            <a:extLst>
              <a:ext uri="{FF2B5EF4-FFF2-40B4-BE49-F238E27FC236}">
                <a16:creationId xmlns:a16="http://schemas.microsoft.com/office/drawing/2014/main" id="{8797E78D-D0EA-EBCC-652D-CB647808B43C}"/>
              </a:ext>
            </a:extLst>
          </p:cNvPr>
          <p:cNvSpPr txBox="1">
            <a:spLocks/>
          </p:cNvSpPr>
          <p:nvPr/>
        </p:nvSpPr>
        <p:spPr>
          <a:xfrm>
            <a:off x="6096000" y="4496303"/>
            <a:ext cx="5410199" cy="2011827"/>
          </a:xfrm>
          <a:prstGeom prst="roundRect">
            <a:avLst/>
          </a:prstGeom>
          <a:solidFill>
            <a:schemeClr val="accent1"/>
          </a:solidFill>
          <a:ln>
            <a:noFill/>
          </a:ln>
          <a:effectLst/>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rPr>
              <a:t>Exploratory Endpoints</a:t>
            </a:r>
          </a:p>
          <a:p>
            <a:pPr marL="0" indent="0" algn="ctr">
              <a:buNone/>
            </a:pPr>
            <a:r>
              <a:rPr lang="en-US" sz="2200" dirty="0">
                <a:solidFill>
                  <a:schemeClr val="bg1"/>
                </a:solidFill>
              </a:rPr>
              <a:t>Change from baseline at Week 24 in echocardiographic measures of right ventricular function</a:t>
            </a:r>
          </a:p>
        </p:txBody>
      </p:sp>
    </p:spTree>
    <p:extLst>
      <p:ext uri="{BB962C8B-B14F-4D97-AF65-F5344CB8AC3E}">
        <p14:creationId xmlns:p14="http://schemas.microsoft.com/office/powerpoint/2010/main" val="1533106117"/>
      </p:ext>
    </p:extLst>
  </p:cSld>
  <p:clrMapOvr>
    <a:masterClrMapping/>
  </p:clrMapOvr>
</p:sld>
</file>

<file path=ppt/theme/theme1.xml><?xml version="1.0" encoding="utf-8"?>
<a:theme xmlns:a="http://schemas.openxmlformats.org/drawingml/2006/main" name="Pulm-CC 22">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C 22" id="{531201B4-8445-4141-93B6-FA22BE945EA7}" vid="{347CFE89-6E71-2F4D-90B1-9AC42A8969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C20" id="{22AE2847-8215-C141-A709-F7BE88A86D3E}" vid="{6A226044-6B86-334A-8457-85695174757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Pulm-CC 22</Template>
  <TotalTime>21</TotalTime>
  <Words>1385</Words>
  <Application>Microsoft Macintosh PowerPoint</Application>
  <PresentationFormat>Widescreen</PresentationFormat>
  <Paragraphs>143</Paragraphs>
  <Slides>10</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Arial</vt:lpstr>
      <vt:lpstr>Arial Narrow</vt:lpstr>
      <vt:lpstr>Arial Nova</vt:lpstr>
      <vt:lpstr>Calibri</vt:lpstr>
      <vt:lpstr>Calibri Light</vt:lpstr>
      <vt:lpstr>Century Gothic</vt:lpstr>
      <vt:lpstr>Symbol</vt:lpstr>
      <vt:lpstr>Trebuchet MS</vt:lpstr>
      <vt:lpstr>Pulm-CC 22</vt:lpstr>
      <vt:lpstr>Office Theme</vt:lpstr>
      <vt:lpstr>PCC20</vt:lpstr>
      <vt:lpstr>Imatinib for Group 1 PAH</vt:lpstr>
      <vt:lpstr>PowerPoint Presentation</vt:lpstr>
      <vt:lpstr>Disclaimer</vt:lpstr>
      <vt:lpstr>Imatinib: Unique Mechanism of Action</vt:lpstr>
      <vt:lpstr>Phase 3 IMPRESS Trial of Oral Imatinib FC II-IV patients were on at least 2 background therapies </vt:lpstr>
      <vt:lpstr>AV-101 Inhaled Dry Powder Imatinib</vt:lpstr>
      <vt:lpstr>IMPAHCT: Adaptive Continuous Trial of AV-101 </vt:lpstr>
      <vt:lpstr>IMPAHCT: Key Inclusion/Exclusion Criteria &amp; Endpoints</vt:lpstr>
      <vt:lpstr>IMPAHCT: Key Secondary and Exploratory Endpoints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Imatinib for Group 1 PAH</dc:title>
  <dc:subject/>
  <dc:creator>MedEd On The Go</dc:creator>
  <cp:keywords/>
  <dc:description/>
  <cp:lastModifiedBy>Moriah Diethorn</cp:lastModifiedBy>
  <cp:revision>3</cp:revision>
  <dcterms:created xsi:type="dcterms:W3CDTF">2023-05-17T22:21:18Z</dcterms:created>
  <dcterms:modified xsi:type="dcterms:W3CDTF">2023-06-08T21:13:29Z</dcterms:modified>
  <cp:category/>
</cp:coreProperties>
</file>