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Lst>
  <p:notesMasterIdLst>
    <p:notesMasterId r:id="rId13"/>
  </p:notesMasterIdLst>
  <p:handoutMasterIdLst>
    <p:handoutMasterId r:id="rId14"/>
  </p:handoutMasterIdLst>
  <p:sldIdLst>
    <p:sldId id="552" r:id="rId4"/>
    <p:sldId id="786" r:id="rId5"/>
    <p:sldId id="256" r:id="rId6"/>
    <p:sldId id="269" r:id="rId7"/>
    <p:sldId id="271" r:id="rId8"/>
    <p:sldId id="270" r:id="rId9"/>
    <p:sldId id="272" r:id="rId10"/>
    <p:sldId id="553" r:id="rId11"/>
    <p:sldId id="7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00FDFF"/>
    <a:srgbClr val="FF40FF"/>
    <a:srgbClr val="FF93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4" autoAdjust="0"/>
    <p:restoredTop sz="94694"/>
  </p:normalViewPr>
  <p:slideViewPr>
    <p:cSldViewPr snapToGrid="0">
      <p:cViewPr varScale="1">
        <p:scale>
          <a:sx n="117" d="100"/>
          <a:sy n="117" d="100"/>
        </p:scale>
        <p:origin x="1400" y="16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Small Molecules</a:t>
            </a:r>
            <a:r>
              <a:rPr lang="en-US" b="1" baseline="0" dirty="0">
                <a:solidFill>
                  <a:schemeClr val="accent1"/>
                </a:solidFill>
              </a:rPr>
              <a:t> vs. Biologics:</a:t>
            </a:r>
            <a:br>
              <a:rPr lang="en-US" b="1" baseline="0" dirty="0">
                <a:solidFill>
                  <a:schemeClr val="accent1"/>
                </a:solidFill>
              </a:rPr>
            </a:br>
            <a:r>
              <a:rPr lang="en-US" b="1" baseline="0" dirty="0">
                <a:solidFill>
                  <a:schemeClr val="accent1"/>
                </a:solidFill>
              </a:rPr>
              <a:t>FDA-approved NMEs</a:t>
            </a:r>
            <a:endParaRPr lang="en-US" b="1"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Small molecules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15</c:v>
                </c:pt>
                <c:pt idx="1">
                  <c:v>23</c:v>
                </c:pt>
                <c:pt idx="2">
                  <c:v>31</c:v>
                </c:pt>
                <c:pt idx="3">
                  <c:v>22</c:v>
                </c:pt>
                <c:pt idx="4">
                  <c:v>29</c:v>
                </c:pt>
                <c:pt idx="5">
                  <c:v>32</c:v>
                </c:pt>
                <c:pt idx="6">
                  <c:v>15</c:v>
                </c:pt>
                <c:pt idx="7">
                  <c:v>34</c:v>
                </c:pt>
                <c:pt idx="8">
                  <c:v>42</c:v>
                </c:pt>
                <c:pt idx="9">
                  <c:v>38</c:v>
                </c:pt>
                <c:pt idx="10">
                  <c:v>40</c:v>
                </c:pt>
              </c:numCache>
            </c:numRef>
          </c:val>
          <c:extLst>
            <c:ext xmlns:c16="http://schemas.microsoft.com/office/drawing/2014/chart" uri="{C3380CC4-5D6E-409C-BE32-E72D297353CC}">
              <c16:uniqueId val="{00000000-242B-7D4C-BD19-2E4A9E692007}"/>
            </c:ext>
          </c:extLst>
        </c:ser>
        <c:ser>
          <c:idx val="1"/>
          <c:order val="1"/>
          <c:tx>
            <c:strRef>
              <c:f>Sheet1!$C$1</c:f>
              <c:strCache>
                <c:ptCount val="1"/>
                <c:pt idx="0">
                  <c:v>Biologics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General</c:formatCode>
                <c:ptCount val="11"/>
                <c:pt idx="0">
                  <c:v>6</c:v>
                </c:pt>
                <c:pt idx="1">
                  <c:v>6</c:v>
                </c:pt>
                <c:pt idx="2">
                  <c:v>6</c:v>
                </c:pt>
                <c:pt idx="3">
                  <c:v>3</c:v>
                </c:pt>
                <c:pt idx="4">
                  <c:v>11</c:v>
                </c:pt>
                <c:pt idx="5">
                  <c:v>12</c:v>
                </c:pt>
                <c:pt idx="6">
                  <c:v>7</c:v>
                </c:pt>
                <c:pt idx="7">
                  <c:v>12</c:v>
                </c:pt>
                <c:pt idx="8">
                  <c:v>17</c:v>
                </c:pt>
                <c:pt idx="9">
                  <c:v>10</c:v>
                </c:pt>
                <c:pt idx="10">
                  <c:v>13</c:v>
                </c:pt>
              </c:numCache>
            </c:numRef>
          </c:val>
          <c:extLst>
            <c:ext xmlns:c16="http://schemas.microsoft.com/office/drawing/2014/chart" uri="{C3380CC4-5D6E-409C-BE32-E72D297353CC}">
              <c16:uniqueId val="{00000001-242B-7D4C-BD19-2E4A9E692007}"/>
            </c:ext>
          </c:extLst>
        </c:ser>
        <c:dLbls>
          <c:showLegendKey val="0"/>
          <c:showVal val="0"/>
          <c:showCatName val="0"/>
          <c:showSerName val="0"/>
          <c:showPercent val="0"/>
          <c:showBubbleSize val="0"/>
        </c:dLbls>
        <c:gapWidth val="52"/>
        <c:overlap val="100"/>
        <c:axId val="1685741152"/>
        <c:axId val="1857235296"/>
      </c:barChart>
      <c:catAx>
        <c:axId val="168574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7235296"/>
        <c:crosses val="autoZero"/>
        <c:auto val="1"/>
        <c:lblAlgn val="ctr"/>
        <c:lblOffset val="100"/>
        <c:noMultiLvlLbl val="0"/>
      </c:catAx>
      <c:valAx>
        <c:axId val="185723529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574115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4AF9E-C93B-344A-9646-029D50B54385}"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4F56D85C-2375-B841-8B98-3B641EC247BC}">
      <dgm:prSet phldrT="[Text]" custT="1"/>
      <dgm:spPr/>
      <dgm:t>
        <a:bodyPr/>
        <a:lstStyle/>
        <a:p>
          <a:pPr>
            <a:lnSpc>
              <a:spcPct val="100000"/>
            </a:lnSpc>
          </a:pPr>
          <a:r>
            <a:rPr lang="en-US" sz="2800"/>
            <a:t>Sotatercept – a biologic antibody that targets activins</a:t>
          </a:r>
        </a:p>
      </dgm:t>
    </dgm:pt>
    <dgm:pt modelId="{C449F1AF-83D7-554E-A6B4-0353F298EBB2}" type="parTrans" cxnId="{A37498D5-AF3A-574B-A130-8090B3D246CE}">
      <dgm:prSet/>
      <dgm:spPr/>
      <dgm:t>
        <a:bodyPr/>
        <a:lstStyle/>
        <a:p>
          <a:pPr>
            <a:lnSpc>
              <a:spcPct val="100000"/>
            </a:lnSpc>
          </a:pPr>
          <a:endParaRPr lang="en-US" sz="1600"/>
        </a:p>
      </dgm:t>
    </dgm:pt>
    <dgm:pt modelId="{6660DCFB-307A-0C48-B1CC-537DB8AD6E95}" type="sibTrans" cxnId="{A37498D5-AF3A-574B-A130-8090B3D246CE}">
      <dgm:prSet/>
      <dgm:spPr/>
      <dgm:t>
        <a:bodyPr/>
        <a:lstStyle/>
        <a:p>
          <a:pPr>
            <a:lnSpc>
              <a:spcPct val="100000"/>
            </a:lnSpc>
          </a:pPr>
          <a:endParaRPr lang="en-US" sz="1600"/>
        </a:p>
      </dgm:t>
    </dgm:pt>
    <dgm:pt modelId="{358DDFF2-E66C-A14B-B7A3-064B627F9632}">
      <dgm:prSet custT="1"/>
      <dgm:spPr/>
      <dgm:t>
        <a:bodyPr/>
        <a:lstStyle/>
        <a:p>
          <a:pPr>
            <a:lnSpc>
              <a:spcPct val="100000"/>
            </a:lnSpc>
          </a:pPr>
          <a:r>
            <a:rPr lang="en-US" sz="2800" dirty="0"/>
            <a:t>New formulations </a:t>
          </a:r>
          <a:br>
            <a:rPr lang="en-US" sz="2800" dirty="0"/>
          </a:br>
          <a:r>
            <a:rPr lang="en-US" sz="2800" dirty="0"/>
            <a:t>of drugs for inhaled therapy</a:t>
          </a:r>
        </a:p>
      </dgm:t>
    </dgm:pt>
    <dgm:pt modelId="{35057812-2F1F-B748-A18E-3C8D64A6E577}" type="parTrans" cxnId="{DB786393-79B8-5C41-A1D8-ECD00A72292E}">
      <dgm:prSet/>
      <dgm:spPr/>
      <dgm:t>
        <a:bodyPr/>
        <a:lstStyle/>
        <a:p>
          <a:pPr>
            <a:lnSpc>
              <a:spcPct val="100000"/>
            </a:lnSpc>
          </a:pPr>
          <a:endParaRPr lang="en-US" sz="1600"/>
        </a:p>
      </dgm:t>
    </dgm:pt>
    <dgm:pt modelId="{E4442896-C251-8446-9B9C-28866E7AC9DA}" type="sibTrans" cxnId="{DB786393-79B8-5C41-A1D8-ECD00A72292E}">
      <dgm:prSet/>
      <dgm:spPr/>
      <dgm:t>
        <a:bodyPr/>
        <a:lstStyle/>
        <a:p>
          <a:pPr>
            <a:lnSpc>
              <a:spcPct val="100000"/>
            </a:lnSpc>
          </a:pPr>
          <a:endParaRPr lang="en-US" sz="1600"/>
        </a:p>
      </dgm:t>
    </dgm:pt>
    <dgm:pt modelId="{BDA05D20-326C-BC43-B9C6-D7E89EA088CA}">
      <dgm:prSet custT="1"/>
      <dgm:spPr/>
      <dgm:t>
        <a:bodyPr/>
        <a:lstStyle/>
        <a:p>
          <a:pPr>
            <a:lnSpc>
              <a:spcPct val="100000"/>
            </a:lnSpc>
          </a:pPr>
          <a:r>
            <a:rPr lang="en-US" sz="2800"/>
            <a:t>Gene therapy approaches</a:t>
          </a:r>
          <a:endParaRPr lang="en-US" sz="2800" dirty="0"/>
        </a:p>
      </dgm:t>
    </dgm:pt>
    <dgm:pt modelId="{98212FDE-69D6-9942-B123-CBA91C4524E4}" type="parTrans" cxnId="{50F17C86-FA26-1C43-8078-A23B7CFF7989}">
      <dgm:prSet/>
      <dgm:spPr/>
      <dgm:t>
        <a:bodyPr/>
        <a:lstStyle/>
        <a:p>
          <a:pPr>
            <a:lnSpc>
              <a:spcPct val="100000"/>
            </a:lnSpc>
          </a:pPr>
          <a:endParaRPr lang="en-US" sz="1600"/>
        </a:p>
      </dgm:t>
    </dgm:pt>
    <dgm:pt modelId="{55A01304-0914-4E49-9357-AAD9328E8EC0}" type="sibTrans" cxnId="{50F17C86-FA26-1C43-8078-A23B7CFF7989}">
      <dgm:prSet/>
      <dgm:spPr/>
      <dgm:t>
        <a:bodyPr/>
        <a:lstStyle/>
        <a:p>
          <a:pPr>
            <a:lnSpc>
              <a:spcPct val="100000"/>
            </a:lnSpc>
          </a:pPr>
          <a:endParaRPr lang="en-US" sz="1600"/>
        </a:p>
      </dgm:t>
    </dgm:pt>
    <dgm:pt modelId="{E089571D-42D4-F443-B83D-8BFB7905CFA1}">
      <dgm:prSet custT="1"/>
      <dgm:spPr/>
      <dgm:t>
        <a:bodyPr/>
        <a:lstStyle/>
        <a:p>
          <a:pPr>
            <a:lnSpc>
              <a:spcPct val="100000"/>
            </a:lnSpc>
          </a:pPr>
          <a:r>
            <a:rPr lang="en-US" sz="2800"/>
            <a:t>Exosome-based therapies</a:t>
          </a:r>
          <a:endParaRPr lang="en-US" sz="2800" dirty="0"/>
        </a:p>
      </dgm:t>
    </dgm:pt>
    <dgm:pt modelId="{C33DBBED-5CF2-3146-ABFB-E29CFF44FA99}" type="parTrans" cxnId="{C48CFAB3-7300-CF47-907B-D5A2FEBCB294}">
      <dgm:prSet/>
      <dgm:spPr/>
      <dgm:t>
        <a:bodyPr/>
        <a:lstStyle/>
        <a:p>
          <a:pPr>
            <a:lnSpc>
              <a:spcPct val="100000"/>
            </a:lnSpc>
          </a:pPr>
          <a:endParaRPr lang="en-US" sz="1600"/>
        </a:p>
      </dgm:t>
    </dgm:pt>
    <dgm:pt modelId="{7B80C0B6-41F9-0B42-AFCA-A0E5AC5D4018}" type="sibTrans" cxnId="{C48CFAB3-7300-CF47-907B-D5A2FEBCB294}">
      <dgm:prSet/>
      <dgm:spPr/>
      <dgm:t>
        <a:bodyPr/>
        <a:lstStyle/>
        <a:p>
          <a:pPr>
            <a:lnSpc>
              <a:spcPct val="100000"/>
            </a:lnSpc>
          </a:pPr>
          <a:endParaRPr lang="en-US" sz="1600"/>
        </a:p>
      </dgm:t>
    </dgm:pt>
    <dgm:pt modelId="{9D7CFF2C-AF58-0043-91E4-13161BD4F7A5}">
      <dgm:prSet custT="1"/>
      <dgm:spPr/>
      <dgm:t>
        <a:bodyPr/>
        <a:lstStyle/>
        <a:p>
          <a:pPr>
            <a:lnSpc>
              <a:spcPct val="100000"/>
            </a:lnSpc>
          </a:pPr>
          <a:r>
            <a:rPr lang="en-US" sz="2800"/>
            <a:t>Stem cell therapies</a:t>
          </a:r>
          <a:endParaRPr lang="en-US" sz="2800" dirty="0"/>
        </a:p>
      </dgm:t>
    </dgm:pt>
    <dgm:pt modelId="{59B1107B-6937-5945-B9C1-8E681A8ABD83}" type="parTrans" cxnId="{CCEF6FAF-6A33-B442-87FB-6962EEA2E5A7}">
      <dgm:prSet/>
      <dgm:spPr/>
      <dgm:t>
        <a:bodyPr/>
        <a:lstStyle/>
        <a:p>
          <a:pPr>
            <a:lnSpc>
              <a:spcPct val="100000"/>
            </a:lnSpc>
          </a:pPr>
          <a:endParaRPr lang="en-US" sz="1600"/>
        </a:p>
      </dgm:t>
    </dgm:pt>
    <dgm:pt modelId="{3132E764-E455-9F4E-B809-28A8EBAB5A84}" type="sibTrans" cxnId="{CCEF6FAF-6A33-B442-87FB-6962EEA2E5A7}">
      <dgm:prSet/>
      <dgm:spPr/>
      <dgm:t>
        <a:bodyPr/>
        <a:lstStyle/>
        <a:p>
          <a:pPr>
            <a:lnSpc>
              <a:spcPct val="100000"/>
            </a:lnSpc>
          </a:pPr>
          <a:endParaRPr lang="en-US" sz="1600"/>
        </a:p>
      </dgm:t>
    </dgm:pt>
    <dgm:pt modelId="{E2083502-FB3D-BB47-AFEC-5A25AC011F74}" type="pres">
      <dgm:prSet presAssocID="{1614AF9E-C93B-344A-9646-029D50B54385}" presName="diagram" presStyleCnt="0">
        <dgm:presLayoutVars>
          <dgm:dir/>
          <dgm:resizeHandles val="exact"/>
        </dgm:presLayoutVars>
      </dgm:prSet>
      <dgm:spPr/>
    </dgm:pt>
    <dgm:pt modelId="{CAFC8551-432D-FC4B-9C0E-B63D88BD5B31}" type="pres">
      <dgm:prSet presAssocID="{4F56D85C-2375-B841-8B98-3B641EC247BC}" presName="node" presStyleLbl="node1" presStyleIdx="0" presStyleCnt="5">
        <dgm:presLayoutVars>
          <dgm:bulletEnabled val="1"/>
        </dgm:presLayoutVars>
      </dgm:prSet>
      <dgm:spPr/>
    </dgm:pt>
    <dgm:pt modelId="{B2BC7B0A-428B-504F-861E-A939E89ED0AE}" type="pres">
      <dgm:prSet presAssocID="{6660DCFB-307A-0C48-B1CC-537DB8AD6E95}" presName="sibTrans" presStyleCnt="0"/>
      <dgm:spPr/>
    </dgm:pt>
    <dgm:pt modelId="{72B21067-7841-AE43-B6E7-91B0FD0BEEC8}" type="pres">
      <dgm:prSet presAssocID="{358DDFF2-E66C-A14B-B7A3-064B627F9632}" presName="node" presStyleLbl="node1" presStyleIdx="1" presStyleCnt="5">
        <dgm:presLayoutVars>
          <dgm:bulletEnabled val="1"/>
        </dgm:presLayoutVars>
      </dgm:prSet>
      <dgm:spPr/>
    </dgm:pt>
    <dgm:pt modelId="{B3BD71E9-9457-6F4D-80D7-A87296E3A3B8}" type="pres">
      <dgm:prSet presAssocID="{E4442896-C251-8446-9B9C-28866E7AC9DA}" presName="sibTrans" presStyleCnt="0"/>
      <dgm:spPr/>
    </dgm:pt>
    <dgm:pt modelId="{E7826661-7AA6-7D48-98FC-DBFCCA4522FC}" type="pres">
      <dgm:prSet presAssocID="{BDA05D20-326C-BC43-B9C6-D7E89EA088CA}" presName="node" presStyleLbl="node1" presStyleIdx="2" presStyleCnt="5">
        <dgm:presLayoutVars>
          <dgm:bulletEnabled val="1"/>
        </dgm:presLayoutVars>
      </dgm:prSet>
      <dgm:spPr/>
    </dgm:pt>
    <dgm:pt modelId="{551A7E3E-7049-2048-8980-62C6A16749BF}" type="pres">
      <dgm:prSet presAssocID="{55A01304-0914-4E49-9357-AAD9328E8EC0}" presName="sibTrans" presStyleCnt="0"/>
      <dgm:spPr/>
    </dgm:pt>
    <dgm:pt modelId="{B1D8D1FB-23F8-FF4F-A87C-B2534A47637C}" type="pres">
      <dgm:prSet presAssocID="{E089571D-42D4-F443-B83D-8BFB7905CFA1}" presName="node" presStyleLbl="node1" presStyleIdx="3" presStyleCnt="5">
        <dgm:presLayoutVars>
          <dgm:bulletEnabled val="1"/>
        </dgm:presLayoutVars>
      </dgm:prSet>
      <dgm:spPr/>
    </dgm:pt>
    <dgm:pt modelId="{81253702-D794-8D49-B4F9-7A65582FB714}" type="pres">
      <dgm:prSet presAssocID="{7B80C0B6-41F9-0B42-AFCA-A0E5AC5D4018}" presName="sibTrans" presStyleCnt="0"/>
      <dgm:spPr/>
    </dgm:pt>
    <dgm:pt modelId="{F5A56B16-D422-1044-BAE4-A60AC76AAC0C}" type="pres">
      <dgm:prSet presAssocID="{9D7CFF2C-AF58-0043-91E4-13161BD4F7A5}" presName="node" presStyleLbl="node1" presStyleIdx="4" presStyleCnt="5">
        <dgm:presLayoutVars>
          <dgm:bulletEnabled val="1"/>
        </dgm:presLayoutVars>
      </dgm:prSet>
      <dgm:spPr/>
    </dgm:pt>
  </dgm:ptLst>
  <dgm:cxnLst>
    <dgm:cxn modelId="{5E103A3F-1192-934E-AB9F-47C314F8B8AB}" type="presOf" srcId="{9D7CFF2C-AF58-0043-91E4-13161BD4F7A5}" destId="{F5A56B16-D422-1044-BAE4-A60AC76AAC0C}" srcOrd="0" destOrd="0" presId="urn:microsoft.com/office/officeart/2005/8/layout/default"/>
    <dgm:cxn modelId="{360BC049-34CB-2347-9DF7-4A8045034344}" type="presOf" srcId="{1614AF9E-C93B-344A-9646-029D50B54385}" destId="{E2083502-FB3D-BB47-AFEC-5A25AC011F74}" srcOrd="0" destOrd="0" presId="urn:microsoft.com/office/officeart/2005/8/layout/default"/>
    <dgm:cxn modelId="{22F14453-A02D-3543-82E8-BD0E119D1CBF}" type="presOf" srcId="{E089571D-42D4-F443-B83D-8BFB7905CFA1}" destId="{B1D8D1FB-23F8-FF4F-A87C-B2534A47637C}" srcOrd="0" destOrd="0" presId="urn:microsoft.com/office/officeart/2005/8/layout/default"/>
    <dgm:cxn modelId="{50F17C86-FA26-1C43-8078-A23B7CFF7989}" srcId="{1614AF9E-C93B-344A-9646-029D50B54385}" destId="{BDA05D20-326C-BC43-B9C6-D7E89EA088CA}" srcOrd="2" destOrd="0" parTransId="{98212FDE-69D6-9942-B123-CBA91C4524E4}" sibTransId="{55A01304-0914-4E49-9357-AAD9328E8EC0}"/>
    <dgm:cxn modelId="{DB786393-79B8-5C41-A1D8-ECD00A72292E}" srcId="{1614AF9E-C93B-344A-9646-029D50B54385}" destId="{358DDFF2-E66C-A14B-B7A3-064B627F9632}" srcOrd="1" destOrd="0" parTransId="{35057812-2F1F-B748-A18E-3C8D64A6E577}" sibTransId="{E4442896-C251-8446-9B9C-28866E7AC9DA}"/>
    <dgm:cxn modelId="{1E5EA99D-706E-994D-B949-E9F9E9D55EC8}" type="presOf" srcId="{4F56D85C-2375-B841-8B98-3B641EC247BC}" destId="{CAFC8551-432D-FC4B-9C0E-B63D88BD5B31}" srcOrd="0" destOrd="0" presId="urn:microsoft.com/office/officeart/2005/8/layout/default"/>
    <dgm:cxn modelId="{CCEF6FAF-6A33-B442-87FB-6962EEA2E5A7}" srcId="{1614AF9E-C93B-344A-9646-029D50B54385}" destId="{9D7CFF2C-AF58-0043-91E4-13161BD4F7A5}" srcOrd="4" destOrd="0" parTransId="{59B1107B-6937-5945-B9C1-8E681A8ABD83}" sibTransId="{3132E764-E455-9F4E-B809-28A8EBAB5A84}"/>
    <dgm:cxn modelId="{0026BDB1-C934-454C-93EA-51AC90B01A58}" type="presOf" srcId="{358DDFF2-E66C-A14B-B7A3-064B627F9632}" destId="{72B21067-7841-AE43-B6E7-91B0FD0BEEC8}" srcOrd="0" destOrd="0" presId="urn:microsoft.com/office/officeart/2005/8/layout/default"/>
    <dgm:cxn modelId="{C48CFAB3-7300-CF47-907B-D5A2FEBCB294}" srcId="{1614AF9E-C93B-344A-9646-029D50B54385}" destId="{E089571D-42D4-F443-B83D-8BFB7905CFA1}" srcOrd="3" destOrd="0" parTransId="{C33DBBED-5CF2-3146-ABFB-E29CFF44FA99}" sibTransId="{7B80C0B6-41F9-0B42-AFCA-A0E5AC5D4018}"/>
    <dgm:cxn modelId="{A37498D5-AF3A-574B-A130-8090B3D246CE}" srcId="{1614AF9E-C93B-344A-9646-029D50B54385}" destId="{4F56D85C-2375-B841-8B98-3B641EC247BC}" srcOrd="0" destOrd="0" parTransId="{C449F1AF-83D7-554E-A6B4-0353F298EBB2}" sibTransId="{6660DCFB-307A-0C48-B1CC-537DB8AD6E95}"/>
    <dgm:cxn modelId="{89A68BE9-1666-5844-8C76-D5A0095F94E1}" type="presOf" srcId="{BDA05D20-326C-BC43-B9C6-D7E89EA088CA}" destId="{E7826661-7AA6-7D48-98FC-DBFCCA4522FC}" srcOrd="0" destOrd="0" presId="urn:microsoft.com/office/officeart/2005/8/layout/default"/>
    <dgm:cxn modelId="{0DB832EA-41DA-D64E-9603-A661307B27DA}" type="presParOf" srcId="{E2083502-FB3D-BB47-AFEC-5A25AC011F74}" destId="{CAFC8551-432D-FC4B-9C0E-B63D88BD5B31}" srcOrd="0" destOrd="0" presId="urn:microsoft.com/office/officeart/2005/8/layout/default"/>
    <dgm:cxn modelId="{05B2F7D6-30B3-524A-A56E-3B3E0DCE10A2}" type="presParOf" srcId="{E2083502-FB3D-BB47-AFEC-5A25AC011F74}" destId="{B2BC7B0A-428B-504F-861E-A939E89ED0AE}" srcOrd="1" destOrd="0" presId="urn:microsoft.com/office/officeart/2005/8/layout/default"/>
    <dgm:cxn modelId="{38482822-2767-8543-A818-25D5AF5298C8}" type="presParOf" srcId="{E2083502-FB3D-BB47-AFEC-5A25AC011F74}" destId="{72B21067-7841-AE43-B6E7-91B0FD0BEEC8}" srcOrd="2" destOrd="0" presId="urn:microsoft.com/office/officeart/2005/8/layout/default"/>
    <dgm:cxn modelId="{68C87FE8-7484-2240-BB9A-DF36C6A466FE}" type="presParOf" srcId="{E2083502-FB3D-BB47-AFEC-5A25AC011F74}" destId="{B3BD71E9-9457-6F4D-80D7-A87296E3A3B8}" srcOrd="3" destOrd="0" presId="urn:microsoft.com/office/officeart/2005/8/layout/default"/>
    <dgm:cxn modelId="{BC5440E2-1CDB-8D48-9F4B-BFE34D051F39}" type="presParOf" srcId="{E2083502-FB3D-BB47-AFEC-5A25AC011F74}" destId="{E7826661-7AA6-7D48-98FC-DBFCCA4522FC}" srcOrd="4" destOrd="0" presId="urn:microsoft.com/office/officeart/2005/8/layout/default"/>
    <dgm:cxn modelId="{CDFFD0F0-5DAA-EC4D-B9D5-287BCE5506B8}" type="presParOf" srcId="{E2083502-FB3D-BB47-AFEC-5A25AC011F74}" destId="{551A7E3E-7049-2048-8980-62C6A16749BF}" srcOrd="5" destOrd="0" presId="urn:microsoft.com/office/officeart/2005/8/layout/default"/>
    <dgm:cxn modelId="{78F20FF1-2E0C-6B41-B8A7-0893CCC26B8F}" type="presParOf" srcId="{E2083502-FB3D-BB47-AFEC-5A25AC011F74}" destId="{B1D8D1FB-23F8-FF4F-A87C-B2534A47637C}" srcOrd="6" destOrd="0" presId="urn:microsoft.com/office/officeart/2005/8/layout/default"/>
    <dgm:cxn modelId="{1BFEA334-7809-DA45-BD2A-72AE4A5D7F4F}" type="presParOf" srcId="{E2083502-FB3D-BB47-AFEC-5A25AC011F74}" destId="{81253702-D794-8D49-B4F9-7A65582FB714}" srcOrd="7" destOrd="0" presId="urn:microsoft.com/office/officeart/2005/8/layout/default"/>
    <dgm:cxn modelId="{BFE23AE9-C164-F64D-9A28-287716EBCB9E}" type="presParOf" srcId="{E2083502-FB3D-BB47-AFEC-5A25AC011F74}" destId="{F5A56B16-D422-1044-BAE4-A60AC76AAC0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C8551-432D-FC4B-9C0E-B63D88BD5B31}">
      <dsp:nvSpPr>
        <dsp:cNvPr id="0" name=""/>
        <dsp:cNvSpPr/>
      </dsp:nvSpPr>
      <dsp:spPr>
        <a:xfrm>
          <a:off x="0" y="477903"/>
          <a:ext cx="3432968" cy="20597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a:t>Sotatercept – a biologic antibody that targets activins</a:t>
          </a:r>
        </a:p>
      </dsp:txBody>
      <dsp:txXfrm>
        <a:off x="0" y="477903"/>
        <a:ext cx="3432968" cy="2059781"/>
      </dsp:txXfrm>
    </dsp:sp>
    <dsp:sp modelId="{72B21067-7841-AE43-B6E7-91B0FD0BEEC8}">
      <dsp:nvSpPr>
        <dsp:cNvPr id="0" name=""/>
        <dsp:cNvSpPr/>
      </dsp:nvSpPr>
      <dsp:spPr>
        <a:xfrm>
          <a:off x="3776265" y="477903"/>
          <a:ext cx="3432968" cy="2059781"/>
        </a:xfrm>
        <a:prstGeom prst="rect">
          <a:avLst/>
        </a:prstGeom>
        <a:solidFill>
          <a:schemeClr val="accent2">
            <a:hueOff val="-1815672"/>
            <a:satOff val="655"/>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dirty="0"/>
            <a:t>New formulations </a:t>
          </a:r>
          <a:br>
            <a:rPr lang="en-US" sz="2800" kern="1200" dirty="0"/>
          </a:br>
          <a:r>
            <a:rPr lang="en-US" sz="2800" kern="1200" dirty="0"/>
            <a:t>of drugs for inhaled therapy</a:t>
          </a:r>
        </a:p>
      </dsp:txBody>
      <dsp:txXfrm>
        <a:off x="3776265" y="477903"/>
        <a:ext cx="3432968" cy="2059781"/>
      </dsp:txXfrm>
    </dsp:sp>
    <dsp:sp modelId="{E7826661-7AA6-7D48-98FC-DBFCCA4522FC}">
      <dsp:nvSpPr>
        <dsp:cNvPr id="0" name=""/>
        <dsp:cNvSpPr/>
      </dsp:nvSpPr>
      <dsp:spPr>
        <a:xfrm>
          <a:off x="7552531" y="477903"/>
          <a:ext cx="3432968" cy="2059781"/>
        </a:xfrm>
        <a:prstGeom prst="rect">
          <a:avLst/>
        </a:prstGeom>
        <a:solidFill>
          <a:schemeClr val="accent2">
            <a:hueOff val="-3631344"/>
            <a:satOff val="1309"/>
            <a:lumOff val="-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a:t>Gene therapy approaches</a:t>
          </a:r>
          <a:endParaRPr lang="en-US" sz="2800" kern="1200" dirty="0"/>
        </a:p>
      </dsp:txBody>
      <dsp:txXfrm>
        <a:off x="7552531" y="477903"/>
        <a:ext cx="3432968" cy="2059781"/>
      </dsp:txXfrm>
    </dsp:sp>
    <dsp:sp modelId="{B1D8D1FB-23F8-FF4F-A87C-B2534A47637C}">
      <dsp:nvSpPr>
        <dsp:cNvPr id="0" name=""/>
        <dsp:cNvSpPr/>
      </dsp:nvSpPr>
      <dsp:spPr>
        <a:xfrm>
          <a:off x="1888132" y="2880981"/>
          <a:ext cx="3432968" cy="2059781"/>
        </a:xfrm>
        <a:prstGeom prst="rect">
          <a:avLst/>
        </a:prstGeom>
        <a:solidFill>
          <a:schemeClr val="accent2">
            <a:hueOff val="-5447016"/>
            <a:satOff val="1964"/>
            <a:lumOff val="-1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a:t>Exosome-based therapies</a:t>
          </a:r>
          <a:endParaRPr lang="en-US" sz="2800" kern="1200" dirty="0"/>
        </a:p>
      </dsp:txBody>
      <dsp:txXfrm>
        <a:off x="1888132" y="2880981"/>
        <a:ext cx="3432968" cy="2059781"/>
      </dsp:txXfrm>
    </dsp:sp>
    <dsp:sp modelId="{F5A56B16-D422-1044-BAE4-A60AC76AAC0C}">
      <dsp:nvSpPr>
        <dsp:cNvPr id="0" name=""/>
        <dsp:cNvSpPr/>
      </dsp:nvSpPr>
      <dsp:spPr>
        <a:xfrm>
          <a:off x="5664398" y="2880981"/>
          <a:ext cx="3432968" cy="2059781"/>
        </a:xfrm>
        <a:prstGeom prst="rect">
          <a:avLst/>
        </a:prstGeom>
        <a:solidFill>
          <a:schemeClr val="accent2">
            <a:hueOff val="-7262688"/>
            <a:satOff val="2619"/>
            <a:lumOff val="-1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a:t>Stem cell therapies</a:t>
          </a:r>
          <a:endParaRPr lang="en-US" sz="2800" kern="1200" dirty="0"/>
        </a:p>
      </dsp:txBody>
      <dsp:txXfrm>
        <a:off x="5664398" y="2880981"/>
        <a:ext cx="3432968" cy="20597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6/8/23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6</a:t>
            </a:fld>
            <a:endParaRPr lang="en-US"/>
          </a:p>
        </p:txBody>
      </p:sp>
    </p:spTree>
    <p:extLst>
      <p:ext uri="{BB962C8B-B14F-4D97-AF65-F5344CB8AC3E}">
        <p14:creationId xmlns:p14="http://schemas.microsoft.com/office/powerpoint/2010/main" val="307372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E865AA1A-6A03-1DDA-8C70-DC71170A99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F4DAA55C-A4D8-2605-92D0-A204FFBF08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65724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2013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8278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29211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3637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7444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473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500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9030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45644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285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345067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44182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584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371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3232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12965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14515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349354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184269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2467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1276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17661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9556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42336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37459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78630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16406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61914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74078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43057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171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370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9241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8918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6353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CA4C778-2564-95AF-3B0E-B679D3E37B15}"/>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21864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0281861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97529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1"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dirty="0"/>
              <a:t>Gene- and Nano-therapy for PAH: Could This Be the Future?</a:t>
            </a:r>
          </a:p>
        </p:txBody>
      </p:sp>
      <p:sp>
        <p:nvSpPr>
          <p:cNvPr id="3" name="Text Placeholder 2">
            <a:extLst>
              <a:ext uri="{FF2B5EF4-FFF2-40B4-BE49-F238E27FC236}">
                <a16:creationId xmlns:a16="http://schemas.microsoft.com/office/drawing/2014/main" id="{1E907593-D385-9FFE-D954-6A3E66623ACC}"/>
              </a:ext>
            </a:extLst>
          </p:cNvPr>
          <p:cNvSpPr>
            <a:spLocks noGrp="1"/>
          </p:cNvSpPr>
          <p:nvPr>
            <p:ph type="body" idx="1"/>
          </p:nvPr>
        </p:nvSpPr>
        <p:spPr>
          <a:xfrm>
            <a:off x="609601" y="4589463"/>
            <a:ext cx="10515600" cy="1500187"/>
          </a:xfrm>
        </p:spPr>
        <p:txBody>
          <a:bodyPr>
            <a:normAutofit/>
          </a:bodyPr>
          <a:lstStyle/>
          <a:p>
            <a:r>
              <a:rPr lang="en-US" b="1" dirty="0">
                <a:solidFill>
                  <a:schemeClr val="accent2"/>
                </a:solidFill>
              </a:rPr>
              <a:t>Sudarshan Rajagopal, MD, PhD</a:t>
            </a:r>
            <a:br>
              <a:rPr lang="en-US" dirty="0"/>
            </a:br>
            <a:r>
              <a:rPr lang="en-US" dirty="0"/>
              <a:t>Associate Professor of Medicine</a:t>
            </a:r>
            <a:br>
              <a:rPr lang="en-US" dirty="0"/>
            </a:br>
            <a:r>
              <a:rPr lang="en-US" dirty="0"/>
              <a:t>Co-Director, Pulmonary Vascular Disease Center</a:t>
            </a:r>
            <a:br>
              <a:rPr lang="en-US" dirty="0"/>
            </a:br>
            <a:r>
              <a:rPr lang="en-US" dirty="0"/>
              <a:t>Duke University School of Medicine</a:t>
            </a:r>
            <a:br>
              <a:rPr lang="en-US" dirty="0"/>
            </a:br>
            <a:r>
              <a:rPr lang="en-US" dirty="0"/>
              <a:t>Durham, NC </a:t>
            </a:r>
          </a:p>
        </p:txBody>
      </p:sp>
    </p:spTree>
    <p:extLst>
      <p:ext uri="{BB962C8B-B14F-4D97-AF65-F5344CB8AC3E}">
        <p14:creationId xmlns:p14="http://schemas.microsoft.com/office/powerpoint/2010/main" val="303918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1512-F949-4C0B-8E98-56E44F7E6B69}"/>
              </a:ext>
            </a:extLst>
          </p:cNvPr>
          <p:cNvSpPr>
            <a:spLocks noGrp="1"/>
          </p:cNvSpPr>
          <p:nvPr>
            <p:ph type="title"/>
          </p:nvPr>
        </p:nvSpPr>
        <p:spPr>
          <a:xfrm>
            <a:off x="609600" y="199505"/>
            <a:ext cx="10744200" cy="1185577"/>
          </a:xfrm>
        </p:spPr>
        <p:txBody>
          <a:bodyPr>
            <a:normAutofit/>
          </a:bodyPr>
          <a:lstStyle/>
          <a:p>
            <a:r>
              <a:rPr lang="en-US" dirty="0"/>
              <a:t>Different Types of Therapeutics</a:t>
            </a:r>
          </a:p>
        </p:txBody>
      </p:sp>
      <p:sp>
        <p:nvSpPr>
          <p:cNvPr id="3" name="Content Placeholder 2">
            <a:extLst>
              <a:ext uri="{FF2B5EF4-FFF2-40B4-BE49-F238E27FC236}">
                <a16:creationId xmlns:a16="http://schemas.microsoft.com/office/drawing/2014/main" id="{6BBB047E-EAC6-4E6D-B6D1-1B674E4D478C}"/>
              </a:ext>
            </a:extLst>
          </p:cNvPr>
          <p:cNvSpPr>
            <a:spLocks noGrp="1"/>
          </p:cNvSpPr>
          <p:nvPr>
            <p:ph sz="half" idx="1"/>
          </p:nvPr>
        </p:nvSpPr>
        <p:spPr>
          <a:xfrm>
            <a:off x="609600" y="1496291"/>
            <a:ext cx="5181600" cy="4680672"/>
          </a:xfrm>
        </p:spPr>
        <p:txBody>
          <a:bodyPr>
            <a:normAutofit fontScale="92500" lnSpcReduction="10000"/>
          </a:bodyPr>
          <a:lstStyle/>
          <a:p>
            <a:r>
              <a:rPr lang="en-US" dirty="0"/>
              <a:t>Small molecules</a:t>
            </a:r>
          </a:p>
          <a:p>
            <a:r>
              <a:rPr lang="en-US" dirty="0"/>
              <a:t>Peptides</a:t>
            </a:r>
          </a:p>
          <a:p>
            <a:r>
              <a:rPr lang="en-US" dirty="0"/>
              <a:t>Biologics</a:t>
            </a:r>
          </a:p>
          <a:p>
            <a:pPr lvl="1"/>
            <a:r>
              <a:rPr lang="en-US" dirty="0"/>
              <a:t>Proteins</a:t>
            </a:r>
          </a:p>
          <a:p>
            <a:pPr lvl="1"/>
            <a:r>
              <a:rPr lang="en-US" dirty="0"/>
              <a:t>Antibodies</a:t>
            </a:r>
          </a:p>
          <a:p>
            <a:r>
              <a:rPr lang="en-US" dirty="0"/>
              <a:t>Gene Therapy</a:t>
            </a:r>
          </a:p>
          <a:p>
            <a:pPr lvl="1"/>
            <a:r>
              <a:rPr lang="en-US" dirty="0"/>
              <a:t>Antisense therapies</a:t>
            </a:r>
          </a:p>
          <a:p>
            <a:pPr lvl="1"/>
            <a:r>
              <a:rPr lang="en-US" dirty="0"/>
              <a:t>Adenovirus</a:t>
            </a:r>
          </a:p>
          <a:p>
            <a:pPr lvl="1"/>
            <a:r>
              <a:rPr lang="en-US" dirty="0"/>
              <a:t>CRISPR</a:t>
            </a:r>
          </a:p>
          <a:p>
            <a:r>
              <a:rPr lang="en-US" dirty="0"/>
              <a:t>Cellular Therapies</a:t>
            </a:r>
          </a:p>
          <a:p>
            <a:pPr lvl="1"/>
            <a:r>
              <a:rPr lang="en-US" dirty="0"/>
              <a:t>CAR-T cells</a:t>
            </a:r>
          </a:p>
          <a:p>
            <a:pPr lvl="1"/>
            <a:r>
              <a:rPr lang="en-US" dirty="0"/>
              <a:t>Stem cells</a:t>
            </a:r>
          </a:p>
        </p:txBody>
      </p:sp>
      <p:sp>
        <p:nvSpPr>
          <p:cNvPr id="7" name="Footer Placeholder 6">
            <a:extLst>
              <a:ext uri="{FF2B5EF4-FFF2-40B4-BE49-F238E27FC236}">
                <a16:creationId xmlns:a16="http://schemas.microsoft.com/office/drawing/2014/main" id="{5A50EA4F-5E90-789F-EF1F-C1FFA495B726}"/>
              </a:ext>
            </a:extLst>
          </p:cNvPr>
          <p:cNvSpPr>
            <a:spLocks noGrp="1"/>
          </p:cNvSpPr>
          <p:nvPr>
            <p:ph type="ftr" sz="quarter" idx="3"/>
          </p:nvPr>
        </p:nvSpPr>
        <p:spPr>
          <a:xfrm>
            <a:off x="609600" y="6356350"/>
            <a:ext cx="10515599" cy="442131"/>
          </a:xfrm>
        </p:spPr>
        <p:txBody>
          <a:bodyPr/>
          <a:lstStyle/>
          <a:p>
            <a:r>
              <a:rPr lang="en-US" dirty="0"/>
              <a:t>CAR-T, chimeric antigen receptor T cell therapy; CRISPR,  Clustered Regularly Interspaced Short Palindromic Repeats.</a:t>
            </a:r>
          </a:p>
          <a:p>
            <a:br>
              <a:rPr lang="en-US" dirty="0"/>
            </a:br>
            <a:r>
              <a:rPr lang="en-US" dirty="0"/>
              <a:t>Chhabra, M. “Chapter 6: Biological therapeutic modalities.” </a:t>
            </a:r>
            <a:r>
              <a:rPr lang="en-US" i="1" dirty="0"/>
              <a:t>Translational Biotechnology: A Journey from Laboratory to Clinic</a:t>
            </a:r>
            <a:r>
              <a:rPr lang="en-US" dirty="0"/>
              <a:t>s. 2021; 137-64.</a:t>
            </a:r>
          </a:p>
        </p:txBody>
      </p:sp>
      <p:pic>
        <p:nvPicPr>
          <p:cNvPr id="6" name="Picture 5" descr="A picture containing text, bicycle, screenshot, graphic design&#10;&#10;Description automatically generated">
            <a:extLst>
              <a:ext uri="{FF2B5EF4-FFF2-40B4-BE49-F238E27FC236}">
                <a16:creationId xmlns:a16="http://schemas.microsoft.com/office/drawing/2014/main" id="{70183EA0-4914-2D10-0711-723013D3A1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083585" y="1568454"/>
            <a:ext cx="7270215" cy="4061167"/>
          </a:xfrm>
          <a:prstGeom prst="rect">
            <a:avLst/>
          </a:prstGeom>
        </p:spPr>
      </p:pic>
    </p:spTree>
    <p:extLst>
      <p:ext uri="{BB962C8B-B14F-4D97-AF65-F5344CB8AC3E}">
        <p14:creationId xmlns:p14="http://schemas.microsoft.com/office/powerpoint/2010/main" val="44915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0F43A1-C9EF-4FF6-5C36-A447C0065D3A}"/>
              </a:ext>
            </a:extLst>
          </p:cNvPr>
          <p:cNvSpPr>
            <a:spLocks noGrp="1"/>
          </p:cNvSpPr>
          <p:nvPr>
            <p:ph type="ftr" sz="quarter" idx="3"/>
          </p:nvPr>
        </p:nvSpPr>
        <p:spPr>
          <a:xfrm>
            <a:off x="609600" y="6356350"/>
            <a:ext cx="10744199" cy="442131"/>
          </a:xfrm>
        </p:spPr>
        <p:txBody>
          <a:bodyPr/>
          <a:lstStyle/>
          <a:p>
            <a:r>
              <a:rPr lang="en-US" sz="1000" dirty="0"/>
              <a:t>FDA, US Food and Drug Administration; NME, new molecular entity</a:t>
            </a:r>
            <a:r>
              <a:rPr lang="en-US" sz="1000" dirty="0">
                <a:solidFill>
                  <a:schemeClr val="tx1"/>
                </a:solidFill>
              </a:rPr>
              <a:t>.</a:t>
            </a:r>
          </a:p>
          <a:p>
            <a:endParaRPr lang="en-US" sz="1000" dirty="0"/>
          </a:p>
          <a:p>
            <a:r>
              <a:rPr lang="en-US" sz="1000" dirty="0" err="1"/>
              <a:t>Buvailo</a:t>
            </a:r>
            <a:r>
              <a:rPr lang="en-US" sz="1000" dirty="0"/>
              <a:t> A. </a:t>
            </a:r>
            <a:r>
              <a:rPr lang="en-US" sz="1000" i="1" dirty="0"/>
              <a:t>Biopharma Insights.</a:t>
            </a:r>
            <a:r>
              <a:rPr lang="en-US" sz="1000" dirty="0"/>
              <a:t> 2022. https://</a:t>
            </a:r>
            <a:r>
              <a:rPr lang="en-US" sz="1000" dirty="0" err="1"/>
              <a:t>www.biopharmatrend.com</a:t>
            </a:r>
            <a:r>
              <a:rPr lang="en-US" sz="1000" dirty="0"/>
              <a:t>/post/67-will-small-molecules-sustain-pharmaceutical-race-with-biologics/.</a:t>
            </a:r>
          </a:p>
        </p:txBody>
      </p:sp>
      <p:sp>
        <p:nvSpPr>
          <p:cNvPr id="2" name="Title 1">
            <a:extLst>
              <a:ext uri="{FF2B5EF4-FFF2-40B4-BE49-F238E27FC236}">
                <a16:creationId xmlns:a16="http://schemas.microsoft.com/office/drawing/2014/main" id="{D199D9DC-3FB7-4834-9F55-C3CBD1FDBEED}"/>
              </a:ext>
            </a:extLst>
          </p:cNvPr>
          <p:cNvSpPr>
            <a:spLocks noGrp="1"/>
          </p:cNvSpPr>
          <p:nvPr>
            <p:ph type="title"/>
          </p:nvPr>
        </p:nvSpPr>
        <p:spPr>
          <a:xfrm>
            <a:off x="609600" y="199505"/>
            <a:ext cx="10744200" cy="1185577"/>
          </a:xfrm>
        </p:spPr>
        <p:txBody>
          <a:bodyPr>
            <a:normAutofit/>
          </a:bodyPr>
          <a:lstStyle/>
          <a:p>
            <a:r>
              <a:rPr lang="en-US" dirty="0"/>
              <a:t>FDA-Approved Small Molecules and Biologics</a:t>
            </a:r>
          </a:p>
        </p:txBody>
      </p:sp>
      <p:graphicFrame>
        <p:nvGraphicFramePr>
          <p:cNvPr id="9" name="Chart 8">
            <a:extLst>
              <a:ext uri="{FF2B5EF4-FFF2-40B4-BE49-F238E27FC236}">
                <a16:creationId xmlns:a16="http://schemas.microsoft.com/office/drawing/2014/main" id="{B493E85E-74AF-C507-0A6E-E446CCDF05E8}"/>
              </a:ext>
            </a:extLst>
          </p:cNvPr>
          <p:cNvGraphicFramePr/>
          <p:nvPr>
            <p:extLst>
              <p:ext uri="{D42A27DB-BD31-4B8C-83A1-F6EECF244321}">
                <p14:modId xmlns:p14="http://schemas.microsoft.com/office/powerpoint/2010/main" val="2500794675"/>
              </p:ext>
            </p:extLst>
          </p:nvPr>
        </p:nvGraphicFramePr>
        <p:xfrm>
          <a:off x="2513835" y="1457593"/>
          <a:ext cx="6935730" cy="4623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05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559B61-5582-DAF6-98D6-6BEAD93C8C3F}"/>
              </a:ext>
            </a:extLst>
          </p:cNvPr>
          <p:cNvSpPr>
            <a:spLocks noGrp="1"/>
          </p:cNvSpPr>
          <p:nvPr>
            <p:ph type="ftr" sz="quarter" idx="3"/>
          </p:nvPr>
        </p:nvSpPr>
        <p:spPr>
          <a:xfrm>
            <a:off x="609600" y="6356350"/>
            <a:ext cx="10744199" cy="442131"/>
          </a:xfrm>
        </p:spPr>
        <p:txBody>
          <a:bodyPr/>
          <a:lstStyle/>
          <a:p>
            <a:r>
              <a:rPr lang="en-US" sz="1000" dirty="0"/>
              <a:t>Forest V, et al. </a:t>
            </a:r>
            <a:r>
              <a:rPr lang="en-US" sz="1000" i="1" dirty="0"/>
              <a:t>Advanced Drug Delivery Reviews.</a:t>
            </a:r>
            <a:r>
              <a:rPr lang="en-US" sz="1000" dirty="0"/>
              <a:t> 2022; 183:114173.</a:t>
            </a:r>
            <a:endParaRPr lang="en-US" sz="1000" strike="sngStrike" dirty="0"/>
          </a:p>
        </p:txBody>
      </p:sp>
      <p:sp>
        <p:nvSpPr>
          <p:cNvPr id="2" name="Title 1">
            <a:extLst>
              <a:ext uri="{FF2B5EF4-FFF2-40B4-BE49-F238E27FC236}">
                <a16:creationId xmlns:a16="http://schemas.microsoft.com/office/drawing/2014/main" id="{07079CB9-81E2-4F8C-B22C-56024B06041E}"/>
              </a:ext>
            </a:extLst>
          </p:cNvPr>
          <p:cNvSpPr>
            <a:spLocks noGrp="1"/>
          </p:cNvSpPr>
          <p:nvPr>
            <p:ph type="title"/>
          </p:nvPr>
        </p:nvSpPr>
        <p:spPr>
          <a:xfrm>
            <a:off x="609600" y="199505"/>
            <a:ext cx="10744200" cy="1185577"/>
          </a:xfrm>
        </p:spPr>
        <p:txBody>
          <a:bodyPr anchor="t">
            <a:normAutofit/>
          </a:bodyPr>
          <a:lstStyle/>
          <a:p>
            <a:r>
              <a:rPr lang="en-US" dirty="0"/>
              <a:t>Nano-delivery Systems to the Lungs</a:t>
            </a:r>
          </a:p>
        </p:txBody>
      </p:sp>
      <p:pic>
        <p:nvPicPr>
          <p:cNvPr id="1026" name="Picture 2" descr="https://ars.els-cdn.com/content/image/1-s2.0-S0169409X22000631-ga1_lrg.jpg">
            <a:extLst>
              <a:ext uri="{FF2B5EF4-FFF2-40B4-BE49-F238E27FC236}">
                <a16:creationId xmlns:a16="http://schemas.microsoft.com/office/drawing/2014/main" id="{9D4F98D5-531C-4D56-9414-7F2A94F8DB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30381" y="1077532"/>
            <a:ext cx="7102635" cy="536925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1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D9C5-F17A-4E63-B9A9-B7FD5687FE6B}"/>
              </a:ext>
            </a:extLst>
          </p:cNvPr>
          <p:cNvSpPr>
            <a:spLocks noGrp="1"/>
          </p:cNvSpPr>
          <p:nvPr>
            <p:ph type="title"/>
          </p:nvPr>
        </p:nvSpPr>
        <p:spPr/>
        <p:txBody>
          <a:bodyPr>
            <a:normAutofit/>
          </a:bodyPr>
          <a:lstStyle/>
          <a:p>
            <a:r>
              <a:rPr lang="en-US" dirty="0"/>
              <a:t>New Therapeutic Modalities in PAH</a:t>
            </a:r>
          </a:p>
        </p:txBody>
      </p:sp>
      <p:graphicFrame>
        <p:nvGraphicFramePr>
          <p:cNvPr id="5" name="Diagram 4">
            <a:extLst>
              <a:ext uri="{FF2B5EF4-FFF2-40B4-BE49-F238E27FC236}">
                <a16:creationId xmlns:a16="http://schemas.microsoft.com/office/drawing/2014/main" id="{9C2494F0-14F1-5B46-10F9-037174EF6504}"/>
              </a:ext>
            </a:extLst>
          </p:cNvPr>
          <p:cNvGraphicFramePr/>
          <p:nvPr>
            <p:extLst>
              <p:ext uri="{D42A27DB-BD31-4B8C-83A1-F6EECF244321}">
                <p14:modId xmlns:p14="http://schemas.microsoft.com/office/powerpoint/2010/main" val="1762794384"/>
              </p:ext>
            </p:extLst>
          </p:nvPr>
        </p:nvGraphicFramePr>
        <p:xfrm>
          <a:off x="609600" y="1155095"/>
          <a:ext cx="10985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16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p:cNvSpPr>
            <a:spLocks noGrp="1"/>
          </p:cNvSpPr>
          <p:nvPr>
            <p:ph idx="1"/>
          </p:nvPr>
        </p:nvSpPr>
        <p:spPr>
          <a:xfrm>
            <a:off x="609600" y="1477906"/>
            <a:ext cx="10744200" cy="4722477"/>
          </a:xfrm>
        </p:spPr>
        <p:txBody>
          <a:bodyPr>
            <a:normAutofit/>
          </a:bodyPr>
          <a:lstStyle/>
          <a:p>
            <a:r>
              <a:rPr lang="en-US" sz="2800" dirty="0"/>
              <a:t>We now have several different ways of developing new drugs to treat disease such as PAH</a:t>
            </a:r>
          </a:p>
          <a:p>
            <a:r>
              <a:rPr lang="en-US" sz="2800" dirty="0"/>
              <a:t>Current FDA-approved therapies for PAH are small molecules</a:t>
            </a:r>
          </a:p>
          <a:p>
            <a:r>
              <a:rPr lang="en-US" sz="2800" dirty="0"/>
              <a:t>Future therapies in PAH include biologics and novel delivery systems for different formulations of drugs that directly target the lungs</a:t>
            </a:r>
          </a:p>
          <a:p>
            <a:r>
              <a:rPr lang="en-US" sz="2800" dirty="0"/>
              <a:t>These new approaches have promising potential to better target the molecular abnormalities in PAH or target the lung directly with fewer systemic side effects</a:t>
            </a:r>
          </a:p>
        </p:txBody>
      </p:sp>
    </p:spTree>
    <p:extLst>
      <p:ext uri="{BB962C8B-B14F-4D97-AF65-F5344CB8AC3E}">
        <p14:creationId xmlns:p14="http://schemas.microsoft.com/office/powerpoint/2010/main" val="386757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PCC20</Template>
  <TotalTime>275</TotalTime>
  <Words>609</Words>
  <Application>Microsoft Macintosh PowerPoint</Application>
  <PresentationFormat>Widescreen</PresentationFormat>
  <Paragraphs>63</Paragraphs>
  <Slides>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PCC20</vt:lpstr>
      <vt:lpstr>Office Theme</vt:lpstr>
      <vt:lpstr>1_PCC20</vt:lpstr>
      <vt:lpstr>Gene- and Nano-therapy for PAH: Could This Be the Future?</vt:lpstr>
      <vt:lpstr>PowerPoint Presentation</vt:lpstr>
      <vt:lpstr>Disclaimer</vt:lpstr>
      <vt:lpstr>Different Types of Therapeutics</vt:lpstr>
      <vt:lpstr>FDA-Approved Small Molecules and Biologics</vt:lpstr>
      <vt:lpstr>Nano-delivery Systems to the Lungs</vt:lpstr>
      <vt:lpstr>New Therapeutic Modalities in PAH</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40</cp:revision>
  <dcterms:created xsi:type="dcterms:W3CDTF">2019-05-10T15:43:12Z</dcterms:created>
  <dcterms:modified xsi:type="dcterms:W3CDTF">2023-06-08T21:10:42Z</dcterms:modified>
  <cp:category/>
</cp:coreProperties>
</file>