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15"/>
  </p:notesMasterIdLst>
  <p:handoutMasterIdLst>
    <p:handoutMasterId r:id="rId16"/>
  </p:handoutMasterIdLst>
  <p:sldIdLst>
    <p:sldId id="256" r:id="rId4"/>
    <p:sldId id="786" r:id="rId5"/>
    <p:sldId id="787" r:id="rId6"/>
    <p:sldId id="550" r:id="rId7"/>
    <p:sldId id="545" r:id="rId8"/>
    <p:sldId id="547" r:id="rId9"/>
    <p:sldId id="546" r:id="rId10"/>
    <p:sldId id="542" r:id="rId11"/>
    <p:sldId id="549" r:id="rId12"/>
    <p:sldId id="268" r:id="rId13"/>
    <p:sldId id="7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00FDFF"/>
    <a:srgbClr val="FF40FF"/>
    <a:srgbClr val="FF93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8" autoAdjust="0"/>
    <p:restoredTop sz="94694"/>
  </p:normalViewPr>
  <p:slideViewPr>
    <p:cSldViewPr snapToGrid="0">
      <p:cViewPr varScale="1">
        <p:scale>
          <a:sx n="117" d="100"/>
          <a:sy n="117" d="100"/>
        </p:scale>
        <p:origin x="1160"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80" d="100"/>
        <a:sy n="18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6/8/23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4</a:t>
            </a:fld>
            <a:endParaRPr lang="en-US"/>
          </a:p>
        </p:txBody>
      </p:sp>
    </p:spTree>
    <p:extLst>
      <p:ext uri="{BB962C8B-B14F-4D97-AF65-F5344CB8AC3E}">
        <p14:creationId xmlns:p14="http://schemas.microsoft.com/office/powerpoint/2010/main" val="175507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C4758-897C-4304-BEEE-3F3160F72AE9}" type="slidenum">
              <a:rPr lang="en-US" smtClean="0"/>
              <a:t>5</a:t>
            </a:fld>
            <a:endParaRPr lang="en-US"/>
          </a:p>
        </p:txBody>
      </p:sp>
    </p:spTree>
    <p:extLst>
      <p:ext uri="{BB962C8B-B14F-4D97-AF65-F5344CB8AC3E}">
        <p14:creationId xmlns:p14="http://schemas.microsoft.com/office/powerpoint/2010/main" val="31403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C4758-897C-4304-BEEE-3F3160F72AE9}" type="slidenum">
              <a:rPr lang="en-US" smtClean="0"/>
              <a:t>6</a:t>
            </a:fld>
            <a:endParaRPr lang="en-US"/>
          </a:p>
        </p:txBody>
      </p:sp>
    </p:spTree>
    <p:extLst>
      <p:ext uri="{BB962C8B-B14F-4D97-AF65-F5344CB8AC3E}">
        <p14:creationId xmlns:p14="http://schemas.microsoft.com/office/powerpoint/2010/main" val="400163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762BDAEA-3D89-6311-C0E6-2F4D434D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3E2ADD03-C1DE-8CAE-691D-B373698AC5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1817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0369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7865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0028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161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95310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4628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622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8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613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298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666550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003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511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0445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4220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52882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696261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51214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379589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437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0850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84194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317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81881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83954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050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56256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61134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6077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6864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963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9506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2440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623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746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2ABDD7D-AE92-059F-1DB4-0DB96833A476}"/>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1646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455381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5578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dirty="0"/>
              <a:t>Emerging Therapeutics: </a:t>
            </a:r>
            <a:br>
              <a:rPr lang="en-US" dirty="0"/>
            </a:br>
            <a:r>
              <a:rPr lang="en-US" dirty="0"/>
              <a:t>The Potential of Targeting the</a:t>
            </a:r>
            <a:br>
              <a:rPr lang="en-US" dirty="0"/>
            </a:br>
            <a:r>
              <a:rPr lang="en-US" dirty="0"/>
              <a:t>Serotonin Pathway in PAH</a:t>
            </a:r>
          </a:p>
        </p:txBody>
      </p:sp>
      <p:sp>
        <p:nvSpPr>
          <p:cNvPr id="6" name="Text Placeholder 5">
            <a:extLst>
              <a:ext uri="{FF2B5EF4-FFF2-40B4-BE49-F238E27FC236}">
                <a16:creationId xmlns:a16="http://schemas.microsoft.com/office/drawing/2014/main" id="{71D3814E-3819-E0A1-1E19-72431F361F21}"/>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Sudarshan Rajagopal, MD, PhD</a:t>
            </a:r>
            <a:br>
              <a:rPr lang="en-US" b="1" dirty="0">
                <a:solidFill>
                  <a:schemeClr val="accent1"/>
                </a:solidFill>
              </a:rPr>
            </a:br>
            <a:r>
              <a:rPr lang="en-US" dirty="0"/>
              <a:t>Associate Professor of Medicine</a:t>
            </a:r>
            <a:br>
              <a:rPr lang="en-US" dirty="0"/>
            </a:br>
            <a:r>
              <a:rPr lang="en-US" dirty="0"/>
              <a:t>Co-Director, Pulmonary Vascular Disease Center</a:t>
            </a:r>
            <a:br>
              <a:rPr lang="en-US" dirty="0"/>
            </a:br>
            <a:r>
              <a:rPr lang="en-US" dirty="0"/>
              <a:t>Duke University School of Medicine</a:t>
            </a:r>
            <a:br>
              <a:rPr lang="en-US" dirty="0"/>
            </a:br>
            <a:r>
              <a:rPr lang="en-US" dirty="0"/>
              <a:t>Durham, NC </a:t>
            </a:r>
          </a:p>
        </p:txBody>
      </p:sp>
    </p:spTree>
    <p:extLst>
      <p:ext uri="{BB962C8B-B14F-4D97-AF65-F5344CB8AC3E}">
        <p14:creationId xmlns:p14="http://schemas.microsoft.com/office/powerpoint/2010/main" val="248080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Take Home Points</a:t>
            </a:r>
          </a:p>
        </p:txBody>
      </p:sp>
      <p:sp>
        <p:nvSpPr>
          <p:cNvPr id="3" name="Content Placeholder 2"/>
          <p:cNvSpPr>
            <a:spLocks noGrp="1"/>
          </p:cNvSpPr>
          <p:nvPr>
            <p:ph sz="half" idx="1"/>
          </p:nvPr>
        </p:nvSpPr>
        <p:spPr>
          <a:xfrm>
            <a:off x="609600" y="1496291"/>
            <a:ext cx="5181600" cy="4680672"/>
          </a:xfrm>
        </p:spPr>
        <p:txBody>
          <a:bodyPr>
            <a:normAutofit/>
          </a:bodyPr>
          <a:lstStyle/>
          <a:p>
            <a:r>
              <a:rPr lang="en-US" dirty="0"/>
              <a:t>There are several new pathways targeted by novel PAH therapies; many of these therapies are</a:t>
            </a:r>
            <a:br>
              <a:rPr lang="en-US" dirty="0"/>
            </a:br>
            <a:r>
              <a:rPr lang="en-US" dirty="0"/>
              <a:t>being developed in clinical trials</a:t>
            </a:r>
            <a:br>
              <a:rPr lang="en-US" dirty="0"/>
            </a:br>
            <a:r>
              <a:rPr lang="en-US" dirty="0"/>
              <a:t>at this time</a:t>
            </a:r>
          </a:p>
          <a:p>
            <a:r>
              <a:rPr lang="en-US" dirty="0"/>
              <a:t>The serotonin pathway has been clinically validated as contributing to the development of PAH</a:t>
            </a:r>
          </a:p>
        </p:txBody>
      </p:sp>
      <p:sp>
        <p:nvSpPr>
          <p:cNvPr id="4" name="Content Placeholder 3">
            <a:extLst>
              <a:ext uri="{FF2B5EF4-FFF2-40B4-BE49-F238E27FC236}">
                <a16:creationId xmlns:a16="http://schemas.microsoft.com/office/drawing/2014/main" id="{72B1BC94-8789-1E93-33BC-0031DCFF77A2}"/>
              </a:ext>
            </a:extLst>
          </p:cNvPr>
          <p:cNvSpPr>
            <a:spLocks noGrp="1"/>
          </p:cNvSpPr>
          <p:nvPr>
            <p:ph sz="half" idx="2"/>
          </p:nvPr>
        </p:nvSpPr>
        <p:spPr>
          <a:xfrm>
            <a:off x="5943600" y="1496291"/>
            <a:ext cx="5181600" cy="4680672"/>
          </a:xfrm>
        </p:spPr>
        <p:txBody>
          <a:bodyPr>
            <a:normAutofit/>
          </a:bodyPr>
          <a:lstStyle/>
          <a:p>
            <a:r>
              <a:rPr lang="en-US" dirty="0"/>
              <a:t>The strategy of TPH1 inhibition</a:t>
            </a:r>
            <a:br>
              <a:rPr lang="en-US" dirty="0"/>
            </a:br>
            <a:r>
              <a:rPr lang="en-US" dirty="0"/>
              <a:t>has shown benefit in rodent models of PAH</a:t>
            </a:r>
          </a:p>
          <a:p>
            <a:r>
              <a:rPr lang="en-US" dirty="0"/>
              <a:t>This approach is currently being tested in the ELEVATE 2 phase</a:t>
            </a:r>
            <a:br>
              <a:rPr lang="en-US" dirty="0"/>
            </a:br>
            <a:r>
              <a:rPr lang="en-US" dirty="0"/>
              <a:t>2b clinical trial of </a:t>
            </a:r>
            <a:r>
              <a:rPr lang="en-US" dirty="0" err="1"/>
              <a:t>rodatristat</a:t>
            </a:r>
            <a:r>
              <a:rPr lang="en-US" dirty="0"/>
              <a:t> ethyl</a:t>
            </a:r>
            <a:br>
              <a:rPr lang="en-US" dirty="0"/>
            </a:br>
            <a:r>
              <a:rPr lang="en-US" dirty="0"/>
              <a:t>in PAH</a:t>
            </a:r>
          </a:p>
          <a:p>
            <a:endParaRPr lang="en-US" dirty="0"/>
          </a:p>
        </p:txBody>
      </p:sp>
    </p:spTree>
    <p:extLst>
      <p:ext uri="{BB962C8B-B14F-4D97-AF65-F5344CB8AC3E}">
        <p14:creationId xmlns:p14="http://schemas.microsoft.com/office/powerpoint/2010/main" val="324828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DD8B4B87-F8EB-14C8-9597-F969FBA0835F}"/>
                  </a:ext>
                </a:extLst>
              </p:cNvPr>
              <p:cNvSpPr>
                <a:spLocks noGrp="1"/>
              </p:cNvSpPr>
              <p:nvPr>
                <p:ph type="ftr" sz="quarter" idx="3"/>
              </p:nvPr>
            </p:nvSpPr>
            <p:spPr>
              <a:xfrm>
                <a:off x="609600" y="6356350"/>
                <a:ext cx="10744199" cy="442131"/>
              </a:xfrm>
            </p:spPr>
            <p:txBody>
              <a:bodyPr/>
              <a:lstStyle/>
              <a:p>
                <a:r>
                  <a:rPr lang="en-US" dirty="0"/>
                  <a:t>5-HTR, 5-hydroxytryptamine receptor; AC, adenylyl cyclase; </a:t>
                </a:r>
                <a:r>
                  <a:rPr lang="en-US" dirty="0" err="1"/>
                  <a:t>ActRII</a:t>
                </a:r>
                <a:r>
                  <a:rPr lang="en-US" dirty="0"/>
                  <a:t>, activin type II receptor; ALK, anaplastic lymphoma kinase; DPI, dry powdered inhaler; GDF, growth differentiation factor; </a:t>
                </a:r>
                <a:r>
                  <a:rPr lang="en-US" dirty="0" err="1"/>
                  <a:t>Gs</a:t>
                </a:r>
                <a:r>
                  <a:rPr lang="en-US" dirty="0"/>
                  <a:t>, stimulatory G-protein; IP, prostacyclin receptor; PAH, pulmonary arterial hypertension; PDGF, platelet-derived growth factor; PDGF-R, platelet-derived growth factor receptor; SERT, serotonin transporter; </a:t>
                </a:r>
                <a:r>
                  <a:rPr lang="en-US" dirty="0" err="1"/>
                  <a:t>sGC</a:t>
                </a:r>
                <a:r>
                  <a:rPr lang="en-US" dirty="0"/>
                  <a:t>, soluble guanylate cyclase; TGF</a:t>
                </a:r>
                <a14:m>
                  <m:oMath xmlns:m="http://schemas.openxmlformats.org/officeDocument/2006/math">
                    <m:r>
                      <a:rPr lang="en-US" smtClean="0">
                        <a:latin typeface="Cambria Math" panose="02040503050406030204" pitchFamily="18" charset="0"/>
                      </a:rPr>
                      <m:t>𝛽</m:t>
                    </m:r>
                  </m:oMath>
                </a14:m>
                <a:r>
                  <a:rPr lang="en-US" dirty="0"/>
                  <a:t>, transforming growth factor beta; TPH1, tryptophan hydroxylase 1.</a:t>
                </a:r>
              </a:p>
              <a:p>
                <a:endParaRPr lang="en-US" dirty="0"/>
              </a:p>
              <a:p>
                <a:r>
                  <a:rPr lang="en-US" dirty="0" err="1"/>
                  <a:t>Weatherald</a:t>
                </a:r>
                <a:r>
                  <a:rPr lang="en-US" dirty="0"/>
                  <a:t> J, et al. </a:t>
                </a:r>
                <a:r>
                  <a:rPr lang="en-US" i="1" dirty="0"/>
                  <a:t>Lancet</a:t>
                </a:r>
                <a:r>
                  <a:rPr lang="en-US" dirty="0"/>
                  <a:t>. 2022;400(10366):1884-98. </a:t>
                </a:r>
              </a:p>
            </p:txBody>
          </p:sp>
        </mc:Choice>
        <mc:Fallback xmlns="">
          <p:sp>
            <p:nvSpPr>
              <p:cNvPr id="5" name="Footer Placeholder 4">
                <a:extLst>
                  <a:ext uri="{FF2B5EF4-FFF2-40B4-BE49-F238E27FC236}">
                    <a16:creationId xmlns:a16="http://schemas.microsoft.com/office/drawing/2014/main" id="{DD8B4B87-F8EB-14C8-9597-F969FBA0835F}"/>
                  </a:ext>
                </a:extLst>
              </p:cNvPr>
              <p:cNvSpPr>
                <a:spLocks noGrp="1" noRot="1" noChangeAspect="1" noMove="1" noResize="1" noEditPoints="1" noAdjustHandles="1" noChangeArrowheads="1" noChangeShapeType="1" noTextEdit="1"/>
              </p:cNvSpPr>
              <p:nvPr>
                <p:ph type="ftr" sz="quarter" idx="3"/>
              </p:nvPr>
            </p:nvSpPr>
            <p:spPr>
              <a:xfrm>
                <a:off x="609600" y="6356350"/>
                <a:ext cx="10744199" cy="442131"/>
              </a:xfrm>
              <a:blipFill>
                <a:blip r:embed="rId3"/>
                <a:stretch>
                  <a:fillRect t="-88889" b="-833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4C5BEE-1678-4FE0-9FEE-1856B12EE55A}"/>
              </a:ext>
            </a:extLst>
          </p:cNvPr>
          <p:cNvSpPr>
            <a:spLocks noGrp="1"/>
          </p:cNvSpPr>
          <p:nvPr>
            <p:ph type="title"/>
          </p:nvPr>
        </p:nvSpPr>
        <p:spPr>
          <a:xfrm>
            <a:off x="609600" y="199505"/>
            <a:ext cx="3583365" cy="2228009"/>
          </a:xfrm>
        </p:spPr>
        <p:txBody>
          <a:bodyPr>
            <a:normAutofit/>
          </a:bodyPr>
          <a:lstStyle/>
          <a:p>
            <a:r>
              <a:rPr lang="en-US" dirty="0"/>
              <a:t>The Science Behind Current PAH Clinical Trials</a:t>
            </a:r>
          </a:p>
        </p:txBody>
      </p:sp>
      <p:grpSp>
        <p:nvGrpSpPr>
          <p:cNvPr id="8" name="Group 7">
            <a:extLst>
              <a:ext uri="{FF2B5EF4-FFF2-40B4-BE49-F238E27FC236}">
                <a16:creationId xmlns:a16="http://schemas.microsoft.com/office/drawing/2014/main" id="{CAD17ED2-2098-094F-A91D-8D1EFD27ADC5}"/>
              </a:ext>
            </a:extLst>
          </p:cNvPr>
          <p:cNvGrpSpPr/>
          <p:nvPr/>
        </p:nvGrpSpPr>
        <p:grpSpPr>
          <a:xfrm>
            <a:off x="3887904" y="299298"/>
            <a:ext cx="7694496" cy="5415703"/>
            <a:chOff x="4212610" y="611627"/>
            <a:chExt cx="7569374" cy="5327637"/>
          </a:xfrm>
        </p:grpSpPr>
        <p:pic>
          <p:nvPicPr>
            <p:cNvPr id="6" name="Picture 2" descr="https://ars.els-cdn.com/content/image/1-s2.0-S0140673622016014-gr3_lrg.jpg">
              <a:extLst>
                <a:ext uri="{FF2B5EF4-FFF2-40B4-BE49-F238E27FC236}">
                  <a16:creationId xmlns:a16="http://schemas.microsoft.com/office/drawing/2014/main" id="{E8924FDF-B278-D551-0AF2-3A5EB9AD2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610" y="611627"/>
              <a:ext cx="7569374" cy="532763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37F754F-347A-9225-113F-B8C6B76FD3B8}"/>
                </a:ext>
              </a:extLst>
            </p:cNvPr>
            <p:cNvSpPr/>
            <p:nvPr/>
          </p:nvSpPr>
          <p:spPr>
            <a:xfrm rot="20366272">
              <a:off x="8656296" y="2668254"/>
              <a:ext cx="1702984" cy="2645894"/>
            </a:xfrm>
            <a:prstGeom prst="ellipse">
              <a:avLst/>
            </a:prstGeom>
            <a:noFill/>
            <a:ln w="57150">
              <a:solidFill>
                <a:srgbClr val="FF0000"/>
              </a:solidFill>
              <a:prstDash val="sysDash"/>
            </a:ln>
            <a:effectLst>
              <a:glow rad="33418">
                <a:schemeClr val="accent1">
                  <a:satMod val="175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1775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9C72D30-0559-3FDF-B0DF-9421233AA592}"/>
              </a:ext>
            </a:extLst>
          </p:cNvPr>
          <p:cNvSpPr>
            <a:spLocks noGrp="1"/>
          </p:cNvSpPr>
          <p:nvPr>
            <p:ph type="ftr" sz="quarter" idx="3"/>
          </p:nvPr>
        </p:nvSpPr>
        <p:spPr>
          <a:xfrm>
            <a:off x="609600" y="6356350"/>
            <a:ext cx="10744199" cy="442131"/>
          </a:xfrm>
        </p:spPr>
        <p:txBody>
          <a:bodyPr/>
          <a:lstStyle/>
          <a:p>
            <a:r>
              <a:rPr lang="en-US" dirty="0"/>
              <a:t>ERS, European Respiratory Society; ESC, European Society of Cardiology.</a:t>
            </a:r>
          </a:p>
          <a:p>
            <a:endParaRPr lang="en-US" dirty="0"/>
          </a:p>
          <a:p>
            <a:r>
              <a:rPr lang="en-US" dirty="0"/>
              <a:t>Humbert M, et al. </a:t>
            </a:r>
            <a:r>
              <a:rPr lang="en-US" i="1" dirty="0" err="1"/>
              <a:t>Eur</a:t>
            </a:r>
            <a:r>
              <a:rPr lang="en-US" i="1" dirty="0"/>
              <a:t> Heart J</a:t>
            </a:r>
            <a:r>
              <a:rPr lang="en-US" dirty="0"/>
              <a:t>. 2022;43(38):3618-731.</a:t>
            </a:r>
          </a:p>
        </p:txBody>
      </p:sp>
      <p:sp>
        <p:nvSpPr>
          <p:cNvPr id="2" name="Title 1">
            <a:extLst>
              <a:ext uri="{FF2B5EF4-FFF2-40B4-BE49-F238E27FC236}">
                <a16:creationId xmlns:a16="http://schemas.microsoft.com/office/drawing/2014/main" id="{5050E879-95C3-40D6-B9D8-97F5572FF64E}"/>
              </a:ext>
            </a:extLst>
          </p:cNvPr>
          <p:cNvSpPr>
            <a:spLocks noGrp="1"/>
          </p:cNvSpPr>
          <p:nvPr>
            <p:ph type="title"/>
          </p:nvPr>
        </p:nvSpPr>
        <p:spPr>
          <a:xfrm>
            <a:off x="609600" y="199505"/>
            <a:ext cx="10744200" cy="1185577"/>
          </a:xfrm>
        </p:spPr>
        <p:txBody>
          <a:bodyPr>
            <a:normAutofit/>
          </a:bodyPr>
          <a:lstStyle/>
          <a:p>
            <a:r>
              <a:rPr lang="en-US" dirty="0"/>
              <a:t>Drugs that Target Serotonin Are Associated with</a:t>
            </a:r>
            <a:br>
              <a:rPr lang="en-US" dirty="0"/>
            </a:br>
            <a:r>
              <a:rPr lang="en-US" dirty="0"/>
              <a:t>PAH Development  (2022 ESC/ERS)</a:t>
            </a:r>
          </a:p>
        </p:txBody>
      </p:sp>
      <p:graphicFrame>
        <p:nvGraphicFramePr>
          <p:cNvPr id="8" name="Table 8">
            <a:extLst>
              <a:ext uri="{FF2B5EF4-FFF2-40B4-BE49-F238E27FC236}">
                <a16:creationId xmlns:a16="http://schemas.microsoft.com/office/drawing/2014/main" id="{9A215AAE-962B-314D-A15D-1E40EB66BBFE}"/>
              </a:ext>
            </a:extLst>
          </p:cNvPr>
          <p:cNvGraphicFramePr>
            <a:graphicFrameLocks noGrp="1"/>
          </p:cNvGraphicFramePr>
          <p:nvPr>
            <p:extLst>
              <p:ext uri="{D42A27DB-BD31-4B8C-83A1-F6EECF244321}">
                <p14:modId xmlns:p14="http://schemas.microsoft.com/office/powerpoint/2010/main" val="348659056"/>
              </p:ext>
            </p:extLst>
          </p:nvPr>
        </p:nvGraphicFramePr>
        <p:xfrm>
          <a:off x="1891067" y="1581782"/>
          <a:ext cx="7786332" cy="4492448"/>
        </p:xfrm>
        <a:graphic>
          <a:graphicData uri="http://schemas.openxmlformats.org/drawingml/2006/table">
            <a:tbl>
              <a:tblPr firstRow="1" bandRow="1">
                <a:tableStyleId>{EB344D84-9AFB-497E-A393-DC336BA19D2E}</a:tableStyleId>
              </a:tblPr>
              <a:tblGrid>
                <a:gridCol w="7786332">
                  <a:extLst>
                    <a:ext uri="{9D8B030D-6E8A-4147-A177-3AD203B41FA5}">
                      <a16:colId xmlns:a16="http://schemas.microsoft.com/office/drawing/2014/main" val="3334797781"/>
                    </a:ext>
                  </a:extLst>
                </a:gridCol>
              </a:tblGrid>
              <a:tr h="561556">
                <a:tc>
                  <a:txBody>
                    <a:bodyPr/>
                    <a:lstStyle/>
                    <a:p>
                      <a:r>
                        <a:rPr lang="en-US" sz="2400" dirty="0">
                          <a:effectLst/>
                        </a:rPr>
                        <a:t>Drugs </a:t>
                      </a:r>
                      <a:r>
                        <a:rPr lang="en-US" sz="2400" u="none" dirty="0">
                          <a:effectLst/>
                        </a:rPr>
                        <a:t>Definitely </a:t>
                      </a:r>
                      <a:r>
                        <a:rPr lang="en-US" sz="2400" dirty="0">
                          <a:effectLst/>
                        </a:rPr>
                        <a:t>Associated With PAH Development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3837406"/>
                  </a:ext>
                </a:extLst>
              </a:tr>
              <a:tr h="561556">
                <a:tc>
                  <a:txBody>
                    <a:bodyPr/>
                    <a:lstStyle/>
                    <a:p>
                      <a:r>
                        <a:rPr lang="en-US" sz="2400" b="1" dirty="0">
                          <a:solidFill>
                            <a:srgbClr val="C00000"/>
                          </a:solidFill>
                        </a:rPr>
                        <a:t>Aminorex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31737426"/>
                  </a:ext>
                </a:extLst>
              </a:tr>
              <a:tr h="561556">
                <a:tc>
                  <a:txBody>
                    <a:bodyPr/>
                    <a:lstStyle/>
                    <a:p>
                      <a:r>
                        <a:rPr lang="en-US" sz="2400" b="1" dirty="0">
                          <a:solidFill>
                            <a:srgbClr val="C00000"/>
                          </a:solidFill>
                        </a:rPr>
                        <a:t>Benfluorex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35460242"/>
                  </a:ext>
                </a:extLst>
              </a:tr>
              <a:tr h="561556">
                <a:tc>
                  <a:txBody>
                    <a:bodyPr/>
                    <a:lstStyle/>
                    <a:p>
                      <a:r>
                        <a:rPr lang="en-US" sz="2400" dirty="0" err="1"/>
                        <a:t>Dasatinib</a:t>
                      </a:r>
                      <a:endParaRPr lang="en-US" sz="2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0185304"/>
                  </a:ext>
                </a:extLst>
              </a:tr>
              <a:tr h="561556">
                <a:tc>
                  <a:txBody>
                    <a:bodyPr/>
                    <a:lstStyle/>
                    <a:p>
                      <a:r>
                        <a:rPr lang="en-US" sz="2400" b="1" dirty="0">
                          <a:solidFill>
                            <a:srgbClr val="C00000"/>
                          </a:solidFill>
                        </a:rPr>
                        <a:t>Dexfenfluramine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222823"/>
                  </a:ext>
                </a:extLst>
              </a:tr>
              <a:tr h="561556">
                <a:tc>
                  <a:txBody>
                    <a:bodyPr/>
                    <a:lstStyle/>
                    <a:p>
                      <a:r>
                        <a:rPr lang="en-US" sz="2400" b="1" dirty="0">
                          <a:solidFill>
                            <a:srgbClr val="C00000"/>
                          </a:solidFill>
                        </a:rPr>
                        <a:t>Fenfluramine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2473271"/>
                  </a:ext>
                </a:extLst>
              </a:tr>
              <a:tr h="561556">
                <a:tc>
                  <a:txBody>
                    <a:bodyPr/>
                    <a:lstStyle/>
                    <a:p>
                      <a:r>
                        <a:rPr lang="en-US" sz="2400" dirty="0"/>
                        <a:t>Methamphetamines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27989829"/>
                  </a:ext>
                </a:extLst>
              </a:tr>
              <a:tr h="561556">
                <a:tc>
                  <a:txBody>
                    <a:bodyPr/>
                    <a:lstStyle/>
                    <a:p>
                      <a:r>
                        <a:rPr lang="en-US" sz="2400" dirty="0"/>
                        <a:t>Toxic Rapeseed Oil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209370"/>
                  </a:ext>
                </a:extLst>
              </a:tr>
            </a:tbl>
          </a:graphicData>
        </a:graphic>
      </p:graphicFrame>
    </p:spTree>
    <p:extLst>
      <p:ext uri="{BB962C8B-B14F-4D97-AF65-F5344CB8AC3E}">
        <p14:creationId xmlns:p14="http://schemas.microsoft.com/office/powerpoint/2010/main" val="246261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73">
            <a:extLst>
              <a:ext uri="{FF2B5EF4-FFF2-40B4-BE49-F238E27FC236}">
                <a16:creationId xmlns:a16="http://schemas.microsoft.com/office/drawing/2014/main" id="{52C4AD1E-C78D-BB59-1EB4-E43161BA69F5}"/>
              </a:ext>
            </a:extLst>
          </p:cNvPr>
          <p:cNvSpPr>
            <a:spLocks noGrp="1"/>
          </p:cNvSpPr>
          <p:nvPr>
            <p:ph type="ftr" sz="quarter" idx="3"/>
          </p:nvPr>
        </p:nvSpPr>
        <p:spPr>
          <a:xfrm>
            <a:off x="609601" y="6356350"/>
            <a:ext cx="3699398" cy="442131"/>
          </a:xfrm>
        </p:spPr>
        <p:txBody>
          <a:bodyPr/>
          <a:lstStyle/>
          <a:p>
            <a:r>
              <a:rPr lang="en-US" sz="1000" dirty="0"/>
              <a:t>BMP, bone morphogenic protein; BMPR, bone morphogenic protein receptor; MAPK, mitogen-activated protein kinase; ROCK, rho-associated protein kinase; ROS, reactive oxygen species; </a:t>
            </a:r>
            <a:r>
              <a:rPr lang="en-US" sz="1000" dirty="0" err="1"/>
              <a:t>Smad</a:t>
            </a:r>
            <a:r>
              <a:rPr lang="en-US" sz="1000" dirty="0"/>
              <a:t>, Suppressor of mothers against decapentaplegic.</a:t>
            </a:r>
          </a:p>
          <a:p>
            <a:endParaRPr lang="en-US" sz="1000" dirty="0"/>
          </a:p>
          <a:p>
            <a:r>
              <a:rPr lang="en-US" sz="1000" dirty="0"/>
              <a:t>Maclean MR, et al. </a:t>
            </a:r>
            <a:r>
              <a:rPr lang="en-US" sz="1000" i="1" dirty="0"/>
              <a:t>Adv Exp Med Biol</a:t>
            </a:r>
            <a:r>
              <a:rPr lang="en-US" sz="1000" dirty="0"/>
              <a:t>. 2010;661:309-22.</a:t>
            </a:r>
          </a:p>
        </p:txBody>
      </p:sp>
      <p:sp>
        <p:nvSpPr>
          <p:cNvPr id="2" name="Title 1">
            <a:extLst>
              <a:ext uri="{FF2B5EF4-FFF2-40B4-BE49-F238E27FC236}">
                <a16:creationId xmlns:a16="http://schemas.microsoft.com/office/drawing/2014/main" id="{65787001-B33D-4CEE-B770-3EED5F11F286}"/>
              </a:ext>
            </a:extLst>
          </p:cNvPr>
          <p:cNvSpPr>
            <a:spLocks noGrp="1"/>
          </p:cNvSpPr>
          <p:nvPr>
            <p:ph type="title"/>
          </p:nvPr>
        </p:nvSpPr>
        <p:spPr>
          <a:xfrm>
            <a:off x="609600" y="200025"/>
            <a:ext cx="3331699" cy="1043039"/>
          </a:xfrm>
        </p:spPr>
        <p:txBody>
          <a:bodyPr>
            <a:normAutofit fontScale="90000"/>
          </a:bodyPr>
          <a:lstStyle/>
          <a:p>
            <a:r>
              <a:rPr lang="en-US" dirty="0"/>
              <a:t>The Role of Serotonin in PAH</a:t>
            </a:r>
          </a:p>
        </p:txBody>
      </p:sp>
      <p:grpSp>
        <p:nvGrpSpPr>
          <p:cNvPr id="105" name="Group 104">
            <a:extLst>
              <a:ext uri="{FF2B5EF4-FFF2-40B4-BE49-F238E27FC236}">
                <a16:creationId xmlns:a16="http://schemas.microsoft.com/office/drawing/2014/main" id="{5ABF999D-8613-634A-634E-FFBBD1155A95}"/>
              </a:ext>
            </a:extLst>
          </p:cNvPr>
          <p:cNvGrpSpPr/>
          <p:nvPr/>
        </p:nvGrpSpPr>
        <p:grpSpPr>
          <a:xfrm>
            <a:off x="4551304" y="312976"/>
            <a:ext cx="7415731" cy="6232047"/>
            <a:chOff x="5334858" y="862489"/>
            <a:chExt cx="6852863" cy="5759023"/>
          </a:xfrm>
        </p:grpSpPr>
        <p:grpSp>
          <p:nvGrpSpPr>
            <p:cNvPr id="7" name="Group 6">
              <a:extLst>
                <a:ext uri="{FF2B5EF4-FFF2-40B4-BE49-F238E27FC236}">
                  <a16:creationId xmlns:a16="http://schemas.microsoft.com/office/drawing/2014/main" id="{A72D705E-95AB-2DD5-E3C4-7995E8D1B991}"/>
                </a:ext>
              </a:extLst>
            </p:cNvPr>
            <p:cNvGrpSpPr/>
            <p:nvPr/>
          </p:nvGrpSpPr>
          <p:grpSpPr>
            <a:xfrm>
              <a:off x="5334858" y="862489"/>
              <a:ext cx="6852863" cy="5759023"/>
              <a:chOff x="6760396" y="852756"/>
              <a:chExt cx="6102849" cy="5306913"/>
            </a:xfrm>
          </p:grpSpPr>
          <p:sp>
            <p:nvSpPr>
              <p:cNvPr id="3" name="Rectangle 2">
                <a:extLst>
                  <a:ext uri="{FF2B5EF4-FFF2-40B4-BE49-F238E27FC236}">
                    <a16:creationId xmlns:a16="http://schemas.microsoft.com/office/drawing/2014/main" id="{A0ED887B-FF1B-516B-4FC3-6F6EBA9E4B7E}"/>
                  </a:ext>
                </a:extLst>
              </p:cNvPr>
              <p:cNvSpPr/>
              <p:nvPr/>
            </p:nvSpPr>
            <p:spPr>
              <a:xfrm>
                <a:off x="6760396" y="852756"/>
                <a:ext cx="6102849" cy="235278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E533E3EE-A3B2-9DCE-2FFF-43FA98BD2BAA}"/>
                  </a:ext>
                </a:extLst>
              </p:cNvPr>
              <p:cNvSpPr/>
              <p:nvPr/>
            </p:nvSpPr>
            <p:spPr>
              <a:xfrm>
                <a:off x="6760396" y="3205537"/>
                <a:ext cx="6102849" cy="29541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40" name="Can 39">
              <a:extLst>
                <a:ext uri="{FF2B5EF4-FFF2-40B4-BE49-F238E27FC236}">
                  <a16:creationId xmlns:a16="http://schemas.microsoft.com/office/drawing/2014/main" id="{ACB12F8A-FDC4-1067-950D-FFBD2D72E2C8}"/>
                </a:ext>
              </a:extLst>
            </p:cNvPr>
            <p:cNvSpPr/>
            <p:nvPr/>
          </p:nvSpPr>
          <p:spPr>
            <a:xfrm>
              <a:off x="10733162" y="2400055"/>
              <a:ext cx="45719" cy="1429635"/>
            </a:xfrm>
            <a:prstGeom prst="ca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Can 7">
              <a:extLst>
                <a:ext uri="{FF2B5EF4-FFF2-40B4-BE49-F238E27FC236}">
                  <a16:creationId xmlns:a16="http://schemas.microsoft.com/office/drawing/2014/main" id="{377743BC-0197-5F20-F6AA-D32750E15220}"/>
                </a:ext>
              </a:extLst>
            </p:cNvPr>
            <p:cNvSpPr/>
            <p:nvPr/>
          </p:nvSpPr>
          <p:spPr>
            <a:xfrm>
              <a:off x="8312122" y="2942200"/>
              <a:ext cx="173811" cy="943613"/>
            </a:xfrm>
            <a:prstGeom prst="can">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Can 8">
              <a:extLst>
                <a:ext uri="{FF2B5EF4-FFF2-40B4-BE49-F238E27FC236}">
                  <a16:creationId xmlns:a16="http://schemas.microsoft.com/office/drawing/2014/main" id="{A2A5F3B2-25C3-1E9F-F81B-2EB41CE439EC}"/>
                </a:ext>
              </a:extLst>
            </p:cNvPr>
            <p:cNvSpPr/>
            <p:nvPr/>
          </p:nvSpPr>
          <p:spPr>
            <a:xfrm>
              <a:off x="8589197" y="2942200"/>
              <a:ext cx="173811" cy="943613"/>
            </a:xfrm>
            <a:prstGeom prst="can">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Down Arrow 9">
              <a:extLst>
                <a:ext uri="{FF2B5EF4-FFF2-40B4-BE49-F238E27FC236}">
                  <a16:creationId xmlns:a16="http://schemas.microsoft.com/office/drawing/2014/main" id="{ACFA763F-C061-BCEB-A0D5-3F8AF6CBA2FD}"/>
                </a:ext>
              </a:extLst>
            </p:cNvPr>
            <p:cNvSpPr/>
            <p:nvPr/>
          </p:nvSpPr>
          <p:spPr>
            <a:xfrm>
              <a:off x="8480943" y="2835662"/>
              <a:ext cx="113763" cy="115668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55777B74-2CD2-0BE9-11E3-21FE7924A007}"/>
                </a:ext>
              </a:extLst>
            </p:cNvPr>
            <p:cNvSpPr/>
            <p:nvPr/>
          </p:nvSpPr>
          <p:spPr>
            <a:xfrm>
              <a:off x="6364840" y="5213914"/>
              <a:ext cx="4345969" cy="1343280"/>
            </a:xfrm>
            <a:prstGeom prst="ellipse">
              <a:avLst/>
            </a:prstGeom>
            <a:solidFill>
              <a:schemeClr val="accent3"/>
            </a:solidFill>
            <a:ln>
              <a:noFill/>
            </a:ln>
            <a:scene3d>
              <a:camera prst="orthographicFront"/>
              <a:lightRig rig="threePt" dir="t"/>
            </a:scene3d>
            <a:sp3d>
              <a:bevelT w="95250" h="95250"/>
              <a:bevelB w="95250" h="95250"/>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p>
          </p:txBody>
        </p:sp>
        <p:grpSp>
          <p:nvGrpSpPr>
            <p:cNvPr id="38" name="Group 37">
              <a:extLst>
                <a:ext uri="{FF2B5EF4-FFF2-40B4-BE49-F238E27FC236}">
                  <a16:creationId xmlns:a16="http://schemas.microsoft.com/office/drawing/2014/main" id="{80D19E4F-75FF-F11B-798D-67645CBD32CB}"/>
                </a:ext>
              </a:extLst>
            </p:cNvPr>
            <p:cNvGrpSpPr/>
            <p:nvPr/>
          </p:nvGrpSpPr>
          <p:grpSpPr>
            <a:xfrm>
              <a:off x="8957971" y="1486077"/>
              <a:ext cx="1315610" cy="395422"/>
              <a:chOff x="8936800" y="1691652"/>
              <a:chExt cx="1315610" cy="395422"/>
            </a:xfrm>
          </p:grpSpPr>
          <p:sp>
            <p:nvSpPr>
              <p:cNvPr id="11" name="Oval 10">
                <a:extLst>
                  <a:ext uri="{FF2B5EF4-FFF2-40B4-BE49-F238E27FC236}">
                    <a16:creationId xmlns:a16="http://schemas.microsoft.com/office/drawing/2014/main" id="{6EAB101D-BB38-D1F0-689B-005D8EC46FC9}"/>
                  </a:ext>
                </a:extLst>
              </p:cNvPr>
              <p:cNvSpPr/>
              <p:nvPr/>
            </p:nvSpPr>
            <p:spPr>
              <a:xfrm>
                <a:off x="8936800" y="1691652"/>
                <a:ext cx="1315610" cy="395422"/>
              </a:xfrm>
              <a:prstGeom prst="ellipse">
                <a:avLst/>
              </a:prstGeom>
              <a:solidFill>
                <a:schemeClr val="accent5"/>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1BB1D9CC-A246-66B9-34DD-DB971E34B7B9}"/>
                  </a:ext>
                </a:extLst>
              </p:cNvPr>
              <p:cNvSpPr txBox="1"/>
              <p:nvPr/>
            </p:nvSpPr>
            <p:spPr>
              <a:xfrm>
                <a:off x="9230051" y="1750864"/>
                <a:ext cx="729112" cy="241754"/>
              </a:xfrm>
              <a:prstGeom prst="rect">
                <a:avLst/>
              </a:prstGeom>
              <a:noFill/>
            </p:spPr>
            <p:txBody>
              <a:bodyPr wrap="none" rtlCol="0">
                <a:spAutoFit/>
              </a:bodyPr>
              <a:lstStyle/>
              <a:p>
                <a:pPr algn="ctr"/>
                <a:r>
                  <a:rPr lang="en-US" sz="1100" dirty="0"/>
                  <a:t>Serotonin</a:t>
                </a:r>
              </a:p>
            </p:txBody>
          </p:sp>
        </p:grpSp>
        <p:grpSp>
          <p:nvGrpSpPr>
            <p:cNvPr id="42" name="Group 41">
              <a:extLst>
                <a:ext uri="{FF2B5EF4-FFF2-40B4-BE49-F238E27FC236}">
                  <a16:creationId xmlns:a16="http://schemas.microsoft.com/office/drawing/2014/main" id="{BC681CD2-5A4E-5D06-C515-2EE292882591}"/>
                </a:ext>
              </a:extLst>
            </p:cNvPr>
            <p:cNvGrpSpPr/>
            <p:nvPr/>
          </p:nvGrpSpPr>
          <p:grpSpPr>
            <a:xfrm>
              <a:off x="7880019" y="2310023"/>
              <a:ext cx="1315610" cy="395422"/>
              <a:chOff x="7880020" y="2310023"/>
              <a:chExt cx="1315610" cy="395422"/>
            </a:xfrm>
          </p:grpSpPr>
          <p:sp>
            <p:nvSpPr>
              <p:cNvPr id="14" name="Oval 13">
                <a:extLst>
                  <a:ext uri="{FF2B5EF4-FFF2-40B4-BE49-F238E27FC236}">
                    <a16:creationId xmlns:a16="http://schemas.microsoft.com/office/drawing/2014/main" id="{C5C899DA-5D28-8365-3D3A-09ACB8A825D3}"/>
                  </a:ext>
                </a:extLst>
              </p:cNvPr>
              <p:cNvSpPr/>
              <p:nvPr/>
            </p:nvSpPr>
            <p:spPr>
              <a:xfrm>
                <a:off x="7880020" y="2310023"/>
                <a:ext cx="1315610" cy="395422"/>
              </a:xfrm>
              <a:prstGeom prst="ellipse">
                <a:avLst/>
              </a:prstGeom>
              <a:solidFill>
                <a:schemeClr val="accent5"/>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494BFA60-F1E3-6F5A-6CE3-FE258EC164CA}"/>
                  </a:ext>
                </a:extLst>
              </p:cNvPr>
              <p:cNvSpPr txBox="1"/>
              <p:nvPr/>
            </p:nvSpPr>
            <p:spPr>
              <a:xfrm>
                <a:off x="8173271" y="2369235"/>
                <a:ext cx="729112" cy="241754"/>
              </a:xfrm>
              <a:prstGeom prst="rect">
                <a:avLst/>
              </a:prstGeom>
              <a:noFill/>
            </p:spPr>
            <p:txBody>
              <a:bodyPr wrap="none" rtlCol="0">
                <a:spAutoFit/>
              </a:bodyPr>
              <a:lstStyle/>
              <a:p>
                <a:pPr algn="ctr"/>
                <a:r>
                  <a:rPr lang="en-US" sz="1100" dirty="0"/>
                  <a:t>Serotonin</a:t>
                </a:r>
              </a:p>
            </p:txBody>
          </p:sp>
        </p:grpSp>
        <p:grpSp>
          <p:nvGrpSpPr>
            <p:cNvPr id="44" name="Group 43">
              <a:extLst>
                <a:ext uri="{FF2B5EF4-FFF2-40B4-BE49-F238E27FC236}">
                  <a16:creationId xmlns:a16="http://schemas.microsoft.com/office/drawing/2014/main" id="{F1BB9465-CC39-254C-C6D8-CD4F9538763B}"/>
                </a:ext>
              </a:extLst>
            </p:cNvPr>
            <p:cNvGrpSpPr/>
            <p:nvPr/>
          </p:nvGrpSpPr>
          <p:grpSpPr>
            <a:xfrm>
              <a:off x="6104122" y="2310023"/>
              <a:ext cx="1315610" cy="395422"/>
              <a:chOff x="6104122" y="2310023"/>
              <a:chExt cx="1315610" cy="395422"/>
            </a:xfrm>
          </p:grpSpPr>
          <p:sp>
            <p:nvSpPr>
              <p:cNvPr id="13" name="Oval 12">
                <a:extLst>
                  <a:ext uri="{FF2B5EF4-FFF2-40B4-BE49-F238E27FC236}">
                    <a16:creationId xmlns:a16="http://schemas.microsoft.com/office/drawing/2014/main" id="{BC59065B-F567-627B-ABC7-295E8036896E}"/>
                  </a:ext>
                </a:extLst>
              </p:cNvPr>
              <p:cNvSpPr/>
              <p:nvPr/>
            </p:nvSpPr>
            <p:spPr>
              <a:xfrm>
                <a:off x="6104122" y="2310023"/>
                <a:ext cx="1315610" cy="395422"/>
              </a:xfrm>
              <a:prstGeom prst="ellipse">
                <a:avLst/>
              </a:prstGeom>
              <a:solidFill>
                <a:schemeClr val="accent5"/>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C5791571-0FB1-6C06-88BD-7AE517B74F1F}"/>
                  </a:ext>
                </a:extLst>
              </p:cNvPr>
              <p:cNvSpPr txBox="1"/>
              <p:nvPr/>
            </p:nvSpPr>
            <p:spPr>
              <a:xfrm>
                <a:off x="6397373" y="2369235"/>
                <a:ext cx="729112" cy="241754"/>
              </a:xfrm>
              <a:prstGeom prst="rect">
                <a:avLst/>
              </a:prstGeom>
              <a:noFill/>
            </p:spPr>
            <p:txBody>
              <a:bodyPr wrap="none" rtlCol="0">
                <a:spAutoFit/>
              </a:bodyPr>
              <a:lstStyle/>
              <a:p>
                <a:pPr algn="ctr"/>
                <a:r>
                  <a:rPr lang="en-US" sz="1100" dirty="0"/>
                  <a:t>Serotonin</a:t>
                </a:r>
              </a:p>
            </p:txBody>
          </p:sp>
        </p:grpSp>
        <p:grpSp>
          <p:nvGrpSpPr>
            <p:cNvPr id="43" name="Group 42">
              <a:extLst>
                <a:ext uri="{FF2B5EF4-FFF2-40B4-BE49-F238E27FC236}">
                  <a16:creationId xmlns:a16="http://schemas.microsoft.com/office/drawing/2014/main" id="{98BEE4CA-61A4-46A4-01C4-20D13E888424}"/>
                </a:ext>
              </a:extLst>
            </p:cNvPr>
            <p:cNvGrpSpPr/>
            <p:nvPr/>
          </p:nvGrpSpPr>
          <p:grpSpPr>
            <a:xfrm>
              <a:off x="7880019" y="4063267"/>
              <a:ext cx="1315610" cy="395422"/>
              <a:chOff x="7869036" y="4063267"/>
              <a:chExt cx="1315610" cy="395422"/>
            </a:xfrm>
          </p:grpSpPr>
          <p:sp>
            <p:nvSpPr>
              <p:cNvPr id="12" name="Oval 11">
                <a:extLst>
                  <a:ext uri="{FF2B5EF4-FFF2-40B4-BE49-F238E27FC236}">
                    <a16:creationId xmlns:a16="http://schemas.microsoft.com/office/drawing/2014/main" id="{BB310958-01BD-A475-BFAD-B688E83C542E}"/>
                  </a:ext>
                </a:extLst>
              </p:cNvPr>
              <p:cNvSpPr/>
              <p:nvPr/>
            </p:nvSpPr>
            <p:spPr>
              <a:xfrm>
                <a:off x="7869036" y="4063267"/>
                <a:ext cx="1315610" cy="395422"/>
              </a:xfrm>
              <a:prstGeom prst="ellipse">
                <a:avLst/>
              </a:prstGeom>
              <a:solidFill>
                <a:schemeClr val="accent5"/>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extBox 26">
                <a:extLst>
                  <a:ext uri="{FF2B5EF4-FFF2-40B4-BE49-F238E27FC236}">
                    <a16:creationId xmlns:a16="http://schemas.microsoft.com/office/drawing/2014/main" id="{A013BFFF-7457-C6EA-25CB-1F31B4F22C89}"/>
                  </a:ext>
                </a:extLst>
              </p:cNvPr>
              <p:cNvSpPr txBox="1"/>
              <p:nvPr/>
            </p:nvSpPr>
            <p:spPr>
              <a:xfrm>
                <a:off x="8162287" y="4122479"/>
                <a:ext cx="729112" cy="241754"/>
              </a:xfrm>
              <a:prstGeom prst="rect">
                <a:avLst/>
              </a:prstGeom>
              <a:noFill/>
            </p:spPr>
            <p:txBody>
              <a:bodyPr wrap="none" rtlCol="0">
                <a:spAutoFit/>
              </a:bodyPr>
              <a:lstStyle/>
              <a:p>
                <a:pPr algn="ctr"/>
                <a:r>
                  <a:rPr lang="en-US" sz="1100" dirty="0"/>
                  <a:t>Serotonin</a:t>
                </a:r>
              </a:p>
            </p:txBody>
          </p:sp>
        </p:grpSp>
        <p:sp>
          <p:nvSpPr>
            <p:cNvPr id="28" name="TextBox 27">
              <a:extLst>
                <a:ext uri="{FF2B5EF4-FFF2-40B4-BE49-F238E27FC236}">
                  <a16:creationId xmlns:a16="http://schemas.microsoft.com/office/drawing/2014/main" id="{1E441BA8-DC35-37F7-67DF-E221750B2F46}"/>
                </a:ext>
              </a:extLst>
            </p:cNvPr>
            <p:cNvSpPr txBox="1"/>
            <p:nvPr/>
          </p:nvSpPr>
          <p:spPr>
            <a:xfrm>
              <a:off x="9420131" y="6067425"/>
              <a:ext cx="681709" cy="255974"/>
            </a:xfrm>
            <a:prstGeom prst="rect">
              <a:avLst/>
            </a:prstGeom>
            <a:noFill/>
          </p:spPr>
          <p:txBody>
            <a:bodyPr wrap="none" rtlCol="0">
              <a:spAutoFit/>
            </a:bodyPr>
            <a:lstStyle/>
            <a:p>
              <a:r>
                <a:rPr lang="en-US" sz="1200" dirty="0">
                  <a:solidFill>
                    <a:schemeClr val="bg1"/>
                  </a:solidFill>
                </a:rPr>
                <a:t>Nucleus</a:t>
              </a:r>
            </a:p>
          </p:txBody>
        </p:sp>
        <p:sp>
          <p:nvSpPr>
            <p:cNvPr id="29" name="TextBox 28">
              <a:extLst>
                <a:ext uri="{FF2B5EF4-FFF2-40B4-BE49-F238E27FC236}">
                  <a16:creationId xmlns:a16="http://schemas.microsoft.com/office/drawing/2014/main" id="{0F2C780F-48D4-3AA3-CBB4-60A94D22337A}"/>
                </a:ext>
              </a:extLst>
            </p:cNvPr>
            <p:cNvSpPr txBox="1"/>
            <p:nvPr/>
          </p:nvSpPr>
          <p:spPr>
            <a:xfrm>
              <a:off x="7419732" y="5684017"/>
              <a:ext cx="1305407" cy="398182"/>
            </a:xfrm>
            <a:prstGeom prst="rect">
              <a:avLst/>
            </a:prstGeom>
            <a:noFill/>
          </p:spPr>
          <p:txBody>
            <a:bodyPr wrap="square" rtlCol="0">
              <a:spAutoFit/>
            </a:bodyPr>
            <a:lstStyle/>
            <a:p>
              <a:r>
                <a:rPr lang="en-US" sz="1100" dirty="0">
                  <a:solidFill>
                    <a:schemeClr val="bg1"/>
                  </a:solidFill>
                </a:rPr>
                <a:t>Nuclear Growth Factors</a:t>
              </a:r>
            </a:p>
          </p:txBody>
        </p:sp>
        <p:sp>
          <p:nvSpPr>
            <p:cNvPr id="30" name="TextBox 29">
              <a:extLst>
                <a:ext uri="{FF2B5EF4-FFF2-40B4-BE49-F238E27FC236}">
                  <a16:creationId xmlns:a16="http://schemas.microsoft.com/office/drawing/2014/main" id="{3B30DEC8-818F-6241-FF2D-441FAA0CB55A}"/>
                </a:ext>
              </a:extLst>
            </p:cNvPr>
            <p:cNvSpPr txBox="1"/>
            <p:nvPr/>
          </p:nvSpPr>
          <p:spPr>
            <a:xfrm>
              <a:off x="9771775" y="5558416"/>
              <a:ext cx="338041" cy="241753"/>
            </a:xfrm>
            <a:prstGeom prst="rect">
              <a:avLst/>
            </a:prstGeom>
            <a:noFill/>
          </p:spPr>
          <p:txBody>
            <a:bodyPr wrap="none" rtlCol="0">
              <a:spAutoFit/>
            </a:bodyPr>
            <a:lstStyle/>
            <a:p>
              <a:r>
                <a:rPr lang="en-US" sz="1100" dirty="0" err="1">
                  <a:solidFill>
                    <a:schemeClr val="bg1"/>
                  </a:solidFill>
                </a:rPr>
                <a:t>lds</a:t>
              </a:r>
              <a:endParaRPr lang="en-US" sz="1100" dirty="0">
                <a:solidFill>
                  <a:schemeClr val="bg1"/>
                </a:solidFill>
              </a:endParaRPr>
            </a:p>
          </p:txBody>
        </p:sp>
        <p:grpSp>
          <p:nvGrpSpPr>
            <p:cNvPr id="47" name="Group 46">
              <a:extLst>
                <a:ext uri="{FF2B5EF4-FFF2-40B4-BE49-F238E27FC236}">
                  <a16:creationId xmlns:a16="http://schemas.microsoft.com/office/drawing/2014/main" id="{5AC3B7AC-2F01-4C70-63A9-8918E2969F27}"/>
                </a:ext>
              </a:extLst>
            </p:cNvPr>
            <p:cNvGrpSpPr/>
            <p:nvPr/>
          </p:nvGrpSpPr>
          <p:grpSpPr>
            <a:xfrm>
              <a:off x="6230814" y="3159679"/>
              <a:ext cx="555935" cy="551834"/>
              <a:chOff x="6230814" y="3159679"/>
              <a:chExt cx="555935" cy="551834"/>
            </a:xfrm>
          </p:grpSpPr>
          <p:sp>
            <p:nvSpPr>
              <p:cNvPr id="22" name="Pie 21">
                <a:extLst>
                  <a:ext uri="{FF2B5EF4-FFF2-40B4-BE49-F238E27FC236}">
                    <a16:creationId xmlns:a16="http://schemas.microsoft.com/office/drawing/2014/main" id="{60AB1163-B742-B719-B177-9B9EE4AC9F8C}"/>
                  </a:ext>
                </a:extLst>
              </p:cNvPr>
              <p:cNvSpPr/>
              <p:nvPr/>
            </p:nvSpPr>
            <p:spPr>
              <a:xfrm rot="18982101">
                <a:off x="6257089" y="3159679"/>
                <a:ext cx="529660" cy="551834"/>
              </a:xfrm>
              <a:prstGeom prst="pie">
                <a:avLst/>
              </a:prstGeom>
              <a:solidFill>
                <a:srgbClr val="7030A0"/>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4" name="TextBox 33">
                <a:extLst>
                  <a:ext uri="{FF2B5EF4-FFF2-40B4-BE49-F238E27FC236}">
                    <a16:creationId xmlns:a16="http://schemas.microsoft.com/office/drawing/2014/main" id="{E7F6DF58-A109-DB90-F1C1-E82896FCEB78}"/>
                  </a:ext>
                </a:extLst>
              </p:cNvPr>
              <p:cNvSpPr txBox="1"/>
              <p:nvPr/>
            </p:nvSpPr>
            <p:spPr>
              <a:xfrm>
                <a:off x="6230814" y="3414006"/>
                <a:ext cx="502468" cy="213311"/>
              </a:xfrm>
              <a:prstGeom prst="rect">
                <a:avLst/>
              </a:prstGeom>
              <a:noFill/>
            </p:spPr>
            <p:txBody>
              <a:bodyPr wrap="none" rtlCol="0">
                <a:spAutoFit/>
              </a:bodyPr>
              <a:lstStyle/>
              <a:p>
                <a:r>
                  <a:rPr lang="en-US" sz="900" dirty="0">
                    <a:solidFill>
                      <a:schemeClr val="bg1"/>
                    </a:solidFill>
                  </a:rPr>
                  <a:t>5HT2A</a:t>
                </a:r>
              </a:p>
            </p:txBody>
          </p:sp>
        </p:grpSp>
        <p:grpSp>
          <p:nvGrpSpPr>
            <p:cNvPr id="48" name="Group 47">
              <a:extLst>
                <a:ext uri="{FF2B5EF4-FFF2-40B4-BE49-F238E27FC236}">
                  <a16:creationId xmlns:a16="http://schemas.microsoft.com/office/drawing/2014/main" id="{84EF262C-857C-2F8D-5797-CADDE3A69726}"/>
                </a:ext>
              </a:extLst>
            </p:cNvPr>
            <p:cNvGrpSpPr/>
            <p:nvPr/>
          </p:nvGrpSpPr>
          <p:grpSpPr>
            <a:xfrm>
              <a:off x="6970801" y="3159679"/>
              <a:ext cx="555935" cy="551834"/>
              <a:chOff x="6970801" y="3159679"/>
              <a:chExt cx="555935" cy="551834"/>
            </a:xfrm>
          </p:grpSpPr>
          <p:sp>
            <p:nvSpPr>
              <p:cNvPr id="23" name="Pie 22">
                <a:extLst>
                  <a:ext uri="{FF2B5EF4-FFF2-40B4-BE49-F238E27FC236}">
                    <a16:creationId xmlns:a16="http://schemas.microsoft.com/office/drawing/2014/main" id="{E5418CCB-B1F6-998F-FBE2-EAC6DA2DBACA}"/>
                  </a:ext>
                </a:extLst>
              </p:cNvPr>
              <p:cNvSpPr/>
              <p:nvPr/>
            </p:nvSpPr>
            <p:spPr>
              <a:xfrm rot="18982101">
                <a:off x="6997076" y="3159679"/>
                <a:ext cx="529660" cy="551834"/>
              </a:xfrm>
              <a:prstGeom prst="pie">
                <a:avLst/>
              </a:prstGeom>
              <a:solidFill>
                <a:srgbClr val="FF7E79"/>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5" name="TextBox 34">
                <a:extLst>
                  <a:ext uri="{FF2B5EF4-FFF2-40B4-BE49-F238E27FC236}">
                    <a16:creationId xmlns:a16="http://schemas.microsoft.com/office/drawing/2014/main" id="{24597B6C-AF84-56A0-0380-5DDEB43C8D13}"/>
                  </a:ext>
                </a:extLst>
              </p:cNvPr>
              <p:cNvSpPr txBox="1"/>
              <p:nvPr/>
            </p:nvSpPr>
            <p:spPr>
              <a:xfrm>
                <a:off x="6970801" y="3415168"/>
                <a:ext cx="502468" cy="213311"/>
              </a:xfrm>
              <a:prstGeom prst="rect">
                <a:avLst/>
              </a:prstGeom>
              <a:noFill/>
            </p:spPr>
            <p:txBody>
              <a:bodyPr wrap="none" rtlCol="0">
                <a:spAutoFit/>
              </a:bodyPr>
              <a:lstStyle/>
              <a:p>
                <a:r>
                  <a:rPr lang="en-US" sz="900" dirty="0"/>
                  <a:t>5HT1B</a:t>
                </a:r>
              </a:p>
            </p:txBody>
          </p:sp>
        </p:grpSp>
        <p:sp>
          <p:nvSpPr>
            <p:cNvPr id="36" name="TextBox 35">
              <a:extLst>
                <a:ext uri="{FF2B5EF4-FFF2-40B4-BE49-F238E27FC236}">
                  <a16:creationId xmlns:a16="http://schemas.microsoft.com/office/drawing/2014/main" id="{325F2FA2-D80B-7427-152E-054130F6D6B4}"/>
                </a:ext>
              </a:extLst>
            </p:cNvPr>
            <p:cNvSpPr txBox="1"/>
            <p:nvPr/>
          </p:nvSpPr>
          <p:spPr>
            <a:xfrm>
              <a:off x="5468560" y="1529900"/>
              <a:ext cx="2409949" cy="284416"/>
            </a:xfrm>
            <a:prstGeom prst="rect">
              <a:avLst/>
            </a:prstGeom>
            <a:noFill/>
          </p:spPr>
          <p:txBody>
            <a:bodyPr wrap="none" rtlCol="0">
              <a:spAutoFit/>
            </a:bodyPr>
            <a:lstStyle/>
            <a:p>
              <a:r>
                <a:rPr lang="en-US" sz="1400" b="1" dirty="0"/>
                <a:t>Stimulus (e.g. hypoxia, PAH)</a:t>
              </a:r>
            </a:p>
          </p:txBody>
        </p:sp>
        <p:sp>
          <p:nvSpPr>
            <p:cNvPr id="39" name="Can 38">
              <a:extLst>
                <a:ext uri="{FF2B5EF4-FFF2-40B4-BE49-F238E27FC236}">
                  <a16:creationId xmlns:a16="http://schemas.microsoft.com/office/drawing/2014/main" id="{C5C90E8C-69E9-B207-9889-4053C071D7AE}"/>
                </a:ext>
              </a:extLst>
            </p:cNvPr>
            <p:cNvSpPr/>
            <p:nvPr/>
          </p:nvSpPr>
          <p:spPr>
            <a:xfrm>
              <a:off x="10529808" y="2400055"/>
              <a:ext cx="45719" cy="1429635"/>
            </a:xfrm>
            <a:prstGeom prst="ca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TextBox 36">
              <a:extLst>
                <a:ext uri="{FF2B5EF4-FFF2-40B4-BE49-F238E27FC236}">
                  <a16:creationId xmlns:a16="http://schemas.microsoft.com/office/drawing/2014/main" id="{B1D5A92A-84D2-8406-DD1D-373DC21D6B14}"/>
                </a:ext>
              </a:extLst>
            </p:cNvPr>
            <p:cNvSpPr txBox="1"/>
            <p:nvPr/>
          </p:nvSpPr>
          <p:spPr>
            <a:xfrm>
              <a:off x="7777799" y="998414"/>
              <a:ext cx="1160980" cy="398182"/>
            </a:xfrm>
            <a:prstGeom prst="rect">
              <a:avLst/>
            </a:prstGeom>
            <a:noFill/>
          </p:spPr>
          <p:txBody>
            <a:bodyPr wrap="square" rtlCol="0">
              <a:spAutoFit/>
            </a:bodyPr>
            <a:lstStyle/>
            <a:p>
              <a:r>
                <a:rPr lang="en-US" sz="1100" dirty="0"/>
                <a:t>Tryptophan Hydroxylase 1</a:t>
              </a:r>
            </a:p>
          </p:txBody>
        </p:sp>
        <p:sp>
          <p:nvSpPr>
            <p:cNvPr id="41" name="Can 40">
              <a:extLst>
                <a:ext uri="{FF2B5EF4-FFF2-40B4-BE49-F238E27FC236}">
                  <a16:creationId xmlns:a16="http://schemas.microsoft.com/office/drawing/2014/main" id="{A4EF5535-42D2-072B-2836-38CDF5DD5083}"/>
                </a:ext>
              </a:extLst>
            </p:cNvPr>
            <p:cNvSpPr/>
            <p:nvPr/>
          </p:nvSpPr>
          <p:spPr>
            <a:xfrm>
              <a:off x="10466616" y="2400055"/>
              <a:ext cx="45719" cy="726787"/>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6" name="Group 45">
              <a:extLst>
                <a:ext uri="{FF2B5EF4-FFF2-40B4-BE49-F238E27FC236}">
                  <a16:creationId xmlns:a16="http://schemas.microsoft.com/office/drawing/2014/main" id="{7B320820-9950-2A9E-9DCA-6C28A60895FB}"/>
                </a:ext>
              </a:extLst>
            </p:cNvPr>
            <p:cNvGrpSpPr/>
            <p:nvPr/>
          </p:nvGrpSpPr>
          <p:grpSpPr>
            <a:xfrm>
              <a:off x="5438303" y="3071272"/>
              <a:ext cx="318499" cy="685468"/>
              <a:chOff x="5438303" y="3071272"/>
              <a:chExt cx="318499" cy="685468"/>
            </a:xfrm>
          </p:grpSpPr>
          <p:sp>
            <p:nvSpPr>
              <p:cNvPr id="15" name="Can 14">
                <a:extLst>
                  <a:ext uri="{FF2B5EF4-FFF2-40B4-BE49-F238E27FC236}">
                    <a16:creationId xmlns:a16="http://schemas.microsoft.com/office/drawing/2014/main" id="{C093E856-B24F-D7F7-3408-11A9F6C82246}"/>
                  </a:ext>
                </a:extLst>
              </p:cNvPr>
              <p:cNvSpPr/>
              <p:nvPr/>
            </p:nvSpPr>
            <p:spPr>
              <a:xfrm>
                <a:off x="5438303" y="3071272"/>
                <a:ext cx="318499" cy="685468"/>
              </a:xfrm>
              <a:prstGeom prst="ca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a:extLst>
                  <a:ext uri="{FF2B5EF4-FFF2-40B4-BE49-F238E27FC236}">
                    <a16:creationId xmlns:a16="http://schemas.microsoft.com/office/drawing/2014/main" id="{0F9F8FD3-9A19-DF1A-C9FB-B8F47859B66B}"/>
                  </a:ext>
                </a:extLst>
              </p:cNvPr>
              <p:cNvSpPr txBox="1"/>
              <p:nvPr/>
            </p:nvSpPr>
            <p:spPr>
              <a:xfrm rot="16200000">
                <a:off x="5330762" y="3286019"/>
                <a:ext cx="533576" cy="255974"/>
              </a:xfrm>
              <a:prstGeom prst="rect">
                <a:avLst/>
              </a:prstGeom>
              <a:noFill/>
            </p:spPr>
            <p:txBody>
              <a:bodyPr wrap="none" rtlCol="0">
                <a:spAutoFit/>
              </a:bodyPr>
              <a:lstStyle/>
              <a:p>
                <a:r>
                  <a:rPr lang="en-US" sz="1200" dirty="0">
                    <a:solidFill>
                      <a:schemeClr val="bg1"/>
                    </a:solidFill>
                  </a:rPr>
                  <a:t>Kv1.5</a:t>
                </a:r>
              </a:p>
            </p:txBody>
          </p:sp>
        </p:grpSp>
        <p:sp>
          <p:nvSpPr>
            <p:cNvPr id="49" name="TextBox 48">
              <a:extLst>
                <a:ext uri="{FF2B5EF4-FFF2-40B4-BE49-F238E27FC236}">
                  <a16:creationId xmlns:a16="http://schemas.microsoft.com/office/drawing/2014/main" id="{8EB831C6-B416-F003-6DC1-8599C6AC282D}"/>
                </a:ext>
              </a:extLst>
            </p:cNvPr>
            <p:cNvSpPr txBox="1"/>
            <p:nvPr/>
          </p:nvSpPr>
          <p:spPr>
            <a:xfrm>
              <a:off x="5438303" y="4838733"/>
              <a:ext cx="902427" cy="241753"/>
            </a:xfrm>
            <a:prstGeom prst="rect">
              <a:avLst/>
            </a:prstGeom>
            <a:noFill/>
          </p:spPr>
          <p:txBody>
            <a:bodyPr wrap="none" rtlCol="0">
              <a:spAutoFit/>
            </a:bodyPr>
            <a:lstStyle/>
            <a:p>
              <a:r>
                <a:rPr lang="en-US" sz="1100" b="1" dirty="0"/>
                <a:t>Contraction</a:t>
              </a:r>
            </a:p>
          </p:txBody>
        </p:sp>
        <p:sp>
          <p:nvSpPr>
            <p:cNvPr id="50" name="TextBox 49">
              <a:extLst>
                <a:ext uri="{FF2B5EF4-FFF2-40B4-BE49-F238E27FC236}">
                  <a16:creationId xmlns:a16="http://schemas.microsoft.com/office/drawing/2014/main" id="{DCEDEA38-6289-5405-5759-CC77EF552931}"/>
                </a:ext>
              </a:extLst>
            </p:cNvPr>
            <p:cNvSpPr txBox="1"/>
            <p:nvPr/>
          </p:nvSpPr>
          <p:spPr>
            <a:xfrm>
              <a:off x="5438303" y="6269978"/>
              <a:ext cx="936499" cy="241753"/>
            </a:xfrm>
            <a:prstGeom prst="rect">
              <a:avLst/>
            </a:prstGeom>
            <a:noFill/>
          </p:spPr>
          <p:txBody>
            <a:bodyPr wrap="none" rtlCol="0">
              <a:spAutoFit/>
            </a:bodyPr>
            <a:lstStyle/>
            <a:p>
              <a:r>
                <a:rPr lang="en-US" sz="1100" b="1" dirty="0"/>
                <a:t>Proliferation</a:t>
              </a:r>
            </a:p>
          </p:txBody>
        </p:sp>
        <p:sp>
          <p:nvSpPr>
            <p:cNvPr id="51" name="TextBox 50">
              <a:extLst>
                <a:ext uri="{FF2B5EF4-FFF2-40B4-BE49-F238E27FC236}">
                  <a16:creationId xmlns:a16="http://schemas.microsoft.com/office/drawing/2014/main" id="{D1F7EDF5-E520-04C5-D785-2A85EA219334}"/>
                </a:ext>
              </a:extLst>
            </p:cNvPr>
            <p:cNvSpPr txBox="1"/>
            <p:nvPr/>
          </p:nvSpPr>
          <p:spPr>
            <a:xfrm>
              <a:off x="6921026" y="4416615"/>
              <a:ext cx="555796" cy="554610"/>
            </a:xfrm>
            <a:prstGeom prst="rect">
              <a:avLst/>
            </a:prstGeom>
            <a:noFill/>
          </p:spPr>
          <p:txBody>
            <a:bodyPr wrap="none" rtlCol="0">
              <a:spAutoFit/>
            </a:bodyPr>
            <a:lstStyle/>
            <a:p>
              <a:r>
                <a:rPr lang="en-US" sz="1100" b="1" dirty="0"/>
                <a:t>ROS</a:t>
              </a:r>
            </a:p>
            <a:p>
              <a:r>
                <a:rPr lang="en-US" sz="1100" b="1" dirty="0"/>
                <a:t>MAPK</a:t>
              </a:r>
            </a:p>
            <a:p>
              <a:r>
                <a:rPr lang="en-US" sz="1100" b="1" dirty="0"/>
                <a:t>ROCK</a:t>
              </a:r>
            </a:p>
          </p:txBody>
        </p:sp>
        <p:sp>
          <p:nvSpPr>
            <p:cNvPr id="52" name="TextBox 51">
              <a:extLst>
                <a:ext uri="{FF2B5EF4-FFF2-40B4-BE49-F238E27FC236}">
                  <a16:creationId xmlns:a16="http://schemas.microsoft.com/office/drawing/2014/main" id="{8FB2BA0E-381C-6D34-0799-40BA6D194776}"/>
                </a:ext>
              </a:extLst>
            </p:cNvPr>
            <p:cNvSpPr txBox="1"/>
            <p:nvPr/>
          </p:nvSpPr>
          <p:spPr>
            <a:xfrm>
              <a:off x="9101745" y="3442298"/>
              <a:ext cx="520244" cy="241753"/>
            </a:xfrm>
            <a:prstGeom prst="rect">
              <a:avLst/>
            </a:prstGeom>
            <a:noFill/>
          </p:spPr>
          <p:txBody>
            <a:bodyPr wrap="none" rtlCol="0">
              <a:spAutoFit/>
            </a:bodyPr>
            <a:lstStyle/>
            <a:p>
              <a:pPr algn="ctr"/>
              <a:r>
                <a:rPr lang="en-US" sz="1100" b="1" dirty="0"/>
                <a:t>SERT</a:t>
              </a:r>
            </a:p>
          </p:txBody>
        </p:sp>
        <p:sp>
          <p:nvSpPr>
            <p:cNvPr id="53" name="TextBox 52">
              <a:extLst>
                <a:ext uri="{FF2B5EF4-FFF2-40B4-BE49-F238E27FC236}">
                  <a16:creationId xmlns:a16="http://schemas.microsoft.com/office/drawing/2014/main" id="{58600E9F-7A06-97FF-A6F0-CA3DAC924A8F}"/>
                </a:ext>
              </a:extLst>
            </p:cNvPr>
            <p:cNvSpPr txBox="1"/>
            <p:nvPr/>
          </p:nvSpPr>
          <p:spPr>
            <a:xfrm>
              <a:off x="5592862" y="2558663"/>
              <a:ext cx="358778" cy="241753"/>
            </a:xfrm>
            <a:prstGeom prst="rect">
              <a:avLst/>
            </a:prstGeom>
            <a:noFill/>
          </p:spPr>
          <p:txBody>
            <a:bodyPr wrap="none" rtlCol="0">
              <a:spAutoFit/>
            </a:bodyPr>
            <a:lstStyle/>
            <a:p>
              <a:pPr algn="ctr"/>
              <a:r>
                <a:rPr lang="en-US" sz="1100" b="1" dirty="0"/>
                <a:t>-</a:t>
              </a:r>
              <a:r>
                <a:rPr lang="en-US" sz="1100" b="1" dirty="0" err="1"/>
                <a:t>ve</a:t>
              </a:r>
              <a:endParaRPr lang="en-US" sz="1100" b="1" dirty="0"/>
            </a:p>
          </p:txBody>
        </p:sp>
        <p:sp>
          <p:nvSpPr>
            <p:cNvPr id="54" name="TextBox 53">
              <a:extLst>
                <a:ext uri="{FF2B5EF4-FFF2-40B4-BE49-F238E27FC236}">
                  <a16:creationId xmlns:a16="http://schemas.microsoft.com/office/drawing/2014/main" id="{DAC02F91-E0DF-8C38-825F-A736593DF54C}"/>
                </a:ext>
              </a:extLst>
            </p:cNvPr>
            <p:cNvSpPr txBox="1"/>
            <p:nvPr/>
          </p:nvSpPr>
          <p:spPr>
            <a:xfrm>
              <a:off x="10782704" y="871083"/>
              <a:ext cx="1222395" cy="312857"/>
            </a:xfrm>
            <a:prstGeom prst="rect">
              <a:avLst/>
            </a:prstGeom>
            <a:noFill/>
          </p:spPr>
          <p:txBody>
            <a:bodyPr wrap="none" rtlCol="0">
              <a:spAutoFit/>
            </a:bodyPr>
            <a:lstStyle/>
            <a:p>
              <a:r>
                <a:rPr lang="en-US" sz="1600" dirty="0"/>
                <a:t>Endothelium</a:t>
              </a:r>
            </a:p>
          </p:txBody>
        </p:sp>
        <p:sp>
          <p:nvSpPr>
            <p:cNvPr id="55" name="TextBox 54">
              <a:extLst>
                <a:ext uri="{FF2B5EF4-FFF2-40B4-BE49-F238E27FC236}">
                  <a16:creationId xmlns:a16="http://schemas.microsoft.com/office/drawing/2014/main" id="{BC930582-5D7C-9840-0795-146E1A92EB45}"/>
                </a:ext>
              </a:extLst>
            </p:cNvPr>
            <p:cNvSpPr txBox="1"/>
            <p:nvPr/>
          </p:nvSpPr>
          <p:spPr>
            <a:xfrm>
              <a:off x="10013262" y="6283319"/>
              <a:ext cx="1854925" cy="312857"/>
            </a:xfrm>
            <a:prstGeom prst="rect">
              <a:avLst/>
            </a:prstGeom>
            <a:noFill/>
          </p:spPr>
          <p:txBody>
            <a:bodyPr wrap="none" rtlCol="0">
              <a:spAutoFit/>
            </a:bodyPr>
            <a:lstStyle/>
            <a:p>
              <a:r>
                <a:rPr lang="en-US" sz="1600" dirty="0"/>
                <a:t>Smooth Muscle Cell</a:t>
              </a:r>
            </a:p>
          </p:txBody>
        </p:sp>
        <p:grpSp>
          <p:nvGrpSpPr>
            <p:cNvPr id="58" name="Group 57">
              <a:extLst>
                <a:ext uri="{FF2B5EF4-FFF2-40B4-BE49-F238E27FC236}">
                  <a16:creationId xmlns:a16="http://schemas.microsoft.com/office/drawing/2014/main" id="{03229422-D7BD-EDB5-3C1C-D216192AE5C1}"/>
                </a:ext>
              </a:extLst>
            </p:cNvPr>
            <p:cNvGrpSpPr/>
            <p:nvPr/>
          </p:nvGrpSpPr>
          <p:grpSpPr>
            <a:xfrm>
              <a:off x="10660811" y="3714982"/>
              <a:ext cx="518623" cy="287342"/>
              <a:chOff x="10649381" y="3714982"/>
              <a:chExt cx="518623" cy="287342"/>
            </a:xfrm>
          </p:grpSpPr>
          <p:sp>
            <p:nvSpPr>
              <p:cNvPr id="21" name="Oval 20">
                <a:extLst>
                  <a:ext uri="{FF2B5EF4-FFF2-40B4-BE49-F238E27FC236}">
                    <a16:creationId xmlns:a16="http://schemas.microsoft.com/office/drawing/2014/main" id="{3A889068-807F-2427-9FD7-9208E284819E}"/>
                  </a:ext>
                </a:extLst>
              </p:cNvPr>
              <p:cNvSpPr/>
              <p:nvPr/>
            </p:nvSpPr>
            <p:spPr>
              <a:xfrm>
                <a:off x="10649381" y="3714982"/>
                <a:ext cx="518623" cy="287342"/>
              </a:xfrm>
              <a:prstGeom prst="ellipse">
                <a:avLst/>
              </a:prstGeom>
              <a:solidFill>
                <a:schemeClr val="accent3">
                  <a:lumMod val="40000"/>
                  <a:lumOff val="60000"/>
                </a:schemeClr>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TextBox 55">
                <a:extLst>
                  <a:ext uri="{FF2B5EF4-FFF2-40B4-BE49-F238E27FC236}">
                    <a16:creationId xmlns:a16="http://schemas.microsoft.com/office/drawing/2014/main" id="{F4D6FB02-2353-CBC0-5D61-7F83C589D470}"/>
                  </a:ext>
                </a:extLst>
              </p:cNvPr>
              <p:cNvSpPr txBox="1"/>
              <p:nvPr/>
            </p:nvSpPr>
            <p:spPr>
              <a:xfrm>
                <a:off x="10688119" y="3727848"/>
                <a:ext cx="395811" cy="234644"/>
              </a:xfrm>
              <a:prstGeom prst="rect">
                <a:avLst/>
              </a:prstGeom>
              <a:noFill/>
            </p:spPr>
            <p:txBody>
              <a:bodyPr wrap="none" rtlCol="0">
                <a:spAutoFit/>
              </a:bodyPr>
              <a:lstStyle/>
              <a:p>
                <a:r>
                  <a:rPr lang="en-US" sz="1050" dirty="0"/>
                  <a:t>PO</a:t>
                </a:r>
                <a:r>
                  <a:rPr lang="en-US" sz="1050" baseline="-25000" dirty="0"/>
                  <a:t>4</a:t>
                </a:r>
              </a:p>
            </p:txBody>
          </p:sp>
        </p:grpSp>
        <p:grpSp>
          <p:nvGrpSpPr>
            <p:cNvPr id="59" name="Group 58">
              <a:extLst>
                <a:ext uri="{FF2B5EF4-FFF2-40B4-BE49-F238E27FC236}">
                  <a16:creationId xmlns:a16="http://schemas.microsoft.com/office/drawing/2014/main" id="{762DAE94-65FA-DBD1-EF57-99CB083DD343}"/>
                </a:ext>
              </a:extLst>
            </p:cNvPr>
            <p:cNvGrpSpPr/>
            <p:nvPr/>
          </p:nvGrpSpPr>
          <p:grpSpPr>
            <a:xfrm>
              <a:off x="10660811" y="4075733"/>
              <a:ext cx="518623" cy="287342"/>
              <a:chOff x="10672241" y="4075733"/>
              <a:chExt cx="518623" cy="287342"/>
            </a:xfrm>
          </p:grpSpPr>
          <p:sp>
            <p:nvSpPr>
              <p:cNvPr id="20" name="Oval 19">
                <a:extLst>
                  <a:ext uri="{FF2B5EF4-FFF2-40B4-BE49-F238E27FC236}">
                    <a16:creationId xmlns:a16="http://schemas.microsoft.com/office/drawing/2014/main" id="{03A9C0C2-B273-2C59-E3D4-C359B7790920}"/>
                  </a:ext>
                </a:extLst>
              </p:cNvPr>
              <p:cNvSpPr/>
              <p:nvPr/>
            </p:nvSpPr>
            <p:spPr>
              <a:xfrm>
                <a:off x="10672241" y="4075733"/>
                <a:ext cx="518623" cy="287342"/>
              </a:xfrm>
              <a:prstGeom prst="ellipse">
                <a:avLst/>
              </a:prstGeom>
              <a:solidFill>
                <a:schemeClr val="accent3">
                  <a:lumMod val="40000"/>
                  <a:lumOff val="60000"/>
                </a:schemeClr>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TextBox 56">
                <a:extLst>
                  <a:ext uri="{FF2B5EF4-FFF2-40B4-BE49-F238E27FC236}">
                    <a16:creationId xmlns:a16="http://schemas.microsoft.com/office/drawing/2014/main" id="{37BC4899-9869-919C-1E9C-B7A0E5DAAE61}"/>
                  </a:ext>
                </a:extLst>
              </p:cNvPr>
              <p:cNvSpPr txBox="1"/>
              <p:nvPr/>
            </p:nvSpPr>
            <p:spPr>
              <a:xfrm>
                <a:off x="10710979" y="4088599"/>
                <a:ext cx="395811" cy="234644"/>
              </a:xfrm>
              <a:prstGeom prst="rect">
                <a:avLst/>
              </a:prstGeom>
              <a:noFill/>
            </p:spPr>
            <p:txBody>
              <a:bodyPr wrap="none" rtlCol="0">
                <a:spAutoFit/>
              </a:bodyPr>
              <a:lstStyle/>
              <a:p>
                <a:r>
                  <a:rPr lang="en-US" sz="1050" dirty="0"/>
                  <a:t>PO</a:t>
                </a:r>
                <a:r>
                  <a:rPr lang="en-US" sz="1050" baseline="-25000" dirty="0"/>
                  <a:t>4</a:t>
                </a:r>
              </a:p>
            </p:txBody>
          </p:sp>
        </p:grpSp>
        <p:grpSp>
          <p:nvGrpSpPr>
            <p:cNvPr id="61" name="Group 60">
              <a:extLst>
                <a:ext uri="{FF2B5EF4-FFF2-40B4-BE49-F238E27FC236}">
                  <a16:creationId xmlns:a16="http://schemas.microsoft.com/office/drawing/2014/main" id="{B77E200E-5EB1-54FD-A031-AF9F1EA76FBF}"/>
                </a:ext>
              </a:extLst>
            </p:cNvPr>
            <p:cNvGrpSpPr/>
            <p:nvPr/>
          </p:nvGrpSpPr>
          <p:grpSpPr>
            <a:xfrm>
              <a:off x="9747565" y="4493040"/>
              <a:ext cx="913809" cy="287342"/>
              <a:chOff x="9747565" y="4477471"/>
              <a:chExt cx="913809" cy="287342"/>
            </a:xfrm>
          </p:grpSpPr>
          <p:sp>
            <p:nvSpPr>
              <p:cNvPr id="18" name="Oval 17">
                <a:extLst>
                  <a:ext uri="{FF2B5EF4-FFF2-40B4-BE49-F238E27FC236}">
                    <a16:creationId xmlns:a16="http://schemas.microsoft.com/office/drawing/2014/main" id="{7DE5D385-584D-A230-7F4D-C55CF0298B6D}"/>
                  </a:ext>
                </a:extLst>
              </p:cNvPr>
              <p:cNvSpPr/>
              <p:nvPr/>
            </p:nvSpPr>
            <p:spPr>
              <a:xfrm>
                <a:off x="9747565" y="4477471"/>
                <a:ext cx="913809" cy="287342"/>
              </a:xfrm>
              <a:prstGeom prst="ellipse">
                <a:avLst/>
              </a:prstGeom>
              <a:solidFill>
                <a:schemeClr val="accent1"/>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6A324A1-CEFB-8D26-968C-80CE233E459B}"/>
                  </a:ext>
                </a:extLst>
              </p:cNvPr>
              <p:cNvSpPr txBox="1"/>
              <p:nvPr/>
            </p:nvSpPr>
            <p:spPr>
              <a:xfrm>
                <a:off x="9800659" y="4490337"/>
                <a:ext cx="807622" cy="234643"/>
              </a:xfrm>
              <a:prstGeom prst="rect">
                <a:avLst/>
              </a:prstGeom>
              <a:noFill/>
            </p:spPr>
            <p:txBody>
              <a:bodyPr wrap="none" rtlCol="0">
                <a:spAutoFit/>
              </a:bodyPr>
              <a:lstStyle/>
              <a:p>
                <a:pPr algn="ctr"/>
                <a:r>
                  <a:rPr lang="en-US" sz="1050" dirty="0" err="1">
                    <a:solidFill>
                      <a:schemeClr val="bg1"/>
                    </a:solidFill>
                  </a:rPr>
                  <a:t>Smad</a:t>
                </a:r>
                <a:r>
                  <a:rPr lang="en-US" sz="1050" dirty="0">
                    <a:solidFill>
                      <a:schemeClr val="bg1"/>
                    </a:solidFill>
                  </a:rPr>
                  <a:t> 1,5,8</a:t>
                </a:r>
              </a:p>
            </p:txBody>
          </p:sp>
        </p:grpSp>
        <p:grpSp>
          <p:nvGrpSpPr>
            <p:cNvPr id="63" name="Group 62">
              <a:extLst>
                <a:ext uri="{FF2B5EF4-FFF2-40B4-BE49-F238E27FC236}">
                  <a16:creationId xmlns:a16="http://schemas.microsoft.com/office/drawing/2014/main" id="{AA2A56C3-F891-473B-6AEF-5C5DC519FECF}"/>
                </a:ext>
              </a:extLst>
            </p:cNvPr>
            <p:cNvGrpSpPr/>
            <p:nvPr/>
          </p:nvGrpSpPr>
          <p:grpSpPr>
            <a:xfrm>
              <a:off x="11206555" y="4493040"/>
              <a:ext cx="913809" cy="287342"/>
              <a:chOff x="11206555" y="4508609"/>
              <a:chExt cx="913809" cy="287342"/>
            </a:xfrm>
          </p:grpSpPr>
          <p:sp>
            <p:nvSpPr>
              <p:cNvPr id="17" name="Oval 16">
                <a:extLst>
                  <a:ext uri="{FF2B5EF4-FFF2-40B4-BE49-F238E27FC236}">
                    <a16:creationId xmlns:a16="http://schemas.microsoft.com/office/drawing/2014/main" id="{F02F9FA2-4277-457E-2F17-2A5F8A1EF7D3}"/>
                  </a:ext>
                </a:extLst>
              </p:cNvPr>
              <p:cNvSpPr/>
              <p:nvPr/>
            </p:nvSpPr>
            <p:spPr>
              <a:xfrm>
                <a:off x="11206555" y="4508609"/>
                <a:ext cx="913809" cy="287342"/>
              </a:xfrm>
              <a:prstGeom prst="ellipse">
                <a:avLst/>
              </a:prstGeom>
              <a:solidFill>
                <a:schemeClr val="accent1"/>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TextBox 61">
                <a:extLst>
                  <a:ext uri="{FF2B5EF4-FFF2-40B4-BE49-F238E27FC236}">
                    <a16:creationId xmlns:a16="http://schemas.microsoft.com/office/drawing/2014/main" id="{F4019260-DA04-E411-3FC3-A2DF0B76FD2A}"/>
                  </a:ext>
                </a:extLst>
              </p:cNvPr>
              <p:cNvSpPr txBox="1"/>
              <p:nvPr/>
            </p:nvSpPr>
            <p:spPr>
              <a:xfrm>
                <a:off x="11312241" y="4521475"/>
                <a:ext cx="628381" cy="234644"/>
              </a:xfrm>
              <a:prstGeom prst="rect">
                <a:avLst/>
              </a:prstGeom>
              <a:noFill/>
            </p:spPr>
            <p:txBody>
              <a:bodyPr wrap="none" rtlCol="0">
                <a:spAutoFit/>
              </a:bodyPr>
              <a:lstStyle/>
              <a:p>
                <a:r>
                  <a:rPr lang="en-US" sz="1050" dirty="0">
                    <a:solidFill>
                      <a:schemeClr val="bg1"/>
                    </a:solidFill>
                  </a:rPr>
                  <a:t>R-</a:t>
                </a:r>
                <a:r>
                  <a:rPr lang="en-US" sz="1050" dirty="0" err="1">
                    <a:solidFill>
                      <a:schemeClr val="bg1"/>
                    </a:solidFill>
                  </a:rPr>
                  <a:t>Smad</a:t>
                </a:r>
                <a:endParaRPr lang="en-US" sz="1050" dirty="0">
                  <a:solidFill>
                    <a:schemeClr val="bg1"/>
                  </a:solidFill>
                </a:endParaRPr>
              </a:p>
            </p:txBody>
          </p:sp>
        </p:grpSp>
        <p:grpSp>
          <p:nvGrpSpPr>
            <p:cNvPr id="65" name="Group 64">
              <a:extLst>
                <a:ext uri="{FF2B5EF4-FFF2-40B4-BE49-F238E27FC236}">
                  <a16:creationId xmlns:a16="http://schemas.microsoft.com/office/drawing/2014/main" id="{62A8146D-8D37-34BC-4EB6-411370645BF0}"/>
                </a:ext>
              </a:extLst>
            </p:cNvPr>
            <p:cNvGrpSpPr/>
            <p:nvPr/>
          </p:nvGrpSpPr>
          <p:grpSpPr>
            <a:xfrm>
              <a:off x="10072904" y="4732220"/>
              <a:ext cx="913809" cy="287342"/>
              <a:chOff x="10072904" y="4732220"/>
              <a:chExt cx="913809" cy="287342"/>
            </a:xfrm>
          </p:grpSpPr>
          <p:sp>
            <p:nvSpPr>
              <p:cNvPr id="19" name="Oval 18">
                <a:extLst>
                  <a:ext uri="{FF2B5EF4-FFF2-40B4-BE49-F238E27FC236}">
                    <a16:creationId xmlns:a16="http://schemas.microsoft.com/office/drawing/2014/main" id="{45AB8DB1-1257-D2D7-3963-268B5D30D7FA}"/>
                  </a:ext>
                </a:extLst>
              </p:cNvPr>
              <p:cNvSpPr/>
              <p:nvPr/>
            </p:nvSpPr>
            <p:spPr>
              <a:xfrm>
                <a:off x="10072904" y="4732220"/>
                <a:ext cx="913809" cy="287342"/>
              </a:xfrm>
              <a:prstGeom prst="ellipse">
                <a:avLst/>
              </a:prstGeom>
              <a:solidFill>
                <a:schemeClr val="accent1"/>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1392C72B-B6AE-3ECB-E981-61CFE5064E91}"/>
                  </a:ext>
                </a:extLst>
              </p:cNvPr>
              <p:cNvSpPr txBox="1"/>
              <p:nvPr/>
            </p:nvSpPr>
            <p:spPr>
              <a:xfrm>
                <a:off x="10229690" y="4745086"/>
                <a:ext cx="600236" cy="234643"/>
              </a:xfrm>
              <a:prstGeom prst="rect">
                <a:avLst/>
              </a:prstGeom>
              <a:noFill/>
            </p:spPr>
            <p:txBody>
              <a:bodyPr wrap="none" rtlCol="0">
                <a:spAutoFit/>
              </a:bodyPr>
              <a:lstStyle/>
              <a:p>
                <a:pPr algn="ctr"/>
                <a:r>
                  <a:rPr lang="en-US" sz="1050" dirty="0" err="1">
                    <a:solidFill>
                      <a:schemeClr val="bg1"/>
                    </a:solidFill>
                  </a:rPr>
                  <a:t>Smad</a:t>
                </a:r>
                <a:r>
                  <a:rPr lang="en-US" sz="1050" dirty="0">
                    <a:solidFill>
                      <a:schemeClr val="bg1"/>
                    </a:solidFill>
                  </a:rPr>
                  <a:t> 4</a:t>
                </a:r>
              </a:p>
            </p:txBody>
          </p:sp>
        </p:grpSp>
        <p:sp>
          <p:nvSpPr>
            <p:cNvPr id="66" name="TextBox 65">
              <a:extLst>
                <a:ext uri="{FF2B5EF4-FFF2-40B4-BE49-F238E27FC236}">
                  <a16:creationId xmlns:a16="http://schemas.microsoft.com/office/drawing/2014/main" id="{FCE6E5AE-B44E-4A5C-C161-ADA7BC5BE4CE}"/>
                </a:ext>
              </a:extLst>
            </p:cNvPr>
            <p:cNvSpPr txBox="1"/>
            <p:nvPr/>
          </p:nvSpPr>
          <p:spPr>
            <a:xfrm>
              <a:off x="11131516" y="3401431"/>
              <a:ext cx="883161" cy="312857"/>
            </a:xfrm>
            <a:prstGeom prst="rect">
              <a:avLst/>
            </a:prstGeom>
            <a:noFill/>
          </p:spPr>
          <p:txBody>
            <a:bodyPr wrap="square" rtlCol="0">
              <a:spAutoFit/>
            </a:bodyPr>
            <a:lstStyle/>
            <a:p>
              <a:r>
                <a:rPr lang="en-US" sz="800" b="1" dirty="0"/>
                <a:t>Activation of Receptor I</a:t>
              </a:r>
            </a:p>
          </p:txBody>
        </p:sp>
        <p:sp>
          <p:nvSpPr>
            <p:cNvPr id="67" name="TextBox 66">
              <a:extLst>
                <a:ext uri="{FF2B5EF4-FFF2-40B4-BE49-F238E27FC236}">
                  <a16:creationId xmlns:a16="http://schemas.microsoft.com/office/drawing/2014/main" id="{5E41D58B-F67A-BA2F-A3C0-EC7F03CB7628}"/>
                </a:ext>
              </a:extLst>
            </p:cNvPr>
            <p:cNvSpPr txBox="1"/>
            <p:nvPr/>
          </p:nvSpPr>
          <p:spPr>
            <a:xfrm>
              <a:off x="9698005" y="2260617"/>
              <a:ext cx="647638" cy="234643"/>
            </a:xfrm>
            <a:prstGeom prst="rect">
              <a:avLst/>
            </a:prstGeom>
            <a:noFill/>
          </p:spPr>
          <p:txBody>
            <a:bodyPr wrap="none" rtlCol="0">
              <a:spAutoFit/>
            </a:bodyPr>
            <a:lstStyle/>
            <a:p>
              <a:pPr algn="ctr"/>
              <a:r>
                <a:rPr lang="en-US" sz="1050" b="1" dirty="0"/>
                <a:t>BMPR-II</a:t>
              </a:r>
            </a:p>
          </p:txBody>
        </p:sp>
        <p:sp>
          <p:nvSpPr>
            <p:cNvPr id="69" name="Can 68">
              <a:extLst>
                <a:ext uri="{FF2B5EF4-FFF2-40B4-BE49-F238E27FC236}">
                  <a16:creationId xmlns:a16="http://schemas.microsoft.com/office/drawing/2014/main" id="{C42E40B4-86CC-0C71-84BF-DDEB680A48F9}"/>
                </a:ext>
              </a:extLst>
            </p:cNvPr>
            <p:cNvSpPr/>
            <p:nvPr/>
          </p:nvSpPr>
          <p:spPr>
            <a:xfrm>
              <a:off x="10670386" y="2400055"/>
              <a:ext cx="45719" cy="726787"/>
            </a:xfrm>
            <a:prstGeom prst="ca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F34662C8-0B50-0754-8FFC-355E6CFFFD15}"/>
                </a:ext>
              </a:extLst>
            </p:cNvPr>
            <p:cNvSpPr txBox="1"/>
            <p:nvPr/>
          </p:nvSpPr>
          <p:spPr>
            <a:xfrm>
              <a:off x="11005457" y="2260617"/>
              <a:ext cx="613567" cy="234643"/>
            </a:xfrm>
            <a:prstGeom prst="rect">
              <a:avLst/>
            </a:prstGeom>
            <a:noFill/>
          </p:spPr>
          <p:txBody>
            <a:bodyPr wrap="none" rtlCol="0">
              <a:spAutoFit/>
            </a:bodyPr>
            <a:lstStyle/>
            <a:p>
              <a:pPr algn="ctr"/>
              <a:r>
                <a:rPr lang="en-US" sz="1050" b="1" dirty="0"/>
                <a:t>BMPR-I</a:t>
              </a:r>
            </a:p>
          </p:txBody>
        </p:sp>
        <p:grpSp>
          <p:nvGrpSpPr>
            <p:cNvPr id="33" name="Group 32">
              <a:extLst>
                <a:ext uri="{FF2B5EF4-FFF2-40B4-BE49-F238E27FC236}">
                  <a16:creationId xmlns:a16="http://schemas.microsoft.com/office/drawing/2014/main" id="{D014DA1B-A16F-ED6E-5026-088666CF8BE6}"/>
                </a:ext>
              </a:extLst>
            </p:cNvPr>
            <p:cNvGrpSpPr/>
            <p:nvPr/>
          </p:nvGrpSpPr>
          <p:grpSpPr>
            <a:xfrm>
              <a:off x="10390069" y="2618444"/>
              <a:ext cx="518623" cy="287342"/>
              <a:chOff x="10804014" y="2637048"/>
              <a:chExt cx="518623" cy="287342"/>
            </a:xfrm>
          </p:grpSpPr>
          <p:sp>
            <p:nvSpPr>
              <p:cNvPr id="31" name="Oval 30">
                <a:extLst>
                  <a:ext uri="{FF2B5EF4-FFF2-40B4-BE49-F238E27FC236}">
                    <a16:creationId xmlns:a16="http://schemas.microsoft.com/office/drawing/2014/main" id="{C4432D00-1B84-F1D9-8752-3D5ADF2D0260}"/>
                  </a:ext>
                </a:extLst>
              </p:cNvPr>
              <p:cNvSpPr/>
              <p:nvPr/>
            </p:nvSpPr>
            <p:spPr>
              <a:xfrm>
                <a:off x="10804014" y="2637048"/>
                <a:ext cx="518623" cy="287342"/>
              </a:xfrm>
              <a:prstGeom prst="ellipse">
                <a:avLst/>
              </a:prstGeom>
              <a:solidFill>
                <a:schemeClr val="accent5">
                  <a:lumMod val="50000"/>
                </a:schemeClr>
              </a:solidFill>
              <a:ln>
                <a:noFill/>
              </a:ln>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47B238B6-870E-F43B-50F7-D25E84F4FB43}"/>
                  </a:ext>
                </a:extLst>
              </p:cNvPr>
              <p:cNvSpPr txBox="1"/>
              <p:nvPr/>
            </p:nvSpPr>
            <p:spPr>
              <a:xfrm>
                <a:off x="10832332" y="2657609"/>
                <a:ext cx="401737" cy="213312"/>
              </a:xfrm>
              <a:prstGeom prst="rect">
                <a:avLst/>
              </a:prstGeom>
              <a:noFill/>
            </p:spPr>
            <p:txBody>
              <a:bodyPr wrap="none" rtlCol="0">
                <a:spAutoFit/>
              </a:bodyPr>
              <a:lstStyle/>
              <a:p>
                <a:r>
                  <a:rPr lang="en-US" sz="900" dirty="0">
                    <a:solidFill>
                      <a:schemeClr val="bg1"/>
                    </a:solidFill>
                  </a:rPr>
                  <a:t>BMP</a:t>
                </a:r>
              </a:p>
            </p:txBody>
          </p:sp>
        </p:grpSp>
        <p:sp>
          <p:nvSpPr>
            <p:cNvPr id="70" name="TextBox 69">
              <a:extLst>
                <a:ext uri="{FF2B5EF4-FFF2-40B4-BE49-F238E27FC236}">
                  <a16:creationId xmlns:a16="http://schemas.microsoft.com/office/drawing/2014/main" id="{73D740DA-3465-916E-A750-83FD184A3B59}"/>
                </a:ext>
              </a:extLst>
            </p:cNvPr>
            <p:cNvSpPr txBox="1"/>
            <p:nvPr/>
          </p:nvSpPr>
          <p:spPr>
            <a:xfrm>
              <a:off x="11014343" y="2714762"/>
              <a:ext cx="757257" cy="341299"/>
            </a:xfrm>
            <a:prstGeom prst="rect">
              <a:avLst/>
            </a:prstGeom>
            <a:noFill/>
          </p:spPr>
          <p:txBody>
            <a:bodyPr wrap="none" rtlCol="0">
              <a:spAutoFit/>
            </a:bodyPr>
            <a:lstStyle/>
            <a:p>
              <a:r>
                <a:rPr lang="en-US" sz="900" dirty="0"/>
                <a:t>Heterodimer</a:t>
              </a:r>
            </a:p>
            <a:p>
              <a:r>
                <a:rPr lang="en-US" sz="900" dirty="0"/>
                <a:t>Formation</a:t>
              </a:r>
            </a:p>
          </p:txBody>
        </p:sp>
        <p:sp>
          <p:nvSpPr>
            <p:cNvPr id="71" name="TextBox 70">
              <a:extLst>
                <a:ext uri="{FF2B5EF4-FFF2-40B4-BE49-F238E27FC236}">
                  <a16:creationId xmlns:a16="http://schemas.microsoft.com/office/drawing/2014/main" id="{F4852957-0156-AB15-D21C-3986779A310E}"/>
                </a:ext>
              </a:extLst>
            </p:cNvPr>
            <p:cNvSpPr txBox="1"/>
            <p:nvPr/>
          </p:nvSpPr>
          <p:spPr>
            <a:xfrm>
              <a:off x="9331557" y="4532811"/>
              <a:ext cx="358778" cy="241753"/>
            </a:xfrm>
            <a:prstGeom prst="rect">
              <a:avLst/>
            </a:prstGeom>
            <a:noFill/>
          </p:spPr>
          <p:txBody>
            <a:bodyPr wrap="none" rtlCol="0">
              <a:spAutoFit/>
            </a:bodyPr>
            <a:lstStyle/>
            <a:p>
              <a:pPr algn="ctr"/>
              <a:r>
                <a:rPr lang="en-US" sz="1100" b="1" dirty="0"/>
                <a:t>-</a:t>
              </a:r>
              <a:r>
                <a:rPr lang="en-US" sz="1100" b="1" dirty="0" err="1"/>
                <a:t>ve</a:t>
              </a:r>
              <a:endParaRPr lang="en-US" sz="1100" b="1" dirty="0"/>
            </a:p>
          </p:txBody>
        </p:sp>
        <p:sp>
          <p:nvSpPr>
            <p:cNvPr id="72" name="Curved Right Arrow 71">
              <a:extLst>
                <a:ext uri="{FF2B5EF4-FFF2-40B4-BE49-F238E27FC236}">
                  <a16:creationId xmlns:a16="http://schemas.microsoft.com/office/drawing/2014/main" id="{64CB303E-DB5A-71E2-E4EE-F35D58396568}"/>
                </a:ext>
              </a:extLst>
            </p:cNvPr>
            <p:cNvSpPr/>
            <p:nvPr/>
          </p:nvSpPr>
          <p:spPr>
            <a:xfrm rot="5400000">
              <a:off x="10662248" y="3579353"/>
              <a:ext cx="428541" cy="1315608"/>
            </a:xfrm>
            <a:prstGeom prst="curved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3" name="Curved Right Arrow 72">
              <a:extLst>
                <a:ext uri="{FF2B5EF4-FFF2-40B4-BE49-F238E27FC236}">
                  <a16:creationId xmlns:a16="http://schemas.microsoft.com/office/drawing/2014/main" id="{AC4BF2B2-A36B-0DC3-BD72-E824DF05EA97}"/>
                </a:ext>
              </a:extLst>
            </p:cNvPr>
            <p:cNvSpPr/>
            <p:nvPr/>
          </p:nvSpPr>
          <p:spPr>
            <a:xfrm rot="19384449">
              <a:off x="9308486" y="4290044"/>
              <a:ext cx="295803" cy="1031614"/>
            </a:xfrm>
            <a:prstGeom prst="curvedRightArrow">
              <a:avLst>
                <a:gd name="adj1" fmla="val 25000"/>
                <a:gd name="adj2" fmla="val 50000"/>
                <a:gd name="adj3" fmla="val 3781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75" name="Straight Arrow Connector 74">
              <a:extLst>
                <a:ext uri="{FF2B5EF4-FFF2-40B4-BE49-F238E27FC236}">
                  <a16:creationId xmlns:a16="http://schemas.microsoft.com/office/drawing/2014/main" id="{2C357A30-C3CC-100F-C2E4-B71CD5E53FF9}"/>
                </a:ext>
              </a:extLst>
            </p:cNvPr>
            <p:cNvCxnSpPr>
              <a:cxnSpLocks/>
            </p:cNvCxnSpPr>
            <p:nvPr/>
          </p:nvCxnSpPr>
          <p:spPr>
            <a:xfrm flipH="1">
              <a:off x="9942444" y="4804077"/>
              <a:ext cx="63783" cy="797695"/>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4812D2F-6FBA-8CFE-86EF-D8ED03C0D579}"/>
                </a:ext>
              </a:extLst>
            </p:cNvPr>
            <p:cNvCxnSpPr>
              <a:cxnSpLocks/>
            </p:cNvCxnSpPr>
            <p:nvPr/>
          </p:nvCxnSpPr>
          <p:spPr>
            <a:xfrm flipV="1">
              <a:off x="8035357" y="1683788"/>
              <a:ext cx="83017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8" name="Down Arrow 77">
              <a:extLst>
                <a:ext uri="{FF2B5EF4-FFF2-40B4-BE49-F238E27FC236}">
                  <a16:creationId xmlns:a16="http://schemas.microsoft.com/office/drawing/2014/main" id="{12A2591B-0716-1020-7E11-119E950474B3}"/>
                </a:ext>
              </a:extLst>
            </p:cNvPr>
            <p:cNvSpPr/>
            <p:nvPr/>
          </p:nvSpPr>
          <p:spPr>
            <a:xfrm rot="1957735">
              <a:off x="8909495" y="1855673"/>
              <a:ext cx="307769" cy="507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0" name="Straight Arrow Connector 79">
              <a:extLst>
                <a:ext uri="{FF2B5EF4-FFF2-40B4-BE49-F238E27FC236}">
                  <a16:creationId xmlns:a16="http://schemas.microsoft.com/office/drawing/2014/main" id="{8E747A84-EBB4-0D13-8634-DB229AF30732}"/>
                </a:ext>
              </a:extLst>
            </p:cNvPr>
            <p:cNvCxnSpPr/>
            <p:nvPr/>
          </p:nvCxnSpPr>
          <p:spPr>
            <a:xfrm flipH="1">
              <a:off x="5823442" y="2835662"/>
              <a:ext cx="610868" cy="217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998476B-FF62-B475-8BCD-167AAA3F9526}"/>
                </a:ext>
              </a:extLst>
            </p:cNvPr>
            <p:cNvCxnSpPr>
              <a:cxnSpLocks/>
            </p:cNvCxnSpPr>
            <p:nvPr/>
          </p:nvCxnSpPr>
          <p:spPr>
            <a:xfrm>
              <a:off x="6916062" y="2771344"/>
              <a:ext cx="330116" cy="444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3" name="Down Arrow 82">
              <a:extLst>
                <a:ext uri="{FF2B5EF4-FFF2-40B4-BE49-F238E27FC236}">
                  <a16:creationId xmlns:a16="http://schemas.microsoft.com/office/drawing/2014/main" id="{96F73ECD-307E-11C5-9B24-60324E5AEAD2}"/>
                </a:ext>
              </a:extLst>
            </p:cNvPr>
            <p:cNvSpPr/>
            <p:nvPr/>
          </p:nvSpPr>
          <p:spPr>
            <a:xfrm rot="405292">
              <a:off x="7183837" y="3780871"/>
              <a:ext cx="136604" cy="63819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Down Arrow 83">
              <a:extLst>
                <a:ext uri="{FF2B5EF4-FFF2-40B4-BE49-F238E27FC236}">
                  <a16:creationId xmlns:a16="http://schemas.microsoft.com/office/drawing/2014/main" id="{34FAC0BE-9B56-7B1A-0D4A-0D7E76A36EA4}"/>
                </a:ext>
              </a:extLst>
            </p:cNvPr>
            <p:cNvSpPr/>
            <p:nvPr/>
          </p:nvSpPr>
          <p:spPr>
            <a:xfrm rot="3206929">
              <a:off x="7650332" y="4253262"/>
              <a:ext cx="127953" cy="45690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6" name="Straight Arrow Connector 85">
              <a:extLst>
                <a:ext uri="{FF2B5EF4-FFF2-40B4-BE49-F238E27FC236}">
                  <a16:creationId xmlns:a16="http://schemas.microsoft.com/office/drawing/2014/main" id="{AE048AE3-CE37-DA94-1C98-F792EBE5A594}"/>
                </a:ext>
              </a:extLst>
            </p:cNvPr>
            <p:cNvCxnSpPr/>
            <p:nvPr/>
          </p:nvCxnSpPr>
          <p:spPr>
            <a:xfrm>
              <a:off x="7376034" y="4125975"/>
              <a:ext cx="232671" cy="245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5E55C3F-31F2-BF1F-5BF5-E28932EB8D88}"/>
                </a:ext>
              </a:extLst>
            </p:cNvPr>
            <p:cNvCxnSpPr>
              <a:cxnSpLocks/>
              <a:stCxn id="52" idx="1"/>
            </p:cNvCxnSpPr>
            <p:nvPr/>
          </p:nvCxnSpPr>
          <p:spPr>
            <a:xfrm flipH="1">
              <a:off x="8818784" y="3563175"/>
              <a:ext cx="282962" cy="93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E0EFA56-EF11-BF69-01A0-F90A3D70E9FC}"/>
                </a:ext>
              </a:extLst>
            </p:cNvPr>
            <p:cNvCxnSpPr>
              <a:cxnSpLocks/>
            </p:cNvCxnSpPr>
            <p:nvPr/>
          </p:nvCxnSpPr>
          <p:spPr>
            <a:xfrm flipH="1">
              <a:off x="10863466" y="2465201"/>
              <a:ext cx="298652" cy="1204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F1EDFCF-8906-7364-8C97-B1AD2F645426}"/>
                </a:ext>
              </a:extLst>
            </p:cNvPr>
            <p:cNvCxnSpPr>
              <a:cxnSpLocks/>
            </p:cNvCxnSpPr>
            <p:nvPr/>
          </p:nvCxnSpPr>
          <p:spPr>
            <a:xfrm flipH="1" flipV="1">
              <a:off x="10059541" y="2468958"/>
              <a:ext cx="282917" cy="10611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BEABF1B-FDF8-6414-4E88-5B2C9AD6CE46}"/>
                </a:ext>
              </a:extLst>
            </p:cNvPr>
            <p:cNvCxnSpPr/>
            <p:nvPr/>
          </p:nvCxnSpPr>
          <p:spPr>
            <a:xfrm>
              <a:off x="5614776" y="3818041"/>
              <a:ext cx="0" cy="102069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7974323-43A2-8A89-0FE2-76A6CB890624}"/>
                </a:ext>
              </a:extLst>
            </p:cNvPr>
            <p:cNvCxnSpPr>
              <a:cxnSpLocks/>
              <a:endCxn id="49" idx="0"/>
            </p:cNvCxnSpPr>
            <p:nvPr/>
          </p:nvCxnSpPr>
          <p:spPr>
            <a:xfrm flipH="1">
              <a:off x="5889517" y="3702796"/>
              <a:ext cx="1174428" cy="113593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399BCF1-4139-D696-CACC-0CEFDB0850D1}"/>
                </a:ext>
              </a:extLst>
            </p:cNvPr>
            <p:cNvCxnSpPr>
              <a:cxnSpLocks/>
              <a:stCxn id="51" idx="1"/>
            </p:cNvCxnSpPr>
            <p:nvPr/>
          </p:nvCxnSpPr>
          <p:spPr>
            <a:xfrm flipH="1">
              <a:off x="6476775" y="4693921"/>
              <a:ext cx="444251" cy="27736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E099737-38F8-A193-9107-DF3AED61D236}"/>
                </a:ext>
              </a:extLst>
            </p:cNvPr>
            <p:cNvCxnSpPr>
              <a:cxnSpLocks/>
            </p:cNvCxnSpPr>
            <p:nvPr/>
          </p:nvCxnSpPr>
          <p:spPr>
            <a:xfrm flipH="1">
              <a:off x="6118993" y="5747996"/>
              <a:ext cx="934594" cy="52628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3" name="Down Arrow 102">
              <a:extLst>
                <a:ext uri="{FF2B5EF4-FFF2-40B4-BE49-F238E27FC236}">
                  <a16:creationId xmlns:a16="http://schemas.microsoft.com/office/drawing/2014/main" id="{B80C6CAA-DFA3-66BB-72FC-112CFC75C2CC}"/>
                </a:ext>
              </a:extLst>
            </p:cNvPr>
            <p:cNvSpPr/>
            <p:nvPr/>
          </p:nvSpPr>
          <p:spPr>
            <a:xfrm rot="19612627">
              <a:off x="7470670" y="5007648"/>
              <a:ext cx="168623" cy="75146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014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a:extLst>
              <a:ext uri="{FF2B5EF4-FFF2-40B4-BE49-F238E27FC236}">
                <a16:creationId xmlns:a16="http://schemas.microsoft.com/office/drawing/2014/main" id="{39C3E74B-B0F7-6A4F-4391-4C9D784E3F20}"/>
              </a:ext>
            </a:extLst>
          </p:cNvPr>
          <p:cNvSpPr>
            <a:spLocks noGrp="1"/>
          </p:cNvSpPr>
          <p:nvPr>
            <p:ph type="ftr" sz="quarter" idx="3"/>
          </p:nvPr>
        </p:nvSpPr>
        <p:spPr>
          <a:xfrm>
            <a:off x="609600" y="6356350"/>
            <a:ext cx="10744199" cy="442131"/>
          </a:xfrm>
        </p:spPr>
        <p:txBody>
          <a:bodyPr/>
          <a:lstStyle/>
          <a:p>
            <a:r>
              <a:rPr lang="en-US" sz="1000" dirty="0"/>
              <a:t>Walther DJ, et al. </a:t>
            </a:r>
            <a:r>
              <a:rPr lang="en-US" sz="1000" i="1" dirty="0"/>
              <a:t>Biochemical Pharmacology. </a:t>
            </a:r>
            <a:r>
              <a:rPr lang="en-US" sz="1000" dirty="0"/>
              <a:t>2003;</a:t>
            </a:r>
            <a:r>
              <a:rPr lang="en-US" sz="1000" i="1" dirty="0"/>
              <a:t> </a:t>
            </a:r>
            <a:r>
              <a:rPr lang="en-US" sz="1000" dirty="0"/>
              <a:t>66:1673–80.</a:t>
            </a:r>
          </a:p>
        </p:txBody>
      </p:sp>
      <p:sp>
        <p:nvSpPr>
          <p:cNvPr id="2" name="Title 1">
            <a:extLst>
              <a:ext uri="{FF2B5EF4-FFF2-40B4-BE49-F238E27FC236}">
                <a16:creationId xmlns:a16="http://schemas.microsoft.com/office/drawing/2014/main" id="{F34486A2-DD95-4531-9FAB-4201FE88A023}"/>
              </a:ext>
            </a:extLst>
          </p:cNvPr>
          <p:cNvSpPr>
            <a:spLocks noGrp="1"/>
          </p:cNvSpPr>
          <p:nvPr>
            <p:ph type="title"/>
          </p:nvPr>
        </p:nvSpPr>
        <p:spPr>
          <a:xfrm>
            <a:off x="609600" y="199505"/>
            <a:ext cx="10744200" cy="1185577"/>
          </a:xfrm>
        </p:spPr>
        <p:txBody>
          <a:bodyPr>
            <a:normAutofit/>
          </a:bodyPr>
          <a:lstStyle/>
          <a:p>
            <a:r>
              <a:rPr lang="en-US" dirty="0"/>
              <a:t>Targeting Serotonin Biosynthesis Through</a:t>
            </a:r>
            <a:br>
              <a:rPr lang="en-US" dirty="0"/>
            </a:br>
            <a:r>
              <a:rPr lang="en-US" dirty="0"/>
              <a:t>Tryptophan Hydroxylase</a:t>
            </a:r>
          </a:p>
        </p:txBody>
      </p:sp>
      <p:grpSp>
        <p:nvGrpSpPr>
          <p:cNvPr id="5123" name="Group 5122">
            <a:extLst>
              <a:ext uri="{FF2B5EF4-FFF2-40B4-BE49-F238E27FC236}">
                <a16:creationId xmlns:a16="http://schemas.microsoft.com/office/drawing/2014/main" id="{C96228F1-6DA4-9713-65F5-E0215D999AAC}"/>
              </a:ext>
            </a:extLst>
          </p:cNvPr>
          <p:cNvGrpSpPr/>
          <p:nvPr/>
        </p:nvGrpSpPr>
        <p:grpSpPr>
          <a:xfrm>
            <a:off x="5672065" y="1671916"/>
            <a:ext cx="6234751" cy="4088472"/>
            <a:chOff x="5928919" y="1425336"/>
            <a:chExt cx="6234751" cy="4088472"/>
          </a:xfrm>
        </p:grpSpPr>
        <p:sp>
          <p:nvSpPr>
            <p:cNvPr id="3" name="TextBox 2">
              <a:extLst>
                <a:ext uri="{FF2B5EF4-FFF2-40B4-BE49-F238E27FC236}">
                  <a16:creationId xmlns:a16="http://schemas.microsoft.com/office/drawing/2014/main" id="{498775B7-0881-901B-79B4-069125D7C300}"/>
                </a:ext>
              </a:extLst>
            </p:cNvPr>
            <p:cNvSpPr txBox="1"/>
            <p:nvPr/>
          </p:nvSpPr>
          <p:spPr>
            <a:xfrm>
              <a:off x="6700480" y="1425336"/>
              <a:ext cx="1441485" cy="369332"/>
            </a:xfrm>
            <a:prstGeom prst="rect">
              <a:avLst/>
            </a:prstGeom>
            <a:noFill/>
          </p:spPr>
          <p:txBody>
            <a:bodyPr wrap="none" rtlCol="0">
              <a:spAutoFit/>
            </a:bodyPr>
            <a:lstStyle/>
            <a:p>
              <a:pPr algn="ctr"/>
              <a:r>
                <a:rPr lang="en-US" b="1" dirty="0"/>
                <a:t>Tryptophan</a:t>
              </a:r>
            </a:p>
          </p:txBody>
        </p:sp>
        <p:sp>
          <p:nvSpPr>
            <p:cNvPr id="4" name="TextBox 3">
              <a:extLst>
                <a:ext uri="{FF2B5EF4-FFF2-40B4-BE49-F238E27FC236}">
                  <a16:creationId xmlns:a16="http://schemas.microsoft.com/office/drawing/2014/main" id="{AE9901FC-AC8F-022D-47EE-7865C315E992}"/>
                </a:ext>
              </a:extLst>
            </p:cNvPr>
            <p:cNvSpPr txBox="1"/>
            <p:nvPr/>
          </p:nvSpPr>
          <p:spPr>
            <a:xfrm>
              <a:off x="9581089" y="1425336"/>
              <a:ext cx="1441485" cy="369332"/>
            </a:xfrm>
            <a:prstGeom prst="rect">
              <a:avLst/>
            </a:prstGeom>
            <a:noFill/>
          </p:spPr>
          <p:txBody>
            <a:bodyPr wrap="none" rtlCol="0">
              <a:spAutoFit/>
            </a:bodyPr>
            <a:lstStyle/>
            <a:p>
              <a:pPr algn="ctr"/>
              <a:r>
                <a:rPr lang="en-US" b="1" dirty="0"/>
                <a:t>Tryptophan</a:t>
              </a:r>
            </a:p>
          </p:txBody>
        </p:sp>
        <p:sp>
          <p:nvSpPr>
            <p:cNvPr id="5" name="TextBox 4">
              <a:extLst>
                <a:ext uri="{FF2B5EF4-FFF2-40B4-BE49-F238E27FC236}">
                  <a16:creationId xmlns:a16="http://schemas.microsoft.com/office/drawing/2014/main" id="{0710B7EC-B2B6-E188-4D7C-6C147D170436}"/>
                </a:ext>
              </a:extLst>
            </p:cNvPr>
            <p:cNvSpPr txBox="1"/>
            <p:nvPr/>
          </p:nvSpPr>
          <p:spPr>
            <a:xfrm>
              <a:off x="10431513" y="1926498"/>
              <a:ext cx="707245" cy="338554"/>
            </a:xfrm>
            <a:prstGeom prst="rect">
              <a:avLst/>
            </a:prstGeom>
            <a:noFill/>
          </p:spPr>
          <p:txBody>
            <a:bodyPr wrap="none" rtlCol="0">
              <a:spAutoFit/>
            </a:bodyPr>
            <a:lstStyle/>
            <a:p>
              <a:pPr algn="ctr"/>
              <a:r>
                <a:rPr lang="en-US" sz="1600" dirty="0"/>
                <a:t>TPH2</a:t>
              </a:r>
            </a:p>
          </p:txBody>
        </p:sp>
        <p:sp>
          <p:nvSpPr>
            <p:cNvPr id="6" name="TextBox 5">
              <a:extLst>
                <a:ext uri="{FF2B5EF4-FFF2-40B4-BE49-F238E27FC236}">
                  <a16:creationId xmlns:a16="http://schemas.microsoft.com/office/drawing/2014/main" id="{220CB4B1-50B7-A764-8AED-E5E732346ADB}"/>
                </a:ext>
              </a:extLst>
            </p:cNvPr>
            <p:cNvSpPr txBox="1"/>
            <p:nvPr/>
          </p:nvSpPr>
          <p:spPr>
            <a:xfrm>
              <a:off x="7550905" y="1926498"/>
              <a:ext cx="707245" cy="338554"/>
            </a:xfrm>
            <a:prstGeom prst="rect">
              <a:avLst/>
            </a:prstGeom>
            <a:noFill/>
          </p:spPr>
          <p:txBody>
            <a:bodyPr wrap="none" rtlCol="0">
              <a:spAutoFit/>
            </a:bodyPr>
            <a:lstStyle/>
            <a:p>
              <a:pPr algn="ctr"/>
              <a:r>
                <a:rPr lang="en-US" sz="1600" dirty="0"/>
                <a:t>TPH1</a:t>
              </a:r>
            </a:p>
          </p:txBody>
        </p:sp>
        <p:sp>
          <p:nvSpPr>
            <p:cNvPr id="7" name="TextBox 6">
              <a:extLst>
                <a:ext uri="{FF2B5EF4-FFF2-40B4-BE49-F238E27FC236}">
                  <a16:creationId xmlns:a16="http://schemas.microsoft.com/office/drawing/2014/main" id="{D2C90709-2946-A2DC-B314-D0F7FBAB7FE0}"/>
                </a:ext>
              </a:extLst>
            </p:cNvPr>
            <p:cNvSpPr txBox="1"/>
            <p:nvPr/>
          </p:nvSpPr>
          <p:spPr>
            <a:xfrm>
              <a:off x="6790280" y="2544597"/>
              <a:ext cx="1261884" cy="369332"/>
            </a:xfrm>
            <a:prstGeom prst="rect">
              <a:avLst/>
            </a:prstGeom>
            <a:noFill/>
          </p:spPr>
          <p:txBody>
            <a:bodyPr wrap="none" rtlCol="0">
              <a:spAutoFit/>
            </a:bodyPr>
            <a:lstStyle/>
            <a:p>
              <a:pPr algn="ctr"/>
              <a:r>
                <a:rPr lang="en-US" b="1" dirty="0"/>
                <a:t>Serotonin</a:t>
              </a:r>
            </a:p>
          </p:txBody>
        </p:sp>
        <p:sp>
          <p:nvSpPr>
            <p:cNvPr id="9" name="TextBox 8">
              <a:extLst>
                <a:ext uri="{FF2B5EF4-FFF2-40B4-BE49-F238E27FC236}">
                  <a16:creationId xmlns:a16="http://schemas.microsoft.com/office/drawing/2014/main" id="{04490D50-E149-228F-D2A7-415FEDB86CDB}"/>
                </a:ext>
              </a:extLst>
            </p:cNvPr>
            <p:cNvSpPr txBox="1"/>
            <p:nvPr/>
          </p:nvSpPr>
          <p:spPr>
            <a:xfrm>
              <a:off x="9670889" y="2544597"/>
              <a:ext cx="1261884" cy="369332"/>
            </a:xfrm>
            <a:prstGeom prst="rect">
              <a:avLst/>
            </a:prstGeom>
            <a:noFill/>
          </p:spPr>
          <p:txBody>
            <a:bodyPr wrap="none" rtlCol="0">
              <a:spAutoFit/>
            </a:bodyPr>
            <a:lstStyle/>
            <a:p>
              <a:pPr algn="ctr"/>
              <a:r>
                <a:rPr lang="en-US" b="1" dirty="0"/>
                <a:t>Serotonin</a:t>
              </a:r>
            </a:p>
          </p:txBody>
        </p:sp>
        <p:grpSp>
          <p:nvGrpSpPr>
            <p:cNvPr id="15" name="Group 14">
              <a:extLst>
                <a:ext uri="{FF2B5EF4-FFF2-40B4-BE49-F238E27FC236}">
                  <a16:creationId xmlns:a16="http://schemas.microsoft.com/office/drawing/2014/main" id="{66BEFEBF-9364-E58F-590B-E9D1F5059A38}"/>
                </a:ext>
              </a:extLst>
            </p:cNvPr>
            <p:cNvGrpSpPr/>
            <p:nvPr/>
          </p:nvGrpSpPr>
          <p:grpSpPr>
            <a:xfrm>
              <a:off x="6348278" y="3551405"/>
              <a:ext cx="2145888" cy="646331"/>
              <a:chOff x="6348278" y="3581249"/>
              <a:chExt cx="2145888" cy="646331"/>
            </a:xfrm>
          </p:grpSpPr>
          <p:sp>
            <p:nvSpPr>
              <p:cNvPr id="10" name="Oval 9">
                <a:extLst>
                  <a:ext uri="{FF2B5EF4-FFF2-40B4-BE49-F238E27FC236}">
                    <a16:creationId xmlns:a16="http://schemas.microsoft.com/office/drawing/2014/main" id="{9CE1A59D-9731-3E41-F15D-5F04946BBB58}"/>
                  </a:ext>
                </a:extLst>
              </p:cNvPr>
              <p:cNvSpPr/>
              <p:nvPr/>
            </p:nvSpPr>
            <p:spPr>
              <a:xfrm>
                <a:off x="6348278" y="3581249"/>
                <a:ext cx="2145888" cy="646331"/>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702143-26A5-FD57-595D-136F1FB71801}"/>
                  </a:ext>
                </a:extLst>
              </p:cNvPr>
              <p:cNvSpPr txBox="1"/>
              <p:nvPr/>
            </p:nvSpPr>
            <p:spPr>
              <a:xfrm>
                <a:off x="6827149" y="3581249"/>
                <a:ext cx="1188147" cy="584775"/>
              </a:xfrm>
              <a:prstGeom prst="rect">
                <a:avLst/>
              </a:prstGeom>
              <a:noFill/>
            </p:spPr>
            <p:txBody>
              <a:bodyPr wrap="none" rtlCol="0">
                <a:spAutoFit/>
              </a:bodyPr>
              <a:lstStyle/>
              <a:p>
                <a:pPr algn="ctr"/>
                <a:r>
                  <a:rPr lang="en-US" sz="1600" b="1" dirty="0">
                    <a:solidFill>
                      <a:schemeClr val="bg1"/>
                    </a:solidFill>
                  </a:rPr>
                  <a:t>Peripheral</a:t>
                </a:r>
              </a:p>
              <a:p>
                <a:pPr algn="ctr"/>
                <a:r>
                  <a:rPr lang="en-US" sz="1600" b="1" dirty="0">
                    <a:solidFill>
                      <a:schemeClr val="bg1"/>
                    </a:solidFill>
                  </a:rPr>
                  <a:t>Effects</a:t>
                </a:r>
              </a:p>
            </p:txBody>
          </p:sp>
        </p:grpSp>
        <p:grpSp>
          <p:nvGrpSpPr>
            <p:cNvPr id="14" name="Group 13">
              <a:extLst>
                <a:ext uri="{FF2B5EF4-FFF2-40B4-BE49-F238E27FC236}">
                  <a16:creationId xmlns:a16="http://schemas.microsoft.com/office/drawing/2014/main" id="{FA31C9EF-FC24-FE73-D50F-C11AFAF9F84E}"/>
                </a:ext>
              </a:extLst>
            </p:cNvPr>
            <p:cNvGrpSpPr/>
            <p:nvPr/>
          </p:nvGrpSpPr>
          <p:grpSpPr>
            <a:xfrm>
              <a:off x="9228887" y="3542493"/>
              <a:ext cx="2145888" cy="646331"/>
              <a:chOff x="9506285" y="3521560"/>
              <a:chExt cx="2145888" cy="646331"/>
            </a:xfrm>
          </p:grpSpPr>
          <p:sp>
            <p:nvSpPr>
              <p:cNvPr id="12" name="Oval 11">
                <a:extLst>
                  <a:ext uri="{FF2B5EF4-FFF2-40B4-BE49-F238E27FC236}">
                    <a16:creationId xmlns:a16="http://schemas.microsoft.com/office/drawing/2014/main" id="{BFA2306D-9F34-74F8-C82D-917674106F52}"/>
                  </a:ext>
                </a:extLst>
              </p:cNvPr>
              <p:cNvSpPr/>
              <p:nvPr/>
            </p:nvSpPr>
            <p:spPr>
              <a:xfrm>
                <a:off x="9506285" y="3521560"/>
                <a:ext cx="2145888" cy="646331"/>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5E8E66-D6F5-F9F3-E764-4FD336C8A9B3}"/>
                  </a:ext>
                </a:extLst>
              </p:cNvPr>
              <p:cNvSpPr txBox="1"/>
              <p:nvPr/>
            </p:nvSpPr>
            <p:spPr>
              <a:xfrm>
                <a:off x="10133433" y="3539384"/>
                <a:ext cx="891591" cy="584775"/>
              </a:xfrm>
              <a:prstGeom prst="rect">
                <a:avLst/>
              </a:prstGeom>
              <a:noFill/>
            </p:spPr>
            <p:txBody>
              <a:bodyPr wrap="none" rtlCol="0">
                <a:spAutoFit/>
              </a:bodyPr>
              <a:lstStyle/>
              <a:p>
                <a:pPr algn="ctr"/>
                <a:r>
                  <a:rPr lang="en-US" sz="1600" b="1" dirty="0">
                    <a:solidFill>
                      <a:schemeClr val="bg1"/>
                    </a:solidFill>
                  </a:rPr>
                  <a:t>Central</a:t>
                </a:r>
              </a:p>
              <a:p>
                <a:pPr algn="ctr"/>
                <a:r>
                  <a:rPr lang="en-US" sz="1600" b="1" dirty="0">
                    <a:solidFill>
                      <a:schemeClr val="bg1"/>
                    </a:solidFill>
                  </a:rPr>
                  <a:t>Effects</a:t>
                </a:r>
              </a:p>
            </p:txBody>
          </p:sp>
        </p:grpSp>
        <p:sp>
          <p:nvSpPr>
            <p:cNvPr id="16" name="TextBox 15">
              <a:extLst>
                <a:ext uri="{FF2B5EF4-FFF2-40B4-BE49-F238E27FC236}">
                  <a16:creationId xmlns:a16="http://schemas.microsoft.com/office/drawing/2014/main" id="{7585B343-18CD-18CD-164C-F7428092C341}"/>
                </a:ext>
              </a:extLst>
            </p:cNvPr>
            <p:cNvSpPr txBox="1"/>
            <p:nvPr/>
          </p:nvSpPr>
          <p:spPr>
            <a:xfrm>
              <a:off x="8517410" y="4060705"/>
              <a:ext cx="771365" cy="276999"/>
            </a:xfrm>
            <a:prstGeom prst="rect">
              <a:avLst/>
            </a:prstGeom>
            <a:noFill/>
          </p:spPr>
          <p:txBody>
            <a:bodyPr wrap="none" rtlCol="0">
              <a:spAutoFit/>
            </a:bodyPr>
            <a:lstStyle/>
            <a:p>
              <a:pPr algn="ctr"/>
              <a:r>
                <a:rPr lang="en-US" sz="1200" dirty="0"/>
                <a:t>Migraine</a:t>
              </a:r>
            </a:p>
          </p:txBody>
        </p:sp>
        <p:sp>
          <p:nvSpPr>
            <p:cNvPr id="17" name="TextBox 16">
              <a:extLst>
                <a:ext uri="{FF2B5EF4-FFF2-40B4-BE49-F238E27FC236}">
                  <a16:creationId xmlns:a16="http://schemas.microsoft.com/office/drawing/2014/main" id="{D16ED9C9-294E-95F8-092A-D5D231A30D31}"/>
                </a:ext>
              </a:extLst>
            </p:cNvPr>
            <p:cNvSpPr txBox="1"/>
            <p:nvPr/>
          </p:nvSpPr>
          <p:spPr>
            <a:xfrm>
              <a:off x="11568635" y="4252013"/>
              <a:ext cx="595035" cy="276999"/>
            </a:xfrm>
            <a:prstGeom prst="rect">
              <a:avLst/>
            </a:prstGeom>
            <a:noFill/>
          </p:spPr>
          <p:txBody>
            <a:bodyPr wrap="none" rtlCol="0">
              <a:spAutoFit/>
            </a:bodyPr>
            <a:lstStyle/>
            <a:p>
              <a:pPr algn="ctr"/>
              <a:r>
                <a:rPr lang="en-US" sz="1200" dirty="0"/>
                <a:t>Sleep</a:t>
              </a:r>
            </a:p>
          </p:txBody>
        </p:sp>
        <p:sp>
          <p:nvSpPr>
            <p:cNvPr id="18" name="TextBox 17">
              <a:extLst>
                <a:ext uri="{FF2B5EF4-FFF2-40B4-BE49-F238E27FC236}">
                  <a16:creationId xmlns:a16="http://schemas.microsoft.com/office/drawing/2014/main" id="{1870C3F1-9F84-370F-3222-7B295D2A61A0}"/>
                </a:ext>
              </a:extLst>
            </p:cNvPr>
            <p:cNvSpPr txBox="1"/>
            <p:nvPr/>
          </p:nvSpPr>
          <p:spPr>
            <a:xfrm>
              <a:off x="11182150" y="4601388"/>
              <a:ext cx="950901" cy="276999"/>
            </a:xfrm>
            <a:prstGeom prst="rect">
              <a:avLst/>
            </a:prstGeom>
            <a:noFill/>
          </p:spPr>
          <p:txBody>
            <a:bodyPr wrap="none" rtlCol="0">
              <a:spAutoFit/>
            </a:bodyPr>
            <a:lstStyle/>
            <a:p>
              <a:pPr algn="ctr"/>
              <a:r>
                <a:rPr lang="en-US" sz="1200" dirty="0"/>
                <a:t>Aggression</a:t>
              </a:r>
            </a:p>
          </p:txBody>
        </p:sp>
        <p:sp>
          <p:nvSpPr>
            <p:cNvPr id="19" name="TextBox 18">
              <a:extLst>
                <a:ext uri="{FF2B5EF4-FFF2-40B4-BE49-F238E27FC236}">
                  <a16:creationId xmlns:a16="http://schemas.microsoft.com/office/drawing/2014/main" id="{B197D334-E0E0-4144-C4AB-D5B029CF401D}"/>
                </a:ext>
              </a:extLst>
            </p:cNvPr>
            <p:cNvSpPr txBox="1"/>
            <p:nvPr/>
          </p:nvSpPr>
          <p:spPr>
            <a:xfrm>
              <a:off x="10874048" y="5008513"/>
              <a:ext cx="1050288" cy="276999"/>
            </a:xfrm>
            <a:prstGeom prst="rect">
              <a:avLst/>
            </a:prstGeom>
            <a:noFill/>
          </p:spPr>
          <p:txBody>
            <a:bodyPr wrap="square" rtlCol="0">
              <a:spAutoFit/>
            </a:bodyPr>
            <a:lstStyle/>
            <a:p>
              <a:pPr algn="ctr"/>
              <a:r>
                <a:rPr lang="en-US" sz="1200" dirty="0"/>
                <a:t>Food Intake</a:t>
              </a:r>
            </a:p>
          </p:txBody>
        </p:sp>
        <p:sp>
          <p:nvSpPr>
            <p:cNvPr id="20" name="TextBox 19">
              <a:extLst>
                <a:ext uri="{FF2B5EF4-FFF2-40B4-BE49-F238E27FC236}">
                  <a16:creationId xmlns:a16="http://schemas.microsoft.com/office/drawing/2014/main" id="{533225EA-5FDA-CE0A-8AA8-CFD8F4F99AE7}"/>
                </a:ext>
              </a:extLst>
            </p:cNvPr>
            <p:cNvSpPr txBox="1"/>
            <p:nvPr/>
          </p:nvSpPr>
          <p:spPr>
            <a:xfrm>
              <a:off x="10092481" y="5236809"/>
              <a:ext cx="958917" cy="276999"/>
            </a:xfrm>
            <a:prstGeom prst="rect">
              <a:avLst/>
            </a:prstGeom>
            <a:noFill/>
          </p:spPr>
          <p:txBody>
            <a:bodyPr wrap="none" rtlCol="0">
              <a:spAutoFit/>
            </a:bodyPr>
            <a:lstStyle/>
            <a:p>
              <a:pPr algn="ctr"/>
              <a:r>
                <a:rPr lang="en-US" sz="1200" dirty="0"/>
                <a:t>Depression</a:t>
              </a:r>
            </a:p>
          </p:txBody>
        </p:sp>
        <p:sp>
          <p:nvSpPr>
            <p:cNvPr id="21" name="TextBox 20">
              <a:extLst>
                <a:ext uri="{FF2B5EF4-FFF2-40B4-BE49-F238E27FC236}">
                  <a16:creationId xmlns:a16="http://schemas.microsoft.com/office/drawing/2014/main" id="{AB4F85FD-25A7-7A4D-CFA3-F29987A8E3C6}"/>
                </a:ext>
              </a:extLst>
            </p:cNvPr>
            <p:cNvSpPr txBox="1"/>
            <p:nvPr/>
          </p:nvSpPr>
          <p:spPr>
            <a:xfrm>
              <a:off x="9327701" y="4989934"/>
              <a:ext cx="1154482" cy="276999"/>
            </a:xfrm>
            <a:prstGeom prst="rect">
              <a:avLst/>
            </a:prstGeom>
            <a:noFill/>
          </p:spPr>
          <p:txBody>
            <a:bodyPr wrap="none" rtlCol="0">
              <a:spAutoFit/>
            </a:bodyPr>
            <a:lstStyle/>
            <a:p>
              <a:pPr algn="ctr"/>
              <a:r>
                <a:rPr lang="en-US" sz="1200" dirty="0"/>
                <a:t>Schizophrenia</a:t>
              </a:r>
            </a:p>
          </p:txBody>
        </p:sp>
        <p:sp>
          <p:nvSpPr>
            <p:cNvPr id="22" name="TextBox 21">
              <a:extLst>
                <a:ext uri="{FF2B5EF4-FFF2-40B4-BE49-F238E27FC236}">
                  <a16:creationId xmlns:a16="http://schemas.microsoft.com/office/drawing/2014/main" id="{0513FBF6-E224-92BA-BF1E-57C84C569EAE}"/>
                </a:ext>
              </a:extLst>
            </p:cNvPr>
            <p:cNvSpPr txBox="1"/>
            <p:nvPr/>
          </p:nvSpPr>
          <p:spPr>
            <a:xfrm>
              <a:off x="9114342" y="4704183"/>
              <a:ext cx="763349" cy="276999"/>
            </a:xfrm>
            <a:prstGeom prst="rect">
              <a:avLst/>
            </a:prstGeom>
            <a:noFill/>
          </p:spPr>
          <p:txBody>
            <a:bodyPr wrap="none" rtlCol="0">
              <a:spAutoFit/>
            </a:bodyPr>
            <a:lstStyle/>
            <a:p>
              <a:pPr algn="ctr"/>
              <a:r>
                <a:rPr lang="en-US" sz="1200" dirty="0"/>
                <a:t>Epilepsy</a:t>
              </a:r>
            </a:p>
          </p:txBody>
        </p:sp>
        <p:sp>
          <p:nvSpPr>
            <p:cNvPr id="23" name="TextBox 22">
              <a:extLst>
                <a:ext uri="{FF2B5EF4-FFF2-40B4-BE49-F238E27FC236}">
                  <a16:creationId xmlns:a16="http://schemas.microsoft.com/office/drawing/2014/main" id="{0C7550C3-C08C-EF15-32B9-1FC2B774B8AE}"/>
                </a:ext>
              </a:extLst>
            </p:cNvPr>
            <p:cNvSpPr txBox="1"/>
            <p:nvPr/>
          </p:nvSpPr>
          <p:spPr>
            <a:xfrm>
              <a:off x="8975748" y="4411037"/>
              <a:ext cx="688009" cy="276999"/>
            </a:xfrm>
            <a:prstGeom prst="rect">
              <a:avLst/>
            </a:prstGeom>
            <a:noFill/>
          </p:spPr>
          <p:txBody>
            <a:bodyPr wrap="none" rtlCol="0">
              <a:spAutoFit/>
            </a:bodyPr>
            <a:lstStyle/>
            <a:p>
              <a:pPr algn="ctr"/>
              <a:r>
                <a:rPr lang="en-US" sz="1200" dirty="0"/>
                <a:t>Anxiety</a:t>
              </a:r>
            </a:p>
          </p:txBody>
        </p:sp>
        <p:sp>
          <p:nvSpPr>
            <p:cNvPr id="24" name="TextBox 23">
              <a:extLst>
                <a:ext uri="{FF2B5EF4-FFF2-40B4-BE49-F238E27FC236}">
                  <a16:creationId xmlns:a16="http://schemas.microsoft.com/office/drawing/2014/main" id="{913880AF-7D88-85D9-7C2C-7A061CAC1F31}"/>
                </a:ext>
              </a:extLst>
            </p:cNvPr>
            <p:cNvSpPr txBox="1"/>
            <p:nvPr/>
          </p:nvSpPr>
          <p:spPr>
            <a:xfrm>
              <a:off x="7415432" y="4661259"/>
              <a:ext cx="1298561" cy="276999"/>
            </a:xfrm>
            <a:prstGeom prst="rect">
              <a:avLst/>
            </a:prstGeom>
            <a:noFill/>
          </p:spPr>
          <p:txBody>
            <a:bodyPr wrap="none" rtlCol="0">
              <a:spAutoFit/>
            </a:bodyPr>
            <a:lstStyle/>
            <a:p>
              <a:pPr algn="ctr"/>
              <a:r>
                <a:rPr lang="en-US" sz="1200" dirty="0"/>
                <a:t>Vasoconstriction</a:t>
              </a:r>
            </a:p>
          </p:txBody>
        </p:sp>
        <p:sp>
          <p:nvSpPr>
            <p:cNvPr id="25" name="TextBox 24">
              <a:extLst>
                <a:ext uri="{FF2B5EF4-FFF2-40B4-BE49-F238E27FC236}">
                  <a16:creationId xmlns:a16="http://schemas.microsoft.com/office/drawing/2014/main" id="{E38E9E4B-5910-13D5-1458-128DB45CDC40}"/>
                </a:ext>
              </a:extLst>
            </p:cNvPr>
            <p:cNvSpPr txBox="1"/>
            <p:nvPr/>
          </p:nvSpPr>
          <p:spPr>
            <a:xfrm>
              <a:off x="6642804" y="5053501"/>
              <a:ext cx="1556836" cy="276999"/>
            </a:xfrm>
            <a:prstGeom prst="rect">
              <a:avLst/>
            </a:prstGeom>
            <a:noFill/>
          </p:spPr>
          <p:txBody>
            <a:bodyPr wrap="none" rtlCol="0">
              <a:spAutoFit/>
            </a:bodyPr>
            <a:lstStyle/>
            <a:p>
              <a:pPr algn="ctr"/>
              <a:r>
                <a:rPr lang="en-US" sz="1200" dirty="0"/>
                <a:t>Melatonin Synthesis</a:t>
              </a:r>
            </a:p>
          </p:txBody>
        </p:sp>
        <p:sp>
          <p:nvSpPr>
            <p:cNvPr id="26" name="TextBox 25">
              <a:extLst>
                <a:ext uri="{FF2B5EF4-FFF2-40B4-BE49-F238E27FC236}">
                  <a16:creationId xmlns:a16="http://schemas.microsoft.com/office/drawing/2014/main" id="{2E2247C7-F358-E6D5-804F-BA6F34FDD9F3}"/>
                </a:ext>
              </a:extLst>
            </p:cNvPr>
            <p:cNvSpPr txBox="1"/>
            <p:nvPr/>
          </p:nvSpPr>
          <p:spPr>
            <a:xfrm>
              <a:off x="6125656" y="4700696"/>
              <a:ext cx="986167" cy="276999"/>
            </a:xfrm>
            <a:prstGeom prst="rect">
              <a:avLst/>
            </a:prstGeom>
            <a:noFill/>
          </p:spPr>
          <p:txBody>
            <a:bodyPr wrap="none" rtlCol="0">
              <a:spAutoFit/>
            </a:bodyPr>
            <a:lstStyle/>
            <a:p>
              <a:pPr algn="ctr"/>
              <a:r>
                <a:rPr lang="en-US" sz="1200" dirty="0"/>
                <a:t>Hemostasis</a:t>
              </a:r>
            </a:p>
          </p:txBody>
        </p:sp>
        <p:sp>
          <p:nvSpPr>
            <p:cNvPr id="27" name="TextBox 26">
              <a:extLst>
                <a:ext uri="{FF2B5EF4-FFF2-40B4-BE49-F238E27FC236}">
                  <a16:creationId xmlns:a16="http://schemas.microsoft.com/office/drawing/2014/main" id="{00F6A176-024B-6C0F-0E89-E3379E76448D}"/>
                </a:ext>
              </a:extLst>
            </p:cNvPr>
            <p:cNvSpPr txBox="1"/>
            <p:nvPr/>
          </p:nvSpPr>
          <p:spPr>
            <a:xfrm>
              <a:off x="5928919" y="4199205"/>
              <a:ext cx="739305" cy="461665"/>
            </a:xfrm>
            <a:prstGeom prst="rect">
              <a:avLst/>
            </a:prstGeom>
            <a:noFill/>
          </p:spPr>
          <p:txBody>
            <a:bodyPr wrap="none" rtlCol="0">
              <a:spAutoFit/>
            </a:bodyPr>
            <a:lstStyle/>
            <a:p>
              <a:pPr algn="ctr"/>
              <a:r>
                <a:rPr lang="en-US" sz="1200" dirty="0"/>
                <a:t>Immune</a:t>
              </a:r>
            </a:p>
            <a:p>
              <a:pPr algn="ctr"/>
              <a:r>
                <a:rPr lang="en-US" sz="1200" dirty="0"/>
                <a:t>System</a:t>
              </a:r>
            </a:p>
          </p:txBody>
        </p:sp>
        <p:cxnSp>
          <p:nvCxnSpPr>
            <p:cNvPr id="30" name="Straight Arrow Connector 29">
              <a:extLst>
                <a:ext uri="{FF2B5EF4-FFF2-40B4-BE49-F238E27FC236}">
                  <a16:creationId xmlns:a16="http://schemas.microsoft.com/office/drawing/2014/main" id="{CD4A32BA-FED0-45A2-6ADD-52DE842FC284}"/>
                </a:ext>
              </a:extLst>
            </p:cNvPr>
            <p:cNvCxnSpPr>
              <a:cxnSpLocks/>
            </p:cNvCxnSpPr>
            <p:nvPr/>
          </p:nvCxnSpPr>
          <p:spPr>
            <a:xfrm>
              <a:off x="7421222" y="1794668"/>
              <a:ext cx="0" cy="749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E521C09-4521-EC58-708B-8FB8CC124850}"/>
                </a:ext>
              </a:extLst>
            </p:cNvPr>
            <p:cNvCxnSpPr>
              <a:cxnSpLocks/>
            </p:cNvCxnSpPr>
            <p:nvPr/>
          </p:nvCxnSpPr>
          <p:spPr>
            <a:xfrm>
              <a:off x="7420438" y="2913929"/>
              <a:ext cx="1568" cy="615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57113DB-4429-1E02-6A5E-37E251096F9A}"/>
                </a:ext>
              </a:extLst>
            </p:cNvPr>
            <p:cNvCxnSpPr>
              <a:cxnSpLocks/>
            </p:cNvCxnSpPr>
            <p:nvPr/>
          </p:nvCxnSpPr>
          <p:spPr>
            <a:xfrm>
              <a:off x="10300263" y="2864259"/>
              <a:ext cx="1568" cy="663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47CF049-E5DC-449A-D43C-7875F9CA5BAF}"/>
                </a:ext>
              </a:extLst>
            </p:cNvPr>
            <p:cNvCxnSpPr>
              <a:cxnSpLocks/>
            </p:cNvCxnSpPr>
            <p:nvPr/>
          </p:nvCxnSpPr>
          <p:spPr>
            <a:xfrm>
              <a:off x="10301831" y="1825563"/>
              <a:ext cx="0" cy="749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11B34AA-8D05-1E2C-9AC9-672E1DC347B6}"/>
                </a:ext>
              </a:extLst>
            </p:cNvPr>
            <p:cNvCxnSpPr>
              <a:endCxn id="16" idx="1"/>
            </p:cNvCxnSpPr>
            <p:nvPr/>
          </p:nvCxnSpPr>
          <p:spPr>
            <a:xfrm>
              <a:off x="8258150" y="4147685"/>
              <a:ext cx="259260" cy="51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3544C62-DB0D-50A1-4CAC-595A3283DF2C}"/>
                </a:ext>
              </a:extLst>
            </p:cNvPr>
            <p:cNvCxnSpPr>
              <a:cxnSpLocks/>
            </p:cNvCxnSpPr>
            <p:nvPr/>
          </p:nvCxnSpPr>
          <p:spPr>
            <a:xfrm flipH="1">
              <a:off x="9265761" y="4142763"/>
              <a:ext cx="236016" cy="515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491EE4-5B33-E068-9AF3-1E2277393203}"/>
                </a:ext>
              </a:extLst>
            </p:cNvPr>
            <p:cNvCxnSpPr>
              <a:cxnSpLocks/>
              <a:endCxn id="24" idx="0"/>
            </p:cNvCxnSpPr>
            <p:nvPr/>
          </p:nvCxnSpPr>
          <p:spPr>
            <a:xfrm>
              <a:off x="7802553" y="4219262"/>
              <a:ext cx="262160" cy="4419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8758F94-0986-8F64-2D58-CF27402A770B}"/>
                </a:ext>
              </a:extLst>
            </p:cNvPr>
            <p:cNvCxnSpPr>
              <a:cxnSpLocks/>
            </p:cNvCxnSpPr>
            <p:nvPr/>
          </p:nvCxnSpPr>
          <p:spPr>
            <a:xfrm flipH="1">
              <a:off x="7310578" y="4238832"/>
              <a:ext cx="110644" cy="8178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F23617D-EDD6-333C-20FC-7E1C10B508A5}"/>
                </a:ext>
              </a:extLst>
            </p:cNvPr>
            <p:cNvCxnSpPr>
              <a:cxnSpLocks/>
            </p:cNvCxnSpPr>
            <p:nvPr/>
          </p:nvCxnSpPr>
          <p:spPr>
            <a:xfrm flipH="1">
              <a:off x="6722731" y="4234470"/>
              <a:ext cx="314077" cy="4668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B93ADF1-7539-2046-7C0E-92296EAA1B4C}"/>
                </a:ext>
              </a:extLst>
            </p:cNvPr>
            <p:cNvCxnSpPr>
              <a:cxnSpLocks/>
            </p:cNvCxnSpPr>
            <p:nvPr/>
          </p:nvCxnSpPr>
          <p:spPr>
            <a:xfrm flipH="1">
              <a:off x="6434886" y="4106698"/>
              <a:ext cx="157912" cy="154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6BD3CB9-F788-FF61-6344-E0D2ED415B84}"/>
                </a:ext>
              </a:extLst>
            </p:cNvPr>
            <p:cNvCxnSpPr>
              <a:cxnSpLocks/>
            </p:cNvCxnSpPr>
            <p:nvPr/>
          </p:nvCxnSpPr>
          <p:spPr>
            <a:xfrm flipH="1">
              <a:off x="9367894" y="4199204"/>
              <a:ext cx="373578" cy="2562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81BD269-D5D6-7BB7-3A03-70EAD23161D0}"/>
                </a:ext>
              </a:extLst>
            </p:cNvPr>
            <p:cNvCxnSpPr>
              <a:cxnSpLocks/>
            </p:cNvCxnSpPr>
            <p:nvPr/>
          </p:nvCxnSpPr>
          <p:spPr>
            <a:xfrm flipH="1">
              <a:off x="9554683" y="4211569"/>
              <a:ext cx="350259" cy="5643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3800FED-9006-4D76-7C75-AFC4B543964F}"/>
                </a:ext>
              </a:extLst>
            </p:cNvPr>
            <p:cNvCxnSpPr>
              <a:cxnSpLocks/>
              <a:endCxn id="21" idx="0"/>
            </p:cNvCxnSpPr>
            <p:nvPr/>
          </p:nvCxnSpPr>
          <p:spPr>
            <a:xfrm flipH="1">
              <a:off x="9904942" y="4229393"/>
              <a:ext cx="141504" cy="7605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A4EC363-23B4-2B1D-C692-208936B2D35F}"/>
                </a:ext>
              </a:extLst>
            </p:cNvPr>
            <p:cNvCxnSpPr>
              <a:cxnSpLocks/>
            </p:cNvCxnSpPr>
            <p:nvPr/>
          </p:nvCxnSpPr>
          <p:spPr>
            <a:xfrm>
              <a:off x="10322379" y="4258018"/>
              <a:ext cx="314980" cy="10364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CF8E0AF-D736-4432-F1E5-F18EE897309C}"/>
                </a:ext>
              </a:extLst>
            </p:cNvPr>
            <p:cNvCxnSpPr>
              <a:cxnSpLocks/>
            </p:cNvCxnSpPr>
            <p:nvPr/>
          </p:nvCxnSpPr>
          <p:spPr>
            <a:xfrm>
              <a:off x="10637359" y="4219262"/>
              <a:ext cx="445298" cy="834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6AB3989-DB82-FCE5-6130-01AD568FCF51}"/>
                </a:ext>
              </a:extLst>
            </p:cNvPr>
            <p:cNvCxnSpPr>
              <a:cxnSpLocks/>
            </p:cNvCxnSpPr>
            <p:nvPr/>
          </p:nvCxnSpPr>
          <p:spPr>
            <a:xfrm>
              <a:off x="10964251" y="4188824"/>
              <a:ext cx="703557" cy="4398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121" name="Straight Arrow Connector 5120">
              <a:extLst>
                <a:ext uri="{FF2B5EF4-FFF2-40B4-BE49-F238E27FC236}">
                  <a16:creationId xmlns:a16="http://schemas.microsoft.com/office/drawing/2014/main" id="{1781E7C9-BDAB-1F5D-0FB3-8D2F043FD325}"/>
                </a:ext>
              </a:extLst>
            </p:cNvPr>
            <p:cNvCxnSpPr>
              <a:cxnSpLocks/>
            </p:cNvCxnSpPr>
            <p:nvPr/>
          </p:nvCxnSpPr>
          <p:spPr>
            <a:xfrm>
              <a:off x="11271954" y="4053865"/>
              <a:ext cx="520615" cy="2073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40" name="Picture 39" descr="A picture containing diagram, text, pattern&#10;&#10;Description automatically generated">
            <a:extLst>
              <a:ext uri="{FF2B5EF4-FFF2-40B4-BE49-F238E27FC236}">
                <a16:creationId xmlns:a16="http://schemas.microsoft.com/office/drawing/2014/main" id="{C38D9788-51EA-4783-8283-A162680ACEFE}"/>
              </a:ext>
            </a:extLst>
          </p:cNvPr>
          <p:cNvPicPr>
            <a:picLocks noChangeAspect="1"/>
          </p:cNvPicPr>
          <p:nvPr/>
        </p:nvPicPr>
        <p:blipFill rotWithShape="1">
          <a:blip r:embed="rId2">
            <a:extLst>
              <a:ext uri="{28A0092B-C50C-407E-A947-70E740481C1C}">
                <a14:useLocalDpi xmlns:a14="http://schemas.microsoft.com/office/drawing/2010/main" val="0"/>
              </a:ext>
            </a:extLst>
          </a:blip>
          <a:srcRect l="5993" t="5192" r="7978" b="5088"/>
          <a:stretch/>
        </p:blipFill>
        <p:spPr>
          <a:xfrm>
            <a:off x="471277" y="1434831"/>
            <a:ext cx="4925740" cy="4893678"/>
          </a:xfrm>
          <a:prstGeom prst="rect">
            <a:avLst/>
          </a:prstGeom>
        </p:spPr>
      </p:pic>
    </p:spTree>
    <p:extLst>
      <p:ext uri="{BB962C8B-B14F-4D97-AF65-F5344CB8AC3E}">
        <p14:creationId xmlns:p14="http://schemas.microsoft.com/office/powerpoint/2010/main" val="255648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555483A-C2E4-5F7D-9D2F-9BD7DEA6AD40}"/>
              </a:ext>
            </a:extLst>
          </p:cNvPr>
          <p:cNvSpPr>
            <a:spLocks noGrp="1"/>
          </p:cNvSpPr>
          <p:nvPr>
            <p:ph type="body" idx="1"/>
          </p:nvPr>
        </p:nvSpPr>
        <p:spPr>
          <a:xfrm>
            <a:off x="504674" y="1219266"/>
            <a:ext cx="5157788" cy="439015"/>
          </a:xfrm>
        </p:spPr>
        <p:txBody>
          <a:bodyPr>
            <a:normAutofit/>
          </a:bodyPr>
          <a:lstStyle/>
          <a:p>
            <a:r>
              <a:rPr lang="en-US" sz="1800" noProof="0" dirty="0">
                <a:sym typeface="Calibri"/>
              </a:rPr>
              <a:t>MCT Model</a:t>
            </a:r>
          </a:p>
        </p:txBody>
      </p:sp>
      <p:sp>
        <p:nvSpPr>
          <p:cNvPr id="25" name="Text Placeholder 24">
            <a:extLst>
              <a:ext uri="{FF2B5EF4-FFF2-40B4-BE49-F238E27FC236}">
                <a16:creationId xmlns:a16="http://schemas.microsoft.com/office/drawing/2014/main" id="{532A8047-81AE-E3BD-EB48-86D825E6BF04}"/>
              </a:ext>
            </a:extLst>
          </p:cNvPr>
          <p:cNvSpPr>
            <a:spLocks noGrp="1"/>
          </p:cNvSpPr>
          <p:nvPr>
            <p:ph type="body" sz="quarter" idx="3"/>
          </p:nvPr>
        </p:nvSpPr>
        <p:spPr>
          <a:xfrm>
            <a:off x="6061084" y="1219266"/>
            <a:ext cx="5183187" cy="439015"/>
          </a:xfrm>
        </p:spPr>
        <p:txBody>
          <a:bodyPr>
            <a:normAutofit/>
          </a:bodyPr>
          <a:lstStyle/>
          <a:p>
            <a:r>
              <a:rPr lang="en-US" sz="1800" noProof="0" dirty="0">
                <a:sym typeface="Calibri"/>
              </a:rPr>
              <a:t>SUGEN-</a:t>
            </a:r>
            <a:r>
              <a:rPr lang="en-US" sz="1800" noProof="0" dirty="0" err="1">
                <a:sym typeface="Calibri"/>
              </a:rPr>
              <a:t>Hypox</a:t>
            </a:r>
            <a:r>
              <a:rPr lang="en-US" sz="1800" noProof="0" dirty="0">
                <a:sym typeface="Calibri"/>
              </a:rPr>
              <a:t> Model</a:t>
            </a:r>
          </a:p>
        </p:txBody>
      </p:sp>
      <p:sp>
        <p:nvSpPr>
          <p:cNvPr id="19" name="Footer Placeholder 18">
            <a:extLst>
              <a:ext uri="{FF2B5EF4-FFF2-40B4-BE49-F238E27FC236}">
                <a16:creationId xmlns:a16="http://schemas.microsoft.com/office/drawing/2014/main" id="{EFC51AAC-3386-1215-252A-14042F98A0F2}"/>
              </a:ext>
            </a:extLst>
          </p:cNvPr>
          <p:cNvSpPr>
            <a:spLocks noGrp="1"/>
          </p:cNvSpPr>
          <p:nvPr>
            <p:ph type="ftr" sz="quarter" idx="12"/>
          </p:nvPr>
        </p:nvSpPr>
        <p:spPr>
          <a:xfrm>
            <a:off x="609600" y="6356350"/>
            <a:ext cx="10515599" cy="442131"/>
          </a:xfrm>
        </p:spPr>
        <p:txBody>
          <a:bodyPr/>
          <a:lstStyle/>
          <a:p>
            <a:pPr defTabSz="457200" hangingPunct="0">
              <a:defRPr/>
            </a:pPr>
            <a:r>
              <a:rPr kumimoji="0" lang="en-US" sz="1000" b="0" i="0" u="none" strike="noStrike" kern="0" cap="none" spc="0" normalizeH="0" baseline="0" noProof="0" dirty="0">
                <a:ln>
                  <a:noFill/>
                </a:ln>
                <a:effectLst/>
                <a:uLnTx/>
                <a:uFillTx/>
                <a:ea typeface="ヒラギノ角ゴ Pro W3" charset="-128"/>
                <a:cs typeface="Calibri"/>
                <a:sym typeface="Calibri"/>
              </a:rPr>
              <a:t>MCT, monocarboxylate transporter.</a:t>
            </a:r>
          </a:p>
          <a:p>
            <a:pPr defTabSz="457200" hangingPunct="0">
              <a:defRPr/>
            </a:pPr>
            <a:r>
              <a:rPr kumimoji="0" lang="en-US" sz="1000" b="0" i="0" u="none" strike="noStrike" kern="0" cap="none" spc="0" normalizeH="0" baseline="0" noProof="0" dirty="0">
                <a:ln>
                  <a:noFill/>
                </a:ln>
                <a:effectLst/>
                <a:uLnTx/>
                <a:uFillTx/>
                <a:ea typeface="ヒラギノ角ゴ Pro W3" charset="-128"/>
                <a:cs typeface="Calibri"/>
                <a:sym typeface="Calibri"/>
              </a:rPr>
              <a:t> </a:t>
            </a:r>
          </a:p>
          <a:p>
            <a:pPr defTabSz="457200" hangingPunct="0">
              <a:defRPr/>
            </a:pPr>
            <a:r>
              <a:rPr kumimoji="0" lang="en-US" sz="1000" b="0" i="0" u="none" strike="noStrike" kern="0" cap="none" spc="0" normalizeH="0" baseline="0" noProof="0" dirty="0">
                <a:ln>
                  <a:noFill/>
                </a:ln>
                <a:effectLst/>
                <a:uLnTx/>
                <a:uFillTx/>
                <a:ea typeface="ヒラギノ角ゴ Pro W3" charset="-128"/>
                <a:cs typeface="Calibri"/>
                <a:sym typeface="Calibri"/>
              </a:rPr>
              <a:t>Aiello RJ, </a:t>
            </a:r>
            <a:r>
              <a:rPr kumimoji="0" lang="en-US" sz="1000" b="0" u="none" strike="noStrike" kern="0" cap="none" spc="0" normalizeH="0" baseline="0" noProof="0" dirty="0">
                <a:ln>
                  <a:noFill/>
                </a:ln>
                <a:effectLst/>
                <a:uLnTx/>
                <a:uFillTx/>
                <a:ea typeface="ヒラギノ角ゴ Pro W3" charset="-128"/>
                <a:cs typeface="Calibri"/>
                <a:sym typeface="Calibri"/>
              </a:rPr>
              <a:t>et al. </a:t>
            </a:r>
            <a:r>
              <a:rPr kumimoji="0" lang="en-US" sz="1000" b="0" i="1" u="none" strike="noStrike" kern="0" cap="none" spc="0" normalizeH="0" baseline="0" noProof="0" dirty="0">
                <a:ln>
                  <a:noFill/>
                </a:ln>
                <a:effectLst/>
                <a:uLnTx/>
                <a:uFillTx/>
                <a:ea typeface="ヒラギノ角ゴ Pro W3" charset="-128"/>
                <a:cs typeface="Calibri"/>
                <a:sym typeface="Calibri"/>
              </a:rPr>
              <a:t>J </a:t>
            </a:r>
            <a:r>
              <a:rPr kumimoji="0" lang="en-US" sz="1000" b="0" i="1" u="none" strike="noStrike" kern="0" cap="none" spc="0" normalizeH="0" baseline="0" noProof="0" dirty="0" err="1">
                <a:ln>
                  <a:noFill/>
                </a:ln>
                <a:effectLst/>
                <a:uLnTx/>
                <a:uFillTx/>
                <a:ea typeface="ヒラギノ角ゴ Pro W3" charset="-128"/>
                <a:cs typeface="Calibri"/>
                <a:sym typeface="Calibri"/>
              </a:rPr>
              <a:t>Pharmacol</a:t>
            </a:r>
            <a:r>
              <a:rPr kumimoji="0" lang="en-US" sz="1000" b="0" i="1" u="none" strike="noStrike" kern="0" cap="none" spc="0" normalizeH="0" baseline="0" noProof="0" dirty="0">
                <a:ln>
                  <a:noFill/>
                </a:ln>
                <a:effectLst/>
                <a:uLnTx/>
                <a:uFillTx/>
                <a:ea typeface="ヒラギノ角ゴ Pro W3" charset="-128"/>
                <a:cs typeface="Calibri"/>
                <a:sym typeface="Calibri"/>
              </a:rPr>
              <a:t> Exp </a:t>
            </a:r>
            <a:r>
              <a:rPr kumimoji="0" lang="en-US" sz="1000" b="0" i="1" u="none" strike="noStrike" kern="0" cap="none" spc="0" normalizeH="0" baseline="0" noProof="0" dirty="0" err="1">
                <a:ln>
                  <a:noFill/>
                </a:ln>
                <a:effectLst/>
                <a:uLnTx/>
                <a:uFillTx/>
                <a:ea typeface="ヒラギノ角ゴ Pro W3" charset="-128"/>
                <a:cs typeface="Calibri"/>
                <a:sym typeface="Calibri"/>
              </a:rPr>
              <a:t>Ther</a:t>
            </a:r>
            <a:r>
              <a:rPr kumimoji="0" lang="en-US" sz="1000" b="0" u="none" strike="noStrike" kern="0" cap="none" spc="0" normalizeH="0" baseline="0" noProof="0" dirty="0">
                <a:ln>
                  <a:noFill/>
                </a:ln>
                <a:effectLst/>
                <a:uLnTx/>
                <a:uFillTx/>
                <a:ea typeface="ヒラギノ角ゴ Pro W3" charset="-128"/>
                <a:cs typeface="Calibri"/>
                <a:sym typeface="Calibri"/>
              </a:rPr>
              <a:t>. 2017;360:267-</a:t>
            </a:r>
            <a:r>
              <a:rPr kumimoji="0" lang="en-US" sz="1000" b="0" u="none" strike="sngStrike" kern="0" cap="none" spc="0" normalizeH="0" baseline="0" noProof="0" dirty="0">
                <a:ln>
                  <a:noFill/>
                </a:ln>
                <a:effectLst/>
                <a:uLnTx/>
                <a:uFillTx/>
                <a:ea typeface="ヒラギノ角ゴ Pro W3" charset="-128"/>
                <a:cs typeface="Calibri"/>
                <a:sym typeface="Calibri"/>
              </a:rPr>
              <a:t>2</a:t>
            </a:r>
            <a:r>
              <a:rPr kumimoji="0" lang="en-US" sz="1000" b="0" u="none" strike="noStrike" kern="0" cap="none" spc="0" normalizeH="0" baseline="0" noProof="0" dirty="0">
                <a:ln>
                  <a:noFill/>
                </a:ln>
                <a:effectLst/>
                <a:uLnTx/>
                <a:uFillTx/>
                <a:ea typeface="ヒラギノ角ゴ Pro W3" charset="-128"/>
                <a:cs typeface="Calibri"/>
                <a:sym typeface="Calibri"/>
              </a:rPr>
              <a:t>79. </a:t>
            </a:r>
            <a:endParaRPr kumimoji="0" lang="en-US" sz="1000" b="0" u="none" strike="sngStrike" kern="0" cap="none" spc="0" normalizeH="0" baseline="0" noProof="0" dirty="0">
              <a:ln>
                <a:noFill/>
              </a:ln>
              <a:effectLst/>
              <a:uLnTx/>
              <a:uFillTx/>
              <a:ea typeface="ヒラギノ角ゴ Pro W3" charset="-128"/>
              <a:cs typeface="Calibri"/>
              <a:sym typeface="Calibri"/>
            </a:endParaRPr>
          </a:p>
        </p:txBody>
      </p:sp>
      <p:sp>
        <p:nvSpPr>
          <p:cNvPr id="23" name="Title 2">
            <a:extLst>
              <a:ext uri="{FF2B5EF4-FFF2-40B4-BE49-F238E27FC236}">
                <a16:creationId xmlns:a16="http://schemas.microsoft.com/office/drawing/2014/main" id="{52D20AC8-D7A1-48BB-BE13-23D889B91F5D}"/>
              </a:ext>
            </a:extLst>
          </p:cNvPr>
          <p:cNvSpPr>
            <a:spLocks noGrp="1"/>
          </p:cNvSpPr>
          <p:nvPr>
            <p:ph type="title"/>
          </p:nvPr>
        </p:nvSpPr>
        <p:spPr>
          <a:xfrm>
            <a:off x="609600" y="199505"/>
            <a:ext cx="10744200" cy="1185577"/>
          </a:xfrm>
        </p:spPr>
        <p:txBody>
          <a:bodyPr>
            <a:normAutofit/>
          </a:bodyPr>
          <a:lstStyle/>
          <a:p>
            <a:r>
              <a:rPr lang="en-US" dirty="0"/>
              <a:t>Efficacy of </a:t>
            </a:r>
            <a:r>
              <a:rPr lang="en-US" dirty="0" err="1"/>
              <a:t>Rodatristat</a:t>
            </a:r>
            <a:r>
              <a:rPr lang="en-US" dirty="0"/>
              <a:t> Ethyl in Rodent PAH Models</a:t>
            </a:r>
          </a:p>
        </p:txBody>
      </p:sp>
      <p:grpSp>
        <p:nvGrpSpPr>
          <p:cNvPr id="6" name="Group 5">
            <a:extLst>
              <a:ext uri="{FF2B5EF4-FFF2-40B4-BE49-F238E27FC236}">
                <a16:creationId xmlns:a16="http://schemas.microsoft.com/office/drawing/2014/main" id="{3B23BE9C-4FC9-0839-04C9-7690EFB437B4}"/>
              </a:ext>
            </a:extLst>
          </p:cNvPr>
          <p:cNvGrpSpPr/>
          <p:nvPr/>
        </p:nvGrpSpPr>
        <p:grpSpPr>
          <a:xfrm>
            <a:off x="412804" y="1657260"/>
            <a:ext cx="11366391" cy="4084497"/>
            <a:chOff x="315388" y="1854551"/>
            <a:chExt cx="11632692" cy="4180193"/>
          </a:xfrm>
        </p:grpSpPr>
        <p:pic>
          <p:nvPicPr>
            <p:cNvPr id="9" name="Picture 8">
              <a:extLst>
                <a:ext uri="{FF2B5EF4-FFF2-40B4-BE49-F238E27FC236}">
                  <a16:creationId xmlns:a16="http://schemas.microsoft.com/office/drawing/2014/main" id="{AEA188AF-BD1A-45E0-8DC2-4FDE67BEB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89" y="1875100"/>
              <a:ext cx="5483834" cy="3958530"/>
            </a:xfrm>
            <a:prstGeom prst="rect">
              <a:avLst/>
            </a:prstGeom>
          </p:spPr>
        </p:pic>
        <p:sp>
          <p:nvSpPr>
            <p:cNvPr id="10" name="TextBox 9">
              <a:extLst>
                <a:ext uri="{FF2B5EF4-FFF2-40B4-BE49-F238E27FC236}">
                  <a16:creationId xmlns:a16="http://schemas.microsoft.com/office/drawing/2014/main" id="{9FBB5C37-0C21-4168-A1C8-A6467EBD2669}"/>
                </a:ext>
              </a:extLst>
            </p:cNvPr>
            <p:cNvSpPr txBox="1"/>
            <p:nvPr/>
          </p:nvSpPr>
          <p:spPr>
            <a:xfrm>
              <a:off x="673770" y="5767005"/>
              <a:ext cx="938954" cy="267739"/>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ea typeface="ヒラギノ角ゴ Pro W3" charset="-128"/>
                  <a:cs typeface="Calibri"/>
                  <a:sym typeface="Calibri"/>
                </a:rPr>
                <a:t>MCT/</a:t>
              </a:r>
              <a:r>
                <a:rPr kumimoji="0" lang="en-US" sz="1050" b="1" i="0" u="none" strike="noStrike" kern="0" cap="none" spc="0" normalizeH="0" baseline="0" noProof="0" dirty="0" err="1">
                  <a:ln>
                    <a:noFill/>
                  </a:ln>
                  <a:solidFill>
                    <a:srgbClr val="000000"/>
                  </a:solidFill>
                  <a:effectLst/>
                  <a:uLnTx/>
                  <a:uFillTx/>
                  <a:ea typeface="ヒラギノ角ゴ Pro W3" charset="-128"/>
                  <a:cs typeface="Calibri"/>
                  <a:sym typeface="Calibri"/>
                </a:rPr>
                <a:t>Veh</a:t>
              </a:r>
              <a:endParaRPr kumimoji="0" lang="en-US" sz="1050" b="1" i="0" u="none" strike="noStrike" kern="0" cap="none" spc="0" normalizeH="0" baseline="0" noProof="0" dirty="0">
                <a:ln>
                  <a:noFill/>
                </a:ln>
                <a:solidFill>
                  <a:srgbClr val="000000"/>
                </a:solidFill>
                <a:effectLst/>
                <a:uLnTx/>
                <a:uFillTx/>
                <a:ea typeface="ヒラギノ角ゴ Pro W3" charset="-128"/>
                <a:cs typeface="Calibri"/>
                <a:sym typeface="Calibri"/>
              </a:endParaRPr>
            </a:p>
          </p:txBody>
        </p:sp>
        <p:sp>
          <p:nvSpPr>
            <p:cNvPr id="11" name="TextBox 10">
              <a:extLst>
                <a:ext uri="{FF2B5EF4-FFF2-40B4-BE49-F238E27FC236}">
                  <a16:creationId xmlns:a16="http://schemas.microsoft.com/office/drawing/2014/main" id="{598505FC-443F-4782-BB15-ECBC08B35ECC}"/>
                </a:ext>
              </a:extLst>
            </p:cNvPr>
            <p:cNvSpPr txBox="1"/>
            <p:nvPr/>
          </p:nvSpPr>
          <p:spPr>
            <a:xfrm>
              <a:off x="2342396" y="5761746"/>
              <a:ext cx="1275346" cy="267739"/>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ea typeface="ヒラギノ角ゴ Pro W3" charset="-128"/>
                  <a:cs typeface="Calibri"/>
                  <a:sym typeface="Calibri"/>
                </a:rPr>
                <a:t>MCT/KAR5585</a:t>
              </a:r>
            </a:p>
          </p:txBody>
        </p:sp>
        <p:sp>
          <p:nvSpPr>
            <p:cNvPr id="12" name="TextBox 11">
              <a:extLst>
                <a:ext uri="{FF2B5EF4-FFF2-40B4-BE49-F238E27FC236}">
                  <a16:creationId xmlns:a16="http://schemas.microsoft.com/office/drawing/2014/main" id="{4887490D-13B2-4D13-B2DC-E8F826AB12B5}"/>
                </a:ext>
              </a:extLst>
            </p:cNvPr>
            <p:cNvSpPr txBox="1"/>
            <p:nvPr/>
          </p:nvSpPr>
          <p:spPr>
            <a:xfrm>
              <a:off x="4110914" y="5761745"/>
              <a:ext cx="1275346" cy="267739"/>
            </a:xfrm>
            <a:prstGeom prst="rect">
              <a:avLst/>
            </a:prstGeom>
            <a:noFill/>
          </p:spPr>
          <p:txBody>
            <a:bodyPr wrap="square"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ea typeface="ヒラギノ角ゴ Pro W3" charset="-128"/>
                  <a:cs typeface="Calibri"/>
                  <a:sym typeface="Calibri"/>
                </a:rPr>
                <a:t>Untreated</a:t>
              </a:r>
            </a:p>
          </p:txBody>
        </p:sp>
        <p:pic>
          <p:nvPicPr>
            <p:cNvPr id="18" name="Picture 17">
              <a:extLst>
                <a:ext uri="{FF2B5EF4-FFF2-40B4-BE49-F238E27FC236}">
                  <a16:creationId xmlns:a16="http://schemas.microsoft.com/office/drawing/2014/main" id="{F5518E38-F88F-41EA-8CA6-CEF0BD403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75100"/>
              <a:ext cx="5852080" cy="3148093"/>
            </a:xfrm>
            <a:prstGeom prst="rect">
              <a:avLst/>
            </a:prstGeom>
          </p:spPr>
        </p:pic>
        <p:sp>
          <p:nvSpPr>
            <p:cNvPr id="2" name="Rectangle 1">
              <a:extLst>
                <a:ext uri="{FF2B5EF4-FFF2-40B4-BE49-F238E27FC236}">
                  <a16:creationId xmlns:a16="http://schemas.microsoft.com/office/drawing/2014/main" id="{5EDFC3C0-5FE3-0594-95F2-CA9C74A707D9}"/>
                </a:ext>
              </a:extLst>
            </p:cNvPr>
            <p:cNvSpPr/>
            <p:nvPr/>
          </p:nvSpPr>
          <p:spPr>
            <a:xfrm>
              <a:off x="315389" y="1875100"/>
              <a:ext cx="188045" cy="25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7DF851-DF5C-E940-1D81-3AFD5552C280}"/>
                </a:ext>
              </a:extLst>
            </p:cNvPr>
            <p:cNvSpPr/>
            <p:nvPr/>
          </p:nvSpPr>
          <p:spPr>
            <a:xfrm>
              <a:off x="3221264" y="1854552"/>
              <a:ext cx="188045" cy="25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684E9E-768D-9636-DC1C-9FA81CE6689D}"/>
                </a:ext>
              </a:extLst>
            </p:cNvPr>
            <p:cNvSpPr/>
            <p:nvPr/>
          </p:nvSpPr>
          <p:spPr>
            <a:xfrm>
              <a:off x="6153364" y="1854551"/>
              <a:ext cx="188045" cy="25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E2811C-1EC2-DCE6-8C5B-6AF2D0F79F98}"/>
                </a:ext>
              </a:extLst>
            </p:cNvPr>
            <p:cNvSpPr/>
            <p:nvPr/>
          </p:nvSpPr>
          <p:spPr>
            <a:xfrm>
              <a:off x="315388" y="4073768"/>
              <a:ext cx="188045" cy="25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79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13F62FE-FF76-EA8A-6FB0-48DA0B63403D}"/>
              </a:ext>
            </a:extLst>
          </p:cNvPr>
          <p:cNvSpPr>
            <a:spLocks noGrp="1"/>
          </p:cNvSpPr>
          <p:nvPr>
            <p:ph type="ftr" sz="quarter" idx="3"/>
          </p:nvPr>
        </p:nvSpPr>
        <p:spPr>
          <a:xfrm>
            <a:off x="609600" y="6356350"/>
            <a:ext cx="10744200" cy="442913"/>
          </a:xfrm>
        </p:spPr>
        <p:txBody>
          <a:bodyPr/>
          <a:lstStyle/>
          <a:p>
            <a:r>
              <a:rPr lang="en-US" sz="1000" dirty="0"/>
              <a:t>6MWD, 6-minute walk distance; FC, functional class; </a:t>
            </a:r>
            <a:r>
              <a:rPr lang="en-US" sz="1000" dirty="0" err="1"/>
              <a:t>NTproBNP</a:t>
            </a:r>
            <a:r>
              <a:rPr lang="en-US" sz="1000" dirty="0"/>
              <a:t>, N-terminal prohormone brain natriuretic peptide; SOC, standard of care.</a:t>
            </a:r>
          </a:p>
          <a:p>
            <a:endParaRPr lang="en-US" sz="1000" dirty="0"/>
          </a:p>
          <a:p>
            <a:r>
              <a:rPr lang="en-US" sz="1000" dirty="0"/>
              <a:t>Lazarus HM, et al</a:t>
            </a:r>
            <a:r>
              <a:rPr lang="en-US" sz="1000" i="1" dirty="0"/>
              <a:t>.</a:t>
            </a:r>
            <a:r>
              <a:rPr lang="en-US" sz="1000" dirty="0"/>
              <a:t> </a:t>
            </a:r>
            <a:r>
              <a:rPr lang="en-US" sz="1000" i="1" dirty="0" err="1"/>
              <a:t>Pulm</a:t>
            </a:r>
            <a:r>
              <a:rPr lang="en-US" sz="1000" i="1" dirty="0"/>
              <a:t> Circ</a:t>
            </a:r>
            <a:r>
              <a:rPr lang="en-US" sz="1000" dirty="0"/>
              <a:t>. 2022;12:e12088. </a:t>
            </a:r>
            <a:endParaRPr lang="en-US" sz="1000" strike="sngStrike" dirty="0"/>
          </a:p>
        </p:txBody>
      </p:sp>
      <p:sp>
        <p:nvSpPr>
          <p:cNvPr id="2" name="Title 1">
            <a:extLst>
              <a:ext uri="{FF2B5EF4-FFF2-40B4-BE49-F238E27FC236}">
                <a16:creationId xmlns:a16="http://schemas.microsoft.com/office/drawing/2014/main" id="{FA7196CD-362D-41F4-B33E-54F4F27F5E38}"/>
              </a:ext>
            </a:extLst>
          </p:cNvPr>
          <p:cNvSpPr>
            <a:spLocks noGrp="1"/>
          </p:cNvSpPr>
          <p:nvPr>
            <p:ph type="title"/>
          </p:nvPr>
        </p:nvSpPr>
        <p:spPr>
          <a:xfrm>
            <a:off x="609600" y="199505"/>
            <a:ext cx="10744200" cy="1185577"/>
          </a:xfrm>
        </p:spPr>
        <p:txBody>
          <a:bodyPr>
            <a:normAutofit/>
          </a:bodyPr>
          <a:lstStyle/>
          <a:p>
            <a:r>
              <a:rPr lang="en-US" dirty="0"/>
              <a:t>ELEVATE 2 Trial of </a:t>
            </a:r>
            <a:r>
              <a:rPr lang="en-US" dirty="0" err="1"/>
              <a:t>Rodatristat</a:t>
            </a:r>
            <a:r>
              <a:rPr lang="en-US" dirty="0"/>
              <a:t> Ethyl</a:t>
            </a:r>
          </a:p>
        </p:txBody>
      </p:sp>
      <p:sp>
        <p:nvSpPr>
          <p:cNvPr id="3" name="Content Placeholder 2">
            <a:extLst>
              <a:ext uri="{FF2B5EF4-FFF2-40B4-BE49-F238E27FC236}">
                <a16:creationId xmlns:a16="http://schemas.microsoft.com/office/drawing/2014/main" id="{F8BB3B26-ACCE-4652-8A8E-54E4F5E258BF}"/>
              </a:ext>
            </a:extLst>
          </p:cNvPr>
          <p:cNvSpPr>
            <a:spLocks noGrp="1"/>
          </p:cNvSpPr>
          <p:nvPr>
            <p:ph idx="1"/>
          </p:nvPr>
        </p:nvSpPr>
        <p:spPr>
          <a:xfrm>
            <a:off x="609600" y="1304697"/>
            <a:ext cx="10744200" cy="2303490"/>
          </a:xfrm>
        </p:spPr>
        <p:txBody>
          <a:bodyPr>
            <a:normAutofit/>
          </a:bodyPr>
          <a:lstStyle/>
          <a:p>
            <a:r>
              <a:rPr lang="en-US" sz="2000" dirty="0"/>
              <a:t>Phase 2b clinical trial of “</a:t>
            </a:r>
            <a:r>
              <a:rPr lang="en-US" sz="2000" dirty="0" err="1"/>
              <a:t>Rodatristat</a:t>
            </a:r>
            <a:r>
              <a:rPr lang="en-US" sz="2000" dirty="0"/>
              <a:t> Ethyl in Patients with Pulmonary Arterial Hypertension”</a:t>
            </a:r>
          </a:p>
          <a:p>
            <a:r>
              <a:rPr lang="en-US" sz="2000" dirty="0"/>
              <a:t>Arms: Placebo / </a:t>
            </a:r>
            <a:r>
              <a:rPr lang="en-US" sz="2000" dirty="0" err="1"/>
              <a:t>Rodatristat</a:t>
            </a:r>
            <a:r>
              <a:rPr lang="en-US" sz="2000" dirty="0"/>
              <a:t> ethyl 300 mg BID / </a:t>
            </a:r>
            <a:r>
              <a:rPr lang="en-US" sz="2000" dirty="0" err="1"/>
              <a:t>Rodatristat</a:t>
            </a:r>
            <a:r>
              <a:rPr lang="en-US" sz="2000" dirty="0"/>
              <a:t> ethyl 600 mg BID</a:t>
            </a:r>
          </a:p>
          <a:p>
            <a:r>
              <a:rPr lang="en-US" sz="2000" dirty="0"/>
              <a:t>Primary Outcome Measure: Percent change from baseline in PVR at 24 weeks</a:t>
            </a:r>
          </a:p>
          <a:p>
            <a:r>
              <a:rPr lang="en-US" sz="2000" dirty="0"/>
              <a:t>Secondary Outcome Measures: Improvement in FC, 6MWD, and </a:t>
            </a:r>
            <a:r>
              <a:rPr lang="en-US" sz="2000" dirty="0" err="1"/>
              <a:t>NTproBNP</a:t>
            </a:r>
            <a:endParaRPr lang="en-US" sz="2000" dirty="0"/>
          </a:p>
          <a:p>
            <a:r>
              <a:rPr lang="en-US" sz="2000" dirty="0"/>
              <a:t>Estimated enrollment of 90 subjects with primary completion expected in 2023</a:t>
            </a:r>
          </a:p>
        </p:txBody>
      </p:sp>
      <p:grpSp>
        <p:nvGrpSpPr>
          <p:cNvPr id="47" name="Group 46">
            <a:extLst>
              <a:ext uri="{FF2B5EF4-FFF2-40B4-BE49-F238E27FC236}">
                <a16:creationId xmlns:a16="http://schemas.microsoft.com/office/drawing/2014/main" id="{A6CA6A15-F60C-8C53-B001-30A9C754A56D}"/>
              </a:ext>
            </a:extLst>
          </p:cNvPr>
          <p:cNvGrpSpPr/>
          <p:nvPr/>
        </p:nvGrpSpPr>
        <p:grpSpPr>
          <a:xfrm>
            <a:off x="860680" y="3767268"/>
            <a:ext cx="8906181" cy="2134378"/>
            <a:chOff x="927586" y="3845327"/>
            <a:chExt cx="8906181" cy="2134378"/>
          </a:xfrm>
        </p:grpSpPr>
        <p:cxnSp>
          <p:nvCxnSpPr>
            <p:cNvPr id="17" name="Straight Connector 16">
              <a:extLst>
                <a:ext uri="{FF2B5EF4-FFF2-40B4-BE49-F238E27FC236}">
                  <a16:creationId xmlns:a16="http://schemas.microsoft.com/office/drawing/2014/main" id="{1526D26C-C3A3-93E6-925E-466BB803E7F5}"/>
                </a:ext>
              </a:extLst>
            </p:cNvPr>
            <p:cNvCxnSpPr>
              <a:cxnSpLocks/>
            </p:cNvCxnSpPr>
            <p:nvPr/>
          </p:nvCxnSpPr>
          <p:spPr>
            <a:xfrm flipV="1">
              <a:off x="6356838" y="5553858"/>
              <a:ext cx="0" cy="298889"/>
            </a:xfrm>
            <a:prstGeom prst="line">
              <a:avLst/>
            </a:prstGeom>
            <a:ln w="381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BBB159-8B42-BAC4-DB7B-6E5DDBBFE62C}"/>
                </a:ext>
              </a:extLst>
            </p:cNvPr>
            <p:cNvSpPr txBox="1"/>
            <p:nvPr/>
          </p:nvSpPr>
          <p:spPr>
            <a:xfrm>
              <a:off x="3681212" y="3845327"/>
              <a:ext cx="1861279" cy="523220"/>
            </a:xfrm>
            <a:prstGeom prst="rect">
              <a:avLst/>
            </a:prstGeom>
            <a:noFill/>
          </p:spPr>
          <p:txBody>
            <a:bodyPr wrap="none" rtlCol="0">
              <a:spAutoFit/>
            </a:bodyPr>
            <a:lstStyle/>
            <a:p>
              <a:pPr algn="ctr"/>
              <a:r>
                <a:rPr lang="en-US" sz="1600" b="1" dirty="0">
                  <a:solidFill>
                    <a:schemeClr val="accent1"/>
                  </a:solidFill>
                </a:rPr>
                <a:t>Treatment Period</a:t>
              </a:r>
            </a:p>
            <a:p>
              <a:pPr algn="ctr"/>
              <a:r>
                <a:rPr lang="en-US" sz="1200" dirty="0"/>
                <a:t>Placebo-Controlled</a:t>
              </a:r>
            </a:p>
          </p:txBody>
        </p:sp>
        <p:sp>
          <p:nvSpPr>
            <p:cNvPr id="11" name="TextBox 10">
              <a:extLst>
                <a:ext uri="{FF2B5EF4-FFF2-40B4-BE49-F238E27FC236}">
                  <a16:creationId xmlns:a16="http://schemas.microsoft.com/office/drawing/2014/main" id="{D93326C0-372D-A7AC-28C8-8EB9FF8EC093}"/>
                </a:ext>
              </a:extLst>
            </p:cNvPr>
            <p:cNvSpPr txBox="1"/>
            <p:nvPr/>
          </p:nvSpPr>
          <p:spPr>
            <a:xfrm>
              <a:off x="6877415" y="3845327"/>
              <a:ext cx="2350322" cy="523220"/>
            </a:xfrm>
            <a:prstGeom prst="rect">
              <a:avLst/>
            </a:prstGeom>
            <a:noFill/>
          </p:spPr>
          <p:txBody>
            <a:bodyPr wrap="none" rtlCol="0">
              <a:spAutoFit/>
            </a:bodyPr>
            <a:lstStyle/>
            <a:p>
              <a:pPr algn="ctr"/>
              <a:r>
                <a:rPr lang="en-US" sz="1600" b="1" dirty="0">
                  <a:solidFill>
                    <a:schemeClr val="accent1"/>
                  </a:solidFill>
                </a:rPr>
                <a:t>Open-Label Extension</a:t>
              </a:r>
            </a:p>
            <a:p>
              <a:pPr algn="ctr"/>
              <a:r>
                <a:rPr lang="en-US" sz="1200" dirty="0"/>
                <a:t>Long-Term Treatment</a:t>
              </a:r>
            </a:p>
          </p:txBody>
        </p:sp>
        <p:sp>
          <p:nvSpPr>
            <p:cNvPr id="12" name="TextBox 11">
              <a:extLst>
                <a:ext uri="{FF2B5EF4-FFF2-40B4-BE49-F238E27FC236}">
                  <a16:creationId xmlns:a16="http://schemas.microsoft.com/office/drawing/2014/main" id="{B0E5F91F-E068-4DA5-FE25-19021DA233A5}"/>
                </a:ext>
              </a:extLst>
            </p:cNvPr>
            <p:cNvSpPr txBox="1"/>
            <p:nvPr/>
          </p:nvSpPr>
          <p:spPr>
            <a:xfrm>
              <a:off x="927586" y="4699545"/>
              <a:ext cx="1903085" cy="461665"/>
            </a:xfrm>
            <a:prstGeom prst="rect">
              <a:avLst/>
            </a:prstGeom>
            <a:noFill/>
          </p:spPr>
          <p:txBody>
            <a:bodyPr wrap="none" rtlCol="0">
              <a:spAutoFit/>
            </a:bodyPr>
            <a:lstStyle/>
            <a:p>
              <a:pPr algn="r"/>
              <a:r>
                <a:rPr lang="en-US" sz="1200" b="1" dirty="0"/>
                <a:t>N=90</a:t>
              </a:r>
            </a:p>
            <a:p>
              <a:pPr algn="r"/>
              <a:r>
                <a:rPr lang="en-US" sz="1200" b="1" dirty="0"/>
                <a:t>Standard of Care (SOC)</a:t>
              </a:r>
              <a:endParaRPr lang="en-US" sz="1200" dirty="0"/>
            </a:p>
          </p:txBody>
        </p:sp>
        <p:sp>
          <p:nvSpPr>
            <p:cNvPr id="13" name="TextBox 12">
              <a:extLst>
                <a:ext uri="{FF2B5EF4-FFF2-40B4-BE49-F238E27FC236}">
                  <a16:creationId xmlns:a16="http://schemas.microsoft.com/office/drawing/2014/main" id="{BB9AAD08-D594-5422-9F6C-F85A27FED782}"/>
                </a:ext>
              </a:extLst>
            </p:cNvPr>
            <p:cNvSpPr txBox="1"/>
            <p:nvPr/>
          </p:nvSpPr>
          <p:spPr>
            <a:xfrm>
              <a:off x="2225354" y="5397119"/>
              <a:ext cx="7534435" cy="253916"/>
            </a:xfrm>
            <a:prstGeom prst="rect">
              <a:avLst/>
            </a:prstGeom>
            <a:noFill/>
          </p:spPr>
          <p:txBody>
            <a:bodyPr wrap="none" rtlCol="0">
              <a:spAutoFit/>
            </a:bodyPr>
            <a:lstStyle/>
            <a:p>
              <a:r>
                <a:rPr lang="en-US" sz="1050" dirty="0"/>
                <a:t>Weeks  -4      1      2      4          8            12          16          20                     2     4           8           12           16           20          24</a:t>
              </a:r>
            </a:p>
          </p:txBody>
        </p:sp>
        <p:sp>
          <p:nvSpPr>
            <p:cNvPr id="14" name="TextBox 13">
              <a:extLst>
                <a:ext uri="{FF2B5EF4-FFF2-40B4-BE49-F238E27FC236}">
                  <a16:creationId xmlns:a16="http://schemas.microsoft.com/office/drawing/2014/main" id="{B99B3CCE-1D56-89F2-1A07-15FC0485B1D7}"/>
                </a:ext>
              </a:extLst>
            </p:cNvPr>
            <p:cNvSpPr txBox="1"/>
            <p:nvPr/>
          </p:nvSpPr>
          <p:spPr>
            <a:xfrm>
              <a:off x="2600783" y="5675945"/>
              <a:ext cx="793807" cy="253916"/>
            </a:xfrm>
            <a:prstGeom prst="rect">
              <a:avLst/>
            </a:prstGeom>
            <a:noFill/>
          </p:spPr>
          <p:txBody>
            <a:bodyPr wrap="none" rtlCol="0">
              <a:spAutoFit/>
            </a:bodyPr>
            <a:lstStyle/>
            <a:p>
              <a:r>
                <a:rPr lang="en-US" sz="1050" dirty="0"/>
                <a:t>Screening</a:t>
              </a:r>
            </a:p>
          </p:txBody>
        </p:sp>
        <p:sp>
          <p:nvSpPr>
            <p:cNvPr id="15" name="TextBox 14">
              <a:extLst>
                <a:ext uri="{FF2B5EF4-FFF2-40B4-BE49-F238E27FC236}">
                  <a16:creationId xmlns:a16="http://schemas.microsoft.com/office/drawing/2014/main" id="{8D58DF1F-0C7E-450B-042F-1274A5F6B2BA}"/>
                </a:ext>
              </a:extLst>
            </p:cNvPr>
            <p:cNvSpPr txBox="1"/>
            <p:nvPr/>
          </p:nvSpPr>
          <p:spPr>
            <a:xfrm>
              <a:off x="4792239" y="5725789"/>
              <a:ext cx="3129383" cy="25391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en-US" sz="1050" dirty="0"/>
                <a:t>Week 24: Primary Analysis All Efficacy Endpoints</a:t>
              </a:r>
            </a:p>
          </p:txBody>
        </p:sp>
        <p:cxnSp>
          <p:nvCxnSpPr>
            <p:cNvPr id="20" name="Straight Connector 19">
              <a:extLst>
                <a:ext uri="{FF2B5EF4-FFF2-40B4-BE49-F238E27FC236}">
                  <a16:creationId xmlns:a16="http://schemas.microsoft.com/office/drawing/2014/main" id="{BEF8ECB0-95B3-5070-6F25-C7EC6A2C51D3}"/>
                </a:ext>
              </a:extLst>
            </p:cNvPr>
            <p:cNvCxnSpPr>
              <a:cxnSpLocks/>
            </p:cNvCxnSpPr>
            <p:nvPr/>
          </p:nvCxnSpPr>
          <p:spPr>
            <a:xfrm>
              <a:off x="2830671" y="5370743"/>
              <a:ext cx="7003096" cy="0"/>
            </a:xfrm>
            <a:prstGeom prst="line">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2BBFB3-A947-1D4E-8689-4CE5A95811AC}"/>
                </a:ext>
              </a:extLst>
            </p:cNvPr>
            <p:cNvCxnSpPr>
              <a:cxnSpLocks/>
            </p:cNvCxnSpPr>
            <p:nvPr/>
          </p:nvCxnSpPr>
          <p:spPr>
            <a:xfrm>
              <a:off x="3150125" y="5205170"/>
              <a:ext cx="3101206" cy="0"/>
            </a:xfrm>
            <a:prstGeom prst="line">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8F4719-9443-8655-1971-D68B70ED6C9B}"/>
                </a:ext>
              </a:extLst>
            </p:cNvPr>
            <p:cNvCxnSpPr>
              <a:cxnSpLocks/>
            </p:cNvCxnSpPr>
            <p:nvPr/>
          </p:nvCxnSpPr>
          <p:spPr>
            <a:xfrm>
              <a:off x="3150125" y="4947961"/>
              <a:ext cx="3101206" cy="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2FBE1F-C5B5-1D2B-D4B7-49DBCE526ACF}"/>
                </a:ext>
              </a:extLst>
            </p:cNvPr>
            <p:cNvCxnSpPr>
              <a:cxnSpLocks/>
            </p:cNvCxnSpPr>
            <p:nvPr/>
          </p:nvCxnSpPr>
          <p:spPr>
            <a:xfrm>
              <a:off x="3150125" y="4682783"/>
              <a:ext cx="3101206"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5C3C35-2436-C4B6-1672-A7D1CF65D57A}"/>
                </a:ext>
              </a:extLst>
            </p:cNvPr>
            <p:cNvCxnSpPr>
              <a:cxnSpLocks/>
            </p:cNvCxnSpPr>
            <p:nvPr/>
          </p:nvCxnSpPr>
          <p:spPr>
            <a:xfrm>
              <a:off x="6658583" y="4699545"/>
              <a:ext cx="3101206" cy="0"/>
            </a:xfrm>
            <a:prstGeom prst="line">
              <a:avLst/>
            </a:prstGeom>
            <a:ln w="38100">
              <a:solidFill>
                <a:schemeClr val="accent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E6D13C2E-ECF1-68A4-B56C-1EDFBD99D6A0}"/>
                </a:ext>
              </a:extLst>
            </p:cNvPr>
            <p:cNvCxnSpPr/>
            <p:nvPr/>
          </p:nvCxnSpPr>
          <p:spPr>
            <a:xfrm rot="5400000" flipH="1" flipV="1">
              <a:off x="6196757" y="4842865"/>
              <a:ext cx="522387" cy="202224"/>
            </a:xfrm>
            <a:prstGeom prst="bentConnector3">
              <a:avLst>
                <a:gd name="adj1" fmla="val 98810"/>
              </a:avLst>
            </a:prstGeom>
            <a:ln w="381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BF19C364-A360-67C3-06C8-E58A63E77F38}"/>
                </a:ext>
              </a:extLst>
            </p:cNvPr>
            <p:cNvCxnSpPr>
              <a:cxnSpLocks/>
            </p:cNvCxnSpPr>
            <p:nvPr/>
          </p:nvCxnSpPr>
          <p:spPr>
            <a:xfrm flipV="1">
              <a:off x="6356839" y="4943977"/>
              <a:ext cx="301746" cy="273319"/>
            </a:xfrm>
            <a:prstGeom prst="bentConnector3">
              <a:avLst>
                <a:gd name="adj1" fmla="val 32517"/>
              </a:avLst>
            </a:prstGeom>
            <a:ln w="381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758748-7005-D69B-E7E9-DC4687795C73}"/>
                </a:ext>
              </a:extLst>
            </p:cNvPr>
            <p:cNvCxnSpPr>
              <a:cxnSpLocks/>
            </p:cNvCxnSpPr>
            <p:nvPr/>
          </p:nvCxnSpPr>
          <p:spPr>
            <a:xfrm>
              <a:off x="6658583" y="4952769"/>
              <a:ext cx="3101206" cy="0"/>
            </a:xfrm>
            <a:prstGeom prst="line">
              <a:avLst/>
            </a:prstGeom>
            <a:ln w="38100">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4BAF94-87B5-EC75-6891-31F3DC707413}"/>
                </a:ext>
              </a:extLst>
            </p:cNvPr>
            <p:cNvSpPr txBox="1"/>
            <p:nvPr/>
          </p:nvSpPr>
          <p:spPr>
            <a:xfrm>
              <a:off x="6517831" y="5072352"/>
              <a:ext cx="1653017" cy="230832"/>
            </a:xfrm>
            <a:prstGeom prst="rect">
              <a:avLst/>
            </a:prstGeom>
            <a:noFill/>
          </p:spPr>
          <p:txBody>
            <a:bodyPr wrap="none" rtlCol="0">
              <a:spAutoFit/>
            </a:bodyPr>
            <a:lstStyle/>
            <a:p>
              <a:r>
                <a:rPr lang="en-US" sz="900" b="1" dirty="0"/>
                <a:t>Randomized to </a:t>
              </a:r>
              <a:r>
                <a:rPr lang="en-US" sz="900" b="1" dirty="0" err="1"/>
                <a:t>Rodatristat</a:t>
              </a:r>
              <a:endParaRPr lang="en-US" sz="900" b="1" dirty="0"/>
            </a:p>
          </p:txBody>
        </p:sp>
        <p:sp>
          <p:nvSpPr>
            <p:cNvPr id="38" name="TextBox 37">
              <a:extLst>
                <a:ext uri="{FF2B5EF4-FFF2-40B4-BE49-F238E27FC236}">
                  <a16:creationId xmlns:a16="http://schemas.microsoft.com/office/drawing/2014/main" id="{2705C5F0-C68D-BAE8-F547-7E88F3FE9D30}"/>
                </a:ext>
              </a:extLst>
            </p:cNvPr>
            <p:cNvSpPr txBox="1"/>
            <p:nvPr/>
          </p:nvSpPr>
          <p:spPr>
            <a:xfrm>
              <a:off x="3294112" y="4451600"/>
              <a:ext cx="813043" cy="230832"/>
            </a:xfrm>
            <a:prstGeom prst="rect">
              <a:avLst/>
            </a:prstGeom>
            <a:noFill/>
          </p:spPr>
          <p:txBody>
            <a:bodyPr wrap="none" rtlCol="0">
              <a:spAutoFit/>
            </a:bodyPr>
            <a:lstStyle/>
            <a:p>
              <a:r>
                <a:rPr lang="en-US" sz="900" b="1" dirty="0">
                  <a:solidFill>
                    <a:schemeClr val="accent2"/>
                  </a:solidFill>
                </a:rPr>
                <a:t>600 mg BID</a:t>
              </a:r>
            </a:p>
          </p:txBody>
        </p:sp>
        <p:sp>
          <p:nvSpPr>
            <p:cNvPr id="39" name="TextBox 38">
              <a:extLst>
                <a:ext uri="{FF2B5EF4-FFF2-40B4-BE49-F238E27FC236}">
                  <a16:creationId xmlns:a16="http://schemas.microsoft.com/office/drawing/2014/main" id="{4B385292-B039-ED91-D38E-AA0AB1D65825}"/>
                </a:ext>
              </a:extLst>
            </p:cNvPr>
            <p:cNvSpPr txBox="1"/>
            <p:nvPr/>
          </p:nvSpPr>
          <p:spPr>
            <a:xfrm>
              <a:off x="3294112" y="4726907"/>
              <a:ext cx="813043" cy="230832"/>
            </a:xfrm>
            <a:prstGeom prst="rect">
              <a:avLst/>
            </a:prstGeom>
            <a:noFill/>
          </p:spPr>
          <p:txBody>
            <a:bodyPr wrap="none" rtlCol="0">
              <a:spAutoFit/>
            </a:bodyPr>
            <a:lstStyle/>
            <a:p>
              <a:r>
                <a:rPr lang="en-US" sz="900" b="1" dirty="0">
                  <a:solidFill>
                    <a:schemeClr val="accent4"/>
                  </a:solidFill>
                </a:rPr>
                <a:t>300 mg BID</a:t>
              </a:r>
            </a:p>
          </p:txBody>
        </p:sp>
        <p:sp>
          <p:nvSpPr>
            <p:cNvPr id="40" name="TextBox 39">
              <a:extLst>
                <a:ext uri="{FF2B5EF4-FFF2-40B4-BE49-F238E27FC236}">
                  <a16:creationId xmlns:a16="http://schemas.microsoft.com/office/drawing/2014/main" id="{848D4EAA-E7F6-9EB8-43F2-C8EE310901FA}"/>
                </a:ext>
              </a:extLst>
            </p:cNvPr>
            <p:cNvSpPr txBox="1"/>
            <p:nvPr/>
          </p:nvSpPr>
          <p:spPr>
            <a:xfrm>
              <a:off x="3294112" y="4992906"/>
              <a:ext cx="627095" cy="230832"/>
            </a:xfrm>
            <a:prstGeom prst="rect">
              <a:avLst/>
            </a:prstGeom>
            <a:noFill/>
          </p:spPr>
          <p:txBody>
            <a:bodyPr wrap="none" rtlCol="0">
              <a:spAutoFit/>
            </a:bodyPr>
            <a:lstStyle/>
            <a:p>
              <a:r>
                <a:rPr lang="en-US" sz="900" b="1" dirty="0">
                  <a:solidFill>
                    <a:schemeClr val="accent5"/>
                  </a:solidFill>
                </a:rPr>
                <a:t>Placebo</a:t>
              </a:r>
            </a:p>
          </p:txBody>
        </p:sp>
        <p:cxnSp>
          <p:nvCxnSpPr>
            <p:cNvPr id="41" name="Straight Connector 40">
              <a:extLst>
                <a:ext uri="{FF2B5EF4-FFF2-40B4-BE49-F238E27FC236}">
                  <a16:creationId xmlns:a16="http://schemas.microsoft.com/office/drawing/2014/main" id="{35160CCA-EA75-6EE2-8D98-0A8AC668445E}"/>
                </a:ext>
              </a:extLst>
            </p:cNvPr>
            <p:cNvCxnSpPr>
              <a:cxnSpLocks/>
            </p:cNvCxnSpPr>
            <p:nvPr/>
          </p:nvCxnSpPr>
          <p:spPr>
            <a:xfrm flipV="1">
              <a:off x="6446684" y="5300805"/>
              <a:ext cx="94237" cy="152400"/>
            </a:xfrm>
            <a:prstGeom prst="line">
              <a:avLst/>
            </a:prstGeom>
            <a:ln w="381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2C9C21-5511-1BCC-519C-9B079A2F755F}"/>
                </a:ext>
              </a:extLst>
            </p:cNvPr>
            <p:cNvCxnSpPr>
              <a:cxnSpLocks/>
            </p:cNvCxnSpPr>
            <p:nvPr/>
          </p:nvCxnSpPr>
          <p:spPr>
            <a:xfrm flipV="1">
              <a:off x="6513030" y="5304722"/>
              <a:ext cx="94237" cy="152400"/>
            </a:xfrm>
            <a:prstGeom prst="line">
              <a:avLst/>
            </a:prstGeom>
            <a:ln w="381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E31F63-1C2B-F6E3-5908-145809E1F870}"/>
                </a:ext>
              </a:extLst>
            </p:cNvPr>
            <p:cNvCxnSpPr>
              <a:cxnSpLocks/>
            </p:cNvCxnSpPr>
            <p:nvPr/>
          </p:nvCxnSpPr>
          <p:spPr>
            <a:xfrm>
              <a:off x="2830671" y="4430102"/>
              <a:ext cx="7003096" cy="0"/>
            </a:xfrm>
            <a:prstGeom prst="line">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Left Brace 44">
              <a:extLst>
                <a:ext uri="{FF2B5EF4-FFF2-40B4-BE49-F238E27FC236}">
                  <a16:creationId xmlns:a16="http://schemas.microsoft.com/office/drawing/2014/main" id="{62478ABB-120E-8B64-53CC-5C13133BAC0F}"/>
                </a:ext>
              </a:extLst>
            </p:cNvPr>
            <p:cNvSpPr/>
            <p:nvPr/>
          </p:nvSpPr>
          <p:spPr>
            <a:xfrm>
              <a:off x="2936631" y="4682432"/>
              <a:ext cx="128172" cy="541306"/>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Left Brace 45">
              <a:extLst>
                <a:ext uri="{FF2B5EF4-FFF2-40B4-BE49-F238E27FC236}">
                  <a16:creationId xmlns:a16="http://schemas.microsoft.com/office/drawing/2014/main" id="{C58AEFAF-20F4-8E68-64F1-C2CBB095553C}"/>
                </a:ext>
              </a:extLst>
            </p:cNvPr>
            <p:cNvSpPr/>
            <p:nvPr/>
          </p:nvSpPr>
          <p:spPr>
            <a:xfrm rot="16200000">
              <a:off x="2970887" y="5504692"/>
              <a:ext cx="71185" cy="304873"/>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39274287"/>
      </p:ext>
    </p:extLst>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PCC20</Template>
  <TotalTime>277</TotalTime>
  <Words>982</Words>
  <Application>Microsoft Macintosh PowerPoint</Application>
  <PresentationFormat>Widescreen</PresentationFormat>
  <Paragraphs>146</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Cambria Math</vt:lpstr>
      <vt:lpstr>Century Gothic</vt:lpstr>
      <vt:lpstr>Trebuchet MS</vt:lpstr>
      <vt:lpstr>PCC20</vt:lpstr>
      <vt:lpstr>Office Theme</vt:lpstr>
      <vt:lpstr>1_PCC20</vt:lpstr>
      <vt:lpstr>Emerging Therapeutics:  The Potential of Targeting the Serotonin Pathway in PAH</vt:lpstr>
      <vt:lpstr>PowerPoint Presentation</vt:lpstr>
      <vt:lpstr>Disclaimer</vt:lpstr>
      <vt:lpstr>The Science Behind Current PAH Clinical Trials</vt:lpstr>
      <vt:lpstr>Drugs that Target Serotonin Are Associated with PAH Development  (2022 ESC/ERS)</vt:lpstr>
      <vt:lpstr>The Role of Serotonin in PAH</vt:lpstr>
      <vt:lpstr>Targeting Serotonin Biosynthesis Through Tryptophan Hydroxylase</vt:lpstr>
      <vt:lpstr>Efficacy of Rodatristat Ethyl in Rodent PAH Models</vt:lpstr>
      <vt:lpstr>ELEVATE 2 Trial of Rodatristat Ethyl</vt:lpstr>
      <vt:lpstr>Take Home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51</cp:revision>
  <dcterms:created xsi:type="dcterms:W3CDTF">2019-05-10T15:43:12Z</dcterms:created>
  <dcterms:modified xsi:type="dcterms:W3CDTF">2023-06-08T21:09:39Z</dcterms:modified>
  <cp:category/>
</cp:coreProperties>
</file>