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2.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 id="2147483699" r:id="rId3"/>
  </p:sldMasterIdLst>
  <p:notesMasterIdLst>
    <p:notesMasterId r:id="rId18"/>
  </p:notesMasterIdLst>
  <p:handoutMasterIdLst>
    <p:handoutMasterId r:id="rId19"/>
  </p:handoutMasterIdLst>
  <p:sldIdLst>
    <p:sldId id="2147478786" r:id="rId4"/>
    <p:sldId id="786" r:id="rId5"/>
    <p:sldId id="256" r:id="rId6"/>
    <p:sldId id="7681" r:id="rId7"/>
    <p:sldId id="7675" r:id="rId8"/>
    <p:sldId id="7676" r:id="rId9"/>
    <p:sldId id="7679" r:id="rId10"/>
    <p:sldId id="7680" r:id="rId11"/>
    <p:sldId id="2147478787" r:id="rId12"/>
    <p:sldId id="7677" r:id="rId13"/>
    <p:sldId id="7678" r:id="rId14"/>
    <p:sldId id="266" r:id="rId15"/>
    <p:sldId id="7674" r:id="rId16"/>
    <p:sldId id="7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9E9"/>
    <a:srgbClr val="3954A5"/>
    <a:srgbClr val="8E1537"/>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94694"/>
  </p:normalViewPr>
  <p:slideViewPr>
    <p:cSldViewPr snapToGrid="0">
      <p:cViewPr varScale="1">
        <p:scale>
          <a:sx n="117" d="100"/>
          <a:sy n="117" d="100"/>
        </p:scale>
        <p:origin x="960" y="168"/>
      </p:cViewPr>
      <p:guideLst/>
    </p:cSldViewPr>
  </p:slideViewPr>
  <p:notesTextViewPr>
    <p:cViewPr>
      <p:scale>
        <a:sx n="1" d="1"/>
        <a:sy n="1" d="1"/>
      </p:scale>
      <p:origin x="0" y="0"/>
    </p:cViewPr>
  </p:notesTextViewPr>
  <p:sorterViewPr>
    <p:cViewPr varScale="1">
      <p:scale>
        <a:sx n="200" d="100"/>
        <a:sy n="2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6/8/23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2475250-E0DC-5A54-813F-95784510028F}"/>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6F6305D5-6A56-3C6F-5A05-C44186700180}"/>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A8191BD-C825-5B4C-9124-AD424E97C309}"/>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28C5BE63-B0FF-C77F-77C8-5AB57AF059AD}"/>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643A784E-9F19-54CA-74F9-5E1933497B45}"/>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10FE34FC-CE0C-6F17-6FD8-96EA055A7B01}"/>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1DFC7418-4530-1E7F-6C6A-89A175A053D5}"/>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C8DC9993-27C3-5E8F-016B-522FBA6CAB91}"/>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16F83-5E7D-FB4D-9CE9-62BB8C8DEE9D}" type="slidenum">
              <a:rPr lang="en-US" smtClean="0"/>
              <a:t>13</a:t>
            </a:fld>
            <a:endParaRPr lang="en-US"/>
          </a:p>
        </p:txBody>
      </p:sp>
    </p:spTree>
    <p:extLst>
      <p:ext uri="{BB962C8B-B14F-4D97-AF65-F5344CB8AC3E}">
        <p14:creationId xmlns:p14="http://schemas.microsoft.com/office/powerpoint/2010/main" val="410083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4B0FEA28-311E-F8AB-A191-D2DE81A44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B01B4A35-E8F4-D5CF-9647-BB64F7F173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70055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2428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8359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375364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7424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8676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45954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8960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65054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7335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7701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450770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68801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63807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06719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05546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48660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94B62F0-0A46-65A9-460E-5F2B934EF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4594969B-CEF2-D5C1-A36F-AAC262618F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43832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60739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88028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94135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765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83566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64103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4554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8163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6986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51224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29812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302608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631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95843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608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8221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81078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8568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6691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1BAC6BB-ED14-6A75-60DC-C7EE60414ABD}"/>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83306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6136289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2CA3BDB-B978-9BD6-E087-7EECC0DD55A2}"/>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37422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1"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90D4-2D3A-A192-A0B7-2D008C5660E9}"/>
              </a:ext>
            </a:extLst>
          </p:cNvPr>
          <p:cNvSpPr>
            <a:spLocks noGrp="1"/>
          </p:cNvSpPr>
          <p:nvPr>
            <p:ph type="title"/>
          </p:nvPr>
        </p:nvSpPr>
        <p:spPr>
          <a:xfrm>
            <a:off x="609601" y="1709738"/>
            <a:ext cx="10515600" cy="2852737"/>
          </a:xfrm>
        </p:spPr>
        <p:txBody>
          <a:bodyPr>
            <a:normAutofit/>
          </a:bodyPr>
          <a:lstStyle/>
          <a:p>
            <a:r>
              <a:rPr lang="en-US" dirty="0"/>
              <a:t>Emerging Therapeutics: </a:t>
            </a:r>
            <a:r>
              <a:rPr lang="en-US" dirty="0" err="1"/>
              <a:t>Ralinepag</a:t>
            </a:r>
            <a:br>
              <a:rPr lang="en-US" dirty="0"/>
            </a:br>
            <a:endParaRPr lang="en-US" dirty="0"/>
          </a:p>
        </p:txBody>
      </p:sp>
      <p:sp>
        <p:nvSpPr>
          <p:cNvPr id="3" name="Subtitle 2">
            <a:extLst>
              <a:ext uri="{FF2B5EF4-FFF2-40B4-BE49-F238E27FC236}">
                <a16:creationId xmlns:a16="http://schemas.microsoft.com/office/drawing/2014/main" id="{523C6F8A-3806-5DD6-9729-4E781FB81221}"/>
              </a:ext>
            </a:extLst>
          </p:cNvPr>
          <p:cNvSpPr>
            <a:spLocks noGrp="1"/>
          </p:cNvSpPr>
          <p:nvPr>
            <p:ph type="body" idx="1"/>
          </p:nvPr>
        </p:nvSpPr>
        <p:spPr>
          <a:xfrm>
            <a:off x="609600" y="4142343"/>
            <a:ext cx="10515600" cy="2225406"/>
          </a:xfrm>
        </p:spPr>
        <p:txBody>
          <a:bodyPr>
            <a:normAutofit fontScale="92500" lnSpcReduction="20000"/>
          </a:bodyPr>
          <a:lstStyle/>
          <a:p>
            <a:pPr>
              <a:lnSpc>
                <a:spcPct val="120000"/>
              </a:lnSpc>
            </a:pPr>
            <a:r>
              <a:rPr lang="en-US" b="1" dirty="0">
                <a:solidFill>
                  <a:schemeClr val="accent1"/>
                </a:solidFill>
              </a:rPr>
              <a:t>Ioana Preston, MD</a:t>
            </a:r>
            <a:br>
              <a:rPr lang="en-US" dirty="0"/>
            </a:br>
            <a:r>
              <a:rPr lang="en-US" dirty="0"/>
              <a:t>Associate Professor of Medicine</a:t>
            </a:r>
            <a:br>
              <a:rPr lang="en-US" dirty="0"/>
            </a:br>
            <a:r>
              <a:rPr lang="en-US" dirty="0"/>
              <a:t>Tufts University School of Medicine</a:t>
            </a:r>
            <a:br>
              <a:rPr lang="en-US" dirty="0"/>
            </a:br>
            <a:r>
              <a:rPr lang="en-US" dirty="0"/>
              <a:t>Director, Pulmonary Hypertension Center</a:t>
            </a:r>
            <a:br>
              <a:rPr lang="en-US" dirty="0"/>
            </a:br>
            <a:r>
              <a:rPr lang="en-US" dirty="0"/>
              <a:t>Director, Pulmonary Function Test Lab</a:t>
            </a:r>
            <a:br>
              <a:rPr lang="en-US" dirty="0"/>
            </a:br>
            <a:r>
              <a:rPr lang="en-US" dirty="0"/>
              <a:t>Pulmonary, Critical Care and Sleep Division</a:t>
            </a:r>
            <a:br>
              <a:rPr lang="en-US" dirty="0"/>
            </a:br>
            <a:r>
              <a:rPr lang="en-US" dirty="0"/>
              <a:t>Tufts Medical Center</a:t>
            </a:r>
            <a:br>
              <a:rPr lang="en-US" dirty="0"/>
            </a:br>
            <a:r>
              <a:rPr lang="en-US" dirty="0"/>
              <a:t>Boston, MA</a:t>
            </a:r>
          </a:p>
        </p:txBody>
      </p:sp>
    </p:spTree>
    <p:extLst>
      <p:ext uri="{BB962C8B-B14F-4D97-AF65-F5344CB8AC3E}">
        <p14:creationId xmlns:p14="http://schemas.microsoft.com/office/powerpoint/2010/main" val="428550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ine, diagram, plot, parallel&#10;&#10;Description automatically generated">
            <a:extLst>
              <a:ext uri="{FF2B5EF4-FFF2-40B4-BE49-F238E27FC236}">
                <a16:creationId xmlns:a16="http://schemas.microsoft.com/office/drawing/2014/main" id="{14E49BF8-A0B2-9DA3-C36E-F12E86EDE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25" y="1711507"/>
            <a:ext cx="6581176" cy="3965855"/>
          </a:xfrm>
          <a:prstGeom prst="rect">
            <a:avLst/>
          </a:prstGeom>
        </p:spPr>
      </p:pic>
      <p:sp>
        <p:nvSpPr>
          <p:cNvPr id="11" name="Title 10">
            <a:extLst>
              <a:ext uri="{FF2B5EF4-FFF2-40B4-BE49-F238E27FC236}">
                <a16:creationId xmlns:a16="http://schemas.microsoft.com/office/drawing/2014/main" id="{AD3DB9F5-037F-8D57-2BF0-7CBD5E033C03}"/>
              </a:ext>
            </a:extLst>
          </p:cNvPr>
          <p:cNvSpPr>
            <a:spLocks noGrp="1"/>
          </p:cNvSpPr>
          <p:nvPr>
            <p:ph type="title"/>
          </p:nvPr>
        </p:nvSpPr>
        <p:spPr>
          <a:xfrm>
            <a:off x="609600" y="199505"/>
            <a:ext cx="10744200" cy="1185577"/>
          </a:xfrm>
        </p:spPr>
        <p:txBody>
          <a:bodyPr/>
          <a:lstStyle/>
          <a:p>
            <a:r>
              <a:rPr lang="en-US" dirty="0" err="1"/>
              <a:t>Ralinepag</a:t>
            </a:r>
            <a:r>
              <a:rPr lang="en-US" dirty="0"/>
              <a:t> Reduced NT-</a:t>
            </a:r>
            <a:r>
              <a:rPr lang="en-US" dirty="0" err="1"/>
              <a:t>proBNP</a:t>
            </a:r>
            <a:r>
              <a:rPr lang="en-US" dirty="0"/>
              <a:t> Compared to Placebo</a:t>
            </a:r>
          </a:p>
        </p:txBody>
      </p:sp>
      <p:sp>
        <p:nvSpPr>
          <p:cNvPr id="17" name="Content Placeholder 16">
            <a:extLst>
              <a:ext uri="{FF2B5EF4-FFF2-40B4-BE49-F238E27FC236}">
                <a16:creationId xmlns:a16="http://schemas.microsoft.com/office/drawing/2014/main" id="{1BD22C2A-593C-763C-A9C4-384AB3036C9C}"/>
              </a:ext>
            </a:extLst>
          </p:cNvPr>
          <p:cNvSpPr>
            <a:spLocks noGrp="1"/>
          </p:cNvSpPr>
          <p:nvPr>
            <p:ph sz="half" idx="2"/>
          </p:nvPr>
        </p:nvSpPr>
        <p:spPr>
          <a:xfrm>
            <a:off x="7685590" y="1675678"/>
            <a:ext cx="4132162" cy="4680672"/>
          </a:xfrm>
        </p:spPr>
        <p:txBody>
          <a:bodyPr>
            <a:normAutofit/>
          </a:bodyPr>
          <a:lstStyle/>
          <a:p>
            <a:pPr marL="285750" indent="-285750">
              <a:buFont typeface="Arial" panose="020B0604020202020204" pitchFamily="34" charset="0"/>
              <a:buChar char="•"/>
            </a:pPr>
            <a:r>
              <a:rPr lang="en-US" sz="2000" b="0" i="0" dirty="0">
                <a:solidFill>
                  <a:srgbClr val="000000"/>
                </a:solidFill>
                <a:effectLst/>
                <a:latin typeface="Helvetica Neue" panose="02000503000000020004" pitchFamily="2" charset="0"/>
              </a:rPr>
              <a:t>6MWD increased from baseline by 36.2 m with </a:t>
            </a:r>
            <a:r>
              <a:rPr lang="en-US" sz="2000" b="0" i="0" dirty="0" err="1">
                <a:solidFill>
                  <a:srgbClr val="000000"/>
                </a:solidFill>
                <a:effectLst/>
                <a:latin typeface="Helvetica Neue" panose="02000503000000020004" pitchFamily="2" charset="0"/>
              </a:rPr>
              <a:t>ralinepag</a:t>
            </a:r>
            <a:r>
              <a:rPr lang="en-US" sz="2000" b="0" i="0" dirty="0">
                <a:solidFill>
                  <a:srgbClr val="000000"/>
                </a:solidFill>
                <a:effectLst/>
                <a:latin typeface="Helvetica Neue" panose="02000503000000020004" pitchFamily="2" charset="0"/>
              </a:rPr>
              <a:t> and 29.4 m with placebo (p=0.90)</a:t>
            </a:r>
          </a:p>
          <a:p>
            <a:pPr marL="285750" indent="-285750">
              <a:buFont typeface="Arial" panose="020B0604020202020204" pitchFamily="34" charset="0"/>
              <a:buChar char="•"/>
            </a:pPr>
            <a:r>
              <a:rPr lang="en-US" sz="2000" b="0" i="0" dirty="0">
                <a:solidFill>
                  <a:srgbClr val="000000"/>
                </a:solidFill>
                <a:effectLst/>
                <a:latin typeface="Helvetica Neue" panose="02000503000000020004" pitchFamily="2" charset="0"/>
              </a:rPr>
              <a:t>Serious adverse events occurred in 10% of </a:t>
            </a:r>
            <a:r>
              <a:rPr lang="en-US" sz="2000" b="0" i="0" dirty="0" err="1">
                <a:solidFill>
                  <a:srgbClr val="000000"/>
                </a:solidFill>
                <a:effectLst/>
                <a:latin typeface="Helvetica Neue" panose="02000503000000020004" pitchFamily="2" charset="0"/>
              </a:rPr>
              <a:t>ralinepag</a:t>
            </a:r>
            <a:r>
              <a:rPr lang="en-US" sz="2000" b="0" i="0" dirty="0">
                <a:solidFill>
                  <a:srgbClr val="000000"/>
                </a:solidFill>
                <a:effectLst/>
                <a:latin typeface="Helvetica Neue" panose="02000503000000020004" pitchFamily="2" charset="0"/>
              </a:rPr>
              <a:t> patients and 29% of placebo patients</a:t>
            </a:r>
          </a:p>
          <a:p>
            <a:pPr marL="285750" indent="-285750">
              <a:buFont typeface="Arial" panose="020B0604020202020204" pitchFamily="34" charset="0"/>
              <a:buChar char="•"/>
            </a:pPr>
            <a:r>
              <a:rPr lang="en-US" sz="2000" b="0" i="0" dirty="0">
                <a:solidFill>
                  <a:srgbClr val="000000"/>
                </a:solidFill>
                <a:effectLst/>
                <a:latin typeface="Helvetica Neue" panose="02000503000000020004" pitchFamily="2" charset="0"/>
              </a:rPr>
              <a:t>Study discontinuations occurred in 13% of </a:t>
            </a:r>
            <a:r>
              <a:rPr lang="en-US" sz="2000" b="0" i="0" dirty="0" err="1">
                <a:solidFill>
                  <a:srgbClr val="000000"/>
                </a:solidFill>
                <a:effectLst/>
                <a:latin typeface="Helvetica Neue" panose="02000503000000020004" pitchFamily="2" charset="0"/>
              </a:rPr>
              <a:t>ralinepag</a:t>
            </a:r>
            <a:r>
              <a:rPr lang="en-US" sz="2000" b="0" i="0" dirty="0">
                <a:solidFill>
                  <a:srgbClr val="000000"/>
                </a:solidFill>
                <a:effectLst/>
                <a:latin typeface="Helvetica Neue" panose="02000503000000020004" pitchFamily="2" charset="0"/>
              </a:rPr>
              <a:t> patients and 10% of placebo patients</a:t>
            </a:r>
            <a:endParaRPr lang="en-US" sz="2000" dirty="0"/>
          </a:p>
          <a:p>
            <a:endParaRPr lang="en-US" sz="2000" dirty="0"/>
          </a:p>
        </p:txBody>
      </p:sp>
      <p:sp>
        <p:nvSpPr>
          <p:cNvPr id="9" name="Footer Placeholder 8">
            <a:extLst>
              <a:ext uri="{FF2B5EF4-FFF2-40B4-BE49-F238E27FC236}">
                <a16:creationId xmlns:a16="http://schemas.microsoft.com/office/drawing/2014/main" id="{777A3E1D-CD60-7438-B377-1DFD6A8BCB24}"/>
              </a:ext>
            </a:extLst>
          </p:cNvPr>
          <p:cNvSpPr>
            <a:spLocks noGrp="1"/>
          </p:cNvSpPr>
          <p:nvPr>
            <p:ph type="ftr" sz="quarter" idx="3"/>
          </p:nvPr>
        </p:nvSpPr>
        <p:spPr>
          <a:xfrm>
            <a:off x="609600" y="6356350"/>
            <a:ext cx="10515599" cy="442131"/>
          </a:xfrm>
        </p:spPr>
        <p:txBody>
          <a:bodyPr/>
          <a:lstStyle/>
          <a:p>
            <a:r>
              <a:rPr lang="en-US" sz="1000" dirty="0"/>
              <a:t>Torres F, et al</a:t>
            </a:r>
            <a:r>
              <a:rPr lang="en-US" sz="1000" i="1" dirty="0"/>
              <a:t>.</a:t>
            </a:r>
            <a:r>
              <a:rPr lang="en-US" sz="1000" dirty="0"/>
              <a:t> </a:t>
            </a:r>
            <a:r>
              <a:rPr lang="en-US" sz="1000" b="0" i="1" dirty="0" err="1">
                <a:effectLst/>
              </a:rPr>
              <a:t>Eur</a:t>
            </a:r>
            <a:r>
              <a:rPr lang="en-US" sz="1000" b="0" i="1" dirty="0">
                <a:effectLst/>
              </a:rPr>
              <a:t> Respir J. </a:t>
            </a:r>
            <a:r>
              <a:rPr lang="en-US" sz="1000" b="0" i="0" dirty="0">
                <a:effectLst/>
              </a:rPr>
              <a:t>2019; 54:1901030. </a:t>
            </a:r>
            <a:endParaRPr lang="en-US" sz="1000" b="0" i="0" strike="sngStrike" dirty="0">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F847824-DCCF-DE07-D01A-213E51B94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13" y="1869350"/>
            <a:ext cx="5232835" cy="32053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5">
            <a:extLst>
              <a:ext uri="{FF2B5EF4-FFF2-40B4-BE49-F238E27FC236}">
                <a16:creationId xmlns:a16="http://schemas.microsoft.com/office/drawing/2014/main" id="{C7BA1A41-EE66-2DAF-7E72-D5F3F42F77E5}"/>
              </a:ext>
            </a:extLst>
          </p:cNvPr>
          <p:cNvSpPr>
            <a:spLocks noGrp="1"/>
          </p:cNvSpPr>
          <p:nvPr>
            <p:ph type="title"/>
          </p:nvPr>
        </p:nvSpPr>
        <p:spPr>
          <a:xfrm>
            <a:off x="609600" y="199505"/>
            <a:ext cx="10744200" cy="1185577"/>
          </a:xfrm>
        </p:spPr>
        <p:txBody>
          <a:bodyPr/>
          <a:lstStyle/>
          <a:p>
            <a:r>
              <a:rPr lang="en-GB" altLang="en-US" dirty="0"/>
              <a:t>Frequency of Patient-Reported Adverse Events (AEs)</a:t>
            </a:r>
            <a:endParaRPr lang="en-US" dirty="0"/>
          </a:p>
        </p:txBody>
      </p:sp>
      <p:sp>
        <p:nvSpPr>
          <p:cNvPr id="16" name="Content Placeholder 15">
            <a:extLst>
              <a:ext uri="{FF2B5EF4-FFF2-40B4-BE49-F238E27FC236}">
                <a16:creationId xmlns:a16="http://schemas.microsoft.com/office/drawing/2014/main" id="{E88DF967-5C88-5BEF-3C44-A8486B845105}"/>
              </a:ext>
            </a:extLst>
          </p:cNvPr>
          <p:cNvSpPr>
            <a:spLocks noGrp="1"/>
          </p:cNvSpPr>
          <p:nvPr>
            <p:ph sz="half" idx="2"/>
          </p:nvPr>
        </p:nvSpPr>
        <p:spPr>
          <a:xfrm>
            <a:off x="6226733" y="1497013"/>
            <a:ext cx="5584143" cy="1060992"/>
          </a:xfrm>
        </p:spPr>
        <p:txBody>
          <a:bodyPr>
            <a:normAutofit/>
          </a:bodyPr>
          <a:lstStyle/>
          <a:p>
            <a:pPr marL="0" indent="0" algn="ctr">
              <a:buNone/>
            </a:pPr>
            <a:r>
              <a:rPr lang="en-US" sz="1800" b="1" dirty="0"/>
              <a:t>Adverse Events Occurring in ≥ 30% of</a:t>
            </a:r>
            <a:br>
              <a:rPr lang="en-US" sz="1800" b="1" dirty="0"/>
            </a:br>
            <a:r>
              <a:rPr lang="en-US" sz="1800" b="1" dirty="0"/>
              <a:t>Patients in Either </a:t>
            </a:r>
            <a:r>
              <a:rPr lang="en-US" sz="1800" b="1" dirty="0" err="1"/>
              <a:t>Ralinepag</a:t>
            </a:r>
            <a:r>
              <a:rPr lang="en-US" sz="1800" b="1" dirty="0"/>
              <a:t> or Placebo</a:t>
            </a:r>
            <a:br>
              <a:rPr lang="en-US" sz="1800" b="1" dirty="0"/>
            </a:br>
            <a:r>
              <a:rPr lang="en-US" sz="1800" b="1" dirty="0"/>
              <a:t>Groups During 22-Week Study</a:t>
            </a:r>
          </a:p>
        </p:txBody>
      </p:sp>
      <p:sp>
        <p:nvSpPr>
          <p:cNvPr id="2" name="Footer Placeholder 3">
            <a:extLst>
              <a:ext uri="{FF2B5EF4-FFF2-40B4-BE49-F238E27FC236}">
                <a16:creationId xmlns:a16="http://schemas.microsoft.com/office/drawing/2014/main" id="{0782225A-B75E-9474-469F-F735E16EB05B}"/>
              </a:ext>
            </a:extLst>
          </p:cNvPr>
          <p:cNvSpPr>
            <a:spLocks noGrp="1"/>
          </p:cNvSpPr>
          <p:nvPr>
            <p:ph type="ftr" sz="quarter" idx="3"/>
          </p:nvPr>
        </p:nvSpPr>
        <p:spPr>
          <a:xfrm>
            <a:off x="609600" y="6216363"/>
            <a:ext cx="10515599" cy="442131"/>
          </a:xfrm>
        </p:spPr>
        <p:txBody>
          <a:bodyPr anchor="t"/>
          <a:lstStyle/>
          <a:p>
            <a:r>
              <a:rPr lang="en-US" dirty="0"/>
              <a:t>AE, adverse event.</a:t>
            </a:r>
          </a:p>
          <a:p>
            <a:endParaRPr lang="en-US" dirty="0"/>
          </a:p>
          <a:p>
            <a:r>
              <a:rPr lang="en-US" dirty="0"/>
              <a:t>Torres F, et al. </a:t>
            </a:r>
            <a:r>
              <a:rPr lang="en-US" i="1" dirty="0" err="1"/>
              <a:t>Eur</a:t>
            </a:r>
            <a:r>
              <a:rPr lang="en-US" i="1" dirty="0"/>
              <a:t> Respir J</a:t>
            </a:r>
            <a:r>
              <a:rPr lang="en-US" dirty="0"/>
              <a:t>. 2019; 54:1901030. </a:t>
            </a:r>
          </a:p>
        </p:txBody>
      </p:sp>
      <p:graphicFrame>
        <p:nvGraphicFramePr>
          <p:cNvPr id="4" name="Content Placeholder 4">
            <a:extLst>
              <a:ext uri="{FF2B5EF4-FFF2-40B4-BE49-F238E27FC236}">
                <a16:creationId xmlns:a16="http://schemas.microsoft.com/office/drawing/2014/main" id="{4543B23B-0549-734A-1746-F81C77BFC909}"/>
              </a:ext>
            </a:extLst>
          </p:cNvPr>
          <p:cNvGraphicFramePr>
            <a:graphicFrameLocks/>
          </p:cNvGraphicFramePr>
          <p:nvPr>
            <p:extLst>
              <p:ext uri="{D42A27DB-BD31-4B8C-83A1-F6EECF244321}">
                <p14:modId xmlns:p14="http://schemas.microsoft.com/office/powerpoint/2010/main" val="1625960803"/>
              </p:ext>
            </p:extLst>
          </p:nvPr>
        </p:nvGraphicFramePr>
        <p:xfrm>
          <a:off x="6226734" y="2665947"/>
          <a:ext cx="5584143" cy="2346960"/>
        </p:xfrm>
        <a:graphic>
          <a:graphicData uri="http://schemas.openxmlformats.org/drawingml/2006/table">
            <a:tbl>
              <a:tblPr firstRow="1" bandRow="1">
                <a:tableStyleId>{6E25E649-3F16-4E02-A733-19D2CDBF48F0}</a:tableStyleId>
              </a:tblPr>
              <a:tblGrid>
                <a:gridCol w="1861381">
                  <a:extLst>
                    <a:ext uri="{9D8B030D-6E8A-4147-A177-3AD203B41FA5}">
                      <a16:colId xmlns:a16="http://schemas.microsoft.com/office/drawing/2014/main" val="3070771618"/>
                    </a:ext>
                  </a:extLst>
                </a:gridCol>
                <a:gridCol w="1861381">
                  <a:extLst>
                    <a:ext uri="{9D8B030D-6E8A-4147-A177-3AD203B41FA5}">
                      <a16:colId xmlns:a16="http://schemas.microsoft.com/office/drawing/2014/main" val="3810332492"/>
                    </a:ext>
                  </a:extLst>
                </a:gridCol>
                <a:gridCol w="1861381">
                  <a:extLst>
                    <a:ext uri="{9D8B030D-6E8A-4147-A177-3AD203B41FA5}">
                      <a16:colId xmlns:a16="http://schemas.microsoft.com/office/drawing/2014/main" val="960587877"/>
                    </a:ext>
                  </a:extLst>
                </a:gridCol>
              </a:tblGrid>
              <a:tr h="306522">
                <a:tc>
                  <a:txBody>
                    <a:bodyPr/>
                    <a:lstStyle/>
                    <a:p>
                      <a:endParaRPr 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effectLst/>
                        </a:rPr>
                        <a:t>Ralinepag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effectLst/>
                        </a:rPr>
                        <a:t>Placebo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29762439"/>
                  </a:ext>
                </a:extLst>
              </a:tr>
              <a:tr h="306522">
                <a:tc>
                  <a:txBody>
                    <a:bodyPr/>
                    <a:lstStyle/>
                    <a:p>
                      <a:r>
                        <a:rPr lang="en-US" sz="1600" b="1" dirty="0"/>
                        <a:t>Subjects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7867486"/>
                  </a:ext>
                </a:extLst>
              </a:tr>
              <a:tr h="306522">
                <a:tc>
                  <a:txBody>
                    <a:bodyPr/>
                    <a:lstStyle/>
                    <a:p>
                      <a:r>
                        <a:rPr lang="en-US" sz="1600" b="0" dirty="0"/>
                        <a:t>Headache</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78 (31)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29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6171842"/>
                  </a:ext>
                </a:extLst>
              </a:tr>
              <a:tr h="306522">
                <a:tc>
                  <a:txBody>
                    <a:bodyPr/>
                    <a:lstStyle/>
                    <a:p>
                      <a:r>
                        <a:rPr lang="en-US" sz="1600" b="0" dirty="0"/>
                        <a:t>Nausea</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50 (20)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24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114894"/>
                  </a:ext>
                </a:extLst>
              </a:tr>
              <a:tr h="306522">
                <a:tc>
                  <a:txBody>
                    <a:bodyPr/>
                    <a:lstStyle/>
                    <a:p>
                      <a:r>
                        <a:rPr lang="en-US" sz="1600" b="0" dirty="0"/>
                        <a:t>Diarrhea</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48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14 (3)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9464446"/>
                  </a:ext>
                </a:extLst>
              </a:tr>
              <a:tr h="306522">
                <a:tc>
                  <a:txBody>
                    <a:bodyPr/>
                    <a:lstStyle/>
                    <a:p>
                      <a:r>
                        <a:rPr lang="en-US" sz="1600" b="0" dirty="0"/>
                        <a:t>Pain in Jaw</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35 (14)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14 (3)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8291855"/>
                  </a:ext>
                </a:extLst>
              </a:tr>
              <a:tr h="306522">
                <a:tc>
                  <a:txBody>
                    <a:bodyPr/>
                    <a:lstStyle/>
                    <a:p>
                      <a:r>
                        <a:rPr lang="en-US" sz="1600" b="0" dirty="0"/>
                        <a:t>Flushing</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33 (13)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5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449442"/>
                  </a:ext>
                </a:extLst>
              </a:tr>
            </a:tbl>
          </a:graphicData>
        </a:graphic>
      </p:graphicFrame>
      <p:sp>
        <p:nvSpPr>
          <p:cNvPr id="5" name="TextBox 4">
            <a:extLst>
              <a:ext uri="{FF2B5EF4-FFF2-40B4-BE49-F238E27FC236}">
                <a16:creationId xmlns:a16="http://schemas.microsoft.com/office/drawing/2014/main" id="{281C031D-4CD6-7091-96E7-884C2A728680}"/>
              </a:ext>
            </a:extLst>
          </p:cNvPr>
          <p:cNvSpPr txBox="1"/>
          <p:nvPr/>
        </p:nvSpPr>
        <p:spPr>
          <a:xfrm>
            <a:off x="6226734" y="5269130"/>
            <a:ext cx="2156360" cy="276999"/>
          </a:xfrm>
          <a:prstGeom prst="rect">
            <a:avLst/>
          </a:prstGeom>
          <a:noFill/>
        </p:spPr>
        <p:txBody>
          <a:bodyPr wrap="none" rtlCol="0">
            <a:spAutoFit/>
          </a:bodyPr>
          <a:lstStyle/>
          <a:p>
            <a:r>
              <a:rPr lang="en-US" sz="1200" dirty="0"/>
              <a:t>Data presented as n or % (n)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C42BC5-3944-9C45-96CD-4FA4AD1F05BE}"/>
              </a:ext>
            </a:extLst>
          </p:cNvPr>
          <p:cNvSpPr>
            <a:spLocks noGrp="1"/>
          </p:cNvSpPr>
          <p:nvPr>
            <p:ph type="title"/>
          </p:nvPr>
        </p:nvSpPr>
        <p:spPr>
          <a:xfrm>
            <a:off x="609600" y="199505"/>
            <a:ext cx="10744200" cy="1185577"/>
          </a:xfrm>
        </p:spPr>
        <p:txBody>
          <a:bodyPr>
            <a:normAutofit/>
          </a:bodyPr>
          <a:lstStyle/>
          <a:p>
            <a:r>
              <a:rPr lang="en-US" dirty="0"/>
              <a:t>Conclusions</a:t>
            </a:r>
          </a:p>
        </p:txBody>
      </p:sp>
      <p:sp>
        <p:nvSpPr>
          <p:cNvPr id="4" name="Content Placeholder 3">
            <a:extLst>
              <a:ext uri="{FF2B5EF4-FFF2-40B4-BE49-F238E27FC236}">
                <a16:creationId xmlns:a16="http://schemas.microsoft.com/office/drawing/2014/main" id="{1FC4A275-B270-8A4F-A03B-60DE3ADD02DE}"/>
              </a:ext>
            </a:extLst>
          </p:cNvPr>
          <p:cNvSpPr>
            <a:spLocks noGrp="1"/>
          </p:cNvSpPr>
          <p:nvPr>
            <p:ph sz="half" idx="1"/>
          </p:nvPr>
        </p:nvSpPr>
        <p:spPr>
          <a:xfrm>
            <a:off x="609600" y="1384300"/>
            <a:ext cx="5181600" cy="4792663"/>
          </a:xfrm>
        </p:spPr>
        <p:txBody>
          <a:bodyPr>
            <a:normAutofit fontScale="92500" lnSpcReduction="10000"/>
          </a:bodyPr>
          <a:lstStyle/>
          <a:p>
            <a:pPr>
              <a:lnSpc>
                <a:spcPct val="120000"/>
              </a:lnSpc>
              <a:spcBef>
                <a:spcPts val="400"/>
              </a:spcBef>
            </a:pPr>
            <a:r>
              <a:rPr lang="en-US" sz="1800" dirty="0"/>
              <a:t>Phase 2 study was designed to assess the efficacy, safety, and tolerability of twice-daily ralinepag administered orally in a cohort of adult patients with PAH</a:t>
            </a:r>
          </a:p>
          <a:p>
            <a:pPr>
              <a:lnSpc>
                <a:spcPct val="120000"/>
              </a:lnSpc>
              <a:spcBef>
                <a:spcPts val="400"/>
              </a:spcBef>
            </a:pPr>
            <a:r>
              <a:rPr lang="en-US" sz="1800" dirty="0"/>
              <a:t>Ralinepag caused a statistically significant absolute change in PVR, meeting the primary efficacy endpoint</a:t>
            </a:r>
          </a:p>
          <a:p>
            <a:pPr lvl="1">
              <a:lnSpc>
                <a:spcPct val="120000"/>
              </a:lnSpc>
              <a:spcBef>
                <a:spcPts val="400"/>
              </a:spcBef>
            </a:pPr>
            <a:r>
              <a:rPr lang="en-US" sz="1600" dirty="0"/>
              <a:t>Expressed as a percentage change relative to placebo, a 29.8% difference was observed, including a 20.1% decrease from baseline in the ralinepag-treated group</a:t>
            </a:r>
          </a:p>
          <a:p>
            <a:pPr>
              <a:lnSpc>
                <a:spcPct val="120000"/>
              </a:lnSpc>
              <a:spcBef>
                <a:spcPts val="400"/>
              </a:spcBef>
            </a:pPr>
            <a:r>
              <a:rPr lang="en-US" sz="1800" dirty="0"/>
              <a:t>Additional signals of efficacy were also observed for other hemodynamic parameters:</a:t>
            </a:r>
          </a:p>
          <a:p>
            <a:pPr lvl="1">
              <a:lnSpc>
                <a:spcPct val="120000"/>
              </a:lnSpc>
              <a:spcBef>
                <a:spcPts val="400"/>
              </a:spcBef>
            </a:pPr>
            <a:r>
              <a:rPr lang="en-US" sz="1600" dirty="0"/>
              <a:t>Ralinepag produced greater mean reductions in both systolic and mean PAP when compared with placebo</a:t>
            </a:r>
          </a:p>
        </p:txBody>
      </p:sp>
      <p:sp>
        <p:nvSpPr>
          <p:cNvPr id="2" name="Content Placeholder 1">
            <a:extLst>
              <a:ext uri="{FF2B5EF4-FFF2-40B4-BE49-F238E27FC236}">
                <a16:creationId xmlns:a16="http://schemas.microsoft.com/office/drawing/2014/main" id="{69AC597D-85A2-A3C0-A94D-50D772C782A1}"/>
              </a:ext>
            </a:extLst>
          </p:cNvPr>
          <p:cNvSpPr>
            <a:spLocks noGrp="1"/>
          </p:cNvSpPr>
          <p:nvPr>
            <p:ph sz="half" idx="2"/>
          </p:nvPr>
        </p:nvSpPr>
        <p:spPr>
          <a:xfrm>
            <a:off x="5943600" y="1384300"/>
            <a:ext cx="5181600" cy="4792663"/>
          </a:xfrm>
        </p:spPr>
        <p:txBody>
          <a:bodyPr>
            <a:normAutofit fontScale="92500" lnSpcReduction="10000"/>
          </a:bodyPr>
          <a:lstStyle/>
          <a:p>
            <a:pPr>
              <a:lnSpc>
                <a:spcPct val="120000"/>
              </a:lnSpc>
              <a:spcBef>
                <a:spcPts val="400"/>
              </a:spcBef>
            </a:pPr>
            <a:r>
              <a:rPr lang="en-US" sz="1800" dirty="0"/>
              <a:t>22 weeks of treatment with </a:t>
            </a:r>
            <a:r>
              <a:rPr lang="en-US" sz="1800" dirty="0" err="1"/>
              <a:t>ralinepag</a:t>
            </a:r>
            <a:r>
              <a:rPr lang="en-US" sz="1800" dirty="0"/>
              <a:t> was well tolerated by most patients in this study</a:t>
            </a:r>
          </a:p>
          <a:p>
            <a:pPr lvl="1">
              <a:lnSpc>
                <a:spcPct val="120000"/>
              </a:lnSpc>
              <a:spcBef>
                <a:spcPts val="400"/>
              </a:spcBef>
            </a:pPr>
            <a:r>
              <a:rPr lang="en-US" sz="1600" dirty="0"/>
              <a:t>Treatment-related adverse events were generally consistent with the known safety profile of prostacyclin receptor agonists</a:t>
            </a:r>
          </a:p>
          <a:p>
            <a:pPr>
              <a:lnSpc>
                <a:spcPct val="120000"/>
              </a:lnSpc>
              <a:spcBef>
                <a:spcPts val="400"/>
              </a:spcBef>
            </a:pPr>
            <a:r>
              <a:rPr lang="en-US" sz="1800" dirty="0" err="1"/>
              <a:t>Ralinepag</a:t>
            </a:r>
            <a:r>
              <a:rPr lang="en-US" sz="1800" dirty="0"/>
              <a:t>, a next-generation, orally available, non-</a:t>
            </a:r>
            <a:r>
              <a:rPr lang="en-US" sz="1800" dirty="0" err="1"/>
              <a:t>prostanoid</a:t>
            </a:r>
            <a:r>
              <a:rPr lang="en-US" sz="1800" dirty="0"/>
              <a:t>, selective prostacyclin receptor agonist significantly reduced PVR compared with placebo in patients with moderately symptomatic PAH</a:t>
            </a:r>
          </a:p>
          <a:p>
            <a:pPr>
              <a:lnSpc>
                <a:spcPct val="120000"/>
              </a:lnSpc>
              <a:spcBef>
                <a:spcPts val="400"/>
              </a:spcBef>
            </a:pPr>
            <a:r>
              <a:rPr lang="en-US" sz="1800" dirty="0"/>
              <a:t>This effect was observed in subjects who were taking either monotherapy or combination therapy at the time of enrolment</a:t>
            </a:r>
          </a:p>
        </p:txBody>
      </p:sp>
      <p:sp>
        <p:nvSpPr>
          <p:cNvPr id="5" name="Footer Placeholder 3">
            <a:extLst>
              <a:ext uri="{FF2B5EF4-FFF2-40B4-BE49-F238E27FC236}">
                <a16:creationId xmlns:a16="http://schemas.microsoft.com/office/drawing/2014/main" id="{623B0EFE-BAFA-8C4E-93FB-E8343060DDA8}"/>
              </a:ext>
            </a:extLst>
          </p:cNvPr>
          <p:cNvSpPr>
            <a:spLocks noGrp="1"/>
          </p:cNvSpPr>
          <p:nvPr>
            <p:ph type="ftr" sz="quarter" idx="3"/>
          </p:nvPr>
        </p:nvSpPr>
        <p:spPr>
          <a:xfrm>
            <a:off x="609601" y="6216364"/>
            <a:ext cx="10515599" cy="442131"/>
          </a:xfrm>
        </p:spPr>
        <p:txBody>
          <a:bodyPr anchor="t"/>
          <a:lstStyle/>
          <a:p>
            <a:r>
              <a:rPr lang="en-US" dirty="0"/>
              <a:t>PAP, pulmonary artery pressure.</a:t>
            </a:r>
          </a:p>
          <a:p>
            <a:endParaRPr lang="en-US" dirty="0"/>
          </a:p>
          <a:p>
            <a:r>
              <a:rPr lang="en-US" dirty="0"/>
              <a:t>Torres F, et al. </a:t>
            </a:r>
            <a:r>
              <a:rPr lang="en-US" i="1" dirty="0" err="1"/>
              <a:t>Eur</a:t>
            </a:r>
            <a:r>
              <a:rPr lang="en-US" i="1" dirty="0"/>
              <a:t> Respir J</a:t>
            </a:r>
            <a:r>
              <a:rPr lang="en-US" dirty="0"/>
              <a:t>. 2019; 54:1901030. </a:t>
            </a:r>
          </a:p>
        </p:txBody>
      </p:sp>
    </p:spTree>
    <p:extLst>
      <p:ext uri="{BB962C8B-B14F-4D97-AF65-F5344CB8AC3E}">
        <p14:creationId xmlns:p14="http://schemas.microsoft.com/office/powerpoint/2010/main" val="278031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77F7-D031-062B-8EDE-411389FE1FEC}"/>
              </a:ext>
            </a:extLst>
          </p:cNvPr>
          <p:cNvSpPr>
            <a:spLocks noGrp="1"/>
          </p:cNvSpPr>
          <p:nvPr>
            <p:ph type="title"/>
          </p:nvPr>
        </p:nvSpPr>
        <p:spPr>
          <a:xfrm>
            <a:off x="609600" y="199505"/>
            <a:ext cx="10744200" cy="1185577"/>
          </a:xfrm>
        </p:spPr>
        <p:txBody>
          <a:bodyPr anchor="ctr">
            <a:noAutofit/>
          </a:bodyPr>
          <a:lstStyle/>
          <a:p>
            <a:r>
              <a:rPr lang="en-US" dirty="0"/>
              <a:t>Ralinepag Phase 3 Trial:</a:t>
            </a:r>
            <a:br>
              <a:rPr lang="en-US" dirty="0"/>
            </a:br>
            <a:r>
              <a:rPr lang="en-US" sz="2400" b="0" dirty="0">
                <a:solidFill>
                  <a:schemeClr val="accent3">
                    <a:lumMod val="75000"/>
                  </a:schemeClr>
                </a:solidFill>
              </a:rPr>
              <a:t>ADVANCE OUTCOMES (Recruiting)</a:t>
            </a:r>
            <a:endParaRPr lang="en-US" b="0" dirty="0">
              <a:solidFill>
                <a:schemeClr val="accent3">
                  <a:lumMod val="75000"/>
                </a:schemeClr>
              </a:solidFill>
            </a:endParaRPr>
          </a:p>
        </p:txBody>
      </p:sp>
      <p:sp>
        <p:nvSpPr>
          <p:cNvPr id="3" name="Content Placeholder 2">
            <a:extLst>
              <a:ext uri="{FF2B5EF4-FFF2-40B4-BE49-F238E27FC236}">
                <a16:creationId xmlns:a16="http://schemas.microsoft.com/office/drawing/2014/main" id="{05868236-710D-8CE9-8A8E-1CDE507B2364}"/>
              </a:ext>
            </a:extLst>
          </p:cNvPr>
          <p:cNvSpPr>
            <a:spLocks noGrp="1"/>
          </p:cNvSpPr>
          <p:nvPr>
            <p:ph sz="half" idx="1"/>
          </p:nvPr>
        </p:nvSpPr>
        <p:spPr>
          <a:xfrm>
            <a:off x="609600" y="1497013"/>
            <a:ext cx="5177742" cy="2438379"/>
          </a:xfrm>
        </p:spPr>
        <p:txBody>
          <a:bodyPr>
            <a:noAutofit/>
          </a:bodyPr>
          <a:lstStyle/>
          <a:p>
            <a:pPr>
              <a:spcBef>
                <a:spcPts val="400"/>
              </a:spcBef>
            </a:pPr>
            <a:r>
              <a:rPr lang="en-US" sz="2000" dirty="0"/>
              <a:t>Study ROR-PH-301, ADVANCE OUTCOMES, is designed to assess the efficacy and safety of ralinepag when added to pulmonary arterial hypertension (PAH) standard of care or PAH-specific background therapy in subjects with World Health Organization (WHO) Group 1 PAH</a:t>
            </a:r>
          </a:p>
        </p:txBody>
      </p:sp>
      <p:sp>
        <p:nvSpPr>
          <p:cNvPr id="4" name="Content Placeholder 3">
            <a:extLst>
              <a:ext uri="{FF2B5EF4-FFF2-40B4-BE49-F238E27FC236}">
                <a16:creationId xmlns:a16="http://schemas.microsoft.com/office/drawing/2014/main" id="{D5F97E38-F994-2DF8-694D-08504AF56717}"/>
              </a:ext>
            </a:extLst>
          </p:cNvPr>
          <p:cNvSpPr>
            <a:spLocks noGrp="1"/>
          </p:cNvSpPr>
          <p:nvPr>
            <p:ph sz="half" idx="2"/>
          </p:nvPr>
        </p:nvSpPr>
        <p:spPr>
          <a:xfrm>
            <a:off x="5981700" y="1497013"/>
            <a:ext cx="5708248" cy="4679950"/>
          </a:xfrm>
        </p:spPr>
        <p:txBody>
          <a:bodyPr>
            <a:normAutofit fontScale="85000" lnSpcReduction="20000"/>
          </a:bodyPr>
          <a:lstStyle/>
          <a:p>
            <a:pPr>
              <a:lnSpc>
                <a:spcPct val="120000"/>
              </a:lnSpc>
            </a:pPr>
            <a:r>
              <a:rPr lang="en-US" b="1" dirty="0"/>
              <a:t>Worsening event: </a:t>
            </a:r>
          </a:p>
          <a:p>
            <a:pPr lvl="1">
              <a:lnSpc>
                <a:spcPct val="120000"/>
              </a:lnSpc>
            </a:pPr>
            <a:r>
              <a:rPr lang="en-US" dirty="0"/>
              <a:t>Death</a:t>
            </a:r>
          </a:p>
          <a:p>
            <a:pPr lvl="1">
              <a:lnSpc>
                <a:spcPct val="120000"/>
              </a:lnSpc>
            </a:pPr>
            <a:r>
              <a:rPr lang="en-US" dirty="0"/>
              <a:t>Nonelective hospital admission for worsening PAH</a:t>
            </a:r>
          </a:p>
          <a:p>
            <a:pPr lvl="1">
              <a:lnSpc>
                <a:spcPct val="120000"/>
              </a:lnSpc>
            </a:pPr>
            <a:r>
              <a:rPr lang="en-US" dirty="0"/>
              <a:t>Initiation of parenteral or inhaled prostacyclin pathway agent for treatment of worsening PAH</a:t>
            </a:r>
          </a:p>
          <a:p>
            <a:pPr lvl="1">
              <a:lnSpc>
                <a:spcPct val="120000"/>
              </a:lnSpc>
            </a:pPr>
            <a:r>
              <a:rPr lang="en-US" dirty="0"/>
              <a:t>Disease progression</a:t>
            </a:r>
          </a:p>
          <a:p>
            <a:pPr lvl="1">
              <a:lnSpc>
                <a:spcPct val="120000"/>
              </a:lnSpc>
            </a:pPr>
            <a:r>
              <a:rPr lang="en-US" dirty="0"/>
              <a:t>Unsatisfactory long-term clinical response</a:t>
            </a:r>
          </a:p>
          <a:p>
            <a:pPr>
              <a:lnSpc>
                <a:spcPct val="120000"/>
              </a:lnSpc>
            </a:pPr>
            <a:r>
              <a:rPr lang="en-US" dirty="0"/>
              <a:t>Several secondary endpoints:</a:t>
            </a:r>
          </a:p>
          <a:p>
            <a:pPr lvl="1">
              <a:lnSpc>
                <a:spcPct val="120000"/>
              </a:lnSpc>
            </a:pPr>
            <a:r>
              <a:rPr lang="en-US" dirty="0"/>
              <a:t>Including change in REVEAL risk score,</a:t>
            </a:r>
            <a:br>
              <a:rPr lang="en-US" dirty="0"/>
            </a:br>
            <a:r>
              <a:rPr lang="en-US" dirty="0"/>
              <a:t>6MWD, NT-</a:t>
            </a:r>
            <a:r>
              <a:rPr lang="en-US" dirty="0" err="1"/>
              <a:t>proBNP</a:t>
            </a:r>
            <a:r>
              <a:rPr lang="en-US" dirty="0"/>
              <a:t>, and WHO FC</a:t>
            </a:r>
          </a:p>
          <a:p>
            <a:pPr>
              <a:lnSpc>
                <a:spcPct val="120000"/>
              </a:lnSpc>
            </a:pPr>
            <a:r>
              <a:rPr lang="en-US" dirty="0"/>
              <a:t>Formulation: New once-a-day extended-release tablet</a:t>
            </a:r>
          </a:p>
          <a:p>
            <a:pPr>
              <a:lnSpc>
                <a:spcPct val="120000"/>
              </a:lnSpc>
            </a:pPr>
            <a:r>
              <a:rPr lang="en-US" dirty="0"/>
              <a:t>1000 subjects</a:t>
            </a:r>
          </a:p>
          <a:p>
            <a:pPr>
              <a:lnSpc>
                <a:spcPct val="120000"/>
              </a:lnSpc>
            </a:pPr>
            <a:endParaRPr lang="en-US" dirty="0"/>
          </a:p>
        </p:txBody>
      </p:sp>
      <p:sp>
        <p:nvSpPr>
          <p:cNvPr id="11" name="Content Placeholder 2">
            <a:extLst>
              <a:ext uri="{FF2B5EF4-FFF2-40B4-BE49-F238E27FC236}">
                <a16:creationId xmlns:a16="http://schemas.microsoft.com/office/drawing/2014/main" id="{87783B8D-CB0E-434A-A7A6-8C913B1B4C8A}"/>
              </a:ext>
            </a:extLst>
          </p:cNvPr>
          <p:cNvSpPr txBox="1">
            <a:spLocks/>
          </p:cNvSpPr>
          <p:nvPr/>
        </p:nvSpPr>
        <p:spPr>
          <a:xfrm>
            <a:off x="769649" y="4048105"/>
            <a:ext cx="4820923" cy="196315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rPr>
              <a:t>Primary Endpoint</a:t>
            </a:r>
          </a:p>
          <a:p>
            <a:pPr marL="0" indent="0" algn="ctr">
              <a:buFont typeface="Arial" panose="020B0604020202020204" pitchFamily="34" charset="0"/>
              <a:buNone/>
            </a:pPr>
            <a:r>
              <a:rPr lang="en-US" sz="2000" dirty="0">
                <a:solidFill>
                  <a:schemeClr val="bg1"/>
                </a:solidFill>
              </a:rPr>
              <a:t>The time (in days) from randomization</a:t>
            </a:r>
            <a:br>
              <a:rPr lang="en-US" sz="2000" dirty="0">
                <a:solidFill>
                  <a:schemeClr val="bg1"/>
                </a:solidFill>
              </a:rPr>
            </a:br>
            <a:r>
              <a:rPr lang="en-US" sz="2000" dirty="0">
                <a:solidFill>
                  <a:schemeClr val="bg1"/>
                </a:solidFill>
              </a:rPr>
              <a:t>to the first adjudicated protocol-defined</a:t>
            </a:r>
            <a:br>
              <a:rPr lang="en-US" sz="2000" dirty="0">
                <a:solidFill>
                  <a:schemeClr val="bg1"/>
                </a:solidFill>
              </a:rPr>
            </a:br>
            <a:r>
              <a:rPr lang="en-US" sz="2000" dirty="0">
                <a:solidFill>
                  <a:schemeClr val="bg1"/>
                </a:solidFill>
              </a:rPr>
              <a:t>clinical worsening event</a:t>
            </a:r>
          </a:p>
        </p:txBody>
      </p:sp>
      <p:sp>
        <p:nvSpPr>
          <p:cNvPr id="12" name="Footer Placeholder 11">
            <a:extLst>
              <a:ext uri="{FF2B5EF4-FFF2-40B4-BE49-F238E27FC236}">
                <a16:creationId xmlns:a16="http://schemas.microsoft.com/office/drawing/2014/main" id="{7A401922-C99F-ED1F-17AC-1D98FBAB8BDE}"/>
              </a:ext>
            </a:extLst>
          </p:cNvPr>
          <p:cNvSpPr>
            <a:spLocks noGrp="1"/>
          </p:cNvSpPr>
          <p:nvPr>
            <p:ph type="ftr" sz="quarter" idx="3"/>
          </p:nvPr>
        </p:nvSpPr>
        <p:spPr>
          <a:xfrm>
            <a:off x="609600" y="6289676"/>
            <a:ext cx="9969661" cy="442131"/>
          </a:xfrm>
        </p:spPr>
        <p:txBody>
          <a:bodyPr/>
          <a:lstStyle/>
          <a:p>
            <a:r>
              <a:rPr lang="en-US" sz="1000" dirty="0"/>
              <a:t>United Therapeutics. A Study Evaluating the Efficacy and Safety of </a:t>
            </a:r>
            <a:r>
              <a:rPr lang="en-US" sz="1000" dirty="0" err="1"/>
              <a:t>Ralinepag</a:t>
            </a:r>
            <a:r>
              <a:rPr lang="en-US" sz="1000" dirty="0"/>
              <a:t> to Improve Treatment Outcomes in PAH Patients. </a:t>
            </a:r>
            <a:r>
              <a:rPr lang="en-US" sz="1000" dirty="0" err="1"/>
              <a:t>ClinicalTrials.gov</a:t>
            </a:r>
            <a:r>
              <a:rPr lang="en-US" sz="1000" dirty="0"/>
              <a:t> Identifier: NCT03626688. Updated April 28, 2023. </a:t>
            </a:r>
            <a:endParaRPr lang="en-US" sz="1000" strike="sngStrike" dirty="0"/>
          </a:p>
        </p:txBody>
      </p:sp>
    </p:spTree>
    <p:extLst>
      <p:ext uri="{BB962C8B-B14F-4D97-AF65-F5344CB8AC3E}">
        <p14:creationId xmlns:p14="http://schemas.microsoft.com/office/powerpoint/2010/main" val="46790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Emerging PH Therapeutics, The Promise of a New Future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ongoing phase 3 and 4 trial results within the PH community will impact care moving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potential of utilizing novel molecular mechanisms of disease to affect the pathological progression of PH and the potential for treatment combinations to attack parallel disease pathways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7A1A-F1C3-4C25-64BA-A6D076AEFA91}"/>
              </a:ext>
            </a:extLst>
          </p:cNvPr>
          <p:cNvSpPr>
            <a:spLocks noGrp="1"/>
          </p:cNvSpPr>
          <p:nvPr>
            <p:ph type="title"/>
          </p:nvPr>
        </p:nvSpPr>
        <p:spPr>
          <a:xfrm>
            <a:off x="609600" y="199505"/>
            <a:ext cx="10744200" cy="1185577"/>
          </a:xfrm>
        </p:spPr>
        <p:txBody>
          <a:bodyPr>
            <a:normAutofit/>
          </a:bodyPr>
          <a:lstStyle/>
          <a:p>
            <a:r>
              <a:rPr lang="en-US" sz="2800" dirty="0"/>
              <a:t>Pathological Mechanisms of PAH Potentially Related to Prostacyclin Pathway Deficiency</a:t>
            </a:r>
            <a:r>
              <a:rPr lang="en-US" sz="2800" baseline="30000" dirty="0"/>
              <a:t>1-3</a:t>
            </a:r>
          </a:p>
        </p:txBody>
      </p:sp>
      <p:sp>
        <p:nvSpPr>
          <p:cNvPr id="17" name="Content Placeholder 16">
            <a:extLst>
              <a:ext uri="{FF2B5EF4-FFF2-40B4-BE49-F238E27FC236}">
                <a16:creationId xmlns:a16="http://schemas.microsoft.com/office/drawing/2014/main" id="{4C31B5BF-BF84-35F1-B01D-7C8A608C091E}"/>
              </a:ext>
            </a:extLst>
          </p:cNvPr>
          <p:cNvSpPr>
            <a:spLocks noGrp="1"/>
          </p:cNvSpPr>
          <p:nvPr>
            <p:ph idx="1"/>
          </p:nvPr>
        </p:nvSpPr>
        <p:spPr>
          <a:xfrm>
            <a:off x="609599" y="4945797"/>
            <a:ext cx="11211499" cy="1278017"/>
          </a:xfrm>
        </p:spPr>
        <p:txBody>
          <a:bodyPr>
            <a:normAutofit/>
          </a:bodyPr>
          <a:lstStyle/>
          <a:p>
            <a:r>
              <a:rPr lang="en-US" sz="1800" dirty="0" err="1"/>
              <a:t>Ralinepag</a:t>
            </a:r>
            <a:r>
              <a:rPr lang="en-US" sz="1800" dirty="0"/>
              <a:t> is a novel, next-generation, highly selective IP receptor agonist that has demonstrated positive  findings in a phase 2 clinical study of  PAH</a:t>
            </a:r>
          </a:p>
          <a:p>
            <a:r>
              <a:rPr lang="en-US" sz="1800" dirty="0"/>
              <a:t>Preclinical findings on pharmacology, pharmacokinetics, and efficacy with </a:t>
            </a:r>
            <a:r>
              <a:rPr lang="en-US" sz="1800" dirty="0" err="1"/>
              <a:t>ralinepag</a:t>
            </a:r>
            <a:r>
              <a:rPr lang="en-US" sz="1800" dirty="0"/>
              <a:t> have been presented</a:t>
            </a:r>
            <a:r>
              <a:rPr lang="en-US" sz="1800" baseline="30000" dirty="0"/>
              <a:t>4</a:t>
            </a:r>
          </a:p>
        </p:txBody>
      </p:sp>
      <p:sp>
        <p:nvSpPr>
          <p:cNvPr id="7" name="object 9">
            <a:extLst>
              <a:ext uri="{FF2B5EF4-FFF2-40B4-BE49-F238E27FC236}">
                <a16:creationId xmlns:a16="http://schemas.microsoft.com/office/drawing/2014/main" id="{88BD8AA6-A31A-0426-AF8B-D99C2F36CA5A}"/>
              </a:ext>
            </a:extLst>
          </p:cNvPr>
          <p:cNvSpPr txBox="1"/>
          <p:nvPr/>
        </p:nvSpPr>
        <p:spPr>
          <a:xfrm>
            <a:off x="7286218" y="1557977"/>
            <a:ext cx="1122045"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chemeClr val="accent1"/>
                </a:solidFill>
                <a:latin typeface="Arial"/>
                <a:cs typeface="Arial"/>
              </a:rPr>
              <a:t>Ralinepag</a:t>
            </a:r>
            <a:endParaRPr sz="1600" b="1" dirty="0">
              <a:solidFill>
                <a:schemeClr val="accent1"/>
              </a:solidFill>
              <a:latin typeface="Arial"/>
              <a:cs typeface="Arial"/>
            </a:endParaRPr>
          </a:p>
        </p:txBody>
      </p:sp>
      <p:grpSp>
        <p:nvGrpSpPr>
          <p:cNvPr id="16" name="Group 15">
            <a:extLst>
              <a:ext uri="{FF2B5EF4-FFF2-40B4-BE49-F238E27FC236}">
                <a16:creationId xmlns:a16="http://schemas.microsoft.com/office/drawing/2014/main" id="{41A2E222-C569-ED11-D41B-5A66B6784CF5}"/>
              </a:ext>
            </a:extLst>
          </p:cNvPr>
          <p:cNvGrpSpPr/>
          <p:nvPr/>
        </p:nvGrpSpPr>
        <p:grpSpPr>
          <a:xfrm>
            <a:off x="742585" y="1450518"/>
            <a:ext cx="5999900" cy="3469273"/>
            <a:chOff x="549275" y="1772687"/>
            <a:chExt cx="5452574" cy="3152797"/>
          </a:xfrm>
        </p:grpSpPr>
        <p:sp>
          <p:nvSpPr>
            <p:cNvPr id="4" name="object 10">
              <a:extLst>
                <a:ext uri="{FF2B5EF4-FFF2-40B4-BE49-F238E27FC236}">
                  <a16:creationId xmlns:a16="http://schemas.microsoft.com/office/drawing/2014/main" id="{42253C05-14BF-D524-6E71-61A3071C4F08}"/>
                </a:ext>
              </a:extLst>
            </p:cNvPr>
            <p:cNvSpPr/>
            <p:nvPr/>
          </p:nvSpPr>
          <p:spPr>
            <a:xfrm>
              <a:off x="595201" y="1772687"/>
              <a:ext cx="4920970" cy="3152797"/>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F6E46809-81DE-81FF-E463-8D91B075A20F}"/>
                </a:ext>
              </a:extLst>
            </p:cNvPr>
            <p:cNvSpPr txBox="1"/>
            <p:nvPr/>
          </p:nvSpPr>
          <p:spPr>
            <a:xfrm>
              <a:off x="1787706" y="1777211"/>
              <a:ext cx="1312340" cy="335641"/>
            </a:xfrm>
            <a:prstGeom prst="rect">
              <a:avLst/>
            </a:prstGeom>
            <a:solidFill>
              <a:schemeClr val="bg1"/>
            </a:solidFill>
          </p:spPr>
          <p:txBody>
            <a:bodyPr wrap="square" rtlCol="0">
              <a:spAutoFit/>
            </a:bodyPr>
            <a:lstStyle/>
            <a:p>
              <a:pPr algn="ctr"/>
              <a:r>
                <a:rPr lang="en-US" sz="900" b="1" dirty="0"/>
                <a:t>Pulmonary Artery Vasoconstriction</a:t>
              </a:r>
            </a:p>
          </p:txBody>
        </p:sp>
        <p:sp>
          <p:nvSpPr>
            <p:cNvPr id="10" name="TextBox 9">
              <a:extLst>
                <a:ext uri="{FF2B5EF4-FFF2-40B4-BE49-F238E27FC236}">
                  <a16:creationId xmlns:a16="http://schemas.microsoft.com/office/drawing/2014/main" id="{C9C7CFA6-FE55-C418-C39F-B049C34D241B}"/>
                </a:ext>
              </a:extLst>
            </p:cNvPr>
            <p:cNvSpPr txBox="1"/>
            <p:nvPr/>
          </p:nvSpPr>
          <p:spPr>
            <a:xfrm>
              <a:off x="3871645" y="1987926"/>
              <a:ext cx="1202077" cy="335641"/>
            </a:xfrm>
            <a:prstGeom prst="rect">
              <a:avLst/>
            </a:prstGeom>
            <a:solidFill>
              <a:schemeClr val="bg1"/>
            </a:solidFill>
          </p:spPr>
          <p:txBody>
            <a:bodyPr wrap="square" rtlCol="0">
              <a:spAutoFit/>
            </a:bodyPr>
            <a:lstStyle/>
            <a:p>
              <a:pPr algn="ctr"/>
              <a:r>
                <a:rPr lang="en-US" sz="900" b="1" dirty="0"/>
                <a:t>Vascular</a:t>
              </a:r>
            </a:p>
            <a:p>
              <a:pPr algn="ctr"/>
              <a:r>
                <a:rPr lang="en-US" sz="900" b="1" dirty="0"/>
                <a:t>Remodeling</a:t>
              </a:r>
            </a:p>
          </p:txBody>
        </p:sp>
        <p:sp>
          <p:nvSpPr>
            <p:cNvPr id="11" name="TextBox 10">
              <a:extLst>
                <a:ext uri="{FF2B5EF4-FFF2-40B4-BE49-F238E27FC236}">
                  <a16:creationId xmlns:a16="http://schemas.microsoft.com/office/drawing/2014/main" id="{DC0EBF51-761C-DE94-FF68-58D9F71DCC86}"/>
                </a:ext>
              </a:extLst>
            </p:cNvPr>
            <p:cNvSpPr txBox="1"/>
            <p:nvPr/>
          </p:nvSpPr>
          <p:spPr>
            <a:xfrm>
              <a:off x="4472683" y="3419973"/>
              <a:ext cx="1431548" cy="335641"/>
            </a:xfrm>
            <a:prstGeom prst="rect">
              <a:avLst/>
            </a:prstGeom>
            <a:solidFill>
              <a:schemeClr val="bg1"/>
            </a:solidFill>
          </p:spPr>
          <p:txBody>
            <a:bodyPr wrap="square" rtlCol="0">
              <a:spAutoFit/>
            </a:bodyPr>
            <a:lstStyle/>
            <a:p>
              <a:r>
                <a:rPr lang="en-US" sz="900" b="1" dirty="0"/>
                <a:t>Right Ventricular Strain</a:t>
              </a:r>
            </a:p>
            <a:p>
              <a:r>
                <a:rPr lang="en-US" sz="900" b="1" dirty="0"/>
                <a:t>And Dysfunction</a:t>
              </a:r>
            </a:p>
          </p:txBody>
        </p:sp>
        <p:sp>
          <p:nvSpPr>
            <p:cNvPr id="12" name="TextBox 11">
              <a:extLst>
                <a:ext uri="{FF2B5EF4-FFF2-40B4-BE49-F238E27FC236}">
                  <a16:creationId xmlns:a16="http://schemas.microsoft.com/office/drawing/2014/main" id="{F92391A8-E3C5-C326-5549-849A217734F6}"/>
                </a:ext>
              </a:extLst>
            </p:cNvPr>
            <p:cNvSpPr txBox="1"/>
            <p:nvPr/>
          </p:nvSpPr>
          <p:spPr>
            <a:xfrm>
              <a:off x="4683760" y="3696972"/>
              <a:ext cx="1275708" cy="215444"/>
            </a:xfrm>
            <a:prstGeom prst="rect">
              <a:avLst/>
            </a:prstGeom>
            <a:solidFill>
              <a:schemeClr val="bg1"/>
            </a:solidFill>
          </p:spPr>
          <p:txBody>
            <a:bodyPr wrap="square" rtlCol="0">
              <a:spAutoFit/>
            </a:bodyPr>
            <a:lstStyle/>
            <a:p>
              <a:pPr algn="ctr"/>
              <a:r>
                <a:rPr lang="en-US" sz="800" dirty="0"/>
                <a:t>  </a:t>
              </a:r>
            </a:p>
          </p:txBody>
        </p:sp>
        <p:sp>
          <p:nvSpPr>
            <p:cNvPr id="13" name="TextBox 12">
              <a:extLst>
                <a:ext uri="{FF2B5EF4-FFF2-40B4-BE49-F238E27FC236}">
                  <a16:creationId xmlns:a16="http://schemas.microsoft.com/office/drawing/2014/main" id="{B25F91E4-A578-B7D1-9D26-BC6BEBCEBFBD}"/>
                </a:ext>
              </a:extLst>
            </p:cNvPr>
            <p:cNvSpPr txBox="1"/>
            <p:nvPr/>
          </p:nvSpPr>
          <p:spPr>
            <a:xfrm>
              <a:off x="4726141" y="3820082"/>
              <a:ext cx="1275708" cy="215444"/>
            </a:xfrm>
            <a:prstGeom prst="rect">
              <a:avLst/>
            </a:prstGeom>
            <a:solidFill>
              <a:schemeClr val="bg1"/>
            </a:solidFill>
          </p:spPr>
          <p:txBody>
            <a:bodyPr wrap="square" rtlCol="0">
              <a:spAutoFit/>
            </a:bodyPr>
            <a:lstStyle/>
            <a:p>
              <a:pPr algn="ctr"/>
              <a:r>
                <a:rPr lang="en-US" sz="800" dirty="0"/>
                <a:t>  </a:t>
              </a:r>
            </a:p>
          </p:txBody>
        </p:sp>
        <p:sp>
          <p:nvSpPr>
            <p:cNvPr id="14" name="TextBox 13">
              <a:extLst>
                <a:ext uri="{FF2B5EF4-FFF2-40B4-BE49-F238E27FC236}">
                  <a16:creationId xmlns:a16="http://schemas.microsoft.com/office/drawing/2014/main" id="{89A2B53D-6CBC-6248-72B5-CBB8B38F0265}"/>
                </a:ext>
              </a:extLst>
            </p:cNvPr>
            <p:cNvSpPr txBox="1"/>
            <p:nvPr/>
          </p:nvSpPr>
          <p:spPr>
            <a:xfrm>
              <a:off x="4655509" y="3708092"/>
              <a:ext cx="183622" cy="215444"/>
            </a:xfrm>
            <a:prstGeom prst="rect">
              <a:avLst/>
            </a:prstGeom>
            <a:solidFill>
              <a:schemeClr val="bg1"/>
            </a:solidFill>
          </p:spPr>
          <p:txBody>
            <a:bodyPr wrap="square" rtlCol="0">
              <a:spAutoFit/>
            </a:bodyPr>
            <a:lstStyle/>
            <a:p>
              <a:pPr algn="ctr"/>
              <a:r>
                <a:rPr lang="en-US" sz="800" dirty="0"/>
                <a:t>  </a:t>
              </a:r>
            </a:p>
          </p:txBody>
        </p:sp>
        <p:sp>
          <p:nvSpPr>
            <p:cNvPr id="15" name="TextBox 14">
              <a:extLst>
                <a:ext uri="{FF2B5EF4-FFF2-40B4-BE49-F238E27FC236}">
                  <a16:creationId xmlns:a16="http://schemas.microsoft.com/office/drawing/2014/main" id="{1B1B5E13-BE9F-0FE2-B71A-EEB51124620E}"/>
                </a:ext>
              </a:extLst>
            </p:cNvPr>
            <p:cNvSpPr txBox="1"/>
            <p:nvPr/>
          </p:nvSpPr>
          <p:spPr>
            <a:xfrm>
              <a:off x="549275" y="3112197"/>
              <a:ext cx="860656" cy="587371"/>
            </a:xfrm>
            <a:prstGeom prst="rect">
              <a:avLst/>
            </a:prstGeom>
            <a:solidFill>
              <a:schemeClr val="bg1"/>
            </a:solidFill>
          </p:spPr>
          <p:txBody>
            <a:bodyPr wrap="square" rtlCol="0">
              <a:spAutoFit/>
            </a:bodyPr>
            <a:lstStyle/>
            <a:p>
              <a:pPr algn="ctr"/>
              <a:r>
                <a:rPr lang="en-US" sz="900" b="1" i="1" dirty="0"/>
                <a:t>In situ</a:t>
              </a:r>
            </a:p>
            <a:p>
              <a:pPr algn="ctr"/>
              <a:r>
                <a:rPr lang="en-US" sz="900" b="1" dirty="0"/>
                <a:t>Thrombosis</a:t>
              </a:r>
            </a:p>
            <a:p>
              <a:pPr algn="ctr"/>
              <a:r>
                <a:rPr lang="en-US" sz="900" b="1" dirty="0"/>
                <a:t>Platelet</a:t>
              </a:r>
            </a:p>
            <a:p>
              <a:pPr algn="ctr"/>
              <a:r>
                <a:rPr lang="en-US" sz="900" b="1" dirty="0"/>
                <a:t>Aggregation</a:t>
              </a:r>
            </a:p>
          </p:txBody>
        </p:sp>
      </p:grpSp>
      <p:graphicFrame>
        <p:nvGraphicFramePr>
          <p:cNvPr id="3" name="Table 16">
            <a:extLst>
              <a:ext uri="{FF2B5EF4-FFF2-40B4-BE49-F238E27FC236}">
                <a16:creationId xmlns:a16="http://schemas.microsoft.com/office/drawing/2014/main" id="{0B904F92-BE16-12B0-2FC0-E3FB1D939CCA}"/>
              </a:ext>
            </a:extLst>
          </p:cNvPr>
          <p:cNvGraphicFramePr>
            <a:graphicFrameLocks noGrp="1"/>
          </p:cNvGraphicFramePr>
          <p:nvPr>
            <p:extLst>
              <p:ext uri="{D42A27DB-BD31-4B8C-83A1-F6EECF244321}">
                <p14:modId xmlns:p14="http://schemas.microsoft.com/office/powerpoint/2010/main" val="402670667"/>
              </p:ext>
            </p:extLst>
          </p:nvPr>
        </p:nvGraphicFramePr>
        <p:xfrm>
          <a:off x="7286218" y="1996435"/>
          <a:ext cx="4067581" cy="2377440"/>
        </p:xfrm>
        <a:graphic>
          <a:graphicData uri="http://schemas.openxmlformats.org/drawingml/2006/table">
            <a:tbl>
              <a:tblPr firstRow="1" bandRow="1">
                <a:tableStyleId>{F5AB1C69-6EDB-4FF4-983F-18BD219EF322}</a:tableStyleId>
              </a:tblPr>
              <a:tblGrid>
                <a:gridCol w="1130957">
                  <a:extLst>
                    <a:ext uri="{9D8B030D-6E8A-4147-A177-3AD203B41FA5}">
                      <a16:colId xmlns:a16="http://schemas.microsoft.com/office/drawing/2014/main" val="1932317998"/>
                    </a:ext>
                  </a:extLst>
                </a:gridCol>
                <a:gridCol w="1745587">
                  <a:extLst>
                    <a:ext uri="{9D8B030D-6E8A-4147-A177-3AD203B41FA5}">
                      <a16:colId xmlns:a16="http://schemas.microsoft.com/office/drawing/2014/main" val="3832044996"/>
                    </a:ext>
                  </a:extLst>
                </a:gridCol>
                <a:gridCol w="1191037">
                  <a:extLst>
                    <a:ext uri="{9D8B030D-6E8A-4147-A177-3AD203B41FA5}">
                      <a16:colId xmlns:a16="http://schemas.microsoft.com/office/drawing/2014/main" val="1791130727"/>
                    </a:ext>
                  </a:extLst>
                </a:gridCol>
              </a:tblGrid>
              <a:tr h="331046">
                <a:tc>
                  <a:txBody>
                    <a:bodyPr/>
                    <a:lstStyle/>
                    <a:p>
                      <a:pPr algn="ctr"/>
                      <a:r>
                        <a:rPr lang="en-US" sz="1200" dirty="0"/>
                        <a:t>Receptor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Binding Affinity</a:t>
                      </a:r>
                      <a:br>
                        <a:rPr lang="en-US" sz="1200" dirty="0"/>
                      </a:br>
                      <a:r>
                        <a:rPr lang="en-US" sz="1200" dirty="0"/>
                        <a:t>K</a:t>
                      </a:r>
                      <a:r>
                        <a:rPr lang="en-US" sz="1200" baseline="-25000" dirty="0"/>
                        <a:t>i</a:t>
                      </a:r>
                      <a:r>
                        <a:rPr lang="en-US" sz="1200" dirty="0"/>
                        <a:t> (</a:t>
                      </a:r>
                      <a:r>
                        <a:rPr lang="en-US" sz="1200" dirty="0" err="1"/>
                        <a:t>nM</a:t>
                      </a:r>
                      <a:r>
                        <a:rPr lang="en-US" sz="120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Fold Selectivity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6961240"/>
                  </a:ext>
                </a:extLst>
              </a:tr>
              <a:tr h="260919">
                <a:tc>
                  <a:txBody>
                    <a:bodyPr/>
                    <a:lstStyle/>
                    <a:p>
                      <a:pPr algn="ctr"/>
                      <a:r>
                        <a:rPr lang="en-US" sz="1200" b="1" dirty="0">
                          <a:solidFill>
                            <a:schemeClr val="bg1"/>
                          </a:solidFill>
                        </a:rPr>
                        <a:t>IP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200" b="1" dirty="0">
                          <a:solidFill>
                            <a:schemeClr val="bg1"/>
                          </a:solidFill>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200" b="1"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634709282"/>
                  </a:ext>
                </a:extLst>
              </a:tr>
              <a:tr h="260919">
                <a:tc>
                  <a:txBody>
                    <a:bodyPr/>
                    <a:lstStyle/>
                    <a:p>
                      <a:pPr algn="ctr"/>
                      <a:r>
                        <a:rPr lang="en-US" sz="1200" dirty="0"/>
                        <a:t>DP</a:t>
                      </a:r>
                      <a:r>
                        <a:rPr lang="en-US" sz="1200" baseline="-25000"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2,610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770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2311565"/>
                  </a:ext>
                </a:extLst>
              </a:tr>
              <a:tr h="260919">
                <a:tc>
                  <a:txBody>
                    <a:bodyPr/>
                    <a:lstStyle/>
                    <a:p>
                      <a:pPr algn="ctr"/>
                      <a:r>
                        <a:rPr lang="en-US" sz="1200" dirty="0"/>
                        <a:t>EP</a:t>
                      </a:r>
                      <a:r>
                        <a:rPr lang="en-US" sz="1200" baseline="-25000"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9,600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2,800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3483399"/>
                  </a:ext>
                </a:extLst>
              </a:tr>
              <a:tr h="260919">
                <a:tc>
                  <a:txBody>
                    <a:bodyPr/>
                    <a:lstStyle/>
                    <a:p>
                      <a:pPr algn="ctr"/>
                      <a:r>
                        <a:rPr lang="en-US" sz="1200" dirty="0"/>
                        <a:t>EP</a:t>
                      </a:r>
                      <a:r>
                        <a:rPr lang="en-US" sz="1200" baseline="-25000" dirty="0"/>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610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8703512"/>
                  </a:ext>
                </a:extLst>
              </a:tr>
              <a:tr h="260919">
                <a:tc>
                  <a:txBody>
                    <a:bodyPr/>
                    <a:lstStyle/>
                    <a:p>
                      <a:pPr algn="ctr"/>
                      <a:r>
                        <a:rPr lang="en-US" sz="1200" dirty="0"/>
                        <a:t>EP</a:t>
                      </a:r>
                      <a:r>
                        <a:rPr lang="en-US" sz="1200" baseline="-25000" dirty="0"/>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143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655728"/>
                  </a:ext>
                </a:extLst>
              </a:tr>
              <a:tr h="260919">
                <a:tc>
                  <a:txBody>
                    <a:bodyPr/>
                    <a:lstStyle/>
                    <a:p>
                      <a:pPr algn="ctr"/>
                      <a:r>
                        <a:rPr lang="en-US" sz="1200" dirty="0"/>
                        <a:t>EP</a:t>
                      </a:r>
                      <a:r>
                        <a:rPr lang="en-US" sz="1200" baseline="-25000" dirty="0"/>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678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200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32256765"/>
                  </a:ext>
                </a:extLst>
              </a:tr>
              <a:tr h="260919">
                <a:tc>
                  <a:txBody>
                    <a:bodyPr/>
                    <a:lstStyle/>
                    <a:p>
                      <a:pPr algn="ctr"/>
                      <a:r>
                        <a:rPr lang="en-US" sz="1200" dirty="0"/>
                        <a:t>TP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&gt; 10,000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t>&gt;2,900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39740858"/>
                  </a:ext>
                </a:extLst>
              </a:tr>
            </a:tbl>
          </a:graphicData>
        </a:graphic>
      </p:graphicFrame>
      <p:sp>
        <p:nvSpPr>
          <p:cNvPr id="20" name="Footer Placeholder 19">
            <a:extLst>
              <a:ext uri="{FF2B5EF4-FFF2-40B4-BE49-F238E27FC236}">
                <a16:creationId xmlns:a16="http://schemas.microsoft.com/office/drawing/2014/main" id="{DEF43927-00B8-44ED-86B3-5C4088AA6749}"/>
              </a:ext>
            </a:extLst>
          </p:cNvPr>
          <p:cNvSpPr>
            <a:spLocks noGrp="1"/>
          </p:cNvSpPr>
          <p:nvPr>
            <p:ph type="ftr" sz="quarter" idx="3"/>
          </p:nvPr>
        </p:nvSpPr>
        <p:spPr/>
        <p:txBody>
          <a:bodyPr/>
          <a:lstStyle/>
          <a:p>
            <a:pPr marL="12700">
              <a:lnSpc>
                <a:spcPct val="100000"/>
              </a:lnSpc>
              <a:spcBef>
                <a:spcPts val="100"/>
              </a:spcBef>
            </a:pPr>
            <a:r>
              <a:rPr lang="en-US" sz="1000" dirty="0">
                <a:latin typeface="Arial"/>
                <a:cs typeface="Arial"/>
              </a:rPr>
              <a:t>DP</a:t>
            </a:r>
            <a:r>
              <a:rPr lang="en-US" sz="1000" baseline="-25000" dirty="0">
                <a:latin typeface="Arial"/>
                <a:cs typeface="Arial"/>
              </a:rPr>
              <a:t>1</a:t>
            </a:r>
            <a:r>
              <a:rPr lang="en-US" sz="1000" dirty="0">
                <a:latin typeface="Arial"/>
                <a:cs typeface="Arial"/>
              </a:rPr>
              <a:t>, prostaglandin D</a:t>
            </a:r>
            <a:r>
              <a:rPr lang="en-US" sz="1000" baseline="-25000" dirty="0">
                <a:latin typeface="Arial"/>
                <a:cs typeface="Arial"/>
              </a:rPr>
              <a:t>2</a:t>
            </a:r>
            <a:r>
              <a:rPr lang="en-US" sz="1000" dirty="0">
                <a:latin typeface="Arial"/>
                <a:cs typeface="Arial"/>
              </a:rPr>
              <a:t> receptor 1; EP</a:t>
            </a:r>
            <a:r>
              <a:rPr lang="en-US" sz="1000" baseline="-25000" dirty="0">
                <a:latin typeface="Arial"/>
                <a:cs typeface="Arial"/>
              </a:rPr>
              <a:t>1-4</a:t>
            </a:r>
            <a:r>
              <a:rPr lang="en-US" sz="1000" dirty="0">
                <a:latin typeface="Arial"/>
                <a:cs typeface="Arial"/>
              </a:rPr>
              <a:t>, prostaglandin E</a:t>
            </a:r>
            <a:r>
              <a:rPr lang="en-US" sz="1000" baseline="-25000" dirty="0">
                <a:latin typeface="Arial"/>
                <a:cs typeface="Arial"/>
              </a:rPr>
              <a:t>1-4</a:t>
            </a:r>
            <a:r>
              <a:rPr lang="en-US" sz="1000" dirty="0">
                <a:latin typeface="Arial"/>
                <a:cs typeface="Arial"/>
              </a:rPr>
              <a:t> receptors; IP, prostacyclin receptor; PAH, pulmonary arterial hypertension; TP, thromboxane receptor.</a:t>
            </a:r>
          </a:p>
          <a:p>
            <a:pPr marL="12700">
              <a:lnSpc>
                <a:spcPct val="100000"/>
              </a:lnSpc>
              <a:spcBef>
                <a:spcPts val="100"/>
              </a:spcBef>
            </a:pPr>
            <a:endParaRPr lang="en-US" sz="1000" dirty="0">
              <a:latin typeface="Arial"/>
              <a:cs typeface="Arial"/>
            </a:endParaRPr>
          </a:p>
          <a:p>
            <a:pPr marL="12700">
              <a:lnSpc>
                <a:spcPct val="100000"/>
              </a:lnSpc>
              <a:spcBef>
                <a:spcPts val="100"/>
              </a:spcBef>
            </a:pPr>
            <a:r>
              <a:rPr lang="en-US" sz="1000" dirty="0">
                <a:latin typeface="Arial"/>
                <a:cs typeface="Arial"/>
              </a:rPr>
              <a:t>1. McLaughlin VV, et a</a:t>
            </a:r>
            <a:r>
              <a:rPr lang="en-US" sz="1000" i="1" dirty="0">
                <a:latin typeface="Arial"/>
                <a:cs typeface="Arial"/>
              </a:rPr>
              <a:t>l</a:t>
            </a:r>
            <a:r>
              <a:rPr lang="en-US" sz="1000" dirty="0">
                <a:latin typeface="Arial"/>
                <a:cs typeface="Arial"/>
              </a:rPr>
              <a:t>. </a:t>
            </a:r>
            <a:r>
              <a:rPr lang="en-US" sz="1000" i="1" dirty="0">
                <a:latin typeface="Arial"/>
                <a:cs typeface="Arial"/>
              </a:rPr>
              <a:t>J Am Coll </a:t>
            </a:r>
            <a:r>
              <a:rPr lang="en-US" sz="1000" i="1" spc="-5" dirty="0" err="1">
                <a:latin typeface="Arial"/>
                <a:cs typeface="Arial"/>
              </a:rPr>
              <a:t>Cardiol</a:t>
            </a:r>
            <a:r>
              <a:rPr lang="en-US" sz="1000" i="1" spc="-5" dirty="0">
                <a:latin typeface="Arial"/>
                <a:cs typeface="Arial"/>
              </a:rPr>
              <a:t>. </a:t>
            </a:r>
            <a:r>
              <a:rPr lang="en-US" sz="1000" spc="-5" dirty="0">
                <a:latin typeface="Arial"/>
                <a:cs typeface="Arial"/>
              </a:rPr>
              <a:t>2009;53:1573–1619; 2. </a:t>
            </a:r>
            <a:r>
              <a:rPr lang="en-US" sz="1000" spc="0" dirty="0">
                <a:latin typeface="Arial"/>
                <a:cs typeface="Arial"/>
              </a:rPr>
              <a:t>Blaise </a:t>
            </a:r>
            <a:r>
              <a:rPr lang="en-US" sz="1000" spc="-10" dirty="0">
                <a:latin typeface="Arial"/>
                <a:cs typeface="Arial"/>
              </a:rPr>
              <a:t>G, </a:t>
            </a:r>
            <a:r>
              <a:rPr lang="en-US" sz="1000" dirty="0">
                <a:latin typeface="Arial"/>
                <a:cs typeface="Arial"/>
              </a:rPr>
              <a:t>et al. </a:t>
            </a:r>
            <a:r>
              <a:rPr lang="en-US" sz="1000" i="1" dirty="0">
                <a:latin typeface="Arial"/>
                <a:cs typeface="Arial"/>
              </a:rPr>
              <a:t>Anesthesiology.</a:t>
            </a:r>
            <a:r>
              <a:rPr lang="en-US" sz="1000" spc="25" dirty="0">
                <a:latin typeface="Arial"/>
                <a:cs typeface="Arial"/>
              </a:rPr>
              <a:t> </a:t>
            </a:r>
            <a:r>
              <a:rPr lang="en-US" sz="1000" spc="-5" dirty="0">
                <a:latin typeface="Arial"/>
                <a:cs typeface="Arial"/>
              </a:rPr>
              <a:t>2003;99:1415–1432; 3. </a:t>
            </a:r>
            <a:r>
              <a:rPr lang="en-US" sz="1000" dirty="0">
                <a:latin typeface="Arial"/>
                <a:cs typeface="Arial"/>
              </a:rPr>
              <a:t>Rich S. </a:t>
            </a:r>
            <a:r>
              <a:rPr lang="en-US" sz="1000" i="1" dirty="0">
                <a:latin typeface="Arial"/>
                <a:cs typeface="Arial"/>
              </a:rPr>
              <a:t>Pulmonary </a:t>
            </a:r>
            <a:r>
              <a:rPr lang="en-US" sz="1000" i="1" spc="-5" dirty="0">
                <a:latin typeface="Arial"/>
                <a:cs typeface="Arial"/>
              </a:rPr>
              <a:t>Hypertension</a:t>
            </a:r>
            <a:r>
              <a:rPr lang="en-US" sz="1000" spc="-5" dirty="0">
                <a:latin typeface="Arial"/>
                <a:cs typeface="Arial"/>
              </a:rPr>
              <a:t>. </a:t>
            </a:r>
            <a:r>
              <a:rPr lang="en-US" sz="1000" spc="-15" dirty="0">
                <a:latin typeface="Arial"/>
                <a:cs typeface="Arial"/>
              </a:rPr>
              <a:t>In: </a:t>
            </a:r>
            <a:r>
              <a:rPr lang="en-US" sz="1000" dirty="0">
                <a:latin typeface="Arial"/>
                <a:cs typeface="Arial"/>
              </a:rPr>
              <a:t>Libby P, </a:t>
            </a:r>
            <a:r>
              <a:rPr lang="en-US" sz="1000" dirty="0" err="1">
                <a:latin typeface="Arial"/>
                <a:cs typeface="Arial"/>
              </a:rPr>
              <a:t>Bonow</a:t>
            </a:r>
            <a:r>
              <a:rPr lang="en-US" sz="1000" dirty="0">
                <a:latin typeface="Arial"/>
                <a:cs typeface="Arial"/>
              </a:rPr>
              <a:t> </a:t>
            </a:r>
            <a:r>
              <a:rPr lang="en-US" sz="1000" spc="-10" dirty="0">
                <a:latin typeface="Arial"/>
                <a:cs typeface="Arial"/>
              </a:rPr>
              <a:t>RO, </a:t>
            </a:r>
            <a:r>
              <a:rPr lang="en-US" sz="1000" spc="-5" dirty="0">
                <a:latin typeface="Arial"/>
                <a:cs typeface="Arial"/>
              </a:rPr>
              <a:t>Mann DL, Zipes </a:t>
            </a:r>
            <a:r>
              <a:rPr lang="en-US" sz="1000" dirty="0">
                <a:latin typeface="Arial"/>
                <a:cs typeface="Arial"/>
              </a:rPr>
              <a:t>DE, eds. </a:t>
            </a:r>
            <a:r>
              <a:rPr lang="en-US" sz="1000" i="1" dirty="0" err="1">
                <a:latin typeface="Arial"/>
                <a:cs typeface="Arial"/>
              </a:rPr>
              <a:t>Braunwald’s</a:t>
            </a:r>
            <a:r>
              <a:rPr lang="en-US" sz="1000" i="1" dirty="0">
                <a:latin typeface="Arial"/>
                <a:cs typeface="Arial"/>
              </a:rPr>
              <a:t> </a:t>
            </a:r>
            <a:r>
              <a:rPr lang="en-US" sz="1000" i="1" spc="-5" dirty="0">
                <a:latin typeface="Arial"/>
                <a:cs typeface="Arial"/>
              </a:rPr>
              <a:t>Heart </a:t>
            </a:r>
            <a:r>
              <a:rPr lang="en-US" sz="1000" i="1" dirty="0">
                <a:latin typeface="Arial"/>
                <a:cs typeface="Arial"/>
              </a:rPr>
              <a:t>Disease</a:t>
            </a:r>
            <a:r>
              <a:rPr lang="en-US" sz="1000" dirty="0">
                <a:latin typeface="Arial"/>
                <a:cs typeface="Arial"/>
              </a:rPr>
              <a:t>.</a:t>
            </a:r>
            <a:r>
              <a:rPr lang="en-US" sz="1000" spc="-40" dirty="0">
                <a:latin typeface="Arial"/>
                <a:cs typeface="Arial"/>
              </a:rPr>
              <a:t> </a:t>
            </a:r>
            <a:r>
              <a:rPr lang="en-US" sz="1000" spc="-5" dirty="0">
                <a:latin typeface="Arial"/>
                <a:cs typeface="Arial"/>
              </a:rPr>
              <a:t>2012:1696–1718; 4. </a:t>
            </a:r>
            <a:r>
              <a:rPr lang="en-US" sz="1000" spc="0" dirty="0">
                <a:latin typeface="Arial"/>
                <a:cs typeface="Arial"/>
              </a:rPr>
              <a:t>Adams</a:t>
            </a:r>
            <a:r>
              <a:rPr lang="en-US" sz="1000" spc="-50" dirty="0">
                <a:latin typeface="Arial"/>
                <a:cs typeface="Arial"/>
              </a:rPr>
              <a:t> </a:t>
            </a:r>
            <a:r>
              <a:rPr lang="en-US" sz="1000" spc="0" dirty="0">
                <a:latin typeface="Arial"/>
                <a:cs typeface="Arial"/>
              </a:rPr>
              <a:t>J, </a:t>
            </a:r>
            <a:r>
              <a:rPr lang="en-US" sz="1000" spc="-30" dirty="0">
                <a:latin typeface="Arial"/>
                <a:cs typeface="Arial"/>
              </a:rPr>
              <a:t>et al</a:t>
            </a:r>
            <a:r>
              <a:rPr lang="en-US" sz="1000" dirty="0">
                <a:latin typeface="Arial"/>
                <a:cs typeface="Arial"/>
              </a:rPr>
              <a:t>.</a:t>
            </a:r>
            <a:r>
              <a:rPr lang="en-US" sz="1000" spc="0" dirty="0">
                <a:latin typeface="Arial"/>
                <a:cs typeface="Arial"/>
              </a:rPr>
              <a:t> </a:t>
            </a:r>
            <a:r>
              <a:rPr lang="en-US" sz="1000" spc="-5" dirty="0">
                <a:latin typeface="Arial"/>
                <a:cs typeface="Arial"/>
              </a:rPr>
              <a:t>Presented</a:t>
            </a:r>
            <a:r>
              <a:rPr lang="en-US" sz="1000" spc="-30" dirty="0">
                <a:latin typeface="Arial"/>
                <a:cs typeface="Arial"/>
              </a:rPr>
              <a:t> </a:t>
            </a:r>
            <a:r>
              <a:rPr lang="en-US" sz="1000" dirty="0">
                <a:latin typeface="Arial"/>
                <a:cs typeface="Arial"/>
              </a:rPr>
              <a:t>at</a:t>
            </a:r>
            <a:r>
              <a:rPr lang="en-US" sz="1000" spc="0" dirty="0">
                <a:latin typeface="Arial"/>
                <a:cs typeface="Arial"/>
              </a:rPr>
              <a:t> </a:t>
            </a:r>
            <a:r>
              <a:rPr lang="en-US" sz="1000" spc="-5" dirty="0">
                <a:latin typeface="Arial"/>
                <a:cs typeface="Arial"/>
              </a:rPr>
              <a:t>the</a:t>
            </a:r>
            <a:r>
              <a:rPr lang="en-US" sz="1000" spc="-30" dirty="0">
                <a:latin typeface="Arial"/>
                <a:cs typeface="Arial"/>
              </a:rPr>
              <a:t> </a:t>
            </a:r>
            <a:r>
              <a:rPr lang="en-US" sz="1000" spc="-5" dirty="0">
                <a:latin typeface="Arial"/>
                <a:cs typeface="Arial"/>
              </a:rPr>
              <a:t>European</a:t>
            </a:r>
            <a:r>
              <a:rPr lang="en-US" sz="1000" spc="5" dirty="0">
                <a:latin typeface="Arial"/>
                <a:cs typeface="Arial"/>
              </a:rPr>
              <a:t> </a:t>
            </a:r>
            <a:r>
              <a:rPr lang="en-US" sz="1000" dirty="0">
                <a:latin typeface="Arial"/>
                <a:cs typeface="Arial"/>
              </a:rPr>
              <a:t>Society</a:t>
            </a:r>
            <a:r>
              <a:rPr lang="en-US" sz="1000" spc="-85" dirty="0">
                <a:latin typeface="Arial"/>
                <a:cs typeface="Arial"/>
              </a:rPr>
              <a:t> </a:t>
            </a:r>
            <a:r>
              <a:rPr lang="en-US" sz="1000" dirty="0">
                <a:latin typeface="Arial"/>
                <a:cs typeface="Arial"/>
              </a:rPr>
              <a:t>of</a:t>
            </a:r>
            <a:r>
              <a:rPr lang="en-US" sz="1000" spc="0" dirty="0">
                <a:latin typeface="Arial"/>
                <a:cs typeface="Arial"/>
              </a:rPr>
              <a:t> </a:t>
            </a:r>
            <a:r>
              <a:rPr lang="en-US" sz="1000" spc="-5" dirty="0">
                <a:latin typeface="Arial"/>
                <a:cs typeface="Arial"/>
              </a:rPr>
              <a:t>Cardiology</a:t>
            </a:r>
            <a:r>
              <a:rPr lang="en-US" sz="1000" spc="-15" dirty="0">
                <a:latin typeface="Arial"/>
                <a:cs typeface="Arial"/>
              </a:rPr>
              <a:t> </a:t>
            </a:r>
            <a:r>
              <a:rPr lang="en-US" sz="1000" dirty="0">
                <a:latin typeface="Arial"/>
                <a:cs typeface="Arial"/>
              </a:rPr>
              <a:t>Annual</a:t>
            </a:r>
            <a:r>
              <a:rPr lang="en-US" sz="1000" spc="-50" dirty="0">
                <a:latin typeface="Arial"/>
                <a:cs typeface="Arial"/>
              </a:rPr>
              <a:t> </a:t>
            </a:r>
            <a:r>
              <a:rPr lang="en-US" sz="1000" dirty="0">
                <a:latin typeface="Arial"/>
                <a:cs typeface="Arial"/>
              </a:rPr>
              <a:t>Meeting;</a:t>
            </a:r>
            <a:r>
              <a:rPr lang="en-US" sz="1000" spc="-30" dirty="0">
                <a:latin typeface="Arial"/>
                <a:cs typeface="Arial"/>
              </a:rPr>
              <a:t> </a:t>
            </a:r>
            <a:r>
              <a:rPr lang="en-US" sz="1000" dirty="0">
                <a:latin typeface="Arial"/>
                <a:cs typeface="Arial"/>
              </a:rPr>
              <a:t>August</a:t>
            </a:r>
            <a:r>
              <a:rPr lang="en-US" sz="1000" spc="-30" dirty="0">
                <a:latin typeface="Arial"/>
                <a:cs typeface="Arial"/>
              </a:rPr>
              <a:t> </a:t>
            </a:r>
            <a:r>
              <a:rPr lang="en-US" sz="1000" spc="-5" dirty="0">
                <a:latin typeface="Arial"/>
                <a:cs typeface="Arial"/>
              </a:rPr>
              <a:t>26-30,</a:t>
            </a:r>
            <a:r>
              <a:rPr lang="en-US" sz="1000" spc="0" dirty="0">
                <a:latin typeface="Arial"/>
                <a:cs typeface="Arial"/>
              </a:rPr>
              <a:t> </a:t>
            </a:r>
            <a:r>
              <a:rPr lang="en-US" sz="1000" spc="-5" dirty="0">
                <a:latin typeface="Arial"/>
                <a:cs typeface="Arial"/>
              </a:rPr>
              <a:t>2017;</a:t>
            </a:r>
            <a:r>
              <a:rPr lang="en-US" sz="1000" spc="-30" dirty="0">
                <a:latin typeface="Arial"/>
                <a:cs typeface="Arial"/>
              </a:rPr>
              <a:t> </a:t>
            </a:r>
            <a:r>
              <a:rPr lang="en-US" sz="1000" dirty="0">
                <a:latin typeface="Arial"/>
                <a:cs typeface="Arial"/>
              </a:rPr>
              <a:t>Barcelona</a:t>
            </a:r>
            <a:r>
              <a:rPr lang="en-US" sz="1000" spc="-30" dirty="0">
                <a:latin typeface="Arial"/>
                <a:cs typeface="Arial"/>
              </a:rPr>
              <a:t> </a:t>
            </a:r>
            <a:r>
              <a:rPr lang="en-US" sz="1000" dirty="0">
                <a:latin typeface="Arial"/>
                <a:cs typeface="Arial"/>
              </a:rPr>
              <a:t>Spain.</a:t>
            </a:r>
          </a:p>
        </p:txBody>
      </p:sp>
    </p:spTree>
    <p:extLst>
      <p:ext uri="{BB962C8B-B14F-4D97-AF65-F5344CB8AC3E}">
        <p14:creationId xmlns:p14="http://schemas.microsoft.com/office/powerpoint/2010/main" val="89052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CB0F-9163-BC77-E771-0BC119914B74}"/>
              </a:ext>
            </a:extLst>
          </p:cNvPr>
          <p:cNvSpPr>
            <a:spLocks noGrp="1"/>
          </p:cNvSpPr>
          <p:nvPr>
            <p:ph type="title"/>
          </p:nvPr>
        </p:nvSpPr>
        <p:spPr>
          <a:xfrm>
            <a:off x="609600" y="199505"/>
            <a:ext cx="10744200" cy="1185577"/>
          </a:xfrm>
        </p:spPr>
        <p:txBody>
          <a:bodyPr>
            <a:noAutofit/>
          </a:bodyPr>
          <a:lstStyle/>
          <a:p>
            <a:r>
              <a:rPr lang="en-US"/>
              <a:t>Efficacy/Safety of Ralinepag (Novel Oral IP Agonist) in PAH Patients on Mono- or Dual-background Therapy</a:t>
            </a:r>
            <a:endParaRPr lang="en-US" dirty="0"/>
          </a:p>
        </p:txBody>
      </p:sp>
      <p:sp>
        <p:nvSpPr>
          <p:cNvPr id="3" name="Content Placeholder 2">
            <a:extLst>
              <a:ext uri="{FF2B5EF4-FFF2-40B4-BE49-F238E27FC236}">
                <a16:creationId xmlns:a16="http://schemas.microsoft.com/office/drawing/2014/main" id="{E31A11F7-D05A-2498-E36B-DE6F4CB90F06}"/>
              </a:ext>
            </a:extLst>
          </p:cNvPr>
          <p:cNvSpPr>
            <a:spLocks noGrp="1"/>
          </p:cNvSpPr>
          <p:nvPr>
            <p:ph sz="half" idx="1"/>
          </p:nvPr>
        </p:nvSpPr>
        <p:spPr>
          <a:xfrm>
            <a:off x="741803" y="2585002"/>
            <a:ext cx="4303923" cy="2181340"/>
          </a:xfrm>
        </p:spPr>
        <p:style>
          <a:lnRef idx="1">
            <a:schemeClr val="accent3"/>
          </a:lnRef>
          <a:fillRef idx="3">
            <a:schemeClr val="accent3"/>
          </a:fillRef>
          <a:effectRef idx="2">
            <a:schemeClr val="accent3"/>
          </a:effectRef>
          <a:fontRef idx="minor">
            <a:schemeClr val="lt1"/>
          </a:fontRef>
        </p:style>
        <p:txBody>
          <a:bodyPr anchor="ctr">
            <a:normAutofit/>
          </a:bodyPr>
          <a:lstStyle/>
          <a:p>
            <a:pPr marL="0" indent="0" algn="ctr">
              <a:buNone/>
            </a:pPr>
            <a:r>
              <a:rPr lang="en-US" sz="2000" b="1" dirty="0">
                <a:solidFill>
                  <a:schemeClr val="bg1"/>
                </a:solidFill>
              </a:rPr>
              <a:t>Primary Efficacy Endpoint</a:t>
            </a:r>
          </a:p>
          <a:p>
            <a:pPr marL="0" indent="0" algn="ctr">
              <a:buNone/>
            </a:pPr>
            <a:r>
              <a:rPr lang="en-US" sz="2000" dirty="0">
                <a:solidFill>
                  <a:schemeClr val="bg1"/>
                </a:solidFill>
              </a:rPr>
              <a:t>Absolute change in PVR from</a:t>
            </a:r>
            <a:br>
              <a:rPr lang="en-US" sz="2000" dirty="0">
                <a:solidFill>
                  <a:schemeClr val="bg1"/>
                </a:solidFill>
              </a:rPr>
            </a:br>
            <a:r>
              <a:rPr lang="en-US" sz="2000" dirty="0">
                <a:solidFill>
                  <a:schemeClr val="bg1"/>
                </a:solidFill>
              </a:rPr>
              <a:t>Baseline to Week 22</a:t>
            </a:r>
          </a:p>
        </p:txBody>
      </p:sp>
      <p:sp>
        <p:nvSpPr>
          <p:cNvPr id="4" name="Content Placeholder 3">
            <a:extLst>
              <a:ext uri="{FF2B5EF4-FFF2-40B4-BE49-F238E27FC236}">
                <a16:creationId xmlns:a16="http://schemas.microsoft.com/office/drawing/2014/main" id="{4D7B6814-A35C-4CA0-C559-80AD7A271D46}"/>
              </a:ext>
            </a:extLst>
          </p:cNvPr>
          <p:cNvSpPr>
            <a:spLocks noGrp="1"/>
          </p:cNvSpPr>
          <p:nvPr>
            <p:ph sz="half" idx="2"/>
          </p:nvPr>
        </p:nvSpPr>
        <p:spPr>
          <a:xfrm>
            <a:off x="5943600" y="2516355"/>
            <a:ext cx="5181600" cy="3400712"/>
          </a:xfrm>
        </p:spPr>
        <p:txBody>
          <a:bodyPr>
            <a:normAutofit/>
          </a:bodyPr>
          <a:lstStyle/>
          <a:p>
            <a:pPr marL="0" indent="0">
              <a:buNone/>
            </a:pPr>
            <a:r>
              <a:rPr lang="en-US" sz="2000" b="1" dirty="0">
                <a:solidFill>
                  <a:schemeClr val="accent3"/>
                </a:solidFill>
              </a:rPr>
              <a:t>Secondary Endpoints</a:t>
            </a:r>
          </a:p>
          <a:p>
            <a:r>
              <a:rPr lang="en-US" sz="2000" dirty="0"/>
              <a:t>Changes in 6MWD and hemodynamics</a:t>
            </a:r>
          </a:p>
          <a:p>
            <a:r>
              <a:rPr lang="en-US" sz="2000" dirty="0"/>
              <a:t>Percent change in PVR</a:t>
            </a:r>
          </a:p>
          <a:p>
            <a:r>
              <a:rPr lang="en-US" sz="2000" dirty="0"/>
              <a:t>Safety and tolerability</a:t>
            </a:r>
          </a:p>
          <a:p>
            <a:pPr marL="0" indent="0">
              <a:buNone/>
            </a:pPr>
            <a:r>
              <a:rPr lang="en-US" sz="2000" b="1" dirty="0">
                <a:solidFill>
                  <a:schemeClr val="accent3"/>
                </a:solidFill>
              </a:rPr>
              <a:t>Exploratory Endpoints</a:t>
            </a:r>
          </a:p>
          <a:p>
            <a:r>
              <a:rPr lang="en-US" sz="2000" dirty="0"/>
              <a:t>Changes in BNP and NT-</a:t>
            </a:r>
            <a:r>
              <a:rPr lang="en-US" sz="2000" dirty="0" err="1"/>
              <a:t>proBNP</a:t>
            </a:r>
            <a:r>
              <a:rPr lang="en-US" sz="2000" dirty="0"/>
              <a:t> from Baseline to Week 22</a:t>
            </a:r>
          </a:p>
          <a:p>
            <a:endParaRPr lang="en-US" sz="2000" dirty="0"/>
          </a:p>
        </p:txBody>
      </p:sp>
      <p:sp>
        <p:nvSpPr>
          <p:cNvPr id="6" name="Footer Placeholder 5">
            <a:extLst>
              <a:ext uri="{FF2B5EF4-FFF2-40B4-BE49-F238E27FC236}">
                <a16:creationId xmlns:a16="http://schemas.microsoft.com/office/drawing/2014/main" id="{C1C72311-ECDE-B4FA-DD3F-1E77E1D419C4}"/>
              </a:ext>
            </a:extLst>
          </p:cNvPr>
          <p:cNvSpPr>
            <a:spLocks noGrp="1"/>
          </p:cNvSpPr>
          <p:nvPr>
            <p:ph type="ftr" sz="quarter" idx="3"/>
          </p:nvPr>
        </p:nvSpPr>
        <p:spPr>
          <a:xfrm>
            <a:off x="609600" y="6356350"/>
            <a:ext cx="10515599" cy="442131"/>
          </a:xfrm>
        </p:spPr>
        <p:txBody>
          <a:bodyPr/>
          <a:lstStyle/>
          <a:p>
            <a:r>
              <a:rPr lang="en-US" sz="1000" dirty="0"/>
              <a:t>6MWD, six-minute walk distance; BNP, brain natriuretic peptide; NT-</a:t>
            </a:r>
            <a:r>
              <a:rPr lang="en-US" sz="1000" dirty="0" err="1"/>
              <a:t>proBNP</a:t>
            </a:r>
            <a:r>
              <a:rPr lang="en-US" sz="1000" dirty="0"/>
              <a:t>, N-terminal pro-brain natriuretic peptide; PVR, pulmonary vascular resistance.</a:t>
            </a:r>
          </a:p>
          <a:p>
            <a:endParaRPr lang="en-US" sz="1000" dirty="0"/>
          </a:p>
          <a:p>
            <a:r>
              <a:rPr lang="en-US" sz="1000" dirty="0"/>
              <a:t>Torres F, et al</a:t>
            </a:r>
            <a:r>
              <a:rPr lang="en-US" sz="1000" i="1" dirty="0"/>
              <a:t>.</a:t>
            </a:r>
            <a:r>
              <a:rPr lang="en-US" sz="1000" dirty="0"/>
              <a:t> </a:t>
            </a:r>
            <a:r>
              <a:rPr lang="en-US" sz="1000" b="0" i="1" dirty="0" err="1">
                <a:effectLst/>
              </a:rPr>
              <a:t>Eur</a:t>
            </a:r>
            <a:r>
              <a:rPr lang="en-US" sz="1000" b="0" i="1" dirty="0">
                <a:effectLst/>
              </a:rPr>
              <a:t> Respir J. </a:t>
            </a:r>
            <a:r>
              <a:rPr lang="en-US" sz="1000" b="0" i="0" dirty="0">
                <a:effectLst/>
              </a:rPr>
              <a:t>2019; 54:1901030. </a:t>
            </a:r>
            <a:endParaRPr lang="en-US" sz="1000" b="0" i="0" strike="sngStrike" dirty="0">
              <a:effectLst/>
            </a:endParaRPr>
          </a:p>
        </p:txBody>
      </p:sp>
      <p:sp>
        <p:nvSpPr>
          <p:cNvPr id="16" name="TextBox 15">
            <a:extLst>
              <a:ext uri="{FF2B5EF4-FFF2-40B4-BE49-F238E27FC236}">
                <a16:creationId xmlns:a16="http://schemas.microsoft.com/office/drawing/2014/main" id="{CEB105C3-D19B-D2B4-74F0-86334219242D}"/>
              </a:ext>
            </a:extLst>
          </p:cNvPr>
          <p:cNvSpPr txBox="1"/>
          <p:nvPr/>
        </p:nvSpPr>
        <p:spPr>
          <a:xfrm>
            <a:off x="609600" y="1823583"/>
            <a:ext cx="9875645" cy="461665"/>
          </a:xfrm>
          <a:prstGeom prst="rect">
            <a:avLst/>
          </a:prstGeom>
          <a:noFill/>
        </p:spPr>
        <p:txBody>
          <a:bodyPr wrap="square" rtlCol="0">
            <a:spAutoFit/>
          </a:bodyPr>
          <a:lstStyle/>
          <a:p>
            <a:r>
              <a:rPr lang="en-US" sz="2400" b="1" dirty="0">
                <a:solidFill>
                  <a:schemeClr val="accent1"/>
                </a:solidFill>
              </a:rPr>
              <a:t>Phase 2 randomized, parallel group, placebo-controlled trial</a:t>
            </a:r>
          </a:p>
        </p:txBody>
      </p:sp>
    </p:spTree>
    <p:extLst>
      <p:ext uri="{BB962C8B-B14F-4D97-AF65-F5344CB8AC3E}">
        <p14:creationId xmlns:p14="http://schemas.microsoft.com/office/powerpoint/2010/main" val="148026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84B5402-FE3E-3E34-3535-4B00E5F2DA84}"/>
              </a:ext>
            </a:extLst>
          </p:cNvPr>
          <p:cNvSpPr>
            <a:spLocks noGrp="1"/>
          </p:cNvSpPr>
          <p:nvPr>
            <p:ph type="ftr" sz="quarter" idx="3"/>
          </p:nvPr>
        </p:nvSpPr>
        <p:spPr>
          <a:xfrm>
            <a:off x="609600" y="6356350"/>
            <a:ext cx="10744200" cy="442913"/>
          </a:xfrm>
        </p:spPr>
        <p:txBody>
          <a:bodyPr/>
          <a:lstStyle/>
          <a:p>
            <a:r>
              <a:rPr lang="en-US" sz="1000" dirty="0"/>
              <a:t>Torres F, et al. </a:t>
            </a:r>
            <a:r>
              <a:rPr lang="en-US" sz="1000" b="0" i="1" dirty="0" err="1">
                <a:effectLst/>
              </a:rPr>
              <a:t>Eur</a:t>
            </a:r>
            <a:r>
              <a:rPr lang="en-US" sz="1000" b="0" i="1" dirty="0">
                <a:effectLst/>
              </a:rPr>
              <a:t> Respir J. </a:t>
            </a:r>
            <a:r>
              <a:rPr lang="en-US" sz="1000" b="0" i="0" dirty="0">
                <a:effectLst/>
              </a:rPr>
              <a:t>2019; 54:1901030. </a:t>
            </a:r>
            <a:endParaRPr lang="en-US" sz="1000" b="0" i="0" strike="sngStrike" dirty="0">
              <a:effectLst/>
            </a:endParaRPr>
          </a:p>
        </p:txBody>
      </p:sp>
      <p:sp>
        <p:nvSpPr>
          <p:cNvPr id="3" name="Title 2">
            <a:extLst>
              <a:ext uri="{FF2B5EF4-FFF2-40B4-BE49-F238E27FC236}">
                <a16:creationId xmlns:a16="http://schemas.microsoft.com/office/drawing/2014/main" id="{E647DDAC-8886-9147-85C1-8E186840680B}"/>
              </a:ext>
            </a:extLst>
          </p:cNvPr>
          <p:cNvSpPr>
            <a:spLocks noGrp="1"/>
          </p:cNvSpPr>
          <p:nvPr>
            <p:ph type="title"/>
          </p:nvPr>
        </p:nvSpPr>
        <p:spPr>
          <a:xfrm>
            <a:off x="609600" y="199505"/>
            <a:ext cx="10744200" cy="1185577"/>
          </a:xfrm>
        </p:spPr>
        <p:txBody>
          <a:bodyPr>
            <a:normAutofit/>
          </a:bodyPr>
          <a:lstStyle/>
          <a:p>
            <a:r>
              <a:rPr lang="en-US" dirty="0" err="1"/>
              <a:t>Ralinepag</a:t>
            </a:r>
            <a:r>
              <a:rPr lang="en-US" dirty="0"/>
              <a:t> Phase 2 Trial: Study Design</a:t>
            </a:r>
          </a:p>
        </p:txBody>
      </p:sp>
      <p:grpSp>
        <p:nvGrpSpPr>
          <p:cNvPr id="2" name="Group 1">
            <a:extLst>
              <a:ext uri="{FF2B5EF4-FFF2-40B4-BE49-F238E27FC236}">
                <a16:creationId xmlns:a16="http://schemas.microsoft.com/office/drawing/2014/main" id="{E6C3C1F1-8257-5C38-DAD1-D82B6B1B78A4}"/>
              </a:ext>
            </a:extLst>
          </p:cNvPr>
          <p:cNvGrpSpPr/>
          <p:nvPr/>
        </p:nvGrpSpPr>
        <p:grpSpPr>
          <a:xfrm>
            <a:off x="838200" y="1352520"/>
            <a:ext cx="10819991" cy="4951412"/>
            <a:chOff x="838200" y="1352520"/>
            <a:chExt cx="10819991" cy="4653913"/>
          </a:xfrm>
        </p:grpSpPr>
        <p:sp>
          <p:nvSpPr>
            <p:cNvPr id="31" name="Rectangle 30">
              <a:extLst>
                <a:ext uri="{FF2B5EF4-FFF2-40B4-BE49-F238E27FC236}">
                  <a16:creationId xmlns:a16="http://schemas.microsoft.com/office/drawing/2014/main" id="{4D13E994-14AF-CEFB-53C2-07C94FA5573E}"/>
                </a:ext>
              </a:extLst>
            </p:cNvPr>
            <p:cNvSpPr/>
            <p:nvPr/>
          </p:nvSpPr>
          <p:spPr>
            <a:xfrm>
              <a:off x="1921397" y="2291787"/>
              <a:ext cx="8150450" cy="2572417"/>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3" name="Straight Connector 32">
              <a:extLst>
                <a:ext uri="{FF2B5EF4-FFF2-40B4-BE49-F238E27FC236}">
                  <a16:creationId xmlns:a16="http://schemas.microsoft.com/office/drawing/2014/main" id="{BB1F12E7-9F36-2FD5-73CB-8E780EECA900}"/>
                </a:ext>
              </a:extLst>
            </p:cNvPr>
            <p:cNvCxnSpPr/>
            <p:nvPr/>
          </p:nvCxnSpPr>
          <p:spPr>
            <a:xfrm>
              <a:off x="4412848" y="2291787"/>
              <a:ext cx="0" cy="321369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A133D54-2B1B-82CA-4674-866280C5BF1E}"/>
                </a:ext>
              </a:extLst>
            </p:cNvPr>
            <p:cNvCxnSpPr>
              <a:cxnSpLocks/>
            </p:cNvCxnSpPr>
            <p:nvPr/>
          </p:nvCxnSpPr>
          <p:spPr>
            <a:xfrm>
              <a:off x="8803512" y="2322124"/>
              <a:ext cx="0" cy="332061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5A3630C8-7FFF-EB6F-ADAC-A481DB8DE20A}"/>
                </a:ext>
              </a:extLst>
            </p:cNvPr>
            <p:cNvSpPr/>
            <p:nvPr/>
          </p:nvSpPr>
          <p:spPr>
            <a:xfrm>
              <a:off x="1921398" y="1352520"/>
              <a:ext cx="5960962" cy="451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22-week treatment period</a:t>
              </a:r>
            </a:p>
          </p:txBody>
        </p:sp>
        <p:sp>
          <p:nvSpPr>
            <p:cNvPr id="11" name="Rectangle 10">
              <a:extLst>
                <a:ext uri="{FF2B5EF4-FFF2-40B4-BE49-F238E27FC236}">
                  <a16:creationId xmlns:a16="http://schemas.microsoft.com/office/drawing/2014/main" id="{3E552988-FE31-47FB-DF9A-317CA94D8FD9}"/>
                </a:ext>
              </a:extLst>
            </p:cNvPr>
            <p:cNvSpPr/>
            <p:nvPr/>
          </p:nvSpPr>
          <p:spPr>
            <a:xfrm>
              <a:off x="1907952" y="1997859"/>
              <a:ext cx="2013994" cy="67589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a:t>Up to 9-week dose titration period</a:t>
              </a:r>
            </a:p>
          </p:txBody>
        </p:sp>
        <p:sp>
          <p:nvSpPr>
            <p:cNvPr id="12" name="Rectangle 11">
              <a:extLst>
                <a:ext uri="{FF2B5EF4-FFF2-40B4-BE49-F238E27FC236}">
                  <a16:creationId xmlns:a16="http://schemas.microsoft.com/office/drawing/2014/main" id="{43984C56-35E0-49AA-72A6-DF9540FD8A40}"/>
                </a:ext>
              </a:extLst>
            </p:cNvPr>
            <p:cNvSpPr/>
            <p:nvPr/>
          </p:nvSpPr>
          <p:spPr>
            <a:xfrm>
              <a:off x="4663633" y="1997858"/>
              <a:ext cx="2975657" cy="67589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a:t>13-week</a:t>
              </a:r>
              <a:br>
                <a:rPr lang="en-US" sz="1600" dirty="0"/>
              </a:br>
              <a:r>
                <a:rPr lang="en-US" sz="1600" dirty="0"/>
                <a:t>maintenance period</a:t>
              </a:r>
            </a:p>
          </p:txBody>
        </p:sp>
        <p:sp>
          <p:nvSpPr>
            <p:cNvPr id="13" name="Rectangle 12">
              <a:extLst>
                <a:ext uri="{FF2B5EF4-FFF2-40B4-BE49-F238E27FC236}">
                  <a16:creationId xmlns:a16="http://schemas.microsoft.com/office/drawing/2014/main" id="{3A7B24B0-D39A-8828-01FE-36B6323E72C2}"/>
                </a:ext>
              </a:extLst>
            </p:cNvPr>
            <p:cNvSpPr/>
            <p:nvPr/>
          </p:nvSpPr>
          <p:spPr>
            <a:xfrm>
              <a:off x="8109027" y="1997858"/>
              <a:ext cx="1737168" cy="67589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a:t>Transition period</a:t>
              </a:r>
              <a:br>
                <a:rPr lang="en-US" sz="1600" dirty="0"/>
              </a:br>
              <a:r>
                <a:rPr lang="en-US" sz="1600" dirty="0"/>
                <a:t>[3±1 week]</a:t>
              </a:r>
            </a:p>
          </p:txBody>
        </p:sp>
        <p:sp>
          <p:nvSpPr>
            <p:cNvPr id="16" name="Rectangle 15">
              <a:extLst>
                <a:ext uri="{FF2B5EF4-FFF2-40B4-BE49-F238E27FC236}">
                  <a16:creationId xmlns:a16="http://schemas.microsoft.com/office/drawing/2014/main" id="{82041DD5-E0E6-2735-7F3C-62225E132EF9}"/>
                </a:ext>
              </a:extLst>
            </p:cNvPr>
            <p:cNvSpPr/>
            <p:nvPr/>
          </p:nvSpPr>
          <p:spPr>
            <a:xfrm>
              <a:off x="10204160" y="3429000"/>
              <a:ext cx="1454031" cy="6128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a:t>Study exit</a:t>
              </a:r>
            </a:p>
          </p:txBody>
        </p:sp>
        <p:sp>
          <p:nvSpPr>
            <p:cNvPr id="17" name="Rectangle 16">
              <a:extLst>
                <a:ext uri="{FF2B5EF4-FFF2-40B4-BE49-F238E27FC236}">
                  <a16:creationId xmlns:a16="http://schemas.microsoft.com/office/drawing/2014/main" id="{43C5A274-66E2-842D-3086-FB71F8DB7C2E}"/>
                </a:ext>
              </a:extLst>
            </p:cNvPr>
            <p:cNvSpPr/>
            <p:nvPr/>
          </p:nvSpPr>
          <p:spPr>
            <a:xfrm>
              <a:off x="8215612" y="2825919"/>
              <a:ext cx="1454031" cy="3797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Week 25</a:t>
              </a:r>
              <a:br>
                <a:rPr lang="en-US" sz="1200" dirty="0">
                  <a:solidFill>
                    <a:schemeClr val="bg1"/>
                  </a:solidFill>
                </a:rPr>
              </a:br>
              <a:r>
                <a:rPr lang="en-US" sz="1200" dirty="0">
                  <a:solidFill>
                    <a:schemeClr val="bg1"/>
                  </a:solidFill>
                </a:rPr>
                <a:t>Follow-up visit</a:t>
              </a:r>
            </a:p>
          </p:txBody>
        </p:sp>
        <p:sp>
          <p:nvSpPr>
            <p:cNvPr id="18" name="Rectangle 17">
              <a:extLst>
                <a:ext uri="{FF2B5EF4-FFF2-40B4-BE49-F238E27FC236}">
                  <a16:creationId xmlns:a16="http://schemas.microsoft.com/office/drawing/2014/main" id="{6002340F-5C11-D6AE-244D-57BD1006B168}"/>
                </a:ext>
              </a:extLst>
            </p:cNvPr>
            <p:cNvSpPr/>
            <p:nvPr/>
          </p:nvSpPr>
          <p:spPr>
            <a:xfrm>
              <a:off x="8215612" y="4191454"/>
              <a:ext cx="1454031" cy="3797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Week 25</a:t>
              </a:r>
              <a:br>
                <a:rPr lang="en-US" sz="1200" dirty="0">
                  <a:solidFill>
                    <a:schemeClr val="bg1"/>
                  </a:solidFill>
                </a:rPr>
              </a:br>
              <a:r>
                <a:rPr lang="en-US" sz="1200" dirty="0">
                  <a:solidFill>
                    <a:schemeClr val="bg1"/>
                  </a:solidFill>
                </a:rPr>
                <a:t>Follow-up visit</a:t>
              </a:r>
            </a:p>
          </p:txBody>
        </p:sp>
        <p:sp>
          <p:nvSpPr>
            <p:cNvPr id="19" name="Rectangle 18">
              <a:extLst>
                <a:ext uri="{FF2B5EF4-FFF2-40B4-BE49-F238E27FC236}">
                  <a16:creationId xmlns:a16="http://schemas.microsoft.com/office/drawing/2014/main" id="{7E33522D-1A6B-B51A-FAE0-F76C9F7C55FE}"/>
                </a:ext>
              </a:extLst>
            </p:cNvPr>
            <p:cNvSpPr/>
            <p:nvPr/>
          </p:nvSpPr>
          <p:spPr>
            <a:xfrm>
              <a:off x="838200" y="4864204"/>
              <a:ext cx="933169" cy="64127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–28-day</a:t>
              </a:r>
              <a:br>
                <a:rPr lang="en-US" sz="1200" dirty="0">
                  <a:solidFill>
                    <a:schemeClr val="bg1"/>
                  </a:solidFill>
                </a:rPr>
              </a:br>
              <a:r>
                <a:rPr lang="en-US" sz="1200" dirty="0">
                  <a:solidFill>
                    <a:schemeClr val="bg1"/>
                  </a:solidFill>
                </a:rPr>
                <a:t>screening</a:t>
              </a:r>
              <a:br>
                <a:rPr lang="en-US" sz="1200" dirty="0">
                  <a:solidFill>
                    <a:schemeClr val="bg1"/>
                  </a:solidFill>
                </a:rPr>
              </a:br>
              <a:r>
                <a:rPr lang="en-US" sz="1200" dirty="0">
                  <a:solidFill>
                    <a:schemeClr val="bg1"/>
                  </a:solidFill>
                </a:rPr>
                <a:t>period</a:t>
              </a:r>
            </a:p>
          </p:txBody>
        </p:sp>
        <p:sp>
          <p:nvSpPr>
            <p:cNvPr id="21" name="Rectangle 20">
              <a:extLst>
                <a:ext uri="{FF2B5EF4-FFF2-40B4-BE49-F238E27FC236}">
                  <a16:creationId xmlns:a16="http://schemas.microsoft.com/office/drawing/2014/main" id="{EB98C29A-3FC3-7DFC-9FA1-04F274EC8C42}"/>
                </a:ext>
              </a:extLst>
            </p:cNvPr>
            <p:cNvSpPr/>
            <p:nvPr/>
          </p:nvSpPr>
          <p:spPr>
            <a:xfrm>
              <a:off x="8516316" y="4885573"/>
              <a:ext cx="758060" cy="53647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Follow-up</a:t>
              </a:r>
            </a:p>
          </p:txBody>
        </p:sp>
        <p:sp>
          <p:nvSpPr>
            <p:cNvPr id="22" name="Oval 21">
              <a:extLst>
                <a:ext uri="{FF2B5EF4-FFF2-40B4-BE49-F238E27FC236}">
                  <a16:creationId xmlns:a16="http://schemas.microsoft.com/office/drawing/2014/main" id="{3666A72C-B646-BB7B-AB39-ADA805D5A8EA}"/>
                </a:ext>
              </a:extLst>
            </p:cNvPr>
            <p:cNvSpPr/>
            <p:nvPr/>
          </p:nvSpPr>
          <p:spPr>
            <a:xfrm>
              <a:off x="1673987" y="3482896"/>
              <a:ext cx="494822" cy="48894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a:t>R</a:t>
              </a:r>
            </a:p>
          </p:txBody>
        </p:sp>
        <p:sp>
          <p:nvSpPr>
            <p:cNvPr id="23" name="TextBox 22">
              <a:extLst>
                <a:ext uri="{FF2B5EF4-FFF2-40B4-BE49-F238E27FC236}">
                  <a16:creationId xmlns:a16="http://schemas.microsoft.com/office/drawing/2014/main" id="{4A0651F5-BD69-21CA-742B-DA1F19CF4CE7}"/>
                </a:ext>
              </a:extLst>
            </p:cNvPr>
            <p:cNvSpPr txBox="1"/>
            <p:nvPr/>
          </p:nvSpPr>
          <p:spPr>
            <a:xfrm>
              <a:off x="2813055" y="3563634"/>
              <a:ext cx="1487908" cy="289285"/>
            </a:xfrm>
            <a:prstGeom prst="rect">
              <a:avLst/>
            </a:prstGeom>
            <a:noFill/>
          </p:spPr>
          <p:txBody>
            <a:bodyPr wrap="none" rtlCol="0">
              <a:spAutoFit/>
            </a:bodyPr>
            <a:lstStyle/>
            <a:p>
              <a:r>
                <a:rPr lang="en-US" sz="1400" dirty="0"/>
                <a:t>Randomized 2:1</a:t>
              </a:r>
            </a:p>
          </p:txBody>
        </p:sp>
        <p:sp>
          <p:nvSpPr>
            <p:cNvPr id="24" name="TextBox 23">
              <a:extLst>
                <a:ext uri="{FF2B5EF4-FFF2-40B4-BE49-F238E27FC236}">
                  <a16:creationId xmlns:a16="http://schemas.microsoft.com/office/drawing/2014/main" id="{055234C2-DFD0-EBFC-7F31-FEF7D8DFE1E9}"/>
                </a:ext>
              </a:extLst>
            </p:cNvPr>
            <p:cNvSpPr txBox="1"/>
            <p:nvPr/>
          </p:nvSpPr>
          <p:spPr>
            <a:xfrm>
              <a:off x="1198947" y="5717148"/>
              <a:ext cx="7845353" cy="289285"/>
            </a:xfrm>
            <a:prstGeom prst="rect">
              <a:avLst/>
            </a:prstGeom>
            <a:noFill/>
          </p:spPr>
          <p:txBody>
            <a:bodyPr wrap="none" rtlCol="0">
              <a:spAutoFit/>
            </a:bodyPr>
            <a:lstStyle/>
            <a:p>
              <a:r>
                <a:rPr lang="en-US" sz="1400" dirty="0"/>
                <a:t>Week   0    1   2    3   4    5    6   7    8   9  10                  14                  18                  22              25</a:t>
              </a:r>
            </a:p>
          </p:txBody>
        </p:sp>
        <p:cxnSp>
          <p:nvCxnSpPr>
            <p:cNvPr id="26" name="Straight Arrow Connector 25">
              <a:extLst>
                <a:ext uri="{FF2B5EF4-FFF2-40B4-BE49-F238E27FC236}">
                  <a16:creationId xmlns:a16="http://schemas.microsoft.com/office/drawing/2014/main" id="{0B03554B-D6E6-CB8A-EFD4-F68D103ACC27}"/>
                </a:ext>
              </a:extLst>
            </p:cNvPr>
            <p:cNvCxnSpPr>
              <a:cxnSpLocks/>
              <a:stCxn id="22" idx="6"/>
            </p:cNvCxnSpPr>
            <p:nvPr/>
          </p:nvCxnSpPr>
          <p:spPr>
            <a:xfrm flipV="1">
              <a:off x="2168809" y="3375104"/>
              <a:ext cx="2033771" cy="35226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40F1A78-5227-F5AB-644C-54F9ED4AA378}"/>
                </a:ext>
              </a:extLst>
            </p:cNvPr>
            <p:cNvCxnSpPr>
              <a:cxnSpLocks/>
              <a:stCxn id="22" idx="6"/>
            </p:cNvCxnSpPr>
            <p:nvPr/>
          </p:nvCxnSpPr>
          <p:spPr>
            <a:xfrm>
              <a:off x="2168809" y="3727369"/>
              <a:ext cx="2023635" cy="28313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5F9F5CB-8897-E728-920E-885AA8132F16}"/>
                </a:ext>
              </a:extLst>
            </p:cNvPr>
            <p:cNvCxnSpPr/>
            <p:nvPr/>
          </p:nvCxnSpPr>
          <p:spPr>
            <a:xfrm>
              <a:off x="7898758" y="2291787"/>
              <a:ext cx="0" cy="321369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421A000F-18F0-5B35-4C2A-6860045625DA}"/>
                </a:ext>
              </a:extLst>
            </p:cNvPr>
            <p:cNvCxnSpPr>
              <a:cxnSpLocks/>
            </p:cNvCxnSpPr>
            <p:nvPr/>
          </p:nvCxnSpPr>
          <p:spPr>
            <a:xfrm>
              <a:off x="7376930" y="3429000"/>
              <a:ext cx="521828"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FF9C0106-0E1B-5073-9E24-47C6229A9AF4}"/>
                </a:ext>
              </a:extLst>
            </p:cNvPr>
            <p:cNvCxnSpPr>
              <a:cxnSpLocks/>
            </p:cNvCxnSpPr>
            <p:nvPr/>
          </p:nvCxnSpPr>
          <p:spPr>
            <a:xfrm>
              <a:off x="7360532" y="3994634"/>
              <a:ext cx="521828"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43" name="Group 42">
              <a:extLst>
                <a:ext uri="{FF2B5EF4-FFF2-40B4-BE49-F238E27FC236}">
                  <a16:creationId xmlns:a16="http://schemas.microsoft.com/office/drawing/2014/main" id="{20D4FF80-761D-515D-99E0-64EA77F5558C}"/>
                </a:ext>
              </a:extLst>
            </p:cNvPr>
            <p:cNvGrpSpPr/>
            <p:nvPr/>
          </p:nvGrpSpPr>
          <p:grpSpPr>
            <a:xfrm>
              <a:off x="7488815" y="3429000"/>
              <a:ext cx="2357371" cy="565634"/>
              <a:chOff x="8174638" y="3429000"/>
              <a:chExt cx="538226" cy="565634"/>
            </a:xfrm>
          </p:grpSpPr>
          <p:cxnSp>
            <p:nvCxnSpPr>
              <p:cNvPr id="41" name="Straight Arrow Connector 40">
                <a:extLst>
                  <a:ext uri="{FF2B5EF4-FFF2-40B4-BE49-F238E27FC236}">
                    <a16:creationId xmlns:a16="http://schemas.microsoft.com/office/drawing/2014/main" id="{5A0ED099-EE55-19D2-1309-F1C7B30D29A6}"/>
                  </a:ext>
                </a:extLst>
              </p:cNvPr>
              <p:cNvCxnSpPr>
                <a:cxnSpLocks/>
              </p:cNvCxnSpPr>
              <p:nvPr/>
            </p:nvCxnSpPr>
            <p:spPr>
              <a:xfrm>
                <a:off x="8191036" y="3429000"/>
                <a:ext cx="521828"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019EE8E5-C61A-8898-AC93-62C3164AFDCC}"/>
                  </a:ext>
                </a:extLst>
              </p:cNvPr>
              <p:cNvCxnSpPr>
                <a:cxnSpLocks/>
              </p:cNvCxnSpPr>
              <p:nvPr/>
            </p:nvCxnSpPr>
            <p:spPr>
              <a:xfrm>
                <a:off x="8174638" y="3994634"/>
                <a:ext cx="538226"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44" name="Straight Connector 43">
              <a:extLst>
                <a:ext uri="{FF2B5EF4-FFF2-40B4-BE49-F238E27FC236}">
                  <a16:creationId xmlns:a16="http://schemas.microsoft.com/office/drawing/2014/main" id="{6916D576-08A6-7A66-4D20-606426A00ADB}"/>
                </a:ext>
              </a:extLst>
            </p:cNvPr>
            <p:cNvCxnSpPr>
              <a:cxnSpLocks/>
            </p:cNvCxnSpPr>
            <p:nvPr/>
          </p:nvCxnSpPr>
          <p:spPr>
            <a:xfrm flipH="1">
              <a:off x="1955760" y="5505480"/>
              <a:ext cx="684775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E305A0D-0CE1-E5F8-6203-DB1F6634E47C}"/>
                </a:ext>
              </a:extLst>
            </p:cNvPr>
            <p:cNvCxnSpPr>
              <a:cxnSpLocks/>
            </p:cNvCxnSpPr>
            <p:nvPr/>
          </p:nvCxnSpPr>
          <p:spPr>
            <a:xfrm>
              <a:off x="8467605"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4956D7A-68BC-BFA6-DB0E-1C8119450B75}"/>
                </a:ext>
              </a:extLst>
            </p:cNvPr>
            <p:cNvCxnSpPr>
              <a:cxnSpLocks/>
            </p:cNvCxnSpPr>
            <p:nvPr/>
          </p:nvCxnSpPr>
          <p:spPr>
            <a:xfrm>
              <a:off x="8201049"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223D8A2-BE1D-D811-B4C9-DE8601D7F865}"/>
                </a:ext>
              </a:extLst>
            </p:cNvPr>
            <p:cNvCxnSpPr>
              <a:cxnSpLocks/>
            </p:cNvCxnSpPr>
            <p:nvPr/>
          </p:nvCxnSpPr>
          <p:spPr>
            <a:xfrm>
              <a:off x="7898757"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CC09E54-8969-F6E3-BD98-82874B0C3CED}"/>
                </a:ext>
              </a:extLst>
            </p:cNvPr>
            <p:cNvCxnSpPr>
              <a:cxnSpLocks/>
            </p:cNvCxnSpPr>
            <p:nvPr/>
          </p:nvCxnSpPr>
          <p:spPr>
            <a:xfrm>
              <a:off x="7632201"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51C092C-D9D2-FC0F-5A4B-8E9C11142BAC}"/>
                </a:ext>
              </a:extLst>
            </p:cNvPr>
            <p:cNvCxnSpPr>
              <a:cxnSpLocks/>
            </p:cNvCxnSpPr>
            <p:nvPr/>
          </p:nvCxnSpPr>
          <p:spPr>
            <a:xfrm>
              <a:off x="7361220"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25BF4FE8-EFF9-5155-7807-6404662D064D}"/>
                </a:ext>
              </a:extLst>
            </p:cNvPr>
            <p:cNvCxnSpPr>
              <a:cxnSpLocks/>
            </p:cNvCxnSpPr>
            <p:nvPr/>
          </p:nvCxnSpPr>
          <p:spPr>
            <a:xfrm>
              <a:off x="7088726"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ECD90EB-F437-624F-ED22-6FB0DA2C0577}"/>
                </a:ext>
              </a:extLst>
            </p:cNvPr>
            <p:cNvCxnSpPr>
              <a:cxnSpLocks/>
            </p:cNvCxnSpPr>
            <p:nvPr/>
          </p:nvCxnSpPr>
          <p:spPr>
            <a:xfrm>
              <a:off x="6804248"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03E0510-FD66-DB56-DF17-0D6521C2B67B}"/>
                </a:ext>
              </a:extLst>
            </p:cNvPr>
            <p:cNvCxnSpPr>
              <a:cxnSpLocks/>
            </p:cNvCxnSpPr>
            <p:nvPr/>
          </p:nvCxnSpPr>
          <p:spPr>
            <a:xfrm>
              <a:off x="6537692"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EB98470-2FAB-57A0-D32D-9DFA4949E2E4}"/>
                </a:ext>
              </a:extLst>
            </p:cNvPr>
            <p:cNvCxnSpPr>
              <a:cxnSpLocks/>
            </p:cNvCxnSpPr>
            <p:nvPr/>
          </p:nvCxnSpPr>
          <p:spPr>
            <a:xfrm>
              <a:off x="6262944"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7738D9F-E902-78DB-A953-8ED324EF4B80}"/>
                </a:ext>
              </a:extLst>
            </p:cNvPr>
            <p:cNvCxnSpPr>
              <a:cxnSpLocks/>
            </p:cNvCxnSpPr>
            <p:nvPr/>
          </p:nvCxnSpPr>
          <p:spPr>
            <a:xfrm>
              <a:off x="5990450"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9C04C7AA-007B-D9E4-07BB-7A2B73BDF54A}"/>
                </a:ext>
              </a:extLst>
            </p:cNvPr>
            <p:cNvCxnSpPr>
              <a:cxnSpLocks/>
            </p:cNvCxnSpPr>
            <p:nvPr/>
          </p:nvCxnSpPr>
          <p:spPr>
            <a:xfrm>
              <a:off x="5741599"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A894438-1E9B-D7AE-51E2-7E96EFD0F457}"/>
                </a:ext>
              </a:extLst>
            </p:cNvPr>
            <p:cNvCxnSpPr>
              <a:cxnSpLocks/>
            </p:cNvCxnSpPr>
            <p:nvPr/>
          </p:nvCxnSpPr>
          <p:spPr>
            <a:xfrm>
              <a:off x="5475043"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82CE1383-3E95-355F-3C76-7AE7209DF1BB}"/>
                </a:ext>
              </a:extLst>
            </p:cNvPr>
            <p:cNvCxnSpPr>
              <a:cxnSpLocks/>
            </p:cNvCxnSpPr>
            <p:nvPr/>
          </p:nvCxnSpPr>
          <p:spPr>
            <a:xfrm>
              <a:off x="5204062"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590C52B-BF9B-FD3B-ECC4-C74FF797EE65}"/>
                </a:ext>
              </a:extLst>
            </p:cNvPr>
            <p:cNvCxnSpPr>
              <a:cxnSpLocks/>
            </p:cNvCxnSpPr>
            <p:nvPr/>
          </p:nvCxnSpPr>
          <p:spPr>
            <a:xfrm>
              <a:off x="4925630"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7F2CFB4-F9CF-75E7-9F86-4467B6E3E3A3}"/>
                </a:ext>
              </a:extLst>
            </p:cNvPr>
            <p:cNvCxnSpPr>
              <a:cxnSpLocks/>
            </p:cNvCxnSpPr>
            <p:nvPr/>
          </p:nvCxnSpPr>
          <p:spPr>
            <a:xfrm>
              <a:off x="4647090"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72" name="Straight Connector 3071">
              <a:extLst>
                <a:ext uri="{FF2B5EF4-FFF2-40B4-BE49-F238E27FC236}">
                  <a16:creationId xmlns:a16="http://schemas.microsoft.com/office/drawing/2014/main" id="{D7C29D18-0557-2209-0FC4-3B523A1433CF}"/>
                </a:ext>
              </a:extLst>
            </p:cNvPr>
            <p:cNvCxnSpPr>
              <a:cxnSpLocks/>
            </p:cNvCxnSpPr>
            <p:nvPr/>
          </p:nvCxnSpPr>
          <p:spPr>
            <a:xfrm>
              <a:off x="4417325"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73" name="Straight Connector 3072">
              <a:extLst>
                <a:ext uri="{FF2B5EF4-FFF2-40B4-BE49-F238E27FC236}">
                  <a16:creationId xmlns:a16="http://schemas.microsoft.com/office/drawing/2014/main" id="{32955729-41C2-2C3F-ABB6-F7A4AA24B8E5}"/>
                </a:ext>
              </a:extLst>
            </p:cNvPr>
            <p:cNvCxnSpPr>
              <a:cxnSpLocks/>
            </p:cNvCxnSpPr>
            <p:nvPr/>
          </p:nvCxnSpPr>
          <p:spPr>
            <a:xfrm>
              <a:off x="4141220"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75" name="Straight Connector 3074">
              <a:extLst>
                <a:ext uri="{FF2B5EF4-FFF2-40B4-BE49-F238E27FC236}">
                  <a16:creationId xmlns:a16="http://schemas.microsoft.com/office/drawing/2014/main" id="{FB81AEC7-4124-EDCC-452E-717BD8931453}"/>
                </a:ext>
              </a:extLst>
            </p:cNvPr>
            <p:cNvCxnSpPr>
              <a:cxnSpLocks/>
            </p:cNvCxnSpPr>
            <p:nvPr/>
          </p:nvCxnSpPr>
          <p:spPr>
            <a:xfrm>
              <a:off x="3868726"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76" name="Straight Connector 3075">
              <a:extLst>
                <a:ext uri="{FF2B5EF4-FFF2-40B4-BE49-F238E27FC236}">
                  <a16:creationId xmlns:a16="http://schemas.microsoft.com/office/drawing/2014/main" id="{A4C703D3-9A18-89CF-E0FF-F7D6F10F427C}"/>
                </a:ext>
              </a:extLst>
            </p:cNvPr>
            <p:cNvCxnSpPr>
              <a:cxnSpLocks/>
            </p:cNvCxnSpPr>
            <p:nvPr/>
          </p:nvCxnSpPr>
          <p:spPr>
            <a:xfrm>
              <a:off x="3596123"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77" name="Straight Connector 3076">
              <a:extLst>
                <a:ext uri="{FF2B5EF4-FFF2-40B4-BE49-F238E27FC236}">
                  <a16:creationId xmlns:a16="http://schemas.microsoft.com/office/drawing/2014/main" id="{12EAAADA-BCE6-218F-25F6-97EE3F1E7978}"/>
                </a:ext>
              </a:extLst>
            </p:cNvPr>
            <p:cNvCxnSpPr>
              <a:cxnSpLocks/>
            </p:cNvCxnSpPr>
            <p:nvPr/>
          </p:nvCxnSpPr>
          <p:spPr>
            <a:xfrm>
              <a:off x="3317691"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78" name="Straight Connector 3077">
              <a:extLst>
                <a:ext uri="{FF2B5EF4-FFF2-40B4-BE49-F238E27FC236}">
                  <a16:creationId xmlns:a16="http://schemas.microsoft.com/office/drawing/2014/main" id="{800D7EEE-9D37-141E-1018-8B43159733AF}"/>
                </a:ext>
              </a:extLst>
            </p:cNvPr>
            <p:cNvCxnSpPr>
              <a:cxnSpLocks/>
            </p:cNvCxnSpPr>
            <p:nvPr/>
          </p:nvCxnSpPr>
          <p:spPr>
            <a:xfrm>
              <a:off x="3046710"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79" name="Straight Connector 3078">
              <a:extLst>
                <a:ext uri="{FF2B5EF4-FFF2-40B4-BE49-F238E27FC236}">
                  <a16:creationId xmlns:a16="http://schemas.microsoft.com/office/drawing/2014/main" id="{033FA1B6-F50A-5D13-CB76-16BED762C894}"/>
                </a:ext>
              </a:extLst>
            </p:cNvPr>
            <p:cNvCxnSpPr>
              <a:cxnSpLocks/>
            </p:cNvCxnSpPr>
            <p:nvPr/>
          </p:nvCxnSpPr>
          <p:spPr>
            <a:xfrm>
              <a:off x="2768278"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80" name="Straight Connector 3079">
              <a:extLst>
                <a:ext uri="{FF2B5EF4-FFF2-40B4-BE49-F238E27FC236}">
                  <a16:creationId xmlns:a16="http://schemas.microsoft.com/office/drawing/2014/main" id="{E4D75E61-703E-AF84-B279-38E6D1EE2AFB}"/>
                </a:ext>
              </a:extLst>
            </p:cNvPr>
            <p:cNvCxnSpPr>
              <a:cxnSpLocks/>
            </p:cNvCxnSpPr>
            <p:nvPr/>
          </p:nvCxnSpPr>
          <p:spPr>
            <a:xfrm>
              <a:off x="2489738"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81" name="Straight Connector 3080">
              <a:extLst>
                <a:ext uri="{FF2B5EF4-FFF2-40B4-BE49-F238E27FC236}">
                  <a16:creationId xmlns:a16="http://schemas.microsoft.com/office/drawing/2014/main" id="{3BC84E9D-4F2F-4F02-343C-D60856145107}"/>
                </a:ext>
              </a:extLst>
            </p:cNvPr>
            <p:cNvCxnSpPr>
              <a:cxnSpLocks/>
            </p:cNvCxnSpPr>
            <p:nvPr/>
          </p:nvCxnSpPr>
          <p:spPr>
            <a:xfrm>
              <a:off x="2218407"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82" name="Straight Connector 3081">
              <a:extLst>
                <a:ext uri="{FF2B5EF4-FFF2-40B4-BE49-F238E27FC236}">
                  <a16:creationId xmlns:a16="http://schemas.microsoft.com/office/drawing/2014/main" id="{1F4CFC03-E157-96B4-63DF-5814E4B12504}"/>
                </a:ext>
              </a:extLst>
            </p:cNvPr>
            <p:cNvCxnSpPr>
              <a:cxnSpLocks/>
            </p:cNvCxnSpPr>
            <p:nvPr/>
          </p:nvCxnSpPr>
          <p:spPr>
            <a:xfrm>
              <a:off x="1963377" y="5499542"/>
              <a:ext cx="0" cy="1431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D276FEC4-3A3C-065D-5332-F9DE2BFC1A4A}"/>
                </a:ext>
              </a:extLst>
            </p:cNvPr>
            <p:cNvSpPr/>
            <p:nvPr/>
          </p:nvSpPr>
          <p:spPr>
            <a:xfrm>
              <a:off x="7308142" y="4894769"/>
              <a:ext cx="1156202" cy="51808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End of study assessments</a:t>
              </a:r>
            </a:p>
          </p:txBody>
        </p:sp>
        <p:sp>
          <p:nvSpPr>
            <p:cNvPr id="14" name="Rectangle 13">
              <a:extLst>
                <a:ext uri="{FF2B5EF4-FFF2-40B4-BE49-F238E27FC236}">
                  <a16:creationId xmlns:a16="http://schemas.microsoft.com/office/drawing/2014/main" id="{2F7E43AC-9170-4F0F-B0B4-76B317A145A9}"/>
                </a:ext>
              </a:extLst>
            </p:cNvPr>
            <p:cNvSpPr/>
            <p:nvPr/>
          </p:nvSpPr>
          <p:spPr>
            <a:xfrm>
              <a:off x="4401273" y="3061603"/>
              <a:ext cx="2975657" cy="612830"/>
            </a:xfrm>
            <a:prstGeom prst="rect">
              <a:avLst/>
            </a:prstGeom>
            <a:solidFill>
              <a:srgbClr val="3954A5"/>
            </a:solidFill>
            <a:ln>
              <a:solidFill>
                <a:srgbClr val="3954A5"/>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Stable dose of </a:t>
              </a:r>
              <a:r>
                <a:rPr lang="en-US" sz="1600" dirty="0" err="1"/>
                <a:t>ralinepag</a:t>
              </a:r>
              <a:br>
                <a:rPr lang="en-US" sz="1600" dirty="0"/>
              </a:br>
              <a:r>
                <a:rPr lang="en-US" sz="1600" dirty="0"/>
                <a:t>(0.01–0.3 mg twice daily)</a:t>
              </a:r>
            </a:p>
          </p:txBody>
        </p:sp>
        <p:sp>
          <p:nvSpPr>
            <p:cNvPr id="15" name="Rectangle 14">
              <a:extLst>
                <a:ext uri="{FF2B5EF4-FFF2-40B4-BE49-F238E27FC236}">
                  <a16:creationId xmlns:a16="http://schemas.microsoft.com/office/drawing/2014/main" id="{490B276B-2F27-EB3F-B3B8-554463083E6B}"/>
                </a:ext>
              </a:extLst>
            </p:cNvPr>
            <p:cNvSpPr/>
            <p:nvPr/>
          </p:nvSpPr>
          <p:spPr>
            <a:xfrm>
              <a:off x="4401273" y="3839334"/>
              <a:ext cx="2975657" cy="310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solidFill>
                    <a:schemeClr val="tx1"/>
                  </a:solidFill>
                </a:rPr>
                <a:t>Placebo</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B874E4-F251-B231-4A89-93654EAF653C}"/>
              </a:ext>
            </a:extLst>
          </p:cNvPr>
          <p:cNvSpPr>
            <a:spLocks noGrp="1"/>
          </p:cNvSpPr>
          <p:nvPr>
            <p:ph type="ftr" sz="quarter" idx="3"/>
          </p:nvPr>
        </p:nvSpPr>
        <p:spPr>
          <a:xfrm>
            <a:off x="609600" y="6356350"/>
            <a:ext cx="10744199" cy="442131"/>
          </a:xfrm>
        </p:spPr>
        <p:txBody>
          <a:bodyPr/>
          <a:lstStyle/>
          <a:p>
            <a:r>
              <a:rPr lang="en-US" dirty="0"/>
              <a:t>ERA, endothelin receptor antagonist; PDE5i, phosphodiesterase type 5 inhibitor; </a:t>
            </a:r>
            <a:r>
              <a:rPr lang="en-US" dirty="0" err="1"/>
              <a:t>sGCs</a:t>
            </a:r>
            <a:r>
              <a:rPr lang="en-US" dirty="0"/>
              <a:t>, soluble guanylate cyclase stimulator; WHO FC, World Health Organization Functional Class.</a:t>
            </a:r>
          </a:p>
          <a:p>
            <a:endParaRPr lang="en-US" dirty="0"/>
          </a:p>
          <a:p>
            <a:r>
              <a:rPr lang="en-US" dirty="0"/>
              <a:t>Torres F, et al. </a:t>
            </a:r>
            <a:r>
              <a:rPr lang="en-US" i="1" dirty="0" err="1"/>
              <a:t>Eur</a:t>
            </a:r>
            <a:r>
              <a:rPr lang="en-US" i="1" dirty="0"/>
              <a:t> Respir J</a:t>
            </a:r>
            <a:r>
              <a:rPr lang="en-US" dirty="0"/>
              <a:t>. 2019; 54:1901030. </a:t>
            </a:r>
          </a:p>
        </p:txBody>
      </p:sp>
      <p:sp>
        <p:nvSpPr>
          <p:cNvPr id="4" name="Title 3">
            <a:extLst>
              <a:ext uri="{FF2B5EF4-FFF2-40B4-BE49-F238E27FC236}">
                <a16:creationId xmlns:a16="http://schemas.microsoft.com/office/drawing/2014/main" id="{6EEA2221-1A76-293E-394A-E661E35F0040}"/>
              </a:ext>
            </a:extLst>
          </p:cNvPr>
          <p:cNvSpPr>
            <a:spLocks noGrp="1"/>
          </p:cNvSpPr>
          <p:nvPr>
            <p:ph type="title"/>
          </p:nvPr>
        </p:nvSpPr>
        <p:spPr>
          <a:xfrm>
            <a:off x="609599" y="200026"/>
            <a:ext cx="11167431" cy="673541"/>
          </a:xfrm>
          <a:noFill/>
        </p:spPr>
        <p:txBody>
          <a:bodyPr anchor="ctr">
            <a:noAutofit/>
          </a:bodyPr>
          <a:lstStyle/>
          <a:p>
            <a:r>
              <a:rPr lang="en-US" sz="2800" dirty="0" err="1"/>
              <a:t>Ralinepag</a:t>
            </a:r>
            <a:r>
              <a:rPr lang="en-US" sz="2800" dirty="0"/>
              <a:t> Phase 2: Demographics and Baseline Characteristics</a:t>
            </a:r>
          </a:p>
        </p:txBody>
      </p:sp>
      <p:graphicFrame>
        <p:nvGraphicFramePr>
          <p:cNvPr id="7" name="Content Placeholder 5">
            <a:extLst>
              <a:ext uri="{FF2B5EF4-FFF2-40B4-BE49-F238E27FC236}">
                <a16:creationId xmlns:a16="http://schemas.microsoft.com/office/drawing/2014/main" id="{2B0BCC92-057A-2CBD-7F00-B896216FBA90}"/>
              </a:ext>
            </a:extLst>
          </p:cNvPr>
          <p:cNvGraphicFramePr>
            <a:graphicFrameLocks/>
          </p:cNvGraphicFramePr>
          <p:nvPr>
            <p:extLst>
              <p:ext uri="{D42A27DB-BD31-4B8C-83A1-F6EECF244321}">
                <p14:modId xmlns:p14="http://schemas.microsoft.com/office/powerpoint/2010/main" val="3472239310"/>
              </p:ext>
            </p:extLst>
          </p:nvPr>
        </p:nvGraphicFramePr>
        <p:xfrm>
          <a:off x="1674394" y="924811"/>
          <a:ext cx="8843211" cy="5274561"/>
        </p:xfrm>
        <a:graphic>
          <a:graphicData uri="http://schemas.openxmlformats.org/drawingml/2006/table">
            <a:tbl>
              <a:tblPr firstRow="1" bandRow="1">
                <a:tableStyleId>{6E25E649-3F16-4E02-A733-19D2CDBF48F0}</a:tableStyleId>
              </a:tblPr>
              <a:tblGrid>
                <a:gridCol w="3474828">
                  <a:extLst>
                    <a:ext uri="{9D8B030D-6E8A-4147-A177-3AD203B41FA5}">
                      <a16:colId xmlns:a16="http://schemas.microsoft.com/office/drawing/2014/main" val="3051278114"/>
                    </a:ext>
                  </a:extLst>
                </a:gridCol>
                <a:gridCol w="1342096">
                  <a:extLst>
                    <a:ext uri="{9D8B030D-6E8A-4147-A177-3AD203B41FA5}">
                      <a16:colId xmlns:a16="http://schemas.microsoft.com/office/drawing/2014/main" val="2162184103"/>
                    </a:ext>
                  </a:extLst>
                </a:gridCol>
                <a:gridCol w="1530240">
                  <a:extLst>
                    <a:ext uri="{9D8B030D-6E8A-4147-A177-3AD203B41FA5}">
                      <a16:colId xmlns:a16="http://schemas.microsoft.com/office/drawing/2014/main" val="1093818129"/>
                    </a:ext>
                  </a:extLst>
                </a:gridCol>
                <a:gridCol w="1291924">
                  <a:extLst>
                    <a:ext uri="{9D8B030D-6E8A-4147-A177-3AD203B41FA5}">
                      <a16:colId xmlns:a16="http://schemas.microsoft.com/office/drawing/2014/main" val="3496503440"/>
                    </a:ext>
                  </a:extLst>
                </a:gridCol>
                <a:gridCol w="1204123">
                  <a:extLst>
                    <a:ext uri="{9D8B030D-6E8A-4147-A177-3AD203B41FA5}">
                      <a16:colId xmlns:a16="http://schemas.microsoft.com/office/drawing/2014/main" val="1041192044"/>
                    </a:ext>
                  </a:extLst>
                </a:gridCol>
              </a:tblGrid>
              <a:tr h="245329">
                <a:tc>
                  <a:txBody>
                    <a:bodyPr/>
                    <a:lstStyle/>
                    <a:p>
                      <a:endParaRPr lang="en-US" sz="14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a:effectLst/>
                        </a:rPr>
                        <a:t>All Patients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a:effectLst/>
                        </a:rPr>
                        <a:t>Ralinepag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a:effectLst/>
                        </a:rPr>
                        <a:t>Placebo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a:effectLst/>
                        </a:rPr>
                        <a:t>p- value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15158446"/>
                  </a:ext>
                </a:extLst>
              </a:tr>
              <a:tr h="192758">
                <a:tc>
                  <a:txBody>
                    <a:bodyPr/>
                    <a:lstStyle/>
                    <a:p>
                      <a:r>
                        <a:rPr lang="en-US" sz="1100" b="1" dirty="0"/>
                        <a:t>Subjects, 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11904121"/>
                  </a:ext>
                </a:extLst>
              </a:tr>
              <a:tr h="192758">
                <a:tc>
                  <a:txBody>
                    <a:bodyPr/>
                    <a:lstStyle/>
                    <a:p>
                      <a:r>
                        <a:rPr lang="en-US" sz="1100" b="1" dirty="0"/>
                        <a:t>Age, years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49.4 (19-73)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46.2 (19-68)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55.6 (29-73)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0.0057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8466374"/>
                  </a:ext>
                </a:extLst>
              </a:tr>
              <a:tr h="192758">
                <a:tc>
                  <a:txBody>
                    <a:bodyPr/>
                    <a:lstStyle/>
                    <a:p>
                      <a:r>
                        <a:rPr lang="en-US" sz="1100" b="1" dirty="0"/>
                        <a:t>Female,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53 (87)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33 (83)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20 (95)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8530021"/>
                  </a:ext>
                </a:extLst>
              </a:tr>
              <a:tr h="192758">
                <a:tc>
                  <a:txBody>
                    <a:bodyPr/>
                    <a:lstStyle/>
                    <a:p>
                      <a:r>
                        <a:rPr lang="en-US" sz="1100" dirty="0"/>
                        <a:t>Ethnicity, Caucasian,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57 (93)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38 (95)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19 (91)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0721271"/>
                  </a:ext>
                </a:extLst>
              </a:tr>
              <a:tr h="192758">
                <a:tc>
                  <a:txBody>
                    <a:bodyPr/>
                    <a:lstStyle/>
                    <a:p>
                      <a:r>
                        <a:rPr lang="en-US" sz="1100" b="1" dirty="0"/>
                        <a:t>PVR dyn·s·cm−5 mean (median)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717 (576)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780 (705)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598 (480)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0.110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0999759"/>
                  </a:ext>
                </a:extLst>
              </a:tr>
              <a:tr h="192758">
                <a:tc>
                  <a:txBody>
                    <a:bodyPr/>
                    <a:lstStyle/>
                    <a:p>
                      <a:r>
                        <a:rPr lang="en-US" sz="1100" b="1" dirty="0"/>
                        <a:t>6MWD, m, mean (median)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378 (400)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393 (405)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351 (367)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57726631"/>
                  </a:ext>
                </a:extLst>
              </a:tr>
              <a:tr h="192758">
                <a:tc>
                  <a:txBody>
                    <a:bodyPr/>
                    <a:lstStyle/>
                    <a:p>
                      <a:r>
                        <a:rPr lang="en-US" sz="1100" b="1" dirty="0"/>
                        <a:t>WHO FC, n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38414044"/>
                  </a:ext>
                </a:extLst>
              </a:tr>
              <a:tr h="192758">
                <a:tc>
                  <a:txBody>
                    <a:bodyPr/>
                    <a:lstStyle/>
                    <a:p>
                      <a:pPr marL="403225" indent="0">
                        <a:tabLst/>
                      </a:pPr>
                      <a:r>
                        <a:rPr lang="en-US" sz="1100" dirty="0"/>
                        <a:t>II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34 (56)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22 (55)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12 (57)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0.800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0618395"/>
                  </a:ext>
                </a:extLst>
              </a:tr>
              <a:tr h="192758">
                <a:tc>
                  <a:txBody>
                    <a:bodyPr/>
                    <a:lstStyle/>
                    <a:p>
                      <a:pPr marL="403225" indent="0">
                        <a:tabLst/>
                      </a:pPr>
                      <a:r>
                        <a:rPr lang="en-US" sz="1100" dirty="0"/>
                        <a:t>III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26 (43)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17 (43)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9 (43)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91258735"/>
                  </a:ext>
                </a:extLst>
              </a:tr>
              <a:tr h="192758">
                <a:tc>
                  <a:txBody>
                    <a:bodyPr/>
                    <a:lstStyle/>
                    <a:p>
                      <a:pPr marL="403225" indent="0">
                        <a:tabLst/>
                      </a:pPr>
                      <a:r>
                        <a:rPr lang="en-US" sz="1100" dirty="0"/>
                        <a:t>IV</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 (2)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 (3)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9002380"/>
                  </a:ext>
                </a:extLst>
              </a:tr>
              <a:tr h="192758">
                <a:tc>
                  <a:txBody>
                    <a:bodyPr/>
                    <a:lstStyle/>
                    <a:p>
                      <a:r>
                        <a:rPr lang="en-US" sz="1100" b="1" dirty="0"/>
                        <a:t>PAH Etiology, n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9814076"/>
                  </a:ext>
                </a:extLst>
              </a:tr>
              <a:tr h="192758">
                <a:tc>
                  <a:txBody>
                    <a:bodyPr/>
                    <a:lstStyle/>
                    <a:p>
                      <a:pPr marL="403225" indent="0">
                        <a:tabLst/>
                      </a:pPr>
                      <a:r>
                        <a:rPr lang="en-US" sz="1100" dirty="0"/>
                        <a:t>Idiopathic</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21 (52.5)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11 (52.4)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32 (52.5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11992395"/>
                  </a:ext>
                </a:extLst>
              </a:tr>
              <a:tr h="192758">
                <a:tc>
                  <a:txBody>
                    <a:bodyPr/>
                    <a:lstStyle/>
                    <a:p>
                      <a:pPr marL="403225" indent="0">
                        <a:tabLst/>
                      </a:pPr>
                      <a:r>
                        <a:rPr lang="en-US" sz="1100" dirty="0"/>
                        <a:t>Heritable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4 (10.0)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 (4.8)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5 (8.2)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94013296"/>
                  </a:ext>
                </a:extLst>
              </a:tr>
              <a:tr h="192758">
                <a:tc>
                  <a:txBody>
                    <a:bodyPr/>
                    <a:lstStyle/>
                    <a:p>
                      <a:pPr marL="403225" indent="0">
                        <a:tabLst/>
                      </a:pPr>
                      <a:r>
                        <a:rPr lang="en-US" sz="1100" dirty="0"/>
                        <a:t>Drug/Toxin induced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4 (10.0)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 (0)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4 (6.6)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4726639"/>
                  </a:ext>
                </a:extLst>
              </a:tr>
              <a:tr h="192758">
                <a:tc>
                  <a:txBody>
                    <a:bodyPr/>
                    <a:lstStyle/>
                    <a:p>
                      <a:pPr marL="403225" indent="0">
                        <a:tabLst/>
                      </a:pPr>
                      <a:r>
                        <a:rPr lang="en-US" sz="1100" dirty="0"/>
                        <a:t>Associated PAH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11 (27.5)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9 (42.9)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20 (32.8)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56073686"/>
                  </a:ext>
                </a:extLst>
              </a:tr>
              <a:tr h="192758">
                <a:tc>
                  <a:txBody>
                    <a:bodyPr/>
                    <a:lstStyle/>
                    <a:p>
                      <a:pPr marL="11113" indent="0">
                        <a:tabLst/>
                      </a:pPr>
                      <a:r>
                        <a:rPr lang="en-US" sz="1100" b="1" dirty="0"/>
                        <a:t>NT-</a:t>
                      </a:r>
                      <a:r>
                        <a:rPr lang="en-US" sz="1100" b="1" dirty="0" err="1"/>
                        <a:t>proBNP</a:t>
                      </a:r>
                      <a:r>
                        <a:rPr lang="en-US" sz="1100" b="1" dirty="0"/>
                        <a:t> pg·mL−1 mean (median)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980 (343)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792 (335)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1362 (343)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0.700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22851521"/>
                  </a:ext>
                </a:extLst>
              </a:tr>
              <a:tr h="192758">
                <a:tc>
                  <a:txBody>
                    <a:bodyPr/>
                    <a:lstStyle/>
                    <a:p>
                      <a:r>
                        <a:rPr lang="en-US" sz="1100" b="1" dirty="0"/>
                        <a:t>Background PAH Therapy,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84191"/>
                  </a:ext>
                </a:extLst>
              </a:tr>
              <a:tr h="192758">
                <a:tc>
                  <a:txBody>
                    <a:bodyPr/>
                    <a:lstStyle/>
                    <a:p>
                      <a:pPr marL="403225" indent="0">
                        <a:tabLst/>
                      </a:pPr>
                      <a:r>
                        <a:rPr lang="en-US" sz="1100" dirty="0"/>
                        <a:t>Monotherapy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9853381"/>
                  </a:ext>
                </a:extLst>
              </a:tr>
              <a:tr h="210282">
                <a:tc>
                  <a:txBody>
                    <a:bodyPr/>
                    <a:lstStyle/>
                    <a:p>
                      <a:pPr marL="403225" indent="0">
                        <a:tabLst/>
                      </a:pPr>
                      <a:r>
                        <a:rPr lang="en-US" sz="1200" b="1" dirty="0">
                          <a:solidFill>
                            <a:srgbClr val="FF0000"/>
                          </a:solidFill>
                        </a:rPr>
                        <a:t>Combination Therapy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E9"/>
                    </a:solidFill>
                  </a:tcPr>
                </a:tc>
                <a:tc>
                  <a:txBody>
                    <a:bodyPr/>
                    <a:lstStyle/>
                    <a:p>
                      <a:pPr algn="ctr"/>
                      <a:r>
                        <a:rPr lang="en-US" sz="1200" b="1" dirty="0">
                          <a:solidFill>
                            <a:srgbClr val="FF0000"/>
                          </a:solidFill>
                        </a:rPr>
                        <a:t>59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E9"/>
                    </a:solidFill>
                  </a:tcPr>
                </a:tc>
                <a:tc>
                  <a:txBody>
                    <a:bodyPr/>
                    <a:lstStyle/>
                    <a:p>
                      <a:pPr algn="ctr"/>
                      <a:r>
                        <a:rPr lang="en-US" sz="1200" b="1" dirty="0">
                          <a:solidFill>
                            <a:srgbClr val="FF0000"/>
                          </a:solidFill>
                        </a:rPr>
                        <a:t>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E9"/>
                    </a:solidFill>
                  </a:tcPr>
                </a:tc>
                <a:tc>
                  <a:txBody>
                    <a:bodyPr/>
                    <a:lstStyle/>
                    <a:p>
                      <a:pPr algn="ctr"/>
                      <a:r>
                        <a:rPr lang="en-US" sz="1200" b="1" dirty="0">
                          <a:solidFill>
                            <a:srgbClr val="FF0000"/>
                          </a:solidFill>
                        </a:rPr>
                        <a:t>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E9"/>
                    </a:solidFill>
                  </a:tcPr>
                </a:tc>
                <a:tc>
                  <a:txBody>
                    <a:bodyPr/>
                    <a:lstStyle/>
                    <a:p>
                      <a:pPr algn="ctr"/>
                      <a:endParaRPr lang="en-US" sz="1200" b="1" dirty="0">
                        <a:solidFill>
                          <a:srgbClr val="FF0000"/>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9E9"/>
                    </a:solidFill>
                  </a:tcPr>
                </a:tc>
                <a:extLst>
                  <a:ext uri="{0D108BD9-81ED-4DB2-BD59-A6C34878D82A}">
                    <a16:rowId xmlns:a16="http://schemas.microsoft.com/office/drawing/2014/main" val="3094752131"/>
                  </a:ext>
                </a:extLst>
              </a:tr>
              <a:tr h="192758">
                <a:tc>
                  <a:txBody>
                    <a:bodyPr/>
                    <a:lstStyle/>
                    <a:p>
                      <a:r>
                        <a:rPr lang="en-US" sz="1100" b="1" dirty="0"/>
                        <a:t>Monotherapy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3568871"/>
                  </a:ext>
                </a:extLst>
              </a:tr>
              <a:tr h="192758">
                <a:tc>
                  <a:txBody>
                    <a:bodyPr/>
                    <a:lstStyle/>
                    <a:p>
                      <a:pPr marL="403225" indent="0">
                        <a:tabLst/>
                      </a:pPr>
                      <a:r>
                        <a:rPr lang="en-US" sz="1100" dirty="0"/>
                        <a:t>ERA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6 (10)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 (5)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4 (19)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0.170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7078170"/>
                  </a:ext>
                </a:extLst>
              </a:tr>
              <a:tr h="192758">
                <a:tc>
                  <a:txBody>
                    <a:bodyPr/>
                    <a:lstStyle/>
                    <a:p>
                      <a:pPr marL="403225" indent="0">
                        <a:tabLst/>
                      </a:pPr>
                      <a:r>
                        <a:rPr lang="en-US" sz="1100" dirty="0"/>
                        <a:t>PDE5i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19 (31)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12 (30)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7 (33)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1268864"/>
                  </a:ext>
                </a:extLst>
              </a:tr>
              <a:tr h="192758">
                <a:tc>
                  <a:txBody>
                    <a:bodyPr/>
                    <a:lstStyle/>
                    <a:p>
                      <a:r>
                        <a:rPr lang="en-US" sz="1100" b="1" dirty="0"/>
                        <a:t>Combination Therapy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8975223"/>
                  </a:ext>
                </a:extLst>
              </a:tr>
              <a:tr h="192758">
                <a:tc>
                  <a:txBody>
                    <a:bodyPr/>
                    <a:lstStyle/>
                    <a:p>
                      <a:pPr marL="403225" indent="0">
                        <a:tabLst/>
                      </a:pPr>
                      <a:r>
                        <a:rPr lang="en-US" sz="1100" dirty="0"/>
                        <a:t>ERA + PDE5i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34 (56)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24 (60)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10 (48)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0.420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82010977"/>
                  </a:ext>
                </a:extLst>
              </a:tr>
              <a:tr h="192758">
                <a:tc>
                  <a:txBody>
                    <a:bodyPr/>
                    <a:lstStyle/>
                    <a:p>
                      <a:pPr marL="403225" indent="0">
                        <a:tabLst/>
                      </a:pPr>
                      <a:r>
                        <a:rPr lang="en-US" sz="1100" dirty="0"/>
                        <a:t>ERA + </a:t>
                      </a:r>
                      <a:r>
                        <a:rPr lang="en-US" sz="1100" dirty="0" err="1"/>
                        <a:t>sGCS</a:t>
                      </a: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 (3)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2 (5)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 (0)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1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8517908"/>
                  </a:ext>
                </a:extLst>
              </a:tr>
              <a:tr h="192758">
                <a:tc>
                  <a:txBody>
                    <a:bodyPr/>
                    <a:lstStyle/>
                    <a:p>
                      <a:r>
                        <a:rPr lang="en-US" sz="1100" b="1" dirty="0"/>
                        <a:t>New PAH Treatment w/in 3-6 months of day 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13 (21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5 (13)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8 (38)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dirty="0"/>
                        <a:t>0.049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1654077"/>
                  </a:ext>
                </a:extLst>
              </a:tr>
            </a:tbl>
          </a:graphicData>
        </a:graphic>
      </p:graphicFrame>
      <p:sp>
        <p:nvSpPr>
          <p:cNvPr id="2" name="Right Arrow 1">
            <a:extLst>
              <a:ext uri="{FF2B5EF4-FFF2-40B4-BE49-F238E27FC236}">
                <a16:creationId xmlns:a16="http://schemas.microsoft.com/office/drawing/2014/main" id="{2D39F425-3C01-2F58-AB11-405AFD3A76B3}"/>
              </a:ext>
            </a:extLst>
          </p:cNvPr>
          <p:cNvSpPr/>
          <p:nvPr/>
        </p:nvSpPr>
        <p:spPr>
          <a:xfrm>
            <a:off x="1313448" y="4644188"/>
            <a:ext cx="385010" cy="18047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97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8E2DB78-570E-C4D3-9E51-3EF8D77A3BF0}"/>
              </a:ext>
            </a:extLst>
          </p:cNvPr>
          <p:cNvSpPr>
            <a:spLocks noGrp="1"/>
          </p:cNvSpPr>
          <p:nvPr>
            <p:ph type="ftr" sz="quarter" idx="3"/>
          </p:nvPr>
        </p:nvSpPr>
        <p:spPr>
          <a:xfrm>
            <a:off x="609600" y="6356350"/>
            <a:ext cx="10744199" cy="442131"/>
          </a:xfrm>
        </p:spPr>
        <p:txBody>
          <a:bodyPr/>
          <a:lstStyle/>
          <a:p>
            <a:r>
              <a:rPr lang="en-US" dirty="0"/>
              <a:t>SE, standard error of the mean.</a:t>
            </a:r>
          </a:p>
          <a:p>
            <a:endParaRPr lang="en-US" dirty="0"/>
          </a:p>
          <a:p>
            <a:r>
              <a:rPr lang="en-US" dirty="0"/>
              <a:t>Torres F, et al. </a:t>
            </a:r>
            <a:r>
              <a:rPr lang="en-US" i="1" dirty="0" err="1"/>
              <a:t>Eur</a:t>
            </a:r>
            <a:r>
              <a:rPr lang="en-US" i="1" dirty="0"/>
              <a:t> Respir J</a:t>
            </a:r>
            <a:r>
              <a:rPr lang="en-US" dirty="0"/>
              <a:t>. 2019; 54:1901030. </a:t>
            </a:r>
          </a:p>
        </p:txBody>
      </p:sp>
      <p:sp>
        <p:nvSpPr>
          <p:cNvPr id="5" name="Title 4">
            <a:extLst>
              <a:ext uri="{FF2B5EF4-FFF2-40B4-BE49-F238E27FC236}">
                <a16:creationId xmlns:a16="http://schemas.microsoft.com/office/drawing/2014/main" id="{CE5D4D99-8974-CF78-3689-6159C4881947}"/>
              </a:ext>
            </a:extLst>
          </p:cNvPr>
          <p:cNvSpPr>
            <a:spLocks noGrp="1"/>
          </p:cNvSpPr>
          <p:nvPr>
            <p:ph type="title"/>
          </p:nvPr>
        </p:nvSpPr>
        <p:spPr>
          <a:xfrm>
            <a:off x="609600" y="199505"/>
            <a:ext cx="10744200" cy="1185577"/>
          </a:xfrm>
        </p:spPr>
        <p:txBody>
          <a:bodyPr>
            <a:normAutofit/>
          </a:bodyPr>
          <a:lstStyle/>
          <a:p>
            <a:r>
              <a:rPr lang="en-US" dirty="0" err="1"/>
              <a:t>Ralinepag</a:t>
            </a:r>
            <a:r>
              <a:rPr lang="en-US" dirty="0"/>
              <a:t> Significantly Reduced Pulmonary Vascular Resistance (PVR) Compared to Placebo</a:t>
            </a:r>
          </a:p>
        </p:txBody>
      </p:sp>
      <p:grpSp>
        <p:nvGrpSpPr>
          <p:cNvPr id="14" name="Group 13">
            <a:extLst>
              <a:ext uri="{FF2B5EF4-FFF2-40B4-BE49-F238E27FC236}">
                <a16:creationId xmlns:a16="http://schemas.microsoft.com/office/drawing/2014/main" id="{4C5861CA-032E-F799-587A-5A92905E8F5C}"/>
              </a:ext>
            </a:extLst>
          </p:cNvPr>
          <p:cNvGrpSpPr/>
          <p:nvPr/>
        </p:nvGrpSpPr>
        <p:grpSpPr>
          <a:xfrm>
            <a:off x="503886" y="1809510"/>
            <a:ext cx="6114520" cy="4121630"/>
            <a:chOff x="503886" y="1519444"/>
            <a:chExt cx="6114520" cy="4121630"/>
          </a:xfrm>
        </p:grpSpPr>
        <p:pic>
          <p:nvPicPr>
            <p:cNvPr id="3074" name="Picture 2">
              <a:extLst>
                <a:ext uri="{FF2B5EF4-FFF2-40B4-BE49-F238E27FC236}">
                  <a16:creationId xmlns:a16="http://schemas.microsoft.com/office/drawing/2014/main" id="{34F0087E-C528-1595-DC44-824B637BF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86" y="1519444"/>
              <a:ext cx="6114520" cy="41216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a:extLst>
                <a:ext uri="{FF2B5EF4-FFF2-40B4-BE49-F238E27FC236}">
                  <a16:creationId xmlns:a16="http://schemas.microsoft.com/office/drawing/2014/main" id="{F4F77C5C-8173-CE95-DC85-91487A8B9406}"/>
                </a:ext>
              </a:extLst>
            </p:cNvPr>
            <p:cNvSpPr/>
            <p:nvPr/>
          </p:nvSpPr>
          <p:spPr>
            <a:xfrm>
              <a:off x="4241494" y="1519444"/>
              <a:ext cx="187287" cy="15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AFB7DC8-0294-1172-AE22-3DD0AB8ADAE1}"/>
              </a:ext>
            </a:extLst>
          </p:cNvPr>
          <p:cNvGrpSpPr/>
          <p:nvPr/>
        </p:nvGrpSpPr>
        <p:grpSpPr>
          <a:xfrm>
            <a:off x="6938314" y="1628775"/>
            <a:ext cx="4749800" cy="4483100"/>
            <a:chOff x="6938314" y="1338709"/>
            <a:chExt cx="4749800" cy="4483100"/>
          </a:xfrm>
        </p:grpSpPr>
        <p:pic>
          <p:nvPicPr>
            <p:cNvPr id="4" name="Picture 3">
              <a:extLst>
                <a:ext uri="{FF2B5EF4-FFF2-40B4-BE49-F238E27FC236}">
                  <a16:creationId xmlns:a16="http://schemas.microsoft.com/office/drawing/2014/main" id="{85477FD8-FCEC-4FEE-8CD9-A3B84684AA3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38314" y="1338709"/>
              <a:ext cx="4749800" cy="4483100"/>
            </a:xfrm>
            <a:prstGeom prst="rect">
              <a:avLst/>
            </a:prstGeom>
          </p:spPr>
        </p:pic>
        <p:sp>
          <p:nvSpPr>
            <p:cNvPr id="12" name="Rectangle 11">
              <a:extLst>
                <a:ext uri="{FF2B5EF4-FFF2-40B4-BE49-F238E27FC236}">
                  <a16:creationId xmlns:a16="http://schemas.microsoft.com/office/drawing/2014/main" id="{5582DB88-88BA-AA70-78CA-F8229F9E0F5C}"/>
                </a:ext>
              </a:extLst>
            </p:cNvPr>
            <p:cNvSpPr/>
            <p:nvPr/>
          </p:nvSpPr>
          <p:spPr>
            <a:xfrm>
              <a:off x="10152185" y="1616926"/>
              <a:ext cx="136769" cy="11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F904B1-9662-50D2-B9B6-DDFE2AD0E16E}"/>
              </a:ext>
            </a:extLst>
          </p:cNvPr>
          <p:cNvSpPr>
            <a:spLocks noGrp="1"/>
          </p:cNvSpPr>
          <p:nvPr>
            <p:ph type="ftr" sz="quarter" idx="3"/>
          </p:nvPr>
        </p:nvSpPr>
        <p:spPr>
          <a:xfrm>
            <a:off x="609600" y="6356350"/>
            <a:ext cx="10744199" cy="442131"/>
          </a:xfrm>
        </p:spPr>
        <p:txBody>
          <a:bodyPr/>
          <a:lstStyle/>
          <a:p>
            <a:r>
              <a:rPr lang="en-US" sz="1000" dirty="0"/>
              <a:t>bpm, beats per minute; MAP, mean arterial pressure; </a:t>
            </a:r>
            <a:r>
              <a:rPr lang="en-US" sz="1000" dirty="0" err="1"/>
              <a:t>mPAP</a:t>
            </a:r>
            <a:r>
              <a:rPr lang="en-US" sz="1000" dirty="0"/>
              <a:t>, mean pulmonary artery pressure; PCWP, pulmonary capillary wedge pressure; RAP, right atrial pressure;</a:t>
            </a:r>
            <a:br>
              <a:rPr lang="en-US" sz="1000" dirty="0"/>
            </a:br>
            <a:r>
              <a:rPr lang="en-US" sz="1000" dirty="0"/>
              <a:t>SVR, systemic vascular resistance.</a:t>
            </a:r>
          </a:p>
          <a:p>
            <a:endParaRPr lang="en-US" sz="1000" dirty="0"/>
          </a:p>
          <a:p>
            <a:r>
              <a:rPr lang="en-US" sz="1000" dirty="0"/>
              <a:t>Torres F, et al. </a:t>
            </a:r>
            <a:r>
              <a:rPr lang="en-US" sz="1000" b="0" i="1" dirty="0" err="1">
                <a:effectLst/>
              </a:rPr>
              <a:t>Eur</a:t>
            </a:r>
            <a:r>
              <a:rPr lang="en-US" sz="1000" b="0" i="1" dirty="0">
                <a:effectLst/>
              </a:rPr>
              <a:t> Respir J. </a:t>
            </a:r>
            <a:r>
              <a:rPr lang="en-US" sz="1000" b="0" i="0" dirty="0">
                <a:effectLst/>
              </a:rPr>
              <a:t>2019; 54:1901030. </a:t>
            </a:r>
            <a:endParaRPr lang="en-US" sz="1000" b="0" i="0" strike="sngStrike" dirty="0">
              <a:effectLst/>
            </a:endParaRPr>
          </a:p>
        </p:txBody>
      </p:sp>
      <p:sp>
        <p:nvSpPr>
          <p:cNvPr id="3" name="Title 2">
            <a:extLst>
              <a:ext uri="{FF2B5EF4-FFF2-40B4-BE49-F238E27FC236}">
                <a16:creationId xmlns:a16="http://schemas.microsoft.com/office/drawing/2014/main" id="{1121292F-0911-F940-AE38-E84490A7F635}"/>
              </a:ext>
            </a:extLst>
          </p:cNvPr>
          <p:cNvSpPr>
            <a:spLocks noGrp="1"/>
          </p:cNvSpPr>
          <p:nvPr>
            <p:ph type="title"/>
          </p:nvPr>
        </p:nvSpPr>
        <p:spPr>
          <a:xfrm>
            <a:off x="609600" y="199505"/>
            <a:ext cx="10744200" cy="1185577"/>
          </a:xfrm>
        </p:spPr>
        <p:txBody>
          <a:bodyPr>
            <a:normAutofit/>
          </a:bodyPr>
          <a:lstStyle/>
          <a:p>
            <a:r>
              <a:rPr lang="en-US" dirty="0"/>
              <a:t>Secondary Hemodynamic Parameters:</a:t>
            </a:r>
            <a:br>
              <a:rPr lang="en-US" dirty="0"/>
            </a:br>
            <a:r>
              <a:rPr lang="en-US" dirty="0"/>
              <a:t>Change from Baseline to Week 22</a:t>
            </a:r>
          </a:p>
        </p:txBody>
      </p:sp>
      <p:graphicFrame>
        <p:nvGraphicFramePr>
          <p:cNvPr id="5" name="Content Placeholder 4">
            <a:extLst>
              <a:ext uri="{FF2B5EF4-FFF2-40B4-BE49-F238E27FC236}">
                <a16:creationId xmlns:a16="http://schemas.microsoft.com/office/drawing/2014/main" id="{18D02F5F-ED82-2D41-BD4F-B071F946975B}"/>
              </a:ext>
            </a:extLst>
          </p:cNvPr>
          <p:cNvGraphicFramePr>
            <a:graphicFrameLocks noGrp="1"/>
          </p:cNvGraphicFramePr>
          <p:nvPr>
            <p:ph idx="1"/>
            <p:extLst>
              <p:ext uri="{D42A27DB-BD31-4B8C-83A1-F6EECF244321}">
                <p14:modId xmlns:p14="http://schemas.microsoft.com/office/powerpoint/2010/main" val="804845686"/>
              </p:ext>
            </p:extLst>
          </p:nvPr>
        </p:nvGraphicFramePr>
        <p:xfrm>
          <a:off x="609600" y="1605284"/>
          <a:ext cx="10744200" cy="4287520"/>
        </p:xfrm>
        <a:graphic>
          <a:graphicData uri="http://schemas.openxmlformats.org/drawingml/2006/table">
            <a:tbl>
              <a:tblPr firstRow="1" bandRow="1">
                <a:tableStyleId>{6E25E649-3F16-4E02-A733-19D2CDBF48F0}</a:tableStyleId>
              </a:tblPr>
              <a:tblGrid>
                <a:gridCol w="3233980">
                  <a:extLst>
                    <a:ext uri="{9D8B030D-6E8A-4147-A177-3AD203B41FA5}">
                      <a16:colId xmlns:a16="http://schemas.microsoft.com/office/drawing/2014/main" val="2034153098"/>
                    </a:ext>
                  </a:extLst>
                </a:gridCol>
                <a:gridCol w="1518834">
                  <a:extLst>
                    <a:ext uri="{9D8B030D-6E8A-4147-A177-3AD203B41FA5}">
                      <a16:colId xmlns:a16="http://schemas.microsoft.com/office/drawing/2014/main" val="950511419"/>
                    </a:ext>
                  </a:extLst>
                </a:gridCol>
                <a:gridCol w="1503335">
                  <a:extLst>
                    <a:ext uri="{9D8B030D-6E8A-4147-A177-3AD203B41FA5}">
                      <a16:colId xmlns:a16="http://schemas.microsoft.com/office/drawing/2014/main" val="2060981258"/>
                    </a:ext>
                  </a:extLst>
                </a:gridCol>
                <a:gridCol w="1782305">
                  <a:extLst>
                    <a:ext uri="{9D8B030D-6E8A-4147-A177-3AD203B41FA5}">
                      <a16:colId xmlns:a16="http://schemas.microsoft.com/office/drawing/2014/main" val="263808496"/>
                    </a:ext>
                  </a:extLst>
                </a:gridCol>
                <a:gridCol w="1534332">
                  <a:extLst>
                    <a:ext uri="{9D8B030D-6E8A-4147-A177-3AD203B41FA5}">
                      <a16:colId xmlns:a16="http://schemas.microsoft.com/office/drawing/2014/main" val="1563083038"/>
                    </a:ext>
                  </a:extLst>
                </a:gridCol>
                <a:gridCol w="1171414">
                  <a:extLst>
                    <a:ext uri="{9D8B030D-6E8A-4147-A177-3AD203B41FA5}">
                      <a16:colId xmlns:a16="http://schemas.microsoft.com/office/drawing/2014/main" val="3514507691"/>
                    </a:ext>
                  </a:extLst>
                </a:gridCol>
              </a:tblGrid>
              <a:tr h="370840">
                <a:tc>
                  <a:txBody>
                    <a:bodyPr/>
                    <a:lstStyle/>
                    <a:p>
                      <a:pPr algn="ctr"/>
                      <a:endParaRPr lang="en-US" sz="1600" dirty="0">
                        <a:effectLst>
                          <a:outerShdw blurRad="50800" dist="50800" dir="5400000" algn="ctr" rotWithShape="0">
                            <a:schemeClr val="tx1"/>
                          </a:outerShdw>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1600" b="1" dirty="0">
                          <a:effectLst/>
                        </a:rPr>
                        <a:t>Baseline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dirty="0">
                        <a:effectLst>
                          <a:outerShdw blurRad="50800" dist="50800" dir="5400000" algn="ctr" rotWithShape="0">
                            <a:schemeClr val="tx1"/>
                          </a:outerShdw>
                        </a:effectLst>
                      </a:endParaRPr>
                    </a:p>
                  </a:txBody>
                  <a:tcPr/>
                </a:tc>
                <a:tc gridSpan="2">
                  <a:txBody>
                    <a:bodyPr/>
                    <a:lstStyle/>
                    <a:p>
                      <a:pPr algn="ctr"/>
                      <a:r>
                        <a:rPr lang="en-US" sz="1600" b="1" dirty="0" err="1">
                          <a:effectLst/>
                        </a:rPr>
                        <a:t>Δ</a:t>
                      </a:r>
                      <a:r>
                        <a:rPr lang="en-US" sz="1600" b="1" dirty="0">
                          <a:effectLst/>
                        </a:rPr>
                        <a:t> from Baseline to Week 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dirty="0">
                        <a:effectLst>
                          <a:outerShdw blurRad="50800" dist="50800" dir="5400000" algn="ctr" rotWithShape="0">
                            <a:schemeClr val="tx1"/>
                          </a:outerShdw>
                        </a:effectLst>
                      </a:endParaRPr>
                    </a:p>
                  </a:txBody>
                  <a:tcPr/>
                </a:tc>
                <a:tc>
                  <a:txBody>
                    <a:bodyPr/>
                    <a:lstStyle/>
                    <a:p>
                      <a:pPr algn="ctr"/>
                      <a:r>
                        <a:rPr lang="en-US" sz="1600" b="1" dirty="0">
                          <a:effectLst/>
                        </a:rPr>
                        <a:t>p-value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8462756"/>
                  </a:ext>
                </a:extLst>
              </a:tr>
              <a:tr h="370840">
                <a:tc>
                  <a:txBody>
                    <a:bodyPr/>
                    <a:lstStyle/>
                    <a:p>
                      <a:endParaRPr lang="en-US"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Ralinepag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Placebo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Ralinepag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Placebo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96553968"/>
                  </a:ext>
                </a:extLst>
              </a:tr>
              <a:tr h="370840">
                <a:tc>
                  <a:txBody>
                    <a:bodyPr/>
                    <a:lstStyle/>
                    <a:p>
                      <a:r>
                        <a:rPr lang="en-US" sz="1600" b="1" dirty="0">
                          <a:solidFill>
                            <a:schemeClr val="tx1"/>
                          </a:solidFill>
                        </a:rPr>
                        <a:t>Subjects, 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18556866"/>
                  </a:ext>
                </a:extLst>
              </a:tr>
              <a:tr h="370840">
                <a:tc>
                  <a:txBody>
                    <a:bodyPr/>
                    <a:lstStyle/>
                    <a:p>
                      <a:r>
                        <a:rPr lang="en-US" sz="1600" b="1" dirty="0" err="1">
                          <a:solidFill>
                            <a:schemeClr val="tx1"/>
                          </a:solidFill>
                        </a:rPr>
                        <a:t>mPAP</a:t>
                      </a:r>
                      <a:r>
                        <a:rPr lang="en-US" sz="1600" b="1" dirty="0">
                          <a:solidFill>
                            <a:schemeClr val="tx1"/>
                          </a:solidFill>
                        </a:rPr>
                        <a:t>, mmHg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51.0 ± 15.26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43.1 ± 10.08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-6.1 ± 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-2.9 ± 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0.028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90001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Cardiac Index, L·min·m</a:t>
                      </a:r>
                      <a:r>
                        <a:rPr lang="en-US" sz="1600" b="1" baseline="30000" dirty="0">
                          <a:solidFill>
                            <a:schemeClr val="tx1"/>
                          </a:solidFill>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2.6 ± 0.60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2.9 ± 0.49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0.31 ± 0.12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-0.0 ± 0.16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0.183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39241"/>
                  </a:ext>
                </a:extLst>
              </a:tr>
              <a:tr h="370840">
                <a:tc>
                  <a:txBody>
                    <a:bodyPr/>
                    <a:lstStyle/>
                    <a:p>
                      <a:r>
                        <a:rPr lang="en-US" sz="1600" b="1" dirty="0">
                          <a:solidFill>
                            <a:schemeClr val="tx1"/>
                          </a:solidFill>
                        </a:rPr>
                        <a:t>Mixed Venous O</a:t>
                      </a:r>
                      <a:r>
                        <a:rPr lang="en-US" sz="1600" b="1" baseline="-25000" dirty="0">
                          <a:solidFill>
                            <a:schemeClr val="tx1"/>
                          </a:solidFill>
                        </a:rPr>
                        <a:t>2</a:t>
                      </a:r>
                      <a:r>
                        <a:rPr lang="en-US" sz="1600" b="1" dirty="0">
                          <a:solidFill>
                            <a:schemeClr val="tx1"/>
                          </a:solidFill>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65.0 ± 7.86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68.0 ± 6.28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1.0 ± 1.05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0.6 ± 1.56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0.412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39561246"/>
                  </a:ext>
                </a:extLst>
              </a:tr>
              <a:tr h="370840">
                <a:tc>
                  <a:txBody>
                    <a:bodyPr/>
                    <a:lstStyle/>
                    <a:p>
                      <a:r>
                        <a:rPr lang="en-US" sz="1600" b="1" dirty="0">
                          <a:solidFill>
                            <a:schemeClr val="tx1"/>
                          </a:solidFill>
                        </a:rPr>
                        <a:t>RAP, mmHg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8.1 ± 6.14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8.7 ± 5.06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-0.3 ± 0.68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-2.0 ± 0.89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0.118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5860654"/>
                  </a:ext>
                </a:extLst>
              </a:tr>
              <a:tr h="370840">
                <a:tc>
                  <a:txBody>
                    <a:bodyPr/>
                    <a:lstStyle/>
                    <a:p>
                      <a:r>
                        <a:rPr lang="en-US" sz="1600" b="1" dirty="0">
                          <a:solidFill>
                            <a:schemeClr val="tx1"/>
                          </a:solidFill>
                        </a:rPr>
                        <a:t>PCWP, mmHg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9.3 ± 2.93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10.5 ± 3.17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-0.4 ± 0.59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-0.3 ± 0.77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0.119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17006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rPr>
                        <a:t>SVR, </a:t>
                      </a:r>
                      <a:r>
                        <a:rPr lang="en-US" sz="1600" b="1" kern="1200" dirty="0">
                          <a:solidFill>
                            <a:schemeClr val="accent1"/>
                          </a:solidFill>
                          <a:effectLst/>
                        </a:rPr>
                        <a:t>dyn·s·cm</a:t>
                      </a:r>
                      <a:r>
                        <a:rPr lang="en-US" sz="1600" b="1" kern="1200" baseline="30000" dirty="0">
                          <a:solidFill>
                            <a:schemeClr val="accent1"/>
                          </a:solidFill>
                          <a:effectLst/>
                        </a:rPr>
                        <a:t>−5</a:t>
                      </a:r>
                      <a:endParaRPr lang="en-US" sz="1600" b="1" kern="1200" baseline="30000" dirty="0">
                        <a:solidFill>
                          <a:schemeClr val="accent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accent1"/>
                          </a:solidFill>
                        </a:rPr>
                        <a:t>1449.0 ± 378.53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accent1"/>
                          </a:solidFill>
                        </a:rPr>
                        <a:t>1309.9 ± 286.65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accent1"/>
                          </a:solidFill>
                        </a:rPr>
                        <a:t>-258.7 ± </a:t>
                      </a:r>
                    </a:p>
                    <a:p>
                      <a:pPr algn="ctr"/>
                      <a:r>
                        <a:rPr lang="en-US" sz="1600" dirty="0">
                          <a:solidFill>
                            <a:schemeClr val="accent1"/>
                          </a:solidFill>
                        </a:rPr>
                        <a:t>286.54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accent1"/>
                          </a:solidFill>
                        </a:rPr>
                        <a:t>152.9 ± 374.47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accent1"/>
                          </a:solidFill>
                        </a:rPr>
                        <a:t>&lt; 0.001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4392143"/>
                  </a:ext>
                </a:extLst>
              </a:tr>
              <a:tr h="370840">
                <a:tc>
                  <a:txBody>
                    <a:bodyPr/>
                    <a:lstStyle/>
                    <a:p>
                      <a:r>
                        <a:rPr lang="en-US" sz="1600" b="1" dirty="0">
                          <a:solidFill>
                            <a:schemeClr val="tx1"/>
                          </a:solidFill>
                        </a:rPr>
                        <a:t>MAP, mmHg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89.6 ± 16.13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86.8 ± 10.55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-8.2 ± 1.83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-2.7 ± 2.35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0.001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21928983"/>
                  </a:ext>
                </a:extLst>
              </a:tr>
              <a:tr h="370840">
                <a:tc>
                  <a:txBody>
                    <a:bodyPr/>
                    <a:lstStyle/>
                    <a:p>
                      <a:r>
                        <a:rPr lang="en-US" sz="1600" b="1" dirty="0">
                          <a:solidFill>
                            <a:schemeClr val="tx1"/>
                          </a:solidFill>
                        </a:rPr>
                        <a:t>Heart Rate, bpm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77.1 ± 13.61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71.6 ± 7.87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0.9 ± 1.92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-0.8 ± 2.49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0.961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853292"/>
                  </a:ext>
                </a:extLst>
              </a:tr>
            </a:tbl>
          </a:graphicData>
        </a:graphic>
      </p:graphicFrame>
      <p:sp>
        <p:nvSpPr>
          <p:cNvPr id="7" name="Frame 6">
            <a:extLst>
              <a:ext uri="{FF2B5EF4-FFF2-40B4-BE49-F238E27FC236}">
                <a16:creationId xmlns:a16="http://schemas.microsoft.com/office/drawing/2014/main" id="{04AD77FB-BC2E-E64C-881E-CD6BD9B84346}"/>
              </a:ext>
            </a:extLst>
          </p:cNvPr>
          <p:cNvSpPr/>
          <p:nvPr/>
        </p:nvSpPr>
        <p:spPr>
          <a:xfrm>
            <a:off x="609600" y="4525701"/>
            <a:ext cx="10784541" cy="645798"/>
          </a:xfrm>
          <a:prstGeom prst="frame">
            <a:avLst>
              <a:gd name="adj1" fmla="val 7046"/>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4486884"/>
      </p:ext>
    </p:extLst>
  </p:cSld>
  <p:clrMapOvr>
    <a:masterClrMapping/>
  </p:clrMapOvr>
</p:sld>
</file>

<file path=ppt/theme/theme1.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PCC20</Template>
  <TotalTime>996</TotalTime>
  <Words>1985</Words>
  <Application>Microsoft Macintosh PowerPoint</Application>
  <PresentationFormat>Widescreen</PresentationFormat>
  <Paragraphs>335</Paragraphs>
  <Slides>14</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Century Gothic</vt:lpstr>
      <vt:lpstr>Helvetica Neue</vt:lpstr>
      <vt:lpstr>Trebuchet MS</vt:lpstr>
      <vt:lpstr>Wingdings</vt:lpstr>
      <vt:lpstr>PCC20</vt:lpstr>
      <vt:lpstr>Office Theme</vt:lpstr>
      <vt:lpstr>1_PCC20</vt:lpstr>
      <vt:lpstr>Emerging Therapeutics: Ralinepag </vt:lpstr>
      <vt:lpstr>PowerPoint Presentation</vt:lpstr>
      <vt:lpstr>Disclaimer</vt:lpstr>
      <vt:lpstr>Pathological Mechanisms of PAH Potentially Related to Prostacyclin Pathway Deficiency1-3</vt:lpstr>
      <vt:lpstr>Efficacy/Safety of Ralinepag (Novel Oral IP Agonist) in PAH Patients on Mono- or Dual-background Therapy</vt:lpstr>
      <vt:lpstr>Ralinepag Phase 2 Trial: Study Design</vt:lpstr>
      <vt:lpstr>Ralinepag Phase 2: Demographics and Baseline Characteristics</vt:lpstr>
      <vt:lpstr>Ralinepag Significantly Reduced Pulmonary Vascular Resistance (PVR) Compared to Placebo</vt:lpstr>
      <vt:lpstr>Secondary Hemodynamic Parameters: Change from Baseline to Week 22</vt:lpstr>
      <vt:lpstr>Ralinepag Reduced NT-proBNP Compared to Placebo</vt:lpstr>
      <vt:lpstr>Frequency of Patient-Reported Adverse Events (AEs)</vt:lpstr>
      <vt:lpstr>Conclusions</vt:lpstr>
      <vt:lpstr>Ralinepag Phase 3 Trial: ADVANCE OUTCOMES (Recruiting)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Moriah Diethorn</dc:creator>
  <cp:lastModifiedBy>Moriah Diethorn</cp:lastModifiedBy>
  <cp:revision>55</cp:revision>
  <dcterms:created xsi:type="dcterms:W3CDTF">2019-05-10T15:43:12Z</dcterms:created>
  <dcterms:modified xsi:type="dcterms:W3CDTF">2023-06-08T21:08:15Z</dcterms:modified>
</cp:coreProperties>
</file>