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89" r:id="rId2"/>
    <p:sldMasterId id="2147483701" r:id="rId3"/>
  </p:sldMasterIdLst>
  <p:notesMasterIdLst>
    <p:notesMasterId r:id="rId16"/>
  </p:notesMasterIdLst>
  <p:handoutMasterIdLst>
    <p:handoutMasterId r:id="rId17"/>
  </p:handoutMasterIdLst>
  <p:sldIdLst>
    <p:sldId id="786" r:id="rId4"/>
    <p:sldId id="2147478786" r:id="rId5"/>
    <p:sldId id="256" r:id="rId6"/>
    <p:sldId id="2147478778" r:id="rId7"/>
    <p:sldId id="2147478717" r:id="rId8"/>
    <p:sldId id="2147478719" r:id="rId9"/>
    <p:sldId id="2147478782" r:id="rId10"/>
    <p:sldId id="2147478780" r:id="rId11"/>
    <p:sldId id="2147478783" r:id="rId12"/>
    <p:sldId id="2147478785" r:id="rId13"/>
    <p:sldId id="2147478713" r:id="rId14"/>
    <p:sldId id="78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0547538-8B96-6C5E-B990-55466F9A02D9}" name="Rebecca Barraclough" initials="RB" userId="S::rbarraclough@ushealthconnect.com::2fefac7e-c711-47ad-8a3f-c5e62e1ab735" providerId="AD"/>
  <p188:author id="{52C4C9BB-C807-8705-0B08-A3DF41A8D64B}" name="Moriah Diethorn" initials="MD" userId="Moriah Diethorn"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BEBE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20" autoAdjust="0"/>
    <p:restoredTop sz="94694"/>
  </p:normalViewPr>
  <p:slideViewPr>
    <p:cSldViewPr snapToGrid="0">
      <p:cViewPr varScale="1">
        <p:scale>
          <a:sx n="117" d="100"/>
          <a:sy n="117" d="100"/>
        </p:scale>
        <p:origin x="1040" y="168"/>
      </p:cViewPr>
      <p:guideLst/>
    </p:cSldViewPr>
  </p:slideViewPr>
  <p:notesTextViewPr>
    <p:cViewPr>
      <p:scale>
        <a:sx n="1" d="1"/>
        <a:sy n="1" d="1"/>
      </p:scale>
      <p:origin x="0" y="0"/>
    </p:cViewPr>
  </p:notesTextViewPr>
  <p:sorterViewPr>
    <p:cViewPr varScale="1">
      <p:scale>
        <a:sx n="200" d="100"/>
        <a:sy n="200" d="100"/>
      </p:scale>
      <p:origin x="0" y="0"/>
    </p:cViewPr>
  </p:sorterViewPr>
  <p:notesViewPr>
    <p:cSldViewPr snapToGrid="0">
      <p:cViewPr varScale="1">
        <p:scale>
          <a:sx n="54" d="100"/>
          <a:sy n="54" d="100"/>
        </p:scale>
        <p:origin x="1458"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A3B0DA8-F06A-4558-9C2B-AF826356DC0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7C9FA96-FC60-498D-9E30-230EC4494BA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8F45FD-A5D8-4CDF-9C55-67D2AFDF6E23}" type="datetimeFigureOut">
              <a:rPr lang="en-US" smtClean="0"/>
              <a:t>6/8/23</a:t>
            </a:fld>
            <a:endParaRPr lang="en-US"/>
          </a:p>
        </p:txBody>
      </p:sp>
      <p:sp>
        <p:nvSpPr>
          <p:cNvPr id="4" name="Footer Placeholder 3">
            <a:extLst>
              <a:ext uri="{FF2B5EF4-FFF2-40B4-BE49-F238E27FC236}">
                <a16:creationId xmlns:a16="http://schemas.microsoft.com/office/drawing/2014/main" id="{D380155E-A2E2-4E75-A60F-BB6D8E90269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4927CD8-6C5B-470A-8055-CA7A24F8C6B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A15C69-444E-416E-80C6-9FB82023CAFA}" type="slidenum">
              <a:rPr lang="en-US" smtClean="0"/>
              <a:t>‹#›</a:t>
            </a:fld>
            <a:endParaRPr lang="en-US"/>
          </a:p>
        </p:txBody>
      </p:sp>
    </p:spTree>
    <p:extLst>
      <p:ext uri="{BB962C8B-B14F-4D97-AF65-F5344CB8AC3E}">
        <p14:creationId xmlns:p14="http://schemas.microsoft.com/office/powerpoint/2010/main" val="33563293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8E7D46-EEF3-1148-A5C9-CB940B5C9028}" type="datetimeFigureOut">
              <a:rPr lang="en-US" smtClean="0"/>
              <a:t>6/8/23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CB614D-E277-E449-8CD6-4E3299EAF478}" type="slidenum">
              <a:rPr lang="en-US" smtClean="0"/>
              <a:t>‹#›</a:t>
            </a:fld>
            <a:endParaRPr lang="en-US"/>
          </a:p>
        </p:txBody>
      </p:sp>
    </p:spTree>
    <p:extLst>
      <p:ext uri="{BB962C8B-B14F-4D97-AF65-F5344CB8AC3E}">
        <p14:creationId xmlns:p14="http://schemas.microsoft.com/office/powerpoint/2010/main" val="2678605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CB614D-E277-E449-8CD6-4E3299EAF478}" type="slidenum">
              <a:rPr lang="en-US" smtClean="0"/>
              <a:t>1</a:t>
            </a:fld>
            <a:endParaRPr lang="en-US"/>
          </a:p>
        </p:txBody>
      </p:sp>
    </p:spTree>
    <p:extLst>
      <p:ext uri="{BB962C8B-B14F-4D97-AF65-F5344CB8AC3E}">
        <p14:creationId xmlns:p14="http://schemas.microsoft.com/office/powerpoint/2010/main" val="858381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D2503B-2D44-4F8C-B146-6F2E25E95D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96114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CB614D-E277-E449-8CD6-4E3299EAF478}" type="slidenum">
              <a:rPr lang="en-US" smtClean="0"/>
              <a:t>5</a:t>
            </a:fld>
            <a:endParaRPr lang="en-US"/>
          </a:p>
        </p:txBody>
      </p:sp>
    </p:spTree>
    <p:extLst>
      <p:ext uri="{BB962C8B-B14F-4D97-AF65-F5344CB8AC3E}">
        <p14:creationId xmlns:p14="http://schemas.microsoft.com/office/powerpoint/2010/main" val="3310444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CB614D-E277-E449-8CD6-4E3299EAF478}" type="slidenum">
              <a:rPr lang="en-US" smtClean="0"/>
              <a:t>7</a:t>
            </a:fld>
            <a:endParaRPr lang="en-US"/>
          </a:p>
        </p:txBody>
      </p:sp>
    </p:spTree>
    <p:extLst>
      <p:ext uri="{BB962C8B-B14F-4D97-AF65-F5344CB8AC3E}">
        <p14:creationId xmlns:p14="http://schemas.microsoft.com/office/powerpoint/2010/main" val="2150902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CB614D-E277-E449-8CD6-4E3299EAF478}" type="slidenum">
              <a:rPr lang="en-US" smtClean="0"/>
              <a:t>8</a:t>
            </a:fld>
            <a:endParaRPr lang="en-US"/>
          </a:p>
        </p:txBody>
      </p:sp>
    </p:spTree>
    <p:extLst>
      <p:ext uri="{BB962C8B-B14F-4D97-AF65-F5344CB8AC3E}">
        <p14:creationId xmlns:p14="http://schemas.microsoft.com/office/powerpoint/2010/main" val="279136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CB614D-E277-E449-8CD6-4E3299EAF478}" type="slidenum">
              <a:rPr lang="en-US" smtClean="0"/>
              <a:t>9</a:t>
            </a:fld>
            <a:endParaRPr lang="en-US"/>
          </a:p>
        </p:txBody>
      </p:sp>
    </p:spTree>
    <p:extLst>
      <p:ext uri="{BB962C8B-B14F-4D97-AF65-F5344CB8AC3E}">
        <p14:creationId xmlns:p14="http://schemas.microsoft.com/office/powerpoint/2010/main" val="4204750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pic>
        <p:nvPicPr>
          <p:cNvPr id="8" name="Picture 7">
            <a:extLst>
              <a:ext uri="{FF2B5EF4-FFF2-40B4-BE49-F238E27FC236}">
                <a16:creationId xmlns:a16="http://schemas.microsoft.com/office/drawing/2014/main" id="{46147BEB-DBFC-41AF-8A4B-718D90B9AB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10" name="Picture 9">
            <a:extLst>
              <a:ext uri="{FF2B5EF4-FFF2-40B4-BE49-F238E27FC236}">
                <a16:creationId xmlns:a16="http://schemas.microsoft.com/office/drawing/2014/main" id="{1AA4465C-7E8E-47D9-93EC-E2ADB99327A9}"/>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pic>
        <p:nvPicPr>
          <p:cNvPr id="2" name="Picture 1">
            <a:extLst>
              <a:ext uri="{FF2B5EF4-FFF2-40B4-BE49-F238E27FC236}">
                <a16:creationId xmlns:a16="http://schemas.microsoft.com/office/drawing/2014/main" id="{F7377B1F-C418-D2EF-209E-59432BA8A67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3" name="Picture 2">
            <a:extLst>
              <a:ext uri="{FF2B5EF4-FFF2-40B4-BE49-F238E27FC236}">
                <a16:creationId xmlns:a16="http://schemas.microsoft.com/office/drawing/2014/main" id="{36D52C7C-7179-057C-0822-32EF524C602A}"/>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299129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3272357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3991603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42067432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8" name="Picture 7">
            <a:extLst>
              <a:ext uri="{FF2B5EF4-FFF2-40B4-BE49-F238E27FC236}">
                <a16:creationId xmlns:a16="http://schemas.microsoft.com/office/drawing/2014/main" id="{DF5F5FB5-B40D-470D-8C41-B7CE27E5193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7" name="Picture 6">
            <a:extLst>
              <a:ext uri="{FF2B5EF4-FFF2-40B4-BE49-F238E27FC236}">
                <a16:creationId xmlns:a16="http://schemas.microsoft.com/office/drawing/2014/main" id="{9F979B0B-4A4D-4553-BE93-A1959FB58E0D}"/>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4346695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Headline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263B4-DF67-7E4F-B489-4D174D701EA5}"/>
              </a:ext>
            </a:extLst>
          </p:cNvPr>
          <p:cNvSpPr>
            <a:spLocks noGrp="1"/>
          </p:cNvSpPr>
          <p:nvPr>
            <p:ph type="title"/>
          </p:nvPr>
        </p:nvSpPr>
        <p:spPr>
          <a:xfrm>
            <a:off x="609600" y="114693"/>
            <a:ext cx="10972800" cy="1097280"/>
          </a:xfrm>
        </p:spPr>
        <p:txBody>
          <a:bodyPr tIns="0" bIns="0"/>
          <a:lstStyle>
            <a:lvl1pPr>
              <a:lnSpc>
                <a:spcPct val="100000"/>
              </a:lnSpc>
              <a:defRPr sz="2800">
                <a:solidFill>
                  <a:schemeClr val="tx2">
                    <a:lumMod val="90000"/>
                    <a:lumOff val="10000"/>
                  </a:schemeClr>
                </a:solidFill>
                <a:latin typeface="Arial" panose="020B0604020202020204" pitchFamily="34" charset="0"/>
                <a:cs typeface="Arial" panose="020B0604020202020204" pitchFamily="34" charset="0"/>
              </a:defRPr>
            </a:lvl1pPr>
          </a:lstStyle>
          <a:p>
            <a:r>
              <a:rPr lang="en-US"/>
              <a:t>Click to edit Master title style</a:t>
            </a:r>
          </a:p>
        </p:txBody>
      </p:sp>
      <p:sp>
        <p:nvSpPr>
          <p:cNvPr id="12" name="Text Placeholder 11">
            <a:extLst>
              <a:ext uri="{FF2B5EF4-FFF2-40B4-BE49-F238E27FC236}">
                <a16:creationId xmlns:a16="http://schemas.microsoft.com/office/drawing/2014/main" id="{026544E0-867E-C941-B70C-C99BB20889E0}"/>
              </a:ext>
            </a:extLst>
          </p:cNvPr>
          <p:cNvSpPr>
            <a:spLocks noGrp="1"/>
          </p:cNvSpPr>
          <p:nvPr>
            <p:ph type="body" sz="quarter" idx="10"/>
          </p:nvPr>
        </p:nvSpPr>
        <p:spPr>
          <a:xfrm>
            <a:off x="609600" y="1572474"/>
            <a:ext cx="10972800" cy="4754880"/>
          </a:xfrm>
          <a:prstGeom prst="rect">
            <a:avLst/>
          </a:prstGeom>
        </p:spPr>
        <p:txBody>
          <a:bodyPr lIns="0" tIns="0" rIns="0" bIns="0"/>
          <a:lstStyle>
            <a:lvl1pPr marL="228600" indent="-228600">
              <a:buClr>
                <a:schemeClr val="accent1"/>
              </a:buClr>
              <a:buFont typeface="Arial" panose="020B0604020202020204" pitchFamily="34" charset="0"/>
              <a:buChar char="•"/>
              <a:defRPr sz="2000" b="0">
                <a:solidFill>
                  <a:schemeClr val="accent6">
                    <a:lumMod val="50000"/>
                  </a:schemeClr>
                </a:solidFill>
                <a:latin typeface="Arial" panose="020B0604020202020204" pitchFamily="34" charset="0"/>
                <a:cs typeface="Arial" panose="020B0604020202020204" pitchFamily="34" charset="0"/>
              </a:defRPr>
            </a:lvl1pPr>
            <a:lvl2pPr marL="571500" indent="-233363">
              <a:spcAft>
                <a:spcPts val="600"/>
              </a:spcAft>
              <a:buClr>
                <a:schemeClr val="accent1"/>
              </a:buClr>
              <a:buFont typeface="Arial" panose="020B0604020202020204" pitchFamily="34" charset="0"/>
              <a:buChar char="–"/>
              <a:defRPr sz="1800">
                <a:solidFill>
                  <a:schemeClr val="accent6">
                    <a:lumMod val="50000"/>
                  </a:schemeClr>
                </a:solidFill>
                <a:latin typeface="Arial" panose="020B0604020202020204" pitchFamily="34" charset="0"/>
                <a:cs typeface="Arial" panose="020B0604020202020204" pitchFamily="34" charset="0"/>
              </a:defRPr>
            </a:lvl2pPr>
            <a:lvl3pPr marL="914400" indent="-228600">
              <a:spcAft>
                <a:spcPts val="600"/>
              </a:spcAft>
              <a:buClr>
                <a:schemeClr val="accent1"/>
              </a:buClr>
              <a:buFont typeface="Arial" panose="020B0604020202020204" pitchFamily="34" charset="0"/>
              <a:buChar char="•"/>
              <a:defRPr sz="1600">
                <a:solidFill>
                  <a:schemeClr val="accent6">
                    <a:lumMod val="50000"/>
                  </a:schemeClr>
                </a:solidFill>
                <a:latin typeface="Arial" panose="020B0604020202020204" pitchFamily="34" charset="0"/>
                <a:cs typeface="Arial" panose="020B0604020202020204" pitchFamily="34" charset="0"/>
              </a:defRPr>
            </a:lvl3pPr>
            <a:lvl4pPr>
              <a:spcAft>
                <a:spcPts val="300"/>
              </a:spcAft>
              <a:defRPr>
                <a:latin typeface="Arial" panose="020B0604020202020204" pitchFamily="34" charset="0"/>
                <a:cs typeface="Arial" panose="020B0604020202020204" pitchFamily="34" charset="0"/>
              </a:defRPr>
            </a:lvl4pPr>
            <a:lvl5pPr>
              <a:spcAft>
                <a:spcPts val="300"/>
              </a:spcAft>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62244905-7148-D2C0-7338-8882CEAC913F}"/>
              </a:ext>
            </a:extLst>
          </p:cNvPr>
          <p:cNvSpPr>
            <a:spLocks noGrp="1"/>
          </p:cNvSpPr>
          <p:nvPr>
            <p:ph type="sldNum" sz="quarter" idx="4"/>
          </p:nvPr>
        </p:nvSpPr>
        <p:spPr>
          <a:xfrm>
            <a:off x="11645900" y="6513871"/>
            <a:ext cx="360163" cy="261610"/>
          </a:xfrm>
          <a:prstGeom prst="rect">
            <a:avLst/>
          </a:prstGeom>
        </p:spPr>
        <p:txBody>
          <a:bodyPr vert="horz" wrap="square" lIns="0" tIns="45720" rIns="0" bIns="45720" rtlCol="0" anchor="ctr">
            <a:spAutoFit/>
          </a:bodyPr>
          <a:lstStyle>
            <a:lvl1pPr algn="l">
              <a:defRPr sz="1100">
                <a:solidFill>
                  <a:srgbClr val="9693A8"/>
                </a:solidFill>
                <a:latin typeface="+mn-lt"/>
                <a:cs typeface="Arial" panose="020B0604020202020204" pitchFamily="34" charset="0"/>
              </a:defRPr>
            </a:lvl1pPr>
          </a:lstStyle>
          <a:p>
            <a:pPr>
              <a:defRPr/>
            </a:pPr>
            <a:fld id="{1584452A-E9DC-4E4A-B5C4-25E6E58D3AFC}" type="slidenum">
              <a:rPr lang="en-US" smtClean="0"/>
              <a:pPr>
                <a:defRPr/>
              </a:pPr>
              <a:t>‹#›</a:t>
            </a:fld>
            <a:endParaRPr lang="en-US"/>
          </a:p>
        </p:txBody>
      </p:sp>
    </p:spTree>
    <p:extLst>
      <p:ext uri="{BB962C8B-B14F-4D97-AF65-F5344CB8AC3E}">
        <p14:creationId xmlns:p14="http://schemas.microsoft.com/office/powerpoint/2010/main" val="2530159929"/>
      </p:ext>
    </p:extLst>
  </p:cSld>
  <p:clrMapOvr>
    <a:masterClrMapping/>
  </p:clrMapOvr>
  <p:transition spd="slow">
    <p:wipe/>
  </p:transition>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6/8/23</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1145393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6/8/23</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619018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6/8/23</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3994241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6/8/23</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1395132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6/8/23</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026993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sz="1000" dirty="0"/>
          </a:p>
        </p:txBody>
      </p:sp>
      <p:pic>
        <p:nvPicPr>
          <p:cNvPr id="8" name="Picture 7">
            <a:extLst>
              <a:ext uri="{FF2B5EF4-FFF2-40B4-BE49-F238E27FC236}">
                <a16:creationId xmlns:a16="http://schemas.microsoft.com/office/drawing/2014/main" id="{DF5F5FB5-B40D-470D-8C41-B7CE27E519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7" name="Picture 6">
            <a:extLst>
              <a:ext uri="{FF2B5EF4-FFF2-40B4-BE49-F238E27FC236}">
                <a16:creationId xmlns:a16="http://schemas.microsoft.com/office/drawing/2014/main" id="{9F979B0B-4A4D-4553-BE93-A1959FB58E0D}"/>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29555002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6/8/23</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5710210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6/8/23</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6660389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6/8/23</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5643846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6/8/23</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9066531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6/8/23</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4249605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6/8/23</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8325608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pic>
        <p:nvPicPr>
          <p:cNvPr id="8" name="Picture 7">
            <a:extLst>
              <a:ext uri="{FF2B5EF4-FFF2-40B4-BE49-F238E27FC236}">
                <a16:creationId xmlns:a16="http://schemas.microsoft.com/office/drawing/2014/main" id="{46147BEB-DBFC-41AF-8A4B-718D90B9AB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10" name="Picture 9">
            <a:extLst>
              <a:ext uri="{FF2B5EF4-FFF2-40B4-BE49-F238E27FC236}">
                <a16:creationId xmlns:a16="http://schemas.microsoft.com/office/drawing/2014/main" id="{1AA4465C-7E8E-47D9-93EC-E2ADB99327A9}"/>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pic>
        <p:nvPicPr>
          <p:cNvPr id="2" name="Picture 1">
            <a:extLst>
              <a:ext uri="{FF2B5EF4-FFF2-40B4-BE49-F238E27FC236}">
                <a16:creationId xmlns:a16="http://schemas.microsoft.com/office/drawing/2014/main" id="{994B62F0-0A46-65A9-460E-5F2B934EF3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3" name="Picture 2">
            <a:extLst>
              <a:ext uri="{FF2B5EF4-FFF2-40B4-BE49-F238E27FC236}">
                <a16:creationId xmlns:a16="http://schemas.microsoft.com/office/drawing/2014/main" id="{4594969B-CEF2-D5C1-A36F-AAC262618FF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21793832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sz="1000" dirty="0"/>
          </a:p>
        </p:txBody>
      </p:sp>
      <p:pic>
        <p:nvPicPr>
          <p:cNvPr id="8" name="Picture 7">
            <a:extLst>
              <a:ext uri="{FF2B5EF4-FFF2-40B4-BE49-F238E27FC236}">
                <a16:creationId xmlns:a16="http://schemas.microsoft.com/office/drawing/2014/main" id="{DF5F5FB5-B40D-470D-8C41-B7CE27E519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7" name="Picture 6">
            <a:extLst>
              <a:ext uri="{FF2B5EF4-FFF2-40B4-BE49-F238E27FC236}">
                <a16:creationId xmlns:a16="http://schemas.microsoft.com/office/drawing/2014/main" id="{9F979B0B-4A4D-4553-BE93-A1959FB58E0D}"/>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6721427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8260504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Tree>
    <p:extLst>
      <p:ext uri="{BB962C8B-B14F-4D97-AF65-F5344CB8AC3E}">
        <p14:creationId xmlns:p14="http://schemas.microsoft.com/office/powerpoint/2010/main" val="664178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9260259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000306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27560818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1"/>
              </a:buClr>
              <a:buSzPct val="100000"/>
              <a:buFont typeface="Arial" panose="020B0604020202020204" pitchFamily="34" charset="0"/>
              <a:buChar char="•"/>
              <a:defRPr/>
            </a:lvl1pPr>
            <a:lvl2pPr marL="685800" indent="-228600">
              <a:buClr>
                <a:schemeClr val="accent1"/>
              </a:buClr>
              <a:buSzPct val="100000"/>
              <a:buFont typeface="Arial" panose="020B0604020202020204" pitchFamily="34" charset="0"/>
              <a:buChar char="•"/>
              <a:defRPr/>
            </a:lvl2pPr>
            <a:lvl3pPr marL="1143000" indent="-228600">
              <a:buClr>
                <a:schemeClr val="accent1"/>
              </a:buClr>
              <a:buSzPct val="100000"/>
              <a:buFont typeface="Arial" panose="020B0604020202020204" pitchFamily="34" charset="0"/>
              <a:buChar char="•"/>
              <a:defRPr/>
            </a:lvl3pPr>
            <a:lvl4pPr marL="1600200" indent="-228600">
              <a:buClr>
                <a:schemeClr val="accent1"/>
              </a:buClr>
              <a:buSzPct val="100000"/>
              <a:buFont typeface="Arial" panose="020B0604020202020204" pitchFamily="34" charset="0"/>
              <a:buChar char="•"/>
              <a:defRPr/>
            </a:lvl4pPr>
            <a:lvl5pPr marL="2057400" indent="-228600">
              <a:buClr>
                <a:schemeClr val="accent1"/>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3"/>
              </a:buClr>
              <a:buFont typeface="Arial" panose="020B0604020202020204" pitchFamily="34" charset="0"/>
              <a:buChar char="•"/>
              <a:defRPr/>
            </a:lvl1pPr>
            <a:lvl2pPr marL="685800" indent="-22860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42574113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27024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6028984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21687872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29008339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21994144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8" name="Picture 7">
            <a:extLst>
              <a:ext uri="{FF2B5EF4-FFF2-40B4-BE49-F238E27FC236}">
                <a16:creationId xmlns:a16="http://schemas.microsoft.com/office/drawing/2014/main" id="{DF5F5FB5-B40D-470D-8C41-B7CE27E519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7" name="Picture 6">
            <a:extLst>
              <a:ext uri="{FF2B5EF4-FFF2-40B4-BE49-F238E27FC236}">
                <a16:creationId xmlns:a16="http://schemas.microsoft.com/office/drawing/2014/main" id="{9F979B0B-4A4D-4553-BE93-A1959FB58E0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3806859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Tree>
    <p:extLst>
      <p:ext uri="{BB962C8B-B14F-4D97-AF65-F5344CB8AC3E}">
        <p14:creationId xmlns:p14="http://schemas.microsoft.com/office/powerpoint/2010/main" val="896687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96252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981828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1"/>
              </a:buClr>
              <a:buSzPct val="100000"/>
              <a:buFont typeface="Arial" panose="020B0604020202020204" pitchFamily="34" charset="0"/>
              <a:buChar char="•"/>
              <a:defRPr/>
            </a:lvl1pPr>
            <a:lvl2pPr marL="685800" indent="-228600">
              <a:buClr>
                <a:schemeClr val="accent1"/>
              </a:buClr>
              <a:buSzPct val="100000"/>
              <a:buFont typeface="Arial" panose="020B0604020202020204" pitchFamily="34" charset="0"/>
              <a:buChar char="•"/>
              <a:defRPr/>
            </a:lvl2pPr>
            <a:lvl3pPr marL="1143000" indent="-228600">
              <a:buClr>
                <a:schemeClr val="accent1"/>
              </a:buClr>
              <a:buSzPct val="100000"/>
              <a:buFont typeface="Arial" panose="020B0604020202020204" pitchFamily="34" charset="0"/>
              <a:buChar char="•"/>
              <a:defRPr/>
            </a:lvl3pPr>
            <a:lvl4pPr marL="1600200" indent="-228600">
              <a:buClr>
                <a:schemeClr val="accent1"/>
              </a:buClr>
              <a:buSzPct val="100000"/>
              <a:buFont typeface="Arial" panose="020B0604020202020204" pitchFamily="34" charset="0"/>
              <a:buChar char="•"/>
              <a:defRPr/>
            </a:lvl4pPr>
            <a:lvl5pPr marL="2057400" indent="-228600">
              <a:buClr>
                <a:schemeClr val="accent1"/>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3"/>
              </a:buClr>
              <a:buFont typeface="Arial" panose="020B0604020202020204" pitchFamily="34" charset="0"/>
              <a:buChar char="•"/>
              <a:defRPr/>
            </a:lvl1pPr>
            <a:lvl2pPr marL="685800" indent="-22860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4008281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947327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769987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6" name="Rectangle 5">
            <a:extLst>
              <a:ext uri="{FF2B5EF4-FFF2-40B4-BE49-F238E27FC236}">
                <a16:creationId xmlns:a16="http://schemas.microsoft.com/office/drawing/2014/main" id="{4B5D83E7-F2B7-417F-9348-222F18A74341}"/>
              </a:ext>
            </a:extLst>
          </p:cNvPr>
          <p:cNvSpPr/>
          <p:nvPr/>
        </p:nvSpPr>
        <p:spPr>
          <a:xfrm>
            <a:off x="0" y="-1"/>
            <a:ext cx="12192000" cy="106681"/>
          </a:xfrm>
          <a:prstGeom prst="rect">
            <a:avLst/>
          </a:prstGeom>
          <a:gradFill flip="none" rotWithShape="1">
            <a:gsLst>
              <a:gs pos="0">
                <a:srgbClr val="54284B"/>
              </a:gs>
              <a:gs pos="56733">
                <a:srgbClr val="6F2147"/>
              </a:gs>
              <a:gs pos="100000">
                <a:srgbClr val="4D528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CBDE0766-7CC4-F9BF-5CAF-6921C6253D99}"/>
              </a:ext>
            </a:extLst>
          </p:cNvPr>
          <p:cNvSpPr/>
          <p:nvPr userDrawn="1"/>
        </p:nvSpPr>
        <p:spPr>
          <a:xfrm>
            <a:off x="0" y="-1"/>
            <a:ext cx="12192000" cy="106681"/>
          </a:xfrm>
          <a:prstGeom prst="rect">
            <a:avLst/>
          </a:prstGeom>
          <a:gradFill flip="none" rotWithShape="1">
            <a:gsLst>
              <a:gs pos="0">
                <a:srgbClr val="54284B"/>
              </a:gs>
              <a:gs pos="56733">
                <a:srgbClr val="6F2147"/>
              </a:gs>
              <a:gs pos="100000">
                <a:srgbClr val="4D528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7296206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Lst>
  <p:hf sldNum="0" hdr="0" dt="0"/>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6/8/23</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186886079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6" name="Rectangle 5">
            <a:extLst>
              <a:ext uri="{FF2B5EF4-FFF2-40B4-BE49-F238E27FC236}">
                <a16:creationId xmlns:a16="http://schemas.microsoft.com/office/drawing/2014/main" id="{4B5D83E7-F2B7-417F-9348-222F18A74341}"/>
              </a:ext>
            </a:extLst>
          </p:cNvPr>
          <p:cNvSpPr/>
          <p:nvPr/>
        </p:nvSpPr>
        <p:spPr>
          <a:xfrm>
            <a:off x="0" y="-1"/>
            <a:ext cx="12192000" cy="106681"/>
          </a:xfrm>
          <a:prstGeom prst="rect">
            <a:avLst/>
          </a:prstGeom>
          <a:gradFill flip="none" rotWithShape="1">
            <a:gsLst>
              <a:gs pos="0">
                <a:srgbClr val="54284B"/>
              </a:gs>
              <a:gs pos="56733">
                <a:srgbClr val="6F2147"/>
              </a:gs>
              <a:gs pos="100000">
                <a:srgbClr val="4D528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62CA3BDB-B978-9BD6-E087-7EECC0DD55A2}"/>
              </a:ext>
            </a:extLst>
          </p:cNvPr>
          <p:cNvSpPr/>
          <p:nvPr userDrawn="1"/>
        </p:nvSpPr>
        <p:spPr>
          <a:xfrm>
            <a:off x="0" y="-1"/>
            <a:ext cx="12192000" cy="106681"/>
          </a:xfrm>
          <a:prstGeom prst="rect">
            <a:avLst/>
          </a:prstGeom>
          <a:gradFill flip="none" rotWithShape="1">
            <a:gsLst>
              <a:gs pos="0">
                <a:srgbClr val="54284B"/>
              </a:gs>
              <a:gs pos="56733">
                <a:srgbClr val="6F2147"/>
              </a:gs>
              <a:gs pos="100000">
                <a:srgbClr val="4D528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01196031"/>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oleObject" Target="../embeddings/oleObject3.bin"/><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17.png"/><Relationship Id="rId7" Type="http://schemas.openxmlformats.org/officeDocument/2006/relationships/hyperlink" Target="http://www.mededonthego.com/" TargetMode="External"/><Relationship Id="rId2" Type="http://schemas.openxmlformats.org/officeDocument/2006/relationships/notesSlide" Target="../notesSlides/notesSlide8.xml"/><Relationship Id="rId1" Type="http://schemas.openxmlformats.org/officeDocument/2006/relationships/slideLayout" Target="../slideLayouts/slideLayout21.xml"/><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2.svg"/><Relationship Id="rId4" Type="http://schemas.openxmlformats.org/officeDocument/2006/relationships/image" Target="../media/image18.svg"/><Relationship Id="rId9" Type="http://schemas.openxmlformats.org/officeDocument/2006/relationships/image" Target="../media/image21.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mededonthego.com/Video/program/971" TargetMode="External"/><Relationship Id="rId7" Type="http://schemas.openxmlformats.org/officeDocument/2006/relationships/image" Target="../media/image5.svg"/><Relationship Id="rId2" Type="http://schemas.openxmlformats.org/officeDocument/2006/relationships/notesSlide" Target="../notesSlides/notesSlide2.xml"/><Relationship Id="rId1" Type="http://schemas.openxmlformats.org/officeDocument/2006/relationships/slideLayout" Target="../slideLayouts/slideLayout21.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hyperlink" Target="mailto:support@MedEdOTG.com" TargetMode="External"/><Relationship Id="rId10" Type="http://schemas.openxmlformats.org/officeDocument/2006/relationships/image" Target="../media/image8.png"/><Relationship Id="rId4" Type="http://schemas.openxmlformats.org/officeDocument/2006/relationships/hyperlink" Target="http://www.mededonthego.com/" TargetMode="External"/><Relationship Id="rId9" Type="http://schemas.openxmlformats.org/officeDocument/2006/relationships/image" Target="../media/image7.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5.emf"/><Relationship Id="rId5" Type="http://schemas.openxmlformats.org/officeDocument/2006/relationships/oleObject" Target="../embeddings/oleObject2.bin"/><Relationship Id="rId4"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0398A-9C39-8CDF-9293-1A98814C0CF1}"/>
              </a:ext>
            </a:extLst>
          </p:cNvPr>
          <p:cNvSpPr>
            <a:spLocks noGrp="1"/>
          </p:cNvSpPr>
          <p:nvPr>
            <p:ph type="title"/>
          </p:nvPr>
        </p:nvSpPr>
        <p:spPr>
          <a:xfrm>
            <a:off x="609601" y="1709738"/>
            <a:ext cx="10515600" cy="2852737"/>
          </a:xfrm>
        </p:spPr>
        <p:txBody>
          <a:bodyPr>
            <a:normAutofit/>
          </a:bodyPr>
          <a:lstStyle/>
          <a:p>
            <a:r>
              <a:rPr lang="en-US" dirty="0"/>
              <a:t>Emerging Therapeutics: Vardenafil</a:t>
            </a:r>
          </a:p>
        </p:txBody>
      </p:sp>
      <p:sp>
        <p:nvSpPr>
          <p:cNvPr id="3" name="Subtitle 2">
            <a:extLst>
              <a:ext uri="{FF2B5EF4-FFF2-40B4-BE49-F238E27FC236}">
                <a16:creationId xmlns:a16="http://schemas.microsoft.com/office/drawing/2014/main" id="{DFD74DAE-FFD0-15CA-FC88-6F68EBDB33FA}"/>
              </a:ext>
            </a:extLst>
          </p:cNvPr>
          <p:cNvSpPr>
            <a:spLocks noGrp="1"/>
          </p:cNvSpPr>
          <p:nvPr>
            <p:ph type="body" idx="1"/>
          </p:nvPr>
        </p:nvSpPr>
        <p:spPr>
          <a:xfrm>
            <a:off x="609600" y="3922005"/>
            <a:ext cx="10515600" cy="2167646"/>
          </a:xfrm>
        </p:spPr>
        <p:txBody>
          <a:bodyPr>
            <a:normAutofit fontScale="92500" lnSpcReduction="10000"/>
          </a:bodyPr>
          <a:lstStyle/>
          <a:p>
            <a:pPr>
              <a:lnSpc>
                <a:spcPct val="110000"/>
              </a:lnSpc>
            </a:pPr>
            <a:r>
              <a:rPr lang="en-US" b="1" dirty="0">
                <a:solidFill>
                  <a:schemeClr val="accent1"/>
                </a:solidFill>
              </a:rPr>
              <a:t>Ioana Preston, MD</a:t>
            </a:r>
            <a:br>
              <a:rPr lang="en-US" dirty="0"/>
            </a:br>
            <a:r>
              <a:rPr lang="en-US" dirty="0"/>
              <a:t>Associate Professor of Medicine</a:t>
            </a:r>
            <a:br>
              <a:rPr lang="en-US" dirty="0"/>
            </a:br>
            <a:r>
              <a:rPr lang="en-US" dirty="0"/>
              <a:t>Tufts University School of Medicine</a:t>
            </a:r>
            <a:br>
              <a:rPr lang="en-US" dirty="0"/>
            </a:br>
            <a:r>
              <a:rPr lang="en-US" dirty="0"/>
              <a:t>Director, Pulmonary Hypertension Center</a:t>
            </a:r>
            <a:br>
              <a:rPr lang="en-US" dirty="0"/>
            </a:br>
            <a:r>
              <a:rPr lang="en-US" dirty="0"/>
              <a:t>Director, Pulmonary Function Test Lab</a:t>
            </a:r>
            <a:br>
              <a:rPr lang="en-US" dirty="0"/>
            </a:br>
            <a:r>
              <a:rPr lang="en-US" dirty="0"/>
              <a:t>Pulmonary, Critical Care and Sleep Division</a:t>
            </a:r>
            <a:br>
              <a:rPr lang="en-US" dirty="0"/>
            </a:br>
            <a:r>
              <a:rPr lang="en-US" dirty="0"/>
              <a:t>Tufts Medical Center</a:t>
            </a:r>
            <a:br>
              <a:rPr lang="en-US" dirty="0"/>
            </a:br>
            <a:r>
              <a:rPr lang="en-US" dirty="0"/>
              <a:t>Boston, MA</a:t>
            </a:r>
          </a:p>
        </p:txBody>
      </p:sp>
    </p:spTree>
    <p:extLst>
      <p:ext uri="{BB962C8B-B14F-4D97-AF65-F5344CB8AC3E}">
        <p14:creationId xmlns:p14="http://schemas.microsoft.com/office/powerpoint/2010/main" val="1548704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ooter Placeholder 37">
            <a:extLst>
              <a:ext uri="{FF2B5EF4-FFF2-40B4-BE49-F238E27FC236}">
                <a16:creationId xmlns:a16="http://schemas.microsoft.com/office/drawing/2014/main" id="{1D0A1968-A37A-0D50-6C9A-52F1064531C2}"/>
              </a:ext>
            </a:extLst>
          </p:cNvPr>
          <p:cNvSpPr>
            <a:spLocks noGrp="1"/>
          </p:cNvSpPr>
          <p:nvPr>
            <p:ph type="ftr" sz="quarter" idx="3"/>
          </p:nvPr>
        </p:nvSpPr>
        <p:spPr>
          <a:xfrm>
            <a:off x="609600" y="6356350"/>
            <a:ext cx="10744199" cy="442131"/>
          </a:xfrm>
        </p:spPr>
        <p:txBody>
          <a:bodyPr/>
          <a:lstStyle/>
          <a:p>
            <a:r>
              <a:rPr lang="en-GB" noProof="0" dirty="0"/>
              <a:t>BP, blood pressure; HR, heart rate; RR, respiratory rate. </a:t>
            </a:r>
          </a:p>
          <a:p>
            <a:endParaRPr lang="en-GB" noProof="0" dirty="0"/>
          </a:p>
          <a:p>
            <a:r>
              <a:rPr lang="en-GB" noProof="0" dirty="0" err="1"/>
              <a:t>Satler</a:t>
            </a:r>
            <a:r>
              <a:rPr lang="en-GB" dirty="0"/>
              <a:t> C, et al.</a:t>
            </a:r>
            <a:r>
              <a:rPr lang="en-GB" noProof="0" dirty="0"/>
              <a:t> </a:t>
            </a:r>
            <a:r>
              <a:rPr lang="en-US" dirty="0"/>
              <a:t>International Meeting on Pulmonary Rare Diseases And Orphan Drugs, March 3-4, 2023, Milan, Italy.</a:t>
            </a:r>
          </a:p>
        </p:txBody>
      </p:sp>
      <p:sp>
        <p:nvSpPr>
          <p:cNvPr id="2" name="Title 1">
            <a:extLst>
              <a:ext uri="{FF2B5EF4-FFF2-40B4-BE49-F238E27FC236}">
                <a16:creationId xmlns:a16="http://schemas.microsoft.com/office/drawing/2014/main" id="{9A20978F-1602-B5A1-EAA9-08A1C8746762}"/>
              </a:ext>
            </a:extLst>
          </p:cNvPr>
          <p:cNvSpPr>
            <a:spLocks noGrp="1"/>
          </p:cNvSpPr>
          <p:nvPr>
            <p:ph type="title"/>
          </p:nvPr>
        </p:nvSpPr>
        <p:spPr>
          <a:xfrm>
            <a:off x="609600" y="199505"/>
            <a:ext cx="10744200" cy="1185577"/>
          </a:xfrm>
        </p:spPr>
        <p:txBody>
          <a:bodyPr>
            <a:normAutofit fontScale="90000"/>
          </a:bodyPr>
          <a:lstStyle/>
          <a:p>
            <a:r>
              <a:rPr lang="en-US" noProof="0" dirty="0"/>
              <a:t>Patient 1: 35-year-old</a:t>
            </a:r>
            <a:r>
              <a:rPr lang="en-US" dirty="0"/>
              <a:t> </a:t>
            </a:r>
            <a:r>
              <a:rPr lang="en-US" noProof="0" dirty="0"/>
              <a:t>White Female with </a:t>
            </a:r>
            <a:r>
              <a:rPr lang="en-US" dirty="0"/>
              <a:t>Idiopathic PAH</a:t>
            </a:r>
            <a:br>
              <a:rPr lang="en-US" dirty="0"/>
            </a:br>
            <a:r>
              <a:rPr lang="en-US" dirty="0"/>
              <a:t>(Dx 2019) FCIII</a:t>
            </a:r>
            <a:r>
              <a:rPr lang="en-US" noProof="0" dirty="0"/>
              <a:t> treated with </a:t>
            </a:r>
            <a:r>
              <a:rPr lang="en-US" noProof="0" dirty="0" err="1"/>
              <a:t>Bosentan</a:t>
            </a:r>
            <a:r>
              <a:rPr lang="en-US" dirty="0"/>
              <a:t> and</a:t>
            </a:r>
            <a:r>
              <a:rPr lang="en-US" noProof="0" dirty="0"/>
              <a:t> Sildenafil</a:t>
            </a:r>
            <a:endParaRPr lang="en-US" dirty="0"/>
          </a:p>
        </p:txBody>
      </p:sp>
      <p:sp>
        <p:nvSpPr>
          <p:cNvPr id="27" name="Rectangle 26">
            <a:extLst>
              <a:ext uri="{FF2B5EF4-FFF2-40B4-BE49-F238E27FC236}">
                <a16:creationId xmlns:a16="http://schemas.microsoft.com/office/drawing/2014/main" id="{8E6E9A63-F2F2-E8CF-CC0A-F39B3F9EDA11}"/>
              </a:ext>
            </a:extLst>
          </p:cNvPr>
          <p:cNvSpPr/>
          <p:nvPr/>
        </p:nvSpPr>
        <p:spPr>
          <a:xfrm>
            <a:off x="2509174" y="5836270"/>
            <a:ext cx="7223877" cy="25728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Ins="91440" rtlCol="0" anchor="t"/>
          <a:lstStyle/>
          <a:p>
            <a:pPr marL="0" marR="0" lvl="0" indent="0" algn="l" defTabSz="914400" rtl="0" eaLnBrk="1" fontAlgn="auto" latinLnBrk="0" hangingPunct="1">
              <a:lnSpc>
                <a:spcPct val="100000"/>
              </a:lnSpc>
              <a:spcBef>
                <a:spcPts val="200"/>
              </a:spcBef>
              <a:spcAft>
                <a:spcPts val="400"/>
              </a:spcAft>
              <a:buClr>
                <a:srgbClr val="78A5BB"/>
              </a:buClr>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Oct 2020 screening visit: Vitals: HR 68, RR 22, BP 122/77; BMI 29 kg/m</a:t>
            </a:r>
            <a:r>
              <a:rPr kumimoji="0" lang="en-GB" sz="1200" b="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2;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a:t>
            </a:r>
            <a:r>
              <a:rPr kumimoji="0" lang="en-GB" sz="1200" b="0" i="0" u="none" strike="noStrike" kern="1200" cap="none" spc="0" normalizeH="0" baseline="-25000" noProof="0" dirty="0">
                <a:ln>
                  <a:noFill/>
                </a:ln>
                <a:solidFill>
                  <a:srgbClr val="000000"/>
                </a:solidFill>
                <a:effectLst/>
                <a:uLnTx/>
                <a:uFillTx/>
                <a:latin typeface="Arial" panose="020B0604020202020204" pitchFamily="34" charset="0"/>
                <a:ea typeface="+mn-ea"/>
                <a:cs typeface="Arial" panose="020B0604020202020204" pitchFamily="34" charset="0"/>
              </a:rPr>
              <a:t>2</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sat 97%; 6MWT = 451 m.</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8" name="TextBox 27">
            <a:extLst>
              <a:ext uri="{FF2B5EF4-FFF2-40B4-BE49-F238E27FC236}">
                <a16:creationId xmlns:a16="http://schemas.microsoft.com/office/drawing/2014/main" id="{B044F980-4631-5729-F79E-FAFD0BFEED43}"/>
              </a:ext>
            </a:extLst>
          </p:cNvPr>
          <p:cNvSpPr txBox="1"/>
          <p:nvPr/>
        </p:nvSpPr>
        <p:spPr>
          <a:xfrm>
            <a:off x="609600" y="1580290"/>
            <a:ext cx="1645920" cy="731520"/>
          </a:xfrm>
          <a:prstGeom prst="rightArrow">
            <a:avLst/>
          </a:prstGeom>
          <a:solidFill>
            <a:srgbClr val="BFBFBF"/>
          </a:solidFill>
        </p:spPr>
        <p:txBody>
          <a:bodyPr wrap="square" lIns="45720" tIns="0" rIns="4572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Baseline CPET</a:t>
            </a:r>
          </a:p>
        </p:txBody>
      </p:sp>
      <p:sp>
        <p:nvSpPr>
          <p:cNvPr id="29" name="TextBox 28">
            <a:extLst>
              <a:ext uri="{FF2B5EF4-FFF2-40B4-BE49-F238E27FC236}">
                <a16:creationId xmlns:a16="http://schemas.microsoft.com/office/drawing/2014/main" id="{D8A00D3E-1BEC-4341-A1B9-E8F19A2B0940}"/>
              </a:ext>
            </a:extLst>
          </p:cNvPr>
          <p:cNvSpPr txBox="1"/>
          <p:nvPr/>
        </p:nvSpPr>
        <p:spPr>
          <a:xfrm>
            <a:off x="5451215" y="1580290"/>
            <a:ext cx="3017520" cy="731520"/>
          </a:xfrm>
          <a:prstGeom prst="rightArrow">
            <a:avLst/>
          </a:prstGeom>
          <a:solidFill>
            <a:srgbClr val="6CCFDD"/>
          </a:solidFill>
        </p:spPr>
        <p:txBody>
          <a:bodyPr wrap="square" lIns="45720" tIns="0" rIns="4572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Post-RT-234 Treatment CPET</a:t>
            </a:r>
          </a:p>
        </p:txBody>
      </p:sp>
      <p:sp>
        <p:nvSpPr>
          <p:cNvPr id="30" name="Text Placeholder 8">
            <a:extLst>
              <a:ext uri="{FF2B5EF4-FFF2-40B4-BE49-F238E27FC236}">
                <a16:creationId xmlns:a16="http://schemas.microsoft.com/office/drawing/2014/main" id="{88920684-182E-1D59-BA6B-990280CEEF12}"/>
              </a:ext>
            </a:extLst>
          </p:cNvPr>
          <p:cNvSpPr txBox="1">
            <a:spLocks/>
          </p:cNvSpPr>
          <p:nvPr/>
        </p:nvSpPr>
        <p:spPr>
          <a:xfrm>
            <a:off x="2217407" y="1580290"/>
            <a:ext cx="3536385" cy="812034"/>
          </a:xfrm>
          <a:prstGeom prst="rect">
            <a:avLst/>
          </a:prstGeom>
          <a:noFill/>
        </p:spPr>
        <p:txBody>
          <a:bodyPr anchor="ctr"/>
          <a:lstStyle>
            <a:lvl1pPr marL="342900" indent="-342900" algn="l" defTabSz="914400" rtl="0" eaLnBrk="1" latinLnBrk="0" hangingPunct="1">
              <a:spcBef>
                <a:spcPts val="1500"/>
              </a:spcBef>
              <a:spcAft>
                <a:spcPts val="600"/>
              </a:spcAft>
              <a:buClr>
                <a:schemeClr val="accent6"/>
              </a:buClr>
              <a:buFont typeface="Arial" panose="020B0604020202020204" pitchFamily="34" charset="0"/>
              <a:buChar char="•"/>
              <a:defRPr sz="2200" b="0" kern="1200">
                <a:solidFill>
                  <a:schemeClr val="tx1"/>
                </a:solidFill>
                <a:latin typeface="+mn-lt"/>
                <a:ea typeface="+mn-ea"/>
                <a:cs typeface="Arial" panose="020B0604020202020204" pitchFamily="34" charset="0"/>
              </a:defRPr>
            </a:lvl1pPr>
            <a:lvl2pPr marL="465138" indent="-233363" algn="l" defTabSz="914400" rtl="0" eaLnBrk="1" latinLnBrk="0" hangingPunct="1">
              <a:spcBef>
                <a:spcPts val="0"/>
              </a:spcBef>
              <a:spcAft>
                <a:spcPts val="600"/>
              </a:spcAft>
              <a:buClr>
                <a:schemeClr val="accent6"/>
              </a:buClr>
              <a:buFont typeface="Arial" panose="020B0604020202020204" pitchFamily="34" charset="0"/>
              <a:buChar char="–"/>
              <a:tabLst/>
              <a:defRPr sz="2000" kern="1200">
                <a:solidFill>
                  <a:schemeClr val="tx1"/>
                </a:solidFill>
                <a:latin typeface="+mn-lt"/>
                <a:ea typeface="+mn-ea"/>
                <a:cs typeface="Arial" panose="020B0604020202020204" pitchFamily="34" charset="0"/>
              </a:defRPr>
            </a:lvl2pPr>
            <a:lvl3pPr marL="803275" indent="-314325" algn="l" defTabSz="914400" rtl="0" eaLnBrk="1" latinLnBrk="0" hangingPunct="1">
              <a:spcBef>
                <a:spcPts val="0"/>
              </a:spcBef>
              <a:spcAft>
                <a:spcPts val="300"/>
              </a:spcAft>
              <a:buClr>
                <a:schemeClr val="accent6"/>
              </a:buClr>
              <a:buFont typeface="Arial" panose="020B0604020202020204" pitchFamily="34" charset="0"/>
              <a:buChar char="•"/>
              <a:tabLst/>
              <a:defRPr sz="2000" kern="1200">
                <a:solidFill>
                  <a:schemeClr val="tx1"/>
                </a:solidFill>
                <a:latin typeface="+mn-lt"/>
                <a:ea typeface="+mn-ea"/>
                <a:cs typeface="Arial" panose="020B0604020202020204" pitchFamily="34" charset="0"/>
              </a:defRPr>
            </a:lvl3pPr>
            <a:lvl4pPr marL="1600200" indent="-228600" algn="l" defTabSz="914400" rtl="0" eaLnBrk="1" latinLnBrk="0" hangingPunct="1">
              <a:spcBef>
                <a:spcPct val="20000"/>
              </a:spcBef>
              <a:buClr>
                <a:srgbClr val="81AFC8"/>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rgbClr val="81AFC8"/>
              </a:buClr>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8925" marR="0" lvl="2" indent="-288925" algn="l" defTabSz="914400" rtl="0" eaLnBrk="1" fontAlgn="auto" latinLnBrk="0" hangingPunct="1">
              <a:lnSpc>
                <a:spcPct val="100000"/>
              </a:lnSpc>
              <a:spcBef>
                <a:spcPts val="0"/>
              </a:spcBef>
              <a:spcAft>
                <a:spcPts val="200"/>
              </a:spcAft>
              <a:buClr>
                <a:srgbClr val="767576"/>
              </a:buClr>
              <a:buSzTx/>
              <a:buFont typeface="Arial" panose="020B0604020202020204" pitchFamily="34" charset="0"/>
              <a:buChar char="•"/>
              <a:tabLst/>
              <a:defRPr/>
            </a:pPr>
            <a:endParaRPr kumimoji="0" lang="en-US" sz="1400" b="0" i="0" u="none" strike="noStrike" kern="1200" cap="none" spc="0" normalizeH="0" baseline="0" noProof="0" dirty="0">
              <a:ln>
                <a:noFill/>
              </a:ln>
              <a:solidFill>
                <a:srgbClr val="767576">
                  <a:lumMod val="50000"/>
                </a:srgbClr>
              </a:solidFill>
              <a:effectLst/>
              <a:uLnTx/>
              <a:uFillTx/>
              <a:latin typeface="Arial" panose="020B0604020202020204" pitchFamily="34" charset="0"/>
              <a:ea typeface="+mn-ea"/>
              <a:cs typeface="Arial" panose="020B0604020202020204" pitchFamily="34" charset="0"/>
            </a:endParaRPr>
          </a:p>
          <a:p>
            <a:pPr marL="288925" marR="0" lvl="2" indent="-288925" algn="l" defTabSz="914400" rtl="0" eaLnBrk="1" fontAlgn="auto" latinLnBrk="0" hangingPunct="1">
              <a:lnSpc>
                <a:spcPct val="100000"/>
              </a:lnSpc>
              <a:spcBef>
                <a:spcPts val="0"/>
              </a:spcBef>
              <a:spcAft>
                <a:spcPts val="200"/>
              </a:spcAft>
              <a:buClr>
                <a:srgbClr val="767576"/>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767576">
                    <a:lumMod val="50000"/>
                  </a:srgbClr>
                </a:solidFill>
                <a:effectLst/>
                <a:uLnTx/>
                <a:uFillTx/>
                <a:latin typeface="Arial" panose="020B0604020202020204" pitchFamily="34" charset="0"/>
                <a:ea typeface="+mn-ea"/>
                <a:cs typeface="Arial" panose="020B0604020202020204" pitchFamily="34" charset="0"/>
              </a:rPr>
              <a:t>Background PAH meds not held </a:t>
            </a:r>
          </a:p>
          <a:p>
            <a:pPr marL="288925" marR="0" lvl="2" indent="-288925" algn="l" defTabSz="914400" rtl="0" eaLnBrk="1" fontAlgn="auto" latinLnBrk="0" hangingPunct="1">
              <a:lnSpc>
                <a:spcPct val="100000"/>
              </a:lnSpc>
              <a:spcBef>
                <a:spcPts val="0"/>
              </a:spcBef>
              <a:spcAft>
                <a:spcPts val="200"/>
              </a:spcAft>
              <a:buClr>
                <a:srgbClr val="767576"/>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767576">
                    <a:lumMod val="50000"/>
                  </a:srgbClr>
                </a:solidFill>
                <a:effectLst/>
                <a:uLnTx/>
                <a:uFillTx/>
                <a:latin typeface="Arial" panose="020B0604020202020204" pitchFamily="34" charset="0"/>
                <a:ea typeface="+mn-ea"/>
                <a:cs typeface="Arial" panose="020B0604020202020204" pitchFamily="34" charset="0"/>
              </a:rPr>
              <a:t>Resting Vitals: HR 80, RR 18, BP 130/70; O</a:t>
            </a:r>
            <a:r>
              <a:rPr kumimoji="0" lang="en-US" sz="1400" b="0" i="0" u="none" strike="noStrike" kern="1200" cap="none" spc="0" normalizeH="0" baseline="-25000" noProof="0" dirty="0">
                <a:ln>
                  <a:noFill/>
                </a:ln>
                <a:solidFill>
                  <a:srgbClr val="767576">
                    <a:lumMod val="50000"/>
                  </a:srgbClr>
                </a:solidFill>
                <a:effectLst/>
                <a:uLnTx/>
                <a:uFillTx/>
                <a:latin typeface="Arial" panose="020B0604020202020204" pitchFamily="34" charset="0"/>
                <a:ea typeface="+mn-ea"/>
                <a:cs typeface="Arial" panose="020B0604020202020204" pitchFamily="34" charset="0"/>
              </a:rPr>
              <a:t>2</a:t>
            </a:r>
            <a:r>
              <a:rPr kumimoji="0" lang="en-US" sz="1400" b="0" i="0" u="none" strike="noStrike" kern="1200" cap="none" spc="0" normalizeH="0" baseline="0" noProof="0" dirty="0">
                <a:ln>
                  <a:noFill/>
                </a:ln>
                <a:solidFill>
                  <a:srgbClr val="767576">
                    <a:lumMod val="50000"/>
                  </a:srgbClr>
                </a:solidFill>
                <a:effectLst/>
                <a:uLnTx/>
                <a:uFillTx/>
                <a:latin typeface="Arial" panose="020B0604020202020204" pitchFamily="34" charset="0"/>
                <a:ea typeface="+mn-ea"/>
                <a:cs typeface="Arial" panose="020B0604020202020204" pitchFamily="34" charset="0"/>
              </a:rPr>
              <a:t> sat 96%</a:t>
            </a:r>
          </a:p>
          <a:p>
            <a:pPr marL="288925" marR="0" lvl="2" indent="-288925" algn="l" defTabSz="914400" rtl="0" eaLnBrk="1" fontAlgn="auto" latinLnBrk="0" hangingPunct="1">
              <a:lnSpc>
                <a:spcPct val="100000"/>
              </a:lnSpc>
              <a:spcBef>
                <a:spcPts val="0"/>
              </a:spcBef>
              <a:spcAft>
                <a:spcPts val="200"/>
              </a:spcAft>
              <a:buClr>
                <a:srgbClr val="767576"/>
              </a:buClr>
              <a:buSzTx/>
              <a:buFont typeface="Arial" panose="020B0604020202020204" pitchFamily="34" charset="0"/>
              <a:buChar char="•"/>
              <a:tabLst/>
              <a:defRPr/>
            </a:pPr>
            <a:endParaRPr kumimoji="0" lang="en-US" sz="1400" b="0" i="0" u="none" strike="noStrike" kern="1200" cap="none" spc="0" normalizeH="0" baseline="0" noProof="0" dirty="0">
              <a:ln>
                <a:noFill/>
              </a:ln>
              <a:solidFill>
                <a:srgbClr val="767576">
                  <a:lumMod val="50000"/>
                </a:srgbClr>
              </a:solidFill>
              <a:effectLst/>
              <a:uLnTx/>
              <a:uFillTx/>
              <a:latin typeface="Arial" panose="020B0604020202020204" pitchFamily="34" charset="0"/>
              <a:ea typeface="+mn-ea"/>
              <a:cs typeface="Arial" panose="020B0604020202020204" pitchFamily="34" charset="0"/>
            </a:endParaRPr>
          </a:p>
        </p:txBody>
      </p:sp>
      <p:sp>
        <p:nvSpPr>
          <p:cNvPr id="31" name="Text Placeholder 8">
            <a:extLst>
              <a:ext uri="{FF2B5EF4-FFF2-40B4-BE49-F238E27FC236}">
                <a16:creationId xmlns:a16="http://schemas.microsoft.com/office/drawing/2014/main" id="{59E091F3-0205-0B62-A7A9-33B965555925}"/>
              </a:ext>
            </a:extLst>
          </p:cNvPr>
          <p:cNvSpPr txBox="1">
            <a:spLocks/>
          </p:cNvSpPr>
          <p:nvPr/>
        </p:nvSpPr>
        <p:spPr>
          <a:xfrm>
            <a:off x="8468444" y="1580290"/>
            <a:ext cx="3305500" cy="1054297"/>
          </a:xfrm>
          <a:prstGeom prst="rect">
            <a:avLst/>
          </a:prstGeom>
          <a:noFill/>
        </p:spPr>
        <p:txBody>
          <a:bodyPr anchor="ctr"/>
          <a:lstStyle>
            <a:lvl1pPr marL="342900" indent="-342900" algn="l" defTabSz="914400" rtl="0" eaLnBrk="1" latinLnBrk="0" hangingPunct="1">
              <a:spcBef>
                <a:spcPts val="1500"/>
              </a:spcBef>
              <a:spcAft>
                <a:spcPts val="600"/>
              </a:spcAft>
              <a:buClr>
                <a:schemeClr val="accent6"/>
              </a:buClr>
              <a:buFont typeface="Arial" panose="020B0604020202020204" pitchFamily="34" charset="0"/>
              <a:buChar char="•"/>
              <a:defRPr sz="2200" b="0" kern="1200">
                <a:solidFill>
                  <a:schemeClr val="tx1"/>
                </a:solidFill>
                <a:latin typeface="+mn-lt"/>
                <a:ea typeface="+mn-ea"/>
                <a:cs typeface="Arial" panose="020B0604020202020204" pitchFamily="34" charset="0"/>
              </a:defRPr>
            </a:lvl1pPr>
            <a:lvl2pPr marL="465138" indent="-233363" algn="l" defTabSz="914400" rtl="0" eaLnBrk="1" latinLnBrk="0" hangingPunct="1">
              <a:spcBef>
                <a:spcPts val="0"/>
              </a:spcBef>
              <a:spcAft>
                <a:spcPts val="600"/>
              </a:spcAft>
              <a:buClr>
                <a:schemeClr val="accent6"/>
              </a:buClr>
              <a:buFont typeface="Arial" panose="020B0604020202020204" pitchFamily="34" charset="0"/>
              <a:buChar char="–"/>
              <a:tabLst/>
              <a:defRPr sz="2000" kern="1200">
                <a:solidFill>
                  <a:schemeClr val="tx1"/>
                </a:solidFill>
                <a:latin typeface="+mn-lt"/>
                <a:ea typeface="+mn-ea"/>
                <a:cs typeface="Arial" panose="020B0604020202020204" pitchFamily="34" charset="0"/>
              </a:defRPr>
            </a:lvl2pPr>
            <a:lvl3pPr marL="803275" indent="-314325" algn="l" defTabSz="914400" rtl="0" eaLnBrk="1" latinLnBrk="0" hangingPunct="1">
              <a:spcBef>
                <a:spcPts val="0"/>
              </a:spcBef>
              <a:spcAft>
                <a:spcPts val="300"/>
              </a:spcAft>
              <a:buClr>
                <a:schemeClr val="accent6"/>
              </a:buClr>
              <a:buFont typeface="Arial" panose="020B0604020202020204" pitchFamily="34" charset="0"/>
              <a:buChar char="•"/>
              <a:tabLst/>
              <a:defRPr sz="2000" kern="1200">
                <a:solidFill>
                  <a:schemeClr val="tx1"/>
                </a:solidFill>
                <a:latin typeface="+mn-lt"/>
                <a:ea typeface="+mn-ea"/>
                <a:cs typeface="Arial" panose="020B0604020202020204" pitchFamily="34" charset="0"/>
              </a:defRPr>
            </a:lvl3pPr>
            <a:lvl4pPr marL="1600200" indent="-228600" algn="l" defTabSz="914400" rtl="0" eaLnBrk="1" latinLnBrk="0" hangingPunct="1">
              <a:spcBef>
                <a:spcPct val="20000"/>
              </a:spcBef>
              <a:buClr>
                <a:srgbClr val="81AFC8"/>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rgbClr val="81AFC8"/>
              </a:buClr>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8925" marR="0" lvl="2" indent="-288925" algn="l" defTabSz="914400" rtl="0" eaLnBrk="1" fontAlgn="auto" latinLnBrk="0" hangingPunct="1">
              <a:lnSpc>
                <a:spcPct val="100000"/>
              </a:lnSpc>
              <a:spcBef>
                <a:spcPts val="0"/>
              </a:spcBef>
              <a:spcAft>
                <a:spcPts val="200"/>
              </a:spcAft>
              <a:buClr>
                <a:srgbClr val="6CCFDD"/>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767576">
                    <a:lumMod val="50000"/>
                  </a:srgbClr>
                </a:solidFill>
                <a:effectLst/>
                <a:uLnTx/>
                <a:uFillTx/>
                <a:latin typeface="Arial" panose="020B0604020202020204" pitchFamily="34" charset="0"/>
                <a:ea typeface="+mn-ea"/>
                <a:cs typeface="Arial" panose="020B0604020202020204" pitchFamily="34" charset="0"/>
              </a:rPr>
              <a:t>Background PAH meds not held </a:t>
            </a:r>
          </a:p>
          <a:p>
            <a:pPr marL="288925" marR="0" lvl="2" indent="-288925" algn="l" defTabSz="914400" rtl="0" eaLnBrk="1" fontAlgn="auto" latinLnBrk="0" hangingPunct="1">
              <a:lnSpc>
                <a:spcPct val="100000"/>
              </a:lnSpc>
              <a:spcBef>
                <a:spcPts val="0"/>
              </a:spcBef>
              <a:spcAft>
                <a:spcPts val="200"/>
              </a:spcAft>
              <a:buClr>
                <a:srgbClr val="6CCFDD"/>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767576">
                    <a:lumMod val="50000"/>
                  </a:srgbClr>
                </a:solidFill>
                <a:effectLst/>
                <a:uLnTx/>
                <a:uFillTx/>
                <a:latin typeface="Arial" panose="020B0604020202020204" pitchFamily="34" charset="0"/>
                <a:ea typeface="+mn-ea"/>
                <a:cs typeface="Arial" panose="020B0604020202020204" pitchFamily="34" charset="0"/>
              </a:rPr>
              <a:t>Resting Vitals: HR 81, RR 22, BP 124/75; O</a:t>
            </a:r>
            <a:r>
              <a:rPr kumimoji="0" lang="en-US" sz="1400" b="0" i="0" u="none" strike="noStrike" kern="1200" cap="none" spc="0" normalizeH="0" baseline="-25000" noProof="0" dirty="0">
                <a:ln>
                  <a:noFill/>
                </a:ln>
                <a:solidFill>
                  <a:srgbClr val="767576">
                    <a:lumMod val="50000"/>
                  </a:srgbClr>
                </a:solidFill>
                <a:effectLst/>
                <a:uLnTx/>
                <a:uFillTx/>
                <a:latin typeface="Arial" panose="020B0604020202020204" pitchFamily="34" charset="0"/>
                <a:ea typeface="+mn-ea"/>
                <a:cs typeface="Arial" panose="020B0604020202020204" pitchFamily="34" charset="0"/>
              </a:rPr>
              <a:t>2</a:t>
            </a:r>
            <a:r>
              <a:rPr kumimoji="0" lang="en-US" sz="1400" b="0" i="0" u="none" strike="noStrike" kern="1200" cap="none" spc="0" normalizeH="0" baseline="0" noProof="0" dirty="0">
                <a:ln>
                  <a:noFill/>
                </a:ln>
                <a:solidFill>
                  <a:srgbClr val="767576">
                    <a:lumMod val="50000"/>
                  </a:srgbClr>
                </a:solidFill>
                <a:effectLst/>
                <a:uLnTx/>
                <a:uFillTx/>
                <a:latin typeface="Arial" panose="020B0604020202020204" pitchFamily="34" charset="0"/>
                <a:ea typeface="+mn-ea"/>
                <a:cs typeface="Arial" panose="020B0604020202020204" pitchFamily="34" charset="0"/>
              </a:rPr>
              <a:t> sat 98%</a:t>
            </a:r>
          </a:p>
          <a:p>
            <a:pPr marL="288925" marR="0" lvl="2" indent="-288925" algn="l" defTabSz="914400" rtl="0" eaLnBrk="1" fontAlgn="auto" latinLnBrk="0" hangingPunct="1">
              <a:lnSpc>
                <a:spcPct val="100000"/>
              </a:lnSpc>
              <a:spcBef>
                <a:spcPts val="0"/>
              </a:spcBef>
              <a:spcAft>
                <a:spcPts val="200"/>
              </a:spcAft>
              <a:buClr>
                <a:srgbClr val="6CCFDD"/>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767576">
                    <a:lumMod val="50000"/>
                  </a:srgbClr>
                </a:solidFill>
                <a:effectLst/>
                <a:uLnTx/>
                <a:uFillTx/>
                <a:latin typeface="Arial" panose="020B0604020202020204" pitchFamily="34" charset="0"/>
                <a:ea typeface="+mn-ea"/>
                <a:cs typeface="Arial" panose="020B0604020202020204" pitchFamily="34" charset="0"/>
              </a:rPr>
              <a:t>No AEs reported</a:t>
            </a:r>
          </a:p>
        </p:txBody>
      </p:sp>
      <p:graphicFrame>
        <p:nvGraphicFramePr>
          <p:cNvPr id="6" name="Object 5">
            <a:extLst>
              <a:ext uri="{FF2B5EF4-FFF2-40B4-BE49-F238E27FC236}">
                <a16:creationId xmlns:a16="http://schemas.microsoft.com/office/drawing/2014/main" id="{BD13EB07-CC70-86B9-3914-D9DD8BB4A81F}"/>
              </a:ext>
            </a:extLst>
          </p:cNvPr>
          <p:cNvGraphicFramePr>
            <a:graphicFrameLocks noChangeAspect="1"/>
          </p:cNvGraphicFramePr>
          <p:nvPr>
            <p:extLst>
              <p:ext uri="{D42A27DB-BD31-4B8C-83A1-F6EECF244321}">
                <p14:modId xmlns:p14="http://schemas.microsoft.com/office/powerpoint/2010/main" val="4031324783"/>
              </p:ext>
            </p:extLst>
          </p:nvPr>
        </p:nvGraphicFramePr>
        <p:xfrm>
          <a:off x="817539" y="2694269"/>
          <a:ext cx="10015538" cy="3173413"/>
        </p:xfrm>
        <a:graphic>
          <a:graphicData uri="http://schemas.openxmlformats.org/presentationml/2006/ole">
            <mc:AlternateContent xmlns:mc="http://schemas.openxmlformats.org/markup-compatibility/2006">
              <mc:Choice xmlns:v="urn:schemas-microsoft-com:vml" Requires="v">
                <p:oleObj name="Prism 9" r:id="rId2" imgW="10015014" imgH="3385163" progId="Prism9.Document">
                  <p:embed/>
                </p:oleObj>
              </mc:Choice>
              <mc:Fallback>
                <p:oleObj name="Prism 9" r:id="rId2" imgW="10015014" imgH="3385163" progId="Prism9.Document">
                  <p:embed/>
                  <p:pic>
                    <p:nvPicPr>
                      <p:cNvPr id="6" name="Object 5">
                        <a:extLst>
                          <a:ext uri="{FF2B5EF4-FFF2-40B4-BE49-F238E27FC236}">
                            <a16:creationId xmlns:a16="http://schemas.microsoft.com/office/drawing/2014/main" id="{BD13EB07-CC70-86B9-3914-D9DD8BB4A81F}"/>
                          </a:ext>
                        </a:extLst>
                      </p:cNvPr>
                      <p:cNvPicPr/>
                      <p:nvPr/>
                    </p:nvPicPr>
                    <p:blipFill>
                      <a:blip r:embed="rId3"/>
                      <a:stretch>
                        <a:fillRect/>
                      </a:stretch>
                    </p:blipFill>
                    <p:spPr>
                      <a:xfrm>
                        <a:off x="817539" y="2694269"/>
                        <a:ext cx="10015538" cy="3173413"/>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335A1E96-74FA-AEEC-2A70-2185137EB598}"/>
              </a:ext>
            </a:extLst>
          </p:cNvPr>
          <p:cNvSpPr txBox="1"/>
          <p:nvPr/>
        </p:nvSpPr>
        <p:spPr>
          <a:xfrm>
            <a:off x="1602646" y="2859112"/>
            <a:ext cx="979756" cy="307777"/>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Peak VO</a:t>
            </a:r>
            <a:r>
              <a:rPr kumimoji="0" lang="en-US" sz="1400" b="1" i="0" u="none" strike="noStrike" kern="1200" cap="none" spc="0" normalizeH="0" baseline="-25000" noProof="0" dirty="0">
                <a:ln>
                  <a:noFill/>
                </a:ln>
                <a:solidFill>
                  <a:srgbClr val="000000"/>
                </a:solidFill>
                <a:effectLst/>
                <a:uLnTx/>
                <a:uFillTx/>
                <a:latin typeface="Arial" panose="020B0604020202020204" pitchFamily="34" charset="0"/>
                <a:ea typeface="+mn-ea"/>
                <a:cs typeface="Arial" panose="020B0604020202020204" pitchFamily="34" charset="0"/>
              </a:rPr>
              <a:t>2</a:t>
            </a:r>
          </a:p>
        </p:txBody>
      </p:sp>
      <p:sp>
        <p:nvSpPr>
          <p:cNvPr id="8" name="TextBox 7">
            <a:extLst>
              <a:ext uri="{FF2B5EF4-FFF2-40B4-BE49-F238E27FC236}">
                <a16:creationId xmlns:a16="http://schemas.microsoft.com/office/drawing/2014/main" id="{D16A01B8-B86C-96F5-AFE1-ED4D5D568F9D}"/>
              </a:ext>
            </a:extLst>
          </p:cNvPr>
          <p:cNvSpPr txBox="1"/>
          <p:nvPr/>
        </p:nvSpPr>
        <p:spPr>
          <a:xfrm>
            <a:off x="2886505" y="2859112"/>
            <a:ext cx="1556615"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VE/VCO</a:t>
            </a:r>
            <a:r>
              <a:rPr kumimoji="0" lang="en-US" sz="1400" b="1" i="0" u="none" strike="noStrike" kern="1200" cap="none" spc="0" normalizeH="0" baseline="-25000" noProof="0" dirty="0">
                <a:ln>
                  <a:noFill/>
                </a:ln>
                <a:solidFill>
                  <a:srgbClr val="000000"/>
                </a:solidFill>
                <a:effectLst/>
                <a:uLnTx/>
                <a:uFillTx/>
                <a:latin typeface="Arial" panose="020B0604020202020204" pitchFamily="34" charset="0"/>
                <a:ea typeface="+mn-ea"/>
                <a:cs typeface="Arial" panose="020B0604020202020204" pitchFamily="34" charset="0"/>
              </a:rPr>
              <a:t>2</a:t>
            </a:r>
            <a:r>
              <a:rPr lang="en-US" sz="1400" b="1" dirty="0">
                <a:solidFill>
                  <a:srgbClr val="000000"/>
                </a:solidFill>
                <a:latin typeface="Arial" panose="020B0604020202020204" pitchFamily="34" charset="0"/>
                <a:cs typeface="Arial" panose="020B0604020202020204" pitchFamily="34" charset="0"/>
              </a:rPr>
              <a:t> </a:t>
            </a: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Slope</a:t>
            </a:r>
            <a:endParaRPr kumimoji="0" lang="en-US" sz="1400" b="1" i="0" u="none" strike="noStrike" kern="1200" cap="none" spc="0" normalizeH="0" baseline="-2500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8DCDF4C1-DFAC-8F10-EB66-C8EDD8CE4AE4}"/>
              </a:ext>
            </a:extLst>
          </p:cNvPr>
          <p:cNvSpPr txBox="1"/>
          <p:nvPr/>
        </p:nvSpPr>
        <p:spPr>
          <a:xfrm>
            <a:off x="7882996" y="2859519"/>
            <a:ext cx="1386855" cy="307777"/>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Exercise Time</a:t>
            </a:r>
            <a:endParaRPr kumimoji="0" lang="en-US" sz="1400" b="1" i="0" u="none" strike="noStrike" kern="1200" cap="none" spc="0" normalizeH="0" baseline="-2500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 name="TextBox 9">
            <a:extLst>
              <a:ext uri="{FF2B5EF4-FFF2-40B4-BE49-F238E27FC236}">
                <a16:creationId xmlns:a16="http://schemas.microsoft.com/office/drawing/2014/main" id="{45E5A124-6577-C0C7-22A9-74D51816FA73}"/>
              </a:ext>
            </a:extLst>
          </p:cNvPr>
          <p:cNvSpPr txBox="1"/>
          <p:nvPr/>
        </p:nvSpPr>
        <p:spPr>
          <a:xfrm>
            <a:off x="9336979" y="2859519"/>
            <a:ext cx="1398140" cy="307777"/>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Peak Dyspnea</a:t>
            </a:r>
            <a:endParaRPr kumimoji="0" lang="en-US" sz="1400" b="1" i="0" u="none" strike="noStrike" kern="1200" cap="none" spc="0" normalizeH="0" baseline="-2500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 name="TextBox 10">
            <a:extLst>
              <a:ext uri="{FF2B5EF4-FFF2-40B4-BE49-F238E27FC236}">
                <a16:creationId xmlns:a16="http://schemas.microsoft.com/office/drawing/2014/main" id="{A555A667-7029-9143-4BEF-502F707DEB0C}"/>
              </a:ext>
            </a:extLst>
          </p:cNvPr>
          <p:cNvSpPr txBox="1"/>
          <p:nvPr/>
        </p:nvSpPr>
        <p:spPr>
          <a:xfrm>
            <a:off x="6508570" y="2859112"/>
            <a:ext cx="902812" cy="307777"/>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Peak BP</a:t>
            </a:r>
            <a:endParaRPr kumimoji="0" lang="en-US" sz="1400" b="1" i="0" u="none" strike="noStrike" kern="1200" cap="none" spc="0" normalizeH="0" baseline="-2500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 name="TextBox 11">
            <a:extLst>
              <a:ext uri="{FF2B5EF4-FFF2-40B4-BE49-F238E27FC236}">
                <a16:creationId xmlns:a16="http://schemas.microsoft.com/office/drawing/2014/main" id="{3EB87210-5208-86D4-98A9-B8D276A1AB19}"/>
              </a:ext>
            </a:extLst>
          </p:cNvPr>
          <p:cNvSpPr txBox="1"/>
          <p:nvPr/>
        </p:nvSpPr>
        <p:spPr>
          <a:xfrm>
            <a:off x="4885881" y="2859112"/>
            <a:ext cx="912430" cy="307777"/>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Peak HR</a:t>
            </a:r>
            <a:endParaRPr kumimoji="0" lang="en-US" sz="1400" b="1" i="0" u="none" strike="noStrike" kern="1200" cap="none" spc="0" normalizeH="0" baseline="-2500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 name="TextBox 12">
            <a:extLst>
              <a:ext uri="{FF2B5EF4-FFF2-40B4-BE49-F238E27FC236}">
                <a16:creationId xmlns:a16="http://schemas.microsoft.com/office/drawing/2014/main" id="{9359A456-2E3E-A041-56B0-4496B6049C65}"/>
              </a:ext>
            </a:extLst>
          </p:cNvPr>
          <p:cNvSpPr txBox="1"/>
          <p:nvPr/>
        </p:nvSpPr>
        <p:spPr>
          <a:xfrm>
            <a:off x="1781256" y="3832763"/>
            <a:ext cx="298159" cy="184666"/>
          </a:xfrm>
          <a:prstGeom prst="rect">
            <a:avLst/>
          </a:prstGeom>
          <a:noFill/>
        </p:spPr>
        <p:txBody>
          <a:bodyPr wrap="non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14.8</a:t>
            </a:r>
          </a:p>
        </p:txBody>
      </p:sp>
      <p:sp>
        <p:nvSpPr>
          <p:cNvPr id="14" name="TextBox 13">
            <a:extLst>
              <a:ext uri="{FF2B5EF4-FFF2-40B4-BE49-F238E27FC236}">
                <a16:creationId xmlns:a16="http://schemas.microsoft.com/office/drawing/2014/main" id="{7FB96B38-EBDD-108B-EBD0-DC326C66C815}"/>
              </a:ext>
            </a:extLst>
          </p:cNvPr>
          <p:cNvSpPr txBox="1"/>
          <p:nvPr/>
        </p:nvSpPr>
        <p:spPr>
          <a:xfrm>
            <a:off x="2161282" y="3504745"/>
            <a:ext cx="344905" cy="184666"/>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17.8</a:t>
            </a:r>
          </a:p>
        </p:txBody>
      </p:sp>
      <p:sp>
        <p:nvSpPr>
          <p:cNvPr id="15" name="TextBox 14">
            <a:extLst>
              <a:ext uri="{FF2B5EF4-FFF2-40B4-BE49-F238E27FC236}">
                <a16:creationId xmlns:a16="http://schemas.microsoft.com/office/drawing/2014/main" id="{0C58444E-6BD7-CE5E-ECD2-B85B9FB0F21E}"/>
              </a:ext>
            </a:extLst>
          </p:cNvPr>
          <p:cNvSpPr txBox="1"/>
          <p:nvPr/>
        </p:nvSpPr>
        <p:spPr>
          <a:xfrm>
            <a:off x="3319908" y="3364680"/>
            <a:ext cx="344905" cy="184666"/>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Symbol" panose="05050102010706020507" pitchFamily="18" charset="2"/>
              </a:rPr>
              <a:t>57.4</a:t>
            </a:r>
          </a:p>
        </p:txBody>
      </p:sp>
      <p:sp>
        <p:nvSpPr>
          <p:cNvPr id="16" name="TextBox 15">
            <a:extLst>
              <a:ext uri="{FF2B5EF4-FFF2-40B4-BE49-F238E27FC236}">
                <a16:creationId xmlns:a16="http://schemas.microsoft.com/office/drawing/2014/main" id="{38C4EF50-E2E4-72F2-17F2-CC15962E24C7}"/>
              </a:ext>
            </a:extLst>
          </p:cNvPr>
          <p:cNvSpPr txBox="1"/>
          <p:nvPr/>
        </p:nvSpPr>
        <p:spPr>
          <a:xfrm>
            <a:off x="3740548" y="3842028"/>
            <a:ext cx="348824" cy="184666"/>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44.4</a:t>
            </a:r>
          </a:p>
        </p:txBody>
      </p:sp>
      <p:sp>
        <p:nvSpPr>
          <p:cNvPr id="17" name="TextBox 16">
            <a:extLst>
              <a:ext uri="{FF2B5EF4-FFF2-40B4-BE49-F238E27FC236}">
                <a16:creationId xmlns:a16="http://schemas.microsoft.com/office/drawing/2014/main" id="{7C7E7962-0F8C-72F8-7AA9-E49D93182F8C}"/>
              </a:ext>
            </a:extLst>
          </p:cNvPr>
          <p:cNvSpPr txBox="1"/>
          <p:nvPr/>
        </p:nvSpPr>
        <p:spPr>
          <a:xfrm>
            <a:off x="4943545" y="3381340"/>
            <a:ext cx="397802" cy="184666"/>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Symbol" panose="05050102010706020507" pitchFamily="18" charset="2"/>
              </a:rPr>
              <a:t>153</a:t>
            </a: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 name="TextBox 17">
            <a:extLst>
              <a:ext uri="{FF2B5EF4-FFF2-40B4-BE49-F238E27FC236}">
                <a16:creationId xmlns:a16="http://schemas.microsoft.com/office/drawing/2014/main" id="{3AA71230-39A1-B356-DB15-1D91E71555B2}"/>
              </a:ext>
            </a:extLst>
          </p:cNvPr>
          <p:cNvSpPr txBox="1"/>
          <p:nvPr/>
        </p:nvSpPr>
        <p:spPr>
          <a:xfrm>
            <a:off x="5394866" y="3301756"/>
            <a:ext cx="331094" cy="184666"/>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Symbol" panose="05050102010706020507" pitchFamily="18" charset="2"/>
              </a:rPr>
              <a:t>158</a:t>
            </a: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 name="TextBox 18">
            <a:extLst>
              <a:ext uri="{FF2B5EF4-FFF2-40B4-BE49-F238E27FC236}">
                <a16:creationId xmlns:a16="http://schemas.microsoft.com/office/drawing/2014/main" id="{2C74E88F-CEC1-4CCE-2B3E-7E81781C3D13}"/>
              </a:ext>
            </a:extLst>
          </p:cNvPr>
          <p:cNvSpPr txBox="1"/>
          <p:nvPr/>
        </p:nvSpPr>
        <p:spPr>
          <a:xfrm>
            <a:off x="6622173" y="3680445"/>
            <a:ext cx="298158" cy="184666"/>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Symbol" panose="05050102010706020507" pitchFamily="18" charset="2"/>
              </a:rPr>
              <a:t>130</a:t>
            </a:r>
          </a:p>
        </p:txBody>
      </p:sp>
      <p:sp>
        <p:nvSpPr>
          <p:cNvPr id="20" name="TextBox 19">
            <a:extLst>
              <a:ext uri="{FF2B5EF4-FFF2-40B4-BE49-F238E27FC236}">
                <a16:creationId xmlns:a16="http://schemas.microsoft.com/office/drawing/2014/main" id="{4EF652C6-DED6-1058-800F-9F6D6B90C1F6}"/>
              </a:ext>
            </a:extLst>
          </p:cNvPr>
          <p:cNvSpPr txBox="1"/>
          <p:nvPr/>
        </p:nvSpPr>
        <p:spPr>
          <a:xfrm>
            <a:off x="7053452" y="3281008"/>
            <a:ext cx="260946" cy="184666"/>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165</a:t>
            </a:r>
          </a:p>
        </p:txBody>
      </p:sp>
      <p:sp>
        <p:nvSpPr>
          <p:cNvPr id="21" name="TextBox 20">
            <a:extLst>
              <a:ext uri="{FF2B5EF4-FFF2-40B4-BE49-F238E27FC236}">
                <a16:creationId xmlns:a16="http://schemas.microsoft.com/office/drawing/2014/main" id="{D18FE226-E699-37E1-DECE-3E317CF225BA}"/>
              </a:ext>
            </a:extLst>
          </p:cNvPr>
          <p:cNvSpPr txBox="1"/>
          <p:nvPr/>
        </p:nvSpPr>
        <p:spPr>
          <a:xfrm>
            <a:off x="6660829" y="4366538"/>
            <a:ext cx="235642" cy="184666"/>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Symbol" panose="05050102010706020507" pitchFamily="18" charset="2"/>
              </a:rPr>
              <a:t>80</a:t>
            </a:r>
          </a:p>
        </p:txBody>
      </p:sp>
      <p:sp>
        <p:nvSpPr>
          <p:cNvPr id="22" name="TextBox 21">
            <a:extLst>
              <a:ext uri="{FF2B5EF4-FFF2-40B4-BE49-F238E27FC236}">
                <a16:creationId xmlns:a16="http://schemas.microsoft.com/office/drawing/2014/main" id="{4ED0D5D6-ADB1-A480-E2CF-50840B3FBE21}"/>
              </a:ext>
            </a:extLst>
          </p:cNvPr>
          <p:cNvSpPr txBox="1"/>
          <p:nvPr/>
        </p:nvSpPr>
        <p:spPr>
          <a:xfrm>
            <a:off x="7069327" y="4164104"/>
            <a:ext cx="222818" cy="184666"/>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95</a:t>
            </a:r>
          </a:p>
        </p:txBody>
      </p:sp>
      <p:sp>
        <p:nvSpPr>
          <p:cNvPr id="23" name="TextBox 22">
            <a:extLst>
              <a:ext uri="{FF2B5EF4-FFF2-40B4-BE49-F238E27FC236}">
                <a16:creationId xmlns:a16="http://schemas.microsoft.com/office/drawing/2014/main" id="{B2BE7134-C668-A83E-60FE-320ED91BDA53}"/>
              </a:ext>
            </a:extLst>
          </p:cNvPr>
          <p:cNvSpPr txBox="1"/>
          <p:nvPr/>
        </p:nvSpPr>
        <p:spPr>
          <a:xfrm>
            <a:off x="8161502" y="4428061"/>
            <a:ext cx="307233" cy="184666"/>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Symbol" panose="05050102010706020507" pitchFamily="18" charset="2"/>
              </a:rPr>
              <a:t>4:40</a:t>
            </a:r>
            <a:endParaRPr kumimoji="0" 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4" name="TextBox 23">
            <a:extLst>
              <a:ext uri="{FF2B5EF4-FFF2-40B4-BE49-F238E27FC236}">
                <a16:creationId xmlns:a16="http://schemas.microsoft.com/office/drawing/2014/main" id="{094D08A4-1B91-0BDF-7D1C-2430DD4859C0}"/>
              </a:ext>
            </a:extLst>
          </p:cNvPr>
          <p:cNvSpPr txBox="1"/>
          <p:nvPr/>
        </p:nvSpPr>
        <p:spPr>
          <a:xfrm>
            <a:off x="8562950" y="3423954"/>
            <a:ext cx="344905" cy="184666"/>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Symbol" panose="05050102010706020507" pitchFamily="18" charset="2"/>
              </a:rPr>
              <a:t>9:20</a:t>
            </a: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5" name="TextBox 24">
            <a:extLst>
              <a:ext uri="{FF2B5EF4-FFF2-40B4-BE49-F238E27FC236}">
                <a16:creationId xmlns:a16="http://schemas.microsoft.com/office/drawing/2014/main" id="{E27F519D-1EFD-7EE6-9840-019184F5EFEC}"/>
              </a:ext>
            </a:extLst>
          </p:cNvPr>
          <p:cNvSpPr txBox="1"/>
          <p:nvPr/>
        </p:nvSpPr>
        <p:spPr>
          <a:xfrm>
            <a:off x="9664261" y="3268867"/>
            <a:ext cx="387691" cy="184666"/>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Symbol" panose="05050102010706020507" pitchFamily="18" charset="2"/>
              </a:rPr>
              <a:t>10/10</a:t>
            </a: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6" name="TextBox 25">
            <a:extLst>
              <a:ext uri="{FF2B5EF4-FFF2-40B4-BE49-F238E27FC236}">
                <a16:creationId xmlns:a16="http://schemas.microsoft.com/office/drawing/2014/main" id="{A06E1CA0-4425-EF68-7DBF-975AEB580371}"/>
              </a:ext>
            </a:extLst>
          </p:cNvPr>
          <p:cNvSpPr txBox="1"/>
          <p:nvPr/>
        </p:nvSpPr>
        <p:spPr>
          <a:xfrm>
            <a:off x="10121194" y="4333381"/>
            <a:ext cx="307233" cy="184666"/>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Symbol" panose="05050102010706020507" pitchFamily="18" charset="2"/>
              </a:rPr>
              <a:t>5/10</a:t>
            </a: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77278433-CC14-93AD-3226-026CDDA4E2B1}"/>
              </a:ext>
            </a:extLst>
          </p:cNvPr>
          <p:cNvSpPr txBox="1"/>
          <p:nvPr/>
        </p:nvSpPr>
        <p:spPr>
          <a:xfrm rot="5400000" flipV="1">
            <a:off x="1003233" y="4905243"/>
            <a:ext cx="387394" cy="307777"/>
          </a:xfrm>
          <a:prstGeom prst="rect">
            <a:avLst/>
          </a:prstGeom>
          <a:noFill/>
        </p:spPr>
        <p:txBody>
          <a:bodyPr wrap="square" lIns="45720" r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noProof="0" dirty="0">
                <a:ln>
                  <a:noFill/>
                </a:ln>
                <a:solidFill>
                  <a:srgbClr val="000000"/>
                </a:solidFill>
                <a:effectLst/>
                <a:uLnTx/>
                <a:uFillTx/>
                <a:latin typeface="Arial" panose="020B0604020202020204" pitchFamily="34" charset="0"/>
                <a:cs typeface="Arial" panose="020B0604020202020204" pitchFamily="34" charset="0"/>
              </a:rPr>
              <a:t>O</a:t>
            </a:r>
            <a:r>
              <a:rPr kumimoji="0" lang="en-US" sz="1400" b="0" i="0" u="none" strike="noStrike" kern="1200" cap="none" spc="0" normalizeH="0" baseline="-25000" noProof="0" dirty="0">
                <a:ln>
                  <a:noFill/>
                </a:ln>
                <a:solidFill>
                  <a:srgbClr val="000000"/>
                </a:solidFill>
                <a:effectLst/>
                <a:uLnTx/>
                <a:uFillTx/>
                <a:latin typeface="Poppins Light"/>
                <a:ea typeface="+mn-ea"/>
                <a:cs typeface="Arial" panose="020B0604020202020204" pitchFamily="34" charset="0"/>
              </a:rPr>
              <a:t>2</a:t>
            </a:r>
          </a:p>
        </p:txBody>
      </p:sp>
      <p:sp>
        <p:nvSpPr>
          <p:cNvPr id="5" name="TextBox 4">
            <a:extLst>
              <a:ext uri="{FF2B5EF4-FFF2-40B4-BE49-F238E27FC236}">
                <a16:creationId xmlns:a16="http://schemas.microsoft.com/office/drawing/2014/main" id="{75FD99A3-A4B7-83F1-EC6D-645C2736E87B}"/>
              </a:ext>
            </a:extLst>
          </p:cNvPr>
          <p:cNvSpPr txBox="1"/>
          <p:nvPr/>
        </p:nvSpPr>
        <p:spPr>
          <a:xfrm>
            <a:off x="1122218" y="3906859"/>
            <a:ext cx="228600" cy="276999"/>
          </a:xfrm>
          <a:prstGeom prst="rect">
            <a:avLst/>
          </a:prstGeom>
          <a:noFill/>
        </p:spPr>
        <p:txBody>
          <a:bodyPr wrap="square" lIns="45720" rIns="45720" rtlCol="0">
            <a:spAutoFit/>
          </a:bodyPr>
          <a:lstStyle/>
          <a:p>
            <a:pPr marL="742950" marR="0" lvl="1" indent="-2857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3" name="TextBox 32">
            <a:extLst>
              <a:ext uri="{FF2B5EF4-FFF2-40B4-BE49-F238E27FC236}">
                <a16:creationId xmlns:a16="http://schemas.microsoft.com/office/drawing/2014/main" id="{75EC1183-CC86-311C-2DA0-5CA9107F2EB9}"/>
              </a:ext>
            </a:extLst>
          </p:cNvPr>
          <p:cNvSpPr txBox="1"/>
          <p:nvPr/>
        </p:nvSpPr>
        <p:spPr>
          <a:xfrm rot="16200000">
            <a:off x="3806467" y="4029997"/>
            <a:ext cx="1088752" cy="307777"/>
          </a:xfrm>
          <a:prstGeom prst="rect">
            <a:avLst/>
          </a:prstGeom>
          <a:solidFill>
            <a:schemeClr val="bg1"/>
          </a:solidFill>
        </p:spPr>
        <p:txBody>
          <a:bodyPr wrap="square" lIns="45720" rIns="45720" rtlCol="0">
            <a:spAutoFit/>
          </a:bodyPr>
          <a:lstStyle/>
          <a:p>
            <a:pPr algn="l"/>
            <a:r>
              <a:rPr lang="en-US" sz="1400" dirty="0">
                <a:latin typeface="Arial" panose="020B0604020202020204" pitchFamily="34" charset="0"/>
                <a:cs typeface="Arial" panose="020B0604020202020204" pitchFamily="34" charset="0"/>
              </a:rPr>
              <a:t>beats/min</a:t>
            </a:r>
          </a:p>
        </p:txBody>
      </p:sp>
      <p:sp>
        <p:nvSpPr>
          <p:cNvPr id="32" name="TextBox 31">
            <a:extLst>
              <a:ext uri="{FF2B5EF4-FFF2-40B4-BE49-F238E27FC236}">
                <a16:creationId xmlns:a16="http://schemas.microsoft.com/office/drawing/2014/main" id="{6686B67A-19E1-EDBE-C196-30D77694D163}"/>
              </a:ext>
            </a:extLst>
          </p:cNvPr>
          <p:cNvSpPr txBox="1"/>
          <p:nvPr/>
        </p:nvSpPr>
        <p:spPr>
          <a:xfrm>
            <a:off x="2713383" y="3832763"/>
            <a:ext cx="218660" cy="276999"/>
          </a:xfrm>
          <a:prstGeom prst="rect">
            <a:avLst/>
          </a:prstGeom>
          <a:solidFill>
            <a:schemeClr val="bg1"/>
          </a:solidFill>
        </p:spPr>
        <p:txBody>
          <a:bodyPr wrap="square" lIns="45720" rIns="45720" rtlCol="0">
            <a:spAutoFit/>
          </a:bodyPr>
          <a:lstStyle/>
          <a:p>
            <a:pPr algn="l"/>
            <a:endParaRPr lang="en-US" sz="1200" dirty="0">
              <a:latin typeface="+mn-lt"/>
              <a:cs typeface="Arial" panose="020B0604020202020204" pitchFamily="34" charset="0"/>
            </a:endParaRPr>
          </a:p>
        </p:txBody>
      </p:sp>
    </p:spTree>
    <p:extLst>
      <p:ext uri="{BB962C8B-B14F-4D97-AF65-F5344CB8AC3E}">
        <p14:creationId xmlns:p14="http://schemas.microsoft.com/office/powerpoint/2010/main" val="3409175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C3AF4-CD80-4209-0FD3-E99E4644AA24}"/>
              </a:ext>
            </a:extLst>
          </p:cNvPr>
          <p:cNvSpPr>
            <a:spLocks noGrp="1"/>
          </p:cNvSpPr>
          <p:nvPr>
            <p:ph type="title"/>
          </p:nvPr>
        </p:nvSpPr>
        <p:spPr>
          <a:xfrm>
            <a:off x="609600" y="199505"/>
            <a:ext cx="10744200" cy="1185577"/>
          </a:xfrm>
        </p:spPr>
        <p:txBody>
          <a:bodyPr>
            <a:normAutofit/>
          </a:bodyPr>
          <a:lstStyle/>
          <a:p>
            <a:r>
              <a:rPr lang="en-US" dirty="0"/>
              <a:t>Summary</a:t>
            </a:r>
          </a:p>
        </p:txBody>
      </p:sp>
      <p:sp>
        <p:nvSpPr>
          <p:cNvPr id="3" name="Text Placeholder 2">
            <a:extLst>
              <a:ext uri="{FF2B5EF4-FFF2-40B4-BE49-F238E27FC236}">
                <a16:creationId xmlns:a16="http://schemas.microsoft.com/office/drawing/2014/main" id="{ABFA8D3A-F3EF-3760-C81D-400EDA85E751}"/>
              </a:ext>
            </a:extLst>
          </p:cNvPr>
          <p:cNvSpPr>
            <a:spLocks noGrp="1"/>
          </p:cNvSpPr>
          <p:nvPr>
            <p:ph sz="half" idx="1"/>
          </p:nvPr>
        </p:nvSpPr>
        <p:spPr>
          <a:xfrm>
            <a:off x="609600" y="1496291"/>
            <a:ext cx="5181600" cy="4680672"/>
          </a:xfrm>
        </p:spPr>
        <p:txBody>
          <a:bodyPr>
            <a:noAutofit/>
          </a:bodyPr>
          <a:lstStyle/>
          <a:p>
            <a:r>
              <a:rPr lang="en-US" sz="2200" dirty="0"/>
              <a:t>PAH patients remain symptomatic even on background therapies, especially in their everyday activities</a:t>
            </a:r>
          </a:p>
          <a:p>
            <a:r>
              <a:rPr lang="en-US" sz="2200" dirty="0"/>
              <a:t>PDE5 inhibitors are effective in treating PAH</a:t>
            </a:r>
            <a:endParaRPr lang="en-US" sz="2200" noProof="0" dirty="0"/>
          </a:p>
          <a:p>
            <a:r>
              <a:rPr lang="en-US" sz="2200" noProof="0" dirty="0"/>
              <a:t>VIPAH PRN</a:t>
            </a:r>
            <a:r>
              <a:rPr lang="en-US" sz="2200" baseline="30000" noProof="0" dirty="0"/>
              <a:t>2B</a:t>
            </a:r>
            <a:r>
              <a:rPr lang="en-US" sz="2200" noProof="0" dirty="0"/>
              <a:t> is the first study investigating the use of RT234 </a:t>
            </a:r>
            <a:r>
              <a:rPr lang="en-US" sz="2200" dirty="0"/>
              <a:t>(vardenafil inhalation powder) as an “as-needed” treatment for PAH in addition to stable, disease-specific background therapy to acutely improve exercise and/or quality of life</a:t>
            </a:r>
          </a:p>
          <a:p>
            <a:endParaRPr lang="en-US" sz="2200" dirty="0"/>
          </a:p>
        </p:txBody>
      </p:sp>
      <p:sp>
        <p:nvSpPr>
          <p:cNvPr id="4" name="Content Placeholder 3">
            <a:extLst>
              <a:ext uri="{FF2B5EF4-FFF2-40B4-BE49-F238E27FC236}">
                <a16:creationId xmlns:a16="http://schemas.microsoft.com/office/drawing/2014/main" id="{6EACA8CB-EF91-4C04-18D0-F315596BA3C2}"/>
              </a:ext>
            </a:extLst>
          </p:cNvPr>
          <p:cNvSpPr>
            <a:spLocks noGrp="1"/>
          </p:cNvSpPr>
          <p:nvPr>
            <p:ph sz="half" idx="2"/>
          </p:nvPr>
        </p:nvSpPr>
        <p:spPr>
          <a:xfrm>
            <a:off x="5943600" y="1496291"/>
            <a:ext cx="5181600" cy="4680672"/>
          </a:xfrm>
        </p:spPr>
        <p:txBody>
          <a:bodyPr>
            <a:normAutofit/>
          </a:bodyPr>
          <a:lstStyle/>
          <a:p>
            <a:r>
              <a:rPr lang="en-US" sz="2200" noProof="0" dirty="0"/>
              <a:t>Preliminary results suggest inhaled RT234 </a:t>
            </a:r>
            <a:r>
              <a:rPr lang="en-US" sz="2200" dirty="0"/>
              <a:t>may </a:t>
            </a:r>
            <a:r>
              <a:rPr lang="en-US" sz="2200" noProof="0" dirty="0"/>
              <a:t>offer a clinical </a:t>
            </a:r>
            <a:r>
              <a:rPr lang="en-US" sz="2200" dirty="0"/>
              <a:t>benefit with minimal side effects </a:t>
            </a:r>
            <a:r>
              <a:rPr lang="en-US" sz="2200" noProof="0" dirty="0"/>
              <a:t>for patients with PAH</a:t>
            </a:r>
          </a:p>
          <a:p>
            <a:r>
              <a:rPr lang="en-US" sz="2200" noProof="0" dirty="0"/>
              <a:t>This proof-of-concept study is actively enrolling</a:t>
            </a:r>
            <a:r>
              <a:rPr lang="en-US" sz="2200" dirty="0"/>
              <a:t> in the US</a:t>
            </a:r>
          </a:p>
          <a:p>
            <a:r>
              <a:rPr lang="en-US" sz="2200" dirty="0"/>
              <a:t>R</a:t>
            </a:r>
            <a:r>
              <a:rPr lang="en-US" sz="2200" noProof="0" dirty="0" err="1"/>
              <a:t>esults</a:t>
            </a:r>
            <a:r>
              <a:rPr lang="en-US" sz="2200" noProof="0" dirty="0"/>
              <a:t> will inform the design of the global RT234 phase 3 clinical program</a:t>
            </a:r>
            <a:endParaRPr lang="en-GB" sz="2200" noProof="0" dirty="0"/>
          </a:p>
          <a:p>
            <a:endParaRPr lang="en-US" sz="2200" dirty="0"/>
          </a:p>
        </p:txBody>
      </p:sp>
    </p:spTree>
    <p:extLst>
      <p:ext uri="{BB962C8B-B14F-4D97-AF65-F5344CB8AC3E}">
        <p14:creationId xmlns:p14="http://schemas.microsoft.com/office/powerpoint/2010/main" val="552204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1239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3"/>
              </a:rPr>
              <a:t>Emerging PH Therapeutics, The Promise of a New Future</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Discuss how ongoing phase 3 and 4 trial results within the PH community will impact care moving forward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Understand the potential of utilizing novel molecular mechanisms of disease to affect the pathological progression of PH and the potential for treatment combinations to attack parallel disease pathways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81B336D-E2D0-5542-933C-A56BD17B0CFF}"/>
              </a:ext>
            </a:extLst>
          </p:cNvPr>
          <p:cNvSpPr>
            <a:spLocks noGrp="1"/>
          </p:cNvSpPr>
          <p:nvPr>
            <p:ph type="title"/>
          </p:nvPr>
        </p:nvSpPr>
        <p:spPr>
          <a:xfrm>
            <a:off x="609600" y="200025"/>
            <a:ext cx="11244944" cy="1184275"/>
          </a:xfrm>
        </p:spPr>
        <p:txBody>
          <a:bodyPr>
            <a:noAutofit/>
          </a:bodyPr>
          <a:lstStyle/>
          <a:p>
            <a:pPr lvl="0"/>
            <a:r>
              <a:rPr lang="en-GB" sz="2400" noProof="0" dirty="0"/>
              <a:t>Safety/Efficacy of RT234 Vardenafil Inhalation Powder on Exercise Parameters in PAH: Phase 2 Dose-Escalation Study Design</a:t>
            </a:r>
            <a:endParaRPr lang="en-US" sz="2400" noProof="0" dirty="0"/>
          </a:p>
        </p:txBody>
      </p:sp>
      <p:sp>
        <p:nvSpPr>
          <p:cNvPr id="3" name="Content Placeholder 2">
            <a:extLst>
              <a:ext uri="{FF2B5EF4-FFF2-40B4-BE49-F238E27FC236}">
                <a16:creationId xmlns:a16="http://schemas.microsoft.com/office/drawing/2014/main" id="{322527D3-C413-09F3-E736-553F39401674}"/>
              </a:ext>
            </a:extLst>
          </p:cNvPr>
          <p:cNvSpPr>
            <a:spLocks noGrp="1"/>
          </p:cNvSpPr>
          <p:nvPr>
            <p:ph sz="half" idx="1"/>
          </p:nvPr>
        </p:nvSpPr>
        <p:spPr>
          <a:xfrm>
            <a:off x="609599" y="1497013"/>
            <a:ext cx="6219807" cy="4679950"/>
          </a:xfrm>
        </p:spPr>
        <p:txBody>
          <a:bodyPr>
            <a:normAutofit/>
          </a:bodyPr>
          <a:lstStyle/>
          <a:p>
            <a:pPr lvl="0"/>
            <a:r>
              <a:rPr lang="en-US" sz="1800" noProof="0" dirty="0"/>
              <a:t>No treatment exists to acutely improve exercise capacity and symptoms on an “as-needed” basis in PAH</a:t>
            </a:r>
          </a:p>
          <a:p>
            <a:pPr lvl="0"/>
            <a:r>
              <a:rPr lang="en-US" sz="1800" noProof="0" dirty="0"/>
              <a:t>RT234 is an inhaled drug/device combination of the PDE5 inhibitor vardenafil hydrochloride and the novel AOS DPI</a:t>
            </a:r>
          </a:p>
          <a:p>
            <a:pPr lvl="1"/>
            <a:r>
              <a:rPr lang="en-US" sz="1600" dirty="0"/>
              <a:t>Oral vardenafil is approved for the treatment of erectile dysfunction and its safety profile is well established</a:t>
            </a:r>
            <a:endParaRPr lang="en-US" sz="1600" noProof="0" dirty="0"/>
          </a:p>
          <a:p>
            <a:pPr lvl="1"/>
            <a:r>
              <a:rPr lang="en-US" sz="1600" dirty="0"/>
              <a:t>A phase 2A RT234 dose escalating (0.6–2.4 mg) study (N=14) demonstrated a dose-dependent reduction in</a:t>
            </a:r>
            <a:r>
              <a:rPr lang="en-US" sz="1600" noProof="0" dirty="0"/>
              <a:t> pulmonary vascular resistance and was safe and well tolerated in PAH</a:t>
            </a:r>
          </a:p>
          <a:p>
            <a:pPr lvl="0"/>
            <a:r>
              <a:rPr lang="en-US" sz="1800" dirty="0"/>
              <a:t>This phase 2B study will evaluate efficacy and safety of RT234 AOS DPI on e</a:t>
            </a:r>
            <a:r>
              <a:rPr lang="en-US" sz="1800" noProof="0" dirty="0" err="1"/>
              <a:t>xercise</a:t>
            </a:r>
            <a:r>
              <a:rPr lang="en-US" sz="1800" noProof="0" dirty="0"/>
              <a:t> capacity and symptoms assessed by CPET and 6MWT in PAH participants on stable background therapy</a:t>
            </a:r>
          </a:p>
        </p:txBody>
      </p:sp>
      <p:grpSp>
        <p:nvGrpSpPr>
          <p:cNvPr id="12" name="Group 11">
            <a:extLst>
              <a:ext uri="{FF2B5EF4-FFF2-40B4-BE49-F238E27FC236}">
                <a16:creationId xmlns:a16="http://schemas.microsoft.com/office/drawing/2014/main" id="{B2741E69-71A8-1E6F-F2EB-3099AD05F28D}"/>
              </a:ext>
            </a:extLst>
          </p:cNvPr>
          <p:cNvGrpSpPr/>
          <p:nvPr/>
        </p:nvGrpSpPr>
        <p:grpSpPr>
          <a:xfrm>
            <a:off x="7536646" y="1497013"/>
            <a:ext cx="3703097" cy="4615296"/>
            <a:chOff x="7536646" y="1497013"/>
            <a:chExt cx="3703097" cy="4615296"/>
          </a:xfrm>
        </p:grpSpPr>
        <p:sp>
          <p:nvSpPr>
            <p:cNvPr id="21" name="Rectangle 20">
              <a:extLst>
                <a:ext uri="{FF2B5EF4-FFF2-40B4-BE49-F238E27FC236}">
                  <a16:creationId xmlns:a16="http://schemas.microsoft.com/office/drawing/2014/main" id="{564C71D0-EB91-3B81-720A-54B58048E268}"/>
                </a:ext>
              </a:extLst>
            </p:cNvPr>
            <p:cNvSpPr/>
            <p:nvPr/>
          </p:nvSpPr>
          <p:spPr>
            <a:xfrm>
              <a:off x="7617379" y="1497013"/>
              <a:ext cx="3622364" cy="461529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21">
              <a:extLst>
                <a:ext uri="{FF2B5EF4-FFF2-40B4-BE49-F238E27FC236}">
                  <a16:creationId xmlns:a16="http://schemas.microsoft.com/office/drawing/2014/main" id="{4A1A2CC8-9E5D-D186-B518-783E92254EA2}"/>
                </a:ext>
              </a:extLst>
            </p:cNvPr>
            <p:cNvSpPr txBox="1">
              <a:spLocks/>
            </p:cNvSpPr>
            <p:nvPr/>
          </p:nvSpPr>
          <p:spPr>
            <a:xfrm>
              <a:off x="7536646" y="1725705"/>
              <a:ext cx="1119672" cy="548640"/>
            </a:xfrm>
            <a:prstGeom prst="rect">
              <a:avLst/>
            </a:prstGeom>
          </p:spPr>
          <p:txBody>
            <a:bodyPr vert="horz" lIns="137160" tIns="45720" rIns="0" bIns="45720" rtlCol="0" anchor="ctr" anchorCtr="0">
              <a:noAutofit/>
            </a:bodyPr>
            <a:lstStyle>
              <a:lvl1pPr marL="0" indent="0" algn="l" defTabSz="914400" rtl="0" eaLnBrk="1" latinLnBrk="0" hangingPunct="1">
                <a:spcBef>
                  <a:spcPts val="1500"/>
                </a:spcBef>
                <a:spcAft>
                  <a:spcPts val="300"/>
                </a:spcAft>
                <a:buClr>
                  <a:srgbClr val="78A4BB"/>
                </a:buClr>
                <a:buFont typeface="Wingdings" charset="2"/>
                <a:buNone/>
                <a:defRPr sz="2200" b="0" kern="1200">
                  <a:solidFill>
                    <a:schemeClr val="accent1"/>
                  </a:solidFill>
                  <a:latin typeface="Arial" panose="020B0604020202020204" pitchFamily="34" charset="0"/>
                  <a:ea typeface="+mn-ea"/>
                  <a:cs typeface="Arial" panose="020B0604020202020204" pitchFamily="34" charset="0"/>
                </a:defRPr>
              </a:lvl1pPr>
              <a:lvl2pPr marL="231775" indent="0" algn="l" defTabSz="914400" rtl="0" eaLnBrk="1" latinLnBrk="0" hangingPunct="1">
                <a:spcBef>
                  <a:spcPts val="0"/>
                </a:spcBef>
                <a:spcAft>
                  <a:spcPts val="300"/>
                </a:spcAft>
                <a:buClr>
                  <a:srgbClr val="0070C0"/>
                </a:buClr>
                <a:buFont typeface="Arial" panose="020B0604020202020204" pitchFamily="34" charset="0"/>
                <a:buNone/>
                <a:tabLst/>
                <a:defRPr sz="2000" kern="1200">
                  <a:solidFill>
                    <a:schemeClr val="tx1"/>
                  </a:solidFill>
                  <a:latin typeface="Arial" panose="020B0604020202020204" pitchFamily="34" charset="0"/>
                  <a:ea typeface="+mn-ea"/>
                  <a:cs typeface="Arial" panose="020B0604020202020204" pitchFamily="34" charset="0"/>
                </a:defRPr>
              </a:lvl2pPr>
              <a:lvl3pPr marL="803275" indent="-314325" algn="l" defTabSz="914400" rtl="0" eaLnBrk="1" latinLnBrk="0" hangingPunct="1">
                <a:spcBef>
                  <a:spcPts val="0"/>
                </a:spcBef>
                <a:spcAft>
                  <a:spcPts val="300"/>
                </a:spcAft>
                <a:buClr>
                  <a:srgbClr val="0070C0"/>
                </a:buClr>
                <a:buFont typeface="System Font Regular"/>
                <a:buChar char="—"/>
                <a:tabLst/>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81AFC8"/>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rgbClr val="81AFC8"/>
                </a:buClr>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300"/>
                </a:spcAft>
                <a:buClr>
                  <a:srgbClr val="78A4BB"/>
                </a:buClr>
                <a:buSzTx/>
                <a:buFont typeface="Wingdings" charset="2"/>
                <a:buNone/>
                <a:tabLst/>
                <a:defRPr/>
              </a:pPr>
              <a:r>
                <a:rPr kumimoji="0" lang="en-US" sz="1400" b="1" i="0" u="none" strike="noStrike" kern="1200" cap="none" spc="0" normalizeH="0" baseline="0" noProof="0" dirty="0">
                  <a:ln>
                    <a:noFill/>
                  </a:ln>
                  <a:effectLst/>
                  <a:uLnTx/>
                  <a:uFillTx/>
                </a:rPr>
                <a:t>Vardenafil</a:t>
              </a:r>
            </a:p>
          </p:txBody>
        </p:sp>
        <p:grpSp>
          <p:nvGrpSpPr>
            <p:cNvPr id="18" name="Group 17">
              <a:extLst>
                <a:ext uri="{FF2B5EF4-FFF2-40B4-BE49-F238E27FC236}">
                  <a16:creationId xmlns:a16="http://schemas.microsoft.com/office/drawing/2014/main" id="{BB956C44-B268-022F-BA3E-71FFE183A853}"/>
                </a:ext>
              </a:extLst>
            </p:cNvPr>
            <p:cNvGrpSpPr>
              <a:grpSpLocks noChangeAspect="1"/>
            </p:cNvGrpSpPr>
            <p:nvPr/>
          </p:nvGrpSpPr>
          <p:grpSpPr>
            <a:xfrm>
              <a:off x="8019524" y="1607496"/>
              <a:ext cx="2689074" cy="2064590"/>
              <a:chOff x="5999177" y="1271277"/>
              <a:chExt cx="3989079" cy="3062696"/>
            </a:xfrm>
          </p:grpSpPr>
          <p:pic>
            <p:nvPicPr>
              <p:cNvPr id="15" name="Picture 14">
                <a:extLst>
                  <a:ext uri="{FF2B5EF4-FFF2-40B4-BE49-F238E27FC236}">
                    <a16:creationId xmlns:a16="http://schemas.microsoft.com/office/drawing/2014/main" id="{7AE4F4B8-E743-32C3-4D99-36EE72536E66}"/>
                  </a:ext>
                </a:extLst>
              </p:cNvPr>
              <p:cNvPicPr>
                <a:picLocks noChangeAspect="1"/>
              </p:cNvPicPr>
              <p:nvPr/>
            </p:nvPicPr>
            <p:blipFill rotWithShape="1">
              <a:blip r:embed="rId3" cstate="print">
                <a:grayscl/>
                <a:extLst>
                  <a:ext uri="{28A0092B-C50C-407E-A947-70E740481C1C}">
                    <a14:useLocalDpi xmlns:a14="http://schemas.microsoft.com/office/drawing/2010/main"/>
                  </a:ext>
                </a:extLst>
              </a:blip>
              <a:srcRect/>
              <a:stretch/>
            </p:blipFill>
            <p:spPr>
              <a:xfrm>
                <a:off x="6882968" y="1271277"/>
                <a:ext cx="3105288" cy="3062696"/>
              </a:xfrm>
              <a:prstGeom prst="ellipse">
                <a:avLst/>
              </a:prstGeom>
              <a:ln>
                <a:solidFill>
                  <a:schemeClr val="accent1">
                    <a:lumMod val="20000"/>
                    <a:lumOff val="80000"/>
                  </a:schemeClr>
                </a:solidFill>
              </a:ln>
              <a:effectLst>
                <a:outerShdw blurRad="50800" dist="38100" dir="2700000" algn="tl" rotWithShape="0">
                  <a:prstClr val="black">
                    <a:alpha val="40000"/>
                  </a:prstClr>
                </a:outerShdw>
              </a:effectLst>
            </p:spPr>
          </p:pic>
          <p:pic>
            <p:nvPicPr>
              <p:cNvPr id="16" name="Picture 15">
                <a:extLst>
                  <a:ext uri="{FF2B5EF4-FFF2-40B4-BE49-F238E27FC236}">
                    <a16:creationId xmlns:a16="http://schemas.microsoft.com/office/drawing/2014/main" id="{D8072931-767F-B033-53EF-5961C78EB09F}"/>
                  </a:ext>
                </a:extLst>
              </p:cNvPr>
              <p:cNvPicPr>
                <a:picLocks noChangeAspect="1"/>
              </p:cNvPicPr>
              <p:nvPr/>
            </p:nvPicPr>
            <p:blipFill rotWithShape="1">
              <a:blip r:embed="rId4" cstate="print">
                <a:grayscl/>
                <a:extLst>
                  <a:ext uri="{28A0092B-C50C-407E-A947-70E740481C1C}">
                    <a14:useLocalDpi xmlns:a14="http://schemas.microsoft.com/office/drawing/2010/main"/>
                  </a:ext>
                </a:extLst>
              </a:blip>
              <a:srcRect/>
              <a:stretch/>
            </p:blipFill>
            <p:spPr>
              <a:xfrm>
                <a:off x="5999177" y="2909238"/>
                <a:ext cx="1359375" cy="1330379"/>
              </a:xfrm>
              <a:prstGeom prst="ellipse">
                <a:avLst/>
              </a:prstGeom>
              <a:ln>
                <a:solidFill>
                  <a:srgbClr val="46348E"/>
                </a:solidFill>
              </a:ln>
              <a:effectLst>
                <a:outerShdw blurRad="50800" dist="38100" dir="2700000" algn="tl" rotWithShape="0">
                  <a:prstClr val="black">
                    <a:alpha val="40000"/>
                  </a:prstClr>
                </a:outerShdw>
              </a:effectLst>
            </p:spPr>
          </p:pic>
        </p:grpSp>
        <p:sp>
          <p:nvSpPr>
            <p:cNvPr id="17" name="Text Placeholder 21">
              <a:extLst>
                <a:ext uri="{FF2B5EF4-FFF2-40B4-BE49-F238E27FC236}">
                  <a16:creationId xmlns:a16="http://schemas.microsoft.com/office/drawing/2014/main" id="{00F410AC-7F0C-7E93-9BA5-679AE051FA9C}"/>
                </a:ext>
              </a:extLst>
            </p:cNvPr>
            <p:cNvSpPr txBox="1">
              <a:spLocks/>
            </p:cNvSpPr>
            <p:nvPr/>
          </p:nvSpPr>
          <p:spPr>
            <a:xfrm>
              <a:off x="7536646" y="3789421"/>
              <a:ext cx="1878520" cy="501852"/>
            </a:xfrm>
            <a:prstGeom prst="rect">
              <a:avLst/>
            </a:prstGeom>
          </p:spPr>
          <p:txBody>
            <a:bodyPr vert="horz" lIns="137160" tIns="45720" rIns="0" bIns="45720" rtlCol="0" anchor="ctr" anchorCtr="0">
              <a:noAutofit/>
            </a:bodyPr>
            <a:lstStyle>
              <a:lvl1pPr marL="0" indent="0" algn="l" defTabSz="914400" rtl="0" eaLnBrk="1" latinLnBrk="0" hangingPunct="1">
                <a:spcBef>
                  <a:spcPts val="1500"/>
                </a:spcBef>
                <a:spcAft>
                  <a:spcPts val="300"/>
                </a:spcAft>
                <a:buClr>
                  <a:srgbClr val="78A4BB"/>
                </a:buClr>
                <a:buFont typeface="Wingdings" charset="2"/>
                <a:buNone/>
                <a:defRPr sz="2200" b="0" kern="1200">
                  <a:solidFill>
                    <a:schemeClr val="accent1"/>
                  </a:solidFill>
                  <a:latin typeface="Arial" panose="020B0604020202020204" pitchFamily="34" charset="0"/>
                  <a:ea typeface="+mn-ea"/>
                  <a:cs typeface="Arial" panose="020B0604020202020204" pitchFamily="34" charset="0"/>
                </a:defRPr>
              </a:lvl1pPr>
              <a:lvl2pPr marL="231775" indent="0" algn="l" defTabSz="914400" rtl="0" eaLnBrk="1" latinLnBrk="0" hangingPunct="1">
                <a:spcBef>
                  <a:spcPts val="0"/>
                </a:spcBef>
                <a:spcAft>
                  <a:spcPts val="300"/>
                </a:spcAft>
                <a:buClr>
                  <a:srgbClr val="0070C0"/>
                </a:buClr>
                <a:buFont typeface="Arial" panose="020B0604020202020204" pitchFamily="34" charset="0"/>
                <a:buNone/>
                <a:tabLst/>
                <a:defRPr sz="2000" kern="1200">
                  <a:solidFill>
                    <a:schemeClr val="tx1"/>
                  </a:solidFill>
                  <a:latin typeface="Arial" panose="020B0604020202020204" pitchFamily="34" charset="0"/>
                  <a:ea typeface="+mn-ea"/>
                  <a:cs typeface="Arial" panose="020B0604020202020204" pitchFamily="34" charset="0"/>
                </a:defRPr>
              </a:lvl2pPr>
              <a:lvl3pPr marL="803275" indent="-314325" algn="l" defTabSz="914400" rtl="0" eaLnBrk="1" latinLnBrk="0" hangingPunct="1">
                <a:spcBef>
                  <a:spcPts val="0"/>
                </a:spcBef>
                <a:spcAft>
                  <a:spcPts val="300"/>
                </a:spcAft>
                <a:buClr>
                  <a:srgbClr val="0070C0"/>
                </a:buClr>
                <a:buFont typeface="System Font Regular"/>
                <a:buChar char="—"/>
                <a:tabLst/>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81AFC8"/>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rgbClr val="81AFC8"/>
                </a:buClr>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300"/>
                </a:spcAft>
                <a:buClr>
                  <a:srgbClr val="78A4BB"/>
                </a:buClr>
                <a:buSzTx/>
                <a:buFont typeface="Wingdings" charset="2"/>
                <a:buNone/>
                <a:tabLst/>
                <a:defRPr/>
              </a:pPr>
              <a:r>
                <a:rPr kumimoji="0" lang="en-US" sz="1400" b="1" i="0" u="none" strike="noStrike" kern="1200" cap="none" spc="0" normalizeH="0" baseline="0" noProof="0" dirty="0">
                  <a:ln>
                    <a:noFill/>
                  </a:ln>
                  <a:effectLst/>
                  <a:uLnTx/>
                  <a:uFillTx/>
                </a:rPr>
                <a:t>Vardenafil + lactose</a:t>
              </a:r>
            </a:p>
          </p:txBody>
        </p:sp>
        <p:grpSp>
          <p:nvGrpSpPr>
            <p:cNvPr id="20" name="Group 19">
              <a:extLst>
                <a:ext uri="{FF2B5EF4-FFF2-40B4-BE49-F238E27FC236}">
                  <a16:creationId xmlns:a16="http://schemas.microsoft.com/office/drawing/2014/main" id="{DC4BE379-B858-ADCB-703C-15FED245BFA7}"/>
                </a:ext>
              </a:extLst>
            </p:cNvPr>
            <p:cNvGrpSpPr>
              <a:grpSpLocks noChangeAspect="1"/>
            </p:cNvGrpSpPr>
            <p:nvPr/>
          </p:nvGrpSpPr>
          <p:grpSpPr>
            <a:xfrm>
              <a:off x="8372207" y="3889978"/>
              <a:ext cx="2449230" cy="2079907"/>
              <a:chOff x="10402608" y="1314263"/>
              <a:chExt cx="3343124" cy="2839007"/>
            </a:xfrm>
          </p:grpSpPr>
          <p:grpSp>
            <p:nvGrpSpPr>
              <p:cNvPr id="9" name="Group 8">
                <a:extLst>
                  <a:ext uri="{FF2B5EF4-FFF2-40B4-BE49-F238E27FC236}">
                    <a16:creationId xmlns:a16="http://schemas.microsoft.com/office/drawing/2014/main" id="{06EAB74E-970E-CEC0-30D8-C488F28F978A}"/>
                  </a:ext>
                </a:extLst>
              </p:cNvPr>
              <p:cNvGrpSpPr>
                <a:grpSpLocks noChangeAspect="1"/>
              </p:cNvGrpSpPr>
              <p:nvPr/>
            </p:nvGrpSpPr>
            <p:grpSpPr>
              <a:xfrm rot="422945">
                <a:off x="10402608" y="1314263"/>
                <a:ext cx="3343124" cy="2839007"/>
                <a:chOff x="4413918" y="1671432"/>
                <a:chExt cx="1398197" cy="1187362"/>
              </a:xfrm>
            </p:grpSpPr>
            <p:pic>
              <p:nvPicPr>
                <p:cNvPr id="10" name="Content Placeholder 174">
                  <a:extLst>
                    <a:ext uri="{FF2B5EF4-FFF2-40B4-BE49-F238E27FC236}">
                      <a16:creationId xmlns:a16="http://schemas.microsoft.com/office/drawing/2014/main" id="{554A8B57-5BB6-5675-2FB3-8365FC0259B0}"/>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413918" y="2191918"/>
                  <a:ext cx="282453" cy="255076"/>
                </a:xfrm>
                <a:prstGeom prst="rect">
                  <a:avLst/>
                </a:prstGeom>
              </p:spPr>
            </p:pic>
            <p:pic>
              <p:nvPicPr>
                <p:cNvPr id="11" name="F37DF771-F6E9-4E44-A89E-4F384FAF898A">
                  <a:extLst>
                    <a:ext uri="{FF2B5EF4-FFF2-40B4-BE49-F238E27FC236}">
                      <a16:creationId xmlns:a16="http://schemas.microsoft.com/office/drawing/2014/main" id="{F06C3E36-63E0-C490-8CC8-6B93591A9266}"/>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p:blipFill>
              <p:spPr bwMode="auto">
                <a:xfrm>
                  <a:off x="4843721" y="1671432"/>
                  <a:ext cx="968394" cy="11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9" name="Content Placeholder 174">
                <a:extLst>
                  <a:ext uri="{FF2B5EF4-FFF2-40B4-BE49-F238E27FC236}">
                    <a16:creationId xmlns:a16="http://schemas.microsoft.com/office/drawing/2014/main" id="{71DB557B-89D5-9801-2BDA-FB13F210C9F7}"/>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rot="422945">
                <a:off x="10764340" y="2681505"/>
                <a:ext cx="675351" cy="609892"/>
              </a:xfrm>
              <a:prstGeom prst="rect">
                <a:avLst/>
              </a:prstGeom>
            </p:spPr>
          </p:pic>
        </p:grpSp>
      </p:grpSp>
      <p:sp>
        <p:nvSpPr>
          <p:cNvPr id="13" name="Footer Placeholder 12">
            <a:extLst>
              <a:ext uri="{FF2B5EF4-FFF2-40B4-BE49-F238E27FC236}">
                <a16:creationId xmlns:a16="http://schemas.microsoft.com/office/drawing/2014/main" id="{D4AF71B0-89BB-D12D-0C16-A7707BDFB3D2}"/>
              </a:ext>
            </a:extLst>
          </p:cNvPr>
          <p:cNvSpPr>
            <a:spLocks noGrp="1"/>
          </p:cNvSpPr>
          <p:nvPr>
            <p:ph type="ftr" sz="quarter" idx="3"/>
          </p:nvPr>
        </p:nvSpPr>
        <p:spPr>
          <a:xfrm>
            <a:off x="609600" y="6356350"/>
            <a:ext cx="11431836" cy="442131"/>
          </a:xfrm>
        </p:spPr>
        <p:txBody>
          <a:bodyPr/>
          <a:lstStyle/>
          <a:p>
            <a:r>
              <a:rPr lang="en-US" sz="1000" dirty="0"/>
              <a:t>6MWT, six-minute walk test; AOS, </a:t>
            </a:r>
            <a:r>
              <a:rPr lang="en-US" sz="1000" b="0" dirty="0">
                <a:effectLst/>
              </a:rPr>
              <a:t>Axial Oscillating Sphere;</a:t>
            </a:r>
            <a:r>
              <a:rPr lang="en-US" sz="1000" dirty="0"/>
              <a:t> CPET, cardiopulmonary exercise testing; DPI, dry powder inhaler; PAH, pulmonary arterial hypertension;</a:t>
            </a:r>
            <a:br>
              <a:rPr lang="en-US" sz="1000" dirty="0"/>
            </a:br>
            <a:r>
              <a:rPr lang="en-US" sz="1000" dirty="0"/>
              <a:t>PDE5, phosphodiesterase type 5; </a:t>
            </a:r>
            <a:r>
              <a:rPr lang="en-US" sz="1000" dirty="0">
                <a:latin typeface="Arial" panose="020B0604020202020204" pitchFamily="34" charset="0"/>
              </a:rPr>
              <a:t>RT234, vardenafil inhalation powder</a:t>
            </a:r>
            <a:r>
              <a:rPr lang="en-US" sz="1000" dirty="0"/>
              <a:t>.</a:t>
            </a:r>
          </a:p>
          <a:p>
            <a:endParaRPr lang="en-US" sz="1000" dirty="0"/>
          </a:p>
          <a:p>
            <a:r>
              <a:rPr kumimoji="0" lang="en-GB" sz="1000" u="none" strike="noStrike" kern="0" cap="none" spc="0" normalizeH="0" baseline="0" noProof="0" dirty="0" err="1">
                <a:ln>
                  <a:noFill/>
                </a:ln>
                <a:effectLst/>
                <a:uLnTx/>
                <a:uFillTx/>
                <a:latin typeface="Arial"/>
                <a:ea typeface="+mn-ea"/>
                <a:cs typeface="+mn-cs"/>
              </a:rPr>
              <a:t>Satler</a:t>
            </a:r>
            <a:r>
              <a:rPr lang="en-GB" sz="1000" kern="0" dirty="0">
                <a:latin typeface="Arial"/>
                <a:cs typeface="+mn-cs"/>
              </a:rPr>
              <a:t> C, et al. </a:t>
            </a:r>
            <a:r>
              <a:rPr lang="en-US" sz="1000" dirty="0">
                <a:latin typeface="Arial"/>
              </a:rPr>
              <a:t>International Meeting on Pulmonary Rare Diseases And Orphan Drugs, March 3-4, 2023, Milan, Italy.</a:t>
            </a:r>
          </a:p>
        </p:txBody>
      </p:sp>
    </p:spTree>
    <p:extLst>
      <p:ext uri="{BB962C8B-B14F-4D97-AF65-F5344CB8AC3E}">
        <p14:creationId xmlns:p14="http://schemas.microsoft.com/office/powerpoint/2010/main" val="278894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42D260C7-A5F0-22CA-9294-6B99480E02EA}"/>
              </a:ext>
            </a:extLst>
          </p:cNvPr>
          <p:cNvSpPr>
            <a:spLocks noGrp="1"/>
          </p:cNvSpPr>
          <p:nvPr>
            <p:ph type="ftr" sz="quarter" idx="3"/>
          </p:nvPr>
        </p:nvSpPr>
        <p:spPr>
          <a:xfrm>
            <a:off x="609600" y="6356350"/>
            <a:ext cx="10744199" cy="442131"/>
          </a:xfrm>
        </p:spPr>
        <p:txBody>
          <a:bodyPr/>
          <a:lstStyle/>
          <a:p>
            <a:r>
              <a:rPr lang="en-US" dirty="0"/>
              <a:t>FC, functional class; SD, standard deviation; VIPAH PRN 2B, Vardenafil Inhaled for Pulmonary Arterial Hypertension PRN 2B trial; VO</a:t>
            </a:r>
            <a:r>
              <a:rPr lang="en-US" baseline="-25000" dirty="0"/>
              <a:t>2</a:t>
            </a:r>
            <a:r>
              <a:rPr lang="en-US" dirty="0"/>
              <a:t>, oxygen consumption; EOS, End of Study</a:t>
            </a:r>
          </a:p>
        </p:txBody>
      </p:sp>
      <p:sp>
        <p:nvSpPr>
          <p:cNvPr id="2" name="Title 1">
            <a:extLst>
              <a:ext uri="{FF2B5EF4-FFF2-40B4-BE49-F238E27FC236}">
                <a16:creationId xmlns:a16="http://schemas.microsoft.com/office/drawing/2014/main" id="{7D755408-138F-874F-87A8-AFD0D4D37D20}"/>
              </a:ext>
            </a:extLst>
          </p:cNvPr>
          <p:cNvSpPr>
            <a:spLocks noGrp="1"/>
          </p:cNvSpPr>
          <p:nvPr>
            <p:ph type="title"/>
          </p:nvPr>
        </p:nvSpPr>
        <p:spPr>
          <a:xfrm>
            <a:off x="609600" y="199505"/>
            <a:ext cx="10744200" cy="1185577"/>
          </a:xfrm>
        </p:spPr>
        <p:txBody>
          <a:bodyPr/>
          <a:lstStyle/>
          <a:p>
            <a:r>
              <a:rPr lang="en-US" dirty="0"/>
              <a:t>VIPAH PRN</a:t>
            </a:r>
            <a:r>
              <a:rPr lang="en-US" baseline="30000" dirty="0"/>
              <a:t>2B</a:t>
            </a:r>
            <a:r>
              <a:rPr lang="en-US" dirty="0"/>
              <a:t>: Prospective, Multicenter, Open-label, </a:t>
            </a:r>
            <a:br>
              <a:rPr lang="en-US" dirty="0"/>
            </a:br>
            <a:r>
              <a:rPr lang="en-US" dirty="0"/>
              <a:t>Dose-escalation, Phase 2b Study </a:t>
            </a:r>
          </a:p>
        </p:txBody>
      </p:sp>
      <p:sp>
        <p:nvSpPr>
          <p:cNvPr id="4" name="Content Placeholder 3">
            <a:extLst>
              <a:ext uri="{FF2B5EF4-FFF2-40B4-BE49-F238E27FC236}">
                <a16:creationId xmlns:a16="http://schemas.microsoft.com/office/drawing/2014/main" id="{6C03141B-6CA8-FB86-6CC2-9C6BB440008B}"/>
              </a:ext>
            </a:extLst>
          </p:cNvPr>
          <p:cNvSpPr>
            <a:spLocks noGrp="1"/>
          </p:cNvSpPr>
          <p:nvPr>
            <p:ph idx="1"/>
          </p:nvPr>
        </p:nvSpPr>
        <p:spPr>
          <a:xfrm>
            <a:off x="302896" y="1613952"/>
            <a:ext cx="2183641" cy="5044023"/>
          </a:xfrm>
        </p:spPr>
        <p:txBody>
          <a:bodyPr>
            <a:normAutofit/>
          </a:bodyPr>
          <a:lstStyle/>
          <a:p>
            <a:pPr marL="0" indent="0">
              <a:lnSpc>
                <a:spcPct val="120000"/>
              </a:lnSpc>
              <a:buNone/>
            </a:pPr>
            <a:r>
              <a:rPr lang="en-US" sz="1100" b="1" dirty="0">
                <a:solidFill>
                  <a:schemeClr val="accent1"/>
                </a:solidFill>
              </a:rPr>
              <a:t>Objective</a:t>
            </a:r>
          </a:p>
          <a:p>
            <a:pPr marL="0" indent="0">
              <a:lnSpc>
                <a:spcPct val="120000"/>
              </a:lnSpc>
              <a:buNone/>
            </a:pPr>
            <a:r>
              <a:rPr lang="en-US" sz="1100" dirty="0"/>
              <a:t>To evaluate efficacy and safety of RT234 (vardenafil inhalation powder) delivered via AOS DPI on e</a:t>
            </a:r>
            <a:r>
              <a:rPr lang="en-US" sz="1100" noProof="0" dirty="0" err="1"/>
              <a:t>xercise</a:t>
            </a:r>
            <a:r>
              <a:rPr lang="en-US" sz="1100" noProof="0" dirty="0"/>
              <a:t> capacity and symptoms assessed by CPET and 6MWT in PAH participants on stable background therapy</a:t>
            </a:r>
          </a:p>
          <a:p>
            <a:pPr marL="0" lvl="0" indent="0">
              <a:lnSpc>
                <a:spcPct val="120000"/>
              </a:lnSpc>
              <a:buNone/>
            </a:pPr>
            <a:r>
              <a:rPr lang="en-US" sz="1100" b="1" noProof="0" dirty="0">
                <a:solidFill>
                  <a:schemeClr val="accent1"/>
                </a:solidFill>
              </a:rPr>
              <a:t>Statistical Assumptions </a:t>
            </a:r>
          </a:p>
          <a:p>
            <a:pPr>
              <a:lnSpc>
                <a:spcPct val="120000"/>
              </a:lnSpc>
            </a:pPr>
            <a:r>
              <a:rPr lang="en-US" sz="1100" noProof="0" dirty="0"/>
              <a:t>Sample size derived using 1-sample, 2-sided t test [0.05 significance level and 80% power] to test null hypothesis of no difference between Baseline and post-dose peak VO</a:t>
            </a:r>
            <a:r>
              <a:rPr lang="en-US" sz="1100" baseline="-25000" noProof="0" dirty="0"/>
              <a:t>2</a:t>
            </a:r>
            <a:r>
              <a:rPr lang="en-US" sz="1100" noProof="0" dirty="0"/>
              <a:t>; SD 2 ml O</a:t>
            </a:r>
            <a:r>
              <a:rPr lang="en-US" sz="1100" baseline="-25000" noProof="0" dirty="0"/>
              <a:t>2</a:t>
            </a:r>
            <a:r>
              <a:rPr lang="en-US" sz="1100" noProof="0" dirty="0"/>
              <a:t>/kg/min; 5% drop-out rate</a:t>
            </a:r>
          </a:p>
          <a:p>
            <a:pPr>
              <a:lnSpc>
                <a:spcPct val="120000"/>
              </a:lnSpc>
            </a:pPr>
            <a:r>
              <a:rPr lang="en-US" sz="1100" dirty="0"/>
              <a:t>Assumed mean change from Baseline is 1.5 </a:t>
            </a:r>
            <a:r>
              <a:rPr lang="en-US" sz="1100" noProof="0" dirty="0"/>
              <a:t>ml O</a:t>
            </a:r>
            <a:r>
              <a:rPr lang="en-US" sz="1100" baseline="-25000" noProof="0" dirty="0"/>
              <a:t>2</a:t>
            </a:r>
            <a:r>
              <a:rPr lang="en-US" sz="1100" noProof="0" dirty="0"/>
              <a:t>/kg/min</a:t>
            </a:r>
          </a:p>
          <a:p>
            <a:endParaRPr lang="en-US" sz="1050" dirty="0"/>
          </a:p>
          <a:p>
            <a:endParaRPr lang="en-US" sz="1050" dirty="0"/>
          </a:p>
        </p:txBody>
      </p:sp>
      <p:grpSp>
        <p:nvGrpSpPr>
          <p:cNvPr id="3" name="Group 2">
            <a:extLst>
              <a:ext uri="{FF2B5EF4-FFF2-40B4-BE49-F238E27FC236}">
                <a16:creationId xmlns:a16="http://schemas.microsoft.com/office/drawing/2014/main" id="{953AAD59-1A3D-0281-B234-BC0C533BDC50}"/>
              </a:ext>
            </a:extLst>
          </p:cNvPr>
          <p:cNvGrpSpPr/>
          <p:nvPr/>
        </p:nvGrpSpPr>
        <p:grpSpPr>
          <a:xfrm>
            <a:off x="2598589" y="1761643"/>
            <a:ext cx="9688414" cy="3926636"/>
            <a:chOff x="2110879" y="1344836"/>
            <a:chExt cx="10205647" cy="3948902"/>
          </a:xfrm>
        </p:grpSpPr>
        <p:sp>
          <p:nvSpPr>
            <p:cNvPr id="12" name="TextBox 11">
              <a:extLst>
                <a:ext uri="{FF2B5EF4-FFF2-40B4-BE49-F238E27FC236}">
                  <a16:creationId xmlns:a16="http://schemas.microsoft.com/office/drawing/2014/main" id="{308BC8A1-05D2-825D-A89A-BD9B1A5840DB}"/>
                </a:ext>
              </a:extLst>
            </p:cNvPr>
            <p:cNvSpPr txBox="1"/>
            <p:nvPr/>
          </p:nvSpPr>
          <p:spPr>
            <a:xfrm>
              <a:off x="3414791" y="2906231"/>
              <a:ext cx="1956342" cy="731520"/>
            </a:xfrm>
            <a:prstGeom prst="rect">
              <a:avLst/>
            </a:prstGeom>
            <a:noFill/>
          </p:spPr>
          <p:txBody>
            <a:bodyPr wrap="square" tIns="45720" bIns="45720" rtlCol="0">
              <a:noAutofit/>
            </a:bodyPr>
            <a:lstStyle/>
            <a:p>
              <a:pPr algn="ctr"/>
              <a:r>
                <a:rPr lang="en-US" sz="1200" b="1" dirty="0">
                  <a:latin typeface="Arial" panose="020B0604020202020204" pitchFamily="34" charset="0"/>
                  <a:cs typeface="Arial" panose="020B0604020202020204" pitchFamily="34" charset="0"/>
                </a:rPr>
                <a:t>Visit 1</a:t>
              </a:r>
            </a:p>
            <a:p>
              <a:pPr algn="ctr"/>
              <a:r>
                <a:rPr lang="en-US" sz="1100" b="1" dirty="0">
                  <a:latin typeface="Arial" panose="020B0604020202020204" pitchFamily="34" charset="0"/>
                  <a:cs typeface="Arial" panose="020B0604020202020204" pitchFamily="34" charset="0"/>
                </a:rPr>
                <a:t>Screening</a:t>
              </a:r>
            </a:p>
            <a:p>
              <a:pPr algn="ctr"/>
              <a:r>
                <a:rPr lang="en-US" sz="1100" dirty="0">
                  <a:latin typeface="Arial" panose="020B0604020202020204" pitchFamily="34" charset="0"/>
                  <a:cs typeface="Arial" panose="020B0604020202020204" pitchFamily="34" charset="0"/>
                </a:rPr>
                <a:t>6MWT Baseline</a:t>
              </a:r>
              <a:endParaRPr lang="en-US" sz="1100" baseline="300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070074B7-7BB7-DF5C-C274-3DE413A96DE9}"/>
                </a:ext>
              </a:extLst>
            </p:cNvPr>
            <p:cNvSpPr txBox="1"/>
            <p:nvPr/>
          </p:nvSpPr>
          <p:spPr>
            <a:xfrm>
              <a:off x="5030941" y="2906231"/>
              <a:ext cx="1430718" cy="731520"/>
            </a:xfrm>
            <a:prstGeom prst="rect">
              <a:avLst/>
            </a:prstGeom>
            <a:noFill/>
          </p:spPr>
          <p:txBody>
            <a:bodyPr wrap="square" tIns="45720" bIns="45720" rtlCol="0">
              <a:noAutofit/>
            </a:bodyPr>
            <a:lstStyle/>
            <a:p>
              <a:pPr algn="ctr"/>
              <a:r>
                <a:rPr lang="en-US" sz="1200" b="1" dirty="0">
                  <a:latin typeface="Arial" panose="020B0604020202020204" pitchFamily="34" charset="0"/>
                  <a:cs typeface="Arial" panose="020B0604020202020204" pitchFamily="34" charset="0"/>
                </a:rPr>
                <a:t>Visit 2</a:t>
              </a:r>
            </a:p>
            <a:p>
              <a:pPr algn="ctr"/>
              <a:r>
                <a:rPr lang="en-US" sz="1100" dirty="0">
                  <a:latin typeface="Arial" panose="020B0604020202020204" pitchFamily="34" charset="0"/>
                  <a:cs typeface="Arial" panose="020B0604020202020204" pitchFamily="34" charset="0"/>
                </a:rPr>
                <a:t>CPET Baseline</a:t>
              </a:r>
            </a:p>
          </p:txBody>
        </p:sp>
        <p:sp>
          <p:nvSpPr>
            <p:cNvPr id="14" name="TextBox 13">
              <a:extLst>
                <a:ext uri="{FF2B5EF4-FFF2-40B4-BE49-F238E27FC236}">
                  <a16:creationId xmlns:a16="http://schemas.microsoft.com/office/drawing/2014/main" id="{ED0D149C-3138-2678-82D7-3D9D2F04A1FB}"/>
                </a:ext>
              </a:extLst>
            </p:cNvPr>
            <p:cNvSpPr txBox="1"/>
            <p:nvPr/>
          </p:nvSpPr>
          <p:spPr>
            <a:xfrm>
              <a:off x="6359512" y="2906231"/>
              <a:ext cx="2187685" cy="731520"/>
            </a:xfrm>
            <a:prstGeom prst="rect">
              <a:avLst/>
            </a:prstGeom>
            <a:noFill/>
          </p:spPr>
          <p:txBody>
            <a:bodyPr wrap="square" tIns="45720" bIns="45720" rtlCol="0">
              <a:noAutofit/>
            </a:bodyPr>
            <a:lstStyle/>
            <a:p>
              <a:pPr algn="ctr"/>
              <a:r>
                <a:rPr lang="en-US" sz="1200" b="1" dirty="0">
                  <a:latin typeface="Arial" panose="020B0604020202020204" pitchFamily="34" charset="0"/>
                  <a:cs typeface="Arial" panose="020B0604020202020204" pitchFamily="34" charset="0"/>
                </a:rPr>
                <a:t>Visit 3</a:t>
              </a:r>
            </a:p>
            <a:p>
              <a:pPr algn="ctr"/>
              <a:endParaRPr lang="en-US" sz="1100" dirty="0">
                <a:latin typeface="Arial" panose="020B0604020202020204" pitchFamily="34" charset="0"/>
                <a:cs typeface="Arial" panose="020B0604020202020204" pitchFamily="34" charset="0"/>
              </a:endParaRPr>
            </a:p>
            <a:p>
              <a:pPr algn="ctr"/>
              <a:r>
                <a:rPr lang="en-US" sz="1100" dirty="0">
                  <a:latin typeface="Arial" panose="020B0604020202020204" pitchFamily="34" charset="0"/>
                  <a:cs typeface="Arial" panose="020B0604020202020204" pitchFamily="34" charset="0"/>
                </a:rPr>
                <a:t>CPET 30 min post-dose</a:t>
              </a:r>
            </a:p>
          </p:txBody>
        </p:sp>
        <p:sp>
          <p:nvSpPr>
            <p:cNvPr id="15" name="TextBox 14">
              <a:extLst>
                <a:ext uri="{FF2B5EF4-FFF2-40B4-BE49-F238E27FC236}">
                  <a16:creationId xmlns:a16="http://schemas.microsoft.com/office/drawing/2014/main" id="{9D44BE4F-777C-BB19-1DFE-72C7B8FCD006}"/>
                </a:ext>
              </a:extLst>
            </p:cNvPr>
            <p:cNvSpPr txBox="1"/>
            <p:nvPr/>
          </p:nvSpPr>
          <p:spPr>
            <a:xfrm>
              <a:off x="8482911" y="2906231"/>
              <a:ext cx="2187684" cy="731520"/>
            </a:xfrm>
            <a:prstGeom prst="rect">
              <a:avLst/>
            </a:prstGeom>
            <a:noFill/>
          </p:spPr>
          <p:txBody>
            <a:bodyPr wrap="square" tIns="45720" bIns="45720" rtlCol="0">
              <a:noAutofit/>
            </a:bodyPr>
            <a:lstStyle/>
            <a:p>
              <a:pPr algn="ctr"/>
              <a:r>
                <a:rPr lang="en-US" sz="1200" b="1" dirty="0">
                  <a:latin typeface="Arial" panose="020B0604020202020204" pitchFamily="34" charset="0"/>
                  <a:cs typeface="Arial" panose="020B0604020202020204" pitchFamily="34" charset="0"/>
                </a:rPr>
                <a:t>Visit 4</a:t>
              </a:r>
              <a:endParaRPr lang="en-US" sz="1200" dirty="0">
                <a:latin typeface="Arial" panose="020B0604020202020204" pitchFamily="34" charset="0"/>
                <a:cs typeface="Arial" panose="020B0604020202020204" pitchFamily="34" charset="0"/>
              </a:endParaRPr>
            </a:p>
            <a:p>
              <a:pPr marL="0" marR="0" lvl="0" indent="0" algn="ctr" defTabSz="914400" rtl="0" eaLnBrk="1" fontAlgn="auto" latinLnBrk="0" hangingPunct="1">
                <a:buClrTx/>
                <a:buSzTx/>
                <a:buFontTx/>
                <a:buNone/>
                <a:tabLst/>
                <a:defRPr/>
              </a:pPr>
              <a:r>
                <a:rPr kumimoji="0" lang="en-US"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6MWT 30 min post-dose</a:t>
              </a:r>
              <a:endParaRPr lang="en-US" sz="12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3D1ED0E6-DF22-EBFE-3240-19FF5D4219BC}"/>
                </a:ext>
              </a:extLst>
            </p:cNvPr>
            <p:cNvSpPr txBox="1"/>
            <p:nvPr/>
          </p:nvSpPr>
          <p:spPr>
            <a:xfrm>
              <a:off x="10342917" y="2906231"/>
              <a:ext cx="1973609" cy="731520"/>
            </a:xfrm>
            <a:prstGeom prst="rect">
              <a:avLst/>
            </a:prstGeom>
            <a:noFill/>
          </p:spPr>
          <p:txBody>
            <a:bodyPr wrap="square" tIns="45720" bIns="45720" rtlCol="0">
              <a:noAutofit/>
            </a:bodyPr>
            <a:lstStyle/>
            <a:p>
              <a:pPr algn="ctr"/>
              <a:r>
                <a:rPr lang="en-US" sz="1200" b="1" dirty="0">
                  <a:latin typeface="Arial" panose="020B0604020202020204" pitchFamily="34" charset="0"/>
                  <a:cs typeface="Arial" panose="020B0604020202020204" pitchFamily="34" charset="0"/>
                </a:rPr>
                <a:t>Visit 5 </a:t>
              </a:r>
            </a:p>
            <a:p>
              <a:pPr algn="ctr"/>
              <a:r>
                <a:rPr lang="en-US" sz="1100" b="1" dirty="0">
                  <a:latin typeface="Arial" panose="020B0604020202020204" pitchFamily="34" charset="0"/>
                  <a:cs typeface="Arial" panose="020B0604020202020204" pitchFamily="34" charset="0"/>
                </a:rPr>
                <a:t>EOS</a:t>
              </a:r>
            </a:p>
            <a:p>
              <a:pPr algn="ctr"/>
              <a:r>
                <a:rPr lang="en-US" sz="1100" dirty="0">
                  <a:latin typeface="Arial" panose="020B0604020202020204" pitchFamily="34" charset="0"/>
                  <a:cs typeface="Arial" panose="020B0604020202020204" pitchFamily="34" charset="0"/>
                </a:rPr>
                <a:t>Safety Follow-up</a:t>
              </a:r>
            </a:p>
          </p:txBody>
        </p:sp>
        <p:sp>
          <p:nvSpPr>
            <p:cNvPr id="24" name="TextBox 23">
              <a:extLst>
                <a:ext uri="{FF2B5EF4-FFF2-40B4-BE49-F238E27FC236}">
                  <a16:creationId xmlns:a16="http://schemas.microsoft.com/office/drawing/2014/main" id="{BC6F1910-C02B-43C2-6E22-17E005213579}"/>
                </a:ext>
              </a:extLst>
            </p:cNvPr>
            <p:cNvSpPr txBox="1"/>
            <p:nvPr/>
          </p:nvSpPr>
          <p:spPr>
            <a:xfrm>
              <a:off x="6128523" y="2033657"/>
              <a:ext cx="2772176" cy="557140"/>
            </a:xfrm>
            <a:prstGeom prst="rect">
              <a:avLst/>
            </a:prstGeom>
            <a:noFill/>
          </p:spPr>
          <p:txBody>
            <a:bodyPr wrap="square" lIns="0" tIns="0" rIns="0" bIns="0" rtlCol="0">
              <a:spAutoFit/>
            </a:bodyPr>
            <a:lstStyle/>
            <a:p>
              <a:pPr algn="ctr"/>
              <a:r>
                <a:rPr lang="en-US" sz="1200" b="1" dirty="0">
                  <a:solidFill>
                    <a:schemeClr val="accent1"/>
                  </a:solidFill>
                  <a:latin typeface="Arial" panose="020B0604020202020204" pitchFamily="34" charset="0"/>
                  <a:cs typeface="Arial" panose="020B0604020202020204" pitchFamily="34" charset="0"/>
                </a:rPr>
                <a:t>1° Endpoint:  </a:t>
              </a:r>
              <a:br>
                <a:rPr lang="en-US" sz="1200" b="1" dirty="0">
                  <a:solidFill>
                    <a:schemeClr val="accent1"/>
                  </a:solidFill>
                  <a:latin typeface="Arial" panose="020B0604020202020204" pitchFamily="34" charset="0"/>
                  <a:cs typeface="Arial" panose="020B0604020202020204" pitchFamily="34" charset="0"/>
                </a:rPr>
              </a:br>
              <a:r>
                <a:rPr lang="en-US" sz="1200" dirty="0">
                  <a:solidFill>
                    <a:schemeClr val="accent1"/>
                  </a:solidFill>
                  <a:latin typeface="Arial" panose="020B0604020202020204" pitchFamily="34" charset="0"/>
                  <a:cs typeface="Arial" panose="020B0604020202020204" pitchFamily="34" charset="0"/>
                </a:rPr>
                <a:t>Change in peak oxygen consumption (VO</a:t>
              </a:r>
              <a:r>
                <a:rPr lang="en-US" sz="1200" baseline="-25000" dirty="0">
                  <a:solidFill>
                    <a:schemeClr val="accent1"/>
                  </a:solidFill>
                  <a:latin typeface="Arial" panose="020B0604020202020204" pitchFamily="34" charset="0"/>
                  <a:cs typeface="Arial" panose="020B0604020202020204" pitchFamily="34" charset="0"/>
                </a:rPr>
                <a:t>2</a:t>
              </a:r>
              <a:r>
                <a:rPr lang="en-US" sz="1200" dirty="0">
                  <a:solidFill>
                    <a:schemeClr val="accent1"/>
                  </a:solidFill>
                  <a:latin typeface="Arial" panose="020B0604020202020204" pitchFamily="34" charset="0"/>
                  <a:cs typeface="Arial" panose="020B0604020202020204" pitchFamily="34" charset="0"/>
                </a:rPr>
                <a:t>)</a:t>
              </a:r>
            </a:p>
          </p:txBody>
        </p:sp>
        <p:sp>
          <p:nvSpPr>
            <p:cNvPr id="20" name="Freeform: Shape 19">
              <a:extLst>
                <a:ext uri="{FF2B5EF4-FFF2-40B4-BE49-F238E27FC236}">
                  <a16:creationId xmlns:a16="http://schemas.microsoft.com/office/drawing/2014/main" id="{926FADEE-C939-2C39-F0A2-6864A8B613D7}"/>
                </a:ext>
              </a:extLst>
            </p:cNvPr>
            <p:cNvSpPr/>
            <p:nvPr/>
          </p:nvSpPr>
          <p:spPr>
            <a:xfrm>
              <a:off x="3649126" y="3669290"/>
              <a:ext cx="1371600" cy="82250"/>
            </a:xfrm>
            <a:custGeom>
              <a:avLst/>
              <a:gdLst>
                <a:gd name="connsiteX0" fmla="*/ 157829 w 157829"/>
                <a:gd name="connsiteY0" fmla="*/ 0 h 66675"/>
                <a:gd name="connsiteX1" fmla="*/ 157829 w 157829"/>
                <a:gd name="connsiteY1" fmla="*/ 0 h 66675"/>
                <a:gd name="connsiteX2" fmla="*/ 157829 w 157829"/>
                <a:gd name="connsiteY2" fmla="*/ 66675 h 66675"/>
                <a:gd name="connsiteX3" fmla="*/ 0 w 157829"/>
                <a:gd name="connsiteY3" fmla="*/ 66675 h 66675"/>
                <a:gd name="connsiteX4" fmla="*/ 0 w 157829"/>
                <a:gd name="connsiteY4" fmla="*/ 0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829" h="66675">
                  <a:moveTo>
                    <a:pt x="157829" y="0"/>
                  </a:moveTo>
                  <a:lnTo>
                    <a:pt x="157829" y="0"/>
                  </a:lnTo>
                  <a:lnTo>
                    <a:pt x="157829" y="66675"/>
                  </a:lnTo>
                  <a:lnTo>
                    <a:pt x="0" y="66675"/>
                  </a:lnTo>
                  <a:lnTo>
                    <a:pt x="0" y="0"/>
                  </a:lnTo>
                </a:path>
              </a:pathLst>
            </a:custGeom>
            <a:noFill/>
            <a:ln w="9525" cap="flat">
              <a:solidFill>
                <a:schemeClr val="accent6">
                  <a:lumMod val="50000"/>
                </a:schemeClr>
              </a:solidFill>
              <a:prstDash val="solid"/>
              <a:miter/>
            </a:ln>
          </p:spPr>
          <p:txBody>
            <a:bodyPr rtlCol="0" anchor="ctr"/>
            <a:lstStyle/>
            <a:p>
              <a:endParaRPr lang="en-US" sz="1600">
                <a:latin typeface="Arial" panose="020B0604020202020204" pitchFamily="34" charset="0"/>
                <a:cs typeface="Arial" panose="020B0604020202020204" pitchFamily="34" charset="0"/>
              </a:endParaRPr>
            </a:p>
          </p:txBody>
        </p:sp>
        <p:sp>
          <p:nvSpPr>
            <p:cNvPr id="5" name="Freeform: Shape 4">
              <a:extLst>
                <a:ext uri="{FF2B5EF4-FFF2-40B4-BE49-F238E27FC236}">
                  <a16:creationId xmlns:a16="http://schemas.microsoft.com/office/drawing/2014/main" id="{C4FBFEA9-85F1-B6ED-E2B4-CFDEAA2DAB89}"/>
                </a:ext>
              </a:extLst>
            </p:cNvPr>
            <p:cNvSpPr/>
            <p:nvPr/>
          </p:nvSpPr>
          <p:spPr>
            <a:xfrm>
              <a:off x="9596596" y="3709046"/>
              <a:ext cx="1615469" cy="45719"/>
            </a:xfrm>
            <a:custGeom>
              <a:avLst/>
              <a:gdLst>
                <a:gd name="connsiteX0" fmla="*/ 157829 w 157829"/>
                <a:gd name="connsiteY0" fmla="*/ 0 h 66675"/>
                <a:gd name="connsiteX1" fmla="*/ 157829 w 157829"/>
                <a:gd name="connsiteY1" fmla="*/ 0 h 66675"/>
                <a:gd name="connsiteX2" fmla="*/ 157829 w 157829"/>
                <a:gd name="connsiteY2" fmla="*/ 66675 h 66675"/>
                <a:gd name="connsiteX3" fmla="*/ 0 w 157829"/>
                <a:gd name="connsiteY3" fmla="*/ 66675 h 66675"/>
                <a:gd name="connsiteX4" fmla="*/ 0 w 157829"/>
                <a:gd name="connsiteY4" fmla="*/ 0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829" h="66675">
                  <a:moveTo>
                    <a:pt x="157829" y="0"/>
                  </a:moveTo>
                  <a:lnTo>
                    <a:pt x="157829" y="0"/>
                  </a:lnTo>
                  <a:lnTo>
                    <a:pt x="157829" y="66675"/>
                  </a:lnTo>
                  <a:lnTo>
                    <a:pt x="0" y="66675"/>
                  </a:lnTo>
                  <a:lnTo>
                    <a:pt x="0" y="0"/>
                  </a:lnTo>
                </a:path>
              </a:pathLst>
            </a:custGeom>
            <a:noFill/>
            <a:ln w="9525" cap="flat">
              <a:solidFill>
                <a:schemeClr val="accent6">
                  <a:lumMod val="50000"/>
                </a:schemeClr>
              </a:solidFill>
              <a:prstDash val="solid"/>
              <a:miter/>
            </a:ln>
          </p:spPr>
          <p:txBody>
            <a:bodyPr rtlCol="0" anchor="ctr"/>
            <a:lstStyle/>
            <a:p>
              <a:endParaRPr lang="en-US" sz="1600" dirty="0">
                <a:latin typeface="Arial" panose="020B0604020202020204" pitchFamily="34" charset="0"/>
                <a:cs typeface="Arial" panose="020B0604020202020204" pitchFamily="34" charset="0"/>
              </a:endParaRPr>
            </a:p>
          </p:txBody>
        </p:sp>
        <p:grpSp>
          <p:nvGrpSpPr>
            <p:cNvPr id="17" name="Group 16">
              <a:extLst>
                <a:ext uri="{FF2B5EF4-FFF2-40B4-BE49-F238E27FC236}">
                  <a16:creationId xmlns:a16="http://schemas.microsoft.com/office/drawing/2014/main" id="{94836BBC-FDFA-E6B7-401C-64DE8CBDE5A7}"/>
                </a:ext>
              </a:extLst>
            </p:cNvPr>
            <p:cNvGrpSpPr/>
            <p:nvPr/>
          </p:nvGrpSpPr>
          <p:grpSpPr>
            <a:xfrm>
              <a:off x="4282076" y="3699780"/>
              <a:ext cx="156606" cy="91440"/>
              <a:chOff x="8864600" y="1862666"/>
              <a:chExt cx="156606" cy="91440"/>
            </a:xfrm>
          </p:grpSpPr>
          <p:cxnSp>
            <p:nvCxnSpPr>
              <p:cNvPr id="18" name="Straight Connector 17">
                <a:extLst>
                  <a:ext uri="{FF2B5EF4-FFF2-40B4-BE49-F238E27FC236}">
                    <a16:creationId xmlns:a16="http://schemas.microsoft.com/office/drawing/2014/main" id="{2AA4C163-4688-3CD1-48AA-7C01187431AC}"/>
                  </a:ext>
                </a:extLst>
              </p:cNvPr>
              <p:cNvCxnSpPr/>
              <p:nvPr/>
            </p:nvCxnSpPr>
            <p:spPr>
              <a:xfrm>
                <a:off x="8864600" y="1862666"/>
                <a:ext cx="91440" cy="91440"/>
              </a:xfrm>
              <a:prstGeom prst="line">
                <a:avLst/>
              </a:prstGeom>
              <a:ln w="952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3530ACA-CFCD-BED4-3FEE-23216CC2C832}"/>
                  </a:ext>
                </a:extLst>
              </p:cNvPr>
              <p:cNvCxnSpPr/>
              <p:nvPr/>
            </p:nvCxnSpPr>
            <p:spPr>
              <a:xfrm>
                <a:off x="8929766" y="1862666"/>
                <a:ext cx="91440" cy="91440"/>
              </a:xfrm>
              <a:prstGeom prst="line">
                <a:avLst/>
              </a:prstGeom>
              <a:ln w="952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1" name="Freeform: Shape 20">
              <a:extLst>
                <a:ext uri="{FF2B5EF4-FFF2-40B4-BE49-F238E27FC236}">
                  <a16:creationId xmlns:a16="http://schemas.microsoft.com/office/drawing/2014/main" id="{3CE9585A-51E6-90F3-6371-2B45A51E1850}"/>
                </a:ext>
              </a:extLst>
            </p:cNvPr>
            <p:cNvSpPr/>
            <p:nvPr/>
          </p:nvSpPr>
          <p:spPr>
            <a:xfrm>
              <a:off x="5021423" y="3669290"/>
              <a:ext cx="548640" cy="82250"/>
            </a:xfrm>
            <a:custGeom>
              <a:avLst/>
              <a:gdLst>
                <a:gd name="connsiteX0" fmla="*/ 157829 w 157829"/>
                <a:gd name="connsiteY0" fmla="*/ 0 h 66675"/>
                <a:gd name="connsiteX1" fmla="*/ 157829 w 157829"/>
                <a:gd name="connsiteY1" fmla="*/ 0 h 66675"/>
                <a:gd name="connsiteX2" fmla="*/ 157829 w 157829"/>
                <a:gd name="connsiteY2" fmla="*/ 66675 h 66675"/>
                <a:gd name="connsiteX3" fmla="*/ 0 w 157829"/>
                <a:gd name="connsiteY3" fmla="*/ 66675 h 66675"/>
                <a:gd name="connsiteX4" fmla="*/ 0 w 157829"/>
                <a:gd name="connsiteY4" fmla="*/ 0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829" h="66675">
                  <a:moveTo>
                    <a:pt x="157829" y="0"/>
                  </a:moveTo>
                  <a:lnTo>
                    <a:pt x="157829" y="0"/>
                  </a:lnTo>
                  <a:lnTo>
                    <a:pt x="157829" y="66675"/>
                  </a:lnTo>
                  <a:lnTo>
                    <a:pt x="0" y="66675"/>
                  </a:lnTo>
                  <a:lnTo>
                    <a:pt x="0" y="0"/>
                  </a:lnTo>
                </a:path>
              </a:pathLst>
            </a:custGeom>
            <a:noFill/>
            <a:ln w="9525" cap="flat">
              <a:solidFill>
                <a:schemeClr val="accent6">
                  <a:lumMod val="50000"/>
                </a:schemeClr>
              </a:solidFill>
              <a:prstDash val="solid"/>
              <a:miter/>
            </a:ln>
          </p:spPr>
          <p:txBody>
            <a:bodyPr rtlCol="0" anchor="ctr"/>
            <a:lstStyle/>
            <a:p>
              <a:endParaRPr lang="en-US" sz="1600">
                <a:latin typeface="Arial" panose="020B0604020202020204" pitchFamily="34" charset="0"/>
                <a:cs typeface="Arial" panose="020B0604020202020204" pitchFamily="34" charset="0"/>
              </a:endParaRPr>
            </a:p>
          </p:txBody>
        </p:sp>
        <p:sp>
          <p:nvSpPr>
            <p:cNvPr id="22" name="Freeform: Shape 21">
              <a:extLst>
                <a:ext uri="{FF2B5EF4-FFF2-40B4-BE49-F238E27FC236}">
                  <a16:creationId xmlns:a16="http://schemas.microsoft.com/office/drawing/2014/main" id="{8AD7CB25-D458-E925-C28A-019D6E4DE4EB}"/>
                </a:ext>
              </a:extLst>
            </p:cNvPr>
            <p:cNvSpPr/>
            <p:nvPr/>
          </p:nvSpPr>
          <p:spPr>
            <a:xfrm>
              <a:off x="5568475" y="3669290"/>
              <a:ext cx="1852183" cy="82250"/>
            </a:xfrm>
            <a:custGeom>
              <a:avLst/>
              <a:gdLst>
                <a:gd name="connsiteX0" fmla="*/ 157829 w 157829"/>
                <a:gd name="connsiteY0" fmla="*/ 0 h 66675"/>
                <a:gd name="connsiteX1" fmla="*/ 157829 w 157829"/>
                <a:gd name="connsiteY1" fmla="*/ 0 h 66675"/>
                <a:gd name="connsiteX2" fmla="*/ 157829 w 157829"/>
                <a:gd name="connsiteY2" fmla="*/ 66675 h 66675"/>
                <a:gd name="connsiteX3" fmla="*/ 0 w 157829"/>
                <a:gd name="connsiteY3" fmla="*/ 66675 h 66675"/>
                <a:gd name="connsiteX4" fmla="*/ 0 w 157829"/>
                <a:gd name="connsiteY4" fmla="*/ 0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829" h="66675">
                  <a:moveTo>
                    <a:pt x="157829" y="0"/>
                  </a:moveTo>
                  <a:lnTo>
                    <a:pt x="157829" y="0"/>
                  </a:lnTo>
                  <a:lnTo>
                    <a:pt x="157829" y="66675"/>
                  </a:lnTo>
                  <a:lnTo>
                    <a:pt x="0" y="66675"/>
                  </a:lnTo>
                  <a:lnTo>
                    <a:pt x="0" y="0"/>
                  </a:lnTo>
                </a:path>
              </a:pathLst>
            </a:custGeom>
            <a:noFill/>
            <a:ln w="9525" cap="flat">
              <a:solidFill>
                <a:schemeClr val="accent6">
                  <a:lumMod val="50000"/>
                </a:schemeClr>
              </a:solidFill>
              <a:prstDash val="solid"/>
              <a:miter/>
            </a:ln>
          </p:spPr>
          <p:txBody>
            <a:bodyPr rtlCol="0" anchor="ctr"/>
            <a:lstStyle/>
            <a:p>
              <a:endParaRPr lang="en-US" sz="1600">
                <a:latin typeface="Arial" panose="020B0604020202020204" pitchFamily="34" charset="0"/>
                <a:cs typeface="Arial" panose="020B0604020202020204" pitchFamily="34" charset="0"/>
              </a:endParaRPr>
            </a:p>
          </p:txBody>
        </p:sp>
        <p:sp>
          <p:nvSpPr>
            <p:cNvPr id="23" name="Freeform: Shape 22">
              <a:extLst>
                <a:ext uri="{FF2B5EF4-FFF2-40B4-BE49-F238E27FC236}">
                  <a16:creationId xmlns:a16="http://schemas.microsoft.com/office/drawing/2014/main" id="{E1685597-FAFF-45C3-5EA8-031F3A496CA7}"/>
                </a:ext>
              </a:extLst>
            </p:cNvPr>
            <p:cNvSpPr/>
            <p:nvPr/>
          </p:nvSpPr>
          <p:spPr>
            <a:xfrm>
              <a:off x="7420658" y="3684018"/>
              <a:ext cx="2175939" cy="67522"/>
            </a:xfrm>
            <a:custGeom>
              <a:avLst/>
              <a:gdLst>
                <a:gd name="connsiteX0" fmla="*/ 157829 w 157829"/>
                <a:gd name="connsiteY0" fmla="*/ 0 h 66675"/>
                <a:gd name="connsiteX1" fmla="*/ 157829 w 157829"/>
                <a:gd name="connsiteY1" fmla="*/ 0 h 66675"/>
                <a:gd name="connsiteX2" fmla="*/ 157829 w 157829"/>
                <a:gd name="connsiteY2" fmla="*/ 66675 h 66675"/>
                <a:gd name="connsiteX3" fmla="*/ 0 w 157829"/>
                <a:gd name="connsiteY3" fmla="*/ 66675 h 66675"/>
                <a:gd name="connsiteX4" fmla="*/ 0 w 157829"/>
                <a:gd name="connsiteY4" fmla="*/ 0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829" h="66675">
                  <a:moveTo>
                    <a:pt x="157829" y="0"/>
                  </a:moveTo>
                  <a:lnTo>
                    <a:pt x="157829" y="0"/>
                  </a:lnTo>
                  <a:lnTo>
                    <a:pt x="157829" y="66675"/>
                  </a:lnTo>
                  <a:lnTo>
                    <a:pt x="0" y="66675"/>
                  </a:lnTo>
                  <a:lnTo>
                    <a:pt x="0" y="0"/>
                  </a:lnTo>
                </a:path>
              </a:pathLst>
            </a:custGeom>
            <a:noFill/>
            <a:ln w="9525" cap="flat">
              <a:solidFill>
                <a:schemeClr val="accent6">
                  <a:lumMod val="50000"/>
                </a:schemeClr>
              </a:solidFill>
              <a:prstDash val="solid"/>
              <a:miter/>
            </a:ln>
          </p:spPr>
          <p:txBody>
            <a:bodyPr rtlCol="0" anchor="ctr"/>
            <a:lstStyle/>
            <a:p>
              <a:endParaRPr lang="en-US" sz="1600">
                <a:latin typeface="Arial" panose="020B0604020202020204" pitchFamily="34" charset="0"/>
                <a:cs typeface="Arial" panose="020B0604020202020204" pitchFamily="34" charset="0"/>
              </a:endParaRPr>
            </a:p>
          </p:txBody>
        </p:sp>
        <p:grpSp>
          <p:nvGrpSpPr>
            <p:cNvPr id="25" name="Group 24">
              <a:extLst>
                <a:ext uri="{FF2B5EF4-FFF2-40B4-BE49-F238E27FC236}">
                  <a16:creationId xmlns:a16="http://schemas.microsoft.com/office/drawing/2014/main" id="{1A348C53-E966-C520-850A-94250E908AFE}"/>
                </a:ext>
              </a:extLst>
            </p:cNvPr>
            <p:cNvGrpSpPr/>
            <p:nvPr/>
          </p:nvGrpSpPr>
          <p:grpSpPr>
            <a:xfrm>
              <a:off x="10305055" y="3699780"/>
              <a:ext cx="156606" cy="91440"/>
              <a:chOff x="8864600" y="1862666"/>
              <a:chExt cx="156606" cy="91440"/>
            </a:xfrm>
          </p:grpSpPr>
          <p:cxnSp>
            <p:nvCxnSpPr>
              <p:cNvPr id="26" name="Straight Connector 25">
                <a:extLst>
                  <a:ext uri="{FF2B5EF4-FFF2-40B4-BE49-F238E27FC236}">
                    <a16:creationId xmlns:a16="http://schemas.microsoft.com/office/drawing/2014/main" id="{9552B94C-8450-3366-5302-96A6B07D3983}"/>
                  </a:ext>
                </a:extLst>
              </p:cNvPr>
              <p:cNvCxnSpPr/>
              <p:nvPr/>
            </p:nvCxnSpPr>
            <p:spPr>
              <a:xfrm>
                <a:off x="8864600" y="1862666"/>
                <a:ext cx="91440" cy="91440"/>
              </a:xfrm>
              <a:prstGeom prst="line">
                <a:avLst/>
              </a:prstGeom>
              <a:ln w="952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447A0E7-1D1C-EDBE-A38D-6768FF74DE4A}"/>
                  </a:ext>
                </a:extLst>
              </p:cNvPr>
              <p:cNvCxnSpPr/>
              <p:nvPr/>
            </p:nvCxnSpPr>
            <p:spPr>
              <a:xfrm>
                <a:off x="8929766" y="1862666"/>
                <a:ext cx="91440" cy="91440"/>
              </a:xfrm>
              <a:prstGeom prst="line">
                <a:avLst/>
              </a:prstGeom>
              <a:ln w="952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0" name="Rectangle 29">
              <a:extLst>
                <a:ext uri="{FF2B5EF4-FFF2-40B4-BE49-F238E27FC236}">
                  <a16:creationId xmlns:a16="http://schemas.microsoft.com/office/drawing/2014/main" id="{7678D6D7-FA02-FAAC-756A-C43C55A666EC}"/>
                </a:ext>
              </a:extLst>
            </p:cNvPr>
            <p:cNvSpPr/>
            <p:nvPr/>
          </p:nvSpPr>
          <p:spPr>
            <a:xfrm>
              <a:off x="2598070" y="1344836"/>
              <a:ext cx="9452245" cy="30952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tIns="0" rIns="91440" bIns="0" rtlCol="0" anchor="ctr">
              <a:spAutoFit/>
            </a:bodyPr>
            <a:lstStyle/>
            <a:p>
              <a:pPr algn="ctr"/>
              <a:r>
                <a:rPr lang="en-US" sz="2000" b="1" dirty="0">
                  <a:solidFill>
                    <a:schemeClr val="accent1"/>
                  </a:solidFill>
                  <a:latin typeface="Arial" panose="020B0604020202020204" pitchFamily="34" charset="0"/>
                  <a:cs typeface="Arial" panose="020B0604020202020204" pitchFamily="34" charset="0"/>
                </a:rPr>
                <a:t>Participants with PAH (FC II-IV) on stable PAH therapy (≤ 3)</a:t>
              </a:r>
            </a:p>
          </p:txBody>
        </p:sp>
        <p:sp>
          <p:nvSpPr>
            <p:cNvPr id="31" name="TextBox 30">
              <a:extLst>
                <a:ext uri="{FF2B5EF4-FFF2-40B4-BE49-F238E27FC236}">
                  <a16:creationId xmlns:a16="http://schemas.microsoft.com/office/drawing/2014/main" id="{1286C7E0-004F-6BAD-CE1D-AFA17F9E9381}"/>
                </a:ext>
              </a:extLst>
            </p:cNvPr>
            <p:cNvSpPr txBox="1"/>
            <p:nvPr/>
          </p:nvSpPr>
          <p:spPr>
            <a:xfrm>
              <a:off x="8951588" y="2255256"/>
              <a:ext cx="1250333" cy="371426"/>
            </a:xfrm>
            <a:prstGeom prst="rect">
              <a:avLst/>
            </a:prstGeom>
            <a:noFill/>
          </p:spPr>
          <p:txBody>
            <a:bodyPr wrap="square" lIns="0" tIns="0" rIns="0" bIns="0" rtlCol="0">
              <a:spAutoFit/>
            </a:bodyPr>
            <a:lstStyle/>
            <a:p>
              <a:pPr algn="ctr"/>
              <a:r>
                <a:rPr lang="en-US" sz="1200" b="1" dirty="0">
                  <a:solidFill>
                    <a:schemeClr val="accent1"/>
                  </a:solidFill>
                  <a:latin typeface="Arial" panose="020B0604020202020204" pitchFamily="34" charset="0"/>
                  <a:cs typeface="Arial" panose="020B0604020202020204" pitchFamily="34" charset="0"/>
                </a:rPr>
                <a:t>2°Endpoint: </a:t>
              </a:r>
              <a:r>
                <a:rPr lang="en-US" sz="1200" dirty="0">
                  <a:solidFill>
                    <a:schemeClr val="accent1"/>
                  </a:solidFill>
                  <a:latin typeface="Arial" panose="020B0604020202020204" pitchFamily="34" charset="0"/>
                  <a:cs typeface="Arial" panose="020B0604020202020204" pitchFamily="34" charset="0"/>
                </a:rPr>
                <a:t>6MWD</a:t>
              </a:r>
            </a:p>
          </p:txBody>
        </p:sp>
        <p:sp>
          <p:nvSpPr>
            <p:cNvPr id="32" name="TextBox 31">
              <a:extLst>
                <a:ext uri="{FF2B5EF4-FFF2-40B4-BE49-F238E27FC236}">
                  <a16:creationId xmlns:a16="http://schemas.microsoft.com/office/drawing/2014/main" id="{88B18729-918B-A52D-3BA0-6F2964FE09FC}"/>
                </a:ext>
              </a:extLst>
            </p:cNvPr>
            <p:cNvSpPr txBox="1"/>
            <p:nvPr/>
          </p:nvSpPr>
          <p:spPr>
            <a:xfrm>
              <a:off x="7517785" y="4980487"/>
              <a:ext cx="1999263" cy="185713"/>
            </a:xfrm>
            <a:prstGeom prst="rect">
              <a:avLst/>
            </a:prstGeom>
            <a:noFill/>
          </p:spPr>
          <p:txBody>
            <a:bodyPr wrap="square" lIns="0" tIns="0" rIns="0" bIns="0" rtlCol="0">
              <a:spAutoFit/>
            </a:bodyPr>
            <a:lstStyle/>
            <a:p>
              <a:pPr algn="ctr"/>
              <a:r>
                <a:rPr lang="en-US" sz="1200" b="1" dirty="0">
                  <a:latin typeface="Arial" panose="020B0604020202020204" pitchFamily="34" charset="0"/>
                  <a:cs typeface="Arial" panose="020B0604020202020204" pitchFamily="34" charset="0"/>
                </a:rPr>
                <a:t>Pharmacokinetics</a:t>
              </a:r>
              <a:endParaRPr lang="en-US" sz="1200" dirty="0">
                <a:latin typeface="Arial" panose="020B0604020202020204" pitchFamily="34" charset="0"/>
                <a:cs typeface="Arial" panose="020B0604020202020204" pitchFamily="34" charset="0"/>
              </a:endParaRPr>
            </a:p>
          </p:txBody>
        </p:sp>
        <p:cxnSp>
          <p:nvCxnSpPr>
            <p:cNvPr id="34" name="Straight Arrow Connector 33">
              <a:extLst>
                <a:ext uri="{FF2B5EF4-FFF2-40B4-BE49-F238E27FC236}">
                  <a16:creationId xmlns:a16="http://schemas.microsoft.com/office/drawing/2014/main" id="{59A60166-0725-916D-F652-91C20BC59D23}"/>
                </a:ext>
              </a:extLst>
            </p:cNvPr>
            <p:cNvCxnSpPr>
              <a:cxnSpLocks/>
            </p:cNvCxnSpPr>
            <p:nvPr/>
          </p:nvCxnSpPr>
          <p:spPr>
            <a:xfrm rot="10800000">
              <a:off x="9620956" y="5018067"/>
              <a:ext cx="0" cy="274320"/>
            </a:xfrm>
            <a:prstGeom prst="straightConnector1">
              <a:avLst/>
            </a:prstGeom>
            <a:ln w="25400" cap="rnd">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B6A863E-D477-4D3E-0E20-249A835D9609}"/>
                </a:ext>
              </a:extLst>
            </p:cNvPr>
            <p:cNvCxnSpPr>
              <a:cxnSpLocks/>
            </p:cNvCxnSpPr>
            <p:nvPr/>
          </p:nvCxnSpPr>
          <p:spPr>
            <a:xfrm flipH="1">
              <a:off x="9428256" y="5293738"/>
              <a:ext cx="385400" cy="0"/>
            </a:xfrm>
            <a:prstGeom prst="line">
              <a:avLst/>
            </a:prstGeom>
            <a:ln w="254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AC41F6D9-1AAE-0DA1-C782-B8491FF56D5B}"/>
                </a:ext>
              </a:extLst>
            </p:cNvPr>
            <p:cNvSpPr txBox="1"/>
            <p:nvPr/>
          </p:nvSpPr>
          <p:spPr>
            <a:xfrm>
              <a:off x="2994259" y="4614837"/>
              <a:ext cx="2686118" cy="457200"/>
            </a:xfrm>
            <a:prstGeom prst="rect">
              <a:avLst/>
            </a:prstGeom>
          </p:spPr>
          <p:style>
            <a:lnRef idx="1">
              <a:schemeClr val="accent4"/>
            </a:lnRef>
            <a:fillRef idx="3">
              <a:schemeClr val="accent4"/>
            </a:fillRef>
            <a:effectRef idx="2">
              <a:schemeClr val="accent4"/>
            </a:effectRef>
            <a:fontRef idx="minor">
              <a:schemeClr val="lt1"/>
            </a:fontRef>
          </p:style>
          <p:txBody>
            <a:bodyPr wrap="square" tIns="27432" bIns="27432" rtlCol="0" anchor="ctr">
              <a:noAutofit/>
            </a:bodyPr>
            <a:lstStyle/>
            <a:p>
              <a:r>
                <a:rPr lang="en-US" sz="1200" b="1">
                  <a:solidFill>
                    <a:schemeClr val="bg1"/>
                  </a:solidFill>
                  <a:effectLst>
                    <a:outerShdw blurRad="50800" dist="12700" dir="2700000" algn="tl" rotWithShape="0">
                      <a:prstClr val="black">
                        <a:alpha val="40000"/>
                      </a:prstClr>
                    </a:outerShdw>
                  </a:effectLst>
                  <a:latin typeface="Arial" panose="020B0604020202020204" pitchFamily="34" charset="0"/>
                  <a:cs typeface="Arial" panose="020B0604020202020204" pitchFamily="34" charset="0"/>
                </a:rPr>
                <a:t>Cohort 2: RT-234 1.0 mg</a:t>
              </a:r>
            </a:p>
          </p:txBody>
        </p:sp>
        <p:sp>
          <p:nvSpPr>
            <p:cNvPr id="40" name="TextBox 39">
              <a:extLst>
                <a:ext uri="{FF2B5EF4-FFF2-40B4-BE49-F238E27FC236}">
                  <a16:creationId xmlns:a16="http://schemas.microsoft.com/office/drawing/2014/main" id="{124562A9-7896-83C4-BB1B-B759191504CD}"/>
                </a:ext>
              </a:extLst>
            </p:cNvPr>
            <p:cNvSpPr txBox="1"/>
            <p:nvPr/>
          </p:nvSpPr>
          <p:spPr>
            <a:xfrm>
              <a:off x="7269068" y="4689549"/>
              <a:ext cx="310896" cy="307777"/>
            </a:xfrm>
            <a:prstGeom prst="diamond">
              <a:avLst/>
            </a:prstGeom>
          </p:spPr>
          <p:style>
            <a:lnRef idx="1">
              <a:schemeClr val="accent4"/>
            </a:lnRef>
            <a:fillRef idx="3">
              <a:schemeClr val="accent4"/>
            </a:fillRef>
            <a:effectRef idx="2">
              <a:schemeClr val="accent4"/>
            </a:effectRef>
            <a:fontRef idx="minor">
              <a:schemeClr val="lt1"/>
            </a:fontRef>
          </p:style>
          <p:txBody>
            <a:bodyPr wrap="square" tIns="45720" bIns="45720" rtlCol="0">
              <a:noAutofit/>
            </a:bodyPr>
            <a:lstStyle/>
            <a:p>
              <a:endParaRPr lang="en-US" sz="1100" b="1">
                <a:solidFill>
                  <a:schemeClr val="bg1"/>
                </a:solidFill>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358EAE60-0168-CC80-D995-9C6A9F0BA4B5}"/>
                </a:ext>
              </a:extLst>
            </p:cNvPr>
            <p:cNvSpPr txBox="1"/>
            <p:nvPr/>
          </p:nvSpPr>
          <p:spPr>
            <a:xfrm>
              <a:off x="7274191" y="4056894"/>
              <a:ext cx="310896" cy="307777"/>
            </a:xfrm>
            <a:prstGeom prst="diamond">
              <a:avLst/>
            </a:prstGeom>
          </p:spPr>
          <p:style>
            <a:lnRef idx="1">
              <a:schemeClr val="accent2"/>
            </a:lnRef>
            <a:fillRef idx="3">
              <a:schemeClr val="accent2"/>
            </a:fillRef>
            <a:effectRef idx="2">
              <a:schemeClr val="accent2"/>
            </a:effectRef>
            <a:fontRef idx="minor">
              <a:schemeClr val="lt1"/>
            </a:fontRef>
          </p:style>
          <p:txBody>
            <a:bodyPr wrap="square" tIns="45720" bIns="45720" rtlCol="0">
              <a:noAutofit/>
            </a:bodyPr>
            <a:lstStyle/>
            <a:p>
              <a:endParaRPr lang="en-US" sz="1100" b="1">
                <a:solidFill>
                  <a:schemeClr val="bg1"/>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13822C37-AEFA-B020-BE81-701447D39E79}"/>
                </a:ext>
              </a:extLst>
            </p:cNvPr>
            <p:cNvSpPr txBox="1"/>
            <p:nvPr/>
          </p:nvSpPr>
          <p:spPr>
            <a:xfrm>
              <a:off x="9465508" y="4689549"/>
              <a:ext cx="310896" cy="307777"/>
            </a:xfrm>
            <a:prstGeom prst="diamond">
              <a:avLst/>
            </a:prstGeom>
          </p:spPr>
          <p:style>
            <a:lnRef idx="1">
              <a:schemeClr val="accent4"/>
            </a:lnRef>
            <a:fillRef idx="3">
              <a:schemeClr val="accent4"/>
            </a:fillRef>
            <a:effectRef idx="2">
              <a:schemeClr val="accent4"/>
            </a:effectRef>
            <a:fontRef idx="minor">
              <a:schemeClr val="lt1"/>
            </a:fontRef>
          </p:style>
          <p:txBody>
            <a:bodyPr wrap="square" tIns="45720" bIns="45720" rtlCol="0">
              <a:noAutofit/>
            </a:bodyPr>
            <a:lstStyle/>
            <a:p>
              <a:endParaRPr lang="en-US" sz="1100" b="1">
                <a:solidFill>
                  <a:schemeClr val="bg1"/>
                </a:solidFill>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C829AF3E-8B6D-8679-1EB1-B103E886A008}"/>
                </a:ext>
              </a:extLst>
            </p:cNvPr>
            <p:cNvSpPr txBox="1"/>
            <p:nvPr/>
          </p:nvSpPr>
          <p:spPr>
            <a:xfrm>
              <a:off x="9465508" y="4056894"/>
              <a:ext cx="310896" cy="307777"/>
            </a:xfrm>
            <a:prstGeom prst="diamond">
              <a:avLst/>
            </a:prstGeom>
          </p:spPr>
          <p:style>
            <a:lnRef idx="1">
              <a:schemeClr val="accent2"/>
            </a:lnRef>
            <a:fillRef idx="3">
              <a:schemeClr val="accent2"/>
            </a:fillRef>
            <a:effectRef idx="2">
              <a:schemeClr val="accent2"/>
            </a:effectRef>
            <a:fontRef idx="minor">
              <a:schemeClr val="lt1"/>
            </a:fontRef>
          </p:style>
          <p:txBody>
            <a:bodyPr wrap="square" tIns="45720" bIns="45720" rtlCol="0">
              <a:noAutofit/>
            </a:bodyPr>
            <a:lstStyle/>
            <a:p>
              <a:endParaRPr lang="en-US" sz="1100" b="1">
                <a:solidFill>
                  <a:schemeClr val="bg1"/>
                </a:solidFill>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748B7EA9-30DC-1764-6E47-376CF483C8E1}"/>
                </a:ext>
              </a:extLst>
            </p:cNvPr>
            <p:cNvSpPr txBox="1"/>
            <p:nvPr/>
          </p:nvSpPr>
          <p:spPr>
            <a:xfrm>
              <a:off x="7517785" y="4387823"/>
              <a:ext cx="2014507" cy="278570"/>
            </a:xfrm>
            <a:prstGeom prst="rect">
              <a:avLst/>
            </a:prstGeom>
            <a:noFill/>
          </p:spPr>
          <p:txBody>
            <a:bodyPr wrap="square" tIns="45720" bIns="45720" rtlCol="0" anchor="ctr">
              <a:spAutoFit/>
            </a:bodyPr>
            <a:lstStyle/>
            <a:p>
              <a:pPr algn="ctr"/>
              <a:r>
                <a:rPr lang="en-US" sz="1200" b="1" dirty="0">
                  <a:latin typeface="Arial" panose="020B0604020202020204" pitchFamily="34" charset="0"/>
                  <a:cs typeface="Arial" panose="020B0604020202020204" pitchFamily="34" charset="0"/>
                </a:rPr>
                <a:t>Dose via AOS DPI</a:t>
              </a:r>
            </a:p>
          </p:txBody>
        </p:sp>
        <p:sp>
          <p:nvSpPr>
            <p:cNvPr id="45" name="TextBox 44">
              <a:extLst>
                <a:ext uri="{FF2B5EF4-FFF2-40B4-BE49-F238E27FC236}">
                  <a16:creationId xmlns:a16="http://schemas.microsoft.com/office/drawing/2014/main" id="{9B1C28D4-1C7A-FA19-7EF8-73541BFFDD7A}"/>
                </a:ext>
              </a:extLst>
            </p:cNvPr>
            <p:cNvSpPr txBox="1"/>
            <p:nvPr/>
          </p:nvSpPr>
          <p:spPr>
            <a:xfrm>
              <a:off x="2110879" y="3592195"/>
              <a:ext cx="1133377" cy="278570"/>
            </a:xfrm>
            <a:prstGeom prst="rect">
              <a:avLst/>
            </a:prstGeom>
            <a:noFill/>
          </p:spPr>
          <p:txBody>
            <a:bodyPr wrap="none" tIns="45720" bIns="45720" rtlCol="0">
              <a:spAutoFit/>
            </a:bodyPr>
            <a:lstStyle/>
            <a:p>
              <a:r>
                <a:rPr lang="en-US" sz="1200" dirty="0">
                  <a:solidFill>
                    <a:schemeClr val="accent6">
                      <a:lumMod val="50000"/>
                    </a:schemeClr>
                  </a:solidFill>
                  <a:latin typeface="Arial" panose="020B0604020202020204" pitchFamily="34" charset="0"/>
                  <a:cs typeface="Arial" panose="020B0604020202020204" pitchFamily="34" charset="0"/>
                </a:rPr>
                <a:t>N = 43/group</a:t>
              </a:r>
            </a:p>
          </p:txBody>
        </p:sp>
        <p:cxnSp>
          <p:nvCxnSpPr>
            <p:cNvPr id="46" name="Connector: Elbow 45">
              <a:extLst>
                <a:ext uri="{FF2B5EF4-FFF2-40B4-BE49-F238E27FC236}">
                  <a16:creationId xmlns:a16="http://schemas.microsoft.com/office/drawing/2014/main" id="{185FD99F-54D1-F34B-4D23-DFDA0CD457CE}"/>
                </a:ext>
              </a:extLst>
            </p:cNvPr>
            <p:cNvCxnSpPr>
              <a:cxnSpLocks/>
              <a:endCxn id="38" idx="1"/>
            </p:cNvCxnSpPr>
            <p:nvPr/>
          </p:nvCxnSpPr>
          <p:spPr>
            <a:xfrm rot="16200000" flipH="1">
              <a:off x="2429024" y="4278202"/>
              <a:ext cx="625566" cy="50490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DE8E9845-AA3A-2779-0DCD-B0B202CF12AB}"/>
                </a:ext>
              </a:extLst>
            </p:cNvPr>
            <p:cNvCxnSpPr>
              <a:cxnSpLocks/>
            </p:cNvCxnSpPr>
            <p:nvPr/>
          </p:nvCxnSpPr>
          <p:spPr>
            <a:xfrm rot="10800000">
              <a:off x="7424517" y="5018067"/>
              <a:ext cx="0" cy="274320"/>
            </a:xfrm>
            <a:prstGeom prst="straightConnector1">
              <a:avLst/>
            </a:prstGeom>
            <a:ln w="25400" cap="rnd">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3572A9F4-A157-4C3E-D4E2-EA9DBC7DF228}"/>
                </a:ext>
              </a:extLst>
            </p:cNvPr>
            <p:cNvCxnSpPr>
              <a:cxnSpLocks/>
            </p:cNvCxnSpPr>
            <p:nvPr/>
          </p:nvCxnSpPr>
          <p:spPr>
            <a:xfrm flipH="1">
              <a:off x="7231816" y="5293738"/>
              <a:ext cx="385400" cy="0"/>
            </a:xfrm>
            <a:prstGeom prst="line">
              <a:avLst/>
            </a:prstGeom>
            <a:ln w="254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26F8801A-E345-6F07-C52E-DF0664DE10EA}"/>
                </a:ext>
              </a:extLst>
            </p:cNvPr>
            <p:cNvSpPr txBox="1"/>
            <p:nvPr/>
          </p:nvSpPr>
          <p:spPr>
            <a:xfrm>
              <a:off x="2143440" y="3982182"/>
              <a:ext cx="2686118" cy="457200"/>
            </a:xfrm>
            <a:prstGeom prst="rect">
              <a:avLst/>
            </a:prstGeom>
          </p:spPr>
          <p:style>
            <a:lnRef idx="1">
              <a:schemeClr val="accent2"/>
            </a:lnRef>
            <a:fillRef idx="3">
              <a:schemeClr val="accent2"/>
            </a:fillRef>
            <a:effectRef idx="2">
              <a:schemeClr val="accent2"/>
            </a:effectRef>
            <a:fontRef idx="minor">
              <a:schemeClr val="lt1"/>
            </a:fontRef>
          </p:style>
          <p:txBody>
            <a:bodyPr wrap="square" tIns="27432" bIns="27432" rtlCol="0" anchor="ctr">
              <a:noAutofit/>
            </a:bodyPr>
            <a:lstStyle/>
            <a:p>
              <a:r>
                <a:rPr lang="en-US" sz="1200" b="1" dirty="0">
                  <a:solidFill>
                    <a:schemeClr val="bg1"/>
                  </a:solidFill>
                  <a:effectLst>
                    <a:outerShdw blurRad="50800" dist="12700" dir="2700000" algn="tl" rotWithShape="0">
                      <a:prstClr val="black">
                        <a:alpha val="40000"/>
                      </a:prstClr>
                    </a:outerShdw>
                  </a:effectLst>
                  <a:latin typeface="Arial" panose="020B0604020202020204" pitchFamily="34" charset="0"/>
                  <a:cs typeface="Arial" panose="020B0604020202020204" pitchFamily="34" charset="0"/>
                </a:rPr>
                <a:t>Cohort 1: RT-234 0.5 mg</a:t>
              </a:r>
            </a:p>
          </p:txBody>
        </p:sp>
        <p:sp>
          <p:nvSpPr>
            <p:cNvPr id="29" name="Isosceles Triangle 28">
              <a:extLst>
                <a:ext uri="{FF2B5EF4-FFF2-40B4-BE49-F238E27FC236}">
                  <a16:creationId xmlns:a16="http://schemas.microsoft.com/office/drawing/2014/main" id="{4F7E422D-6CAD-CCC8-959F-F5D1EFB4E0E5}"/>
                </a:ext>
              </a:extLst>
            </p:cNvPr>
            <p:cNvSpPr/>
            <p:nvPr/>
          </p:nvSpPr>
          <p:spPr>
            <a:xfrm flipV="1">
              <a:off x="7308236" y="2723831"/>
              <a:ext cx="412750" cy="16578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6" name="Isosceles Triangle 35">
              <a:extLst>
                <a:ext uri="{FF2B5EF4-FFF2-40B4-BE49-F238E27FC236}">
                  <a16:creationId xmlns:a16="http://schemas.microsoft.com/office/drawing/2014/main" id="{049FA04C-A583-FF1F-188A-E6FD454102B3}"/>
                </a:ext>
              </a:extLst>
            </p:cNvPr>
            <p:cNvSpPr/>
            <p:nvPr/>
          </p:nvSpPr>
          <p:spPr>
            <a:xfrm flipV="1">
              <a:off x="9390221" y="2723831"/>
              <a:ext cx="412750" cy="16578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Tree>
    <p:extLst>
      <p:ext uri="{BB962C8B-B14F-4D97-AF65-F5344CB8AC3E}">
        <p14:creationId xmlns:p14="http://schemas.microsoft.com/office/powerpoint/2010/main" val="282449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2FB67943-44B8-1630-2228-5E84C46946FF}"/>
              </a:ext>
            </a:extLst>
          </p:cNvPr>
          <p:cNvSpPr>
            <a:spLocks noGrp="1"/>
          </p:cNvSpPr>
          <p:nvPr>
            <p:ph type="body" idx="1"/>
          </p:nvPr>
        </p:nvSpPr>
        <p:spPr>
          <a:xfrm>
            <a:off x="609601" y="1459896"/>
            <a:ext cx="5157787" cy="651538"/>
          </a:xfrm>
        </p:spPr>
        <p:txBody>
          <a:bodyPr/>
          <a:lstStyle/>
          <a:p>
            <a:r>
              <a:rPr lang="en-US" dirty="0"/>
              <a:t>Efficacy</a:t>
            </a:r>
          </a:p>
        </p:txBody>
      </p:sp>
      <p:sp>
        <p:nvSpPr>
          <p:cNvPr id="3" name="Text Placeholder 6">
            <a:extLst>
              <a:ext uri="{FF2B5EF4-FFF2-40B4-BE49-F238E27FC236}">
                <a16:creationId xmlns:a16="http://schemas.microsoft.com/office/drawing/2014/main" id="{D19C853C-09A1-7F2F-3BDD-DC1598512FA3}"/>
              </a:ext>
            </a:extLst>
          </p:cNvPr>
          <p:cNvSpPr>
            <a:spLocks noGrp="1"/>
          </p:cNvSpPr>
          <p:nvPr>
            <p:ph sz="half" idx="2"/>
          </p:nvPr>
        </p:nvSpPr>
        <p:spPr>
          <a:xfrm>
            <a:off x="609601" y="2111434"/>
            <a:ext cx="5157787" cy="3956856"/>
          </a:xfrm>
        </p:spPr>
        <p:txBody>
          <a:bodyPr anchor="t">
            <a:normAutofit fontScale="92500"/>
          </a:bodyPr>
          <a:lstStyle/>
          <a:p>
            <a:r>
              <a:rPr lang="en-US" dirty="0"/>
              <a:t>Change from Baseline in peak VO</a:t>
            </a:r>
            <a:r>
              <a:rPr lang="en-US" baseline="-25000" dirty="0"/>
              <a:t>2</a:t>
            </a:r>
            <a:r>
              <a:rPr lang="en-US" dirty="0"/>
              <a:t> compared to post RT234 treatment</a:t>
            </a:r>
          </a:p>
          <a:p>
            <a:r>
              <a:rPr lang="en-US" dirty="0"/>
              <a:t>Change from Baseline in 6MWD compared to post RT234 treatment</a:t>
            </a:r>
          </a:p>
          <a:p>
            <a:r>
              <a:rPr lang="en-US" dirty="0"/>
              <a:t>Change from Baseline in ventilatory inefficiency slope (VE/VCO</a:t>
            </a:r>
            <a:r>
              <a:rPr lang="en-US" baseline="-25000" dirty="0"/>
              <a:t>2</a:t>
            </a:r>
            <a:r>
              <a:rPr lang="en-US" dirty="0"/>
              <a:t>) compared to post RT234 treatment</a:t>
            </a:r>
          </a:p>
          <a:p>
            <a:r>
              <a:rPr lang="en-US" dirty="0"/>
              <a:t>Change from Baseline in duration of exercise compared to post RT234 treatment</a:t>
            </a:r>
          </a:p>
        </p:txBody>
      </p:sp>
      <p:sp>
        <p:nvSpPr>
          <p:cNvPr id="13" name="Text Placeholder 12">
            <a:extLst>
              <a:ext uri="{FF2B5EF4-FFF2-40B4-BE49-F238E27FC236}">
                <a16:creationId xmlns:a16="http://schemas.microsoft.com/office/drawing/2014/main" id="{6D9B24BE-5530-3212-FE5D-9E2118528058}"/>
              </a:ext>
            </a:extLst>
          </p:cNvPr>
          <p:cNvSpPr>
            <a:spLocks noGrp="1"/>
          </p:cNvSpPr>
          <p:nvPr>
            <p:ph type="body" sz="quarter" idx="3"/>
          </p:nvPr>
        </p:nvSpPr>
        <p:spPr>
          <a:xfrm>
            <a:off x="5942013" y="1459896"/>
            <a:ext cx="5183188" cy="651538"/>
          </a:xfrm>
        </p:spPr>
        <p:txBody>
          <a:bodyPr/>
          <a:lstStyle/>
          <a:p>
            <a:r>
              <a:rPr lang="en-US" dirty="0"/>
              <a:t>Safety</a:t>
            </a:r>
          </a:p>
        </p:txBody>
      </p:sp>
      <p:sp>
        <p:nvSpPr>
          <p:cNvPr id="14" name="Content Placeholder 13">
            <a:extLst>
              <a:ext uri="{FF2B5EF4-FFF2-40B4-BE49-F238E27FC236}">
                <a16:creationId xmlns:a16="http://schemas.microsoft.com/office/drawing/2014/main" id="{E46832E6-087F-3A13-51E3-8A946E359F45}"/>
              </a:ext>
            </a:extLst>
          </p:cNvPr>
          <p:cNvSpPr>
            <a:spLocks noGrp="1"/>
          </p:cNvSpPr>
          <p:nvPr>
            <p:ph sz="quarter" idx="4"/>
          </p:nvPr>
        </p:nvSpPr>
        <p:spPr>
          <a:xfrm>
            <a:off x="5942013" y="2111434"/>
            <a:ext cx="5183188" cy="3956856"/>
          </a:xfrm>
        </p:spPr>
        <p:txBody>
          <a:bodyPr>
            <a:normAutofit/>
          </a:bodyPr>
          <a:lstStyle/>
          <a:p>
            <a:r>
              <a:rPr lang="en-US" sz="2200" dirty="0"/>
              <a:t>Incidence and severity of AEs, TEAEs and SAEs</a:t>
            </a:r>
          </a:p>
          <a:p>
            <a:r>
              <a:rPr lang="en-US" sz="2200" dirty="0"/>
              <a:t>Changes from Baseline to post RT234 treatment in vital signs, physical examinations, and 12-lead ECGs</a:t>
            </a:r>
          </a:p>
          <a:p>
            <a:endParaRPr lang="en-US" sz="2200" dirty="0"/>
          </a:p>
        </p:txBody>
      </p:sp>
      <p:sp>
        <p:nvSpPr>
          <p:cNvPr id="7" name="Footer Placeholder 6">
            <a:extLst>
              <a:ext uri="{FF2B5EF4-FFF2-40B4-BE49-F238E27FC236}">
                <a16:creationId xmlns:a16="http://schemas.microsoft.com/office/drawing/2014/main" id="{92897233-12FD-36F8-DA32-2727CF289B4F}"/>
              </a:ext>
            </a:extLst>
          </p:cNvPr>
          <p:cNvSpPr>
            <a:spLocks noGrp="1"/>
          </p:cNvSpPr>
          <p:nvPr>
            <p:ph type="ftr" sz="quarter" idx="12"/>
          </p:nvPr>
        </p:nvSpPr>
        <p:spPr>
          <a:xfrm>
            <a:off x="609600" y="6356350"/>
            <a:ext cx="10515599" cy="442131"/>
          </a:xfrm>
        </p:spPr>
        <p:txBody>
          <a:bodyPr/>
          <a:lstStyle/>
          <a:p>
            <a:r>
              <a:rPr lang="en-GB" dirty="0"/>
              <a:t>VE, minute ventilation; VCO</a:t>
            </a:r>
            <a:r>
              <a:rPr lang="en-GB" baseline="-25000" dirty="0"/>
              <a:t>2</a:t>
            </a:r>
            <a:r>
              <a:rPr lang="en-GB" dirty="0"/>
              <a:t>, carbon dioxide production; E</a:t>
            </a:r>
            <a:r>
              <a:rPr lang="en-US" dirty="0"/>
              <a:t>CGs, electrocardiograms; AEs, adverse events, TEAEs, treatment-emergent adverse events; SAEs, serious adverse events.</a:t>
            </a:r>
          </a:p>
          <a:p>
            <a:br>
              <a:rPr lang="en-US" dirty="0"/>
            </a:br>
            <a:r>
              <a:rPr lang="en-GB" noProof="0" dirty="0" err="1"/>
              <a:t>Satler</a:t>
            </a:r>
            <a:r>
              <a:rPr lang="en-GB" dirty="0"/>
              <a:t> C, et al. </a:t>
            </a:r>
            <a:r>
              <a:rPr lang="en-US" dirty="0"/>
              <a:t>International Meeting on Pulmonary Rare Diseases And Orphan Drugs, March 3-4, 2023, Milan, Italy.</a:t>
            </a:r>
          </a:p>
        </p:txBody>
      </p:sp>
      <p:sp>
        <p:nvSpPr>
          <p:cNvPr id="2" name="Title 1">
            <a:extLst>
              <a:ext uri="{FF2B5EF4-FFF2-40B4-BE49-F238E27FC236}">
                <a16:creationId xmlns:a16="http://schemas.microsoft.com/office/drawing/2014/main" id="{C631A2F9-6C3D-DF8F-EA57-A2511F96232E}"/>
              </a:ext>
            </a:extLst>
          </p:cNvPr>
          <p:cNvSpPr>
            <a:spLocks noGrp="1"/>
          </p:cNvSpPr>
          <p:nvPr>
            <p:ph type="title"/>
          </p:nvPr>
        </p:nvSpPr>
        <p:spPr>
          <a:xfrm>
            <a:off x="609600" y="199505"/>
            <a:ext cx="10744200" cy="1185577"/>
          </a:xfrm>
        </p:spPr>
        <p:txBody>
          <a:bodyPr/>
          <a:lstStyle/>
          <a:p>
            <a:r>
              <a:rPr lang="en-US" dirty="0"/>
              <a:t>VIPAH PRN2B: Key Endpoints</a:t>
            </a:r>
          </a:p>
        </p:txBody>
      </p:sp>
    </p:spTree>
    <p:extLst>
      <p:ext uri="{BB962C8B-B14F-4D97-AF65-F5344CB8AC3E}">
        <p14:creationId xmlns:p14="http://schemas.microsoft.com/office/powerpoint/2010/main" val="2877994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9823503E-B5FB-A28B-64A3-4909EE3A6797}"/>
              </a:ext>
            </a:extLst>
          </p:cNvPr>
          <p:cNvSpPr>
            <a:spLocks noGrp="1"/>
          </p:cNvSpPr>
          <p:nvPr>
            <p:ph type="body" idx="1"/>
          </p:nvPr>
        </p:nvSpPr>
        <p:spPr>
          <a:xfrm>
            <a:off x="609600" y="1096962"/>
            <a:ext cx="5157788" cy="574675"/>
          </a:xfrm>
        </p:spPr>
        <p:txBody>
          <a:bodyPr>
            <a:normAutofit/>
          </a:bodyPr>
          <a:lstStyle/>
          <a:p>
            <a:r>
              <a:rPr lang="en-US" sz="2000" dirty="0"/>
              <a:t>Inclusion</a:t>
            </a:r>
          </a:p>
        </p:txBody>
      </p:sp>
      <p:sp>
        <p:nvSpPr>
          <p:cNvPr id="3" name="Text Placeholder 2">
            <a:extLst>
              <a:ext uri="{FF2B5EF4-FFF2-40B4-BE49-F238E27FC236}">
                <a16:creationId xmlns:a16="http://schemas.microsoft.com/office/drawing/2014/main" id="{76C0532A-BAC7-C1FA-F6DF-A79039B49453}"/>
              </a:ext>
            </a:extLst>
          </p:cNvPr>
          <p:cNvSpPr>
            <a:spLocks noGrp="1"/>
          </p:cNvSpPr>
          <p:nvPr>
            <p:ph sz="half" idx="2"/>
          </p:nvPr>
        </p:nvSpPr>
        <p:spPr>
          <a:xfrm>
            <a:off x="609599" y="1747837"/>
            <a:ext cx="6463229" cy="4321176"/>
          </a:xfrm>
        </p:spPr>
        <p:txBody>
          <a:bodyPr tIns="0">
            <a:noAutofit/>
          </a:bodyPr>
          <a:lstStyle/>
          <a:p>
            <a:pPr>
              <a:spcBef>
                <a:spcPts val="400"/>
              </a:spcBef>
            </a:pPr>
            <a:r>
              <a:rPr lang="en-GB" sz="1400" noProof="0" dirty="0"/>
              <a:t>Aged 18–80 years</a:t>
            </a:r>
          </a:p>
          <a:p>
            <a:pPr lvl="0">
              <a:spcBef>
                <a:spcPts val="400"/>
              </a:spcBef>
            </a:pPr>
            <a:r>
              <a:rPr lang="en-US" sz="1400" noProof="0" dirty="0"/>
              <a:t>PAH:</a:t>
            </a:r>
          </a:p>
          <a:p>
            <a:pPr lvl="1">
              <a:spcBef>
                <a:spcPts val="400"/>
              </a:spcBef>
            </a:pPr>
            <a:r>
              <a:rPr lang="en-US" sz="1400" noProof="0" dirty="0"/>
              <a:t>Idiopathic, primary, or familial</a:t>
            </a:r>
          </a:p>
          <a:p>
            <a:pPr lvl="1">
              <a:spcBef>
                <a:spcPts val="400"/>
              </a:spcBef>
            </a:pPr>
            <a:r>
              <a:rPr lang="en-US" sz="1400" noProof="0" dirty="0"/>
              <a:t>Connective tissue disease </a:t>
            </a:r>
          </a:p>
          <a:p>
            <a:pPr lvl="1">
              <a:spcBef>
                <a:spcPts val="400"/>
              </a:spcBef>
            </a:pPr>
            <a:r>
              <a:rPr lang="en-US" sz="1400" noProof="0" dirty="0"/>
              <a:t>HIV infection </a:t>
            </a:r>
          </a:p>
          <a:p>
            <a:pPr lvl="1">
              <a:spcBef>
                <a:spcPts val="400"/>
              </a:spcBef>
            </a:pPr>
            <a:r>
              <a:rPr lang="en-US" sz="1400" noProof="0" dirty="0"/>
              <a:t>Repaired congenital heart disease</a:t>
            </a:r>
          </a:p>
          <a:p>
            <a:pPr lvl="1">
              <a:spcBef>
                <a:spcPts val="400"/>
              </a:spcBef>
            </a:pPr>
            <a:r>
              <a:rPr lang="en-US" sz="1400" noProof="0" dirty="0"/>
              <a:t>Toxin exposure</a:t>
            </a:r>
          </a:p>
          <a:p>
            <a:pPr lvl="0">
              <a:spcBef>
                <a:spcPts val="400"/>
              </a:spcBef>
            </a:pPr>
            <a:r>
              <a:rPr lang="en-US" sz="1400" noProof="0" dirty="0"/>
              <a:t>WHO FC II-IV</a:t>
            </a:r>
          </a:p>
          <a:p>
            <a:pPr lvl="0">
              <a:spcBef>
                <a:spcPts val="400"/>
              </a:spcBef>
            </a:pPr>
            <a:r>
              <a:rPr lang="en-US" sz="1400" noProof="0" dirty="0"/>
              <a:t>Up to 3 PAH specific background meds (inhaled/oral)</a:t>
            </a:r>
          </a:p>
          <a:p>
            <a:pPr lvl="0">
              <a:spcBef>
                <a:spcPts val="400"/>
              </a:spcBef>
            </a:pPr>
            <a:r>
              <a:rPr lang="en-US" sz="1400" noProof="0" dirty="0"/>
              <a:t>6MWT ≥ 150 meters</a:t>
            </a:r>
          </a:p>
          <a:p>
            <a:pPr lvl="0">
              <a:spcBef>
                <a:spcPts val="400"/>
              </a:spcBef>
            </a:pPr>
            <a:r>
              <a:rPr lang="en-US" sz="1400" dirty="0"/>
              <a:t>RHC  </a:t>
            </a:r>
          </a:p>
          <a:p>
            <a:pPr lvl="1">
              <a:spcBef>
                <a:spcPts val="400"/>
              </a:spcBef>
            </a:pPr>
            <a:r>
              <a:rPr lang="en-US" sz="1400" dirty="0" err="1"/>
              <a:t>mPAP</a:t>
            </a:r>
            <a:r>
              <a:rPr lang="en-US" sz="1400" dirty="0"/>
              <a:t> ≥ 20 mmHg</a:t>
            </a:r>
          </a:p>
          <a:p>
            <a:pPr lvl="1">
              <a:spcBef>
                <a:spcPts val="400"/>
              </a:spcBef>
            </a:pPr>
            <a:r>
              <a:rPr lang="en-US" sz="1400" dirty="0"/>
              <a:t>PVR ≥ 300 dynes/sec/cm</a:t>
            </a:r>
            <a:r>
              <a:rPr lang="en-US" sz="1400" baseline="30000" dirty="0"/>
              <a:t>5</a:t>
            </a:r>
          </a:p>
          <a:p>
            <a:pPr lvl="1">
              <a:spcBef>
                <a:spcPts val="400"/>
              </a:spcBef>
            </a:pPr>
            <a:r>
              <a:rPr lang="en-US" sz="1400" dirty="0"/>
              <a:t>PCWP or LVEDP of ≤ 12 mmHg if PVR ≥ 300 to &lt; 500 dynes/sec/cm</a:t>
            </a:r>
            <a:r>
              <a:rPr lang="en-US" sz="1400" baseline="30000" dirty="0"/>
              <a:t>5</a:t>
            </a:r>
            <a:r>
              <a:rPr lang="en-US" sz="1400" dirty="0"/>
              <a:t>,</a:t>
            </a:r>
            <a:br>
              <a:rPr lang="en-US" sz="1400" dirty="0"/>
            </a:br>
            <a:r>
              <a:rPr lang="en-US" sz="1400" dirty="0"/>
              <a:t>or PCWP or LVEDP ≤ 15 mmHg if PVR ≥ 500 dynes/sec/cm</a:t>
            </a:r>
            <a:r>
              <a:rPr lang="en-US" sz="1400" baseline="30000" dirty="0"/>
              <a:t>5</a:t>
            </a:r>
          </a:p>
          <a:p>
            <a:pPr>
              <a:spcBef>
                <a:spcPts val="400"/>
              </a:spcBef>
            </a:pPr>
            <a:r>
              <a:rPr lang="en-US" sz="1400" noProof="0" dirty="0"/>
              <a:t>VE/VCO</a:t>
            </a:r>
            <a:r>
              <a:rPr lang="en-US" sz="1400" baseline="-25000" noProof="0" dirty="0"/>
              <a:t>2</a:t>
            </a:r>
            <a:r>
              <a:rPr lang="en-US" sz="1400" noProof="0" dirty="0"/>
              <a:t> slope ≥ 36</a:t>
            </a:r>
            <a:endParaRPr lang="en-US" sz="1400" dirty="0"/>
          </a:p>
        </p:txBody>
      </p:sp>
      <p:sp>
        <p:nvSpPr>
          <p:cNvPr id="10" name="Text Placeholder 9">
            <a:extLst>
              <a:ext uri="{FF2B5EF4-FFF2-40B4-BE49-F238E27FC236}">
                <a16:creationId xmlns:a16="http://schemas.microsoft.com/office/drawing/2014/main" id="{A0248DEF-056E-E2AF-8D3C-A42035A169FB}"/>
              </a:ext>
            </a:extLst>
          </p:cNvPr>
          <p:cNvSpPr>
            <a:spLocks noGrp="1"/>
          </p:cNvSpPr>
          <p:nvPr>
            <p:ph type="body" sz="quarter" idx="3"/>
          </p:nvPr>
        </p:nvSpPr>
        <p:spPr>
          <a:xfrm>
            <a:off x="7164885" y="1096962"/>
            <a:ext cx="4188915" cy="574675"/>
          </a:xfrm>
        </p:spPr>
        <p:txBody>
          <a:bodyPr>
            <a:normAutofit/>
          </a:bodyPr>
          <a:lstStyle/>
          <a:p>
            <a:r>
              <a:rPr lang="en-US" sz="2000" dirty="0"/>
              <a:t>Exclusion</a:t>
            </a:r>
          </a:p>
        </p:txBody>
      </p:sp>
      <p:sp>
        <p:nvSpPr>
          <p:cNvPr id="11" name="Content Placeholder 10">
            <a:extLst>
              <a:ext uri="{FF2B5EF4-FFF2-40B4-BE49-F238E27FC236}">
                <a16:creationId xmlns:a16="http://schemas.microsoft.com/office/drawing/2014/main" id="{33B3142B-CAFB-CCFC-23A7-5B73D2284912}"/>
              </a:ext>
            </a:extLst>
          </p:cNvPr>
          <p:cNvSpPr>
            <a:spLocks noGrp="1"/>
          </p:cNvSpPr>
          <p:nvPr>
            <p:ph sz="quarter" idx="4"/>
          </p:nvPr>
        </p:nvSpPr>
        <p:spPr>
          <a:xfrm>
            <a:off x="7164885" y="1747837"/>
            <a:ext cx="4188915" cy="4321176"/>
          </a:xfrm>
        </p:spPr>
        <p:txBody>
          <a:bodyPr>
            <a:normAutofit/>
          </a:bodyPr>
          <a:lstStyle/>
          <a:p>
            <a:pPr lvl="0"/>
            <a:r>
              <a:rPr lang="en-US" sz="1400" noProof="0" dirty="0"/>
              <a:t>Use of parenteral PAH medications</a:t>
            </a:r>
          </a:p>
          <a:p>
            <a:pPr lvl="0"/>
            <a:r>
              <a:rPr lang="en-US" sz="1400" dirty="0"/>
              <a:t>Use of r</a:t>
            </a:r>
            <a:r>
              <a:rPr lang="en-US" sz="1400" noProof="0" dirty="0" err="1"/>
              <a:t>iociguat</a:t>
            </a:r>
            <a:r>
              <a:rPr lang="en-US" sz="1400" noProof="0" dirty="0"/>
              <a:t> </a:t>
            </a:r>
          </a:p>
          <a:p>
            <a:pPr lvl="0"/>
            <a:r>
              <a:rPr lang="en-US" sz="1400" noProof="0" dirty="0"/>
              <a:t>Left ventricular disease /dysfunction risk factors (3 or more)</a:t>
            </a:r>
          </a:p>
          <a:p>
            <a:endParaRPr lang="en-US" sz="1400" dirty="0"/>
          </a:p>
        </p:txBody>
      </p:sp>
      <p:sp>
        <p:nvSpPr>
          <p:cNvPr id="12" name="Footer Placeholder 11">
            <a:extLst>
              <a:ext uri="{FF2B5EF4-FFF2-40B4-BE49-F238E27FC236}">
                <a16:creationId xmlns:a16="http://schemas.microsoft.com/office/drawing/2014/main" id="{9194E4C0-576B-CF15-C107-A45110566B67}"/>
              </a:ext>
            </a:extLst>
          </p:cNvPr>
          <p:cNvSpPr>
            <a:spLocks noGrp="1"/>
          </p:cNvSpPr>
          <p:nvPr>
            <p:ph type="ftr" sz="quarter" idx="12"/>
          </p:nvPr>
        </p:nvSpPr>
        <p:spPr>
          <a:xfrm>
            <a:off x="609600" y="6356350"/>
            <a:ext cx="10515599" cy="442131"/>
          </a:xfrm>
        </p:spPr>
        <p:txBody>
          <a:bodyPr/>
          <a:lstStyle/>
          <a:p>
            <a:r>
              <a:rPr lang="en-GB" dirty="0"/>
              <a:t>HIV, human immunodeficiency virus; LVEDP, left ventricular end diastolic pressure; </a:t>
            </a:r>
            <a:r>
              <a:rPr lang="en-GB" dirty="0" err="1"/>
              <a:t>mPAP</a:t>
            </a:r>
            <a:r>
              <a:rPr lang="en-GB" dirty="0"/>
              <a:t>, mean pulmonary artery pressure; PVR, pulmonary vascular resistance; PCWP, pulmonary capillary wedge pressure; RHC, </a:t>
            </a:r>
            <a:r>
              <a:rPr lang="en-US" dirty="0"/>
              <a:t>right heart catheterization; </a:t>
            </a:r>
            <a:r>
              <a:rPr lang="en-GB" dirty="0"/>
              <a:t>WHO, World Health Organization.</a:t>
            </a:r>
          </a:p>
          <a:p>
            <a:br>
              <a:rPr lang="en-GB" dirty="0"/>
            </a:br>
            <a:r>
              <a:rPr lang="en-GB" dirty="0" err="1"/>
              <a:t>Satler</a:t>
            </a:r>
            <a:r>
              <a:rPr lang="en-GB" dirty="0"/>
              <a:t> C, et al. </a:t>
            </a:r>
            <a:r>
              <a:rPr lang="en-US" dirty="0"/>
              <a:t>International Meeting on Pulmonary Rare Diseases And Orphan Drugs, March 3-4, 2023, Milan, Italy.</a:t>
            </a:r>
          </a:p>
        </p:txBody>
      </p:sp>
      <p:sp>
        <p:nvSpPr>
          <p:cNvPr id="2" name="Title 1">
            <a:extLst>
              <a:ext uri="{FF2B5EF4-FFF2-40B4-BE49-F238E27FC236}">
                <a16:creationId xmlns:a16="http://schemas.microsoft.com/office/drawing/2014/main" id="{BD62FFE9-B810-52C8-CEE9-05C84FB442CA}"/>
              </a:ext>
            </a:extLst>
          </p:cNvPr>
          <p:cNvSpPr>
            <a:spLocks noGrp="1"/>
          </p:cNvSpPr>
          <p:nvPr>
            <p:ph type="title"/>
          </p:nvPr>
        </p:nvSpPr>
        <p:spPr>
          <a:xfrm>
            <a:off x="609600" y="200025"/>
            <a:ext cx="10744200" cy="896937"/>
          </a:xfrm>
        </p:spPr>
        <p:txBody>
          <a:bodyPr/>
          <a:lstStyle/>
          <a:p>
            <a:r>
              <a:rPr lang="en-US" dirty="0"/>
              <a:t>Key Eligibility Criteria</a:t>
            </a:r>
          </a:p>
        </p:txBody>
      </p:sp>
    </p:spTree>
    <p:extLst>
      <p:ext uri="{BB962C8B-B14F-4D97-AF65-F5344CB8AC3E}">
        <p14:creationId xmlns:p14="http://schemas.microsoft.com/office/powerpoint/2010/main" val="3659399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068E48E-691C-AF32-5702-6995D474C571}"/>
              </a:ext>
            </a:extLst>
          </p:cNvPr>
          <p:cNvSpPr>
            <a:spLocks noGrp="1"/>
          </p:cNvSpPr>
          <p:nvPr>
            <p:ph type="ftr" sz="quarter" idx="3"/>
          </p:nvPr>
        </p:nvSpPr>
        <p:spPr>
          <a:xfrm>
            <a:off x="609600" y="6356350"/>
            <a:ext cx="10744199" cy="442131"/>
          </a:xfrm>
        </p:spPr>
        <p:txBody>
          <a:bodyPr/>
          <a:lstStyle/>
          <a:p>
            <a:r>
              <a:rPr lang="en-US" dirty="0"/>
              <a:t>*N = 9 enrolled subjects as of March 1, 2023; **Multiple classes of medications may apply to a single patient.</a:t>
            </a:r>
          </a:p>
          <a:p>
            <a:r>
              <a:rPr lang="en-US" dirty="0"/>
              <a:t> </a:t>
            </a:r>
          </a:p>
          <a:p>
            <a:r>
              <a:rPr lang="en-US" dirty="0"/>
              <a:t>BMI, body mass index, CTD, connective tissue disease; PDE5i, Phosphodiesterase type 5 inhibitors; ERA, endothelin receptor antagonist, </a:t>
            </a:r>
            <a:r>
              <a:rPr lang="en-US" dirty="0" err="1"/>
              <a:t>sGC</a:t>
            </a:r>
            <a:r>
              <a:rPr lang="en-US" dirty="0"/>
              <a:t> soluble guanylate cyclase modulators.</a:t>
            </a:r>
          </a:p>
          <a:p>
            <a:endParaRPr lang="en-US" dirty="0"/>
          </a:p>
          <a:p>
            <a:r>
              <a:rPr lang="en-GB" noProof="0" dirty="0" err="1"/>
              <a:t>Satler</a:t>
            </a:r>
            <a:r>
              <a:rPr lang="en-GB" dirty="0"/>
              <a:t> C, et al. </a:t>
            </a:r>
            <a:r>
              <a:rPr lang="en-US" dirty="0"/>
              <a:t>International Meeting on Pulmonary Rare Diseases And Orphan Drugs, March 3-4, 2023, Milan, Italy.</a:t>
            </a:r>
          </a:p>
        </p:txBody>
      </p:sp>
      <p:sp>
        <p:nvSpPr>
          <p:cNvPr id="2" name="Title 1">
            <a:extLst>
              <a:ext uri="{FF2B5EF4-FFF2-40B4-BE49-F238E27FC236}">
                <a16:creationId xmlns:a16="http://schemas.microsoft.com/office/drawing/2014/main" id="{7D755408-138F-874F-87A8-AFD0D4D37D20}"/>
              </a:ext>
            </a:extLst>
          </p:cNvPr>
          <p:cNvSpPr>
            <a:spLocks noGrp="1"/>
          </p:cNvSpPr>
          <p:nvPr>
            <p:ph type="title"/>
          </p:nvPr>
        </p:nvSpPr>
        <p:spPr>
          <a:xfrm>
            <a:off x="609600" y="199505"/>
            <a:ext cx="10744200" cy="1185577"/>
          </a:xfrm>
        </p:spPr>
        <p:txBody>
          <a:bodyPr anchor="t">
            <a:normAutofit/>
          </a:bodyPr>
          <a:lstStyle/>
          <a:p>
            <a:r>
              <a:rPr lang="en-US" sz="2800" dirty="0"/>
              <a:t>VIPAH PRN</a:t>
            </a:r>
            <a:r>
              <a:rPr lang="en-US" sz="2800" baseline="30000" dirty="0"/>
              <a:t>2B</a:t>
            </a:r>
            <a:r>
              <a:rPr lang="en-US" sz="2800" dirty="0"/>
              <a:t> - Baseline Demographics and Disease Characteristics, Enrolled Subjects* (N = 9)</a:t>
            </a:r>
          </a:p>
        </p:txBody>
      </p:sp>
      <p:graphicFrame>
        <p:nvGraphicFramePr>
          <p:cNvPr id="6" name="Table 12">
            <a:extLst>
              <a:ext uri="{FF2B5EF4-FFF2-40B4-BE49-F238E27FC236}">
                <a16:creationId xmlns:a16="http://schemas.microsoft.com/office/drawing/2014/main" id="{0C2672AC-10A6-B748-97EE-9FDCE40203C9}"/>
              </a:ext>
            </a:extLst>
          </p:cNvPr>
          <p:cNvGraphicFramePr>
            <a:graphicFrameLocks noGrp="1"/>
          </p:cNvGraphicFramePr>
          <p:nvPr>
            <p:extLst>
              <p:ext uri="{D42A27DB-BD31-4B8C-83A1-F6EECF244321}">
                <p14:modId xmlns:p14="http://schemas.microsoft.com/office/powerpoint/2010/main" val="717928668"/>
              </p:ext>
            </p:extLst>
          </p:nvPr>
        </p:nvGraphicFramePr>
        <p:xfrm>
          <a:off x="1905458" y="1273569"/>
          <a:ext cx="8152482" cy="4524180"/>
        </p:xfrm>
        <a:graphic>
          <a:graphicData uri="http://schemas.openxmlformats.org/drawingml/2006/table">
            <a:tbl>
              <a:tblPr firstRow="1" bandRow="1">
                <a:tableStyleId>{EB344D84-9AFB-497E-A393-DC336BA19D2E}</a:tableStyleId>
              </a:tblPr>
              <a:tblGrid>
                <a:gridCol w="2735724">
                  <a:extLst>
                    <a:ext uri="{9D8B030D-6E8A-4147-A177-3AD203B41FA5}">
                      <a16:colId xmlns:a16="http://schemas.microsoft.com/office/drawing/2014/main" val="2797207208"/>
                    </a:ext>
                  </a:extLst>
                </a:gridCol>
                <a:gridCol w="2735724">
                  <a:extLst>
                    <a:ext uri="{9D8B030D-6E8A-4147-A177-3AD203B41FA5}">
                      <a16:colId xmlns:a16="http://schemas.microsoft.com/office/drawing/2014/main" val="3943089490"/>
                    </a:ext>
                  </a:extLst>
                </a:gridCol>
                <a:gridCol w="2681034">
                  <a:extLst>
                    <a:ext uri="{9D8B030D-6E8A-4147-A177-3AD203B41FA5}">
                      <a16:colId xmlns:a16="http://schemas.microsoft.com/office/drawing/2014/main" val="4088376100"/>
                    </a:ext>
                  </a:extLst>
                </a:gridCol>
              </a:tblGrid>
              <a:tr h="226209">
                <a:tc gridSpan="2">
                  <a:txBody>
                    <a:bodyPr/>
                    <a:lstStyle/>
                    <a:p>
                      <a:endParaRPr lang="en-US" sz="1200" b="0" dirty="0">
                        <a:solidFill>
                          <a:schemeClr val="tx1"/>
                        </a:solidFill>
                        <a:latin typeface="Arial" panose="020B0604020202020204" pitchFamily="34" charset="0"/>
                        <a:cs typeface="Arial" panose="020B0604020202020204" pitchFamily="34" charset="0"/>
                      </a:endParaRPr>
                    </a:p>
                  </a:txBody>
                  <a:tcPr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sz="1400" b="0">
                        <a:latin typeface="Arial" panose="020B0604020202020204" pitchFamily="34" charset="0"/>
                        <a:cs typeface="Arial" panose="020B0604020202020204" pitchFamily="34" charset="0"/>
                      </a:endParaRPr>
                    </a:p>
                  </a:txBody>
                  <a:tcPr marT="27432" marB="27432">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a:solidFill>
                            <a:schemeClr val="bg1"/>
                          </a:solidFill>
                          <a:latin typeface="Arial" panose="020B0604020202020204" pitchFamily="34" charset="0"/>
                          <a:cs typeface="Arial" panose="020B0604020202020204" pitchFamily="34" charset="0"/>
                        </a:rPr>
                        <a:t>N = 9</a:t>
                      </a:r>
                    </a:p>
                  </a:txBody>
                  <a:tcPr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658302843"/>
                  </a:ext>
                </a:extLst>
              </a:tr>
              <a:tr h="226209">
                <a:tc gridSpan="2">
                  <a:txBody>
                    <a:bodyPr/>
                    <a:lstStyle/>
                    <a:p>
                      <a:pPr algn="l"/>
                      <a:r>
                        <a:rPr lang="en-US" sz="1200" dirty="0">
                          <a:solidFill>
                            <a:schemeClr val="tx1"/>
                          </a:solidFill>
                          <a:latin typeface="Arial" panose="020B0604020202020204" pitchFamily="34" charset="0"/>
                          <a:cs typeface="Arial" panose="020B0604020202020204" pitchFamily="34" charset="0"/>
                        </a:rPr>
                        <a:t>Geography</a:t>
                      </a:r>
                    </a:p>
                  </a:txBody>
                  <a:tcPr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a:txBody>
                    <a:bodyPr/>
                    <a:lstStyle/>
                    <a:p>
                      <a:pPr algn="ctr"/>
                      <a:r>
                        <a:rPr lang="en-US" sz="1200" dirty="0">
                          <a:solidFill>
                            <a:schemeClr val="tx1"/>
                          </a:solidFill>
                          <a:latin typeface="Arial" panose="020B0604020202020204" pitchFamily="34" charset="0"/>
                          <a:cs typeface="Arial" panose="020B0604020202020204" pitchFamily="34" charset="0"/>
                        </a:rPr>
                        <a:t>US, Serbia</a:t>
                      </a:r>
                    </a:p>
                  </a:txBody>
                  <a:tcPr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39300069"/>
                  </a:ext>
                </a:extLst>
              </a:tr>
              <a:tr h="226209">
                <a:tc gridSpan="2">
                  <a:txBody>
                    <a:bodyPr/>
                    <a:lstStyle/>
                    <a:p>
                      <a:pPr algn="l"/>
                      <a:r>
                        <a:rPr lang="en-US" sz="1200" dirty="0">
                          <a:solidFill>
                            <a:schemeClr val="tx1"/>
                          </a:solidFill>
                          <a:latin typeface="Arial" panose="020B0604020202020204" pitchFamily="34" charset="0"/>
                          <a:cs typeface="Arial" panose="020B0604020202020204" pitchFamily="34" charset="0"/>
                        </a:rPr>
                        <a:t>Median age, years (min, max)</a:t>
                      </a:r>
                    </a:p>
                  </a:txBody>
                  <a:tcPr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algn="l"/>
                      <a:endParaRPr lang="en-US" sz="1400">
                        <a:latin typeface="Arial" panose="020B0604020202020204" pitchFamily="34" charset="0"/>
                        <a:cs typeface="Arial" panose="020B0604020202020204" pitchFamily="34" charset="0"/>
                      </a:endParaRPr>
                    </a:p>
                  </a:txBody>
                  <a:tcPr marT="27432" marB="27432" anchor="ctr">
                    <a:lnL w="12700" cap="flat" cmpd="sng" algn="ctr">
                      <a:noFill/>
                      <a:prstDash val="solid"/>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tx1"/>
                          </a:solidFill>
                          <a:latin typeface="Arial" panose="020B0604020202020204" pitchFamily="34" charset="0"/>
                          <a:cs typeface="Arial" panose="020B0604020202020204" pitchFamily="34" charset="0"/>
                        </a:rPr>
                        <a:t>46 (23, 73)</a:t>
                      </a:r>
                    </a:p>
                  </a:txBody>
                  <a:tcPr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529266818"/>
                  </a:ext>
                </a:extLst>
              </a:tr>
              <a:tr h="226209">
                <a:tc gridSpan="2">
                  <a:txBody>
                    <a:bodyPr/>
                    <a:lstStyle/>
                    <a:p>
                      <a:r>
                        <a:rPr lang="en-US" sz="1200" b="0" dirty="0">
                          <a:solidFill>
                            <a:schemeClr val="tx1"/>
                          </a:solidFill>
                          <a:latin typeface="Arial" panose="020B0604020202020204" pitchFamily="34" charset="0"/>
                          <a:cs typeface="Arial" panose="020B0604020202020204" pitchFamily="34" charset="0"/>
                        </a:rPr>
                        <a:t>Female, n (%)</a:t>
                      </a:r>
                    </a:p>
                  </a:txBody>
                  <a:tcPr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sz="1400" b="0">
                        <a:latin typeface="Arial" panose="020B0604020202020204" pitchFamily="34" charset="0"/>
                        <a:cs typeface="Arial" panose="020B0604020202020204" pitchFamily="34" charset="0"/>
                      </a:endParaRPr>
                    </a:p>
                  </a:txBody>
                  <a:tcPr marT="27432" marB="27432" anchor="ctr">
                    <a:lnL w="12700" cap="flat" cmpd="sng" algn="ctr">
                      <a:no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tx1"/>
                          </a:solidFill>
                          <a:latin typeface="Arial" panose="020B0604020202020204" pitchFamily="34" charset="0"/>
                          <a:cs typeface="Arial" panose="020B0604020202020204" pitchFamily="34" charset="0"/>
                        </a:rPr>
                        <a:t>9 (100)</a:t>
                      </a:r>
                    </a:p>
                  </a:txBody>
                  <a:tcPr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438411617"/>
                  </a:ext>
                </a:extLst>
              </a:tr>
              <a:tr h="226209">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Arial" panose="020B0604020202020204" pitchFamily="34" charset="0"/>
                          <a:cs typeface="Arial" panose="020B0604020202020204" pitchFamily="34" charset="0"/>
                        </a:rPr>
                        <a:t>Race, n (%)</a:t>
                      </a:r>
                    </a:p>
                  </a:txBody>
                  <a:tcPr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indent="0"/>
                      <a:r>
                        <a:rPr lang="en-US" sz="1200" baseline="0" dirty="0">
                          <a:solidFill>
                            <a:schemeClr val="tx1"/>
                          </a:solidFill>
                          <a:latin typeface="Arial" panose="020B0604020202020204" pitchFamily="34" charset="0"/>
                          <a:cs typeface="Arial" panose="020B0604020202020204" pitchFamily="34" charset="0"/>
                        </a:rPr>
                        <a:t>White</a:t>
                      </a:r>
                    </a:p>
                  </a:txBody>
                  <a:tcPr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8 (89)</a:t>
                      </a:r>
                    </a:p>
                  </a:txBody>
                  <a:tcPr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945759263"/>
                  </a:ext>
                </a:extLst>
              </a:tr>
              <a:tr h="226209">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solidFill>
                          <a:schemeClr val="tx1"/>
                        </a:solidFill>
                        <a:latin typeface="Arial" panose="020B0604020202020204" pitchFamily="34" charset="0"/>
                        <a:cs typeface="Arial" panose="020B0604020202020204" pitchFamily="34" charset="0"/>
                      </a:endParaRPr>
                    </a:p>
                  </a:txBody>
                  <a:tcPr marT="18288" marB="18288" anchor="ctr">
                    <a:lnL w="12700" cap="flat" cmpd="sng" algn="ctr">
                      <a:no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r>
                        <a:rPr lang="en-US" sz="1200" baseline="0" dirty="0">
                          <a:solidFill>
                            <a:schemeClr val="tx1"/>
                          </a:solidFill>
                          <a:latin typeface="Arial" panose="020B0604020202020204" pitchFamily="34" charset="0"/>
                          <a:cs typeface="Arial" panose="020B0604020202020204" pitchFamily="34" charset="0"/>
                        </a:rPr>
                        <a:t>Black</a:t>
                      </a:r>
                    </a:p>
                  </a:txBody>
                  <a:tcPr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1 (11)</a:t>
                      </a:r>
                    </a:p>
                  </a:txBody>
                  <a:tcPr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05321253"/>
                  </a:ext>
                </a:extLst>
              </a:tr>
              <a:tr h="226209">
                <a:tc gridSpan="2">
                  <a:txBody>
                    <a:bodyPr/>
                    <a:lstStyle/>
                    <a:p>
                      <a:pPr marL="0" indent="0"/>
                      <a:r>
                        <a:rPr lang="sv-SE" sz="1200" dirty="0">
                          <a:solidFill>
                            <a:schemeClr val="tx1"/>
                          </a:solidFill>
                          <a:latin typeface="Arial" panose="020B0604020202020204" pitchFamily="34" charset="0"/>
                          <a:cs typeface="Arial" panose="020B0604020202020204" pitchFamily="34" charset="0"/>
                        </a:rPr>
                        <a:t>Median </a:t>
                      </a:r>
                      <a:r>
                        <a:rPr lang="sv-SE" sz="1200" dirty="0">
                          <a:latin typeface="Arial" panose="020B0604020202020204" pitchFamily="34" charset="0"/>
                          <a:cs typeface="Arial" panose="020B0604020202020204" pitchFamily="34" charset="0"/>
                        </a:rPr>
                        <a:t>BMI, kg/m</a:t>
                      </a:r>
                      <a:r>
                        <a:rPr lang="sv-SE" sz="1200" baseline="30000" dirty="0">
                          <a:latin typeface="Arial" panose="020B0604020202020204" pitchFamily="34" charset="0"/>
                          <a:cs typeface="Arial" panose="020B0604020202020204" pitchFamily="34" charset="0"/>
                        </a:rPr>
                        <a:t>2</a:t>
                      </a:r>
                      <a:r>
                        <a:rPr lang="sv-SE" sz="1200" dirty="0">
                          <a:latin typeface="Arial" panose="020B0604020202020204" pitchFamily="34" charset="0"/>
                          <a:cs typeface="Arial" panose="020B0604020202020204" pitchFamily="34" charset="0"/>
                        </a:rPr>
                        <a:t> (min, max)</a:t>
                      </a:r>
                    </a:p>
                  </a:txBody>
                  <a:tcPr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marL="0" indent="0"/>
                      <a:endParaRPr lang="en-US" sz="1400" baseline="30000">
                        <a:latin typeface="Arial" panose="020B0604020202020204" pitchFamily="34" charset="0"/>
                        <a:cs typeface="Arial" panose="020B0604020202020204" pitchFamily="34" charset="0"/>
                      </a:endParaRPr>
                    </a:p>
                  </a:txBody>
                  <a:tcPr marT="27432" marB="27432" anchor="ctr">
                    <a:lnL w="12700" cap="flat" cmpd="sng" algn="ctr">
                      <a:no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a:solidFill>
                            <a:schemeClr val="tx1"/>
                          </a:solidFill>
                          <a:latin typeface="Arial" panose="020B0604020202020204" pitchFamily="34" charset="0"/>
                          <a:cs typeface="Arial" panose="020B0604020202020204" pitchFamily="34" charset="0"/>
                        </a:rPr>
                        <a:t>26.7 (18.8, 39.2)</a:t>
                      </a:r>
                    </a:p>
                  </a:txBody>
                  <a:tcPr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04358130"/>
                  </a:ext>
                </a:extLst>
              </a:tr>
              <a:tr h="226209">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latin typeface="Arial" panose="020B0604020202020204" pitchFamily="34" charset="0"/>
                          <a:cs typeface="Arial" panose="020B0604020202020204" pitchFamily="34" charset="0"/>
                        </a:rPr>
                        <a:t>Functional PAH Classification, n (%)</a:t>
                      </a:r>
                    </a:p>
                  </a:txBody>
                  <a:tcPr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indent="0"/>
                      <a:r>
                        <a:rPr lang="en-US" sz="1200" baseline="0" dirty="0">
                          <a:solidFill>
                            <a:schemeClr val="tx1"/>
                          </a:solidFill>
                          <a:latin typeface="Arial" panose="020B0604020202020204" pitchFamily="34" charset="0"/>
                          <a:cs typeface="Arial" panose="020B0604020202020204" pitchFamily="34" charset="0"/>
                        </a:rPr>
                        <a:t>Class I</a:t>
                      </a:r>
                    </a:p>
                  </a:txBody>
                  <a:tcPr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200" dirty="0">
                          <a:solidFill>
                            <a:schemeClr val="tx1"/>
                          </a:solidFill>
                          <a:latin typeface="Arial" panose="020B0604020202020204" pitchFamily="34" charset="0"/>
                          <a:cs typeface="Arial" panose="020B0604020202020204" pitchFamily="34" charset="0"/>
                        </a:rPr>
                        <a:t>0</a:t>
                      </a:r>
                    </a:p>
                  </a:txBody>
                  <a:tcPr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905845093"/>
                  </a:ext>
                </a:extLst>
              </a:tr>
              <a:tr h="226209">
                <a:tc vMerge="1">
                  <a:txBody>
                    <a:bodyPr/>
                    <a:lstStyle/>
                    <a:p>
                      <a:pPr marL="0" marR="0" lvl="0" indent="457200" algn="l" defTabSz="914400" rtl="0" eaLnBrk="1" fontAlgn="auto" latinLnBrk="0" hangingPunct="1">
                        <a:lnSpc>
                          <a:spcPct val="100000"/>
                        </a:lnSpc>
                        <a:spcBef>
                          <a:spcPts val="0"/>
                        </a:spcBef>
                        <a:spcAft>
                          <a:spcPts val="0"/>
                        </a:spcAft>
                        <a:buClrTx/>
                        <a:buSzTx/>
                        <a:buFontTx/>
                        <a:buNone/>
                        <a:tabLst/>
                        <a:defRPr/>
                      </a:pPr>
                      <a:endParaRPr lang="en-US" sz="1600" baseline="0">
                        <a:latin typeface="Arial" panose="020B0604020202020204" pitchFamily="34" charset="0"/>
                        <a:cs typeface="Arial" panose="020B0604020202020204" pitchFamily="34" charset="0"/>
                      </a:endParaRPr>
                    </a:p>
                  </a:txBody>
                  <a:tcPr anchor="ctr">
                    <a:lnL w="12700" cap="flat" cmpd="sng" algn="ctr">
                      <a:solidFill>
                        <a:srgbClr val="C2C2C2"/>
                      </a:solid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latin typeface="Arial" panose="020B0604020202020204" pitchFamily="34" charset="0"/>
                          <a:cs typeface="Arial" panose="020B0604020202020204" pitchFamily="34" charset="0"/>
                        </a:rPr>
                        <a:t>Class II</a:t>
                      </a:r>
                    </a:p>
                  </a:txBody>
                  <a:tcPr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200" dirty="0">
                          <a:solidFill>
                            <a:schemeClr val="tx1"/>
                          </a:solidFill>
                          <a:latin typeface="Arial" panose="020B0604020202020204" pitchFamily="34" charset="0"/>
                          <a:cs typeface="Arial" panose="020B0604020202020204" pitchFamily="34" charset="0"/>
                        </a:rPr>
                        <a:t>5 (56)</a:t>
                      </a:r>
                    </a:p>
                  </a:txBody>
                  <a:tcPr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349430225"/>
                  </a:ext>
                </a:extLst>
              </a:tr>
              <a:tr h="226209">
                <a:tc vMerge="1">
                  <a:txBody>
                    <a:bodyPr/>
                    <a:lstStyle/>
                    <a:p>
                      <a:pPr marL="0" marR="0" lvl="0" indent="457200" algn="l" defTabSz="914400" rtl="0" eaLnBrk="1" fontAlgn="auto" latinLnBrk="0" hangingPunct="1">
                        <a:lnSpc>
                          <a:spcPct val="100000"/>
                        </a:lnSpc>
                        <a:spcBef>
                          <a:spcPts val="0"/>
                        </a:spcBef>
                        <a:spcAft>
                          <a:spcPts val="0"/>
                        </a:spcAft>
                        <a:buClrTx/>
                        <a:buSzTx/>
                        <a:buFontTx/>
                        <a:buNone/>
                        <a:tabLst/>
                        <a:defRPr/>
                      </a:pPr>
                      <a:endParaRPr lang="en-US" sz="1600" baseline="0">
                        <a:latin typeface="Arial" panose="020B0604020202020204" pitchFamily="34" charset="0"/>
                        <a:cs typeface="Arial" panose="020B0604020202020204" pitchFamily="34" charset="0"/>
                      </a:endParaRPr>
                    </a:p>
                  </a:txBody>
                  <a:tcPr anchor="ctr">
                    <a:lnL w="12700" cap="flat" cmpd="sng" algn="ctr">
                      <a:solidFill>
                        <a:srgbClr val="C2C2C2"/>
                      </a:solid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latin typeface="Arial" panose="020B0604020202020204" pitchFamily="34" charset="0"/>
                          <a:cs typeface="Arial" panose="020B0604020202020204" pitchFamily="34" charset="0"/>
                        </a:rPr>
                        <a:t>Class III</a:t>
                      </a:r>
                    </a:p>
                  </a:txBody>
                  <a:tcPr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200" dirty="0">
                          <a:solidFill>
                            <a:schemeClr val="tx1"/>
                          </a:solidFill>
                          <a:latin typeface="Arial" panose="020B0604020202020204" pitchFamily="34" charset="0"/>
                          <a:cs typeface="Arial" panose="020B0604020202020204" pitchFamily="34" charset="0"/>
                        </a:rPr>
                        <a:t>4 (44)</a:t>
                      </a:r>
                    </a:p>
                  </a:txBody>
                  <a:tcPr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52459574"/>
                  </a:ext>
                </a:extLst>
              </a:tr>
              <a:tr h="226209">
                <a:tc vMerge="1">
                  <a:txBody>
                    <a:bodyPr/>
                    <a:lstStyle/>
                    <a:p>
                      <a:pPr marL="0" marR="0" lvl="0" indent="457200" algn="l" defTabSz="914400" rtl="0" eaLnBrk="1" fontAlgn="auto" latinLnBrk="0" hangingPunct="1">
                        <a:lnSpc>
                          <a:spcPct val="100000"/>
                        </a:lnSpc>
                        <a:spcBef>
                          <a:spcPts val="0"/>
                        </a:spcBef>
                        <a:spcAft>
                          <a:spcPts val="0"/>
                        </a:spcAft>
                        <a:buClrTx/>
                        <a:buSzTx/>
                        <a:buFontTx/>
                        <a:buNone/>
                        <a:tabLst/>
                        <a:defRPr/>
                      </a:pPr>
                      <a:endParaRPr lang="en-US" sz="1600" baseline="0">
                        <a:latin typeface="Arial" panose="020B0604020202020204" pitchFamily="34" charset="0"/>
                        <a:cs typeface="Arial" panose="020B0604020202020204" pitchFamily="34" charset="0"/>
                      </a:endParaRPr>
                    </a:p>
                  </a:txBody>
                  <a:tcPr anchor="ctr">
                    <a:lnL w="12700" cap="flat" cmpd="sng" algn="ctr">
                      <a:solidFill>
                        <a:srgbClr val="C2C2C2"/>
                      </a:solid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latin typeface="Arial" panose="020B0604020202020204" pitchFamily="34" charset="0"/>
                          <a:cs typeface="Arial" panose="020B0604020202020204" pitchFamily="34" charset="0"/>
                        </a:rPr>
                        <a:t>Class IV</a:t>
                      </a:r>
                    </a:p>
                  </a:txBody>
                  <a:tcPr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200" dirty="0">
                          <a:solidFill>
                            <a:schemeClr val="tx1"/>
                          </a:solidFill>
                          <a:latin typeface="Arial" panose="020B0604020202020204" pitchFamily="34" charset="0"/>
                          <a:cs typeface="Arial" panose="020B0604020202020204" pitchFamily="34" charset="0"/>
                        </a:rPr>
                        <a:t>0</a:t>
                      </a:r>
                    </a:p>
                  </a:txBody>
                  <a:tcPr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445342777"/>
                  </a:ext>
                </a:extLst>
              </a:tr>
              <a:tr h="22620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latin typeface="Arial" panose="020B0604020202020204" pitchFamily="34" charset="0"/>
                          <a:cs typeface="Arial" panose="020B0604020202020204" pitchFamily="34" charset="0"/>
                        </a:rPr>
                        <a:t>Idiopathic, primary, or familial PAH, n (%)</a:t>
                      </a:r>
                    </a:p>
                  </a:txBody>
                  <a:tcPr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aseline="0">
                        <a:latin typeface="Arial" panose="020B0604020202020204" pitchFamily="34" charset="0"/>
                        <a:cs typeface="Arial" panose="020B0604020202020204" pitchFamily="34" charset="0"/>
                      </a:endParaRPr>
                    </a:p>
                  </a:txBody>
                  <a:tcPr marT="27432" marB="27432" anchor="ctr">
                    <a:lnL w="12700" cap="flat" cmpd="sng" algn="ctr">
                      <a:no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tx1"/>
                          </a:solidFill>
                          <a:latin typeface="Arial" panose="020B0604020202020204" pitchFamily="34" charset="0"/>
                          <a:cs typeface="Arial" panose="020B0604020202020204" pitchFamily="34" charset="0"/>
                        </a:rPr>
                        <a:t>7 (78)</a:t>
                      </a:r>
                    </a:p>
                  </a:txBody>
                  <a:tcPr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761084460"/>
                  </a:ext>
                </a:extLst>
              </a:tr>
              <a:tr h="22620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strike="noStrike" kern="1200" baseline="0" dirty="0">
                          <a:solidFill>
                            <a:schemeClr val="tx1"/>
                          </a:solidFill>
                          <a:latin typeface="Arial" panose="020B0604020202020204" pitchFamily="34" charset="0"/>
                          <a:cs typeface="Arial" panose="020B0604020202020204" pitchFamily="34" charset="0"/>
                        </a:rPr>
                        <a:t>PAH associated with CTD, </a:t>
                      </a:r>
                      <a:r>
                        <a:rPr lang="en-US" sz="1200" baseline="0" dirty="0">
                          <a:solidFill>
                            <a:schemeClr val="tx1"/>
                          </a:solidFill>
                          <a:latin typeface="Arial" panose="020B0604020202020204" pitchFamily="34" charset="0"/>
                          <a:cs typeface="Arial" panose="020B0604020202020204" pitchFamily="34" charset="0"/>
                        </a:rPr>
                        <a:t>n (%)</a:t>
                      </a:r>
                      <a:endParaRPr lang="en-US" sz="1200" b="0" dirty="0">
                        <a:solidFill>
                          <a:schemeClr val="tx1"/>
                        </a:solidFill>
                        <a:latin typeface="Arial" panose="020B0604020202020204" pitchFamily="34" charset="0"/>
                        <a:cs typeface="Arial" panose="020B0604020202020204" pitchFamily="34" charset="0"/>
                      </a:endParaRPr>
                    </a:p>
                  </a:txBody>
                  <a:tcPr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a:latin typeface="Arial" panose="020B0604020202020204" pitchFamily="34" charset="0"/>
                        <a:cs typeface="Arial" panose="020B0604020202020204" pitchFamily="34" charset="0"/>
                      </a:endParaRPr>
                    </a:p>
                  </a:txBody>
                  <a:tcPr marT="27432" marB="27432" anchor="ctr">
                    <a:lnL w="12700" cap="flat" cmpd="sng" algn="ctr">
                      <a:no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tx1"/>
                          </a:solidFill>
                          <a:latin typeface="Arial" panose="020B0604020202020204" pitchFamily="34" charset="0"/>
                          <a:cs typeface="Arial" panose="020B0604020202020204" pitchFamily="34" charset="0"/>
                        </a:rPr>
                        <a:t>1 (11)</a:t>
                      </a:r>
                    </a:p>
                  </a:txBody>
                  <a:tcPr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839154327"/>
                  </a:ext>
                </a:extLst>
              </a:tr>
              <a:tr h="22620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strike="noStrike" kern="1200" baseline="0" dirty="0">
                          <a:solidFill>
                            <a:schemeClr val="tx1"/>
                          </a:solidFill>
                          <a:latin typeface="Arial" panose="020B0604020202020204" pitchFamily="34" charset="0"/>
                          <a:cs typeface="Arial" panose="020B0604020202020204" pitchFamily="34" charset="0"/>
                        </a:rPr>
                        <a:t>PAH associated with other factors, </a:t>
                      </a:r>
                      <a:r>
                        <a:rPr lang="en-US" sz="1200" b="0" baseline="0" dirty="0">
                          <a:solidFill>
                            <a:schemeClr val="tx1"/>
                          </a:solidFill>
                          <a:latin typeface="Arial" panose="020B0604020202020204" pitchFamily="34" charset="0"/>
                          <a:cs typeface="Arial" panose="020B0604020202020204" pitchFamily="34" charset="0"/>
                        </a:rPr>
                        <a:t>n (%)</a:t>
                      </a:r>
                    </a:p>
                  </a:txBody>
                  <a:tcPr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baseline="0">
                        <a:latin typeface="Arial" panose="020B0604020202020204" pitchFamily="34" charset="0"/>
                        <a:cs typeface="Arial" panose="020B0604020202020204" pitchFamily="34" charset="0"/>
                      </a:endParaRPr>
                    </a:p>
                  </a:txBody>
                  <a:tcPr marT="27432" marB="27432" anchor="ctr">
                    <a:lnL w="12700" cap="flat" cmpd="sng" algn="ctr">
                      <a:no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tx1"/>
                          </a:solidFill>
                          <a:latin typeface="Arial" panose="020B0604020202020204" pitchFamily="34" charset="0"/>
                          <a:cs typeface="Arial" panose="020B0604020202020204" pitchFamily="34" charset="0"/>
                        </a:rPr>
                        <a:t>1 (11)</a:t>
                      </a:r>
                    </a:p>
                  </a:txBody>
                  <a:tcPr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848966308"/>
                  </a:ext>
                </a:extLst>
              </a:tr>
              <a:tr h="22620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solidFill>
                            <a:schemeClr val="tx1"/>
                          </a:solidFill>
                          <a:latin typeface="Arial" panose="020B0604020202020204" pitchFamily="34" charset="0"/>
                          <a:cs typeface="Arial" panose="020B0604020202020204" pitchFamily="34" charset="0"/>
                        </a:rPr>
                        <a:t>Mean time since diagnosis, months (min, max)</a:t>
                      </a:r>
                    </a:p>
                  </a:txBody>
                  <a:tcPr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baseline="0">
                        <a:latin typeface="Arial" panose="020B0604020202020204" pitchFamily="34" charset="0"/>
                        <a:cs typeface="Arial" panose="020B0604020202020204" pitchFamily="34" charset="0"/>
                      </a:endParaRPr>
                    </a:p>
                  </a:txBody>
                  <a:tcPr marT="27432" marB="27432" anchor="ctr">
                    <a:lnL w="12700" cap="flat" cmpd="sng" algn="ctr">
                      <a:no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tx1"/>
                          </a:solidFill>
                          <a:latin typeface="Arial" panose="020B0604020202020204" pitchFamily="34" charset="0"/>
                          <a:cs typeface="Arial" panose="020B0604020202020204" pitchFamily="34" charset="0"/>
                        </a:rPr>
                        <a:t> 43 (10, 113)</a:t>
                      </a:r>
                    </a:p>
                  </a:txBody>
                  <a:tcPr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3606417"/>
                  </a:ext>
                </a:extLst>
              </a:tr>
              <a:tr h="22620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solidFill>
                            <a:schemeClr val="tx1"/>
                          </a:solidFill>
                          <a:latin typeface="Arial" panose="020B0604020202020204" pitchFamily="34" charset="0"/>
                          <a:cs typeface="Arial" panose="020B0604020202020204" pitchFamily="34" charset="0"/>
                        </a:rPr>
                        <a:t>Mean 6MWD, m (min, max)</a:t>
                      </a:r>
                    </a:p>
                  </a:txBody>
                  <a:tcPr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a:txBody>
                    <a:bodyPr/>
                    <a:lstStyle/>
                    <a:p>
                      <a:pPr algn="ctr"/>
                      <a:r>
                        <a:rPr lang="en-US" sz="1200" dirty="0">
                          <a:solidFill>
                            <a:schemeClr val="tx1"/>
                          </a:solidFill>
                          <a:latin typeface="Arial" panose="020B0604020202020204" pitchFamily="34" charset="0"/>
                          <a:cs typeface="Arial" panose="020B0604020202020204" pitchFamily="34" charset="0"/>
                        </a:rPr>
                        <a:t>462.0 (285.5, 595.5)</a:t>
                      </a:r>
                      <a:endParaRPr lang="en-US" sz="1200" baseline="30000" dirty="0">
                        <a:solidFill>
                          <a:schemeClr val="tx1"/>
                        </a:solidFill>
                        <a:latin typeface="Arial" panose="020B0604020202020204" pitchFamily="34" charset="0"/>
                        <a:cs typeface="Arial" panose="020B0604020202020204" pitchFamily="34" charset="0"/>
                      </a:endParaRPr>
                    </a:p>
                  </a:txBody>
                  <a:tcPr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999616454"/>
                  </a:ext>
                </a:extLst>
              </a:tr>
              <a:tr h="226209">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strike="noStrike" kern="1200" baseline="0" dirty="0">
                          <a:solidFill>
                            <a:schemeClr val="tx1"/>
                          </a:solidFill>
                          <a:latin typeface="Arial" panose="020B0604020202020204" pitchFamily="34" charset="0"/>
                          <a:cs typeface="Arial" panose="020B0604020202020204" pitchFamily="34" charset="0"/>
                        </a:rPr>
                        <a:t>PAH Disease-Specific Medications**</a:t>
                      </a:r>
                      <a:endParaRPr lang="en-US" sz="1200" b="0" baseline="0" dirty="0">
                        <a:solidFill>
                          <a:schemeClr val="tx1"/>
                        </a:solidFill>
                        <a:latin typeface="Arial" panose="020B0604020202020204" pitchFamily="34" charset="0"/>
                        <a:cs typeface="Arial" panose="020B0604020202020204" pitchFamily="34" charset="0"/>
                      </a:endParaRPr>
                    </a:p>
                  </a:txBody>
                  <a:tcPr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strike="noStrike" kern="1200" baseline="0" dirty="0">
                          <a:solidFill>
                            <a:schemeClr val="tx1"/>
                          </a:solidFill>
                          <a:latin typeface="Arial" panose="020B0604020202020204" pitchFamily="34" charset="0"/>
                          <a:cs typeface="Arial" panose="020B0604020202020204" pitchFamily="34" charset="0"/>
                        </a:rPr>
                        <a:t>PDE5i</a:t>
                      </a:r>
                      <a:endParaRPr lang="en-US" sz="1200" baseline="0" dirty="0">
                        <a:solidFill>
                          <a:schemeClr val="tx1"/>
                        </a:solidFill>
                        <a:latin typeface="Arial" panose="020B0604020202020204" pitchFamily="34" charset="0"/>
                        <a:cs typeface="Arial" panose="020B0604020202020204" pitchFamily="34" charset="0"/>
                      </a:endParaRPr>
                    </a:p>
                  </a:txBody>
                  <a:tcPr marR="0"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200" dirty="0">
                          <a:solidFill>
                            <a:schemeClr val="tx1"/>
                          </a:solidFill>
                          <a:latin typeface="Arial" panose="020B0604020202020204" pitchFamily="34" charset="0"/>
                          <a:cs typeface="Arial" panose="020B0604020202020204" pitchFamily="34" charset="0"/>
                        </a:rPr>
                        <a:t>7 (78)</a:t>
                      </a:r>
                    </a:p>
                  </a:txBody>
                  <a:tcPr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613033532"/>
                  </a:ext>
                </a:extLst>
              </a:tr>
              <a:tr h="226209">
                <a:tc vMerge="1">
                  <a:txBody>
                    <a:bodyPr/>
                    <a:lstStyle/>
                    <a:p>
                      <a:pPr marL="0" marR="0" lvl="0" indent="457200" algn="l" defTabSz="914400" rtl="0" eaLnBrk="1" fontAlgn="auto" latinLnBrk="0" hangingPunct="1">
                        <a:lnSpc>
                          <a:spcPct val="100000"/>
                        </a:lnSpc>
                        <a:spcBef>
                          <a:spcPts val="0"/>
                        </a:spcBef>
                        <a:spcAft>
                          <a:spcPts val="0"/>
                        </a:spcAft>
                        <a:buClrTx/>
                        <a:buSzTx/>
                        <a:buFontTx/>
                        <a:buNone/>
                        <a:tabLst/>
                        <a:defRPr/>
                      </a:pPr>
                      <a:endParaRPr lang="en-US" sz="1600" baseline="0">
                        <a:latin typeface="Arial" panose="020B0604020202020204" pitchFamily="34" charset="0"/>
                        <a:cs typeface="Arial" panose="020B0604020202020204" pitchFamily="34" charset="0"/>
                      </a:endParaRPr>
                    </a:p>
                  </a:txBody>
                  <a:tcPr anchor="ctr">
                    <a:lnL w="12700" cap="flat" cmpd="sng" algn="ctr">
                      <a:solidFill>
                        <a:srgbClr val="C2C2C2"/>
                      </a:solid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strike="noStrike" kern="1200" baseline="0" dirty="0">
                          <a:solidFill>
                            <a:schemeClr val="tx1"/>
                          </a:solidFill>
                          <a:latin typeface="Arial" panose="020B0604020202020204" pitchFamily="34" charset="0"/>
                          <a:cs typeface="Arial" panose="020B0604020202020204" pitchFamily="34" charset="0"/>
                        </a:rPr>
                        <a:t>ERA</a:t>
                      </a:r>
                      <a:endParaRPr lang="en-US" sz="1200" baseline="0" dirty="0">
                        <a:solidFill>
                          <a:schemeClr val="tx1"/>
                        </a:solidFill>
                        <a:latin typeface="Arial" panose="020B0604020202020204" pitchFamily="34" charset="0"/>
                        <a:cs typeface="Arial" panose="020B0604020202020204" pitchFamily="34" charset="0"/>
                      </a:endParaRPr>
                    </a:p>
                  </a:txBody>
                  <a:tcPr marR="0"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200" dirty="0">
                          <a:solidFill>
                            <a:schemeClr val="tx1"/>
                          </a:solidFill>
                          <a:latin typeface="Arial" panose="020B0604020202020204" pitchFamily="34" charset="0"/>
                          <a:cs typeface="Arial" panose="020B0604020202020204" pitchFamily="34" charset="0"/>
                        </a:rPr>
                        <a:t>8 (89)</a:t>
                      </a:r>
                    </a:p>
                  </a:txBody>
                  <a:tcPr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87752339"/>
                  </a:ext>
                </a:extLst>
              </a:tr>
              <a:tr h="226209">
                <a:tc vMerge="1">
                  <a:txBody>
                    <a:bodyPr/>
                    <a:lstStyle/>
                    <a:p>
                      <a:pPr marL="0" marR="0" lvl="0" indent="457200" algn="l" defTabSz="914400" rtl="0" eaLnBrk="1" fontAlgn="auto" latinLnBrk="0" hangingPunct="1">
                        <a:lnSpc>
                          <a:spcPct val="100000"/>
                        </a:lnSpc>
                        <a:spcBef>
                          <a:spcPts val="0"/>
                        </a:spcBef>
                        <a:spcAft>
                          <a:spcPts val="0"/>
                        </a:spcAft>
                        <a:buClrTx/>
                        <a:buSzTx/>
                        <a:buFontTx/>
                        <a:buNone/>
                        <a:tabLst/>
                        <a:defRPr/>
                      </a:pPr>
                      <a:endParaRPr lang="en-US" sz="1600" baseline="0">
                        <a:latin typeface="Arial" panose="020B0604020202020204" pitchFamily="34" charset="0"/>
                        <a:cs typeface="Arial" panose="020B0604020202020204" pitchFamily="34" charset="0"/>
                      </a:endParaRPr>
                    </a:p>
                  </a:txBody>
                  <a:tcPr anchor="ctr">
                    <a:lnL w="12700" cap="flat" cmpd="sng" algn="ctr">
                      <a:solidFill>
                        <a:srgbClr val="C2C2C2"/>
                      </a:solid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strike="noStrike" kern="1200" baseline="0" dirty="0" err="1">
                          <a:solidFill>
                            <a:schemeClr val="tx1"/>
                          </a:solidFill>
                          <a:latin typeface="Arial" panose="020B0604020202020204" pitchFamily="34" charset="0"/>
                          <a:cs typeface="Arial" panose="020B0604020202020204" pitchFamily="34" charset="0"/>
                        </a:rPr>
                        <a:t>sGC</a:t>
                      </a:r>
                      <a:endParaRPr lang="en-US" sz="1200" baseline="0" dirty="0">
                        <a:solidFill>
                          <a:schemeClr val="tx1"/>
                        </a:solidFill>
                        <a:latin typeface="Arial" panose="020B0604020202020204" pitchFamily="34" charset="0"/>
                        <a:cs typeface="Arial" panose="020B0604020202020204" pitchFamily="34" charset="0"/>
                      </a:endParaRPr>
                    </a:p>
                  </a:txBody>
                  <a:tcPr marR="0"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200" dirty="0">
                          <a:solidFill>
                            <a:schemeClr val="tx1"/>
                          </a:solidFill>
                          <a:latin typeface="Arial" panose="020B0604020202020204" pitchFamily="34" charset="0"/>
                          <a:cs typeface="Arial" panose="020B0604020202020204" pitchFamily="34" charset="0"/>
                        </a:rPr>
                        <a:t>0</a:t>
                      </a:r>
                    </a:p>
                  </a:txBody>
                  <a:tcPr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58586048"/>
                  </a:ext>
                </a:extLst>
              </a:tr>
              <a:tr h="226209">
                <a:tc vMerge="1">
                  <a:txBody>
                    <a:bodyPr/>
                    <a:lstStyle/>
                    <a:p>
                      <a:pPr marL="0" marR="0" lvl="0" indent="457200" algn="l" defTabSz="914400" rtl="0" eaLnBrk="1" fontAlgn="auto" latinLnBrk="0" hangingPunct="1">
                        <a:lnSpc>
                          <a:spcPct val="100000"/>
                        </a:lnSpc>
                        <a:spcBef>
                          <a:spcPts val="0"/>
                        </a:spcBef>
                        <a:spcAft>
                          <a:spcPts val="0"/>
                        </a:spcAft>
                        <a:buClrTx/>
                        <a:buSzTx/>
                        <a:buFontTx/>
                        <a:buNone/>
                        <a:tabLst/>
                        <a:defRPr/>
                      </a:pPr>
                      <a:endParaRPr lang="en-US" sz="1600" baseline="0">
                        <a:latin typeface="Arial" panose="020B0604020202020204" pitchFamily="34" charset="0"/>
                        <a:cs typeface="Arial" panose="020B0604020202020204" pitchFamily="34" charset="0"/>
                      </a:endParaRPr>
                    </a:p>
                  </a:txBody>
                  <a:tcPr anchor="ctr">
                    <a:lnL w="12700" cap="flat" cmpd="sng" algn="ctr">
                      <a:solidFill>
                        <a:srgbClr val="C2C2C2"/>
                      </a:solid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strike="noStrike" kern="1200" baseline="0" dirty="0">
                          <a:solidFill>
                            <a:schemeClr val="tx1"/>
                          </a:solidFill>
                          <a:latin typeface="Arial" panose="020B0604020202020204" pitchFamily="34" charset="0"/>
                          <a:cs typeface="Arial" panose="020B0604020202020204" pitchFamily="34" charset="0"/>
                        </a:rPr>
                        <a:t>Prostacyclin (or analogue)</a:t>
                      </a:r>
                      <a:endParaRPr lang="en-US" sz="1200" baseline="0" dirty="0">
                        <a:solidFill>
                          <a:schemeClr val="tx1"/>
                        </a:solidFill>
                        <a:latin typeface="Arial" panose="020B0604020202020204" pitchFamily="34" charset="0"/>
                        <a:cs typeface="Arial" panose="020B0604020202020204" pitchFamily="34" charset="0"/>
                      </a:endParaRPr>
                    </a:p>
                  </a:txBody>
                  <a:tcPr marR="0"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200" dirty="0">
                          <a:solidFill>
                            <a:schemeClr val="tx1"/>
                          </a:solidFill>
                          <a:latin typeface="Arial" panose="020B0604020202020204" pitchFamily="34" charset="0"/>
                          <a:cs typeface="Arial" panose="020B0604020202020204" pitchFamily="34" charset="0"/>
                        </a:rPr>
                        <a:t>4 (44)</a:t>
                      </a:r>
                    </a:p>
                  </a:txBody>
                  <a:tcPr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040833488"/>
                  </a:ext>
                </a:extLst>
              </a:tr>
            </a:tbl>
          </a:graphicData>
        </a:graphic>
      </p:graphicFrame>
    </p:spTree>
    <p:extLst>
      <p:ext uri="{BB962C8B-B14F-4D97-AF65-F5344CB8AC3E}">
        <p14:creationId xmlns:p14="http://schemas.microsoft.com/office/powerpoint/2010/main" val="1872744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Footer Placeholder 87">
            <a:extLst>
              <a:ext uri="{FF2B5EF4-FFF2-40B4-BE49-F238E27FC236}">
                <a16:creationId xmlns:a16="http://schemas.microsoft.com/office/drawing/2014/main" id="{941625AA-17EE-E45A-FB9A-D6BEEB34A6B9}"/>
              </a:ext>
            </a:extLst>
          </p:cNvPr>
          <p:cNvSpPr>
            <a:spLocks noGrp="1"/>
          </p:cNvSpPr>
          <p:nvPr>
            <p:ph type="ftr" sz="quarter" idx="3"/>
          </p:nvPr>
        </p:nvSpPr>
        <p:spPr>
          <a:xfrm>
            <a:off x="609600" y="6356350"/>
            <a:ext cx="10744199" cy="442131"/>
          </a:xfrm>
        </p:spPr>
        <p:txBody>
          <a:bodyPr/>
          <a:lstStyle/>
          <a:p>
            <a:r>
              <a:rPr lang="en-GB" noProof="0" dirty="0"/>
              <a:t>*US subjects only.</a:t>
            </a:r>
          </a:p>
          <a:p>
            <a:endParaRPr lang="en-GB" noProof="0" dirty="0"/>
          </a:p>
          <a:p>
            <a:r>
              <a:rPr lang="en-GB" noProof="0" dirty="0" err="1"/>
              <a:t>Satler</a:t>
            </a:r>
            <a:r>
              <a:rPr lang="en-GB" dirty="0"/>
              <a:t> C, et al.</a:t>
            </a:r>
            <a:r>
              <a:rPr lang="en-GB" noProof="0" dirty="0"/>
              <a:t> </a:t>
            </a:r>
            <a:r>
              <a:rPr lang="en-US" dirty="0"/>
              <a:t>International Meeting on Pulmonary Rare Diseases And Orphan Drugs, March 3-4, 2023, Milan, Italy.</a:t>
            </a:r>
          </a:p>
        </p:txBody>
      </p:sp>
      <p:sp>
        <p:nvSpPr>
          <p:cNvPr id="2" name="Title 1">
            <a:extLst>
              <a:ext uri="{FF2B5EF4-FFF2-40B4-BE49-F238E27FC236}">
                <a16:creationId xmlns:a16="http://schemas.microsoft.com/office/drawing/2014/main" id="{036EF5A2-BA87-CA44-1C92-2A5BEC2E918A}"/>
              </a:ext>
            </a:extLst>
          </p:cNvPr>
          <p:cNvSpPr>
            <a:spLocks noGrp="1"/>
          </p:cNvSpPr>
          <p:nvPr>
            <p:ph type="title"/>
          </p:nvPr>
        </p:nvSpPr>
        <p:spPr>
          <a:xfrm>
            <a:off x="609600" y="199505"/>
            <a:ext cx="10744200" cy="1185577"/>
          </a:xfrm>
        </p:spPr>
        <p:txBody>
          <a:bodyPr>
            <a:normAutofit/>
          </a:bodyPr>
          <a:lstStyle/>
          <a:p>
            <a:r>
              <a:rPr lang="en-US" noProof="0" dirty="0"/>
              <a:t>Change from Baseline in 6MWD Compared to</a:t>
            </a:r>
            <a:br>
              <a:rPr lang="en-US" noProof="0" dirty="0"/>
            </a:br>
            <a:r>
              <a:rPr lang="en-US" noProof="0" dirty="0"/>
              <a:t>Post-RT234 Treatment*</a:t>
            </a:r>
            <a:endParaRPr lang="en-US" dirty="0"/>
          </a:p>
        </p:txBody>
      </p:sp>
      <p:grpSp>
        <p:nvGrpSpPr>
          <p:cNvPr id="3" name="Group 2">
            <a:extLst>
              <a:ext uri="{FF2B5EF4-FFF2-40B4-BE49-F238E27FC236}">
                <a16:creationId xmlns:a16="http://schemas.microsoft.com/office/drawing/2014/main" id="{69A9F13A-8C8B-77A3-5F2C-80F64003B19E}"/>
              </a:ext>
            </a:extLst>
          </p:cNvPr>
          <p:cNvGrpSpPr/>
          <p:nvPr/>
        </p:nvGrpSpPr>
        <p:grpSpPr>
          <a:xfrm>
            <a:off x="337053" y="1531280"/>
            <a:ext cx="11699184" cy="4825070"/>
            <a:chOff x="383424" y="1751712"/>
            <a:chExt cx="11699184" cy="4825070"/>
          </a:xfrm>
        </p:grpSpPr>
        <p:graphicFrame>
          <p:nvGraphicFramePr>
            <p:cNvPr id="4" name="Object 3">
              <a:extLst>
                <a:ext uri="{FF2B5EF4-FFF2-40B4-BE49-F238E27FC236}">
                  <a16:creationId xmlns:a16="http://schemas.microsoft.com/office/drawing/2014/main" id="{E2AEB38B-DD65-72C6-EB4D-E4991916C834}"/>
                </a:ext>
              </a:extLst>
            </p:cNvPr>
            <p:cNvGraphicFramePr>
              <a:graphicFrameLocks noChangeAspect="1"/>
            </p:cNvGraphicFramePr>
            <p:nvPr/>
          </p:nvGraphicFramePr>
          <p:xfrm>
            <a:off x="383424" y="2015640"/>
            <a:ext cx="4842574" cy="3195613"/>
          </p:xfrm>
          <a:graphic>
            <a:graphicData uri="http://schemas.openxmlformats.org/presentationml/2006/ole">
              <mc:AlternateContent xmlns:mc="http://schemas.openxmlformats.org/markup-compatibility/2006">
                <mc:Choice xmlns:v="urn:schemas-microsoft-com:vml" Requires="v">
                  <p:oleObj name="Prism 9" r:id="rId3" imgW="3643853" imgH="2277298" progId="Prism9.Document">
                    <p:embed/>
                  </p:oleObj>
                </mc:Choice>
                <mc:Fallback>
                  <p:oleObj name="Prism 9" r:id="rId3" imgW="3643853" imgH="2277298" progId="Prism9.Document">
                    <p:embed/>
                    <p:pic>
                      <p:nvPicPr>
                        <p:cNvPr id="5" name="Object 4">
                          <a:extLst>
                            <a:ext uri="{FF2B5EF4-FFF2-40B4-BE49-F238E27FC236}">
                              <a16:creationId xmlns:a16="http://schemas.microsoft.com/office/drawing/2014/main" id="{683DD40F-98AF-460A-3E94-C93042BDCBD5}"/>
                            </a:ext>
                          </a:extLst>
                        </p:cNvPr>
                        <p:cNvPicPr/>
                        <p:nvPr/>
                      </p:nvPicPr>
                      <p:blipFill>
                        <a:blip r:embed="rId4"/>
                        <a:stretch>
                          <a:fillRect/>
                        </a:stretch>
                      </p:blipFill>
                      <p:spPr>
                        <a:xfrm>
                          <a:off x="383424" y="2015640"/>
                          <a:ext cx="4842574" cy="3195613"/>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DB5F2EDF-DCD3-8EBB-0CAE-7E952A30A358}"/>
                </a:ext>
              </a:extLst>
            </p:cNvPr>
            <p:cNvSpPr txBox="1"/>
            <p:nvPr/>
          </p:nvSpPr>
          <p:spPr>
            <a:xfrm>
              <a:off x="4590988" y="3014541"/>
              <a:ext cx="1661389" cy="43088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effectLst/>
                  <a:uLnTx/>
                  <a:uFillTx/>
                  <a:latin typeface="Arial" panose="020B0604020202020204" pitchFamily="34" charset="0"/>
                  <a:cs typeface="Arial" panose="020B0604020202020204" pitchFamily="34" charset="0"/>
                </a:rPr>
                <a:t>Mean change from Baseline: 23.5 m</a:t>
              </a:r>
            </a:p>
          </p:txBody>
        </p:sp>
        <p:cxnSp>
          <p:nvCxnSpPr>
            <p:cNvPr id="8" name="Straight Connector 7">
              <a:extLst>
                <a:ext uri="{FF2B5EF4-FFF2-40B4-BE49-F238E27FC236}">
                  <a16:creationId xmlns:a16="http://schemas.microsoft.com/office/drawing/2014/main" id="{6B513F51-CC70-82EB-37B2-BED3AE74460A}"/>
                </a:ext>
              </a:extLst>
            </p:cNvPr>
            <p:cNvCxnSpPr>
              <a:cxnSpLocks/>
            </p:cNvCxnSpPr>
            <p:nvPr/>
          </p:nvCxnSpPr>
          <p:spPr>
            <a:xfrm>
              <a:off x="4755896" y="3468214"/>
              <a:ext cx="0" cy="1702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3A9486D-DC4F-F88A-7FD9-08D6288A60E5}"/>
                </a:ext>
              </a:extLst>
            </p:cNvPr>
            <p:cNvCxnSpPr>
              <a:cxnSpLocks/>
            </p:cNvCxnSpPr>
            <p:nvPr/>
          </p:nvCxnSpPr>
          <p:spPr>
            <a:xfrm rot="16200000">
              <a:off x="4755896" y="3515657"/>
              <a:ext cx="0" cy="2326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53FDE92-016C-0D41-6265-AAA3F3E983DD}"/>
                </a:ext>
              </a:extLst>
            </p:cNvPr>
            <p:cNvCxnSpPr>
              <a:cxnSpLocks/>
            </p:cNvCxnSpPr>
            <p:nvPr/>
          </p:nvCxnSpPr>
          <p:spPr>
            <a:xfrm rot="16200000">
              <a:off x="4755896" y="3352286"/>
              <a:ext cx="0" cy="2326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29D195AC-C60F-5E2D-2263-0383693E0041}"/>
                </a:ext>
              </a:extLst>
            </p:cNvPr>
            <p:cNvSpPr txBox="1">
              <a:spLocks noChangeAspect="1"/>
            </p:cNvSpPr>
            <p:nvPr/>
          </p:nvSpPr>
          <p:spPr>
            <a:xfrm>
              <a:off x="1683488" y="5082075"/>
              <a:ext cx="775347" cy="260973"/>
            </a:xfrm>
            <a:prstGeom prst="rect">
              <a:avLst/>
            </a:prstGeom>
            <a:noFill/>
          </p:spPr>
          <p:txBody>
            <a:bodyPr wrap="square" lIns="45720" r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Baseline</a:t>
              </a:r>
            </a:p>
          </p:txBody>
        </p:sp>
        <p:sp>
          <p:nvSpPr>
            <p:cNvPr id="18" name="TextBox 17">
              <a:extLst>
                <a:ext uri="{FF2B5EF4-FFF2-40B4-BE49-F238E27FC236}">
                  <a16:creationId xmlns:a16="http://schemas.microsoft.com/office/drawing/2014/main" id="{9A19B1B5-6919-77BD-AFB8-E297D0CA89F1}"/>
                </a:ext>
              </a:extLst>
            </p:cNvPr>
            <p:cNvSpPr txBox="1">
              <a:spLocks noChangeAspect="1"/>
            </p:cNvSpPr>
            <p:nvPr/>
          </p:nvSpPr>
          <p:spPr>
            <a:xfrm>
              <a:off x="2797376" y="5082075"/>
              <a:ext cx="2329466" cy="443654"/>
            </a:xfrm>
            <a:prstGeom prst="rect">
              <a:avLst/>
            </a:prstGeom>
            <a:noFill/>
          </p:spPr>
          <p:txBody>
            <a:bodyPr wrap="square" lIns="45720" r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Post RT-234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0.5 mg dose </a:t>
              </a:r>
            </a:p>
          </p:txBody>
        </p:sp>
        <p:sp>
          <p:nvSpPr>
            <p:cNvPr id="19" name="TextBox 18">
              <a:extLst>
                <a:ext uri="{FF2B5EF4-FFF2-40B4-BE49-F238E27FC236}">
                  <a16:creationId xmlns:a16="http://schemas.microsoft.com/office/drawing/2014/main" id="{6035D34D-852D-692D-5C15-4FA3424D6B76}"/>
                </a:ext>
              </a:extLst>
            </p:cNvPr>
            <p:cNvSpPr txBox="1"/>
            <p:nvPr/>
          </p:nvSpPr>
          <p:spPr>
            <a:xfrm>
              <a:off x="2521708" y="6124561"/>
              <a:ext cx="525161" cy="264755"/>
            </a:xfrm>
            <a:prstGeom prst="rect">
              <a:avLst/>
            </a:prstGeom>
            <a:noFill/>
          </p:spPr>
          <p:txBody>
            <a:bodyPr wrap="none" lIns="0" tIns="0" rIns="0" bIns="0" rtlCol="0" anchor="ctr">
              <a:noAutofit/>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207-001</a:t>
              </a:r>
            </a:p>
          </p:txBody>
        </p:sp>
        <p:sp>
          <p:nvSpPr>
            <p:cNvPr id="20" name="Oval 19">
              <a:extLst>
                <a:ext uri="{FF2B5EF4-FFF2-40B4-BE49-F238E27FC236}">
                  <a16:creationId xmlns:a16="http://schemas.microsoft.com/office/drawing/2014/main" id="{22FD98C9-2BD9-0F20-C651-67C15104A5DD}"/>
                </a:ext>
              </a:extLst>
            </p:cNvPr>
            <p:cNvSpPr/>
            <p:nvPr/>
          </p:nvSpPr>
          <p:spPr>
            <a:xfrm>
              <a:off x="2367776" y="6213271"/>
              <a:ext cx="81802" cy="81802"/>
            </a:xfrm>
            <a:prstGeom prst="ellipse">
              <a:avLst/>
            </a:prstGeom>
            <a:solidFill>
              <a:srgbClr val="3E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5EDA3923-41B0-E5C1-54DD-056A68F7CB4E}"/>
                </a:ext>
              </a:extLst>
            </p:cNvPr>
            <p:cNvSpPr txBox="1"/>
            <p:nvPr/>
          </p:nvSpPr>
          <p:spPr>
            <a:xfrm>
              <a:off x="2521708" y="5751526"/>
              <a:ext cx="525161" cy="264755"/>
            </a:xfrm>
            <a:prstGeom prst="rect">
              <a:avLst/>
            </a:prstGeom>
            <a:noFill/>
          </p:spPr>
          <p:txBody>
            <a:bodyPr wrap="none" lIns="0" tIns="0" rIns="0" bIns="0" rtlCol="0" anchor="ctr">
              <a:noAutofit/>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204-003</a:t>
              </a:r>
            </a:p>
          </p:txBody>
        </p:sp>
        <p:sp>
          <p:nvSpPr>
            <p:cNvPr id="22" name="Oval 21">
              <a:extLst>
                <a:ext uri="{FF2B5EF4-FFF2-40B4-BE49-F238E27FC236}">
                  <a16:creationId xmlns:a16="http://schemas.microsoft.com/office/drawing/2014/main" id="{AACF1340-BB9A-CE80-7BA1-9EAAF874AFCC}"/>
                </a:ext>
              </a:extLst>
            </p:cNvPr>
            <p:cNvSpPr/>
            <p:nvPr/>
          </p:nvSpPr>
          <p:spPr>
            <a:xfrm>
              <a:off x="2367776" y="5843002"/>
              <a:ext cx="81802" cy="81802"/>
            </a:xfrm>
            <a:prstGeom prst="ellipse">
              <a:avLst/>
            </a:prstGeom>
            <a:solidFill>
              <a:srgbClr val="5CB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6AB78A7F-58B3-00DF-76A7-E41712817ADD}"/>
                </a:ext>
              </a:extLst>
            </p:cNvPr>
            <p:cNvSpPr txBox="1"/>
            <p:nvPr/>
          </p:nvSpPr>
          <p:spPr>
            <a:xfrm>
              <a:off x="2521708" y="5938043"/>
              <a:ext cx="525161" cy="264755"/>
            </a:xfrm>
            <a:prstGeom prst="rect">
              <a:avLst/>
            </a:prstGeom>
            <a:noFill/>
          </p:spPr>
          <p:txBody>
            <a:bodyPr wrap="none" lIns="0" tIns="0" rIns="0" bIns="0" rtlCol="0" anchor="ctr">
              <a:noAutofit/>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205-003</a:t>
              </a:r>
            </a:p>
          </p:txBody>
        </p:sp>
        <p:sp>
          <p:nvSpPr>
            <p:cNvPr id="40" name="Oval 39">
              <a:extLst>
                <a:ext uri="{FF2B5EF4-FFF2-40B4-BE49-F238E27FC236}">
                  <a16:creationId xmlns:a16="http://schemas.microsoft.com/office/drawing/2014/main" id="{62A4F3C0-DD85-26CC-F5AD-CE5B3BE39F14}"/>
                </a:ext>
              </a:extLst>
            </p:cNvPr>
            <p:cNvSpPr/>
            <p:nvPr/>
          </p:nvSpPr>
          <p:spPr>
            <a:xfrm>
              <a:off x="2367776" y="6028136"/>
              <a:ext cx="81802" cy="81802"/>
            </a:xfrm>
            <a:prstGeom prst="ellipse">
              <a:avLst/>
            </a:prstGeom>
            <a:solidFill>
              <a:srgbClr val="008E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16290386-5708-A229-D023-B7F7521E1170}"/>
                </a:ext>
              </a:extLst>
            </p:cNvPr>
            <p:cNvSpPr txBox="1"/>
            <p:nvPr/>
          </p:nvSpPr>
          <p:spPr>
            <a:xfrm>
              <a:off x="2521708" y="6311078"/>
              <a:ext cx="525161" cy="264755"/>
            </a:xfrm>
            <a:prstGeom prst="rect">
              <a:avLst/>
            </a:prstGeom>
            <a:noFill/>
          </p:spPr>
          <p:txBody>
            <a:bodyPr wrap="none" lIns="0" tIns="0" rIns="0" bIns="0" rtlCol="0" anchor="ctr">
              <a:noAutofit/>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207-003</a:t>
              </a:r>
            </a:p>
          </p:txBody>
        </p:sp>
        <p:sp>
          <p:nvSpPr>
            <p:cNvPr id="42" name="Oval 41">
              <a:extLst>
                <a:ext uri="{FF2B5EF4-FFF2-40B4-BE49-F238E27FC236}">
                  <a16:creationId xmlns:a16="http://schemas.microsoft.com/office/drawing/2014/main" id="{58AB1BBB-105A-B607-B9F0-6C876629233E}"/>
                </a:ext>
              </a:extLst>
            </p:cNvPr>
            <p:cNvSpPr/>
            <p:nvPr/>
          </p:nvSpPr>
          <p:spPr>
            <a:xfrm>
              <a:off x="2367776" y="6398405"/>
              <a:ext cx="81802" cy="81802"/>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43" name="Oval 42">
              <a:extLst>
                <a:ext uri="{FF2B5EF4-FFF2-40B4-BE49-F238E27FC236}">
                  <a16:creationId xmlns:a16="http://schemas.microsoft.com/office/drawing/2014/main" id="{875AB0C4-6B11-993E-DA92-55D4E4C71080}"/>
                </a:ext>
              </a:extLst>
            </p:cNvPr>
            <p:cNvSpPr/>
            <p:nvPr/>
          </p:nvSpPr>
          <p:spPr>
            <a:xfrm>
              <a:off x="3245461" y="5836087"/>
              <a:ext cx="81802" cy="81802"/>
            </a:xfrm>
            <a:prstGeom prst="ellipse">
              <a:avLst/>
            </a:prstGeom>
            <a:solidFill>
              <a:srgbClr val="263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ACBC3DFC-B867-1B35-A6D0-AA097F918D8C}"/>
                </a:ext>
              </a:extLst>
            </p:cNvPr>
            <p:cNvSpPr txBox="1"/>
            <p:nvPr/>
          </p:nvSpPr>
          <p:spPr>
            <a:xfrm>
              <a:off x="3399393" y="5750143"/>
              <a:ext cx="525161" cy="264755"/>
            </a:xfrm>
            <a:prstGeom prst="rect">
              <a:avLst/>
            </a:prstGeom>
            <a:noFill/>
          </p:spPr>
          <p:txBody>
            <a:bodyPr wrap="none" lIns="0" tIns="0" rIns="0" bIns="0" rtlCol="0" anchor="ctr">
              <a:noAutofit/>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209-001</a:t>
              </a:r>
            </a:p>
          </p:txBody>
        </p:sp>
        <p:sp>
          <p:nvSpPr>
            <p:cNvPr id="45" name="Oval 44">
              <a:extLst>
                <a:ext uri="{FF2B5EF4-FFF2-40B4-BE49-F238E27FC236}">
                  <a16:creationId xmlns:a16="http://schemas.microsoft.com/office/drawing/2014/main" id="{86E42F92-6EB8-7F39-5CDD-DA2B7022EB09}"/>
                </a:ext>
              </a:extLst>
            </p:cNvPr>
            <p:cNvSpPr/>
            <p:nvPr/>
          </p:nvSpPr>
          <p:spPr>
            <a:xfrm>
              <a:off x="3245461" y="6021222"/>
              <a:ext cx="81802" cy="81802"/>
            </a:xfrm>
            <a:prstGeom prst="ellipse">
              <a:avLst/>
            </a:prstGeom>
            <a:solidFill>
              <a:srgbClr val="6D4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AFF6B517-68CE-7D4A-3534-BB258CAFC06E}"/>
                </a:ext>
              </a:extLst>
            </p:cNvPr>
            <p:cNvSpPr txBox="1"/>
            <p:nvPr/>
          </p:nvSpPr>
          <p:spPr>
            <a:xfrm>
              <a:off x="3399393" y="5936661"/>
              <a:ext cx="525161" cy="264755"/>
            </a:xfrm>
            <a:prstGeom prst="rect">
              <a:avLst/>
            </a:prstGeom>
            <a:noFill/>
          </p:spPr>
          <p:txBody>
            <a:bodyPr wrap="none" lIns="0" tIns="0" rIns="0" bIns="0" rtlCol="0" anchor="ctr">
              <a:noAutofit/>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207-004</a:t>
              </a:r>
            </a:p>
          </p:txBody>
        </p:sp>
        <p:sp>
          <p:nvSpPr>
            <p:cNvPr id="50" name="TextBox 49">
              <a:extLst>
                <a:ext uri="{FF2B5EF4-FFF2-40B4-BE49-F238E27FC236}">
                  <a16:creationId xmlns:a16="http://schemas.microsoft.com/office/drawing/2014/main" id="{C18EFB9F-BFB2-DB9A-8FAA-2C5D6E68BB86}"/>
                </a:ext>
              </a:extLst>
            </p:cNvPr>
            <p:cNvSpPr txBox="1"/>
            <p:nvPr/>
          </p:nvSpPr>
          <p:spPr>
            <a:xfrm>
              <a:off x="3399393" y="6123176"/>
              <a:ext cx="525161" cy="264755"/>
            </a:xfrm>
            <a:prstGeom prst="rect">
              <a:avLst/>
            </a:prstGeom>
            <a:noFill/>
          </p:spPr>
          <p:txBody>
            <a:bodyPr wrap="none" lIns="0" tIns="0" rIns="0" bIns="0" rtlCol="0" anchor="ctr">
              <a:noAutofit/>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216-001</a:t>
              </a:r>
            </a:p>
          </p:txBody>
        </p:sp>
        <p:sp>
          <p:nvSpPr>
            <p:cNvPr id="51" name="Oval 50">
              <a:extLst>
                <a:ext uri="{FF2B5EF4-FFF2-40B4-BE49-F238E27FC236}">
                  <a16:creationId xmlns:a16="http://schemas.microsoft.com/office/drawing/2014/main" id="{939C8460-9157-BA40-D713-578CB5349465}"/>
                </a:ext>
              </a:extLst>
            </p:cNvPr>
            <p:cNvSpPr/>
            <p:nvPr/>
          </p:nvSpPr>
          <p:spPr>
            <a:xfrm>
              <a:off x="3245461" y="6206355"/>
              <a:ext cx="81802" cy="81802"/>
            </a:xfrm>
            <a:prstGeom prst="ellipse">
              <a:avLst/>
            </a:prstGeom>
            <a:solidFill>
              <a:srgbClr val="974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DD6B0ACB-D416-8065-502C-E7BB66A1E909}"/>
                </a:ext>
              </a:extLst>
            </p:cNvPr>
            <p:cNvSpPr txBox="1"/>
            <p:nvPr/>
          </p:nvSpPr>
          <p:spPr>
            <a:xfrm>
              <a:off x="6648569" y="1751712"/>
              <a:ext cx="4777069" cy="615553"/>
            </a:xfrm>
            <a:prstGeom prst="rect">
              <a:avLst/>
            </a:prstGeom>
            <a:noFill/>
          </p:spPr>
          <p:txBody>
            <a:bodyPr wrap="square">
              <a:spAutoFit/>
            </a:bodyPr>
            <a:lstStyle/>
            <a:p>
              <a:pPr algn="ctr"/>
              <a:r>
                <a:rPr kumimoji="0" lang="en-US"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Participants with Baseline 6MWT &lt; 500 m</a:t>
              </a:r>
              <a:br>
                <a:rPr kumimoji="0" lang="en-US" sz="20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br>
              <a:r>
                <a:rPr lang="en-US" sz="1600" dirty="0">
                  <a:latin typeface="Arial" panose="020B0604020202020204" pitchFamily="34" charset="0"/>
                  <a:cs typeface="Arial" panose="020B0604020202020204" pitchFamily="34" charset="0"/>
                </a:rPr>
                <a:t>(Cohort 1, n = 5)</a:t>
              </a:r>
              <a:endParaRPr lang="en-US" sz="1400" dirty="0">
                <a:latin typeface="Arial" panose="020B0604020202020204" pitchFamily="34" charset="0"/>
                <a:cs typeface="Arial" panose="020B0604020202020204" pitchFamily="34" charset="0"/>
              </a:endParaRPr>
            </a:p>
          </p:txBody>
        </p:sp>
        <p:sp>
          <p:nvSpPr>
            <p:cNvPr id="56" name="TextBox 55">
              <a:extLst>
                <a:ext uri="{FF2B5EF4-FFF2-40B4-BE49-F238E27FC236}">
                  <a16:creationId xmlns:a16="http://schemas.microsoft.com/office/drawing/2014/main" id="{5DA179C6-A3C1-784B-AB53-A0C69CA1E402}"/>
                </a:ext>
              </a:extLst>
            </p:cNvPr>
            <p:cNvSpPr txBox="1"/>
            <p:nvPr/>
          </p:nvSpPr>
          <p:spPr>
            <a:xfrm>
              <a:off x="7627670" y="5210965"/>
              <a:ext cx="1134979" cy="307777"/>
            </a:xfrm>
            <a:prstGeom prst="rect">
              <a:avLst/>
            </a:prstGeom>
            <a:noFill/>
          </p:spPr>
          <p:txBody>
            <a:bodyPr wrap="square" lIns="45720" r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Baseline</a:t>
              </a:r>
            </a:p>
          </p:txBody>
        </p:sp>
        <p:sp>
          <p:nvSpPr>
            <p:cNvPr id="57" name="TextBox 56">
              <a:extLst>
                <a:ext uri="{FF2B5EF4-FFF2-40B4-BE49-F238E27FC236}">
                  <a16:creationId xmlns:a16="http://schemas.microsoft.com/office/drawing/2014/main" id="{1F927DE8-A6A1-FAE2-6B52-2D23B3009597}"/>
                </a:ext>
              </a:extLst>
            </p:cNvPr>
            <p:cNvSpPr txBox="1"/>
            <p:nvPr/>
          </p:nvSpPr>
          <p:spPr>
            <a:xfrm>
              <a:off x="8730526" y="5210965"/>
              <a:ext cx="2118214" cy="523220"/>
            </a:xfrm>
            <a:prstGeom prst="rect">
              <a:avLst/>
            </a:prstGeom>
            <a:noFill/>
          </p:spPr>
          <p:txBody>
            <a:bodyPr wrap="square" lIns="45720" r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Post RT-234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0.5 mg dose </a:t>
              </a:r>
            </a:p>
          </p:txBody>
        </p:sp>
        <p:graphicFrame>
          <p:nvGraphicFramePr>
            <p:cNvPr id="58" name="Object 57">
              <a:extLst>
                <a:ext uri="{FF2B5EF4-FFF2-40B4-BE49-F238E27FC236}">
                  <a16:creationId xmlns:a16="http://schemas.microsoft.com/office/drawing/2014/main" id="{B3E53447-ABCA-45AB-E47B-5B9C784645C1}"/>
                </a:ext>
              </a:extLst>
            </p:cNvPr>
            <p:cNvGraphicFramePr>
              <a:graphicFrameLocks noChangeAspect="1"/>
            </p:cNvGraphicFramePr>
            <p:nvPr/>
          </p:nvGraphicFramePr>
          <p:xfrm>
            <a:off x="6134534" y="2088811"/>
            <a:ext cx="4899735" cy="3235559"/>
          </p:xfrm>
          <a:graphic>
            <a:graphicData uri="http://schemas.openxmlformats.org/presentationml/2006/ole">
              <mc:AlternateContent xmlns:mc="http://schemas.openxmlformats.org/markup-compatibility/2006">
                <mc:Choice xmlns:v="urn:schemas-microsoft-com:vml" Requires="v">
                  <p:oleObj name="Prism 9" r:id="rId5" imgW="3643853" imgH="2277298" progId="Prism9.Document">
                    <p:embed/>
                  </p:oleObj>
                </mc:Choice>
                <mc:Fallback>
                  <p:oleObj name="Prism 9" r:id="rId5" imgW="3643853" imgH="2277298" progId="Prism9.Document">
                    <p:embed/>
                    <p:pic>
                      <p:nvPicPr>
                        <p:cNvPr id="49" name="Object 48">
                          <a:extLst>
                            <a:ext uri="{FF2B5EF4-FFF2-40B4-BE49-F238E27FC236}">
                              <a16:creationId xmlns:a16="http://schemas.microsoft.com/office/drawing/2014/main" id="{D223376E-6157-BFF3-F053-6139C4AA606B}"/>
                            </a:ext>
                          </a:extLst>
                        </p:cNvPr>
                        <p:cNvPicPr/>
                        <p:nvPr/>
                      </p:nvPicPr>
                      <p:blipFill>
                        <a:blip r:embed="rId6"/>
                        <a:stretch>
                          <a:fillRect/>
                        </a:stretch>
                      </p:blipFill>
                      <p:spPr>
                        <a:xfrm>
                          <a:off x="6134534" y="2088811"/>
                          <a:ext cx="4899735" cy="3235559"/>
                        </a:xfrm>
                        <a:prstGeom prst="rect">
                          <a:avLst/>
                        </a:prstGeom>
                      </p:spPr>
                    </p:pic>
                  </p:oleObj>
                </mc:Fallback>
              </mc:AlternateContent>
            </a:graphicData>
          </a:graphic>
        </p:graphicFrame>
        <p:cxnSp>
          <p:nvCxnSpPr>
            <p:cNvPr id="59" name="Straight Connector 58">
              <a:extLst>
                <a:ext uri="{FF2B5EF4-FFF2-40B4-BE49-F238E27FC236}">
                  <a16:creationId xmlns:a16="http://schemas.microsoft.com/office/drawing/2014/main" id="{3F32993E-9036-7960-19FC-BBB96F885AF6}"/>
                </a:ext>
              </a:extLst>
            </p:cNvPr>
            <p:cNvCxnSpPr>
              <a:cxnSpLocks/>
            </p:cNvCxnSpPr>
            <p:nvPr/>
          </p:nvCxnSpPr>
          <p:spPr>
            <a:xfrm>
              <a:off x="10589185" y="3468214"/>
              <a:ext cx="0" cy="2533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984C5E2-FFF8-911C-D5C0-8251B8C8EB2F}"/>
                </a:ext>
              </a:extLst>
            </p:cNvPr>
            <p:cNvCxnSpPr>
              <a:cxnSpLocks/>
            </p:cNvCxnSpPr>
            <p:nvPr/>
          </p:nvCxnSpPr>
          <p:spPr>
            <a:xfrm rot="16200000">
              <a:off x="10589185" y="3594183"/>
              <a:ext cx="0" cy="2355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C60B09BF-6E92-C29E-F00D-95B9DB1F7A24}"/>
                </a:ext>
              </a:extLst>
            </p:cNvPr>
            <p:cNvCxnSpPr>
              <a:cxnSpLocks/>
            </p:cNvCxnSpPr>
            <p:nvPr/>
          </p:nvCxnSpPr>
          <p:spPr>
            <a:xfrm rot="16200000">
              <a:off x="10589184" y="3350459"/>
              <a:ext cx="0" cy="2355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2354CA22-9EC1-DEFF-FA4D-DE538781A3A6}"/>
                </a:ext>
              </a:extLst>
            </p:cNvPr>
            <p:cNvSpPr txBox="1"/>
            <p:nvPr/>
          </p:nvSpPr>
          <p:spPr>
            <a:xfrm>
              <a:off x="8558969" y="6308718"/>
              <a:ext cx="531726" cy="268064"/>
            </a:xfrm>
            <a:prstGeom prst="rect">
              <a:avLst/>
            </a:prstGeom>
            <a:noFill/>
          </p:spPr>
          <p:txBody>
            <a:bodyPr wrap="none" lIns="0" tIns="0" rIns="0" bIns="0" rtlCol="0" anchor="ctr">
              <a:noAutofit/>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Arial" panose="020B0604020202020204" pitchFamily="34" charset="0"/>
                  <a:cs typeface="Arial" panose="020B0604020202020204" pitchFamily="34" charset="0"/>
                </a:rPr>
                <a:t>207-001</a:t>
              </a:r>
            </a:p>
          </p:txBody>
        </p:sp>
        <p:sp>
          <p:nvSpPr>
            <p:cNvPr id="75" name="Oval 74">
              <a:extLst>
                <a:ext uri="{FF2B5EF4-FFF2-40B4-BE49-F238E27FC236}">
                  <a16:creationId xmlns:a16="http://schemas.microsoft.com/office/drawing/2014/main" id="{E3C70A8E-F79A-6058-18FA-12E0093C20EB}"/>
                </a:ext>
              </a:extLst>
            </p:cNvPr>
            <p:cNvSpPr/>
            <p:nvPr/>
          </p:nvSpPr>
          <p:spPr>
            <a:xfrm>
              <a:off x="8403113" y="6398537"/>
              <a:ext cx="82825" cy="82825"/>
            </a:xfrm>
            <a:prstGeom prst="ellipse">
              <a:avLst/>
            </a:prstGeom>
            <a:solidFill>
              <a:srgbClr val="3E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endParaRPr>
            </a:p>
          </p:txBody>
        </p:sp>
        <p:sp>
          <p:nvSpPr>
            <p:cNvPr id="76" name="TextBox 75">
              <a:extLst>
                <a:ext uri="{FF2B5EF4-FFF2-40B4-BE49-F238E27FC236}">
                  <a16:creationId xmlns:a16="http://schemas.microsoft.com/office/drawing/2014/main" id="{C109F0C7-C499-78C1-BF18-05DB1E4C8250}"/>
                </a:ext>
              </a:extLst>
            </p:cNvPr>
            <p:cNvSpPr txBox="1"/>
            <p:nvPr/>
          </p:nvSpPr>
          <p:spPr>
            <a:xfrm>
              <a:off x="8558969" y="5931020"/>
              <a:ext cx="531726" cy="268064"/>
            </a:xfrm>
            <a:prstGeom prst="rect">
              <a:avLst/>
            </a:prstGeom>
            <a:noFill/>
          </p:spPr>
          <p:txBody>
            <a:bodyPr wrap="none" lIns="0" tIns="0" rIns="0" bIns="0" rtlCol="0" anchor="ctr">
              <a:noAutofit/>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Arial" panose="020B0604020202020204" pitchFamily="34" charset="0"/>
                  <a:cs typeface="Arial" panose="020B0604020202020204" pitchFamily="34" charset="0"/>
                </a:rPr>
                <a:t>204-003</a:t>
              </a:r>
            </a:p>
          </p:txBody>
        </p:sp>
        <p:sp>
          <p:nvSpPr>
            <p:cNvPr id="77" name="Oval 76">
              <a:extLst>
                <a:ext uri="{FF2B5EF4-FFF2-40B4-BE49-F238E27FC236}">
                  <a16:creationId xmlns:a16="http://schemas.microsoft.com/office/drawing/2014/main" id="{ED28D7FD-8A06-70EA-9986-833ACC9BC892}"/>
                </a:ext>
              </a:extLst>
            </p:cNvPr>
            <p:cNvSpPr/>
            <p:nvPr/>
          </p:nvSpPr>
          <p:spPr>
            <a:xfrm>
              <a:off x="8403113" y="6023640"/>
              <a:ext cx="82825" cy="82825"/>
            </a:xfrm>
            <a:prstGeom prst="ellipse">
              <a:avLst/>
            </a:prstGeom>
            <a:solidFill>
              <a:srgbClr val="5CB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endParaRPr>
            </a:p>
          </p:txBody>
        </p:sp>
        <p:sp>
          <p:nvSpPr>
            <p:cNvPr id="78" name="TextBox 77">
              <a:extLst>
                <a:ext uri="{FF2B5EF4-FFF2-40B4-BE49-F238E27FC236}">
                  <a16:creationId xmlns:a16="http://schemas.microsoft.com/office/drawing/2014/main" id="{3BC9969C-28DC-89BA-C03C-294A95BA94E9}"/>
                </a:ext>
              </a:extLst>
            </p:cNvPr>
            <p:cNvSpPr txBox="1"/>
            <p:nvPr/>
          </p:nvSpPr>
          <p:spPr>
            <a:xfrm>
              <a:off x="8558969" y="6119869"/>
              <a:ext cx="531726" cy="268064"/>
            </a:xfrm>
            <a:prstGeom prst="rect">
              <a:avLst/>
            </a:prstGeom>
            <a:noFill/>
          </p:spPr>
          <p:txBody>
            <a:bodyPr wrap="none" lIns="0" tIns="0" rIns="0" bIns="0" rtlCol="0" anchor="ctr">
              <a:noAutofit/>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Arial" panose="020B0604020202020204" pitchFamily="34" charset="0"/>
                  <a:cs typeface="Arial" panose="020B0604020202020204" pitchFamily="34" charset="0"/>
                </a:rPr>
                <a:t>205-003</a:t>
              </a:r>
            </a:p>
          </p:txBody>
        </p:sp>
        <p:sp>
          <p:nvSpPr>
            <p:cNvPr id="79" name="Oval 78">
              <a:extLst>
                <a:ext uri="{FF2B5EF4-FFF2-40B4-BE49-F238E27FC236}">
                  <a16:creationId xmlns:a16="http://schemas.microsoft.com/office/drawing/2014/main" id="{72683EA0-4D63-338D-4008-1D8F29BC167A}"/>
                </a:ext>
              </a:extLst>
            </p:cNvPr>
            <p:cNvSpPr/>
            <p:nvPr/>
          </p:nvSpPr>
          <p:spPr>
            <a:xfrm>
              <a:off x="8403113" y="6211088"/>
              <a:ext cx="82825" cy="82825"/>
            </a:xfrm>
            <a:prstGeom prst="ellipse">
              <a:avLst/>
            </a:prstGeom>
            <a:solidFill>
              <a:srgbClr val="008E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endParaRPr>
            </a:p>
          </p:txBody>
        </p:sp>
        <p:sp>
          <p:nvSpPr>
            <p:cNvPr id="80" name="Oval 79">
              <a:extLst>
                <a:ext uri="{FF2B5EF4-FFF2-40B4-BE49-F238E27FC236}">
                  <a16:creationId xmlns:a16="http://schemas.microsoft.com/office/drawing/2014/main" id="{FBBD0452-7EE9-F7EA-3893-DA04F232D880}"/>
                </a:ext>
              </a:extLst>
            </p:cNvPr>
            <p:cNvSpPr/>
            <p:nvPr/>
          </p:nvSpPr>
          <p:spPr>
            <a:xfrm>
              <a:off x="9413746" y="6016638"/>
              <a:ext cx="82825" cy="82825"/>
            </a:xfrm>
            <a:prstGeom prst="ellipse">
              <a:avLst/>
            </a:prstGeom>
            <a:solidFill>
              <a:srgbClr val="6D4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endParaRPr>
            </a:p>
          </p:txBody>
        </p:sp>
        <p:sp>
          <p:nvSpPr>
            <p:cNvPr id="81" name="TextBox 80">
              <a:extLst>
                <a:ext uri="{FF2B5EF4-FFF2-40B4-BE49-F238E27FC236}">
                  <a16:creationId xmlns:a16="http://schemas.microsoft.com/office/drawing/2014/main" id="{59CC7D7B-A2AE-241B-21EC-22498934726F}"/>
                </a:ext>
              </a:extLst>
            </p:cNvPr>
            <p:cNvSpPr txBox="1"/>
            <p:nvPr/>
          </p:nvSpPr>
          <p:spPr>
            <a:xfrm>
              <a:off x="9569602" y="5931020"/>
              <a:ext cx="531726" cy="268064"/>
            </a:xfrm>
            <a:prstGeom prst="rect">
              <a:avLst/>
            </a:prstGeom>
            <a:noFill/>
          </p:spPr>
          <p:txBody>
            <a:bodyPr wrap="none" lIns="0" tIns="0" rIns="0" bIns="0" rtlCol="0" anchor="ctr">
              <a:noAutofit/>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Arial" panose="020B0604020202020204" pitchFamily="34" charset="0"/>
                  <a:cs typeface="Arial" panose="020B0604020202020204" pitchFamily="34" charset="0"/>
                </a:rPr>
                <a:t>207-004</a:t>
              </a:r>
            </a:p>
          </p:txBody>
        </p:sp>
        <p:sp>
          <p:nvSpPr>
            <p:cNvPr id="82" name="TextBox 81">
              <a:extLst>
                <a:ext uri="{FF2B5EF4-FFF2-40B4-BE49-F238E27FC236}">
                  <a16:creationId xmlns:a16="http://schemas.microsoft.com/office/drawing/2014/main" id="{CFEE5BDC-F678-2492-F89F-C411442D8E9B}"/>
                </a:ext>
              </a:extLst>
            </p:cNvPr>
            <p:cNvSpPr txBox="1"/>
            <p:nvPr/>
          </p:nvSpPr>
          <p:spPr>
            <a:xfrm>
              <a:off x="9569602" y="6119867"/>
              <a:ext cx="531726" cy="268064"/>
            </a:xfrm>
            <a:prstGeom prst="rect">
              <a:avLst/>
            </a:prstGeom>
            <a:noFill/>
          </p:spPr>
          <p:txBody>
            <a:bodyPr wrap="none" lIns="0" tIns="0" rIns="0" bIns="0" rtlCol="0" anchor="ctr">
              <a:noAutofit/>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Arial" panose="020B0604020202020204" pitchFamily="34" charset="0"/>
                  <a:cs typeface="Arial" panose="020B0604020202020204" pitchFamily="34" charset="0"/>
                </a:rPr>
                <a:t>216-001</a:t>
              </a:r>
            </a:p>
          </p:txBody>
        </p:sp>
        <p:sp>
          <p:nvSpPr>
            <p:cNvPr id="83" name="Oval 82">
              <a:extLst>
                <a:ext uri="{FF2B5EF4-FFF2-40B4-BE49-F238E27FC236}">
                  <a16:creationId xmlns:a16="http://schemas.microsoft.com/office/drawing/2014/main" id="{1EE65D94-F4A0-2082-B869-2E38C67EC91A}"/>
                </a:ext>
              </a:extLst>
            </p:cNvPr>
            <p:cNvSpPr/>
            <p:nvPr/>
          </p:nvSpPr>
          <p:spPr>
            <a:xfrm>
              <a:off x="9413746" y="6204086"/>
              <a:ext cx="82825" cy="82825"/>
            </a:xfrm>
            <a:prstGeom prst="ellipse">
              <a:avLst/>
            </a:prstGeom>
            <a:solidFill>
              <a:srgbClr val="974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endParaRPr>
            </a:p>
          </p:txBody>
        </p:sp>
        <p:sp>
          <p:nvSpPr>
            <p:cNvPr id="84" name="TextBox 83">
              <a:extLst>
                <a:ext uri="{FF2B5EF4-FFF2-40B4-BE49-F238E27FC236}">
                  <a16:creationId xmlns:a16="http://schemas.microsoft.com/office/drawing/2014/main" id="{58D4EF70-08AC-BEC0-B007-00620A971F0E}"/>
                </a:ext>
              </a:extLst>
            </p:cNvPr>
            <p:cNvSpPr txBox="1"/>
            <p:nvPr/>
          </p:nvSpPr>
          <p:spPr>
            <a:xfrm>
              <a:off x="1555011" y="1751712"/>
              <a:ext cx="3441766" cy="615553"/>
            </a:xfrm>
            <a:prstGeom prst="rect">
              <a:avLst/>
            </a:prstGeom>
            <a:noFill/>
          </p:spPr>
          <p:txBody>
            <a:bodyPr wrap="square">
              <a:spAutoFit/>
            </a:bodyPr>
            <a:lstStyle/>
            <a:p>
              <a:pPr algn="ctr"/>
              <a:r>
                <a:rPr kumimoji="0" lang="en-US"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All Participants</a:t>
              </a:r>
              <a:br>
                <a:rPr kumimoji="0" lang="en-US" sz="2000" b="1" i="0"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rPr>
              </a:br>
              <a:r>
                <a:rPr lang="en-US" sz="1600" dirty="0">
                  <a:latin typeface="Arial" panose="020B0604020202020204" pitchFamily="34" charset="0"/>
                  <a:cs typeface="Arial" panose="020B0604020202020204" pitchFamily="34" charset="0"/>
                </a:rPr>
                <a:t>(Cohort 1, n = 7)</a:t>
              </a:r>
              <a:endParaRPr lang="en-US" sz="1400" dirty="0">
                <a:latin typeface="Arial" panose="020B0604020202020204" pitchFamily="34" charset="0"/>
                <a:cs typeface="Arial" panose="020B0604020202020204" pitchFamily="34" charset="0"/>
              </a:endParaRPr>
            </a:p>
          </p:txBody>
        </p:sp>
        <p:sp>
          <p:nvSpPr>
            <p:cNvPr id="85" name="TextBox 84">
              <a:extLst>
                <a:ext uri="{FF2B5EF4-FFF2-40B4-BE49-F238E27FC236}">
                  <a16:creationId xmlns:a16="http://schemas.microsoft.com/office/drawing/2014/main" id="{D24E1AF3-FA84-13FB-D530-7998BCFFAC87}"/>
                </a:ext>
              </a:extLst>
            </p:cNvPr>
            <p:cNvSpPr txBox="1"/>
            <p:nvPr/>
          </p:nvSpPr>
          <p:spPr>
            <a:xfrm>
              <a:off x="10421219" y="2942831"/>
              <a:ext cx="1661389" cy="43088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effectLst/>
                  <a:uLnTx/>
                  <a:uFillTx/>
                  <a:latin typeface="Arial" panose="020B0604020202020204" pitchFamily="34" charset="0"/>
                  <a:cs typeface="Arial" panose="020B0604020202020204" pitchFamily="34" charset="0"/>
                </a:rPr>
                <a:t>Mean change from Baseline: 30 m</a:t>
              </a:r>
            </a:p>
          </p:txBody>
        </p:sp>
      </p:grpSp>
    </p:spTree>
    <p:extLst>
      <p:ext uri="{BB962C8B-B14F-4D97-AF65-F5344CB8AC3E}">
        <p14:creationId xmlns:p14="http://schemas.microsoft.com/office/powerpoint/2010/main" val="2350131434"/>
      </p:ext>
    </p:extLst>
  </p:cSld>
  <p:clrMapOvr>
    <a:masterClrMapping/>
  </p:clrMapOvr>
</p:sld>
</file>

<file path=ppt/theme/theme1.xml><?xml version="1.0" encoding="utf-8"?>
<a:theme xmlns:a="http://schemas.openxmlformats.org/drawingml/2006/main" name="PCC20">
  <a:themeElements>
    <a:clrScheme name="MedEd PCC">
      <a:dk1>
        <a:srgbClr val="3F3F3F"/>
      </a:dk1>
      <a:lt1>
        <a:srgbClr val="FFFFFF"/>
      </a:lt1>
      <a:dk2>
        <a:srgbClr val="3F3F3F"/>
      </a:dk2>
      <a:lt2>
        <a:srgbClr val="FAFAFA"/>
      </a:lt2>
      <a:accent1>
        <a:srgbClr val="8E1537"/>
      </a:accent1>
      <a:accent2>
        <a:srgbClr val="B21E6C"/>
      </a:accent2>
      <a:accent3>
        <a:srgbClr val="10416A"/>
      </a:accent3>
      <a:accent4>
        <a:srgbClr val="0075C9"/>
      </a:accent4>
      <a:accent5>
        <a:srgbClr val="FCB315"/>
      </a:accent5>
      <a:accent6>
        <a:srgbClr val="7CC109"/>
      </a:accent6>
      <a:hlink>
        <a:srgbClr val="CE0E2D"/>
      </a:hlink>
      <a:folHlink>
        <a:srgbClr val="001B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CC20" id="{22AE2847-8215-C141-A709-F7BE88A86D3E}" vid="{6A226044-6B86-334A-8457-8569517475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PCC20">
  <a:themeElements>
    <a:clrScheme name="MedEd PCC">
      <a:dk1>
        <a:srgbClr val="3F3F3F"/>
      </a:dk1>
      <a:lt1>
        <a:srgbClr val="FFFFFF"/>
      </a:lt1>
      <a:dk2>
        <a:srgbClr val="3F3F3F"/>
      </a:dk2>
      <a:lt2>
        <a:srgbClr val="FAFAFA"/>
      </a:lt2>
      <a:accent1>
        <a:srgbClr val="8E1537"/>
      </a:accent1>
      <a:accent2>
        <a:srgbClr val="B21E6C"/>
      </a:accent2>
      <a:accent3>
        <a:srgbClr val="10416A"/>
      </a:accent3>
      <a:accent4>
        <a:srgbClr val="0075C9"/>
      </a:accent4>
      <a:accent5>
        <a:srgbClr val="FCB315"/>
      </a:accent5>
      <a:accent6>
        <a:srgbClr val="7CC109"/>
      </a:accent6>
      <a:hlink>
        <a:srgbClr val="CE0E2D"/>
      </a:hlink>
      <a:folHlink>
        <a:srgbClr val="001B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CC20" id="{22AE2847-8215-C141-A709-F7BE88A86D3E}" vid="{6A226044-6B86-334A-8457-85695174757C}"/>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PCC20</Template>
  <TotalTime>800</TotalTime>
  <Words>1818</Words>
  <Application>Microsoft Macintosh PowerPoint</Application>
  <PresentationFormat>Widescreen</PresentationFormat>
  <Paragraphs>224</Paragraphs>
  <Slides>12</Slides>
  <Notes>8</Notes>
  <HiddenSlides>0</HiddenSlides>
  <MMClips>0</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1</vt:i4>
      </vt:variant>
      <vt:variant>
        <vt:lpstr>Slide Titles</vt:lpstr>
      </vt:variant>
      <vt:variant>
        <vt:i4>12</vt:i4>
      </vt:variant>
    </vt:vector>
  </HeadingPairs>
  <TitlesOfParts>
    <vt:vector size="23" baseType="lpstr">
      <vt:lpstr>Arial</vt:lpstr>
      <vt:lpstr>Calibri</vt:lpstr>
      <vt:lpstr>Calibri Light</vt:lpstr>
      <vt:lpstr>Century Gothic</vt:lpstr>
      <vt:lpstr>Poppins Light</vt:lpstr>
      <vt:lpstr>Trebuchet MS</vt:lpstr>
      <vt:lpstr>Wingdings</vt:lpstr>
      <vt:lpstr>PCC20</vt:lpstr>
      <vt:lpstr>Office Theme</vt:lpstr>
      <vt:lpstr>1_PCC20</vt:lpstr>
      <vt:lpstr>Prism 9</vt:lpstr>
      <vt:lpstr>Emerging Therapeutics: Vardenafil</vt:lpstr>
      <vt:lpstr>PowerPoint Presentation</vt:lpstr>
      <vt:lpstr>Disclaimer</vt:lpstr>
      <vt:lpstr>Safety/Efficacy of RT234 Vardenafil Inhalation Powder on Exercise Parameters in PAH: Phase 2 Dose-Escalation Study Design</vt:lpstr>
      <vt:lpstr>VIPAH PRN2B: Prospective, Multicenter, Open-label,  Dose-escalation, Phase 2b Study </vt:lpstr>
      <vt:lpstr>VIPAH PRN2B: Key Endpoints</vt:lpstr>
      <vt:lpstr>Key Eligibility Criteria</vt:lpstr>
      <vt:lpstr>VIPAH PRN2B - Baseline Demographics and Disease Characteristics, Enrolled Subjects* (N = 9)</vt:lpstr>
      <vt:lpstr>Change from Baseline in 6MWD Compared to Post-RT234 Treatment*</vt:lpstr>
      <vt:lpstr>Patient 1: 35-year-old White Female with Idiopathic PAH (Dx 2019) FCIII treated with Bosentan and Sildenafil</vt:lpstr>
      <vt:lpstr>Summary</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MedEd On The Go</dc:creator>
  <cp:keywords/>
  <dc:description/>
  <cp:lastModifiedBy>Moriah Diethorn</cp:lastModifiedBy>
  <cp:revision>52</cp:revision>
  <dcterms:created xsi:type="dcterms:W3CDTF">2019-05-10T15:43:12Z</dcterms:created>
  <dcterms:modified xsi:type="dcterms:W3CDTF">2023-06-08T21:06:52Z</dcterms:modified>
  <cp:category/>
</cp:coreProperties>
</file>